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handoutMasterIdLst>
    <p:handoutMasterId r:id="rId31"/>
  </p:handoutMasterIdLst>
  <p:sldIdLst>
    <p:sldId id="266" r:id="rId2"/>
    <p:sldId id="482" r:id="rId3"/>
    <p:sldId id="481" r:id="rId4"/>
    <p:sldId id="484" r:id="rId5"/>
    <p:sldId id="501" r:id="rId6"/>
    <p:sldId id="486" r:id="rId7"/>
    <p:sldId id="500" r:id="rId8"/>
    <p:sldId id="474" r:id="rId9"/>
    <p:sldId id="487" r:id="rId10"/>
    <p:sldId id="488" r:id="rId11"/>
    <p:sldId id="489" r:id="rId12"/>
    <p:sldId id="490" r:id="rId13"/>
    <p:sldId id="491" r:id="rId14"/>
    <p:sldId id="502" r:id="rId15"/>
    <p:sldId id="493" r:id="rId16"/>
    <p:sldId id="494" r:id="rId17"/>
    <p:sldId id="495" r:id="rId18"/>
    <p:sldId id="496" r:id="rId19"/>
    <p:sldId id="497" r:id="rId20"/>
    <p:sldId id="477" r:id="rId21"/>
    <p:sldId id="498" r:id="rId22"/>
    <p:sldId id="499" r:id="rId23"/>
    <p:sldId id="479" r:id="rId24"/>
    <p:sldId id="412" r:id="rId25"/>
    <p:sldId id="480" r:id="rId26"/>
    <p:sldId id="469" r:id="rId27"/>
    <p:sldId id="301"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75BB0"/>
    <a:srgbClr val="CC0099"/>
    <a:srgbClr val="CC3399"/>
    <a:srgbClr val="0BA7DF"/>
    <a:srgbClr val="F9A307"/>
    <a:srgbClr val="084092"/>
    <a:srgbClr val="006600"/>
    <a:srgbClr val="0770B1"/>
    <a:srgbClr val="266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3349" autoAdjust="0"/>
  </p:normalViewPr>
  <p:slideViewPr>
    <p:cSldViewPr>
      <p:cViewPr varScale="1">
        <p:scale>
          <a:sx n="57" d="100"/>
          <a:sy n="57" d="100"/>
        </p:scale>
        <p:origin x="3096" y="66"/>
      </p:cViewPr>
      <p:guideLst>
        <p:guide orient="horz" pos="2208"/>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bg-BG" dirty="0"/>
            <a:t>Общо разбиране за радикализацията</a:t>
          </a:r>
          <a:endParaRPr lang="en-GB" dirty="0"/>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bg-BG" dirty="0"/>
            <a:t>Връзка между радикализацията и конкретна тема</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bg-BG" dirty="0"/>
            <a:t>Разяснение на конкретната тема</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bg-BG" dirty="0"/>
            <a:t>Упражнения</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custLinFactNeighborX="1617" custLinFactNeighborY="3880"/>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custLinFactNeighborX="2316" custLinFactNeighborY="1678">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bg-BG" dirty="0"/>
            <a:t>По-нататъшна поляризация/ радикализация</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bg-BG" dirty="0">
              <a:solidFill>
                <a:schemeClr val="tx1">
                  <a:lumMod val="75000"/>
                  <a:lumOff val="25000"/>
                </a:schemeClr>
              </a:solidFill>
            </a:rPr>
            <a:t>Кой</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bg-BG" sz="1500" dirty="0">
              <a:solidFill>
                <a:schemeClr val="tx1">
                  <a:lumMod val="75000"/>
                  <a:lumOff val="25000"/>
                </a:schemeClr>
              </a:solidFill>
            </a:rPr>
            <a:t>Политици</a:t>
          </a:r>
          <a:endParaRPr lang="en-GB" sz="15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bg-BG" dirty="0">
              <a:solidFill>
                <a:schemeClr val="tx1">
                  <a:lumMod val="75000"/>
                  <a:lumOff val="25000"/>
                </a:schemeClr>
              </a:solidFill>
            </a:rPr>
            <a:t>Какво</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bg-BG" sz="1500" dirty="0">
              <a:solidFill>
                <a:schemeClr val="tx1">
                  <a:lumMod val="75000"/>
                  <a:lumOff val="25000"/>
                </a:schemeClr>
              </a:solidFill>
            </a:rPr>
            <a:t>Концепция за радикализация</a:t>
          </a:r>
          <a:endParaRPr lang="en-GB" sz="15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bg-BG" sz="1500" dirty="0">
              <a:solidFill>
                <a:schemeClr val="tx1">
                  <a:lumMod val="75000"/>
                  <a:lumOff val="25000"/>
                </a:schemeClr>
              </a:solidFill>
            </a:rPr>
            <a:t>Сценарии</a:t>
          </a:r>
          <a:endParaRPr lang="en-GB" sz="15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bg-BG" dirty="0">
              <a:solidFill>
                <a:schemeClr val="tx1">
                  <a:lumMod val="75000"/>
                  <a:lumOff val="25000"/>
                </a:schemeClr>
              </a:solidFill>
            </a:rPr>
            <a:t>Как</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bg-BG" sz="1500" dirty="0">
              <a:solidFill>
                <a:schemeClr val="tx1">
                  <a:lumMod val="75000"/>
                  <a:lumOff val="25000"/>
                </a:schemeClr>
              </a:solidFill>
            </a:rPr>
            <a:t>Познание</a:t>
          </a:r>
          <a:endParaRPr lang="en-GB" sz="1500"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bg-BG" sz="1500" dirty="0">
              <a:solidFill>
                <a:schemeClr val="tx1">
                  <a:lumMod val="75000"/>
                  <a:lumOff val="25000"/>
                </a:schemeClr>
              </a:solidFill>
            </a:rPr>
            <a:t>Сценарии за обсъждане</a:t>
          </a:r>
          <a:endParaRPr lang="en-GB" sz="1500"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bg-BG" dirty="0">
              <a:solidFill>
                <a:schemeClr val="tx1">
                  <a:lumMod val="75000"/>
                  <a:lumOff val="25000"/>
                </a:schemeClr>
              </a:solidFill>
            </a:rPr>
            <a:t>Резултат</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pPr>
            <a:lnSpc>
              <a:spcPct val="100000"/>
            </a:lnSpc>
            <a:spcAft>
              <a:spcPts val="0"/>
            </a:spcAft>
          </a:pPr>
          <a:r>
            <a:rPr lang="bg-BG" sz="1500" dirty="0">
              <a:solidFill>
                <a:schemeClr val="tx1">
                  <a:lumMod val="75000"/>
                  <a:lumOff val="25000"/>
                </a:schemeClr>
              </a:solidFill>
            </a:rPr>
            <a:t>Разпознаване на признаците</a:t>
          </a:r>
          <a:endParaRPr lang="en-GB" sz="15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pPr>
            <a:lnSpc>
              <a:spcPct val="100000"/>
            </a:lnSpc>
            <a:spcAft>
              <a:spcPts val="0"/>
            </a:spcAft>
          </a:pPr>
          <a:r>
            <a:rPr lang="bg-BG" sz="1500" dirty="0">
              <a:solidFill>
                <a:schemeClr val="tx1">
                  <a:lumMod val="75000"/>
                  <a:lumOff val="25000"/>
                </a:schemeClr>
              </a:solidFill>
            </a:rPr>
            <a:t>Пропорционален отговор</a:t>
          </a:r>
          <a:endParaRPr lang="en-GB" sz="1500"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42B70B41-2C1B-4572-8BA7-5E231BDC6C70}">
      <dgm:prSet phldrT="[Tekst]" custT="1"/>
      <dgm:spPr/>
      <dgm:t>
        <a:bodyPr/>
        <a:lstStyle/>
        <a:p>
          <a:r>
            <a:rPr lang="bg-BG" sz="1500" dirty="0">
              <a:solidFill>
                <a:schemeClr val="tx1">
                  <a:lumMod val="75000"/>
                  <a:lumOff val="25000"/>
                </a:schemeClr>
              </a:solidFill>
            </a:rPr>
            <a:t>Правоприлагащи органи</a:t>
          </a:r>
          <a:endParaRPr lang="en-GB" sz="1500" dirty="0">
            <a:solidFill>
              <a:schemeClr val="tx1">
                <a:lumMod val="75000"/>
                <a:lumOff val="25000"/>
              </a:schemeClr>
            </a:solidFill>
          </a:endParaRPr>
        </a:p>
      </dgm:t>
    </dgm:pt>
    <dgm:pt modelId="{BC6B0285-B54B-4955-9CA4-9BF38755F36F}" type="parTrans" cxnId="{931AEC01-1CCE-4A4F-8239-E6D5B4ECB5F3}">
      <dgm:prSet/>
      <dgm:spPr/>
      <dgm:t>
        <a:bodyPr/>
        <a:lstStyle/>
        <a:p>
          <a:endParaRPr lang="bg-BG"/>
        </a:p>
      </dgm:t>
    </dgm:pt>
    <dgm:pt modelId="{9E42BD10-E85E-4366-BC6D-A080952110EB}" type="sibTrans" cxnId="{931AEC01-1CCE-4A4F-8239-E6D5B4ECB5F3}">
      <dgm:prSet/>
      <dgm:spPr/>
      <dgm:t>
        <a:bodyPr/>
        <a:lstStyle/>
        <a:p>
          <a:endParaRPr lang="bg-BG"/>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custLinFactNeighborX="15436" custLinFactNeighborY="183"/>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31AEC01-1CCE-4A4F-8239-E6D5B4ECB5F3}" srcId="{B58E5805-9D79-4032-89FB-E8797F96D632}" destId="{42B70B41-2C1B-4572-8BA7-5E231BDC6C70}" srcOrd="1" destOrd="0" parTransId="{BC6B0285-B54B-4955-9CA4-9BF38755F36F}" sibTransId="{9E42BD10-E85E-4366-BC6D-A080952110EB}"/>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1EBF15CA-8008-4168-85CB-C3BCDB856645}" type="presOf" srcId="{42B70B41-2C1B-4572-8BA7-5E231BDC6C70}" destId="{A5906B98-203F-4988-B407-B8E2FB5B95EE}"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bg-BG" dirty="0">
              <a:solidFill>
                <a:schemeClr val="bg1"/>
              </a:solidFill>
            </a:rPr>
            <a:t>1. Открийте проблема</a:t>
          </a: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0B79F52-ACD6-44FA-8927-C390C961EBEA}">
      <dgm:prSet phldrT="[Текст]"/>
      <dgm:spPr/>
      <dgm:t>
        <a:bodyPr/>
        <a:lstStyle/>
        <a:p>
          <a:r>
            <a:rPr lang="bg-BG" dirty="0">
              <a:solidFill>
                <a:schemeClr val="bg1"/>
              </a:solidFill>
            </a:rPr>
            <a:t>2. Кой съм аз?</a:t>
          </a:r>
        </a:p>
      </dgm:t>
    </dgm:pt>
    <dgm:pt modelId="{44FB00A2-278F-4119-9691-CB9FDE873A67}" type="parTrans" cxnId="{7F97F600-772A-405B-9C34-C654C1A3985C}">
      <dgm:prSet/>
      <dgm:spPr/>
      <dgm:t>
        <a:bodyPr/>
        <a:lstStyle/>
        <a:p>
          <a:endParaRPr lang="bg-BG"/>
        </a:p>
      </dgm:t>
    </dgm:pt>
    <dgm:pt modelId="{737BFB22-2310-4EE7-AA29-A42EFD263336}" type="sibTrans" cxnId="{7F97F600-772A-405B-9C34-C654C1A3985C}">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custLinFactNeighborX="23810" custLinFactNeighborY="12463">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custLinFactNeighborY="64365">
        <dgm:presLayoutVars>
          <dgm:bulletEnabled val="1"/>
        </dgm:presLayoutVars>
      </dgm:prSet>
      <dgm:spPr/>
    </dgm:pt>
    <dgm:pt modelId="{C13CCE1C-7008-4D9F-A964-90B85651E78A}" type="pres">
      <dgm:prSet presAssocID="{AA6F5109-2C89-431C-A4C9-FBDDB538A930}" presName="spaceBetweenRectangles" presStyleCnt="0"/>
      <dgm:spPr/>
    </dgm:pt>
    <dgm:pt modelId="{86CCD97A-573C-4FAE-9A9B-43D9040BB0D3}" type="pres">
      <dgm:prSet presAssocID="{70B79F52-ACD6-44FA-8927-C390C961EBEA}" presName="parentLin" presStyleCnt="0"/>
      <dgm:spPr/>
    </dgm:pt>
    <dgm:pt modelId="{CE3A04A3-C4A5-4C3A-8815-F2F29F908150}" type="pres">
      <dgm:prSet presAssocID="{70B79F52-ACD6-44FA-8927-C390C961EBEA}" presName="parentLeftMargin" presStyleLbl="node1" presStyleIdx="0" presStyleCnt="2"/>
      <dgm:spPr/>
    </dgm:pt>
    <dgm:pt modelId="{BD5FD048-24E4-4BF0-81D5-A84D6A389607}" type="pres">
      <dgm:prSet presAssocID="{70B79F52-ACD6-44FA-8927-C390C961EBEA}" presName="parentText" presStyleLbl="node1" presStyleIdx="1" presStyleCnt="2" custLinFactNeighborX="15134" custLinFactNeighborY="5712">
        <dgm:presLayoutVars>
          <dgm:chMax val="0"/>
          <dgm:bulletEnabled val="1"/>
        </dgm:presLayoutVars>
      </dgm:prSet>
      <dgm:spPr/>
    </dgm:pt>
    <dgm:pt modelId="{D6291E03-957C-4C07-B885-D9075EAEB10A}" type="pres">
      <dgm:prSet presAssocID="{70B79F52-ACD6-44FA-8927-C390C961EBEA}" presName="negativeSpace" presStyleCnt="0"/>
      <dgm:spPr/>
    </dgm:pt>
    <dgm:pt modelId="{4BB14DDE-23C4-47F6-B47A-44F1F56ED8B7}" type="pres">
      <dgm:prSet presAssocID="{70B79F52-ACD6-44FA-8927-C390C961EBEA}" presName="childText" presStyleLbl="conFgAcc1" presStyleIdx="1" presStyleCnt="2" custLinFactNeighborY="8030">
        <dgm:presLayoutVars>
          <dgm:bulletEnabled val="1"/>
        </dgm:presLayoutVars>
      </dgm:prSet>
      <dgm:spPr/>
    </dgm:pt>
  </dgm:ptLst>
  <dgm:cxnLst>
    <dgm:cxn modelId="{7F97F600-772A-405B-9C34-C654C1A3985C}" srcId="{A4759D0C-1A33-4E41-8003-1522F5826868}" destId="{70B79F52-ACD6-44FA-8927-C390C961EBEA}" srcOrd="1" destOrd="0" parTransId="{44FB00A2-278F-4119-9691-CB9FDE873A67}" sibTransId="{737BFB22-2310-4EE7-AA29-A42EFD263336}"/>
    <dgm:cxn modelId="{5AAA881C-FC03-48C8-B6A6-C8D1823D87E9}" type="presOf" srcId="{70B79F52-ACD6-44FA-8927-C390C961EBEA}" destId="{BD5FD048-24E4-4BF0-81D5-A84D6A389607}" srcOrd="1" destOrd="0" presId="urn:microsoft.com/office/officeart/2005/8/layout/list1"/>
    <dgm:cxn modelId="{815A7D2E-AF7F-45CE-BDC2-46333C6FA5B0}" type="presOf" srcId="{1FC1DEAC-C438-46F3-A96F-A6B712E350C8}" destId="{423BEAF9-91AF-43F1-980C-1B8601F7ECB2}" srcOrd="0" destOrd="0" presId="urn:microsoft.com/office/officeart/2005/8/layout/list1"/>
    <dgm:cxn modelId="{E794CF7F-D143-44D8-874A-07263E2FB9BE}" type="presOf" srcId="{70B79F52-ACD6-44FA-8927-C390C961EBEA}" destId="{CE3A04A3-C4A5-4C3A-8815-F2F29F908150}"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F6DE4490-9668-49A6-AEC3-1B57E16A8317}" type="presParOf" srcId="{52EE124C-B1B7-4282-9940-22B32D2106B6}" destId="{C13CCE1C-7008-4D9F-A964-90B85651E78A}" srcOrd="3" destOrd="0" presId="urn:microsoft.com/office/officeart/2005/8/layout/list1"/>
    <dgm:cxn modelId="{82317CB0-ADF0-4007-BA90-8E8375E94841}" type="presParOf" srcId="{52EE124C-B1B7-4282-9940-22B32D2106B6}" destId="{86CCD97A-573C-4FAE-9A9B-43D9040BB0D3}" srcOrd="4" destOrd="0" presId="urn:microsoft.com/office/officeart/2005/8/layout/list1"/>
    <dgm:cxn modelId="{96796793-5477-4B1A-BB25-3D17C6B58FBB}" type="presParOf" srcId="{86CCD97A-573C-4FAE-9A9B-43D9040BB0D3}" destId="{CE3A04A3-C4A5-4C3A-8815-F2F29F908150}" srcOrd="0" destOrd="0" presId="urn:microsoft.com/office/officeart/2005/8/layout/list1"/>
    <dgm:cxn modelId="{843FD832-2D12-4C14-BA68-C05C06F19EDC}" type="presParOf" srcId="{86CCD97A-573C-4FAE-9A9B-43D9040BB0D3}" destId="{BD5FD048-24E4-4BF0-81D5-A84D6A389607}" srcOrd="1" destOrd="0" presId="urn:microsoft.com/office/officeart/2005/8/layout/list1"/>
    <dgm:cxn modelId="{B11879A3-CA66-4087-B9D8-3B5957FB2234}" type="presParOf" srcId="{52EE124C-B1B7-4282-9940-22B32D2106B6}" destId="{D6291E03-957C-4C07-B885-D9075EAEB10A}" srcOrd="5" destOrd="0" presId="urn:microsoft.com/office/officeart/2005/8/layout/list1"/>
    <dgm:cxn modelId="{B9DAD382-2895-4696-A7FE-3FB8B800373B}" type="presParOf" srcId="{52EE124C-B1B7-4282-9940-22B32D2106B6}" destId="{4BB14DDE-23C4-47F6-B47A-44F1F56ED8B7}"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a:t>
          </a:r>
          <a:r>
            <a:rPr lang="bg-BG" dirty="0"/>
            <a:t>обучения</a:t>
          </a:r>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Изграждане на индивидуален капацитет</a:t>
          </a:r>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Коучинг и </a:t>
          </a:r>
          <a:r>
            <a:rPr lang="bg-BG" dirty="0" err="1"/>
            <a:t>родителство</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Критично мислене</a:t>
          </a:r>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Изграждане на капацитет на общността</a:t>
          </a:r>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bg-BG" dirty="0"/>
            <a:t>Реакция на държавата</a:t>
          </a:r>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Управление на гнева</a:t>
          </a:r>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Наративи и културно осъзнаване</a:t>
          </a:r>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Дебат и симулация</a:t>
          </a:r>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Разрешаване на конфликти</a:t>
          </a:r>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bg-BG" dirty="0"/>
            <a:t>Пропорционален отговор на държавата</a:t>
          </a:r>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bg-BG" dirty="0">
              <a:solidFill>
                <a:schemeClr val="bg1"/>
              </a:solidFill>
            </a:rPr>
            <a:t>1. Как знам, че съм ядосан?</a:t>
          </a: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bg-BG" dirty="0">
              <a:solidFill>
                <a:schemeClr val="bg1"/>
              </a:solidFill>
            </a:rPr>
            <a:t>2. </a:t>
          </a:r>
          <a:r>
            <a:rPr lang="bg-BG" baseline="0" noProof="0" dirty="0">
              <a:latin typeface="+mn-lt"/>
            </a:rPr>
            <a:t>К</a:t>
          </a:r>
          <a:r>
            <a:rPr lang="bg-BG" noProof="0" dirty="0">
              <a:latin typeface="+mn-lt"/>
            </a:rPr>
            <a:t>олело на емоциите</a:t>
          </a:r>
          <a:endParaRPr lang="bg-BG" dirty="0">
            <a:solidFill>
              <a:schemeClr val="bg1"/>
            </a:solidFill>
          </a:endParaRPr>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9F760714-0D62-41E5-B137-F4F6E8240C1D}">
      <dgm:prSet phldrT="[Текст]"/>
      <dgm:spPr/>
      <dgm:t>
        <a:bodyPr/>
        <a:lstStyle/>
        <a:p>
          <a:r>
            <a:rPr lang="bg-BG" dirty="0">
              <a:solidFill>
                <a:schemeClr val="bg1"/>
              </a:solidFill>
            </a:rPr>
            <a:t>3. Съставете план!</a:t>
          </a:r>
        </a:p>
      </dgm:t>
    </dgm:pt>
    <dgm:pt modelId="{04E296F0-E156-4D0A-A18A-049625871275}" type="parTrans" cxnId="{F4E434A3-7BB7-405E-9C3D-BA62A194B75B}">
      <dgm:prSet/>
      <dgm:spPr/>
      <dgm:t>
        <a:bodyPr/>
        <a:lstStyle/>
        <a:p>
          <a:endParaRPr lang="bg-BG"/>
        </a:p>
      </dgm:t>
    </dgm:pt>
    <dgm:pt modelId="{009BF5A9-484D-48E1-8406-83E907CFEF3A}" type="sibTrans" cxnId="{F4E434A3-7BB7-405E-9C3D-BA62A194B75B}">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3"/>
      <dgm:spPr/>
    </dgm:pt>
    <dgm:pt modelId="{ED40621B-4149-429C-BC00-C82ABFD3182B}" type="pres">
      <dgm:prSet presAssocID="{1FC1DEAC-C438-46F3-A96F-A6B712E350C8}" presName="parentText" presStyleLbl="node1" presStyleIdx="0" presStyleCnt="3" custLinFactNeighborX="-7067" custLinFactNeighborY="-8954">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3" custLinFactNeighborY="-93744">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3"/>
      <dgm:spPr/>
    </dgm:pt>
    <dgm:pt modelId="{D1D765D9-0528-4F2C-82E5-DD52268BF058}" type="pres">
      <dgm:prSet presAssocID="{7E49221A-D24D-49D3-933C-632FDDD578F3}" presName="parentText" presStyleLbl="node1" presStyleIdx="1" presStyleCnt="3" custLinFactNeighborX="-7067" custLinFactNeighborY="-21855">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3" custLinFactY="-19512" custLinFactNeighborY="-100000">
        <dgm:presLayoutVars>
          <dgm:bulletEnabled val="1"/>
        </dgm:presLayoutVars>
      </dgm:prSet>
      <dgm:spPr/>
    </dgm:pt>
    <dgm:pt modelId="{A0670C2D-232E-48C4-81D7-52E59DB5F91A}" type="pres">
      <dgm:prSet presAssocID="{2FDB090A-8B09-468D-8A14-877AF251C46D}" presName="spaceBetweenRectangles" presStyleCnt="0"/>
      <dgm:spPr/>
    </dgm:pt>
    <dgm:pt modelId="{221B3E56-FB80-479A-A895-3C91CA6ECAF6}" type="pres">
      <dgm:prSet presAssocID="{9F760714-0D62-41E5-B137-F4F6E8240C1D}" presName="parentLin" presStyleCnt="0"/>
      <dgm:spPr/>
    </dgm:pt>
    <dgm:pt modelId="{FB056F64-FC62-4B00-8041-EE08296AD463}" type="pres">
      <dgm:prSet presAssocID="{9F760714-0D62-41E5-B137-F4F6E8240C1D}" presName="parentLeftMargin" presStyleLbl="node1" presStyleIdx="1" presStyleCnt="3"/>
      <dgm:spPr/>
    </dgm:pt>
    <dgm:pt modelId="{0C97AA04-0432-4565-9C35-44D609BC86A2}" type="pres">
      <dgm:prSet presAssocID="{9F760714-0D62-41E5-B137-F4F6E8240C1D}" presName="parentText" presStyleLbl="node1" presStyleIdx="2" presStyleCnt="3" custLinFactNeighborX="-7067" custLinFactNeighborY="-30969">
        <dgm:presLayoutVars>
          <dgm:chMax val="0"/>
          <dgm:bulletEnabled val="1"/>
        </dgm:presLayoutVars>
      </dgm:prSet>
      <dgm:spPr/>
    </dgm:pt>
    <dgm:pt modelId="{95388A3C-EED7-423D-97EF-31EF4278CCAC}" type="pres">
      <dgm:prSet presAssocID="{9F760714-0D62-41E5-B137-F4F6E8240C1D}" presName="negativeSpace" presStyleCnt="0"/>
      <dgm:spPr/>
    </dgm:pt>
    <dgm:pt modelId="{EEFBA0DE-5267-422A-99F9-E7F858CFBFAF}" type="pres">
      <dgm:prSet presAssocID="{9F760714-0D62-41E5-B137-F4F6E8240C1D}" presName="childText" presStyleLbl="conFgAcc1" presStyleIdx="2" presStyleCnt="3" custLinFactNeighborY="-78327">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06F2C76B-2773-4887-88F6-995F33B03CD4}" type="presOf" srcId="{9F760714-0D62-41E5-B137-F4F6E8240C1D}" destId="{0C97AA04-0432-4565-9C35-44D609BC86A2}" srcOrd="1" destOrd="0" presId="urn:microsoft.com/office/officeart/2005/8/layout/list1"/>
    <dgm:cxn modelId="{F4E434A3-7BB7-405E-9C3D-BA62A194B75B}" srcId="{A4759D0C-1A33-4E41-8003-1522F5826868}" destId="{9F760714-0D62-41E5-B137-F4F6E8240C1D}" srcOrd="2" destOrd="0" parTransId="{04E296F0-E156-4D0A-A18A-049625871275}" sibTransId="{009BF5A9-484D-48E1-8406-83E907CFEF3A}"/>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3082ACD5-3B2B-4500-ABF2-E3D8F88E20D9}" type="presOf" srcId="{9F760714-0D62-41E5-B137-F4F6E8240C1D}" destId="{FB056F64-FC62-4B00-8041-EE08296AD463}"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 modelId="{80AEE745-4883-44E2-B914-153B60834CB6}" type="presParOf" srcId="{52EE124C-B1B7-4282-9940-22B32D2106B6}" destId="{A0670C2D-232E-48C4-81D7-52E59DB5F91A}" srcOrd="7" destOrd="0" presId="urn:microsoft.com/office/officeart/2005/8/layout/list1"/>
    <dgm:cxn modelId="{BA8B1611-9392-463C-BD86-09FE325BD133}" type="presParOf" srcId="{52EE124C-B1B7-4282-9940-22B32D2106B6}" destId="{221B3E56-FB80-479A-A895-3C91CA6ECAF6}" srcOrd="8" destOrd="0" presId="urn:microsoft.com/office/officeart/2005/8/layout/list1"/>
    <dgm:cxn modelId="{541A89E6-99E1-48FF-9DCF-544596988704}" type="presParOf" srcId="{221B3E56-FB80-479A-A895-3C91CA6ECAF6}" destId="{FB056F64-FC62-4B00-8041-EE08296AD463}" srcOrd="0" destOrd="0" presId="urn:microsoft.com/office/officeart/2005/8/layout/list1"/>
    <dgm:cxn modelId="{70772729-C259-4CD8-A754-65B0D0320748}" type="presParOf" srcId="{221B3E56-FB80-479A-A895-3C91CA6ECAF6}" destId="{0C97AA04-0432-4565-9C35-44D609BC86A2}" srcOrd="1" destOrd="0" presId="urn:microsoft.com/office/officeart/2005/8/layout/list1"/>
    <dgm:cxn modelId="{A6A9F924-C360-414E-8070-A845E3D8FD88}" type="presParOf" srcId="{52EE124C-B1B7-4282-9940-22B32D2106B6}" destId="{95388A3C-EED7-423D-97EF-31EF4278CCAC}" srcOrd="9" destOrd="0" presId="urn:microsoft.com/office/officeart/2005/8/layout/list1"/>
    <dgm:cxn modelId="{56166FCE-EAFD-439D-80FE-6D4B553BDF27}" type="presParOf" srcId="{52EE124C-B1B7-4282-9940-22B32D2106B6}" destId="{EEFBA0DE-5267-422A-99F9-E7F858CFBFAF}" srcOrd="10"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custT="1"/>
      <dgm:spPr/>
      <dgm:t>
        <a:bodyPr/>
        <a:lstStyle/>
        <a:p>
          <a:r>
            <a:rPr lang="en-US" sz="2000" dirty="0">
              <a:solidFill>
                <a:schemeClr val="bg1"/>
              </a:solidFill>
            </a:rPr>
            <a:t>1. </a:t>
          </a:r>
          <a:r>
            <a:rPr lang="bg-BG" sz="2000" dirty="0">
              <a:solidFill>
                <a:schemeClr val="bg1"/>
              </a:solidFill>
            </a:rPr>
            <a:t>„Вярно“ или „грешно“</a:t>
          </a:r>
          <a:r>
            <a:rPr lang="nl-NL" sz="2000" dirty="0">
              <a:solidFill>
                <a:schemeClr val="bg1"/>
              </a:solidFill>
            </a:rPr>
            <a:t>?</a:t>
          </a:r>
          <a:endParaRPr lang="bg-BG" sz="2000"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1"/>
      <dgm:spPr/>
    </dgm:pt>
    <dgm:pt modelId="{ED40621B-4149-429C-BC00-C82ABFD3182B}" type="pres">
      <dgm:prSet presAssocID="{1FC1DEAC-C438-46F3-A96F-A6B712E350C8}" presName="parentText" presStyleLbl="node1" presStyleIdx="0" presStyleCnt="1" custLinFactNeighborX="-77443" custLinFactNeighborY="24790">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1" custLinFactX="-28734" custLinFactNeighborX="-100000" custLinFactNeighborY="34783">
        <dgm:presLayoutVars>
          <dgm:bulletEnabled val="1"/>
        </dgm:presLayoutVars>
      </dgm:prSet>
      <dgm:spPr/>
    </dgm:pt>
  </dgm:ptLst>
  <dgm:cxnLst>
    <dgm:cxn modelId="{815A7D2E-AF7F-45CE-BDC2-46333C6FA5B0}" type="presOf" srcId="{1FC1DEAC-C438-46F3-A96F-A6B712E350C8}" destId="{423BEAF9-91AF-43F1-980C-1B8601F7ECB2}"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bg-BG" dirty="0">
              <a:solidFill>
                <a:schemeClr val="tx1">
                  <a:lumMod val="75000"/>
                  <a:lumOff val="25000"/>
                </a:schemeClr>
              </a:solidFill>
            </a:rPr>
            <a:t>Кой</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bg-BG" sz="1600" dirty="0">
              <a:solidFill>
                <a:schemeClr val="tx1">
                  <a:lumMod val="75000"/>
                  <a:lumOff val="25000"/>
                </a:schemeClr>
              </a:solidFill>
            </a:rPr>
            <a:t>Практикуващи на първа линия</a:t>
          </a:r>
          <a:endParaRPr lang="en-GB" sz="16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bg-BG" dirty="0">
              <a:solidFill>
                <a:schemeClr val="tx1">
                  <a:lumMod val="75000"/>
                  <a:lumOff val="25000"/>
                </a:schemeClr>
              </a:solidFill>
            </a:rPr>
            <a:t>Какво</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bg-BG" sz="1600" dirty="0">
              <a:solidFill>
                <a:schemeClr val="tx1">
                  <a:lumMod val="75000"/>
                  <a:lumOff val="25000"/>
                </a:schemeClr>
              </a:solidFill>
            </a:rPr>
            <a:t>Концепция за радикализация</a:t>
          </a:r>
          <a:endParaRPr lang="en-GB" sz="16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bg-BG" sz="1600" dirty="0">
              <a:solidFill>
                <a:schemeClr val="tx1">
                  <a:lumMod val="75000"/>
                  <a:lumOff val="25000"/>
                </a:schemeClr>
              </a:solidFill>
            </a:rPr>
            <a:t>Упражнения</a:t>
          </a:r>
          <a:endParaRPr lang="en-GB" sz="16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bg-BG" dirty="0">
              <a:solidFill>
                <a:schemeClr val="tx1">
                  <a:lumMod val="75000"/>
                  <a:lumOff val="25000"/>
                </a:schemeClr>
              </a:solidFill>
            </a:rPr>
            <a:t>Как</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bg-BG" sz="1600" dirty="0">
              <a:solidFill>
                <a:schemeClr val="tx1">
                  <a:lumMod val="75000"/>
                  <a:lumOff val="25000"/>
                </a:schemeClr>
              </a:solidFill>
            </a:rPr>
            <a:t>Познание</a:t>
          </a:r>
          <a:endParaRPr lang="en-GB" sz="1600"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bg-BG" sz="1600" dirty="0">
              <a:solidFill>
                <a:schemeClr val="tx1">
                  <a:lumMod val="75000"/>
                  <a:lumOff val="25000"/>
                </a:schemeClr>
              </a:solidFill>
            </a:rPr>
            <a:t>Практически умения</a:t>
          </a:r>
          <a:endParaRPr lang="en-GB" sz="1600"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bg-BG" dirty="0">
              <a:solidFill>
                <a:schemeClr val="tx1">
                  <a:lumMod val="75000"/>
                  <a:lumOff val="25000"/>
                </a:schemeClr>
              </a:solidFill>
            </a:rPr>
            <a:t>Резултат</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bg-BG" sz="1600" dirty="0">
              <a:solidFill>
                <a:schemeClr val="tx1">
                  <a:lumMod val="75000"/>
                  <a:lumOff val="25000"/>
                </a:schemeClr>
              </a:solidFill>
            </a:rPr>
            <a:t>Разпознаване на признаци</a:t>
          </a:r>
          <a:endParaRPr lang="en-GB" sz="16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bg-BG" sz="1600" dirty="0">
              <a:solidFill>
                <a:schemeClr val="tx1">
                  <a:lumMod val="75000"/>
                  <a:lumOff val="25000"/>
                </a:schemeClr>
              </a:solidFill>
            </a:rPr>
            <a:t>Умения за разрешаване на конфликти</a:t>
          </a:r>
          <a:endParaRPr lang="en-GB" sz="1600"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520"/>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custLinFactNeighborX="-4715">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custLinFactNeighborX="-5236">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X="-5236"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custScaleX="110472">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custT="1"/>
      <dgm:spPr/>
      <dgm:t>
        <a:bodyPr/>
        <a:lstStyle/>
        <a:p>
          <a:r>
            <a:rPr lang="bg-BG" sz="1500" dirty="0"/>
            <a:t>Гняв</a:t>
          </a:r>
          <a:endParaRPr lang="nl-NL" sz="1500"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FC5B8D7B-8E0F-4880-AD20-4364313A500A}">
      <dgm:prSet phldrT="[Текст]" custT="1"/>
      <dgm:spPr/>
      <dgm:t>
        <a:bodyPr/>
        <a:lstStyle/>
        <a:p>
          <a:r>
            <a:rPr lang="bg-BG" sz="1500" dirty="0">
              <a:latin typeface="Avenir Roman"/>
              <a:ea typeface="Avenir Roman"/>
              <a:cs typeface="Avenir Roman"/>
            </a:rPr>
            <a:t>Недоволство</a:t>
          </a:r>
          <a:endParaRPr lang="bg-BG" sz="1500" dirty="0"/>
        </a:p>
      </dgm:t>
    </dgm:pt>
    <dgm:pt modelId="{729F81C4-B78F-40D6-8F93-AFF53BDA0072}" type="parTrans" cxnId="{90B1F0CE-59A0-443A-B7CC-19211186E396}">
      <dgm:prSet/>
      <dgm:spPr/>
      <dgm:t>
        <a:bodyPr/>
        <a:lstStyle/>
        <a:p>
          <a:endParaRPr lang="bg-BG"/>
        </a:p>
      </dgm:t>
    </dgm:pt>
    <dgm:pt modelId="{B75F4A5B-AA3A-4C22-A537-C139FEEE1EC9}" type="sibTrans" cxnId="{90B1F0CE-59A0-443A-B7CC-19211186E396}">
      <dgm:prSet/>
      <dgm:spPr/>
      <dgm:t>
        <a:bodyPr/>
        <a:lstStyle/>
        <a:p>
          <a:endParaRPr lang="bg-BG"/>
        </a:p>
      </dgm:t>
    </dgm:pt>
    <dgm:pt modelId="{8933C078-0744-4431-AFDC-27EC6CB8667D}">
      <dgm:prSet phldrT="[Текст]" custT="1"/>
      <dgm:spPr/>
      <dgm:t>
        <a:bodyPr/>
        <a:lstStyle/>
        <a:p>
          <a:r>
            <a:rPr lang="bg-BG" sz="1500" dirty="0">
              <a:latin typeface="Avenir Roman"/>
              <a:ea typeface="Avenir Roman"/>
              <a:cs typeface="Avenir Roman"/>
            </a:rPr>
            <a:t>Неефективност</a:t>
          </a:r>
          <a:endParaRPr lang="bg-BG" sz="1500" dirty="0"/>
        </a:p>
      </dgm:t>
    </dgm:pt>
    <dgm:pt modelId="{6295BD74-14EE-45DE-B7BA-1909919B96A5}" type="parTrans" cxnId="{FAFEFAF7-622C-4000-AA0D-07207887A7C8}">
      <dgm:prSet/>
      <dgm:spPr/>
      <dgm:t>
        <a:bodyPr/>
        <a:lstStyle/>
        <a:p>
          <a:endParaRPr lang="bg-BG"/>
        </a:p>
      </dgm:t>
    </dgm:pt>
    <dgm:pt modelId="{2CD95573-F107-4FA2-99D9-3BF9AC109178}" type="sibTrans" cxnId="{FAFEFAF7-622C-4000-AA0D-07207887A7C8}">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8126F753-EB9C-49D3-B75B-583337D698C8}" type="pres">
      <dgm:prSet presAssocID="{FC5B8D7B-8E0F-4880-AD20-4364313A500A}" presName="parentText" presStyleLbl="node1" presStyleIdx="1" presStyleCnt="3">
        <dgm:presLayoutVars>
          <dgm:chMax val="0"/>
          <dgm:bulletEnabled val="1"/>
        </dgm:presLayoutVars>
      </dgm:prSet>
      <dgm:spPr/>
    </dgm:pt>
    <dgm:pt modelId="{D7799557-7EBC-4103-BF37-C0F487971B41}" type="pres">
      <dgm:prSet presAssocID="{B75F4A5B-AA3A-4C22-A537-C139FEEE1EC9}" presName="spacer" presStyleCnt="0"/>
      <dgm:spPr/>
    </dgm:pt>
    <dgm:pt modelId="{F0FE2AA4-077A-437A-B5B2-A938B723E1EE}" type="pres">
      <dgm:prSet presAssocID="{8933C078-0744-4431-AFDC-27EC6CB8667D}" presName="parentText" presStyleLbl="node1" presStyleIdx="2" presStyleCnt="3" custLinFactNeighborX="-1347">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F737206D-E955-40ED-B6BE-B2BE8E04647B}" type="presOf" srcId="{FC5B8D7B-8E0F-4880-AD20-4364313A500A}" destId="{8126F753-EB9C-49D3-B75B-583337D698C8}" srcOrd="0" destOrd="0" presId="urn:microsoft.com/office/officeart/2005/8/layout/vList2"/>
    <dgm:cxn modelId="{90B1F0CE-59A0-443A-B7CC-19211186E396}" srcId="{A7407445-6A7D-4DFA-A81E-ADFE56D6BFC6}" destId="{FC5B8D7B-8E0F-4880-AD20-4364313A500A}" srcOrd="1" destOrd="0" parTransId="{729F81C4-B78F-40D6-8F93-AFF53BDA0072}" sibTransId="{B75F4A5B-AA3A-4C22-A537-C139FEEE1EC9}"/>
    <dgm:cxn modelId="{FAFEFAF7-622C-4000-AA0D-07207887A7C8}" srcId="{A7407445-6A7D-4DFA-A81E-ADFE56D6BFC6}" destId="{8933C078-0744-4431-AFDC-27EC6CB8667D}" srcOrd="2" destOrd="0" parTransId="{6295BD74-14EE-45DE-B7BA-1909919B96A5}" sibTransId="{2CD95573-F107-4FA2-99D9-3BF9AC109178}"/>
    <dgm:cxn modelId="{154D20FF-4B98-4516-957F-5CEC87553C71}" type="presOf" srcId="{8933C078-0744-4431-AFDC-27EC6CB8667D}" destId="{F0FE2AA4-077A-437A-B5B2-A938B723E1EE}"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D9C832D6-41B2-4A7C-BD13-5B12A8D63788}" type="presParOf" srcId="{52BE0841-A495-4AEF-A196-26FCAD3E0C34}" destId="{8126F753-EB9C-49D3-B75B-583337D698C8}" srcOrd="2" destOrd="0" presId="urn:microsoft.com/office/officeart/2005/8/layout/vList2"/>
    <dgm:cxn modelId="{1E301B8C-F19D-4BD9-A044-9091B0BEDE45}" type="presParOf" srcId="{52BE0841-A495-4AEF-A196-26FCAD3E0C34}" destId="{D7799557-7EBC-4103-BF37-C0F487971B41}" srcOrd="3" destOrd="0" presId="urn:microsoft.com/office/officeart/2005/8/layout/vList2"/>
    <dgm:cxn modelId="{63F44C16-4401-4C66-B004-3EFAD329D934}" type="presParOf" srcId="{52BE0841-A495-4AEF-A196-26FCAD3E0C34}" destId="{F0FE2AA4-077A-437A-B5B2-A938B723E1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bg-BG" dirty="0"/>
            <a:t>По-нататъшна поляризация/ радикализация</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bg-BG" dirty="0"/>
            <a:t>Гняв</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31FE1FAC-9B47-4E60-8F5E-E93E2C91CE80}">
      <dgm:prSet phldrT="[Текст]"/>
      <dgm:spPr>
        <a:ln>
          <a:solidFill>
            <a:srgbClr val="C00000"/>
          </a:solidFill>
        </a:ln>
      </dgm:spPr>
      <dgm:t>
        <a:bodyPr/>
        <a:lstStyle/>
        <a:p>
          <a:r>
            <a:rPr lang="bg-BG" dirty="0"/>
            <a:t>Несправедливост</a:t>
          </a:r>
        </a:p>
      </dgm:t>
    </dgm:pt>
    <dgm:pt modelId="{A426774C-7A01-4116-A78C-5C2EB5982485}" type="parTrans" cxnId="{224D003F-CA2D-4F19-B1DD-FC3D0F938FE2}">
      <dgm:prSet/>
      <dgm:spPr/>
      <dgm:t>
        <a:bodyPr/>
        <a:lstStyle/>
        <a:p>
          <a:endParaRPr lang="bg-BG"/>
        </a:p>
      </dgm:t>
    </dgm:pt>
    <dgm:pt modelId="{4FBF7C47-1F9C-469B-B209-1B9C7C53773A}" type="sibTrans" cxnId="{224D003F-CA2D-4F19-B1DD-FC3D0F938FE2}">
      <dgm:prSet/>
      <dgm:spPr/>
      <dgm:t>
        <a:bodyPr/>
        <a:lstStyle/>
        <a:p>
          <a:endParaRPr lang="bg-BG"/>
        </a:p>
      </dgm:t>
    </dgm:pt>
    <dgm:pt modelId="{8DB53F2D-DBF6-4E45-B88A-15E19EFACE85}">
      <dgm:prSet phldrT="[Текст]"/>
      <dgm:spPr>
        <a:ln>
          <a:solidFill>
            <a:srgbClr val="C00000"/>
          </a:solidFill>
        </a:ln>
      </dgm:spPr>
      <dgm:t>
        <a:bodyPr/>
        <a:lstStyle/>
        <a:p>
          <a:r>
            <a:rPr lang="bg-BG" dirty="0"/>
            <a:t>Неефективност</a:t>
          </a:r>
        </a:p>
      </dgm:t>
    </dgm:pt>
    <dgm:pt modelId="{EE88A2A9-E0AF-4685-B995-91342C801E1E}" type="parTrans" cxnId="{B8B8602E-1B72-4473-BBC3-83C480FEB502}">
      <dgm:prSet/>
      <dgm:spPr/>
      <dgm:t>
        <a:bodyPr/>
        <a:lstStyle/>
        <a:p>
          <a:endParaRPr lang="bg-BG"/>
        </a:p>
      </dgm:t>
    </dgm:pt>
    <dgm:pt modelId="{2D5356C2-F5F3-4E51-934B-35391AE0DC6D}" type="sibTrans" cxnId="{B8B8602E-1B72-4473-BBC3-83C480FEB502}">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BCDD70E3-6BA4-4B16-80DE-8B16907E36D4}" type="pres">
      <dgm:prSet presAssocID="{31FE1FAC-9B47-4E60-8F5E-E93E2C91CE80}" presName="parentText" presStyleLbl="node1" presStyleIdx="1" presStyleCnt="3">
        <dgm:presLayoutVars>
          <dgm:chMax val="0"/>
          <dgm:bulletEnabled val="1"/>
        </dgm:presLayoutVars>
      </dgm:prSet>
      <dgm:spPr/>
    </dgm:pt>
    <dgm:pt modelId="{ADB85D1E-93D0-4C94-BBA5-092CBB404D6E}" type="pres">
      <dgm:prSet presAssocID="{4FBF7C47-1F9C-469B-B209-1B9C7C53773A}" presName="spacer" presStyleCnt="0"/>
      <dgm:spPr/>
    </dgm:pt>
    <dgm:pt modelId="{9B7281B0-BFC2-4674-94B4-B58579D0DAC3}" type="pres">
      <dgm:prSet presAssocID="{8DB53F2D-DBF6-4E45-B88A-15E19EFACE85}"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B8B8602E-1B72-4473-BBC3-83C480FEB502}" srcId="{A7407445-6A7D-4DFA-A81E-ADFE56D6BFC6}" destId="{8DB53F2D-DBF6-4E45-B88A-15E19EFACE85}" srcOrd="2" destOrd="0" parTransId="{EE88A2A9-E0AF-4685-B995-91342C801E1E}" sibTransId="{2D5356C2-F5F3-4E51-934B-35391AE0DC6D}"/>
    <dgm:cxn modelId="{3C5AC234-EA20-419E-90BC-FEDADB204AF1}" type="presOf" srcId="{EFFC9DF3-7695-483B-AF8A-9DB4A86CF16B}" destId="{5C3234C6-E487-4E45-8CD7-2A8E7C28EAFC}" srcOrd="0" destOrd="0" presId="urn:microsoft.com/office/officeart/2005/8/layout/vList2"/>
    <dgm:cxn modelId="{224D003F-CA2D-4F19-B1DD-FC3D0F938FE2}" srcId="{A7407445-6A7D-4DFA-A81E-ADFE56D6BFC6}" destId="{31FE1FAC-9B47-4E60-8F5E-E93E2C91CE80}" srcOrd="1" destOrd="0" parTransId="{A426774C-7A01-4116-A78C-5C2EB5982485}" sibTransId="{4FBF7C47-1F9C-469B-B209-1B9C7C53773A}"/>
    <dgm:cxn modelId="{C2612648-9B79-4A25-841E-77A2D149035D}" type="presOf" srcId="{8DB53F2D-DBF6-4E45-B88A-15E19EFACE85}" destId="{9B7281B0-BFC2-4674-94B4-B58579D0DAC3}" srcOrd="0" destOrd="0" presId="urn:microsoft.com/office/officeart/2005/8/layout/vList2"/>
    <dgm:cxn modelId="{9FA9D274-ED98-4336-89E6-40B538D42984}" type="presOf" srcId="{31FE1FAC-9B47-4E60-8F5E-E93E2C91CE80}" destId="{BCDD70E3-6BA4-4B16-80DE-8B16907E36D4}"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00BDEB55-A187-4241-889F-A7D9F423E5FE}" type="presParOf" srcId="{52BE0841-A495-4AEF-A196-26FCAD3E0C34}" destId="{BCDD70E3-6BA4-4B16-80DE-8B16907E36D4}" srcOrd="2" destOrd="0" presId="urn:microsoft.com/office/officeart/2005/8/layout/vList2"/>
    <dgm:cxn modelId="{26792777-45A6-4328-97F0-FA24D5196AF6}" type="presParOf" srcId="{52BE0841-A495-4AEF-A196-26FCAD3E0C34}" destId="{ADB85D1E-93D0-4C94-BBA5-092CBB404D6E}" srcOrd="3" destOrd="0" presId="urn:microsoft.com/office/officeart/2005/8/layout/vList2"/>
    <dgm:cxn modelId="{2CC1912B-2F1D-441A-BAE8-E1EFD8493EB7}" type="presParOf" srcId="{52BE0841-A495-4AEF-A196-26FCAD3E0C34}" destId="{9B7281B0-BFC2-4674-94B4-B58579D0DAC3}"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633905" y="-558397"/>
          <a:ext cx="4331894" cy="4331894"/>
        </a:xfrm>
        <a:prstGeom prst="blockArc">
          <a:avLst>
            <a:gd name="adj1" fmla="val 18900000"/>
            <a:gd name="adj2" fmla="val 2700000"/>
            <a:gd name="adj3" fmla="val 49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365895" y="247176"/>
          <a:ext cx="4821632" cy="4946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8100" rIns="38100" bIns="38100" numCol="1" spcCol="1270" anchor="ctr" anchorCtr="0">
          <a:noAutofit/>
        </a:bodyPr>
        <a:lstStyle/>
        <a:p>
          <a:pPr marL="0" lvl="0" indent="0" algn="l" defTabSz="666750">
            <a:lnSpc>
              <a:spcPct val="90000"/>
            </a:lnSpc>
            <a:spcBef>
              <a:spcPct val="0"/>
            </a:spcBef>
            <a:spcAft>
              <a:spcPct val="35000"/>
            </a:spcAft>
            <a:buClrTx/>
            <a:buSzTx/>
            <a:buFontTx/>
            <a:buNone/>
          </a:pPr>
          <a:r>
            <a:rPr lang="bg-BG" sz="1500" kern="1200" dirty="0"/>
            <a:t>Общо разбиране за радикализацията</a:t>
          </a:r>
          <a:endParaRPr lang="en-GB" sz="1500" kern="1200" dirty="0"/>
        </a:p>
      </dsp:txBody>
      <dsp:txXfrm>
        <a:off x="365895" y="247176"/>
        <a:ext cx="4821632" cy="494610"/>
      </dsp:txXfrm>
    </dsp:sp>
    <dsp:sp modelId="{41D38068-98F0-41CC-A924-9DCB81A8CED3}">
      <dsp:nvSpPr>
        <dsp:cNvPr id="0" name=""/>
        <dsp:cNvSpPr/>
      </dsp:nvSpPr>
      <dsp:spPr>
        <a:xfrm>
          <a:off x="56763" y="185350"/>
          <a:ext cx="618263" cy="6182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49467" y="989221"/>
          <a:ext cx="4538060" cy="494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8100" rIns="38100" bIns="38100" numCol="1" spcCol="1270" anchor="ctr" anchorCtr="0">
          <a:noAutofit/>
        </a:bodyPr>
        <a:lstStyle/>
        <a:p>
          <a:pPr marL="0" lvl="0" indent="0" algn="l" defTabSz="666750">
            <a:lnSpc>
              <a:spcPct val="90000"/>
            </a:lnSpc>
            <a:spcBef>
              <a:spcPct val="0"/>
            </a:spcBef>
            <a:spcAft>
              <a:spcPct val="35000"/>
            </a:spcAft>
            <a:buNone/>
          </a:pPr>
          <a:r>
            <a:rPr lang="bg-BG" sz="1500" kern="1200" dirty="0"/>
            <a:t>Връзка между радикализацията и конкретна тема</a:t>
          </a:r>
          <a:endParaRPr lang="en-GB" sz="1500" kern="1200" dirty="0"/>
        </a:p>
      </dsp:txBody>
      <dsp:txXfrm>
        <a:off x="649467" y="989221"/>
        <a:ext cx="4538060" cy="494610"/>
      </dsp:txXfrm>
    </dsp:sp>
    <dsp:sp modelId="{A36D6CBA-EEA4-43E4-85F1-390086E2844C}">
      <dsp:nvSpPr>
        <dsp:cNvPr id="0" name=""/>
        <dsp:cNvSpPr/>
      </dsp:nvSpPr>
      <dsp:spPr>
        <a:xfrm>
          <a:off x="350332" y="951384"/>
          <a:ext cx="618263" cy="61826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49467" y="1731267"/>
          <a:ext cx="4538060" cy="494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8100" rIns="38100" bIns="38100" numCol="1" spcCol="1270" anchor="ctr" anchorCtr="0">
          <a:noAutofit/>
        </a:bodyPr>
        <a:lstStyle/>
        <a:p>
          <a:pPr marL="0" lvl="0" indent="0" algn="l" defTabSz="666750">
            <a:lnSpc>
              <a:spcPct val="90000"/>
            </a:lnSpc>
            <a:spcBef>
              <a:spcPct val="0"/>
            </a:spcBef>
            <a:spcAft>
              <a:spcPct val="35000"/>
            </a:spcAft>
            <a:buNone/>
          </a:pPr>
          <a:r>
            <a:rPr lang="bg-BG" sz="1500" kern="1200" dirty="0"/>
            <a:t>Разяснение на конкретната тема</a:t>
          </a:r>
          <a:endParaRPr lang="en-GB" sz="1500" kern="1200" dirty="0"/>
        </a:p>
      </dsp:txBody>
      <dsp:txXfrm>
        <a:off x="649467" y="1731267"/>
        <a:ext cx="4538060" cy="494610"/>
      </dsp:txXfrm>
    </dsp:sp>
    <dsp:sp modelId="{F839506C-2F4B-4A51-9B06-A7509B905F51}">
      <dsp:nvSpPr>
        <dsp:cNvPr id="0" name=""/>
        <dsp:cNvSpPr/>
      </dsp:nvSpPr>
      <dsp:spPr>
        <a:xfrm>
          <a:off x="340335" y="1669440"/>
          <a:ext cx="618263" cy="6182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407674" y="2481611"/>
          <a:ext cx="4821632" cy="4946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8100" rIns="38100" bIns="3810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bg-BG" sz="1500" kern="1200" dirty="0"/>
            <a:t>Упражнения</a:t>
          </a:r>
          <a:endParaRPr lang="en-GB" sz="1500" kern="1200" dirty="0"/>
        </a:p>
      </dsp:txBody>
      <dsp:txXfrm>
        <a:off x="407674" y="2481611"/>
        <a:ext cx="4821632" cy="494610"/>
      </dsp:txXfrm>
    </dsp:sp>
    <dsp:sp modelId="{F44831EC-625D-42B6-BDD1-35E82763C17C}">
      <dsp:nvSpPr>
        <dsp:cNvPr id="0" name=""/>
        <dsp:cNvSpPr/>
      </dsp:nvSpPr>
      <dsp:spPr>
        <a:xfrm>
          <a:off x="56763" y="2411485"/>
          <a:ext cx="618263" cy="61826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76471"/>
          <a:ext cx="1359972" cy="769859"/>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bg-BG" sz="1400" kern="1200" dirty="0"/>
            <a:t>По-нататъшна поляризация/ радикализация</a:t>
          </a:r>
          <a:endParaRPr lang="nl-NL" sz="1400" kern="1200" dirty="0"/>
        </a:p>
      </dsp:txBody>
      <dsp:txXfrm>
        <a:off x="37581" y="314052"/>
        <a:ext cx="1284810" cy="6946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Кой</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7700"/>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Какво</a:t>
          </a:r>
          <a:endParaRPr lang="en-GB" sz="3900" kern="1200" dirty="0">
            <a:solidFill>
              <a:schemeClr val="tx1">
                <a:lumMod val="75000"/>
                <a:lumOff val="25000"/>
              </a:schemeClr>
            </a:solidFill>
          </a:endParaRPr>
        </a:p>
      </dsp:txBody>
      <dsp:txXfrm>
        <a:off x="2005383" y="857700"/>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a:t>
          </a:r>
          <a:endParaRPr lang="en-GB" sz="39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Резултат</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bg-BG" sz="1500" kern="1200" dirty="0">
              <a:solidFill>
                <a:schemeClr val="tx1">
                  <a:lumMod val="75000"/>
                  <a:lumOff val="25000"/>
                </a:schemeClr>
              </a:solidFill>
            </a:rPr>
            <a:t>Политици</a:t>
          </a:r>
          <a:endParaRPr lang="en-GB" sz="1500" kern="1200" dirty="0">
            <a:solidFill>
              <a:schemeClr val="tx1">
                <a:lumMod val="75000"/>
                <a:lumOff val="25000"/>
              </a:schemeClr>
            </a:solidFill>
          </a:endParaRPr>
        </a:p>
        <a:p>
          <a:pPr marL="114300" lvl="1" indent="-114300" algn="l" defTabSz="666750">
            <a:lnSpc>
              <a:spcPct val="90000"/>
            </a:lnSpc>
            <a:spcBef>
              <a:spcPct val="0"/>
            </a:spcBef>
            <a:spcAft>
              <a:spcPct val="15000"/>
            </a:spcAft>
            <a:buChar char="•"/>
          </a:pPr>
          <a:r>
            <a:rPr lang="bg-BG" sz="1500" kern="1200" dirty="0">
              <a:solidFill>
                <a:schemeClr val="tx1">
                  <a:lumMod val="75000"/>
                  <a:lumOff val="25000"/>
                </a:schemeClr>
              </a:solidFill>
            </a:rPr>
            <a:t>Правоприлагащи органи</a:t>
          </a:r>
          <a:endParaRPr lang="en-GB" sz="15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bg-BG" sz="1500" kern="1200" dirty="0">
              <a:solidFill>
                <a:schemeClr val="tx1">
                  <a:lumMod val="75000"/>
                  <a:lumOff val="25000"/>
                </a:schemeClr>
              </a:solidFill>
            </a:rPr>
            <a:t>Концепция за радикализация</a:t>
          </a:r>
          <a:endParaRPr lang="en-GB" sz="1500" kern="1200" dirty="0">
            <a:solidFill>
              <a:schemeClr val="tx1">
                <a:lumMod val="75000"/>
                <a:lumOff val="25000"/>
              </a:schemeClr>
            </a:solidFill>
          </a:endParaRPr>
        </a:p>
        <a:p>
          <a:pPr marL="114300" lvl="1" indent="-114300" algn="l" defTabSz="666750">
            <a:lnSpc>
              <a:spcPct val="90000"/>
            </a:lnSpc>
            <a:spcBef>
              <a:spcPct val="0"/>
            </a:spcBef>
            <a:spcAft>
              <a:spcPct val="15000"/>
            </a:spcAft>
            <a:buChar char="•"/>
          </a:pPr>
          <a:r>
            <a:rPr lang="bg-BG" sz="1500" kern="1200" dirty="0">
              <a:solidFill>
                <a:schemeClr val="tx1">
                  <a:lumMod val="75000"/>
                  <a:lumOff val="25000"/>
                </a:schemeClr>
              </a:solidFill>
            </a:rPr>
            <a:t>Сценарии</a:t>
          </a:r>
          <a:endParaRPr lang="en-GB" sz="15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bg-BG" sz="1500" kern="1200" dirty="0">
              <a:solidFill>
                <a:schemeClr val="tx1">
                  <a:lumMod val="75000"/>
                  <a:lumOff val="25000"/>
                </a:schemeClr>
              </a:solidFill>
            </a:rPr>
            <a:t>Познание</a:t>
          </a:r>
          <a:endParaRPr lang="en-GB" sz="1500" kern="1200" dirty="0">
            <a:solidFill>
              <a:schemeClr val="tx1">
                <a:lumMod val="75000"/>
                <a:lumOff val="25000"/>
              </a:schemeClr>
            </a:solidFill>
          </a:endParaRPr>
        </a:p>
        <a:p>
          <a:pPr marL="114300" lvl="1" indent="-114300" algn="l" defTabSz="666750">
            <a:lnSpc>
              <a:spcPct val="90000"/>
            </a:lnSpc>
            <a:spcBef>
              <a:spcPct val="0"/>
            </a:spcBef>
            <a:spcAft>
              <a:spcPct val="15000"/>
            </a:spcAft>
            <a:buChar char="•"/>
          </a:pPr>
          <a:r>
            <a:rPr lang="bg-BG" sz="1500" kern="1200" dirty="0">
              <a:solidFill>
                <a:schemeClr val="tx1">
                  <a:lumMod val="75000"/>
                  <a:lumOff val="25000"/>
                </a:schemeClr>
              </a:solidFill>
            </a:rPr>
            <a:t>Сценарии за обсъждане</a:t>
          </a:r>
          <a:endParaRPr lang="en-GB" sz="15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100000"/>
            </a:lnSpc>
            <a:spcBef>
              <a:spcPct val="0"/>
            </a:spcBef>
            <a:spcAft>
              <a:spcPts val="0"/>
            </a:spcAft>
            <a:buChar char="•"/>
          </a:pPr>
          <a:r>
            <a:rPr lang="bg-BG" sz="1500" kern="1200" dirty="0">
              <a:solidFill>
                <a:schemeClr val="tx1">
                  <a:lumMod val="75000"/>
                  <a:lumOff val="25000"/>
                </a:schemeClr>
              </a:solidFill>
            </a:rPr>
            <a:t>Разпознаване на признаците</a:t>
          </a:r>
          <a:endParaRPr lang="en-GB" sz="1500" kern="1200" dirty="0">
            <a:solidFill>
              <a:schemeClr val="tx1">
                <a:lumMod val="75000"/>
                <a:lumOff val="25000"/>
              </a:schemeClr>
            </a:solidFill>
          </a:endParaRPr>
        </a:p>
        <a:p>
          <a:pPr marL="114300" lvl="1" indent="-114300" algn="l" defTabSz="666750">
            <a:lnSpc>
              <a:spcPct val="100000"/>
            </a:lnSpc>
            <a:spcBef>
              <a:spcPct val="0"/>
            </a:spcBef>
            <a:spcAft>
              <a:spcPts val="0"/>
            </a:spcAft>
            <a:buChar char="•"/>
          </a:pPr>
          <a:r>
            <a:rPr lang="bg-BG" sz="1500" kern="1200" dirty="0">
              <a:solidFill>
                <a:schemeClr val="tx1">
                  <a:lumMod val="75000"/>
                  <a:lumOff val="25000"/>
                </a:schemeClr>
              </a:solidFill>
            </a:rPr>
            <a:t>Пропорционален отговор</a:t>
          </a:r>
          <a:endParaRPr lang="en-GB" sz="1500" kern="1200" dirty="0">
            <a:solidFill>
              <a:schemeClr val="tx1">
                <a:lumMod val="75000"/>
                <a:lumOff val="25000"/>
              </a:schemeClr>
            </a:solidFill>
          </a:endParaRPr>
        </a:p>
      </dsp:txBody>
      <dsp:txXfrm>
        <a:off x="4888891" y="2556863"/>
        <a:ext cx="2883508" cy="852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439820"/>
          <a:ext cx="4494327" cy="55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78221" y="119574"/>
          <a:ext cx="3146028"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12" tIns="0" rIns="118912" bIns="0" numCol="1" spcCol="1270" anchor="ctr" anchorCtr="0">
          <a:noAutofit/>
        </a:bodyPr>
        <a:lstStyle/>
        <a:p>
          <a:pPr marL="0" lvl="0" indent="0" algn="l" defTabSz="977900">
            <a:lnSpc>
              <a:spcPct val="90000"/>
            </a:lnSpc>
            <a:spcBef>
              <a:spcPct val="0"/>
            </a:spcBef>
            <a:spcAft>
              <a:spcPct val="35000"/>
            </a:spcAft>
            <a:buNone/>
          </a:pPr>
          <a:r>
            <a:rPr lang="bg-BG" sz="2200" kern="1200" dirty="0">
              <a:solidFill>
                <a:schemeClr val="bg1"/>
              </a:solidFill>
            </a:rPr>
            <a:t>1. Открийте проблема</a:t>
          </a:r>
        </a:p>
      </dsp:txBody>
      <dsp:txXfrm>
        <a:off x="309924" y="151277"/>
        <a:ext cx="3082622" cy="586034"/>
      </dsp:txXfrm>
    </dsp:sp>
    <dsp:sp modelId="{4BB14DDE-23C4-47F6-B47A-44F1F56ED8B7}">
      <dsp:nvSpPr>
        <dsp:cNvPr id="0" name=""/>
        <dsp:cNvSpPr/>
      </dsp:nvSpPr>
      <dsp:spPr>
        <a:xfrm>
          <a:off x="0" y="1387350"/>
          <a:ext cx="4494327"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FD048-24E4-4BF0-81D5-A84D6A389607}">
      <dsp:nvSpPr>
        <dsp:cNvPr id="0" name=""/>
        <dsp:cNvSpPr/>
      </dsp:nvSpPr>
      <dsp:spPr>
        <a:xfrm>
          <a:off x="258724" y="1073651"/>
          <a:ext cx="3146028"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12" tIns="0" rIns="118912" bIns="0" numCol="1" spcCol="1270" anchor="ctr" anchorCtr="0">
          <a:noAutofit/>
        </a:bodyPr>
        <a:lstStyle/>
        <a:p>
          <a:pPr marL="0" lvl="0" indent="0" algn="l" defTabSz="977900">
            <a:lnSpc>
              <a:spcPct val="90000"/>
            </a:lnSpc>
            <a:spcBef>
              <a:spcPct val="0"/>
            </a:spcBef>
            <a:spcAft>
              <a:spcPct val="35000"/>
            </a:spcAft>
            <a:buNone/>
          </a:pPr>
          <a:r>
            <a:rPr lang="bg-BG" sz="2200" kern="1200" dirty="0">
              <a:solidFill>
                <a:schemeClr val="bg1"/>
              </a:solidFill>
            </a:rPr>
            <a:t>2. Кой съм аз?</a:t>
          </a:r>
        </a:p>
      </dsp:txBody>
      <dsp:txXfrm>
        <a:off x="290427" y="1105354"/>
        <a:ext cx="3082622"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7 </a:t>
          </a:r>
          <a:r>
            <a:rPr lang="bg-BG" sz="1200" kern="1200" dirty="0"/>
            <a:t>обучения</a:t>
          </a:r>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Изграждане на индивидуален капацитет</a:t>
          </a:r>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Коучинг и </a:t>
          </a:r>
          <a:r>
            <a:rPr lang="bg-BG" sz="1200" kern="1200" dirty="0" err="1"/>
            <a:t>родителство</a:t>
          </a:r>
          <a:endParaRPr lang="bg-BG" sz="12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Критично мислене</a:t>
          </a:r>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Управление на гнева</a:t>
          </a:r>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Изграждане на капацитет на общността</a:t>
          </a:r>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Наративи и културно осъзнаване</a:t>
          </a:r>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Дебат и симулация</a:t>
          </a:r>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Разрешаване на конфликти</a:t>
          </a:r>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Реакция на държавата</a:t>
          </a:r>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Пропорционален отговор на държавата</a:t>
          </a:r>
        </a:p>
      </dsp:txBody>
      <dsp:txXfrm>
        <a:off x="4394026" y="4379417"/>
        <a:ext cx="1226360" cy="594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550348"/>
          <a:ext cx="4508274"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09483" y="315868"/>
          <a:ext cx="3155791"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44550">
            <a:lnSpc>
              <a:spcPct val="90000"/>
            </a:lnSpc>
            <a:spcBef>
              <a:spcPct val="0"/>
            </a:spcBef>
            <a:spcAft>
              <a:spcPct val="35000"/>
            </a:spcAft>
            <a:buNone/>
          </a:pPr>
          <a:r>
            <a:rPr lang="bg-BG" sz="1900" kern="1200" dirty="0">
              <a:solidFill>
                <a:schemeClr val="bg1"/>
              </a:solidFill>
            </a:rPr>
            <a:t>1. Как знам, че съм ядосан?</a:t>
          </a:r>
        </a:p>
      </dsp:txBody>
      <dsp:txXfrm>
        <a:off x="236863" y="343248"/>
        <a:ext cx="3101031" cy="506120"/>
      </dsp:txXfrm>
    </dsp:sp>
    <dsp:sp modelId="{E6F02A8B-3A8D-4AC2-8A94-E2C59D34CB0E}">
      <dsp:nvSpPr>
        <dsp:cNvPr id="0" name=""/>
        <dsp:cNvSpPr/>
      </dsp:nvSpPr>
      <dsp:spPr>
        <a:xfrm>
          <a:off x="0" y="1312346"/>
          <a:ext cx="4508274"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09483" y="1105349"/>
          <a:ext cx="3155791"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44550">
            <a:lnSpc>
              <a:spcPct val="90000"/>
            </a:lnSpc>
            <a:spcBef>
              <a:spcPct val="0"/>
            </a:spcBef>
            <a:spcAft>
              <a:spcPct val="35000"/>
            </a:spcAft>
            <a:buNone/>
          </a:pPr>
          <a:r>
            <a:rPr lang="bg-BG" sz="1900" kern="1200" dirty="0">
              <a:solidFill>
                <a:schemeClr val="bg1"/>
              </a:solidFill>
            </a:rPr>
            <a:t>2. </a:t>
          </a:r>
          <a:r>
            <a:rPr lang="bg-BG" sz="1900" kern="1200" baseline="0" noProof="0" dirty="0">
              <a:latin typeface="+mn-lt"/>
            </a:rPr>
            <a:t>К</a:t>
          </a:r>
          <a:r>
            <a:rPr lang="bg-BG" sz="1900" kern="1200" noProof="0" dirty="0">
              <a:latin typeface="+mn-lt"/>
            </a:rPr>
            <a:t>олело на емоциите</a:t>
          </a:r>
          <a:endParaRPr lang="bg-BG" sz="1900" kern="1200" dirty="0">
            <a:solidFill>
              <a:schemeClr val="bg1"/>
            </a:solidFill>
          </a:endParaRPr>
        </a:p>
      </dsp:txBody>
      <dsp:txXfrm>
        <a:off x="236863" y="1132729"/>
        <a:ext cx="3101031" cy="506120"/>
      </dsp:txXfrm>
    </dsp:sp>
    <dsp:sp modelId="{EEFBA0DE-5267-422A-99F9-E7F858CFBFAF}">
      <dsp:nvSpPr>
        <dsp:cNvPr id="0" name=""/>
        <dsp:cNvSpPr/>
      </dsp:nvSpPr>
      <dsp:spPr>
        <a:xfrm>
          <a:off x="0" y="2150549"/>
          <a:ext cx="4508274"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7AA04-0432-4565-9C35-44D609BC86A2}">
      <dsp:nvSpPr>
        <dsp:cNvPr id="0" name=""/>
        <dsp:cNvSpPr/>
      </dsp:nvSpPr>
      <dsp:spPr>
        <a:xfrm>
          <a:off x="209483" y="1916071"/>
          <a:ext cx="3155791" cy="560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44550">
            <a:lnSpc>
              <a:spcPct val="90000"/>
            </a:lnSpc>
            <a:spcBef>
              <a:spcPct val="0"/>
            </a:spcBef>
            <a:spcAft>
              <a:spcPct val="35000"/>
            </a:spcAft>
            <a:buNone/>
          </a:pPr>
          <a:r>
            <a:rPr lang="bg-BG" sz="1900" kern="1200" dirty="0">
              <a:solidFill>
                <a:schemeClr val="bg1"/>
              </a:solidFill>
            </a:rPr>
            <a:t>3. Съставете план!</a:t>
          </a:r>
        </a:p>
      </dsp:txBody>
      <dsp:txXfrm>
        <a:off x="236863" y="1943451"/>
        <a:ext cx="3101031"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26628"/>
          <a:ext cx="450827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50846" y="162012"/>
          <a:ext cx="3155791"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1. </a:t>
          </a:r>
          <a:r>
            <a:rPr lang="bg-BG" sz="2000" kern="1200" dirty="0">
              <a:solidFill>
                <a:schemeClr val="bg1"/>
              </a:solidFill>
            </a:rPr>
            <a:t>„Вярно“ или „грешно“</a:t>
          </a:r>
          <a:r>
            <a:rPr lang="nl-NL" sz="2000" kern="1200" dirty="0">
              <a:solidFill>
                <a:schemeClr val="bg1"/>
              </a:solidFill>
            </a:rPr>
            <a:t>?</a:t>
          </a:r>
          <a:endParaRPr lang="bg-BG" sz="2000" kern="1200" dirty="0">
            <a:solidFill>
              <a:schemeClr val="bg1"/>
            </a:solidFill>
          </a:endParaRPr>
        </a:p>
      </dsp:txBody>
      <dsp:txXfrm>
        <a:off x="81108" y="192274"/>
        <a:ext cx="3095267"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76203" y="0"/>
          <a:ext cx="4054217" cy="405421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1981177" y="0"/>
          <a:ext cx="5821490" cy="405421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Кой</a:t>
          </a:r>
          <a:endParaRPr lang="en-GB" sz="3900" kern="1200" dirty="0">
            <a:solidFill>
              <a:schemeClr val="tx1">
                <a:lumMod val="75000"/>
                <a:lumOff val="25000"/>
              </a:schemeClr>
            </a:solidFill>
          </a:endParaRPr>
        </a:p>
      </dsp:txBody>
      <dsp:txXfrm>
        <a:off x="1981177" y="0"/>
        <a:ext cx="2910745" cy="861521"/>
      </dsp:txXfrm>
    </dsp:sp>
    <dsp:sp modelId="{6A1A59E2-BE9E-43A4-9D6E-8DFAC286AEA7}">
      <dsp:nvSpPr>
        <dsp:cNvPr id="0" name=""/>
        <dsp:cNvSpPr/>
      </dsp:nvSpPr>
      <dsp:spPr>
        <a:xfrm>
          <a:off x="455912" y="861521"/>
          <a:ext cx="2989985" cy="2989985"/>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1950905" y="861521"/>
          <a:ext cx="5821490" cy="2989985"/>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Какво</a:t>
          </a:r>
          <a:endParaRPr lang="en-GB" sz="3900" kern="1200" dirty="0">
            <a:solidFill>
              <a:schemeClr val="tx1">
                <a:lumMod val="75000"/>
                <a:lumOff val="25000"/>
              </a:schemeClr>
            </a:solidFill>
          </a:endParaRPr>
        </a:p>
      </dsp:txBody>
      <dsp:txXfrm>
        <a:off x="1950905" y="861521"/>
        <a:ext cx="2910745" cy="861521"/>
      </dsp:txXfrm>
    </dsp:sp>
    <dsp:sp modelId="{E23D1449-B424-46BB-B0E3-A988FB2BCD1F}">
      <dsp:nvSpPr>
        <dsp:cNvPr id="0" name=""/>
        <dsp:cNvSpPr/>
      </dsp:nvSpPr>
      <dsp:spPr>
        <a:xfrm>
          <a:off x="988028" y="1723042"/>
          <a:ext cx="1925753" cy="192575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1950905" y="1723042"/>
          <a:ext cx="5821490" cy="192575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a:t>
          </a:r>
          <a:endParaRPr lang="en-GB" sz="3900" kern="1200" dirty="0">
            <a:solidFill>
              <a:schemeClr val="tx1">
                <a:lumMod val="75000"/>
                <a:lumOff val="25000"/>
              </a:schemeClr>
            </a:solidFill>
          </a:endParaRPr>
        </a:p>
      </dsp:txBody>
      <dsp:txXfrm>
        <a:off x="1950905" y="1723042"/>
        <a:ext cx="2910745" cy="861521"/>
      </dsp:txXfrm>
    </dsp:sp>
    <dsp:sp modelId="{BF653195-9924-4613-8F2D-729467B890E6}">
      <dsp:nvSpPr>
        <dsp:cNvPr id="0" name=""/>
        <dsp:cNvSpPr/>
      </dsp:nvSpPr>
      <dsp:spPr>
        <a:xfrm>
          <a:off x="1520145" y="2584563"/>
          <a:ext cx="861521" cy="861521"/>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1950905" y="2584563"/>
          <a:ext cx="5821490" cy="861521"/>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Резултат</a:t>
          </a:r>
          <a:endParaRPr lang="en-GB" sz="3900" kern="1200" dirty="0">
            <a:solidFill>
              <a:schemeClr val="tx1">
                <a:lumMod val="75000"/>
                <a:lumOff val="25000"/>
              </a:schemeClr>
            </a:solidFill>
          </a:endParaRPr>
        </a:p>
      </dsp:txBody>
      <dsp:txXfrm>
        <a:off x="1950905" y="2584563"/>
        <a:ext cx="2910745" cy="861521"/>
      </dsp:txXfrm>
    </dsp:sp>
    <dsp:sp modelId="{A5906B98-203F-4988-B407-B8E2FB5B95EE}">
      <dsp:nvSpPr>
        <dsp:cNvPr id="0" name=""/>
        <dsp:cNvSpPr/>
      </dsp:nvSpPr>
      <dsp:spPr>
        <a:xfrm>
          <a:off x="4724409" y="0"/>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Практикуващи на първа линия</a:t>
          </a:r>
          <a:endParaRPr lang="en-GB" sz="1600" kern="1200" dirty="0">
            <a:solidFill>
              <a:schemeClr val="tx1">
                <a:lumMod val="75000"/>
                <a:lumOff val="25000"/>
              </a:schemeClr>
            </a:solidFill>
          </a:endParaRPr>
        </a:p>
      </dsp:txBody>
      <dsp:txXfrm>
        <a:off x="4724409" y="0"/>
        <a:ext cx="2910745" cy="861521"/>
      </dsp:txXfrm>
    </dsp:sp>
    <dsp:sp modelId="{ED256798-062E-4140-9838-778B40B4133B}">
      <dsp:nvSpPr>
        <dsp:cNvPr id="0" name=""/>
        <dsp:cNvSpPr/>
      </dsp:nvSpPr>
      <dsp:spPr>
        <a:xfrm>
          <a:off x="4709244" y="861521"/>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Концепция за радикализация</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Упражнения</a:t>
          </a:r>
          <a:endParaRPr lang="en-GB" sz="1600" kern="1200" dirty="0">
            <a:solidFill>
              <a:schemeClr val="tx1">
                <a:lumMod val="75000"/>
                <a:lumOff val="25000"/>
              </a:schemeClr>
            </a:solidFill>
          </a:endParaRPr>
        </a:p>
      </dsp:txBody>
      <dsp:txXfrm>
        <a:off x="4709244" y="861521"/>
        <a:ext cx="2910745" cy="861521"/>
      </dsp:txXfrm>
    </dsp:sp>
    <dsp:sp modelId="{72233991-9FDD-466B-8563-82B17F89AC0F}">
      <dsp:nvSpPr>
        <dsp:cNvPr id="0" name=""/>
        <dsp:cNvSpPr/>
      </dsp:nvSpPr>
      <dsp:spPr>
        <a:xfrm>
          <a:off x="4709244" y="1718338"/>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Познание</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Практически умения</a:t>
          </a:r>
          <a:endParaRPr lang="en-GB" sz="1600" kern="1200" dirty="0">
            <a:solidFill>
              <a:schemeClr val="tx1">
                <a:lumMod val="75000"/>
                <a:lumOff val="25000"/>
              </a:schemeClr>
            </a:solidFill>
          </a:endParaRPr>
        </a:p>
      </dsp:txBody>
      <dsp:txXfrm>
        <a:off x="4709244" y="1718338"/>
        <a:ext cx="2910745" cy="861521"/>
      </dsp:txXfrm>
    </dsp:sp>
    <dsp:sp modelId="{58607765-02B2-4957-A800-0D639B23EACD}">
      <dsp:nvSpPr>
        <dsp:cNvPr id="0" name=""/>
        <dsp:cNvSpPr/>
      </dsp:nvSpPr>
      <dsp:spPr>
        <a:xfrm>
          <a:off x="4709244" y="2584563"/>
          <a:ext cx="3215558"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Разпознаване на признаци</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Умения за разрешаване на конфликти</a:t>
          </a:r>
          <a:endParaRPr lang="en-GB" sz="1600" kern="1200" dirty="0">
            <a:solidFill>
              <a:schemeClr val="tx1">
                <a:lumMod val="75000"/>
                <a:lumOff val="25000"/>
              </a:schemeClr>
            </a:solidFill>
          </a:endParaRPr>
        </a:p>
      </dsp:txBody>
      <dsp:txXfrm>
        <a:off x="4709244" y="2584563"/>
        <a:ext cx="3215558" cy="861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14203"/>
          <a:ext cx="1638300" cy="41184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bg-BG" sz="1500" kern="1200" dirty="0"/>
            <a:t>Гняв</a:t>
          </a:r>
          <a:endParaRPr lang="nl-NL" sz="1500" kern="1200" dirty="0"/>
        </a:p>
      </dsp:txBody>
      <dsp:txXfrm>
        <a:off x="20104" y="34307"/>
        <a:ext cx="1598092" cy="371632"/>
      </dsp:txXfrm>
    </dsp:sp>
    <dsp:sp modelId="{8126F753-EB9C-49D3-B75B-583337D698C8}">
      <dsp:nvSpPr>
        <dsp:cNvPr id="0" name=""/>
        <dsp:cNvSpPr/>
      </dsp:nvSpPr>
      <dsp:spPr>
        <a:xfrm>
          <a:off x="0" y="489403"/>
          <a:ext cx="1638300" cy="41184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bg-BG" sz="1500" kern="1200" dirty="0">
              <a:latin typeface="Avenir Roman"/>
              <a:ea typeface="Avenir Roman"/>
              <a:cs typeface="Avenir Roman"/>
            </a:rPr>
            <a:t>Недоволство</a:t>
          </a:r>
          <a:endParaRPr lang="bg-BG" sz="1500" kern="1200" dirty="0"/>
        </a:p>
      </dsp:txBody>
      <dsp:txXfrm>
        <a:off x="20104" y="509507"/>
        <a:ext cx="1598092" cy="371632"/>
      </dsp:txXfrm>
    </dsp:sp>
    <dsp:sp modelId="{F0FE2AA4-077A-437A-B5B2-A938B723E1EE}">
      <dsp:nvSpPr>
        <dsp:cNvPr id="0" name=""/>
        <dsp:cNvSpPr/>
      </dsp:nvSpPr>
      <dsp:spPr>
        <a:xfrm>
          <a:off x="0" y="964603"/>
          <a:ext cx="1638300" cy="41184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bg-BG" sz="1500" kern="1200" dirty="0">
              <a:latin typeface="Avenir Roman"/>
              <a:ea typeface="Avenir Roman"/>
              <a:cs typeface="Avenir Roman"/>
            </a:rPr>
            <a:t>Неефективност</a:t>
          </a:r>
          <a:endParaRPr lang="bg-BG" sz="1500" kern="1200" dirty="0"/>
        </a:p>
      </dsp:txBody>
      <dsp:txXfrm>
        <a:off x="20104" y="984707"/>
        <a:ext cx="1598092" cy="3716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88802"/>
          <a:ext cx="1353211" cy="769859"/>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bg-BG" sz="1400" kern="1200" dirty="0"/>
            <a:t>По-нататъшна поляризация/ радикализация</a:t>
          </a:r>
          <a:endParaRPr lang="nl-NL" sz="1400" kern="1200" dirty="0"/>
        </a:p>
      </dsp:txBody>
      <dsp:txXfrm>
        <a:off x="37581" y="326383"/>
        <a:ext cx="1278049" cy="6946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112461"/>
          <a:ext cx="1638300" cy="359774"/>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bg-BG" sz="1500" kern="1200" dirty="0"/>
            <a:t>Гняв</a:t>
          </a:r>
          <a:endParaRPr lang="nl-NL" sz="1500" kern="1200" dirty="0"/>
        </a:p>
      </dsp:txBody>
      <dsp:txXfrm>
        <a:off x="17563" y="130024"/>
        <a:ext cx="1603174" cy="324648"/>
      </dsp:txXfrm>
    </dsp:sp>
    <dsp:sp modelId="{BCDD70E3-6BA4-4B16-80DE-8B16907E36D4}">
      <dsp:nvSpPr>
        <dsp:cNvPr id="0" name=""/>
        <dsp:cNvSpPr/>
      </dsp:nvSpPr>
      <dsp:spPr>
        <a:xfrm>
          <a:off x="0" y="515436"/>
          <a:ext cx="1638300" cy="359774"/>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bg-BG" sz="1500" kern="1200" dirty="0"/>
            <a:t>Несправедливост</a:t>
          </a:r>
        </a:p>
      </dsp:txBody>
      <dsp:txXfrm>
        <a:off x="17563" y="532999"/>
        <a:ext cx="1603174" cy="324648"/>
      </dsp:txXfrm>
    </dsp:sp>
    <dsp:sp modelId="{9B7281B0-BFC2-4674-94B4-B58579D0DAC3}">
      <dsp:nvSpPr>
        <dsp:cNvPr id="0" name=""/>
        <dsp:cNvSpPr/>
      </dsp:nvSpPr>
      <dsp:spPr>
        <a:xfrm>
          <a:off x="0" y="918411"/>
          <a:ext cx="1638300" cy="359774"/>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bg-BG" sz="1500" kern="1200" dirty="0"/>
            <a:t>Неефективност</a:t>
          </a:r>
        </a:p>
      </dsp:txBody>
      <dsp:txXfrm>
        <a:off x="17563" y="935974"/>
        <a:ext cx="1603174" cy="3246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9/28/2021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9/28/2021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r>
              <a:rPr lang="bg-BG" sz="1200" b="1" i="0" u="none" strike="noStrike" baseline="0" noProof="0" dirty="0">
                <a:latin typeface="+mn-lt"/>
              </a:rPr>
              <a:t>Инструкции/бележки (заглавен слайд)</a:t>
            </a:r>
          </a:p>
          <a:p>
            <a:pPr algn="l"/>
            <a:endParaRPr lang="bg-BG" sz="1200" noProof="0" dirty="0">
              <a:latin typeface="+mn-lt"/>
            </a:endParaRPr>
          </a:p>
          <a:p>
            <a:pPr algn="just"/>
            <a:r>
              <a:rPr lang="bg-BG" sz="1200" noProof="0" dirty="0">
                <a:latin typeface="+mn-lt"/>
              </a:rPr>
              <a:t>@Обучаващ: Приветствайте участниците в Ден #3 от Обучението за </a:t>
            </a:r>
            <a:r>
              <a:rPr lang="bg-BG" sz="1200" noProof="0" dirty="0" err="1">
                <a:latin typeface="+mn-lt"/>
              </a:rPr>
              <a:t>обучители</a:t>
            </a:r>
            <a:r>
              <a:rPr lang="bg-BG" sz="1200" noProof="0" dirty="0">
                <a:latin typeface="+mn-lt"/>
              </a:rPr>
              <a:t>. Проверете дали присъствения списък за деня е разписан от всички присъстващи.</a:t>
            </a:r>
          </a:p>
          <a:p>
            <a:pPr algn="just"/>
            <a:r>
              <a:rPr lang="bg-BG" sz="1200"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latin typeface="+mn-lt"/>
              </a:rPr>
              <a:t>@Обучаващ: </a:t>
            </a:r>
            <a:r>
              <a:rPr lang="bg-BG" sz="1200" b="0" i="0" u="none" strike="noStrike" baseline="0" noProof="0" dirty="0">
                <a:latin typeface="+mn-lt"/>
              </a:rPr>
              <a:t>Запознайте се с </a:t>
            </a:r>
            <a:r>
              <a:rPr lang="bg-BG" sz="1200" noProof="0" dirty="0">
                <a:latin typeface="+mn-lt"/>
              </a:rPr>
              <a:t>Ръководството за </a:t>
            </a:r>
            <a:r>
              <a:rPr lang="bg-BG" sz="1200" noProof="0" dirty="0" err="1">
                <a:latin typeface="+mn-lt"/>
              </a:rPr>
              <a:t>обучители</a:t>
            </a:r>
            <a:r>
              <a:rPr lang="bg-BG" sz="1200" noProof="0" dirty="0">
                <a:latin typeface="+mn-lt"/>
              </a:rPr>
              <a:t> към тридневен курс „Обучение за </a:t>
            </a:r>
            <a:r>
              <a:rPr lang="bg-BG" sz="1200" noProof="0" dirty="0" err="1">
                <a:latin typeface="+mn-lt"/>
              </a:rPr>
              <a:t>обучители</a:t>
            </a:r>
            <a:r>
              <a:rPr lang="bg-BG" sz="1200" noProof="0" dirty="0">
                <a:latin typeface="+mn-lt"/>
              </a:rPr>
              <a:t>“ (</a:t>
            </a:r>
            <a:r>
              <a:rPr lang="bg-BG" sz="1200" noProof="0" dirty="0">
                <a:effectLst/>
                <a:latin typeface="+mn-lt"/>
                <a:ea typeface="Calibri" panose="020F0502020204030204" pitchFamily="34" charset="0"/>
              </a:rPr>
              <a:t>„Превенция на младежката радикализация“</a:t>
            </a:r>
            <a:r>
              <a:rPr lang="bg-BG" sz="1200" noProof="0" dirty="0">
                <a:latin typeface="+mn-lt"/>
              </a:rPr>
              <a:t>).</a:t>
            </a:r>
          </a:p>
          <a:p>
            <a:pPr algn="just"/>
            <a:r>
              <a:rPr lang="bg-BG" sz="1200"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u="none" noProof="0" dirty="0">
                <a:latin typeface="+mn-lt"/>
              </a:rPr>
              <a:t>За </a:t>
            </a:r>
            <a:r>
              <a:rPr lang="bg-BG" sz="1200" b="1" u="none" noProof="0" dirty="0">
                <a:latin typeface="+mn-lt"/>
              </a:rPr>
              <a:t>провеждане</a:t>
            </a:r>
            <a:r>
              <a:rPr lang="bg-BG" sz="1200" b="1" u="none" baseline="0" noProof="0" dirty="0">
                <a:latin typeface="+mn-lt"/>
              </a:rPr>
              <a:t> на Ден #3 </a:t>
            </a:r>
            <a:r>
              <a:rPr lang="bg-BG" sz="1200" u="none" baseline="0" noProof="0" dirty="0">
                <a:latin typeface="+mn-lt"/>
              </a:rPr>
              <a:t>от обучението са необходими:</a:t>
            </a:r>
            <a:endParaRPr lang="bg-BG" sz="1200" u="none" noProof="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Присъствен списък</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Лаптоп или настолен компютър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(Видео)проектор</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Химикали и бяла хартия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Флипчарт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Маркери, карти, ножици</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Смартфони (за достъп до платформата</a:t>
            </a:r>
            <a:r>
              <a:rPr lang="bg-BG" sz="1200" kern="1200" baseline="0" noProof="0" dirty="0">
                <a:solidFill>
                  <a:schemeClr val="tx1"/>
                </a:solidFill>
                <a:effectLst/>
                <a:latin typeface="+mn-lt"/>
                <a:ea typeface="+mn-ea"/>
                <a:cs typeface="+mn-cs"/>
              </a:rPr>
              <a:t> </a:t>
            </a:r>
            <a:r>
              <a:rPr lang="bg-BG" sz="1200" kern="1200" noProof="0" dirty="0" err="1">
                <a:solidFill>
                  <a:schemeClr val="tx1"/>
                </a:solidFill>
                <a:effectLst/>
                <a:latin typeface="+mn-lt"/>
                <a:ea typeface="+mn-ea"/>
                <a:cs typeface="+mn-cs"/>
              </a:rPr>
              <a:t>Pauliseverywhere</a:t>
            </a:r>
            <a:r>
              <a:rPr lang="bg-BG" sz="1200" kern="1200" noProof="0" dirty="0">
                <a:solidFill>
                  <a:schemeClr val="tx1"/>
                </a:solidFill>
                <a:effectLst/>
                <a:latin typeface="+mn-lt"/>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Достъп до Интернет</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Предварително подготвени помощни</a:t>
            </a:r>
            <a:r>
              <a:rPr lang="bg-BG" sz="1200" kern="1200" baseline="0" noProof="0" dirty="0">
                <a:solidFill>
                  <a:schemeClr val="tx1"/>
                </a:solidFill>
                <a:effectLst/>
                <a:latin typeface="+mn-lt"/>
                <a:ea typeface="+mn-ea"/>
                <a:cs typeface="+mn-cs"/>
              </a:rPr>
              <a:t> м</a:t>
            </a:r>
            <a:r>
              <a:rPr lang="bg-BG" sz="1200" kern="1200" noProof="0" dirty="0">
                <a:solidFill>
                  <a:schemeClr val="tx1"/>
                </a:solidFill>
                <a:effectLst/>
                <a:latin typeface="+mn-lt"/>
                <a:ea typeface="+mn-ea"/>
                <a:cs typeface="+mn-cs"/>
              </a:rPr>
              <a:t>атериали за раздаване</a:t>
            </a:r>
            <a:r>
              <a:rPr lang="bg-BG" sz="1200" kern="1200" baseline="0" noProof="0" dirty="0">
                <a:solidFill>
                  <a:schemeClr val="tx1"/>
                </a:solidFill>
                <a:effectLst/>
                <a:latin typeface="+mn-lt"/>
                <a:ea typeface="+mn-ea"/>
                <a:cs typeface="+mn-cs"/>
              </a:rPr>
              <a:t> на участниците</a:t>
            </a:r>
          </a:p>
          <a:p>
            <a:pPr lvl="0" algn="just"/>
            <a:r>
              <a:rPr lang="bg-BG" sz="1200" kern="1200" noProof="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200" u="none" noProof="0" dirty="0">
                <a:latin typeface="+mn-lt"/>
              </a:rPr>
              <a:t>Предложение за </a:t>
            </a:r>
            <a:r>
              <a:rPr lang="bg-BG" sz="1200" b="1" u="none" noProof="0" dirty="0">
                <a:latin typeface="+mn-lt"/>
              </a:rPr>
              <a:t>програма на Ден #3</a:t>
            </a:r>
            <a:r>
              <a:rPr lang="bg-BG" sz="1200" u="none" noProof="0" dirty="0">
                <a:latin typeface="+mn-lt"/>
              </a:rPr>
              <a:t> (възможни са вариации в зависимост от избора на упражнения):</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Посрещане, кафе, чай [15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Представяне [30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Обяснение за радикализацията [30 мин. В зависимост от първоначалните познания на участниците по темата, времето за обяснение може да се съкрати или удължи.]</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Връзка между конфликтите и радикализация [20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Упражнение/я за управление на конфликти [40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Почивка [15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effectLst/>
                <a:latin typeface="+mn-lt"/>
                <a:ea typeface="Calibri" panose="020F0502020204030204" pitchFamily="34" charset="0"/>
              </a:rPr>
              <a:t>За значението на пропорционалния държавен отговор </a:t>
            </a:r>
            <a:r>
              <a:rPr lang="bg-BG" sz="1200" kern="1200" noProof="0" dirty="0">
                <a:solidFill>
                  <a:schemeClr val="tx1"/>
                </a:solidFill>
                <a:effectLst/>
                <a:latin typeface="+mn-lt"/>
                <a:ea typeface="+mn-ea"/>
                <a:cs typeface="+mn-cs"/>
              </a:rPr>
              <a:t>[20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Упражнение/я за пропорционален отговор на държавата [40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Обяд [60 мин. По възможност да се отдели време за обмяна на опит и създаване на контакти.]</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Упражнение/я за пропорционален отговор на държавата (продължение) [40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Добри практики [30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Обратна връзка и заключение [15 мин.]</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200" kern="1200" noProof="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Arial" panose="020B0604020202020204" pitchFamily="34" charset="0"/>
              </a:rPr>
              <a:t>Обикновено е необходимо повече време от предвиденото, поради въпроси и интеракции</a:t>
            </a:r>
            <a:r>
              <a:rPr lang="bg-BG" sz="1200" baseline="0" noProof="0" dirty="0">
                <a:effectLst/>
                <a:latin typeface="+mn-lt"/>
                <a:ea typeface="Calibri" panose="020F0502020204030204" pitchFamily="34" charset="0"/>
                <a:cs typeface="Arial" panose="020B0604020202020204" pitchFamily="34" charset="0"/>
              </a:rPr>
              <a:t> с и между участниците: опитът показва, че са необходими около </a:t>
            </a:r>
            <a:r>
              <a:rPr lang="bg-BG" sz="1200" noProof="0" dirty="0">
                <a:effectLst/>
                <a:latin typeface="+mn-lt"/>
                <a:ea typeface="Calibri" panose="020F0502020204030204" pitchFamily="34" charset="0"/>
                <a:cs typeface="Arial" panose="020B0604020202020204" pitchFamily="34" charset="0"/>
              </a:rPr>
              <a:t>4-5 часа общо. В зависимост от броя на участниците и тяхното първоначално</a:t>
            </a:r>
            <a:r>
              <a:rPr lang="bg-BG" sz="1200" baseline="0" noProof="0" dirty="0">
                <a:effectLst/>
                <a:latin typeface="+mn-lt"/>
                <a:ea typeface="Calibri" panose="020F0502020204030204" pitchFamily="34" charset="0"/>
                <a:cs typeface="Arial" panose="020B0604020202020204" pitchFamily="34" charset="0"/>
              </a:rPr>
              <a:t> </a:t>
            </a:r>
            <a:r>
              <a:rPr lang="bg-BG" sz="1200" noProof="0" dirty="0">
                <a:effectLst/>
                <a:latin typeface="+mn-lt"/>
                <a:ea typeface="Calibri" panose="020F0502020204030204" pitchFamily="34" charset="0"/>
                <a:cs typeface="Arial" panose="020B0604020202020204" pitchFamily="34" charset="0"/>
              </a:rPr>
              <a:t>ниво на познания,</a:t>
            </a:r>
            <a:r>
              <a:rPr lang="bg-BG" sz="1200" baseline="0" noProof="0" dirty="0">
                <a:effectLst/>
                <a:latin typeface="+mn-lt"/>
                <a:ea typeface="Calibri" panose="020F0502020204030204" pitchFamily="34" charset="0"/>
                <a:cs typeface="Arial" panose="020B0604020202020204" pitchFamily="34" charset="0"/>
              </a:rPr>
              <a:t> </a:t>
            </a:r>
            <a:r>
              <a:rPr lang="bg-BG" sz="1200" noProof="0" dirty="0">
                <a:effectLst/>
                <a:latin typeface="+mn-lt"/>
                <a:ea typeface="Calibri" panose="020F0502020204030204" pitchFamily="34" charset="0"/>
                <a:cs typeface="Arial" panose="020B0604020202020204" pitchFamily="34" charset="0"/>
              </a:rPr>
              <a:t>дискусиите по време на обучението за </a:t>
            </a:r>
            <a:r>
              <a:rPr lang="bg-BG" sz="1200" noProof="0" dirty="0" err="1">
                <a:effectLst/>
                <a:latin typeface="+mn-lt"/>
                <a:ea typeface="Calibri" panose="020F0502020204030204" pitchFamily="34" charset="0"/>
                <a:cs typeface="Arial" panose="020B0604020202020204" pitchFamily="34" charset="0"/>
              </a:rPr>
              <a:t>обучители</a:t>
            </a:r>
            <a:r>
              <a:rPr lang="bg-BG" sz="1200" noProof="0" dirty="0">
                <a:effectLst/>
                <a:latin typeface="+mn-lt"/>
                <a:ea typeface="Calibri" panose="020F0502020204030204" pitchFamily="34" charset="0"/>
                <a:cs typeface="Arial" panose="020B0604020202020204" pitchFamily="34" charset="0"/>
              </a:rPr>
              <a:t> и броя и вида на упражнения, времето за провеждане на Ден #3 може да варира. </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bg-BG" sz="1200" noProof="0" dirty="0">
                <a:effectLst/>
                <a:latin typeface="+mn-lt"/>
                <a:ea typeface="Calibri" panose="020F0502020204030204" pitchFamily="34" charset="0"/>
                <a:cs typeface="Arial" panose="020B0604020202020204" pitchFamily="34" charset="0"/>
              </a:rPr>
              <a:t>Препоръчва се дневните занятия да започнат в 9:00 и да се цели приключване до 14:00.</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bg-BG" sz="1200" kern="1200" noProof="0" dirty="0">
                <a:solidFill>
                  <a:schemeClr val="tx1"/>
                </a:solidFill>
                <a:effectLst/>
                <a:latin typeface="+mn-lt"/>
                <a:ea typeface="+mn-ea"/>
                <a:cs typeface="+mn-cs"/>
              </a:rPr>
              <a:t>Времето за </a:t>
            </a:r>
            <a:r>
              <a:rPr lang="bg-BG" sz="1200" noProof="0" dirty="0">
                <a:effectLst/>
                <a:latin typeface="+mn-lt"/>
                <a:ea typeface="Calibri" panose="020F0502020204030204" pitchFamily="34" charset="0"/>
                <a:cs typeface="Times New Roman" panose="02020603050405020304" pitchFamily="18" charset="0"/>
              </a:rPr>
              <a:t>изпълнение на програмата, предвидена за </a:t>
            </a:r>
            <a:r>
              <a:rPr lang="bg-BG" sz="1200" noProof="0" dirty="0">
                <a:effectLst/>
                <a:latin typeface="+mn-lt"/>
                <a:ea typeface="Calibri" panose="020F0502020204030204" pitchFamily="34" charset="0"/>
                <a:cs typeface="Arial" panose="020B0604020202020204" pitchFamily="34" charset="0"/>
              </a:rPr>
              <a:t>Ден #3</a:t>
            </a:r>
            <a:r>
              <a:rPr lang="bg-BG" sz="1200" noProof="0" dirty="0">
                <a:effectLst/>
                <a:latin typeface="+mn-lt"/>
                <a:ea typeface="Calibri" panose="020F0502020204030204" pitchFamily="34" charset="0"/>
                <a:cs typeface="Times New Roman" panose="02020603050405020304" pitchFamily="18" charset="0"/>
              </a:rPr>
              <a:t> може да бъде съкратено или разпределено в повече дни, по усмотрение на </a:t>
            </a:r>
            <a:r>
              <a:rPr lang="bg-BG" sz="1200" noProof="0" dirty="0" err="1">
                <a:effectLst/>
                <a:latin typeface="+mn-lt"/>
                <a:ea typeface="Calibri" panose="020F0502020204030204" pitchFamily="34" charset="0"/>
                <a:cs typeface="Times New Roman" panose="02020603050405020304" pitchFamily="18" charset="0"/>
              </a:rPr>
              <a:t>обучителя</a:t>
            </a:r>
            <a:r>
              <a:rPr lang="bg-BG" sz="1200" noProof="0" dirty="0">
                <a:effectLst/>
                <a:latin typeface="+mn-lt"/>
                <a:ea typeface="Calibri" panose="020F0502020204030204" pitchFamily="34" charset="0"/>
                <a:cs typeface="Times New Roman" panose="02020603050405020304" pitchFamily="18" charset="0"/>
              </a:rPr>
              <a:t>. </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#9)</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Обучението за разрешаване на конфликти предлага селекция от практически упражнения за обучение на възрастни и подрастващи на релевантни умения. Настоящото упражнение е пример за едно от тях. </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marL="0" indent="0" algn="just">
              <a:lnSpc>
                <a:spcPct val="115000"/>
              </a:lnSpc>
              <a:spcAft>
                <a:spcPts val="600"/>
              </a:spcAft>
              <a:buFont typeface="Arial" panose="020B0604020202020204" pitchFamily="34" charset="0"/>
              <a:buNone/>
            </a:pPr>
            <a:r>
              <a:rPr lang="bg-BG" sz="1200" b="1" noProof="0" dirty="0">
                <a:effectLst/>
                <a:latin typeface="+mn-lt"/>
                <a:ea typeface="Calibri" panose="020F0502020204030204" pitchFamily="34" charset="0"/>
                <a:cs typeface="Times New Roman" panose="02020603050405020304" pitchFamily="18" charset="0"/>
              </a:rPr>
              <a:t>Етап 1:</a:t>
            </a:r>
            <a:endParaRPr lang="bg-BG" sz="1200" noProof="0" dirty="0">
              <a:effectLst/>
              <a:latin typeface="+mn-lt"/>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i="1" noProof="0" dirty="0">
                <a:effectLst/>
                <a:latin typeface="+mn-lt"/>
                <a:ea typeface="Calibri" panose="020F0502020204030204" pitchFamily="34" charset="0"/>
                <a:cs typeface="Times New Roman" panose="02020603050405020304" pitchFamily="18" charset="0"/>
              </a:rPr>
              <a:t>Стъпка 1: </a:t>
            </a:r>
            <a:r>
              <a:rPr lang="bg-BG" sz="1200" dirty="0" err="1">
                <a:effectLst/>
                <a:latin typeface="+mn-lt"/>
                <a:ea typeface="Calibri" panose="020F0502020204030204" pitchFamily="34" charset="0"/>
                <a:cs typeface="Times New Roman" panose="02020603050405020304" pitchFamily="18" charset="0"/>
              </a:rPr>
              <a:t>Обучителят</a:t>
            </a:r>
            <a:r>
              <a:rPr lang="bg-BG" sz="1200" dirty="0">
                <a:effectLst/>
                <a:latin typeface="+mn-lt"/>
                <a:ea typeface="Calibri" panose="020F0502020204030204" pitchFamily="34" charset="0"/>
                <a:cs typeface="Times New Roman" panose="02020603050405020304" pitchFamily="18" charset="0"/>
              </a:rPr>
              <a:t> инструктира участниците да си намерят партньор, с който да работят. </a:t>
            </a:r>
          </a:p>
          <a:p>
            <a:pPr marL="171450" indent="-171450" algn="just">
              <a:lnSpc>
                <a:spcPct val="115000"/>
              </a:lnSpc>
              <a:spcAft>
                <a:spcPts val="600"/>
              </a:spcAf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a:t>
            </a:r>
            <a:r>
              <a:rPr lang="bg-BG" sz="1200" i="1" noProof="0" dirty="0">
                <a:effectLst/>
                <a:latin typeface="+mn-lt"/>
                <a:ea typeface="Times New Roman" panose="02020603050405020304" pitchFamily="18" charset="0"/>
                <a:cs typeface="Times New Roman" panose="02020603050405020304" pitchFamily="18" charset="0"/>
              </a:rPr>
              <a:t> 2: </a:t>
            </a:r>
            <a:r>
              <a:rPr lang="bg-BG" sz="1200" dirty="0">
                <a:effectLst/>
                <a:latin typeface="+mn-lt"/>
                <a:ea typeface="Calibri" panose="020F0502020204030204" pitchFamily="34" charset="0"/>
                <a:cs typeface="Times New Roman" panose="02020603050405020304" pitchFamily="18" charset="0"/>
              </a:rPr>
              <a:t>Участниците от всяка новосформирана двойка застават един срещу друг (лице в лице) и протягат ръце напред (по подобие на играта „Камък, ножица, хартия“), след което едновременно изричат думите: „Нищо, нещо, всичко!“. </a:t>
            </a:r>
            <a:r>
              <a:rPr lang="bg-BG" sz="1200" noProof="0" dirty="0">
                <a:effectLst/>
                <a:latin typeface="+mn-lt"/>
                <a:ea typeface="Calibri" panose="020F0502020204030204" pitchFamily="34" charset="0"/>
                <a:cs typeface="Times New Roman" panose="02020603050405020304" pitchFamily="18" charset="0"/>
              </a:rPr>
              <a:t> </a:t>
            </a:r>
          </a:p>
          <a:p>
            <a:pPr marL="171450" indent="-171450" algn="just">
              <a:lnSpc>
                <a:spcPct val="115000"/>
              </a:lnSpc>
              <a:spcAft>
                <a:spcPts val="600"/>
              </a:spcAf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3</a:t>
            </a:r>
            <a:r>
              <a:rPr lang="bg-BG" sz="1200" noProof="0" dirty="0">
                <a:effectLst/>
                <a:latin typeface="+mn-lt"/>
                <a:ea typeface="Calibri" panose="020F0502020204030204" pitchFamily="34" charset="0"/>
                <a:cs typeface="Times New Roman" panose="02020603050405020304" pitchFamily="18" charset="0"/>
              </a:rPr>
              <a:t>: </a:t>
            </a:r>
            <a:r>
              <a:rPr lang="bg-BG" sz="1200" dirty="0">
                <a:effectLst/>
                <a:latin typeface="+mn-lt"/>
                <a:ea typeface="Calibri" panose="020F0502020204030204" pitchFamily="34" charset="0"/>
                <a:cs typeface="Times New Roman" panose="02020603050405020304" pitchFamily="18" charset="0"/>
              </a:rPr>
              <a:t>Веднага при изказването на думата „всичко“, участниците в двойката назовават предмет, за който се сещат (може да е абсолютно всичко, например, куче, чаша за кафе, обувка и т.н.). </a:t>
            </a:r>
            <a:endParaRPr lang="bg-BG" sz="1200" kern="1200" noProof="0" dirty="0">
              <a:solidFill>
                <a:schemeClr val="tx1"/>
              </a:solidFill>
              <a:effectLst/>
              <a:latin typeface="+mn-lt"/>
              <a:ea typeface="+mn-ea"/>
              <a:cs typeface="+mn-cs"/>
            </a:endParaRP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i="1" noProof="0" dirty="0">
                <a:effectLst/>
                <a:latin typeface="+mn-lt"/>
                <a:ea typeface="Calibri" panose="020F0502020204030204" pitchFamily="34" charset="0"/>
                <a:cs typeface="Times New Roman" panose="02020603050405020304" pitchFamily="18" charset="0"/>
              </a:rPr>
              <a:t>Стъпка 4</a:t>
            </a:r>
            <a:r>
              <a:rPr lang="bg-BG" sz="1200" noProof="0" dirty="0">
                <a:effectLst/>
                <a:latin typeface="+mn-lt"/>
                <a:ea typeface="Calibri" panose="020F0502020204030204" pitchFamily="34" charset="0"/>
                <a:cs typeface="Times New Roman" panose="02020603050405020304" pitchFamily="18" charset="0"/>
              </a:rPr>
              <a:t>: </a:t>
            </a:r>
            <a:r>
              <a:rPr lang="bg-BG" sz="1200" dirty="0">
                <a:effectLst/>
                <a:latin typeface="+mn-lt"/>
                <a:ea typeface="Calibri" panose="020F0502020204030204" pitchFamily="34" charset="0"/>
                <a:cs typeface="Times New Roman" panose="02020603050405020304" pitchFamily="18" charset="0"/>
              </a:rPr>
              <a:t>След като назоват своите предмети, участниците в двойката трябва да започнат да дебатират защо техният предмет трябва да „победи“ този на противника. Дебатът продължава за около две-три минути.</a:t>
            </a:r>
          </a:p>
          <a:p>
            <a:pPr marL="171450" indent="-171450" algn="jus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a:t>
            </a:r>
            <a:r>
              <a:rPr lang="bg-BG" sz="1200" b="0" i="1" noProof="0" dirty="0">
                <a:effectLst/>
                <a:latin typeface="+mn-lt"/>
                <a:ea typeface="Calibri" panose="020F0502020204030204" pitchFamily="34" charset="0"/>
                <a:cs typeface="Times New Roman" panose="02020603050405020304" pitchFamily="18" charset="0"/>
              </a:rPr>
              <a:t> 5</a:t>
            </a:r>
            <a:r>
              <a:rPr lang="bg-BG" sz="1200" b="0" noProof="0" dirty="0">
                <a:effectLst/>
                <a:latin typeface="+mn-lt"/>
                <a:ea typeface="Calibri" panose="020F0502020204030204" pitchFamily="34" charset="0"/>
                <a:cs typeface="Times New Roman" panose="02020603050405020304" pitchFamily="18" charset="0"/>
              </a:rPr>
              <a:t>: </a:t>
            </a:r>
            <a:r>
              <a:rPr lang="bg-BG" sz="1200" dirty="0" err="1">
                <a:effectLst/>
                <a:latin typeface="+mn-lt"/>
                <a:ea typeface="Calibri" panose="020F0502020204030204" pitchFamily="34" charset="0"/>
                <a:cs typeface="Times New Roman" panose="02020603050405020304" pitchFamily="18" charset="0"/>
              </a:rPr>
              <a:t>Обучителят</a:t>
            </a:r>
            <a:r>
              <a:rPr lang="bg-BG" sz="1200" dirty="0">
                <a:effectLst/>
                <a:latin typeface="+mn-lt"/>
                <a:ea typeface="Calibri" panose="020F0502020204030204" pitchFamily="34" charset="0"/>
                <a:cs typeface="Times New Roman" panose="02020603050405020304" pitchFamily="18" charset="0"/>
              </a:rPr>
              <a:t> обявява кратка почивка, по време на която се инициира предварителна дискусия за разликата между дебат и диалог. За да се направи разграничението, следва да се припомнят дефинициите за активно слушане и когнитивна емпатия. Като се използва </a:t>
            </a:r>
            <a:r>
              <a:rPr lang="bg-BG" sz="1200" kern="1200" noProof="0" dirty="0">
                <a:solidFill>
                  <a:schemeClr val="tx1"/>
                </a:solidFill>
                <a:effectLst/>
                <a:latin typeface="+mn-lt"/>
                <a:ea typeface="+mn-ea"/>
                <a:cs typeface="+mn-cs"/>
              </a:rPr>
              <a:t>подготвения помощен материал</a:t>
            </a:r>
            <a:r>
              <a:rPr lang="bg-BG" sz="1200" dirty="0">
                <a:effectLst/>
                <a:latin typeface="+mn-lt"/>
                <a:ea typeface="Calibri" panose="020F0502020204030204" pitchFamily="34" charset="0"/>
                <a:cs typeface="Times New Roman" panose="02020603050405020304" pitchFamily="18" charset="0"/>
              </a:rPr>
              <a:t>, всеки от участниците трябва да сравни колко от условията за диалог са били изпълнени по време на току-що приключилия кратък дебат.</a:t>
            </a:r>
            <a:endParaRPr lang="bg-BG" sz="1200" kern="1200" noProof="0" dirty="0">
              <a:solidFill>
                <a:schemeClr val="tx1"/>
              </a:solidFill>
              <a:effectLst/>
              <a:latin typeface="+mn-lt"/>
              <a:ea typeface="+mn-ea"/>
              <a:cs typeface="+mn-cs"/>
            </a:endParaRPr>
          </a:p>
          <a:p>
            <a:pPr algn="just">
              <a:lnSpc>
                <a:spcPct val="115000"/>
              </a:lnSpc>
              <a:spcAft>
                <a:spcPts val="600"/>
              </a:spcAft>
            </a:pPr>
            <a:r>
              <a:rPr lang="bg-BG" sz="1200" i="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1" noProof="0" dirty="0">
                <a:effectLst/>
                <a:latin typeface="+mn-lt"/>
                <a:ea typeface="Calibri" panose="020F0502020204030204" pitchFamily="34" charset="0"/>
                <a:cs typeface="Times New Roman" panose="02020603050405020304" pitchFamily="18" charset="0"/>
              </a:rPr>
              <a:t>Когнитивна емпатия</a:t>
            </a:r>
            <a:r>
              <a:rPr lang="bg-BG" sz="1200" noProof="0" dirty="0">
                <a:effectLst/>
                <a:latin typeface="+mn-lt"/>
                <a:ea typeface="Calibri" panose="020F0502020204030204" pitchFamily="34" charset="0"/>
                <a:cs typeface="Times New Roman" panose="02020603050405020304" pitchFamily="18" charset="0"/>
              </a:rPr>
              <a:t> е способността да се разбере как се чувства даден човек и какво би могъл да си мисли. Емпатията е част от емоционалната интелигентност, която е полезна при разрешаването на конфликти. Тя допринася за по-добра комуникация и помага на хората да предадат информацията по начин, по който най-ефективно да достигне до събеседника. </a:t>
            </a:r>
            <a:endParaRPr lang="bg-BG" sz="1200" i="0" noProof="0" dirty="0">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200" b="1" noProof="0" dirty="0">
                <a:effectLst/>
                <a:latin typeface="+mn-lt"/>
                <a:ea typeface="Calibri" panose="020F0502020204030204" pitchFamily="34" charset="0"/>
                <a:cs typeface="Times New Roman" panose="02020603050405020304" pitchFamily="18" charset="0"/>
              </a:rPr>
              <a:t>Активно слушане</a:t>
            </a:r>
            <a:r>
              <a:rPr lang="bg-BG" sz="1200" noProof="0" dirty="0">
                <a:effectLst/>
                <a:latin typeface="+mn-lt"/>
                <a:ea typeface="Calibri" panose="020F0502020204030204" pitchFamily="34" charset="0"/>
                <a:cs typeface="Times New Roman" panose="02020603050405020304" pitchFamily="18" charset="0"/>
              </a:rPr>
              <a:t> </a:t>
            </a:r>
            <a:r>
              <a:rPr lang="bg-BG" sz="1200" b="0" i="0" u="none" strike="noStrike" baseline="0" noProof="0" dirty="0">
                <a:solidFill>
                  <a:srgbClr val="000000"/>
                </a:solidFill>
                <a:latin typeface="+mn-lt"/>
              </a:rPr>
              <a:t>на притесненията на насрещната страна е една от най-важните стратегии за водене преговори в конфликтни ситуации, която човек може да усвои.</a:t>
            </a:r>
            <a:r>
              <a:rPr lang="bg-BG" sz="1200" noProof="0" dirty="0">
                <a:effectLst/>
                <a:latin typeface="+mn-lt"/>
                <a:ea typeface="Calibri" panose="020F0502020204030204" pitchFamily="34" charset="0"/>
                <a:cs typeface="Times New Roman" panose="02020603050405020304" pitchFamily="18" charset="0"/>
              </a:rPr>
              <a:t> Изслушването и задаването на въпроси, насочени към очертаване на основните проблеми и притеснения на отсрещната страна, вместо целящи самозащита, може да доведе до разбиране на гледната точка на другия човек. </a:t>
            </a:r>
          </a:p>
          <a:p>
            <a:pPr algn="just">
              <a:lnSpc>
                <a:spcPct val="115000"/>
              </a:lnSpc>
              <a:spcAft>
                <a:spcPts val="600"/>
              </a:spcAft>
            </a:pPr>
            <a:r>
              <a:rPr lang="bg-BG" sz="1200" i="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a:t>
            </a:r>
          </a:p>
          <a:p>
            <a:pPr marL="171450" indent="-171450">
              <a:lnSpc>
                <a:spcPct val="115000"/>
              </a:lnSpc>
              <a:spcAft>
                <a:spcPts val="600"/>
              </a:spcAft>
              <a:buFont typeface="Arial" panose="020B0604020202020204" pitchFamily="34" charset="0"/>
              <a:buChar char="•"/>
            </a:pPr>
            <a:r>
              <a:rPr lang="bg-BG" sz="1200" b="0" dirty="0">
                <a:effectLst/>
                <a:latin typeface="Calibri" panose="020F0502020204030204" pitchFamily="34" charset="0"/>
                <a:ea typeface="Calibri" panose="020F0502020204030204" pitchFamily="34" charset="0"/>
                <a:cs typeface="Times New Roman" panose="02020603050405020304" pitchFamily="18" charset="0"/>
              </a:rPr>
              <a:t>Упражнението отнема общо около 30 минути (продължава на следващите слайдове с Етапи 2 и 3).</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15000"/>
              </a:lnSpc>
              <a:spcAft>
                <a:spcPts val="600"/>
              </a:spcAft>
              <a:buFont typeface="Arial" panose="020B0604020202020204" pitchFamily="34" charset="0"/>
              <a:buChar char="•"/>
            </a:pPr>
            <a:r>
              <a:rPr lang="bg-BG" sz="1200" b="0" i="0" noProof="0" dirty="0">
                <a:effectLst/>
                <a:latin typeface="+mn-lt"/>
                <a:ea typeface="Calibri" panose="020F0502020204030204" pitchFamily="34" charset="0"/>
                <a:cs typeface="Times New Roman" panose="02020603050405020304" pitchFamily="18" charset="0"/>
              </a:rPr>
              <a:t>Не е установен добър начин да се проведе упражнението онлайн. Възможен вариант е да се предоставят на всяка двойка по две думи, след което те да започнат да обсъждат помежду си защо техният предмет е по-добър от този на другия в отделна сесия, ако онлайн платформата</a:t>
            </a:r>
            <a:r>
              <a:rPr lang="bg-BG" sz="1200" b="0" i="0" baseline="0" noProof="0" dirty="0">
                <a:effectLst/>
                <a:latin typeface="+mn-lt"/>
                <a:ea typeface="Calibri" panose="020F0502020204030204" pitchFamily="34" charset="0"/>
                <a:cs typeface="Times New Roman" panose="02020603050405020304" pitchFamily="18" charset="0"/>
              </a:rPr>
              <a:t> го позволява. </a:t>
            </a:r>
            <a:r>
              <a:rPr lang="bg-BG" sz="1200" b="0" i="0" noProof="0" dirty="0">
                <a:effectLst/>
                <a:latin typeface="+mn-lt"/>
                <a:ea typeface="Calibri" panose="020F0502020204030204" pitchFamily="34" charset="0"/>
                <a:cs typeface="Times New Roman" panose="02020603050405020304" pitchFamily="18" charset="0"/>
              </a:rPr>
              <a:t>Тъй като упражнението за разчупване на леда е също от това обучение, би могло само се обясни упражнението на участниците</a:t>
            </a:r>
            <a:r>
              <a:rPr lang="en-US" sz="1200" b="0" i="0" noProof="0" dirty="0">
                <a:effectLst/>
                <a:latin typeface="+mn-lt"/>
                <a:ea typeface="Calibri" panose="020F0502020204030204" pitchFamily="34" charset="0"/>
                <a:cs typeface="Times New Roman" panose="02020603050405020304" pitchFamily="18" charset="0"/>
              </a:rPr>
              <a:t>, </a:t>
            </a:r>
            <a:r>
              <a:rPr lang="bg-BG" sz="1200" b="0" i="0" noProof="0" dirty="0">
                <a:effectLst/>
                <a:latin typeface="+mn-lt"/>
                <a:ea typeface="Calibri" panose="020F0502020204030204" pitchFamily="34" charset="0"/>
                <a:cs typeface="Times New Roman" panose="02020603050405020304" pitchFamily="18" charset="0"/>
              </a:rPr>
              <a:t>без да се провежда.</a:t>
            </a:r>
          </a:p>
          <a:p>
            <a:pPr marL="171450" indent="-171450" algn="just">
              <a:buFont typeface="Arial" panose="020B0604020202020204" pitchFamily="34" charset="0"/>
              <a:buChar char="•"/>
            </a:pPr>
            <a:r>
              <a:rPr lang="bg-BG" sz="1200" b="0" i="0" u="none" strike="noStrike" baseline="0" noProof="0" dirty="0">
                <a:solidFill>
                  <a:srgbClr val="000000"/>
                </a:solidFill>
                <a:latin typeface="+mn-lt"/>
              </a:rPr>
              <a:t>Целта е да се покаже необходимостта да се вслушваме в перспективата на отсрещната страна в диалог, с готовност да бъдем повлияни от това, което чуваме. Диалогът позволява на хората да развият разбиране за гледната точка, мислите и чувствата си, както и да преоценят собствената си позиция в светлината на разбирането на другия. В диалога всяка страна има шанс да бъде чута, разбрана и да се поучи от другите.</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76111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bg-BG" sz="1200" b="0" dirty="0">
                <a:effectLst/>
                <a:latin typeface="Calibri" panose="020F0502020204030204" pitchFamily="34" charset="0"/>
                <a:ea typeface="Calibri" panose="020F0502020204030204" pitchFamily="34" charset="0"/>
                <a:cs typeface="Times New Roman" panose="02020603050405020304" pitchFamily="18" charset="0"/>
              </a:rPr>
              <a:t>@Обучаващ:</a:t>
            </a:r>
          </a:p>
          <a:p>
            <a:pPr marL="171450" indent="-171450">
              <a:lnSpc>
                <a:spcPct val="115000"/>
              </a:lnSpc>
              <a:spcAft>
                <a:spcPts val="600"/>
              </a:spcAft>
              <a:buFont typeface="Arial" panose="020B0604020202020204" pitchFamily="34" charset="0"/>
              <a:buChar char="•"/>
            </a:pPr>
            <a:r>
              <a:rPr lang="bg-BG" sz="1200" b="0" dirty="0">
                <a:effectLst/>
                <a:latin typeface="Calibri" panose="020F0502020204030204" pitchFamily="34" charset="0"/>
                <a:ea typeface="Calibri" panose="020F0502020204030204" pitchFamily="34" charset="0"/>
                <a:cs typeface="Times New Roman" panose="02020603050405020304" pitchFamily="18" charset="0"/>
              </a:rPr>
              <a:t>Упражнението от Слайд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#9 </a:t>
            </a:r>
            <a:r>
              <a:rPr lang="bg-BG" sz="1200" b="0" dirty="0">
                <a:effectLst/>
                <a:latin typeface="Calibri" panose="020F0502020204030204" pitchFamily="34" charset="0"/>
                <a:ea typeface="Calibri" panose="020F0502020204030204" pitchFamily="34" charset="0"/>
                <a:cs typeface="Times New Roman" panose="02020603050405020304" pitchFamily="18" charset="0"/>
              </a:rPr>
              <a:t>продължава с Етап 2.</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bg-BG" sz="1200" b="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600"/>
              </a:spcAft>
              <a:buFont typeface="Arial" panose="020B0604020202020204" pitchFamily="34" charset="0"/>
              <a:buChar char="•"/>
            </a:pPr>
            <a:r>
              <a:rPr lang="bg-BG" sz="1200" b="0" dirty="0">
                <a:effectLst/>
                <a:latin typeface="Calibri" panose="020F0502020204030204" pitchFamily="34" charset="0"/>
                <a:ea typeface="Calibri" panose="020F0502020204030204" pitchFamily="34" charset="0"/>
                <a:cs typeface="Times New Roman" panose="02020603050405020304" pitchFamily="18" charset="0"/>
              </a:rPr>
              <a:t>Упражнението отнема общо около 30 минути.</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Етап</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2</a:t>
            </a:r>
            <a:r>
              <a:rPr lang="bg-BG"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lang="bg-BG" sz="1800" dirty="0">
                <a:effectLst/>
                <a:latin typeface="Calibri" panose="020F0502020204030204" pitchFamily="34" charset="0"/>
                <a:ea typeface="Calibri" panose="020F0502020204030204" pitchFamily="34" charset="0"/>
                <a:cs typeface="Times New Roman" panose="02020603050405020304" pitchFamily="18" charset="0"/>
              </a:rPr>
              <a:t>След предварителната дискусия, групата продължава дискусията по двойки, като на този етап участниците се насърчават да водят диалог помежду си – задавайки въпроси и слушайки отговорите на събеседника – за да достигнат до споразумение/консенсус.</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164950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#11)</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bg-BG" sz="1200" b="0" dirty="0">
                <a:effectLst/>
                <a:latin typeface="Calibri" panose="020F0502020204030204" pitchFamily="34" charset="0"/>
                <a:ea typeface="Calibri" panose="020F0502020204030204" pitchFamily="34" charset="0"/>
                <a:cs typeface="Times New Roman" panose="02020603050405020304" pitchFamily="18" charset="0"/>
              </a:rPr>
              <a:t>@Обучаващ:</a:t>
            </a:r>
          </a:p>
          <a:p>
            <a:pPr marL="171450" indent="-171450">
              <a:lnSpc>
                <a:spcPct val="115000"/>
              </a:lnSpc>
              <a:spcAft>
                <a:spcPts val="600"/>
              </a:spcAft>
              <a:buFont typeface="Arial" panose="020B0604020202020204" pitchFamily="34" charset="0"/>
              <a:buChar char="•"/>
            </a:pPr>
            <a:r>
              <a:rPr lang="bg-BG" sz="1200" b="0" dirty="0">
                <a:effectLst/>
                <a:latin typeface="Calibri" panose="020F0502020204030204" pitchFamily="34" charset="0"/>
                <a:ea typeface="Calibri" panose="020F0502020204030204" pitchFamily="34" charset="0"/>
                <a:cs typeface="Times New Roman" panose="02020603050405020304" pitchFamily="18" charset="0"/>
              </a:rPr>
              <a:t>Упражнението от Слайдове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#9 </a:t>
            </a:r>
            <a:r>
              <a:rPr lang="bg-BG" sz="1200" b="0" dirty="0">
                <a:effectLst/>
                <a:latin typeface="Calibri" panose="020F0502020204030204" pitchFamily="34" charset="0"/>
                <a:ea typeface="Calibri" panose="020F0502020204030204" pitchFamily="34" charset="0"/>
                <a:cs typeface="Times New Roman" panose="02020603050405020304" pitchFamily="18" charset="0"/>
              </a:rPr>
              <a:t>и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#10 </a:t>
            </a:r>
            <a:r>
              <a:rPr lang="bg-BG" sz="1200" b="0" dirty="0">
                <a:effectLst/>
                <a:latin typeface="Calibri" panose="020F0502020204030204" pitchFamily="34" charset="0"/>
                <a:ea typeface="Calibri" panose="020F0502020204030204" pitchFamily="34" charset="0"/>
                <a:cs typeface="Times New Roman" panose="02020603050405020304" pitchFamily="18" charset="0"/>
              </a:rPr>
              <a:t>продължава с Етап 3.</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bg-BG" sz="1200" b="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600"/>
              </a:spcAft>
              <a:buFont typeface="Arial" panose="020B0604020202020204" pitchFamily="34" charset="0"/>
              <a:buChar char="•"/>
            </a:pPr>
            <a:r>
              <a:rPr lang="bg-BG" sz="1200" b="0" dirty="0">
                <a:effectLst/>
                <a:latin typeface="Calibri" panose="020F0502020204030204" pitchFamily="34" charset="0"/>
                <a:ea typeface="Calibri" panose="020F0502020204030204" pitchFamily="34" charset="0"/>
                <a:cs typeface="Times New Roman" panose="02020603050405020304" pitchFamily="18" charset="0"/>
              </a:rPr>
              <a:t>Упражнението отнема общо около 30 минути.</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bg-BG" sz="1200" b="1" dirty="0">
                <a:effectLst/>
                <a:latin typeface="Calibri" panose="020F0502020204030204" pitchFamily="34" charset="0"/>
                <a:ea typeface="Calibri" panose="020F0502020204030204" pitchFamily="34" charset="0"/>
                <a:cs typeface="Times New Roman" panose="02020603050405020304" pitchFamily="18" charset="0"/>
              </a:rPr>
              <a:t>Етап</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3</a:t>
            </a:r>
            <a:r>
              <a:rPr lang="bg-BG" sz="1200" b="1" dirty="0">
                <a:effectLst/>
                <a:latin typeface="Calibri" panose="020F0502020204030204" pitchFamily="34" charset="0"/>
                <a:ea typeface="Calibri" panose="020F0502020204030204" pitchFamily="34" charset="0"/>
                <a:cs typeface="Times New Roman" panose="02020603050405020304" pitchFamily="18" charset="0"/>
              </a:rPr>
              <a:t>:</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r>
              <a:rPr lang="bg-BG" sz="1200" b="1" kern="1200" dirty="0">
                <a:solidFill>
                  <a:schemeClr val="tx1"/>
                </a:solidFill>
                <a:effectLst/>
                <a:latin typeface="+mn-lt"/>
                <a:ea typeface="+mn-ea"/>
                <a:cs typeface="+mn-cs"/>
              </a:rPr>
              <a:t>Обобщаваща дискусия</a:t>
            </a:r>
            <a:endParaRPr lang="en-US" sz="1200" kern="1200" dirty="0">
              <a:solidFill>
                <a:schemeClr val="tx1"/>
              </a:solidFill>
              <a:effectLst/>
              <a:latin typeface="+mn-lt"/>
              <a:ea typeface="+mn-ea"/>
              <a:cs typeface="+mn-cs"/>
            </a:endParaRPr>
          </a:p>
          <a:p>
            <a:pPr marL="171450" indent="-171450" algn="just">
              <a:lnSpc>
                <a:spcPct val="115000"/>
              </a:lnSpc>
              <a:spcAft>
                <a:spcPts val="600"/>
              </a:spcAft>
              <a:buFont typeface="Arial" panose="020B0604020202020204" pitchFamily="34" charset="0"/>
              <a:buChar char="•"/>
            </a:pPr>
            <a:r>
              <a:rPr lang="bg-BG" sz="1200" i="1" dirty="0">
                <a:effectLst/>
                <a:latin typeface="Calibri" panose="020F0502020204030204" pitchFamily="34" charset="0"/>
                <a:ea typeface="Calibri" panose="020F0502020204030204" pitchFamily="34" charset="0"/>
                <a:cs typeface="Times New Roman" panose="02020603050405020304" pitchFamily="18" charset="0"/>
              </a:rPr>
              <a:t>Стъпка</a:t>
            </a:r>
            <a:r>
              <a:rPr lang="en-GB" sz="1200" i="1" dirty="0">
                <a:effectLst/>
                <a:latin typeface="Calibri" panose="020F0502020204030204" pitchFamily="34" charset="0"/>
                <a:ea typeface="Calibri" panose="020F0502020204030204" pitchFamily="34" charset="0"/>
                <a:cs typeface="Times New Roman" panose="02020603050405020304" pitchFamily="18" charset="0"/>
              </a:rPr>
              <a:t> 1: </a:t>
            </a:r>
            <a:r>
              <a:rPr lang="bg-BG" sz="1200" i="0" dirty="0">
                <a:effectLst/>
                <a:latin typeface="Calibri" panose="020F0502020204030204" pitchFamily="34" charset="0"/>
                <a:ea typeface="Calibri" panose="020F0502020204030204" pitchFamily="34" charset="0"/>
                <a:cs typeface="Times New Roman" panose="02020603050405020304" pitchFamily="18" charset="0"/>
              </a:rPr>
              <a:t>Раздава се предварително подготвения помощен</a:t>
            </a:r>
            <a:r>
              <a:rPr lang="bg-BG" sz="1200" i="0" baseline="0" dirty="0">
                <a:effectLst/>
                <a:latin typeface="Calibri" panose="020F0502020204030204" pitchFamily="34" charset="0"/>
                <a:ea typeface="Calibri" panose="020F0502020204030204" pitchFamily="34" charset="0"/>
                <a:cs typeface="Times New Roman" panose="02020603050405020304" pitchFamily="18" charset="0"/>
              </a:rPr>
              <a:t> материал </a:t>
            </a:r>
            <a:r>
              <a:rPr lang="bg-BG" sz="1200" i="0" dirty="0">
                <a:effectLst/>
                <a:latin typeface="Calibri" panose="020F0502020204030204" pitchFamily="34" charset="0"/>
                <a:ea typeface="Calibri" panose="020F0502020204030204" pitchFamily="34" charset="0"/>
                <a:cs typeface="Times New Roman" panose="02020603050405020304" pitchFamily="18" charset="0"/>
              </a:rPr>
              <a:t>с </a:t>
            </a:r>
            <a:r>
              <a:rPr lang="bg-BG" sz="1200" b="1" i="0" dirty="0">
                <a:effectLst/>
                <a:latin typeface="Calibri" panose="020F0502020204030204" pitchFamily="34" charset="0"/>
                <a:ea typeface="Calibri" panose="020F0502020204030204" pitchFamily="34" charset="0"/>
                <a:cs typeface="Times New Roman" panose="02020603050405020304" pitchFamily="18" charset="0"/>
              </a:rPr>
              <a:t>Въпроси за дискусия</a:t>
            </a:r>
            <a:r>
              <a:rPr lang="bg-BG" sz="1200" b="1" i="1" dirty="0">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lgn="just">
              <a:lnSpc>
                <a:spcPct val="115000"/>
              </a:lnSpc>
              <a:spcAft>
                <a:spcPts val="600"/>
              </a:spcAft>
              <a:buFont typeface="Arial" panose="020B0604020202020204" pitchFamily="34" charset="0"/>
              <a:buChar char="•"/>
            </a:pPr>
            <a:r>
              <a:rPr lang="bg-BG" sz="1200" i="1" dirty="0">
                <a:effectLst/>
                <a:latin typeface="Calibri" panose="020F0502020204030204" pitchFamily="34" charset="0"/>
                <a:ea typeface="Calibri" panose="020F0502020204030204" pitchFamily="34" charset="0"/>
                <a:cs typeface="Times New Roman" panose="02020603050405020304" pitchFamily="18" charset="0"/>
              </a:rPr>
              <a:t>Стъпка</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2: </a:t>
            </a:r>
            <a:r>
              <a:rPr lang="bg-BG" sz="1200" b="0" i="0" dirty="0">
                <a:effectLst/>
                <a:latin typeface="Calibri" panose="020F0502020204030204" pitchFamily="34" charset="0"/>
                <a:ea typeface="Calibri" panose="020F0502020204030204" pitchFamily="34" charset="0"/>
                <a:cs typeface="Times New Roman" panose="02020603050405020304" pitchFamily="18" charset="0"/>
              </a:rPr>
              <a:t>Работи се отново по двойки. Единият участник започва, като преминава през всички въпроси.</a:t>
            </a:r>
            <a:endParaRPr lang="en-GB" sz="1200" b="0" i="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15000"/>
              </a:lnSpc>
              <a:spcAft>
                <a:spcPts val="600"/>
              </a:spcAft>
              <a:buFont typeface="Arial" panose="020B0604020202020204" pitchFamily="34" charset="0"/>
              <a:buChar char="•"/>
            </a:pPr>
            <a:r>
              <a:rPr lang="bg-BG" sz="1200" i="1" dirty="0">
                <a:effectLst/>
                <a:latin typeface="Calibri" panose="020F0502020204030204" pitchFamily="34" charset="0"/>
                <a:ea typeface="Calibri" panose="020F0502020204030204" pitchFamily="34" charset="0"/>
                <a:cs typeface="Times New Roman" panose="02020603050405020304" pitchFamily="18" charset="0"/>
              </a:rPr>
              <a:t>Стъпка</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3: </a:t>
            </a:r>
            <a:r>
              <a:rPr lang="bg-BG" sz="1200" b="0" i="0" dirty="0">
                <a:effectLst/>
                <a:latin typeface="Calibri" panose="020F0502020204030204" pitchFamily="34" charset="0"/>
                <a:ea typeface="Calibri" panose="020F0502020204030204" pitchFamily="34" charset="0"/>
                <a:cs typeface="Times New Roman" panose="02020603050405020304" pitchFamily="18" charset="0"/>
              </a:rPr>
              <a:t>Участниците разменят местата си – сега другият участник от двойката минава през въпросите.</a:t>
            </a:r>
            <a:endParaRPr lang="en-GB" sz="1200" b="0" i="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bg-BG" sz="1200" b="0" i="1"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bg-BG" sz="1200" b="1" i="0" dirty="0">
                <a:effectLst/>
                <a:latin typeface="Calibri" panose="020F0502020204030204" pitchFamily="34" charset="0"/>
                <a:ea typeface="Calibri" panose="020F0502020204030204" pitchFamily="34" charset="0"/>
                <a:cs typeface="Times New Roman" panose="02020603050405020304" pitchFamily="18" charset="0"/>
              </a:rPr>
              <a:t>Въпроси за дискусия</a:t>
            </a:r>
            <a:r>
              <a:rPr lang="en-GB" sz="1200" b="1" i="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600"/>
              </a:spcAft>
              <a:buFont typeface="+mj-lt"/>
              <a:buAutoNum type="arabicPeriod"/>
            </a:pPr>
            <a:r>
              <a:rPr lang="bg-BG" sz="1800" dirty="0">
                <a:effectLst/>
                <a:latin typeface="Calibri" panose="020F0502020204030204" pitchFamily="34" charset="0"/>
                <a:ea typeface="Calibri" panose="020F0502020204030204" pitchFamily="34" charset="0"/>
                <a:cs typeface="Times New Roman" panose="02020603050405020304" pitchFamily="18" charset="0"/>
              </a:rPr>
              <a:t>Как реагирахте на мини конфликта, в който участвахте?</a:t>
            </a:r>
          </a:p>
          <a:p>
            <a:pPr marL="342900" lvl="0" indent="-342900" algn="just">
              <a:lnSpc>
                <a:spcPct val="115000"/>
              </a:lnSpc>
              <a:spcAft>
                <a:spcPts val="600"/>
              </a:spcAft>
              <a:buFont typeface="+mj-lt"/>
              <a:buAutoNum type="arabicPeriod"/>
            </a:pPr>
            <a:r>
              <a:rPr lang="bg-BG" sz="1800" dirty="0">
                <a:effectLst/>
                <a:latin typeface="Calibri" panose="020F0502020204030204" pitchFamily="34" charset="0"/>
                <a:ea typeface="Calibri" panose="020F0502020204030204" pitchFamily="34" charset="0"/>
                <a:cs typeface="Times New Roman" panose="02020603050405020304" pitchFamily="18" charset="0"/>
              </a:rPr>
              <a:t>Това ли е начинът, по който обикновено реагирате в конфликтни ситуации? Защо?</a:t>
            </a:r>
          </a:p>
          <a:p>
            <a:pPr marL="342900" lvl="0" indent="-342900" algn="just">
              <a:lnSpc>
                <a:spcPct val="115000"/>
              </a:lnSpc>
              <a:spcAft>
                <a:spcPts val="600"/>
              </a:spcAft>
              <a:buFont typeface="+mj-lt"/>
              <a:buAutoNum type="arabicPeriod"/>
            </a:pPr>
            <a:r>
              <a:rPr lang="bg-BG" sz="1800" dirty="0">
                <a:effectLst/>
                <a:latin typeface="Calibri" panose="020F0502020204030204" pitchFamily="34" charset="0"/>
                <a:ea typeface="Calibri" panose="020F0502020204030204" pitchFamily="34" charset="0"/>
                <a:cs typeface="Times New Roman" panose="02020603050405020304" pitchFamily="18" charset="0"/>
              </a:rPr>
              <a:t>Как успяхте да постигнете консенсус?</a:t>
            </a:r>
          </a:p>
          <a:p>
            <a:pPr marL="342900" lvl="0" indent="-342900" algn="just">
              <a:lnSpc>
                <a:spcPct val="115000"/>
              </a:lnSpc>
              <a:spcAft>
                <a:spcPts val="600"/>
              </a:spcAft>
              <a:buFont typeface="+mj-lt"/>
              <a:buAutoNum type="arabicPeriod"/>
            </a:pPr>
            <a:r>
              <a:rPr lang="bg-BG" sz="1800" dirty="0">
                <a:effectLst/>
                <a:latin typeface="Calibri" panose="020F0502020204030204" pitchFamily="34" charset="0"/>
                <a:ea typeface="Calibri" panose="020F0502020204030204" pitchFamily="34" charset="0"/>
                <a:cs typeface="Times New Roman" panose="02020603050405020304" pitchFamily="18" charset="0"/>
              </a:rPr>
              <a:t>Какво се случи, когато преминахте от дебат към диалог?</a:t>
            </a:r>
          </a:p>
          <a:p>
            <a:pPr marL="342900" lvl="0" indent="-342900" algn="just">
              <a:lnSpc>
                <a:spcPct val="115000"/>
              </a:lnSpc>
              <a:spcAft>
                <a:spcPts val="600"/>
              </a:spcAft>
              <a:buFont typeface="+mj-lt"/>
              <a:buAutoNum type="arabicPeriod"/>
            </a:pPr>
            <a:r>
              <a:rPr lang="bg-BG" sz="1800" dirty="0">
                <a:effectLst/>
                <a:latin typeface="Calibri" panose="020F0502020204030204" pitchFamily="34" charset="0"/>
                <a:ea typeface="Calibri" panose="020F0502020204030204" pitchFamily="34" charset="0"/>
                <a:cs typeface="Times New Roman" panose="02020603050405020304" pitchFamily="18" charset="0"/>
              </a:rPr>
              <a:t>Когато някой не е съгласен с Вас, винаги ли спирате да задавате въпроси?</a:t>
            </a:r>
          </a:p>
          <a:p>
            <a:pPr marL="342900" lvl="0" indent="-342900" algn="just">
              <a:lnSpc>
                <a:spcPct val="115000"/>
              </a:lnSpc>
              <a:spcAft>
                <a:spcPts val="600"/>
              </a:spcAft>
              <a:buFont typeface="+mj-lt"/>
              <a:buAutoNum type="arabicPeriod"/>
            </a:pPr>
            <a:r>
              <a:rPr lang="bg-BG" sz="1800" dirty="0">
                <a:effectLst/>
                <a:latin typeface="Calibri" panose="020F0502020204030204" pitchFamily="34" charset="0"/>
                <a:ea typeface="Calibri" panose="020F0502020204030204" pitchFamily="34" charset="0"/>
                <a:cs typeface="Times New Roman" panose="02020603050405020304" pitchFamily="18" charset="0"/>
              </a:rPr>
              <a:t>Трудно ли е да изслушвате, когато някой не е съгласен с Вас? Защо?</a:t>
            </a:r>
          </a:p>
          <a:p>
            <a:pPr marL="342900" lvl="0" indent="-342900" algn="just">
              <a:lnSpc>
                <a:spcPct val="115000"/>
              </a:lnSpc>
              <a:spcAft>
                <a:spcPts val="600"/>
              </a:spcAft>
              <a:buFont typeface="+mj-lt"/>
              <a:buAutoNum type="arabicPeriod"/>
            </a:pPr>
            <a:r>
              <a:rPr lang="bg-BG" sz="1800" dirty="0">
                <a:effectLst/>
                <a:latin typeface="Calibri" panose="020F0502020204030204" pitchFamily="34" charset="0"/>
                <a:ea typeface="Calibri" panose="020F0502020204030204" pitchFamily="34" charset="0"/>
                <a:cs typeface="Times New Roman" panose="02020603050405020304" pitchFamily="18" charset="0"/>
              </a:rPr>
              <a:t>Какво Ви улесни в това упражнение?</a:t>
            </a:r>
          </a:p>
          <a:p>
            <a:pPr marL="342900" lvl="0" indent="-342900" algn="just">
              <a:lnSpc>
                <a:spcPct val="115000"/>
              </a:lnSpc>
              <a:spcAft>
                <a:spcPts val="600"/>
              </a:spcAft>
              <a:buFont typeface="+mj-lt"/>
              <a:buAutoNum type="arabicPeriod"/>
            </a:pPr>
            <a:r>
              <a:rPr lang="bg-BG" sz="1800" dirty="0">
                <a:effectLst/>
                <a:latin typeface="Calibri" panose="020F0502020204030204" pitchFamily="34" charset="0"/>
                <a:ea typeface="Calibri" panose="020F0502020204030204" pitchFamily="34" charset="0"/>
                <a:cs typeface="Times New Roman" panose="02020603050405020304" pitchFamily="18" charset="0"/>
              </a:rPr>
              <a:t>Как бихте могли да използвате тези умения следващия път, когато влезете в конфликт с някого?</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384952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#12)</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Упражнението се нарича „</a:t>
            </a:r>
            <a:r>
              <a:rPr lang="bg-BG" sz="1200" b="0" i="1" noProof="0" dirty="0">
                <a:effectLst/>
                <a:latin typeface="+mn-lt"/>
                <a:ea typeface="Calibri" panose="020F0502020204030204" pitchFamily="34" charset="0"/>
                <a:cs typeface="Times New Roman" panose="02020603050405020304" pitchFamily="18" charset="0"/>
              </a:rPr>
              <a:t>Всичко е позволено!“.</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 Обсъдете с участниците какво мислят за идеята зад това упражнение.</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Към всяко от седемте тематични обучения по проект ARMOUR се предлага ръководство за </a:t>
            </a:r>
            <a:r>
              <a:rPr lang="bg-BG" sz="1200" i="0" kern="1200" noProof="0" dirty="0" err="1">
                <a:solidFill>
                  <a:srgbClr val="0770B1"/>
                </a:solidFill>
                <a:latin typeface="+mn-lt"/>
                <a:ea typeface="+mn-ea"/>
                <a:cs typeface="+mn-cs"/>
              </a:rPr>
              <a:t>обучители</a:t>
            </a:r>
            <a:r>
              <a:rPr lang="bg-BG" sz="1200" i="0" kern="1200" noProof="0" dirty="0">
                <a:solidFill>
                  <a:srgbClr val="0770B1"/>
                </a:solidFill>
                <a:latin typeface="+mn-lt"/>
                <a:ea typeface="+mn-ea"/>
                <a:cs typeface="+mn-cs"/>
              </a:rPr>
              <a:t>, което описва целта, целевата аудитория и времетраенето на всяко от включените упражнения. Предоставени са подробни инструкции за провеждането на упражненията, както и списък с материалите, необходими за изпълнение на всяко упражнение</a:t>
            </a:r>
            <a:r>
              <a:rPr lang="bg-BG" sz="1200" i="1" kern="1200" noProof="0" dirty="0">
                <a:solidFill>
                  <a:srgbClr val="0770B1"/>
                </a:solidFill>
                <a:latin typeface="+mn-lt"/>
                <a:ea typeface="+mn-ea"/>
                <a:cs typeface="+mn-cs"/>
              </a:rPr>
              <a:t>.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1" i="1" kern="1200" noProof="0" dirty="0">
                <a:solidFill>
                  <a:srgbClr val="0770B1"/>
                </a:solidFill>
                <a:latin typeface="+mn-lt"/>
                <a:ea typeface="+mn-ea"/>
                <a:cs typeface="+mn-cs"/>
              </a:rPr>
              <a:t>Например - </a:t>
            </a:r>
            <a:r>
              <a:rPr lang="bg-BG" sz="1200" b="1" noProof="0" dirty="0">
                <a:effectLst/>
                <a:latin typeface="+mn-lt"/>
                <a:ea typeface="Calibri" panose="020F0502020204030204" pitchFamily="34" charset="0"/>
                <a:cs typeface="Times New Roman" panose="02020603050405020304" pitchFamily="18" charset="0"/>
              </a:rPr>
              <a:t>“</a:t>
            </a:r>
            <a:r>
              <a:rPr lang="bg-BG" sz="1200" b="1" i="1" noProof="0" dirty="0">
                <a:effectLst/>
                <a:latin typeface="+mn-lt"/>
                <a:ea typeface="Calibri" panose="020F0502020204030204" pitchFamily="34" charset="0"/>
                <a:cs typeface="Times New Roman" panose="02020603050405020304" pitchFamily="18" charset="0"/>
              </a:rPr>
              <a:t>Всичко е позволено!</a:t>
            </a:r>
            <a:r>
              <a:rPr lang="bg-BG" sz="1200" b="1" i="1" noProof="0" dirty="0">
                <a:solidFill>
                  <a:srgbClr val="0770B1"/>
                </a:solidFill>
                <a:latin typeface="+mn-lt"/>
                <a:ea typeface="+mj-ea"/>
                <a:cs typeface="+mj-cs"/>
              </a:rPr>
              <a:t>”</a:t>
            </a:r>
            <a:r>
              <a:rPr lang="bg-BG" sz="1200" b="1" i="1" kern="1200" noProof="0" dirty="0">
                <a:solidFill>
                  <a:srgbClr val="0770B1"/>
                </a:solidFill>
                <a:latin typeface="+mn-lt"/>
                <a:ea typeface="+mn-ea"/>
                <a:cs typeface="+mn-cs"/>
              </a:rPr>
              <a:t>:</a:t>
            </a:r>
            <a:r>
              <a:rPr lang="bg-BG" sz="1200" b="1" noProof="0" dirty="0">
                <a:solidFill>
                  <a:srgbClr val="00B0F0"/>
                </a:solidFill>
                <a:effectLst/>
                <a:latin typeface="+mn-lt"/>
                <a:ea typeface="Calibri" panose="020F0502020204030204" pitchFamily="34" charset="0"/>
                <a:cs typeface="Times New Roman" panose="02020603050405020304" pitchFamily="18" charset="0"/>
              </a:rPr>
              <a:t> </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kern="1200" noProof="0" dirty="0">
                <a:solidFill>
                  <a:srgbClr val="000000"/>
                </a:solidFill>
                <a:effectLst/>
                <a:latin typeface="+mn-lt"/>
                <a:ea typeface="Calibri" panose="020F0502020204030204" pitchFamily="34" charset="0"/>
                <a:cs typeface="Times New Roman" panose="02020603050405020304" pitchFamily="18" charset="0"/>
              </a:rPr>
              <a:t>Цел</a:t>
            </a: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Тази игра е подходящ начин участниците да се ангажират в мини конфликт с друг член на групата по </a:t>
            </a:r>
            <a:r>
              <a:rPr lang="bg-BG" sz="1200" i="1" noProof="0" dirty="0" err="1">
                <a:effectLst/>
                <a:latin typeface="+mn-lt"/>
                <a:ea typeface="Calibri" panose="020F0502020204030204" pitchFamily="34" charset="0"/>
                <a:cs typeface="Times New Roman" panose="02020603050405020304" pitchFamily="18" charset="0"/>
              </a:rPr>
              <a:t>незастрашаващ</a:t>
            </a:r>
            <a:r>
              <a:rPr lang="bg-BG" sz="1200" i="1" noProof="0" dirty="0">
                <a:effectLst/>
                <a:latin typeface="+mn-lt"/>
                <a:ea typeface="Calibri" panose="020F0502020204030204" pitchFamily="34" charset="0"/>
                <a:cs typeface="Times New Roman" panose="02020603050405020304" pitchFamily="18" charset="0"/>
              </a:rPr>
              <a:t> начин. Участниците се научават как да правят разлика между дебат и истински диалог. </a:t>
            </a:r>
          </a:p>
          <a:p>
            <a:pPr marL="742950" lvl="1" indent="-285750" algn="just">
              <a:lnSpc>
                <a:spcPct val="115000"/>
              </a:lnSpc>
              <a:spcAft>
                <a:spcPts val="600"/>
              </a:spcAf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Влизане в конфликт</a:t>
            </a:r>
          </a:p>
          <a:p>
            <a:pPr marL="742950" lvl="1" indent="-285750" algn="just">
              <a:lnSpc>
                <a:spcPct val="115000"/>
              </a:lnSpc>
              <a:spcAft>
                <a:spcPts val="600"/>
              </a:spcAf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Практикуване на умения за водене на диалог</a:t>
            </a:r>
          </a:p>
          <a:p>
            <a:pPr marL="742950" lvl="1" indent="-285750">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Постигане на консенсус</a:t>
            </a:r>
          </a:p>
          <a:p>
            <a:pPr lvl="1" algn="just">
              <a:lnSpc>
                <a:spcPct val="115000"/>
              </a:lnSpc>
              <a:spcAft>
                <a:spcPts val="600"/>
              </a:spcAft>
            </a:pPr>
            <a:r>
              <a:rPr lang="bg-BG" sz="1200" b="1" i="1" noProof="0" dirty="0">
                <a:solidFill>
                  <a:srgbClr val="000000"/>
                </a:solidFill>
                <a:effectLst/>
                <a:latin typeface="+mn-lt"/>
                <a:ea typeface="Calibri" panose="020F0502020204030204" pitchFamily="34" charset="0"/>
                <a:cs typeface="Times New Roman" panose="02020603050405020304" pitchFamily="18" charset="0"/>
              </a:rPr>
              <a:t>Целева аудитория</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Възрастови групи – подрастващи/възрастни </a:t>
            </a: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Времетраене </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Около 30 минути (в зависимост от броя на участниците)</a:t>
            </a: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Описание </a:t>
            </a:r>
            <a:endParaRPr lang="bg-BG" sz="1200" i="1" noProof="0" dirty="0">
              <a:effectLst/>
              <a:latin typeface="+mn-lt"/>
              <a:ea typeface="Calibri" panose="020F0502020204030204" pitchFamily="34" charset="0"/>
              <a:cs typeface="Times New Roman" panose="02020603050405020304" pitchFamily="18" charset="0"/>
            </a:endParaRPr>
          </a:p>
          <a:p>
            <a:pPr marL="457200" lvl="1" indent="0" algn="just">
              <a:lnSpc>
                <a:spcPct val="115000"/>
              </a:lnSpc>
              <a:spcAft>
                <a:spcPts val="600"/>
              </a:spcAft>
              <a:buFont typeface="Arial" panose="020B0604020202020204" pitchFamily="34" charset="0"/>
              <a:buNone/>
            </a:pPr>
            <a:r>
              <a:rPr lang="bg-BG" sz="1200" b="0" i="1" noProof="0" dirty="0">
                <a:effectLst/>
                <a:latin typeface="+mn-lt"/>
                <a:ea typeface="Calibri" panose="020F0502020204030204" pitchFamily="34" charset="0"/>
                <a:cs typeface="Times New Roman" panose="02020603050405020304" pitchFamily="18" charset="0"/>
              </a:rPr>
              <a:t>Етап 1:</a:t>
            </a:r>
          </a:p>
          <a:p>
            <a:pPr marL="628650" marR="0" lvl="1"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b="0" i="1" noProof="0" dirty="0">
                <a:effectLst/>
                <a:latin typeface="+mn-lt"/>
                <a:ea typeface="Calibri" panose="020F0502020204030204" pitchFamily="34" charset="0"/>
                <a:cs typeface="Times New Roman" panose="02020603050405020304" pitchFamily="18" charset="0"/>
              </a:rPr>
              <a:t>Стъпка 1: </a:t>
            </a:r>
            <a:r>
              <a:rPr lang="bg-BG" sz="1200" b="0" i="1" noProof="0" dirty="0" err="1">
                <a:effectLst/>
                <a:latin typeface="+mn-lt"/>
                <a:ea typeface="Calibri" panose="020F0502020204030204" pitchFamily="34" charset="0"/>
                <a:cs typeface="Times New Roman" panose="02020603050405020304" pitchFamily="18" charset="0"/>
              </a:rPr>
              <a:t>Обучителят</a:t>
            </a:r>
            <a:r>
              <a:rPr lang="bg-BG" sz="1200" b="0" i="1" noProof="0" dirty="0">
                <a:effectLst/>
                <a:latin typeface="+mn-lt"/>
                <a:ea typeface="Calibri" panose="020F0502020204030204" pitchFamily="34" charset="0"/>
                <a:cs typeface="Times New Roman" panose="02020603050405020304" pitchFamily="18" charset="0"/>
              </a:rPr>
              <a:t> инструктира участниците да си намерят партньор, с който да работят. </a:t>
            </a:r>
          </a:p>
          <a:p>
            <a:pPr marL="628650" lvl="1" indent="-171450" algn="just">
              <a:lnSpc>
                <a:spcPct val="115000"/>
              </a:lnSpc>
              <a:spcAft>
                <a:spcPts val="600"/>
              </a:spcAf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a:t>
            </a:r>
            <a:r>
              <a:rPr lang="bg-BG" sz="1200" b="0" i="1" noProof="0" dirty="0">
                <a:effectLst/>
                <a:latin typeface="+mn-lt"/>
                <a:ea typeface="Times New Roman" panose="02020603050405020304" pitchFamily="18" charset="0"/>
                <a:cs typeface="Times New Roman" panose="02020603050405020304" pitchFamily="18" charset="0"/>
              </a:rPr>
              <a:t> 2: </a:t>
            </a:r>
            <a:r>
              <a:rPr lang="bg-BG" sz="1200" b="0" i="1" noProof="0" dirty="0">
                <a:effectLst/>
                <a:latin typeface="+mn-lt"/>
                <a:ea typeface="Calibri" panose="020F0502020204030204" pitchFamily="34" charset="0"/>
                <a:cs typeface="Times New Roman" panose="02020603050405020304" pitchFamily="18" charset="0"/>
              </a:rPr>
              <a:t>Участниците от всяка новосформирана двойка застават един срещу друг (лице в лице) и протягат ръце напред (по подобие на играта „Камък, ножица, хартия“), след което едновременно изричат думите: „Нищо, нещо, всичко!“.  </a:t>
            </a:r>
          </a:p>
          <a:p>
            <a:pPr marL="628650" lvl="1" indent="-171450" algn="just">
              <a:lnSpc>
                <a:spcPct val="115000"/>
              </a:lnSpc>
              <a:spcAft>
                <a:spcPts val="600"/>
              </a:spcAf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 3: Веднага при изказването на думата „всичко“, участниците в двойката назовават предмет, за който се сещат (може да е абсолютно всичко, например, куче, чаша за кафе, обувка и т.н.). </a:t>
            </a:r>
            <a:endParaRPr lang="bg-BG" sz="1200" b="0" i="1" kern="1200" noProof="0" dirty="0">
              <a:solidFill>
                <a:schemeClr val="tx1"/>
              </a:solidFill>
              <a:effectLst/>
              <a:latin typeface="+mn-lt"/>
              <a:ea typeface="+mn-ea"/>
              <a:cs typeface="+mn-cs"/>
            </a:endParaRPr>
          </a:p>
          <a:p>
            <a:pPr marL="628650" marR="0" lvl="1"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b="0" i="1" noProof="0" dirty="0">
                <a:effectLst/>
                <a:latin typeface="+mn-lt"/>
                <a:ea typeface="Calibri" panose="020F0502020204030204" pitchFamily="34" charset="0"/>
                <a:cs typeface="Times New Roman" panose="02020603050405020304" pitchFamily="18" charset="0"/>
              </a:rPr>
              <a:t>Стъпка 4: След като назоват своите предмети, участниците в двойката трябва да започнат да дебатират защо техният предмет трябва да „победи“ този на противника. Дебатът продължава за около две-три минути.</a:t>
            </a:r>
          </a:p>
          <a:p>
            <a:pPr marL="628650" lvl="1" indent="-171450" algn="jus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 5: </a:t>
            </a:r>
            <a:r>
              <a:rPr lang="bg-BG" sz="1200" b="0" i="1" noProof="0" dirty="0" err="1">
                <a:effectLst/>
                <a:latin typeface="+mn-lt"/>
                <a:ea typeface="Calibri" panose="020F0502020204030204" pitchFamily="34" charset="0"/>
                <a:cs typeface="Times New Roman" panose="02020603050405020304" pitchFamily="18" charset="0"/>
              </a:rPr>
              <a:t>Обучителят</a:t>
            </a:r>
            <a:r>
              <a:rPr lang="bg-BG" sz="1200" b="0" i="1" noProof="0" dirty="0">
                <a:effectLst/>
                <a:latin typeface="+mn-lt"/>
                <a:ea typeface="Calibri" panose="020F0502020204030204" pitchFamily="34" charset="0"/>
                <a:cs typeface="Times New Roman" panose="02020603050405020304" pitchFamily="18" charset="0"/>
              </a:rPr>
              <a:t> обявява кратка почивка, по време на която се инициира предварителна дискусия за разликата между дебат и диалог. За да се направи разграничението, следва да се припомнят дефинициите за активно слушане и когнитивна емпатия. Като се използва </a:t>
            </a:r>
            <a:r>
              <a:rPr lang="bg-BG" sz="1200" b="0" i="1" kern="1200" noProof="0" dirty="0">
                <a:solidFill>
                  <a:schemeClr val="tx1"/>
                </a:solidFill>
                <a:effectLst/>
                <a:latin typeface="+mn-lt"/>
                <a:ea typeface="+mn-ea"/>
                <a:cs typeface="+mn-cs"/>
              </a:rPr>
              <a:t>подготвения помощен материал</a:t>
            </a:r>
            <a:r>
              <a:rPr lang="bg-BG" sz="1200" b="0" i="1" noProof="0" dirty="0">
                <a:effectLst/>
                <a:latin typeface="+mn-lt"/>
                <a:ea typeface="Calibri" panose="020F0502020204030204" pitchFamily="34" charset="0"/>
                <a:cs typeface="Times New Roman" panose="02020603050405020304" pitchFamily="18" charset="0"/>
              </a:rPr>
              <a:t>, всеки от участниците трябва да сравни колко от условията за диалог са били изпълнени по време на току-що приключилия кратък дебат.</a:t>
            </a:r>
          </a:p>
          <a:p>
            <a:pPr lvl="1" algn="just">
              <a:lnSpc>
                <a:spcPct val="115000"/>
              </a:lnSpc>
              <a:spcAft>
                <a:spcPts val="600"/>
              </a:spcAft>
            </a:pPr>
            <a:r>
              <a:rPr lang="bg-BG" sz="1200" b="0" i="1" noProof="0" dirty="0">
                <a:effectLst/>
                <a:latin typeface="+mn-lt"/>
                <a:ea typeface="Calibri" panose="020F0502020204030204" pitchFamily="34" charset="0"/>
                <a:cs typeface="Times New Roman" panose="02020603050405020304" pitchFamily="18" charset="0"/>
              </a:rPr>
              <a:t>Етап 2:</a:t>
            </a:r>
          </a:p>
          <a:p>
            <a:pPr marL="457200" marR="0" lvl="1"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lang="bg-BG" sz="1200" b="0" i="1" noProof="0" dirty="0">
                <a:effectLst/>
                <a:latin typeface="+mn-lt"/>
                <a:ea typeface="Calibri" panose="020F0502020204030204" pitchFamily="34" charset="0"/>
                <a:cs typeface="Times New Roman" panose="02020603050405020304" pitchFamily="18" charset="0"/>
              </a:rPr>
              <a:t>След предварителната дискусия, групата продължава дискусията по двойки, като на този етап участниците се насърчават да водят диалог помежду си – задавайки въпроси и слушайки отговорите на събеседника – за да достигнат до споразумение/консенсус.</a:t>
            </a:r>
          </a:p>
          <a:p>
            <a:pPr lvl="1" algn="just"/>
            <a:r>
              <a:rPr lang="bg-BG" sz="1200" b="0" i="1" noProof="0" dirty="0">
                <a:effectLst/>
                <a:latin typeface="+mn-lt"/>
                <a:ea typeface="Calibri" panose="020F0502020204030204" pitchFamily="34" charset="0"/>
                <a:cs typeface="Times New Roman" panose="02020603050405020304" pitchFamily="18" charset="0"/>
              </a:rPr>
              <a:t>Етап 3: </a:t>
            </a:r>
            <a:r>
              <a:rPr lang="bg-BG" sz="1200" b="0" i="1" kern="1200" noProof="0" dirty="0">
                <a:solidFill>
                  <a:schemeClr val="tx1"/>
                </a:solidFill>
                <a:effectLst/>
                <a:latin typeface="+mn-lt"/>
                <a:ea typeface="+mn-ea"/>
                <a:cs typeface="+mn-cs"/>
              </a:rPr>
              <a:t>Обобщаваща дискусия</a:t>
            </a:r>
          </a:p>
          <a:p>
            <a:pPr marL="628650" lvl="1" indent="-171450" algn="just">
              <a:lnSpc>
                <a:spcPct val="115000"/>
              </a:lnSpc>
              <a:spcAft>
                <a:spcPts val="600"/>
              </a:spcAf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 1: Раздава се предварително подготвения помощен</a:t>
            </a:r>
            <a:r>
              <a:rPr lang="bg-BG" sz="1200" b="0" i="1" baseline="0" noProof="0" dirty="0">
                <a:effectLst/>
                <a:latin typeface="+mn-lt"/>
                <a:ea typeface="Calibri" panose="020F0502020204030204" pitchFamily="34" charset="0"/>
                <a:cs typeface="Times New Roman" panose="02020603050405020304" pitchFamily="18" charset="0"/>
              </a:rPr>
              <a:t> материал </a:t>
            </a:r>
            <a:r>
              <a:rPr lang="bg-BG" sz="1200" b="0" i="1" noProof="0" dirty="0">
                <a:effectLst/>
                <a:latin typeface="+mn-lt"/>
                <a:ea typeface="Calibri" panose="020F0502020204030204" pitchFamily="34" charset="0"/>
                <a:cs typeface="Times New Roman" panose="02020603050405020304" pitchFamily="18" charset="0"/>
              </a:rPr>
              <a:t>с Въпроси за дискусия.</a:t>
            </a:r>
          </a:p>
          <a:p>
            <a:pPr marL="628650" lvl="1" indent="-171450" algn="just">
              <a:lnSpc>
                <a:spcPct val="115000"/>
              </a:lnSpc>
              <a:spcAft>
                <a:spcPts val="600"/>
              </a:spcAf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 2: Работи се отново по двойки. Единият участник започва, като преминава през всички въпроси.</a:t>
            </a:r>
          </a:p>
          <a:p>
            <a:pPr marL="628650" lvl="1" indent="-171450" algn="just">
              <a:lnSpc>
                <a:spcPct val="115000"/>
              </a:lnSpc>
              <a:spcAft>
                <a:spcPts val="600"/>
              </a:spcAf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 3: Участниците разменят местата си – сега другият участник от двойката минава през въпросите.</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200" b="0" i="1" kern="1200" noProof="0" dirty="0">
                <a:solidFill>
                  <a:schemeClr val="tx1"/>
                </a:solidFill>
                <a:effectLst/>
                <a:latin typeface="+mn-lt"/>
                <a:ea typeface="+mn-ea"/>
                <a:cs typeface="+mn-cs"/>
              </a:rPr>
              <a:t>Въпроси за дискусия към Етап 3:</a:t>
            </a:r>
          </a:p>
          <a:p>
            <a:pPr marL="800100" lvl="1" indent="-342900" algn="just">
              <a:lnSpc>
                <a:spcPct val="115000"/>
              </a:lnSpc>
              <a:spcAft>
                <a:spcPts val="600"/>
              </a:spcAft>
              <a:buFont typeface="+mj-lt"/>
              <a:buAutoNum type="arabicPeriod"/>
            </a:pPr>
            <a:r>
              <a:rPr lang="bg-BG" sz="1200" i="1" noProof="0" dirty="0">
                <a:effectLst/>
                <a:latin typeface="+mn-lt"/>
                <a:ea typeface="Calibri" panose="020F0502020204030204" pitchFamily="34" charset="0"/>
                <a:cs typeface="Times New Roman" panose="02020603050405020304" pitchFamily="18" charset="0"/>
              </a:rPr>
              <a:t>Как реагирахте на мини конфликта, в който участвахте?</a:t>
            </a:r>
          </a:p>
          <a:p>
            <a:pPr marL="800100" lvl="1" indent="-342900" algn="just">
              <a:lnSpc>
                <a:spcPct val="115000"/>
              </a:lnSpc>
              <a:spcAft>
                <a:spcPts val="600"/>
              </a:spcAft>
              <a:buFont typeface="+mj-lt"/>
              <a:buAutoNum type="arabicPeriod"/>
            </a:pPr>
            <a:r>
              <a:rPr lang="bg-BG" sz="1200" i="1" noProof="0" dirty="0">
                <a:effectLst/>
                <a:latin typeface="+mn-lt"/>
                <a:ea typeface="Calibri" panose="020F0502020204030204" pitchFamily="34" charset="0"/>
                <a:cs typeface="Times New Roman" panose="02020603050405020304" pitchFamily="18" charset="0"/>
              </a:rPr>
              <a:t>Това ли е начинът, по който обикновено реагирате в конфликтни ситуации? Защо?</a:t>
            </a:r>
          </a:p>
          <a:p>
            <a:pPr marL="800100" lvl="1" indent="-342900" algn="just">
              <a:lnSpc>
                <a:spcPct val="115000"/>
              </a:lnSpc>
              <a:spcAft>
                <a:spcPts val="600"/>
              </a:spcAft>
              <a:buFont typeface="+mj-lt"/>
              <a:buAutoNum type="arabicPeriod"/>
            </a:pPr>
            <a:r>
              <a:rPr lang="bg-BG" sz="1200" i="1" noProof="0" dirty="0">
                <a:effectLst/>
                <a:latin typeface="+mn-lt"/>
                <a:ea typeface="Calibri" panose="020F0502020204030204" pitchFamily="34" charset="0"/>
                <a:cs typeface="Times New Roman" panose="02020603050405020304" pitchFamily="18" charset="0"/>
              </a:rPr>
              <a:t>Как успяхте да постигнете консенсус?</a:t>
            </a:r>
          </a:p>
          <a:p>
            <a:pPr marL="800100" lvl="1" indent="-342900" algn="just">
              <a:lnSpc>
                <a:spcPct val="115000"/>
              </a:lnSpc>
              <a:spcAft>
                <a:spcPts val="600"/>
              </a:spcAft>
              <a:buFont typeface="+mj-lt"/>
              <a:buAutoNum type="arabicPeriod"/>
            </a:pPr>
            <a:r>
              <a:rPr lang="bg-BG" sz="1200" i="1" noProof="0" dirty="0">
                <a:effectLst/>
                <a:latin typeface="+mn-lt"/>
                <a:ea typeface="Calibri" panose="020F0502020204030204" pitchFamily="34" charset="0"/>
                <a:cs typeface="Times New Roman" panose="02020603050405020304" pitchFamily="18" charset="0"/>
              </a:rPr>
              <a:t>Какво се случи, когато преминахте от дебат към диалог?</a:t>
            </a:r>
          </a:p>
          <a:p>
            <a:pPr marL="800100" lvl="1" indent="-342900" algn="just">
              <a:lnSpc>
                <a:spcPct val="115000"/>
              </a:lnSpc>
              <a:spcAft>
                <a:spcPts val="600"/>
              </a:spcAft>
              <a:buFont typeface="+mj-lt"/>
              <a:buAutoNum type="arabicPeriod"/>
            </a:pPr>
            <a:r>
              <a:rPr lang="bg-BG" sz="1200" i="1" noProof="0" dirty="0">
                <a:effectLst/>
                <a:latin typeface="+mn-lt"/>
                <a:ea typeface="Calibri" panose="020F0502020204030204" pitchFamily="34" charset="0"/>
                <a:cs typeface="Times New Roman" panose="02020603050405020304" pitchFamily="18" charset="0"/>
              </a:rPr>
              <a:t>Когато някой не е съгласен с Вас, винаги ли спирате да задавате въпроси?</a:t>
            </a:r>
          </a:p>
          <a:p>
            <a:pPr marL="800100" lvl="1" indent="-342900" algn="just">
              <a:lnSpc>
                <a:spcPct val="115000"/>
              </a:lnSpc>
              <a:spcAft>
                <a:spcPts val="600"/>
              </a:spcAft>
              <a:buFont typeface="+mj-lt"/>
              <a:buAutoNum type="arabicPeriod"/>
            </a:pPr>
            <a:r>
              <a:rPr lang="bg-BG" sz="1200" i="1" noProof="0" dirty="0">
                <a:effectLst/>
                <a:latin typeface="+mn-lt"/>
                <a:ea typeface="Calibri" panose="020F0502020204030204" pitchFamily="34" charset="0"/>
                <a:cs typeface="Times New Roman" panose="02020603050405020304" pitchFamily="18" charset="0"/>
              </a:rPr>
              <a:t>Трудно ли е да изслушвате, когато някой не е съгласен с Вас? Защо?</a:t>
            </a:r>
          </a:p>
          <a:p>
            <a:pPr marL="800100" lvl="1" indent="-342900" algn="just">
              <a:lnSpc>
                <a:spcPct val="115000"/>
              </a:lnSpc>
              <a:spcAft>
                <a:spcPts val="600"/>
              </a:spcAft>
              <a:buFont typeface="+mj-lt"/>
              <a:buAutoNum type="arabicPeriod"/>
            </a:pPr>
            <a:r>
              <a:rPr lang="bg-BG" sz="1200" i="1" noProof="0" dirty="0">
                <a:effectLst/>
                <a:latin typeface="+mn-lt"/>
                <a:ea typeface="Calibri" panose="020F0502020204030204" pitchFamily="34" charset="0"/>
                <a:cs typeface="Times New Roman" panose="02020603050405020304" pitchFamily="18" charset="0"/>
              </a:rPr>
              <a:t>Какво Ви улесни в това упражнение?</a:t>
            </a:r>
          </a:p>
          <a:p>
            <a:pPr marL="800100" lvl="1" indent="-342900" algn="just">
              <a:lnSpc>
                <a:spcPct val="115000"/>
              </a:lnSpc>
              <a:spcAft>
                <a:spcPts val="600"/>
              </a:spcAft>
              <a:buFont typeface="+mj-lt"/>
              <a:buAutoNum type="arabicPeriod"/>
            </a:pPr>
            <a:r>
              <a:rPr lang="bg-BG" sz="1200" i="1" noProof="0" dirty="0">
                <a:effectLst/>
                <a:latin typeface="+mn-lt"/>
                <a:ea typeface="Calibri" panose="020F0502020204030204" pitchFamily="34" charset="0"/>
                <a:cs typeface="Times New Roman" panose="02020603050405020304" pitchFamily="18" charset="0"/>
              </a:rPr>
              <a:t>Как бихте могли да използвате тези умения следващия път, когато влезете в конфликт с някого?</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noProof="0" dirty="0">
                <a:effectLst/>
                <a:latin typeface="+mn-lt"/>
                <a:ea typeface="Calibri" panose="020F0502020204030204" pitchFamily="34" charset="0"/>
                <a:cs typeface="Times New Roman" panose="02020603050405020304" pitchFamily="18" charset="0"/>
              </a:rPr>
              <a:t>Метод за обучение</a:t>
            </a:r>
            <a:endParaRPr lang="bg-BG" sz="1200" i="1" noProof="0" dirty="0">
              <a:effectLst/>
              <a:latin typeface="+mn-lt"/>
              <a:ea typeface="Calibri" panose="020F0502020204030204" pitchFamily="34" charset="0"/>
              <a:cs typeface="Times New Roman" panose="02020603050405020304" pitchFamily="18" charset="0"/>
            </a:endParaRPr>
          </a:p>
          <a:p>
            <a:pPr lvl="1" algn="just"/>
            <a:r>
              <a:rPr lang="bg-BG" sz="1200" i="1" kern="1200" noProof="0" dirty="0">
                <a:solidFill>
                  <a:schemeClr val="tx1"/>
                </a:solidFill>
                <a:effectLst/>
                <a:latin typeface="+mn-lt"/>
                <a:ea typeface="+mn-ea"/>
                <a:cs typeface="+mn-cs"/>
              </a:rPr>
              <a:t>Модерирана дискусия, репетиция по измислен сценарий, когнитивно моделиране чрез метода на мислене на глас, вътрешно </a:t>
            </a:r>
            <a:r>
              <a:rPr lang="bg-BG" sz="1200" i="1" kern="1200" noProof="0" dirty="0" err="1">
                <a:solidFill>
                  <a:schemeClr val="tx1"/>
                </a:solidFill>
                <a:effectLst/>
                <a:latin typeface="+mn-lt"/>
                <a:ea typeface="+mn-ea"/>
                <a:cs typeface="+mn-cs"/>
              </a:rPr>
              <a:t>самонаставление</a:t>
            </a:r>
            <a:r>
              <a:rPr lang="bg-BG" sz="1200" i="1" kern="1200" noProof="0" dirty="0">
                <a:solidFill>
                  <a:schemeClr val="tx1"/>
                </a:solidFill>
                <a:effectLst/>
                <a:latin typeface="+mn-lt"/>
                <a:ea typeface="+mn-ea"/>
                <a:cs typeface="+mn-cs"/>
              </a:rPr>
              <a:t> (вътрешна реч на обучаващия се), работа в екип</a:t>
            </a:r>
            <a:endParaRPr lang="bg-BG" sz="1200" i="1"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343245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Преди да се продължи към следващата тема, се прави отново преглед на модела на провокиращите фактори, който описва няколко компонента на радикализацията в тяхното взаимодействие.</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Фокусът се поставя върху начина, по който правителството/държавата реагира в определени ситуации, и ефекта, който тази реакция би могла да окаже върху радикализирането на подрастващите. Понякога действията на държавата могат да се окажат или да се приемат като несправедливост срещу дадена група както на местно, така и на национално или международно ниво.</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407707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#14)</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rtl="0"/>
            <a:r>
              <a:rPr lang="bg-BG" sz="1200" noProof="0" dirty="0">
                <a:solidFill>
                  <a:srgbClr val="000000"/>
                </a:solidFill>
                <a:effectLst/>
                <a:latin typeface="+mn-lt"/>
              </a:rPr>
              <a:t>Връщайки се към по-ранния набор от изтласкващи фактори (като липсата на самочувствие</a:t>
            </a:r>
            <a:r>
              <a:rPr lang="bg-BG" sz="1200" baseline="0" noProof="0" dirty="0">
                <a:solidFill>
                  <a:srgbClr val="000000"/>
                </a:solidFill>
                <a:effectLst/>
                <a:latin typeface="+mn-lt"/>
              </a:rPr>
              <a:t> е </a:t>
            </a:r>
            <a:r>
              <a:rPr lang="bg-BG" sz="1200" noProof="0" dirty="0">
                <a:solidFill>
                  <a:srgbClr val="000000"/>
                </a:solidFill>
                <a:effectLst/>
                <a:latin typeface="+mn-lt"/>
              </a:rPr>
              <a:t>заменена със социално изключване и ограничени социални контакти са заменени с възприятие за несправедливост), е лесно да се види как непропорционалният отговор може да стимулира много от споменатите фактори. </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07000"/>
              </a:lnSpc>
              <a:spcAft>
                <a:spcPts val="800"/>
              </a:spcAft>
            </a:pPr>
            <a:r>
              <a:rPr lang="bg-BG" sz="1200" noProof="0" dirty="0">
                <a:effectLst/>
                <a:latin typeface="+mn-lt"/>
                <a:ea typeface="Times New Roman" panose="02020603050405020304" pitchFamily="18" charset="0"/>
                <a:cs typeface="Times New Roman" panose="02020603050405020304" pitchFamily="18" charset="0"/>
              </a:rPr>
              <a:t>Няколко проучвания </a:t>
            </a:r>
            <a:r>
              <a:rPr lang="bg-BG" sz="1200" noProof="0" dirty="0">
                <a:effectLst/>
                <a:latin typeface="+mn-lt"/>
                <a:ea typeface="Calibri" panose="020F0502020204030204" pitchFamily="34" charset="0"/>
                <a:cs typeface="Times New Roman" panose="02020603050405020304" pitchFamily="18" charset="0"/>
              </a:rPr>
              <a:t>(</a:t>
            </a:r>
            <a:r>
              <a:rPr lang="bg-BG" sz="1200" noProof="0" dirty="0" err="1">
                <a:effectLst/>
                <a:latin typeface="+mn-lt"/>
                <a:ea typeface="Calibri" panose="020F0502020204030204" pitchFamily="34" charset="0"/>
                <a:cs typeface="Times New Roman" panose="02020603050405020304" pitchFamily="18" charset="0"/>
              </a:rPr>
              <a:t>Borum</a:t>
            </a:r>
            <a:r>
              <a:rPr lang="bg-BG" sz="1200" noProof="0" dirty="0">
                <a:effectLst/>
                <a:latin typeface="+mn-lt"/>
                <a:ea typeface="Calibri" panose="020F0502020204030204" pitchFamily="34" charset="0"/>
                <a:cs typeface="Times New Roman" panose="02020603050405020304" pitchFamily="18" charset="0"/>
              </a:rPr>
              <a:t>, 2011 г.; </a:t>
            </a:r>
            <a:r>
              <a:rPr lang="bg-BG" sz="1200" noProof="0" dirty="0" err="1">
                <a:effectLst/>
                <a:latin typeface="+mn-lt"/>
                <a:ea typeface="Calibri" panose="020F0502020204030204" pitchFamily="34" charset="0"/>
                <a:cs typeface="Times New Roman" panose="02020603050405020304" pitchFamily="18" charset="0"/>
              </a:rPr>
              <a:t>Campelo</a:t>
            </a:r>
            <a:r>
              <a:rPr lang="bg-BG" sz="1200" noProof="0" dirty="0">
                <a:effectLst/>
                <a:latin typeface="+mn-lt"/>
                <a:ea typeface="Calibri" panose="020F0502020204030204" pitchFamily="34" charset="0"/>
                <a:cs typeface="Times New Roman" panose="02020603050405020304" pitchFamily="18" charset="0"/>
              </a:rPr>
              <a:t> и колектив, 2018 г.; </a:t>
            </a:r>
            <a:r>
              <a:rPr lang="bg-BG" sz="1200" noProof="0" dirty="0" err="1">
                <a:effectLst/>
                <a:latin typeface="+mn-lt"/>
                <a:ea typeface="Calibri" panose="020F0502020204030204" pitchFamily="34" charset="0"/>
                <a:cs typeface="Times New Roman" panose="02020603050405020304" pitchFamily="18" charset="0"/>
              </a:rPr>
              <a:t>Slootman</a:t>
            </a:r>
            <a:r>
              <a:rPr lang="bg-BG" sz="1200" noProof="0" dirty="0">
                <a:effectLst/>
                <a:latin typeface="+mn-lt"/>
                <a:ea typeface="Calibri" panose="020F0502020204030204" pitchFamily="34" charset="0"/>
                <a:cs typeface="Times New Roman" panose="02020603050405020304" pitchFamily="18" charset="0"/>
              </a:rPr>
              <a:t> &amp; </a:t>
            </a:r>
            <a:r>
              <a:rPr lang="bg-BG" sz="1200" noProof="0" dirty="0" err="1">
                <a:effectLst/>
                <a:latin typeface="+mn-lt"/>
                <a:ea typeface="Calibri" panose="020F0502020204030204" pitchFamily="34" charset="0"/>
                <a:cs typeface="Times New Roman" panose="02020603050405020304" pitchFamily="18" charset="0"/>
              </a:rPr>
              <a:t>Tille</a:t>
            </a:r>
            <a:r>
              <a:rPr lang="bg-BG" sz="1200" noProof="0" dirty="0">
                <a:effectLst/>
                <a:latin typeface="+mn-lt"/>
                <a:ea typeface="Calibri" panose="020F0502020204030204" pitchFamily="34" charset="0"/>
                <a:cs typeface="Times New Roman" panose="02020603050405020304" pitchFamily="18" charset="0"/>
              </a:rPr>
              <a:t>, 2006 г.) </a:t>
            </a:r>
            <a:r>
              <a:rPr lang="bg-BG" sz="1200" noProof="0" dirty="0">
                <a:effectLst/>
                <a:latin typeface="+mn-lt"/>
                <a:ea typeface="Times New Roman" panose="02020603050405020304" pitchFamily="18" charset="0"/>
                <a:cs typeface="Times New Roman" panose="02020603050405020304" pitchFamily="18" charset="0"/>
              </a:rPr>
              <a:t>показват, че възприятието за несправедливост представлява един от най-силните фактори, задвижващи радикализацията. Предвид резултатите от тези проучвания, за предотвратяване на радикализацията е необходимо да се предоставят подробни насоки на практикуващите на първа линия специалисти във връзка с подходящите граници за действията на държавата.</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solidFill>
                  <a:srgbClr val="000000"/>
                </a:solidFill>
                <a:effectLst/>
                <a:latin typeface="+mn-lt"/>
                <a:ea typeface="Times New Roman" panose="02020603050405020304" pitchFamily="18" charset="0"/>
                <a:cs typeface="Times New Roman" panose="02020603050405020304" pitchFamily="18" charset="0"/>
              </a:rPr>
              <a:t>Анализ на наличните в литературата за последните две десетилетия казуси, показват, че твърде драстичната реакция на държавата е много вероятно да доведе до засилване на радикализацията. В същото време, твърде нерешителната и слаба реакция може да се окаже неефективна и да позволи по-нататъшна обществена поляризация и недоволство. Ето защо, изучаването как да се разработват и прилагат пропорционални мерки се превръща в необходима стъпка към ефективната борба с радикализацията – стъпка, която трябва да се насърчи и улесни.</a:t>
            </a:r>
            <a:endParaRPr lang="bg-BG" sz="1200" noProof="0" dirty="0">
              <a:effectLst/>
              <a:latin typeface="+mn-lt"/>
              <a:ea typeface="Times New Roman" panose="02020603050405020304" pitchFamily="18" charset="0"/>
              <a:cs typeface="Times New Roman" panose="02020603050405020304" pitchFamily="18" charset="0"/>
            </a:endParaRPr>
          </a:p>
          <a:p>
            <a:pPr algn="just"/>
            <a:r>
              <a:rPr lang="bg-BG" sz="1200" b="0" noProof="0" dirty="0">
                <a:latin typeface="+mn-lt"/>
              </a:rPr>
              <a:t>Докато борбата с радикализацията е от решаващо значение за осигуряване на вътрешната сигурност, то начинът, по който държавата подхожда към тази конкретна задача е от значение за това дали успешно ще се бори с явлението или всъщност ще</a:t>
            </a:r>
            <a:r>
              <a:rPr lang="bg-BG" sz="1200" b="0" baseline="0" noProof="0" dirty="0">
                <a:latin typeface="+mn-lt"/>
              </a:rPr>
              <a:t> </a:t>
            </a:r>
            <a:r>
              <a:rPr lang="bg-BG" sz="1200" b="0" noProof="0" dirty="0">
                <a:latin typeface="+mn-lt"/>
              </a:rPr>
              <a:t>влоши ситуацията. Ето защо установяването на правилните граници на държавния отговор към феномена радикализация е от значение за прилагането на приемлива политика за борба с него.</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latin typeface="+mn-lt"/>
              </a:rPr>
              <a:t>Една от най-добре познатите причини за радикализация е възприятието за</a:t>
            </a:r>
            <a:r>
              <a:rPr lang="bg-BG" sz="1200" baseline="0" noProof="0" dirty="0">
                <a:latin typeface="+mn-lt"/>
              </a:rPr>
              <a:t> </a:t>
            </a:r>
            <a:r>
              <a:rPr lang="bg-BG" sz="1200" noProof="0" dirty="0">
                <a:latin typeface="+mn-lt"/>
              </a:rPr>
              <a:t>социалното изключване (</a:t>
            </a:r>
            <a:r>
              <a:rPr lang="bg-BG" sz="1200" noProof="0" dirty="0" err="1">
                <a:latin typeface="+mn-lt"/>
              </a:rPr>
              <a:t>Neuroscience</a:t>
            </a:r>
            <a:r>
              <a:rPr lang="bg-BG" sz="1200" noProof="0" dirty="0">
                <a:latin typeface="+mn-lt"/>
              </a:rPr>
              <a:t> </a:t>
            </a:r>
            <a:r>
              <a:rPr lang="bg-BG" sz="1200" noProof="0" dirty="0" err="1">
                <a:latin typeface="+mn-lt"/>
              </a:rPr>
              <a:t>news</a:t>
            </a:r>
            <a:r>
              <a:rPr lang="bg-BG" sz="1200" noProof="0" dirty="0">
                <a:latin typeface="+mn-lt"/>
              </a:rPr>
              <a:t>, 2019 г.). Според проведени експерименти, хората, които се чувстват изключени от определена социална група, са най-уязвими към радикализация. Ето защо, актовете на насилие от страна на държавата трябва да бъдат максимално ограничени от институциите, натоварени с прилагането на закона. Освен това, културното съзнание също е от решаващо значение, когато се цели предотвратяване на радикализацията. Според едно изследване (</a:t>
            </a:r>
            <a:r>
              <a:rPr lang="bg-BG" sz="1200" noProof="0" dirty="0" err="1">
                <a:latin typeface="+mn-lt"/>
              </a:rPr>
              <a:t>Neuroscience</a:t>
            </a:r>
            <a:r>
              <a:rPr lang="bg-BG" sz="1200" noProof="0" dirty="0">
                <a:latin typeface="+mn-lt"/>
              </a:rPr>
              <a:t> </a:t>
            </a:r>
            <a:r>
              <a:rPr lang="bg-BG" sz="1200" noProof="0" dirty="0" err="1">
                <a:latin typeface="+mn-lt"/>
              </a:rPr>
              <a:t>news</a:t>
            </a:r>
            <a:r>
              <a:rPr lang="bg-BG" sz="1200" noProof="0" dirty="0">
                <a:latin typeface="+mn-lt"/>
              </a:rPr>
              <a:t>, 2019 г.), хората правят разлика между “</a:t>
            </a:r>
            <a:r>
              <a:rPr lang="bg-BG" sz="1200" noProof="0" dirty="0" err="1">
                <a:latin typeface="+mn-lt"/>
              </a:rPr>
              <a:t>святи</a:t>
            </a:r>
            <a:r>
              <a:rPr lang="bg-BG" sz="1200" noProof="0" dirty="0">
                <a:latin typeface="+mn-lt"/>
              </a:rPr>
              <a:t> ценности” и “</a:t>
            </a:r>
            <a:r>
              <a:rPr lang="bg-BG" sz="1200" noProof="0" dirty="0" err="1">
                <a:latin typeface="+mn-lt"/>
              </a:rPr>
              <a:t>несвяти</a:t>
            </a:r>
            <a:r>
              <a:rPr lang="bg-BG" sz="1200" noProof="0" dirty="0">
                <a:latin typeface="+mn-lt"/>
              </a:rPr>
              <a:t> ценности”. Те биха били по-склонни да се жертват за своите </a:t>
            </a:r>
            <a:r>
              <a:rPr lang="bg-BG" sz="1200" noProof="0" dirty="0" err="1">
                <a:latin typeface="+mn-lt"/>
              </a:rPr>
              <a:t>святи</a:t>
            </a:r>
            <a:r>
              <a:rPr lang="bg-BG" sz="1200" noProof="0" dirty="0">
                <a:latin typeface="+mn-lt"/>
              </a:rPr>
              <a:t> ценности отколкото за </a:t>
            </a:r>
            <a:r>
              <a:rPr lang="bg-BG" sz="1200" noProof="0" dirty="0" err="1">
                <a:latin typeface="+mn-lt"/>
              </a:rPr>
              <a:t>несвятите</a:t>
            </a:r>
            <a:r>
              <a:rPr lang="bg-BG" sz="1200" noProof="0" dirty="0">
                <a:latin typeface="+mn-lt"/>
              </a:rPr>
              <a:t> ценности и тази готовност се увеличава дори повече, когато тези свещени ценности са поругани,</a:t>
            </a:r>
            <a:r>
              <a:rPr lang="bg-BG" sz="1200" baseline="0" noProof="0" dirty="0">
                <a:latin typeface="+mn-lt"/>
              </a:rPr>
              <a:t> застрашени или станат жертва на насилие, проявено от </a:t>
            </a:r>
            <a:r>
              <a:rPr lang="bg-BG" sz="1200" noProof="0" dirty="0">
                <a:latin typeface="+mn-lt"/>
              </a:rPr>
              <a:t>държавна институция.</a:t>
            </a:r>
          </a:p>
          <a:p>
            <a:pPr algn="just"/>
            <a:r>
              <a:rPr lang="bg-BG" sz="1200" noProof="0" dirty="0">
                <a:latin typeface="+mn-lt"/>
              </a:rPr>
              <a:t>---</a:t>
            </a:r>
          </a:p>
          <a:p>
            <a:pPr algn="just"/>
            <a:r>
              <a:rPr lang="bg-BG" sz="1200" noProof="0" dirty="0">
                <a:latin typeface="+mn-lt"/>
              </a:rPr>
              <a:t>@Обучаващ:</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Това обучение може да се проведе с подрастващи</a:t>
            </a:r>
            <a:r>
              <a:rPr lang="bg-BG" sz="1200" noProof="0" dirty="0">
                <a:solidFill>
                  <a:srgbClr val="444444"/>
                </a:solidFill>
                <a:effectLst/>
                <a:latin typeface="+mn-lt"/>
                <a:ea typeface="Times New Roman" panose="02020603050405020304" pitchFamily="18" charset="0"/>
                <a:cs typeface="Calibri" panose="020F0502020204030204" pitchFamily="34" charset="0"/>
              </a:rPr>
              <a:t>, така че да разберат дилемите, които държавните институции срещат при отговор на радикализацията. Подходящо е и за политици, представители на държавни национални и местни институции, защото именно те повлияват на начина, по който държавата реагира.</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solidFill>
                  <a:srgbClr val="000000"/>
                </a:solidFill>
                <a:effectLst/>
                <a:latin typeface="+mn-lt"/>
              </a:rPr>
              <a:t>Сценариите, включени в обучението “Пропорционален</a:t>
            </a:r>
            <a:r>
              <a:rPr lang="bg-BG" sz="1200" baseline="0" noProof="0" dirty="0">
                <a:solidFill>
                  <a:srgbClr val="000000"/>
                </a:solidFill>
                <a:effectLst/>
                <a:latin typeface="+mn-lt"/>
              </a:rPr>
              <a:t> отговор“, са ориентирани </a:t>
            </a:r>
            <a:r>
              <a:rPr lang="bg-BG" sz="1200" noProof="0" dirty="0">
                <a:solidFill>
                  <a:srgbClr val="000000"/>
                </a:solidFill>
                <a:effectLst/>
                <a:latin typeface="+mn-lt"/>
              </a:rPr>
              <a:t>най-вече към случаи на религиозен екстремизъм (и/или биха могли да бъдат възприети от участниците, че са свързани с радикализирани мюсюлмани, заради предубежденията им във</a:t>
            </a:r>
            <a:r>
              <a:rPr lang="bg-BG" sz="1200" baseline="0" noProof="0" dirty="0">
                <a:solidFill>
                  <a:srgbClr val="000000"/>
                </a:solidFill>
                <a:effectLst/>
                <a:latin typeface="+mn-lt"/>
              </a:rPr>
              <a:t> връзка с радикализацията</a:t>
            </a:r>
            <a:r>
              <a:rPr lang="bg-BG" sz="1200" noProof="0" dirty="0">
                <a:solidFill>
                  <a:srgbClr val="000000"/>
                </a:solidFill>
                <a:effectLst/>
                <a:latin typeface="+mn-lt"/>
              </a:rPr>
              <a:t>) и/или полицейска злоупотреба с власт. В зависимост от аудиторията, могат да се добавят и по-разнообразни сценарии, за да се покаже, че проблемите не са свързани само с тези видове радикализация и дилеми; могат да се добавят, например, сценарии, свързани</a:t>
            </a:r>
            <a:r>
              <a:rPr lang="bg-BG" sz="1200" baseline="0" noProof="0" dirty="0">
                <a:solidFill>
                  <a:srgbClr val="000000"/>
                </a:solidFill>
                <a:effectLst/>
                <a:latin typeface="+mn-lt"/>
              </a:rPr>
              <a:t> с </a:t>
            </a:r>
            <a:r>
              <a:rPr lang="bg-BG" sz="1200" noProof="0" dirty="0">
                <a:solidFill>
                  <a:srgbClr val="000000"/>
                </a:solidFill>
                <a:effectLst/>
                <a:latin typeface="+mn-lt"/>
              </a:rPr>
              <a:t>екологичния </a:t>
            </a:r>
            <a:r>
              <a:rPr lang="bg-BG" sz="1200" noProof="0" dirty="0" err="1">
                <a:solidFill>
                  <a:srgbClr val="000000"/>
                </a:solidFill>
                <a:effectLst/>
                <a:latin typeface="+mn-lt"/>
              </a:rPr>
              <a:t>активизъм</a:t>
            </a:r>
            <a:r>
              <a:rPr lang="bg-BG" sz="1200" noProof="0" dirty="0">
                <a:solidFill>
                  <a:srgbClr val="000000"/>
                </a:solidFill>
                <a:effectLst/>
                <a:latin typeface="+mn-lt"/>
              </a:rPr>
              <a:t>,</a:t>
            </a:r>
            <a:r>
              <a:rPr lang="bg-BG" sz="1200" baseline="0" noProof="0" dirty="0">
                <a:solidFill>
                  <a:srgbClr val="000000"/>
                </a:solidFill>
                <a:effectLst/>
                <a:latin typeface="+mn-lt"/>
              </a:rPr>
              <a:t> </a:t>
            </a:r>
            <a:r>
              <a:rPr lang="bg-BG" sz="1200" noProof="0" dirty="0">
                <a:solidFill>
                  <a:srgbClr val="000000"/>
                </a:solidFill>
                <a:effectLst/>
                <a:latin typeface="+mn-lt"/>
              </a:rPr>
              <a:t>5G, COVID-19 или действащо/</a:t>
            </a:r>
            <a:r>
              <a:rPr lang="bg-BG" sz="1200" noProof="0" dirty="0" err="1">
                <a:solidFill>
                  <a:srgbClr val="000000"/>
                </a:solidFill>
                <a:effectLst/>
                <a:latin typeface="+mn-lt"/>
              </a:rPr>
              <a:t>нововъвеждано</a:t>
            </a:r>
            <a:r>
              <a:rPr lang="bg-BG" sz="1200" noProof="0" dirty="0">
                <a:solidFill>
                  <a:srgbClr val="000000"/>
                </a:solidFill>
                <a:effectLst/>
                <a:latin typeface="+mn-lt"/>
              </a:rPr>
              <a:t> законодателство. </a:t>
            </a:r>
            <a:endParaRPr lang="bg-BG" sz="1200" noProof="0" dirty="0">
              <a:effectLst/>
              <a:latin typeface="+mn-lt"/>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2482838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sz="1200" b="0" noProof="0" dirty="0">
                <a:latin typeface="+mn-lt"/>
              </a:rPr>
              <a:t>Държавата и правоприлагащите органи трябва да действат при заплахи за сигурността на местно и национално ниво.</a:t>
            </a:r>
            <a:r>
              <a:rPr lang="bg-BG" sz="1200" b="0" baseline="0" noProof="0" dirty="0">
                <a:latin typeface="+mn-lt"/>
              </a:rPr>
              <a:t> Това се налага от чисто </a:t>
            </a:r>
            <a:r>
              <a:rPr lang="bg-BG" sz="1200" b="0" noProof="0" dirty="0">
                <a:latin typeface="+mn-lt"/>
              </a:rPr>
              <a:t>практическата перспектива за защита на хората, но и от политическа гледна точка.</a:t>
            </a:r>
          </a:p>
          <a:p>
            <a:pPr algn="just"/>
            <a:r>
              <a:rPr lang="bg-BG" sz="1200" b="1" noProof="0" dirty="0">
                <a:latin typeface="+mn-lt"/>
              </a:rPr>
              <a:t>---</a:t>
            </a:r>
          </a:p>
          <a:p>
            <a:pPr algn="just"/>
            <a:r>
              <a:rPr lang="bg-BG" sz="1200" noProof="0" dirty="0">
                <a:solidFill>
                  <a:srgbClr val="000000"/>
                </a:solidFill>
                <a:effectLst/>
                <a:latin typeface="+mn-lt"/>
                <a:ea typeface="Times New Roman" panose="02020603050405020304" pitchFamily="18" charset="0"/>
                <a:cs typeface="Times New Roman" panose="02020603050405020304" pitchFamily="18" charset="0"/>
              </a:rPr>
              <a:t>Анализ на наличните в литературата за последните две десетилетия казуси, показват, че твърде драстичната реакция на държавата е много вероятно да доведе до засилване на радикализацията. В същото време, твърде нерешителната и слаба реакция може да се окаже неефективна и да позволи по-нататъшна обществена поляризация и недоволство. Ето защо, изучаването как да се разработват и прилагат пропорционални мерки се превръща в необходима стъпка към ефективната борба с радикализацията – стъпка, която трябва да се насърчи и улесни.. </a:t>
            </a:r>
          </a:p>
          <a:p>
            <a:pPr algn="just"/>
            <a:r>
              <a:rPr lang="bg-BG" sz="1200" noProof="0" dirty="0">
                <a:latin typeface="+mn-lt"/>
              </a:rPr>
              <a:t>Борбата с радикализацията е от решаващо значение за осигуряване на вътрешната сигурност, ето защо начинът, по който държавата подхожда към тази конкретна задача, е от значение за това дали успешно ще се бори с явлението или всъщност ще го влоши. </a:t>
            </a:r>
            <a:r>
              <a:rPr lang="bg-BG" sz="1200" kern="1200" noProof="0" dirty="0">
                <a:solidFill>
                  <a:schemeClr val="tx1"/>
                </a:solidFill>
                <a:effectLst/>
                <a:latin typeface="+mn-lt"/>
                <a:ea typeface="+mn-ea"/>
                <a:cs typeface="+mn-cs"/>
              </a:rPr>
              <a:t>Докато литературата потвърждава необходимостта от държавен отговор в случаи на радикализация, особено когато е застрашен човешки живот, повечето проучвания подчертават също и факта, че полицейското насилие и агресия представляват един от основните фактори, които провокират или засилват радикализацията. У</a:t>
            </a:r>
            <a:r>
              <a:rPr lang="bg-BG" sz="1200" kern="1200" baseline="0" noProof="0" dirty="0">
                <a:solidFill>
                  <a:schemeClr val="tx1"/>
                </a:solidFill>
                <a:effectLst/>
                <a:latin typeface="+mn-lt"/>
                <a:ea typeface="+mn-ea"/>
                <a:cs typeface="+mn-cs"/>
              </a:rPr>
              <a:t>становяването на подходящи граници на държавен отговор към феномена радикализация има отношение към прилагането на приемлива политика за борба с него.</a:t>
            </a:r>
            <a:endParaRPr lang="bg-BG" sz="1200" kern="1200" noProof="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248938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latin typeface="+mn-lt"/>
              </a:rPr>
              <a:t>Обучението “Пропорционален отговор“, разработено</a:t>
            </a:r>
            <a:r>
              <a:rPr lang="bg-BG" sz="1200" baseline="0" noProof="0" dirty="0">
                <a:latin typeface="+mn-lt"/>
              </a:rPr>
              <a:t> и предложено от проект ARMOR,</a:t>
            </a:r>
            <a:r>
              <a:rPr lang="bg-BG" sz="1200" noProof="0" dirty="0">
                <a:latin typeface="+mn-lt"/>
              </a:rPr>
              <a:t> има за цел да подкрепи политиците и държавните институции да допринесат за предотвратяване на радикализацията. </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latin typeface="+mn-lt"/>
              </a:rPr>
              <a:t>Обучението п</a:t>
            </a:r>
            <a:r>
              <a:rPr lang="bg-BG" sz="1200" noProof="0" dirty="0">
                <a:effectLst/>
                <a:latin typeface="+mn-lt"/>
                <a:ea typeface="Times New Roman" panose="02020603050405020304" pitchFamily="18" charset="0"/>
                <a:cs typeface="Times New Roman" panose="02020603050405020304" pitchFamily="18" charset="0"/>
              </a:rPr>
              <a:t>редставя четиринадесет сценарии, вдъхновени от реални случаи, при които държавата е предприела действия в борбата с радикализацията. Участниците се насърчават и от тях се очаква да обсъждат доколко тези действия са били пропорционални спрямо заплахата или не, като мотивират и защитят позицията си. </a:t>
            </a:r>
          </a:p>
          <a:p>
            <a:pPr algn="just">
              <a:lnSpc>
                <a:spcPct val="115000"/>
              </a:lnSpc>
              <a:spcAft>
                <a:spcPts val="600"/>
              </a:spcAft>
            </a:pPr>
            <a:r>
              <a:rPr lang="bg-BG" sz="1200" noProof="0" dirty="0">
                <a:latin typeface="+mn-lt"/>
              </a:rPr>
              <a:t>Обучението </a:t>
            </a:r>
            <a:r>
              <a:rPr lang="bg-BG" sz="1200" noProof="0" dirty="0">
                <a:effectLst/>
                <a:latin typeface="+mn-lt"/>
                <a:ea typeface="Times New Roman" panose="02020603050405020304" pitchFamily="18" charset="0"/>
                <a:cs typeface="Times New Roman" panose="02020603050405020304" pitchFamily="18" charset="0"/>
              </a:rPr>
              <a:t>запознава практикуващите специалисти с </a:t>
            </a:r>
            <a:r>
              <a:rPr lang="bg-BG" sz="1200" noProof="0" dirty="0">
                <a:latin typeface="+mn-lt"/>
              </a:rPr>
              <a:t>предизвикателствата, породени от взаимодействието между служителите на реда и потенциално радикализирани хора</a:t>
            </a:r>
            <a:r>
              <a:rPr lang="bg-BG" sz="1200" noProof="0" dirty="0">
                <a:effectLst/>
                <a:latin typeface="+mn-lt"/>
                <a:ea typeface="Times New Roman" panose="02020603050405020304" pitchFamily="18" charset="0"/>
                <a:cs typeface="Times New Roman" panose="02020603050405020304" pitchFamily="18" charset="0"/>
              </a:rPr>
              <a:t>. Според литературата (</a:t>
            </a:r>
            <a:r>
              <a:rPr lang="bg-BG" sz="1200" noProof="0" dirty="0" err="1">
                <a:effectLst/>
                <a:latin typeface="+mn-lt"/>
                <a:ea typeface="Times New Roman" panose="02020603050405020304" pitchFamily="18" charset="0"/>
                <a:cs typeface="Times New Roman" panose="02020603050405020304" pitchFamily="18" charset="0"/>
              </a:rPr>
              <a:t>Doosje</a:t>
            </a:r>
            <a:r>
              <a:rPr lang="bg-BG" sz="1200" noProof="0" dirty="0">
                <a:effectLst/>
                <a:latin typeface="+mn-lt"/>
                <a:ea typeface="Times New Roman" panose="02020603050405020304" pitchFamily="18" charset="0"/>
                <a:cs typeface="Times New Roman" panose="02020603050405020304" pitchFamily="18" charset="0"/>
              </a:rPr>
              <a:t>, </a:t>
            </a:r>
            <a:r>
              <a:rPr lang="bg-BG" sz="1200" noProof="0" dirty="0" err="1">
                <a:effectLst/>
                <a:latin typeface="+mn-lt"/>
                <a:ea typeface="Times New Roman" panose="02020603050405020304" pitchFamily="18" charset="0"/>
                <a:cs typeface="Times New Roman" panose="02020603050405020304" pitchFamily="18" charset="0"/>
              </a:rPr>
              <a:t>Loseman</a:t>
            </a:r>
            <a:r>
              <a:rPr lang="bg-BG" sz="1200" noProof="0" dirty="0">
                <a:effectLst/>
                <a:latin typeface="+mn-lt"/>
                <a:ea typeface="Times New Roman" panose="02020603050405020304" pitchFamily="18" charset="0"/>
                <a:cs typeface="Times New Roman" panose="02020603050405020304" pitchFamily="18" charset="0"/>
              </a:rPr>
              <a:t>, </a:t>
            </a:r>
            <a:r>
              <a:rPr lang="bg-BG" sz="1200" noProof="0" dirty="0" err="1">
                <a:effectLst/>
                <a:latin typeface="+mn-lt"/>
                <a:ea typeface="Times New Roman" panose="02020603050405020304" pitchFamily="18" charset="0"/>
                <a:cs typeface="Times New Roman" panose="02020603050405020304" pitchFamily="18" charset="0"/>
              </a:rPr>
              <a:t>Van</a:t>
            </a:r>
            <a:r>
              <a:rPr lang="bg-BG" sz="1200" noProof="0" dirty="0">
                <a:effectLst/>
                <a:latin typeface="+mn-lt"/>
                <a:ea typeface="Times New Roman" panose="02020603050405020304" pitchFamily="18" charset="0"/>
                <a:cs typeface="Times New Roman" panose="02020603050405020304" pitchFamily="18" charset="0"/>
              </a:rPr>
              <a:t> </a:t>
            </a:r>
            <a:r>
              <a:rPr lang="bg-BG" sz="1200" noProof="0" dirty="0" err="1">
                <a:effectLst/>
                <a:latin typeface="+mn-lt"/>
                <a:ea typeface="Times New Roman" panose="02020603050405020304" pitchFamily="18" charset="0"/>
                <a:cs typeface="Times New Roman" panose="02020603050405020304" pitchFamily="18" charset="0"/>
              </a:rPr>
              <a:t>Den</a:t>
            </a:r>
            <a:r>
              <a:rPr lang="bg-BG" sz="1200" noProof="0" dirty="0">
                <a:effectLst/>
                <a:latin typeface="+mn-lt"/>
                <a:ea typeface="Times New Roman" panose="02020603050405020304" pitchFamily="18" charset="0"/>
                <a:cs typeface="Times New Roman" panose="02020603050405020304" pitchFamily="18" charset="0"/>
              </a:rPr>
              <a:t> </a:t>
            </a:r>
            <a:r>
              <a:rPr lang="bg-BG" sz="1200" noProof="0" dirty="0" err="1">
                <a:effectLst/>
                <a:latin typeface="+mn-lt"/>
                <a:ea typeface="Times New Roman" panose="02020603050405020304" pitchFamily="18" charset="0"/>
                <a:cs typeface="Times New Roman" panose="02020603050405020304" pitchFamily="18" charset="0"/>
              </a:rPr>
              <a:t>Bos</a:t>
            </a:r>
            <a:r>
              <a:rPr lang="bg-BG" sz="1200" noProof="0" dirty="0">
                <a:effectLst/>
                <a:latin typeface="+mn-lt"/>
                <a:ea typeface="Times New Roman" panose="02020603050405020304" pitchFamily="18" charset="0"/>
                <a:cs typeface="Times New Roman" panose="02020603050405020304" pitchFamily="18" charset="0"/>
              </a:rPr>
              <a:t>, 2013 г.), има много причини за радикализация; в същото време, проведени проучвания показват, че негативните взаимодействия със служители на реда (или в по-широк смисъл – представители на държавните органи като цяло), особено в по-ранна възраст, засилват риска от радикализация в голяма степен. Доброто познаване на допустимите граници на държавните действия от страна на практикуващите в областта на сигурността специалисти е от решаващо значение при разработването на интервенции, които следва да спрат процеса на радикализация.</a:t>
            </a:r>
          </a:p>
          <a:p>
            <a:pPr algn="just"/>
            <a:r>
              <a:rPr lang="bg-BG" sz="1200" noProof="0" dirty="0">
                <a:latin typeface="+mn-lt"/>
              </a:rPr>
              <a:t>Предназначено е за политиците, представители</a:t>
            </a:r>
            <a:r>
              <a:rPr lang="bg-BG" sz="1200" baseline="0" noProof="0" dirty="0">
                <a:latin typeface="+mn-lt"/>
              </a:rPr>
              <a:t> на институции и правоприлагащи органи, практикуващи специалисти на първа линия и подрастващи.</a:t>
            </a:r>
          </a:p>
          <a:p>
            <a:pPr algn="just"/>
            <a:r>
              <a:rPr lang="bg-BG" sz="1200" baseline="0" noProof="0" dirty="0">
                <a:latin typeface="+mn-lt"/>
              </a:rPr>
              <a:t>---</a:t>
            </a:r>
            <a:endParaRPr lang="bg-BG" sz="1200" noProof="0" dirty="0">
              <a:latin typeface="+mn-lt"/>
            </a:endParaRPr>
          </a:p>
          <a:p>
            <a:pPr algn="just"/>
            <a:r>
              <a:rPr lang="bg-BG" sz="1200" noProof="0" dirty="0">
                <a:latin typeface="+mn-lt"/>
              </a:rPr>
              <a:t>Обучението предоставя рамка, сценарий и набор от казуси за упражняване търсенето на правилния отговор.</a:t>
            </a:r>
          </a:p>
          <a:p>
            <a:pPr algn="just"/>
            <a:r>
              <a:rPr lang="bg-BG" sz="1200" noProof="0" dirty="0">
                <a:latin typeface="+mn-lt"/>
              </a:rPr>
              <a:t>С тези познания и умения, участниците ще се научат как да: разпознават признаците на радикализация и намират баланса в търсенето на пропорционален и ефективен държавен</a:t>
            </a:r>
            <a:r>
              <a:rPr lang="bg-BG" sz="1200" baseline="0" noProof="0" dirty="0">
                <a:latin typeface="+mn-lt"/>
              </a:rPr>
              <a:t> </a:t>
            </a:r>
            <a:r>
              <a:rPr lang="bg-BG" sz="1200" noProof="0" dirty="0">
                <a:latin typeface="+mn-lt"/>
              </a:rPr>
              <a:t>отговор. </a:t>
            </a:r>
            <a:endParaRPr lang="bg-BG" sz="1200" noProof="0" dirty="0">
              <a:effectLst/>
              <a:latin typeface="+mn-lt"/>
              <a:ea typeface="Calibri" panose="020F0502020204030204" pitchFamily="34" charset="0"/>
              <a:cs typeface="Times New Roman" panose="02020603050405020304" pitchFamily="18" charset="0"/>
            </a:endParaRPr>
          </a:p>
          <a:p>
            <a:pPr algn="just"/>
            <a:r>
              <a:rPr lang="bg-BG" sz="1200" b="0" i="0" u="none" strike="noStrike" baseline="0" noProof="0" dirty="0">
                <a:latin typeface="+mn-lt"/>
              </a:rPr>
              <a:t>По-подробна информация може да бъде намерена в ръководството за </a:t>
            </a:r>
            <a:r>
              <a:rPr lang="bg-BG" sz="1200" b="0" i="0" u="none" strike="noStrike" baseline="0" noProof="0" dirty="0" err="1">
                <a:latin typeface="+mn-lt"/>
              </a:rPr>
              <a:t>обучители</a:t>
            </a:r>
            <a:r>
              <a:rPr lang="bg-BG" sz="1200" b="0" i="0" u="none" strike="noStrike" baseline="0" noProof="0" dirty="0">
                <a:latin typeface="+mn-lt"/>
              </a:rPr>
              <a:t> към тематичното обучение. Настоящото обучение за </a:t>
            </a:r>
            <a:r>
              <a:rPr lang="bg-BG" sz="1200" b="0" i="0" u="none" strike="noStrike" baseline="0" noProof="0" dirty="0" err="1">
                <a:latin typeface="+mn-lt"/>
              </a:rPr>
              <a:t>обучители</a:t>
            </a:r>
            <a:r>
              <a:rPr lang="bg-BG" sz="1200" b="0" i="0" u="none" strike="noStrike" baseline="0" noProof="0" dirty="0">
                <a:latin typeface="+mn-lt"/>
              </a:rPr>
              <a:t> </a:t>
            </a:r>
            <a:r>
              <a:rPr lang="bg-BG" sz="1200" noProof="0" dirty="0">
                <a:latin typeface="+mn-lt"/>
              </a:rPr>
              <a:t>разгледа само примерни упражнения към обучението.</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83892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#17)</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Това е пример за упражнение за разчупване на леда, включено в обучението “Пропорционален отговор”. </a:t>
            </a:r>
          </a:p>
          <a:p>
            <a:pPr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a:t>
            </a: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b="0" noProof="0" dirty="0">
                <a:effectLst/>
                <a:latin typeface="+mn-lt"/>
                <a:ea typeface="Calibri" panose="020F0502020204030204" pitchFamily="34" charset="0"/>
                <a:cs typeface="Times New Roman" panose="02020603050405020304" pitchFamily="18" charset="0"/>
              </a:rPr>
              <a:t>Необходимо е да се задържи появата</a:t>
            </a:r>
            <a:r>
              <a:rPr lang="bg-BG" sz="1200" b="0" baseline="0" noProof="0" dirty="0">
                <a:effectLst/>
                <a:latin typeface="+mn-lt"/>
                <a:ea typeface="Calibri" panose="020F0502020204030204" pitchFamily="34" charset="0"/>
                <a:cs typeface="Times New Roman" panose="02020603050405020304" pitchFamily="18" charset="0"/>
              </a:rPr>
              <a:t> на екрана на </a:t>
            </a:r>
            <a:r>
              <a:rPr lang="bg-BG" sz="1200" b="0" noProof="0" dirty="0">
                <a:effectLst/>
                <a:latin typeface="+mn-lt"/>
                <a:ea typeface="Calibri" panose="020F0502020204030204" pitchFamily="34" charset="0"/>
                <a:cs typeface="Times New Roman" panose="02020603050405020304" pitchFamily="18" charset="0"/>
              </a:rPr>
              <a:t>четирите странични текстови блока до Стъпка 3.</a:t>
            </a: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b="0" noProof="0" dirty="0">
                <a:effectLst/>
                <a:latin typeface="+mn-lt"/>
                <a:ea typeface="Calibri" panose="020F0502020204030204" pitchFamily="34" charset="0"/>
                <a:cs typeface="Times New Roman" panose="02020603050405020304" pitchFamily="18" charset="0"/>
              </a:rPr>
              <a:t>Упражнението отнема около 10 минути.</a:t>
            </a:r>
          </a:p>
          <a:p>
            <a:pPr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i="0" noProof="0" dirty="0">
                <a:effectLst/>
                <a:latin typeface="+mn-lt"/>
                <a:ea typeface="Calibri" panose="020F0502020204030204" pitchFamily="34" charset="0"/>
                <a:cs typeface="Times New Roman" panose="02020603050405020304" pitchFamily="18" charset="0"/>
              </a:rPr>
              <a:t>Инструкции за провеждане на упражнението:</a:t>
            </a: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i="1" noProof="0" dirty="0">
                <a:effectLst/>
                <a:latin typeface="+mn-lt"/>
                <a:ea typeface="Calibri" panose="020F0502020204030204" pitchFamily="34" charset="0"/>
                <a:cs typeface="Times New Roman" panose="02020603050405020304" pitchFamily="18" charset="0"/>
              </a:rPr>
              <a:t>Стъпка 1: </a:t>
            </a:r>
            <a:r>
              <a:rPr lang="bg-BG" sz="1200" b="0" noProof="0" dirty="0" err="1">
                <a:effectLst/>
                <a:latin typeface="+mn-lt"/>
                <a:ea typeface="Calibri" panose="020F0502020204030204" pitchFamily="34" charset="0"/>
                <a:cs typeface="Times New Roman" panose="02020603050405020304" pitchFamily="18" charset="0"/>
              </a:rPr>
              <a:t>Обучителят</a:t>
            </a:r>
            <a:r>
              <a:rPr lang="bg-BG" sz="1200" b="0" noProof="0" dirty="0">
                <a:effectLst/>
                <a:latin typeface="+mn-lt"/>
                <a:ea typeface="Calibri" panose="020F0502020204030204" pitchFamily="34" charset="0"/>
                <a:cs typeface="Times New Roman" panose="02020603050405020304" pitchFamily="18" charset="0"/>
              </a:rPr>
              <a:t> инструктира участниците да запишат няколко ключови думи в отговор на въпроса </a:t>
            </a:r>
            <a:r>
              <a:rPr lang="bg-BG" sz="1200" b="0" i="1" noProof="0" dirty="0">
                <a:effectLst/>
                <a:latin typeface="+mn-lt"/>
                <a:ea typeface="Times New Roman" panose="02020603050405020304" pitchFamily="18" charset="0"/>
                <a:cs typeface="Times New Roman" panose="02020603050405020304" pitchFamily="18" charset="0"/>
              </a:rPr>
              <a:t>Какво означава „пропорционален отговор“ в контекста на обществени политики? </a:t>
            </a:r>
            <a:r>
              <a:rPr lang="bg-BG" sz="1200" b="0" baseline="0" noProof="0" dirty="0">
                <a:effectLst/>
                <a:latin typeface="+mn-lt"/>
                <a:ea typeface="Calibri" panose="020F0502020204030204" pitchFamily="34" charset="0"/>
                <a:cs typeface="Times New Roman" panose="02020603050405020304" pitchFamily="18" charset="0"/>
              </a:rPr>
              <a:t>(</a:t>
            </a:r>
            <a:r>
              <a:rPr lang="bg-BG" sz="1200" b="0" noProof="0" dirty="0">
                <a:effectLst/>
                <a:latin typeface="+mn-lt"/>
                <a:ea typeface="Calibri" panose="020F0502020204030204" pitchFamily="34" charset="0"/>
                <a:cs typeface="Times New Roman" panose="02020603050405020304" pitchFamily="18" charset="0"/>
              </a:rPr>
              <a:t>2-3 мин.).</a:t>
            </a:r>
          </a:p>
          <a:p>
            <a:pPr marL="171450" indent="-171450" algn="just">
              <a:lnSpc>
                <a:spcPct val="115000"/>
              </a:lnSpc>
              <a:spcAft>
                <a:spcPts val="600"/>
              </a:spcAf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2: </a:t>
            </a:r>
            <a:r>
              <a:rPr lang="bg-BG" sz="1200" i="0" noProof="0" dirty="0">
                <a:effectLst/>
                <a:latin typeface="+mn-lt"/>
                <a:ea typeface="Calibri" panose="020F0502020204030204" pitchFamily="34" charset="0"/>
                <a:cs typeface="Times New Roman" panose="02020603050405020304" pitchFamily="18" charset="0"/>
              </a:rPr>
              <a:t>Всеки от участниците обсъжда отговорите си с друг участник (3 мин.). Ако обучението се провежда онлайн, тази стъпка може да се изпълни в отделни сесии или да се пропусне.</a:t>
            </a:r>
          </a:p>
          <a:p>
            <a:pPr marL="171450" indent="-171450" algn="just">
              <a:lnSpc>
                <a:spcPct val="115000"/>
              </a:lnSpc>
              <a:spcAft>
                <a:spcPts val="600"/>
              </a:spcAf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3: </a:t>
            </a:r>
            <a:r>
              <a:rPr lang="bg-BG" sz="1200" b="0" noProof="0" dirty="0" err="1">
                <a:effectLst/>
                <a:latin typeface="+mn-lt"/>
                <a:ea typeface="Calibri" panose="020F0502020204030204" pitchFamily="34" charset="0"/>
                <a:cs typeface="Times New Roman" panose="02020603050405020304" pitchFamily="18" charset="0"/>
              </a:rPr>
              <a:t>Обучителят</a:t>
            </a:r>
            <a:r>
              <a:rPr lang="bg-BG" sz="1200" b="0" noProof="0" dirty="0">
                <a:effectLst/>
                <a:latin typeface="+mn-lt"/>
                <a:ea typeface="Calibri" panose="020F0502020204030204" pitchFamily="34" charset="0"/>
                <a:cs typeface="Times New Roman" panose="02020603050405020304" pitchFamily="18" charset="0"/>
              </a:rPr>
              <a:t> дискутира с</a:t>
            </a:r>
            <a:r>
              <a:rPr lang="bg-BG" sz="1200" i="0" noProof="0" dirty="0">
                <a:effectLst/>
                <a:latin typeface="+mn-lt"/>
                <a:ea typeface="Calibri" panose="020F0502020204030204" pitchFamily="34" charset="0"/>
                <a:cs typeface="Times New Roman" panose="02020603050405020304" pitchFamily="18" charset="0"/>
              </a:rPr>
              <a:t> оформилите</a:t>
            </a:r>
            <a:r>
              <a:rPr lang="bg-BG" sz="1200" i="0" baseline="0" noProof="0" dirty="0">
                <a:effectLst/>
                <a:latin typeface="+mn-lt"/>
                <a:ea typeface="Calibri" panose="020F0502020204030204" pitchFamily="34" charset="0"/>
                <a:cs typeface="Times New Roman" panose="02020603050405020304" pitchFamily="18" charset="0"/>
              </a:rPr>
              <a:t> се двойки </a:t>
            </a:r>
            <a:r>
              <a:rPr lang="bg-BG" sz="1200" i="0" noProof="0" dirty="0">
                <a:effectLst/>
                <a:latin typeface="+mn-lt"/>
                <a:ea typeface="Calibri" panose="020F0502020204030204" pitchFamily="34" charset="0"/>
                <a:cs typeface="Times New Roman" panose="02020603050405020304" pitchFamily="18" charset="0"/>
              </a:rPr>
              <a:t>кои са ключовите думи, за които са постигнали съгласие (2-3 мин.).</a:t>
            </a:r>
          </a:p>
          <a:p>
            <a:pPr algn="just">
              <a:lnSpc>
                <a:spcPct val="115000"/>
              </a:lnSpc>
              <a:spcAft>
                <a:spcPts val="600"/>
              </a:spcAft>
            </a:pPr>
            <a:r>
              <a:rPr lang="bg-BG" sz="1200" noProof="0" dirty="0">
                <a:effectLst/>
                <a:latin typeface="+mn-lt"/>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@Обучаващ:</a:t>
            </a:r>
          </a:p>
          <a:p>
            <a:pPr algn="just">
              <a:lnSpc>
                <a:spcPct val="115000"/>
              </a:lnSpc>
              <a:spcAft>
                <a:spcPts val="600"/>
              </a:spcAft>
            </a:pPr>
            <a:r>
              <a:rPr lang="bg-BG" sz="1200" noProof="0" dirty="0">
                <a:effectLst/>
                <a:latin typeface="+mn-lt"/>
                <a:ea typeface="Times New Roman" panose="02020603050405020304" pitchFamily="18" charset="0"/>
                <a:cs typeface="Times New Roman" panose="02020603050405020304" pitchFamily="18" charset="0"/>
              </a:rPr>
              <a:t>Необходимо е да се уверите, че в заключителната дискусия са</a:t>
            </a:r>
            <a:r>
              <a:rPr lang="bg-BG" sz="1200" baseline="0" noProof="0" dirty="0">
                <a:effectLst/>
                <a:latin typeface="+mn-lt"/>
                <a:ea typeface="Times New Roman" panose="02020603050405020304" pitchFamily="18" charset="0"/>
                <a:cs typeface="Times New Roman" panose="02020603050405020304" pitchFamily="18" charset="0"/>
              </a:rPr>
              <a:t> включени следните значими елементи</a:t>
            </a:r>
            <a:r>
              <a:rPr lang="bg-BG" sz="1200" noProof="0" dirty="0">
                <a:effectLst/>
                <a:latin typeface="+mn-lt"/>
                <a:ea typeface="Times New Roman" panose="02020603050405020304" pitchFamily="18" charset="0"/>
                <a:cs typeface="Times New Roman" panose="02020603050405020304" pitchFamily="18" charset="0"/>
              </a:rPr>
              <a:t>:</a:t>
            </a:r>
          </a:p>
          <a:p>
            <a:pPr marL="171450" lvl="0" indent="-171450" algn="just">
              <a:buFont typeface="Arial" panose="020B0604020202020204" pitchFamily="34" charset="0"/>
              <a:buChar char="•"/>
            </a:pPr>
            <a:r>
              <a:rPr lang="bg-BG" sz="1200" noProof="0" dirty="0">
                <a:solidFill>
                  <a:srgbClr val="000000"/>
                </a:solidFill>
                <a:effectLst/>
                <a:latin typeface="+mn-lt"/>
                <a:ea typeface="Times New Roman" panose="02020603050405020304" pitchFamily="18" charset="0"/>
                <a:cs typeface="Times New Roman" panose="02020603050405020304" pitchFamily="18" charset="0"/>
              </a:rPr>
              <a:t>При избор на възможни действия и средствата за реализирането им, следва да се вземат предвид както положителните, така и отрицателните последици и ефекти. Концепцията за пропорционалност се определя като избор на средствата и мерките по начин, гарантиращ че положителните резултати ще превъзхождат възможните негативни последици.</a:t>
            </a:r>
          </a:p>
          <a:p>
            <a:pPr marL="171450" lvl="0" indent="-171450" algn="just">
              <a:buFont typeface="Arial" panose="020B0604020202020204" pitchFamily="34" charset="0"/>
              <a:buChar char="•"/>
            </a:pPr>
            <a:r>
              <a:rPr lang="bg-BG" sz="1200" noProof="0" dirty="0">
                <a:solidFill>
                  <a:srgbClr val="000000"/>
                </a:solidFill>
                <a:effectLst/>
                <a:latin typeface="+mn-lt"/>
                <a:ea typeface="Times New Roman" panose="02020603050405020304" pitchFamily="18" charset="0"/>
                <a:cs typeface="Times New Roman" panose="02020603050405020304" pitchFamily="18" charset="0"/>
              </a:rPr>
              <a:t>Да се действа пропорционално означава да се постигне баланс между последващите вреди и ползи и да се изберат само онези средства, които носят по-малко вреди, отколкото ползи.</a:t>
            </a:r>
            <a:r>
              <a:rPr lang="bg-BG" sz="1200" kern="1200" noProof="0" dirty="0">
                <a:solidFill>
                  <a:schemeClr val="tx1"/>
                </a:solidFill>
                <a:effectLst/>
                <a:latin typeface="+mn-lt"/>
                <a:ea typeface="+mn-ea"/>
                <a:cs typeface="+mn-cs"/>
              </a:rPr>
              <a:t> </a:t>
            </a:r>
          </a:p>
          <a:p>
            <a:pPr marL="171450" lvl="0" indent="-171450" algn="just">
              <a:buFont typeface="Arial" panose="020B0604020202020204" pitchFamily="34" charset="0"/>
              <a:buChar char="•"/>
            </a:pPr>
            <a:r>
              <a:rPr lang="bg-BG" sz="1200" noProof="0" dirty="0">
                <a:solidFill>
                  <a:srgbClr val="000000"/>
                </a:solidFill>
                <a:effectLst/>
                <a:latin typeface="+mn-lt"/>
                <a:ea typeface="Times New Roman" panose="02020603050405020304" pitchFamily="18" charset="0"/>
                <a:cs typeface="Times New Roman" panose="02020603050405020304" pitchFamily="18" charset="0"/>
              </a:rPr>
              <a:t>Да се действа пропорционално означава да се действа по начин, чрез който се избягва причиняването на „излишна вреда или ненужно страдание“.</a:t>
            </a:r>
          </a:p>
          <a:p>
            <a:pPr marL="171450" lvl="0" indent="-171450" algn="just">
              <a:buFont typeface="Arial" panose="020B0604020202020204" pitchFamily="34" charset="0"/>
              <a:buChar char="•"/>
            </a:pPr>
            <a:r>
              <a:rPr lang="bg-BG" sz="1200" noProof="0" dirty="0">
                <a:solidFill>
                  <a:srgbClr val="000000"/>
                </a:solidFill>
                <a:effectLst/>
                <a:latin typeface="+mn-lt"/>
                <a:ea typeface="Calibri" panose="020F0502020204030204" pitchFamily="34" charset="0"/>
                <a:cs typeface="Times New Roman" panose="02020603050405020304" pitchFamily="18" charset="0"/>
              </a:rPr>
              <a:t>Непропорционално действие е това, което „защитава по-маловажна ценност (например, материална собственост) за сметка на по-значима такава (например, живот)“.</a:t>
            </a:r>
            <a:endParaRPr lang="bg-BG" sz="1200" noProof="0" dirty="0">
              <a:solidFill>
                <a:schemeClr val="tx1"/>
              </a:solidFill>
              <a:effectLst/>
              <a:latin typeface="+mn-lt"/>
              <a:ea typeface="Calibri" panose="020F0502020204030204" pitchFamily="34" charset="0"/>
              <a:cs typeface="Times New Roman" panose="02020603050405020304" pitchFamily="18" charset="0"/>
            </a:endParaRPr>
          </a:p>
          <a:p>
            <a:pPr marL="171450" lvl="0" indent="-171450" algn="just">
              <a:buFont typeface="Arial" panose="020B0604020202020204" pitchFamily="34" charset="0"/>
              <a:buChar char="•"/>
            </a:pPr>
            <a:r>
              <a:rPr lang="bg-BG" sz="1200" noProof="0" dirty="0">
                <a:solidFill>
                  <a:srgbClr val="000000"/>
                </a:solidFill>
                <a:effectLst/>
                <a:latin typeface="+mn-lt"/>
                <a:ea typeface="Calibri" panose="020F0502020204030204" pitchFamily="34" charset="0"/>
                <a:cs typeface="Times New Roman" panose="02020603050405020304" pitchFamily="18" charset="0"/>
              </a:rPr>
              <a:t>Политика, която е едновременно необходима, адекватна и съизмерима с целта, която се стреми да постигне. </a:t>
            </a:r>
            <a:endParaRPr lang="bg-BG" sz="1200" noProof="0" dirty="0">
              <a:effectLst/>
              <a:latin typeface="+mn-lt"/>
              <a:ea typeface="Calibri" panose="020F0502020204030204" pitchFamily="34" charset="0"/>
              <a:cs typeface="Times New Roman" panose="02020603050405020304" pitchFamily="18"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17</a:t>
            </a:fld>
            <a:endParaRPr lang="en-US"/>
          </a:p>
        </p:txBody>
      </p:sp>
    </p:spTree>
    <p:extLst>
      <p:ext uri="{BB962C8B-B14F-4D97-AF65-F5344CB8AC3E}">
        <p14:creationId xmlns:p14="http://schemas.microsoft.com/office/powerpoint/2010/main" val="397590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#18)</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Упражнението се нарича „</a:t>
            </a:r>
            <a:r>
              <a:rPr lang="bg-BG" sz="1200" b="0" i="1" noProof="0" dirty="0">
                <a:effectLst/>
                <a:latin typeface="+mn-lt"/>
                <a:ea typeface="Calibri" panose="020F0502020204030204" pitchFamily="34" charset="0"/>
                <a:cs typeface="Times New Roman" panose="02020603050405020304" pitchFamily="18" charset="0"/>
              </a:rPr>
              <a:t>Кое е пропорционално?“.</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 Обсъдете с участниците какво мислят за идеята зад това упражнение.</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Информация за упражнението:</a:t>
            </a: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b="0" noProof="0" dirty="0">
                <a:effectLst/>
                <a:latin typeface="+mn-lt"/>
                <a:ea typeface="Calibri" panose="020F0502020204030204" pitchFamily="34" charset="0"/>
                <a:cs typeface="Times New Roman" panose="02020603050405020304" pitchFamily="18" charset="0"/>
              </a:rPr>
              <a:t>Цел: </a:t>
            </a:r>
            <a:r>
              <a:rPr lang="bg-BG" sz="1200" noProof="0" dirty="0">
                <a:effectLst/>
                <a:latin typeface="+mn-lt"/>
                <a:ea typeface="Times New Roman" panose="02020603050405020304" pitchFamily="18" charset="0"/>
                <a:cs typeface="Times New Roman" panose="02020603050405020304" pitchFamily="18" charset="0"/>
              </a:rPr>
              <a:t>Добиване на предварителна представа за убежденията и познанията на участниците относно принципа на пропорционалността; </a:t>
            </a:r>
            <a:r>
              <a:rPr lang="bg-BG" sz="1200" b="0" noProof="0" dirty="0">
                <a:effectLst/>
                <a:latin typeface="+mn-lt"/>
                <a:ea typeface="Calibri" panose="020F0502020204030204" pitchFamily="34" charset="0"/>
                <a:cs typeface="Times New Roman" panose="02020603050405020304" pitchFamily="18" charset="0"/>
              </a:rPr>
              <a:t>достигне до общо определение за понятието</a:t>
            </a:r>
            <a:r>
              <a:rPr lang="bg-BG" sz="1200" b="0" baseline="0" noProof="0" dirty="0">
                <a:effectLst/>
                <a:latin typeface="+mn-lt"/>
                <a:ea typeface="Calibri" panose="020F0502020204030204" pitchFamily="34" charset="0"/>
                <a:cs typeface="Times New Roman" panose="02020603050405020304" pitchFamily="18" charset="0"/>
              </a:rPr>
              <a:t> пропорционален отговор</a:t>
            </a:r>
            <a:r>
              <a:rPr lang="bg-BG" sz="1200" b="0" noProof="0" dirty="0">
                <a:effectLst/>
                <a:latin typeface="+mn-lt"/>
                <a:ea typeface="Calibri" panose="020F0502020204030204" pitchFamily="34" charset="0"/>
                <a:cs typeface="Times New Roman" panose="02020603050405020304" pitchFamily="18" charset="0"/>
              </a:rPr>
              <a:t>.</a:t>
            </a: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b="0" noProof="0" dirty="0">
                <a:solidFill>
                  <a:srgbClr val="000000"/>
                </a:solidFill>
                <a:effectLst/>
                <a:latin typeface="+mn-lt"/>
                <a:ea typeface="Calibri" panose="020F0502020204030204" pitchFamily="34" charset="0"/>
                <a:cs typeface="Times New Roman" panose="02020603050405020304" pitchFamily="18" charset="0"/>
              </a:rPr>
              <a:t>Целева аудитория: </a:t>
            </a:r>
            <a:r>
              <a:rPr lang="bg-BG" sz="1200" b="0" noProof="0" dirty="0">
                <a:effectLst/>
                <a:latin typeface="+mn-lt"/>
                <a:ea typeface="Calibri" panose="020F0502020204030204" pitchFamily="34" charset="0"/>
                <a:cs typeface="Times New Roman" panose="02020603050405020304" pitchFamily="18" charset="0"/>
              </a:rPr>
              <a:t>Възрастни</a:t>
            </a: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b="0" noProof="0" dirty="0">
                <a:effectLst/>
                <a:latin typeface="+mn-lt"/>
                <a:ea typeface="Calibri" panose="020F0502020204030204" pitchFamily="34" charset="0"/>
                <a:cs typeface="Times New Roman" panose="02020603050405020304" pitchFamily="18" charset="0"/>
              </a:rPr>
              <a:t>Времетраене: 10 мин.</a:t>
            </a: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b="0" noProof="0" dirty="0">
                <a:effectLst/>
                <a:latin typeface="+mn-lt"/>
                <a:ea typeface="Calibri" panose="020F0502020204030204" pitchFamily="34" charset="0"/>
                <a:cs typeface="Times New Roman" panose="02020603050405020304" pitchFamily="18" charset="0"/>
              </a:rPr>
              <a:t>Описание:</a:t>
            </a:r>
          </a:p>
          <a:p>
            <a:pPr marL="628650" marR="0" lvl="1"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i="1" noProof="0" dirty="0">
                <a:effectLst/>
                <a:latin typeface="+mn-lt"/>
                <a:ea typeface="Calibri" panose="020F0502020204030204" pitchFamily="34" charset="0"/>
                <a:cs typeface="Times New Roman" panose="02020603050405020304" pitchFamily="18" charset="0"/>
              </a:rPr>
              <a:t>Стъпка 1: </a:t>
            </a:r>
            <a:r>
              <a:rPr lang="bg-BG" sz="1200" b="0" noProof="0" dirty="0" err="1">
                <a:effectLst/>
                <a:latin typeface="+mn-lt"/>
                <a:ea typeface="Calibri" panose="020F0502020204030204" pitchFamily="34" charset="0"/>
                <a:cs typeface="Times New Roman" panose="02020603050405020304" pitchFamily="18" charset="0"/>
              </a:rPr>
              <a:t>Обучителят</a:t>
            </a:r>
            <a:r>
              <a:rPr lang="bg-BG" sz="1200" b="0" noProof="0" dirty="0">
                <a:effectLst/>
                <a:latin typeface="+mn-lt"/>
                <a:ea typeface="Calibri" panose="020F0502020204030204" pitchFamily="34" charset="0"/>
                <a:cs typeface="Times New Roman" panose="02020603050405020304" pitchFamily="18" charset="0"/>
              </a:rPr>
              <a:t> инструктира участниците да запишат няколко ключови думи в отговор на въпроса </a:t>
            </a:r>
            <a:r>
              <a:rPr lang="bg-BG" sz="1200" b="0" i="1" noProof="0" dirty="0">
                <a:effectLst/>
                <a:latin typeface="+mn-lt"/>
                <a:ea typeface="Times New Roman" panose="02020603050405020304" pitchFamily="18" charset="0"/>
                <a:cs typeface="Times New Roman" panose="02020603050405020304" pitchFamily="18" charset="0"/>
              </a:rPr>
              <a:t>Какво означава „пропорционален отговор“ в контекста на обществени политики? </a:t>
            </a:r>
            <a:r>
              <a:rPr lang="bg-BG" sz="1200" b="0" baseline="0" noProof="0" dirty="0">
                <a:effectLst/>
                <a:latin typeface="+mn-lt"/>
                <a:ea typeface="Calibri" panose="020F0502020204030204" pitchFamily="34" charset="0"/>
                <a:cs typeface="Times New Roman" panose="02020603050405020304" pitchFamily="18" charset="0"/>
              </a:rPr>
              <a:t>(</a:t>
            </a:r>
            <a:r>
              <a:rPr lang="bg-BG" sz="1200" b="0" noProof="0" dirty="0">
                <a:effectLst/>
                <a:latin typeface="+mn-lt"/>
                <a:ea typeface="Calibri" panose="020F0502020204030204" pitchFamily="34" charset="0"/>
                <a:cs typeface="Times New Roman" panose="02020603050405020304" pitchFamily="18" charset="0"/>
              </a:rPr>
              <a:t>2-3 мин.).</a:t>
            </a:r>
          </a:p>
          <a:p>
            <a:pPr marL="628650" lvl="1" indent="-171450" algn="just">
              <a:lnSpc>
                <a:spcPct val="115000"/>
              </a:lnSpc>
              <a:spcAft>
                <a:spcPts val="600"/>
              </a:spcAf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2: </a:t>
            </a:r>
            <a:r>
              <a:rPr lang="bg-BG" sz="1200" i="0" noProof="0" dirty="0">
                <a:effectLst/>
                <a:latin typeface="+mn-lt"/>
                <a:ea typeface="Calibri" panose="020F0502020204030204" pitchFamily="34" charset="0"/>
                <a:cs typeface="Times New Roman" panose="02020603050405020304" pitchFamily="18" charset="0"/>
              </a:rPr>
              <a:t>Всеки от участниците обсъжда отговорите си с друг участник (3 мин.). Ако обучението се провежда онлайн, тази стъпка може да се изпълни в отделни сесии или да се пропусне.</a:t>
            </a:r>
          </a:p>
          <a:p>
            <a:pPr marL="628650" lvl="1" indent="-171450" algn="just">
              <a:lnSpc>
                <a:spcPct val="115000"/>
              </a:lnSpc>
              <a:spcAft>
                <a:spcPts val="600"/>
              </a:spcAf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3: </a:t>
            </a:r>
            <a:r>
              <a:rPr lang="bg-BG" sz="1200" b="0" noProof="0" dirty="0" err="1">
                <a:effectLst/>
                <a:latin typeface="+mn-lt"/>
                <a:ea typeface="Calibri" panose="020F0502020204030204" pitchFamily="34" charset="0"/>
                <a:cs typeface="Times New Roman" panose="02020603050405020304" pitchFamily="18" charset="0"/>
              </a:rPr>
              <a:t>Обучителят</a:t>
            </a:r>
            <a:r>
              <a:rPr lang="bg-BG" sz="1200" b="0" noProof="0" dirty="0">
                <a:effectLst/>
                <a:latin typeface="+mn-lt"/>
                <a:ea typeface="Calibri" panose="020F0502020204030204" pitchFamily="34" charset="0"/>
                <a:cs typeface="Times New Roman" panose="02020603050405020304" pitchFamily="18" charset="0"/>
              </a:rPr>
              <a:t> дискутира с</a:t>
            </a:r>
            <a:r>
              <a:rPr lang="bg-BG" sz="1200" i="0" noProof="0" dirty="0">
                <a:effectLst/>
                <a:latin typeface="+mn-lt"/>
                <a:ea typeface="Calibri" panose="020F0502020204030204" pitchFamily="34" charset="0"/>
                <a:cs typeface="Times New Roman" panose="02020603050405020304" pitchFamily="18" charset="0"/>
              </a:rPr>
              <a:t> оформилите</a:t>
            </a:r>
            <a:r>
              <a:rPr lang="bg-BG" sz="1200" i="0" baseline="0" noProof="0" dirty="0">
                <a:effectLst/>
                <a:latin typeface="+mn-lt"/>
                <a:ea typeface="Calibri" panose="020F0502020204030204" pitchFamily="34" charset="0"/>
                <a:cs typeface="Times New Roman" panose="02020603050405020304" pitchFamily="18" charset="0"/>
              </a:rPr>
              <a:t> се двойки </a:t>
            </a:r>
            <a:r>
              <a:rPr lang="bg-BG" sz="1200" i="0" noProof="0" dirty="0">
                <a:effectLst/>
                <a:latin typeface="+mn-lt"/>
                <a:ea typeface="Calibri" panose="020F0502020204030204" pitchFamily="34" charset="0"/>
                <a:cs typeface="Times New Roman" panose="02020603050405020304" pitchFamily="18" charset="0"/>
              </a:rPr>
              <a:t>кои са ключовите думи, за които са постигнали съгласие (2-3 мин.).</a:t>
            </a:r>
          </a:p>
          <a:p>
            <a:pPr marL="628650" lvl="1" indent="-171450" algn="just">
              <a:lnSpc>
                <a:spcPct val="115000"/>
              </a:lnSpc>
              <a:spcAft>
                <a:spcPts val="600"/>
              </a:spcAft>
              <a:buFont typeface="Arial" panose="020B0604020202020204" pitchFamily="34" charset="0"/>
              <a:buChar char="•"/>
            </a:pPr>
            <a:r>
              <a:rPr lang="bg-BG" sz="1200" noProof="0" dirty="0">
                <a:effectLst/>
                <a:latin typeface="+mn-lt"/>
                <a:ea typeface="Times New Roman" panose="02020603050405020304" pitchFamily="18" charset="0"/>
                <a:cs typeface="Times New Roman" panose="02020603050405020304" pitchFamily="18" charset="0"/>
              </a:rPr>
              <a:t>Необходимо е </a:t>
            </a:r>
            <a:r>
              <a:rPr lang="bg-BG" sz="1200" noProof="0" dirty="0" err="1">
                <a:effectLst/>
                <a:latin typeface="+mn-lt"/>
                <a:ea typeface="Times New Roman" panose="02020603050405020304" pitchFamily="18" charset="0"/>
                <a:cs typeface="Times New Roman" panose="02020603050405020304" pitchFamily="18" charset="0"/>
              </a:rPr>
              <a:t>обучителят</a:t>
            </a:r>
            <a:r>
              <a:rPr lang="bg-BG" sz="1200" noProof="0" dirty="0">
                <a:effectLst/>
                <a:latin typeface="+mn-lt"/>
                <a:ea typeface="Times New Roman" panose="02020603050405020304" pitchFamily="18" charset="0"/>
                <a:cs typeface="Times New Roman" panose="02020603050405020304" pitchFamily="18" charset="0"/>
              </a:rPr>
              <a:t> да се увери, че в заключителната дискусия са</a:t>
            </a:r>
            <a:r>
              <a:rPr lang="bg-BG" sz="1200" baseline="0" noProof="0" dirty="0">
                <a:effectLst/>
                <a:latin typeface="+mn-lt"/>
                <a:ea typeface="Times New Roman" panose="02020603050405020304" pitchFamily="18" charset="0"/>
                <a:cs typeface="Times New Roman" panose="02020603050405020304" pitchFamily="18" charset="0"/>
              </a:rPr>
              <a:t> включени следните значими елементи</a:t>
            </a:r>
            <a:r>
              <a:rPr lang="bg-BG" sz="1200" noProof="0" dirty="0">
                <a:effectLst/>
                <a:latin typeface="+mn-lt"/>
                <a:ea typeface="Times New Roman" panose="02020603050405020304" pitchFamily="18" charset="0"/>
                <a:cs typeface="Times New Roman" panose="02020603050405020304" pitchFamily="18" charset="0"/>
              </a:rPr>
              <a:t>:</a:t>
            </a:r>
          </a:p>
          <a:p>
            <a:pPr marL="1085850" lvl="2" indent="-171450" algn="just">
              <a:buFont typeface="Arial" panose="020B0604020202020204" pitchFamily="34" charset="0"/>
              <a:buChar char="•"/>
            </a:pPr>
            <a:r>
              <a:rPr lang="bg-BG" sz="1200" noProof="0" dirty="0">
                <a:solidFill>
                  <a:srgbClr val="000000"/>
                </a:solidFill>
                <a:effectLst/>
                <a:latin typeface="+mn-lt"/>
                <a:ea typeface="Times New Roman" panose="02020603050405020304" pitchFamily="18" charset="0"/>
                <a:cs typeface="Times New Roman" panose="02020603050405020304" pitchFamily="18" charset="0"/>
              </a:rPr>
              <a:t>При избор на възможни действия и средствата за реализирането им, следва да се вземат предвид както положителните, така и отрицателните последици и ефекти. Концепцията за пропорционалност се определя като избор на средствата и мерките по начин, гарантиращ че положителните резултати ще превъзхождат възможните негативни последици.</a:t>
            </a:r>
          </a:p>
          <a:p>
            <a:pPr marL="1085850" lvl="2" indent="-171450" algn="just">
              <a:buFont typeface="Arial" panose="020B0604020202020204" pitchFamily="34" charset="0"/>
              <a:buChar char="•"/>
            </a:pPr>
            <a:r>
              <a:rPr lang="bg-BG" sz="1200" noProof="0" dirty="0">
                <a:solidFill>
                  <a:srgbClr val="000000"/>
                </a:solidFill>
                <a:effectLst/>
                <a:latin typeface="+mn-lt"/>
                <a:ea typeface="Times New Roman" panose="02020603050405020304" pitchFamily="18" charset="0"/>
                <a:cs typeface="Times New Roman" panose="02020603050405020304" pitchFamily="18" charset="0"/>
              </a:rPr>
              <a:t>Да се действа пропорционално означава да се постигне баланс между последващите вреди и ползи и да се изберат само онези средства, които носят по-малко вреди, отколкото ползи.</a:t>
            </a:r>
            <a:r>
              <a:rPr lang="bg-BG" sz="1200" kern="1200" noProof="0" dirty="0">
                <a:solidFill>
                  <a:schemeClr val="tx1"/>
                </a:solidFill>
                <a:effectLst/>
                <a:latin typeface="+mn-lt"/>
                <a:ea typeface="+mn-ea"/>
                <a:cs typeface="+mn-cs"/>
              </a:rPr>
              <a:t> </a:t>
            </a:r>
          </a:p>
          <a:p>
            <a:pPr marL="1085850" lvl="2" indent="-171450" algn="just">
              <a:buFont typeface="Arial" panose="020B0604020202020204" pitchFamily="34" charset="0"/>
              <a:buChar char="•"/>
            </a:pPr>
            <a:r>
              <a:rPr lang="bg-BG" sz="1200" noProof="0" dirty="0">
                <a:solidFill>
                  <a:srgbClr val="000000"/>
                </a:solidFill>
                <a:effectLst/>
                <a:latin typeface="+mn-lt"/>
                <a:ea typeface="Times New Roman" panose="02020603050405020304" pitchFamily="18" charset="0"/>
                <a:cs typeface="Times New Roman" panose="02020603050405020304" pitchFamily="18" charset="0"/>
              </a:rPr>
              <a:t>Да се действа пропорционално означава да се действа по начин, чрез който се избягва причиняването на „излишна вреда или ненужно страдание“.</a:t>
            </a:r>
          </a:p>
          <a:p>
            <a:pPr marL="1085850" lvl="2" indent="-171450" algn="just">
              <a:buFont typeface="Arial" panose="020B0604020202020204" pitchFamily="34" charset="0"/>
              <a:buChar char="•"/>
            </a:pPr>
            <a:r>
              <a:rPr lang="bg-BG" sz="1200" noProof="0" dirty="0">
                <a:solidFill>
                  <a:srgbClr val="000000"/>
                </a:solidFill>
                <a:effectLst/>
                <a:latin typeface="+mn-lt"/>
                <a:ea typeface="Calibri" panose="020F0502020204030204" pitchFamily="34" charset="0"/>
                <a:cs typeface="Times New Roman" panose="02020603050405020304" pitchFamily="18" charset="0"/>
              </a:rPr>
              <a:t>Непропорционално действие е това, което „защитава по-маловажна ценност (например, материална собственост) за сметка на по-значима такава (например, живот)“.</a:t>
            </a:r>
            <a:endParaRPr lang="bg-BG" sz="1200" noProof="0" dirty="0">
              <a:solidFill>
                <a:schemeClr val="tx1"/>
              </a:solidFill>
              <a:effectLst/>
              <a:latin typeface="+mn-lt"/>
              <a:ea typeface="Calibri" panose="020F0502020204030204" pitchFamily="34" charset="0"/>
              <a:cs typeface="Times New Roman" panose="02020603050405020304" pitchFamily="18" charset="0"/>
            </a:endParaRPr>
          </a:p>
          <a:p>
            <a:pPr marL="1085850" lvl="2" indent="-171450" algn="just">
              <a:buFont typeface="Arial" panose="020B0604020202020204" pitchFamily="34" charset="0"/>
              <a:buChar char="•"/>
            </a:pPr>
            <a:r>
              <a:rPr lang="bg-BG" sz="1200" noProof="0" dirty="0">
                <a:solidFill>
                  <a:srgbClr val="000000"/>
                </a:solidFill>
                <a:effectLst/>
                <a:latin typeface="+mn-lt"/>
                <a:ea typeface="Calibri" panose="020F0502020204030204" pitchFamily="34" charset="0"/>
                <a:cs typeface="Times New Roman" panose="02020603050405020304" pitchFamily="18" charset="0"/>
              </a:rPr>
              <a:t>Политика, която е едновременно необходима, адекватна и съизмерима с целта, която се стреми да постигне. </a:t>
            </a:r>
            <a:endParaRPr lang="bg-BG" sz="1200" noProof="0" dirty="0">
              <a:effectLst/>
              <a:latin typeface="+mn-lt"/>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b="0" kern="1200" noProof="0" dirty="0">
                <a:solidFill>
                  <a:schemeClr val="tx1"/>
                </a:solidFill>
                <a:effectLst/>
                <a:latin typeface="+mn-lt"/>
                <a:ea typeface="Calibri" panose="020F0502020204030204" pitchFamily="34" charset="0"/>
                <a:cs typeface="Times New Roman" panose="02020603050405020304" pitchFamily="18" charset="0"/>
              </a:rPr>
              <a:t>Метод на обучение: </a:t>
            </a:r>
            <a:r>
              <a:rPr lang="bg-BG" sz="1200" noProof="0" dirty="0">
                <a:effectLst/>
                <a:latin typeface="+mn-lt"/>
                <a:ea typeface="Times New Roman" panose="02020603050405020304" pitchFamily="18" charset="0"/>
                <a:cs typeface="Times New Roman" panose="02020603050405020304" pitchFamily="18" charset="0"/>
              </a:rPr>
              <a:t>Модерирана дискусия, </a:t>
            </a:r>
            <a:r>
              <a:rPr lang="bg-BG" sz="1200" noProof="0" dirty="0">
                <a:solidFill>
                  <a:srgbClr val="000000"/>
                </a:solidFill>
                <a:effectLst/>
                <a:latin typeface="+mn-lt"/>
                <a:ea typeface="Times New Roman" panose="02020603050405020304" pitchFamily="18" charset="0"/>
                <a:cs typeface="Times New Roman" panose="02020603050405020304" pitchFamily="18" charset="0"/>
              </a:rPr>
              <a:t>вътрешно </a:t>
            </a:r>
            <a:r>
              <a:rPr lang="bg-BG" sz="1200" noProof="0" dirty="0" err="1">
                <a:solidFill>
                  <a:srgbClr val="000000"/>
                </a:solidFill>
                <a:effectLst/>
                <a:latin typeface="+mn-lt"/>
                <a:ea typeface="Times New Roman" panose="02020603050405020304" pitchFamily="18" charset="0"/>
                <a:cs typeface="Times New Roman" panose="02020603050405020304" pitchFamily="18" charset="0"/>
              </a:rPr>
              <a:t>самонаставление</a:t>
            </a:r>
            <a:r>
              <a:rPr lang="bg-BG" sz="1200" noProof="0" dirty="0">
                <a:solidFill>
                  <a:srgbClr val="000000"/>
                </a:solidFill>
                <a:effectLst/>
                <a:latin typeface="+mn-lt"/>
                <a:ea typeface="Times New Roman" panose="02020603050405020304" pitchFamily="18" charset="0"/>
                <a:cs typeface="Times New Roman" panose="02020603050405020304" pitchFamily="18" charset="0"/>
              </a:rPr>
              <a:t> (вътрешна реч на участника)</a:t>
            </a:r>
            <a:endParaRPr lang="bg-BG" sz="1200"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21200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noProof="0" dirty="0"/>
          </a:p>
          <a:p>
            <a:pPr algn="just"/>
            <a:r>
              <a:rPr lang="bg-BG" b="0" noProof="0" dirty="0"/>
              <a:t>@Обучаващ:</a:t>
            </a:r>
          </a:p>
          <a:p>
            <a:pPr marL="171450" indent="-171450" algn="just">
              <a:buFont typeface="Arial" panose="020B0604020202020204" pitchFamily="34" charset="0"/>
              <a:buChar char="•"/>
            </a:pPr>
            <a:r>
              <a:rPr lang="bg-BG" b="0" noProof="0" dirty="0"/>
              <a:t>Започнете с припомняне на обсъжданите в рамките на Ден #2 теми. Така се стимулира паметта, подготвяте участниците, активирайки ги в работен режим, и поставяте по-добра основа за дискусиите в рамките на </a:t>
            </a:r>
            <a:r>
              <a:rPr lang="bg-BG" b="0" baseline="0" noProof="0" dirty="0"/>
              <a:t>Д</a:t>
            </a:r>
            <a:r>
              <a:rPr lang="bg-BG" b="0" noProof="0" dirty="0"/>
              <a:t>ен #3.</a:t>
            </a:r>
          </a:p>
          <a:p>
            <a:pPr marL="171450" indent="-171450" algn="just">
              <a:buFont typeface="Arial" panose="020B0604020202020204" pitchFamily="34" charset="0"/>
              <a:buChar char="•"/>
            </a:pPr>
            <a:r>
              <a:rPr lang="bg-BG" b="0" noProof="0" dirty="0"/>
              <a:t>Може да покажете избрани изображения от предишната сесия, за да раздвижите паметта на участниците, но е по-добре просто да ги оставите да преразкажат съдържанието. [</a:t>
            </a:r>
            <a:r>
              <a:rPr lang="bg-BG" noProof="0" dirty="0"/>
              <a:t>Важно! Този слайд изглежда първоначално малко</a:t>
            </a:r>
            <a:r>
              <a:rPr lang="bg-BG" baseline="0" noProof="0" dirty="0"/>
              <a:t> </a:t>
            </a:r>
            <a:r>
              <a:rPr lang="bg-BG" noProof="0" dirty="0"/>
              <a:t>хаотичен, но при презентацията, съдържанието му се изяснява.]</a:t>
            </a:r>
          </a:p>
          <a:p>
            <a:pPr marL="171450" indent="-171450" algn="just">
              <a:buFont typeface="Arial" panose="020B0604020202020204" pitchFamily="34" charset="0"/>
              <a:buChar char="•"/>
            </a:pPr>
            <a:r>
              <a:rPr lang="bg-BG" noProof="0" dirty="0"/>
              <a:t>Насърчавайте участниците с въпроси: Какво правихме в предишната сесия? Какво си спомняте?</a:t>
            </a:r>
          </a:p>
          <a:p>
            <a:pPr marL="0" marR="0" lvl="0" indent="0" algn="l" defTabSz="914400" rtl="0" eaLnBrk="1" fontAlgn="auto" latinLnBrk="0" hangingPunct="1">
              <a:lnSpc>
                <a:spcPct val="100000"/>
              </a:lnSpc>
              <a:spcBef>
                <a:spcPts val="0"/>
              </a:spcBef>
              <a:spcAft>
                <a:spcPts val="0"/>
              </a:spcAft>
              <a:buClrTx/>
              <a:buSzTx/>
              <a:buFontTx/>
              <a:buNone/>
              <a:tabLst/>
              <a:defRPr/>
            </a:pPr>
            <a:r>
              <a:rPr lang="bg-BG"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bg-BG" noProof="0" dirty="0"/>
              <a:t>Обобщение на Ден #2:</a:t>
            </a:r>
          </a:p>
          <a:p>
            <a:pPr marL="171450" indent="-171450" algn="just">
              <a:buFont typeface="Arial" panose="020B0604020202020204" pitchFamily="34" charset="0"/>
              <a:buChar char="•"/>
            </a:pPr>
            <a:r>
              <a:rPr lang="bg-BG" noProof="0" dirty="0"/>
              <a:t>Кратко обобщение на Ден #1; обръща се специално внимание на прегледа на тематичните обучения и определението за радикализация</a:t>
            </a:r>
          </a:p>
          <a:p>
            <a:pPr marL="171450" indent="-171450" algn="just">
              <a:buFont typeface="Arial" panose="020B0604020202020204" pitchFamily="34" charset="0"/>
              <a:buChar char="•"/>
            </a:pPr>
            <a:r>
              <a:rPr lang="bg-BG" noProof="0" dirty="0"/>
              <a:t>Управление на гнева: какво е гняв;</a:t>
            </a:r>
            <a:r>
              <a:rPr lang="bg-BG" baseline="0" noProof="0" dirty="0"/>
              <a:t> </a:t>
            </a:r>
            <a:r>
              <a:rPr lang="bg-BG" noProof="0" dirty="0"/>
              <a:t>как гневът може да задвижи радикализацията;</a:t>
            </a:r>
            <a:r>
              <a:rPr lang="bg-BG" baseline="0" noProof="0" dirty="0"/>
              <a:t> </a:t>
            </a:r>
            <a:r>
              <a:rPr lang="bg-BG" noProof="0" dirty="0"/>
              <a:t>как да се справим с него по конструктивен начин</a:t>
            </a:r>
          </a:p>
          <a:p>
            <a:pPr marL="628650" lvl="1" indent="-171450" algn="just">
              <a:buFont typeface="Arial" panose="020B0604020202020204" pitchFamily="34" charset="0"/>
              <a:buChar char="•"/>
            </a:pPr>
            <a:r>
              <a:rPr lang="bg-BG" noProof="0" dirty="0"/>
              <a:t>Упражнения: експериментиране с упражнения, които да помогнат на подрастващите да овладеят гнева си</a:t>
            </a:r>
          </a:p>
          <a:p>
            <a:pPr marL="171450" indent="-171450" algn="just">
              <a:buFont typeface="Arial" panose="020B0604020202020204" pitchFamily="34" charset="0"/>
              <a:buChar char="•"/>
            </a:pPr>
            <a:r>
              <a:rPr lang="bg-BG" noProof="0" dirty="0"/>
              <a:t>Наративи: обяснение за начина, по който наративите могат да увеличат или намалят шансовете за радикализация (чрез ефекта им върху идентичността)</a:t>
            </a:r>
          </a:p>
          <a:p>
            <a:pPr marL="628650" lvl="1" indent="-171450" algn="just">
              <a:buFont typeface="Arial" panose="020B0604020202020204" pitchFamily="34" charset="0"/>
              <a:buChar char="•"/>
            </a:pPr>
            <a:r>
              <a:rPr lang="bg-BG" noProof="0" dirty="0"/>
              <a:t>Упражнения: изпълнение на едно или повече упражнения;</a:t>
            </a:r>
            <a:r>
              <a:rPr lang="bg-BG" baseline="0" noProof="0" dirty="0"/>
              <a:t> </a:t>
            </a:r>
            <a:r>
              <a:rPr lang="bg-BG" noProof="0" dirty="0"/>
              <a:t>разбиране на въздействието на наративите и/или как да се използват по по-положителен начин</a:t>
            </a:r>
          </a:p>
          <a:p>
            <a:pPr marL="171450" indent="-171450">
              <a:buFont typeface="Arial" panose="020B0604020202020204" pitchFamily="34" charset="0"/>
              <a:buChar char="•"/>
            </a:pPr>
            <a:r>
              <a:rPr lang="bg-BG" noProof="0" dirty="0"/>
              <a:t>Дебат и симулация</a:t>
            </a:r>
          </a:p>
          <a:p>
            <a:pPr marL="628650" lvl="1" indent="-171450">
              <a:buFont typeface="Arial" panose="020B0604020202020204" pitchFamily="34" charset="0"/>
              <a:buChar char="•"/>
            </a:pPr>
            <a:r>
              <a:rPr lang="bg-BG" noProof="0" dirty="0"/>
              <a:t>Упражнения</a:t>
            </a:r>
          </a:p>
          <a:p>
            <a:pPr marL="171450" indent="-171450" algn="just">
              <a:buFont typeface="Arial" panose="020B0604020202020204" pitchFamily="34" charset="0"/>
              <a:buChar char="•"/>
            </a:pPr>
            <a:r>
              <a:rPr lang="bg-BG" noProof="0" dirty="0"/>
              <a:t>Обратна връзка: много важна за подобряване ефективността на обучението</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04209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#19)</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Разглежда се един от казусите, включени в обучението “Пропорционален отговор” (сценарий “</a:t>
            </a:r>
            <a:r>
              <a:rPr lang="bg-BG" sz="1200" kern="1200" noProof="0" dirty="0">
                <a:solidFill>
                  <a:schemeClr val="tx1"/>
                </a:solidFill>
                <a:effectLst/>
                <a:latin typeface="+mn-lt"/>
                <a:ea typeface="+mn-ea"/>
                <a:cs typeface="+mn-cs"/>
              </a:rPr>
              <a:t>Задължително образование”</a:t>
            </a:r>
            <a:r>
              <a:rPr lang="bg-BG" sz="1200" b="0" i="0" u="none" strike="noStrike" baseline="0" noProof="0" dirty="0">
                <a:latin typeface="+mn-lt"/>
              </a:rPr>
              <a:t>).</a:t>
            </a:r>
            <a:endParaRPr lang="bg-BG" sz="1200" b="0" noProof="0" dirty="0">
              <a:latin typeface="+mn-lt"/>
            </a:endParaRPr>
          </a:p>
          <a:p>
            <a:pPr algn="just"/>
            <a:r>
              <a:rPr lang="bg-BG" sz="1200" noProof="0" dirty="0">
                <a:latin typeface="+mn-lt"/>
              </a:rPr>
              <a:t>---</a:t>
            </a:r>
          </a:p>
          <a:p>
            <a:pPr algn="just"/>
            <a:r>
              <a:rPr lang="bg-BG" sz="1200" noProof="0" dirty="0">
                <a:latin typeface="+mn-lt"/>
              </a:rPr>
              <a:t>@Обучаващ:</a:t>
            </a:r>
          </a:p>
          <a:p>
            <a:pPr marL="171450" indent="-171450" algn="just" rtl="0">
              <a:buFont typeface="Arial" panose="020B0604020202020204" pitchFamily="34" charset="0"/>
              <a:buChar char="•"/>
            </a:pPr>
            <a:r>
              <a:rPr lang="bg-BG" sz="1200" noProof="0" dirty="0">
                <a:solidFill>
                  <a:srgbClr val="000000"/>
                </a:solidFill>
                <a:effectLst/>
                <a:latin typeface="+mn-lt"/>
              </a:rPr>
              <a:t>Ако този казус не е подходящ за аудиторията, изберете казус, който би</a:t>
            </a:r>
            <a:r>
              <a:rPr lang="bg-BG" sz="1200" baseline="0" noProof="0" dirty="0">
                <a:solidFill>
                  <a:srgbClr val="000000"/>
                </a:solidFill>
                <a:effectLst/>
                <a:latin typeface="+mn-lt"/>
              </a:rPr>
              <a:t> бил</a:t>
            </a:r>
            <a:r>
              <a:rPr lang="bg-BG" sz="1200" noProof="0" dirty="0">
                <a:solidFill>
                  <a:srgbClr val="000000"/>
                </a:solidFill>
                <a:effectLst/>
                <a:latin typeface="+mn-lt"/>
              </a:rPr>
              <a:t> по-подходящ за тях (вж. Например, казуса от Слайд #22). Възможно е да променяте детайли за заплахата, за да направите казуса по-предизвикателен.</a:t>
            </a:r>
          </a:p>
          <a:p>
            <a:pPr marL="171450" indent="-171450" algn="just">
              <a:buFont typeface="Arial" panose="020B0604020202020204" pitchFamily="34" charset="0"/>
              <a:buChar char="•"/>
            </a:pPr>
            <a:r>
              <a:rPr lang="bg-BG" noProof="0" dirty="0">
                <a:latin typeface="+mn-lt"/>
              </a:rPr>
              <a:t>При необходимост, </a:t>
            </a:r>
            <a:r>
              <a:rPr lang="bg-BG" sz="1200" dirty="0">
                <a:effectLst/>
                <a:latin typeface="Calibri" panose="020F0502020204030204" pitchFamily="34" charset="0"/>
                <a:ea typeface="Times New Roman" panose="02020603050405020304" pitchFamily="18" charset="0"/>
                <a:cs typeface="Times New Roman" panose="02020603050405020304" pitchFamily="18" charset="0"/>
              </a:rPr>
              <a:t>участниците се разпределят в отделни подгрупи. Броят на формираните подгрупи зависи от общия брой участници в лабораторията. В една подгрупа следва да попадат между 6 и 10 души. </a:t>
            </a:r>
          </a:p>
          <a:p>
            <a:pPr marL="171450" indent="-171450" algn="just" rtl="0">
              <a:buFont typeface="Arial" panose="020B0604020202020204" pitchFamily="34" charset="0"/>
              <a:buChar char="•"/>
            </a:pPr>
            <a:r>
              <a:rPr lang="bg-BG" sz="1200" noProof="0" dirty="0">
                <a:solidFill>
                  <a:srgbClr val="000000"/>
                </a:solidFill>
                <a:effectLst/>
                <a:latin typeface="+mn-lt"/>
              </a:rPr>
              <a:t>Упражнението отнема 40-60 минути.</a:t>
            </a:r>
          </a:p>
          <a:p>
            <a:pPr algn="just"/>
            <a:r>
              <a:rPr lang="bg-BG" sz="1200" noProof="0" dirty="0">
                <a:latin typeface="+mn-lt"/>
              </a:rPr>
              <a:t>---</a:t>
            </a:r>
          </a:p>
          <a:p>
            <a:pPr algn="just"/>
            <a:r>
              <a:rPr lang="bg-BG" sz="1200" noProof="0" dirty="0">
                <a:latin typeface="+mn-lt"/>
              </a:rPr>
              <a:t>Инструкции за изпълнение на упражнението:</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i="1" noProof="0" dirty="0">
                <a:effectLst/>
                <a:latin typeface="+mn-lt"/>
                <a:ea typeface="Calibri" panose="020F0502020204030204" pitchFamily="34" charset="0"/>
                <a:cs typeface="Times New Roman" panose="02020603050405020304" pitchFamily="18" charset="0"/>
              </a:rPr>
              <a:t>Стъпка 1: У</a:t>
            </a:r>
            <a:r>
              <a:rPr lang="bg-BG" sz="1200" noProof="0" dirty="0">
                <a:effectLst/>
                <a:latin typeface="+mn-lt"/>
                <a:ea typeface="Times New Roman" panose="02020603050405020304" pitchFamily="18" charset="0"/>
                <a:cs typeface="Times New Roman" panose="02020603050405020304" pitchFamily="18" charset="0"/>
              </a:rPr>
              <a:t>частниците се разпределят в отделни подгрупи. Броят на формираните подгрупи зависи от общия брой участници в обучението. В една подгрупа следва да попадат между 6 и 10 души. Във всяка подгрупа се оформят два отделни екипа, които се разделят в две обособени зони на едно работно помещение или в различни стаи</a:t>
            </a:r>
            <a:r>
              <a:rPr lang="bg-BG" sz="1200" i="0" noProof="0" dirty="0">
                <a:effectLst/>
                <a:latin typeface="+mn-lt"/>
                <a:ea typeface="Calibri" panose="020F0502020204030204" pitchFamily="34" charset="0"/>
                <a:cs typeface="Times New Roman" panose="02020603050405020304" pitchFamily="18" charset="0"/>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i="1" noProof="0" dirty="0">
                <a:effectLst/>
                <a:latin typeface="+mn-lt"/>
                <a:ea typeface="Calibri" panose="020F0502020204030204" pitchFamily="34" charset="0"/>
                <a:cs typeface="Times New Roman" panose="02020603050405020304" pitchFamily="18" charset="0"/>
              </a:rPr>
              <a:t>Стъпка</a:t>
            </a:r>
            <a:r>
              <a:rPr lang="bg-BG" sz="1200" i="1" noProof="0" dirty="0">
                <a:effectLst/>
                <a:latin typeface="+mn-lt"/>
                <a:cs typeface="Times New Roman" panose="02020603050405020304" pitchFamily="18" charset="0"/>
              </a:rPr>
              <a:t> 2: </a:t>
            </a:r>
            <a:r>
              <a:rPr lang="bg-BG" sz="1200" noProof="0" dirty="0">
                <a:effectLst/>
                <a:latin typeface="+mn-lt"/>
                <a:ea typeface="Times New Roman" panose="02020603050405020304" pitchFamily="18" charset="0"/>
                <a:cs typeface="Times New Roman" panose="02020603050405020304" pitchFamily="18" charset="0"/>
              </a:rPr>
              <a:t>Участниците прочитат съдържанието на сценария и се запознават с фактите по разглеждания казус, които след това ще трябва да обсъждат</a:t>
            </a:r>
            <a:r>
              <a:rPr lang="bg-BG" sz="1200" noProof="0" dirty="0">
                <a:latin typeface="+mn-lt"/>
              </a:rPr>
              <a:t>.</a:t>
            </a:r>
          </a:p>
          <a:p>
            <a:pPr marL="171450" indent="-171450" algn="jus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3: </a:t>
            </a:r>
            <a:r>
              <a:rPr lang="bg-BG" sz="1200" noProof="0" dirty="0">
                <a:effectLst/>
                <a:latin typeface="+mn-lt"/>
                <a:ea typeface="Times New Roman" panose="02020603050405020304" pitchFamily="18" charset="0"/>
                <a:cs typeface="Times New Roman" panose="02020603050405020304" pitchFamily="18" charset="0"/>
              </a:rPr>
              <a:t>Всеки екип защитава определена позиция защо дадена реакция е била или не е била пропорционална. След това, всеки екип изготвя списък с доказателства и аргументи (в подкрепа на позицията си), които по-късно ще представи пред цялата група.</a:t>
            </a:r>
            <a:endParaRPr lang="bg-BG" sz="1200" i="0" noProof="0" dirty="0">
              <a:effectLst/>
              <a:latin typeface="+mn-l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4: </a:t>
            </a:r>
            <a:r>
              <a:rPr lang="bg-BG" sz="1200" noProof="0" dirty="0">
                <a:effectLst/>
                <a:latin typeface="+mn-lt"/>
                <a:ea typeface="Times New Roman" panose="02020603050405020304" pitchFamily="18" charset="0"/>
                <a:cs typeface="Times New Roman" panose="02020603050405020304" pitchFamily="18" charset="0"/>
              </a:rPr>
              <a:t>Всеки екип представя своите аргументи пред събралите се участници от всички екипи и подгрупи. </a:t>
            </a:r>
            <a:r>
              <a:rPr lang="bg-BG" sz="1200" i="0" noProof="0" dirty="0">
                <a:effectLst/>
                <a:latin typeface="+mn-lt"/>
                <a:ea typeface="Calibri" panose="020F0502020204030204" pitchFamily="34" charset="0"/>
                <a:cs typeface="Times New Roman" panose="02020603050405020304" pitchFamily="18" charset="0"/>
              </a:rPr>
              <a:t>Аргументите се групират на флипчарт (аргументи “за”</a:t>
            </a:r>
            <a:r>
              <a:rPr lang="bg-BG" sz="1200" i="0" baseline="0" noProof="0" dirty="0">
                <a:effectLst/>
                <a:latin typeface="+mn-lt"/>
                <a:ea typeface="Calibri" panose="020F0502020204030204" pitchFamily="34" charset="0"/>
                <a:cs typeface="Times New Roman" panose="02020603050405020304" pitchFamily="18" charset="0"/>
              </a:rPr>
              <a:t> и</a:t>
            </a:r>
            <a:r>
              <a:rPr lang="bg-BG" sz="1200" i="0" noProof="0" dirty="0">
                <a:effectLst/>
                <a:latin typeface="+mn-lt"/>
                <a:ea typeface="Calibri" panose="020F0502020204030204" pitchFamily="34" charset="0"/>
                <a:cs typeface="Times New Roman" panose="02020603050405020304" pitchFamily="18" charset="0"/>
              </a:rPr>
              <a:t> аргументи “против”).</a:t>
            </a:r>
          </a:p>
          <a:p>
            <a:pPr marL="171450" indent="-171450" algn="jus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a:t>
            </a:r>
            <a:r>
              <a:rPr lang="bg-BG" sz="1200" i="1" noProof="0" dirty="0">
                <a:effectLst/>
                <a:latin typeface="+mn-lt"/>
                <a:cs typeface="Times New Roman" panose="02020603050405020304" pitchFamily="18" charset="0"/>
              </a:rPr>
              <a:t> 5:</a:t>
            </a:r>
            <a:r>
              <a:rPr lang="bg-BG" sz="1200" i="0" noProof="0" dirty="0">
                <a:effectLst/>
                <a:latin typeface="+mn-lt"/>
                <a:cs typeface="Times New Roman" panose="02020603050405020304" pitchFamily="18" charset="0"/>
              </a:rPr>
              <a:t> Групата обсъжда кои аргументи са решаващи според тях, за да се стигне до общо заключение. Необходимо е </a:t>
            </a:r>
            <a:r>
              <a:rPr lang="bg-BG" sz="1200" i="0" noProof="0" dirty="0" err="1">
                <a:effectLst/>
                <a:latin typeface="+mn-lt"/>
                <a:cs typeface="Times New Roman" panose="02020603050405020304" pitchFamily="18" charset="0"/>
              </a:rPr>
              <a:t>обучителят</a:t>
            </a:r>
            <a:r>
              <a:rPr lang="bg-BG" sz="1200" i="0" noProof="0" dirty="0">
                <a:effectLst/>
                <a:latin typeface="+mn-lt"/>
                <a:cs typeface="Times New Roman" panose="02020603050405020304" pitchFamily="18" charset="0"/>
              </a:rPr>
              <a:t> да се увери, че ефектите от предприетите действия също са били взети под внимание.</a:t>
            </a:r>
            <a:endParaRPr lang="bg-BG" sz="1200" i="0" noProof="0" dirty="0">
              <a:latin typeface="+mn-lt"/>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33355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#20)</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gn="just">
              <a:lnSpc>
                <a:spcPct val="115000"/>
              </a:lnSpc>
              <a:spcAft>
                <a:spcPts val="600"/>
              </a:spcAft>
            </a:pPr>
            <a:r>
              <a:rPr lang="bg-BG" sz="1200" b="0" i="0" u="none" strike="noStrike" baseline="0" noProof="0" dirty="0">
                <a:latin typeface="+mn-lt"/>
              </a:rPr>
              <a:t>Сценарият “</a:t>
            </a:r>
            <a:r>
              <a:rPr lang="bg-BG" sz="1200" kern="1200" noProof="0" dirty="0">
                <a:solidFill>
                  <a:schemeClr val="tx1"/>
                </a:solidFill>
                <a:effectLst/>
                <a:latin typeface="+mn-lt"/>
                <a:ea typeface="+mn-ea"/>
                <a:cs typeface="+mn-cs"/>
              </a:rPr>
              <a:t>Задължително образование”</a:t>
            </a:r>
            <a:r>
              <a:rPr lang="bg-BG" sz="1200" b="0" i="1" dirty="0">
                <a:effectLst/>
                <a:latin typeface="Calibri" panose="020F0502020204030204" pitchFamily="34" charset="0"/>
                <a:ea typeface="Calibri" panose="020F0502020204030204" pitchFamily="34" charset="0"/>
                <a:cs typeface="Times New Roman" panose="02020603050405020304" pitchFamily="18" charset="0"/>
              </a:rPr>
              <a:t> </a:t>
            </a:r>
            <a:r>
              <a:rPr lang="bg-BG" sz="1200" b="0" i="0" baseline="0" dirty="0">
                <a:effectLst/>
                <a:latin typeface="Calibri" panose="020F0502020204030204" pitchFamily="34" charset="0"/>
                <a:ea typeface="Calibri" panose="020F0502020204030204" pitchFamily="34" charset="0"/>
                <a:cs typeface="Times New Roman" panose="02020603050405020304" pitchFamily="18" charset="0"/>
              </a:rPr>
              <a:t>разглежда въпроса спазен ли е принципа за пропорционалност в предприетите действия и мерки в конкретната ситуация.</a:t>
            </a:r>
            <a:endParaRPr lang="en-GB" sz="1200" b="0" i="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 Обсъдете с участниците какво мислят за идеята зад това упражнение.</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Към всяко от седемте тематични обучения по проект ARMOUR се предлага ръководство за </a:t>
            </a:r>
            <a:r>
              <a:rPr lang="bg-BG" sz="1200" i="0" kern="1200" noProof="0" dirty="0" err="1">
                <a:solidFill>
                  <a:srgbClr val="0770B1"/>
                </a:solidFill>
                <a:latin typeface="+mn-lt"/>
                <a:ea typeface="+mn-ea"/>
                <a:cs typeface="+mn-cs"/>
              </a:rPr>
              <a:t>обучители</a:t>
            </a:r>
            <a:r>
              <a:rPr lang="bg-BG" sz="1200" i="0" kern="1200" noProof="0" dirty="0">
                <a:solidFill>
                  <a:srgbClr val="0770B1"/>
                </a:solidFill>
                <a:latin typeface="+mn-lt"/>
                <a:ea typeface="+mn-ea"/>
                <a:cs typeface="+mn-cs"/>
              </a:rPr>
              <a:t>, което описва целта, целевата аудитория и времетраенето на всяко от включените упражнения. Предоставени са подробни инструкции за провеждането на упражненията, както и списък с материалите, необходими за изпълнение на всяко упражнение</a:t>
            </a:r>
            <a:r>
              <a:rPr lang="bg-BG" sz="1200" i="1" kern="1200" noProof="0" dirty="0">
                <a:solidFill>
                  <a:srgbClr val="0770B1"/>
                </a:solidFill>
                <a:latin typeface="+mn-lt"/>
                <a:ea typeface="+mn-ea"/>
                <a:cs typeface="+mn-cs"/>
              </a:rPr>
              <a:t>.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1" i="1" kern="1200" noProof="0" dirty="0">
                <a:solidFill>
                  <a:srgbClr val="0770B1"/>
                </a:solidFill>
                <a:latin typeface="+mn-lt"/>
                <a:ea typeface="+mn-ea"/>
                <a:cs typeface="+mn-cs"/>
              </a:rPr>
              <a:t>Например - </a:t>
            </a:r>
            <a:r>
              <a:rPr lang="bg-BG" sz="1200" b="1" noProof="0" dirty="0">
                <a:effectLst/>
                <a:latin typeface="+mn-lt"/>
                <a:ea typeface="Calibri" panose="020F0502020204030204" pitchFamily="34" charset="0"/>
                <a:cs typeface="Times New Roman" panose="02020603050405020304" pitchFamily="18" charset="0"/>
              </a:rPr>
              <a:t>“</a:t>
            </a:r>
            <a:r>
              <a:rPr lang="bg-BG" sz="1200" b="1" i="1" dirty="0">
                <a:effectLst/>
                <a:latin typeface="Calibri" panose="020F0502020204030204" pitchFamily="34" charset="0"/>
                <a:ea typeface="Calibri" panose="020F0502020204030204" pitchFamily="34" charset="0"/>
                <a:cs typeface="Times New Roman" panose="02020603050405020304" pitchFamily="18" charset="0"/>
              </a:rPr>
              <a:t>Кое е пропорционално</a:t>
            </a:r>
            <a:r>
              <a:rPr lang="en-GB" sz="1200" b="1" i="1" dirty="0">
                <a:effectLst/>
                <a:latin typeface="Calibri" panose="020F0502020204030204" pitchFamily="34" charset="0"/>
                <a:ea typeface="Calibri" panose="020F0502020204030204" pitchFamily="34" charset="0"/>
                <a:cs typeface="Times New Roman" panose="02020603050405020304" pitchFamily="18" charset="0"/>
              </a:rPr>
              <a:t>?</a:t>
            </a:r>
            <a:r>
              <a:rPr lang="bg-BG" sz="1200" b="1" i="1" dirty="0">
                <a:effectLst/>
                <a:latin typeface="Calibri" panose="020F0502020204030204" pitchFamily="34" charset="0"/>
                <a:ea typeface="Calibri" panose="020F0502020204030204" pitchFamily="34" charset="0"/>
                <a:cs typeface="Times New Roman" panose="02020603050405020304" pitchFamily="18" charset="0"/>
              </a:rPr>
              <a:t> Казус:</a:t>
            </a:r>
            <a:r>
              <a:rPr lang="bg-BG" sz="1200" b="1" i="1" baseline="0" dirty="0">
                <a:effectLst/>
                <a:latin typeface="Calibri" panose="020F0502020204030204" pitchFamily="34" charset="0"/>
                <a:ea typeface="Calibri" panose="020F0502020204030204" pitchFamily="34" charset="0"/>
                <a:cs typeface="Times New Roman" panose="02020603050405020304" pitchFamily="18" charset="0"/>
              </a:rPr>
              <a:t> </a:t>
            </a:r>
            <a:r>
              <a:rPr lang="bg-BG" sz="1200" b="1" i="1" dirty="0">
                <a:effectLst/>
                <a:latin typeface="Calibri" panose="020F0502020204030204" pitchFamily="34" charset="0"/>
                <a:ea typeface="Calibri" panose="020F0502020204030204" pitchFamily="34" charset="0"/>
                <a:cs typeface="Times New Roman" panose="02020603050405020304" pitchFamily="18" charset="0"/>
              </a:rPr>
              <a:t>Задължително обучение“:</a:t>
            </a:r>
            <a:r>
              <a:rPr lang="bg-BG" sz="1200" b="1" i="1" noProof="0" dirty="0">
                <a:solidFill>
                  <a:srgbClr val="00B0F0"/>
                </a:solidFill>
                <a:effectLst/>
                <a:latin typeface="+mn-lt"/>
                <a:ea typeface="Calibri" panose="020F0502020204030204" pitchFamily="34" charset="0"/>
                <a:cs typeface="Times New Roman" panose="02020603050405020304" pitchFamily="18" charset="0"/>
              </a:rPr>
              <a:t> </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dirty="0">
                <a:effectLst/>
                <a:latin typeface="Calibri" panose="020F0502020204030204" pitchFamily="34" charset="0"/>
                <a:ea typeface="Calibri" panose="020F0502020204030204" pitchFamily="34" charset="0"/>
                <a:cs typeface="Times New Roman" panose="02020603050405020304" pitchFamily="18" charset="0"/>
              </a:rPr>
              <a:t>Цел</a:t>
            </a:r>
            <a:endParaRPr lang="bg-BG" sz="1200" b="0" i="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800" i="1" dirty="0">
                <a:effectLst/>
                <a:latin typeface="Calibri" panose="020F0502020204030204" pitchFamily="34" charset="0"/>
                <a:ea typeface="Times New Roman" panose="02020603050405020304" pitchFamily="18" charset="0"/>
                <a:cs typeface="Times New Roman" panose="02020603050405020304" pitchFamily="18" charset="0"/>
              </a:rPr>
              <a:t>Запознаване с дебатите относно пропорционалността на задължителното образование в среди, характеризиращи се с религиозно разнообразие</a:t>
            </a:r>
            <a:r>
              <a:rPr lang="ru-RU" sz="1200" i="1" dirty="0">
                <a:effectLst/>
                <a:latin typeface="Calibri" panose="020F0502020204030204" pitchFamily="34" charset="0"/>
                <a:ea typeface="Times New Roman" panose="02020603050405020304" pitchFamily="18" charset="0"/>
                <a:cs typeface="Times New Roman" panose="02020603050405020304" pitchFamily="18" charset="0"/>
              </a:rPr>
              <a:t>. Това е начин да се научат как да балансират между различните видове положителни и отрицателни ефекти на определени реакции.</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Целева аудитория</a:t>
            </a:r>
            <a:r>
              <a:rPr lang="en-GB"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bg-BG" sz="12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a:t>
            </a:r>
            <a:r>
              <a:rPr lang="bg-BG" sz="1200" i="1" dirty="0">
                <a:effectLst/>
                <a:latin typeface="Calibri" panose="020F0502020204030204" pitchFamily="34" charset="0"/>
                <a:ea typeface="Calibri" panose="020F0502020204030204" pitchFamily="34" charset="0"/>
                <a:cs typeface="Times New Roman" panose="02020603050405020304" pitchFamily="18" charset="0"/>
              </a:rPr>
              <a:t>ъзрастни</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dirty="0">
                <a:effectLst/>
                <a:latin typeface="Calibri" panose="020F0502020204030204" pitchFamily="34" charset="0"/>
                <a:ea typeface="Calibri" panose="020F0502020204030204" pitchFamily="34" charset="0"/>
                <a:cs typeface="Times New Roman" panose="02020603050405020304" pitchFamily="18" charset="0"/>
              </a:rPr>
              <a:t>Времетраене</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40-60 </a:t>
            </a:r>
            <a:r>
              <a:rPr lang="bg-BG" sz="1200" i="1" dirty="0">
                <a:effectLst/>
                <a:latin typeface="Calibri" panose="020F0502020204030204" pitchFamily="34" charset="0"/>
                <a:ea typeface="Calibri" panose="020F0502020204030204" pitchFamily="34" charset="0"/>
                <a:cs typeface="Times New Roman" panose="02020603050405020304" pitchFamily="18" charset="0"/>
              </a:rPr>
              <a:t>мин.</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dirty="0">
                <a:effectLst/>
                <a:latin typeface="Calibri" panose="020F0502020204030204" pitchFamily="34" charset="0"/>
                <a:ea typeface="Calibri" panose="020F0502020204030204" pitchFamily="34" charset="0"/>
                <a:cs typeface="Times New Roman" panose="02020603050405020304" pitchFamily="18" charset="0"/>
              </a:rPr>
              <a:t>Описание</a:t>
            </a: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i="1" noProof="0" dirty="0">
                <a:effectLst/>
                <a:latin typeface="+mn-lt"/>
                <a:ea typeface="Calibri" panose="020F0502020204030204" pitchFamily="34" charset="0"/>
                <a:cs typeface="Times New Roman" panose="02020603050405020304" pitchFamily="18" charset="0"/>
              </a:rPr>
              <a:t>Стъпка 1: У</a:t>
            </a:r>
            <a:r>
              <a:rPr lang="bg-BG" sz="1200" i="1" noProof="0" dirty="0">
                <a:effectLst/>
                <a:latin typeface="+mn-lt"/>
                <a:ea typeface="Times New Roman" panose="02020603050405020304" pitchFamily="18" charset="0"/>
                <a:cs typeface="Times New Roman" panose="02020603050405020304" pitchFamily="18" charset="0"/>
              </a:rPr>
              <a:t>частниците се разпределят в отделни подгрупи. Броят на формираните подгрупи зависи от общия брой участници в обучението. В една подгрупа следва да попадат между 6 и 10 души. Във всяка подгрупа се оформят два отделни екипа, които се разделят в две обособени зони на едно работно помещение или в различни стаи</a:t>
            </a:r>
            <a:r>
              <a:rPr lang="bg-BG" sz="1200" i="1" noProof="0" dirty="0">
                <a:effectLst/>
                <a:latin typeface="+mn-lt"/>
                <a:ea typeface="Calibri" panose="020F0502020204030204" pitchFamily="34" charset="0"/>
                <a:cs typeface="Times New Roman" panose="02020603050405020304" pitchFamily="18" charset="0"/>
              </a:rPr>
              <a:t>.</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i="1" noProof="0" dirty="0">
                <a:effectLst/>
                <a:latin typeface="+mn-lt"/>
                <a:ea typeface="Calibri" panose="020F0502020204030204" pitchFamily="34" charset="0"/>
                <a:cs typeface="Times New Roman" panose="02020603050405020304" pitchFamily="18" charset="0"/>
              </a:rPr>
              <a:t>Стъпка</a:t>
            </a:r>
            <a:r>
              <a:rPr lang="bg-BG" sz="1200" i="1" noProof="0" dirty="0">
                <a:effectLst/>
                <a:latin typeface="+mn-lt"/>
                <a:cs typeface="Times New Roman" panose="02020603050405020304" pitchFamily="18" charset="0"/>
              </a:rPr>
              <a:t> 2: </a:t>
            </a:r>
            <a:r>
              <a:rPr lang="bg-BG" sz="1200" i="1" noProof="0" dirty="0">
                <a:effectLst/>
                <a:latin typeface="+mn-lt"/>
                <a:ea typeface="Times New Roman" panose="02020603050405020304" pitchFamily="18" charset="0"/>
                <a:cs typeface="Times New Roman" panose="02020603050405020304" pitchFamily="18" charset="0"/>
              </a:rPr>
              <a:t>Участниците прочитат съдържанието на сценария и се запознават с фактите по разглеждания казус, които след това ще трябва да обсъждат</a:t>
            </a:r>
            <a:r>
              <a:rPr lang="bg-BG" sz="1200" i="1" noProof="0" dirty="0">
                <a:latin typeface="+mn-lt"/>
              </a:rPr>
              <a:t>.</a:t>
            </a:r>
          </a:p>
          <a:p>
            <a:pPr marL="628650" lvl="1" indent="-171450" algn="jus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3: </a:t>
            </a:r>
            <a:r>
              <a:rPr lang="bg-BG" sz="1200" i="1" noProof="0" dirty="0">
                <a:effectLst/>
                <a:latin typeface="+mn-lt"/>
                <a:ea typeface="Times New Roman" panose="02020603050405020304" pitchFamily="18" charset="0"/>
                <a:cs typeface="Times New Roman" panose="02020603050405020304" pitchFamily="18" charset="0"/>
              </a:rPr>
              <a:t>Всеки екип защитава определена позиция защо дадена реакция е била или не е била пропорционална. След това, всеки екип изготвя списък с доказателства и аргументи (в подкрепа на позицията си), които по-късно ще представи пред цялата група.</a:t>
            </a:r>
            <a:endParaRPr lang="bg-BG" sz="1200" i="1" noProof="0" dirty="0">
              <a:effectLst/>
              <a:latin typeface="+mn-lt"/>
              <a:ea typeface="Calibri" panose="020F0502020204030204" pitchFamily="34" charset="0"/>
              <a:cs typeface="Times New Roman" panose="02020603050405020304" pitchFamily="18" charset="0"/>
            </a:endParaRPr>
          </a:p>
          <a:p>
            <a:pPr marL="628650" lvl="1" indent="-171450" algn="jus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4: </a:t>
            </a:r>
            <a:r>
              <a:rPr lang="bg-BG" sz="1200" i="1" noProof="0" dirty="0">
                <a:effectLst/>
                <a:latin typeface="+mn-lt"/>
                <a:ea typeface="Times New Roman" panose="02020603050405020304" pitchFamily="18" charset="0"/>
                <a:cs typeface="Times New Roman" panose="02020603050405020304" pitchFamily="18" charset="0"/>
              </a:rPr>
              <a:t>Всеки екип представя своите аргументи пред събралите се участници от всички екипи и подгрупи. </a:t>
            </a:r>
            <a:r>
              <a:rPr lang="bg-BG" sz="1200" i="1" noProof="0" dirty="0">
                <a:effectLst/>
                <a:latin typeface="+mn-lt"/>
                <a:ea typeface="Calibri" panose="020F0502020204030204" pitchFamily="34" charset="0"/>
                <a:cs typeface="Times New Roman" panose="02020603050405020304" pitchFamily="18" charset="0"/>
              </a:rPr>
              <a:t>Аргументите се групират на флипчарт (аргументи “за”</a:t>
            </a:r>
            <a:r>
              <a:rPr lang="bg-BG" sz="1200" i="1" baseline="0" noProof="0" dirty="0">
                <a:effectLst/>
                <a:latin typeface="+mn-lt"/>
                <a:ea typeface="Calibri" panose="020F0502020204030204" pitchFamily="34" charset="0"/>
                <a:cs typeface="Times New Roman" panose="02020603050405020304" pitchFamily="18" charset="0"/>
              </a:rPr>
              <a:t> и</a:t>
            </a:r>
            <a:r>
              <a:rPr lang="bg-BG" sz="1200" i="1" noProof="0" dirty="0">
                <a:effectLst/>
                <a:latin typeface="+mn-lt"/>
                <a:ea typeface="Calibri" panose="020F0502020204030204" pitchFamily="34" charset="0"/>
                <a:cs typeface="Times New Roman" panose="02020603050405020304" pitchFamily="18" charset="0"/>
              </a:rPr>
              <a:t> аргументи “против”).</a:t>
            </a:r>
          </a:p>
          <a:p>
            <a:pPr marL="628650" lvl="1" indent="-171450" algn="jus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a:t>
            </a:r>
            <a:r>
              <a:rPr lang="bg-BG" sz="1200" i="1" noProof="0" dirty="0">
                <a:effectLst/>
                <a:latin typeface="+mn-lt"/>
                <a:cs typeface="Times New Roman" panose="02020603050405020304" pitchFamily="18" charset="0"/>
              </a:rPr>
              <a:t> 5: Групата обсъжда кои аргументи са решаващи според тях, за да се стигне до общо заключение. Необходимо е </a:t>
            </a:r>
            <a:r>
              <a:rPr lang="bg-BG" sz="1200" i="1" noProof="0" dirty="0" err="1">
                <a:effectLst/>
                <a:latin typeface="+mn-lt"/>
                <a:cs typeface="Times New Roman" panose="02020603050405020304" pitchFamily="18" charset="0"/>
              </a:rPr>
              <a:t>обучителят</a:t>
            </a:r>
            <a:r>
              <a:rPr lang="bg-BG" sz="1200" i="1" noProof="0" dirty="0">
                <a:effectLst/>
                <a:latin typeface="+mn-lt"/>
                <a:cs typeface="Times New Roman" panose="02020603050405020304" pitchFamily="18" charset="0"/>
              </a:rPr>
              <a:t> да се увери, че ефектите от предприетите действия също са били взети под внимание.</a:t>
            </a:r>
            <a:endParaRPr lang="bg-BG" sz="1200" i="1" noProof="0" dirty="0">
              <a:latin typeface="+mn-lt"/>
            </a:endParaRPr>
          </a:p>
          <a:p>
            <a:pPr lvl="1" algn="just"/>
            <a:r>
              <a:rPr lang="bg-BG" sz="1200" b="1" i="1" dirty="0">
                <a:effectLst/>
                <a:latin typeface="Calibri" panose="020F0502020204030204" pitchFamily="34" charset="0"/>
                <a:ea typeface="Calibri" panose="020F0502020204030204" pitchFamily="34" charset="0"/>
                <a:cs typeface="Times New Roman" panose="02020603050405020304" pitchFamily="18" charset="0"/>
              </a:rPr>
              <a:t>Метод на обучение</a:t>
            </a:r>
            <a:endParaRPr lang="bg-BG" sz="1200" b="0" i="1" dirty="0">
              <a:effectLst/>
              <a:latin typeface="Calibri" panose="020F0502020204030204" pitchFamily="34" charset="0"/>
              <a:ea typeface="Calibri" panose="020F0502020204030204" pitchFamily="34" charset="0"/>
              <a:cs typeface="Times New Roman" panose="02020603050405020304" pitchFamily="18" charset="0"/>
            </a:endParaRPr>
          </a:p>
          <a:p>
            <a:pPr lvl="1" algn="just"/>
            <a:r>
              <a:rPr lang="bg-BG" sz="1200" i="1" dirty="0">
                <a:effectLst/>
                <a:latin typeface="Calibri" panose="020F0502020204030204" pitchFamily="34" charset="0"/>
                <a:ea typeface="Times New Roman" panose="02020603050405020304" pitchFamily="18" charset="0"/>
                <a:cs typeface="Times New Roman" panose="02020603050405020304" pitchFamily="18" charset="0"/>
              </a:rPr>
              <a:t>Критично четене, дебат</a:t>
            </a: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3598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#21)</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rPr>
              <a:t>Това е алтернативен казус от обучението за пропорционален отговор на държавата</a:t>
            </a:r>
            <a:r>
              <a:rPr lang="bg-BG" baseline="0" noProof="0" dirty="0">
                <a:latin typeface="+mn-lt"/>
              </a:rPr>
              <a:t> (</a:t>
            </a:r>
            <a:r>
              <a:rPr lang="bg-BG" b="0" noProof="0" dirty="0">
                <a:latin typeface="+mn-lt"/>
              </a:rPr>
              <a:t>„</a:t>
            </a:r>
            <a:r>
              <a:rPr lang="bg-BG" sz="1200" b="0" kern="1200" noProof="0" dirty="0">
                <a:solidFill>
                  <a:schemeClr val="tx1"/>
                </a:solidFill>
                <a:effectLst/>
                <a:latin typeface="+mn-lt"/>
                <a:ea typeface="+mn-ea"/>
                <a:cs typeface="+mn-cs"/>
              </a:rPr>
              <a:t>Използване на смъртоносна сила“).</a:t>
            </a:r>
            <a:endParaRPr lang="bg-BG" b="0" noProof="0" dirty="0">
              <a:latin typeface="+mn-lt"/>
            </a:endParaRPr>
          </a:p>
          <a:p>
            <a:pPr algn="just"/>
            <a:r>
              <a:rPr lang="bg-BG" noProof="0" dirty="0">
                <a:latin typeface="+mn-lt"/>
              </a:rPr>
              <a:t>---</a:t>
            </a:r>
          </a:p>
          <a:p>
            <a:pPr algn="just"/>
            <a:r>
              <a:rPr lang="bg-BG" noProof="0" dirty="0">
                <a:latin typeface="+mn-lt"/>
              </a:rPr>
              <a:t>@Обучаващ</a:t>
            </a:r>
          </a:p>
          <a:p>
            <a:pPr marL="171450" indent="-171450" algn="just">
              <a:buFont typeface="Arial" panose="020B0604020202020204" pitchFamily="34" charset="0"/>
              <a:buChar char="•"/>
            </a:pPr>
            <a:r>
              <a:rPr lang="bg-BG" noProof="0" dirty="0">
                <a:latin typeface="+mn-lt"/>
              </a:rPr>
              <a:t>Ако участниците се интересуват и имате време, можете да изберете да изпълните</a:t>
            </a:r>
            <a:r>
              <a:rPr lang="bg-BG" baseline="0" noProof="0" dirty="0">
                <a:latin typeface="+mn-lt"/>
              </a:rPr>
              <a:t> упражнение по </a:t>
            </a:r>
            <a:r>
              <a:rPr lang="bg-BG" noProof="0" dirty="0">
                <a:latin typeface="+mn-lt"/>
              </a:rPr>
              <a:t>втори сценарий или да замените първия сценарий с този.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solidFill>
                  <a:srgbClr val="000000"/>
                </a:solidFill>
                <a:effectLst/>
                <a:latin typeface="+mn-lt"/>
              </a:rPr>
              <a:t>Ако този казус не е подходящ за аудиторията, изберете казус, който би</a:t>
            </a:r>
            <a:r>
              <a:rPr lang="bg-BG" sz="1200" baseline="0" noProof="0" dirty="0">
                <a:solidFill>
                  <a:srgbClr val="000000"/>
                </a:solidFill>
                <a:effectLst/>
                <a:latin typeface="+mn-lt"/>
              </a:rPr>
              <a:t> бил</a:t>
            </a:r>
            <a:r>
              <a:rPr lang="bg-BG" sz="1200" noProof="0" dirty="0">
                <a:solidFill>
                  <a:srgbClr val="000000"/>
                </a:solidFill>
                <a:effectLst/>
                <a:latin typeface="+mn-lt"/>
              </a:rPr>
              <a:t> по-подходящ за тях. Възможно е да променяте детайли за заплахата, за да направите казуса по-предизвикателен.</a:t>
            </a:r>
          </a:p>
          <a:p>
            <a:pPr marL="171450" indent="-171450" algn="just">
              <a:buFont typeface="Arial" panose="020B0604020202020204" pitchFamily="34" charset="0"/>
              <a:buChar char="•"/>
            </a:pPr>
            <a:r>
              <a:rPr lang="bg-BG" noProof="0" dirty="0">
                <a:latin typeface="+mn-lt"/>
              </a:rPr>
              <a:t>При необходимост, </a:t>
            </a:r>
            <a:r>
              <a:rPr lang="bg-BG" sz="1800" dirty="0">
                <a:effectLst/>
                <a:latin typeface="Calibri" panose="020F0502020204030204" pitchFamily="34" charset="0"/>
                <a:ea typeface="Times New Roman" panose="02020603050405020304" pitchFamily="18" charset="0"/>
                <a:cs typeface="Times New Roman" panose="02020603050405020304" pitchFamily="18" charset="0"/>
              </a:rPr>
              <a:t>участниците се разпределят в отделни подгрупи. Броят на формираните подгрупи зависи от общия брой участници в лабораторията. В една подгрупа следва да попадат между 6 и 10 души. </a:t>
            </a:r>
          </a:p>
          <a:p>
            <a:pPr marL="171450" indent="-171450" algn="just" rtl="0">
              <a:buFont typeface="Arial" panose="020B0604020202020204" pitchFamily="34" charset="0"/>
              <a:buChar char="•"/>
            </a:pPr>
            <a:r>
              <a:rPr lang="bg-BG" sz="1200" noProof="0" dirty="0">
                <a:solidFill>
                  <a:srgbClr val="000000"/>
                </a:solidFill>
                <a:effectLst/>
                <a:latin typeface="+mn-lt"/>
              </a:rPr>
              <a:t>Упражнението отнема 40-60 минути.</a:t>
            </a:r>
          </a:p>
          <a:p>
            <a:pPr algn="just"/>
            <a:r>
              <a:rPr lang="bg-BG" sz="1200" noProof="0" dirty="0">
                <a:latin typeface="+mn-lt"/>
              </a:rPr>
              <a:t>---</a:t>
            </a:r>
          </a:p>
          <a:p>
            <a:pPr algn="just"/>
            <a:r>
              <a:rPr lang="bg-BG" sz="1200" noProof="0" dirty="0">
                <a:latin typeface="+mn-lt"/>
              </a:rPr>
              <a:t>Инструкции за изпълнение на упражнението:</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i="1" noProof="0" dirty="0">
                <a:effectLst/>
                <a:latin typeface="+mn-lt"/>
                <a:ea typeface="Calibri" panose="020F0502020204030204" pitchFamily="34" charset="0"/>
                <a:cs typeface="Times New Roman" panose="02020603050405020304" pitchFamily="18" charset="0"/>
              </a:rPr>
              <a:t>Стъпка 1: У</a:t>
            </a:r>
            <a:r>
              <a:rPr lang="bg-BG" sz="1200" noProof="0" dirty="0">
                <a:effectLst/>
                <a:latin typeface="+mn-lt"/>
                <a:ea typeface="Times New Roman" panose="02020603050405020304" pitchFamily="18" charset="0"/>
                <a:cs typeface="Times New Roman" panose="02020603050405020304" pitchFamily="18" charset="0"/>
              </a:rPr>
              <a:t>частниците се разпределят в отделни подгрупи. Броят на формираните подгрупи зависи от общия брой участници в обучението. В една подгрупа следва да попадат между 6 и 10 души. Във всяка подгрупа се оформят два отделни екипа, които се разделят в две обособени зони на едно работно помещение или в различни стаи</a:t>
            </a:r>
            <a:r>
              <a:rPr lang="bg-BG" sz="1200" i="0" noProof="0" dirty="0">
                <a:effectLst/>
                <a:latin typeface="+mn-lt"/>
                <a:ea typeface="Calibri" panose="020F0502020204030204" pitchFamily="34" charset="0"/>
                <a:cs typeface="Times New Roman" panose="02020603050405020304" pitchFamily="18" charset="0"/>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i="1" noProof="0" dirty="0">
                <a:effectLst/>
                <a:latin typeface="+mn-lt"/>
                <a:ea typeface="Calibri" panose="020F0502020204030204" pitchFamily="34" charset="0"/>
                <a:cs typeface="Times New Roman" panose="02020603050405020304" pitchFamily="18" charset="0"/>
              </a:rPr>
              <a:t>Стъпка</a:t>
            </a:r>
            <a:r>
              <a:rPr lang="bg-BG" sz="1200" i="1" noProof="0" dirty="0">
                <a:effectLst/>
                <a:latin typeface="+mn-lt"/>
                <a:cs typeface="Times New Roman" panose="02020603050405020304" pitchFamily="18" charset="0"/>
              </a:rPr>
              <a:t> 2: </a:t>
            </a:r>
            <a:r>
              <a:rPr lang="bg-BG" sz="1200" noProof="0" dirty="0">
                <a:effectLst/>
                <a:latin typeface="+mn-lt"/>
                <a:ea typeface="Times New Roman" panose="02020603050405020304" pitchFamily="18" charset="0"/>
                <a:cs typeface="Times New Roman" panose="02020603050405020304" pitchFamily="18" charset="0"/>
              </a:rPr>
              <a:t>Участниците прочитат съдържанието на сценария и се запознават с фактите по разглеждания казус, които след това ще трябва да обсъждат</a:t>
            </a:r>
            <a:r>
              <a:rPr lang="bg-BG" sz="1200" noProof="0" dirty="0">
                <a:latin typeface="+mn-lt"/>
              </a:rPr>
              <a:t>.</a:t>
            </a:r>
          </a:p>
          <a:p>
            <a:pPr marL="171450" indent="-171450" algn="jus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3: </a:t>
            </a:r>
            <a:r>
              <a:rPr lang="bg-BG" sz="1200" noProof="0" dirty="0">
                <a:effectLst/>
                <a:latin typeface="+mn-lt"/>
                <a:ea typeface="Times New Roman" panose="02020603050405020304" pitchFamily="18" charset="0"/>
                <a:cs typeface="Times New Roman" panose="02020603050405020304" pitchFamily="18" charset="0"/>
              </a:rPr>
              <a:t>Всеки екип защитава определена позиция защо дадена реакция е била или не е била пропорционална. След това, всеки екип изготвя списък с доказателства и аргументи (в подкрепа на позицията си), които по-късно ще представи пред цялата група.</a:t>
            </a:r>
            <a:endParaRPr lang="bg-BG" sz="1200" i="0" noProof="0" dirty="0">
              <a:effectLst/>
              <a:latin typeface="+mn-l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 4: </a:t>
            </a:r>
            <a:r>
              <a:rPr lang="bg-BG" sz="1200" noProof="0" dirty="0">
                <a:effectLst/>
                <a:latin typeface="+mn-lt"/>
                <a:ea typeface="Times New Roman" panose="02020603050405020304" pitchFamily="18" charset="0"/>
                <a:cs typeface="Times New Roman" panose="02020603050405020304" pitchFamily="18" charset="0"/>
              </a:rPr>
              <a:t>Всеки екип представя своите аргументи пред събралите се участници от всички екипи и подгрупи. </a:t>
            </a:r>
            <a:r>
              <a:rPr lang="bg-BG" sz="1200" i="0" noProof="0" dirty="0">
                <a:effectLst/>
                <a:latin typeface="+mn-lt"/>
                <a:ea typeface="Calibri" panose="020F0502020204030204" pitchFamily="34" charset="0"/>
                <a:cs typeface="Times New Roman" panose="02020603050405020304" pitchFamily="18" charset="0"/>
              </a:rPr>
              <a:t>Аргументите се групират на флипчарт (аргументи “за”</a:t>
            </a:r>
            <a:r>
              <a:rPr lang="bg-BG" sz="1200" i="0" baseline="0" noProof="0" dirty="0">
                <a:effectLst/>
                <a:latin typeface="+mn-lt"/>
                <a:ea typeface="Calibri" panose="020F0502020204030204" pitchFamily="34" charset="0"/>
                <a:cs typeface="Times New Roman" panose="02020603050405020304" pitchFamily="18" charset="0"/>
              </a:rPr>
              <a:t> и</a:t>
            </a:r>
            <a:r>
              <a:rPr lang="bg-BG" sz="1200" i="0" noProof="0" dirty="0">
                <a:effectLst/>
                <a:latin typeface="+mn-lt"/>
                <a:ea typeface="Calibri" panose="020F0502020204030204" pitchFamily="34" charset="0"/>
                <a:cs typeface="Times New Roman" panose="02020603050405020304" pitchFamily="18" charset="0"/>
              </a:rPr>
              <a:t> аргументи “против”).</a:t>
            </a:r>
          </a:p>
          <a:p>
            <a:pPr marL="171450" indent="-171450" algn="just">
              <a:buFont typeface="Arial" panose="020B0604020202020204" pitchFamily="34" charset="0"/>
              <a:buChar char="•"/>
            </a:pPr>
            <a:r>
              <a:rPr lang="bg-BG" sz="1200" i="1" noProof="0" dirty="0">
                <a:effectLst/>
                <a:latin typeface="+mn-lt"/>
                <a:ea typeface="Calibri" panose="020F0502020204030204" pitchFamily="34" charset="0"/>
                <a:cs typeface="Times New Roman" panose="02020603050405020304" pitchFamily="18" charset="0"/>
              </a:rPr>
              <a:t>Стъпка</a:t>
            </a:r>
            <a:r>
              <a:rPr lang="bg-BG" sz="1200" i="1" noProof="0" dirty="0">
                <a:effectLst/>
                <a:latin typeface="+mn-lt"/>
                <a:cs typeface="Times New Roman" panose="02020603050405020304" pitchFamily="18" charset="0"/>
              </a:rPr>
              <a:t> 5:</a:t>
            </a:r>
            <a:r>
              <a:rPr lang="bg-BG" sz="1200" i="0" noProof="0" dirty="0">
                <a:effectLst/>
                <a:latin typeface="+mn-lt"/>
                <a:cs typeface="Times New Roman" panose="02020603050405020304" pitchFamily="18" charset="0"/>
              </a:rPr>
              <a:t> Групата обсъжда кои аргументи са решаващи според тях, за да се стигне до общо заключение. Необходимо е </a:t>
            </a:r>
            <a:r>
              <a:rPr lang="bg-BG" sz="1200" i="0" noProof="0" dirty="0" err="1">
                <a:effectLst/>
                <a:latin typeface="+mn-lt"/>
                <a:cs typeface="Times New Roman" panose="02020603050405020304" pitchFamily="18" charset="0"/>
              </a:rPr>
              <a:t>обучителят</a:t>
            </a:r>
            <a:r>
              <a:rPr lang="bg-BG" sz="1200" i="0" noProof="0" dirty="0">
                <a:effectLst/>
                <a:latin typeface="+mn-lt"/>
                <a:cs typeface="Times New Roman" panose="02020603050405020304" pitchFamily="18" charset="0"/>
              </a:rPr>
              <a:t> да се увери, че ефектите от предприетите действия също са били взети под внимание.</a:t>
            </a:r>
            <a:endParaRPr lang="bg-BG" sz="1200" i="0" noProof="0" dirty="0">
              <a:latin typeface="+mn-lt"/>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257730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1" i="0" u="none" strike="noStrike" baseline="0" noProof="0" dirty="0">
                <a:latin typeface="+mn-lt"/>
              </a:rPr>
              <a:t>Инструкции/бележки (слайд #22)</a:t>
            </a:r>
          </a:p>
          <a:p>
            <a:pPr algn="just"/>
            <a:endParaRPr lang="bg-BG" noProof="0" dirty="0"/>
          </a:p>
          <a:p>
            <a:pPr algn="just"/>
            <a:r>
              <a:rPr lang="bg-BG" noProof="0" dirty="0"/>
              <a:t>Сценарий</a:t>
            </a:r>
            <a:r>
              <a:rPr lang="bg-BG" baseline="0" noProof="0" dirty="0"/>
              <a:t> по казус „Използване на смъртоносна сила“: да се използва, ако обучението се провежда </a:t>
            </a:r>
            <a:r>
              <a:rPr lang="bg-BG" baseline="0" noProof="0" dirty="0" err="1"/>
              <a:t>онайн</a:t>
            </a:r>
            <a:r>
              <a:rPr lang="bg-BG" baseline="0" noProof="0" dirty="0"/>
              <a:t> или вместо помощен материал за участниците, разпечатан на хартия. </a:t>
            </a:r>
            <a:endParaRPr lang="bg-BG"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1047817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rPr>
              <a:t>Една от целите на обучението за </a:t>
            </a:r>
            <a:r>
              <a:rPr lang="bg-BG" noProof="0" dirty="0" err="1">
                <a:latin typeface="+mn-lt"/>
              </a:rPr>
              <a:t>обучители</a:t>
            </a:r>
            <a:r>
              <a:rPr lang="bg-BG" noProof="0" dirty="0">
                <a:latin typeface="+mn-lt"/>
              </a:rPr>
              <a:t> е да представи на участниците седемте тематични обучения,</a:t>
            </a:r>
            <a:r>
              <a:rPr lang="bg-BG" baseline="0" noProof="0" dirty="0">
                <a:latin typeface="+mn-lt"/>
              </a:rPr>
              <a:t> разработени </a:t>
            </a:r>
            <a:r>
              <a:rPr lang="bg-BG" noProof="0" dirty="0">
                <a:latin typeface="+mn-lt"/>
              </a:rPr>
              <a:t>в рамките на проект</a:t>
            </a:r>
            <a:r>
              <a:rPr lang="bg-BG" baseline="0" noProof="0" dirty="0">
                <a:latin typeface="+mn-lt"/>
              </a:rPr>
              <a:t> ARMOUR, в т.ч. з</a:t>
            </a:r>
            <a:r>
              <a:rPr lang="bg-BG" noProof="0" dirty="0">
                <a:latin typeface="+mn-lt"/>
              </a:rPr>
              <a:t>а какво се отнасят и как могат лесно да се провеждат с колеги и партньори. Материалите са публикувани на адрес: https://www.firstlinepractitioners.com/.</a:t>
            </a:r>
          </a:p>
          <a:p>
            <a:pPr algn="just"/>
            <a:r>
              <a:rPr lang="bg-BG" b="1" noProof="0" dirty="0">
                <a:latin typeface="+mn-lt"/>
              </a:rPr>
              <a:t>---</a:t>
            </a:r>
          </a:p>
          <a:p>
            <a:pPr algn="just"/>
            <a:r>
              <a:rPr lang="bg-BG" b="0" noProof="0" dirty="0">
                <a:latin typeface="+mn-lt"/>
              </a:rPr>
              <a:t>@Обучаващ</a:t>
            </a:r>
            <a:r>
              <a:rPr lang="bg-BG" b="0" baseline="0" noProof="0" dirty="0">
                <a:latin typeface="+mn-lt"/>
              </a:rPr>
              <a:t>:</a:t>
            </a:r>
          </a:p>
          <a:p>
            <a:pPr marL="171450" indent="-171450" algn="just">
              <a:buFont typeface="Arial" panose="020B0604020202020204" pitchFamily="34" charset="0"/>
              <a:buChar char="•"/>
            </a:pPr>
            <a:r>
              <a:rPr lang="bg-BG" b="0" noProof="0" dirty="0">
                <a:latin typeface="+mn-lt"/>
              </a:rPr>
              <a:t>Чрез кликване върху изображенията, може да покажете на участниците къде точно могат</a:t>
            </a:r>
            <a:r>
              <a:rPr lang="bg-BG" b="0" baseline="0" noProof="0" dirty="0">
                <a:latin typeface="+mn-lt"/>
              </a:rPr>
              <a:t> да открият материалите.</a:t>
            </a:r>
            <a:r>
              <a:rPr lang="bg-BG" b="0" noProof="0" dirty="0">
                <a:latin typeface="+mn-lt"/>
              </a:rPr>
              <a:t> </a:t>
            </a:r>
          </a:p>
          <a:p>
            <a:pPr marL="171450" indent="-171450" algn="just">
              <a:buFont typeface="Arial" panose="020B0604020202020204" pitchFamily="34" charset="0"/>
              <a:buChar char="•"/>
            </a:pPr>
            <a:r>
              <a:rPr lang="bg-BG" b="0" noProof="0" dirty="0">
                <a:latin typeface="+mn-lt"/>
              </a:rPr>
              <a:t>Посочете също и къде са поместени материалите за оценка.</a:t>
            </a:r>
          </a:p>
          <a:p>
            <a:pPr marL="171450" indent="-171450" algn="just">
              <a:buFont typeface="Arial" panose="020B0604020202020204" pitchFamily="34" charset="0"/>
              <a:buChar char="•"/>
            </a:pPr>
            <a:r>
              <a:rPr lang="bg-BG" noProof="0" dirty="0">
                <a:latin typeface="+mn-lt"/>
              </a:rPr>
              <a:t>Допълнителна информация и онлайн</a:t>
            </a:r>
            <a:r>
              <a:rPr lang="bg-BG" baseline="0" noProof="0" dirty="0">
                <a:latin typeface="+mn-lt"/>
              </a:rPr>
              <a:t> </a:t>
            </a:r>
            <a:r>
              <a:rPr lang="bg-BG" noProof="0" dirty="0">
                <a:latin typeface="+mn-lt"/>
              </a:rPr>
              <a:t>обучение са достъпни на платформата за обучение </a:t>
            </a:r>
            <a:r>
              <a:rPr lang="bg-BG" noProof="0" dirty="0" err="1">
                <a:latin typeface="+mn-lt"/>
              </a:rPr>
              <a:t>Hermes</a:t>
            </a:r>
            <a:r>
              <a:rPr lang="bg-BG" noProof="0" dirty="0">
                <a:latin typeface="+mn-lt"/>
              </a:rPr>
              <a:t>: https://www.traininghermes.eu/. При желание, може да се обясни на участниците как могат да се регистрират и/или да им се покаже самото онлайн обучение.</a:t>
            </a:r>
          </a:p>
        </p:txBody>
      </p:sp>
      <p:sp>
        <p:nvSpPr>
          <p:cNvPr id="4" name="Slide Number Placeholder 3"/>
          <p:cNvSpPr>
            <a:spLocks noGrp="1"/>
          </p:cNvSpPr>
          <p:nvPr>
            <p:ph type="sldNum" sz="quarter" idx="10"/>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rPr>
              <a:t>Друга цел на Обучението за </a:t>
            </a:r>
            <a:r>
              <a:rPr lang="bg-BG" noProof="0" dirty="0" err="1">
                <a:latin typeface="+mn-lt"/>
              </a:rPr>
              <a:t>обучители</a:t>
            </a:r>
            <a:r>
              <a:rPr lang="bg-BG" noProof="0" dirty="0">
                <a:latin typeface="+mn-lt"/>
              </a:rPr>
              <a:t> е да се покаже къде могат да бъдат намерени колекции от достъпни и използваеми практики. На слайда е представена селекция от уеб сайтовете с подходящи и много информация и материали.</a:t>
            </a:r>
          </a:p>
          <a:p>
            <a:r>
              <a:rPr lang="bg-BG" noProof="0" dirty="0">
                <a:latin typeface="+mn-lt"/>
              </a:rPr>
              <a:t>---</a:t>
            </a:r>
          </a:p>
          <a:p>
            <a:r>
              <a:rPr lang="bg-BG" b="0" noProof="0" dirty="0">
                <a:latin typeface="+mn-lt"/>
              </a:rPr>
              <a:t>@Обучаващ:</a:t>
            </a:r>
          </a:p>
          <a:p>
            <a:pPr marL="171450" indent="-171450">
              <a:buFont typeface="Arial" panose="020B0604020202020204" pitchFamily="34" charset="0"/>
              <a:buChar char="•"/>
            </a:pPr>
            <a:r>
              <a:rPr lang="bg-BG" b="0" noProof="0" dirty="0">
                <a:latin typeface="+mn-lt"/>
              </a:rPr>
              <a:t>Кликнете върху изображенията и разкажете по малко за всеки уеб сайт: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hlinkClick r:id="rId3"/>
              </a:rPr>
              <a:t>https://terratoolkit.eu/download_teachers/</a:t>
            </a:r>
            <a:endParaRPr lang="bg-BG" noProof="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https://www.bounce-resilience-tools.eu/bounce-along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hlinkClick r:id="rId4"/>
              </a:rPr>
              <a:t>https://www.kis.nl/publicatie/zicht-op-radicalisering</a:t>
            </a:r>
            <a:endParaRPr lang="bg-BG" noProof="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hlinkClick r:id="rId5"/>
              </a:rPr>
              <a:t>https://www.nji.nl/nl/Kennis/Dossier/Radicalisering</a:t>
            </a:r>
            <a:endParaRPr lang="bg-BG" noProof="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hlinkClick r:id="rId6"/>
              </a:rPr>
              <a:t>https://ter-info.nl/home</a:t>
            </a:r>
            <a:endParaRPr lang="bg-BG" noProof="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https://ec.europa.eu/home-affairs/what-we-do/networks/radicalisation_awareness_network/ran-best-practices_en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b="0" noProof="0" dirty="0">
                <a:latin typeface="+mn-lt"/>
              </a:rPr>
              <a:t>Ресурсите могат да бъдат подменени според интересите/вида на аудиторията и/или съобразени със съответния национален контекст.</a:t>
            </a:r>
            <a:endParaRPr lang="bg-BG" noProof="0" dirty="0">
              <a:latin typeface="+mn-lt"/>
            </a:endParaRPr>
          </a:p>
        </p:txBody>
      </p:sp>
      <p:sp>
        <p:nvSpPr>
          <p:cNvPr id="4" name="Slide Number Placeholder 3"/>
          <p:cNvSpPr>
            <a:spLocks noGrp="1"/>
          </p:cNvSpPr>
          <p:nvPr>
            <p:ph type="sldNum" sz="quarter" idx="10"/>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#25)</a:t>
            </a:r>
          </a:p>
          <a:p>
            <a:pPr algn="just"/>
            <a:endParaRPr lang="bg-BG" noProof="0" dirty="0"/>
          </a:p>
          <a:p>
            <a:pPr algn="just" rtl="0"/>
            <a:r>
              <a:rPr lang="bg-BG" noProof="0" dirty="0">
                <a:solidFill>
                  <a:srgbClr val="000000"/>
                </a:solidFill>
                <a:effectLst/>
                <a:latin typeface="+mn-lt"/>
              </a:rPr>
              <a:t>@Обучаващ: </a:t>
            </a:r>
          </a:p>
          <a:p>
            <a:pPr algn="just" rtl="0"/>
            <a:r>
              <a:rPr lang="bg-BG" noProof="0" dirty="0">
                <a:solidFill>
                  <a:srgbClr val="000000"/>
                </a:solidFill>
                <a:effectLst/>
                <a:latin typeface="+mn-lt"/>
              </a:rPr>
              <a:t>Раздайте формата за обратна връзка за Ден #3 [ако </a:t>
            </a:r>
            <a:r>
              <a:rPr lang="bg-BG" noProof="0" dirty="0">
                <a:latin typeface="+mn-lt"/>
              </a:rPr>
              <a:t>Обучението за </a:t>
            </a:r>
            <a:r>
              <a:rPr lang="bg-BG" noProof="0" dirty="0" err="1">
                <a:latin typeface="+mn-lt"/>
              </a:rPr>
              <a:t>обучители</a:t>
            </a:r>
            <a:r>
              <a:rPr lang="bg-BG" noProof="0" dirty="0">
                <a:solidFill>
                  <a:srgbClr val="000000"/>
                </a:solidFill>
                <a:effectLst/>
                <a:latin typeface="+mn-lt"/>
              </a:rPr>
              <a:t> се провежда онлайн</a:t>
            </a:r>
            <a:r>
              <a:rPr lang="bg-BG" baseline="0" noProof="0" dirty="0">
                <a:solidFill>
                  <a:srgbClr val="000000"/>
                </a:solidFill>
                <a:effectLst/>
                <a:latin typeface="+mn-lt"/>
              </a:rPr>
              <a:t> – изпратете</a:t>
            </a:r>
            <a:r>
              <a:rPr lang="bg-BG" noProof="0" dirty="0">
                <a:solidFill>
                  <a:srgbClr val="000000"/>
                </a:solidFill>
                <a:effectLst/>
                <a:latin typeface="+mn-lt"/>
              </a:rPr>
              <a:t> по имейл]. Обяснете, че участниците могат да използват номера на упражнението, както е показано на PPT слайда, за да добавят коментари по конкретното упражнение. </a:t>
            </a:r>
          </a:p>
          <a:p>
            <a:pPr algn="just"/>
            <a:r>
              <a:rPr lang="bg-BG" noProof="0" dirty="0">
                <a:latin typeface="+mn-lt"/>
              </a:rPr>
              <a:t>---</a:t>
            </a:r>
          </a:p>
          <a:p>
            <a:pPr algn="just"/>
            <a:r>
              <a:rPr lang="bg-BG" noProof="0" dirty="0">
                <a:latin typeface="+mn-lt"/>
              </a:rPr>
              <a:t>Дискутирайте с участниците:</a:t>
            </a:r>
          </a:p>
          <a:p>
            <a:pPr marL="171450" indent="-171450" algn="just">
              <a:buFont typeface="Arial" panose="020B0604020202020204" pitchFamily="34" charset="0"/>
              <a:buChar char="•"/>
            </a:pPr>
            <a:r>
              <a:rPr lang="bg-BG" noProof="0" dirty="0">
                <a:latin typeface="+mn-lt"/>
              </a:rPr>
              <a:t>Помогнаха ли ви упражненията</a:t>
            </a:r>
            <a:r>
              <a:rPr lang="bg-BG" baseline="0" noProof="0" dirty="0">
                <a:latin typeface="+mn-lt"/>
              </a:rPr>
              <a:t> </a:t>
            </a:r>
            <a:r>
              <a:rPr lang="bg-BG" noProof="0" dirty="0">
                <a:latin typeface="+mn-lt"/>
              </a:rPr>
              <a:t>да се справите с концепциите?</a:t>
            </a:r>
          </a:p>
          <a:p>
            <a:pPr marL="171450" indent="-171450" algn="just">
              <a:buFont typeface="Arial" panose="020B0604020202020204" pitchFamily="34" charset="0"/>
              <a:buChar char="•"/>
            </a:pPr>
            <a:r>
              <a:rPr lang="bg-BG" noProof="0" dirty="0">
                <a:latin typeface="+mn-lt"/>
              </a:rPr>
              <a:t>Биха ли ви били</a:t>
            </a:r>
            <a:r>
              <a:rPr lang="bg-BG" baseline="0" noProof="0" dirty="0">
                <a:latin typeface="+mn-lt"/>
              </a:rPr>
              <a:t> </a:t>
            </a:r>
            <a:r>
              <a:rPr lang="bg-BG" noProof="0" dirty="0">
                <a:latin typeface="+mn-lt"/>
              </a:rPr>
              <a:t>полезни при работа с подрастващи?</a:t>
            </a:r>
          </a:p>
          <a:p>
            <a:pPr marL="171450" indent="-171450" algn="just">
              <a:buFont typeface="Arial" panose="020B0604020202020204" pitchFamily="34" charset="0"/>
              <a:buChar char="•"/>
            </a:pPr>
            <a:r>
              <a:rPr lang="bg-BG" noProof="0" dirty="0">
                <a:latin typeface="+mn-lt"/>
              </a:rPr>
              <a:t>Кои от тях можете да използвате в работата си (или в личния си живот)?</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25</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#26)</a:t>
            </a:r>
          </a:p>
          <a:p>
            <a:pPr algn="just"/>
            <a:endParaRPr lang="bg-BG" noProof="0" dirty="0"/>
          </a:p>
          <a:p>
            <a:pPr algn="just"/>
            <a:r>
              <a:rPr lang="bg-BG" noProof="0" dirty="0"/>
              <a:t>@Обучаващ: </a:t>
            </a:r>
          </a:p>
          <a:p>
            <a:pPr marL="171450" indent="-171450" algn="just">
              <a:buFont typeface="Arial" panose="020B0604020202020204" pitchFamily="34" charset="0"/>
              <a:buChar char="•"/>
            </a:pPr>
            <a:r>
              <a:rPr lang="bg-BG" noProof="0" dirty="0"/>
              <a:t>Обърнете се към участниците и съберете мнения за най-интересните за тях акценти от обучението за </a:t>
            </a:r>
            <a:r>
              <a:rPr lang="bg-BG" noProof="0" dirty="0" err="1"/>
              <a:t>обучители</a:t>
            </a:r>
            <a:r>
              <a:rPr lang="bg-BG" noProof="0" dirty="0"/>
              <a:t> и седемте тематични обучения, които са представени.</a:t>
            </a:r>
          </a:p>
        </p:txBody>
      </p:sp>
      <p:sp>
        <p:nvSpPr>
          <p:cNvPr id="4" name="Slide Number Placeholder 3"/>
          <p:cNvSpPr>
            <a:spLocks noGrp="1"/>
          </p:cNvSpPr>
          <p:nvPr>
            <p:ph type="sldNum" sz="quarter" idx="10"/>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a:t>
            </a:r>
          </a:p>
          <a:p>
            <a:pPr algn="just"/>
            <a:endParaRPr lang="bg-BG" sz="1200" b="1" i="0" u="none" strike="noStrike" baseline="0" noProof="0" dirty="0">
              <a:latin typeface="+mn-lt"/>
            </a:endParaRPr>
          </a:p>
          <a:p>
            <a:pPr algn="just"/>
            <a:r>
              <a:rPr lang="bg-BG" noProof="0" dirty="0">
                <a:latin typeface="+mn-lt"/>
              </a:rPr>
              <a:t>Напомняне за поставения в края на Ден #2 въпрос </a:t>
            </a:r>
            <a:r>
              <a:rPr lang="bg-BG" sz="1200" noProof="0" dirty="0">
                <a:latin typeface="+mn-lt"/>
              </a:rPr>
              <a:t>дали се сблъскват със ситуации, при които могат да приложат на практика наученото до момента</a:t>
            </a:r>
            <a:r>
              <a:rPr lang="bg-BG" sz="1200" b="0" i="0" u="none" strike="noStrike" baseline="0" noProof="0" dirty="0">
                <a:latin typeface="+mn-lt"/>
              </a:rPr>
              <a:t>.</a:t>
            </a:r>
            <a:endParaRPr lang="bg-BG" noProof="0" dirty="0">
              <a:latin typeface="+mn-lt"/>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66335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rPr>
              <a:t>Програмата за Ден #3 включва:</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solidFill>
                  <a:srgbClr val="000000"/>
                </a:solidFill>
                <a:effectLst/>
                <a:latin typeface="+mn-lt"/>
              </a:rPr>
              <a:t>Обобщение: кратък обзор на съдържанието на Ден #2 и концепцията за радикализация (за затвърждаване на наученото, настройване на участниците в работен режим</a:t>
            </a:r>
            <a:r>
              <a:rPr lang="bg-BG" baseline="0" noProof="0" dirty="0">
                <a:solidFill>
                  <a:srgbClr val="000000"/>
                </a:solidFill>
                <a:effectLst/>
                <a:latin typeface="+mn-lt"/>
              </a:rPr>
              <a:t> </a:t>
            </a:r>
            <a:r>
              <a:rPr lang="bg-BG" noProof="0" dirty="0">
                <a:solidFill>
                  <a:srgbClr val="000000"/>
                </a:solidFill>
                <a:effectLst/>
                <a:latin typeface="+mn-lt"/>
              </a:rPr>
              <a:t>и полагане на основите за дискусиите в Ден #3) </a:t>
            </a:r>
          </a:p>
          <a:p>
            <a:pPr marL="171450" indent="-171450" algn="just">
              <a:buFont typeface="Arial" panose="020B0604020202020204" pitchFamily="34" charset="0"/>
              <a:buChar char="•"/>
            </a:pPr>
            <a:r>
              <a:rPr lang="bg-BG" noProof="0" dirty="0">
                <a:latin typeface="+mn-lt"/>
              </a:rPr>
              <a:t>Справяне с конфликти: как неспособността за справяне с конфликтни ситуации може да улесни радикализацията</a:t>
            </a:r>
          </a:p>
          <a:p>
            <a:pPr marL="628650" lvl="1" indent="-171450" algn="just">
              <a:buFont typeface="Arial" panose="020B0604020202020204" pitchFamily="34" charset="0"/>
              <a:buChar char="•"/>
            </a:pPr>
            <a:r>
              <a:rPr lang="bg-BG" noProof="0" dirty="0">
                <a:latin typeface="+mn-lt"/>
              </a:rPr>
              <a:t>Упражнения: за практикуване на уменията за справяне с конфликти</a:t>
            </a:r>
          </a:p>
          <a:p>
            <a:pPr marL="171450" indent="-171450" algn="just">
              <a:buFont typeface="Arial" panose="020B0604020202020204" pitchFamily="34" charset="0"/>
              <a:buChar char="•"/>
            </a:pPr>
            <a:r>
              <a:rPr lang="bg-BG" noProof="0" dirty="0">
                <a:latin typeface="+mn-lt"/>
              </a:rPr>
              <a:t>Пропорционален отговор на държавата: как начинът, по който правителството реагира на ситуации, може да увеличи или да намали шансовете за радикализация</a:t>
            </a:r>
          </a:p>
          <a:p>
            <a:pPr marL="628650" lvl="1" indent="-171450" algn="just">
              <a:buFont typeface="Arial" panose="020B0604020202020204" pitchFamily="34" charset="0"/>
              <a:buChar char="•"/>
            </a:pPr>
            <a:r>
              <a:rPr lang="bg-BG" noProof="0" dirty="0">
                <a:latin typeface="+mn-lt"/>
              </a:rPr>
              <a:t>Упражнения: изграждане на разбиране каква трябва да бъде реакцията на държавата, за да окаже положителен ефект върху радикализацията</a:t>
            </a:r>
          </a:p>
          <a:p>
            <a:pPr marL="171450" indent="-171450" algn="just">
              <a:buFont typeface="Arial" panose="020B0604020202020204" pitchFamily="34" charset="0"/>
              <a:buChar char="•"/>
            </a:pPr>
            <a:r>
              <a:rPr lang="bg-BG" noProof="0" dirty="0">
                <a:latin typeface="+mn-lt"/>
              </a:rPr>
              <a:t>Добри практики: представят допълнителни източници на информация и съществуващи практики с положителен ефект</a:t>
            </a:r>
          </a:p>
          <a:p>
            <a:pPr marL="171450" indent="-171450" algn="just">
              <a:buFont typeface="Arial" panose="020B0604020202020204" pitchFamily="34" charset="0"/>
              <a:buChar char="•"/>
            </a:pPr>
            <a:r>
              <a:rPr lang="bg-BG" noProof="0" dirty="0">
                <a:latin typeface="+mn-lt"/>
              </a:rPr>
              <a:t>Обратна връзка от</a:t>
            </a:r>
            <a:r>
              <a:rPr lang="bg-BG" baseline="0" noProof="0" dirty="0">
                <a:latin typeface="+mn-lt"/>
              </a:rPr>
              <a:t> Ден </a:t>
            </a:r>
            <a:r>
              <a:rPr lang="bg-BG" noProof="0" dirty="0">
                <a:latin typeface="+mn-lt"/>
              </a:rPr>
              <a:t>#</a:t>
            </a:r>
            <a:r>
              <a:rPr lang="bg-BG" baseline="0" noProof="0" dirty="0">
                <a:latin typeface="+mn-lt"/>
              </a:rPr>
              <a:t>3. Обратна връзка от Обучението за </a:t>
            </a:r>
            <a:r>
              <a:rPr lang="bg-BG" baseline="0" noProof="0" dirty="0" err="1">
                <a:latin typeface="+mn-lt"/>
              </a:rPr>
              <a:t>обучители</a:t>
            </a:r>
            <a:r>
              <a:rPr lang="bg-BG" baseline="0" noProof="0" dirty="0">
                <a:latin typeface="+mn-lt"/>
              </a:rPr>
              <a:t> и тематичните обучения (като цяло)</a:t>
            </a:r>
          </a:p>
          <a:p>
            <a:pPr marL="171450" indent="-171450" algn="just">
              <a:buFont typeface="Arial" panose="020B0604020202020204" pitchFamily="34" charset="0"/>
              <a:buChar char="•"/>
            </a:pPr>
            <a:r>
              <a:rPr lang="bg-BG" baseline="0" noProof="0" dirty="0">
                <a:solidFill>
                  <a:srgbClr val="000000"/>
                </a:solidFill>
                <a:effectLst/>
                <a:latin typeface="+mn-lt"/>
              </a:rPr>
              <a:t>Заключителни бележки</a:t>
            </a:r>
            <a:endParaRPr lang="bg-BG" noProof="0" dirty="0">
              <a:solidFill>
                <a:srgbClr val="000000"/>
              </a:solidFill>
              <a:effectLst/>
              <a:latin typeface="+mn-lt"/>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225193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#4)</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noProof="0" dirty="0">
                <a:latin typeface="+mn-lt"/>
                <a:cs typeface="Arial" charset="0"/>
              </a:rPr>
              <a:t>В рамките на Ден #1 е разгледан модел на провокиращите фактори за радикализация, който описва няколко компонента и тяхното взаимодействие. Разгледана е обвързаността на тематичните обучения, разработени по проект ARMOUR, и как засягат много от споменатите фактори и характеристики.</a:t>
            </a:r>
          </a:p>
          <a:p>
            <a:pPr algn="just"/>
            <a:r>
              <a:rPr lang="bg-BG" noProof="0" dirty="0">
                <a:latin typeface="+mn-lt"/>
                <a:cs typeface="Arial" charset="0"/>
              </a:rPr>
              <a:t>---</a:t>
            </a:r>
          </a:p>
          <a:p>
            <a:pPr algn="just"/>
            <a:r>
              <a:rPr lang="bg-BG" noProof="0" dirty="0">
                <a:latin typeface="+mn-lt"/>
                <a:cs typeface="Arial" charset="0"/>
              </a:rPr>
              <a:t>@Обучаващ: </a:t>
            </a:r>
          </a:p>
          <a:p>
            <a:pPr marL="171450" indent="-171450" algn="just">
              <a:buFont typeface="Arial" panose="020B0604020202020204" pitchFamily="34" charset="0"/>
              <a:buChar char="•"/>
            </a:pPr>
            <a:r>
              <a:rPr lang="bg-BG" noProof="0" dirty="0">
                <a:latin typeface="+mn-lt"/>
                <a:cs typeface="Arial" charset="0"/>
              </a:rPr>
              <a:t>Ако</a:t>
            </a:r>
            <a:r>
              <a:rPr lang="bg-BG" baseline="0" noProof="0" dirty="0">
                <a:latin typeface="+mn-lt"/>
                <a:cs typeface="Arial" charset="0"/>
              </a:rPr>
              <a:t> </a:t>
            </a:r>
            <a:r>
              <a:rPr lang="bg-BG" noProof="0" dirty="0">
                <a:latin typeface="+mn-lt"/>
                <a:cs typeface="Arial" charset="0"/>
              </a:rPr>
              <a:t>участниците в Ден #3 са различни или сред тях има</a:t>
            </a:r>
            <a:r>
              <a:rPr lang="bg-BG" baseline="0" noProof="0" dirty="0">
                <a:latin typeface="+mn-lt"/>
                <a:cs typeface="Arial" charset="0"/>
              </a:rPr>
              <a:t> хора, които не са присъствали на </a:t>
            </a:r>
            <a:r>
              <a:rPr lang="bg-BG" noProof="0" dirty="0">
                <a:latin typeface="+mn-lt"/>
                <a:cs typeface="Arial" charset="0"/>
              </a:rPr>
              <a:t>Ден #1, е препоръчително да се поясни обясни по-подробно този модел (вж. презентация за Ден #1). </a:t>
            </a:r>
          </a:p>
          <a:p>
            <a:pPr marL="171450" indent="-171450" algn="just">
              <a:buFont typeface="Arial" panose="020B0604020202020204" pitchFamily="34" charset="0"/>
              <a:buChar char="•"/>
            </a:pPr>
            <a:r>
              <a:rPr lang="bg-BG" noProof="0" dirty="0">
                <a:latin typeface="+mn-lt"/>
                <a:cs typeface="Arial" charset="0"/>
              </a:rPr>
              <a:t>Ако участниците са същите, можете да опростите коментарите по този слайд, като премахнете всички анимации.</a:t>
            </a:r>
          </a:p>
          <a:p>
            <a:pPr algn="just" rtl="0"/>
            <a:r>
              <a:rPr lang="bg-BG" noProof="0" dirty="0">
                <a:solidFill>
                  <a:srgbClr val="000000"/>
                </a:solidFill>
                <a:effectLst/>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noProof="0" dirty="0">
                <a:latin typeface="+mn-lt"/>
              </a:rPr>
              <a:t>В рамките на Ден #3 се разглеждат два други фактора, допринасящи за радикализацията: </a:t>
            </a:r>
            <a:r>
              <a:rPr lang="bg-BG" noProof="0" dirty="0">
                <a:solidFill>
                  <a:srgbClr val="000000"/>
                </a:solidFill>
                <a:effectLst/>
                <a:latin typeface="+mn-lt"/>
              </a:rPr>
              <a:t>разрешаване на конфликти и пропорционален отговор на държавата. </a:t>
            </a:r>
            <a:endParaRPr lang="bg-BG" noProof="0" dirty="0">
              <a:latin typeface="+mn-lt"/>
              <a:cs typeface="Arial" charset="0"/>
            </a:endParaRPr>
          </a:p>
          <a:p>
            <a:pPr marL="228600" indent="-228600" algn="just">
              <a:buFont typeface="Arial" panose="020B0604020202020204" pitchFamily="34" charset="0"/>
              <a:buChar char="•"/>
            </a:pPr>
            <a:r>
              <a:rPr lang="bg-BG" noProof="0" dirty="0">
                <a:latin typeface="+mn-lt"/>
              </a:rPr>
              <a:t>Умения: например, управление на конфликти</a:t>
            </a:r>
          </a:p>
          <a:p>
            <a:pPr marL="228600" indent="-228600" algn="just">
              <a:buFont typeface="Arial" panose="020B0604020202020204" pitchFamily="34" charset="0"/>
              <a:buChar char="•"/>
            </a:pPr>
            <a:r>
              <a:rPr lang="bg-BG" noProof="0" dirty="0">
                <a:latin typeface="+mn-lt"/>
              </a:rPr>
              <a:t>Правителствена политика: пропорционален отговор на държавата </a:t>
            </a:r>
          </a:p>
          <a:p>
            <a:pPr marL="228600" indent="-228600" algn="just">
              <a:buFont typeface="Arial" panose="020B0604020202020204" pitchFamily="34" charset="0"/>
              <a:buChar char="•"/>
            </a:pPr>
            <a:r>
              <a:rPr lang="bg-BG" noProof="0" dirty="0">
                <a:latin typeface="+mn-lt"/>
              </a:rPr>
              <a:t>Пропаганда: от местни и национални политици </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0"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a:t>
            </a:r>
          </a:p>
          <a:p>
            <a:pPr marL="285750" indent="-2857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Това упражнение е едно от упражненията</a:t>
            </a:r>
            <a:r>
              <a:rPr lang="bg-BG" sz="1200" b="0" baseline="0" noProof="0" dirty="0">
                <a:effectLst/>
                <a:latin typeface="+mn-lt"/>
                <a:ea typeface="Calibri" panose="020F0502020204030204" pitchFamily="34" charset="0"/>
                <a:cs typeface="Times New Roman" panose="02020603050405020304" pitchFamily="18" charset="0"/>
              </a:rPr>
              <a:t> </a:t>
            </a:r>
            <a:r>
              <a:rPr lang="bg-BG" sz="1200" b="0" noProof="0" dirty="0">
                <a:effectLst/>
                <a:latin typeface="+mn-lt"/>
                <a:ea typeface="Calibri" panose="020F0502020204030204" pitchFamily="34" charset="0"/>
                <a:cs typeface="Times New Roman" panose="02020603050405020304" pitchFamily="18" charset="0"/>
              </a:rPr>
              <a:t>за разчупване на леда от обучението “Разрешаване на конфликти”. </a:t>
            </a:r>
          </a:p>
          <a:p>
            <a:pPr marL="285750" indent="-2857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Изпълнението му отнема около 15-20 минути.</a:t>
            </a:r>
          </a:p>
          <a:p>
            <a:pPr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i="0" noProof="0" dirty="0">
                <a:effectLst/>
                <a:latin typeface="+mn-lt"/>
                <a:ea typeface="Calibri" panose="020F0502020204030204" pitchFamily="34" charset="0"/>
                <a:cs typeface="Times New Roman" panose="02020603050405020304" pitchFamily="18" charset="0"/>
              </a:rPr>
              <a:t>Инструкции за изпълнение на упражнението:</a:t>
            </a:r>
          </a:p>
          <a:p>
            <a:pPr marL="285750" indent="-285750" algn="just" defTabSz="945307">
              <a:buFont typeface="Arial" panose="020B0604020202020204" pitchFamily="34" charset="0"/>
              <a:buChar char="•"/>
              <a:defRPr/>
            </a:pPr>
            <a:r>
              <a:rPr lang="bg-BG" sz="1200" i="1" noProof="0" dirty="0">
                <a:effectLst/>
                <a:latin typeface="+mn-lt"/>
                <a:ea typeface="Calibri" panose="020F0502020204030204" pitchFamily="34" charset="0"/>
                <a:cs typeface="Times New Roman" panose="02020603050405020304" pitchFamily="18" charset="0"/>
              </a:rPr>
              <a:t>Стъпка 1-4: </a:t>
            </a:r>
            <a:r>
              <a:rPr lang="bg-BG" sz="1200" noProof="0" dirty="0">
                <a:latin typeface="+mn-lt"/>
              </a:rPr>
              <a:t>Обучаващият инструктира участниците да отговорят писмено на следните въпроси (един по един) с по не повече от три думи по всеки от тях. (4 мин.)</a:t>
            </a:r>
          </a:p>
          <a:p>
            <a:pPr marL="742950" lvl="1" indent="-285750" algn="just">
              <a:lnSpc>
                <a:spcPct val="115000"/>
              </a:lnSpc>
              <a:spcAft>
                <a:spcPts val="600"/>
              </a:spcAft>
              <a:buSzPts val="1000"/>
              <a:buFont typeface="Arial" panose="020B0604020202020204" pitchFamily="34" charset="0"/>
              <a:buChar char="•"/>
              <a:tabLst>
                <a:tab pos="377825" algn="l"/>
              </a:tabLst>
            </a:pPr>
            <a:r>
              <a:rPr lang="bg-BG" sz="1200" noProof="0" dirty="0">
                <a:effectLst/>
                <a:latin typeface="+mn-lt"/>
                <a:ea typeface="Calibri" panose="020F0502020204030204" pitchFamily="34" charset="0"/>
                <a:cs typeface="Times New Roman" panose="02020603050405020304" pitchFamily="18" charset="0"/>
              </a:rPr>
              <a:t>„Как разпознавам конфликтна комуникационна ситуация?”</a:t>
            </a:r>
          </a:p>
          <a:p>
            <a:pPr marL="742950" lvl="1" indent="-285750" algn="just">
              <a:lnSpc>
                <a:spcPct val="115000"/>
              </a:lnSpc>
              <a:spcAft>
                <a:spcPts val="600"/>
              </a:spcAft>
              <a:buSzPts val="1000"/>
              <a:buFont typeface="Arial" panose="020B0604020202020204" pitchFamily="34" charset="0"/>
              <a:buChar char="•"/>
              <a:tabLst>
                <a:tab pos="377825" algn="l"/>
              </a:tabLst>
            </a:pPr>
            <a:r>
              <a:rPr lang="bg-BG" sz="1200" noProof="0" dirty="0">
                <a:effectLst/>
                <a:latin typeface="+mn-lt"/>
                <a:ea typeface="Calibri" panose="020F0502020204030204" pitchFamily="34" charset="0"/>
                <a:cs typeface="Times New Roman" panose="02020603050405020304" pitchFamily="18" charset="0"/>
              </a:rPr>
              <a:t>„Какви събития/хора/ситуации/дискусионни теми най-често създават конфликт?“</a:t>
            </a:r>
          </a:p>
          <a:p>
            <a:pPr marL="742950" lvl="1" indent="-285750" algn="just">
              <a:lnSpc>
                <a:spcPct val="115000"/>
              </a:lnSpc>
              <a:spcAft>
                <a:spcPts val="600"/>
              </a:spcAft>
              <a:buSzPts val="1000"/>
              <a:buFont typeface="Arial" panose="020B0604020202020204" pitchFamily="34" charset="0"/>
              <a:buChar char="•"/>
              <a:tabLst>
                <a:tab pos="377825" algn="l"/>
              </a:tabLst>
            </a:pPr>
            <a:r>
              <a:rPr lang="bg-BG" sz="1200" noProof="0" dirty="0">
                <a:effectLst/>
                <a:latin typeface="+mn-lt"/>
                <a:ea typeface="Calibri" panose="020F0502020204030204" pitchFamily="34" charset="0"/>
                <a:cs typeface="Times New Roman" panose="02020603050405020304" pitchFamily="18" charset="0"/>
              </a:rPr>
              <a:t>„Как реагирам, когато се окажа в конфликт с друг човек/група хора?“ </a:t>
            </a:r>
          </a:p>
          <a:p>
            <a:pPr marL="742950" lvl="1" indent="-285750" algn="just">
              <a:lnSpc>
                <a:spcPct val="115000"/>
              </a:lnSpc>
              <a:spcAft>
                <a:spcPts val="600"/>
              </a:spcAft>
              <a:buSzPts val="1000"/>
              <a:buFont typeface="Arial" panose="020B0604020202020204" pitchFamily="34" charset="0"/>
              <a:buChar char="•"/>
              <a:tabLst>
                <a:tab pos="377825" algn="l"/>
              </a:tabLst>
            </a:pPr>
            <a:r>
              <a:rPr lang="bg-BG" sz="1200" noProof="0" dirty="0">
                <a:effectLst/>
                <a:latin typeface="+mn-lt"/>
                <a:ea typeface="Calibri" panose="020F0502020204030204" pitchFamily="34" charset="0"/>
                <a:cs typeface="Times New Roman" panose="02020603050405020304" pitchFamily="18" charset="0"/>
              </a:rPr>
              <a:t>„Как моята стратегия за разрешаване на конфликти успява да разреши проблема?”</a:t>
            </a:r>
          </a:p>
          <a:p>
            <a:pPr marL="285750" indent="-285750" algn="just">
              <a:buFont typeface="Arial" panose="020B0604020202020204" pitchFamily="34" charset="0"/>
              <a:buChar char="•"/>
            </a:pPr>
            <a:r>
              <a:rPr lang="bg-BG" sz="1200" i="1" noProof="0" dirty="0">
                <a:latin typeface="+mn-lt"/>
              </a:rPr>
              <a:t>Стъпка 5</a:t>
            </a:r>
            <a:r>
              <a:rPr lang="bg-BG" sz="1200" noProof="0" dirty="0">
                <a:latin typeface="+mn-lt"/>
              </a:rPr>
              <a:t>: </a:t>
            </a:r>
            <a:r>
              <a:rPr lang="bg-BG" sz="1200" noProof="0" dirty="0">
                <a:solidFill>
                  <a:srgbClr val="000000"/>
                </a:solidFill>
                <a:effectLst/>
                <a:latin typeface="+mn-lt"/>
              </a:rPr>
              <a:t>Всеки участник избира партньор и споделя отговорите си с него/нея. </a:t>
            </a:r>
            <a:r>
              <a:rPr lang="bg-BG" sz="1200" noProof="0" dirty="0">
                <a:latin typeface="+mn-lt"/>
              </a:rPr>
              <a:t>(4 мин.)</a:t>
            </a:r>
            <a:endParaRPr lang="bg-BG" sz="1200" i="1" noProof="0" dirty="0">
              <a:latin typeface="+mn-lt"/>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i="1" noProof="0" dirty="0">
                <a:latin typeface="+mn-lt"/>
              </a:rPr>
              <a:t>Стъпка 6</a:t>
            </a:r>
            <a:r>
              <a:rPr lang="bg-BG" sz="1200" noProof="0" dirty="0">
                <a:latin typeface="+mn-lt"/>
              </a:rPr>
              <a:t>: Провежда се 2-минутната обща</a:t>
            </a:r>
            <a:r>
              <a:rPr lang="bg-BG" sz="1200" baseline="0" noProof="0" dirty="0">
                <a:latin typeface="+mn-lt"/>
              </a:rPr>
              <a:t> </a:t>
            </a:r>
            <a:r>
              <a:rPr lang="bg-BG" sz="1200" noProof="0" dirty="0">
                <a:latin typeface="+mn-lt"/>
              </a:rPr>
              <a:t>дискусия. Обучаващият събира отговорите и ги записва на флипчарт. </a:t>
            </a:r>
          </a:p>
          <a:p>
            <a:pPr algn="just"/>
            <a:r>
              <a:rPr lang="bg-BG" sz="1200" noProof="0" dirty="0">
                <a:latin typeface="+mn-lt"/>
              </a:rPr>
              <a:t>---</a:t>
            </a:r>
          </a:p>
          <a:p>
            <a:pPr algn="just"/>
            <a:r>
              <a:rPr lang="bg-BG" sz="1200" noProof="0" dirty="0">
                <a:latin typeface="+mn-lt"/>
              </a:rPr>
              <a:t>Очаква се наблюденията на участниците да са в посоката на целта на упражнението</a:t>
            </a:r>
            <a:r>
              <a:rPr lang="bg-BG" sz="1200" baseline="0" noProof="0" dirty="0">
                <a:latin typeface="+mn-lt"/>
              </a:rPr>
              <a:t>:</a:t>
            </a:r>
            <a:r>
              <a:rPr lang="bg-BG" sz="1200" noProof="0" dirty="0">
                <a:latin typeface="+mn-lt"/>
              </a:rPr>
              <a:t> да осъзнаят личния си начин на преминаване през и справяне с конфликтите и да могат да ги разпознават (хората осъзнават, че конфликтите е нещо, с което ние всички сме запознати и се сблъскваме често).</a:t>
            </a:r>
          </a:p>
          <a:p>
            <a:pPr algn="just"/>
            <a:r>
              <a:rPr lang="bg-BG" sz="1200" noProof="0" dirty="0">
                <a:latin typeface="+mn-lt"/>
              </a:rPr>
              <a:t>---</a:t>
            </a:r>
          </a:p>
          <a:p>
            <a:pPr algn="just"/>
            <a:r>
              <a:rPr lang="bg-BG" sz="1200" noProof="0" dirty="0">
                <a:latin typeface="+mn-lt"/>
              </a:rPr>
              <a:t>Обучаващият приключва упражнението за разчупване на леда, като посочва най-често даваните отговори, и посочва, че: </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Конфликтът е естествена част от човешките взаимоотношения, но не е задължително да се разглежда като техен отрицателен аспект. Когато към един конфликт се подходи конструктивно, той може да се отрази положително върху отношенията, независимо от техния характер. Начинът, по който се разрешава, определя дали той ще повлияе градивно или разрушително.</a:t>
            </a:r>
            <a:endParaRPr lang="bg-BG" sz="1200" b="1"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274046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#6)</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Сред по-често цитираните привличащи фактори към радикализацията са:</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noProof="0" dirty="0">
                <a:effectLst/>
                <a:latin typeface="+mn-lt"/>
                <a:ea typeface="Calibri" panose="020F0502020204030204" pitchFamily="34" charset="0"/>
              </a:rPr>
              <a:t>емоция на гнева и изместване на агресията;</a:t>
            </a:r>
            <a:endParaRPr lang="bg-BG" sz="1200" noProof="0" dirty="0">
              <a:effectLst/>
              <a:latin typeface="+mn-lt"/>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noProof="0" dirty="0">
                <a:effectLst/>
                <a:latin typeface="+mn-lt"/>
                <a:ea typeface="Calibri" panose="020F0502020204030204" pitchFamily="34" charset="0"/>
                <a:cs typeface="Times New Roman" panose="02020603050405020304" pitchFamily="18" charset="0"/>
              </a:rPr>
              <a:t>липса на самоуважение;</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noProof="0" dirty="0">
                <a:effectLst/>
                <a:latin typeface="+mn-lt"/>
                <a:ea typeface="Calibri" panose="020F0502020204030204" pitchFamily="34" charset="0"/>
                <a:cs typeface="Times New Roman" panose="02020603050405020304" pitchFamily="18" charset="0"/>
              </a:rPr>
              <a:t>индивидуална неудовлетвореност и обида;</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noProof="0" dirty="0" err="1">
                <a:effectLst/>
                <a:latin typeface="+mn-lt"/>
                <a:ea typeface="Calibri" panose="020F0502020204030204" pitchFamily="34" charset="0"/>
                <a:cs typeface="Times New Roman" panose="02020603050405020304" pitchFamily="18" charset="0"/>
              </a:rPr>
              <a:t>самовиктимизация</a:t>
            </a:r>
            <a:r>
              <a:rPr lang="bg-BG" sz="1200" noProof="0" dirty="0">
                <a:effectLst/>
                <a:latin typeface="+mn-lt"/>
                <a:ea typeface="Calibri" panose="020F0502020204030204" pitchFamily="34" charset="0"/>
                <a:cs typeface="Times New Roman" panose="02020603050405020304" pitchFamily="18" charset="0"/>
              </a:rPr>
              <a:t>;</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noProof="0" dirty="0">
                <a:effectLst/>
                <a:latin typeface="+mn-lt"/>
                <a:ea typeface="Calibri" panose="020F0502020204030204" pitchFamily="34" charset="0"/>
                <a:cs typeface="Times New Roman" panose="02020603050405020304" pitchFamily="18" charset="0"/>
              </a:rPr>
              <a:t>когнитивно-социални фактори като склонност към поемане на риск и ограничени социални контакти.</a:t>
            </a:r>
          </a:p>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lang="bg-BG" sz="1200" noProof="0" dirty="0">
                <a:effectLst/>
                <a:latin typeface="+mn-lt"/>
                <a:ea typeface="Calibri" panose="020F0502020204030204" pitchFamily="34" charset="0"/>
                <a:cs typeface="Times New Roman" panose="02020603050405020304" pitchFamily="18" charset="0"/>
              </a:rPr>
              <a:t>Разрешаването на конфликти е умение, което, ако е правилно </a:t>
            </a:r>
            <a:r>
              <a:rPr lang="bg-BG" sz="1200" noProof="0" dirty="0" err="1">
                <a:effectLst/>
                <a:latin typeface="+mn-lt"/>
                <a:ea typeface="Calibri" panose="020F0502020204030204" pitchFamily="34" charset="0"/>
                <a:cs typeface="Times New Roman" panose="02020603050405020304" pitchFamily="18" charset="0"/>
              </a:rPr>
              <a:t>интернализирано</a:t>
            </a:r>
            <a:r>
              <a:rPr lang="bg-BG" sz="1200" noProof="0" dirty="0">
                <a:effectLst/>
                <a:latin typeface="+mn-lt"/>
                <a:ea typeface="Calibri" panose="020F0502020204030204" pitchFamily="34" charset="0"/>
                <a:cs typeface="Times New Roman" panose="02020603050405020304" pitchFamily="18" charset="0"/>
              </a:rPr>
              <a:t> и прилагано в ежедневието, може само да утвърди набора от защитни фактори и устойчивостта към радикализация и насилствен екстремизъм.</a:t>
            </a:r>
          </a:p>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lang="bg-BG" sz="1200" noProof="0" dirty="0">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lang="bg-BG" sz="1200" kern="1200" noProof="0" dirty="0">
                <a:solidFill>
                  <a:schemeClr val="tx1"/>
                </a:solidFill>
                <a:effectLst/>
                <a:latin typeface="+mn-lt"/>
                <a:ea typeface="+mn-ea"/>
                <a:cs typeface="Times New Roman" panose="02020603050405020304" pitchFamily="18" charset="0"/>
              </a:rPr>
              <a:t>@Обучаващ:</a:t>
            </a:r>
          </a:p>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lang="bg-BG" sz="1200" kern="1200" noProof="0" dirty="0">
                <a:solidFill>
                  <a:schemeClr val="tx1"/>
                </a:solidFill>
                <a:effectLst/>
                <a:latin typeface="+mn-lt"/>
                <a:ea typeface="+mn-ea"/>
                <a:cs typeface="Times New Roman" panose="02020603050405020304" pitchFamily="18" charset="0"/>
              </a:rPr>
              <a:t>Разработеното </a:t>
            </a:r>
            <a:r>
              <a:rPr lang="bg-BG" sz="1200" kern="1200" noProof="0" dirty="0">
                <a:solidFill>
                  <a:schemeClr val="tx1"/>
                </a:solidFill>
                <a:effectLst/>
                <a:latin typeface="+mn-lt"/>
                <a:ea typeface="+mn-ea"/>
                <a:cs typeface="+mn-cs"/>
              </a:rPr>
              <a:t>ръководство</a:t>
            </a:r>
            <a:r>
              <a:rPr lang="bg-BG" sz="1200" kern="1200" baseline="0" noProof="0" dirty="0">
                <a:solidFill>
                  <a:schemeClr val="tx1"/>
                </a:solidFill>
                <a:effectLst/>
                <a:latin typeface="+mn-lt"/>
                <a:ea typeface="+mn-ea"/>
                <a:cs typeface="+mn-cs"/>
              </a:rPr>
              <a:t> с </a:t>
            </a:r>
            <a:r>
              <a:rPr lang="bg-BG" sz="1200" kern="1200" noProof="0" dirty="0">
                <a:solidFill>
                  <a:schemeClr val="tx1"/>
                </a:solidFill>
                <a:effectLst/>
                <a:latin typeface="+mn-lt"/>
                <a:ea typeface="+mn-ea"/>
                <a:cs typeface="+mn-cs"/>
              </a:rPr>
              <a:t>учебен план и фактическо съдържание на тематично обучение „Разрешаване на конфликти“ включва техники за разрешаване на конфликти, които могат да се използват от практикуващите на първа линия, в помощ на деца и подрастващи, подтиквани към поляризация и радикализация в резултат на обтегнати взаимоотношения със семейството и връстниците им, за укрепване на тяхната устойчивост. </a:t>
            </a:r>
            <a:endParaRPr lang="bg-BG" sz="1200" b="0" noProof="0" dirty="0">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kern="1200" noProof="0" dirty="0">
                <a:solidFill>
                  <a:schemeClr val="tx1"/>
                </a:solidFill>
                <a:effectLst/>
                <a:latin typeface="+mn-lt"/>
                <a:ea typeface="+mn-ea"/>
                <a:cs typeface="+mn-cs"/>
              </a:rPr>
              <a:t>По-вероятно е подрастващите да успяват да устояват на измамни послания и да правят информирани и безопасни избори, когато разрешават конфликти конструктивно, взаимодействат с другите по позитивен начин, отворени са към различията между хората, уверени са в представата си за това кои са, какво мислят и в какво вярват, осъзнават защо правят определени избори и са в състояние да задават въпроси за подобряване на това разбиране. </a:t>
            </a:r>
            <a:r>
              <a:rPr lang="bg-BG" sz="1200" noProof="0" dirty="0">
                <a:effectLst/>
                <a:latin typeface="+mn-lt"/>
                <a:ea typeface="Calibri" panose="020F0502020204030204" pitchFamily="34" charset="0"/>
                <a:cs typeface="Times New Roman" panose="02020603050405020304" pitchFamily="18" charset="0"/>
              </a:rPr>
              <a:t>Стратегиите и техниките за разрешаване на конфликти, описани в ръководството, могат да се използват от преподаватели, наставници и терапевти в преподаването и насърчаването на положителни и конструктивни начини за разрешаване на конфликти.</a:t>
            </a:r>
            <a:endParaRPr lang="bg-BG" sz="1200" noProof="0" dirty="0">
              <a:latin typeface="+mn-lt"/>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164366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sz="1200" noProof="0" dirty="0">
                <a:effectLst/>
                <a:latin typeface="+mn-lt"/>
                <a:ea typeface="Calibri" panose="020F0502020204030204" pitchFamily="34" charset="0"/>
                <a:cs typeface="Times New Roman" panose="02020603050405020304" pitchFamily="18" charset="0"/>
              </a:rPr>
              <a:t>Обучението на подрастващите за прилагане на конструктивни техники за разрешаване на конфликти им осигурява необходимия набор от инструменти, за да усвоят здравословни стилове на поведение и реакция в конфликтни ситуации. По този начин ще успяват да поддържат здрави взаимоотношения със семейството, приятелите и съучениците си</a:t>
            </a:r>
            <a:r>
              <a:rPr lang="bg-BG" sz="1200" kern="1200" noProof="0" dirty="0">
                <a:solidFill>
                  <a:schemeClr val="tx1"/>
                </a:solidFill>
                <a:effectLst/>
                <a:latin typeface="+mn-lt"/>
                <a:ea typeface="+mn-ea"/>
                <a:cs typeface="+mn-cs"/>
              </a:rPr>
              <a:t> и в крайна сметка ще избегнат социална поляризация и свързаните с нея проблеми като радикализацията.</a:t>
            </a:r>
          </a:p>
          <a:p>
            <a:pPr algn="just"/>
            <a:r>
              <a:rPr lang="bg-BG" sz="1200" b="0" i="0" u="none" strike="noStrike" baseline="0" noProof="0" dirty="0">
                <a:solidFill>
                  <a:srgbClr val="000000"/>
                </a:solidFill>
                <a:latin typeface="+mn-lt"/>
              </a:rPr>
              <a:t>Основните умения, които </a:t>
            </a:r>
            <a:r>
              <a:rPr lang="bg-BG" sz="1200" noProof="0" dirty="0">
                <a:effectLst/>
                <a:latin typeface="+mn-lt"/>
                <a:ea typeface="Calibri" panose="020F0502020204030204" pitchFamily="34" charset="0"/>
                <a:cs typeface="Times New Roman" panose="02020603050405020304" pitchFamily="18" charset="0"/>
              </a:rPr>
              <a:t>подрастващите</a:t>
            </a:r>
            <a:r>
              <a:rPr lang="bg-BG" sz="1200" b="0" i="0" u="none" strike="noStrike" baseline="0" noProof="0" dirty="0">
                <a:solidFill>
                  <a:srgbClr val="000000"/>
                </a:solidFill>
                <a:latin typeface="+mn-lt"/>
              </a:rPr>
              <a:t> трябва да овладеят като част от здравословното им емоционално развитие, са следните:</a:t>
            </a:r>
          </a:p>
          <a:p>
            <a:pPr marL="285750" lvl="0" indent="-285750" algn="just">
              <a:lnSpc>
                <a:spcPct val="115000"/>
              </a:lnSpc>
              <a:spcAft>
                <a:spcPts val="600"/>
              </a:spcAft>
              <a:buFont typeface="Arial" panose="020B0604020202020204" pitchFamily="34" charset="0"/>
              <a:buChar char="•"/>
            </a:pPr>
            <a:r>
              <a:rPr lang="bg-BG" sz="1200" b="1" noProof="0" dirty="0" err="1">
                <a:effectLst/>
                <a:latin typeface="+mn-lt"/>
                <a:ea typeface="Calibri" panose="020F0502020204030204" pitchFamily="34" charset="0"/>
                <a:cs typeface="Times New Roman" panose="02020603050405020304" pitchFamily="18" charset="0"/>
              </a:rPr>
              <a:t>Асертивност</a:t>
            </a:r>
            <a:r>
              <a:rPr lang="bg-BG" sz="1200" noProof="0" dirty="0">
                <a:effectLst/>
                <a:latin typeface="+mn-lt"/>
                <a:ea typeface="Calibri" panose="020F0502020204030204" pitchFamily="34" charset="0"/>
                <a:cs typeface="Times New Roman" panose="02020603050405020304" pitchFamily="18" charset="0"/>
              </a:rPr>
              <a:t> е способността да изразяваш възгледите си ясно и твърдо, но без агресия, и е от ключово значение за предотвратяване на или справяне с конфликти по отговорен начин. Позитивното себеотстояване е едно от най-важните умения за справяне с конфликти. Откритата, уверена и позитивна комуникация може да укрепи взаимоотношенията, да намали стреса от конфликтите и да осигури социална подкрепа, когато човек е изправен пред трудности.</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bg-BG" sz="1200" b="1" i="0" u="none" strike="noStrike" baseline="0" noProof="0" dirty="0">
                <a:solidFill>
                  <a:srgbClr val="000000"/>
                </a:solidFill>
                <a:latin typeface="+mn-lt"/>
              </a:rPr>
              <a:t>Емоционалната осъзнатост </a:t>
            </a:r>
            <a:r>
              <a:rPr lang="bg-BG" sz="1200" b="0" i="0" u="none" strike="noStrike" baseline="0" noProof="0" dirty="0">
                <a:solidFill>
                  <a:srgbClr val="000000"/>
                </a:solidFill>
                <a:latin typeface="+mn-lt"/>
              </a:rPr>
              <a:t>се отнася до разбиране на самия теб и на другите, до познаване на чувствата, за да се общува ефективно или да се изглаждат разногласия. Една специфична част от емоционалната интелигентност, особено полезна при разрешаването на конфликти, е емпатията (</a:t>
            </a:r>
            <a:r>
              <a:rPr lang="bg-BG" sz="1200" b="0" u="none" kern="1200" noProof="0" dirty="0">
                <a:solidFill>
                  <a:schemeClr val="tx1"/>
                </a:solidFill>
                <a:effectLst/>
                <a:latin typeface="+mn-lt"/>
                <a:ea typeface="+mn-ea"/>
                <a:cs typeface="+mn-cs"/>
              </a:rPr>
              <a:t>емоционалната емпатия, наричано също емпатия на чувствата или примитивна емпатия, е субективното състояние, произтичащо от  „заразяване“ с чуждите чувства и емоции; това е човешкия инстинкт да реагираме адекватно на емоциите на друг; случва се автоматично и често несъзнателно</a:t>
            </a:r>
            <a:r>
              <a:rPr lang="bg-BG" sz="1200" b="0" i="0" u="none" strike="noStrike" baseline="0" noProof="0" dirty="0">
                <a:solidFill>
                  <a:srgbClr val="000000"/>
                </a:solidFill>
                <a:latin typeface="+mn-lt"/>
              </a:rPr>
              <a:t>).</a:t>
            </a:r>
            <a:endParaRPr lang="bg-BG" sz="1200" b="1" i="0" u="none" strike="noStrike" baseline="0" noProof="0" dirty="0">
              <a:solidFill>
                <a:srgbClr val="000000"/>
              </a:solidFill>
              <a:latin typeface="+mn-lt"/>
            </a:endParaRPr>
          </a:p>
          <a:p>
            <a:pPr marL="285750" lvl="0" indent="-285750" algn="just">
              <a:lnSpc>
                <a:spcPct val="115000"/>
              </a:lnSpc>
              <a:spcAft>
                <a:spcPts val="600"/>
              </a:spcAft>
              <a:buFont typeface="Arial" panose="020B0604020202020204" pitchFamily="34" charset="0"/>
              <a:buChar char="•"/>
            </a:pPr>
            <a:r>
              <a:rPr lang="bg-BG" sz="1200" b="1" noProof="0" dirty="0">
                <a:effectLst/>
                <a:latin typeface="+mn-lt"/>
                <a:ea typeface="Calibri" panose="020F0502020204030204" pitchFamily="34" charset="0"/>
                <a:cs typeface="Times New Roman" panose="02020603050405020304" pitchFamily="18" charset="0"/>
              </a:rPr>
              <a:t>Активно слушане</a:t>
            </a:r>
            <a:r>
              <a:rPr lang="bg-BG" sz="1200" noProof="0" dirty="0">
                <a:effectLst/>
                <a:latin typeface="+mn-lt"/>
                <a:ea typeface="Calibri" panose="020F0502020204030204" pitchFamily="34" charset="0"/>
                <a:cs typeface="Times New Roman" panose="02020603050405020304" pitchFamily="18" charset="0"/>
              </a:rPr>
              <a:t> </a:t>
            </a:r>
            <a:r>
              <a:rPr lang="bg-BG" sz="1200" b="0" i="0" u="none" strike="noStrike" baseline="0" noProof="0" dirty="0">
                <a:solidFill>
                  <a:srgbClr val="000000"/>
                </a:solidFill>
                <a:latin typeface="+mn-lt"/>
              </a:rPr>
              <a:t>на притесненията на насрещната страна е една от най-важните стратегии за водене преговори в конфликтни ситуации, която човек може да усвои.</a:t>
            </a:r>
            <a:r>
              <a:rPr lang="bg-BG" sz="1200" noProof="0" dirty="0">
                <a:effectLst/>
                <a:latin typeface="+mn-lt"/>
                <a:ea typeface="Calibri" panose="020F0502020204030204" pitchFamily="34" charset="0"/>
                <a:cs typeface="Times New Roman" panose="02020603050405020304" pitchFamily="18" charset="0"/>
              </a:rPr>
              <a:t> Изслушването и задаването на въпроси, насочени към очертаване на основните проблеми и притеснения на отсрещната страна, вместо целящи самозащита, може да доведе до разбиране на гледната точка на другия човек. </a:t>
            </a:r>
          </a:p>
          <a:p>
            <a:pPr marL="285750" lvl="0" indent="-285750" algn="just">
              <a:lnSpc>
                <a:spcPct val="115000"/>
              </a:lnSpc>
              <a:spcAft>
                <a:spcPts val="600"/>
              </a:spcAft>
              <a:buFont typeface="Arial" panose="020B0604020202020204" pitchFamily="34" charset="0"/>
              <a:buChar char="•"/>
            </a:pPr>
            <a:r>
              <a:rPr lang="bg-BG" sz="1200" b="1" noProof="0" dirty="0">
                <a:effectLst/>
                <a:latin typeface="+mn-lt"/>
                <a:ea typeface="Calibri" panose="020F0502020204030204" pitchFamily="34" charset="0"/>
                <a:cs typeface="Times New Roman" panose="02020603050405020304" pitchFamily="18" charset="0"/>
              </a:rPr>
              <a:t>Когнитивна емпатия</a:t>
            </a:r>
            <a:r>
              <a:rPr lang="bg-BG" sz="1200" noProof="0" dirty="0">
                <a:effectLst/>
                <a:latin typeface="+mn-lt"/>
                <a:ea typeface="Calibri" panose="020F0502020204030204" pitchFamily="34" charset="0"/>
                <a:cs typeface="Times New Roman" panose="02020603050405020304" pitchFamily="18" charset="0"/>
              </a:rPr>
              <a:t> е способността да се разбере как се чувства даден човек и какво би могъл да си мисли. Емпатията е част от емоционалната интелигентност, която е полезна при разрешаването на конфликти. Тя допринася за по-добра комуникация и помага на хората да предадат информацията по начин, по който най-ефективно да достигне до събеседника. </a:t>
            </a:r>
            <a:r>
              <a:rPr lang="bg-BG" sz="1200" b="0" u="none" noProof="0" dirty="0">
                <a:solidFill>
                  <a:schemeClr val="tx1"/>
                </a:solidFill>
                <a:effectLst/>
                <a:latin typeface="+mn-lt"/>
                <a:ea typeface="Calibri" panose="020F0502020204030204" pitchFamily="34" charset="0"/>
                <a:cs typeface="Times New Roman" panose="02020603050405020304" pitchFamily="18" charset="0"/>
              </a:rPr>
              <a:t>Когнитивната емпатия </a:t>
            </a:r>
            <a:r>
              <a:rPr lang="bg-BG" sz="1200" b="0" u="none" kern="1200" noProof="0" dirty="0">
                <a:solidFill>
                  <a:schemeClr val="tx1"/>
                </a:solidFill>
                <a:effectLst/>
                <a:latin typeface="+mn-lt"/>
                <a:ea typeface="+mn-ea"/>
                <a:cs typeface="+mn-cs"/>
              </a:rPr>
              <a:t>е изключително съзнателно усилие и стремеж да се разпознае точно и да се разбере емоционалното състояние на събеседника; понякога се нарича „възприемане на перспективата“.</a:t>
            </a:r>
            <a:endParaRPr lang="bg-BG" sz="1200" b="0" u="none"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308282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#8)</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1" i="0" u="none" strike="noStrike" baseline="0" noProof="0" dirty="0">
                <a:latin typeface="+mn-lt"/>
              </a:rPr>
              <a:t> </a:t>
            </a:r>
          </a:p>
          <a:p>
            <a:pPr algn="just"/>
            <a:r>
              <a:rPr lang="bg-BG" sz="1200" noProof="0" dirty="0">
                <a:latin typeface="+mn-lt"/>
              </a:rPr>
              <a:t>Обучението “Разрешаване на конфликти”, разработено и предложено по проект ARMOUR, има за цел да подкрепи практикуващите на първа линия да помогнат на младежите при развиване на умения за справяне с конфликти. Предоставя теоретична рамка, сценарий и набор от упражнения и симулации, които могат да помогнат на участниците да усвоят техники за подкрепа на подрастващи при</a:t>
            </a:r>
            <a:r>
              <a:rPr lang="bg-BG" sz="1200" baseline="0" noProof="0" dirty="0">
                <a:latin typeface="+mn-lt"/>
              </a:rPr>
              <a:t> </a:t>
            </a:r>
            <a:r>
              <a:rPr lang="bg-BG" sz="1200" noProof="0" dirty="0">
                <a:latin typeface="+mn-lt"/>
              </a:rPr>
              <a:t>разрешаване на конфликтни</a:t>
            </a:r>
            <a:r>
              <a:rPr lang="bg-BG" sz="1200" baseline="0" noProof="0" dirty="0">
                <a:latin typeface="+mn-lt"/>
              </a:rPr>
              <a:t> ситуации</a:t>
            </a:r>
            <a:r>
              <a:rPr lang="bg-BG" sz="1200" noProof="0" dirty="0">
                <a:latin typeface="+mn-lt"/>
              </a:rPr>
              <a:t>.</a:t>
            </a:r>
          </a:p>
          <a:p>
            <a:r>
              <a:rPr lang="bg-BG" sz="1200" b="0" i="0" u="none" strike="noStrike" baseline="0" noProof="0" dirty="0">
                <a:latin typeface="+mn-lt"/>
              </a:rPr>
              <a:t>---</a:t>
            </a:r>
          </a:p>
          <a:p>
            <a:pPr marL="0" marR="0" lvl="0" indent="0" algn="just" defTabSz="914400" rtl="0" eaLnBrk="1" fontAlgn="auto" latinLnBrk="0" hangingPunct="1">
              <a:lnSpc>
                <a:spcPct val="115000"/>
              </a:lnSpc>
              <a:spcBef>
                <a:spcPts val="0"/>
              </a:spcBef>
              <a:spcAft>
                <a:spcPts val="600"/>
              </a:spcAft>
              <a:buClrTx/>
              <a:buSzTx/>
              <a:buFontTx/>
              <a:buNone/>
              <a:tabLst>
                <a:tab pos="495300" algn="l"/>
              </a:tabLst>
              <a:defRPr/>
            </a:pPr>
            <a:r>
              <a:rPr lang="bg-BG" sz="1800" dirty="0">
                <a:effectLst/>
                <a:latin typeface="Calibri" panose="020F0502020204030204" pitchFamily="34" charset="0"/>
                <a:ea typeface="Calibri" panose="020F0502020204030204" pitchFamily="34" charset="0"/>
                <a:cs typeface="Times New Roman" panose="02020603050405020304" pitchFamily="18" charset="0"/>
              </a:rPr>
              <a:t>Разрешаването на конфликти е форма на психо-образователна интервенция, при която преподавателят, наставникът или всяко лице на влияние и легитимна за целевата група власт, би могло да съветва, насърчава и подпомага участниците при </a:t>
            </a:r>
            <a:r>
              <a:rPr lang="bg-BG" sz="1800" dirty="0" err="1">
                <a:effectLst/>
                <a:latin typeface="Calibri" panose="020F0502020204030204" pitchFamily="34" charset="0"/>
                <a:ea typeface="Calibri" panose="020F0502020204030204" pitchFamily="34" charset="0"/>
                <a:cs typeface="Times New Roman" panose="02020603050405020304" pitchFamily="18" charset="0"/>
              </a:rPr>
              <a:t>интернализиране</a:t>
            </a:r>
            <a:r>
              <a:rPr lang="bg-BG" sz="1800" dirty="0">
                <a:effectLst/>
                <a:latin typeface="Calibri" panose="020F0502020204030204" pitchFamily="34" charset="0"/>
                <a:ea typeface="Calibri" panose="020F0502020204030204" pitchFamily="34" charset="0"/>
                <a:cs typeface="Times New Roman" panose="02020603050405020304" pitchFamily="18" charset="0"/>
              </a:rPr>
              <a:t> на уменията, необходими за положителното разрешаване на ситуации на напрежение и конфликти. Тази форма на намеса създава предпоставки за промяна в поведението, като същевременно предлага сигурна среда за усвояване на нови начини за справяне със ситуации на ескалиращо напрежение, противоречия и социални взаимодействия.</a:t>
            </a:r>
          </a:p>
          <a:p>
            <a:pPr marL="0" marR="0" lvl="0" indent="0" algn="just" defTabSz="914400" rtl="0" eaLnBrk="1" fontAlgn="auto" latinLnBrk="0" hangingPunct="1">
              <a:lnSpc>
                <a:spcPct val="115000"/>
              </a:lnSpc>
              <a:spcBef>
                <a:spcPts val="0"/>
              </a:spcBef>
              <a:spcAft>
                <a:spcPts val="600"/>
              </a:spcAft>
              <a:buClrTx/>
              <a:buSzTx/>
              <a:buFontTx/>
              <a:buNone/>
              <a:tabLst>
                <a:tab pos="495300" algn="l"/>
              </a:tabLst>
              <a:defRPr/>
            </a:pPr>
            <a:r>
              <a:rPr lang="bg-BG"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Учебният план и съдържанието на </a:t>
            </a:r>
            <a:r>
              <a:rPr lang="en-US" sz="1800" noProof="0" dirty="0">
                <a:latin typeface="+mn-lt"/>
              </a:rPr>
              <a:t>o</a:t>
            </a:r>
            <a:r>
              <a:rPr lang="bg-BG" sz="1800" noProof="0" dirty="0">
                <a:latin typeface="+mn-lt"/>
              </a:rPr>
              <a:t>бучението “Разрешаване на конфликти”</a:t>
            </a:r>
            <a:r>
              <a:rPr lang="bg-BG"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са взаимосвързани и следва да се използват заедно с предоставените помощни материали. </a:t>
            </a:r>
            <a:r>
              <a:rPr lang="bg-BG" sz="1200" b="0" i="0" u="none" strike="noStrike" baseline="0" noProof="0" dirty="0">
                <a:latin typeface="+mn-lt"/>
              </a:rPr>
              <a:t>За по-подробна информация, вж. ръководството за </a:t>
            </a:r>
            <a:r>
              <a:rPr lang="bg-BG" sz="1200" b="0" i="0" u="none" strike="noStrike" baseline="0" noProof="0" dirty="0" err="1">
                <a:latin typeface="+mn-lt"/>
              </a:rPr>
              <a:t>обучители</a:t>
            </a:r>
            <a:r>
              <a:rPr lang="bg-BG" sz="1200" b="0" i="0" u="none" strike="noStrike" baseline="0" noProof="0" dirty="0">
                <a:latin typeface="+mn-lt"/>
              </a:rPr>
              <a:t> към тематичното обучение “</a:t>
            </a:r>
            <a:r>
              <a:rPr lang="bg-BG" sz="1200" noProof="0" dirty="0">
                <a:latin typeface="+mn-lt"/>
              </a:rPr>
              <a:t>Разрешаване на конфликти</a:t>
            </a:r>
            <a:r>
              <a:rPr lang="bg-BG" sz="1200" b="0" i="0" u="none" strike="noStrike" baseline="0" noProof="0" dirty="0">
                <a:latin typeface="+mn-lt"/>
              </a:rPr>
              <a:t>”. </a:t>
            </a:r>
          </a:p>
          <a:p>
            <a:pPr marL="0" marR="0" lvl="0" indent="0" algn="just" defTabSz="914400" rtl="0" eaLnBrk="1" fontAlgn="auto" latinLnBrk="0" hangingPunct="1">
              <a:lnSpc>
                <a:spcPct val="115000"/>
              </a:lnSpc>
              <a:spcBef>
                <a:spcPts val="0"/>
              </a:spcBef>
              <a:spcAft>
                <a:spcPts val="600"/>
              </a:spcAft>
              <a:buClrTx/>
              <a:buSzTx/>
              <a:buFontTx/>
              <a:buNone/>
              <a:tabLst>
                <a:tab pos="495300" algn="l"/>
              </a:tabLst>
              <a:defRPr/>
            </a:pPr>
            <a:r>
              <a:rPr lang="bg-BG" sz="1200" b="0" i="0" u="none" strike="noStrike" baseline="0" noProof="0" dirty="0">
                <a:latin typeface="+mn-lt"/>
              </a:rPr>
              <a:t>Презентацията продължава с едно упражнение от предоставените в ръководството практически упражнения.</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592086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9/28/2021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27805"/>
            <a:ext cx="3124200" cy="746038"/>
            <a:chOff x="685800" y="1303381"/>
            <a:chExt cx="3124200" cy="746038"/>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03381"/>
              <a:ext cx="2150754" cy="746038"/>
            </a:xfrm>
            <a:prstGeom prst="rect">
              <a:avLst/>
            </a:prstGeom>
            <a:noFill/>
          </p:spPr>
          <p:txBody>
            <a:bodyPr wrap="square" lIns="0" rIns="0" rtlCol="0">
              <a:spAutoFit/>
            </a:bodyPr>
            <a:lstStyle/>
            <a:p>
              <a:pPr algn="just">
                <a:lnSpc>
                  <a:spcPct val="120000"/>
                </a:lnSpc>
                <a:spcBef>
                  <a:spcPts val="1200"/>
                </a:spcBef>
                <a:spcAft>
                  <a:spcPts val="1200"/>
                </a:spcAft>
              </a:pPr>
              <a:r>
                <a:rPr lang="bg-BG" sz="900" noProof="0" dirty="0">
                  <a:solidFill>
                    <a:schemeClr val="bg1">
                      <a:lumMod val="50000"/>
                    </a:schemeClr>
                  </a:solidFill>
                </a:rPr>
                <a:t>Този проект е финансиран от Фонд „Вътрешна сигурност” — Полиция, на Европейския съюз, съгласно Споразумение за безвъзмездна помощ №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6.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hyperlink" Target="https://terratoolkit.eu/download_teachers/" TargetMode="External"/><Relationship Id="rId13" Type="http://schemas.openxmlformats.org/officeDocument/2006/relationships/image" Target="../media/image36.png"/><Relationship Id="rId3" Type="http://schemas.openxmlformats.org/officeDocument/2006/relationships/hyperlink" Target="https://www.kis.nl/publicatie/zicht-op-radicalisering" TargetMode="External"/><Relationship Id="rId7" Type="http://schemas.openxmlformats.org/officeDocument/2006/relationships/image" Target="../media/image33.png"/><Relationship Id="rId12" Type="http://schemas.openxmlformats.org/officeDocument/2006/relationships/hyperlink" Target="https://ec.europa.eu/home-affairs/what-we-do/networks/radicalisation_awareness_network/ran-best-practices_e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ter-info.nl/home" TargetMode="External"/><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hyperlink" Target="https://www.bounce-resilience-tools.eu/bounce-along" TargetMode="External"/><Relationship Id="rId4" Type="http://schemas.openxmlformats.org/officeDocument/2006/relationships/image" Target="../media/image31.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bg-BG" dirty="0"/>
              <a:t>Обучение за </a:t>
            </a:r>
            <a:r>
              <a:rPr lang="en-GB" dirty="0"/>
              <a:t>o</a:t>
            </a:r>
            <a:r>
              <a:rPr lang="bg-BG" dirty="0"/>
              <a:t>бучители</a:t>
            </a:r>
            <a:endParaRPr lang="en-US" dirty="0"/>
          </a:p>
        </p:txBody>
      </p:sp>
      <p:sp>
        <p:nvSpPr>
          <p:cNvPr id="3" name="Subtitle 2"/>
          <p:cNvSpPr>
            <a:spLocks noGrp="1"/>
          </p:cNvSpPr>
          <p:nvPr>
            <p:ph type="subTitle" idx="1"/>
          </p:nvPr>
        </p:nvSpPr>
        <p:spPr>
          <a:ln>
            <a:noFill/>
          </a:ln>
        </p:spPr>
        <p:txBody>
          <a:bodyPr anchor="t">
            <a:normAutofit/>
          </a:bodyPr>
          <a:lstStyle/>
          <a:p>
            <a:r>
              <a:rPr lang="bg-BG" sz="2800" dirty="0">
                <a:solidFill>
                  <a:schemeClr val="tx1"/>
                </a:solidFill>
              </a:rPr>
              <a:t>Ден </a:t>
            </a:r>
            <a:r>
              <a:rPr lang="en-US" sz="2800" dirty="0">
                <a:solidFill>
                  <a:schemeClr val="tx1"/>
                </a:solidFill>
              </a:rPr>
              <a:t>3: </a:t>
            </a:r>
            <a:r>
              <a:rPr lang="bg-BG" sz="2800" dirty="0">
                <a:solidFill>
                  <a:schemeClr val="tx1"/>
                </a:solidFill>
              </a:rPr>
              <a:t>Превенция на младежката радикализация</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dirty="0"/>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Нищо, нещо, всичко</a:t>
            </a:r>
            <a:endParaRPr lang="nl-NL" sz="1800" b="1" dirty="0"/>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Назоваване на предмет</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Защо Вашият е по-добър?</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Дебат или диалог?</a:t>
            </a:r>
            <a:endParaRPr lang="nl-NL" sz="1800" b="1" dirty="0"/>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bg-BG" b="1" dirty="0"/>
              <a:t>Етап</a:t>
            </a:r>
            <a:r>
              <a:rPr lang="nl-NL" b="1" dirty="0"/>
              <a:t> 1</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fontScale="90000"/>
          </a:bodyPr>
          <a:lstStyle/>
          <a:p>
            <a:r>
              <a:rPr lang="bg-BG" dirty="0"/>
              <a:t>Разрешаване на конфликти</a:t>
            </a:r>
            <a:r>
              <a:rPr lang="en-GB" dirty="0"/>
              <a:t>: </a:t>
            </a:r>
            <a:r>
              <a:rPr lang="bg-BG" dirty="0"/>
              <a:t>Упражнение</a:t>
            </a:r>
            <a:r>
              <a:rPr lang="en-GB" dirty="0"/>
              <a:t> (1)</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689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10</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Продължете разговора</a:t>
            </a:r>
            <a:endParaRPr lang="nl-NL" sz="1800" b="1" dirty="0"/>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Ангажирайте се в диалог</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Питайте и слушайте активно</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Постигане на съгласие</a:t>
            </a:r>
            <a:endParaRPr lang="nl-NL" sz="1800" b="1" dirty="0"/>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bg-BG" b="1" dirty="0"/>
              <a:t>Етап </a:t>
            </a:r>
            <a:r>
              <a:rPr lang="nl-NL" b="1" dirty="0"/>
              <a:t>2</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fontScale="90000"/>
          </a:bodyPr>
          <a:lstStyle/>
          <a:p>
            <a:r>
              <a:rPr lang="bg-BG" dirty="0"/>
              <a:t>Разрешаване на конфликти</a:t>
            </a:r>
            <a:r>
              <a:rPr lang="en-GB" dirty="0"/>
              <a:t>: </a:t>
            </a:r>
            <a:r>
              <a:rPr lang="bg-BG" dirty="0"/>
              <a:t>Упражнение</a:t>
            </a:r>
            <a:r>
              <a:rPr lang="en-GB" dirty="0"/>
              <a:t> (</a:t>
            </a:r>
            <a:r>
              <a:rPr lang="bg-BG" dirty="0"/>
              <a:t>2</a:t>
            </a:r>
            <a:r>
              <a:rPr lang="en-GB" dirty="0"/>
              <a:t>)</a:t>
            </a:r>
            <a:endParaRPr lang="bg-BG" dirty="0"/>
          </a:p>
        </p:txBody>
      </p:sp>
      <p:sp>
        <p:nvSpPr>
          <p:cNvPr id="43" name="Текстово поле 42">
            <a:extLst>
              <a:ext uri="{FF2B5EF4-FFF2-40B4-BE49-F238E27FC236}">
                <a16:creationId xmlns:a16="http://schemas.microsoft.com/office/drawing/2014/main" id="{AE6CA8FC-FF27-41E2-87EE-41E35C88D08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199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По двойки</a:t>
            </a:r>
            <a:endParaRPr lang="nl-NL" sz="1800" b="1" dirty="0"/>
          </a:p>
        </p:txBody>
      </p:sp>
      <p:sp>
        <p:nvSpPr>
          <p:cNvPr id="45" name="TextBox 52">
            <a:extLst>
              <a:ext uri="{FF2B5EF4-FFF2-40B4-BE49-F238E27FC236}">
                <a16:creationId xmlns:a16="http://schemas.microsoft.com/office/drawing/2014/main" id="{E661CA9A-97EA-4C45-9F72-5046EF3C451F}"/>
              </a:ext>
            </a:extLst>
          </p:cNvPr>
          <p:cNvSpPr txBox="1"/>
          <p:nvPr/>
        </p:nvSpPr>
        <p:spPr>
          <a:xfrm>
            <a:off x="2531037" y="3460155"/>
            <a:ext cx="3254784"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Отговорете на въпросите за дискусия</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Размяна</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Какво Ви направи впечатление?</a:t>
            </a:r>
            <a:endParaRPr lang="nl-NL" sz="1800" b="1" dirty="0"/>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bg-BG" b="1" dirty="0"/>
              <a:t>Етап</a:t>
            </a:r>
            <a:r>
              <a:rPr lang="nl-NL" b="1" dirty="0"/>
              <a:t> 3</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fontScale="90000"/>
          </a:bodyPr>
          <a:lstStyle/>
          <a:p>
            <a:r>
              <a:rPr lang="bg-BG" dirty="0"/>
              <a:t>Разрешаване на конфликти</a:t>
            </a:r>
            <a:r>
              <a:rPr lang="en-GB" dirty="0"/>
              <a:t>: </a:t>
            </a:r>
            <a:r>
              <a:rPr lang="bg-BG" dirty="0"/>
              <a:t>Упражнение</a:t>
            </a:r>
            <a:r>
              <a:rPr lang="en-GB" dirty="0"/>
              <a:t> (</a:t>
            </a:r>
            <a:r>
              <a:rPr lang="bg-BG" dirty="0"/>
              <a:t>3</a:t>
            </a:r>
            <a:r>
              <a:rPr lang="en-GB" dirty="0"/>
              <a:t>)</a:t>
            </a:r>
            <a:endParaRPr lang="bg-BG" dirty="0"/>
          </a:p>
        </p:txBody>
      </p:sp>
      <p:sp>
        <p:nvSpPr>
          <p:cNvPr id="43" name="Текстово поле 42">
            <a:extLst>
              <a:ext uri="{FF2B5EF4-FFF2-40B4-BE49-F238E27FC236}">
                <a16:creationId xmlns:a16="http://schemas.microsoft.com/office/drawing/2014/main" id="{55C136C8-FB04-4F6C-A8F2-7F1A69B04CE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7317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bg-BG" dirty="0"/>
              <a:t>Разрешаване на конфликти</a:t>
            </a:r>
            <a:r>
              <a:rPr lang="en-GB" dirty="0"/>
              <a:t>: </a:t>
            </a:r>
            <a:r>
              <a:rPr lang="bg-BG" dirty="0"/>
              <a:t>Упражнение </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целева аудитория</a:t>
            </a: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598728" y="4802399"/>
            <a:ext cx="1954472"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481801" y="285420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bg-BG" sz="2400" dirty="0">
                <a:solidFill>
                  <a:srgbClr val="0770B1"/>
                </a:solidFill>
                <a:latin typeface="+mj-lt"/>
                <a:ea typeface="+mj-ea"/>
                <a:cs typeface="+mj-cs"/>
              </a:rPr>
              <a:t>Всичко е позволено!</a:t>
            </a:r>
            <a:endParaRPr lang="en-GB" sz="2400" dirty="0">
              <a:solidFill>
                <a:srgbClr val="0770B1"/>
              </a:solidFill>
              <a:latin typeface="+mj-lt"/>
              <a:ea typeface="+mj-ea"/>
              <a:cs typeface="+mj-cs"/>
            </a:endParaRPr>
          </a:p>
        </p:txBody>
      </p:sp>
      <p:sp>
        <p:nvSpPr>
          <p:cNvPr id="24" name="Текстово поле 23">
            <a:extLst>
              <a:ext uri="{FF2B5EF4-FFF2-40B4-BE49-F238E27FC236}">
                <a16:creationId xmlns:a16="http://schemas.microsoft.com/office/drawing/2014/main" id="{931E62A0-BCE1-4117-A9D1-303323BA45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9184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Картина 13">
            <a:extLst>
              <a:ext uri="{FF2B5EF4-FFF2-40B4-BE49-F238E27FC236}">
                <a16:creationId xmlns:a16="http://schemas.microsoft.com/office/drawing/2014/main" id="{7205E22A-8CF8-4224-A9B1-3BADC4B9295A}"/>
              </a:ext>
            </a:extLst>
          </p:cNvPr>
          <p:cNvPicPr>
            <a:picLocks noChangeAspect="1"/>
          </p:cNvPicPr>
          <p:nvPr/>
        </p:nvPicPr>
        <p:blipFill>
          <a:blip r:embed="rId3"/>
          <a:stretch>
            <a:fillRect/>
          </a:stretch>
        </p:blipFill>
        <p:spPr>
          <a:xfrm>
            <a:off x="375597" y="4928045"/>
            <a:ext cx="3247265" cy="1685007"/>
          </a:xfrm>
          <a:prstGeom prst="rect">
            <a:avLst/>
          </a:prstGeom>
        </p:spPr>
      </p:pic>
      <p:pic>
        <p:nvPicPr>
          <p:cNvPr id="8" name="Картина 7">
            <a:extLst>
              <a:ext uri="{FF2B5EF4-FFF2-40B4-BE49-F238E27FC236}">
                <a16:creationId xmlns:a16="http://schemas.microsoft.com/office/drawing/2014/main" id="{37DA4A46-D701-40C3-9B5B-19C2524CDD73}"/>
              </a:ext>
            </a:extLst>
          </p:cNvPr>
          <p:cNvPicPr>
            <a:picLocks noChangeAspect="1"/>
          </p:cNvPicPr>
          <p:nvPr/>
        </p:nvPicPr>
        <p:blipFill>
          <a:blip r:embed="rId4"/>
          <a:stretch>
            <a:fillRect/>
          </a:stretch>
        </p:blipFill>
        <p:spPr>
          <a:xfrm>
            <a:off x="4114798" y="4951357"/>
            <a:ext cx="3962402" cy="1791317"/>
          </a:xfrm>
          <a:prstGeom prst="rect">
            <a:avLst/>
          </a:prstGeom>
        </p:spPr>
      </p:pic>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13</a:t>
            </a:fld>
            <a:endParaRPr lang="en-US" dirty="0"/>
          </a:p>
        </p:txBody>
      </p:sp>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5" y="1526738"/>
            <a:ext cx="1582342" cy="1200329"/>
            <a:chOff x="7446844" y="1366486"/>
            <a:chExt cx="1494929" cy="1200329"/>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366486"/>
              <a:ext cx="1340664" cy="1200329"/>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bg-BG" sz="1200" dirty="0"/>
                <a:t>Личен опит с дискриминация</a:t>
              </a:r>
              <a:endParaRPr lang="en-GB" sz="1200" dirty="0"/>
            </a:p>
            <a:p>
              <a:pPr marL="174625" indent="-174625">
                <a:buFont typeface="Arial" panose="020B0604020202020204" pitchFamily="34" charset="0"/>
                <a:buChar char="•"/>
              </a:pPr>
              <a:r>
                <a:rPr lang="bg-BG" sz="1200" dirty="0"/>
                <a:t>Проблеми у дома</a:t>
              </a:r>
              <a:endParaRPr lang="nl-NL" sz="1200" dirty="0"/>
            </a:p>
            <a:p>
              <a:pPr marL="174625" indent="-174625">
                <a:buFont typeface="Arial" panose="020B0604020202020204" pitchFamily="34" charset="0"/>
                <a:buChar char="•"/>
              </a:pPr>
              <a:r>
                <a:rPr lang="bg-BG" sz="1200" dirty="0"/>
                <a:t>Среща със смъртта</a:t>
              </a:r>
              <a:endParaRPr lang="nl-NL" sz="1200" dirty="0"/>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02366" y="2111129"/>
              <a:ext cx="443221"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65423" y="2777097"/>
            <a:ext cx="1563763" cy="1384995"/>
            <a:chOff x="7446843" y="2786785"/>
            <a:chExt cx="1715739" cy="1384995"/>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8" y="2786785"/>
              <a:ext cx="1561474" cy="1384995"/>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Сблъсък с пропаганда</a:t>
              </a:r>
              <a:endParaRPr lang="nl-NL" sz="12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Част от ради-кална група</a:t>
              </a:r>
              <a:endParaRPr lang="nl-NL" sz="12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Проявена </a:t>
              </a:r>
              <a:r>
                <a:rPr lang="bg-BG" sz="1200" dirty="0" err="1"/>
                <a:t>несправедли-вост</a:t>
              </a:r>
              <a:r>
                <a:rPr lang="bg-BG" sz="1200" dirty="0"/>
                <a:t> към група</a:t>
              </a:r>
              <a:endParaRPr lang="en-GB" sz="12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74651" cy="558439"/>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1" y="3408533"/>
            <a:ext cx="1582345" cy="2058996"/>
            <a:chOff x="7446841" y="3295247"/>
            <a:chExt cx="1715741" cy="2058996"/>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153914"/>
              <a:ext cx="1561473" cy="1200329"/>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bg-BG" sz="1200" dirty="0"/>
                <a:t>Призиви към действие</a:t>
              </a:r>
              <a:endParaRPr lang="nl-NL" sz="1200" dirty="0"/>
            </a:p>
            <a:p>
              <a:pPr marL="174625" indent="-174625">
                <a:buFont typeface="Arial" panose="020B0604020202020204" pitchFamily="34" charset="0"/>
                <a:buChar char="•"/>
                <a:defRPr/>
              </a:pPr>
              <a:r>
                <a:rPr lang="bg-BG" sz="1200" dirty="0"/>
                <a:t>Правителствена политика</a:t>
              </a:r>
              <a:endParaRPr lang="en-GB" sz="1200" dirty="0"/>
            </a:p>
            <a:p>
              <a:pPr marL="174625" indent="-174625">
                <a:buFont typeface="Arial" panose="020B0604020202020204" pitchFamily="34" charset="0"/>
                <a:buChar char="•"/>
                <a:defRPr/>
              </a:pPr>
              <a:r>
                <a:rPr lang="bg-BG" sz="1200" dirty="0"/>
                <a:t>Война срещу група</a:t>
              </a:r>
              <a:endParaRPr lang="nl-NL" sz="1200" dirty="0"/>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94559" y="3947529"/>
              <a:ext cx="1458832"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74" name="Овал 73">
            <a:extLst>
              <a:ext uri="{FF2B5EF4-FFF2-40B4-BE49-F238E27FC236}">
                <a16:creationId xmlns:a16="http://schemas.microsoft.com/office/drawing/2014/main" id="{24158BD1-8A76-494C-8074-24EE0F27D2C0}"/>
              </a:ext>
            </a:extLst>
          </p:cNvPr>
          <p:cNvSpPr/>
          <p:nvPr/>
        </p:nvSpPr>
        <p:spPr>
          <a:xfrm>
            <a:off x="2195076" y="6077358"/>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27" name="Текстово поле 26">
            <a:extLst>
              <a:ext uri="{FF2B5EF4-FFF2-40B4-BE49-F238E27FC236}">
                <a16:creationId xmlns:a16="http://schemas.microsoft.com/office/drawing/2014/main" id="{DF60C59F-8105-4357-8C75-AEC1DB80299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35" name="Овал 34">
            <a:extLst>
              <a:ext uri="{FF2B5EF4-FFF2-40B4-BE49-F238E27FC236}">
                <a16:creationId xmlns:a16="http://schemas.microsoft.com/office/drawing/2014/main" id="{4CBE5A85-D18A-4984-AC67-00215A6A2E5D}"/>
              </a:ext>
            </a:extLst>
          </p:cNvPr>
          <p:cNvSpPr/>
          <p:nvPr/>
        </p:nvSpPr>
        <p:spPr>
          <a:xfrm>
            <a:off x="7465423" y="4250071"/>
            <a:ext cx="1697159" cy="130145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Овал 36">
            <a:extLst>
              <a:ext uri="{FF2B5EF4-FFF2-40B4-BE49-F238E27FC236}">
                <a16:creationId xmlns:a16="http://schemas.microsoft.com/office/drawing/2014/main" id="{CD4977BE-A483-44DB-965C-14690454732B}"/>
              </a:ext>
            </a:extLst>
          </p:cNvPr>
          <p:cNvSpPr/>
          <p:nvPr/>
        </p:nvSpPr>
        <p:spPr>
          <a:xfrm>
            <a:off x="7446841" y="3153387"/>
            <a:ext cx="1697159" cy="109261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3" name="Картина 2">
            <a:extLst>
              <a:ext uri="{FF2B5EF4-FFF2-40B4-BE49-F238E27FC236}">
                <a16:creationId xmlns:a16="http://schemas.microsoft.com/office/drawing/2014/main" id="{A199E90A-5A1A-4CD4-AA63-8D1EC9F107F2}"/>
              </a:ext>
            </a:extLst>
          </p:cNvPr>
          <p:cNvPicPr>
            <a:picLocks noChangeAspect="1"/>
          </p:cNvPicPr>
          <p:nvPr/>
        </p:nvPicPr>
        <p:blipFill>
          <a:blip r:embed="rId7"/>
          <a:stretch>
            <a:fillRect/>
          </a:stretch>
        </p:blipFill>
        <p:spPr>
          <a:xfrm>
            <a:off x="4202153" y="1429659"/>
            <a:ext cx="3187493" cy="534606"/>
          </a:xfrm>
          <a:prstGeom prst="rect">
            <a:avLst/>
          </a:prstGeom>
        </p:spPr>
      </p:pic>
      <p:pic>
        <p:nvPicPr>
          <p:cNvPr id="5" name="Картина 4">
            <a:extLst>
              <a:ext uri="{FF2B5EF4-FFF2-40B4-BE49-F238E27FC236}">
                <a16:creationId xmlns:a16="http://schemas.microsoft.com/office/drawing/2014/main" id="{7A8AF415-CB22-410D-98F8-DABE8142CE22}"/>
              </a:ext>
            </a:extLst>
          </p:cNvPr>
          <p:cNvPicPr>
            <a:picLocks noChangeAspect="1"/>
          </p:cNvPicPr>
          <p:nvPr/>
        </p:nvPicPr>
        <p:blipFill>
          <a:blip r:embed="rId8"/>
          <a:stretch>
            <a:fillRect/>
          </a:stretch>
        </p:blipFill>
        <p:spPr>
          <a:xfrm>
            <a:off x="4204973" y="2060933"/>
            <a:ext cx="3184673" cy="1673935"/>
          </a:xfrm>
          <a:prstGeom prst="rect">
            <a:avLst/>
          </a:prstGeom>
        </p:spPr>
      </p:pic>
      <p:pic>
        <p:nvPicPr>
          <p:cNvPr id="10" name="Картина 9">
            <a:extLst>
              <a:ext uri="{FF2B5EF4-FFF2-40B4-BE49-F238E27FC236}">
                <a16:creationId xmlns:a16="http://schemas.microsoft.com/office/drawing/2014/main" id="{2D1DFC4D-204D-4D8D-9647-4CD96A310A35}"/>
              </a:ext>
            </a:extLst>
          </p:cNvPr>
          <p:cNvPicPr>
            <a:picLocks noChangeAspect="1"/>
          </p:cNvPicPr>
          <p:nvPr/>
        </p:nvPicPr>
        <p:blipFill>
          <a:blip r:embed="rId9"/>
          <a:stretch>
            <a:fillRect/>
          </a:stretch>
        </p:blipFill>
        <p:spPr>
          <a:xfrm>
            <a:off x="355858" y="1447800"/>
            <a:ext cx="3268663" cy="522796"/>
          </a:xfrm>
          <a:prstGeom prst="rect">
            <a:avLst/>
          </a:prstGeom>
        </p:spPr>
      </p:pic>
      <p:pic>
        <p:nvPicPr>
          <p:cNvPr id="12" name="Картина 11">
            <a:extLst>
              <a:ext uri="{FF2B5EF4-FFF2-40B4-BE49-F238E27FC236}">
                <a16:creationId xmlns:a16="http://schemas.microsoft.com/office/drawing/2014/main" id="{F76C9750-1D4A-42B5-9F31-D55767A74B6B}"/>
              </a:ext>
            </a:extLst>
          </p:cNvPr>
          <p:cNvPicPr>
            <a:picLocks noChangeAspect="1"/>
          </p:cNvPicPr>
          <p:nvPr/>
        </p:nvPicPr>
        <p:blipFill>
          <a:blip r:embed="rId10"/>
          <a:stretch>
            <a:fillRect/>
          </a:stretch>
        </p:blipFill>
        <p:spPr>
          <a:xfrm>
            <a:off x="354200" y="2038048"/>
            <a:ext cx="3268663" cy="2869001"/>
          </a:xfrm>
          <a:prstGeom prst="rect">
            <a:avLst/>
          </a:prstGeom>
        </p:spPr>
      </p:pic>
      <p:sp>
        <p:nvSpPr>
          <p:cNvPr id="24" name="Овал 23">
            <a:extLst>
              <a:ext uri="{FF2B5EF4-FFF2-40B4-BE49-F238E27FC236}">
                <a16:creationId xmlns:a16="http://schemas.microsoft.com/office/drawing/2014/main" id="{30E6A4F9-195A-46E2-A1B3-74633012E830}"/>
              </a:ext>
            </a:extLst>
          </p:cNvPr>
          <p:cNvSpPr/>
          <p:nvPr/>
        </p:nvSpPr>
        <p:spPr>
          <a:xfrm>
            <a:off x="1109694" y="5524467"/>
            <a:ext cx="178590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Tree>
    <p:extLst>
      <p:ext uri="{BB962C8B-B14F-4D97-AF65-F5344CB8AC3E}">
        <p14:creationId xmlns:p14="http://schemas.microsoft.com/office/powerpoint/2010/main" val="417936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5" grpId="0" animBg="1"/>
      <p:bldP spid="37"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568596"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bg-BG" sz="2000" b="1" dirty="0">
                <a:solidFill>
                  <a:schemeClr val="tx1">
                    <a:lumMod val="75000"/>
                    <a:lumOff val="25000"/>
                  </a:schemeClr>
                </a:solidFill>
              </a:rPr>
              <a:t>Привличащи фактори към радикализация</a:t>
            </a: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884651" y="5650454"/>
            <a:ext cx="2194838"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884650" y="3782348"/>
            <a:ext cx="2172558"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385866" y="2602303"/>
            <a:ext cx="2372267"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2133858"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2261811"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219200" y="5846900"/>
            <a:ext cx="1463478"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a:t>Гняв</a:t>
            </a:r>
            <a:r>
              <a:rPr sz="1800"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990600" y="3840288"/>
            <a:ext cx="2018474"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a:t>Социално изключване</a:t>
            </a:r>
            <a:endParaRPr lang="nl-NL" sz="1800" b="1" dirty="0"/>
          </a:p>
        </p:txBody>
      </p:sp>
      <p:sp>
        <p:nvSpPr>
          <p:cNvPr id="27" name="TextBox 52">
            <a:extLst>
              <a:ext uri="{FF2B5EF4-FFF2-40B4-BE49-F238E27FC236}">
                <a16:creationId xmlns:a16="http://schemas.microsoft.com/office/drawing/2014/main" id="{49E9FF86-73EB-4D65-A073-2C02D92A62C3}"/>
              </a:ext>
            </a:extLst>
          </p:cNvPr>
          <p:cNvSpPr txBox="1"/>
          <p:nvPr/>
        </p:nvSpPr>
        <p:spPr>
          <a:xfrm>
            <a:off x="3567615" y="2769889"/>
            <a:ext cx="204907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a:solidFill>
                  <a:schemeClr val="bg1"/>
                </a:solidFill>
              </a:rPr>
              <a:t>Неудовлетвореност</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396601" y="3976870"/>
            <a:ext cx="1591639"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err="1"/>
              <a:t>Виктимизация</a:t>
            </a:r>
            <a:endParaRPr sz="1800" b="1" dirty="0"/>
          </a:p>
        </p:txBody>
      </p:sp>
      <p:sp>
        <p:nvSpPr>
          <p:cNvPr id="31" name="TextBox 52">
            <a:extLst>
              <a:ext uri="{FF2B5EF4-FFF2-40B4-BE49-F238E27FC236}">
                <a16:creationId xmlns:a16="http://schemas.microsoft.com/office/drawing/2014/main" id="{3370F676-6AA2-42E6-978A-E61B1A314CE2}"/>
              </a:ext>
            </a:extLst>
          </p:cNvPr>
          <p:cNvSpPr txBox="1"/>
          <p:nvPr/>
        </p:nvSpPr>
        <p:spPr>
          <a:xfrm>
            <a:off x="6191557" y="5682009"/>
            <a:ext cx="21503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a:t>Възприятие за несправедливост</a:t>
            </a:r>
            <a:endParaRPr lang="nl-NL" sz="1800" b="1" dirty="0"/>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bg-BG" dirty="0"/>
              <a:t>Пропорционален отговор на държавата</a:t>
            </a:r>
          </a:p>
        </p:txBody>
      </p:sp>
      <p:sp>
        <p:nvSpPr>
          <p:cNvPr id="28" name="Текстово поле 27">
            <a:extLst>
              <a:ext uri="{FF2B5EF4-FFF2-40B4-BE49-F238E27FC236}">
                <a16:creationId xmlns:a16="http://schemas.microsoft.com/office/drawing/2014/main" id="{5B9ACEDB-D7A0-4EBC-8BF3-98E51445B53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9414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79D7989-47AE-4F01-AEB6-415318DEAF6B}"/>
              </a:ext>
            </a:extLst>
          </p:cNvPr>
          <p:cNvSpPr>
            <a:spLocks noGrp="1"/>
          </p:cNvSpPr>
          <p:nvPr>
            <p:ph type="title"/>
          </p:nvPr>
        </p:nvSpPr>
        <p:spPr/>
        <p:txBody>
          <a:bodyPr/>
          <a:lstStyle/>
          <a:p>
            <a:r>
              <a:rPr lang="bg-BG" dirty="0"/>
              <a:t>Ефекти на реакцията на държавата</a:t>
            </a:r>
          </a:p>
        </p:txBody>
      </p:sp>
      <p:grpSp>
        <p:nvGrpSpPr>
          <p:cNvPr id="19" name="Групиране 18">
            <a:extLst>
              <a:ext uri="{FF2B5EF4-FFF2-40B4-BE49-F238E27FC236}">
                <a16:creationId xmlns:a16="http://schemas.microsoft.com/office/drawing/2014/main" id="{8FA4CF16-BD0E-4C1E-8317-AB52C0F12289}"/>
              </a:ext>
            </a:extLst>
          </p:cNvPr>
          <p:cNvGrpSpPr/>
          <p:nvPr/>
        </p:nvGrpSpPr>
        <p:grpSpPr>
          <a:xfrm>
            <a:off x="3489165" y="2262953"/>
            <a:ext cx="2705100" cy="2190749"/>
            <a:chOff x="3276600" y="2533652"/>
            <a:chExt cx="2705100" cy="2190749"/>
          </a:xfrm>
        </p:grpSpPr>
        <p:sp>
          <p:nvSpPr>
            <p:cNvPr id="11" name="Овал 10">
              <a:extLst>
                <a:ext uri="{FF2B5EF4-FFF2-40B4-BE49-F238E27FC236}">
                  <a16:creationId xmlns:a16="http://schemas.microsoft.com/office/drawing/2014/main" id="{6E899655-4B9E-4CCF-91DF-B3A6454DD792}"/>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8" name="Диаграма 7">
              <a:extLst>
                <a:ext uri="{FF2B5EF4-FFF2-40B4-BE49-F238E27FC236}">
                  <a16:creationId xmlns:a16="http://schemas.microsoft.com/office/drawing/2014/main" id="{F341507F-EE71-4C9B-8772-3D4347218C9E}"/>
                </a:ext>
              </a:extLst>
            </p:cNvPr>
            <p:cNvGraphicFramePr/>
            <p:nvPr>
              <p:extLst>
                <p:ext uri="{D42A27DB-BD31-4B8C-83A1-F6EECF244321}">
                  <p14:modId xmlns:p14="http://schemas.microsoft.com/office/powerpoint/2010/main" val="2001203255"/>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4" name="Групиране 23">
            <a:extLst>
              <a:ext uri="{FF2B5EF4-FFF2-40B4-BE49-F238E27FC236}">
                <a16:creationId xmlns:a16="http://schemas.microsoft.com/office/drawing/2014/main" id="{1A1360C0-CF45-4E78-951D-5689A536A056}"/>
              </a:ext>
            </a:extLst>
          </p:cNvPr>
          <p:cNvGrpSpPr/>
          <p:nvPr/>
        </p:nvGrpSpPr>
        <p:grpSpPr>
          <a:xfrm>
            <a:off x="6707844" y="2330979"/>
            <a:ext cx="2234372" cy="2122723"/>
            <a:chOff x="3276600" y="2533652"/>
            <a:chExt cx="2705100" cy="2190749"/>
          </a:xfrm>
        </p:grpSpPr>
        <p:sp>
          <p:nvSpPr>
            <p:cNvPr id="25" name="Овал 24">
              <a:extLst>
                <a:ext uri="{FF2B5EF4-FFF2-40B4-BE49-F238E27FC236}">
                  <a16:creationId xmlns:a16="http://schemas.microsoft.com/office/drawing/2014/main" id="{0BE5AC5B-B3D3-469F-9213-2163DEA76203}"/>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6" name="Диаграма 25">
              <a:extLst>
                <a:ext uri="{FF2B5EF4-FFF2-40B4-BE49-F238E27FC236}">
                  <a16:creationId xmlns:a16="http://schemas.microsoft.com/office/drawing/2014/main" id="{68A32331-8973-4F57-B7E8-6379ACAF1BED}"/>
                </a:ext>
              </a:extLst>
            </p:cNvPr>
            <p:cNvGraphicFramePr/>
            <p:nvPr>
              <p:extLst>
                <p:ext uri="{D42A27DB-BD31-4B8C-83A1-F6EECF244321}">
                  <p14:modId xmlns:p14="http://schemas.microsoft.com/office/powerpoint/2010/main" val="1281627992"/>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27" name="Групиране 26">
            <a:extLst>
              <a:ext uri="{FF2B5EF4-FFF2-40B4-BE49-F238E27FC236}">
                <a16:creationId xmlns:a16="http://schemas.microsoft.com/office/drawing/2014/main" id="{C45D13FA-26E3-4D47-968B-992ED0A5B6D3}"/>
              </a:ext>
            </a:extLst>
          </p:cNvPr>
          <p:cNvGrpSpPr/>
          <p:nvPr/>
        </p:nvGrpSpPr>
        <p:grpSpPr>
          <a:xfrm>
            <a:off x="3505200" y="4495800"/>
            <a:ext cx="2705100" cy="2190749"/>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28" name="Овал 27">
              <a:extLst>
                <a:ext uri="{FF2B5EF4-FFF2-40B4-BE49-F238E27FC236}">
                  <a16:creationId xmlns:a16="http://schemas.microsoft.com/office/drawing/2014/main" id="{0EE51685-362D-4000-B6E1-FDFE78C5617C}"/>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9" name="Диаграма 28">
              <a:extLst>
                <a:ext uri="{FF2B5EF4-FFF2-40B4-BE49-F238E27FC236}">
                  <a16:creationId xmlns:a16="http://schemas.microsoft.com/office/drawing/2014/main" id="{DF3811C7-F1F0-49BC-BC0F-B674864AD647}"/>
                </a:ext>
              </a:extLst>
            </p:cNvPr>
            <p:cNvGraphicFramePr/>
            <p:nvPr>
              <p:extLst>
                <p:ext uri="{D42A27DB-BD31-4B8C-83A1-F6EECF244321}">
                  <p14:modId xmlns:p14="http://schemas.microsoft.com/office/powerpoint/2010/main" val="468679246"/>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0" name="Групиране 29">
            <a:extLst>
              <a:ext uri="{FF2B5EF4-FFF2-40B4-BE49-F238E27FC236}">
                <a16:creationId xmlns:a16="http://schemas.microsoft.com/office/drawing/2014/main" id="{C9B5D473-5525-4490-8847-86E30095A172}"/>
              </a:ext>
            </a:extLst>
          </p:cNvPr>
          <p:cNvGrpSpPr/>
          <p:nvPr/>
        </p:nvGrpSpPr>
        <p:grpSpPr>
          <a:xfrm>
            <a:off x="6729129" y="4602677"/>
            <a:ext cx="2245535" cy="2083872"/>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31" name="Овал 30">
              <a:extLst>
                <a:ext uri="{FF2B5EF4-FFF2-40B4-BE49-F238E27FC236}">
                  <a16:creationId xmlns:a16="http://schemas.microsoft.com/office/drawing/2014/main" id="{D718D591-016F-4C43-87BE-853084665E45}"/>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32" name="Диаграма 31">
              <a:extLst>
                <a:ext uri="{FF2B5EF4-FFF2-40B4-BE49-F238E27FC236}">
                  <a16:creationId xmlns:a16="http://schemas.microsoft.com/office/drawing/2014/main" id="{9B1C8CAE-AF71-4ED7-992F-B1193E194D36}"/>
                </a:ext>
              </a:extLst>
            </p:cNvPr>
            <p:cNvGraphicFramePr/>
            <p:nvPr>
              <p:extLst>
                <p:ext uri="{D42A27DB-BD31-4B8C-83A1-F6EECF244321}">
                  <p14:modId xmlns:p14="http://schemas.microsoft.com/office/powerpoint/2010/main" val="3973160165"/>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33" name="Стрелка надясно 32">
            <a:extLst>
              <a:ext uri="{FF2B5EF4-FFF2-40B4-BE49-F238E27FC236}">
                <a16:creationId xmlns:a16="http://schemas.microsoft.com/office/drawing/2014/main" id="{D382FCB1-A270-4E6B-B664-8397298412D6}"/>
              </a:ext>
            </a:extLst>
          </p:cNvPr>
          <p:cNvSpPr/>
          <p:nvPr/>
        </p:nvSpPr>
        <p:spPr>
          <a:xfrm>
            <a:off x="6250643" y="3175766"/>
            <a:ext cx="400823" cy="3651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4" name="Стрелка надясно 33">
            <a:extLst>
              <a:ext uri="{FF2B5EF4-FFF2-40B4-BE49-F238E27FC236}">
                <a16:creationId xmlns:a16="http://schemas.microsoft.com/office/drawing/2014/main" id="{CB5616CF-75E0-402D-8834-397573CBA90D}"/>
              </a:ext>
            </a:extLst>
          </p:cNvPr>
          <p:cNvSpPr/>
          <p:nvPr/>
        </p:nvSpPr>
        <p:spPr>
          <a:xfrm>
            <a:off x="6250643" y="5408611"/>
            <a:ext cx="438143" cy="365125"/>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6" name="Стрелка надясно 35">
            <a:extLst>
              <a:ext uri="{FF2B5EF4-FFF2-40B4-BE49-F238E27FC236}">
                <a16:creationId xmlns:a16="http://schemas.microsoft.com/office/drawing/2014/main" id="{52EE9B33-5E1E-4213-87FD-9D1B5696CFCE}"/>
              </a:ext>
            </a:extLst>
          </p:cNvPr>
          <p:cNvSpPr/>
          <p:nvPr/>
        </p:nvSpPr>
        <p:spPr>
          <a:xfrm>
            <a:off x="1828800" y="2971799"/>
            <a:ext cx="1611606" cy="10758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sz="1600" b="1" dirty="0"/>
              <a:t>Твърде мека</a:t>
            </a:r>
          </a:p>
        </p:txBody>
      </p:sp>
      <p:sp>
        <p:nvSpPr>
          <p:cNvPr id="37" name="Стрелка надясно 36">
            <a:extLst>
              <a:ext uri="{FF2B5EF4-FFF2-40B4-BE49-F238E27FC236}">
                <a16:creationId xmlns:a16="http://schemas.microsoft.com/office/drawing/2014/main" id="{3705490C-614E-49AB-940C-F88F998FDC79}"/>
              </a:ext>
            </a:extLst>
          </p:cNvPr>
          <p:cNvSpPr/>
          <p:nvPr/>
        </p:nvSpPr>
        <p:spPr>
          <a:xfrm>
            <a:off x="1833910" y="4953000"/>
            <a:ext cx="1671290" cy="1091385"/>
          </a:xfrm>
          <a:prstGeom prst="right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sz="1600" b="1" dirty="0"/>
              <a:t>Прекалено строга</a:t>
            </a:r>
            <a:endParaRPr lang="bg-BG" sz="1600" dirty="0"/>
          </a:p>
        </p:txBody>
      </p:sp>
      <p:sp>
        <p:nvSpPr>
          <p:cNvPr id="38" name="Правоъгълник: със заоблени ъгли 37">
            <a:extLst>
              <a:ext uri="{FF2B5EF4-FFF2-40B4-BE49-F238E27FC236}">
                <a16:creationId xmlns:a16="http://schemas.microsoft.com/office/drawing/2014/main" id="{5AD24C8D-E4F2-4C09-BCA7-EF00F2DEE9FD}"/>
              </a:ext>
            </a:extLst>
          </p:cNvPr>
          <p:cNvSpPr/>
          <p:nvPr/>
        </p:nvSpPr>
        <p:spPr>
          <a:xfrm>
            <a:off x="201784" y="2863019"/>
            <a:ext cx="1551440" cy="3181366"/>
          </a:xfrm>
          <a:prstGeom prst="roundRect">
            <a:avLst/>
          </a:prstGeom>
          <a:ln>
            <a:solidFill>
              <a:schemeClr val="tx2">
                <a:lumMod val="75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g-BG" b="1" dirty="0">
                <a:solidFill>
                  <a:schemeClr val="tx1"/>
                </a:solidFill>
              </a:rPr>
              <a:t>Заплахи за сигурността</a:t>
            </a:r>
          </a:p>
        </p:txBody>
      </p:sp>
      <p:sp>
        <p:nvSpPr>
          <p:cNvPr id="20" name="Текстово поле 19">
            <a:extLst>
              <a:ext uri="{FF2B5EF4-FFF2-40B4-BE49-F238E27FC236}">
                <a16:creationId xmlns:a16="http://schemas.microsoft.com/office/drawing/2014/main" id="{0580ECFF-2676-4BDB-995E-557553FB496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2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947509252"/>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a:xfrm>
            <a:off x="685800" y="1307097"/>
            <a:ext cx="7772400" cy="685800"/>
          </a:xfrm>
        </p:spPr>
        <p:txBody>
          <a:bodyPr>
            <a:normAutofit/>
          </a:bodyPr>
          <a:lstStyle/>
          <a:p>
            <a:r>
              <a:rPr lang="bg-BG" dirty="0"/>
              <a:t>Обучение „Пропорционален отговор“  </a:t>
            </a:r>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
        <p:nvSpPr>
          <p:cNvPr id="6" name="Текстово поле 5">
            <a:extLst>
              <a:ext uri="{FF2B5EF4-FFF2-40B4-BE49-F238E27FC236}">
                <a16:creationId xmlns:a16="http://schemas.microsoft.com/office/drawing/2014/main" id="{6F34D448-436E-496A-A619-9570B34157F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610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681C46F-6748-4341-9055-CC0680AB38BA}"/>
              </a:ext>
            </a:extLst>
          </p:cNvPr>
          <p:cNvSpPr>
            <a:spLocks noGrp="1"/>
          </p:cNvSpPr>
          <p:nvPr>
            <p:ph type="title"/>
          </p:nvPr>
        </p:nvSpPr>
        <p:spPr>
          <a:xfrm>
            <a:off x="685800" y="1219200"/>
            <a:ext cx="7772400" cy="914400"/>
          </a:xfrm>
        </p:spPr>
        <p:txBody>
          <a:bodyPr>
            <a:normAutofit/>
          </a:bodyPr>
          <a:lstStyle/>
          <a:p>
            <a:r>
              <a:rPr lang="bg-BG" dirty="0"/>
              <a:t>Пропорционален отговор на държавата</a:t>
            </a:r>
          </a:p>
        </p:txBody>
      </p:sp>
      <p:sp>
        <p:nvSpPr>
          <p:cNvPr id="6" name="Контейнер за номер на слайда 5">
            <a:extLst>
              <a:ext uri="{FF2B5EF4-FFF2-40B4-BE49-F238E27FC236}">
                <a16:creationId xmlns:a16="http://schemas.microsoft.com/office/drawing/2014/main" id="{C2B56EC9-F1DC-4F2F-9B65-60C05FF2D9CC}"/>
              </a:ext>
            </a:extLst>
          </p:cNvPr>
          <p:cNvSpPr>
            <a:spLocks noGrp="1"/>
          </p:cNvSpPr>
          <p:nvPr>
            <p:ph type="sldNum" sz="quarter" idx="12"/>
          </p:nvPr>
        </p:nvSpPr>
        <p:spPr/>
        <p:txBody>
          <a:bodyPr/>
          <a:lstStyle/>
          <a:p>
            <a:fld id="{CB318F78-A315-46C9-8B3F-2431B4397D31}" type="slidenum">
              <a:rPr lang="en-US" smtClean="0"/>
              <a:t>17</a:t>
            </a:fld>
            <a:endParaRPr lang="en-US" dirty="0"/>
          </a:p>
        </p:txBody>
      </p:sp>
      <p:grpSp>
        <p:nvGrpSpPr>
          <p:cNvPr id="15" name="Групиране 14">
            <a:extLst>
              <a:ext uri="{FF2B5EF4-FFF2-40B4-BE49-F238E27FC236}">
                <a16:creationId xmlns:a16="http://schemas.microsoft.com/office/drawing/2014/main" id="{C237BF23-1FB9-43DD-8BCD-FA27EDCB3E78}"/>
              </a:ext>
            </a:extLst>
          </p:cNvPr>
          <p:cNvGrpSpPr/>
          <p:nvPr/>
        </p:nvGrpSpPr>
        <p:grpSpPr>
          <a:xfrm>
            <a:off x="3491631" y="3466407"/>
            <a:ext cx="2160737" cy="2057845"/>
            <a:chOff x="3491631" y="3466407"/>
            <a:chExt cx="2160737" cy="2057845"/>
          </a:xfrm>
        </p:grpSpPr>
        <p:sp>
          <p:nvSpPr>
            <p:cNvPr id="7" name="Pentagon 1">
              <a:extLst>
                <a:ext uri="{FF2B5EF4-FFF2-40B4-BE49-F238E27FC236}">
                  <a16:creationId xmlns:a16="http://schemas.microsoft.com/office/drawing/2014/main" id="{7255E2E4-78A2-44ED-A810-1793A50206FA}"/>
                </a:ext>
              </a:extLst>
            </p:cNvPr>
            <p:cNvSpPr/>
            <p:nvPr/>
          </p:nvSpPr>
          <p:spPr>
            <a:xfrm rot="10800000" flipH="1">
              <a:off x="3491631" y="3466407"/>
              <a:ext cx="2160737" cy="2057845"/>
            </a:xfrm>
            <a:prstGeom prst="pentagon">
              <a:avLst/>
            </a:prstGeom>
            <a:gradFill flip="none" rotWithShape="1">
              <a:gsLst>
                <a:gs pos="0">
                  <a:srgbClr val="C00000"/>
                </a:gs>
                <a:gs pos="78000">
                  <a:srgbClr val="C00000">
                    <a:tint val="44500"/>
                    <a:satMod val="160000"/>
                  </a:srgbClr>
                </a:gs>
                <a:gs pos="100000">
                  <a:srgbClr val="C00000">
                    <a:tint val="23500"/>
                    <a:satMod val="160000"/>
                  </a:srgbClr>
                </a:gs>
              </a:gsLst>
              <a:lin ang="16200000" scaled="1"/>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9" name="Текстово поле 8">
              <a:extLst>
                <a:ext uri="{FF2B5EF4-FFF2-40B4-BE49-F238E27FC236}">
                  <a16:creationId xmlns:a16="http://schemas.microsoft.com/office/drawing/2014/main" id="{4BC7EA0B-EAFB-465B-BA2D-6732B1BC0610}"/>
                </a:ext>
              </a:extLst>
            </p:cNvPr>
            <p:cNvSpPr txBox="1"/>
            <p:nvPr/>
          </p:nvSpPr>
          <p:spPr>
            <a:xfrm>
              <a:off x="3562348" y="3894821"/>
              <a:ext cx="2019301" cy="923330"/>
            </a:xfrm>
            <a:prstGeom prst="rect">
              <a:avLst/>
            </a:prstGeom>
            <a:noFill/>
          </p:spPr>
          <p:txBody>
            <a:bodyPr wrap="square">
              <a:spAutoFit/>
            </a:bodyPr>
            <a:lstStyle/>
            <a:p>
              <a:pPr algn="ctr"/>
              <a:r>
                <a:rPr lang="bg-BG" sz="1800" b="1" dirty="0">
                  <a:solidFill>
                    <a:schemeClr val="bg1"/>
                  </a:solidFill>
                </a:rPr>
                <a:t>Какво означава пропорционален отговор?</a:t>
              </a:r>
              <a:endParaRPr lang="en-US" sz="1800" b="1" dirty="0">
                <a:solidFill>
                  <a:schemeClr val="bg1"/>
                </a:solidFill>
              </a:endParaRPr>
            </a:p>
          </p:txBody>
        </p:sp>
      </p:grpSp>
      <p:sp>
        <p:nvSpPr>
          <p:cNvPr id="10" name="Tekstvak 37">
            <a:extLst>
              <a:ext uri="{FF2B5EF4-FFF2-40B4-BE49-F238E27FC236}">
                <a16:creationId xmlns:a16="http://schemas.microsoft.com/office/drawing/2014/main" id="{C5571144-585E-4C12-B105-4B8D123757D6}"/>
              </a:ext>
            </a:extLst>
          </p:cNvPr>
          <p:cNvSpPr txBox="1"/>
          <p:nvPr/>
        </p:nvSpPr>
        <p:spPr>
          <a:xfrm>
            <a:off x="1676400" y="2417671"/>
            <a:ext cx="6096000" cy="830997"/>
          </a:xfrm>
          <a:prstGeom prst="rect">
            <a:avLst/>
          </a:prstGeom>
          <a:noFill/>
        </p:spPr>
        <p:txBody>
          <a:bodyPr wrap="square">
            <a:spAutoFit/>
          </a:bodyPr>
          <a:lstStyle/>
          <a:p>
            <a:pPr algn="ctr"/>
            <a:r>
              <a:rPr lang="ru-RU" sz="2400" dirty="0">
                <a:latin typeface="Calibri" panose="020F0502020204030204" pitchFamily="34" charset="0"/>
                <a:ea typeface="Times New Roman" panose="02020603050405020304" pitchFamily="18" charset="0"/>
                <a:cs typeface="Times New Roman" panose="02020603050405020304" pitchFamily="18" charset="0"/>
              </a:rPr>
              <a:t>Когато се отнася до публични политики и действия: </a:t>
            </a:r>
            <a:endParaRPr lang="en-GB" sz="2400" dirty="0"/>
          </a:p>
        </p:txBody>
      </p:sp>
      <p:sp>
        <p:nvSpPr>
          <p:cNvPr id="11" name="Tekstvak 38">
            <a:extLst>
              <a:ext uri="{FF2B5EF4-FFF2-40B4-BE49-F238E27FC236}">
                <a16:creationId xmlns:a16="http://schemas.microsoft.com/office/drawing/2014/main" id="{B95B93C2-D921-4CA2-B863-B3481A06ED29}"/>
              </a:ext>
            </a:extLst>
          </p:cNvPr>
          <p:cNvSpPr txBox="1"/>
          <p:nvPr/>
        </p:nvSpPr>
        <p:spPr>
          <a:xfrm>
            <a:off x="685800" y="3311515"/>
            <a:ext cx="2793565" cy="1200329"/>
          </a:xfrm>
          <a:prstGeom prst="rect">
            <a:avLst/>
          </a:prstGeom>
          <a:noFill/>
        </p:spPr>
        <p:txBody>
          <a:bodyPr wrap="square">
            <a:spAutoFit/>
          </a:bodyPr>
          <a:lstStyle/>
          <a:p>
            <a:pPr algn="r"/>
            <a:r>
              <a:rPr lang="bg-BG" dirty="0">
                <a:solidFill>
                  <a:srgbClr val="000000"/>
                </a:solidFill>
                <a:latin typeface="Calibri" panose="020F0502020204030204" pitchFamily="34" charset="0"/>
                <a:ea typeface="Calibri" panose="020F0502020204030204" pitchFamily="34" charset="0"/>
                <a:cs typeface="Times New Roman" panose="02020603050405020304" pitchFamily="18" charset="0"/>
              </a:rPr>
              <a:t>Избирате средства, така че </a:t>
            </a:r>
            <a:r>
              <a:rPr lang="bg-BG" dirty="0">
                <a:solidFill>
                  <a:srgbClr val="000000"/>
                </a:solidFill>
                <a:ea typeface="Times New Roman" panose="02020603050405020304" pitchFamily="18" charset="0"/>
                <a:cs typeface="Times New Roman" panose="02020603050405020304" pitchFamily="18" charset="0"/>
              </a:rPr>
              <a:t>положителните резултати да превъзхождат вредите</a:t>
            </a:r>
            <a:endParaRPr lang="bg-BG" dirty="0"/>
          </a:p>
        </p:txBody>
      </p:sp>
      <p:sp>
        <p:nvSpPr>
          <p:cNvPr id="12" name="Tekstvak 39">
            <a:extLst>
              <a:ext uri="{FF2B5EF4-FFF2-40B4-BE49-F238E27FC236}">
                <a16:creationId xmlns:a16="http://schemas.microsoft.com/office/drawing/2014/main" id="{79E96F83-434D-4367-82B0-A70043A0A546}"/>
              </a:ext>
            </a:extLst>
          </p:cNvPr>
          <p:cNvSpPr txBox="1"/>
          <p:nvPr/>
        </p:nvSpPr>
        <p:spPr>
          <a:xfrm>
            <a:off x="5664633" y="3340096"/>
            <a:ext cx="2362200" cy="923330"/>
          </a:xfrm>
          <a:prstGeom prst="rect">
            <a:avLst/>
          </a:prstGeom>
          <a:noFill/>
        </p:spPr>
        <p:txBody>
          <a:bodyPr wrap="square">
            <a:spAutoFit/>
          </a:bodyPr>
          <a:lstStyle/>
          <a:p>
            <a:r>
              <a:rPr lang="bg-BG" dirty="0">
                <a:solidFill>
                  <a:srgbClr val="000000"/>
                </a:solidFill>
                <a:latin typeface="Calibri" panose="020F0502020204030204" pitchFamily="34" charset="0"/>
                <a:ea typeface="Calibri" panose="020F0502020204030204" pitchFamily="34" charset="0"/>
                <a:cs typeface="Times New Roman" panose="02020603050405020304" pitchFamily="18" charset="0"/>
              </a:rPr>
              <a:t>Избягвайте да причинявате ненужни вреди.</a:t>
            </a:r>
            <a:endParaRPr lang="bg-BG" dirty="0"/>
          </a:p>
        </p:txBody>
      </p:sp>
      <p:sp>
        <p:nvSpPr>
          <p:cNvPr id="13" name="Tekstvak 40">
            <a:extLst>
              <a:ext uri="{FF2B5EF4-FFF2-40B4-BE49-F238E27FC236}">
                <a16:creationId xmlns:a16="http://schemas.microsoft.com/office/drawing/2014/main" id="{78BE4C80-47AC-4AD4-9F79-691F8544E8E9}"/>
              </a:ext>
            </a:extLst>
          </p:cNvPr>
          <p:cNvSpPr txBox="1"/>
          <p:nvPr/>
        </p:nvSpPr>
        <p:spPr>
          <a:xfrm>
            <a:off x="990600" y="4948535"/>
            <a:ext cx="2514600" cy="1200329"/>
          </a:xfrm>
          <a:prstGeom prst="rect">
            <a:avLst/>
          </a:prstGeom>
          <a:noFill/>
        </p:spPr>
        <p:txBody>
          <a:bodyPr wrap="square">
            <a:spAutoFit/>
          </a:bodyPr>
          <a:lstStyle/>
          <a:p>
            <a:pPr algn="r"/>
            <a: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t>Не защитавайте маловажна ценност за сметка на по-значима такава </a:t>
            </a:r>
            <a:endParaRPr lang="en-GB" dirty="0"/>
          </a:p>
        </p:txBody>
      </p:sp>
      <p:sp>
        <p:nvSpPr>
          <p:cNvPr id="14" name="Tekstvak 41">
            <a:extLst>
              <a:ext uri="{FF2B5EF4-FFF2-40B4-BE49-F238E27FC236}">
                <a16:creationId xmlns:a16="http://schemas.microsoft.com/office/drawing/2014/main" id="{3E36C78C-5B0E-4D8A-871A-CAE9165D16C6}"/>
              </a:ext>
            </a:extLst>
          </p:cNvPr>
          <p:cNvSpPr txBox="1"/>
          <p:nvPr/>
        </p:nvSpPr>
        <p:spPr>
          <a:xfrm>
            <a:off x="5652368" y="4935049"/>
            <a:ext cx="2958232" cy="923330"/>
          </a:xfrm>
          <a:prstGeom prst="rect">
            <a:avLst/>
          </a:prstGeom>
          <a:noFill/>
        </p:spPr>
        <p:txBody>
          <a:bodyPr wrap="square">
            <a:spAutoFit/>
          </a:bodyPr>
          <a:lstStyle/>
          <a:p>
            <a:r>
              <a:rPr lang="bg-BG" dirty="0">
                <a:solidFill>
                  <a:srgbClr val="000000"/>
                </a:solidFill>
                <a:latin typeface="Calibri" panose="020F0502020204030204" pitchFamily="34" charset="0"/>
                <a:cs typeface="Times New Roman" panose="02020603050405020304" pitchFamily="18" charset="0"/>
              </a:rPr>
              <a:t>Отговорът на държавата трябва да е необходим и съобразен с проблема.</a:t>
            </a:r>
            <a:endParaRPr lang="bg-BG" dirty="0"/>
          </a:p>
        </p:txBody>
      </p:sp>
      <p:sp>
        <p:nvSpPr>
          <p:cNvPr id="16" name="Текстово поле 15">
            <a:extLst>
              <a:ext uri="{FF2B5EF4-FFF2-40B4-BE49-F238E27FC236}">
                <a16:creationId xmlns:a16="http://schemas.microsoft.com/office/drawing/2014/main" id="{50E95081-84CE-4612-BB22-7F0108DE3D7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0747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a:xfrm>
            <a:off x="705686" y="1232542"/>
            <a:ext cx="7772400" cy="969083"/>
          </a:xfrm>
        </p:spPr>
        <p:txBody>
          <a:bodyPr>
            <a:normAutofit/>
          </a:bodyPr>
          <a:lstStyle/>
          <a:p>
            <a:r>
              <a:rPr lang="bg-BG" dirty="0"/>
              <a:t>Пропорционален отговор</a:t>
            </a:r>
            <a:r>
              <a:rPr lang="en-GB" dirty="0"/>
              <a:t>: </a:t>
            </a:r>
            <a:r>
              <a:rPr lang="bg-BG" dirty="0"/>
              <a:t>Упражнение</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rgbClr val="375BB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572000" y="4814378"/>
            <a:ext cx="2006986" cy="900622"/>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bg-BG" sz="2400" dirty="0">
                <a:solidFill>
                  <a:srgbClr val="0770B1"/>
                </a:solidFill>
                <a:latin typeface="+mj-lt"/>
                <a:ea typeface="+mj-ea"/>
                <a:cs typeface="+mj-cs"/>
              </a:rPr>
              <a:t>Кое е пропорционално</a:t>
            </a:r>
            <a:r>
              <a:rPr lang="en-GB" sz="2400" dirty="0">
                <a:solidFill>
                  <a:srgbClr val="0770B1"/>
                </a:solidFill>
                <a:latin typeface="+mj-lt"/>
                <a:ea typeface="+mj-ea"/>
                <a:cs typeface="+mj-cs"/>
              </a:rPr>
              <a:t>?</a:t>
            </a:r>
          </a:p>
        </p:txBody>
      </p:sp>
      <p:sp>
        <p:nvSpPr>
          <p:cNvPr id="24" name="Текстово поле 23">
            <a:extLst>
              <a:ext uri="{FF2B5EF4-FFF2-40B4-BE49-F238E27FC236}">
                <a16:creationId xmlns:a16="http://schemas.microsoft.com/office/drawing/2014/main" id="{87A70A96-17A7-4FFF-9288-66BF019D92E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400678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Контейнер за съдържание 2">
            <a:extLst>
              <a:ext uri="{FF2B5EF4-FFF2-40B4-BE49-F238E27FC236}">
                <a16:creationId xmlns:a16="http://schemas.microsoft.com/office/drawing/2014/main" id="{E6ED115D-AC16-4092-946C-E076C3E3A839}"/>
              </a:ext>
            </a:extLst>
          </p:cNvPr>
          <p:cNvSpPr>
            <a:spLocks noGrp="1"/>
          </p:cNvSpPr>
          <p:nvPr>
            <p:ph idx="1"/>
          </p:nvPr>
        </p:nvSpPr>
        <p:spPr>
          <a:xfrm>
            <a:off x="3591977" y="2975699"/>
            <a:ext cx="5052824" cy="2174507"/>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bg-BG" sz="1800" dirty="0"/>
              <a:t>„Поетапен и сложен процес, при който човек или група хора възприема радикална идеология или вярване, които приемат, използват или оправдават насилието [ ], за постигане на определена политическа или идеологическа </a:t>
            </a:r>
            <a:r>
              <a:rPr lang="bg-BG" sz="1800" i="1" dirty="0"/>
              <a:t>цел.</a:t>
            </a:r>
            <a:r>
              <a:rPr lang="bg-BG" sz="1800" dirty="0"/>
              <a:t>"</a:t>
            </a:r>
            <a:endParaRPr lang="en-US" sz="1800" dirty="0"/>
          </a:p>
        </p:txBody>
      </p:sp>
      <p:graphicFrame>
        <p:nvGraphicFramePr>
          <p:cNvPr id="17" name="Diagram 29">
            <a:extLst>
              <a:ext uri="{FF2B5EF4-FFF2-40B4-BE49-F238E27FC236}">
                <a16:creationId xmlns:a16="http://schemas.microsoft.com/office/drawing/2014/main" id="{A0C227BE-15DA-49B7-98D0-A73AA7CBF144}"/>
              </a:ext>
            </a:extLst>
          </p:cNvPr>
          <p:cNvGraphicFramePr/>
          <p:nvPr>
            <p:extLst>
              <p:ext uri="{D42A27DB-BD31-4B8C-83A1-F6EECF244321}">
                <p14:modId xmlns:p14="http://schemas.microsoft.com/office/powerpoint/2010/main" val="1433966620"/>
              </p:ext>
            </p:extLst>
          </p:nvPr>
        </p:nvGraphicFramePr>
        <p:xfrm>
          <a:off x="3595878" y="2792520"/>
          <a:ext cx="5229307" cy="321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Диаграма 24">
            <a:extLst>
              <a:ext uri="{FF2B5EF4-FFF2-40B4-BE49-F238E27FC236}">
                <a16:creationId xmlns:a16="http://schemas.microsoft.com/office/drawing/2014/main" id="{EF7A3147-8417-4A34-843A-6089931F45D1}"/>
              </a:ext>
            </a:extLst>
          </p:cNvPr>
          <p:cNvGraphicFramePr/>
          <p:nvPr>
            <p:extLst>
              <p:ext uri="{D42A27DB-BD31-4B8C-83A1-F6EECF244321}">
                <p14:modId xmlns:p14="http://schemas.microsoft.com/office/powerpoint/2010/main" val="1783815742"/>
              </p:ext>
            </p:extLst>
          </p:nvPr>
        </p:nvGraphicFramePr>
        <p:xfrm>
          <a:off x="4116273" y="2567890"/>
          <a:ext cx="4494327" cy="19543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Текстов контейнер 11">
            <a:extLst>
              <a:ext uri="{FF2B5EF4-FFF2-40B4-BE49-F238E27FC236}">
                <a16:creationId xmlns:a16="http://schemas.microsoft.com/office/drawing/2014/main" id="{5F90CC38-2812-4205-AD38-B3A6E1E6CCDF}"/>
              </a:ext>
            </a:extLst>
          </p:cNvPr>
          <p:cNvSpPr>
            <a:spLocks noGrp="1"/>
          </p:cNvSpPr>
          <p:nvPr>
            <p:ph type="body" sz="half" idx="2"/>
          </p:nvPr>
        </p:nvSpPr>
        <p:spPr>
          <a:xfrm>
            <a:off x="457200" y="2667004"/>
            <a:ext cx="3008315" cy="3886196"/>
          </a:xfrm>
        </p:spPr>
        <p:txBody>
          <a:bodyPr>
            <a:normAutofit/>
          </a:bodyPr>
          <a:lstStyle/>
          <a:p>
            <a:pPr marL="457200" indent="-457200">
              <a:buFont typeface="+mj-lt"/>
              <a:buAutoNum type="arabicPeriod"/>
            </a:pPr>
            <a:r>
              <a:rPr lang="bg-BG" sz="2000" dirty="0"/>
              <a:t>Обобщение на Ден 1</a:t>
            </a:r>
            <a:endParaRPr lang="en-GB" sz="2000" dirty="0"/>
          </a:p>
          <a:p>
            <a:pPr marL="457200" indent="-457200">
              <a:buFont typeface="+mj-lt"/>
              <a:buAutoNum type="arabicPeriod"/>
            </a:pPr>
            <a:r>
              <a:rPr lang="bg-BG" sz="2000" dirty="0"/>
              <a:t>Управление на гнева</a:t>
            </a:r>
            <a:endParaRPr lang="en-GB" sz="2000" dirty="0"/>
          </a:p>
          <a:p>
            <a:pPr lvl="1"/>
            <a:r>
              <a:rPr lang="bg-BG" sz="1600" dirty="0"/>
              <a:t>вкл. упражнения</a:t>
            </a:r>
            <a:endParaRPr lang="en-GB" sz="1600" dirty="0"/>
          </a:p>
          <a:p>
            <a:pPr marL="457200" indent="-457200">
              <a:buFont typeface="+mj-lt"/>
              <a:buAutoNum type="arabicPeriod"/>
            </a:pPr>
            <a:r>
              <a:rPr lang="bg-BG" sz="2000" dirty="0"/>
              <a:t>Наративи и идентичност</a:t>
            </a:r>
            <a:endParaRPr lang="en-US" sz="2000" dirty="0"/>
          </a:p>
          <a:p>
            <a:pPr lvl="1"/>
            <a:r>
              <a:rPr lang="bg-BG" sz="1600" dirty="0"/>
              <a:t>вкл. упражнения</a:t>
            </a:r>
            <a:endParaRPr lang="en-US" sz="1600" dirty="0"/>
          </a:p>
          <a:p>
            <a:pPr marL="457200" indent="-457200">
              <a:buFont typeface="+mj-lt"/>
              <a:buAutoNum type="arabicPeriod"/>
            </a:pPr>
            <a:r>
              <a:rPr lang="bg-BG" sz="2000" dirty="0"/>
              <a:t>Дебат и симулация</a:t>
            </a:r>
            <a:endParaRPr lang="en-US" sz="2000" dirty="0"/>
          </a:p>
          <a:p>
            <a:pPr lvl="1"/>
            <a:r>
              <a:rPr lang="bg-BG" sz="1600" dirty="0"/>
              <a:t>вкл. упражнения</a:t>
            </a:r>
            <a:endParaRPr lang="en-US" sz="1600" dirty="0"/>
          </a:p>
          <a:p>
            <a:pPr marL="457200" indent="-457200">
              <a:buFont typeface="+mj-lt"/>
              <a:buAutoNum type="arabicPeriod"/>
            </a:pPr>
            <a:r>
              <a:rPr lang="bg-BG" sz="2000" dirty="0"/>
              <a:t>Обратна връзка</a:t>
            </a:r>
            <a:endParaRPr lang="en-US" sz="2000" dirty="0"/>
          </a:p>
          <a:p>
            <a:pPr marL="457200" indent="-457200">
              <a:buFont typeface="+mj-lt"/>
              <a:buAutoNum type="arabicPeriod"/>
            </a:pPr>
            <a:r>
              <a:rPr lang="bg-BG" sz="2000" dirty="0"/>
              <a:t>Заключение</a:t>
            </a:r>
            <a:endParaRPr lang="en-US" sz="2000" dirty="0"/>
          </a:p>
        </p:txBody>
      </p:sp>
      <p:sp>
        <p:nvSpPr>
          <p:cNvPr id="5" name="Заглавие 4">
            <a:extLst>
              <a:ext uri="{FF2B5EF4-FFF2-40B4-BE49-F238E27FC236}">
                <a16:creationId xmlns:a16="http://schemas.microsoft.com/office/drawing/2014/main" id="{444F6EC4-78D0-4F48-8412-80CDE9B424CE}"/>
              </a:ext>
            </a:extLst>
          </p:cNvPr>
          <p:cNvSpPr>
            <a:spLocks noGrp="1"/>
          </p:cNvSpPr>
          <p:nvPr>
            <p:ph type="title"/>
          </p:nvPr>
        </p:nvSpPr>
        <p:spPr/>
        <p:txBody>
          <a:bodyPr/>
          <a:lstStyle/>
          <a:p>
            <a:r>
              <a:rPr lang="bg-BG" dirty="0"/>
              <a:t>Обобщение на Ден </a:t>
            </a:r>
            <a:r>
              <a:rPr lang="en-US" dirty="0"/>
              <a:t>2</a:t>
            </a:r>
            <a:endParaRPr lang="bg-BG" dirty="0"/>
          </a:p>
        </p:txBody>
      </p:sp>
      <p:graphicFrame>
        <p:nvGraphicFramePr>
          <p:cNvPr id="16" name="Диаграма 15">
            <a:extLst>
              <a:ext uri="{FF2B5EF4-FFF2-40B4-BE49-F238E27FC236}">
                <a16:creationId xmlns:a16="http://schemas.microsoft.com/office/drawing/2014/main" id="{6EFB9F9B-D300-49A4-BA93-80A2C4AA28AF}"/>
              </a:ext>
            </a:extLst>
          </p:cNvPr>
          <p:cNvGraphicFramePr/>
          <p:nvPr>
            <p:extLst>
              <p:ext uri="{D42A27DB-BD31-4B8C-83A1-F6EECF244321}">
                <p14:modId xmlns:p14="http://schemas.microsoft.com/office/powerpoint/2010/main" val="683692615"/>
              </p:ext>
            </p:extLst>
          </p:nvPr>
        </p:nvGraphicFramePr>
        <p:xfrm>
          <a:off x="2460700" y="1447800"/>
          <a:ext cx="6477000" cy="499491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graphicFrame>
        <p:nvGraphicFramePr>
          <p:cNvPr id="19" name="Диаграма 18">
            <a:extLst>
              <a:ext uri="{FF2B5EF4-FFF2-40B4-BE49-F238E27FC236}">
                <a16:creationId xmlns:a16="http://schemas.microsoft.com/office/drawing/2014/main" id="{EBA120C1-3F76-4029-933E-E36ADEBE5D94}"/>
              </a:ext>
            </a:extLst>
          </p:cNvPr>
          <p:cNvGraphicFramePr/>
          <p:nvPr>
            <p:extLst>
              <p:ext uri="{D42A27DB-BD31-4B8C-83A1-F6EECF244321}">
                <p14:modId xmlns:p14="http://schemas.microsoft.com/office/powerpoint/2010/main" val="4167999253"/>
              </p:ext>
            </p:extLst>
          </p:nvPr>
        </p:nvGraphicFramePr>
        <p:xfrm>
          <a:off x="4102326" y="2095052"/>
          <a:ext cx="4508274" cy="32151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21" name="Съединител: извита линия 20">
            <a:extLst>
              <a:ext uri="{FF2B5EF4-FFF2-40B4-BE49-F238E27FC236}">
                <a16:creationId xmlns:a16="http://schemas.microsoft.com/office/drawing/2014/main" id="{5458400F-2C0E-4C3C-B612-F1256684B9C9}"/>
              </a:ext>
            </a:extLst>
          </p:cNvPr>
          <p:cNvCxnSpPr>
            <a:cxnSpLocks/>
          </p:cNvCxnSpPr>
          <p:nvPr/>
        </p:nvCxnSpPr>
        <p:spPr>
          <a:xfrm>
            <a:off x="2516846" y="3549686"/>
            <a:ext cx="1490609" cy="12700"/>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6" name="Съединител: извита линия 25">
            <a:extLst>
              <a:ext uri="{FF2B5EF4-FFF2-40B4-BE49-F238E27FC236}">
                <a16:creationId xmlns:a16="http://schemas.microsoft.com/office/drawing/2014/main" id="{23B30FC1-45DF-40B3-AA6C-FFF7205BE208}"/>
              </a:ext>
            </a:extLst>
          </p:cNvPr>
          <p:cNvCxnSpPr>
            <a:cxnSpLocks/>
          </p:cNvCxnSpPr>
          <p:nvPr/>
        </p:nvCxnSpPr>
        <p:spPr>
          <a:xfrm flipV="1">
            <a:off x="2702064" y="3901354"/>
            <a:ext cx="1287747" cy="620846"/>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15" name="Диаграма 14">
            <a:extLst>
              <a:ext uri="{FF2B5EF4-FFF2-40B4-BE49-F238E27FC236}">
                <a16:creationId xmlns:a16="http://schemas.microsoft.com/office/drawing/2014/main" id="{AD44F61C-E6E2-4CF0-B10F-A2F106F10077}"/>
              </a:ext>
            </a:extLst>
          </p:cNvPr>
          <p:cNvGraphicFramePr/>
          <p:nvPr>
            <p:extLst>
              <p:ext uri="{D42A27DB-BD31-4B8C-83A1-F6EECF244321}">
                <p14:modId xmlns:p14="http://schemas.microsoft.com/office/powerpoint/2010/main" val="3459192701"/>
              </p:ext>
            </p:extLst>
          </p:nvPr>
        </p:nvGraphicFramePr>
        <p:xfrm>
          <a:off x="4084682" y="4094285"/>
          <a:ext cx="4508274" cy="85582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20" name="Съединител: извита линия 19">
            <a:extLst>
              <a:ext uri="{FF2B5EF4-FFF2-40B4-BE49-F238E27FC236}">
                <a16:creationId xmlns:a16="http://schemas.microsoft.com/office/drawing/2014/main" id="{F3668026-EC4C-4D81-9B93-13A7E976D423}"/>
              </a:ext>
            </a:extLst>
          </p:cNvPr>
          <p:cNvCxnSpPr>
            <a:cxnSpLocks/>
          </p:cNvCxnSpPr>
          <p:nvPr/>
        </p:nvCxnSpPr>
        <p:spPr>
          <a:xfrm flipV="1">
            <a:off x="2594073" y="4674604"/>
            <a:ext cx="1377890" cy="535213"/>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14" name="Текстово поле 13">
            <a:extLst>
              <a:ext uri="{FF2B5EF4-FFF2-40B4-BE49-F238E27FC236}">
                <a16:creationId xmlns:a16="http://schemas.microsoft.com/office/drawing/2014/main" id="{4B825906-C787-43A6-AB0C-7508D78C8A4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76686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2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animBg="1" autoUpdateAnimBg="0"/>
      <p:bldP spid="18" grpId="1" animBg="1"/>
      <p:bldGraphic spid="17" grpId="0">
        <p:bldAsOne/>
      </p:bldGraphic>
      <p:bldGraphic spid="17" grpId="1">
        <p:bldAsOne/>
      </p:bldGraphic>
      <p:bldGraphic spid="25" grpId="0">
        <p:bldAsOne/>
      </p:bldGraphic>
      <p:bldGraphic spid="25" grpId="1">
        <p:bldAsOne/>
      </p:bldGraphic>
      <p:bldGraphic spid="16" grpId="0">
        <p:bldAsOne/>
      </p:bldGraphic>
      <p:bldGraphic spid="16" grpId="1">
        <p:bldAsOne/>
      </p:bldGraphic>
      <p:bldGraphic spid="19" grpId="0">
        <p:bldAsOne/>
      </p:bldGraphic>
      <p:bldGraphic spid="19" grpId="1">
        <p:bldAsOne/>
      </p:bldGraphic>
      <p:bldGraphic spid="15" grpId="0">
        <p:bldAsOne/>
      </p:bldGraphic>
      <p:bldGraphic spid="15"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a:xfrm>
            <a:off x="694544" y="1139672"/>
            <a:ext cx="7772400" cy="1025897"/>
          </a:xfrm>
        </p:spPr>
        <p:txBody>
          <a:bodyPr>
            <a:normAutofit/>
          </a:bodyPr>
          <a:lstStyle/>
          <a:p>
            <a:r>
              <a:rPr lang="bg-BG" dirty="0"/>
              <a:t>Пропорционален отговор</a:t>
            </a:r>
            <a:r>
              <a:rPr lang="en-GB" dirty="0"/>
              <a:t>: </a:t>
            </a:r>
            <a:r>
              <a:rPr lang="bg-BG" dirty="0"/>
              <a:t>Сценарий </a:t>
            </a:r>
            <a:r>
              <a:rPr lang="en-US" dirty="0"/>
              <a:t>#</a:t>
            </a:r>
            <a:r>
              <a:rPr lang="en-GB" dirty="0"/>
              <a:t>1</a:t>
            </a:r>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19</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152400" y="4673295"/>
            <a:ext cx="2529395"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ru-RU" sz="1600" b="1" dirty="0"/>
              <a:t>Аргументи, че отговорът е бил пропорционален</a:t>
            </a:r>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553200" y="4674593"/>
            <a:ext cx="24384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bg-BG" sz="1600" b="1" dirty="0"/>
              <a:t>Аргументи</a:t>
            </a:r>
            <a:r>
              <a:rPr lang="en-US" sz="1600" b="1" dirty="0"/>
              <a:t>, </a:t>
            </a:r>
            <a:r>
              <a:rPr lang="bg-BG" sz="1600" b="1" dirty="0"/>
              <a:t>че отговорът не е бил пропорционален</a:t>
            </a:r>
            <a:endParaRPr sz="1600" b="1" dirty="0"/>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2960764" y="4687968"/>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bg-BG" sz="1600" b="1" dirty="0"/>
              <a:t>Пропорционални ли са действията на училището и на полицията?</a:t>
            </a:r>
          </a:p>
        </p:txBody>
      </p:sp>
      <p:grpSp>
        <p:nvGrpSpPr>
          <p:cNvPr id="19" name="Group">
            <a:extLst>
              <a:ext uri="{FF2B5EF4-FFF2-40B4-BE49-F238E27FC236}">
                <a16:creationId xmlns:a16="http://schemas.microsoft.com/office/drawing/2014/main" id="{24D9191C-DF41-4559-976F-9FC106571BED}"/>
              </a:ext>
            </a:extLst>
          </p:cNvPr>
          <p:cNvGrpSpPr/>
          <p:nvPr/>
        </p:nvGrpSpPr>
        <p:grpSpPr>
          <a:xfrm>
            <a:off x="3334779" y="2321250"/>
            <a:ext cx="2604768"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bg-BG" sz="2800" dirty="0">
                  <a:solidFill>
                    <a:schemeClr val="tx1">
                      <a:lumMod val="75000"/>
                      <a:lumOff val="25000"/>
                    </a:schemeClr>
                  </a:solidFill>
                </a:rPr>
                <a:t>Прочетете казуса</a:t>
              </a:r>
              <a:endParaRPr sz="2800" dirty="0">
                <a:solidFill>
                  <a:schemeClr val="tx1">
                    <a:lumMod val="75000"/>
                    <a:lumOff val="25000"/>
                  </a:schemeClr>
                </a:solidFill>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a:endCxn id="16" idx="0"/>
          </p:cNvCxnSpPr>
          <p:nvPr/>
        </p:nvCxnSpPr>
        <p:spPr>
          <a:xfrm>
            <a:off x="4637163" y="4055477"/>
            <a:ext cx="1" cy="6324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A89B83A5-1520-440A-A1B4-DD915969792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9533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a:xfrm>
            <a:off x="705686" y="1269569"/>
            <a:ext cx="7772400" cy="787831"/>
          </a:xfrm>
        </p:spPr>
        <p:txBody>
          <a:bodyPr>
            <a:normAutofit/>
          </a:bodyPr>
          <a:lstStyle/>
          <a:p>
            <a:r>
              <a:rPr lang="bg-BG" dirty="0"/>
              <a:t>Пропорционален отговор</a:t>
            </a:r>
            <a:r>
              <a:rPr lang="en-GB" dirty="0"/>
              <a:t>: </a:t>
            </a:r>
            <a:r>
              <a:rPr lang="bg-BG" dirty="0"/>
              <a:t>Упражнение</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p>
          <a:p>
            <a:pPr algn="ctr">
              <a:defRPr>
                <a:solidFill>
                  <a:srgbClr val="FFFFFF"/>
                </a:solidFill>
                <a:latin typeface="Avenir Roman"/>
                <a:ea typeface="Avenir Roman"/>
                <a:cs typeface="Avenir Roman"/>
                <a:sym typeface="Avenir Roman"/>
              </a:defRPr>
            </a:pP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целева аудитория</a:t>
            </a: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584888" y="4814378"/>
            <a:ext cx="1994598" cy="912468"/>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endParaRPr lang="nl-NL"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bg-BG" sz="2400" dirty="0">
                <a:solidFill>
                  <a:srgbClr val="0770B1"/>
                </a:solidFill>
                <a:latin typeface="+mj-lt"/>
                <a:ea typeface="+mj-ea"/>
                <a:cs typeface="+mj-cs"/>
              </a:rPr>
              <a:t>Кое е пропорционално?</a:t>
            </a:r>
            <a:endParaRPr lang="en-GB" sz="2400" dirty="0">
              <a:solidFill>
                <a:srgbClr val="0770B1"/>
              </a:solidFill>
              <a:latin typeface="+mj-lt"/>
              <a:ea typeface="+mj-ea"/>
              <a:cs typeface="+mj-cs"/>
            </a:endParaRPr>
          </a:p>
        </p:txBody>
      </p:sp>
      <p:sp>
        <p:nvSpPr>
          <p:cNvPr id="24" name="Текстово поле 23">
            <a:extLst>
              <a:ext uri="{FF2B5EF4-FFF2-40B4-BE49-F238E27FC236}">
                <a16:creationId xmlns:a16="http://schemas.microsoft.com/office/drawing/2014/main" id="{E29E371F-7993-4170-B153-A5E1172781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60475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a:xfrm>
            <a:off x="685800" y="1245298"/>
            <a:ext cx="7772400" cy="812102"/>
          </a:xfrm>
        </p:spPr>
        <p:txBody>
          <a:bodyPr>
            <a:normAutofit/>
          </a:bodyPr>
          <a:lstStyle/>
          <a:p>
            <a:r>
              <a:rPr lang="bg-BG" dirty="0"/>
              <a:t>Пропорционален отговор</a:t>
            </a:r>
            <a:r>
              <a:rPr lang="en-GB" dirty="0"/>
              <a:t>: </a:t>
            </a:r>
            <a:r>
              <a:rPr lang="bg-BG" dirty="0"/>
              <a:t>Сценарий </a:t>
            </a:r>
            <a:r>
              <a:rPr lang="en-US" dirty="0"/>
              <a:t>#</a:t>
            </a:r>
            <a:r>
              <a:rPr lang="bg-BG" dirty="0"/>
              <a:t>2</a:t>
            </a:r>
            <a:endParaRPr lang="en-GB" dirty="0"/>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4" y="4610665"/>
            <a:ext cx="2595045"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ru-RU" sz="1600" b="1" dirty="0"/>
              <a:t>Аргументи, че отговорът е бил пропорционален</a:t>
            </a:r>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553200" y="4598393"/>
            <a:ext cx="24384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ru-RU" sz="1600" b="1" dirty="0"/>
              <a:t>Аргументи, че отговорът не е бил пропорционален</a:t>
            </a:r>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124201"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bg-BG" sz="1600" b="1" dirty="0"/>
              <a:t>Пропорционални ли са действията на полицията?</a:t>
            </a:r>
          </a:p>
        </p:txBody>
      </p:sp>
      <p:grpSp>
        <p:nvGrpSpPr>
          <p:cNvPr id="19" name="Group">
            <a:extLst>
              <a:ext uri="{FF2B5EF4-FFF2-40B4-BE49-F238E27FC236}">
                <a16:creationId xmlns:a16="http://schemas.microsoft.com/office/drawing/2014/main" id="{24D9191C-DF41-4559-976F-9FC106571BED}"/>
              </a:ext>
            </a:extLst>
          </p:cNvPr>
          <p:cNvGrpSpPr/>
          <p:nvPr/>
        </p:nvGrpSpPr>
        <p:grpSpPr>
          <a:xfrm>
            <a:off x="3534192" y="2252026"/>
            <a:ext cx="2528568"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bg-BG" sz="2800" dirty="0">
                  <a:solidFill>
                    <a:schemeClr val="tx1">
                      <a:lumMod val="75000"/>
                      <a:lumOff val="25000"/>
                    </a:schemeClr>
                  </a:solidFill>
                </a:rPr>
                <a:t>Прочетете казуса</a:t>
              </a: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p:cNvCxnSpPr>
          <p:nvPr/>
        </p:nvCxnSpPr>
        <p:spPr>
          <a:xfrm flipH="1">
            <a:off x="4798476"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27A44800-0E0B-4BF0-BDEA-CD6F7EBC9A3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534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75D7E5-2717-4FF4-A2C5-18032B215406}"/>
              </a:ext>
            </a:extLst>
          </p:cNvPr>
          <p:cNvSpPr>
            <a:spLocks noGrp="1"/>
          </p:cNvSpPr>
          <p:nvPr>
            <p:ph type="body" sz="quarter" idx="4294967295"/>
          </p:nvPr>
        </p:nvSpPr>
        <p:spPr>
          <a:xfrm>
            <a:off x="263039" y="250825"/>
            <a:ext cx="4140200" cy="6356350"/>
          </a:xfrm>
        </p:spPr>
        <p:txBody>
          <a:bodyPr>
            <a:normAutofit/>
          </a:bodyPr>
          <a:lstStyle/>
          <a:p>
            <a:pPr marL="0" indent="0" algn="ctr">
              <a:lnSpc>
                <a:spcPct val="115000"/>
              </a:lnSpc>
              <a:spcAft>
                <a:spcPts val="600"/>
              </a:spcAft>
              <a:buNone/>
            </a:pPr>
            <a:endParaRPr lang="en-GB" sz="1500" b="1" dirty="0">
              <a:cs typeface="Times New Roman" panose="02020603050405020304" pitchFamily="18" charset="0"/>
            </a:endParaRPr>
          </a:p>
          <a:p>
            <a:pPr marL="0" indent="0" algn="ctr">
              <a:lnSpc>
                <a:spcPct val="115000"/>
              </a:lnSpc>
              <a:spcAft>
                <a:spcPts val="600"/>
              </a:spcAft>
              <a:buNone/>
            </a:pPr>
            <a:r>
              <a:rPr lang="bg-BG" sz="1500" b="1" dirty="0">
                <a:cs typeface="Times New Roman" panose="02020603050405020304" pitchFamily="18" charset="0"/>
              </a:rPr>
              <a:t>Сценарий „Използване на смъртоносна сила“</a:t>
            </a:r>
            <a:endParaRPr lang="en-GB" sz="1500" b="1" dirty="0">
              <a:cs typeface="Times New Roman" panose="02020603050405020304" pitchFamily="18" charset="0"/>
            </a:endParaRPr>
          </a:p>
          <a:p>
            <a:pPr marL="0" indent="0" algn="just">
              <a:buNone/>
            </a:pPr>
            <a:r>
              <a:rPr lang="bg-BG" sz="1500" dirty="0"/>
              <a:t>Правоприлагащ орган получава сведения, че група радикализирани млади хора планира да извърши терористичен акт, който има потенциала да навреди на много хора. Четирима от младежите са проследени да товарят взривно устройство в кола и да тръгват в неизвеста посока. </a:t>
            </a:r>
            <a:endParaRPr lang="en-US" sz="1500" dirty="0"/>
          </a:p>
          <a:p>
            <a:pPr marL="0" indent="0" algn="just">
              <a:buNone/>
            </a:pPr>
            <a:r>
              <a:rPr lang="bg-BG" sz="1500" dirty="0"/>
              <a:t>Изплъзват се от наблюдение по време на пътуването и са открити отново от екипите за наблюдение два часа по-късно. Към този момент, заподозрените карат друга кола, а не онази, в която са видени да зареждат взривното устройство. Властите не планират да ги заловят с екип редови полицаи, а с екип от специалните части с военна подготовка, които преди това са използвани във военни зони и са обучени да прилагат смъртоносна сила. На специалните части се дава относително голяма свобода за действие, като им се позволява да открият огън дори само при съмнение за непосредствена заплаха за живота им и могат да избегнат отправянето на предупреждение, ако смятат, че такова е неосъществимо. </a:t>
            </a:r>
            <a:endParaRPr lang="en-US" sz="1500" dirty="0"/>
          </a:p>
        </p:txBody>
      </p:sp>
      <p:sp>
        <p:nvSpPr>
          <p:cNvPr id="6" name="Tijdelijke aanduiding voor tekst 1">
            <a:extLst>
              <a:ext uri="{FF2B5EF4-FFF2-40B4-BE49-F238E27FC236}">
                <a16:creationId xmlns:a16="http://schemas.microsoft.com/office/drawing/2014/main" id="{64101B96-8FCB-4A95-91CD-8580E5DE85C8}"/>
              </a:ext>
            </a:extLst>
          </p:cNvPr>
          <p:cNvSpPr txBox="1">
            <a:spLocks/>
          </p:cNvSpPr>
          <p:nvPr/>
        </p:nvSpPr>
        <p:spPr>
          <a:xfrm>
            <a:off x="4572000" y="685800"/>
            <a:ext cx="4284023" cy="58991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bg-BG" sz="1500" dirty="0"/>
              <a:t>Групата младежи са обградени и конфронтираи от специалния екип. С убеждението, че заподозрените посягат към джоба си, за да задействат взривното  устройство дистанционно, специалният отряд открива стрелба и убиват  всички младежи от групата. </a:t>
            </a:r>
          </a:p>
          <a:p>
            <a:pPr marL="0" indent="0" algn="just">
              <a:buNone/>
            </a:pPr>
            <a:r>
              <a:rPr lang="bg-BG" sz="1500" dirty="0"/>
              <a:t>При оглед на телата се открива, че никой от тях не е носил пистолет или устройство за задействане на взривното устройство, както и че колата, която са карали, не е била натоварена с експлозивите. Колата с взривното устройство е открита паркирана на 20 км от мястото на стрелбата. </a:t>
            </a:r>
            <a:endParaRPr lang="en-US" sz="1500" dirty="0"/>
          </a:p>
          <a:p>
            <a:pPr marL="0" lvl="0" indent="0" algn="just">
              <a:buNone/>
            </a:pPr>
            <a:endParaRPr lang="bg-BG" sz="500" dirty="0"/>
          </a:p>
          <a:p>
            <a:pPr marL="0" lvl="0" indent="0" algn="just">
              <a:buNone/>
            </a:pPr>
            <a:r>
              <a:rPr lang="bg-BG" sz="1500" dirty="0"/>
              <a:t>1. Смятате ли, че действията на планиращите специалната операция са били необходими и пропорционални? Моля, аргументирайте отговора си. </a:t>
            </a:r>
            <a:endParaRPr lang="en-US" sz="1500" dirty="0"/>
          </a:p>
          <a:p>
            <a:pPr marL="0" lvl="0" indent="0" algn="just">
              <a:buNone/>
            </a:pPr>
            <a:r>
              <a:rPr lang="bg-BG" sz="1500" dirty="0"/>
              <a:t>2. Смятате ли, че действията на специалния отряд са били необходими и пропорционални? Моля, аргументирайте отговора си. </a:t>
            </a:r>
            <a:endParaRPr lang="en-US" sz="1500" dirty="0"/>
          </a:p>
          <a:p>
            <a:pPr marL="0" indent="0" algn="just">
              <a:buNone/>
            </a:pPr>
            <a:r>
              <a:rPr lang="bg-BG" sz="1500" dirty="0"/>
              <a:t>3. Ако защитавате твърдението, че действията на планиращите операцията или на специалния отряд са непропорционални, моля, опишете как следва да се промени ситуацията, за да са действията на планиращите или изпълняващите операцията необходими и пропорционални.</a:t>
            </a:r>
            <a:endParaRPr lang="nl-NL" sz="1500" dirty="0"/>
          </a:p>
        </p:txBody>
      </p:sp>
    </p:spTree>
    <p:extLst>
      <p:ext uri="{BB962C8B-B14F-4D97-AF65-F5344CB8AC3E}">
        <p14:creationId xmlns:p14="http://schemas.microsoft.com/office/powerpoint/2010/main" val="361495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23</a:t>
            </a:fld>
            <a:endParaRPr lang="en-US" dirty="0"/>
          </a:p>
        </p:txBody>
      </p:sp>
      <p:pic>
        <p:nvPicPr>
          <p:cNvPr id="12" name="Контейнер за картина 11" descr="Картина, която съдържа текст&#10;&#10;Описанието е генерирано автоматично">
            <a:extLst>
              <a:ext uri="{FF2B5EF4-FFF2-40B4-BE49-F238E27FC236}">
                <a16:creationId xmlns:a16="http://schemas.microsoft.com/office/drawing/2014/main" id="{18C729DA-A68B-4306-A71D-89B5065E5B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007" r="5007"/>
          <a:stretch>
            <a:fillRect/>
          </a:stretch>
        </p:blipFill>
        <p:spPr>
          <a:xfrm>
            <a:off x="685800" y="2362199"/>
            <a:ext cx="3810000" cy="3200401"/>
          </a:xfrm>
          <a:ln>
            <a:solidFill>
              <a:schemeClr val="accent5">
                <a:lumMod val="75000"/>
              </a:schemeClr>
            </a:solidFill>
          </a:ln>
        </p:spPr>
      </p:pic>
      <p:pic>
        <p:nvPicPr>
          <p:cNvPr id="15" name="Контейнер за картина 14" descr="Картина, която съдържа текст&#10;&#10;Описанието е генерирано автоматично">
            <a:extLst>
              <a:ext uri="{FF2B5EF4-FFF2-40B4-BE49-F238E27FC236}">
                <a16:creationId xmlns:a16="http://schemas.microsoft.com/office/drawing/2014/main" id="{B5492599-FA71-4443-81AA-2B02E4EF51B2}"/>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7915" r="7915"/>
          <a:stretch>
            <a:fillRect/>
          </a:stretch>
        </p:blipFill>
        <p:spPr>
          <a:xfrm>
            <a:off x="4636412" y="2362199"/>
            <a:ext cx="3810000" cy="3200401"/>
          </a:xfrm>
          <a:ln>
            <a:solidFill>
              <a:schemeClr val="accent3">
                <a:lumMod val="75000"/>
              </a:schemeClr>
            </a:solidFill>
          </a:ln>
        </p:spPr>
      </p:pic>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bg-BG" dirty="0"/>
              <a:t>Добри практики</a:t>
            </a:r>
            <a:endParaRPr lang="en-GB" dirty="0"/>
          </a:p>
        </p:txBody>
      </p:sp>
      <p:sp>
        <p:nvSpPr>
          <p:cNvPr id="10" name="Текстово поле 9">
            <a:extLst>
              <a:ext uri="{FF2B5EF4-FFF2-40B4-BE49-F238E27FC236}">
                <a16:creationId xmlns:a16="http://schemas.microsoft.com/office/drawing/2014/main" id="{A05EE61E-5F1C-4E59-8742-2CFCFB748DC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84133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bg-BG" dirty="0"/>
              <a:t>Добри практики</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24</a:t>
            </a:fld>
            <a:endParaRPr lang="en-US" dirty="0"/>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032006" y="2438400"/>
            <a:ext cx="2320562" cy="1547040"/>
          </a:xfrm>
          <a:prstGeom prst="rect">
            <a:avLst/>
          </a:prstGeom>
          <a:ln>
            <a:solidFill>
              <a:schemeClr val="accent6">
                <a:lumMod val="75000"/>
              </a:schemeClr>
            </a:solidFill>
          </a:ln>
        </p:spPr>
      </p:pic>
      <p:pic>
        <p:nvPicPr>
          <p:cNvPr id="12" name="Tijdelijke aanduiding voor inhoud 11">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5"/>
          <a:srcRect l="19005" t="5599" r="46104" b="47020"/>
          <a:stretch/>
        </p:blipFill>
        <p:spPr>
          <a:xfrm>
            <a:off x="6032006" y="4457059"/>
            <a:ext cx="2320562" cy="1647754"/>
          </a:xfrm>
          <a:prstGeom prst="rect">
            <a:avLst/>
          </a:prstGeom>
          <a:ln>
            <a:solidFill>
              <a:schemeClr val="accent2">
                <a:lumMod val="75000"/>
              </a:schemeClr>
            </a:solidFill>
          </a:ln>
        </p:spPr>
      </p:pic>
      <p:pic>
        <p:nvPicPr>
          <p:cNvPr id="14" name="Afbeelding 13">
            <a:hlinkClick r:id="rId6"/>
            <a:extLst>
              <a:ext uri="{FF2B5EF4-FFF2-40B4-BE49-F238E27FC236}">
                <a16:creationId xmlns:a16="http://schemas.microsoft.com/office/drawing/2014/main" id="{AC294F3E-415C-4C1E-89F7-A9F26ED027C0}"/>
              </a:ext>
            </a:extLst>
          </p:cNvPr>
          <p:cNvPicPr>
            <a:picLocks noChangeAspect="1"/>
          </p:cNvPicPr>
          <p:nvPr/>
        </p:nvPicPr>
        <p:blipFill rotWithShape="1">
          <a:blip r:embed="rId7"/>
          <a:srcRect l="17019" t="5241" r="50202" b="54272"/>
          <a:stretch/>
        </p:blipFill>
        <p:spPr>
          <a:xfrm>
            <a:off x="3469278" y="4457059"/>
            <a:ext cx="2406693" cy="1647754"/>
          </a:xfrm>
          <a:prstGeom prst="rect">
            <a:avLst/>
          </a:prstGeom>
          <a:ln>
            <a:solidFill>
              <a:schemeClr val="accent3">
                <a:lumMod val="75000"/>
              </a:schemeClr>
            </a:solidFill>
          </a:ln>
        </p:spPr>
      </p:pic>
      <p:pic>
        <p:nvPicPr>
          <p:cNvPr id="4" name="Afbeelding 3">
            <a:hlinkClick r:id="rId8"/>
            <a:extLst>
              <a:ext uri="{FF2B5EF4-FFF2-40B4-BE49-F238E27FC236}">
                <a16:creationId xmlns:a16="http://schemas.microsoft.com/office/drawing/2014/main" id="{3FC0D3C5-179B-4ADA-B598-A9FD96308DA6}"/>
              </a:ext>
            </a:extLst>
          </p:cNvPr>
          <p:cNvPicPr>
            <a:picLocks noChangeAspect="1"/>
          </p:cNvPicPr>
          <p:nvPr/>
        </p:nvPicPr>
        <p:blipFill rotWithShape="1">
          <a:blip r:embed="rId9"/>
          <a:srcRect l="24280" r="23921" b="52016"/>
          <a:stretch/>
        </p:blipFill>
        <p:spPr>
          <a:xfrm>
            <a:off x="762000" y="2438399"/>
            <a:ext cx="2551244" cy="1547041"/>
          </a:xfrm>
          <a:prstGeom prst="rect">
            <a:avLst/>
          </a:prstGeom>
          <a:ln>
            <a:solidFill>
              <a:schemeClr val="accent4">
                <a:lumMod val="75000"/>
              </a:schemeClr>
            </a:solidFill>
          </a:ln>
        </p:spPr>
      </p:pic>
      <p:pic>
        <p:nvPicPr>
          <p:cNvPr id="8" name="Afbeelding 7">
            <a:hlinkClick r:id="rId10"/>
            <a:extLst>
              <a:ext uri="{FF2B5EF4-FFF2-40B4-BE49-F238E27FC236}">
                <a16:creationId xmlns:a16="http://schemas.microsoft.com/office/drawing/2014/main" id="{FF29CB39-3F14-4056-8BA0-74ABD2F5E475}"/>
              </a:ext>
            </a:extLst>
          </p:cNvPr>
          <p:cNvPicPr>
            <a:picLocks noChangeAspect="1"/>
          </p:cNvPicPr>
          <p:nvPr/>
        </p:nvPicPr>
        <p:blipFill rotWithShape="1">
          <a:blip r:embed="rId11"/>
          <a:srcRect l="12240" t="56617" r="53588" b="5974"/>
          <a:stretch/>
        </p:blipFill>
        <p:spPr>
          <a:xfrm>
            <a:off x="3469278" y="2438399"/>
            <a:ext cx="2406692" cy="1547040"/>
          </a:xfrm>
          <a:prstGeom prst="rect">
            <a:avLst/>
          </a:prstGeom>
          <a:ln>
            <a:solidFill>
              <a:schemeClr val="accent5">
                <a:lumMod val="75000"/>
              </a:schemeClr>
            </a:solidFill>
          </a:ln>
        </p:spPr>
      </p:pic>
      <p:pic>
        <p:nvPicPr>
          <p:cNvPr id="16" name="Afbeelding 15">
            <a:hlinkClick r:id="rId12"/>
            <a:extLst>
              <a:ext uri="{FF2B5EF4-FFF2-40B4-BE49-F238E27FC236}">
                <a16:creationId xmlns:a16="http://schemas.microsoft.com/office/drawing/2014/main" id="{A2268262-23D8-4577-8234-E0DEE306B9C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2878" t="14445" r="35339" b="44074"/>
          <a:stretch/>
        </p:blipFill>
        <p:spPr>
          <a:xfrm>
            <a:off x="762000" y="4451350"/>
            <a:ext cx="2551244" cy="1653463"/>
          </a:xfrm>
          <a:prstGeom prst="rect">
            <a:avLst/>
          </a:prstGeom>
          <a:ln>
            <a:solidFill>
              <a:schemeClr val="accent6">
                <a:lumMod val="75000"/>
              </a:schemeClr>
            </a:solidFill>
          </a:ln>
        </p:spPr>
      </p:pic>
      <p:sp>
        <p:nvSpPr>
          <p:cNvPr id="11" name="Текстово поле 10">
            <a:extLst>
              <a:ext uri="{FF2B5EF4-FFF2-40B4-BE49-F238E27FC236}">
                <a16:creationId xmlns:a16="http://schemas.microsoft.com/office/drawing/2014/main" id="{CFD47B82-20C3-4B36-B0D2-141337BBFA1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9330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a:xfrm>
            <a:off x="685799" y="2286000"/>
            <a:ext cx="4621335" cy="4267200"/>
          </a:xfrm>
        </p:spPr>
        <p:txBody>
          <a:bodyPr>
            <a:normAutofit/>
          </a:bodyPr>
          <a:lstStyle/>
          <a:p>
            <a:pPr marL="0" indent="0">
              <a:buNone/>
            </a:pPr>
            <a:r>
              <a:rPr lang="bg-BG" b="1" dirty="0"/>
              <a:t>Упражнения</a:t>
            </a:r>
            <a:endParaRPr lang="nl-NL" sz="2200" b="1" dirty="0"/>
          </a:p>
          <a:p>
            <a:pPr marL="385763" indent="-385763">
              <a:buFont typeface="+mj-lt"/>
              <a:buAutoNum type="arabicPeriod"/>
            </a:pPr>
            <a:r>
              <a:rPr lang="bg-BG" sz="2200" dirty="0"/>
              <a:t>Как знам, че съм в конфликт</a:t>
            </a:r>
            <a:r>
              <a:rPr lang="en-US" sz="2200" dirty="0"/>
              <a:t>?</a:t>
            </a:r>
          </a:p>
          <a:p>
            <a:pPr marL="385763" indent="-385763">
              <a:buFont typeface="+mj-lt"/>
              <a:buAutoNum type="arabicPeriod"/>
            </a:pPr>
            <a:r>
              <a:rPr lang="bg-BG" sz="2200" dirty="0"/>
              <a:t>Всичко е позволено</a:t>
            </a:r>
            <a:r>
              <a:rPr lang="en-US" sz="2200" dirty="0"/>
              <a:t>!</a:t>
            </a:r>
          </a:p>
          <a:p>
            <a:pPr marL="385763" indent="-385763">
              <a:buFont typeface="+mj-lt"/>
              <a:buAutoNum type="arabicPeriod"/>
            </a:pPr>
            <a:r>
              <a:rPr lang="bg-BG" sz="2200" dirty="0"/>
              <a:t>Кое е пропорционално</a:t>
            </a:r>
            <a:r>
              <a:rPr lang="en-US" sz="2200" dirty="0"/>
              <a:t>?</a:t>
            </a:r>
          </a:p>
          <a:p>
            <a:pPr marL="385763" indent="-385763">
              <a:buFont typeface="+mj-lt"/>
              <a:buAutoNum type="arabicPeriod"/>
            </a:pPr>
            <a:r>
              <a:rPr lang="bg-BG" sz="2200" dirty="0"/>
              <a:t>Кое е пропорционално</a:t>
            </a:r>
            <a:r>
              <a:rPr lang="en-US" sz="2200" dirty="0"/>
              <a:t>?</a:t>
            </a:r>
          </a:p>
          <a:p>
            <a:pPr marL="400050" lvl="1" indent="0">
              <a:buNone/>
            </a:pPr>
            <a:r>
              <a:rPr lang="en-US" sz="2200" dirty="0">
                <a:solidFill>
                  <a:schemeClr val="tx1">
                    <a:lumMod val="75000"/>
                    <a:lumOff val="25000"/>
                  </a:schemeClr>
                </a:solidFill>
              </a:rPr>
              <a:t>(</a:t>
            </a:r>
            <a:r>
              <a:rPr lang="bg-BG" sz="2200" dirty="0">
                <a:solidFill>
                  <a:schemeClr val="tx1">
                    <a:lumMod val="75000"/>
                    <a:lumOff val="25000"/>
                  </a:schemeClr>
                </a:solidFill>
              </a:rPr>
              <a:t>казус “Задължително образование”)</a:t>
            </a:r>
            <a:endParaRPr lang="en-US" sz="2200" dirty="0">
              <a:solidFill>
                <a:schemeClr val="tx1">
                  <a:lumMod val="75000"/>
                  <a:lumOff val="25000"/>
                </a:schemeClr>
              </a:solidFill>
            </a:endParaRPr>
          </a:p>
          <a:p>
            <a:pPr marL="385763" indent="-385763">
              <a:buFont typeface="+mj-lt"/>
              <a:buAutoNum type="arabicPeriod"/>
            </a:pPr>
            <a:r>
              <a:rPr lang="bg-BG" sz="2200" dirty="0"/>
              <a:t>Кое е пропорционално</a:t>
            </a:r>
            <a:r>
              <a:rPr lang="en-US" sz="2200" dirty="0"/>
              <a:t>? </a:t>
            </a:r>
          </a:p>
          <a:p>
            <a:pPr marL="400050" lvl="1" indent="0">
              <a:buNone/>
            </a:pPr>
            <a:r>
              <a:rPr lang="en-US" sz="2200" dirty="0">
                <a:solidFill>
                  <a:schemeClr val="tx1">
                    <a:lumMod val="75000"/>
                    <a:lumOff val="25000"/>
                  </a:schemeClr>
                </a:solidFill>
              </a:rPr>
              <a:t>(</a:t>
            </a:r>
            <a:r>
              <a:rPr lang="bg-BG" sz="2200" dirty="0">
                <a:solidFill>
                  <a:schemeClr val="tx1">
                    <a:lumMod val="75000"/>
                    <a:lumOff val="25000"/>
                  </a:schemeClr>
                </a:solidFill>
              </a:rPr>
              <a:t>казус „Използване на смъртоносна сила“)</a:t>
            </a:r>
            <a:endParaRPr lang="en-GB" sz="2200" dirty="0">
              <a:solidFill>
                <a:schemeClr val="tx1">
                  <a:lumMod val="75000"/>
                  <a:lumOff val="25000"/>
                </a:schemeClr>
              </a:solidFill>
            </a:endParaRPr>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25</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476974" y="2769040"/>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573075" y="3444183"/>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702277" y="3669272"/>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bg-BG" b="1" dirty="0"/>
              <a:t>връзка</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6108463"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bg-BG" b="1" dirty="0"/>
              <a:t>Обратна</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bg-BG" dirty="0"/>
              <a:t>Обратна връзка</a:t>
            </a:r>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4">
            <a:extLst>
              <a:ext uri="{FF2B5EF4-FFF2-40B4-BE49-F238E27FC236}">
                <a16:creationId xmlns:a16="http://schemas.microsoft.com/office/drawing/2014/main" id="{E8C7D482-D979-40B6-9DE4-CE9644F1B670}"/>
              </a:ext>
            </a:extLst>
          </p:cNvPr>
          <p:cNvSpPr/>
          <p:nvPr/>
        </p:nvSpPr>
        <p:spPr>
          <a:xfrm>
            <a:off x="4283656" y="5298424"/>
            <a:ext cx="4208584" cy="525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0099"/>
          </a:solidFill>
          <a:ln w="12700">
            <a:miter lim="400000"/>
          </a:ln>
        </p:spPr>
        <p:txBody>
          <a:bodyPr lIns="34289" tIns="34289" rIns="34289" bIns="34289" anchor="ctr"/>
          <a:lstStyle/>
          <a:p>
            <a:pPr>
              <a:defRPr>
                <a:solidFill>
                  <a:srgbClr val="FFFFFF"/>
                </a:solidFill>
              </a:defRPr>
            </a:pPr>
            <a:endParaRPr sz="1350"/>
          </a:p>
        </p:txBody>
      </p:sp>
      <p:sp>
        <p:nvSpPr>
          <p:cNvPr id="13" name="Rectangle 8">
            <a:extLst>
              <a:ext uri="{FF2B5EF4-FFF2-40B4-BE49-F238E27FC236}">
                <a16:creationId xmlns:a16="http://schemas.microsoft.com/office/drawing/2014/main" id="{001331ED-8432-4C66-BCB3-C559F7F9158D}"/>
              </a:ext>
            </a:extLst>
          </p:cNvPr>
          <p:cNvSpPr/>
          <p:nvPr/>
        </p:nvSpPr>
        <p:spPr>
          <a:xfrm>
            <a:off x="4283655" y="4677826"/>
            <a:ext cx="4208581" cy="566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375BB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8" name="Rectangle 32">
            <a:extLst>
              <a:ext uri="{FF2B5EF4-FFF2-40B4-BE49-F238E27FC236}">
                <a16:creationId xmlns:a16="http://schemas.microsoft.com/office/drawing/2014/main" id="{057B127D-9E15-4F84-8ABF-4D6A67639B0B}"/>
              </a:ext>
            </a:extLst>
          </p:cNvPr>
          <p:cNvSpPr/>
          <p:nvPr/>
        </p:nvSpPr>
        <p:spPr>
          <a:xfrm>
            <a:off x="4283655" y="3447385"/>
            <a:ext cx="4208581" cy="539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45718" tIns="45718" rIns="45718" bIns="45718" anchor="ctr"/>
          <a:lstStyle/>
          <a:p>
            <a:pPr>
              <a:defRPr>
                <a:solidFill>
                  <a:srgbClr val="FFFFFF"/>
                </a:solidFill>
              </a:defRPr>
            </a:pPr>
            <a:endParaRP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bg-BG" dirty="0"/>
              <a:t>Заключение</a:t>
            </a:r>
            <a:endParaRPr lang="en-GB" dirty="0"/>
          </a:p>
        </p:txBody>
      </p:sp>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a:xfrm>
            <a:off x="719836" y="2263373"/>
            <a:ext cx="7772400" cy="1023892"/>
          </a:xfrm>
        </p:spPr>
        <p:txBody>
          <a:bodyPr anchor="ctr">
            <a:noAutofit/>
          </a:bodyPr>
          <a:lstStyle/>
          <a:p>
            <a:pPr marL="0" indent="0" algn="ctr">
              <a:buNone/>
            </a:pPr>
            <a:r>
              <a:rPr lang="ru-RU" dirty="0"/>
              <a:t>Какво е </a:t>
            </a:r>
            <a:r>
              <a:rPr lang="ru-RU" dirty="0" err="1"/>
              <a:t>цялостното</a:t>
            </a:r>
            <a:r>
              <a:rPr lang="ru-RU" dirty="0"/>
              <a:t> Ви мнение за обучението за обучители и седемте тематични обучения?</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26</a:t>
            </a:fld>
            <a:endParaRPr lang="en-US" dirty="0"/>
          </a:p>
        </p:txBody>
      </p:sp>
      <p:sp>
        <p:nvSpPr>
          <p:cNvPr id="9" name="Rectangle 8">
            <a:extLst>
              <a:ext uri="{FF2B5EF4-FFF2-40B4-BE49-F238E27FC236}">
                <a16:creationId xmlns:a16="http://schemas.microsoft.com/office/drawing/2014/main" id="{0C6565FA-D81B-4AEA-B050-7D55E63A4E9A}"/>
              </a:ext>
            </a:extLst>
          </p:cNvPr>
          <p:cNvSpPr/>
          <p:nvPr/>
        </p:nvSpPr>
        <p:spPr>
          <a:xfrm>
            <a:off x="4283655" y="4058074"/>
            <a:ext cx="4208581" cy="5305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1" name="TextBox 52">
            <a:extLst>
              <a:ext uri="{FF2B5EF4-FFF2-40B4-BE49-F238E27FC236}">
                <a16:creationId xmlns:a16="http://schemas.microsoft.com/office/drawing/2014/main" id="{28E7CD38-3A7B-48D9-829B-E15AB7A183D6}"/>
              </a:ext>
            </a:extLst>
          </p:cNvPr>
          <p:cNvSpPr txBox="1"/>
          <p:nvPr/>
        </p:nvSpPr>
        <p:spPr>
          <a:xfrm>
            <a:off x="4542552" y="4766028"/>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bg-BG" sz="1800" b="1" dirty="0"/>
              <a:t>Как може да бъде подобрено?</a:t>
            </a:r>
            <a:endParaRPr lang="en-GB" sz="1800" b="1" dirty="0"/>
          </a:p>
        </p:txBody>
      </p:sp>
      <p:sp>
        <p:nvSpPr>
          <p:cNvPr id="12" name="TextBox 52">
            <a:extLst>
              <a:ext uri="{FF2B5EF4-FFF2-40B4-BE49-F238E27FC236}">
                <a16:creationId xmlns:a16="http://schemas.microsoft.com/office/drawing/2014/main" id="{C8300E02-A722-4BC6-891B-C5A73350A570}"/>
              </a:ext>
            </a:extLst>
          </p:cNvPr>
          <p:cNvSpPr txBox="1"/>
          <p:nvPr/>
        </p:nvSpPr>
        <p:spPr>
          <a:xfrm>
            <a:off x="4510687" y="5388067"/>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bg-BG" sz="1800" b="1" dirty="0"/>
              <a:t>Какво Ви хареса най-много?</a:t>
            </a:r>
            <a:endParaRPr lang="en-GB" sz="1800" b="1" dirty="0"/>
          </a:p>
        </p:txBody>
      </p:sp>
      <p:sp>
        <p:nvSpPr>
          <p:cNvPr id="14" name="TextBox 52">
            <a:extLst>
              <a:ext uri="{FF2B5EF4-FFF2-40B4-BE49-F238E27FC236}">
                <a16:creationId xmlns:a16="http://schemas.microsoft.com/office/drawing/2014/main" id="{7A787EF2-1549-4FBB-95E1-BDC54E9078A0}"/>
              </a:ext>
            </a:extLst>
          </p:cNvPr>
          <p:cNvSpPr txBox="1"/>
          <p:nvPr/>
        </p:nvSpPr>
        <p:spPr>
          <a:xfrm>
            <a:off x="4542552" y="3534865"/>
            <a:ext cx="368223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bg-BG" sz="1800" b="1" dirty="0"/>
              <a:t>Постигнахте ли целите си?</a:t>
            </a:r>
            <a:endParaRPr lang="en-GB" sz="1800" b="1" dirty="0"/>
          </a:p>
        </p:txBody>
      </p:sp>
      <p:sp>
        <p:nvSpPr>
          <p:cNvPr id="16" name="TextBox 52">
            <a:extLst>
              <a:ext uri="{FF2B5EF4-FFF2-40B4-BE49-F238E27FC236}">
                <a16:creationId xmlns:a16="http://schemas.microsoft.com/office/drawing/2014/main" id="{D0306B30-0DB6-4DD8-A74F-3FD42F67FFC3}"/>
              </a:ext>
            </a:extLst>
          </p:cNvPr>
          <p:cNvSpPr txBox="1"/>
          <p:nvPr/>
        </p:nvSpPr>
        <p:spPr>
          <a:xfrm>
            <a:off x="4542552" y="4147310"/>
            <a:ext cx="368223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bg-BG" sz="1800" b="1" dirty="0"/>
              <a:t>Бихте ли провели това обучение?</a:t>
            </a:r>
            <a:endParaRPr lang="en-GB" sz="1800" b="1" dirty="0"/>
          </a:p>
        </p:txBody>
      </p:sp>
      <p:sp>
        <p:nvSpPr>
          <p:cNvPr id="32" name="TextBox 52">
            <a:extLst>
              <a:ext uri="{FF2B5EF4-FFF2-40B4-BE49-F238E27FC236}">
                <a16:creationId xmlns:a16="http://schemas.microsoft.com/office/drawing/2014/main" id="{4A8B2DB3-BBD7-4230-9187-E7F142B0033F}"/>
              </a:ext>
            </a:extLst>
          </p:cNvPr>
          <p:cNvSpPr txBox="1"/>
          <p:nvPr/>
        </p:nvSpPr>
        <p:spPr>
          <a:xfrm>
            <a:off x="6834291" y="2551922"/>
            <a:ext cx="2782653"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2000" dirty="0"/>
              <a:t>Were your goals met?</a:t>
            </a:r>
            <a:endParaRPr sz="2000" dirty="0"/>
          </a:p>
        </p:txBody>
      </p:sp>
      <p:sp>
        <p:nvSpPr>
          <p:cNvPr id="15" name="Текстово поле 14">
            <a:extLst>
              <a:ext uri="{FF2B5EF4-FFF2-40B4-BE49-F238E27FC236}">
                <a16:creationId xmlns:a16="http://schemas.microsoft.com/office/drawing/2014/main" id="{849FA1F7-7343-44F6-96F8-89F4BE08BAB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pic>
        <p:nvPicPr>
          <p:cNvPr id="17" name="Картина 4">
            <a:extLst>
              <a:ext uri="{FF2B5EF4-FFF2-40B4-BE49-F238E27FC236}">
                <a16:creationId xmlns:a16="http://schemas.microsoft.com/office/drawing/2014/main" id="{E456F64B-55D8-4AB2-942C-5AB800464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637" y="3417038"/>
            <a:ext cx="2109068" cy="2431118"/>
          </a:xfrm>
          <a:prstGeom prst="rect">
            <a:avLst/>
          </a:prstGeom>
        </p:spPr>
      </p:pic>
      <p:sp>
        <p:nvSpPr>
          <p:cNvPr id="20" name="Текстово поле 19">
            <a:extLst>
              <a:ext uri="{FF2B5EF4-FFF2-40B4-BE49-F238E27FC236}">
                <a16:creationId xmlns:a16="http://schemas.microsoft.com/office/drawing/2014/main" id="{DD4BCBE1-187B-42CC-BE1C-5BA16DAD64D9}"/>
              </a:ext>
            </a:extLst>
          </p:cNvPr>
          <p:cNvSpPr txBox="1"/>
          <p:nvPr/>
        </p:nvSpPr>
        <p:spPr>
          <a:xfrm>
            <a:off x="1482931" y="5823958"/>
            <a:ext cx="1843774" cy="246221"/>
          </a:xfrm>
          <a:prstGeom prst="rect">
            <a:avLst/>
          </a:prstGeom>
          <a:noFill/>
        </p:spPr>
        <p:txBody>
          <a:bodyPr wrap="none" rtlCol="0">
            <a:spAutoFit/>
          </a:bodyPr>
          <a:lstStyle/>
          <a:p>
            <a:r>
              <a:rPr lang="bg-BG" sz="1000" i="1" dirty="0">
                <a:solidFill>
                  <a:schemeClr val="bg1">
                    <a:lumMod val="50000"/>
                  </a:schemeClr>
                </a:solidFill>
              </a:rPr>
              <a:t>Източник</a:t>
            </a:r>
            <a:r>
              <a:rPr lang="en-US" sz="1000" i="1" dirty="0">
                <a:solidFill>
                  <a:schemeClr val="bg1">
                    <a:lumMod val="50000"/>
                  </a:schemeClr>
                </a:solidFill>
              </a:rPr>
              <a:t>:</a:t>
            </a:r>
            <a:r>
              <a:rPr lang="fr-FR" sz="1000" i="1" dirty="0">
                <a:solidFill>
                  <a:schemeClr val="bg1">
                    <a:lumMod val="50000"/>
                  </a:schemeClr>
                </a:solidFill>
              </a:rPr>
              <a:t> </a:t>
            </a:r>
            <a:r>
              <a:rPr lang="bg-BG" sz="1000" i="1" dirty="0">
                <a:solidFill>
                  <a:schemeClr val="bg1">
                    <a:lumMod val="50000"/>
                  </a:schemeClr>
                </a:solidFill>
              </a:rPr>
              <a:t>Фондация „ЛИБРе“</a:t>
            </a:r>
            <a:endParaRPr lang="fr-FR" sz="1000" i="1" dirty="0">
              <a:solidFill>
                <a:schemeClr val="bg1">
                  <a:lumMod val="50000"/>
                </a:schemeClr>
              </a:solidFill>
            </a:endParaRPr>
          </a:p>
        </p:txBody>
      </p:sp>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p:tmAbs val="0"/>
                                  </p:iterate>
                                  <p:childTnLst>
                                    <p:set>
                                      <p:cBhvr>
                                        <p:cTn id="10" fill="hold"/>
                                        <p:tgtEl>
                                          <p:spTgt spid="18"/>
                                        </p:tgtEl>
                                        <p:attrNameLst>
                                          <p:attrName>style.visibility</p:attrName>
                                        </p:attrNameLst>
                                      </p:cBhvr>
                                      <p:to>
                                        <p:strVal val="visible"/>
                                      </p:to>
                                    </p:set>
                                    <p:animEffect transition="in" filter="wipe(left)">
                                      <p:cBhvr>
                                        <p:cTn id="11" dur="100"/>
                                        <p:tgtEl>
                                          <p:spTgt spid="18"/>
                                        </p:tgtEl>
                                      </p:cBhvr>
                                    </p:animEffect>
                                  </p:childTnLst>
                                </p:cTn>
                              </p:par>
                              <p:par>
                                <p:cTn id="12" presetID="4" presetClass="entr" presetSubtype="32" fill="hold" grpId="0" nodeType="withEffect">
                                  <p:stCondLst>
                                    <p:cond delay="0"/>
                                  </p:stCondLst>
                                  <p:iterate>
                                    <p:tmAbs val="0"/>
                                  </p:iterate>
                                  <p:childTnLst>
                                    <p:set>
                                      <p:cBhvr>
                                        <p:cTn id="13" fill="hold"/>
                                        <p:tgtEl>
                                          <p:spTgt spid="14"/>
                                        </p:tgtEl>
                                        <p:attrNameLst>
                                          <p:attrName>style.visibility</p:attrName>
                                        </p:attrNameLst>
                                      </p:cBhvr>
                                      <p:to>
                                        <p:strVal val="visible"/>
                                      </p:to>
                                    </p:set>
                                    <p:animEffect transition="in" filter="box(out)">
                                      <p:cBhvr>
                                        <p:cTn id="14" dur="1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9"/>
                                        </p:tgtEl>
                                        <p:attrNameLst>
                                          <p:attrName>style.visibility</p:attrName>
                                        </p:attrNameLst>
                                      </p:cBhvr>
                                      <p:to>
                                        <p:strVal val="visible"/>
                                      </p:to>
                                    </p:set>
                                    <p:animEffect transition="in" filter="wipe(left)">
                                      <p:cBhvr>
                                        <p:cTn id="19" dur="100"/>
                                        <p:tgtEl>
                                          <p:spTgt spid="9"/>
                                        </p:tgtEl>
                                      </p:cBhvr>
                                    </p:animEffect>
                                  </p:childTnLst>
                                </p:cTn>
                              </p:par>
                              <p:par>
                                <p:cTn id="20" presetID="4" presetClass="entr" presetSubtype="32" fill="hold" grpId="0" nodeType="withEffect">
                                  <p:stCondLst>
                                    <p:cond delay="0"/>
                                  </p:stCondLst>
                                  <p:iterate>
                                    <p:tmAbs val="0"/>
                                  </p:iterate>
                                  <p:childTnLst>
                                    <p:set>
                                      <p:cBhvr>
                                        <p:cTn id="21" fill="hold"/>
                                        <p:tgtEl>
                                          <p:spTgt spid="16"/>
                                        </p:tgtEl>
                                        <p:attrNameLst>
                                          <p:attrName>style.visibility</p:attrName>
                                        </p:attrNameLst>
                                      </p:cBhvr>
                                      <p:to>
                                        <p:strVal val="visible"/>
                                      </p:to>
                                    </p:set>
                                    <p:animEffect transition="in" filter="box(out)">
                                      <p:cBhvr>
                                        <p:cTn id="22" dur="1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p:tmAbs val="0"/>
                                  </p:iterate>
                                  <p:childTnLst>
                                    <p:set>
                                      <p:cBhvr>
                                        <p:cTn id="26" fill="hold"/>
                                        <p:tgtEl>
                                          <p:spTgt spid="13"/>
                                        </p:tgtEl>
                                        <p:attrNameLst>
                                          <p:attrName>style.visibility</p:attrName>
                                        </p:attrNameLst>
                                      </p:cBhvr>
                                      <p:to>
                                        <p:strVal val="visible"/>
                                      </p:to>
                                    </p:set>
                                    <p:animEffect transition="in" filter="wipe(left)">
                                      <p:cBhvr>
                                        <p:cTn id="27" dur="100"/>
                                        <p:tgtEl>
                                          <p:spTgt spid="13"/>
                                        </p:tgtEl>
                                      </p:cBhvr>
                                    </p:animEffect>
                                  </p:childTnLst>
                                </p:cTn>
                              </p:par>
                              <p:par>
                                <p:cTn id="28" presetID="4" presetClass="entr" presetSubtype="32" fill="hold" grpId="0" nodeType="withEffect">
                                  <p:stCondLst>
                                    <p:cond delay="0"/>
                                  </p:stCondLst>
                                  <p:iterate>
                                    <p:tmAbs val="0"/>
                                  </p:iterate>
                                  <p:childTnLst>
                                    <p:set>
                                      <p:cBhvr>
                                        <p:cTn id="29" fill="hold"/>
                                        <p:tgtEl>
                                          <p:spTgt spid="11"/>
                                        </p:tgtEl>
                                        <p:attrNameLst>
                                          <p:attrName>style.visibility</p:attrName>
                                        </p:attrNameLst>
                                      </p:cBhvr>
                                      <p:to>
                                        <p:strVal val="visible"/>
                                      </p:to>
                                    </p:set>
                                    <p:animEffect transition="in" filter="box(out)">
                                      <p:cBhvr>
                                        <p:cTn id="30" dur="1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19"/>
                                        </p:tgtEl>
                                        <p:attrNameLst>
                                          <p:attrName>style.visibility</p:attrName>
                                        </p:attrNameLst>
                                      </p:cBhvr>
                                      <p:to>
                                        <p:strVal val="visible"/>
                                      </p:to>
                                    </p:set>
                                    <p:animEffect transition="in" filter="wipe(left)">
                                      <p:cBhvr>
                                        <p:cTn id="35" dur="100"/>
                                        <p:tgtEl>
                                          <p:spTgt spid="19"/>
                                        </p:tgtEl>
                                      </p:cBhvr>
                                    </p:animEffect>
                                  </p:childTnLst>
                                </p:cTn>
                              </p:par>
                              <p:par>
                                <p:cTn id="36" presetID="4" presetClass="entr" presetSubtype="32" fill="hold" grpId="0" nodeType="withEffect">
                                  <p:stCondLst>
                                    <p:cond delay="0"/>
                                  </p:stCondLst>
                                  <p:iterate>
                                    <p:tmAbs val="0"/>
                                  </p:iterate>
                                  <p:childTnLst>
                                    <p:set>
                                      <p:cBhvr>
                                        <p:cTn id="37" fill="hold"/>
                                        <p:tgtEl>
                                          <p:spTgt spid="12"/>
                                        </p:tgtEl>
                                        <p:attrNameLst>
                                          <p:attrName>style.visibility</p:attrName>
                                        </p:attrNameLst>
                                      </p:cBhvr>
                                      <p:to>
                                        <p:strVal val="visible"/>
                                      </p:to>
                                    </p:set>
                                    <p:animEffect transition="in" filter="box(out)">
                                      <p:cBhvr>
                                        <p:cTn id="38" dur="1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
                                            <p:bg/>
                                          </p:spTgt>
                                        </p:tgtEl>
                                      </p:cBhvr>
                                    </p:animEffect>
                                    <p:set>
                                      <p:cBhvr>
                                        <p:cTn id="46" dur="1" fill="hold">
                                          <p:stCondLst>
                                            <p:cond delay="499"/>
                                          </p:stCondLst>
                                        </p:cTn>
                                        <p:tgtEl>
                                          <p:spTgt spid="3">
                                            <p:bg/>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19" grpId="1" animBg="1"/>
      <p:bldP spid="13" grpId="0" animBg="1" advAuto="0"/>
      <p:bldP spid="13" grpId="1" animBg="1"/>
      <p:bldP spid="18" grpId="0" animBg="1" advAuto="0"/>
      <p:bldP spid="18" grpId="1" animBg="1"/>
      <p:bldP spid="3" grpId="0" uiExpand="1" build="p" animBg="1"/>
      <p:bldP spid="9" grpId="0" animBg="1" advAuto="0"/>
      <p:bldP spid="9" grpId="1" animBg="1"/>
      <p:bldP spid="11" grpId="0" animBg="1" advAuto="0"/>
      <p:bldP spid="11" grpId="1" animBg="1"/>
      <p:bldP spid="12" grpId="0" animBg="1" advAuto="0"/>
      <p:bldP spid="12" grpId="1" animBg="1"/>
      <p:bldP spid="14" grpId="0" animBg="1" advAuto="0"/>
      <p:bldP spid="14" grpId="1" animBg="1"/>
      <p:bldP spid="16" grpId="0" animBg="1" advAuto="0"/>
      <p:bldP spid="16" grpId="1"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p:txBody>
          <a:bodyPr/>
          <a:lstStyle/>
          <a:p>
            <a:pPr algn="ctr"/>
            <a:r>
              <a:rPr lang="bg-BG"/>
              <a:t>Благодаря за вниманието!</a:t>
            </a:r>
            <a:endParaRPr lang="en-US" dirty="0"/>
          </a:p>
        </p:txBody>
      </p:sp>
    </p:spTree>
    <p:extLst>
      <p:ext uri="{BB962C8B-B14F-4D97-AF65-F5344CB8AC3E}">
        <p14:creationId xmlns:p14="http://schemas.microsoft.com/office/powerpoint/2010/main" val="13189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bg-BG" dirty="0"/>
              <a:t>Въпрос</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ru-RU" sz="2200" dirty="0" err="1"/>
              <a:t>Наблюдавайте</a:t>
            </a:r>
            <a:r>
              <a:rPr lang="ru-RU" sz="2200" dirty="0"/>
              <a:t> дали </a:t>
            </a:r>
            <a:r>
              <a:rPr lang="ru-RU" sz="2200" dirty="0" err="1"/>
              <a:t>ще</a:t>
            </a:r>
            <a:r>
              <a:rPr lang="ru-RU" sz="2200" dirty="0"/>
              <a:t> се </a:t>
            </a:r>
            <a:r>
              <a:rPr lang="ru-RU" sz="2200" dirty="0" err="1"/>
              <a:t>сблъскате</a:t>
            </a:r>
            <a:r>
              <a:rPr lang="ru-RU" sz="2200" dirty="0"/>
              <a:t> </a:t>
            </a:r>
            <a:r>
              <a:rPr lang="ru-RU" sz="2200" dirty="0" err="1"/>
              <a:t>със</a:t>
            </a:r>
            <a:r>
              <a:rPr lang="ru-RU" sz="2200" dirty="0"/>
              <a:t> ситуации, при </a:t>
            </a:r>
            <a:r>
              <a:rPr lang="ru-RU" sz="2200" dirty="0" err="1"/>
              <a:t>които</a:t>
            </a:r>
            <a:r>
              <a:rPr lang="ru-RU" sz="2200" dirty="0"/>
              <a:t> можете да приложите на практика </a:t>
            </a:r>
            <a:r>
              <a:rPr lang="ru-RU" sz="2200" dirty="0" err="1"/>
              <a:t>наученото</a:t>
            </a:r>
            <a:r>
              <a:rPr lang="ru-RU" sz="2200" dirty="0"/>
              <a:t> до момента.</a:t>
            </a:r>
            <a:endParaRPr lang="en-US" sz="2200"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2</a:t>
            </a:fld>
            <a:endParaRPr lang="en-US"/>
          </a:p>
        </p:txBody>
      </p:sp>
      <p:sp>
        <p:nvSpPr>
          <p:cNvPr id="5" name="Текстово поле 4">
            <a:extLst>
              <a:ext uri="{FF2B5EF4-FFF2-40B4-BE49-F238E27FC236}">
                <a16:creationId xmlns:a16="http://schemas.microsoft.com/office/drawing/2014/main" id="{DB919C4D-AF10-4253-9BB5-7F62F0837FA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7898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57200" indent="-457200">
              <a:buFont typeface="+mj-lt"/>
              <a:buAutoNum type="arabicPeriod"/>
            </a:pPr>
            <a:r>
              <a:rPr lang="bg-BG" dirty="0"/>
              <a:t>Обобщение на Ден 2</a:t>
            </a:r>
            <a:endParaRPr lang="en-US" dirty="0"/>
          </a:p>
          <a:p>
            <a:pPr marL="457200" indent="-457200">
              <a:buFont typeface="+mj-lt"/>
              <a:buAutoNum type="arabicPeriod"/>
            </a:pPr>
            <a:r>
              <a:rPr lang="bg-BG" dirty="0"/>
              <a:t>Разрешаване на конфликти</a:t>
            </a:r>
            <a:endParaRPr lang="en-US" dirty="0"/>
          </a:p>
          <a:p>
            <a:pPr marL="400050" lvl="1" indent="46038">
              <a:buNone/>
            </a:pPr>
            <a:r>
              <a:rPr lang="bg-BG" sz="2400" dirty="0">
                <a:solidFill>
                  <a:schemeClr val="tx1">
                    <a:lumMod val="75000"/>
                    <a:lumOff val="25000"/>
                  </a:schemeClr>
                </a:solidFill>
              </a:rPr>
              <a:t>вкл. упражнения </a:t>
            </a:r>
            <a:endParaRPr lang="en-US" sz="2400" dirty="0">
              <a:solidFill>
                <a:schemeClr val="tx1">
                  <a:lumMod val="75000"/>
                  <a:lumOff val="25000"/>
                </a:schemeClr>
              </a:solidFill>
            </a:endParaRPr>
          </a:p>
          <a:p>
            <a:pPr marL="457200" indent="-457200">
              <a:buFont typeface="+mj-lt"/>
              <a:buAutoNum type="arabicPeriod"/>
            </a:pPr>
            <a:r>
              <a:rPr lang="bg-BG" dirty="0"/>
              <a:t>Пропорционален отговор на държавата</a:t>
            </a:r>
            <a:endParaRPr lang="en-US" dirty="0"/>
          </a:p>
          <a:p>
            <a:pPr marL="400050" lvl="1" indent="46038">
              <a:buNone/>
            </a:pPr>
            <a:r>
              <a:rPr lang="bg-BG" sz="2400" dirty="0">
                <a:solidFill>
                  <a:schemeClr val="tx1">
                    <a:lumMod val="75000"/>
                    <a:lumOff val="25000"/>
                  </a:schemeClr>
                </a:solidFill>
              </a:rPr>
              <a:t>вкл. упражнения</a:t>
            </a:r>
            <a:endParaRPr lang="en-US" sz="2400" dirty="0">
              <a:solidFill>
                <a:schemeClr val="tx1">
                  <a:lumMod val="75000"/>
                  <a:lumOff val="25000"/>
                </a:schemeClr>
              </a:solidFill>
            </a:endParaRPr>
          </a:p>
          <a:p>
            <a:pPr marL="457200" indent="-457200">
              <a:buFont typeface="+mj-lt"/>
              <a:buAutoNum type="arabicPeriod"/>
            </a:pPr>
            <a:r>
              <a:rPr lang="bg-BG" dirty="0"/>
              <a:t>Добри практики</a:t>
            </a:r>
            <a:endParaRPr lang="en-US" dirty="0"/>
          </a:p>
          <a:p>
            <a:pPr marL="457200" indent="-457200">
              <a:buFont typeface="+mj-lt"/>
              <a:buAutoNum type="arabicPeriod"/>
            </a:pPr>
            <a:r>
              <a:rPr lang="bg-BG" dirty="0"/>
              <a:t>Обратна връзка</a:t>
            </a:r>
            <a:endParaRPr lang="en-US" dirty="0"/>
          </a:p>
          <a:p>
            <a:pPr marL="457200" indent="-457200">
              <a:buFont typeface="+mj-lt"/>
              <a:buAutoNum type="arabicPeriod"/>
            </a:pPr>
            <a:r>
              <a:rPr lang="bg-BG" dirty="0"/>
              <a:t>Заключение</a:t>
            </a:r>
            <a:endParaRPr lang="en-GB" dirty="0"/>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3</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lstStyle/>
          <a:p>
            <a:r>
              <a:rPr lang="bg-BG" dirty="0"/>
              <a:t>Програмата (Ден 3)</a:t>
            </a:r>
          </a:p>
        </p:txBody>
      </p:sp>
      <p:sp>
        <p:nvSpPr>
          <p:cNvPr id="7" name="Текстово поле 6">
            <a:extLst>
              <a:ext uri="{FF2B5EF4-FFF2-40B4-BE49-F238E27FC236}">
                <a16:creationId xmlns:a16="http://schemas.microsoft.com/office/drawing/2014/main" id="{749EDDB7-3E8A-4341-9C0A-2BE67D83D7E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91649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Картина 13">
            <a:extLst>
              <a:ext uri="{FF2B5EF4-FFF2-40B4-BE49-F238E27FC236}">
                <a16:creationId xmlns:a16="http://schemas.microsoft.com/office/drawing/2014/main" id="{7205E22A-8CF8-4224-A9B1-3BADC4B9295A}"/>
              </a:ext>
            </a:extLst>
          </p:cNvPr>
          <p:cNvPicPr>
            <a:picLocks noChangeAspect="1"/>
          </p:cNvPicPr>
          <p:nvPr/>
        </p:nvPicPr>
        <p:blipFill>
          <a:blip r:embed="rId3"/>
          <a:stretch>
            <a:fillRect/>
          </a:stretch>
        </p:blipFill>
        <p:spPr>
          <a:xfrm>
            <a:off x="375597" y="4928045"/>
            <a:ext cx="3247265" cy="1685007"/>
          </a:xfrm>
          <a:prstGeom prst="rect">
            <a:avLst/>
          </a:prstGeom>
        </p:spPr>
      </p:pic>
      <p:pic>
        <p:nvPicPr>
          <p:cNvPr id="8" name="Картина 7">
            <a:extLst>
              <a:ext uri="{FF2B5EF4-FFF2-40B4-BE49-F238E27FC236}">
                <a16:creationId xmlns:a16="http://schemas.microsoft.com/office/drawing/2014/main" id="{37DA4A46-D701-40C3-9B5B-19C2524CDD73}"/>
              </a:ext>
            </a:extLst>
          </p:cNvPr>
          <p:cNvPicPr>
            <a:picLocks noChangeAspect="1"/>
          </p:cNvPicPr>
          <p:nvPr/>
        </p:nvPicPr>
        <p:blipFill>
          <a:blip r:embed="rId4"/>
          <a:stretch>
            <a:fillRect/>
          </a:stretch>
        </p:blipFill>
        <p:spPr>
          <a:xfrm>
            <a:off x="4114798" y="4951357"/>
            <a:ext cx="3962402" cy="1791317"/>
          </a:xfrm>
          <a:prstGeom prst="rect">
            <a:avLst/>
          </a:prstGeom>
        </p:spPr>
      </p:pic>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4</a:t>
            </a:fld>
            <a:endParaRPr lang="en-US" dirty="0"/>
          </a:p>
        </p:txBody>
      </p:sp>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5" y="1526738"/>
            <a:ext cx="1582342" cy="1200329"/>
            <a:chOff x="7446844" y="1366486"/>
            <a:chExt cx="1494929" cy="1200329"/>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366486"/>
              <a:ext cx="1340664" cy="1200329"/>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bg-BG" sz="1200" dirty="0"/>
                <a:t>Личен опит с дискриминация</a:t>
              </a:r>
              <a:endParaRPr lang="en-GB" sz="1200" dirty="0"/>
            </a:p>
            <a:p>
              <a:pPr marL="174625" indent="-174625">
                <a:buFont typeface="Arial" panose="020B0604020202020204" pitchFamily="34" charset="0"/>
                <a:buChar char="•"/>
              </a:pPr>
              <a:r>
                <a:rPr lang="bg-BG" sz="1200" dirty="0"/>
                <a:t>Проблеми у дома</a:t>
              </a:r>
              <a:endParaRPr lang="nl-NL" sz="1200" dirty="0"/>
            </a:p>
            <a:p>
              <a:pPr marL="174625" indent="-174625">
                <a:buFont typeface="Arial" panose="020B0604020202020204" pitchFamily="34" charset="0"/>
                <a:buChar char="•"/>
              </a:pPr>
              <a:r>
                <a:rPr lang="bg-BG" sz="1200" dirty="0"/>
                <a:t>Среща със смъртта</a:t>
              </a:r>
              <a:endParaRPr lang="nl-NL" sz="1200" dirty="0"/>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02366" y="2111129"/>
              <a:ext cx="443221"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65423" y="2777097"/>
            <a:ext cx="1563763" cy="1384995"/>
            <a:chOff x="7446843" y="2786785"/>
            <a:chExt cx="1715739" cy="1384995"/>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8" y="2786785"/>
              <a:ext cx="1561474" cy="1384995"/>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Сблъсък с пропаганда</a:t>
              </a:r>
              <a:endParaRPr lang="nl-NL" sz="12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Част от ради-кална група</a:t>
              </a:r>
              <a:endParaRPr lang="nl-NL" sz="12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Проявена </a:t>
              </a:r>
              <a:r>
                <a:rPr lang="bg-BG" sz="1200" dirty="0" err="1"/>
                <a:t>несправедли-вост</a:t>
              </a:r>
              <a:r>
                <a:rPr lang="bg-BG" sz="1200" dirty="0"/>
                <a:t> към група</a:t>
              </a:r>
              <a:endParaRPr lang="en-GB" sz="12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74651" cy="558439"/>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1" y="3408533"/>
            <a:ext cx="1582345" cy="2058996"/>
            <a:chOff x="7446841" y="3295247"/>
            <a:chExt cx="1715741" cy="2058996"/>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153914"/>
              <a:ext cx="1561473" cy="1200329"/>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bg-BG" sz="1200" dirty="0"/>
                <a:t>Призиви към действие</a:t>
              </a:r>
              <a:endParaRPr lang="nl-NL" sz="1200" dirty="0"/>
            </a:p>
            <a:p>
              <a:pPr marL="174625" indent="-174625">
                <a:buFont typeface="Arial" panose="020B0604020202020204" pitchFamily="34" charset="0"/>
                <a:buChar char="•"/>
                <a:defRPr/>
              </a:pPr>
              <a:r>
                <a:rPr lang="bg-BG" sz="1200" dirty="0"/>
                <a:t>Правителствена политика</a:t>
              </a:r>
              <a:endParaRPr lang="en-GB" sz="1200" dirty="0"/>
            </a:p>
            <a:p>
              <a:pPr marL="174625" indent="-174625">
                <a:buFont typeface="Arial" panose="020B0604020202020204" pitchFamily="34" charset="0"/>
                <a:buChar char="•"/>
                <a:defRPr/>
              </a:pPr>
              <a:r>
                <a:rPr lang="bg-BG" sz="1200" dirty="0"/>
                <a:t>Война срещу група</a:t>
              </a:r>
              <a:endParaRPr lang="nl-NL" sz="1200" dirty="0"/>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94559" y="3947529"/>
              <a:ext cx="1458832"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74" name="Овал 73">
            <a:extLst>
              <a:ext uri="{FF2B5EF4-FFF2-40B4-BE49-F238E27FC236}">
                <a16:creationId xmlns:a16="http://schemas.microsoft.com/office/drawing/2014/main" id="{24158BD1-8A76-494C-8074-24EE0F27D2C0}"/>
              </a:ext>
            </a:extLst>
          </p:cNvPr>
          <p:cNvSpPr/>
          <p:nvPr/>
        </p:nvSpPr>
        <p:spPr>
          <a:xfrm>
            <a:off x="2195076" y="6077358"/>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27" name="Текстово поле 26">
            <a:extLst>
              <a:ext uri="{FF2B5EF4-FFF2-40B4-BE49-F238E27FC236}">
                <a16:creationId xmlns:a16="http://schemas.microsoft.com/office/drawing/2014/main" id="{DF60C59F-8105-4357-8C75-AEC1DB80299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35" name="Овал 34">
            <a:extLst>
              <a:ext uri="{FF2B5EF4-FFF2-40B4-BE49-F238E27FC236}">
                <a16:creationId xmlns:a16="http://schemas.microsoft.com/office/drawing/2014/main" id="{4CBE5A85-D18A-4984-AC67-00215A6A2E5D}"/>
              </a:ext>
            </a:extLst>
          </p:cNvPr>
          <p:cNvSpPr/>
          <p:nvPr/>
        </p:nvSpPr>
        <p:spPr>
          <a:xfrm>
            <a:off x="7465423" y="4250071"/>
            <a:ext cx="1697159" cy="800845"/>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Овал 36">
            <a:extLst>
              <a:ext uri="{FF2B5EF4-FFF2-40B4-BE49-F238E27FC236}">
                <a16:creationId xmlns:a16="http://schemas.microsoft.com/office/drawing/2014/main" id="{CD4977BE-A483-44DB-965C-14690454732B}"/>
              </a:ext>
            </a:extLst>
          </p:cNvPr>
          <p:cNvSpPr/>
          <p:nvPr/>
        </p:nvSpPr>
        <p:spPr>
          <a:xfrm>
            <a:off x="7467600" y="2743200"/>
            <a:ext cx="1697159" cy="535549"/>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3" name="Картина 2">
            <a:extLst>
              <a:ext uri="{FF2B5EF4-FFF2-40B4-BE49-F238E27FC236}">
                <a16:creationId xmlns:a16="http://schemas.microsoft.com/office/drawing/2014/main" id="{A199E90A-5A1A-4CD4-AA63-8D1EC9F107F2}"/>
              </a:ext>
            </a:extLst>
          </p:cNvPr>
          <p:cNvPicPr>
            <a:picLocks noChangeAspect="1"/>
          </p:cNvPicPr>
          <p:nvPr/>
        </p:nvPicPr>
        <p:blipFill>
          <a:blip r:embed="rId7"/>
          <a:stretch>
            <a:fillRect/>
          </a:stretch>
        </p:blipFill>
        <p:spPr>
          <a:xfrm>
            <a:off x="4202153" y="1429659"/>
            <a:ext cx="3187493" cy="534606"/>
          </a:xfrm>
          <a:prstGeom prst="rect">
            <a:avLst/>
          </a:prstGeom>
        </p:spPr>
      </p:pic>
      <p:pic>
        <p:nvPicPr>
          <p:cNvPr id="5" name="Картина 4">
            <a:extLst>
              <a:ext uri="{FF2B5EF4-FFF2-40B4-BE49-F238E27FC236}">
                <a16:creationId xmlns:a16="http://schemas.microsoft.com/office/drawing/2014/main" id="{7A8AF415-CB22-410D-98F8-DABE8142CE22}"/>
              </a:ext>
            </a:extLst>
          </p:cNvPr>
          <p:cNvPicPr>
            <a:picLocks noChangeAspect="1"/>
          </p:cNvPicPr>
          <p:nvPr/>
        </p:nvPicPr>
        <p:blipFill>
          <a:blip r:embed="rId8"/>
          <a:stretch>
            <a:fillRect/>
          </a:stretch>
        </p:blipFill>
        <p:spPr>
          <a:xfrm>
            <a:off x="4204973" y="2060933"/>
            <a:ext cx="3184673" cy="1673935"/>
          </a:xfrm>
          <a:prstGeom prst="rect">
            <a:avLst/>
          </a:prstGeom>
        </p:spPr>
      </p:pic>
      <p:pic>
        <p:nvPicPr>
          <p:cNvPr id="10" name="Картина 9">
            <a:extLst>
              <a:ext uri="{FF2B5EF4-FFF2-40B4-BE49-F238E27FC236}">
                <a16:creationId xmlns:a16="http://schemas.microsoft.com/office/drawing/2014/main" id="{2D1DFC4D-204D-4D8D-9647-4CD96A310A35}"/>
              </a:ext>
            </a:extLst>
          </p:cNvPr>
          <p:cNvPicPr>
            <a:picLocks noChangeAspect="1"/>
          </p:cNvPicPr>
          <p:nvPr/>
        </p:nvPicPr>
        <p:blipFill>
          <a:blip r:embed="rId9"/>
          <a:stretch>
            <a:fillRect/>
          </a:stretch>
        </p:blipFill>
        <p:spPr>
          <a:xfrm>
            <a:off x="355858" y="1447800"/>
            <a:ext cx="3268663" cy="522796"/>
          </a:xfrm>
          <a:prstGeom prst="rect">
            <a:avLst/>
          </a:prstGeom>
        </p:spPr>
      </p:pic>
      <p:pic>
        <p:nvPicPr>
          <p:cNvPr id="12" name="Картина 11">
            <a:extLst>
              <a:ext uri="{FF2B5EF4-FFF2-40B4-BE49-F238E27FC236}">
                <a16:creationId xmlns:a16="http://schemas.microsoft.com/office/drawing/2014/main" id="{F76C9750-1D4A-42B5-9F31-D55767A74B6B}"/>
              </a:ext>
            </a:extLst>
          </p:cNvPr>
          <p:cNvPicPr>
            <a:picLocks noChangeAspect="1"/>
          </p:cNvPicPr>
          <p:nvPr/>
        </p:nvPicPr>
        <p:blipFill>
          <a:blip r:embed="rId10"/>
          <a:stretch>
            <a:fillRect/>
          </a:stretch>
        </p:blipFill>
        <p:spPr>
          <a:xfrm>
            <a:off x="354200" y="2038048"/>
            <a:ext cx="3268663" cy="2869001"/>
          </a:xfrm>
          <a:prstGeom prst="rect">
            <a:avLst/>
          </a:prstGeom>
        </p:spPr>
      </p:pic>
    </p:spTree>
    <p:extLst>
      <p:ext uri="{BB962C8B-B14F-4D97-AF65-F5344CB8AC3E}">
        <p14:creationId xmlns:p14="http://schemas.microsoft.com/office/powerpoint/2010/main" val="235340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5"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533400"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solidFill>
                  <a:schemeClr val="tx1">
                    <a:lumMod val="75000"/>
                    <a:lumOff val="25000"/>
                  </a:schemeClr>
                </a:solidFill>
              </a:rPr>
              <a:t>Какво ви прави впечатление?</a:t>
            </a:r>
            <a:endParaRPr lang="nl-NL"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Обсъдете по двойки</a:t>
            </a:r>
            <a:endParaRPr lang="nl-NL"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609600" y="581839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r"/>
            <a:r>
              <a:rPr lang="bg-BG" dirty="0">
                <a:solidFill>
                  <a:schemeClr val="tx1">
                    <a:lumMod val="75000"/>
                    <a:lumOff val="25000"/>
                  </a:schemeClr>
                </a:solidFill>
              </a:rPr>
              <a:t>Как моята реакция разрешава проблема</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5943600"/>
            <a:ext cx="3660571"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solidFill>
                  <a:schemeClr val="tx1">
                    <a:lumMod val="75000"/>
                    <a:lumOff val="25000"/>
                  </a:schemeClr>
                </a:solidFill>
              </a:rPr>
              <a:t>Как реагирам, когато попадна в конфликтна ситуация?</a:t>
            </a:r>
            <a:endParaRPr lang="en-US"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ru-RU" dirty="0">
                <a:solidFill>
                  <a:schemeClr val="tx1">
                    <a:lumMod val="75000"/>
                    <a:lumOff val="25000"/>
                  </a:schemeClr>
                </a:solidFill>
              </a:rPr>
              <a:t>Какви събития/хора/ теми/ситуации често създават конфликти?</a:t>
            </a: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t>Как разпознавам конфликта? </a:t>
            </a:r>
            <a:endParaRPr lang="en-GB" dirty="0"/>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bg-BG" dirty="0"/>
              <a:t>Разчупване на леда</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5</a:t>
            </a:fld>
            <a:endParaRPr lang="en-US" dirty="0"/>
          </a:p>
        </p:txBody>
      </p:sp>
      <p:sp>
        <p:nvSpPr>
          <p:cNvPr id="34" name="Текстово поле 33">
            <a:extLst>
              <a:ext uri="{FF2B5EF4-FFF2-40B4-BE49-F238E27FC236}">
                <a16:creationId xmlns:a16="http://schemas.microsoft.com/office/drawing/2014/main" id="{9C97B275-7A5A-42BC-8339-D98EC058249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0020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568596"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bg-BG" sz="2000" b="1" dirty="0">
                <a:solidFill>
                  <a:schemeClr val="tx1">
                    <a:lumMod val="75000"/>
                    <a:lumOff val="25000"/>
                  </a:schemeClr>
                </a:solidFill>
              </a:rPr>
              <a:t>Привличащи фактори към радикализация</a:t>
            </a: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884651" y="5650454"/>
            <a:ext cx="2194838"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884650" y="3782348"/>
            <a:ext cx="2172558"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385866" y="2602303"/>
            <a:ext cx="2372267"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2133858"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2261811"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219200" y="5846900"/>
            <a:ext cx="1463478"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a:t>Гняв</a:t>
            </a:r>
            <a:r>
              <a:rPr sz="1800"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990600" y="3840288"/>
            <a:ext cx="2018474"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a:t>Липса на самоуважение</a:t>
            </a:r>
          </a:p>
        </p:txBody>
      </p:sp>
      <p:sp>
        <p:nvSpPr>
          <p:cNvPr id="27" name="TextBox 52">
            <a:extLst>
              <a:ext uri="{FF2B5EF4-FFF2-40B4-BE49-F238E27FC236}">
                <a16:creationId xmlns:a16="http://schemas.microsoft.com/office/drawing/2014/main" id="{49E9FF86-73EB-4D65-A073-2C02D92A62C3}"/>
              </a:ext>
            </a:extLst>
          </p:cNvPr>
          <p:cNvSpPr txBox="1"/>
          <p:nvPr/>
        </p:nvSpPr>
        <p:spPr>
          <a:xfrm>
            <a:off x="3567615" y="2769889"/>
            <a:ext cx="204907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a:solidFill>
                  <a:schemeClr val="bg1"/>
                </a:solidFill>
              </a:rPr>
              <a:t>Неудовлетвореност</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396601" y="3976870"/>
            <a:ext cx="1591639"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err="1"/>
              <a:t>Виктимизация</a:t>
            </a:r>
            <a:endParaRPr sz="1800" b="1" dirty="0"/>
          </a:p>
        </p:txBody>
      </p:sp>
      <p:sp>
        <p:nvSpPr>
          <p:cNvPr id="31" name="TextBox 52">
            <a:extLst>
              <a:ext uri="{FF2B5EF4-FFF2-40B4-BE49-F238E27FC236}">
                <a16:creationId xmlns:a16="http://schemas.microsoft.com/office/drawing/2014/main" id="{3370F676-6AA2-42E6-978A-E61B1A314CE2}"/>
              </a:ext>
            </a:extLst>
          </p:cNvPr>
          <p:cNvSpPr txBox="1"/>
          <p:nvPr/>
        </p:nvSpPr>
        <p:spPr>
          <a:xfrm>
            <a:off x="6191557" y="5682009"/>
            <a:ext cx="21503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a:t>Ограничени социални контакти</a:t>
            </a:r>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bg-BG" dirty="0"/>
              <a:t>Конфликти и радикализация</a:t>
            </a:r>
          </a:p>
        </p:txBody>
      </p:sp>
      <p:sp>
        <p:nvSpPr>
          <p:cNvPr id="28" name="Текстово поле 27">
            <a:extLst>
              <a:ext uri="{FF2B5EF4-FFF2-40B4-BE49-F238E27FC236}">
                <a16:creationId xmlns:a16="http://schemas.microsoft.com/office/drawing/2014/main" id="{5B9ACEDB-D7A0-4EBC-8BF3-98E51445B53A}"/>
              </a:ext>
            </a:extLst>
          </p:cNvPr>
          <p:cNvSpPr txBox="1"/>
          <p:nvPr/>
        </p:nvSpPr>
        <p:spPr>
          <a:xfrm>
            <a:off x="8610600" y="381000"/>
            <a:ext cx="301686" cy="369332"/>
          </a:xfrm>
          <a:prstGeom prst="rect">
            <a:avLst/>
          </a:prstGeom>
          <a:noFill/>
        </p:spPr>
        <p:txBody>
          <a:bodyPr wrap="none" rtlCol="0">
            <a:spAutoFit/>
          </a:bodyPr>
          <a:lstStyle/>
          <a:p>
            <a:r>
              <a:rPr lang="bg-BG" b="1" dirty="0">
                <a:solidFill>
                  <a:schemeClr val="accent3">
                    <a:lumMod val="75000"/>
                  </a:schemeClr>
                </a:solidFill>
              </a:rPr>
              <a:t>2</a:t>
            </a:r>
          </a:p>
        </p:txBody>
      </p:sp>
    </p:spTree>
    <p:extLst>
      <p:ext uri="{BB962C8B-B14F-4D97-AF65-F5344CB8AC3E}">
        <p14:creationId xmlns:p14="http://schemas.microsoft.com/office/powerpoint/2010/main" val="357256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2F539-D9B7-4472-88D4-62F8E72994D0}"/>
              </a:ext>
            </a:extLst>
          </p:cNvPr>
          <p:cNvSpPr>
            <a:spLocks noGrp="1"/>
          </p:cNvSpPr>
          <p:nvPr>
            <p:ph type="title"/>
          </p:nvPr>
        </p:nvSpPr>
        <p:spPr/>
        <p:txBody>
          <a:bodyPr/>
          <a:lstStyle/>
          <a:p>
            <a:r>
              <a:rPr lang="bg-BG" dirty="0"/>
              <a:t>Умения за разрешаване на конфликти</a:t>
            </a:r>
            <a:endParaRPr lang="en-GB" dirty="0"/>
          </a:p>
        </p:txBody>
      </p:sp>
      <p:sp>
        <p:nvSpPr>
          <p:cNvPr id="6" name="Tijdelijke aanduiding voor dianummer 5">
            <a:extLst>
              <a:ext uri="{FF2B5EF4-FFF2-40B4-BE49-F238E27FC236}">
                <a16:creationId xmlns:a16="http://schemas.microsoft.com/office/drawing/2014/main" id="{3F016114-45FE-40CF-A928-20097ED0BFD2}"/>
              </a:ext>
            </a:extLst>
          </p:cNvPr>
          <p:cNvSpPr>
            <a:spLocks noGrp="1"/>
          </p:cNvSpPr>
          <p:nvPr>
            <p:ph type="sldNum" sz="quarter" idx="12"/>
          </p:nvPr>
        </p:nvSpPr>
        <p:spPr/>
        <p:txBody>
          <a:bodyPr/>
          <a:lstStyle/>
          <a:p>
            <a:fld id="{CB318F78-A315-46C9-8B3F-2431B4397D31}" type="slidenum">
              <a:rPr lang="en-US" smtClean="0"/>
              <a:t>7</a:t>
            </a:fld>
            <a:endParaRPr lang="en-US" dirty="0"/>
          </a:p>
        </p:txBody>
      </p:sp>
      <p:sp>
        <p:nvSpPr>
          <p:cNvPr id="7" name="Group">
            <a:extLst>
              <a:ext uri="{FF2B5EF4-FFF2-40B4-BE49-F238E27FC236}">
                <a16:creationId xmlns:a16="http://schemas.microsoft.com/office/drawing/2014/main" id="{7377BD19-7E65-46AE-819E-6B18E80B7F94}"/>
              </a:ext>
            </a:extLst>
          </p:cNvPr>
          <p:cNvSpPr/>
          <p:nvPr/>
        </p:nvSpPr>
        <p:spPr>
          <a:xfrm rot="4327341" flipH="1">
            <a:off x="4869140" y="4351198"/>
            <a:ext cx="2021540" cy="1722458"/>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571D416-47A1-48AF-8EBE-B55DFA72C860}"/>
              </a:ext>
            </a:extLst>
          </p:cNvPr>
          <p:cNvSpPr/>
          <p:nvPr/>
        </p:nvSpPr>
        <p:spPr>
          <a:xfrm flipH="1">
            <a:off x="4731302"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9" name="Group">
            <a:extLst>
              <a:ext uri="{FF2B5EF4-FFF2-40B4-BE49-F238E27FC236}">
                <a16:creationId xmlns:a16="http://schemas.microsoft.com/office/drawing/2014/main" id="{432FE95D-0005-41C3-8852-22E8A56A52B8}"/>
              </a:ext>
            </a:extLst>
          </p:cNvPr>
          <p:cNvSpPr/>
          <p:nvPr/>
        </p:nvSpPr>
        <p:spPr>
          <a:xfrm rot="17291116">
            <a:off x="2467651" y="4329994"/>
            <a:ext cx="2021538" cy="1781650"/>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10" name="Group">
            <a:extLst>
              <a:ext uri="{FF2B5EF4-FFF2-40B4-BE49-F238E27FC236}">
                <a16:creationId xmlns:a16="http://schemas.microsoft.com/office/drawing/2014/main" id="{52A14539-3169-462F-AFCE-908E7F932544}"/>
              </a:ext>
            </a:extLst>
          </p:cNvPr>
          <p:cNvSpPr/>
          <p:nvPr/>
        </p:nvSpPr>
        <p:spPr>
          <a:xfrm>
            <a:off x="2435644"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chemeClr val="accent6">
              <a:lumMod val="75000"/>
            </a:schemeClr>
          </a:solidFill>
          <a:ln w="12700">
            <a:miter lim="400000"/>
          </a:ln>
        </p:spPr>
        <p:txBody>
          <a:bodyPr lIns="34289" tIns="34289" rIns="34289" bIns="34289" anchor="ctr"/>
          <a:lstStyle/>
          <a:p>
            <a:pPr>
              <a:defRPr>
                <a:solidFill>
                  <a:srgbClr val="FFFFFF"/>
                </a:solidFill>
              </a:defRPr>
            </a:pPr>
            <a:endParaRPr sz="1350"/>
          </a:p>
        </p:txBody>
      </p:sp>
      <p:sp>
        <p:nvSpPr>
          <p:cNvPr id="11" name="Freeform: Shape 45">
            <a:extLst>
              <a:ext uri="{FF2B5EF4-FFF2-40B4-BE49-F238E27FC236}">
                <a16:creationId xmlns:a16="http://schemas.microsoft.com/office/drawing/2014/main" id="{90D1B52E-06FA-4E78-B35A-FDEE41C37775}"/>
              </a:ext>
            </a:extLst>
          </p:cNvPr>
          <p:cNvSpPr/>
          <p:nvPr/>
        </p:nvSpPr>
        <p:spPr>
          <a:xfrm>
            <a:off x="3925406" y="3493401"/>
            <a:ext cx="1454550" cy="1467413"/>
          </a:xfrm>
          <a:custGeom>
            <a:avLst/>
            <a:gdLst/>
            <a:ahLst/>
            <a:cxnLst>
              <a:cxn ang="0">
                <a:pos x="wd2" y="hd2"/>
              </a:cxn>
              <a:cxn ang="5400000">
                <a:pos x="wd2" y="hd2"/>
              </a:cxn>
              <a:cxn ang="10800000">
                <a:pos x="wd2" y="hd2"/>
              </a:cxn>
              <a:cxn ang="16200000">
                <a:pos x="wd2" y="hd2"/>
              </a:cxn>
            </a:cxnLst>
            <a:rect l="0" t="0" r="r" b="b"/>
            <a:pathLst>
              <a:path w="21600" h="21600" extrusionOk="0">
                <a:moveTo>
                  <a:pt x="10885" y="3422"/>
                </a:moveTo>
                <a:cubicBezTo>
                  <a:pt x="6827" y="3422"/>
                  <a:pt x="3537" y="6712"/>
                  <a:pt x="3537" y="10771"/>
                </a:cubicBezTo>
                <a:cubicBezTo>
                  <a:pt x="3537" y="14829"/>
                  <a:pt x="6827" y="18120"/>
                  <a:pt x="10885" y="18120"/>
                </a:cubicBezTo>
                <a:cubicBezTo>
                  <a:pt x="14944" y="18120"/>
                  <a:pt x="18234" y="14829"/>
                  <a:pt x="18234" y="10771"/>
                </a:cubicBezTo>
                <a:cubicBezTo>
                  <a:pt x="18234" y="6712"/>
                  <a:pt x="14944" y="3422"/>
                  <a:pt x="10885" y="3422"/>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gradFill>
            <a:gsLst>
              <a:gs pos="22846">
                <a:srgbClr val="FFFFFF"/>
              </a:gs>
              <a:gs pos="63322">
                <a:srgbClr val="E6EAEB"/>
              </a:gs>
              <a:gs pos="99960">
                <a:srgbClr val="CDD5D8"/>
              </a:gs>
            </a:gsLst>
            <a:lin ang="2089253"/>
          </a:gradFill>
          <a:ln w="6350">
            <a:solidFill>
              <a:srgbClr val="FFFFFF"/>
            </a:solidFill>
            <a:miter/>
          </a:ln>
          <a:effectLst>
            <a:outerShdw blurRad="419100" dist="466023" dir="2315233" rotWithShape="0">
              <a:srgbClr val="000000">
                <a:alpha val="38297"/>
              </a:srgbClr>
            </a:outerShdw>
          </a:effectLst>
        </p:spPr>
        <p:txBody>
          <a:bodyPr lIns="34289" tIns="34289" rIns="34289" bIns="34289" anchor="ctr"/>
          <a:lstStyle/>
          <a:p>
            <a:pPr>
              <a:defRPr>
                <a:solidFill>
                  <a:srgbClr val="FFFFFF"/>
                </a:solidFill>
              </a:defRPr>
            </a:pPr>
            <a:endParaRPr sz="1350"/>
          </a:p>
        </p:txBody>
      </p:sp>
      <p:sp>
        <p:nvSpPr>
          <p:cNvPr id="12" name="Oval 16">
            <a:extLst>
              <a:ext uri="{FF2B5EF4-FFF2-40B4-BE49-F238E27FC236}">
                <a16:creationId xmlns:a16="http://schemas.microsoft.com/office/drawing/2014/main" id="{CAD63BF5-BA32-4C87-8B9A-0DD864425779}"/>
              </a:ext>
            </a:extLst>
          </p:cNvPr>
          <p:cNvSpPr/>
          <p:nvPr/>
        </p:nvSpPr>
        <p:spPr>
          <a:xfrm>
            <a:off x="4065534" y="3622288"/>
            <a:ext cx="1249347" cy="1260397"/>
          </a:xfrm>
          <a:prstGeom prst="ellipse">
            <a:avLst/>
          </a:prstGeom>
          <a:ln w="12700">
            <a:solidFill>
              <a:srgbClr val="FFFFFF"/>
            </a:solidFill>
            <a:miter/>
          </a:ln>
        </p:spPr>
        <p:txBody>
          <a:bodyPr lIns="34289" tIns="34289" rIns="34289" bIns="34289" anchor="ctr"/>
          <a:lstStyle/>
          <a:p>
            <a:pPr defTabSz="685772">
              <a:defRPr>
                <a:solidFill>
                  <a:srgbClr val="FFFFFF"/>
                </a:solidFill>
              </a:defRPr>
            </a:pPr>
            <a:endParaRPr sz="1350"/>
          </a:p>
        </p:txBody>
      </p:sp>
      <p:pic>
        <p:nvPicPr>
          <p:cNvPr id="21" name="TinyPPT_8.png" descr="TinyPPT_8.png">
            <a:extLst>
              <a:ext uri="{FF2B5EF4-FFF2-40B4-BE49-F238E27FC236}">
                <a16:creationId xmlns:a16="http://schemas.microsoft.com/office/drawing/2014/main" id="{9EF2DC00-8D4B-4C12-AF6C-E3ED27FAF9C8}"/>
              </a:ext>
            </a:extLst>
          </p:cNvPr>
          <p:cNvPicPr>
            <a:picLocks noChangeAspect="1"/>
          </p:cNvPicPr>
          <p:nvPr/>
        </p:nvPicPr>
        <p:blipFill>
          <a:blip r:embed="rId3">
            <a:alphaModFix amt="85611"/>
          </a:blip>
          <a:stretch>
            <a:fillRect/>
          </a:stretch>
        </p:blipFill>
        <p:spPr>
          <a:xfrm>
            <a:off x="3962400" y="6310400"/>
            <a:ext cx="1558609" cy="91907"/>
          </a:xfrm>
          <a:prstGeom prst="rect">
            <a:avLst/>
          </a:prstGeom>
          <a:ln w="12700">
            <a:miter lim="400000"/>
          </a:ln>
        </p:spPr>
      </p:pic>
      <p:sp>
        <p:nvSpPr>
          <p:cNvPr id="22" name="TextBox 52">
            <a:extLst>
              <a:ext uri="{FF2B5EF4-FFF2-40B4-BE49-F238E27FC236}">
                <a16:creationId xmlns:a16="http://schemas.microsoft.com/office/drawing/2014/main" id="{1CA95F5D-C708-4F4D-95B7-0BC118267CF6}"/>
              </a:ext>
            </a:extLst>
          </p:cNvPr>
          <p:cNvSpPr txBox="1"/>
          <p:nvPr/>
        </p:nvSpPr>
        <p:spPr>
          <a:xfrm>
            <a:off x="2728207" y="2987476"/>
            <a:ext cx="146572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err="1"/>
              <a:t>Асертивност</a:t>
            </a:r>
            <a:r>
              <a:rPr sz="1600" b="1" dirty="0"/>
              <a:t>     </a:t>
            </a:r>
          </a:p>
        </p:txBody>
      </p:sp>
      <p:sp>
        <p:nvSpPr>
          <p:cNvPr id="24" name="TextBox 52">
            <a:extLst>
              <a:ext uri="{FF2B5EF4-FFF2-40B4-BE49-F238E27FC236}">
                <a16:creationId xmlns:a16="http://schemas.microsoft.com/office/drawing/2014/main" id="{16F53CAA-7854-4979-A189-CB7F28DE7F82}"/>
              </a:ext>
            </a:extLst>
          </p:cNvPr>
          <p:cNvSpPr txBox="1"/>
          <p:nvPr/>
        </p:nvSpPr>
        <p:spPr>
          <a:xfrm>
            <a:off x="5172471" y="2888222"/>
            <a:ext cx="1445801"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a:t>Емоционална осъзнатост</a:t>
            </a:r>
            <a:endParaRPr sz="1800" b="1" dirty="0"/>
          </a:p>
        </p:txBody>
      </p:sp>
      <p:sp>
        <p:nvSpPr>
          <p:cNvPr id="26" name="TextBox 52">
            <a:extLst>
              <a:ext uri="{FF2B5EF4-FFF2-40B4-BE49-F238E27FC236}">
                <a16:creationId xmlns:a16="http://schemas.microsoft.com/office/drawing/2014/main" id="{53C68654-2F84-446C-8EDB-EAD57FC84929}"/>
              </a:ext>
            </a:extLst>
          </p:cNvPr>
          <p:cNvSpPr txBox="1"/>
          <p:nvPr/>
        </p:nvSpPr>
        <p:spPr>
          <a:xfrm>
            <a:off x="2728207" y="4742071"/>
            <a:ext cx="133732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defTabSz="531813"/>
            <a:r>
              <a:rPr lang="bg-BG" sz="1800" b="1" dirty="0"/>
              <a:t>Когнитивна емпатия</a:t>
            </a:r>
            <a:endParaRPr sz="1800" b="1" dirty="0"/>
          </a:p>
        </p:txBody>
      </p:sp>
      <p:sp>
        <p:nvSpPr>
          <p:cNvPr id="28" name="TextBox 52">
            <a:extLst>
              <a:ext uri="{FF2B5EF4-FFF2-40B4-BE49-F238E27FC236}">
                <a16:creationId xmlns:a16="http://schemas.microsoft.com/office/drawing/2014/main" id="{77EBCCD1-B3D5-4838-9247-8E0944C5617D}"/>
              </a:ext>
            </a:extLst>
          </p:cNvPr>
          <p:cNvSpPr txBox="1"/>
          <p:nvPr/>
        </p:nvSpPr>
        <p:spPr>
          <a:xfrm>
            <a:off x="5424653" y="4715086"/>
            <a:ext cx="1020480"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bg-BG" sz="1800" b="1" dirty="0"/>
              <a:t>Активно слушане</a:t>
            </a:r>
            <a:endParaRPr sz="1800" b="1" dirty="0"/>
          </a:p>
        </p:txBody>
      </p:sp>
      <p:pic>
        <p:nvPicPr>
          <p:cNvPr id="31" name="Graphic 20" descr="Graphic 20">
            <a:extLst>
              <a:ext uri="{FF2B5EF4-FFF2-40B4-BE49-F238E27FC236}">
                <a16:creationId xmlns:a16="http://schemas.microsoft.com/office/drawing/2014/main" id="{F5BD7E04-8578-4EF8-BEE6-8BFEFDAADE8B}"/>
              </a:ext>
            </a:extLst>
          </p:cNvPr>
          <p:cNvPicPr>
            <a:picLocks noChangeAspect="1"/>
          </p:cNvPicPr>
          <p:nvPr/>
        </p:nvPicPr>
        <p:blipFill>
          <a:blip r:embed="rId4"/>
          <a:stretch>
            <a:fillRect/>
          </a:stretch>
        </p:blipFill>
        <p:spPr>
          <a:xfrm>
            <a:off x="3185107" y="3475862"/>
            <a:ext cx="554752" cy="554752"/>
          </a:xfrm>
          <a:prstGeom prst="rect">
            <a:avLst/>
          </a:prstGeom>
          <a:ln w="12700">
            <a:miter lim="400000"/>
          </a:ln>
        </p:spPr>
      </p:pic>
      <p:sp>
        <p:nvSpPr>
          <p:cNvPr id="83" name="Freeform 9">
            <a:extLst>
              <a:ext uri="{FF2B5EF4-FFF2-40B4-BE49-F238E27FC236}">
                <a16:creationId xmlns:a16="http://schemas.microsoft.com/office/drawing/2014/main" id="{040381F5-A8E1-4096-A8AA-7A180632E790}"/>
              </a:ext>
            </a:extLst>
          </p:cNvPr>
          <p:cNvSpPr/>
          <p:nvPr/>
        </p:nvSpPr>
        <p:spPr>
          <a:xfrm>
            <a:off x="5661928" y="5393430"/>
            <a:ext cx="466889" cy="498218"/>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84" name="Graphic 20">
            <a:extLst>
              <a:ext uri="{FF2B5EF4-FFF2-40B4-BE49-F238E27FC236}">
                <a16:creationId xmlns:a16="http://schemas.microsoft.com/office/drawing/2014/main" id="{5C768EAC-316B-4095-A973-8699CE119F6C}"/>
              </a:ext>
            </a:extLst>
          </p:cNvPr>
          <p:cNvSpPr/>
          <p:nvPr/>
        </p:nvSpPr>
        <p:spPr>
          <a:xfrm>
            <a:off x="3301620" y="5441957"/>
            <a:ext cx="365185" cy="420474"/>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chemeClr val="bg1"/>
          </a:solidFill>
          <a:ln w="12700">
            <a:miter lim="400000"/>
          </a:ln>
        </p:spPr>
        <p:txBody>
          <a:bodyPr lIns="45718" tIns="45718" rIns="45718" bIns="45718" anchor="ctr"/>
          <a:lstStyle/>
          <a:p>
            <a:pPr>
              <a:defRPr>
                <a:solidFill>
                  <a:srgbClr val="FFFFFF"/>
                </a:solidFill>
              </a:defRPr>
            </a:pPr>
            <a:endParaRPr/>
          </a:p>
        </p:txBody>
      </p:sp>
      <p:sp>
        <p:nvSpPr>
          <p:cNvPr id="85" name="Hart 84">
            <a:extLst>
              <a:ext uri="{FF2B5EF4-FFF2-40B4-BE49-F238E27FC236}">
                <a16:creationId xmlns:a16="http://schemas.microsoft.com/office/drawing/2014/main" id="{B4FA366D-CAF5-49AA-B76C-1AC894C1B3BB}"/>
              </a:ext>
            </a:extLst>
          </p:cNvPr>
          <p:cNvSpPr/>
          <p:nvPr/>
        </p:nvSpPr>
        <p:spPr>
          <a:xfrm>
            <a:off x="5635420" y="3530220"/>
            <a:ext cx="488979" cy="446037"/>
          </a:xfrm>
          <a:prstGeom prst="hear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Текстово поле 18">
            <a:extLst>
              <a:ext uri="{FF2B5EF4-FFF2-40B4-BE49-F238E27FC236}">
                <a16:creationId xmlns:a16="http://schemas.microsoft.com/office/drawing/2014/main" id="{35C8B8F1-7FD9-4756-8251-97410DC1A24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055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1"/>
                                        </p:tgtEl>
                                        <p:attrNameLst>
                                          <p:attrName>style.visibility</p:attrName>
                                        </p:attrNameLst>
                                      </p:cBhvr>
                                      <p:to>
                                        <p:strVal val="visible"/>
                                      </p:to>
                                    </p:set>
                                    <p:animEffect transition="in" filter="box(out)">
                                      <p:cBhvr>
                                        <p:cTn id="7" dur="300"/>
                                        <p:tgtEl>
                                          <p:spTgt spid="11"/>
                                        </p:tgtEl>
                                      </p:cBhvr>
                                    </p:animEffect>
                                  </p:childTnLst>
                                </p:cTn>
                              </p:par>
                              <p:par>
                                <p:cTn id="8" presetID="4" presetClass="entr" presetSubtype="32" fill="hold" grpId="0" nodeType="withEffect">
                                  <p:stCondLst>
                                    <p:cond delay="0"/>
                                  </p:stCondLst>
                                  <p:iterate>
                                    <p:tmAbs val="0"/>
                                  </p:iterate>
                                  <p:childTnLst>
                                    <p:set>
                                      <p:cBhvr>
                                        <p:cTn id="9" fill="hold"/>
                                        <p:tgtEl>
                                          <p:spTgt spid="21"/>
                                        </p:tgtEl>
                                        <p:attrNameLst>
                                          <p:attrName>style.visibility</p:attrName>
                                        </p:attrNameLst>
                                      </p:cBhvr>
                                      <p:to>
                                        <p:strVal val="visible"/>
                                      </p:to>
                                    </p:set>
                                    <p:animEffect transition="in" filter="box(out)">
                                      <p:cBhvr>
                                        <p:cTn id="10" dur="300"/>
                                        <p:tgtEl>
                                          <p:spTgt spid="21"/>
                                        </p:tgtEl>
                                      </p:cBhvr>
                                    </p:animEffect>
                                  </p:childTnLst>
                                </p:cTn>
                              </p:par>
                              <p:par>
                                <p:cTn id="11" presetID="4" presetClass="entr" presetSubtype="32" fill="hold" grpId="0" nodeType="withEffect">
                                  <p:stCondLst>
                                    <p:cond delay="0"/>
                                  </p:stCondLst>
                                  <p:iterate>
                                    <p:tmAbs val="0"/>
                                  </p:iterate>
                                  <p:childTnLst>
                                    <p:set>
                                      <p:cBhvr>
                                        <p:cTn id="12" fill="hold"/>
                                        <p:tgtEl>
                                          <p:spTgt spid="12"/>
                                        </p:tgtEl>
                                        <p:attrNameLst>
                                          <p:attrName>style.visibility</p:attrName>
                                        </p:attrNameLst>
                                      </p:cBhvr>
                                      <p:to>
                                        <p:strVal val="visible"/>
                                      </p:to>
                                    </p:set>
                                    <p:animEffect transition="in" filter="box(out)">
                                      <p:cBhvr>
                                        <p:cTn id="13" dur="3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iterate>
                                    <p:tmAbs val="0"/>
                                  </p:iterate>
                                  <p:childTnLst>
                                    <p:set>
                                      <p:cBhvr>
                                        <p:cTn id="17" fill="hold"/>
                                        <p:tgtEl>
                                          <p:spTgt spid="10"/>
                                        </p:tgtEl>
                                        <p:attrNameLst>
                                          <p:attrName>style.visibility</p:attrName>
                                        </p:attrNameLst>
                                      </p:cBhvr>
                                      <p:to>
                                        <p:strVal val="visible"/>
                                      </p:to>
                                    </p:set>
                                    <p:animEffect transition="in" filter="box(out)">
                                      <p:cBhvr>
                                        <p:cTn id="18" dur="300"/>
                                        <p:tgtEl>
                                          <p:spTgt spid="10"/>
                                        </p:tgtEl>
                                      </p:cBhvr>
                                    </p:animEffect>
                                  </p:childTnLst>
                                </p:cTn>
                              </p:par>
                              <p:par>
                                <p:cTn id="19" presetID="4" presetClass="entr" presetSubtype="32" fill="hold" grpId="0" nodeType="withEffect">
                                  <p:stCondLst>
                                    <p:cond delay="0"/>
                                  </p:stCondLst>
                                  <p:iterate>
                                    <p:tmAbs val="0"/>
                                  </p:iterate>
                                  <p:childTnLst>
                                    <p:set>
                                      <p:cBhvr>
                                        <p:cTn id="20" fill="hold"/>
                                        <p:tgtEl>
                                          <p:spTgt spid="22"/>
                                        </p:tgtEl>
                                        <p:attrNameLst>
                                          <p:attrName>style.visibility</p:attrName>
                                        </p:attrNameLst>
                                      </p:cBhvr>
                                      <p:to>
                                        <p:strVal val="visible"/>
                                      </p:to>
                                    </p:set>
                                    <p:animEffect transition="in" filter="box(out)">
                                      <p:cBhvr>
                                        <p:cTn id="21" dur="300"/>
                                        <p:tgtEl>
                                          <p:spTgt spid="22"/>
                                        </p:tgtEl>
                                      </p:cBhvr>
                                    </p:animEffect>
                                  </p:childTnLst>
                                </p:cTn>
                              </p:par>
                              <p:par>
                                <p:cTn id="22" presetID="4" presetClass="entr" presetSubtype="32" fill="hold" grpId="0" nodeType="withEffect">
                                  <p:stCondLst>
                                    <p:cond delay="0"/>
                                  </p:stCondLst>
                                  <p:iterate>
                                    <p:tmAbs val="0"/>
                                  </p:iterate>
                                  <p:childTnLst>
                                    <p:set>
                                      <p:cBhvr>
                                        <p:cTn id="23" fill="hold"/>
                                        <p:tgtEl>
                                          <p:spTgt spid="31"/>
                                        </p:tgtEl>
                                        <p:attrNameLst>
                                          <p:attrName>style.visibility</p:attrName>
                                        </p:attrNameLst>
                                      </p:cBhvr>
                                      <p:to>
                                        <p:strVal val="visible"/>
                                      </p:to>
                                    </p:set>
                                    <p:animEffect transition="in" filter="box(out)">
                                      <p:cBhvr>
                                        <p:cTn id="24" dur="3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8"/>
                                        </p:tgtEl>
                                        <p:attrNameLst>
                                          <p:attrName>style.visibility</p:attrName>
                                        </p:attrNameLst>
                                      </p:cBhvr>
                                      <p:to>
                                        <p:strVal val="visible"/>
                                      </p:to>
                                    </p:set>
                                    <p:animEffect transition="in" filter="box(out)">
                                      <p:cBhvr>
                                        <p:cTn id="29" dur="300"/>
                                        <p:tgtEl>
                                          <p:spTgt spid="8"/>
                                        </p:tgtEl>
                                      </p:cBhvr>
                                    </p:animEffect>
                                  </p:childTnLst>
                                </p:cTn>
                              </p:par>
                              <p:par>
                                <p:cTn id="30" presetID="4" presetClass="entr" presetSubtype="32" fill="hold" grpId="0" nodeType="withEffect">
                                  <p:stCondLst>
                                    <p:cond delay="0"/>
                                  </p:stCondLst>
                                  <p:iterate>
                                    <p:tmAbs val="0"/>
                                  </p:iterate>
                                  <p:childTnLst>
                                    <p:set>
                                      <p:cBhvr>
                                        <p:cTn id="31" fill="hold"/>
                                        <p:tgtEl>
                                          <p:spTgt spid="24"/>
                                        </p:tgtEl>
                                        <p:attrNameLst>
                                          <p:attrName>style.visibility</p:attrName>
                                        </p:attrNameLst>
                                      </p:cBhvr>
                                      <p:to>
                                        <p:strVal val="visible"/>
                                      </p:to>
                                    </p:set>
                                    <p:animEffect transition="in" filter="box(out)">
                                      <p:cBhvr>
                                        <p:cTn id="32" dur="300"/>
                                        <p:tgtEl>
                                          <p:spTgt spid="2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iterate>
                                    <p:tmAbs val="0"/>
                                  </p:iterate>
                                  <p:childTnLst>
                                    <p:set>
                                      <p:cBhvr>
                                        <p:cTn id="38" fill="hold"/>
                                        <p:tgtEl>
                                          <p:spTgt spid="7"/>
                                        </p:tgtEl>
                                        <p:attrNameLst>
                                          <p:attrName>style.visibility</p:attrName>
                                        </p:attrNameLst>
                                      </p:cBhvr>
                                      <p:to>
                                        <p:strVal val="visible"/>
                                      </p:to>
                                    </p:set>
                                    <p:animEffect transition="in" filter="box(out)">
                                      <p:cBhvr>
                                        <p:cTn id="39" dur="300"/>
                                        <p:tgtEl>
                                          <p:spTgt spid="7"/>
                                        </p:tgtEl>
                                      </p:cBhvr>
                                    </p:animEffect>
                                  </p:childTnLst>
                                </p:cTn>
                              </p:par>
                              <p:par>
                                <p:cTn id="40" presetID="4" presetClass="entr" presetSubtype="32" fill="hold" grpId="0" nodeType="withEffect">
                                  <p:stCondLst>
                                    <p:cond delay="0"/>
                                  </p:stCondLst>
                                  <p:iterate>
                                    <p:tmAbs val="0"/>
                                  </p:iterate>
                                  <p:childTnLst>
                                    <p:set>
                                      <p:cBhvr>
                                        <p:cTn id="41" fill="hold"/>
                                        <p:tgtEl>
                                          <p:spTgt spid="28"/>
                                        </p:tgtEl>
                                        <p:attrNameLst>
                                          <p:attrName>style.visibility</p:attrName>
                                        </p:attrNameLst>
                                      </p:cBhvr>
                                      <p:to>
                                        <p:strVal val="visible"/>
                                      </p:to>
                                    </p:set>
                                    <p:animEffect transition="in" filter="box(out)">
                                      <p:cBhvr>
                                        <p:cTn id="42" dur="3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9"/>
                                        </p:tgtEl>
                                        <p:attrNameLst>
                                          <p:attrName>style.visibility</p:attrName>
                                        </p:attrNameLst>
                                      </p:cBhvr>
                                      <p:to>
                                        <p:strVal val="visible"/>
                                      </p:to>
                                    </p:set>
                                    <p:animEffect transition="in" filter="box(out)">
                                      <p:cBhvr>
                                        <p:cTn id="47" dur="300"/>
                                        <p:tgtEl>
                                          <p:spTgt spid="9"/>
                                        </p:tgtEl>
                                      </p:cBhvr>
                                    </p:animEffect>
                                  </p:childTnLst>
                                </p:cTn>
                              </p:par>
                              <p:par>
                                <p:cTn id="48" presetID="4" presetClass="entr" presetSubtype="32" fill="hold" grpId="0" nodeType="withEffect">
                                  <p:stCondLst>
                                    <p:cond delay="0"/>
                                  </p:stCondLst>
                                  <p:iterate>
                                    <p:tmAbs val="0"/>
                                  </p:iterate>
                                  <p:childTnLst>
                                    <p:set>
                                      <p:cBhvr>
                                        <p:cTn id="49" fill="hold"/>
                                        <p:tgtEl>
                                          <p:spTgt spid="26"/>
                                        </p:tgtEl>
                                        <p:attrNameLst>
                                          <p:attrName>style.visibility</p:attrName>
                                        </p:attrNameLst>
                                      </p:cBhvr>
                                      <p:to>
                                        <p:strVal val="visible"/>
                                      </p:to>
                                    </p:set>
                                    <p:animEffect transition="in" filter="box(out)">
                                      <p:cBhvr>
                                        <p:cTn id="50" dur="300"/>
                                        <p:tgtEl>
                                          <p:spTgt spid="26"/>
                                        </p:tgtEl>
                                      </p:cBhvr>
                                    </p:animEffect>
                                  </p:childTnLst>
                                </p:cTn>
                              </p:par>
                              <p:par>
                                <p:cTn id="51" presetID="4" presetClass="entr" presetSubtype="32" fill="hold" grpId="0" nodeType="withEffect">
                                  <p:stCondLst>
                                    <p:cond delay="0"/>
                                  </p:stCondLst>
                                  <p:iterate>
                                    <p:tmAbs val="0"/>
                                  </p:iterate>
                                  <p:childTnLst>
                                    <p:set>
                                      <p:cBhvr>
                                        <p:cTn id="52" fill="hold"/>
                                        <p:tgtEl>
                                          <p:spTgt spid="84"/>
                                        </p:tgtEl>
                                        <p:attrNameLst>
                                          <p:attrName>style.visibility</p:attrName>
                                        </p:attrNameLst>
                                      </p:cBhvr>
                                      <p:to>
                                        <p:strVal val="visible"/>
                                      </p:to>
                                    </p:set>
                                    <p:animEffect transition="in" filter="box(out)">
                                      <p:cBhvr>
                                        <p:cTn id="53" dur="3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21" grpId="0" animBg="1" advAuto="0"/>
      <p:bldP spid="22" grpId="0" animBg="1" advAuto="0"/>
      <p:bldP spid="24" grpId="0" animBg="1" advAuto="0"/>
      <p:bldP spid="26" grpId="0" animBg="1" advAuto="0"/>
      <p:bldP spid="28" grpId="0" animBg="1" advAuto="0"/>
      <p:bldP spid="31" grpId="0" animBg="1" advAuto="0"/>
      <p:bldP spid="84" grpId="0" animBg="1" advAuto="0"/>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152807748"/>
              </p:ext>
            </p:extLst>
          </p:nvPr>
        </p:nvGraphicFramePr>
        <p:xfrm>
          <a:off x="609600" y="2302136"/>
          <a:ext cx="7848600" cy="405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bg-BG" dirty="0"/>
              <a:t>Обучение „Разрешаване на конфликти“</a:t>
            </a:r>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8</a:t>
            </a:fld>
            <a:endParaRPr lang="en-US" dirty="0"/>
          </a:p>
        </p:txBody>
      </p:sp>
      <p:sp>
        <p:nvSpPr>
          <p:cNvPr id="6" name="Текстово поле 5">
            <a:extLst>
              <a:ext uri="{FF2B5EF4-FFF2-40B4-BE49-F238E27FC236}">
                <a16:creationId xmlns:a16="http://schemas.microsoft.com/office/drawing/2014/main" id="{43CB17FB-B504-40C5-8FDA-719A66F60D1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92750519"/>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8408</TotalTime>
  <Words>8117</Words>
  <Application>Microsoft Office PowerPoint</Application>
  <PresentationFormat>Презентация на цял екран (4:3)</PresentationFormat>
  <Paragraphs>672</Paragraphs>
  <Slides>28</Slides>
  <Notes>27</Notes>
  <HiddenSlides>1</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28</vt:i4>
      </vt:variant>
    </vt:vector>
  </HeadingPairs>
  <TitlesOfParts>
    <vt:vector size="33" baseType="lpstr">
      <vt:lpstr>Arial</vt:lpstr>
      <vt:lpstr>Avenir Roman</vt:lpstr>
      <vt:lpstr>Calibri</vt:lpstr>
      <vt:lpstr>Verdana</vt:lpstr>
      <vt:lpstr>Office Theme</vt:lpstr>
      <vt:lpstr>Обучение за oбучители</vt:lpstr>
      <vt:lpstr>Обобщение на Ден 2</vt:lpstr>
      <vt:lpstr>Въпрос</vt:lpstr>
      <vt:lpstr>Програмата (Ден 3)</vt:lpstr>
      <vt:lpstr>Презентация на PowerPoint</vt:lpstr>
      <vt:lpstr>Разчупване на леда</vt:lpstr>
      <vt:lpstr>Конфликти и радикализация</vt:lpstr>
      <vt:lpstr>Умения за разрешаване на конфликти</vt:lpstr>
      <vt:lpstr>Обучение „Разрешаване на конфликти“</vt:lpstr>
      <vt:lpstr>Разрешаване на конфликти: Упражнение (1)</vt:lpstr>
      <vt:lpstr>Разрешаване на конфликти: Упражнение (2)</vt:lpstr>
      <vt:lpstr>Разрешаване на конфликти: Упражнение (3)</vt:lpstr>
      <vt:lpstr>Разрешаване на конфликти: Упражнение </vt:lpstr>
      <vt:lpstr>Презентация на PowerPoint</vt:lpstr>
      <vt:lpstr>Пропорционален отговор на държавата</vt:lpstr>
      <vt:lpstr>Ефекти на реакцията на държавата</vt:lpstr>
      <vt:lpstr>Обучение „Пропорционален отговор“  </vt:lpstr>
      <vt:lpstr>Пропорционален отговор на държавата</vt:lpstr>
      <vt:lpstr>Пропорционален отговор: Упражнение</vt:lpstr>
      <vt:lpstr>Пропорционален отговор: Сценарий #1</vt:lpstr>
      <vt:lpstr>Пропорционален отговор: Упражнение</vt:lpstr>
      <vt:lpstr>Пропорционален отговор: Сценарий #2</vt:lpstr>
      <vt:lpstr>Презентация на PowerPoint</vt:lpstr>
      <vt:lpstr>Добри практики</vt:lpstr>
      <vt:lpstr>Добри практики</vt:lpstr>
      <vt:lpstr>Обратна връзка</vt:lpstr>
      <vt:lpstr>Заключение</vt:lpstr>
      <vt:lpstr>Презентация на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Alexandra Tsvetkova</cp:lastModifiedBy>
  <cp:revision>240</cp:revision>
  <dcterms:created xsi:type="dcterms:W3CDTF">2019-01-04T14:31:26Z</dcterms:created>
  <dcterms:modified xsi:type="dcterms:W3CDTF">2021-09-28T06:15:24Z</dcterms:modified>
</cp:coreProperties>
</file>