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40"/>
  </p:notesMasterIdLst>
  <p:handoutMasterIdLst>
    <p:handoutMasterId r:id="rId41"/>
  </p:handoutMasterIdLst>
  <p:sldIdLst>
    <p:sldId id="266" r:id="rId2"/>
    <p:sldId id="494" r:id="rId3"/>
    <p:sldId id="273" r:id="rId4"/>
    <p:sldId id="276" r:id="rId5"/>
    <p:sldId id="277" r:id="rId6"/>
    <p:sldId id="278" r:id="rId7"/>
    <p:sldId id="279" r:id="rId8"/>
    <p:sldId id="495" r:id="rId9"/>
    <p:sldId id="286" r:id="rId10"/>
    <p:sldId id="496" r:id="rId11"/>
    <p:sldId id="485" r:id="rId12"/>
    <p:sldId id="422" r:id="rId13"/>
    <p:sldId id="431" r:id="rId14"/>
    <p:sldId id="417" r:id="rId15"/>
    <p:sldId id="411" r:id="rId16"/>
    <p:sldId id="414" r:id="rId17"/>
    <p:sldId id="419" r:id="rId18"/>
    <p:sldId id="421" r:id="rId19"/>
    <p:sldId id="413" r:id="rId20"/>
    <p:sldId id="423" r:id="rId21"/>
    <p:sldId id="432" r:id="rId22"/>
    <p:sldId id="433" r:id="rId23"/>
    <p:sldId id="428" r:id="rId24"/>
    <p:sldId id="498" r:id="rId25"/>
    <p:sldId id="497" r:id="rId26"/>
    <p:sldId id="473" r:id="rId27"/>
    <p:sldId id="474" r:id="rId28"/>
    <p:sldId id="487" r:id="rId29"/>
    <p:sldId id="486" r:id="rId30"/>
    <p:sldId id="488" r:id="rId31"/>
    <p:sldId id="489" r:id="rId32"/>
    <p:sldId id="490" r:id="rId33"/>
    <p:sldId id="491" r:id="rId34"/>
    <p:sldId id="412" r:id="rId35"/>
    <p:sldId id="382" r:id="rId36"/>
    <p:sldId id="435" r:id="rId37"/>
    <p:sldId id="301" r:id="rId38"/>
    <p:sldId id="263" r:id="rId39"/>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092"/>
    <a:srgbClr val="0BA7DF"/>
    <a:srgbClr val="CC0099"/>
    <a:srgbClr val="FF6600"/>
    <a:srgbClr val="CC3399"/>
    <a:srgbClr val="006600"/>
    <a:srgbClr val="0770B1"/>
    <a:srgbClr val="26687C"/>
    <a:srgbClr val="EB95A3"/>
    <a:srgbClr val="0067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Среден стил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Светъл стил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860" autoAdjust="0"/>
  </p:normalViewPr>
  <p:slideViewPr>
    <p:cSldViewPr>
      <p:cViewPr varScale="1">
        <p:scale>
          <a:sx n="54" d="100"/>
          <a:sy n="54" d="100"/>
        </p:scale>
        <p:origin x="2290" y="67"/>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3128"/>
        <p:guide pos="214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EEC1A8-51C1-4D51-84DB-A0047B049F42}"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bg-BG"/>
        </a:p>
      </dgm:t>
    </dgm:pt>
    <dgm:pt modelId="{6200A963-3DB9-4596-9872-09A02463DD2B}">
      <dgm:prSet phldrT="[Текст]">
        <dgm:style>
          <a:lnRef idx="2">
            <a:schemeClr val="accent2"/>
          </a:lnRef>
          <a:fillRef idx="1">
            <a:schemeClr val="lt1"/>
          </a:fillRef>
          <a:effectRef idx="0">
            <a:schemeClr val="accent2"/>
          </a:effectRef>
          <a:fontRef idx="minor">
            <a:schemeClr val="dk1"/>
          </a:fontRef>
        </dgm:style>
      </dgm:prSet>
      <dgm:spPr/>
      <dgm:t>
        <a:bodyPr/>
        <a:lstStyle/>
        <a:p>
          <a:r>
            <a:rPr lang="el-GR" dirty="0"/>
            <a:t>7 εργαστήρια</a:t>
          </a:r>
          <a:endParaRPr lang="bg-BG" dirty="0"/>
        </a:p>
      </dgm:t>
    </dgm:pt>
    <dgm:pt modelId="{67B047AC-5AE9-4250-9D9D-D73FBAE422FB}" type="parTrans" cxnId="{90506768-F10F-49F3-9433-F4709B2846B4}">
      <dgm:prSet/>
      <dgm:spPr/>
      <dgm:t>
        <a:bodyPr/>
        <a:lstStyle/>
        <a:p>
          <a:endParaRPr lang="bg-BG"/>
        </a:p>
      </dgm:t>
    </dgm:pt>
    <dgm:pt modelId="{454B882B-B4B3-4397-B241-18A1CBB645F5}" type="sibTrans" cxnId="{90506768-F10F-49F3-9433-F4709B2846B4}">
      <dgm:prSet/>
      <dgm:spPr/>
      <dgm:t>
        <a:bodyPr/>
        <a:lstStyle/>
        <a:p>
          <a:endParaRPr lang="bg-BG"/>
        </a:p>
      </dgm:t>
    </dgm:pt>
    <dgm:pt modelId="{09F9ABEF-B2BF-4A07-8BE5-90EA9C05A4EB}">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l-GR" dirty="0"/>
            <a:t>Ατομική ανάπτυξη δεξιοτήτων</a:t>
          </a:r>
          <a:endParaRPr lang="bg-BG" dirty="0"/>
        </a:p>
      </dgm:t>
    </dgm:pt>
    <dgm:pt modelId="{B5CF837E-6209-478F-821D-AD64B7DB5A1B}" type="parTrans" cxnId="{89D8AE80-50B2-43BB-ABC4-82DDAE79D83A}">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154EDBDF-281A-4167-87B4-8F17F0FBD233}" type="sibTrans" cxnId="{89D8AE80-50B2-43BB-ABC4-82DDAE79D83A}">
      <dgm:prSet/>
      <dgm:spPr/>
      <dgm:t>
        <a:bodyPr/>
        <a:lstStyle/>
        <a:p>
          <a:endParaRPr lang="bg-BG"/>
        </a:p>
      </dgm:t>
    </dgm:pt>
    <dgm:pt modelId="{40A2E41F-ABE3-4D51-B18A-5C56588AD171}">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l-GR" dirty="0"/>
            <a:t>Καθοδήγηση και γονική μέριμνα</a:t>
          </a:r>
          <a:endParaRPr lang="bg-BG" dirty="0"/>
        </a:p>
      </dgm:t>
    </dgm:pt>
    <dgm:pt modelId="{BB19E469-E94A-4068-987F-72537B5F4E6D}" type="parTrans" cxnId="{B9F8F689-70E3-40B3-9CC4-C3AC76B3D5AE}">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26A76DF0-AB15-46EC-92AD-2F7A9C175DC8}" type="sibTrans" cxnId="{B9F8F689-70E3-40B3-9CC4-C3AC76B3D5AE}">
      <dgm:prSet/>
      <dgm:spPr/>
      <dgm:t>
        <a:bodyPr/>
        <a:lstStyle/>
        <a:p>
          <a:endParaRPr lang="bg-BG"/>
        </a:p>
      </dgm:t>
    </dgm:pt>
    <dgm:pt modelId="{AC4F34C2-CEE4-4B47-AA9F-42894A27C7E1}">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l-GR" dirty="0"/>
            <a:t>Κριτική σκέψη</a:t>
          </a:r>
          <a:endParaRPr lang="bg-BG" dirty="0"/>
        </a:p>
      </dgm:t>
    </dgm:pt>
    <dgm:pt modelId="{5354FDFA-52C1-4D5E-81A9-86DD5BDC258F}" type="parTrans" cxnId="{76DD1A95-BD0D-44B2-A67C-7E984DA4D8DC}">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4C331381-3932-43CD-A9F0-AFE94B49D441}" type="sibTrans" cxnId="{76DD1A95-BD0D-44B2-A67C-7E984DA4D8DC}">
      <dgm:prSet/>
      <dgm:spPr/>
      <dgm:t>
        <a:bodyPr/>
        <a:lstStyle/>
        <a:p>
          <a:endParaRPr lang="bg-BG"/>
        </a:p>
      </dgm:t>
    </dgm:pt>
    <dgm:pt modelId="{A53A0010-F5D8-47BA-AFC4-0B143B3500FD}">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l-GR" dirty="0"/>
            <a:t>Ανάπτυξη κοινωνικών δεξιοτήτων</a:t>
          </a:r>
          <a:endParaRPr lang="bg-BG" dirty="0"/>
        </a:p>
      </dgm:t>
    </dgm:pt>
    <dgm:pt modelId="{BC4EC194-9265-428A-9048-D28D99F7F0EE}" type="parTrans" cxnId="{409182A5-65D4-4B96-AC61-B1BCC8CD9400}">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0EF5FB30-CD44-46A6-8524-A4539E296BEB}" type="sibTrans" cxnId="{409182A5-65D4-4B96-AC61-B1BCC8CD9400}">
      <dgm:prSet/>
      <dgm:spPr/>
      <dgm:t>
        <a:bodyPr/>
        <a:lstStyle/>
        <a:p>
          <a:endParaRPr lang="bg-BG"/>
        </a:p>
      </dgm:t>
    </dgm:pt>
    <dgm:pt modelId="{FAD44CEE-8D1B-4297-A050-B08635A8E238}">
      <dgm:prSet phldrT="[Текст]">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l-GR" dirty="0"/>
            <a:t>Κρατική απάντηση</a:t>
          </a:r>
          <a:endParaRPr lang="bg-BG" dirty="0"/>
        </a:p>
      </dgm:t>
    </dgm:pt>
    <dgm:pt modelId="{89B24F05-2335-4029-B3E2-2240874102AE}" type="parTrans" cxnId="{C4C0C65E-4E1B-4375-8187-5CE7B5BC02F2}">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bg-BG"/>
        </a:p>
      </dgm:t>
    </dgm:pt>
    <dgm:pt modelId="{69415AC5-28F2-4AF2-A1BA-837FD53BA55F}" type="sibTrans" cxnId="{C4C0C65E-4E1B-4375-8187-5CE7B5BC02F2}">
      <dgm:prSet/>
      <dgm:spPr/>
      <dgm:t>
        <a:bodyPr/>
        <a:lstStyle/>
        <a:p>
          <a:endParaRPr lang="bg-BG"/>
        </a:p>
      </dgm:t>
    </dgm:pt>
    <dgm:pt modelId="{32C88652-3E9B-4DE4-801A-CB6156919216}">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l-GR" dirty="0"/>
            <a:t>Διαχείριση θυμού
</a:t>
          </a:r>
          <a:endParaRPr lang="bg-BG" dirty="0"/>
        </a:p>
      </dgm:t>
    </dgm:pt>
    <dgm:pt modelId="{CFA07B40-0A76-4EEF-935E-0B9A5F64831F}" type="parTrans" cxnId="{29D31393-635C-4457-BFD6-418031BEB423}">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98CFE5ED-AA75-416D-A6E3-725751EE65C5}" type="sibTrans" cxnId="{29D31393-635C-4457-BFD6-418031BEB423}">
      <dgm:prSet/>
      <dgm:spPr/>
      <dgm:t>
        <a:bodyPr/>
        <a:lstStyle/>
        <a:p>
          <a:endParaRPr lang="bg-BG"/>
        </a:p>
      </dgm:t>
    </dgm:pt>
    <dgm:pt modelId="{8C9D3A07-DD02-49C1-90C1-CE0B6AD9C020}">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l-GR" dirty="0"/>
            <a:t>Αφηγήσεις και ταυτότητα</a:t>
          </a:r>
          <a:endParaRPr lang="bg-BG" dirty="0"/>
        </a:p>
      </dgm:t>
    </dgm:pt>
    <dgm:pt modelId="{14D6DE97-6EA6-4AD1-88E9-2B619A6861A6}" type="parTrans" cxnId="{DC6AF105-0F5B-4019-8BCF-BDD52806AC3B}">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E180E9E8-8C69-4D10-AFF5-218FFE9447A7}" type="sibTrans" cxnId="{DC6AF105-0F5B-4019-8BCF-BDD52806AC3B}">
      <dgm:prSet/>
      <dgm:spPr/>
      <dgm:t>
        <a:bodyPr/>
        <a:lstStyle/>
        <a:p>
          <a:endParaRPr lang="bg-BG"/>
        </a:p>
      </dgm:t>
    </dgm:pt>
    <dgm:pt modelId="{2FA50617-274B-4A05-A624-9EF6FBF155D6}">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l-GR" dirty="0"/>
            <a:t>Συζήτηση και προσομοίωση</a:t>
          </a:r>
          <a:endParaRPr lang="bg-BG" dirty="0"/>
        </a:p>
      </dgm:t>
    </dgm:pt>
    <dgm:pt modelId="{379192E5-61A0-4A64-B468-CD4B9AD57720}" type="parTrans" cxnId="{6DFB85E6-D767-4E1C-84A5-351A25D8277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A059176A-EB26-409E-8B08-6BFB16D5062A}" type="sibTrans" cxnId="{6DFB85E6-D767-4E1C-84A5-351A25D8277F}">
      <dgm:prSet/>
      <dgm:spPr/>
      <dgm:t>
        <a:bodyPr/>
        <a:lstStyle/>
        <a:p>
          <a:endParaRPr lang="bg-BG"/>
        </a:p>
      </dgm:t>
    </dgm:pt>
    <dgm:pt modelId="{E206CC4B-3BBF-46E4-9A4B-DEC67CDB2521}">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l-GR" dirty="0"/>
            <a:t>Επίλυση Συγκρούσεων</a:t>
          </a:r>
          <a:endParaRPr lang="bg-BG" dirty="0"/>
        </a:p>
      </dgm:t>
    </dgm:pt>
    <dgm:pt modelId="{EBBAAE07-4105-4D1E-9450-784A749575FD}" type="parTrans" cxnId="{5F77E642-6402-4892-BCBC-657F275B302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B34881EF-91B0-4F0E-A693-BB2E277B0699}" type="sibTrans" cxnId="{5F77E642-6402-4892-BCBC-657F275B302F}">
      <dgm:prSet/>
      <dgm:spPr/>
      <dgm:t>
        <a:bodyPr/>
        <a:lstStyle/>
        <a:p>
          <a:endParaRPr lang="bg-BG"/>
        </a:p>
      </dgm:t>
    </dgm:pt>
    <dgm:pt modelId="{70AD3DE8-C3E7-4DA4-9DD2-28C856F61735}">
      <dgm:prSet phldrT="[Текст]">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l-GR" dirty="0"/>
            <a:t>Αναλογική κρατική απάντηση</a:t>
          </a:r>
          <a:endParaRPr lang="bg-BG" dirty="0"/>
        </a:p>
      </dgm:t>
    </dgm:pt>
    <dgm:pt modelId="{1157283B-11A0-4E51-A396-6E89AC9314EC}" type="parTrans" cxnId="{C769C8BF-B8A9-4314-BDD2-75E1F1AC12E9}">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bg-BG"/>
        </a:p>
      </dgm:t>
    </dgm:pt>
    <dgm:pt modelId="{18E1ADA6-3087-4470-B564-8CE1487DCD05}" type="sibTrans" cxnId="{C769C8BF-B8A9-4314-BDD2-75E1F1AC12E9}">
      <dgm:prSet/>
      <dgm:spPr/>
      <dgm:t>
        <a:bodyPr/>
        <a:lstStyle/>
        <a:p>
          <a:endParaRPr lang="bg-BG"/>
        </a:p>
      </dgm:t>
    </dgm:pt>
    <dgm:pt modelId="{A780A850-4A1D-47E8-AFBC-DFB0A5E780B6}" type="pres">
      <dgm:prSet presAssocID="{80EEC1A8-51C1-4D51-84DB-A0047B049F42}" presName="diagram" presStyleCnt="0">
        <dgm:presLayoutVars>
          <dgm:chPref val="1"/>
          <dgm:dir/>
          <dgm:animOne val="branch"/>
          <dgm:animLvl val="lvl"/>
          <dgm:resizeHandles val="exact"/>
        </dgm:presLayoutVars>
      </dgm:prSet>
      <dgm:spPr/>
    </dgm:pt>
    <dgm:pt modelId="{F7FBBCE9-33C1-4816-A643-D33BB77E44F9}" type="pres">
      <dgm:prSet presAssocID="{6200A963-3DB9-4596-9872-09A02463DD2B}" presName="root1" presStyleCnt="0"/>
      <dgm:spPr/>
    </dgm:pt>
    <dgm:pt modelId="{92E04C62-F893-4AA2-B475-4EA6A44263F3}" type="pres">
      <dgm:prSet presAssocID="{6200A963-3DB9-4596-9872-09A02463DD2B}" presName="LevelOneTextNode" presStyleLbl="node0" presStyleIdx="0" presStyleCnt="1">
        <dgm:presLayoutVars>
          <dgm:chPref val="3"/>
        </dgm:presLayoutVars>
      </dgm:prSet>
      <dgm:spPr/>
    </dgm:pt>
    <dgm:pt modelId="{69089578-35F6-4EBA-83C1-38E8FCD0118D}" type="pres">
      <dgm:prSet presAssocID="{6200A963-3DB9-4596-9872-09A02463DD2B}" presName="level2hierChild" presStyleCnt="0"/>
      <dgm:spPr/>
    </dgm:pt>
    <dgm:pt modelId="{32B24CF6-D12B-4548-952E-6BF534F65B84}" type="pres">
      <dgm:prSet presAssocID="{B5CF837E-6209-478F-821D-AD64B7DB5A1B}" presName="conn2-1" presStyleLbl="parChTrans1D2" presStyleIdx="0" presStyleCnt="3"/>
      <dgm:spPr/>
    </dgm:pt>
    <dgm:pt modelId="{A6D1CF04-4F28-42B2-A1B0-1E62E20462A1}" type="pres">
      <dgm:prSet presAssocID="{B5CF837E-6209-478F-821D-AD64B7DB5A1B}" presName="connTx" presStyleLbl="parChTrans1D2" presStyleIdx="0" presStyleCnt="3"/>
      <dgm:spPr/>
    </dgm:pt>
    <dgm:pt modelId="{C3B19BE8-71CA-49AB-82E0-2BBDD527B3EE}" type="pres">
      <dgm:prSet presAssocID="{09F9ABEF-B2BF-4A07-8BE5-90EA9C05A4EB}" presName="root2" presStyleCnt="0"/>
      <dgm:spPr/>
    </dgm:pt>
    <dgm:pt modelId="{31B1D687-11EC-48F1-83F7-68AF7C6C3A63}" type="pres">
      <dgm:prSet presAssocID="{09F9ABEF-B2BF-4A07-8BE5-90EA9C05A4EB}" presName="LevelTwoTextNode" presStyleLbl="node2" presStyleIdx="0" presStyleCnt="3">
        <dgm:presLayoutVars>
          <dgm:chPref val="3"/>
        </dgm:presLayoutVars>
      </dgm:prSet>
      <dgm:spPr/>
    </dgm:pt>
    <dgm:pt modelId="{43831DA5-C426-443B-AF94-B075255E9DB8}" type="pres">
      <dgm:prSet presAssocID="{09F9ABEF-B2BF-4A07-8BE5-90EA9C05A4EB}" presName="level3hierChild" presStyleCnt="0"/>
      <dgm:spPr/>
    </dgm:pt>
    <dgm:pt modelId="{D5EE364E-275D-4E10-ADF3-8B92DDD75254}" type="pres">
      <dgm:prSet presAssocID="{BB19E469-E94A-4068-987F-72537B5F4E6D}" presName="conn2-1" presStyleLbl="parChTrans1D3" presStyleIdx="0" presStyleCnt="7"/>
      <dgm:spPr/>
    </dgm:pt>
    <dgm:pt modelId="{64A5BD6B-4D0F-421B-86EC-44853CD5BEDC}" type="pres">
      <dgm:prSet presAssocID="{BB19E469-E94A-4068-987F-72537B5F4E6D}" presName="connTx" presStyleLbl="parChTrans1D3" presStyleIdx="0" presStyleCnt="7"/>
      <dgm:spPr/>
    </dgm:pt>
    <dgm:pt modelId="{B10A58F4-3E22-4CD8-9D93-401C3CCE3A9F}" type="pres">
      <dgm:prSet presAssocID="{40A2E41F-ABE3-4D51-B18A-5C56588AD171}" presName="root2" presStyleCnt="0"/>
      <dgm:spPr/>
    </dgm:pt>
    <dgm:pt modelId="{5C81EBB6-5A17-474F-A68A-EB8EFE691F92}" type="pres">
      <dgm:prSet presAssocID="{40A2E41F-ABE3-4D51-B18A-5C56588AD171}" presName="LevelTwoTextNode" presStyleLbl="node3" presStyleIdx="0" presStyleCnt="7">
        <dgm:presLayoutVars>
          <dgm:chPref val="3"/>
        </dgm:presLayoutVars>
      </dgm:prSet>
      <dgm:spPr/>
    </dgm:pt>
    <dgm:pt modelId="{90D91833-F286-41AD-AEFF-7D5F479CC635}" type="pres">
      <dgm:prSet presAssocID="{40A2E41F-ABE3-4D51-B18A-5C56588AD171}" presName="level3hierChild" presStyleCnt="0"/>
      <dgm:spPr/>
    </dgm:pt>
    <dgm:pt modelId="{6B4CC6B1-0051-4F59-B753-D5C0D40DB04F}" type="pres">
      <dgm:prSet presAssocID="{5354FDFA-52C1-4D5E-81A9-86DD5BDC258F}" presName="conn2-1" presStyleLbl="parChTrans1D3" presStyleIdx="1" presStyleCnt="7"/>
      <dgm:spPr/>
    </dgm:pt>
    <dgm:pt modelId="{17BB76E0-2297-45CD-B521-CAD7AAEAF906}" type="pres">
      <dgm:prSet presAssocID="{5354FDFA-52C1-4D5E-81A9-86DD5BDC258F}" presName="connTx" presStyleLbl="parChTrans1D3" presStyleIdx="1" presStyleCnt="7"/>
      <dgm:spPr/>
    </dgm:pt>
    <dgm:pt modelId="{8583D0F4-1554-4F77-A60C-B9B0A882F163}" type="pres">
      <dgm:prSet presAssocID="{AC4F34C2-CEE4-4B47-AA9F-42894A27C7E1}" presName="root2" presStyleCnt="0"/>
      <dgm:spPr/>
    </dgm:pt>
    <dgm:pt modelId="{5CCF7575-E76C-4274-96CA-76B0A01B8BF2}" type="pres">
      <dgm:prSet presAssocID="{AC4F34C2-CEE4-4B47-AA9F-42894A27C7E1}" presName="LevelTwoTextNode" presStyleLbl="node3" presStyleIdx="1" presStyleCnt="7">
        <dgm:presLayoutVars>
          <dgm:chPref val="3"/>
        </dgm:presLayoutVars>
      </dgm:prSet>
      <dgm:spPr/>
    </dgm:pt>
    <dgm:pt modelId="{EC181032-8893-460B-9842-A0EDBA3D3419}" type="pres">
      <dgm:prSet presAssocID="{AC4F34C2-CEE4-4B47-AA9F-42894A27C7E1}" presName="level3hierChild" presStyleCnt="0"/>
      <dgm:spPr/>
    </dgm:pt>
    <dgm:pt modelId="{5F11B917-DEF9-4C42-B1A3-E2AE88CA3AC1}" type="pres">
      <dgm:prSet presAssocID="{CFA07B40-0A76-4EEF-935E-0B9A5F64831F}" presName="conn2-1" presStyleLbl="parChTrans1D3" presStyleIdx="2" presStyleCnt="7"/>
      <dgm:spPr/>
    </dgm:pt>
    <dgm:pt modelId="{AB417B95-7893-4EC8-A796-698C9484FF10}" type="pres">
      <dgm:prSet presAssocID="{CFA07B40-0A76-4EEF-935E-0B9A5F64831F}" presName="connTx" presStyleLbl="parChTrans1D3" presStyleIdx="2" presStyleCnt="7"/>
      <dgm:spPr/>
    </dgm:pt>
    <dgm:pt modelId="{9B98EE5A-5117-46A4-A4E6-843948E98FF8}" type="pres">
      <dgm:prSet presAssocID="{32C88652-3E9B-4DE4-801A-CB6156919216}" presName="root2" presStyleCnt="0"/>
      <dgm:spPr/>
    </dgm:pt>
    <dgm:pt modelId="{753C46A5-89DF-4099-9DAB-73E019B97C54}" type="pres">
      <dgm:prSet presAssocID="{32C88652-3E9B-4DE4-801A-CB6156919216}" presName="LevelTwoTextNode" presStyleLbl="node3" presStyleIdx="2" presStyleCnt="7">
        <dgm:presLayoutVars>
          <dgm:chPref val="3"/>
        </dgm:presLayoutVars>
      </dgm:prSet>
      <dgm:spPr/>
    </dgm:pt>
    <dgm:pt modelId="{C6F548B4-53FF-4EB3-BDB3-334746AA4724}" type="pres">
      <dgm:prSet presAssocID="{32C88652-3E9B-4DE4-801A-CB6156919216}" presName="level3hierChild" presStyleCnt="0"/>
      <dgm:spPr/>
    </dgm:pt>
    <dgm:pt modelId="{806929F4-30CE-4606-A54C-81E6598712E2}" type="pres">
      <dgm:prSet presAssocID="{BC4EC194-9265-428A-9048-D28D99F7F0EE}" presName="conn2-1" presStyleLbl="parChTrans1D2" presStyleIdx="1" presStyleCnt="3"/>
      <dgm:spPr/>
    </dgm:pt>
    <dgm:pt modelId="{A859700E-6CFA-4AC1-B226-0F27D900925B}" type="pres">
      <dgm:prSet presAssocID="{BC4EC194-9265-428A-9048-D28D99F7F0EE}" presName="connTx" presStyleLbl="parChTrans1D2" presStyleIdx="1" presStyleCnt="3"/>
      <dgm:spPr/>
    </dgm:pt>
    <dgm:pt modelId="{0CC9DB3A-B8B7-4F1B-A708-E792CB53BC70}" type="pres">
      <dgm:prSet presAssocID="{A53A0010-F5D8-47BA-AFC4-0B143B3500FD}" presName="root2" presStyleCnt="0"/>
      <dgm:spPr/>
    </dgm:pt>
    <dgm:pt modelId="{AB7CE315-A47D-484E-AF74-16B54A879364}" type="pres">
      <dgm:prSet presAssocID="{A53A0010-F5D8-47BA-AFC4-0B143B3500FD}" presName="LevelTwoTextNode" presStyleLbl="node2" presStyleIdx="1" presStyleCnt="3">
        <dgm:presLayoutVars>
          <dgm:chPref val="3"/>
        </dgm:presLayoutVars>
      </dgm:prSet>
      <dgm:spPr/>
    </dgm:pt>
    <dgm:pt modelId="{14EB116E-C2BA-4423-890D-E50BE2A66037}" type="pres">
      <dgm:prSet presAssocID="{A53A0010-F5D8-47BA-AFC4-0B143B3500FD}" presName="level3hierChild" presStyleCnt="0"/>
      <dgm:spPr/>
    </dgm:pt>
    <dgm:pt modelId="{624F5E0E-144C-40C5-B6A9-809064F2A67D}" type="pres">
      <dgm:prSet presAssocID="{14D6DE97-6EA6-4AD1-88E9-2B619A6861A6}" presName="conn2-1" presStyleLbl="parChTrans1D3" presStyleIdx="3" presStyleCnt="7"/>
      <dgm:spPr/>
    </dgm:pt>
    <dgm:pt modelId="{6C3DD16C-B924-461A-BFB7-1FAF7FEA21EE}" type="pres">
      <dgm:prSet presAssocID="{14D6DE97-6EA6-4AD1-88E9-2B619A6861A6}" presName="connTx" presStyleLbl="parChTrans1D3" presStyleIdx="3" presStyleCnt="7"/>
      <dgm:spPr/>
    </dgm:pt>
    <dgm:pt modelId="{4438E630-190A-446B-A8EE-75A2D334DDAE}" type="pres">
      <dgm:prSet presAssocID="{8C9D3A07-DD02-49C1-90C1-CE0B6AD9C020}" presName="root2" presStyleCnt="0"/>
      <dgm:spPr/>
    </dgm:pt>
    <dgm:pt modelId="{209AC506-7A06-4C43-907C-539674530672}" type="pres">
      <dgm:prSet presAssocID="{8C9D3A07-DD02-49C1-90C1-CE0B6AD9C020}" presName="LevelTwoTextNode" presStyleLbl="node3" presStyleIdx="3" presStyleCnt="7">
        <dgm:presLayoutVars>
          <dgm:chPref val="3"/>
        </dgm:presLayoutVars>
      </dgm:prSet>
      <dgm:spPr/>
    </dgm:pt>
    <dgm:pt modelId="{4F685A22-A439-470D-9B11-9440D504C88D}" type="pres">
      <dgm:prSet presAssocID="{8C9D3A07-DD02-49C1-90C1-CE0B6AD9C020}" presName="level3hierChild" presStyleCnt="0"/>
      <dgm:spPr/>
    </dgm:pt>
    <dgm:pt modelId="{BC6E53BC-3EB5-44A9-A6AF-787968648BA4}" type="pres">
      <dgm:prSet presAssocID="{379192E5-61A0-4A64-B468-CD4B9AD57720}" presName="conn2-1" presStyleLbl="parChTrans1D3" presStyleIdx="4" presStyleCnt="7"/>
      <dgm:spPr/>
    </dgm:pt>
    <dgm:pt modelId="{98851BC1-B396-4747-B666-E8A22B3548E5}" type="pres">
      <dgm:prSet presAssocID="{379192E5-61A0-4A64-B468-CD4B9AD57720}" presName="connTx" presStyleLbl="parChTrans1D3" presStyleIdx="4" presStyleCnt="7"/>
      <dgm:spPr/>
    </dgm:pt>
    <dgm:pt modelId="{B8677350-4991-4944-9CC4-D3F509C81049}" type="pres">
      <dgm:prSet presAssocID="{2FA50617-274B-4A05-A624-9EF6FBF155D6}" presName="root2" presStyleCnt="0"/>
      <dgm:spPr/>
    </dgm:pt>
    <dgm:pt modelId="{C92CC2BD-95BA-4A46-A0BD-FCBDDAFCF77D}" type="pres">
      <dgm:prSet presAssocID="{2FA50617-274B-4A05-A624-9EF6FBF155D6}" presName="LevelTwoTextNode" presStyleLbl="node3" presStyleIdx="4" presStyleCnt="7">
        <dgm:presLayoutVars>
          <dgm:chPref val="3"/>
        </dgm:presLayoutVars>
      </dgm:prSet>
      <dgm:spPr/>
    </dgm:pt>
    <dgm:pt modelId="{F08F6781-3D0D-40D3-B421-49C80E83DD5A}" type="pres">
      <dgm:prSet presAssocID="{2FA50617-274B-4A05-A624-9EF6FBF155D6}" presName="level3hierChild" presStyleCnt="0"/>
      <dgm:spPr/>
    </dgm:pt>
    <dgm:pt modelId="{6552871A-9F2C-40C6-BB3A-1D6F227DF39D}" type="pres">
      <dgm:prSet presAssocID="{EBBAAE07-4105-4D1E-9450-784A749575FD}" presName="conn2-1" presStyleLbl="parChTrans1D3" presStyleIdx="5" presStyleCnt="7"/>
      <dgm:spPr/>
    </dgm:pt>
    <dgm:pt modelId="{43958A74-EC84-49C7-B13D-DA8EC7EAE9A4}" type="pres">
      <dgm:prSet presAssocID="{EBBAAE07-4105-4D1E-9450-784A749575FD}" presName="connTx" presStyleLbl="parChTrans1D3" presStyleIdx="5" presStyleCnt="7"/>
      <dgm:spPr/>
    </dgm:pt>
    <dgm:pt modelId="{25DE460A-2A2A-494F-AC57-BE24727503CA}" type="pres">
      <dgm:prSet presAssocID="{E206CC4B-3BBF-46E4-9A4B-DEC67CDB2521}" presName="root2" presStyleCnt="0"/>
      <dgm:spPr/>
    </dgm:pt>
    <dgm:pt modelId="{44220A00-6C43-4BC2-9B75-92EED113ADB5}" type="pres">
      <dgm:prSet presAssocID="{E206CC4B-3BBF-46E4-9A4B-DEC67CDB2521}" presName="LevelTwoTextNode" presStyleLbl="node3" presStyleIdx="5" presStyleCnt="7">
        <dgm:presLayoutVars>
          <dgm:chPref val="3"/>
        </dgm:presLayoutVars>
      </dgm:prSet>
      <dgm:spPr/>
    </dgm:pt>
    <dgm:pt modelId="{949912F7-6727-433B-8764-5B73E6343F28}" type="pres">
      <dgm:prSet presAssocID="{E206CC4B-3BBF-46E4-9A4B-DEC67CDB2521}" presName="level3hierChild" presStyleCnt="0"/>
      <dgm:spPr/>
    </dgm:pt>
    <dgm:pt modelId="{DCFDD876-4638-494D-B622-8005193ED59B}" type="pres">
      <dgm:prSet presAssocID="{89B24F05-2335-4029-B3E2-2240874102AE}" presName="conn2-1" presStyleLbl="parChTrans1D2" presStyleIdx="2" presStyleCnt="3"/>
      <dgm:spPr/>
    </dgm:pt>
    <dgm:pt modelId="{BB183768-5AE9-439B-B6D9-993AB5521A28}" type="pres">
      <dgm:prSet presAssocID="{89B24F05-2335-4029-B3E2-2240874102AE}" presName="connTx" presStyleLbl="parChTrans1D2" presStyleIdx="2" presStyleCnt="3"/>
      <dgm:spPr/>
    </dgm:pt>
    <dgm:pt modelId="{443C819B-8C5C-413D-88DD-EBC4DD77993E}" type="pres">
      <dgm:prSet presAssocID="{FAD44CEE-8D1B-4297-A050-B08635A8E238}" presName="root2" presStyleCnt="0"/>
      <dgm:spPr/>
    </dgm:pt>
    <dgm:pt modelId="{0CA94541-B13B-4BCC-8ED0-E8459C0CD0E5}" type="pres">
      <dgm:prSet presAssocID="{FAD44CEE-8D1B-4297-A050-B08635A8E238}" presName="LevelTwoTextNode" presStyleLbl="node2" presStyleIdx="2" presStyleCnt="3">
        <dgm:presLayoutVars>
          <dgm:chPref val="3"/>
        </dgm:presLayoutVars>
      </dgm:prSet>
      <dgm:spPr/>
    </dgm:pt>
    <dgm:pt modelId="{65F99AD5-273A-4E65-9876-6FAF64EB985E}" type="pres">
      <dgm:prSet presAssocID="{FAD44CEE-8D1B-4297-A050-B08635A8E238}" presName="level3hierChild" presStyleCnt="0"/>
      <dgm:spPr/>
    </dgm:pt>
    <dgm:pt modelId="{64C35001-29B9-4060-BC13-7C9FFE36CF79}" type="pres">
      <dgm:prSet presAssocID="{1157283B-11A0-4E51-A396-6E89AC9314EC}" presName="conn2-1" presStyleLbl="parChTrans1D3" presStyleIdx="6" presStyleCnt="7"/>
      <dgm:spPr/>
    </dgm:pt>
    <dgm:pt modelId="{57ACF63F-781E-481B-A73E-0AE3C1E06B6C}" type="pres">
      <dgm:prSet presAssocID="{1157283B-11A0-4E51-A396-6E89AC9314EC}" presName="connTx" presStyleLbl="parChTrans1D3" presStyleIdx="6" presStyleCnt="7"/>
      <dgm:spPr/>
    </dgm:pt>
    <dgm:pt modelId="{64585AC7-ABF1-4C2F-88BF-D2DE678C62A9}" type="pres">
      <dgm:prSet presAssocID="{70AD3DE8-C3E7-4DA4-9DD2-28C856F61735}" presName="root2" presStyleCnt="0"/>
      <dgm:spPr/>
    </dgm:pt>
    <dgm:pt modelId="{21AB9225-2FA2-46FF-BEB7-61CEFE61718C}" type="pres">
      <dgm:prSet presAssocID="{70AD3DE8-C3E7-4DA4-9DD2-28C856F61735}" presName="LevelTwoTextNode" presStyleLbl="node3" presStyleIdx="6" presStyleCnt="7">
        <dgm:presLayoutVars>
          <dgm:chPref val="3"/>
        </dgm:presLayoutVars>
      </dgm:prSet>
      <dgm:spPr/>
    </dgm:pt>
    <dgm:pt modelId="{0B4907A7-6BB2-4138-BC5A-71143E6DA44C}" type="pres">
      <dgm:prSet presAssocID="{70AD3DE8-C3E7-4DA4-9DD2-28C856F61735}" presName="level3hierChild" presStyleCnt="0"/>
      <dgm:spPr/>
    </dgm:pt>
  </dgm:ptLst>
  <dgm:cxnLst>
    <dgm:cxn modelId="{B1393300-A517-445A-9186-409477352365}" type="presOf" srcId="{379192E5-61A0-4A64-B468-CD4B9AD57720}" destId="{BC6E53BC-3EB5-44A9-A6AF-787968648BA4}" srcOrd="0" destOrd="0" presId="urn:microsoft.com/office/officeart/2005/8/layout/hierarchy2"/>
    <dgm:cxn modelId="{DC6AF105-0F5B-4019-8BCF-BDD52806AC3B}" srcId="{A53A0010-F5D8-47BA-AFC4-0B143B3500FD}" destId="{8C9D3A07-DD02-49C1-90C1-CE0B6AD9C020}" srcOrd="0" destOrd="0" parTransId="{14D6DE97-6EA6-4AD1-88E9-2B619A6861A6}" sibTransId="{E180E9E8-8C69-4D10-AFF5-218FFE9447A7}"/>
    <dgm:cxn modelId="{13C3E815-0142-4A86-B173-4BC025114D50}" type="presOf" srcId="{6200A963-3DB9-4596-9872-09A02463DD2B}" destId="{92E04C62-F893-4AA2-B475-4EA6A44263F3}" srcOrd="0" destOrd="0" presId="urn:microsoft.com/office/officeart/2005/8/layout/hierarchy2"/>
    <dgm:cxn modelId="{FD86A21E-5671-4148-83D1-2CCC3317AC83}" type="presOf" srcId="{1157283B-11A0-4E51-A396-6E89AC9314EC}" destId="{64C35001-29B9-4060-BC13-7C9FFE36CF79}" srcOrd="0" destOrd="0" presId="urn:microsoft.com/office/officeart/2005/8/layout/hierarchy2"/>
    <dgm:cxn modelId="{1841EF1F-1AC3-402A-B399-6B29D1AF13AA}" type="presOf" srcId="{CFA07B40-0A76-4EEF-935E-0B9A5F64831F}" destId="{5F11B917-DEF9-4C42-B1A3-E2AE88CA3AC1}" srcOrd="0" destOrd="0" presId="urn:microsoft.com/office/officeart/2005/8/layout/hierarchy2"/>
    <dgm:cxn modelId="{3FC4952B-2351-4309-882A-9CA6EAC3C3BA}" type="presOf" srcId="{1157283B-11A0-4E51-A396-6E89AC9314EC}" destId="{57ACF63F-781E-481B-A73E-0AE3C1E06B6C}" srcOrd="1" destOrd="0" presId="urn:microsoft.com/office/officeart/2005/8/layout/hierarchy2"/>
    <dgm:cxn modelId="{D0CC3934-75C3-4436-9D9B-D4B0C5636AD2}" type="presOf" srcId="{AC4F34C2-CEE4-4B47-AA9F-42894A27C7E1}" destId="{5CCF7575-E76C-4274-96CA-76B0A01B8BF2}" srcOrd="0" destOrd="0" presId="urn:microsoft.com/office/officeart/2005/8/layout/hierarchy2"/>
    <dgm:cxn modelId="{C4C0C65E-4E1B-4375-8187-5CE7B5BC02F2}" srcId="{6200A963-3DB9-4596-9872-09A02463DD2B}" destId="{FAD44CEE-8D1B-4297-A050-B08635A8E238}" srcOrd="2" destOrd="0" parTransId="{89B24F05-2335-4029-B3E2-2240874102AE}" sibTransId="{69415AC5-28F2-4AF2-A1BA-837FD53BA55F}"/>
    <dgm:cxn modelId="{71D62060-FFD0-46EB-834D-58D999CDC97E}" type="presOf" srcId="{CFA07B40-0A76-4EEF-935E-0B9A5F64831F}" destId="{AB417B95-7893-4EC8-A796-698C9484FF10}" srcOrd="1" destOrd="0" presId="urn:microsoft.com/office/officeart/2005/8/layout/hierarchy2"/>
    <dgm:cxn modelId="{5F77E642-6402-4892-BCBC-657F275B302F}" srcId="{A53A0010-F5D8-47BA-AFC4-0B143B3500FD}" destId="{E206CC4B-3BBF-46E4-9A4B-DEC67CDB2521}" srcOrd="2" destOrd="0" parTransId="{EBBAAE07-4105-4D1E-9450-784A749575FD}" sibTransId="{B34881EF-91B0-4F0E-A693-BB2E277B0699}"/>
    <dgm:cxn modelId="{84426464-3C08-41C9-A493-44BF058415A0}" type="presOf" srcId="{89B24F05-2335-4029-B3E2-2240874102AE}" destId="{DCFDD876-4638-494D-B622-8005193ED59B}" srcOrd="0" destOrd="0" presId="urn:microsoft.com/office/officeart/2005/8/layout/hierarchy2"/>
    <dgm:cxn modelId="{81A2D667-570C-407F-A85C-D2903F8BFDA6}" type="presOf" srcId="{B5CF837E-6209-478F-821D-AD64B7DB5A1B}" destId="{32B24CF6-D12B-4548-952E-6BF534F65B84}" srcOrd="0" destOrd="0" presId="urn:microsoft.com/office/officeart/2005/8/layout/hierarchy2"/>
    <dgm:cxn modelId="{90506768-F10F-49F3-9433-F4709B2846B4}" srcId="{80EEC1A8-51C1-4D51-84DB-A0047B049F42}" destId="{6200A963-3DB9-4596-9872-09A02463DD2B}" srcOrd="0" destOrd="0" parTransId="{67B047AC-5AE9-4250-9D9D-D73FBAE422FB}" sibTransId="{454B882B-B4B3-4397-B241-18A1CBB645F5}"/>
    <dgm:cxn modelId="{78234049-EDF3-45F3-AA68-BDCE5CDBECAF}" type="presOf" srcId="{BB19E469-E94A-4068-987F-72537B5F4E6D}" destId="{D5EE364E-275D-4E10-ADF3-8B92DDD75254}" srcOrd="0" destOrd="0" presId="urn:microsoft.com/office/officeart/2005/8/layout/hierarchy2"/>
    <dgm:cxn modelId="{C8D98A6B-C25C-466D-965C-F0E867835D9D}" type="presOf" srcId="{40A2E41F-ABE3-4D51-B18A-5C56588AD171}" destId="{5C81EBB6-5A17-474F-A68A-EB8EFE691F92}" srcOrd="0" destOrd="0" presId="urn:microsoft.com/office/officeart/2005/8/layout/hierarchy2"/>
    <dgm:cxn modelId="{BD51E06D-12E1-407C-9FCA-D88DB7E30AF9}" type="presOf" srcId="{B5CF837E-6209-478F-821D-AD64B7DB5A1B}" destId="{A6D1CF04-4F28-42B2-A1B0-1E62E20462A1}" srcOrd="1" destOrd="0" presId="urn:microsoft.com/office/officeart/2005/8/layout/hierarchy2"/>
    <dgm:cxn modelId="{BCAA184E-137A-4887-9375-1C076F8A8692}" type="presOf" srcId="{80EEC1A8-51C1-4D51-84DB-A0047B049F42}" destId="{A780A850-4A1D-47E8-AFBC-DFB0A5E780B6}" srcOrd="0" destOrd="0" presId="urn:microsoft.com/office/officeart/2005/8/layout/hierarchy2"/>
    <dgm:cxn modelId="{2D4A3850-3FD4-49E7-9E59-5026D6652A93}" type="presOf" srcId="{379192E5-61A0-4A64-B468-CD4B9AD57720}" destId="{98851BC1-B396-4747-B666-E8A22B3548E5}" srcOrd="1" destOrd="0" presId="urn:microsoft.com/office/officeart/2005/8/layout/hierarchy2"/>
    <dgm:cxn modelId="{89D8AE80-50B2-43BB-ABC4-82DDAE79D83A}" srcId="{6200A963-3DB9-4596-9872-09A02463DD2B}" destId="{09F9ABEF-B2BF-4A07-8BE5-90EA9C05A4EB}" srcOrd="0" destOrd="0" parTransId="{B5CF837E-6209-478F-821D-AD64B7DB5A1B}" sibTransId="{154EDBDF-281A-4167-87B4-8F17F0FBD233}"/>
    <dgm:cxn modelId="{87B39F81-AF15-4E45-BAC8-D5C5DE1AE2C4}" type="presOf" srcId="{BC4EC194-9265-428A-9048-D28D99F7F0EE}" destId="{806929F4-30CE-4606-A54C-81E6598712E2}" srcOrd="0" destOrd="0" presId="urn:microsoft.com/office/officeart/2005/8/layout/hierarchy2"/>
    <dgm:cxn modelId="{3C1D1085-EF39-4996-BBFE-6E9E96CF2D7A}" type="presOf" srcId="{BB19E469-E94A-4068-987F-72537B5F4E6D}" destId="{64A5BD6B-4D0F-421B-86EC-44853CD5BEDC}" srcOrd="1" destOrd="0" presId="urn:microsoft.com/office/officeart/2005/8/layout/hierarchy2"/>
    <dgm:cxn modelId="{B9F8F689-70E3-40B3-9CC4-C3AC76B3D5AE}" srcId="{09F9ABEF-B2BF-4A07-8BE5-90EA9C05A4EB}" destId="{40A2E41F-ABE3-4D51-B18A-5C56588AD171}" srcOrd="0" destOrd="0" parTransId="{BB19E469-E94A-4068-987F-72537B5F4E6D}" sibTransId="{26A76DF0-AB15-46EC-92AD-2F7A9C175DC8}"/>
    <dgm:cxn modelId="{6CD6008D-B4B9-4421-98DB-E2A231F21D3E}" type="presOf" srcId="{FAD44CEE-8D1B-4297-A050-B08635A8E238}" destId="{0CA94541-B13B-4BCC-8ED0-E8459C0CD0E5}" srcOrd="0" destOrd="0" presId="urn:microsoft.com/office/officeart/2005/8/layout/hierarchy2"/>
    <dgm:cxn modelId="{E391A98E-BA35-4E49-8890-7C61D531DAB8}" type="presOf" srcId="{A53A0010-F5D8-47BA-AFC4-0B143B3500FD}" destId="{AB7CE315-A47D-484E-AF74-16B54A879364}" srcOrd="0" destOrd="0" presId="urn:microsoft.com/office/officeart/2005/8/layout/hierarchy2"/>
    <dgm:cxn modelId="{A21D768F-9C56-4022-8582-6CBCF8AA9E4E}" type="presOf" srcId="{8C9D3A07-DD02-49C1-90C1-CE0B6AD9C020}" destId="{209AC506-7A06-4C43-907C-539674530672}" srcOrd="0" destOrd="0" presId="urn:microsoft.com/office/officeart/2005/8/layout/hierarchy2"/>
    <dgm:cxn modelId="{29D31393-635C-4457-BFD6-418031BEB423}" srcId="{09F9ABEF-B2BF-4A07-8BE5-90EA9C05A4EB}" destId="{32C88652-3E9B-4DE4-801A-CB6156919216}" srcOrd="2" destOrd="0" parTransId="{CFA07B40-0A76-4EEF-935E-0B9A5F64831F}" sibTransId="{98CFE5ED-AA75-416D-A6E3-725751EE65C5}"/>
    <dgm:cxn modelId="{96D8F493-D2CA-4CFF-8A9F-31E52C76FFC0}" type="presOf" srcId="{E206CC4B-3BBF-46E4-9A4B-DEC67CDB2521}" destId="{44220A00-6C43-4BC2-9B75-92EED113ADB5}" srcOrd="0" destOrd="0" presId="urn:microsoft.com/office/officeart/2005/8/layout/hierarchy2"/>
    <dgm:cxn modelId="{76DD1A95-BD0D-44B2-A67C-7E984DA4D8DC}" srcId="{09F9ABEF-B2BF-4A07-8BE5-90EA9C05A4EB}" destId="{AC4F34C2-CEE4-4B47-AA9F-42894A27C7E1}" srcOrd="1" destOrd="0" parTransId="{5354FDFA-52C1-4D5E-81A9-86DD5BDC258F}" sibTransId="{4C331381-3932-43CD-A9F0-AFE94B49D441}"/>
    <dgm:cxn modelId="{0C0A569A-24A2-4061-97C3-9579E60A4987}" type="presOf" srcId="{BC4EC194-9265-428A-9048-D28D99F7F0EE}" destId="{A859700E-6CFA-4AC1-B226-0F27D900925B}" srcOrd="1" destOrd="0" presId="urn:microsoft.com/office/officeart/2005/8/layout/hierarchy2"/>
    <dgm:cxn modelId="{5FBAE59F-4A80-4F51-AA95-E5E537712A75}" type="presOf" srcId="{89B24F05-2335-4029-B3E2-2240874102AE}" destId="{BB183768-5AE9-439B-B6D9-993AB5521A28}" srcOrd="1" destOrd="0" presId="urn:microsoft.com/office/officeart/2005/8/layout/hierarchy2"/>
    <dgm:cxn modelId="{409182A5-65D4-4B96-AC61-B1BCC8CD9400}" srcId="{6200A963-3DB9-4596-9872-09A02463DD2B}" destId="{A53A0010-F5D8-47BA-AFC4-0B143B3500FD}" srcOrd="1" destOrd="0" parTransId="{BC4EC194-9265-428A-9048-D28D99F7F0EE}" sibTransId="{0EF5FB30-CD44-46A6-8524-A4539E296BEB}"/>
    <dgm:cxn modelId="{74E448A7-2EC8-4EDF-A59B-D4B2619F38DD}" type="presOf" srcId="{70AD3DE8-C3E7-4DA4-9DD2-28C856F61735}" destId="{21AB9225-2FA2-46FF-BEB7-61CEFE61718C}" srcOrd="0" destOrd="0" presId="urn:microsoft.com/office/officeart/2005/8/layout/hierarchy2"/>
    <dgm:cxn modelId="{7A8668A8-D2DE-482B-861D-17408991A15C}" type="presOf" srcId="{5354FDFA-52C1-4D5E-81A9-86DD5BDC258F}" destId="{17BB76E0-2297-45CD-B521-CAD7AAEAF906}" srcOrd="1" destOrd="0" presId="urn:microsoft.com/office/officeart/2005/8/layout/hierarchy2"/>
    <dgm:cxn modelId="{5882FFB9-45A5-4E28-AA97-0A72D29B68EC}" type="presOf" srcId="{09F9ABEF-B2BF-4A07-8BE5-90EA9C05A4EB}" destId="{31B1D687-11EC-48F1-83F7-68AF7C6C3A63}" srcOrd="0" destOrd="0" presId="urn:microsoft.com/office/officeart/2005/8/layout/hierarchy2"/>
    <dgm:cxn modelId="{35E71DBD-375F-4D20-BB60-F224848F9E65}" type="presOf" srcId="{EBBAAE07-4105-4D1E-9450-784A749575FD}" destId="{6552871A-9F2C-40C6-BB3A-1D6F227DF39D}" srcOrd="0" destOrd="0" presId="urn:microsoft.com/office/officeart/2005/8/layout/hierarchy2"/>
    <dgm:cxn modelId="{C46423BD-4118-461A-B0FA-700B421BAFEC}" type="presOf" srcId="{14D6DE97-6EA6-4AD1-88E9-2B619A6861A6}" destId="{624F5E0E-144C-40C5-B6A9-809064F2A67D}" srcOrd="0" destOrd="0" presId="urn:microsoft.com/office/officeart/2005/8/layout/hierarchy2"/>
    <dgm:cxn modelId="{C769C8BF-B8A9-4314-BDD2-75E1F1AC12E9}" srcId="{FAD44CEE-8D1B-4297-A050-B08635A8E238}" destId="{70AD3DE8-C3E7-4DA4-9DD2-28C856F61735}" srcOrd="0" destOrd="0" parTransId="{1157283B-11A0-4E51-A396-6E89AC9314EC}" sibTransId="{18E1ADA6-3087-4470-B564-8CE1487DCD05}"/>
    <dgm:cxn modelId="{127B29C0-98E3-48A1-ACE1-7527FF28E97D}" type="presOf" srcId="{32C88652-3E9B-4DE4-801A-CB6156919216}" destId="{753C46A5-89DF-4099-9DAB-73E019B97C54}" srcOrd="0" destOrd="0" presId="urn:microsoft.com/office/officeart/2005/8/layout/hierarchy2"/>
    <dgm:cxn modelId="{26D28AD5-557C-4E48-A39F-9BF547CB3F26}" type="presOf" srcId="{14D6DE97-6EA6-4AD1-88E9-2B619A6861A6}" destId="{6C3DD16C-B924-461A-BFB7-1FAF7FEA21EE}" srcOrd="1" destOrd="0" presId="urn:microsoft.com/office/officeart/2005/8/layout/hierarchy2"/>
    <dgm:cxn modelId="{E130F5D8-5F5B-4B50-9846-FEE48661C1AF}" type="presOf" srcId="{EBBAAE07-4105-4D1E-9450-784A749575FD}" destId="{43958A74-EC84-49C7-B13D-DA8EC7EAE9A4}" srcOrd="1" destOrd="0" presId="urn:microsoft.com/office/officeart/2005/8/layout/hierarchy2"/>
    <dgm:cxn modelId="{5F47C8E2-06F0-4441-BD02-9FE4C08DED01}" type="presOf" srcId="{2FA50617-274B-4A05-A624-9EF6FBF155D6}" destId="{C92CC2BD-95BA-4A46-A0BD-FCBDDAFCF77D}" srcOrd="0" destOrd="0" presId="urn:microsoft.com/office/officeart/2005/8/layout/hierarchy2"/>
    <dgm:cxn modelId="{6DFB85E6-D767-4E1C-84A5-351A25D8277F}" srcId="{A53A0010-F5D8-47BA-AFC4-0B143B3500FD}" destId="{2FA50617-274B-4A05-A624-9EF6FBF155D6}" srcOrd="1" destOrd="0" parTransId="{379192E5-61A0-4A64-B468-CD4B9AD57720}" sibTransId="{A059176A-EB26-409E-8B08-6BFB16D5062A}"/>
    <dgm:cxn modelId="{789167F8-A7F9-495D-BDB8-0135F2AE158B}" type="presOf" srcId="{5354FDFA-52C1-4D5E-81A9-86DD5BDC258F}" destId="{6B4CC6B1-0051-4F59-B753-D5C0D40DB04F}" srcOrd="0" destOrd="0" presId="urn:microsoft.com/office/officeart/2005/8/layout/hierarchy2"/>
    <dgm:cxn modelId="{998F1EE8-6527-4586-BCA7-1C36B5D406E5}" type="presParOf" srcId="{A780A850-4A1D-47E8-AFBC-DFB0A5E780B6}" destId="{F7FBBCE9-33C1-4816-A643-D33BB77E44F9}" srcOrd="0" destOrd="0" presId="urn:microsoft.com/office/officeart/2005/8/layout/hierarchy2"/>
    <dgm:cxn modelId="{FF76CE90-705B-44B4-8AD5-A31AA578B5D3}" type="presParOf" srcId="{F7FBBCE9-33C1-4816-A643-D33BB77E44F9}" destId="{92E04C62-F893-4AA2-B475-4EA6A44263F3}" srcOrd="0" destOrd="0" presId="urn:microsoft.com/office/officeart/2005/8/layout/hierarchy2"/>
    <dgm:cxn modelId="{5D6EBA76-AA66-4C4E-A935-AB8DB2B20727}" type="presParOf" srcId="{F7FBBCE9-33C1-4816-A643-D33BB77E44F9}" destId="{69089578-35F6-4EBA-83C1-38E8FCD0118D}" srcOrd="1" destOrd="0" presId="urn:microsoft.com/office/officeart/2005/8/layout/hierarchy2"/>
    <dgm:cxn modelId="{362E0311-98CD-4DFD-A2B7-52DBB2B55D44}" type="presParOf" srcId="{69089578-35F6-4EBA-83C1-38E8FCD0118D}" destId="{32B24CF6-D12B-4548-952E-6BF534F65B84}" srcOrd="0" destOrd="0" presId="urn:microsoft.com/office/officeart/2005/8/layout/hierarchy2"/>
    <dgm:cxn modelId="{AC09F268-C89F-4422-86B9-D0FF2FA7AAAA}" type="presParOf" srcId="{32B24CF6-D12B-4548-952E-6BF534F65B84}" destId="{A6D1CF04-4F28-42B2-A1B0-1E62E20462A1}" srcOrd="0" destOrd="0" presId="urn:microsoft.com/office/officeart/2005/8/layout/hierarchy2"/>
    <dgm:cxn modelId="{E1646873-5A4F-46BA-9721-0F11AD3F444F}" type="presParOf" srcId="{69089578-35F6-4EBA-83C1-38E8FCD0118D}" destId="{C3B19BE8-71CA-49AB-82E0-2BBDD527B3EE}" srcOrd="1" destOrd="0" presId="urn:microsoft.com/office/officeart/2005/8/layout/hierarchy2"/>
    <dgm:cxn modelId="{93F56D7A-C714-4B30-B73F-74BE2D947FEA}" type="presParOf" srcId="{C3B19BE8-71CA-49AB-82E0-2BBDD527B3EE}" destId="{31B1D687-11EC-48F1-83F7-68AF7C6C3A63}" srcOrd="0" destOrd="0" presId="urn:microsoft.com/office/officeart/2005/8/layout/hierarchy2"/>
    <dgm:cxn modelId="{0A399206-05F8-4FEF-8CDD-642495F53F73}" type="presParOf" srcId="{C3B19BE8-71CA-49AB-82E0-2BBDD527B3EE}" destId="{43831DA5-C426-443B-AF94-B075255E9DB8}" srcOrd="1" destOrd="0" presId="urn:microsoft.com/office/officeart/2005/8/layout/hierarchy2"/>
    <dgm:cxn modelId="{31832206-B2EF-455F-A602-E8D23FB7B5B4}" type="presParOf" srcId="{43831DA5-C426-443B-AF94-B075255E9DB8}" destId="{D5EE364E-275D-4E10-ADF3-8B92DDD75254}" srcOrd="0" destOrd="0" presId="urn:microsoft.com/office/officeart/2005/8/layout/hierarchy2"/>
    <dgm:cxn modelId="{A2DCC365-51F7-4ED8-AC70-70E82C8EDBED}" type="presParOf" srcId="{D5EE364E-275D-4E10-ADF3-8B92DDD75254}" destId="{64A5BD6B-4D0F-421B-86EC-44853CD5BEDC}" srcOrd="0" destOrd="0" presId="urn:microsoft.com/office/officeart/2005/8/layout/hierarchy2"/>
    <dgm:cxn modelId="{349B6CDC-FB27-4F31-9389-3FEC4FF65AD5}" type="presParOf" srcId="{43831DA5-C426-443B-AF94-B075255E9DB8}" destId="{B10A58F4-3E22-4CD8-9D93-401C3CCE3A9F}" srcOrd="1" destOrd="0" presId="urn:microsoft.com/office/officeart/2005/8/layout/hierarchy2"/>
    <dgm:cxn modelId="{0EAF56DE-8EA8-488E-994F-D5A7714406D8}" type="presParOf" srcId="{B10A58F4-3E22-4CD8-9D93-401C3CCE3A9F}" destId="{5C81EBB6-5A17-474F-A68A-EB8EFE691F92}" srcOrd="0" destOrd="0" presId="urn:microsoft.com/office/officeart/2005/8/layout/hierarchy2"/>
    <dgm:cxn modelId="{2E1BB081-883F-4A71-ADCB-6406DF137DA7}" type="presParOf" srcId="{B10A58F4-3E22-4CD8-9D93-401C3CCE3A9F}" destId="{90D91833-F286-41AD-AEFF-7D5F479CC635}" srcOrd="1" destOrd="0" presId="urn:microsoft.com/office/officeart/2005/8/layout/hierarchy2"/>
    <dgm:cxn modelId="{82AD6859-C3B9-4153-954B-775D0419A86F}" type="presParOf" srcId="{43831DA5-C426-443B-AF94-B075255E9DB8}" destId="{6B4CC6B1-0051-4F59-B753-D5C0D40DB04F}" srcOrd="2" destOrd="0" presId="urn:microsoft.com/office/officeart/2005/8/layout/hierarchy2"/>
    <dgm:cxn modelId="{0FEE37D5-3058-4415-8E92-A65FB56002A1}" type="presParOf" srcId="{6B4CC6B1-0051-4F59-B753-D5C0D40DB04F}" destId="{17BB76E0-2297-45CD-B521-CAD7AAEAF906}" srcOrd="0" destOrd="0" presId="urn:microsoft.com/office/officeart/2005/8/layout/hierarchy2"/>
    <dgm:cxn modelId="{6D2A185B-7926-4372-A258-0C964DEC749C}" type="presParOf" srcId="{43831DA5-C426-443B-AF94-B075255E9DB8}" destId="{8583D0F4-1554-4F77-A60C-B9B0A882F163}" srcOrd="3" destOrd="0" presId="urn:microsoft.com/office/officeart/2005/8/layout/hierarchy2"/>
    <dgm:cxn modelId="{9212FB49-F71D-4697-A20A-CB318E3CF79B}" type="presParOf" srcId="{8583D0F4-1554-4F77-A60C-B9B0A882F163}" destId="{5CCF7575-E76C-4274-96CA-76B0A01B8BF2}" srcOrd="0" destOrd="0" presId="urn:microsoft.com/office/officeart/2005/8/layout/hierarchy2"/>
    <dgm:cxn modelId="{48B1FBC3-75A0-4962-B206-BA4ED383B317}" type="presParOf" srcId="{8583D0F4-1554-4F77-A60C-B9B0A882F163}" destId="{EC181032-8893-460B-9842-A0EDBA3D3419}" srcOrd="1" destOrd="0" presId="urn:microsoft.com/office/officeart/2005/8/layout/hierarchy2"/>
    <dgm:cxn modelId="{E7B5ADD3-E562-4BB3-A3B8-F3C06CA78DDB}" type="presParOf" srcId="{43831DA5-C426-443B-AF94-B075255E9DB8}" destId="{5F11B917-DEF9-4C42-B1A3-E2AE88CA3AC1}" srcOrd="4" destOrd="0" presId="urn:microsoft.com/office/officeart/2005/8/layout/hierarchy2"/>
    <dgm:cxn modelId="{29820BE5-1A9D-403A-A037-725DADFEC280}" type="presParOf" srcId="{5F11B917-DEF9-4C42-B1A3-E2AE88CA3AC1}" destId="{AB417B95-7893-4EC8-A796-698C9484FF10}" srcOrd="0" destOrd="0" presId="urn:microsoft.com/office/officeart/2005/8/layout/hierarchy2"/>
    <dgm:cxn modelId="{21937375-63A6-45BD-B261-638369B7B2CE}" type="presParOf" srcId="{43831DA5-C426-443B-AF94-B075255E9DB8}" destId="{9B98EE5A-5117-46A4-A4E6-843948E98FF8}" srcOrd="5" destOrd="0" presId="urn:microsoft.com/office/officeart/2005/8/layout/hierarchy2"/>
    <dgm:cxn modelId="{FB52B00E-CCBA-4343-A3E3-7890F37CD523}" type="presParOf" srcId="{9B98EE5A-5117-46A4-A4E6-843948E98FF8}" destId="{753C46A5-89DF-4099-9DAB-73E019B97C54}" srcOrd="0" destOrd="0" presId="urn:microsoft.com/office/officeart/2005/8/layout/hierarchy2"/>
    <dgm:cxn modelId="{80D32B8C-F970-4643-8BE9-466241B9E04A}" type="presParOf" srcId="{9B98EE5A-5117-46A4-A4E6-843948E98FF8}" destId="{C6F548B4-53FF-4EB3-BDB3-334746AA4724}" srcOrd="1" destOrd="0" presId="urn:microsoft.com/office/officeart/2005/8/layout/hierarchy2"/>
    <dgm:cxn modelId="{8F7E74D3-B91B-422B-A887-22BF15E9406D}" type="presParOf" srcId="{69089578-35F6-4EBA-83C1-38E8FCD0118D}" destId="{806929F4-30CE-4606-A54C-81E6598712E2}" srcOrd="2" destOrd="0" presId="urn:microsoft.com/office/officeart/2005/8/layout/hierarchy2"/>
    <dgm:cxn modelId="{12276E66-999E-41BD-966E-AB5B7BDA216A}" type="presParOf" srcId="{806929F4-30CE-4606-A54C-81E6598712E2}" destId="{A859700E-6CFA-4AC1-B226-0F27D900925B}" srcOrd="0" destOrd="0" presId="urn:microsoft.com/office/officeart/2005/8/layout/hierarchy2"/>
    <dgm:cxn modelId="{C7A64C85-8443-4980-AB29-04807AED5A03}" type="presParOf" srcId="{69089578-35F6-4EBA-83C1-38E8FCD0118D}" destId="{0CC9DB3A-B8B7-4F1B-A708-E792CB53BC70}" srcOrd="3" destOrd="0" presId="urn:microsoft.com/office/officeart/2005/8/layout/hierarchy2"/>
    <dgm:cxn modelId="{F8F51EDB-B28E-4F8F-9FD1-C8DA2FEF2CBD}" type="presParOf" srcId="{0CC9DB3A-B8B7-4F1B-A708-E792CB53BC70}" destId="{AB7CE315-A47D-484E-AF74-16B54A879364}" srcOrd="0" destOrd="0" presId="urn:microsoft.com/office/officeart/2005/8/layout/hierarchy2"/>
    <dgm:cxn modelId="{69EDB842-0F30-42F4-854F-AC24904F2FB1}" type="presParOf" srcId="{0CC9DB3A-B8B7-4F1B-A708-E792CB53BC70}" destId="{14EB116E-C2BA-4423-890D-E50BE2A66037}" srcOrd="1" destOrd="0" presId="urn:microsoft.com/office/officeart/2005/8/layout/hierarchy2"/>
    <dgm:cxn modelId="{E5D359F1-92A7-418A-B5A2-DFF4EB0E85C1}" type="presParOf" srcId="{14EB116E-C2BA-4423-890D-E50BE2A66037}" destId="{624F5E0E-144C-40C5-B6A9-809064F2A67D}" srcOrd="0" destOrd="0" presId="urn:microsoft.com/office/officeart/2005/8/layout/hierarchy2"/>
    <dgm:cxn modelId="{40C496CA-40D9-4894-B3E4-05005843F719}" type="presParOf" srcId="{624F5E0E-144C-40C5-B6A9-809064F2A67D}" destId="{6C3DD16C-B924-461A-BFB7-1FAF7FEA21EE}" srcOrd="0" destOrd="0" presId="urn:microsoft.com/office/officeart/2005/8/layout/hierarchy2"/>
    <dgm:cxn modelId="{C77EAFDE-F7B7-470A-B7D0-11DBE0E93E53}" type="presParOf" srcId="{14EB116E-C2BA-4423-890D-E50BE2A66037}" destId="{4438E630-190A-446B-A8EE-75A2D334DDAE}" srcOrd="1" destOrd="0" presId="urn:microsoft.com/office/officeart/2005/8/layout/hierarchy2"/>
    <dgm:cxn modelId="{2609F95B-3155-4652-8F6A-64E100827AB0}" type="presParOf" srcId="{4438E630-190A-446B-A8EE-75A2D334DDAE}" destId="{209AC506-7A06-4C43-907C-539674530672}" srcOrd="0" destOrd="0" presId="urn:microsoft.com/office/officeart/2005/8/layout/hierarchy2"/>
    <dgm:cxn modelId="{150B90B8-0102-43C0-977D-12F6056A5813}" type="presParOf" srcId="{4438E630-190A-446B-A8EE-75A2D334DDAE}" destId="{4F685A22-A439-470D-9B11-9440D504C88D}" srcOrd="1" destOrd="0" presId="urn:microsoft.com/office/officeart/2005/8/layout/hierarchy2"/>
    <dgm:cxn modelId="{8D8962A0-9BF7-4BE1-8C51-4FD36C91B094}" type="presParOf" srcId="{14EB116E-C2BA-4423-890D-E50BE2A66037}" destId="{BC6E53BC-3EB5-44A9-A6AF-787968648BA4}" srcOrd="2" destOrd="0" presId="urn:microsoft.com/office/officeart/2005/8/layout/hierarchy2"/>
    <dgm:cxn modelId="{4EEE9AAE-44D1-4F18-AFD1-94EF8F053955}" type="presParOf" srcId="{BC6E53BC-3EB5-44A9-A6AF-787968648BA4}" destId="{98851BC1-B396-4747-B666-E8A22B3548E5}" srcOrd="0" destOrd="0" presId="urn:microsoft.com/office/officeart/2005/8/layout/hierarchy2"/>
    <dgm:cxn modelId="{5684DBAB-ECB4-4EA6-B6AC-66E8D90E23C1}" type="presParOf" srcId="{14EB116E-C2BA-4423-890D-E50BE2A66037}" destId="{B8677350-4991-4944-9CC4-D3F509C81049}" srcOrd="3" destOrd="0" presId="urn:microsoft.com/office/officeart/2005/8/layout/hierarchy2"/>
    <dgm:cxn modelId="{AB51F577-5B90-4E67-BDB5-4A51A6BF6A2F}" type="presParOf" srcId="{B8677350-4991-4944-9CC4-D3F509C81049}" destId="{C92CC2BD-95BA-4A46-A0BD-FCBDDAFCF77D}" srcOrd="0" destOrd="0" presId="urn:microsoft.com/office/officeart/2005/8/layout/hierarchy2"/>
    <dgm:cxn modelId="{7F757EE1-A854-481E-A9EB-E864D5ED7CE0}" type="presParOf" srcId="{B8677350-4991-4944-9CC4-D3F509C81049}" destId="{F08F6781-3D0D-40D3-B421-49C80E83DD5A}" srcOrd="1" destOrd="0" presId="urn:microsoft.com/office/officeart/2005/8/layout/hierarchy2"/>
    <dgm:cxn modelId="{EEEAE462-887B-4AD7-8042-5E5AB1DF9F21}" type="presParOf" srcId="{14EB116E-C2BA-4423-890D-E50BE2A66037}" destId="{6552871A-9F2C-40C6-BB3A-1D6F227DF39D}" srcOrd="4" destOrd="0" presId="urn:microsoft.com/office/officeart/2005/8/layout/hierarchy2"/>
    <dgm:cxn modelId="{D8189A9E-DCF1-467D-90AB-73DE9BB61E4A}" type="presParOf" srcId="{6552871A-9F2C-40C6-BB3A-1D6F227DF39D}" destId="{43958A74-EC84-49C7-B13D-DA8EC7EAE9A4}" srcOrd="0" destOrd="0" presId="urn:microsoft.com/office/officeart/2005/8/layout/hierarchy2"/>
    <dgm:cxn modelId="{07EBF8DE-93A3-4FDA-9ECA-1DF16481D0B1}" type="presParOf" srcId="{14EB116E-C2BA-4423-890D-E50BE2A66037}" destId="{25DE460A-2A2A-494F-AC57-BE24727503CA}" srcOrd="5" destOrd="0" presId="urn:microsoft.com/office/officeart/2005/8/layout/hierarchy2"/>
    <dgm:cxn modelId="{8DAE9910-36B7-46D0-83E8-266818934B78}" type="presParOf" srcId="{25DE460A-2A2A-494F-AC57-BE24727503CA}" destId="{44220A00-6C43-4BC2-9B75-92EED113ADB5}" srcOrd="0" destOrd="0" presId="urn:microsoft.com/office/officeart/2005/8/layout/hierarchy2"/>
    <dgm:cxn modelId="{363D9D97-89B4-48F5-B69C-1367C19D5FCB}" type="presParOf" srcId="{25DE460A-2A2A-494F-AC57-BE24727503CA}" destId="{949912F7-6727-433B-8764-5B73E6343F28}" srcOrd="1" destOrd="0" presId="urn:microsoft.com/office/officeart/2005/8/layout/hierarchy2"/>
    <dgm:cxn modelId="{62382253-0D3B-4E77-B6B1-8B5BDD75111E}" type="presParOf" srcId="{69089578-35F6-4EBA-83C1-38E8FCD0118D}" destId="{DCFDD876-4638-494D-B622-8005193ED59B}" srcOrd="4" destOrd="0" presId="urn:microsoft.com/office/officeart/2005/8/layout/hierarchy2"/>
    <dgm:cxn modelId="{553C5DA9-0517-4E2D-B1EF-1D4E0037434C}" type="presParOf" srcId="{DCFDD876-4638-494D-B622-8005193ED59B}" destId="{BB183768-5AE9-439B-B6D9-993AB5521A28}" srcOrd="0" destOrd="0" presId="urn:microsoft.com/office/officeart/2005/8/layout/hierarchy2"/>
    <dgm:cxn modelId="{AF22D692-D6E5-4789-B272-BD2911E1A203}" type="presParOf" srcId="{69089578-35F6-4EBA-83C1-38E8FCD0118D}" destId="{443C819B-8C5C-413D-88DD-EBC4DD77993E}" srcOrd="5" destOrd="0" presId="urn:microsoft.com/office/officeart/2005/8/layout/hierarchy2"/>
    <dgm:cxn modelId="{A7E71BDE-2C02-42DC-A013-43A0177DDA67}" type="presParOf" srcId="{443C819B-8C5C-413D-88DD-EBC4DD77993E}" destId="{0CA94541-B13B-4BCC-8ED0-E8459C0CD0E5}" srcOrd="0" destOrd="0" presId="urn:microsoft.com/office/officeart/2005/8/layout/hierarchy2"/>
    <dgm:cxn modelId="{47162117-6D5A-47EC-AC41-6C4482AEF9C1}" type="presParOf" srcId="{443C819B-8C5C-413D-88DD-EBC4DD77993E}" destId="{65F99AD5-273A-4E65-9876-6FAF64EB985E}" srcOrd="1" destOrd="0" presId="urn:microsoft.com/office/officeart/2005/8/layout/hierarchy2"/>
    <dgm:cxn modelId="{0DC2D7F6-C2D8-49E2-883E-8FC93E9BB7B0}" type="presParOf" srcId="{65F99AD5-273A-4E65-9876-6FAF64EB985E}" destId="{64C35001-29B9-4060-BC13-7C9FFE36CF79}" srcOrd="0" destOrd="0" presId="urn:microsoft.com/office/officeart/2005/8/layout/hierarchy2"/>
    <dgm:cxn modelId="{0276FBC6-9DE5-4551-991E-AB2719616785}" type="presParOf" srcId="{64C35001-29B9-4060-BC13-7C9FFE36CF79}" destId="{57ACF63F-781E-481B-A73E-0AE3C1E06B6C}" srcOrd="0" destOrd="0" presId="urn:microsoft.com/office/officeart/2005/8/layout/hierarchy2"/>
    <dgm:cxn modelId="{E33374CB-436C-4812-9C7C-088A09F84EA4}" type="presParOf" srcId="{65F99AD5-273A-4E65-9876-6FAF64EB985E}" destId="{64585AC7-ABF1-4C2F-88BF-D2DE678C62A9}" srcOrd="1" destOrd="0" presId="urn:microsoft.com/office/officeart/2005/8/layout/hierarchy2"/>
    <dgm:cxn modelId="{DB82A2CE-4371-4E18-83FB-D6E3CA022173}" type="presParOf" srcId="{64585AC7-ABF1-4C2F-88BF-D2DE678C62A9}" destId="{21AB9225-2FA2-46FF-BEB7-61CEFE61718C}" srcOrd="0" destOrd="0" presId="urn:microsoft.com/office/officeart/2005/8/layout/hierarchy2"/>
    <dgm:cxn modelId="{855D1A21-C991-4D2F-A376-9169E58338EE}" type="presParOf" srcId="{64585AC7-ABF1-4C2F-88BF-D2DE678C62A9}" destId="{0B4907A7-6BB2-4138-BC5A-71143E6DA44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D704693-0B74-4955-9ADC-99007F12EE3A}"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GB"/>
        </a:p>
      </dgm:t>
    </dgm:pt>
    <dgm:pt modelId="{B58E5805-9D79-4032-89FB-E8797F96D632}">
      <dgm:prSet phldrT="[Tekst]"/>
      <dgm:spPr/>
      <dgm:t>
        <a:bodyPr/>
        <a:lstStyle/>
        <a:p>
          <a:r>
            <a:rPr lang="el-GR" dirty="0">
              <a:solidFill>
                <a:schemeClr val="tx1">
                  <a:lumMod val="75000"/>
                  <a:lumOff val="25000"/>
                </a:schemeClr>
              </a:solidFill>
            </a:rPr>
            <a:t>Ποιος</a:t>
          </a:r>
          <a:endParaRPr lang="en-GB" dirty="0">
            <a:solidFill>
              <a:schemeClr val="tx1">
                <a:lumMod val="75000"/>
                <a:lumOff val="25000"/>
              </a:schemeClr>
            </a:solidFill>
          </a:endParaRPr>
        </a:p>
      </dgm:t>
    </dgm:pt>
    <dgm:pt modelId="{0F32DC71-B202-49C5-AA32-2D8BA918C09F}" type="parTrans" cxnId="{62E34748-406F-4CA7-9148-A494FCABD0F3}">
      <dgm:prSet/>
      <dgm:spPr/>
      <dgm:t>
        <a:bodyPr/>
        <a:lstStyle/>
        <a:p>
          <a:endParaRPr lang="en-GB"/>
        </a:p>
      </dgm:t>
    </dgm:pt>
    <dgm:pt modelId="{B16CF9C8-50EB-45FB-8EB7-F8CCB0CC960E}" type="sibTrans" cxnId="{62E34748-406F-4CA7-9148-A494FCABD0F3}">
      <dgm:prSet/>
      <dgm:spPr/>
      <dgm:t>
        <a:bodyPr/>
        <a:lstStyle/>
        <a:p>
          <a:endParaRPr lang="en-GB"/>
        </a:p>
      </dgm:t>
    </dgm:pt>
    <dgm:pt modelId="{B7E11FAA-F15B-454C-940F-78B4A6D1A097}">
      <dgm:prSet phldrT="[Tekst]" custT="1"/>
      <dgm:spPr/>
      <dgm:t>
        <a:bodyPr/>
        <a:lstStyle/>
        <a:p>
          <a:r>
            <a:rPr lang="el-GR" sz="1900" dirty="0">
              <a:solidFill>
                <a:schemeClr val="tx1">
                  <a:lumMod val="75000"/>
                  <a:lumOff val="25000"/>
                </a:schemeClr>
              </a:solidFill>
            </a:rPr>
            <a:t>Επαγγελματίες πρώτης γραμμής</a:t>
          </a:r>
          <a:endParaRPr lang="en-GB" sz="1900" dirty="0">
            <a:solidFill>
              <a:schemeClr val="tx1">
                <a:lumMod val="75000"/>
                <a:lumOff val="25000"/>
              </a:schemeClr>
            </a:solidFill>
          </a:endParaRPr>
        </a:p>
      </dgm:t>
    </dgm:pt>
    <dgm:pt modelId="{C4B6EDEC-158C-4E41-86F6-8DA2F5EFE48A}" type="parTrans" cxnId="{0AE0B8B0-510F-4EE6-BC21-D0DAC71EDAB5}">
      <dgm:prSet/>
      <dgm:spPr/>
      <dgm:t>
        <a:bodyPr/>
        <a:lstStyle/>
        <a:p>
          <a:endParaRPr lang="en-GB"/>
        </a:p>
      </dgm:t>
    </dgm:pt>
    <dgm:pt modelId="{C99C42B1-5F23-4ECF-93C2-13515BCDC84B}" type="sibTrans" cxnId="{0AE0B8B0-510F-4EE6-BC21-D0DAC71EDAB5}">
      <dgm:prSet/>
      <dgm:spPr/>
      <dgm:t>
        <a:bodyPr/>
        <a:lstStyle/>
        <a:p>
          <a:endParaRPr lang="en-GB"/>
        </a:p>
      </dgm:t>
    </dgm:pt>
    <dgm:pt modelId="{822841D3-9DBF-46D5-B049-0CB374430D48}">
      <dgm:prSet phldrT="[Tekst]"/>
      <dgm:spPr/>
      <dgm:t>
        <a:bodyPr/>
        <a:lstStyle/>
        <a:p>
          <a:r>
            <a:rPr lang="el-GR" dirty="0">
              <a:solidFill>
                <a:schemeClr val="tx1">
                  <a:lumMod val="75000"/>
                  <a:lumOff val="25000"/>
                </a:schemeClr>
              </a:solidFill>
            </a:rPr>
            <a:t>Τι</a:t>
          </a:r>
          <a:endParaRPr lang="en-GB" dirty="0">
            <a:solidFill>
              <a:schemeClr val="tx1">
                <a:lumMod val="75000"/>
                <a:lumOff val="25000"/>
              </a:schemeClr>
            </a:solidFill>
          </a:endParaRPr>
        </a:p>
      </dgm:t>
    </dgm:pt>
    <dgm:pt modelId="{58D72ACF-0CDE-4534-8377-AB8AF4010113}" type="parTrans" cxnId="{AF2F15D1-EE4D-47F4-9FB9-993DC5C423DA}">
      <dgm:prSet/>
      <dgm:spPr/>
      <dgm:t>
        <a:bodyPr/>
        <a:lstStyle/>
        <a:p>
          <a:endParaRPr lang="en-GB"/>
        </a:p>
      </dgm:t>
    </dgm:pt>
    <dgm:pt modelId="{A914BAD3-FC8C-4559-A8CA-7D00D6720A8C}" type="sibTrans" cxnId="{AF2F15D1-EE4D-47F4-9FB9-993DC5C423DA}">
      <dgm:prSet/>
      <dgm:spPr/>
      <dgm:t>
        <a:bodyPr/>
        <a:lstStyle/>
        <a:p>
          <a:endParaRPr lang="en-GB"/>
        </a:p>
      </dgm:t>
    </dgm:pt>
    <dgm:pt modelId="{9B258738-F5EA-46F1-BC70-FA0E0DE5B482}">
      <dgm:prSet phldrT="[Tekst]" custT="1"/>
      <dgm:spPr/>
      <dgm:t>
        <a:bodyPr/>
        <a:lstStyle/>
        <a:p>
          <a:r>
            <a:rPr lang="el-GR" sz="1900" dirty="0">
              <a:solidFill>
                <a:schemeClr val="tx1">
                  <a:lumMod val="75000"/>
                  <a:lumOff val="25000"/>
                </a:schemeClr>
              </a:solidFill>
            </a:rPr>
            <a:t>Έννοια της ριζοσπαστικοποίησης</a:t>
          </a:r>
          <a:endParaRPr lang="en-GB" sz="1900" dirty="0">
            <a:solidFill>
              <a:schemeClr val="tx1">
                <a:lumMod val="75000"/>
                <a:lumOff val="25000"/>
              </a:schemeClr>
            </a:solidFill>
          </a:endParaRPr>
        </a:p>
      </dgm:t>
    </dgm:pt>
    <dgm:pt modelId="{287D15D9-0DCA-48C1-BAE4-82BCB85BD84A}" type="parTrans" cxnId="{6E23B537-9440-485F-9CE1-04EB74557EE9}">
      <dgm:prSet/>
      <dgm:spPr/>
      <dgm:t>
        <a:bodyPr/>
        <a:lstStyle/>
        <a:p>
          <a:endParaRPr lang="en-GB"/>
        </a:p>
      </dgm:t>
    </dgm:pt>
    <dgm:pt modelId="{A6DBD87E-EC2B-4022-8AD6-21B80AA9E69A}" type="sibTrans" cxnId="{6E23B537-9440-485F-9CE1-04EB74557EE9}">
      <dgm:prSet/>
      <dgm:spPr/>
      <dgm:t>
        <a:bodyPr/>
        <a:lstStyle/>
        <a:p>
          <a:endParaRPr lang="en-GB"/>
        </a:p>
      </dgm:t>
    </dgm:pt>
    <dgm:pt modelId="{10676DC6-B8D2-4DE8-8B00-126245C2E4A1}">
      <dgm:prSet phldrT="[Tekst]" custT="1"/>
      <dgm:spPr/>
      <dgm:t>
        <a:bodyPr/>
        <a:lstStyle/>
        <a:p>
          <a:r>
            <a:rPr lang="el-GR" sz="1900" dirty="0">
              <a:solidFill>
                <a:schemeClr val="tx1">
                  <a:lumMod val="75000"/>
                  <a:lumOff val="25000"/>
                </a:schemeClr>
              </a:solidFill>
            </a:rPr>
            <a:t>Ασκήσεις</a:t>
          </a:r>
          <a:endParaRPr lang="en-GB" sz="1900" dirty="0">
            <a:solidFill>
              <a:schemeClr val="tx1">
                <a:lumMod val="75000"/>
                <a:lumOff val="25000"/>
              </a:schemeClr>
            </a:solidFill>
          </a:endParaRPr>
        </a:p>
      </dgm:t>
    </dgm:pt>
    <dgm:pt modelId="{36C8D2F8-2D79-4B24-AA92-29830D2F117A}" type="parTrans" cxnId="{50BDFE6E-84AF-4317-ACE5-377AF7ED99BB}">
      <dgm:prSet/>
      <dgm:spPr/>
      <dgm:t>
        <a:bodyPr/>
        <a:lstStyle/>
        <a:p>
          <a:endParaRPr lang="en-GB"/>
        </a:p>
      </dgm:t>
    </dgm:pt>
    <dgm:pt modelId="{B6AF7B50-B29F-4B8E-B399-7A4DFA190D07}" type="sibTrans" cxnId="{50BDFE6E-84AF-4317-ACE5-377AF7ED99BB}">
      <dgm:prSet/>
      <dgm:spPr/>
      <dgm:t>
        <a:bodyPr/>
        <a:lstStyle/>
        <a:p>
          <a:endParaRPr lang="en-GB"/>
        </a:p>
      </dgm:t>
    </dgm:pt>
    <dgm:pt modelId="{7F3C50ED-D558-43BE-8D5E-9B9FE531D635}">
      <dgm:prSet phldrT="[Tekst]"/>
      <dgm:spPr/>
      <dgm:t>
        <a:bodyPr/>
        <a:lstStyle/>
        <a:p>
          <a:r>
            <a:rPr lang="el-GR" dirty="0">
              <a:solidFill>
                <a:schemeClr val="tx1">
                  <a:lumMod val="75000"/>
                  <a:lumOff val="25000"/>
                </a:schemeClr>
              </a:solidFill>
            </a:rPr>
            <a:t>Πώς</a:t>
          </a:r>
          <a:endParaRPr lang="en-GB" dirty="0">
            <a:solidFill>
              <a:schemeClr val="tx1">
                <a:lumMod val="75000"/>
                <a:lumOff val="25000"/>
              </a:schemeClr>
            </a:solidFill>
          </a:endParaRPr>
        </a:p>
      </dgm:t>
    </dgm:pt>
    <dgm:pt modelId="{56700241-0274-45D8-B871-6C3B7D8ACC12}" type="parTrans" cxnId="{DF1E462F-FDF7-4017-8857-D6FB6C8A5E4C}">
      <dgm:prSet/>
      <dgm:spPr/>
      <dgm:t>
        <a:bodyPr/>
        <a:lstStyle/>
        <a:p>
          <a:endParaRPr lang="en-GB"/>
        </a:p>
      </dgm:t>
    </dgm:pt>
    <dgm:pt modelId="{5DF4D15F-0BD9-4ABA-809F-F37A5FBC28BC}" type="sibTrans" cxnId="{DF1E462F-FDF7-4017-8857-D6FB6C8A5E4C}">
      <dgm:prSet/>
      <dgm:spPr/>
      <dgm:t>
        <a:bodyPr/>
        <a:lstStyle/>
        <a:p>
          <a:endParaRPr lang="en-GB"/>
        </a:p>
      </dgm:t>
    </dgm:pt>
    <dgm:pt modelId="{C5F46B49-7652-4CDE-A124-0EDE50701F43}">
      <dgm:prSet phldrT="[Tekst]" custT="1"/>
      <dgm:spPr/>
      <dgm:t>
        <a:bodyPr/>
        <a:lstStyle/>
        <a:p>
          <a:r>
            <a:rPr lang="el-GR" sz="1900" dirty="0">
              <a:solidFill>
                <a:schemeClr val="tx1">
                  <a:lumMod val="75000"/>
                  <a:lumOff val="25000"/>
                </a:schemeClr>
              </a:solidFill>
            </a:rPr>
            <a:t>Γνώση</a:t>
          </a:r>
          <a:endParaRPr lang="en-GB" sz="1900" dirty="0">
            <a:solidFill>
              <a:schemeClr val="tx1">
                <a:lumMod val="75000"/>
                <a:lumOff val="25000"/>
              </a:schemeClr>
            </a:solidFill>
          </a:endParaRPr>
        </a:p>
      </dgm:t>
    </dgm:pt>
    <dgm:pt modelId="{0FDC68D8-781C-4987-922F-AAA7A6C6F5A3}" type="parTrans" cxnId="{852026B9-2417-45E7-B8CA-8243D5174580}">
      <dgm:prSet/>
      <dgm:spPr/>
      <dgm:t>
        <a:bodyPr/>
        <a:lstStyle/>
        <a:p>
          <a:endParaRPr lang="en-GB"/>
        </a:p>
      </dgm:t>
    </dgm:pt>
    <dgm:pt modelId="{9CF7EEBE-1A9C-47A1-B619-A2C24D3C9D8E}" type="sibTrans" cxnId="{852026B9-2417-45E7-B8CA-8243D5174580}">
      <dgm:prSet/>
      <dgm:spPr/>
      <dgm:t>
        <a:bodyPr/>
        <a:lstStyle/>
        <a:p>
          <a:endParaRPr lang="en-GB"/>
        </a:p>
      </dgm:t>
    </dgm:pt>
    <dgm:pt modelId="{01A2945C-62D9-4D4B-9F68-B922646DA43C}">
      <dgm:prSet phldrT="[Tekst]" custT="1"/>
      <dgm:spPr/>
      <dgm:t>
        <a:bodyPr/>
        <a:lstStyle/>
        <a:p>
          <a:r>
            <a:rPr lang="el-GR" sz="1900" dirty="0">
              <a:solidFill>
                <a:schemeClr val="tx1">
                  <a:lumMod val="75000"/>
                  <a:lumOff val="25000"/>
                </a:schemeClr>
              </a:solidFill>
            </a:rPr>
            <a:t>Εξάσκηση δεξιοτήτων</a:t>
          </a:r>
          <a:endParaRPr lang="en-GB" sz="1900" dirty="0">
            <a:solidFill>
              <a:schemeClr val="tx1">
                <a:lumMod val="75000"/>
                <a:lumOff val="25000"/>
              </a:schemeClr>
            </a:solidFill>
          </a:endParaRPr>
        </a:p>
      </dgm:t>
    </dgm:pt>
    <dgm:pt modelId="{EE76601C-E513-4AC3-AF95-3EF8CAB06BD3}" type="parTrans" cxnId="{69BAD8D6-77A3-4A8F-A026-C130099F4D83}">
      <dgm:prSet/>
      <dgm:spPr/>
      <dgm:t>
        <a:bodyPr/>
        <a:lstStyle/>
        <a:p>
          <a:endParaRPr lang="en-GB"/>
        </a:p>
      </dgm:t>
    </dgm:pt>
    <dgm:pt modelId="{AAC5E341-9570-4844-A6E6-E7593EDCA940}" type="sibTrans" cxnId="{69BAD8D6-77A3-4A8F-A026-C130099F4D83}">
      <dgm:prSet/>
      <dgm:spPr/>
      <dgm:t>
        <a:bodyPr/>
        <a:lstStyle/>
        <a:p>
          <a:endParaRPr lang="en-GB"/>
        </a:p>
      </dgm:t>
    </dgm:pt>
    <dgm:pt modelId="{24EBDD27-769C-422A-921F-6A362873931C}">
      <dgm:prSet/>
      <dgm:spPr/>
      <dgm:t>
        <a:bodyPr/>
        <a:lstStyle/>
        <a:p>
          <a:r>
            <a:rPr lang="el-GR" dirty="0">
              <a:solidFill>
                <a:schemeClr val="tx1">
                  <a:lumMod val="75000"/>
                  <a:lumOff val="25000"/>
                </a:schemeClr>
              </a:solidFill>
            </a:rPr>
            <a:t>Αποτέλεσμα</a:t>
          </a:r>
          <a:endParaRPr lang="en-GB" dirty="0">
            <a:solidFill>
              <a:schemeClr val="tx1">
                <a:lumMod val="75000"/>
                <a:lumOff val="25000"/>
              </a:schemeClr>
            </a:solidFill>
          </a:endParaRPr>
        </a:p>
      </dgm:t>
    </dgm:pt>
    <dgm:pt modelId="{3EDA8786-D707-4816-9E4B-4EB112AD90E8}" type="sibTrans" cxnId="{6B1E9052-22DA-4464-9DFC-5E5922315BD2}">
      <dgm:prSet/>
      <dgm:spPr/>
      <dgm:t>
        <a:bodyPr/>
        <a:lstStyle/>
        <a:p>
          <a:endParaRPr lang="en-GB"/>
        </a:p>
      </dgm:t>
    </dgm:pt>
    <dgm:pt modelId="{DA87B8DB-0E16-47F8-A4E9-28B5E5834048}" type="parTrans" cxnId="{6B1E9052-22DA-4464-9DFC-5E5922315BD2}">
      <dgm:prSet/>
      <dgm:spPr/>
      <dgm:t>
        <a:bodyPr/>
        <a:lstStyle/>
        <a:p>
          <a:endParaRPr lang="en-GB"/>
        </a:p>
      </dgm:t>
    </dgm:pt>
    <dgm:pt modelId="{F96C46DA-1DCD-4027-A14B-44B05D28AD14}">
      <dgm:prSet phldrT="[Tekst]" custT="1"/>
      <dgm:spPr/>
      <dgm:t>
        <a:bodyPr/>
        <a:lstStyle/>
        <a:p>
          <a:r>
            <a:rPr lang="el-GR" sz="1900" dirty="0">
              <a:solidFill>
                <a:schemeClr val="tx1">
                  <a:lumMod val="75000"/>
                  <a:lumOff val="25000"/>
                </a:schemeClr>
              </a:solidFill>
            </a:rPr>
            <a:t>Αναγνώριση σημαδιών</a:t>
          </a:r>
          <a:endParaRPr lang="en-GB" sz="1900" dirty="0">
            <a:solidFill>
              <a:schemeClr val="tx1">
                <a:lumMod val="75000"/>
                <a:lumOff val="25000"/>
              </a:schemeClr>
            </a:solidFill>
          </a:endParaRPr>
        </a:p>
      </dgm:t>
    </dgm:pt>
    <dgm:pt modelId="{DF400E71-F62E-4429-9BA0-3C44367C473E}" type="parTrans" cxnId="{0CC227D6-88D3-49A7-8750-3C48E4D154D7}">
      <dgm:prSet/>
      <dgm:spPr/>
      <dgm:t>
        <a:bodyPr/>
        <a:lstStyle/>
        <a:p>
          <a:endParaRPr lang="en-GB"/>
        </a:p>
      </dgm:t>
    </dgm:pt>
    <dgm:pt modelId="{4DC2B445-65BE-41C1-8A0B-44BCD068B89D}" type="sibTrans" cxnId="{0CC227D6-88D3-49A7-8750-3C48E4D154D7}">
      <dgm:prSet/>
      <dgm:spPr/>
      <dgm:t>
        <a:bodyPr/>
        <a:lstStyle/>
        <a:p>
          <a:endParaRPr lang="en-GB"/>
        </a:p>
      </dgm:t>
    </dgm:pt>
    <dgm:pt modelId="{ABE8A5B4-E513-420F-8615-7FC725422FB3}">
      <dgm:prSet phldrT="[Tekst]" custT="1"/>
      <dgm:spPr/>
      <dgm:t>
        <a:bodyPr/>
        <a:lstStyle/>
        <a:p>
          <a:r>
            <a:rPr lang="el-GR" sz="1900" dirty="0">
              <a:solidFill>
                <a:schemeClr val="tx1">
                  <a:lumMod val="75000"/>
                  <a:lumOff val="25000"/>
                </a:schemeClr>
              </a:solidFill>
            </a:rPr>
            <a:t>Δεξιότητες διαχείρισης συγκρούσεων</a:t>
          </a:r>
          <a:endParaRPr lang="en-GB" sz="1900" dirty="0">
            <a:solidFill>
              <a:schemeClr val="tx1">
                <a:lumMod val="75000"/>
                <a:lumOff val="25000"/>
              </a:schemeClr>
            </a:solidFill>
          </a:endParaRPr>
        </a:p>
      </dgm:t>
    </dgm:pt>
    <dgm:pt modelId="{586DD813-C1C1-4109-81E1-491E503B15D8}" type="parTrans" cxnId="{9DD4E833-1784-4454-8C05-814A5AC59652}">
      <dgm:prSet/>
      <dgm:spPr/>
      <dgm:t>
        <a:bodyPr/>
        <a:lstStyle/>
        <a:p>
          <a:endParaRPr lang="en-GB"/>
        </a:p>
      </dgm:t>
    </dgm:pt>
    <dgm:pt modelId="{88C4B0AA-0D50-4BDB-8133-5E1125CE04F6}" type="sibTrans" cxnId="{9DD4E833-1784-4454-8C05-814A5AC59652}">
      <dgm:prSet/>
      <dgm:spPr/>
      <dgm:t>
        <a:bodyPr/>
        <a:lstStyle/>
        <a:p>
          <a:endParaRPr lang="en-GB"/>
        </a:p>
      </dgm:t>
    </dgm:pt>
    <dgm:pt modelId="{555F7CF9-DFF4-4FDB-B89C-8AABEC1F7DF6}">
      <dgm:prSet phldrT="[Tekst]" custT="1"/>
      <dgm:spPr/>
      <dgm:t>
        <a:bodyPr/>
        <a:lstStyle/>
        <a:p>
          <a:endParaRPr lang="en-GB" sz="1900" dirty="0">
            <a:solidFill>
              <a:schemeClr val="tx1">
                <a:lumMod val="75000"/>
                <a:lumOff val="25000"/>
              </a:schemeClr>
            </a:solidFill>
          </a:endParaRPr>
        </a:p>
      </dgm:t>
    </dgm:pt>
    <dgm:pt modelId="{F1E3D894-6E0F-4BB6-936C-8C217954D8AD}" type="parTrans" cxnId="{A8BF6530-0734-4E99-85F6-C867553604AB}">
      <dgm:prSet/>
      <dgm:spPr/>
    </dgm:pt>
    <dgm:pt modelId="{D662B223-F2E4-47CE-A15F-3EA3141E01C2}" type="sibTrans" cxnId="{A8BF6530-0734-4E99-85F6-C867553604AB}">
      <dgm:prSet/>
      <dgm:spPr/>
    </dgm:pt>
    <dgm:pt modelId="{70A81A3C-543A-4912-8C88-DBB8C24F6A79}" type="pres">
      <dgm:prSet presAssocID="{9D704693-0B74-4955-9ADC-99007F12EE3A}" presName="Name0" presStyleCnt="0">
        <dgm:presLayoutVars>
          <dgm:chMax val="7"/>
          <dgm:dir/>
          <dgm:animLvl val="lvl"/>
          <dgm:resizeHandles val="exact"/>
        </dgm:presLayoutVars>
      </dgm:prSet>
      <dgm:spPr/>
    </dgm:pt>
    <dgm:pt modelId="{26386E4C-81AD-4122-997C-DE8B77FFB8E5}" type="pres">
      <dgm:prSet presAssocID="{B58E5805-9D79-4032-89FB-E8797F96D632}" presName="circle1" presStyleLbl="node1" presStyleIdx="0" presStyleCnt="4"/>
      <dgm:spPr/>
    </dgm:pt>
    <dgm:pt modelId="{2A55105D-BD2B-41A2-B5B7-32469BB08A3C}" type="pres">
      <dgm:prSet presAssocID="{B58E5805-9D79-4032-89FB-E8797F96D632}" presName="space" presStyleCnt="0"/>
      <dgm:spPr/>
    </dgm:pt>
    <dgm:pt modelId="{07FF51D4-A9AD-408D-AEA1-9D315CDF1091}" type="pres">
      <dgm:prSet presAssocID="{B58E5805-9D79-4032-89FB-E8797F96D632}" presName="rect1" presStyleLbl="alignAcc1" presStyleIdx="0" presStyleCnt="4" custLinFactNeighborX="21707" custLinFactNeighborY="-1966"/>
      <dgm:spPr/>
    </dgm:pt>
    <dgm:pt modelId="{AB92FB87-6D5F-4F25-99D8-F79CDC563E16}" type="pres">
      <dgm:prSet presAssocID="{822841D3-9DBF-46D5-B049-0CB374430D48}" presName="vertSpace2" presStyleLbl="node1" presStyleIdx="0" presStyleCnt="4"/>
      <dgm:spPr/>
    </dgm:pt>
    <dgm:pt modelId="{6A1A59E2-BE9E-43A4-9D6E-8DFAC286AEA7}" type="pres">
      <dgm:prSet presAssocID="{822841D3-9DBF-46D5-B049-0CB374430D48}" presName="circle2" presStyleLbl="node1" presStyleIdx="1" presStyleCnt="4"/>
      <dgm:spPr/>
    </dgm:pt>
    <dgm:pt modelId="{A1E97288-4156-4711-8F93-B7E1DC364E6A}" type="pres">
      <dgm:prSet presAssocID="{822841D3-9DBF-46D5-B049-0CB374430D48}" presName="rect2" presStyleLbl="alignAcc1" presStyleIdx="1" presStyleCnt="4" custScaleY="110953"/>
      <dgm:spPr/>
    </dgm:pt>
    <dgm:pt modelId="{65DECA80-5A27-4C0D-A032-8826BBCC23B7}" type="pres">
      <dgm:prSet presAssocID="{7F3C50ED-D558-43BE-8D5E-9B9FE531D635}" presName="vertSpace3" presStyleLbl="node1" presStyleIdx="1" presStyleCnt="4"/>
      <dgm:spPr/>
    </dgm:pt>
    <dgm:pt modelId="{E23D1449-B424-46BB-B0E3-A988FB2BCD1F}" type="pres">
      <dgm:prSet presAssocID="{7F3C50ED-D558-43BE-8D5E-9B9FE531D635}" presName="circle3" presStyleLbl="node1" presStyleIdx="2" presStyleCnt="4"/>
      <dgm:spPr/>
    </dgm:pt>
    <dgm:pt modelId="{0E2498CC-FF27-45B0-A608-3D1351FF4555}" type="pres">
      <dgm:prSet presAssocID="{7F3C50ED-D558-43BE-8D5E-9B9FE531D635}" presName="rect3" presStyleLbl="alignAcc1" presStyleIdx="2" presStyleCnt="4" custScaleY="106977"/>
      <dgm:spPr/>
    </dgm:pt>
    <dgm:pt modelId="{365FB566-913F-4B06-B579-7A433F201508}" type="pres">
      <dgm:prSet presAssocID="{24EBDD27-769C-422A-921F-6A362873931C}" presName="vertSpace4" presStyleLbl="node1" presStyleIdx="2" presStyleCnt="4"/>
      <dgm:spPr/>
    </dgm:pt>
    <dgm:pt modelId="{BF653195-9924-4613-8F2D-729467B890E6}" type="pres">
      <dgm:prSet presAssocID="{24EBDD27-769C-422A-921F-6A362873931C}" presName="circle4" presStyleLbl="node1" presStyleIdx="3" presStyleCnt="4"/>
      <dgm:spPr/>
    </dgm:pt>
    <dgm:pt modelId="{0BB3372C-810B-4993-990E-62E29B44623C}" type="pres">
      <dgm:prSet presAssocID="{24EBDD27-769C-422A-921F-6A362873931C}" presName="rect4" presStyleLbl="alignAcc1" presStyleIdx="3" presStyleCnt="4" custScaleY="168662"/>
      <dgm:spPr/>
    </dgm:pt>
    <dgm:pt modelId="{97CD9EE1-A22B-4A72-8399-F213A58E19E8}" type="pres">
      <dgm:prSet presAssocID="{B58E5805-9D79-4032-89FB-E8797F96D632}" presName="rect1ParTx" presStyleLbl="alignAcc1" presStyleIdx="3" presStyleCnt="4">
        <dgm:presLayoutVars>
          <dgm:chMax val="1"/>
          <dgm:bulletEnabled val="1"/>
        </dgm:presLayoutVars>
      </dgm:prSet>
      <dgm:spPr/>
    </dgm:pt>
    <dgm:pt modelId="{A5906B98-203F-4988-B407-B8E2FB5B95EE}" type="pres">
      <dgm:prSet presAssocID="{B58E5805-9D79-4032-89FB-E8797F96D632}" presName="rect1ChTx" presStyleLbl="alignAcc1" presStyleIdx="3" presStyleCnt="4">
        <dgm:presLayoutVars>
          <dgm:bulletEnabled val="1"/>
        </dgm:presLayoutVars>
      </dgm:prSet>
      <dgm:spPr/>
    </dgm:pt>
    <dgm:pt modelId="{5FCFF95D-2397-4B99-8DCB-380ADCD239E2}" type="pres">
      <dgm:prSet presAssocID="{822841D3-9DBF-46D5-B049-0CB374430D48}" presName="rect2ParTx" presStyleLbl="alignAcc1" presStyleIdx="3" presStyleCnt="4">
        <dgm:presLayoutVars>
          <dgm:chMax val="1"/>
          <dgm:bulletEnabled val="1"/>
        </dgm:presLayoutVars>
      </dgm:prSet>
      <dgm:spPr/>
    </dgm:pt>
    <dgm:pt modelId="{ED256798-062E-4140-9838-778B40B4133B}" type="pres">
      <dgm:prSet presAssocID="{822841D3-9DBF-46D5-B049-0CB374430D48}" presName="rect2ChTx" presStyleLbl="alignAcc1" presStyleIdx="3" presStyleCnt="4" custScaleY="103116">
        <dgm:presLayoutVars>
          <dgm:bulletEnabled val="1"/>
        </dgm:presLayoutVars>
      </dgm:prSet>
      <dgm:spPr/>
    </dgm:pt>
    <dgm:pt modelId="{23272424-70F0-4CA4-99A4-66205F997BE8}" type="pres">
      <dgm:prSet presAssocID="{7F3C50ED-D558-43BE-8D5E-9B9FE531D635}" presName="rect3ParTx" presStyleLbl="alignAcc1" presStyleIdx="3" presStyleCnt="4">
        <dgm:presLayoutVars>
          <dgm:chMax val="1"/>
          <dgm:bulletEnabled val="1"/>
        </dgm:presLayoutVars>
      </dgm:prSet>
      <dgm:spPr/>
    </dgm:pt>
    <dgm:pt modelId="{72233991-9FDD-466B-8563-82B17F89AC0F}" type="pres">
      <dgm:prSet presAssocID="{7F3C50ED-D558-43BE-8D5E-9B9FE531D635}" presName="rect3ChTx" presStyleLbl="alignAcc1" presStyleIdx="3" presStyleCnt="4" custLinFactNeighborY="-546">
        <dgm:presLayoutVars>
          <dgm:bulletEnabled val="1"/>
        </dgm:presLayoutVars>
      </dgm:prSet>
      <dgm:spPr/>
    </dgm:pt>
    <dgm:pt modelId="{55A20474-D4A6-457F-8360-CB519C4B6B20}" type="pres">
      <dgm:prSet presAssocID="{24EBDD27-769C-422A-921F-6A362873931C}" presName="rect4ParTx" presStyleLbl="alignAcc1" presStyleIdx="3" presStyleCnt="4">
        <dgm:presLayoutVars>
          <dgm:chMax val="1"/>
          <dgm:bulletEnabled val="1"/>
        </dgm:presLayoutVars>
      </dgm:prSet>
      <dgm:spPr/>
    </dgm:pt>
    <dgm:pt modelId="{58607765-02B2-4957-A800-0D639B23EACD}" type="pres">
      <dgm:prSet presAssocID="{24EBDD27-769C-422A-921F-6A362873931C}" presName="rect4ChTx" presStyleLbl="alignAcc1" presStyleIdx="3" presStyleCnt="4">
        <dgm:presLayoutVars>
          <dgm:bulletEnabled val="1"/>
        </dgm:presLayoutVars>
      </dgm:prSet>
      <dgm:spPr/>
    </dgm:pt>
  </dgm:ptLst>
  <dgm:cxnLst>
    <dgm:cxn modelId="{9C74A40F-8567-45B1-A219-D3BDCC27FD85}" type="presOf" srcId="{C5F46B49-7652-4CDE-A124-0EDE50701F43}" destId="{72233991-9FDD-466B-8563-82B17F89AC0F}" srcOrd="0" destOrd="0" presId="urn:microsoft.com/office/officeart/2005/8/layout/target3"/>
    <dgm:cxn modelId="{744C1C12-FA93-468A-899D-D50232A66172}" type="presOf" srcId="{555F7CF9-DFF4-4FDB-B89C-8AABEC1F7DF6}" destId="{72233991-9FDD-466B-8563-82B17F89AC0F}" srcOrd="0" destOrd="2" presId="urn:microsoft.com/office/officeart/2005/8/layout/target3"/>
    <dgm:cxn modelId="{4086DE16-5B3D-44C7-9B9F-79C2F0803E7B}" type="presOf" srcId="{24EBDD27-769C-422A-921F-6A362873931C}" destId="{55A20474-D4A6-457F-8360-CB519C4B6B20}" srcOrd="1" destOrd="0" presId="urn:microsoft.com/office/officeart/2005/8/layout/target3"/>
    <dgm:cxn modelId="{75401921-60DF-42B0-BA51-EE4B41AE3B02}" type="presOf" srcId="{7F3C50ED-D558-43BE-8D5E-9B9FE531D635}" destId="{23272424-70F0-4CA4-99A4-66205F997BE8}" srcOrd="1" destOrd="0" presId="urn:microsoft.com/office/officeart/2005/8/layout/target3"/>
    <dgm:cxn modelId="{2A3E6D28-FFD0-44E7-A745-75E8EE724937}" type="presOf" srcId="{B7E11FAA-F15B-454C-940F-78B4A6D1A097}" destId="{A5906B98-203F-4988-B407-B8E2FB5B95EE}" srcOrd="0" destOrd="0" presId="urn:microsoft.com/office/officeart/2005/8/layout/target3"/>
    <dgm:cxn modelId="{BDCC0F2A-7734-4435-A5C7-F9D6DE833939}" type="presOf" srcId="{ABE8A5B4-E513-420F-8615-7FC725422FB3}" destId="{58607765-02B2-4957-A800-0D639B23EACD}" srcOrd="0" destOrd="1" presId="urn:microsoft.com/office/officeart/2005/8/layout/target3"/>
    <dgm:cxn modelId="{DF1E462F-FDF7-4017-8857-D6FB6C8A5E4C}" srcId="{9D704693-0B74-4955-9ADC-99007F12EE3A}" destId="{7F3C50ED-D558-43BE-8D5E-9B9FE531D635}" srcOrd="2" destOrd="0" parTransId="{56700241-0274-45D8-B871-6C3B7D8ACC12}" sibTransId="{5DF4D15F-0BD9-4ABA-809F-F37A5FBC28BC}"/>
    <dgm:cxn modelId="{A8BF6530-0734-4E99-85F6-C867553604AB}" srcId="{7F3C50ED-D558-43BE-8D5E-9B9FE531D635}" destId="{555F7CF9-DFF4-4FDB-B89C-8AABEC1F7DF6}" srcOrd="2" destOrd="0" parTransId="{F1E3D894-6E0F-4BB6-936C-8C217954D8AD}" sibTransId="{D662B223-F2E4-47CE-A15F-3EA3141E01C2}"/>
    <dgm:cxn modelId="{9DD4E833-1784-4454-8C05-814A5AC59652}" srcId="{24EBDD27-769C-422A-921F-6A362873931C}" destId="{ABE8A5B4-E513-420F-8615-7FC725422FB3}" srcOrd="1" destOrd="0" parTransId="{586DD813-C1C1-4109-81E1-491E503B15D8}" sibTransId="{88C4B0AA-0D50-4BDB-8133-5E1125CE04F6}"/>
    <dgm:cxn modelId="{6E23B537-9440-485F-9CE1-04EB74557EE9}" srcId="{822841D3-9DBF-46D5-B049-0CB374430D48}" destId="{9B258738-F5EA-46F1-BC70-FA0E0DE5B482}" srcOrd="0" destOrd="0" parTransId="{287D15D9-0DCA-48C1-BAE4-82BCB85BD84A}" sibTransId="{A6DBD87E-EC2B-4022-8AD6-21B80AA9E69A}"/>
    <dgm:cxn modelId="{130C0738-91CE-4156-8C37-19D4B1E09030}" type="presOf" srcId="{24EBDD27-769C-422A-921F-6A362873931C}" destId="{0BB3372C-810B-4993-990E-62E29B44623C}" srcOrd="0" destOrd="0" presId="urn:microsoft.com/office/officeart/2005/8/layout/target3"/>
    <dgm:cxn modelId="{02B40F5E-C165-439C-ADDF-9F61919CE58D}" type="presOf" srcId="{822841D3-9DBF-46D5-B049-0CB374430D48}" destId="{5FCFF95D-2397-4B99-8DCB-380ADCD239E2}" srcOrd="1" destOrd="0" presId="urn:microsoft.com/office/officeart/2005/8/layout/target3"/>
    <dgm:cxn modelId="{62E34748-406F-4CA7-9148-A494FCABD0F3}" srcId="{9D704693-0B74-4955-9ADC-99007F12EE3A}" destId="{B58E5805-9D79-4032-89FB-E8797F96D632}" srcOrd="0" destOrd="0" parTransId="{0F32DC71-B202-49C5-AA32-2D8BA918C09F}" sibTransId="{B16CF9C8-50EB-45FB-8EB7-F8CCB0CC960E}"/>
    <dgm:cxn modelId="{5E19BD6D-EBBB-4AFB-B513-E582CF7E8FA7}" type="presOf" srcId="{9B258738-F5EA-46F1-BC70-FA0E0DE5B482}" destId="{ED256798-062E-4140-9838-778B40B4133B}" srcOrd="0" destOrd="0" presId="urn:microsoft.com/office/officeart/2005/8/layout/target3"/>
    <dgm:cxn modelId="{50BDFE6E-84AF-4317-ACE5-377AF7ED99BB}" srcId="{822841D3-9DBF-46D5-B049-0CB374430D48}" destId="{10676DC6-B8D2-4DE8-8B00-126245C2E4A1}" srcOrd="1" destOrd="0" parTransId="{36C8D2F8-2D79-4B24-AA92-29830D2F117A}" sibTransId="{B6AF7B50-B29F-4B8E-B399-7A4DFA190D07}"/>
    <dgm:cxn modelId="{D1459E4F-8913-42C3-B62F-624D385B44BA}" type="presOf" srcId="{822841D3-9DBF-46D5-B049-0CB374430D48}" destId="{A1E97288-4156-4711-8F93-B7E1DC364E6A}" srcOrd="0" destOrd="0" presId="urn:microsoft.com/office/officeart/2005/8/layout/target3"/>
    <dgm:cxn modelId="{6B1E9052-22DA-4464-9DFC-5E5922315BD2}" srcId="{9D704693-0B74-4955-9ADC-99007F12EE3A}" destId="{24EBDD27-769C-422A-921F-6A362873931C}" srcOrd="3" destOrd="0" parTransId="{DA87B8DB-0E16-47F8-A4E9-28B5E5834048}" sibTransId="{3EDA8786-D707-4816-9E4B-4EB112AD90E8}"/>
    <dgm:cxn modelId="{6FD85756-CEC7-4624-900B-721BE651658B}" type="presOf" srcId="{9D704693-0B74-4955-9ADC-99007F12EE3A}" destId="{70A81A3C-543A-4912-8C88-DBB8C24F6A79}" srcOrd="0" destOrd="0" presId="urn:microsoft.com/office/officeart/2005/8/layout/target3"/>
    <dgm:cxn modelId="{370C3D8C-994E-4194-9E41-6B101072D6C2}" type="presOf" srcId="{10676DC6-B8D2-4DE8-8B00-126245C2E4A1}" destId="{ED256798-062E-4140-9838-778B40B4133B}" srcOrd="0" destOrd="1" presId="urn:microsoft.com/office/officeart/2005/8/layout/target3"/>
    <dgm:cxn modelId="{15DB148F-351B-4C9E-B98A-E3F0866ADFEB}" type="presOf" srcId="{F96C46DA-1DCD-4027-A14B-44B05D28AD14}" destId="{58607765-02B2-4957-A800-0D639B23EACD}" srcOrd="0" destOrd="0" presId="urn:microsoft.com/office/officeart/2005/8/layout/target3"/>
    <dgm:cxn modelId="{620A0094-8F19-4090-9071-3DB746E71AC2}" type="presOf" srcId="{B58E5805-9D79-4032-89FB-E8797F96D632}" destId="{07FF51D4-A9AD-408D-AEA1-9D315CDF1091}" srcOrd="0" destOrd="0" presId="urn:microsoft.com/office/officeart/2005/8/layout/target3"/>
    <dgm:cxn modelId="{0AE0B8B0-510F-4EE6-BC21-D0DAC71EDAB5}" srcId="{B58E5805-9D79-4032-89FB-E8797F96D632}" destId="{B7E11FAA-F15B-454C-940F-78B4A6D1A097}" srcOrd="0" destOrd="0" parTransId="{C4B6EDEC-158C-4E41-86F6-8DA2F5EFE48A}" sibTransId="{C99C42B1-5F23-4ECF-93C2-13515BCDC84B}"/>
    <dgm:cxn modelId="{852026B9-2417-45E7-B8CA-8243D5174580}" srcId="{7F3C50ED-D558-43BE-8D5E-9B9FE531D635}" destId="{C5F46B49-7652-4CDE-A124-0EDE50701F43}" srcOrd="0" destOrd="0" parTransId="{0FDC68D8-781C-4987-922F-AAA7A6C6F5A3}" sibTransId="{9CF7EEBE-1A9C-47A1-B619-A2C24D3C9D8E}"/>
    <dgm:cxn modelId="{77C08BCF-7153-4C10-8D6F-F181BF2CE7DA}" type="presOf" srcId="{B58E5805-9D79-4032-89FB-E8797F96D632}" destId="{97CD9EE1-A22B-4A72-8399-F213A58E19E8}" srcOrd="1" destOrd="0" presId="urn:microsoft.com/office/officeart/2005/8/layout/target3"/>
    <dgm:cxn modelId="{AF2F15D1-EE4D-47F4-9FB9-993DC5C423DA}" srcId="{9D704693-0B74-4955-9ADC-99007F12EE3A}" destId="{822841D3-9DBF-46D5-B049-0CB374430D48}" srcOrd="1" destOrd="0" parTransId="{58D72ACF-0CDE-4534-8377-AB8AF4010113}" sibTransId="{A914BAD3-FC8C-4559-A8CA-7D00D6720A8C}"/>
    <dgm:cxn modelId="{0CC227D6-88D3-49A7-8750-3C48E4D154D7}" srcId="{24EBDD27-769C-422A-921F-6A362873931C}" destId="{F96C46DA-1DCD-4027-A14B-44B05D28AD14}" srcOrd="0" destOrd="0" parTransId="{DF400E71-F62E-4429-9BA0-3C44367C473E}" sibTransId="{4DC2B445-65BE-41C1-8A0B-44BCD068B89D}"/>
    <dgm:cxn modelId="{69BAD8D6-77A3-4A8F-A026-C130099F4D83}" srcId="{7F3C50ED-D558-43BE-8D5E-9B9FE531D635}" destId="{01A2945C-62D9-4D4B-9F68-B922646DA43C}" srcOrd="1" destOrd="0" parTransId="{EE76601C-E513-4AC3-AF95-3EF8CAB06BD3}" sibTransId="{AAC5E341-9570-4844-A6E6-E7593EDCA940}"/>
    <dgm:cxn modelId="{5CA48CDA-77F9-468A-A7B6-2B5D650564A0}" type="presOf" srcId="{01A2945C-62D9-4D4B-9F68-B922646DA43C}" destId="{72233991-9FDD-466B-8563-82B17F89AC0F}" srcOrd="0" destOrd="1" presId="urn:microsoft.com/office/officeart/2005/8/layout/target3"/>
    <dgm:cxn modelId="{A0278BE6-8902-4621-A699-053161FD6ADA}" type="presOf" srcId="{7F3C50ED-D558-43BE-8D5E-9B9FE531D635}" destId="{0E2498CC-FF27-45B0-A608-3D1351FF4555}" srcOrd="0" destOrd="0" presId="urn:microsoft.com/office/officeart/2005/8/layout/target3"/>
    <dgm:cxn modelId="{A29E2CF8-2BD2-4E87-A33F-6F92B633D773}" type="presParOf" srcId="{70A81A3C-543A-4912-8C88-DBB8C24F6A79}" destId="{26386E4C-81AD-4122-997C-DE8B77FFB8E5}" srcOrd="0" destOrd="0" presId="urn:microsoft.com/office/officeart/2005/8/layout/target3"/>
    <dgm:cxn modelId="{68322926-A95E-4DD2-8D89-5B68F99C894E}" type="presParOf" srcId="{70A81A3C-543A-4912-8C88-DBB8C24F6A79}" destId="{2A55105D-BD2B-41A2-B5B7-32469BB08A3C}" srcOrd="1" destOrd="0" presId="urn:microsoft.com/office/officeart/2005/8/layout/target3"/>
    <dgm:cxn modelId="{58338D1C-36DA-46E7-8906-1B529285912B}" type="presParOf" srcId="{70A81A3C-543A-4912-8C88-DBB8C24F6A79}" destId="{07FF51D4-A9AD-408D-AEA1-9D315CDF1091}" srcOrd="2" destOrd="0" presId="urn:microsoft.com/office/officeart/2005/8/layout/target3"/>
    <dgm:cxn modelId="{43449C4A-E665-4285-90D9-D199A13B6AC4}" type="presParOf" srcId="{70A81A3C-543A-4912-8C88-DBB8C24F6A79}" destId="{AB92FB87-6D5F-4F25-99D8-F79CDC563E16}" srcOrd="3" destOrd="0" presId="urn:microsoft.com/office/officeart/2005/8/layout/target3"/>
    <dgm:cxn modelId="{FF6901C6-A19F-428F-A1DF-43BE86933CC8}" type="presParOf" srcId="{70A81A3C-543A-4912-8C88-DBB8C24F6A79}" destId="{6A1A59E2-BE9E-43A4-9D6E-8DFAC286AEA7}" srcOrd="4" destOrd="0" presId="urn:microsoft.com/office/officeart/2005/8/layout/target3"/>
    <dgm:cxn modelId="{30EBBAA0-0475-4238-A203-1BE1D871E923}" type="presParOf" srcId="{70A81A3C-543A-4912-8C88-DBB8C24F6A79}" destId="{A1E97288-4156-4711-8F93-B7E1DC364E6A}" srcOrd="5" destOrd="0" presId="urn:microsoft.com/office/officeart/2005/8/layout/target3"/>
    <dgm:cxn modelId="{9F9363DC-E5B9-4946-A281-5FAAF233FB14}" type="presParOf" srcId="{70A81A3C-543A-4912-8C88-DBB8C24F6A79}" destId="{65DECA80-5A27-4C0D-A032-8826BBCC23B7}" srcOrd="6" destOrd="0" presId="urn:microsoft.com/office/officeart/2005/8/layout/target3"/>
    <dgm:cxn modelId="{D9C89805-8FC0-4E06-A63F-B86BC151E037}" type="presParOf" srcId="{70A81A3C-543A-4912-8C88-DBB8C24F6A79}" destId="{E23D1449-B424-46BB-B0E3-A988FB2BCD1F}" srcOrd="7" destOrd="0" presId="urn:microsoft.com/office/officeart/2005/8/layout/target3"/>
    <dgm:cxn modelId="{13CE5351-3A31-432E-BDFC-DC74E77DFFC7}" type="presParOf" srcId="{70A81A3C-543A-4912-8C88-DBB8C24F6A79}" destId="{0E2498CC-FF27-45B0-A608-3D1351FF4555}" srcOrd="8" destOrd="0" presId="urn:microsoft.com/office/officeart/2005/8/layout/target3"/>
    <dgm:cxn modelId="{14D5A8C0-C366-4F27-9C27-3D1CD8110ED2}" type="presParOf" srcId="{70A81A3C-543A-4912-8C88-DBB8C24F6A79}" destId="{365FB566-913F-4B06-B579-7A433F201508}" srcOrd="9" destOrd="0" presId="urn:microsoft.com/office/officeart/2005/8/layout/target3"/>
    <dgm:cxn modelId="{F2908765-E8AC-4CDE-A3EE-4012BF0E61EE}" type="presParOf" srcId="{70A81A3C-543A-4912-8C88-DBB8C24F6A79}" destId="{BF653195-9924-4613-8F2D-729467B890E6}" srcOrd="10" destOrd="0" presId="urn:microsoft.com/office/officeart/2005/8/layout/target3"/>
    <dgm:cxn modelId="{DF7EFAEF-D705-4DA6-9E44-69F9A4B5B375}" type="presParOf" srcId="{70A81A3C-543A-4912-8C88-DBB8C24F6A79}" destId="{0BB3372C-810B-4993-990E-62E29B44623C}" srcOrd="11" destOrd="0" presId="urn:microsoft.com/office/officeart/2005/8/layout/target3"/>
    <dgm:cxn modelId="{D2745C64-AAA9-47C7-BA4B-3069357164F4}" type="presParOf" srcId="{70A81A3C-543A-4912-8C88-DBB8C24F6A79}" destId="{97CD9EE1-A22B-4A72-8399-F213A58E19E8}" srcOrd="12" destOrd="0" presId="urn:microsoft.com/office/officeart/2005/8/layout/target3"/>
    <dgm:cxn modelId="{592288CB-81C8-4CA5-91EF-A28A0E6313BA}" type="presParOf" srcId="{70A81A3C-543A-4912-8C88-DBB8C24F6A79}" destId="{A5906B98-203F-4988-B407-B8E2FB5B95EE}" srcOrd="13" destOrd="0" presId="urn:microsoft.com/office/officeart/2005/8/layout/target3"/>
    <dgm:cxn modelId="{8C277212-EBAE-44EE-A43A-F497D609D789}" type="presParOf" srcId="{70A81A3C-543A-4912-8C88-DBB8C24F6A79}" destId="{5FCFF95D-2397-4B99-8DCB-380ADCD239E2}" srcOrd="14" destOrd="0" presId="urn:microsoft.com/office/officeart/2005/8/layout/target3"/>
    <dgm:cxn modelId="{B725DC0F-AF7E-4C6C-821D-9DECDEA65C87}" type="presParOf" srcId="{70A81A3C-543A-4912-8C88-DBB8C24F6A79}" destId="{ED256798-062E-4140-9838-778B40B4133B}" srcOrd="15" destOrd="0" presId="urn:microsoft.com/office/officeart/2005/8/layout/target3"/>
    <dgm:cxn modelId="{8CCDBF87-0C78-407B-9153-61C109047D32}" type="presParOf" srcId="{70A81A3C-543A-4912-8C88-DBB8C24F6A79}" destId="{23272424-70F0-4CA4-99A4-66205F997BE8}" srcOrd="16" destOrd="0" presId="urn:microsoft.com/office/officeart/2005/8/layout/target3"/>
    <dgm:cxn modelId="{BFBCF43E-1883-4A3E-9241-87D26F1FC09A}" type="presParOf" srcId="{70A81A3C-543A-4912-8C88-DBB8C24F6A79}" destId="{72233991-9FDD-466B-8563-82B17F89AC0F}" srcOrd="17" destOrd="0" presId="urn:microsoft.com/office/officeart/2005/8/layout/target3"/>
    <dgm:cxn modelId="{5687A212-9EBD-434D-A950-46B2571872A7}" type="presParOf" srcId="{70A81A3C-543A-4912-8C88-DBB8C24F6A79}" destId="{55A20474-D4A6-457F-8360-CB519C4B6B20}" srcOrd="18" destOrd="0" presId="urn:microsoft.com/office/officeart/2005/8/layout/target3"/>
    <dgm:cxn modelId="{0642BF19-CB7B-4D6D-A858-33B1D72F9752}" type="presParOf" srcId="{70A81A3C-543A-4912-8C88-DBB8C24F6A79}" destId="{58607765-02B2-4957-A800-0D639B23EACD}"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0F8EEF-C1F9-4492-AAE8-3356836A7310}"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GB"/>
        </a:p>
      </dgm:t>
    </dgm:pt>
    <dgm:pt modelId="{31D2DCC1-A8D3-4EBC-BAC2-EF1F016E2895}">
      <dgm:prSet phldrT="[Tekst]"/>
      <dgm:spPr/>
      <dgm:t>
        <a:bodyPr/>
        <a:lstStyle/>
        <a:p>
          <a:pPr>
            <a:buClrTx/>
            <a:buSzTx/>
            <a:buFontTx/>
            <a:buNone/>
          </a:pPr>
          <a:r>
            <a:rPr lang="el-GR" dirty="0"/>
            <a:t>Κατανόηση της ριζοσπαστικοποίησης γενικά</a:t>
          </a:r>
          <a:endParaRPr lang="en-GB" dirty="0"/>
        </a:p>
      </dgm:t>
    </dgm:pt>
    <dgm:pt modelId="{16823911-F98A-444F-8723-E85953FC203D}" type="parTrans" cxnId="{5F81D58D-BD31-448A-8245-528716F7393D}">
      <dgm:prSet/>
      <dgm:spPr/>
      <dgm:t>
        <a:bodyPr/>
        <a:lstStyle/>
        <a:p>
          <a:endParaRPr lang="en-GB"/>
        </a:p>
      </dgm:t>
    </dgm:pt>
    <dgm:pt modelId="{15F1BE6E-7DA5-4C5A-9D91-4F37957CE095}" type="sibTrans" cxnId="{5F81D58D-BD31-448A-8245-528716F7393D}">
      <dgm:prSet/>
      <dgm:spPr/>
      <dgm:t>
        <a:bodyPr/>
        <a:lstStyle/>
        <a:p>
          <a:endParaRPr lang="en-GB"/>
        </a:p>
      </dgm:t>
    </dgm:pt>
    <dgm:pt modelId="{3C039A8C-E3D5-417F-8F1B-8D2DB5607EC0}">
      <dgm:prSet/>
      <dgm:spPr/>
      <dgm:t>
        <a:bodyPr/>
        <a:lstStyle/>
        <a:p>
          <a:r>
            <a:rPr lang="el-GR" dirty="0"/>
            <a:t>Σχέση μεταξύ ριζοσπαστικοποίησης και συγκεκριμένου θέματος</a:t>
          </a:r>
          <a:endParaRPr lang="en-GB" dirty="0"/>
        </a:p>
      </dgm:t>
    </dgm:pt>
    <dgm:pt modelId="{8C4057BD-C43D-44A4-A78E-6EEA5A5BCF62}" type="parTrans" cxnId="{25A366A1-9E3E-463A-82F2-888974628BBB}">
      <dgm:prSet/>
      <dgm:spPr/>
      <dgm:t>
        <a:bodyPr/>
        <a:lstStyle/>
        <a:p>
          <a:endParaRPr lang="en-GB"/>
        </a:p>
      </dgm:t>
    </dgm:pt>
    <dgm:pt modelId="{A5D805B6-56C7-47FC-9C83-41FB04CB8E32}" type="sibTrans" cxnId="{25A366A1-9E3E-463A-82F2-888974628BBB}">
      <dgm:prSet/>
      <dgm:spPr/>
      <dgm:t>
        <a:bodyPr/>
        <a:lstStyle/>
        <a:p>
          <a:endParaRPr lang="en-GB"/>
        </a:p>
      </dgm:t>
    </dgm:pt>
    <dgm:pt modelId="{DBE1275B-0C90-4067-9467-F9452DEB59DE}">
      <dgm:prSet/>
      <dgm:spPr/>
      <dgm:t>
        <a:bodyPr/>
        <a:lstStyle/>
        <a:p>
          <a:r>
            <a:rPr lang="el-GR" dirty="0"/>
            <a:t>Αποσαφήνιση συγκεκριμένου θέματος</a:t>
          </a:r>
          <a:endParaRPr lang="en-GB" dirty="0"/>
        </a:p>
      </dgm:t>
    </dgm:pt>
    <dgm:pt modelId="{5CC17AC7-2D86-4C00-95F9-5D6CD1F9319F}" type="parTrans" cxnId="{0DD67E44-CA53-498E-A779-E2219448D459}">
      <dgm:prSet/>
      <dgm:spPr/>
      <dgm:t>
        <a:bodyPr/>
        <a:lstStyle/>
        <a:p>
          <a:endParaRPr lang="en-GB"/>
        </a:p>
      </dgm:t>
    </dgm:pt>
    <dgm:pt modelId="{EEB63956-90B5-4536-8A7F-2A31F37F82D8}" type="sibTrans" cxnId="{0DD67E44-CA53-498E-A779-E2219448D459}">
      <dgm:prSet/>
      <dgm:spPr/>
      <dgm:t>
        <a:bodyPr/>
        <a:lstStyle/>
        <a:p>
          <a:endParaRPr lang="en-GB"/>
        </a:p>
      </dgm:t>
    </dgm:pt>
    <dgm:pt modelId="{F681AFDA-5957-4C6F-BBB6-8146F6A65944}">
      <dgm:prSet/>
      <dgm:spPr/>
      <dgm:t>
        <a:bodyPr/>
        <a:lstStyle/>
        <a:p>
          <a:pPr marL="0" marR="0" lvl="0" indent="0" defTabSz="914400" eaLnBrk="1" fontAlgn="auto" latinLnBrk="0" hangingPunct="1">
            <a:lnSpc>
              <a:spcPct val="90000"/>
            </a:lnSpc>
            <a:spcBef>
              <a:spcPts val="0"/>
            </a:spcBef>
            <a:spcAft>
              <a:spcPts val="714"/>
            </a:spcAft>
            <a:buClrTx/>
            <a:buSzTx/>
            <a:buFontTx/>
            <a:buNone/>
            <a:tabLst/>
            <a:defRPr/>
          </a:pPr>
          <a:r>
            <a:rPr lang="el-GR" dirty="0"/>
            <a:t>Ασκήσεις</a:t>
          </a:r>
          <a:endParaRPr lang="en-GB" dirty="0"/>
        </a:p>
      </dgm:t>
    </dgm:pt>
    <dgm:pt modelId="{5DDCA10E-527D-4CA2-BB90-7E440E1BB88D}" type="parTrans" cxnId="{9E41DFB7-481E-4D92-B1B2-8E53052507E7}">
      <dgm:prSet/>
      <dgm:spPr/>
      <dgm:t>
        <a:bodyPr/>
        <a:lstStyle/>
        <a:p>
          <a:endParaRPr lang="en-GB"/>
        </a:p>
      </dgm:t>
    </dgm:pt>
    <dgm:pt modelId="{8CE311E2-0E08-4DEA-B3E8-93CCD36BC25B}" type="sibTrans" cxnId="{9E41DFB7-481E-4D92-B1B2-8E53052507E7}">
      <dgm:prSet/>
      <dgm:spPr/>
      <dgm:t>
        <a:bodyPr/>
        <a:lstStyle/>
        <a:p>
          <a:endParaRPr lang="en-GB"/>
        </a:p>
      </dgm:t>
    </dgm:pt>
    <dgm:pt modelId="{EE4DB84A-7B51-4BE9-B9A1-4FF26AC89ADD}" type="pres">
      <dgm:prSet presAssocID="{EB0F8EEF-C1F9-4492-AAE8-3356836A7310}" presName="Name0" presStyleCnt="0">
        <dgm:presLayoutVars>
          <dgm:chMax val="7"/>
          <dgm:chPref val="7"/>
          <dgm:dir/>
        </dgm:presLayoutVars>
      </dgm:prSet>
      <dgm:spPr/>
    </dgm:pt>
    <dgm:pt modelId="{315E0FB1-D4D3-45D5-9824-1A08DF92C708}" type="pres">
      <dgm:prSet presAssocID="{EB0F8EEF-C1F9-4492-AAE8-3356836A7310}" presName="Name1" presStyleCnt="0"/>
      <dgm:spPr/>
    </dgm:pt>
    <dgm:pt modelId="{D6785E55-DE44-40CD-8800-6F7453B67C37}" type="pres">
      <dgm:prSet presAssocID="{EB0F8EEF-C1F9-4492-AAE8-3356836A7310}" presName="cycle" presStyleCnt="0"/>
      <dgm:spPr/>
    </dgm:pt>
    <dgm:pt modelId="{2B844F08-B0FC-47B3-A343-D929BC0D1E6D}" type="pres">
      <dgm:prSet presAssocID="{EB0F8EEF-C1F9-4492-AAE8-3356836A7310}" presName="srcNode" presStyleLbl="node1" presStyleIdx="0" presStyleCnt="4"/>
      <dgm:spPr/>
    </dgm:pt>
    <dgm:pt modelId="{84B7EB82-D3A9-42BF-8C3F-A6D8A1850E93}" type="pres">
      <dgm:prSet presAssocID="{EB0F8EEF-C1F9-4492-AAE8-3356836A7310}" presName="conn" presStyleLbl="parChTrans1D2" presStyleIdx="0" presStyleCnt="1"/>
      <dgm:spPr/>
    </dgm:pt>
    <dgm:pt modelId="{DFA62A0A-2184-4D47-8896-B395EDAE6795}" type="pres">
      <dgm:prSet presAssocID="{EB0F8EEF-C1F9-4492-AAE8-3356836A7310}" presName="extraNode" presStyleLbl="node1" presStyleIdx="0" presStyleCnt="4"/>
      <dgm:spPr/>
    </dgm:pt>
    <dgm:pt modelId="{03114061-533F-446F-8906-11632756CE13}" type="pres">
      <dgm:prSet presAssocID="{EB0F8EEF-C1F9-4492-AAE8-3356836A7310}" presName="dstNode" presStyleLbl="node1" presStyleIdx="0" presStyleCnt="4"/>
      <dgm:spPr/>
    </dgm:pt>
    <dgm:pt modelId="{647ABB97-E109-4B4F-B1D5-F9F6C56AD6D6}" type="pres">
      <dgm:prSet presAssocID="{31D2DCC1-A8D3-4EBC-BAC2-EF1F016E2895}" presName="text_1" presStyleLbl="node1" presStyleIdx="0" presStyleCnt="4">
        <dgm:presLayoutVars>
          <dgm:bulletEnabled val="1"/>
        </dgm:presLayoutVars>
      </dgm:prSet>
      <dgm:spPr/>
    </dgm:pt>
    <dgm:pt modelId="{5F7CF164-6C91-44C6-952A-CD0C20F6C028}" type="pres">
      <dgm:prSet presAssocID="{31D2DCC1-A8D3-4EBC-BAC2-EF1F016E2895}" presName="accent_1" presStyleCnt="0"/>
      <dgm:spPr/>
    </dgm:pt>
    <dgm:pt modelId="{41D38068-98F0-41CC-A924-9DCB81A8CED3}" type="pres">
      <dgm:prSet presAssocID="{31D2DCC1-A8D3-4EBC-BAC2-EF1F016E2895}" presName="accentRepeatNode" presStyleLbl="solidFgAcc1" presStyleIdx="0" presStyleCnt="4"/>
      <dgm:spPr/>
    </dgm:pt>
    <dgm:pt modelId="{31F187AD-3412-4AEA-B81A-2BAD2018C4E4}" type="pres">
      <dgm:prSet presAssocID="{3C039A8C-E3D5-417F-8F1B-8D2DB5607EC0}" presName="text_2" presStyleLbl="node1" presStyleIdx="1" presStyleCnt="4">
        <dgm:presLayoutVars>
          <dgm:bulletEnabled val="1"/>
        </dgm:presLayoutVars>
      </dgm:prSet>
      <dgm:spPr/>
    </dgm:pt>
    <dgm:pt modelId="{489D471C-F0F6-4490-B657-6A247C85DAA6}" type="pres">
      <dgm:prSet presAssocID="{3C039A8C-E3D5-417F-8F1B-8D2DB5607EC0}" presName="accent_2" presStyleCnt="0"/>
      <dgm:spPr/>
    </dgm:pt>
    <dgm:pt modelId="{A36D6CBA-EEA4-43E4-85F1-390086E2844C}" type="pres">
      <dgm:prSet presAssocID="{3C039A8C-E3D5-417F-8F1B-8D2DB5607EC0}" presName="accentRepeatNode" presStyleLbl="solidFgAcc1" presStyleIdx="1" presStyleCnt="4"/>
      <dgm:spPr/>
    </dgm:pt>
    <dgm:pt modelId="{769C617B-C7E7-4801-8037-FB2097D44826}" type="pres">
      <dgm:prSet presAssocID="{DBE1275B-0C90-4067-9467-F9452DEB59DE}" presName="text_3" presStyleLbl="node1" presStyleIdx="2" presStyleCnt="4">
        <dgm:presLayoutVars>
          <dgm:bulletEnabled val="1"/>
        </dgm:presLayoutVars>
      </dgm:prSet>
      <dgm:spPr/>
    </dgm:pt>
    <dgm:pt modelId="{CF1767FA-74DF-4749-A256-8EA93057123C}" type="pres">
      <dgm:prSet presAssocID="{DBE1275B-0C90-4067-9467-F9452DEB59DE}" presName="accent_3" presStyleCnt="0"/>
      <dgm:spPr/>
    </dgm:pt>
    <dgm:pt modelId="{F839506C-2F4B-4A51-9B06-A7509B905F51}" type="pres">
      <dgm:prSet presAssocID="{DBE1275B-0C90-4067-9467-F9452DEB59DE}" presName="accentRepeatNode" presStyleLbl="solidFgAcc1" presStyleIdx="2" presStyleCnt="4"/>
      <dgm:spPr/>
    </dgm:pt>
    <dgm:pt modelId="{75114A73-6B5C-4BCB-A8DB-99DA3DF589D7}" type="pres">
      <dgm:prSet presAssocID="{F681AFDA-5957-4C6F-BBB6-8146F6A65944}" presName="text_4" presStyleLbl="node1" presStyleIdx="3" presStyleCnt="4">
        <dgm:presLayoutVars>
          <dgm:bulletEnabled val="1"/>
        </dgm:presLayoutVars>
      </dgm:prSet>
      <dgm:spPr/>
    </dgm:pt>
    <dgm:pt modelId="{C6B8063E-57A4-43CD-B1CF-F229295AD7D1}" type="pres">
      <dgm:prSet presAssocID="{F681AFDA-5957-4C6F-BBB6-8146F6A65944}" presName="accent_4" presStyleCnt="0"/>
      <dgm:spPr/>
    </dgm:pt>
    <dgm:pt modelId="{F44831EC-625D-42B6-BDD1-35E82763C17C}" type="pres">
      <dgm:prSet presAssocID="{F681AFDA-5957-4C6F-BBB6-8146F6A65944}" presName="accentRepeatNode" presStyleLbl="solidFgAcc1" presStyleIdx="3" presStyleCnt="4"/>
      <dgm:spPr/>
    </dgm:pt>
  </dgm:ptLst>
  <dgm:cxnLst>
    <dgm:cxn modelId="{24BA2863-A0A5-4D18-A842-2DACA85E552D}" type="presOf" srcId="{F681AFDA-5957-4C6F-BBB6-8146F6A65944}" destId="{75114A73-6B5C-4BCB-A8DB-99DA3DF589D7}" srcOrd="0" destOrd="0" presId="urn:microsoft.com/office/officeart/2008/layout/VerticalCurvedList"/>
    <dgm:cxn modelId="{0DD67E44-CA53-498E-A779-E2219448D459}" srcId="{EB0F8EEF-C1F9-4492-AAE8-3356836A7310}" destId="{DBE1275B-0C90-4067-9467-F9452DEB59DE}" srcOrd="2" destOrd="0" parTransId="{5CC17AC7-2D86-4C00-95F9-5D6CD1F9319F}" sibTransId="{EEB63956-90B5-4536-8A7F-2A31F37F82D8}"/>
    <dgm:cxn modelId="{94CB1D88-C30B-4AED-8172-0409E5BB5DAB}" type="presOf" srcId="{EB0F8EEF-C1F9-4492-AAE8-3356836A7310}" destId="{EE4DB84A-7B51-4BE9-B9A1-4FF26AC89ADD}" srcOrd="0" destOrd="0" presId="urn:microsoft.com/office/officeart/2008/layout/VerticalCurvedList"/>
    <dgm:cxn modelId="{5F81D58D-BD31-448A-8245-528716F7393D}" srcId="{EB0F8EEF-C1F9-4492-AAE8-3356836A7310}" destId="{31D2DCC1-A8D3-4EBC-BAC2-EF1F016E2895}" srcOrd="0" destOrd="0" parTransId="{16823911-F98A-444F-8723-E85953FC203D}" sibTransId="{15F1BE6E-7DA5-4C5A-9D91-4F37957CE095}"/>
    <dgm:cxn modelId="{25A366A1-9E3E-463A-82F2-888974628BBB}" srcId="{EB0F8EEF-C1F9-4492-AAE8-3356836A7310}" destId="{3C039A8C-E3D5-417F-8F1B-8D2DB5607EC0}" srcOrd="1" destOrd="0" parTransId="{8C4057BD-C43D-44A4-A78E-6EEA5A5BCF62}" sibTransId="{A5D805B6-56C7-47FC-9C83-41FB04CB8E32}"/>
    <dgm:cxn modelId="{44250BA2-D66A-465E-A035-6ACB2A71052D}" type="presOf" srcId="{DBE1275B-0C90-4067-9467-F9452DEB59DE}" destId="{769C617B-C7E7-4801-8037-FB2097D44826}" srcOrd="0" destOrd="0" presId="urn:microsoft.com/office/officeart/2008/layout/VerticalCurvedList"/>
    <dgm:cxn modelId="{E7B1ADB3-20F5-4706-96A8-8D3164917C96}" type="presOf" srcId="{15F1BE6E-7DA5-4C5A-9D91-4F37957CE095}" destId="{84B7EB82-D3A9-42BF-8C3F-A6D8A1850E93}" srcOrd="0" destOrd="0" presId="urn:microsoft.com/office/officeart/2008/layout/VerticalCurvedList"/>
    <dgm:cxn modelId="{9E41DFB7-481E-4D92-B1B2-8E53052507E7}" srcId="{EB0F8EEF-C1F9-4492-AAE8-3356836A7310}" destId="{F681AFDA-5957-4C6F-BBB6-8146F6A65944}" srcOrd="3" destOrd="0" parTransId="{5DDCA10E-527D-4CA2-BB90-7E440E1BB88D}" sibTransId="{8CE311E2-0E08-4DEA-B3E8-93CCD36BC25B}"/>
    <dgm:cxn modelId="{35848AB9-8D95-48BC-89F1-53A118CC50EB}" type="presOf" srcId="{3C039A8C-E3D5-417F-8F1B-8D2DB5607EC0}" destId="{31F187AD-3412-4AEA-B81A-2BAD2018C4E4}" srcOrd="0" destOrd="0" presId="urn:microsoft.com/office/officeart/2008/layout/VerticalCurvedList"/>
    <dgm:cxn modelId="{ABAE29F8-5216-4DFF-A6EF-3C05ED4B2F58}" type="presOf" srcId="{31D2DCC1-A8D3-4EBC-BAC2-EF1F016E2895}" destId="{647ABB97-E109-4B4F-B1D5-F9F6C56AD6D6}" srcOrd="0" destOrd="0" presId="urn:microsoft.com/office/officeart/2008/layout/VerticalCurvedList"/>
    <dgm:cxn modelId="{76CF3198-CC47-4AFC-8284-783D72A6BF51}" type="presParOf" srcId="{EE4DB84A-7B51-4BE9-B9A1-4FF26AC89ADD}" destId="{315E0FB1-D4D3-45D5-9824-1A08DF92C708}" srcOrd="0" destOrd="0" presId="urn:microsoft.com/office/officeart/2008/layout/VerticalCurvedList"/>
    <dgm:cxn modelId="{49F0CD58-6692-4995-939D-8C1D504FB9DE}" type="presParOf" srcId="{315E0FB1-D4D3-45D5-9824-1A08DF92C708}" destId="{D6785E55-DE44-40CD-8800-6F7453B67C37}" srcOrd="0" destOrd="0" presId="urn:microsoft.com/office/officeart/2008/layout/VerticalCurvedList"/>
    <dgm:cxn modelId="{3CE43493-F069-42BC-9DBF-5D41E77EF32A}" type="presParOf" srcId="{D6785E55-DE44-40CD-8800-6F7453B67C37}" destId="{2B844F08-B0FC-47B3-A343-D929BC0D1E6D}" srcOrd="0" destOrd="0" presId="urn:microsoft.com/office/officeart/2008/layout/VerticalCurvedList"/>
    <dgm:cxn modelId="{6306D46C-508E-4598-B223-274247654FE5}" type="presParOf" srcId="{D6785E55-DE44-40CD-8800-6F7453B67C37}" destId="{84B7EB82-D3A9-42BF-8C3F-A6D8A1850E93}" srcOrd="1" destOrd="0" presId="urn:microsoft.com/office/officeart/2008/layout/VerticalCurvedList"/>
    <dgm:cxn modelId="{2E2AA978-FC83-42DD-B55E-23274EA813AF}" type="presParOf" srcId="{D6785E55-DE44-40CD-8800-6F7453B67C37}" destId="{DFA62A0A-2184-4D47-8896-B395EDAE6795}" srcOrd="2" destOrd="0" presId="urn:microsoft.com/office/officeart/2008/layout/VerticalCurvedList"/>
    <dgm:cxn modelId="{1D25F797-93A5-47FF-A98F-21B75DC81BEE}" type="presParOf" srcId="{D6785E55-DE44-40CD-8800-6F7453B67C37}" destId="{03114061-533F-446F-8906-11632756CE13}" srcOrd="3" destOrd="0" presId="urn:microsoft.com/office/officeart/2008/layout/VerticalCurvedList"/>
    <dgm:cxn modelId="{DA32ACA6-A7C4-4803-A32B-75BFED45A63D}" type="presParOf" srcId="{315E0FB1-D4D3-45D5-9824-1A08DF92C708}" destId="{647ABB97-E109-4B4F-B1D5-F9F6C56AD6D6}" srcOrd="1" destOrd="0" presId="urn:microsoft.com/office/officeart/2008/layout/VerticalCurvedList"/>
    <dgm:cxn modelId="{ACA50EA2-938E-4915-A8FE-5AE61694D0EC}" type="presParOf" srcId="{315E0FB1-D4D3-45D5-9824-1A08DF92C708}" destId="{5F7CF164-6C91-44C6-952A-CD0C20F6C028}" srcOrd="2" destOrd="0" presId="urn:microsoft.com/office/officeart/2008/layout/VerticalCurvedList"/>
    <dgm:cxn modelId="{C1BE6C64-0AF4-4F1A-B93F-A06C4A058A2E}" type="presParOf" srcId="{5F7CF164-6C91-44C6-952A-CD0C20F6C028}" destId="{41D38068-98F0-41CC-A924-9DCB81A8CED3}" srcOrd="0" destOrd="0" presId="urn:microsoft.com/office/officeart/2008/layout/VerticalCurvedList"/>
    <dgm:cxn modelId="{F60E5738-FF1F-4238-80A5-F84719A069DA}" type="presParOf" srcId="{315E0FB1-D4D3-45D5-9824-1A08DF92C708}" destId="{31F187AD-3412-4AEA-B81A-2BAD2018C4E4}" srcOrd="3" destOrd="0" presId="urn:microsoft.com/office/officeart/2008/layout/VerticalCurvedList"/>
    <dgm:cxn modelId="{81763727-91DD-4E3F-A8E4-2FB0BE3B79F1}" type="presParOf" srcId="{315E0FB1-D4D3-45D5-9824-1A08DF92C708}" destId="{489D471C-F0F6-4490-B657-6A247C85DAA6}" srcOrd="4" destOrd="0" presId="urn:microsoft.com/office/officeart/2008/layout/VerticalCurvedList"/>
    <dgm:cxn modelId="{CCE67011-FEF7-4A03-B161-C80592122436}" type="presParOf" srcId="{489D471C-F0F6-4490-B657-6A247C85DAA6}" destId="{A36D6CBA-EEA4-43E4-85F1-390086E2844C}" srcOrd="0" destOrd="0" presId="urn:microsoft.com/office/officeart/2008/layout/VerticalCurvedList"/>
    <dgm:cxn modelId="{8AD289BA-A9C6-4DEF-B942-8D8766E24F47}" type="presParOf" srcId="{315E0FB1-D4D3-45D5-9824-1A08DF92C708}" destId="{769C617B-C7E7-4801-8037-FB2097D44826}" srcOrd="5" destOrd="0" presId="urn:microsoft.com/office/officeart/2008/layout/VerticalCurvedList"/>
    <dgm:cxn modelId="{1FE0274C-D6E4-491F-B29A-B9E52229F042}" type="presParOf" srcId="{315E0FB1-D4D3-45D5-9824-1A08DF92C708}" destId="{CF1767FA-74DF-4749-A256-8EA93057123C}" srcOrd="6" destOrd="0" presId="urn:microsoft.com/office/officeart/2008/layout/VerticalCurvedList"/>
    <dgm:cxn modelId="{64ED0DF2-53E8-440F-B92B-699C08414C13}" type="presParOf" srcId="{CF1767FA-74DF-4749-A256-8EA93057123C}" destId="{F839506C-2F4B-4A51-9B06-A7509B905F51}" srcOrd="0" destOrd="0" presId="urn:microsoft.com/office/officeart/2008/layout/VerticalCurvedList"/>
    <dgm:cxn modelId="{D84EE411-2A3C-4F34-B620-B0B77ECDC246}" type="presParOf" srcId="{315E0FB1-D4D3-45D5-9824-1A08DF92C708}" destId="{75114A73-6B5C-4BCB-A8DB-99DA3DF589D7}" srcOrd="7" destOrd="0" presId="urn:microsoft.com/office/officeart/2008/layout/VerticalCurvedList"/>
    <dgm:cxn modelId="{8DE4650B-F906-4E45-9847-7BA8D96FA472}" type="presParOf" srcId="{315E0FB1-D4D3-45D5-9824-1A08DF92C708}" destId="{C6B8063E-57A4-43CD-B1CF-F229295AD7D1}" srcOrd="8" destOrd="0" presId="urn:microsoft.com/office/officeart/2008/layout/VerticalCurvedList"/>
    <dgm:cxn modelId="{BA1BDE76-8F27-4B4B-882E-EE47623119D9}" type="presParOf" srcId="{C6B8063E-57A4-43CD-B1CF-F229295AD7D1}" destId="{F44831EC-625D-42B6-BDD1-35E82763C17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93A8FA-7F14-453B-8AE8-5272C5195B30}"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bg-BG"/>
        </a:p>
      </dgm:t>
    </dgm:pt>
    <dgm:pt modelId="{1E7BEF81-54C1-4488-88EC-495D602CEA3E}">
      <dgm:prSet phldrT="[Текст]" custT="1"/>
      <dgm:spPr/>
      <dgm:t>
        <a:bodyPr/>
        <a:lstStyle/>
        <a:p>
          <a:r>
            <a:rPr lang="el-GR" sz="1200" b="1" dirty="0"/>
            <a:t>Καθοδήγηση &amp; Γονική μέριμνα</a:t>
          </a:r>
          <a:endParaRPr lang="bg-BG" sz="1200" b="1" dirty="0"/>
        </a:p>
      </dgm:t>
    </dgm:pt>
    <dgm:pt modelId="{3B26E152-C771-430C-BB33-05CB39FA77E3}" type="parTrans" cxnId="{700C16F1-B528-4E12-BB46-7DA52B2E7945}">
      <dgm:prSet/>
      <dgm:spPr/>
      <dgm:t>
        <a:bodyPr/>
        <a:lstStyle/>
        <a:p>
          <a:endParaRPr lang="bg-BG" sz="1200" b="1"/>
        </a:p>
      </dgm:t>
    </dgm:pt>
    <dgm:pt modelId="{C02F56A3-E51D-4A9C-B698-AC71FFB11A41}" type="sibTrans" cxnId="{700C16F1-B528-4E12-BB46-7DA52B2E7945}">
      <dgm:prSet/>
      <dgm:spPr/>
      <dgm:t>
        <a:bodyPr/>
        <a:lstStyle/>
        <a:p>
          <a:endParaRPr lang="bg-BG" sz="1200" b="1"/>
        </a:p>
      </dgm:t>
    </dgm:pt>
    <dgm:pt modelId="{BCBC5872-D3A7-4BB7-8835-EB7B76204952}">
      <dgm:prSet phldrT="[Текст]" custT="1"/>
      <dgm:spPr/>
      <dgm:t>
        <a:bodyPr/>
        <a:lstStyle/>
        <a:p>
          <a:r>
            <a:rPr lang="el-GR" sz="1200" b="1" dirty="0"/>
            <a:t>Κριτική σκέψη</a:t>
          </a:r>
          <a:endParaRPr lang="bg-BG" sz="1200" b="1" dirty="0"/>
        </a:p>
      </dgm:t>
    </dgm:pt>
    <dgm:pt modelId="{5C46C179-D6BE-412D-A629-274B07E06EDD}" type="parTrans" cxnId="{D178C2D8-5F7F-4B8A-AF82-39829B04497C}">
      <dgm:prSet/>
      <dgm:spPr/>
      <dgm:t>
        <a:bodyPr/>
        <a:lstStyle/>
        <a:p>
          <a:endParaRPr lang="bg-BG" sz="1200" b="1"/>
        </a:p>
      </dgm:t>
    </dgm:pt>
    <dgm:pt modelId="{5FC6A3CA-B868-4220-9808-C61487E71F6D}" type="sibTrans" cxnId="{D178C2D8-5F7F-4B8A-AF82-39829B04497C}">
      <dgm:prSet/>
      <dgm:spPr/>
      <dgm:t>
        <a:bodyPr/>
        <a:lstStyle/>
        <a:p>
          <a:endParaRPr lang="bg-BG" sz="1200" b="1"/>
        </a:p>
      </dgm:t>
    </dgm:pt>
    <dgm:pt modelId="{B49538A6-A5CF-4D7B-B7BC-DF08A4DF1F8E}">
      <dgm:prSet phldrT="[Текст]" custT="1"/>
      <dgm:spPr/>
      <dgm:t>
        <a:bodyPr/>
        <a:lstStyle/>
        <a:p>
          <a:r>
            <a:rPr lang="el-GR" sz="1200" b="1" dirty="0"/>
            <a:t>Διαχείριση θυμού</a:t>
          </a:r>
          <a:endParaRPr lang="bg-BG" sz="1200" b="1" dirty="0"/>
        </a:p>
      </dgm:t>
    </dgm:pt>
    <dgm:pt modelId="{3871ED94-2856-4493-8622-F935A1934D36}" type="parTrans" cxnId="{5EFEC208-C254-4CC3-BEF6-584D9164CBE8}">
      <dgm:prSet/>
      <dgm:spPr/>
      <dgm:t>
        <a:bodyPr/>
        <a:lstStyle/>
        <a:p>
          <a:endParaRPr lang="bg-BG" sz="1200" b="1"/>
        </a:p>
      </dgm:t>
    </dgm:pt>
    <dgm:pt modelId="{DD179F5B-A9D2-4B16-8572-C76C56A000BD}" type="sibTrans" cxnId="{5EFEC208-C254-4CC3-BEF6-584D9164CBE8}">
      <dgm:prSet/>
      <dgm:spPr/>
      <dgm:t>
        <a:bodyPr/>
        <a:lstStyle/>
        <a:p>
          <a:endParaRPr lang="bg-BG" sz="1200" b="1"/>
        </a:p>
      </dgm:t>
    </dgm:pt>
    <dgm:pt modelId="{319195C2-6961-4D33-87D4-F39A6975E646}">
      <dgm:prSet phldrT="[Текст]" custT="1"/>
      <dgm:spPr/>
      <dgm:t>
        <a:bodyPr/>
        <a:lstStyle/>
        <a:p>
          <a:r>
            <a:rPr lang="el-GR" sz="1200" b="1" dirty="0"/>
            <a:t>Αφηγήσεις και ταυτότητα</a:t>
          </a:r>
          <a:endParaRPr lang="bg-BG" sz="1200" b="1" dirty="0"/>
        </a:p>
      </dgm:t>
    </dgm:pt>
    <dgm:pt modelId="{99C41C8E-ECAF-480D-B678-450D04AF9E79}" type="parTrans" cxnId="{B5273AA1-010E-41F5-89A4-3327546CC08E}">
      <dgm:prSet/>
      <dgm:spPr/>
      <dgm:t>
        <a:bodyPr/>
        <a:lstStyle/>
        <a:p>
          <a:endParaRPr lang="bg-BG" sz="1200" b="1"/>
        </a:p>
      </dgm:t>
    </dgm:pt>
    <dgm:pt modelId="{498C8CDA-3836-42A3-B814-BC697EDFC2E8}" type="sibTrans" cxnId="{B5273AA1-010E-41F5-89A4-3327546CC08E}">
      <dgm:prSet/>
      <dgm:spPr/>
      <dgm:t>
        <a:bodyPr/>
        <a:lstStyle/>
        <a:p>
          <a:endParaRPr lang="bg-BG" sz="1200" b="1"/>
        </a:p>
      </dgm:t>
    </dgm:pt>
    <dgm:pt modelId="{EC3A0E09-C59B-4675-A04B-58072D9DDBCE}">
      <dgm:prSet phldrT="[Текст]" custT="1"/>
      <dgm:spPr/>
      <dgm:t>
        <a:bodyPr/>
        <a:lstStyle/>
        <a:p>
          <a:r>
            <a:rPr lang="el-GR" sz="1200" b="1" dirty="0"/>
            <a:t>Προσομοίωση και συζήτηση</a:t>
          </a:r>
          <a:endParaRPr lang="en-US" sz="1200" b="1" dirty="0"/>
        </a:p>
      </dgm:t>
    </dgm:pt>
    <dgm:pt modelId="{9002D871-AB15-490E-808B-EC11E9685083}" type="parTrans" cxnId="{2BD8AAC8-1AFD-44CE-AA14-55A69CE2C4EE}">
      <dgm:prSet/>
      <dgm:spPr/>
      <dgm:t>
        <a:bodyPr/>
        <a:lstStyle/>
        <a:p>
          <a:endParaRPr lang="bg-BG" sz="1200" b="1"/>
        </a:p>
      </dgm:t>
    </dgm:pt>
    <dgm:pt modelId="{AADAA574-F564-428E-85A2-CC89C42FE6C4}" type="sibTrans" cxnId="{2BD8AAC8-1AFD-44CE-AA14-55A69CE2C4EE}">
      <dgm:prSet/>
      <dgm:spPr/>
      <dgm:t>
        <a:bodyPr/>
        <a:lstStyle/>
        <a:p>
          <a:endParaRPr lang="bg-BG" sz="1200" b="1"/>
        </a:p>
      </dgm:t>
    </dgm:pt>
    <dgm:pt modelId="{111EAC46-4BB8-410F-9382-179F3E127E36}">
      <dgm:prSet custT="1"/>
      <dgm:spPr/>
      <dgm:t>
        <a:bodyPr/>
        <a:lstStyle/>
        <a:p>
          <a:r>
            <a:rPr lang="el-GR" sz="1200" b="1" dirty="0"/>
            <a:t>Επίλυση συγκρούσεων</a:t>
          </a:r>
          <a:endParaRPr lang="bg-BG" sz="1200" b="1" dirty="0"/>
        </a:p>
      </dgm:t>
    </dgm:pt>
    <dgm:pt modelId="{C774C1E6-BC27-4DDA-8475-2D83A6F1FA61}" type="parTrans" cxnId="{1E5FD966-A725-4B18-8062-97AF75B1596B}">
      <dgm:prSet/>
      <dgm:spPr/>
      <dgm:t>
        <a:bodyPr/>
        <a:lstStyle/>
        <a:p>
          <a:endParaRPr lang="bg-BG" sz="1200" b="1"/>
        </a:p>
      </dgm:t>
    </dgm:pt>
    <dgm:pt modelId="{F5AB246F-18DD-4A5B-9829-B1EC70E06A3E}" type="sibTrans" cxnId="{1E5FD966-A725-4B18-8062-97AF75B1596B}">
      <dgm:prSet/>
      <dgm:spPr/>
      <dgm:t>
        <a:bodyPr/>
        <a:lstStyle/>
        <a:p>
          <a:endParaRPr lang="bg-BG" sz="1200" b="1"/>
        </a:p>
      </dgm:t>
    </dgm:pt>
    <dgm:pt modelId="{0432AED4-86C3-4E58-83D9-71398232C59A}">
      <dgm:prSet custT="1"/>
      <dgm:spPr/>
      <dgm:t>
        <a:bodyPr/>
        <a:lstStyle/>
        <a:p>
          <a:r>
            <a:rPr lang="el-GR" sz="1200" b="1" dirty="0"/>
            <a:t>Αναλογική κρατική απάντηση</a:t>
          </a:r>
          <a:endParaRPr lang="bg-BG" sz="1200" b="1" dirty="0"/>
        </a:p>
      </dgm:t>
    </dgm:pt>
    <dgm:pt modelId="{8C91F25F-C703-47FD-93AB-55777EAFF369}" type="parTrans" cxnId="{F846633C-B8D4-4035-BE65-AA99B2E0963C}">
      <dgm:prSet/>
      <dgm:spPr/>
      <dgm:t>
        <a:bodyPr/>
        <a:lstStyle/>
        <a:p>
          <a:endParaRPr lang="bg-BG" sz="1200" b="1"/>
        </a:p>
      </dgm:t>
    </dgm:pt>
    <dgm:pt modelId="{AE427B4A-8712-40A7-9F8B-674CC04A3A63}" type="sibTrans" cxnId="{F846633C-B8D4-4035-BE65-AA99B2E0963C}">
      <dgm:prSet/>
      <dgm:spPr/>
      <dgm:t>
        <a:bodyPr/>
        <a:lstStyle/>
        <a:p>
          <a:endParaRPr lang="bg-BG" sz="1200" b="1"/>
        </a:p>
      </dgm:t>
    </dgm:pt>
    <dgm:pt modelId="{0DFCE710-C445-457E-8E0A-7A9AAFB00C31}" type="pres">
      <dgm:prSet presAssocID="{6193A8FA-7F14-453B-8AE8-5272C5195B30}" presName="linear" presStyleCnt="0">
        <dgm:presLayoutVars>
          <dgm:animLvl val="lvl"/>
          <dgm:resizeHandles val="exact"/>
        </dgm:presLayoutVars>
      </dgm:prSet>
      <dgm:spPr/>
    </dgm:pt>
    <dgm:pt modelId="{2D69E892-FC4D-4DA0-A373-C25AE6B2890E}" type="pres">
      <dgm:prSet presAssocID="{1E7BEF81-54C1-4488-88EC-495D602CEA3E}" presName="parentText" presStyleLbl="node1" presStyleIdx="0" presStyleCnt="7">
        <dgm:presLayoutVars>
          <dgm:chMax val="0"/>
          <dgm:bulletEnabled val="1"/>
        </dgm:presLayoutVars>
      </dgm:prSet>
      <dgm:spPr/>
    </dgm:pt>
    <dgm:pt modelId="{9A8863EC-6BA7-4423-AE32-24A414999D9B}" type="pres">
      <dgm:prSet presAssocID="{C02F56A3-E51D-4A9C-B698-AC71FFB11A41}" presName="spacer" presStyleCnt="0"/>
      <dgm:spPr/>
    </dgm:pt>
    <dgm:pt modelId="{883DA8C2-1EAD-474E-8B72-6A3EFBE8A85B}" type="pres">
      <dgm:prSet presAssocID="{BCBC5872-D3A7-4BB7-8835-EB7B76204952}" presName="parentText" presStyleLbl="node1" presStyleIdx="1" presStyleCnt="7">
        <dgm:presLayoutVars>
          <dgm:chMax val="0"/>
          <dgm:bulletEnabled val="1"/>
        </dgm:presLayoutVars>
      </dgm:prSet>
      <dgm:spPr/>
    </dgm:pt>
    <dgm:pt modelId="{8244E8FE-C260-48A9-A2E0-4E8CF1E041A4}" type="pres">
      <dgm:prSet presAssocID="{5FC6A3CA-B868-4220-9808-C61487E71F6D}" presName="spacer" presStyleCnt="0"/>
      <dgm:spPr/>
    </dgm:pt>
    <dgm:pt modelId="{98A52DE2-8112-4B2D-A0F2-FEA3155458A3}" type="pres">
      <dgm:prSet presAssocID="{B49538A6-A5CF-4D7B-B7BC-DF08A4DF1F8E}" presName="parentText" presStyleLbl="node1" presStyleIdx="2" presStyleCnt="7">
        <dgm:presLayoutVars>
          <dgm:chMax val="0"/>
          <dgm:bulletEnabled val="1"/>
        </dgm:presLayoutVars>
      </dgm:prSet>
      <dgm:spPr/>
    </dgm:pt>
    <dgm:pt modelId="{890D636E-DF8D-4D37-AC50-BFA88E794BFD}" type="pres">
      <dgm:prSet presAssocID="{DD179F5B-A9D2-4B16-8572-C76C56A000BD}" presName="spacer" presStyleCnt="0"/>
      <dgm:spPr/>
    </dgm:pt>
    <dgm:pt modelId="{21094C16-D1CE-4C3F-A28D-AA899043E378}" type="pres">
      <dgm:prSet presAssocID="{319195C2-6961-4D33-87D4-F39A6975E646}" presName="parentText" presStyleLbl="node1" presStyleIdx="3" presStyleCnt="7">
        <dgm:presLayoutVars>
          <dgm:chMax val="0"/>
          <dgm:bulletEnabled val="1"/>
        </dgm:presLayoutVars>
      </dgm:prSet>
      <dgm:spPr/>
    </dgm:pt>
    <dgm:pt modelId="{69452565-BACE-452B-AE95-AB8E5094DF00}" type="pres">
      <dgm:prSet presAssocID="{498C8CDA-3836-42A3-B814-BC697EDFC2E8}" presName="spacer" presStyleCnt="0"/>
      <dgm:spPr/>
    </dgm:pt>
    <dgm:pt modelId="{1522FC64-7CDA-4CC7-AF2A-B5A786C87152}" type="pres">
      <dgm:prSet presAssocID="{EC3A0E09-C59B-4675-A04B-58072D9DDBCE}" presName="parentText" presStyleLbl="node1" presStyleIdx="4" presStyleCnt="7">
        <dgm:presLayoutVars>
          <dgm:chMax val="0"/>
          <dgm:bulletEnabled val="1"/>
        </dgm:presLayoutVars>
      </dgm:prSet>
      <dgm:spPr/>
    </dgm:pt>
    <dgm:pt modelId="{DE726FEF-DC8B-41F8-AE19-8569506BD982}" type="pres">
      <dgm:prSet presAssocID="{AADAA574-F564-428E-85A2-CC89C42FE6C4}" presName="spacer" presStyleCnt="0"/>
      <dgm:spPr/>
    </dgm:pt>
    <dgm:pt modelId="{18FBCE78-34EE-48AC-BAD4-65A2D91C368F}" type="pres">
      <dgm:prSet presAssocID="{111EAC46-4BB8-410F-9382-179F3E127E36}" presName="parentText" presStyleLbl="node1" presStyleIdx="5" presStyleCnt="7">
        <dgm:presLayoutVars>
          <dgm:chMax val="0"/>
          <dgm:bulletEnabled val="1"/>
        </dgm:presLayoutVars>
      </dgm:prSet>
      <dgm:spPr/>
    </dgm:pt>
    <dgm:pt modelId="{B3980D47-0EAC-4A50-ADE3-127A52C368DF}" type="pres">
      <dgm:prSet presAssocID="{F5AB246F-18DD-4A5B-9829-B1EC70E06A3E}" presName="spacer" presStyleCnt="0"/>
      <dgm:spPr/>
    </dgm:pt>
    <dgm:pt modelId="{E77442EA-5B03-4F1B-9CC4-87F654081839}" type="pres">
      <dgm:prSet presAssocID="{0432AED4-86C3-4E58-83D9-71398232C59A}" presName="parentText" presStyleLbl="node1" presStyleIdx="6" presStyleCnt="7">
        <dgm:presLayoutVars>
          <dgm:chMax val="0"/>
          <dgm:bulletEnabled val="1"/>
        </dgm:presLayoutVars>
      </dgm:prSet>
      <dgm:spPr/>
    </dgm:pt>
  </dgm:ptLst>
  <dgm:cxnLst>
    <dgm:cxn modelId="{F6AA1A07-5D3C-45D0-AFC6-AAD0093C88AC}" type="presOf" srcId="{EC3A0E09-C59B-4675-A04B-58072D9DDBCE}" destId="{1522FC64-7CDA-4CC7-AF2A-B5A786C87152}" srcOrd="0" destOrd="0" presId="urn:microsoft.com/office/officeart/2005/8/layout/vList2"/>
    <dgm:cxn modelId="{5EFEC208-C254-4CC3-BEF6-584D9164CBE8}" srcId="{6193A8FA-7F14-453B-8AE8-5272C5195B30}" destId="{B49538A6-A5CF-4D7B-B7BC-DF08A4DF1F8E}" srcOrd="2" destOrd="0" parTransId="{3871ED94-2856-4493-8622-F935A1934D36}" sibTransId="{DD179F5B-A9D2-4B16-8572-C76C56A000BD}"/>
    <dgm:cxn modelId="{C4419222-1995-49CD-8B1A-AF0A1ED05E66}" type="presOf" srcId="{111EAC46-4BB8-410F-9382-179F3E127E36}" destId="{18FBCE78-34EE-48AC-BAD4-65A2D91C368F}" srcOrd="0" destOrd="0" presId="urn:microsoft.com/office/officeart/2005/8/layout/vList2"/>
    <dgm:cxn modelId="{B6144624-E14C-45E4-B6BE-BE8737813657}" type="presOf" srcId="{0432AED4-86C3-4E58-83D9-71398232C59A}" destId="{E77442EA-5B03-4F1B-9CC4-87F654081839}" srcOrd="0" destOrd="0" presId="urn:microsoft.com/office/officeart/2005/8/layout/vList2"/>
    <dgm:cxn modelId="{E717B826-3FF8-4A84-BA79-880CB92EDC75}" type="presOf" srcId="{6193A8FA-7F14-453B-8AE8-5272C5195B30}" destId="{0DFCE710-C445-457E-8E0A-7A9AAFB00C31}" srcOrd="0" destOrd="0" presId="urn:microsoft.com/office/officeart/2005/8/layout/vList2"/>
    <dgm:cxn modelId="{31DFCA39-E441-4A1E-9011-C06A045C11C1}" type="presOf" srcId="{319195C2-6961-4D33-87D4-F39A6975E646}" destId="{21094C16-D1CE-4C3F-A28D-AA899043E378}" srcOrd="0" destOrd="0" presId="urn:microsoft.com/office/officeart/2005/8/layout/vList2"/>
    <dgm:cxn modelId="{F846633C-B8D4-4035-BE65-AA99B2E0963C}" srcId="{6193A8FA-7F14-453B-8AE8-5272C5195B30}" destId="{0432AED4-86C3-4E58-83D9-71398232C59A}" srcOrd="6" destOrd="0" parTransId="{8C91F25F-C703-47FD-93AB-55777EAFF369}" sibTransId="{AE427B4A-8712-40A7-9F8B-674CC04A3A63}"/>
    <dgm:cxn modelId="{CAFBB663-CD1D-4B7C-8C70-718C1B773D9D}" type="presOf" srcId="{1E7BEF81-54C1-4488-88EC-495D602CEA3E}" destId="{2D69E892-FC4D-4DA0-A373-C25AE6B2890E}" srcOrd="0" destOrd="0" presId="urn:microsoft.com/office/officeart/2005/8/layout/vList2"/>
    <dgm:cxn modelId="{1E5FD966-A725-4B18-8062-97AF75B1596B}" srcId="{6193A8FA-7F14-453B-8AE8-5272C5195B30}" destId="{111EAC46-4BB8-410F-9382-179F3E127E36}" srcOrd="5" destOrd="0" parTransId="{C774C1E6-BC27-4DDA-8475-2D83A6F1FA61}" sibTransId="{F5AB246F-18DD-4A5B-9829-B1EC70E06A3E}"/>
    <dgm:cxn modelId="{B5273AA1-010E-41F5-89A4-3327546CC08E}" srcId="{6193A8FA-7F14-453B-8AE8-5272C5195B30}" destId="{319195C2-6961-4D33-87D4-F39A6975E646}" srcOrd="3" destOrd="0" parTransId="{99C41C8E-ECAF-480D-B678-450D04AF9E79}" sibTransId="{498C8CDA-3836-42A3-B814-BC697EDFC2E8}"/>
    <dgm:cxn modelId="{2BD8AAC8-1AFD-44CE-AA14-55A69CE2C4EE}" srcId="{6193A8FA-7F14-453B-8AE8-5272C5195B30}" destId="{EC3A0E09-C59B-4675-A04B-58072D9DDBCE}" srcOrd="4" destOrd="0" parTransId="{9002D871-AB15-490E-808B-EC11E9685083}" sibTransId="{AADAA574-F564-428E-85A2-CC89C42FE6C4}"/>
    <dgm:cxn modelId="{B7B436D3-3813-4810-BE08-B68B8664829F}" type="presOf" srcId="{B49538A6-A5CF-4D7B-B7BC-DF08A4DF1F8E}" destId="{98A52DE2-8112-4B2D-A0F2-FEA3155458A3}" srcOrd="0" destOrd="0" presId="urn:microsoft.com/office/officeart/2005/8/layout/vList2"/>
    <dgm:cxn modelId="{D178C2D8-5F7F-4B8A-AF82-39829B04497C}" srcId="{6193A8FA-7F14-453B-8AE8-5272C5195B30}" destId="{BCBC5872-D3A7-4BB7-8835-EB7B76204952}" srcOrd="1" destOrd="0" parTransId="{5C46C179-D6BE-412D-A629-274B07E06EDD}" sibTransId="{5FC6A3CA-B868-4220-9808-C61487E71F6D}"/>
    <dgm:cxn modelId="{700C16F1-B528-4E12-BB46-7DA52B2E7945}" srcId="{6193A8FA-7F14-453B-8AE8-5272C5195B30}" destId="{1E7BEF81-54C1-4488-88EC-495D602CEA3E}" srcOrd="0" destOrd="0" parTransId="{3B26E152-C771-430C-BB33-05CB39FA77E3}" sibTransId="{C02F56A3-E51D-4A9C-B698-AC71FFB11A41}"/>
    <dgm:cxn modelId="{B8DE85FA-C053-4E50-B8D7-FF1ACD32F98F}" type="presOf" srcId="{BCBC5872-D3A7-4BB7-8835-EB7B76204952}" destId="{883DA8C2-1EAD-474E-8B72-6A3EFBE8A85B}" srcOrd="0" destOrd="0" presId="urn:microsoft.com/office/officeart/2005/8/layout/vList2"/>
    <dgm:cxn modelId="{D52BBAF3-3510-4B34-8A94-D889130BC256}" type="presParOf" srcId="{0DFCE710-C445-457E-8E0A-7A9AAFB00C31}" destId="{2D69E892-FC4D-4DA0-A373-C25AE6B2890E}" srcOrd="0" destOrd="0" presId="urn:microsoft.com/office/officeart/2005/8/layout/vList2"/>
    <dgm:cxn modelId="{5AEEC63D-1F4C-49C4-A850-26EA53C3095B}" type="presParOf" srcId="{0DFCE710-C445-457E-8E0A-7A9AAFB00C31}" destId="{9A8863EC-6BA7-4423-AE32-24A414999D9B}" srcOrd="1" destOrd="0" presId="urn:microsoft.com/office/officeart/2005/8/layout/vList2"/>
    <dgm:cxn modelId="{73EC7F66-5025-40D5-94D7-36941A3AF746}" type="presParOf" srcId="{0DFCE710-C445-457E-8E0A-7A9AAFB00C31}" destId="{883DA8C2-1EAD-474E-8B72-6A3EFBE8A85B}" srcOrd="2" destOrd="0" presId="urn:microsoft.com/office/officeart/2005/8/layout/vList2"/>
    <dgm:cxn modelId="{9004702D-0489-4D5F-9EE3-AAC97C83571A}" type="presParOf" srcId="{0DFCE710-C445-457E-8E0A-7A9AAFB00C31}" destId="{8244E8FE-C260-48A9-A2E0-4E8CF1E041A4}" srcOrd="3" destOrd="0" presId="urn:microsoft.com/office/officeart/2005/8/layout/vList2"/>
    <dgm:cxn modelId="{A5A014B5-96FA-4799-B587-724C98A43D87}" type="presParOf" srcId="{0DFCE710-C445-457E-8E0A-7A9AAFB00C31}" destId="{98A52DE2-8112-4B2D-A0F2-FEA3155458A3}" srcOrd="4" destOrd="0" presId="urn:microsoft.com/office/officeart/2005/8/layout/vList2"/>
    <dgm:cxn modelId="{689B9CFA-0C6B-4D4D-99ED-970861BB3146}" type="presParOf" srcId="{0DFCE710-C445-457E-8E0A-7A9AAFB00C31}" destId="{890D636E-DF8D-4D37-AC50-BFA88E794BFD}" srcOrd="5" destOrd="0" presId="urn:microsoft.com/office/officeart/2005/8/layout/vList2"/>
    <dgm:cxn modelId="{F8D2B8EE-10DE-4BF8-8D5E-EA9758F4ECB9}" type="presParOf" srcId="{0DFCE710-C445-457E-8E0A-7A9AAFB00C31}" destId="{21094C16-D1CE-4C3F-A28D-AA899043E378}" srcOrd="6" destOrd="0" presId="urn:microsoft.com/office/officeart/2005/8/layout/vList2"/>
    <dgm:cxn modelId="{1C83C779-5152-466C-A779-7F615D74B7AB}" type="presParOf" srcId="{0DFCE710-C445-457E-8E0A-7A9AAFB00C31}" destId="{69452565-BACE-452B-AE95-AB8E5094DF00}" srcOrd="7" destOrd="0" presId="urn:microsoft.com/office/officeart/2005/8/layout/vList2"/>
    <dgm:cxn modelId="{0AD23370-AE75-414A-B495-621D7867CD11}" type="presParOf" srcId="{0DFCE710-C445-457E-8E0A-7A9AAFB00C31}" destId="{1522FC64-7CDA-4CC7-AF2A-B5A786C87152}" srcOrd="8" destOrd="0" presId="urn:microsoft.com/office/officeart/2005/8/layout/vList2"/>
    <dgm:cxn modelId="{78F9E7FA-8BA3-468F-B06E-C5078A85A0C9}" type="presParOf" srcId="{0DFCE710-C445-457E-8E0A-7A9AAFB00C31}" destId="{DE726FEF-DC8B-41F8-AE19-8569506BD982}" srcOrd="9" destOrd="0" presId="urn:microsoft.com/office/officeart/2005/8/layout/vList2"/>
    <dgm:cxn modelId="{E0721EB8-D640-4E40-A7E2-77FC74D7A613}" type="presParOf" srcId="{0DFCE710-C445-457E-8E0A-7A9AAFB00C31}" destId="{18FBCE78-34EE-48AC-BAD4-65A2D91C368F}" srcOrd="10" destOrd="0" presId="urn:microsoft.com/office/officeart/2005/8/layout/vList2"/>
    <dgm:cxn modelId="{BBE76435-789E-4AF0-9FAF-989457E03494}" type="presParOf" srcId="{0DFCE710-C445-457E-8E0A-7A9AAFB00C31}" destId="{B3980D47-0EAC-4A50-ADE3-127A52C368DF}" srcOrd="11" destOrd="0" presId="urn:microsoft.com/office/officeart/2005/8/layout/vList2"/>
    <dgm:cxn modelId="{22172B79-9CFC-4B60-A24E-E39B7985F8ED}" type="presParOf" srcId="{0DFCE710-C445-457E-8E0A-7A9AAFB00C31}" destId="{E77442EA-5B03-4F1B-9CC4-87F654081839}" srcOrd="1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93A8FA-7F14-453B-8AE8-5272C5195B30}"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bg-BG"/>
        </a:p>
      </dgm:t>
    </dgm:pt>
    <dgm:pt modelId="{1E7BEF81-54C1-4488-88EC-495D602CEA3E}">
      <dgm:prSet phldrT="[Текст]" custT="1"/>
      <dgm:spPr/>
      <dgm:t>
        <a:bodyPr/>
        <a:lstStyle/>
        <a:p>
          <a:r>
            <a:rPr lang="el-GR" sz="1200" b="1" dirty="0"/>
            <a:t>Κατανόηση του θέματος</a:t>
          </a:r>
          <a:endParaRPr lang="bg-BG" sz="1200" b="1" dirty="0"/>
        </a:p>
      </dgm:t>
    </dgm:pt>
    <dgm:pt modelId="{3B26E152-C771-430C-BB33-05CB39FA77E3}" type="parTrans" cxnId="{700C16F1-B528-4E12-BB46-7DA52B2E7945}">
      <dgm:prSet/>
      <dgm:spPr/>
      <dgm:t>
        <a:bodyPr/>
        <a:lstStyle/>
        <a:p>
          <a:endParaRPr lang="bg-BG" sz="1200" b="1"/>
        </a:p>
      </dgm:t>
    </dgm:pt>
    <dgm:pt modelId="{C02F56A3-E51D-4A9C-B698-AC71FFB11A41}" type="sibTrans" cxnId="{700C16F1-B528-4E12-BB46-7DA52B2E7945}">
      <dgm:prSet/>
      <dgm:spPr/>
      <dgm:t>
        <a:bodyPr/>
        <a:lstStyle/>
        <a:p>
          <a:endParaRPr lang="bg-BG" sz="1200" b="1"/>
        </a:p>
      </dgm:t>
    </dgm:pt>
    <dgm:pt modelId="{BCBC5872-D3A7-4BB7-8835-EB7B76204952}">
      <dgm:prSet phldrT="[Текст]" custT="1"/>
      <dgm:spPr/>
      <dgm:t>
        <a:bodyPr/>
        <a:lstStyle/>
        <a:p>
          <a:r>
            <a:rPr lang="el-GR" sz="1200" b="1" dirty="0"/>
            <a:t>Εντοπισμός προβλημάτων</a:t>
          </a:r>
          <a:endParaRPr lang="bg-BG" sz="1200" b="1" dirty="0"/>
        </a:p>
      </dgm:t>
    </dgm:pt>
    <dgm:pt modelId="{5C46C179-D6BE-412D-A629-274B07E06EDD}" type="parTrans" cxnId="{D178C2D8-5F7F-4B8A-AF82-39829B04497C}">
      <dgm:prSet/>
      <dgm:spPr/>
      <dgm:t>
        <a:bodyPr/>
        <a:lstStyle/>
        <a:p>
          <a:endParaRPr lang="bg-BG" sz="1200" b="1"/>
        </a:p>
      </dgm:t>
    </dgm:pt>
    <dgm:pt modelId="{5FC6A3CA-B868-4220-9808-C61487E71F6D}" type="sibTrans" cxnId="{D178C2D8-5F7F-4B8A-AF82-39829B04497C}">
      <dgm:prSet/>
      <dgm:spPr/>
      <dgm:t>
        <a:bodyPr/>
        <a:lstStyle/>
        <a:p>
          <a:endParaRPr lang="bg-BG" sz="1200" b="1"/>
        </a:p>
      </dgm:t>
    </dgm:pt>
    <dgm:pt modelId="{08BBFFB1-A383-4BBB-A0A8-B48F93F05648}">
      <dgm:prSet phldrT="[Текст]" custT="1"/>
      <dgm:spPr/>
      <dgm:t>
        <a:bodyPr/>
        <a:lstStyle/>
        <a:p>
          <a:r>
            <a:rPr lang="el-GR" sz="1200" b="1" dirty="0"/>
            <a:t>Επίλυση προβλημάτων</a:t>
          </a:r>
          <a:endParaRPr lang="bg-BG" sz="1200" b="1" dirty="0"/>
        </a:p>
      </dgm:t>
    </dgm:pt>
    <dgm:pt modelId="{AD367D12-0A04-467C-9DAD-3B0B15464FAC}" type="parTrans" cxnId="{A7D8C306-C043-46F9-815E-4F835470EC83}">
      <dgm:prSet/>
      <dgm:spPr/>
      <dgm:t>
        <a:bodyPr/>
        <a:lstStyle/>
        <a:p>
          <a:endParaRPr lang="bg-BG"/>
        </a:p>
      </dgm:t>
    </dgm:pt>
    <dgm:pt modelId="{979A3E0C-2DEE-416B-B7DA-1D3EB3177D19}" type="sibTrans" cxnId="{A7D8C306-C043-46F9-815E-4F835470EC83}">
      <dgm:prSet/>
      <dgm:spPr/>
      <dgm:t>
        <a:bodyPr/>
        <a:lstStyle/>
        <a:p>
          <a:endParaRPr lang="bg-BG"/>
        </a:p>
      </dgm:t>
    </dgm:pt>
    <dgm:pt modelId="{0DFCE710-C445-457E-8E0A-7A9AAFB00C31}" type="pres">
      <dgm:prSet presAssocID="{6193A8FA-7F14-453B-8AE8-5272C5195B30}" presName="linear" presStyleCnt="0">
        <dgm:presLayoutVars>
          <dgm:animLvl val="lvl"/>
          <dgm:resizeHandles val="exact"/>
        </dgm:presLayoutVars>
      </dgm:prSet>
      <dgm:spPr/>
    </dgm:pt>
    <dgm:pt modelId="{2D69E892-FC4D-4DA0-A373-C25AE6B2890E}" type="pres">
      <dgm:prSet presAssocID="{1E7BEF81-54C1-4488-88EC-495D602CEA3E}" presName="parentText" presStyleLbl="node1" presStyleIdx="0" presStyleCnt="3">
        <dgm:presLayoutVars>
          <dgm:chMax val="0"/>
          <dgm:bulletEnabled val="1"/>
        </dgm:presLayoutVars>
      </dgm:prSet>
      <dgm:spPr/>
    </dgm:pt>
    <dgm:pt modelId="{9A8863EC-6BA7-4423-AE32-24A414999D9B}" type="pres">
      <dgm:prSet presAssocID="{C02F56A3-E51D-4A9C-B698-AC71FFB11A41}" presName="spacer" presStyleCnt="0"/>
      <dgm:spPr/>
    </dgm:pt>
    <dgm:pt modelId="{883DA8C2-1EAD-474E-8B72-6A3EFBE8A85B}" type="pres">
      <dgm:prSet presAssocID="{BCBC5872-D3A7-4BB7-8835-EB7B76204952}" presName="parentText" presStyleLbl="node1" presStyleIdx="1" presStyleCnt="3">
        <dgm:presLayoutVars>
          <dgm:chMax val="0"/>
          <dgm:bulletEnabled val="1"/>
        </dgm:presLayoutVars>
      </dgm:prSet>
      <dgm:spPr/>
    </dgm:pt>
    <dgm:pt modelId="{5D5B503D-C480-4890-8620-EB99A511DB2A}" type="pres">
      <dgm:prSet presAssocID="{5FC6A3CA-B868-4220-9808-C61487E71F6D}" presName="spacer" presStyleCnt="0"/>
      <dgm:spPr/>
    </dgm:pt>
    <dgm:pt modelId="{57F5FDD5-3E02-465D-B2A3-C0B44BD34A53}" type="pres">
      <dgm:prSet presAssocID="{08BBFFB1-A383-4BBB-A0A8-B48F93F05648}" presName="parentText" presStyleLbl="node1" presStyleIdx="2" presStyleCnt="3">
        <dgm:presLayoutVars>
          <dgm:chMax val="0"/>
          <dgm:bulletEnabled val="1"/>
        </dgm:presLayoutVars>
      </dgm:prSet>
      <dgm:spPr/>
    </dgm:pt>
  </dgm:ptLst>
  <dgm:cxnLst>
    <dgm:cxn modelId="{514C9E02-45F6-47B5-9B19-F1F90F338403}" type="presOf" srcId="{08BBFFB1-A383-4BBB-A0A8-B48F93F05648}" destId="{57F5FDD5-3E02-465D-B2A3-C0B44BD34A53}" srcOrd="0" destOrd="0" presId="urn:microsoft.com/office/officeart/2005/8/layout/vList2"/>
    <dgm:cxn modelId="{A7D8C306-C043-46F9-815E-4F835470EC83}" srcId="{6193A8FA-7F14-453B-8AE8-5272C5195B30}" destId="{08BBFFB1-A383-4BBB-A0A8-B48F93F05648}" srcOrd="2" destOrd="0" parTransId="{AD367D12-0A04-467C-9DAD-3B0B15464FAC}" sibTransId="{979A3E0C-2DEE-416B-B7DA-1D3EB3177D19}"/>
    <dgm:cxn modelId="{E717B826-3FF8-4A84-BA79-880CB92EDC75}" type="presOf" srcId="{6193A8FA-7F14-453B-8AE8-5272C5195B30}" destId="{0DFCE710-C445-457E-8E0A-7A9AAFB00C31}" srcOrd="0" destOrd="0" presId="urn:microsoft.com/office/officeart/2005/8/layout/vList2"/>
    <dgm:cxn modelId="{CAFBB663-CD1D-4B7C-8C70-718C1B773D9D}" type="presOf" srcId="{1E7BEF81-54C1-4488-88EC-495D602CEA3E}" destId="{2D69E892-FC4D-4DA0-A373-C25AE6B2890E}" srcOrd="0" destOrd="0" presId="urn:microsoft.com/office/officeart/2005/8/layout/vList2"/>
    <dgm:cxn modelId="{D178C2D8-5F7F-4B8A-AF82-39829B04497C}" srcId="{6193A8FA-7F14-453B-8AE8-5272C5195B30}" destId="{BCBC5872-D3A7-4BB7-8835-EB7B76204952}" srcOrd="1" destOrd="0" parTransId="{5C46C179-D6BE-412D-A629-274B07E06EDD}" sibTransId="{5FC6A3CA-B868-4220-9808-C61487E71F6D}"/>
    <dgm:cxn modelId="{700C16F1-B528-4E12-BB46-7DA52B2E7945}" srcId="{6193A8FA-7F14-453B-8AE8-5272C5195B30}" destId="{1E7BEF81-54C1-4488-88EC-495D602CEA3E}" srcOrd="0" destOrd="0" parTransId="{3B26E152-C771-430C-BB33-05CB39FA77E3}" sibTransId="{C02F56A3-E51D-4A9C-B698-AC71FFB11A41}"/>
    <dgm:cxn modelId="{B8DE85FA-C053-4E50-B8D7-FF1ACD32F98F}" type="presOf" srcId="{BCBC5872-D3A7-4BB7-8835-EB7B76204952}" destId="{883DA8C2-1EAD-474E-8B72-6A3EFBE8A85B}" srcOrd="0" destOrd="0" presId="urn:microsoft.com/office/officeart/2005/8/layout/vList2"/>
    <dgm:cxn modelId="{D52BBAF3-3510-4B34-8A94-D889130BC256}" type="presParOf" srcId="{0DFCE710-C445-457E-8E0A-7A9AAFB00C31}" destId="{2D69E892-FC4D-4DA0-A373-C25AE6B2890E}" srcOrd="0" destOrd="0" presId="urn:microsoft.com/office/officeart/2005/8/layout/vList2"/>
    <dgm:cxn modelId="{5AEEC63D-1F4C-49C4-A850-26EA53C3095B}" type="presParOf" srcId="{0DFCE710-C445-457E-8E0A-7A9AAFB00C31}" destId="{9A8863EC-6BA7-4423-AE32-24A414999D9B}" srcOrd="1" destOrd="0" presId="urn:microsoft.com/office/officeart/2005/8/layout/vList2"/>
    <dgm:cxn modelId="{73EC7F66-5025-40D5-94D7-36941A3AF746}" type="presParOf" srcId="{0DFCE710-C445-457E-8E0A-7A9AAFB00C31}" destId="{883DA8C2-1EAD-474E-8B72-6A3EFBE8A85B}" srcOrd="2" destOrd="0" presId="urn:microsoft.com/office/officeart/2005/8/layout/vList2"/>
    <dgm:cxn modelId="{C96806A0-D9CE-4505-8919-DE8FA1E89C51}" type="presParOf" srcId="{0DFCE710-C445-457E-8E0A-7A9AAFB00C31}" destId="{5D5B503D-C480-4890-8620-EB99A511DB2A}" srcOrd="3" destOrd="0" presId="urn:microsoft.com/office/officeart/2005/8/layout/vList2"/>
    <dgm:cxn modelId="{0687F2AB-AA8E-452A-B91F-EAD348AB39D0}" type="presParOf" srcId="{0DFCE710-C445-457E-8E0A-7A9AAFB00C31}" destId="{57F5FDD5-3E02-465D-B2A3-C0B44BD34A53}" srcOrd="4"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79EB20-E82E-49D9-8D82-F13003406BF0}" type="doc">
      <dgm:prSet loTypeId="urn:microsoft.com/office/officeart/2005/8/layout/radial5" loCatId="cycle" qsTypeId="urn:microsoft.com/office/officeart/2005/8/quickstyle/simple5" qsCatId="simple" csTypeId="urn:microsoft.com/office/officeart/2005/8/colors/accent4_2" csCatId="accent4" phldr="1"/>
      <dgm:spPr/>
      <dgm:t>
        <a:bodyPr/>
        <a:lstStyle/>
        <a:p>
          <a:endParaRPr lang="en-GB"/>
        </a:p>
      </dgm:t>
    </dgm:pt>
    <dgm:pt modelId="{0019870D-D709-431C-A5CD-0AB29D834FAD}">
      <dgm:prSet phldrT="[Tekst]" custT="1">
        <dgm:style>
          <a:lnRef idx="3">
            <a:schemeClr val="lt1"/>
          </a:lnRef>
          <a:fillRef idx="1">
            <a:schemeClr val="accent3"/>
          </a:fillRef>
          <a:effectRef idx="1">
            <a:schemeClr val="accent3"/>
          </a:effectRef>
          <a:fontRef idx="minor">
            <a:schemeClr val="lt1"/>
          </a:fontRef>
        </dgm:style>
      </dgm:prSet>
      <dgm:spPr/>
      <dgm:t>
        <a:bodyPr/>
        <a:lstStyle/>
        <a:p>
          <a:r>
            <a:rPr lang="el-GR" sz="2000" dirty="0"/>
            <a:t>Ριζοσπαστικοποίηση</a:t>
          </a:r>
          <a:endParaRPr lang="en-GB" sz="2000" dirty="0"/>
        </a:p>
      </dgm:t>
    </dgm:pt>
    <dgm:pt modelId="{9D9CD9B6-C15D-48EC-86FF-6106570208EE}" type="parTrans" cxnId="{85F61319-3D4D-46E3-8D9E-ED68CBBCBE7A}">
      <dgm:prSet/>
      <dgm:spPr/>
      <dgm:t>
        <a:bodyPr/>
        <a:lstStyle/>
        <a:p>
          <a:endParaRPr lang="en-GB" sz="2000"/>
        </a:p>
      </dgm:t>
    </dgm:pt>
    <dgm:pt modelId="{7A9D0C9F-EF45-4970-B420-57A987BB1EC8}" type="sibTrans" cxnId="{85F61319-3D4D-46E3-8D9E-ED68CBBCBE7A}">
      <dgm:prSet/>
      <dgm:spPr/>
      <dgm:t>
        <a:bodyPr/>
        <a:lstStyle/>
        <a:p>
          <a:endParaRPr lang="en-GB" sz="2000"/>
        </a:p>
      </dgm:t>
    </dgm:pt>
    <dgm:pt modelId="{05EEC615-9A61-4237-A5AA-6B7E7A55B778}">
      <dgm:prSet phldrT="[Tekst]" custT="1">
        <dgm:style>
          <a:lnRef idx="3">
            <a:schemeClr val="lt1"/>
          </a:lnRef>
          <a:fillRef idx="1">
            <a:schemeClr val="accent4"/>
          </a:fillRef>
          <a:effectRef idx="1">
            <a:schemeClr val="accent4"/>
          </a:effectRef>
          <a:fontRef idx="minor">
            <a:schemeClr val="lt1"/>
          </a:fontRef>
        </dgm:style>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sz="2000" noProof="0" dirty="0"/>
            <a:t>Πολιτικοί</a:t>
          </a:r>
          <a:endParaRPr lang="en-US" sz="2000" noProof="0" dirty="0"/>
        </a:p>
      </dgm:t>
    </dgm:pt>
    <dgm:pt modelId="{44BFE570-0B95-48E6-93BA-02BAAFA5A905}" type="parTrans" cxnId="{83FCCC73-7BEA-4FE9-BAD2-9470BD2500DA}">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D4113E3D-4A90-4B1E-AD09-7E785DBD52BA}" type="sibTrans" cxnId="{83FCCC73-7BEA-4FE9-BAD2-9470BD2500DA}">
      <dgm:prSet/>
      <dgm:spPr/>
      <dgm:t>
        <a:bodyPr/>
        <a:lstStyle/>
        <a:p>
          <a:endParaRPr lang="en-GB" sz="2000"/>
        </a:p>
      </dgm:t>
    </dgm:pt>
    <dgm:pt modelId="{47042899-BF93-4892-BD6B-CF740A405FE2}">
      <dgm:prSet phldrT="[Tekst]" custT="1">
        <dgm:style>
          <a:lnRef idx="3">
            <a:schemeClr val="lt1"/>
          </a:lnRef>
          <a:fillRef idx="1">
            <a:schemeClr val="accent4"/>
          </a:fillRef>
          <a:effectRef idx="1">
            <a:schemeClr val="accent4"/>
          </a:effectRef>
          <a:fontRef idx="minor">
            <a:schemeClr val="lt1"/>
          </a:fontRef>
        </dgm:style>
      </dgm:prSet>
      <dgm:spPr/>
      <dgm:t>
        <a:bodyPr/>
        <a:lstStyle/>
        <a:p>
          <a:r>
            <a:rPr lang="el-GR" sz="2000" noProof="0" dirty="0"/>
            <a:t>Κοινωνιολογικοί </a:t>
          </a:r>
          <a:endParaRPr lang="en-US" sz="2000" noProof="0" dirty="0"/>
        </a:p>
      </dgm:t>
    </dgm:pt>
    <dgm:pt modelId="{2E18562A-990A-47EE-BC3E-9E292F9CE2F9}" type="parTrans" cxnId="{83CCCB5B-3750-4FC3-998D-A577A07BBBBB}">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5392A487-DBB1-488E-9F35-198907DEB3AA}" type="sibTrans" cxnId="{83CCCB5B-3750-4FC3-998D-A577A07BBBBB}">
      <dgm:prSet/>
      <dgm:spPr/>
      <dgm:t>
        <a:bodyPr/>
        <a:lstStyle/>
        <a:p>
          <a:endParaRPr lang="en-GB" sz="2000"/>
        </a:p>
      </dgm:t>
    </dgm:pt>
    <dgm:pt modelId="{C65B56B4-B62F-4B0E-B6A9-B3C1D786CDAA}">
      <dgm:prSet phldrT="[Tekst]" custT="1">
        <dgm:style>
          <a:lnRef idx="3">
            <a:schemeClr val="lt1"/>
          </a:lnRef>
          <a:fillRef idx="1">
            <a:schemeClr val="accent4"/>
          </a:fillRef>
          <a:effectRef idx="1">
            <a:schemeClr val="accent4"/>
          </a:effectRef>
          <a:fontRef idx="minor">
            <a:schemeClr val="lt1"/>
          </a:fontRef>
        </dgm:style>
      </dgm:prSet>
      <dgm:spPr/>
      <dgm:t>
        <a:bodyPr/>
        <a:lstStyle/>
        <a:p>
          <a:r>
            <a:rPr lang="el-GR" sz="2000" noProof="0" dirty="0"/>
            <a:t>Ψυχολογικοί</a:t>
          </a:r>
          <a:endParaRPr lang="en-US" sz="2000" noProof="0" dirty="0"/>
        </a:p>
      </dgm:t>
    </dgm:pt>
    <dgm:pt modelId="{DBE1F64C-6584-4D64-99F5-CF94DAB0E7EC}" type="parTrans" cxnId="{37728228-2E1D-4F2B-AECE-E26EF9B13299}">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64C7320F-68A3-4E23-93FD-71E810D6B7F5}" type="sibTrans" cxnId="{37728228-2E1D-4F2B-AECE-E26EF9B13299}">
      <dgm:prSet/>
      <dgm:spPr/>
      <dgm:t>
        <a:bodyPr/>
        <a:lstStyle/>
        <a:p>
          <a:endParaRPr lang="en-GB" sz="2000"/>
        </a:p>
      </dgm:t>
    </dgm:pt>
    <dgm:pt modelId="{AB5F85E6-7386-4877-806D-DB2CB86BF27F}">
      <dgm:prSet phldrT="[Tekst]" custT="1">
        <dgm:style>
          <a:lnRef idx="3">
            <a:schemeClr val="lt1"/>
          </a:lnRef>
          <a:fillRef idx="1">
            <a:schemeClr val="accent4"/>
          </a:fillRef>
          <a:effectRef idx="1">
            <a:schemeClr val="accent4"/>
          </a:effectRef>
          <a:fontRef idx="minor">
            <a:schemeClr val="lt1"/>
          </a:fontRef>
        </dgm:style>
      </dgm:prSet>
      <dgm:spPr/>
      <dgm:t>
        <a:bodyPr/>
        <a:lstStyle/>
        <a:p>
          <a:r>
            <a:rPr lang="el-GR" sz="2000" noProof="0" dirty="0"/>
            <a:t>Οικονομικοί</a:t>
          </a:r>
          <a:endParaRPr lang="en-US" sz="2000" noProof="0" dirty="0"/>
        </a:p>
      </dgm:t>
    </dgm:pt>
    <dgm:pt modelId="{47AD3C75-9961-4A8E-A25A-12E4C8940789}" type="sibTrans" cxnId="{30A07482-7F6D-4F13-AEF5-3A81F3B1CFDA}">
      <dgm:prSet/>
      <dgm:spPr/>
      <dgm:t>
        <a:bodyPr/>
        <a:lstStyle/>
        <a:p>
          <a:endParaRPr lang="en-GB" sz="2000"/>
        </a:p>
      </dgm:t>
    </dgm:pt>
    <dgm:pt modelId="{CD9C708B-58E3-4D71-9534-778751C759C1}" type="parTrans" cxnId="{30A07482-7F6D-4F13-AEF5-3A81F3B1CFDA}">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0F9C34CC-C8E7-4DAD-9B8B-4AE428EE8083}" type="pres">
      <dgm:prSet presAssocID="{6C79EB20-E82E-49D9-8D82-F13003406BF0}" presName="Name0" presStyleCnt="0">
        <dgm:presLayoutVars>
          <dgm:chMax val="1"/>
          <dgm:dir/>
          <dgm:animLvl val="ctr"/>
          <dgm:resizeHandles val="exact"/>
        </dgm:presLayoutVars>
      </dgm:prSet>
      <dgm:spPr/>
    </dgm:pt>
    <dgm:pt modelId="{19CF4C96-FCA5-482F-AA95-D9589F411D24}" type="pres">
      <dgm:prSet presAssocID="{0019870D-D709-431C-A5CD-0AB29D834FAD}" presName="centerShape" presStyleLbl="node0" presStyleIdx="0" presStyleCnt="1" custScaleX="227946"/>
      <dgm:spPr/>
    </dgm:pt>
    <dgm:pt modelId="{CF8B6F7C-A46D-4351-AF7A-1B3C9BDD7911}" type="pres">
      <dgm:prSet presAssocID="{44BFE570-0B95-48E6-93BA-02BAAFA5A905}" presName="parTrans" presStyleLbl="sibTrans2D1" presStyleIdx="0" presStyleCnt="4" custAng="10800000"/>
      <dgm:spPr/>
    </dgm:pt>
    <dgm:pt modelId="{690E5B1A-E080-431E-98E7-AE379433B9F4}" type="pres">
      <dgm:prSet presAssocID="{44BFE570-0B95-48E6-93BA-02BAAFA5A905}" presName="connectorText" presStyleLbl="sibTrans2D1" presStyleIdx="0" presStyleCnt="4"/>
      <dgm:spPr/>
    </dgm:pt>
    <dgm:pt modelId="{4FEB0E7D-D201-4830-89D0-018947637ED2}" type="pres">
      <dgm:prSet presAssocID="{05EEC615-9A61-4237-A5AA-6B7E7A55B778}" presName="node" presStyleLbl="node1" presStyleIdx="0" presStyleCnt="4" custScaleX="191171">
        <dgm:presLayoutVars>
          <dgm:bulletEnabled val="1"/>
        </dgm:presLayoutVars>
      </dgm:prSet>
      <dgm:spPr/>
    </dgm:pt>
    <dgm:pt modelId="{9DBFBB1B-8F22-4AC1-8905-FBFC046628A4}" type="pres">
      <dgm:prSet presAssocID="{CD9C708B-58E3-4D71-9534-778751C759C1}" presName="parTrans" presStyleLbl="sibTrans2D1" presStyleIdx="1" presStyleCnt="4" custAng="10800000"/>
      <dgm:spPr/>
    </dgm:pt>
    <dgm:pt modelId="{9F53C05F-F294-4AB1-AABA-29A1013C7EA2}" type="pres">
      <dgm:prSet presAssocID="{CD9C708B-58E3-4D71-9534-778751C759C1}" presName="connectorText" presStyleLbl="sibTrans2D1" presStyleIdx="1" presStyleCnt="4"/>
      <dgm:spPr/>
    </dgm:pt>
    <dgm:pt modelId="{E4815B6F-EA47-4FEE-A4D6-AE6BA3500709}" type="pres">
      <dgm:prSet presAssocID="{AB5F85E6-7386-4877-806D-DB2CB86BF27F}" presName="node" presStyleLbl="node1" presStyleIdx="1" presStyleCnt="4" custScaleX="244277" custRadScaleRad="186309" custRadScaleInc="1660">
        <dgm:presLayoutVars>
          <dgm:bulletEnabled val="1"/>
        </dgm:presLayoutVars>
      </dgm:prSet>
      <dgm:spPr/>
    </dgm:pt>
    <dgm:pt modelId="{B99F13FB-8399-4B5F-B920-BCD02B325D3B}" type="pres">
      <dgm:prSet presAssocID="{2E18562A-990A-47EE-BC3E-9E292F9CE2F9}" presName="parTrans" presStyleLbl="sibTrans2D1" presStyleIdx="2" presStyleCnt="4" custAng="10800000"/>
      <dgm:spPr/>
    </dgm:pt>
    <dgm:pt modelId="{6B1EB70A-A85E-436C-81D5-1DA2E2E37DE4}" type="pres">
      <dgm:prSet presAssocID="{2E18562A-990A-47EE-BC3E-9E292F9CE2F9}" presName="connectorText" presStyleLbl="sibTrans2D1" presStyleIdx="2" presStyleCnt="4"/>
      <dgm:spPr/>
    </dgm:pt>
    <dgm:pt modelId="{E449E10B-F278-4CC5-ABEF-67AC4FA19542}" type="pres">
      <dgm:prSet presAssocID="{47042899-BF93-4892-BD6B-CF740A405FE2}" presName="node" presStyleLbl="node1" presStyleIdx="2" presStyleCnt="4" custScaleX="283815">
        <dgm:presLayoutVars>
          <dgm:bulletEnabled val="1"/>
        </dgm:presLayoutVars>
      </dgm:prSet>
      <dgm:spPr/>
    </dgm:pt>
    <dgm:pt modelId="{BE09E87E-DE5B-4544-AF43-DF28B9B7894E}" type="pres">
      <dgm:prSet presAssocID="{DBE1F64C-6584-4D64-99F5-CF94DAB0E7EC}" presName="parTrans" presStyleLbl="sibTrans2D1" presStyleIdx="3" presStyleCnt="4" custAng="10634515"/>
      <dgm:spPr/>
    </dgm:pt>
    <dgm:pt modelId="{837E24A5-9D6F-46CD-B77C-8B03BE965FCF}" type="pres">
      <dgm:prSet presAssocID="{DBE1F64C-6584-4D64-99F5-CF94DAB0E7EC}" presName="connectorText" presStyleLbl="sibTrans2D1" presStyleIdx="3" presStyleCnt="4"/>
      <dgm:spPr/>
    </dgm:pt>
    <dgm:pt modelId="{F84927B7-6CB1-4D3E-9D95-5B7DC191615F}" type="pres">
      <dgm:prSet presAssocID="{C65B56B4-B62F-4B0E-B6A9-B3C1D786CDAA}" presName="node" presStyleLbl="node1" presStyleIdx="3" presStyleCnt="4" custScaleX="231793" custRadScaleRad="182234" custRadScaleInc="-706">
        <dgm:presLayoutVars>
          <dgm:bulletEnabled val="1"/>
        </dgm:presLayoutVars>
      </dgm:prSet>
      <dgm:spPr/>
    </dgm:pt>
  </dgm:ptLst>
  <dgm:cxnLst>
    <dgm:cxn modelId="{85F61319-3D4D-46E3-8D9E-ED68CBBCBE7A}" srcId="{6C79EB20-E82E-49D9-8D82-F13003406BF0}" destId="{0019870D-D709-431C-A5CD-0AB29D834FAD}" srcOrd="0" destOrd="0" parTransId="{9D9CD9B6-C15D-48EC-86FF-6106570208EE}" sibTransId="{7A9D0C9F-EF45-4970-B420-57A987BB1EC8}"/>
    <dgm:cxn modelId="{5C1B3E21-AF64-4787-AAAF-849474A2B35D}" type="presOf" srcId="{DBE1F64C-6584-4D64-99F5-CF94DAB0E7EC}" destId="{837E24A5-9D6F-46CD-B77C-8B03BE965FCF}" srcOrd="1" destOrd="0" presId="urn:microsoft.com/office/officeart/2005/8/layout/radial5"/>
    <dgm:cxn modelId="{37728228-2E1D-4F2B-AECE-E26EF9B13299}" srcId="{0019870D-D709-431C-A5CD-0AB29D834FAD}" destId="{C65B56B4-B62F-4B0E-B6A9-B3C1D786CDAA}" srcOrd="3" destOrd="0" parTransId="{DBE1F64C-6584-4D64-99F5-CF94DAB0E7EC}" sibTransId="{64C7320F-68A3-4E23-93FD-71E810D6B7F5}"/>
    <dgm:cxn modelId="{A922EC28-B35B-4984-95BA-00404F3B570C}" type="presOf" srcId="{0019870D-D709-431C-A5CD-0AB29D834FAD}" destId="{19CF4C96-FCA5-482F-AA95-D9589F411D24}" srcOrd="0" destOrd="0" presId="urn:microsoft.com/office/officeart/2005/8/layout/radial5"/>
    <dgm:cxn modelId="{FAE1733E-C238-42E9-8F6A-BFEE59B03044}" type="presOf" srcId="{C65B56B4-B62F-4B0E-B6A9-B3C1D786CDAA}" destId="{F84927B7-6CB1-4D3E-9D95-5B7DC191615F}" srcOrd="0" destOrd="0" presId="urn:microsoft.com/office/officeart/2005/8/layout/radial5"/>
    <dgm:cxn modelId="{83CCCB5B-3750-4FC3-998D-A577A07BBBBB}" srcId="{0019870D-D709-431C-A5CD-0AB29D834FAD}" destId="{47042899-BF93-4892-BD6B-CF740A405FE2}" srcOrd="2" destOrd="0" parTransId="{2E18562A-990A-47EE-BC3E-9E292F9CE2F9}" sibTransId="{5392A487-DBB1-488E-9F35-198907DEB3AA}"/>
    <dgm:cxn modelId="{E4B6B366-D0D8-470E-9272-66CE014184C4}" type="presOf" srcId="{AB5F85E6-7386-4877-806D-DB2CB86BF27F}" destId="{E4815B6F-EA47-4FEE-A4D6-AE6BA3500709}" srcOrd="0" destOrd="0" presId="urn:microsoft.com/office/officeart/2005/8/layout/radial5"/>
    <dgm:cxn modelId="{F935E747-B6D1-48F6-ACA3-4FBCAA3675AC}" type="presOf" srcId="{05EEC615-9A61-4237-A5AA-6B7E7A55B778}" destId="{4FEB0E7D-D201-4830-89D0-018947637ED2}" srcOrd="0" destOrd="0" presId="urn:microsoft.com/office/officeart/2005/8/layout/radial5"/>
    <dgm:cxn modelId="{83FCCC73-7BEA-4FE9-BAD2-9470BD2500DA}" srcId="{0019870D-D709-431C-A5CD-0AB29D834FAD}" destId="{05EEC615-9A61-4237-A5AA-6B7E7A55B778}" srcOrd="0" destOrd="0" parTransId="{44BFE570-0B95-48E6-93BA-02BAAFA5A905}" sibTransId="{D4113E3D-4A90-4B1E-AD09-7E785DBD52BA}"/>
    <dgm:cxn modelId="{30A07482-7F6D-4F13-AEF5-3A81F3B1CFDA}" srcId="{0019870D-D709-431C-A5CD-0AB29D834FAD}" destId="{AB5F85E6-7386-4877-806D-DB2CB86BF27F}" srcOrd="1" destOrd="0" parTransId="{CD9C708B-58E3-4D71-9534-778751C759C1}" sibTransId="{47AD3C75-9961-4A8E-A25A-12E4C8940789}"/>
    <dgm:cxn modelId="{977C138A-3418-44F4-BF40-8C520F2676C3}" type="presOf" srcId="{2E18562A-990A-47EE-BC3E-9E292F9CE2F9}" destId="{6B1EB70A-A85E-436C-81D5-1DA2E2E37DE4}" srcOrd="1" destOrd="0" presId="urn:microsoft.com/office/officeart/2005/8/layout/radial5"/>
    <dgm:cxn modelId="{4DF52D8C-BD74-4FC5-99AE-FD9F05014B90}" type="presOf" srcId="{2E18562A-990A-47EE-BC3E-9E292F9CE2F9}" destId="{B99F13FB-8399-4B5F-B920-BCD02B325D3B}" srcOrd="0" destOrd="0" presId="urn:microsoft.com/office/officeart/2005/8/layout/radial5"/>
    <dgm:cxn modelId="{2A9DF89B-8D62-4D06-B3FD-DA91C999FA88}" type="presOf" srcId="{44BFE570-0B95-48E6-93BA-02BAAFA5A905}" destId="{CF8B6F7C-A46D-4351-AF7A-1B3C9BDD7911}" srcOrd="0" destOrd="0" presId="urn:microsoft.com/office/officeart/2005/8/layout/radial5"/>
    <dgm:cxn modelId="{EF3F49A0-48B2-412D-96B2-8314DEAF7A3F}" type="presOf" srcId="{DBE1F64C-6584-4D64-99F5-CF94DAB0E7EC}" destId="{BE09E87E-DE5B-4544-AF43-DF28B9B7894E}" srcOrd="0" destOrd="0" presId="urn:microsoft.com/office/officeart/2005/8/layout/radial5"/>
    <dgm:cxn modelId="{4B2224A1-64B8-4961-8F38-31D007C7F876}" type="presOf" srcId="{6C79EB20-E82E-49D9-8D82-F13003406BF0}" destId="{0F9C34CC-C8E7-4DAD-9B8B-4AE428EE8083}" srcOrd="0" destOrd="0" presId="urn:microsoft.com/office/officeart/2005/8/layout/radial5"/>
    <dgm:cxn modelId="{FE818FA5-6FAB-4F9D-996F-AF2D05460FBD}" type="presOf" srcId="{44BFE570-0B95-48E6-93BA-02BAAFA5A905}" destId="{690E5B1A-E080-431E-98E7-AE379433B9F4}" srcOrd="1" destOrd="0" presId="urn:microsoft.com/office/officeart/2005/8/layout/radial5"/>
    <dgm:cxn modelId="{398DABAA-3D73-4BA4-8277-07CD9B47296D}" type="presOf" srcId="{CD9C708B-58E3-4D71-9534-778751C759C1}" destId="{9DBFBB1B-8F22-4AC1-8905-FBFC046628A4}" srcOrd="0" destOrd="0" presId="urn:microsoft.com/office/officeart/2005/8/layout/radial5"/>
    <dgm:cxn modelId="{9B461DAE-7CE2-4303-8992-1608E1EE950D}" type="presOf" srcId="{47042899-BF93-4892-BD6B-CF740A405FE2}" destId="{E449E10B-F278-4CC5-ABEF-67AC4FA19542}" srcOrd="0" destOrd="0" presId="urn:microsoft.com/office/officeart/2005/8/layout/radial5"/>
    <dgm:cxn modelId="{E24A4EC9-2259-4E9B-A9E3-702F23BD5DA2}" type="presOf" srcId="{CD9C708B-58E3-4D71-9534-778751C759C1}" destId="{9F53C05F-F294-4AB1-AABA-29A1013C7EA2}" srcOrd="1" destOrd="0" presId="urn:microsoft.com/office/officeart/2005/8/layout/radial5"/>
    <dgm:cxn modelId="{5FE68CE5-7616-49D9-8678-B9F98472C965}" type="presParOf" srcId="{0F9C34CC-C8E7-4DAD-9B8B-4AE428EE8083}" destId="{19CF4C96-FCA5-482F-AA95-D9589F411D24}" srcOrd="0" destOrd="0" presId="urn:microsoft.com/office/officeart/2005/8/layout/radial5"/>
    <dgm:cxn modelId="{F068EC6E-582C-4E57-8151-1B7F1BD2F570}" type="presParOf" srcId="{0F9C34CC-C8E7-4DAD-9B8B-4AE428EE8083}" destId="{CF8B6F7C-A46D-4351-AF7A-1B3C9BDD7911}" srcOrd="1" destOrd="0" presId="urn:microsoft.com/office/officeart/2005/8/layout/radial5"/>
    <dgm:cxn modelId="{2354F45F-D8BA-429F-A62A-4AB630EF63E1}" type="presParOf" srcId="{CF8B6F7C-A46D-4351-AF7A-1B3C9BDD7911}" destId="{690E5B1A-E080-431E-98E7-AE379433B9F4}" srcOrd="0" destOrd="0" presId="urn:microsoft.com/office/officeart/2005/8/layout/radial5"/>
    <dgm:cxn modelId="{5A1F2C8B-5AAA-4676-97AC-C160C0B350AE}" type="presParOf" srcId="{0F9C34CC-C8E7-4DAD-9B8B-4AE428EE8083}" destId="{4FEB0E7D-D201-4830-89D0-018947637ED2}" srcOrd="2" destOrd="0" presId="urn:microsoft.com/office/officeart/2005/8/layout/radial5"/>
    <dgm:cxn modelId="{19369C98-6EAA-4188-8A59-6469DC081D64}" type="presParOf" srcId="{0F9C34CC-C8E7-4DAD-9B8B-4AE428EE8083}" destId="{9DBFBB1B-8F22-4AC1-8905-FBFC046628A4}" srcOrd="3" destOrd="0" presId="urn:microsoft.com/office/officeart/2005/8/layout/radial5"/>
    <dgm:cxn modelId="{E89A31AB-04A9-463B-8B90-D9182584877F}" type="presParOf" srcId="{9DBFBB1B-8F22-4AC1-8905-FBFC046628A4}" destId="{9F53C05F-F294-4AB1-AABA-29A1013C7EA2}" srcOrd="0" destOrd="0" presId="urn:microsoft.com/office/officeart/2005/8/layout/radial5"/>
    <dgm:cxn modelId="{5892C971-71FA-483F-BAE1-6EF9310C0581}" type="presParOf" srcId="{0F9C34CC-C8E7-4DAD-9B8B-4AE428EE8083}" destId="{E4815B6F-EA47-4FEE-A4D6-AE6BA3500709}" srcOrd="4" destOrd="0" presId="urn:microsoft.com/office/officeart/2005/8/layout/radial5"/>
    <dgm:cxn modelId="{243B0490-9669-4426-8234-D4A888B9C292}" type="presParOf" srcId="{0F9C34CC-C8E7-4DAD-9B8B-4AE428EE8083}" destId="{B99F13FB-8399-4B5F-B920-BCD02B325D3B}" srcOrd="5" destOrd="0" presId="urn:microsoft.com/office/officeart/2005/8/layout/radial5"/>
    <dgm:cxn modelId="{D50C8E4E-A8AD-409B-B6C8-D148D26EC9BD}" type="presParOf" srcId="{B99F13FB-8399-4B5F-B920-BCD02B325D3B}" destId="{6B1EB70A-A85E-436C-81D5-1DA2E2E37DE4}" srcOrd="0" destOrd="0" presId="urn:microsoft.com/office/officeart/2005/8/layout/radial5"/>
    <dgm:cxn modelId="{50A07754-2496-4095-9062-95F61BA0FB82}" type="presParOf" srcId="{0F9C34CC-C8E7-4DAD-9B8B-4AE428EE8083}" destId="{E449E10B-F278-4CC5-ABEF-67AC4FA19542}" srcOrd="6" destOrd="0" presId="urn:microsoft.com/office/officeart/2005/8/layout/radial5"/>
    <dgm:cxn modelId="{9EF7BCD2-AE16-49A5-9D2C-C7BB8EBE8FCE}" type="presParOf" srcId="{0F9C34CC-C8E7-4DAD-9B8B-4AE428EE8083}" destId="{BE09E87E-DE5B-4544-AF43-DF28B9B7894E}" srcOrd="7" destOrd="0" presId="urn:microsoft.com/office/officeart/2005/8/layout/radial5"/>
    <dgm:cxn modelId="{E06A2378-5055-4F6E-8FB8-B0B8874C69D8}" type="presParOf" srcId="{BE09E87E-DE5B-4544-AF43-DF28B9B7894E}" destId="{837E24A5-9D6F-46CD-B77C-8B03BE965FCF}" srcOrd="0" destOrd="0" presId="urn:microsoft.com/office/officeart/2005/8/layout/radial5"/>
    <dgm:cxn modelId="{5B186496-408E-48F2-81CC-F2B0829487D7}" type="presParOf" srcId="{0F9C34CC-C8E7-4DAD-9B8B-4AE428EE8083}" destId="{F84927B7-6CB1-4D3E-9D95-5B7DC191615F}"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A26949-97B0-47F5-BC94-CCFFC9AE1E33}" type="doc">
      <dgm:prSet loTypeId="urn:microsoft.com/office/officeart/2005/8/layout/radial3" loCatId="cycle" qsTypeId="urn:microsoft.com/office/officeart/2005/8/quickstyle/simple1" qsCatId="simple" csTypeId="urn:microsoft.com/office/officeart/2005/8/colors/colorful2" csCatId="colorful" phldr="1"/>
      <dgm:spPr/>
      <dgm:t>
        <a:bodyPr/>
        <a:lstStyle/>
        <a:p>
          <a:endParaRPr lang="en-GB"/>
        </a:p>
      </dgm:t>
    </dgm:pt>
    <dgm:pt modelId="{31AE7CCE-DD08-42FE-9C07-C1DE890080C0}">
      <dgm:prSet phldrT="[Tekst]" custT="1"/>
      <dgm:spPr/>
      <dgm:t>
        <a:bodyPr/>
        <a:lstStyle/>
        <a:p>
          <a:r>
            <a:rPr lang="el-GR" sz="3600" b="1" dirty="0"/>
            <a:t>Τύπος</a:t>
          </a:r>
          <a:endParaRPr lang="en-GB" sz="3600" b="1" dirty="0"/>
        </a:p>
      </dgm:t>
    </dgm:pt>
    <dgm:pt modelId="{8F896FB2-13B4-4283-92D8-E142259DA9C6}" type="parTrans" cxnId="{DB828CCD-D051-43FE-A125-1F9A4F9E7A40}">
      <dgm:prSet/>
      <dgm:spPr/>
      <dgm:t>
        <a:bodyPr/>
        <a:lstStyle/>
        <a:p>
          <a:endParaRPr lang="en-GB"/>
        </a:p>
      </dgm:t>
    </dgm:pt>
    <dgm:pt modelId="{D257E52D-DB83-4C15-A181-607E4084BBEE}" type="sibTrans" cxnId="{DB828CCD-D051-43FE-A125-1F9A4F9E7A40}">
      <dgm:prSet/>
      <dgm:spPr/>
      <dgm:t>
        <a:bodyPr/>
        <a:lstStyle/>
        <a:p>
          <a:endParaRPr lang="en-GB"/>
        </a:p>
      </dgm:t>
    </dgm:pt>
    <dgm:pt modelId="{AE1B877D-7799-40D7-9A91-21FD39B95217}">
      <dgm:prSet phldrT="[Tekst]" custT="1"/>
      <dgm:spPr/>
      <dgm:t>
        <a:bodyPr/>
        <a:lstStyle/>
        <a:p>
          <a:r>
            <a:rPr lang="el-GR" sz="2000" b="1" dirty="0"/>
            <a:t>Εκείνοι που αναζητούν τη ταυτότητα τους</a:t>
          </a:r>
          <a:endParaRPr lang="en-GB" sz="2000" b="1" dirty="0"/>
        </a:p>
      </dgm:t>
    </dgm:pt>
    <dgm:pt modelId="{52D53111-D6F1-4036-BE90-8A544430B2E3}" type="parTrans" cxnId="{0321B5C2-78FA-4E36-AF55-AFE265693720}">
      <dgm:prSet/>
      <dgm:spPr/>
      <dgm:t>
        <a:bodyPr/>
        <a:lstStyle/>
        <a:p>
          <a:endParaRPr lang="en-GB"/>
        </a:p>
      </dgm:t>
    </dgm:pt>
    <dgm:pt modelId="{92F50170-06F9-48BC-8239-B79ED506B976}" type="sibTrans" cxnId="{0321B5C2-78FA-4E36-AF55-AFE265693720}">
      <dgm:prSet/>
      <dgm:spPr/>
      <dgm:t>
        <a:bodyPr/>
        <a:lstStyle/>
        <a:p>
          <a:endParaRPr lang="en-GB"/>
        </a:p>
      </dgm:t>
    </dgm:pt>
    <dgm:pt modelId="{52340E1C-7EB8-4294-A467-EBCEEA9F632D}">
      <dgm:prSet phldrT="[Tekst]" custT="1"/>
      <dgm:spPr/>
      <dgm:t>
        <a:bodyPr/>
        <a:lstStyle/>
        <a:p>
          <a:r>
            <a:rPr lang="el-GR" sz="2000" b="1" dirty="0"/>
            <a:t>Εκείνοι που αναζητούν τη δικαιοσύνη</a:t>
          </a:r>
          <a:endParaRPr lang="en-GB" sz="2000" b="1" dirty="0"/>
        </a:p>
      </dgm:t>
    </dgm:pt>
    <dgm:pt modelId="{9DA23656-D6FD-4ECF-90EA-317763935848}" type="parTrans" cxnId="{1420FECE-7B95-4FBB-B324-912CA98D98C7}">
      <dgm:prSet/>
      <dgm:spPr/>
      <dgm:t>
        <a:bodyPr/>
        <a:lstStyle/>
        <a:p>
          <a:endParaRPr lang="en-GB"/>
        </a:p>
      </dgm:t>
    </dgm:pt>
    <dgm:pt modelId="{C1610D26-23CD-4B78-8CFA-AB3AA5B1BC78}" type="sibTrans" cxnId="{1420FECE-7B95-4FBB-B324-912CA98D98C7}">
      <dgm:prSet/>
      <dgm:spPr/>
      <dgm:t>
        <a:bodyPr/>
        <a:lstStyle/>
        <a:p>
          <a:endParaRPr lang="en-GB"/>
        </a:p>
      </dgm:t>
    </dgm:pt>
    <dgm:pt modelId="{95CAFB56-273A-42AE-AAA8-E05A306B4FC6}">
      <dgm:prSet phldrT="[Tekst]" custT="1"/>
      <dgm:spPr/>
      <dgm:t>
        <a:bodyPr/>
        <a:lstStyle/>
        <a:p>
          <a:r>
            <a:rPr lang="el-GR" sz="2000" b="1" dirty="0"/>
            <a:t>Λάτρεις της συγκίνησης</a:t>
          </a:r>
          <a:endParaRPr lang="en-GB" sz="2000" b="1" dirty="0"/>
        </a:p>
      </dgm:t>
    </dgm:pt>
    <dgm:pt modelId="{1E401502-A0A9-43E2-8AAB-4A851BA6394A}" type="parTrans" cxnId="{1AA5E315-CCFD-4164-8AAE-850AE6833506}">
      <dgm:prSet/>
      <dgm:spPr/>
      <dgm:t>
        <a:bodyPr/>
        <a:lstStyle/>
        <a:p>
          <a:endParaRPr lang="en-GB"/>
        </a:p>
      </dgm:t>
    </dgm:pt>
    <dgm:pt modelId="{1817D6C0-A398-4C9C-AB62-C00436023DF3}" type="sibTrans" cxnId="{1AA5E315-CCFD-4164-8AAE-850AE6833506}">
      <dgm:prSet/>
      <dgm:spPr/>
      <dgm:t>
        <a:bodyPr/>
        <a:lstStyle/>
        <a:p>
          <a:endParaRPr lang="en-GB"/>
        </a:p>
      </dgm:t>
    </dgm:pt>
    <dgm:pt modelId="{6D199876-4D62-4F94-AA37-8181981FCE21}">
      <dgm:prSet phldrT="[Tekst]" custT="1"/>
      <dgm:spPr/>
      <dgm:t>
        <a:bodyPr/>
        <a:lstStyle/>
        <a:p>
          <a:r>
            <a:rPr lang="el-GR" sz="2000" b="1" dirty="0"/>
            <a:t>Νόημα της ζωής</a:t>
          </a:r>
          <a:endParaRPr lang="en-GB" sz="2000" b="1" dirty="0"/>
        </a:p>
      </dgm:t>
    </dgm:pt>
    <dgm:pt modelId="{AD1D152F-0667-492A-B5CB-22C2FB1A6083}" type="parTrans" cxnId="{F94A9811-38E5-4931-A5DE-EEF4C86058DD}">
      <dgm:prSet/>
      <dgm:spPr/>
      <dgm:t>
        <a:bodyPr/>
        <a:lstStyle/>
        <a:p>
          <a:endParaRPr lang="en-GB"/>
        </a:p>
      </dgm:t>
    </dgm:pt>
    <dgm:pt modelId="{64ADC107-4932-43A5-8F8A-6BF4154F12C1}" type="sibTrans" cxnId="{F94A9811-38E5-4931-A5DE-EEF4C86058DD}">
      <dgm:prSet/>
      <dgm:spPr/>
      <dgm:t>
        <a:bodyPr/>
        <a:lstStyle/>
        <a:p>
          <a:endParaRPr lang="en-GB"/>
        </a:p>
      </dgm:t>
    </dgm:pt>
    <dgm:pt modelId="{B482A02D-6833-4096-AECC-D5CFACE7DFFC}" type="pres">
      <dgm:prSet presAssocID="{89A26949-97B0-47F5-BC94-CCFFC9AE1E33}" presName="composite" presStyleCnt="0">
        <dgm:presLayoutVars>
          <dgm:chMax val="1"/>
          <dgm:dir/>
          <dgm:resizeHandles val="exact"/>
        </dgm:presLayoutVars>
      </dgm:prSet>
      <dgm:spPr/>
    </dgm:pt>
    <dgm:pt modelId="{AF7D5A8D-8B16-4806-A44E-DBFF90D70E0D}" type="pres">
      <dgm:prSet presAssocID="{89A26949-97B0-47F5-BC94-CCFFC9AE1E33}" presName="radial" presStyleCnt="0">
        <dgm:presLayoutVars>
          <dgm:animLvl val="ctr"/>
        </dgm:presLayoutVars>
      </dgm:prSet>
      <dgm:spPr/>
    </dgm:pt>
    <dgm:pt modelId="{1B3B174D-095A-405D-A7CF-0C58EEBD7A71}" type="pres">
      <dgm:prSet presAssocID="{31AE7CCE-DD08-42FE-9C07-C1DE890080C0}" presName="centerShape" presStyleLbl="vennNode1" presStyleIdx="0" presStyleCnt="5"/>
      <dgm:spPr/>
    </dgm:pt>
    <dgm:pt modelId="{6F00AB81-EB2A-4083-A88D-9BE3004986D2}" type="pres">
      <dgm:prSet presAssocID="{AE1B877D-7799-40D7-9A91-21FD39B95217}" presName="node" presStyleLbl="vennNode1" presStyleIdx="1" presStyleCnt="5" custScaleX="227798" custScaleY="120565">
        <dgm:presLayoutVars>
          <dgm:bulletEnabled val="1"/>
        </dgm:presLayoutVars>
      </dgm:prSet>
      <dgm:spPr/>
    </dgm:pt>
    <dgm:pt modelId="{B024BB09-AC3A-451D-BA97-F3965BA08065}" type="pres">
      <dgm:prSet presAssocID="{52340E1C-7EB8-4294-A467-EBCEEA9F632D}" presName="node" presStyleLbl="vennNode1" presStyleIdx="2" presStyleCnt="5" custScaleX="227798" custRadScaleRad="141951" custRadScaleInc="146">
        <dgm:presLayoutVars>
          <dgm:bulletEnabled val="1"/>
        </dgm:presLayoutVars>
      </dgm:prSet>
      <dgm:spPr/>
    </dgm:pt>
    <dgm:pt modelId="{4C1CC435-FD44-4D97-9557-E99594F8F96C}" type="pres">
      <dgm:prSet presAssocID="{95CAFB56-273A-42AE-AAA8-E05A306B4FC6}" presName="node" presStyleLbl="vennNode1" presStyleIdx="3" presStyleCnt="5" custScaleX="227798">
        <dgm:presLayoutVars>
          <dgm:bulletEnabled val="1"/>
        </dgm:presLayoutVars>
      </dgm:prSet>
      <dgm:spPr/>
    </dgm:pt>
    <dgm:pt modelId="{CD81C4CF-30B8-4095-B9AB-540FF8C8C938}" type="pres">
      <dgm:prSet presAssocID="{6D199876-4D62-4F94-AA37-8181981FCE21}" presName="node" presStyleLbl="vennNode1" presStyleIdx="4" presStyleCnt="5" custScaleX="227798" custRadScaleRad="140434" custRadScaleInc="-147">
        <dgm:presLayoutVars>
          <dgm:bulletEnabled val="1"/>
        </dgm:presLayoutVars>
      </dgm:prSet>
      <dgm:spPr/>
    </dgm:pt>
  </dgm:ptLst>
  <dgm:cxnLst>
    <dgm:cxn modelId="{F94A9811-38E5-4931-A5DE-EEF4C86058DD}" srcId="{31AE7CCE-DD08-42FE-9C07-C1DE890080C0}" destId="{6D199876-4D62-4F94-AA37-8181981FCE21}" srcOrd="3" destOrd="0" parTransId="{AD1D152F-0667-492A-B5CB-22C2FB1A6083}" sibTransId="{64ADC107-4932-43A5-8F8A-6BF4154F12C1}"/>
    <dgm:cxn modelId="{1AA5E315-CCFD-4164-8AAE-850AE6833506}" srcId="{31AE7CCE-DD08-42FE-9C07-C1DE890080C0}" destId="{95CAFB56-273A-42AE-AAA8-E05A306B4FC6}" srcOrd="2" destOrd="0" parTransId="{1E401502-A0A9-43E2-8AAB-4A851BA6394A}" sibTransId="{1817D6C0-A398-4C9C-AB62-C00436023DF3}"/>
    <dgm:cxn modelId="{D3382E2E-DED2-4B2D-9EF2-E55A369A5544}" type="presOf" srcId="{31AE7CCE-DD08-42FE-9C07-C1DE890080C0}" destId="{1B3B174D-095A-405D-A7CF-0C58EEBD7A71}" srcOrd="0" destOrd="0" presId="urn:microsoft.com/office/officeart/2005/8/layout/radial3"/>
    <dgm:cxn modelId="{C9E92443-F2C1-4751-8276-C60566FAD45C}" type="presOf" srcId="{89A26949-97B0-47F5-BC94-CCFFC9AE1E33}" destId="{B482A02D-6833-4096-AECC-D5CFACE7DFFC}" srcOrd="0" destOrd="0" presId="urn:microsoft.com/office/officeart/2005/8/layout/radial3"/>
    <dgm:cxn modelId="{C4220C5A-893A-4625-9A3B-C5C5DA23BC50}" type="presOf" srcId="{6D199876-4D62-4F94-AA37-8181981FCE21}" destId="{CD81C4CF-30B8-4095-B9AB-540FF8C8C938}" srcOrd="0" destOrd="0" presId="urn:microsoft.com/office/officeart/2005/8/layout/radial3"/>
    <dgm:cxn modelId="{C0E1C7B3-8E77-4C71-915E-51DB0345CEA0}" type="presOf" srcId="{AE1B877D-7799-40D7-9A91-21FD39B95217}" destId="{6F00AB81-EB2A-4083-A88D-9BE3004986D2}" srcOrd="0" destOrd="0" presId="urn:microsoft.com/office/officeart/2005/8/layout/radial3"/>
    <dgm:cxn modelId="{0321B5C2-78FA-4E36-AF55-AFE265693720}" srcId="{31AE7CCE-DD08-42FE-9C07-C1DE890080C0}" destId="{AE1B877D-7799-40D7-9A91-21FD39B95217}" srcOrd="0" destOrd="0" parTransId="{52D53111-D6F1-4036-BE90-8A544430B2E3}" sibTransId="{92F50170-06F9-48BC-8239-B79ED506B976}"/>
    <dgm:cxn modelId="{6CC3DDC2-D982-4A0A-98CD-580640D76266}" type="presOf" srcId="{95CAFB56-273A-42AE-AAA8-E05A306B4FC6}" destId="{4C1CC435-FD44-4D97-9557-E99594F8F96C}" srcOrd="0" destOrd="0" presId="urn:microsoft.com/office/officeart/2005/8/layout/radial3"/>
    <dgm:cxn modelId="{DB828CCD-D051-43FE-A125-1F9A4F9E7A40}" srcId="{89A26949-97B0-47F5-BC94-CCFFC9AE1E33}" destId="{31AE7CCE-DD08-42FE-9C07-C1DE890080C0}" srcOrd="0" destOrd="0" parTransId="{8F896FB2-13B4-4283-92D8-E142259DA9C6}" sibTransId="{D257E52D-DB83-4C15-A181-607E4084BBEE}"/>
    <dgm:cxn modelId="{1420FECE-7B95-4FBB-B324-912CA98D98C7}" srcId="{31AE7CCE-DD08-42FE-9C07-C1DE890080C0}" destId="{52340E1C-7EB8-4294-A467-EBCEEA9F632D}" srcOrd="1" destOrd="0" parTransId="{9DA23656-D6FD-4ECF-90EA-317763935848}" sibTransId="{C1610D26-23CD-4B78-8CFA-AB3AA5B1BC78}"/>
    <dgm:cxn modelId="{C19800D7-4970-4B0D-BEA2-106FEFAF5FBC}" type="presOf" srcId="{52340E1C-7EB8-4294-A467-EBCEEA9F632D}" destId="{B024BB09-AC3A-451D-BA97-F3965BA08065}" srcOrd="0" destOrd="0" presId="urn:microsoft.com/office/officeart/2005/8/layout/radial3"/>
    <dgm:cxn modelId="{2F862DD8-F75E-4A61-898D-2744C65FDC7E}" type="presParOf" srcId="{B482A02D-6833-4096-AECC-D5CFACE7DFFC}" destId="{AF7D5A8D-8B16-4806-A44E-DBFF90D70E0D}" srcOrd="0" destOrd="0" presId="urn:microsoft.com/office/officeart/2005/8/layout/radial3"/>
    <dgm:cxn modelId="{91575A4A-1BE9-48AB-93CF-763AF17009F4}" type="presParOf" srcId="{AF7D5A8D-8B16-4806-A44E-DBFF90D70E0D}" destId="{1B3B174D-095A-405D-A7CF-0C58EEBD7A71}" srcOrd="0" destOrd="0" presId="urn:microsoft.com/office/officeart/2005/8/layout/radial3"/>
    <dgm:cxn modelId="{4EEB9150-4828-4EE5-9384-EEE5BA13E1E6}" type="presParOf" srcId="{AF7D5A8D-8B16-4806-A44E-DBFF90D70E0D}" destId="{6F00AB81-EB2A-4083-A88D-9BE3004986D2}" srcOrd="1" destOrd="0" presId="urn:microsoft.com/office/officeart/2005/8/layout/radial3"/>
    <dgm:cxn modelId="{29D36479-7935-4955-B312-543077BAE3BF}" type="presParOf" srcId="{AF7D5A8D-8B16-4806-A44E-DBFF90D70E0D}" destId="{B024BB09-AC3A-451D-BA97-F3965BA08065}" srcOrd="2" destOrd="0" presId="urn:microsoft.com/office/officeart/2005/8/layout/radial3"/>
    <dgm:cxn modelId="{F0DBB301-9277-471D-8A8A-EB76D4DDE089}" type="presParOf" srcId="{AF7D5A8D-8B16-4806-A44E-DBFF90D70E0D}" destId="{4C1CC435-FD44-4D97-9557-E99594F8F96C}" srcOrd="3" destOrd="0" presId="urn:microsoft.com/office/officeart/2005/8/layout/radial3"/>
    <dgm:cxn modelId="{D79AA73A-D231-48E3-A7FE-49AE52380B61}" type="presParOf" srcId="{AF7D5A8D-8B16-4806-A44E-DBFF90D70E0D}" destId="{CD81C4CF-30B8-4095-B9AB-540FF8C8C938}"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A2DEA6B-3082-4A10-8FE6-4275B406ACA5}" type="doc">
      <dgm:prSet loTypeId="urn:microsoft.com/office/officeart/2008/layout/HorizontalMultiLevelHierarchy" loCatId="hierarchy" qsTypeId="urn:microsoft.com/office/officeart/2005/8/quickstyle/simple2" qsCatId="simple" csTypeId="urn:microsoft.com/office/officeart/2005/8/colors/colorful5" csCatId="colorful" phldr="1"/>
      <dgm:spPr/>
      <dgm:t>
        <a:bodyPr/>
        <a:lstStyle/>
        <a:p>
          <a:endParaRPr lang="en-GB"/>
        </a:p>
      </dgm:t>
    </dgm:pt>
    <dgm:pt modelId="{88162612-1B1E-46E5-AAFE-EA9542A0E4DD}">
      <dgm:prSet phldrT="[Tekst]" custT="1"/>
      <dgm:spPr/>
      <dgm:t>
        <a:bodyPr/>
        <a:lstStyle/>
        <a:p>
          <a:r>
            <a:rPr lang="el-GR" sz="3200" dirty="0"/>
            <a:t>Εναύσματα για
Ριζοσπαστικοποίηση
</a:t>
          </a:r>
          <a:endParaRPr lang="en-GB" sz="3200" dirty="0"/>
        </a:p>
      </dgm:t>
    </dgm:pt>
    <dgm:pt modelId="{0FEBD652-D631-44B7-B020-656AA8BB8902}" type="parTrans" cxnId="{1984FAEB-70AE-4BAD-AD87-70BD256D86D4}">
      <dgm:prSet/>
      <dgm:spPr/>
      <dgm:t>
        <a:bodyPr/>
        <a:lstStyle/>
        <a:p>
          <a:endParaRPr lang="en-GB"/>
        </a:p>
      </dgm:t>
    </dgm:pt>
    <dgm:pt modelId="{0B6D78A5-9C00-4844-90A6-3A38D98113D4}" type="sibTrans" cxnId="{1984FAEB-70AE-4BAD-AD87-70BD256D86D4}">
      <dgm:prSet/>
      <dgm:spPr/>
      <dgm:t>
        <a:bodyPr/>
        <a:lstStyle/>
        <a:p>
          <a:endParaRPr lang="en-GB"/>
        </a:p>
      </dgm:t>
    </dgm:pt>
    <dgm:pt modelId="{1E3B7E0B-230F-4AE1-AE3D-28113F23058D}">
      <dgm:prSet phldrT="[Tekst]" custT="1"/>
      <dgm:spPr/>
      <dgm:t>
        <a:bodyPr/>
        <a:lstStyle/>
        <a:p>
          <a:r>
            <a:rPr lang="el-GR" sz="1800" dirty="0">
              <a:effectLst/>
              <a:latin typeface="Calibri" panose="020F0502020204030204" pitchFamily="34" charset="0"/>
              <a:ea typeface="Calibri" panose="020F0502020204030204" pitchFamily="34" charset="0"/>
              <a:cs typeface="Times New Roman" panose="02020603050405020304" pitchFamily="18" charset="0"/>
            </a:rPr>
            <a:t>αναζήτηση ταυτότητας</a:t>
          </a:r>
          <a:endParaRPr lang="en-GB" sz="1800" dirty="0"/>
        </a:p>
      </dgm:t>
    </dgm:pt>
    <dgm:pt modelId="{105139FF-8B03-425D-9B9C-6C9D44CE0F74}" type="parTrans" cxnId="{0FBA629F-7A0A-4938-8103-DE6124F8572E}">
      <dgm:prSet/>
      <dgm:spPr/>
      <dgm:t>
        <a:bodyPr/>
        <a:lstStyle/>
        <a:p>
          <a:endParaRPr lang="en-GB"/>
        </a:p>
      </dgm:t>
    </dgm:pt>
    <dgm:pt modelId="{9696EC50-F4CB-44A9-BE8E-51DA8A9C44F0}" type="sibTrans" cxnId="{0FBA629F-7A0A-4938-8103-DE6124F8572E}">
      <dgm:prSet/>
      <dgm:spPr/>
      <dgm:t>
        <a:bodyPr/>
        <a:lstStyle/>
        <a:p>
          <a:endParaRPr lang="en-GB"/>
        </a:p>
      </dgm:t>
    </dgm:pt>
    <dgm:pt modelId="{01E8EB0F-9658-4FBA-A941-0EA679CC3F65}">
      <dgm:prSet phldrT="[Tekst]" custT="1"/>
      <dgm:spPr/>
      <dgm:t>
        <a:bodyPr/>
        <a:lstStyle/>
        <a:p>
          <a:r>
            <a:rPr lang="el-GR" sz="1900" dirty="0">
              <a:effectLst/>
              <a:latin typeface="Calibri" panose="020F0502020204030204" pitchFamily="34" charset="0"/>
              <a:ea typeface="Calibri" panose="020F0502020204030204" pitchFamily="34" charset="0"/>
              <a:cs typeface="Times New Roman" panose="02020603050405020304" pitchFamily="18" charset="0"/>
            </a:rPr>
            <a:t>προσωπική εκπλήρωση</a:t>
          </a:r>
          <a:endParaRPr lang="en-GB" sz="1900" dirty="0"/>
        </a:p>
      </dgm:t>
    </dgm:pt>
    <dgm:pt modelId="{9DD6DEDB-AC4A-4306-A1D7-8469D7DE61E7}" type="parTrans" cxnId="{383E9117-BB43-47EA-97A3-06AE079AB09E}">
      <dgm:prSet/>
      <dgm:spPr/>
      <dgm:t>
        <a:bodyPr/>
        <a:lstStyle/>
        <a:p>
          <a:endParaRPr lang="en-GB"/>
        </a:p>
      </dgm:t>
    </dgm:pt>
    <dgm:pt modelId="{C8503BA7-3F39-4377-AE53-4F3BC29D7F61}" type="sibTrans" cxnId="{383E9117-BB43-47EA-97A3-06AE079AB09E}">
      <dgm:prSet/>
      <dgm:spPr/>
      <dgm:t>
        <a:bodyPr/>
        <a:lstStyle/>
        <a:p>
          <a:endParaRPr lang="en-GB"/>
        </a:p>
      </dgm:t>
    </dgm:pt>
    <dgm:pt modelId="{044B7FFF-855E-4D75-B136-CE828AF8B19D}">
      <dgm:prSet phldrT="[Tekst]" custT="1"/>
      <dgm:spPr/>
      <dgm:t>
        <a:bodyPr/>
        <a:lstStyle/>
        <a:p>
          <a:r>
            <a:rPr lang="el-GR" sz="1800" dirty="0">
              <a:effectLst/>
              <a:latin typeface="Calibri" panose="020F0502020204030204" pitchFamily="34" charset="0"/>
              <a:ea typeface="Calibri" panose="020F0502020204030204" pitchFamily="34" charset="0"/>
              <a:cs typeface="Times New Roman" panose="02020603050405020304" pitchFamily="18" charset="0"/>
            </a:rPr>
            <a:t>έλλειψη αυτοεκτίμησης </a:t>
          </a:r>
          <a:endParaRPr lang="en-GB" sz="1800" dirty="0"/>
        </a:p>
      </dgm:t>
    </dgm:pt>
    <dgm:pt modelId="{6FC990A5-46D1-4191-B006-1F1F8B2E088F}" type="parTrans" cxnId="{2E935892-AFD8-454E-9DC5-45F2953C5C0A}">
      <dgm:prSet/>
      <dgm:spPr/>
      <dgm:t>
        <a:bodyPr/>
        <a:lstStyle/>
        <a:p>
          <a:endParaRPr lang="en-GB"/>
        </a:p>
      </dgm:t>
    </dgm:pt>
    <dgm:pt modelId="{EF20D5BB-57D4-41E2-AD04-727058CBA479}" type="sibTrans" cxnId="{2E935892-AFD8-454E-9DC5-45F2953C5C0A}">
      <dgm:prSet/>
      <dgm:spPr/>
      <dgm:t>
        <a:bodyPr/>
        <a:lstStyle/>
        <a:p>
          <a:endParaRPr lang="en-GB"/>
        </a:p>
      </dgm:t>
    </dgm:pt>
    <dgm:pt modelId="{EA63BF97-BAAE-459F-BCF7-946B308353ED}">
      <dgm:prSet custT="1"/>
      <dgm:spPr/>
      <dgm:t>
        <a:bodyPr/>
        <a:lstStyle/>
        <a:p>
          <a:r>
            <a:rPr lang="el-GR" sz="1800" dirty="0">
              <a:effectLst/>
              <a:latin typeface="Calibri" panose="020F0502020204030204" pitchFamily="34" charset="0"/>
              <a:ea typeface="Calibri" panose="020F0502020204030204" pitchFamily="34" charset="0"/>
              <a:cs typeface="Times New Roman" panose="02020603050405020304" pitchFamily="18" charset="0"/>
            </a:rPr>
            <a:t>ατομική απογοήτευση και προσβολή</a:t>
          </a:r>
          <a:endParaRPr lang="en-GB" sz="1800" dirty="0"/>
        </a:p>
      </dgm:t>
    </dgm:pt>
    <dgm:pt modelId="{781B4CE3-7BEF-4CCB-84F9-48101ACA3D7E}" type="parTrans" cxnId="{55887BA1-686D-4893-956C-A92358DB3B64}">
      <dgm:prSet/>
      <dgm:spPr/>
      <dgm:t>
        <a:bodyPr/>
        <a:lstStyle/>
        <a:p>
          <a:endParaRPr lang="en-GB"/>
        </a:p>
      </dgm:t>
    </dgm:pt>
    <dgm:pt modelId="{829FCC57-428C-4A56-8B7A-049A48FA0EB4}" type="sibTrans" cxnId="{55887BA1-686D-4893-956C-A92358DB3B64}">
      <dgm:prSet/>
      <dgm:spPr/>
      <dgm:t>
        <a:bodyPr/>
        <a:lstStyle/>
        <a:p>
          <a:endParaRPr lang="en-GB"/>
        </a:p>
      </dgm:t>
    </dgm:pt>
    <dgm:pt modelId="{C60D6687-69DF-49E0-A75E-E4E618285343}" type="pres">
      <dgm:prSet presAssocID="{AA2DEA6B-3082-4A10-8FE6-4275B406ACA5}" presName="Name0" presStyleCnt="0">
        <dgm:presLayoutVars>
          <dgm:chPref val="1"/>
          <dgm:dir/>
          <dgm:animOne val="branch"/>
          <dgm:animLvl val="lvl"/>
          <dgm:resizeHandles val="exact"/>
        </dgm:presLayoutVars>
      </dgm:prSet>
      <dgm:spPr/>
    </dgm:pt>
    <dgm:pt modelId="{CDEF2CE2-3BF9-4F04-A17B-245ECB570642}" type="pres">
      <dgm:prSet presAssocID="{88162612-1B1E-46E5-AAFE-EA9542A0E4DD}" presName="root1" presStyleCnt="0"/>
      <dgm:spPr/>
    </dgm:pt>
    <dgm:pt modelId="{34D749F2-B845-4348-A2FE-4A9BE275A625}" type="pres">
      <dgm:prSet presAssocID="{88162612-1B1E-46E5-AAFE-EA9542A0E4DD}" presName="LevelOneTextNode" presStyleLbl="node0" presStyleIdx="0" presStyleCnt="1" custScaleX="410724">
        <dgm:presLayoutVars>
          <dgm:chPref val="3"/>
        </dgm:presLayoutVars>
      </dgm:prSet>
      <dgm:spPr/>
    </dgm:pt>
    <dgm:pt modelId="{594881C3-B604-4F36-8278-9FDFC6DB9DB1}" type="pres">
      <dgm:prSet presAssocID="{88162612-1B1E-46E5-AAFE-EA9542A0E4DD}" presName="level2hierChild" presStyleCnt="0"/>
      <dgm:spPr/>
    </dgm:pt>
    <dgm:pt modelId="{3A8EE454-B18A-41E8-BDA5-5CD7AA8193F6}" type="pres">
      <dgm:prSet presAssocID="{105139FF-8B03-425D-9B9C-6C9D44CE0F74}" presName="conn2-1" presStyleLbl="parChTrans1D2" presStyleIdx="0" presStyleCnt="4"/>
      <dgm:spPr/>
    </dgm:pt>
    <dgm:pt modelId="{1924DF0A-9C99-4CA9-9981-5BAEC71A7D7F}" type="pres">
      <dgm:prSet presAssocID="{105139FF-8B03-425D-9B9C-6C9D44CE0F74}" presName="connTx" presStyleLbl="parChTrans1D2" presStyleIdx="0" presStyleCnt="4"/>
      <dgm:spPr/>
    </dgm:pt>
    <dgm:pt modelId="{6254D16D-E654-4308-B445-E03061D6F7D6}" type="pres">
      <dgm:prSet presAssocID="{1E3B7E0B-230F-4AE1-AE3D-28113F23058D}" presName="root2" presStyleCnt="0"/>
      <dgm:spPr/>
    </dgm:pt>
    <dgm:pt modelId="{AC27FF8C-C154-41B9-9DC0-88D0616ADDFE}" type="pres">
      <dgm:prSet presAssocID="{1E3B7E0B-230F-4AE1-AE3D-28113F23058D}" presName="LevelTwoTextNode" presStyleLbl="node2" presStyleIdx="0" presStyleCnt="4" custScaleX="122902">
        <dgm:presLayoutVars>
          <dgm:chPref val="3"/>
        </dgm:presLayoutVars>
      </dgm:prSet>
      <dgm:spPr/>
    </dgm:pt>
    <dgm:pt modelId="{70728C5D-F7AF-4A58-AF34-8483A5282A1B}" type="pres">
      <dgm:prSet presAssocID="{1E3B7E0B-230F-4AE1-AE3D-28113F23058D}" presName="level3hierChild" presStyleCnt="0"/>
      <dgm:spPr/>
    </dgm:pt>
    <dgm:pt modelId="{730842CC-27E0-48C0-8B83-D43F3A436C2F}" type="pres">
      <dgm:prSet presAssocID="{9DD6DEDB-AC4A-4306-A1D7-8469D7DE61E7}" presName="conn2-1" presStyleLbl="parChTrans1D2" presStyleIdx="1" presStyleCnt="4"/>
      <dgm:spPr/>
    </dgm:pt>
    <dgm:pt modelId="{574942EC-CCAD-4B86-BDE6-5164CB71D425}" type="pres">
      <dgm:prSet presAssocID="{9DD6DEDB-AC4A-4306-A1D7-8469D7DE61E7}" presName="connTx" presStyleLbl="parChTrans1D2" presStyleIdx="1" presStyleCnt="4"/>
      <dgm:spPr/>
    </dgm:pt>
    <dgm:pt modelId="{E57794CD-4042-4F2F-A77A-FA750B46A811}" type="pres">
      <dgm:prSet presAssocID="{01E8EB0F-9658-4FBA-A941-0EA679CC3F65}" presName="root2" presStyleCnt="0"/>
      <dgm:spPr/>
    </dgm:pt>
    <dgm:pt modelId="{C0732F16-F8A1-4C31-B9AE-A22B1853253A}" type="pres">
      <dgm:prSet presAssocID="{01E8EB0F-9658-4FBA-A941-0EA679CC3F65}" presName="LevelTwoTextNode" presStyleLbl="node2" presStyleIdx="1" presStyleCnt="4" custScaleX="122902">
        <dgm:presLayoutVars>
          <dgm:chPref val="3"/>
        </dgm:presLayoutVars>
      </dgm:prSet>
      <dgm:spPr/>
    </dgm:pt>
    <dgm:pt modelId="{93C2B937-6069-4C54-875A-9545B3E61D4C}" type="pres">
      <dgm:prSet presAssocID="{01E8EB0F-9658-4FBA-A941-0EA679CC3F65}" presName="level3hierChild" presStyleCnt="0"/>
      <dgm:spPr/>
    </dgm:pt>
    <dgm:pt modelId="{618F6E6D-27F8-45FC-B548-0E35EC7FE99E}" type="pres">
      <dgm:prSet presAssocID="{6FC990A5-46D1-4191-B006-1F1F8B2E088F}" presName="conn2-1" presStyleLbl="parChTrans1D2" presStyleIdx="2" presStyleCnt="4"/>
      <dgm:spPr/>
    </dgm:pt>
    <dgm:pt modelId="{BFDBF9FF-2C33-43C4-870F-BB96A28A708A}" type="pres">
      <dgm:prSet presAssocID="{6FC990A5-46D1-4191-B006-1F1F8B2E088F}" presName="connTx" presStyleLbl="parChTrans1D2" presStyleIdx="2" presStyleCnt="4"/>
      <dgm:spPr/>
    </dgm:pt>
    <dgm:pt modelId="{264EAA56-14D0-4FFB-9733-3FD593457644}" type="pres">
      <dgm:prSet presAssocID="{044B7FFF-855E-4D75-B136-CE828AF8B19D}" presName="root2" presStyleCnt="0"/>
      <dgm:spPr/>
    </dgm:pt>
    <dgm:pt modelId="{144BEF06-41C9-492E-B409-4881CE0C743E}" type="pres">
      <dgm:prSet presAssocID="{044B7FFF-855E-4D75-B136-CE828AF8B19D}" presName="LevelTwoTextNode" presStyleLbl="node2" presStyleIdx="2" presStyleCnt="4" custScaleX="122902">
        <dgm:presLayoutVars>
          <dgm:chPref val="3"/>
        </dgm:presLayoutVars>
      </dgm:prSet>
      <dgm:spPr/>
    </dgm:pt>
    <dgm:pt modelId="{4AA41EAE-E253-4814-A5DD-D0BBC7352A9F}" type="pres">
      <dgm:prSet presAssocID="{044B7FFF-855E-4D75-B136-CE828AF8B19D}" presName="level3hierChild" presStyleCnt="0"/>
      <dgm:spPr/>
    </dgm:pt>
    <dgm:pt modelId="{80123C81-CB6F-4E92-ABAD-1E5110DFFADB}" type="pres">
      <dgm:prSet presAssocID="{781B4CE3-7BEF-4CCB-84F9-48101ACA3D7E}" presName="conn2-1" presStyleLbl="parChTrans1D2" presStyleIdx="3" presStyleCnt="4"/>
      <dgm:spPr/>
    </dgm:pt>
    <dgm:pt modelId="{ABCC6044-F8CD-4D76-94E6-0A6651CC5AA9}" type="pres">
      <dgm:prSet presAssocID="{781B4CE3-7BEF-4CCB-84F9-48101ACA3D7E}" presName="connTx" presStyleLbl="parChTrans1D2" presStyleIdx="3" presStyleCnt="4"/>
      <dgm:spPr/>
    </dgm:pt>
    <dgm:pt modelId="{F084D279-D45B-4042-9CC9-FBA45EDF43E7}" type="pres">
      <dgm:prSet presAssocID="{EA63BF97-BAAE-459F-BCF7-946B308353ED}" presName="root2" presStyleCnt="0"/>
      <dgm:spPr/>
    </dgm:pt>
    <dgm:pt modelId="{8379E895-2119-4514-B80D-2D9F68845967}" type="pres">
      <dgm:prSet presAssocID="{EA63BF97-BAAE-459F-BCF7-946B308353ED}" presName="LevelTwoTextNode" presStyleLbl="node2" presStyleIdx="3" presStyleCnt="4" custScaleX="125179">
        <dgm:presLayoutVars>
          <dgm:chPref val="3"/>
        </dgm:presLayoutVars>
      </dgm:prSet>
      <dgm:spPr/>
    </dgm:pt>
    <dgm:pt modelId="{61A3ECE2-3072-4CA2-A306-0D4255D3A41F}" type="pres">
      <dgm:prSet presAssocID="{EA63BF97-BAAE-459F-BCF7-946B308353ED}" presName="level3hierChild" presStyleCnt="0"/>
      <dgm:spPr/>
    </dgm:pt>
  </dgm:ptLst>
  <dgm:cxnLst>
    <dgm:cxn modelId="{383E9117-BB43-47EA-97A3-06AE079AB09E}" srcId="{88162612-1B1E-46E5-AAFE-EA9542A0E4DD}" destId="{01E8EB0F-9658-4FBA-A941-0EA679CC3F65}" srcOrd="1" destOrd="0" parTransId="{9DD6DEDB-AC4A-4306-A1D7-8469D7DE61E7}" sibTransId="{C8503BA7-3F39-4377-AE53-4F3BC29D7F61}"/>
    <dgm:cxn modelId="{0F6E601E-1042-4027-AA46-1D9898679E58}" type="presOf" srcId="{105139FF-8B03-425D-9B9C-6C9D44CE0F74}" destId="{1924DF0A-9C99-4CA9-9981-5BAEC71A7D7F}" srcOrd="1" destOrd="0" presId="urn:microsoft.com/office/officeart/2008/layout/HorizontalMultiLevelHierarchy"/>
    <dgm:cxn modelId="{57AB502A-A5F8-4A90-B5CA-4E27FA0560F3}" type="presOf" srcId="{9DD6DEDB-AC4A-4306-A1D7-8469D7DE61E7}" destId="{574942EC-CCAD-4B86-BDE6-5164CB71D425}" srcOrd="1" destOrd="0" presId="urn:microsoft.com/office/officeart/2008/layout/HorizontalMultiLevelHierarchy"/>
    <dgm:cxn modelId="{8280DF5B-4617-48E4-B3A7-6F5D7C5B50AE}" type="presOf" srcId="{781B4CE3-7BEF-4CCB-84F9-48101ACA3D7E}" destId="{80123C81-CB6F-4E92-ABAD-1E5110DFFADB}" srcOrd="0" destOrd="0" presId="urn:microsoft.com/office/officeart/2008/layout/HorizontalMultiLevelHierarchy"/>
    <dgm:cxn modelId="{3DA30A5A-49DB-49A3-B0EE-8305C5FF2000}" type="presOf" srcId="{044B7FFF-855E-4D75-B136-CE828AF8B19D}" destId="{144BEF06-41C9-492E-B409-4881CE0C743E}" srcOrd="0" destOrd="0" presId="urn:microsoft.com/office/officeart/2008/layout/HorizontalMultiLevelHierarchy"/>
    <dgm:cxn modelId="{1FEBE17D-B712-45C0-9823-701272123330}" type="presOf" srcId="{EA63BF97-BAAE-459F-BCF7-946B308353ED}" destId="{8379E895-2119-4514-B80D-2D9F68845967}" srcOrd="0" destOrd="0" presId="urn:microsoft.com/office/officeart/2008/layout/HorizontalMultiLevelHierarchy"/>
    <dgm:cxn modelId="{04230880-39A2-4AD6-9528-B5E33DA4E4DB}" type="presOf" srcId="{01E8EB0F-9658-4FBA-A941-0EA679CC3F65}" destId="{C0732F16-F8A1-4C31-B9AE-A22B1853253A}" srcOrd="0" destOrd="0" presId="urn:microsoft.com/office/officeart/2008/layout/HorizontalMultiLevelHierarchy"/>
    <dgm:cxn modelId="{2E935892-AFD8-454E-9DC5-45F2953C5C0A}" srcId="{88162612-1B1E-46E5-AAFE-EA9542A0E4DD}" destId="{044B7FFF-855E-4D75-B136-CE828AF8B19D}" srcOrd="2" destOrd="0" parTransId="{6FC990A5-46D1-4191-B006-1F1F8B2E088F}" sibTransId="{EF20D5BB-57D4-41E2-AD04-727058CBA479}"/>
    <dgm:cxn modelId="{0FBA629F-7A0A-4938-8103-DE6124F8572E}" srcId="{88162612-1B1E-46E5-AAFE-EA9542A0E4DD}" destId="{1E3B7E0B-230F-4AE1-AE3D-28113F23058D}" srcOrd="0" destOrd="0" parTransId="{105139FF-8B03-425D-9B9C-6C9D44CE0F74}" sibTransId="{9696EC50-F4CB-44A9-BE8E-51DA8A9C44F0}"/>
    <dgm:cxn modelId="{55887BA1-686D-4893-956C-A92358DB3B64}" srcId="{88162612-1B1E-46E5-AAFE-EA9542A0E4DD}" destId="{EA63BF97-BAAE-459F-BCF7-946B308353ED}" srcOrd="3" destOrd="0" parTransId="{781B4CE3-7BEF-4CCB-84F9-48101ACA3D7E}" sibTransId="{829FCC57-428C-4A56-8B7A-049A48FA0EB4}"/>
    <dgm:cxn modelId="{769B7FA8-DA97-4D9D-B0C1-32388573B063}" type="presOf" srcId="{6FC990A5-46D1-4191-B006-1F1F8B2E088F}" destId="{618F6E6D-27F8-45FC-B548-0E35EC7FE99E}" srcOrd="0" destOrd="0" presId="urn:microsoft.com/office/officeart/2008/layout/HorizontalMultiLevelHierarchy"/>
    <dgm:cxn modelId="{75284FB7-1311-44D4-A6A9-1F88579E2ED4}" type="presOf" srcId="{1E3B7E0B-230F-4AE1-AE3D-28113F23058D}" destId="{AC27FF8C-C154-41B9-9DC0-88D0616ADDFE}" srcOrd="0" destOrd="0" presId="urn:microsoft.com/office/officeart/2008/layout/HorizontalMultiLevelHierarchy"/>
    <dgm:cxn modelId="{DB8BCBC2-59A9-4845-8970-CC51C9296048}" type="presOf" srcId="{105139FF-8B03-425D-9B9C-6C9D44CE0F74}" destId="{3A8EE454-B18A-41E8-BDA5-5CD7AA8193F6}" srcOrd="0" destOrd="0" presId="urn:microsoft.com/office/officeart/2008/layout/HorizontalMultiLevelHierarchy"/>
    <dgm:cxn modelId="{51436EC6-A817-49B3-BC3F-7238A452399A}" type="presOf" srcId="{88162612-1B1E-46E5-AAFE-EA9542A0E4DD}" destId="{34D749F2-B845-4348-A2FE-4A9BE275A625}" srcOrd="0" destOrd="0" presId="urn:microsoft.com/office/officeart/2008/layout/HorizontalMultiLevelHierarchy"/>
    <dgm:cxn modelId="{85E4CCCC-2944-4A7E-8FBA-446C4B0B1938}" type="presOf" srcId="{9DD6DEDB-AC4A-4306-A1D7-8469D7DE61E7}" destId="{730842CC-27E0-48C0-8B83-D43F3A436C2F}" srcOrd="0" destOrd="0" presId="urn:microsoft.com/office/officeart/2008/layout/HorizontalMultiLevelHierarchy"/>
    <dgm:cxn modelId="{AA5F66D1-475D-4187-9306-68697C94403E}" type="presOf" srcId="{6FC990A5-46D1-4191-B006-1F1F8B2E088F}" destId="{BFDBF9FF-2C33-43C4-870F-BB96A28A708A}" srcOrd="1" destOrd="0" presId="urn:microsoft.com/office/officeart/2008/layout/HorizontalMultiLevelHierarchy"/>
    <dgm:cxn modelId="{0EB3ADE9-A1BE-4FE2-80EC-B2555C31F4F9}" type="presOf" srcId="{781B4CE3-7BEF-4CCB-84F9-48101ACA3D7E}" destId="{ABCC6044-F8CD-4D76-94E6-0A6651CC5AA9}" srcOrd="1" destOrd="0" presId="urn:microsoft.com/office/officeart/2008/layout/HorizontalMultiLevelHierarchy"/>
    <dgm:cxn modelId="{1984FAEB-70AE-4BAD-AD87-70BD256D86D4}" srcId="{AA2DEA6B-3082-4A10-8FE6-4275B406ACA5}" destId="{88162612-1B1E-46E5-AAFE-EA9542A0E4DD}" srcOrd="0" destOrd="0" parTransId="{0FEBD652-D631-44B7-B020-656AA8BB8902}" sibTransId="{0B6D78A5-9C00-4844-90A6-3A38D98113D4}"/>
    <dgm:cxn modelId="{6AA03BF2-8390-4DA3-800F-8D2C23B9FA69}" type="presOf" srcId="{AA2DEA6B-3082-4A10-8FE6-4275B406ACA5}" destId="{C60D6687-69DF-49E0-A75E-E4E618285343}" srcOrd="0" destOrd="0" presId="urn:microsoft.com/office/officeart/2008/layout/HorizontalMultiLevelHierarchy"/>
    <dgm:cxn modelId="{A735F846-F3B3-4573-A47F-470B7A52D0AF}" type="presParOf" srcId="{C60D6687-69DF-49E0-A75E-E4E618285343}" destId="{CDEF2CE2-3BF9-4F04-A17B-245ECB570642}" srcOrd="0" destOrd="0" presId="urn:microsoft.com/office/officeart/2008/layout/HorizontalMultiLevelHierarchy"/>
    <dgm:cxn modelId="{810B636E-755B-4501-A12D-F1CC6D615C4C}" type="presParOf" srcId="{CDEF2CE2-3BF9-4F04-A17B-245ECB570642}" destId="{34D749F2-B845-4348-A2FE-4A9BE275A625}" srcOrd="0" destOrd="0" presId="urn:microsoft.com/office/officeart/2008/layout/HorizontalMultiLevelHierarchy"/>
    <dgm:cxn modelId="{2BAE59E3-8175-465B-A868-F81A7CCC9730}" type="presParOf" srcId="{CDEF2CE2-3BF9-4F04-A17B-245ECB570642}" destId="{594881C3-B604-4F36-8278-9FDFC6DB9DB1}" srcOrd="1" destOrd="0" presId="urn:microsoft.com/office/officeart/2008/layout/HorizontalMultiLevelHierarchy"/>
    <dgm:cxn modelId="{78EE22AF-650F-4F9D-913C-EB73317EB7B5}" type="presParOf" srcId="{594881C3-B604-4F36-8278-9FDFC6DB9DB1}" destId="{3A8EE454-B18A-41E8-BDA5-5CD7AA8193F6}" srcOrd="0" destOrd="0" presId="urn:microsoft.com/office/officeart/2008/layout/HorizontalMultiLevelHierarchy"/>
    <dgm:cxn modelId="{6C5607A3-1693-497C-9974-78FD787342C8}" type="presParOf" srcId="{3A8EE454-B18A-41E8-BDA5-5CD7AA8193F6}" destId="{1924DF0A-9C99-4CA9-9981-5BAEC71A7D7F}" srcOrd="0" destOrd="0" presId="urn:microsoft.com/office/officeart/2008/layout/HorizontalMultiLevelHierarchy"/>
    <dgm:cxn modelId="{2FD64916-0F17-45B2-B0A0-AA150A07AFE7}" type="presParOf" srcId="{594881C3-B604-4F36-8278-9FDFC6DB9DB1}" destId="{6254D16D-E654-4308-B445-E03061D6F7D6}" srcOrd="1" destOrd="0" presId="urn:microsoft.com/office/officeart/2008/layout/HorizontalMultiLevelHierarchy"/>
    <dgm:cxn modelId="{8491E258-4D95-450F-9334-D7AA90D7BB0B}" type="presParOf" srcId="{6254D16D-E654-4308-B445-E03061D6F7D6}" destId="{AC27FF8C-C154-41B9-9DC0-88D0616ADDFE}" srcOrd="0" destOrd="0" presId="urn:microsoft.com/office/officeart/2008/layout/HorizontalMultiLevelHierarchy"/>
    <dgm:cxn modelId="{B3B6F6A9-CC23-494D-8525-3FDC54562F2F}" type="presParOf" srcId="{6254D16D-E654-4308-B445-E03061D6F7D6}" destId="{70728C5D-F7AF-4A58-AF34-8483A5282A1B}" srcOrd="1" destOrd="0" presId="urn:microsoft.com/office/officeart/2008/layout/HorizontalMultiLevelHierarchy"/>
    <dgm:cxn modelId="{4457B00C-D086-4CA6-9401-DF9ED2CDF907}" type="presParOf" srcId="{594881C3-B604-4F36-8278-9FDFC6DB9DB1}" destId="{730842CC-27E0-48C0-8B83-D43F3A436C2F}" srcOrd="2" destOrd="0" presId="urn:microsoft.com/office/officeart/2008/layout/HorizontalMultiLevelHierarchy"/>
    <dgm:cxn modelId="{441AF1C5-45D1-471A-B9EC-74922CA5074B}" type="presParOf" srcId="{730842CC-27E0-48C0-8B83-D43F3A436C2F}" destId="{574942EC-CCAD-4B86-BDE6-5164CB71D425}" srcOrd="0" destOrd="0" presId="urn:microsoft.com/office/officeart/2008/layout/HorizontalMultiLevelHierarchy"/>
    <dgm:cxn modelId="{69E2C3A9-23B2-4CEC-B6C3-2248355AA417}" type="presParOf" srcId="{594881C3-B604-4F36-8278-9FDFC6DB9DB1}" destId="{E57794CD-4042-4F2F-A77A-FA750B46A811}" srcOrd="3" destOrd="0" presId="urn:microsoft.com/office/officeart/2008/layout/HorizontalMultiLevelHierarchy"/>
    <dgm:cxn modelId="{F94598D5-971E-49A8-BD83-F14465E35132}" type="presParOf" srcId="{E57794CD-4042-4F2F-A77A-FA750B46A811}" destId="{C0732F16-F8A1-4C31-B9AE-A22B1853253A}" srcOrd="0" destOrd="0" presId="urn:microsoft.com/office/officeart/2008/layout/HorizontalMultiLevelHierarchy"/>
    <dgm:cxn modelId="{F6E3B263-FACF-40E9-A191-07FB7F0D88C9}" type="presParOf" srcId="{E57794CD-4042-4F2F-A77A-FA750B46A811}" destId="{93C2B937-6069-4C54-875A-9545B3E61D4C}" srcOrd="1" destOrd="0" presId="urn:microsoft.com/office/officeart/2008/layout/HorizontalMultiLevelHierarchy"/>
    <dgm:cxn modelId="{37CE02C2-5AF6-4C98-A9CB-6607921F01C0}" type="presParOf" srcId="{594881C3-B604-4F36-8278-9FDFC6DB9DB1}" destId="{618F6E6D-27F8-45FC-B548-0E35EC7FE99E}" srcOrd="4" destOrd="0" presId="urn:microsoft.com/office/officeart/2008/layout/HorizontalMultiLevelHierarchy"/>
    <dgm:cxn modelId="{1B6A2A7C-05F7-4E8C-BD30-32838EC5E102}" type="presParOf" srcId="{618F6E6D-27F8-45FC-B548-0E35EC7FE99E}" destId="{BFDBF9FF-2C33-43C4-870F-BB96A28A708A}" srcOrd="0" destOrd="0" presId="urn:microsoft.com/office/officeart/2008/layout/HorizontalMultiLevelHierarchy"/>
    <dgm:cxn modelId="{167626A6-6172-401C-A8BA-BF01169DD774}" type="presParOf" srcId="{594881C3-B604-4F36-8278-9FDFC6DB9DB1}" destId="{264EAA56-14D0-4FFB-9733-3FD593457644}" srcOrd="5" destOrd="0" presId="urn:microsoft.com/office/officeart/2008/layout/HorizontalMultiLevelHierarchy"/>
    <dgm:cxn modelId="{ABBBB5C4-09F7-4AB6-9663-817BA81EC30E}" type="presParOf" srcId="{264EAA56-14D0-4FFB-9733-3FD593457644}" destId="{144BEF06-41C9-492E-B409-4881CE0C743E}" srcOrd="0" destOrd="0" presId="urn:microsoft.com/office/officeart/2008/layout/HorizontalMultiLevelHierarchy"/>
    <dgm:cxn modelId="{0C512FAB-630A-4DDF-9777-5DF285501965}" type="presParOf" srcId="{264EAA56-14D0-4FFB-9733-3FD593457644}" destId="{4AA41EAE-E253-4814-A5DD-D0BBC7352A9F}" srcOrd="1" destOrd="0" presId="urn:microsoft.com/office/officeart/2008/layout/HorizontalMultiLevelHierarchy"/>
    <dgm:cxn modelId="{C994192D-75A1-44EF-B1E7-E3EF24E7C608}" type="presParOf" srcId="{594881C3-B604-4F36-8278-9FDFC6DB9DB1}" destId="{80123C81-CB6F-4E92-ABAD-1E5110DFFADB}" srcOrd="6" destOrd="0" presId="urn:microsoft.com/office/officeart/2008/layout/HorizontalMultiLevelHierarchy"/>
    <dgm:cxn modelId="{11055FD7-1819-4B4D-A912-0467F4218452}" type="presParOf" srcId="{80123C81-CB6F-4E92-ABAD-1E5110DFFADB}" destId="{ABCC6044-F8CD-4D76-94E6-0A6651CC5AA9}" srcOrd="0" destOrd="0" presId="urn:microsoft.com/office/officeart/2008/layout/HorizontalMultiLevelHierarchy"/>
    <dgm:cxn modelId="{A071109D-FF1B-4039-A8D5-349744BE67BF}" type="presParOf" srcId="{594881C3-B604-4F36-8278-9FDFC6DB9DB1}" destId="{F084D279-D45B-4042-9CC9-FBA45EDF43E7}" srcOrd="7" destOrd="0" presId="urn:microsoft.com/office/officeart/2008/layout/HorizontalMultiLevelHierarchy"/>
    <dgm:cxn modelId="{A9D3C78F-B5AE-435F-822D-E0CA8744C2ED}" type="presParOf" srcId="{F084D279-D45B-4042-9CC9-FBA45EDF43E7}" destId="{8379E895-2119-4514-B80D-2D9F68845967}" srcOrd="0" destOrd="0" presId="urn:microsoft.com/office/officeart/2008/layout/HorizontalMultiLevelHierarchy"/>
    <dgm:cxn modelId="{80F37778-D5EC-406D-B811-FC25EA5BE56B}" type="presParOf" srcId="{F084D279-D45B-4042-9CC9-FBA45EDF43E7}" destId="{61A3ECE2-3072-4CA2-A306-0D4255D3A41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D704693-0B74-4955-9ADC-99007F12EE3A}"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GB"/>
        </a:p>
      </dgm:t>
    </dgm:pt>
    <dgm:pt modelId="{B58E5805-9D79-4032-89FB-E8797F96D632}">
      <dgm:prSet phldrT="[Tekst]"/>
      <dgm:spPr/>
      <dgm:t>
        <a:bodyPr/>
        <a:lstStyle/>
        <a:p>
          <a:r>
            <a:rPr lang="el-GR" dirty="0">
              <a:solidFill>
                <a:schemeClr val="tx1">
                  <a:lumMod val="75000"/>
                  <a:lumOff val="25000"/>
                </a:schemeClr>
              </a:solidFill>
            </a:rPr>
            <a:t>Ποιος</a:t>
          </a:r>
          <a:endParaRPr lang="en-GB" dirty="0">
            <a:solidFill>
              <a:schemeClr val="tx1">
                <a:lumMod val="75000"/>
                <a:lumOff val="25000"/>
              </a:schemeClr>
            </a:solidFill>
          </a:endParaRPr>
        </a:p>
      </dgm:t>
    </dgm:pt>
    <dgm:pt modelId="{0F32DC71-B202-49C5-AA32-2D8BA918C09F}" type="parTrans" cxnId="{62E34748-406F-4CA7-9148-A494FCABD0F3}">
      <dgm:prSet/>
      <dgm:spPr/>
      <dgm:t>
        <a:bodyPr/>
        <a:lstStyle/>
        <a:p>
          <a:endParaRPr lang="en-GB"/>
        </a:p>
      </dgm:t>
    </dgm:pt>
    <dgm:pt modelId="{B16CF9C8-50EB-45FB-8EB7-F8CCB0CC960E}" type="sibTrans" cxnId="{62E34748-406F-4CA7-9148-A494FCABD0F3}">
      <dgm:prSet/>
      <dgm:spPr/>
      <dgm:t>
        <a:bodyPr/>
        <a:lstStyle/>
        <a:p>
          <a:endParaRPr lang="en-GB"/>
        </a:p>
      </dgm:t>
    </dgm:pt>
    <dgm:pt modelId="{B7E11FAA-F15B-454C-940F-78B4A6D1A097}">
      <dgm:prSet phldrT="[Tekst]" custT="1"/>
      <dgm:spPr/>
      <dgm:t>
        <a:bodyPr/>
        <a:lstStyle/>
        <a:p>
          <a:r>
            <a:rPr lang="el-GR" sz="1900" dirty="0">
              <a:solidFill>
                <a:schemeClr val="tx1">
                  <a:lumMod val="75000"/>
                  <a:lumOff val="25000"/>
                </a:schemeClr>
              </a:solidFill>
            </a:rPr>
            <a:t>Επαγγελματίες πρώτης γραμμής
Γονείς</a:t>
          </a:r>
          <a:endParaRPr lang="en-GB" sz="1900" dirty="0">
            <a:solidFill>
              <a:schemeClr val="tx1">
                <a:lumMod val="75000"/>
                <a:lumOff val="25000"/>
              </a:schemeClr>
            </a:solidFill>
          </a:endParaRPr>
        </a:p>
      </dgm:t>
    </dgm:pt>
    <dgm:pt modelId="{C4B6EDEC-158C-4E41-86F6-8DA2F5EFE48A}" type="parTrans" cxnId="{0AE0B8B0-510F-4EE6-BC21-D0DAC71EDAB5}">
      <dgm:prSet/>
      <dgm:spPr/>
      <dgm:t>
        <a:bodyPr/>
        <a:lstStyle/>
        <a:p>
          <a:endParaRPr lang="en-GB"/>
        </a:p>
      </dgm:t>
    </dgm:pt>
    <dgm:pt modelId="{C99C42B1-5F23-4ECF-93C2-13515BCDC84B}" type="sibTrans" cxnId="{0AE0B8B0-510F-4EE6-BC21-D0DAC71EDAB5}">
      <dgm:prSet/>
      <dgm:spPr/>
      <dgm:t>
        <a:bodyPr/>
        <a:lstStyle/>
        <a:p>
          <a:endParaRPr lang="en-GB"/>
        </a:p>
      </dgm:t>
    </dgm:pt>
    <dgm:pt modelId="{822841D3-9DBF-46D5-B049-0CB374430D48}">
      <dgm:prSet phldrT="[Tekst]"/>
      <dgm:spPr/>
      <dgm:t>
        <a:bodyPr/>
        <a:lstStyle/>
        <a:p>
          <a:r>
            <a:rPr lang="el-GR" dirty="0">
              <a:solidFill>
                <a:schemeClr val="tx1">
                  <a:lumMod val="75000"/>
                  <a:lumOff val="25000"/>
                </a:schemeClr>
              </a:solidFill>
            </a:rPr>
            <a:t>Τι</a:t>
          </a:r>
          <a:endParaRPr lang="en-GB" dirty="0">
            <a:solidFill>
              <a:schemeClr val="tx1">
                <a:lumMod val="75000"/>
                <a:lumOff val="25000"/>
              </a:schemeClr>
            </a:solidFill>
          </a:endParaRPr>
        </a:p>
      </dgm:t>
    </dgm:pt>
    <dgm:pt modelId="{58D72ACF-0CDE-4534-8377-AB8AF4010113}" type="parTrans" cxnId="{AF2F15D1-EE4D-47F4-9FB9-993DC5C423DA}">
      <dgm:prSet/>
      <dgm:spPr/>
      <dgm:t>
        <a:bodyPr/>
        <a:lstStyle/>
        <a:p>
          <a:endParaRPr lang="en-GB"/>
        </a:p>
      </dgm:t>
    </dgm:pt>
    <dgm:pt modelId="{A914BAD3-FC8C-4559-A8CA-7D00D6720A8C}" type="sibTrans" cxnId="{AF2F15D1-EE4D-47F4-9FB9-993DC5C423DA}">
      <dgm:prSet/>
      <dgm:spPr/>
      <dgm:t>
        <a:bodyPr/>
        <a:lstStyle/>
        <a:p>
          <a:endParaRPr lang="en-GB"/>
        </a:p>
      </dgm:t>
    </dgm:pt>
    <dgm:pt modelId="{9B258738-F5EA-46F1-BC70-FA0E0DE5B482}">
      <dgm:prSet phldrT="[Tekst]" custT="1"/>
      <dgm:spPr/>
      <dgm:t>
        <a:bodyPr/>
        <a:lstStyle/>
        <a:p>
          <a:r>
            <a:rPr lang="el-GR" sz="1900" dirty="0">
              <a:solidFill>
                <a:schemeClr val="tx1">
                  <a:lumMod val="75000"/>
                  <a:lumOff val="25000"/>
                </a:schemeClr>
              </a:solidFill>
            </a:rPr>
            <a:t>Έννοια της ριζοσπαστικοποίησης
Ασκήσεις και προσομοιώσεις</a:t>
          </a:r>
          <a:endParaRPr lang="en-GB" sz="1900" dirty="0">
            <a:solidFill>
              <a:schemeClr val="tx1">
                <a:lumMod val="75000"/>
                <a:lumOff val="25000"/>
              </a:schemeClr>
            </a:solidFill>
          </a:endParaRPr>
        </a:p>
      </dgm:t>
    </dgm:pt>
    <dgm:pt modelId="{287D15D9-0DCA-48C1-BAE4-82BCB85BD84A}" type="parTrans" cxnId="{6E23B537-9440-485F-9CE1-04EB74557EE9}">
      <dgm:prSet/>
      <dgm:spPr/>
      <dgm:t>
        <a:bodyPr/>
        <a:lstStyle/>
        <a:p>
          <a:endParaRPr lang="en-GB"/>
        </a:p>
      </dgm:t>
    </dgm:pt>
    <dgm:pt modelId="{A6DBD87E-EC2B-4022-8AD6-21B80AA9E69A}" type="sibTrans" cxnId="{6E23B537-9440-485F-9CE1-04EB74557EE9}">
      <dgm:prSet/>
      <dgm:spPr/>
      <dgm:t>
        <a:bodyPr/>
        <a:lstStyle/>
        <a:p>
          <a:endParaRPr lang="en-GB"/>
        </a:p>
      </dgm:t>
    </dgm:pt>
    <dgm:pt modelId="{7F3C50ED-D558-43BE-8D5E-9B9FE531D635}">
      <dgm:prSet phldrT="[Tekst]"/>
      <dgm:spPr/>
      <dgm:t>
        <a:bodyPr/>
        <a:lstStyle/>
        <a:p>
          <a:r>
            <a:rPr lang="el-GR" dirty="0">
              <a:solidFill>
                <a:schemeClr val="tx1">
                  <a:lumMod val="75000"/>
                  <a:lumOff val="25000"/>
                </a:schemeClr>
              </a:solidFill>
            </a:rPr>
            <a:t>Πώς</a:t>
          </a:r>
          <a:endParaRPr lang="en-GB" dirty="0">
            <a:solidFill>
              <a:schemeClr val="tx1">
                <a:lumMod val="75000"/>
                <a:lumOff val="25000"/>
              </a:schemeClr>
            </a:solidFill>
          </a:endParaRPr>
        </a:p>
      </dgm:t>
    </dgm:pt>
    <dgm:pt modelId="{56700241-0274-45D8-B871-6C3B7D8ACC12}" type="parTrans" cxnId="{DF1E462F-FDF7-4017-8857-D6FB6C8A5E4C}">
      <dgm:prSet/>
      <dgm:spPr/>
      <dgm:t>
        <a:bodyPr/>
        <a:lstStyle/>
        <a:p>
          <a:endParaRPr lang="en-GB"/>
        </a:p>
      </dgm:t>
    </dgm:pt>
    <dgm:pt modelId="{5DF4D15F-0BD9-4ABA-809F-F37A5FBC28BC}" type="sibTrans" cxnId="{DF1E462F-FDF7-4017-8857-D6FB6C8A5E4C}">
      <dgm:prSet/>
      <dgm:spPr/>
      <dgm:t>
        <a:bodyPr/>
        <a:lstStyle/>
        <a:p>
          <a:endParaRPr lang="en-GB"/>
        </a:p>
      </dgm:t>
    </dgm:pt>
    <dgm:pt modelId="{C5F46B49-7652-4CDE-A124-0EDE50701F43}">
      <dgm:prSet phldrT="[Tekst]"/>
      <dgm:spPr/>
      <dgm:t>
        <a:bodyPr/>
        <a:lstStyle/>
        <a:p>
          <a:r>
            <a:rPr lang="el-GR" dirty="0">
              <a:solidFill>
                <a:schemeClr val="tx1">
                  <a:lumMod val="75000"/>
                  <a:lumOff val="25000"/>
                </a:schemeClr>
              </a:solidFill>
            </a:rPr>
            <a:t>Γνώσεις</a:t>
          </a:r>
          <a:endParaRPr lang="en-GB" dirty="0">
            <a:solidFill>
              <a:schemeClr val="tx1">
                <a:lumMod val="75000"/>
                <a:lumOff val="25000"/>
              </a:schemeClr>
            </a:solidFill>
          </a:endParaRPr>
        </a:p>
      </dgm:t>
    </dgm:pt>
    <dgm:pt modelId="{0FDC68D8-781C-4987-922F-AAA7A6C6F5A3}" type="parTrans" cxnId="{852026B9-2417-45E7-B8CA-8243D5174580}">
      <dgm:prSet/>
      <dgm:spPr/>
      <dgm:t>
        <a:bodyPr/>
        <a:lstStyle/>
        <a:p>
          <a:endParaRPr lang="en-GB"/>
        </a:p>
      </dgm:t>
    </dgm:pt>
    <dgm:pt modelId="{9CF7EEBE-1A9C-47A1-B619-A2C24D3C9D8E}" type="sibTrans" cxnId="{852026B9-2417-45E7-B8CA-8243D5174580}">
      <dgm:prSet/>
      <dgm:spPr/>
      <dgm:t>
        <a:bodyPr/>
        <a:lstStyle/>
        <a:p>
          <a:endParaRPr lang="en-GB"/>
        </a:p>
      </dgm:t>
    </dgm:pt>
    <dgm:pt modelId="{01A2945C-62D9-4D4B-9F68-B922646DA43C}">
      <dgm:prSet phldrT="[Tekst]"/>
      <dgm:spPr/>
      <dgm:t>
        <a:bodyPr/>
        <a:lstStyle/>
        <a:p>
          <a:r>
            <a:rPr lang="el-GR" dirty="0">
              <a:solidFill>
                <a:schemeClr val="tx1">
                  <a:lumMod val="75000"/>
                  <a:lumOff val="25000"/>
                </a:schemeClr>
              </a:solidFill>
            </a:rPr>
            <a:t>Δεξιότητες εξάσκησης</a:t>
          </a:r>
          <a:endParaRPr lang="en-GB" dirty="0">
            <a:solidFill>
              <a:schemeClr val="tx1">
                <a:lumMod val="75000"/>
                <a:lumOff val="25000"/>
              </a:schemeClr>
            </a:solidFill>
          </a:endParaRPr>
        </a:p>
      </dgm:t>
    </dgm:pt>
    <dgm:pt modelId="{EE76601C-E513-4AC3-AF95-3EF8CAB06BD3}" type="parTrans" cxnId="{69BAD8D6-77A3-4A8F-A026-C130099F4D83}">
      <dgm:prSet/>
      <dgm:spPr/>
      <dgm:t>
        <a:bodyPr/>
        <a:lstStyle/>
        <a:p>
          <a:endParaRPr lang="en-GB"/>
        </a:p>
      </dgm:t>
    </dgm:pt>
    <dgm:pt modelId="{AAC5E341-9570-4844-A6E6-E7593EDCA940}" type="sibTrans" cxnId="{69BAD8D6-77A3-4A8F-A026-C130099F4D83}">
      <dgm:prSet/>
      <dgm:spPr/>
      <dgm:t>
        <a:bodyPr/>
        <a:lstStyle/>
        <a:p>
          <a:endParaRPr lang="en-GB"/>
        </a:p>
      </dgm:t>
    </dgm:pt>
    <dgm:pt modelId="{24EBDD27-769C-422A-921F-6A362873931C}">
      <dgm:prSet/>
      <dgm:spPr/>
      <dgm:t>
        <a:bodyPr/>
        <a:lstStyle/>
        <a:p>
          <a:r>
            <a:rPr lang="el-GR" dirty="0">
              <a:solidFill>
                <a:schemeClr val="tx1">
                  <a:lumMod val="75000"/>
                  <a:lumOff val="25000"/>
                </a:schemeClr>
              </a:solidFill>
            </a:rPr>
            <a:t>Αποτέλεσμα</a:t>
          </a:r>
          <a:endParaRPr lang="en-GB" dirty="0">
            <a:solidFill>
              <a:schemeClr val="tx1">
                <a:lumMod val="75000"/>
                <a:lumOff val="25000"/>
              </a:schemeClr>
            </a:solidFill>
          </a:endParaRPr>
        </a:p>
      </dgm:t>
    </dgm:pt>
    <dgm:pt modelId="{3EDA8786-D707-4816-9E4B-4EB112AD90E8}" type="sibTrans" cxnId="{6B1E9052-22DA-4464-9DFC-5E5922315BD2}">
      <dgm:prSet/>
      <dgm:spPr/>
      <dgm:t>
        <a:bodyPr/>
        <a:lstStyle/>
        <a:p>
          <a:endParaRPr lang="en-GB"/>
        </a:p>
      </dgm:t>
    </dgm:pt>
    <dgm:pt modelId="{DA87B8DB-0E16-47F8-A4E9-28B5E5834048}" type="parTrans" cxnId="{6B1E9052-22DA-4464-9DFC-5E5922315BD2}">
      <dgm:prSet/>
      <dgm:spPr/>
      <dgm:t>
        <a:bodyPr/>
        <a:lstStyle/>
        <a:p>
          <a:endParaRPr lang="en-GB"/>
        </a:p>
      </dgm:t>
    </dgm:pt>
    <dgm:pt modelId="{F96C46DA-1DCD-4027-A14B-44B05D28AD14}">
      <dgm:prSet phldrT="[Tekst]"/>
      <dgm:spPr/>
      <dgm:t>
        <a:bodyPr/>
        <a:lstStyle/>
        <a:p>
          <a:r>
            <a:rPr lang="el-GR" dirty="0">
              <a:solidFill>
                <a:schemeClr val="tx1">
                  <a:lumMod val="75000"/>
                  <a:lumOff val="25000"/>
                </a:schemeClr>
              </a:solidFill>
            </a:rPr>
            <a:t>Αναγνώριση ενδείξεων</a:t>
          </a:r>
          <a:endParaRPr lang="en-GB" dirty="0">
            <a:solidFill>
              <a:schemeClr val="tx1">
                <a:lumMod val="75000"/>
                <a:lumOff val="25000"/>
              </a:schemeClr>
            </a:solidFill>
          </a:endParaRPr>
        </a:p>
      </dgm:t>
    </dgm:pt>
    <dgm:pt modelId="{DF400E71-F62E-4429-9BA0-3C44367C473E}" type="parTrans" cxnId="{0CC227D6-88D3-49A7-8750-3C48E4D154D7}">
      <dgm:prSet/>
      <dgm:spPr/>
      <dgm:t>
        <a:bodyPr/>
        <a:lstStyle/>
        <a:p>
          <a:endParaRPr lang="en-GB"/>
        </a:p>
      </dgm:t>
    </dgm:pt>
    <dgm:pt modelId="{4DC2B445-65BE-41C1-8A0B-44BCD068B89D}" type="sibTrans" cxnId="{0CC227D6-88D3-49A7-8750-3C48E4D154D7}">
      <dgm:prSet/>
      <dgm:spPr/>
      <dgm:t>
        <a:bodyPr/>
        <a:lstStyle/>
        <a:p>
          <a:endParaRPr lang="en-GB"/>
        </a:p>
      </dgm:t>
    </dgm:pt>
    <dgm:pt modelId="{ABE8A5B4-E513-420F-8615-7FC725422FB3}">
      <dgm:prSet phldrT="[Tekst]"/>
      <dgm:spPr/>
      <dgm:t>
        <a:bodyPr/>
        <a:lstStyle/>
        <a:p>
          <a:r>
            <a:rPr lang="el-GR" dirty="0">
              <a:solidFill>
                <a:schemeClr val="tx1">
                  <a:lumMod val="75000"/>
                  <a:lumOff val="25000"/>
                </a:schemeClr>
              </a:solidFill>
            </a:rPr>
            <a:t>Δεξιότητες γονικής μέριμνας / καθοδήγησης</a:t>
          </a:r>
          <a:endParaRPr lang="en-GB" dirty="0">
            <a:solidFill>
              <a:schemeClr val="tx1">
                <a:lumMod val="75000"/>
                <a:lumOff val="25000"/>
              </a:schemeClr>
            </a:solidFill>
          </a:endParaRPr>
        </a:p>
      </dgm:t>
    </dgm:pt>
    <dgm:pt modelId="{586DD813-C1C1-4109-81E1-491E503B15D8}" type="parTrans" cxnId="{9DD4E833-1784-4454-8C05-814A5AC59652}">
      <dgm:prSet/>
      <dgm:spPr/>
      <dgm:t>
        <a:bodyPr/>
        <a:lstStyle/>
        <a:p>
          <a:endParaRPr lang="en-GB"/>
        </a:p>
      </dgm:t>
    </dgm:pt>
    <dgm:pt modelId="{88C4B0AA-0D50-4BDB-8133-5E1125CE04F6}" type="sibTrans" cxnId="{9DD4E833-1784-4454-8C05-814A5AC59652}">
      <dgm:prSet/>
      <dgm:spPr/>
      <dgm:t>
        <a:bodyPr/>
        <a:lstStyle/>
        <a:p>
          <a:endParaRPr lang="en-GB"/>
        </a:p>
      </dgm:t>
    </dgm:pt>
    <dgm:pt modelId="{70A81A3C-543A-4912-8C88-DBB8C24F6A79}" type="pres">
      <dgm:prSet presAssocID="{9D704693-0B74-4955-9ADC-99007F12EE3A}" presName="Name0" presStyleCnt="0">
        <dgm:presLayoutVars>
          <dgm:chMax val="7"/>
          <dgm:dir/>
          <dgm:animLvl val="lvl"/>
          <dgm:resizeHandles val="exact"/>
        </dgm:presLayoutVars>
      </dgm:prSet>
      <dgm:spPr/>
    </dgm:pt>
    <dgm:pt modelId="{26386E4C-81AD-4122-997C-DE8B77FFB8E5}" type="pres">
      <dgm:prSet presAssocID="{B58E5805-9D79-4032-89FB-E8797F96D632}" presName="circle1" presStyleLbl="node1" presStyleIdx="0" presStyleCnt="4"/>
      <dgm:spPr/>
    </dgm:pt>
    <dgm:pt modelId="{2A55105D-BD2B-41A2-B5B7-32469BB08A3C}" type="pres">
      <dgm:prSet presAssocID="{B58E5805-9D79-4032-89FB-E8797F96D632}" presName="space" presStyleCnt="0"/>
      <dgm:spPr/>
    </dgm:pt>
    <dgm:pt modelId="{07FF51D4-A9AD-408D-AEA1-9D315CDF1091}" type="pres">
      <dgm:prSet presAssocID="{B58E5805-9D79-4032-89FB-E8797F96D632}" presName="rect1" presStyleLbl="alignAcc1" presStyleIdx="0" presStyleCnt="4" custLinFactNeighborX="21707" custLinFactNeighborY="-1966"/>
      <dgm:spPr/>
    </dgm:pt>
    <dgm:pt modelId="{AB92FB87-6D5F-4F25-99D8-F79CDC563E16}" type="pres">
      <dgm:prSet presAssocID="{822841D3-9DBF-46D5-B049-0CB374430D48}" presName="vertSpace2" presStyleLbl="node1" presStyleIdx="0" presStyleCnt="4"/>
      <dgm:spPr/>
    </dgm:pt>
    <dgm:pt modelId="{6A1A59E2-BE9E-43A4-9D6E-8DFAC286AEA7}" type="pres">
      <dgm:prSet presAssocID="{822841D3-9DBF-46D5-B049-0CB374430D48}" presName="circle2" presStyleLbl="node1" presStyleIdx="1" presStyleCnt="4"/>
      <dgm:spPr/>
    </dgm:pt>
    <dgm:pt modelId="{A1E97288-4156-4711-8F93-B7E1DC364E6A}" type="pres">
      <dgm:prSet presAssocID="{822841D3-9DBF-46D5-B049-0CB374430D48}" presName="rect2" presStyleLbl="alignAcc1" presStyleIdx="1" presStyleCnt="4"/>
      <dgm:spPr/>
    </dgm:pt>
    <dgm:pt modelId="{65DECA80-5A27-4C0D-A032-8826BBCC23B7}" type="pres">
      <dgm:prSet presAssocID="{7F3C50ED-D558-43BE-8D5E-9B9FE531D635}" presName="vertSpace3" presStyleLbl="node1" presStyleIdx="1" presStyleCnt="4"/>
      <dgm:spPr/>
    </dgm:pt>
    <dgm:pt modelId="{E23D1449-B424-46BB-B0E3-A988FB2BCD1F}" type="pres">
      <dgm:prSet presAssocID="{7F3C50ED-D558-43BE-8D5E-9B9FE531D635}" presName="circle3" presStyleLbl="node1" presStyleIdx="2" presStyleCnt="4"/>
      <dgm:spPr/>
    </dgm:pt>
    <dgm:pt modelId="{0E2498CC-FF27-45B0-A608-3D1351FF4555}" type="pres">
      <dgm:prSet presAssocID="{7F3C50ED-D558-43BE-8D5E-9B9FE531D635}" presName="rect3" presStyleLbl="alignAcc1" presStyleIdx="2" presStyleCnt="4"/>
      <dgm:spPr/>
    </dgm:pt>
    <dgm:pt modelId="{365FB566-913F-4B06-B579-7A433F201508}" type="pres">
      <dgm:prSet presAssocID="{24EBDD27-769C-422A-921F-6A362873931C}" presName="vertSpace4" presStyleLbl="node1" presStyleIdx="2" presStyleCnt="4"/>
      <dgm:spPr/>
    </dgm:pt>
    <dgm:pt modelId="{BF653195-9924-4613-8F2D-729467B890E6}" type="pres">
      <dgm:prSet presAssocID="{24EBDD27-769C-422A-921F-6A362873931C}" presName="circle4" presStyleLbl="node1" presStyleIdx="3" presStyleCnt="4"/>
      <dgm:spPr/>
    </dgm:pt>
    <dgm:pt modelId="{0BB3372C-810B-4993-990E-62E29B44623C}" type="pres">
      <dgm:prSet presAssocID="{24EBDD27-769C-422A-921F-6A362873931C}" presName="rect4" presStyleLbl="alignAcc1" presStyleIdx="3" presStyleCnt="4"/>
      <dgm:spPr/>
    </dgm:pt>
    <dgm:pt modelId="{97CD9EE1-A22B-4A72-8399-F213A58E19E8}" type="pres">
      <dgm:prSet presAssocID="{B58E5805-9D79-4032-89FB-E8797F96D632}" presName="rect1ParTx" presStyleLbl="alignAcc1" presStyleIdx="3" presStyleCnt="4">
        <dgm:presLayoutVars>
          <dgm:chMax val="1"/>
          <dgm:bulletEnabled val="1"/>
        </dgm:presLayoutVars>
      </dgm:prSet>
      <dgm:spPr/>
    </dgm:pt>
    <dgm:pt modelId="{A5906B98-203F-4988-B407-B8E2FB5B95EE}" type="pres">
      <dgm:prSet presAssocID="{B58E5805-9D79-4032-89FB-E8797F96D632}" presName="rect1ChTx" presStyleLbl="alignAcc1" presStyleIdx="3" presStyleCnt="4" custScaleX="118918">
        <dgm:presLayoutVars>
          <dgm:bulletEnabled val="1"/>
        </dgm:presLayoutVars>
      </dgm:prSet>
      <dgm:spPr/>
    </dgm:pt>
    <dgm:pt modelId="{5FCFF95D-2397-4B99-8DCB-380ADCD239E2}" type="pres">
      <dgm:prSet presAssocID="{822841D3-9DBF-46D5-B049-0CB374430D48}" presName="rect2ParTx" presStyleLbl="alignAcc1" presStyleIdx="3" presStyleCnt="4">
        <dgm:presLayoutVars>
          <dgm:chMax val="1"/>
          <dgm:bulletEnabled val="1"/>
        </dgm:presLayoutVars>
      </dgm:prSet>
      <dgm:spPr/>
    </dgm:pt>
    <dgm:pt modelId="{ED256798-062E-4140-9838-778B40B4133B}" type="pres">
      <dgm:prSet presAssocID="{822841D3-9DBF-46D5-B049-0CB374430D48}" presName="rect2ChTx" presStyleLbl="alignAcc1" presStyleIdx="3" presStyleCnt="4" custScaleX="116694">
        <dgm:presLayoutVars>
          <dgm:bulletEnabled val="1"/>
        </dgm:presLayoutVars>
      </dgm:prSet>
      <dgm:spPr/>
    </dgm:pt>
    <dgm:pt modelId="{23272424-70F0-4CA4-99A4-66205F997BE8}" type="pres">
      <dgm:prSet presAssocID="{7F3C50ED-D558-43BE-8D5E-9B9FE531D635}" presName="rect3ParTx" presStyleLbl="alignAcc1" presStyleIdx="3" presStyleCnt="4">
        <dgm:presLayoutVars>
          <dgm:chMax val="1"/>
          <dgm:bulletEnabled val="1"/>
        </dgm:presLayoutVars>
      </dgm:prSet>
      <dgm:spPr/>
    </dgm:pt>
    <dgm:pt modelId="{72233991-9FDD-466B-8563-82B17F89AC0F}" type="pres">
      <dgm:prSet presAssocID="{7F3C50ED-D558-43BE-8D5E-9B9FE531D635}" presName="rect3ChTx" presStyleLbl="alignAcc1" presStyleIdx="3" presStyleCnt="4" custScaleX="112520" custLinFactNeighborY="-546">
        <dgm:presLayoutVars>
          <dgm:bulletEnabled val="1"/>
        </dgm:presLayoutVars>
      </dgm:prSet>
      <dgm:spPr/>
    </dgm:pt>
    <dgm:pt modelId="{55A20474-D4A6-457F-8360-CB519C4B6B20}" type="pres">
      <dgm:prSet presAssocID="{24EBDD27-769C-422A-921F-6A362873931C}" presName="rect4ParTx" presStyleLbl="alignAcc1" presStyleIdx="3" presStyleCnt="4">
        <dgm:presLayoutVars>
          <dgm:chMax val="1"/>
          <dgm:bulletEnabled val="1"/>
        </dgm:presLayoutVars>
      </dgm:prSet>
      <dgm:spPr/>
    </dgm:pt>
    <dgm:pt modelId="{58607765-02B2-4957-A800-0D639B23EACD}" type="pres">
      <dgm:prSet presAssocID="{24EBDD27-769C-422A-921F-6A362873931C}" presName="rect4ChTx" presStyleLbl="alignAcc1" presStyleIdx="3" presStyleCnt="4" custScaleX="107235">
        <dgm:presLayoutVars>
          <dgm:bulletEnabled val="1"/>
        </dgm:presLayoutVars>
      </dgm:prSet>
      <dgm:spPr/>
    </dgm:pt>
  </dgm:ptLst>
  <dgm:cxnLst>
    <dgm:cxn modelId="{9C74A40F-8567-45B1-A219-D3BDCC27FD85}" type="presOf" srcId="{C5F46B49-7652-4CDE-A124-0EDE50701F43}" destId="{72233991-9FDD-466B-8563-82B17F89AC0F}" srcOrd="0" destOrd="0" presId="urn:microsoft.com/office/officeart/2005/8/layout/target3"/>
    <dgm:cxn modelId="{4086DE16-5B3D-44C7-9B9F-79C2F0803E7B}" type="presOf" srcId="{24EBDD27-769C-422A-921F-6A362873931C}" destId="{55A20474-D4A6-457F-8360-CB519C4B6B20}" srcOrd="1" destOrd="0" presId="urn:microsoft.com/office/officeart/2005/8/layout/target3"/>
    <dgm:cxn modelId="{75401921-60DF-42B0-BA51-EE4B41AE3B02}" type="presOf" srcId="{7F3C50ED-D558-43BE-8D5E-9B9FE531D635}" destId="{23272424-70F0-4CA4-99A4-66205F997BE8}" srcOrd="1" destOrd="0" presId="urn:microsoft.com/office/officeart/2005/8/layout/target3"/>
    <dgm:cxn modelId="{2A3E6D28-FFD0-44E7-A745-75E8EE724937}" type="presOf" srcId="{B7E11FAA-F15B-454C-940F-78B4A6D1A097}" destId="{A5906B98-203F-4988-B407-B8E2FB5B95EE}" srcOrd="0" destOrd="0" presId="urn:microsoft.com/office/officeart/2005/8/layout/target3"/>
    <dgm:cxn modelId="{BDCC0F2A-7734-4435-A5C7-F9D6DE833939}" type="presOf" srcId="{ABE8A5B4-E513-420F-8615-7FC725422FB3}" destId="{58607765-02B2-4957-A800-0D639B23EACD}" srcOrd="0" destOrd="1" presId="urn:microsoft.com/office/officeart/2005/8/layout/target3"/>
    <dgm:cxn modelId="{DF1E462F-FDF7-4017-8857-D6FB6C8A5E4C}" srcId="{9D704693-0B74-4955-9ADC-99007F12EE3A}" destId="{7F3C50ED-D558-43BE-8D5E-9B9FE531D635}" srcOrd="2" destOrd="0" parTransId="{56700241-0274-45D8-B871-6C3B7D8ACC12}" sibTransId="{5DF4D15F-0BD9-4ABA-809F-F37A5FBC28BC}"/>
    <dgm:cxn modelId="{9DD4E833-1784-4454-8C05-814A5AC59652}" srcId="{24EBDD27-769C-422A-921F-6A362873931C}" destId="{ABE8A5B4-E513-420F-8615-7FC725422FB3}" srcOrd="1" destOrd="0" parTransId="{586DD813-C1C1-4109-81E1-491E503B15D8}" sibTransId="{88C4B0AA-0D50-4BDB-8133-5E1125CE04F6}"/>
    <dgm:cxn modelId="{6E23B537-9440-485F-9CE1-04EB74557EE9}" srcId="{822841D3-9DBF-46D5-B049-0CB374430D48}" destId="{9B258738-F5EA-46F1-BC70-FA0E0DE5B482}" srcOrd="0" destOrd="0" parTransId="{287D15D9-0DCA-48C1-BAE4-82BCB85BD84A}" sibTransId="{A6DBD87E-EC2B-4022-8AD6-21B80AA9E69A}"/>
    <dgm:cxn modelId="{130C0738-91CE-4156-8C37-19D4B1E09030}" type="presOf" srcId="{24EBDD27-769C-422A-921F-6A362873931C}" destId="{0BB3372C-810B-4993-990E-62E29B44623C}" srcOrd="0" destOrd="0" presId="urn:microsoft.com/office/officeart/2005/8/layout/target3"/>
    <dgm:cxn modelId="{02B40F5E-C165-439C-ADDF-9F61919CE58D}" type="presOf" srcId="{822841D3-9DBF-46D5-B049-0CB374430D48}" destId="{5FCFF95D-2397-4B99-8DCB-380ADCD239E2}" srcOrd="1" destOrd="0" presId="urn:microsoft.com/office/officeart/2005/8/layout/target3"/>
    <dgm:cxn modelId="{62E34748-406F-4CA7-9148-A494FCABD0F3}" srcId="{9D704693-0B74-4955-9ADC-99007F12EE3A}" destId="{B58E5805-9D79-4032-89FB-E8797F96D632}" srcOrd="0" destOrd="0" parTransId="{0F32DC71-B202-49C5-AA32-2D8BA918C09F}" sibTransId="{B16CF9C8-50EB-45FB-8EB7-F8CCB0CC960E}"/>
    <dgm:cxn modelId="{5E19BD6D-EBBB-4AFB-B513-E582CF7E8FA7}" type="presOf" srcId="{9B258738-F5EA-46F1-BC70-FA0E0DE5B482}" destId="{ED256798-062E-4140-9838-778B40B4133B}" srcOrd="0" destOrd="0" presId="urn:microsoft.com/office/officeart/2005/8/layout/target3"/>
    <dgm:cxn modelId="{D1459E4F-8913-42C3-B62F-624D385B44BA}" type="presOf" srcId="{822841D3-9DBF-46D5-B049-0CB374430D48}" destId="{A1E97288-4156-4711-8F93-B7E1DC364E6A}" srcOrd="0" destOrd="0" presId="urn:microsoft.com/office/officeart/2005/8/layout/target3"/>
    <dgm:cxn modelId="{6B1E9052-22DA-4464-9DFC-5E5922315BD2}" srcId="{9D704693-0B74-4955-9ADC-99007F12EE3A}" destId="{24EBDD27-769C-422A-921F-6A362873931C}" srcOrd="3" destOrd="0" parTransId="{DA87B8DB-0E16-47F8-A4E9-28B5E5834048}" sibTransId="{3EDA8786-D707-4816-9E4B-4EB112AD90E8}"/>
    <dgm:cxn modelId="{6FD85756-CEC7-4624-900B-721BE651658B}" type="presOf" srcId="{9D704693-0B74-4955-9ADC-99007F12EE3A}" destId="{70A81A3C-543A-4912-8C88-DBB8C24F6A79}" srcOrd="0" destOrd="0" presId="urn:microsoft.com/office/officeart/2005/8/layout/target3"/>
    <dgm:cxn modelId="{15DB148F-351B-4C9E-B98A-E3F0866ADFEB}" type="presOf" srcId="{F96C46DA-1DCD-4027-A14B-44B05D28AD14}" destId="{58607765-02B2-4957-A800-0D639B23EACD}" srcOrd="0" destOrd="0" presId="urn:microsoft.com/office/officeart/2005/8/layout/target3"/>
    <dgm:cxn modelId="{620A0094-8F19-4090-9071-3DB746E71AC2}" type="presOf" srcId="{B58E5805-9D79-4032-89FB-E8797F96D632}" destId="{07FF51D4-A9AD-408D-AEA1-9D315CDF1091}" srcOrd="0" destOrd="0" presId="urn:microsoft.com/office/officeart/2005/8/layout/target3"/>
    <dgm:cxn modelId="{0AE0B8B0-510F-4EE6-BC21-D0DAC71EDAB5}" srcId="{B58E5805-9D79-4032-89FB-E8797F96D632}" destId="{B7E11FAA-F15B-454C-940F-78B4A6D1A097}" srcOrd="0" destOrd="0" parTransId="{C4B6EDEC-158C-4E41-86F6-8DA2F5EFE48A}" sibTransId="{C99C42B1-5F23-4ECF-93C2-13515BCDC84B}"/>
    <dgm:cxn modelId="{852026B9-2417-45E7-B8CA-8243D5174580}" srcId="{7F3C50ED-D558-43BE-8D5E-9B9FE531D635}" destId="{C5F46B49-7652-4CDE-A124-0EDE50701F43}" srcOrd="0" destOrd="0" parTransId="{0FDC68D8-781C-4987-922F-AAA7A6C6F5A3}" sibTransId="{9CF7EEBE-1A9C-47A1-B619-A2C24D3C9D8E}"/>
    <dgm:cxn modelId="{77C08BCF-7153-4C10-8D6F-F181BF2CE7DA}" type="presOf" srcId="{B58E5805-9D79-4032-89FB-E8797F96D632}" destId="{97CD9EE1-A22B-4A72-8399-F213A58E19E8}" srcOrd="1" destOrd="0" presId="urn:microsoft.com/office/officeart/2005/8/layout/target3"/>
    <dgm:cxn modelId="{AF2F15D1-EE4D-47F4-9FB9-993DC5C423DA}" srcId="{9D704693-0B74-4955-9ADC-99007F12EE3A}" destId="{822841D3-9DBF-46D5-B049-0CB374430D48}" srcOrd="1" destOrd="0" parTransId="{58D72ACF-0CDE-4534-8377-AB8AF4010113}" sibTransId="{A914BAD3-FC8C-4559-A8CA-7D00D6720A8C}"/>
    <dgm:cxn modelId="{0CC227D6-88D3-49A7-8750-3C48E4D154D7}" srcId="{24EBDD27-769C-422A-921F-6A362873931C}" destId="{F96C46DA-1DCD-4027-A14B-44B05D28AD14}" srcOrd="0" destOrd="0" parTransId="{DF400E71-F62E-4429-9BA0-3C44367C473E}" sibTransId="{4DC2B445-65BE-41C1-8A0B-44BCD068B89D}"/>
    <dgm:cxn modelId="{69BAD8D6-77A3-4A8F-A026-C130099F4D83}" srcId="{7F3C50ED-D558-43BE-8D5E-9B9FE531D635}" destId="{01A2945C-62D9-4D4B-9F68-B922646DA43C}" srcOrd="1" destOrd="0" parTransId="{EE76601C-E513-4AC3-AF95-3EF8CAB06BD3}" sibTransId="{AAC5E341-9570-4844-A6E6-E7593EDCA940}"/>
    <dgm:cxn modelId="{5CA48CDA-77F9-468A-A7B6-2B5D650564A0}" type="presOf" srcId="{01A2945C-62D9-4D4B-9F68-B922646DA43C}" destId="{72233991-9FDD-466B-8563-82B17F89AC0F}" srcOrd="0" destOrd="1" presId="urn:microsoft.com/office/officeart/2005/8/layout/target3"/>
    <dgm:cxn modelId="{A0278BE6-8902-4621-A699-053161FD6ADA}" type="presOf" srcId="{7F3C50ED-D558-43BE-8D5E-9B9FE531D635}" destId="{0E2498CC-FF27-45B0-A608-3D1351FF4555}" srcOrd="0" destOrd="0" presId="urn:microsoft.com/office/officeart/2005/8/layout/target3"/>
    <dgm:cxn modelId="{A29E2CF8-2BD2-4E87-A33F-6F92B633D773}" type="presParOf" srcId="{70A81A3C-543A-4912-8C88-DBB8C24F6A79}" destId="{26386E4C-81AD-4122-997C-DE8B77FFB8E5}" srcOrd="0" destOrd="0" presId="urn:microsoft.com/office/officeart/2005/8/layout/target3"/>
    <dgm:cxn modelId="{68322926-A95E-4DD2-8D89-5B68F99C894E}" type="presParOf" srcId="{70A81A3C-543A-4912-8C88-DBB8C24F6A79}" destId="{2A55105D-BD2B-41A2-B5B7-32469BB08A3C}" srcOrd="1" destOrd="0" presId="urn:microsoft.com/office/officeart/2005/8/layout/target3"/>
    <dgm:cxn modelId="{58338D1C-36DA-46E7-8906-1B529285912B}" type="presParOf" srcId="{70A81A3C-543A-4912-8C88-DBB8C24F6A79}" destId="{07FF51D4-A9AD-408D-AEA1-9D315CDF1091}" srcOrd="2" destOrd="0" presId="urn:microsoft.com/office/officeart/2005/8/layout/target3"/>
    <dgm:cxn modelId="{43449C4A-E665-4285-90D9-D199A13B6AC4}" type="presParOf" srcId="{70A81A3C-543A-4912-8C88-DBB8C24F6A79}" destId="{AB92FB87-6D5F-4F25-99D8-F79CDC563E16}" srcOrd="3" destOrd="0" presId="urn:microsoft.com/office/officeart/2005/8/layout/target3"/>
    <dgm:cxn modelId="{FF6901C6-A19F-428F-A1DF-43BE86933CC8}" type="presParOf" srcId="{70A81A3C-543A-4912-8C88-DBB8C24F6A79}" destId="{6A1A59E2-BE9E-43A4-9D6E-8DFAC286AEA7}" srcOrd="4" destOrd="0" presId="urn:microsoft.com/office/officeart/2005/8/layout/target3"/>
    <dgm:cxn modelId="{30EBBAA0-0475-4238-A203-1BE1D871E923}" type="presParOf" srcId="{70A81A3C-543A-4912-8C88-DBB8C24F6A79}" destId="{A1E97288-4156-4711-8F93-B7E1DC364E6A}" srcOrd="5" destOrd="0" presId="urn:microsoft.com/office/officeart/2005/8/layout/target3"/>
    <dgm:cxn modelId="{9F9363DC-E5B9-4946-A281-5FAAF233FB14}" type="presParOf" srcId="{70A81A3C-543A-4912-8C88-DBB8C24F6A79}" destId="{65DECA80-5A27-4C0D-A032-8826BBCC23B7}" srcOrd="6" destOrd="0" presId="urn:microsoft.com/office/officeart/2005/8/layout/target3"/>
    <dgm:cxn modelId="{D9C89805-8FC0-4E06-A63F-B86BC151E037}" type="presParOf" srcId="{70A81A3C-543A-4912-8C88-DBB8C24F6A79}" destId="{E23D1449-B424-46BB-B0E3-A988FB2BCD1F}" srcOrd="7" destOrd="0" presId="urn:microsoft.com/office/officeart/2005/8/layout/target3"/>
    <dgm:cxn modelId="{13CE5351-3A31-432E-BDFC-DC74E77DFFC7}" type="presParOf" srcId="{70A81A3C-543A-4912-8C88-DBB8C24F6A79}" destId="{0E2498CC-FF27-45B0-A608-3D1351FF4555}" srcOrd="8" destOrd="0" presId="urn:microsoft.com/office/officeart/2005/8/layout/target3"/>
    <dgm:cxn modelId="{14D5A8C0-C366-4F27-9C27-3D1CD8110ED2}" type="presParOf" srcId="{70A81A3C-543A-4912-8C88-DBB8C24F6A79}" destId="{365FB566-913F-4B06-B579-7A433F201508}" srcOrd="9" destOrd="0" presId="urn:microsoft.com/office/officeart/2005/8/layout/target3"/>
    <dgm:cxn modelId="{F2908765-E8AC-4CDE-A3EE-4012BF0E61EE}" type="presParOf" srcId="{70A81A3C-543A-4912-8C88-DBB8C24F6A79}" destId="{BF653195-9924-4613-8F2D-729467B890E6}" srcOrd="10" destOrd="0" presId="urn:microsoft.com/office/officeart/2005/8/layout/target3"/>
    <dgm:cxn modelId="{DF7EFAEF-D705-4DA6-9E44-69F9A4B5B375}" type="presParOf" srcId="{70A81A3C-543A-4912-8C88-DBB8C24F6A79}" destId="{0BB3372C-810B-4993-990E-62E29B44623C}" srcOrd="11" destOrd="0" presId="urn:microsoft.com/office/officeart/2005/8/layout/target3"/>
    <dgm:cxn modelId="{D2745C64-AAA9-47C7-BA4B-3069357164F4}" type="presParOf" srcId="{70A81A3C-543A-4912-8C88-DBB8C24F6A79}" destId="{97CD9EE1-A22B-4A72-8399-F213A58E19E8}" srcOrd="12" destOrd="0" presId="urn:microsoft.com/office/officeart/2005/8/layout/target3"/>
    <dgm:cxn modelId="{592288CB-81C8-4CA5-91EF-A28A0E6313BA}" type="presParOf" srcId="{70A81A3C-543A-4912-8C88-DBB8C24F6A79}" destId="{A5906B98-203F-4988-B407-B8E2FB5B95EE}" srcOrd="13" destOrd="0" presId="urn:microsoft.com/office/officeart/2005/8/layout/target3"/>
    <dgm:cxn modelId="{8C277212-EBAE-44EE-A43A-F497D609D789}" type="presParOf" srcId="{70A81A3C-543A-4912-8C88-DBB8C24F6A79}" destId="{5FCFF95D-2397-4B99-8DCB-380ADCD239E2}" srcOrd="14" destOrd="0" presId="urn:microsoft.com/office/officeart/2005/8/layout/target3"/>
    <dgm:cxn modelId="{B725DC0F-AF7E-4C6C-821D-9DECDEA65C87}" type="presParOf" srcId="{70A81A3C-543A-4912-8C88-DBB8C24F6A79}" destId="{ED256798-062E-4140-9838-778B40B4133B}" srcOrd="15" destOrd="0" presId="urn:microsoft.com/office/officeart/2005/8/layout/target3"/>
    <dgm:cxn modelId="{8CCDBF87-0C78-407B-9153-61C109047D32}" type="presParOf" srcId="{70A81A3C-543A-4912-8C88-DBB8C24F6A79}" destId="{23272424-70F0-4CA4-99A4-66205F997BE8}" srcOrd="16" destOrd="0" presId="urn:microsoft.com/office/officeart/2005/8/layout/target3"/>
    <dgm:cxn modelId="{BFBCF43E-1883-4A3E-9241-87D26F1FC09A}" type="presParOf" srcId="{70A81A3C-543A-4912-8C88-DBB8C24F6A79}" destId="{72233991-9FDD-466B-8563-82B17F89AC0F}" srcOrd="17" destOrd="0" presId="urn:microsoft.com/office/officeart/2005/8/layout/target3"/>
    <dgm:cxn modelId="{5687A212-9EBD-434D-A950-46B2571872A7}" type="presParOf" srcId="{70A81A3C-543A-4912-8C88-DBB8C24F6A79}" destId="{55A20474-D4A6-457F-8360-CB519C4B6B20}" srcOrd="18" destOrd="0" presId="urn:microsoft.com/office/officeart/2005/8/layout/target3"/>
    <dgm:cxn modelId="{0642BF19-CB7B-4D6D-A858-33B1D72F9752}" type="presParOf" srcId="{70A81A3C-543A-4912-8C88-DBB8C24F6A79}" destId="{58607765-02B2-4957-A800-0D639B23EACD}"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D704693-0B74-4955-9ADC-99007F12EE3A}"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GB"/>
        </a:p>
      </dgm:t>
    </dgm:pt>
    <dgm:pt modelId="{B58E5805-9D79-4032-89FB-E8797F96D632}">
      <dgm:prSet phldrT="[Tekst]"/>
      <dgm:spPr/>
      <dgm:t>
        <a:bodyPr/>
        <a:lstStyle/>
        <a:p>
          <a:r>
            <a:rPr lang="el-GR" dirty="0">
              <a:solidFill>
                <a:schemeClr val="tx1">
                  <a:lumMod val="75000"/>
                  <a:lumOff val="25000"/>
                </a:schemeClr>
              </a:solidFill>
            </a:rPr>
            <a:t>Ποιος</a:t>
          </a:r>
          <a:endParaRPr lang="en-GB" dirty="0">
            <a:solidFill>
              <a:schemeClr val="tx1">
                <a:lumMod val="75000"/>
                <a:lumOff val="25000"/>
              </a:schemeClr>
            </a:solidFill>
          </a:endParaRPr>
        </a:p>
      </dgm:t>
    </dgm:pt>
    <dgm:pt modelId="{0F32DC71-B202-49C5-AA32-2D8BA918C09F}" type="parTrans" cxnId="{62E34748-406F-4CA7-9148-A494FCABD0F3}">
      <dgm:prSet/>
      <dgm:spPr/>
      <dgm:t>
        <a:bodyPr/>
        <a:lstStyle/>
        <a:p>
          <a:endParaRPr lang="en-GB"/>
        </a:p>
      </dgm:t>
    </dgm:pt>
    <dgm:pt modelId="{B16CF9C8-50EB-45FB-8EB7-F8CCB0CC960E}" type="sibTrans" cxnId="{62E34748-406F-4CA7-9148-A494FCABD0F3}">
      <dgm:prSet/>
      <dgm:spPr/>
      <dgm:t>
        <a:bodyPr/>
        <a:lstStyle/>
        <a:p>
          <a:endParaRPr lang="en-GB"/>
        </a:p>
      </dgm:t>
    </dgm:pt>
    <dgm:pt modelId="{B7E11FAA-F15B-454C-940F-78B4A6D1A097}">
      <dgm:prSet phldrT="[Tekst]"/>
      <dgm:spPr/>
      <dgm:t>
        <a:bodyPr/>
        <a:lstStyle/>
        <a:p>
          <a:r>
            <a:rPr lang="el-GR" dirty="0">
              <a:solidFill>
                <a:schemeClr val="tx1">
                  <a:lumMod val="75000"/>
                  <a:lumOff val="25000"/>
                </a:schemeClr>
              </a:solidFill>
            </a:rPr>
            <a:t>Επαγγελματίες πρώτης γραμμής</a:t>
          </a:r>
          <a:endParaRPr lang="en-GB" dirty="0">
            <a:solidFill>
              <a:schemeClr val="tx1">
                <a:lumMod val="75000"/>
                <a:lumOff val="25000"/>
              </a:schemeClr>
            </a:solidFill>
          </a:endParaRPr>
        </a:p>
      </dgm:t>
    </dgm:pt>
    <dgm:pt modelId="{C4B6EDEC-158C-4E41-86F6-8DA2F5EFE48A}" type="parTrans" cxnId="{0AE0B8B0-510F-4EE6-BC21-D0DAC71EDAB5}">
      <dgm:prSet/>
      <dgm:spPr/>
      <dgm:t>
        <a:bodyPr/>
        <a:lstStyle/>
        <a:p>
          <a:endParaRPr lang="en-GB"/>
        </a:p>
      </dgm:t>
    </dgm:pt>
    <dgm:pt modelId="{C99C42B1-5F23-4ECF-93C2-13515BCDC84B}" type="sibTrans" cxnId="{0AE0B8B0-510F-4EE6-BC21-D0DAC71EDAB5}">
      <dgm:prSet/>
      <dgm:spPr/>
      <dgm:t>
        <a:bodyPr/>
        <a:lstStyle/>
        <a:p>
          <a:endParaRPr lang="en-GB"/>
        </a:p>
      </dgm:t>
    </dgm:pt>
    <dgm:pt modelId="{822841D3-9DBF-46D5-B049-0CB374430D48}">
      <dgm:prSet phldrT="[Tekst]"/>
      <dgm:spPr/>
      <dgm:t>
        <a:bodyPr/>
        <a:lstStyle/>
        <a:p>
          <a:r>
            <a:rPr lang="el-GR" dirty="0">
              <a:solidFill>
                <a:schemeClr val="tx1">
                  <a:lumMod val="75000"/>
                  <a:lumOff val="25000"/>
                </a:schemeClr>
              </a:solidFill>
            </a:rPr>
            <a:t>Τι</a:t>
          </a:r>
          <a:endParaRPr lang="en-GB" dirty="0">
            <a:solidFill>
              <a:schemeClr val="tx1">
                <a:lumMod val="75000"/>
                <a:lumOff val="25000"/>
              </a:schemeClr>
            </a:solidFill>
          </a:endParaRPr>
        </a:p>
      </dgm:t>
    </dgm:pt>
    <dgm:pt modelId="{58D72ACF-0CDE-4534-8377-AB8AF4010113}" type="parTrans" cxnId="{AF2F15D1-EE4D-47F4-9FB9-993DC5C423DA}">
      <dgm:prSet/>
      <dgm:spPr/>
      <dgm:t>
        <a:bodyPr/>
        <a:lstStyle/>
        <a:p>
          <a:endParaRPr lang="en-GB"/>
        </a:p>
      </dgm:t>
    </dgm:pt>
    <dgm:pt modelId="{A914BAD3-FC8C-4559-A8CA-7D00D6720A8C}" type="sibTrans" cxnId="{AF2F15D1-EE4D-47F4-9FB9-993DC5C423DA}">
      <dgm:prSet/>
      <dgm:spPr/>
      <dgm:t>
        <a:bodyPr/>
        <a:lstStyle/>
        <a:p>
          <a:endParaRPr lang="en-GB"/>
        </a:p>
      </dgm:t>
    </dgm:pt>
    <dgm:pt modelId="{9B258738-F5EA-46F1-BC70-FA0E0DE5B482}">
      <dgm:prSet phldrT="[Tekst]"/>
      <dgm:spPr/>
      <dgm:t>
        <a:bodyPr/>
        <a:lstStyle/>
        <a:p>
          <a:r>
            <a:rPr lang="el-GR" dirty="0">
              <a:solidFill>
                <a:schemeClr val="tx1">
                  <a:lumMod val="75000"/>
                  <a:lumOff val="25000"/>
                </a:schemeClr>
              </a:solidFill>
            </a:rPr>
            <a:t>Έννοια της ριζοσπαστικοποίησης</a:t>
          </a:r>
          <a:endParaRPr lang="en-GB" dirty="0">
            <a:solidFill>
              <a:schemeClr val="tx1">
                <a:lumMod val="75000"/>
                <a:lumOff val="25000"/>
              </a:schemeClr>
            </a:solidFill>
          </a:endParaRPr>
        </a:p>
      </dgm:t>
    </dgm:pt>
    <dgm:pt modelId="{287D15D9-0DCA-48C1-BAE4-82BCB85BD84A}" type="parTrans" cxnId="{6E23B537-9440-485F-9CE1-04EB74557EE9}">
      <dgm:prSet/>
      <dgm:spPr/>
      <dgm:t>
        <a:bodyPr/>
        <a:lstStyle/>
        <a:p>
          <a:endParaRPr lang="en-GB"/>
        </a:p>
      </dgm:t>
    </dgm:pt>
    <dgm:pt modelId="{A6DBD87E-EC2B-4022-8AD6-21B80AA9E69A}" type="sibTrans" cxnId="{6E23B537-9440-485F-9CE1-04EB74557EE9}">
      <dgm:prSet/>
      <dgm:spPr/>
      <dgm:t>
        <a:bodyPr/>
        <a:lstStyle/>
        <a:p>
          <a:endParaRPr lang="en-GB"/>
        </a:p>
      </dgm:t>
    </dgm:pt>
    <dgm:pt modelId="{10676DC6-B8D2-4DE8-8B00-126245C2E4A1}">
      <dgm:prSet phldrT="[Tekst]"/>
      <dgm:spPr/>
      <dgm:t>
        <a:bodyPr/>
        <a:lstStyle/>
        <a:p>
          <a:r>
            <a:rPr lang="el-GR" dirty="0">
              <a:solidFill>
                <a:schemeClr val="tx1">
                  <a:lumMod val="75000"/>
                  <a:lumOff val="25000"/>
                </a:schemeClr>
              </a:solidFill>
            </a:rPr>
            <a:t>Ασκήσεις και προσομοιώσεις</a:t>
          </a:r>
          <a:endParaRPr lang="en-GB" dirty="0">
            <a:solidFill>
              <a:schemeClr val="tx1">
                <a:lumMod val="75000"/>
                <a:lumOff val="25000"/>
              </a:schemeClr>
            </a:solidFill>
          </a:endParaRPr>
        </a:p>
      </dgm:t>
    </dgm:pt>
    <dgm:pt modelId="{36C8D2F8-2D79-4B24-AA92-29830D2F117A}" type="parTrans" cxnId="{50BDFE6E-84AF-4317-ACE5-377AF7ED99BB}">
      <dgm:prSet/>
      <dgm:spPr/>
      <dgm:t>
        <a:bodyPr/>
        <a:lstStyle/>
        <a:p>
          <a:endParaRPr lang="en-GB"/>
        </a:p>
      </dgm:t>
    </dgm:pt>
    <dgm:pt modelId="{B6AF7B50-B29F-4B8E-B399-7A4DFA190D07}" type="sibTrans" cxnId="{50BDFE6E-84AF-4317-ACE5-377AF7ED99BB}">
      <dgm:prSet/>
      <dgm:spPr/>
      <dgm:t>
        <a:bodyPr/>
        <a:lstStyle/>
        <a:p>
          <a:endParaRPr lang="en-GB"/>
        </a:p>
      </dgm:t>
    </dgm:pt>
    <dgm:pt modelId="{7F3C50ED-D558-43BE-8D5E-9B9FE531D635}">
      <dgm:prSet phldrT="[Tekst]"/>
      <dgm:spPr/>
      <dgm:t>
        <a:bodyPr/>
        <a:lstStyle/>
        <a:p>
          <a:r>
            <a:rPr lang="el-GR" dirty="0">
              <a:solidFill>
                <a:schemeClr val="tx1">
                  <a:lumMod val="75000"/>
                  <a:lumOff val="25000"/>
                </a:schemeClr>
              </a:solidFill>
            </a:rPr>
            <a:t>Πώς</a:t>
          </a:r>
          <a:endParaRPr lang="en-GB" dirty="0">
            <a:solidFill>
              <a:schemeClr val="tx1">
                <a:lumMod val="75000"/>
                <a:lumOff val="25000"/>
              </a:schemeClr>
            </a:solidFill>
          </a:endParaRPr>
        </a:p>
      </dgm:t>
    </dgm:pt>
    <dgm:pt modelId="{56700241-0274-45D8-B871-6C3B7D8ACC12}" type="parTrans" cxnId="{DF1E462F-FDF7-4017-8857-D6FB6C8A5E4C}">
      <dgm:prSet/>
      <dgm:spPr/>
      <dgm:t>
        <a:bodyPr/>
        <a:lstStyle/>
        <a:p>
          <a:endParaRPr lang="en-GB"/>
        </a:p>
      </dgm:t>
    </dgm:pt>
    <dgm:pt modelId="{5DF4D15F-0BD9-4ABA-809F-F37A5FBC28BC}" type="sibTrans" cxnId="{DF1E462F-FDF7-4017-8857-D6FB6C8A5E4C}">
      <dgm:prSet/>
      <dgm:spPr/>
      <dgm:t>
        <a:bodyPr/>
        <a:lstStyle/>
        <a:p>
          <a:endParaRPr lang="en-GB"/>
        </a:p>
      </dgm:t>
    </dgm:pt>
    <dgm:pt modelId="{C5F46B49-7652-4CDE-A124-0EDE50701F43}">
      <dgm:prSet phldrT="[Tekst]"/>
      <dgm:spPr/>
      <dgm:t>
        <a:bodyPr/>
        <a:lstStyle/>
        <a:p>
          <a:r>
            <a:rPr lang="el-GR" dirty="0">
              <a:solidFill>
                <a:schemeClr val="tx1">
                  <a:lumMod val="75000"/>
                  <a:lumOff val="25000"/>
                </a:schemeClr>
              </a:solidFill>
            </a:rPr>
            <a:t>Γνώση</a:t>
          </a:r>
          <a:endParaRPr lang="en-GB" dirty="0">
            <a:solidFill>
              <a:schemeClr val="tx1">
                <a:lumMod val="75000"/>
                <a:lumOff val="25000"/>
              </a:schemeClr>
            </a:solidFill>
          </a:endParaRPr>
        </a:p>
      </dgm:t>
    </dgm:pt>
    <dgm:pt modelId="{0FDC68D8-781C-4987-922F-AAA7A6C6F5A3}" type="parTrans" cxnId="{852026B9-2417-45E7-B8CA-8243D5174580}">
      <dgm:prSet/>
      <dgm:spPr/>
      <dgm:t>
        <a:bodyPr/>
        <a:lstStyle/>
        <a:p>
          <a:endParaRPr lang="en-GB"/>
        </a:p>
      </dgm:t>
    </dgm:pt>
    <dgm:pt modelId="{9CF7EEBE-1A9C-47A1-B619-A2C24D3C9D8E}" type="sibTrans" cxnId="{852026B9-2417-45E7-B8CA-8243D5174580}">
      <dgm:prSet/>
      <dgm:spPr/>
      <dgm:t>
        <a:bodyPr/>
        <a:lstStyle/>
        <a:p>
          <a:endParaRPr lang="en-GB"/>
        </a:p>
      </dgm:t>
    </dgm:pt>
    <dgm:pt modelId="{01A2945C-62D9-4D4B-9F68-B922646DA43C}">
      <dgm:prSet phldrT="[Tekst]"/>
      <dgm:spPr/>
      <dgm:t>
        <a:bodyPr/>
        <a:lstStyle/>
        <a:p>
          <a:r>
            <a:rPr lang="el-GR" dirty="0">
              <a:solidFill>
                <a:schemeClr val="tx1">
                  <a:lumMod val="75000"/>
                  <a:lumOff val="25000"/>
                </a:schemeClr>
              </a:solidFill>
            </a:rPr>
            <a:t>Δεξιότητες εξάσκησης</a:t>
          </a:r>
          <a:endParaRPr lang="en-GB" dirty="0">
            <a:solidFill>
              <a:schemeClr val="tx1">
                <a:lumMod val="75000"/>
                <a:lumOff val="25000"/>
              </a:schemeClr>
            </a:solidFill>
          </a:endParaRPr>
        </a:p>
      </dgm:t>
    </dgm:pt>
    <dgm:pt modelId="{EE76601C-E513-4AC3-AF95-3EF8CAB06BD3}" type="parTrans" cxnId="{69BAD8D6-77A3-4A8F-A026-C130099F4D83}">
      <dgm:prSet/>
      <dgm:spPr/>
      <dgm:t>
        <a:bodyPr/>
        <a:lstStyle/>
        <a:p>
          <a:endParaRPr lang="en-GB"/>
        </a:p>
      </dgm:t>
    </dgm:pt>
    <dgm:pt modelId="{AAC5E341-9570-4844-A6E6-E7593EDCA940}" type="sibTrans" cxnId="{69BAD8D6-77A3-4A8F-A026-C130099F4D83}">
      <dgm:prSet/>
      <dgm:spPr/>
      <dgm:t>
        <a:bodyPr/>
        <a:lstStyle/>
        <a:p>
          <a:endParaRPr lang="en-GB"/>
        </a:p>
      </dgm:t>
    </dgm:pt>
    <dgm:pt modelId="{24EBDD27-769C-422A-921F-6A362873931C}">
      <dgm:prSet/>
      <dgm:spPr/>
      <dgm:t>
        <a:bodyPr/>
        <a:lstStyle/>
        <a:p>
          <a:r>
            <a:rPr lang="el-GR" dirty="0">
              <a:solidFill>
                <a:schemeClr val="tx1">
                  <a:lumMod val="75000"/>
                  <a:lumOff val="25000"/>
                </a:schemeClr>
              </a:solidFill>
            </a:rPr>
            <a:t>Αποτέλεσμα</a:t>
          </a:r>
          <a:endParaRPr lang="en-GB" dirty="0">
            <a:solidFill>
              <a:schemeClr val="tx1">
                <a:lumMod val="75000"/>
                <a:lumOff val="25000"/>
              </a:schemeClr>
            </a:solidFill>
          </a:endParaRPr>
        </a:p>
      </dgm:t>
    </dgm:pt>
    <dgm:pt modelId="{3EDA8786-D707-4816-9E4B-4EB112AD90E8}" type="sibTrans" cxnId="{6B1E9052-22DA-4464-9DFC-5E5922315BD2}">
      <dgm:prSet/>
      <dgm:spPr/>
      <dgm:t>
        <a:bodyPr/>
        <a:lstStyle/>
        <a:p>
          <a:endParaRPr lang="en-GB"/>
        </a:p>
      </dgm:t>
    </dgm:pt>
    <dgm:pt modelId="{DA87B8DB-0E16-47F8-A4E9-28B5E5834048}" type="parTrans" cxnId="{6B1E9052-22DA-4464-9DFC-5E5922315BD2}">
      <dgm:prSet/>
      <dgm:spPr/>
      <dgm:t>
        <a:bodyPr/>
        <a:lstStyle/>
        <a:p>
          <a:endParaRPr lang="en-GB"/>
        </a:p>
      </dgm:t>
    </dgm:pt>
    <dgm:pt modelId="{F96C46DA-1DCD-4027-A14B-44B05D28AD14}">
      <dgm:prSet phldrT="[Tekst]"/>
      <dgm:spPr/>
      <dgm:t>
        <a:bodyPr/>
        <a:lstStyle/>
        <a:p>
          <a:r>
            <a:rPr lang="el-GR" dirty="0">
              <a:solidFill>
                <a:schemeClr val="tx1">
                  <a:lumMod val="75000"/>
                  <a:lumOff val="25000"/>
                </a:schemeClr>
              </a:solidFill>
            </a:rPr>
            <a:t>Αναγνωρίζοντας τα σημάδια</a:t>
          </a:r>
          <a:endParaRPr lang="en-GB" dirty="0">
            <a:solidFill>
              <a:schemeClr val="tx1">
                <a:lumMod val="75000"/>
                <a:lumOff val="25000"/>
              </a:schemeClr>
            </a:solidFill>
          </a:endParaRPr>
        </a:p>
      </dgm:t>
    </dgm:pt>
    <dgm:pt modelId="{DF400E71-F62E-4429-9BA0-3C44367C473E}" type="parTrans" cxnId="{0CC227D6-88D3-49A7-8750-3C48E4D154D7}">
      <dgm:prSet/>
      <dgm:spPr/>
      <dgm:t>
        <a:bodyPr/>
        <a:lstStyle/>
        <a:p>
          <a:endParaRPr lang="en-GB"/>
        </a:p>
      </dgm:t>
    </dgm:pt>
    <dgm:pt modelId="{4DC2B445-65BE-41C1-8A0B-44BCD068B89D}" type="sibTrans" cxnId="{0CC227D6-88D3-49A7-8750-3C48E4D154D7}">
      <dgm:prSet/>
      <dgm:spPr/>
      <dgm:t>
        <a:bodyPr/>
        <a:lstStyle/>
        <a:p>
          <a:endParaRPr lang="en-GB"/>
        </a:p>
      </dgm:t>
    </dgm:pt>
    <dgm:pt modelId="{ABE8A5B4-E513-420F-8615-7FC725422FB3}">
      <dgm:prSet phldrT="[Tekst]"/>
      <dgm:spPr/>
      <dgm:t>
        <a:bodyPr/>
        <a:lstStyle/>
        <a:p>
          <a:r>
            <a:rPr lang="el-GR" dirty="0">
              <a:solidFill>
                <a:schemeClr val="tx1">
                  <a:lumMod val="75000"/>
                  <a:lumOff val="25000"/>
                </a:schemeClr>
              </a:solidFill>
            </a:rPr>
            <a:t>Δεξιότητες κριτικής σκέψης</a:t>
          </a:r>
          <a:endParaRPr lang="en-GB" dirty="0">
            <a:solidFill>
              <a:schemeClr val="tx1">
                <a:lumMod val="75000"/>
                <a:lumOff val="25000"/>
              </a:schemeClr>
            </a:solidFill>
          </a:endParaRPr>
        </a:p>
      </dgm:t>
    </dgm:pt>
    <dgm:pt modelId="{586DD813-C1C1-4109-81E1-491E503B15D8}" type="parTrans" cxnId="{9DD4E833-1784-4454-8C05-814A5AC59652}">
      <dgm:prSet/>
      <dgm:spPr/>
      <dgm:t>
        <a:bodyPr/>
        <a:lstStyle/>
        <a:p>
          <a:endParaRPr lang="en-GB"/>
        </a:p>
      </dgm:t>
    </dgm:pt>
    <dgm:pt modelId="{88C4B0AA-0D50-4BDB-8133-5E1125CE04F6}" type="sibTrans" cxnId="{9DD4E833-1784-4454-8C05-814A5AC59652}">
      <dgm:prSet/>
      <dgm:spPr/>
      <dgm:t>
        <a:bodyPr/>
        <a:lstStyle/>
        <a:p>
          <a:endParaRPr lang="en-GB"/>
        </a:p>
      </dgm:t>
    </dgm:pt>
    <dgm:pt modelId="{70A81A3C-543A-4912-8C88-DBB8C24F6A79}" type="pres">
      <dgm:prSet presAssocID="{9D704693-0B74-4955-9ADC-99007F12EE3A}" presName="Name0" presStyleCnt="0">
        <dgm:presLayoutVars>
          <dgm:chMax val="7"/>
          <dgm:dir/>
          <dgm:animLvl val="lvl"/>
          <dgm:resizeHandles val="exact"/>
        </dgm:presLayoutVars>
      </dgm:prSet>
      <dgm:spPr/>
    </dgm:pt>
    <dgm:pt modelId="{26386E4C-81AD-4122-997C-DE8B77FFB8E5}" type="pres">
      <dgm:prSet presAssocID="{B58E5805-9D79-4032-89FB-E8797F96D632}" presName="circle1" presStyleLbl="node1" presStyleIdx="0" presStyleCnt="4"/>
      <dgm:spPr/>
    </dgm:pt>
    <dgm:pt modelId="{2A55105D-BD2B-41A2-B5B7-32469BB08A3C}" type="pres">
      <dgm:prSet presAssocID="{B58E5805-9D79-4032-89FB-E8797F96D632}" presName="space" presStyleCnt="0"/>
      <dgm:spPr/>
    </dgm:pt>
    <dgm:pt modelId="{07FF51D4-A9AD-408D-AEA1-9D315CDF1091}" type="pres">
      <dgm:prSet presAssocID="{B58E5805-9D79-4032-89FB-E8797F96D632}" presName="rect1" presStyleLbl="alignAcc1" presStyleIdx="0" presStyleCnt="4" custLinFactNeighborX="21707" custLinFactNeighborY="-1966"/>
      <dgm:spPr/>
    </dgm:pt>
    <dgm:pt modelId="{AB92FB87-6D5F-4F25-99D8-F79CDC563E16}" type="pres">
      <dgm:prSet presAssocID="{822841D3-9DBF-46D5-B049-0CB374430D48}" presName="vertSpace2" presStyleLbl="node1" presStyleIdx="0" presStyleCnt="4"/>
      <dgm:spPr/>
    </dgm:pt>
    <dgm:pt modelId="{6A1A59E2-BE9E-43A4-9D6E-8DFAC286AEA7}" type="pres">
      <dgm:prSet presAssocID="{822841D3-9DBF-46D5-B049-0CB374430D48}" presName="circle2" presStyleLbl="node1" presStyleIdx="1" presStyleCnt="4"/>
      <dgm:spPr/>
    </dgm:pt>
    <dgm:pt modelId="{A1E97288-4156-4711-8F93-B7E1DC364E6A}" type="pres">
      <dgm:prSet presAssocID="{822841D3-9DBF-46D5-B049-0CB374430D48}" presName="rect2" presStyleLbl="alignAcc1" presStyleIdx="1" presStyleCnt="4"/>
      <dgm:spPr/>
    </dgm:pt>
    <dgm:pt modelId="{65DECA80-5A27-4C0D-A032-8826BBCC23B7}" type="pres">
      <dgm:prSet presAssocID="{7F3C50ED-D558-43BE-8D5E-9B9FE531D635}" presName="vertSpace3" presStyleLbl="node1" presStyleIdx="1" presStyleCnt="4"/>
      <dgm:spPr/>
    </dgm:pt>
    <dgm:pt modelId="{E23D1449-B424-46BB-B0E3-A988FB2BCD1F}" type="pres">
      <dgm:prSet presAssocID="{7F3C50ED-D558-43BE-8D5E-9B9FE531D635}" presName="circle3" presStyleLbl="node1" presStyleIdx="2" presStyleCnt="4"/>
      <dgm:spPr/>
    </dgm:pt>
    <dgm:pt modelId="{0E2498CC-FF27-45B0-A608-3D1351FF4555}" type="pres">
      <dgm:prSet presAssocID="{7F3C50ED-D558-43BE-8D5E-9B9FE531D635}" presName="rect3" presStyleLbl="alignAcc1" presStyleIdx="2" presStyleCnt="4"/>
      <dgm:spPr/>
    </dgm:pt>
    <dgm:pt modelId="{365FB566-913F-4B06-B579-7A433F201508}" type="pres">
      <dgm:prSet presAssocID="{24EBDD27-769C-422A-921F-6A362873931C}" presName="vertSpace4" presStyleLbl="node1" presStyleIdx="2" presStyleCnt="4"/>
      <dgm:spPr/>
    </dgm:pt>
    <dgm:pt modelId="{BF653195-9924-4613-8F2D-729467B890E6}" type="pres">
      <dgm:prSet presAssocID="{24EBDD27-769C-422A-921F-6A362873931C}" presName="circle4" presStyleLbl="node1" presStyleIdx="3" presStyleCnt="4"/>
      <dgm:spPr/>
    </dgm:pt>
    <dgm:pt modelId="{0BB3372C-810B-4993-990E-62E29B44623C}" type="pres">
      <dgm:prSet presAssocID="{24EBDD27-769C-422A-921F-6A362873931C}" presName="rect4" presStyleLbl="alignAcc1" presStyleIdx="3" presStyleCnt="4"/>
      <dgm:spPr/>
    </dgm:pt>
    <dgm:pt modelId="{97CD9EE1-A22B-4A72-8399-F213A58E19E8}" type="pres">
      <dgm:prSet presAssocID="{B58E5805-9D79-4032-89FB-E8797F96D632}" presName="rect1ParTx" presStyleLbl="alignAcc1" presStyleIdx="3" presStyleCnt="4">
        <dgm:presLayoutVars>
          <dgm:chMax val="1"/>
          <dgm:bulletEnabled val="1"/>
        </dgm:presLayoutVars>
      </dgm:prSet>
      <dgm:spPr/>
    </dgm:pt>
    <dgm:pt modelId="{A5906B98-203F-4988-B407-B8E2FB5B95EE}" type="pres">
      <dgm:prSet presAssocID="{B58E5805-9D79-4032-89FB-E8797F96D632}" presName="rect1ChTx" presStyleLbl="alignAcc1" presStyleIdx="3" presStyleCnt="4">
        <dgm:presLayoutVars>
          <dgm:bulletEnabled val="1"/>
        </dgm:presLayoutVars>
      </dgm:prSet>
      <dgm:spPr/>
    </dgm:pt>
    <dgm:pt modelId="{5FCFF95D-2397-4B99-8DCB-380ADCD239E2}" type="pres">
      <dgm:prSet presAssocID="{822841D3-9DBF-46D5-B049-0CB374430D48}" presName="rect2ParTx" presStyleLbl="alignAcc1" presStyleIdx="3" presStyleCnt="4">
        <dgm:presLayoutVars>
          <dgm:chMax val="1"/>
          <dgm:bulletEnabled val="1"/>
        </dgm:presLayoutVars>
      </dgm:prSet>
      <dgm:spPr/>
    </dgm:pt>
    <dgm:pt modelId="{ED256798-062E-4140-9838-778B40B4133B}" type="pres">
      <dgm:prSet presAssocID="{822841D3-9DBF-46D5-B049-0CB374430D48}" presName="rect2ChTx" presStyleLbl="alignAcc1" presStyleIdx="3" presStyleCnt="4">
        <dgm:presLayoutVars>
          <dgm:bulletEnabled val="1"/>
        </dgm:presLayoutVars>
      </dgm:prSet>
      <dgm:spPr/>
    </dgm:pt>
    <dgm:pt modelId="{23272424-70F0-4CA4-99A4-66205F997BE8}" type="pres">
      <dgm:prSet presAssocID="{7F3C50ED-D558-43BE-8D5E-9B9FE531D635}" presName="rect3ParTx" presStyleLbl="alignAcc1" presStyleIdx="3" presStyleCnt="4">
        <dgm:presLayoutVars>
          <dgm:chMax val="1"/>
          <dgm:bulletEnabled val="1"/>
        </dgm:presLayoutVars>
      </dgm:prSet>
      <dgm:spPr/>
    </dgm:pt>
    <dgm:pt modelId="{72233991-9FDD-466B-8563-82B17F89AC0F}" type="pres">
      <dgm:prSet presAssocID="{7F3C50ED-D558-43BE-8D5E-9B9FE531D635}" presName="rect3ChTx" presStyleLbl="alignAcc1" presStyleIdx="3" presStyleCnt="4" custLinFactNeighborY="-546">
        <dgm:presLayoutVars>
          <dgm:bulletEnabled val="1"/>
        </dgm:presLayoutVars>
      </dgm:prSet>
      <dgm:spPr/>
    </dgm:pt>
    <dgm:pt modelId="{55A20474-D4A6-457F-8360-CB519C4B6B20}" type="pres">
      <dgm:prSet presAssocID="{24EBDD27-769C-422A-921F-6A362873931C}" presName="rect4ParTx" presStyleLbl="alignAcc1" presStyleIdx="3" presStyleCnt="4">
        <dgm:presLayoutVars>
          <dgm:chMax val="1"/>
          <dgm:bulletEnabled val="1"/>
        </dgm:presLayoutVars>
      </dgm:prSet>
      <dgm:spPr/>
    </dgm:pt>
    <dgm:pt modelId="{58607765-02B2-4957-A800-0D639B23EACD}" type="pres">
      <dgm:prSet presAssocID="{24EBDD27-769C-422A-921F-6A362873931C}" presName="rect4ChTx" presStyleLbl="alignAcc1" presStyleIdx="3" presStyleCnt="4">
        <dgm:presLayoutVars>
          <dgm:bulletEnabled val="1"/>
        </dgm:presLayoutVars>
      </dgm:prSet>
      <dgm:spPr/>
    </dgm:pt>
  </dgm:ptLst>
  <dgm:cxnLst>
    <dgm:cxn modelId="{9C74A40F-8567-45B1-A219-D3BDCC27FD85}" type="presOf" srcId="{C5F46B49-7652-4CDE-A124-0EDE50701F43}" destId="{72233991-9FDD-466B-8563-82B17F89AC0F}" srcOrd="0" destOrd="0" presId="urn:microsoft.com/office/officeart/2005/8/layout/target3"/>
    <dgm:cxn modelId="{4086DE16-5B3D-44C7-9B9F-79C2F0803E7B}" type="presOf" srcId="{24EBDD27-769C-422A-921F-6A362873931C}" destId="{55A20474-D4A6-457F-8360-CB519C4B6B20}" srcOrd="1" destOrd="0" presId="urn:microsoft.com/office/officeart/2005/8/layout/target3"/>
    <dgm:cxn modelId="{75401921-60DF-42B0-BA51-EE4B41AE3B02}" type="presOf" srcId="{7F3C50ED-D558-43BE-8D5E-9B9FE531D635}" destId="{23272424-70F0-4CA4-99A4-66205F997BE8}" srcOrd="1" destOrd="0" presId="urn:microsoft.com/office/officeart/2005/8/layout/target3"/>
    <dgm:cxn modelId="{2A3E6D28-FFD0-44E7-A745-75E8EE724937}" type="presOf" srcId="{B7E11FAA-F15B-454C-940F-78B4A6D1A097}" destId="{A5906B98-203F-4988-B407-B8E2FB5B95EE}" srcOrd="0" destOrd="0" presId="urn:microsoft.com/office/officeart/2005/8/layout/target3"/>
    <dgm:cxn modelId="{BDCC0F2A-7734-4435-A5C7-F9D6DE833939}" type="presOf" srcId="{ABE8A5B4-E513-420F-8615-7FC725422FB3}" destId="{58607765-02B2-4957-A800-0D639B23EACD}" srcOrd="0" destOrd="1" presId="urn:microsoft.com/office/officeart/2005/8/layout/target3"/>
    <dgm:cxn modelId="{DF1E462F-FDF7-4017-8857-D6FB6C8A5E4C}" srcId="{9D704693-0B74-4955-9ADC-99007F12EE3A}" destId="{7F3C50ED-D558-43BE-8D5E-9B9FE531D635}" srcOrd="2" destOrd="0" parTransId="{56700241-0274-45D8-B871-6C3B7D8ACC12}" sibTransId="{5DF4D15F-0BD9-4ABA-809F-F37A5FBC28BC}"/>
    <dgm:cxn modelId="{9DD4E833-1784-4454-8C05-814A5AC59652}" srcId="{24EBDD27-769C-422A-921F-6A362873931C}" destId="{ABE8A5B4-E513-420F-8615-7FC725422FB3}" srcOrd="1" destOrd="0" parTransId="{586DD813-C1C1-4109-81E1-491E503B15D8}" sibTransId="{88C4B0AA-0D50-4BDB-8133-5E1125CE04F6}"/>
    <dgm:cxn modelId="{6E23B537-9440-485F-9CE1-04EB74557EE9}" srcId="{822841D3-9DBF-46D5-B049-0CB374430D48}" destId="{9B258738-F5EA-46F1-BC70-FA0E0DE5B482}" srcOrd="0" destOrd="0" parTransId="{287D15D9-0DCA-48C1-BAE4-82BCB85BD84A}" sibTransId="{A6DBD87E-EC2B-4022-8AD6-21B80AA9E69A}"/>
    <dgm:cxn modelId="{130C0738-91CE-4156-8C37-19D4B1E09030}" type="presOf" srcId="{24EBDD27-769C-422A-921F-6A362873931C}" destId="{0BB3372C-810B-4993-990E-62E29B44623C}" srcOrd="0" destOrd="0" presId="urn:microsoft.com/office/officeart/2005/8/layout/target3"/>
    <dgm:cxn modelId="{02B40F5E-C165-439C-ADDF-9F61919CE58D}" type="presOf" srcId="{822841D3-9DBF-46D5-B049-0CB374430D48}" destId="{5FCFF95D-2397-4B99-8DCB-380ADCD239E2}" srcOrd="1" destOrd="0" presId="urn:microsoft.com/office/officeart/2005/8/layout/target3"/>
    <dgm:cxn modelId="{62E34748-406F-4CA7-9148-A494FCABD0F3}" srcId="{9D704693-0B74-4955-9ADC-99007F12EE3A}" destId="{B58E5805-9D79-4032-89FB-E8797F96D632}" srcOrd="0" destOrd="0" parTransId="{0F32DC71-B202-49C5-AA32-2D8BA918C09F}" sibTransId="{B16CF9C8-50EB-45FB-8EB7-F8CCB0CC960E}"/>
    <dgm:cxn modelId="{5E19BD6D-EBBB-4AFB-B513-E582CF7E8FA7}" type="presOf" srcId="{9B258738-F5EA-46F1-BC70-FA0E0DE5B482}" destId="{ED256798-062E-4140-9838-778B40B4133B}" srcOrd="0" destOrd="0" presId="urn:microsoft.com/office/officeart/2005/8/layout/target3"/>
    <dgm:cxn modelId="{50BDFE6E-84AF-4317-ACE5-377AF7ED99BB}" srcId="{822841D3-9DBF-46D5-B049-0CB374430D48}" destId="{10676DC6-B8D2-4DE8-8B00-126245C2E4A1}" srcOrd="1" destOrd="0" parTransId="{36C8D2F8-2D79-4B24-AA92-29830D2F117A}" sibTransId="{B6AF7B50-B29F-4B8E-B399-7A4DFA190D07}"/>
    <dgm:cxn modelId="{D1459E4F-8913-42C3-B62F-624D385B44BA}" type="presOf" srcId="{822841D3-9DBF-46D5-B049-0CB374430D48}" destId="{A1E97288-4156-4711-8F93-B7E1DC364E6A}" srcOrd="0" destOrd="0" presId="urn:microsoft.com/office/officeart/2005/8/layout/target3"/>
    <dgm:cxn modelId="{6B1E9052-22DA-4464-9DFC-5E5922315BD2}" srcId="{9D704693-0B74-4955-9ADC-99007F12EE3A}" destId="{24EBDD27-769C-422A-921F-6A362873931C}" srcOrd="3" destOrd="0" parTransId="{DA87B8DB-0E16-47F8-A4E9-28B5E5834048}" sibTransId="{3EDA8786-D707-4816-9E4B-4EB112AD90E8}"/>
    <dgm:cxn modelId="{6FD85756-CEC7-4624-900B-721BE651658B}" type="presOf" srcId="{9D704693-0B74-4955-9ADC-99007F12EE3A}" destId="{70A81A3C-543A-4912-8C88-DBB8C24F6A79}" srcOrd="0" destOrd="0" presId="urn:microsoft.com/office/officeart/2005/8/layout/target3"/>
    <dgm:cxn modelId="{370C3D8C-994E-4194-9E41-6B101072D6C2}" type="presOf" srcId="{10676DC6-B8D2-4DE8-8B00-126245C2E4A1}" destId="{ED256798-062E-4140-9838-778B40B4133B}" srcOrd="0" destOrd="1" presId="urn:microsoft.com/office/officeart/2005/8/layout/target3"/>
    <dgm:cxn modelId="{15DB148F-351B-4C9E-B98A-E3F0866ADFEB}" type="presOf" srcId="{F96C46DA-1DCD-4027-A14B-44B05D28AD14}" destId="{58607765-02B2-4957-A800-0D639B23EACD}" srcOrd="0" destOrd="0" presId="urn:microsoft.com/office/officeart/2005/8/layout/target3"/>
    <dgm:cxn modelId="{620A0094-8F19-4090-9071-3DB746E71AC2}" type="presOf" srcId="{B58E5805-9D79-4032-89FB-E8797F96D632}" destId="{07FF51D4-A9AD-408D-AEA1-9D315CDF1091}" srcOrd="0" destOrd="0" presId="urn:microsoft.com/office/officeart/2005/8/layout/target3"/>
    <dgm:cxn modelId="{0AE0B8B0-510F-4EE6-BC21-D0DAC71EDAB5}" srcId="{B58E5805-9D79-4032-89FB-E8797F96D632}" destId="{B7E11FAA-F15B-454C-940F-78B4A6D1A097}" srcOrd="0" destOrd="0" parTransId="{C4B6EDEC-158C-4E41-86F6-8DA2F5EFE48A}" sibTransId="{C99C42B1-5F23-4ECF-93C2-13515BCDC84B}"/>
    <dgm:cxn modelId="{852026B9-2417-45E7-B8CA-8243D5174580}" srcId="{7F3C50ED-D558-43BE-8D5E-9B9FE531D635}" destId="{C5F46B49-7652-4CDE-A124-0EDE50701F43}" srcOrd="0" destOrd="0" parTransId="{0FDC68D8-781C-4987-922F-AAA7A6C6F5A3}" sibTransId="{9CF7EEBE-1A9C-47A1-B619-A2C24D3C9D8E}"/>
    <dgm:cxn modelId="{77C08BCF-7153-4C10-8D6F-F181BF2CE7DA}" type="presOf" srcId="{B58E5805-9D79-4032-89FB-E8797F96D632}" destId="{97CD9EE1-A22B-4A72-8399-F213A58E19E8}" srcOrd="1" destOrd="0" presId="urn:microsoft.com/office/officeart/2005/8/layout/target3"/>
    <dgm:cxn modelId="{AF2F15D1-EE4D-47F4-9FB9-993DC5C423DA}" srcId="{9D704693-0B74-4955-9ADC-99007F12EE3A}" destId="{822841D3-9DBF-46D5-B049-0CB374430D48}" srcOrd="1" destOrd="0" parTransId="{58D72ACF-0CDE-4534-8377-AB8AF4010113}" sibTransId="{A914BAD3-FC8C-4559-A8CA-7D00D6720A8C}"/>
    <dgm:cxn modelId="{0CC227D6-88D3-49A7-8750-3C48E4D154D7}" srcId="{24EBDD27-769C-422A-921F-6A362873931C}" destId="{F96C46DA-1DCD-4027-A14B-44B05D28AD14}" srcOrd="0" destOrd="0" parTransId="{DF400E71-F62E-4429-9BA0-3C44367C473E}" sibTransId="{4DC2B445-65BE-41C1-8A0B-44BCD068B89D}"/>
    <dgm:cxn modelId="{69BAD8D6-77A3-4A8F-A026-C130099F4D83}" srcId="{7F3C50ED-D558-43BE-8D5E-9B9FE531D635}" destId="{01A2945C-62D9-4D4B-9F68-B922646DA43C}" srcOrd="1" destOrd="0" parTransId="{EE76601C-E513-4AC3-AF95-3EF8CAB06BD3}" sibTransId="{AAC5E341-9570-4844-A6E6-E7593EDCA940}"/>
    <dgm:cxn modelId="{5CA48CDA-77F9-468A-A7B6-2B5D650564A0}" type="presOf" srcId="{01A2945C-62D9-4D4B-9F68-B922646DA43C}" destId="{72233991-9FDD-466B-8563-82B17F89AC0F}" srcOrd="0" destOrd="1" presId="urn:microsoft.com/office/officeart/2005/8/layout/target3"/>
    <dgm:cxn modelId="{A0278BE6-8902-4621-A699-053161FD6ADA}" type="presOf" srcId="{7F3C50ED-D558-43BE-8D5E-9B9FE531D635}" destId="{0E2498CC-FF27-45B0-A608-3D1351FF4555}" srcOrd="0" destOrd="0" presId="urn:microsoft.com/office/officeart/2005/8/layout/target3"/>
    <dgm:cxn modelId="{A29E2CF8-2BD2-4E87-A33F-6F92B633D773}" type="presParOf" srcId="{70A81A3C-543A-4912-8C88-DBB8C24F6A79}" destId="{26386E4C-81AD-4122-997C-DE8B77FFB8E5}" srcOrd="0" destOrd="0" presId="urn:microsoft.com/office/officeart/2005/8/layout/target3"/>
    <dgm:cxn modelId="{68322926-A95E-4DD2-8D89-5B68F99C894E}" type="presParOf" srcId="{70A81A3C-543A-4912-8C88-DBB8C24F6A79}" destId="{2A55105D-BD2B-41A2-B5B7-32469BB08A3C}" srcOrd="1" destOrd="0" presId="urn:microsoft.com/office/officeart/2005/8/layout/target3"/>
    <dgm:cxn modelId="{58338D1C-36DA-46E7-8906-1B529285912B}" type="presParOf" srcId="{70A81A3C-543A-4912-8C88-DBB8C24F6A79}" destId="{07FF51D4-A9AD-408D-AEA1-9D315CDF1091}" srcOrd="2" destOrd="0" presId="urn:microsoft.com/office/officeart/2005/8/layout/target3"/>
    <dgm:cxn modelId="{43449C4A-E665-4285-90D9-D199A13B6AC4}" type="presParOf" srcId="{70A81A3C-543A-4912-8C88-DBB8C24F6A79}" destId="{AB92FB87-6D5F-4F25-99D8-F79CDC563E16}" srcOrd="3" destOrd="0" presId="urn:microsoft.com/office/officeart/2005/8/layout/target3"/>
    <dgm:cxn modelId="{FF6901C6-A19F-428F-A1DF-43BE86933CC8}" type="presParOf" srcId="{70A81A3C-543A-4912-8C88-DBB8C24F6A79}" destId="{6A1A59E2-BE9E-43A4-9D6E-8DFAC286AEA7}" srcOrd="4" destOrd="0" presId="urn:microsoft.com/office/officeart/2005/8/layout/target3"/>
    <dgm:cxn modelId="{30EBBAA0-0475-4238-A203-1BE1D871E923}" type="presParOf" srcId="{70A81A3C-543A-4912-8C88-DBB8C24F6A79}" destId="{A1E97288-4156-4711-8F93-B7E1DC364E6A}" srcOrd="5" destOrd="0" presId="urn:microsoft.com/office/officeart/2005/8/layout/target3"/>
    <dgm:cxn modelId="{9F9363DC-E5B9-4946-A281-5FAAF233FB14}" type="presParOf" srcId="{70A81A3C-543A-4912-8C88-DBB8C24F6A79}" destId="{65DECA80-5A27-4C0D-A032-8826BBCC23B7}" srcOrd="6" destOrd="0" presId="urn:microsoft.com/office/officeart/2005/8/layout/target3"/>
    <dgm:cxn modelId="{D9C89805-8FC0-4E06-A63F-B86BC151E037}" type="presParOf" srcId="{70A81A3C-543A-4912-8C88-DBB8C24F6A79}" destId="{E23D1449-B424-46BB-B0E3-A988FB2BCD1F}" srcOrd="7" destOrd="0" presId="urn:microsoft.com/office/officeart/2005/8/layout/target3"/>
    <dgm:cxn modelId="{13CE5351-3A31-432E-BDFC-DC74E77DFFC7}" type="presParOf" srcId="{70A81A3C-543A-4912-8C88-DBB8C24F6A79}" destId="{0E2498CC-FF27-45B0-A608-3D1351FF4555}" srcOrd="8" destOrd="0" presId="urn:microsoft.com/office/officeart/2005/8/layout/target3"/>
    <dgm:cxn modelId="{14D5A8C0-C366-4F27-9C27-3D1CD8110ED2}" type="presParOf" srcId="{70A81A3C-543A-4912-8C88-DBB8C24F6A79}" destId="{365FB566-913F-4B06-B579-7A433F201508}" srcOrd="9" destOrd="0" presId="urn:microsoft.com/office/officeart/2005/8/layout/target3"/>
    <dgm:cxn modelId="{F2908765-E8AC-4CDE-A3EE-4012BF0E61EE}" type="presParOf" srcId="{70A81A3C-543A-4912-8C88-DBB8C24F6A79}" destId="{BF653195-9924-4613-8F2D-729467B890E6}" srcOrd="10" destOrd="0" presId="urn:microsoft.com/office/officeart/2005/8/layout/target3"/>
    <dgm:cxn modelId="{DF7EFAEF-D705-4DA6-9E44-69F9A4B5B375}" type="presParOf" srcId="{70A81A3C-543A-4912-8C88-DBB8C24F6A79}" destId="{0BB3372C-810B-4993-990E-62E29B44623C}" srcOrd="11" destOrd="0" presId="urn:microsoft.com/office/officeart/2005/8/layout/target3"/>
    <dgm:cxn modelId="{D2745C64-AAA9-47C7-BA4B-3069357164F4}" type="presParOf" srcId="{70A81A3C-543A-4912-8C88-DBB8C24F6A79}" destId="{97CD9EE1-A22B-4A72-8399-F213A58E19E8}" srcOrd="12" destOrd="0" presId="urn:microsoft.com/office/officeart/2005/8/layout/target3"/>
    <dgm:cxn modelId="{592288CB-81C8-4CA5-91EF-A28A0E6313BA}" type="presParOf" srcId="{70A81A3C-543A-4912-8C88-DBB8C24F6A79}" destId="{A5906B98-203F-4988-B407-B8E2FB5B95EE}" srcOrd="13" destOrd="0" presId="urn:microsoft.com/office/officeart/2005/8/layout/target3"/>
    <dgm:cxn modelId="{8C277212-EBAE-44EE-A43A-F497D609D789}" type="presParOf" srcId="{70A81A3C-543A-4912-8C88-DBB8C24F6A79}" destId="{5FCFF95D-2397-4B99-8DCB-380ADCD239E2}" srcOrd="14" destOrd="0" presId="urn:microsoft.com/office/officeart/2005/8/layout/target3"/>
    <dgm:cxn modelId="{B725DC0F-AF7E-4C6C-821D-9DECDEA65C87}" type="presParOf" srcId="{70A81A3C-543A-4912-8C88-DBB8C24F6A79}" destId="{ED256798-062E-4140-9838-778B40B4133B}" srcOrd="15" destOrd="0" presId="urn:microsoft.com/office/officeart/2005/8/layout/target3"/>
    <dgm:cxn modelId="{8CCDBF87-0C78-407B-9153-61C109047D32}" type="presParOf" srcId="{70A81A3C-543A-4912-8C88-DBB8C24F6A79}" destId="{23272424-70F0-4CA4-99A4-66205F997BE8}" srcOrd="16" destOrd="0" presId="urn:microsoft.com/office/officeart/2005/8/layout/target3"/>
    <dgm:cxn modelId="{BFBCF43E-1883-4A3E-9241-87D26F1FC09A}" type="presParOf" srcId="{70A81A3C-543A-4912-8C88-DBB8C24F6A79}" destId="{72233991-9FDD-466B-8563-82B17F89AC0F}" srcOrd="17" destOrd="0" presId="urn:microsoft.com/office/officeart/2005/8/layout/target3"/>
    <dgm:cxn modelId="{5687A212-9EBD-434D-A950-46B2571872A7}" type="presParOf" srcId="{70A81A3C-543A-4912-8C88-DBB8C24F6A79}" destId="{55A20474-D4A6-457F-8360-CB519C4B6B20}" srcOrd="18" destOrd="0" presId="urn:microsoft.com/office/officeart/2005/8/layout/target3"/>
    <dgm:cxn modelId="{0642BF19-CB7B-4D6D-A858-33B1D72F9752}" type="presParOf" srcId="{70A81A3C-543A-4912-8C88-DBB8C24F6A79}" destId="{58607765-02B2-4957-A800-0D639B23EACD}"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04C62-F893-4AA2-B475-4EA6A44263F3}">
      <dsp:nvSpPr>
        <dsp:cNvPr id="0" name=""/>
        <dsp:cNvSpPr/>
      </dsp:nvSpPr>
      <dsp:spPr>
        <a:xfrm>
          <a:off x="838112" y="2544833"/>
          <a:ext cx="1263362" cy="631681"/>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l-GR" sz="1300" kern="1200" dirty="0"/>
            <a:t>7 εργαστήρια</a:t>
          </a:r>
          <a:endParaRPr lang="bg-BG" sz="1300" kern="1200" dirty="0"/>
        </a:p>
      </dsp:txBody>
      <dsp:txXfrm>
        <a:off x="856613" y="2563334"/>
        <a:ext cx="1226360" cy="594679"/>
      </dsp:txXfrm>
    </dsp:sp>
    <dsp:sp modelId="{32B24CF6-D12B-4548-952E-6BF534F65B84}">
      <dsp:nvSpPr>
        <dsp:cNvPr id="0" name=""/>
        <dsp:cNvSpPr/>
      </dsp:nvSpPr>
      <dsp:spPr>
        <a:xfrm rot="17132988">
          <a:off x="1411606" y="1941250"/>
          <a:ext cx="1885081" cy="22763"/>
        </a:xfrm>
        <a:custGeom>
          <a:avLst/>
          <a:gdLst/>
          <a:ahLst/>
          <a:cxnLst/>
          <a:rect l="0" t="0" r="0" b="0"/>
          <a:pathLst>
            <a:path>
              <a:moveTo>
                <a:pt x="0" y="11381"/>
              </a:moveTo>
              <a:lnTo>
                <a:pt x="1885081"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bg-BG" sz="600" kern="1200"/>
        </a:p>
      </dsp:txBody>
      <dsp:txXfrm>
        <a:off x="2307019" y="1905505"/>
        <a:ext cx="94254" cy="94254"/>
      </dsp:txXfrm>
    </dsp:sp>
    <dsp:sp modelId="{31B1D687-11EC-48F1-83F7-68AF7C6C3A63}">
      <dsp:nvSpPr>
        <dsp:cNvPr id="0" name=""/>
        <dsp:cNvSpPr/>
      </dsp:nvSpPr>
      <dsp:spPr>
        <a:xfrm>
          <a:off x="2606818" y="728750"/>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l-GR" sz="1300" kern="1200" dirty="0"/>
            <a:t>Ατομική ανάπτυξη δεξιοτήτων</a:t>
          </a:r>
          <a:endParaRPr lang="bg-BG" sz="1300" kern="1200" dirty="0"/>
        </a:p>
      </dsp:txBody>
      <dsp:txXfrm>
        <a:off x="2625319" y="747251"/>
        <a:ext cx="1226360" cy="594679"/>
      </dsp:txXfrm>
    </dsp:sp>
    <dsp:sp modelId="{D5EE364E-275D-4E10-ADF3-8B92DDD75254}">
      <dsp:nvSpPr>
        <dsp:cNvPr id="0" name=""/>
        <dsp:cNvSpPr/>
      </dsp:nvSpPr>
      <dsp:spPr>
        <a:xfrm rot="18289469">
          <a:off x="3680394" y="669992"/>
          <a:ext cx="884917" cy="22763"/>
        </a:xfrm>
        <a:custGeom>
          <a:avLst/>
          <a:gdLst/>
          <a:ahLst/>
          <a:cxnLst/>
          <a:rect l="0" t="0" r="0" b="0"/>
          <a:pathLst>
            <a:path>
              <a:moveTo>
                <a:pt x="0" y="11381"/>
              </a:moveTo>
              <a:lnTo>
                <a:pt x="884917"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659251"/>
        <a:ext cx="44245" cy="44245"/>
      </dsp:txXfrm>
    </dsp:sp>
    <dsp:sp modelId="{5C81EBB6-5A17-474F-A68A-EB8EFE691F92}">
      <dsp:nvSpPr>
        <dsp:cNvPr id="0" name=""/>
        <dsp:cNvSpPr/>
      </dsp:nvSpPr>
      <dsp:spPr>
        <a:xfrm>
          <a:off x="4375525" y="2316"/>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l-GR" sz="1300" kern="1200" dirty="0"/>
            <a:t>Καθοδήγηση και γονική μέριμνα</a:t>
          </a:r>
          <a:endParaRPr lang="bg-BG" sz="1300" kern="1200" dirty="0"/>
        </a:p>
      </dsp:txBody>
      <dsp:txXfrm>
        <a:off x="4394026" y="20817"/>
        <a:ext cx="1226360" cy="594679"/>
      </dsp:txXfrm>
    </dsp:sp>
    <dsp:sp modelId="{6B4CC6B1-0051-4F59-B753-D5C0D40DB04F}">
      <dsp:nvSpPr>
        <dsp:cNvPr id="0" name=""/>
        <dsp:cNvSpPr/>
      </dsp:nvSpPr>
      <dsp:spPr>
        <a:xfrm>
          <a:off x="3870181" y="1033208"/>
          <a:ext cx="505344" cy="22763"/>
        </a:xfrm>
        <a:custGeom>
          <a:avLst/>
          <a:gdLst/>
          <a:ahLst/>
          <a:cxnLst/>
          <a:rect l="0" t="0" r="0" b="0"/>
          <a:pathLst>
            <a:path>
              <a:moveTo>
                <a:pt x="0" y="11381"/>
              </a:moveTo>
              <a:lnTo>
                <a:pt x="505344"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1031957"/>
        <a:ext cx="25267" cy="25267"/>
      </dsp:txXfrm>
    </dsp:sp>
    <dsp:sp modelId="{5CCF7575-E76C-4274-96CA-76B0A01B8BF2}">
      <dsp:nvSpPr>
        <dsp:cNvPr id="0" name=""/>
        <dsp:cNvSpPr/>
      </dsp:nvSpPr>
      <dsp:spPr>
        <a:xfrm>
          <a:off x="4375525" y="728750"/>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l-GR" sz="1300" kern="1200" dirty="0"/>
            <a:t>Κριτική σκέψη</a:t>
          </a:r>
          <a:endParaRPr lang="bg-BG" sz="1300" kern="1200" dirty="0"/>
        </a:p>
      </dsp:txBody>
      <dsp:txXfrm>
        <a:off x="4394026" y="747251"/>
        <a:ext cx="1226360" cy="594679"/>
      </dsp:txXfrm>
    </dsp:sp>
    <dsp:sp modelId="{5F11B917-DEF9-4C42-B1A3-E2AE88CA3AC1}">
      <dsp:nvSpPr>
        <dsp:cNvPr id="0" name=""/>
        <dsp:cNvSpPr/>
      </dsp:nvSpPr>
      <dsp:spPr>
        <a:xfrm rot="3310531">
          <a:off x="3680394" y="1396425"/>
          <a:ext cx="884917" cy="22763"/>
        </a:xfrm>
        <a:custGeom>
          <a:avLst/>
          <a:gdLst/>
          <a:ahLst/>
          <a:cxnLst/>
          <a:rect l="0" t="0" r="0" b="0"/>
          <a:pathLst>
            <a:path>
              <a:moveTo>
                <a:pt x="0" y="11381"/>
              </a:moveTo>
              <a:lnTo>
                <a:pt x="884917"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1385684"/>
        <a:ext cx="44245" cy="44245"/>
      </dsp:txXfrm>
    </dsp:sp>
    <dsp:sp modelId="{753C46A5-89DF-4099-9DAB-73E019B97C54}">
      <dsp:nvSpPr>
        <dsp:cNvPr id="0" name=""/>
        <dsp:cNvSpPr/>
      </dsp:nvSpPr>
      <dsp:spPr>
        <a:xfrm>
          <a:off x="4375525" y="1455183"/>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l-GR" sz="1300" kern="1200" dirty="0"/>
            <a:t>Διαχείριση θυμού
</a:t>
          </a:r>
          <a:endParaRPr lang="bg-BG" sz="1300" kern="1200" dirty="0"/>
        </a:p>
      </dsp:txBody>
      <dsp:txXfrm>
        <a:off x="4394026" y="1473684"/>
        <a:ext cx="1226360" cy="594679"/>
      </dsp:txXfrm>
    </dsp:sp>
    <dsp:sp modelId="{806929F4-30CE-4606-A54C-81E6598712E2}">
      <dsp:nvSpPr>
        <dsp:cNvPr id="0" name=""/>
        <dsp:cNvSpPr/>
      </dsp:nvSpPr>
      <dsp:spPr>
        <a:xfrm rot="2142401">
          <a:off x="2042979" y="3030900"/>
          <a:ext cx="622334" cy="22763"/>
        </a:xfrm>
        <a:custGeom>
          <a:avLst/>
          <a:gdLst/>
          <a:ahLst/>
          <a:cxnLst/>
          <a:rect l="0" t="0" r="0" b="0"/>
          <a:pathLst>
            <a:path>
              <a:moveTo>
                <a:pt x="0" y="11381"/>
              </a:moveTo>
              <a:lnTo>
                <a:pt x="622334"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2338588" y="3026723"/>
        <a:ext cx="31116" cy="31116"/>
      </dsp:txXfrm>
    </dsp:sp>
    <dsp:sp modelId="{AB7CE315-A47D-484E-AF74-16B54A879364}">
      <dsp:nvSpPr>
        <dsp:cNvPr id="0" name=""/>
        <dsp:cNvSpPr/>
      </dsp:nvSpPr>
      <dsp:spPr>
        <a:xfrm>
          <a:off x="2606818" y="2908049"/>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l-GR" sz="1300" kern="1200" dirty="0"/>
            <a:t>Ανάπτυξη κοινωνικών δεξιοτήτων</a:t>
          </a:r>
          <a:endParaRPr lang="bg-BG" sz="1300" kern="1200" dirty="0"/>
        </a:p>
      </dsp:txBody>
      <dsp:txXfrm>
        <a:off x="2625319" y="2926550"/>
        <a:ext cx="1226360" cy="594679"/>
      </dsp:txXfrm>
    </dsp:sp>
    <dsp:sp modelId="{624F5E0E-144C-40C5-B6A9-809064F2A67D}">
      <dsp:nvSpPr>
        <dsp:cNvPr id="0" name=""/>
        <dsp:cNvSpPr/>
      </dsp:nvSpPr>
      <dsp:spPr>
        <a:xfrm rot="18289469">
          <a:off x="3680394" y="2849291"/>
          <a:ext cx="884917" cy="22763"/>
        </a:xfrm>
        <a:custGeom>
          <a:avLst/>
          <a:gdLst/>
          <a:ahLst/>
          <a:cxnLst/>
          <a:rect l="0" t="0" r="0" b="0"/>
          <a:pathLst>
            <a:path>
              <a:moveTo>
                <a:pt x="0" y="11381"/>
              </a:moveTo>
              <a:lnTo>
                <a:pt x="884917"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2838550"/>
        <a:ext cx="44245" cy="44245"/>
      </dsp:txXfrm>
    </dsp:sp>
    <dsp:sp modelId="{209AC506-7A06-4C43-907C-539674530672}">
      <dsp:nvSpPr>
        <dsp:cNvPr id="0" name=""/>
        <dsp:cNvSpPr/>
      </dsp:nvSpPr>
      <dsp:spPr>
        <a:xfrm>
          <a:off x="4375525" y="2181616"/>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l-GR" sz="1300" kern="1200" dirty="0"/>
            <a:t>Αφηγήσεις και ταυτότητα</a:t>
          </a:r>
          <a:endParaRPr lang="bg-BG" sz="1300" kern="1200" dirty="0"/>
        </a:p>
      </dsp:txBody>
      <dsp:txXfrm>
        <a:off x="4394026" y="2200117"/>
        <a:ext cx="1226360" cy="594679"/>
      </dsp:txXfrm>
    </dsp:sp>
    <dsp:sp modelId="{BC6E53BC-3EB5-44A9-A6AF-787968648BA4}">
      <dsp:nvSpPr>
        <dsp:cNvPr id="0" name=""/>
        <dsp:cNvSpPr/>
      </dsp:nvSpPr>
      <dsp:spPr>
        <a:xfrm>
          <a:off x="3870181" y="3212508"/>
          <a:ext cx="505344" cy="22763"/>
        </a:xfrm>
        <a:custGeom>
          <a:avLst/>
          <a:gdLst/>
          <a:ahLst/>
          <a:cxnLst/>
          <a:rect l="0" t="0" r="0" b="0"/>
          <a:pathLst>
            <a:path>
              <a:moveTo>
                <a:pt x="0" y="11381"/>
              </a:moveTo>
              <a:lnTo>
                <a:pt x="505344"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3211256"/>
        <a:ext cx="25267" cy="25267"/>
      </dsp:txXfrm>
    </dsp:sp>
    <dsp:sp modelId="{C92CC2BD-95BA-4A46-A0BD-FCBDDAFCF77D}">
      <dsp:nvSpPr>
        <dsp:cNvPr id="0" name=""/>
        <dsp:cNvSpPr/>
      </dsp:nvSpPr>
      <dsp:spPr>
        <a:xfrm>
          <a:off x="4375525" y="2908049"/>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l-GR" sz="1300" kern="1200" dirty="0"/>
            <a:t>Συζήτηση και προσομοίωση</a:t>
          </a:r>
          <a:endParaRPr lang="bg-BG" sz="1300" kern="1200" dirty="0"/>
        </a:p>
      </dsp:txBody>
      <dsp:txXfrm>
        <a:off x="4394026" y="2926550"/>
        <a:ext cx="1226360" cy="594679"/>
      </dsp:txXfrm>
    </dsp:sp>
    <dsp:sp modelId="{6552871A-9F2C-40C6-BB3A-1D6F227DF39D}">
      <dsp:nvSpPr>
        <dsp:cNvPr id="0" name=""/>
        <dsp:cNvSpPr/>
      </dsp:nvSpPr>
      <dsp:spPr>
        <a:xfrm rot="3310531">
          <a:off x="3680394" y="3575724"/>
          <a:ext cx="884917" cy="22763"/>
        </a:xfrm>
        <a:custGeom>
          <a:avLst/>
          <a:gdLst/>
          <a:ahLst/>
          <a:cxnLst/>
          <a:rect l="0" t="0" r="0" b="0"/>
          <a:pathLst>
            <a:path>
              <a:moveTo>
                <a:pt x="0" y="11381"/>
              </a:moveTo>
              <a:lnTo>
                <a:pt x="884917"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3564983"/>
        <a:ext cx="44245" cy="44245"/>
      </dsp:txXfrm>
    </dsp:sp>
    <dsp:sp modelId="{44220A00-6C43-4BC2-9B75-92EED113ADB5}">
      <dsp:nvSpPr>
        <dsp:cNvPr id="0" name=""/>
        <dsp:cNvSpPr/>
      </dsp:nvSpPr>
      <dsp:spPr>
        <a:xfrm>
          <a:off x="4375525" y="3634482"/>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l-GR" sz="1300" kern="1200" dirty="0"/>
            <a:t>Επίλυση Συγκρούσεων</a:t>
          </a:r>
          <a:endParaRPr lang="bg-BG" sz="1300" kern="1200" dirty="0"/>
        </a:p>
      </dsp:txBody>
      <dsp:txXfrm>
        <a:off x="4394026" y="3652983"/>
        <a:ext cx="1226360" cy="594679"/>
      </dsp:txXfrm>
    </dsp:sp>
    <dsp:sp modelId="{DCFDD876-4638-494D-B622-8005193ED59B}">
      <dsp:nvSpPr>
        <dsp:cNvPr id="0" name=""/>
        <dsp:cNvSpPr/>
      </dsp:nvSpPr>
      <dsp:spPr>
        <a:xfrm rot="4467012">
          <a:off x="1411606" y="3757333"/>
          <a:ext cx="1885081" cy="22763"/>
        </a:xfrm>
        <a:custGeom>
          <a:avLst/>
          <a:gdLst/>
          <a:ahLst/>
          <a:cxnLst/>
          <a:rect l="0" t="0" r="0" b="0"/>
          <a:pathLst>
            <a:path>
              <a:moveTo>
                <a:pt x="0" y="11381"/>
              </a:moveTo>
              <a:lnTo>
                <a:pt x="1885081" y="11381"/>
              </a:lnTo>
            </a:path>
          </a:pathLst>
        </a:custGeom>
        <a:no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bg-BG" sz="600" kern="1200"/>
        </a:p>
      </dsp:txBody>
      <dsp:txXfrm>
        <a:off x="2307019" y="3721588"/>
        <a:ext cx="94254" cy="94254"/>
      </dsp:txXfrm>
    </dsp:sp>
    <dsp:sp modelId="{0CA94541-B13B-4BCC-8ED0-E8459C0CD0E5}">
      <dsp:nvSpPr>
        <dsp:cNvPr id="0" name=""/>
        <dsp:cNvSpPr/>
      </dsp:nvSpPr>
      <dsp:spPr>
        <a:xfrm>
          <a:off x="2606818" y="4360916"/>
          <a:ext cx="1263362" cy="631681"/>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l-GR" sz="1300" kern="1200" dirty="0"/>
            <a:t>Κρατική απάντηση</a:t>
          </a:r>
          <a:endParaRPr lang="bg-BG" sz="1300" kern="1200" dirty="0"/>
        </a:p>
      </dsp:txBody>
      <dsp:txXfrm>
        <a:off x="2625319" y="4379417"/>
        <a:ext cx="1226360" cy="594679"/>
      </dsp:txXfrm>
    </dsp:sp>
    <dsp:sp modelId="{64C35001-29B9-4060-BC13-7C9FFE36CF79}">
      <dsp:nvSpPr>
        <dsp:cNvPr id="0" name=""/>
        <dsp:cNvSpPr/>
      </dsp:nvSpPr>
      <dsp:spPr>
        <a:xfrm>
          <a:off x="3870181" y="4665374"/>
          <a:ext cx="505344" cy="22763"/>
        </a:xfrm>
        <a:custGeom>
          <a:avLst/>
          <a:gdLst/>
          <a:ahLst/>
          <a:cxnLst/>
          <a:rect l="0" t="0" r="0" b="0"/>
          <a:pathLst>
            <a:path>
              <a:moveTo>
                <a:pt x="0" y="11381"/>
              </a:moveTo>
              <a:lnTo>
                <a:pt x="505344" y="11381"/>
              </a:lnTo>
            </a:path>
          </a:pathLst>
        </a:custGeom>
        <a:no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4664122"/>
        <a:ext cx="25267" cy="25267"/>
      </dsp:txXfrm>
    </dsp:sp>
    <dsp:sp modelId="{21AB9225-2FA2-46FF-BEB7-61CEFE61718C}">
      <dsp:nvSpPr>
        <dsp:cNvPr id="0" name=""/>
        <dsp:cNvSpPr/>
      </dsp:nvSpPr>
      <dsp:spPr>
        <a:xfrm>
          <a:off x="4375525" y="4360916"/>
          <a:ext cx="1263362" cy="631681"/>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l-GR" sz="1300" kern="1200" dirty="0"/>
            <a:t>Αναλογική κρατική απάντηση</a:t>
          </a:r>
          <a:endParaRPr lang="bg-BG" sz="1300" kern="1200" dirty="0"/>
        </a:p>
      </dsp:txBody>
      <dsp:txXfrm>
        <a:off x="4394026" y="4379417"/>
        <a:ext cx="1226360" cy="59467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86E4C-81AD-4122-997C-DE8B77FFB8E5}">
      <dsp:nvSpPr>
        <dsp:cNvPr id="0" name=""/>
        <dsp:cNvSpPr/>
      </dsp:nvSpPr>
      <dsp:spPr>
        <a:xfrm>
          <a:off x="0" y="0"/>
          <a:ext cx="4054217" cy="4054217"/>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F51D4-A9AD-408D-AEA1-9D315CDF1091}">
      <dsp:nvSpPr>
        <dsp:cNvPr id="0" name=""/>
        <dsp:cNvSpPr/>
      </dsp:nvSpPr>
      <dsp:spPr>
        <a:xfrm>
          <a:off x="2027108" y="0"/>
          <a:ext cx="5821490" cy="4054217"/>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l-GR" sz="3800" kern="1200" dirty="0">
              <a:solidFill>
                <a:schemeClr val="tx1">
                  <a:lumMod val="75000"/>
                  <a:lumOff val="25000"/>
                </a:schemeClr>
              </a:solidFill>
            </a:rPr>
            <a:t>Ποιος</a:t>
          </a:r>
          <a:endParaRPr lang="en-GB" sz="3800" kern="1200" dirty="0">
            <a:solidFill>
              <a:schemeClr val="tx1">
                <a:lumMod val="75000"/>
                <a:lumOff val="25000"/>
              </a:schemeClr>
            </a:solidFill>
          </a:endParaRPr>
        </a:p>
      </dsp:txBody>
      <dsp:txXfrm>
        <a:off x="2027108" y="0"/>
        <a:ext cx="2910745" cy="861521"/>
      </dsp:txXfrm>
    </dsp:sp>
    <dsp:sp modelId="{6A1A59E2-BE9E-43A4-9D6E-8DFAC286AEA7}">
      <dsp:nvSpPr>
        <dsp:cNvPr id="0" name=""/>
        <dsp:cNvSpPr/>
      </dsp:nvSpPr>
      <dsp:spPr>
        <a:xfrm>
          <a:off x="532116" y="861521"/>
          <a:ext cx="2989985" cy="2989985"/>
        </a:xfrm>
        <a:prstGeom prst="pie">
          <a:avLst>
            <a:gd name="adj1" fmla="val 5400000"/>
            <a:gd name="adj2" fmla="val 16200000"/>
          </a:avLst>
        </a:prstGeom>
        <a:solidFill>
          <a:schemeClr val="accent4">
            <a:hueOff val="604807"/>
            <a:satOff val="-198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97288-4156-4711-8F93-B7E1DC364E6A}">
      <dsp:nvSpPr>
        <dsp:cNvPr id="0" name=""/>
        <dsp:cNvSpPr/>
      </dsp:nvSpPr>
      <dsp:spPr>
        <a:xfrm>
          <a:off x="2027108" y="697774"/>
          <a:ext cx="5821490" cy="3317478"/>
        </a:xfrm>
        <a:prstGeom prst="rect">
          <a:avLst/>
        </a:prstGeom>
        <a:solidFill>
          <a:schemeClr val="lt1">
            <a:alpha val="90000"/>
            <a:hueOff val="0"/>
            <a:satOff val="0"/>
            <a:lumOff val="0"/>
            <a:alphaOff val="0"/>
          </a:schemeClr>
        </a:solidFill>
        <a:ln w="25400" cap="flat" cmpd="sng" algn="ctr">
          <a:solidFill>
            <a:schemeClr val="accent4">
              <a:hueOff val="604807"/>
              <a:satOff val="-198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l-GR" sz="3800" kern="1200" dirty="0">
              <a:solidFill>
                <a:schemeClr val="tx1">
                  <a:lumMod val="75000"/>
                  <a:lumOff val="25000"/>
                </a:schemeClr>
              </a:solidFill>
            </a:rPr>
            <a:t>Τι</a:t>
          </a:r>
          <a:endParaRPr lang="en-GB" sz="3800" kern="1200" dirty="0">
            <a:solidFill>
              <a:schemeClr val="tx1">
                <a:lumMod val="75000"/>
                <a:lumOff val="25000"/>
              </a:schemeClr>
            </a:solidFill>
          </a:endParaRPr>
        </a:p>
      </dsp:txBody>
      <dsp:txXfrm>
        <a:off x="2027108" y="697774"/>
        <a:ext cx="2910745" cy="955883"/>
      </dsp:txXfrm>
    </dsp:sp>
    <dsp:sp modelId="{E23D1449-B424-46BB-B0E3-A988FB2BCD1F}">
      <dsp:nvSpPr>
        <dsp:cNvPr id="0" name=""/>
        <dsp:cNvSpPr/>
      </dsp:nvSpPr>
      <dsp:spPr>
        <a:xfrm>
          <a:off x="1064232" y="1723042"/>
          <a:ext cx="1925753" cy="1925753"/>
        </a:xfrm>
        <a:prstGeom prst="pie">
          <a:avLst>
            <a:gd name="adj1" fmla="val 5400000"/>
            <a:gd name="adj2" fmla="val 16200000"/>
          </a:avLst>
        </a:prstGeom>
        <a:solidFill>
          <a:schemeClr val="accent4">
            <a:hueOff val="1209614"/>
            <a:satOff val="-396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498CC-FF27-45B0-A608-3D1351FF4555}">
      <dsp:nvSpPr>
        <dsp:cNvPr id="0" name=""/>
        <dsp:cNvSpPr/>
      </dsp:nvSpPr>
      <dsp:spPr>
        <a:xfrm>
          <a:off x="2027108" y="1655862"/>
          <a:ext cx="5821490" cy="2060113"/>
        </a:xfrm>
        <a:prstGeom prst="rect">
          <a:avLst/>
        </a:prstGeom>
        <a:solidFill>
          <a:schemeClr val="lt1">
            <a:alpha val="90000"/>
            <a:hueOff val="0"/>
            <a:satOff val="0"/>
            <a:lumOff val="0"/>
            <a:alphaOff val="0"/>
          </a:schemeClr>
        </a:solidFill>
        <a:ln w="25400" cap="flat" cmpd="sng" algn="ctr">
          <a:solidFill>
            <a:schemeClr val="accent4">
              <a:hueOff val="1209614"/>
              <a:satOff val="-396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l-GR" sz="3800" kern="1200" dirty="0">
              <a:solidFill>
                <a:schemeClr val="tx1">
                  <a:lumMod val="75000"/>
                  <a:lumOff val="25000"/>
                </a:schemeClr>
              </a:solidFill>
            </a:rPr>
            <a:t>Πώς</a:t>
          </a:r>
          <a:endParaRPr lang="en-GB" sz="3800" kern="1200" dirty="0">
            <a:solidFill>
              <a:schemeClr val="tx1">
                <a:lumMod val="75000"/>
                <a:lumOff val="25000"/>
              </a:schemeClr>
            </a:solidFill>
          </a:endParaRPr>
        </a:p>
      </dsp:txBody>
      <dsp:txXfrm>
        <a:off x="2027108" y="1655862"/>
        <a:ext cx="2910745" cy="921629"/>
      </dsp:txXfrm>
    </dsp:sp>
    <dsp:sp modelId="{BF653195-9924-4613-8F2D-729467B890E6}">
      <dsp:nvSpPr>
        <dsp:cNvPr id="0" name=""/>
        <dsp:cNvSpPr/>
      </dsp:nvSpPr>
      <dsp:spPr>
        <a:xfrm>
          <a:off x="1596348" y="2584563"/>
          <a:ext cx="861521" cy="861521"/>
        </a:xfrm>
        <a:prstGeom prst="pie">
          <a:avLst>
            <a:gd name="adj1" fmla="val 5400000"/>
            <a:gd name="adj2" fmla="val 16200000"/>
          </a:avLst>
        </a:prstGeom>
        <a:solidFill>
          <a:schemeClr val="accent4">
            <a:hueOff val="1814420"/>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3372C-810B-4993-990E-62E29B44623C}">
      <dsp:nvSpPr>
        <dsp:cNvPr id="0" name=""/>
        <dsp:cNvSpPr/>
      </dsp:nvSpPr>
      <dsp:spPr>
        <a:xfrm>
          <a:off x="2027108" y="2288795"/>
          <a:ext cx="5821490" cy="1453059"/>
        </a:xfrm>
        <a:prstGeom prst="rect">
          <a:avLst/>
        </a:prstGeom>
        <a:solidFill>
          <a:schemeClr val="lt1">
            <a:alpha val="90000"/>
            <a:hueOff val="0"/>
            <a:satOff val="0"/>
            <a:lumOff val="0"/>
            <a:alphaOff val="0"/>
          </a:schemeClr>
        </a:solidFill>
        <a:ln w="25400" cap="flat" cmpd="sng" algn="ctr">
          <a:solidFill>
            <a:schemeClr val="accent4">
              <a:hueOff val="1814420"/>
              <a:satOff val="-594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l-GR" sz="3800" kern="1200" dirty="0">
              <a:solidFill>
                <a:schemeClr val="tx1">
                  <a:lumMod val="75000"/>
                  <a:lumOff val="25000"/>
                </a:schemeClr>
              </a:solidFill>
            </a:rPr>
            <a:t>Αποτέλεσμα</a:t>
          </a:r>
          <a:endParaRPr lang="en-GB" sz="3800" kern="1200" dirty="0">
            <a:solidFill>
              <a:schemeClr val="tx1">
                <a:lumMod val="75000"/>
                <a:lumOff val="25000"/>
              </a:schemeClr>
            </a:solidFill>
          </a:endParaRPr>
        </a:p>
      </dsp:txBody>
      <dsp:txXfrm>
        <a:off x="2027108" y="2288795"/>
        <a:ext cx="2910745" cy="1453059"/>
      </dsp:txXfrm>
    </dsp:sp>
    <dsp:sp modelId="{A5906B98-203F-4988-B407-B8E2FB5B95EE}">
      <dsp:nvSpPr>
        <dsp:cNvPr id="0" name=""/>
        <dsp:cNvSpPr/>
      </dsp:nvSpPr>
      <dsp:spPr>
        <a:xfrm>
          <a:off x="4937854" y="0"/>
          <a:ext cx="2910745" cy="86152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44550">
            <a:lnSpc>
              <a:spcPct val="90000"/>
            </a:lnSpc>
            <a:spcBef>
              <a:spcPct val="0"/>
            </a:spcBef>
            <a:spcAft>
              <a:spcPct val="15000"/>
            </a:spcAft>
            <a:buChar char="•"/>
          </a:pPr>
          <a:r>
            <a:rPr lang="el-GR" sz="1900" kern="1200" dirty="0">
              <a:solidFill>
                <a:schemeClr val="tx1">
                  <a:lumMod val="75000"/>
                  <a:lumOff val="25000"/>
                </a:schemeClr>
              </a:solidFill>
            </a:rPr>
            <a:t>Επαγγελματίες πρώτης γραμμής</a:t>
          </a:r>
          <a:endParaRPr lang="en-GB" sz="1900" kern="1200" dirty="0">
            <a:solidFill>
              <a:schemeClr val="tx1">
                <a:lumMod val="75000"/>
                <a:lumOff val="25000"/>
              </a:schemeClr>
            </a:solidFill>
          </a:endParaRPr>
        </a:p>
      </dsp:txBody>
      <dsp:txXfrm>
        <a:off x="4937854" y="0"/>
        <a:ext cx="2910745" cy="861521"/>
      </dsp:txXfrm>
    </dsp:sp>
    <dsp:sp modelId="{ED256798-062E-4140-9838-778B40B4133B}">
      <dsp:nvSpPr>
        <dsp:cNvPr id="0" name=""/>
        <dsp:cNvSpPr/>
      </dsp:nvSpPr>
      <dsp:spPr>
        <a:xfrm>
          <a:off x="4937854" y="848098"/>
          <a:ext cx="2910745" cy="88836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44550">
            <a:lnSpc>
              <a:spcPct val="90000"/>
            </a:lnSpc>
            <a:spcBef>
              <a:spcPct val="0"/>
            </a:spcBef>
            <a:spcAft>
              <a:spcPct val="15000"/>
            </a:spcAft>
            <a:buChar char="•"/>
          </a:pPr>
          <a:r>
            <a:rPr lang="el-GR" sz="1900" kern="1200" dirty="0">
              <a:solidFill>
                <a:schemeClr val="tx1">
                  <a:lumMod val="75000"/>
                  <a:lumOff val="25000"/>
                </a:schemeClr>
              </a:solidFill>
            </a:rPr>
            <a:t>Έννοια της ριζοσπαστικοποίησης</a:t>
          </a:r>
          <a:endParaRPr lang="en-GB" sz="1900" kern="1200" dirty="0">
            <a:solidFill>
              <a:schemeClr val="tx1">
                <a:lumMod val="75000"/>
                <a:lumOff val="25000"/>
              </a:schemeClr>
            </a:solidFill>
          </a:endParaRPr>
        </a:p>
        <a:p>
          <a:pPr marL="171450" lvl="1" indent="-171450" algn="l" defTabSz="844550">
            <a:lnSpc>
              <a:spcPct val="90000"/>
            </a:lnSpc>
            <a:spcBef>
              <a:spcPct val="0"/>
            </a:spcBef>
            <a:spcAft>
              <a:spcPct val="15000"/>
            </a:spcAft>
            <a:buChar char="•"/>
          </a:pPr>
          <a:r>
            <a:rPr lang="el-GR" sz="1900" kern="1200" dirty="0">
              <a:solidFill>
                <a:schemeClr val="tx1">
                  <a:lumMod val="75000"/>
                  <a:lumOff val="25000"/>
                </a:schemeClr>
              </a:solidFill>
            </a:rPr>
            <a:t>Ασκήσεις</a:t>
          </a:r>
          <a:endParaRPr lang="en-GB" sz="1900" kern="1200" dirty="0">
            <a:solidFill>
              <a:schemeClr val="tx1">
                <a:lumMod val="75000"/>
                <a:lumOff val="25000"/>
              </a:schemeClr>
            </a:solidFill>
          </a:endParaRPr>
        </a:p>
      </dsp:txBody>
      <dsp:txXfrm>
        <a:off x="4937854" y="848098"/>
        <a:ext cx="2910745" cy="888366"/>
      </dsp:txXfrm>
    </dsp:sp>
    <dsp:sp modelId="{72233991-9FDD-466B-8563-82B17F89AC0F}">
      <dsp:nvSpPr>
        <dsp:cNvPr id="0" name=""/>
        <dsp:cNvSpPr/>
      </dsp:nvSpPr>
      <dsp:spPr>
        <a:xfrm>
          <a:off x="4937854" y="1718338"/>
          <a:ext cx="2910745" cy="86152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44550">
            <a:lnSpc>
              <a:spcPct val="90000"/>
            </a:lnSpc>
            <a:spcBef>
              <a:spcPct val="0"/>
            </a:spcBef>
            <a:spcAft>
              <a:spcPct val="15000"/>
            </a:spcAft>
            <a:buChar char="•"/>
          </a:pPr>
          <a:r>
            <a:rPr lang="el-GR" sz="1900" kern="1200" dirty="0">
              <a:solidFill>
                <a:schemeClr val="tx1">
                  <a:lumMod val="75000"/>
                  <a:lumOff val="25000"/>
                </a:schemeClr>
              </a:solidFill>
            </a:rPr>
            <a:t>Γνώση</a:t>
          </a:r>
          <a:endParaRPr lang="en-GB" sz="1900" kern="1200" dirty="0">
            <a:solidFill>
              <a:schemeClr val="tx1">
                <a:lumMod val="75000"/>
                <a:lumOff val="25000"/>
              </a:schemeClr>
            </a:solidFill>
          </a:endParaRPr>
        </a:p>
        <a:p>
          <a:pPr marL="171450" lvl="1" indent="-171450" algn="l" defTabSz="844550">
            <a:lnSpc>
              <a:spcPct val="90000"/>
            </a:lnSpc>
            <a:spcBef>
              <a:spcPct val="0"/>
            </a:spcBef>
            <a:spcAft>
              <a:spcPct val="15000"/>
            </a:spcAft>
            <a:buChar char="•"/>
          </a:pPr>
          <a:r>
            <a:rPr lang="el-GR" sz="1900" kern="1200" dirty="0">
              <a:solidFill>
                <a:schemeClr val="tx1">
                  <a:lumMod val="75000"/>
                  <a:lumOff val="25000"/>
                </a:schemeClr>
              </a:solidFill>
            </a:rPr>
            <a:t>Εξάσκηση δεξιοτήτων</a:t>
          </a:r>
          <a:endParaRPr lang="en-GB" sz="1900" kern="1200" dirty="0">
            <a:solidFill>
              <a:schemeClr val="tx1">
                <a:lumMod val="75000"/>
                <a:lumOff val="25000"/>
              </a:schemeClr>
            </a:solidFill>
          </a:endParaRPr>
        </a:p>
        <a:p>
          <a:pPr marL="171450" lvl="1" indent="-171450" algn="l" defTabSz="844550">
            <a:lnSpc>
              <a:spcPct val="90000"/>
            </a:lnSpc>
            <a:spcBef>
              <a:spcPct val="0"/>
            </a:spcBef>
            <a:spcAft>
              <a:spcPct val="15000"/>
            </a:spcAft>
            <a:buChar char="•"/>
          </a:pPr>
          <a:endParaRPr lang="en-GB" sz="1900" kern="1200" dirty="0">
            <a:solidFill>
              <a:schemeClr val="tx1">
                <a:lumMod val="75000"/>
                <a:lumOff val="25000"/>
              </a:schemeClr>
            </a:solidFill>
          </a:endParaRPr>
        </a:p>
      </dsp:txBody>
      <dsp:txXfrm>
        <a:off x="4937854" y="1718338"/>
        <a:ext cx="2910745" cy="861521"/>
      </dsp:txXfrm>
    </dsp:sp>
    <dsp:sp modelId="{58607765-02B2-4957-A800-0D639B23EACD}">
      <dsp:nvSpPr>
        <dsp:cNvPr id="0" name=""/>
        <dsp:cNvSpPr/>
      </dsp:nvSpPr>
      <dsp:spPr>
        <a:xfrm>
          <a:off x="4937854" y="2584563"/>
          <a:ext cx="2910745" cy="86152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44550">
            <a:lnSpc>
              <a:spcPct val="90000"/>
            </a:lnSpc>
            <a:spcBef>
              <a:spcPct val="0"/>
            </a:spcBef>
            <a:spcAft>
              <a:spcPct val="15000"/>
            </a:spcAft>
            <a:buChar char="•"/>
          </a:pPr>
          <a:r>
            <a:rPr lang="el-GR" sz="1900" kern="1200" dirty="0">
              <a:solidFill>
                <a:schemeClr val="tx1">
                  <a:lumMod val="75000"/>
                  <a:lumOff val="25000"/>
                </a:schemeClr>
              </a:solidFill>
            </a:rPr>
            <a:t>Αναγνώριση σημαδιών</a:t>
          </a:r>
          <a:endParaRPr lang="en-GB" sz="1900" kern="1200" dirty="0">
            <a:solidFill>
              <a:schemeClr val="tx1">
                <a:lumMod val="75000"/>
                <a:lumOff val="25000"/>
              </a:schemeClr>
            </a:solidFill>
          </a:endParaRPr>
        </a:p>
        <a:p>
          <a:pPr marL="171450" lvl="1" indent="-171450" algn="l" defTabSz="844550">
            <a:lnSpc>
              <a:spcPct val="90000"/>
            </a:lnSpc>
            <a:spcBef>
              <a:spcPct val="0"/>
            </a:spcBef>
            <a:spcAft>
              <a:spcPct val="15000"/>
            </a:spcAft>
            <a:buChar char="•"/>
          </a:pPr>
          <a:r>
            <a:rPr lang="el-GR" sz="1900" kern="1200" dirty="0">
              <a:solidFill>
                <a:schemeClr val="tx1">
                  <a:lumMod val="75000"/>
                  <a:lumOff val="25000"/>
                </a:schemeClr>
              </a:solidFill>
            </a:rPr>
            <a:t>Δεξιότητες διαχείρισης συγκρούσεων</a:t>
          </a:r>
          <a:endParaRPr lang="en-GB" sz="1900" kern="1200" dirty="0">
            <a:solidFill>
              <a:schemeClr val="tx1">
                <a:lumMod val="75000"/>
                <a:lumOff val="25000"/>
              </a:schemeClr>
            </a:solidFill>
          </a:endParaRPr>
        </a:p>
      </dsp:txBody>
      <dsp:txXfrm>
        <a:off x="4937854" y="2584563"/>
        <a:ext cx="2910745" cy="8615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7EB82-D3A9-42BF-8C3F-A6D8A1850E93}">
      <dsp:nvSpPr>
        <dsp:cNvPr id="0" name=""/>
        <dsp:cNvSpPr/>
      </dsp:nvSpPr>
      <dsp:spPr>
        <a:xfrm>
          <a:off x="-4479857" y="-687004"/>
          <a:ext cx="5336824" cy="5336824"/>
        </a:xfrm>
        <a:prstGeom prst="blockArc">
          <a:avLst>
            <a:gd name="adj1" fmla="val 18900000"/>
            <a:gd name="adj2" fmla="val 2700000"/>
            <a:gd name="adj3" fmla="val 405"/>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7ABB97-E109-4B4F-B1D5-F9F6C56AD6D6}">
      <dsp:nvSpPr>
        <dsp:cNvPr id="0" name=""/>
        <dsp:cNvSpPr/>
      </dsp:nvSpPr>
      <dsp:spPr>
        <a:xfrm>
          <a:off x="448896" y="304661"/>
          <a:ext cx="5974514" cy="60963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901" tIns="45720" rIns="45720" bIns="45720" numCol="1" spcCol="1270" anchor="ctr" anchorCtr="0">
          <a:noAutofit/>
        </a:bodyPr>
        <a:lstStyle/>
        <a:p>
          <a:pPr marL="0" lvl="0" indent="0" algn="l" defTabSz="800100">
            <a:lnSpc>
              <a:spcPct val="90000"/>
            </a:lnSpc>
            <a:spcBef>
              <a:spcPct val="0"/>
            </a:spcBef>
            <a:spcAft>
              <a:spcPct val="35000"/>
            </a:spcAft>
            <a:buClrTx/>
            <a:buSzTx/>
            <a:buFontTx/>
            <a:buNone/>
          </a:pPr>
          <a:r>
            <a:rPr lang="el-GR" sz="1800" kern="1200" dirty="0"/>
            <a:t>Κατανόηση της ριζοσπαστικοποίησης γενικά</a:t>
          </a:r>
          <a:endParaRPr lang="en-GB" sz="1800" kern="1200" dirty="0"/>
        </a:p>
      </dsp:txBody>
      <dsp:txXfrm>
        <a:off x="448896" y="304661"/>
        <a:ext cx="5974514" cy="609639"/>
      </dsp:txXfrm>
    </dsp:sp>
    <dsp:sp modelId="{41D38068-98F0-41CC-A924-9DCB81A8CED3}">
      <dsp:nvSpPr>
        <dsp:cNvPr id="0" name=""/>
        <dsp:cNvSpPr/>
      </dsp:nvSpPr>
      <dsp:spPr>
        <a:xfrm>
          <a:off x="67871" y="228456"/>
          <a:ext cx="762049" cy="762049"/>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F187AD-3412-4AEA-B81A-2BAD2018C4E4}">
      <dsp:nvSpPr>
        <dsp:cNvPr id="0" name=""/>
        <dsp:cNvSpPr/>
      </dsp:nvSpPr>
      <dsp:spPr>
        <a:xfrm>
          <a:off x="798416" y="1219279"/>
          <a:ext cx="5624994" cy="60963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901" tIns="45720" rIns="45720" bIns="45720" numCol="1" spcCol="1270" anchor="ctr" anchorCtr="0">
          <a:noAutofit/>
        </a:bodyPr>
        <a:lstStyle/>
        <a:p>
          <a:pPr marL="0" lvl="0" indent="0" algn="l" defTabSz="800100">
            <a:lnSpc>
              <a:spcPct val="90000"/>
            </a:lnSpc>
            <a:spcBef>
              <a:spcPct val="0"/>
            </a:spcBef>
            <a:spcAft>
              <a:spcPct val="35000"/>
            </a:spcAft>
            <a:buNone/>
          </a:pPr>
          <a:r>
            <a:rPr lang="el-GR" sz="1800" kern="1200" dirty="0"/>
            <a:t>Σχέση μεταξύ ριζοσπαστικοποίησης και συγκεκριμένου θέματος</a:t>
          </a:r>
          <a:endParaRPr lang="en-GB" sz="1800" kern="1200" dirty="0"/>
        </a:p>
      </dsp:txBody>
      <dsp:txXfrm>
        <a:off x="798416" y="1219279"/>
        <a:ext cx="5624994" cy="609639"/>
      </dsp:txXfrm>
    </dsp:sp>
    <dsp:sp modelId="{A36D6CBA-EEA4-43E4-85F1-390086E2844C}">
      <dsp:nvSpPr>
        <dsp:cNvPr id="0" name=""/>
        <dsp:cNvSpPr/>
      </dsp:nvSpPr>
      <dsp:spPr>
        <a:xfrm>
          <a:off x="417392" y="1143074"/>
          <a:ext cx="762049" cy="76204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9C617B-C7E7-4801-8037-FB2097D44826}">
      <dsp:nvSpPr>
        <dsp:cNvPr id="0" name=""/>
        <dsp:cNvSpPr/>
      </dsp:nvSpPr>
      <dsp:spPr>
        <a:xfrm>
          <a:off x="798416" y="2133897"/>
          <a:ext cx="5624994" cy="60963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901" tIns="45720" rIns="45720" bIns="45720" numCol="1" spcCol="1270" anchor="ctr" anchorCtr="0">
          <a:noAutofit/>
        </a:bodyPr>
        <a:lstStyle/>
        <a:p>
          <a:pPr marL="0" lvl="0" indent="0" algn="l" defTabSz="800100">
            <a:lnSpc>
              <a:spcPct val="90000"/>
            </a:lnSpc>
            <a:spcBef>
              <a:spcPct val="0"/>
            </a:spcBef>
            <a:spcAft>
              <a:spcPct val="35000"/>
            </a:spcAft>
            <a:buNone/>
          </a:pPr>
          <a:r>
            <a:rPr lang="el-GR" sz="1800" kern="1200" dirty="0"/>
            <a:t>Αποσαφήνιση συγκεκριμένου θέματος</a:t>
          </a:r>
          <a:endParaRPr lang="en-GB" sz="1800" kern="1200" dirty="0"/>
        </a:p>
      </dsp:txBody>
      <dsp:txXfrm>
        <a:off x="798416" y="2133897"/>
        <a:ext cx="5624994" cy="609639"/>
      </dsp:txXfrm>
    </dsp:sp>
    <dsp:sp modelId="{F839506C-2F4B-4A51-9B06-A7509B905F51}">
      <dsp:nvSpPr>
        <dsp:cNvPr id="0" name=""/>
        <dsp:cNvSpPr/>
      </dsp:nvSpPr>
      <dsp:spPr>
        <a:xfrm>
          <a:off x="417392" y="2057692"/>
          <a:ext cx="762049" cy="762049"/>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114A73-6B5C-4BCB-A8DB-99DA3DF589D7}">
      <dsp:nvSpPr>
        <dsp:cNvPr id="0" name=""/>
        <dsp:cNvSpPr/>
      </dsp:nvSpPr>
      <dsp:spPr>
        <a:xfrm>
          <a:off x="448896" y="3048515"/>
          <a:ext cx="5974514" cy="60963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901" tIns="45720" rIns="45720" bIns="45720" numCol="1" spcCol="1270" anchor="ctr" anchorCtr="0">
          <a:noAutofit/>
        </a:bodyPr>
        <a:lstStyle/>
        <a:p>
          <a:pPr marL="0" marR="0" lvl="0" indent="0" algn="l" defTabSz="914400" eaLnBrk="1" fontAlgn="auto" latinLnBrk="0" hangingPunct="1">
            <a:lnSpc>
              <a:spcPct val="90000"/>
            </a:lnSpc>
            <a:spcBef>
              <a:spcPct val="0"/>
            </a:spcBef>
            <a:spcAft>
              <a:spcPts val="714"/>
            </a:spcAft>
            <a:buClrTx/>
            <a:buSzTx/>
            <a:buFontTx/>
            <a:buNone/>
            <a:tabLst/>
            <a:defRPr/>
          </a:pPr>
          <a:r>
            <a:rPr lang="el-GR" sz="1800" kern="1200" dirty="0"/>
            <a:t>Ασκήσεις</a:t>
          </a:r>
          <a:endParaRPr lang="en-GB" sz="1800" kern="1200" dirty="0"/>
        </a:p>
      </dsp:txBody>
      <dsp:txXfrm>
        <a:off x="448896" y="3048515"/>
        <a:ext cx="5974514" cy="609639"/>
      </dsp:txXfrm>
    </dsp:sp>
    <dsp:sp modelId="{F44831EC-625D-42B6-BDD1-35E82763C17C}">
      <dsp:nvSpPr>
        <dsp:cNvPr id="0" name=""/>
        <dsp:cNvSpPr/>
      </dsp:nvSpPr>
      <dsp:spPr>
        <a:xfrm>
          <a:off x="67871" y="2972310"/>
          <a:ext cx="762049" cy="762049"/>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9E892-FC4D-4DA0-A373-C25AE6B2890E}">
      <dsp:nvSpPr>
        <dsp:cNvPr id="0" name=""/>
        <dsp:cNvSpPr/>
      </dsp:nvSpPr>
      <dsp:spPr>
        <a:xfrm>
          <a:off x="0" y="1654"/>
          <a:ext cx="1827555" cy="41552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b="1" kern="1200" dirty="0"/>
            <a:t>Καθοδήγηση &amp; Γονική μέριμνα</a:t>
          </a:r>
          <a:endParaRPr lang="bg-BG" sz="1200" b="1" kern="1200" dirty="0"/>
        </a:p>
      </dsp:txBody>
      <dsp:txXfrm>
        <a:off x="20284" y="21938"/>
        <a:ext cx="1786987" cy="374953"/>
      </dsp:txXfrm>
    </dsp:sp>
    <dsp:sp modelId="{883DA8C2-1EAD-474E-8B72-6A3EFBE8A85B}">
      <dsp:nvSpPr>
        <dsp:cNvPr id="0" name=""/>
        <dsp:cNvSpPr/>
      </dsp:nvSpPr>
      <dsp:spPr>
        <a:xfrm>
          <a:off x="0" y="429649"/>
          <a:ext cx="1827555" cy="41552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b="1" kern="1200" dirty="0"/>
            <a:t>Κριτική σκέψη</a:t>
          </a:r>
          <a:endParaRPr lang="bg-BG" sz="1200" b="1" kern="1200" dirty="0"/>
        </a:p>
      </dsp:txBody>
      <dsp:txXfrm>
        <a:off x="20284" y="449933"/>
        <a:ext cx="1786987" cy="374953"/>
      </dsp:txXfrm>
    </dsp:sp>
    <dsp:sp modelId="{98A52DE2-8112-4B2D-A0F2-FEA3155458A3}">
      <dsp:nvSpPr>
        <dsp:cNvPr id="0" name=""/>
        <dsp:cNvSpPr/>
      </dsp:nvSpPr>
      <dsp:spPr>
        <a:xfrm>
          <a:off x="0" y="857643"/>
          <a:ext cx="1827555" cy="41552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b="1" kern="1200" dirty="0"/>
            <a:t>Διαχείριση θυμού</a:t>
          </a:r>
          <a:endParaRPr lang="bg-BG" sz="1200" b="1" kern="1200" dirty="0"/>
        </a:p>
      </dsp:txBody>
      <dsp:txXfrm>
        <a:off x="20284" y="877927"/>
        <a:ext cx="1786987" cy="374953"/>
      </dsp:txXfrm>
    </dsp:sp>
    <dsp:sp modelId="{21094C16-D1CE-4C3F-A28D-AA899043E378}">
      <dsp:nvSpPr>
        <dsp:cNvPr id="0" name=""/>
        <dsp:cNvSpPr/>
      </dsp:nvSpPr>
      <dsp:spPr>
        <a:xfrm>
          <a:off x="0" y="1285638"/>
          <a:ext cx="1827555" cy="41552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b="1" kern="1200" dirty="0"/>
            <a:t>Αφηγήσεις και ταυτότητα</a:t>
          </a:r>
          <a:endParaRPr lang="bg-BG" sz="1200" b="1" kern="1200" dirty="0"/>
        </a:p>
      </dsp:txBody>
      <dsp:txXfrm>
        <a:off x="20284" y="1305922"/>
        <a:ext cx="1786987" cy="374953"/>
      </dsp:txXfrm>
    </dsp:sp>
    <dsp:sp modelId="{1522FC64-7CDA-4CC7-AF2A-B5A786C87152}">
      <dsp:nvSpPr>
        <dsp:cNvPr id="0" name=""/>
        <dsp:cNvSpPr/>
      </dsp:nvSpPr>
      <dsp:spPr>
        <a:xfrm>
          <a:off x="0" y="1713633"/>
          <a:ext cx="1827555" cy="41552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b="1" kern="1200" dirty="0"/>
            <a:t>Προσομοίωση και συζήτηση</a:t>
          </a:r>
          <a:endParaRPr lang="en-US" sz="1200" b="1" kern="1200" dirty="0"/>
        </a:p>
      </dsp:txBody>
      <dsp:txXfrm>
        <a:off x="20284" y="1733917"/>
        <a:ext cx="1786987" cy="374953"/>
      </dsp:txXfrm>
    </dsp:sp>
    <dsp:sp modelId="{18FBCE78-34EE-48AC-BAD4-65A2D91C368F}">
      <dsp:nvSpPr>
        <dsp:cNvPr id="0" name=""/>
        <dsp:cNvSpPr/>
      </dsp:nvSpPr>
      <dsp:spPr>
        <a:xfrm>
          <a:off x="0" y="2141628"/>
          <a:ext cx="1827555" cy="41552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b="1" kern="1200" dirty="0"/>
            <a:t>Επίλυση συγκρούσεων</a:t>
          </a:r>
          <a:endParaRPr lang="bg-BG" sz="1200" b="1" kern="1200" dirty="0"/>
        </a:p>
      </dsp:txBody>
      <dsp:txXfrm>
        <a:off x="20284" y="2161912"/>
        <a:ext cx="1786987" cy="374953"/>
      </dsp:txXfrm>
    </dsp:sp>
    <dsp:sp modelId="{E77442EA-5B03-4F1B-9CC4-87F654081839}">
      <dsp:nvSpPr>
        <dsp:cNvPr id="0" name=""/>
        <dsp:cNvSpPr/>
      </dsp:nvSpPr>
      <dsp:spPr>
        <a:xfrm>
          <a:off x="0" y="2569623"/>
          <a:ext cx="1827555" cy="41552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b="1" kern="1200" dirty="0"/>
            <a:t>Αναλογική κρατική απάντηση</a:t>
          </a:r>
          <a:endParaRPr lang="bg-BG" sz="1200" b="1" kern="1200" dirty="0"/>
        </a:p>
      </dsp:txBody>
      <dsp:txXfrm>
        <a:off x="20284" y="2589907"/>
        <a:ext cx="1786987" cy="3749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9E892-FC4D-4DA0-A373-C25AE6B2890E}">
      <dsp:nvSpPr>
        <dsp:cNvPr id="0" name=""/>
        <dsp:cNvSpPr/>
      </dsp:nvSpPr>
      <dsp:spPr>
        <a:xfrm>
          <a:off x="0" y="206"/>
          <a:ext cx="1826081" cy="27421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b="1" kern="1200" dirty="0"/>
            <a:t>Κατανόηση του θέματος</a:t>
          </a:r>
          <a:endParaRPr lang="bg-BG" sz="1200" b="1" kern="1200" dirty="0"/>
        </a:p>
      </dsp:txBody>
      <dsp:txXfrm>
        <a:off x="13386" y="13592"/>
        <a:ext cx="1799309" cy="247446"/>
      </dsp:txXfrm>
    </dsp:sp>
    <dsp:sp modelId="{883DA8C2-1EAD-474E-8B72-6A3EFBE8A85B}">
      <dsp:nvSpPr>
        <dsp:cNvPr id="0" name=""/>
        <dsp:cNvSpPr/>
      </dsp:nvSpPr>
      <dsp:spPr>
        <a:xfrm>
          <a:off x="0" y="287925"/>
          <a:ext cx="1826081" cy="27421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b="1" kern="1200" dirty="0"/>
            <a:t>Εντοπισμός προβλημάτων</a:t>
          </a:r>
          <a:endParaRPr lang="bg-BG" sz="1200" b="1" kern="1200" dirty="0"/>
        </a:p>
      </dsp:txBody>
      <dsp:txXfrm>
        <a:off x="13386" y="301311"/>
        <a:ext cx="1799309" cy="247446"/>
      </dsp:txXfrm>
    </dsp:sp>
    <dsp:sp modelId="{57F5FDD5-3E02-465D-B2A3-C0B44BD34A53}">
      <dsp:nvSpPr>
        <dsp:cNvPr id="0" name=""/>
        <dsp:cNvSpPr/>
      </dsp:nvSpPr>
      <dsp:spPr>
        <a:xfrm>
          <a:off x="0" y="575644"/>
          <a:ext cx="1826081" cy="27421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b="1" kern="1200" dirty="0"/>
            <a:t>Επίλυση προβλημάτων</a:t>
          </a:r>
          <a:endParaRPr lang="bg-BG" sz="1200" b="1" kern="1200" dirty="0"/>
        </a:p>
      </dsp:txBody>
      <dsp:txXfrm>
        <a:off x="13386" y="589030"/>
        <a:ext cx="1799309" cy="2474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F4C96-FCA5-482F-AA95-D9589F411D24}">
      <dsp:nvSpPr>
        <dsp:cNvPr id="0" name=""/>
        <dsp:cNvSpPr/>
      </dsp:nvSpPr>
      <dsp:spPr>
        <a:xfrm>
          <a:off x="2520602" y="1308134"/>
          <a:ext cx="2127598" cy="933378"/>
        </a:xfrm>
        <a:prstGeom prst="ellipse">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kern="1200" dirty="0"/>
            <a:t>Ριζοσπαστικοποίηση</a:t>
          </a:r>
          <a:endParaRPr lang="en-GB" sz="2000" kern="1200" dirty="0"/>
        </a:p>
      </dsp:txBody>
      <dsp:txXfrm>
        <a:off x="2832182" y="1444824"/>
        <a:ext cx="1504438" cy="659998"/>
      </dsp:txXfrm>
    </dsp:sp>
    <dsp:sp modelId="{CF8B6F7C-A46D-4351-AF7A-1B3C9BDD7911}">
      <dsp:nvSpPr>
        <dsp:cNvPr id="0" name=""/>
        <dsp:cNvSpPr/>
      </dsp:nvSpPr>
      <dsp:spPr>
        <a:xfrm rot="5400000">
          <a:off x="3485738" y="968888"/>
          <a:ext cx="197326"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3515337" y="1002759"/>
        <a:ext cx="138128" cy="190408"/>
      </dsp:txXfrm>
    </dsp:sp>
    <dsp:sp modelId="{4FEB0E7D-D201-4830-89D0-018947637ED2}">
      <dsp:nvSpPr>
        <dsp:cNvPr id="0" name=""/>
        <dsp:cNvSpPr/>
      </dsp:nvSpPr>
      <dsp:spPr>
        <a:xfrm>
          <a:off x="2692227" y="2442"/>
          <a:ext cx="1784348" cy="93337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l-GR" sz="2000" kern="1200" noProof="0" dirty="0"/>
            <a:t>Πολιτικοί</a:t>
          </a:r>
          <a:endParaRPr lang="en-US" sz="2000" kern="1200" noProof="0" dirty="0"/>
        </a:p>
      </dsp:txBody>
      <dsp:txXfrm>
        <a:off x="2953539" y="139132"/>
        <a:ext cx="1261724" cy="659998"/>
      </dsp:txXfrm>
    </dsp:sp>
    <dsp:sp modelId="{9DBFBB1B-8F22-4AC1-8905-FBFC046628A4}">
      <dsp:nvSpPr>
        <dsp:cNvPr id="0" name=""/>
        <dsp:cNvSpPr/>
      </dsp:nvSpPr>
      <dsp:spPr>
        <a:xfrm rot="10844820">
          <a:off x="4698248" y="1631465"/>
          <a:ext cx="121723"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4734763" y="1695173"/>
        <a:ext cx="85206" cy="190408"/>
      </dsp:txXfrm>
    </dsp:sp>
    <dsp:sp modelId="{E4815B6F-EA47-4FEE-A4D6-AE6BA3500709}">
      <dsp:nvSpPr>
        <dsp:cNvPr id="0" name=""/>
        <dsp:cNvSpPr/>
      </dsp:nvSpPr>
      <dsp:spPr>
        <a:xfrm>
          <a:off x="4876801" y="1339849"/>
          <a:ext cx="2280028" cy="93337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kern="1200" noProof="0" dirty="0"/>
            <a:t>Οικονομικοί</a:t>
          </a:r>
          <a:endParaRPr lang="en-US" sz="2000" kern="1200" noProof="0" dirty="0"/>
        </a:p>
      </dsp:txBody>
      <dsp:txXfrm>
        <a:off x="5210703" y="1476539"/>
        <a:ext cx="1612224" cy="659998"/>
      </dsp:txXfrm>
    </dsp:sp>
    <dsp:sp modelId="{B99F13FB-8399-4B5F-B920-BCD02B325D3B}">
      <dsp:nvSpPr>
        <dsp:cNvPr id="0" name=""/>
        <dsp:cNvSpPr/>
      </dsp:nvSpPr>
      <dsp:spPr>
        <a:xfrm rot="16200000">
          <a:off x="3485738" y="2263410"/>
          <a:ext cx="197326"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3515337" y="2356479"/>
        <a:ext cx="138128" cy="190408"/>
      </dsp:txXfrm>
    </dsp:sp>
    <dsp:sp modelId="{E449E10B-F278-4CC5-ABEF-67AC4FA19542}">
      <dsp:nvSpPr>
        <dsp:cNvPr id="0" name=""/>
        <dsp:cNvSpPr/>
      </dsp:nvSpPr>
      <dsp:spPr>
        <a:xfrm>
          <a:off x="2259867" y="2613825"/>
          <a:ext cx="2649067" cy="93337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kern="1200" noProof="0" dirty="0"/>
            <a:t>Κοινωνιολογικοί </a:t>
          </a:r>
          <a:endParaRPr lang="en-US" sz="2000" kern="1200" noProof="0" dirty="0"/>
        </a:p>
      </dsp:txBody>
      <dsp:txXfrm>
        <a:off x="2647814" y="2750515"/>
        <a:ext cx="1873173" cy="659998"/>
      </dsp:txXfrm>
    </dsp:sp>
    <dsp:sp modelId="{BE09E87E-DE5B-4544-AF43-DF28B9B7894E}">
      <dsp:nvSpPr>
        <dsp:cNvPr id="0" name=""/>
        <dsp:cNvSpPr/>
      </dsp:nvSpPr>
      <dsp:spPr>
        <a:xfrm rot="21415453">
          <a:off x="2345186" y="1622676"/>
          <a:ext cx="124021"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rot="10800000">
        <a:off x="2345213" y="1687144"/>
        <a:ext cx="86815" cy="190408"/>
      </dsp:txXfrm>
    </dsp:sp>
    <dsp:sp modelId="{F84927B7-6CB1-4D3E-9D95-5B7DC191615F}">
      <dsp:nvSpPr>
        <dsp:cNvPr id="0" name=""/>
        <dsp:cNvSpPr/>
      </dsp:nvSpPr>
      <dsp:spPr>
        <a:xfrm>
          <a:off x="123271" y="1321327"/>
          <a:ext cx="2163505" cy="93337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kern="1200" noProof="0" dirty="0"/>
            <a:t>Ψυχολογικοί</a:t>
          </a:r>
          <a:endParaRPr lang="en-US" sz="2000" kern="1200" noProof="0" dirty="0"/>
        </a:p>
      </dsp:txBody>
      <dsp:txXfrm>
        <a:off x="440109" y="1458017"/>
        <a:ext cx="1529829" cy="6599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B174D-095A-405D-A7CF-0C58EEBD7A71}">
      <dsp:nvSpPr>
        <dsp:cNvPr id="0" name=""/>
        <dsp:cNvSpPr/>
      </dsp:nvSpPr>
      <dsp:spPr>
        <a:xfrm>
          <a:off x="2359521" y="848487"/>
          <a:ext cx="1986557" cy="1986557"/>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l-GR" sz="3600" b="1" kern="1200" dirty="0"/>
            <a:t>Τύπος</a:t>
          </a:r>
          <a:endParaRPr lang="en-GB" sz="3600" b="1" kern="1200" dirty="0"/>
        </a:p>
      </dsp:txBody>
      <dsp:txXfrm>
        <a:off x="2650446" y="1139412"/>
        <a:ext cx="1404707" cy="1404707"/>
      </dsp:txXfrm>
    </dsp:sp>
    <dsp:sp modelId="{6F00AB81-EB2A-4083-A88D-9BE3004986D2}">
      <dsp:nvSpPr>
        <dsp:cNvPr id="0" name=""/>
        <dsp:cNvSpPr/>
      </dsp:nvSpPr>
      <dsp:spPr>
        <a:xfrm>
          <a:off x="2221465" y="-50712"/>
          <a:ext cx="2262668" cy="1197546"/>
        </a:xfrm>
        <a:prstGeom prst="ellipse">
          <a:avLst/>
        </a:prstGeom>
        <a:solidFill>
          <a:schemeClr val="accent2">
            <a:alpha val="50000"/>
            <a:hueOff val="1620696"/>
            <a:satOff val="6188"/>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b="1" kern="1200" dirty="0"/>
            <a:t>Εκείνοι που αναζητούν τη ταυτότητα τους</a:t>
          </a:r>
          <a:endParaRPr lang="en-GB" sz="2000" b="1" kern="1200" dirty="0"/>
        </a:p>
      </dsp:txBody>
      <dsp:txXfrm>
        <a:off x="2552825" y="124665"/>
        <a:ext cx="1599948" cy="846792"/>
      </dsp:txXfrm>
    </dsp:sp>
    <dsp:sp modelId="{B024BB09-AC3A-451D-BA97-F3965BA08065}">
      <dsp:nvSpPr>
        <dsp:cNvPr id="0" name=""/>
        <dsp:cNvSpPr/>
      </dsp:nvSpPr>
      <dsp:spPr>
        <a:xfrm>
          <a:off x="4057888" y="1349338"/>
          <a:ext cx="2262668" cy="993278"/>
        </a:xfrm>
        <a:prstGeom prst="ellipse">
          <a:avLst/>
        </a:prstGeom>
        <a:solidFill>
          <a:schemeClr val="accent2">
            <a:alpha val="50000"/>
            <a:hueOff val="3241392"/>
            <a:satOff val="12376"/>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b="1" kern="1200" dirty="0"/>
            <a:t>Εκείνοι που αναζητούν τη δικαιοσύνη</a:t>
          </a:r>
          <a:endParaRPr lang="en-GB" sz="2000" b="1" kern="1200" dirty="0"/>
        </a:p>
      </dsp:txBody>
      <dsp:txXfrm>
        <a:off x="4389248" y="1494800"/>
        <a:ext cx="1599948" cy="702354"/>
      </dsp:txXfrm>
    </dsp:sp>
    <dsp:sp modelId="{4C1CC435-FD44-4D97-9557-E99594F8F96C}">
      <dsp:nvSpPr>
        <dsp:cNvPr id="0" name=""/>
        <dsp:cNvSpPr/>
      </dsp:nvSpPr>
      <dsp:spPr>
        <a:xfrm>
          <a:off x="2221465" y="2638832"/>
          <a:ext cx="2262668" cy="993278"/>
        </a:xfrm>
        <a:prstGeom prst="ellipse">
          <a:avLst/>
        </a:prstGeom>
        <a:solidFill>
          <a:schemeClr val="accent2">
            <a:alpha val="50000"/>
            <a:hueOff val="4862088"/>
            <a:satOff val="18565"/>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b="1" kern="1200" dirty="0"/>
            <a:t>Λάτρεις της συγκίνησης</a:t>
          </a:r>
          <a:endParaRPr lang="en-GB" sz="2000" b="1" kern="1200" dirty="0"/>
        </a:p>
      </dsp:txBody>
      <dsp:txXfrm>
        <a:off x="2552825" y="2784294"/>
        <a:ext cx="1599948" cy="702354"/>
      </dsp:txXfrm>
    </dsp:sp>
    <dsp:sp modelId="{CD81C4CF-30B8-4095-B9AB-540FF8C8C938}">
      <dsp:nvSpPr>
        <dsp:cNvPr id="0" name=""/>
        <dsp:cNvSpPr/>
      </dsp:nvSpPr>
      <dsp:spPr>
        <a:xfrm>
          <a:off x="404667" y="1349322"/>
          <a:ext cx="2262668" cy="993278"/>
        </a:xfrm>
        <a:prstGeom prst="ellipse">
          <a:avLst/>
        </a:prstGeom>
        <a:solidFill>
          <a:schemeClr val="accent2">
            <a:alpha val="50000"/>
            <a:hueOff val="6482784"/>
            <a:satOff val="24753"/>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b="1" kern="1200" dirty="0"/>
            <a:t>Νόημα της ζωής</a:t>
          </a:r>
          <a:endParaRPr lang="en-GB" sz="2000" b="1" kern="1200" dirty="0"/>
        </a:p>
      </dsp:txBody>
      <dsp:txXfrm>
        <a:off x="736027" y="1494784"/>
        <a:ext cx="1599948" cy="7023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23C81-CB6F-4E92-ABAD-1E5110DFFADB}">
      <dsp:nvSpPr>
        <dsp:cNvPr id="0" name=""/>
        <dsp:cNvSpPr/>
      </dsp:nvSpPr>
      <dsp:spPr>
        <a:xfrm>
          <a:off x="3512588" y="1781997"/>
          <a:ext cx="443349" cy="1267194"/>
        </a:xfrm>
        <a:custGeom>
          <a:avLst/>
          <a:gdLst/>
          <a:ahLst/>
          <a:cxnLst/>
          <a:rect l="0" t="0" r="0" b="0"/>
          <a:pathLst>
            <a:path>
              <a:moveTo>
                <a:pt x="0" y="0"/>
              </a:moveTo>
              <a:lnTo>
                <a:pt x="221674" y="0"/>
              </a:lnTo>
              <a:lnTo>
                <a:pt x="221674" y="1267194"/>
              </a:lnTo>
              <a:lnTo>
                <a:pt x="443349" y="126719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700699" y="2382031"/>
        <a:ext cx="67125" cy="67125"/>
      </dsp:txXfrm>
    </dsp:sp>
    <dsp:sp modelId="{618F6E6D-27F8-45FC-B548-0E35EC7FE99E}">
      <dsp:nvSpPr>
        <dsp:cNvPr id="0" name=""/>
        <dsp:cNvSpPr/>
      </dsp:nvSpPr>
      <dsp:spPr>
        <a:xfrm>
          <a:off x="3512588" y="1781997"/>
          <a:ext cx="443349" cy="422398"/>
        </a:xfrm>
        <a:custGeom>
          <a:avLst/>
          <a:gdLst/>
          <a:ahLst/>
          <a:cxnLst/>
          <a:rect l="0" t="0" r="0" b="0"/>
          <a:pathLst>
            <a:path>
              <a:moveTo>
                <a:pt x="0" y="0"/>
              </a:moveTo>
              <a:lnTo>
                <a:pt x="221674" y="0"/>
              </a:lnTo>
              <a:lnTo>
                <a:pt x="221674" y="422398"/>
              </a:lnTo>
              <a:lnTo>
                <a:pt x="443349" y="42239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718953" y="1977887"/>
        <a:ext cx="30617" cy="30617"/>
      </dsp:txXfrm>
    </dsp:sp>
    <dsp:sp modelId="{730842CC-27E0-48C0-8B83-D43F3A436C2F}">
      <dsp:nvSpPr>
        <dsp:cNvPr id="0" name=""/>
        <dsp:cNvSpPr/>
      </dsp:nvSpPr>
      <dsp:spPr>
        <a:xfrm>
          <a:off x="3512588" y="1359598"/>
          <a:ext cx="443349" cy="422398"/>
        </a:xfrm>
        <a:custGeom>
          <a:avLst/>
          <a:gdLst/>
          <a:ahLst/>
          <a:cxnLst/>
          <a:rect l="0" t="0" r="0" b="0"/>
          <a:pathLst>
            <a:path>
              <a:moveTo>
                <a:pt x="0" y="422398"/>
              </a:moveTo>
              <a:lnTo>
                <a:pt x="221674" y="422398"/>
              </a:lnTo>
              <a:lnTo>
                <a:pt x="221674" y="0"/>
              </a:lnTo>
              <a:lnTo>
                <a:pt x="443349"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718953" y="1555489"/>
        <a:ext cx="30617" cy="30617"/>
      </dsp:txXfrm>
    </dsp:sp>
    <dsp:sp modelId="{3A8EE454-B18A-41E8-BDA5-5CD7AA8193F6}">
      <dsp:nvSpPr>
        <dsp:cNvPr id="0" name=""/>
        <dsp:cNvSpPr/>
      </dsp:nvSpPr>
      <dsp:spPr>
        <a:xfrm>
          <a:off x="3512588" y="514802"/>
          <a:ext cx="443349" cy="1267194"/>
        </a:xfrm>
        <a:custGeom>
          <a:avLst/>
          <a:gdLst/>
          <a:ahLst/>
          <a:cxnLst/>
          <a:rect l="0" t="0" r="0" b="0"/>
          <a:pathLst>
            <a:path>
              <a:moveTo>
                <a:pt x="0" y="1267194"/>
              </a:moveTo>
              <a:lnTo>
                <a:pt x="221674" y="1267194"/>
              </a:lnTo>
              <a:lnTo>
                <a:pt x="221674" y="0"/>
              </a:lnTo>
              <a:lnTo>
                <a:pt x="443349"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700699" y="1114837"/>
        <a:ext cx="67125" cy="67125"/>
      </dsp:txXfrm>
    </dsp:sp>
    <dsp:sp modelId="{34D749F2-B845-4348-A2FE-4A9BE275A625}">
      <dsp:nvSpPr>
        <dsp:cNvPr id="0" name=""/>
        <dsp:cNvSpPr/>
      </dsp:nvSpPr>
      <dsp:spPr>
        <a:xfrm rot="16200000">
          <a:off x="346157" y="394084"/>
          <a:ext cx="3557036" cy="2775824"/>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l-GR" sz="3200" kern="1200" dirty="0"/>
            <a:t>Εναύσματα για
Ριζοσπαστικοποίηση
</a:t>
          </a:r>
          <a:endParaRPr lang="en-GB" sz="3200" kern="1200" dirty="0"/>
        </a:p>
      </dsp:txBody>
      <dsp:txXfrm>
        <a:off x="346157" y="394084"/>
        <a:ext cx="3557036" cy="2775824"/>
      </dsp:txXfrm>
    </dsp:sp>
    <dsp:sp modelId="{AC27FF8C-C154-41B9-9DC0-88D0616ADDFE}">
      <dsp:nvSpPr>
        <dsp:cNvPr id="0" name=""/>
        <dsp:cNvSpPr/>
      </dsp:nvSpPr>
      <dsp:spPr>
        <a:xfrm>
          <a:off x="3955937" y="176884"/>
          <a:ext cx="2724424" cy="675836"/>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kern="1200" dirty="0">
              <a:effectLst/>
              <a:latin typeface="Calibri" panose="020F0502020204030204" pitchFamily="34" charset="0"/>
              <a:ea typeface="Calibri" panose="020F0502020204030204" pitchFamily="34" charset="0"/>
              <a:cs typeface="Times New Roman" panose="02020603050405020304" pitchFamily="18" charset="0"/>
            </a:rPr>
            <a:t>αναζήτηση ταυτότητας</a:t>
          </a:r>
          <a:endParaRPr lang="en-GB" sz="1800" kern="1200" dirty="0"/>
        </a:p>
      </dsp:txBody>
      <dsp:txXfrm>
        <a:off x="3955937" y="176884"/>
        <a:ext cx="2724424" cy="675836"/>
      </dsp:txXfrm>
    </dsp:sp>
    <dsp:sp modelId="{C0732F16-F8A1-4C31-B9AE-A22B1853253A}">
      <dsp:nvSpPr>
        <dsp:cNvPr id="0" name=""/>
        <dsp:cNvSpPr/>
      </dsp:nvSpPr>
      <dsp:spPr>
        <a:xfrm>
          <a:off x="3955937" y="1021680"/>
          <a:ext cx="2724424" cy="675836"/>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l-GR" sz="1900" kern="1200" dirty="0">
              <a:effectLst/>
              <a:latin typeface="Calibri" panose="020F0502020204030204" pitchFamily="34" charset="0"/>
              <a:ea typeface="Calibri" panose="020F0502020204030204" pitchFamily="34" charset="0"/>
              <a:cs typeface="Times New Roman" panose="02020603050405020304" pitchFamily="18" charset="0"/>
            </a:rPr>
            <a:t>προσωπική εκπλήρωση</a:t>
          </a:r>
          <a:endParaRPr lang="en-GB" sz="1900" kern="1200" dirty="0"/>
        </a:p>
      </dsp:txBody>
      <dsp:txXfrm>
        <a:off x="3955937" y="1021680"/>
        <a:ext cx="2724424" cy="675836"/>
      </dsp:txXfrm>
    </dsp:sp>
    <dsp:sp modelId="{144BEF06-41C9-492E-B409-4881CE0C743E}">
      <dsp:nvSpPr>
        <dsp:cNvPr id="0" name=""/>
        <dsp:cNvSpPr/>
      </dsp:nvSpPr>
      <dsp:spPr>
        <a:xfrm>
          <a:off x="3955937" y="1866476"/>
          <a:ext cx="2724424" cy="675836"/>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kern="1200" dirty="0">
              <a:effectLst/>
              <a:latin typeface="Calibri" panose="020F0502020204030204" pitchFamily="34" charset="0"/>
              <a:ea typeface="Calibri" panose="020F0502020204030204" pitchFamily="34" charset="0"/>
              <a:cs typeface="Times New Roman" panose="02020603050405020304" pitchFamily="18" charset="0"/>
            </a:rPr>
            <a:t>έλλειψη αυτοεκτίμησης </a:t>
          </a:r>
          <a:endParaRPr lang="en-GB" sz="1800" kern="1200" dirty="0"/>
        </a:p>
      </dsp:txBody>
      <dsp:txXfrm>
        <a:off x="3955937" y="1866476"/>
        <a:ext cx="2724424" cy="675836"/>
      </dsp:txXfrm>
    </dsp:sp>
    <dsp:sp modelId="{8379E895-2119-4514-B80D-2D9F68845967}">
      <dsp:nvSpPr>
        <dsp:cNvPr id="0" name=""/>
        <dsp:cNvSpPr/>
      </dsp:nvSpPr>
      <dsp:spPr>
        <a:xfrm>
          <a:off x="3955937" y="2711272"/>
          <a:ext cx="2774899" cy="675836"/>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kern="1200" dirty="0">
              <a:effectLst/>
              <a:latin typeface="Calibri" panose="020F0502020204030204" pitchFamily="34" charset="0"/>
              <a:ea typeface="Calibri" panose="020F0502020204030204" pitchFamily="34" charset="0"/>
              <a:cs typeface="Times New Roman" panose="02020603050405020304" pitchFamily="18" charset="0"/>
            </a:rPr>
            <a:t>ατομική απογοήτευση και προσβολή</a:t>
          </a:r>
          <a:endParaRPr lang="en-GB" sz="1800" kern="1200" dirty="0"/>
        </a:p>
      </dsp:txBody>
      <dsp:txXfrm>
        <a:off x="3955937" y="2711272"/>
        <a:ext cx="2774899" cy="6758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86E4C-81AD-4122-997C-DE8B77FFB8E5}">
      <dsp:nvSpPr>
        <dsp:cNvPr id="0" name=""/>
        <dsp:cNvSpPr/>
      </dsp:nvSpPr>
      <dsp:spPr>
        <a:xfrm>
          <a:off x="-136375" y="0"/>
          <a:ext cx="4010766" cy="4010766"/>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F51D4-A9AD-408D-AEA1-9D315CDF1091}">
      <dsp:nvSpPr>
        <dsp:cNvPr id="0" name=""/>
        <dsp:cNvSpPr/>
      </dsp:nvSpPr>
      <dsp:spPr>
        <a:xfrm>
          <a:off x="2005383" y="0"/>
          <a:ext cx="5767017" cy="4010766"/>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l-GR" sz="3700" kern="1200" dirty="0">
              <a:solidFill>
                <a:schemeClr val="tx1">
                  <a:lumMod val="75000"/>
                  <a:lumOff val="25000"/>
                </a:schemeClr>
              </a:solidFill>
            </a:rPr>
            <a:t>Ποιος</a:t>
          </a:r>
          <a:endParaRPr lang="en-GB" sz="3700" kern="1200" dirty="0">
            <a:solidFill>
              <a:schemeClr val="tx1">
                <a:lumMod val="75000"/>
                <a:lumOff val="25000"/>
              </a:schemeClr>
            </a:solidFill>
          </a:endParaRPr>
        </a:p>
      </dsp:txBody>
      <dsp:txXfrm>
        <a:off x="2005383" y="0"/>
        <a:ext cx="2883508" cy="852287"/>
      </dsp:txXfrm>
    </dsp:sp>
    <dsp:sp modelId="{6A1A59E2-BE9E-43A4-9D6E-8DFAC286AEA7}">
      <dsp:nvSpPr>
        <dsp:cNvPr id="0" name=""/>
        <dsp:cNvSpPr/>
      </dsp:nvSpPr>
      <dsp:spPr>
        <a:xfrm>
          <a:off x="390037" y="852287"/>
          <a:ext cx="2957939" cy="2957939"/>
        </a:xfrm>
        <a:prstGeom prst="pie">
          <a:avLst>
            <a:gd name="adj1" fmla="val 5400000"/>
            <a:gd name="adj2" fmla="val 16200000"/>
          </a:avLst>
        </a:prstGeom>
        <a:solidFill>
          <a:schemeClr val="accent4">
            <a:hueOff val="604807"/>
            <a:satOff val="-198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97288-4156-4711-8F93-B7E1DC364E6A}">
      <dsp:nvSpPr>
        <dsp:cNvPr id="0" name=""/>
        <dsp:cNvSpPr/>
      </dsp:nvSpPr>
      <dsp:spPr>
        <a:xfrm>
          <a:off x="1869007" y="852287"/>
          <a:ext cx="5767017" cy="2957939"/>
        </a:xfrm>
        <a:prstGeom prst="rect">
          <a:avLst/>
        </a:prstGeom>
        <a:solidFill>
          <a:schemeClr val="lt1">
            <a:alpha val="90000"/>
            <a:hueOff val="0"/>
            <a:satOff val="0"/>
            <a:lumOff val="0"/>
            <a:alphaOff val="0"/>
          </a:schemeClr>
        </a:solidFill>
        <a:ln w="25400" cap="flat" cmpd="sng" algn="ctr">
          <a:solidFill>
            <a:schemeClr val="accent4">
              <a:hueOff val="604807"/>
              <a:satOff val="-198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l-GR" sz="3700" kern="1200" dirty="0">
              <a:solidFill>
                <a:schemeClr val="tx1">
                  <a:lumMod val="75000"/>
                  <a:lumOff val="25000"/>
                </a:schemeClr>
              </a:solidFill>
            </a:rPr>
            <a:t>Τι</a:t>
          </a:r>
          <a:endParaRPr lang="en-GB" sz="3700" kern="1200" dirty="0">
            <a:solidFill>
              <a:schemeClr val="tx1">
                <a:lumMod val="75000"/>
                <a:lumOff val="25000"/>
              </a:schemeClr>
            </a:solidFill>
          </a:endParaRPr>
        </a:p>
      </dsp:txBody>
      <dsp:txXfrm>
        <a:off x="1869007" y="852287"/>
        <a:ext cx="2883508" cy="852287"/>
      </dsp:txXfrm>
    </dsp:sp>
    <dsp:sp modelId="{E23D1449-B424-46BB-B0E3-A988FB2BCD1F}">
      <dsp:nvSpPr>
        <dsp:cNvPr id="0" name=""/>
        <dsp:cNvSpPr/>
      </dsp:nvSpPr>
      <dsp:spPr>
        <a:xfrm>
          <a:off x="916450" y="1704575"/>
          <a:ext cx="1905113" cy="1905113"/>
        </a:xfrm>
        <a:prstGeom prst="pie">
          <a:avLst>
            <a:gd name="adj1" fmla="val 5400000"/>
            <a:gd name="adj2" fmla="val 16200000"/>
          </a:avLst>
        </a:prstGeom>
        <a:solidFill>
          <a:schemeClr val="accent4">
            <a:hueOff val="1209614"/>
            <a:satOff val="-396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498CC-FF27-45B0-A608-3D1351FF4555}">
      <dsp:nvSpPr>
        <dsp:cNvPr id="0" name=""/>
        <dsp:cNvSpPr/>
      </dsp:nvSpPr>
      <dsp:spPr>
        <a:xfrm>
          <a:off x="1869007" y="1704575"/>
          <a:ext cx="5767017" cy="1905113"/>
        </a:xfrm>
        <a:prstGeom prst="rect">
          <a:avLst/>
        </a:prstGeom>
        <a:solidFill>
          <a:schemeClr val="lt1">
            <a:alpha val="90000"/>
            <a:hueOff val="0"/>
            <a:satOff val="0"/>
            <a:lumOff val="0"/>
            <a:alphaOff val="0"/>
          </a:schemeClr>
        </a:solidFill>
        <a:ln w="25400" cap="flat" cmpd="sng" algn="ctr">
          <a:solidFill>
            <a:schemeClr val="accent4">
              <a:hueOff val="1209614"/>
              <a:satOff val="-396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l-GR" sz="3700" kern="1200" dirty="0">
              <a:solidFill>
                <a:schemeClr val="tx1">
                  <a:lumMod val="75000"/>
                  <a:lumOff val="25000"/>
                </a:schemeClr>
              </a:solidFill>
            </a:rPr>
            <a:t>Πώς</a:t>
          </a:r>
          <a:endParaRPr lang="en-GB" sz="3700" kern="1200" dirty="0">
            <a:solidFill>
              <a:schemeClr val="tx1">
                <a:lumMod val="75000"/>
                <a:lumOff val="25000"/>
              </a:schemeClr>
            </a:solidFill>
          </a:endParaRPr>
        </a:p>
      </dsp:txBody>
      <dsp:txXfrm>
        <a:off x="1869007" y="1704575"/>
        <a:ext cx="2883508" cy="852287"/>
      </dsp:txXfrm>
    </dsp:sp>
    <dsp:sp modelId="{BF653195-9924-4613-8F2D-729467B890E6}">
      <dsp:nvSpPr>
        <dsp:cNvPr id="0" name=""/>
        <dsp:cNvSpPr/>
      </dsp:nvSpPr>
      <dsp:spPr>
        <a:xfrm>
          <a:off x="1442863" y="2556863"/>
          <a:ext cx="852287" cy="852287"/>
        </a:xfrm>
        <a:prstGeom prst="pie">
          <a:avLst>
            <a:gd name="adj1" fmla="val 5400000"/>
            <a:gd name="adj2" fmla="val 16200000"/>
          </a:avLst>
        </a:prstGeom>
        <a:solidFill>
          <a:schemeClr val="accent4">
            <a:hueOff val="1814420"/>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3372C-810B-4993-990E-62E29B44623C}">
      <dsp:nvSpPr>
        <dsp:cNvPr id="0" name=""/>
        <dsp:cNvSpPr/>
      </dsp:nvSpPr>
      <dsp:spPr>
        <a:xfrm>
          <a:off x="1869007" y="2556863"/>
          <a:ext cx="5767017" cy="852287"/>
        </a:xfrm>
        <a:prstGeom prst="rect">
          <a:avLst/>
        </a:prstGeom>
        <a:solidFill>
          <a:schemeClr val="lt1">
            <a:alpha val="90000"/>
            <a:hueOff val="0"/>
            <a:satOff val="0"/>
            <a:lumOff val="0"/>
            <a:alphaOff val="0"/>
          </a:schemeClr>
        </a:solidFill>
        <a:ln w="25400" cap="flat" cmpd="sng" algn="ctr">
          <a:solidFill>
            <a:schemeClr val="accent4">
              <a:hueOff val="1814420"/>
              <a:satOff val="-594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l-GR" sz="3700" kern="1200" dirty="0">
              <a:solidFill>
                <a:schemeClr val="tx1">
                  <a:lumMod val="75000"/>
                  <a:lumOff val="25000"/>
                </a:schemeClr>
              </a:solidFill>
            </a:rPr>
            <a:t>Αποτέλεσμα</a:t>
          </a:r>
          <a:endParaRPr lang="en-GB" sz="3700" kern="1200" dirty="0">
            <a:solidFill>
              <a:schemeClr val="tx1">
                <a:lumMod val="75000"/>
                <a:lumOff val="25000"/>
              </a:schemeClr>
            </a:solidFill>
          </a:endParaRPr>
        </a:p>
      </dsp:txBody>
      <dsp:txXfrm>
        <a:off x="1869007" y="2556863"/>
        <a:ext cx="2883508" cy="852287"/>
      </dsp:txXfrm>
    </dsp:sp>
    <dsp:sp modelId="{A5906B98-203F-4988-B407-B8E2FB5B95EE}">
      <dsp:nvSpPr>
        <dsp:cNvPr id="0" name=""/>
        <dsp:cNvSpPr/>
      </dsp:nvSpPr>
      <dsp:spPr>
        <a:xfrm>
          <a:off x="4479764" y="0"/>
          <a:ext cx="3429010"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l-GR" sz="1900" kern="1200" dirty="0">
              <a:solidFill>
                <a:schemeClr val="tx1">
                  <a:lumMod val="75000"/>
                  <a:lumOff val="25000"/>
                </a:schemeClr>
              </a:solidFill>
            </a:rPr>
            <a:t>Επαγγελματίες πρώτης γραμμής
Γονείς</a:t>
          </a:r>
          <a:endParaRPr lang="en-GB" sz="1900" kern="1200" dirty="0">
            <a:solidFill>
              <a:schemeClr val="tx1">
                <a:lumMod val="75000"/>
                <a:lumOff val="25000"/>
              </a:schemeClr>
            </a:solidFill>
          </a:endParaRPr>
        </a:p>
      </dsp:txBody>
      <dsp:txXfrm>
        <a:off x="4479764" y="0"/>
        <a:ext cx="3429010" cy="852287"/>
      </dsp:txXfrm>
    </dsp:sp>
    <dsp:sp modelId="{ED256798-062E-4140-9838-778B40B4133B}">
      <dsp:nvSpPr>
        <dsp:cNvPr id="0" name=""/>
        <dsp:cNvSpPr/>
      </dsp:nvSpPr>
      <dsp:spPr>
        <a:xfrm>
          <a:off x="4511829" y="852287"/>
          <a:ext cx="3364881"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l-GR" sz="1900" kern="1200" dirty="0">
              <a:solidFill>
                <a:schemeClr val="tx1">
                  <a:lumMod val="75000"/>
                  <a:lumOff val="25000"/>
                </a:schemeClr>
              </a:solidFill>
            </a:rPr>
            <a:t>Έννοια της ριζοσπαστικοποίησης
Ασκήσεις και προσομοιώσεις</a:t>
          </a:r>
          <a:endParaRPr lang="en-GB" sz="1900" kern="1200" dirty="0">
            <a:solidFill>
              <a:schemeClr val="tx1">
                <a:lumMod val="75000"/>
                <a:lumOff val="25000"/>
              </a:schemeClr>
            </a:solidFill>
          </a:endParaRPr>
        </a:p>
      </dsp:txBody>
      <dsp:txXfrm>
        <a:off x="4511829" y="852287"/>
        <a:ext cx="3364881" cy="852287"/>
      </dsp:txXfrm>
    </dsp:sp>
    <dsp:sp modelId="{72233991-9FDD-466B-8563-82B17F89AC0F}">
      <dsp:nvSpPr>
        <dsp:cNvPr id="0" name=""/>
        <dsp:cNvSpPr/>
      </dsp:nvSpPr>
      <dsp:spPr>
        <a:xfrm>
          <a:off x="4572008" y="1699922"/>
          <a:ext cx="3244523"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l-GR" sz="1600" kern="1200" dirty="0">
              <a:solidFill>
                <a:schemeClr val="tx1">
                  <a:lumMod val="75000"/>
                  <a:lumOff val="25000"/>
                </a:schemeClr>
              </a:solidFill>
            </a:rPr>
            <a:t>Γνώσεις</a:t>
          </a:r>
          <a:endParaRPr lang="en-GB" sz="1600" kern="1200" dirty="0">
            <a:solidFill>
              <a:schemeClr val="tx1">
                <a:lumMod val="75000"/>
                <a:lumOff val="25000"/>
              </a:schemeClr>
            </a:solidFill>
          </a:endParaRPr>
        </a:p>
        <a:p>
          <a:pPr marL="171450" lvl="1" indent="-171450" algn="l" defTabSz="711200">
            <a:lnSpc>
              <a:spcPct val="90000"/>
            </a:lnSpc>
            <a:spcBef>
              <a:spcPct val="0"/>
            </a:spcBef>
            <a:spcAft>
              <a:spcPct val="15000"/>
            </a:spcAft>
            <a:buChar char="•"/>
          </a:pPr>
          <a:r>
            <a:rPr lang="el-GR" sz="1600" kern="1200" dirty="0">
              <a:solidFill>
                <a:schemeClr val="tx1">
                  <a:lumMod val="75000"/>
                  <a:lumOff val="25000"/>
                </a:schemeClr>
              </a:solidFill>
            </a:rPr>
            <a:t>Δεξιότητες εξάσκησης</a:t>
          </a:r>
          <a:endParaRPr lang="en-GB" sz="1600" kern="1200" dirty="0">
            <a:solidFill>
              <a:schemeClr val="tx1">
                <a:lumMod val="75000"/>
                <a:lumOff val="25000"/>
              </a:schemeClr>
            </a:solidFill>
          </a:endParaRPr>
        </a:p>
      </dsp:txBody>
      <dsp:txXfrm>
        <a:off x="4572008" y="1699922"/>
        <a:ext cx="3244523" cy="852287"/>
      </dsp:txXfrm>
    </dsp:sp>
    <dsp:sp modelId="{58607765-02B2-4957-A800-0D639B23EACD}">
      <dsp:nvSpPr>
        <dsp:cNvPr id="0" name=""/>
        <dsp:cNvSpPr/>
      </dsp:nvSpPr>
      <dsp:spPr>
        <a:xfrm>
          <a:off x="4648205" y="2556863"/>
          <a:ext cx="3092130"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l-GR" sz="1600" kern="1200" dirty="0">
              <a:solidFill>
                <a:schemeClr val="tx1">
                  <a:lumMod val="75000"/>
                  <a:lumOff val="25000"/>
                </a:schemeClr>
              </a:solidFill>
            </a:rPr>
            <a:t>Αναγνώριση ενδείξεων</a:t>
          </a:r>
          <a:endParaRPr lang="en-GB" sz="1600" kern="1200" dirty="0">
            <a:solidFill>
              <a:schemeClr val="tx1">
                <a:lumMod val="75000"/>
                <a:lumOff val="25000"/>
              </a:schemeClr>
            </a:solidFill>
          </a:endParaRPr>
        </a:p>
        <a:p>
          <a:pPr marL="171450" lvl="1" indent="-171450" algn="l" defTabSz="711200">
            <a:lnSpc>
              <a:spcPct val="90000"/>
            </a:lnSpc>
            <a:spcBef>
              <a:spcPct val="0"/>
            </a:spcBef>
            <a:spcAft>
              <a:spcPct val="15000"/>
            </a:spcAft>
            <a:buChar char="•"/>
          </a:pPr>
          <a:r>
            <a:rPr lang="el-GR" sz="1600" kern="1200" dirty="0">
              <a:solidFill>
                <a:schemeClr val="tx1">
                  <a:lumMod val="75000"/>
                  <a:lumOff val="25000"/>
                </a:schemeClr>
              </a:solidFill>
            </a:rPr>
            <a:t>Δεξιότητες γονικής μέριμνας / καθοδήγησης</a:t>
          </a:r>
          <a:endParaRPr lang="en-GB" sz="1600" kern="1200" dirty="0">
            <a:solidFill>
              <a:schemeClr val="tx1">
                <a:lumMod val="75000"/>
                <a:lumOff val="25000"/>
              </a:schemeClr>
            </a:solidFill>
          </a:endParaRPr>
        </a:p>
      </dsp:txBody>
      <dsp:txXfrm>
        <a:off x="4648205" y="2556863"/>
        <a:ext cx="3092130" cy="8522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86E4C-81AD-4122-997C-DE8B77FFB8E5}">
      <dsp:nvSpPr>
        <dsp:cNvPr id="0" name=""/>
        <dsp:cNvSpPr/>
      </dsp:nvSpPr>
      <dsp:spPr>
        <a:xfrm>
          <a:off x="0" y="0"/>
          <a:ext cx="4033322" cy="4033322"/>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F51D4-A9AD-408D-AEA1-9D315CDF1091}">
      <dsp:nvSpPr>
        <dsp:cNvPr id="0" name=""/>
        <dsp:cNvSpPr/>
      </dsp:nvSpPr>
      <dsp:spPr>
        <a:xfrm>
          <a:off x="2016661" y="0"/>
          <a:ext cx="5755739" cy="4033322"/>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l-GR" sz="3700" kern="1200" dirty="0">
              <a:solidFill>
                <a:schemeClr val="tx1">
                  <a:lumMod val="75000"/>
                  <a:lumOff val="25000"/>
                </a:schemeClr>
              </a:solidFill>
            </a:rPr>
            <a:t>Ποιος</a:t>
          </a:r>
          <a:endParaRPr lang="en-GB" sz="3700" kern="1200" dirty="0">
            <a:solidFill>
              <a:schemeClr val="tx1">
                <a:lumMod val="75000"/>
                <a:lumOff val="25000"/>
              </a:schemeClr>
            </a:solidFill>
          </a:endParaRPr>
        </a:p>
      </dsp:txBody>
      <dsp:txXfrm>
        <a:off x="2016661" y="0"/>
        <a:ext cx="2877869" cy="857080"/>
      </dsp:txXfrm>
    </dsp:sp>
    <dsp:sp modelId="{6A1A59E2-BE9E-43A4-9D6E-8DFAC286AEA7}">
      <dsp:nvSpPr>
        <dsp:cNvPr id="0" name=""/>
        <dsp:cNvSpPr/>
      </dsp:nvSpPr>
      <dsp:spPr>
        <a:xfrm>
          <a:off x="529373" y="857080"/>
          <a:ext cx="2974574" cy="2974574"/>
        </a:xfrm>
        <a:prstGeom prst="pie">
          <a:avLst>
            <a:gd name="adj1" fmla="val 5400000"/>
            <a:gd name="adj2" fmla="val 16200000"/>
          </a:avLst>
        </a:prstGeom>
        <a:solidFill>
          <a:schemeClr val="accent4">
            <a:hueOff val="604807"/>
            <a:satOff val="-198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97288-4156-4711-8F93-B7E1DC364E6A}">
      <dsp:nvSpPr>
        <dsp:cNvPr id="0" name=""/>
        <dsp:cNvSpPr/>
      </dsp:nvSpPr>
      <dsp:spPr>
        <a:xfrm>
          <a:off x="2016661" y="857080"/>
          <a:ext cx="5755739" cy="2974574"/>
        </a:xfrm>
        <a:prstGeom prst="rect">
          <a:avLst/>
        </a:prstGeom>
        <a:solidFill>
          <a:schemeClr val="lt1">
            <a:alpha val="90000"/>
            <a:hueOff val="0"/>
            <a:satOff val="0"/>
            <a:lumOff val="0"/>
            <a:alphaOff val="0"/>
          </a:schemeClr>
        </a:solidFill>
        <a:ln w="25400" cap="flat" cmpd="sng" algn="ctr">
          <a:solidFill>
            <a:schemeClr val="accent4">
              <a:hueOff val="604807"/>
              <a:satOff val="-198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l-GR" sz="3700" kern="1200" dirty="0">
              <a:solidFill>
                <a:schemeClr val="tx1">
                  <a:lumMod val="75000"/>
                  <a:lumOff val="25000"/>
                </a:schemeClr>
              </a:solidFill>
            </a:rPr>
            <a:t>Τι</a:t>
          </a:r>
          <a:endParaRPr lang="en-GB" sz="3700" kern="1200" dirty="0">
            <a:solidFill>
              <a:schemeClr val="tx1">
                <a:lumMod val="75000"/>
                <a:lumOff val="25000"/>
              </a:schemeClr>
            </a:solidFill>
          </a:endParaRPr>
        </a:p>
      </dsp:txBody>
      <dsp:txXfrm>
        <a:off x="2016661" y="857080"/>
        <a:ext cx="2877869" cy="857080"/>
      </dsp:txXfrm>
    </dsp:sp>
    <dsp:sp modelId="{E23D1449-B424-46BB-B0E3-A988FB2BCD1F}">
      <dsp:nvSpPr>
        <dsp:cNvPr id="0" name=""/>
        <dsp:cNvSpPr/>
      </dsp:nvSpPr>
      <dsp:spPr>
        <a:xfrm>
          <a:off x="1058747" y="1714161"/>
          <a:ext cx="1915827" cy="1915827"/>
        </a:xfrm>
        <a:prstGeom prst="pie">
          <a:avLst>
            <a:gd name="adj1" fmla="val 5400000"/>
            <a:gd name="adj2" fmla="val 16200000"/>
          </a:avLst>
        </a:prstGeom>
        <a:solidFill>
          <a:schemeClr val="accent4">
            <a:hueOff val="1209614"/>
            <a:satOff val="-396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498CC-FF27-45B0-A608-3D1351FF4555}">
      <dsp:nvSpPr>
        <dsp:cNvPr id="0" name=""/>
        <dsp:cNvSpPr/>
      </dsp:nvSpPr>
      <dsp:spPr>
        <a:xfrm>
          <a:off x="2016661" y="1714161"/>
          <a:ext cx="5755739" cy="1915827"/>
        </a:xfrm>
        <a:prstGeom prst="rect">
          <a:avLst/>
        </a:prstGeom>
        <a:solidFill>
          <a:schemeClr val="lt1">
            <a:alpha val="90000"/>
            <a:hueOff val="0"/>
            <a:satOff val="0"/>
            <a:lumOff val="0"/>
            <a:alphaOff val="0"/>
          </a:schemeClr>
        </a:solidFill>
        <a:ln w="25400" cap="flat" cmpd="sng" algn="ctr">
          <a:solidFill>
            <a:schemeClr val="accent4">
              <a:hueOff val="1209614"/>
              <a:satOff val="-396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l-GR" sz="3700" kern="1200" dirty="0">
              <a:solidFill>
                <a:schemeClr val="tx1">
                  <a:lumMod val="75000"/>
                  <a:lumOff val="25000"/>
                </a:schemeClr>
              </a:solidFill>
            </a:rPr>
            <a:t>Πώς</a:t>
          </a:r>
          <a:endParaRPr lang="en-GB" sz="3700" kern="1200" dirty="0">
            <a:solidFill>
              <a:schemeClr val="tx1">
                <a:lumMod val="75000"/>
                <a:lumOff val="25000"/>
              </a:schemeClr>
            </a:solidFill>
          </a:endParaRPr>
        </a:p>
      </dsp:txBody>
      <dsp:txXfrm>
        <a:off x="2016661" y="1714161"/>
        <a:ext cx="2877869" cy="857080"/>
      </dsp:txXfrm>
    </dsp:sp>
    <dsp:sp modelId="{BF653195-9924-4613-8F2D-729467B890E6}">
      <dsp:nvSpPr>
        <dsp:cNvPr id="0" name=""/>
        <dsp:cNvSpPr/>
      </dsp:nvSpPr>
      <dsp:spPr>
        <a:xfrm>
          <a:off x="1588120" y="2571242"/>
          <a:ext cx="857080" cy="857080"/>
        </a:xfrm>
        <a:prstGeom prst="pie">
          <a:avLst>
            <a:gd name="adj1" fmla="val 5400000"/>
            <a:gd name="adj2" fmla="val 16200000"/>
          </a:avLst>
        </a:prstGeom>
        <a:solidFill>
          <a:schemeClr val="accent4">
            <a:hueOff val="1814420"/>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3372C-810B-4993-990E-62E29B44623C}">
      <dsp:nvSpPr>
        <dsp:cNvPr id="0" name=""/>
        <dsp:cNvSpPr/>
      </dsp:nvSpPr>
      <dsp:spPr>
        <a:xfrm>
          <a:off x="2016661" y="2571242"/>
          <a:ext cx="5755739" cy="857080"/>
        </a:xfrm>
        <a:prstGeom prst="rect">
          <a:avLst/>
        </a:prstGeom>
        <a:solidFill>
          <a:schemeClr val="lt1">
            <a:alpha val="90000"/>
            <a:hueOff val="0"/>
            <a:satOff val="0"/>
            <a:lumOff val="0"/>
            <a:alphaOff val="0"/>
          </a:schemeClr>
        </a:solidFill>
        <a:ln w="25400" cap="flat" cmpd="sng" algn="ctr">
          <a:solidFill>
            <a:schemeClr val="accent4">
              <a:hueOff val="1814420"/>
              <a:satOff val="-594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l-GR" sz="3700" kern="1200" dirty="0">
              <a:solidFill>
                <a:schemeClr val="tx1">
                  <a:lumMod val="75000"/>
                  <a:lumOff val="25000"/>
                </a:schemeClr>
              </a:solidFill>
            </a:rPr>
            <a:t>Αποτέλεσμα</a:t>
          </a:r>
          <a:endParaRPr lang="en-GB" sz="3700" kern="1200" dirty="0">
            <a:solidFill>
              <a:schemeClr val="tx1">
                <a:lumMod val="75000"/>
                <a:lumOff val="25000"/>
              </a:schemeClr>
            </a:solidFill>
          </a:endParaRPr>
        </a:p>
      </dsp:txBody>
      <dsp:txXfrm>
        <a:off x="2016661" y="2571242"/>
        <a:ext cx="2877869" cy="857080"/>
      </dsp:txXfrm>
    </dsp:sp>
    <dsp:sp modelId="{A5906B98-203F-4988-B407-B8E2FB5B95EE}">
      <dsp:nvSpPr>
        <dsp:cNvPr id="0" name=""/>
        <dsp:cNvSpPr/>
      </dsp:nvSpPr>
      <dsp:spPr>
        <a:xfrm>
          <a:off x="4894530" y="0"/>
          <a:ext cx="2877869" cy="85708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l-GR" sz="1600" kern="1200" dirty="0">
              <a:solidFill>
                <a:schemeClr val="tx1">
                  <a:lumMod val="75000"/>
                  <a:lumOff val="25000"/>
                </a:schemeClr>
              </a:solidFill>
            </a:rPr>
            <a:t>Επαγγελματίες πρώτης γραμμής</a:t>
          </a:r>
          <a:endParaRPr lang="en-GB" sz="1600" kern="1200" dirty="0">
            <a:solidFill>
              <a:schemeClr val="tx1">
                <a:lumMod val="75000"/>
                <a:lumOff val="25000"/>
              </a:schemeClr>
            </a:solidFill>
          </a:endParaRPr>
        </a:p>
      </dsp:txBody>
      <dsp:txXfrm>
        <a:off x="4894530" y="0"/>
        <a:ext cx="2877869" cy="857080"/>
      </dsp:txXfrm>
    </dsp:sp>
    <dsp:sp modelId="{ED256798-062E-4140-9838-778B40B4133B}">
      <dsp:nvSpPr>
        <dsp:cNvPr id="0" name=""/>
        <dsp:cNvSpPr/>
      </dsp:nvSpPr>
      <dsp:spPr>
        <a:xfrm>
          <a:off x="4894530" y="857080"/>
          <a:ext cx="2877869" cy="85708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l-GR" sz="1600" kern="1200" dirty="0">
              <a:solidFill>
                <a:schemeClr val="tx1">
                  <a:lumMod val="75000"/>
                  <a:lumOff val="25000"/>
                </a:schemeClr>
              </a:solidFill>
            </a:rPr>
            <a:t>Έννοια της ριζοσπαστικοποίησης</a:t>
          </a:r>
          <a:endParaRPr lang="en-GB" sz="1600" kern="1200" dirty="0">
            <a:solidFill>
              <a:schemeClr val="tx1">
                <a:lumMod val="75000"/>
                <a:lumOff val="25000"/>
              </a:schemeClr>
            </a:solidFill>
          </a:endParaRPr>
        </a:p>
        <a:p>
          <a:pPr marL="171450" lvl="1" indent="-171450" algn="l" defTabSz="711200">
            <a:lnSpc>
              <a:spcPct val="90000"/>
            </a:lnSpc>
            <a:spcBef>
              <a:spcPct val="0"/>
            </a:spcBef>
            <a:spcAft>
              <a:spcPct val="15000"/>
            </a:spcAft>
            <a:buChar char="•"/>
          </a:pPr>
          <a:r>
            <a:rPr lang="el-GR" sz="1600" kern="1200" dirty="0">
              <a:solidFill>
                <a:schemeClr val="tx1">
                  <a:lumMod val="75000"/>
                  <a:lumOff val="25000"/>
                </a:schemeClr>
              </a:solidFill>
            </a:rPr>
            <a:t>Ασκήσεις και προσομοιώσεις</a:t>
          </a:r>
          <a:endParaRPr lang="en-GB" sz="1600" kern="1200" dirty="0">
            <a:solidFill>
              <a:schemeClr val="tx1">
                <a:lumMod val="75000"/>
                <a:lumOff val="25000"/>
              </a:schemeClr>
            </a:solidFill>
          </a:endParaRPr>
        </a:p>
      </dsp:txBody>
      <dsp:txXfrm>
        <a:off x="4894530" y="857080"/>
        <a:ext cx="2877869" cy="857080"/>
      </dsp:txXfrm>
    </dsp:sp>
    <dsp:sp modelId="{72233991-9FDD-466B-8563-82B17F89AC0F}">
      <dsp:nvSpPr>
        <dsp:cNvPr id="0" name=""/>
        <dsp:cNvSpPr/>
      </dsp:nvSpPr>
      <dsp:spPr>
        <a:xfrm>
          <a:off x="4894530" y="1709482"/>
          <a:ext cx="2877869" cy="85708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l-GR" sz="1600" kern="1200" dirty="0">
              <a:solidFill>
                <a:schemeClr val="tx1">
                  <a:lumMod val="75000"/>
                  <a:lumOff val="25000"/>
                </a:schemeClr>
              </a:solidFill>
            </a:rPr>
            <a:t>Γνώση</a:t>
          </a:r>
          <a:endParaRPr lang="en-GB" sz="1600" kern="1200" dirty="0">
            <a:solidFill>
              <a:schemeClr val="tx1">
                <a:lumMod val="75000"/>
                <a:lumOff val="25000"/>
              </a:schemeClr>
            </a:solidFill>
          </a:endParaRPr>
        </a:p>
        <a:p>
          <a:pPr marL="171450" lvl="1" indent="-171450" algn="l" defTabSz="711200">
            <a:lnSpc>
              <a:spcPct val="90000"/>
            </a:lnSpc>
            <a:spcBef>
              <a:spcPct val="0"/>
            </a:spcBef>
            <a:spcAft>
              <a:spcPct val="15000"/>
            </a:spcAft>
            <a:buChar char="•"/>
          </a:pPr>
          <a:r>
            <a:rPr lang="el-GR" sz="1600" kern="1200" dirty="0">
              <a:solidFill>
                <a:schemeClr val="tx1">
                  <a:lumMod val="75000"/>
                  <a:lumOff val="25000"/>
                </a:schemeClr>
              </a:solidFill>
            </a:rPr>
            <a:t>Δεξιότητες εξάσκησης</a:t>
          </a:r>
          <a:endParaRPr lang="en-GB" sz="1600" kern="1200" dirty="0">
            <a:solidFill>
              <a:schemeClr val="tx1">
                <a:lumMod val="75000"/>
                <a:lumOff val="25000"/>
              </a:schemeClr>
            </a:solidFill>
          </a:endParaRPr>
        </a:p>
      </dsp:txBody>
      <dsp:txXfrm>
        <a:off x="4894530" y="1709482"/>
        <a:ext cx="2877869" cy="857080"/>
      </dsp:txXfrm>
    </dsp:sp>
    <dsp:sp modelId="{58607765-02B2-4957-A800-0D639B23EACD}">
      <dsp:nvSpPr>
        <dsp:cNvPr id="0" name=""/>
        <dsp:cNvSpPr/>
      </dsp:nvSpPr>
      <dsp:spPr>
        <a:xfrm>
          <a:off x="4894530" y="2571242"/>
          <a:ext cx="2877869" cy="85708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l-GR" sz="1600" kern="1200" dirty="0">
              <a:solidFill>
                <a:schemeClr val="tx1">
                  <a:lumMod val="75000"/>
                  <a:lumOff val="25000"/>
                </a:schemeClr>
              </a:solidFill>
            </a:rPr>
            <a:t>Αναγνωρίζοντας τα σημάδια</a:t>
          </a:r>
          <a:endParaRPr lang="en-GB" sz="1600" kern="1200" dirty="0">
            <a:solidFill>
              <a:schemeClr val="tx1">
                <a:lumMod val="75000"/>
                <a:lumOff val="25000"/>
              </a:schemeClr>
            </a:solidFill>
          </a:endParaRPr>
        </a:p>
        <a:p>
          <a:pPr marL="171450" lvl="1" indent="-171450" algn="l" defTabSz="711200">
            <a:lnSpc>
              <a:spcPct val="90000"/>
            </a:lnSpc>
            <a:spcBef>
              <a:spcPct val="0"/>
            </a:spcBef>
            <a:spcAft>
              <a:spcPct val="15000"/>
            </a:spcAft>
            <a:buChar char="•"/>
          </a:pPr>
          <a:r>
            <a:rPr lang="el-GR" sz="1600" kern="1200" dirty="0">
              <a:solidFill>
                <a:schemeClr val="tx1">
                  <a:lumMod val="75000"/>
                  <a:lumOff val="25000"/>
                </a:schemeClr>
              </a:solidFill>
            </a:rPr>
            <a:t>Δεξιότητες κριτικής σκέψης</a:t>
          </a:r>
          <a:endParaRPr lang="en-GB" sz="1600" kern="1200" dirty="0">
            <a:solidFill>
              <a:schemeClr val="tx1">
                <a:lumMod val="75000"/>
                <a:lumOff val="25000"/>
              </a:schemeClr>
            </a:solidFill>
          </a:endParaRPr>
        </a:p>
      </dsp:txBody>
      <dsp:txXfrm>
        <a:off x="4894530" y="2571242"/>
        <a:ext cx="2877869" cy="85708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BFD056CD-E48A-445E-80B6-2ADCA8FB1D90}" type="datetimeFigureOut">
              <a:rPr lang="en-US" smtClean="0"/>
              <a:t>8/27/2021</a:t>
            </a:fld>
            <a:endParaRPr lang="en-US"/>
          </a:p>
        </p:txBody>
      </p:sp>
      <p:sp>
        <p:nvSpPr>
          <p:cNvPr id="4" name="Footer Placeholder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2E45F38D-E3C4-4F30-851C-A7C05338AC35}" type="slidenum">
              <a:rPr lang="en-US" smtClean="0"/>
              <a:t>‹#›</a:t>
            </a:fld>
            <a:endParaRPr lang="en-US"/>
          </a:p>
        </p:txBody>
      </p:sp>
    </p:spTree>
    <p:extLst>
      <p:ext uri="{BB962C8B-B14F-4D97-AF65-F5344CB8AC3E}">
        <p14:creationId xmlns:p14="http://schemas.microsoft.com/office/powerpoint/2010/main" val="1325226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3812FE9C-A388-4AF3-883E-F263149D8481}" type="datetimeFigureOut">
              <a:rPr lang="en-US" smtClean="0"/>
              <a:t>8/27/2021</a:t>
            </a:fld>
            <a:endParaRPr lang="en-US"/>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4D7F6500-7E3F-4999-8C74-183F6B321703}" type="slidenum">
              <a:rPr lang="en-US" smtClean="0"/>
              <a:t>‹#›</a:t>
            </a:fld>
            <a:endParaRPr lang="en-US"/>
          </a:p>
        </p:txBody>
      </p:sp>
    </p:spTree>
    <p:extLst>
      <p:ext uri="{BB962C8B-B14F-4D97-AF65-F5344CB8AC3E}">
        <p14:creationId xmlns:p14="http://schemas.microsoft.com/office/powerpoint/2010/main" val="3291266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c.europa.eu/home-affairs/what-we-do/policies/crisis-and-terrorism/radicalisation_e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algn="l"/>
            <a:endParaRPr lang="en-GB" sz="1200" kern="1200" dirty="0">
              <a:solidFill>
                <a:schemeClr val="tx1"/>
              </a:solidFill>
              <a:effectLst/>
              <a:latin typeface="+mn-lt"/>
              <a:ea typeface="+mn-ea"/>
              <a:cs typeface="+mn-cs"/>
            </a:endParaRP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0</a:t>
            </a:fld>
            <a:endParaRPr lang="en-US"/>
          </a:p>
        </p:txBody>
      </p:sp>
    </p:spTree>
    <p:extLst>
      <p:ext uri="{BB962C8B-B14F-4D97-AF65-F5344CB8AC3E}">
        <p14:creationId xmlns:p14="http://schemas.microsoft.com/office/powerpoint/2010/main" val="2255934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nl-NL" dirty="0"/>
              <a:t>Feddes, Nickolson, Doosje (2015) </a:t>
            </a:r>
            <a:r>
              <a:rPr lang="el-GR" dirty="0"/>
              <a:t>αναμένουν ότι η επίδραση των εναυσμάτων</a:t>
            </a:r>
            <a:r>
              <a:rPr lang="en-US" dirty="0"/>
              <a:t>/</a:t>
            </a:r>
            <a:r>
              <a:rPr lang="el-GR" dirty="0"/>
              <a:t>προκλήσεων θα εξαρτηθεί επίσης από τα κυρίαρχα κίνητρα/ψυχοσύνθεση του εν λόγω προσώπου. Διαφοροποιεί μεταξύ τεσσάρων τύπων προσώπων όσον αφορά το κύριο κίνητρο για ριζοσπαστικοποίηση. 
</a:t>
            </a:r>
            <a:r>
              <a:rPr lang="en-GB" dirty="0"/>
              <a:t>1 </a:t>
            </a:r>
            <a:r>
              <a:rPr lang="el-GR" dirty="0"/>
              <a:t>Αναζητητές ταυτότητας: άτομα που αναζητούν μια θετική ταυτότητα και προσπαθούν να την βρουν μέσω της σύναψης σχέσεων με άλλους. </a:t>
            </a:r>
            <a:endParaRPr lang="en-GB" dirty="0"/>
          </a:p>
          <a:p>
            <a:r>
              <a:rPr lang="en-GB" dirty="0"/>
              <a:t>2 </a:t>
            </a:r>
            <a:r>
              <a:rPr lang="el-GR" dirty="0"/>
              <a:t>Αναζητητές δικαιοσύνης: άτομα που αναζητούν κυρίως πολιτική δικαιοσύνη ή υψηλότερο κοινωνικοπολιτική θέση για τη δική τους κοινωνική ομάδα. </a:t>
            </a:r>
            <a:endParaRPr lang="en-GB" dirty="0"/>
          </a:p>
          <a:p>
            <a:r>
              <a:rPr lang="en-GB" dirty="0"/>
              <a:t>3 </a:t>
            </a:r>
            <a:r>
              <a:rPr lang="el-GR" dirty="0"/>
              <a:t>Αναζητητές για το νόημα της ζωής: άτομα που κυρίως αγωνίζονται για κάτι για να κρατηθούν και να δώσουν νόημα στη ζωή. </a:t>
            </a:r>
            <a:endParaRPr lang="en-GB" dirty="0"/>
          </a:p>
          <a:p>
            <a:r>
              <a:rPr lang="en-GB" dirty="0"/>
              <a:t>4 </a:t>
            </a:r>
            <a:r>
              <a:rPr lang="el-GR" dirty="0"/>
              <a:t>Αναζητητές συγκίνησης: άτομα που αναζητούν ενθουσιασμό και περιπέτεια. </a:t>
            </a:r>
            <a:endParaRPr lang="nl-NL" dirty="0"/>
          </a:p>
          <a:p>
            <a:endParaRPr lang="nl-NL" dirty="0"/>
          </a:p>
          <a:p>
            <a:r>
              <a:rPr lang="nl-NL" dirty="0"/>
              <a:t>Feddes, Nickolson, Doosje (2015) Triggerfactoren in het Radicaliseringsproces. Ministerie van Sociale</a:t>
            </a:r>
          </a:p>
          <a:p>
            <a:r>
              <a:rPr lang="nl-NL" dirty="0"/>
              <a:t>Zaken en Werkgelegenheid</a:t>
            </a:r>
            <a:endParaRPr lang="bg-BG" dirty="0"/>
          </a:p>
          <a:p>
            <a:pPr marL="0" indent="0">
              <a:buFont typeface="+mj-lt"/>
              <a:buNone/>
            </a:pPr>
            <a:endParaRPr lang="nl-NL"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9</a:t>
            </a:fld>
            <a:endParaRPr lang="en-US"/>
          </a:p>
        </p:txBody>
      </p:sp>
    </p:spTree>
    <p:extLst>
      <p:ext uri="{BB962C8B-B14F-4D97-AF65-F5344CB8AC3E}">
        <p14:creationId xmlns:p14="http://schemas.microsoft.com/office/powerpoint/2010/main" val="3824856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el-GR" dirty="0">
                <a:latin typeface="Arial" charset="0"/>
                <a:cs typeface="Arial" charset="0"/>
              </a:rPr>
              <a:t>Σε αυτό το μοντέλο βλέπετε τα διάφορα στοιχεία που περιγράφονται καθώς </a:t>
            </a:r>
            <a:r>
              <a:rPr lang="el-GR" dirty="0" err="1">
                <a:latin typeface="Arial" charset="0"/>
                <a:cs typeface="Arial" charset="0"/>
              </a:rPr>
              <a:t>αλληλεπιδρούν</a:t>
            </a:r>
            <a:r>
              <a:rPr lang="en-GB" dirty="0">
                <a:latin typeface="Arial" charset="0"/>
                <a:cs typeface="Arial" charset="0"/>
              </a:rPr>
              <a:t>. </a:t>
            </a:r>
          </a:p>
          <a:p>
            <a:pPr marL="228600" indent="-228600">
              <a:buFont typeface="+mj-lt"/>
              <a:buAutoNum type="arabicPeriod"/>
            </a:pPr>
            <a:r>
              <a:rPr lang="el-GR" dirty="0">
                <a:latin typeface="Arial" charset="0"/>
                <a:cs typeface="Arial" charset="0"/>
              </a:rPr>
              <a:t>Υπάρχουν εναύσματα που επηρεάζουν και διεγείρουν τη διαδικασία ριζοσπαστικοποίησης.
Δρουν σε διαφορετικά επίπεδα και μπορεί να είναι κοινωνιολογικά, ψυχολογικά, πολιτικά ή οικονομικά</a:t>
            </a:r>
            <a:endParaRPr lang="en-GB" dirty="0">
              <a:latin typeface="Arial" charset="0"/>
              <a:cs typeface="Arial" charset="0"/>
            </a:endParaRPr>
          </a:p>
          <a:p>
            <a:pPr marL="228600" indent="-228600">
              <a:buFont typeface="+mj-lt"/>
              <a:buAutoNum type="arabicPeriod"/>
            </a:pPr>
            <a:r>
              <a:rPr lang="el-GR" dirty="0">
                <a:latin typeface="Arial" charset="0"/>
                <a:cs typeface="Arial" charset="0"/>
              </a:rPr>
              <a:t>Οι παράγοντες ενεργοποίησης στο </a:t>
            </a:r>
            <a:r>
              <a:rPr lang="el-GR" dirty="0" err="1">
                <a:latin typeface="Arial" charset="0"/>
                <a:cs typeface="Arial" charset="0"/>
              </a:rPr>
              <a:t>μικρο</a:t>
            </a:r>
            <a:r>
              <a:rPr lang="el-GR" dirty="0">
                <a:latin typeface="Arial" charset="0"/>
                <a:cs typeface="Arial" charset="0"/>
              </a:rPr>
              <a:t>-επίπεδο (εμπειρίες σε ατομικό επίπεδο) περιλαμβάνουν άμεσες εμπειρίες διακρίσεων και συγκρούσεων με τις αρχές ή κράτηση, αντιπαράθεση με το θάνατο, προβλήματα στο σπίτι (όπως διαζύγιο ή καυγάδες με γονείς), απώλεια εργασίας ή σχολείου.
Στο </a:t>
            </a:r>
            <a:r>
              <a:rPr lang="el-GR" dirty="0" err="1">
                <a:latin typeface="Arial" charset="0"/>
                <a:cs typeface="Arial" charset="0"/>
              </a:rPr>
              <a:t>μεσο</a:t>
            </a:r>
            <a:r>
              <a:rPr lang="el-GR" dirty="0">
                <a:latin typeface="Arial" charset="0"/>
                <a:cs typeface="Arial" charset="0"/>
              </a:rPr>
              <a:t> επίπεδο (το επίπεδο της ομάδας και άλλων άμεσων κοινωνικών συνδέσεων), περιλαμβάνει π.χ. τη συνάντηση με ένα </a:t>
            </a:r>
            <a:r>
              <a:rPr lang="el-GR" dirty="0" err="1">
                <a:latin typeface="Arial" charset="0"/>
                <a:cs typeface="Arial" charset="0"/>
              </a:rPr>
              <a:t>ριζοσπαστικοποιημένο</a:t>
            </a:r>
            <a:r>
              <a:rPr lang="el-GR" dirty="0">
                <a:latin typeface="Arial" charset="0"/>
                <a:cs typeface="Arial" charset="0"/>
              </a:rPr>
              <a:t> άτομο (</a:t>
            </a:r>
            <a:r>
              <a:rPr lang="el-GR" dirty="0" err="1">
                <a:latin typeface="Arial" charset="0"/>
                <a:cs typeface="Arial" charset="0"/>
              </a:rPr>
              <a:t>διάδραση</a:t>
            </a:r>
            <a:r>
              <a:rPr lang="el-GR" dirty="0">
                <a:latin typeface="Arial" charset="0"/>
                <a:cs typeface="Arial" charset="0"/>
              </a:rPr>
              <a:t>, επιρροή), την παρατήρηση της αδικίας κατά της ομάδας με την οποία τα άτομα ταυτίζονται</a:t>
            </a:r>
            <a:r>
              <a:rPr lang="en-GB" dirty="0">
                <a:latin typeface="Arial" charset="0"/>
                <a:cs typeface="Arial" charset="0"/>
              </a:rPr>
              <a:t>. </a:t>
            </a:r>
          </a:p>
          <a:p>
            <a:pPr marL="228600" indent="-228600">
              <a:buFont typeface="+mj-lt"/>
              <a:buAutoNum type="arabicPeriod"/>
            </a:pPr>
            <a:r>
              <a:rPr lang="el-GR" dirty="0">
                <a:latin typeface="Arial" charset="0"/>
                <a:cs typeface="Arial" charset="0"/>
              </a:rPr>
              <a:t>Και στο </a:t>
            </a:r>
            <a:r>
              <a:rPr lang="el-GR" dirty="0" err="1">
                <a:latin typeface="Arial" charset="0"/>
                <a:cs typeface="Arial" charset="0"/>
              </a:rPr>
              <a:t>μακροεπίπεδο</a:t>
            </a:r>
            <a:r>
              <a:rPr lang="el-GR" dirty="0">
                <a:latin typeface="Arial" charset="0"/>
                <a:cs typeface="Arial" charset="0"/>
              </a:rPr>
              <a:t> (κοινωνία, γεωπολιτική) μπορείτε να σκεφτείτε εκκλήσεις για δράση από ιδεολογικούς ηγέτες, στρατιωτικές επιθέσεις κατά συγκεκριμένης ομάδας και κυβερνητικές πολιτικές που στοχεύουν σε συγκεκριμένη ομάδα</a:t>
            </a:r>
            <a:r>
              <a:rPr lang="en-GB" dirty="0">
                <a:latin typeface="Arial" charset="0"/>
                <a:cs typeface="Arial" charset="0"/>
              </a:rPr>
              <a:t>.</a:t>
            </a:r>
          </a:p>
          <a:p>
            <a:pPr marL="228600" indent="-228600">
              <a:buFont typeface="+mj-lt"/>
              <a:buAutoNum type="arabicPeriod"/>
            </a:pPr>
            <a:r>
              <a:rPr lang="el-GR" dirty="0">
                <a:latin typeface="Arial" charset="0"/>
                <a:cs typeface="Arial" charset="0"/>
              </a:rPr>
              <a:t>Η επίδραση αυτών των εναυσμάτων μπορεί να ποικίλει ανάλογα με τη φάση της ριζοσπαστικοποίησης που βρίσκεται ένα άτομο</a:t>
            </a:r>
            <a:r>
              <a:rPr lang="en-GB" dirty="0">
                <a:latin typeface="Arial" charset="0"/>
                <a:cs typeface="Arial" charset="0"/>
              </a:rPr>
              <a:t>.</a:t>
            </a:r>
          </a:p>
          <a:p>
            <a:pPr marL="228600" indent="-228600">
              <a:buFont typeface="+mj-lt"/>
              <a:buAutoNum type="arabicPeriod"/>
            </a:pPr>
            <a:r>
              <a:rPr lang="el-GR" dirty="0">
                <a:latin typeface="Arial" charset="0"/>
                <a:cs typeface="Arial" charset="0"/>
              </a:rPr>
              <a:t>Επιπλέον, το αποτέλεσμα μπορεί να διαφέρει ανάλογα με τα προσωπικά χαρακτηριστικά, όπως τι είδους άτομο είναι κάποιος. επίπεδο φύλου, ηλικίας ή εκπαίδευσης και τις δεξιότητες που διαθέτει για την αντιμετώπιση των εναυσμάτων</a:t>
            </a:r>
            <a:r>
              <a:rPr lang="en-GB" dirty="0">
                <a:latin typeface="Arial" charset="0"/>
                <a:cs typeface="Arial" charset="0"/>
              </a:rPr>
              <a:t>. </a:t>
            </a:r>
          </a:p>
          <a:p>
            <a:endParaRPr lang="el-GR" dirty="0"/>
          </a:p>
          <a:p>
            <a:pPr marL="228600" indent="-228600">
              <a:buFont typeface="+mj-lt"/>
              <a:buAutoNum type="arabicPeriod"/>
            </a:pPr>
            <a:r>
              <a:rPr lang="el-GR" dirty="0">
                <a:latin typeface="Arial" charset="0"/>
                <a:cs typeface="Arial" charset="0"/>
              </a:rPr>
              <a:t>Τα εργαστήρια σε αυτό το έργο συνδέονται με πολλούς από τους προαναφερθέντες παράγοντες και χαρακτηριστικά</a:t>
            </a:r>
            <a:endParaRPr lang="en-GB" dirty="0">
              <a:latin typeface="Arial" charset="0"/>
              <a:cs typeface="Arial" charset="0"/>
            </a:endParaRPr>
          </a:p>
          <a:p>
            <a:pPr marL="228600" indent="-228600">
              <a:buFont typeface="+mj-lt"/>
              <a:buAutoNum type="arabicPeriod"/>
            </a:pPr>
            <a:r>
              <a:rPr lang="el-GR" dirty="0"/>
              <a:t>Δεξιότητες: αντιμετωπίζονται στα εργαστήρια κριτική σκέψη, διαχείριση θυμού, π.χ.</a:t>
            </a:r>
            <a:endParaRPr lang="nl-NL" dirty="0"/>
          </a:p>
          <a:p>
            <a:pPr marL="228600" indent="-228600">
              <a:buFont typeface="+mj-lt"/>
              <a:buAutoNum type="arabicPeriod"/>
            </a:pPr>
            <a:r>
              <a:rPr lang="el-GR" dirty="0"/>
              <a:t>Ταυτότητα: π.χ. στα εργαστήρια αφηγήσεις &amp; ταυτότητα και ανατροφή των παιδιών</a:t>
            </a:r>
            <a:endParaRPr lang="nl-NL" dirty="0"/>
          </a:p>
          <a:p>
            <a:pPr marL="228600" indent="-228600">
              <a:buFont typeface="+mj-lt"/>
              <a:buAutoNum type="arabicPeriod"/>
            </a:pPr>
            <a:r>
              <a:rPr lang="el-GR" dirty="0"/>
              <a:t>Προσωπικές εμπειρίες με διακρίσεις: π.χ. στα εργαστήρια διαχείρισης συγκρούσεων και καθοδήγησης </a:t>
            </a:r>
            <a:endParaRPr lang="nl-NL" dirty="0"/>
          </a:p>
          <a:p>
            <a:pPr marL="228600" indent="-228600">
              <a:buFont typeface="+mj-lt"/>
              <a:buAutoNum type="arabicPeriod"/>
            </a:pPr>
            <a:r>
              <a:rPr lang="el-GR" dirty="0"/>
              <a:t>Προβλήματα στο σπίτι: ανατροφή των παιδιών </a:t>
            </a:r>
            <a:endParaRPr lang="nl-NL" dirty="0"/>
          </a:p>
          <a:p>
            <a:pPr marL="228600" indent="-228600">
              <a:buFont typeface="+mj-lt"/>
              <a:buAutoNum type="arabicPeriod"/>
            </a:pPr>
            <a:r>
              <a:rPr lang="el-GR" dirty="0"/>
              <a:t>Κυβερνητική πολιτική: στο εργαστήριο αναλογική κρατική αντίδραση</a:t>
            </a:r>
            <a:endParaRPr lang="nl-NL" dirty="0"/>
          </a:p>
          <a:p>
            <a:endParaRPr lang="nl-NL" dirty="0"/>
          </a:p>
          <a:p>
            <a:r>
              <a:rPr lang="nl-NL" dirty="0"/>
              <a:t>@Trainer, more background (to connect radicalisation to an increased vulnerability of youths)</a:t>
            </a:r>
          </a:p>
          <a:p>
            <a:pPr>
              <a:lnSpc>
                <a:spcPct val="107000"/>
              </a:lnSpc>
              <a:spcAft>
                <a:spcPts val="600"/>
              </a:spcAft>
            </a:pPr>
            <a:r>
              <a:rPr lang="el-GR" sz="1200" dirty="0">
                <a:effectLst/>
                <a:latin typeface="Calibri" panose="020F0502020204030204" pitchFamily="34" charset="0"/>
                <a:ea typeface="Calibri" panose="020F0502020204030204" pitchFamily="34" charset="0"/>
                <a:cs typeface="Times New Roman" panose="02020603050405020304" pitchFamily="18" charset="0"/>
              </a:rPr>
              <a:t>Αν και δεν υπάρχει ένας δρόμος προς τη ριζοσπαστικοποίηση, οι ερευνητές και οι επαγγελματίες αναγνωρίζουν ορισμένους παράγοντες κινδύνου και προστασίας για τους νέους. Οι παράγοντες κινδύνου ενισχύουν την πιθανότητα ριζοσπαστικοποίησης, αλλά σίγουρα δεν προβλέπουν ότι η ριζοσπαστικοποίηση συμβαίνει αναγκαστικά. Οι προστατευτικοί παράγοντες μειώνουν την πιθανότητα ριζοσπαστικοποίησης, αλλά δυστυχώς δεν θα εμποδίζουν πάντα ένα άτομο να </a:t>
            </a:r>
            <a:r>
              <a:rPr lang="el-GR" sz="1200" dirty="0" err="1">
                <a:effectLst/>
                <a:latin typeface="Calibri" panose="020F0502020204030204" pitchFamily="34" charset="0"/>
                <a:ea typeface="Calibri" panose="020F0502020204030204" pitchFamily="34" charset="0"/>
                <a:cs typeface="Times New Roman" panose="02020603050405020304" pitchFamily="18" charset="0"/>
              </a:rPr>
              <a:t>ριζοσπαστικοποιήσει</a:t>
            </a:r>
            <a:r>
              <a:rPr lang="el-GR"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l-GR" sz="1200" dirty="0">
                <a:effectLst/>
                <a:latin typeface="Calibri" panose="020F0502020204030204" pitchFamily="34" charset="0"/>
                <a:ea typeface="Calibri" panose="020F0502020204030204" pitchFamily="34" charset="0"/>
                <a:cs typeface="Times New Roman" panose="02020603050405020304" pitchFamily="18" charset="0"/>
              </a:rPr>
              <a:t>Η ίδια η εφηβεία αποτελεί παράγοντα κινδύνου, όταν οι νέοι προσπαθούν να βρουν τη θέση και το νόημά τους σε έναν σύνθετο και συχνά πολωμένο κόσμο. Αυτή η λαχτάρα για σύνδεση μπορεί να εκπληρωθεί από μια εξτρεμιστική ομάδα. Έλλειψη δεξιοτήτων για την αντιμετώπιση συγκεκριμένων εμπειριών, π.χ. θυμός ως αποτέλεσμα προσλαμβανόμενων παραπόνων/αισθήματος αδικίας. Τα γεγονότα της ζωής, όπως ο θάνατος στην οικογένεια, ή το διαζύγιο μπορεί να είναι ένα έναυσμα. Επίσης, τα προβλήματα ψυχικής υγείας μπορούν μερικές φορές να αυξήσουν τον κίνδυνο, όπως και η ανάγκη για ενθουσιασμό.
</a:t>
            </a:r>
            <a:endParaRPr lang="nl-NL" dirty="0"/>
          </a:p>
          <a:p>
            <a:r>
              <a:rPr lang="el-GR" sz="1800" kern="1200" dirty="0">
                <a:solidFill>
                  <a:srgbClr val="000000"/>
                </a:solidFill>
                <a:effectLst/>
                <a:latin typeface="Calibri" panose="020F0502020204030204" pitchFamily="34" charset="0"/>
                <a:ea typeface="+mn-ea"/>
                <a:cs typeface="+mn-cs"/>
              </a:rPr>
              <a:t>Σε αυτό το έργο εστιάζουμε στην ενίσχυση των προστατευτικών παραγόντων και στην αποδυνάμωση των τρωτών σημείων για τη δημιουργία μεγαλύτερης ανθεκτικότητας έναντι εμπειριών/ριζοσπαστικοποίησης</a:t>
            </a:r>
            <a:r>
              <a:rPr lang="el-GR" dirty="0"/>
              <a:t>
</a:t>
            </a:r>
            <a:endParaRPr lang="nl-NL" dirty="0"/>
          </a:p>
          <a:p>
            <a:endParaRPr lang="nl-NL"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10</a:t>
            </a:fld>
            <a:endParaRPr lang="en-US"/>
          </a:p>
        </p:txBody>
      </p:sp>
    </p:spTree>
    <p:extLst>
      <p:ext uri="{BB962C8B-B14F-4D97-AF65-F5344CB8AC3E}">
        <p14:creationId xmlns:p14="http://schemas.microsoft.com/office/powerpoint/2010/main" val="894582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15000"/>
              </a:lnSpc>
              <a:spcBef>
                <a:spcPts val="0"/>
              </a:spcBef>
              <a:spcAft>
                <a:spcPts val="600"/>
              </a:spcAft>
              <a:buClrTx/>
              <a:buSzTx/>
              <a:buFontTx/>
              <a:buNone/>
              <a:tabLst/>
              <a:defRPr/>
            </a:pPr>
            <a:r>
              <a:rPr lang="en-GB" sz="1800" b="1" i="0" u="none" strike="noStrike" baseline="0" dirty="0">
                <a:latin typeface="Verdana" panose="020B0604030504040204" pitchFamily="34" charset="0"/>
              </a:rPr>
              <a:t>Instructions/text sheet 18</a:t>
            </a:r>
          </a:p>
          <a:p>
            <a:pPr marL="0" marR="0" lvl="0" indent="0" algn="just" defTabSz="914400" rtl="0" eaLnBrk="1" fontAlgn="auto" latinLnBrk="0" hangingPunct="1">
              <a:lnSpc>
                <a:spcPct val="115000"/>
              </a:lnSpc>
              <a:spcBef>
                <a:spcPts val="0"/>
              </a:spcBef>
              <a:spcAft>
                <a:spcPts val="600"/>
              </a:spcAft>
              <a:buClrTx/>
              <a:buSzTx/>
              <a:buFontTx/>
              <a:buNone/>
              <a:tabLst/>
              <a:defRPr/>
            </a:pPr>
            <a:endParaRPr lang="en-GB" sz="1800" b="1" i="0" u="none" strike="noStrike" baseline="0" dirty="0">
              <a:latin typeface="Verdana" panose="020B0604030504040204" pitchFamily="34"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Now that we have a general idea about the range of factors that can contribute to radicalisation we focus on counteracting them. The first topic to do so deals with the way parents and first line practitioners interact with their children and pupils </a:t>
            </a:r>
            <a:r>
              <a:rPr lang="en-GB" sz="1800" b="0" i="0" u="none" strike="noStrike" baseline="0" dirty="0">
                <a:latin typeface="Calibri" panose="020F0502020204030204" pitchFamily="34" charset="0"/>
              </a:rPr>
              <a:t>in their capacity as potential figures of authority and influence.</a:t>
            </a:r>
          </a:p>
          <a:p>
            <a:r>
              <a:rPr lang="en-GB" sz="1800" b="0" i="0" u="none" strike="noStrike" baseline="0" dirty="0">
                <a:solidFill>
                  <a:srgbClr val="000000"/>
                </a:solidFill>
                <a:latin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@Trainer</a:t>
            </a:r>
          </a:p>
          <a:p>
            <a:pPr algn="l">
              <a:lnSpc>
                <a:spcPct val="115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trainer asks participants to answer the following questions by writing no more than three lines on a sheet of paper.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(depending on the audience you can choose one or two questions that fit the audience)</a:t>
            </a:r>
          </a:p>
          <a:p>
            <a:pPr marL="342900" lvl="0" indent="-342900" algn="just">
              <a:lnSpc>
                <a:spcPct val="115000"/>
              </a:lnSpc>
              <a:spcAft>
                <a:spcPts val="6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“How can you describe a good coach/mentor?”</a:t>
            </a:r>
          </a:p>
          <a:p>
            <a:pPr marL="342900" lvl="0" indent="-342900" algn="just">
              <a:lnSpc>
                <a:spcPct val="115000"/>
              </a:lnSpc>
              <a:spcAft>
                <a:spcPts val="6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“How can you describe a good parent?”</a:t>
            </a:r>
          </a:p>
          <a:p>
            <a:endParaRPr lang="en-GB" sz="1800" dirty="0"/>
          </a:p>
          <a:p>
            <a:r>
              <a:rPr lang="en-GB" sz="1800" dirty="0"/>
              <a:t>@Trainer:</a:t>
            </a:r>
          </a:p>
          <a:p>
            <a:r>
              <a:rPr lang="en-GB" sz="1800" dirty="0"/>
              <a:t>This is part of an icebreaker in the workshop Coaching and parenting</a:t>
            </a:r>
          </a:p>
          <a:p>
            <a:r>
              <a:rPr lang="en-GB" sz="1800" dirty="0"/>
              <a:t>The objective is for people to get a clear picture of what good parenting/mentoring/coaching is (to them)</a:t>
            </a:r>
          </a:p>
          <a:p>
            <a:r>
              <a:rPr lang="en-GB" sz="1800" dirty="0"/>
              <a:t>Since many terms exist and are used alternately, (</a:t>
            </a:r>
            <a:r>
              <a:rPr lang="en-GB" sz="1800" dirty="0" err="1"/>
              <a:t>eg</a:t>
            </a:r>
            <a:r>
              <a:rPr lang="en-GB" sz="1800" dirty="0"/>
              <a:t> c</a:t>
            </a:r>
            <a:r>
              <a:rPr lang="en-GB" sz="1800" dirty="0">
                <a:effectLst/>
                <a:latin typeface="Calibri" panose="020F0502020204030204" pitchFamily="34" charset="0"/>
                <a:ea typeface="Calibri" panose="020F0502020204030204" pitchFamily="34" charset="0"/>
                <a:cs typeface="Times New Roman" panose="02020603050405020304" pitchFamily="18" charset="0"/>
              </a:rPr>
              <a:t>oaching, parenting, mentoring, teaching, counselling, consulting)</a:t>
            </a:r>
            <a:r>
              <a:rPr lang="en-GB" sz="1800" dirty="0"/>
              <a:t> a general idea of what we mean by parenting, mentoring/coaching is helpful. It is not a problem if participants together create a definition which differs from the descriptions below, just make sure it has elements of support during personal development and long term relationship.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t>From D3.2.1</a:t>
            </a:r>
          </a:p>
          <a:p>
            <a:pPr marL="342900" marR="0" lvl="0" indent="-342900" algn="just" defTabSz="914400" rtl="0" eaLnBrk="1" fontAlgn="auto" latinLnBrk="0" hangingPunct="1">
              <a:lnSpc>
                <a:spcPct val="115000"/>
              </a:lnSpc>
              <a:spcBef>
                <a:spcPts val="0"/>
              </a:spcBef>
              <a:spcAft>
                <a:spcPts val="600"/>
              </a:spcAft>
              <a:buClrTx/>
              <a:buSzTx/>
              <a:buFont typeface="Calibri" panose="020F0502020204030204" pitchFamily="34" charset="0"/>
              <a:buChar char="-"/>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Coaching: </a:t>
            </a:r>
            <a:r>
              <a:rPr lang="en-GB" sz="1800" dirty="0">
                <a:effectLst/>
                <a:latin typeface="Calibri" panose="020F0502020204030204" pitchFamily="34" charset="0"/>
                <a:ea typeface="Calibri" panose="020F0502020204030204" pitchFamily="34" charset="0"/>
                <a:cs typeface="Times New Roman" panose="02020603050405020304" pitchFamily="18" charset="0"/>
              </a:rPr>
              <a:t>the concept started from being understood as an advice-giving process and developed through time to come under the influence of a range of therapeutic or personal-development approach, which tends to go deeper and is more prolonged, rather than the goal-oriented approach, which aims for immediate results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Stober</a:t>
            </a:r>
            <a:r>
              <a:rPr lang="en-GB" sz="1800" dirty="0">
                <a:effectLst/>
                <a:latin typeface="Calibri" panose="020F0502020204030204" pitchFamily="34" charset="0"/>
                <a:ea typeface="Calibri" panose="020F0502020204030204" pitchFamily="34" charset="0"/>
                <a:cs typeface="Times New Roman" panose="02020603050405020304" pitchFamily="18" charset="0"/>
              </a:rPr>
              <a:t> &amp; Grant, 2006). On the other hand, life coaching has been defined as a professional partnership between a coach and an individual focused on the discovery of one’s life direction, and is based on a holistic and action based approach that promotes the process of understanding overall life purpose (Gilmore, et al., 2012, p. 1).</a:t>
            </a:r>
          </a:p>
          <a:p>
            <a:pPr marL="0" marR="0" lvl="0" indent="0" algn="just" defTabSz="914400" rtl="0" eaLnBrk="1" fontAlgn="auto" latinLnBrk="0" hangingPunct="1">
              <a:lnSpc>
                <a:spcPct val="115000"/>
              </a:lnSpc>
              <a:spcBef>
                <a:spcPts val="0"/>
              </a:spcBef>
              <a:spcAft>
                <a:spcPts val="600"/>
              </a:spcAft>
              <a:buClrTx/>
              <a:buSzTx/>
              <a:buFont typeface="Calibri" panose="020F0502020204030204" pitchFamily="34" charset="0"/>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600"/>
              </a:spcAft>
              <a:buClrTx/>
              <a:buSzTx/>
              <a:buFont typeface="Calibri" panose="020F0502020204030204" pitchFamily="34" charset="0"/>
              <a:buChar char="-"/>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Mentoring</a:t>
            </a:r>
            <a:r>
              <a:rPr lang="en-GB" sz="1800" dirty="0">
                <a:effectLst/>
                <a:latin typeface="Calibri" panose="020F0502020204030204" pitchFamily="34" charset="0"/>
                <a:ea typeface="Calibri" panose="020F0502020204030204" pitchFamily="34" charset="0"/>
                <a:cs typeface="Times New Roman" panose="02020603050405020304" pitchFamily="18" charset="0"/>
              </a:rPr>
              <a:t>: traditionally, mentoring has been defined as a relationship between an older, more experienced mentor and a younger, less experienced protégé for the purpose of helping and developing the protégé’s career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Kram</a:t>
            </a:r>
            <a:r>
              <a:rPr lang="en-GB" sz="1800" dirty="0">
                <a:effectLst/>
                <a:latin typeface="Calibri" panose="020F0502020204030204" pitchFamily="34" charset="0"/>
                <a:ea typeface="Calibri" panose="020F0502020204030204" pitchFamily="34" charset="0"/>
                <a:cs typeface="Times New Roman" panose="02020603050405020304" pitchFamily="18" charset="0"/>
              </a:rPr>
              <a:t>, 1985) (Levinson, Darrow, Klein, Levinson, &amp; McKee, 1978). </a:t>
            </a:r>
          </a:p>
          <a:p>
            <a:pPr marL="342900" lvl="0" indent="-342900" algn="just">
              <a:lnSpc>
                <a:spcPct val="115000"/>
              </a:lnSpc>
              <a:spcAft>
                <a:spcPts val="600"/>
              </a:spcAft>
              <a:buFont typeface="Calibri" panose="020F050202020403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Calibri" panose="020F050202020403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Parenting</a:t>
            </a:r>
            <a:r>
              <a:rPr lang="en-GB" sz="1800" dirty="0">
                <a:effectLst/>
                <a:latin typeface="Calibri" panose="020F0502020204030204" pitchFamily="34" charset="0"/>
                <a:ea typeface="Calibri" panose="020F0502020204030204" pitchFamily="34" charset="0"/>
                <a:cs typeface="Times New Roman" panose="02020603050405020304" pitchFamily="18" charset="0"/>
              </a:rPr>
              <a:t> or parental style: the way in which children, in general, perceive the sum of parental behaviours and practices used by their parents during lifetime in order to shape their developmental process (Baumrind, 1991). It consists of two main dimensions, as follows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Stavrinides</a:t>
            </a:r>
            <a:r>
              <a:rPr lang="en-GB" sz="1800" dirty="0">
                <a:effectLst/>
                <a:latin typeface="Calibri" panose="020F0502020204030204" pitchFamily="34" charset="0"/>
                <a:ea typeface="Calibri" panose="020F0502020204030204" pitchFamily="34" charset="0"/>
                <a:cs typeface="Times New Roman" panose="02020603050405020304" pitchFamily="18" charset="0"/>
              </a:rPr>
              <a:t> &amp;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Nikiforou</a:t>
            </a:r>
            <a:r>
              <a:rPr lang="en-GB" sz="1800" dirty="0">
                <a:effectLst/>
                <a:latin typeface="Calibri" panose="020F0502020204030204" pitchFamily="34" charset="0"/>
                <a:ea typeface="Calibri" panose="020F0502020204030204" pitchFamily="34" charset="0"/>
                <a:cs typeface="Times New Roman" panose="02020603050405020304" pitchFamily="18" charset="0"/>
              </a:rPr>
              <a:t>, 2013, p. 60): </a:t>
            </a:r>
          </a:p>
          <a:p>
            <a:pPr marL="800100" lvl="1" indent="-342900" algn="just">
              <a:lnSpc>
                <a:spcPct val="115000"/>
              </a:lnSpc>
              <a:spcAft>
                <a:spcPts val="6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demandingness – which describes the expectations of parents with regards to the behaviour and socialization of their children;</a:t>
            </a:r>
          </a:p>
          <a:p>
            <a:pPr marL="800100" lvl="1" indent="-342900" algn="just">
              <a:lnSpc>
                <a:spcPct val="115000"/>
              </a:lnSpc>
              <a:spcAft>
                <a:spcPts val="6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responsiveness – which refers to the parent’s general tendency to provide their children with warmth, positive attitudes and support.</a:t>
            </a:r>
          </a:p>
          <a:p>
            <a:pPr marL="342900" lvl="0" indent="-342900" algn="just">
              <a:lnSpc>
                <a:spcPct val="115000"/>
              </a:lnSpc>
              <a:spcAft>
                <a:spcPts val="6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11</a:t>
            </a:fld>
            <a:endParaRPr lang="en-US" dirty="0"/>
          </a:p>
        </p:txBody>
      </p:sp>
    </p:spTree>
    <p:extLst>
      <p:ext uri="{BB962C8B-B14F-4D97-AF65-F5344CB8AC3E}">
        <p14:creationId xmlns:p14="http://schemas.microsoft.com/office/powerpoint/2010/main" val="2261595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600"/>
              </a:spcAft>
              <a:buClrTx/>
              <a:buSzTx/>
              <a:buFontTx/>
              <a:buNone/>
              <a:tabLst/>
              <a:defRPr/>
            </a:pPr>
            <a:r>
              <a:rPr lang="en-GB" sz="1200" b="1" i="0" u="none" strike="noStrike" baseline="0" dirty="0">
                <a:latin typeface="Verdana" panose="020B0604030504040204" pitchFamily="34" charset="0"/>
              </a:rPr>
              <a:t>Instructions/text sheet 19</a:t>
            </a:r>
          </a:p>
          <a:p>
            <a:pPr algn="just">
              <a:lnSpc>
                <a:spcPct val="107000"/>
              </a:lnSpc>
              <a:spcAft>
                <a:spcPts val="600"/>
              </a:spcAft>
            </a:pPr>
            <a:endParaRPr lang="en-GB" sz="1200" b="0" i="0" u="none" strike="noStrike" baseline="0" dirty="0">
              <a:latin typeface="Calibri" panose="020F0502020204030204" pitchFamily="34" charset="0"/>
            </a:endParaRPr>
          </a:p>
          <a:p>
            <a:pPr algn="just">
              <a:lnSpc>
                <a:spcPct val="107000"/>
              </a:lnSpc>
              <a:spcAft>
                <a:spcPts val="600"/>
              </a:spcAft>
            </a:pPr>
            <a:r>
              <a:rPr lang="en-GB" sz="1200" b="0" i="0" u="none" strike="noStrike" baseline="0" dirty="0">
                <a:latin typeface="Calibri" panose="020F0502020204030204" pitchFamily="34" charset="0"/>
              </a:rPr>
              <a:t>Child development starts at birth and ends with adolescence. During that time biological, social, emotional, cognitive and psychological changes take place. In each phase a child has a central challenge to overcome. Teenagers and adolescents are on a road from childhood to maturity. Forming their identity along the way.</a:t>
            </a:r>
          </a:p>
          <a:p>
            <a:pPr algn="just">
              <a:lnSpc>
                <a:spcPct val="107000"/>
              </a:lnSpc>
              <a:spcAft>
                <a:spcPts val="600"/>
              </a:spcAft>
            </a:pPr>
            <a:endParaRPr lang="en-GB" sz="1200" b="0" i="0" u="none" strike="noStrike" baseline="0" dirty="0">
              <a:latin typeface="Calibri" panose="020F0502020204030204" pitchFamily="34" charset="0"/>
            </a:endParaRPr>
          </a:p>
          <a:p>
            <a:pPr algn="just">
              <a:lnSpc>
                <a:spcPct val="107000"/>
              </a:lnSpc>
              <a:spcAft>
                <a:spcPts val="600"/>
              </a:spcAft>
            </a:pPr>
            <a:r>
              <a:rPr lang="en-GB" sz="1200" b="1" i="0" u="none" strike="noStrike" baseline="0" dirty="0">
                <a:latin typeface="Calibri" panose="020F0502020204030204" pitchFamily="34" charset="0"/>
              </a:rPr>
              <a:t>Background information from D3.1.1</a:t>
            </a:r>
          </a:p>
          <a:p>
            <a:pPr algn="just">
              <a:lnSpc>
                <a:spcPct val="107000"/>
              </a:lnSpc>
              <a:spcAft>
                <a:spcPts val="600"/>
              </a:spcAft>
            </a:pPr>
            <a:r>
              <a:rPr lang="en-GB" sz="1800" dirty="0"/>
              <a:t>Adolescence is the most challenging life stage for both teenagers and parents, due to the fact that is considered to be a transition phase between childhood and adulthood. During their adolescence, teens experience many changes, from biological, to social, emotional, psychological and cognitive, developing their own identity and struggling to find their place within the society. Given the fact that adolescence is the period when teens begin to argue with their parents when they have different opinions and search to distance themselves from their parents and join different peer groups, the present deliverable aims to identify proper manners and efficient strategies to approach the relationships children-parents, in order to avoid adolescents becoming victims of polarization and radicalization, pushed by tense interactions with their parents. The rationale for using coaching and parenting exercises is motivated by the need to permanently adapt the parenting style to the needs and expectations of teens, who are in continuous changes generated by all societal developments (e. g. access to information, too much information, fake news etc.). Moreover, teaching and parenting strategies allow parents to better understand their children’s behaviour, decisions and reactions, enabling them to prevent their teens from becoming an active part of the radicalization/polarization process, as a consequence of different social problems unidentified or treated in the wrong manner. </a:t>
            </a:r>
          </a:p>
          <a:p>
            <a:pPr algn="just">
              <a:lnSpc>
                <a:spcPct val="107000"/>
              </a:lnSpc>
              <a:spcAft>
                <a:spcPts val="600"/>
              </a:spcAft>
            </a:pPr>
            <a:endParaRPr lang="en-GB" sz="1800" b="0" i="0" u="none" strike="noStrike" baseline="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endParaRPr lang="en-GB" sz="1200" b="0" i="0" u="none" strike="noStrike" baseline="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12</a:t>
            </a:fld>
            <a:endParaRPr lang="en-US" dirty="0"/>
          </a:p>
        </p:txBody>
      </p:sp>
    </p:spTree>
    <p:extLst>
      <p:ext uri="{BB962C8B-B14F-4D97-AF65-F5344CB8AC3E}">
        <p14:creationId xmlns:p14="http://schemas.microsoft.com/office/powerpoint/2010/main" val="1968202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600"/>
              </a:spcAft>
              <a:buClrTx/>
              <a:buSzTx/>
              <a:buFontTx/>
              <a:buNone/>
              <a:tabLst/>
              <a:defRPr/>
            </a:pPr>
            <a:r>
              <a:rPr lang="en-GB" sz="1800" b="1" i="0" u="none" strike="noStrike" baseline="0" dirty="0">
                <a:latin typeface="Verdana" panose="020B0604030504040204" pitchFamily="34" charset="0"/>
              </a:rPr>
              <a:t>Instructions/text sheet 20</a:t>
            </a:r>
          </a:p>
          <a:p>
            <a:pPr algn="just">
              <a:lnSpc>
                <a:spcPct val="107000"/>
              </a:lnSpc>
              <a:spcAft>
                <a:spcPts val="600"/>
              </a:spcAft>
            </a:pPr>
            <a:endParaRPr lang="en-GB" sz="1800" b="0" i="0" u="none" strike="noStrike" baseline="0" dirty="0">
              <a:latin typeface="Calibri" panose="020F0502020204030204" pitchFamily="34" charset="0"/>
            </a:endParaRPr>
          </a:p>
          <a:p>
            <a:pPr marL="0" marR="0" lvl="0" indent="0" algn="just" defTabSz="914400" rtl="0" eaLnBrk="1" fontAlgn="auto" latinLnBrk="0" hangingPunct="1">
              <a:lnSpc>
                <a:spcPct val="107000"/>
              </a:lnSpc>
              <a:spcBef>
                <a:spcPts val="0"/>
              </a:spcBef>
              <a:spcAft>
                <a:spcPts val="600"/>
              </a:spcAft>
              <a:buClrTx/>
              <a:buSzTx/>
              <a:buFontTx/>
              <a:buNone/>
              <a:tabLst/>
              <a:defRPr/>
            </a:pPr>
            <a:r>
              <a:rPr lang="en-GB" sz="1800" b="0" i="0" u="none" strike="noStrike" baseline="0" dirty="0">
                <a:latin typeface="Calibri" panose="020F0502020204030204" pitchFamily="34" charset="0"/>
              </a:rPr>
              <a:t>The way adolescents are guided during this socialisation may assist youths into growing into balanced and mature young adults. It could also be that during this journey to adulthood triggers for radicalisation may develop. The questions that people ask themselves during this period are:</a:t>
            </a:r>
          </a:p>
          <a:p>
            <a:pPr marL="457200" marR="0" lvl="1" indent="0" algn="just" defTabSz="914400" rtl="0" eaLnBrk="1" fontAlgn="auto" latinLnBrk="0" hangingPunct="1">
              <a:lnSpc>
                <a:spcPct val="107000"/>
              </a:lnSpc>
              <a:spcBef>
                <a:spcPts val="0"/>
              </a:spcBef>
              <a:spcAft>
                <a:spcPts val="600"/>
              </a:spcAft>
              <a:buClrTx/>
              <a:buSzTx/>
              <a:buFontTx/>
              <a:buNone/>
              <a:tabLst/>
              <a:defRPr/>
            </a:pPr>
            <a:r>
              <a:rPr lang="en-GB" sz="1800" b="0" i="0" u="none" strike="noStrike" baseline="0" dirty="0">
                <a:latin typeface="Calibri" panose="020F0502020204030204" pitchFamily="34" charset="0"/>
              </a:rPr>
              <a:t>Who am I? Where do I belong to?</a:t>
            </a:r>
          </a:p>
          <a:p>
            <a:pPr marL="457200" marR="0" lvl="1" indent="0" algn="just" defTabSz="914400" rtl="0" eaLnBrk="1" fontAlgn="auto" latinLnBrk="0" hangingPunct="1">
              <a:lnSpc>
                <a:spcPct val="107000"/>
              </a:lnSpc>
              <a:spcBef>
                <a:spcPts val="0"/>
              </a:spcBef>
              <a:spcAft>
                <a:spcPts val="600"/>
              </a:spcAft>
              <a:buClrTx/>
              <a:buSzTx/>
              <a:buFontTx/>
              <a:buNone/>
              <a:tabLst/>
              <a:defRPr/>
            </a:pPr>
            <a:r>
              <a:rPr lang="en-GB" sz="1800" b="0" i="0" u="none" strike="noStrike" baseline="0" dirty="0">
                <a:latin typeface="Calibri" panose="020F0502020204030204" pitchFamily="34" charset="0"/>
              </a:rPr>
              <a:t>What is my role on this earth? </a:t>
            </a:r>
          </a:p>
          <a:p>
            <a:pPr marL="457200" marR="0" lvl="1" indent="0" algn="just" defTabSz="914400" rtl="0" eaLnBrk="1" fontAlgn="auto" latinLnBrk="0" hangingPunct="1">
              <a:lnSpc>
                <a:spcPct val="107000"/>
              </a:lnSpc>
              <a:spcBef>
                <a:spcPts val="0"/>
              </a:spcBef>
              <a:spcAft>
                <a:spcPts val="600"/>
              </a:spcAft>
              <a:buClrTx/>
              <a:buSzTx/>
              <a:buFontTx/>
              <a:buNone/>
              <a:tabLst/>
              <a:defRPr/>
            </a:pPr>
            <a:r>
              <a:rPr lang="en-GB" sz="1800" b="0" i="0" u="none" strike="noStrike" baseline="0" dirty="0">
                <a:latin typeface="Calibri" panose="020F0502020204030204" pitchFamily="34" charset="0"/>
              </a:rPr>
              <a:t>How can I contribute?</a:t>
            </a:r>
          </a:p>
          <a:p>
            <a:pPr marL="457200" marR="0" lvl="1" indent="0" algn="just" defTabSz="914400" rtl="0" eaLnBrk="1" fontAlgn="auto" latinLnBrk="0" hangingPunct="1">
              <a:lnSpc>
                <a:spcPct val="107000"/>
              </a:lnSpc>
              <a:spcBef>
                <a:spcPts val="0"/>
              </a:spcBef>
              <a:spcAft>
                <a:spcPts val="600"/>
              </a:spcAft>
              <a:buClrTx/>
              <a:buSzTx/>
              <a:buFontTx/>
              <a:buNone/>
              <a:tabLst/>
              <a:defRPr/>
            </a:pPr>
            <a:r>
              <a:rPr lang="en-GB" sz="1800" b="0" i="0" u="none" strike="noStrike" baseline="0" dirty="0">
                <a:latin typeface="Calibri" panose="020F0502020204030204" pitchFamily="34" charset="0"/>
              </a:rPr>
              <a:t>Am I good enough?</a:t>
            </a:r>
          </a:p>
          <a:p>
            <a:pPr marL="457200" marR="0" lvl="1" indent="0" algn="just" defTabSz="914400" rtl="0" eaLnBrk="1" fontAlgn="auto" latinLnBrk="0" hangingPunct="1">
              <a:lnSpc>
                <a:spcPct val="107000"/>
              </a:lnSpc>
              <a:spcBef>
                <a:spcPts val="0"/>
              </a:spcBef>
              <a:spcAft>
                <a:spcPts val="600"/>
              </a:spcAft>
              <a:buClrTx/>
              <a:buSzTx/>
              <a:buFontTx/>
              <a:buNone/>
              <a:tabLst/>
              <a:defRPr/>
            </a:pPr>
            <a:r>
              <a:rPr lang="en-GB" sz="1800" b="0" i="0" u="none" strike="noStrike" baseline="0" dirty="0">
                <a:latin typeface="Calibri" panose="020F0502020204030204" pitchFamily="34" charset="0"/>
              </a:rPr>
              <a:t>How do others see me?</a:t>
            </a:r>
          </a:p>
          <a:p>
            <a:pPr marL="457200" marR="0" lvl="1" indent="0" algn="just" defTabSz="914400" rtl="0" eaLnBrk="1" fontAlgn="auto" latinLnBrk="0" hangingPunct="1">
              <a:lnSpc>
                <a:spcPct val="107000"/>
              </a:lnSpc>
              <a:spcBef>
                <a:spcPts val="0"/>
              </a:spcBef>
              <a:spcAft>
                <a:spcPts val="600"/>
              </a:spcAft>
              <a:buClrTx/>
              <a:buSzTx/>
              <a:buFontTx/>
              <a:buNone/>
              <a:tabLst/>
              <a:defRPr/>
            </a:pPr>
            <a:r>
              <a:rPr lang="en-GB" sz="1800" b="0" i="0" u="none" strike="noStrike" baseline="0" dirty="0">
                <a:latin typeface="Calibri" panose="020F0502020204030204" pitchFamily="34" charset="0"/>
              </a:rPr>
              <a:t>How can I cope with adversity?</a:t>
            </a:r>
          </a:p>
          <a:p>
            <a:pPr algn="just">
              <a:lnSpc>
                <a:spcPct val="107000"/>
              </a:lnSpc>
              <a:spcAft>
                <a:spcPts val="600"/>
              </a:spcAft>
            </a:pPr>
            <a:endParaRPr lang="en-GB" sz="1800" b="0" i="0" u="none" strike="noStrike" baseline="0" dirty="0">
              <a:latin typeface="Calibri" panose="020F0502020204030204" pitchFamily="34" charset="0"/>
            </a:endParaRPr>
          </a:p>
          <a:p>
            <a:pPr algn="just">
              <a:lnSpc>
                <a:spcPct val="107000"/>
              </a:lnSpc>
              <a:spcAft>
                <a:spcPts val="600"/>
              </a:spcAft>
            </a:pPr>
            <a:r>
              <a:rPr lang="en-GB" sz="1800" b="0" i="0" u="none" strike="noStrike" baseline="0" dirty="0">
                <a:latin typeface="Calibri" panose="020F0502020204030204" pitchFamily="34" charset="0"/>
              </a:rPr>
              <a:t>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@Trainer </a:t>
            </a:r>
            <a:r>
              <a:rPr lang="en-GB" sz="1800" dirty="0">
                <a:effectLst/>
                <a:latin typeface="Calibri" panose="020F0502020204030204" pitchFamily="34" charset="0"/>
                <a:ea typeface="Calibri" panose="020F0502020204030204" pitchFamily="34" charset="0"/>
                <a:cs typeface="Times New Roman" panose="02020603050405020304" pitchFamily="18" charset="0"/>
              </a:rPr>
              <a:t>– This should explain the reason why coaching and parenting are considered important in preventing radicalisation. Background information (from D3.2.1):</a:t>
            </a:r>
          </a:p>
          <a:p>
            <a:pPr marL="0" marR="0" lvl="0" indent="0" algn="just" defTabSz="914400" rtl="0" eaLnBrk="1" fontAlgn="auto" latinLnBrk="0" hangingPunct="1">
              <a:lnSpc>
                <a:spcPct val="107000"/>
              </a:lnSpc>
              <a:spcBef>
                <a:spcPts val="0"/>
              </a:spcBef>
              <a:spcAft>
                <a:spcPts val="600"/>
              </a:spcAft>
              <a:buClrTx/>
              <a:buSzTx/>
              <a:buFontTx/>
              <a:buNone/>
              <a:tabLst/>
              <a:defRPr/>
            </a:pPr>
            <a:r>
              <a:rPr lang="en-GB" sz="1800" b="0" i="0" u="none" strike="noStrike" baseline="0" dirty="0">
                <a:latin typeface="Calibri" panose="020F0502020204030204" pitchFamily="34" charset="0"/>
              </a:rPr>
              <a:t>Radicalisation processes are </a:t>
            </a:r>
            <a:r>
              <a:rPr lang="en-GB" sz="1800" dirty="0">
                <a:effectLst/>
                <a:latin typeface="Calibri" panose="020F0502020204030204" pitchFamily="34" charset="0"/>
                <a:ea typeface="Calibri" panose="020F0502020204030204" pitchFamily="34" charset="0"/>
                <a:cs typeface="Times New Roman" panose="02020603050405020304" pitchFamily="18" charset="0"/>
              </a:rPr>
              <a:t>often triggered by a ‘search for identity contributing to a sense of belonging, worth and purpose’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Dalgaard</a:t>
            </a:r>
            <a:r>
              <a:rPr lang="en-GB" sz="1800" dirty="0">
                <a:effectLst/>
                <a:latin typeface="Calibri" panose="020F0502020204030204" pitchFamily="34" charset="0"/>
                <a:ea typeface="Calibri" panose="020F0502020204030204" pitchFamily="34" charset="0"/>
                <a:cs typeface="Times New Roman" panose="02020603050405020304" pitchFamily="18" charset="0"/>
              </a:rPr>
              <a:t>-Nielsen, 2008b), personal fulfilment (Silverman, 2017), lack of self-esteem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Borum</a:t>
            </a:r>
            <a:r>
              <a:rPr lang="en-GB" sz="1800" dirty="0">
                <a:effectLst/>
                <a:latin typeface="Calibri" panose="020F0502020204030204" pitchFamily="34" charset="0"/>
                <a:ea typeface="Calibri" panose="020F0502020204030204" pitchFamily="34" charset="0"/>
                <a:cs typeface="Times New Roman" panose="02020603050405020304" pitchFamily="18" charset="0"/>
              </a:rPr>
              <a:t>, 2017;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Chassman</a:t>
            </a:r>
            <a:r>
              <a:rPr lang="en-GB" sz="1800" dirty="0">
                <a:effectLst/>
                <a:latin typeface="Calibri" panose="020F0502020204030204" pitchFamily="34" charset="0"/>
                <a:ea typeface="Calibri" panose="020F0502020204030204" pitchFamily="34" charset="0"/>
                <a:cs typeface="Times New Roman" panose="02020603050405020304" pitchFamily="18" charset="0"/>
              </a:rPr>
              <a:t>, 2016;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Christmann</a:t>
            </a:r>
            <a:r>
              <a:rPr lang="en-GB" sz="1800" dirty="0">
                <a:effectLst/>
                <a:latin typeface="Calibri" panose="020F0502020204030204" pitchFamily="34" charset="0"/>
                <a:ea typeface="Calibri" panose="020F0502020204030204" pitchFamily="34" charset="0"/>
                <a:cs typeface="Times New Roman" panose="02020603050405020304" pitchFamily="18" charset="0"/>
              </a:rPr>
              <a:t>, 2012; Dawson, 2017;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Lindekilde</a:t>
            </a:r>
            <a:r>
              <a:rPr lang="en-GB" sz="1800" dirty="0">
                <a:effectLst/>
                <a:latin typeface="Calibri" panose="020F0502020204030204" pitchFamily="34" charset="0"/>
                <a:ea typeface="Calibri" panose="020F0502020204030204" pitchFamily="34" charset="0"/>
                <a:cs typeface="Times New Roman" panose="02020603050405020304" pitchFamily="18" charset="0"/>
              </a:rPr>
              <a:t>, 2016;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Senzai</a:t>
            </a:r>
            <a:r>
              <a:rPr lang="en-GB" sz="1800" dirty="0">
                <a:effectLst/>
                <a:latin typeface="Calibri" panose="020F0502020204030204" pitchFamily="34" charset="0"/>
                <a:ea typeface="Calibri" panose="020F0502020204030204" pitchFamily="34" charset="0"/>
                <a:cs typeface="Times New Roman" panose="02020603050405020304" pitchFamily="18" charset="0"/>
              </a:rPr>
              <a:t>, 2015), individual frustration and insult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Beutler</a:t>
            </a:r>
            <a:r>
              <a:rPr lang="en-GB" sz="1800" dirty="0">
                <a:effectLst/>
                <a:latin typeface="Calibri" panose="020F0502020204030204" pitchFamily="34" charset="0"/>
                <a:ea typeface="Calibri" panose="020F0502020204030204" pitchFamily="34" charset="0"/>
                <a:cs typeface="Times New Roman" panose="02020603050405020304" pitchFamily="18" charset="0"/>
              </a:rPr>
              <a:t>, 2007).</a:t>
            </a:r>
          </a:p>
          <a:p>
            <a:pPr marL="0" marR="0" lvl="0" indent="0" algn="just" defTabSz="914400" rtl="0" eaLnBrk="1" fontAlgn="auto" latinLnBrk="0" hangingPunct="1">
              <a:lnSpc>
                <a:spcPct val="107000"/>
              </a:lnSpc>
              <a:spcBef>
                <a:spcPts val="0"/>
              </a:spcBef>
              <a:spcAft>
                <a:spcPts val="600"/>
              </a:spcAft>
              <a:buClrTx/>
              <a:buSzTx/>
              <a:buFontTx/>
              <a:buNone/>
              <a:tabLst/>
              <a:defRPr/>
            </a:pPr>
            <a:endParaRPr lang="en-GB" sz="1800" b="0" i="0" u="none" strike="noStrike" baseline="0" dirty="0">
              <a:effectLst/>
              <a:latin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600"/>
              </a:spcAft>
              <a:buClrTx/>
              <a:buSzTx/>
              <a:buFont typeface="Symbol" panose="05050102010706020507" pitchFamily="18" charset="2"/>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Coaching and parenting techniques - understand, learn how to use, integrate into everyday professional interaction with individuals vulnerable to radicalisation and violence those strategies and techniques that can empower mentors, coachers, parents, tutors and other figures of authority in the life of adolescents effectively develop efficient strategies and methods to approach the relationship mentor-mentee, coach-student, child-parent etc. , in order to determine adolescents avoid becoming a victim of polarization and radicalization. </a:t>
            </a:r>
          </a:p>
          <a:p>
            <a:pPr marL="0" lvl="0" indent="0" algn="just">
              <a:lnSpc>
                <a:spcPct val="115000"/>
              </a:lnSpc>
              <a:spcAft>
                <a:spcPts val="600"/>
              </a:spcAft>
              <a:buFont typeface="Symbol" panose="05050102010706020507" pitchFamily="18" charset="2"/>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600"/>
              </a:spcAft>
              <a:buClrTx/>
              <a:buSzTx/>
              <a:buFontTx/>
              <a:buNone/>
              <a:tabLst/>
              <a:defRPr/>
            </a:pPr>
            <a:endParaRPr lang="en-GB" sz="1800" b="0" i="0" u="none" strike="noStrike" baseline="0" dirty="0">
              <a:latin typeface="Calibri" panose="020F0502020204030204" pitchFamily="34" charset="0"/>
            </a:endParaRPr>
          </a:p>
          <a:p>
            <a:pPr algn="just">
              <a:lnSpc>
                <a:spcPct val="107000"/>
              </a:lnSpc>
              <a:spcAft>
                <a:spcPts val="600"/>
              </a:spcAft>
            </a:pPr>
            <a:endParaRPr lang="en-GB" sz="1800" b="0" i="0" u="none" strike="noStrike" baseline="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13</a:t>
            </a:fld>
            <a:endParaRPr lang="en-US" dirty="0"/>
          </a:p>
        </p:txBody>
      </p:sp>
    </p:spTree>
    <p:extLst>
      <p:ext uri="{BB962C8B-B14F-4D97-AF65-F5344CB8AC3E}">
        <p14:creationId xmlns:p14="http://schemas.microsoft.com/office/powerpoint/2010/main" val="3136022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600"/>
              </a:spcAft>
              <a:buClrTx/>
              <a:buSzTx/>
              <a:buFontTx/>
              <a:buNone/>
              <a:tabLst/>
              <a:defRPr/>
            </a:pPr>
            <a:r>
              <a:rPr lang="en-GB" sz="1800" b="1" i="0" u="none" strike="noStrike" baseline="0" dirty="0">
                <a:latin typeface="Verdana" panose="020B0604030504040204" pitchFamily="34" charset="0"/>
              </a:rPr>
              <a:t>Instructions/text sheet 21</a:t>
            </a:r>
          </a:p>
          <a:p>
            <a:pPr marL="0" marR="0" lvl="0" indent="0" algn="just" defTabSz="914400" rtl="0" eaLnBrk="1" fontAlgn="auto" latinLnBrk="0" hangingPunct="1">
              <a:lnSpc>
                <a:spcPct val="107000"/>
              </a:lnSpc>
              <a:spcBef>
                <a:spcPts val="0"/>
              </a:spcBef>
              <a:spcAft>
                <a:spcPts val="600"/>
              </a:spcAft>
              <a:buClrTx/>
              <a:buSzTx/>
              <a:buFontTx/>
              <a:buNone/>
              <a:tabLst/>
              <a:defRPr/>
            </a:pPr>
            <a:endParaRPr lang="en-GB" sz="1800" b="1" i="0" u="none" strike="noStrike" baseline="0" dirty="0">
              <a:latin typeface="Verdana" panose="020B0604030504040204" pitchFamily="34" charset="0"/>
            </a:endParaRPr>
          </a:p>
          <a:p>
            <a:pPr algn="just">
              <a:lnSpc>
                <a:spcPct val="107000"/>
              </a:lnSpc>
              <a:spcAft>
                <a:spcPts val="600"/>
              </a:spcAft>
            </a:pPr>
            <a:r>
              <a:rPr lang="en-GB" sz="1800" b="0" i="0" u="none" strike="noStrike" baseline="0" dirty="0">
                <a:latin typeface="Calibri" panose="020F0502020204030204" pitchFamily="34" charset="0"/>
              </a:rPr>
              <a:t>The main goals parents and coaches have in this stage of development are to make positive identity formation possible, offering positive reinforcement and stimulating personal growth.</a:t>
            </a:r>
          </a:p>
          <a:p>
            <a:pPr algn="just">
              <a:lnSpc>
                <a:spcPct val="107000"/>
              </a:lnSpc>
              <a:spcAft>
                <a:spcPts val="600"/>
              </a:spcAft>
            </a:pPr>
            <a:endParaRPr lang="en-GB" sz="1800" b="0" i="0" u="none" strike="noStrike" baseline="0" dirty="0">
              <a:latin typeface="Calibri" panose="020F0502020204030204" pitchFamily="34" charset="0"/>
            </a:endParaRPr>
          </a:p>
          <a:p>
            <a:pPr algn="just">
              <a:lnSpc>
                <a:spcPct val="107000"/>
              </a:lnSpc>
              <a:spcAft>
                <a:spcPts val="600"/>
              </a:spcAft>
            </a:pPr>
            <a:r>
              <a:rPr lang="en-GB" sz="1800" b="0" i="0" u="none" strike="noStrike" baseline="0" dirty="0">
                <a:latin typeface="Calibri" panose="020F0502020204030204" pitchFamily="34" charset="0"/>
              </a:rPr>
              <a:t>The main skills teenagers must address during their emotional and behavioural development process, in which parents and mentors/coachers play in important part, are as follows: </a:t>
            </a: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Recognizing and managing  emotions, Developing empathy, Developing teamwork skills</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and to </a:t>
            </a: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Recognize, avoid and stop stereotyping and discriminating people</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b="0" i="0" u="none" strike="noStrike" baseline="0" dirty="0">
              <a:latin typeface="Calibri" panose="020F0502020204030204" pitchFamily="34" charset="0"/>
            </a:endParaRPr>
          </a:p>
          <a:p>
            <a:pPr algn="just">
              <a:lnSpc>
                <a:spcPct val="107000"/>
              </a:lnSpc>
              <a:spcAft>
                <a:spcPts val="600"/>
              </a:spcAft>
            </a:pPr>
            <a:endParaRPr lang="en-GB" sz="1800" b="0" i="0" u="none" strike="noStrike" baseline="0" dirty="0">
              <a:latin typeface="Calibri" panose="020F0502020204030204" pitchFamily="34" charset="0"/>
            </a:endParaRPr>
          </a:p>
          <a:p>
            <a:pPr marL="0" marR="0" lvl="0" indent="0" algn="just" defTabSz="914400" rtl="0" eaLnBrk="1" fontAlgn="auto" latinLnBrk="0" hangingPunct="1">
              <a:lnSpc>
                <a:spcPct val="107000"/>
              </a:lnSpc>
              <a:spcBef>
                <a:spcPts val="0"/>
              </a:spcBef>
              <a:spcAft>
                <a:spcPts val="6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Coaching and parenting might offer the right tools to consolidate resilience and positive identity formation.</a:t>
            </a:r>
          </a:p>
          <a:p>
            <a:pPr marL="0" marR="0" lvl="0" indent="0" algn="just" defTabSz="914400" rtl="0" eaLnBrk="1" fontAlgn="auto" latinLnBrk="0" hangingPunct="1">
              <a:lnSpc>
                <a:spcPct val="107000"/>
              </a:lnSpc>
              <a:spcBef>
                <a:spcPts val="0"/>
              </a:spcBef>
              <a:spcAft>
                <a:spcPts val="6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Counselling and family pedagogy are two psychoeducational models of intervention relatively new, which aim to provide, both to the wards and to parents, understanding and the right psychological and emotional tools to support themselves/their children by providing them with the ability to manage emotions, appreciate differentiation, work with positive reinforcement, manage stress situations, include social support,</a:t>
            </a:r>
            <a:endParaRPr lang="en-GB" sz="1800" b="0" i="0" u="none" strike="noStrike" baseline="0" dirty="0">
              <a:latin typeface="Calibri" panose="020F0502020204030204" pitchFamily="34" charset="0"/>
            </a:endParaRPr>
          </a:p>
          <a:p>
            <a:pPr algn="just">
              <a:lnSpc>
                <a:spcPct val="107000"/>
              </a:lnSpc>
              <a:spcAft>
                <a:spcPts val="600"/>
              </a:spcAft>
            </a:pPr>
            <a:endParaRPr lang="en-GB" sz="1800" b="0" i="0" u="none" strike="noStrike" baseline="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6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@Trainer – background </a:t>
            </a:r>
          </a:p>
          <a:p>
            <a:pPr marL="0" marR="0" lvl="0" indent="0" algn="just" defTabSz="914400" rtl="0" eaLnBrk="1" fontAlgn="auto" latinLnBrk="0" hangingPunct="1">
              <a:lnSpc>
                <a:spcPct val="107000"/>
              </a:lnSpc>
              <a:spcBef>
                <a:spcPts val="0"/>
              </a:spcBef>
              <a:spcAft>
                <a:spcPts val="6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Coaching and parenting techniques are two essential instruments that play an important role in the development process of adolescents’ identity formation and behavioural reinforcement. Using coaching and parenting in addressing personal growth and children development is not a form of psychotherapy. It is however a form of psychoeducational intervention, in which the role-model, mentor, coacher, or parent becomes skilled in facilitating identity differentiation, positive reinforcement and personal growth in the mentee, student, child. This form of intervention creates premises for improving relational frameworks and generating positive behavioural change, while offering a safe space to exercise skills and techniques. </a:t>
            </a:r>
          </a:p>
          <a:p>
            <a:pPr marL="0" marR="0" lvl="0" indent="0" algn="just" defTabSz="914400" rtl="0" eaLnBrk="1" fontAlgn="auto" latinLnBrk="0" hangingPunct="1">
              <a:lnSpc>
                <a:spcPct val="107000"/>
              </a:lnSpc>
              <a:spcBef>
                <a:spcPts val="0"/>
              </a:spcBef>
              <a:spcAft>
                <a:spcPts val="60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main skills teenagers must address during their emotional and behavioural development process, in which parents and mentors/coachers play in important part, are as follows (D3.2.1):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Calibri" panose="020F0502020204030204" pitchFamily="34" charset="0"/>
              <a:buChar char="-"/>
            </a:pP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Recognizing and managing emotions</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t>
            </a:r>
            <a:r>
              <a:rPr lang="en-GB" sz="1800" dirty="0">
                <a:effectLst/>
                <a:latin typeface="Calibri" panose="020F0502020204030204" pitchFamily="34" charset="0"/>
                <a:ea typeface="Calibri" panose="020F0502020204030204" pitchFamily="34" charset="0"/>
                <a:cs typeface="Arial" panose="020B0604020202020204" pitchFamily="34" charset="0"/>
              </a:rPr>
              <a:t>in order to be able to manage any difficult situation that may appear, teens need to first develop their ability to identify the source of their feelings, to be able to label properly the problem. When feelings are not labelled in a proper manner, they might become a source of violence or bad behaviour, adolescents seeking to manage their emotions in unconstructive ways, because they do not know the source (Goleman, 1994);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Calibri" panose="020F0502020204030204" pitchFamily="34" charset="0"/>
              <a:buChar char="-"/>
            </a:pP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Developing empathy</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after learning how to correctly label their feelings, teens need to develop their ability to understand the emotions of those around them, and most important, they need to learn to take those feelings into account when communicating/interacting. Therefore, empathy can be taught in different ways, from helping adolescents to empathize with different cultural and religious groups (avoid discriminating attitudes), to understating what are the consequences of prejudice and assumptions (Aronson, 2000);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Calibri" panose="020F0502020204030204" pitchFamily="34" charset="0"/>
              <a:buChar char="-"/>
            </a:pP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Developing teamwork skills</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in nowadays society, the ability to cooperate and work together with others in order to achieve a common or personal goal is the key to survival – even a video game requires having to cooperate with other players in order to reach next level. In the same manner, in real life, working together with others plays an important role not only in establishing interactions and connections, but also in working for a common good (Santrock, 2001);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Calibri" panose="020F0502020204030204" pitchFamily="34" charset="0"/>
              <a:buChar char="-"/>
            </a:pP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Recognize, avoid and stop stereotyping and discriminating people</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after learning how to control and express their feelings towards themselves and towards others, teens need to develop their understanding of what is a stereotype and how can it affect the relationship with their peers. Moreover, adolescence is the most challenging life stage in terms of stereotypes impact on young people (e.g. gender stereotypes, sexual bullying etc.).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60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600"/>
              </a:spcAft>
              <a:buClrTx/>
              <a:buSzTx/>
              <a:buFontTx/>
              <a:buNone/>
              <a:tabLst/>
              <a:defRPr/>
            </a:pPr>
            <a:r>
              <a:rPr lang="en-GB" sz="1800" dirty="0"/>
              <a:t>How can parents and practitioners help youths to develop these skills?</a:t>
            </a:r>
          </a:p>
          <a:p>
            <a:pPr marL="342900" lvl="0" indent="-342900" algn="just">
              <a:lnSpc>
                <a:spcPct val="115000"/>
              </a:lnSpc>
              <a:spcAft>
                <a:spcPts val="600"/>
              </a:spcAft>
              <a:buFont typeface="Calibri" panose="020F050202020403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14</a:t>
            </a:fld>
            <a:endParaRPr lang="en-US" dirty="0"/>
          </a:p>
        </p:txBody>
      </p:sp>
    </p:spTree>
    <p:extLst>
      <p:ext uri="{BB962C8B-B14F-4D97-AF65-F5344CB8AC3E}">
        <p14:creationId xmlns:p14="http://schemas.microsoft.com/office/powerpoint/2010/main" val="3048685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0" u="none" strike="noStrike" baseline="0" dirty="0">
                <a:latin typeface="Verdana" panose="020B0604030504040204" pitchFamily="34" charset="0"/>
              </a:rPr>
              <a:t>Instructions/text sheet 22</a:t>
            </a:r>
          </a:p>
          <a:p>
            <a:endParaRPr lang="en-GB" dirty="0"/>
          </a:p>
          <a:p>
            <a:r>
              <a:rPr lang="en-GB" dirty="0"/>
              <a:t>How can parents and practitioners help youths to develop these skills? The workshop that is offered in this project is meant to support them in doing so.</a:t>
            </a:r>
          </a:p>
          <a:p>
            <a:endParaRPr lang="en-GB" dirty="0"/>
          </a:p>
          <a:p>
            <a:r>
              <a:rPr lang="en-GB" dirty="0"/>
              <a:t>It is meant for figures of authority, like </a:t>
            </a:r>
            <a:r>
              <a:rPr lang="en-GB" sz="1200" dirty="0">
                <a:effectLst/>
                <a:latin typeface="Calibri" panose="020F0502020204030204" pitchFamily="34" charset="0"/>
                <a:ea typeface="Calibri" panose="020F0502020204030204" pitchFamily="34" charset="0"/>
                <a:cs typeface="Times New Roman" panose="02020603050405020304" pitchFamily="18" charset="0"/>
              </a:rPr>
              <a:t>mentors, coaches, parents, tutors etc. </a:t>
            </a:r>
            <a:endParaRPr lang="en-GB" dirty="0"/>
          </a:p>
          <a:p>
            <a:endParaRPr lang="en-GB" dirty="0"/>
          </a:p>
          <a:p>
            <a:r>
              <a:rPr lang="en-GB" sz="1200" b="0" i="0" u="none" strike="noStrike" baseline="0" dirty="0">
                <a:latin typeface="Calibri" panose="020F0502020204030204" pitchFamily="34" charset="0"/>
              </a:rPr>
              <a:t>For more detailed information I recommend the Manual for trainers of the Workshop Coaching and Parenting (show the site where it can be found)</a:t>
            </a:r>
          </a:p>
          <a:p>
            <a:endParaRPr lang="en-GB" sz="1200" b="0" i="0" u="none" strike="noStrike" baseline="0" dirty="0">
              <a:latin typeface="Calibri" panose="020F0502020204030204" pitchFamily="34" charset="0"/>
            </a:endParaRPr>
          </a:p>
          <a:p>
            <a:r>
              <a:rPr lang="en-GB" sz="1200" b="0" i="0" u="none" strike="noStrike" baseline="0" dirty="0">
                <a:latin typeface="Calibri" panose="020F0502020204030204" pitchFamily="34" charset="0"/>
              </a:rPr>
              <a:t>The exercises are spit in two kinds. One group is focussing on your role as parent and coach. The second group offers exercises you can do with your child or </a:t>
            </a:r>
            <a:r>
              <a:rPr lang="en-GB" sz="1200" b="0" i="0" u="none" strike="noStrike" baseline="0" dirty="0" err="1">
                <a:latin typeface="Calibri" panose="020F0502020204030204" pitchFamily="34" charset="0"/>
              </a:rPr>
              <a:t>coachee</a:t>
            </a:r>
            <a:r>
              <a:rPr lang="en-GB" sz="1200" b="0" i="0" u="none" strike="noStrike" baseline="0" dirty="0">
                <a:latin typeface="Calibri" panose="020F0502020204030204" pitchFamily="34" charset="0"/>
              </a:rPr>
              <a:t>.</a:t>
            </a:r>
          </a:p>
          <a:p>
            <a:endParaRPr lang="en-GB" sz="1200" b="0" i="0" u="none" strike="noStrike" baseline="0" dirty="0">
              <a:latin typeface="Calibri" panose="020F0502020204030204" pitchFamily="34" charset="0"/>
            </a:endParaRPr>
          </a:p>
          <a:p>
            <a:r>
              <a:rPr lang="en-GB" sz="1200" b="0" i="0" u="none" strike="noStrike" baseline="0" dirty="0">
                <a:latin typeface="Calibri" panose="020F0502020204030204" pitchFamily="34" charset="0"/>
              </a:rPr>
              <a:t>We will now look at an example of possible exercises from the workshop</a:t>
            </a:r>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15</a:t>
            </a:fld>
            <a:endParaRPr lang="en-US" dirty="0"/>
          </a:p>
        </p:txBody>
      </p:sp>
    </p:spTree>
    <p:extLst>
      <p:ext uri="{BB962C8B-B14F-4D97-AF65-F5344CB8AC3E}">
        <p14:creationId xmlns:p14="http://schemas.microsoft.com/office/powerpoint/2010/main" val="2360270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GB" sz="1800" b="1" i="0" u="none" strike="noStrike" baseline="0" dirty="0">
                <a:latin typeface="Verdana" panose="020B0604030504040204" pitchFamily="34" charset="0"/>
              </a:rPr>
              <a:t>Instructions/text sheet 23</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800" b="1" i="0" u="none" strike="noStrike" baseline="0" dirty="0">
              <a:latin typeface="Verdana" panose="020B0604030504040204" pitchFamily="34" charset="0"/>
            </a:endParaRPr>
          </a:p>
          <a:p>
            <a:pPr>
              <a:lnSpc>
                <a:spcPct val="115000"/>
              </a:lnSpc>
              <a:spcAft>
                <a:spcPts val="6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This is an example of one of the exercises in the workshop Coaching and Parenting. Please take a paper and pen (or tablet/smartphone/laptop). My suggestion is to first experience how the exercise goes and then discuss the objectives</a:t>
            </a:r>
          </a:p>
          <a:p>
            <a:pPr>
              <a:lnSpc>
                <a:spcPct val="115000"/>
              </a:lnSpc>
              <a:spcAft>
                <a:spcPts val="6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@Trainer</a:t>
            </a:r>
          </a:p>
          <a:p>
            <a:pPr>
              <a:lnSpc>
                <a:spcPct val="115000"/>
              </a:lnSpc>
              <a:spcAft>
                <a:spcPts val="6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This exercise takes about 1 hour</a:t>
            </a:r>
          </a:p>
          <a:p>
            <a:pPr algn="l">
              <a:lnSpc>
                <a:spcPct val="115000"/>
              </a:lnSpc>
              <a:spcAft>
                <a:spcPts val="600"/>
              </a:spcAft>
            </a:pP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Step 1:</a:t>
            </a:r>
            <a:r>
              <a:rPr lang="en-GB" sz="1800" dirty="0">
                <a:effectLst/>
                <a:latin typeface="Calibri" panose="020F0502020204030204" pitchFamily="34" charset="0"/>
                <a:ea typeface="Calibri" panose="020F0502020204030204" pitchFamily="34" charset="0"/>
                <a:cs typeface="Times New Roman" panose="02020603050405020304" pitchFamily="18" charset="0"/>
              </a:rPr>
              <a:t> The trainer will ask each participant to think about a person that influenced them most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in a positive way </a:t>
            </a:r>
            <a:r>
              <a:rPr lang="en-GB" sz="1800" dirty="0">
                <a:effectLst/>
                <a:latin typeface="Calibri" panose="020F0502020204030204" pitchFamily="34" charset="0"/>
                <a:ea typeface="Calibri" panose="020F0502020204030204" pitchFamily="34" charset="0"/>
                <a:cs typeface="Times New Roman" panose="02020603050405020304" pitchFamily="18" charset="0"/>
              </a:rPr>
              <a:t>and write down the main features of that model, as well as their motivation to consider that person the most influential one in their lives.</a:t>
            </a:r>
          </a:p>
          <a:p>
            <a:pPr algn="l">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Step 2:</a:t>
            </a:r>
            <a:r>
              <a:rPr lang="en-GB" sz="1800" dirty="0">
                <a:effectLst/>
                <a:latin typeface="Calibri" panose="020F0502020204030204" pitchFamily="34" charset="0"/>
                <a:ea typeface="Calibri" panose="020F0502020204030204" pitchFamily="34" charset="0"/>
                <a:cs typeface="Times New Roman" panose="02020603050405020304" pitchFamily="18" charset="0"/>
              </a:rPr>
              <a:t> Participants will be asked to think about three major drawbacks to the personal development of young people today and list them.</a:t>
            </a:r>
          </a:p>
          <a:p>
            <a:pPr algn="l">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Step 3:</a:t>
            </a:r>
            <a:r>
              <a:rPr lang="en-GB" sz="1800" dirty="0">
                <a:effectLst/>
                <a:latin typeface="Calibri" panose="020F0502020204030204" pitchFamily="34" charset="0"/>
                <a:ea typeface="Calibri" panose="020F0502020204030204" pitchFamily="34" charset="0"/>
                <a:cs typeface="Times New Roman" panose="02020603050405020304" pitchFamily="18" charset="0"/>
              </a:rPr>
              <a:t> Participants will be asked to think about and describe the way in which their model figure can help them minimize the effects of the drawbacks.</a:t>
            </a:r>
          </a:p>
          <a:p>
            <a:pPr algn="l">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Step 4:</a:t>
            </a:r>
            <a:r>
              <a:rPr lang="en-GB" sz="1800" dirty="0">
                <a:effectLst/>
                <a:latin typeface="Calibri" panose="020F0502020204030204" pitchFamily="34" charset="0"/>
                <a:ea typeface="Calibri" panose="020F0502020204030204" pitchFamily="34" charset="0"/>
                <a:cs typeface="Times New Roman" panose="02020603050405020304" pitchFamily="18" charset="0"/>
              </a:rPr>
              <a:t> Participants will be asked to think about and note down another 3 characteristics they consider a role model should possess (other than the ones already identified in connection with the person described).</a:t>
            </a:r>
          </a:p>
          <a:p>
            <a:pPr algn="l">
              <a:lnSpc>
                <a:spcPct val="115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Note: for those participants who do not know how to write, the moderator will create a small working group to discuss the above-mentioned points. </a:t>
            </a:r>
          </a:p>
          <a:p>
            <a:pPr algn="l">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Step 5:</a:t>
            </a:r>
            <a:r>
              <a:rPr lang="en-GB" sz="1800" dirty="0">
                <a:effectLst/>
                <a:latin typeface="Calibri" panose="020F0502020204030204" pitchFamily="34" charset="0"/>
                <a:ea typeface="Calibri" panose="020F0502020204030204" pitchFamily="34" charset="0"/>
                <a:cs typeface="Times New Roman" panose="02020603050405020304" pitchFamily="18" charset="0"/>
              </a:rPr>
              <a:t> The trainer will invite each participant to present their role model in front of the group, and to tell how this can help in working with youths, engaging all the participant to comment and discuss. </a:t>
            </a:r>
          </a:p>
          <a:p>
            <a:pPr>
              <a:lnSpc>
                <a:spcPct val="115000"/>
              </a:lnSpc>
              <a:spcAft>
                <a:spcPts val="6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16</a:t>
            </a:fld>
            <a:endParaRPr lang="en-US" dirty="0"/>
          </a:p>
        </p:txBody>
      </p:sp>
    </p:spTree>
    <p:extLst>
      <p:ext uri="{BB962C8B-B14F-4D97-AF65-F5344CB8AC3E}">
        <p14:creationId xmlns:p14="http://schemas.microsoft.com/office/powerpoint/2010/main" val="1469421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GB" sz="1800" b="1" i="0" u="none" strike="noStrike" baseline="0" dirty="0">
                <a:latin typeface="Verdana" panose="020B0604030504040204" pitchFamily="34" charset="0"/>
              </a:rPr>
              <a:t>Instructions/text sheet 24</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800" b="1" i="0" u="none" strike="noStrike" baseline="0" dirty="0">
              <a:latin typeface="Verdana" panose="020B0604030504040204" pitchFamily="34" charset="0"/>
            </a:endParaRPr>
          </a:p>
          <a:p>
            <a:pPr>
              <a:lnSpc>
                <a:spcPct val="115000"/>
              </a:lnSpc>
              <a:spcAft>
                <a:spcPts val="6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The exercise is named </a:t>
            </a:r>
            <a:r>
              <a:rPr lang="en-GB" sz="1800" b="0" i="1" dirty="0">
                <a:effectLst/>
                <a:latin typeface="Calibri" panose="020F0502020204030204" pitchFamily="34" charset="0"/>
                <a:ea typeface="Calibri" panose="020F0502020204030204" pitchFamily="34" charset="0"/>
                <a:cs typeface="Times New Roman" panose="02020603050405020304" pitchFamily="18" charset="0"/>
              </a:rPr>
              <a:t>Build your own role model </a:t>
            </a:r>
          </a:p>
          <a:p>
            <a:pPr>
              <a:lnSpc>
                <a:spcPct val="115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Ask participants: What do you think about the idea behind this exercise?</a:t>
            </a:r>
          </a:p>
          <a:p>
            <a:pPr>
              <a:lnSpc>
                <a:spcPct val="115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The objective is to let parents and coaches think about the positive influences they have experienced in their lives and translate that to being a positive role model for their children / pupils</a:t>
            </a:r>
          </a:p>
          <a:p>
            <a:pPr>
              <a:lnSpc>
                <a:spcPct val="115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Each workshop comes with a manual that describes the objective, target audience and timing of each exercise. Also instructions are given about the execution and materials needed for the exercise.</a:t>
            </a:r>
          </a:p>
          <a:p>
            <a:pPr>
              <a:lnSpc>
                <a:spcPct val="115000"/>
              </a:lnSpc>
              <a:spcAft>
                <a:spcPts val="6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Objective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15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In the process of personal development experienced during adolescence, young people tend to copy in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actions and behaviour the person they most appreciate (a parent, family relative, older friend, superhero,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movie star etc.). These exercises will help participants build their own role model starting from the person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they consider most influential in their lives and translate that to being a positive role model themselves</a:t>
            </a:r>
          </a:p>
          <a:p>
            <a:pPr lvl="1">
              <a:lnSpc>
                <a:spcPct val="115000"/>
              </a:lnSpc>
              <a:spcAft>
                <a:spcPts val="600"/>
              </a:spcAft>
            </a:pP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Target audience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Puberty/teenage and parents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17</a:t>
            </a:fld>
            <a:endParaRPr lang="en-US" dirty="0"/>
          </a:p>
        </p:txBody>
      </p:sp>
    </p:spTree>
    <p:extLst>
      <p:ext uri="{BB962C8B-B14F-4D97-AF65-F5344CB8AC3E}">
        <p14:creationId xmlns:p14="http://schemas.microsoft.com/office/powerpoint/2010/main" val="964764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baseline="0" dirty="0">
                <a:latin typeface="Verdana" panose="020B0604030504040204" pitchFamily="34" charset="0"/>
              </a:rPr>
              <a:t>Instructions</a:t>
            </a:r>
          </a:p>
          <a:p>
            <a:r>
              <a:rPr lang="el-GR" sz="1100" dirty="0"/>
              <a:t>Το επόμενο θέμα είναι η κριτική σκέψη. Η έλλειψή της θεωρείται παράγοντας κινδύνου για τη ριζοσπαστικοποίηση.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l-GR" sz="1100" dirty="0">
                <a:effectLst/>
                <a:latin typeface="Calibri" panose="020F0502020204030204" pitchFamily="34" charset="0"/>
                <a:ea typeface="Calibri" panose="020F0502020204030204" pitchFamily="34" charset="0"/>
                <a:cs typeface="Calibri" panose="020F0502020204030204" pitchFamily="34" charset="0"/>
              </a:rPr>
              <a:t>Ο πιο θεμελιώδης ορισμός της σκέψης είναι πολύ απλός και διαισθητικός: όλοι οι άνθρωποι σκέφτονται. Αλλά η κριτική σκέψη αρχίζει όταν αρχίζουμε να σκεφτόμαστε πάνω στη σκέψη μας με σκοπό τη βελτίωσή της </a:t>
            </a:r>
          </a:p>
          <a:p>
            <a:pPr algn="just">
              <a:lnSpc>
                <a:spcPct val="115000"/>
              </a:lnSpc>
              <a:spcAft>
                <a:spcPts val="600"/>
              </a:spcAft>
            </a:pPr>
            <a:r>
              <a:rPr lang="el-GR" sz="1100" dirty="0">
                <a:effectLst/>
                <a:latin typeface="Calibri" panose="020F0502020204030204" pitchFamily="34" charset="0"/>
                <a:ea typeface="Calibri" panose="020F0502020204030204" pitchFamily="34" charset="0"/>
                <a:cs typeface="Calibri" panose="020F0502020204030204" pitchFamily="34" charset="0"/>
              </a:rPr>
              <a:t>Η κριτική σκέψη μπορεί να θεωρηθεί ότι έχει δύο συνιστώσες: (1) ένα σύνολο δεξιοτήτων δημιουργίας και επεξεργασίας πληροφοριών και πεποιθήσεων και (2) τη συνήθεια, με βάση την πνευματική δέσμευση, της χρήσης αυτών των δεξιοτήτων για την καθοδήγηση της συμπεριφοράς. Συνεπώς, πρέπει να έρχεται σε αντίθεση με: (1) την απλή απόκτηση και διατήρηση πληροφοριών από μόνη της, διότι περιλαμβάνει συγκεκριμένο τρόπο με τον οποίο αναζητούνται και αντιμετωπίζονται οι πληροφορίες· (2) την απλή κατοχή ενός συνόλου δεξιοτήτων, διότι συνεπάγεται τη συνεχή χρήση τους· και (3) την απλή χρήση των δεξιοτήτων αυτών («ως άσκηση») χωρίς αποδοχή των αποτελεσμάτων τους.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r>
              <a:rPr lang="el-GR" sz="1100" dirty="0"/>
              <a:t>Με ποιον τρόπο είναι σημαντική η κριτική σκέψη στη διαδικασία της ριζοσπαστικοποίησης;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l-GR" sz="1100" dirty="0">
                <a:effectLst/>
                <a:latin typeface="Calibri" panose="020F0502020204030204" pitchFamily="34" charset="0"/>
                <a:ea typeface="Calibri" panose="020F0502020204030204" pitchFamily="34" charset="0"/>
                <a:cs typeface="Times New Roman" panose="02020603050405020304" pitchFamily="18" charset="0"/>
              </a:rPr>
              <a:t>Διδάσκοντας πώς να σκεφτόμαστε κριτικά, μαθαίνουμε πώς να επιδιώκουμε την "αλήθεια" για τις δικές μας προκαταλήψεις, να επιμένουμε μέσα από προκλήσεις, να αξιολογούμε τη δική μας σκέψη δίκαια και να εγκαταλείπουμε τη λανθασμένη συλλογιστική αναζητώντας νέους και πιο έγκυρους τρόπους σκέψης.
Γιατί είναι σημαντική η κριτική σκέψη κατά την αντιμετώπιση της κοινωνικής πόλωσης που προκαλείται από την υιοθέτηση και διάδοση εξτρεμιστικών ιδεολογιών; Επειδή δίνει τη δυνατότητα στους νέους να σκέφτονται ανεξάρτητα, να κατανοήσουν τον κόσμο με βάση την προσωπική εμπειρία και παρατήρηση και να λαμβάνουν κρίσιμες καλά ενημερωμένες αποφάσεις με τον ίδιο τρόπο. Ως εκ τούτου, αποκτούν εμπιστοσύνη και την ικανότητα να μαθαίνουν από λάθη καθώς χτίζουν επιτυχημένες και παραγωγικές ζωές.
</a:t>
            </a:r>
            <a:r>
              <a:rPr lang="el-GR" sz="1100" dirty="0">
                <a:effectLst/>
                <a:latin typeface="Calibri" panose="020F0502020204030204" pitchFamily="34" charset="0"/>
                <a:ea typeface="Calibri" panose="020F0502020204030204" pitchFamily="34" charset="0"/>
                <a:cs typeface="Calibri" panose="020F0502020204030204" pitchFamily="34" charset="0"/>
              </a:rPr>
              <a:t>Η σκέψη ή η συλλογιστική περιλαμβάνει την αντικειμενική σύνδεση των σημερινών πεποιθήσεων με τα αποδεικτικά στοιχεία, προκειμένου να πιστέψουμε κάτι άλλο. Συγκριτικά, η κριτική σκέψη είναι μια σκόπιμη </a:t>
            </a:r>
            <a:r>
              <a:rPr lang="el-GR" sz="1100" dirty="0" err="1">
                <a:effectLst/>
                <a:latin typeface="Calibri" panose="020F0502020204030204" pitchFamily="34" charset="0"/>
                <a:ea typeface="Calibri" panose="020F0502020204030204" pitchFamily="34" charset="0"/>
                <a:cs typeface="Calibri" panose="020F0502020204030204" pitchFamily="34" charset="0"/>
              </a:rPr>
              <a:t>μετα</a:t>
            </a:r>
            <a:r>
              <a:rPr lang="el-GR" sz="1100" dirty="0">
                <a:effectLst/>
                <a:latin typeface="Calibri" panose="020F0502020204030204" pitchFamily="34" charset="0"/>
                <a:ea typeface="Calibri" panose="020F0502020204030204" pitchFamily="34" charset="0"/>
                <a:cs typeface="Calibri" panose="020F0502020204030204" pitchFamily="34" charset="0"/>
              </a:rPr>
              <a:t>-γνωστική (σκέψη για τη σκέψη) και γνωστική (σκέψη) πράξη με την οποία ένα άτομο αντανακλά την ποιότητα της διαδικασίας συλλογιστικής ταυτόχρονα, ενώ αιτιολογεί ένα συμπέρασμα. Ο στοχαστής έχει δύο εξίσου σημαντικούς στόχους: να έρθει σε μια λύση και να βελτιώσει τον τρόπο με τον οποίο αυτή ή αυτός αιτιολογεί (</a:t>
            </a:r>
            <a:r>
              <a:rPr lang="el-GR" sz="1100" dirty="0" err="1">
                <a:effectLst/>
                <a:latin typeface="Calibri" panose="020F0502020204030204" pitchFamily="34" charset="0"/>
                <a:ea typeface="Calibri" panose="020F0502020204030204" pitchFamily="34" charset="0"/>
                <a:cs typeface="Calibri" panose="020F0502020204030204" pitchFamily="34" charset="0"/>
              </a:rPr>
              <a:t>Moore</a:t>
            </a:r>
            <a:r>
              <a:rPr lang="el-GR" sz="1100" dirty="0">
                <a:effectLst/>
                <a:latin typeface="Calibri" panose="020F0502020204030204" pitchFamily="34" charset="0"/>
                <a:ea typeface="Calibri" panose="020F0502020204030204" pitchFamily="34" charset="0"/>
                <a:cs typeface="Calibri" panose="020F0502020204030204" pitchFamily="34" charset="0"/>
              </a:rPr>
              <a:t>, 2007, σ. 2).
</a:t>
            </a:r>
            <a:endParaRPr lang="en-GB" sz="1100" dirty="0"/>
          </a:p>
          <a:p>
            <a:r>
              <a:rPr lang="el-GR" sz="1100" b="0" i="0" dirty="0">
                <a:solidFill>
                  <a:srgbClr val="000000"/>
                </a:solidFill>
                <a:effectLst/>
                <a:latin typeface="Arimo"/>
              </a:rPr>
              <a:t>Γιατί είναι τόσο σημαντική η κριτική σκέψη;</a:t>
            </a:r>
            <a:r>
              <a:rPr lang="en-GB" sz="1100" b="0" i="0" dirty="0">
                <a:solidFill>
                  <a:srgbClr val="000000"/>
                </a:solidFill>
                <a:effectLst/>
                <a:latin typeface="Arimo"/>
              </a:rPr>
              <a:t> </a:t>
            </a:r>
            <a:endParaRPr lang="el-GR" sz="1100" b="0" i="0" dirty="0">
              <a:solidFill>
                <a:srgbClr val="000000"/>
              </a:solidFill>
              <a:effectLst/>
              <a:latin typeface="Arimo"/>
            </a:endParaRPr>
          </a:p>
          <a:p>
            <a:r>
              <a:rPr lang="en-GB" sz="1100" b="0" i="0" dirty="0">
                <a:solidFill>
                  <a:srgbClr val="000000"/>
                </a:solidFill>
                <a:effectLst/>
                <a:latin typeface="Arimo"/>
              </a:rPr>
              <a:t>1 - </a:t>
            </a:r>
            <a:r>
              <a:rPr lang="el-GR" sz="1100" b="0" i="0" dirty="0">
                <a:solidFill>
                  <a:srgbClr val="000000"/>
                </a:solidFill>
                <a:effectLst/>
                <a:latin typeface="Arimo"/>
              </a:rPr>
              <a:t>επειδή οι εξτρεμιστές αποσκοπούν στη διάδοση μιας </a:t>
            </a:r>
            <a:r>
              <a:rPr lang="el-GR" sz="1100" b="0" i="0" dirty="0" err="1">
                <a:solidFill>
                  <a:srgbClr val="000000"/>
                </a:solidFill>
                <a:effectLst/>
                <a:latin typeface="Arimo"/>
              </a:rPr>
              <a:t>μανιχαιστικής</a:t>
            </a:r>
            <a:r>
              <a:rPr lang="el-GR" sz="1100" b="0" i="0" dirty="0">
                <a:solidFill>
                  <a:srgbClr val="000000"/>
                </a:solidFill>
                <a:effectLst/>
                <a:latin typeface="Arimo"/>
              </a:rPr>
              <a:t>, ασπρόμαυρης άποψης του κόσμου, ενθαρρύνοντας μια νοοτροπία «εμείς εναντίον των άλλων". </a:t>
            </a:r>
            <a:endParaRPr lang="en-GB" sz="1100" b="0" i="0" dirty="0">
              <a:solidFill>
                <a:srgbClr val="000000"/>
              </a:solidFill>
              <a:effectLst/>
              <a:latin typeface="Arim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dirty="0">
                <a:solidFill>
                  <a:srgbClr val="000000"/>
                </a:solidFill>
                <a:effectLst/>
                <a:latin typeface="Arimo"/>
              </a:rPr>
              <a:t>2 - </a:t>
            </a:r>
            <a:r>
              <a:rPr lang="el-GR" sz="1100" b="0" i="0" dirty="0">
                <a:solidFill>
                  <a:srgbClr val="000000"/>
                </a:solidFill>
                <a:effectLst/>
                <a:latin typeface="Arimo"/>
              </a:rPr>
              <a:t>οι πλατφόρμες μας στα μέσα κοινωνικής δικτύωσης είναι γεμάτες με τις λεγόμενες "ψευδείς ειδήσεις" και προπαγάνδα και αν τα παιδιά πρόκειται να είναι καλά ενημερωμένα και ασφαλή, είναι σημαντικό να αμφισβητούμε την πηγή σχεδόν όλων όσων βλέπουν στο διαδίκτυο. </a:t>
            </a:r>
            <a:endParaRPr lang="en-GB" sz="1100" dirty="0"/>
          </a:p>
          <a:p>
            <a:r>
              <a:rPr lang="en-GB" sz="1100" b="0" i="0" dirty="0">
                <a:solidFill>
                  <a:srgbClr val="000000"/>
                </a:solidFill>
                <a:effectLst/>
                <a:latin typeface="Arimo"/>
              </a:rPr>
              <a:t>3 - </a:t>
            </a:r>
            <a:r>
              <a:rPr lang="el-GR" sz="1100" b="0" i="0" dirty="0">
                <a:solidFill>
                  <a:srgbClr val="000000"/>
                </a:solidFill>
                <a:effectLst/>
                <a:latin typeface="Arimo"/>
              </a:rPr>
              <a:t>Σε αυτό προστίθεται η ζημιά στην ενσωμάτωση και την κοινοτική συνοχή που μπορεί να προκύψει από την έλλειψη κριτικής σκέψης στην αναφορά, ακόμη και εντός των </a:t>
            </a:r>
            <a:r>
              <a:rPr lang="en-US" sz="1100" b="0" i="0" dirty="0">
                <a:solidFill>
                  <a:srgbClr val="000000"/>
                </a:solidFill>
                <a:effectLst/>
                <a:latin typeface="Arimo"/>
              </a:rPr>
              <a:t>mainstream</a:t>
            </a:r>
            <a:r>
              <a:rPr lang="el-GR" sz="1100" b="0" i="0" dirty="0">
                <a:solidFill>
                  <a:srgbClr val="000000"/>
                </a:solidFill>
                <a:effectLst/>
                <a:latin typeface="Arimo"/>
              </a:rPr>
              <a:t> μέσων μαζικής ενημέρωσης. </a:t>
            </a:r>
            <a:endParaRPr lang="en-GB" sz="1100" dirty="0"/>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18</a:t>
            </a:fld>
            <a:endParaRPr lang="en-US" dirty="0"/>
          </a:p>
        </p:txBody>
      </p:sp>
    </p:spTree>
    <p:extLst>
      <p:ext uri="{BB962C8B-B14F-4D97-AF65-F5344CB8AC3E}">
        <p14:creationId xmlns:p14="http://schemas.microsoft.com/office/powerpoint/2010/main" val="2038850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a:t>
            </a:fld>
            <a:endParaRPr lang="en-US"/>
          </a:p>
        </p:txBody>
      </p:sp>
    </p:spTree>
    <p:extLst>
      <p:ext uri="{BB962C8B-B14F-4D97-AF65-F5344CB8AC3E}">
        <p14:creationId xmlns:p14="http://schemas.microsoft.com/office/powerpoint/2010/main" val="1820288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0" u="none" strike="noStrike" baseline="0" dirty="0">
                <a:latin typeface="Verdana" panose="020B0604030504040204" pitchFamily="34" charset="0"/>
              </a:rPr>
              <a:t>Instructions</a:t>
            </a:r>
          </a:p>
          <a:p>
            <a:endParaRPr lang="en-GB" sz="1000" dirty="0"/>
          </a:p>
          <a:p>
            <a:r>
              <a:rPr lang="el-GR" sz="1000" b="0" i="0" u="none" strike="noStrike" baseline="0" dirty="0">
                <a:solidFill>
                  <a:srgbClr val="000000"/>
                </a:solidFill>
                <a:latin typeface="Calibri" panose="020F0502020204030204" pitchFamily="34" charset="0"/>
              </a:rPr>
              <a:t>Το «Εργαστήριο Κριτικής Σκέψης» παρέχει ένα πλαίσιο, ένα σενάριο και ένα λεπτομερές σύνολο ασκήσεων και προσομοιώσεων για να βοηθήσει τους επαγγελματίες πρώτης γραμμής να μάθουν πώς να ενθαρρύνουν την ανάπτυξη δεξιοτήτων κριτικής σκέψης για παιδιά και νέους. Ο στόχος είναι στη συνέχεια να εξοπλιστούν τα παιδιά και οι νέοι με την ικανότητα για </a:t>
            </a:r>
            <a:r>
              <a:rPr lang="el-GR" sz="1000" b="0" i="0" u="none" strike="noStrike" baseline="0" dirty="0" err="1">
                <a:solidFill>
                  <a:srgbClr val="000000"/>
                </a:solidFill>
                <a:latin typeface="Calibri" panose="020F0502020204030204" pitchFamily="34" charset="0"/>
              </a:rPr>
              <a:t>αυτο</a:t>
            </a:r>
            <a:r>
              <a:rPr lang="el-GR" sz="1000" b="0" i="0" u="none" strike="noStrike" baseline="0" dirty="0">
                <a:solidFill>
                  <a:srgbClr val="000000"/>
                </a:solidFill>
                <a:latin typeface="Calibri" panose="020F0502020204030204" pitchFamily="34" charset="0"/>
              </a:rPr>
              <a:t>-καθοδηγούμενη, </a:t>
            </a:r>
            <a:r>
              <a:rPr lang="el-GR" sz="1000" b="0" i="0" u="none" strike="noStrike" baseline="0" dirty="0" err="1">
                <a:solidFill>
                  <a:srgbClr val="000000"/>
                </a:solidFill>
                <a:latin typeface="Calibri" panose="020F0502020204030204" pitchFamily="34" charset="0"/>
              </a:rPr>
              <a:t>αυτοπειθαρχημένη</a:t>
            </a:r>
            <a:r>
              <a:rPr lang="el-GR" sz="1000" b="0" i="0" u="none" strike="noStrike" baseline="0" dirty="0">
                <a:solidFill>
                  <a:srgbClr val="000000"/>
                </a:solidFill>
                <a:latin typeface="Calibri" panose="020F0502020204030204" pitchFamily="34" charset="0"/>
              </a:rPr>
              <a:t> σκέψη, δίνοντάς τους τη δυνατότητα να σκέφτονται ανεξάρτητα, να κατανοήσουν τον κόσμο με βάση την προσωπική εμπειρία και παρατήρηση και να λαμβάνουν κρίσιμες καλά ενημερωμένες αποφάσεις με τον ίδιο τρόπο. </a:t>
            </a:r>
            <a:endParaRPr lang="en-GB" sz="1000" b="0" i="0" u="none" strike="noStrike" baseline="0" dirty="0">
              <a:solidFill>
                <a:srgbClr val="000000"/>
              </a:solidFill>
              <a:latin typeface="Calibri" panose="020F0502020204030204" pitchFamily="34" charset="0"/>
            </a:endParaRPr>
          </a:p>
          <a:p>
            <a:endParaRPr lang="en-GB" sz="1000" b="0" i="0" u="none" strike="noStrike" baseline="0" dirty="0">
              <a:latin typeface="Calibri" panose="020F0502020204030204" pitchFamily="34" charset="0"/>
            </a:endParaRPr>
          </a:p>
          <a:p>
            <a:pPr algn="just">
              <a:lnSpc>
                <a:spcPct val="115000"/>
              </a:lnSpc>
              <a:spcAft>
                <a:spcPts val="600"/>
              </a:spcAft>
            </a:pPr>
            <a:r>
              <a:rPr lang="el-GR" sz="1000" dirty="0">
                <a:effectLst/>
                <a:latin typeface="Calibri" panose="020F0502020204030204" pitchFamily="34" charset="0"/>
                <a:ea typeface="Calibri" panose="020F0502020204030204" pitchFamily="34" charset="0"/>
                <a:cs typeface="Times New Roman" panose="02020603050405020304" pitchFamily="18" charset="0"/>
              </a:rPr>
              <a:t>Με αυτές τις γνώσεις και τις δεξιότητες οι συμμετέχοντες θα μάθουν:
Αναγνώριση σημαδιών της απλοϊκής και </a:t>
            </a:r>
            <a:r>
              <a:rPr lang="el-GR" sz="1000" dirty="0" err="1">
                <a:effectLst/>
                <a:latin typeface="Calibri" panose="020F0502020204030204" pitchFamily="34" charset="0"/>
                <a:ea typeface="Calibri" panose="020F0502020204030204" pitchFamily="34" charset="0"/>
                <a:cs typeface="Times New Roman" panose="02020603050405020304" pitchFamily="18" charset="0"/>
              </a:rPr>
              <a:t>απλοποιητικής</a:t>
            </a:r>
            <a:r>
              <a:rPr lang="el-GR" sz="1000" dirty="0">
                <a:effectLst/>
                <a:latin typeface="Calibri" panose="020F0502020204030204" pitchFamily="34" charset="0"/>
                <a:ea typeface="Calibri" panose="020F0502020204030204" pitchFamily="34" charset="0"/>
                <a:cs typeface="Times New Roman" panose="02020603050405020304" pitchFamily="18" charset="0"/>
              </a:rPr>
              <a:t> της σκέψης στον εαυτό τους και στους άλλους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600"/>
              </a:spcAft>
              <a:buFont typeface="Calibri" panose="020F0502020204030204" pitchFamily="34" charset="0"/>
              <a:buNone/>
            </a:pPr>
            <a:r>
              <a:rPr lang="el-GR" sz="1000" dirty="0">
                <a:effectLst/>
                <a:latin typeface="Calibri" panose="020F0502020204030204" pitchFamily="34" charset="0"/>
                <a:ea typeface="Calibri" panose="020F0502020204030204" pitchFamily="34" charset="0"/>
                <a:cs typeface="Times New Roman" panose="02020603050405020304" pitchFamily="18" charset="0"/>
              </a:rPr>
              <a:t>Ανάπτυξη κοινωνικής ευθύνης και κοινωνικών δεξιοτήτων για την αντιμετώπιση ατόμων με στερεοτυπική σκέψη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sz="1000" b="0" i="0" u="none" strike="noStrike" baseline="0" dirty="0">
              <a:latin typeface="Calibri" panose="020F0502020204030204" pitchFamily="34" charset="0"/>
            </a:endParaRPr>
          </a:p>
          <a:p>
            <a:endParaRPr lang="en-GB" sz="100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19</a:t>
            </a:fld>
            <a:endParaRPr lang="en-US" dirty="0"/>
          </a:p>
        </p:txBody>
      </p:sp>
    </p:spTree>
    <p:extLst>
      <p:ext uri="{BB962C8B-B14F-4D97-AF65-F5344CB8AC3E}">
        <p14:creationId xmlns:p14="http://schemas.microsoft.com/office/powerpoint/2010/main" val="146898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b="1" i="0" u="none" strike="noStrike" baseline="0" dirty="0">
                <a:latin typeface="Verdana" panose="020B0604030504040204" pitchFamily="34" charset="0"/>
              </a:rPr>
              <a:t>Instructions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l-GR" sz="1200" dirty="0">
                <a:effectLst/>
                <a:latin typeface="Calibri" panose="020F0502020204030204" pitchFamily="34" charset="0"/>
                <a:ea typeface="Calibri" panose="020F0502020204030204" pitchFamily="34" charset="0"/>
                <a:cs typeface="Times New Roman" panose="02020603050405020304" pitchFamily="18" charset="0"/>
              </a:rPr>
              <a:t>Ο στόχος είναι οι συμμετέχοντες να κατανοήσουν πώς κάθε συμμετέχων προσθέτει το δικό του όραμα στο θέμα και πώς διαφέρουν οι προοπτικές τους. 
Στο τέλος, ο εκπαιδευτής συλλέγει τα γραπτά και παρουσιάζει στην ομάδα τους ορισμούς, εξηγώντας τη σημασία της ύπαρξης διαφορετικών προοπτικών κατά την αντιμετώπιση ενός προβλήματος.</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l-GR" sz="1200" dirty="0">
                <a:effectLst/>
                <a:latin typeface="Calibri" panose="020F0502020204030204" pitchFamily="34" charset="0"/>
                <a:ea typeface="Calibri" panose="020F0502020204030204" pitchFamily="34" charset="0"/>
                <a:cs typeface="Times New Roman" panose="02020603050405020304" pitchFamily="18" charset="0"/>
              </a:rPr>
              <a:t>Είναι σημαντικό να σημειωθεί ότι η ανάλυση ενός προβλήματος από διαφορετικές οπτικές γωνίες είναι χρήσιμη για την εξεύρεση του καλύτερου τρόπου επίλυσής του και τη μείωση της αβεβαιότητας. 
Επίσης, αναγνωρίζοντας το γεγονός ότι οι άνθρωποι έχουν διαφορετικές προοπτικές, ο εκπαιδευτής ενισχύει την έννοια της ανοχής και της αποδοχής της ποικιλομορφίας.
</a:t>
            </a:r>
            <a:endParaRPr lang="en-GB" sz="12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endParaRPr>
          </a:p>
          <a:p>
            <a:pPr algn="l">
              <a:lnSpc>
                <a:spcPct val="115000"/>
              </a:lnSpc>
              <a:spcAft>
                <a:spcPts val="6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20</a:t>
            </a:fld>
            <a:endParaRPr lang="en-US" dirty="0"/>
          </a:p>
        </p:txBody>
      </p:sp>
    </p:spTree>
    <p:extLst>
      <p:ext uri="{BB962C8B-B14F-4D97-AF65-F5344CB8AC3E}">
        <p14:creationId xmlns:p14="http://schemas.microsoft.com/office/powerpoint/2010/main" val="2060880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b="1" i="0" u="none" strike="noStrike" baseline="0" dirty="0">
                <a:latin typeface="Verdana" panose="020B0604030504040204" pitchFamily="34" charset="0"/>
              </a:rPr>
              <a:t>Instructions</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200" b="1" i="0" u="none" strike="noStrike" baseline="0" dirty="0">
              <a:latin typeface="Verdana" panose="020B0604030504040204" pitchFamily="34"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This exercise is named </a:t>
            </a:r>
            <a:r>
              <a:rPr lang="en-GB" sz="1200" b="0" i="1" dirty="0">
                <a:effectLst/>
                <a:latin typeface="Calibri" panose="020F0502020204030204" pitchFamily="34" charset="0"/>
                <a:ea typeface="Calibri" panose="020F0502020204030204" pitchFamily="34" charset="0"/>
                <a:cs typeface="Times New Roman" panose="02020603050405020304" pitchFamily="18" charset="0"/>
              </a:rPr>
              <a:t>Try one sentence</a:t>
            </a:r>
            <a:endParaRPr lang="el-GR" sz="1200" b="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l-GR" sz="1200" b="1" dirty="0">
                <a:effectLst/>
                <a:latin typeface="Calibri" panose="020F0502020204030204" pitchFamily="34" charset="0"/>
                <a:ea typeface="Calibri" panose="020F0502020204030204" pitchFamily="34" charset="0"/>
                <a:cs typeface="Times New Roman" panose="02020603050405020304" pitchFamily="18" charset="0"/>
              </a:rPr>
              <a:t>Στόχος
</a:t>
            </a:r>
            <a:r>
              <a:rPr lang="el-GR" sz="1200" dirty="0">
                <a:effectLst/>
                <a:latin typeface="Calibri" panose="020F0502020204030204" pitchFamily="34" charset="0"/>
                <a:ea typeface="Calibri" panose="020F0502020204030204" pitchFamily="34" charset="0"/>
                <a:cs typeface="Times New Roman" panose="02020603050405020304" pitchFamily="18" charset="0"/>
              </a:rPr>
              <a:t>«Ένας από τους πολλούς τρόπους με τους οποίους το μυαλό μας προσπαθεί να κάνει τη ζωή ευκολότερη είναι να λύσει την πρώτη εντύπωση του προβλήματος που αντιμετωπίζει. Όπως και οι πρώτες μας εντυπώσεις από τους ανθρώπους, η αρχική μας προοπτική για τα προβλήματα και τις καταστάσεις είναι ικανή να είναι στενή και επιφανειακή. Δεν βλέπουμε τίποτα περισσότερο από ό, τι έχουμε συνηθίσει να βλέπουμε - και στερεότυπες έννοιες εμποδίζουν τη σαφή όραση και παραγκωνίζουν τη φαντασία. Αυτό συμβαίνει χωρίς να ακούγονται συναγερμοί, οπότε ποτέ δεν συνειδητοποιούμε ότι συμβαίνει». </a:t>
            </a:r>
            <a:endParaRPr lang="en-GB" sz="12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21</a:t>
            </a:fld>
            <a:endParaRPr lang="en-US" dirty="0"/>
          </a:p>
        </p:txBody>
      </p:sp>
    </p:spTree>
    <p:extLst>
      <p:ext uri="{BB962C8B-B14F-4D97-AF65-F5344CB8AC3E}">
        <p14:creationId xmlns:p14="http://schemas.microsoft.com/office/powerpoint/2010/main" val="2350181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22</a:t>
            </a:fld>
            <a:endParaRPr lang="en-US" dirty="0"/>
          </a:p>
        </p:txBody>
      </p:sp>
    </p:spTree>
    <p:extLst>
      <p:ext uri="{BB962C8B-B14F-4D97-AF65-F5344CB8AC3E}">
        <p14:creationId xmlns:p14="http://schemas.microsoft.com/office/powerpoint/2010/main" val="444573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23</a:t>
            </a:fld>
            <a:endParaRPr lang="en-US"/>
          </a:p>
        </p:txBody>
      </p:sp>
    </p:spTree>
    <p:extLst>
      <p:ext uri="{BB962C8B-B14F-4D97-AF65-F5344CB8AC3E}">
        <p14:creationId xmlns:p14="http://schemas.microsoft.com/office/powerpoint/2010/main" val="34965468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GB" sz="1800" b="1" i="0" u="none" strike="noStrike" baseline="0" dirty="0">
                <a:latin typeface="Verdana" panose="020B0604030504040204" pitchFamily="34" charset="0"/>
              </a:rPr>
              <a:t>Instructions</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800" b="1" i="0" u="none" strike="noStrike" baseline="0" dirty="0">
              <a:latin typeface="Verdana" panose="020B0604030504040204" pitchFamily="34" charset="0"/>
            </a:endParaRPr>
          </a:p>
          <a:p>
            <a:pPr>
              <a:lnSpc>
                <a:spcPct val="115000"/>
              </a:lnSpc>
              <a:spcAft>
                <a:spcPts val="6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This exercise is named </a:t>
            </a:r>
            <a:r>
              <a:rPr lang="en-GB" sz="1800" b="0" i="1" dirty="0">
                <a:effectLst/>
                <a:latin typeface="Calibri" panose="020F0502020204030204" pitchFamily="34" charset="0"/>
                <a:ea typeface="Calibri" panose="020F0502020204030204" pitchFamily="34" charset="0"/>
                <a:cs typeface="Times New Roman" panose="02020603050405020304" pitchFamily="18" charset="0"/>
              </a:rPr>
              <a:t>The six questions</a:t>
            </a:r>
          </a:p>
          <a:p>
            <a:pPr>
              <a:lnSpc>
                <a:spcPct val="115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l-GR" sz="1800" b="0" dirty="0">
                <a:effectLst/>
                <a:latin typeface="Calibri" panose="020F0502020204030204" pitchFamily="34" charset="0"/>
                <a:ea typeface="Calibri" panose="020F0502020204030204" pitchFamily="34" charset="0"/>
                <a:cs typeface="Times New Roman" panose="02020603050405020304" pitchFamily="18" charset="0"/>
              </a:rPr>
              <a:t>Στόχος είναι η κατανόηση του ρόλου των ερωτήσεων για την κριτική σκέψη
</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24</a:t>
            </a:fld>
            <a:endParaRPr lang="en-US" dirty="0"/>
          </a:p>
        </p:txBody>
      </p:sp>
    </p:spTree>
    <p:extLst>
      <p:ext uri="{BB962C8B-B14F-4D97-AF65-F5344CB8AC3E}">
        <p14:creationId xmlns:p14="http://schemas.microsoft.com/office/powerpoint/2010/main" val="3608448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i="0" u="none" strike="noStrike" baseline="0" dirty="0">
                <a:latin typeface="Verdana" panose="020B0604030504040204" pitchFamily="34" charset="0"/>
              </a:rPr>
              <a:t>Οδηγίες
</a:t>
            </a:r>
            <a:endParaRPr lang="en-GB" sz="1800" b="1"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From D3.2.6</a:t>
            </a:r>
          </a:p>
          <a:p>
            <a:pPr marL="0" marR="0" lvl="0" indent="0" algn="just" defTabSz="914400" rtl="0" eaLnBrk="1" fontAlgn="auto" latinLnBrk="0" hangingPunct="1">
              <a:lnSpc>
                <a:spcPct val="115000"/>
              </a:lnSpc>
              <a:spcBef>
                <a:spcPts val="0"/>
              </a:spcBef>
              <a:spcAft>
                <a:spcPts val="600"/>
              </a:spcAft>
              <a:buClrTx/>
              <a:buSzTx/>
              <a:buFontTx/>
              <a:buNone/>
              <a:tabLst/>
              <a:defRPr/>
            </a:pPr>
            <a:r>
              <a:rPr lang="el-GR" sz="1800" dirty="0">
                <a:effectLst/>
                <a:latin typeface="Calibri" panose="020F0502020204030204" pitchFamily="34" charset="0"/>
                <a:ea typeface="Calibri" panose="020F0502020204030204" pitchFamily="34" charset="0"/>
                <a:cs typeface="Times New Roman" panose="02020603050405020304" pitchFamily="18" charset="0"/>
              </a:rPr>
              <a:t>Αρκετοί παράγοντες αναφέρονται συχνά ως παράγοντες ώθησης για ριζοσπαστικοποίηση, μεταξύ των οποίων:
</a:t>
            </a:r>
            <a:r>
              <a:rPr lang="el-GR" sz="1800" dirty="0">
                <a:effectLst/>
                <a:latin typeface="Times New Roman" panose="02020603050405020304" pitchFamily="18" charset="0"/>
                <a:ea typeface="Calibri" panose="020F0502020204030204" pitchFamily="34" charset="0"/>
              </a:rPr>
              <a:t>το συναίσθημα του θυμού και της μετατόπισης της επιθετικότητας 
έλλειψη αυτοεκτίμησης, 
ατομική απογοήτευση και προσβολή, 
προσωπική </a:t>
            </a:r>
            <a:r>
              <a:rPr lang="el-GR" sz="1800" dirty="0" err="1">
                <a:effectLst/>
                <a:latin typeface="Times New Roman" panose="02020603050405020304" pitchFamily="18" charset="0"/>
                <a:ea typeface="Calibri" panose="020F0502020204030204" pitchFamily="34" charset="0"/>
              </a:rPr>
              <a:t>θυματοποίηση</a:t>
            </a:r>
            <a:r>
              <a:rPr lang="el-GR" sz="1800" dirty="0">
                <a:effectLst/>
                <a:latin typeface="Times New Roman" panose="02020603050405020304" pitchFamily="18" charset="0"/>
                <a:ea typeface="Calibri" panose="020F0502020204030204" pitchFamily="34" charset="0"/>
              </a:rPr>
              <a:t>
γνωστικοί-κοινωνικοί παράγοντες όπως η ανάληψη κινδύνων και η μειωμένη κοινωνική επαφή 
</a:t>
            </a:r>
            <a:r>
              <a:rPr lang="el-GR" sz="1800" dirty="0">
                <a:effectLst/>
                <a:latin typeface="Calibri" panose="020F0502020204030204" pitchFamily="34" charset="0"/>
                <a:ea typeface="Calibri" panose="020F0502020204030204" pitchFamily="34" charset="0"/>
                <a:cs typeface="Times New Roman" panose="02020603050405020304" pitchFamily="18" charset="0"/>
              </a:rPr>
              <a:t>Ως εκ τούτου, αξιολογούμε ότι η επίλυση συγκρούσεων είναι μια δεξιότητα η οποία, εάν εσωτερικευθεί σωστά και εφαρμοστεί στην καθημερινή ζωή, δεν μπορεί παρά να εδραιώσει το σύνολο των προστατευτικών παραγόντων και την αίσθηση ανθεκτικότητας στη ριζοσπαστικοποίηση και τον βίαιο εξτρεμισμό.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Ως εκ τούτου, το παρόν παραδοτέο θα παρέχει τα προγράμματα σπουδών και το περιεχόμενο του πειραματικού εργαστηρίου που είναι αφιερωμένο στις τεχνικές επίλυσης συγκρούσεων που μπορούν να χρησιμοποιηθούν από επαγγελματίες πρώτης γραμμής προκειμένου να βοηθήσουν τα παιδιά και τους νέους, οι οποίοι συχνά ωθούνται από τεταμένες αλληλεπιδράσεις με μέλη της οικογένειας και συνομηλίκους, στην ενίσχυση της ανθεκτικότητάς τους στην πόλωση και τη ριζοσπαστικοποίηση. 
Όταν οι έφηβοι επιλύουν τις συγκρούσεις εποικοδομητικά,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αλληλεπιδρούν</a:t>
            </a:r>
            <a:r>
              <a:rPr lang="el-GR" sz="1800" dirty="0">
                <a:effectLst/>
                <a:latin typeface="Calibri" panose="020F0502020204030204" pitchFamily="34" charset="0"/>
                <a:ea typeface="Calibri" panose="020F0502020204030204" pitchFamily="34" charset="0"/>
                <a:cs typeface="Times New Roman" panose="02020603050405020304" pitchFamily="18" charset="0"/>
              </a:rPr>
              <a:t> με άλλους με θετικό τρόπο, είναι ανοιχτοί σε διαφορές μεταξύ των ανθρώπων, είναι σίγουροι για τη γνώση του ποιοι είναι, τι σκέφτονται και πιστεύουν, γιατί κάνουν ορισμένες επιλογές και είναι σε θέση να κάνουν ερωτήσεις για να ενισχύσουν αυτή την κατανόηση, είναι πιο πιθανό να είναι σε θέση να αντισταθούν στην παραπλανητική ανταλλαγή μηνυμάτων και να κάνουν ενημερωμένες και ασφαλείς επιλογές.
Οι στρατηγικές και οι τεχνικές επίλυσης συγκρούσεων, που προσφέρονται στο εργαστήριο Επίλυση Συγκρούσεων, μπορούν να χρησιμοποιηθούν από εκπαιδευτικούς, προπονητές και θεραπευτές στη διδασκαλία και την προώθηση θετικών και εποικοδομητικών τρόπων επίλυσης συγκρούσεων. </a:t>
            </a:r>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25</a:t>
            </a:fld>
            <a:endParaRPr lang="en-US" dirty="0"/>
          </a:p>
        </p:txBody>
      </p:sp>
    </p:spTree>
    <p:extLst>
      <p:ext uri="{BB962C8B-B14F-4D97-AF65-F5344CB8AC3E}">
        <p14:creationId xmlns:p14="http://schemas.microsoft.com/office/powerpoint/2010/main" val="599944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i="0" u="none" strike="noStrike" baseline="0" dirty="0">
                <a:latin typeface="Verdana" panose="020B0604030504040204" pitchFamily="34" charset="0"/>
              </a:rPr>
              <a:t>Οδηγίες
</a:t>
            </a:r>
            <a:endParaRPr lang="en-GB" sz="1200" b="1" i="0" u="none" strike="noStrike" baseline="0" dirty="0">
              <a:latin typeface="Verdana" panose="020B0604030504040204" pitchFamily="34" charset="0"/>
            </a:endParaRPr>
          </a:p>
          <a:p>
            <a:r>
              <a:rPr lang="en-GB" dirty="0"/>
              <a:t>From D3.1.7</a:t>
            </a:r>
          </a:p>
          <a:p>
            <a:r>
              <a:rPr lang="el-GR" sz="1800" b="0" i="0" u="none" strike="noStrike" baseline="0" dirty="0">
                <a:solidFill>
                  <a:srgbClr val="000000"/>
                </a:solidFill>
                <a:latin typeface="Calibri" panose="020F0502020204030204" pitchFamily="34" charset="0"/>
              </a:rPr>
              <a:t>Η διδασκαλία στους εφήβους να εφαρμόζουν εποικοδομητικές τεχνικές επίλυσης συγκρούσεων τους παρέχει την απαραίτητη εργαλειοθήκη για την ανάπτυξη υγιών στυλ συγκρούσεων, ώστε να μπορούν να διατηρούν υγιείς σχέσεις με την οικογένεια, τους φίλους / συναδέλφους και, τελικά, να αποφεύγουν την κοινωνική πόλωση και άλλα συναφή ζητήματα όπως η ριζοσπαστικοποίηση. 
</a:t>
            </a:r>
            <a:endParaRPr lang="en-GB" sz="1800" b="0" i="0" u="none" strike="noStrike" baseline="0" dirty="0">
              <a:solidFill>
                <a:srgbClr val="000000"/>
              </a:solidFill>
              <a:latin typeface="Calibri" panose="020F0502020204030204" pitchFamily="34" charset="0"/>
            </a:endParaRPr>
          </a:p>
          <a:p>
            <a:r>
              <a:rPr lang="el-GR" sz="1800" b="0" i="0" u="none" strike="noStrike" baseline="0" dirty="0">
                <a:solidFill>
                  <a:srgbClr val="000000"/>
                </a:solidFill>
                <a:latin typeface="Calibri" panose="020F0502020204030204" pitchFamily="34" charset="0"/>
              </a:rPr>
              <a:t>Οι κύριες δεξιότητες που πρέπει να κατέχουν οι έφηβοι ως μέρος μιας υγιούς συναισθηματικής ανάπτυξης είναι οι εξής: 
1. Η αυτοπεποίθηση είναι μία από τις σημαντικότερες δεξιότητες για τον χειρισμό των συγκρούσεων. Η ικανότητα να εκφράζει κανείς τις απόψεις του με σαφήνεια και σταθερότητα, αλλά χωρίς επιθετικότητα είναι το κλειδί για την πρόληψη ή την αντιμετώπιση των συγκρούσεων με υπεύθυνο τρόπο. Η δυναμική επικοινωνία μπορεί να ενισχύσει τις σχέσεις, να μειώσει το άγχος από τις συγκρούσεις και να παράσχει την κοινωνική υποστήριξη όταν αντιμετωπίζουμε δύσκολες στιγμές. 
2. Η συναισθηματική επίγνωση αναφέρεται στην κατανόηση του εαυτού μας και των άλλων, καθώς γνωρίζοντας τα συναισθήματα μας μπορούμε να επικοινωνούμε αποτελεσματικά ή να διαφωνούμε «με ποιο ομαλό τρόπο». Ένα συγκεκριμένο μέρος της συναισθηματικής νοημοσύνης που είναι χρήσιμο στην επίλυση συγκρούσεων είναι η </a:t>
            </a:r>
            <a:r>
              <a:rPr lang="el-GR" sz="1800" b="0" i="0" u="none" strike="noStrike" baseline="0" dirty="0" err="1">
                <a:solidFill>
                  <a:srgbClr val="000000"/>
                </a:solidFill>
                <a:latin typeface="Calibri" panose="020F0502020204030204" pitchFamily="34" charset="0"/>
              </a:rPr>
              <a:t>ενσυναίσθηση</a:t>
            </a:r>
            <a:r>
              <a:rPr lang="el-GR" sz="1800" b="0" i="0" u="none" strike="noStrike" baseline="0" dirty="0">
                <a:solidFill>
                  <a:srgbClr val="000000"/>
                </a:solidFill>
                <a:latin typeface="Calibri" panose="020F0502020204030204" pitchFamily="34" charset="0"/>
              </a:rPr>
              <a:t>. </a:t>
            </a:r>
            <a:endParaRPr lang="en-GB" sz="1800" b="1" i="0" u="none" strike="noStrike" baseline="0" dirty="0">
              <a:solidFill>
                <a:srgbClr val="000000"/>
              </a:solidFill>
              <a:latin typeface="Calibri" panose="020F0502020204030204" pitchFamily="34" charset="0"/>
            </a:endParaRPr>
          </a:p>
          <a:p>
            <a:r>
              <a:rPr lang="el-GR" sz="1800" b="0" i="0" u="none" strike="noStrike" baseline="0" dirty="0">
                <a:solidFill>
                  <a:srgbClr val="000000"/>
                </a:solidFill>
                <a:latin typeface="Calibri" panose="020F0502020204030204" pitchFamily="34" charset="0"/>
              </a:rPr>
              <a:t>3. Η γνωστική </a:t>
            </a:r>
            <a:r>
              <a:rPr lang="el-GR" sz="1800" b="0" i="0" u="none" strike="noStrike" baseline="0" dirty="0" err="1">
                <a:solidFill>
                  <a:srgbClr val="000000"/>
                </a:solidFill>
                <a:latin typeface="Calibri" panose="020F0502020204030204" pitchFamily="34" charset="0"/>
              </a:rPr>
              <a:t>ενσυναίσθηση</a:t>
            </a:r>
            <a:r>
              <a:rPr lang="el-GR" sz="1800" b="0" i="0" u="none" strike="noStrike" baseline="0" dirty="0">
                <a:solidFill>
                  <a:srgbClr val="000000"/>
                </a:solidFill>
                <a:latin typeface="Calibri" panose="020F0502020204030204" pitchFamily="34" charset="0"/>
              </a:rPr>
              <a:t> είναι η ικανότητα να κατανοήσουμε πώς αισθάνεται ένα άτομο και τι μπορεί να σκέφτεται. Η γνωστική </a:t>
            </a:r>
            <a:r>
              <a:rPr lang="el-GR" sz="1800" b="0" i="0" u="none" strike="noStrike" baseline="0" dirty="0" err="1">
                <a:solidFill>
                  <a:srgbClr val="000000"/>
                </a:solidFill>
                <a:latin typeface="Calibri" panose="020F0502020204030204" pitchFamily="34" charset="0"/>
              </a:rPr>
              <a:t>ενσυναίσθηση</a:t>
            </a:r>
            <a:r>
              <a:rPr lang="el-GR" sz="1800" b="0" i="0" u="none" strike="noStrike" baseline="0" dirty="0">
                <a:solidFill>
                  <a:srgbClr val="000000"/>
                </a:solidFill>
                <a:latin typeface="Calibri" panose="020F0502020204030204" pitchFamily="34" charset="0"/>
              </a:rPr>
              <a:t> κάνει τους ανθρώπους να επικοινωνούν καλύτερα, επειδή τους βοηθά να αναμεταδίδουν πληροφορίες με τρόπο που φτάνει καλύτερα στο άλλο άτομο. 
4. Η ενεργός ακρόαση των ανησυχιών του αντισυμβαλλομένου είναι μία από τις σημαντικότερες στρατηγικές διαπραγμάτευσης συγκρούσεων που μπορεί κανείς να υιοθετήσει. Ακούγοντας και κάνοντας ερωτήσεις με στόχο να καταλάβουμε τα βασικά ζητήματα της άλλης πλευράς, αντί να υπερασπιστούμε τον εαυτό μας, μπορεί να μας δώσει μια αίσθηση της οπτικής του άλλου ατόμου. </a:t>
            </a:r>
            <a:endParaRPr lang="en-GB" sz="1800" b="0" i="0" u="none" strike="noStrike" baseline="0" dirty="0">
              <a:solidFill>
                <a:srgbClr val="000000"/>
              </a:solidFill>
              <a:latin typeface="Calibri" panose="020F0502020204030204" pitchFamily="34" charset="0"/>
            </a:endParaRPr>
          </a:p>
          <a:p>
            <a:endParaRPr lang="en-GB" sz="1800" b="0" i="0" u="none" strike="noStrike" baseline="0" dirty="0">
              <a:solidFill>
                <a:srgbClr val="000000"/>
              </a:solidFill>
              <a:latin typeface="Calibri" panose="020F0502020204030204" pitchFamily="34" charset="0"/>
            </a:endParaRPr>
          </a:p>
          <a:p>
            <a:r>
              <a:rPr lang="en-GB" sz="1800" b="1" i="0" u="none" strike="noStrike" baseline="0" dirty="0">
                <a:solidFill>
                  <a:srgbClr val="000000"/>
                </a:solidFill>
                <a:latin typeface="Calibri" panose="020F0502020204030204" pitchFamily="34" charset="0"/>
              </a:rPr>
              <a:t>From D3.2.6</a:t>
            </a:r>
          </a:p>
          <a:p>
            <a:pPr marL="342900" lvl="0" indent="-342900" algn="just">
              <a:lnSpc>
                <a:spcPct val="115000"/>
              </a:lnSpc>
              <a:spcAft>
                <a:spcPts val="600"/>
              </a:spcAft>
              <a:buFont typeface="Symbol" panose="05050102010706020507" pitchFamily="18" charset="2"/>
              <a:buChar char=""/>
            </a:pPr>
            <a:r>
              <a:rPr lang="el-GR"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Η συναισθηματική </a:t>
            </a:r>
            <a:r>
              <a:rPr lang="el-GR"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ενσυναίσθηση</a:t>
            </a:r>
            <a:r>
              <a:rPr lang="el-GR"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που ονομάζεται επίσης συγκινησιακή </a:t>
            </a:r>
            <a:r>
              <a:rPr lang="el-GR"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ενσυναίσθηση</a:t>
            </a:r>
            <a:r>
              <a:rPr lang="el-GR"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ή πρωτόγονη </a:t>
            </a:r>
            <a:r>
              <a:rPr lang="el-GR"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ενσυναίσθηση</a:t>
            </a:r>
            <a:r>
              <a:rPr lang="el-GR"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είναι η υποκειμενική κατάσταση που προκύπτει από τη συναισθηματική μετάδοση. Είναι η αυτόματη μας κίνηση να ανταποκριθούμε κατάλληλα στα συναισθήματα κάποιου άλλου. Αυτού του είδους η </a:t>
            </a:r>
            <a:r>
              <a:rPr lang="el-GR"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ενσυναίσθηση</a:t>
            </a:r>
            <a:r>
              <a:rPr lang="el-GR"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συμβαίνει αυτόματα, και συχνά ασυνείδητα. Έχει επίσης αναφερθεί ως έμμεση ανταλλαγή συναισθημάτων.
</a:t>
            </a:r>
            <a:r>
              <a:rPr lang="el-GR"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Η γνωστική </a:t>
            </a:r>
            <a:r>
              <a:rPr lang="el-GR" sz="1800" u="sng"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ενσυναίσθηση</a:t>
            </a:r>
            <a:r>
              <a:rPr lang="el-GR"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είναι η σε μεγάλο βαθμό συνειδητή κίνηση να αναγνωρίσουμε με ακρίβεια και να κατανοήσουμε τη συναισθηματική κατάσταση ενός άλλου. Μερικές φορές αποκαλούμε αυτό το είδος </a:t>
            </a:r>
            <a:r>
              <a:rPr lang="el-GR" sz="1800" u="sng"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ενσυναίσθησης</a:t>
            </a:r>
            <a:r>
              <a:rPr lang="el-GR"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"προοπτική λήψη". Η γνωστική </a:t>
            </a:r>
            <a:r>
              <a:rPr lang="el-GR" sz="1800" u="sng"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ενσυναίσθηση</a:t>
            </a:r>
            <a:r>
              <a:rPr lang="el-GR"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είναι σκόπιμη, μια ικανότητα που όλοι μπορούν να μάθουν και πρέπει να χρησιμοποιήσουν. </a:t>
            </a:r>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26</a:t>
            </a:fld>
            <a:endParaRPr lang="en-US" dirty="0"/>
          </a:p>
        </p:txBody>
      </p:sp>
    </p:spTree>
    <p:extLst>
      <p:ext uri="{BB962C8B-B14F-4D97-AF65-F5344CB8AC3E}">
        <p14:creationId xmlns:p14="http://schemas.microsoft.com/office/powerpoint/2010/main" val="30828253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800" b="1" i="0" u="none" strike="noStrike" baseline="0" dirty="0">
                <a:latin typeface="Verdana" panose="020B0604030504040204" pitchFamily="34" charset="0"/>
              </a:rPr>
              <a:t>Οδηγίες
</a:t>
            </a:r>
            <a:r>
              <a:rPr lang="en-GB" sz="800" b="1" i="0" u="none" strike="noStrike" baseline="0" dirty="0">
                <a:latin typeface="Verdana" panose="020B0604030504040204" pitchFamily="34" charset="0"/>
              </a:rPr>
              <a:t> </a:t>
            </a:r>
          </a:p>
          <a:p>
            <a:r>
              <a:rPr lang="el-GR" sz="800" dirty="0"/>
              <a:t>Πώς μπορούν οι επαγγελματίες πρώτης γραμμής να βοηθήσουν τους νέους να αναπτύξουν δεξιότητες διαχείρισης συγκρούσεων; Το εργαστήριο που προσφέρεται σε αυτό το έργο έχει ως στόχο να τους υποστηρίξει να το κάνουν.
</a:t>
            </a:r>
            <a:endParaRPr lang="en-GB" sz="800" dirty="0"/>
          </a:p>
          <a:p>
            <a:r>
              <a:rPr lang="el-GR" sz="800" b="0" i="0" u="none" strike="noStrike" baseline="0" dirty="0">
                <a:solidFill>
                  <a:srgbClr val="000000"/>
                </a:solidFill>
                <a:latin typeface="Calibri" panose="020F0502020204030204" pitchFamily="34" charset="0"/>
              </a:rPr>
              <a:t>Παρέχει ένα πλαίσιο, σενάριο και λεπτομερές σύνολο ασκήσεων και προσομοιώσεων που μπορούν να βοηθήσουν τους συμμετέχοντες να μάθουν πώς να υποστηρίζουν τους νέους στην αντιμετώπιση συγκρούσεων. </a:t>
            </a:r>
          </a:p>
          <a:p>
            <a:r>
              <a:rPr lang="el-GR" sz="800" b="0" i="0" u="none" strike="noStrike" baseline="0" dirty="0">
                <a:solidFill>
                  <a:srgbClr val="000000"/>
                </a:solidFill>
                <a:latin typeface="Calibri" panose="020F0502020204030204" pitchFamily="34" charset="0"/>
              </a:rPr>
              <a:t>
</a:t>
            </a:r>
            <a:r>
              <a:rPr lang="el-GR" sz="800" dirty="0">
                <a:effectLst/>
                <a:latin typeface="Calibri" panose="020F0502020204030204" pitchFamily="34" charset="0"/>
                <a:ea typeface="Calibri" panose="020F0502020204030204" pitchFamily="34" charset="0"/>
                <a:cs typeface="Arial" panose="020B0604020202020204" pitchFamily="34" charset="0"/>
              </a:rPr>
              <a:t>Η επίλυση συγκρούσεων είναι μια μορφή </a:t>
            </a:r>
            <a:r>
              <a:rPr lang="el-GR" sz="800" dirty="0" err="1">
                <a:effectLst/>
                <a:latin typeface="Calibri" panose="020F0502020204030204" pitchFamily="34" charset="0"/>
                <a:ea typeface="Calibri" panose="020F0502020204030204" pitchFamily="34" charset="0"/>
                <a:cs typeface="Arial" panose="020B0604020202020204" pitchFamily="34" charset="0"/>
              </a:rPr>
              <a:t>ψυχο</a:t>
            </a:r>
            <a:r>
              <a:rPr lang="el-GR" sz="800" dirty="0">
                <a:effectLst/>
                <a:latin typeface="Calibri" panose="020F0502020204030204" pitchFamily="34" charset="0"/>
                <a:ea typeface="Calibri" panose="020F0502020204030204" pitchFamily="34" charset="0"/>
                <a:cs typeface="Arial" panose="020B0604020202020204" pitchFamily="34" charset="0"/>
              </a:rPr>
              <a:t>-εκπαιδευτικής παρέμβασης στην οποία ο δάσκαλος, ο σύμβουλος ή οποιοδήποτε πρόσωπο επιρροής και </a:t>
            </a:r>
            <a:r>
              <a:rPr lang="el-GR" sz="800" dirty="0" err="1">
                <a:effectLst/>
                <a:latin typeface="Calibri" panose="020F0502020204030204" pitchFamily="34" charset="0"/>
                <a:ea typeface="Calibri" panose="020F0502020204030204" pitchFamily="34" charset="0"/>
                <a:cs typeface="Arial" panose="020B0604020202020204" pitchFamily="34" charset="0"/>
              </a:rPr>
              <a:t>νόμιμοποιημένης</a:t>
            </a:r>
            <a:r>
              <a:rPr lang="el-GR" sz="800" dirty="0">
                <a:effectLst/>
                <a:latin typeface="Calibri" panose="020F0502020204030204" pitchFamily="34" charset="0"/>
                <a:ea typeface="Calibri" panose="020F0502020204030204" pitchFamily="34" charset="0"/>
                <a:cs typeface="Arial" panose="020B0604020202020204" pitchFamily="34" charset="0"/>
              </a:rPr>
              <a:t> εξουσίας μπορεί να συμβουλεύει, να προωθεί και να βοηθά τους συμμετέχοντες στην εσωτερίκευση των δεξιοτήτων που απαιτούνται για τη θετική επίλυση τεταμένων καταστάσεων και συγκρούσεων. Αυτή η μορφή παρέμβασης δημιουργεί τις </a:t>
            </a:r>
            <a:r>
              <a:rPr lang="el-GR" sz="800" dirty="0" err="1">
                <a:effectLst/>
                <a:latin typeface="Calibri" panose="020F0502020204030204" pitchFamily="34" charset="0"/>
                <a:ea typeface="Calibri" panose="020F0502020204030204" pitchFamily="34" charset="0"/>
                <a:cs typeface="Arial" panose="020B0604020202020204" pitchFamily="34" charset="0"/>
              </a:rPr>
              <a:t>προϋπόθεσεις</a:t>
            </a:r>
            <a:r>
              <a:rPr lang="el-GR" sz="800" dirty="0">
                <a:effectLst/>
                <a:latin typeface="Calibri" panose="020F0502020204030204" pitchFamily="34" charset="0"/>
                <a:ea typeface="Calibri" panose="020F0502020204030204" pitchFamily="34" charset="0"/>
                <a:cs typeface="Arial" panose="020B0604020202020204" pitchFamily="34" charset="0"/>
              </a:rPr>
              <a:t> για αλλαγή συμπεριφοράς, προσφέροντας παράλληλα έναν ασφαλή χώρο για την άσκηση νέων τρόπων χειρισμού τεταμένων και αντικρουόμενων καταστάσεων και κοινωνικών αλληλεπιδράσεων.
</a:t>
            </a: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15000"/>
              </a:lnSpc>
              <a:spcBef>
                <a:spcPts val="0"/>
              </a:spcBef>
              <a:spcAft>
                <a:spcPts val="600"/>
              </a:spcAft>
              <a:buClrTx/>
              <a:buSzTx/>
              <a:buFontTx/>
              <a:buNone/>
              <a:tabLst>
                <a:tab pos="495300" algn="l"/>
              </a:tabLst>
              <a:defRPr/>
            </a:pPr>
            <a:r>
              <a:rPr lang="en-GB" sz="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curricula and content of the workshop should be used in direct correlation with the support material provided in Deliverable D3.1.6</a:t>
            </a:r>
            <a:r>
              <a:rPr lang="en-GB" sz="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800" b="0" i="0" u="none" strike="noStrike" baseline="0" dirty="0">
              <a:latin typeface="Calibri" panose="020F0502020204030204" pitchFamily="34" charset="0"/>
            </a:endParaRPr>
          </a:p>
          <a:p>
            <a:r>
              <a:rPr lang="en-GB" sz="800" b="0" i="0" u="none" strike="noStrike" baseline="0" dirty="0">
                <a:latin typeface="Calibri" panose="020F0502020204030204" pitchFamily="34" charset="0"/>
              </a:rPr>
              <a:t>For more detailed information I recommend the Manual for trainers of the Workshop Conflict Handling (show the site where it can be found? Or give a printed version as a gift?)</a:t>
            </a:r>
          </a:p>
          <a:p>
            <a:endParaRPr lang="en-GB" sz="800" b="0" i="0" u="none" strike="noStrike" baseline="0" dirty="0">
              <a:latin typeface="Calibri" panose="020F0502020204030204" pitchFamily="34" charset="0"/>
            </a:endParaRPr>
          </a:p>
          <a:p>
            <a:r>
              <a:rPr lang="el-GR" sz="800" b="0" i="0" u="none" strike="noStrike" baseline="0" dirty="0">
                <a:latin typeface="Calibri" panose="020F0502020204030204" pitchFamily="34" charset="0"/>
              </a:rPr>
              <a:t>Θα δούμε τώρα παραδείγματα πιθανών ασκήσεων από το εργαστήριο
</a:t>
            </a:r>
            <a:endParaRPr lang="en-GB" sz="80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27</a:t>
            </a:fld>
            <a:endParaRPr lang="en-US" dirty="0"/>
          </a:p>
        </p:txBody>
      </p:sp>
    </p:spTree>
    <p:extLst>
      <p:ext uri="{BB962C8B-B14F-4D97-AF65-F5344CB8AC3E}">
        <p14:creationId xmlns:p14="http://schemas.microsoft.com/office/powerpoint/2010/main" val="5920864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i="0" u="none" strike="noStrike" baseline="0" dirty="0">
                <a:latin typeface="Verdana" panose="020B0604030504040204" pitchFamily="34" charset="0"/>
              </a:rPr>
              <a:t>Οδηγίες
</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0" dirty="0">
                <a:effectLst/>
                <a:latin typeface="Calibri" panose="020F0502020204030204" pitchFamily="34" charset="0"/>
                <a:ea typeface="Calibri" panose="020F0502020204030204" pitchFamily="34" charset="0"/>
                <a:cs typeface="Times New Roman" panose="02020603050405020304" pitchFamily="18" charset="0"/>
              </a:rPr>
              <a:t>Θα ξεκινήσουμε με ένα </a:t>
            </a:r>
            <a:r>
              <a:rPr lang="en-GB" sz="1800" b="0" dirty="0">
                <a:effectLst/>
                <a:latin typeface="Calibri" panose="020F0502020204030204" pitchFamily="34" charset="0"/>
                <a:ea typeface="Calibri" panose="020F0502020204030204" pitchFamily="34" charset="0"/>
                <a:cs typeface="Times New Roman" panose="02020603050405020304" pitchFamily="18" charset="0"/>
              </a:rPr>
              <a:t>icebreaker </a:t>
            </a:r>
            <a:r>
              <a:rPr lang="el-GR" sz="1800" b="0" dirty="0">
                <a:effectLst/>
                <a:latin typeface="Calibri" panose="020F0502020204030204" pitchFamily="34" charset="0"/>
                <a:ea typeface="Calibri" panose="020F0502020204030204" pitchFamily="34" charset="0"/>
                <a:cs typeface="Times New Roman" panose="02020603050405020304" pitchFamily="18" charset="0"/>
              </a:rPr>
              <a:t>από το εργαστήριο διαχείρισης  συγκρούσεων. Παρακαλείστε να πάρετε χαρτί και στυλό (ή </a:t>
            </a:r>
            <a:r>
              <a:rPr lang="el-GR" sz="1800" b="0" dirty="0" err="1">
                <a:effectLst/>
                <a:latin typeface="Calibri" panose="020F0502020204030204" pitchFamily="34" charset="0"/>
                <a:ea typeface="Calibri" panose="020F0502020204030204" pitchFamily="34" charset="0"/>
                <a:cs typeface="Times New Roman" panose="02020603050405020304" pitchFamily="18" charset="0"/>
              </a:rPr>
              <a:t>tablet</a:t>
            </a:r>
            <a:r>
              <a:rPr lang="el-GR" sz="1800" b="0" dirty="0">
                <a:effectLst/>
                <a:latin typeface="Calibri" panose="020F0502020204030204" pitchFamily="34" charset="0"/>
                <a:ea typeface="Calibri" panose="020F0502020204030204" pitchFamily="34" charset="0"/>
                <a:cs typeface="Times New Roman" panose="02020603050405020304" pitchFamily="18" charset="0"/>
              </a:rPr>
              <a:t>/</a:t>
            </a:r>
            <a:r>
              <a:rPr lang="el-GR" sz="1800" b="0" dirty="0" err="1">
                <a:effectLst/>
                <a:latin typeface="Calibri" panose="020F0502020204030204" pitchFamily="34" charset="0"/>
                <a:ea typeface="Calibri" panose="020F0502020204030204" pitchFamily="34" charset="0"/>
                <a:cs typeface="Times New Roman" panose="02020603050405020304" pitchFamily="18" charset="0"/>
              </a:rPr>
              <a:t>smartphone</a:t>
            </a:r>
            <a:r>
              <a:rPr lang="el-GR" sz="1800" b="0" dirty="0">
                <a:effectLst/>
                <a:latin typeface="Calibri" panose="020F0502020204030204" pitchFamily="34" charset="0"/>
                <a:ea typeface="Calibri" panose="020F0502020204030204" pitchFamily="34" charset="0"/>
                <a:cs typeface="Times New Roman" panose="02020603050405020304" pitchFamily="18" charset="0"/>
              </a:rPr>
              <a:t>/φορητό υπολογιστή). </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defTabSz="945307">
              <a:defRPr/>
            </a:pPr>
            <a:endParaRPr lang="en-GB" sz="1800" dirty="0"/>
          </a:p>
          <a:p>
            <a:pPr>
              <a:lnSpc>
                <a:spcPct val="115000"/>
              </a:lnSpc>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@Trainer</a:t>
            </a:r>
          </a:p>
          <a:p>
            <a:pPr>
              <a:lnSpc>
                <a:spcPct val="115000"/>
              </a:lnSpc>
              <a:spcAft>
                <a:spcPts val="6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This exercise is one of the icebreakers in the workshop on Conflict Handling. It takes about 15-20 minutes</a:t>
            </a:r>
          </a:p>
          <a:p>
            <a:pPr defTabSz="945307">
              <a:defRPr/>
            </a:pP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defTabSz="945307">
              <a:defRPr/>
            </a:pPr>
            <a:r>
              <a:rPr lang="el-GR" sz="1800" i="1" dirty="0">
                <a:effectLst/>
                <a:latin typeface="Calibri" panose="020F0502020204030204" pitchFamily="34" charset="0"/>
                <a:ea typeface="Calibri" panose="020F0502020204030204" pitchFamily="34" charset="0"/>
                <a:cs typeface="Times New Roman" panose="02020603050405020304" pitchFamily="18" charset="0"/>
              </a:rPr>
              <a:t>Βήμα 1-4: Ο εκπαιδευτής ζητά από τους συμμετέχοντες να απαντήσουν στις ακόλουθες ερωτήσεις (μία προς μία) γράφοντας όχι περισσότερες από τρεις λέξεις ανά ερώτηση σε ένα φύλλο χαρτιού. </a:t>
            </a:r>
            <a:r>
              <a:rPr lang="en-GB" sz="1800" dirty="0"/>
              <a:t>	(4 min)</a:t>
            </a:r>
          </a:p>
          <a:p>
            <a:pPr marL="342900" lvl="0" indent="-342900" algn="just">
              <a:lnSpc>
                <a:spcPct val="115000"/>
              </a:lnSpc>
              <a:spcAft>
                <a:spcPts val="600"/>
              </a:spcAft>
              <a:buSzPts val="1000"/>
              <a:buFont typeface="Symbol" panose="05050102010706020507" pitchFamily="18" charset="2"/>
              <a:buChar char=""/>
              <a:tabLst>
                <a:tab pos="377825" algn="l"/>
              </a:tabLst>
            </a:pPr>
            <a:r>
              <a:rPr lang="el-GR" sz="1800" dirty="0">
                <a:effectLst/>
                <a:latin typeface="Calibri" panose="020F0502020204030204" pitchFamily="34" charset="0"/>
                <a:ea typeface="Calibri" panose="020F0502020204030204" pitchFamily="34" charset="0"/>
                <a:cs typeface="Times New Roman" panose="02020603050405020304" pitchFamily="18" charset="0"/>
              </a:rPr>
              <a:t>"Πώς αναγνωρίζω μια συγκρουσιακή κατάσταση επικοινωνίας;"
"Ποια γεγονότα/άτομα/καταστάσεις/θέματα συζήτησης δημιουργούν διένεξη/σύγκρουση πιο συχνά;"</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SzPts val="1000"/>
              <a:buFont typeface="Symbol" panose="05050102010706020507" pitchFamily="18" charset="2"/>
              <a:buChar char=""/>
              <a:tabLst>
                <a:tab pos="377825" algn="l"/>
              </a:tabLst>
            </a:pPr>
            <a:r>
              <a:rPr lang="el-GR" sz="1800" dirty="0">
                <a:effectLst/>
                <a:latin typeface="Calibri" panose="020F0502020204030204" pitchFamily="34" charset="0"/>
                <a:ea typeface="Calibri" panose="020F0502020204030204" pitchFamily="34" charset="0"/>
                <a:cs typeface="Times New Roman" panose="02020603050405020304" pitchFamily="18" charset="0"/>
              </a:rPr>
              <a:t>"Πώς αντιδρώ όταν καταλήγω σε σύγκρουση με ένα άλλο άτομο / ομάδα ανθρώπων;"
"Πώς καταφέρνει η στρατηγική επίλυσης συγκρούσεων μου να λύσει το πρόβλημα;"</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i="1" dirty="0"/>
          </a:p>
          <a:p>
            <a:r>
              <a:rPr lang="el-GR" sz="1800" i="1" dirty="0"/>
              <a:t>Βήμα 5: κάθε συμμετέχων επιλέγει έναν συνεργάτη και μοιράζεται απαντήσεις μαζί του. </a:t>
            </a:r>
            <a:r>
              <a:rPr lang="en-GB" sz="1800" dirty="0"/>
              <a:t>(4 min) </a:t>
            </a:r>
            <a:r>
              <a:rPr lang="en-GB" sz="1800" i="1" dirty="0"/>
              <a:t>[on-line, this could be done with a short break-out session, if the platform allows it. Otherwise skip this step]</a:t>
            </a:r>
          </a:p>
          <a:p>
            <a:endParaRPr lang="en-GB" sz="1800" dirty="0"/>
          </a:p>
          <a:p>
            <a:r>
              <a:rPr lang="el-GR" sz="1800" i="1" dirty="0"/>
              <a:t>Βήμα 6: μια συζήτηση 2 λεπτών γίνεται από τον εκπαιδευτή για τη συλλογή πιθανών απαντήσεων σε ένα </a:t>
            </a:r>
            <a:r>
              <a:rPr lang="el-GR" sz="1800" i="1" dirty="0" err="1"/>
              <a:t>flipchart</a:t>
            </a:r>
            <a:r>
              <a:rPr lang="el-GR" sz="1800" i="1" dirty="0"/>
              <a:t>. </a:t>
            </a:r>
          </a:p>
          <a:p>
            <a:r>
              <a:rPr lang="el-GR" sz="1800" dirty="0"/>
              <a:t>Ας ελπίσουμε ότι οι παρατηρήσεις των συμμετεχόντων δείχνουν το στόχο αυτών των ασκήσεων: να αντιληφθεί κανείς τον προσωπικό του τρόπο να βιώνει και να αντιμετωπίζει τις συγκρούσεις και να είναι σε θέση να τις αναγνωρίσει. Οι άνθρωποι συνειδητοποιούν ότι οι συγκρούσεις είναι κάτι που όλοι γνωρίζουμε.
</a:t>
            </a:r>
            <a:endParaRPr lang="en-GB" sz="1800" dirty="0"/>
          </a:p>
          <a:p>
            <a:r>
              <a:rPr lang="el-GR" sz="1800" dirty="0"/>
              <a:t>Εκπαιδευτής κλείνει το </a:t>
            </a:r>
            <a:r>
              <a:rPr lang="en-GB" sz="1800" dirty="0"/>
              <a:t>ice breaker </a:t>
            </a:r>
            <a:r>
              <a:rPr lang="el-GR" sz="1800" dirty="0"/>
              <a:t>επισημαίνοντας τις πιο κοινές απαντήσεις και συνεχίζει επισημαίνοντας ότι: </a:t>
            </a:r>
            <a:endParaRPr lang="en-GB" sz="1800" dirty="0"/>
          </a:p>
          <a:p>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From D3.2.6</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a:effectLst/>
                <a:latin typeface="Calibri" panose="020F0502020204030204" pitchFamily="34" charset="0"/>
                <a:ea typeface="Calibri" panose="020F0502020204030204" pitchFamily="34" charset="0"/>
                <a:cs typeface="Times New Roman" panose="02020603050405020304" pitchFamily="18" charset="0"/>
              </a:rPr>
              <a:t>Η σύγκρουση είναι ένα φυσιολογικό συστατικό των ανθρώπινων σχέσεων και δεν χρειάζεται απαραίτητα να πάρει αρνητική χροιά. Όταν αντιμετωπίζεται εποικοδομητικά, η σύγκρουση μπορεί να φέρει θετικά αποτελέσματα σε μια σχέση, ανεξάρτητα από τον τύπο.</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a:effectLst/>
                <a:latin typeface="Calibri" panose="020F0502020204030204" pitchFamily="34" charset="0"/>
                <a:ea typeface="Calibri" panose="020F0502020204030204" pitchFamily="34" charset="0"/>
                <a:cs typeface="Times New Roman" panose="02020603050405020304" pitchFamily="18" charset="0"/>
              </a:rPr>
              <a:t>Ο τρόπος χειρισμού της σύγκρουσης καθορίζει αν είναι εποικοδομητική ή καταστροφική.</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28</a:t>
            </a:fld>
            <a:endParaRPr lang="en-US" dirty="0"/>
          </a:p>
        </p:txBody>
      </p:sp>
    </p:spTree>
    <p:extLst>
      <p:ext uri="{BB962C8B-B14F-4D97-AF65-F5344CB8AC3E}">
        <p14:creationId xmlns:p14="http://schemas.microsoft.com/office/powerpoint/2010/main" val="2740462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2</a:t>
            </a:fld>
            <a:endParaRPr lang="en-US"/>
          </a:p>
        </p:txBody>
      </p:sp>
    </p:spTree>
    <p:extLst>
      <p:ext uri="{BB962C8B-B14F-4D97-AF65-F5344CB8AC3E}">
        <p14:creationId xmlns:p14="http://schemas.microsoft.com/office/powerpoint/2010/main" val="34932319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l-GR" sz="1200" b="1" i="0" u="none" strike="noStrike" baseline="0" dirty="0">
                <a:latin typeface="Verdana" panose="020B0604030504040204" pitchFamily="34" charset="0"/>
              </a:rPr>
              <a:t>Οδηγίες
</a:t>
            </a:r>
            <a:endParaRPr lang="en-GB" sz="1200" b="1" i="0" u="none" strike="noStrike" baseline="0" dirty="0">
              <a:latin typeface="Verdana" panose="020B0604030504040204" pitchFamily="34" charset="0"/>
            </a:endParaRPr>
          </a:p>
          <a:p>
            <a:pPr>
              <a:lnSpc>
                <a:spcPct val="115000"/>
              </a:lnSpc>
              <a:spcAft>
                <a:spcPts val="600"/>
              </a:spcAft>
            </a:pPr>
            <a:r>
              <a:rPr lang="el-GR" sz="1200" b="0" dirty="0">
                <a:effectLst/>
                <a:latin typeface="Calibri" panose="020F0502020204030204" pitchFamily="34" charset="0"/>
                <a:ea typeface="Calibri" panose="020F0502020204030204" pitchFamily="34" charset="0"/>
                <a:cs typeface="Times New Roman" panose="02020603050405020304" pitchFamily="18" charset="0"/>
              </a:rPr>
              <a:t>Το εργαστήριο Επίλυση συγκρούσεων προσφέρει μια επιλογή ασκήσεων για τη διδασκαλία σχετικών δεξιοτήτων στους νέους 
</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l-GR" sz="1200" b="0" dirty="0">
                <a:effectLst/>
                <a:latin typeface="Calibri" panose="020F0502020204030204" pitchFamily="34" charset="0"/>
                <a:ea typeface="Calibri" panose="020F0502020204030204" pitchFamily="34" charset="0"/>
                <a:cs typeface="Times New Roman" panose="02020603050405020304" pitchFamily="18" charset="0"/>
              </a:rPr>
              <a:t>Εδώ είναι ένα παράδειγμα ενός από αυτές. 
</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@Trainer</a:t>
            </a: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This exercise takes about 30 minutes in total  [</a:t>
            </a:r>
            <a:r>
              <a:rPr lang="en-GB" sz="1200" b="0" i="1" dirty="0">
                <a:effectLst/>
                <a:latin typeface="Calibri" panose="020F0502020204030204" pitchFamily="34" charset="0"/>
                <a:ea typeface="Calibri" panose="020F0502020204030204" pitchFamily="34" charset="0"/>
                <a:cs typeface="Times New Roman" panose="02020603050405020304" pitchFamily="18" charset="0"/>
              </a:rPr>
              <a:t>I don’t see a good way to do this exercise on-line. Maybe provide each pair with two words and then have them debate why theirs is better in a break out session? Anyone else ideas?]</a:t>
            </a:r>
          </a:p>
          <a:p>
            <a:pPr>
              <a:lnSpc>
                <a:spcPct val="115000"/>
              </a:lnSpc>
              <a:spcAft>
                <a:spcPts val="600"/>
              </a:spcAft>
            </a:pPr>
            <a:r>
              <a:rPr lang="en-GB" sz="1200" b="0" i="1" dirty="0">
                <a:effectLst/>
                <a:latin typeface="Calibri" panose="020F0502020204030204" pitchFamily="34" charset="0"/>
                <a:ea typeface="Calibri" panose="020F0502020204030204" pitchFamily="34" charset="0"/>
                <a:cs typeface="Times New Roman" panose="02020603050405020304" pitchFamily="18" charset="0"/>
              </a:rPr>
              <a:t>[Since the icebreaker is also from this workshop, we could just explain the exercise on sheets 10-13 (called </a:t>
            </a:r>
            <a:r>
              <a:rPr lang="en-GB" sz="1200" b="0" i="0" dirty="0">
                <a:effectLst/>
                <a:latin typeface="Calibri" panose="020F0502020204030204" pitchFamily="34" charset="0"/>
                <a:ea typeface="Calibri" panose="020F0502020204030204" pitchFamily="34" charset="0"/>
                <a:cs typeface="Times New Roman" panose="02020603050405020304" pitchFamily="18" charset="0"/>
              </a:rPr>
              <a:t>Anything goes) </a:t>
            </a:r>
            <a:r>
              <a:rPr lang="en-GB" sz="1200" b="0" i="1" dirty="0">
                <a:effectLst/>
                <a:latin typeface="Calibri" panose="020F0502020204030204" pitchFamily="34" charset="0"/>
                <a:ea typeface="Calibri" panose="020F0502020204030204" pitchFamily="34" charset="0"/>
                <a:cs typeface="Times New Roman" panose="02020603050405020304" pitchFamily="18" charset="0"/>
              </a:rPr>
              <a:t>to the participants]</a:t>
            </a:r>
            <a:endParaRPr lang="en-GB" sz="1200" b="1" i="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l-GR" sz="1200" b="1" dirty="0">
                <a:effectLst/>
                <a:latin typeface="Calibri" panose="020F0502020204030204" pitchFamily="34" charset="0"/>
                <a:ea typeface="Calibri" panose="020F0502020204030204" pitchFamily="34" charset="0"/>
                <a:cs typeface="Times New Roman" panose="02020603050405020304" pitchFamily="18" charset="0"/>
              </a:rPr>
              <a:t>Στάδιο 1ο
</a:t>
            </a:r>
            <a:r>
              <a:rPr lang="el-GR" sz="1200" i="1" dirty="0">
                <a:effectLst/>
                <a:latin typeface="Calibri" panose="020F0502020204030204" pitchFamily="34" charset="0"/>
                <a:ea typeface="Calibri" panose="020F0502020204030204" pitchFamily="34" charset="0"/>
                <a:cs typeface="Times New Roman" panose="02020603050405020304" pitchFamily="18" charset="0"/>
              </a:rPr>
              <a:t>Βήμα 1: Ζητήστε από τους συμμετέχοντες να βρουν έναν συνεργάτη (ζευγάρι).
</a:t>
            </a:r>
            <a:r>
              <a:rPr lang="el-GR" sz="1200" i="1" dirty="0">
                <a:effectLst/>
                <a:latin typeface="Calibri" panose="020F0502020204030204" pitchFamily="34" charset="0"/>
                <a:ea typeface="Times New Roman" panose="02020603050405020304" pitchFamily="18" charset="0"/>
                <a:cs typeface="Times New Roman" panose="02020603050405020304" pitchFamily="18" charset="0"/>
              </a:rPr>
              <a:t>Βήμα 2: Ας σταθεί κάθε ζευγάρι πρόσωπο με πρόσωπο, και να φωνάξει (όπως στο Πέτρα, Ψαλίδι, Χαρτί), και να πει μαζί, "Τίποτα, κάτι, οτιδήποτε!" .
</a:t>
            </a:r>
            <a:r>
              <a:rPr lang="el-GR" sz="1200" i="1" dirty="0">
                <a:effectLst/>
                <a:latin typeface="Calibri" panose="020F0502020204030204" pitchFamily="34" charset="0"/>
                <a:ea typeface="Calibri" panose="020F0502020204030204" pitchFamily="34" charset="0"/>
                <a:cs typeface="Times New Roman" panose="02020603050405020304" pitchFamily="18" charset="0"/>
              </a:rPr>
              <a:t>Βήμα 3: Μόλις ειπωθεί η λέξη οτιδήποτε, οι δύο συμμετέχοντες φωνάζουν το όνομα οποιουδήποτε πράγματος μπορούν να σκεφτούν (σκύλος, κούπα καφέ, παπούτσι).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l-GR" sz="1200" i="1" dirty="0">
                <a:effectLst/>
                <a:latin typeface="Calibri" panose="020F0502020204030204" pitchFamily="34" charset="0"/>
                <a:ea typeface="Calibri" panose="020F0502020204030204" pitchFamily="34" charset="0"/>
                <a:cs typeface="Times New Roman" panose="02020603050405020304" pitchFamily="18" charset="0"/>
              </a:rPr>
              <a:t>Βήμα 4: Αφού φωνάξουν τα αντικείμενά τους, τα μέλη της ομάδας πρέπει τώρα να συζητήσουν το ένα με το άλλο ως προς το γιατί το αντικείμενό τους θα "νικήσει" το στοιχείο του άλλου ατόμου. Επιτρέψτε περίπου δύο ή τρία λεπτά συζήτησης.
</a:t>
            </a:r>
            <a:r>
              <a:rPr lang="el-GR" sz="1200" b="0" i="1" dirty="0">
                <a:effectLst/>
                <a:latin typeface="Calibri" panose="020F0502020204030204" pitchFamily="34" charset="0"/>
                <a:ea typeface="Calibri" panose="020F0502020204030204" pitchFamily="34" charset="0"/>
                <a:cs typeface="Times New Roman" panose="02020603050405020304" pitchFamily="18" charset="0"/>
              </a:rPr>
              <a:t>Βήμα 5: Αφιερώστε ένα σύντομο χρονικό διάστημα για να ξεκινήσετε μια προκαταρκτική συζήτηση σχετικά με τη διαφορά μεταξύ συζήτησης και διαλόγου. Για να κάνετε τη διάκριση, θυμηθείτε τους ορισμούς της ενεργού ακρόασης και της γνωστικής </a:t>
            </a:r>
            <a:r>
              <a:rPr lang="el-GR" sz="1200" b="0" i="1" dirty="0" err="1">
                <a:effectLst/>
                <a:latin typeface="Calibri" panose="020F0502020204030204" pitchFamily="34" charset="0"/>
                <a:ea typeface="Calibri" panose="020F0502020204030204" pitchFamily="34" charset="0"/>
                <a:cs typeface="Times New Roman" panose="02020603050405020304" pitchFamily="18" charset="0"/>
              </a:rPr>
              <a:t>ενσυναίσθησης</a:t>
            </a:r>
            <a:r>
              <a:rPr lang="el-GR" sz="1200" b="0" i="1" dirty="0">
                <a:effectLst/>
                <a:latin typeface="Calibri" panose="020F0502020204030204" pitchFamily="34" charset="0"/>
                <a:ea typeface="Calibri" panose="020F0502020204030204" pitchFamily="34" charset="0"/>
                <a:cs typeface="Times New Roman" panose="02020603050405020304" pitchFamily="18" charset="0"/>
              </a:rPr>
              <a:t> και, χρησιμοποιώντας φυλλάδια στις Εικ.2 &amp; 3 ζητήστε από τον κάθε μαθητή να ελέγξει πόσες από τις προϋποθέσεις του διαλόγου τηρήθηκαν.
</a:t>
            </a:r>
            <a:endParaRPr lang="en-GB" sz="1200" i="0" dirty="0">
              <a:effectLst/>
              <a:latin typeface="Calibri" panose="020F0502020204030204" pitchFamily="34" charset="0"/>
              <a:ea typeface="Calibri" panose="020F0502020204030204" pitchFamily="34" charset="0"/>
              <a:cs typeface="Times New Roman" panose="02020603050405020304" pitchFamily="18" charset="0"/>
            </a:endParaRPr>
          </a:p>
          <a:p>
            <a:r>
              <a:rPr lang="el-GR" sz="1200" b="1" i="0" u="none" strike="noStrike" baseline="0" dirty="0">
                <a:solidFill>
                  <a:srgbClr val="000000"/>
                </a:solidFill>
                <a:latin typeface="Calibri" panose="020F0502020204030204" pitchFamily="34" charset="0"/>
              </a:rPr>
              <a:t>Η γνωστική </a:t>
            </a:r>
            <a:r>
              <a:rPr lang="el-GR" sz="1200" b="1" i="0" u="none" strike="noStrike" baseline="0" dirty="0" err="1">
                <a:solidFill>
                  <a:srgbClr val="000000"/>
                </a:solidFill>
                <a:latin typeface="Calibri" panose="020F0502020204030204" pitchFamily="34" charset="0"/>
              </a:rPr>
              <a:t>ενσυναίσθηση</a:t>
            </a:r>
            <a:r>
              <a:rPr lang="el-GR" sz="1200" b="1" i="0" u="none" strike="noStrike" baseline="0" dirty="0">
                <a:solidFill>
                  <a:srgbClr val="000000"/>
                </a:solidFill>
                <a:latin typeface="Calibri" panose="020F0502020204030204" pitchFamily="34" charset="0"/>
              </a:rPr>
              <a:t> είναι η ικανότητα να κατανοήσουμε πώς αισθάνεται ένα άτομο και τι μπορεί να σκέφτεται. Η γνωστική </a:t>
            </a:r>
            <a:r>
              <a:rPr lang="el-GR" sz="1200" b="1" i="0" u="none" strike="noStrike" baseline="0" dirty="0" err="1">
                <a:solidFill>
                  <a:srgbClr val="000000"/>
                </a:solidFill>
                <a:latin typeface="Calibri" panose="020F0502020204030204" pitchFamily="34" charset="0"/>
              </a:rPr>
              <a:t>ενσυναίσθηση</a:t>
            </a:r>
            <a:r>
              <a:rPr lang="el-GR" sz="1200" b="1" i="0" u="none" strike="noStrike" baseline="0" dirty="0">
                <a:solidFill>
                  <a:srgbClr val="000000"/>
                </a:solidFill>
                <a:latin typeface="Calibri" panose="020F0502020204030204" pitchFamily="34" charset="0"/>
              </a:rPr>
              <a:t> κάνει τους ανθρώπους να επικοινωνούν καλύτερα, επειδή τους βοηθά να αναμεταδίδουν πληροφορίες με τρόπο που φτάνει καλύτερα στο άλλο άτομο. 
</a:t>
            </a:r>
            <a:r>
              <a:rPr lang="el-GR" sz="1200" b="0" i="0" u="none" strike="noStrike" baseline="0" dirty="0">
                <a:solidFill>
                  <a:srgbClr val="000000"/>
                </a:solidFill>
                <a:latin typeface="Calibri" panose="020F0502020204030204" pitchFamily="34" charset="0"/>
              </a:rPr>
              <a:t>Η ενεργός ακρόαση των ανησυχιών του αντισυμβαλλομένου είναι μία από τις σημαντικότερες στρατηγικές διαπραγμάτευσης συγκρούσεων που μπορεί κανείς να υιοθετήσει. Ακούγοντας και κάνοντας ερωτήσεις με στόχο να καταλάβουμε τα βασικά ζητήματα της άλλης πλευράς, αντί να υπερασπιστούμε τον εαυτό μας, μπορεί να μας δώσει μια αίσθηση της οπτικής του άλλου ατόμου. </a:t>
            </a:r>
          </a:p>
          <a:p>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r>
              <a:rPr lang="el-GR" sz="1200" b="0" i="0" u="none" strike="noStrike" baseline="0" dirty="0">
                <a:solidFill>
                  <a:srgbClr val="000000"/>
                </a:solidFill>
                <a:latin typeface="Calibri" panose="020F0502020204030204" pitchFamily="34" charset="0"/>
              </a:rPr>
              <a:t>Στον διάλογο, η πρόθεση είναι να ακούσουμε πραγματικά ο ένας την προοπτική του άλλου με την προθυμία να επηρεαστούμε από αυτά που ακούμε. Ο διάλογος επιτρέπει στους ανθρώπους να αναπτύξουν κατανόηση για τις προοπτικές, τις σκέψεις και τα συναισθήματα του άλλου, καθώς και να επαναξιολογήσουν τη δική τους θέση υπό το πρίσμα της κατανόησης του άλλου. Στο διάλογο, όλοι έχουν την ευκαιρία να ακουστούν, να γίνουν κατανοητοί και να μάθουν ο ένας από τον άλλο. </a:t>
            </a:r>
            <a:endParaRPr lang="en-GB" sz="1200" b="0" i="0" u="none" strike="noStrike" baseline="0" dirty="0">
              <a:solidFill>
                <a:srgbClr val="000000"/>
              </a:solidFill>
              <a:latin typeface="Calibri" panose="020F0502020204030204" pitchFamily="34"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29</a:t>
            </a:fld>
            <a:endParaRPr lang="en-US" dirty="0"/>
          </a:p>
        </p:txBody>
      </p:sp>
    </p:spTree>
    <p:extLst>
      <p:ext uri="{BB962C8B-B14F-4D97-AF65-F5344CB8AC3E}">
        <p14:creationId xmlns:p14="http://schemas.microsoft.com/office/powerpoint/2010/main" val="7611136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l-GR" sz="1200" b="1" i="0" u="none" strike="noStrike" baseline="0" dirty="0">
                <a:latin typeface="Verdana" panose="020B0604030504040204" pitchFamily="34" charset="0"/>
              </a:rPr>
              <a:t>Οδηγίες
</a:t>
            </a:r>
            <a:endParaRPr lang="en-GB" sz="1200" b="1" i="0" u="none" strike="noStrike" baseline="0" dirty="0">
              <a:latin typeface="Verdana" panose="020B0604030504040204" pitchFamily="34" charset="0"/>
            </a:endParaRPr>
          </a:p>
          <a:p>
            <a:pPr>
              <a:lnSpc>
                <a:spcPct val="115000"/>
              </a:lnSpc>
              <a:spcAft>
                <a:spcPts val="600"/>
              </a:spcAft>
            </a:pPr>
            <a:r>
              <a:rPr lang="el-GR" sz="1200" b="0" dirty="0">
                <a:effectLst/>
                <a:latin typeface="Calibri" panose="020F0502020204030204" pitchFamily="34" charset="0"/>
                <a:ea typeface="Calibri" panose="020F0502020204030204" pitchFamily="34" charset="0"/>
                <a:cs typeface="Times New Roman" panose="02020603050405020304" pitchFamily="18" charset="0"/>
              </a:rPr>
              <a:t>Η άσκηση συνεχίζεται
</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@Trainer</a:t>
            </a:r>
          </a:p>
          <a:p>
            <a:pPr>
              <a:lnSpc>
                <a:spcPct val="115000"/>
              </a:lnSpc>
              <a:spcAft>
                <a:spcPts val="600"/>
              </a:spcAft>
            </a:pPr>
            <a:r>
              <a:rPr lang="el-GR" sz="1200" b="0" dirty="0">
                <a:effectLst/>
                <a:latin typeface="Calibri" panose="020F0502020204030204" pitchFamily="34" charset="0"/>
                <a:ea typeface="Calibri" panose="020F0502020204030204" pitchFamily="34" charset="0"/>
                <a:cs typeface="Times New Roman" panose="02020603050405020304" pitchFamily="18" charset="0"/>
              </a:rPr>
              <a:t>Αυτή η άσκηση διαρκεί περίπου 30 λεπτά συνολικά
</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l-GR" sz="1200" b="1" dirty="0">
                <a:effectLst/>
                <a:latin typeface="Calibri" panose="020F0502020204030204" pitchFamily="34" charset="0"/>
                <a:ea typeface="Calibri" panose="020F0502020204030204" pitchFamily="34" charset="0"/>
                <a:cs typeface="Times New Roman" panose="02020603050405020304" pitchFamily="18" charset="0"/>
              </a:rPr>
              <a:t>Στάδιο 2ο
</a:t>
            </a:r>
            <a:r>
              <a:rPr lang="el-GR" sz="1200" i="1" dirty="0">
                <a:effectLst/>
                <a:latin typeface="Calibri" panose="020F0502020204030204" pitchFamily="34" charset="0"/>
                <a:ea typeface="Calibri" panose="020F0502020204030204" pitchFamily="34" charset="0"/>
                <a:cs typeface="Times New Roman" panose="02020603050405020304" pitchFamily="18" charset="0"/>
              </a:rPr>
              <a:t>Βήμα 1: Μετά την προκαταρκτική συζήτηση, ζητήστε από την ομάδα να συνεχίσει τις συνομιλίες της, μόνο τώρα, να ενθαρρύνει τα μέλη της ομάδας να συμμετάσχουν σε διάλογο — κάνοντας ερωτήσεις και ακούγοντας τις απαντήσεις - για να καταλήξουν σε συμφωνία μεταξύ τους.
</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30</a:t>
            </a:fld>
            <a:endParaRPr lang="en-US" dirty="0"/>
          </a:p>
        </p:txBody>
      </p:sp>
    </p:spTree>
    <p:extLst>
      <p:ext uri="{BB962C8B-B14F-4D97-AF65-F5344CB8AC3E}">
        <p14:creationId xmlns:p14="http://schemas.microsoft.com/office/powerpoint/2010/main" val="16495052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l-GR" sz="1200" b="1" i="0" u="none" strike="noStrike" baseline="0" dirty="0">
                <a:latin typeface="Verdana" panose="020B0604030504040204" pitchFamily="34" charset="0"/>
              </a:rPr>
              <a:t>Οδηγίες
</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l-GR" sz="1200" b="0" dirty="0">
                <a:effectLst/>
                <a:latin typeface="Calibri" panose="020F0502020204030204" pitchFamily="34" charset="0"/>
                <a:ea typeface="Calibri" panose="020F0502020204030204" pitchFamily="34" charset="0"/>
                <a:cs typeface="Times New Roman" panose="02020603050405020304" pitchFamily="18" charset="0"/>
              </a:rPr>
              <a:t>Το τρίτο μέρος της άσκησης
</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@Trainer</a:t>
            </a: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This exercise takes about 30 minutes in total</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l-GR" sz="1200" b="1" dirty="0">
                <a:effectLst/>
                <a:latin typeface="Calibri" panose="020F0502020204030204" pitchFamily="34" charset="0"/>
                <a:ea typeface="Calibri" panose="020F0502020204030204" pitchFamily="34" charset="0"/>
                <a:cs typeface="Times New Roman" panose="02020603050405020304" pitchFamily="18" charset="0"/>
              </a:rPr>
              <a:t>Στάδιο 3 - Ολοκλήρωση συζήτησης 
Βήμα 1: Διανομή συνοδευτικού υλικού με ερωτήσεις συζήτησης
Βήμα 2: Σε ζεύγη, ένα άτομο ξεκινά, το δεύτερο συνεχίζει εναλλάξ, να διαβάσετε την κάθε ερώτηση
Βήμα 3: Εναλλαγή
</a:t>
            </a:r>
            <a:endParaRPr lang="en-GB" sz="1200" b="0" i="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l-GR" sz="1200" b="0" i="1" dirty="0">
                <a:effectLst/>
                <a:latin typeface="Calibri" panose="020F0502020204030204" pitchFamily="34" charset="0"/>
                <a:ea typeface="Calibri" panose="020F0502020204030204" pitchFamily="34" charset="0"/>
                <a:cs typeface="Times New Roman" panose="02020603050405020304" pitchFamily="18" charset="0"/>
              </a:rPr>
              <a:t>Ερωτήσεις συζήτησης:
</a:t>
            </a:r>
            <a:r>
              <a:rPr lang="el-GR" sz="1200" b="1" dirty="0">
                <a:effectLst/>
                <a:latin typeface="Calibri" panose="020F0502020204030204" pitchFamily="34" charset="0"/>
                <a:ea typeface="Calibri" panose="020F0502020204030204" pitchFamily="34" charset="0"/>
                <a:cs typeface="Times New Roman" panose="02020603050405020304" pitchFamily="18" charset="0"/>
              </a:rPr>
              <a:t>1. Πώς αντιδράσατε στη μίνι σύγκρουσή σας;
2. Έτσι ενεργείτε συνήθως σε καταστάσεις σύγκρουσης; Γιατί ή γιατί όχι;
3. Πώς μπορέσατε να καταλήξετε σε συμφωνία;
4. Τι συνέβη όταν αλλάξατε από συζήτηση σε διάλογο;
5. Όταν κάποιος διαφωνεί μαζί σας, σταματάτε πάντα να κάνετε ερωτήσεις;
6. Είναι δύσκολο να ακούσεις όταν κάποιος διαφωνεί μαζί σου; Γιατί?
7. Τι διευκόλυνε αυτή τη δραστηριότητα;
8. Με ποιους τρόπους θα μπορούσατε να χρησιμοποιήσετε αυτές τις δεξιότητες την επόμενη φορά που θα είστε σε σύγκρουση με άλλο άτομο;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31</a:t>
            </a:fld>
            <a:endParaRPr lang="en-US" dirty="0"/>
          </a:p>
        </p:txBody>
      </p:sp>
    </p:spTree>
    <p:extLst>
      <p:ext uri="{BB962C8B-B14F-4D97-AF65-F5344CB8AC3E}">
        <p14:creationId xmlns:p14="http://schemas.microsoft.com/office/powerpoint/2010/main" val="38495223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l-GR" sz="1200" b="1" i="0" u="none" strike="noStrike" baseline="0" dirty="0">
                <a:latin typeface="Verdana" panose="020B0604030504040204" pitchFamily="34" charset="0"/>
              </a:rPr>
              <a:t>Οδηγίες
</a:t>
            </a:r>
            <a:endParaRPr lang="en-GB" sz="1200" b="1" i="0" u="none" strike="noStrike" baseline="0" dirty="0">
              <a:latin typeface="Verdana" panose="020B0604030504040204" pitchFamily="34" charset="0"/>
            </a:endParaRPr>
          </a:p>
          <a:p>
            <a:pPr>
              <a:lnSpc>
                <a:spcPct val="115000"/>
              </a:lnSpc>
              <a:spcAft>
                <a:spcPts val="600"/>
              </a:spcAft>
            </a:pPr>
            <a:r>
              <a:rPr lang="el-GR" sz="1200" b="0" dirty="0">
                <a:effectLst/>
                <a:latin typeface="Calibri" panose="020F0502020204030204" pitchFamily="34" charset="0"/>
                <a:ea typeface="Calibri" panose="020F0502020204030204" pitchFamily="34" charset="0"/>
                <a:cs typeface="Times New Roman" panose="02020603050405020304" pitchFamily="18" charset="0"/>
              </a:rPr>
              <a:t>Η άσκηση ονομάζεται Ό,τι γίνει!
</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Each workshop comes with a manual that describes the objective, target audience and timing of each exercise. Also </a:t>
            </a:r>
            <a:br>
              <a:rPr lang="en-GB" sz="1200" b="0" dirty="0">
                <a:effectLst/>
                <a:latin typeface="Calibri" panose="020F0502020204030204" pitchFamily="34" charset="0"/>
                <a:ea typeface="Calibri" panose="020F0502020204030204" pitchFamily="34" charset="0"/>
                <a:cs typeface="Times New Roman" panose="02020603050405020304" pitchFamily="18" charset="0"/>
              </a:rPr>
            </a:br>
            <a:r>
              <a:rPr lang="en-GB" sz="1200" b="0" dirty="0">
                <a:effectLst/>
                <a:latin typeface="Calibri" panose="020F0502020204030204" pitchFamily="34" charset="0"/>
                <a:ea typeface="Calibri" panose="020F0502020204030204" pitchFamily="34" charset="0"/>
                <a:cs typeface="Times New Roman" panose="02020603050405020304" pitchFamily="18" charset="0"/>
              </a:rPr>
              <a:t>instructions are given about the execution and materials needed for the exercise.</a:t>
            </a:r>
          </a:p>
          <a:p>
            <a:pPr>
              <a:lnSpc>
                <a:spcPct val="115000"/>
              </a:lnSpc>
              <a:spcAft>
                <a:spcPts val="6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l-GR" sz="1800" b="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Ό,τι γίνει!</a:t>
            </a:r>
          </a:p>
          <a:p>
            <a:pPr marL="0" marR="0" lvl="0" indent="0" algn="l" defTabSz="914400" rtl="0" eaLnBrk="1" fontAlgn="auto" latinLnBrk="0" hangingPunct="1">
              <a:lnSpc>
                <a:spcPct val="115000"/>
              </a:lnSpc>
              <a:spcBef>
                <a:spcPts val="0"/>
              </a:spcBef>
              <a:spcAft>
                <a:spcPts val="600"/>
              </a:spcAft>
              <a:buClrTx/>
              <a:buSzTx/>
              <a:buFontTx/>
              <a:buNone/>
              <a:tabLst/>
              <a:defRPr/>
            </a:pPr>
            <a:r>
              <a:rPr lang="el-GR" sz="1200" b="1" dirty="0">
                <a:effectLst/>
                <a:latin typeface="Calibri" panose="020F0502020204030204" pitchFamily="34" charset="0"/>
                <a:ea typeface="Calibri" panose="020F0502020204030204" pitchFamily="34" charset="0"/>
                <a:cs typeface="Times New Roman" panose="02020603050405020304" pitchFamily="18" charset="0"/>
              </a:rPr>
              <a:t>Στόχος
Αυτό το παιχνίδι είναι ένας πολύ καλός τρόπος για τους συμμετέχοντες να συμμετάσχουν σε μια μίνι σύγκρουση με ένα άλλο μέλος της ομάδας με μη απειλητικό τρόπο. Οι συμμετέχοντες θα μάθουν πώς να κάνουν τη διαφορά μεταξύ συζήτησης και πραγματικού διαλόγου. 
</a:t>
            </a: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Target audience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puberty/teenage/adult </a:t>
            </a:r>
          </a:p>
          <a:p>
            <a:pPr lvl="1">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Timing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30 min</a:t>
            </a:r>
          </a:p>
          <a:p>
            <a:pPr lvl="1">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Description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rtl="0" eaLnBrk="1" latinLnBrk="0" hangingPunct="1">
              <a:lnSpc>
                <a:spcPct val="115000"/>
              </a:lnSpc>
              <a:spcBef>
                <a:spcPts val="0"/>
              </a:spcBef>
              <a:spcAft>
                <a:spcPts val="600"/>
              </a:spcAft>
            </a:pPr>
            <a:r>
              <a:rPr lang="el-GR"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Στάδιο 1ο</a:t>
            </a:r>
            <a:br>
              <a:rPr lang="el-GR"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l-GR" sz="1800" i="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Βήμα 1: Ζητήστε από τους συμμετέχοντες να βρουν έναν συνεργάτη (ζευγάρι).</a:t>
            </a:r>
            <a:br>
              <a:rPr lang="el-GR" sz="1800" i="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l-GR" sz="18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Βήμα 2: Ας σταθεί κάθε ζευγάρι πρόσωπο με πρόσωπο, και να φωνάξει (όπως στο Πέτρα, Ψαλίδι, Χαρτί), και να πει μαζί, "Τίποτα, κάτι, οτιδήποτε!" .</a:t>
            </a:r>
            <a:br>
              <a:rPr lang="el-GR" sz="18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l-GR" sz="1800" i="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Βήμα 3: Μόλις ειπωθεί η λέξη οτιδήποτε, οι δύο συμμετέχοντες φωνάζουν το όνομα οποιουδήποτε πράγματος μπορούν να σκεφτούν (σκύλος, κούπα καφέ, παπούτσι). </a:t>
            </a:r>
            <a:endParaRPr lang="en-US" sz="1200" dirty="0">
              <a:effectLst/>
            </a:endParaRPr>
          </a:p>
          <a:p>
            <a:r>
              <a:rPr lang="el-GR" sz="1800" i="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Βήμα 4: Αφού φωνάξουν τα αντικείμενά τους, τα μέλη της ομάδας πρέπει τώρα να συζητήσουν το ένα με το άλλο ως προς το γιατί το αντικείμενό τους θα "νικήσει" το στοιχείο του άλλου ατόμου. Επιτρέψτε περίπου δύο ή τρία λεπτά συζήτησης.</a:t>
            </a:r>
            <a:br>
              <a:rPr lang="el-GR" sz="1800" i="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l-GR" sz="1800" b="0" i="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Βήμα 5: Αφιερώστε ένα σύντομο χρονικό διάστημα για να ξεκινήσετε μια προκαταρκτική συζήτηση σχετικά με τη διαφορά μεταξύ συζήτησης και διαλόγου. Για να κάνετε τη διάκριση, θυμηθείτε τους ορισμούς της ενεργού ακρόασης και της γνωστικής </a:t>
            </a:r>
            <a:r>
              <a:rPr lang="el-GR" sz="1800" b="0" i="1"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ενσυναίσθησης</a:t>
            </a:r>
            <a:r>
              <a:rPr lang="el-GR" sz="1800" b="0" i="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και, χρησιμοποιώντας φυλλάδια στις Εικ.2 &amp; 3 ζητήστε από τον κάθε μαθητή να ελέγξει πόσες από τις προϋποθέσεις του διαλόγου τηρήθηκαν.</a:t>
            </a:r>
            <a:endParaRPr lang="el-GR" sz="1000" b="1" dirty="0">
              <a:effectLst/>
              <a:latin typeface="Calibri" panose="020F0502020204030204" pitchFamily="34" charset="0"/>
              <a:ea typeface="Calibri" panose="020F0502020204030204" pitchFamily="34" charset="0"/>
              <a:cs typeface="Times New Roman" panose="02020603050405020304" pitchFamily="18" charset="0"/>
            </a:endParaRPr>
          </a:p>
          <a:p>
            <a:pPr marL="0" algn="just" rtl="0" eaLnBrk="1" latinLnBrk="0" hangingPunct="1">
              <a:lnSpc>
                <a:spcPct val="115000"/>
              </a:lnSpc>
              <a:spcBef>
                <a:spcPts val="0"/>
              </a:spcBef>
              <a:spcAft>
                <a:spcPts val="600"/>
              </a:spcAft>
            </a:pPr>
            <a:endParaRPr lang="el-GR"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algn="just" rtl="0" eaLnBrk="1" latinLnBrk="0" hangingPunct="1">
              <a:lnSpc>
                <a:spcPct val="115000"/>
              </a:lnSpc>
              <a:spcBef>
                <a:spcPts val="0"/>
              </a:spcBef>
              <a:spcAft>
                <a:spcPts val="600"/>
              </a:spcAft>
            </a:pPr>
            <a:r>
              <a:rPr lang="el-GR"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Στάδιο 2ο</a:t>
            </a:r>
            <a:br>
              <a:rPr lang="el-GR"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l-GR" sz="1800" i="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Βήμα 1: Μετά την προκαταρκτική συζήτηση, ζητήστε από την ομάδα να συνεχίσει τις συνομιλίες της, μόνο τώρα, να ενθαρρύνει τα μέλη της ομάδας να συμμετάσχουν σε διάλογο — κάνοντας ερωτήσεις και ακούγοντας τις απαντήσεις - για να καταλήξουν σε συμφωνία μεταξύ τους.</a:t>
            </a:r>
            <a:br>
              <a:rPr lang="el-GR" sz="1800" i="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en-US" sz="1200" dirty="0">
              <a:effectLst/>
            </a:endParaRPr>
          </a:p>
          <a:p>
            <a:pPr marL="0" algn="just" rtl="0" eaLnBrk="1" latinLnBrk="0" hangingPunct="1">
              <a:lnSpc>
                <a:spcPct val="115000"/>
              </a:lnSpc>
              <a:spcBef>
                <a:spcPts val="0"/>
              </a:spcBef>
              <a:spcAft>
                <a:spcPts val="600"/>
              </a:spcAft>
            </a:pPr>
            <a:r>
              <a:rPr lang="el-GR"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Στάδιο 3</a:t>
            </a:r>
            <a:br>
              <a:rPr lang="el-GR"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en-US" dirty="0">
              <a:effectLst/>
            </a:endParaRPr>
          </a:p>
          <a:p>
            <a:r>
              <a:rPr lang="el-GR" sz="1800" b="0" i="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Ερωτήσεις συζήτησης:</a:t>
            </a:r>
            <a:br>
              <a:rPr lang="el-GR" sz="1800" b="0" i="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l-GR"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Πώς αντιδράσατε στη μίνι σύγκρουσή σας;</a:t>
            </a:r>
            <a:br>
              <a:rPr lang="el-GR"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l-GR"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Έτσι ενεργείτε συνήθως σε καταστάσεις σύγκρουσης; Γιατί ή γιατί όχι;</a:t>
            </a:r>
            <a:br>
              <a:rPr lang="el-GR"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l-GR"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 Πώς μπορέσατε να καταλήξετε σε συμφωνία;</a:t>
            </a:r>
            <a:br>
              <a:rPr lang="el-GR"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l-GR"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 Τι συνέβη όταν αλλάξατε από συζήτηση σε διάλογο;</a:t>
            </a:r>
            <a:br>
              <a:rPr lang="el-GR"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l-GR"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 Όταν κάποιος διαφωνεί μαζί σας, σταματάτε πάντα να κάνετε ερωτήσεις;</a:t>
            </a:r>
            <a:br>
              <a:rPr lang="el-GR"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l-GR"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 Είναι δύσκολο να ακούσεις όταν κάποιος διαφωνεί μαζί σου; Γιατί?</a:t>
            </a:r>
            <a:br>
              <a:rPr lang="el-GR"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l-GR"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 Τι διευκόλυνε αυτή τη δραστηριότητα;</a:t>
            </a:r>
            <a:br>
              <a:rPr lang="el-GR"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l-GR"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 Με ποιους τρόπους θα μπορούσατε να χρησιμοποιήσετε αυτές τις δεξιότητες την επόμενη φορά που θα είστε σε σύγκρουση με άλλο άτομο;</a:t>
            </a:r>
          </a:p>
          <a:p>
            <a:endParaRPr lang="el-GR"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200" b="1" dirty="0">
                <a:effectLst/>
                <a:latin typeface="Calibri" panose="020F0502020204030204" pitchFamily="34" charset="0"/>
                <a:ea typeface="Calibri" panose="020F0502020204030204" pitchFamily="34" charset="0"/>
                <a:cs typeface="Times New Roman" panose="02020603050405020304" pitchFamily="18" charset="0"/>
              </a:rPr>
              <a:t>Learning method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15000"/>
              </a:lnSpc>
              <a:spcAft>
                <a:spcPts val="60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Guided discussion, rehearsal in pretend scenarios, cognitive modelling through mentor think aloud, covert self-instruction, teamwork</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32</a:t>
            </a:fld>
            <a:endParaRPr lang="en-US" dirty="0"/>
          </a:p>
        </p:txBody>
      </p:sp>
    </p:spTree>
    <p:extLst>
      <p:ext uri="{BB962C8B-B14F-4D97-AF65-F5344CB8AC3E}">
        <p14:creationId xmlns:p14="http://schemas.microsoft.com/office/powerpoint/2010/main" val="34324553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i="0" u="none" strike="noStrike" baseline="0" dirty="0">
                <a:latin typeface="Verdana" panose="020B0604030504040204" pitchFamily="34" charset="0"/>
              </a:rPr>
              <a:t>Οδηγίες
</a:t>
            </a:r>
            <a:endParaRPr lang="en-GB" sz="1200" b="1" i="0" u="none" strike="noStrike" baseline="0" dirty="0">
              <a:latin typeface="Verdana" panose="020B0604030504040204" pitchFamily="34" charset="0"/>
            </a:endParaRPr>
          </a:p>
          <a:p>
            <a:r>
              <a:rPr lang="el-GR" dirty="0"/>
              <a:t>Ένας από τους στόχους αυτής της εκπαίδευσης είναι να σας πει για τα 7 εργαστήρια στο πλαίσιο αυτού του έργου. Τι είναι και πώς μπορείτε εύκολα να τα εκτελέσετε με τους συναδέλφους ή τους συνεργάτες σας;
</a:t>
            </a:r>
            <a:endParaRPr lang="en-US" dirty="0"/>
          </a:p>
          <a:p>
            <a:r>
              <a:rPr lang="el-GR" dirty="0"/>
              <a:t>Μπορείτε να βρείτε το εκπαιδευτικό υλικό μας </a:t>
            </a:r>
            <a:r>
              <a:rPr lang="en-US" dirty="0"/>
              <a:t>https://www.firstlinepractitioners.com/</a:t>
            </a:r>
          </a:p>
          <a:p>
            <a:endParaRPr lang="en-US" b="1" dirty="0"/>
          </a:p>
          <a:p>
            <a:r>
              <a:rPr lang="en-US" b="1" dirty="0"/>
              <a:t>@Trainer: click on images</a:t>
            </a:r>
          </a:p>
          <a:p>
            <a:r>
              <a:rPr lang="en-US" dirty="0"/>
              <a:t>https://www.firstlinepractitioners.com/</a:t>
            </a: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Μεταβείτε στην ιστοσελίδα και δείξτε πού ακριβώς, επισημάνετε επίσης το υλικό αξιολόγησης
</a:t>
            </a:r>
            <a:endParaRPr lang="en-US" dirty="0"/>
          </a:p>
          <a:p>
            <a:r>
              <a:rPr lang="el-GR" dirty="0"/>
              <a:t>Πρόσθετες πληροφορίες και κατάρτιση διατίθενται στην πλατφόρμα κατάρτισης της ΕΕ </a:t>
            </a:r>
            <a:r>
              <a:rPr lang="en-US" dirty="0"/>
              <a:t>Hermes</a:t>
            </a:r>
          </a:p>
          <a:p>
            <a:r>
              <a:rPr lang="en-US" dirty="0"/>
              <a:t>https://www.traininghermes.eu/</a:t>
            </a:r>
          </a:p>
          <a:p>
            <a:r>
              <a:rPr lang="en-US" dirty="0"/>
              <a:t>Go to the website, explain how they can register and show our e-learning (make sure you have an account so you can access the course)</a:t>
            </a:r>
          </a:p>
          <a:p>
            <a:r>
              <a:rPr lang="en-US" dirty="0"/>
              <a:t>Both of ARMOUR and of DERAD (any other related training on Hermes?)</a:t>
            </a:r>
          </a:p>
          <a:p>
            <a:endParaRPr lang="en-US" dirty="0"/>
          </a:p>
        </p:txBody>
      </p:sp>
      <p:sp>
        <p:nvSpPr>
          <p:cNvPr id="4" name="Slide Number Placeholder 3"/>
          <p:cNvSpPr>
            <a:spLocks noGrp="1"/>
          </p:cNvSpPr>
          <p:nvPr>
            <p:ph type="sldNum" sz="quarter" idx="10"/>
          </p:nvPr>
        </p:nvSpPr>
        <p:spPr/>
        <p:txBody>
          <a:bodyPr/>
          <a:lstStyle/>
          <a:p>
            <a:fld id="{4D7F6500-7E3F-4999-8C74-183F6B321703}" type="slidenum">
              <a:rPr lang="en-US" smtClean="0"/>
              <a:t>33</a:t>
            </a:fld>
            <a:endParaRPr lang="en-US" dirty="0"/>
          </a:p>
        </p:txBody>
      </p:sp>
    </p:spTree>
    <p:extLst>
      <p:ext uri="{BB962C8B-B14F-4D97-AF65-F5344CB8AC3E}">
        <p14:creationId xmlns:p14="http://schemas.microsoft.com/office/powerpoint/2010/main" val="11158708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Instructions/text sheet 31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n-GB" dirty="0"/>
              <a:t>In this first session of the TTT, we addressed the concept of radicalisation, its manifestations and possible causes. We then introduced the first two workshops of project ARMOUR, on Coaching &amp; Parenting and on Critical Thinking.</a:t>
            </a:r>
          </a:p>
          <a:p>
            <a:endParaRPr lang="en-GB" dirty="0"/>
          </a:p>
          <a:p>
            <a:r>
              <a:rPr lang="en-GB" dirty="0"/>
              <a:t>Distribute </a:t>
            </a:r>
            <a:r>
              <a:rPr lang="en-GB" i="1" dirty="0"/>
              <a:t>[or if online: email] </a:t>
            </a:r>
            <a:r>
              <a:rPr lang="en-GB" dirty="0"/>
              <a:t>T2 survey day 1. </a:t>
            </a:r>
          </a:p>
          <a:p>
            <a:r>
              <a:rPr lang="en-GB" dirty="0"/>
              <a:t>Explain that participants can use the number of the exercise as shown on the ppt slide to add comments on a specific exercise</a:t>
            </a:r>
          </a:p>
          <a:p>
            <a:endParaRPr lang="en-GB" dirty="0"/>
          </a:p>
          <a:p>
            <a:r>
              <a:rPr lang="en-GB" dirty="0"/>
              <a:t>Did they help you get to grips with the concepts?</a:t>
            </a:r>
          </a:p>
          <a:p>
            <a:r>
              <a:rPr lang="en-GB" dirty="0"/>
              <a:t>Are they useful for use with young people.</a:t>
            </a:r>
          </a:p>
          <a:p>
            <a:r>
              <a:rPr lang="en-GB" dirty="0"/>
              <a:t>Which ones can you use in your work (or private)?</a:t>
            </a:r>
          </a:p>
          <a:p>
            <a:endParaRPr lang="en-GB" dirty="0"/>
          </a:p>
          <a:p>
            <a:r>
              <a:rPr lang="en-GB" dirty="0"/>
              <a:t>Next time we will look at anger and narratives as contributing factors in radicalisation</a:t>
            </a:r>
          </a:p>
          <a:p>
            <a:endParaRPr lang="en-GB" dirty="0"/>
          </a:p>
          <a:p>
            <a:endParaRPr lang="en-GB" dirty="0"/>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34</a:t>
            </a:fld>
            <a:endParaRPr lang="en-US"/>
          </a:p>
        </p:txBody>
      </p:sp>
    </p:spTree>
    <p:extLst>
      <p:ext uri="{BB962C8B-B14F-4D97-AF65-F5344CB8AC3E}">
        <p14:creationId xmlns:p14="http://schemas.microsoft.com/office/powerpoint/2010/main" val="7383765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Instructions/text sheet 32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n-US" dirty="0"/>
              <a:t>For the next day I would like you to think about what you need in your job context</a:t>
            </a: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35</a:t>
            </a:fld>
            <a:endParaRPr lang="en-US"/>
          </a:p>
        </p:txBody>
      </p:sp>
    </p:spTree>
    <p:extLst>
      <p:ext uri="{BB962C8B-B14F-4D97-AF65-F5344CB8AC3E}">
        <p14:creationId xmlns:p14="http://schemas.microsoft.com/office/powerpoint/2010/main" val="41304972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Instructions/text sheet 33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n-US" dirty="0"/>
              <a:t>@Trainer: Make a round and collect highlights</a:t>
            </a:r>
          </a:p>
          <a:p>
            <a:r>
              <a:rPr lang="en-US" dirty="0"/>
              <a:t>The rationale behind this is to end with a positive and to reinforce these particular topics</a:t>
            </a:r>
          </a:p>
          <a:p>
            <a:endParaRPr lang="en-US" dirty="0"/>
          </a:p>
          <a:p>
            <a:r>
              <a:rPr lang="en-US" dirty="0"/>
              <a:t>If you like you can end with John Cleese’s perspective on the attractiveness of extremism (click on picture). It is funny, but the quality is not very good.</a:t>
            </a:r>
          </a:p>
          <a:p>
            <a:r>
              <a:rPr lang="en-US" dirty="0"/>
              <a:t>https://www.youtube.com/watch?v=HLNhPMQnWu4 </a:t>
            </a:r>
          </a:p>
        </p:txBody>
      </p:sp>
      <p:sp>
        <p:nvSpPr>
          <p:cNvPr id="4" name="Slide Number Placeholder 3"/>
          <p:cNvSpPr>
            <a:spLocks noGrp="1"/>
          </p:cNvSpPr>
          <p:nvPr>
            <p:ph type="sldNum" sz="quarter" idx="10"/>
          </p:nvPr>
        </p:nvSpPr>
        <p:spPr/>
        <p:txBody>
          <a:bodyPr/>
          <a:lstStyle/>
          <a:p>
            <a:fld id="{4D7F6500-7E3F-4999-8C74-183F6B321703}" type="slidenum">
              <a:rPr lang="en-US" smtClean="0"/>
              <a:t>36</a:t>
            </a:fld>
            <a:endParaRPr lang="en-US" dirty="0"/>
          </a:p>
        </p:txBody>
      </p:sp>
    </p:spTree>
    <p:extLst>
      <p:ext uri="{BB962C8B-B14F-4D97-AF65-F5344CB8AC3E}">
        <p14:creationId xmlns:p14="http://schemas.microsoft.com/office/powerpoint/2010/main" val="11158708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7F6500-7E3F-4999-8C74-183F6B321703}" type="slidenum">
              <a:rPr lang="en-US" smtClean="0"/>
              <a:t>37</a:t>
            </a:fld>
            <a:endParaRPr lang="en-US"/>
          </a:p>
        </p:txBody>
      </p:sp>
    </p:spTree>
    <p:extLst>
      <p:ext uri="{BB962C8B-B14F-4D97-AF65-F5344CB8AC3E}">
        <p14:creationId xmlns:p14="http://schemas.microsoft.com/office/powerpoint/2010/main" val="793201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a:t>
            </a:r>
            <a:endParaRPr lang="en-GB" baseline="0" noProof="0" dirty="0"/>
          </a:p>
          <a:p>
            <a:r>
              <a:rPr lang="en-GB" sz="1800" b="0" i="0" u="none" strike="noStrike" baseline="0" dirty="0">
                <a:solidFill>
                  <a:srgbClr val="000000"/>
                </a:solidFill>
                <a:latin typeface="Calibri" panose="020F0502020204030204" pitchFamily="34" charset="0"/>
              </a:rPr>
              <a:t>This course will </a:t>
            </a:r>
            <a:r>
              <a:rPr lang="en-GB" sz="1800" noProof="0" dirty="0"/>
              <a:t>show you information and examples of each of the 7 workshops. They </a:t>
            </a:r>
            <a:r>
              <a:rPr lang="en-GB" sz="1800" b="0" i="0" u="none" strike="noStrike" baseline="0" dirty="0">
                <a:solidFill>
                  <a:srgbClr val="000000"/>
                </a:solidFill>
                <a:latin typeface="Calibri" panose="020F0502020204030204" pitchFamily="34" charset="0"/>
              </a:rPr>
              <a:t>are aimed at the internalisation and further replication of practical, hands-on strategies and personal skills of conflict resolution, peace building, critical thinking, anger management, proportionate response. </a:t>
            </a:r>
            <a:endParaRPr lang="en-GB"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We will show you information and examples of exercises of each topic. </a:t>
            </a:r>
            <a:endParaRPr lang="en-GB" baseline="0" noProof="0" dirty="0"/>
          </a:p>
          <a:p>
            <a:endParaRPr lang="en-GB" baseline="0" noProof="0" dirty="0"/>
          </a:p>
          <a:p>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3</a:t>
            </a:fld>
            <a:endParaRPr lang="en-US"/>
          </a:p>
        </p:txBody>
      </p:sp>
    </p:spTree>
    <p:extLst>
      <p:ext uri="{BB962C8B-B14F-4D97-AF65-F5344CB8AC3E}">
        <p14:creationId xmlns:p14="http://schemas.microsoft.com/office/powerpoint/2010/main" val="20859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Τα εργαστήρια έχουν ως στόχο να εξοπλίσουν τους επαγγελματίες πρώτης γραμμής με γνώσεις και εργαλεία για να βοηθήσουν τους νέους να γίνουν πιο ανθεκτικοί κατά της ριζοσπαστικοποίησης. Οι βασικές ικανότητες που πρέπει να ενισχυθούν στους νέους περιλαμβάνουν: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778EED"/>
                </a:solidFill>
              </a:rPr>
              <a:t>social competence </a:t>
            </a:r>
            <a:br>
              <a:rPr lang="en-GB" sz="1200" b="1" dirty="0"/>
            </a:br>
            <a:r>
              <a:rPr lang="el-GR" sz="1200" dirty="0"/>
              <a:t>ανταπόκριση στον άλλον</a:t>
            </a:r>
            <a:r>
              <a:rPr lang="en-GB" sz="1200" dirty="0"/>
              <a:t>, </a:t>
            </a:r>
            <a:r>
              <a:rPr lang="el-GR" sz="1200" dirty="0"/>
              <a:t>πνευματική ευελιξία</a:t>
            </a:r>
            <a:r>
              <a:rPr lang="en-GB" sz="1200" dirty="0"/>
              <a:t>, </a:t>
            </a:r>
            <a:r>
              <a:rPr lang="el-GR" sz="1200" dirty="0"/>
              <a:t>φροντίδα για τους άλλους</a:t>
            </a:r>
            <a:r>
              <a:rPr lang="en-GB" sz="1200" dirty="0"/>
              <a:t>, </a:t>
            </a:r>
            <a:r>
              <a:rPr lang="el-GR" sz="1200" dirty="0"/>
              <a:t>καλές δεξιότητες επικοινωνίας</a:t>
            </a:r>
            <a:r>
              <a:rPr lang="en-GB" sz="1200" dirty="0"/>
              <a:t>, </a:t>
            </a:r>
            <a:r>
              <a:rPr lang="el-GR" sz="1200" dirty="0"/>
              <a:t>αίσθηση του χιούμορ </a:t>
            </a:r>
            <a:endParaRPr lang="en-GB" sz="1200"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FF3847"/>
                </a:solidFill>
              </a:rPr>
              <a:t>emotional competence &amp; autonomy building </a:t>
            </a:r>
            <a:br>
              <a:rPr lang="en-GB" sz="1200" b="1" dirty="0"/>
            </a:br>
            <a:r>
              <a:rPr lang="el-GR" sz="1200" dirty="0"/>
              <a:t>θετική αίσθηση ανεξαρτησίας</a:t>
            </a:r>
            <a:r>
              <a:rPr lang="en-GB" sz="1200" dirty="0"/>
              <a:t>, </a:t>
            </a:r>
            <a:r>
              <a:rPr lang="el-GR" sz="1200" dirty="0"/>
              <a:t>αναδυόμενα συναισθήματα αποτελεσματικότητας</a:t>
            </a:r>
            <a:r>
              <a:rPr lang="en-GB" sz="1200" dirty="0"/>
              <a:t>, </a:t>
            </a:r>
            <a:r>
              <a:rPr lang="el-GR" sz="1200" dirty="0"/>
              <a:t>υψηλή αυτοεκτίμηση</a:t>
            </a:r>
            <a:r>
              <a:rPr lang="en-GB" sz="1200" dirty="0"/>
              <a:t>, </a:t>
            </a:r>
            <a:r>
              <a:rPr lang="el-GR" sz="1200" dirty="0"/>
              <a:t>έλεγχος παρορμήσεων</a:t>
            </a:r>
            <a:r>
              <a:rPr lang="en-GB" sz="1200" dirty="0"/>
              <a:t>, </a:t>
            </a:r>
            <a:r>
              <a:rPr lang="el-GR" sz="1200" dirty="0"/>
              <a:t>σχεδιασμός και ρύθμιση στόχων</a:t>
            </a:r>
            <a:r>
              <a:rPr lang="en-GB" sz="1200" dirty="0"/>
              <a:t>, </a:t>
            </a:r>
            <a:r>
              <a:rPr lang="el-GR" sz="1200" dirty="0"/>
              <a:t>πίστη στο μέλλον</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lvl="0" algn="l">
              <a:defRPr/>
            </a:pPr>
            <a:r>
              <a:rPr lang="en-GB" sz="1200" b="1" dirty="0">
                <a:solidFill>
                  <a:srgbClr val="3AC001"/>
                </a:solidFill>
              </a:rPr>
              <a:t>mediation and negotiation </a:t>
            </a:r>
            <a:br>
              <a:rPr lang="en-GB" sz="1200" b="1" dirty="0"/>
            </a:br>
            <a:r>
              <a:rPr lang="el-GR" sz="1200" dirty="0"/>
              <a:t>επίλυση προβλημάτων ομάδας και συναίνεση</a:t>
            </a:r>
            <a:r>
              <a:rPr lang="en-GB" sz="1200" dirty="0"/>
              <a:t>, </a:t>
            </a:r>
            <a:r>
              <a:rPr lang="el-GR" sz="1200" dirty="0"/>
              <a:t>σταμάτα και σκέψου πριν ενεργήσεις με πρόκληση.</a:t>
            </a:r>
          </a:p>
          <a:p>
            <a:pPr lvl="0" algn="l">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FF035D"/>
                </a:solidFill>
              </a:rPr>
              <a:t>problem solving </a:t>
            </a:r>
            <a:br>
              <a:rPr lang="en-GB" sz="1200" b="1" dirty="0"/>
            </a:br>
            <a:r>
              <a:rPr lang="el-GR" sz="1200" dirty="0"/>
              <a:t>ικανότητα εφαρμογής αφηρημένης σκέψης</a:t>
            </a:r>
            <a:r>
              <a:rPr lang="en-GB" sz="1200" dirty="0"/>
              <a:t>, </a:t>
            </a:r>
            <a:r>
              <a:rPr lang="el-GR" sz="1200" dirty="0"/>
              <a:t>ικανότητα στοχαστικής σκέψης</a:t>
            </a:r>
            <a:r>
              <a:rPr lang="en-GB" sz="1200" dirty="0"/>
              <a:t>, </a:t>
            </a:r>
            <a:r>
              <a:rPr lang="el-GR" sz="1200" dirty="0"/>
              <a:t>δεξιότητες κριτικής σκέψης και συλλογιστικής</a:t>
            </a:r>
            <a:r>
              <a:rPr lang="en-GB" sz="1200" dirty="0"/>
              <a:t>, </a:t>
            </a:r>
            <a:r>
              <a:rPr lang="el-GR" sz="1200" dirty="0"/>
              <a:t>ικανότητα ανάπτυξης εναλλακτικών λύσεων σε αγχωτικές καταστάσεις</a:t>
            </a:r>
            <a:endParaRPr lang="en-GB" sz="1200" dirty="0"/>
          </a:p>
          <a:p>
            <a:pPr lvl="0" algn="l">
              <a:defRPr/>
            </a:pPr>
            <a:endParaRPr lang="en-GB" sz="1200" dirty="0"/>
          </a:p>
          <a:p>
            <a:r>
              <a:rPr lang="en-GB"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4</a:t>
            </a:fld>
            <a:endParaRPr lang="en-US"/>
          </a:p>
        </p:txBody>
      </p:sp>
    </p:spTree>
    <p:extLst>
      <p:ext uri="{BB962C8B-B14F-4D97-AF65-F5344CB8AC3E}">
        <p14:creationId xmlns:p14="http://schemas.microsoft.com/office/powerpoint/2010/main" val="419971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a:t>
            </a:r>
          </a:p>
          <a:p>
            <a:pPr marL="0" indent="0">
              <a:buFontTx/>
              <a:buNone/>
            </a:pPr>
            <a:endParaRPr lang="en-GB" sz="1200" b="0" i="0" u="none" strike="noStrike" baseline="0" dirty="0">
              <a:solidFill>
                <a:srgbClr val="000000"/>
              </a:solidFill>
              <a:latin typeface="Verdana" panose="020B0604030504040204" pitchFamily="34" charset="0"/>
            </a:endParaRPr>
          </a:p>
          <a:p>
            <a:pPr marL="0" indent="0">
              <a:buFontTx/>
              <a:buNone/>
            </a:pPr>
            <a:r>
              <a:rPr lang="el-GR" sz="1200" b="0" i="0" u="none" strike="noStrike" baseline="0" dirty="0">
                <a:solidFill>
                  <a:srgbClr val="000000"/>
                </a:solidFill>
                <a:latin typeface="Calibri" panose="020F0502020204030204" pitchFamily="34" charset="0"/>
              </a:rPr>
              <a:t>Τα εργαστήρια προτείνουν τεχνικές που βοηθούν στη διδασκαλία νεαρών ατόμων να ανταποκριθούν σε δυσλειτουργικές καταστάσεις που θα μπορούσαν να προκαλέσουν μια πορεία ριζοσπαστικοποίησης. </a:t>
            </a:r>
            <a:endParaRPr lang="en-GB" sz="1200" b="0" i="0" u="none" strike="noStrike" baseline="0" dirty="0">
              <a:solidFill>
                <a:srgbClr val="000000"/>
              </a:solidFill>
              <a:latin typeface="Calibri" panose="020F0502020204030204" pitchFamily="34" charset="0"/>
            </a:endParaRPr>
          </a:p>
          <a:p>
            <a:pPr marL="0" indent="0">
              <a:buFontTx/>
              <a:buNone/>
            </a:pPr>
            <a:endParaRPr lang="en-GB" sz="1200" b="0" i="0" u="none" strike="noStrike" baseline="0"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000000"/>
                </a:solidFill>
                <a:latin typeface="Calibri" panose="020F0502020204030204" pitchFamily="34" charset="0"/>
              </a:rPr>
              <a:t>The exercises aim at different results, some teach you how to understand the topics, some to identify/map the problems and some help to solve the problem. </a:t>
            </a:r>
            <a:endParaRPr lang="el-GR" sz="1200" b="0" i="0" u="none" strike="noStrike" baseline="0"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u="none" strike="noStrike" baseline="0" dirty="0">
              <a:solidFill>
                <a:srgbClr val="000000"/>
              </a:solidFill>
              <a:latin typeface="Calibri" panose="020F0502020204030204" pitchFamily="34" charset="0"/>
            </a:endParaRPr>
          </a:p>
          <a:p>
            <a:r>
              <a:rPr lang="el-GR" sz="1000" b="0" i="0" u="none" strike="noStrike" baseline="0" dirty="0">
                <a:solidFill>
                  <a:srgbClr val="000000"/>
                </a:solidFill>
                <a:latin typeface="Calibri" panose="020F0502020204030204" pitchFamily="34" charset="0"/>
              </a:rPr>
              <a:t>Επίσης, οι πρακτικές στρατηγικές και δεξιότητες που διδάσκονται στα εργαστήρια επισημαίνουν τόσο τους παράγοντες κινδύνου όσο και τους προστατευτικούς παράγοντες για τη ριζοσπαστικοποίηση  
</a:t>
            </a:r>
            <a:endParaRPr lang="en-GB" sz="1000" b="0" i="0" u="none" strike="noStrike" baseline="0" dirty="0">
              <a:solidFill>
                <a:srgbClr val="000000"/>
              </a:solidFill>
              <a:latin typeface="Calibri" panose="020F0502020204030204" pitchFamily="34" charset="0"/>
            </a:endParaRPr>
          </a:p>
          <a:p>
            <a:endParaRPr lang="en-GB" noProof="0" dirty="0"/>
          </a:p>
          <a:p>
            <a:endParaRPr lang="en-GB" sz="1200" b="0" i="0" u="none" strike="noStrike" baseline="0" dirty="0">
              <a:solidFill>
                <a:srgbClr val="000000"/>
              </a:solidFill>
              <a:latin typeface="Calibri" panose="020F0502020204030204" pitchFamily="34" charset="0"/>
            </a:endParaRPr>
          </a:p>
          <a:p>
            <a:endParaRPr lang="en-GB" noProof="0" dirty="0"/>
          </a:p>
          <a:p>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5</a:t>
            </a:fld>
            <a:endParaRPr lang="en-US"/>
          </a:p>
        </p:txBody>
      </p:sp>
    </p:spTree>
    <p:extLst>
      <p:ext uri="{BB962C8B-B14F-4D97-AF65-F5344CB8AC3E}">
        <p14:creationId xmlns:p14="http://schemas.microsoft.com/office/powerpoint/2010/main" val="2593678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000" b="1" i="0" u="none" strike="noStrike" baseline="0" dirty="0">
                <a:latin typeface="Verdana" panose="020B0604030504040204" pitchFamily="34" charset="0"/>
              </a:rPr>
              <a:t>Instructions/text sheet 7</a:t>
            </a:r>
          </a:p>
          <a:p>
            <a:pPr marL="0" marR="0" lvl="0" indent="0" algn="l" defTabSz="914400" rtl="0" eaLnBrk="1" fontAlgn="t" latinLnBrk="0" hangingPunct="1">
              <a:lnSpc>
                <a:spcPct val="100000"/>
              </a:lnSpc>
              <a:spcBef>
                <a:spcPts val="0"/>
              </a:spcBef>
              <a:spcAft>
                <a:spcPts val="0"/>
              </a:spcAft>
              <a:buClrTx/>
              <a:buSzTx/>
              <a:buFontTx/>
              <a:buNone/>
              <a:tabLst/>
              <a:defRPr/>
            </a:pPr>
            <a:endParaRPr lang="en-GB" sz="1000" b="1" i="0" u="none" strike="noStrike" baseline="0" dirty="0">
              <a:latin typeface="Verdana" panose="020B060403050404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GB" baseline="0" noProof="0" dirty="0"/>
              <a:t>Moving to the second part of today’s programme we will now turn to radicalisation. What is it?</a:t>
            </a:r>
          </a:p>
          <a:p>
            <a:pPr marL="0" marR="0" lvl="0" indent="0" algn="l" defTabSz="914400" rtl="0" eaLnBrk="1" fontAlgn="t" latinLnBrk="0" hangingPunct="1">
              <a:lnSpc>
                <a:spcPct val="100000"/>
              </a:lnSpc>
              <a:spcBef>
                <a:spcPts val="0"/>
              </a:spcBef>
              <a:spcAft>
                <a:spcPts val="0"/>
              </a:spcAft>
              <a:buClrTx/>
              <a:buSzTx/>
              <a:buFontTx/>
              <a:buNone/>
              <a:tabLst/>
              <a:defRPr/>
            </a:pPr>
            <a:endParaRPr lang="en-GB" baseline="0" noProof="0" dirty="0"/>
          </a:p>
          <a:p>
            <a:pPr marL="0" marR="0" lvl="0" indent="0" algn="l" defTabSz="914400" rtl="0" eaLnBrk="1" fontAlgn="t" latinLnBrk="0" hangingPunct="1">
              <a:lnSpc>
                <a:spcPct val="100000"/>
              </a:lnSpc>
              <a:spcBef>
                <a:spcPts val="0"/>
              </a:spcBef>
              <a:spcAft>
                <a:spcPts val="0"/>
              </a:spcAft>
              <a:buClrTx/>
              <a:buSzTx/>
              <a:buFontTx/>
              <a:buNone/>
              <a:tabLst/>
              <a:defRPr/>
            </a:pPr>
            <a:r>
              <a:rPr lang="en-GB" baseline="0" noProof="0" dirty="0"/>
              <a:t>Many definitions of radicalisation exist, this is the one used by the</a:t>
            </a:r>
          </a:p>
          <a:p>
            <a:pPr marL="0" marR="0" lvl="0" indent="0" algn="l" defTabSz="914400" rtl="0" eaLnBrk="1" fontAlgn="t"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Calibri" panose="020F0502020204030204" pitchFamily="34" charset="0"/>
              </a:rPr>
              <a:t>European Commission (2020). Prevention of Radicalisation. Retrieved 27 May 2020 from </a:t>
            </a:r>
            <a:r>
              <a:rPr lang="en-GB" sz="12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https://ec.europa.eu/home-affairs/what-we-do/policies/crisis-and-terrorism/radicalisation_en</a:t>
            </a:r>
            <a:endParaRPr lang="en-GB" sz="12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GB" noProof="0" dirty="0"/>
          </a:p>
          <a:p>
            <a:pPr fontAlgn="t"/>
            <a:endParaRPr lang="nl-NL" sz="1000" b="1" i="0" kern="1200" dirty="0">
              <a:solidFill>
                <a:schemeClr val="tx1"/>
              </a:solidFill>
              <a:effectLst/>
              <a:latin typeface="Arial" charset="0"/>
              <a:ea typeface="+mn-ea"/>
              <a:cs typeface="Arial" charset="0"/>
            </a:endParaRPr>
          </a:p>
          <a:p>
            <a:endParaRPr lang="en-US" dirty="0"/>
          </a:p>
          <a:p>
            <a:endParaRPr lang="bg-BG"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6</a:t>
            </a:fld>
            <a:endParaRPr lang="en-US"/>
          </a:p>
        </p:txBody>
      </p:sp>
    </p:spTree>
    <p:extLst>
      <p:ext uri="{BB962C8B-B14F-4D97-AF65-F5344CB8AC3E}">
        <p14:creationId xmlns:p14="http://schemas.microsoft.com/office/powerpoint/2010/main" val="581639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7</a:t>
            </a:fld>
            <a:endParaRPr lang="en-US"/>
          </a:p>
        </p:txBody>
      </p:sp>
    </p:spTree>
    <p:extLst>
      <p:ext uri="{BB962C8B-B14F-4D97-AF65-F5344CB8AC3E}">
        <p14:creationId xmlns:p14="http://schemas.microsoft.com/office/powerpoint/2010/main" val="3218436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l-GR" dirty="0"/>
              <a:t>Ποιες είναι οι βαθύτερες αιτίες;</a:t>
            </a:r>
            <a:r>
              <a:rPr lang="en-GB" dirty="0"/>
              <a:t> </a:t>
            </a:r>
            <a:r>
              <a:rPr lang="el-GR" dirty="0"/>
              <a:t>Πώς γίνεται κάποιοι άνθρωποι να πάνε στην επόμενη φάση ή στο επόμενο επίπεδο; Δυστυχώς, δεν υπάρχει σαφής απάντηση σε αυτό. Δεν υπάρχει σχέδιο ριζοσπαστικοποίησης. Οι αιτίες μπορούν να προέλθουν από διαφορετικές γωνίες και μπορούν να κατηγοριοποιηθούν με διαφορετικούς τρόπους. Η πρώτη διάκριση μπορεί να είναι: πολιτικοί, οικονομικοί, κοινωνιολογικοί και ψυχολογικοί. Συνειδητοποιήστε ότι υπάρχει μια σύνθετη αλληλεπίδραση μεταξύ αυτών των παραγόντων, γεγονός που εξηγεί γιατί κάθε </a:t>
            </a:r>
            <a:r>
              <a:rPr lang="el-GR" dirty="0" err="1"/>
              <a:t>ριζοσπαστικοποιημένο</a:t>
            </a:r>
            <a:r>
              <a:rPr lang="el-GR" dirty="0"/>
              <a:t> άτομο έχει ακολουθήσει ένα μοναδικό μονοπάτι.
</a:t>
            </a:r>
            <a:endParaRPr lang="en-GB" dirty="0"/>
          </a:p>
          <a:p>
            <a:pPr algn="l" fontAlgn="base"/>
            <a:r>
              <a:rPr lang="en-GB" b="1" i="0" dirty="0">
                <a:solidFill>
                  <a:srgbClr val="00859F"/>
                </a:solidFill>
                <a:effectLst/>
                <a:latin typeface="Open Sans"/>
              </a:rPr>
              <a:t>Vulnerable individuals</a:t>
            </a:r>
          </a:p>
          <a:p>
            <a:pPr algn="l" fontAlgn="base"/>
            <a:r>
              <a:rPr lang="el-GR" b="0" i="0" dirty="0">
                <a:solidFill>
                  <a:srgbClr val="00859F"/>
                </a:solidFill>
                <a:effectLst/>
                <a:latin typeface="Open Sans"/>
              </a:rPr>
              <a:t>Το αν ένας νέος </a:t>
            </a:r>
            <a:r>
              <a:rPr lang="el-GR" b="0" i="0" dirty="0" err="1">
                <a:solidFill>
                  <a:srgbClr val="00859F"/>
                </a:solidFill>
                <a:effectLst/>
                <a:latin typeface="Open Sans"/>
              </a:rPr>
              <a:t>ριζοσπαστικοποιείται</a:t>
            </a:r>
            <a:r>
              <a:rPr lang="el-GR" b="0" i="0" dirty="0">
                <a:solidFill>
                  <a:srgbClr val="00859F"/>
                </a:solidFill>
                <a:effectLst/>
                <a:latin typeface="Open Sans"/>
              </a:rPr>
              <a:t> έχει επίσης να κάνει με τα ατομικά χαρακτηριστικά και τις περιστάσεις. Οι νέοι που είναι λιγότερο σταθεροί και ισχυροί στη ζωή είναι επιρρεπείς σε ριζοσπαστικά μηνύματα. Μία ή περισσότερες από τις ακόλουθες δυσκολίες μπορούν να αυξήσουν την </a:t>
            </a:r>
            <a:r>
              <a:rPr lang="el-GR" b="0" i="0" dirty="0" err="1">
                <a:solidFill>
                  <a:srgbClr val="00859F"/>
                </a:solidFill>
                <a:effectLst/>
                <a:latin typeface="Open Sans"/>
              </a:rPr>
              <a:t>ευαλωτότητα</a:t>
            </a:r>
            <a:r>
              <a:rPr lang="el-GR" b="0" i="0" dirty="0">
                <a:solidFill>
                  <a:srgbClr val="00859F"/>
                </a:solidFill>
                <a:effectLst/>
                <a:latin typeface="Open Sans"/>
              </a:rPr>
              <a:t> στη ριζοσπαστικοποίηση: </a:t>
            </a:r>
            <a:endParaRPr lang="en-GB" b="0" i="0" dirty="0">
              <a:solidFill>
                <a:srgbClr val="00859F"/>
              </a:solidFill>
              <a:effectLst/>
              <a:latin typeface="Open Sans"/>
            </a:endParaRPr>
          </a:p>
          <a:p>
            <a:pPr lvl="1" algn="l" fontAlgn="base"/>
            <a:r>
              <a:rPr lang="el-GR" b="0" i="0" dirty="0">
                <a:solidFill>
                  <a:srgbClr val="00859F"/>
                </a:solidFill>
                <a:effectLst/>
                <a:latin typeface="Open Sans"/>
              </a:rPr>
              <a:t>ψυχοκοινωνικά προβλήματα 
προβλήματα συμπεριφοράς 
μια μικρή διανοητική αναπηρία
χρήση αλκοόλ ή ναρκωτικών ουσιών.
</a:t>
            </a:r>
            <a:endParaRPr lang="en-GB" b="0" i="0" dirty="0">
              <a:solidFill>
                <a:srgbClr val="00859F"/>
              </a:solidFill>
              <a:effectLst/>
              <a:latin typeface="Open Sans"/>
            </a:endParaRPr>
          </a:p>
          <a:p>
            <a:pPr algn="l" fontAlgn="base"/>
            <a:r>
              <a:rPr lang="el-GR" b="0" i="0" dirty="0">
                <a:solidFill>
                  <a:srgbClr val="00859F"/>
                </a:solidFill>
                <a:effectLst/>
                <a:latin typeface="Open Sans"/>
              </a:rPr>
              <a:t>Ένας νεαρός είναι περισσότερο ευάλωτος αν:
	μεγαλώνει σε μια διαλυμένη ή διαταραγμένη οικογένεια
	μεγαλώνει χωρίς πατέρα
	κακοποιήθηκε όταν ήταν παιδί. 
</a:t>
            </a:r>
            <a:endParaRPr lang="en-GB" b="0" i="0" dirty="0">
              <a:solidFill>
                <a:srgbClr val="00859F"/>
              </a:solidFill>
              <a:effectLst/>
              <a:latin typeface="Open Sans"/>
            </a:endParaRPr>
          </a:p>
          <a:p>
            <a:pPr algn="l" fontAlgn="base"/>
            <a:r>
              <a:rPr lang="el-GR" b="0" i="0" dirty="0">
                <a:solidFill>
                  <a:srgbClr val="00859F"/>
                </a:solidFill>
                <a:effectLst/>
                <a:latin typeface="Open Sans"/>
              </a:rPr>
              <a:t>Η </a:t>
            </a:r>
            <a:r>
              <a:rPr lang="el-GR" b="0" i="0" dirty="0" err="1">
                <a:solidFill>
                  <a:srgbClr val="00859F"/>
                </a:solidFill>
                <a:effectLst/>
                <a:latin typeface="Open Sans"/>
              </a:rPr>
              <a:t>ευαλωτότητα</a:t>
            </a:r>
            <a:r>
              <a:rPr lang="el-GR" b="0" i="0" dirty="0">
                <a:solidFill>
                  <a:srgbClr val="00859F"/>
                </a:solidFill>
                <a:effectLst/>
                <a:latin typeface="Open Sans"/>
              </a:rPr>
              <a:t>, ωστόσο, δεν αποτελεί προϋπόθεση για τη ριζοσπαστικοποίηση. </a:t>
            </a:r>
            <a:r>
              <a:rPr lang="en-GB" b="0" i="0" dirty="0" err="1">
                <a:solidFill>
                  <a:srgbClr val="00859F"/>
                </a:solidFill>
                <a:effectLst/>
                <a:latin typeface="Open Sans"/>
              </a:rPr>
              <a:t>Sieckelinck</a:t>
            </a:r>
            <a:r>
              <a:rPr lang="en-GB" b="0" i="0" dirty="0">
                <a:solidFill>
                  <a:srgbClr val="00859F"/>
                </a:solidFill>
                <a:effectLst/>
                <a:latin typeface="Open Sans"/>
              </a:rPr>
              <a:t> and De Winter (2015) </a:t>
            </a:r>
            <a:r>
              <a:rPr lang="el-GR" b="0" i="0" dirty="0">
                <a:solidFill>
                  <a:srgbClr val="00859F"/>
                </a:solidFill>
                <a:effectLst/>
                <a:latin typeface="Open Sans"/>
              </a:rPr>
              <a:t>έχουν διερευνήσει σε τρεις χώρες τον ρόλο που διαδραματίζει η οικογένεια στη ριζοσπαστικοποίηση. Κατέληξαν στο συμπέρασμα ότι οι νέοι που </a:t>
            </a:r>
            <a:r>
              <a:rPr lang="el-GR" b="0" i="0" dirty="0" err="1">
                <a:solidFill>
                  <a:srgbClr val="00859F"/>
                </a:solidFill>
                <a:effectLst/>
                <a:latin typeface="Open Sans"/>
              </a:rPr>
              <a:t>ριζοσπαστικοποιούνται</a:t>
            </a:r>
            <a:r>
              <a:rPr lang="el-GR" b="0" i="0" dirty="0">
                <a:solidFill>
                  <a:srgbClr val="00859F"/>
                </a:solidFill>
                <a:effectLst/>
                <a:latin typeface="Open Sans"/>
              </a:rPr>
              <a:t> συχνά προέρχονται από στενές, ζεστές οικογένειες. Είναι συχνά έξυπνοι, φιλόδοξοι νέοι με ισχυρό αίσθημα δικαιοσύνης.
</a:t>
            </a:r>
            <a:endParaRPr lang="en-GB" dirty="0"/>
          </a:p>
          <a:p>
            <a:r>
              <a:rPr lang="en-GB" b="0" i="0" dirty="0" err="1">
                <a:solidFill>
                  <a:srgbClr val="00859F"/>
                </a:solidFill>
                <a:effectLst/>
                <a:latin typeface="Open Sans"/>
              </a:rPr>
              <a:t>Sieckelinck</a:t>
            </a:r>
            <a:r>
              <a:rPr lang="en-GB" b="0" i="0" dirty="0">
                <a:solidFill>
                  <a:srgbClr val="00859F"/>
                </a:solidFill>
                <a:effectLst/>
                <a:latin typeface="Open Sans"/>
              </a:rPr>
              <a:t> and De Winter (2015). </a:t>
            </a:r>
            <a:r>
              <a:rPr lang="en-US" dirty="0"/>
              <a:t>Formers &amp; families Transitional journeys in and out of extremisms in the United Kingdom, Denmark and The Netherlands. Den Haag: NCTV</a:t>
            </a:r>
            <a:endParaRPr lang="bg-BG"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8</a:t>
            </a:fld>
            <a:endParaRPr lang="en-US"/>
          </a:p>
        </p:txBody>
      </p:sp>
    </p:spTree>
    <p:extLst>
      <p:ext uri="{BB962C8B-B14F-4D97-AF65-F5344CB8AC3E}">
        <p14:creationId xmlns:p14="http://schemas.microsoft.com/office/powerpoint/2010/main" val="35801509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8023" y="1952101"/>
            <a:ext cx="2588320" cy="1973568"/>
          </a:xfrm>
          <a:prstGeom prst="rect">
            <a:avLst/>
          </a:prstGeom>
        </p:spPr>
      </p:pic>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3000086" y="4306673"/>
            <a:ext cx="3124199" cy="646331"/>
            <a:chOff x="685800" y="1334621"/>
            <a:chExt cx="3019716" cy="646331"/>
          </a:xfrm>
        </p:grpSpPr>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3" name="TextBox 12"/>
            <p:cNvSpPr txBox="1"/>
            <p:nvPr userDrawn="1"/>
          </p:nvSpPr>
          <p:spPr>
            <a:xfrm>
              <a:off x="1659245" y="1334621"/>
              <a:ext cx="2046271"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4" name="Straight Connector 13"/>
          <p:cNvCxnSpPr/>
          <p:nvPr userDrawn="1"/>
        </p:nvCxnSpPr>
        <p:spPr>
          <a:xfrm>
            <a:off x="3000083" y="41148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044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86201" y="1676400"/>
            <a:ext cx="1618196" cy="1233858"/>
          </a:xfrm>
          <a:prstGeom prst="rect">
            <a:avLst/>
          </a:prstGeom>
        </p:spPr>
      </p:pic>
      <p:sp>
        <p:nvSpPr>
          <p:cNvPr id="6" name="Footer Placeholder 5"/>
          <p:cNvSpPr>
            <a:spLocks noGrp="1"/>
          </p:cNvSpPr>
          <p:nvPr>
            <p:ph type="ftr" sz="quarter" idx="11"/>
          </p:nvPr>
        </p:nvSpPr>
        <p:spPr>
          <a:xfrm>
            <a:off x="3513117" y="4724404"/>
            <a:ext cx="2133600" cy="365125"/>
          </a:xfrm>
        </p:spPr>
        <p:txBody>
          <a:bodyPr/>
          <a:lstStyle/>
          <a:p>
            <a:r>
              <a:rPr lang="en-US"/>
              <a:t>www.armourproject.eu</a:t>
            </a:r>
          </a:p>
        </p:txBody>
      </p:sp>
      <p:sp>
        <p:nvSpPr>
          <p:cNvPr id="11" name="Text Placeholder 2"/>
          <p:cNvSpPr>
            <a:spLocks noGrp="1"/>
          </p:cNvSpPr>
          <p:nvPr>
            <p:ph type="body" sz="quarter" idx="13" hasCustomPrompt="1"/>
          </p:nvPr>
        </p:nvSpPr>
        <p:spPr>
          <a:xfrm>
            <a:off x="1752602" y="3378201"/>
            <a:ext cx="5854699" cy="736600"/>
          </a:xfrm>
        </p:spPr>
        <p:txBody>
          <a:bodyPr>
            <a:noAutofit/>
          </a:bodyPr>
          <a:lstStyle>
            <a:lvl1pPr marL="0" indent="0">
              <a:buNone/>
              <a:defRPr sz="2800" baseline="0">
                <a:solidFill>
                  <a:srgbClr val="0770B1"/>
                </a:solidFill>
              </a:defRPr>
            </a:lvl1pPr>
          </a:lstStyle>
          <a:p>
            <a:pPr lvl="0"/>
            <a:r>
              <a:rPr lang="en-US" dirty="0"/>
              <a:t>Add text here………………………………………</a:t>
            </a: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77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209804"/>
            <a:ext cx="7772400" cy="1470025"/>
          </a:xfrm>
          <a:noFill/>
          <a:ln>
            <a:solidFill>
              <a:schemeClr val="bg1">
                <a:lumMod val="65000"/>
              </a:schemeClr>
            </a:solidFill>
          </a:ln>
          <a:effectLst/>
        </p:spPr>
        <p:txBody>
          <a:bodyPr>
            <a:normAutofit/>
          </a:bodyPr>
          <a:lstStyle>
            <a:lvl1pPr>
              <a:defRPr lang="en-US" sz="3200" b="1" dirty="0">
                <a:solidFill>
                  <a:srgbClr val="0BA7DF"/>
                </a:solidFill>
                <a:latin typeface="+mj-lt"/>
                <a:ea typeface="Verdana" pitchFamily="34" charset="0"/>
                <a:cs typeface="Verdana" pitchFamily="34" charset="0"/>
              </a:defRPr>
            </a:lvl1pPr>
          </a:lstStyle>
          <a:p>
            <a:endParaRPr lang="en-US" dirty="0"/>
          </a:p>
        </p:txBody>
      </p:sp>
      <p:sp>
        <p:nvSpPr>
          <p:cNvPr id="3" name="Subtitle 2"/>
          <p:cNvSpPr>
            <a:spLocks noGrp="1"/>
          </p:cNvSpPr>
          <p:nvPr>
            <p:ph type="subTitle" idx="1" hasCustomPrompt="1"/>
          </p:nvPr>
        </p:nvSpPr>
        <p:spPr>
          <a:xfrm>
            <a:off x="685800" y="3832229"/>
            <a:ext cx="7772400" cy="1120775"/>
          </a:xfrm>
          <a:solidFill>
            <a:schemeClr val="bg1">
              <a:alpha val="90000"/>
            </a:schemeClr>
          </a:solidFill>
          <a:ln>
            <a:solidFill>
              <a:schemeClr val="bg1">
                <a:lumMod val="65000"/>
              </a:schemeClr>
            </a:solidFill>
          </a:ln>
          <a:effectLst/>
        </p:spPr>
        <p:txBody>
          <a:bodyPr>
            <a:normAutofit/>
          </a:bodyPr>
          <a:lstStyle>
            <a:lvl1pPr marL="0" indent="0" algn="ctr">
              <a:buNone/>
              <a:defRPr sz="2400" b="0">
                <a:solidFill>
                  <a:schemeClr val="tx1">
                    <a:lumMod val="65000"/>
                    <a:lumOff val="35000"/>
                  </a:schemeClr>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 </a:t>
            </a:r>
          </a:p>
        </p:txBody>
      </p:sp>
      <p:sp>
        <p:nvSpPr>
          <p:cNvPr id="4" name="Date Placeholder 3"/>
          <p:cNvSpPr>
            <a:spLocks noGrp="1"/>
          </p:cNvSpPr>
          <p:nvPr>
            <p:ph type="dt" sz="half" idx="10"/>
          </p:nvPr>
        </p:nvSpPr>
        <p:spPr>
          <a:xfrm>
            <a:off x="685800" y="6356354"/>
            <a:ext cx="1905000" cy="365125"/>
          </a:xfrm>
          <a:noFill/>
          <a:ln>
            <a:noFill/>
          </a:ln>
        </p:spPr>
        <p:txBody>
          <a:bodyPr/>
          <a:lstStyle>
            <a:lvl1pPr>
              <a:defRPr b="0">
                <a:solidFill>
                  <a:srgbClr val="0770B1"/>
                </a:solidFill>
              </a:defRPr>
            </a:lvl1pPr>
          </a:lstStyle>
          <a:p>
            <a:endParaRPr lang="en-US" dirty="0"/>
          </a:p>
        </p:txBody>
      </p:sp>
      <p:sp>
        <p:nvSpPr>
          <p:cNvPr id="5" name="Footer Placeholder 4"/>
          <p:cNvSpPr>
            <a:spLocks noGrp="1"/>
          </p:cNvSpPr>
          <p:nvPr>
            <p:ph type="ftr" sz="quarter" idx="11"/>
          </p:nvPr>
        </p:nvSpPr>
        <p:spPr>
          <a:noFill/>
          <a:ln>
            <a:noFill/>
          </a:ln>
        </p:spPr>
        <p:txBody>
          <a:bodyPr/>
          <a:lstStyle>
            <a:lvl1pPr>
              <a:defRPr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12"/>
          </p:nvPr>
        </p:nvSpPr>
        <p:spPr>
          <a:noFill/>
          <a:ln>
            <a:noFill/>
          </a:ln>
        </p:spPr>
        <p:txBody>
          <a:bodyPr/>
          <a:lstStyle>
            <a:lvl1pPr>
              <a:defRPr b="0">
                <a:solidFill>
                  <a:srgbClr val="0770B1"/>
                </a:solidFill>
              </a:defRPr>
            </a:lvl1pPr>
          </a:lstStyle>
          <a:p>
            <a:fld id="{CB318F78-A315-46C9-8B3F-2431B4397D31}" type="slidenum">
              <a:rPr lang="en-US" smtClean="0"/>
              <a:pPr/>
              <a:t>‹#›</a:t>
            </a:fld>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1" y="120187"/>
            <a:ext cx="1441352" cy="1099017"/>
          </a:xfrm>
          <a:prstGeom prst="rect">
            <a:avLst/>
          </a:prstGeom>
        </p:spPr>
      </p:pic>
      <p:grpSp>
        <p:nvGrpSpPr>
          <p:cNvPr id="12" name="Group 11"/>
          <p:cNvGrpSpPr/>
          <p:nvPr userDrawn="1"/>
        </p:nvGrpSpPr>
        <p:grpSpPr>
          <a:xfrm>
            <a:off x="685800" y="1371604"/>
            <a:ext cx="3124200" cy="646331"/>
            <a:chOff x="685800" y="1347180"/>
            <a:chExt cx="3124200" cy="646331"/>
          </a:xfrm>
        </p:grpSpPr>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6" name="TextBox 15"/>
            <p:cNvSpPr txBox="1"/>
            <p:nvPr userDrawn="1"/>
          </p:nvSpPr>
          <p:spPr>
            <a:xfrm>
              <a:off x="1659246" y="1347180"/>
              <a:ext cx="2150754"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7" name="Straight Connector 16"/>
          <p:cNvCxnSpPr/>
          <p:nvPr userDrawn="1"/>
        </p:nvCxnSpPr>
        <p:spPr>
          <a:xfrm>
            <a:off x="685800" y="12954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30" name="Picture 6" descr="D:\Disk D\Work\projects n\Libre\ARMOuR\partners\partner-synyo-877-450x0.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138930" y="5263201"/>
            <a:ext cx="631914" cy="63191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Disk D\Work\projects n\Libre\ARMOuR\partners\partner-uom-879-450x0.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487337" y="5148289"/>
            <a:ext cx="869427" cy="8694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Disk D\Work\projects n\Libre\ARMOuR\partners\rug-web-49-450x0.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514001" y="5149715"/>
            <a:ext cx="944201" cy="94420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D:\Disk D\Work\projects n\Libre\ARMOuR\partners\ministero-della-giustizia-577-450x0.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587420" y="52508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Disk D\Work\projects n\Libre\ARMOuR\partners\mnvia-112-450x0.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2332401" y="5181602"/>
            <a:ext cx="791801" cy="79180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D:\Disk D\Work\projects n\Libre\ARMOuR\partners\partner-agenfor-878-450x0.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817348" y="5259888"/>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Disk D\Work\projects n\Libre\ARMOuR\partners\partner-fundea-875-450x0.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00206"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D:\Disk D\Work\projects n\Libre\ARMOuR\partners\partner-kemea-876-450x0.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72920"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5605055" y="5228128"/>
            <a:ext cx="763117" cy="76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565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
        <p:nvSpPr>
          <p:cNvPr id="2"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685800" y="2286000"/>
            <a:ext cx="7772400" cy="3733799"/>
          </a:xfrm>
          <a:solidFill>
            <a:schemeClr val="bg1"/>
          </a:solidFill>
          <a:effectLst/>
        </p:spPr>
        <p:txBody>
          <a:bodyPr>
            <a:normAutofit/>
          </a:bodyPr>
          <a:lstStyle>
            <a:lvl1pPr>
              <a:defRPr sz="2400">
                <a:solidFill>
                  <a:schemeClr val="tx1">
                    <a:lumMod val="75000"/>
                    <a:lumOff val="25000"/>
                  </a:schemeClr>
                </a:solidFill>
              </a:defRPr>
            </a:lvl1pPr>
          </a:lstStyle>
          <a:p>
            <a:pPr lvl="0"/>
            <a:r>
              <a:rPr lang="en-US" dirty="0"/>
              <a:t>Click to edit Master text styles</a:t>
            </a:r>
          </a:p>
        </p:txBody>
      </p:sp>
      <p:sp>
        <p:nvSpPr>
          <p:cNvPr id="14"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5"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6"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a:t>
            </a:fld>
            <a:endParaRPr lang="en-US" dirty="0"/>
          </a:p>
        </p:txBody>
      </p:sp>
      <p:cxnSp>
        <p:nvCxnSpPr>
          <p:cNvPr id="17" name="Straight Connector 16"/>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368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6"/>
          <p:cNvSpPr>
            <a:spLocks noGrp="1"/>
          </p:cNvSpPr>
          <p:nvPr>
            <p:ph type="body" sz="quarter" idx="13"/>
          </p:nvPr>
        </p:nvSpPr>
        <p:spPr>
          <a:xfrm>
            <a:off x="685800" y="1447800"/>
            <a:ext cx="7772400" cy="4572000"/>
          </a:xfrm>
          <a:solidFill>
            <a:schemeClr val="bg1"/>
          </a:solidFill>
          <a:effectLst/>
        </p:spPr>
        <p:txBody>
          <a:bodyPr>
            <a:normAutofit/>
          </a:bodyPr>
          <a:lstStyle>
            <a:lvl1pPr>
              <a:defRPr sz="2400">
                <a:solidFill>
                  <a:schemeClr val="tx1">
                    <a:lumMod val="75000"/>
                    <a:lumOff val="25000"/>
                  </a:schemeClr>
                </a:solidFill>
              </a:defRPr>
            </a:lvl1pPr>
          </a:lstStyle>
          <a:p>
            <a:pPr lvl="0"/>
            <a:endParaRPr lang="en-US" dirty="0"/>
          </a:p>
        </p:txBody>
      </p:sp>
      <p:sp>
        <p:nvSpPr>
          <p:cNvPr id="10"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3"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4"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a:t>
            </a:fld>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Tree>
    <p:extLst>
      <p:ext uri="{BB962C8B-B14F-4D97-AF65-F5344CB8AC3E}">
        <p14:creationId xmlns:p14="http://schemas.microsoft.com/office/powerpoint/2010/main" val="273027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r>
              <a:rPr lang="en-US"/>
              <a:t>www.armourproject.eu</a:t>
            </a:r>
            <a:endParaRPr lang="en-US" dirty="0"/>
          </a:p>
        </p:txBody>
      </p:sp>
      <p:sp>
        <p:nvSpPr>
          <p:cNvPr id="11" name="Slide Number Placeholder 10"/>
          <p:cNvSpPr>
            <a:spLocks noGrp="1"/>
          </p:cNvSpPr>
          <p:nvPr>
            <p:ph type="sldNum" sz="quarter" idx="12"/>
          </p:nvPr>
        </p:nvSpPr>
        <p:spPr/>
        <p:txBody>
          <a:bodyPr/>
          <a:lstStyle/>
          <a:p>
            <a:fld id="{CB318F78-A315-46C9-8B3F-2431B4397D31}" type="slidenum">
              <a:rPr lang="en-US" smtClean="0"/>
              <a:t>‹#›</a:t>
            </a:fld>
            <a:endParaRPr lang="en-US" dirty="0"/>
          </a:p>
        </p:txBody>
      </p:sp>
      <p:sp>
        <p:nvSpPr>
          <p:cNvPr id="19" name="Picture Placeholder 6"/>
          <p:cNvSpPr>
            <a:spLocks noGrp="1"/>
          </p:cNvSpPr>
          <p:nvPr>
            <p:ph type="pic" sz="quarter" idx="13"/>
          </p:nvPr>
        </p:nvSpPr>
        <p:spPr>
          <a:xfrm>
            <a:off x="685800"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0" name="Text Placeholder 11"/>
          <p:cNvSpPr>
            <a:spLocks noGrp="1"/>
          </p:cNvSpPr>
          <p:nvPr>
            <p:ph type="body" sz="quarter" idx="15" hasCustomPrompt="1"/>
          </p:nvPr>
        </p:nvSpPr>
        <p:spPr>
          <a:xfrm>
            <a:off x="685800" y="5562600"/>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27" name="Picture Placeholder 6"/>
          <p:cNvSpPr>
            <a:spLocks noGrp="1"/>
          </p:cNvSpPr>
          <p:nvPr>
            <p:ph type="pic" sz="quarter" idx="16"/>
          </p:nvPr>
        </p:nvSpPr>
        <p:spPr>
          <a:xfrm>
            <a:off x="4636412"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8" name="Text Placeholder 11"/>
          <p:cNvSpPr>
            <a:spLocks noGrp="1"/>
          </p:cNvSpPr>
          <p:nvPr>
            <p:ph type="body" sz="quarter" idx="17" hasCustomPrompt="1"/>
          </p:nvPr>
        </p:nvSpPr>
        <p:spPr>
          <a:xfrm>
            <a:off x="4636412" y="5562601"/>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13"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8" name="Straight Connector 17"/>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58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a:t>
            </a:fld>
            <a:endParaRPr lang="en-US"/>
          </a:p>
        </p:txBody>
      </p:sp>
      <p:sp>
        <p:nvSpPr>
          <p:cNvPr id="15" name="Picture Placeholder 14"/>
          <p:cNvSpPr>
            <a:spLocks noGrp="1"/>
          </p:cNvSpPr>
          <p:nvPr>
            <p:ph type="pic" sz="quarter" idx="13"/>
          </p:nvPr>
        </p:nvSpPr>
        <p:spPr>
          <a:xfrm>
            <a:off x="685800" y="1447800"/>
            <a:ext cx="7772400" cy="3581400"/>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35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a:t>
            </a:fld>
            <a:endParaRPr lang="en-US"/>
          </a:p>
        </p:txBody>
      </p:sp>
      <p:sp>
        <p:nvSpPr>
          <p:cNvPr id="13" name="Media Placeholder 7"/>
          <p:cNvSpPr>
            <a:spLocks noGrp="1"/>
          </p:cNvSpPr>
          <p:nvPr>
            <p:ph type="media" sz="quarter" idx="14"/>
          </p:nvPr>
        </p:nvSpPr>
        <p:spPr>
          <a:xfrm>
            <a:off x="685800" y="1447800"/>
            <a:ext cx="7772400" cy="3581400"/>
          </a:xfrm>
          <a:solidFill>
            <a:schemeClr val="bg1">
              <a:lumMod val="95000"/>
            </a:schemeClr>
          </a:solidFill>
          <a:ln>
            <a:solidFill>
              <a:schemeClr val="bg1"/>
            </a:solidFill>
          </a:ln>
        </p:spPr>
        <p:txBody>
          <a:bodyPr/>
          <a:lstStyle>
            <a:lvl1pPr>
              <a:defRPr>
                <a:solidFill>
                  <a:schemeClr val="tx1">
                    <a:lumMod val="50000"/>
                    <a:lumOff val="50000"/>
                  </a:schemeClr>
                </a:solidFill>
              </a:defRPr>
            </a:lvl1pPr>
          </a:lstStyle>
          <a:p>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122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1447800"/>
            <a:ext cx="7772400" cy="685800"/>
          </a:xfrm>
          <a:noFill/>
          <a:effectLst>
            <a:reflection blurRad="6350" stA="52000" endA="300" endPos="35000" dir="5400000" sy="-100000" algn="bl" rotWithShape="0"/>
          </a:effectLst>
        </p:spPr>
        <p:txBody>
          <a:bodyPr>
            <a:normAutofit/>
          </a:bodyPr>
          <a:lstStyle>
            <a:lvl1pPr algn="l">
              <a:defRPr sz="3200">
                <a:solidFill>
                  <a:srgbClr val="0770B1"/>
                </a:solidFill>
              </a:defRPr>
            </a:lvl1pPr>
          </a:lstStyle>
          <a:p>
            <a:r>
              <a:rPr lang="en-US" dirty="0"/>
              <a:t>Click to edit Master title style</a:t>
            </a:r>
          </a:p>
        </p:txBody>
      </p:sp>
      <p:sp>
        <p:nvSpPr>
          <p:cNvPr id="4" name="Content Placeholder 3"/>
          <p:cNvSpPr>
            <a:spLocks noGrp="1"/>
          </p:cNvSpPr>
          <p:nvPr>
            <p:ph sz="half" idx="2"/>
          </p:nvPr>
        </p:nvSpPr>
        <p:spPr>
          <a:xfrm>
            <a:off x="685800" y="2971803"/>
            <a:ext cx="3811588"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45027" y="2286000"/>
            <a:ext cx="3813175" cy="639762"/>
          </a:xfrm>
          <a:solidFill>
            <a:schemeClr val="bg1">
              <a:lumMod val="65000"/>
              <a:alpha val="70000"/>
            </a:schemeClr>
          </a:solidFill>
        </p:spPr>
        <p:txBody>
          <a:bodyPr anchor="b">
            <a:norm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Text Placeholder 2"/>
          <p:cNvSpPr>
            <a:spLocks noGrp="1"/>
          </p:cNvSpPr>
          <p:nvPr>
            <p:ph type="body" idx="1"/>
          </p:nvPr>
        </p:nvSpPr>
        <p:spPr>
          <a:xfrm>
            <a:off x="685800" y="2286000"/>
            <a:ext cx="3811588" cy="639762"/>
          </a:xfrm>
          <a:solidFill>
            <a:schemeClr val="bg1">
              <a:lumMod val="65000"/>
              <a:alpha val="70000"/>
            </a:schemeClr>
          </a:solidFill>
        </p:spPr>
        <p:txBody>
          <a:bodyPr anchor="b">
            <a:no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971803"/>
            <a:ext cx="3813175"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www.armourproject.eu</a:t>
            </a:r>
            <a:endParaRPr lang="en-US" dirty="0"/>
          </a:p>
        </p:txBody>
      </p:sp>
      <p:sp>
        <p:nvSpPr>
          <p:cNvPr id="9" name="Slide Number Placeholder 8"/>
          <p:cNvSpPr>
            <a:spLocks noGrp="1"/>
          </p:cNvSpPr>
          <p:nvPr>
            <p:ph type="sldNum" sz="quarter" idx="12"/>
          </p:nvPr>
        </p:nvSpPr>
        <p:spPr/>
        <p:txBody>
          <a:bodyPr/>
          <a:lstStyle/>
          <a:p>
            <a:fld id="{CB318F78-A315-46C9-8B3F-2431B4397D31}" type="slidenum">
              <a:rPr lang="en-US" smtClean="0"/>
              <a:t>‹#›</a:t>
            </a:fld>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5" name="Straight Connector 14"/>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303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2" y="1447800"/>
            <a:ext cx="2779713" cy="1066800"/>
          </a:xfrm>
          <a:noFill/>
        </p:spPr>
        <p:txBody>
          <a:bodyPr anchor="b">
            <a:noAutofit/>
          </a:bodyPr>
          <a:lstStyle>
            <a:lvl1pPr algn="l">
              <a:defRPr sz="2800" b="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3575050" y="1447800"/>
            <a:ext cx="4883150" cy="4678363"/>
          </a:xfrm>
          <a:solidFill>
            <a:schemeClr val="bg1">
              <a:alpha val="90000"/>
            </a:schemeClr>
          </a:solidFill>
          <a:effectLst/>
        </p:spPr>
        <p:txBody>
          <a:bodyPr/>
          <a:lstStyle>
            <a:lvl1pPr>
              <a:defRPr sz="2800">
                <a:solidFill>
                  <a:schemeClr val="tx1">
                    <a:lumMod val="75000"/>
                    <a:lumOff val="2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600">
                <a:solidFill>
                  <a:schemeClr val="tx1">
                    <a:lumMod val="85000"/>
                    <a:lumOff val="15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802" y="2667004"/>
            <a:ext cx="2779713" cy="3459163"/>
          </a:xfrm>
          <a:solidFill>
            <a:schemeClr val="bg1">
              <a:alpha val="90000"/>
            </a:schemeClr>
          </a:solidFill>
          <a:effectLst/>
        </p:spPr>
        <p:txBody>
          <a:bodyPr>
            <a:normAutofit/>
          </a:bodyPr>
          <a:lstStyle>
            <a:lvl1pPr marL="0" indent="0">
              <a:buNone/>
              <a:defRPr sz="1600">
                <a:solidFill>
                  <a:schemeClr val="tx1">
                    <a:lumMod val="85000"/>
                    <a:lumOff val="1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4" name="Straight Connector 13"/>
          <p:cNvCxnSpPr/>
          <p:nvPr userDrawn="1"/>
        </p:nvCxnSpPr>
        <p:spPr>
          <a:xfrm>
            <a:off x="685800" y="2514600"/>
            <a:ext cx="27432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543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5800" y="6356354"/>
            <a:ext cx="1905000" cy="365125"/>
          </a:xfrm>
          <a:prstGeom prst="rect">
            <a:avLst/>
          </a:prstGeom>
          <a:noFill/>
          <a:ln w="6350">
            <a:noFill/>
          </a:ln>
        </p:spPr>
        <p:txBody>
          <a:bodyPr vert="horz" lIns="91440" tIns="45720" rIns="91440" bIns="45720" rtlCol="0" anchor="ctr"/>
          <a:lstStyle>
            <a:lvl1pPr algn="l">
              <a:defRPr sz="1200" b="0">
                <a:solidFill>
                  <a:srgbClr val="0770B1"/>
                </a:solidFill>
              </a:defRPr>
            </a:lvl1pPr>
          </a:lstStyle>
          <a:p>
            <a:endParaRPr lang="en-US" dirty="0"/>
          </a:p>
        </p:txBody>
      </p:sp>
      <p:sp>
        <p:nvSpPr>
          <p:cNvPr id="5" name="Footer Placeholder 4"/>
          <p:cNvSpPr>
            <a:spLocks noGrp="1"/>
          </p:cNvSpPr>
          <p:nvPr>
            <p:ph type="ftr" sz="quarter" idx="3"/>
          </p:nvPr>
        </p:nvSpPr>
        <p:spPr>
          <a:xfrm>
            <a:off x="3505200" y="6356354"/>
            <a:ext cx="2133600" cy="365125"/>
          </a:xfrm>
          <a:prstGeom prst="rect">
            <a:avLst/>
          </a:prstGeom>
          <a:noFill/>
          <a:ln w="6350">
            <a:noFill/>
          </a:ln>
        </p:spPr>
        <p:txBody>
          <a:bodyPr vert="horz" lIns="91440" tIns="45720" rIns="91440" bIns="45720" rtlCol="0" anchor="ctr"/>
          <a:lstStyle>
            <a:lvl1pPr algn="ctr">
              <a:defRPr sz="1200"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4"/>
          </p:nvPr>
        </p:nvSpPr>
        <p:spPr>
          <a:xfrm>
            <a:off x="6553200" y="6356354"/>
            <a:ext cx="1905000" cy="365125"/>
          </a:xfrm>
          <a:prstGeom prst="rect">
            <a:avLst/>
          </a:prstGeom>
          <a:noFill/>
          <a:ln w="6350">
            <a:noFill/>
          </a:ln>
        </p:spPr>
        <p:txBody>
          <a:bodyPr vert="horz" lIns="91440" tIns="45720" rIns="91440" bIns="45720" rtlCol="0" anchor="ctr"/>
          <a:lstStyle>
            <a:lvl1pPr algn="r">
              <a:defRPr sz="1200" b="0">
                <a:solidFill>
                  <a:srgbClr val="0770B1"/>
                </a:solidFill>
              </a:defRPr>
            </a:lvl1pPr>
          </a:lstStyle>
          <a:p>
            <a:fld id="{CB318F78-A315-46C9-8B3F-2431B4397D31}" type="slidenum">
              <a:rPr lang="en-US" smtClean="0"/>
              <a:pPr/>
              <a:t>‹#›</a:t>
            </a:fld>
            <a:endParaRPr lang="en-US" dirty="0"/>
          </a:p>
        </p:txBody>
      </p:sp>
    </p:spTree>
    <p:extLst>
      <p:ext uri="{BB962C8B-B14F-4D97-AF65-F5344CB8AC3E}">
        <p14:creationId xmlns:p14="http://schemas.microsoft.com/office/powerpoint/2010/main" val="1137601936"/>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64" r:id="rId3"/>
    <p:sldLayoutId id="2147483665" r:id="rId4"/>
    <p:sldLayoutId id="2147483666" r:id="rId5"/>
    <p:sldLayoutId id="2147483667" r:id="rId6"/>
    <p:sldLayoutId id="2147483668" r:id="rId7"/>
    <p:sldLayoutId id="2147483669" r:id="rId8"/>
    <p:sldLayoutId id="2147483670" r:id="rId9"/>
    <p:sldLayoutId id="2147483661" r:id="rId10"/>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eEBuqwY-nE"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hyperlink" Target="https://www.traininghermes.eu/" TargetMode="External"/><Relationship Id="rId5" Type="http://schemas.openxmlformats.org/officeDocument/2006/relationships/image" Target="../media/image34.png"/><Relationship Id="rId4" Type="http://schemas.openxmlformats.org/officeDocument/2006/relationships/hyperlink" Target="https://www.firstlinepractitioners.com/"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36.jpeg"/><Relationship Id="rId4" Type="http://schemas.openxmlformats.org/officeDocument/2006/relationships/hyperlink" Target="https://www.youtube.com/watch?v=HLNhPMQnWu4"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6.xml"/><Relationship Id="rId16" Type="http://schemas.openxmlformats.org/officeDocument/2006/relationships/diagramColors" Target="../diagrams/colors4.xml"/><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noFill/>
          </a:ln>
        </p:spPr>
        <p:txBody>
          <a:bodyPr/>
          <a:lstStyle/>
          <a:p>
            <a:r>
              <a:rPr lang="el-GR" dirty="0"/>
              <a:t>Εκπαίδευση Εκπαιδευτών</a:t>
            </a:r>
            <a:endParaRPr lang="en-US" dirty="0"/>
          </a:p>
        </p:txBody>
      </p:sp>
      <p:sp>
        <p:nvSpPr>
          <p:cNvPr id="3" name="Subtitle 2"/>
          <p:cNvSpPr>
            <a:spLocks noGrp="1"/>
          </p:cNvSpPr>
          <p:nvPr>
            <p:ph type="subTitle" idx="1"/>
          </p:nvPr>
        </p:nvSpPr>
        <p:spPr>
          <a:ln>
            <a:noFill/>
          </a:ln>
        </p:spPr>
        <p:txBody>
          <a:bodyPr anchor="t">
            <a:normAutofit/>
          </a:bodyPr>
          <a:lstStyle/>
          <a:p>
            <a:r>
              <a:rPr lang="el-GR" sz="2800" dirty="0">
                <a:solidFill>
                  <a:schemeClr val="tx1"/>
                </a:solidFill>
              </a:rPr>
              <a:t>Μέρα</a:t>
            </a:r>
            <a:r>
              <a:rPr lang="en-US" sz="2800" dirty="0">
                <a:solidFill>
                  <a:schemeClr val="tx1"/>
                </a:solidFill>
              </a:rPr>
              <a:t> 1</a:t>
            </a:r>
            <a:r>
              <a:rPr lang="el-GR" sz="2800" baseline="30000" dirty="0">
                <a:solidFill>
                  <a:schemeClr val="tx1"/>
                </a:solidFill>
              </a:rPr>
              <a:t>η</a:t>
            </a:r>
            <a:r>
              <a:rPr lang="en-US" sz="2800" dirty="0">
                <a:solidFill>
                  <a:schemeClr val="tx1"/>
                </a:solidFill>
              </a:rPr>
              <a:t>: </a:t>
            </a:r>
            <a:r>
              <a:rPr lang="el-GR" sz="2800" dirty="0">
                <a:solidFill>
                  <a:schemeClr val="tx1"/>
                </a:solidFill>
              </a:rPr>
              <a:t>Πρόληψη της ριζοσπαστικοποίησης των νέων</a:t>
            </a:r>
            <a:endParaRPr lang="en-US" sz="2800" dirty="0">
              <a:solidFill>
                <a:schemeClr val="tx1"/>
              </a:solidFill>
            </a:endParaRPr>
          </a:p>
        </p:txBody>
      </p:sp>
      <p:sp>
        <p:nvSpPr>
          <p:cNvPr id="5" name="Footer Placeholder 4"/>
          <p:cNvSpPr>
            <a:spLocks noGrp="1"/>
          </p:cNvSpPr>
          <p:nvPr>
            <p:ph type="ftr" sz="quarter" idx="11"/>
          </p:nvPr>
        </p:nvSpPr>
        <p:spPr/>
        <p:txBody>
          <a:bodyPr/>
          <a:lstStyle/>
          <a:p>
            <a:r>
              <a:rPr lang="en-US"/>
              <a:t>www.armourproject.eu</a:t>
            </a:r>
            <a:endParaRPr lang="en-US" dirty="0"/>
          </a:p>
        </p:txBody>
      </p:sp>
    </p:spTree>
    <p:extLst>
      <p:ext uri="{BB962C8B-B14F-4D97-AF65-F5344CB8AC3E}">
        <p14:creationId xmlns:p14="http://schemas.microsoft.com/office/powerpoint/2010/main" val="2161340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A78E5AD2-A9B9-4912-A165-0F78F8A7BF24}"/>
              </a:ext>
            </a:extLst>
          </p:cNvPr>
          <p:cNvSpPr>
            <a:spLocks noGrp="1"/>
          </p:cNvSpPr>
          <p:nvPr>
            <p:ph type="title"/>
          </p:nvPr>
        </p:nvSpPr>
        <p:spPr/>
        <p:txBody>
          <a:bodyPr>
            <a:normAutofit/>
          </a:bodyPr>
          <a:lstStyle/>
          <a:p>
            <a:r>
              <a:rPr lang="el-GR" dirty="0"/>
              <a:t>Μοντέλο παραγόντων ενεργοποίησης</a:t>
            </a:r>
            <a:endParaRPr lang="bg-BG" dirty="0"/>
          </a:p>
        </p:txBody>
      </p:sp>
      <p:graphicFrame>
        <p:nvGraphicFramePr>
          <p:cNvPr id="7" name="Diagram 6">
            <a:extLst>
              <a:ext uri="{FF2B5EF4-FFF2-40B4-BE49-F238E27FC236}">
                <a16:creationId xmlns:a16="http://schemas.microsoft.com/office/drawing/2014/main" id="{69B4CFB0-A796-430E-92A1-879BE40118AB}"/>
              </a:ext>
            </a:extLst>
          </p:cNvPr>
          <p:cNvGraphicFramePr/>
          <p:nvPr/>
        </p:nvGraphicFramePr>
        <p:xfrm>
          <a:off x="2507816" y="2475244"/>
          <a:ext cx="6705600" cy="3581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Текстово поле 8">
            <a:extLst>
              <a:ext uri="{FF2B5EF4-FFF2-40B4-BE49-F238E27FC236}">
                <a16:creationId xmlns:a16="http://schemas.microsoft.com/office/drawing/2014/main" id="{46886326-F6D9-4F3C-8102-C086AFB1D539}"/>
              </a:ext>
            </a:extLst>
          </p:cNvPr>
          <p:cNvSpPr txBox="1"/>
          <p:nvPr/>
        </p:nvSpPr>
        <p:spPr>
          <a:xfrm>
            <a:off x="7031535" y="5762313"/>
            <a:ext cx="2853330" cy="246221"/>
          </a:xfrm>
          <a:prstGeom prst="rect">
            <a:avLst/>
          </a:prstGeom>
          <a:noFill/>
        </p:spPr>
        <p:txBody>
          <a:bodyPr wrap="square" rtlCol="0">
            <a:spAutoFit/>
          </a:bodyPr>
          <a:lstStyle/>
          <a:p>
            <a:r>
              <a:rPr lang="el-GR" sz="1000" i="1" dirty="0">
                <a:solidFill>
                  <a:schemeClr val="bg1">
                    <a:lumMod val="50000"/>
                  </a:schemeClr>
                </a:solidFill>
              </a:rPr>
              <a:t>Πηγή</a:t>
            </a:r>
            <a:r>
              <a:rPr lang="en-US" sz="1000" i="1" dirty="0">
                <a:solidFill>
                  <a:schemeClr val="bg1">
                    <a:lumMod val="50000"/>
                  </a:schemeClr>
                </a:solidFill>
              </a:rPr>
              <a:t>: </a:t>
            </a:r>
            <a:r>
              <a:rPr lang="en-US" sz="1000" i="1" dirty="0" err="1">
                <a:solidFill>
                  <a:schemeClr val="bg1">
                    <a:lumMod val="50000"/>
                  </a:schemeClr>
                </a:solidFill>
              </a:rPr>
              <a:t>Feddes</a:t>
            </a:r>
            <a:r>
              <a:rPr lang="en-US" sz="1000" i="1" dirty="0">
                <a:solidFill>
                  <a:schemeClr val="bg1">
                    <a:lumMod val="50000"/>
                  </a:schemeClr>
                </a:solidFill>
              </a:rPr>
              <a:t> et al. (2015)</a:t>
            </a:r>
          </a:p>
        </p:txBody>
      </p:sp>
      <p:sp>
        <p:nvSpPr>
          <p:cNvPr id="8" name="Pijl: rechts 12">
            <a:extLst>
              <a:ext uri="{FF2B5EF4-FFF2-40B4-BE49-F238E27FC236}">
                <a16:creationId xmlns:a16="http://schemas.microsoft.com/office/drawing/2014/main" id="{A696E67C-3E85-47CF-AFD0-E665A93B89CE}"/>
              </a:ext>
            </a:extLst>
          </p:cNvPr>
          <p:cNvSpPr/>
          <p:nvPr/>
        </p:nvSpPr>
        <p:spPr>
          <a:xfrm flipV="1">
            <a:off x="8229599" y="6384545"/>
            <a:ext cx="304801" cy="79623"/>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1" name="Tekstvak 11">
            <a:extLst>
              <a:ext uri="{FF2B5EF4-FFF2-40B4-BE49-F238E27FC236}">
                <a16:creationId xmlns:a16="http://schemas.microsoft.com/office/drawing/2014/main" id="{64C24DBD-519F-45F9-85A8-93D6FF720BA8}"/>
              </a:ext>
            </a:extLst>
          </p:cNvPr>
          <p:cNvSpPr txBox="1"/>
          <p:nvPr/>
        </p:nvSpPr>
        <p:spPr>
          <a:xfrm>
            <a:off x="1171073" y="6398287"/>
            <a:ext cx="7086600" cy="646331"/>
          </a:xfrm>
          <a:prstGeom prst="rect">
            <a:avLst/>
          </a:prstGeom>
          <a:noFill/>
        </p:spPr>
        <p:txBody>
          <a:bodyPr wrap="square">
            <a:spAutoFit/>
          </a:bodyPr>
          <a:lstStyle/>
          <a:p>
            <a:pPr algn="r"/>
            <a:r>
              <a:rPr lang="el-GR" dirty="0">
                <a:solidFill>
                  <a:schemeClr val="tx1">
                    <a:lumMod val="75000"/>
                    <a:lumOff val="25000"/>
                  </a:schemeClr>
                </a:solidFill>
              </a:rPr>
              <a:t>Στο επόμενο μοντέλο όλες οι προηγούμενες υποθέσεις συνδυάζονται
</a:t>
            </a:r>
            <a:endParaRPr lang="en-GB" dirty="0">
              <a:solidFill>
                <a:schemeClr val="tx1">
                  <a:lumMod val="75000"/>
                  <a:lumOff val="25000"/>
                </a:schemeClr>
              </a:solidFill>
            </a:endParaRPr>
          </a:p>
        </p:txBody>
      </p:sp>
      <p:sp>
        <p:nvSpPr>
          <p:cNvPr id="12" name="Ovaal 8">
            <a:extLst>
              <a:ext uri="{FF2B5EF4-FFF2-40B4-BE49-F238E27FC236}">
                <a16:creationId xmlns:a16="http://schemas.microsoft.com/office/drawing/2014/main" id="{C4EEDA22-797B-4654-9CCD-2A937CF985D2}"/>
              </a:ext>
            </a:extLst>
          </p:cNvPr>
          <p:cNvSpPr/>
          <p:nvPr/>
        </p:nvSpPr>
        <p:spPr>
          <a:xfrm>
            <a:off x="685800" y="2288223"/>
            <a:ext cx="2351213" cy="1711021"/>
          </a:xfrm>
          <a:custGeom>
            <a:avLst/>
            <a:gdLst>
              <a:gd name="connsiteX0" fmla="*/ 0 w 3810000"/>
              <a:gd name="connsiteY0" fmla="*/ 914400 h 1828800"/>
              <a:gd name="connsiteX1" fmla="*/ 1905000 w 3810000"/>
              <a:gd name="connsiteY1" fmla="*/ 0 h 1828800"/>
              <a:gd name="connsiteX2" fmla="*/ 3810000 w 3810000"/>
              <a:gd name="connsiteY2" fmla="*/ 914400 h 1828800"/>
              <a:gd name="connsiteX3" fmla="*/ 1905000 w 3810000"/>
              <a:gd name="connsiteY3" fmla="*/ 1828800 h 1828800"/>
              <a:gd name="connsiteX4" fmla="*/ 0 w 3810000"/>
              <a:gd name="connsiteY4" fmla="*/ 914400 h 1828800"/>
              <a:gd name="connsiteX0" fmla="*/ 0 w 2741221"/>
              <a:gd name="connsiteY0" fmla="*/ 914400 h 1828800"/>
              <a:gd name="connsiteX1" fmla="*/ 1905000 w 2741221"/>
              <a:gd name="connsiteY1" fmla="*/ 0 h 1828800"/>
              <a:gd name="connsiteX2" fmla="*/ 2741221 w 2741221"/>
              <a:gd name="connsiteY2" fmla="*/ 914400 h 1828800"/>
              <a:gd name="connsiteX3" fmla="*/ 1905000 w 2741221"/>
              <a:gd name="connsiteY3" fmla="*/ 1828800 h 1828800"/>
              <a:gd name="connsiteX4" fmla="*/ 0 w 2741221"/>
              <a:gd name="connsiteY4" fmla="*/ 914400 h 1828800"/>
              <a:gd name="connsiteX0" fmla="*/ 0 w 1850572"/>
              <a:gd name="connsiteY0" fmla="*/ 938178 h 1828857"/>
              <a:gd name="connsiteX1" fmla="*/ 1014351 w 1850572"/>
              <a:gd name="connsiteY1" fmla="*/ 28 h 1828857"/>
              <a:gd name="connsiteX2" fmla="*/ 1850572 w 1850572"/>
              <a:gd name="connsiteY2" fmla="*/ 914428 h 1828857"/>
              <a:gd name="connsiteX3" fmla="*/ 1014351 w 1850572"/>
              <a:gd name="connsiteY3" fmla="*/ 1828828 h 1828857"/>
              <a:gd name="connsiteX4" fmla="*/ 0 w 1850572"/>
              <a:gd name="connsiteY4" fmla="*/ 938178 h 1828857"/>
              <a:gd name="connsiteX0" fmla="*/ 80718 w 1931290"/>
              <a:gd name="connsiteY0" fmla="*/ 1274167 h 2164838"/>
              <a:gd name="connsiteX1" fmla="*/ 178690 w 1931290"/>
              <a:gd name="connsiteY1" fmla="*/ 50020 h 2164838"/>
              <a:gd name="connsiteX2" fmla="*/ 1095069 w 1931290"/>
              <a:gd name="connsiteY2" fmla="*/ 336017 h 2164838"/>
              <a:gd name="connsiteX3" fmla="*/ 1931290 w 1931290"/>
              <a:gd name="connsiteY3" fmla="*/ 1250417 h 2164838"/>
              <a:gd name="connsiteX4" fmla="*/ 1095069 w 1931290"/>
              <a:gd name="connsiteY4" fmla="*/ 2164817 h 2164838"/>
              <a:gd name="connsiteX5" fmla="*/ 80718 w 1931290"/>
              <a:gd name="connsiteY5" fmla="*/ 1274167 h 2164838"/>
              <a:gd name="connsiteX0" fmla="*/ 80718 w 2370677"/>
              <a:gd name="connsiteY0" fmla="*/ 1269446 h 2162856"/>
              <a:gd name="connsiteX1" fmla="*/ 178690 w 2370677"/>
              <a:gd name="connsiteY1" fmla="*/ 45299 h 2162856"/>
              <a:gd name="connsiteX2" fmla="*/ 1095069 w 2370677"/>
              <a:gd name="connsiteY2" fmla="*/ 331296 h 2162856"/>
              <a:gd name="connsiteX3" fmla="*/ 2370677 w 2370677"/>
              <a:gd name="connsiteY3" fmla="*/ 982120 h 2162856"/>
              <a:gd name="connsiteX4" fmla="*/ 1095069 w 2370677"/>
              <a:gd name="connsiteY4" fmla="*/ 2160096 h 2162856"/>
              <a:gd name="connsiteX5" fmla="*/ 80718 w 2370677"/>
              <a:gd name="connsiteY5" fmla="*/ 1269446 h 2162856"/>
              <a:gd name="connsiteX0" fmla="*/ 58096 w 2348055"/>
              <a:gd name="connsiteY0" fmla="*/ 1269446 h 1734269"/>
              <a:gd name="connsiteX1" fmla="*/ 156068 w 2348055"/>
              <a:gd name="connsiteY1" fmla="*/ 45299 h 1734269"/>
              <a:gd name="connsiteX2" fmla="*/ 1072447 w 2348055"/>
              <a:gd name="connsiteY2" fmla="*/ 331296 h 1734269"/>
              <a:gd name="connsiteX3" fmla="*/ 2348055 w 2348055"/>
              <a:gd name="connsiteY3" fmla="*/ 982120 h 1734269"/>
              <a:gd name="connsiteX4" fmla="*/ 763688 w 2348055"/>
              <a:gd name="connsiteY4" fmla="*/ 1727831 h 1734269"/>
              <a:gd name="connsiteX5" fmla="*/ 58096 w 2348055"/>
              <a:gd name="connsiteY5" fmla="*/ 1269446 h 1734269"/>
              <a:gd name="connsiteX0" fmla="*/ 59829 w 2349788"/>
              <a:gd name="connsiteY0" fmla="*/ 1269446 h 1505625"/>
              <a:gd name="connsiteX1" fmla="*/ 157801 w 2349788"/>
              <a:gd name="connsiteY1" fmla="*/ 45299 h 1505625"/>
              <a:gd name="connsiteX2" fmla="*/ 1074180 w 2349788"/>
              <a:gd name="connsiteY2" fmla="*/ 331296 h 1505625"/>
              <a:gd name="connsiteX3" fmla="*/ 2349788 w 2349788"/>
              <a:gd name="connsiteY3" fmla="*/ 982120 h 1505625"/>
              <a:gd name="connsiteX4" fmla="*/ 789172 w 2349788"/>
              <a:gd name="connsiteY4" fmla="*/ 1485342 h 1505625"/>
              <a:gd name="connsiteX5" fmla="*/ 59829 w 2349788"/>
              <a:gd name="connsiteY5" fmla="*/ 1269446 h 1505625"/>
              <a:gd name="connsiteX0" fmla="*/ 47109 w 2337068"/>
              <a:gd name="connsiteY0" fmla="*/ 1123327 h 1355707"/>
              <a:gd name="connsiteX1" fmla="*/ 180707 w 2337068"/>
              <a:gd name="connsiteY1" fmla="*/ 67868 h 1355707"/>
              <a:gd name="connsiteX2" fmla="*/ 1061460 w 2337068"/>
              <a:gd name="connsiteY2" fmla="*/ 185177 h 1355707"/>
              <a:gd name="connsiteX3" fmla="*/ 2337068 w 2337068"/>
              <a:gd name="connsiteY3" fmla="*/ 836001 h 1355707"/>
              <a:gd name="connsiteX4" fmla="*/ 776452 w 2337068"/>
              <a:gd name="connsiteY4" fmla="*/ 1339223 h 1355707"/>
              <a:gd name="connsiteX5" fmla="*/ 47109 w 2337068"/>
              <a:gd name="connsiteY5" fmla="*/ 1123327 h 1355707"/>
              <a:gd name="connsiteX0" fmla="*/ 47109 w 2301442"/>
              <a:gd name="connsiteY0" fmla="*/ 1116239 h 1364719"/>
              <a:gd name="connsiteX1" fmla="*/ 180707 w 2301442"/>
              <a:gd name="connsiteY1" fmla="*/ 60780 h 1364719"/>
              <a:gd name="connsiteX2" fmla="*/ 1061460 w 2301442"/>
              <a:gd name="connsiteY2" fmla="*/ 178089 h 1364719"/>
              <a:gd name="connsiteX3" fmla="*/ 2301442 w 2301442"/>
              <a:gd name="connsiteY3" fmla="*/ 596967 h 1364719"/>
              <a:gd name="connsiteX4" fmla="*/ 776452 w 2301442"/>
              <a:gd name="connsiteY4" fmla="*/ 1332135 h 1364719"/>
              <a:gd name="connsiteX5" fmla="*/ 47109 w 2301442"/>
              <a:gd name="connsiteY5" fmla="*/ 1116239 h 136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1442" h="1364719">
                <a:moveTo>
                  <a:pt x="47109" y="1116239"/>
                </a:moveTo>
                <a:cubicBezTo>
                  <a:pt x="-52182" y="904347"/>
                  <a:pt x="11649" y="217138"/>
                  <a:pt x="180707" y="60780"/>
                </a:cubicBezTo>
                <a:cubicBezTo>
                  <a:pt x="349765" y="-95578"/>
                  <a:pt x="708004" y="88725"/>
                  <a:pt x="1061460" y="178089"/>
                </a:cubicBezTo>
                <a:cubicBezTo>
                  <a:pt x="1414916" y="267453"/>
                  <a:pt x="2301442" y="91958"/>
                  <a:pt x="2301442" y="596967"/>
                </a:cubicBezTo>
                <a:cubicBezTo>
                  <a:pt x="2301442" y="1101976"/>
                  <a:pt x="1152174" y="1245590"/>
                  <a:pt x="776452" y="1332135"/>
                </a:cubicBezTo>
                <a:cubicBezTo>
                  <a:pt x="400730" y="1418680"/>
                  <a:pt x="146400" y="1328132"/>
                  <a:pt x="47109" y="1116239"/>
                </a:cubicBezTo>
                <a:close/>
              </a:path>
            </a:pathLst>
          </a:cu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87313"/>
            <a:r>
              <a:rPr lang="el-GR" sz="1600" b="1" dirty="0"/>
              <a:t>Αναγνωρίζονται τέσσερις τύποι όσον αφορά τα κύρια κίνητρα</a:t>
            </a:r>
            <a:endParaRPr lang="en-GB" sz="1600" b="1" dirty="0"/>
          </a:p>
        </p:txBody>
      </p:sp>
      <p:sp>
        <p:nvSpPr>
          <p:cNvPr id="13" name="Ovaal 8">
            <a:extLst>
              <a:ext uri="{FF2B5EF4-FFF2-40B4-BE49-F238E27FC236}">
                <a16:creationId xmlns:a16="http://schemas.microsoft.com/office/drawing/2014/main" id="{0467F7CB-AE81-4074-8FC1-66A220B60769}"/>
              </a:ext>
            </a:extLst>
          </p:cNvPr>
          <p:cNvSpPr/>
          <p:nvPr/>
        </p:nvSpPr>
        <p:spPr>
          <a:xfrm>
            <a:off x="180566" y="4382756"/>
            <a:ext cx="2901134" cy="2155009"/>
          </a:xfrm>
          <a:custGeom>
            <a:avLst/>
            <a:gdLst>
              <a:gd name="connsiteX0" fmla="*/ 0 w 3810000"/>
              <a:gd name="connsiteY0" fmla="*/ 914400 h 1828800"/>
              <a:gd name="connsiteX1" fmla="*/ 1905000 w 3810000"/>
              <a:gd name="connsiteY1" fmla="*/ 0 h 1828800"/>
              <a:gd name="connsiteX2" fmla="*/ 3810000 w 3810000"/>
              <a:gd name="connsiteY2" fmla="*/ 914400 h 1828800"/>
              <a:gd name="connsiteX3" fmla="*/ 1905000 w 3810000"/>
              <a:gd name="connsiteY3" fmla="*/ 1828800 h 1828800"/>
              <a:gd name="connsiteX4" fmla="*/ 0 w 3810000"/>
              <a:gd name="connsiteY4" fmla="*/ 914400 h 1828800"/>
              <a:gd name="connsiteX0" fmla="*/ 0 w 2741221"/>
              <a:gd name="connsiteY0" fmla="*/ 914400 h 1828800"/>
              <a:gd name="connsiteX1" fmla="*/ 1905000 w 2741221"/>
              <a:gd name="connsiteY1" fmla="*/ 0 h 1828800"/>
              <a:gd name="connsiteX2" fmla="*/ 2741221 w 2741221"/>
              <a:gd name="connsiteY2" fmla="*/ 914400 h 1828800"/>
              <a:gd name="connsiteX3" fmla="*/ 1905000 w 2741221"/>
              <a:gd name="connsiteY3" fmla="*/ 1828800 h 1828800"/>
              <a:gd name="connsiteX4" fmla="*/ 0 w 2741221"/>
              <a:gd name="connsiteY4" fmla="*/ 914400 h 1828800"/>
              <a:gd name="connsiteX0" fmla="*/ 0 w 1850572"/>
              <a:gd name="connsiteY0" fmla="*/ 938178 h 1828857"/>
              <a:gd name="connsiteX1" fmla="*/ 1014351 w 1850572"/>
              <a:gd name="connsiteY1" fmla="*/ 28 h 1828857"/>
              <a:gd name="connsiteX2" fmla="*/ 1850572 w 1850572"/>
              <a:gd name="connsiteY2" fmla="*/ 914428 h 1828857"/>
              <a:gd name="connsiteX3" fmla="*/ 1014351 w 1850572"/>
              <a:gd name="connsiteY3" fmla="*/ 1828828 h 1828857"/>
              <a:gd name="connsiteX4" fmla="*/ 0 w 1850572"/>
              <a:gd name="connsiteY4" fmla="*/ 938178 h 1828857"/>
              <a:gd name="connsiteX0" fmla="*/ 80718 w 1931290"/>
              <a:gd name="connsiteY0" fmla="*/ 1274167 h 2164838"/>
              <a:gd name="connsiteX1" fmla="*/ 178690 w 1931290"/>
              <a:gd name="connsiteY1" fmla="*/ 50020 h 2164838"/>
              <a:gd name="connsiteX2" fmla="*/ 1095069 w 1931290"/>
              <a:gd name="connsiteY2" fmla="*/ 336017 h 2164838"/>
              <a:gd name="connsiteX3" fmla="*/ 1931290 w 1931290"/>
              <a:gd name="connsiteY3" fmla="*/ 1250417 h 2164838"/>
              <a:gd name="connsiteX4" fmla="*/ 1095069 w 1931290"/>
              <a:gd name="connsiteY4" fmla="*/ 2164817 h 2164838"/>
              <a:gd name="connsiteX5" fmla="*/ 80718 w 1931290"/>
              <a:gd name="connsiteY5" fmla="*/ 1274167 h 2164838"/>
              <a:gd name="connsiteX0" fmla="*/ 93784 w 1944356"/>
              <a:gd name="connsiteY0" fmla="*/ 1365217 h 2255888"/>
              <a:gd name="connsiteX1" fmla="*/ 191756 w 1944356"/>
              <a:gd name="connsiteY1" fmla="*/ 141070 h 2255888"/>
              <a:gd name="connsiteX2" fmla="*/ 1390304 w 1944356"/>
              <a:gd name="connsiteY2" fmla="*/ 160309 h 2255888"/>
              <a:gd name="connsiteX3" fmla="*/ 1944356 w 1944356"/>
              <a:gd name="connsiteY3" fmla="*/ 1341467 h 2255888"/>
              <a:gd name="connsiteX4" fmla="*/ 1108135 w 1944356"/>
              <a:gd name="connsiteY4" fmla="*/ 2255867 h 2255888"/>
              <a:gd name="connsiteX5" fmla="*/ 93784 w 1944356"/>
              <a:gd name="connsiteY5" fmla="*/ 1365217 h 2255888"/>
              <a:gd name="connsiteX0" fmla="*/ 107242 w 1957814"/>
              <a:gd name="connsiteY0" fmla="*/ 1413801 h 2304472"/>
              <a:gd name="connsiteX1" fmla="*/ 205214 w 1957814"/>
              <a:gd name="connsiteY1" fmla="*/ 189654 h 2304472"/>
              <a:gd name="connsiteX2" fmla="*/ 1660849 w 1957814"/>
              <a:gd name="connsiteY2" fmla="*/ 126815 h 2304472"/>
              <a:gd name="connsiteX3" fmla="*/ 1957814 w 1957814"/>
              <a:gd name="connsiteY3" fmla="*/ 1390051 h 2304472"/>
              <a:gd name="connsiteX4" fmla="*/ 1121593 w 1957814"/>
              <a:gd name="connsiteY4" fmla="*/ 2304451 h 2304472"/>
              <a:gd name="connsiteX5" fmla="*/ 107242 w 1957814"/>
              <a:gd name="connsiteY5" fmla="*/ 1413801 h 2304472"/>
              <a:gd name="connsiteX0" fmla="*/ 54393 w 1904965"/>
              <a:gd name="connsiteY0" fmla="*/ 1413803 h 2314269"/>
              <a:gd name="connsiteX1" fmla="*/ 152365 w 1904965"/>
              <a:gd name="connsiteY1" fmla="*/ 189656 h 2314269"/>
              <a:gd name="connsiteX2" fmla="*/ 1608000 w 1904965"/>
              <a:gd name="connsiteY2" fmla="*/ 126817 h 2314269"/>
              <a:gd name="connsiteX3" fmla="*/ 1904965 w 1904965"/>
              <a:gd name="connsiteY3" fmla="*/ 1390053 h 2314269"/>
              <a:gd name="connsiteX4" fmla="*/ 1068744 w 1904965"/>
              <a:gd name="connsiteY4" fmla="*/ 2304453 h 2314269"/>
              <a:gd name="connsiteX5" fmla="*/ 240691 w 1904965"/>
              <a:gd name="connsiteY5" fmla="*/ 1846201 h 2314269"/>
              <a:gd name="connsiteX6" fmla="*/ 54393 w 1904965"/>
              <a:gd name="connsiteY6" fmla="*/ 1413803 h 2314269"/>
              <a:gd name="connsiteX0" fmla="*/ 23600 w 1949417"/>
              <a:gd name="connsiteY0" fmla="*/ 1392195 h 2313180"/>
              <a:gd name="connsiteX1" fmla="*/ 196817 w 1949417"/>
              <a:gd name="connsiteY1" fmla="*/ 188566 h 2313180"/>
              <a:gd name="connsiteX2" fmla="*/ 1652452 w 1949417"/>
              <a:gd name="connsiteY2" fmla="*/ 125727 h 2313180"/>
              <a:gd name="connsiteX3" fmla="*/ 1949417 w 1949417"/>
              <a:gd name="connsiteY3" fmla="*/ 1388963 h 2313180"/>
              <a:gd name="connsiteX4" fmla="*/ 1113196 w 1949417"/>
              <a:gd name="connsiteY4" fmla="*/ 2303363 h 2313180"/>
              <a:gd name="connsiteX5" fmla="*/ 285143 w 1949417"/>
              <a:gd name="connsiteY5" fmla="*/ 1845111 h 2313180"/>
              <a:gd name="connsiteX6" fmla="*/ 23600 w 1949417"/>
              <a:gd name="connsiteY6" fmla="*/ 1392195 h 2313180"/>
              <a:gd name="connsiteX0" fmla="*/ 23600 w 2306831"/>
              <a:gd name="connsiteY0" fmla="*/ 1386489 h 2310633"/>
              <a:gd name="connsiteX1" fmla="*/ 196817 w 2306831"/>
              <a:gd name="connsiteY1" fmla="*/ 182860 h 2310633"/>
              <a:gd name="connsiteX2" fmla="*/ 1652452 w 2306831"/>
              <a:gd name="connsiteY2" fmla="*/ 120021 h 2310633"/>
              <a:gd name="connsiteX3" fmla="*/ 2306831 w 2306831"/>
              <a:gd name="connsiteY3" fmla="*/ 1301178 h 2310633"/>
              <a:gd name="connsiteX4" fmla="*/ 1113196 w 2306831"/>
              <a:gd name="connsiteY4" fmla="*/ 2297657 h 2310633"/>
              <a:gd name="connsiteX5" fmla="*/ 285143 w 2306831"/>
              <a:gd name="connsiteY5" fmla="*/ 1839405 h 2310633"/>
              <a:gd name="connsiteX6" fmla="*/ 23600 w 2306831"/>
              <a:gd name="connsiteY6" fmla="*/ 1386489 h 2310633"/>
              <a:gd name="connsiteX0" fmla="*/ 23600 w 2386948"/>
              <a:gd name="connsiteY0" fmla="*/ 1327668 h 2251811"/>
              <a:gd name="connsiteX1" fmla="*/ 196817 w 2386948"/>
              <a:gd name="connsiteY1" fmla="*/ 124039 h 2251811"/>
              <a:gd name="connsiteX2" fmla="*/ 1652452 w 2386948"/>
              <a:gd name="connsiteY2" fmla="*/ 61200 h 2251811"/>
              <a:gd name="connsiteX3" fmla="*/ 2210162 w 2386948"/>
              <a:gd name="connsiteY3" fmla="*/ 323676 h 2251811"/>
              <a:gd name="connsiteX4" fmla="*/ 2306831 w 2386948"/>
              <a:gd name="connsiteY4" fmla="*/ 1242357 h 2251811"/>
              <a:gd name="connsiteX5" fmla="*/ 1113196 w 2386948"/>
              <a:gd name="connsiteY5" fmla="*/ 2238836 h 2251811"/>
              <a:gd name="connsiteX6" fmla="*/ 285143 w 2386948"/>
              <a:gd name="connsiteY6" fmla="*/ 1780584 h 2251811"/>
              <a:gd name="connsiteX7" fmla="*/ 23600 w 2386948"/>
              <a:gd name="connsiteY7" fmla="*/ 1327668 h 2251811"/>
              <a:gd name="connsiteX0" fmla="*/ 23600 w 2340210"/>
              <a:gd name="connsiteY0" fmla="*/ 1327668 h 2240367"/>
              <a:gd name="connsiteX1" fmla="*/ 196817 w 2340210"/>
              <a:gd name="connsiteY1" fmla="*/ 124039 h 2240367"/>
              <a:gd name="connsiteX2" fmla="*/ 1652452 w 2340210"/>
              <a:gd name="connsiteY2" fmla="*/ 61200 h 2240367"/>
              <a:gd name="connsiteX3" fmla="*/ 2210162 w 2340210"/>
              <a:gd name="connsiteY3" fmla="*/ 323676 h 2240367"/>
              <a:gd name="connsiteX4" fmla="*/ 2306831 w 2340210"/>
              <a:gd name="connsiteY4" fmla="*/ 1242357 h 2240367"/>
              <a:gd name="connsiteX5" fmla="*/ 1927993 w 2340210"/>
              <a:gd name="connsiteY5" fmla="*/ 1903701 h 2240367"/>
              <a:gd name="connsiteX6" fmla="*/ 1113196 w 2340210"/>
              <a:gd name="connsiteY6" fmla="*/ 2238836 h 2240367"/>
              <a:gd name="connsiteX7" fmla="*/ 285143 w 2340210"/>
              <a:gd name="connsiteY7" fmla="*/ 1780584 h 2240367"/>
              <a:gd name="connsiteX8" fmla="*/ 23600 w 2340210"/>
              <a:gd name="connsiteY8" fmla="*/ 1327668 h 2240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210" h="2240367">
                <a:moveTo>
                  <a:pt x="23600" y="1327668"/>
                </a:moveTo>
                <a:cubicBezTo>
                  <a:pt x="8879" y="1051577"/>
                  <a:pt x="-74658" y="335117"/>
                  <a:pt x="196817" y="124039"/>
                </a:cubicBezTo>
                <a:cubicBezTo>
                  <a:pt x="468292" y="-87039"/>
                  <a:pt x="1316895" y="27927"/>
                  <a:pt x="1652452" y="61200"/>
                </a:cubicBezTo>
                <a:cubicBezTo>
                  <a:pt x="1988009" y="94473"/>
                  <a:pt x="2101099" y="126817"/>
                  <a:pt x="2210162" y="323676"/>
                </a:cubicBezTo>
                <a:cubicBezTo>
                  <a:pt x="2319225" y="520535"/>
                  <a:pt x="2383121" y="996120"/>
                  <a:pt x="2306831" y="1242357"/>
                </a:cubicBezTo>
                <a:cubicBezTo>
                  <a:pt x="2230541" y="1488594"/>
                  <a:pt x="2126932" y="1737621"/>
                  <a:pt x="1927993" y="1903701"/>
                </a:cubicBezTo>
                <a:cubicBezTo>
                  <a:pt x="1729054" y="2069781"/>
                  <a:pt x="1387004" y="2259355"/>
                  <a:pt x="1113196" y="2238836"/>
                </a:cubicBezTo>
                <a:cubicBezTo>
                  <a:pt x="839388" y="2218317"/>
                  <a:pt x="454201" y="1929026"/>
                  <a:pt x="285143" y="1780584"/>
                </a:cubicBezTo>
                <a:cubicBezTo>
                  <a:pt x="116085" y="1632142"/>
                  <a:pt x="38321" y="1603759"/>
                  <a:pt x="23600" y="1327668"/>
                </a:cubicBezTo>
                <a:close/>
              </a:path>
            </a:pathLst>
          </a:cu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l-GR" b="1" dirty="0"/>
              <a:t>Η υπόθεση είναι ότι τα εναύσματα έχουν διαφορετική επίδραση ανάλογα με το στάδιο της ριζοσπαστικοποίησης και το είδος/χαρακτήρα του ατόμου
</a:t>
            </a:r>
            <a:endParaRPr lang="en-GB" b="1" dirty="0"/>
          </a:p>
        </p:txBody>
      </p:sp>
    </p:spTree>
    <p:extLst>
      <p:ext uri="{BB962C8B-B14F-4D97-AF65-F5344CB8AC3E}">
        <p14:creationId xmlns:p14="http://schemas.microsoft.com/office/powerpoint/2010/main" val="2774206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Картина 29" descr="Картина, която съдържа текст, удрящ&#10;&#10;Описанието е генерирано автоматично">
            <a:extLst>
              <a:ext uri="{FF2B5EF4-FFF2-40B4-BE49-F238E27FC236}">
                <a16:creationId xmlns:a16="http://schemas.microsoft.com/office/drawing/2014/main" id="{9401A3B3-A3FC-436E-8C03-66F715C8F1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8179" y="1423763"/>
            <a:ext cx="3268664" cy="573312"/>
          </a:xfrm>
          <a:prstGeom prst="rect">
            <a:avLst/>
          </a:prstGeom>
        </p:spPr>
      </p:pic>
      <p:pic>
        <p:nvPicPr>
          <p:cNvPr id="32" name="Картина 31" descr="Картина, която съдържа текст&#10;&#10;Описанието е генерирано автоматично">
            <a:extLst>
              <a:ext uri="{FF2B5EF4-FFF2-40B4-BE49-F238E27FC236}">
                <a16:creationId xmlns:a16="http://schemas.microsoft.com/office/drawing/2014/main" id="{3549AA92-C15C-4CBF-9449-2E648211E2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8178" y="2057400"/>
            <a:ext cx="3268665" cy="1707512"/>
          </a:xfrm>
          <a:prstGeom prst="rect">
            <a:avLst/>
          </a:prstGeom>
        </p:spPr>
      </p:pic>
      <p:pic>
        <p:nvPicPr>
          <p:cNvPr id="34" name="Картина 33">
            <a:extLst>
              <a:ext uri="{FF2B5EF4-FFF2-40B4-BE49-F238E27FC236}">
                <a16:creationId xmlns:a16="http://schemas.microsoft.com/office/drawing/2014/main" id="{C517BE47-19ED-4B5A-BF2F-B7D89B8BE4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8814" y="3764913"/>
            <a:ext cx="2807391" cy="1185102"/>
          </a:xfrm>
          <a:prstGeom prst="rect">
            <a:avLst/>
          </a:prstGeom>
        </p:spPr>
      </p:pic>
      <p:pic>
        <p:nvPicPr>
          <p:cNvPr id="36" name="Картина 35" descr="Картина, която съдържа текст, визитка, екранна снимка&#10;&#10;Описанието е генерирано автоматично">
            <a:extLst>
              <a:ext uri="{FF2B5EF4-FFF2-40B4-BE49-F238E27FC236}">
                <a16:creationId xmlns:a16="http://schemas.microsoft.com/office/drawing/2014/main" id="{42F7BCFD-EF0E-4CB5-A110-3EE579C9D4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0112" y="4964033"/>
            <a:ext cx="3897886" cy="1836023"/>
          </a:xfrm>
          <a:prstGeom prst="rect">
            <a:avLst/>
          </a:prstGeom>
        </p:spPr>
      </p:pic>
      <p:pic>
        <p:nvPicPr>
          <p:cNvPr id="38" name="Картина 37" descr="Картина, която съдържа текст, удрящ&#10;&#10;Описанието е генерирано автоматично">
            <a:extLst>
              <a:ext uri="{FF2B5EF4-FFF2-40B4-BE49-F238E27FC236}">
                <a16:creationId xmlns:a16="http://schemas.microsoft.com/office/drawing/2014/main" id="{E65B0258-6EBD-4413-BD5C-D2BE2F24B9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9229" y="1429659"/>
            <a:ext cx="3268664" cy="530183"/>
          </a:xfrm>
          <a:prstGeom prst="rect">
            <a:avLst/>
          </a:prstGeom>
        </p:spPr>
      </p:pic>
      <p:pic>
        <p:nvPicPr>
          <p:cNvPr id="40" name="Картина 39">
            <a:extLst>
              <a:ext uri="{FF2B5EF4-FFF2-40B4-BE49-F238E27FC236}">
                <a16:creationId xmlns:a16="http://schemas.microsoft.com/office/drawing/2014/main" id="{D663759F-B66A-4D3B-8833-E14A86D712C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9228" y="2057400"/>
            <a:ext cx="3268663" cy="2892615"/>
          </a:xfrm>
          <a:prstGeom prst="rect">
            <a:avLst/>
          </a:prstGeom>
        </p:spPr>
      </p:pic>
      <p:pic>
        <p:nvPicPr>
          <p:cNvPr id="44" name="Картина 43">
            <a:extLst>
              <a:ext uri="{FF2B5EF4-FFF2-40B4-BE49-F238E27FC236}">
                <a16:creationId xmlns:a16="http://schemas.microsoft.com/office/drawing/2014/main" id="{655F0184-6F1F-407B-8962-2ED01C402C0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42579" y="1325793"/>
            <a:ext cx="457533" cy="5395686"/>
          </a:xfrm>
          <a:prstGeom prst="rect">
            <a:avLst/>
          </a:prstGeom>
        </p:spPr>
      </p:pic>
      <p:grpSp>
        <p:nvGrpSpPr>
          <p:cNvPr id="64" name="Групиране 63">
            <a:extLst>
              <a:ext uri="{FF2B5EF4-FFF2-40B4-BE49-F238E27FC236}">
                <a16:creationId xmlns:a16="http://schemas.microsoft.com/office/drawing/2014/main" id="{56ACA92C-6983-4800-B893-4E8D34EFC066}"/>
              </a:ext>
            </a:extLst>
          </p:cNvPr>
          <p:cNvGrpSpPr/>
          <p:nvPr/>
        </p:nvGrpSpPr>
        <p:grpSpPr>
          <a:xfrm>
            <a:off x="7446843" y="1242632"/>
            <a:ext cx="1620957" cy="1492716"/>
            <a:chOff x="7446843" y="1242632"/>
            <a:chExt cx="1620957" cy="1492716"/>
          </a:xfrm>
        </p:grpSpPr>
        <p:sp>
          <p:nvSpPr>
            <p:cNvPr id="46" name="Текстово поле 45">
              <a:extLst>
                <a:ext uri="{FF2B5EF4-FFF2-40B4-BE49-F238E27FC236}">
                  <a16:creationId xmlns:a16="http://schemas.microsoft.com/office/drawing/2014/main" id="{F7D94996-CE37-400D-892A-0E66327AF160}"/>
                </a:ext>
              </a:extLst>
            </p:cNvPr>
            <p:cNvSpPr txBox="1"/>
            <p:nvPr/>
          </p:nvSpPr>
          <p:spPr>
            <a:xfrm>
              <a:off x="7601109" y="1242632"/>
              <a:ext cx="1466691" cy="1492716"/>
            </a:xfrm>
            <a:prstGeom prst="rect">
              <a:avLst/>
            </a:prstGeom>
            <a:solidFill>
              <a:schemeClr val="bg1">
                <a:lumMod val="95000"/>
              </a:schemeClr>
            </a:solidFill>
            <a:ln>
              <a:solidFill>
                <a:schemeClr val="bg1">
                  <a:lumMod val="75000"/>
                </a:schemeClr>
              </a:solidFill>
            </a:ln>
          </p:spPr>
          <p:txBody>
            <a:bodyPr wrap="square">
              <a:spAutoFit/>
            </a:bodyPr>
            <a:lstStyle/>
            <a:p>
              <a:pPr marL="174625" indent="-174625">
                <a:buFont typeface="Arial" panose="020B0604020202020204" pitchFamily="34" charset="0"/>
                <a:buChar char="•"/>
              </a:pPr>
              <a:r>
                <a:rPr lang="el-GR" sz="1300" dirty="0"/>
                <a:t>Προσωπική εμπειρία με διακρίσεις 
Προβλήματα στο σπίτι
Αντιπαράθεση  με το θάνατο</a:t>
              </a:r>
              <a:endParaRPr lang="nl-NL" sz="1300" dirty="0"/>
            </a:p>
          </p:txBody>
        </p:sp>
        <p:cxnSp>
          <p:nvCxnSpPr>
            <p:cNvPr id="54" name="Съединител: извита линия 53">
              <a:extLst>
                <a:ext uri="{FF2B5EF4-FFF2-40B4-BE49-F238E27FC236}">
                  <a16:creationId xmlns:a16="http://schemas.microsoft.com/office/drawing/2014/main" id="{706E402E-9F8B-442A-84D4-4BF1C4DA4790}"/>
                </a:ext>
              </a:extLst>
            </p:cNvPr>
            <p:cNvCxnSpPr>
              <a:cxnSpLocks/>
              <a:endCxn id="46" idx="1"/>
            </p:cNvCxnSpPr>
            <p:nvPr/>
          </p:nvCxnSpPr>
          <p:spPr>
            <a:xfrm rot="5400000" flipH="1" flipV="1">
              <a:off x="7375471" y="2060362"/>
              <a:ext cx="297010" cy="154266"/>
            </a:xfrm>
            <a:prstGeom prst="curvedConnector2">
              <a:avLst/>
            </a:prstGeom>
            <a:ln>
              <a:tailEnd type="triangle"/>
            </a:ln>
          </p:spPr>
          <p:style>
            <a:lnRef idx="1">
              <a:schemeClr val="accent3"/>
            </a:lnRef>
            <a:fillRef idx="0">
              <a:schemeClr val="accent3"/>
            </a:fillRef>
            <a:effectRef idx="0">
              <a:schemeClr val="accent3"/>
            </a:effectRef>
            <a:fontRef idx="minor">
              <a:schemeClr val="tx1"/>
            </a:fontRef>
          </p:style>
        </p:cxnSp>
      </p:grpSp>
      <p:grpSp>
        <p:nvGrpSpPr>
          <p:cNvPr id="65" name="Групиране 64">
            <a:extLst>
              <a:ext uri="{FF2B5EF4-FFF2-40B4-BE49-F238E27FC236}">
                <a16:creationId xmlns:a16="http://schemas.microsoft.com/office/drawing/2014/main" id="{6F704F37-2FEA-41B1-986E-7DC8E1385CA6}"/>
              </a:ext>
            </a:extLst>
          </p:cNvPr>
          <p:cNvGrpSpPr/>
          <p:nvPr/>
        </p:nvGrpSpPr>
        <p:grpSpPr>
          <a:xfrm>
            <a:off x="7446843" y="2786785"/>
            <a:ext cx="1620957" cy="1492716"/>
            <a:chOff x="7446843" y="2786785"/>
            <a:chExt cx="1620957" cy="1492716"/>
          </a:xfrm>
        </p:grpSpPr>
        <p:sp>
          <p:nvSpPr>
            <p:cNvPr id="49" name="Текстово поле 48">
              <a:extLst>
                <a:ext uri="{FF2B5EF4-FFF2-40B4-BE49-F238E27FC236}">
                  <a16:creationId xmlns:a16="http://schemas.microsoft.com/office/drawing/2014/main" id="{BF3B2A08-E5C4-48CA-8A28-088737B4146D}"/>
                </a:ext>
              </a:extLst>
            </p:cNvPr>
            <p:cNvSpPr txBox="1"/>
            <p:nvPr/>
          </p:nvSpPr>
          <p:spPr>
            <a:xfrm>
              <a:off x="7601109" y="2786785"/>
              <a:ext cx="1466691" cy="1492716"/>
            </a:xfrm>
            <a:prstGeom prst="rect">
              <a:avLst/>
            </a:prstGeom>
            <a:solidFill>
              <a:schemeClr val="bg1">
                <a:lumMod val="95000"/>
              </a:schemeClr>
            </a:solidFill>
            <a:ln>
              <a:solidFill>
                <a:schemeClr val="bg1">
                  <a:lumMod val="75000"/>
                </a:schemeClr>
              </a:solidFill>
            </a:ln>
          </p:spPr>
          <p:txBody>
            <a:bodyPr wrap="square">
              <a:spAutoFit/>
            </a:bodyPr>
            <a:lstStyle/>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el-GR" sz="1300" dirty="0"/>
                <a:t>Αντιπαράθεση με προπαγάνδα
Μέρος ριζοσπαστικής ομάδας
Αδικία κατά της ομάδας</a:t>
              </a:r>
              <a:endParaRPr lang="en-GB" sz="1300" dirty="0"/>
            </a:p>
          </p:txBody>
        </p:sp>
        <p:cxnSp>
          <p:nvCxnSpPr>
            <p:cNvPr id="57" name="Съединител: извита линия 56">
              <a:extLst>
                <a:ext uri="{FF2B5EF4-FFF2-40B4-BE49-F238E27FC236}">
                  <a16:creationId xmlns:a16="http://schemas.microsoft.com/office/drawing/2014/main" id="{748D6082-BFBA-4876-9199-56A0CC4A4B5D}"/>
                </a:ext>
              </a:extLst>
            </p:cNvPr>
            <p:cNvCxnSpPr>
              <a:cxnSpLocks/>
              <a:stCxn id="32" idx="3"/>
              <a:endCxn id="49" idx="1"/>
            </p:cNvCxnSpPr>
            <p:nvPr/>
          </p:nvCxnSpPr>
          <p:spPr>
            <a:xfrm>
              <a:off x="7446843" y="2911156"/>
              <a:ext cx="154266" cy="621987"/>
            </a:xfrm>
            <a:prstGeom prst="curvedConnector3">
              <a:avLst/>
            </a:prstGeom>
            <a:ln>
              <a:tailEnd type="triangle"/>
            </a:ln>
          </p:spPr>
          <p:style>
            <a:lnRef idx="1">
              <a:schemeClr val="accent3"/>
            </a:lnRef>
            <a:fillRef idx="0">
              <a:schemeClr val="accent3"/>
            </a:fillRef>
            <a:effectRef idx="0">
              <a:schemeClr val="accent3"/>
            </a:effectRef>
            <a:fontRef idx="minor">
              <a:schemeClr val="tx1"/>
            </a:fontRef>
          </p:style>
        </p:cxnSp>
      </p:grpSp>
      <p:grpSp>
        <p:nvGrpSpPr>
          <p:cNvPr id="66" name="Групиране 65">
            <a:extLst>
              <a:ext uri="{FF2B5EF4-FFF2-40B4-BE49-F238E27FC236}">
                <a16:creationId xmlns:a16="http://schemas.microsoft.com/office/drawing/2014/main" id="{E432FED3-3A72-459C-AACF-A44626B62BC8}"/>
              </a:ext>
            </a:extLst>
          </p:cNvPr>
          <p:cNvGrpSpPr/>
          <p:nvPr/>
        </p:nvGrpSpPr>
        <p:grpSpPr>
          <a:xfrm>
            <a:off x="7446842" y="3468117"/>
            <a:ext cx="1620958" cy="2351380"/>
            <a:chOff x="7446842" y="3468117"/>
            <a:chExt cx="1620958" cy="2351380"/>
          </a:xfrm>
        </p:grpSpPr>
        <p:sp>
          <p:nvSpPr>
            <p:cNvPr id="51" name="Текстово поле 50">
              <a:extLst>
                <a:ext uri="{FF2B5EF4-FFF2-40B4-BE49-F238E27FC236}">
                  <a16:creationId xmlns:a16="http://schemas.microsoft.com/office/drawing/2014/main" id="{D95C4201-F19D-4E8E-8356-A8AA684AADAD}"/>
                </a:ext>
              </a:extLst>
            </p:cNvPr>
            <p:cNvSpPr txBox="1"/>
            <p:nvPr/>
          </p:nvSpPr>
          <p:spPr>
            <a:xfrm>
              <a:off x="7601109" y="4326781"/>
              <a:ext cx="1466691" cy="1492716"/>
            </a:xfrm>
            <a:prstGeom prst="rect">
              <a:avLst/>
            </a:prstGeom>
            <a:solidFill>
              <a:schemeClr val="bg1">
                <a:lumMod val="95000"/>
              </a:schemeClr>
            </a:solidFill>
            <a:ln>
              <a:solidFill>
                <a:schemeClr val="bg1">
                  <a:lumMod val="75000"/>
                </a:schemeClr>
              </a:solidFill>
            </a:ln>
          </p:spPr>
          <p:txBody>
            <a:bodyPr wrap="square">
              <a:spAutoFit/>
            </a:bodyPr>
            <a:lstStyle/>
            <a:p>
              <a:pPr marL="174625" indent="-174625">
                <a:buFont typeface="Arial" panose="020B0604020202020204" pitchFamily="34" charset="0"/>
                <a:buChar char="•"/>
                <a:defRPr/>
              </a:pPr>
              <a:r>
                <a:rPr lang="el-GR" sz="1300" dirty="0"/>
                <a:t>Προσκλήσεις για δράση
Κυβερνητική πολιτική 
Πόλεμος ενάντια στην ομάδα </a:t>
              </a:r>
              <a:endParaRPr lang="nl-NL" sz="1300" dirty="0"/>
            </a:p>
          </p:txBody>
        </p:sp>
        <p:cxnSp>
          <p:nvCxnSpPr>
            <p:cNvPr id="60" name="Съединител: извита линия 59">
              <a:extLst>
                <a:ext uri="{FF2B5EF4-FFF2-40B4-BE49-F238E27FC236}">
                  <a16:creationId xmlns:a16="http://schemas.microsoft.com/office/drawing/2014/main" id="{E5411E15-4983-4C52-BA79-E42983DCD6BD}"/>
                </a:ext>
              </a:extLst>
            </p:cNvPr>
            <p:cNvCxnSpPr>
              <a:cxnSpLocks/>
              <a:endCxn id="51" idx="1"/>
            </p:cNvCxnSpPr>
            <p:nvPr/>
          </p:nvCxnSpPr>
          <p:spPr>
            <a:xfrm rot="16200000" flipH="1">
              <a:off x="6721465" y="4193494"/>
              <a:ext cx="1605021" cy="154267"/>
            </a:xfrm>
            <a:prstGeom prst="curvedConnector2">
              <a:avLst/>
            </a:prstGeom>
            <a:ln>
              <a:tailEnd type="triangle"/>
            </a:ln>
          </p:spPr>
          <p:style>
            <a:lnRef idx="1">
              <a:schemeClr val="accent3"/>
            </a:lnRef>
            <a:fillRef idx="0">
              <a:schemeClr val="accent3"/>
            </a:fillRef>
            <a:effectRef idx="0">
              <a:schemeClr val="accent3"/>
            </a:effectRef>
            <a:fontRef idx="minor">
              <a:schemeClr val="tx1"/>
            </a:fontRef>
          </p:style>
        </p:cxnSp>
      </p:grpSp>
      <p:pic>
        <p:nvPicPr>
          <p:cNvPr id="71" name="Картина 70">
            <a:extLst>
              <a:ext uri="{FF2B5EF4-FFF2-40B4-BE49-F238E27FC236}">
                <a16:creationId xmlns:a16="http://schemas.microsoft.com/office/drawing/2014/main" id="{420D9415-659A-40BF-89B3-1DDC5B9D66B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9228" y="4950015"/>
            <a:ext cx="3268663" cy="1737628"/>
          </a:xfrm>
          <a:prstGeom prst="rect">
            <a:avLst/>
          </a:prstGeom>
        </p:spPr>
      </p:pic>
      <p:pic>
        <p:nvPicPr>
          <p:cNvPr id="83" name="Картина 82">
            <a:extLst>
              <a:ext uri="{FF2B5EF4-FFF2-40B4-BE49-F238E27FC236}">
                <a16:creationId xmlns:a16="http://schemas.microsoft.com/office/drawing/2014/main" id="{FA047811-63FA-4E55-B821-B88D0A33A905}"/>
              </a:ext>
            </a:extLst>
          </p:cNvPr>
          <p:cNvPicPr>
            <a:picLocks noChangeAspect="1"/>
          </p:cNvPicPr>
          <p:nvPr/>
        </p:nvPicPr>
        <p:blipFill>
          <a:blip r:embed="rId11"/>
          <a:stretch>
            <a:fillRect/>
          </a:stretch>
        </p:blipFill>
        <p:spPr>
          <a:xfrm>
            <a:off x="2228282" y="388255"/>
            <a:ext cx="3286125" cy="704850"/>
          </a:xfrm>
          <a:prstGeom prst="rect">
            <a:avLst/>
          </a:prstGeom>
        </p:spPr>
      </p:pic>
      <p:sp>
        <p:nvSpPr>
          <p:cNvPr id="25" name="Tekstvak 36">
            <a:extLst>
              <a:ext uri="{FF2B5EF4-FFF2-40B4-BE49-F238E27FC236}">
                <a16:creationId xmlns:a16="http://schemas.microsoft.com/office/drawing/2014/main" id="{F28F5674-6D34-414C-BF2C-5FCB1C7B5213}"/>
              </a:ext>
            </a:extLst>
          </p:cNvPr>
          <p:cNvSpPr txBox="1"/>
          <p:nvPr/>
        </p:nvSpPr>
        <p:spPr>
          <a:xfrm>
            <a:off x="1219200" y="1039938"/>
            <a:ext cx="6662800" cy="646331"/>
          </a:xfrm>
          <a:prstGeom prst="rect">
            <a:avLst/>
          </a:prstGeom>
          <a:noFill/>
        </p:spPr>
        <p:txBody>
          <a:bodyPr wrap="square" rtlCol="0">
            <a:spAutoFit/>
          </a:bodyPr>
          <a:lstStyle/>
          <a:p>
            <a:r>
              <a:rPr lang="el-GR" dirty="0">
                <a:solidFill>
                  <a:schemeClr val="tx1">
                    <a:lumMod val="75000"/>
                    <a:lumOff val="25000"/>
                  </a:schemeClr>
                </a:solidFill>
              </a:rPr>
              <a:t>Παράγοντες ενεργοποίησης εμφανίζονται σε διαφορετικά επίπεδα...
</a:t>
            </a:r>
            <a:endParaRPr lang="nl-NL" dirty="0">
              <a:solidFill>
                <a:schemeClr val="tx1">
                  <a:lumMod val="75000"/>
                  <a:lumOff val="25000"/>
                </a:schemeClr>
              </a:solidFill>
            </a:endParaRPr>
          </a:p>
        </p:txBody>
      </p:sp>
      <p:sp>
        <p:nvSpPr>
          <p:cNvPr id="26" name="Tekstvak 2">
            <a:extLst>
              <a:ext uri="{FF2B5EF4-FFF2-40B4-BE49-F238E27FC236}">
                <a16:creationId xmlns:a16="http://schemas.microsoft.com/office/drawing/2014/main" id="{E99430FD-2659-4422-BE14-BBC62C9CA890}"/>
              </a:ext>
            </a:extLst>
          </p:cNvPr>
          <p:cNvSpPr txBox="1"/>
          <p:nvPr/>
        </p:nvSpPr>
        <p:spPr>
          <a:xfrm>
            <a:off x="4330748" y="4023636"/>
            <a:ext cx="2765932" cy="738664"/>
          </a:xfrm>
          <a:prstGeom prst="rect">
            <a:avLst/>
          </a:prstGeom>
          <a:noFill/>
        </p:spPr>
        <p:txBody>
          <a:bodyPr wrap="square" rtlCol="0">
            <a:spAutoFit/>
          </a:bodyPr>
          <a:lstStyle/>
          <a:p>
            <a:pPr algn="ctr"/>
            <a:r>
              <a:rPr lang="el-GR" sz="1400" b="1" dirty="0"/>
              <a:t>Διαφορετική επίδραση σε κάθε φάση και σε κάθε άτομο
</a:t>
            </a:r>
            <a:endParaRPr lang="en-GB" sz="1400" b="1" dirty="0"/>
          </a:p>
        </p:txBody>
      </p:sp>
      <p:sp>
        <p:nvSpPr>
          <p:cNvPr id="27" name="Pijl: rechts 12">
            <a:extLst>
              <a:ext uri="{FF2B5EF4-FFF2-40B4-BE49-F238E27FC236}">
                <a16:creationId xmlns:a16="http://schemas.microsoft.com/office/drawing/2014/main" id="{317777D6-6C1C-464F-9D86-A453413C8CF8}"/>
              </a:ext>
            </a:extLst>
          </p:cNvPr>
          <p:cNvSpPr/>
          <p:nvPr/>
        </p:nvSpPr>
        <p:spPr>
          <a:xfrm flipV="1">
            <a:off x="8229599" y="6384545"/>
            <a:ext cx="304801" cy="79623"/>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3225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5"/>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What Do Your Doodles Say About You?">
            <a:extLst>
              <a:ext uri="{FF2B5EF4-FFF2-40B4-BE49-F238E27FC236}">
                <a16:creationId xmlns:a16="http://schemas.microsoft.com/office/drawing/2014/main" id="{BF98730F-5474-412A-820D-E4E482EFFA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50"/>
          <a:stretch/>
        </p:blipFill>
        <p:spPr bwMode="auto">
          <a:xfrm>
            <a:off x="2457204" y="3309643"/>
            <a:ext cx="4728403" cy="270695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6" name="Tijdelijke aanduiding voor dianummer 5">
            <a:extLst>
              <a:ext uri="{FF2B5EF4-FFF2-40B4-BE49-F238E27FC236}">
                <a16:creationId xmlns:a16="http://schemas.microsoft.com/office/drawing/2014/main" id="{752E1FA0-7025-4C6F-9255-BA89DB7E78C2}"/>
              </a:ext>
            </a:extLst>
          </p:cNvPr>
          <p:cNvSpPr>
            <a:spLocks noGrp="1"/>
          </p:cNvSpPr>
          <p:nvPr>
            <p:ph type="sldNum" sz="quarter" idx="12"/>
          </p:nvPr>
        </p:nvSpPr>
        <p:spPr/>
        <p:txBody>
          <a:bodyPr/>
          <a:lstStyle/>
          <a:p>
            <a:fld id="{CB318F78-A315-46C9-8B3F-2431B4397D31}" type="slidenum">
              <a:rPr lang="en-US" smtClean="0"/>
              <a:t>11</a:t>
            </a:fld>
            <a:endParaRPr lang="en-US" dirty="0"/>
          </a:p>
        </p:txBody>
      </p:sp>
      <p:sp>
        <p:nvSpPr>
          <p:cNvPr id="7" name="Group">
            <a:extLst>
              <a:ext uri="{FF2B5EF4-FFF2-40B4-BE49-F238E27FC236}">
                <a16:creationId xmlns:a16="http://schemas.microsoft.com/office/drawing/2014/main" id="{F9CF3A32-0BF2-49C9-9D05-57F7577EA95F}"/>
              </a:ext>
            </a:extLst>
          </p:cNvPr>
          <p:cNvSpPr/>
          <p:nvPr/>
        </p:nvSpPr>
        <p:spPr>
          <a:xfrm flipH="1">
            <a:off x="5105400" y="2469774"/>
            <a:ext cx="2191619" cy="1617589"/>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p:spPr>
        <p:style>
          <a:lnRef idx="3">
            <a:schemeClr val="lt1"/>
          </a:lnRef>
          <a:fillRef idx="1">
            <a:schemeClr val="accent6"/>
          </a:fillRef>
          <a:effectRef idx="1">
            <a:schemeClr val="accent6"/>
          </a:effectRef>
          <a:fontRef idx="minor">
            <a:schemeClr val="lt1"/>
          </a:fontRef>
        </p:style>
        <p:txBody>
          <a:bodyPr lIns="34289" tIns="34289" rIns="34289" bIns="34289" anchor="ctr"/>
          <a:lstStyle/>
          <a:p>
            <a:pPr>
              <a:defRPr>
                <a:solidFill>
                  <a:srgbClr val="FFFFFF"/>
                </a:solidFill>
              </a:defRPr>
            </a:pPr>
            <a:endParaRPr sz="1350"/>
          </a:p>
        </p:txBody>
      </p:sp>
      <p:sp>
        <p:nvSpPr>
          <p:cNvPr id="8" name="Group">
            <a:extLst>
              <a:ext uri="{FF2B5EF4-FFF2-40B4-BE49-F238E27FC236}">
                <a16:creationId xmlns:a16="http://schemas.microsoft.com/office/drawing/2014/main" id="{4BAE6CD3-49D0-41D7-A47F-898D17D8100C}"/>
              </a:ext>
            </a:extLst>
          </p:cNvPr>
          <p:cNvSpPr/>
          <p:nvPr/>
        </p:nvSpPr>
        <p:spPr>
          <a:xfrm>
            <a:off x="2076205" y="2469774"/>
            <a:ext cx="2191620" cy="1617589"/>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p:spPr>
        <p:style>
          <a:lnRef idx="3">
            <a:schemeClr val="lt1"/>
          </a:lnRef>
          <a:fillRef idx="1">
            <a:schemeClr val="accent4"/>
          </a:fillRef>
          <a:effectRef idx="1">
            <a:schemeClr val="accent4"/>
          </a:effectRef>
          <a:fontRef idx="minor">
            <a:schemeClr val="lt1"/>
          </a:fontRef>
        </p:style>
        <p:txBody>
          <a:bodyPr lIns="34289" tIns="34289" rIns="34289" bIns="34289" anchor="ctr"/>
          <a:lstStyle/>
          <a:p>
            <a:pPr>
              <a:defRPr>
                <a:solidFill>
                  <a:srgbClr val="FFFFFF"/>
                </a:solidFill>
              </a:defRPr>
            </a:pPr>
            <a:endParaRPr sz="2800"/>
          </a:p>
        </p:txBody>
      </p:sp>
      <p:sp>
        <p:nvSpPr>
          <p:cNvPr id="9" name="TextBox 52">
            <a:extLst>
              <a:ext uri="{FF2B5EF4-FFF2-40B4-BE49-F238E27FC236}">
                <a16:creationId xmlns:a16="http://schemas.microsoft.com/office/drawing/2014/main" id="{BBA8B9E9-184D-4708-82EF-38300C3F8E5F}"/>
              </a:ext>
            </a:extLst>
          </p:cNvPr>
          <p:cNvSpPr txBox="1"/>
          <p:nvPr/>
        </p:nvSpPr>
        <p:spPr>
          <a:xfrm>
            <a:off x="2433901" y="2413245"/>
            <a:ext cx="1604700" cy="13619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defPPr>
              <a:defRPr lang="en-US"/>
            </a:defPPr>
            <a:lvl1pPr>
              <a:defRPr sz="2400">
                <a:solidFill>
                  <a:srgbClr val="FFFFFF"/>
                </a:solidFill>
                <a:latin typeface="Ink Free" panose="03080402000500000000" pitchFamily="66" charset="0"/>
              </a:defRPr>
            </a:lvl1pPr>
          </a:lstStyle>
          <a:p>
            <a:pPr algn="ctr"/>
            <a:r>
              <a:rPr lang="el-GR" sz="2800" dirty="0">
                <a:latin typeface="+mn-lt"/>
              </a:rPr>
              <a:t>Ένας καλός μέντορας;</a:t>
            </a:r>
            <a:endParaRPr sz="2800" dirty="0">
              <a:latin typeface="+mn-lt"/>
            </a:endParaRPr>
          </a:p>
        </p:txBody>
      </p:sp>
      <p:sp>
        <p:nvSpPr>
          <p:cNvPr id="10" name="TextBox 52">
            <a:extLst>
              <a:ext uri="{FF2B5EF4-FFF2-40B4-BE49-F238E27FC236}">
                <a16:creationId xmlns:a16="http://schemas.microsoft.com/office/drawing/2014/main" id="{5E45AD03-8AAE-4A52-9D9A-61EC2D5BE5A4}"/>
              </a:ext>
            </a:extLst>
          </p:cNvPr>
          <p:cNvSpPr txBox="1"/>
          <p:nvPr/>
        </p:nvSpPr>
        <p:spPr>
          <a:xfrm>
            <a:off x="5641794" y="2628688"/>
            <a:ext cx="1426001" cy="13619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FFFFFF"/>
                </a:solidFill>
              </a:defRPr>
            </a:lvl1pPr>
          </a:lstStyle>
          <a:p>
            <a:r>
              <a:rPr lang="el-GR" sz="2800" dirty="0"/>
              <a:t>Ένας καλός γονιός;</a:t>
            </a:r>
            <a:endParaRPr sz="2800" dirty="0"/>
          </a:p>
        </p:txBody>
      </p:sp>
      <p:sp>
        <p:nvSpPr>
          <p:cNvPr id="11" name="Заглавие 10">
            <a:extLst>
              <a:ext uri="{FF2B5EF4-FFF2-40B4-BE49-F238E27FC236}">
                <a16:creationId xmlns:a16="http://schemas.microsoft.com/office/drawing/2014/main" id="{E47B3800-1672-44D8-9836-81EA41311927}"/>
              </a:ext>
            </a:extLst>
          </p:cNvPr>
          <p:cNvSpPr>
            <a:spLocks noGrp="1"/>
          </p:cNvSpPr>
          <p:nvPr>
            <p:ph type="title"/>
          </p:nvPr>
        </p:nvSpPr>
        <p:spPr/>
        <p:txBody>
          <a:bodyPr/>
          <a:lstStyle/>
          <a:p>
            <a:r>
              <a:rPr lang="el-GR" dirty="0"/>
              <a:t>Καθοδήγηση και γονική μέριμνα</a:t>
            </a:r>
            <a:endParaRPr lang="bg-BG" dirty="0"/>
          </a:p>
        </p:txBody>
      </p:sp>
      <p:sp>
        <p:nvSpPr>
          <p:cNvPr id="12" name="Текстово поле 11">
            <a:extLst>
              <a:ext uri="{FF2B5EF4-FFF2-40B4-BE49-F238E27FC236}">
                <a16:creationId xmlns:a16="http://schemas.microsoft.com/office/drawing/2014/main" id="{E9EA3301-6C2A-467A-8549-1928A16632F2}"/>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101683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8"/>
                                        </p:tgtEl>
                                        <p:attrNameLst>
                                          <p:attrName>style.visibility</p:attrName>
                                        </p:attrNameLst>
                                      </p:cBhvr>
                                      <p:to>
                                        <p:strVal val="visible"/>
                                      </p:to>
                                    </p:set>
                                    <p:animEffect transition="in" filter="box(out)">
                                      <p:cBhvr>
                                        <p:cTn id="7" dur="800"/>
                                        <p:tgtEl>
                                          <p:spTgt spid="8"/>
                                        </p:tgtEl>
                                      </p:cBhvr>
                                    </p:animEffect>
                                  </p:childTnLst>
                                </p:cTn>
                              </p:par>
                            </p:childTnLst>
                          </p:cTn>
                        </p:par>
                        <p:par>
                          <p:cTn id="8" fill="hold">
                            <p:stCondLst>
                              <p:cond delay="800"/>
                            </p:stCondLst>
                            <p:childTnLst>
                              <p:par>
                                <p:cTn id="9" presetID="4" presetClass="entr" presetSubtype="32" fill="hold" grpId="0" nodeType="afterEffect">
                                  <p:stCondLst>
                                    <p:cond delay="0"/>
                                  </p:stCondLst>
                                  <p:iterate>
                                    <p:tmAbs val="0"/>
                                  </p:iterate>
                                  <p:childTnLst>
                                    <p:set>
                                      <p:cBhvr>
                                        <p:cTn id="10" fill="hold"/>
                                        <p:tgtEl>
                                          <p:spTgt spid="9"/>
                                        </p:tgtEl>
                                        <p:attrNameLst>
                                          <p:attrName>style.visibility</p:attrName>
                                        </p:attrNameLst>
                                      </p:cBhvr>
                                      <p:to>
                                        <p:strVal val="visible"/>
                                      </p:to>
                                    </p:set>
                                    <p:animEffect transition="in" filter="box(out)">
                                      <p:cBhvr>
                                        <p:cTn id="11" dur="800"/>
                                        <p:tgtEl>
                                          <p:spTgt spid="9"/>
                                        </p:tgtEl>
                                      </p:cBhvr>
                                    </p:animEffect>
                                  </p:childTnLst>
                                </p:cTn>
                              </p:par>
                            </p:childTnLst>
                          </p:cTn>
                        </p:par>
                        <p:par>
                          <p:cTn id="12" fill="hold">
                            <p:stCondLst>
                              <p:cond delay="1600"/>
                            </p:stCondLst>
                            <p:childTnLst>
                              <p:par>
                                <p:cTn id="13" presetID="4" presetClass="entr" presetSubtype="32" fill="hold" grpId="0" nodeType="afterEffect">
                                  <p:stCondLst>
                                    <p:cond delay="0"/>
                                  </p:stCondLst>
                                  <p:iterate>
                                    <p:tmAbs val="0"/>
                                  </p:iterate>
                                  <p:childTnLst>
                                    <p:set>
                                      <p:cBhvr>
                                        <p:cTn id="14" fill="hold"/>
                                        <p:tgtEl>
                                          <p:spTgt spid="7"/>
                                        </p:tgtEl>
                                        <p:attrNameLst>
                                          <p:attrName>style.visibility</p:attrName>
                                        </p:attrNameLst>
                                      </p:cBhvr>
                                      <p:to>
                                        <p:strVal val="visible"/>
                                      </p:to>
                                    </p:set>
                                    <p:animEffect transition="in" filter="box(out)">
                                      <p:cBhvr>
                                        <p:cTn id="15" dur="800"/>
                                        <p:tgtEl>
                                          <p:spTgt spid="7"/>
                                        </p:tgtEl>
                                      </p:cBhvr>
                                    </p:animEffect>
                                  </p:childTnLst>
                                </p:cTn>
                              </p:par>
                            </p:childTnLst>
                          </p:cTn>
                        </p:par>
                        <p:par>
                          <p:cTn id="16" fill="hold">
                            <p:stCondLst>
                              <p:cond delay="2400"/>
                            </p:stCondLst>
                            <p:childTnLst>
                              <p:par>
                                <p:cTn id="17" presetID="4" presetClass="entr" presetSubtype="32" fill="hold" grpId="0" nodeType="afterEffect">
                                  <p:stCondLst>
                                    <p:cond delay="0"/>
                                  </p:stCondLst>
                                  <p:iterate>
                                    <p:tmAbs val="0"/>
                                  </p:iterate>
                                  <p:childTnLst>
                                    <p:set>
                                      <p:cBhvr>
                                        <p:cTn id="18" fill="hold"/>
                                        <p:tgtEl>
                                          <p:spTgt spid="10"/>
                                        </p:tgtEl>
                                        <p:attrNameLst>
                                          <p:attrName>style.visibility</p:attrName>
                                        </p:attrNameLst>
                                      </p:cBhvr>
                                      <p:to>
                                        <p:strVal val="visible"/>
                                      </p:to>
                                    </p:set>
                                    <p:animEffect transition="in" filter="box(out)">
                                      <p:cBhvr>
                                        <p:cTn id="19" dur="8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8" grpId="0" animBg="1" advAuto="0"/>
      <p:bldP spid="9" grpId="0" animBg="1" advAuto="0"/>
      <p:bldP spid="10"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a:extLst>
              <a:ext uri="{FF2B5EF4-FFF2-40B4-BE49-F238E27FC236}">
                <a16:creationId xmlns:a16="http://schemas.microsoft.com/office/drawing/2014/main" id="{F5382242-EE7D-4FB6-8BEF-E99FC1E9216B}"/>
              </a:ext>
            </a:extLst>
          </p:cNvPr>
          <p:cNvGrpSpPr/>
          <p:nvPr/>
        </p:nvGrpSpPr>
        <p:grpSpPr>
          <a:xfrm>
            <a:off x="4090148" y="1728582"/>
            <a:ext cx="5053852" cy="5181600"/>
            <a:chOff x="38" y="0"/>
            <a:chExt cx="6955380" cy="6751880"/>
          </a:xfrm>
        </p:grpSpPr>
        <p:sp>
          <p:nvSpPr>
            <p:cNvPr id="10" name="Freeform 25">
              <a:extLst>
                <a:ext uri="{FF2B5EF4-FFF2-40B4-BE49-F238E27FC236}">
                  <a16:creationId xmlns:a16="http://schemas.microsoft.com/office/drawing/2014/main" id="{57AE60B6-CCA3-4DA9-B381-DAD2C2C9F3C4}"/>
                </a:ext>
              </a:extLst>
            </p:cNvPr>
            <p:cNvSpPr/>
            <p:nvPr/>
          </p:nvSpPr>
          <p:spPr>
            <a:xfrm>
              <a:off x="38" y="-1"/>
              <a:ext cx="6955382" cy="6748979"/>
            </a:xfrm>
            <a:custGeom>
              <a:avLst/>
              <a:gdLst/>
              <a:ahLst/>
              <a:cxnLst>
                <a:cxn ang="0">
                  <a:pos x="wd2" y="hd2"/>
                </a:cxn>
                <a:cxn ang="5400000">
                  <a:pos x="wd2" y="hd2"/>
                </a:cxn>
                <a:cxn ang="10800000">
                  <a:pos x="wd2" y="hd2"/>
                </a:cxn>
                <a:cxn ang="16200000">
                  <a:pos x="wd2" y="hd2"/>
                </a:cxn>
              </a:cxnLst>
              <a:rect l="0" t="0" r="r" b="b"/>
              <a:pathLst>
                <a:path w="21582" h="21600" extrusionOk="0">
                  <a:moveTo>
                    <a:pt x="3567" y="19052"/>
                  </a:moveTo>
                  <a:cubicBezTo>
                    <a:pt x="4133" y="19876"/>
                    <a:pt x="4777" y="20726"/>
                    <a:pt x="5499" y="21600"/>
                  </a:cubicBezTo>
                  <a:lnTo>
                    <a:pt x="21582" y="21600"/>
                  </a:lnTo>
                  <a:cubicBezTo>
                    <a:pt x="20234" y="20937"/>
                    <a:pt x="18971" y="20252"/>
                    <a:pt x="17793" y="19543"/>
                  </a:cubicBezTo>
                  <a:cubicBezTo>
                    <a:pt x="16615" y="18834"/>
                    <a:pt x="15524" y="18115"/>
                    <a:pt x="14521" y="17386"/>
                  </a:cubicBezTo>
                  <a:cubicBezTo>
                    <a:pt x="13568" y="16696"/>
                    <a:pt x="12709" y="16012"/>
                    <a:pt x="11942" y="15334"/>
                  </a:cubicBezTo>
                  <a:cubicBezTo>
                    <a:pt x="11264" y="14740"/>
                    <a:pt x="10616" y="14111"/>
                    <a:pt x="10002" y="13448"/>
                  </a:cubicBezTo>
                  <a:cubicBezTo>
                    <a:pt x="9099" y="12500"/>
                    <a:pt x="8317" y="11438"/>
                    <a:pt x="7675" y="10286"/>
                  </a:cubicBezTo>
                  <a:cubicBezTo>
                    <a:pt x="7264" y="9554"/>
                    <a:pt x="6980" y="8753"/>
                    <a:pt x="6837" y="7920"/>
                  </a:cubicBezTo>
                  <a:cubicBezTo>
                    <a:pt x="6744" y="7355"/>
                    <a:pt x="6777" y="6775"/>
                    <a:pt x="6932" y="6225"/>
                  </a:cubicBezTo>
                  <a:cubicBezTo>
                    <a:pt x="7063" y="5788"/>
                    <a:pt x="7287" y="5388"/>
                    <a:pt x="7587" y="5053"/>
                  </a:cubicBezTo>
                  <a:cubicBezTo>
                    <a:pt x="8201" y="4431"/>
                    <a:pt x="8974" y="4004"/>
                    <a:pt x="9815" y="3822"/>
                  </a:cubicBezTo>
                  <a:cubicBezTo>
                    <a:pt x="11671" y="3359"/>
                    <a:pt x="14056" y="3537"/>
                    <a:pt x="15561" y="2852"/>
                  </a:cubicBezTo>
                  <a:cubicBezTo>
                    <a:pt x="16151" y="2583"/>
                    <a:pt x="16495" y="2178"/>
                    <a:pt x="16481" y="1795"/>
                  </a:cubicBezTo>
                  <a:cubicBezTo>
                    <a:pt x="16468" y="1413"/>
                    <a:pt x="16140" y="992"/>
                    <a:pt x="15671" y="637"/>
                  </a:cubicBezTo>
                  <a:cubicBezTo>
                    <a:pt x="14905" y="468"/>
                    <a:pt x="14060" y="236"/>
                    <a:pt x="13108" y="0"/>
                  </a:cubicBezTo>
                  <a:cubicBezTo>
                    <a:pt x="13508" y="259"/>
                    <a:pt x="13782" y="547"/>
                    <a:pt x="13818" y="822"/>
                  </a:cubicBezTo>
                  <a:cubicBezTo>
                    <a:pt x="13854" y="1098"/>
                    <a:pt x="13593" y="1337"/>
                    <a:pt x="13182" y="1487"/>
                  </a:cubicBezTo>
                  <a:cubicBezTo>
                    <a:pt x="12525" y="1680"/>
                    <a:pt x="11843" y="1763"/>
                    <a:pt x="11161" y="1733"/>
                  </a:cubicBezTo>
                  <a:cubicBezTo>
                    <a:pt x="10121" y="1695"/>
                    <a:pt x="9079" y="1716"/>
                    <a:pt x="8041" y="1798"/>
                  </a:cubicBezTo>
                  <a:cubicBezTo>
                    <a:pt x="6868" y="1912"/>
                    <a:pt x="5717" y="2201"/>
                    <a:pt x="4625" y="2657"/>
                  </a:cubicBezTo>
                  <a:cubicBezTo>
                    <a:pt x="4038" y="2903"/>
                    <a:pt x="3478" y="3214"/>
                    <a:pt x="2956" y="3584"/>
                  </a:cubicBezTo>
                  <a:cubicBezTo>
                    <a:pt x="2384" y="3992"/>
                    <a:pt x="1874" y="4485"/>
                    <a:pt x="1440" y="5046"/>
                  </a:cubicBezTo>
                  <a:cubicBezTo>
                    <a:pt x="934" y="5710"/>
                    <a:pt x="553" y="6467"/>
                    <a:pt x="317" y="7276"/>
                  </a:cubicBezTo>
                  <a:cubicBezTo>
                    <a:pt x="173" y="7771"/>
                    <a:pt x="79" y="8279"/>
                    <a:pt x="34" y="8794"/>
                  </a:cubicBezTo>
                  <a:cubicBezTo>
                    <a:pt x="-18" y="9411"/>
                    <a:pt x="-10" y="10032"/>
                    <a:pt x="57" y="10647"/>
                  </a:cubicBezTo>
                  <a:cubicBezTo>
                    <a:pt x="143" y="11420"/>
                    <a:pt x="299" y="12183"/>
                    <a:pt x="522" y="12927"/>
                  </a:cubicBezTo>
                  <a:cubicBezTo>
                    <a:pt x="809" y="13883"/>
                    <a:pt x="1174" y="14813"/>
                    <a:pt x="1613" y="15707"/>
                  </a:cubicBezTo>
                  <a:cubicBezTo>
                    <a:pt x="2183" y="16870"/>
                    <a:pt x="2836" y="17989"/>
                    <a:pt x="3567" y="19052"/>
                  </a:cubicBezTo>
                  <a:close/>
                </a:path>
              </a:pathLst>
            </a:custGeom>
            <a:solidFill>
              <a:srgbClr val="000000"/>
            </a:soli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sp>
          <p:nvSpPr>
            <p:cNvPr id="11" name="Freeform 26">
              <a:extLst>
                <a:ext uri="{FF2B5EF4-FFF2-40B4-BE49-F238E27FC236}">
                  <a16:creationId xmlns:a16="http://schemas.microsoft.com/office/drawing/2014/main" id="{B12C1461-8A73-4193-8DAD-68D03853A8DD}"/>
                </a:ext>
              </a:extLst>
            </p:cNvPr>
            <p:cNvSpPr/>
            <p:nvPr/>
          </p:nvSpPr>
          <p:spPr>
            <a:xfrm>
              <a:off x="245300" y="23160"/>
              <a:ext cx="4336903" cy="6723644"/>
            </a:xfrm>
            <a:custGeom>
              <a:avLst/>
              <a:gdLst/>
              <a:ahLst/>
              <a:cxnLst>
                <a:cxn ang="0">
                  <a:pos x="wd2" y="hd2"/>
                </a:cxn>
                <a:cxn ang="5400000">
                  <a:pos x="wd2" y="hd2"/>
                </a:cxn>
                <a:cxn ang="10800000">
                  <a:pos x="wd2" y="hd2"/>
                </a:cxn>
                <a:cxn ang="16200000">
                  <a:pos x="wd2" y="hd2"/>
                </a:cxn>
              </a:cxnLst>
              <a:rect l="0" t="0" r="r" b="b"/>
              <a:pathLst>
                <a:path w="21569" h="21600" extrusionOk="0">
                  <a:moveTo>
                    <a:pt x="1274" y="13150"/>
                  </a:moveTo>
                  <a:cubicBezTo>
                    <a:pt x="1848" y="14091"/>
                    <a:pt x="2536" y="15002"/>
                    <a:pt x="3334" y="15873"/>
                  </a:cubicBezTo>
                  <a:cubicBezTo>
                    <a:pt x="4360" y="17001"/>
                    <a:pt x="5509" y="18080"/>
                    <a:pt x="6772" y="19103"/>
                  </a:cubicBezTo>
                  <a:cubicBezTo>
                    <a:pt x="7768" y="19916"/>
                    <a:pt x="8891" y="20749"/>
                    <a:pt x="10141" y="21600"/>
                  </a:cubicBezTo>
                  <a:lnTo>
                    <a:pt x="10750" y="21600"/>
                  </a:lnTo>
                  <a:cubicBezTo>
                    <a:pt x="9482" y="20757"/>
                    <a:pt x="8340" y="19930"/>
                    <a:pt x="7322" y="19121"/>
                  </a:cubicBezTo>
                  <a:cubicBezTo>
                    <a:pt x="6034" y="18106"/>
                    <a:pt x="4857" y="17034"/>
                    <a:pt x="3802" y="15912"/>
                  </a:cubicBezTo>
                  <a:cubicBezTo>
                    <a:pt x="2983" y="15047"/>
                    <a:pt x="2274" y="14140"/>
                    <a:pt x="1681" y="13201"/>
                  </a:cubicBezTo>
                  <a:cubicBezTo>
                    <a:pt x="1217" y="12471"/>
                    <a:pt x="856" y="11717"/>
                    <a:pt x="601" y="10945"/>
                  </a:cubicBezTo>
                  <a:cubicBezTo>
                    <a:pt x="400" y="10334"/>
                    <a:pt x="292" y="9710"/>
                    <a:pt x="281" y="9085"/>
                  </a:cubicBezTo>
                  <a:cubicBezTo>
                    <a:pt x="274" y="8573"/>
                    <a:pt x="347" y="8062"/>
                    <a:pt x="500" y="7560"/>
                  </a:cubicBezTo>
                  <a:cubicBezTo>
                    <a:pt x="744" y="6751"/>
                    <a:pt x="1233" y="5981"/>
                    <a:pt x="1940" y="5295"/>
                  </a:cubicBezTo>
                  <a:cubicBezTo>
                    <a:pt x="2540" y="4723"/>
                    <a:pt x="3278" y="4218"/>
                    <a:pt x="4126" y="3797"/>
                  </a:cubicBezTo>
                  <a:cubicBezTo>
                    <a:pt x="4904" y="3412"/>
                    <a:pt x="5750" y="3086"/>
                    <a:pt x="6646" y="2828"/>
                  </a:cubicBezTo>
                  <a:cubicBezTo>
                    <a:pt x="8323" y="2352"/>
                    <a:pt x="10105" y="2047"/>
                    <a:pt x="11927" y="1925"/>
                  </a:cubicBezTo>
                  <a:cubicBezTo>
                    <a:pt x="13604" y="1840"/>
                    <a:pt x="15287" y="1824"/>
                    <a:pt x="16967" y="1879"/>
                  </a:cubicBezTo>
                  <a:cubicBezTo>
                    <a:pt x="18138" y="1915"/>
                    <a:pt x="19310" y="1823"/>
                    <a:pt x="20434" y="1609"/>
                  </a:cubicBezTo>
                  <a:cubicBezTo>
                    <a:pt x="21154" y="1446"/>
                    <a:pt x="21593" y="1165"/>
                    <a:pt x="21568" y="893"/>
                  </a:cubicBezTo>
                  <a:cubicBezTo>
                    <a:pt x="21543" y="621"/>
                    <a:pt x="21085" y="295"/>
                    <a:pt x="20434" y="19"/>
                  </a:cubicBezTo>
                  <a:lnTo>
                    <a:pt x="20311" y="0"/>
                  </a:lnTo>
                  <a:cubicBezTo>
                    <a:pt x="20963" y="272"/>
                    <a:pt x="21413" y="574"/>
                    <a:pt x="21445" y="865"/>
                  </a:cubicBezTo>
                  <a:cubicBezTo>
                    <a:pt x="21478" y="1156"/>
                    <a:pt x="21039" y="1409"/>
                    <a:pt x="20337" y="1563"/>
                  </a:cubicBezTo>
                  <a:cubicBezTo>
                    <a:pt x="19226" y="1772"/>
                    <a:pt x="18069" y="1861"/>
                    <a:pt x="16913" y="1825"/>
                  </a:cubicBezTo>
                  <a:cubicBezTo>
                    <a:pt x="15233" y="1774"/>
                    <a:pt x="13550" y="1791"/>
                    <a:pt x="11873" y="1877"/>
                  </a:cubicBezTo>
                  <a:cubicBezTo>
                    <a:pt x="10045" y="2003"/>
                    <a:pt x="8257" y="2310"/>
                    <a:pt x="6574" y="2788"/>
                  </a:cubicBezTo>
                  <a:cubicBezTo>
                    <a:pt x="5666" y="3045"/>
                    <a:pt x="4808" y="3370"/>
                    <a:pt x="4018" y="3755"/>
                  </a:cubicBezTo>
                  <a:cubicBezTo>
                    <a:pt x="3158" y="4175"/>
                    <a:pt x="2405" y="4677"/>
                    <a:pt x="1786" y="5246"/>
                  </a:cubicBezTo>
                  <a:cubicBezTo>
                    <a:pt x="1055" y="5928"/>
                    <a:pt x="538" y="6696"/>
                    <a:pt x="266" y="7506"/>
                  </a:cubicBezTo>
                  <a:cubicBezTo>
                    <a:pt x="97" y="8007"/>
                    <a:pt x="8" y="8517"/>
                    <a:pt x="0" y="9029"/>
                  </a:cubicBezTo>
                  <a:cubicBezTo>
                    <a:pt x="-7" y="9653"/>
                    <a:pt x="81" y="10277"/>
                    <a:pt x="263" y="10890"/>
                  </a:cubicBezTo>
                  <a:cubicBezTo>
                    <a:pt x="493" y="11661"/>
                    <a:pt x="832" y="12418"/>
                    <a:pt x="1274" y="13150"/>
                  </a:cubicBezTo>
                  <a:close/>
                </a:path>
              </a:pathLst>
            </a:custGeom>
            <a:solidFill>
              <a:srgbClr val="D9D9D9"/>
            </a:soli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sp>
          <p:nvSpPr>
            <p:cNvPr id="12" name="Freeform 27">
              <a:extLst>
                <a:ext uri="{FF2B5EF4-FFF2-40B4-BE49-F238E27FC236}">
                  <a16:creationId xmlns:a16="http://schemas.microsoft.com/office/drawing/2014/main" id="{441AA605-F695-4817-ABB9-CB903B1DC0CD}"/>
                </a:ext>
              </a:extLst>
            </p:cNvPr>
            <p:cNvSpPr/>
            <p:nvPr/>
          </p:nvSpPr>
          <p:spPr>
            <a:xfrm>
              <a:off x="1831398" y="173716"/>
              <a:ext cx="4332877" cy="6574538"/>
            </a:xfrm>
            <a:custGeom>
              <a:avLst/>
              <a:gdLst/>
              <a:ahLst/>
              <a:cxnLst>
                <a:cxn ang="0">
                  <a:pos x="wd2" y="hd2"/>
                </a:cxn>
                <a:cxn ang="5400000">
                  <a:pos x="wd2" y="hd2"/>
                </a:cxn>
                <a:cxn ang="10800000">
                  <a:pos x="wd2" y="hd2"/>
                </a:cxn>
                <a:cxn ang="16200000">
                  <a:pos x="wd2" y="hd2"/>
                </a:cxn>
              </a:cxnLst>
              <a:rect l="0" t="0" r="r" b="b"/>
              <a:pathLst>
                <a:path w="21596" h="21600" extrusionOk="0">
                  <a:moveTo>
                    <a:pt x="3860" y="12768"/>
                  </a:moveTo>
                  <a:cubicBezTo>
                    <a:pt x="4732" y="13481"/>
                    <a:pt x="5664" y="14160"/>
                    <a:pt x="6653" y="14803"/>
                  </a:cubicBezTo>
                  <a:cubicBezTo>
                    <a:pt x="7881" y="15603"/>
                    <a:pt x="9171" y="16360"/>
                    <a:pt x="10516" y="17072"/>
                  </a:cubicBezTo>
                  <a:cubicBezTo>
                    <a:pt x="12039" y="17881"/>
                    <a:pt x="13731" y="18699"/>
                    <a:pt x="15603" y="19514"/>
                  </a:cubicBezTo>
                  <a:cubicBezTo>
                    <a:pt x="17220" y="20218"/>
                    <a:pt x="18960" y="20914"/>
                    <a:pt x="20824" y="21600"/>
                  </a:cubicBezTo>
                  <a:lnTo>
                    <a:pt x="21596" y="21600"/>
                  </a:lnTo>
                  <a:cubicBezTo>
                    <a:pt x="19695" y="20917"/>
                    <a:pt x="17909" y="20221"/>
                    <a:pt x="16253" y="19514"/>
                  </a:cubicBezTo>
                  <a:cubicBezTo>
                    <a:pt x="14377" y="18712"/>
                    <a:pt x="12670" y="17911"/>
                    <a:pt x="11133" y="17110"/>
                  </a:cubicBezTo>
                  <a:cubicBezTo>
                    <a:pt x="9772" y="16407"/>
                    <a:pt x="8466" y="15660"/>
                    <a:pt x="7219" y="14870"/>
                  </a:cubicBezTo>
                  <a:cubicBezTo>
                    <a:pt x="6212" y="14232"/>
                    <a:pt x="5261" y="13557"/>
                    <a:pt x="4369" y="12849"/>
                  </a:cubicBezTo>
                  <a:cubicBezTo>
                    <a:pt x="3073" y="11844"/>
                    <a:pt x="1999" y="10723"/>
                    <a:pt x="1180" y="9519"/>
                  </a:cubicBezTo>
                  <a:cubicBezTo>
                    <a:pt x="655" y="8753"/>
                    <a:pt x="357" y="7929"/>
                    <a:pt x="299" y="7089"/>
                  </a:cubicBezTo>
                  <a:cubicBezTo>
                    <a:pt x="271" y="6499"/>
                    <a:pt x="444" y="5912"/>
                    <a:pt x="804" y="5372"/>
                  </a:cubicBezTo>
                  <a:cubicBezTo>
                    <a:pt x="1117" y="4927"/>
                    <a:pt x="1564" y="4529"/>
                    <a:pt x="2118" y="4202"/>
                  </a:cubicBezTo>
                  <a:cubicBezTo>
                    <a:pt x="3224" y="3594"/>
                    <a:pt x="4550" y="3185"/>
                    <a:pt x="5967" y="3013"/>
                  </a:cubicBezTo>
                  <a:cubicBezTo>
                    <a:pt x="9012" y="2585"/>
                    <a:pt x="12851" y="2854"/>
                    <a:pt x="15315" y="2193"/>
                  </a:cubicBezTo>
                  <a:cubicBezTo>
                    <a:pt x="16264" y="1938"/>
                    <a:pt x="16834" y="1541"/>
                    <a:pt x="16830" y="1165"/>
                  </a:cubicBezTo>
                  <a:cubicBezTo>
                    <a:pt x="16826" y="790"/>
                    <a:pt x="16321" y="371"/>
                    <a:pt x="15589" y="14"/>
                  </a:cubicBezTo>
                  <a:lnTo>
                    <a:pt x="15495" y="0"/>
                  </a:lnTo>
                  <a:cubicBezTo>
                    <a:pt x="16217" y="352"/>
                    <a:pt x="16722" y="751"/>
                    <a:pt x="16722" y="1141"/>
                  </a:cubicBezTo>
                  <a:cubicBezTo>
                    <a:pt x="16722" y="1531"/>
                    <a:pt x="16155" y="1907"/>
                    <a:pt x="15203" y="2159"/>
                  </a:cubicBezTo>
                  <a:cubicBezTo>
                    <a:pt x="14067" y="2461"/>
                    <a:pt x="12472" y="2604"/>
                    <a:pt x="10747" y="2666"/>
                  </a:cubicBezTo>
                  <a:cubicBezTo>
                    <a:pt x="9023" y="2728"/>
                    <a:pt x="7334" y="2742"/>
                    <a:pt x="5844" y="2944"/>
                  </a:cubicBezTo>
                  <a:cubicBezTo>
                    <a:pt x="4412" y="3118"/>
                    <a:pt x="3070" y="3527"/>
                    <a:pt x="1941" y="4133"/>
                  </a:cubicBezTo>
                  <a:cubicBezTo>
                    <a:pt x="1373" y="4458"/>
                    <a:pt x="909" y="4854"/>
                    <a:pt x="577" y="5298"/>
                  </a:cubicBezTo>
                  <a:cubicBezTo>
                    <a:pt x="193" y="5833"/>
                    <a:pt x="-4" y="6417"/>
                    <a:pt x="0" y="7008"/>
                  </a:cubicBezTo>
                  <a:cubicBezTo>
                    <a:pt x="23" y="7844"/>
                    <a:pt x="290" y="8669"/>
                    <a:pt x="786" y="9439"/>
                  </a:cubicBezTo>
                  <a:cubicBezTo>
                    <a:pt x="1565" y="10639"/>
                    <a:pt x="2600" y="11760"/>
                    <a:pt x="3860" y="12768"/>
                  </a:cubicBezTo>
                  <a:close/>
                </a:path>
              </a:pathLst>
            </a:custGeom>
            <a:solidFill>
              <a:srgbClr val="D9D9D9"/>
            </a:soli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sp>
          <p:nvSpPr>
            <p:cNvPr id="13" name="Freeform 28">
              <a:extLst>
                <a:ext uri="{FF2B5EF4-FFF2-40B4-BE49-F238E27FC236}">
                  <a16:creationId xmlns:a16="http://schemas.microsoft.com/office/drawing/2014/main" id="{8969488F-C255-449C-A89E-60432021BBFD}"/>
                </a:ext>
              </a:extLst>
            </p:cNvPr>
            <p:cNvSpPr/>
            <p:nvPr/>
          </p:nvSpPr>
          <p:spPr>
            <a:xfrm>
              <a:off x="994066" y="102786"/>
              <a:ext cx="3925959" cy="6649095"/>
            </a:xfrm>
            <a:custGeom>
              <a:avLst/>
              <a:gdLst/>
              <a:ahLst/>
              <a:cxnLst>
                <a:cxn ang="0">
                  <a:pos x="wd2" y="hd2"/>
                </a:cxn>
                <a:cxn ang="5400000">
                  <a:pos x="wd2" y="hd2"/>
                </a:cxn>
                <a:cxn ang="10800000">
                  <a:pos x="wd2" y="hd2"/>
                </a:cxn>
                <a:cxn ang="16200000">
                  <a:pos x="wd2" y="hd2"/>
                </a:cxn>
              </a:cxnLst>
              <a:rect l="0" t="0" r="r" b="b"/>
              <a:pathLst>
                <a:path w="21525" h="21600" extrusionOk="0">
                  <a:moveTo>
                    <a:pt x="443" y="9836"/>
                  </a:moveTo>
                  <a:cubicBezTo>
                    <a:pt x="722" y="10470"/>
                    <a:pt x="1094" y="11089"/>
                    <a:pt x="1555" y="11684"/>
                  </a:cubicBezTo>
                  <a:cubicBezTo>
                    <a:pt x="2146" y="12448"/>
                    <a:pt x="2836" y="13184"/>
                    <a:pt x="3618" y="13885"/>
                  </a:cubicBezTo>
                  <a:cubicBezTo>
                    <a:pt x="4612" y="14776"/>
                    <a:pt x="5703" y="15628"/>
                    <a:pt x="6885" y="16434"/>
                  </a:cubicBezTo>
                  <a:cubicBezTo>
                    <a:pt x="8385" y="17457"/>
                    <a:pt x="9984" y="18427"/>
                    <a:pt x="11675" y="19340"/>
                  </a:cubicBezTo>
                  <a:cubicBezTo>
                    <a:pt x="13051" y="20085"/>
                    <a:pt x="14559" y="20838"/>
                    <a:pt x="16199" y="21600"/>
                  </a:cubicBezTo>
                  <a:lnTo>
                    <a:pt x="17973" y="21600"/>
                  </a:lnTo>
                  <a:cubicBezTo>
                    <a:pt x="16288" y="20846"/>
                    <a:pt x="14731" y="20105"/>
                    <a:pt x="13302" y="19376"/>
                  </a:cubicBezTo>
                  <a:cubicBezTo>
                    <a:pt x="11561" y="18492"/>
                    <a:pt x="9908" y="17550"/>
                    <a:pt x="8349" y="16554"/>
                  </a:cubicBezTo>
                  <a:cubicBezTo>
                    <a:pt x="7112" y="15762"/>
                    <a:pt x="5961" y="14925"/>
                    <a:pt x="4900" y="14047"/>
                  </a:cubicBezTo>
                  <a:cubicBezTo>
                    <a:pt x="4071" y="13358"/>
                    <a:pt x="3327" y="12634"/>
                    <a:pt x="2674" y="11882"/>
                  </a:cubicBezTo>
                  <a:cubicBezTo>
                    <a:pt x="2160" y="11290"/>
                    <a:pt x="1731" y="10674"/>
                    <a:pt x="1392" y="10040"/>
                  </a:cubicBezTo>
                  <a:cubicBezTo>
                    <a:pt x="1118" y="9532"/>
                    <a:pt x="929" y="9008"/>
                    <a:pt x="828" y="8477"/>
                  </a:cubicBezTo>
                  <a:cubicBezTo>
                    <a:pt x="657" y="7688"/>
                    <a:pt x="770" y="6887"/>
                    <a:pt x="1158" y="6125"/>
                  </a:cubicBezTo>
                  <a:cubicBezTo>
                    <a:pt x="1479" y="5534"/>
                    <a:pt x="1995" y="4986"/>
                    <a:pt x="2678" y="4515"/>
                  </a:cubicBezTo>
                  <a:cubicBezTo>
                    <a:pt x="3292" y="4095"/>
                    <a:pt x="4012" y="3734"/>
                    <a:pt x="4813" y="3445"/>
                  </a:cubicBezTo>
                  <a:cubicBezTo>
                    <a:pt x="6357" y="2907"/>
                    <a:pt x="8064" y="2553"/>
                    <a:pt x="9837" y="2403"/>
                  </a:cubicBezTo>
                  <a:cubicBezTo>
                    <a:pt x="11580" y="2243"/>
                    <a:pt x="13409" y="2295"/>
                    <a:pt x="15310" y="2297"/>
                  </a:cubicBezTo>
                  <a:cubicBezTo>
                    <a:pt x="16883" y="2329"/>
                    <a:pt x="18455" y="2208"/>
                    <a:pt x="19961" y="1938"/>
                  </a:cubicBezTo>
                  <a:cubicBezTo>
                    <a:pt x="20922" y="1731"/>
                    <a:pt x="21521" y="1390"/>
                    <a:pt x="21525" y="1063"/>
                  </a:cubicBezTo>
                  <a:cubicBezTo>
                    <a:pt x="21529" y="736"/>
                    <a:pt x="21017" y="357"/>
                    <a:pt x="20263" y="42"/>
                  </a:cubicBezTo>
                  <a:lnTo>
                    <a:pt x="19973" y="0"/>
                  </a:lnTo>
                  <a:cubicBezTo>
                    <a:pt x="20719" y="313"/>
                    <a:pt x="21231" y="663"/>
                    <a:pt x="21227" y="997"/>
                  </a:cubicBezTo>
                  <a:cubicBezTo>
                    <a:pt x="21223" y="1331"/>
                    <a:pt x="20644" y="1646"/>
                    <a:pt x="19707" y="1846"/>
                  </a:cubicBezTo>
                  <a:cubicBezTo>
                    <a:pt x="18238" y="2109"/>
                    <a:pt x="16705" y="2225"/>
                    <a:pt x="15171" y="2189"/>
                  </a:cubicBezTo>
                  <a:cubicBezTo>
                    <a:pt x="13282" y="2189"/>
                    <a:pt x="11449" y="2119"/>
                    <a:pt x="9679" y="2271"/>
                  </a:cubicBezTo>
                  <a:cubicBezTo>
                    <a:pt x="7866" y="2416"/>
                    <a:pt x="6116" y="2762"/>
                    <a:pt x="4519" y="3290"/>
                  </a:cubicBezTo>
                  <a:cubicBezTo>
                    <a:pt x="3687" y="3573"/>
                    <a:pt x="2930" y="3928"/>
                    <a:pt x="2273" y="4343"/>
                  </a:cubicBezTo>
                  <a:cubicBezTo>
                    <a:pt x="1544" y="4805"/>
                    <a:pt x="973" y="5347"/>
                    <a:pt x="590" y="5937"/>
                  </a:cubicBezTo>
                  <a:cubicBezTo>
                    <a:pt x="122" y="6689"/>
                    <a:pt x="-71" y="7490"/>
                    <a:pt x="23" y="8289"/>
                  </a:cubicBezTo>
                  <a:cubicBezTo>
                    <a:pt x="78" y="8811"/>
                    <a:pt x="219" y="9329"/>
                    <a:pt x="443" y="9836"/>
                  </a:cubicBezTo>
                  <a:close/>
                </a:path>
              </a:pathLst>
            </a:custGeom>
            <a:solidFill>
              <a:srgbClr val="D9D9D9"/>
            </a:soli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grpSp>
      <p:grpSp>
        <p:nvGrpSpPr>
          <p:cNvPr id="14" name="Group">
            <a:extLst>
              <a:ext uri="{FF2B5EF4-FFF2-40B4-BE49-F238E27FC236}">
                <a16:creationId xmlns:a16="http://schemas.microsoft.com/office/drawing/2014/main" id="{06478FCC-627D-490A-ADFD-F0E876F8B2CB}"/>
              </a:ext>
            </a:extLst>
          </p:cNvPr>
          <p:cNvGrpSpPr/>
          <p:nvPr/>
        </p:nvGrpSpPr>
        <p:grpSpPr>
          <a:xfrm>
            <a:off x="2864462" y="3284746"/>
            <a:ext cx="1728558" cy="1270502"/>
            <a:chOff x="-1" y="-2"/>
            <a:chExt cx="2378933" cy="1655527"/>
          </a:xfrm>
        </p:grpSpPr>
        <p:pic>
          <p:nvPicPr>
            <p:cNvPr id="15" name="TinyPPT_8.png" descr="TinyPPT_8.png">
              <a:extLst>
                <a:ext uri="{FF2B5EF4-FFF2-40B4-BE49-F238E27FC236}">
                  <a16:creationId xmlns:a16="http://schemas.microsoft.com/office/drawing/2014/main" id="{314CE9B0-9ED5-40CE-92E1-4A1E2235163D}"/>
                </a:ext>
              </a:extLst>
            </p:cNvPr>
            <p:cNvPicPr>
              <a:picLocks noChangeAspect="1"/>
            </p:cNvPicPr>
            <p:nvPr/>
          </p:nvPicPr>
          <p:blipFill>
            <a:blip r:embed="rId3">
              <a:alphaModFix amt="85611"/>
            </a:blip>
            <a:stretch>
              <a:fillRect/>
            </a:stretch>
          </p:blipFill>
          <p:spPr>
            <a:xfrm>
              <a:off x="244889" y="1487054"/>
              <a:ext cx="2134043" cy="168471"/>
            </a:xfrm>
            <a:prstGeom prst="rect">
              <a:avLst/>
            </a:prstGeom>
            <a:ln w="12700" cap="flat">
              <a:noFill/>
              <a:miter lim="400000"/>
            </a:ln>
            <a:effectLst/>
          </p:spPr>
        </p:pic>
        <p:sp>
          <p:nvSpPr>
            <p:cNvPr id="16" name="Teardrop 3">
              <a:extLst>
                <a:ext uri="{FF2B5EF4-FFF2-40B4-BE49-F238E27FC236}">
                  <a16:creationId xmlns:a16="http://schemas.microsoft.com/office/drawing/2014/main" id="{DBA9A195-1D51-4B46-BF17-7FC2EC389C2B}"/>
                </a:ext>
              </a:extLst>
            </p:cNvPr>
            <p:cNvSpPr/>
            <p:nvPr/>
          </p:nvSpPr>
          <p:spPr>
            <a:xfrm rot="10800000" flipH="1">
              <a:off x="-1" y="-2"/>
              <a:ext cx="1569490" cy="156949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chemeClr val="accent6">
                <a:lumMod val="75000"/>
              </a:schemeClr>
            </a:soli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sp>
          <p:nvSpPr>
            <p:cNvPr id="17" name="Oval 9">
              <a:extLst>
                <a:ext uri="{FF2B5EF4-FFF2-40B4-BE49-F238E27FC236}">
                  <a16:creationId xmlns:a16="http://schemas.microsoft.com/office/drawing/2014/main" id="{A917E8EE-0B93-4FA0-A061-5E40E021F757}"/>
                </a:ext>
              </a:extLst>
            </p:cNvPr>
            <p:cNvSpPr/>
            <p:nvPr/>
          </p:nvSpPr>
          <p:spPr>
            <a:xfrm>
              <a:off x="203968" y="212846"/>
              <a:ext cx="1094346" cy="1094345"/>
            </a:xfrm>
            <a:prstGeom prst="ellipse">
              <a:avLst/>
            </a:prstGeom>
            <a:gradFill flip="none" rotWithShape="1">
              <a:gsLst>
                <a:gs pos="31253">
                  <a:srgbClr val="FFFFFF"/>
                </a:gs>
                <a:gs pos="71612">
                  <a:srgbClr val="E6EAEB"/>
                </a:gs>
                <a:gs pos="99960">
                  <a:srgbClr val="CDD5D8"/>
                </a:gs>
              </a:gsLst>
              <a:lin ang="2700000" scaled="0"/>
            </a:gradFill>
            <a:ln w="12700" cap="flat">
              <a:noFill/>
              <a:miter lim="400000"/>
            </a:ln>
            <a:effectLst>
              <a:outerShdw blurRad="152400" dist="90035" dir="2315233" rotWithShape="0">
                <a:srgbClr val="000000">
                  <a:alpha val="38297"/>
                </a:srgbClr>
              </a:outerShdw>
            </a:effectLst>
          </p:spPr>
          <p:txBody>
            <a:bodyPr wrap="square" lIns="34289" tIns="34289" rIns="34289" bIns="34289" numCol="1" anchor="ctr">
              <a:noAutofit/>
            </a:bodyPr>
            <a:lstStyle/>
            <a:p>
              <a:endParaRPr sz="1350"/>
            </a:p>
          </p:txBody>
        </p:sp>
      </p:grpSp>
      <p:grpSp>
        <p:nvGrpSpPr>
          <p:cNvPr id="18" name="Group">
            <a:extLst>
              <a:ext uri="{FF2B5EF4-FFF2-40B4-BE49-F238E27FC236}">
                <a16:creationId xmlns:a16="http://schemas.microsoft.com/office/drawing/2014/main" id="{060EB849-28AC-4C0B-8E69-E3EA014AF5AF}"/>
              </a:ext>
            </a:extLst>
          </p:cNvPr>
          <p:cNvGrpSpPr/>
          <p:nvPr/>
        </p:nvGrpSpPr>
        <p:grpSpPr>
          <a:xfrm>
            <a:off x="3275688" y="2251217"/>
            <a:ext cx="1368993" cy="963486"/>
            <a:chOff x="-1" y="-1"/>
            <a:chExt cx="1825322" cy="1284647"/>
          </a:xfrm>
        </p:grpSpPr>
        <p:pic>
          <p:nvPicPr>
            <p:cNvPr id="19" name="TinyPPT_8.png" descr="TinyPPT_8.png">
              <a:extLst>
                <a:ext uri="{FF2B5EF4-FFF2-40B4-BE49-F238E27FC236}">
                  <a16:creationId xmlns:a16="http://schemas.microsoft.com/office/drawing/2014/main" id="{8F76BDE8-B0FF-4EF4-AC4B-C9BD3D55F414}"/>
                </a:ext>
              </a:extLst>
            </p:cNvPr>
            <p:cNvPicPr>
              <a:picLocks noChangeAspect="1"/>
            </p:cNvPicPr>
            <p:nvPr/>
          </p:nvPicPr>
          <p:blipFill>
            <a:blip r:embed="rId3">
              <a:alphaModFix amt="85611"/>
            </a:blip>
            <a:stretch>
              <a:fillRect/>
            </a:stretch>
          </p:blipFill>
          <p:spPr>
            <a:xfrm>
              <a:off x="101956" y="1131719"/>
              <a:ext cx="1723365" cy="152927"/>
            </a:xfrm>
            <a:prstGeom prst="rect">
              <a:avLst/>
            </a:prstGeom>
            <a:ln w="12700" cap="flat">
              <a:noFill/>
              <a:miter lim="400000"/>
            </a:ln>
            <a:effectLst/>
          </p:spPr>
        </p:pic>
        <p:sp>
          <p:nvSpPr>
            <p:cNvPr id="20" name="Teardrop 17">
              <a:extLst>
                <a:ext uri="{FF2B5EF4-FFF2-40B4-BE49-F238E27FC236}">
                  <a16:creationId xmlns:a16="http://schemas.microsoft.com/office/drawing/2014/main" id="{2B369532-D97F-431E-9E24-381A8B2D2ABF}"/>
                </a:ext>
              </a:extLst>
            </p:cNvPr>
            <p:cNvSpPr/>
            <p:nvPr/>
          </p:nvSpPr>
          <p:spPr>
            <a:xfrm rot="10800000" flipH="1">
              <a:off x="-2" y="-2"/>
              <a:ext cx="1206620" cy="120661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92D050"/>
            </a:soli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sp>
          <p:nvSpPr>
            <p:cNvPr id="21" name="Oval 18">
              <a:extLst>
                <a:ext uri="{FF2B5EF4-FFF2-40B4-BE49-F238E27FC236}">
                  <a16:creationId xmlns:a16="http://schemas.microsoft.com/office/drawing/2014/main" id="{C82CD8DB-39EE-4FE4-9F3D-FCCC8563530F}"/>
                </a:ext>
              </a:extLst>
            </p:cNvPr>
            <p:cNvSpPr/>
            <p:nvPr/>
          </p:nvSpPr>
          <p:spPr>
            <a:xfrm>
              <a:off x="185895" y="152874"/>
              <a:ext cx="841331" cy="841331"/>
            </a:xfrm>
            <a:prstGeom prst="ellipse">
              <a:avLst/>
            </a:prstGeom>
            <a:gradFill flip="none" rotWithShape="1">
              <a:gsLst>
                <a:gs pos="31253">
                  <a:srgbClr val="FFFFFF"/>
                </a:gs>
                <a:gs pos="71612">
                  <a:srgbClr val="E6EAEB"/>
                </a:gs>
                <a:gs pos="99960">
                  <a:srgbClr val="CDD5D8"/>
                </a:gs>
              </a:gsLst>
              <a:lin ang="2700000" scaled="0"/>
            </a:gradFill>
            <a:ln w="12700" cap="flat">
              <a:noFill/>
              <a:miter lim="400000"/>
            </a:ln>
            <a:effectLst>
              <a:outerShdw blurRad="152400" dist="90035" dir="2315233" rotWithShape="0">
                <a:srgbClr val="000000">
                  <a:alpha val="38297"/>
                </a:srgbClr>
              </a:outerShdw>
            </a:effectLst>
          </p:spPr>
          <p:txBody>
            <a:bodyPr wrap="square" lIns="34289" tIns="34289" rIns="34289" bIns="34289" numCol="1" anchor="ctr">
              <a:noAutofit/>
            </a:bodyPr>
            <a:lstStyle/>
            <a:p>
              <a:endParaRPr sz="1350"/>
            </a:p>
          </p:txBody>
        </p:sp>
      </p:grpSp>
      <p:grpSp>
        <p:nvGrpSpPr>
          <p:cNvPr id="22" name="Group">
            <a:extLst>
              <a:ext uri="{FF2B5EF4-FFF2-40B4-BE49-F238E27FC236}">
                <a16:creationId xmlns:a16="http://schemas.microsoft.com/office/drawing/2014/main" id="{F7105717-1FC1-485A-86B3-69284601B044}"/>
              </a:ext>
            </a:extLst>
          </p:cNvPr>
          <p:cNvGrpSpPr/>
          <p:nvPr/>
        </p:nvGrpSpPr>
        <p:grpSpPr>
          <a:xfrm>
            <a:off x="5355665" y="2429537"/>
            <a:ext cx="1507541" cy="1148386"/>
            <a:chOff x="0" y="0"/>
            <a:chExt cx="2074757" cy="1496400"/>
          </a:xfrm>
        </p:grpSpPr>
        <p:pic>
          <p:nvPicPr>
            <p:cNvPr id="23" name="TinyPPT_8.png" descr="TinyPPT_8.png">
              <a:extLst>
                <a:ext uri="{FF2B5EF4-FFF2-40B4-BE49-F238E27FC236}">
                  <a16:creationId xmlns:a16="http://schemas.microsoft.com/office/drawing/2014/main" id="{DB5F9156-04A9-4D27-9DDB-638D95D85E3A}"/>
                </a:ext>
              </a:extLst>
            </p:cNvPr>
            <p:cNvPicPr>
              <a:picLocks noChangeAspect="1"/>
            </p:cNvPicPr>
            <p:nvPr/>
          </p:nvPicPr>
          <p:blipFill>
            <a:blip r:embed="rId3">
              <a:alphaModFix amt="85611"/>
            </a:blip>
            <a:stretch>
              <a:fillRect/>
            </a:stretch>
          </p:blipFill>
          <p:spPr>
            <a:xfrm>
              <a:off x="-1" y="1343761"/>
              <a:ext cx="1893453" cy="152640"/>
            </a:xfrm>
            <a:prstGeom prst="rect">
              <a:avLst/>
            </a:prstGeom>
            <a:ln w="12700" cap="flat">
              <a:noFill/>
              <a:miter lim="400000"/>
            </a:ln>
            <a:effectLst/>
          </p:spPr>
        </p:pic>
        <p:sp>
          <p:nvSpPr>
            <p:cNvPr id="24" name="Teardrop 22">
              <a:extLst>
                <a:ext uri="{FF2B5EF4-FFF2-40B4-BE49-F238E27FC236}">
                  <a16:creationId xmlns:a16="http://schemas.microsoft.com/office/drawing/2014/main" id="{4DB7B785-39D6-475D-B403-0FA5DF9E343E}"/>
                </a:ext>
              </a:extLst>
            </p:cNvPr>
            <p:cNvSpPr/>
            <p:nvPr/>
          </p:nvSpPr>
          <p:spPr>
            <a:xfrm rot="10800000">
              <a:off x="663084" y="0"/>
              <a:ext cx="1411673" cy="141167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00B0F0"/>
            </a:solidFill>
            <a:ln w="12700" cap="flat">
              <a:solidFill>
                <a:srgbClr val="00B0F0"/>
              </a:solidFill>
              <a:miter lim="400000"/>
            </a:ln>
            <a:effectLst/>
          </p:spPr>
          <p:txBody>
            <a:bodyPr wrap="square" lIns="34289" tIns="34289" rIns="34289" bIns="34289" numCol="1" anchor="ctr">
              <a:noAutofit/>
            </a:bodyPr>
            <a:lstStyle/>
            <a:p>
              <a:pPr>
                <a:defRPr>
                  <a:solidFill>
                    <a:srgbClr val="A9E800"/>
                  </a:solidFill>
                </a:defRPr>
              </a:pPr>
              <a:endParaRPr sz="1350"/>
            </a:p>
          </p:txBody>
        </p:sp>
        <p:sp>
          <p:nvSpPr>
            <p:cNvPr id="25" name="Oval 23">
              <a:extLst>
                <a:ext uri="{FF2B5EF4-FFF2-40B4-BE49-F238E27FC236}">
                  <a16:creationId xmlns:a16="http://schemas.microsoft.com/office/drawing/2014/main" id="{06FFB47D-244E-4041-AA14-647A44B4DA50}"/>
                </a:ext>
              </a:extLst>
            </p:cNvPr>
            <p:cNvSpPr/>
            <p:nvPr/>
          </p:nvSpPr>
          <p:spPr>
            <a:xfrm flipH="1">
              <a:off x="883526" y="186687"/>
              <a:ext cx="984307" cy="984307"/>
            </a:xfrm>
            <a:prstGeom prst="ellipse">
              <a:avLst/>
            </a:prstGeom>
            <a:gradFill flip="none" rotWithShape="1">
              <a:gsLst>
                <a:gs pos="40">
                  <a:srgbClr val="CDD5D8"/>
                </a:gs>
                <a:gs pos="28388">
                  <a:srgbClr val="E6EAEB"/>
                </a:gs>
                <a:gs pos="68746">
                  <a:srgbClr val="FFFFFF"/>
                </a:gs>
              </a:gsLst>
              <a:lin ang="18703870" scaled="0"/>
            </a:gradFill>
            <a:ln w="12700" cap="flat">
              <a:noFill/>
              <a:miter lim="400000"/>
            </a:ln>
            <a:effectLst>
              <a:outerShdw blurRad="152400" dist="90035" dir="2315233" rotWithShape="0">
                <a:srgbClr val="000000">
                  <a:alpha val="38297"/>
                </a:srgbClr>
              </a:outerShdw>
            </a:effectLst>
          </p:spPr>
          <p:txBody>
            <a:bodyPr wrap="square" lIns="34289" tIns="34289" rIns="34289" bIns="34289" numCol="1" anchor="ctr">
              <a:noAutofit/>
            </a:bodyPr>
            <a:lstStyle/>
            <a:p>
              <a:endParaRPr sz="1350"/>
            </a:p>
          </p:txBody>
        </p:sp>
      </p:grpSp>
      <p:grpSp>
        <p:nvGrpSpPr>
          <p:cNvPr id="26" name="Group">
            <a:extLst>
              <a:ext uri="{FF2B5EF4-FFF2-40B4-BE49-F238E27FC236}">
                <a16:creationId xmlns:a16="http://schemas.microsoft.com/office/drawing/2014/main" id="{D0ACF2E8-1A26-40F0-953D-BB259D2E2448}"/>
              </a:ext>
            </a:extLst>
          </p:cNvPr>
          <p:cNvGrpSpPr/>
          <p:nvPr/>
        </p:nvGrpSpPr>
        <p:grpSpPr>
          <a:xfrm>
            <a:off x="5783264" y="3889685"/>
            <a:ext cx="1891265" cy="1398894"/>
            <a:chOff x="0" y="-1"/>
            <a:chExt cx="2602856" cy="1822826"/>
          </a:xfrm>
        </p:grpSpPr>
        <p:pic>
          <p:nvPicPr>
            <p:cNvPr id="27" name="TinyPPT_8.png" descr="TinyPPT_8.png">
              <a:extLst>
                <a:ext uri="{FF2B5EF4-FFF2-40B4-BE49-F238E27FC236}">
                  <a16:creationId xmlns:a16="http://schemas.microsoft.com/office/drawing/2014/main" id="{5BCF0BF3-0347-4C68-8937-BC123095C5C0}"/>
                </a:ext>
              </a:extLst>
            </p:cNvPr>
            <p:cNvPicPr>
              <a:picLocks noChangeAspect="1"/>
            </p:cNvPicPr>
            <p:nvPr/>
          </p:nvPicPr>
          <p:blipFill>
            <a:blip r:embed="rId3">
              <a:alphaModFix amt="85611"/>
            </a:blip>
            <a:stretch>
              <a:fillRect/>
            </a:stretch>
          </p:blipFill>
          <p:spPr>
            <a:xfrm>
              <a:off x="0" y="1654554"/>
              <a:ext cx="2465522" cy="168271"/>
            </a:xfrm>
            <a:prstGeom prst="rect">
              <a:avLst/>
            </a:prstGeom>
            <a:ln w="12700" cap="flat">
              <a:noFill/>
              <a:miter lim="400000"/>
            </a:ln>
            <a:effectLst/>
          </p:spPr>
        </p:pic>
        <p:sp>
          <p:nvSpPr>
            <p:cNvPr id="28" name="Teardrop 25">
              <a:extLst>
                <a:ext uri="{FF2B5EF4-FFF2-40B4-BE49-F238E27FC236}">
                  <a16:creationId xmlns:a16="http://schemas.microsoft.com/office/drawing/2014/main" id="{E119B44C-0ABB-4402-9B4F-1C45C0DBCAFB}"/>
                </a:ext>
              </a:extLst>
            </p:cNvPr>
            <p:cNvSpPr/>
            <p:nvPr/>
          </p:nvSpPr>
          <p:spPr>
            <a:xfrm rot="10800000">
              <a:off x="879324" y="-1"/>
              <a:ext cx="1723532" cy="172353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CC3399"/>
            </a:solidFill>
            <a:ln w="12700" cap="flat">
              <a:noFill/>
              <a:miter lim="400000"/>
            </a:ln>
            <a:effectLst/>
          </p:spPr>
          <p:txBody>
            <a:bodyPr wrap="square" lIns="34289" tIns="34289" rIns="34289" bIns="34289" numCol="1" anchor="ctr">
              <a:noAutofit/>
            </a:bodyPr>
            <a:lstStyle/>
            <a:p>
              <a:endParaRPr sz="1350"/>
            </a:p>
          </p:txBody>
        </p:sp>
        <p:sp>
          <p:nvSpPr>
            <p:cNvPr id="29" name="Oval 26">
              <a:extLst>
                <a:ext uri="{FF2B5EF4-FFF2-40B4-BE49-F238E27FC236}">
                  <a16:creationId xmlns:a16="http://schemas.microsoft.com/office/drawing/2014/main" id="{9E9927FC-91AA-4A00-AB92-C65DC4D812BD}"/>
                </a:ext>
              </a:extLst>
            </p:cNvPr>
            <p:cNvSpPr/>
            <p:nvPr/>
          </p:nvSpPr>
          <p:spPr>
            <a:xfrm flipH="1">
              <a:off x="1117937" y="254708"/>
              <a:ext cx="1201752" cy="1201753"/>
            </a:xfrm>
            <a:prstGeom prst="ellipse">
              <a:avLst/>
            </a:prstGeom>
            <a:gradFill flip="none" rotWithShape="1">
              <a:gsLst>
                <a:gs pos="31253">
                  <a:srgbClr val="FFFFFF"/>
                </a:gs>
                <a:gs pos="71612">
                  <a:srgbClr val="E6EAEB"/>
                </a:gs>
                <a:gs pos="99960">
                  <a:srgbClr val="CDD5D8"/>
                </a:gs>
              </a:gsLst>
              <a:lin ang="7586040" scaled="0"/>
            </a:gradFill>
            <a:ln w="12700" cap="flat">
              <a:noFill/>
              <a:miter lim="400000"/>
            </a:ln>
            <a:effectLst>
              <a:outerShdw blurRad="152400" dist="90035" dir="2315233" rotWithShape="0">
                <a:srgbClr val="000000">
                  <a:alpha val="38297"/>
                </a:srgbClr>
              </a:outerShdw>
            </a:effectLst>
          </p:spPr>
          <p:txBody>
            <a:bodyPr wrap="square" lIns="34289" tIns="34289" rIns="34289" bIns="34289" numCol="1" anchor="ctr">
              <a:noAutofit/>
            </a:bodyPr>
            <a:lstStyle/>
            <a:p>
              <a:endParaRPr sz="1350"/>
            </a:p>
          </p:txBody>
        </p:sp>
      </p:grpSp>
      <p:grpSp>
        <p:nvGrpSpPr>
          <p:cNvPr id="30" name="Group">
            <a:extLst>
              <a:ext uri="{FF2B5EF4-FFF2-40B4-BE49-F238E27FC236}">
                <a16:creationId xmlns:a16="http://schemas.microsoft.com/office/drawing/2014/main" id="{F5BC6441-A512-4012-93DD-6A3704732AFA}"/>
              </a:ext>
            </a:extLst>
          </p:cNvPr>
          <p:cNvGrpSpPr/>
          <p:nvPr/>
        </p:nvGrpSpPr>
        <p:grpSpPr>
          <a:xfrm>
            <a:off x="3304590" y="4854143"/>
            <a:ext cx="2273923" cy="1606912"/>
            <a:chOff x="-1" y="-1"/>
            <a:chExt cx="3129492" cy="2093885"/>
          </a:xfrm>
        </p:grpSpPr>
        <p:pic>
          <p:nvPicPr>
            <p:cNvPr id="31" name="TinyPPT_8.png" descr="TinyPPT_8.png">
              <a:extLst>
                <a:ext uri="{FF2B5EF4-FFF2-40B4-BE49-F238E27FC236}">
                  <a16:creationId xmlns:a16="http://schemas.microsoft.com/office/drawing/2014/main" id="{E8BAC197-8188-41B2-B9BE-00AAB6952EDD}"/>
                </a:ext>
              </a:extLst>
            </p:cNvPr>
            <p:cNvPicPr>
              <a:picLocks noChangeAspect="1"/>
            </p:cNvPicPr>
            <p:nvPr/>
          </p:nvPicPr>
          <p:blipFill>
            <a:blip r:embed="rId3">
              <a:alphaModFix amt="85611"/>
            </a:blip>
            <a:stretch>
              <a:fillRect/>
            </a:stretch>
          </p:blipFill>
          <p:spPr>
            <a:xfrm>
              <a:off x="273937" y="1925499"/>
              <a:ext cx="2855555" cy="168386"/>
            </a:xfrm>
            <a:prstGeom prst="rect">
              <a:avLst/>
            </a:prstGeom>
            <a:ln w="12700" cap="flat">
              <a:noFill/>
              <a:miter lim="400000"/>
            </a:ln>
            <a:effectLst/>
          </p:spPr>
        </p:pic>
        <p:sp>
          <p:nvSpPr>
            <p:cNvPr id="32" name="Teardrop 37">
              <a:extLst>
                <a:ext uri="{FF2B5EF4-FFF2-40B4-BE49-F238E27FC236}">
                  <a16:creationId xmlns:a16="http://schemas.microsoft.com/office/drawing/2014/main" id="{F9079F74-35B6-4D2B-81FF-78774AEF9D33}"/>
                </a:ext>
              </a:extLst>
            </p:cNvPr>
            <p:cNvSpPr/>
            <p:nvPr/>
          </p:nvSpPr>
          <p:spPr>
            <a:xfrm rot="10800000" flipH="1">
              <a:off x="-1" y="-1"/>
              <a:ext cx="2003559" cy="200356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F6600"/>
            </a:soli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sp>
          <p:nvSpPr>
            <p:cNvPr id="33" name="Oval 38">
              <a:extLst>
                <a:ext uri="{FF2B5EF4-FFF2-40B4-BE49-F238E27FC236}">
                  <a16:creationId xmlns:a16="http://schemas.microsoft.com/office/drawing/2014/main" id="{853583CA-AB0A-4A16-B5CE-05DC03753AA6}"/>
                </a:ext>
              </a:extLst>
            </p:cNvPr>
            <p:cNvSpPr/>
            <p:nvPr/>
          </p:nvSpPr>
          <p:spPr>
            <a:xfrm>
              <a:off x="307067" y="276459"/>
              <a:ext cx="1397005" cy="1397005"/>
            </a:xfrm>
            <a:prstGeom prst="ellipse">
              <a:avLst/>
            </a:prstGeom>
            <a:gradFill flip="none" rotWithShape="1">
              <a:gsLst>
                <a:gs pos="31253">
                  <a:srgbClr val="FFFFFF"/>
                </a:gs>
                <a:gs pos="71612">
                  <a:srgbClr val="E6EAEB"/>
                </a:gs>
                <a:gs pos="99960">
                  <a:srgbClr val="CDD5D8"/>
                </a:gs>
              </a:gsLst>
              <a:lin ang="2700000" scaled="0"/>
            </a:gradFill>
            <a:ln w="12700" cap="flat">
              <a:noFill/>
              <a:miter lim="400000"/>
            </a:ln>
            <a:effectLst>
              <a:outerShdw blurRad="152400" dist="90035" dir="2315233" rotWithShape="0">
                <a:srgbClr val="000000">
                  <a:alpha val="38297"/>
                </a:srgbClr>
              </a:outerShdw>
            </a:effectLst>
          </p:spPr>
          <p:txBody>
            <a:bodyPr wrap="square" lIns="34289" tIns="34289" rIns="34289" bIns="34289" numCol="1" anchor="ctr">
              <a:noAutofit/>
            </a:bodyPr>
            <a:lstStyle/>
            <a:p>
              <a:endParaRPr sz="1350"/>
            </a:p>
          </p:txBody>
        </p:sp>
      </p:grpSp>
      <p:sp>
        <p:nvSpPr>
          <p:cNvPr id="34" name="TextBox 52">
            <a:extLst>
              <a:ext uri="{FF2B5EF4-FFF2-40B4-BE49-F238E27FC236}">
                <a16:creationId xmlns:a16="http://schemas.microsoft.com/office/drawing/2014/main" id="{32E84B3D-376F-4BE9-AF29-241477AE818C}"/>
              </a:ext>
            </a:extLst>
          </p:cNvPr>
          <p:cNvSpPr txBox="1"/>
          <p:nvPr/>
        </p:nvSpPr>
        <p:spPr>
          <a:xfrm>
            <a:off x="1368940" y="6091724"/>
            <a:ext cx="2285022"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rIns="34289">
            <a:spAutoFit/>
          </a:bodyPr>
          <a:lstStyle/>
          <a:p>
            <a:r>
              <a:rPr lang="el-GR" dirty="0"/>
              <a:t>Βιολογικές αλλαγές    
</a:t>
            </a:r>
            <a:endParaRPr dirty="0"/>
          </a:p>
        </p:txBody>
      </p:sp>
      <p:sp>
        <p:nvSpPr>
          <p:cNvPr id="36" name="TextBox 52">
            <a:extLst>
              <a:ext uri="{FF2B5EF4-FFF2-40B4-BE49-F238E27FC236}">
                <a16:creationId xmlns:a16="http://schemas.microsoft.com/office/drawing/2014/main" id="{34A15A82-11DD-4AD0-B879-13E0BB4E76F4}"/>
              </a:ext>
            </a:extLst>
          </p:cNvPr>
          <p:cNvSpPr txBox="1"/>
          <p:nvPr/>
        </p:nvSpPr>
        <p:spPr>
          <a:xfrm>
            <a:off x="581346" y="4165713"/>
            <a:ext cx="2565419"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rIns="34289">
            <a:spAutoFit/>
          </a:bodyPr>
          <a:lstStyle>
            <a:lvl1pPr>
              <a:defRPr>
                <a:solidFill>
                  <a:srgbClr val="535353"/>
                </a:solidFill>
              </a:defRPr>
            </a:lvl1pPr>
          </a:lstStyle>
          <a:p>
            <a:r>
              <a:rPr lang="el-GR" dirty="0">
                <a:solidFill>
                  <a:schemeClr val="tx1"/>
                </a:solidFill>
              </a:rPr>
              <a:t>Συναισθηματικές αλλαγές</a:t>
            </a:r>
            <a:endParaRPr dirty="0">
              <a:solidFill>
                <a:schemeClr val="tx1"/>
              </a:solidFill>
            </a:endParaRPr>
          </a:p>
        </p:txBody>
      </p:sp>
      <p:sp>
        <p:nvSpPr>
          <p:cNvPr id="38" name="TextBox 52">
            <a:extLst>
              <a:ext uri="{FF2B5EF4-FFF2-40B4-BE49-F238E27FC236}">
                <a16:creationId xmlns:a16="http://schemas.microsoft.com/office/drawing/2014/main" id="{DED268EF-F6E1-4C3E-9FA4-0B8F020A104F}"/>
              </a:ext>
            </a:extLst>
          </p:cNvPr>
          <p:cNvSpPr txBox="1"/>
          <p:nvPr/>
        </p:nvSpPr>
        <p:spPr>
          <a:xfrm>
            <a:off x="7608777" y="4896113"/>
            <a:ext cx="2163986"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rIns="34289">
            <a:spAutoFit/>
          </a:bodyPr>
          <a:lstStyle>
            <a:lvl1pPr>
              <a:defRPr>
                <a:solidFill>
                  <a:srgbClr val="535353"/>
                </a:solidFill>
              </a:defRPr>
            </a:lvl1pPr>
          </a:lstStyle>
          <a:p>
            <a:r>
              <a:rPr lang="el-GR" dirty="0">
                <a:solidFill>
                  <a:schemeClr val="tx1"/>
                </a:solidFill>
              </a:rPr>
              <a:t>Κοινωνικές αλλαγές  
</a:t>
            </a:r>
            <a:endParaRPr dirty="0">
              <a:solidFill>
                <a:schemeClr val="tx1"/>
              </a:solidFill>
            </a:endParaRPr>
          </a:p>
        </p:txBody>
      </p:sp>
      <p:sp>
        <p:nvSpPr>
          <p:cNvPr id="40" name="TextBox 52">
            <a:extLst>
              <a:ext uri="{FF2B5EF4-FFF2-40B4-BE49-F238E27FC236}">
                <a16:creationId xmlns:a16="http://schemas.microsoft.com/office/drawing/2014/main" id="{FD2F7D91-4F23-4DBA-A351-A63E60302D7F}"/>
              </a:ext>
            </a:extLst>
          </p:cNvPr>
          <p:cNvSpPr txBox="1"/>
          <p:nvPr/>
        </p:nvSpPr>
        <p:spPr>
          <a:xfrm>
            <a:off x="6587728" y="3396725"/>
            <a:ext cx="2539628"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rIns="34289">
            <a:spAutoFit/>
          </a:bodyPr>
          <a:lstStyle>
            <a:lvl1pPr>
              <a:defRPr>
                <a:solidFill>
                  <a:srgbClr val="535353"/>
                </a:solidFill>
              </a:defRPr>
            </a:lvl1pPr>
          </a:lstStyle>
          <a:p>
            <a:r>
              <a:rPr lang="el-GR" dirty="0">
                <a:solidFill>
                  <a:schemeClr val="tx1"/>
                </a:solidFill>
              </a:rPr>
              <a:t>Ψυχολογικές αλλαγές    
</a:t>
            </a:r>
            <a:endParaRPr dirty="0">
              <a:solidFill>
                <a:schemeClr val="tx1"/>
              </a:solidFill>
            </a:endParaRPr>
          </a:p>
        </p:txBody>
      </p:sp>
      <p:sp>
        <p:nvSpPr>
          <p:cNvPr id="42" name="TextBox 52">
            <a:extLst>
              <a:ext uri="{FF2B5EF4-FFF2-40B4-BE49-F238E27FC236}">
                <a16:creationId xmlns:a16="http://schemas.microsoft.com/office/drawing/2014/main" id="{DC61DE80-25EF-4DCE-95A5-830EC803D1E8}"/>
              </a:ext>
            </a:extLst>
          </p:cNvPr>
          <p:cNvSpPr txBox="1"/>
          <p:nvPr/>
        </p:nvSpPr>
        <p:spPr>
          <a:xfrm>
            <a:off x="1491326" y="2847426"/>
            <a:ext cx="2246433"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rIns="34289">
            <a:spAutoFit/>
          </a:bodyPr>
          <a:lstStyle>
            <a:lvl1pPr>
              <a:defRPr>
                <a:solidFill>
                  <a:srgbClr val="535353"/>
                </a:solidFill>
              </a:defRPr>
            </a:lvl1pPr>
          </a:lstStyle>
          <a:p>
            <a:r>
              <a:rPr lang="el-GR" dirty="0">
                <a:solidFill>
                  <a:schemeClr val="tx1"/>
                </a:solidFill>
              </a:rPr>
              <a:t>Γνωστικές αλλαγές</a:t>
            </a:r>
            <a:endParaRPr dirty="0">
              <a:solidFill>
                <a:schemeClr val="tx1"/>
              </a:solidFill>
            </a:endParaRPr>
          </a:p>
        </p:txBody>
      </p:sp>
      <p:grpSp>
        <p:nvGrpSpPr>
          <p:cNvPr id="44" name="Group">
            <a:extLst>
              <a:ext uri="{FF2B5EF4-FFF2-40B4-BE49-F238E27FC236}">
                <a16:creationId xmlns:a16="http://schemas.microsoft.com/office/drawing/2014/main" id="{ED3AF90D-4757-4FC8-808C-1A06ABEA1672}"/>
              </a:ext>
            </a:extLst>
          </p:cNvPr>
          <p:cNvGrpSpPr/>
          <p:nvPr/>
        </p:nvGrpSpPr>
        <p:grpSpPr>
          <a:xfrm>
            <a:off x="4374221" y="3953854"/>
            <a:ext cx="1198761" cy="555124"/>
            <a:chOff x="0" y="-1"/>
            <a:chExt cx="1458096" cy="591559"/>
          </a:xfrm>
        </p:grpSpPr>
        <p:pic>
          <p:nvPicPr>
            <p:cNvPr id="45" name="TinyPPT_8.png" descr="TinyPPT_8.png">
              <a:extLst>
                <a:ext uri="{FF2B5EF4-FFF2-40B4-BE49-F238E27FC236}">
                  <a16:creationId xmlns:a16="http://schemas.microsoft.com/office/drawing/2014/main" id="{A4A2799C-26A7-432A-9272-D1CCCA1B4BBB}"/>
                </a:ext>
              </a:extLst>
            </p:cNvPr>
            <p:cNvPicPr>
              <a:picLocks noChangeAspect="1"/>
            </p:cNvPicPr>
            <p:nvPr/>
          </p:nvPicPr>
          <p:blipFill>
            <a:blip r:embed="rId3"/>
            <a:stretch>
              <a:fillRect/>
            </a:stretch>
          </p:blipFill>
          <p:spPr>
            <a:xfrm>
              <a:off x="-1" y="422550"/>
              <a:ext cx="1458097" cy="169009"/>
            </a:xfrm>
            <a:prstGeom prst="rect">
              <a:avLst/>
            </a:prstGeom>
            <a:ln w="12700" cap="flat">
              <a:noFill/>
              <a:miter lim="400000"/>
            </a:ln>
            <a:effectLst/>
          </p:spPr>
        </p:pic>
        <p:sp>
          <p:nvSpPr>
            <p:cNvPr id="46" name="Taxi">
              <a:extLst>
                <a:ext uri="{FF2B5EF4-FFF2-40B4-BE49-F238E27FC236}">
                  <a16:creationId xmlns:a16="http://schemas.microsoft.com/office/drawing/2014/main" id="{131E5BBA-4230-44A5-8398-BD9C3DE4E3A4}"/>
                </a:ext>
              </a:extLst>
            </p:cNvPr>
            <p:cNvSpPr/>
            <p:nvPr/>
          </p:nvSpPr>
          <p:spPr>
            <a:xfrm>
              <a:off x="420302" y="-2"/>
              <a:ext cx="617397" cy="519076"/>
            </a:xfrm>
            <a:custGeom>
              <a:avLst/>
              <a:gdLst/>
              <a:ahLst/>
              <a:cxnLst>
                <a:cxn ang="0">
                  <a:pos x="wd2" y="hd2"/>
                </a:cxn>
                <a:cxn ang="5400000">
                  <a:pos x="wd2" y="hd2"/>
                </a:cxn>
                <a:cxn ang="10800000">
                  <a:pos x="wd2" y="hd2"/>
                </a:cxn>
                <a:cxn ang="16200000">
                  <a:pos x="wd2" y="hd2"/>
                </a:cxn>
              </a:cxnLst>
              <a:rect l="0" t="0" r="r" b="b"/>
              <a:pathLst>
                <a:path w="21600" h="21600" extrusionOk="0">
                  <a:moveTo>
                    <a:pt x="8944" y="0"/>
                  </a:moveTo>
                  <a:cubicBezTo>
                    <a:pt x="8777" y="0"/>
                    <a:pt x="8642" y="160"/>
                    <a:pt x="8642" y="359"/>
                  </a:cubicBezTo>
                  <a:lnTo>
                    <a:pt x="8642" y="1331"/>
                  </a:lnTo>
                  <a:lnTo>
                    <a:pt x="4191" y="1331"/>
                  </a:lnTo>
                  <a:cubicBezTo>
                    <a:pt x="4024" y="1331"/>
                    <a:pt x="3847" y="1484"/>
                    <a:pt x="3793" y="1670"/>
                  </a:cubicBezTo>
                  <a:lnTo>
                    <a:pt x="1740" y="8743"/>
                  </a:lnTo>
                  <a:cubicBezTo>
                    <a:pt x="1724" y="8795"/>
                    <a:pt x="1723" y="8846"/>
                    <a:pt x="1728" y="8898"/>
                  </a:cubicBezTo>
                  <a:cubicBezTo>
                    <a:pt x="697" y="9662"/>
                    <a:pt x="0" y="11017"/>
                    <a:pt x="0" y="12566"/>
                  </a:cubicBezTo>
                  <a:lnTo>
                    <a:pt x="0" y="13260"/>
                  </a:lnTo>
                  <a:cubicBezTo>
                    <a:pt x="0" y="14584"/>
                    <a:pt x="507" y="15766"/>
                    <a:pt x="1301" y="16563"/>
                  </a:cubicBezTo>
                  <a:lnTo>
                    <a:pt x="1301" y="19440"/>
                  </a:lnTo>
                  <a:cubicBezTo>
                    <a:pt x="1301" y="20628"/>
                    <a:pt x="2113" y="21600"/>
                    <a:pt x="3118" y="21600"/>
                  </a:cubicBezTo>
                  <a:cubicBezTo>
                    <a:pt x="4117" y="21600"/>
                    <a:pt x="4932" y="20635"/>
                    <a:pt x="4932" y="19440"/>
                  </a:cubicBezTo>
                  <a:lnTo>
                    <a:pt x="4932" y="17577"/>
                  </a:lnTo>
                  <a:lnTo>
                    <a:pt x="16680" y="17577"/>
                  </a:lnTo>
                  <a:lnTo>
                    <a:pt x="16680" y="19440"/>
                  </a:lnTo>
                  <a:cubicBezTo>
                    <a:pt x="16680" y="20628"/>
                    <a:pt x="17490" y="21600"/>
                    <a:pt x="18494" y="21600"/>
                  </a:cubicBezTo>
                  <a:cubicBezTo>
                    <a:pt x="19494" y="21600"/>
                    <a:pt x="20309" y="20635"/>
                    <a:pt x="20309" y="19440"/>
                  </a:cubicBezTo>
                  <a:lnTo>
                    <a:pt x="20309" y="16563"/>
                  </a:lnTo>
                  <a:cubicBezTo>
                    <a:pt x="21092" y="15766"/>
                    <a:pt x="21600" y="14577"/>
                    <a:pt x="21600" y="13260"/>
                  </a:cubicBezTo>
                  <a:lnTo>
                    <a:pt x="21600" y="12566"/>
                  </a:lnTo>
                  <a:cubicBezTo>
                    <a:pt x="21600" y="11017"/>
                    <a:pt x="20903" y="9656"/>
                    <a:pt x="19872" y="8898"/>
                  </a:cubicBezTo>
                  <a:cubicBezTo>
                    <a:pt x="19877" y="8846"/>
                    <a:pt x="19878" y="8795"/>
                    <a:pt x="19861" y="8743"/>
                  </a:cubicBezTo>
                  <a:lnTo>
                    <a:pt x="17809" y="1670"/>
                  </a:lnTo>
                  <a:cubicBezTo>
                    <a:pt x="17755" y="1484"/>
                    <a:pt x="17576" y="1331"/>
                    <a:pt x="17409" y="1331"/>
                  </a:cubicBezTo>
                  <a:lnTo>
                    <a:pt x="12958" y="1331"/>
                  </a:lnTo>
                  <a:lnTo>
                    <a:pt x="12958" y="359"/>
                  </a:lnTo>
                  <a:cubicBezTo>
                    <a:pt x="12958" y="160"/>
                    <a:pt x="12823" y="0"/>
                    <a:pt x="12656" y="0"/>
                  </a:cubicBezTo>
                  <a:lnTo>
                    <a:pt x="8944" y="0"/>
                  </a:lnTo>
                  <a:close/>
                  <a:moveTo>
                    <a:pt x="5283" y="2815"/>
                  </a:moveTo>
                  <a:lnTo>
                    <a:pt x="16312" y="2815"/>
                  </a:lnTo>
                  <a:lnTo>
                    <a:pt x="17802" y="8693"/>
                  </a:lnTo>
                  <a:lnTo>
                    <a:pt x="3793" y="8693"/>
                  </a:lnTo>
                  <a:lnTo>
                    <a:pt x="5283" y="2815"/>
                  </a:lnTo>
                  <a:close/>
                  <a:moveTo>
                    <a:pt x="3938" y="10042"/>
                  </a:moveTo>
                  <a:cubicBezTo>
                    <a:pt x="4743" y="10042"/>
                    <a:pt x="5391" y="10820"/>
                    <a:pt x="5391" y="11771"/>
                  </a:cubicBezTo>
                  <a:cubicBezTo>
                    <a:pt x="5397" y="12728"/>
                    <a:pt x="4743" y="13497"/>
                    <a:pt x="3938" y="13497"/>
                  </a:cubicBezTo>
                  <a:cubicBezTo>
                    <a:pt x="3133" y="13497"/>
                    <a:pt x="2485" y="12721"/>
                    <a:pt x="2485" y="11771"/>
                  </a:cubicBezTo>
                  <a:cubicBezTo>
                    <a:pt x="2485" y="10813"/>
                    <a:pt x="3138" y="10042"/>
                    <a:pt x="3938" y="10042"/>
                  </a:cubicBezTo>
                  <a:close/>
                  <a:moveTo>
                    <a:pt x="17652" y="10042"/>
                  </a:moveTo>
                  <a:cubicBezTo>
                    <a:pt x="18457" y="10042"/>
                    <a:pt x="19105" y="10820"/>
                    <a:pt x="19105" y="11771"/>
                  </a:cubicBezTo>
                  <a:cubicBezTo>
                    <a:pt x="19105" y="12728"/>
                    <a:pt x="18451" y="13497"/>
                    <a:pt x="17652" y="13497"/>
                  </a:cubicBezTo>
                  <a:cubicBezTo>
                    <a:pt x="16853" y="13497"/>
                    <a:pt x="16199" y="12728"/>
                    <a:pt x="16199" y="11771"/>
                  </a:cubicBezTo>
                  <a:cubicBezTo>
                    <a:pt x="16199" y="10813"/>
                    <a:pt x="16853" y="10042"/>
                    <a:pt x="17652" y="10042"/>
                  </a:cubicBezTo>
                  <a:close/>
                </a:path>
              </a:pathLst>
            </a:custGeom>
            <a:gradFill flip="none" rotWithShape="1">
              <a:gsLst>
                <a:gs pos="0">
                  <a:srgbClr val="FFEA03"/>
                </a:gs>
                <a:gs pos="70683">
                  <a:srgbClr val="FFBA02"/>
                </a:gs>
                <a:gs pos="97580">
                  <a:srgbClr val="FF8A00"/>
                </a:gs>
              </a:gsLst>
              <a:lin ang="5400000" scaled="0"/>
            </a:gra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grpSp>
      <p:sp>
        <p:nvSpPr>
          <p:cNvPr id="47" name="Freeform 55">
            <a:extLst>
              <a:ext uri="{FF2B5EF4-FFF2-40B4-BE49-F238E27FC236}">
                <a16:creationId xmlns:a16="http://schemas.microsoft.com/office/drawing/2014/main" id="{D6C2ED6B-E507-4712-ADFE-D063864415FB}"/>
              </a:ext>
            </a:extLst>
          </p:cNvPr>
          <p:cNvSpPr/>
          <p:nvPr/>
        </p:nvSpPr>
        <p:spPr>
          <a:xfrm>
            <a:off x="3186063" y="3603520"/>
            <a:ext cx="440441" cy="503664"/>
          </a:xfrm>
          <a:custGeom>
            <a:avLst/>
            <a:gdLst/>
            <a:ahLst/>
            <a:cxnLst>
              <a:cxn ang="0">
                <a:pos x="wd2" y="hd2"/>
              </a:cxn>
              <a:cxn ang="5400000">
                <a:pos x="wd2" y="hd2"/>
              </a:cxn>
              <a:cxn ang="10800000">
                <a:pos x="wd2" y="hd2"/>
              </a:cxn>
              <a:cxn ang="16200000">
                <a:pos x="wd2" y="hd2"/>
              </a:cxn>
            </a:cxnLst>
            <a:rect l="0" t="0" r="r" b="b"/>
            <a:pathLst>
              <a:path w="21600" h="21600" extrusionOk="0">
                <a:moveTo>
                  <a:pt x="10844" y="0"/>
                </a:moveTo>
                <a:cubicBezTo>
                  <a:pt x="10545" y="0"/>
                  <a:pt x="10296" y="230"/>
                  <a:pt x="10296" y="507"/>
                </a:cubicBezTo>
                <a:lnTo>
                  <a:pt x="10296" y="2255"/>
                </a:lnTo>
                <a:cubicBezTo>
                  <a:pt x="10296" y="2531"/>
                  <a:pt x="10545" y="2745"/>
                  <a:pt x="10844" y="2745"/>
                </a:cubicBezTo>
                <a:cubicBezTo>
                  <a:pt x="11143" y="2745"/>
                  <a:pt x="11393" y="2531"/>
                  <a:pt x="11393" y="2255"/>
                </a:cubicBezTo>
                <a:lnTo>
                  <a:pt x="11393" y="507"/>
                </a:lnTo>
                <a:cubicBezTo>
                  <a:pt x="11393" y="230"/>
                  <a:pt x="11143" y="0"/>
                  <a:pt x="10844" y="0"/>
                </a:cubicBezTo>
                <a:close/>
                <a:moveTo>
                  <a:pt x="3450" y="2876"/>
                </a:moveTo>
                <a:cubicBezTo>
                  <a:pt x="3311" y="2882"/>
                  <a:pt x="3178" y="2937"/>
                  <a:pt x="3078" y="3039"/>
                </a:cubicBezTo>
                <a:cubicBezTo>
                  <a:pt x="2891" y="3230"/>
                  <a:pt x="2891" y="3519"/>
                  <a:pt x="3078" y="3709"/>
                </a:cubicBezTo>
                <a:lnTo>
                  <a:pt x="4423" y="4951"/>
                </a:lnTo>
                <a:cubicBezTo>
                  <a:pt x="4634" y="5145"/>
                  <a:pt x="4972" y="5145"/>
                  <a:pt x="5183" y="4951"/>
                </a:cubicBezTo>
                <a:cubicBezTo>
                  <a:pt x="5393" y="4756"/>
                  <a:pt x="5393" y="4443"/>
                  <a:pt x="5183" y="4248"/>
                </a:cubicBezTo>
                <a:lnTo>
                  <a:pt x="3839" y="3006"/>
                </a:lnTo>
                <a:cubicBezTo>
                  <a:pt x="3728" y="2914"/>
                  <a:pt x="3588" y="2869"/>
                  <a:pt x="3450" y="2876"/>
                </a:cubicBezTo>
                <a:close/>
                <a:moveTo>
                  <a:pt x="17850" y="3104"/>
                </a:moveTo>
                <a:lnTo>
                  <a:pt x="16505" y="4346"/>
                </a:lnTo>
                <a:cubicBezTo>
                  <a:pt x="16295" y="4541"/>
                  <a:pt x="16295" y="4870"/>
                  <a:pt x="16505" y="5065"/>
                </a:cubicBezTo>
                <a:cubicBezTo>
                  <a:pt x="16612" y="5158"/>
                  <a:pt x="16748" y="5202"/>
                  <a:pt x="16894" y="5196"/>
                </a:cubicBezTo>
                <a:cubicBezTo>
                  <a:pt x="17039" y="5196"/>
                  <a:pt x="17182" y="5143"/>
                  <a:pt x="17284" y="5049"/>
                </a:cubicBezTo>
                <a:lnTo>
                  <a:pt x="18628" y="3791"/>
                </a:lnTo>
                <a:cubicBezTo>
                  <a:pt x="18803" y="3566"/>
                  <a:pt x="18747" y="3266"/>
                  <a:pt x="18504" y="3104"/>
                </a:cubicBezTo>
                <a:cubicBezTo>
                  <a:pt x="18312" y="2977"/>
                  <a:pt x="18039" y="2974"/>
                  <a:pt x="17850" y="3104"/>
                </a:cubicBezTo>
                <a:close/>
                <a:moveTo>
                  <a:pt x="10791" y="3725"/>
                </a:moveTo>
                <a:cubicBezTo>
                  <a:pt x="7094" y="3746"/>
                  <a:pt x="4085" y="6487"/>
                  <a:pt x="4016" y="9901"/>
                </a:cubicBezTo>
                <a:lnTo>
                  <a:pt x="4016" y="10130"/>
                </a:lnTo>
                <a:cubicBezTo>
                  <a:pt x="4040" y="10871"/>
                  <a:pt x="4206" y="11595"/>
                  <a:pt x="4493" y="12287"/>
                </a:cubicBezTo>
                <a:cubicBezTo>
                  <a:pt x="4768" y="12940"/>
                  <a:pt x="5158" y="13544"/>
                  <a:pt x="5661" y="14068"/>
                </a:cubicBezTo>
                <a:cubicBezTo>
                  <a:pt x="6281" y="14691"/>
                  <a:pt x="6966" y="15897"/>
                  <a:pt x="7253" y="16437"/>
                </a:cubicBezTo>
                <a:cubicBezTo>
                  <a:pt x="7341" y="16600"/>
                  <a:pt x="7516" y="16716"/>
                  <a:pt x="7713" y="16715"/>
                </a:cubicBezTo>
                <a:lnTo>
                  <a:pt x="13852" y="16715"/>
                </a:lnTo>
                <a:cubicBezTo>
                  <a:pt x="14049" y="16716"/>
                  <a:pt x="14241" y="16600"/>
                  <a:pt x="14329" y="16437"/>
                </a:cubicBezTo>
                <a:cubicBezTo>
                  <a:pt x="14616" y="15897"/>
                  <a:pt x="15283" y="14693"/>
                  <a:pt x="15904" y="14068"/>
                </a:cubicBezTo>
                <a:cubicBezTo>
                  <a:pt x="16407" y="13544"/>
                  <a:pt x="16815" y="12940"/>
                  <a:pt x="17089" y="12287"/>
                </a:cubicBezTo>
                <a:cubicBezTo>
                  <a:pt x="17376" y="11595"/>
                  <a:pt x="17524" y="10871"/>
                  <a:pt x="17549" y="10130"/>
                </a:cubicBezTo>
                <a:lnTo>
                  <a:pt x="17549" y="9901"/>
                </a:lnTo>
                <a:cubicBezTo>
                  <a:pt x="17480" y="6487"/>
                  <a:pt x="14489" y="3746"/>
                  <a:pt x="10791" y="3725"/>
                </a:cubicBezTo>
                <a:close/>
                <a:moveTo>
                  <a:pt x="10773" y="5163"/>
                </a:moveTo>
                <a:cubicBezTo>
                  <a:pt x="13618" y="5179"/>
                  <a:pt x="15926" y="7291"/>
                  <a:pt x="15974" y="9918"/>
                </a:cubicBezTo>
                <a:lnTo>
                  <a:pt x="15992" y="10097"/>
                </a:lnTo>
                <a:cubicBezTo>
                  <a:pt x="15973" y="10672"/>
                  <a:pt x="15858" y="11242"/>
                  <a:pt x="15638" y="11780"/>
                </a:cubicBezTo>
                <a:cubicBezTo>
                  <a:pt x="15433" y="12265"/>
                  <a:pt x="15129" y="12715"/>
                  <a:pt x="14754" y="13104"/>
                </a:cubicBezTo>
                <a:cubicBezTo>
                  <a:pt x="14153" y="13765"/>
                  <a:pt x="13651" y="14489"/>
                  <a:pt x="13232" y="15261"/>
                </a:cubicBezTo>
                <a:lnTo>
                  <a:pt x="8350" y="15261"/>
                </a:lnTo>
                <a:cubicBezTo>
                  <a:pt x="7936" y="14487"/>
                  <a:pt x="7425" y="13751"/>
                  <a:pt x="6829" y="13087"/>
                </a:cubicBezTo>
                <a:cubicBezTo>
                  <a:pt x="6454" y="12699"/>
                  <a:pt x="6150" y="12265"/>
                  <a:pt x="5944" y="11780"/>
                </a:cubicBezTo>
                <a:cubicBezTo>
                  <a:pt x="5720" y="11243"/>
                  <a:pt x="5596" y="10673"/>
                  <a:pt x="5572" y="10097"/>
                </a:cubicBezTo>
                <a:lnTo>
                  <a:pt x="5572" y="9918"/>
                </a:lnTo>
                <a:cubicBezTo>
                  <a:pt x="5621" y="7291"/>
                  <a:pt x="7929" y="5179"/>
                  <a:pt x="10773" y="5163"/>
                </a:cubicBezTo>
                <a:close/>
                <a:moveTo>
                  <a:pt x="10437" y="7107"/>
                </a:moveTo>
                <a:lnTo>
                  <a:pt x="10119" y="7696"/>
                </a:lnTo>
                <a:cubicBezTo>
                  <a:pt x="9922" y="7745"/>
                  <a:pt x="9731" y="7816"/>
                  <a:pt x="9553" y="7908"/>
                </a:cubicBezTo>
                <a:lnTo>
                  <a:pt x="8863" y="7696"/>
                </a:lnTo>
                <a:lnTo>
                  <a:pt x="8350" y="8169"/>
                </a:lnTo>
                <a:lnTo>
                  <a:pt x="8562" y="8807"/>
                </a:lnTo>
                <a:cubicBezTo>
                  <a:pt x="8458" y="8970"/>
                  <a:pt x="8386" y="9131"/>
                  <a:pt x="8332" y="9313"/>
                </a:cubicBezTo>
                <a:lnTo>
                  <a:pt x="7678" y="9624"/>
                </a:lnTo>
                <a:lnTo>
                  <a:pt x="7678" y="10277"/>
                </a:lnTo>
                <a:lnTo>
                  <a:pt x="8332" y="10571"/>
                </a:lnTo>
                <a:cubicBezTo>
                  <a:pt x="8385" y="10753"/>
                  <a:pt x="8462" y="10930"/>
                  <a:pt x="8562" y="11094"/>
                </a:cubicBezTo>
                <a:lnTo>
                  <a:pt x="8332" y="11731"/>
                </a:lnTo>
                <a:lnTo>
                  <a:pt x="8863" y="12205"/>
                </a:lnTo>
                <a:lnTo>
                  <a:pt x="9553" y="11993"/>
                </a:lnTo>
                <a:cubicBezTo>
                  <a:pt x="9730" y="12086"/>
                  <a:pt x="9922" y="12156"/>
                  <a:pt x="10119" y="12205"/>
                </a:cubicBezTo>
                <a:lnTo>
                  <a:pt x="10437" y="12793"/>
                </a:lnTo>
                <a:lnTo>
                  <a:pt x="11163" y="12793"/>
                </a:lnTo>
                <a:lnTo>
                  <a:pt x="11481" y="12221"/>
                </a:lnTo>
                <a:cubicBezTo>
                  <a:pt x="11674" y="12173"/>
                  <a:pt x="11854" y="12098"/>
                  <a:pt x="12029" y="12009"/>
                </a:cubicBezTo>
                <a:lnTo>
                  <a:pt x="12719" y="12221"/>
                </a:lnTo>
                <a:lnTo>
                  <a:pt x="13232" y="11748"/>
                </a:lnTo>
                <a:lnTo>
                  <a:pt x="13002" y="11110"/>
                </a:lnTo>
                <a:cubicBezTo>
                  <a:pt x="13106" y="10945"/>
                  <a:pt x="13190" y="10770"/>
                  <a:pt x="13250" y="10588"/>
                </a:cubicBezTo>
                <a:lnTo>
                  <a:pt x="13887" y="10293"/>
                </a:lnTo>
                <a:lnTo>
                  <a:pt x="13887" y="9624"/>
                </a:lnTo>
                <a:lnTo>
                  <a:pt x="13250" y="9313"/>
                </a:lnTo>
                <a:cubicBezTo>
                  <a:pt x="13198" y="9131"/>
                  <a:pt x="13121" y="8954"/>
                  <a:pt x="13020" y="8790"/>
                </a:cubicBezTo>
                <a:lnTo>
                  <a:pt x="13250" y="8169"/>
                </a:lnTo>
                <a:lnTo>
                  <a:pt x="12719" y="7679"/>
                </a:lnTo>
                <a:lnTo>
                  <a:pt x="12047" y="7892"/>
                </a:lnTo>
                <a:cubicBezTo>
                  <a:pt x="11870" y="7799"/>
                  <a:pt x="11678" y="7728"/>
                  <a:pt x="11481" y="7679"/>
                </a:cubicBezTo>
                <a:lnTo>
                  <a:pt x="11163" y="7107"/>
                </a:lnTo>
                <a:lnTo>
                  <a:pt x="10437" y="7107"/>
                </a:lnTo>
                <a:close/>
                <a:moveTo>
                  <a:pt x="10791" y="8954"/>
                </a:moveTo>
                <a:cubicBezTo>
                  <a:pt x="11386" y="8962"/>
                  <a:pt x="11879" y="9401"/>
                  <a:pt x="11888" y="9950"/>
                </a:cubicBezTo>
                <a:cubicBezTo>
                  <a:pt x="11888" y="10503"/>
                  <a:pt x="11390" y="10963"/>
                  <a:pt x="10791" y="10963"/>
                </a:cubicBezTo>
                <a:cubicBezTo>
                  <a:pt x="10193" y="10963"/>
                  <a:pt x="9712" y="10503"/>
                  <a:pt x="9712" y="9950"/>
                </a:cubicBezTo>
                <a:cubicBezTo>
                  <a:pt x="9712" y="9398"/>
                  <a:pt x="10193" y="8954"/>
                  <a:pt x="10791" y="8954"/>
                </a:cubicBezTo>
                <a:close/>
                <a:moveTo>
                  <a:pt x="19159" y="9362"/>
                </a:moveTo>
                <a:cubicBezTo>
                  <a:pt x="18860" y="9362"/>
                  <a:pt x="18610" y="9592"/>
                  <a:pt x="18610" y="9869"/>
                </a:cubicBezTo>
                <a:cubicBezTo>
                  <a:pt x="18610" y="10145"/>
                  <a:pt x="18860" y="10359"/>
                  <a:pt x="19159" y="10359"/>
                </a:cubicBezTo>
                <a:lnTo>
                  <a:pt x="21052" y="10359"/>
                </a:lnTo>
                <a:cubicBezTo>
                  <a:pt x="21351" y="10359"/>
                  <a:pt x="21600" y="10145"/>
                  <a:pt x="21600" y="9869"/>
                </a:cubicBezTo>
                <a:cubicBezTo>
                  <a:pt x="21600" y="9592"/>
                  <a:pt x="21351" y="9362"/>
                  <a:pt x="21052" y="9362"/>
                </a:cubicBezTo>
                <a:lnTo>
                  <a:pt x="19159" y="9362"/>
                </a:lnTo>
                <a:close/>
                <a:moveTo>
                  <a:pt x="531" y="9379"/>
                </a:moveTo>
                <a:cubicBezTo>
                  <a:pt x="232" y="9379"/>
                  <a:pt x="0" y="9609"/>
                  <a:pt x="0" y="9885"/>
                </a:cubicBezTo>
                <a:cubicBezTo>
                  <a:pt x="0" y="10161"/>
                  <a:pt x="232" y="10375"/>
                  <a:pt x="531" y="10375"/>
                </a:cubicBezTo>
                <a:lnTo>
                  <a:pt x="2441" y="10375"/>
                </a:lnTo>
                <a:cubicBezTo>
                  <a:pt x="2740" y="10375"/>
                  <a:pt x="2972" y="10161"/>
                  <a:pt x="2972" y="9885"/>
                </a:cubicBezTo>
                <a:cubicBezTo>
                  <a:pt x="2972" y="9609"/>
                  <a:pt x="2740" y="9379"/>
                  <a:pt x="2441" y="9379"/>
                </a:cubicBezTo>
                <a:lnTo>
                  <a:pt x="531" y="9379"/>
                </a:lnTo>
                <a:close/>
                <a:moveTo>
                  <a:pt x="16912" y="14542"/>
                </a:moveTo>
                <a:cubicBezTo>
                  <a:pt x="16774" y="14535"/>
                  <a:pt x="16634" y="14563"/>
                  <a:pt x="16523" y="14656"/>
                </a:cubicBezTo>
                <a:cubicBezTo>
                  <a:pt x="16301" y="14841"/>
                  <a:pt x="16287" y="15170"/>
                  <a:pt x="16487" y="15375"/>
                </a:cubicBezTo>
                <a:cubicBezTo>
                  <a:pt x="16499" y="15387"/>
                  <a:pt x="16510" y="15397"/>
                  <a:pt x="16523" y="15408"/>
                </a:cubicBezTo>
                <a:lnTo>
                  <a:pt x="17867" y="16649"/>
                </a:lnTo>
                <a:cubicBezTo>
                  <a:pt x="18059" y="16862"/>
                  <a:pt x="18398" y="16892"/>
                  <a:pt x="18628" y="16715"/>
                </a:cubicBezTo>
                <a:cubicBezTo>
                  <a:pt x="18858" y="16538"/>
                  <a:pt x="18890" y="16224"/>
                  <a:pt x="18699" y="16012"/>
                </a:cubicBezTo>
                <a:cubicBezTo>
                  <a:pt x="18673" y="15983"/>
                  <a:pt x="18643" y="15953"/>
                  <a:pt x="18610" y="15930"/>
                </a:cubicBezTo>
                <a:lnTo>
                  <a:pt x="17284" y="14705"/>
                </a:lnTo>
                <a:cubicBezTo>
                  <a:pt x="17183" y="14602"/>
                  <a:pt x="17050" y="14548"/>
                  <a:pt x="16912" y="14542"/>
                </a:cubicBezTo>
                <a:close/>
                <a:moveTo>
                  <a:pt x="4423" y="14787"/>
                </a:moveTo>
                <a:lnTo>
                  <a:pt x="3078" y="16045"/>
                </a:lnTo>
                <a:cubicBezTo>
                  <a:pt x="2851" y="16224"/>
                  <a:pt x="2831" y="16537"/>
                  <a:pt x="3025" y="16747"/>
                </a:cubicBezTo>
                <a:cubicBezTo>
                  <a:pt x="3220" y="16957"/>
                  <a:pt x="3559" y="16992"/>
                  <a:pt x="3786" y="16813"/>
                </a:cubicBezTo>
                <a:cubicBezTo>
                  <a:pt x="3807" y="16796"/>
                  <a:pt x="3821" y="16767"/>
                  <a:pt x="3839" y="16747"/>
                </a:cubicBezTo>
                <a:lnTo>
                  <a:pt x="5183" y="15506"/>
                </a:lnTo>
                <a:cubicBezTo>
                  <a:pt x="5378" y="15296"/>
                  <a:pt x="5358" y="14966"/>
                  <a:pt x="5130" y="14787"/>
                </a:cubicBezTo>
                <a:cubicBezTo>
                  <a:pt x="4927" y="14626"/>
                  <a:pt x="4625" y="14626"/>
                  <a:pt x="4423" y="14787"/>
                </a:cubicBezTo>
                <a:close/>
                <a:moveTo>
                  <a:pt x="8456" y="17711"/>
                </a:moveTo>
                <a:cubicBezTo>
                  <a:pt x="8024" y="17735"/>
                  <a:pt x="7705" y="18081"/>
                  <a:pt x="7731" y="18479"/>
                </a:cubicBezTo>
                <a:cubicBezTo>
                  <a:pt x="7754" y="18845"/>
                  <a:pt x="8060" y="19128"/>
                  <a:pt x="8456" y="19149"/>
                </a:cubicBezTo>
                <a:lnTo>
                  <a:pt x="13126" y="19149"/>
                </a:lnTo>
                <a:cubicBezTo>
                  <a:pt x="13558" y="19126"/>
                  <a:pt x="13877" y="18780"/>
                  <a:pt x="13852" y="18381"/>
                </a:cubicBezTo>
                <a:cubicBezTo>
                  <a:pt x="13828" y="18015"/>
                  <a:pt x="13522" y="17733"/>
                  <a:pt x="13126" y="17711"/>
                </a:cubicBezTo>
                <a:lnTo>
                  <a:pt x="8456" y="17711"/>
                </a:lnTo>
                <a:close/>
                <a:moveTo>
                  <a:pt x="9093" y="20146"/>
                </a:moveTo>
                <a:cubicBezTo>
                  <a:pt x="9165" y="20960"/>
                  <a:pt x="9906" y="21599"/>
                  <a:pt x="10791" y="21600"/>
                </a:cubicBezTo>
                <a:cubicBezTo>
                  <a:pt x="11675" y="21599"/>
                  <a:pt x="12419" y="20960"/>
                  <a:pt x="12489" y="20146"/>
                </a:cubicBezTo>
                <a:lnTo>
                  <a:pt x="9093" y="20146"/>
                </a:lnTo>
                <a:close/>
              </a:path>
            </a:pathLst>
          </a:custGeom>
          <a:gradFill>
            <a:gsLst>
              <a:gs pos="0">
                <a:srgbClr val="F000C6"/>
              </a:gs>
              <a:gs pos="46532">
                <a:srgbClr val="B800C4"/>
              </a:gs>
              <a:gs pos="100000">
                <a:srgbClr val="8000C2"/>
              </a:gs>
            </a:gsLst>
          </a:gradFill>
          <a:ln w="12700">
            <a:miter lim="400000"/>
          </a:ln>
        </p:spPr>
        <p:txBody>
          <a:bodyPr lIns="34289" rIns="34289" anchor="ctr"/>
          <a:lstStyle/>
          <a:p>
            <a:endParaRPr sz="1350"/>
          </a:p>
        </p:txBody>
      </p:sp>
      <p:sp>
        <p:nvSpPr>
          <p:cNvPr id="49" name="Freeform 95">
            <a:extLst>
              <a:ext uri="{FF2B5EF4-FFF2-40B4-BE49-F238E27FC236}">
                <a16:creationId xmlns:a16="http://schemas.microsoft.com/office/drawing/2014/main" id="{E5C7B58D-11FB-49AB-994F-A0BDA6A70278}"/>
              </a:ext>
            </a:extLst>
          </p:cNvPr>
          <p:cNvSpPr/>
          <p:nvPr/>
        </p:nvSpPr>
        <p:spPr>
          <a:xfrm>
            <a:off x="3806451" y="5282041"/>
            <a:ext cx="440441" cy="660277"/>
          </a:xfrm>
          <a:custGeom>
            <a:avLst/>
            <a:gdLst/>
            <a:ahLst/>
            <a:cxnLst>
              <a:cxn ang="0">
                <a:pos x="wd2" y="hd2"/>
              </a:cxn>
              <a:cxn ang="5400000">
                <a:pos x="wd2" y="hd2"/>
              </a:cxn>
              <a:cxn ang="10800000">
                <a:pos x="wd2" y="hd2"/>
              </a:cxn>
              <a:cxn ang="16200000">
                <a:pos x="wd2" y="hd2"/>
              </a:cxn>
            </a:cxnLst>
            <a:rect l="0" t="0" r="r" b="b"/>
            <a:pathLst>
              <a:path w="21600" h="21600" extrusionOk="0">
                <a:moveTo>
                  <a:pt x="7830" y="0"/>
                </a:moveTo>
                <a:cubicBezTo>
                  <a:pt x="6964" y="0"/>
                  <a:pt x="6259" y="557"/>
                  <a:pt x="6259" y="1235"/>
                </a:cubicBezTo>
                <a:cubicBezTo>
                  <a:pt x="6259" y="1913"/>
                  <a:pt x="6964" y="2453"/>
                  <a:pt x="7830" y="2453"/>
                </a:cubicBezTo>
                <a:cubicBezTo>
                  <a:pt x="8696" y="2453"/>
                  <a:pt x="9400" y="1913"/>
                  <a:pt x="9400" y="1235"/>
                </a:cubicBezTo>
                <a:cubicBezTo>
                  <a:pt x="9400" y="557"/>
                  <a:pt x="8696" y="0"/>
                  <a:pt x="7830" y="0"/>
                </a:cubicBezTo>
                <a:close/>
                <a:moveTo>
                  <a:pt x="4689" y="978"/>
                </a:moveTo>
                <a:cubicBezTo>
                  <a:pt x="4208" y="978"/>
                  <a:pt x="3824" y="1309"/>
                  <a:pt x="3824" y="1716"/>
                </a:cubicBezTo>
                <a:cubicBezTo>
                  <a:pt x="3824" y="2123"/>
                  <a:pt x="4208" y="2453"/>
                  <a:pt x="4689" y="2453"/>
                </a:cubicBezTo>
                <a:cubicBezTo>
                  <a:pt x="5170" y="2453"/>
                  <a:pt x="5576" y="2123"/>
                  <a:pt x="5576" y="1716"/>
                </a:cubicBezTo>
                <a:cubicBezTo>
                  <a:pt x="5576" y="1309"/>
                  <a:pt x="5170" y="978"/>
                  <a:pt x="4689" y="978"/>
                </a:cubicBezTo>
                <a:close/>
                <a:moveTo>
                  <a:pt x="2777" y="1956"/>
                </a:moveTo>
                <a:cubicBezTo>
                  <a:pt x="2392" y="1956"/>
                  <a:pt x="2071" y="2243"/>
                  <a:pt x="2071" y="2582"/>
                </a:cubicBezTo>
                <a:cubicBezTo>
                  <a:pt x="2071" y="2921"/>
                  <a:pt x="2392" y="3191"/>
                  <a:pt x="2777" y="3191"/>
                </a:cubicBezTo>
                <a:cubicBezTo>
                  <a:pt x="3162" y="3191"/>
                  <a:pt x="3482" y="2921"/>
                  <a:pt x="3482" y="2582"/>
                </a:cubicBezTo>
                <a:cubicBezTo>
                  <a:pt x="3482" y="2243"/>
                  <a:pt x="3162" y="1956"/>
                  <a:pt x="2777" y="1956"/>
                </a:cubicBezTo>
                <a:close/>
                <a:moveTo>
                  <a:pt x="1548" y="3191"/>
                </a:moveTo>
                <a:cubicBezTo>
                  <a:pt x="1259" y="3191"/>
                  <a:pt x="1024" y="3417"/>
                  <a:pt x="1024" y="3688"/>
                </a:cubicBezTo>
                <a:cubicBezTo>
                  <a:pt x="1024" y="3959"/>
                  <a:pt x="1259" y="4169"/>
                  <a:pt x="1548" y="4169"/>
                </a:cubicBezTo>
                <a:cubicBezTo>
                  <a:pt x="1836" y="4169"/>
                  <a:pt x="2071" y="3959"/>
                  <a:pt x="2071" y="3688"/>
                </a:cubicBezTo>
                <a:cubicBezTo>
                  <a:pt x="2071" y="3417"/>
                  <a:pt x="1836" y="3191"/>
                  <a:pt x="1548" y="3191"/>
                </a:cubicBezTo>
                <a:close/>
                <a:moveTo>
                  <a:pt x="5918" y="3191"/>
                </a:moveTo>
                <a:cubicBezTo>
                  <a:pt x="3897" y="3191"/>
                  <a:pt x="341" y="5284"/>
                  <a:pt x="341" y="6879"/>
                </a:cubicBezTo>
                <a:cubicBezTo>
                  <a:pt x="341" y="9138"/>
                  <a:pt x="1730" y="9355"/>
                  <a:pt x="1730" y="11049"/>
                </a:cubicBezTo>
                <a:cubicBezTo>
                  <a:pt x="1730" y="12743"/>
                  <a:pt x="375" y="15955"/>
                  <a:pt x="4871" y="15955"/>
                </a:cubicBezTo>
                <a:cubicBezTo>
                  <a:pt x="10028" y="15955"/>
                  <a:pt x="6965" y="11583"/>
                  <a:pt x="6965" y="10551"/>
                </a:cubicBezTo>
                <a:cubicBezTo>
                  <a:pt x="6965" y="7802"/>
                  <a:pt x="9059" y="6994"/>
                  <a:pt x="9059" y="4907"/>
                </a:cubicBezTo>
                <a:cubicBezTo>
                  <a:pt x="9059" y="3532"/>
                  <a:pt x="7939" y="3191"/>
                  <a:pt x="5918" y="3191"/>
                </a:cubicBezTo>
                <a:close/>
                <a:moveTo>
                  <a:pt x="524" y="4169"/>
                </a:moveTo>
                <a:cubicBezTo>
                  <a:pt x="235" y="4169"/>
                  <a:pt x="0" y="4395"/>
                  <a:pt x="0" y="4666"/>
                </a:cubicBezTo>
                <a:cubicBezTo>
                  <a:pt x="0" y="4938"/>
                  <a:pt x="235" y="5163"/>
                  <a:pt x="524" y="5163"/>
                </a:cubicBezTo>
                <a:cubicBezTo>
                  <a:pt x="812" y="5163"/>
                  <a:pt x="1024" y="4938"/>
                  <a:pt x="1024" y="4666"/>
                </a:cubicBezTo>
                <a:cubicBezTo>
                  <a:pt x="1024" y="4395"/>
                  <a:pt x="812" y="4169"/>
                  <a:pt x="524" y="4169"/>
                </a:cubicBezTo>
                <a:close/>
                <a:moveTo>
                  <a:pt x="13748" y="5645"/>
                </a:moveTo>
                <a:cubicBezTo>
                  <a:pt x="12881" y="5645"/>
                  <a:pt x="12177" y="6201"/>
                  <a:pt x="12177" y="6879"/>
                </a:cubicBezTo>
                <a:cubicBezTo>
                  <a:pt x="12177" y="7557"/>
                  <a:pt x="12881" y="8098"/>
                  <a:pt x="13748" y="8098"/>
                </a:cubicBezTo>
                <a:cubicBezTo>
                  <a:pt x="14614" y="8098"/>
                  <a:pt x="15318" y="7557"/>
                  <a:pt x="15318" y="6879"/>
                </a:cubicBezTo>
                <a:cubicBezTo>
                  <a:pt x="15318" y="6201"/>
                  <a:pt x="14614" y="5645"/>
                  <a:pt x="13748" y="5645"/>
                </a:cubicBezTo>
                <a:close/>
                <a:moveTo>
                  <a:pt x="16889" y="6623"/>
                </a:moveTo>
                <a:cubicBezTo>
                  <a:pt x="16407" y="6623"/>
                  <a:pt x="16024" y="6954"/>
                  <a:pt x="16024" y="7360"/>
                </a:cubicBezTo>
                <a:cubicBezTo>
                  <a:pt x="16024" y="7767"/>
                  <a:pt x="16407" y="8098"/>
                  <a:pt x="16889" y="8098"/>
                </a:cubicBezTo>
                <a:cubicBezTo>
                  <a:pt x="17370" y="8098"/>
                  <a:pt x="17753" y="7767"/>
                  <a:pt x="17753" y="7360"/>
                </a:cubicBezTo>
                <a:cubicBezTo>
                  <a:pt x="17753" y="6954"/>
                  <a:pt x="17370" y="6623"/>
                  <a:pt x="16889" y="6623"/>
                </a:cubicBezTo>
                <a:close/>
                <a:moveTo>
                  <a:pt x="18800" y="7617"/>
                </a:moveTo>
                <a:cubicBezTo>
                  <a:pt x="18415" y="7617"/>
                  <a:pt x="18118" y="7887"/>
                  <a:pt x="18118" y="8226"/>
                </a:cubicBezTo>
                <a:cubicBezTo>
                  <a:pt x="18118" y="8565"/>
                  <a:pt x="18416" y="8836"/>
                  <a:pt x="18800" y="8836"/>
                </a:cubicBezTo>
                <a:cubicBezTo>
                  <a:pt x="19185" y="8836"/>
                  <a:pt x="19506" y="8565"/>
                  <a:pt x="19506" y="8226"/>
                </a:cubicBezTo>
                <a:cubicBezTo>
                  <a:pt x="19506" y="7887"/>
                  <a:pt x="19185" y="7617"/>
                  <a:pt x="18800" y="7617"/>
                </a:cubicBezTo>
                <a:close/>
                <a:moveTo>
                  <a:pt x="15682" y="8836"/>
                </a:moveTo>
                <a:cubicBezTo>
                  <a:pt x="13661" y="8836"/>
                  <a:pt x="12541" y="9177"/>
                  <a:pt x="12541" y="10551"/>
                </a:cubicBezTo>
                <a:cubicBezTo>
                  <a:pt x="12541" y="12638"/>
                  <a:pt x="14635" y="13446"/>
                  <a:pt x="14635" y="16196"/>
                </a:cubicBezTo>
                <a:cubicBezTo>
                  <a:pt x="14635" y="17227"/>
                  <a:pt x="11549" y="21600"/>
                  <a:pt x="16706" y="21600"/>
                </a:cubicBezTo>
                <a:cubicBezTo>
                  <a:pt x="21202" y="21600"/>
                  <a:pt x="19847" y="18387"/>
                  <a:pt x="19847" y="16693"/>
                </a:cubicBezTo>
                <a:cubicBezTo>
                  <a:pt x="19847" y="14999"/>
                  <a:pt x="21236" y="14783"/>
                  <a:pt x="21236" y="12524"/>
                </a:cubicBezTo>
                <a:cubicBezTo>
                  <a:pt x="21236" y="10928"/>
                  <a:pt x="17703" y="8836"/>
                  <a:pt x="15682" y="8836"/>
                </a:cubicBezTo>
                <a:close/>
                <a:moveTo>
                  <a:pt x="20030" y="8836"/>
                </a:moveTo>
                <a:cubicBezTo>
                  <a:pt x="19741" y="8836"/>
                  <a:pt x="19506" y="9062"/>
                  <a:pt x="19506" y="9333"/>
                </a:cubicBezTo>
                <a:cubicBezTo>
                  <a:pt x="19506" y="9604"/>
                  <a:pt x="19741" y="9814"/>
                  <a:pt x="20030" y="9814"/>
                </a:cubicBezTo>
                <a:cubicBezTo>
                  <a:pt x="20318" y="9814"/>
                  <a:pt x="20553" y="9604"/>
                  <a:pt x="20553" y="9333"/>
                </a:cubicBezTo>
                <a:cubicBezTo>
                  <a:pt x="20553" y="9062"/>
                  <a:pt x="20318" y="8836"/>
                  <a:pt x="20030" y="8836"/>
                </a:cubicBezTo>
                <a:close/>
                <a:moveTo>
                  <a:pt x="21077" y="9814"/>
                </a:moveTo>
                <a:cubicBezTo>
                  <a:pt x="20788" y="9814"/>
                  <a:pt x="20553" y="10040"/>
                  <a:pt x="20553" y="10311"/>
                </a:cubicBezTo>
                <a:cubicBezTo>
                  <a:pt x="20553" y="10582"/>
                  <a:pt x="20788" y="10808"/>
                  <a:pt x="21077" y="10808"/>
                </a:cubicBezTo>
                <a:cubicBezTo>
                  <a:pt x="21365" y="10808"/>
                  <a:pt x="21600" y="10582"/>
                  <a:pt x="21600" y="10311"/>
                </a:cubicBezTo>
                <a:cubicBezTo>
                  <a:pt x="21600" y="10040"/>
                  <a:pt x="21365" y="9814"/>
                  <a:pt x="21077" y="9814"/>
                </a:cubicBezTo>
                <a:close/>
              </a:path>
            </a:pathLst>
          </a:custGeom>
          <a:gradFill>
            <a:gsLst>
              <a:gs pos="0">
                <a:srgbClr val="FFC203"/>
              </a:gs>
              <a:gs pos="36658">
                <a:srgbClr val="FF7D25"/>
              </a:gs>
              <a:gs pos="77154">
                <a:srgbClr val="FF3847"/>
              </a:gs>
            </a:gsLst>
            <a:lin ang="2089253"/>
          </a:gradFill>
          <a:ln w="12700">
            <a:miter lim="400000"/>
          </a:ln>
        </p:spPr>
        <p:txBody>
          <a:bodyPr lIns="34289" rIns="34289" anchor="ctr"/>
          <a:lstStyle/>
          <a:p>
            <a:endParaRPr sz="1350"/>
          </a:p>
        </p:txBody>
      </p:sp>
      <p:sp>
        <p:nvSpPr>
          <p:cNvPr id="50" name="Freeform 126">
            <a:extLst>
              <a:ext uri="{FF2B5EF4-FFF2-40B4-BE49-F238E27FC236}">
                <a16:creationId xmlns:a16="http://schemas.microsoft.com/office/drawing/2014/main" id="{42B16BDC-53F6-4DED-BE51-89E73AC14B2F}"/>
              </a:ext>
            </a:extLst>
          </p:cNvPr>
          <p:cNvSpPr/>
          <p:nvPr/>
        </p:nvSpPr>
        <p:spPr>
          <a:xfrm>
            <a:off x="6821338" y="4321244"/>
            <a:ext cx="404471" cy="476736"/>
          </a:xfrm>
          <a:custGeom>
            <a:avLst/>
            <a:gdLst/>
            <a:ahLst/>
            <a:cxnLst>
              <a:cxn ang="0">
                <a:pos x="wd2" y="hd2"/>
              </a:cxn>
              <a:cxn ang="5400000">
                <a:pos x="wd2" y="hd2"/>
              </a:cxn>
              <a:cxn ang="10800000">
                <a:pos x="wd2" y="hd2"/>
              </a:cxn>
              <a:cxn ang="16200000">
                <a:pos x="wd2" y="hd2"/>
              </a:cxn>
            </a:cxnLst>
            <a:rect l="0" t="0" r="r" b="b"/>
            <a:pathLst>
              <a:path w="20532" h="21600" extrusionOk="0">
                <a:moveTo>
                  <a:pt x="10180" y="0"/>
                </a:moveTo>
                <a:cubicBezTo>
                  <a:pt x="8633" y="0"/>
                  <a:pt x="7222" y="1847"/>
                  <a:pt x="6420" y="4655"/>
                </a:cubicBezTo>
                <a:cubicBezTo>
                  <a:pt x="5274" y="4385"/>
                  <a:pt x="4250" y="4214"/>
                  <a:pt x="3334" y="4214"/>
                </a:cubicBezTo>
                <a:cubicBezTo>
                  <a:pt x="1844" y="4214"/>
                  <a:pt x="753" y="4595"/>
                  <a:pt x="266" y="5378"/>
                </a:cubicBezTo>
                <a:cubicBezTo>
                  <a:pt x="-536" y="6674"/>
                  <a:pt x="530" y="8756"/>
                  <a:pt x="2735" y="10862"/>
                </a:cubicBezTo>
                <a:cubicBezTo>
                  <a:pt x="616" y="12913"/>
                  <a:pt x="-358" y="14900"/>
                  <a:pt x="416" y="16169"/>
                </a:cubicBezTo>
                <a:cubicBezTo>
                  <a:pt x="902" y="16952"/>
                  <a:pt x="1994" y="17333"/>
                  <a:pt x="3483" y="17333"/>
                </a:cubicBezTo>
                <a:cubicBezTo>
                  <a:pt x="4342" y="17333"/>
                  <a:pt x="5332" y="17206"/>
                  <a:pt x="6420" y="16963"/>
                </a:cubicBezTo>
                <a:cubicBezTo>
                  <a:pt x="7251" y="19770"/>
                  <a:pt x="8633" y="21600"/>
                  <a:pt x="10180" y="21600"/>
                </a:cubicBezTo>
                <a:cubicBezTo>
                  <a:pt x="11726" y="21600"/>
                  <a:pt x="13119" y="19770"/>
                  <a:pt x="13921" y="16963"/>
                </a:cubicBezTo>
                <a:cubicBezTo>
                  <a:pt x="15066" y="17233"/>
                  <a:pt x="16110" y="17386"/>
                  <a:pt x="17026" y="17386"/>
                </a:cubicBezTo>
                <a:cubicBezTo>
                  <a:pt x="18515" y="17386"/>
                  <a:pt x="19607" y="17005"/>
                  <a:pt x="20094" y="16222"/>
                </a:cubicBezTo>
                <a:cubicBezTo>
                  <a:pt x="20867" y="14953"/>
                  <a:pt x="19894" y="12966"/>
                  <a:pt x="17774" y="10915"/>
                </a:cubicBezTo>
                <a:cubicBezTo>
                  <a:pt x="20037" y="8782"/>
                  <a:pt x="21064" y="6691"/>
                  <a:pt x="20262" y="5396"/>
                </a:cubicBezTo>
                <a:cubicBezTo>
                  <a:pt x="19775" y="4613"/>
                  <a:pt x="18684" y="4249"/>
                  <a:pt x="17194" y="4249"/>
                </a:cubicBezTo>
                <a:cubicBezTo>
                  <a:pt x="16249" y="4249"/>
                  <a:pt x="15161" y="4411"/>
                  <a:pt x="13958" y="4708"/>
                </a:cubicBezTo>
                <a:cubicBezTo>
                  <a:pt x="13128" y="1873"/>
                  <a:pt x="11755" y="0"/>
                  <a:pt x="10180" y="0"/>
                </a:cubicBezTo>
                <a:close/>
                <a:moveTo>
                  <a:pt x="10180" y="1076"/>
                </a:moveTo>
                <a:cubicBezTo>
                  <a:pt x="11039" y="1076"/>
                  <a:pt x="12157" y="2506"/>
                  <a:pt x="12873" y="4990"/>
                </a:cubicBezTo>
                <a:cubicBezTo>
                  <a:pt x="12043" y="5260"/>
                  <a:pt x="11142" y="5600"/>
                  <a:pt x="10255" y="5977"/>
                </a:cubicBezTo>
                <a:cubicBezTo>
                  <a:pt x="9310" y="5573"/>
                  <a:pt x="8411" y="5207"/>
                  <a:pt x="7524" y="4937"/>
                </a:cubicBezTo>
                <a:cubicBezTo>
                  <a:pt x="8240" y="2480"/>
                  <a:pt x="9321" y="1076"/>
                  <a:pt x="10180" y="1076"/>
                </a:cubicBezTo>
                <a:close/>
                <a:moveTo>
                  <a:pt x="3296" y="5325"/>
                </a:moveTo>
                <a:cubicBezTo>
                  <a:pt x="4127" y="5325"/>
                  <a:pt x="5071" y="5452"/>
                  <a:pt x="6102" y="5695"/>
                </a:cubicBezTo>
                <a:cubicBezTo>
                  <a:pt x="5902" y="6559"/>
                  <a:pt x="5776" y="7509"/>
                  <a:pt x="5690" y="8481"/>
                </a:cubicBezTo>
                <a:cubicBezTo>
                  <a:pt x="4889" y="9021"/>
                  <a:pt x="4169" y="9554"/>
                  <a:pt x="3539" y="10121"/>
                </a:cubicBezTo>
                <a:cubicBezTo>
                  <a:pt x="1621" y="8285"/>
                  <a:pt x="809" y="6644"/>
                  <a:pt x="1239" y="5942"/>
                </a:cubicBezTo>
                <a:cubicBezTo>
                  <a:pt x="1496" y="5537"/>
                  <a:pt x="2237" y="5325"/>
                  <a:pt x="3296" y="5325"/>
                </a:cubicBezTo>
                <a:close/>
                <a:moveTo>
                  <a:pt x="17194" y="5325"/>
                </a:moveTo>
                <a:cubicBezTo>
                  <a:pt x="18254" y="5325"/>
                  <a:pt x="19023" y="5564"/>
                  <a:pt x="19252" y="5942"/>
                </a:cubicBezTo>
                <a:cubicBezTo>
                  <a:pt x="19682" y="6644"/>
                  <a:pt x="18917" y="8285"/>
                  <a:pt x="16970" y="10121"/>
                </a:cubicBezTo>
                <a:cubicBezTo>
                  <a:pt x="16283" y="9527"/>
                  <a:pt x="15510" y="8942"/>
                  <a:pt x="14650" y="8375"/>
                </a:cubicBezTo>
                <a:cubicBezTo>
                  <a:pt x="14565" y="7458"/>
                  <a:pt x="14421" y="6567"/>
                  <a:pt x="14220" y="5731"/>
                </a:cubicBezTo>
                <a:cubicBezTo>
                  <a:pt x="15309" y="5461"/>
                  <a:pt x="16335" y="5325"/>
                  <a:pt x="17194" y="5325"/>
                </a:cubicBezTo>
                <a:close/>
                <a:moveTo>
                  <a:pt x="7224" y="5995"/>
                </a:moveTo>
                <a:cubicBezTo>
                  <a:pt x="7769" y="6157"/>
                  <a:pt x="8354" y="6379"/>
                  <a:pt x="8927" y="6595"/>
                </a:cubicBezTo>
                <a:cubicBezTo>
                  <a:pt x="8640" y="6730"/>
                  <a:pt x="8315" y="6891"/>
                  <a:pt x="8029" y="7053"/>
                </a:cubicBezTo>
                <a:cubicBezTo>
                  <a:pt x="7685" y="7269"/>
                  <a:pt x="7316" y="7490"/>
                  <a:pt x="6944" y="7705"/>
                </a:cubicBezTo>
                <a:cubicBezTo>
                  <a:pt x="7030" y="7112"/>
                  <a:pt x="7110" y="6535"/>
                  <a:pt x="7224" y="5995"/>
                </a:cubicBezTo>
                <a:close/>
                <a:moveTo>
                  <a:pt x="13135" y="6048"/>
                </a:moveTo>
                <a:cubicBezTo>
                  <a:pt x="13250" y="6534"/>
                  <a:pt x="13330" y="7042"/>
                  <a:pt x="13416" y="7582"/>
                </a:cubicBezTo>
                <a:cubicBezTo>
                  <a:pt x="13101" y="7393"/>
                  <a:pt x="12806" y="7242"/>
                  <a:pt x="12462" y="7053"/>
                </a:cubicBezTo>
                <a:cubicBezTo>
                  <a:pt x="12176" y="6918"/>
                  <a:pt x="11898" y="6757"/>
                  <a:pt x="11583" y="6595"/>
                </a:cubicBezTo>
                <a:cubicBezTo>
                  <a:pt x="12098" y="6379"/>
                  <a:pt x="12620" y="6210"/>
                  <a:pt x="13135" y="6048"/>
                </a:cubicBezTo>
                <a:close/>
                <a:moveTo>
                  <a:pt x="10255" y="7176"/>
                </a:moveTo>
                <a:cubicBezTo>
                  <a:pt x="10799" y="7419"/>
                  <a:pt x="11357" y="7691"/>
                  <a:pt x="11901" y="7988"/>
                </a:cubicBezTo>
                <a:cubicBezTo>
                  <a:pt x="12474" y="8312"/>
                  <a:pt x="13050" y="8651"/>
                  <a:pt x="13566" y="8975"/>
                </a:cubicBezTo>
                <a:cubicBezTo>
                  <a:pt x="13623" y="9569"/>
                  <a:pt x="13622" y="10161"/>
                  <a:pt x="13622" y="10809"/>
                </a:cubicBezTo>
                <a:cubicBezTo>
                  <a:pt x="13622" y="11484"/>
                  <a:pt x="13585" y="12128"/>
                  <a:pt x="13528" y="12748"/>
                </a:cubicBezTo>
                <a:cubicBezTo>
                  <a:pt x="13070" y="13045"/>
                  <a:pt x="12585" y="13315"/>
                  <a:pt x="12069" y="13612"/>
                </a:cubicBezTo>
                <a:cubicBezTo>
                  <a:pt x="11468" y="13936"/>
                  <a:pt x="10856" y="14224"/>
                  <a:pt x="10255" y="14494"/>
                </a:cubicBezTo>
                <a:cubicBezTo>
                  <a:pt x="9653" y="14224"/>
                  <a:pt x="9060" y="13936"/>
                  <a:pt x="8459" y="13612"/>
                </a:cubicBezTo>
                <a:cubicBezTo>
                  <a:pt x="7886" y="13288"/>
                  <a:pt x="7310" y="12967"/>
                  <a:pt x="6794" y="12643"/>
                </a:cubicBezTo>
                <a:cubicBezTo>
                  <a:pt x="6737" y="12049"/>
                  <a:pt x="6738" y="11457"/>
                  <a:pt x="6738" y="10809"/>
                </a:cubicBezTo>
                <a:cubicBezTo>
                  <a:pt x="6738" y="10215"/>
                  <a:pt x="6765" y="9648"/>
                  <a:pt x="6794" y="9081"/>
                </a:cubicBezTo>
                <a:cubicBezTo>
                  <a:pt x="7367" y="8703"/>
                  <a:pt x="7969" y="8339"/>
                  <a:pt x="8627" y="7988"/>
                </a:cubicBezTo>
                <a:cubicBezTo>
                  <a:pt x="9171" y="7691"/>
                  <a:pt x="9711" y="7419"/>
                  <a:pt x="10255" y="7176"/>
                </a:cubicBezTo>
                <a:close/>
                <a:moveTo>
                  <a:pt x="10180" y="9187"/>
                </a:moveTo>
                <a:cubicBezTo>
                  <a:pt x="9231" y="9187"/>
                  <a:pt x="8459" y="9914"/>
                  <a:pt x="8459" y="10809"/>
                </a:cubicBezTo>
                <a:cubicBezTo>
                  <a:pt x="8459" y="11703"/>
                  <a:pt x="9231" y="12431"/>
                  <a:pt x="10180" y="12431"/>
                </a:cubicBezTo>
                <a:cubicBezTo>
                  <a:pt x="11129" y="12431"/>
                  <a:pt x="11901" y="11703"/>
                  <a:pt x="11901" y="10809"/>
                </a:cubicBezTo>
                <a:cubicBezTo>
                  <a:pt x="11901" y="9914"/>
                  <a:pt x="11129" y="9187"/>
                  <a:pt x="10180" y="9187"/>
                </a:cubicBezTo>
                <a:close/>
                <a:moveTo>
                  <a:pt x="14725" y="9768"/>
                </a:moveTo>
                <a:cubicBezTo>
                  <a:pt x="15241" y="10146"/>
                  <a:pt x="15699" y="10501"/>
                  <a:pt x="16128" y="10879"/>
                </a:cubicBezTo>
                <a:cubicBezTo>
                  <a:pt x="15699" y="11230"/>
                  <a:pt x="15241" y="11604"/>
                  <a:pt x="14725" y="11955"/>
                </a:cubicBezTo>
                <a:cubicBezTo>
                  <a:pt x="14754" y="11577"/>
                  <a:pt x="14763" y="11204"/>
                  <a:pt x="14763" y="10826"/>
                </a:cubicBezTo>
                <a:cubicBezTo>
                  <a:pt x="14763" y="10448"/>
                  <a:pt x="14754" y="10092"/>
                  <a:pt x="14725" y="9768"/>
                </a:cubicBezTo>
                <a:close/>
                <a:moveTo>
                  <a:pt x="5616" y="9892"/>
                </a:moveTo>
                <a:cubicBezTo>
                  <a:pt x="5616" y="10189"/>
                  <a:pt x="5597" y="10485"/>
                  <a:pt x="5597" y="10809"/>
                </a:cubicBezTo>
                <a:cubicBezTo>
                  <a:pt x="5597" y="11160"/>
                  <a:pt x="5587" y="11508"/>
                  <a:pt x="5616" y="11831"/>
                </a:cubicBezTo>
                <a:cubicBezTo>
                  <a:pt x="5157" y="11508"/>
                  <a:pt x="4772" y="11186"/>
                  <a:pt x="4400" y="10862"/>
                </a:cubicBezTo>
                <a:cubicBezTo>
                  <a:pt x="4772" y="10538"/>
                  <a:pt x="5186" y="10216"/>
                  <a:pt x="5616" y="9892"/>
                </a:cubicBezTo>
                <a:close/>
                <a:moveTo>
                  <a:pt x="3558" y="11620"/>
                </a:moveTo>
                <a:cubicBezTo>
                  <a:pt x="4217" y="12160"/>
                  <a:pt x="4936" y="12685"/>
                  <a:pt x="5709" y="13224"/>
                </a:cubicBezTo>
                <a:cubicBezTo>
                  <a:pt x="5795" y="14169"/>
                  <a:pt x="5939" y="15103"/>
                  <a:pt x="6139" y="15940"/>
                </a:cubicBezTo>
                <a:cubicBezTo>
                  <a:pt x="5194" y="16183"/>
                  <a:pt x="4285" y="16275"/>
                  <a:pt x="3483" y="16275"/>
                </a:cubicBezTo>
                <a:cubicBezTo>
                  <a:pt x="2424" y="16275"/>
                  <a:pt x="1636" y="16036"/>
                  <a:pt x="1407" y="15658"/>
                </a:cubicBezTo>
                <a:cubicBezTo>
                  <a:pt x="977" y="14956"/>
                  <a:pt x="1725" y="13402"/>
                  <a:pt x="3558" y="11620"/>
                </a:cubicBezTo>
                <a:close/>
                <a:moveTo>
                  <a:pt x="16970" y="11620"/>
                </a:moveTo>
                <a:cubicBezTo>
                  <a:pt x="18803" y="13402"/>
                  <a:pt x="19551" y="14956"/>
                  <a:pt x="19121" y="15658"/>
                </a:cubicBezTo>
                <a:cubicBezTo>
                  <a:pt x="18863" y="16063"/>
                  <a:pt x="18104" y="16275"/>
                  <a:pt x="17045" y="16275"/>
                </a:cubicBezTo>
                <a:cubicBezTo>
                  <a:pt x="16214" y="16275"/>
                  <a:pt x="15241" y="16148"/>
                  <a:pt x="14239" y="15905"/>
                </a:cubicBezTo>
                <a:cubicBezTo>
                  <a:pt x="14411" y="15095"/>
                  <a:pt x="14564" y="14266"/>
                  <a:pt x="14650" y="13348"/>
                </a:cubicBezTo>
                <a:cubicBezTo>
                  <a:pt x="15510" y="12781"/>
                  <a:pt x="16283" y="12214"/>
                  <a:pt x="16970" y="11620"/>
                </a:cubicBezTo>
                <a:close/>
                <a:moveTo>
                  <a:pt x="6962" y="14018"/>
                </a:moveTo>
                <a:cubicBezTo>
                  <a:pt x="7277" y="14207"/>
                  <a:pt x="7573" y="14358"/>
                  <a:pt x="7916" y="14547"/>
                </a:cubicBezTo>
                <a:cubicBezTo>
                  <a:pt x="8232" y="14709"/>
                  <a:pt x="8583" y="14914"/>
                  <a:pt x="8927" y="15076"/>
                </a:cubicBezTo>
                <a:cubicBezTo>
                  <a:pt x="8354" y="15292"/>
                  <a:pt x="7806" y="15478"/>
                  <a:pt x="7262" y="15640"/>
                </a:cubicBezTo>
                <a:cubicBezTo>
                  <a:pt x="7147" y="15127"/>
                  <a:pt x="7048" y="14585"/>
                  <a:pt x="6962" y="14018"/>
                </a:cubicBezTo>
                <a:close/>
                <a:moveTo>
                  <a:pt x="13378" y="14124"/>
                </a:moveTo>
                <a:cubicBezTo>
                  <a:pt x="13293" y="14637"/>
                  <a:pt x="13221" y="15146"/>
                  <a:pt x="13135" y="15605"/>
                </a:cubicBezTo>
                <a:cubicBezTo>
                  <a:pt x="12648" y="15443"/>
                  <a:pt x="12117" y="15292"/>
                  <a:pt x="11601" y="15076"/>
                </a:cubicBezTo>
                <a:cubicBezTo>
                  <a:pt x="11945" y="14914"/>
                  <a:pt x="12305" y="14718"/>
                  <a:pt x="12649" y="14529"/>
                </a:cubicBezTo>
                <a:cubicBezTo>
                  <a:pt x="12907" y="14394"/>
                  <a:pt x="13149" y="14259"/>
                  <a:pt x="13378" y="14124"/>
                </a:cubicBezTo>
                <a:close/>
                <a:moveTo>
                  <a:pt x="10255" y="15693"/>
                </a:moveTo>
                <a:cubicBezTo>
                  <a:pt x="11142" y="16071"/>
                  <a:pt x="12006" y="16385"/>
                  <a:pt x="12836" y="16628"/>
                </a:cubicBezTo>
                <a:cubicBezTo>
                  <a:pt x="12120" y="19111"/>
                  <a:pt x="11039" y="20524"/>
                  <a:pt x="10180" y="20524"/>
                </a:cubicBezTo>
                <a:cubicBezTo>
                  <a:pt x="9321" y="20524"/>
                  <a:pt x="8240" y="19110"/>
                  <a:pt x="7524" y="16680"/>
                </a:cubicBezTo>
                <a:cubicBezTo>
                  <a:pt x="8411" y="16410"/>
                  <a:pt x="9310" y="16098"/>
                  <a:pt x="10255" y="15693"/>
                </a:cubicBezTo>
                <a:close/>
              </a:path>
            </a:pathLst>
          </a:custGeom>
          <a:gradFill>
            <a:gsLst>
              <a:gs pos="1890">
                <a:srgbClr val="FF2A70"/>
              </a:gs>
              <a:gs pos="64134">
                <a:srgbClr val="E1359B"/>
              </a:gs>
              <a:gs pos="98899">
                <a:srgbClr val="C23FC6"/>
              </a:gs>
            </a:gsLst>
            <a:lin ang="2089253"/>
          </a:gradFill>
          <a:ln w="12700">
            <a:miter lim="400000"/>
          </a:ln>
        </p:spPr>
        <p:txBody>
          <a:bodyPr lIns="34289" rIns="34289" anchor="ctr"/>
          <a:lstStyle/>
          <a:p>
            <a:endParaRPr sz="1350"/>
          </a:p>
        </p:txBody>
      </p:sp>
      <p:sp>
        <p:nvSpPr>
          <p:cNvPr id="51" name="Freeform 78">
            <a:extLst>
              <a:ext uri="{FF2B5EF4-FFF2-40B4-BE49-F238E27FC236}">
                <a16:creationId xmlns:a16="http://schemas.microsoft.com/office/drawing/2014/main" id="{214C395E-4889-4F4D-B5D3-64749DA458C4}"/>
              </a:ext>
            </a:extLst>
          </p:cNvPr>
          <p:cNvSpPr/>
          <p:nvPr/>
        </p:nvSpPr>
        <p:spPr>
          <a:xfrm>
            <a:off x="6196021" y="2720032"/>
            <a:ext cx="343278" cy="453980"/>
          </a:xfrm>
          <a:custGeom>
            <a:avLst/>
            <a:gdLst/>
            <a:ahLst/>
            <a:cxnLst>
              <a:cxn ang="0">
                <a:pos x="wd2" y="hd2"/>
              </a:cxn>
              <a:cxn ang="5400000">
                <a:pos x="wd2" y="hd2"/>
              </a:cxn>
              <a:cxn ang="10800000">
                <a:pos x="wd2" y="hd2"/>
              </a:cxn>
              <a:cxn ang="16200000">
                <a:pos x="wd2" y="hd2"/>
              </a:cxn>
            </a:cxnLst>
            <a:rect l="0" t="0" r="r" b="b"/>
            <a:pathLst>
              <a:path w="21234" h="21600" extrusionOk="0">
                <a:moveTo>
                  <a:pt x="16954" y="0"/>
                </a:moveTo>
                <a:cubicBezTo>
                  <a:pt x="16258" y="0"/>
                  <a:pt x="15672" y="459"/>
                  <a:pt x="15672" y="1025"/>
                </a:cubicBezTo>
                <a:cubicBezTo>
                  <a:pt x="15672" y="1590"/>
                  <a:pt x="16258" y="2570"/>
                  <a:pt x="16954" y="2570"/>
                </a:cubicBezTo>
                <a:cubicBezTo>
                  <a:pt x="17651" y="2570"/>
                  <a:pt x="18215" y="1590"/>
                  <a:pt x="18215" y="1025"/>
                </a:cubicBezTo>
                <a:cubicBezTo>
                  <a:pt x="18216" y="459"/>
                  <a:pt x="17651" y="0"/>
                  <a:pt x="16954" y="0"/>
                </a:cubicBezTo>
                <a:close/>
                <a:moveTo>
                  <a:pt x="13605" y="1445"/>
                </a:moveTo>
                <a:cubicBezTo>
                  <a:pt x="13288" y="1515"/>
                  <a:pt x="13014" y="1670"/>
                  <a:pt x="12840" y="1915"/>
                </a:cubicBezTo>
                <a:cubicBezTo>
                  <a:pt x="12492" y="2403"/>
                  <a:pt x="12714" y="3060"/>
                  <a:pt x="13315" y="3342"/>
                </a:cubicBezTo>
                <a:cubicBezTo>
                  <a:pt x="13917" y="3625"/>
                  <a:pt x="15241" y="3697"/>
                  <a:pt x="15590" y="3208"/>
                </a:cubicBezTo>
                <a:cubicBezTo>
                  <a:pt x="15938" y="2720"/>
                  <a:pt x="15178" y="1811"/>
                  <a:pt x="14576" y="1528"/>
                </a:cubicBezTo>
                <a:cubicBezTo>
                  <a:pt x="14276" y="1387"/>
                  <a:pt x="13921" y="1374"/>
                  <a:pt x="13605" y="1445"/>
                </a:cubicBezTo>
                <a:close/>
                <a:moveTo>
                  <a:pt x="20283" y="1445"/>
                </a:moveTo>
                <a:cubicBezTo>
                  <a:pt x="19967" y="1374"/>
                  <a:pt x="19612" y="1387"/>
                  <a:pt x="19311" y="1528"/>
                </a:cubicBezTo>
                <a:cubicBezTo>
                  <a:pt x="18710" y="1811"/>
                  <a:pt x="17950" y="2719"/>
                  <a:pt x="18298" y="3208"/>
                </a:cubicBezTo>
                <a:cubicBezTo>
                  <a:pt x="18646" y="3697"/>
                  <a:pt x="19992" y="3625"/>
                  <a:pt x="20593" y="3342"/>
                </a:cubicBezTo>
                <a:cubicBezTo>
                  <a:pt x="21195" y="3060"/>
                  <a:pt x="21417" y="2403"/>
                  <a:pt x="21069" y="1915"/>
                </a:cubicBezTo>
                <a:cubicBezTo>
                  <a:pt x="20895" y="1670"/>
                  <a:pt x="20600" y="1515"/>
                  <a:pt x="20283" y="1445"/>
                </a:cubicBezTo>
                <a:close/>
                <a:moveTo>
                  <a:pt x="4280" y="2049"/>
                </a:moveTo>
                <a:cubicBezTo>
                  <a:pt x="3583" y="2049"/>
                  <a:pt x="3019" y="2508"/>
                  <a:pt x="3019" y="3074"/>
                </a:cubicBezTo>
                <a:cubicBezTo>
                  <a:pt x="3018" y="3640"/>
                  <a:pt x="3583" y="4619"/>
                  <a:pt x="4280" y="4619"/>
                </a:cubicBezTo>
                <a:cubicBezTo>
                  <a:pt x="4976" y="4619"/>
                  <a:pt x="5541" y="3639"/>
                  <a:pt x="5541" y="3074"/>
                </a:cubicBezTo>
                <a:cubicBezTo>
                  <a:pt x="5541" y="2508"/>
                  <a:pt x="4976" y="2049"/>
                  <a:pt x="4280" y="2049"/>
                </a:cubicBezTo>
                <a:close/>
                <a:moveTo>
                  <a:pt x="16954" y="3074"/>
                </a:moveTo>
                <a:cubicBezTo>
                  <a:pt x="16430" y="3074"/>
                  <a:pt x="16003" y="3420"/>
                  <a:pt x="16003" y="3846"/>
                </a:cubicBezTo>
                <a:cubicBezTo>
                  <a:pt x="16003" y="4272"/>
                  <a:pt x="16430" y="4619"/>
                  <a:pt x="16954" y="4619"/>
                </a:cubicBezTo>
                <a:cubicBezTo>
                  <a:pt x="17479" y="4619"/>
                  <a:pt x="17905" y="4272"/>
                  <a:pt x="17905" y="3846"/>
                </a:cubicBezTo>
                <a:cubicBezTo>
                  <a:pt x="17905" y="3420"/>
                  <a:pt x="17479" y="3074"/>
                  <a:pt x="16954" y="3074"/>
                </a:cubicBezTo>
                <a:close/>
                <a:moveTo>
                  <a:pt x="951" y="3494"/>
                </a:moveTo>
                <a:cubicBezTo>
                  <a:pt x="634" y="3564"/>
                  <a:pt x="339" y="3736"/>
                  <a:pt x="165" y="3981"/>
                </a:cubicBezTo>
                <a:cubicBezTo>
                  <a:pt x="-183" y="4469"/>
                  <a:pt x="39" y="5109"/>
                  <a:pt x="641" y="5392"/>
                </a:cubicBezTo>
                <a:cubicBezTo>
                  <a:pt x="1242" y="5674"/>
                  <a:pt x="2567" y="5746"/>
                  <a:pt x="2915" y="5257"/>
                </a:cubicBezTo>
                <a:cubicBezTo>
                  <a:pt x="3263" y="4769"/>
                  <a:pt x="2503" y="3877"/>
                  <a:pt x="1902" y="3594"/>
                </a:cubicBezTo>
                <a:cubicBezTo>
                  <a:pt x="1601" y="3453"/>
                  <a:pt x="1267" y="3423"/>
                  <a:pt x="951" y="3494"/>
                </a:cubicBezTo>
                <a:close/>
                <a:moveTo>
                  <a:pt x="7629" y="3494"/>
                </a:moveTo>
                <a:cubicBezTo>
                  <a:pt x="7313" y="3423"/>
                  <a:pt x="6958" y="3453"/>
                  <a:pt x="6658" y="3594"/>
                </a:cubicBezTo>
                <a:cubicBezTo>
                  <a:pt x="6056" y="3877"/>
                  <a:pt x="5296" y="4769"/>
                  <a:pt x="5644" y="5257"/>
                </a:cubicBezTo>
                <a:cubicBezTo>
                  <a:pt x="5993" y="5746"/>
                  <a:pt x="7317" y="5675"/>
                  <a:pt x="7919" y="5392"/>
                </a:cubicBezTo>
                <a:cubicBezTo>
                  <a:pt x="8520" y="5109"/>
                  <a:pt x="8743" y="4469"/>
                  <a:pt x="8394" y="3981"/>
                </a:cubicBezTo>
                <a:cubicBezTo>
                  <a:pt x="8220" y="3736"/>
                  <a:pt x="7946" y="3564"/>
                  <a:pt x="7629" y="3494"/>
                </a:cubicBezTo>
                <a:close/>
                <a:moveTo>
                  <a:pt x="14535" y="4132"/>
                </a:moveTo>
                <a:cubicBezTo>
                  <a:pt x="14084" y="4125"/>
                  <a:pt x="13616" y="4226"/>
                  <a:pt x="13315" y="4367"/>
                </a:cubicBezTo>
                <a:cubicBezTo>
                  <a:pt x="12714" y="4650"/>
                  <a:pt x="12491" y="5289"/>
                  <a:pt x="12840" y="5778"/>
                </a:cubicBezTo>
                <a:cubicBezTo>
                  <a:pt x="13188" y="6267"/>
                  <a:pt x="13975" y="6447"/>
                  <a:pt x="14576" y="6164"/>
                </a:cubicBezTo>
                <a:cubicBezTo>
                  <a:pt x="15178" y="5881"/>
                  <a:pt x="15938" y="4990"/>
                  <a:pt x="15590" y="4501"/>
                </a:cubicBezTo>
                <a:cubicBezTo>
                  <a:pt x="15415" y="4257"/>
                  <a:pt x="14986" y="4138"/>
                  <a:pt x="14535" y="4132"/>
                </a:cubicBezTo>
                <a:close/>
                <a:moveTo>
                  <a:pt x="19353" y="4132"/>
                </a:moveTo>
                <a:cubicBezTo>
                  <a:pt x="18902" y="4138"/>
                  <a:pt x="18472" y="4257"/>
                  <a:pt x="18298" y="4501"/>
                </a:cubicBezTo>
                <a:cubicBezTo>
                  <a:pt x="17950" y="4990"/>
                  <a:pt x="18710" y="5881"/>
                  <a:pt x="19311" y="6164"/>
                </a:cubicBezTo>
                <a:cubicBezTo>
                  <a:pt x="19913" y="6447"/>
                  <a:pt x="20721" y="6267"/>
                  <a:pt x="21069" y="5778"/>
                </a:cubicBezTo>
                <a:cubicBezTo>
                  <a:pt x="21417" y="5289"/>
                  <a:pt x="21195" y="4650"/>
                  <a:pt x="20593" y="4367"/>
                </a:cubicBezTo>
                <a:cubicBezTo>
                  <a:pt x="20293" y="4226"/>
                  <a:pt x="19804" y="4125"/>
                  <a:pt x="19353" y="4132"/>
                </a:cubicBezTo>
                <a:close/>
                <a:moveTo>
                  <a:pt x="4280" y="5140"/>
                </a:moveTo>
                <a:cubicBezTo>
                  <a:pt x="3755" y="5140"/>
                  <a:pt x="3329" y="5486"/>
                  <a:pt x="3329" y="5912"/>
                </a:cubicBezTo>
                <a:cubicBezTo>
                  <a:pt x="3329" y="6338"/>
                  <a:pt x="3755" y="6685"/>
                  <a:pt x="4280" y="6685"/>
                </a:cubicBezTo>
                <a:cubicBezTo>
                  <a:pt x="4804" y="6685"/>
                  <a:pt x="5231" y="6338"/>
                  <a:pt x="5231" y="5912"/>
                </a:cubicBezTo>
                <a:cubicBezTo>
                  <a:pt x="5231" y="5486"/>
                  <a:pt x="4804" y="5140"/>
                  <a:pt x="4280" y="5140"/>
                </a:cubicBezTo>
                <a:close/>
                <a:moveTo>
                  <a:pt x="16954" y="5140"/>
                </a:moveTo>
                <a:cubicBezTo>
                  <a:pt x="16258" y="5140"/>
                  <a:pt x="15672" y="6119"/>
                  <a:pt x="15672" y="6685"/>
                </a:cubicBezTo>
                <a:cubicBezTo>
                  <a:pt x="15672" y="7251"/>
                  <a:pt x="16258" y="7710"/>
                  <a:pt x="16954" y="7710"/>
                </a:cubicBezTo>
                <a:cubicBezTo>
                  <a:pt x="17651" y="7710"/>
                  <a:pt x="18215" y="7251"/>
                  <a:pt x="18215" y="6685"/>
                </a:cubicBezTo>
                <a:cubicBezTo>
                  <a:pt x="18216" y="6119"/>
                  <a:pt x="17651" y="5140"/>
                  <a:pt x="16954" y="5140"/>
                </a:cubicBezTo>
                <a:close/>
                <a:moveTo>
                  <a:pt x="1881" y="6198"/>
                </a:moveTo>
                <a:cubicBezTo>
                  <a:pt x="1430" y="6191"/>
                  <a:pt x="941" y="6275"/>
                  <a:pt x="641" y="6416"/>
                </a:cubicBezTo>
                <a:cubicBezTo>
                  <a:pt x="39" y="6699"/>
                  <a:pt x="-183" y="7355"/>
                  <a:pt x="165" y="7844"/>
                </a:cubicBezTo>
                <a:cubicBezTo>
                  <a:pt x="513" y="8332"/>
                  <a:pt x="1301" y="8513"/>
                  <a:pt x="1902" y="8230"/>
                </a:cubicBezTo>
                <a:cubicBezTo>
                  <a:pt x="2503" y="7947"/>
                  <a:pt x="3263" y="7039"/>
                  <a:pt x="2915" y="6551"/>
                </a:cubicBezTo>
                <a:cubicBezTo>
                  <a:pt x="2741" y="6306"/>
                  <a:pt x="2332" y="6204"/>
                  <a:pt x="1881" y="6198"/>
                </a:cubicBezTo>
                <a:close/>
                <a:moveTo>
                  <a:pt x="6699" y="6198"/>
                </a:moveTo>
                <a:cubicBezTo>
                  <a:pt x="6248" y="6204"/>
                  <a:pt x="5818" y="6306"/>
                  <a:pt x="5644" y="6551"/>
                </a:cubicBezTo>
                <a:cubicBezTo>
                  <a:pt x="5296" y="7039"/>
                  <a:pt x="6056" y="7947"/>
                  <a:pt x="6658" y="8230"/>
                </a:cubicBezTo>
                <a:cubicBezTo>
                  <a:pt x="7259" y="8513"/>
                  <a:pt x="8046" y="8332"/>
                  <a:pt x="8394" y="7844"/>
                </a:cubicBezTo>
                <a:cubicBezTo>
                  <a:pt x="8742" y="7355"/>
                  <a:pt x="8520" y="6699"/>
                  <a:pt x="7919" y="6416"/>
                </a:cubicBezTo>
                <a:cubicBezTo>
                  <a:pt x="7618" y="6275"/>
                  <a:pt x="7150" y="6191"/>
                  <a:pt x="6699" y="6198"/>
                </a:cubicBezTo>
                <a:close/>
                <a:moveTo>
                  <a:pt x="14535" y="6450"/>
                </a:moveTo>
                <a:cubicBezTo>
                  <a:pt x="14373" y="6453"/>
                  <a:pt x="14212" y="6498"/>
                  <a:pt x="14101" y="6601"/>
                </a:cubicBezTo>
                <a:cubicBezTo>
                  <a:pt x="13278" y="7321"/>
                  <a:pt x="11492" y="9126"/>
                  <a:pt x="11144" y="11337"/>
                </a:cubicBezTo>
                <a:lnTo>
                  <a:pt x="9035" y="11337"/>
                </a:lnTo>
                <a:cubicBezTo>
                  <a:pt x="8782" y="10515"/>
                  <a:pt x="8368" y="10025"/>
                  <a:pt x="7133" y="8919"/>
                </a:cubicBezTo>
                <a:cubicBezTo>
                  <a:pt x="6911" y="8713"/>
                  <a:pt x="6497" y="8680"/>
                  <a:pt x="6244" y="8885"/>
                </a:cubicBezTo>
                <a:cubicBezTo>
                  <a:pt x="5991" y="9065"/>
                  <a:pt x="5970" y="9402"/>
                  <a:pt x="6223" y="9607"/>
                </a:cubicBezTo>
                <a:cubicBezTo>
                  <a:pt x="7173" y="10456"/>
                  <a:pt x="7543" y="10841"/>
                  <a:pt x="7733" y="11304"/>
                </a:cubicBezTo>
                <a:lnTo>
                  <a:pt x="5107" y="11304"/>
                </a:lnTo>
                <a:cubicBezTo>
                  <a:pt x="4410" y="11304"/>
                  <a:pt x="3846" y="11780"/>
                  <a:pt x="3846" y="12345"/>
                </a:cubicBezTo>
                <a:lnTo>
                  <a:pt x="3846" y="13370"/>
                </a:lnTo>
                <a:lnTo>
                  <a:pt x="18402" y="13370"/>
                </a:lnTo>
                <a:lnTo>
                  <a:pt x="18402" y="12345"/>
                </a:lnTo>
                <a:cubicBezTo>
                  <a:pt x="18370" y="11780"/>
                  <a:pt x="17795" y="11304"/>
                  <a:pt x="17099" y="11304"/>
                </a:cubicBezTo>
                <a:lnTo>
                  <a:pt x="12426" y="11304"/>
                </a:lnTo>
                <a:cubicBezTo>
                  <a:pt x="12679" y="9967"/>
                  <a:pt x="13618" y="8524"/>
                  <a:pt x="15011" y="7290"/>
                </a:cubicBezTo>
                <a:cubicBezTo>
                  <a:pt x="15232" y="7084"/>
                  <a:pt x="15243" y="6764"/>
                  <a:pt x="14990" y="6584"/>
                </a:cubicBezTo>
                <a:cubicBezTo>
                  <a:pt x="14863" y="6494"/>
                  <a:pt x="14697" y="6447"/>
                  <a:pt x="14535" y="6450"/>
                </a:cubicBezTo>
                <a:close/>
                <a:moveTo>
                  <a:pt x="4280" y="7189"/>
                </a:moveTo>
                <a:cubicBezTo>
                  <a:pt x="3583" y="7189"/>
                  <a:pt x="3019" y="8168"/>
                  <a:pt x="3019" y="8734"/>
                </a:cubicBezTo>
                <a:cubicBezTo>
                  <a:pt x="3018" y="9300"/>
                  <a:pt x="3583" y="9759"/>
                  <a:pt x="4280" y="9759"/>
                </a:cubicBezTo>
                <a:cubicBezTo>
                  <a:pt x="4976" y="9759"/>
                  <a:pt x="5541" y="9300"/>
                  <a:pt x="5541" y="8734"/>
                </a:cubicBezTo>
                <a:cubicBezTo>
                  <a:pt x="5541" y="8168"/>
                  <a:pt x="4976" y="7189"/>
                  <a:pt x="4280" y="7189"/>
                </a:cubicBezTo>
                <a:close/>
                <a:moveTo>
                  <a:pt x="5086" y="14394"/>
                </a:moveTo>
                <a:lnTo>
                  <a:pt x="6471" y="20743"/>
                </a:lnTo>
                <a:cubicBezTo>
                  <a:pt x="6566" y="21232"/>
                  <a:pt x="7111" y="21600"/>
                  <a:pt x="7712" y="21600"/>
                </a:cubicBezTo>
                <a:lnTo>
                  <a:pt x="14452" y="21600"/>
                </a:lnTo>
                <a:cubicBezTo>
                  <a:pt x="15054" y="21600"/>
                  <a:pt x="15577" y="21232"/>
                  <a:pt x="15672" y="20743"/>
                </a:cubicBezTo>
                <a:lnTo>
                  <a:pt x="17099" y="14394"/>
                </a:lnTo>
                <a:lnTo>
                  <a:pt x="5086" y="14394"/>
                </a:lnTo>
                <a:close/>
              </a:path>
            </a:pathLst>
          </a:custGeom>
          <a:gradFill>
            <a:gsLst>
              <a:gs pos="0">
                <a:srgbClr val="00F2FE"/>
              </a:gs>
              <a:gs pos="36658">
                <a:srgbClr val="28CFFE"/>
              </a:gs>
              <a:gs pos="77154">
                <a:srgbClr val="4FACFE"/>
              </a:gs>
            </a:gsLst>
            <a:lin ang="2089253"/>
          </a:gradFill>
          <a:ln w="12700">
            <a:miter lim="400000"/>
          </a:ln>
        </p:spPr>
        <p:txBody>
          <a:bodyPr lIns="34289" rIns="34289" anchor="ctr"/>
          <a:lstStyle/>
          <a:p>
            <a:endParaRPr sz="1350"/>
          </a:p>
        </p:txBody>
      </p:sp>
      <p:grpSp>
        <p:nvGrpSpPr>
          <p:cNvPr id="52" name="Group">
            <a:extLst>
              <a:ext uri="{FF2B5EF4-FFF2-40B4-BE49-F238E27FC236}">
                <a16:creationId xmlns:a16="http://schemas.microsoft.com/office/drawing/2014/main" id="{B16F3801-78CB-4C89-AC04-2F4B80CB1BAC}"/>
              </a:ext>
            </a:extLst>
          </p:cNvPr>
          <p:cNvGrpSpPr/>
          <p:nvPr/>
        </p:nvGrpSpPr>
        <p:grpSpPr>
          <a:xfrm>
            <a:off x="5725686" y="5808493"/>
            <a:ext cx="1725427" cy="802940"/>
            <a:chOff x="0" y="-1"/>
            <a:chExt cx="1458096" cy="591559"/>
          </a:xfrm>
        </p:grpSpPr>
        <p:pic>
          <p:nvPicPr>
            <p:cNvPr id="53" name="TinyPPT_8.png" descr="TinyPPT_8.png">
              <a:extLst>
                <a:ext uri="{FF2B5EF4-FFF2-40B4-BE49-F238E27FC236}">
                  <a16:creationId xmlns:a16="http://schemas.microsoft.com/office/drawing/2014/main" id="{213C1B65-858E-4AB3-B899-00979F787C22}"/>
                </a:ext>
              </a:extLst>
            </p:cNvPr>
            <p:cNvPicPr>
              <a:picLocks noChangeAspect="1"/>
            </p:cNvPicPr>
            <p:nvPr/>
          </p:nvPicPr>
          <p:blipFill>
            <a:blip r:embed="rId3"/>
            <a:stretch>
              <a:fillRect/>
            </a:stretch>
          </p:blipFill>
          <p:spPr>
            <a:xfrm>
              <a:off x="-1" y="422550"/>
              <a:ext cx="1458097" cy="169009"/>
            </a:xfrm>
            <a:prstGeom prst="rect">
              <a:avLst/>
            </a:prstGeom>
            <a:ln w="12700" cap="flat">
              <a:noFill/>
              <a:miter lim="400000"/>
            </a:ln>
            <a:effectLst/>
          </p:spPr>
        </p:pic>
        <p:sp>
          <p:nvSpPr>
            <p:cNvPr id="54" name="Taxi">
              <a:extLst>
                <a:ext uri="{FF2B5EF4-FFF2-40B4-BE49-F238E27FC236}">
                  <a16:creationId xmlns:a16="http://schemas.microsoft.com/office/drawing/2014/main" id="{2441EB66-1DBE-4BE0-8F81-CF25D11C4737}"/>
                </a:ext>
              </a:extLst>
            </p:cNvPr>
            <p:cNvSpPr/>
            <p:nvPr/>
          </p:nvSpPr>
          <p:spPr>
            <a:xfrm>
              <a:off x="420302" y="-2"/>
              <a:ext cx="617397" cy="519076"/>
            </a:xfrm>
            <a:custGeom>
              <a:avLst/>
              <a:gdLst/>
              <a:ahLst/>
              <a:cxnLst>
                <a:cxn ang="0">
                  <a:pos x="wd2" y="hd2"/>
                </a:cxn>
                <a:cxn ang="5400000">
                  <a:pos x="wd2" y="hd2"/>
                </a:cxn>
                <a:cxn ang="10800000">
                  <a:pos x="wd2" y="hd2"/>
                </a:cxn>
                <a:cxn ang="16200000">
                  <a:pos x="wd2" y="hd2"/>
                </a:cxn>
              </a:cxnLst>
              <a:rect l="0" t="0" r="r" b="b"/>
              <a:pathLst>
                <a:path w="21600" h="21600" extrusionOk="0">
                  <a:moveTo>
                    <a:pt x="8944" y="0"/>
                  </a:moveTo>
                  <a:cubicBezTo>
                    <a:pt x="8777" y="0"/>
                    <a:pt x="8642" y="160"/>
                    <a:pt x="8642" y="359"/>
                  </a:cubicBezTo>
                  <a:lnTo>
                    <a:pt x="8642" y="1331"/>
                  </a:lnTo>
                  <a:lnTo>
                    <a:pt x="4191" y="1331"/>
                  </a:lnTo>
                  <a:cubicBezTo>
                    <a:pt x="4024" y="1331"/>
                    <a:pt x="3847" y="1484"/>
                    <a:pt x="3793" y="1670"/>
                  </a:cubicBezTo>
                  <a:lnTo>
                    <a:pt x="1740" y="8743"/>
                  </a:lnTo>
                  <a:cubicBezTo>
                    <a:pt x="1724" y="8795"/>
                    <a:pt x="1723" y="8846"/>
                    <a:pt x="1728" y="8898"/>
                  </a:cubicBezTo>
                  <a:cubicBezTo>
                    <a:pt x="697" y="9662"/>
                    <a:pt x="0" y="11017"/>
                    <a:pt x="0" y="12566"/>
                  </a:cubicBezTo>
                  <a:lnTo>
                    <a:pt x="0" y="13260"/>
                  </a:lnTo>
                  <a:cubicBezTo>
                    <a:pt x="0" y="14584"/>
                    <a:pt x="507" y="15766"/>
                    <a:pt x="1301" y="16563"/>
                  </a:cubicBezTo>
                  <a:lnTo>
                    <a:pt x="1301" y="19440"/>
                  </a:lnTo>
                  <a:cubicBezTo>
                    <a:pt x="1301" y="20628"/>
                    <a:pt x="2113" y="21600"/>
                    <a:pt x="3118" y="21600"/>
                  </a:cubicBezTo>
                  <a:cubicBezTo>
                    <a:pt x="4117" y="21600"/>
                    <a:pt x="4932" y="20635"/>
                    <a:pt x="4932" y="19440"/>
                  </a:cubicBezTo>
                  <a:lnTo>
                    <a:pt x="4932" y="17577"/>
                  </a:lnTo>
                  <a:lnTo>
                    <a:pt x="16680" y="17577"/>
                  </a:lnTo>
                  <a:lnTo>
                    <a:pt x="16680" y="19440"/>
                  </a:lnTo>
                  <a:cubicBezTo>
                    <a:pt x="16680" y="20628"/>
                    <a:pt x="17490" y="21600"/>
                    <a:pt x="18494" y="21600"/>
                  </a:cubicBezTo>
                  <a:cubicBezTo>
                    <a:pt x="19494" y="21600"/>
                    <a:pt x="20309" y="20635"/>
                    <a:pt x="20309" y="19440"/>
                  </a:cubicBezTo>
                  <a:lnTo>
                    <a:pt x="20309" y="16563"/>
                  </a:lnTo>
                  <a:cubicBezTo>
                    <a:pt x="21092" y="15766"/>
                    <a:pt x="21600" y="14577"/>
                    <a:pt x="21600" y="13260"/>
                  </a:cubicBezTo>
                  <a:lnTo>
                    <a:pt x="21600" y="12566"/>
                  </a:lnTo>
                  <a:cubicBezTo>
                    <a:pt x="21600" y="11017"/>
                    <a:pt x="20903" y="9656"/>
                    <a:pt x="19872" y="8898"/>
                  </a:cubicBezTo>
                  <a:cubicBezTo>
                    <a:pt x="19877" y="8846"/>
                    <a:pt x="19878" y="8795"/>
                    <a:pt x="19861" y="8743"/>
                  </a:cubicBezTo>
                  <a:lnTo>
                    <a:pt x="17809" y="1670"/>
                  </a:lnTo>
                  <a:cubicBezTo>
                    <a:pt x="17755" y="1484"/>
                    <a:pt x="17576" y="1331"/>
                    <a:pt x="17409" y="1331"/>
                  </a:cubicBezTo>
                  <a:lnTo>
                    <a:pt x="12958" y="1331"/>
                  </a:lnTo>
                  <a:lnTo>
                    <a:pt x="12958" y="359"/>
                  </a:lnTo>
                  <a:cubicBezTo>
                    <a:pt x="12958" y="160"/>
                    <a:pt x="12823" y="0"/>
                    <a:pt x="12656" y="0"/>
                  </a:cubicBezTo>
                  <a:lnTo>
                    <a:pt x="8944" y="0"/>
                  </a:lnTo>
                  <a:close/>
                  <a:moveTo>
                    <a:pt x="5283" y="2815"/>
                  </a:moveTo>
                  <a:lnTo>
                    <a:pt x="16312" y="2815"/>
                  </a:lnTo>
                  <a:lnTo>
                    <a:pt x="17802" y="8693"/>
                  </a:lnTo>
                  <a:lnTo>
                    <a:pt x="3793" y="8693"/>
                  </a:lnTo>
                  <a:lnTo>
                    <a:pt x="5283" y="2815"/>
                  </a:lnTo>
                  <a:close/>
                  <a:moveTo>
                    <a:pt x="3938" y="10042"/>
                  </a:moveTo>
                  <a:cubicBezTo>
                    <a:pt x="4743" y="10042"/>
                    <a:pt x="5391" y="10820"/>
                    <a:pt x="5391" y="11771"/>
                  </a:cubicBezTo>
                  <a:cubicBezTo>
                    <a:pt x="5397" y="12728"/>
                    <a:pt x="4743" y="13497"/>
                    <a:pt x="3938" y="13497"/>
                  </a:cubicBezTo>
                  <a:cubicBezTo>
                    <a:pt x="3133" y="13497"/>
                    <a:pt x="2485" y="12721"/>
                    <a:pt x="2485" y="11771"/>
                  </a:cubicBezTo>
                  <a:cubicBezTo>
                    <a:pt x="2485" y="10813"/>
                    <a:pt x="3138" y="10042"/>
                    <a:pt x="3938" y="10042"/>
                  </a:cubicBezTo>
                  <a:close/>
                  <a:moveTo>
                    <a:pt x="17652" y="10042"/>
                  </a:moveTo>
                  <a:cubicBezTo>
                    <a:pt x="18457" y="10042"/>
                    <a:pt x="19105" y="10820"/>
                    <a:pt x="19105" y="11771"/>
                  </a:cubicBezTo>
                  <a:cubicBezTo>
                    <a:pt x="19105" y="12728"/>
                    <a:pt x="18451" y="13497"/>
                    <a:pt x="17652" y="13497"/>
                  </a:cubicBezTo>
                  <a:cubicBezTo>
                    <a:pt x="16853" y="13497"/>
                    <a:pt x="16199" y="12728"/>
                    <a:pt x="16199" y="11771"/>
                  </a:cubicBezTo>
                  <a:cubicBezTo>
                    <a:pt x="16199" y="10813"/>
                    <a:pt x="16853" y="10042"/>
                    <a:pt x="17652" y="10042"/>
                  </a:cubicBezTo>
                  <a:close/>
                </a:path>
              </a:pathLst>
            </a:custGeom>
            <a:gradFill flip="none" rotWithShape="1">
              <a:gsLst>
                <a:gs pos="0">
                  <a:srgbClr val="FFEA03"/>
                </a:gs>
                <a:gs pos="70683">
                  <a:srgbClr val="FFBA02"/>
                </a:gs>
                <a:gs pos="97580">
                  <a:srgbClr val="FF8A00"/>
                </a:gs>
              </a:gsLst>
              <a:lin ang="5400000" scaled="0"/>
            </a:gra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grpSp>
      <p:grpSp>
        <p:nvGrpSpPr>
          <p:cNvPr id="55" name="Group">
            <a:extLst>
              <a:ext uri="{FF2B5EF4-FFF2-40B4-BE49-F238E27FC236}">
                <a16:creationId xmlns:a16="http://schemas.microsoft.com/office/drawing/2014/main" id="{7BDAA429-A9E9-45DE-8565-356DD716E3C9}"/>
              </a:ext>
            </a:extLst>
          </p:cNvPr>
          <p:cNvGrpSpPr/>
          <p:nvPr/>
        </p:nvGrpSpPr>
        <p:grpSpPr>
          <a:xfrm>
            <a:off x="4979230" y="2474536"/>
            <a:ext cx="880219" cy="346893"/>
            <a:chOff x="0" y="-1"/>
            <a:chExt cx="1458096" cy="591559"/>
          </a:xfrm>
        </p:grpSpPr>
        <p:pic>
          <p:nvPicPr>
            <p:cNvPr id="56" name="TinyPPT_8.png" descr="TinyPPT_8.png">
              <a:extLst>
                <a:ext uri="{FF2B5EF4-FFF2-40B4-BE49-F238E27FC236}">
                  <a16:creationId xmlns:a16="http://schemas.microsoft.com/office/drawing/2014/main" id="{C626A14A-16F5-4A66-88E8-D6FB79F84511}"/>
                </a:ext>
              </a:extLst>
            </p:cNvPr>
            <p:cNvPicPr>
              <a:picLocks noChangeAspect="1"/>
            </p:cNvPicPr>
            <p:nvPr/>
          </p:nvPicPr>
          <p:blipFill>
            <a:blip r:embed="rId3"/>
            <a:stretch>
              <a:fillRect/>
            </a:stretch>
          </p:blipFill>
          <p:spPr>
            <a:xfrm>
              <a:off x="-1" y="422550"/>
              <a:ext cx="1458097" cy="169009"/>
            </a:xfrm>
            <a:prstGeom prst="rect">
              <a:avLst/>
            </a:prstGeom>
            <a:ln w="12700" cap="flat">
              <a:noFill/>
              <a:miter lim="400000"/>
            </a:ln>
            <a:effectLst/>
          </p:spPr>
        </p:pic>
        <p:sp>
          <p:nvSpPr>
            <p:cNvPr id="57" name="Taxi">
              <a:extLst>
                <a:ext uri="{FF2B5EF4-FFF2-40B4-BE49-F238E27FC236}">
                  <a16:creationId xmlns:a16="http://schemas.microsoft.com/office/drawing/2014/main" id="{74CEE7A3-2FE1-4D13-9A4A-08050FAB2088}"/>
                </a:ext>
              </a:extLst>
            </p:cNvPr>
            <p:cNvSpPr/>
            <p:nvPr/>
          </p:nvSpPr>
          <p:spPr>
            <a:xfrm>
              <a:off x="420302" y="-2"/>
              <a:ext cx="617397" cy="519076"/>
            </a:xfrm>
            <a:custGeom>
              <a:avLst/>
              <a:gdLst/>
              <a:ahLst/>
              <a:cxnLst>
                <a:cxn ang="0">
                  <a:pos x="wd2" y="hd2"/>
                </a:cxn>
                <a:cxn ang="5400000">
                  <a:pos x="wd2" y="hd2"/>
                </a:cxn>
                <a:cxn ang="10800000">
                  <a:pos x="wd2" y="hd2"/>
                </a:cxn>
                <a:cxn ang="16200000">
                  <a:pos x="wd2" y="hd2"/>
                </a:cxn>
              </a:cxnLst>
              <a:rect l="0" t="0" r="r" b="b"/>
              <a:pathLst>
                <a:path w="21600" h="21600" extrusionOk="0">
                  <a:moveTo>
                    <a:pt x="8944" y="0"/>
                  </a:moveTo>
                  <a:cubicBezTo>
                    <a:pt x="8777" y="0"/>
                    <a:pt x="8642" y="160"/>
                    <a:pt x="8642" y="359"/>
                  </a:cubicBezTo>
                  <a:lnTo>
                    <a:pt x="8642" y="1331"/>
                  </a:lnTo>
                  <a:lnTo>
                    <a:pt x="4191" y="1331"/>
                  </a:lnTo>
                  <a:cubicBezTo>
                    <a:pt x="4024" y="1331"/>
                    <a:pt x="3847" y="1484"/>
                    <a:pt x="3793" y="1670"/>
                  </a:cubicBezTo>
                  <a:lnTo>
                    <a:pt x="1740" y="8743"/>
                  </a:lnTo>
                  <a:cubicBezTo>
                    <a:pt x="1724" y="8795"/>
                    <a:pt x="1723" y="8846"/>
                    <a:pt x="1728" y="8898"/>
                  </a:cubicBezTo>
                  <a:cubicBezTo>
                    <a:pt x="697" y="9662"/>
                    <a:pt x="0" y="11017"/>
                    <a:pt x="0" y="12566"/>
                  </a:cubicBezTo>
                  <a:lnTo>
                    <a:pt x="0" y="13260"/>
                  </a:lnTo>
                  <a:cubicBezTo>
                    <a:pt x="0" y="14584"/>
                    <a:pt x="507" y="15766"/>
                    <a:pt x="1301" y="16563"/>
                  </a:cubicBezTo>
                  <a:lnTo>
                    <a:pt x="1301" y="19440"/>
                  </a:lnTo>
                  <a:cubicBezTo>
                    <a:pt x="1301" y="20628"/>
                    <a:pt x="2113" y="21600"/>
                    <a:pt x="3118" y="21600"/>
                  </a:cubicBezTo>
                  <a:cubicBezTo>
                    <a:pt x="4117" y="21600"/>
                    <a:pt x="4932" y="20635"/>
                    <a:pt x="4932" y="19440"/>
                  </a:cubicBezTo>
                  <a:lnTo>
                    <a:pt x="4932" y="17577"/>
                  </a:lnTo>
                  <a:lnTo>
                    <a:pt x="16680" y="17577"/>
                  </a:lnTo>
                  <a:lnTo>
                    <a:pt x="16680" y="19440"/>
                  </a:lnTo>
                  <a:cubicBezTo>
                    <a:pt x="16680" y="20628"/>
                    <a:pt x="17490" y="21600"/>
                    <a:pt x="18494" y="21600"/>
                  </a:cubicBezTo>
                  <a:cubicBezTo>
                    <a:pt x="19494" y="21600"/>
                    <a:pt x="20309" y="20635"/>
                    <a:pt x="20309" y="19440"/>
                  </a:cubicBezTo>
                  <a:lnTo>
                    <a:pt x="20309" y="16563"/>
                  </a:lnTo>
                  <a:cubicBezTo>
                    <a:pt x="21092" y="15766"/>
                    <a:pt x="21600" y="14577"/>
                    <a:pt x="21600" y="13260"/>
                  </a:cubicBezTo>
                  <a:lnTo>
                    <a:pt x="21600" y="12566"/>
                  </a:lnTo>
                  <a:cubicBezTo>
                    <a:pt x="21600" y="11017"/>
                    <a:pt x="20903" y="9656"/>
                    <a:pt x="19872" y="8898"/>
                  </a:cubicBezTo>
                  <a:cubicBezTo>
                    <a:pt x="19877" y="8846"/>
                    <a:pt x="19878" y="8795"/>
                    <a:pt x="19861" y="8743"/>
                  </a:cubicBezTo>
                  <a:lnTo>
                    <a:pt x="17809" y="1670"/>
                  </a:lnTo>
                  <a:cubicBezTo>
                    <a:pt x="17755" y="1484"/>
                    <a:pt x="17576" y="1331"/>
                    <a:pt x="17409" y="1331"/>
                  </a:cubicBezTo>
                  <a:lnTo>
                    <a:pt x="12958" y="1331"/>
                  </a:lnTo>
                  <a:lnTo>
                    <a:pt x="12958" y="359"/>
                  </a:lnTo>
                  <a:cubicBezTo>
                    <a:pt x="12958" y="160"/>
                    <a:pt x="12823" y="0"/>
                    <a:pt x="12656" y="0"/>
                  </a:cubicBezTo>
                  <a:lnTo>
                    <a:pt x="8944" y="0"/>
                  </a:lnTo>
                  <a:close/>
                  <a:moveTo>
                    <a:pt x="5283" y="2815"/>
                  </a:moveTo>
                  <a:lnTo>
                    <a:pt x="16312" y="2815"/>
                  </a:lnTo>
                  <a:lnTo>
                    <a:pt x="17802" y="8693"/>
                  </a:lnTo>
                  <a:lnTo>
                    <a:pt x="3793" y="8693"/>
                  </a:lnTo>
                  <a:lnTo>
                    <a:pt x="5283" y="2815"/>
                  </a:lnTo>
                  <a:close/>
                  <a:moveTo>
                    <a:pt x="3938" y="10042"/>
                  </a:moveTo>
                  <a:cubicBezTo>
                    <a:pt x="4743" y="10042"/>
                    <a:pt x="5391" y="10820"/>
                    <a:pt x="5391" y="11771"/>
                  </a:cubicBezTo>
                  <a:cubicBezTo>
                    <a:pt x="5397" y="12728"/>
                    <a:pt x="4743" y="13497"/>
                    <a:pt x="3938" y="13497"/>
                  </a:cubicBezTo>
                  <a:cubicBezTo>
                    <a:pt x="3133" y="13497"/>
                    <a:pt x="2485" y="12721"/>
                    <a:pt x="2485" y="11771"/>
                  </a:cubicBezTo>
                  <a:cubicBezTo>
                    <a:pt x="2485" y="10813"/>
                    <a:pt x="3138" y="10042"/>
                    <a:pt x="3938" y="10042"/>
                  </a:cubicBezTo>
                  <a:close/>
                  <a:moveTo>
                    <a:pt x="17652" y="10042"/>
                  </a:moveTo>
                  <a:cubicBezTo>
                    <a:pt x="18457" y="10042"/>
                    <a:pt x="19105" y="10820"/>
                    <a:pt x="19105" y="11771"/>
                  </a:cubicBezTo>
                  <a:cubicBezTo>
                    <a:pt x="19105" y="12728"/>
                    <a:pt x="18451" y="13497"/>
                    <a:pt x="17652" y="13497"/>
                  </a:cubicBezTo>
                  <a:cubicBezTo>
                    <a:pt x="16853" y="13497"/>
                    <a:pt x="16199" y="12728"/>
                    <a:pt x="16199" y="11771"/>
                  </a:cubicBezTo>
                  <a:cubicBezTo>
                    <a:pt x="16199" y="10813"/>
                    <a:pt x="16853" y="10042"/>
                    <a:pt x="17652" y="10042"/>
                  </a:cubicBezTo>
                  <a:close/>
                </a:path>
              </a:pathLst>
            </a:custGeom>
            <a:gradFill flip="none" rotWithShape="1">
              <a:gsLst>
                <a:gs pos="0">
                  <a:srgbClr val="FFEA03"/>
                </a:gs>
                <a:gs pos="70683">
                  <a:srgbClr val="FFBA02"/>
                </a:gs>
                <a:gs pos="97580">
                  <a:srgbClr val="FF8A00"/>
                </a:gs>
              </a:gsLst>
              <a:lin ang="5400000" scaled="0"/>
            </a:gra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grpSp>
      <p:grpSp>
        <p:nvGrpSpPr>
          <p:cNvPr id="58" name="Group">
            <a:extLst>
              <a:ext uri="{FF2B5EF4-FFF2-40B4-BE49-F238E27FC236}">
                <a16:creationId xmlns:a16="http://schemas.microsoft.com/office/drawing/2014/main" id="{4D99585E-2BFF-4938-9B2B-50358C0BFB47}"/>
              </a:ext>
            </a:extLst>
          </p:cNvPr>
          <p:cNvGrpSpPr/>
          <p:nvPr/>
        </p:nvGrpSpPr>
        <p:grpSpPr>
          <a:xfrm>
            <a:off x="7207433" y="2015935"/>
            <a:ext cx="683268" cy="274684"/>
            <a:chOff x="0" y="-1"/>
            <a:chExt cx="1458096" cy="591559"/>
          </a:xfrm>
        </p:grpSpPr>
        <p:pic>
          <p:nvPicPr>
            <p:cNvPr id="59" name="TinyPPT_8.png" descr="TinyPPT_8.png">
              <a:extLst>
                <a:ext uri="{FF2B5EF4-FFF2-40B4-BE49-F238E27FC236}">
                  <a16:creationId xmlns:a16="http://schemas.microsoft.com/office/drawing/2014/main" id="{81109A70-8F2A-4D49-AA98-762970DFE039}"/>
                </a:ext>
              </a:extLst>
            </p:cNvPr>
            <p:cNvPicPr>
              <a:picLocks noChangeAspect="1"/>
            </p:cNvPicPr>
            <p:nvPr/>
          </p:nvPicPr>
          <p:blipFill>
            <a:blip r:embed="rId3"/>
            <a:stretch>
              <a:fillRect/>
            </a:stretch>
          </p:blipFill>
          <p:spPr>
            <a:xfrm>
              <a:off x="-1" y="422550"/>
              <a:ext cx="1458097" cy="169009"/>
            </a:xfrm>
            <a:prstGeom prst="rect">
              <a:avLst/>
            </a:prstGeom>
            <a:ln w="12700" cap="flat">
              <a:noFill/>
              <a:miter lim="400000"/>
            </a:ln>
            <a:effectLst/>
          </p:spPr>
        </p:pic>
        <p:sp>
          <p:nvSpPr>
            <p:cNvPr id="60" name="Taxi">
              <a:extLst>
                <a:ext uri="{FF2B5EF4-FFF2-40B4-BE49-F238E27FC236}">
                  <a16:creationId xmlns:a16="http://schemas.microsoft.com/office/drawing/2014/main" id="{1C87143C-F39E-4958-B2EA-2FC5DC153C43}"/>
                </a:ext>
              </a:extLst>
            </p:cNvPr>
            <p:cNvSpPr/>
            <p:nvPr/>
          </p:nvSpPr>
          <p:spPr>
            <a:xfrm>
              <a:off x="420302" y="-2"/>
              <a:ext cx="617397" cy="519076"/>
            </a:xfrm>
            <a:custGeom>
              <a:avLst/>
              <a:gdLst/>
              <a:ahLst/>
              <a:cxnLst>
                <a:cxn ang="0">
                  <a:pos x="wd2" y="hd2"/>
                </a:cxn>
                <a:cxn ang="5400000">
                  <a:pos x="wd2" y="hd2"/>
                </a:cxn>
                <a:cxn ang="10800000">
                  <a:pos x="wd2" y="hd2"/>
                </a:cxn>
                <a:cxn ang="16200000">
                  <a:pos x="wd2" y="hd2"/>
                </a:cxn>
              </a:cxnLst>
              <a:rect l="0" t="0" r="r" b="b"/>
              <a:pathLst>
                <a:path w="21600" h="21600" extrusionOk="0">
                  <a:moveTo>
                    <a:pt x="8944" y="0"/>
                  </a:moveTo>
                  <a:cubicBezTo>
                    <a:pt x="8777" y="0"/>
                    <a:pt x="8642" y="160"/>
                    <a:pt x="8642" y="359"/>
                  </a:cubicBezTo>
                  <a:lnTo>
                    <a:pt x="8642" y="1331"/>
                  </a:lnTo>
                  <a:lnTo>
                    <a:pt x="4191" y="1331"/>
                  </a:lnTo>
                  <a:cubicBezTo>
                    <a:pt x="4024" y="1331"/>
                    <a:pt x="3847" y="1484"/>
                    <a:pt x="3793" y="1670"/>
                  </a:cubicBezTo>
                  <a:lnTo>
                    <a:pt x="1740" y="8743"/>
                  </a:lnTo>
                  <a:cubicBezTo>
                    <a:pt x="1724" y="8795"/>
                    <a:pt x="1723" y="8846"/>
                    <a:pt x="1728" y="8898"/>
                  </a:cubicBezTo>
                  <a:cubicBezTo>
                    <a:pt x="697" y="9662"/>
                    <a:pt x="0" y="11017"/>
                    <a:pt x="0" y="12566"/>
                  </a:cubicBezTo>
                  <a:lnTo>
                    <a:pt x="0" y="13260"/>
                  </a:lnTo>
                  <a:cubicBezTo>
                    <a:pt x="0" y="14584"/>
                    <a:pt x="507" y="15766"/>
                    <a:pt x="1301" y="16563"/>
                  </a:cubicBezTo>
                  <a:lnTo>
                    <a:pt x="1301" y="19440"/>
                  </a:lnTo>
                  <a:cubicBezTo>
                    <a:pt x="1301" y="20628"/>
                    <a:pt x="2113" y="21600"/>
                    <a:pt x="3118" y="21600"/>
                  </a:cubicBezTo>
                  <a:cubicBezTo>
                    <a:pt x="4117" y="21600"/>
                    <a:pt x="4932" y="20635"/>
                    <a:pt x="4932" y="19440"/>
                  </a:cubicBezTo>
                  <a:lnTo>
                    <a:pt x="4932" y="17577"/>
                  </a:lnTo>
                  <a:lnTo>
                    <a:pt x="16680" y="17577"/>
                  </a:lnTo>
                  <a:lnTo>
                    <a:pt x="16680" y="19440"/>
                  </a:lnTo>
                  <a:cubicBezTo>
                    <a:pt x="16680" y="20628"/>
                    <a:pt x="17490" y="21600"/>
                    <a:pt x="18494" y="21600"/>
                  </a:cubicBezTo>
                  <a:cubicBezTo>
                    <a:pt x="19494" y="21600"/>
                    <a:pt x="20309" y="20635"/>
                    <a:pt x="20309" y="19440"/>
                  </a:cubicBezTo>
                  <a:lnTo>
                    <a:pt x="20309" y="16563"/>
                  </a:lnTo>
                  <a:cubicBezTo>
                    <a:pt x="21092" y="15766"/>
                    <a:pt x="21600" y="14577"/>
                    <a:pt x="21600" y="13260"/>
                  </a:cubicBezTo>
                  <a:lnTo>
                    <a:pt x="21600" y="12566"/>
                  </a:lnTo>
                  <a:cubicBezTo>
                    <a:pt x="21600" y="11017"/>
                    <a:pt x="20903" y="9656"/>
                    <a:pt x="19872" y="8898"/>
                  </a:cubicBezTo>
                  <a:cubicBezTo>
                    <a:pt x="19877" y="8846"/>
                    <a:pt x="19878" y="8795"/>
                    <a:pt x="19861" y="8743"/>
                  </a:cubicBezTo>
                  <a:lnTo>
                    <a:pt x="17809" y="1670"/>
                  </a:lnTo>
                  <a:cubicBezTo>
                    <a:pt x="17755" y="1484"/>
                    <a:pt x="17576" y="1331"/>
                    <a:pt x="17409" y="1331"/>
                  </a:cubicBezTo>
                  <a:lnTo>
                    <a:pt x="12958" y="1331"/>
                  </a:lnTo>
                  <a:lnTo>
                    <a:pt x="12958" y="359"/>
                  </a:lnTo>
                  <a:cubicBezTo>
                    <a:pt x="12958" y="160"/>
                    <a:pt x="12823" y="0"/>
                    <a:pt x="12656" y="0"/>
                  </a:cubicBezTo>
                  <a:lnTo>
                    <a:pt x="8944" y="0"/>
                  </a:lnTo>
                  <a:close/>
                  <a:moveTo>
                    <a:pt x="5283" y="2815"/>
                  </a:moveTo>
                  <a:lnTo>
                    <a:pt x="16312" y="2815"/>
                  </a:lnTo>
                  <a:lnTo>
                    <a:pt x="17802" y="8693"/>
                  </a:lnTo>
                  <a:lnTo>
                    <a:pt x="3793" y="8693"/>
                  </a:lnTo>
                  <a:lnTo>
                    <a:pt x="5283" y="2815"/>
                  </a:lnTo>
                  <a:close/>
                  <a:moveTo>
                    <a:pt x="3938" y="10042"/>
                  </a:moveTo>
                  <a:cubicBezTo>
                    <a:pt x="4743" y="10042"/>
                    <a:pt x="5391" y="10820"/>
                    <a:pt x="5391" y="11771"/>
                  </a:cubicBezTo>
                  <a:cubicBezTo>
                    <a:pt x="5397" y="12728"/>
                    <a:pt x="4743" y="13497"/>
                    <a:pt x="3938" y="13497"/>
                  </a:cubicBezTo>
                  <a:cubicBezTo>
                    <a:pt x="3133" y="13497"/>
                    <a:pt x="2485" y="12721"/>
                    <a:pt x="2485" y="11771"/>
                  </a:cubicBezTo>
                  <a:cubicBezTo>
                    <a:pt x="2485" y="10813"/>
                    <a:pt x="3138" y="10042"/>
                    <a:pt x="3938" y="10042"/>
                  </a:cubicBezTo>
                  <a:close/>
                  <a:moveTo>
                    <a:pt x="17652" y="10042"/>
                  </a:moveTo>
                  <a:cubicBezTo>
                    <a:pt x="18457" y="10042"/>
                    <a:pt x="19105" y="10820"/>
                    <a:pt x="19105" y="11771"/>
                  </a:cubicBezTo>
                  <a:cubicBezTo>
                    <a:pt x="19105" y="12728"/>
                    <a:pt x="18451" y="13497"/>
                    <a:pt x="17652" y="13497"/>
                  </a:cubicBezTo>
                  <a:cubicBezTo>
                    <a:pt x="16853" y="13497"/>
                    <a:pt x="16199" y="12728"/>
                    <a:pt x="16199" y="11771"/>
                  </a:cubicBezTo>
                  <a:cubicBezTo>
                    <a:pt x="16199" y="10813"/>
                    <a:pt x="16853" y="10042"/>
                    <a:pt x="17652" y="10042"/>
                  </a:cubicBezTo>
                  <a:close/>
                </a:path>
              </a:pathLst>
            </a:custGeom>
            <a:gradFill flip="none" rotWithShape="1">
              <a:gsLst>
                <a:gs pos="0">
                  <a:srgbClr val="FFEA03"/>
                </a:gs>
                <a:gs pos="70683">
                  <a:srgbClr val="FFBA02"/>
                </a:gs>
                <a:gs pos="97580">
                  <a:srgbClr val="FF8A00"/>
                </a:gs>
              </a:gsLst>
              <a:lin ang="5400000" scaled="0"/>
            </a:gra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grpSp>
      <p:sp>
        <p:nvSpPr>
          <p:cNvPr id="61" name="Graphic 20">
            <a:extLst>
              <a:ext uri="{FF2B5EF4-FFF2-40B4-BE49-F238E27FC236}">
                <a16:creationId xmlns:a16="http://schemas.microsoft.com/office/drawing/2014/main" id="{5E2DD709-68CF-423C-8B59-E50FE4E5F09F}"/>
              </a:ext>
            </a:extLst>
          </p:cNvPr>
          <p:cNvSpPr/>
          <p:nvPr/>
        </p:nvSpPr>
        <p:spPr>
          <a:xfrm>
            <a:off x="3565235" y="2482231"/>
            <a:ext cx="308359" cy="362601"/>
          </a:xfrm>
          <a:custGeom>
            <a:avLst/>
            <a:gdLst/>
            <a:ahLst/>
            <a:cxnLst>
              <a:cxn ang="0">
                <a:pos x="wd2" y="hd2"/>
              </a:cxn>
              <a:cxn ang="5400000">
                <a:pos x="wd2" y="hd2"/>
              </a:cxn>
              <a:cxn ang="10800000">
                <a:pos x="wd2" y="hd2"/>
              </a:cxn>
              <a:cxn ang="16200000">
                <a:pos x="wd2" y="hd2"/>
              </a:cxn>
            </a:cxnLst>
            <a:rect l="0" t="0" r="r" b="b"/>
            <a:pathLst>
              <a:path w="21052" h="21228" extrusionOk="0">
                <a:moveTo>
                  <a:pt x="14148" y="8703"/>
                </a:moveTo>
                <a:lnTo>
                  <a:pt x="11394" y="8703"/>
                </a:lnTo>
                <a:cubicBezTo>
                  <a:pt x="10218" y="8703"/>
                  <a:pt x="9259" y="9499"/>
                  <a:pt x="9259" y="10508"/>
                </a:cubicBezTo>
                <a:lnTo>
                  <a:pt x="9259" y="12471"/>
                </a:lnTo>
                <a:lnTo>
                  <a:pt x="7866" y="12471"/>
                </a:lnTo>
                <a:lnTo>
                  <a:pt x="7866" y="10906"/>
                </a:lnTo>
                <a:cubicBezTo>
                  <a:pt x="7866" y="10348"/>
                  <a:pt x="7897" y="9632"/>
                  <a:pt x="7433" y="9181"/>
                </a:cubicBezTo>
                <a:cubicBezTo>
                  <a:pt x="7154" y="8915"/>
                  <a:pt x="6845" y="8703"/>
                  <a:pt x="6504" y="8491"/>
                </a:cubicBezTo>
                <a:cubicBezTo>
                  <a:pt x="6257" y="8358"/>
                  <a:pt x="6009" y="8199"/>
                  <a:pt x="5824" y="7987"/>
                </a:cubicBezTo>
                <a:cubicBezTo>
                  <a:pt x="5731" y="7881"/>
                  <a:pt x="5669" y="7748"/>
                  <a:pt x="5607" y="7615"/>
                </a:cubicBezTo>
                <a:cubicBezTo>
                  <a:pt x="5978" y="7483"/>
                  <a:pt x="6381" y="7456"/>
                  <a:pt x="6752" y="7483"/>
                </a:cubicBezTo>
                <a:cubicBezTo>
                  <a:pt x="6938" y="7483"/>
                  <a:pt x="7092" y="7376"/>
                  <a:pt x="7092" y="7217"/>
                </a:cubicBezTo>
                <a:cubicBezTo>
                  <a:pt x="7123" y="7058"/>
                  <a:pt x="6999" y="6925"/>
                  <a:pt x="6845" y="6872"/>
                </a:cubicBezTo>
                <a:cubicBezTo>
                  <a:pt x="6381" y="6819"/>
                  <a:pt x="5885" y="6872"/>
                  <a:pt x="5421" y="7005"/>
                </a:cubicBezTo>
                <a:cubicBezTo>
                  <a:pt x="5421" y="6952"/>
                  <a:pt x="5421" y="6899"/>
                  <a:pt x="5390" y="6872"/>
                </a:cubicBezTo>
                <a:cubicBezTo>
                  <a:pt x="5359" y="6633"/>
                  <a:pt x="5421" y="6395"/>
                  <a:pt x="5483" y="6156"/>
                </a:cubicBezTo>
                <a:cubicBezTo>
                  <a:pt x="5731" y="5599"/>
                  <a:pt x="6350" y="5360"/>
                  <a:pt x="6938" y="5174"/>
                </a:cubicBezTo>
                <a:cubicBezTo>
                  <a:pt x="7030" y="5147"/>
                  <a:pt x="7154" y="5121"/>
                  <a:pt x="7309" y="5094"/>
                </a:cubicBezTo>
                <a:lnTo>
                  <a:pt x="7402" y="5068"/>
                </a:lnTo>
                <a:lnTo>
                  <a:pt x="7433" y="5068"/>
                </a:lnTo>
                <a:cubicBezTo>
                  <a:pt x="7587" y="5094"/>
                  <a:pt x="7711" y="5121"/>
                  <a:pt x="7835" y="5147"/>
                </a:cubicBezTo>
                <a:lnTo>
                  <a:pt x="7990" y="5174"/>
                </a:lnTo>
                <a:lnTo>
                  <a:pt x="8175" y="5200"/>
                </a:lnTo>
                <a:cubicBezTo>
                  <a:pt x="8485" y="5519"/>
                  <a:pt x="8640" y="5917"/>
                  <a:pt x="8609" y="6315"/>
                </a:cubicBezTo>
                <a:cubicBezTo>
                  <a:pt x="8578" y="6713"/>
                  <a:pt x="8361" y="7085"/>
                  <a:pt x="7990" y="7350"/>
                </a:cubicBezTo>
                <a:cubicBezTo>
                  <a:pt x="7866" y="7456"/>
                  <a:pt x="7835" y="7642"/>
                  <a:pt x="7959" y="7774"/>
                </a:cubicBezTo>
                <a:cubicBezTo>
                  <a:pt x="8083" y="7881"/>
                  <a:pt x="8268" y="7907"/>
                  <a:pt x="8423" y="7801"/>
                </a:cubicBezTo>
                <a:cubicBezTo>
                  <a:pt x="8640" y="7642"/>
                  <a:pt x="8825" y="7456"/>
                  <a:pt x="8949" y="7244"/>
                </a:cubicBezTo>
                <a:lnTo>
                  <a:pt x="8980" y="7244"/>
                </a:lnTo>
                <a:cubicBezTo>
                  <a:pt x="9506" y="7191"/>
                  <a:pt x="10032" y="7058"/>
                  <a:pt x="10496" y="6846"/>
                </a:cubicBezTo>
                <a:cubicBezTo>
                  <a:pt x="10558" y="6793"/>
                  <a:pt x="10620" y="6740"/>
                  <a:pt x="10651" y="6660"/>
                </a:cubicBezTo>
                <a:cubicBezTo>
                  <a:pt x="10682" y="6580"/>
                  <a:pt x="10651" y="6501"/>
                  <a:pt x="10589" y="6448"/>
                </a:cubicBezTo>
                <a:cubicBezTo>
                  <a:pt x="10465" y="6315"/>
                  <a:pt x="10280" y="6288"/>
                  <a:pt x="10125" y="6368"/>
                </a:cubicBezTo>
                <a:cubicBezTo>
                  <a:pt x="9846" y="6501"/>
                  <a:pt x="9568" y="6607"/>
                  <a:pt x="9228" y="6633"/>
                </a:cubicBezTo>
                <a:cubicBezTo>
                  <a:pt x="9259" y="6554"/>
                  <a:pt x="9289" y="6448"/>
                  <a:pt x="9289" y="6368"/>
                </a:cubicBezTo>
                <a:cubicBezTo>
                  <a:pt x="9320" y="6023"/>
                  <a:pt x="9259" y="5678"/>
                  <a:pt x="9104" y="5386"/>
                </a:cubicBezTo>
                <a:cubicBezTo>
                  <a:pt x="9351" y="5413"/>
                  <a:pt x="9599" y="5439"/>
                  <a:pt x="9846" y="5439"/>
                </a:cubicBezTo>
                <a:cubicBezTo>
                  <a:pt x="10063" y="5439"/>
                  <a:pt x="10280" y="5413"/>
                  <a:pt x="10496" y="5386"/>
                </a:cubicBezTo>
                <a:cubicBezTo>
                  <a:pt x="10899" y="5811"/>
                  <a:pt x="11425" y="6103"/>
                  <a:pt x="12044" y="6235"/>
                </a:cubicBezTo>
                <a:cubicBezTo>
                  <a:pt x="12848" y="6580"/>
                  <a:pt x="13591" y="7031"/>
                  <a:pt x="13591" y="7774"/>
                </a:cubicBezTo>
                <a:cubicBezTo>
                  <a:pt x="13591" y="7881"/>
                  <a:pt x="13653" y="8013"/>
                  <a:pt x="13746" y="8066"/>
                </a:cubicBezTo>
                <a:cubicBezTo>
                  <a:pt x="13869" y="8119"/>
                  <a:pt x="13993" y="8119"/>
                  <a:pt x="14117" y="8066"/>
                </a:cubicBezTo>
                <a:cubicBezTo>
                  <a:pt x="14241" y="8013"/>
                  <a:pt x="14303" y="7881"/>
                  <a:pt x="14272" y="7774"/>
                </a:cubicBezTo>
                <a:cubicBezTo>
                  <a:pt x="14272" y="7191"/>
                  <a:pt x="13962" y="6660"/>
                  <a:pt x="13436" y="6315"/>
                </a:cubicBezTo>
                <a:cubicBezTo>
                  <a:pt x="13869" y="6288"/>
                  <a:pt x="14241" y="6103"/>
                  <a:pt x="14519" y="5837"/>
                </a:cubicBezTo>
                <a:cubicBezTo>
                  <a:pt x="14643" y="5705"/>
                  <a:pt x="14612" y="5519"/>
                  <a:pt x="14488" y="5413"/>
                </a:cubicBezTo>
                <a:cubicBezTo>
                  <a:pt x="14334" y="5307"/>
                  <a:pt x="14117" y="5333"/>
                  <a:pt x="13993" y="5439"/>
                </a:cubicBezTo>
                <a:cubicBezTo>
                  <a:pt x="13838" y="5599"/>
                  <a:pt x="13436" y="5731"/>
                  <a:pt x="12848" y="5705"/>
                </a:cubicBezTo>
                <a:cubicBezTo>
                  <a:pt x="12260" y="5705"/>
                  <a:pt x="11672" y="5519"/>
                  <a:pt x="11239" y="5200"/>
                </a:cubicBezTo>
                <a:cubicBezTo>
                  <a:pt x="11734" y="5015"/>
                  <a:pt x="12167" y="4696"/>
                  <a:pt x="12446" y="4298"/>
                </a:cubicBezTo>
                <a:cubicBezTo>
                  <a:pt x="12539" y="4166"/>
                  <a:pt x="12477" y="3980"/>
                  <a:pt x="12322" y="3874"/>
                </a:cubicBezTo>
                <a:cubicBezTo>
                  <a:pt x="12167" y="3794"/>
                  <a:pt x="11951" y="3847"/>
                  <a:pt x="11858" y="3980"/>
                </a:cubicBezTo>
                <a:cubicBezTo>
                  <a:pt x="11332" y="4802"/>
                  <a:pt x="10218" y="5041"/>
                  <a:pt x="8454" y="4670"/>
                </a:cubicBezTo>
                <a:cubicBezTo>
                  <a:pt x="8856" y="4378"/>
                  <a:pt x="9042" y="3927"/>
                  <a:pt x="8980" y="3476"/>
                </a:cubicBezTo>
                <a:cubicBezTo>
                  <a:pt x="8980" y="3370"/>
                  <a:pt x="8918" y="3263"/>
                  <a:pt x="8794" y="3210"/>
                </a:cubicBezTo>
                <a:cubicBezTo>
                  <a:pt x="8671" y="3157"/>
                  <a:pt x="8547" y="3157"/>
                  <a:pt x="8423" y="3237"/>
                </a:cubicBezTo>
                <a:cubicBezTo>
                  <a:pt x="8299" y="3290"/>
                  <a:pt x="8268" y="3423"/>
                  <a:pt x="8268" y="3529"/>
                </a:cubicBezTo>
                <a:cubicBezTo>
                  <a:pt x="8299" y="4219"/>
                  <a:pt x="7866" y="4351"/>
                  <a:pt x="7154" y="4537"/>
                </a:cubicBezTo>
                <a:cubicBezTo>
                  <a:pt x="7061" y="4564"/>
                  <a:pt x="6938" y="4590"/>
                  <a:pt x="6845" y="4617"/>
                </a:cubicBezTo>
                <a:cubicBezTo>
                  <a:pt x="6659" y="4245"/>
                  <a:pt x="6257" y="3953"/>
                  <a:pt x="5793" y="3847"/>
                </a:cubicBezTo>
                <a:cubicBezTo>
                  <a:pt x="5669" y="3821"/>
                  <a:pt x="5545" y="3847"/>
                  <a:pt x="5452" y="3927"/>
                </a:cubicBezTo>
                <a:cubicBezTo>
                  <a:pt x="5359" y="4006"/>
                  <a:pt x="5328" y="4113"/>
                  <a:pt x="5359" y="4245"/>
                </a:cubicBezTo>
                <a:cubicBezTo>
                  <a:pt x="5390" y="4351"/>
                  <a:pt x="5483" y="4431"/>
                  <a:pt x="5638" y="4457"/>
                </a:cubicBezTo>
                <a:cubicBezTo>
                  <a:pt x="5885" y="4511"/>
                  <a:pt x="6071" y="4670"/>
                  <a:pt x="6195" y="4856"/>
                </a:cubicBezTo>
                <a:lnTo>
                  <a:pt x="6195" y="4882"/>
                </a:lnTo>
                <a:cubicBezTo>
                  <a:pt x="5607" y="5094"/>
                  <a:pt x="5143" y="5492"/>
                  <a:pt x="4926" y="5997"/>
                </a:cubicBezTo>
                <a:cubicBezTo>
                  <a:pt x="4864" y="6103"/>
                  <a:pt x="4833" y="6235"/>
                  <a:pt x="4833" y="6368"/>
                </a:cubicBezTo>
                <a:cubicBezTo>
                  <a:pt x="4771" y="6315"/>
                  <a:pt x="4710" y="6262"/>
                  <a:pt x="4679" y="6182"/>
                </a:cubicBezTo>
                <a:cubicBezTo>
                  <a:pt x="4555" y="5970"/>
                  <a:pt x="4462" y="5705"/>
                  <a:pt x="4431" y="5466"/>
                </a:cubicBezTo>
                <a:cubicBezTo>
                  <a:pt x="4400" y="5360"/>
                  <a:pt x="4307" y="5254"/>
                  <a:pt x="4214" y="5227"/>
                </a:cubicBezTo>
                <a:cubicBezTo>
                  <a:pt x="4091" y="5174"/>
                  <a:pt x="3967" y="5200"/>
                  <a:pt x="3874" y="5280"/>
                </a:cubicBezTo>
                <a:cubicBezTo>
                  <a:pt x="3781" y="5360"/>
                  <a:pt x="3719" y="5466"/>
                  <a:pt x="3781" y="5572"/>
                </a:cubicBezTo>
                <a:cubicBezTo>
                  <a:pt x="3843" y="5890"/>
                  <a:pt x="3936" y="6182"/>
                  <a:pt x="4122" y="6448"/>
                </a:cubicBezTo>
                <a:cubicBezTo>
                  <a:pt x="4307" y="6713"/>
                  <a:pt x="4555" y="6925"/>
                  <a:pt x="4895" y="7058"/>
                </a:cubicBezTo>
                <a:cubicBezTo>
                  <a:pt x="4926" y="7429"/>
                  <a:pt x="5081" y="7801"/>
                  <a:pt x="5297" y="8146"/>
                </a:cubicBezTo>
                <a:cubicBezTo>
                  <a:pt x="5081" y="8385"/>
                  <a:pt x="4802" y="8571"/>
                  <a:pt x="4493" y="8730"/>
                </a:cubicBezTo>
                <a:cubicBezTo>
                  <a:pt x="4400" y="8783"/>
                  <a:pt x="4338" y="8889"/>
                  <a:pt x="4307" y="8995"/>
                </a:cubicBezTo>
                <a:cubicBezTo>
                  <a:pt x="4307" y="9101"/>
                  <a:pt x="4369" y="9207"/>
                  <a:pt x="4493" y="9260"/>
                </a:cubicBezTo>
                <a:cubicBezTo>
                  <a:pt x="4617" y="9314"/>
                  <a:pt x="4740" y="9314"/>
                  <a:pt x="4833" y="9234"/>
                </a:cubicBezTo>
                <a:cubicBezTo>
                  <a:pt x="5143" y="9048"/>
                  <a:pt x="5421" y="8862"/>
                  <a:pt x="5669" y="8624"/>
                </a:cubicBezTo>
                <a:cubicBezTo>
                  <a:pt x="5855" y="8756"/>
                  <a:pt x="6040" y="8862"/>
                  <a:pt x="6226" y="8969"/>
                </a:cubicBezTo>
                <a:cubicBezTo>
                  <a:pt x="6535" y="9128"/>
                  <a:pt x="6783" y="9314"/>
                  <a:pt x="7030" y="9552"/>
                </a:cubicBezTo>
                <a:cubicBezTo>
                  <a:pt x="7309" y="9844"/>
                  <a:pt x="7309" y="10401"/>
                  <a:pt x="7309" y="10879"/>
                </a:cubicBezTo>
                <a:lnTo>
                  <a:pt x="7309" y="12471"/>
                </a:lnTo>
                <a:lnTo>
                  <a:pt x="5885" y="12471"/>
                </a:lnTo>
                <a:cubicBezTo>
                  <a:pt x="5885" y="10508"/>
                  <a:pt x="4771" y="10401"/>
                  <a:pt x="4648" y="10348"/>
                </a:cubicBezTo>
                <a:cubicBezTo>
                  <a:pt x="4183" y="10242"/>
                  <a:pt x="2977" y="9685"/>
                  <a:pt x="2698" y="8571"/>
                </a:cubicBezTo>
                <a:cubicBezTo>
                  <a:pt x="2667" y="8517"/>
                  <a:pt x="2667" y="8438"/>
                  <a:pt x="2667" y="8385"/>
                </a:cubicBezTo>
                <a:cubicBezTo>
                  <a:pt x="2141" y="7748"/>
                  <a:pt x="2172" y="6872"/>
                  <a:pt x="2760" y="6262"/>
                </a:cubicBezTo>
                <a:cubicBezTo>
                  <a:pt x="2698" y="6076"/>
                  <a:pt x="2667" y="5890"/>
                  <a:pt x="2667" y="5705"/>
                </a:cubicBezTo>
                <a:cubicBezTo>
                  <a:pt x="2667" y="4856"/>
                  <a:pt x="3379" y="4113"/>
                  <a:pt x="4369" y="3953"/>
                </a:cubicBezTo>
                <a:cubicBezTo>
                  <a:pt x="4679" y="3210"/>
                  <a:pt x="5483" y="2706"/>
                  <a:pt x="6381" y="2733"/>
                </a:cubicBezTo>
                <a:cubicBezTo>
                  <a:pt x="6535" y="2733"/>
                  <a:pt x="6721" y="2759"/>
                  <a:pt x="6876" y="2786"/>
                </a:cubicBezTo>
                <a:cubicBezTo>
                  <a:pt x="7247" y="2414"/>
                  <a:pt x="7773" y="2202"/>
                  <a:pt x="8361" y="2149"/>
                </a:cubicBezTo>
                <a:cubicBezTo>
                  <a:pt x="8949" y="2122"/>
                  <a:pt x="9506" y="2282"/>
                  <a:pt x="9939" y="2627"/>
                </a:cubicBezTo>
                <a:cubicBezTo>
                  <a:pt x="10496" y="2308"/>
                  <a:pt x="11177" y="2228"/>
                  <a:pt x="11796" y="2388"/>
                </a:cubicBezTo>
                <a:cubicBezTo>
                  <a:pt x="12446" y="2547"/>
                  <a:pt x="12941" y="2971"/>
                  <a:pt x="13158" y="3502"/>
                </a:cubicBezTo>
                <a:lnTo>
                  <a:pt x="13281" y="3502"/>
                </a:lnTo>
                <a:cubicBezTo>
                  <a:pt x="14457" y="3502"/>
                  <a:pt x="15386" y="4298"/>
                  <a:pt x="15417" y="5307"/>
                </a:cubicBezTo>
                <a:lnTo>
                  <a:pt x="15417" y="5386"/>
                </a:lnTo>
                <a:cubicBezTo>
                  <a:pt x="16128" y="5731"/>
                  <a:pt x="16531" y="6395"/>
                  <a:pt x="16469" y="7085"/>
                </a:cubicBezTo>
                <a:cubicBezTo>
                  <a:pt x="16221" y="8013"/>
                  <a:pt x="15262" y="8730"/>
                  <a:pt x="14148" y="8703"/>
                </a:cubicBezTo>
                <a:close/>
                <a:moveTo>
                  <a:pt x="20739" y="11489"/>
                </a:moveTo>
                <a:lnTo>
                  <a:pt x="18604" y="8332"/>
                </a:lnTo>
                <a:lnTo>
                  <a:pt x="18604" y="8226"/>
                </a:lnTo>
                <a:cubicBezTo>
                  <a:pt x="18728" y="5307"/>
                  <a:pt x="16995" y="2573"/>
                  <a:pt x="14055" y="1114"/>
                </a:cubicBezTo>
                <a:cubicBezTo>
                  <a:pt x="11115" y="-372"/>
                  <a:pt x="7495" y="-372"/>
                  <a:pt x="4555" y="1114"/>
                </a:cubicBezTo>
                <a:cubicBezTo>
                  <a:pt x="1615" y="2573"/>
                  <a:pt x="-118" y="5307"/>
                  <a:pt x="6" y="8226"/>
                </a:cubicBezTo>
                <a:cubicBezTo>
                  <a:pt x="6" y="10720"/>
                  <a:pt x="1336" y="13082"/>
                  <a:pt x="3657" y="14594"/>
                </a:cubicBezTo>
                <a:lnTo>
                  <a:pt x="3657" y="21228"/>
                </a:lnTo>
                <a:lnTo>
                  <a:pt x="13436" y="21228"/>
                </a:lnTo>
                <a:lnTo>
                  <a:pt x="13436" y="18070"/>
                </a:lnTo>
                <a:lnTo>
                  <a:pt x="14953" y="18070"/>
                </a:lnTo>
                <a:cubicBezTo>
                  <a:pt x="15943" y="18070"/>
                  <a:pt x="16871" y="17752"/>
                  <a:pt x="17552" y="17142"/>
                </a:cubicBezTo>
                <a:cubicBezTo>
                  <a:pt x="18233" y="16558"/>
                  <a:pt x="18604" y="15735"/>
                  <a:pt x="18604" y="14913"/>
                </a:cubicBezTo>
                <a:lnTo>
                  <a:pt x="18604" y="13320"/>
                </a:lnTo>
                <a:lnTo>
                  <a:pt x="19966" y="13320"/>
                </a:lnTo>
                <a:cubicBezTo>
                  <a:pt x="20770" y="13267"/>
                  <a:pt x="21482" y="12471"/>
                  <a:pt x="20739" y="11489"/>
                </a:cubicBezTo>
                <a:close/>
              </a:path>
            </a:pathLst>
          </a:custGeom>
          <a:solidFill>
            <a:srgbClr val="BFDA02"/>
          </a:solidFill>
          <a:ln w="12700">
            <a:miter lim="400000"/>
          </a:ln>
        </p:spPr>
        <p:txBody>
          <a:bodyPr lIns="45718" tIns="45718" rIns="45718" bIns="45718" anchor="ctr"/>
          <a:lstStyle/>
          <a:p>
            <a:pPr>
              <a:defRPr>
                <a:solidFill>
                  <a:srgbClr val="FFFFFF"/>
                </a:solidFill>
              </a:defRPr>
            </a:pPr>
            <a:endParaRPr/>
          </a:p>
        </p:txBody>
      </p:sp>
      <p:sp>
        <p:nvSpPr>
          <p:cNvPr id="4" name="Заглавие 3">
            <a:extLst>
              <a:ext uri="{FF2B5EF4-FFF2-40B4-BE49-F238E27FC236}">
                <a16:creationId xmlns:a16="http://schemas.microsoft.com/office/drawing/2014/main" id="{AA923F10-D263-4943-BC93-A71EFC193D57}"/>
              </a:ext>
            </a:extLst>
          </p:cNvPr>
          <p:cNvSpPr>
            <a:spLocks noGrp="1"/>
          </p:cNvSpPr>
          <p:nvPr>
            <p:ph type="title"/>
          </p:nvPr>
        </p:nvSpPr>
        <p:spPr/>
        <p:txBody>
          <a:bodyPr/>
          <a:lstStyle/>
          <a:p>
            <a:r>
              <a:rPr lang="el-GR" dirty="0"/>
              <a:t>Καθοδήγηση και γονική μέριμνα</a:t>
            </a:r>
            <a:endParaRPr lang="bg-BG" dirty="0"/>
          </a:p>
        </p:txBody>
      </p:sp>
      <p:sp>
        <p:nvSpPr>
          <p:cNvPr id="62" name="Текстово поле 61">
            <a:extLst>
              <a:ext uri="{FF2B5EF4-FFF2-40B4-BE49-F238E27FC236}">
                <a16:creationId xmlns:a16="http://schemas.microsoft.com/office/drawing/2014/main" id="{25F93A1A-D4E6-4596-8C12-A2E6A8DD27B2}"/>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12192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4" presetClass="entr" presetSubtype="32" fill="hold" grpId="0" nodeType="afterEffect">
                                  <p:stCondLst>
                                    <p:cond delay="0"/>
                                  </p:stCondLst>
                                  <p:iterate>
                                    <p:tmAbs val="0"/>
                                  </p:iterate>
                                  <p:childTnLst>
                                    <p:set>
                                      <p:cBhvr>
                                        <p:cTn id="10" fill="hold"/>
                                        <p:tgtEl>
                                          <p:spTgt spid="52"/>
                                        </p:tgtEl>
                                        <p:attrNameLst>
                                          <p:attrName>style.visibility</p:attrName>
                                        </p:attrNameLst>
                                      </p:cBhvr>
                                      <p:to>
                                        <p:strVal val="visible"/>
                                      </p:to>
                                    </p:set>
                                    <p:animEffect transition="in" filter="box(out)">
                                      <p:cBhvr>
                                        <p:cTn id="11" dur="800"/>
                                        <p:tgtEl>
                                          <p:spTgt spid="52"/>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0" nodeType="clickEffect">
                                  <p:stCondLst>
                                    <p:cond delay="0"/>
                                  </p:stCondLst>
                                  <p:iterate>
                                    <p:tmAbs val="0"/>
                                  </p:iterate>
                                  <p:childTnLst>
                                    <p:set>
                                      <p:cBhvr>
                                        <p:cTn id="15" fill="hold"/>
                                        <p:tgtEl>
                                          <p:spTgt spid="30"/>
                                        </p:tgtEl>
                                        <p:attrNameLst>
                                          <p:attrName>style.visibility</p:attrName>
                                        </p:attrNameLst>
                                      </p:cBhvr>
                                      <p:to>
                                        <p:strVal val="visible"/>
                                      </p:to>
                                    </p:set>
                                    <p:animEffect transition="in" filter="box(out)">
                                      <p:cBhvr>
                                        <p:cTn id="16" dur="800"/>
                                        <p:tgtEl>
                                          <p:spTgt spid="30"/>
                                        </p:tgtEl>
                                      </p:cBhvr>
                                    </p:animEffect>
                                  </p:childTnLst>
                                </p:cTn>
                              </p:par>
                              <p:par>
                                <p:cTn id="17" presetID="4" presetClass="entr" presetSubtype="32" fill="hold" grpId="0" nodeType="withEffect">
                                  <p:stCondLst>
                                    <p:cond delay="0"/>
                                  </p:stCondLst>
                                  <p:iterate>
                                    <p:tmAbs val="0"/>
                                  </p:iterate>
                                  <p:childTnLst>
                                    <p:set>
                                      <p:cBhvr>
                                        <p:cTn id="18" fill="hold"/>
                                        <p:tgtEl>
                                          <p:spTgt spid="34"/>
                                        </p:tgtEl>
                                        <p:attrNameLst>
                                          <p:attrName>style.visibility</p:attrName>
                                        </p:attrNameLst>
                                      </p:cBhvr>
                                      <p:to>
                                        <p:strVal val="visible"/>
                                      </p:to>
                                    </p:set>
                                    <p:animEffect transition="in" filter="box(out)">
                                      <p:cBhvr>
                                        <p:cTn id="19" dur="800"/>
                                        <p:tgtEl>
                                          <p:spTgt spid="34"/>
                                        </p:tgtEl>
                                      </p:cBhvr>
                                    </p:animEffect>
                                  </p:childTnLst>
                                </p:cTn>
                              </p:par>
                            </p:childTnLst>
                          </p:cTn>
                        </p:par>
                        <p:par>
                          <p:cTn id="20" fill="hold">
                            <p:stCondLst>
                              <p:cond delay="800"/>
                            </p:stCondLst>
                            <p:childTnLst>
                              <p:par>
                                <p:cTn id="21" presetID="23" presetClass="entr" presetSubtype="16" fill="hold" grpId="0" nodeType="afterEffect">
                                  <p:stCondLst>
                                    <p:cond delay="0"/>
                                  </p:stCondLst>
                                  <p:iterate>
                                    <p:tmAbs val="0"/>
                                  </p:iterate>
                                  <p:childTnLst>
                                    <p:set>
                                      <p:cBhvr>
                                        <p:cTn id="22" fill="hold"/>
                                        <p:tgtEl>
                                          <p:spTgt spid="49"/>
                                        </p:tgtEl>
                                        <p:attrNameLst>
                                          <p:attrName>style.visibility</p:attrName>
                                        </p:attrNameLst>
                                      </p:cBhvr>
                                      <p:to>
                                        <p:strVal val="visible"/>
                                      </p:to>
                                    </p:set>
                                    <p:anim calcmode="lin" valueType="num">
                                      <p:cBhvr>
                                        <p:cTn id="23" dur="750" fill="hold"/>
                                        <p:tgtEl>
                                          <p:spTgt spid="49"/>
                                        </p:tgtEl>
                                        <p:attrNameLst>
                                          <p:attrName>ppt_w</p:attrName>
                                        </p:attrNameLst>
                                      </p:cBhvr>
                                      <p:tavLst>
                                        <p:tav tm="0">
                                          <p:val>
                                            <p:fltVal val="0"/>
                                          </p:val>
                                        </p:tav>
                                        <p:tav tm="100000">
                                          <p:val>
                                            <p:strVal val="#ppt_w"/>
                                          </p:val>
                                        </p:tav>
                                      </p:tavLst>
                                    </p:anim>
                                    <p:anim calcmode="lin" valueType="num">
                                      <p:cBhvr>
                                        <p:cTn id="24" dur="750" fill="hold"/>
                                        <p:tgtEl>
                                          <p:spTgt spid="49"/>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 presetClass="entr" presetSubtype="32" fill="hold" grpId="0" nodeType="clickEffect">
                                  <p:stCondLst>
                                    <p:cond delay="0"/>
                                  </p:stCondLst>
                                  <p:iterate>
                                    <p:tmAbs val="0"/>
                                  </p:iterate>
                                  <p:childTnLst>
                                    <p:set>
                                      <p:cBhvr>
                                        <p:cTn id="28" fill="hold"/>
                                        <p:tgtEl>
                                          <p:spTgt spid="26"/>
                                        </p:tgtEl>
                                        <p:attrNameLst>
                                          <p:attrName>style.visibility</p:attrName>
                                        </p:attrNameLst>
                                      </p:cBhvr>
                                      <p:to>
                                        <p:strVal val="visible"/>
                                      </p:to>
                                    </p:set>
                                    <p:animEffect transition="in" filter="box(out)">
                                      <p:cBhvr>
                                        <p:cTn id="29" dur="800"/>
                                        <p:tgtEl>
                                          <p:spTgt spid="26"/>
                                        </p:tgtEl>
                                      </p:cBhvr>
                                    </p:animEffect>
                                  </p:childTnLst>
                                </p:cTn>
                              </p:par>
                            </p:childTnLst>
                          </p:cTn>
                        </p:par>
                        <p:par>
                          <p:cTn id="30" fill="hold">
                            <p:stCondLst>
                              <p:cond delay="800"/>
                            </p:stCondLst>
                            <p:childTnLst>
                              <p:par>
                                <p:cTn id="31" presetID="23" presetClass="entr" presetSubtype="16" fill="hold" grpId="0" nodeType="afterEffect">
                                  <p:stCondLst>
                                    <p:cond delay="0"/>
                                  </p:stCondLst>
                                  <p:iterate>
                                    <p:tmAbs val="0"/>
                                  </p:iterate>
                                  <p:childTnLst>
                                    <p:set>
                                      <p:cBhvr>
                                        <p:cTn id="32" fill="hold"/>
                                        <p:tgtEl>
                                          <p:spTgt spid="50"/>
                                        </p:tgtEl>
                                        <p:attrNameLst>
                                          <p:attrName>style.visibility</p:attrName>
                                        </p:attrNameLst>
                                      </p:cBhvr>
                                      <p:to>
                                        <p:strVal val="visible"/>
                                      </p:to>
                                    </p:set>
                                    <p:anim calcmode="lin" valueType="num">
                                      <p:cBhvr>
                                        <p:cTn id="33" dur="750" fill="hold"/>
                                        <p:tgtEl>
                                          <p:spTgt spid="50"/>
                                        </p:tgtEl>
                                        <p:attrNameLst>
                                          <p:attrName>ppt_w</p:attrName>
                                        </p:attrNameLst>
                                      </p:cBhvr>
                                      <p:tavLst>
                                        <p:tav tm="0">
                                          <p:val>
                                            <p:fltVal val="0"/>
                                          </p:val>
                                        </p:tav>
                                        <p:tav tm="100000">
                                          <p:val>
                                            <p:strVal val="#ppt_w"/>
                                          </p:val>
                                        </p:tav>
                                      </p:tavLst>
                                    </p:anim>
                                    <p:anim calcmode="lin" valueType="num">
                                      <p:cBhvr>
                                        <p:cTn id="34" dur="750" fill="hold"/>
                                        <p:tgtEl>
                                          <p:spTgt spid="50"/>
                                        </p:tgtEl>
                                        <p:attrNameLst>
                                          <p:attrName>ppt_h</p:attrName>
                                        </p:attrNameLst>
                                      </p:cBhvr>
                                      <p:tavLst>
                                        <p:tav tm="0">
                                          <p:val>
                                            <p:fltVal val="0"/>
                                          </p:val>
                                        </p:tav>
                                        <p:tav tm="100000">
                                          <p:val>
                                            <p:strVal val="#ppt_h"/>
                                          </p:val>
                                        </p:tav>
                                      </p:tavLst>
                                    </p:anim>
                                  </p:childTnLst>
                                </p:cTn>
                              </p:par>
                              <p:par>
                                <p:cTn id="35" presetID="4" presetClass="entr" presetSubtype="32" fill="hold" grpId="0" nodeType="withEffect">
                                  <p:stCondLst>
                                    <p:cond delay="0"/>
                                  </p:stCondLst>
                                  <p:iterate>
                                    <p:tmAbs val="0"/>
                                  </p:iterate>
                                  <p:childTnLst>
                                    <p:set>
                                      <p:cBhvr>
                                        <p:cTn id="36" fill="hold"/>
                                        <p:tgtEl>
                                          <p:spTgt spid="38"/>
                                        </p:tgtEl>
                                        <p:attrNameLst>
                                          <p:attrName>style.visibility</p:attrName>
                                        </p:attrNameLst>
                                      </p:cBhvr>
                                      <p:to>
                                        <p:strVal val="visible"/>
                                      </p:to>
                                    </p:set>
                                    <p:animEffect transition="in" filter="box(out)">
                                      <p:cBhvr>
                                        <p:cTn id="37" dur="8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iterate>
                                    <p:tmAbs val="0"/>
                                  </p:iterate>
                                  <p:childTnLst>
                                    <p:set>
                                      <p:cBhvr>
                                        <p:cTn id="41" fill="hold"/>
                                        <p:tgtEl>
                                          <p:spTgt spid="14"/>
                                        </p:tgtEl>
                                        <p:attrNameLst>
                                          <p:attrName>style.visibility</p:attrName>
                                        </p:attrNameLst>
                                      </p:cBhvr>
                                      <p:to>
                                        <p:strVal val="visible"/>
                                      </p:to>
                                    </p:set>
                                    <p:animEffect transition="in" filter="box(out)">
                                      <p:cBhvr>
                                        <p:cTn id="42" dur="800"/>
                                        <p:tgtEl>
                                          <p:spTgt spid="14"/>
                                        </p:tgtEl>
                                      </p:cBhvr>
                                    </p:animEffect>
                                  </p:childTnLst>
                                </p:cTn>
                              </p:par>
                            </p:childTnLst>
                          </p:cTn>
                        </p:par>
                        <p:par>
                          <p:cTn id="43" fill="hold">
                            <p:stCondLst>
                              <p:cond delay="800"/>
                            </p:stCondLst>
                            <p:childTnLst>
                              <p:par>
                                <p:cTn id="44" presetID="23" presetClass="entr" presetSubtype="16" fill="hold" grpId="0" nodeType="afterEffect">
                                  <p:stCondLst>
                                    <p:cond delay="0"/>
                                  </p:stCondLst>
                                  <p:iterate>
                                    <p:tmAbs val="0"/>
                                  </p:iterate>
                                  <p:childTnLst>
                                    <p:set>
                                      <p:cBhvr>
                                        <p:cTn id="45" fill="hold"/>
                                        <p:tgtEl>
                                          <p:spTgt spid="47"/>
                                        </p:tgtEl>
                                        <p:attrNameLst>
                                          <p:attrName>style.visibility</p:attrName>
                                        </p:attrNameLst>
                                      </p:cBhvr>
                                      <p:to>
                                        <p:strVal val="visible"/>
                                      </p:to>
                                    </p:set>
                                    <p:anim calcmode="lin" valueType="num">
                                      <p:cBhvr>
                                        <p:cTn id="46" dur="750" fill="hold"/>
                                        <p:tgtEl>
                                          <p:spTgt spid="47"/>
                                        </p:tgtEl>
                                        <p:attrNameLst>
                                          <p:attrName>ppt_w</p:attrName>
                                        </p:attrNameLst>
                                      </p:cBhvr>
                                      <p:tavLst>
                                        <p:tav tm="0">
                                          <p:val>
                                            <p:fltVal val="0"/>
                                          </p:val>
                                        </p:tav>
                                        <p:tav tm="100000">
                                          <p:val>
                                            <p:strVal val="#ppt_w"/>
                                          </p:val>
                                        </p:tav>
                                      </p:tavLst>
                                    </p:anim>
                                    <p:anim calcmode="lin" valueType="num">
                                      <p:cBhvr>
                                        <p:cTn id="47" dur="750" fill="hold"/>
                                        <p:tgtEl>
                                          <p:spTgt spid="47"/>
                                        </p:tgtEl>
                                        <p:attrNameLst>
                                          <p:attrName>ppt_h</p:attrName>
                                        </p:attrNameLst>
                                      </p:cBhvr>
                                      <p:tavLst>
                                        <p:tav tm="0">
                                          <p:val>
                                            <p:fltVal val="0"/>
                                          </p:val>
                                        </p:tav>
                                        <p:tav tm="100000">
                                          <p:val>
                                            <p:strVal val="#ppt_h"/>
                                          </p:val>
                                        </p:tav>
                                      </p:tavLst>
                                    </p:anim>
                                  </p:childTnLst>
                                </p:cTn>
                              </p:par>
                            </p:childTnLst>
                          </p:cTn>
                        </p:par>
                        <p:par>
                          <p:cTn id="48" fill="hold">
                            <p:stCondLst>
                              <p:cond delay="1550"/>
                            </p:stCondLst>
                            <p:childTnLst>
                              <p:par>
                                <p:cTn id="49" presetID="4" presetClass="entr" presetSubtype="32" fill="hold" grpId="0" nodeType="afterEffect">
                                  <p:stCondLst>
                                    <p:cond delay="0"/>
                                  </p:stCondLst>
                                  <p:iterate>
                                    <p:tmAbs val="0"/>
                                  </p:iterate>
                                  <p:childTnLst>
                                    <p:set>
                                      <p:cBhvr>
                                        <p:cTn id="50" fill="hold"/>
                                        <p:tgtEl>
                                          <p:spTgt spid="44"/>
                                        </p:tgtEl>
                                        <p:attrNameLst>
                                          <p:attrName>style.visibility</p:attrName>
                                        </p:attrNameLst>
                                      </p:cBhvr>
                                      <p:to>
                                        <p:strVal val="visible"/>
                                      </p:to>
                                    </p:set>
                                    <p:animEffect transition="in" filter="box(out)">
                                      <p:cBhvr>
                                        <p:cTn id="51" dur="800"/>
                                        <p:tgtEl>
                                          <p:spTgt spid="44"/>
                                        </p:tgtEl>
                                      </p:cBhvr>
                                    </p:animEffect>
                                  </p:childTnLst>
                                </p:cTn>
                              </p:par>
                              <p:par>
                                <p:cTn id="52" presetID="1" presetClass="exit" presetSubtype="0" fill="hold" nodeType="withEffect">
                                  <p:stCondLst>
                                    <p:cond delay="0"/>
                                  </p:stCondLst>
                                  <p:childTnLst>
                                    <p:set>
                                      <p:cBhvr>
                                        <p:cTn id="53" dur="1" fill="hold">
                                          <p:stCondLst>
                                            <p:cond delay="0"/>
                                          </p:stCondLst>
                                        </p:cTn>
                                        <p:tgtEl>
                                          <p:spTgt spid="52"/>
                                        </p:tgtEl>
                                        <p:attrNameLst>
                                          <p:attrName>style.visibility</p:attrName>
                                        </p:attrNameLst>
                                      </p:cBhvr>
                                      <p:to>
                                        <p:strVal val="hidden"/>
                                      </p:to>
                                    </p:set>
                                  </p:childTnLst>
                                </p:cTn>
                              </p:par>
                              <p:par>
                                <p:cTn id="54" presetID="4" presetClass="entr" presetSubtype="32" fill="hold" grpId="0" nodeType="withEffect">
                                  <p:stCondLst>
                                    <p:cond delay="0"/>
                                  </p:stCondLst>
                                  <p:iterate>
                                    <p:tmAbs val="0"/>
                                  </p:iterate>
                                  <p:childTnLst>
                                    <p:set>
                                      <p:cBhvr>
                                        <p:cTn id="55" fill="hold"/>
                                        <p:tgtEl>
                                          <p:spTgt spid="36"/>
                                        </p:tgtEl>
                                        <p:attrNameLst>
                                          <p:attrName>style.visibility</p:attrName>
                                        </p:attrNameLst>
                                      </p:cBhvr>
                                      <p:to>
                                        <p:strVal val="visible"/>
                                      </p:to>
                                    </p:set>
                                    <p:animEffect transition="in" filter="box(out)">
                                      <p:cBhvr>
                                        <p:cTn id="56" dur="8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4" presetClass="entr" presetSubtype="32" fill="hold" grpId="0" nodeType="clickEffect">
                                  <p:stCondLst>
                                    <p:cond delay="0"/>
                                  </p:stCondLst>
                                  <p:iterate>
                                    <p:tmAbs val="0"/>
                                  </p:iterate>
                                  <p:childTnLst>
                                    <p:set>
                                      <p:cBhvr>
                                        <p:cTn id="60" fill="hold"/>
                                        <p:tgtEl>
                                          <p:spTgt spid="22"/>
                                        </p:tgtEl>
                                        <p:attrNameLst>
                                          <p:attrName>style.visibility</p:attrName>
                                        </p:attrNameLst>
                                      </p:cBhvr>
                                      <p:to>
                                        <p:strVal val="visible"/>
                                      </p:to>
                                    </p:set>
                                    <p:animEffect transition="in" filter="box(out)">
                                      <p:cBhvr>
                                        <p:cTn id="61" dur="800"/>
                                        <p:tgtEl>
                                          <p:spTgt spid="22"/>
                                        </p:tgtEl>
                                      </p:cBhvr>
                                    </p:animEffect>
                                  </p:childTnLst>
                                </p:cTn>
                              </p:par>
                              <p:par>
                                <p:cTn id="62" presetID="4" presetClass="entr" presetSubtype="32" fill="hold" grpId="0" nodeType="withEffect">
                                  <p:stCondLst>
                                    <p:cond delay="0"/>
                                  </p:stCondLst>
                                  <p:iterate>
                                    <p:tmAbs val="0"/>
                                  </p:iterate>
                                  <p:childTnLst>
                                    <p:set>
                                      <p:cBhvr>
                                        <p:cTn id="63" fill="hold"/>
                                        <p:tgtEl>
                                          <p:spTgt spid="40"/>
                                        </p:tgtEl>
                                        <p:attrNameLst>
                                          <p:attrName>style.visibility</p:attrName>
                                        </p:attrNameLst>
                                      </p:cBhvr>
                                      <p:to>
                                        <p:strVal val="visible"/>
                                      </p:to>
                                    </p:set>
                                    <p:animEffect transition="in" filter="box(out)">
                                      <p:cBhvr>
                                        <p:cTn id="64" dur="800"/>
                                        <p:tgtEl>
                                          <p:spTgt spid="40"/>
                                        </p:tgtEl>
                                      </p:cBhvr>
                                    </p:animEffect>
                                  </p:childTnLst>
                                </p:cTn>
                              </p:par>
                            </p:childTnLst>
                          </p:cTn>
                        </p:par>
                        <p:par>
                          <p:cTn id="65" fill="hold">
                            <p:stCondLst>
                              <p:cond delay="800"/>
                            </p:stCondLst>
                            <p:childTnLst>
                              <p:par>
                                <p:cTn id="66" presetID="23" presetClass="entr" presetSubtype="16" fill="hold" grpId="0" nodeType="afterEffect">
                                  <p:stCondLst>
                                    <p:cond delay="0"/>
                                  </p:stCondLst>
                                  <p:iterate>
                                    <p:tmAbs val="0"/>
                                  </p:iterate>
                                  <p:childTnLst>
                                    <p:set>
                                      <p:cBhvr>
                                        <p:cTn id="67" fill="hold"/>
                                        <p:tgtEl>
                                          <p:spTgt spid="51"/>
                                        </p:tgtEl>
                                        <p:attrNameLst>
                                          <p:attrName>style.visibility</p:attrName>
                                        </p:attrNameLst>
                                      </p:cBhvr>
                                      <p:to>
                                        <p:strVal val="visible"/>
                                      </p:to>
                                    </p:set>
                                    <p:anim calcmode="lin" valueType="num">
                                      <p:cBhvr>
                                        <p:cTn id="68" dur="750" fill="hold"/>
                                        <p:tgtEl>
                                          <p:spTgt spid="51"/>
                                        </p:tgtEl>
                                        <p:attrNameLst>
                                          <p:attrName>ppt_w</p:attrName>
                                        </p:attrNameLst>
                                      </p:cBhvr>
                                      <p:tavLst>
                                        <p:tav tm="0">
                                          <p:val>
                                            <p:fltVal val="0"/>
                                          </p:val>
                                        </p:tav>
                                        <p:tav tm="100000">
                                          <p:val>
                                            <p:strVal val="#ppt_w"/>
                                          </p:val>
                                        </p:tav>
                                      </p:tavLst>
                                    </p:anim>
                                    <p:anim calcmode="lin" valueType="num">
                                      <p:cBhvr>
                                        <p:cTn id="69" dur="750" fill="hold"/>
                                        <p:tgtEl>
                                          <p:spTgt spid="51"/>
                                        </p:tgtEl>
                                        <p:attrNameLst>
                                          <p:attrName>ppt_h</p:attrName>
                                        </p:attrNameLst>
                                      </p:cBhvr>
                                      <p:tavLst>
                                        <p:tav tm="0">
                                          <p:val>
                                            <p:fltVal val="0"/>
                                          </p:val>
                                        </p:tav>
                                        <p:tav tm="100000">
                                          <p:val>
                                            <p:strVal val="#ppt_h"/>
                                          </p:val>
                                        </p:tav>
                                      </p:tavLst>
                                    </p:anim>
                                  </p:childTnLst>
                                </p:cTn>
                              </p:par>
                            </p:childTnLst>
                          </p:cTn>
                        </p:par>
                        <p:par>
                          <p:cTn id="70" fill="hold">
                            <p:stCondLst>
                              <p:cond delay="1550"/>
                            </p:stCondLst>
                            <p:childTnLst>
                              <p:par>
                                <p:cTn id="71" presetID="4" presetClass="entr" presetSubtype="32" fill="hold" grpId="0" nodeType="afterEffect">
                                  <p:stCondLst>
                                    <p:cond delay="0"/>
                                  </p:stCondLst>
                                  <p:iterate>
                                    <p:tmAbs val="0"/>
                                  </p:iterate>
                                  <p:childTnLst>
                                    <p:set>
                                      <p:cBhvr>
                                        <p:cTn id="72" fill="hold"/>
                                        <p:tgtEl>
                                          <p:spTgt spid="55"/>
                                        </p:tgtEl>
                                        <p:attrNameLst>
                                          <p:attrName>style.visibility</p:attrName>
                                        </p:attrNameLst>
                                      </p:cBhvr>
                                      <p:to>
                                        <p:strVal val="visible"/>
                                      </p:to>
                                    </p:set>
                                    <p:animEffect transition="in" filter="box(out)">
                                      <p:cBhvr>
                                        <p:cTn id="73" dur="800"/>
                                        <p:tgtEl>
                                          <p:spTgt spid="55"/>
                                        </p:tgtEl>
                                      </p:cBhvr>
                                    </p:animEffect>
                                  </p:childTnLst>
                                </p:cTn>
                              </p:par>
                              <p:par>
                                <p:cTn id="74" presetID="1" presetClass="exit" presetSubtype="0" fill="hold" nodeType="withEffect">
                                  <p:stCondLst>
                                    <p:cond delay="0"/>
                                  </p:stCondLst>
                                  <p:childTnLst>
                                    <p:set>
                                      <p:cBhvr>
                                        <p:cTn id="75" dur="1" fill="hold">
                                          <p:stCondLst>
                                            <p:cond delay="0"/>
                                          </p:stCondLst>
                                        </p:cTn>
                                        <p:tgtEl>
                                          <p:spTgt spid="44"/>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4" presetClass="entr" presetSubtype="32" fill="hold" grpId="0" nodeType="clickEffect">
                                  <p:stCondLst>
                                    <p:cond delay="0"/>
                                  </p:stCondLst>
                                  <p:iterate>
                                    <p:tmAbs val="0"/>
                                  </p:iterate>
                                  <p:childTnLst>
                                    <p:set>
                                      <p:cBhvr>
                                        <p:cTn id="79" fill="hold"/>
                                        <p:tgtEl>
                                          <p:spTgt spid="18"/>
                                        </p:tgtEl>
                                        <p:attrNameLst>
                                          <p:attrName>style.visibility</p:attrName>
                                        </p:attrNameLst>
                                      </p:cBhvr>
                                      <p:to>
                                        <p:strVal val="visible"/>
                                      </p:to>
                                    </p:set>
                                    <p:animEffect transition="in" filter="box(out)">
                                      <p:cBhvr>
                                        <p:cTn id="80" dur="800"/>
                                        <p:tgtEl>
                                          <p:spTgt spid="18"/>
                                        </p:tgtEl>
                                      </p:cBhvr>
                                    </p:animEffect>
                                  </p:childTnLst>
                                </p:cTn>
                              </p:par>
                              <p:par>
                                <p:cTn id="81" presetID="4" presetClass="entr" presetSubtype="32" fill="hold" grpId="0" nodeType="withEffect">
                                  <p:stCondLst>
                                    <p:cond delay="0"/>
                                  </p:stCondLst>
                                  <p:iterate>
                                    <p:tmAbs val="0"/>
                                  </p:iterate>
                                  <p:childTnLst>
                                    <p:set>
                                      <p:cBhvr>
                                        <p:cTn id="82" fill="hold"/>
                                        <p:tgtEl>
                                          <p:spTgt spid="42"/>
                                        </p:tgtEl>
                                        <p:attrNameLst>
                                          <p:attrName>style.visibility</p:attrName>
                                        </p:attrNameLst>
                                      </p:cBhvr>
                                      <p:to>
                                        <p:strVal val="visible"/>
                                      </p:to>
                                    </p:set>
                                    <p:animEffect transition="in" filter="box(out)">
                                      <p:cBhvr>
                                        <p:cTn id="83" dur="800"/>
                                        <p:tgtEl>
                                          <p:spTgt spid="42"/>
                                        </p:tgtEl>
                                      </p:cBhvr>
                                    </p:animEffect>
                                  </p:childTnLst>
                                </p:cTn>
                              </p:par>
                            </p:childTnLst>
                          </p:cTn>
                        </p:par>
                        <p:par>
                          <p:cTn id="84" fill="hold">
                            <p:stCondLst>
                              <p:cond delay="800"/>
                            </p:stCondLst>
                            <p:childTnLst>
                              <p:par>
                                <p:cTn id="85" presetID="4" presetClass="entr" presetSubtype="32" fill="hold" grpId="0" nodeType="afterEffect">
                                  <p:stCondLst>
                                    <p:cond delay="0"/>
                                  </p:stCondLst>
                                  <p:iterate>
                                    <p:tmAbs val="0"/>
                                  </p:iterate>
                                  <p:childTnLst>
                                    <p:set>
                                      <p:cBhvr>
                                        <p:cTn id="86" fill="hold"/>
                                        <p:tgtEl>
                                          <p:spTgt spid="61"/>
                                        </p:tgtEl>
                                        <p:attrNameLst>
                                          <p:attrName>style.visibility</p:attrName>
                                        </p:attrNameLst>
                                      </p:cBhvr>
                                      <p:to>
                                        <p:strVal val="visible"/>
                                      </p:to>
                                    </p:set>
                                    <p:animEffect transition="in" filter="box(out)">
                                      <p:cBhvr>
                                        <p:cTn id="87" dur="1000"/>
                                        <p:tgtEl>
                                          <p:spTgt spid="61"/>
                                        </p:tgtEl>
                                      </p:cBhvr>
                                    </p:animEffect>
                                  </p:childTnLst>
                                </p:cTn>
                              </p:par>
                            </p:childTnLst>
                          </p:cTn>
                        </p:par>
                        <p:par>
                          <p:cTn id="88" fill="hold">
                            <p:stCondLst>
                              <p:cond delay="1800"/>
                            </p:stCondLst>
                            <p:childTnLst>
                              <p:par>
                                <p:cTn id="89" presetID="4" presetClass="entr" presetSubtype="32" fill="hold" grpId="0" nodeType="afterEffect">
                                  <p:stCondLst>
                                    <p:cond delay="0"/>
                                  </p:stCondLst>
                                  <p:iterate>
                                    <p:tmAbs val="0"/>
                                  </p:iterate>
                                  <p:childTnLst>
                                    <p:set>
                                      <p:cBhvr>
                                        <p:cTn id="90" fill="hold"/>
                                        <p:tgtEl>
                                          <p:spTgt spid="58"/>
                                        </p:tgtEl>
                                        <p:attrNameLst>
                                          <p:attrName>style.visibility</p:attrName>
                                        </p:attrNameLst>
                                      </p:cBhvr>
                                      <p:to>
                                        <p:strVal val="visible"/>
                                      </p:to>
                                    </p:set>
                                    <p:animEffect transition="in" filter="box(out)">
                                      <p:cBhvr>
                                        <p:cTn id="91" dur="800"/>
                                        <p:tgtEl>
                                          <p:spTgt spid="58"/>
                                        </p:tgtEl>
                                      </p:cBhvr>
                                    </p:animEffect>
                                  </p:childTnLst>
                                </p:cTn>
                              </p:par>
                              <p:par>
                                <p:cTn id="92" presetID="1" presetClass="exit" presetSubtype="0" fill="hold" nodeType="withEffect">
                                  <p:stCondLst>
                                    <p:cond delay="0"/>
                                  </p:stCondLst>
                                  <p:childTnLst>
                                    <p:set>
                                      <p:cBhvr>
                                        <p:cTn id="93" dur="1" fill="hold">
                                          <p:stCondLst>
                                            <p:cond delay="0"/>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dvAuto="0"/>
      <p:bldP spid="18" grpId="0" animBg="1" advAuto="0"/>
      <p:bldP spid="22" grpId="0" animBg="1" advAuto="0"/>
      <p:bldP spid="26" grpId="0" animBg="1" advAuto="0"/>
      <p:bldP spid="30" grpId="0" animBg="1" advAuto="0"/>
      <p:bldP spid="34" grpId="0" animBg="1" advAuto="0"/>
      <p:bldP spid="36" grpId="0" animBg="1" advAuto="0"/>
      <p:bldP spid="38" grpId="0" animBg="1" advAuto="0"/>
      <p:bldP spid="40" grpId="0" animBg="1" advAuto="0"/>
      <p:bldP spid="42" grpId="0" animBg="1" advAuto="0"/>
      <p:bldP spid="44" grpId="0" animBg="1" advAuto="0"/>
      <p:bldP spid="47" grpId="0" animBg="1" advAuto="0"/>
      <p:bldP spid="49" grpId="0" animBg="1" advAuto="0"/>
      <p:bldP spid="50" grpId="0" animBg="1" advAuto="0"/>
      <p:bldP spid="51" grpId="0" animBg="1" advAuto="0"/>
      <p:bldP spid="52" grpId="0" animBg="1" advAuto="0"/>
      <p:bldP spid="55" grpId="0" animBg="1" advAuto="0"/>
      <p:bldP spid="58" grpId="0" animBg="1" advAuto="0"/>
      <p:bldP spid="61"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p:txBody>
          <a:bodyPr/>
          <a:lstStyle/>
          <a:p>
            <a:endParaRPr lang="en-GB" dirty="0"/>
          </a:p>
          <a:p>
            <a:endParaRPr lang="en-GB" dirty="0"/>
          </a:p>
          <a:p>
            <a:endParaRPr lang="en-GB" dirty="0"/>
          </a:p>
        </p:txBody>
      </p:sp>
      <p:sp>
        <p:nvSpPr>
          <p:cNvPr id="6" name="Tijdelijke aanduiding voor dianummer 5">
            <a:extLst>
              <a:ext uri="{FF2B5EF4-FFF2-40B4-BE49-F238E27FC236}">
                <a16:creationId xmlns:a16="http://schemas.microsoft.com/office/drawing/2014/main" id="{95079301-500D-4AE5-A2F6-4F1A2A8ABC7E}"/>
              </a:ext>
            </a:extLst>
          </p:cNvPr>
          <p:cNvSpPr>
            <a:spLocks noGrp="1"/>
          </p:cNvSpPr>
          <p:nvPr>
            <p:ph type="sldNum" sz="quarter" idx="12"/>
          </p:nvPr>
        </p:nvSpPr>
        <p:spPr/>
        <p:txBody>
          <a:bodyPr/>
          <a:lstStyle/>
          <a:p>
            <a:fld id="{CB318F78-A315-46C9-8B3F-2431B4397D31}" type="slidenum">
              <a:rPr lang="en-US" smtClean="0"/>
              <a:t>13</a:t>
            </a:fld>
            <a:endParaRPr lang="en-US" dirty="0"/>
          </a:p>
        </p:txBody>
      </p:sp>
      <p:graphicFrame>
        <p:nvGraphicFramePr>
          <p:cNvPr id="12" name="Diagram 11">
            <a:extLst>
              <a:ext uri="{FF2B5EF4-FFF2-40B4-BE49-F238E27FC236}">
                <a16:creationId xmlns:a16="http://schemas.microsoft.com/office/drawing/2014/main" id="{DA90D274-D5F3-4A90-B021-30ACE3A30EFA}"/>
              </a:ext>
            </a:extLst>
          </p:cNvPr>
          <p:cNvGraphicFramePr/>
          <p:nvPr>
            <p:extLst>
              <p:ext uri="{D42A27DB-BD31-4B8C-83A1-F6EECF244321}">
                <p14:modId xmlns:p14="http://schemas.microsoft.com/office/powerpoint/2010/main" val="1297779128"/>
              </p:ext>
            </p:extLst>
          </p:nvPr>
        </p:nvGraphicFramePr>
        <p:xfrm>
          <a:off x="762000" y="2608205"/>
          <a:ext cx="7467600" cy="3563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Заглавие 7">
            <a:extLst>
              <a:ext uri="{FF2B5EF4-FFF2-40B4-BE49-F238E27FC236}">
                <a16:creationId xmlns:a16="http://schemas.microsoft.com/office/drawing/2014/main" id="{DD67F3DA-C5FB-473B-9209-B84A4D771607}"/>
              </a:ext>
            </a:extLst>
          </p:cNvPr>
          <p:cNvSpPr>
            <a:spLocks noGrp="1"/>
          </p:cNvSpPr>
          <p:nvPr>
            <p:ph type="title"/>
          </p:nvPr>
        </p:nvSpPr>
        <p:spPr/>
        <p:txBody>
          <a:bodyPr>
            <a:normAutofit/>
          </a:bodyPr>
          <a:lstStyle/>
          <a:p>
            <a:r>
              <a:rPr lang="el-GR" dirty="0"/>
              <a:t>Καθοδήγηση και γονική μέριμνα</a:t>
            </a:r>
            <a:endParaRPr lang="bg-BG" dirty="0"/>
          </a:p>
        </p:txBody>
      </p:sp>
      <p:sp>
        <p:nvSpPr>
          <p:cNvPr id="7" name="Текстово поле 6">
            <a:extLst>
              <a:ext uri="{FF2B5EF4-FFF2-40B4-BE49-F238E27FC236}">
                <a16:creationId xmlns:a16="http://schemas.microsoft.com/office/drawing/2014/main" id="{8E59D2C8-E216-40E5-9339-D96AA045A56E}"/>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2893170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40DFEC-90E0-43F0-AB12-CABCECA5C3EA}"/>
              </a:ext>
            </a:extLst>
          </p:cNvPr>
          <p:cNvSpPr>
            <a:spLocks noGrp="1"/>
          </p:cNvSpPr>
          <p:nvPr>
            <p:ph type="title"/>
          </p:nvPr>
        </p:nvSpPr>
        <p:spPr/>
        <p:txBody>
          <a:bodyPr/>
          <a:lstStyle/>
          <a:p>
            <a:r>
              <a:rPr lang="el-GR" dirty="0"/>
              <a:t>Καθοδήγηση και γονική μέριμνα</a:t>
            </a:r>
            <a:endParaRPr lang="en-GB" dirty="0"/>
          </a:p>
        </p:txBody>
      </p:sp>
      <p:sp>
        <p:nvSpPr>
          <p:cNvPr id="6" name="Текстов контейнер 5">
            <a:extLst>
              <a:ext uri="{FF2B5EF4-FFF2-40B4-BE49-F238E27FC236}">
                <a16:creationId xmlns:a16="http://schemas.microsoft.com/office/drawing/2014/main" id="{B4CF6519-30B0-4553-90DE-FB2E0A89CB1B}"/>
              </a:ext>
            </a:extLst>
          </p:cNvPr>
          <p:cNvSpPr>
            <a:spLocks noGrp="1"/>
          </p:cNvSpPr>
          <p:nvPr>
            <p:ph type="body" sz="half" idx="2"/>
          </p:nvPr>
        </p:nvSpPr>
        <p:spPr>
          <a:xfrm>
            <a:off x="685802" y="2667004"/>
            <a:ext cx="2779713" cy="3754053"/>
          </a:xfrm>
        </p:spPr>
        <p:txBody>
          <a:bodyPr>
            <a:normAutofit fontScale="85000" lnSpcReduction="20000"/>
          </a:bodyPr>
          <a:lstStyle/>
          <a:p>
            <a:pPr algn="ctr"/>
            <a:endParaRPr lang="en-GB" sz="1600" b="1" dirty="0">
              <a:solidFill>
                <a:schemeClr val="tx1">
                  <a:lumMod val="75000"/>
                  <a:lumOff val="25000"/>
                </a:schemeClr>
              </a:solidFill>
            </a:endParaRPr>
          </a:p>
          <a:p>
            <a:pPr algn="ctr"/>
            <a:r>
              <a:rPr lang="el-GR" sz="2000" b="1" dirty="0">
                <a:solidFill>
                  <a:schemeClr val="tx1">
                    <a:lumMod val="75000"/>
                    <a:lumOff val="25000"/>
                  </a:schemeClr>
                </a:solidFill>
              </a:rPr>
              <a:t>Στόχοι γονέων/καθοδηγητών
</a:t>
            </a:r>
            <a:endParaRPr lang="en-GB" dirty="0">
              <a:solidFill>
                <a:schemeClr val="tx1">
                  <a:lumMod val="75000"/>
                  <a:lumOff val="25000"/>
                </a:schemeClr>
              </a:solidFill>
              <a:latin typeface="Ink Free" panose="03080402000500000000" pitchFamily="66" charset="0"/>
            </a:endParaRPr>
          </a:p>
          <a:p>
            <a:pPr algn="ctr">
              <a:lnSpc>
                <a:spcPct val="115000"/>
              </a:lnSpc>
              <a:spcAft>
                <a:spcPts val="600"/>
              </a:spcAft>
            </a:pPr>
            <a:r>
              <a:rPr lang="el-GR" dirty="0">
                <a:solidFill>
                  <a:schemeClr val="tx1">
                    <a:lumMod val="75000"/>
                    <a:lumOff val="25000"/>
                  </a:schemeClr>
                </a:solidFill>
                <a:latin typeface="Calibri" panose="020F0502020204030204" pitchFamily="34" charset="0"/>
                <a:cs typeface="Times New Roman" panose="02020603050405020304" pitchFamily="18" charset="0"/>
              </a:rPr>
              <a:t>Διευκόλυνση θετικού σχηματισμού ταυτότητας
Θετική ενίσχυση </a:t>
            </a:r>
            <a:endParaRPr lang="en-GB" dirty="0">
              <a:solidFill>
                <a:schemeClr val="tx1">
                  <a:lumMod val="75000"/>
                  <a:lumOff val="25000"/>
                </a:schemeClr>
              </a:solidFill>
              <a:latin typeface="Calibri" panose="020F0502020204030204" pitchFamily="34" charset="0"/>
              <a:cs typeface="Times New Roman" panose="02020603050405020304" pitchFamily="18" charset="0"/>
            </a:endParaRPr>
          </a:p>
          <a:p>
            <a:pPr algn="ctr">
              <a:lnSpc>
                <a:spcPct val="115000"/>
              </a:lnSpc>
              <a:spcAft>
                <a:spcPts val="600"/>
              </a:spcAft>
            </a:pPr>
            <a:r>
              <a:rPr lang="el-GR" dirty="0">
                <a:solidFill>
                  <a:schemeClr val="tx1">
                    <a:lumMod val="75000"/>
                    <a:lumOff val="25000"/>
                  </a:schemeClr>
                </a:solidFill>
                <a:latin typeface="Calibri" panose="020F0502020204030204" pitchFamily="34" charset="0"/>
                <a:cs typeface="Times New Roman" panose="02020603050405020304" pitchFamily="18" charset="0"/>
              </a:rPr>
              <a:t>Προσωπική ανάπτυξη
</a:t>
            </a:r>
            <a:endParaRPr lang="en-GB" dirty="0">
              <a:solidFill>
                <a:schemeClr val="tx1">
                  <a:lumMod val="75000"/>
                  <a:lumOff val="25000"/>
                </a:schemeClr>
              </a:solidFill>
              <a:latin typeface="Ink Free" panose="03080402000500000000" pitchFamily="66" charset="0"/>
            </a:endParaRPr>
          </a:p>
          <a:p>
            <a:pPr algn="ctr">
              <a:lnSpc>
                <a:spcPct val="115000"/>
              </a:lnSpc>
              <a:spcAft>
                <a:spcPts val="600"/>
              </a:spcAft>
            </a:pPr>
            <a:r>
              <a:rPr lang="en-GB" sz="1600" i="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t>
            </a:r>
            <a:r>
              <a:rPr lang="el-GR" i="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Ο τρόπος με τον οποίο αντιμετωπίζουμε τα παιδιά μας επηρεάζει άμεσα αυτό που πιστεύουν για τον εαυτό τους</a:t>
            </a:r>
            <a:r>
              <a:rPr lang="en-GB" sz="1600" i="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t>
            </a:r>
            <a:endParaRPr lang="en-GB" sz="1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15000"/>
              </a:lnSpc>
              <a:spcAft>
                <a:spcPts val="600"/>
              </a:spcAft>
              <a:buNone/>
            </a:pPr>
            <a:r>
              <a:rPr lang="en-GB" sz="1600" b="1" i="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Ariadne Brill</a:t>
            </a:r>
            <a:endParaRPr lang="bg-BG" dirty="0">
              <a:solidFill>
                <a:schemeClr val="tx1">
                  <a:lumMod val="75000"/>
                  <a:lumOff val="25000"/>
                </a:schemeClr>
              </a:solidFill>
            </a:endParaRPr>
          </a:p>
        </p:txBody>
      </p:sp>
      <p:grpSp>
        <p:nvGrpSpPr>
          <p:cNvPr id="8" name="Group">
            <a:extLst>
              <a:ext uri="{FF2B5EF4-FFF2-40B4-BE49-F238E27FC236}">
                <a16:creationId xmlns:a16="http://schemas.microsoft.com/office/drawing/2014/main" id="{626E2E6B-D8CC-4A8E-AF59-FF6181CA9BA6}"/>
              </a:ext>
            </a:extLst>
          </p:cNvPr>
          <p:cNvGrpSpPr/>
          <p:nvPr/>
        </p:nvGrpSpPr>
        <p:grpSpPr>
          <a:xfrm>
            <a:off x="4209860" y="5059906"/>
            <a:ext cx="3637670" cy="747731"/>
            <a:chOff x="0" y="0"/>
            <a:chExt cx="4314180" cy="996973"/>
          </a:xfrm>
          <a:solidFill>
            <a:srgbClr val="92D050"/>
          </a:solidFill>
        </p:grpSpPr>
        <p:sp>
          <p:nvSpPr>
            <p:cNvPr id="9" name="Freeform 2">
              <a:extLst>
                <a:ext uri="{FF2B5EF4-FFF2-40B4-BE49-F238E27FC236}">
                  <a16:creationId xmlns:a16="http://schemas.microsoft.com/office/drawing/2014/main" id="{2D68D97D-D302-4F48-8151-C8C8A42E48BE}"/>
                </a:ext>
              </a:extLst>
            </p:cNvPr>
            <p:cNvSpPr/>
            <p:nvPr/>
          </p:nvSpPr>
          <p:spPr>
            <a:xfrm flipH="1">
              <a:off x="0"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0" name="Freeform 3">
              <a:extLst>
                <a:ext uri="{FF2B5EF4-FFF2-40B4-BE49-F238E27FC236}">
                  <a16:creationId xmlns:a16="http://schemas.microsoft.com/office/drawing/2014/main" id="{FBE11AF1-963E-447D-8001-E4C9EB131A8A}"/>
                </a:ext>
              </a:extLst>
            </p:cNvPr>
            <p:cNvSpPr/>
            <p:nvPr/>
          </p:nvSpPr>
          <p:spPr>
            <a:xfrm flipH="1">
              <a:off x="0" y="0"/>
              <a:ext cx="4314180" cy="3323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2700000"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sp>
        <p:nvSpPr>
          <p:cNvPr id="11" name="Oval 4">
            <a:extLst>
              <a:ext uri="{FF2B5EF4-FFF2-40B4-BE49-F238E27FC236}">
                <a16:creationId xmlns:a16="http://schemas.microsoft.com/office/drawing/2014/main" id="{7E3C9E68-5BC3-4DB9-ADFE-4203085E1D5D}"/>
              </a:ext>
            </a:extLst>
          </p:cNvPr>
          <p:cNvSpPr/>
          <p:nvPr/>
        </p:nvSpPr>
        <p:spPr>
          <a:xfrm flipH="1">
            <a:off x="7294097" y="4954544"/>
            <a:ext cx="958456" cy="958456"/>
          </a:xfrm>
          <a:prstGeom prst="ellipse">
            <a:avLst/>
          </a:prstGeom>
          <a:solidFill>
            <a:srgbClr val="92D050"/>
          </a:solidFill>
          <a:ln w="38100">
            <a:solidFill>
              <a:srgbClr val="FFFFFF"/>
            </a:solidFill>
            <a:miter/>
          </a:ln>
          <a:effectLst>
            <a:outerShdw blurRad="165100" dist="97066" dir="8592729" rotWithShape="0">
              <a:srgbClr val="000000">
                <a:alpha val="40000"/>
              </a:srgbClr>
            </a:outerShdw>
          </a:effectLst>
        </p:spPr>
        <p:txBody>
          <a:bodyPr lIns="34289" tIns="34289" rIns="34289" bIns="34289" anchor="ctr"/>
          <a:lstStyle/>
          <a:p>
            <a:pPr>
              <a:defRPr>
                <a:solidFill>
                  <a:srgbClr val="FFFFFF"/>
                </a:solidFill>
              </a:defRPr>
            </a:pPr>
            <a:endParaRPr sz="1350"/>
          </a:p>
        </p:txBody>
      </p:sp>
      <p:sp>
        <p:nvSpPr>
          <p:cNvPr id="13" name="TextBox 52">
            <a:extLst>
              <a:ext uri="{FF2B5EF4-FFF2-40B4-BE49-F238E27FC236}">
                <a16:creationId xmlns:a16="http://schemas.microsoft.com/office/drawing/2014/main" id="{DFDA3413-0548-45AF-9B9A-6389B67C5F39}"/>
              </a:ext>
            </a:extLst>
          </p:cNvPr>
          <p:cNvSpPr txBox="1"/>
          <p:nvPr/>
        </p:nvSpPr>
        <p:spPr>
          <a:xfrm>
            <a:off x="4719950" y="5123506"/>
            <a:ext cx="2149331" cy="9925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r"/>
            <a:r>
              <a:rPr lang="el-GR" sz="2000" b="1" dirty="0"/>
              <a:t>Διακοπή στερεοτύπων   
</a:t>
            </a:r>
            <a:endParaRPr sz="2000" b="1" dirty="0"/>
          </a:p>
        </p:txBody>
      </p:sp>
      <p:grpSp>
        <p:nvGrpSpPr>
          <p:cNvPr id="16" name="Group">
            <a:extLst>
              <a:ext uri="{FF2B5EF4-FFF2-40B4-BE49-F238E27FC236}">
                <a16:creationId xmlns:a16="http://schemas.microsoft.com/office/drawing/2014/main" id="{0AB9B558-337B-49CA-A8BA-5F58A736D1FC}"/>
              </a:ext>
            </a:extLst>
          </p:cNvPr>
          <p:cNvGrpSpPr/>
          <p:nvPr/>
        </p:nvGrpSpPr>
        <p:grpSpPr>
          <a:xfrm>
            <a:off x="4952999" y="4086854"/>
            <a:ext cx="3784727" cy="747731"/>
            <a:chOff x="0" y="0"/>
            <a:chExt cx="4314178" cy="996972"/>
          </a:xfrm>
          <a:solidFill>
            <a:schemeClr val="accent6">
              <a:lumMod val="75000"/>
            </a:schemeClr>
          </a:solidFill>
        </p:grpSpPr>
        <p:sp>
          <p:nvSpPr>
            <p:cNvPr id="17" name="Freeform 2">
              <a:extLst>
                <a:ext uri="{FF2B5EF4-FFF2-40B4-BE49-F238E27FC236}">
                  <a16:creationId xmlns:a16="http://schemas.microsoft.com/office/drawing/2014/main" id="{6F4F5B7F-A029-48E4-81F2-3A64A729449C}"/>
                </a:ext>
              </a:extLst>
            </p:cNvPr>
            <p:cNvSpPr/>
            <p:nvPr/>
          </p:nvSpPr>
          <p:spPr>
            <a:xfrm>
              <a:off x="-1"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8" name="Freeform 3">
              <a:extLst>
                <a:ext uri="{FF2B5EF4-FFF2-40B4-BE49-F238E27FC236}">
                  <a16:creationId xmlns:a16="http://schemas.microsoft.com/office/drawing/2014/main" id="{97B50352-5687-4464-951A-5DC07F5F1990}"/>
                </a:ext>
              </a:extLst>
            </p:cNvPr>
            <p:cNvSpPr/>
            <p:nvPr/>
          </p:nvSpPr>
          <p:spPr>
            <a:xfrm>
              <a:off x="-1"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7746227"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sp>
        <p:nvSpPr>
          <p:cNvPr id="19" name="Oval 4">
            <a:extLst>
              <a:ext uri="{FF2B5EF4-FFF2-40B4-BE49-F238E27FC236}">
                <a16:creationId xmlns:a16="http://schemas.microsoft.com/office/drawing/2014/main" id="{504E1C0D-B43A-4871-91BF-25623576A41A}"/>
              </a:ext>
            </a:extLst>
          </p:cNvPr>
          <p:cNvSpPr/>
          <p:nvPr/>
        </p:nvSpPr>
        <p:spPr>
          <a:xfrm>
            <a:off x="4547973" y="3981491"/>
            <a:ext cx="958456" cy="958455"/>
          </a:xfrm>
          <a:prstGeom prst="ellipse">
            <a:avLst/>
          </a:prstGeom>
          <a:solidFill>
            <a:schemeClr val="accent6">
              <a:lumMod val="75000"/>
            </a:schemeClr>
          </a:solidFill>
          <a:ln w="38100">
            <a:solidFill>
              <a:srgbClr val="FFFFFF"/>
            </a:solidFill>
            <a:miter/>
          </a:ln>
          <a:effectLst>
            <a:outerShdw blurRad="50800" dist="38100" dir="5400000" algn="t" rotWithShape="0">
              <a:prstClr val="black">
                <a:alpha val="40000"/>
              </a:prstClr>
            </a:outerShdw>
          </a:effectLst>
        </p:spPr>
        <p:txBody>
          <a:bodyPr lIns="34289" tIns="34289" rIns="34289" bIns="34289" anchor="ctr"/>
          <a:lstStyle/>
          <a:p>
            <a:pPr>
              <a:defRPr>
                <a:solidFill>
                  <a:srgbClr val="FFFFFF"/>
                </a:solidFill>
              </a:defRPr>
            </a:pPr>
            <a:endParaRPr sz="1350"/>
          </a:p>
        </p:txBody>
      </p:sp>
      <p:sp>
        <p:nvSpPr>
          <p:cNvPr id="21" name="TextBox 52">
            <a:extLst>
              <a:ext uri="{FF2B5EF4-FFF2-40B4-BE49-F238E27FC236}">
                <a16:creationId xmlns:a16="http://schemas.microsoft.com/office/drawing/2014/main" id="{5357D35D-3B2E-431B-ADAB-1F2222C35ACD}"/>
              </a:ext>
            </a:extLst>
          </p:cNvPr>
          <p:cNvSpPr txBox="1"/>
          <p:nvPr/>
        </p:nvSpPr>
        <p:spPr>
          <a:xfrm>
            <a:off x="5617499" y="4192201"/>
            <a:ext cx="2396507" cy="9925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el-GR" sz="2000" b="1"/>
              <a:t>Ανάπτυξη ομαδικών δεξιοτήτων     
</a:t>
            </a:r>
            <a:endParaRPr sz="2000" b="1" dirty="0"/>
          </a:p>
        </p:txBody>
      </p:sp>
      <p:grpSp>
        <p:nvGrpSpPr>
          <p:cNvPr id="24" name="Group">
            <a:extLst>
              <a:ext uri="{FF2B5EF4-FFF2-40B4-BE49-F238E27FC236}">
                <a16:creationId xmlns:a16="http://schemas.microsoft.com/office/drawing/2014/main" id="{FDDE72BB-4114-43AE-A163-761FC043C6CF}"/>
              </a:ext>
            </a:extLst>
          </p:cNvPr>
          <p:cNvGrpSpPr/>
          <p:nvPr/>
        </p:nvGrpSpPr>
        <p:grpSpPr>
          <a:xfrm>
            <a:off x="4209858" y="3113785"/>
            <a:ext cx="3637670" cy="747731"/>
            <a:chOff x="0" y="0"/>
            <a:chExt cx="4314178" cy="996972"/>
          </a:xfrm>
          <a:solidFill>
            <a:srgbClr val="FF6600"/>
          </a:solidFill>
        </p:grpSpPr>
        <p:sp>
          <p:nvSpPr>
            <p:cNvPr id="25" name="Freeform 2">
              <a:extLst>
                <a:ext uri="{FF2B5EF4-FFF2-40B4-BE49-F238E27FC236}">
                  <a16:creationId xmlns:a16="http://schemas.microsoft.com/office/drawing/2014/main" id="{0EE60EA8-8901-4FEB-9AA2-7E498B5E0DE2}"/>
                </a:ext>
              </a:extLst>
            </p:cNvPr>
            <p:cNvSpPr/>
            <p:nvPr/>
          </p:nvSpPr>
          <p:spPr>
            <a:xfrm flipH="1">
              <a:off x="0"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6" name="Freeform 3">
              <a:extLst>
                <a:ext uri="{FF2B5EF4-FFF2-40B4-BE49-F238E27FC236}">
                  <a16:creationId xmlns:a16="http://schemas.microsoft.com/office/drawing/2014/main" id="{3DAC7115-9945-4BA2-8E87-49390E33393D}"/>
                </a:ext>
              </a:extLst>
            </p:cNvPr>
            <p:cNvSpPr/>
            <p:nvPr/>
          </p:nvSpPr>
          <p:spPr>
            <a:xfrm flipH="1">
              <a:off x="0"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2918953"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pic>
        <p:nvPicPr>
          <p:cNvPr id="27" name="TinyPPT_2019.png" descr="TinyPPT_2019.png">
            <a:extLst>
              <a:ext uri="{FF2B5EF4-FFF2-40B4-BE49-F238E27FC236}">
                <a16:creationId xmlns:a16="http://schemas.microsoft.com/office/drawing/2014/main" id="{B7D2B4AE-504A-4979-9012-DC3D52FBE673}"/>
              </a:ext>
            </a:extLst>
          </p:cNvPr>
          <p:cNvPicPr>
            <a:picLocks noChangeAspect="1"/>
          </p:cNvPicPr>
          <p:nvPr/>
        </p:nvPicPr>
        <p:blipFill>
          <a:blip r:embed="rId3">
            <a:alphaModFix amt="64876"/>
          </a:blip>
          <a:srcRect l="29878" t="16791"/>
          <a:stretch>
            <a:fillRect/>
          </a:stretch>
        </p:blipFill>
        <p:spPr>
          <a:xfrm>
            <a:off x="5171495" y="2439980"/>
            <a:ext cx="2959157" cy="598466"/>
          </a:xfrm>
          <a:prstGeom prst="rect">
            <a:avLst/>
          </a:prstGeom>
          <a:ln w="12700">
            <a:miter lim="400000"/>
          </a:ln>
        </p:spPr>
      </p:pic>
      <p:sp>
        <p:nvSpPr>
          <p:cNvPr id="28" name="TextBox 52">
            <a:extLst>
              <a:ext uri="{FF2B5EF4-FFF2-40B4-BE49-F238E27FC236}">
                <a16:creationId xmlns:a16="http://schemas.microsoft.com/office/drawing/2014/main" id="{677A4A04-1F28-44FF-A24C-2167B51DEE4A}"/>
              </a:ext>
            </a:extLst>
          </p:cNvPr>
          <p:cNvSpPr txBox="1"/>
          <p:nvPr/>
        </p:nvSpPr>
        <p:spPr>
          <a:xfrm>
            <a:off x="4347693" y="3121609"/>
            <a:ext cx="2604532" cy="9925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FFFFFF"/>
                </a:solidFill>
              </a:defRPr>
            </a:lvl1pPr>
          </a:lstStyle>
          <a:p>
            <a:pPr algn="r"/>
            <a:r>
              <a:rPr lang="el-GR" sz="2000" b="1" dirty="0"/>
              <a:t>Ανάπτυξη </a:t>
            </a:r>
            <a:r>
              <a:rPr lang="el-GR" sz="2000" b="1" dirty="0" err="1"/>
              <a:t>ενσυναίσθησης</a:t>
            </a:r>
            <a:r>
              <a:rPr lang="el-GR" sz="2000" b="1" dirty="0"/>
              <a:t>      
</a:t>
            </a:r>
            <a:endParaRPr sz="2000" b="1" dirty="0"/>
          </a:p>
        </p:txBody>
      </p:sp>
      <p:sp>
        <p:nvSpPr>
          <p:cNvPr id="30" name="Oval 4">
            <a:extLst>
              <a:ext uri="{FF2B5EF4-FFF2-40B4-BE49-F238E27FC236}">
                <a16:creationId xmlns:a16="http://schemas.microsoft.com/office/drawing/2014/main" id="{9747A956-552B-477E-BCD4-435CB93F32BC}"/>
              </a:ext>
            </a:extLst>
          </p:cNvPr>
          <p:cNvSpPr/>
          <p:nvPr/>
        </p:nvSpPr>
        <p:spPr>
          <a:xfrm flipH="1">
            <a:off x="7294097" y="3008424"/>
            <a:ext cx="958456" cy="958456"/>
          </a:xfrm>
          <a:prstGeom prst="ellipse">
            <a:avLst/>
          </a:prstGeom>
          <a:solidFill>
            <a:srgbClr val="FF6600"/>
          </a:solidFill>
          <a:ln w="38100">
            <a:solidFill>
              <a:srgbClr val="FFFFFF"/>
            </a:solidFill>
            <a:miter/>
          </a:ln>
          <a:effectLst>
            <a:outerShdw blurRad="50800" dist="38100" dir="5400000" algn="t" rotWithShape="0">
              <a:prstClr val="black">
                <a:alpha val="40000"/>
              </a:prstClr>
            </a:outerShdw>
          </a:effectLst>
        </p:spPr>
        <p:txBody>
          <a:bodyPr lIns="34289" tIns="34289" rIns="34289" bIns="34289" anchor="ctr"/>
          <a:lstStyle/>
          <a:p>
            <a:pPr>
              <a:defRPr>
                <a:solidFill>
                  <a:srgbClr val="FFFFFF"/>
                </a:solidFill>
              </a:defRPr>
            </a:pPr>
            <a:endParaRPr sz="1350"/>
          </a:p>
        </p:txBody>
      </p:sp>
      <p:grpSp>
        <p:nvGrpSpPr>
          <p:cNvPr id="31" name="Group">
            <a:extLst>
              <a:ext uri="{FF2B5EF4-FFF2-40B4-BE49-F238E27FC236}">
                <a16:creationId xmlns:a16="http://schemas.microsoft.com/office/drawing/2014/main" id="{ADA96987-9490-42A1-B026-C7528098EC1C}"/>
              </a:ext>
            </a:extLst>
          </p:cNvPr>
          <p:cNvGrpSpPr/>
          <p:nvPr/>
        </p:nvGrpSpPr>
        <p:grpSpPr>
          <a:xfrm>
            <a:off x="4953000" y="2140734"/>
            <a:ext cx="3784728" cy="747731"/>
            <a:chOff x="0" y="0"/>
            <a:chExt cx="4314178" cy="996972"/>
          </a:xfrm>
          <a:solidFill>
            <a:srgbClr val="0BA7DF"/>
          </a:solidFill>
        </p:grpSpPr>
        <p:sp>
          <p:nvSpPr>
            <p:cNvPr id="32" name="Freeform 2">
              <a:extLst>
                <a:ext uri="{FF2B5EF4-FFF2-40B4-BE49-F238E27FC236}">
                  <a16:creationId xmlns:a16="http://schemas.microsoft.com/office/drawing/2014/main" id="{2FDDD9A9-34B6-49A2-963B-8B5704619109}"/>
                </a:ext>
              </a:extLst>
            </p:cNvPr>
            <p:cNvSpPr/>
            <p:nvPr/>
          </p:nvSpPr>
          <p:spPr>
            <a:xfrm>
              <a:off x="-1"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33" name="Freeform 3">
              <a:extLst>
                <a:ext uri="{FF2B5EF4-FFF2-40B4-BE49-F238E27FC236}">
                  <a16:creationId xmlns:a16="http://schemas.microsoft.com/office/drawing/2014/main" id="{6ADBA73B-5B95-4B98-BC4E-86C1DCB44312}"/>
                </a:ext>
              </a:extLst>
            </p:cNvPr>
            <p:cNvSpPr/>
            <p:nvPr/>
          </p:nvSpPr>
          <p:spPr>
            <a:xfrm>
              <a:off x="-1"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7746227"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sp>
        <p:nvSpPr>
          <p:cNvPr id="34" name="Oval 4">
            <a:extLst>
              <a:ext uri="{FF2B5EF4-FFF2-40B4-BE49-F238E27FC236}">
                <a16:creationId xmlns:a16="http://schemas.microsoft.com/office/drawing/2014/main" id="{C26182CD-1BCB-47E4-8766-20B6144AD555}"/>
              </a:ext>
            </a:extLst>
          </p:cNvPr>
          <p:cNvSpPr/>
          <p:nvPr/>
        </p:nvSpPr>
        <p:spPr>
          <a:xfrm>
            <a:off x="4547973" y="2035371"/>
            <a:ext cx="958456" cy="958455"/>
          </a:xfrm>
          <a:prstGeom prst="ellipse">
            <a:avLst/>
          </a:prstGeom>
          <a:solidFill>
            <a:srgbClr val="0BA7DF"/>
          </a:solidFill>
          <a:ln w="38100">
            <a:solidFill>
              <a:srgbClr val="FFFFFF"/>
            </a:solidFill>
            <a:miter/>
          </a:ln>
          <a:effectLst>
            <a:outerShdw blurRad="165100" dist="97066" dir="1471343" rotWithShape="0">
              <a:srgbClr val="000000">
                <a:alpha val="40000"/>
              </a:srgbClr>
            </a:outerShdw>
          </a:effectLst>
        </p:spPr>
        <p:txBody>
          <a:bodyPr lIns="34289" tIns="34289" rIns="34289" bIns="34289" anchor="ctr"/>
          <a:lstStyle/>
          <a:p>
            <a:pPr>
              <a:defRPr>
                <a:solidFill>
                  <a:srgbClr val="FFFFFF"/>
                </a:solidFill>
              </a:defRPr>
            </a:pPr>
            <a:endParaRPr sz="1350"/>
          </a:p>
        </p:txBody>
      </p:sp>
      <p:sp>
        <p:nvSpPr>
          <p:cNvPr id="35" name="TextBox 52">
            <a:extLst>
              <a:ext uri="{FF2B5EF4-FFF2-40B4-BE49-F238E27FC236}">
                <a16:creationId xmlns:a16="http://schemas.microsoft.com/office/drawing/2014/main" id="{D403EB48-287A-45B0-88F8-48035A285E2E}"/>
              </a:ext>
            </a:extLst>
          </p:cNvPr>
          <p:cNvSpPr txBox="1"/>
          <p:nvPr/>
        </p:nvSpPr>
        <p:spPr>
          <a:xfrm>
            <a:off x="5761073" y="2121692"/>
            <a:ext cx="845410" cy="311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sz="1575" dirty="0"/>
              <a:t>   </a:t>
            </a:r>
          </a:p>
        </p:txBody>
      </p:sp>
      <p:sp>
        <p:nvSpPr>
          <p:cNvPr id="36" name="TextBox 52">
            <a:extLst>
              <a:ext uri="{FF2B5EF4-FFF2-40B4-BE49-F238E27FC236}">
                <a16:creationId xmlns:a16="http://schemas.microsoft.com/office/drawing/2014/main" id="{2C9DA4F8-1B0E-453A-91FB-959367ACF453}"/>
              </a:ext>
            </a:extLst>
          </p:cNvPr>
          <p:cNvSpPr txBox="1"/>
          <p:nvPr/>
        </p:nvSpPr>
        <p:spPr>
          <a:xfrm>
            <a:off x="5854719" y="2170001"/>
            <a:ext cx="2678250" cy="9925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FFFFFF"/>
                </a:solidFill>
              </a:defRPr>
            </a:lvl1pPr>
          </a:lstStyle>
          <a:p>
            <a:r>
              <a:rPr lang="el-GR" sz="2000" b="1" dirty="0"/>
              <a:t>Διαχείριση συναισθημάτων    
</a:t>
            </a:r>
            <a:endParaRPr sz="2000" b="1" dirty="0"/>
          </a:p>
        </p:txBody>
      </p:sp>
      <p:sp>
        <p:nvSpPr>
          <p:cNvPr id="37" name="TextBox 52">
            <a:extLst>
              <a:ext uri="{FF2B5EF4-FFF2-40B4-BE49-F238E27FC236}">
                <a16:creationId xmlns:a16="http://schemas.microsoft.com/office/drawing/2014/main" id="{7DCA6F4A-9D2C-4A5D-BB1B-FA196FD548A4}"/>
              </a:ext>
            </a:extLst>
          </p:cNvPr>
          <p:cNvSpPr txBox="1"/>
          <p:nvPr/>
        </p:nvSpPr>
        <p:spPr>
          <a:xfrm>
            <a:off x="5336297" y="1726998"/>
            <a:ext cx="901823" cy="276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FFFFFF"/>
                </a:solidFill>
              </a:defRPr>
            </a:lvl1pPr>
          </a:lstStyle>
          <a:p>
            <a:r>
              <a:rPr sz="1350" dirty="0"/>
              <a:t>     </a:t>
            </a:r>
          </a:p>
        </p:txBody>
      </p:sp>
      <p:sp>
        <p:nvSpPr>
          <p:cNvPr id="38" name="Tijdelijke aanduiding voor dianummer 5">
            <a:extLst>
              <a:ext uri="{FF2B5EF4-FFF2-40B4-BE49-F238E27FC236}">
                <a16:creationId xmlns:a16="http://schemas.microsoft.com/office/drawing/2014/main" id="{D7964D0C-8FD4-4F8D-A003-899C48FE1237}"/>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14</a:t>
            </a:fld>
            <a:endParaRPr lang="en-US" dirty="0"/>
          </a:p>
        </p:txBody>
      </p:sp>
      <p:sp>
        <p:nvSpPr>
          <p:cNvPr id="40" name="Текстов контейнер 5">
            <a:extLst>
              <a:ext uri="{FF2B5EF4-FFF2-40B4-BE49-F238E27FC236}">
                <a16:creationId xmlns:a16="http://schemas.microsoft.com/office/drawing/2014/main" id="{04A5341A-C82E-4655-9793-4910B5101A52}"/>
              </a:ext>
            </a:extLst>
          </p:cNvPr>
          <p:cNvSpPr txBox="1">
            <a:spLocks/>
          </p:cNvSpPr>
          <p:nvPr/>
        </p:nvSpPr>
        <p:spPr>
          <a:xfrm>
            <a:off x="5144765" y="1423186"/>
            <a:ext cx="2779713" cy="330684"/>
          </a:xfrm>
          <a:prstGeom prst="rect">
            <a:avLst/>
          </a:prstGeom>
          <a:solidFill>
            <a:schemeClr val="bg1">
              <a:alpha val="90000"/>
            </a:schemeClr>
          </a:solidFill>
          <a:effectLst/>
        </p:spPr>
        <p:txBody>
          <a:bodyPr vert="horz" lIns="91440" tIns="45720" rIns="91440" bIns="45720" rtlCol="0">
            <a:normAutofit fontScale="92500" lnSpcReduction="10000"/>
          </a:bodyPr>
          <a:lstStyle>
            <a:lvl1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lnSpc>
                <a:spcPct val="90000"/>
              </a:lnSpc>
            </a:pPr>
            <a:r>
              <a:rPr lang="el-GR" sz="1900" b="1" dirty="0">
                <a:solidFill>
                  <a:schemeClr val="tx1">
                    <a:lumMod val="75000"/>
                    <a:lumOff val="25000"/>
                  </a:schemeClr>
                </a:solidFill>
              </a:rPr>
              <a:t>Δεξιότητες νεολαίας</a:t>
            </a:r>
            <a:endParaRPr lang="bg-BG" sz="1900" b="1" dirty="0">
              <a:solidFill>
                <a:schemeClr val="tx1">
                  <a:lumMod val="75000"/>
                  <a:lumOff val="25000"/>
                </a:schemeClr>
              </a:solidFill>
            </a:endParaRPr>
          </a:p>
        </p:txBody>
      </p:sp>
      <p:sp>
        <p:nvSpPr>
          <p:cNvPr id="39" name="Текстово поле 38">
            <a:extLst>
              <a:ext uri="{FF2B5EF4-FFF2-40B4-BE49-F238E27FC236}">
                <a16:creationId xmlns:a16="http://schemas.microsoft.com/office/drawing/2014/main" id="{5427986B-5B6D-4FA4-8BC7-21961B9A374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294565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par>
                          <p:cTn id="15" fill="hold">
                            <p:stCondLst>
                              <p:cond delay="0"/>
                            </p:stCondLst>
                            <p:childTnLst>
                              <p:par>
                                <p:cTn id="16" presetID="22" presetClass="entr" presetSubtype="8" fill="hold" grpId="0" nodeType="afterEffect">
                                  <p:stCondLst>
                                    <p:cond delay="0"/>
                                  </p:stCondLst>
                                  <p:iterate>
                                    <p:tmAbs val="0"/>
                                  </p:iterate>
                                  <p:childTnLst>
                                    <p:set>
                                      <p:cBhvr>
                                        <p:cTn id="17" fill="hold"/>
                                        <p:tgtEl>
                                          <p:spTgt spid="31"/>
                                        </p:tgtEl>
                                        <p:attrNameLst>
                                          <p:attrName>style.visibility</p:attrName>
                                        </p:attrNameLst>
                                      </p:cBhvr>
                                      <p:to>
                                        <p:strVal val="visible"/>
                                      </p:to>
                                    </p:set>
                                    <p:animEffect transition="in" filter="wipe(left)">
                                      <p:cBhvr>
                                        <p:cTn id="18" dur="200"/>
                                        <p:tgtEl>
                                          <p:spTgt spid="31"/>
                                        </p:tgtEl>
                                      </p:cBhvr>
                                    </p:animEffect>
                                  </p:childTnLst>
                                </p:cTn>
                              </p:par>
                            </p:childTnLst>
                          </p:cTn>
                        </p:par>
                        <p:par>
                          <p:cTn id="19" fill="hold">
                            <p:stCondLst>
                              <p:cond delay="200"/>
                            </p:stCondLst>
                            <p:childTnLst>
                              <p:par>
                                <p:cTn id="20" presetID="22" presetClass="entr" presetSubtype="8" fill="hold" grpId="0" nodeType="afterEffect">
                                  <p:stCondLst>
                                    <p:cond delay="0"/>
                                  </p:stCondLst>
                                  <p:iterate>
                                    <p:tmAbs val="0"/>
                                  </p:iterate>
                                  <p:childTnLst>
                                    <p:set>
                                      <p:cBhvr>
                                        <p:cTn id="21" fill="hold"/>
                                        <p:tgtEl>
                                          <p:spTgt spid="27"/>
                                        </p:tgtEl>
                                        <p:attrNameLst>
                                          <p:attrName>style.visibility</p:attrName>
                                        </p:attrNameLst>
                                      </p:cBhvr>
                                      <p:to>
                                        <p:strVal val="visible"/>
                                      </p:to>
                                    </p:set>
                                    <p:animEffect transition="in" filter="wipe(left)">
                                      <p:cBhvr>
                                        <p:cTn id="22" dur="200"/>
                                        <p:tgtEl>
                                          <p:spTgt spid="27"/>
                                        </p:tgtEl>
                                      </p:cBhvr>
                                    </p:animEffect>
                                  </p:childTnLst>
                                </p:cTn>
                              </p:par>
                              <p:par>
                                <p:cTn id="23" presetID="22" presetClass="entr" presetSubtype="8" fill="hold" grpId="0" nodeType="withEffect">
                                  <p:stCondLst>
                                    <p:cond delay="0"/>
                                  </p:stCondLst>
                                  <p:iterate>
                                    <p:tmAbs val="0"/>
                                  </p:iterate>
                                  <p:childTnLst>
                                    <p:set>
                                      <p:cBhvr>
                                        <p:cTn id="24" fill="hold"/>
                                        <p:tgtEl>
                                          <p:spTgt spid="36"/>
                                        </p:tgtEl>
                                        <p:attrNameLst>
                                          <p:attrName>style.visibility</p:attrName>
                                        </p:attrNameLst>
                                      </p:cBhvr>
                                      <p:to>
                                        <p:strVal val="visible"/>
                                      </p:to>
                                    </p:set>
                                    <p:animEffect transition="in" filter="wipe(left)">
                                      <p:cBhvr>
                                        <p:cTn id="25" dur="400"/>
                                        <p:tgtEl>
                                          <p:spTgt spid="36"/>
                                        </p:tgtEl>
                                      </p:cBhvr>
                                    </p:animEffect>
                                  </p:childTnLst>
                                </p:cTn>
                              </p:par>
                            </p:childTnLst>
                          </p:cTn>
                        </p:par>
                        <p:par>
                          <p:cTn id="26" fill="hold">
                            <p:stCondLst>
                              <p:cond delay="600"/>
                            </p:stCondLst>
                            <p:childTnLst>
                              <p:par>
                                <p:cTn id="27" presetID="22" presetClass="entr" presetSubtype="8" fill="hold" grpId="0" nodeType="afterEffect">
                                  <p:stCondLst>
                                    <p:cond delay="0"/>
                                  </p:stCondLst>
                                  <p:iterate>
                                    <p:tmAbs val="0"/>
                                  </p:iterate>
                                  <p:childTnLst>
                                    <p:set>
                                      <p:cBhvr>
                                        <p:cTn id="28" fill="hold"/>
                                        <p:tgtEl>
                                          <p:spTgt spid="37"/>
                                        </p:tgtEl>
                                        <p:attrNameLst>
                                          <p:attrName>style.visibility</p:attrName>
                                        </p:attrNameLst>
                                      </p:cBhvr>
                                      <p:to>
                                        <p:strVal val="visible"/>
                                      </p:to>
                                    </p:set>
                                    <p:animEffect transition="in" filter="wipe(left)">
                                      <p:cBhvr>
                                        <p:cTn id="29" dur="400"/>
                                        <p:tgtEl>
                                          <p:spTgt spid="37"/>
                                        </p:tgtEl>
                                      </p:cBhvr>
                                    </p:animEffect>
                                  </p:childTnLst>
                                </p:cTn>
                              </p:par>
                            </p:childTnLst>
                          </p:cTn>
                        </p:par>
                        <p:par>
                          <p:cTn id="30" fill="hold">
                            <p:stCondLst>
                              <p:cond delay="1000"/>
                            </p:stCondLst>
                            <p:childTnLst>
                              <p:par>
                                <p:cTn id="31" presetID="22" presetClass="entr" presetSubtype="8" fill="hold" grpId="0" nodeType="afterEffect">
                                  <p:stCondLst>
                                    <p:cond delay="0"/>
                                  </p:stCondLst>
                                  <p:iterate>
                                    <p:tmAbs val="0"/>
                                  </p:iterate>
                                  <p:childTnLst>
                                    <p:set>
                                      <p:cBhvr>
                                        <p:cTn id="32" fill="hold"/>
                                        <p:tgtEl>
                                          <p:spTgt spid="35"/>
                                        </p:tgtEl>
                                        <p:attrNameLst>
                                          <p:attrName>style.visibility</p:attrName>
                                        </p:attrNameLst>
                                      </p:cBhvr>
                                      <p:to>
                                        <p:strVal val="visible"/>
                                      </p:to>
                                    </p:set>
                                    <p:animEffect transition="in" filter="wipe(left)">
                                      <p:cBhvr>
                                        <p:cTn id="33" dur="4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childTnLst>
                                </p:cTn>
                              </p:par>
                            </p:childTnLst>
                          </p:cTn>
                        </p:par>
                        <p:par>
                          <p:cTn id="38" fill="hold">
                            <p:stCondLst>
                              <p:cond delay="0"/>
                            </p:stCondLst>
                            <p:childTnLst>
                              <p:par>
                                <p:cTn id="39" presetID="22" presetClass="entr" presetSubtype="2" fill="hold" grpId="0" nodeType="afterEffect">
                                  <p:stCondLst>
                                    <p:cond delay="0"/>
                                  </p:stCondLst>
                                  <p:iterate>
                                    <p:tmAbs val="0"/>
                                  </p:iterate>
                                  <p:childTnLst>
                                    <p:set>
                                      <p:cBhvr>
                                        <p:cTn id="40" fill="hold"/>
                                        <p:tgtEl>
                                          <p:spTgt spid="24"/>
                                        </p:tgtEl>
                                        <p:attrNameLst>
                                          <p:attrName>style.visibility</p:attrName>
                                        </p:attrNameLst>
                                      </p:cBhvr>
                                      <p:to>
                                        <p:strVal val="visible"/>
                                      </p:to>
                                    </p:set>
                                    <p:animEffect transition="in" filter="wipe(right)">
                                      <p:cBhvr>
                                        <p:cTn id="41" dur="200"/>
                                        <p:tgtEl>
                                          <p:spTgt spid="24"/>
                                        </p:tgtEl>
                                      </p:cBhvr>
                                    </p:animEffect>
                                  </p:childTnLst>
                                </p:cTn>
                              </p:par>
                              <p:par>
                                <p:cTn id="42" presetID="22" presetClass="entr" presetSubtype="2" fill="hold" grpId="0" nodeType="withEffect">
                                  <p:stCondLst>
                                    <p:cond delay="0"/>
                                  </p:stCondLst>
                                  <p:iterate>
                                    <p:tmAbs val="0"/>
                                  </p:iterate>
                                  <p:childTnLst>
                                    <p:set>
                                      <p:cBhvr>
                                        <p:cTn id="43" fill="hold"/>
                                        <p:tgtEl>
                                          <p:spTgt spid="28"/>
                                        </p:tgtEl>
                                        <p:attrNameLst>
                                          <p:attrName>style.visibility</p:attrName>
                                        </p:attrNameLst>
                                      </p:cBhvr>
                                      <p:to>
                                        <p:strVal val="visible"/>
                                      </p:to>
                                    </p:set>
                                    <p:animEffect transition="in" filter="wipe(right)">
                                      <p:cBhvr>
                                        <p:cTn id="44" dur="6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par>
                          <p:cTn id="49" fill="hold">
                            <p:stCondLst>
                              <p:cond delay="0"/>
                            </p:stCondLst>
                            <p:childTnLst>
                              <p:par>
                                <p:cTn id="50" presetID="22" presetClass="entr" presetSubtype="8" fill="hold" grpId="0" nodeType="afterEffect">
                                  <p:stCondLst>
                                    <p:cond delay="0"/>
                                  </p:stCondLst>
                                  <p:iterate>
                                    <p:tmAbs val="0"/>
                                  </p:iterate>
                                  <p:childTnLst>
                                    <p:set>
                                      <p:cBhvr>
                                        <p:cTn id="51" fill="hold"/>
                                        <p:tgtEl>
                                          <p:spTgt spid="16"/>
                                        </p:tgtEl>
                                        <p:attrNameLst>
                                          <p:attrName>style.visibility</p:attrName>
                                        </p:attrNameLst>
                                      </p:cBhvr>
                                      <p:to>
                                        <p:strVal val="visible"/>
                                      </p:to>
                                    </p:set>
                                    <p:animEffect transition="in" filter="wipe(left)">
                                      <p:cBhvr>
                                        <p:cTn id="52" dur="200"/>
                                        <p:tgtEl>
                                          <p:spTgt spid="16"/>
                                        </p:tgtEl>
                                      </p:cBhvr>
                                    </p:animEffect>
                                  </p:childTnLst>
                                </p:cTn>
                              </p:par>
                              <p:par>
                                <p:cTn id="53" presetID="22" presetClass="entr" presetSubtype="8" fill="hold" grpId="0" nodeType="withEffect">
                                  <p:stCondLst>
                                    <p:cond delay="0"/>
                                  </p:stCondLst>
                                  <p:iterate>
                                    <p:tmAbs val="0"/>
                                  </p:iterate>
                                  <p:childTnLst>
                                    <p:set>
                                      <p:cBhvr>
                                        <p:cTn id="54" fill="hold"/>
                                        <p:tgtEl>
                                          <p:spTgt spid="21"/>
                                        </p:tgtEl>
                                        <p:attrNameLst>
                                          <p:attrName>style.visibility</p:attrName>
                                        </p:attrNameLst>
                                      </p:cBhvr>
                                      <p:to>
                                        <p:strVal val="visible"/>
                                      </p:to>
                                    </p:set>
                                    <p:animEffect transition="in" filter="wipe(left)">
                                      <p:cBhvr>
                                        <p:cTn id="55" dur="4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childTnLst>
                                </p:cTn>
                              </p:par>
                            </p:childTnLst>
                          </p:cTn>
                        </p:par>
                        <p:par>
                          <p:cTn id="60" fill="hold">
                            <p:stCondLst>
                              <p:cond delay="0"/>
                            </p:stCondLst>
                            <p:childTnLst>
                              <p:par>
                                <p:cTn id="61" presetID="22" presetClass="entr" presetSubtype="2" fill="hold" grpId="0" nodeType="afterEffect">
                                  <p:stCondLst>
                                    <p:cond delay="0"/>
                                  </p:stCondLst>
                                  <p:iterate>
                                    <p:tmAbs val="0"/>
                                  </p:iterate>
                                  <p:childTnLst>
                                    <p:set>
                                      <p:cBhvr>
                                        <p:cTn id="62" fill="hold"/>
                                        <p:tgtEl>
                                          <p:spTgt spid="8"/>
                                        </p:tgtEl>
                                        <p:attrNameLst>
                                          <p:attrName>style.visibility</p:attrName>
                                        </p:attrNameLst>
                                      </p:cBhvr>
                                      <p:to>
                                        <p:strVal val="visible"/>
                                      </p:to>
                                    </p:set>
                                    <p:animEffect transition="in" filter="wipe(right)">
                                      <p:cBhvr>
                                        <p:cTn id="63" dur="200"/>
                                        <p:tgtEl>
                                          <p:spTgt spid="8"/>
                                        </p:tgtEl>
                                      </p:cBhvr>
                                    </p:animEffect>
                                  </p:childTnLst>
                                </p:cTn>
                              </p:par>
                              <p:par>
                                <p:cTn id="64" presetID="22" presetClass="entr" presetSubtype="2" fill="hold" grpId="0" nodeType="withEffect">
                                  <p:stCondLst>
                                    <p:cond delay="0"/>
                                  </p:stCondLst>
                                  <p:iterate>
                                    <p:tmAbs val="0"/>
                                  </p:iterate>
                                  <p:childTnLst>
                                    <p:set>
                                      <p:cBhvr>
                                        <p:cTn id="65" fill="hold"/>
                                        <p:tgtEl>
                                          <p:spTgt spid="13"/>
                                        </p:tgtEl>
                                        <p:attrNameLst>
                                          <p:attrName>style.visibility</p:attrName>
                                        </p:attrNameLst>
                                      </p:cBhvr>
                                      <p:to>
                                        <p:strVal val="visible"/>
                                      </p:to>
                                    </p:set>
                                    <p:animEffect transition="in" filter="wipe(right)">
                                      <p:cBhvr>
                                        <p:cTn id="66" dur="6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11" grpId="0" animBg="1" advAuto="0"/>
      <p:bldP spid="13" grpId="0" animBg="1" advAuto="0"/>
      <p:bldP spid="16" grpId="0" animBg="1" advAuto="0"/>
      <p:bldP spid="19" grpId="0" animBg="1" advAuto="0"/>
      <p:bldP spid="21" grpId="0" animBg="1" advAuto="0"/>
      <p:bldP spid="24" grpId="0" animBg="1" advAuto="0"/>
      <p:bldP spid="27" grpId="0" animBg="1" advAuto="0"/>
      <p:bldP spid="28" grpId="0" animBg="1" advAuto="0"/>
      <p:bldP spid="30" grpId="0" animBg="1" advAuto="0"/>
      <p:bldP spid="31" grpId="0" animBg="1" advAuto="0"/>
      <p:bldP spid="34" grpId="0" animBg="1" advAuto="0"/>
      <p:bldP spid="35" grpId="0" animBg="1" advAuto="0"/>
      <p:bldP spid="36" grpId="0" animBg="1" advAuto="0"/>
      <p:bldP spid="37" grpId="0" animBg="1" advAuto="0"/>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a:xfrm>
            <a:off x="685800" y="2286000"/>
            <a:ext cx="5029200" cy="3733799"/>
          </a:xfrm>
        </p:spPr>
        <p:txBody>
          <a:bodyPr/>
          <a:lstStyle/>
          <a:p>
            <a:endParaRPr lang="en-GB" dirty="0"/>
          </a:p>
          <a:p>
            <a:endParaRPr lang="en-GB" dirty="0"/>
          </a:p>
        </p:txBody>
      </p:sp>
      <p:graphicFrame>
        <p:nvGraphicFramePr>
          <p:cNvPr id="7" name="Diagram 6">
            <a:extLst>
              <a:ext uri="{FF2B5EF4-FFF2-40B4-BE49-F238E27FC236}">
                <a16:creationId xmlns:a16="http://schemas.microsoft.com/office/drawing/2014/main" id="{B55FF617-9B21-4DC2-98A8-AADFAF2C1E5B}"/>
              </a:ext>
            </a:extLst>
          </p:cNvPr>
          <p:cNvGraphicFramePr/>
          <p:nvPr>
            <p:extLst>
              <p:ext uri="{D42A27DB-BD31-4B8C-83A1-F6EECF244321}">
                <p14:modId xmlns:p14="http://schemas.microsoft.com/office/powerpoint/2010/main" val="1288712177"/>
              </p:ext>
            </p:extLst>
          </p:nvPr>
        </p:nvGraphicFramePr>
        <p:xfrm>
          <a:off x="609600" y="2302136"/>
          <a:ext cx="7772400" cy="4010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Заглавие 4">
            <a:extLst>
              <a:ext uri="{FF2B5EF4-FFF2-40B4-BE49-F238E27FC236}">
                <a16:creationId xmlns:a16="http://schemas.microsoft.com/office/drawing/2014/main" id="{835A58E1-3744-4114-A821-5D9B0CA9AFB3}"/>
              </a:ext>
            </a:extLst>
          </p:cNvPr>
          <p:cNvSpPr>
            <a:spLocks noGrp="1"/>
          </p:cNvSpPr>
          <p:nvPr>
            <p:ph type="title"/>
          </p:nvPr>
        </p:nvSpPr>
        <p:spPr/>
        <p:txBody>
          <a:bodyPr>
            <a:normAutofit fontScale="90000"/>
          </a:bodyPr>
          <a:lstStyle/>
          <a:p>
            <a:r>
              <a:rPr lang="el-GR" dirty="0"/>
              <a:t>Εργαστήριο για την καθοδήγηση και τη γονική μέριμνα</a:t>
            </a:r>
            <a:endParaRPr lang="bg-BG" dirty="0"/>
          </a:p>
        </p:txBody>
      </p:sp>
      <p:sp>
        <p:nvSpPr>
          <p:cNvPr id="8" name="Tijdelijke aanduiding voor dianummer 5">
            <a:extLst>
              <a:ext uri="{FF2B5EF4-FFF2-40B4-BE49-F238E27FC236}">
                <a16:creationId xmlns:a16="http://schemas.microsoft.com/office/drawing/2014/main" id="{3D8EB758-EB57-4352-9F26-5F7187C9D4EF}"/>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15</a:t>
            </a:fld>
            <a:endParaRPr lang="en-US" dirty="0"/>
          </a:p>
        </p:txBody>
      </p:sp>
      <p:sp>
        <p:nvSpPr>
          <p:cNvPr id="6" name="Текстово поле 5">
            <a:extLst>
              <a:ext uri="{FF2B5EF4-FFF2-40B4-BE49-F238E27FC236}">
                <a16:creationId xmlns:a16="http://schemas.microsoft.com/office/drawing/2014/main" id="{1C7A4C6F-61A9-4C6B-AC7A-B3E3468817A2}"/>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1747309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a:extLst>
              <a:ext uri="{FF2B5EF4-FFF2-40B4-BE49-F238E27FC236}">
                <a16:creationId xmlns:a16="http://schemas.microsoft.com/office/drawing/2014/main" id="{86A6AFCB-C7F6-483F-BE94-12949261E943}"/>
              </a:ext>
            </a:extLst>
          </p:cNvPr>
          <p:cNvGrpSpPr/>
          <p:nvPr/>
        </p:nvGrpSpPr>
        <p:grpSpPr>
          <a:xfrm>
            <a:off x="3572010" y="2249705"/>
            <a:ext cx="1862330" cy="2519644"/>
            <a:chOff x="0" y="0"/>
            <a:chExt cx="2483104" cy="3359523"/>
          </a:xfrm>
          <a:solidFill>
            <a:srgbClr val="FF6600"/>
          </a:solidFill>
        </p:grpSpPr>
        <p:sp>
          <p:nvSpPr>
            <p:cNvPr id="13" name="Freeform 11">
              <a:extLst>
                <a:ext uri="{FF2B5EF4-FFF2-40B4-BE49-F238E27FC236}">
                  <a16:creationId xmlns:a16="http://schemas.microsoft.com/office/drawing/2014/main" id="{28C4F627-E2B3-4E19-8930-2A4E88466664}"/>
                </a:ext>
              </a:extLst>
            </p:cNvPr>
            <p:cNvSpPr/>
            <p:nvPr/>
          </p:nvSpPr>
          <p:spPr>
            <a:xfrm>
              <a:off x="0" y="-1"/>
              <a:ext cx="2478643" cy="3359524"/>
            </a:xfrm>
            <a:custGeom>
              <a:avLst/>
              <a:gdLst/>
              <a:ahLst/>
              <a:cxnLst>
                <a:cxn ang="0">
                  <a:pos x="wd2" y="hd2"/>
                </a:cxn>
                <a:cxn ang="5400000">
                  <a:pos x="wd2" y="hd2"/>
                </a:cxn>
                <a:cxn ang="10800000">
                  <a:pos x="wd2" y="hd2"/>
                </a:cxn>
                <a:cxn ang="16200000">
                  <a:pos x="wd2" y="hd2"/>
                </a:cxn>
              </a:cxnLst>
              <a:rect l="0" t="0" r="r" b="b"/>
              <a:pathLst>
                <a:path w="21600" h="20174" extrusionOk="0">
                  <a:moveTo>
                    <a:pt x="15018" y="808"/>
                  </a:moveTo>
                  <a:lnTo>
                    <a:pt x="14615" y="0"/>
                  </a:lnTo>
                  <a:lnTo>
                    <a:pt x="21600" y="1696"/>
                  </a:lnTo>
                  <a:lnTo>
                    <a:pt x="17525" y="5950"/>
                  </a:lnTo>
                  <a:lnTo>
                    <a:pt x="17129" y="5153"/>
                  </a:lnTo>
                  <a:cubicBezTo>
                    <a:pt x="15181" y="5573"/>
                    <a:pt x="3159" y="9035"/>
                    <a:pt x="4975" y="16320"/>
                  </a:cubicBezTo>
                  <a:cubicBezTo>
                    <a:pt x="5565" y="18627"/>
                    <a:pt x="7668" y="20074"/>
                    <a:pt x="10742" y="20074"/>
                  </a:cubicBezTo>
                  <a:cubicBezTo>
                    <a:pt x="11916" y="20074"/>
                    <a:pt x="13060" y="19819"/>
                    <a:pt x="14009" y="19345"/>
                  </a:cubicBezTo>
                  <a:cubicBezTo>
                    <a:pt x="13922" y="19416"/>
                    <a:pt x="13826" y="19482"/>
                    <a:pt x="13722" y="19542"/>
                  </a:cubicBezTo>
                  <a:cubicBezTo>
                    <a:pt x="9259" y="21600"/>
                    <a:pt x="0" y="18436"/>
                    <a:pt x="0" y="12858"/>
                  </a:cubicBezTo>
                  <a:cubicBezTo>
                    <a:pt x="8" y="5525"/>
                    <a:pt x="9321" y="1866"/>
                    <a:pt x="15018" y="808"/>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4" name="Freeform 12">
              <a:extLst>
                <a:ext uri="{FF2B5EF4-FFF2-40B4-BE49-F238E27FC236}">
                  <a16:creationId xmlns:a16="http://schemas.microsoft.com/office/drawing/2014/main" id="{10FB0F35-010C-45DD-8F29-26B14A549388}"/>
                </a:ext>
              </a:extLst>
            </p:cNvPr>
            <p:cNvSpPr/>
            <p:nvPr/>
          </p:nvSpPr>
          <p:spPr>
            <a:xfrm>
              <a:off x="306192" y="275407"/>
              <a:ext cx="2176914" cy="3071621"/>
            </a:xfrm>
            <a:custGeom>
              <a:avLst/>
              <a:gdLst/>
              <a:ahLst/>
              <a:cxnLst>
                <a:cxn ang="0">
                  <a:pos x="wd2" y="hd2"/>
                </a:cxn>
                <a:cxn ang="5400000">
                  <a:pos x="wd2" y="hd2"/>
                </a:cxn>
                <a:cxn ang="10800000">
                  <a:pos x="wd2" y="hd2"/>
                </a:cxn>
                <a:cxn ang="16200000">
                  <a:pos x="wd2" y="hd2"/>
                </a:cxn>
              </a:cxnLst>
              <a:rect l="0" t="0" r="r" b="b"/>
              <a:pathLst>
                <a:path w="19684" h="19639" extrusionOk="0">
                  <a:moveTo>
                    <a:pt x="15013" y="3714"/>
                  </a:moveTo>
                  <a:cubicBezTo>
                    <a:pt x="12991" y="4161"/>
                    <a:pt x="516" y="7847"/>
                    <a:pt x="2401" y="15604"/>
                  </a:cubicBezTo>
                  <a:cubicBezTo>
                    <a:pt x="3013" y="18061"/>
                    <a:pt x="5195" y="19601"/>
                    <a:pt x="8385" y="19601"/>
                  </a:cubicBezTo>
                  <a:cubicBezTo>
                    <a:pt x="9603" y="19601"/>
                    <a:pt x="10790" y="19330"/>
                    <a:pt x="11775" y="18826"/>
                  </a:cubicBezTo>
                  <a:cubicBezTo>
                    <a:pt x="6138" y="21600"/>
                    <a:pt x="-1916" y="16923"/>
                    <a:pt x="411" y="10078"/>
                  </a:cubicBezTo>
                  <a:cubicBezTo>
                    <a:pt x="2932" y="2718"/>
                    <a:pt x="19684" y="0"/>
                    <a:pt x="19684" y="0"/>
                  </a:cubicBezTo>
                  <a:lnTo>
                    <a:pt x="15456" y="4529"/>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5" name="Group">
            <a:extLst>
              <a:ext uri="{FF2B5EF4-FFF2-40B4-BE49-F238E27FC236}">
                <a16:creationId xmlns:a16="http://schemas.microsoft.com/office/drawing/2014/main" id="{F59F0FD9-044C-43F2-8D15-763C82234BA6}"/>
              </a:ext>
            </a:extLst>
          </p:cNvPr>
          <p:cNvGrpSpPr/>
          <p:nvPr/>
        </p:nvGrpSpPr>
        <p:grpSpPr>
          <a:xfrm>
            <a:off x="2841916" y="2616326"/>
            <a:ext cx="2135786" cy="2389378"/>
            <a:chOff x="0" y="-1"/>
            <a:chExt cx="2847712" cy="3185835"/>
          </a:xfrm>
          <a:solidFill>
            <a:srgbClr val="92D050"/>
          </a:solidFill>
        </p:grpSpPr>
        <p:sp>
          <p:nvSpPr>
            <p:cNvPr id="16" name="Freeform 18">
              <a:extLst>
                <a:ext uri="{FF2B5EF4-FFF2-40B4-BE49-F238E27FC236}">
                  <a16:creationId xmlns:a16="http://schemas.microsoft.com/office/drawing/2014/main" id="{E05BCCDE-AFE0-4C34-8EFA-B4A77B7BB2FB}"/>
                </a:ext>
              </a:extLst>
            </p:cNvPr>
            <p:cNvSpPr/>
            <p:nvPr/>
          </p:nvSpPr>
          <p:spPr>
            <a:xfrm>
              <a:off x="0" y="-2"/>
              <a:ext cx="2847713" cy="3185837"/>
            </a:xfrm>
            <a:custGeom>
              <a:avLst/>
              <a:gdLst/>
              <a:ahLst/>
              <a:cxnLst>
                <a:cxn ang="0">
                  <a:pos x="wd2" y="hd2"/>
                </a:cxn>
                <a:cxn ang="5400000">
                  <a:pos x="wd2" y="hd2"/>
                </a:cxn>
                <a:cxn ang="10800000">
                  <a:pos x="wd2" y="hd2"/>
                </a:cxn>
                <a:cxn ang="16200000">
                  <a:pos x="wd2" y="hd2"/>
                </a:cxn>
              </a:cxnLst>
              <a:rect l="0" t="0" r="r" b="b"/>
              <a:pathLst>
                <a:path w="21081" h="19754" extrusionOk="0">
                  <a:moveTo>
                    <a:pt x="1042" y="3690"/>
                  </a:moveTo>
                  <a:lnTo>
                    <a:pt x="0" y="3547"/>
                  </a:lnTo>
                  <a:lnTo>
                    <a:pt x="4615" y="0"/>
                  </a:lnTo>
                  <a:lnTo>
                    <a:pt x="7668" y="4579"/>
                  </a:lnTo>
                  <a:lnTo>
                    <a:pt x="6639" y="4436"/>
                  </a:lnTo>
                  <a:cubicBezTo>
                    <a:pt x="6316" y="5864"/>
                    <a:pt x="5321" y="15077"/>
                    <a:pt x="14050" y="17449"/>
                  </a:cubicBezTo>
                  <a:cubicBezTo>
                    <a:pt x="16813" y="18196"/>
                    <a:pt x="19226" y="17586"/>
                    <a:pt x="20453" y="15665"/>
                  </a:cubicBezTo>
                  <a:cubicBezTo>
                    <a:pt x="20922" y="14932"/>
                    <a:pt x="21100" y="14093"/>
                    <a:pt x="20960" y="13271"/>
                  </a:cubicBezTo>
                  <a:cubicBezTo>
                    <a:pt x="21003" y="13360"/>
                    <a:pt x="21036" y="13451"/>
                    <a:pt x="21059" y="13545"/>
                  </a:cubicBezTo>
                  <a:cubicBezTo>
                    <a:pt x="21534" y="17350"/>
                    <a:pt x="14380" y="21600"/>
                    <a:pt x="8275" y="18904"/>
                  </a:cubicBezTo>
                  <a:cubicBezTo>
                    <a:pt x="231" y="15346"/>
                    <a:pt x="-66" y="7758"/>
                    <a:pt x="1042" y="3690"/>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7" name="Freeform 19">
              <a:extLst>
                <a:ext uri="{FF2B5EF4-FFF2-40B4-BE49-F238E27FC236}">
                  <a16:creationId xmlns:a16="http://schemas.microsoft.com/office/drawing/2014/main" id="{4027E106-4EBC-49A9-B2AC-7D519DBC486B}"/>
                </a:ext>
              </a:extLst>
            </p:cNvPr>
            <p:cNvSpPr/>
            <p:nvPr/>
          </p:nvSpPr>
          <p:spPr>
            <a:xfrm>
              <a:off x="446806" y="-1"/>
              <a:ext cx="2390783" cy="3028167"/>
            </a:xfrm>
            <a:custGeom>
              <a:avLst/>
              <a:gdLst/>
              <a:ahLst/>
              <a:cxnLst>
                <a:cxn ang="0">
                  <a:pos x="wd2" y="hd2"/>
                </a:cxn>
                <a:cxn ang="5400000">
                  <a:pos x="wd2" y="hd2"/>
                </a:cxn>
                <a:cxn ang="10800000">
                  <a:pos x="wd2" y="hd2"/>
                </a:cxn>
                <a:cxn ang="16200000">
                  <a:pos x="wd2" y="hd2"/>
                </a:cxn>
              </a:cxnLst>
              <a:rect l="0" t="0" r="r" b="b"/>
              <a:pathLst>
                <a:path w="17940" h="19091" extrusionOk="0">
                  <a:moveTo>
                    <a:pt x="3377" y="4533"/>
                  </a:moveTo>
                  <a:cubicBezTo>
                    <a:pt x="3049" y="5985"/>
                    <a:pt x="2040" y="15353"/>
                    <a:pt x="10889" y="17765"/>
                  </a:cubicBezTo>
                  <a:cubicBezTo>
                    <a:pt x="13689" y="18524"/>
                    <a:pt x="16135" y="17904"/>
                    <a:pt x="17378" y="15950"/>
                  </a:cubicBezTo>
                  <a:cubicBezTo>
                    <a:pt x="17853" y="15205"/>
                    <a:pt x="18034" y="14352"/>
                    <a:pt x="17893" y="13516"/>
                  </a:cubicBezTo>
                  <a:cubicBezTo>
                    <a:pt x="17893" y="13516"/>
                    <a:pt x="17893" y="13516"/>
                    <a:pt x="17893" y="13544"/>
                  </a:cubicBezTo>
                  <a:cubicBezTo>
                    <a:pt x="18601" y="18267"/>
                    <a:pt x="9839" y="21600"/>
                    <a:pt x="3992" y="16620"/>
                  </a:cubicBezTo>
                  <a:cubicBezTo>
                    <a:pt x="-2999" y="10669"/>
                    <a:pt x="1318" y="0"/>
                    <a:pt x="1318" y="0"/>
                  </a:cubicBezTo>
                  <a:lnTo>
                    <a:pt x="4419" y="465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8" name="Group">
            <a:extLst>
              <a:ext uri="{FF2B5EF4-FFF2-40B4-BE49-F238E27FC236}">
                <a16:creationId xmlns:a16="http://schemas.microsoft.com/office/drawing/2014/main" id="{315890EC-0F6E-4748-A94C-EF8653E1B720}"/>
              </a:ext>
            </a:extLst>
          </p:cNvPr>
          <p:cNvGrpSpPr/>
          <p:nvPr/>
        </p:nvGrpSpPr>
        <p:grpSpPr>
          <a:xfrm>
            <a:off x="2439127" y="3834408"/>
            <a:ext cx="2600360" cy="1653539"/>
            <a:chOff x="0" y="0"/>
            <a:chExt cx="3467146" cy="2204717"/>
          </a:xfrm>
          <a:solidFill>
            <a:srgbClr val="0BA7DF"/>
          </a:solidFill>
        </p:grpSpPr>
        <p:sp>
          <p:nvSpPr>
            <p:cNvPr id="19" name="Freeform 25">
              <a:extLst>
                <a:ext uri="{FF2B5EF4-FFF2-40B4-BE49-F238E27FC236}">
                  <a16:creationId xmlns:a16="http://schemas.microsoft.com/office/drawing/2014/main" id="{F0930F29-E9A3-48A9-98BB-9D41A7D668DD}"/>
                </a:ext>
              </a:extLst>
            </p:cNvPr>
            <p:cNvSpPr/>
            <p:nvPr/>
          </p:nvSpPr>
          <p:spPr>
            <a:xfrm>
              <a:off x="888" y="0"/>
              <a:ext cx="3466259" cy="2204719"/>
            </a:xfrm>
            <a:custGeom>
              <a:avLst/>
              <a:gdLst/>
              <a:ahLst/>
              <a:cxnLst>
                <a:cxn ang="0">
                  <a:pos x="wd2" y="hd2"/>
                </a:cxn>
                <a:cxn ang="5400000">
                  <a:pos x="wd2" y="hd2"/>
                </a:cxn>
                <a:cxn ang="10800000">
                  <a:pos x="wd2" y="hd2"/>
                </a:cxn>
                <a:cxn ang="16200000">
                  <a:pos x="wd2" y="hd2"/>
                </a:cxn>
              </a:cxnLst>
              <a:rect l="0" t="0" r="r" b="b"/>
              <a:pathLst>
                <a:path w="20314" h="18582" extrusionOk="0">
                  <a:moveTo>
                    <a:pt x="1566" y="12733"/>
                  </a:moveTo>
                  <a:lnTo>
                    <a:pt x="1044" y="13651"/>
                  </a:lnTo>
                  <a:lnTo>
                    <a:pt x="0" y="6665"/>
                  </a:lnTo>
                  <a:lnTo>
                    <a:pt x="4990" y="6911"/>
                  </a:lnTo>
                  <a:lnTo>
                    <a:pt x="4468" y="7815"/>
                  </a:lnTo>
                  <a:cubicBezTo>
                    <a:pt x="5512" y="9113"/>
                    <a:pt x="12632" y="16480"/>
                    <a:pt x="18097" y="9613"/>
                  </a:cubicBezTo>
                  <a:cubicBezTo>
                    <a:pt x="19830" y="7434"/>
                    <a:pt x="20300" y="4657"/>
                    <a:pt x="19225" y="2150"/>
                  </a:cubicBezTo>
                  <a:cubicBezTo>
                    <a:pt x="18816" y="1187"/>
                    <a:pt x="18203" y="434"/>
                    <a:pt x="17476" y="0"/>
                  </a:cubicBezTo>
                  <a:cubicBezTo>
                    <a:pt x="17567" y="18"/>
                    <a:pt x="17656" y="48"/>
                    <a:pt x="17743" y="90"/>
                  </a:cubicBezTo>
                  <a:cubicBezTo>
                    <a:pt x="21005" y="2239"/>
                    <a:pt x="21600" y="12151"/>
                    <a:pt x="16954" y="16226"/>
                  </a:cubicBezTo>
                  <a:cubicBezTo>
                    <a:pt x="10774" y="21600"/>
                    <a:pt x="4426" y="16629"/>
                    <a:pt x="1566" y="1273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0" name="Freeform 26">
              <a:extLst>
                <a:ext uri="{FF2B5EF4-FFF2-40B4-BE49-F238E27FC236}">
                  <a16:creationId xmlns:a16="http://schemas.microsoft.com/office/drawing/2014/main" id="{3F23192A-8966-43F6-B9DA-4A1A11B5A3C3}"/>
                </a:ext>
              </a:extLst>
            </p:cNvPr>
            <p:cNvSpPr/>
            <p:nvPr/>
          </p:nvSpPr>
          <p:spPr>
            <a:xfrm>
              <a:off x="-1" y="0"/>
              <a:ext cx="3407921" cy="1870796"/>
            </a:xfrm>
            <a:custGeom>
              <a:avLst/>
              <a:gdLst/>
              <a:ahLst/>
              <a:cxnLst>
                <a:cxn ang="0">
                  <a:pos x="wd2" y="hd2"/>
                </a:cxn>
                <a:cxn ang="5400000">
                  <a:pos x="wd2" y="hd2"/>
                </a:cxn>
                <a:cxn ang="10800000">
                  <a:pos x="wd2" y="hd2"/>
                </a:cxn>
                <a:cxn ang="16200000">
                  <a:pos x="wd2" y="hd2"/>
                </a:cxn>
              </a:cxnLst>
              <a:rect l="0" t="0" r="r" b="b"/>
              <a:pathLst>
                <a:path w="20006" h="18778" extrusionOk="0">
                  <a:moveTo>
                    <a:pt x="4465" y="9307"/>
                  </a:moveTo>
                  <a:cubicBezTo>
                    <a:pt x="5511" y="10853"/>
                    <a:pt x="12643" y="19627"/>
                    <a:pt x="18118" y="11449"/>
                  </a:cubicBezTo>
                  <a:cubicBezTo>
                    <a:pt x="19854" y="8853"/>
                    <a:pt x="20324" y="5547"/>
                    <a:pt x="19247" y="2560"/>
                  </a:cubicBezTo>
                  <a:cubicBezTo>
                    <a:pt x="18841" y="1418"/>
                    <a:pt x="18234" y="522"/>
                    <a:pt x="17511" y="0"/>
                  </a:cubicBezTo>
                  <a:cubicBezTo>
                    <a:pt x="21600" y="3022"/>
                    <a:pt x="20722" y="15342"/>
                    <a:pt x="14447" y="18249"/>
                  </a:cubicBezTo>
                  <a:cubicBezTo>
                    <a:pt x="7195" y="21600"/>
                    <a:pt x="0" y="7938"/>
                    <a:pt x="0" y="7938"/>
                  </a:cubicBezTo>
                  <a:lnTo>
                    <a:pt x="4999" y="8231"/>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1" name="Group">
            <a:extLst>
              <a:ext uri="{FF2B5EF4-FFF2-40B4-BE49-F238E27FC236}">
                <a16:creationId xmlns:a16="http://schemas.microsoft.com/office/drawing/2014/main" id="{04F1DDE8-1955-495E-804B-B4A21B31634D}"/>
              </a:ext>
            </a:extLst>
          </p:cNvPr>
          <p:cNvGrpSpPr/>
          <p:nvPr/>
        </p:nvGrpSpPr>
        <p:grpSpPr>
          <a:xfrm>
            <a:off x="3575355" y="3795741"/>
            <a:ext cx="1852408" cy="2520671"/>
            <a:chOff x="0" y="34"/>
            <a:chExt cx="2469875" cy="3360894"/>
          </a:xfrm>
          <a:solidFill>
            <a:schemeClr val="accent4">
              <a:lumMod val="75000"/>
            </a:schemeClr>
          </a:solidFill>
        </p:grpSpPr>
        <p:sp>
          <p:nvSpPr>
            <p:cNvPr id="22" name="Freeform 32">
              <a:extLst>
                <a:ext uri="{FF2B5EF4-FFF2-40B4-BE49-F238E27FC236}">
                  <a16:creationId xmlns:a16="http://schemas.microsoft.com/office/drawing/2014/main" id="{3392CD72-4CEB-47E5-AF49-99F004C14204}"/>
                </a:ext>
              </a:extLst>
            </p:cNvPr>
            <p:cNvSpPr/>
            <p:nvPr/>
          </p:nvSpPr>
          <p:spPr>
            <a:xfrm>
              <a:off x="6227" y="34"/>
              <a:ext cx="2463649" cy="3360896"/>
            </a:xfrm>
            <a:custGeom>
              <a:avLst/>
              <a:gdLst/>
              <a:ahLst/>
              <a:cxnLst>
                <a:cxn ang="0">
                  <a:pos x="wd2" y="hd2"/>
                </a:cxn>
                <a:cxn ang="5400000">
                  <a:pos x="wd2" y="hd2"/>
                </a:cxn>
                <a:cxn ang="10800000">
                  <a:pos x="wd2" y="hd2"/>
                </a:cxn>
                <a:cxn ang="16200000">
                  <a:pos x="wd2" y="hd2"/>
                </a:cxn>
              </a:cxnLst>
              <a:rect l="0" t="0" r="r" b="b"/>
              <a:pathLst>
                <a:path w="21530" h="20167" extrusionOk="0">
                  <a:moveTo>
                    <a:pt x="6601" y="19359"/>
                  </a:moveTo>
                  <a:lnTo>
                    <a:pt x="7005" y="20167"/>
                  </a:lnTo>
                  <a:lnTo>
                    <a:pt x="0" y="18504"/>
                  </a:lnTo>
                  <a:lnTo>
                    <a:pt x="4048" y="14253"/>
                  </a:lnTo>
                  <a:lnTo>
                    <a:pt x="4445" y="15050"/>
                  </a:lnTo>
                  <a:cubicBezTo>
                    <a:pt x="6398" y="14620"/>
                    <a:pt x="18455" y="11107"/>
                    <a:pt x="16525" y="3817"/>
                  </a:cubicBezTo>
                  <a:cubicBezTo>
                    <a:pt x="15910" y="1511"/>
                    <a:pt x="13793" y="97"/>
                    <a:pt x="10710" y="97"/>
                  </a:cubicBezTo>
                  <a:cubicBezTo>
                    <a:pt x="9525" y="101"/>
                    <a:pt x="8372" y="362"/>
                    <a:pt x="7418" y="841"/>
                  </a:cubicBezTo>
                  <a:cubicBezTo>
                    <a:pt x="7506" y="770"/>
                    <a:pt x="7602" y="705"/>
                    <a:pt x="7706" y="645"/>
                  </a:cubicBezTo>
                  <a:cubicBezTo>
                    <a:pt x="12158" y="-1433"/>
                    <a:pt x="21475" y="1707"/>
                    <a:pt x="21530" y="7260"/>
                  </a:cubicBezTo>
                  <a:cubicBezTo>
                    <a:pt x="21600" y="14582"/>
                    <a:pt x="12298" y="18275"/>
                    <a:pt x="6601" y="193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3" name="Freeform 33">
              <a:extLst>
                <a:ext uri="{FF2B5EF4-FFF2-40B4-BE49-F238E27FC236}">
                  <a16:creationId xmlns:a16="http://schemas.microsoft.com/office/drawing/2014/main" id="{2124D902-E44D-464C-834F-0DA589CFEA80}"/>
                </a:ext>
              </a:extLst>
            </p:cNvPr>
            <p:cNvSpPr/>
            <p:nvPr/>
          </p:nvSpPr>
          <p:spPr>
            <a:xfrm>
              <a:off x="-1" y="7757"/>
              <a:ext cx="2210713" cy="3083087"/>
            </a:xfrm>
            <a:custGeom>
              <a:avLst/>
              <a:gdLst/>
              <a:ahLst/>
              <a:cxnLst>
                <a:cxn ang="0">
                  <a:pos x="wd2" y="hd2"/>
                </a:cxn>
                <a:cxn ang="5400000">
                  <a:pos x="wd2" y="hd2"/>
                </a:cxn>
                <a:cxn ang="10800000">
                  <a:pos x="wd2" y="hd2"/>
                </a:cxn>
                <a:cxn ang="16200000">
                  <a:pos x="wd2" y="hd2"/>
                </a:cxn>
              </a:cxnLst>
              <a:rect l="0" t="0" r="r" b="b"/>
              <a:pathLst>
                <a:path w="19624" h="19625" extrusionOk="0">
                  <a:moveTo>
                    <a:pt x="4546" y="15905"/>
                  </a:moveTo>
                  <a:cubicBezTo>
                    <a:pt x="6531" y="15448"/>
                    <a:pt x="18777" y="11722"/>
                    <a:pt x="16817" y="3989"/>
                  </a:cubicBezTo>
                  <a:cubicBezTo>
                    <a:pt x="16192" y="1542"/>
                    <a:pt x="14042" y="43"/>
                    <a:pt x="10911" y="43"/>
                  </a:cubicBezTo>
                  <a:cubicBezTo>
                    <a:pt x="9713" y="54"/>
                    <a:pt x="8551" y="334"/>
                    <a:pt x="7590" y="843"/>
                  </a:cubicBezTo>
                  <a:cubicBezTo>
                    <a:pt x="13077" y="-1975"/>
                    <a:pt x="21600" y="2625"/>
                    <a:pt x="19212" y="9422"/>
                  </a:cubicBezTo>
                  <a:cubicBezTo>
                    <a:pt x="16358" y="17579"/>
                    <a:pt x="0" y="19625"/>
                    <a:pt x="0" y="19625"/>
                  </a:cubicBezTo>
                  <a:lnTo>
                    <a:pt x="4111" y="1511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4" name="Group">
            <a:extLst>
              <a:ext uri="{FF2B5EF4-FFF2-40B4-BE49-F238E27FC236}">
                <a16:creationId xmlns:a16="http://schemas.microsoft.com/office/drawing/2014/main" id="{D3A2057C-7190-47D4-A2D3-BB4DAE480DA9}"/>
              </a:ext>
            </a:extLst>
          </p:cNvPr>
          <p:cNvGrpSpPr/>
          <p:nvPr/>
        </p:nvGrpSpPr>
        <p:grpSpPr>
          <a:xfrm>
            <a:off x="4019231" y="3568843"/>
            <a:ext cx="2135185" cy="2390915"/>
            <a:chOff x="46" y="61"/>
            <a:chExt cx="2846912" cy="3187886"/>
          </a:xfrm>
          <a:solidFill>
            <a:schemeClr val="accent6">
              <a:lumMod val="75000"/>
            </a:schemeClr>
          </a:solidFill>
        </p:grpSpPr>
        <p:sp>
          <p:nvSpPr>
            <p:cNvPr id="25" name="Freeform 39">
              <a:extLst>
                <a:ext uri="{FF2B5EF4-FFF2-40B4-BE49-F238E27FC236}">
                  <a16:creationId xmlns:a16="http://schemas.microsoft.com/office/drawing/2014/main" id="{968786B9-FC56-472B-B00A-804D0EFC0C42}"/>
                </a:ext>
              </a:extLst>
            </p:cNvPr>
            <p:cNvSpPr/>
            <p:nvPr/>
          </p:nvSpPr>
          <p:spPr>
            <a:xfrm>
              <a:off x="46" y="61"/>
              <a:ext cx="2846913" cy="3185222"/>
            </a:xfrm>
            <a:custGeom>
              <a:avLst/>
              <a:gdLst/>
              <a:ahLst/>
              <a:cxnLst>
                <a:cxn ang="0">
                  <a:pos x="wd2" y="hd2"/>
                </a:cxn>
                <a:cxn ang="5400000">
                  <a:pos x="wd2" y="hd2"/>
                </a:cxn>
                <a:cxn ang="10800000">
                  <a:pos x="wd2" y="hd2"/>
                </a:cxn>
                <a:cxn ang="16200000">
                  <a:pos x="wd2" y="hd2"/>
                </a:cxn>
              </a:cxnLst>
              <a:rect l="0" t="0" r="r" b="b"/>
              <a:pathLst>
                <a:path w="21083" h="19755" extrusionOk="0">
                  <a:moveTo>
                    <a:pt x="20035" y="16059"/>
                  </a:moveTo>
                  <a:lnTo>
                    <a:pt x="21083" y="16202"/>
                  </a:lnTo>
                  <a:lnTo>
                    <a:pt x="16466" y="19755"/>
                  </a:lnTo>
                  <a:lnTo>
                    <a:pt x="13433" y="15153"/>
                  </a:lnTo>
                  <a:lnTo>
                    <a:pt x="14461" y="15290"/>
                  </a:lnTo>
                  <a:cubicBezTo>
                    <a:pt x="14778" y="13868"/>
                    <a:pt x="15781" y="4652"/>
                    <a:pt x="7028" y="2291"/>
                  </a:cubicBezTo>
                  <a:cubicBezTo>
                    <a:pt x="4265" y="1544"/>
                    <a:pt x="1844" y="2159"/>
                    <a:pt x="624" y="4081"/>
                  </a:cubicBezTo>
                  <a:cubicBezTo>
                    <a:pt x="160" y="4816"/>
                    <a:pt x="-15" y="5653"/>
                    <a:pt x="123" y="6475"/>
                  </a:cubicBezTo>
                  <a:cubicBezTo>
                    <a:pt x="81" y="6386"/>
                    <a:pt x="48" y="6294"/>
                    <a:pt x="24" y="6201"/>
                  </a:cubicBezTo>
                  <a:cubicBezTo>
                    <a:pt x="-464" y="2417"/>
                    <a:pt x="6692" y="-1845"/>
                    <a:pt x="12799" y="846"/>
                  </a:cubicBezTo>
                  <a:cubicBezTo>
                    <a:pt x="20833" y="4394"/>
                    <a:pt x="21136" y="11984"/>
                    <a:pt x="20035" y="160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6" name="Freeform 40">
              <a:extLst>
                <a:ext uri="{FF2B5EF4-FFF2-40B4-BE49-F238E27FC236}">
                  <a16:creationId xmlns:a16="http://schemas.microsoft.com/office/drawing/2014/main" id="{EA677477-0916-46C1-95A1-83391EB5123C}"/>
                </a:ext>
              </a:extLst>
            </p:cNvPr>
            <p:cNvSpPr/>
            <p:nvPr/>
          </p:nvSpPr>
          <p:spPr>
            <a:xfrm>
              <a:off x="6691" y="207561"/>
              <a:ext cx="2345052" cy="2980387"/>
            </a:xfrm>
            <a:custGeom>
              <a:avLst/>
              <a:gdLst/>
              <a:ahLst/>
              <a:cxnLst>
                <a:cxn ang="0">
                  <a:pos x="wd2" y="hd2"/>
                </a:cxn>
                <a:cxn ang="5400000">
                  <a:pos x="wd2" y="hd2"/>
                </a:cxn>
                <a:cxn ang="10800000">
                  <a:pos x="wd2" y="hd2"/>
                </a:cxn>
                <a:cxn ang="16200000">
                  <a:pos x="wd2" y="hd2"/>
                </a:cxn>
              </a:cxnLst>
              <a:rect l="0" t="0" r="r" b="b"/>
              <a:pathLst>
                <a:path w="18177" h="19287" extrusionOk="0">
                  <a:moveTo>
                    <a:pt x="15055" y="14611"/>
                  </a:moveTo>
                  <a:cubicBezTo>
                    <a:pt x="15386" y="13126"/>
                    <a:pt x="16436" y="3510"/>
                    <a:pt x="7275" y="1045"/>
                  </a:cubicBezTo>
                  <a:cubicBezTo>
                    <a:pt x="4383" y="266"/>
                    <a:pt x="1849" y="908"/>
                    <a:pt x="572" y="2914"/>
                  </a:cubicBezTo>
                  <a:cubicBezTo>
                    <a:pt x="87" y="3680"/>
                    <a:pt x="-97" y="4554"/>
                    <a:pt x="48" y="5412"/>
                  </a:cubicBezTo>
                  <a:cubicBezTo>
                    <a:pt x="-691" y="564"/>
                    <a:pt x="7593" y="-2313"/>
                    <a:pt x="14027" y="2404"/>
                  </a:cubicBezTo>
                  <a:cubicBezTo>
                    <a:pt x="20909" y="7430"/>
                    <a:pt x="17154" y="19287"/>
                    <a:pt x="17154" y="19287"/>
                  </a:cubicBezTo>
                  <a:lnTo>
                    <a:pt x="13978" y="14484"/>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7" name="Group">
            <a:extLst>
              <a:ext uri="{FF2B5EF4-FFF2-40B4-BE49-F238E27FC236}">
                <a16:creationId xmlns:a16="http://schemas.microsoft.com/office/drawing/2014/main" id="{7E7AC122-B2C2-4580-8686-546A9BDA9E53}"/>
              </a:ext>
            </a:extLst>
          </p:cNvPr>
          <p:cNvGrpSpPr/>
          <p:nvPr/>
        </p:nvGrpSpPr>
        <p:grpSpPr>
          <a:xfrm>
            <a:off x="3984185" y="3062358"/>
            <a:ext cx="2569015" cy="1662043"/>
            <a:chOff x="71" y="2"/>
            <a:chExt cx="3425352" cy="2216056"/>
          </a:xfrm>
          <a:solidFill>
            <a:srgbClr val="CC3399"/>
          </a:solidFill>
        </p:grpSpPr>
        <p:sp>
          <p:nvSpPr>
            <p:cNvPr id="28" name="Freeform 46">
              <a:extLst>
                <a:ext uri="{FF2B5EF4-FFF2-40B4-BE49-F238E27FC236}">
                  <a16:creationId xmlns:a16="http://schemas.microsoft.com/office/drawing/2014/main" id="{466E296C-E8FF-4B0D-95A8-CA033D67C32A}"/>
                </a:ext>
              </a:extLst>
            </p:cNvPr>
            <p:cNvSpPr/>
            <p:nvPr/>
          </p:nvSpPr>
          <p:spPr>
            <a:xfrm>
              <a:off x="71" y="2"/>
              <a:ext cx="3423577" cy="2216057"/>
            </a:xfrm>
            <a:custGeom>
              <a:avLst/>
              <a:gdLst/>
              <a:ahLst/>
              <a:cxnLst>
                <a:cxn ang="0">
                  <a:pos x="wd2" y="hd2"/>
                </a:cxn>
                <a:cxn ang="5400000">
                  <a:pos x="wd2" y="hd2"/>
                </a:cxn>
                <a:cxn ang="10800000">
                  <a:pos x="wd2" y="hd2"/>
                </a:cxn>
                <a:cxn ang="16200000">
                  <a:pos x="wd2" y="hd2"/>
                </a:cxn>
              </a:cxnLst>
              <a:rect l="0" t="0" r="r" b="b"/>
              <a:pathLst>
                <a:path w="21074" h="18710" extrusionOk="0">
                  <a:moveTo>
                    <a:pt x="137" y="13813"/>
                  </a:moveTo>
                  <a:cubicBezTo>
                    <a:pt x="-526" y="8579"/>
                    <a:pt x="1327" y="4803"/>
                    <a:pt x="3498" y="2231"/>
                  </a:cubicBezTo>
                  <a:cubicBezTo>
                    <a:pt x="9830" y="-2890"/>
                    <a:pt x="16370" y="1895"/>
                    <a:pt x="19385" y="5701"/>
                  </a:cubicBezTo>
                  <a:lnTo>
                    <a:pt x="19934" y="4773"/>
                  </a:lnTo>
                  <a:lnTo>
                    <a:pt x="21074" y="11749"/>
                  </a:lnTo>
                  <a:lnTo>
                    <a:pt x="15838" y="11592"/>
                  </a:lnTo>
                  <a:lnTo>
                    <a:pt x="16387" y="10680"/>
                  </a:lnTo>
                  <a:cubicBezTo>
                    <a:pt x="15290" y="9394"/>
                    <a:pt x="7741" y="2134"/>
                    <a:pt x="2056" y="9110"/>
                  </a:cubicBezTo>
                  <a:cubicBezTo>
                    <a:pt x="258" y="11353"/>
                    <a:pt x="-214" y="14112"/>
                    <a:pt x="960" y="16587"/>
                  </a:cubicBezTo>
                  <a:cubicBezTo>
                    <a:pt x="1398" y="17546"/>
                    <a:pt x="2049" y="18289"/>
                    <a:pt x="2818" y="18710"/>
                  </a:cubicBezTo>
                  <a:lnTo>
                    <a:pt x="2692" y="18710"/>
                  </a:lnTo>
                  <a:cubicBezTo>
                    <a:pt x="1349" y="17970"/>
                    <a:pt x="450" y="16228"/>
                    <a:pt x="137" y="1381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9" name="Freeform 47">
              <a:extLst>
                <a:ext uri="{FF2B5EF4-FFF2-40B4-BE49-F238E27FC236}">
                  <a16:creationId xmlns:a16="http://schemas.microsoft.com/office/drawing/2014/main" id="{70F99229-0B4F-4F84-8F35-302FDE737779}"/>
                </a:ext>
              </a:extLst>
            </p:cNvPr>
            <p:cNvSpPr/>
            <p:nvPr/>
          </p:nvSpPr>
          <p:spPr>
            <a:xfrm>
              <a:off x="22156" y="366070"/>
              <a:ext cx="3403268" cy="1849100"/>
            </a:xfrm>
            <a:custGeom>
              <a:avLst/>
              <a:gdLst/>
              <a:ahLst/>
              <a:cxnLst>
                <a:cxn ang="0">
                  <a:pos x="wd2" y="hd2"/>
                </a:cxn>
                <a:cxn ang="5400000">
                  <a:pos x="wd2" y="hd2"/>
                </a:cxn>
                <a:cxn ang="10800000">
                  <a:pos x="wd2" y="hd2"/>
                </a:cxn>
                <a:cxn ang="16200000">
                  <a:pos x="wd2" y="hd2"/>
                </a:cxn>
              </a:cxnLst>
              <a:rect l="0" t="0" r="r" b="b"/>
              <a:pathLst>
                <a:path w="21142" h="18493" extrusionOk="0">
                  <a:moveTo>
                    <a:pt x="5766" y="675"/>
                  </a:moveTo>
                  <a:cubicBezTo>
                    <a:pt x="12787" y="-3107"/>
                    <a:pt x="21142" y="10248"/>
                    <a:pt x="21142" y="10248"/>
                  </a:cubicBezTo>
                  <a:lnTo>
                    <a:pt x="15858" y="10062"/>
                  </a:lnTo>
                  <a:lnTo>
                    <a:pt x="16411" y="8982"/>
                  </a:lnTo>
                  <a:cubicBezTo>
                    <a:pt x="15305" y="7458"/>
                    <a:pt x="7686" y="-1141"/>
                    <a:pt x="1949" y="7122"/>
                  </a:cubicBezTo>
                  <a:cubicBezTo>
                    <a:pt x="134" y="9779"/>
                    <a:pt x="-342" y="13046"/>
                    <a:pt x="842" y="15978"/>
                  </a:cubicBezTo>
                  <a:cubicBezTo>
                    <a:pt x="1285" y="17114"/>
                    <a:pt x="1942" y="17995"/>
                    <a:pt x="2718" y="18493"/>
                  </a:cubicBezTo>
                  <a:lnTo>
                    <a:pt x="2685" y="18493"/>
                  </a:lnTo>
                  <a:cubicBezTo>
                    <a:pt x="1986" y="18051"/>
                    <a:pt x="1373" y="17321"/>
                    <a:pt x="909" y="16376"/>
                  </a:cubicBezTo>
                  <a:cubicBezTo>
                    <a:pt x="523" y="15485"/>
                    <a:pt x="247" y="14484"/>
                    <a:pt x="95" y="13427"/>
                  </a:cubicBezTo>
                  <a:cubicBezTo>
                    <a:pt x="-458" y="8902"/>
                    <a:pt x="1401" y="3013"/>
                    <a:pt x="5766" y="675"/>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sp>
        <p:nvSpPr>
          <p:cNvPr id="31" name="TextBox 52">
            <a:extLst>
              <a:ext uri="{FF2B5EF4-FFF2-40B4-BE49-F238E27FC236}">
                <a16:creationId xmlns:a16="http://schemas.microsoft.com/office/drawing/2014/main" id="{582A579B-BB7E-4833-A848-9352032D73E9}"/>
              </a:ext>
            </a:extLst>
          </p:cNvPr>
          <p:cNvSpPr txBox="1"/>
          <p:nvPr/>
        </p:nvSpPr>
        <p:spPr>
          <a:xfrm>
            <a:off x="908797" y="2308244"/>
            <a:ext cx="3742667"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el-GR" dirty="0">
                <a:solidFill>
                  <a:schemeClr val="tx1">
                    <a:lumMod val="75000"/>
                    <a:lumOff val="25000"/>
                  </a:schemeClr>
                </a:solidFill>
              </a:rPr>
              <a:t>Παρουσιάστε το πρότυπο σας   
</a:t>
            </a:r>
            <a:endParaRPr dirty="0">
              <a:solidFill>
                <a:schemeClr val="tx1">
                  <a:lumMod val="75000"/>
                  <a:lumOff val="25000"/>
                </a:schemeClr>
              </a:solidFill>
            </a:endParaRPr>
          </a:p>
        </p:txBody>
      </p:sp>
      <p:sp>
        <p:nvSpPr>
          <p:cNvPr id="33" name="TextBox 52">
            <a:extLst>
              <a:ext uri="{FF2B5EF4-FFF2-40B4-BE49-F238E27FC236}">
                <a16:creationId xmlns:a16="http://schemas.microsoft.com/office/drawing/2014/main" id="{856A8A39-CBFF-43F0-868B-6FBBD79C4AA0}"/>
              </a:ext>
            </a:extLst>
          </p:cNvPr>
          <p:cNvSpPr txBox="1"/>
          <p:nvPr/>
        </p:nvSpPr>
        <p:spPr>
          <a:xfrm>
            <a:off x="196758" y="3971887"/>
            <a:ext cx="2664592" cy="900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el-GR" dirty="0">
                <a:solidFill>
                  <a:schemeClr val="tx1">
                    <a:lumMod val="75000"/>
                    <a:lumOff val="25000"/>
                  </a:schemeClr>
                </a:solidFill>
              </a:rPr>
              <a:t>3 άλλα χαρακτηριστικά του προτύπου σας  
</a:t>
            </a:r>
            <a:endParaRPr dirty="0">
              <a:solidFill>
                <a:schemeClr val="tx1">
                  <a:lumMod val="75000"/>
                  <a:lumOff val="25000"/>
                </a:schemeClr>
              </a:solidFill>
            </a:endParaRPr>
          </a:p>
        </p:txBody>
      </p:sp>
      <p:sp>
        <p:nvSpPr>
          <p:cNvPr id="35" name="TextBox 52">
            <a:extLst>
              <a:ext uri="{FF2B5EF4-FFF2-40B4-BE49-F238E27FC236}">
                <a16:creationId xmlns:a16="http://schemas.microsoft.com/office/drawing/2014/main" id="{BD993792-9DAB-4D20-A18F-967B178D09CB}"/>
              </a:ext>
            </a:extLst>
          </p:cNvPr>
          <p:cNvSpPr txBox="1"/>
          <p:nvPr/>
        </p:nvSpPr>
        <p:spPr>
          <a:xfrm>
            <a:off x="762068" y="5579513"/>
            <a:ext cx="2861026" cy="14542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el-GR">
                <a:solidFill>
                  <a:schemeClr val="tx1">
                    <a:lumMod val="75000"/>
                    <a:lumOff val="25000"/>
                  </a:schemeClr>
                </a:solidFill>
              </a:rPr>
              <a:t>Πώς το πρότυπο σας μπορεί να σας βοηθήσει να αντιμετωπίσετε αυτά τα μειονεκτήματα     
</a:t>
            </a:r>
            <a:endParaRPr dirty="0">
              <a:solidFill>
                <a:schemeClr val="tx1">
                  <a:lumMod val="75000"/>
                  <a:lumOff val="25000"/>
                </a:schemeClr>
              </a:solidFill>
            </a:endParaRPr>
          </a:p>
        </p:txBody>
      </p:sp>
      <p:sp>
        <p:nvSpPr>
          <p:cNvPr id="37" name="TextBox 52">
            <a:extLst>
              <a:ext uri="{FF2B5EF4-FFF2-40B4-BE49-F238E27FC236}">
                <a16:creationId xmlns:a16="http://schemas.microsoft.com/office/drawing/2014/main" id="{93534470-438F-417D-A683-4D016BFF6A1D}"/>
              </a:ext>
            </a:extLst>
          </p:cNvPr>
          <p:cNvSpPr txBox="1"/>
          <p:nvPr/>
        </p:nvSpPr>
        <p:spPr>
          <a:xfrm>
            <a:off x="5216357" y="6050625"/>
            <a:ext cx="3660571" cy="900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el-GR">
                <a:solidFill>
                  <a:schemeClr val="tx1">
                    <a:lumMod val="75000"/>
                    <a:lumOff val="25000"/>
                  </a:schemeClr>
                </a:solidFill>
              </a:rPr>
              <a:t>3 μεγάλα μειονεκτήματα για τους νέους σήμερα     
</a:t>
            </a:r>
            <a:endParaRPr dirty="0">
              <a:solidFill>
                <a:schemeClr val="tx1">
                  <a:lumMod val="75000"/>
                  <a:lumOff val="25000"/>
                </a:schemeClr>
              </a:solidFill>
            </a:endParaRPr>
          </a:p>
        </p:txBody>
      </p:sp>
      <p:sp>
        <p:nvSpPr>
          <p:cNvPr id="39" name="TextBox 52">
            <a:extLst>
              <a:ext uri="{FF2B5EF4-FFF2-40B4-BE49-F238E27FC236}">
                <a16:creationId xmlns:a16="http://schemas.microsoft.com/office/drawing/2014/main" id="{08D2C4F2-DA01-4B98-A17B-8AFC346D1439}"/>
              </a:ext>
            </a:extLst>
          </p:cNvPr>
          <p:cNvSpPr txBox="1"/>
          <p:nvPr/>
        </p:nvSpPr>
        <p:spPr>
          <a:xfrm>
            <a:off x="6647866" y="4002323"/>
            <a:ext cx="2716147"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el-GR" dirty="0">
                <a:solidFill>
                  <a:schemeClr val="tx1">
                    <a:lumMod val="75000"/>
                    <a:lumOff val="25000"/>
                  </a:schemeClr>
                </a:solidFill>
              </a:rPr>
              <a:t>Περιγράψτε γιατί    
</a:t>
            </a:r>
            <a:endParaRPr dirty="0">
              <a:solidFill>
                <a:schemeClr val="tx1">
                  <a:lumMod val="75000"/>
                  <a:lumOff val="25000"/>
                </a:schemeClr>
              </a:solidFill>
            </a:endParaRPr>
          </a:p>
        </p:txBody>
      </p:sp>
      <p:sp>
        <p:nvSpPr>
          <p:cNvPr id="41" name="TextBox 52">
            <a:extLst>
              <a:ext uri="{FF2B5EF4-FFF2-40B4-BE49-F238E27FC236}">
                <a16:creationId xmlns:a16="http://schemas.microsoft.com/office/drawing/2014/main" id="{BCC1D496-805D-4EB9-8DE7-F303A09F3786}"/>
              </a:ext>
            </a:extLst>
          </p:cNvPr>
          <p:cNvSpPr txBox="1"/>
          <p:nvPr/>
        </p:nvSpPr>
        <p:spPr>
          <a:xfrm>
            <a:off x="5532564" y="2300268"/>
            <a:ext cx="3346490"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el-GR" dirty="0">
                <a:solidFill>
                  <a:schemeClr val="tx1">
                    <a:lumMod val="75000"/>
                    <a:lumOff val="25000"/>
                  </a:schemeClr>
                </a:solidFill>
              </a:rPr>
              <a:t>Το πιο σημαντικό άτομο</a:t>
            </a:r>
            <a:endParaRPr dirty="0">
              <a:solidFill>
                <a:schemeClr val="tx1">
                  <a:lumMod val="75000"/>
                  <a:lumOff val="25000"/>
                </a:schemeClr>
              </a:solidFill>
            </a:endParaRPr>
          </a:p>
        </p:txBody>
      </p:sp>
      <p:sp>
        <p:nvSpPr>
          <p:cNvPr id="43" name="Freeform 9">
            <a:extLst>
              <a:ext uri="{FF2B5EF4-FFF2-40B4-BE49-F238E27FC236}">
                <a16:creationId xmlns:a16="http://schemas.microsoft.com/office/drawing/2014/main" id="{B25A9DF7-D163-4FB0-90D4-462A94AFF251}"/>
              </a:ext>
            </a:extLst>
          </p:cNvPr>
          <p:cNvSpPr/>
          <p:nvPr/>
        </p:nvSpPr>
        <p:spPr>
          <a:xfrm>
            <a:off x="5692695" y="3371312"/>
            <a:ext cx="376744" cy="409503"/>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4" name="Freeform 12">
            <a:extLst>
              <a:ext uri="{FF2B5EF4-FFF2-40B4-BE49-F238E27FC236}">
                <a16:creationId xmlns:a16="http://schemas.microsoft.com/office/drawing/2014/main" id="{DFD14A33-0121-493C-8F67-76FD07578E0E}"/>
              </a:ext>
            </a:extLst>
          </p:cNvPr>
          <p:cNvSpPr/>
          <p:nvPr/>
        </p:nvSpPr>
        <p:spPr>
          <a:xfrm>
            <a:off x="3048659" y="3125727"/>
            <a:ext cx="316609" cy="396577"/>
          </a:xfrm>
          <a:custGeom>
            <a:avLst/>
            <a:gdLst/>
            <a:ahLst/>
            <a:cxnLst>
              <a:cxn ang="0">
                <a:pos x="wd2" y="hd2"/>
              </a:cxn>
              <a:cxn ang="5400000">
                <a:pos x="wd2" y="hd2"/>
              </a:cxn>
              <a:cxn ang="10800000">
                <a:pos x="wd2" y="hd2"/>
              </a:cxn>
              <a:cxn ang="16200000">
                <a:pos x="wd2" y="hd2"/>
              </a:cxn>
            </a:cxnLst>
            <a:rect l="0" t="0" r="r" b="b"/>
            <a:pathLst>
              <a:path w="21248" h="21600" extrusionOk="0">
                <a:moveTo>
                  <a:pt x="5084" y="14393"/>
                </a:moveTo>
                <a:lnTo>
                  <a:pt x="6475" y="20745"/>
                </a:lnTo>
                <a:cubicBezTo>
                  <a:pt x="6577" y="21236"/>
                  <a:pt x="7099" y="21597"/>
                  <a:pt x="7713" y="21600"/>
                </a:cubicBezTo>
                <a:lnTo>
                  <a:pt x="14461" y="21600"/>
                </a:lnTo>
                <a:cubicBezTo>
                  <a:pt x="15070" y="21595"/>
                  <a:pt x="15585" y="21234"/>
                  <a:pt x="15679" y="20745"/>
                </a:cubicBezTo>
                <a:lnTo>
                  <a:pt x="17110" y="14393"/>
                </a:lnTo>
                <a:close/>
                <a:moveTo>
                  <a:pt x="4276" y="7191"/>
                </a:moveTo>
                <a:cubicBezTo>
                  <a:pt x="3581" y="7191"/>
                  <a:pt x="3018" y="8169"/>
                  <a:pt x="3018" y="8733"/>
                </a:cubicBezTo>
                <a:cubicBezTo>
                  <a:pt x="2967" y="9299"/>
                  <a:pt x="3491" y="9791"/>
                  <a:pt x="4188" y="9832"/>
                </a:cubicBezTo>
                <a:cubicBezTo>
                  <a:pt x="4885" y="9873"/>
                  <a:pt x="5490" y="9447"/>
                  <a:pt x="5541" y="8882"/>
                </a:cubicBezTo>
                <a:cubicBezTo>
                  <a:pt x="5545" y="8833"/>
                  <a:pt x="5545" y="8783"/>
                  <a:pt x="5541" y="8733"/>
                </a:cubicBezTo>
                <a:cubicBezTo>
                  <a:pt x="5541" y="8169"/>
                  <a:pt x="4978" y="7191"/>
                  <a:pt x="4276" y="7191"/>
                </a:cubicBezTo>
                <a:close/>
                <a:moveTo>
                  <a:pt x="14540" y="6449"/>
                </a:moveTo>
                <a:cubicBezTo>
                  <a:pt x="14378" y="6450"/>
                  <a:pt x="14222" y="6504"/>
                  <a:pt x="14110" y="6600"/>
                </a:cubicBezTo>
                <a:cubicBezTo>
                  <a:pt x="12569" y="7909"/>
                  <a:pt x="11539" y="9558"/>
                  <a:pt x="11150" y="11340"/>
                </a:cubicBezTo>
                <a:lnTo>
                  <a:pt x="9037" y="11340"/>
                </a:lnTo>
                <a:cubicBezTo>
                  <a:pt x="8786" y="10518"/>
                  <a:pt x="8375" y="10023"/>
                  <a:pt x="7137" y="8922"/>
                </a:cubicBezTo>
                <a:cubicBezTo>
                  <a:pt x="6903" y="8717"/>
                  <a:pt x="6508" y="8705"/>
                  <a:pt x="6256" y="8895"/>
                </a:cubicBezTo>
                <a:cubicBezTo>
                  <a:pt x="6004" y="9085"/>
                  <a:pt x="5989" y="9405"/>
                  <a:pt x="6223" y="9610"/>
                </a:cubicBezTo>
                <a:cubicBezTo>
                  <a:pt x="7176" y="10459"/>
                  <a:pt x="7547" y="10840"/>
                  <a:pt x="7733" y="11303"/>
                </a:cubicBezTo>
                <a:lnTo>
                  <a:pt x="5084" y="11303"/>
                </a:lnTo>
                <a:cubicBezTo>
                  <a:pt x="4383" y="11311"/>
                  <a:pt x="3822" y="11776"/>
                  <a:pt x="3826" y="12345"/>
                </a:cubicBezTo>
                <a:lnTo>
                  <a:pt x="3826" y="13372"/>
                </a:lnTo>
                <a:lnTo>
                  <a:pt x="18394" y="13372"/>
                </a:lnTo>
                <a:lnTo>
                  <a:pt x="18394" y="12345"/>
                </a:lnTo>
                <a:cubicBezTo>
                  <a:pt x="18373" y="11764"/>
                  <a:pt x="17786" y="11302"/>
                  <a:pt x="17070" y="11303"/>
                </a:cubicBezTo>
                <a:lnTo>
                  <a:pt x="12395" y="11303"/>
                </a:lnTo>
                <a:cubicBezTo>
                  <a:pt x="12763" y="9792"/>
                  <a:pt x="13660" y="8401"/>
                  <a:pt x="14977" y="7293"/>
                </a:cubicBezTo>
                <a:cubicBezTo>
                  <a:pt x="15216" y="7096"/>
                  <a:pt x="15216" y="6780"/>
                  <a:pt x="14977" y="6584"/>
                </a:cubicBezTo>
                <a:cubicBezTo>
                  <a:pt x="14863" y="6506"/>
                  <a:pt x="14722" y="6459"/>
                  <a:pt x="14573" y="6449"/>
                </a:cubicBezTo>
                <a:close/>
                <a:moveTo>
                  <a:pt x="6700" y="6197"/>
                </a:moveTo>
                <a:cubicBezTo>
                  <a:pt x="6298" y="6168"/>
                  <a:pt x="5905" y="6301"/>
                  <a:pt x="5647" y="6551"/>
                </a:cubicBezTo>
                <a:cubicBezTo>
                  <a:pt x="5296" y="7041"/>
                  <a:pt x="6057" y="7949"/>
                  <a:pt x="6660" y="8234"/>
                </a:cubicBezTo>
                <a:cubicBezTo>
                  <a:pt x="7272" y="8510"/>
                  <a:pt x="8043" y="8338"/>
                  <a:pt x="8395" y="7847"/>
                </a:cubicBezTo>
                <a:cubicBezTo>
                  <a:pt x="8730" y="7343"/>
                  <a:pt x="8521" y="6715"/>
                  <a:pt x="7918" y="6417"/>
                </a:cubicBezTo>
                <a:cubicBezTo>
                  <a:pt x="7541" y="6262"/>
                  <a:pt x="7122" y="6186"/>
                  <a:pt x="6700" y="6197"/>
                </a:cubicBezTo>
                <a:close/>
                <a:moveTo>
                  <a:pt x="1879" y="6197"/>
                </a:moveTo>
                <a:cubicBezTo>
                  <a:pt x="1448" y="6187"/>
                  <a:pt x="1021" y="6263"/>
                  <a:pt x="634" y="6417"/>
                </a:cubicBezTo>
                <a:cubicBezTo>
                  <a:pt x="34" y="6716"/>
                  <a:pt x="-173" y="7345"/>
                  <a:pt x="164" y="7847"/>
                </a:cubicBezTo>
                <a:cubicBezTo>
                  <a:pt x="516" y="8338"/>
                  <a:pt x="1287" y="8510"/>
                  <a:pt x="1899" y="8234"/>
                </a:cubicBezTo>
                <a:cubicBezTo>
                  <a:pt x="2501" y="7949"/>
                  <a:pt x="3263" y="7041"/>
                  <a:pt x="2912" y="6551"/>
                </a:cubicBezTo>
                <a:cubicBezTo>
                  <a:pt x="2662" y="6301"/>
                  <a:pt x="2275" y="6168"/>
                  <a:pt x="1879" y="6197"/>
                </a:cubicBezTo>
                <a:close/>
                <a:moveTo>
                  <a:pt x="16964" y="5122"/>
                </a:moveTo>
                <a:cubicBezTo>
                  <a:pt x="16269" y="5122"/>
                  <a:pt x="15679" y="6100"/>
                  <a:pt x="15679" y="6664"/>
                </a:cubicBezTo>
                <a:cubicBezTo>
                  <a:pt x="15690" y="7234"/>
                  <a:pt x="16262" y="7691"/>
                  <a:pt x="16964" y="7691"/>
                </a:cubicBezTo>
                <a:cubicBezTo>
                  <a:pt x="17661" y="7688"/>
                  <a:pt x="18225" y="7230"/>
                  <a:pt x="18229" y="6664"/>
                </a:cubicBezTo>
                <a:cubicBezTo>
                  <a:pt x="18229" y="6122"/>
                  <a:pt x="17659" y="5122"/>
                  <a:pt x="16964" y="5122"/>
                </a:cubicBezTo>
                <a:close/>
                <a:moveTo>
                  <a:pt x="4276" y="5122"/>
                </a:moveTo>
                <a:cubicBezTo>
                  <a:pt x="3749" y="5122"/>
                  <a:pt x="3322" y="5468"/>
                  <a:pt x="3322" y="5896"/>
                </a:cubicBezTo>
                <a:cubicBezTo>
                  <a:pt x="3323" y="6323"/>
                  <a:pt x="3749" y="6670"/>
                  <a:pt x="4276" y="6670"/>
                </a:cubicBezTo>
                <a:cubicBezTo>
                  <a:pt x="4803" y="6670"/>
                  <a:pt x="5230" y="6323"/>
                  <a:pt x="5230" y="5896"/>
                </a:cubicBezTo>
                <a:cubicBezTo>
                  <a:pt x="5230" y="5894"/>
                  <a:pt x="5230" y="5892"/>
                  <a:pt x="5230" y="5890"/>
                </a:cubicBezTo>
                <a:cubicBezTo>
                  <a:pt x="5230" y="5466"/>
                  <a:pt x="4806" y="5122"/>
                  <a:pt x="4283" y="5122"/>
                </a:cubicBezTo>
                <a:cubicBezTo>
                  <a:pt x="4280" y="5122"/>
                  <a:pt x="4278" y="5122"/>
                  <a:pt x="4276" y="5122"/>
                </a:cubicBezTo>
                <a:close/>
                <a:moveTo>
                  <a:pt x="19368" y="4111"/>
                </a:moveTo>
                <a:cubicBezTo>
                  <a:pt x="18960" y="4083"/>
                  <a:pt x="18562" y="4222"/>
                  <a:pt x="18308" y="4482"/>
                </a:cubicBezTo>
                <a:cubicBezTo>
                  <a:pt x="17964" y="4971"/>
                  <a:pt x="18719" y="5864"/>
                  <a:pt x="19321" y="6143"/>
                </a:cubicBezTo>
                <a:cubicBezTo>
                  <a:pt x="19942" y="6415"/>
                  <a:pt x="20716" y="6245"/>
                  <a:pt x="21083" y="5756"/>
                </a:cubicBezTo>
                <a:cubicBezTo>
                  <a:pt x="21427" y="5260"/>
                  <a:pt x="21214" y="4632"/>
                  <a:pt x="20606" y="4348"/>
                </a:cubicBezTo>
                <a:cubicBezTo>
                  <a:pt x="20222" y="4192"/>
                  <a:pt x="19796" y="4119"/>
                  <a:pt x="19368" y="4133"/>
                </a:cubicBezTo>
                <a:close/>
                <a:moveTo>
                  <a:pt x="14540" y="4111"/>
                </a:moveTo>
                <a:cubicBezTo>
                  <a:pt x="14116" y="4104"/>
                  <a:pt x="13696" y="4186"/>
                  <a:pt x="13322" y="4348"/>
                </a:cubicBezTo>
                <a:cubicBezTo>
                  <a:pt x="12711" y="4631"/>
                  <a:pt x="12499" y="5263"/>
                  <a:pt x="12848" y="5759"/>
                </a:cubicBezTo>
                <a:cubicBezTo>
                  <a:pt x="13198" y="6254"/>
                  <a:pt x="13976" y="6427"/>
                  <a:pt x="14587" y="6143"/>
                </a:cubicBezTo>
                <a:cubicBezTo>
                  <a:pt x="15189" y="5864"/>
                  <a:pt x="15944" y="4971"/>
                  <a:pt x="15600" y="4482"/>
                </a:cubicBezTo>
                <a:cubicBezTo>
                  <a:pt x="15347" y="4238"/>
                  <a:pt x="14965" y="4108"/>
                  <a:pt x="14573" y="4133"/>
                </a:cubicBezTo>
                <a:close/>
                <a:moveTo>
                  <a:pt x="7633" y="3510"/>
                </a:moveTo>
                <a:cubicBezTo>
                  <a:pt x="7305" y="3441"/>
                  <a:pt x="6956" y="3478"/>
                  <a:pt x="6660" y="3612"/>
                </a:cubicBezTo>
                <a:cubicBezTo>
                  <a:pt x="6057" y="3896"/>
                  <a:pt x="5296" y="4789"/>
                  <a:pt x="5647" y="5272"/>
                </a:cubicBezTo>
                <a:cubicBezTo>
                  <a:pt x="5998" y="5756"/>
                  <a:pt x="7322" y="5692"/>
                  <a:pt x="7918" y="5407"/>
                </a:cubicBezTo>
                <a:cubicBezTo>
                  <a:pt x="8526" y="5123"/>
                  <a:pt x="8739" y="4495"/>
                  <a:pt x="8395" y="3999"/>
                </a:cubicBezTo>
                <a:cubicBezTo>
                  <a:pt x="8233" y="3759"/>
                  <a:pt x="7958" y="3583"/>
                  <a:pt x="7633" y="3510"/>
                </a:cubicBezTo>
                <a:close/>
                <a:moveTo>
                  <a:pt x="945" y="3510"/>
                </a:moveTo>
                <a:cubicBezTo>
                  <a:pt x="264" y="3659"/>
                  <a:pt x="-140" y="4228"/>
                  <a:pt x="44" y="4781"/>
                </a:cubicBezTo>
                <a:cubicBezTo>
                  <a:pt x="132" y="5045"/>
                  <a:pt x="344" y="5269"/>
                  <a:pt x="634" y="5407"/>
                </a:cubicBezTo>
                <a:cubicBezTo>
                  <a:pt x="1236" y="5692"/>
                  <a:pt x="2567" y="5761"/>
                  <a:pt x="2912" y="5272"/>
                </a:cubicBezTo>
                <a:cubicBezTo>
                  <a:pt x="3256" y="4783"/>
                  <a:pt x="2501" y="3896"/>
                  <a:pt x="1899" y="3612"/>
                </a:cubicBezTo>
                <a:cubicBezTo>
                  <a:pt x="1611" y="3475"/>
                  <a:pt x="1267" y="3438"/>
                  <a:pt x="945" y="3510"/>
                </a:cubicBezTo>
                <a:close/>
                <a:moveTo>
                  <a:pt x="16964" y="3090"/>
                </a:moveTo>
                <a:cubicBezTo>
                  <a:pt x="16437" y="3090"/>
                  <a:pt x="16010" y="3437"/>
                  <a:pt x="16010" y="3864"/>
                </a:cubicBezTo>
                <a:cubicBezTo>
                  <a:pt x="16010" y="4292"/>
                  <a:pt x="16437" y="4638"/>
                  <a:pt x="16964" y="4638"/>
                </a:cubicBezTo>
                <a:cubicBezTo>
                  <a:pt x="17491" y="4638"/>
                  <a:pt x="17918" y="4292"/>
                  <a:pt x="17918" y="3864"/>
                </a:cubicBezTo>
                <a:cubicBezTo>
                  <a:pt x="17925" y="3434"/>
                  <a:pt x="17501" y="3080"/>
                  <a:pt x="16971" y="3074"/>
                </a:cubicBezTo>
                <a:cubicBezTo>
                  <a:pt x="16968" y="3074"/>
                  <a:pt x="16966" y="3074"/>
                  <a:pt x="16964" y="3074"/>
                </a:cubicBezTo>
                <a:close/>
                <a:moveTo>
                  <a:pt x="4276" y="2069"/>
                </a:moveTo>
                <a:cubicBezTo>
                  <a:pt x="3581" y="2069"/>
                  <a:pt x="3018" y="2526"/>
                  <a:pt x="3018" y="3090"/>
                </a:cubicBezTo>
                <a:cubicBezTo>
                  <a:pt x="3018" y="3628"/>
                  <a:pt x="3581" y="4638"/>
                  <a:pt x="4276" y="4638"/>
                </a:cubicBezTo>
                <a:cubicBezTo>
                  <a:pt x="4971" y="4638"/>
                  <a:pt x="5541" y="3655"/>
                  <a:pt x="5541" y="3090"/>
                </a:cubicBezTo>
                <a:cubicBezTo>
                  <a:pt x="5552" y="2526"/>
                  <a:pt x="4997" y="2062"/>
                  <a:pt x="4303" y="2053"/>
                </a:cubicBezTo>
                <a:cubicBezTo>
                  <a:pt x="4294" y="2053"/>
                  <a:pt x="4285" y="2053"/>
                  <a:pt x="4276" y="2053"/>
                </a:cubicBezTo>
                <a:close/>
                <a:moveTo>
                  <a:pt x="20295" y="1462"/>
                </a:moveTo>
                <a:cubicBezTo>
                  <a:pt x="19969" y="1383"/>
                  <a:pt x="19618" y="1414"/>
                  <a:pt x="19321" y="1548"/>
                </a:cubicBezTo>
                <a:cubicBezTo>
                  <a:pt x="18719" y="1827"/>
                  <a:pt x="17964" y="2736"/>
                  <a:pt x="18308" y="3225"/>
                </a:cubicBezTo>
                <a:cubicBezTo>
                  <a:pt x="18653" y="3714"/>
                  <a:pt x="20004" y="3644"/>
                  <a:pt x="20606" y="3359"/>
                </a:cubicBezTo>
                <a:cubicBezTo>
                  <a:pt x="21205" y="3062"/>
                  <a:pt x="21414" y="2437"/>
                  <a:pt x="21083" y="1935"/>
                </a:cubicBezTo>
                <a:cubicBezTo>
                  <a:pt x="20913" y="1692"/>
                  <a:pt x="20628" y="1515"/>
                  <a:pt x="20295" y="1446"/>
                </a:cubicBezTo>
                <a:close/>
                <a:moveTo>
                  <a:pt x="13613" y="1462"/>
                </a:moveTo>
                <a:cubicBezTo>
                  <a:pt x="13290" y="1530"/>
                  <a:pt x="13013" y="1700"/>
                  <a:pt x="12845" y="1935"/>
                </a:cubicBezTo>
                <a:cubicBezTo>
                  <a:pt x="12514" y="2437"/>
                  <a:pt x="12723" y="3062"/>
                  <a:pt x="13322" y="3359"/>
                </a:cubicBezTo>
                <a:cubicBezTo>
                  <a:pt x="13924" y="3644"/>
                  <a:pt x="15249" y="3714"/>
                  <a:pt x="15600" y="3225"/>
                </a:cubicBezTo>
                <a:cubicBezTo>
                  <a:pt x="15951" y="2736"/>
                  <a:pt x="15189" y="1827"/>
                  <a:pt x="14587" y="1548"/>
                </a:cubicBezTo>
                <a:cubicBezTo>
                  <a:pt x="14293" y="1408"/>
                  <a:pt x="13941" y="1371"/>
                  <a:pt x="13613" y="1446"/>
                </a:cubicBezTo>
                <a:close/>
                <a:moveTo>
                  <a:pt x="16964" y="16"/>
                </a:moveTo>
                <a:cubicBezTo>
                  <a:pt x="16262" y="16"/>
                  <a:pt x="15690" y="473"/>
                  <a:pt x="15679" y="1043"/>
                </a:cubicBezTo>
                <a:cubicBezTo>
                  <a:pt x="15679" y="1607"/>
                  <a:pt x="16269" y="2585"/>
                  <a:pt x="16964" y="2585"/>
                </a:cubicBezTo>
                <a:cubicBezTo>
                  <a:pt x="17659" y="2585"/>
                  <a:pt x="18229" y="1607"/>
                  <a:pt x="18229" y="1043"/>
                </a:cubicBezTo>
                <a:cubicBezTo>
                  <a:pt x="18236" y="473"/>
                  <a:pt x="17673" y="6"/>
                  <a:pt x="16971" y="0"/>
                </a:cubicBezTo>
                <a:cubicBezTo>
                  <a:pt x="16968" y="0"/>
                  <a:pt x="16966" y="0"/>
                  <a:pt x="1696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5" name="Freeform 13">
            <a:extLst>
              <a:ext uri="{FF2B5EF4-FFF2-40B4-BE49-F238E27FC236}">
                <a16:creationId xmlns:a16="http://schemas.microsoft.com/office/drawing/2014/main" id="{DDF5ADA9-3CF9-4867-A2D2-F8FF87C3FA0D}"/>
              </a:ext>
            </a:extLst>
          </p:cNvPr>
          <p:cNvSpPr/>
          <p:nvPr/>
        </p:nvSpPr>
        <p:spPr>
          <a:xfrm>
            <a:off x="4619816" y="2452877"/>
            <a:ext cx="292771" cy="415325"/>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6" name="Freeform 16">
            <a:extLst>
              <a:ext uri="{FF2B5EF4-FFF2-40B4-BE49-F238E27FC236}">
                <a16:creationId xmlns:a16="http://schemas.microsoft.com/office/drawing/2014/main" id="{2185AE11-5C15-4EF2-AC6B-32411C0C8A4E}"/>
              </a:ext>
            </a:extLst>
          </p:cNvPr>
          <p:cNvSpPr/>
          <p:nvPr/>
        </p:nvSpPr>
        <p:spPr>
          <a:xfrm>
            <a:off x="4291515" y="5590366"/>
            <a:ext cx="335399" cy="373981"/>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7" name="Freeform 17">
            <a:extLst>
              <a:ext uri="{FF2B5EF4-FFF2-40B4-BE49-F238E27FC236}">
                <a16:creationId xmlns:a16="http://schemas.microsoft.com/office/drawing/2014/main" id="{F597C1FF-FFE3-42A6-84EA-A78766F8D57A}"/>
              </a:ext>
            </a:extLst>
          </p:cNvPr>
          <p:cNvSpPr/>
          <p:nvPr/>
        </p:nvSpPr>
        <p:spPr>
          <a:xfrm>
            <a:off x="5625433" y="5016694"/>
            <a:ext cx="315143" cy="318821"/>
          </a:xfrm>
          <a:custGeom>
            <a:avLst/>
            <a:gdLst/>
            <a:ahLst/>
            <a:cxnLst>
              <a:cxn ang="0">
                <a:pos x="wd2" y="hd2"/>
              </a:cxn>
              <a:cxn ang="5400000">
                <a:pos x="wd2" y="hd2"/>
              </a:cxn>
              <a:cxn ang="10800000">
                <a:pos x="wd2" y="hd2"/>
              </a:cxn>
              <a:cxn ang="16200000">
                <a:pos x="wd2" y="hd2"/>
              </a:cxn>
            </a:cxnLst>
            <a:rect l="0" t="0" r="r" b="b"/>
            <a:pathLst>
              <a:path w="21354" h="21600" extrusionOk="0">
                <a:moveTo>
                  <a:pt x="10035" y="6852"/>
                </a:moveTo>
                <a:lnTo>
                  <a:pt x="10035" y="11318"/>
                </a:lnTo>
                <a:lnTo>
                  <a:pt x="5555" y="11318"/>
                </a:lnTo>
                <a:lnTo>
                  <a:pt x="5555" y="12615"/>
                </a:lnTo>
                <a:lnTo>
                  <a:pt x="10703" y="12615"/>
                </a:lnTo>
                <a:cubicBezTo>
                  <a:pt x="11072" y="12615"/>
                  <a:pt x="11372" y="12316"/>
                  <a:pt x="11372" y="11947"/>
                </a:cubicBezTo>
                <a:lnTo>
                  <a:pt x="11372" y="6832"/>
                </a:lnTo>
                <a:close/>
                <a:moveTo>
                  <a:pt x="10703" y="4927"/>
                </a:moveTo>
                <a:cubicBezTo>
                  <a:pt x="14592" y="4927"/>
                  <a:pt x="17744" y="8079"/>
                  <a:pt x="17744" y="11967"/>
                </a:cubicBezTo>
                <a:cubicBezTo>
                  <a:pt x="17744" y="15854"/>
                  <a:pt x="14592" y="19006"/>
                  <a:pt x="10703" y="19006"/>
                </a:cubicBezTo>
                <a:cubicBezTo>
                  <a:pt x="6815" y="19006"/>
                  <a:pt x="3663" y="15854"/>
                  <a:pt x="3663" y="11967"/>
                </a:cubicBezTo>
                <a:cubicBezTo>
                  <a:pt x="3677" y="8085"/>
                  <a:pt x="6821" y="4942"/>
                  <a:pt x="10703" y="4927"/>
                </a:cubicBezTo>
                <a:close/>
                <a:moveTo>
                  <a:pt x="8784" y="455"/>
                </a:moveTo>
                <a:cubicBezTo>
                  <a:pt x="8441" y="451"/>
                  <a:pt x="8159" y="726"/>
                  <a:pt x="8156" y="1070"/>
                </a:cubicBezTo>
                <a:cubicBezTo>
                  <a:pt x="8156" y="1074"/>
                  <a:pt x="8156" y="1079"/>
                  <a:pt x="8156" y="1083"/>
                </a:cubicBezTo>
                <a:cubicBezTo>
                  <a:pt x="8155" y="1437"/>
                  <a:pt x="8431" y="1730"/>
                  <a:pt x="8784" y="1752"/>
                </a:cubicBezTo>
                <a:lnTo>
                  <a:pt x="10035" y="1752"/>
                </a:lnTo>
                <a:lnTo>
                  <a:pt x="10035" y="3089"/>
                </a:lnTo>
                <a:cubicBezTo>
                  <a:pt x="5109" y="3430"/>
                  <a:pt x="1394" y="7699"/>
                  <a:pt x="1735" y="12624"/>
                </a:cubicBezTo>
                <a:cubicBezTo>
                  <a:pt x="1883" y="14752"/>
                  <a:pt x="2787" y="16758"/>
                  <a:pt x="4284" y="18277"/>
                </a:cubicBezTo>
                <a:lnTo>
                  <a:pt x="3074" y="20677"/>
                </a:lnTo>
                <a:cubicBezTo>
                  <a:pt x="2912" y="20984"/>
                  <a:pt x="3029" y="21364"/>
                  <a:pt x="3336" y="21527"/>
                </a:cubicBezTo>
                <a:cubicBezTo>
                  <a:pt x="3340" y="21529"/>
                  <a:pt x="3344" y="21531"/>
                  <a:pt x="3348" y="21533"/>
                </a:cubicBezTo>
                <a:cubicBezTo>
                  <a:pt x="3440" y="21571"/>
                  <a:pt x="3537" y="21594"/>
                  <a:pt x="3636" y="21600"/>
                </a:cubicBezTo>
                <a:cubicBezTo>
                  <a:pt x="3882" y="21599"/>
                  <a:pt x="4108" y="21463"/>
                  <a:pt x="4224" y="21246"/>
                </a:cubicBezTo>
                <a:lnTo>
                  <a:pt x="5267" y="19133"/>
                </a:lnTo>
                <a:cubicBezTo>
                  <a:pt x="8459" y="21584"/>
                  <a:pt x="12900" y="21584"/>
                  <a:pt x="16092" y="19133"/>
                </a:cubicBezTo>
                <a:lnTo>
                  <a:pt x="17135" y="21246"/>
                </a:lnTo>
                <a:cubicBezTo>
                  <a:pt x="17251" y="21463"/>
                  <a:pt x="17477" y="21599"/>
                  <a:pt x="17724" y="21600"/>
                </a:cubicBezTo>
                <a:cubicBezTo>
                  <a:pt x="17823" y="21594"/>
                  <a:pt x="17920" y="21571"/>
                  <a:pt x="18011" y="21533"/>
                </a:cubicBezTo>
                <a:cubicBezTo>
                  <a:pt x="18322" y="21378"/>
                  <a:pt x="18447" y="21000"/>
                  <a:pt x="18292" y="20690"/>
                </a:cubicBezTo>
                <a:cubicBezTo>
                  <a:pt x="18290" y="20686"/>
                  <a:pt x="18288" y="20682"/>
                  <a:pt x="18285" y="20677"/>
                </a:cubicBezTo>
                <a:lnTo>
                  <a:pt x="17075" y="18277"/>
                </a:lnTo>
                <a:cubicBezTo>
                  <a:pt x="20540" y="14760"/>
                  <a:pt x="20497" y="9101"/>
                  <a:pt x="16979" y="5637"/>
                </a:cubicBezTo>
                <a:cubicBezTo>
                  <a:pt x="15459" y="4140"/>
                  <a:pt x="13454" y="3236"/>
                  <a:pt x="11325" y="3089"/>
                </a:cubicBezTo>
                <a:lnTo>
                  <a:pt x="11325" y="1752"/>
                </a:lnTo>
                <a:lnTo>
                  <a:pt x="12602" y="1752"/>
                </a:lnTo>
                <a:cubicBezTo>
                  <a:pt x="12971" y="1752"/>
                  <a:pt x="13271" y="1452"/>
                  <a:pt x="13271" y="1083"/>
                </a:cubicBezTo>
                <a:cubicBezTo>
                  <a:pt x="13249" y="730"/>
                  <a:pt x="12956" y="454"/>
                  <a:pt x="12602" y="455"/>
                </a:cubicBezTo>
                <a:close/>
                <a:moveTo>
                  <a:pt x="17436" y="40"/>
                </a:moveTo>
                <a:cubicBezTo>
                  <a:pt x="17097" y="40"/>
                  <a:pt x="16772" y="174"/>
                  <a:pt x="16534" y="415"/>
                </a:cubicBezTo>
                <a:lnTo>
                  <a:pt x="14862" y="2046"/>
                </a:lnTo>
                <a:lnTo>
                  <a:pt x="19335" y="6538"/>
                </a:lnTo>
                <a:lnTo>
                  <a:pt x="21007" y="4867"/>
                </a:lnTo>
                <a:cubicBezTo>
                  <a:pt x="21470" y="4357"/>
                  <a:pt x="21470" y="3578"/>
                  <a:pt x="21007" y="3069"/>
                </a:cubicBezTo>
                <a:lnTo>
                  <a:pt x="18332" y="394"/>
                </a:lnTo>
                <a:cubicBezTo>
                  <a:pt x="18079" y="153"/>
                  <a:pt x="17739" y="26"/>
                  <a:pt x="17389" y="40"/>
                </a:cubicBezTo>
                <a:close/>
                <a:moveTo>
                  <a:pt x="3977" y="0"/>
                </a:moveTo>
                <a:cubicBezTo>
                  <a:pt x="3632" y="8"/>
                  <a:pt x="3304" y="150"/>
                  <a:pt x="3061" y="394"/>
                </a:cubicBezTo>
                <a:lnTo>
                  <a:pt x="386" y="3069"/>
                </a:lnTo>
                <a:cubicBezTo>
                  <a:pt x="-116" y="3553"/>
                  <a:pt x="-130" y="4353"/>
                  <a:pt x="355" y="4855"/>
                </a:cubicBezTo>
                <a:cubicBezTo>
                  <a:pt x="365" y="4866"/>
                  <a:pt x="376" y="4877"/>
                  <a:pt x="386" y="4887"/>
                </a:cubicBezTo>
                <a:lnTo>
                  <a:pt x="2058" y="6558"/>
                </a:lnTo>
                <a:lnTo>
                  <a:pt x="6531" y="2066"/>
                </a:lnTo>
                <a:lnTo>
                  <a:pt x="4859" y="415"/>
                </a:lnTo>
                <a:cubicBezTo>
                  <a:pt x="4623" y="158"/>
                  <a:pt x="4292" y="9"/>
                  <a:pt x="3943"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8" name="Freeform 18">
            <a:extLst>
              <a:ext uri="{FF2B5EF4-FFF2-40B4-BE49-F238E27FC236}">
                <a16:creationId xmlns:a16="http://schemas.microsoft.com/office/drawing/2014/main" id="{B1AB8EBA-3C27-46A8-A487-CC8329A5CE4C}"/>
              </a:ext>
            </a:extLst>
          </p:cNvPr>
          <p:cNvSpPr/>
          <p:nvPr/>
        </p:nvSpPr>
        <p:spPr>
          <a:xfrm>
            <a:off x="2900051" y="4706866"/>
            <a:ext cx="338501" cy="378026"/>
          </a:xfrm>
          <a:custGeom>
            <a:avLst/>
            <a:gdLst/>
            <a:ahLst/>
            <a:cxnLst>
              <a:cxn ang="0">
                <a:pos x="wd2" y="hd2"/>
              </a:cxn>
              <a:cxn ang="5400000">
                <a:pos x="wd2" y="hd2"/>
              </a:cxn>
              <a:cxn ang="10800000">
                <a:pos x="wd2" y="hd2"/>
              </a:cxn>
              <a:cxn ang="16200000">
                <a:pos x="wd2" y="hd2"/>
              </a:cxn>
            </a:cxnLst>
            <a:rect l="0" t="0" r="r" b="b"/>
            <a:pathLst>
              <a:path w="20531" h="21600" extrusionOk="0">
                <a:moveTo>
                  <a:pt x="10254" y="15680"/>
                </a:moveTo>
                <a:cubicBezTo>
                  <a:pt x="11093" y="16040"/>
                  <a:pt x="11955" y="16353"/>
                  <a:pt x="12834" y="16616"/>
                </a:cubicBezTo>
                <a:cubicBezTo>
                  <a:pt x="12121" y="19097"/>
                  <a:pt x="11038" y="20512"/>
                  <a:pt x="10182" y="20512"/>
                </a:cubicBezTo>
                <a:cubicBezTo>
                  <a:pt x="9326" y="20512"/>
                  <a:pt x="8243" y="19097"/>
                  <a:pt x="7525" y="16667"/>
                </a:cubicBezTo>
                <a:cubicBezTo>
                  <a:pt x="8454" y="16388"/>
                  <a:pt x="9365" y="16058"/>
                  <a:pt x="10254" y="15680"/>
                </a:cubicBezTo>
                <a:close/>
                <a:moveTo>
                  <a:pt x="13378" y="14112"/>
                </a:moveTo>
                <a:cubicBezTo>
                  <a:pt x="13294" y="14626"/>
                  <a:pt x="13223" y="15133"/>
                  <a:pt x="13133" y="15595"/>
                </a:cubicBezTo>
                <a:cubicBezTo>
                  <a:pt x="12648" y="15432"/>
                  <a:pt x="12115" y="15280"/>
                  <a:pt x="11601" y="15065"/>
                </a:cubicBezTo>
                <a:cubicBezTo>
                  <a:pt x="11948" y="14902"/>
                  <a:pt x="12307" y="14710"/>
                  <a:pt x="12648" y="14501"/>
                </a:cubicBezTo>
                <a:cubicBezTo>
                  <a:pt x="12989" y="14293"/>
                  <a:pt x="13151" y="14248"/>
                  <a:pt x="13378" y="14112"/>
                </a:cubicBezTo>
                <a:close/>
                <a:moveTo>
                  <a:pt x="6962" y="14005"/>
                </a:moveTo>
                <a:cubicBezTo>
                  <a:pt x="7279" y="14197"/>
                  <a:pt x="7561" y="14349"/>
                  <a:pt x="7920" y="14535"/>
                </a:cubicBezTo>
                <a:cubicBezTo>
                  <a:pt x="8279" y="14721"/>
                  <a:pt x="8584" y="14902"/>
                  <a:pt x="8925" y="15065"/>
                </a:cubicBezTo>
                <a:cubicBezTo>
                  <a:pt x="8327" y="15280"/>
                  <a:pt x="7806" y="15466"/>
                  <a:pt x="7262" y="15629"/>
                </a:cubicBezTo>
                <a:cubicBezTo>
                  <a:pt x="7148" y="15116"/>
                  <a:pt x="7052" y="14575"/>
                  <a:pt x="6962" y="14005"/>
                </a:cubicBezTo>
                <a:close/>
                <a:moveTo>
                  <a:pt x="16969" y="11609"/>
                </a:moveTo>
                <a:cubicBezTo>
                  <a:pt x="18801" y="13391"/>
                  <a:pt x="19549" y="14947"/>
                  <a:pt x="19118" y="15646"/>
                </a:cubicBezTo>
                <a:cubicBezTo>
                  <a:pt x="18861" y="16052"/>
                  <a:pt x="18106" y="16261"/>
                  <a:pt x="17047" y="16261"/>
                </a:cubicBezTo>
                <a:cubicBezTo>
                  <a:pt x="16099" y="16247"/>
                  <a:pt x="15156" y="16124"/>
                  <a:pt x="14240" y="15894"/>
                </a:cubicBezTo>
                <a:cubicBezTo>
                  <a:pt x="14427" y="15050"/>
                  <a:pt x="14564" y="14198"/>
                  <a:pt x="14653" y="13340"/>
                </a:cubicBezTo>
                <a:cubicBezTo>
                  <a:pt x="15464" y="12811"/>
                  <a:pt x="16238" y="12233"/>
                  <a:pt x="16969" y="11609"/>
                </a:cubicBezTo>
                <a:close/>
                <a:moveTo>
                  <a:pt x="3557" y="11609"/>
                </a:moveTo>
                <a:cubicBezTo>
                  <a:pt x="4215" y="12173"/>
                  <a:pt x="4939" y="12675"/>
                  <a:pt x="5711" y="13216"/>
                </a:cubicBezTo>
                <a:cubicBezTo>
                  <a:pt x="5788" y="14128"/>
                  <a:pt x="5932" y="15035"/>
                  <a:pt x="6142" y="15928"/>
                </a:cubicBezTo>
                <a:cubicBezTo>
                  <a:pt x="5276" y="16149"/>
                  <a:pt x="4382" y="16261"/>
                  <a:pt x="3485" y="16261"/>
                </a:cubicBezTo>
                <a:cubicBezTo>
                  <a:pt x="2426" y="16261"/>
                  <a:pt x="1636" y="16024"/>
                  <a:pt x="1408" y="15646"/>
                </a:cubicBezTo>
                <a:cubicBezTo>
                  <a:pt x="977" y="14947"/>
                  <a:pt x="1725" y="13391"/>
                  <a:pt x="3557" y="11609"/>
                </a:cubicBezTo>
                <a:close/>
                <a:moveTo>
                  <a:pt x="5616" y="9884"/>
                </a:moveTo>
                <a:cubicBezTo>
                  <a:pt x="5616" y="10183"/>
                  <a:pt x="5616" y="10476"/>
                  <a:pt x="5616" y="10803"/>
                </a:cubicBezTo>
                <a:cubicBezTo>
                  <a:pt x="5616" y="11130"/>
                  <a:pt x="5616" y="11502"/>
                  <a:pt x="5616" y="11823"/>
                </a:cubicBezTo>
                <a:cubicBezTo>
                  <a:pt x="5200" y="11519"/>
                  <a:pt x="4800" y="11196"/>
                  <a:pt x="4419" y="10854"/>
                </a:cubicBezTo>
                <a:cubicBezTo>
                  <a:pt x="4772" y="10532"/>
                  <a:pt x="5185" y="10211"/>
                  <a:pt x="5616" y="9884"/>
                </a:cubicBezTo>
                <a:close/>
                <a:moveTo>
                  <a:pt x="14725" y="9760"/>
                </a:moveTo>
                <a:cubicBezTo>
                  <a:pt x="15240" y="10138"/>
                  <a:pt x="15700" y="10493"/>
                  <a:pt x="16125" y="10887"/>
                </a:cubicBezTo>
                <a:cubicBezTo>
                  <a:pt x="15700" y="11237"/>
                  <a:pt x="15240" y="11615"/>
                  <a:pt x="14725" y="11964"/>
                </a:cubicBezTo>
                <a:cubicBezTo>
                  <a:pt x="14725" y="11587"/>
                  <a:pt x="14761" y="11214"/>
                  <a:pt x="14761" y="10837"/>
                </a:cubicBezTo>
                <a:cubicBezTo>
                  <a:pt x="14761" y="10459"/>
                  <a:pt x="14755" y="10087"/>
                  <a:pt x="14725" y="9760"/>
                </a:cubicBezTo>
                <a:close/>
                <a:moveTo>
                  <a:pt x="10182" y="9196"/>
                </a:moveTo>
                <a:cubicBezTo>
                  <a:pt x="9230" y="9193"/>
                  <a:pt x="8456" y="9917"/>
                  <a:pt x="8453" y="10814"/>
                </a:cubicBezTo>
                <a:cubicBezTo>
                  <a:pt x="8449" y="11711"/>
                  <a:pt x="9218" y="12440"/>
                  <a:pt x="10170" y="12444"/>
                </a:cubicBezTo>
                <a:cubicBezTo>
                  <a:pt x="11122" y="12447"/>
                  <a:pt x="11897" y="11722"/>
                  <a:pt x="11900" y="10825"/>
                </a:cubicBezTo>
                <a:cubicBezTo>
                  <a:pt x="11900" y="10823"/>
                  <a:pt x="11900" y="10822"/>
                  <a:pt x="11900" y="10820"/>
                </a:cubicBezTo>
                <a:cubicBezTo>
                  <a:pt x="11910" y="9923"/>
                  <a:pt x="11146" y="9188"/>
                  <a:pt x="10194" y="9179"/>
                </a:cubicBezTo>
                <a:cubicBezTo>
                  <a:pt x="10190" y="9179"/>
                  <a:pt x="10186" y="9179"/>
                  <a:pt x="10182" y="9179"/>
                </a:cubicBezTo>
                <a:close/>
                <a:moveTo>
                  <a:pt x="10254" y="7189"/>
                </a:moveTo>
                <a:cubicBezTo>
                  <a:pt x="10799" y="7431"/>
                  <a:pt x="11355" y="7702"/>
                  <a:pt x="11900" y="8001"/>
                </a:cubicBezTo>
                <a:cubicBezTo>
                  <a:pt x="12445" y="8299"/>
                  <a:pt x="13049" y="8660"/>
                  <a:pt x="13564" y="8987"/>
                </a:cubicBezTo>
                <a:cubicBezTo>
                  <a:pt x="13624" y="9579"/>
                  <a:pt x="13624" y="10171"/>
                  <a:pt x="13624" y="10820"/>
                </a:cubicBezTo>
                <a:cubicBezTo>
                  <a:pt x="13624" y="11468"/>
                  <a:pt x="13588" y="12133"/>
                  <a:pt x="13528" y="12754"/>
                </a:cubicBezTo>
                <a:cubicBezTo>
                  <a:pt x="13073" y="13052"/>
                  <a:pt x="12582" y="13317"/>
                  <a:pt x="12068" y="13622"/>
                </a:cubicBezTo>
                <a:cubicBezTo>
                  <a:pt x="11553" y="13926"/>
                  <a:pt x="10871" y="14231"/>
                  <a:pt x="10272" y="14501"/>
                </a:cubicBezTo>
                <a:cubicBezTo>
                  <a:pt x="9674" y="14231"/>
                  <a:pt x="9075" y="13938"/>
                  <a:pt x="8477" y="13622"/>
                </a:cubicBezTo>
                <a:cubicBezTo>
                  <a:pt x="7878" y="13306"/>
                  <a:pt x="7327" y="12974"/>
                  <a:pt x="6813" y="12652"/>
                </a:cubicBezTo>
                <a:cubicBezTo>
                  <a:pt x="6753" y="12055"/>
                  <a:pt x="6759" y="11462"/>
                  <a:pt x="6759" y="10820"/>
                </a:cubicBezTo>
                <a:cubicBezTo>
                  <a:pt x="6759" y="10177"/>
                  <a:pt x="6759" y="9658"/>
                  <a:pt x="6813" y="9089"/>
                </a:cubicBezTo>
                <a:cubicBezTo>
                  <a:pt x="7411" y="8711"/>
                  <a:pt x="8010" y="8350"/>
                  <a:pt x="8644" y="8001"/>
                </a:cubicBezTo>
                <a:cubicBezTo>
                  <a:pt x="9171" y="7662"/>
                  <a:pt x="9721" y="7414"/>
                  <a:pt x="10254" y="7172"/>
                </a:cubicBezTo>
                <a:close/>
                <a:moveTo>
                  <a:pt x="13133" y="6061"/>
                </a:moveTo>
                <a:cubicBezTo>
                  <a:pt x="13253" y="6546"/>
                  <a:pt x="13330" y="7053"/>
                  <a:pt x="13414" y="7595"/>
                </a:cubicBezTo>
                <a:cubicBezTo>
                  <a:pt x="13103" y="7403"/>
                  <a:pt x="12816" y="7256"/>
                  <a:pt x="12463" y="7065"/>
                </a:cubicBezTo>
                <a:cubicBezTo>
                  <a:pt x="12109" y="6873"/>
                  <a:pt x="11900" y="6766"/>
                  <a:pt x="11583" y="6608"/>
                </a:cubicBezTo>
                <a:cubicBezTo>
                  <a:pt x="12115" y="6377"/>
                  <a:pt x="12618" y="6208"/>
                  <a:pt x="13133" y="6044"/>
                </a:cubicBezTo>
                <a:close/>
                <a:moveTo>
                  <a:pt x="7226" y="6010"/>
                </a:moveTo>
                <a:cubicBezTo>
                  <a:pt x="7770" y="6168"/>
                  <a:pt x="8357" y="6394"/>
                  <a:pt x="8925" y="6608"/>
                </a:cubicBezTo>
                <a:cubicBezTo>
                  <a:pt x="8638" y="6743"/>
                  <a:pt x="8327" y="6901"/>
                  <a:pt x="8028" y="7065"/>
                </a:cubicBezTo>
                <a:cubicBezTo>
                  <a:pt x="7728" y="7228"/>
                  <a:pt x="7315" y="7499"/>
                  <a:pt x="6944" y="7719"/>
                </a:cubicBezTo>
                <a:cubicBezTo>
                  <a:pt x="7028" y="7099"/>
                  <a:pt x="7112" y="6535"/>
                  <a:pt x="7226" y="5971"/>
                </a:cubicBezTo>
                <a:close/>
                <a:moveTo>
                  <a:pt x="17197" y="5339"/>
                </a:moveTo>
                <a:cubicBezTo>
                  <a:pt x="18256" y="5339"/>
                  <a:pt x="18992" y="5576"/>
                  <a:pt x="19250" y="5954"/>
                </a:cubicBezTo>
                <a:cubicBezTo>
                  <a:pt x="19681" y="6659"/>
                  <a:pt x="18914" y="8294"/>
                  <a:pt x="16969" y="10132"/>
                </a:cubicBezTo>
                <a:cubicBezTo>
                  <a:pt x="16237" y="9504"/>
                  <a:pt x="15463" y="8921"/>
                  <a:pt x="14653" y="8384"/>
                </a:cubicBezTo>
                <a:cubicBezTo>
                  <a:pt x="14568" y="7497"/>
                  <a:pt x="14425" y="6616"/>
                  <a:pt x="14222" y="5745"/>
                </a:cubicBezTo>
                <a:cubicBezTo>
                  <a:pt x="15191" y="5487"/>
                  <a:pt x="16190" y="5345"/>
                  <a:pt x="17197" y="5322"/>
                </a:cubicBezTo>
                <a:close/>
                <a:moveTo>
                  <a:pt x="3299" y="5339"/>
                </a:moveTo>
                <a:cubicBezTo>
                  <a:pt x="4245" y="5355"/>
                  <a:pt x="5186" y="5478"/>
                  <a:pt x="6100" y="5706"/>
                </a:cubicBezTo>
                <a:cubicBezTo>
                  <a:pt x="5902" y="6625"/>
                  <a:pt x="5766" y="7555"/>
                  <a:pt x="5693" y="8491"/>
                </a:cubicBezTo>
                <a:cubicBezTo>
                  <a:pt x="4936" y="8990"/>
                  <a:pt x="4216" y="9538"/>
                  <a:pt x="3539" y="10132"/>
                </a:cubicBezTo>
                <a:cubicBezTo>
                  <a:pt x="1624" y="8294"/>
                  <a:pt x="810" y="6659"/>
                  <a:pt x="1241" y="5954"/>
                </a:cubicBezTo>
                <a:cubicBezTo>
                  <a:pt x="1498" y="5531"/>
                  <a:pt x="2240" y="5322"/>
                  <a:pt x="3299" y="5322"/>
                </a:cubicBezTo>
                <a:close/>
                <a:moveTo>
                  <a:pt x="10182" y="1094"/>
                </a:moveTo>
                <a:cubicBezTo>
                  <a:pt x="11038" y="1094"/>
                  <a:pt x="12157" y="2520"/>
                  <a:pt x="12875" y="5001"/>
                </a:cubicBezTo>
                <a:cubicBezTo>
                  <a:pt x="12044" y="5272"/>
                  <a:pt x="11146" y="5610"/>
                  <a:pt x="10254" y="5988"/>
                </a:cubicBezTo>
                <a:cubicBezTo>
                  <a:pt x="9365" y="5596"/>
                  <a:pt x="8454" y="5250"/>
                  <a:pt x="7525" y="4950"/>
                </a:cubicBezTo>
                <a:cubicBezTo>
                  <a:pt x="8243" y="2481"/>
                  <a:pt x="9320" y="1077"/>
                  <a:pt x="10182" y="1077"/>
                </a:cubicBezTo>
                <a:close/>
                <a:moveTo>
                  <a:pt x="10182" y="17"/>
                </a:moveTo>
                <a:cubicBezTo>
                  <a:pt x="8632" y="17"/>
                  <a:pt x="7226" y="1861"/>
                  <a:pt x="6424" y="4668"/>
                </a:cubicBezTo>
                <a:cubicBezTo>
                  <a:pt x="5417" y="4406"/>
                  <a:pt x="4380" y="4258"/>
                  <a:pt x="3335" y="4229"/>
                </a:cubicBezTo>
                <a:cubicBezTo>
                  <a:pt x="1845" y="4229"/>
                  <a:pt x="756" y="4606"/>
                  <a:pt x="265" y="5390"/>
                </a:cubicBezTo>
                <a:cubicBezTo>
                  <a:pt x="-537" y="6687"/>
                  <a:pt x="534" y="8773"/>
                  <a:pt x="2737" y="10870"/>
                </a:cubicBezTo>
                <a:cubicBezTo>
                  <a:pt x="618" y="12923"/>
                  <a:pt x="-357" y="14907"/>
                  <a:pt x="415" y="16176"/>
                </a:cubicBezTo>
                <a:cubicBezTo>
                  <a:pt x="905" y="16954"/>
                  <a:pt x="1995" y="17338"/>
                  <a:pt x="3485" y="17338"/>
                </a:cubicBezTo>
                <a:cubicBezTo>
                  <a:pt x="4476" y="17319"/>
                  <a:pt x="5462" y="17194"/>
                  <a:pt x="6424" y="16965"/>
                </a:cubicBezTo>
                <a:cubicBezTo>
                  <a:pt x="7250" y="19784"/>
                  <a:pt x="8632" y="21600"/>
                  <a:pt x="10182" y="21600"/>
                </a:cubicBezTo>
                <a:cubicBezTo>
                  <a:pt x="11732" y="21600"/>
                  <a:pt x="13121" y="19773"/>
                  <a:pt x="13923" y="16965"/>
                </a:cubicBezTo>
                <a:cubicBezTo>
                  <a:pt x="14934" y="17224"/>
                  <a:pt x="15975" y="17366"/>
                  <a:pt x="17023" y="17388"/>
                </a:cubicBezTo>
                <a:cubicBezTo>
                  <a:pt x="18513" y="17388"/>
                  <a:pt x="19609" y="17010"/>
                  <a:pt x="20093" y="16227"/>
                </a:cubicBezTo>
                <a:cubicBezTo>
                  <a:pt x="20866" y="14958"/>
                  <a:pt x="19890" y="12974"/>
                  <a:pt x="17771" y="10921"/>
                </a:cubicBezTo>
                <a:cubicBezTo>
                  <a:pt x="20034" y="8790"/>
                  <a:pt x="21063" y="6704"/>
                  <a:pt x="20261" y="5407"/>
                </a:cubicBezTo>
                <a:cubicBezTo>
                  <a:pt x="19776" y="4629"/>
                  <a:pt x="18681" y="4279"/>
                  <a:pt x="17197" y="4279"/>
                </a:cubicBezTo>
                <a:cubicBezTo>
                  <a:pt x="16101" y="4305"/>
                  <a:pt x="15014" y="4458"/>
                  <a:pt x="13959" y="4736"/>
                </a:cubicBezTo>
                <a:cubicBezTo>
                  <a:pt x="13127" y="1872"/>
                  <a:pt x="11756" y="0"/>
                  <a:pt x="10182"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 name="Заглавие 3">
            <a:extLst>
              <a:ext uri="{FF2B5EF4-FFF2-40B4-BE49-F238E27FC236}">
                <a16:creationId xmlns:a16="http://schemas.microsoft.com/office/drawing/2014/main" id="{A8A937E9-D876-4506-8755-3B31B8F5CA34}"/>
              </a:ext>
            </a:extLst>
          </p:cNvPr>
          <p:cNvSpPr>
            <a:spLocks noGrp="1"/>
          </p:cNvSpPr>
          <p:nvPr>
            <p:ph type="title"/>
          </p:nvPr>
        </p:nvSpPr>
        <p:spPr/>
        <p:txBody>
          <a:bodyPr>
            <a:normAutofit/>
          </a:bodyPr>
          <a:lstStyle/>
          <a:p>
            <a:r>
              <a:rPr lang="el-GR" dirty="0"/>
              <a:t>Καθοδήγηση και γονική μέριμνα: Άσκηση</a:t>
            </a:r>
            <a:endParaRPr lang="bg-BG" dirty="0"/>
          </a:p>
        </p:txBody>
      </p:sp>
      <p:sp>
        <p:nvSpPr>
          <p:cNvPr id="36" name="Tijdelijke aanduiding voor dianummer 5">
            <a:extLst>
              <a:ext uri="{FF2B5EF4-FFF2-40B4-BE49-F238E27FC236}">
                <a16:creationId xmlns:a16="http://schemas.microsoft.com/office/drawing/2014/main" id="{FDC3BBFD-632E-4E86-A0EF-F4D53FD8BFB1}"/>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16</a:t>
            </a:fld>
            <a:endParaRPr lang="en-US" dirty="0"/>
          </a:p>
        </p:txBody>
      </p:sp>
      <p:sp>
        <p:nvSpPr>
          <p:cNvPr id="34" name="Текстово поле 33">
            <a:extLst>
              <a:ext uri="{FF2B5EF4-FFF2-40B4-BE49-F238E27FC236}">
                <a16:creationId xmlns:a16="http://schemas.microsoft.com/office/drawing/2014/main" id="{64DCE1C1-BDAC-4CF4-8446-B7892D3AEE82}"/>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105288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up)">
                                      <p:cBhvr>
                                        <p:cTn id="11" dur="6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p:tmAbs val="0"/>
                                  </p:iterate>
                                  <p:childTnLst>
                                    <p:set>
                                      <p:cBhvr>
                                        <p:cTn id="15" fill="hold"/>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500"/>
                            </p:stCondLst>
                            <p:childTnLst>
                              <p:par>
                                <p:cTn id="18" presetID="22" presetClass="entr" presetSubtype="1" fill="hold" grpId="0" nodeType="afterEffect">
                                  <p:stCondLst>
                                    <p:cond delay="0"/>
                                  </p:stCondLst>
                                  <p:iterate>
                                    <p:tmAbs val="0"/>
                                  </p:iterate>
                                  <p:childTnLst>
                                    <p:set>
                                      <p:cBhvr>
                                        <p:cTn id="19" fill="hold"/>
                                        <p:tgtEl>
                                          <p:spTgt spid="39"/>
                                        </p:tgtEl>
                                        <p:attrNameLst>
                                          <p:attrName>style.visibility</p:attrName>
                                        </p:attrNameLst>
                                      </p:cBhvr>
                                      <p:to>
                                        <p:strVal val="visible"/>
                                      </p:to>
                                    </p:set>
                                    <p:animEffect transition="in" filter="wipe(up)">
                                      <p:cBhvr>
                                        <p:cTn id="20" dur="6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500"/>
                            </p:stCondLst>
                            <p:childTnLst>
                              <p:par>
                                <p:cTn id="27" presetID="22" presetClass="entr" presetSubtype="1" fill="hold" grpId="0" nodeType="afterEffect">
                                  <p:stCondLst>
                                    <p:cond delay="0"/>
                                  </p:stCondLst>
                                  <p:iterate>
                                    <p:tmAbs val="0"/>
                                  </p:iterate>
                                  <p:childTnLst>
                                    <p:set>
                                      <p:cBhvr>
                                        <p:cTn id="28" fill="hold"/>
                                        <p:tgtEl>
                                          <p:spTgt spid="37"/>
                                        </p:tgtEl>
                                        <p:attrNameLst>
                                          <p:attrName>style.visibility</p:attrName>
                                        </p:attrNameLst>
                                      </p:cBhvr>
                                      <p:to>
                                        <p:strVal val="visible"/>
                                      </p:to>
                                    </p:set>
                                    <p:animEffect transition="in" filter="wipe(up)">
                                      <p:cBhvr>
                                        <p:cTn id="29" dur="6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p:tmAbs val="0"/>
                                  </p:iterate>
                                  <p:childTnLst>
                                    <p:set>
                                      <p:cBhvr>
                                        <p:cTn id="33" fill="hold"/>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1" fill="hold" grpId="0" nodeType="afterEffect">
                                  <p:stCondLst>
                                    <p:cond delay="0"/>
                                  </p:stCondLst>
                                  <p:iterate>
                                    <p:tmAbs val="0"/>
                                  </p:iterate>
                                  <p:childTnLst>
                                    <p:set>
                                      <p:cBhvr>
                                        <p:cTn id="37" fill="hold"/>
                                        <p:tgtEl>
                                          <p:spTgt spid="35"/>
                                        </p:tgtEl>
                                        <p:attrNameLst>
                                          <p:attrName>style.visibility</p:attrName>
                                        </p:attrNameLst>
                                      </p:cBhvr>
                                      <p:to>
                                        <p:strVal val="visible"/>
                                      </p:to>
                                    </p:set>
                                    <p:animEffect transition="in" filter="wipe(up)">
                                      <p:cBhvr>
                                        <p:cTn id="38" dur="6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p:tmAbs val="0"/>
                                  </p:iterate>
                                  <p:childTnLst>
                                    <p:set>
                                      <p:cBhvr>
                                        <p:cTn id="42" fill="hold"/>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500"/>
                            </p:stCondLst>
                            <p:childTnLst>
                              <p:par>
                                <p:cTn id="45" presetID="22" presetClass="entr" presetSubtype="1" fill="hold" grpId="0" nodeType="afterEffect">
                                  <p:stCondLst>
                                    <p:cond delay="0"/>
                                  </p:stCondLst>
                                  <p:iterate>
                                    <p:tmAbs val="0"/>
                                  </p:iterate>
                                  <p:childTnLst>
                                    <p:set>
                                      <p:cBhvr>
                                        <p:cTn id="46" fill="hold"/>
                                        <p:tgtEl>
                                          <p:spTgt spid="33"/>
                                        </p:tgtEl>
                                        <p:attrNameLst>
                                          <p:attrName>style.visibility</p:attrName>
                                        </p:attrNameLst>
                                      </p:cBhvr>
                                      <p:to>
                                        <p:strVal val="visible"/>
                                      </p:to>
                                    </p:set>
                                    <p:animEffect transition="in" filter="wipe(up)">
                                      <p:cBhvr>
                                        <p:cTn id="47" dur="6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p:tmAbs val="0"/>
                                  </p:iterate>
                                  <p:childTnLst>
                                    <p:set>
                                      <p:cBhvr>
                                        <p:cTn id="51" fill="hold"/>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
                            </p:stCondLst>
                            <p:childTnLst>
                              <p:par>
                                <p:cTn id="54" presetID="22" presetClass="entr" presetSubtype="1" fill="hold" grpId="0" nodeType="afterEffect">
                                  <p:stCondLst>
                                    <p:cond delay="0"/>
                                  </p:stCondLst>
                                  <p:iterate>
                                    <p:tmAbs val="0"/>
                                  </p:iterate>
                                  <p:childTnLst>
                                    <p:set>
                                      <p:cBhvr>
                                        <p:cTn id="55" fill="hold"/>
                                        <p:tgtEl>
                                          <p:spTgt spid="31"/>
                                        </p:tgtEl>
                                        <p:attrNameLst>
                                          <p:attrName>style.visibility</p:attrName>
                                        </p:attrNameLst>
                                      </p:cBhvr>
                                      <p:to>
                                        <p:strVal val="visible"/>
                                      </p:to>
                                    </p:set>
                                    <p:animEffect transition="in" filter="wipe(up)">
                                      <p:cBhvr>
                                        <p:cTn id="56" dur="6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5" grpId="0" animBg="1" advAuto="0"/>
      <p:bldP spid="18" grpId="0" animBg="1" advAuto="0"/>
      <p:bldP spid="21" grpId="0" animBg="1" advAuto="0"/>
      <p:bldP spid="24" grpId="0" animBg="1" advAuto="0"/>
      <p:bldP spid="27" grpId="0" animBg="1" advAuto="0"/>
      <p:bldP spid="31" grpId="0" animBg="1" advAuto="0"/>
      <p:bldP spid="33" grpId="0" animBg="1" advAuto="0"/>
      <p:bldP spid="35" grpId="0" animBg="1" advAuto="0"/>
      <p:bldP spid="37" grpId="0" animBg="1" advAuto="0"/>
      <p:bldP spid="39" grpId="0" animBg="1" advAuto="0"/>
      <p:bldP spid="41"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Google Shape;18;p1">
            <a:extLst>
              <a:ext uri="{FF2B5EF4-FFF2-40B4-BE49-F238E27FC236}">
                <a16:creationId xmlns:a16="http://schemas.microsoft.com/office/drawing/2014/main" id="{9E793AD5-55EC-4900-AC69-8DC246358E32}"/>
              </a:ext>
            </a:extLst>
          </p:cNvPr>
          <p:cNvSpPr txBox="1"/>
          <p:nvPr/>
        </p:nvSpPr>
        <p:spPr>
          <a:xfrm>
            <a:off x="1776208" y="5024845"/>
            <a:ext cx="901824" cy="276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52" name="Google Shape;25;p1">
            <a:extLst>
              <a:ext uri="{FF2B5EF4-FFF2-40B4-BE49-F238E27FC236}">
                <a16:creationId xmlns:a16="http://schemas.microsoft.com/office/drawing/2014/main" id="{8C5A9052-500F-4997-97FB-753CC688D4D8}"/>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3" name="Google Shape;26;p1">
            <a:extLst>
              <a:ext uri="{FF2B5EF4-FFF2-40B4-BE49-F238E27FC236}">
                <a16:creationId xmlns:a16="http://schemas.microsoft.com/office/drawing/2014/main" id="{22A198AE-184D-4A23-9786-664E4391D777}"/>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5" name="Google Shape;28;p1">
            <a:extLst>
              <a:ext uri="{FF2B5EF4-FFF2-40B4-BE49-F238E27FC236}">
                <a16:creationId xmlns:a16="http://schemas.microsoft.com/office/drawing/2014/main" id="{FA613C28-E942-4449-8586-D1E62627BC1C}"/>
              </a:ext>
            </a:extLst>
          </p:cNvPr>
          <p:cNvSpPr/>
          <p:nvPr/>
        </p:nvSpPr>
        <p:spPr>
          <a:xfrm>
            <a:off x="6400800"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6" name="Google Shape;29;p1">
            <a:extLst>
              <a:ext uri="{FF2B5EF4-FFF2-40B4-BE49-F238E27FC236}">
                <a16:creationId xmlns:a16="http://schemas.microsoft.com/office/drawing/2014/main" id="{84C73546-8D43-4DF7-B130-B0CF9D86E82E}"/>
              </a:ext>
            </a:extLst>
          </p:cNvPr>
          <p:cNvSpPr/>
          <p:nvPr/>
        </p:nvSpPr>
        <p:spPr>
          <a:xfrm>
            <a:off x="6482661" y="3654273"/>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el-GR" dirty="0">
                <a:solidFill>
                  <a:schemeClr val="tx1">
                    <a:lumMod val="75000"/>
                    <a:lumOff val="25000"/>
                  </a:schemeClr>
                </a:solidFill>
              </a:rPr>
              <a:t>Οδηγίες</a:t>
            </a:r>
            <a:endParaRPr dirty="0">
              <a:solidFill>
                <a:schemeClr val="tx1">
                  <a:lumMod val="75000"/>
                  <a:lumOff val="25000"/>
                </a:schemeClr>
              </a:solidFill>
            </a:endParaRPr>
          </a:p>
        </p:txBody>
      </p:sp>
      <p:sp>
        <p:nvSpPr>
          <p:cNvPr id="59" name="Google Shape;32;p1">
            <a:extLst>
              <a:ext uri="{FF2B5EF4-FFF2-40B4-BE49-F238E27FC236}">
                <a16:creationId xmlns:a16="http://schemas.microsoft.com/office/drawing/2014/main" id="{623C7793-4BD9-4096-8200-1A51BC65BA52}"/>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0" name="Google Shape;33;p1">
            <a:extLst>
              <a:ext uri="{FF2B5EF4-FFF2-40B4-BE49-F238E27FC236}">
                <a16:creationId xmlns:a16="http://schemas.microsoft.com/office/drawing/2014/main" id="{F2A9DFF1-DC6E-4029-8D1B-AE845A16D622}"/>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1" name="Google Shape;34;p1">
            <a:extLst>
              <a:ext uri="{FF2B5EF4-FFF2-40B4-BE49-F238E27FC236}">
                <a16:creationId xmlns:a16="http://schemas.microsoft.com/office/drawing/2014/main" id="{C665DEE4-1B6A-4A90-A9EB-1863349A43FB}"/>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2" name="Google Shape;35;p1">
            <a:extLst>
              <a:ext uri="{FF2B5EF4-FFF2-40B4-BE49-F238E27FC236}">
                <a16:creationId xmlns:a16="http://schemas.microsoft.com/office/drawing/2014/main" id="{6D23BD2E-595B-4256-B6FD-CC2AB343292F}"/>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el-GR" dirty="0">
                <a:solidFill>
                  <a:schemeClr val="tx1">
                    <a:lumMod val="75000"/>
                    <a:lumOff val="25000"/>
                  </a:schemeClr>
                </a:solidFill>
              </a:rPr>
              <a:t>Στόχος</a:t>
            </a:r>
            <a:endParaRPr dirty="0">
              <a:solidFill>
                <a:schemeClr val="tx1">
                  <a:lumMod val="75000"/>
                  <a:lumOff val="25000"/>
                </a:schemeClr>
              </a:solidFill>
            </a:endParaRPr>
          </a:p>
        </p:txBody>
      </p:sp>
      <p:sp>
        <p:nvSpPr>
          <p:cNvPr id="64" name="Google Shape;37;p1">
            <a:extLst>
              <a:ext uri="{FF2B5EF4-FFF2-40B4-BE49-F238E27FC236}">
                <a16:creationId xmlns:a16="http://schemas.microsoft.com/office/drawing/2014/main" id="{1F118D97-F3CB-4512-909B-E3E81BA91DF7}"/>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5" name="Google Shape;38;p1">
            <a:extLst>
              <a:ext uri="{FF2B5EF4-FFF2-40B4-BE49-F238E27FC236}">
                <a16:creationId xmlns:a16="http://schemas.microsoft.com/office/drawing/2014/main" id="{C8241456-DBDF-4583-84F6-2AECF238C433}"/>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el-GR" dirty="0">
                <a:solidFill>
                  <a:schemeClr val="tx1">
                    <a:lumMod val="75000"/>
                    <a:lumOff val="25000"/>
                  </a:schemeClr>
                </a:solidFill>
              </a:rPr>
              <a:t>κοινό-στόχος</a:t>
            </a:r>
            <a:endParaRPr dirty="0">
              <a:solidFill>
                <a:schemeClr val="tx1">
                  <a:lumMod val="75000"/>
                  <a:lumOff val="25000"/>
                </a:schemeClr>
              </a:solidFill>
            </a:endParaRPr>
          </a:p>
        </p:txBody>
      </p:sp>
      <p:sp>
        <p:nvSpPr>
          <p:cNvPr id="67" name="Google Shape;40;p1">
            <a:extLst>
              <a:ext uri="{FF2B5EF4-FFF2-40B4-BE49-F238E27FC236}">
                <a16:creationId xmlns:a16="http://schemas.microsoft.com/office/drawing/2014/main" id="{222B9482-6A6D-4BBF-B112-62D5A387865F}"/>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68" name="Google Shape;41;p1">
            <a:extLst>
              <a:ext uri="{FF2B5EF4-FFF2-40B4-BE49-F238E27FC236}">
                <a16:creationId xmlns:a16="http://schemas.microsoft.com/office/drawing/2014/main" id="{0C82CC1A-2347-4F43-BBA5-C2F2FE152CE8}"/>
              </a:ext>
            </a:extLst>
          </p:cNvPr>
          <p:cNvSpPr/>
          <p:nvPr/>
        </p:nvSpPr>
        <p:spPr>
          <a:xfrm flipH="1">
            <a:off x="4723962" y="4801028"/>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el-GR" dirty="0">
                <a:solidFill>
                  <a:schemeClr val="tx1">
                    <a:lumMod val="75000"/>
                    <a:lumOff val="25000"/>
                  </a:schemeClr>
                </a:solidFill>
              </a:rPr>
              <a:t>Διάρκεια</a:t>
            </a:r>
            <a:endParaRPr dirty="0">
              <a:solidFill>
                <a:schemeClr val="tx1">
                  <a:lumMod val="75000"/>
                  <a:lumOff val="25000"/>
                </a:schemeClr>
              </a:solidFill>
            </a:endParaRPr>
          </a:p>
        </p:txBody>
      </p:sp>
      <p:sp>
        <p:nvSpPr>
          <p:cNvPr id="87" name="Tekstvak 86">
            <a:extLst>
              <a:ext uri="{FF2B5EF4-FFF2-40B4-BE49-F238E27FC236}">
                <a16:creationId xmlns:a16="http://schemas.microsoft.com/office/drawing/2014/main" id="{3EDA245C-3957-4B62-955D-975E251AC84F}"/>
              </a:ext>
            </a:extLst>
          </p:cNvPr>
          <p:cNvSpPr txBox="1"/>
          <p:nvPr/>
        </p:nvSpPr>
        <p:spPr>
          <a:xfrm>
            <a:off x="2661341" y="2842743"/>
            <a:ext cx="4617338" cy="993798"/>
          </a:xfrm>
          <a:prstGeom prst="rect">
            <a:avLst/>
          </a:prstGeom>
          <a:noFill/>
        </p:spPr>
        <p:txBody>
          <a:bodyPr wrap="square">
            <a:spAutoFit/>
          </a:bodyPr>
          <a:lstStyle/>
          <a:p>
            <a:pPr lvl="0">
              <a:lnSpc>
                <a:spcPct val="115000"/>
              </a:lnSpc>
              <a:spcBef>
                <a:spcPct val="0"/>
              </a:spcBef>
              <a:spcAft>
                <a:spcPts val="600"/>
              </a:spcAft>
              <a:defRPr/>
            </a:pPr>
            <a:r>
              <a:rPr lang="el-GR" sz="2400" dirty="0">
                <a:solidFill>
                  <a:srgbClr val="0770B1"/>
                </a:solidFill>
                <a:latin typeface="+mj-lt"/>
                <a:ea typeface="+mj-ea"/>
                <a:cs typeface="+mj-cs"/>
              </a:rPr>
              <a:t>Δημιουργήστε το δικό σας πρότυπο
</a:t>
            </a:r>
            <a:endParaRPr lang="en-GB" sz="2400" dirty="0">
              <a:solidFill>
                <a:srgbClr val="0770B1"/>
              </a:solidFill>
              <a:latin typeface="+mj-lt"/>
              <a:ea typeface="+mj-ea"/>
              <a:cs typeface="+mj-cs"/>
            </a:endParaRPr>
          </a:p>
        </p:txBody>
      </p:sp>
      <p:sp>
        <p:nvSpPr>
          <p:cNvPr id="4" name="Заглавие 3">
            <a:extLst>
              <a:ext uri="{FF2B5EF4-FFF2-40B4-BE49-F238E27FC236}">
                <a16:creationId xmlns:a16="http://schemas.microsoft.com/office/drawing/2014/main" id="{A19C4472-5BB0-47B2-842D-D5930503B17E}"/>
              </a:ext>
            </a:extLst>
          </p:cNvPr>
          <p:cNvSpPr>
            <a:spLocks noGrp="1"/>
          </p:cNvSpPr>
          <p:nvPr>
            <p:ph type="title"/>
          </p:nvPr>
        </p:nvSpPr>
        <p:spPr/>
        <p:txBody>
          <a:bodyPr>
            <a:normAutofit/>
          </a:bodyPr>
          <a:lstStyle/>
          <a:p>
            <a:r>
              <a:rPr lang="el-GR" dirty="0"/>
              <a:t>Καθοδήγηση και γονική μέριμνα: Άσκηση</a:t>
            </a:r>
            <a:endParaRPr lang="bg-BG" dirty="0"/>
          </a:p>
        </p:txBody>
      </p:sp>
      <p:sp>
        <p:nvSpPr>
          <p:cNvPr id="19" name="Tijdelijke aanduiding voor dianummer 5">
            <a:extLst>
              <a:ext uri="{FF2B5EF4-FFF2-40B4-BE49-F238E27FC236}">
                <a16:creationId xmlns:a16="http://schemas.microsoft.com/office/drawing/2014/main" id="{BF4625FA-0765-49B7-AA71-101473C40CAB}"/>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17</a:t>
            </a:fld>
            <a:endParaRPr lang="en-US" dirty="0"/>
          </a:p>
        </p:txBody>
      </p:sp>
      <p:sp>
        <p:nvSpPr>
          <p:cNvPr id="18" name="Текстово поле 17">
            <a:extLst>
              <a:ext uri="{FF2B5EF4-FFF2-40B4-BE49-F238E27FC236}">
                <a16:creationId xmlns:a16="http://schemas.microsoft.com/office/drawing/2014/main" id="{9310715C-86DD-451D-9399-9D0F0AA39253}"/>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343840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61"/>
                                        </p:tgtEl>
                                        <p:attrNameLst>
                                          <p:attrName>style.visibility</p:attrName>
                                        </p:attrNameLst>
                                      </p:cBhvr>
                                      <p:to>
                                        <p:strVal val="visible"/>
                                      </p:to>
                                    </p:set>
                                    <p:animEffect transition="in" filter="fade">
                                      <p:cBhvr>
                                        <p:cTn id="7" dur="600"/>
                                        <p:tgtEl>
                                          <p:spTgt spid="61"/>
                                        </p:tgtEl>
                                      </p:cBhvr>
                                    </p:animEffect>
                                  </p:childTnLst>
                                </p:cTn>
                              </p:par>
                            </p:childTnLst>
                          </p:cTn>
                        </p:par>
                        <p:par>
                          <p:cTn id="8" fill="hold">
                            <p:stCondLst>
                              <p:cond delay="600"/>
                            </p:stCondLst>
                            <p:childTnLst>
                              <p:par>
                                <p:cTn id="9" presetID="10" presetClass="entr" fill="hold" grpId="0" nodeType="afterEffect">
                                  <p:stCondLst>
                                    <p:cond delay="0"/>
                                  </p:stCondLst>
                                  <p:iterate>
                                    <p:tmAbs val="0"/>
                                  </p:iterate>
                                  <p:childTnLst>
                                    <p:set>
                                      <p:cBhvr>
                                        <p:cTn id="10" fill="hold"/>
                                        <p:tgtEl>
                                          <p:spTgt spid="62"/>
                                        </p:tgtEl>
                                        <p:attrNameLst>
                                          <p:attrName>style.visibility</p:attrName>
                                        </p:attrNameLst>
                                      </p:cBhvr>
                                      <p:to>
                                        <p:strVal val="visible"/>
                                      </p:to>
                                    </p:set>
                                    <p:animEffect transition="in" filter="fade">
                                      <p:cBhvr>
                                        <p:cTn id="11" dur="600"/>
                                        <p:tgtEl>
                                          <p:spTgt spid="62"/>
                                        </p:tgtEl>
                                      </p:cBhvr>
                                    </p:animEffect>
                                  </p:childTnLst>
                                </p:cTn>
                              </p:par>
                            </p:childTnLst>
                          </p:cTn>
                        </p:par>
                        <p:par>
                          <p:cTn id="12" fill="hold">
                            <p:stCondLst>
                              <p:cond delay="1200"/>
                            </p:stCondLst>
                            <p:childTnLst>
                              <p:par>
                                <p:cTn id="13" presetID="10" presetClass="entr" fill="hold" grpId="0" nodeType="afterEffect">
                                  <p:stCondLst>
                                    <p:cond delay="0"/>
                                  </p:stCondLst>
                                  <p:iterate>
                                    <p:tmAbs val="0"/>
                                  </p:iterate>
                                  <p:childTnLst>
                                    <p:set>
                                      <p:cBhvr>
                                        <p:cTn id="14" fill="hold"/>
                                        <p:tgtEl>
                                          <p:spTgt spid="36"/>
                                        </p:tgtEl>
                                        <p:attrNameLst>
                                          <p:attrName>style.visibility</p:attrName>
                                        </p:attrNameLst>
                                      </p:cBhvr>
                                      <p:to>
                                        <p:strVal val="visible"/>
                                      </p:to>
                                    </p:set>
                                    <p:animEffect transition="in" filter="fade">
                                      <p:cBhvr>
                                        <p:cTn id="15" dur="6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grpId="0" nodeType="clickEffect">
                                  <p:stCondLst>
                                    <p:cond delay="0"/>
                                  </p:stCondLst>
                                  <p:iterate>
                                    <p:tmAbs val="0"/>
                                  </p:iterate>
                                  <p:childTnLst>
                                    <p:set>
                                      <p:cBhvr>
                                        <p:cTn id="19" fill="hold"/>
                                        <p:tgtEl>
                                          <p:spTgt spid="60"/>
                                        </p:tgtEl>
                                        <p:attrNameLst>
                                          <p:attrName>style.visibility</p:attrName>
                                        </p:attrNameLst>
                                      </p:cBhvr>
                                      <p:to>
                                        <p:strVal val="visible"/>
                                      </p:to>
                                    </p:set>
                                    <p:animEffect transition="in" filter="fade">
                                      <p:cBhvr>
                                        <p:cTn id="20" dur="600"/>
                                        <p:tgtEl>
                                          <p:spTgt spid="60"/>
                                        </p:tgtEl>
                                      </p:cBhvr>
                                    </p:animEffect>
                                  </p:childTnLst>
                                </p:cTn>
                              </p:par>
                            </p:childTnLst>
                          </p:cTn>
                        </p:par>
                        <p:par>
                          <p:cTn id="21" fill="hold">
                            <p:stCondLst>
                              <p:cond delay="600"/>
                            </p:stCondLst>
                            <p:childTnLst>
                              <p:par>
                                <p:cTn id="22" presetID="10" presetClass="entr" fill="hold" grpId="0" nodeType="afterEffect">
                                  <p:stCondLst>
                                    <p:cond delay="0"/>
                                  </p:stCondLst>
                                  <p:iterate>
                                    <p:tmAbs val="0"/>
                                  </p:iterate>
                                  <p:childTnLst>
                                    <p:set>
                                      <p:cBhvr>
                                        <p:cTn id="23" fill="hold"/>
                                        <p:tgtEl>
                                          <p:spTgt spid="64"/>
                                        </p:tgtEl>
                                        <p:attrNameLst>
                                          <p:attrName>style.visibility</p:attrName>
                                        </p:attrNameLst>
                                      </p:cBhvr>
                                      <p:to>
                                        <p:strVal val="visible"/>
                                      </p:to>
                                    </p:set>
                                    <p:animEffect transition="in" filter="fade">
                                      <p:cBhvr>
                                        <p:cTn id="24" dur="600"/>
                                        <p:tgtEl>
                                          <p:spTgt spid="64"/>
                                        </p:tgtEl>
                                      </p:cBhvr>
                                    </p:animEffect>
                                  </p:childTnLst>
                                </p:cTn>
                              </p:par>
                            </p:childTnLst>
                          </p:cTn>
                        </p:par>
                        <p:par>
                          <p:cTn id="25" fill="hold">
                            <p:stCondLst>
                              <p:cond delay="1200"/>
                            </p:stCondLst>
                            <p:childTnLst>
                              <p:par>
                                <p:cTn id="26" presetID="10" presetClass="entr" fill="hold" grpId="0" nodeType="afterEffect">
                                  <p:stCondLst>
                                    <p:cond delay="0"/>
                                  </p:stCondLst>
                                  <p:iterate>
                                    <p:tmAbs val="0"/>
                                  </p:iterate>
                                  <p:childTnLst>
                                    <p:set>
                                      <p:cBhvr>
                                        <p:cTn id="27" fill="hold"/>
                                        <p:tgtEl>
                                          <p:spTgt spid="65"/>
                                        </p:tgtEl>
                                        <p:attrNameLst>
                                          <p:attrName>style.visibility</p:attrName>
                                        </p:attrNameLst>
                                      </p:cBhvr>
                                      <p:to>
                                        <p:strVal val="visible"/>
                                      </p:to>
                                    </p:set>
                                    <p:animEffect transition="in" filter="fade">
                                      <p:cBhvr>
                                        <p:cTn id="28" dur="600"/>
                                        <p:tgtEl>
                                          <p:spTgt spid="6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fill="hold" grpId="0" nodeType="clickEffect">
                                  <p:stCondLst>
                                    <p:cond delay="0"/>
                                  </p:stCondLst>
                                  <p:iterate>
                                    <p:tmAbs val="0"/>
                                  </p:iterate>
                                  <p:childTnLst>
                                    <p:set>
                                      <p:cBhvr>
                                        <p:cTn id="32" fill="hold"/>
                                        <p:tgtEl>
                                          <p:spTgt spid="59"/>
                                        </p:tgtEl>
                                        <p:attrNameLst>
                                          <p:attrName>style.visibility</p:attrName>
                                        </p:attrNameLst>
                                      </p:cBhvr>
                                      <p:to>
                                        <p:strVal val="visible"/>
                                      </p:to>
                                    </p:set>
                                    <p:animEffect transition="in" filter="fade">
                                      <p:cBhvr>
                                        <p:cTn id="33" dur="600"/>
                                        <p:tgtEl>
                                          <p:spTgt spid="59"/>
                                        </p:tgtEl>
                                      </p:cBhvr>
                                    </p:animEffect>
                                  </p:childTnLst>
                                </p:cTn>
                              </p:par>
                            </p:childTnLst>
                          </p:cTn>
                        </p:par>
                        <p:par>
                          <p:cTn id="34" fill="hold">
                            <p:stCondLst>
                              <p:cond delay="600"/>
                            </p:stCondLst>
                            <p:childTnLst>
                              <p:par>
                                <p:cTn id="35" presetID="10" presetClass="entr" fill="hold" grpId="0" nodeType="afterEffect">
                                  <p:stCondLst>
                                    <p:cond delay="0"/>
                                  </p:stCondLst>
                                  <p:iterate>
                                    <p:tmAbs val="0"/>
                                  </p:iterate>
                                  <p:childTnLst>
                                    <p:set>
                                      <p:cBhvr>
                                        <p:cTn id="36" fill="hold"/>
                                        <p:tgtEl>
                                          <p:spTgt spid="67"/>
                                        </p:tgtEl>
                                        <p:attrNameLst>
                                          <p:attrName>style.visibility</p:attrName>
                                        </p:attrNameLst>
                                      </p:cBhvr>
                                      <p:to>
                                        <p:strVal val="visible"/>
                                      </p:to>
                                    </p:set>
                                    <p:animEffect transition="in" filter="fade">
                                      <p:cBhvr>
                                        <p:cTn id="37" dur="600"/>
                                        <p:tgtEl>
                                          <p:spTgt spid="67"/>
                                        </p:tgtEl>
                                      </p:cBhvr>
                                    </p:animEffect>
                                  </p:childTnLst>
                                </p:cTn>
                              </p:par>
                            </p:childTnLst>
                          </p:cTn>
                        </p:par>
                        <p:par>
                          <p:cTn id="38" fill="hold">
                            <p:stCondLst>
                              <p:cond delay="1200"/>
                            </p:stCondLst>
                            <p:childTnLst>
                              <p:par>
                                <p:cTn id="39" presetID="10" presetClass="entr" fill="hold" grpId="0" nodeType="afterEffect">
                                  <p:stCondLst>
                                    <p:cond delay="0"/>
                                  </p:stCondLst>
                                  <p:iterate>
                                    <p:tmAbs val="0"/>
                                  </p:iterate>
                                  <p:childTnLst>
                                    <p:set>
                                      <p:cBhvr>
                                        <p:cTn id="40" fill="hold"/>
                                        <p:tgtEl>
                                          <p:spTgt spid="68"/>
                                        </p:tgtEl>
                                        <p:attrNameLst>
                                          <p:attrName>style.visibility</p:attrName>
                                        </p:attrNameLst>
                                      </p:cBhvr>
                                      <p:to>
                                        <p:strVal val="visible"/>
                                      </p:to>
                                    </p:set>
                                    <p:animEffect transition="in" filter="fade">
                                      <p:cBhvr>
                                        <p:cTn id="41" dur="600"/>
                                        <p:tgtEl>
                                          <p:spTgt spid="6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fill="hold" grpId="0" nodeType="clickEffect">
                                  <p:stCondLst>
                                    <p:cond delay="0"/>
                                  </p:stCondLst>
                                  <p:iterate>
                                    <p:tmAbs val="0"/>
                                  </p:iterate>
                                  <p:childTnLst>
                                    <p:set>
                                      <p:cBhvr>
                                        <p:cTn id="45" fill="hold"/>
                                        <p:tgtEl>
                                          <p:spTgt spid="53"/>
                                        </p:tgtEl>
                                        <p:attrNameLst>
                                          <p:attrName>style.visibility</p:attrName>
                                        </p:attrNameLst>
                                      </p:cBhvr>
                                      <p:to>
                                        <p:strVal val="visible"/>
                                      </p:to>
                                    </p:set>
                                    <p:animEffect transition="in" filter="fade">
                                      <p:cBhvr>
                                        <p:cTn id="46" dur="600"/>
                                        <p:tgtEl>
                                          <p:spTgt spid="53"/>
                                        </p:tgtEl>
                                      </p:cBhvr>
                                    </p:animEffect>
                                  </p:childTnLst>
                                </p:cTn>
                              </p:par>
                            </p:childTnLst>
                          </p:cTn>
                        </p:par>
                        <p:par>
                          <p:cTn id="47" fill="hold">
                            <p:stCondLst>
                              <p:cond delay="600"/>
                            </p:stCondLst>
                            <p:childTnLst>
                              <p:par>
                                <p:cTn id="48" presetID="10" presetClass="entr" fill="hold" grpId="0" nodeType="afterEffect">
                                  <p:stCondLst>
                                    <p:cond delay="0"/>
                                  </p:stCondLst>
                                  <p:iterate>
                                    <p:tmAbs val="0"/>
                                  </p:iterate>
                                  <p:childTnLst>
                                    <p:set>
                                      <p:cBhvr>
                                        <p:cTn id="49" fill="hold"/>
                                        <p:tgtEl>
                                          <p:spTgt spid="52"/>
                                        </p:tgtEl>
                                        <p:attrNameLst>
                                          <p:attrName>style.visibility</p:attrName>
                                        </p:attrNameLst>
                                      </p:cBhvr>
                                      <p:to>
                                        <p:strVal val="visible"/>
                                      </p:to>
                                    </p:set>
                                    <p:animEffect transition="in" filter="fade">
                                      <p:cBhvr>
                                        <p:cTn id="50" dur="600"/>
                                        <p:tgtEl>
                                          <p:spTgt spid="52"/>
                                        </p:tgtEl>
                                      </p:cBhvr>
                                    </p:animEffect>
                                  </p:childTnLst>
                                </p:cTn>
                              </p:par>
                            </p:childTnLst>
                          </p:cTn>
                        </p:par>
                        <p:par>
                          <p:cTn id="51" fill="hold">
                            <p:stCondLst>
                              <p:cond delay="1200"/>
                            </p:stCondLst>
                            <p:childTnLst>
                              <p:par>
                                <p:cTn id="52" presetID="10" presetClass="entr" fill="hold" grpId="0" nodeType="afterEffect">
                                  <p:stCondLst>
                                    <p:cond delay="0"/>
                                  </p:stCondLst>
                                  <p:iterate>
                                    <p:tmAbs val="0"/>
                                  </p:iterate>
                                  <p:childTnLst>
                                    <p:set>
                                      <p:cBhvr>
                                        <p:cTn id="53" fill="hold"/>
                                        <p:tgtEl>
                                          <p:spTgt spid="55"/>
                                        </p:tgtEl>
                                        <p:attrNameLst>
                                          <p:attrName>style.visibility</p:attrName>
                                        </p:attrNameLst>
                                      </p:cBhvr>
                                      <p:to>
                                        <p:strVal val="visible"/>
                                      </p:to>
                                    </p:set>
                                    <p:animEffect transition="in" filter="fade">
                                      <p:cBhvr>
                                        <p:cTn id="54" dur="600"/>
                                        <p:tgtEl>
                                          <p:spTgt spid="55"/>
                                        </p:tgtEl>
                                      </p:cBhvr>
                                    </p:animEffect>
                                  </p:childTnLst>
                                </p:cTn>
                              </p:par>
                            </p:childTnLst>
                          </p:cTn>
                        </p:par>
                        <p:par>
                          <p:cTn id="55" fill="hold">
                            <p:stCondLst>
                              <p:cond delay="1800"/>
                            </p:stCondLst>
                            <p:childTnLst>
                              <p:par>
                                <p:cTn id="56" presetID="10" presetClass="entr" fill="hold" grpId="0" nodeType="afterEffect">
                                  <p:stCondLst>
                                    <p:cond delay="0"/>
                                  </p:stCondLst>
                                  <p:iterate>
                                    <p:tmAbs val="0"/>
                                  </p:iterate>
                                  <p:childTnLst>
                                    <p:set>
                                      <p:cBhvr>
                                        <p:cTn id="57" fill="hold"/>
                                        <p:tgtEl>
                                          <p:spTgt spid="56"/>
                                        </p:tgtEl>
                                        <p:attrNameLst>
                                          <p:attrName>style.visibility</p:attrName>
                                        </p:attrNameLst>
                                      </p:cBhvr>
                                      <p:to>
                                        <p:strVal val="visible"/>
                                      </p:to>
                                    </p:set>
                                    <p:animEffect transition="in" filter="fade">
                                      <p:cBhvr>
                                        <p:cTn id="58" dur="6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advAuto="0"/>
      <p:bldP spid="52" grpId="0" animBg="1" advAuto="0"/>
      <p:bldP spid="53" grpId="0" animBg="1" advAuto="0"/>
      <p:bldP spid="55" grpId="0" animBg="1" advAuto="0"/>
      <p:bldP spid="56" grpId="0" animBg="1" advAuto="0"/>
      <p:bldP spid="59" grpId="0" animBg="1" advAuto="0"/>
      <p:bldP spid="60" grpId="0" animBg="1" advAuto="0"/>
      <p:bldP spid="61" grpId="0" animBg="1" advAuto="0"/>
      <p:bldP spid="62" grpId="0" animBg="1" advAuto="0"/>
      <p:bldP spid="64" grpId="0" animBg="1" advAuto="0"/>
      <p:bldP spid="65" grpId="0" animBg="1" advAuto="0"/>
      <p:bldP spid="67" grpId="0" animBg="1" advAuto="0"/>
      <p:bldP spid="68"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a:xfrm>
            <a:off x="685800" y="2286001"/>
            <a:ext cx="4572000" cy="2144712"/>
          </a:xfrm>
        </p:spPr>
        <p:txBody>
          <a:bodyPr>
            <a:normAutofit fontScale="92500" lnSpcReduction="20000"/>
          </a:bodyPr>
          <a:lstStyle/>
          <a:p>
            <a:pPr marL="0" indent="0">
              <a:lnSpc>
                <a:spcPct val="120000"/>
              </a:lnSpc>
              <a:spcBef>
                <a:spcPts val="0"/>
              </a:spcBef>
              <a:spcAft>
                <a:spcPts val="600"/>
              </a:spcAft>
              <a:buNone/>
            </a:pPr>
            <a:r>
              <a:rPr lang="el-GR" sz="2600" dirty="0"/>
              <a:t>Κριτική σκέψη</a:t>
            </a:r>
            <a:endParaRPr lang="en-GB" sz="2600" dirty="0"/>
          </a:p>
          <a:p>
            <a:pPr marL="400050" lvl="1" indent="0">
              <a:lnSpc>
                <a:spcPct val="120000"/>
              </a:lnSpc>
              <a:spcBef>
                <a:spcPts val="0"/>
              </a:spcBef>
              <a:spcAft>
                <a:spcPts val="600"/>
              </a:spcAft>
              <a:buNone/>
            </a:pPr>
            <a:r>
              <a:rPr lang="el-GR" sz="2400" dirty="0">
                <a:solidFill>
                  <a:schemeClr val="tx1">
                    <a:lumMod val="75000"/>
                    <a:lumOff val="25000"/>
                  </a:schemeClr>
                </a:solidFill>
              </a:rPr>
              <a:t>Σκόπιμη ανάλυση πληροφοριών
με βάση τα γεγονότα 
για διαμόρφωση καλύτερης κρίσης και λήψη αποφάσεων</a:t>
            </a:r>
            <a:endParaRPr lang="en-GB" dirty="0"/>
          </a:p>
        </p:txBody>
      </p:sp>
      <p:pic>
        <p:nvPicPr>
          <p:cNvPr id="1026" name="Picture 2">
            <a:hlinkClick r:id="rId3"/>
            <a:extLst>
              <a:ext uri="{FF2B5EF4-FFF2-40B4-BE49-F238E27FC236}">
                <a16:creationId xmlns:a16="http://schemas.microsoft.com/office/drawing/2014/main" id="{CE0F3107-B30B-47BD-A4C3-B12F70CAF3D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541"/>
          <a:stretch/>
        </p:blipFill>
        <p:spPr bwMode="auto">
          <a:xfrm>
            <a:off x="5562600" y="2438400"/>
            <a:ext cx="2895600" cy="3886200"/>
          </a:xfrm>
          <a:prstGeom prst="rect">
            <a:avLst/>
          </a:prstGeom>
          <a:noFill/>
          <a:extLst>
            <a:ext uri="{909E8E84-426E-40DD-AFC4-6F175D3DCCD1}">
              <a14:hiddenFill xmlns:a14="http://schemas.microsoft.com/office/drawing/2010/main">
                <a:solidFill>
                  <a:srgbClr val="FFFFFF"/>
                </a:solidFill>
              </a14:hiddenFill>
            </a:ext>
          </a:extLst>
        </p:spPr>
      </p:pic>
      <p:sp>
        <p:nvSpPr>
          <p:cNvPr id="8" name="Tijdelijke aanduiding voor inhoud 2">
            <a:extLst>
              <a:ext uri="{FF2B5EF4-FFF2-40B4-BE49-F238E27FC236}">
                <a16:creationId xmlns:a16="http://schemas.microsoft.com/office/drawing/2014/main" id="{BD301A36-99B1-4F85-836D-44821B4C3CEB}"/>
              </a:ext>
            </a:extLst>
          </p:cNvPr>
          <p:cNvSpPr txBox="1">
            <a:spLocks/>
          </p:cNvSpPr>
          <p:nvPr/>
        </p:nvSpPr>
        <p:spPr>
          <a:xfrm>
            <a:off x="685800" y="4430713"/>
            <a:ext cx="4572000" cy="2290766"/>
          </a:xfrm>
          <a:prstGeom prst="rect">
            <a:avLst/>
          </a:prstGeom>
          <a:solidFill>
            <a:schemeClr val="bg1"/>
          </a:solidFill>
          <a:effectLst/>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dirty="0"/>
              <a:t>Εφαρμογή σε μηνύματα πόλωσης όπως</a:t>
            </a:r>
            <a:r>
              <a:rPr lang="en-GB" dirty="0"/>
              <a:t>:</a:t>
            </a:r>
          </a:p>
          <a:p>
            <a:r>
              <a:rPr lang="el-GR" sz="2200" dirty="0"/>
              <a:t>Δυαδική, εμείς-αυτοί, ασπρόμαυρη προπαγάνδα 
Ψευδείς ειδήσεις
Μεροληπτική αναφορά</a:t>
            </a:r>
            <a:endParaRPr lang="en-GB" sz="2200" dirty="0"/>
          </a:p>
        </p:txBody>
      </p:sp>
      <p:sp>
        <p:nvSpPr>
          <p:cNvPr id="6" name="Tijdelijke aanduiding voor dianummer 5">
            <a:extLst>
              <a:ext uri="{FF2B5EF4-FFF2-40B4-BE49-F238E27FC236}">
                <a16:creationId xmlns:a16="http://schemas.microsoft.com/office/drawing/2014/main" id="{76AADD4E-6108-4A8E-A2C8-02AB34A95DCC}"/>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18</a:t>
            </a:fld>
            <a:endParaRPr lang="en-US" dirty="0"/>
          </a:p>
        </p:txBody>
      </p:sp>
      <p:sp>
        <p:nvSpPr>
          <p:cNvPr id="5" name="Заглавие 4">
            <a:extLst>
              <a:ext uri="{FF2B5EF4-FFF2-40B4-BE49-F238E27FC236}">
                <a16:creationId xmlns:a16="http://schemas.microsoft.com/office/drawing/2014/main" id="{8D9B9EE9-08F1-4745-B339-CB1372A8E2F5}"/>
              </a:ext>
            </a:extLst>
          </p:cNvPr>
          <p:cNvSpPr>
            <a:spLocks noGrp="1"/>
          </p:cNvSpPr>
          <p:nvPr>
            <p:ph type="title"/>
          </p:nvPr>
        </p:nvSpPr>
        <p:spPr/>
        <p:txBody>
          <a:bodyPr>
            <a:normAutofit/>
          </a:bodyPr>
          <a:lstStyle/>
          <a:p>
            <a:r>
              <a:rPr lang="el-GR" dirty="0"/>
              <a:t>Κριτική σκέψη</a:t>
            </a:r>
            <a:endParaRPr lang="bg-BG" dirty="0"/>
          </a:p>
        </p:txBody>
      </p:sp>
      <p:sp>
        <p:nvSpPr>
          <p:cNvPr id="7" name="Текстово поле 6">
            <a:extLst>
              <a:ext uri="{FF2B5EF4-FFF2-40B4-BE49-F238E27FC236}">
                <a16:creationId xmlns:a16="http://schemas.microsoft.com/office/drawing/2014/main" id="{1D93CC05-3D9F-4216-A3B9-FE3BF88F28D4}"/>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311683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a:t>Το Έργο</a:t>
            </a:r>
            <a:r>
              <a:rPr lang="nl-NL" dirty="0"/>
              <a:t> ARMOUR</a:t>
            </a:r>
            <a:endParaRPr lang="en-US" dirty="0"/>
          </a:p>
        </p:txBody>
      </p:sp>
      <p:sp>
        <p:nvSpPr>
          <p:cNvPr id="32" name="Pijl: rechts 12">
            <a:extLst>
              <a:ext uri="{FF2B5EF4-FFF2-40B4-BE49-F238E27FC236}">
                <a16:creationId xmlns:a16="http://schemas.microsoft.com/office/drawing/2014/main" id="{94621F36-D2B9-41F9-924F-8C1B930DB24A}"/>
              </a:ext>
            </a:extLst>
          </p:cNvPr>
          <p:cNvSpPr/>
          <p:nvPr/>
        </p:nvSpPr>
        <p:spPr>
          <a:xfrm flipV="1">
            <a:off x="8229599" y="6384545"/>
            <a:ext cx="304801" cy="79623"/>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11" name="Content Placeholder 2">
            <a:extLst>
              <a:ext uri="{FF2B5EF4-FFF2-40B4-BE49-F238E27FC236}">
                <a16:creationId xmlns:a16="http://schemas.microsoft.com/office/drawing/2014/main" id="{91B71700-4AF2-4978-9F7D-5A6FFF33ECE1}"/>
              </a:ext>
            </a:extLst>
          </p:cNvPr>
          <p:cNvSpPr>
            <a:spLocks noGrp="1"/>
          </p:cNvSpPr>
          <p:nvPr>
            <p:ph idx="1"/>
          </p:nvPr>
        </p:nvSpPr>
        <p:spPr>
          <a:xfrm>
            <a:off x="685800" y="2286000"/>
            <a:ext cx="3657600" cy="3657600"/>
          </a:xfrm>
        </p:spPr>
        <p:txBody>
          <a:bodyPr>
            <a:normAutofit fontScale="25000" lnSpcReduction="20000"/>
          </a:bodyPr>
          <a:lstStyle/>
          <a:p>
            <a:pPr marL="0" indent="0">
              <a:lnSpc>
                <a:spcPct val="120000"/>
              </a:lnSpc>
              <a:spcAft>
                <a:spcPts val="900"/>
              </a:spcAft>
              <a:buNone/>
            </a:pPr>
            <a:r>
              <a:rPr lang="el-GR" sz="5600" dirty="0"/>
              <a:t>Πριν περάσουμε στο περιεχόμενο, θα θέλαμε να περιγράψουμε σύντομα το έργο στο οποίο αναπτύσσεται όλο το υλικό.
Το Project ARMOUR χρηματοδοτήθηκε από το Ταμείο Εσωτερικής Ασφάλειας της Ευρωπαϊκής Ένωσης. Πρωταρχικός στόχος του είναι να στηρίξει τους επαγγελματίες πρώτης γραμμής στην πρόληψη της ριζοσπαστικοποίησης των νέων σε πολύ πρώιμο στάδιο.
Αυτό γίνεται με την παροχή γνώσεων και εργαλείων που μπορούν να χρησιμοποιηθούν στον επαγγελματικό χώρο εργασίας, καθώς και από τους γονείς για την ενίσχυση της ανθεκτικότητας στη ριζοσπαστικοποίηση των νέων. </a:t>
            </a:r>
            <a:r>
              <a:rPr lang="el-GR" sz="1900" dirty="0"/>
              <a:t>
</a:t>
            </a:r>
            <a:endParaRPr lang="en-GB" sz="1900" dirty="0"/>
          </a:p>
        </p:txBody>
      </p:sp>
      <p:sp>
        <p:nvSpPr>
          <p:cNvPr id="16" name="Content Placeholder 2">
            <a:extLst>
              <a:ext uri="{FF2B5EF4-FFF2-40B4-BE49-F238E27FC236}">
                <a16:creationId xmlns:a16="http://schemas.microsoft.com/office/drawing/2014/main" id="{AE80EECF-FC27-4C55-B307-056DC32B6DE9}"/>
              </a:ext>
            </a:extLst>
          </p:cNvPr>
          <p:cNvSpPr txBox="1">
            <a:spLocks/>
          </p:cNvSpPr>
          <p:nvPr/>
        </p:nvSpPr>
        <p:spPr>
          <a:xfrm>
            <a:off x="4572000" y="2304757"/>
            <a:ext cx="3886199" cy="4019843"/>
          </a:xfrm>
          <a:prstGeom prst="rect">
            <a:avLst/>
          </a:prstGeom>
          <a:solidFill>
            <a:schemeClr val="bg1"/>
          </a:solidFill>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900"/>
              </a:spcAft>
              <a:buNone/>
            </a:pPr>
            <a:r>
              <a:rPr lang="el-GR" sz="1400" dirty="0"/>
              <a:t>Τα κύρια εργαλεία αποτελούνται από έτοιμα εργαστήρια με ασκήσεις προσαρμοσμένες σε νέους ηλικίας 10-18 ετών. 
Τα εργαστήρια δοκιμάστηκαν σε έξι χώρες με επαγγελματίες πρώτης γραμμής από κάθε είδους τομείς: αστυνομικούς, εργαζόμενους στον τομέα της νεολαίας, εκπαιδευτικούς, ψυχολόγους, εργαζόμενους στον τομέα της φροντίδας των νέων κ.λπ.
Ελπίζουμε ότι θα σας αρέσει η ηλεκτρονική εκπαίδευση και ότι θα νιώσετε θετικά στο να ενσωματώσετε τόσο τις γνώσεις όσο και το προσφερόμενο εκπαιδευτικό υλικό που στη δουλειά σας.</a:t>
            </a:r>
            <a:r>
              <a:rPr lang="el-GR" sz="1600" dirty="0"/>
              <a:t>
</a:t>
            </a:r>
            <a:endParaRPr lang="en-GB" sz="1600" dirty="0"/>
          </a:p>
        </p:txBody>
      </p:sp>
    </p:spTree>
    <p:extLst>
      <p:ext uri="{BB962C8B-B14F-4D97-AF65-F5344CB8AC3E}">
        <p14:creationId xmlns:p14="http://schemas.microsoft.com/office/powerpoint/2010/main" val="142727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a:xfrm>
            <a:off x="685800" y="2286000"/>
            <a:ext cx="5029200" cy="3733799"/>
          </a:xfrm>
        </p:spPr>
        <p:txBody>
          <a:bodyPr/>
          <a:lstStyle/>
          <a:p>
            <a:pPr marL="0" indent="0">
              <a:buNone/>
            </a:pPr>
            <a:r>
              <a:rPr lang="en-GB" dirty="0"/>
              <a:t> </a:t>
            </a:r>
          </a:p>
          <a:p>
            <a:endParaRPr lang="en-GB" dirty="0"/>
          </a:p>
          <a:p>
            <a:endParaRPr lang="en-GB" dirty="0"/>
          </a:p>
        </p:txBody>
      </p:sp>
      <p:sp>
        <p:nvSpPr>
          <p:cNvPr id="6" name="Tijdelijke aanduiding voor dianummer 5">
            <a:extLst>
              <a:ext uri="{FF2B5EF4-FFF2-40B4-BE49-F238E27FC236}">
                <a16:creationId xmlns:a16="http://schemas.microsoft.com/office/drawing/2014/main" id="{95079301-500D-4AE5-A2F6-4F1A2A8ABC7E}"/>
              </a:ext>
            </a:extLst>
          </p:cNvPr>
          <p:cNvSpPr>
            <a:spLocks noGrp="1"/>
          </p:cNvSpPr>
          <p:nvPr>
            <p:ph type="sldNum" sz="quarter" idx="12"/>
          </p:nvPr>
        </p:nvSpPr>
        <p:spPr/>
        <p:txBody>
          <a:bodyPr/>
          <a:lstStyle/>
          <a:p>
            <a:fld id="{CB318F78-A315-46C9-8B3F-2431B4397D31}" type="slidenum">
              <a:rPr lang="en-US" smtClean="0"/>
              <a:t>19</a:t>
            </a:fld>
            <a:endParaRPr lang="en-US" dirty="0"/>
          </a:p>
        </p:txBody>
      </p:sp>
      <p:graphicFrame>
        <p:nvGraphicFramePr>
          <p:cNvPr id="7" name="Diagram 6">
            <a:extLst>
              <a:ext uri="{FF2B5EF4-FFF2-40B4-BE49-F238E27FC236}">
                <a16:creationId xmlns:a16="http://schemas.microsoft.com/office/drawing/2014/main" id="{B55FF617-9B21-4DC2-98A8-AADFAF2C1E5B}"/>
              </a:ext>
            </a:extLst>
          </p:cNvPr>
          <p:cNvGraphicFramePr/>
          <p:nvPr>
            <p:extLst>
              <p:ext uri="{D42A27DB-BD31-4B8C-83A1-F6EECF244321}">
                <p14:modId xmlns:p14="http://schemas.microsoft.com/office/powerpoint/2010/main" val="3605851117"/>
              </p:ext>
            </p:extLst>
          </p:nvPr>
        </p:nvGraphicFramePr>
        <p:xfrm>
          <a:off x="674146" y="2286000"/>
          <a:ext cx="7772400" cy="4033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Заглавие 8">
            <a:extLst>
              <a:ext uri="{FF2B5EF4-FFF2-40B4-BE49-F238E27FC236}">
                <a16:creationId xmlns:a16="http://schemas.microsoft.com/office/drawing/2014/main" id="{A6B8A105-D06E-4724-BEC2-858BCAD514BD}"/>
              </a:ext>
            </a:extLst>
          </p:cNvPr>
          <p:cNvSpPr>
            <a:spLocks noGrp="1"/>
          </p:cNvSpPr>
          <p:nvPr>
            <p:ph type="title"/>
          </p:nvPr>
        </p:nvSpPr>
        <p:spPr/>
        <p:txBody>
          <a:bodyPr>
            <a:normAutofit/>
          </a:bodyPr>
          <a:lstStyle/>
          <a:p>
            <a:r>
              <a:rPr lang="el-GR" dirty="0"/>
              <a:t>Εργαστήριο κριτικής σκέψης</a:t>
            </a:r>
            <a:endParaRPr lang="bg-BG" dirty="0"/>
          </a:p>
        </p:txBody>
      </p:sp>
      <p:sp>
        <p:nvSpPr>
          <p:cNvPr id="8" name="Текстово поле 7">
            <a:extLst>
              <a:ext uri="{FF2B5EF4-FFF2-40B4-BE49-F238E27FC236}">
                <a16:creationId xmlns:a16="http://schemas.microsoft.com/office/drawing/2014/main" id="{2F13AB08-7749-4C38-8AC0-1E7B3B8C9D44}"/>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1280564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a:extLst>
              <a:ext uri="{FF2B5EF4-FFF2-40B4-BE49-F238E27FC236}">
                <a16:creationId xmlns:a16="http://schemas.microsoft.com/office/drawing/2014/main" id="{86A6AFCB-C7F6-483F-BE94-12949261E943}"/>
              </a:ext>
            </a:extLst>
          </p:cNvPr>
          <p:cNvGrpSpPr/>
          <p:nvPr/>
        </p:nvGrpSpPr>
        <p:grpSpPr>
          <a:xfrm>
            <a:off x="3558272" y="2289647"/>
            <a:ext cx="1862330" cy="2519644"/>
            <a:chOff x="0" y="0"/>
            <a:chExt cx="2483104" cy="3359523"/>
          </a:xfrm>
          <a:solidFill>
            <a:srgbClr val="FF6600"/>
          </a:solidFill>
        </p:grpSpPr>
        <p:sp>
          <p:nvSpPr>
            <p:cNvPr id="13" name="Freeform 11">
              <a:extLst>
                <a:ext uri="{FF2B5EF4-FFF2-40B4-BE49-F238E27FC236}">
                  <a16:creationId xmlns:a16="http://schemas.microsoft.com/office/drawing/2014/main" id="{28C4F627-E2B3-4E19-8930-2A4E88466664}"/>
                </a:ext>
              </a:extLst>
            </p:cNvPr>
            <p:cNvSpPr/>
            <p:nvPr/>
          </p:nvSpPr>
          <p:spPr>
            <a:xfrm>
              <a:off x="0" y="-1"/>
              <a:ext cx="2478643" cy="3359524"/>
            </a:xfrm>
            <a:custGeom>
              <a:avLst/>
              <a:gdLst/>
              <a:ahLst/>
              <a:cxnLst>
                <a:cxn ang="0">
                  <a:pos x="wd2" y="hd2"/>
                </a:cxn>
                <a:cxn ang="5400000">
                  <a:pos x="wd2" y="hd2"/>
                </a:cxn>
                <a:cxn ang="10800000">
                  <a:pos x="wd2" y="hd2"/>
                </a:cxn>
                <a:cxn ang="16200000">
                  <a:pos x="wd2" y="hd2"/>
                </a:cxn>
              </a:cxnLst>
              <a:rect l="0" t="0" r="r" b="b"/>
              <a:pathLst>
                <a:path w="21600" h="20174" extrusionOk="0">
                  <a:moveTo>
                    <a:pt x="15018" y="808"/>
                  </a:moveTo>
                  <a:lnTo>
                    <a:pt x="14615" y="0"/>
                  </a:lnTo>
                  <a:lnTo>
                    <a:pt x="21600" y="1696"/>
                  </a:lnTo>
                  <a:lnTo>
                    <a:pt x="17525" y="5950"/>
                  </a:lnTo>
                  <a:lnTo>
                    <a:pt x="17129" y="5153"/>
                  </a:lnTo>
                  <a:cubicBezTo>
                    <a:pt x="15181" y="5573"/>
                    <a:pt x="3159" y="9035"/>
                    <a:pt x="4975" y="16320"/>
                  </a:cubicBezTo>
                  <a:cubicBezTo>
                    <a:pt x="5565" y="18627"/>
                    <a:pt x="7668" y="20074"/>
                    <a:pt x="10742" y="20074"/>
                  </a:cubicBezTo>
                  <a:cubicBezTo>
                    <a:pt x="11916" y="20074"/>
                    <a:pt x="13060" y="19819"/>
                    <a:pt x="14009" y="19345"/>
                  </a:cubicBezTo>
                  <a:cubicBezTo>
                    <a:pt x="13922" y="19416"/>
                    <a:pt x="13826" y="19482"/>
                    <a:pt x="13722" y="19542"/>
                  </a:cubicBezTo>
                  <a:cubicBezTo>
                    <a:pt x="9259" y="21600"/>
                    <a:pt x="0" y="18436"/>
                    <a:pt x="0" y="12858"/>
                  </a:cubicBezTo>
                  <a:cubicBezTo>
                    <a:pt x="8" y="5525"/>
                    <a:pt x="9321" y="1866"/>
                    <a:pt x="15018" y="808"/>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4" name="Freeform 12">
              <a:extLst>
                <a:ext uri="{FF2B5EF4-FFF2-40B4-BE49-F238E27FC236}">
                  <a16:creationId xmlns:a16="http://schemas.microsoft.com/office/drawing/2014/main" id="{10FB0F35-010C-45DD-8F29-26B14A549388}"/>
                </a:ext>
              </a:extLst>
            </p:cNvPr>
            <p:cNvSpPr/>
            <p:nvPr/>
          </p:nvSpPr>
          <p:spPr>
            <a:xfrm>
              <a:off x="306192" y="275407"/>
              <a:ext cx="2176914" cy="3071621"/>
            </a:xfrm>
            <a:custGeom>
              <a:avLst/>
              <a:gdLst/>
              <a:ahLst/>
              <a:cxnLst>
                <a:cxn ang="0">
                  <a:pos x="wd2" y="hd2"/>
                </a:cxn>
                <a:cxn ang="5400000">
                  <a:pos x="wd2" y="hd2"/>
                </a:cxn>
                <a:cxn ang="10800000">
                  <a:pos x="wd2" y="hd2"/>
                </a:cxn>
                <a:cxn ang="16200000">
                  <a:pos x="wd2" y="hd2"/>
                </a:cxn>
              </a:cxnLst>
              <a:rect l="0" t="0" r="r" b="b"/>
              <a:pathLst>
                <a:path w="19684" h="19639" extrusionOk="0">
                  <a:moveTo>
                    <a:pt x="15013" y="3714"/>
                  </a:moveTo>
                  <a:cubicBezTo>
                    <a:pt x="12991" y="4161"/>
                    <a:pt x="516" y="7847"/>
                    <a:pt x="2401" y="15604"/>
                  </a:cubicBezTo>
                  <a:cubicBezTo>
                    <a:pt x="3013" y="18061"/>
                    <a:pt x="5195" y="19601"/>
                    <a:pt x="8385" y="19601"/>
                  </a:cubicBezTo>
                  <a:cubicBezTo>
                    <a:pt x="9603" y="19601"/>
                    <a:pt x="10790" y="19330"/>
                    <a:pt x="11775" y="18826"/>
                  </a:cubicBezTo>
                  <a:cubicBezTo>
                    <a:pt x="6138" y="21600"/>
                    <a:pt x="-1916" y="16923"/>
                    <a:pt x="411" y="10078"/>
                  </a:cubicBezTo>
                  <a:cubicBezTo>
                    <a:pt x="2932" y="2718"/>
                    <a:pt x="19684" y="0"/>
                    <a:pt x="19684" y="0"/>
                  </a:cubicBezTo>
                  <a:lnTo>
                    <a:pt x="15456" y="4529"/>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5" name="Group">
            <a:extLst>
              <a:ext uri="{FF2B5EF4-FFF2-40B4-BE49-F238E27FC236}">
                <a16:creationId xmlns:a16="http://schemas.microsoft.com/office/drawing/2014/main" id="{F59F0FD9-044C-43F2-8D15-763C82234BA6}"/>
              </a:ext>
            </a:extLst>
          </p:cNvPr>
          <p:cNvGrpSpPr/>
          <p:nvPr/>
        </p:nvGrpSpPr>
        <p:grpSpPr>
          <a:xfrm>
            <a:off x="2828178" y="2656268"/>
            <a:ext cx="2135786" cy="2389378"/>
            <a:chOff x="0" y="-1"/>
            <a:chExt cx="2847712" cy="3185835"/>
          </a:xfrm>
          <a:solidFill>
            <a:srgbClr val="92D050"/>
          </a:solidFill>
        </p:grpSpPr>
        <p:sp>
          <p:nvSpPr>
            <p:cNvPr id="16" name="Freeform 18">
              <a:extLst>
                <a:ext uri="{FF2B5EF4-FFF2-40B4-BE49-F238E27FC236}">
                  <a16:creationId xmlns:a16="http://schemas.microsoft.com/office/drawing/2014/main" id="{E05BCCDE-AFE0-4C34-8EFA-B4A77B7BB2FB}"/>
                </a:ext>
              </a:extLst>
            </p:cNvPr>
            <p:cNvSpPr/>
            <p:nvPr/>
          </p:nvSpPr>
          <p:spPr>
            <a:xfrm>
              <a:off x="0" y="-2"/>
              <a:ext cx="2847713" cy="3185837"/>
            </a:xfrm>
            <a:custGeom>
              <a:avLst/>
              <a:gdLst/>
              <a:ahLst/>
              <a:cxnLst>
                <a:cxn ang="0">
                  <a:pos x="wd2" y="hd2"/>
                </a:cxn>
                <a:cxn ang="5400000">
                  <a:pos x="wd2" y="hd2"/>
                </a:cxn>
                <a:cxn ang="10800000">
                  <a:pos x="wd2" y="hd2"/>
                </a:cxn>
                <a:cxn ang="16200000">
                  <a:pos x="wd2" y="hd2"/>
                </a:cxn>
              </a:cxnLst>
              <a:rect l="0" t="0" r="r" b="b"/>
              <a:pathLst>
                <a:path w="21081" h="19754" extrusionOk="0">
                  <a:moveTo>
                    <a:pt x="1042" y="3690"/>
                  </a:moveTo>
                  <a:lnTo>
                    <a:pt x="0" y="3547"/>
                  </a:lnTo>
                  <a:lnTo>
                    <a:pt x="4615" y="0"/>
                  </a:lnTo>
                  <a:lnTo>
                    <a:pt x="7668" y="4579"/>
                  </a:lnTo>
                  <a:lnTo>
                    <a:pt x="6639" y="4436"/>
                  </a:lnTo>
                  <a:cubicBezTo>
                    <a:pt x="6316" y="5864"/>
                    <a:pt x="5321" y="15077"/>
                    <a:pt x="14050" y="17449"/>
                  </a:cubicBezTo>
                  <a:cubicBezTo>
                    <a:pt x="16813" y="18196"/>
                    <a:pt x="19226" y="17586"/>
                    <a:pt x="20453" y="15665"/>
                  </a:cubicBezTo>
                  <a:cubicBezTo>
                    <a:pt x="20922" y="14932"/>
                    <a:pt x="21100" y="14093"/>
                    <a:pt x="20960" y="13271"/>
                  </a:cubicBezTo>
                  <a:cubicBezTo>
                    <a:pt x="21003" y="13360"/>
                    <a:pt x="21036" y="13451"/>
                    <a:pt x="21059" y="13545"/>
                  </a:cubicBezTo>
                  <a:cubicBezTo>
                    <a:pt x="21534" y="17350"/>
                    <a:pt x="14380" y="21600"/>
                    <a:pt x="8275" y="18904"/>
                  </a:cubicBezTo>
                  <a:cubicBezTo>
                    <a:pt x="231" y="15346"/>
                    <a:pt x="-66" y="7758"/>
                    <a:pt x="1042" y="3690"/>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7" name="Freeform 19">
              <a:extLst>
                <a:ext uri="{FF2B5EF4-FFF2-40B4-BE49-F238E27FC236}">
                  <a16:creationId xmlns:a16="http://schemas.microsoft.com/office/drawing/2014/main" id="{4027E106-4EBC-49A9-B2AC-7D519DBC486B}"/>
                </a:ext>
              </a:extLst>
            </p:cNvPr>
            <p:cNvSpPr/>
            <p:nvPr/>
          </p:nvSpPr>
          <p:spPr>
            <a:xfrm>
              <a:off x="446806" y="-1"/>
              <a:ext cx="2390783" cy="3028167"/>
            </a:xfrm>
            <a:custGeom>
              <a:avLst/>
              <a:gdLst/>
              <a:ahLst/>
              <a:cxnLst>
                <a:cxn ang="0">
                  <a:pos x="wd2" y="hd2"/>
                </a:cxn>
                <a:cxn ang="5400000">
                  <a:pos x="wd2" y="hd2"/>
                </a:cxn>
                <a:cxn ang="10800000">
                  <a:pos x="wd2" y="hd2"/>
                </a:cxn>
                <a:cxn ang="16200000">
                  <a:pos x="wd2" y="hd2"/>
                </a:cxn>
              </a:cxnLst>
              <a:rect l="0" t="0" r="r" b="b"/>
              <a:pathLst>
                <a:path w="17940" h="19091" extrusionOk="0">
                  <a:moveTo>
                    <a:pt x="3377" y="4533"/>
                  </a:moveTo>
                  <a:cubicBezTo>
                    <a:pt x="3049" y="5985"/>
                    <a:pt x="2040" y="15353"/>
                    <a:pt x="10889" y="17765"/>
                  </a:cubicBezTo>
                  <a:cubicBezTo>
                    <a:pt x="13689" y="18524"/>
                    <a:pt x="16135" y="17904"/>
                    <a:pt x="17378" y="15950"/>
                  </a:cubicBezTo>
                  <a:cubicBezTo>
                    <a:pt x="17853" y="15205"/>
                    <a:pt x="18034" y="14352"/>
                    <a:pt x="17893" y="13516"/>
                  </a:cubicBezTo>
                  <a:cubicBezTo>
                    <a:pt x="17893" y="13516"/>
                    <a:pt x="17893" y="13516"/>
                    <a:pt x="17893" y="13544"/>
                  </a:cubicBezTo>
                  <a:cubicBezTo>
                    <a:pt x="18601" y="18267"/>
                    <a:pt x="9839" y="21600"/>
                    <a:pt x="3992" y="16620"/>
                  </a:cubicBezTo>
                  <a:cubicBezTo>
                    <a:pt x="-2999" y="10669"/>
                    <a:pt x="1318" y="0"/>
                    <a:pt x="1318" y="0"/>
                  </a:cubicBezTo>
                  <a:lnTo>
                    <a:pt x="4419" y="465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8" name="Group">
            <a:extLst>
              <a:ext uri="{FF2B5EF4-FFF2-40B4-BE49-F238E27FC236}">
                <a16:creationId xmlns:a16="http://schemas.microsoft.com/office/drawing/2014/main" id="{315890EC-0F6E-4748-A94C-EF8653E1B720}"/>
              </a:ext>
            </a:extLst>
          </p:cNvPr>
          <p:cNvGrpSpPr/>
          <p:nvPr/>
        </p:nvGrpSpPr>
        <p:grpSpPr>
          <a:xfrm>
            <a:off x="2425389" y="3874350"/>
            <a:ext cx="2600360" cy="1653539"/>
            <a:chOff x="0" y="0"/>
            <a:chExt cx="3467146" cy="2204717"/>
          </a:xfrm>
          <a:solidFill>
            <a:srgbClr val="0BA7DF"/>
          </a:solidFill>
        </p:grpSpPr>
        <p:sp>
          <p:nvSpPr>
            <p:cNvPr id="19" name="Freeform 25">
              <a:extLst>
                <a:ext uri="{FF2B5EF4-FFF2-40B4-BE49-F238E27FC236}">
                  <a16:creationId xmlns:a16="http://schemas.microsoft.com/office/drawing/2014/main" id="{F0930F29-E9A3-48A9-98BB-9D41A7D668DD}"/>
                </a:ext>
              </a:extLst>
            </p:cNvPr>
            <p:cNvSpPr/>
            <p:nvPr/>
          </p:nvSpPr>
          <p:spPr>
            <a:xfrm>
              <a:off x="888" y="0"/>
              <a:ext cx="3466259" cy="2204719"/>
            </a:xfrm>
            <a:custGeom>
              <a:avLst/>
              <a:gdLst/>
              <a:ahLst/>
              <a:cxnLst>
                <a:cxn ang="0">
                  <a:pos x="wd2" y="hd2"/>
                </a:cxn>
                <a:cxn ang="5400000">
                  <a:pos x="wd2" y="hd2"/>
                </a:cxn>
                <a:cxn ang="10800000">
                  <a:pos x="wd2" y="hd2"/>
                </a:cxn>
                <a:cxn ang="16200000">
                  <a:pos x="wd2" y="hd2"/>
                </a:cxn>
              </a:cxnLst>
              <a:rect l="0" t="0" r="r" b="b"/>
              <a:pathLst>
                <a:path w="20314" h="18582" extrusionOk="0">
                  <a:moveTo>
                    <a:pt x="1566" y="12733"/>
                  </a:moveTo>
                  <a:lnTo>
                    <a:pt x="1044" y="13651"/>
                  </a:lnTo>
                  <a:lnTo>
                    <a:pt x="0" y="6665"/>
                  </a:lnTo>
                  <a:lnTo>
                    <a:pt x="4990" y="6911"/>
                  </a:lnTo>
                  <a:lnTo>
                    <a:pt x="4468" y="7815"/>
                  </a:lnTo>
                  <a:cubicBezTo>
                    <a:pt x="5512" y="9113"/>
                    <a:pt x="12632" y="16480"/>
                    <a:pt x="18097" y="9613"/>
                  </a:cubicBezTo>
                  <a:cubicBezTo>
                    <a:pt x="19830" y="7434"/>
                    <a:pt x="20300" y="4657"/>
                    <a:pt x="19225" y="2150"/>
                  </a:cubicBezTo>
                  <a:cubicBezTo>
                    <a:pt x="18816" y="1187"/>
                    <a:pt x="18203" y="434"/>
                    <a:pt x="17476" y="0"/>
                  </a:cubicBezTo>
                  <a:cubicBezTo>
                    <a:pt x="17567" y="18"/>
                    <a:pt x="17656" y="48"/>
                    <a:pt x="17743" y="90"/>
                  </a:cubicBezTo>
                  <a:cubicBezTo>
                    <a:pt x="21005" y="2239"/>
                    <a:pt x="21600" y="12151"/>
                    <a:pt x="16954" y="16226"/>
                  </a:cubicBezTo>
                  <a:cubicBezTo>
                    <a:pt x="10774" y="21600"/>
                    <a:pt x="4426" y="16629"/>
                    <a:pt x="1566" y="1273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0" name="Freeform 26">
              <a:extLst>
                <a:ext uri="{FF2B5EF4-FFF2-40B4-BE49-F238E27FC236}">
                  <a16:creationId xmlns:a16="http://schemas.microsoft.com/office/drawing/2014/main" id="{3F23192A-8966-43F6-B9DA-4A1A11B5A3C3}"/>
                </a:ext>
              </a:extLst>
            </p:cNvPr>
            <p:cNvSpPr/>
            <p:nvPr/>
          </p:nvSpPr>
          <p:spPr>
            <a:xfrm>
              <a:off x="-1" y="0"/>
              <a:ext cx="3407921" cy="1870796"/>
            </a:xfrm>
            <a:custGeom>
              <a:avLst/>
              <a:gdLst/>
              <a:ahLst/>
              <a:cxnLst>
                <a:cxn ang="0">
                  <a:pos x="wd2" y="hd2"/>
                </a:cxn>
                <a:cxn ang="5400000">
                  <a:pos x="wd2" y="hd2"/>
                </a:cxn>
                <a:cxn ang="10800000">
                  <a:pos x="wd2" y="hd2"/>
                </a:cxn>
                <a:cxn ang="16200000">
                  <a:pos x="wd2" y="hd2"/>
                </a:cxn>
              </a:cxnLst>
              <a:rect l="0" t="0" r="r" b="b"/>
              <a:pathLst>
                <a:path w="20006" h="18778" extrusionOk="0">
                  <a:moveTo>
                    <a:pt x="4465" y="9307"/>
                  </a:moveTo>
                  <a:cubicBezTo>
                    <a:pt x="5511" y="10853"/>
                    <a:pt x="12643" y="19627"/>
                    <a:pt x="18118" y="11449"/>
                  </a:cubicBezTo>
                  <a:cubicBezTo>
                    <a:pt x="19854" y="8853"/>
                    <a:pt x="20324" y="5547"/>
                    <a:pt x="19247" y="2560"/>
                  </a:cubicBezTo>
                  <a:cubicBezTo>
                    <a:pt x="18841" y="1418"/>
                    <a:pt x="18234" y="522"/>
                    <a:pt x="17511" y="0"/>
                  </a:cubicBezTo>
                  <a:cubicBezTo>
                    <a:pt x="21600" y="3022"/>
                    <a:pt x="20722" y="15342"/>
                    <a:pt x="14447" y="18249"/>
                  </a:cubicBezTo>
                  <a:cubicBezTo>
                    <a:pt x="7195" y="21600"/>
                    <a:pt x="0" y="7938"/>
                    <a:pt x="0" y="7938"/>
                  </a:cubicBezTo>
                  <a:lnTo>
                    <a:pt x="4999" y="8231"/>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1" name="Group">
            <a:extLst>
              <a:ext uri="{FF2B5EF4-FFF2-40B4-BE49-F238E27FC236}">
                <a16:creationId xmlns:a16="http://schemas.microsoft.com/office/drawing/2014/main" id="{04F1DDE8-1955-495E-804B-B4A21B31634D}"/>
              </a:ext>
            </a:extLst>
          </p:cNvPr>
          <p:cNvGrpSpPr/>
          <p:nvPr/>
        </p:nvGrpSpPr>
        <p:grpSpPr>
          <a:xfrm>
            <a:off x="3561617" y="3835683"/>
            <a:ext cx="1852408" cy="2520671"/>
            <a:chOff x="0" y="34"/>
            <a:chExt cx="2469875" cy="3360894"/>
          </a:xfrm>
          <a:solidFill>
            <a:schemeClr val="accent4">
              <a:lumMod val="75000"/>
            </a:schemeClr>
          </a:solidFill>
        </p:grpSpPr>
        <p:sp>
          <p:nvSpPr>
            <p:cNvPr id="22" name="Freeform 32">
              <a:extLst>
                <a:ext uri="{FF2B5EF4-FFF2-40B4-BE49-F238E27FC236}">
                  <a16:creationId xmlns:a16="http://schemas.microsoft.com/office/drawing/2014/main" id="{3392CD72-4CEB-47E5-AF49-99F004C14204}"/>
                </a:ext>
              </a:extLst>
            </p:cNvPr>
            <p:cNvSpPr/>
            <p:nvPr/>
          </p:nvSpPr>
          <p:spPr>
            <a:xfrm>
              <a:off x="6227" y="34"/>
              <a:ext cx="2463649" cy="3360896"/>
            </a:xfrm>
            <a:custGeom>
              <a:avLst/>
              <a:gdLst/>
              <a:ahLst/>
              <a:cxnLst>
                <a:cxn ang="0">
                  <a:pos x="wd2" y="hd2"/>
                </a:cxn>
                <a:cxn ang="5400000">
                  <a:pos x="wd2" y="hd2"/>
                </a:cxn>
                <a:cxn ang="10800000">
                  <a:pos x="wd2" y="hd2"/>
                </a:cxn>
                <a:cxn ang="16200000">
                  <a:pos x="wd2" y="hd2"/>
                </a:cxn>
              </a:cxnLst>
              <a:rect l="0" t="0" r="r" b="b"/>
              <a:pathLst>
                <a:path w="21530" h="20167" extrusionOk="0">
                  <a:moveTo>
                    <a:pt x="6601" y="19359"/>
                  </a:moveTo>
                  <a:lnTo>
                    <a:pt x="7005" y="20167"/>
                  </a:lnTo>
                  <a:lnTo>
                    <a:pt x="0" y="18504"/>
                  </a:lnTo>
                  <a:lnTo>
                    <a:pt x="4048" y="14253"/>
                  </a:lnTo>
                  <a:lnTo>
                    <a:pt x="4445" y="15050"/>
                  </a:lnTo>
                  <a:cubicBezTo>
                    <a:pt x="6398" y="14620"/>
                    <a:pt x="18455" y="11107"/>
                    <a:pt x="16525" y="3817"/>
                  </a:cubicBezTo>
                  <a:cubicBezTo>
                    <a:pt x="15910" y="1511"/>
                    <a:pt x="13793" y="97"/>
                    <a:pt x="10710" y="97"/>
                  </a:cubicBezTo>
                  <a:cubicBezTo>
                    <a:pt x="9525" y="101"/>
                    <a:pt x="8372" y="362"/>
                    <a:pt x="7418" y="841"/>
                  </a:cubicBezTo>
                  <a:cubicBezTo>
                    <a:pt x="7506" y="770"/>
                    <a:pt x="7602" y="705"/>
                    <a:pt x="7706" y="645"/>
                  </a:cubicBezTo>
                  <a:cubicBezTo>
                    <a:pt x="12158" y="-1433"/>
                    <a:pt x="21475" y="1707"/>
                    <a:pt x="21530" y="7260"/>
                  </a:cubicBezTo>
                  <a:cubicBezTo>
                    <a:pt x="21600" y="14582"/>
                    <a:pt x="12298" y="18275"/>
                    <a:pt x="6601" y="193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3" name="Freeform 33">
              <a:extLst>
                <a:ext uri="{FF2B5EF4-FFF2-40B4-BE49-F238E27FC236}">
                  <a16:creationId xmlns:a16="http://schemas.microsoft.com/office/drawing/2014/main" id="{2124D902-E44D-464C-834F-0DA589CFEA80}"/>
                </a:ext>
              </a:extLst>
            </p:cNvPr>
            <p:cNvSpPr/>
            <p:nvPr/>
          </p:nvSpPr>
          <p:spPr>
            <a:xfrm>
              <a:off x="-1" y="7757"/>
              <a:ext cx="2210713" cy="3083087"/>
            </a:xfrm>
            <a:custGeom>
              <a:avLst/>
              <a:gdLst/>
              <a:ahLst/>
              <a:cxnLst>
                <a:cxn ang="0">
                  <a:pos x="wd2" y="hd2"/>
                </a:cxn>
                <a:cxn ang="5400000">
                  <a:pos x="wd2" y="hd2"/>
                </a:cxn>
                <a:cxn ang="10800000">
                  <a:pos x="wd2" y="hd2"/>
                </a:cxn>
                <a:cxn ang="16200000">
                  <a:pos x="wd2" y="hd2"/>
                </a:cxn>
              </a:cxnLst>
              <a:rect l="0" t="0" r="r" b="b"/>
              <a:pathLst>
                <a:path w="19624" h="19625" extrusionOk="0">
                  <a:moveTo>
                    <a:pt x="4546" y="15905"/>
                  </a:moveTo>
                  <a:cubicBezTo>
                    <a:pt x="6531" y="15448"/>
                    <a:pt x="18777" y="11722"/>
                    <a:pt x="16817" y="3989"/>
                  </a:cubicBezTo>
                  <a:cubicBezTo>
                    <a:pt x="16192" y="1542"/>
                    <a:pt x="14042" y="43"/>
                    <a:pt x="10911" y="43"/>
                  </a:cubicBezTo>
                  <a:cubicBezTo>
                    <a:pt x="9713" y="54"/>
                    <a:pt x="8551" y="334"/>
                    <a:pt x="7590" y="843"/>
                  </a:cubicBezTo>
                  <a:cubicBezTo>
                    <a:pt x="13077" y="-1975"/>
                    <a:pt x="21600" y="2625"/>
                    <a:pt x="19212" y="9422"/>
                  </a:cubicBezTo>
                  <a:cubicBezTo>
                    <a:pt x="16358" y="17579"/>
                    <a:pt x="0" y="19625"/>
                    <a:pt x="0" y="19625"/>
                  </a:cubicBezTo>
                  <a:lnTo>
                    <a:pt x="4111" y="1511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4" name="Group">
            <a:extLst>
              <a:ext uri="{FF2B5EF4-FFF2-40B4-BE49-F238E27FC236}">
                <a16:creationId xmlns:a16="http://schemas.microsoft.com/office/drawing/2014/main" id="{D3A2057C-7190-47D4-A2D3-BB4DAE480DA9}"/>
              </a:ext>
            </a:extLst>
          </p:cNvPr>
          <p:cNvGrpSpPr/>
          <p:nvPr/>
        </p:nvGrpSpPr>
        <p:grpSpPr>
          <a:xfrm>
            <a:off x="4005493" y="3608785"/>
            <a:ext cx="2135185" cy="2390915"/>
            <a:chOff x="46" y="61"/>
            <a:chExt cx="2846912" cy="3187886"/>
          </a:xfrm>
          <a:solidFill>
            <a:schemeClr val="accent6">
              <a:lumMod val="75000"/>
            </a:schemeClr>
          </a:solidFill>
        </p:grpSpPr>
        <p:sp>
          <p:nvSpPr>
            <p:cNvPr id="25" name="Freeform 39">
              <a:extLst>
                <a:ext uri="{FF2B5EF4-FFF2-40B4-BE49-F238E27FC236}">
                  <a16:creationId xmlns:a16="http://schemas.microsoft.com/office/drawing/2014/main" id="{968786B9-FC56-472B-B00A-804D0EFC0C42}"/>
                </a:ext>
              </a:extLst>
            </p:cNvPr>
            <p:cNvSpPr/>
            <p:nvPr/>
          </p:nvSpPr>
          <p:spPr>
            <a:xfrm>
              <a:off x="46" y="61"/>
              <a:ext cx="2846913" cy="3185222"/>
            </a:xfrm>
            <a:custGeom>
              <a:avLst/>
              <a:gdLst/>
              <a:ahLst/>
              <a:cxnLst>
                <a:cxn ang="0">
                  <a:pos x="wd2" y="hd2"/>
                </a:cxn>
                <a:cxn ang="5400000">
                  <a:pos x="wd2" y="hd2"/>
                </a:cxn>
                <a:cxn ang="10800000">
                  <a:pos x="wd2" y="hd2"/>
                </a:cxn>
                <a:cxn ang="16200000">
                  <a:pos x="wd2" y="hd2"/>
                </a:cxn>
              </a:cxnLst>
              <a:rect l="0" t="0" r="r" b="b"/>
              <a:pathLst>
                <a:path w="21083" h="19755" extrusionOk="0">
                  <a:moveTo>
                    <a:pt x="20035" y="16059"/>
                  </a:moveTo>
                  <a:lnTo>
                    <a:pt x="21083" y="16202"/>
                  </a:lnTo>
                  <a:lnTo>
                    <a:pt x="16466" y="19755"/>
                  </a:lnTo>
                  <a:lnTo>
                    <a:pt x="13433" y="15153"/>
                  </a:lnTo>
                  <a:lnTo>
                    <a:pt x="14461" y="15290"/>
                  </a:lnTo>
                  <a:cubicBezTo>
                    <a:pt x="14778" y="13868"/>
                    <a:pt x="15781" y="4652"/>
                    <a:pt x="7028" y="2291"/>
                  </a:cubicBezTo>
                  <a:cubicBezTo>
                    <a:pt x="4265" y="1544"/>
                    <a:pt x="1844" y="2159"/>
                    <a:pt x="624" y="4081"/>
                  </a:cubicBezTo>
                  <a:cubicBezTo>
                    <a:pt x="160" y="4816"/>
                    <a:pt x="-15" y="5653"/>
                    <a:pt x="123" y="6475"/>
                  </a:cubicBezTo>
                  <a:cubicBezTo>
                    <a:pt x="81" y="6386"/>
                    <a:pt x="48" y="6294"/>
                    <a:pt x="24" y="6201"/>
                  </a:cubicBezTo>
                  <a:cubicBezTo>
                    <a:pt x="-464" y="2417"/>
                    <a:pt x="6692" y="-1845"/>
                    <a:pt x="12799" y="846"/>
                  </a:cubicBezTo>
                  <a:cubicBezTo>
                    <a:pt x="20833" y="4394"/>
                    <a:pt x="21136" y="11984"/>
                    <a:pt x="20035" y="160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6" name="Freeform 40">
              <a:extLst>
                <a:ext uri="{FF2B5EF4-FFF2-40B4-BE49-F238E27FC236}">
                  <a16:creationId xmlns:a16="http://schemas.microsoft.com/office/drawing/2014/main" id="{EA677477-0916-46C1-95A1-83391EB5123C}"/>
                </a:ext>
              </a:extLst>
            </p:cNvPr>
            <p:cNvSpPr/>
            <p:nvPr/>
          </p:nvSpPr>
          <p:spPr>
            <a:xfrm>
              <a:off x="6691" y="207561"/>
              <a:ext cx="2345052" cy="2980387"/>
            </a:xfrm>
            <a:custGeom>
              <a:avLst/>
              <a:gdLst/>
              <a:ahLst/>
              <a:cxnLst>
                <a:cxn ang="0">
                  <a:pos x="wd2" y="hd2"/>
                </a:cxn>
                <a:cxn ang="5400000">
                  <a:pos x="wd2" y="hd2"/>
                </a:cxn>
                <a:cxn ang="10800000">
                  <a:pos x="wd2" y="hd2"/>
                </a:cxn>
                <a:cxn ang="16200000">
                  <a:pos x="wd2" y="hd2"/>
                </a:cxn>
              </a:cxnLst>
              <a:rect l="0" t="0" r="r" b="b"/>
              <a:pathLst>
                <a:path w="18177" h="19287" extrusionOk="0">
                  <a:moveTo>
                    <a:pt x="15055" y="14611"/>
                  </a:moveTo>
                  <a:cubicBezTo>
                    <a:pt x="15386" y="13126"/>
                    <a:pt x="16436" y="3510"/>
                    <a:pt x="7275" y="1045"/>
                  </a:cubicBezTo>
                  <a:cubicBezTo>
                    <a:pt x="4383" y="266"/>
                    <a:pt x="1849" y="908"/>
                    <a:pt x="572" y="2914"/>
                  </a:cubicBezTo>
                  <a:cubicBezTo>
                    <a:pt x="87" y="3680"/>
                    <a:pt x="-97" y="4554"/>
                    <a:pt x="48" y="5412"/>
                  </a:cubicBezTo>
                  <a:cubicBezTo>
                    <a:pt x="-691" y="564"/>
                    <a:pt x="7593" y="-2313"/>
                    <a:pt x="14027" y="2404"/>
                  </a:cubicBezTo>
                  <a:cubicBezTo>
                    <a:pt x="20909" y="7430"/>
                    <a:pt x="17154" y="19287"/>
                    <a:pt x="17154" y="19287"/>
                  </a:cubicBezTo>
                  <a:lnTo>
                    <a:pt x="13978" y="14484"/>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7" name="Group">
            <a:extLst>
              <a:ext uri="{FF2B5EF4-FFF2-40B4-BE49-F238E27FC236}">
                <a16:creationId xmlns:a16="http://schemas.microsoft.com/office/drawing/2014/main" id="{7E7AC122-B2C2-4580-8686-546A9BDA9E53}"/>
              </a:ext>
            </a:extLst>
          </p:cNvPr>
          <p:cNvGrpSpPr/>
          <p:nvPr/>
        </p:nvGrpSpPr>
        <p:grpSpPr>
          <a:xfrm>
            <a:off x="3970447" y="3102300"/>
            <a:ext cx="2569015" cy="1662043"/>
            <a:chOff x="71" y="2"/>
            <a:chExt cx="3425352" cy="2216056"/>
          </a:xfrm>
          <a:solidFill>
            <a:srgbClr val="CC3399"/>
          </a:solidFill>
        </p:grpSpPr>
        <p:sp>
          <p:nvSpPr>
            <p:cNvPr id="28" name="Freeform 46">
              <a:extLst>
                <a:ext uri="{FF2B5EF4-FFF2-40B4-BE49-F238E27FC236}">
                  <a16:creationId xmlns:a16="http://schemas.microsoft.com/office/drawing/2014/main" id="{466E296C-E8FF-4B0D-95A8-CA033D67C32A}"/>
                </a:ext>
              </a:extLst>
            </p:cNvPr>
            <p:cNvSpPr/>
            <p:nvPr/>
          </p:nvSpPr>
          <p:spPr>
            <a:xfrm>
              <a:off x="71" y="2"/>
              <a:ext cx="3423577" cy="2216057"/>
            </a:xfrm>
            <a:custGeom>
              <a:avLst/>
              <a:gdLst/>
              <a:ahLst/>
              <a:cxnLst>
                <a:cxn ang="0">
                  <a:pos x="wd2" y="hd2"/>
                </a:cxn>
                <a:cxn ang="5400000">
                  <a:pos x="wd2" y="hd2"/>
                </a:cxn>
                <a:cxn ang="10800000">
                  <a:pos x="wd2" y="hd2"/>
                </a:cxn>
                <a:cxn ang="16200000">
                  <a:pos x="wd2" y="hd2"/>
                </a:cxn>
              </a:cxnLst>
              <a:rect l="0" t="0" r="r" b="b"/>
              <a:pathLst>
                <a:path w="21074" h="18710" extrusionOk="0">
                  <a:moveTo>
                    <a:pt x="137" y="13813"/>
                  </a:moveTo>
                  <a:cubicBezTo>
                    <a:pt x="-526" y="8579"/>
                    <a:pt x="1327" y="4803"/>
                    <a:pt x="3498" y="2231"/>
                  </a:cubicBezTo>
                  <a:cubicBezTo>
                    <a:pt x="9830" y="-2890"/>
                    <a:pt x="16370" y="1895"/>
                    <a:pt x="19385" y="5701"/>
                  </a:cubicBezTo>
                  <a:lnTo>
                    <a:pt x="19934" y="4773"/>
                  </a:lnTo>
                  <a:lnTo>
                    <a:pt x="21074" y="11749"/>
                  </a:lnTo>
                  <a:lnTo>
                    <a:pt x="15838" y="11592"/>
                  </a:lnTo>
                  <a:lnTo>
                    <a:pt x="16387" y="10680"/>
                  </a:lnTo>
                  <a:cubicBezTo>
                    <a:pt x="15290" y="9394"/>
                    <a:pt x="7741" y="2134"/>
                    <a:pt x="2056" y="9110"/>
                  </a:cubicBezTo>
                  <a:cubicBezTo>
                    <a:pt x="258" y="11353"/>
                    <a:pt x="-214" y="14112"/>
                    <a:pt x="960" y="16587"/>
                  </a:cubicBezTo>
                  <a:cubicBezTo>
                    <a:pt x="1398" y="17546"/>
                    <a:pt x="2049" y="18289"/>
                    <a:pt x="2818" y="18710"/>
                  </a:cubicBezTo>
                  <a:lnTo>
                    <a:pt x="2692" y="18710"/>
                  </a:lnTo>
                  <a:cubicBezTo>
                    <a:pt x="1349" y="17970"/>
                    <a:pt x="450" y="16228"/>
                    <a:pt x="137" y="1381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9" name="Freeform 47">
              <a:extLst>
                <a:ext uri="{FF2B5EF4-FFF2-40B4-BE49-F238E27FC236}">
                  <a16:creationId xmlns:a16="http://schemas.microsoft.com/office/drawing/2014/main" id="{70F99229-0B4F-4F84-8F35-302FDE737779}"/>
                </a:ext>
              </a:extLst>
            </p:cNvPr>
            <p:cNvSpPr/>
            <p:nvPr/>
          </p:nvSpPr>
          <p:spPr>
            <a:xfrm>
              <a:off x="22156" y="366070"/>
              <a:ext cx="3403268" cy="1849100"/>
            </a:xfrm>
            <a:custGeom>
              <a:avLst/>
              <a:gdLst/>
              <a:ahLst/>
              <a:cxnLst>
                <a:cxn ang="0">
                  <a:pos x="wd2" y="hd2"/>
                </a:cxn>
                <a:cxn ang="5400000">
                  <a:pos x="wd2" y="hd2"/>
                </a:cxn>
                <a:cxn ang="10800000">
                  <a:pos x="wd2" y="hd2"/>
                </a:cxn>
                <a:cxn ang="16200000">
                  <a:pos x="wd2" y="hd2"/>
                </a:cxn>
              </a:cxnLst>
              <a:rect l="0" t="0" r="r" b="b"/>
              <a:pathLst>
                <a:path w="21142" h="18493" extrusionOk="0">
                  <a:moveTo>
                    <a:pt x="5766" y="675"/>
                  </a:moveTo>
                  <a:cubicBezTo>
                    <a:pt x="12787" y="-3107"/>
                    <a:pt x="21142" y="10248"/>
                    <a:pt x="21142" y="10248"/>
                  </a:cubicBezTo>
                  <a:lnTo>
                    <a:pt x="15858" y="10062"/>
                  </a:lnTo>
                  <a:lnTo>
                    <a:pt x="16411" y="8982"/>
                  </a:lnTo>
                  <a:cubicBezTo>
                    <a:pt x="15305" y="7458"/>
                    <a:pt x="7686" y="-1141"/>
                    <a:pt x="1949" y="7122"/>
                  </a:cubicBezTo>
                  <a:cubicBezTo>
                    <a:pt x="134" y="9779"/>
                    <a:pt x="-342" y="13046"/>
                    <a:pt x="842" y="15978"/>
                  </a:cubicBezTo>
                  <a:cubicBezTo>
                    <a:pt x="1285" y="17114"/>
                    <a:pt x="1942" y="17995"/>
                    <a:pt x="2718" y="18493"/>
                  </a:cubicBezTo>
                  <a:lnTo>
                    <a:pt x="2685" y="18493"/>
                  </a:lnTo>
                  <a:cubicBezTo>
                    <a:pt x="1986" y="18051"/>
                    <a:pt x="1373" y="17321"/>
                    <a:pt x="909" y="16376"/>
                  </a:cubicBezTo>
                  <a:cubicBezTo>
                    <a:pt x="523" y="15485"/>
                    <a:pt x="247" y="14484"/>
                    <a:pt x="95" y="13427"/>
                  </a:cubicBezTo>
                  <a:cubicBezTo>
                    <a:pt x="-458" y="8902"/>
                    <a:pt x="1401" y="3013"/>
                    <a:pt x="5766" y="675"/>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sp>
        <p:nvSpPr>
          <p:cNvPr id="31" name="TextBox 52">
            <a:extLst>
              <a:ext uri="{FF2B5EF4-FFF2-40B4-BE49-F238E27FC236}">
                <a16:creationId xmlns:a16="http://schemas.microsoft.com/office/drawing/2014/main" id="{582A579B-BB7E-4833-A848-9352032D73E9}"/>
              </a:ext>
            </a:extLst>
          </p:cNvPr>
          <p:cNvSpPr txBox="1"/>
          <p:nvPr/>
        </p:nvSpPr>
        <p:spPr>
          <a:xfrm>
            <a:off x="231568" y="2178387"/>
            <a:ext cx="3820912" cy="900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el-GR" dirty="0">
                <a:solidFill>
                  <a:schemeClr val="tx1">
                    <a:lumMod val="75000"/>
                    <a:lumOff val="25000"/>
                  </a:schemeClr>
                </a:solidFill>
              </a:rPr>
              <a:t>Αναφορά/παρουσίαση συμπερασμάτων σε μεγαλύτερη ομάδα
</a:t>
            </a:r>
            <a:endParaRPr lang="en-US" dirty="0">
              <a:solidFill>
                <a:schemeClr val="tx1">
                  <a:lumMod val="75000"/>
                  <a:lumOff val="25000"/>
                </a:schemeClr>
              </a:solidFill>
            </a:endParaRPr>
          </a:p>
        </p:txBody>
      </p:sp>
      <p:sp>
        <p:nvSpPr>
          <p:cNvPr id="33" name="TextBox 52">
            <a:extLst>
              <a:ext uri="{FF2B5EF4-FFF2-40B4-BE49-F238E27FC236}">
                <a16:creationId xmlns:a16="http://schemas.microsoft.com/office/drawing/2014/main" id="{856A8A39-CBFF-43F0-868B-6FBBD79C4AA0}"/>
              </a:ext>
            </a:extLst>
          </p:cNvPr>
          <p:cNvSpPr txBox="1"/>
          <p:nvPr/>
        </p:nvSpPr>
        <p:spPr>
          <a:xfrm>
            <a:off x="25101" y="3834204"/>
            <a:ext cx="2664592"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el-GR" dirty="0">
                <a:solidFill>
                  <a:schemeClr val="tx1">
                    <a:lumMod val="75000"/>
                    <a:lumOff val="25000"/>
                  </a:schemeClr>
                </a:solidFill>
              </a:rPr>
              <a:t>Το 1ο άτομο ξεδιπλώνει το χαρτί και διαβάζει δυνατά</a:t>
            </a:r>
            <a:endParaRPr lang="en-US" dirty="0">
              <a:solidFill>
                <a:schemeClr val="tx1">
                  <a:lumMod val="75000"/>
                  <a:lumOff val="25000"/>
                </a:schemeClr>
              </a:solidFill>
            </a:endParaRPr>
          </a:p>
        </p:txBody>
      </p:sp>
      <p:sp>
        <p:nvSpPr>
          <p:cNvPr id="35" name="TextBox 52">
            <a:extLst>
              <a:ext uri="{FF2B5EF4-FFF2-40B4-BE49-F238E27FC236}">
                <a16:creationId xmlns:a16="http://schemas.microsoft.com/office/drawing/2014/main" id="{BD993792-9DAB-4D20-A18F-967B178D09CB}"/>
              </a:ext>
            </a:extLst>
          </p:cNvPr>
          <p:cNvSpPr txBox="1"/>
          <p:nvPr/>
        </p:nvSpPr>
        <p:spPr>
          <a:xfrm>
            <a:off x="756319" y="5733110"/>
            <a:ext cx="2861026" cy="1177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el-GR">
                <a:solidFill>
                  <a:schemeClr val="tx1">
                    <a:lumMod val="75000"/>
                    <a:lumOff val="25000"/>
                  </a:schemeClr>
                </a:solidFill>
              </a:rPr>
              <a:t>Γράψτε πρόταση, διπλώστε και περάστε στο επόμενο άτομο
</a:t>
            </a:r>
            <a:endParaRPr lang="en-US" dirty="0">
              <a:solidFill>
                <a:schemeClr val="tx1">
                  <a:lumMod val="75000"/>
                  <a:lumOff val="25000"/>
                </a:schemeClr>
              </a:solidFill>
            </a:endParaRPr>
          </a:p>
        </p:txBody>
      </p:sp>
      <p:sp>
        <p:nvSpPr>
          <p:cNvPr id="37" name="TextBox 52">
            <a:extLst>
              <a:ext uri="{FF2B5EF4-FFF2-40B4-BE49-F238E27FC236}">
                <a16:creationId xmlns:a16="http://schemas.microsoft.com/office/drawing/2014/main" id="{93534470-438F-417D-A683-4D016BFF6A1D}"/>
              </a:ext>
            </a:extLst>
          </p:cNvPr>
          <p:cNvSpPr txBox="1"/>
          <p:nvPr/>
        </p:nvSpPr>
        <p:spPr>
          <a:xfrm>
            <a:off x="4898850" y="6080144"/>
            <a:ext cx="3767750" cy="900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el-GR">
                <a:solidFill>
                  <a:schemeClr val="tx1">
                    <a:lumMod val="75000"/>
                    <a:lumOff val="25000"/>
                  </a:schemeClr>
                </a:solidFill>
              </a:rPr>
              <a:t>Διπλώστε το χαρτί και περάστε στο 2ο άτομο
</a:t>
            </a:r>
            <a:endParaRPr lang="en-US" dirty="0">
              <a:solidFill>
                <a:schemeClr val="tx1">
                  <a:lumMod val="75000"/>
                  <a:lumOff val="25000"/>
                </a:schemeClr>
              </a:solidFill>
            </a:endParaRPr>
          </a:p>
        </p:txBody>
      </p:sp>
      <p:sp>
        <p:nvSpPr>
          <p:cNvPr id="39" name="TextBox 52">
            <a:extLst>
              <a:ext uri="{FF2B5EF4-FFF2-40B4-BE49-F238E27FC236}">
                <a16:creationId xmlns:a16="http://schemas.microsoft.com/office/drawing/2014/main" id="{08D2C4F2-DA01-4B98-A17B-8AFC346D1439}"/>
              </a:ext>
            </a:extLst>
          </p:cNvPr>
          <p:cNvSpPr txBox="1"/>
          <p:nvPr/>
        </p:nvSpPr>
        <p:spPr>
          <a:xfrm>
            <a:off x="6237626" y="4178873"/>
            <a:ext cx="2716147"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el-GR" dirty="0">
                <a:solidFill>
                  <a:schemeClr val="tx1">
                    <a:lumMod val="75000"/>
                    <a:lumOff val="25000"/>
                  </a:schemeClr>
                </a:solidFill>
              </a:rPr>
              <a:t>Το 1ο άτομο γράφει μια πρόταση για το "μίσος"</a:t>
            </a:r>
            <a:endParaRPr lang="en-US" dirty="0">
              <a:solidFill>
                <a:schemeClr val="tx1">
                  <a:lumMod val="75000"/>
                  <a:lumOff val="25000"/>
                </a:schemeClr>
              </a:solidFill>
            </a:endParaRPr>
          </a:p>
        </p:txBody>
      </p:sp>
      <p:sp>
        <p:nvSpPr>
          <p:cNvPr id="41" name="TextBox 52">
            <a:extLst>
              <a:ext uri="{FF2B5EF4-FFF2-40B4-BE49-F238E27FC236}">
                <a16:creationId xmlns:a16="http://schemas.microsoft.com/office/drawing/2014/main" id="{BCC1D496-805D-4EB9-8DE7-F303A09F3786}"/>
              </a:ext>
            </a:extLst>
          </p:cNvPr>
          <p:cNvSpPr txBox="1"/>
          <p:nvPr/>
        </p:nvSpPr>
        <p:spPr>
          <a:xfrm>
            <a:off x="5646900" y="2416486"/>
            <a:ext cx="3346490"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el-GR" dirty="0">
                <a:solidFill>
                  <a:schemeClr val="tx1">
                    <a:lumMod val="75000"/>
                    <a:lumOff val="25000"/>
                  </a:schemeClr>
                </a:solidFill>
              </a:rPr>
              <a:t>Σχηματισμός ομάδων των </a:t>
            </a:r>
            <a:r>
              <a:rPr lang="nl-NL" dirty="0">
                <a:solidFill>
                  <a:schemeClr val="tx1">
                    <a:lumMod val="75000"/>
                    <a:lumOff val="25000"/>
                  </a:schemeClr>
                </a:solidFill>
              </a:rPr>
              <a:t>6-8</a:t>
            </a:r>
          </a:p>
        </p:txBody>
      </p:sp>
      <p:sp>
        <p:nvSpPr>
          <p:cNvPr id="43" name="Freeform 9">
            <a:extLst>
              <a:ext uri="{FF2B5EF4-FFF2-40B4-BE49-F238E27FC236}">
                <a16:creationId xmlns:a16="http://schemas.microsoft.com/office/drawing/2014/main" id="{B25A9DF7-D163-4FB0-90D4-462A94AFF251}"/>
              </a:ext>
            </a:extLst>
          </p:cNvPr>
          <p:cNvSpPr/>
          <p:nvPr/>
        </p:nvSpPr>
        <p:spPr>
          <a:xfrm>
            <a:off x="5678957" y="3411254"/>
            <a:ext cx="376744" cy="409503"/>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4" name="Freeform 12">
            <a:extLst>
              <a:ext uri="{FF2B5EF4-FFF2-40B4-BE49-F238E27FC236}">
                <a16:creationId xmlns:a16="http://schemas.microsoft.com/office/drawing/2014/main" id="{DFD14A33-0121-493C-8F67-76FD07578E0E}"/>
              </a:ext>
            </a:extLst>
          </p:cNvPr>
          <p:cNvSpPr/>
          <p:nvPr/>
        </p:nvSpPr>
        <p:spPr>
          <a:xfrm>
            <a:off x="3034921" y="3165669"/>
            <a:ext cx="316609" cy="396577"/>
          </a:xfrm>
          <a:custGeom>
            <a:avLst/>
            <a:gdLst/>
            <a:ahLst/>
            <a:cxnLst>
              <a:cxn ang="0">
                <a:pos x="wd2" y="hd2"/>
              </a:cxn>
              <a:cxn ang="5400000">
                <a:pos x="wd2" y="hd2"/>
              </a:cxn>
              <a:cxn ang="10800000">
                <a:pos x="wd2" y="hd2"/>
              </a:cxn>
              <a:cxn ang="16200000">
                <a:pos x="wd2" y="hd2"/>
              </a:cxn>
            </a:cxnLst>
            <a:rect l="0" t="0" r="r" b="b"/>
            <a:pathLst>
              <a:path w="21248" h="21600" extrusionOk="0">
                <a:moveTo>
                  <a:pt x="5084" y="14393"/>
                </a:moveTo>
                <a:lnTo>
                  <a:pt x="6475" y="20745"/>
                </a:lnTo>
                <a:cubicBezTo>
                  <a:pt x="6577" y="21236"/>
                  <a:pt x="7099" y="21597"/>
                  <a:pt x="7713" y="21600"/>
                </a:cubicBezTo>
                <a:lnTo>
                  <a:pt x="14461" y="21600"/>
                </a:lnTo>
                <a:cubicBezTo>
                  <a:pt x="15070" y="21595"/>
                  <a:pt x="15585" y="21234"/>
                  <a:pt x="15679" y="20745"/>
                </a:cubicBezTo>
                <a:lnTo>
                  <a:pt x="17110" y="14393"/>
                </a:lnTo>
                <a:close/>
                <a:moveTo>
                  <a:pt x="4276" y="7191"/>
                </a:moveTo>
                <a:cubicBezTo>
                  <a:pt x="3581" y="7191"/>
                  <a:pt x="3018" y="8169"/>
                  <a:pt x="3018" y="8733"/>
                </a:cubicBezTo>
                <a:cubicBezTo>
                  <a:pt x="2967" y="9299"/>
                  <a:pt x="3491" y="9791"/>
                  <a:pt x="4188" y="9832"/>
                </a:cubicBezTo>
                <a:cubicBezTo>
                  <a:pt x="4885" y="9873"/>
                  <a:pt x="5490" y="9447"/>
                  <a:pt x="5541" y="8882"/>
                </a:cubicBezTo>
                <a:cubicBezTo>
                  <a:pt x="5545" y="8833"/>
                  <a:pt x="5545" y="8783"/>
                  <a:pt x="5541" y="8733"/>
                </a:cubicBezTo>
                <a:cubicBezTo>
                  <a:pt x="5541" y="8169"/>
                  <a:pt x="4978" y="7191"/>
                  <a:pt x="4276" y="7191"/>
                </a:cubicBezTo>
                <a:close/>
                <a:moveTo>
                  <a:pt x="14540" y="6449"/>
                </a:moveTo>
                <a:cubicBezTo>
                  <a:pt x="14378" y="6450"/>
                  <a:pt x="14222" y="6504"/>
                  <a:pt x="14110" y="6600"/>
                </a:cubicBezTo>
                <a:cubicBezTo>
                  <a:pt x="12569" y="7909"/>
                  <a:pt x="11539" y="9558"/>
                  <a:pt x="11150" y="11340"/>
                </a:cubicBezTo>
                <a:lnTo>
                  <a:pt x="9037" y="11340"/>
                </a:lnTo>
                <a:cubicBezTo>
                  <a:pt x="8786" y="10518"/>
                  <a:pt x="8375" y="10023"/>
                  <a:pt x="7137" y="8922"/>
                </a:cubicBezTo>
                <a:cubicBezTo>
                  <a:pt x="6903" y="8717"/>
                  <a:pt x="6508" y="8705"/>
                  <a:pt x="6256" y="8895"/>
                </a:cubicBezTo>
                <a:cubicBezTo>
                  <a:pt x="6004" y="9085"/>
                  <a:pt x="5989" y="9405"/>
                  <a:pt x="6223" y="9610"/>
                </a:cubicBezTo>
                <a:cubicBezTo>
                  <a:pt x="7176" y="10459"/>
                  <a:pt x="7547" y="10840"/>
                  <a:pt x="7733" y="11303"/>
                </a:cubicBezTo>
                <a:lnTo>
                  <a:pt x="5084" y="11303"/>
                </a:lnTo>
                <a:cubicBezTo>
                  <a:pt x="4383" y="11311"/>
                  <a:pt x="3822" y="11776"/>
                  <a:pt x="3826" y="12345"/>
                </a:cubicBezTo>
                <a:lnTo>
                  <a:pt x="3826" y="13372"/>
                </a:lnTo>
                <a:lnTo>
                  <a:pt x="18394" y="13372"/>
                </a:lnTo>
                <a:lnTo>
                  <a:pt x="18394" y="12345"/>
                </a:lnTo>
                <a:cubicBezTo>
                  <a:pt x="18373" y="11764"/>
                  <a:pt x="17786" y="11302"/>
                  <a:pt x="17070" y="11303"/>
                </a:cubicBezTo>
                <a:lnTo>
                  <a:pt x="12395" y="11303"/>
                </a:lnTo>
                <a:cubicBezTo>
                  <a:pt x="12763" y="9792"/>
                  <a:pt x="13660" y="8401"/>
                  <a:pt x="14977" y="7293"/>
                </a:cubicBezTo>
                <a:cubicBezTo>
                  <a:pt x="15216" y="7096"/>
                  <a:pt x="15216" y="6780"/>
                  <a:pt x="14977" y="6584"/>
                </a:cubicBezTo>
                <a:cubicBezTo>
                  <a:pt x="14863" y="6506"/>
                  <a:pt x="14722" y="6459"/>
                  <a:pt x="14573" y="6449"/>
                </a:cubicBezTo>
                <a:close/>
                <a:moveTo>
                  <a:pt x="6700" y="6197"/>
                </a:moveTo>
                <a:cubicBezTo>
                  <a:pt x="6298" y="6168"/>
                  <a:pt x="5905" y="6301"/>
                  <a:pt x="5647" y="6551"/>
                </a:cubicBezTo>
                <a:cubicBezTo>
                  <a:pt x="5296" y="7041"/>
                  <a:pt x="6057" y="7949"/>
                  <a:pt x="6660" y="8234"/>
                </a:cubicBezTo>
                <a:cubicBezTo>
                  <a:pt x="7272" y="8510"/>
                  <a:pt x="8043" y="8338"/>
                  <a:pt x="8395" y="7847"/>
                </a:cubicBezTo>
                <a:cubicBezTo>
                  <a:pt x="8730" y="7343"/>
                  <a:pt x="8521" y="6715"/>
                  <a:pt x="7918" y="6417"/>
                </a:cubicBezTo>
                <a:cubicBezTo>
                  <a:pt x="7541" y="6262"/>
                  <a:pt x="7122" y="6186"/>
                  <a:pt x="6700" y="6197"/>
                </a:cubicBezTo>
                <a:close/>
                <a:moveTo>
                  <a:pt x="1879" y="6197"/>
                </a:moveTo>
                <a:cubicBezTo>
                  <a:pt x="1448" y="6187"/>
                  <a:pt x="1021" y="6263"/>
                  <a:pt x="634" y="6417"/>
                </a:cubicBezTo>
                <a:cubicBezTo>
                  <a:pt x="34" y="6716"/>
                  <a:pt x="-173" y="7345"/>
                  <a:pt x="164" y="7847"/>
                </a:cubicBezTo>
                <a:cubicBezTo>
                  <a:pt x="516" y="8338"/>
                  <a:pt x="1287" y="8510"/>
                  <a:pt x="1899" y="8234"/>
                </a:cubicBezTo>
                <a:cubicBezTo>
                  <a:pt x="2501" y="7949"/>
                  <a:pt x="3263" y="7041"/>
                  <a:pt x="2912" y="6551"/>
                </a:cubicBezTo>
                <a:cubicBezTo>
                  <a:pt x="2662" y="6301"/>
                  <a:pt x="2275" y="6168"/>
                  <a:pt x="1879" y="6197"/>
                </a:cubicBezTo>
                <a:close/>
                <a:moveTo>
                  <a:pt x="16964" y="5122"/>
                </a:moveTo>
                <a:cubicBezTo>
                  <a:pt x="16269" y="5122"/>
                  <a:pt x="15679" y="6100"/>
                  <a:pt x="15679" y="6664"/>
                </a:cubicBezTo>
                <a:cubicBezTo>
                  <a:pt x="15690" y="7234"/>
                  <a:pt x="16262" y="7691"/>
                  <a:pt x="16964" y="7691"/>
                </a:cubicBezTo>
                <a:cubicBezTo>
                  <a:pt x="17661" y="7688"/>
                  <a:pt x="18225" y="7230"/>
                  <a:pt x="18229" y="6664"/>
                </a:cubicBezTo>
                <a:cubicBezTo>
                  <a:pt x="18229" y="6122"/>
                  <a:pt x="17659" y="5122"/>
                  <a:pt x="16964" y="5122"/>
                </a:cubicBezTo>
                <a:close/>
                <a:moveTo>
                  <a:pt x="4276" y="5122"/>
                </a:moveTo>
                <a:cubicBezTo>
                  <a:pt x="3749" y="5122"/>
                  <a:pt x="3322" y="5468"/>
                  <a:pt x="3322" y="5896"/>
                </a:cubicBezTo>
                <a:cubicBezTo>
                  <a:pt x="3323" y="6323"/>
                  <a:pt x="3749" y="6670"/>
                  <a:pt x="4276" y="6670"/>
                </a:cubicBezTo>
                <a:cubicBezTo>
                  <a:pt x="4803" y="6670"/>
                  <a:pt x="5230" y="6323"/>
                  <a:pt x="5230" y="5896"/>
                </a:cubicBezTo>
                <a:cubicBezTo>
                  <a:pt x="5230" y="5894"/>
                  <a:pt x="5230" y="5892"/>
                  <a:pt x="5230" y="5890"/>
                </a:cubicBezTo>
                <a:cubicBezTo>
                  <a:pt x="5230" y="5466"/>
                  <a:pt x="4806" y="5122"/>
                  <a:pt x="4283" y="5122"/>
                </a:cubicBezTo>
                <a:cubicBezTo>
                  <a:pt x="4280" y="5122"/>
                  <a:pt x="4278" y="5122"/>
                  <a:pt x="4276" y="5122"/>
                </a:cubicBezTo>
                <a:close/>
                <a:moveTo>
                  <a:pt x="19368" y="4111"/>
                </a:moveTo>
                <a:cubicBezTo>
                  <a:pt x="18960" y="4083"/>
                  <a:pt x="18562" y="4222"/>
                  <a:pt x="18308" y="4482"/>
                </a:cubicBezTo>
                <a:cubicBezTo>
                  <a:pt x="17964" y="4971"/>
                  <a:pt x="18719" y="5864"/>
                  <a:pt x="19321" y="6143"/>
                </a:cubicBezTo>
                <a:cubicBezTo>
                  <a:pt x="19942" y="6415"/>
                  <a:pt x="20716" y="6245"/>
                  <a:pt x="21083" y="5756"/>
                </a:cubicBezTo>
                <a:cubicBezTo>
                  <a:pt x="21427" y="5260"/>
                  <a:pt x="21214" y="4632"/>
                  <a:pt x="20606" y="4348"/>
                </a:cubicBezTo>
                <a:cubicBezTo>
                  <a:pt x="20222" y="4192"/>
                  <a:pt x="19796" y="4119"/>
                  <a:pt x="19368" y="4133"/>
                </a:cubicBezTo>
                <a:close/>
                <a:moveTo>
                  <a:pt x="14540" y="4111"/>
                </a:moveTo>
                <a:cubicBezTo>
                  <a:pt x="14116" y="4104"/>
                  <a:pt x="13696" y="4186"/>
                  <a:pt x="13322" y="4348"/>
                </a:cubicBezTo>
                <a:cubicBezTo>
                  <a:pt x="12711" y="4631"/>
                  <a:pt x="12499" y="5263"/>
                  <a:pt x="12848" y="5759"/>
                </a:cubicBezTo>
                <a:cubicBezTo>
                  <a:pt x="13198" y="6254"/>
                  <a:pt x="13976" y="6427"/>
                  <a:pt x="14587" y="6143"/>
                </a:cubicBezTo>
                <a:cubicBezTo>
                  <a:pt x="15189" y="5864"/>
                  <a:pt x="15944" y="4971"/>
                  <a:pt x="15600" y="4482"/>
                </a:cubicBezTo>
                <a:cubicBezTo>
                  <a:pt x="15347" y="4238"/>
                  <a:pt x="14965" y="4108"/>
                  <a:pt x="14573" y="4133"/>
                </a:cubicBezTo>
                <a:close/>
                <a:moveTo>
                  <a:pt x="7633" y="3510"/>
                </a:moveTo>
                <a:cubicBezTo>
                  <a:pt x="7305" y="3441"/>
                  <a:pt x="6956" y="3478"/>
                  <a:pt x="6660" y="3612"/>
                </a:cubicBezTo>
                <a:cubicBezTo>
                  <a:pt x="6057" y="3896"/>
                  <a:pt x="5296" y="4789"/>
                  <a:pt x="5647" y="5272"/>
                </a:cubicBezTo>
                <a:cubicBezTo>
                  <a:pt x="5998" y="5756"/>
                  <a:pt x="7322" y="5692"/>
                  <a:pt x="7918" y="5407"/>
                </a:cubicBezTo>
                <a:cubicBezTo>
                  <a:pt x="8526" y="5123"/>
                  <a:pt x="8739" y="4495"/>
                  <a:pt x="8395" y="3999"/>
                </a:cubicBezTo>
                <a:cubicBezTo>
                  <a:pt x="8233" y="3759"/>
                  <a:pt x="7958" y="3583"/>
                  <a:pt x="7633" y="3510"/>
                </a:cubicBezTo>
                <a:close/>
                <a:moveTo>
                  <a:pt x="945" y="3510"/>
                </a:moveTo>
                <a:cubicBezTo>
                  <a:pt x="264" y="3659"/>
                  <a:pt x="-140" y="4228"/>
                  <a:pt x="44" y="4781"/>
                </a:cubicBezTo>
                <a:cubicBezTo>
                  <a:pt x="132" y="5045"/>
                  <a:pt x="344" y="5269"/>
                  <a:pt x="634" y="5407"/>
                </a:cubicBezTo>
                <a:cubicBezTo>
                  <a:pt x="1236" y="5692"/>
                  <a:pt x="2567" y="5761"/>
                  <a:pt x="2912" y="5272"/>
                </a:cubicBezTo>
                <a:cubicBezTo>
                  <a:pt x="3256" y="4783"/>
                  <a:pt x="2501" y="3896"/>
                  <a:pt x="1899" y="3612"/>
                </a:cubicBezTo>
                <a:cubicBezTo>
                  <a:pt x="1611" y="3475"/>
                  <a:pt x="1267" y="3438"/>
                  <a:pt x="945" y="3510"/>
                </a:cubicBezTo>
                <a:close/>
                <a:moveTo>
                  <a:pt x="16964" y="3090"/>
                </a:moveTo>
                <a:cubicBezTo>
                  <a:pt x="16437" y="3090"/>
                  <a:pt x="16010" y="3437"/>
                  <a:pt x="16010" y="3864"/>
                </a:cubicBezTo>
                <a:cubicBezTo>
                  <a:pt x="16010" y="4292"/>
                  <a:pt x="16437" y="4638"/>
                  <a:pt x="16964" y="4638"/>
                </a:cubicBezTo>
                <a:cubicBezTo>
                  <a:pt x="17491" y="4638"/>
                  <a:pt x="17918" y="4292"/>
                  <a:pt x="17918" y="3864"/>
                </a:cubicBezTo>
                <a:cubicBezTo>
                  <a:pt x="17925" y="3434"/>
                  <a:pt x="17501" y="3080"/>
                  <a:pt x="16971" y="3074"/>
                </a:cubicBezTo>
                <a:cubicBezTo>
                  <a:pt x="16968" y="3074"/>
                  <a:pt x="16966" y="3074"/>
                  <a:pt x="16964" y="3074"/>
                </a:cubicBezTo>
                <a:close/>
                <a:moveTo>
                  <a:pt x="4276" y="2069"/>
                </a:moveTo>
                <a:cubicBezTo>
                  <a:pt x="3581" y="2069"/>
                  <a:pt x="3018" y="2526"/>
                  <a:pt x="3018" y="3090"/>
                </a:cubicBezTo>
                <a:cubicBezTo>
                  <a:pt x="3018" y="3628"/>
                  <a:pt x="3581" y="4638"/>
                  <a:pt x="4276" y="4638"/>
                </a:cubicBezTo>
                <a:cubicBezTo>
                  <a:pt x="4971" y="4638"/>
                  <a:pt x="5541" y="3655"/>
                  <a:pt x="5541" y="3090"/>
                </a:cubicBezTo>
                <a:cubicBezTo>
                  <a:pt x="5552" y="2526"/>
                  <a:pt x="4997" y="2062"/>
                  <a:pt x="4303" y="2053"/>
                </a:cubicBezTo>
                <a:cubicBezTo>
                  <a:pt x="4294" y="2053"/>
                  <a:pt x="4285" y="2053"/>
                  <a:pt x="4276" y="2053"/>
                </a:cubicBezTo>
                <a:close/>
                <a:moveTo>
                  <a:pt x="20295" y="1462"/>
                </a:moveTo>
                <a:cubicBezTo>
                  <a:pt x="19969" y="1383"/>
                  <a:pt x="19618" y="1414"/>
                  <a:pt x="19321" y="1548"/>
                </a:cubicBezTo>
                <a:cubicBezTo>
                  <a:pt x="18719" y="1827"/>
                  <a:pt x="17964" y="2736"/>
                  <a:pt x="18308" y="3225"/>
                </a:cubicBezTo>
                <a:cubicBezTo>
                  <a:pt x="18653" y="3714"/>
                  <a:pt x="20004" y="3644"/>
                  <a:pt x="20606" y="3359"/>
                </a:cubicBezTo>
                <a:cubicBezTo>
                  <a:pt x="21205" y="3062"/>
                  <a:pt x="21414" y="2437"/>
                  <a:pt x="21083" y="1935"/>
                </a:cubicBezTo>
                <a:cubicBezTo>
                  <a:pt x="20913" y="1692"/>
                  <a:pt x="20628" y="1515"/>
                  <a:pt x="20295" y="1446"/>
                </a:cubicBezTo>
                <a:close/>
                <a:moveTo>
                  <a:pt x="13613" y="1462"/>
                </a:moveTo>
                <a:cubicBezTo>
                  <a:pt x="13290" y="1530"/>
                  <a:pt x="13013" y="1700"/>
                  <a:pt x="12845" y="1935"/>
                </a:cubicBezTo>
                <a:cubicBezTo>
                  <a:pt x="12514" y="2437"/>
                  <a:pt x="12723" y="3062"/>
                  <a:pt x="13322" y="3359"/>
                </a:cubicBezTo>
                <a:cubicBezTo>
                  <a:pt x="13924" y="3644"/>
                  <a:pt x="15249" y="3714"/>
                  <a:pt x="15600" y="3225"/>
                </a:cubicBezTo>
                <a:cubicBezTo>
                  <a:pt x="15951" y="2736"/>
                  <a:pt x="15189" y="1827"/>
                  <a:pt x="14587" y="1548"/>
                </a:cubicBezTo>
                <a:cubicBezTo>
                  <a:pt x="14293" y="1408"/>
                  <a:pt x="13941" y="1371"/>
                  <a:pt x="13613" y="1446"/>
                </a:cubicBezTo>
                <a:close/>
                <a:moveTo>
                  <a:pt x="16964" y="16"/>
                </a:moveTo>
                <a:cubicBezTo>
                  <a:pt x="16262" y="16"/>
                  <a:pt x="15690" y="473"/>
                  <a:pt x="15679" y="1043"/>
                </a:cubicBezTo>
                <a:cubicBezTo>
                  <a:pt x="15679" y="1607"/>
                  <a:pt x="16269" y="2585"/>
                  <a:pt x="16964" y="2585"/>
                </a:cubicBezTo>
                <a:cubicBezTo>
                  <a:pt x="17659" y="2585"/>
                  <a:pt x="18229" y="1607"/>
                  <a:pt x="18229" y="1043"/>
                </a:cubicBezTo>
                <a:cubicBezTo>
                  <a:pt x="18236" y="473"/>
                  <a:pt x="17673" y="6"/>
                  <a:pt x="16971" y="0"/>
                </a:cubicBezTo>
                <a:cubicBezTo>
                  <a:pt x="16968" y="0"/>
                  <a:pt x="16966" y="0"/>
                  <a:pt x="1696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5" name="Freeform 13">
            <a:extLst>
              <a:ext uri="{FF2B5EF4-FFF2-40B4-BE49-F238E27FC236}">
                <a16:creationId xmlns:a16="http://schemas.microsoft.com/office/drawing/2014/main" id="{DDF5ADA9-3CF9-4867-A2D2-F8FF87C3FA0D}"/>
              </a:ext>
            </a:extLst>
          </p:cNvPr>
          <p:cNvSpPr/>
          <p:nvPr/>
        </p:nvSpPr>
        <p:spPr>
          <a:xfrm>
            <a:off x="4606078" y="2492819"/>
            <a:ext cx="292771" cy="415325"/>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6" name="Freeform 16">
            <a:extLst>
              <a:ext uri="{FF2B5EF4-FFF2-40B4-BE49-F238E27FC236}">
                <a16:creationId xmlns:a16="http://schemas.microsoft.com/office/drawing/2014/main" id="{2185AE11-5C15-4EF2-AC6B-32411C0C8A4E}"/>
              </a:ext>
            </a:extLst>
          </p:cNvPr>
          <p:cNvSpPr/>
          <p:nvPr/>
        </p:nvSpPr>
        <p:spPr>
          <a:xfrm>
            <a:off x="4277777" y="5630308"/>
            <a:ext cx="335399" cy="373981"/>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7" name="Freeform 17">
            <a:extLst>
              <a:ext uri="{FF2B5EF4-FFF2-40B4-BE49-F238E27FC236}">
                <a16:creationId xmlns:a16="http://schemas.microsoft.com/office/drawing/2014/main" id="{F597C1FF-FFE3-42A6-84EA-A78766F8D57A}"/>
              </a:ext>
            </a:extLst>
          </p:cNvPr>
          <p:cNvSpPr/>
          <p:nvPr/>
        </p:nvSpPr>
        <p:spPr>
          <a:xfrm>
            <a:off x="5611695" y="5056636"/>
            <a:ext cx="315143" cy="318821"/>
          </a:xfrm>
          <a:custGeom>
            <a:avLst/>
            <a:gdLst/>
            <a:ahLst/>
            <a:cxnLst>
              <a:cxn ang="0">
                <a:pos x="wd2" y="hd2"/>
              </a:cxn>
              <a:cxn ang="5400000">
                <a:pos x="wd2" y="hd2"/>
              </a:cxn>
              <a:cxn ang="10800000">
                <a:pos x="wd2" y="hd2"/>
              </a:cxn>
              <a:cxn ang="16200000">
                <a:pos x="wd2" y="hd2"/>
              </a:cxn>
            </a:cxnLst>
            <a:rect l="0" t="0" r="r" b="b"/>
            <a:pathLst>
              <a:path w="21354" h="21600" extrusionOk="0">
                <a:moveTo>
                  <a:pt x="10035" y="6852"/>
                </a:moveTo>
                <a:lnTo>
                  <a:pt x="10035" y="11318"/>
                </a:lnTo>
                <a:lnTo>
                  <a:pt x="5555" y="11318"/>
                </a:lnTo>
                <a:lnTo>
                  <a:pt x="5555" y="12615"/>
                </a:lnTo>
                <a:lnTo>
                  <a:pt x="10703" y="12615"/>
                </a:lnTo>
                <a:cubicBezTo>
                  <a:pt x="11072" y="12615"/>
                  <a:pt x="11372" y="12316"/>
                  <a:pt x="11372" y="11947"/>
                </a:cubicBezTo>
                <a:lnTo>
                  <a:pt x="11372" y="6832"/>
                </a:lnTo>
                <a:close/>
                <a:moveTo>
                  <a:pt x="10703" y="4927"/>
                </a:moveTo>
                <a:cubicBezTo>
                  <a:pt x="14592" y="4927"/>
                  <a:pt x="17744" y="8079"/>
                  <a:pt x="17744" y="11967"/>
                </a:cubicBezTo>
                <a:cubicBezTo>
                  <a:pt x="17744" y="15854"/>
                  <a:pt x="14592" y="19006"/>
                  <a:pt x="10703" y="19006"/>
                </a:cubicBezTo>
                <a:cubicBezTo>
                  <a:pt x="6815" y="19006"/>
                  <a:pt x="3663" y="15854"/>
                  <a:pt x="3663" y="11967"/>
                </a:cubicBezTo>
                <a:cubicBezTo>
                  <a:pt x="3677" y="8085"/>
                  <a:pt x="6821" y="4942"/>
                  <a:pt x="10703" y="4927"/>
                </a:cubicBezTo>
                <a:close/>
                <a:moveTo>
                  <a:pt x="8784" y="455"/>
                </a:moveTo>
                <a:cubicBezTo>
                  <a:pt x="8441" y="451"/>
                  <a:pt x="8159" y="726"/>
                  <a:pt x="8156" y="1070"/>
                </a:cubicBezTo>
                <a:cubicBezTo>
                  <a:pt x="8156" y="1074"/>
                  <a:pt x="8156" y="1079"/>
                  <a:pt x="8156" y="1083"/>
                </a:cubicBezTo>
                <a:cubicBezTo>
                  <a:pt x="8155" y="1437"/>
                  <a:pt x="8431" y="1730"/>
                  <a:pt x="8784" y="1752"/>
                </a:cubicBezTo>
                <a:lnTo>
                  <a:pt x="10035" y="1752"/>
                </a:lnTo>
                <a:lnTo>
                  <a:pt x="10035" y="3089"/>
                </a:lnTo>
                <a:cubicBezTo>
                  <a:pt x="5109" y="3430"/>
                  <a:pt x="1394" y="7699"/>
                  <a:pt x="1735" y="12624"/>
                </a:cubicBezTo>
                <a:cubicBezTo>
                  <a:pt x="1883" y="14752"/>
                  <a:pt x="2787" y="16758"/>
                  <a:pt x="4284" y="18277"/>
                </a:cubicBezTo>
                <a:lnTo>
                  <a:pt x="3074" y="20677"/>
                </a:lnTo>
                <a:cubicBezTo>
                  <a:pt x="2912" y="20984"/>
                  <a:pt x="3029" y="21364"/>
                  <a:pt x="3336" y="21527"/>
                </a:cubicBezTo>
                <a:cubicBezTo>
                  <a:pt x="3340" y="21529"/>
                  <a:pt x="3344" y="21531"/>
                  <a:pt x="3348" y="21533"/>
                </a:cubicBezTo>
                <a:cubicBezTo>
                  <a:pt x="3440" y="21571"/>
                  <a:pt x="3537" y="21594"/>
                  <a:pt x="3636" y="21600"/>
                </a:cubicBezTo>
                <a:cubicBezTo>
                  <a:pt x="3882" y="21599"/>
                  <a:pt x="4108" y="21463"/>
                  <a:pt x="4224" y="21246"/>
                </a:cubicBezTo>
                <a:lnTo>
                  <a:pt x="5267" y="19133"/>
                </a:lnTo>
                <a:cubicBezTo>
                  <a:pt x="8459" y="21584"/>
                  <a:pt x="12900" y="21584"/>
                  <a:pt x="16092" y="19133"/>
                </a:cubicBezTo>
                <a:lnTo>
                  <a:pt x="17135" y="21246"/>
                </a:lnTo>
                <a:cubicBezTo>
                  <a:pt x="17251" y="21463"/>
                  <a:pt x="17477" y="21599"/>
                  <a:pt x="17724" y="21600"/>
                </a:cubicBezTo>
                <a:cubicBezTo>
                  <a:pt x="17823" y="21594"/>
                  <a:pt x="17920" y="21571"/>
                  <a:pt x="18011" y="21533"/>
                </a:cubicBezTo>
                <a:cubicBezTo>
                  <a:pt x="18322" y="21378"/>
                  <a:pt x="18447" y="21000"/>
                  <a:pt x="18292" y="20690"/>
                </a:cubicBezTo>
                <a:cubicBezTo>
                  <a:pt x="18290" y="20686"/>
                  <a:pt x="18288" y="20682"/>
                  <a:pt x="18285" y="20677"/>
                </a:cubicBezTo>
                <a:lnTo>
                  <a:pt x="17075" y="18277"/>
                </a:lnTo>
                <a:cubicBezTo>
                  <a:pt x="20540" y="14760"/>
                  <a:pt x="20497" y="9101"/>
                  <a:pt x="16979" y="5637"/>
                </a:cubicBezTo>
                <a:cubicBezTo>
                  <a:pt x="15459" y="4140"/>
                  <a:pt x="13454" y="3236"/>
                  <a:pt x="11325" y="3089"/>
                </a:cubicBezTo>
                <a:lnTo>
                  <a:pt x="11325" y="1752"/>
                </a:lnTo>
                <a:lnTo>
                  <a:pt x="12602" y="1752"/>
                </a:lnTo>
                <a:cubicBezTo>
                  <a:pt x="12971" y="1752"/>
                  <a:pt x="13271" y="1452"/>
                  <a:pt x="13271" y="1083"/>
                </a:cubicBezTo>
                <a:cubicBezTo>
                  <a:pt x="13249" y="730"/>
                  <a:pt x="12956" y="454"/>
                  <a:pt x="12602" y="455"/>
                </a:cubicBezTo>
                <a:close/>
                <a:moveTo>
                  <a:pt x="17436" y="40"/>
                </a:moveTo>
                <a:cubicBezTo>
                  <a:pt x="17097" y="40"/>
                  <a:pt x="16772" y="174"/>
                  <a:pt x="16534" y="415"/>
                </a:cubicBezTo>
                <a:lnTo>
                  <a:pt x="14862" y="2046"/>
                </a:lnTo>
                <a:lnTo>
                  <a:pt x="19335" y="6538"/>
                </a:lnTo>
                <a:lnTo>
                  <a:pt x="21007" y="4867"/>
                </a:lnTo>
                <a:cubicBezTo>
                  <a:pt x="21470" y="4357"/>
                  <a:pt x="21470" y="3578"/>
                  <a:pt x="21007" y="3069"/>
                </a:cubicBezTo>
                <a:lnTo>
                  <a:pt x="18332" y="394"/>
                </a:lnTo>
                <a:cubicBezTo>
                  <a:pt x="18079" y="153"/>
                  <a:pt x="17739" y="26"/>
                  <a:pt x="17389" y="40"/>
                </a:cubicBezTo>
                <a:close/>
                <a:moveTo>
                  <a:pt x="3977" y="0"/>
                </a:moveTo>
                <a:cubicBezTo>
                  <a:pt x="3632" y="8"/>
                  <a:pt x="3304" y="150"/>
                  <a:pt x="3061" y="394"/>
                </a:cubicBezTo>
                <a:lnTo>
                  <a:pt x="386" y="3069"/>
                </a:lnTo>
                <a:cubicBezTo>
                  <a:pt x="-116" y="3553"/>
                  <a:pt x="-130" y="4353"/>
                  <a:pt x="355" y="4855"/>
                </a:cubicBezTo>
                <a:cubicBezTo>
                  <a:pt x="365" y="4866"/>
                  <a:pt x="376" y="4877"/>
                  <a:pt x="386" y="4887"/>
                </a:cubicBezTo>
                <a:lnTo>
                  <a:pt x="2058" y="6558"/>
                </a:lnTo>
                <a:lnTo>
                  <a:pt x="6531" y="2066"/>
                </a:lnTo>
                <a:lnTo>
                  <a:pt x="4859" y="415"/>
                </a:lnTo>
                <a:cubicBezTo>
                  <a:pt x="4623" y="158"/>
                  <a:pt x="4292" y="9"/>
                  <a:pt x="3943"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8" name="Freeform 18">
            <a:extLst>
              <a:ext uri="{FF2B5EF4-FFF2-40B4-BE49-F238E27FC236}">
                <a16:creationId xmlns:a16="http://schemas.microsoft.com/office/drawing/2014/main" id="{B1AB8EBA-3C27-46A8-A487-CC8329A5CE4C}"/>
              </a:ext>
            </a:extLst>
          </p:cNvPr>
          <p:cNvSpPr/>
          <p:nvPr/>
        </p:nvSpPr>
        <p:spPr>
          <a:xfrm>
            <a:off x="2886313" y="4746808"/>
            <a:ext cx="338501" cy="378026"/>
          </a:xfrm>
          <a:custGeom>
            <a:avLst/>
            <a:gdLst/>
            <a:ahLst/>
            <a:cxnLst>
              <a:cxn ang="0">
                <a:pos x="wd2" y="hd2"/>
              </a:cxn>
              <a:cxn ang="5400000">
                <a:pos x="wd2" y="hd2"/>
              </a:cxn>
              <a:cxn ang="10800000">
                <a:pos x="wd2" y="hd2"/>
              </a:cxn>
              <a:cxn ang="16200000">
                <a:pos x="wd2" y="hd2"/>
              </a:cxn>
            </a:cxnLst>
            <a:rect l="0" t="0" r="r" b="b"/>
            <a:pathLst>
              <a:path w="20531" h="21600" extrusionOk="0">
                <a:moveTo>
                  <a:pt x="10254" y="15680"/>
                </a:moveTo>
                <a:cubicBezTo>
                  <a:pt x="11093" y="16040"/>
                  <a:pt x="11955" y="16353"/>
                  <a:pt x="12834" y="16616"/>
                </a:cubicBezTo>
                <a:cubicBezTo>
                  <a:pt x="12121" y="19097"/>
                  <a:pt x="11038" y="20512"/>
                  <a:pt x="10182" y="20512"/>
                </a:cubicBezTo>
                <a:cubicBezTo>
                  <a:pt x="9326" y="20512"/>
                  <a:pt x="8243" y="19097"/>
                  <a:pt x="7525" y="16667"/>
                </a:cubicBezTo>
                <a:cubicBezTo>
                  <a:pt x="8454" y="16388"/>
                  <a:pt x="9365" y="16058"/>
                  <a:pt x="10254" y="15680"/>
                </a:cubicBezTo>
                <a:close/>
                <a:moveTo>
                  <a:pt x="13378" y="14112"/>
                </a:moveTo>
                <a:cubicBezTo>
                  <a:pt x="13294" y="14626"/>
                  <a:pt x="13223" y="15133"/>
                  <a:pt x="13133" y="15595"/>
                </a:cubicBezTo>
                <a:cubicBezTo>
                  <a:pt x="12648" y="15432"/>
                  <a:pt x="12115" y="15280"/>
                  <a:pt x="11601" y="15065"/>
                </a:cubicBezTo>
                <a:cubicBezTo>
                  <a:pt x="11948" y="14902"/>
                  <a:pt x="12307" y="14710"/>
                  <a:pt x="12648" y="14501"/>
                </a:cubicBezTo>
                <a:cubicBezTo>
                  <a:pt x="12989" y="14293"/>
                  <a:pt x="13151" y="14248"/>
                  <a:pt x="13378" y="14112"/>
                </a:cubicBezTo>
                <a:close/>
                <a:moveTo>
                  <a:pt x="6962" y="14005"/>
                </a:moveTo>
                <a:cubicBezTo>
                  <a:pt x="7279" y="14197"/>
                  <a:pt x="7561" y="14349"/>
                  <a:pt x="7920" y="14535"/>
                </a:cubicBezTo>
                <a:cubicBezTo>
                  <a:pt x="8279" y="14721"/>
                  <a:pt x="8584" y="14902"/>
                  <a:pt x="8925" y="15065"/>
                </a:cubicBezTo>
                <a:cubicBezTo>
                  <a:pt x="8327" y="15280"/>
                  <a:pt x="7806" y="15466"/>
                  <a:pt x="7262" y="15629"/>
                </a:cubicBezTo>
                <a:cubicBezTo>
                  <a:pt x="7148" y="15116"/>
                  <a:pt x="7052" y="14575"/>
                  <a:pt x="6962" y="14005"/>
                </a:cubicBezTo>
                <a:close/>
                <a:moveTo>
                  <a:pt x="16969" y="11609"/>
                </a:moveTo>
                <a:cubicBezTo>
                  <a:pt x="18801" y="13391"/>
                  <a:pt x="19549" y="14947"/>
                  <a:pt x="19118" y="15646"/>
                </a:cubicBezTo>
                <a:cubicBezTo>
                  <a:pt x="18861" y="16052"/>
                  <a:pt x="18106" y="16261"/>
                  <a:pt x="17047" y="16261"/>
                </a:cubicBezTo>
                <a:cubicBezTo>
                  <a:pt x="16099" y="16247"/>
                  <a:pt x="15156" y="16124"/>
                  <a:pt x="14240" y="15894"/>
                </a:cubicBezTo>
                <a:cubicBezTo>
                  <a:pt x="14427" y="15050"/>
                  <a:pt x="14564" y="14198"/>
                  <a:pt x="14653" y="13340"/>
                </a:cubicBezTo>
                <a:cubicBezTo>
                  <a:pt x="15464" y="12811"/>
                  <a:pt x="16238" y="12233"/>
                  <a:pt x="16969" y="11609"/>
                </a:cubicBezTo>
                <a:close/>
                <a:moveTo>
                  <a:pt x="3557" y="11609"/>
                </a:moveTo>
                <a:cubicBezTo>
                  <a:pt x="4215" y="12173"/>
                  <a:pt x="4939" y="12675"/>
                  <a:pt x="5711" y="13216"/>
                </a:cubicBezTo>
                <a:cubicBezTo>
                  <a:pt x="5788" y="14128"/>
                  <a:pt x="5932" y="15035"/>
                  <a:pt x="6142" y="15928"/>
                </a:cubicBezTo>
                <a:cubicBezTo>
                  <a:pt x="5276" y="16149"/>
                  <a:pt x="4382" y="16261"/>
                  <a:pt x="3485" y="16261"/>
                </a:cubicBezTo>
                <a:cubicBezTo>
                  <a:pt x="2426" y="16261"/>
                  <a:pt x="1636" y="16024"/>
                  <a:pt x="1408" y="15646"/>
                </a:cubicBezTo>
                <a:cubicBezTo>
                  <a:pt x="977" y="14947"/>
                  <a:pt x="1725" y="13391"/>
                  <a:pt x="3557" y="11609"/>
                </a:cubicBezTo>
                <a:close/>
                <a:moveTo>
                  <a:pt x="5616" y="9884"/>
                </a:moveTo>
                <a:cubicBezTo>
                  <a:pt x="5616" y="10183"/>
                  <a:pt x="5616" y="10476"/>
                  <a:pt x="5616" y="10803"/>
                </a:cubicBezTo>
                <a:cubicBezTo>
                  <a:pt x="5616" y="11130"/>
                  <a:pt x="5616" y="11502"/>
                  <a:pt x="5616" y="11823"/>
                </a:cubicBezTo>
                <a:cubicBezTo>
                  <a:pt x="5200" y="11519"/>
                  <a:pt x="4800" y="11196"/>
                  <a:pt x="4419" y="10854"/>
                </a:cubicBezTo>
                <a:cubicBezTo>
                  <a:pt x="4772" y="10532"/>
                  <a:pt x="5185" y="10211"/>
                  <a:pt x="5616" y="9884"/>
                </a:cubicBezTo>
                <a:close/>
                <a:moveTo>
                  <a:pt x="14725" y="9760"/>
                </a:moveTo>
                <a:cubicBezTo>
                  <a:pt x="15240" y="10138"/>
                  <a:pt x="15700" y="10493"/>
                  <a:pt x="16125" y="10887"/>
                </a:cubicBezTo>
                <a:cubicBezTo>
                  <a:pt x="15700" y="11237"/>
                  <a:pt x="15240" y="11615"/>
                  <a:pt x="14725" y="11964"/>
                </a:cubicBezTo>
                <a:cubicBezTo>
                  <a:pt x="14725" y="11587"/>
                  <a:pt x="14761" y="11214"/>
                  <a:pt x="14761" y="10837"/>
                </a:cubicBezTo>
                <a:cubicBezTo>
                  <a:pt x="14761" y="10459"/>
                  <a:pt x="14755" y="10087"/>
                  <a:pt x="14725" y="9760"/>
                </a:cubicBezTo>
                <a:close/>
                <a:moveTo>
                  <a:pt x="10182" y="9196"/>
                </a:moveTo>
                <a:cubicBezTo>
                  <a:pt x="9230" y="9193"/>
                  <a:pt x="8456" y="9917"/>
                  <a:pt x="8453" y="10814"/>
                </a:cubicBezTo>
                <a:cubicBezTo>
                  <a:pt x="8449" y="11711"/>
                  <a:pt x="9218" y="12440"/>
                  <a:pt x="10170" y="12444"/>
                </a:cubicBezTo>
                <a:cubicBezTo>
                  <a:pt x="11122" y="12447"/>
                  <a:pt x="11897" y="11722"/>
                  <a:pt x="11900" y="10825"/>
                </a:cubicBezTo>
                <a:cubicBezTo>
                  <a:pt x="11900" y="10823"/>
                  <a:pt x="11900" y="10822"/>
                  <a:pt x="11900" y="10820"/>
                </a:cubicBezTo>
                <a:cubicBezTo>
                  <a:pt x="11910" y="9923"/>
                  <a:pt x="11146" y="9188"/>
                  <a:pt x="10194" y="9179"/>
                </a:cubicBezTo>
                <a:cubicBezTo>
                  <a:pt x="10190" y="9179"/>
                  <a:pt x="10186" y="9179"/>
                  <a:pt x="10182" y="9179"/>
                </a:cubicBezTo>
                <a:close/>
                <a:moveTo>
                  <a:pt x="10254" y="7189"/>
                </a:moveTo>
                <a:cubicBezTo>
                  <a:pt x="10799" y="7431"/>
                  <a:pt x="11355" y="7702"/>
                  <a:pt x="11900" y="8001"/>
                </a:cubicBezTo>
                <a:cubicBezTo>
                  <a:pt x="12445" y="8299"/>
                  <a:pt x="13049" y="8660"/>
                  <a:pt x="13564" y="8987"/>
                </a:cubicBezTo>
                <a:cubicBezTo>
                  <a:pt x="13624" y="9579"/>
                  <a:pt x="13624" y="10171"/>
                  <a:pt x="13624" y="10820"/>
                </a:cubicBezTo>
                <a:cubicBezTo>
                  <a:pt x="13624" y="11468"/>
                  <a:pt x="13588" y="12133"/>
                  <a:pt x="13528" y="12754"/>
                </a:cubicBezTo>
                <a:cubicBezTo>
                  <a:pt x="13073" y="13052"/>
                  <a:pt x="12582" y="13317"/>
                  <a:pt x="12068" y="13622"/>
                </a:cubicBezTo>
                <a:cubicBezTo>
                  <a:pt x="11553" y="13926"/>
                  <a:pt x="10871" y="14231"/>
                  <a:pt x="10272" y="14501"/>
                </a:cubicBezTo>
                <a:cubicBezTo>
                  <a:pt x="9674" y="14231"/>
                  <a:pt x="9075" y="13938"/>
                  <a:pt x="8477" y="13622"/>
                </a:cubicBezTo>
                <a:cubicBezTo>
                  <a:pt x="7878" y="13306"/>
                  <a:pt x="7327" y="12974"/>
                  <a:pt x="6813" y="12652"/>
                </a:cubicBezTo>
                <a:cubicBezTo>
                  <a:pt x="6753" y="12055"/>
                  <a:pt x="6759" y="11462"/>
                  <a:pt x="6759" y="10820"/>
                </a:cubicBezTo>
                <a:cubicBezTo>
                  <a:pt x="6759" y="10177"/>
                  <a:pt x="6759" y="9658"/>
                  <a:pt x="6813" y="9089"/>
                </a:cubicBezTo>
                <a:cubicBezTo>
                  <a:pt x="7411" y="8711"/>
                  <a:pt x="8010" y="8350"/>
                  <a:pt x="8644" y="8001"/>
                </a:cubicBezTo>
                <a:cubicBezTo>
                  <a:pt x="9171" y="7662"/>
                  <a:pt x="9721" y="7414"/>
                  <a:pt x="10254" y="7172"/>
                </a:cubicBezTo>
                <a:close/>
                <a:moveTo>
                  <a:pt x="13133" y="6061"/>
                </a:moveTo>
                <a:cubicBezTo>
                  <a:pt x="13253" y="6546"/>
                  <a:pt x="13330" y="7053"/>
                  <a:pt x="13414" y="7595"/>
                </a:cubicBezTo>
                <a:cubicBezTo>
                  <a:pt x="13103" y="7403"/>
                  <a:pt x="12816" y="7256"/>
                  <a:pt x="12463" y="7065"/>
                </a:cubicBezTo>
                <a:cubicBezTo>
                  <a:pt x="12109" y="6873"/>
                  <a:pt x="11900" y="6766"/>
                  <a:pt x="11583" y="6608"/>
                </a:cubicBezTo>
                <a:cubicBezTo>
                  <a:pt x="12115" y="6377"/>
                  <a:pt x="12618" y="6208"/>
                  <a:pt x="13133" y="6044"/>
                </a:cubicBezTo>
                <a:close/>
                <a:moveTo>
                  <a:pt x="7226" y="6010"/>
                </a:moveTo>
                <a:cubicBezTo>
                  <a:pt x="7770" y="6168"/>
                  <a:pt x="8357" y="6394"/>
                  <a:pt x="8925" y="6608"/>
                </a:cubicBezTo>
                <a:cubicBezTo>
                  <a:pt x="8638" y="6743"/>
                  <a:pt x="8327" y="6901"/>
                  <a:pt x="8028" y="7065"/>
                </a:cubicBezTo>
                <a:cubicBezTo>
                  <a:pt x="7728" y="7228"/>
                  <a:pt x="7315" y="7499"/>
                  <a:pt x="6944" y="7719"/>
                </a:cubicBezTo>
                <a:cubicBezTo>
                  <a:pt x="7028" y="7099"/>
                  <a:pt x="7112" y="6535"/>
                  <a:pt x="7226" y="5971"/>
                </a:cubicBezTo>
                <a:close/>
                <a:moveTo>
                  <a:pt x="17197" y="5339"/>
                </a:moveTo>
                <a:cubicBezTo>
                  <a:pt x="18256" y="5339"/>
                  <a:pt x="18992" y="5576"/>
                  <a:pt x="19250" y="5954"/>
                </a:cubicBezTo>
                <a:cubicBezTo>
                  <a:pt x="19681" y="6659"/>
                  <a:pt x="18914" y="8294"/>
                  <a:pt x="16969" y="10132"/>
                </a:cubicBezTo>
                <a:cubicBezTo>
                  <a:pt x="16237" y="9504"/>
                  <a:pt x="15463" y="8921"/>
                  <a:pt x="14653" y="8384"/>
                </a:cubicBezTo>
                <a:cubicBezTo>
                  <a:pt x="14568" y="7497"/>
                  <a:pt x="14425" y="6616"/>
                  <a:pt x="14222" y="5745"/>
                </a:cubicBezTo>
                <a:cubicBezTo>
                  <a:pt x="15191" y="5487"/>
                  <a:pt x="16190" y="5345"/>
                  <a:pt x="17197" y="5322"/>
                </a:cubicBezTo>
                <a:close/>
                <a:moveTo>
                  <a:pt x="3299" y="5339"/>
                </a:moveTo>
                <a:cubicBezTo>
                  <a:pt x="4245" y="5355"/>
                  <a:pt x="5186" y="5478"/>
                  <a:pt x="6100" y="5706"/>
                </a:cubicBezTo>
                <a:cubicBezTo>
                  <a:pt x="5902" y="6625"/>
                  <a:pt x="5766" y="7555"/>
                  <a:pt x="5693" y="8491"/>
                </a:cubicBezTo>
                <a:cubicBezTo>
                  <a:pt x="4936" y="8990"/>
                  <a:pt x="4216" y="9538"/>
                  <a:pt x="3539" y="10132"/>
                </a:cubicBezTo>
                <a:cubicBezTo>
                  <a:pt x="1624" y="8294"/>
                  <a:pt x="810" y="6659"/>
                  <a:pt x="1241" y="5954"/>
                </a:cubicBezTo>
                <a:cubicBezTo>
                  <a:pt x="1498" y="5531"/>
                  <a:pt x="2240" y="5322"/>
                  <a:pt x="3299" y="5322"/>
                </a:cubicBezTo>
                <a:close/>
                <a:moveTo>
                  <a:pt x="10182" y="1094"/>
                </a:moveTo>
                <a:cubicBezTo>
                  <a:pt x="11038" y="1094"/>
                  <a:pt x="12157" y="2520"/>
                  <a:pt x="12875" y="5001"/>
                </a:cubicBezTo>
                <a:cubicBezTo>
                  <a:pt x="12044" y="5272"/>
                  <a:pt x="11146" y="5610"/>
                  <a:pt x="10254" y="5988"/>
                </a:cubicBezTo>
                <a:cubicBezTo>
                  <a:pt x="9365" y="5596"/>
                  <a:pt x="8454" y="5250"/>
                  <a:pt x="7525" y="4950"/>
                </a:cubicBezTo>
                <a:cubicBezTo>
                  <a:pt x="8243" y="2481"/>
                  <a:pt x="9320" y="1077"/>
                  <a:pt x="10182" y="1077"/>
                </a:cubicBezTo>
                <a:close/>
                <a:moveTo>
                  <a:pt x="10182" y="17"/>
                </a:moveTo>
                <a:cubicBezTo>
                  <a:pt x="8632" y="17"/>
                  <a:pt x="7226" y="1861"/>
                  <a:pt x="6424" y="4668"/>
                </a:cubicBezTo>
                <a:cubicBezTo>
                  <a:pt x="5417" y="4406"/>
                  <a:pt x="4380" y="4258"/>
                  <a:pt x="3335" y="4229"/>
                </a:cubicBezTo>
                <a:cubicBezTo>
                  <a:pt x="1845" y="4229"/>
                  <a:pt x="756" y="4606"/>
                  <a:pt x="265" y="5390"/>
                </a:cubicBezTo>
                <a:cubicBezTo>
                  <a:pt x="-537" y="6687"/>
                  <a:pt x="534" y="8773"/>
                  <a:pt x="2737" y="10870"/>
                </a:cubicBezTo>
                <a:cubicBezTo>
                  <a:pt x="618" y="12923"/>
                  <a:pt x="-357" y="14907"/>
                  <a:pt x="415" y="16176"/>
                </a:cubicBezTo>
                <a:cubicBezTo>
                  <a:pt x="905" y="16954"/>
                  <a:pt x="1995" y="17338"/>
                  <a:pt x="3485" y="17338"/>
                </a:cubicBezTo>
                <a:cubicBezTo>
                  <a:pt x="4476" y="17319"/>
                  <a:pt x="5462" y="17194"/>
                  <a:pt x="6424" y="16965"/>
                </a:cubicBezTo>
                <a:cubicBezTo>
                  <a:pt x="7250" y="19784"/>
                  <a:pt x="8632" y="21600"/>
                  <a:pt x="10182" y="21600"/>
                </a:cubicBezTo>
                <a:cubicBezTo>
                  <a:pt x="11732" y="21600"/>
                  <a:pt x="13121" y="19773"/>
                  <a:pt x="13923" y="16965"/>
                </a:cubicBezTo>
                <a:cubicBezTo>
                  <a:pt x="14934" y="17224"/>
                  <a:pt x="15975" y="17366"/>
                  <a:pt x="17023" y="17388"/>
                </a:cubicBezTo>
                <a:cubicBezTo>
                  <a:pt x="18513" y="17388"/>
                  <a:pt x="19609" y="17010"/>
                  <a:pt x="20093" y="16227"/>
                </a:cubicBezTo>
                <a:cubicBezTo>
                  <a:pt x="20866" y="14958"/>
                  <a:pt x="19890" y="12974"/>
                  <a:pt x="17771" y="10921"/>
                </a:cubicBezTo>
                <a:cubicBezTo>
                  <a:pt x="20034" y="8790"/>
                  <a:pt x="21063" y="6704"/>
                  <a:pt x="20261" y="5407"/>
                </a:cubicBezTo>
                <a:cubicBezTo>
                  <a:pt x="19776" y="4629"/>
                  <a:pt x="18681" y="4279"/>
                  <a:pt x="17197" y="4279"/>
                </a:cubicBezTo>
                <a:cubicBezTo>
                  <a:pt x="16101" y="4305"/>
                  <a:pt x="15014" y="4458"/>
                  <a:pt x="13959" y="4736"/>
                </a:cubicBezTo>
                <a:cubicBezTo>
                  <a:pt x="13127" y="1872"/>
                  <a:pt x="11756" y="0"/>
                  <a:pt x="10182"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 name="Заглавие 3">
            <a:extLst>
              <a:ext uri="{FF2B5EF4-FFF2-40B4-BE49-F238E27FC236}">
                <a16:creationId xmlns:a16="http://schemas.microsoft.com/office/drawing/2014/main" id="{A8A937E9-D876-4506-8755-3B31B8F5CA34}"/>
              </a:ext>
            </a:extLst>
          </p:cNvPr>
          <p:cNvSpPr>
            <a:spLocks noGrp="1"/>
          </p:cNvSpPr>
          <p:nvPr>
            <p:ph type="title"/>
          </p:nvPr>
        </p:nvSpPr>
        <p:spPr/>
        <p:txBody>
          <a:bodyPr>
            <a:normAutofit/>
          </a:bodyPr>
          <a:lstStyle/>
          <a:p>
            <a:r>
              <a:rPr lang="el-GR" dirty="0"/>
              <a:t>Κριτική σκέψη: Άσκηση 1</a:t>
            </a:r>
            <a:endParaRPr lang="bg-BG" dirty="0"/>
          </a:p>
        </p:txBody>
      </p:sp>
      <p:sp>
        <p:nvSpPr>
          <p:cNvPr id="36" name="Tijdelijke aanduiding voor dianummer 5">
            <a:extLst>
              <a:ext uri="{FF2B5EF4-FFF2-40B4-BE49-F238E27FC236}">
                <a16:creationId xmlns:a16="http://schemas.microsoft.com/office/drawing/2014/main" id="{FDC3BBFD-632E-4E86-A0EF-F4D53FD8BFB1}"/>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20</a:t>
            </a:fld>
            <a:endParaRPr lang="en-US" dirty="0"/>
          </a:p>
        </p:txBody>
      </p:sp>
      <p:sp>
        <p:nvSpPr>
          <p:cNvPr id="34" name="Текстово поле 33">
            <a:extLst>
              <a:ext uri="{FF2B5EF4-FFF2-40B4-BE49-F238E27FC236}">
                <a16:creationId xmlns:a16="http://schemas.microsoft.com/office/drawing/2014/main" id="{5160D15F-4278-40A8-902E-44D525D3859D}"/>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152850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up)">
                                      <p:cBhvr>
                                        <p:cTn id="11" dur="6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p:tmAbs val="0"/>
                                  </p:iterate>
                                  <p:childTnLst>
                                    <p:set>
                                      <p:cBhvr>
                                        <p:cTn id="15" fill="hold"/>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500"/>
                            </p:stCondLst>
                            <p:childTnLst>
                              <p:par>
                                <p:cTn id="18" presetID="22" presetClass="entr" presetSubtype="1" fill="hold" grpId="0" nodeType="afterEffect">
                                  <p:stCondLst>
                                    <p:cond delay="0"/>
                                  </p:stCondLst>
                                  <p:iterate>
                                    <p:tmAbs val="0"/>
                                  </p:iterate>
                                  <p:childTnLst>
                                    <p:set>
                                      <p:cBhvr>
                                        <p:cTn id="19" fill="hold"/>
                                        <p:tgtEl>
                                          <p:spTgt spid="39"/>
                                        </p:tgtEl>
                                        <p:attrNameLst>
                                          <p:attrName>style.visibility</p:attrName>
                                        </p:attrNameLst>
                                      </p:cBhvr>
                                      <p:to>
                                        <p:strVal val="visible"/>
                                      </p:to>
                                    </p:set>
                                    <p:animEffect transition="in" filter="wipe(up)">
                                      <p:cBhvr>
                                        <p:cTn id="20" dur="6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500"/>
                            </p:stCondLst>
                            <p:childTnLst>
                              <p:par>
                                <p:cTn id="27" presetID="22" presetClass="entr" presetSubtype="1" fill="hold" grpId="0" nodeType="afterEffect">
                                  <p:stCondLst>
                                    <p:cond delay="0"/>
                                  </p:stCondLst>
                                  <p:iterate>
                                    <p:tmAbs val="0"/>
                                  </p:iterate>
                                  <p:childTnLst>
                                    <p:set>
                                      <p:cBhvr>
                                        <p:cTn id="28" fill="hold"/>
                                        <p:tgtEl>
                                          <p:spTgt spid="37"/>
                                        </p:tgtEl>
                                        <p:attrNameLst>
                                          <p:attrName>style.visibility</p:attrName>
                                        </p:attrNameLst>
                                      </p:cBhvr>
                                      <p:to>
                                        <p:strVal val="visible"/>
                                      </p:to>
                                    </p:set>
                                    <p:animEffect transition="in" filter="wipe(up)">
                                      <p:cBhvr>
                                        <p:cTn id="29" dur="6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p:tmAbs val="0"/>
                                  </p:iterate>
                                  <p:childTnLst>
                                    <p:set>
                                      <p:cBhvr>
                                        <p:cTn id="33" fill="hold"/>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1" fill="hold" grpId="0" nodeType="afterEffect">
                                  <p:stCondLst>
                                    <p:cond delay="0"/>
                                  </p:stCondLst>
                                  <p:iterate>
                                    <p:tmAbs val="0"/>
                                  </p:iterate>
                                  <p:childTnLst>
                                    <p:set>
                                      <p:cBhvr>
                                        <p:cTn id="37" fill="hold"/>
                                        <p:tgtEl>
                                          <p:spTgt spid="35"/>
                                        </p:tgtEl>
                                        <p:attrNameLst>
                                          <p:attrName>style.visibility</p:attrName>
                                        </p:attrNameLst>
                                      </p:cBhvr>
                                      <p:to>
                                        <p:strVal val="visible"/>
                                      </p:to>
                                    </p:set>
                                    <p:animEffect transition="in" filter="wipe(up)">
                                      <p:cBhvr>
                                        <p:cTn id="38" dur="6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p:tmAbs val="0"/>
                                  </p:iterate>
                                  <p:childTnLst>
                                    <p:set>
                                      <p:cBhvr>
                                        <p:cTn id="42" fill="hold"/>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500"/>
                            </p:stCondLst>
                            <p:childTnLst>
                              <p:par>
                                <p:cTn id="45" presetID="22" presetClass="entr" presetSubtype="1" fill="hold" grpId="0" nodeType="afterEffect">
                                  <p:stCondLst>
                                    <p:cond delay="0"/>
                                  </p:stCondLst>
                                  <p:iterate>
                                    <p:tmAbs val="0"/>
                                  </p:iterate>
                                  <p:childTnLst>
                                    <p:set>
                                      <p:cBhvr>
                                        <p:cTn id="46" fill="hold"/>
                                        <p:tgtEl>
                                          <p:spTgt spid="33"/>
                                        </p:tgtEl>
                                        <p:attrNameLst>
                                          <p:attrName>style.visibility</p:attrName>
                                        </p:attrNameLst>
                                      </p:cBhvr>
                                      <p:to>
                                        <p:strVal val="visible"/>
                                      </p:to>
                                    </p:set>
                                    <p:animEffect transition="in" filter="wipe(up)">
                                      <p:cBhvr>
                                        <p:cTn id="47" dur="6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p:tmAbs val="0"/>
                                  </p:iterate>
                                  <p:childTnLst>
                                    <p:set>
                                      <p:cBhvr>
                                        <p:cTn id="51" fill="hold"/>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
                            </p:stCondLst>
                            <p:childTnLst>
                              <p:par>
                                <p:cTn id="54" presetID="22" presetClass="entr" presetSubtype="1" fill="hold" grpId="0" nodeType="afterEffect">
                                  <p:stCondLst>
                                    <p:cond delay="0"/>
                                  </p:stCondLst>
                                  <p:iterate>
                                    <p:tmAbs val="0"/>
                                  </p:iterate>
                                  <p:childTnLst>
                                    <p:set>
                                      <p:cBhvr>
                                        <p:cTn id="55" fill="hold"/>
                                        <p:tgtEl>
                                          <p:spTgt spid="31"/>
                                        </p:tgtEl>
                                        <p:attrNameLst>
                                          <p:attrName>style.visibility</p:attrName>
                                        </p:attrNameLst>
                                      </p:cBhvr>
                                      <p:to>
                                        <p:strVal val="visible"/>
                                      </p:to>
                                    </p:set>
                                    <p:animEffect transition="in" filter="wipe(up)">
                                      <p:cBhvr>
                                        <p:cTn id="56" dur="6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5" grpId="0" animBg="1" advAuto="0"/>
      <p:bldP spid="18" grpId="0" animBg="1" advAuto="0"/>
      <p:bldP spid="21" grpId="0" animBg="1" advAuto="0"/>
      <p:bldP spid="24" grpId="0" animBg="1" advAuto="0"/>
      <p:bldP spid="27" grpId="0" animBg="1" advAuto="0"/>
      <p:bldP spid="31" grpId="0" animBg="1" advAuto="0"/>
      <p:bldP spid="33" grpId="0" animBg="1" advAuto="0"/>
      <p:bldP spid="35" grpId="0" animBg="1" advAuto="0"/>
      <p:bldP spid="37" grpId="0" animBg="1" advAuto="0"/>
      <p:bldP spid="39" grpId="0" animBg="1" advAuto="0"/>
      <p:bldP spid="41" grpId="0"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Google Shape;18;p1">
            <a:extLst>
              <a:ext uri="{FF2B5EF4-FFF2-40B4-BE49-F238E27FC236}">
                <a16:creationId xmlns:a16="http://schemas.microsoft.com/office/drawing/2014/main" id="{9E793AD5-55EC-4900-AC69-8DC246358E32}"/>
              </a:ext>
            </a:extLst>
          </p:cNvPr>
          <p:cNvSpPr txBox="1"/>
          <p:nvPr/>
        </p:nvSpPr>
        <p:spPr>
          <a:xfrm>
            <a:off x="1776208" y="5024845"/>
            <a:ext cx="901824" cy="276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52" name="Google Shape;25;p1">
            <a:extLst>
              <a:ext uri="{FF2B5EF4-FFF2-40B4-BE49-F238E27FC236}">
                <a16:creationId xmlns:a16="http://schemas.microsoft.com/office/drawing/2014/main" id="{8C5A9052-500F-4997-97FB-753CC688D4D8}"/>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3" name="Google Shape;26;p1">
            <a:extLst>
              <a:ext uri="{FF2B5EF4-FFF2-40B4-BE49-F238E27FC236}">
                <a16:creationId xmlns:a16="http://schemas.microsoft.com/office/drawing/2014/main" id="{22A198AE-184D-4A23-9786-664E4391D777}"/>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5" name="Google Shape;28;p1">
            <a:extLst>
              <a:ext uri="{FF2B5EF4-FFF2-40B4-BE49-F238E27FC236}">
                <a16:creationId xmlns:a16="http://schemas.microsoft.com/office/drawing/2014/main" id="{FA613C28-E942-4449-8586-D1E62627BC1C}"/>
              </a:ext>
            </a:extLst>
          </p:cNvPr>
          <p:cNvSpPr/>
          <p:nvPr/>
        </p:nvSpPr>
        <p:spPr>
          <a:xfrm>
            <a:off x="6400800"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6" name="Google Shape;29;p1">
            <a:extLst>
              <a:ext uri="{FF2B5EF4-FFF2-40B4-BE49-F238E27FC236}">
                <a16:creationId xmlns:a16="http://schemas.microsoft.com/office/drawing/2014/main" id="{84C73546-8D43-4DF7-B130-B0CF9D86E82E}"/>
              </a:ext>
            </a:extLst>
          </p:cNvPr>
          <p:cNvSpPr/>
          <p:nvPr/>
        </p:nvSpPr>
        <p:spPr>
          <a:xfrm>
            <a:off x="6467655" y="365730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el-GR">
                <a:solidFill>
                  <a:schemeClr val="tx1">
                    <a:lumMod val="75000"/>
                    <a:lumOff val="25000"/>
                  </a:schemeClr>
                </a:solidFill>
              </a:rPr>
              <a:t>Οδηγίες
</a:t>
            </a:r>
            <a:endParaRPr dirty="0">
              <a:solidFill>
                <a:schemeClr val="tx1">
                  <a:lumMod val="75000"/>
                  <a:lumOff val="25000"/>
                </a:schemeClr>
              </a:solidFill>
            </a:endParaRPr>
          </a:p>
        </p:txBody>
      </p:sp>
      <p:sp>
        <p:nvSpPr>
          <p:cNvPr id="59" name="Google Shape;32;p1">
            <a:extLst>
              <a:ext uri="{FF2B5EF4-FFF2-40B4-BE49-F238E27FC236}">
                <a16:creationId xmlns:a16="http://schemas.microsoft.com/office/drawing/2014/main" id="{623C7793-4BD9-4096-8200-1A51BC65BA52}"/>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0" name="Google Shape;33;p1">
            <a:extLst>
              <a:ext uri="{FF2B5EF4-FFF2-40B4-BE49-F238E27FC236}">
                <a16:creationId xmlns:a16="http://schemas.microsoft.com/office/drawing/2014/main" id="{F2A9DFF1-DC6E-4029-8D1B-AE845A16D622}"/>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1" name="Google Shape;34;p1">
            <a:extLst>
              <a:ext uri="{FF2B5EF4-FFF2-40B4-BE49-F238E27FC236}">
                <a16:creationId xmlns:a16="http://schemas.microsoft.com/office/drawing/2014/main" id="{C665DEE4-1B6A-4A90-A9EB-1863349A43FB}"/>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2" name="Google Shape;35;p1">
            <a:extLst>
              <a:ext uri="{FF2B5EF4-FFF2-40B4-BE49-F238E27FC236}">
                <a16:creationId xmlns:a16="http://schemas.microsoft.com/office/drawing/2014/main" id="{6D23BD2E-595B-4256-B6FD-CC2AB343292F}"/>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el-GR">
                <a:solidFill>
                  <a:schemeClr val="tx1">
                    <a:lumMod val="75000"/>
                    <a:lumOff val="25000"/>
                  </a:schemeClr>
                </a:solidFill>
              </a:rPr>
              <a:t>Στόχος
</a:t>
            </a:r>
            <a:endParaRPr dirty="0">
              <a:solidFill>
                <a:schemeClr val="tx1">
                  <a:lumMod val="75000"/>
                  <a:lumOff val="25000"/>
                </a:schemeClr>
              </a:solidFill>
            </a:endParaRPr>
          </a:p>
        </p:txBody>
      </p:sp>
      <p:sp>
        <p:nvSpPr>
          <p:cNvPr id="64" name="Google Shape;37;p1">
            <a:extLst>
              <a:ext uri="{FF2B5EF4-FFF2-40B4-BE49-F238E27FC236}">
                <a16:creationId xmlns:a16="http://schemas.microsoft.com/office/drawing/2014/main" id="{1F118D97-F3CB-4512-909B-E3E81BA91DF7}"/>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5" name="Google Shape;38;p1">
            <a:extLst>
              <a:ext uri="{FF2B5EF4-FFF2-40B4-BE49-F238E27FC236}">
                <a16:creationId xmlns:a16="http://schemas.microsoft.com/office/drawing/2014/main" id="{C8241456-DBDF-4583-84F6-2AECF238C433}"/>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el-GR">
                <a:solidFill>
                  <a:schemeClr val="tx1">
                    <a:lumMod val="75000"/>
                    <a:lumOff val="25000"/>
                  </a:schemeClr>
                </a:solidFill>
              </a:rPr>
              <a:t>κοινό-στόχος
</a:t>
            </a:r>
            <a:endParaRPr dirty="0">
              <a:solidFill>
                <a:schemeClr val="tx1">
                  <a:lumMod val="75000"/>
                  <a:lumOff val="25000"/>
                </a:schemeClr>
              </a:solidFill>
            </a:endParaRPr>
          </a:p>
        </p:txBody>
      </p:sp>
      <p:sp>
        <p:nvSpPr>
          <p:cNvPr id="67" name="Google Shape;40;p1">
            <a:extLst>
              <a:ext uri="{FF2B5EF4-FFF2-40B4-BE49-F238E27FC236}">
                <a16:creationId xmlns:a16="http://schemas.microsoft.com/office/drawing/2014/main" id="{222B9482-6A6D-4BBF-B112-62D5A387865F}"/>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68" name="Google Shape;41;p1">
            <a:extLst>
              <a:ext uri="{FF2B5EF4-FFF2-40B4-BE49-F238E27FC236}">
                <a16:creationId xmlns:a16="http://schemas.microsoft.com/office/drawing/2014/main" id="{0C82CC1A-2347-4F43-BBA5-C2F2FE152CE8}"/>
              </a:ext>
            </a:extLst>
          </p:cNvPr>
          <p:cNvSpPr/>
          <p:nvPr/>
        </p:nvSpPr>
        <p:spPr>
          <a:xfrm flipH="1">
            <a:off x="4714790" y="4812885"/>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el-GR">
                <a:solidFill>
                  <a:schemeClr val="tx1">
                    <a:lumMod val="75000"/>
                    <a:lumOff val="25000"/>
                  </a:schemeClr>
                </a:solidFill>
              </a:rPr>
              <a:t>Διάρκεια
</a:t>
            </a:r>
            <a:endParaRPr dirty="0">
              <a:solidFill>
                <a:schemeClr val="tx1">
                  <a:lumMod val="75000"/>
                  <a:lumOff val="25000"/>
                </a:schemeClr>
              </a:solidFill>
            </a:endParaRPr>
          </a:p>
        </p:txBody>
      </p:sp>
      <p:sp>
        <p:nvSpPr>
          <p:cNvPr id="87" name="Tekstvak 86">
            <a:extLst>
              <a:ext uri="{FF2B5EF4-FFF2-40B4-BE49-F238E27FC236}">
                <a16:creationId xmlns:a16="http://schemas.microsoft.com/office/drawing/2014/main" id="{3EDA245C-3957-4B62-955D-975E251AC84F}"/>
              </a:ext>
            </a:extLst>
          </p:cNvPr>
          <p:cNvSpPr txBox="1"/>
          <p:nvPr/>
        </p:nvSpPr>
        <p:spPr>
          <a:xfrm>
            <a:off x="2364378" y="2864495"/>
            <a:ext cx="4455017" cy="492122"/>
          </a:xfrm>
          <a:prstGeom prst="rect">
            <a:avLst/>
          </a:prstGeom>
          <a:noFill/>
        </p:spPr>
        <p:txBody>
          <a:bodyPr wrap="square">
            <a:spAutoFit/>
          </a:bodyPr>
          <a:lstStyle/>
          <a:p>
            <a:pPr lvl="0" algn="ctr">
              <a:lnSpc>
                <a:spcPct val="115000"/>
              </a:lnSpc>
              <a:spcBef>
                <a:spcPct val="0"/>
              </a:spcBef>
              <a:spcAft>
                <a:spcPts val="600"/>
              </a:spcAft>
              <a:defRPr/>
            </a:pPr>
            <a:r>
              <a:rPr lang="el-GR" sz="2400" dirty="0">
                <a:solidFill>
                  <a:srgbClr val="0770B1"/>
                </a:solidFill>
                <a:latin typeface="+mj-lt"/>
                <a:ea typeface="+mj-ea"/>
                <a:cs typeface="+mj-cs"/>
              </a:rPr>
              <a:t>Δοκιμάστε μία πρόταση</a:t>
            </a:r>
            <a:endParaRPr lang="en-GB" sz="2400" dirty="0">
              <a:solidFill>
                <a:srgbClr val="0770B1"/>
              </a:solidFill>
              <a:latin typeface="+mj-lt"/>
              <a:ea typeface="+mj-ea"/>
              <a:cs typeface="+mj-cs"/>
            </a:endParaRPr>
          </a:p>
        </p:txBody>
      </p:sp>
      <p:sp>
        <p:nvSpPr>
          <p:cNvPr id="4" name="Заглавие 3">
            <a:extLst>
              <a:ext uri="{FF2B5EF4-FFF2-40B4-BE49-F238E27FC236}">
                <a16:creationId xmlns:a16="http://schemas.microsoft.com/office/drawing/2014/main" id="{A19C4472-5BB0-47B2-842D-D5930503B17E}"/>
              </a:ext>
            </a:extLst>
          </p:cNvPr>
          <p:cNvSpPr>
            <a:spLocks noGrp="1"/>
          </p:cNvSpPr>
          <p:nvPr>
            <p:ph type="title"/>
          </p:nvPr>
        </p:nvSpPr>
        <p:spPr/>
        <p:txBody>
          <a:bodyPr>
            <a:normAutofit/>
          </a:bodyPr>
          <a:lstStyle/>
          <a:p>
            <a:r>
              <a:rPr lang="el-GR" dirty="0"/>
              <a:t>Κριτική σκέψη: Άσκηση 1</a:t>
            </a:r>
            <a:endParaRPr lang="bg-BG" dirty="0"/>
          </a:p>
        </p:txBody>
      </p:sp>
      <p:sp>
        <p:nvSpPr>
          <p:cNvPr id="19" name="Tijdelijke aanduiding voor dianummer 5">
            <a:extLst>
              <a:ext uri="{FF2B5EF4-FFF2-40B4-BE49-F238E27FC236}">
                <a16:creationId xmlns:a16="http://schemas.microsoft.com/office/drawing/2014/main" id="{BF4625FA-0765-49B7-AA71-101473C40CAB}"/>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21</a:t>
            </a:fld>
            <a:endParaRPr lang="en-US" dirty="0"/>
          </a:p>
        </p:txBody>
      </p:sp>
      <p:sp>
        <p:nvSpPr>
          <p:cNvPr id="18" name="Текстово поле 17">
            <a:extLst>
              <a:ext uri="{FF2B5EF4-FFF2-40B4-BE49-F238E27FC236}">
                <a16:creationId xmlns:a16="http://schemas.microsoft.com/office/drawing/2014/main" id="{739CFBD2-2D72-4498-80E0-3605F83FF95E}"/>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3989991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4">
            <a:extLst>
              <a:ext uri="{FF2B5EF4-FFF2-40B4-BE49-F238E27FC236}">
                <a16:creationId xmlns:a16="http://schemas.microsoft.com/office/drawing/2014/main" id="{3B5F4A0D-6C23-4A07-B833-021EFDEFE655}"/>
              </a:ext>
            </a:extLst>
          </p:cNvPr>
          <p:cNvSpPr/>
          <p:nvPr/>
        </p:nvSpPr>
        <p:spPr>
          <a:xfrm>
            <a:off x="685800" y="3806810"/>
            <a:ext cx="3236312"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0BA7DF"/>
          </a:solidFill>
          <a:ln/>
        </p:spPr>
        <p:style>
          <a:lnRef idx="3">
            <a:schemeClr val="lt1"/>
          </a:lnRef>
          <a:fillRef idx="1">
            <a:schemeClr val="accent3"/>
          </a:fillRef>
          <a:effectRef idx="1">
            <a:schemeClr val="accent3"/>
          </a:effectRef>
          <a:fontRef idx="minor">
            <a:schemeClr val="lt1"/>
          </a:fontRef>
        </p:style>
        <p:txBody>
          <a:bodyPr lIns="34289" tIns="34289" rIns="34289" bIns="34289" anchor="ctr"/>
          <a:lstStyle/>
          <a:p>
            <a:pPr>
              <a:defRPr>
                <a:solidFill>
                  <a:srgbClr val="FFFFFF"/>
                </a:solidFill>
              </a:defRPr>
            </a:pPr>
            <a:endParaRPr sz="1350"/>
          </a:p>
        </p:txBody>
      </p:sp>
      <p:sp>
        <p:nvSpPr>
          <p:cNvPr id="22" name="Rectangle 44">
            <a:extLst>
              <a:ext uri="{FF2B5EF4-FFF2-40B4-BE49-F238E27FC236}">
                <a16:creationId xmlns:a16="http://schemas.microsoft.com/office/drawing/2014/main" id="{94E071A0-2952-4953-85D6-7E226FDCBB30}"/>
              </a:ext>
            </a:extLst>
          </p:cNvPr>
          <p:cNvSpPr/>
          <p:nvPr/>
        </p:nvSpPr>
        <p:spPr>
          <a:xfrm>
            <a:off x="685800" y="4508332"/>
            <a:ext cx="3236312"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0BA7DF"/>
          </a:solidFill>
          <a:ln/>
        </p:spPr>
        <p:style>
          <a:lnRef idx="3">
            <a:schemeClr val="lt1"/>
          </a:lnRef>
          <a:fillRef idx="1">
            <a:schemeClr val="accent3"/>
          </a:fillRef>
          <a:effectRef idx="1">
            <a:schemeClr val="accent3"/>
          </a:effectRef>
          <a:fontRef idx="minor">
            <a:schemeClr val="lt1"/>
          </a:fontRef>
        </p:style>
        <p:txBody>
          <a:bodyPr lIns="34289" tIns="34289" rIns="34289" bIns="34289" anchor="ctr"/>
          <a:lstStyle/>
          <a:p>
            <a:pPr>
              <a:defRPr>
                <a:solidFill>
                  <a:srgbClr val="FFFFFF"/>
                </a:solidFill>
              </a:defRPr>
            </a:pPr>
            <a:endParaRPr sz="1350"/>
          </a:p>
        </p:txBody>
      </p:sp>
      <p:sp>
        <p:nvSpPr>
          <p:cNvPr id="23" name="Rectangle 44">
            <a:extLst>
              <a:ext uri="{FF2B5EF4-FFF2-40B4-BE49-F238E27FC236}">
                <a16:creationId xmlns:a16="http://schemas.microsoft.com/office/drawing/2014/main" id="{699262F6-4260-46CC-BE03-57FE3314A004}"/>
              </a:ext>
            </a:extLst>
          </p:cNvPr>
          <p:cNvSpPr/>
          <p:nvPr/>
        </p:nvSpPr>
        <p:spPr>
          <a:xfrm>
            <a:off x="685800" y="5257800"/>
            <a:ext cx="3236312"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0BA7DF"/>
          </a:solidFill>
          <a:ln/>
        </p:spPr>
        <p:style>
          <a:lnRef idx="3">
            <a:schemeClr val="lt1"/>
          </a:lnRef>
          <a:fillRef idx="1">
            <a:schemeClr val="accent3"/>
          </a:fillRef>
          <a:effectRef idx="1">
            <a:schemeClr val="accent3"/>
          </a:effectRef>
          <a:fontRef idx="minor">
            <a:schemeClr val="lt1"/>
          </a:fontRef>
        </p:style>
        <p:txBody>
          <a:bodyPr lIns="34289" tIns="34289" rIns="34289" bIns="34289" anchor="ctr"/>
          <a:lstStyle/>
          <a:p>
            <a:pPr>
              <a:defRPr>
                <a:solidFill>
                  <a:srgbClr val="FFFFFF"/>
                </a:solidFill>
              </a:defRPr>
            </a:pPr>
            <a:endParaRPr sz="1350"/>
          </a:p>
        </p:txBody>
      </p:sp>
      <p:sp>
        <p:nvSpPr>
          <p:cNvPr id="24" name="Rectangle 44">
            <a:extLst>
              <a:ext uri="{FF2B5EF4-FFF2-40B4-BE49-F238E27FC236}">
                <a16:creationId xmlns:a16="http://schemas.microsoft.com/office/drawing/2014/main" id="{74F4EEA9-577C-465A-8779-394EAB9735BB}"/>
              </a:ext>
            </a:extLst>
          </p:cNvPr>
          <p:cNvSpPr/>
          <p:nvPr/>
        </p:nvSpPr>
        <p:spPr>
          <a:xfrm>
            <a:off x="685800" y="3081315"/>
            <a:ext cx="3236312"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0BA7DF"/>
          </a:solidFill>
          <a:ln/>
        </p:spPr>
        <p:style>
          <a:lnRef idx="3">
            <a:schemeClr val="lt1"/>
          </a:lnRef>
          <a:fillRef idx="1">
            <a:schemeClr val="accent3"/>
          </a:fillRef>
          <a:effectRef idx="1">
            <a:schemeClr val="accent3"/>
          </a:effectRef>
          <a:fontRef idx="minor">
            <a:schemeClr val="lt1"/>
          </a:fontRef>
        </p:style>
        <p:txBody>
          <a:bodyPr lIns="34289" tIns="34289" rIns="34289" bIns="34289" anchor="ctr"/>
          <a:lstStyle/>
          <a:p>
            <a:pPr>
              <a:defRPr>
                <a:solidFill>
                  <a:srgbClr val="FFFFFF"/>
                </a:solidFill>
              </a:defRPr>
            </a:pPr>
            <a:endParaRPr sz="1350"/>
          </a:p>
        </p:txBody>
      </p:sp>
      <p:sp>
        <p:nvSpPr>
          <p:cNvPr id="25" name="TextBox 52">
            <a:extLst>
              <a:ext uri="{FF2B5EF4-FFF2-40B4-BE49-F238E27FC236}">
                <a16:creationId xmlns:a16="http://schemas.microsoft.com/office/drawing/2014/main" id="{E754B741-A413-40E3-9F49-DEC12C5C8559}"/>
              </a:ext>
            </a:extLst>
          </p:cNvPr>
          <p:cNvSpPr txBox="1"/>
          <p:nvPr/>
        </p:nvSpPr>
        <p:spPr>
          <a:xfrm>
            <a:off x="776956" y="3186739"/>
            <a:ext cx="2362200" cy="377024"/>
          </a:xfrm>
          <a:prstGeom prst="rect">
            <a:avLst/>
          </a:prstGeom>
          <a:solidFill>
            <a:srgbClr val="0BA7D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l-GR" sz="2000" b="1" dirty="0"/>
              <a:t>Κάντε ζεύγη</a:t>
            </a:r>
            <a:endParaRPr sz="2000" b="1" dirty="0"/>
          </a:p>
        </p:txBody>
      </p:sp>
      <p:sp>
        <p:nvSpPr>
          <p:cNvPr id="26" name="TextBox 52">
            <a:extLst>
              <a:ext uri="{FF2B5EF4-FFF2-40B4-BE49-F238E27FC236}">
                <a16:creationId xmlns:a16="http://schemas.microsoft.com/office/drawing/2014/main" id="{6960AC8B-CD13-40B1-A09B-97E97DEAB0EB}"/>
              </a:ext>
            </a:extLst>
          </p:cNvPr>
          <p:cNvSpPr txBox="1"/>
          <p:nvPr/>
        </p:nvSpPr>
        <p:spPr>
          <a:xfrm>
            <a:off x="776956" y="3937546"/>
            <a:ext cx="2362200" cy="377024"/>
          </a:xfrm>
          <a:prstGeom prst="rect">
            <a:avLst/>
          </a:prstGeom>
          <a:solidFill>
            <a:srgbClr val="0BA7D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l-GR" sz="2000" b="1" dirty="0"/>
              <a:t>Επιλογή άρθρου</a:t>
            </a:r>
            <a:endParaRPr sz="2000" b="1" dirty="0"/>
          </a:p>
        </p:txBody>
      </p:sp>
      <p:sp>
        <p:nvSpPr>
          <p:cNvPr id="27" name="TextBox 52">
            <a:extLst>
              <a:ext uri="{FF2B5EF4-FFF2-40B4-BE49-F238E27FC236}">
                <a16:creationId xmlns:a16="http://schemas.microsoft.com/office/drawing/2014/main" id="{6262B83D-F76E-409C-8A7A-DEFC3F467604}"/>
              </a:ext>
            </a:extLst>
          </p:cNvPr>
          <p:cNvSpPr txBox="1"/>
          <p:nvPr/>
        </p:nvSpPr>
        <p:spPr>
          <a:xfrm>
            <a:off x="776956" y="4541480"/>
            <a:ext cx="2590800" cy="684801"/>
          </a:xfrm>
          <a:prstGeom prst="rect">
            <a:avLst/>
          </a:prstGeom>
          <a:solidFill>
            <a:srgbClr val="0BA7D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l-GR" sz="2000" b="1" dirty="0"/>
              <a:t>Απαντήστε στις 6 ερωτήσεις</a:t>
            </a:r>
            <a:endParaRPr sz="2000" b="1" dirty="0"/>
          </a:p>
        </p:txBody>
      </p:sp>
      <p:sp>
        <p:nvSpPr>
          <p:cNvPr id="28" name="TextBox 52">
            <a:extLst>
              <a:ext uri="{FF2B5EF4-FFF2-40B4-BE49-F238E27FC236}">
                <a16:creationId xmlns:a16="http://schemas.microsoft.com/office/drawing/2014/main" id="{48D480AB-2F8F-443C-8017-1AB2C946538C}"/>
              </a:ext>
            </a:extLst>
          </p:cNvPr>
          <p:cNvSpPr txBox="1"/>
          <p:nvPr/>
        </p:nvSpPr>
        <p:spPr>
          <a:xfrm>
            <a:off x="776956" y="5395925"/>
            <a:ext cx="2362200" cy="377024"/>
          </a:xfrm>
          <a:prstGeom prst="rect">
            <a:avLst/>
          </a:prstGeom>
          <a:solidFill>
            <a:srgbClr val="0BA7D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l-GR" sz="2000" b="1" dirty="0"/>
              <a:t>Αξιόπιστο;</a:t>
            </a:r>
            <a:endParaRPr sz="2000" b="1" dirty="0"/>
          </a:p>
        </p:txBody>
      </p:sp>
      <p:sp>
        <p:nvSpPr>
          <p:cNvPr id="7" name="Заглавие 6">
            <a:extLst>
              <a:ext uri="{FF2B5EF4-FFF2-40B4-BE49-F238E27FC236}">
                <a16:creationId xmlns:a16="http://schemas.microsoft.com/office/drawing/2014/main" id="{8FCDA169-B753-4AA0-BB7F-CE9D647649CC}"/>
              </a:ext>
            </a:extLst>
          </p:cNvPr>
          <p:cNvSpPr>
            <a:spLocks noGrp="1"/>
          </p:cNvSpPr>
          <p:nvPr>
            <p:ph type="title"/>
          </p:nvPr>
        </p:nvSpPr>
        <p:spPr/>
        <p:txBody>
          <a:bodyPr/>
          <a:lstStyle/>
          <a:p>
            <a:r>
              <a:rPr lang="el-GR" dirty="0"/>
              <a:t>Κριτική σκέψη:</a:t>
            </a:r>
            <a:br>
              <a:rPr lang="el-GR" dirty="0"/>
            </a:br>
            <a:r>
              <a:rPr lang="el-GR" dirty="0"/>
              <a:t>Άσκηση 2 </a:t>
            </a:r>
            <a:endParaRPr lang="bg-BG" dirty="0"/>
          </a:p>
        </p:txBody>
      </p:sp>
      <p:sp>
        <p:nvSpPr>
          <p:cNvPr id="18" name="Tijdelijke aanduiding voor dianummer 5">
            <a:extLst>
              <a:ext uri="{FF2B5EF4-FFF2-40B4-BE49-F238E27FC236}">
                <a16:creationId xmlns:a16="http://schemas.microsoft.com/office/drawing/2014/main" id="{1FA45C63-523E-4F4D-9882-F18A726DFA32}"/>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22</a:t>
            </a:fld>
            <a:endParaRPr lang="en-US" dirty="0"/>
          </a:p>
        </p:txBody>
      </p:sp>
      <p:sp>
        <p:nvSpPr>
          <p:cNvPr id="13" name="Текстово поле 12">
            <a:extLst>
              <a:ext uri="{FF2B5EF4-FFF2-40B4-BE49-F238E27FC236}">
                <a16:creationId xmlns:a16="http://schemas.microsoft.com/office/drawing/2014/main" id="{06D489EF-FA39-4C0A-86D6-C34F7F8A3D04}"/>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pic>
        <p:nvPicPr>
          <p:cNvPr id="3" name="Picture 2">
            <a:extLst>
              <a:ext uri="{FF2B5EF4-FFF2-40B4-BE49-F238E27FC236}">
                <a16:creationId xmlns:a16="http://schemas.microsoft.com/office/drawing/2014/main" id="{86C39040-695B-4C94-A470-4039139FB6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609600"/>
            <a:ext cx="4800600" cy="5236073"/>
          </a:xfrm>
          <a:prstGeom prst="rect">
            <a:avLst/>
          </a:prstGeom>
        </p:spPr>
      </p:pic>
    </p:spTree>
    <p:extLst>
      <p:ext uri="{BB962C8B-B14F-4D97-AF65-F5344CB8AC3E}">
        <p14:creationId xmlns:p14="http://schemas.microsoft.com/office/powerpoint/2010/main" val="177814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24"/>
                                        </p:tgtEl>
                                        <p:attrNameLst>
                                          <p:attrName>style.visibility</p:attrName>
                                        </p:attrNameLst>
                                      </p:cBhvr>
                                      <p:to>
                                        <p:strVal val="visible"/>
                                      </p:to>
                                    </p:set>
                                    <p:animEffect transition="in" filter="wipe(left)">
                                      <p:cBhvr>
                                        <p:cTn id="7" dur="600"/>
                                        <p:tgtEl>
                                          <p:spTgt spid="24"/>
                                        </p:tgtEl>
                                      </p:cBhvr>
                                    </p:animEffect>
                                  </p:childTnLst>
                                </p:cTn>
                              </p:par>
                              <p:par>
                                <p:cTn id="8" presetID="4" presetClass="entr" presetSubtype="32" fill="hold" grpId="0" nodeType="withEffect">
                                  <p:stCondLst>
                                    <p:cond delay="0"/>
                                  </p:stCondLst>
                                  <p:iterate>
                                    <p:tmAbs val="0"/>
                                  </p:iterate>
                                  <p:childTnLst>
                                    <p:set>
                                      <p:cBhvr>
                                        <p:cTn id="9" fill="hold"/>
                                        <p:tgtEl>
                                          <p:spTgt spid="25"/>
                                        </p:tgtEl>
                                        <p:attrNameLst>
                                          <p:attrName>style.visibility</p:attrName>
                                        </p:attrNameLst>
                                      </p:cBhvr>
                                      <p:to>
                                        <p:strVal val="visible"/>
                                      </p:to>
                                    </p:set>
                                    <p:animEffect transition="in" filter="box(out)">
                                      <p:cBhvr>
                                        <p:cTn id="10" dur="6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iterate>
                                    <p:tmAbs val="0"/>
                                  </p:iterate>
                                  <p:childTnLst>
                                    <p:set>
                                      <p:cBhvr>
                                        <p:cTn id="14" fill="hold"/>
                                        <p:tgtEl>
                                          <p:spTgt spid="21"/>
                                        </p:tgtEl>
                                        <p:attrNameLst>
                                          <p:attrName>style.visibility</p:attrName>
                                        </p:attrNameLst>
                                      </p:cBhvr>
                                      <p:to>
                                        <p:strVal val="visible"/>
                                      </p:to>
                                    </p:set>
                                    <p:animEffect transition="in" filter="wipe(left)">
                                      <p:cBhvr>
                                        <p:cTn id="15" dur="600"/>
                                        <p:tgtEl>
                                          <p:spTgt spid="21"/>
                                        </p:tgtEl>
                                      </p:cBhvr>
                                    </p:animEffect>
                                  </p:childTnLst>
                                </p:cTn>
                              </p:par>
                              <p:par>
                                <p:cTn id="16" presetID="4" presetClass="entr" presetSubtype="32" fill="hold" grpId="0" nodeType="withEffect">
                                  <p:stCondLst>
                                    <p:cond delay="0"/>
                                  </p:stCondLst>
                                  <p:iterate>
                                    <p:tmAbs val="0"/>
                                  </p:iterate>
                                  <p:childTnLst>
                                    <p:set>
                                      <p:cBhvr>
                                        <p:cTn id="17" fill="hold"/>
                                        <p:tgtEl>
                                          <p:spTgt spid="26"/>
                                        </p:tgtEl>
                                        <p:attrNameLst>
                                          <p:attrName>style.visibility</p:attrName>
                                        </p:attrNameLst>
                                      </p:cBhvr>
                                      <p:to>
                                        <p:strVal val="visible"/>
                                      </p:to>
                                    </p:set>
                                    <p:animEffect transition="in" filter="box(out)">
                                      <p:cBhvr>
                                        <p:cTn id="18" dur="6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p:tmAbs val="0"/>
                                  </p:iterate>
                                  <p:childTnLst>
                                    <p:set>
                                      <p:cBhvr>
                                        <p:cTn id="22" fill="hold"/>
                                        <p:tgtEl>
                                          <p:spTgt spid="22"/>
                                        </p:tgtEl>
                                        <p:attrNameLst>
                                          <p:attrName>style.visibility</p:attrName>
                                        </p:attrNameLst>
                                      </p:cBhvr>
                                      <p:to>
                                        <p:strVal val="visible"/>
                                      </p:to>
                                    </p:set>
                                    <p:animEffect transition="in" filter="wipe(left)">
                                      <p:cBhvr>
                                        <p:cTn id="23" dur="600"/>
                                        <p:tgtEl>
                                          <p:spTgt spid="22"/>
                                        </p:tgtEl>
                                      </p:cBhvr>
                                    </p:animEffect>
                                  </p:childTnLst>
                                </p:cTn>
                              </p:par>
                              <p:par>
                                <p:cTn id="24" presetID="4" presetClass="entr" presetSubtype="32" fill="hold" grpId="0" nodeType="withEffect">
                                  <p:stCondLst>
                                    <p:cond delay="0"/>
                                  </p:stCondLst>
                                  <p:iterate>
                                    <p:tmAbs val="0"/>
                                  </p:iterate>
                                  <p:childTnLst>
                                    <p:set>
                                      <p:cBhvr>
                                        <p:cTn id="25" fill="hold"/>
                                        <p:tgtEl>
                                          <p:spTgt spid="27"/>
                                        </p:tgtEl>
                                        <p:attrNameLst>
                                          <p:attrName>style.visibility</p:attrName>
                                        </p:attrNameLst>
                                      </p:cBhvr>
                                      <p:to>
                                        <p:strVal val="visible"/>
                                      </p:to>
                                    </p:set>
                                    <p:animEffect transition="in" filter="box(out)">
                                      <p:cBhvr>
                                        <p:cTn id="26" dur="6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p:tmAbs val="0"/>
                                  </p:iterate>
                                  <p:childTnLst>
                                    <p:set>
                                      <p:cBhvr>
                                        <p:cTn id="30" fill="hold"/>
                                        <p:tgtEl>
                                          <p:spTgt spid="23"/>
                                        </p:tgtEl>
                                        <p:attrNameLst>
                                          <p:attrName>style.visibility</p:attrName>
                                        </p:attrNameLst>
                                      </p:cBhvr>
                                      <p:to>
                                        <p:strVal val="visible"/>
                                      </p:to>
                                    </p:set>
                                    <p:animEffect transition="in" filter="wipe(left)">
                                      <p:cBhvr>
                                        <p:cTn id="31" dur="600"/>
                                        <p:tgtEl>
                                          <p:spTgt spid="23"/>
                                        </p:tgtEl>
                                      </p:cBhvr>
                                    </p:animEffect>
                                  </p:childTnLst>
                                </p:cTn>
                              </p:par>
                              <p:par>
                                <p:cTn id="32" presetID="4" presetClass="entr" presetSubtype="32" fill="hold" grpId="0" nodeType="withEffect">
                                  <p:stCondLst>
                                    <p:cond delay="0"/>
                                  </p:stCondLst>
                                  <p:iterate>
                                    <p:tmAbs val="0"/>
                                  </p:iterate>
                                  <p:childTnLst>
                                    <p:set>
                                      <p:cBhvr>
                                        <p:cTn id="33" fill="hold"/>
                                        <p:tgtEl>
                                          <p:spTgt spid="28"/>
                                        </p:tgtEl>
                                        <p:attrNameLst>
                                          <p:attrName>style.visibility</p:attrName>
                                        </p:attrNameLst>
                                      </p:cBhvr>
                                      <p:to>
                                        <p:strVal val="visible"/>
                                      </p:to>
                                    </p:set>
                                    <p:animEffect transition="in" filter="box(out)">
                                      <p:cBhvr>
                                        <p:cTn id="34" dur="6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advAuto="0"/>
      <p:bldP spid="22" grpId="0" animBg="1" advAuto="0"/>
      <p:bldP spid="23" grpId="0" animBg="1" advAuto="0"/>
      <p:bldP spid="24" grpId="0" animBg="1" advAuto="0"/>
      <p:bldP spid="25" grpId="0" animBg="1" advAuto="0"/>
      <p:bldP spid="26" grpId="0" animBg="1" advAuto="0"/>
      <p:bldP spid="27" grpId="0" animBg="1" advAuto="0"/>
      <p:bldP spid="28" grpId="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l-GR" dirty="0"/>
              <a:t>Κριτική σκέψη:</a:t>
            </a:r>
            <a:br>
              <a:rPr lang="el-GR" dirty="0"/>
            </a:br>
            <a:r>
              <a:rPr lang="el-GR" dirty="0"/>
              <a:t>Άσκηση 2 </a:t>
            </a:r>
            <a:endParaRPr lang="en-US" dirty="0"/>
          </a:p>
        </p:txBody>
      </p:sp>
      <p:sp>
        <p:nvSpPr>
          <p:cNvPr id="31" name="Content Placeholder 30">
            <a:extLst>
              <a:ext uri="{FF2B5EF4-FFF2-40B4-BE49-F238E27FC236}">
                <a16:creationId xmlns:a16="http://schemas.microsoft.com/office/drawing/2014/main" id="{5A32A4EE-DCC9-432C-B2A5-D5F7B8C6C1F1}"/>
              </a:ext>
            </a:extLst>
          </p:cNvPr>
          <p:cNvSpPr>
            <a:spLocks noGrp="1"/>
          </p:cNvSpPr>
          <p:nvPr>
            <p:ph sz="half" idx="2"/>
          </p:nvPr>
        </p:nvSpPr>
        <p:spPr>
          <a:xfrm>
            <a:off x="685800" y="2971803"/>
            <a:ext cx="3811588" cy="3492365"/>
          </a:xfrm>
        </p:spPr>
        <p:txBody>
          <a:bodyPr>
            <a:normAutofit fontScale="32500" lnSpcReduction="20000"/>
          </a:bodyPr>
          <a:lstStyle/>
          <a:p>
            <a:r>
              <a:rPr lang="el-GR" sz="4300" b="1" dirty="0"/>
              <a:t>ποιος</a:t>
            </a:r>
          </a:p>
          <a:p>
            <a:r>
              <a:rPr lang="el-GR" sz="4300" dirty="0"/>
              <a:t>Ποιος το είπε;</a:t>
            </a:r>
          </a:p>
          <a:p>
            <a:r>
              <a:rPr lang="el-GR" sz="4300" dirty="0"/>
              <a:t>Κάποιος που γνωρίζεις; Κάποιος διάσημος;</a:t>
            </a:r>
          </a:p>
          <a:p>
            <a:r>
              <a:rPr lang="el-GR" sz="4300" dirty="0"/>
              <a:t>Κάποιος σε θέση εξουσίας;</a:t>
            </a:r>
          </a:p>
          <a:p>
            <a:r>
              <a:rPr lang="el-GR" sz="4300" dirty="0"/>
              <a:t>Θα έπρεπε να μας ενδιαφέρει ποιος το είπε;</a:t>
            </a:r>
          </a:p>
          <a:p>
            <a:r>
              <a:rPr lang="el-GR" sz="4300" b="1" dirty="0"/>
              <a:t>τι</a:t>
            </a:r>
          </a:p>
          <a:p>
            <a:r>
              <a:rPr lang="el-GR" sz="4300" dirty="0"/>
              <a:t>Τι είπε;</a:t>
            </a:r>
          </a:p>
          <a:p>
            <a:r>
              <a:rPr lang="el-GR" sz="4300" dirty="0"/>
              <a:t>Έδωσε στοιχεία ή είπε τη γνώμη του;</a:t>
            </a:r>
          </a:p>
          <a:p>
            <a:r>
              <a:rPr lang="el-GR" sz="4300" dirty="0"/>
              <a:t>Έδωσε όλα τα στοιχεία;</a:t>
            </a:r>
          </a:p>
          <a:p>
            <a:r>
              <a:rPr lang="el-GR" sz="4300" dirty="0"/>
              <a:t>Μήπως άφησε κάτι </a:t>
            </a:r>
            <a:r>
              <a:rPr lang="el-GR" sz="4300" dirty="0" err="1"/>
              <a:t>απ’έξω</a:t>
            </a:r>
            <a:r>
              <a:rPr lang="el-GR" sz="4300" dirty="0"/>
              <a:t>;</a:t>
            </a:r>
          </a:p>
          <a:p>
            <a:r>
              <a:rPr lang="el-GR" sz="4300" b="1" dirty="0"/>
              <a:t>που</a:t>
            </a:r>
          </a:p>
          <a:p>
            <a:r>
              <a:rPr lang="el-GR" sz="4300" dirty="0"/>
              <a:t>Πού το είπε;</a:t>
            </a:r>
          </a:p>
          <a:p>
            <a:r>
              <a:rPr lang="el-GR" sz="4300" dirty="0"/>
              <a:t>Το είπε δημόσια ή ιδιωτικά;</a:t>
            </a:r>
          </a:p>
          <a:p>
            <a:r>
              <a:rPr lang="el-GR" sz="4300" dirty="0"/>
              <a:t>Υπήρχε η πιθανότητα/ευκαιρία για αντίλογο; </a:t>
            </a:r>
          </a:p>
          <a:p>
            <a:pPr marL="0" indent="0">
              <a:buNone/>
            </a:pPr>
            <a:endParaRPr lang="en-US" dirty="0"/>
          </a:p>
        </p:txBody>
      </p:sp>
      <p:sp>
        <p:nvSpPr>
          <p:cNvPr id="33" name="Text Placeholder 32">
            <a:extLst>
              <a:ext uri="{FF2B5EF4-FFF2-40B4-BE49-F238E27FC236}">
                <a16:creationId xmlns:a16="http://schemas.microsoft.com/office/drawing/2014/main" id="{93A9206B-8B5A-4991-851C-ADD747FF1885}"/>
              </a:ext>
            </a:extLst>
          </p:cNvPr>
          <p:cNvSpPr>
            <a:spLocks noGrp="1"/>
          </p:cNvSpPr>
          <p:nvPr>
            <p:ph type="body" sz="quarter" idx="3"/>
          </p:nvPr>
        </p:nvSpPr>
        <p:spPr/>
        <p:txBody>
          <a:bodyPr>
            <a:normAutofit fontScale="92500" lnSpcReduction="20000"/>
          </a:bodyPr>
          <a:lstStyle/>
          <a:p>
            <a:r>
              <a:rPr lang="el-GR" dirty="0"/>
              <a:t>Πράγματα που πρέπει να σκεφτείτε όταν κάποιος λέει κάτι</a:t>
            </a:r>
          </a:p>
        </p:txBody>
      </p:sp>
      <p:sp>
        <p:nvSpPr>
          <p:cNvPr id="29" name="Text Placeholder 28">
            <a:extLst>
              <a:ext uri="{FF2B5EF4-FFF2-40B4-BE49-F238E27FC236}">
                <a16:creationId xmlns:a16="http://schemas.microsoft.com/office/drawing/2014/main" id="{1D131A22-DEEA-4F48-8257-DB9B1CAACD7F}"/>
              </a:ext>
            </a:extLst>
          </p:cNvPr>
          <p:cNvSpPr>
            <a:spLocks noGrp="1"/>
          </p:cNvSpPr>
          <p:nvPr>
            <p:ph type="body" idx="1"/>
          </p:nvPr>
        </p:nvSpPr>
        <p:spPr/>
        <p:txBody>
          <a:bodyPr/>
          <a:lstStyle/>
          <a:p>
            <a:endParaRPr lang="el-GR" dirty="0"/>
          </a:p>
          <a:p>
            <a:endParaRPr lang="el-GR" dirty="0"/>
          </a:p>
          <a:p>
            <a:r>
              <a:rPr lang="el-GR" dirty="0"/>
              <a:t>6 Κρίσιμες ερωτήσεις</a:t>
            </a:r>
          </a:p>
        </p:txBody>
      </p:sp>
      <p:sp>
        <p:nvSpPr>
          <p:cNvPr id="34" name="Content Placeholder 33">
            <a:extLst>
              <a:ext uri="{FF2B5EF4-FFF2-40B4-BE49-F238E27FC236}">
                <a16:creationId xmlns:a16="http://schemas.microsoft.com/office/drawing/2014/main" id="{C212B324-593E-4621-AC91-80C2BA5A236A}"/>
              </a:ext>
            </a:extLst>
          </p:cNvPr>
          <p:cNvSpPr>
            <a:spLocks noGrp="1"/>
          </p:cNvSpPr>
          <p:nvPr>
            <p:ph sz="quarter" idx="4"/>
          </p:nvPr>
        </p:nvSpPr>
        <p:spPr>
          <a:xfrm>
            <a:off x="4645027" y="2971803"/>
            <a:ext cx="3813175" cy="3657597"/>
          </a:xfrm>
        </p:spPr>
        <p:txBody>
          <a:bodyPr>
            <a:normAutofit fontScale="32500" lnSpcReduction="20000"/>
          </a:bodyPr>
          <a:lstStyle/>
          <a:p>
            <a:pPr marL="0" indent="0">
              <a:buNone/>
            </a:pPr>
            <a:endParaRPr lang="el-GR" dirty="0"/>
          </a:p>
          <a:p>
            <a:r>
              <a:rPr lang="el-GR" sz="4300" b="1" dirty="0"/>
              <a:t>πότε</a:t>
            </a:r>
          </a:p>
          <a:p>
            <a:r>
              <a:rPr lang="el-GR" sz="4300" dirty="0"/>
              <a:t>Πότε το είπε;</a:t>
            </a:r>
          </a:p>
          <a:p>
            <a:r>
              <a:rPr lang="el-GR" sz="4300" dirty="0"/>
              <a:t>Πριν, μετά ή κατά τη διάρκεια ενός σημαντικού γεγονότος;</a:t>
            </a:r>
          </a:p>
          <a:p>
            <a:r>
              <a:rPr lang="el-GR" sz="4300" b="1" dirty="0"/>
              <a:t>Γιατί</a:t>
            </a:r>
          </a:p>
          <a:p>
            <a:r>
              <a:rPr lang="el-GR" sz="4300" dirty="0"/>
              <a:t>Γιατί το είπε;</a:t>
            </a:r>
          </a:p>
          <a:p>
            <a:r>
              <a:rPr lang="el-GR" sz="4300" dirty="0"/>
              <a:t>Εξήγησε την άποψη του;</a:t>
            </a:r>
          </a:p>
          <a:p>
            <a:r>
              <a:rPr lang="el-GR" sz="4300" dirty="0"/>
              <a:t>Προσπάθησε να κάνει κάποιον να φανεί καλός ή κακός;</a:t>
            </a:r>
          </a:p>
          <a:p>
            <a:r>
              <a:rPr lang="el-GR" sz="4300" b="1" dirty="0"/>
              <a:t>πως</a:t>
            </a:r>
          </a:p>
          <a:p>
            <a:r>
              <a:rPr lang="el-GR" sz="4300" dirty="0"/>
              <a:t>Με ποιο τρόπο το είπε;</a:t>
            </a:r>
          </a:p>
          <a:p>
            <a:r>
              <a:rPr lang="el-GR" sz="4300" dirty="0"/>
              <a:t>Ήταν χαρούμενος, λυπημένος, θυμωμένος ή αδιάφορος;</a:t>
            </a:r>
          </a:p>
          <a:p>
            <a:r>
              <a:rPr lang="el-GR" sz="4300" dirty="0"/>
              <a:t>Το έγραψε ή το είπε;</a:t>
            </a:r>
          </a:p>
          <a:p>
            <a:r>
              <a:rPr lang="el-GR" sz="4300" dirty="0"/>
              <a:t>Κατάλαβες αυτό που είπε;</a:t>
            </a:r>
          </a:p>
          <a:p>
            <a:endParaRPr lang="en-US" dirty="0"/>
          </a:p>
        </p:txBody>
      </p:sp>
      <p:sp>
        <p:nvSpPr>
          <p:cNvPr id="32" name="Pijl: rechts 12">
            <a:extLst>
              <a:ext uri="{FF2B5EF4-FFF2-40B4-BE49-F238E27FC236}">
                <a16:creationId xmlns:a16="http://schemas.microsoft.com/office/drawing/2014/main" id="{94621F36-D2B9-41F9-924F-8C1B930DB24A}"/>
              </a:ext>
            </a:extLst>
          </p:cNvPr>
          <p:cNvSpPr/>
          <p:nvPr/>
        </p:nvSpPr>
        <p:spPr>
          <a:xfrm flipV="1">
            <a:off x="8229599" y="6384545"/>
            <a:ext cx="304801" cy="79623"/>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6939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Google Shape;18;p1">
            <a:extLst>
              <a:ext uri="{FF2B5EF4-FFF2-40B4-BE49-F238E27FC236}">
                <a16:creationId xmlns:a16="http://schemas.microsoft.com/office/drawing/2014/main" id="{9E793AD5-55EC-4900-AC69-8DC246358E32}"/>
              </a:ext>
            </a:extLst>
          </p:cNvPr>
          <p:cNvSpPr txBox="1"/>
          <p:nvPr/>
        </p:nvSpPr>
        <p:spPr>
          <a:xfrm>
            <a:off x="1776208" y="5024845"/>
            <a:ext cx="901824" cy="2769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52" name="Google Shape;25;p1">
            <a:extLst>
              <a:ext uri="{FF2B5EF4-FFF2-40B4-BE49-F238E27FC236}">
                <a16:creationId xmlns:a16="http://schemas.microsoft.com/office/drawing/2014/main" id="{8C5A9052-500F-4997-97FB-753CC688D4D8}"/>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3" name="Google Shape;26;p1">
            <a:extLst>
              <a:ext uri="{FF2B5EF4-FFF2-40B4-BE49-F238E27FC236}">
                <a16:creationId xmlns:a16="http://schemas.microsoft.com/office/drawing/2014/main" id="{22A198AE-184D-4A23-9786-664E4391D777}"/>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5" name="Google Shape;28;p1">
            <a:extLst>
              <a:ext uri="{FF2B5EF4-FFF2-40B4-BE49-F238E27FC236}">
                <a16:creationId xmlns:a16="http://schemas.microsoft.com/office/drawing/2014/main" id="{FA613C28-E942-4449-8586-D1E62627BC1C}"/>
              </a:ext>
            </a:extLst>
          </p:cNvPr>
          <p:cNvSpPr/>
          <p:nvPr/>
        </p:nvSpPr>
        <p:spPr>
          <a:xfrm>
            <a:off x="6400800"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6" name="Google Shape;29;p1">
            <a:extLst>
              <a:ext uri="{FF2B5EF4-FFF2-40B4-BE49-F238E27FC236}">
                <a16:creationId xmlns:a16="http://schemas.microsoft.com/office/drawing/2014/main" id="{84C73546-8D43-4DF7-B130-B0CF9D86E82E}"/>
              </a:ext>
            </a:extLst>
          </p:cNvPr>
          <p:cNvSpPr/>
          <p:nvPr/>
        </p:nvSpPr>
        <p:spPr>
          <a:xfrm>
            <a:off x="6467655" y="365730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el-GR">
                <a:solidFill>
                  <a:schemeClr val="tx1">
                    <a:lumMod val="75000"/>
                    <a:lumOff val="25000"/>
                  </a:schemeClr>
                </a:solidFill>
              </a:rPr>
              <a:t>Οδηγίες
</a:t>
            </a:r>
            <a:endParaRPr dirty="0">
              <a:solidFill>
                <a:schemeClr val="tx1">
                  <a:lumMod val="75000"/>
                  <a:lumOff val="25000"/>
                </a:schemeClr>
              </a:solidFill>
            </a:endParaRPr>
          </a:p>
        </p:txBody>
      </p:sp>
      <p:sp>
        <p:nvSpPr>
          <p:cNvPr id="59" name="Google Shape;32;p1">
            <a:extLst>
              <a:ext uri="{FF2B5EF4-FFF2-40B4-BE49-F238E27FC236}">
                <a16:creationId xmlns:a16="http://schemas.microsoft.com/office/drawing/2014/main" id="{623C7793-4BD9-4096-8200-1A51BC65BA52}"/>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0" name="Google Shape;33;p1">
            <a:extLst>
              <a:ext uri="{FF2B5EF4-FFF2-40B4-BE49-F238E27FC236}">
                <a16:creationId xmlns:a16="http://schemas.microsoft.com/office/drawing/2014/main" id="{F2A9DFF1-DC6E-4029-8D1B-AE845A16D622}"/>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1" name="Google Shape;34;p1">
            <a:extLst>
              <a:ext uri="{FF2B5EF4-FFF2-40B4-BE49-F238E27FC236}">
                <a16:creationId xmlns:a16="http://schemas.microsoft.com/office/drawing/2014/main" id="{C665DEE4-1B6A-4A90-A9EB-1863349A43FB}"/>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2" name="Google Shape;35;p1">
            <a:extLst>
              <a:ext uri="{FF2B5EF4-FFF2-40B4-BE49-F238E27FC236}">
                <a16:creationId xmlns:a16="http://schemas.microsoft.com/office/drawing/2014/main" id="{6D23BD2E-595B-4256-B6FD-CC2AB343292F}"/>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el-GR">
                <a:solidFill>
                  <a:schemeClr val="tx1">
                    <a:lumMod val="75000"/>
                    <a:lumOff val="25000"/>
                  </a:schemeClr>
                </a:solidFill>
              </a:rPr>
              <a:t>Στόχος
</a:t>
            </a:r>
            <a:endParaRPr dirty="0">
              <a:solidFill>
                <a:schemeClr val="tx1">
                  <a:lumMod val="75000"/>
                  <a:lumOff val="25000"/>
                </a:schemeClr>
              </a:solidFill>
            </a:endParaRPr>
          </a:p>
        </p:txBody>
      </p:sp>
      <p:sp>
        <p:nvSpPr>
          <p:cNvPr id="64" name="Google Shape;37;p1">
            <a:extLst>
              <a:ext uri="{FF2B5EF4-FFF2-40B4-BE49-F238E27FC236}">
                <a16:creationId xmlns:a16="http://schemas.microsoft.com/office/drawing/2014/main" id="{1F118D97-F3CB-4512-909B-E3E81BA91DF7}"/>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5" name="Google Shape;38;p1">
            <a:extLst>
              <a:ext uri="{FF2B5EF4-FFF2-40B4-BE49-F238E27FC236}">
                <a16:creationId xmlns:a16="http://schemas.microsoft.com/office/drawing/2014/main" id="{C8241456-DBDF-4583-84F6-2AECF238C433}"/>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el-GR">
                <a:solidFill>
                  <a:schemeClr val="tx1">
                    <a:lumMod val="75000"/>
                    <a:lumOff val="25000"/>
                  </a:schemeClr>
                </a:solidFill>
              </a:rPr>
              <a:t>κοινό-στόχος
</a:t>
            </a:r>
            <a:endParaRPr dirty="0">
              <a:solidFill>
                <a:schemeClr val="tx1">
                  <a:lumMod val="75000"/>
                  <a:lumOff val="25000"/>
                </a:schemeClr>
              </a:solidFill>
            </a:endParaRPr>
          </a:p>
        </p:txBody>
      </p:sp>
      <p:sp>
        <p:nvSpPr>
          <p:cNvPr id="67" name="Google Shape;40;p1">
            <a:extLst>
              <a:ext uri="{FF2B5EF4-FFF2-40B4-BE49-F238E27FC236}">
                <a16:creationId xmlns:a16="http://schemas.microsoft.com/office/drawing/2014/main" id="{222B9482-6A6D-4BBF-B112-62D5A387865F}"/>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68" name="Google Shape;41;p1">
            <a:extLst>
              <a:ext uri="{FF2B5EF4-FFF2-40B4-BE49-F238E27FC236}">
                <a16:creationId xmlns:a16="http://schemas.microsoft.com/office/drawing/2014/main" id="{0C82CC1A-2347-4F43-BBA5-C2F2FE152CE8}"/>
              </a:ext>
            </a:extLst>
          </p:cNvPr>
          <p:cNvSpPr/>
          <p:nvPr/>
        </p:nvSpPr>
        <p:spPr>
          <a:xfrm flipH="1">
            <a:off x="4714790" y="4812885"/>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el-GR">
                <a:solidFill>
                  <a:schemeClr val="tx1">
                    <a:lumMod val="75000"/>
                    <a:lumOff val="25000"/>
                  </a:schemeClr>
                </a:solidFill>
              </a:rPr>
              <a:t>Διάρκεια
</a:t>
            </a:r>
            <a:endParaRPr dirty="0">
              <a:solidFill>
                <a:schemeClr val="tx1">
                  <a:lumMod val="75000"/>
                  <a:lumOff val="25000"/>
                </a:schemeClr>
              </a:solidFill>
            </a:endParaRPr>
          </a:p>
        </p:txBody>
      </p:sp>
      <p:sp>
        <p:nvSpPr>
          <p:cNvPr id="87" name="Tekstvak 86">
            <a:extLst>
              <a:ext uri="{FF2B5EF4-FFF2-40B4-BE49-F238E27FC236}">
                <a16:creationId xmlns:a16="http://schemas.microsoft.com/office/drawing/2014/main" id="{3EDA245C-3957-4B62-955D-975E251AC84F}"/>
              </a:ext>
            </a:extLst>
          </p:cNvPr>
          <p:cNvSpPr txBox="1"/>
          <p:nvPr/>
        </p:nvSpPr>
        <p:spPr>
          <a:xfrm>
            <a:off x="2364378" y="2864495"/>
            <a:ext cx="4455017" cy="492122"/>
          </a:xfrm>
          <a:prstGeom prst="rect">
            <a:avLst/>
          </a:prstGeom>
          <a:noFill/>
        </p:spPr>
        <p:txBody>
          <a:bodyPr wrap="square">
            <a:spAutoFit/>
          </a:bodyPr>
          <a:lstStyle/>
          <a:p>
            <a:pPr lvl="0" algn="ctr">
              <a:lnSpc>
                <a:spcPct val="115000"/>
              </a:lnSpc>
              <a:spcBef>
                <a:spcPct val="0"/>
              </a:spcBef>
              <a:spcAft>
                <a:spcPts val="600"/>
              </a:spcAft>
              <a:defRPr/>
            </a:pPr>
            <a:r>
              <a:rPr lang="el-GR" sz="2400" dirty="0">
                <a:solidFill>
                  <a:srgbClr val="0770B1"/>
                </a:solidFill>
                <a:latin typeface="+mj-lt"/>
                <a:ea typeface="+mj-ea"/>
                <a:cs typeface="+mj-cs"/>
              </a:rPr>
              <a:t>Οι 6 ερωτήσεις</a:t>
            </a:r>
            <a:endParaRPr lang="en-GB" sz="2400" dirty="0">
              <a:solidFill>
                <a:srgbClr val="0770B1"/>
              </a:solidFill>
              <a:latin typeface="+mj-lt"/>
              <a:ea typeface="+mj-ea"/>
              <a:cs typeface="+mj-cs"/>
            </a:endParaRPr>
          </a:p>
        </p:txBody>
      </p:sp>
      <p:sp>
        <p:nvSpPr>
          <p:cNvPr id="4" name="Заглавие 3">
            <a:extLst>
              <a:ext uri="{FF2B5EF4-FFF2-40B4-BE49-F238E27FC236}">
                <a16:creationId xmlns:a16="http://schemas.microsoft.com/office/drawing/2014/main" id="{A19C4472-5BB0-47B2-842D-D5930503B17E}"/>
              </a:ext>
            </a:extLst>
          </p:cNvPr>
          <p:cNvSpPr>
            <a:spLocks noGrp="1"/>
          </p:cNvSpPr>
          <p:nvPr>
            <p:ph type="title"/>
          </p:nvPr>
        </p:nvSpPr>
        <p:spPr/>
        <p:txBody>
          <a:bodyPr>
            <a:normAutofit/>
          </a:bodyPr>
          <a:lstStyle/>
          <a:p>
            <a:r>
              <a:rPr lang="el-GR" dirty="0"/>
              <a:t>Κριτική σκέψη: Άσκηση 2</a:t>
            </a:r>
            <a:endParaRPr lang="bg-BG" dirty="0"/>
          </a:p>
        </p:txBody>
      </p:sp>
      <p:sp>
        <p:nvSpPr>
          <p:cNvPr id="19" name="Tijdelijke aanduiding voor dianummer 5">
            <a:extLst>
              <a:ext uri="{FF2B5EF4-FFF2-40B4-BE49-F238E27FC236}">
                <a16:creationId xmlns:a16="http://schemas.microsoft.com/office/drawing/2014/main" id="{BF4625FA-0765-49B7-AA71-101473C40CAB}"/>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24</a:t>
            </a:fld>
            <a:endParaRPr lang="en-US" dirty="0"/>
          </a:p>
        </p:txBody>
      </p:sp>
      <p:sp>
        <p:nvSpPr>
          <p:cNvPr id="18" name="Текстово поле 17">
            <a:extLst>
              <a:ext uri="{FF2B5EF4-FFF2-40B4-BE49-F238E27FC236}">
                <a16:creationId xmlns:a16="http://schemas.microsoft.com/office/drawing/2014/main" id="{C2C49050-67CD-44DF-93F6-C0BFF1DB7413}"/>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3451488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42F4B9CD-FAD7-4A15-8582-6869A4E58EBC}"/>
              </a:ext>
            </a:extLst>
          </p:cNvPr>
          <p:cNvSpPr>
            <a:spLocks noGrp="1"/>
          </p:cNvSpPr>
          <p:nvPr>
            <p:ph type="sldNum" sz="quarter" idx="12"/>
          </p:nvPr>
        </p:nvSpPr>
        <p:spPr/>
        <p:txBody>
          <a:bodyPr/>
          <a:lstStyle/>
          <a:p>
            <a:fld id="{CB318F78-A315-46C9-8B3F-2431B4397D31}" type="slidenum">
              <a:rPr lang="en-US" smtClean="0"/>
              <a:t>25</a:t>
            </a:fld>
            <a:endParaRPr lang="en-US" dirty="0"/>
          </a:p>
        </p:txBody>
      </p:sp>
      <p:sp>
        <p:nvSpPr>
          <p:cNvPr id="7" name="Oval 1">
            <a:extLst>
              <a:ext uri="{FF2B5EF4-FFF2-40B4-BE49-F238E27FC236}">
                <a16:creationId xmlns:a16="http://schemas.microsoft.com/office/drawing/2014/main" id="{78A770DE-4121-486E-AF6C-DB19234EBF20}"/>
              </a:ext>
            </a:extLst>
          </p:cNvPr>
          <p:cNvSpPr/>
          <p:nvPr/>
        </p:nvSpPr>
        <p:spPr>
          <a:xfrm>
            <a:off x="3367864" y="3903440"/>
            <a:ext cx="2408272" cy="2408273"/>
          </a:xfrm>
          <a:prstGeom prst="ellipse">
            <a:avLst/>
          </a:prstGeom>
          <a:gradFill>
            <a:gsLst>
              <a:gs pos="22846">
                <a:srgbClr val="FFFFFF"/>
              </a:gs>
              <a:gs pos="63322">
                <a:srgbClr val="E6EAEB"/>
              </a:gs>
              <a:gs pos="99960">
                <a:srgbClr val="CDD5D8"/>
              </a:gs>
            </a:gsLst>
            <a:lin ang="2089253"/>
          </a:gradFill>
          <a:ln w="6350">
            <a:solidFill>
              <a:srgbClr val="FFFFFF"/>
            </a:solidFill>
            <a:miter/>
          </a:ln>
          <a:effectLst>
            <a:outerShdw blurRad="25400" dist="47593" dir="2315233" rotWithShape="0">
              <a:srgbClr val="000000">
                <a:alpha val="26460"/>
              </a:srgbClr>
            </a:outerShdw>
          </a:effectLst>
        </p:spPr>
        <p:txBody>
          <a:bodyPr lIns="34289" rIns="34289" anchor="ctr"/>
          <a:lstStyle/>
          <a:p>
            <a:pPr algn="ctr">
              <a:defRPr>
                <a:solidFill>
                  <a:srgbClr val="FFFFFF"/>
                </a:solidFill>
              </a:defRPr>
            </a:pPr>
            <a:r>
              <a:rPr lang="el-GR" sz="2000" b="1" dirty="0">
                <a:solidFill>
                  <a:schemeClr val="tx1">
                    <a:lumMod val="75000"/>
                    <a:lumOff val="25000"/>
                  </a:schemeClr>
                </a:solidFill>
              </a:rPr>
              <a:t>Παράγοντες ώθησης προς τη ριζοσπαστικοποίηση
</a:t>
            </a:r>
            <a:endParaRPr sz="2000" b="1" dirty="0">
              <a:solidFill>
                <a:schemeClr val="tx1">
                  <a:lumMod val="75000"/>
                  <a:lumOff val="25000"/>
                </a:schemeClr>
              </a:solidFill>
            </a:endParaRPr>
          </a:p>
        </p:txBody>
      </p:sp>
      <p:sp>
        <p:nvSpPr>
          <p:cNvPr id="8" name="Rectangle: Rounded Corners 4">
            <a:extLst>
              <a:ext uri="{FF2B5EF4-FFF2-40B4-BE49-F238E27FC236}">
                <a16:creationId xmlns:a16="http://schemas.microsoft.com/office/drawing/2014/main" id="{69E60CF5-450A-4AED-9464-6EA5820B849F}"/>
              </a:ext>
            </a:extLst>
          </p:cNvPr>
          <p:cNvSpPr/>
          <p:nvPr/>
        </p:nvSpPr>
        <p:spPr>
          <a:xfrm>
            <a:off x="1485017" y="5650454"/>
            <a:ext cx="1594471" cy="704515"/>
          </a:xfrm>
          <a:prstGeom prst="roundRect">
            <a:avLst>
              <a:gd name="adj" fmla="val 50000"/>
            </a:avLst>
          </a:prstGeom>
          <a:solidFill>
            <a:srgbClr val="FF6600"/>
          </a:solidFill>
          <a:ln w="12700">
            <a:miter lim="400000"/>
          </a:ln>
        </p:spPr>
        <p:txBody>
          <a:bodyPr lIns="34289" rIns="34289" anchor="ctr"/>
          <a:lstStyle/>
          <a:p>
            <a:pPr>
              <a:defRPr>
                <a:solidFill>
                  <a:srgbClr val="FFFFFF"/>
                </a:solidFill>
              </a:defRPr>
            </a:pPr>
            <a:endParaRPr sz="1350"/>
          </a:p>
        </p:txBody>
      </p:sp>
      <p:sp>
        <p:nvSpPr>
          <p:cNvPr id="9" name="Oval 3">
            <a:extLst>
              <a:ext uri="{FF2B5EF4-FFF2-40B4-BE49-F238E27FC236}">
                <a16:creationId xmlns:a16="http://schemas.microsoft.com/office/drawing/2014/main" id="{BDB5EB7E-23E2-494B-A270-904D12BDEB6B}"/>
              </a:ext>
            </a:extLst>
          </p:cNvPr>
          <p:cNvSpPr/>
          <p:nvPr/>
        </p:nvSpPr>
        <p:spPr>
          <a:xfrm>
            <a:off x="3118697" y="5649551"/>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0" name="Oval 3">
            <a:extLst>
              <a:ext uri="{FF2B5EF4-FFF2-40B4-BE49-F238E27FC236}">
                <a16:creationId xmlns:a16="http://schemas.microsoft.com/office/drawing/2014/main" id="{723380E2-486A-42FE-8FFA-1EC679703201}"/>
              </a:ext>
            </a:extLst>
          </p:cNvPr>
          <p:cNvSpPr/>
          <p:nvPr/>
        </p:nvSpPr>
        <p:spPr>
          <a:xfrm>
            <a:off x="3142483" y="5673336"/>
            <a:ext cx="191125" cy="191125"/>
          </a:xfrm>
          <a:prstGeom prst="ellipse">
            <a:avLst/>
          </a:prstGeom>
          <a:gradFill>
            <a:gsLst>
              <a:gs pos="0">
                <a:srgbClr val="FFC203"/>
              </a:gs>
              <a:gs pos="36657">
                <a:srgbClr val="FF7D25"/>
              </a:gs>
              <a:gs pos="77153">
                <a:srgbClr val="FF3847"/>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1" name="Oval 3">
            <a:extLst>
              <a:ext uri="{FF2B5EF4-FFF2-40B4-BE49-F238E27FC236}">
                <a16:creationId xmlns:a16="http://schemas.microsoft.com/office/drawing/2014/main" id="{F6F66FA9-86BA-44B1-88A3-8CA68EF01D9A}"/>
              </a:ext>
            </a:extLst>
          </p:cNvPr>
          <p:cNvSpPr/>
          <p:nvPr/>
        </p:nvSpPr>
        <p:spPr>
          <a:xfrm>
            <a:off x="3183752" y="4224835"/>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2" name="Oval 3">
            <a:extLst>
              <a:ext uri="{FF2B5EF4-FFF2-40B4-BE49-F238E27FC236}">
                <a16:creationId xmlns:a16="http://schemas.microsoft.com/office/drawing/2014/main" id="{6154E69E-8E55-438B-9B6F-ADF7FD1FB8A8}"/>
              </a:ext>
            </a:extLst>
          </p:cNvPr>
          <p:cNvSpPr/>
          <p:nvPr/>
        </p:nvSpPr>
        <p:spPr>
          <a:xfrm>
            <a:off x="3207538" y="4248622"/>
            <a:ext cx="191125" cy="191125"/>
          </a:xfrm>
          <a:prstGeom prst="ellipse">
            <a:avLst/>
          </a:prstGeom>
          <a:gradFill>
            <a:gsLst>
              <a:gs pos="1100">
                <a:srgbClr val="C23FC6"/>
              </a:gs>
              <a:gs pos="35864">
                <a:srgbClr val="E1359B"/>
              </a:gs>
              <a:gs pos="98109">
                <a:srgbClr val="FF2A70"/>
              </a:gs>
            </a:gsLst>
            <a:lin ang="2089253"/>
          </a:gradFill>
          <a:ln w="12700">
            <a:miter lim="400000"/>
          </a:ln>
        </p:spPr>
        <p:txBody>
          <a:bodyPr lIns="34289" rIns="34289" anchor="ctr"/>
          <a:lstStyle/>
          <a:p>
            <a:pPr>
              <a:defRPr>
                <a:solidFill>
                  <a:srgbClr val="FFFFFF"/>
                </a:solidFill>
              </a:defRPr>
            </a:pPr>
            <a:endParaRPr sz="1350"/>
          </a:p>
        </p:txBody>
      </p:sp>
      <p:sp>
        <p:nvSpPr>
          <p:cNvPr id="13" name="Rectangle: Rounded Corners 4">
            <a:extLst>
              <a:ext uri="{FF2B5EF4-FFF2-40B4-BE49-F238E27FC236}">
                <a16:creationId xmlns:a16="http://schemas.microsoft.com/office/drawing/2014/main" id="{74A03D7D-BBEE-4AA5-8138-0F86958AD92D}"/>
              </a:ext>
            </a:extLst>
          </p:cNvPr>
          <p:cNvSpPr/>
          <p:nvPr/>
        </p:nvSpPr>
        <p:spPr>
          <a:xfrm>
            <a:off x="1462738" y="3782348"/>
            <a:ext cx="1594470" cy="704515"/>
          </a:xfrm>
          <a:prstGeom prst="roundRect">
            <a:avLst>
              <a:gd name="adj" fmla="val 50000"/>
            </a:avLst>
          </a:prstGeom>
          <a:solidFill>
            <a:srgbClr val="CC3399"/>
          </a:solidFill>
          <a:ln w="12700">
            <a:miter lim="400000"/>
          </a:ln>
        </p:spPr>
        <p:txBody>
          <a:bodyPr lIns="34289" rIns="34289" anchor="ctr"/>
          <a:lstStyle/>
          <a:p>
            <a:pPr>
              <a:defRPr>
                <a:solidFill>
                  <a:srgbClr val="FFFFFF"/>
                </a:solidFill>
              </a:defRPr>
            </a:pPr>
            <a:endParaRPr sz="1350"/>
          </a:p>
        </p:txBody>
      </p:sp>
      <p:sp>
        <p:nvSpPr>
          <p:cNvPr id="14" name="Rectangle: Rounded Corners 4">
            <a:extLst>
              <a:ext uri="{FF2B5EF4-FFF2-40B4-BE49-F238E27FC236}">
                <a16:creationId xmlns:a16="http://schemas.microsoft.com/office/drawing/2014/main" id="{5423EBA5-AB73-4515-88A3-91AF27593020}"/>
              </a:ext>
            </a:extLst>
          </p:cNvPr>
          <p:cNvSpPr/>
          <p:nvPr/>
        </p:nvSpPr>
        <p:spPr>
          <a:xfrm>
            <a:off x="3753226" y="2582470"/>
            <a:ext cx="2183234" cy="704514"/>
          </a:xfrm>
          <a:prstGeom prst="roundRect">
            <a:avLst>
              <a:gd name="adj" fmla="val 50000"/>
            </a:avLst>
          </a:prstGeom>
          <a:solidFill>
            <a:schemeClr val="accent6">
              <a:lumMod val="75000"/>
            </a:schemeClr>
          </a:solidFill>
          <a:ln w="12700">
            <a:miter lim="400000"/>
          </a:ln>
        </p:spPr>
        <p:txBody>
          <a:bodyPr lIns="34289" rIns="34289" anchor="ctr"/>
          <a:lstStyle/>
          <a:p>
            <a:pPr>
              <a:defRPr>
                <a:solidFill>
                  <a:srgbClr val="FFFFFF"/>
                </a:solidFill>
              </a:defRPr>
            </a:pPr>
            <a:endParaRPr sz="1350"/>
          </a:p>
        </p:txBody>
      </p:sp>
      <p:sp>
        <p:nvSpPr>
          <p:cNvPr id="15" name="Rectangle: Rounded Corners 4">
            <a:extLst>
              <a:ext uri="{FF2B5EF4-FFF2-40B4-BE49-F238E27FC236}">
                <a16:creationId xmlns:a16="http://schemas.microsoft.com/office/drawing/2014/main" id="{A05EFE2F-90A8-4024-8161-C6CE316AAFE5}"/>
              </a:ext>
            </a:extLst>
          </p:cNvPr>
          <p:cNvSpPr/>
          <p:nvPr/>
        </p:nvSpPr>
        <p:spPr>
          <a:xfrm>
            <a:off x="6125492" y="3782348"/>
            <a:ext cx="1751104" cy="704515"/>
          </a:xfrm>
          <a:prstGeom prst="roundRect">
            <a:avLst>
              <a:gd name="adj" fmla="val 50000"/>
            </a:avLst>
          </a:prstGeom>
          <a:solidFill>
            <a:srgbClr val="0BA7DF"/>
          </a:solidFill>
          <a:ln w="12700">
            <a:miter lim="400000"/>
          </a:ln>
        </p:spPr>
        <p:txBody>
          <a:bodyPr lIns="34289" rIns="34289" anchor="ctr"/>
          <a:lstStyle/>
          <a:p>
            <a:pPr>
              <a:defRPr>
                <a:solidFill>
                  <a:srgbClr val="FFFFFF"/>
                </a:solidFill>
              </a:defRPr>
            </a:pPr>
            <a:endParaRPr sz="1350"/>
          </a:p>
        </p:txBody>
      </p:sp>
      <p:sp>
        <p:nvSpPr>
          <p:cNvPr id="16" name="Rectangle: Rounded Corners 4">
            <a:extLst>
              <a:ext uri="{FF2B5EF4-FFF2-40B4-BE49-F238E27FC236}">
                <a16:creationId xmlns:a16="http://schemas.microsoft.com/office/drawing/2014/main" id="{98E7ECAD-B0A1-4818-9D78-B7C0C71570D8}"/>
              </a:ext>
            </a:extLst>
          </p:cNvPr>
          <p:cNvSpPr/>
          <p:nvPr/>
        </p:nvSpPr>
        <p:spPr>
          <a:xfrm>
            <a:off x="6085300" y="5650454"/>
            <a:ext cx="2061633" cy="704515"/>
          </a:xfrm>
          <a:prstGeom prst="roundRect">
            <a:avLst>
              <a:gd name="adj" fmla="val 50000"/>
            </a:avLst>
          </a:prstGeom>
          <a:solidFill>
            <a:srgbClr val="92D050"/>
          </a:solidFill>
          <a:ln w="12700">
            <a:miter lim="400000"/>
          </a:ln>
        </p:spPr>
        <p:txBody>
          <a:bodyPr lIns="34289" rIns="34289" anchor="ctr"/>
          <a:lstStyle/>
          <a:p>
            <a:pPr>
              <a:defRPr>
                <a:solidFill>
                  <a:srgbClr val="FFFFFF"/>
                </a:solidFill>
              </a:defRPr>
            </a:pPr>
            <a:endParaRPr sz="1350"/>
          </a:p>
        </p:txBody>
      </p:sp>
      <p:sp>
        <p:nvSpPr>
          <p:cNvPr id="17" name="Oval 3">
            <a:extLst>
              <a:ext uri="{FF2B5EF4-FFF2-40B4-BE49-F238E27FC236}">
                <a16:creationId xmlns:a16="http://schemas.microsoft.com/office/drawing/2014/main" id="{6ECF00C3-013D-43C0-8953-EFE0DA2F744B}"/>
              </a:ext>
            </a:extLst>
          </p:cNvPr>
          <p:cNvSpPr/>
          <p:nvPr/>
        </p:nvSpPr>
        <p:spPr>
          <a:xfrm>
            <a:off x="4452651" y="3505594"/>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8" name="Oval 3">
            <a:extLst>
              <a:ext uri="{FF2B5EF4-FFF2-40B4-BE49-F238E27FC236}">
                <a16:creationId xmlns:a16="http://schemas.microsoft.com/office/drawing/2014/main" id="{99267888-9412-4B43-88CA-A517BEC1FA73}"/>
              </a:ext>
            </a:extLst>
          </p:cNvPr>
          <p:cNvSpPr/>
          <p:nvPr/>
        </p:nvSpPr>
        <p:spPr>
          <a:xfrm>
            <a:off x="4476437" y="3529381"/>
            <a:ext cx="191125" cy="191125"/>
          </a:xfrm>
          <a:prstGeom prst="ellipse">
            <a:avLst/>
          </a:prstGeom>
          <a:gradFill>
            <a:gsLst>
              <a:gs pos="195">
                <a:srgbClr val="A852E6"/>
              </a:gs>
              <a:gs pos="36759">
                <a:srgbClr val="863DC8"/>
              </a:gs>
              <a:gs pos="77153">
                <a:srgbClr val="6428AA"/>
              </a:gs>
            </a:gsLst>
            <a:lin ang="2089253"/>
          </a:gradFill>
          <a:ln w="12700">
            <a:miter lim="400000"/>
          </a:ln>
        </p:spPr>
        <p:txBody>
          <a:bodyPr lIns="34289" rIns="34289" anchor="ctr"/>
          <a:lstStyle/>
          <a:p>
            <a:pPr>
              <a:defRPr>
                <a:solidFill>
                  <a:srgbClr val="FFFFFF"/>
                </a:solidFill>
              </a:defRPr>
            </a:pPr>
            <a:endParaRPr sz="1350"/>
          </a:p>
        </p:txBody>
      </p:sp>
      <p:sp>
        <p:nvSpPr>
          <p:cNvPr id="19" name="Oval 3">
            <a:extLst>
              <a:ext uri="{FF2B5EF4-FFF2-40B4-BE49-F238E27FC236}">
                <a16:creationId xmlns:a16="http://schemas.microsoft.com/office/drawing/2014/main" id="{AA6AE475-1FE0-4BB4-8FB6-586B3A494927}"/>
              </a:ext>
            </a:extLst>
          </p:cNvPr>
          <p:cNvSpPr/>
          <p:nvPr/>
        </p:nvSpPr>
        <p:spPr>
          <a:xfrm>
            <a:off x="5721551" y="4224835"/>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20" name="Oval 3">
            <a:extLst>
              <a:ext uri="{FF2B5EF4-FFF2-40B4-BE49-F238E27FC236}">
                <a16:creationId xmlns:a16="http://schemas.microsoft.com/office/drawing/2014/main" id="{F7D7C7BE-7220-47A1-A75C-8F8C2663916D}"/>
              </a:ext>
            </a:extLst>
          </p:cNvPr>
          <p:cNvSpPr/>
          <p:nvPr/>
        </p:nvSpPr>
        <p:spPr>
          <a:xfrm>
            <a:off x="5745335" y="4248622"/>
            <a:ext cx="191125" cy="191125"/>
          </a:xfrm>
          <a:prstGeom prst="ellipse">
            <a:avLst/>
          </a:prstGeom>
          <a:gradFill>
            <a:gsLst>
              <a:gs pos="0">
                <a:srgbClr val="00F2FE"/>
              </a:gs>
              <a:gs pos="36657">
                <a:srgbClr val="28CFFE"/>
              </a:gs>
              <a:gs pos="77153">
                <a:srgbClr val="4FACFE"/>
              </a:gs>
            </a:gsLst>
            <a:lin ang="2089253"/>
          </a:gradFill>
          <a:ln w="12700">
            <a:miter lim="400000"/>
          </a:ln>
        </p:spPr>
        <p:txBody>
          <a:bodyPr lIns="34289" rIns="34289" anchor="ctr"/>
          <a:lstStyle/>
          <a:p>
            <a:pPr>
              <a:defRPr>
                <a:solidFill>
                  <a:srgbClr val="FFFFFF"/>
                </a:solidFill>
              </a:defRPr>
            </a:pPr>
            <a:endParaRPr sz="1350"/>
          </a:p>
        </p:txBody>
      </p:sp>
      <p:sp>
        <p:nvSpPr>
          <p:cNvPr id="21" name="Oval 3">
            <a:extLst>
              <a:ext uri="{FF2B5EF4-FFF2-40B4-BE49-F238E27FC236}">
                <a16:creationId xmlns:a16="http://schemas.microsoft.com/office/drawing/2014/main" id="{0802B41E-F54A-484B-92E5-51EA474BFD4D}"/>
              </a:ext>
            </a:extLst>
          </p:cNvPr>
          <p:cNvSpPr/>
          <p:nvPr/>
        </p:nvSpPr>
        <p:spPr>
          <a:xfrm>
            <a:off x="5778515" y="5673336"/>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22" name="Oval 3">
            <a:extLst>
              <a:ext uri="{FF2B5EF4-FFF2-40B4-BE49-F238E27FC236}">
                <a16:creationId xmlns:a16="http://schemas.microsoft.com/office/drawing/2014/main" id="{AA06C3D5-A902-4B76-9A20-7B8F580F919E}"/>
              </a:ext>
            </a:extLst>
          </p:cNvPr>
          <p:cNvSpPr/>
          <p:nvPr/>
        </p:nvSpPr>
        <p:spPr>
          <a:xfrm>
            <a:off x="5802301" y="5697120"/>
            <a:ext cx="191125" cy="191125"/>
          </a:xfrm>
          <a:prstGeom prst="ellipse">
            <a:avLst/>
          </a:prstGeom>
          <a:gradFill>
            <a:gsLst>
              <a:gs pos="0">
                <a:srgbClr val="FFEA03"/>
              </a:gs>
              <a:gs pos="70683">
                <a:srgbClr val="85CE02"/>
              </a:gs>
              <a:gs pos="97580">
                <a:srgbClr val="0CB100"/>
              </a:gs>
            </a:gsLst>
            <a:lin ang="2089253"/>
          </a:gradFill>
          <a:ln w="12700">
            <a:miter lim="400000"/>
          </a:ln>
        </p:spPr>
        <p:txBody>
          <a:bodyPr lIns="34289" rIns="34289" anchor="ctr"/>
          <a:lstStyle/>
          <a:p>
            <a:pPr>
              <a:defRPr>
                <a:solidFill>
                  <a:srgbClr val="FFFFFF"/>
                </a:solidFill>
              </a:defRPr>
            </a:pPr>
            <a:endParaRPr sz="1350"/>
          </a:p>
        </p:txBody>
      </p:sp>
      <p:sp>
        <p:nvSpPr>
          <p:cNvPr id="23" name="TextBox 52">
            <a:extLst>
              <a:ext uri="{FF2B5EF4-FFF2-40B4-BE49-F238E27FC236}">
                <a16:creationId xmlns:a16="http://schemas.microsoft.com/office/drawing/2014/main" id="{5F4567C6-AF30-4FEB-BF40-256C40FC323C}"/>
              </a:ext>
            </a:extLst>
          </p:cNvPr>
          <p:cNvSpPr txBox="1"/>
          <p:nvPr/>
        </p:nvSpPr>
        <p:spPr>
          <a:xfrm>
            <a:off x="1837268" y="5846900"/>
            <a:ext cx="845410"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a:defRPr sz="2100">
                <a:solidFill>
                  <a:srgbClr val="FFFFFF"/>
                </a:solidFill>
              </a:defRPr>
            </a:lvl1pPr>
          </a:lstStyle>
          <a:p>
            <a:pPr algn="ctr"/>
            <a:r>
              <a:rPr lang="el-GR" sz="1800" b="1" dirty="0"/>
              <a:t>Θυμός</a:t>
            </a:r>
            <a:r>
              <a:rPr sz="1575" b="1" dirty="0"/>
              <a:t>     </a:t>
            </a:r>
          </a:p>
        </p:txBody>
      </p:sp>
      <p:sp>
        <p:nvSpPr>
          <p:cNvPr id="25" name="TextBox 52">
            <a:extLst>
              <a:ext uri="{FF2B5EF4-FFF2-40B4-BE49-F238E27FC236}">
                <a16:creationId xmlns:a16="http://schemas.microsoft.com/office/drawing/2014/main" id="{DC725097-7A2C-4DEC-B9CD-6D549F8B9274}"/>
              </a:ext>
            </a:extLst>
          </p:cNvPr>
          <p:cNvSpPr txBox="1"/>
          <p:nvPr/>
        </p:nvSpPr>
        <p:spPr>
          <a:xfrm>
            <a:off x="1529842" y="3840288"/>
            <a:ext cx="1479232" cy="1177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el-GR" sz="1800" b="1" dirty="0"/>
              <a:t>Έλλειψη αυτοεκτίμησης     
</a:t>
            </a:r>
            <a:endParaRPr sz="1800" b="1" dirty="0"/>
          </a:p>
        </p:txBody>
      </p:sp>
      <p:sp>
        <p:nvSpPr>
          <p:cNvPr id="27" name="TextBox 52">
            <a:extLst>
              <a:ext uri="{FF2B5EF4-FFF2-40B4-BE49-F238E27FC236}">
                <a16:creationId xmlns:a16="http://schemas.microsoft.com/office/drawing/2014/main" id="{49E9FF86-73EB-4D65-A073-2C02D92A62C3}"/>
              </a:ext>
            </a:extLst>
          </p:cNvPr>
          <p:cNvSpPr txBox="1"/>
          <p:nvPr/>
        </p:nvSpPr>
        <p:spPr>
          <a:xfrm>
            <a:off x="3954775" y="2753720"/>
            <a:ext cx="1531625"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el-GR" sz="1800" b="1" dirty="0">
                <a:solidFill>
                  <a:schemeClr val="bg1"/>
                </a:solidFill>
              </a:rPr>
              <a:t>Απογοήτευση</a:t>
            </a:r>
            <a:r>
              <a:rPr sz="1575" b="1" dirty="0">
                <a:solidFill>
                  <a:schemeClr val="bg1"/>
                </a:solidFill>
              </a:rPr>
              <a:t>     </a:t>
            </a:r>
          </a:p>
        </p:txBody>
      </p:sp>
      <p:sp>
        <p:nvSpPr>
          <p:cNvPr id="29" name="TextBox 52">
            <a:extLst>
              <a:ext uri="{FF2B5EF4-FFF2-40B4-BE49-F238E27FC236}">
                <a16:creationId xmlns:a16="http://schemas.microsoft.com/office/drawing/2014/main" id="{53F2B28F-98C1-4DB4-93DB-9B7AB173BD7B}"/>
              </a:ext>
            </a:extLst>
          </p:cNvPr>
          <p:cNvSpPr txBox="1"/>
          <p:nvPr/>
        </p:nvSpPr>
        <p:spPr>
          <a:xfrm>
            <a:off x="6241934" y="3978794"/>
            <a:ext cx="1634662"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el-GR" sz="1800" b="1" dirty="0" err="1"/>
              <a:t>Θυματοποίηση</a:t>
            </a:r>
            <a:r>
              <a:rPr sz="1575" b="1" dirty="0"/>
              <a:t>    </a:t>
            </a:r>
          </a:p>
        </p:txBody>
      </p:sp>
      <p:sp>
        <p:nvSpPr>
          <p:cNvPr id="31" name="TextBox 52">
            <a:extLst>
              <a:ext uri="{FF2B5EF4-FFF2-40B4-BE49-F238E27FC236}">
                <a16:creationId xmlns:a16="http://schemas.microsoft.com/office/drawing/2014/main" id="{3370F676-6AA2-42E6-978A-E61B1A314CE2}"/>
              </a:ext>
            </a:extLst>
          </p:cNvPr>
          <p:cNvSpPr txBox="1"/>
          <p:nvPr/>
        </p:nvSpPr>
        <p:spPr>
          <a:xfrm>
            <a:off x="6241933" y="5673336"/>
            <a:ext cx="1905000" cy="9002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el-GR" sz="1800" b="1" dirty="0"/>
              <a:t>Μειωμένη κοινωνική επαφή     
</a:t>
            </a:r>
            <a:endParaRPr sz="1800" b="1" dirty="0"/>
          </a:p>
        </p:txBody>
      </p:sp>
      <p:sp>
        <p:nvSpPr>
          <p:cNvPr id="26" name="Заглавие 25">
            <a:extLst>
              <a:ext uri="{FF2B5EF4-FFF2-40B4-BE49-F238E27FC236}">
                <a16:creationId xmlns:a16="http://schemas.microsoft.com/office/drawing/2014/main" id="{65F5E9EF-9AD0-49B3-A283-6B7CFAA3EAA4}"/>
              </a:ext>
            </a:extLst>
          </p:cNvPr>
          <p:cNvSpPr>
            <a:spLocks noGrp="1"/>
          </p:cNvSpPr>
          <p:nvPr>
            <p:ph type="title"/>
          </p:nvPr>
        </p:nvSpPr>
        <p:spPr/>
        <p:txBody>
          <a:bodyPr>
            <a:normAutofit fontScale="90000"/>
          </a:bodyPr>
          <a:lstStyle/>
          <a:p>
            <a:r>
              <a:rPr lang="el-GR" dirty="0"/>
              <a:t>Σύγκρουση και ριζοσπαστικοποίηση
</a:t>
            </a:r>
            <a:endParaRPr lang="bg-BG" dirty="0"/>
          </a:p>
        </p:txBody>
      </p:sp>
      <p:sp>
        <p:nvSpPr>
          <p:cNvPr id="28" name="Текстово поле 27">
            <a:extLst>
              <a:ext uri="{FF2B5EF4-FFF2-40B4-BE49-F238E27FC236}">
                <a16:creationId xmlns:a16="http://schemas.microsoft.com/office/drawing/2014/main" id="{D8082D17-76D6-45DB-9004-029EFD27B685}"/>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185075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7"/>
                                        </p:tgtEl>
                                        <p:attrNameLst>
                                          <p:attrName>style.visibility</p:attrName>
                                        </p:attrNameLst>
                                      </p:cBhvr>
                                      <p:to>
                                        <p:strVal val="visible"/>
                                      </p:to>
                                    </p:set>
                                    <p:animEffect transition="in" filter="box(out)">
                                      <p:cBhvr>
                                        <p:cTn id="7" dur="7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iterate>
                                    <p:tmAbs val="0"/>
                                  </p:iterate>
                                  <p:childTnLst>
                                    <p:set>
                                      <p:cBhvr>
                                        <p:cTn id="11" fill="hold"/>
                                        <p:tgtEl>
                                          <p:spTgt spid="9"/>
                                        </p:tgtEl>
                                        <p:attrNameLst>
                                          <p:attrName>style.visibility</p:attrName>
                                        </p:attrNameLst>
                                      </p:cBhvr>
                                      <p:to>
                                        <p:strVal val="visible"/>
                                      </p:to>
                                    </p:set>
                                    <p:animEffect transition="in" filter="box(out)">
                                      <p:cBhvr>
                                        <p:cTn id="12" dur="200"/>
                                        <p:tgtEl>
                                          <p:spTgt spid="9"/>
                                        </p:tgtEl>
                                      </p:cBhvr>
                                    </p:animEffect>
                                  </p:childTnLst>
                                </p:cTn>
                              </p:par>
                              <p:par>
                                <p:cTn id="13" presetID="4" presetClass="entr" presetSubtype="32" fill="hold" grpId="0" nodeType="withEffect">
                                  <p:stCondLst>
                                    <p:cond delay="0"/>
                                  </p:stCondLst>
                                  <p:iterate>
                                    <p:tmAbs val="0"/>
                                  </p:iterate>
                                  <p:childTnLst>
                                    <p:set>
                                      <p:cBhvr>
                                        <p:cTn id="14" fill="hold"/>
                                        <p:tgtEl>
                                          <p:spTgt spid="10"/>
                                        </p:tgtEl>
                                        <p:attrNameLst>
                                          <p:attrName>style.visibility</p:attrName>
                                        </p:attrNameLst>
                                      </p:cBhvr>
                                      <p:to>
                                        <p:strVal val="visible"/>
                                      </p:to>
                                    </p:set>
                                    <p:animEffect transition="in" filter="box(out)">
                                      <p:cBhvr>
                                        <p:cTn id="15" dur="200"/>
                                        <p:tgtEl>
                                          <p:spTgt spid="10"/>
                                        </p:tgtEl>
                                      </p:cBhvr>
                                    </p:animEffect>
                                  </p:childTnLst>
                                </p:cTn>
                              </p:par>
                            </p:childTnLst>
                          </p:cTn>
                        </p:par>
                        <p:par>
                          <p:cTn id="16" fill="hold">
                            <p:stCondLst>
                              <p:cond delay="200"/>
                            </p:stCondLst>
                            <p:childTnLst>
                              <p:par>
                                <p:cTn id="17" presetID="4" presetClass="entr" presetSubtype="32" fill="hold" grpId="0" nodeType="afterEffect">
                                  <p:stCondLst>
                                    <p:cond delay="0"/>
                                  </p:stCondLst>
                                  <p:iterate>
                                    <p:tmAbs val="0"/>
                                  </p:iterate>
                                  <p:childTnLst>
                                    <p:set>
                                      <p:cBhvr>
                                        <p:cTn id="18" fill="hold"/>
                                        <p:tgtEl>
                                          <p:spTgt spid="8"/>
                                        </p:tgtEl>
                                        <p:attrNameLst>
                                          <p:attrName>style.visibility</p:attrName>
                                        </p:attrNameLst>
                                      </p:cBhvr>
                                      <p:to>
                                        <p:strVal val="visible"/>
                                      </p:to>
                                    </p:set>
                                    <p:animEffect transition="in" filter="box(out)">
                                      <p:cBhvr>
                                        <p:cTn id="19" dur="200"/>
                                        <p:tgtEl>
                                          <p:spTgt spid="8"/>
                                        </p:tgtEl>
                                      </p:cBhvr>
                                    </p:animEffect>
                                  </p:childTnLst>
                                </p:cTn>
                              </p:par>
                            </p:childTnLst>
                          </p:cTn>
                        </p:par>
                        <p:par>
                          <p:cTn id="20" fill="hold">
                            <p:stCondLst>
                              <p:cond delay="400"/>
                            </p:stCondLst>
                            <p:childTnLst>
                              <p:par>
                                <p:cTn id="21" presetID="22" presetClass="entr" presetSubtype="1" fill="hold" grpId="0" nodeType="afterEffect">
                                  <p:stCondLst>
                                    <p:cond delay="0"/>
                                  </p:stCondLst>
                                  <p:iterate>
                                    <p:tmAbs val="0"/>
                                  </p:iterate>
                                  <p:childTnLst>
                                    <p:set>
                                      <p:cBhvr>
                                        <p:cTn id="22" fill="hold"/>
                                        <p:tgtEl>
                                          <p:spTgt spid="23"/>
                                        </p:tgtEl>
                                        <p:attrNameLst>
                                          <p:attrName>style.visibility</p:attrName>
                                        </p:attrNameLst>
                                      </p:cBhvr>
                                      <p:to>
                                        <p:strVal val="visible"/>
                                      </p:to>
                                    </p:set>
                                    <p:animEffect transition="in" filter="wipe(up)">
                                      <p:cBhvr>
                                        <p:cTn id="23" dur="2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iterate>
                                    <p:tmAbs val="0"/>
                                  </p:iterate>
                                  <p:childTnLst>
                                    <p:set>
                                      <p:cBhvr>
                                        <p:cTn id="27" fill="hold"/>
                                        <p:tgtEl>
                                          <p:spTgt spid="11"/>
                                        </p:tgtEl>
                                        <p:attrNameLst>
                                          <p:attrName>style.visibility</p:attrName>
                                        </p:attrNameLst>
                                      </p:cBhvr>
                                      <p:to>
                                        <p:strVal val="visible"/>
                                      </p:to>
                                    </p:set>
                                    <p:animEffect transition="in" filter="box(out)">
                                      <p:cBhvr>
                                        <p:cTn id="28" dur="200"/>
                                        <p:tgtEl>
                                          <p:spTgt spid="11"/>
                                        </p:tgtEl>
                                      </p:cBhvr>
                                    </p:animEffect>
                                  </p:childTnLst>
                                </p:cTn>
                              </p:par>
                              <p:par>
                                <p:cTn id="29" presetID="4" presetClass="entr" presetSubtype="32" fill="hold" grpId="0" nodeType="withEffect">
                                  <p:stCondLst>
                                    <p:cond delay="0"/>
                                  </p:stCondLst>
                                  <p:iterate>
                                    <p:tmAbs val="0"/>
                                  </p:iterate>
                                  <p:childTnLst>
                                    <p:set>
                                      <p:cBhvr>
                                        <p:cTn id="30" fill="hold"/>
                                        <p:tgtEl>
                                          <p:spTgt spid="12"/>
                                        </p:tgtEl>
                                        <p:attrNameLst>
                                          <p:attrName>style.visibility</p:attrName>
                                        </p:attrNameLst>
                                      </p:cBhvr>
                                      <p:to>
                                        <p:strVal val="visible"/>
                                      </p:to>
                                    </p:set>
                                    <p:animEffect transition="in" filter="box(out)">
                                      <p:cBhvr>
                                        <p:cTn id="31" dur="200"/>
                                        <p:tgtEl>
                                          <p:spTgt spid="12"/>
                                        </p:tgtEl>
                                      </p:cBhvr>
                                    </p:animEffect>
                                  </p:childTnLst>
                                </p:cTn>
                              </p:par>
                            </p:childTnLst>
                          </p:cTn>
                        </p:par>
                        <p:par>
                          <p:cTn id="32" fill="hold">
                            <p:stCondLst>
                              <p:cond delay="200"/>
                            </p:stCondLst>
                            <p:childTnLst>
                              <p:par>
                                <p:cTn id="33" presetID="4" presetClass="entr" presetSubtype="32" fill="hold" grpId="0" nodeType="afterEffect">
                                  <p:stCondLst>
                                    <p:cond delay="0"/>
                                  </p:stCondLst>
                                  <p:iterate>
                                    <p:tmAbs val="0"/>
                                  </p:iterate>
                                  <p:childTnLst>
                                    <p:set>
                                      <p:cBhvr>
                                        <p:cTn id="34" fill="hold"/>
                                        <p:tgtEl>
                                          <p:spTgt spid="13"/>
                                        </p:tgtEl>
                                        <p:attrNameLst>
                                          <p:attrName>style.visibility</p:attrName>
                                        </p:attrNameLst>
                                      </p:cBhvr>
                                      <p:to>
                                        <p:strVal val="visible"/>
                                      </p:to>
                                    </p:set>
                                    <p:animEffect transition="in" filter="box(out)">
                                      <p:cBhvr>
                                        <p:cTn id="35" dur="200"/>
                                        <p:tgtEl>
                                          <p:spTgt spid="13"/>
                                        </p:tgtEl>
                                      </p:cBhvr>
                                    </p:animEffect>
                                  </p:childTnLst>
                                </p:cTn>
                              </p:par>
                            </p:childTnLst>
                          </p:cTn>
                        </p:par>
                        <p:par>
                          <p:cTn id="36" fill="hold">
                            <p:stCondLst>
                              <p:cond delay="400"/>
                            </p:stCondLst>
                            <p:childTnLst>
                              <p:par>
                                <p:cTn id="37" presetID="22" presetClass="entr" presetSubtype="1" fill="hold" grpId="0" nodeType="afterEffect">
                                  <p:stCondLst>
                                    <p:cond delay="0"/>
                                  </p:stCondLst>
                                  <p:iterate>
                                    <p:tmAbs val="0"/>
                                  </p:iterate>
                                  <p:childTnLst>
                                    <p:set>
                                      <p:cBhvr>
                                        <p:cTn id="38" fill="hold"/>
                                        <p:tgtEl>
                                          <p:spTgt spid="25"/>
                                        </p:tgtEl>
                                        <p:attrNameLst>
                                          <p:attrName>style.visibility</p:attrName>
                                        </p:attrNameLst>
                                      </p:cBhvr>
                                      <p:to>
                                        <p:strVal val="visible"/>
                                      </p:to>
                                    </p:set>
                                    <p:animEffect transition="in" filter="wipe(up)">
                                      <p:cBhvr>
                                        <p:cTn id="39" dur="2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32" fill="hold" grpId="0" nodeType="clickEffect">
                                  <p:stCondLst>
                                    <p:cond delay="0"/>
                                  </p:stCondLst>
                                  <p:iterate>
                                    <p:tmAbs val="0"/>
                                  </p:iterate>
                                  <p:childTnLst>
                                    <p:set>
                                      <p:cBhvr>
                                        <p:cTn id="43" fill="hold"/>
                                        <p:tgtEl>
                                          <p:spTgt spid="17"/>
                                        </p:tgtEl>
                                        <p:attrNameLst>
                                          <p:attrName>style.visibility</p:attrName>
                                        </p:attrNameLst>
                                      </p:cBhvr>
                                      <p:to>
                                        <p:strVal val="visible"/>
                                      </p:to>
                                    </p:set>
                                    <p:animEffect transition="in" filter="box(out)">
                                      <p:cBhvr>
                                        <p:cTn id="44" dur="200"/>
                                        <p:tgtEl>
                                          <p:spTgt spid="17"/>
                                        </p:tgtEl>
                                      </p:cBhvr>
                                    </p:animEffect>
                                  </p:childTnLst>
                                </p:cTn>
                              </p:par>
                              <p:par>
                                <p:cTn id="45" presetID="4" presetClass="entr" presetSubtype="32" fill="hold" grpId="0" nodeType="withEffect">
                                  <p:stCondLst>
                                    <p:cond delay="0"/>
                                  </p:stCondLst>
                                  <p:iterate>
                                    <p:tmAbs val="0"/>
                                  </p:iterate>
                                  <p:childTnLst>
                                    <p:set>
                                      <p:cBhvr>
                                        <p:cTn id="46" fill="hold"/>
                                        <p:tgtEl>
                                          <p:spTgt spid="18"/>
                                        </p:tgtEl>
                                        <p:attrNameLst>
                                          <p:attrName>style.visibility</p:attrName>
                                        </p:attrNameLst>
                                      </p:cBhvr>
                                      <p:to>
                                        <p:strVal val="visible"/>
                                      </p:to>
                                    </p:set>
                                    <p:animEffect transition="in" filter="box(out)">
                                      <p:cBhvr>
                                        <p:cTn id="47" dur="200"/>
                                        <p:tgtEl>
                                          <p:spTgt spid="18"/>
                                        </p:tgtEl>
                                      </p:cBhvr>
                                    </p:animEffect>
                                  </p:childTnLst>
                                </p:cTn>
                              </p:par>
                            </p:childTnLst>
                          </p:cTn>
                        </p:par>
                        <p:par>
                          <p:cTn id="48" fill="hold">
                            <p:stCondLst>
                              <p:cond delay="200"/>
                            </p:stCondLst>
                            <p:childTnLst>
                              <p:par>
                                <p:cTn id="49" presetID="4" presetClass="entr" presetSubtype="32" fill="hold" grpId="0" nodeType="afterEffect">
                                  <p:stCondLst>
                                    <p:cond delay="0"/>
                                  </p:stCondLst>
                                  <p:iterate>
                                    <p:tmAbs val="0"/>
                                  </p:iterate>
                                  <p:childTnLst>
                                    <p:set>
                                      <p:cBhvr>
                                        <p:cTn id="50" fill="hold"/>
                                        <p:tgtEl>
                                          <p:spTgt spid="14"/>
                                        </p:tgtEl>
                                        <p:attrNameLst>
                                          <p:attrName>style.visibility</p:attrName>
                                        </p:attrNameLst>
                                      </p:cBhvr>
                                      <p:to>
                                        <p:strVal val="visible"/>
                                      </p:to>
                                    </p:set>
                                    <p:animEffect transition="in" filter="box(out)">
                                      <p:cBhvr>
                                        <p:cTn id="51" dur="200"/>
                                        <p:tgtEl>
                                          <p:spTgt spid="14"/>
                                        </p:tgtEl>
                                      </p:cBhvr>
                                    </p:animEffect>
                                  </p:childTnLst>
                                </p:cTn>
                              </p:par>
                            </p:childTnLst>
                          </p:cTn>
                        </p:par>
                        <p:par>
                          <p:cTn id="52" fill="hold">
                            <p:stCondLst>
                              <p:cond delay="400"/>
                            </p:stCondLst>
                            <p:childTnLst>
                              <p:par>
                                <p:cTn id="53" presetID="22" presetClass="entr" presetSubtype="1" fill="hold" grpId="0" nodeType="afterEffect">
                                  <p:stCondLst>
                                    <p:cond delay="0"/>
                                  </p:stCondLst>
                                  <p:iterate>
                                    <p:tmAbs val="0"/>
                                  </p:iterate>
                                  <p:childTnLst>
                                    <p:set>
                                      <p:cBhvr>
                                        <p:cTn id="54" fill="hold"/>
                                        <p:tgtEl>
                                          <p:spTgt spid="27"/>
                                        </p:tgtEl>
                                        <p:attrNameLst>
                                          <p:attrName>style.visibility</p:attrName>
                                        </p:attrNameLst>
                                      </p:cBhvr>
                                      <p:to>
                                        <p:strVal val="visible"/>
                                      </p:to>
                                    </p:set>
                                    <p:animEffect transition="in" filter="wipe(up)">
                                      <p:cBhvr>
                                        <p:cTn id="55" dur="2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32" fill="hold" grpId="0" nodeType="clickEffect">
                                  <p:stCondLst>
                                    <p:cond delay="0"/>
                                  </p:stCondLst>
                                  <p:iterate>
                                    <p:tmAbs val="0"/>
                                  </p:iterate>
                                  <p:childTnLst>
                                    <p:set>
                                      <p:cBhvr>
                                        <p:cTn id="59" fill="hold"/>
                                        <p:tgtEl>
                                          <p:spTgt spid="20"/>
                                        </p:tgtEl>
                                        <p:attrNameLst>
                                          <p:attrName>style.visibility</p:attrName>
                                        </p:attrNameLst>
                                      </p:cBhvr>
                                      <p:to>
                                        <p:strVal val="visible"/>
                                      </p:to>
                                    </p:set>
                                    <p:animEffect transition="in" filter="box(out)">
                                      <p:cBhvr>
                                        <p:cTn id="60" dur="200"/>
                                        <p:tgtEl>
                                          <p:spTgt spid="20"/>
                                        </p:tgtEl>
                                      </p:cBhvr>
                                    </p:animEffect>
                                  </p:childTnLst>
                                </p:cTn>
                              </p:par>
                              <p:par>
                                <p:cTn id="61" presetID="4" presetClass="entr" presetSubtype="32" fill="hold" grpId="0" nodeType="withEffect">
                                  <p:stCondLst>
                                    <p:cond delay="0"/>
                                  </p:stCondLst>
                                  <p:iterate>
                                    <p:tmAbs val="0"/>
                                  </p:iterate>
                                  <p:childTnLst>
                                    <p:set>
                                      <p:cBhvr>
                                        <p:cTn id="62" fill="hold"/>
                                        <p:tgtEl>
                                          <p:spTgt spid="19"/>
                                        </p:tgtEl>
                                        <p:attrNameLst>
                                          <p:attrName>style.visibility</p:attrName>
                                        </p:attrNameLst>
                                      </p:cBhvr>
                                      <p:to>
                                        <p:strVal val="visible"/>
                                      </p:to>
                                    </p:set>
                                    <p:animEffect transition="in" filter="box(out)">
                                      <p:cBhvr>
                                        <p:cTn id="63" dur="200"/>
                                        <p:tgtEl>
                                          <p:spTgt spid="19"/>
                                        </p:tgtEl>
                                      </p:cBhvr>
                                    </p:animEffect>
                                  </p:childTnLst>
                                </p:cTn>
                              </p:par>
                            </p:childTnLst>
                          </p:cTn>
                        </p:par>
                        <p:par>
                          <p:cTn id="64" fill="hold">
                            <p:stCondLst>
                              <p:cond delay="200"/>
                            </p:stCondLst>
                            <p:childTnLst>
                              <p:par>
                                <p:cTn id="65" presetID="4" presetClass="entr" presetSubtype="32" fill="hold" grpId="0" nodeType="afterEffect">
                                  <p:stCondLst>
                                    <p:cond delay="0"/>
                                  </p:stCondLst>
                                  <p:iterate>
                                    <p:tmAbs val="0"/>
                                  </p:iterate>
                                  <p:childTnLst>
                                    <p:set>
                                      <p:cBhvr>
                                        <p:cTn id="66" fill="hold"/>
                                        <p:tgtEl>
                                          <p:spTgt spid="15"/>
                                        </p:tgtEl>
                                        <p:attrNameLst>
                                          <p:attrName>style.visibility</p:attrName>
                                        </p:attrNameLst>
                                      </p:cBhvr>
                                      <p:to>
                                        <p:strVal val="visible"/>
                                      </p:to>
                                    </p:set>
                                    <p:animEffect transition="in" filter="box(out)">
                                      <p:cBhvr>
                                        <p:cTn id="67" dur="200"/>
                                        <p:tgtEl>
                                          <p:spTgt spid="15"/>
                                        </p:tgtEl>
                                      </p:cBhvr>
                                    </p:animEffect>
                                  </p:childTnLst>
                                </p:cTn>
                              </p:par>
                            </p:childTnLst>
                          </p:cTn>
                        </p:par>
                        <p:par>
                          <p:cTn id="68" fill="hold">
                            <p:stCondLst>
                              <p:cond delay="400"/>
                            </p:stCondLst>
                            <p:childTnLst>
                              <p:par>
                                <p:cTn id="69" presetID="22" presetClass="entr" presetSubtype="1" fill="hold" grpId="0" nodeType="afterEffect">
                                  <p:stCondLst>
                                    <p:cond delay="0"/>
                                  </p:stCondLst>
                                  <p:iterate>
                                    <p:tmAbs val="0"/>
                                  </p:iterate>
                                  <p:childTnLst>
                                    <p:set>
                                      <p:cBhvr>
                                        <p:cTn id="70" fill="hold"/>
                                        <p:tgtEl>
                                          <p:spTgt spid="29"/>
                                        </p:tgtEl>
                                        <p:attrNameLst>
                                          <p:attrName>style.visibility</p:attrName>
                                        </p:attrNameLst>
                                      </p:cBhvr>
                                      <p:to>
                                        <p:strVal val="visible"/>
                                      </p:to>
                                    </p:set>
                                    <p:animEffect transition="in" filter="wipe(up)">
                                      <p:cBhvr>
                                        <p:cTn id="71" dur="2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4" presetClass="entr" presetSubtype="32" fill="hold" grpId="0" nodeType="clickEffect">
                                  <p:stCondLst>
                                    <p:cond delay="0"/>
                                  </p:stCondLst>
                                  <p:iterate>
                                    <p:tmAbs val="0"/>
                                  </p:iterate>
                                  <p:childTnLst>
                                    <p:set>
                                      <p:cBhvr>
                                        <p:cTn id="75" fill="hold"/>
                                        <p:tgtEl>
                                          <p:spTgt spid="21"/>
                                        </p:tgtEl>
                                        <p:attrNameLst>
                                          <p:attrName>style.visibility</p:attrName>
                                        </p:attrNameLst>
                                      </p:cBhvr>
                                      <p:to>
                                        <p:strVal val="visible"/>
                                      </p:to>
                                    </p:set>
                                    <p:animEffect transition="in" filter="box(out)">
                                      <p:cBhvr>
                                        <p:cTn id="76" dur="200"/>
                                        <p:tgtEl>
                                          <p:spTgt spid="21"/>
                                        </p:tgtEl>
                                      </p:cBhvr>
                                    </p:animEffect>
                                  </p:childTnLst>
                                </p:cTn>
                              </p:par>
                              <p:par>
                                <p:cTn id="77" presetID="4" presetClass="entr" presetSubtype="32" fill="hold" grpId="0" nodeType="withEffect">
                                  <p:stCondLst>
                                    <p:cond delay="0"/>
                                  </p:stCondLst>
                                  <p:iterate>
                                    <p:tmAbs val="0"/>
                                  </p:iterate>
                                  <p:childTnLst>
                                    <p:set>
                                      <p:cBhvr>
                                        <p:cTn id="78" fill="hold"/>
                                        <p:tgtEl>
                                          <p:spTgt spid="22"/>
                                        </p:tgtEl>
                                        <p:attrNameLst>
                                          <p:attrName>style.visibility</p:attrName>
                                        </p:attrNameLst>
                                      </p:cBhvr>
                                      <p:to>
                                        <p:strVal val="visible"/>
                                      </p:to>
                                    </p:set>
                                    <p:animEffect transition="in" filter="box(out)">
                                      <p:cBhvr>
                                        <p:cTn id="79" dur="200"/>
                                        <p:tgtEl>
                                          <p:spTgt spid="22"/>
                                        </p:tgtEl>
                                      </p:cBhvr>
                                    </p:animEffect>
                                  </p:childTnLst>
                                </p:cTn>
                              </p:par>
                            </p:childTnLst>
                          </p:cTn>
                        </p:par>
                        <p:par>
                          <p:cTn id="80" fill="hold">
                            <p:stCondLst>
                              <p:cond delay="200"/>
                            </p:stCondLst>
                            <p:childTnLst>
                              <p:par>
                                <p:cTn id="81" presetID="4" presetClass="entr" presetSubtype="32" fill="hold" grpId="0" nodeType="afterEffect">
                                  <p:stCondLst>
                                    <p:cond delay="0"/>
                                  </p:stCondLst>
                                  <p:iterate>
                                    <p:tmAbs val="0"/>
                                  </p:iterate>
                                  <p:childTnLst>
                                    <p:set>
                                      <p:cBhvr>
                                        <p:cTn id="82" fill="hold"/>
                                        <p:tgtEl>
                                          <p:spTgt spid="16"/>
                                        </p:tgtEl>
                                        <p:attrNameLst>
                                          <p:attrName>style.visibility</p:attrName>
                                        </p:attrNameLst>
                                      </p:cBhvr>
                                      <p:to>
                                        <p:strVal val="visible"/>
                                      </p:to>
                                    </p:set>
                                    <p:animEffect transition="in" filter="box(out)">
                                      <p:cBhvr>
                                        <p:cTn id="83" dur="200"/>
                                        <p:tgtEl>
                                          <p:spTgt spid="16"/>
                                        </p:tgtEl>
                                      </p:cBhvr>
                                    </p:animEffect>
                                  </p:childTnLst>
                                </p:cTn>
                              </p:par>
                            </p:childTnLst>
                          </p:cTn>
                        </p:par>
                        <p:par>
                          <p:cTn id="84" fill="hold">
                            <p:stCondLst>
                              <p:cond delay="400"/>
                            </p:stCondLst>
                            <p:childTnLst>
                              <p:par>
                                <p:cTn id="85" presetID="22" presetClass="entr" presetSubtype="1" fill="hold" grpId="0" nodeType="afterEffect">
                                  <p:stCondLst>
                                    <p:cond delay="0"/>
                                  </p:stCondLst>
                                  <p:iterate>
                                    <p:tmAbs val="0"/>
                                  </p:iterate>
                                  <p:childTnLst>
                                    <p:set>
                                      <p:cBhvr>
                                        <p:cTn id="86" fill="hold"/>
                                        <p:tgtEl>
                                          <p:spTgt spid="31"/>
                                        </p:tgtEl>
                                        <p:attrNameLst>
                                          <p:attrName>style.visibility</p:attrName>
                                        </p:attrNameLst>
                                      </p:cBhvr>
                                      <p:to>
                                        <p:strVal val="visible"/>
                                      </p:to>
                                    </p:set>
                                    <p:animEffect transition="in" filter="wipe(up)">
                                      <p:cBhvr>
                                        <p:cTn id="87" dur="2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8" grpId="0" animBg="1" advAuto="0"/>
      <p:bldP spid="9" grpId="0" animBg="1" advAuto="0"/>
      <p:bldP spid="10" grpId="0" animBg="1" advAuto="0"/>
      <p:bldP spid="11" grpId="0" animBg="1" advAuto="0"/>
      <p:bldP spid="12" grpId="0" animBg="1" advAuto="0"/>
      <p:bldP spid="13" grpId="0" animBg="1" advAuto="0"/>
      <p:bldP spid="14" grpId="0" animBg="1" advAuto="0"/>
      <p:bldP spid="15" grpId="0" animBg="1" advAuto="0"/>
      <p:bldP spid="16" grpId="0" animBg="1" advAuto="0"/>
      <p:bldP spid="17" grpId="0" animBg="1" advAuto="0"/>
      <p:bldP spid="18" grpId="0" animBg="1" advAuto="0"/>
      <p:bldP spid="19" grpId="0" animBg="1" advAuto="0"/>
      <p:bldP spid="20" grpId="0" animBg="1" advAuto="0"/>
      <p:bldP spid="21" grpId="0" animBg="1" advAuto="0"/>
      <p:bldP spid="22" grpId="0" animBg="1" advAuto="0"/>
      <p:bldP spid="23" grpId="0" animBg="1" advAuto="0"/>
      <p:bldP spid="25" grpId="0" animBg="1" advAuto="0"/>
      <p:bldP spid="27" grpId="0" animBg="1" advAuto="0"/>
      <p:bldP spid="29" grpId="0" animBg="1" advAuto="0"/>
      <p:bldP spid="31" grpId="0"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12F539-D9B7-4472-88D4-62F8E72994D0}"/>
              </a:ext>
            </a:extLst>
          </p:cNvPr>
          <p:cNvSpPr>
            <a:spLocks noGrp="1"/>
          </p:cNvSpPr>
          <p:nvPr>
            <p:ph type="title"/>
          </p:nvPr>
        </p:nvSpPr>
        <p:spPr/>
        <p:txBody>
          <a:bodyPr>
            <a:normAutofit fontScale="90000"/>
          </a:bodyPr>
          <a:lstStyle/>
          <a:p>
            <a:r>
              <a:rPr lang="el-GR" dirty="0"/>
              <a:t>Δεξιότητες επίλυσης συγκρούσεων
</a:t>
            </a:r>
            <a:endParaRPr lang="en-GB" dirty="0"/>
          </a:p>
        </p:txBody>
      </p:sp>
      <p:sp>
        <p:nvSpPr>
          <p:cNvPr id="6" name="Tijdelijke aanduiding voor dianummer 5">
            <a:extLst>
              <a:ext uri="{FF2B5EF4-FFF2-40B4-BE49-F238E27FC236}">
                <a16:creationId xmlns:a16="http://schemas.microsoft.com/office/drawing/2014/main" id="{3F016114-45FE-40CF-A928-20097ED0BFD2}"/>
              </a:ext>
            </a:extLst>
          </p:cNvPr>
          <p:cNvSpPr>
            <a:spLocks noGrp="1"/>
          </p:cNvSpPr>
          <p:nvPr>
            <p:ph type="sldNum" sz="quarter" idx="12"/>
          </p:nvPr>
        </p:nvSpPr>
        <p:spPr/>
        <p:txBody>
          <a:bodyPr/>
          <a:lstStyle/>
          <a:p>
            <a:fld id="{CB318F78-A315-46C9-8B3F-2431B4397D31}" type="slidenum">
              <a:rPr lang="en-US" smtClean="0"/>
              <a:t>26</a:t>
            </a:fld>
            <a:endParaRPr lang="en-US" dirty="0"/>
          </a:p>
        </p:txBody>
      </p:sp>
      <p:sp>
        <p:nvSpPr>
          <p:cNvPr id="7" name="Group">
            <a:extLst>
              <a:ext uri="{FF2B5EF4-FFF2-40B4-BE49-F238E27FC236}">
                <a16:creationId xmlns:a16="http://schemas.microsoft.com/office/drawing/2014/main" id="{7377BD19-7E65-46AE-819E-6B18E80B7F94}"/>
              </a:ext>
            </a:extLst>
          </p:cNvPr>
          <p:cNvSpPr/>
          <p:nvPr/>
        </p:nvSpPr>
        <p:spPr>
          <a:xfrm rot="4327341" flipH="1">
            <a:off x="4869140" y="4351198"/>
            <a:ext cx="2021540" cy="1722458"/>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solidFill>
            <a:srgbClr val="CC3399"/>
          </a:solidFill>
          <a:ln w="12700">
            <a:miter lim="400000"/>
          </a:ln>
        </p:spPr>
        <p:txBody>
          <a:bodyPr lIns="34289" tIns="34289" rIns="34289" bIns="34289" anchor="ctr"/>
          <a:lstStyle/>
          <a:p>
            <a:pPr>
              <a:defRPr>
                <a:solidFill>
                  <a:srgbClr val="FFFFFF"/>
                </a:solidFill>
              </a:defRPr>
            </a:pPr>
            <a:endParaRPr sz="1350"/>
          </a:p>
        </p:txBody>
      </p:sp>
      <p:sp>
        <p:nvSpPr>
          <p:cNvPr id="8" name="Group">
            <a:extLst>
              <a:ext uri="{FF2B5EF4-FFF2-40B4-BE49-F238E27FC236}">
                <a16:creationId xmlns:a16="http://schemas.microsoft.com/office/drawing/2014/main" id="{4571D416-47A1-48AF-8EBE-B55DFA72C860}"/>
              </a:ext>
            </a:extLst>
          </p:cNvPr>
          <p:cNvSpPr/>
          <p:nvPr/>
        </p:nvSpPr>
        <p:spPr>
          <a:xfrm flipH="1">
            <a:off x="4731302" y="2544181"/>
            <a:ext cx="2217731" cy="1617589"/>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solidFill>
            <a:srgbClr val="FF6600"/>
          </a:solidFill>
          <a:ln w="12700">
            <a:miter lim="400000"/>
          </a:ln>
        </p:spPr>
        <p:txBody>
          <a:bodyPr lIns="34289" tIns="34289" rIns="34289" bIns="34289" anchor="ctr"/>
          <a:lstStyle/>
          <a:p>
            <a:pPr>
              <a:defRPr>
                <a:solidFill>
                  <a:srgbClr val="FFFFFF"/>
                </a:solidFill>
              </a:defRPr>
            </a:pPr>
            <a:endParaRPr sz="1350"/>
          </a:p>
        </p:txBody>
      </p:sp>
      <p:sp>
        <p:nvSpPr>
          <p:cNvPr id="9" name="Group">
            <a:extLst>
              <a:ext uri="{FF2B5EF4-FFF2-40B4-BE49-F238E27FC236}">
                <a16:creationId xmlns:a16="http://schemas.microsoft.com/office/drawing/2014/main" id="{432FE95D-0005-41C3-8852-22E8A56A52B8}"/>
              </a:ext>
            </a:extLst>
          </p:cNvPr>
          <p:cNvSpPr/>
          <p:nvPr/>
        </p:nvSpPr>
        <p:spPr>
          <a:xfrm rot="17291116">
            <a:off x="2467651" y="4329994"/>
            <a:ext cx="2021538" cy="1781650"/>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solidFill>
            <a:srgbClr val="92D050"/>
          </a:solidFill>
          <a:ln w="12700">
            <a:miter lim="400000"/>
          </a:ln>
        </p:spPr>
        <p:txBody>
          <a:bodyPr lIns="34289" tIns="34289" rIns="34289" bIns="34289" anchor="ctr"/>
          <a:lstStyle/>
          <a:p>
            <a:pPr>
              <a:defRPr>
                <a:solidFill>
                  <a:srgbClr val="FFFFFF"/>
                </a:solidFill>
              </a:defRPr>
            </a:pPr>
            <a:endParaRPr sz="1350"/>
          </a:p>
        </p:txBody>
      </p:sp>
      <p:sp>
        <p:nvSpPr>
          <p:cNvPr id="10" name="Group">
            <a:extLst>
              <a:ext uri="{FF2B5EF4-FFF2-40B4-BE49-F238E27FC236}">
                <a16:creationId xmlns:a16="http://schemas.microsoft.com/office/drawing/2014/main" id="{52A14539-3169-462F-AFCE-908E7F932544}"/>
              </a:ext>
            </a:extLst>
          </p:cNvPr>
          <p:cNvSpPr/>
          <p:nvPr/>
        </p:nvSpPr>
        <p:spPr>
          <a:xfrm>
            <a:off x="2134154" y="2544181"/>
            <a:ext cx="2519221" cy="1617589"/>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solidFill>
            <a:schemeClr val="accent6">
              <a:lumMod val="75000"/>
            </a:schemeClr>
          </a:solidFill>
          <a:ln w="12700">
            <a:miter lim="400000"/>
          </a:ln>
        </p:spPr>
        <p:txBody>
          <a:bodyPr lIns="34289" tIns="34289" rIns="34289" bIns="34289" anchor="ctr"/>
          <a:lstStyle/>
          <a:p>
            <a:pPr>
              <a:defRPr>
                <a:solidFill>
                  <a:srgbClr val="FFFFFF"/>
                </a:solidFill>
              </a:defRPr>
            </a:pPr>
            <a:endParaRPr sz="1350"/>
          </a:p>
        </p:txBody>
      </p:sp>
      <p:sp>
        <p:nvSpPr>
          <p:cNvPr id="11" name="Freeform: Shape 45">
            <a:extLst>
              <a:ext uri="{FF2B5EF4-FFF2-40B4-BE49-F238E27FC236}">
                <a16:creationId xmlns:a16="http://schemas.microsoft.com/office/drawing/2014/main" id="{90D1B52E-06FA-4E78-B35A-FDEE41C37775}"/>
              </a:ext>
            </a:extLst>
          </p:cNvPr>
          <p:cNvSpPr/>
          <p:nvPr/>
        </p:nvSpPr>
        <p:spPr>
          <a:xfrm>
            <a:off x="3925406" y="3493401"/>
            <a:ext cx="1454550" cy="1467413"/>
          </a:xfrm>
          <a:custGeom>
            <a:avLst/>
            <a:gdLst/>
            <a:ahLst/>
            <a:cxnLst>
              <a:cxn ang="0">
                <a:pos x="wd2" y="hd2"/>
              </a:cxn>
              <a:cxn ang="5400000">
                <a:pos x="wd2" y="hd2"/>
              </a:cxn>
              <a:cxn ang="10800000">
                <a:pos x="wd2" y="hd2"/>
              </a:cxn>
              <a:cxn ang="16200000">
                <a:pos x="wd2" y="hd2"/>
              </a:cxn>
            </a:cxnLst>
            <a:rect l="0" t="0" r="r" b="b"/>
            <a:pathLst>
              <a:path w="21600" h="21600" extrusionOk="0">
                <a:moveTo>
                  <a:pt x="10885" y="3422"/>
                </a:moveTo>
                <a:cubicBezTo>
                  <a:pt x="6827" y="3422"/>
                  <a:pt x="3537" y="6712"/>
                  <a:pt x="3537" y="10771"/>
                </a:cubicBezTo>
                <a:cubicBezTo>
                  <a:pt x="3537" y="14829"/>
                  <a:pt x="6827" y="18120"/>
                  <a:pt x="10885" y="18120"/>
                </a:cubicBezTo>
                <a:cubicBezTo>
                  <a:pt x="14944" y="18120"/>
                  <a:pt x="18234" y="14829"/>
                  <a:pt x="18234" y="10771"/>
                </a:cubicBezTo>
                <a:cubicBezTo>
                  <a:pt x="18234" y="6712"/>
                  <a:pt x="14944" y="3422"/>
                  <a:pt x="10885" y="3422"/>
                </a:cubicBezTo>
                <a:close/>
                <a:moveTo>
                  <a:pt x="10800" y="0"/>
                </a:moveTo>
                <a:cubicBezTo>
                  <a:pt x="16765" y="0"/>
                  <a:pt x="21600" y="4835"/>
                  <a:pt x="21600" y="10800"/>
                </a:cubicBezTo>
                <a:cubicBezTo>
                  <a:pt x="21600" y="16765"/>
                  <a:pt x="16765" y="21600"/>
                  <a:pt x="10800" y="21600"/>
                </a:cubicBezTo>
                <a:cubicBezTo>
                  <a:pt x="4835" y="21600"/>
                  <a:pt x="0" y="16765"/>
                  <a:pt x="0" y="10800"/>
                </a:cubicBezTo>
                <a:cubicBezTo>
                  <a:pt x="0" y="4835"/>
                  <a:pt x="4835" y="0"/>
                  <a:pt x="10800" y="0"/>
                </a:cubicBezTo>
                <a:close/>
              </a:path>
            </a:pathLst>
          </a:custGeom>
          <a:gradFill>
            <a:gsLst>
              <a:gs pos="22846">
                <a:srgbClr val="FFFFFF"/>
              </a:gs>
              <a:gs pos="63322">
                <a:srgbClr val="E6EAEB"/>
              </a:gs>
              <a:gs pos="99960">
                <a:srgbClr val="CDD5D8"/>
              </a:gs>
            </a:gsLst>
            <a:lin ang="2089253"/>
          </a:gradFill>
          <a:ln w="6350">
            <a:solidFill>
              <a:srgbClr val="FFFFFF"/>
            </a:solidFill>
            <a:miter/>
          </a:ln>
          <a:effectLst>
            <a:outerShdw blurRad="419100" dist="466023" dir="2315233" rotWithShape="0">
              <a:srgbClr val="000000">
                <a:alpha val="38297"/>
              </a:srgbClr>
            </a:outerShdw>
          </a:effectLst>
        </p:spPr>
        <p:txBody>
          <a:bodyPr lIns="34289" tIns="34289" rIns="34289" bIns="34289" anchor="ctr"/>
          <a:lstStyle/>
          <a:p>
            <a:pPr>
              <a:defRPr>
                <a:solidFill>
                  <a:srgbClr val="FFFFFF"/>
                </a:solidFill>
              </a:defRPr>
            </a:pPr>
            <a:endParaRPr sz="1350"/>
          </a:p>
        </p:txBody>
      </p:sp>
      <p:sp>
        <p:nvSpPr>
          <p:cNvPr id="12" name="Oval 16">
            <a:extLst>
              <a:ext uri="{FF2B5EF4-FFF2-40B4-BE49-F238E27FC236}">
                <a16:creationId xmlns:a16="http://schemas.microsoft.com/office/drawing/2014/main" id="{CAD63BF5-BA32-4C87-8B9A-0DD864425779}"/>
              </a:ext>
            </a:extLst>
          </p:cNvPr>
          <p:cNvSpPr/>
          <p:nvPr/>
        </p:nvSpPr>
        <p:spPr>
          <a:xfrm>
            <a:off x="4065534" y="3622288"/>
            <a:ext cx="1249347" cy="1260397"/>
          </a:xfrm>
          <a:prstGeom prst="ellipse">
            <a:avLst/>
          </a:prstGeom>
          <a:ln w="12700">
            <a:solidFill>
              <a:srgbClr val="FFFFFF"/>
            </a:solidFill>
            <a:miter/>
          </a:ln>
        </p:spPr>
        <p:txBody>
          <a:bodyPr lIns="34289" tIns="34289" rIns="34289" bIns="34289" anchor="ctr"/>
          <a:lstStyle/>
          <a:p>
            <a:pPr defTabSz="685772">
              <a:defRPr>
                <a:solidFill>
                  <a:srgbClr val="FFFFFF"/>
                </a:solidFill>
              </a:defRPr>
            </a:pPr>
            <a:endParaRPr sz="1350"/>
          </a:p>
        </p:txBody>
      </p:sp>
      <p:pic>
        <p:nvPicPr>
          <p:cNvPr id="21" name="TinyPPT_8.png" descr="TinyPPT_8.png">
            <a:extLst>
              <a:ext uri="{FF2B5EF4-FFF2-40B4-BE49-F238E27FC236}">
                <a16:creationId xmlns:a16="http://schemas.microsoft.com/office/drawing/2014/main" id="{9EF2DC00-8D4B-4C12-AF6C-E3ED27FAF9C8}"/>
              </a:ext>
            </a:extLst>
          </p:cNvPr>
          <p:cNvPicPr>
            <a:picLocks noChangeAspect="1"/>
          </p:cNvPicPr>
          <p:nvPr/>
        </p:nvPicPr>
        <p:blipFill>
          <a:blip r:embed="rId3">
            <a:alphaModFix amt="85611"/>
          </a:blip>
          <a:stretch>
            <a:fillRect/>
          </a:stretch>
        </p:blipFill>
        <p:spPr>
          <a:xfrm>
            <a:off x="3962400" y="6310400"/>
            <a:ext cx="1558609" cy="91907"/>
          </a:xfrm>
          <a:prstGeom prst="rect">
            <a:avLst/>
          </a:prstGeom>
          <a:ln w="12700">
            <a:miter lim="400000"/>
          </a:ln>
        </p:spPr>
      </p:pic>
      <p:sp>
        <p:nvSpPr>
          <p:cNvPr id="22" name="TextBox 52">
            <a:extLst>
              <a:ext uri="{FF2B5EF4-FFF2-40B4-BE49-F238E27FC236}">
                <a16:creationId xmlns:a16="http://schemas.microsoft.com/office/drawing/2014/main" id="{1CA95F5D-C708-4F4D-95B7-0BC118267CF6}"/>
              </a:ext>
            </a:extLst>
          </p:cNvPr>
          <p:cNvSpPr txBox="1"/>
          <p:nvPr/>
        </p:nvSpPr>
        <p:spPr>
          <a:xfrm>
            <a:off x="2435644" y="2987476"/>
            <a:ext cx="1758285"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el-GR" sz="1800" b="1" dirty="0"/>
              <a:t>Αυτοπεποίθηση (</a:t>
            </a:r>
            <a:r>
              <a:rPr lang="nl-NL" sz="1800" b="1" dirty="0"/>
              <a:t>Assertiveness</a:t>
            </a:r>
            <a:r>
              <a:rPr lang="el-GR" sz="1800" b="1" dirty="0"/>
              <a:t>)</a:t>
            </a:r>
            <a:r>
              <a:rPr sz="1600" b="1" dirty="0"/>
              <a:t>     </a:t>
            </a:r>
          </a:p>
        </p:txBody>
      </p:sp>
      <p:sp>
        <p:nvSpPr>
          <p:cNvPr id="24" name="TextBox 52">
            <a:extLst>
              <a:ext uri="{FF2B5EF4-FFF2-40B4-BE49-F238E27FC236}">
                <a16:creationId xmlns:a16="http://schemas.microsoft.com/office/drawing/2014/main" id="{16F53CAA-7854-4979-A189-CB7F28DE7F82}"/>
              </a:ext>
            </a:extLst>
          </p:cNvPr>
          <p:cNvSpPr txBox="1"/>
          <p:nvPr/>
        </p:nvSpPr>
        <p:spPr>
          <a:xfrm>
            <a:off x="5335999" y="2906974"/>
            <a:ext cx="1315513" cy="1177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el-GR" sz="1800" b="1" dirty="0"/>
              <a:t>Συναισθηματική επίγνωση     
</a:t>
            </a:r>
            <a:endParaRPr sz="1800" b="1" dirty="0"/>
          </a:p>
        </p:txBody>
      </p:sp>
      <p:sp>
        <p:nvSpPr>
          <p:cNvPr id="26" name="TextBox 52">
            <a:extLst>
              <a:ext uri="{FF2B5EF4-FFF2-40B4-BE49-F238E27FC236}">
                <a16:creationId xmlns:a16="http://schemas.microsoft.com/office/drawing/2014/main" id="{53C68654-2F84-446C-8EDB-EAD57FC84929}"/>
              </a:ext>
            </a:extLst>
          </p:cNvPr>
          <p:cNvSpPr txBox="1"/>
          <p:nvPr/>
        </p:nvSpPr>
        <p:spPr>
          <a:xfrm>
            <a:off x="2496458" y="4742071"/>
            <a:ext cx="1790358" cy="9002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defTabSz="531813"/>
            <a:r>
              <a:rPr lang="el-GR" sz="1800" b="1" dirty="0"/>
              <a:t>Γνωστική </a:t>
            </a:r>
            <a:r>
              <a:rPr lang="el-GR" sz="1800" b="1" dirty="0" err="1"/>
              <a:t>ενσυναίσθηση</a:t>
            </a:r>
            <a:r>
              <a:rPr lang="el-GR" sz="1800" b="1" dirty="0"/>
              <a:t>
</a:t>
            </a:r>
            <a:endParaRPr sz="1800" b="1" dirty="0"/>
          </a:p>
        </p:txBody>
      </p:sp>
      <p:sp>
        <p:nvSpPr>
          <p:cNvPr id="28" name="TextBox 52">
            <a:extLst>
              <a:ext uri="{FF2B5EF4-FFF2-40B4-BE49-F238E27FC236}">
                <a16:creationId xmlns:a16="http://schemas.microsoft.com/office/drawing/2014/main" id="{77EBCCD1-B3D5-4838-9247-8E0944C5617D}"/>
              </a:ext>
            </a:extLst>
          </p:cNvPr>
          <p:cNvSpPr txBox="1"/>
          <p:nvPr/>
        </p:nvSpPr>
        <p:spPr>
          <a:xfrm>
            <a:off x="5424653" y="4715086"/>
            <a:ext cx="1020480" cy="9002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el-GR" sz="1800" b="1" dirty="0"/>
              <a:t>Ενεργή ακρόαση     
</a:t>
            </a:r>
            <a:endParaRPr sz="1800" b="1" dirty="0"/>
          </a:p>
        </p:txBody>
      </p:sp>
      <p:pic>
        <p:nvPicPr>
          <p:cNvPr id="31" name="Graphic 20" descr="Graphic 20">
            <a:extLst>
              <a:ext uri="{FF2B5EF4-FFF2-40B4-BE49-F238E27FC236}">
                <a16:creationId xmlns:a16="http://schemas.microsoft.com/office/drawing/2014/main" id="{F5BD7E04-8578-4EF8-BEE6-8BFEFDAADE8B}"/>
              </a:ext>
            </a:extLst>
          </p:cNvPr>
          <p:cNvPicPr>
            <a:picLocks noChangeAspect="1"/>
          </p:cNvPicPr>
          <p:nvPr/>
        </p:nvPicPr>
        <p:blipFill>
          <a:blip r:embed="rId4"/>
          <a:stretch>
            <a:fillRect/>
          </a:stretch>
        </p:blipFill>
        <p:spPr>
          <a:xfrm>
            <a:off x="3185107" y="3475862"/>
            <a:ext cx="554752" cy="554752"/>
          </a:xfrm>
          <a:prstGeom prst="rect">
            <a:avLst/>
          </a:prstGeom>
          <a:ln w="12700">
            <a:miter lim="400000"/>
          </a:ln>
        </p:spPr>
      </p:pic>
      <p:sp>
        <p:nvSpPr>
          <p:cNvPr id="83" name="Freeform 9">
            <a:extLst>
              <a:ext uri="{FF2B5EF4-FFF2-40B4-BE49-F238E27FC236}">
                <a16:creationId xmlns:a16="http://schemas.microsoft.com/office/drawing/2014/main" id="{040381F5-A8E1-4096-A8AA-7A180632E790}"/>
              </a:ext>
            </a:extLst>
          </p:cNvPr>
          <p:cNvSpPr/>
          <p:nvPr/>
        </p:nvSpPr>
        <p:spPr>
          <a:xfrm>
            <a:off x="5661928" y="5393430"/>
            <a:ext cx="466889" cy="498218"/>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45719" rIns="45719" anchor="ctr"/>
          <a:lstStyle/>
          <a:p>
            <a:pPr algn="l">
              <a:defRPr sz="1800">
                <a:latin typeface="Calibri"/>
                <a:ea typeface="Calibri"/>
                <a:cs typeface="Calibri"/>
                <a:sym typeface="Calibri"/>
              </a:defRPr>
            </a:pPr>
            <a:endParaRPr/>
          </a:p>
        </p:txBody>
      </p:sp>
      <p:sp>
        <p:nvSpPr>
          <p:cNvPr id="84" name="Graphic 20">
            <a:extLst>
              <a:ext uri="{FF2B5EF4-FFF2-40B4-BE49-F238E27FC236}">
                <a16:creationId xmlns:a16="http://schemas.microsoft.com/office/drawing/2014/main" id="{5C768EAC-316B-4095-A973-8699CE119F6C}"/>
              </a:ext>
            </a:extLst>
          </p:cNvPr>
          <p:cNvSpPr/>
          <p:nvPr/>
        </p:nvSpPr>
        <p:spPr>
          <a:xfrm>
            <a:off x="3301620" y="5441957"/>
            <a:ext cx="365185" cy="420474"/>
          </a:xfrm>
          <a:custGeom>
            <a:avLst/>
            <a:gdLst/>
            <a:ahLst/>
            <a:cxnLst>
              <a:cxn ang="0">
                <a:pos x="wd2" y="hd2"/>
              </a:cxn>
              <a:cxn ang="5400000">
                <a:pos x="wd2" y="hd2"/>
              </a:cxn>
              <a:cxn ang="10800000">
                <a:pos x="wd2" y="hd2"/>
              </a:cxn>
              <a:cxn ang="16200000">
                <a:pos x="wd2" y="hd2"/>
              </a:cxn>
            </a:cxnLst>
            <a:rect l="0" t="0" r="r" b="b"/>
            <a:pathLst>
              <a:path w="21052" h="21228" extrusionOk="0">
                <a:moveTo>
                  <a:pt x="14148" y="8703"/>
                </a:moveTo>
                <a:lnTo>
                  <a:pt x="11394" y="8703"/>
                </a:lnTo>
                <a:cubicBezTo>
                  <a:pt x="10218" y="8703"/>
                  <a:pt x="9259" y="9499"/>
                  <a:pt x="9259" y="10508"/>
                </a:cubicBezTo>
                <a:lnTo>
                  <a:pt x="9259" y="12471"/>
                </a:lnTo>
                <a:lnTo>
                  <a:pt x="7866" y="12471"/>
                </a:lnTo>
                <a:lnTo>
                  <a:pt x="7866" y="10906"/>
                </a:lnTo>
                <a:cubicBezTo>
                  <a:pt x="7866" y="10348"/>
                  <a:pt x="7897" y="9632"/>
                  <a:pt x="7433" y="9181"/>
                </a:cubicBezTo>
                <a:cubicBezTo>
                  <a:pt x="7154" y="8915"/>
                  <a:pt x="6845" y="8703"/>
                  <a:pt x="6504" y="8491"/>
                </a:cubicBezTo>
                <a:cubicBezTo>
                  <a:pt x="6257" y="8358"/>
                  <a:pt x="6009" y="8199"/>
                  <a:pt x="5824" y="7987"/>
                </a:cubicBezTo>
                <a:cubicBezTo>
                  <a:pt x="5731" y="7881"/>
                  <a:pt x="5669" y="7748"/>
                  <a:pt x="5607" y="7615"/>
                </a:cubicBezTo>
                <a:cubicBezTo>
                  <a:pt x="5978" y="7483"/>
                  <a:pt x="6381" y="7456"/>
                  <a:pt x="6752" y="7483"/>
                </a:cubicBezTo>
                <a:cubicBezTo>
                  <a:pt x="6938" y="7483"/>
                  <a:pt x="7092" y="7376"/>
                  <a:pt x="7092" y="7217"/>
                </a:cubicBezTo>
                <a:cubicBezTo>
                  <a:pt x="7123" y="7058"/>
                  <a:pt x="6999" y="6925"/>
                  <a:pt x="6845" y="6872"/>
                </a:cubicBezTo>
                <a:cubicBezTo>
                  <a:pt x="6381" y="6819"/>
                  <a:pt x="5885" y="6872"/>
                  <a:pt x="5421" y="7005"/>
                </a:cubicBezTo>
                <a:cubicBezTo>
                  <a:pt x="5421" y="6952"/>
                  <a:pt x="5421" y="6899"/>
                  <a:pt x="5390" y="6872"/>
                </a:cubicBezTo>
                <a:cubicBezTo>
                  <a:pt x="5359" y="6633"/>
                  <a:pt x="5421" y="6395"/>
                  <a:pt x="5483" y="6156"/>
                </a:cubicBezTo>
                <a:cubicBezTo>
                  <a:pt x="5731" y="5599"/>
                  <a:pt x="6350" y="5360"/>
                  <a:pt x="6938" y="5174"/>
                </a:cubicBezTo>
                <a:cubicBezTo>
                  <a:pt x="7030" y="5147"/>
                  <a:pt x="7154" y="5121"/>
                  <a:pt x="7309" y="5094"/>
                </a:cubicBezTo>
                <a:lnTo>
                  <a:pt x="7402" y="5068"/>
                </a:lnTo>
                <a:lnTo>
                  <a:pt x="7433" y="5068"/>
                </a:lnTo>
                <a:cubicBezTo>
                  <a:pt x="7587" y="5094"/>
                  <a:pt x="7711" y="5121"/>
                  <a:pt x="7835" y="5147"/>
                </a:cubicBezTo>
                <a:lnTo>
                  <a:pt x="7990" y="5174"/>
                </a:lnTo>
                <a:lnTo>
                  <a:pt x="8175" y="5200"/>
                </a:lnTo>
                <a:cubicBezTo>
                  <a:pt x="8485" y="5519"/>
                  <a:pt x="8640" y="5917"/>
                  <a:pt x="8609" y="6315"/>
                </a:cubicBezTo>
                <a:cubicBezTo>
                  <a:pt x="8578" y="6713"/>
                  <a:pt x="8361" y="7085"/>
                  <a:pt x="7990" y="7350"/>
                </a:cubicBezTo>
                <a:cubicBezTo>
                  <a:pt x="7866" y="7456"/>
                  <a:pt x="7835" y="7642"/>
                  <a:pt x="7959" y="7774"/>
                </a:cubicBezTo>
                <a:cubicBezTo>
                  <a:pt x="8083" y="7881"/>
                  <a:pt x="8268" y="7907"/>
                  <a:pt x="8423" y="7801"/>
                </a:cubicBezTo>
                <a:cubicBezTo>
                  <a:pt x="8640" y="7642"/>
                  <a:pt x="8825" y="7456"/>
                  <a:pt x="8949" y="7244"/>
                </a:cubicBezTo>
                <a:lnTo>
                  <a:pt x="8980" y="7244"/>
                </a:lnTo>
                <a:cubicBezTo>
                  <a:pt x="9506" y="7191"/>
                  <a:pt x="10032" y="7058"/>
                  <a:pt x="10496" y="6846"/>
                </a:cubicBezTo>
                <a:cubicBezTo>
                  <a:pt x="10558" y="6793"/>
                  <a:pt x="10620" y="6740"/>
                  <a:pt x="10651" y="6660"/>
                </a:cubicBezTo>
                <a:cubicBezTo>
                  <a:pt x="10682" y="6580"/>
                  <a:pt x="10651" y="6501"/>
                  <a:pt x="10589" y="6448"/>
                </a:cubicBezTo>
                <a:cubicBezTo>
                  <a:pt x="10465" y="6315"/>
                  <a:pt x="10280" y="6288"/>
                  <a:pt x="10125" y="6368"/>
                </a:cubicBezTo>
                <a:cubicBezTo>
                  <a:pt x="9846" y="6501"/>
                  <a:pt x="9568" y="6607"/>
                  <a:pt x="9228" y="6633"/>
                </a:cubicBezTo>
                <a:cubicBezTo>
                  <a:pt x="9259" y="6554"/>
                  <a:pt x="9289" y="6448"/>
                  <a:pt x="9289" y="6368"/>
                </a:cubicBezTo>
                <a:cubicBezTo>
                  <a:pt x="9320" y="6023"/>
                  <a:pt x="9259" y="5678"/>
                  <a:pt x="9104" y="5386"/>
                </a:cubicBezTo>
                <a:cubicBezTo>
                  <a:pt x="9351" y="5413"/>
                  <a:pt x="9599" y="5439"/>
                  <a:pt x="9846" y="5439"/>
                </a:cubicBezTo>
                <a:cubicBezTo>
                  <a:pt x="10063" y="5439"/>
                  <a:pt x="10280" y="5413"/>
                  <a:pt x="10496" y="5386"/>
                </a:cubicBezTo>
                <a:cubicBezTo>
                  <a:pt x="10899" y="5811"/>
                  <a:pt x="11425" y="6103"/>
                  <a:pt x="12044" y="6235"/>
                </a:cubicBezTo>
                <a:cubicBezTo>
                  <a:pt x="12848" y="6580"/>
                  <a:pt x="13591" y="7031"/>
                  <a:pt x="13591" y="7774"/>
                </a:cubicBezTo>
                <a:cubicBezTo>
                  <a:pt x="13591" y="7881"/>
                  <a:pt x="13653" y="8013"/>
                  <a:pt x="13746" y="8066"/>
                </a:cubicBezTo>
                <a:cubicBezTo>
                  <a:pt x="13869" y="8119"/>
                  <a:pt x="13993" y="8119"/>
                  <a:pt x="14117" y="8066"/>
                </a:cubicBezTo>
                <a:cubicBezTo>
                  <a:pt x="14241" y="8013"/>
                  <a:pt x="14303" y="7881"/>
                  <a:pt x="14272" y="7774"/>
                </a:cubicBezTo>
                <a:cubicBezTo>
                  <a:pt x="14272" y="7191"/>
                  <a:pt x="13962" y="6660"/>
                  <a:pt x="13436" y="6315"/>
                </a:cubicBezTo>
                <a:cubicBezTo>
                  <a:pt x="13869" y="6288"/>
                  <a:pt x="14241" y="6103"/>
                  <a:pt x="14519" y="5837"/>
                </a:cubicBezTo>
                <a:cubicBezTo>
                  <a:pt x="14643" y="5705"/>
                  <a:pt x="14612" y="5519"/>
                  <a:pt x="14488" y="5413"/>
                </a:cubicBezTo>
                <a:cubicBezTo>
                  <a:pt x="14334" y="5307"/>
                  <a:pt x="14117" y="5333"/>
                  <a:pt x="13993" y="5439"/>
                </a:cubicBezTo>
                <a:cubicBezTo>
                  <a:pt x="13838" y="5599"/>
                  <a:pt x="13436" y="5731"/>
                  <a:pt x="12848" y="5705"/>
                </a:cubicBezTo>
                <a:cubicBezTo>
                  <a:pt x="12260" y="5705"/>
                  <a:pt x="11672" y="5519"/>
                  <a:pt x="11239" y="5200"/>
                </a:cubicBezTo>
                <a:cubicBezTo>
                  <a:pt x="11734" y="5015"/>
                  <a:pt x="12167" y="4696"/>
                  <a:pt x="12446" y="4298"/>
                </a:cubicBezTo>
                <a:cubicBezTo>
                  <a:pt x="12539" y="4166"/>
                  <a:pt x="12477" y="3980"/>
                  <a:pt x="12322" y="3874"/>
                </a:cubicBezTo>
                <a:cubicBezTo>
                  <a:pt x="12167" y="3794"/>
                  <a:pt x="11951" y="3847"/>
                  <a:pt x="11858" y="3980"/>
                </a:cubicBezTo>
                <a:cubicBezTo>
                  <a:pt x="11332" y="4802"/>
                  <a:pt x="10218" y="5041"/>
                  <a:pt x="8454" y="4670"/>
                </a:cubicBezTo>
                <a:cubicBezTo>
                  <a:pt x="8856" y="4378"/>
                  <a:pt x="9042" y="3927"/>
                  <a:pt x="8980" y="3476"/>
                </a:cubicBezTo>
                <a:cubicBezTo>
                  <a:pt x="8980" y="3370"/>
                  <a:pt x="8918" y="3263"/>
                  <a:pt x="8794" y="3210"/>
                </a:cubicBezTo>
                <a:cubicBezTo>
                  <a:pt x="8671" y="3157"/>
                  <a:pt x="8547" y="3157"/>
                  <a:pt x="8423" y="3237"/>
                </a:cubicBezTo>
                <a:cubicBezTo>
                  <a:pt x="8299" y="3290"/>
                  <a:pt x="8268" y="3423"/>
                  <a:pt x="8268" y="3529"/>
                </a:cubicBezTo>
                <a:cubicBezTo>
                  <a:pt x="8299" y="4219"/>
                  <a:pt x="7866" y="4351"/>
                  <a:pt x="7154" y="4537"/>
                </a:cubicBezTo>
                <a:cubicBezTo>
                  <a:pt x="7061" y="4564"/>
                  <a:pt x="6938" y="4590"/>
                  <a:pt x="6845" y="4617"/>
                </a:cubicBezTo>
                <a:cubicBezTo>
                  <a:pt x="6659" y="4245"/>
                  <a:pt x="6257" y="3953"/>
                  <a:pt x="5793" y="3847"/>
                </a:cubicBezTo>
                <a:cubicBezTo>
                  <a:pt x="5669" y="3821"/>
                  <a:pt x="5545" y="3847"/>
                  <a:pt x="5452" y="3927"/>
                </a:cubicBezTo>
                <a:cubicBezTo>
                  <a:pt x="5359" y="4006"/>
                  <a:pt x="5328" y="4113"/>
                  <a:pt x="5359" y="4245"/>
                </a:cubicBezTo>
                <a:cubicBezTo>
                  <a:pt x="5390" y="4351"/>
                  <a:pt x="5483" y="4431"/>
                  <a:pt x="5638" y="4457"/>
                </a:cubicBezTo>
                <a:cubicBezTo>
                  <a:pt x="5885" y="4511"/>
                  <a:pt x="6071" y="4670"/>
                  <a:pt x="6195" y="4856"/>
                </a:cubicBezTo>
                <a:lnTo>
                  <a:pt x="6195" y="4882"/>
                </a:lnTo>
                <a:cubicBezTo>
                  <a:pt x="5607" y="5094"/>
                  <a:pt x="5143" y="5492"/>
                  <a:pt x="4926" y="5997"/>
                </a:cubicBezTo>
                <a:cubicBezTo>
                  <a:pt x="4864" y="6103"/>
                  <a:pt x="4833" y="6235"/>
                  <a:pt x="4833" y="6368"/>
                </a:cubicBezTo>
                <a:cubicBezTo>
                  <a:pt x="4771" y="6315"/>
                  <a:pt x="4710" y="6262"/>
                  <a:pt x="4679" y="6182"/>
                </a:cubicBezTo>
                <a:cubicBezTo>
                  <a:pt x="4555" y="5970"/>
                  <a:pt x="4462" y="5705"/>
                  <a:pt x="4431" y="5466"/>
                </a:cubicBezTo>
                <a:cubicBezTo>
                  <a:pt x="4400" y="5360"/>
                  <a:pt x="4307" y="5254"/>
                  <a:pt x="4214" y="5227"/>
                </a:cubicBezTo>
                <a:cubicBezTo>
                  <a:pt x="4091" y="5174"/>
                  <a:pt x="3967" y="5200"/>
                  <a:pt x="3874" y="5280"/>
                </a:cubicBezTo>
                <a:cubicBezTo>
                  <a:pt x="3781" y="5360"/>
                  <a:pt x="3719" y="5466"/>
                  <a:pt x="3781" y="5572"/>
                </a:cubicBezTo>
                <a:cubicBezTo>
                  <a:pt x="3843" y="5890"/>
                  <a:pt x="3936" y="6182"/>
                  <a:pt x="4122" y="6448"/>
                </a:cubicBezTo>
                <a:cubicBezTo>
                  <a:pt x="4307" y="6713"/>
                  <a:pt x="4555" y="6925"/>
                  <a:pt x="4895" y="7058"/>
                </a:cubicBezTo>
                <a:cubicBezTo>
                  <a:pt x="4926" y="7429"/>
                  <a:pt x="5081" y="7801"/>
                  <a:pt x="5297" y="8146"/>
                </a:cubicBezTo>
                <a:cubicBezTo>
                  <a:pt x="5081" y="8385"/>
                  <a:pt x="4802" y="8571"/>
                  <a:pt x="4493" y="8730"/>
                </a:cubicBezTo>
                <a:cubicBezTo>
                  <a:pt x="4400" y="8783"/>
                  <a:pt x="4338" y="8889"/>
                  <a:pt x="4307" y="8995"/>
                </a:cubicBezTo>
                <a:cubicBezTo>
                  <a:pt x="4307" y="9101"/>
                  <a:pt x="4369" y="9207"/>
                  <a:pt x="4493" y="9260"/>
                </a:cubicBezTo>
                <a:cubicBezTo>
                  <a:pt x="4617" y="9314"/>
                  <a:pt x="4740" y="9314"/>
                  <a:pt x="4833" y="9234"/>
                </a:cubicBezTo>
                <a:cubicBezTo>
                  <a:pt x="5143" y="9048"/>
                  <a:pt x="5421" y="8862"/>
                  <a:pt x="5669" y="8624"/>
                </a:cubicBezTo>
                <a:cubicBezTo>
                  <a:pt x="5855" y="8756"/>
                  <a:pt x="6040" y="8862"/>
                  <a:pt x="6226" y="8969"/>
                </a:cubicBezTo>
                <a:cubicBezTo>
                  <a:pt x="6535" y="9128"/>
                  <a:pt x="6783" y="9314"/>
                  <a:pt x="7030" y="9552"/>
                </a:cubicBezTo>
                <a:cubicBezTo>
                  <a:pt x="7309" y="9844"/>
                  <a:pt x="7309" y="10401"/>
                  <a:pt x="7309" y="10879"/>
                </a:cubicBezTo>
                <a:lnTo>
                  <a:pt x="7309" y="12471"/>
                </a:lnTo>
                <a:lnTo>
                  <a:pt x="5885" y="12471"/>
                </a:lnTo>
                <a:cubicBezTo>
                  <a:pt x="5885" y="10508"/>
                  <a:pt x="4771" y="10401"/>
                  <a:pt x="4648" y="10348"/>
                </a:cubicBezTo>
                <a:cubicBezTo>
                  <a:pt x="4183" y="10242"/>
                  <a:pt x="2977" y="9685"/>
                  <a:pt x="2698" y="8571"/>
                </a:cubicBezTo>
                <a:cubicBezTo>
                  <a:pt x="2667" y="8517"/>
                  <a:pt x="2667" y="8438"/>
                  <a:pt x="2667" y="8385"/>
                </a:cubicBezTo>
                <a:cubicBezTo>
                  <a:pt x="2141" y="7748"/>
                  <a:pt x="2172" y="6872"/>
                  <a:pt x="2760" y="6262"/>
                </a:cubicBezTo>
                <a:cubicBezTo>
                  <a:pt x="2698" y="6076"/>
                  <a:pt x="2667" y="5890"/>
                  <a:pt x="2667" y="5705"/>
                </a:cubicBezTo>
                <a:cubicBezTo>
                  <a:pt x="2667" y="4856"/>
                  <a:pt x="3379" y="4113"/>
                  <a:pt x="4369" y="3953"/>
                </a:cubicBezTo>
                <a:cubicBezTo>
                  <a:pt x="4679" y="3210"/>
                  <a:pt x="5483" y="2706"/>
                  <a:pt x="6381" y="2733"/>
                </a:cubicBezTo>
                <a:cubicBezTo>
                  <a:pt x="6535" y="2733"/>
                  <a:pt x="6721" y="2759"/>
                  <a:pt x="6876" y="2786"/>
                </a:cubicBezTo>
                <a:cubicBezTo>
                  <a:pt x="7247" y="2414"/>
                  <a:pt x="7773" y="2202"/>
                  <a:pt x="8361" y="2149"/>
                </a:cubicBezTo>
                <a:cubicBezTo>
                  <a:pt x="8949" y="2122"/>
                  <a:pt x="9506" y="2282"/>
                  <a:pt x="9939" y="2627"/>
                </a:cubicBezTo>
                <a:cubicBezTo>
                  <a:pt x="10496" y="2308"/>
                  <a:pt x="11177" y="2228"/>
                  <a:pt x="11796" y="2388"/>
                </a:cubicBezTo>
                <a:cubicBezTo>
                  <a:pt x="12446" y="2547"/>
                  <a:pt x="12941" y="2971"/>
                  <a:pt x="13158" y="3502"/>
                </a:cubicBezTo>
                <a:lnTo>
                  <a:pt x="13281" y="3502"/>
                </a:lnTo>
                <a:cubicBezTo>
                  <a:pt x="14457" y="3502"/>
                  <a:pt x="15386" y="4298"/>
                  <a:pt x="15417" y="5307"/>
                </a:cubicBezTo>
                <a:lnTo>
                  <a:pt x="15417" y="5386"/>
                </a:lnTo>
                <a:cubicBezTo>
                  <a:pt x="16128" y="5731"/>
                  <a:pt x="16531" y="6395"/>
                  <a:pt x="16469" y="7085"/>
                </a:cubicBezTo>
                <a:cubicBezTo>
                  <a:pt x="16221" y="8013"/>
                  <a:pt x="15262" y="8730"/>
                  <a:pt x="14148" y="8703"/>
                </a:cubicBezTo>
                <a:close/>
                <a:moveTo>
                  <a:pt x="20739" y="11489"/>
                </a:moveTo>
                <a:lnTo>
                  <a:pt x="18604" y="8332"/>
                </a:lnTo>
                <a:lnTo>
                  <a:pt x="18604" y="8226"/>
                </a:lnTo>
                <a:cubicBezTo>
                  <a:pt x="18728" y="5307"/>
                  <a:pt x="16995" y="2573"/>
                  <a:pt x="14055" y="1114"/>
                </a:cubicBezTo>
                <a:cubicBezTo>
                  <a:pt x="11115" y="-372"/>
                  <a:pt x="7495" y="-372"/>
                  <a:pt x="4555" y="1114"/>
                </a:cubicBezTo>
                <a:cubicBezTo>
                  <a:pt x="1615" y="2573"/>
                  <a:pt x="-118" y="5307"/>
                  <a:pt x="6" y="8226"/>
                </a:cubicBezTo>
                <a:cubicBezTo>
                  <a:pt x="6" y="10720"/>
                  <a:pt x="1336" y="13082"/>
                  <a:pt x="3657" y="14594"/>
                </a:cubicBezTo>
                <a:lnTo>
                  <a:pt x="3657" y="21228"/>
                </a:lnTo>
                <a:lnTo>
                  <a:pt x="13436" y="21228"/>
                </a:lnTo>
                <a:lnTo>
                  <a:pt x="13436" y="18070"/>
                </a:lnTo>
                <a:lnTo>
                  <a:pt x="14953" y="18070"/>
                </a:lnTo>
                <a:cubicBezTo>
                  <a:pt x="15943" y="18070"/>
                  <a:pt x="16871" y="17752"/>
                  <a:pt x="17552" y="17142"/>
                </a:cubicBezTo>
                <a:cubicBezTo>
                  <a:pt x="18233" y="16558"/>
                  <a:pt x="18604" y="15735"/>
                  <a:pt x="18604" y="14913"/>
                </a:cubicBezTo>
                <a:lnTo>
                  <a:pt x="18604" y="13320"/>
                </a:lnTo>
                <a:lnTo>
                  <a:pt x="19966" y="13320"/>
                </a:lnTo>
                <a:cubicBezTo>
                  <a:pt x="20770" y="13267"/>
                  <a:pt x="21482" y="12471"/>
                  <a:pt x="20739" y="11489"/>
                </a:cubicBezTo>
                <a:close/>
              </a:path>
            </a:pathLst>
          </a:custGeom>
          <a:solidFill>
            <a:schemeClr val="bg1"/>
          </a:solidFill>
          <a:ln w="12700">
            <a:miter lim="400000"/>
          </a:ln>
        </p:spPr>
        <p:txBody>
          <a:bodyPr lIns="45718" tIns="45718" rIns="45718" bIns="45718" anchor="ctr"/>
          <a:lstStyle/>
          <a:p>
            <a:pPr>
              <a:defRPr>
                <a:solidFill>
                  <a:srgbClr val="FFFFFF"/>
                </a:solidFill>
              </a:defRPr>
            </a:pPr>
            <a:endParaRPr/>
          </a:p>
        </p:txBody>
      </p:sp>
      <p:sp>
        <p:nvSpPr>
          <p:cNvPr id="85" name="Hart 84">
            <a:extLst>
              <a:ext uri="{FF2B5EF4-FFF2-40B4-BE49-F238E27FC236}">
                <a16:creationId xmlns:a16="http://schemas.microsoft.com/office/drawing/2014/main" id="{B4FA366D-CAF5-49AA-B76C-1AC894C1B3BB}"/>
              </a:ext>
            </a:extLst>
          </p:cNvPr>
          <p:cNvSpPr/>
          <p:nvPr/>
        </p:nvSpPr>
        <p:spPr>
          <a:xfrm>
            <a:off x="5635420" y="3530220"/>
            <a:ext cx="488979" cy="446037"/>
          </a:xfrm>
          <a:prstGeom prst="hear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Текстово поле 18">
            <a:extLst>
              <a:ext uri="{FF2B5EF4-FFF2-40B4-BE49-F238E27FC236}">
                <a16:creationId xmlns:a16="http://schemas.microsoft.com/office/drawing/2014/main" id="{35C8B8F1-7FD9-4756-8251-97410DC1A249}"/>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410559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11"/>
                                        </p:tgtEl>
                                        <p:attrNameLst>
                                          <p:attrName>style.visibility</p:attrName>
                                        </p:attrNameLst>
                                      </p:cBhvr>
                                      <p:to>
                                        <p:strVal val="visible"/>
                                      </p:to>
                                    </p:set>
                                    <p:animEffect transition="in" filter="box(out)">
                                      <p:cBhvr>
                                        <p:cTn id="7" dur="300"/>
                                        <p:tgtEl>
                                          <p:spTgt spid="11"/>
                                        </p:tgtEl>
                                      </p:cBhvr>
                                    </p:animEffect>
                                  </p:childTnLst>
                                </p:cTn>
                              </p:par>
                              <p:par>
                                <p:cTn id="8" presetID="4" presetClass="entr" presetSubtype="32" fill="hold" grpId="0" nodeType="withEffect">
                                  <p:stCondLst>
                                    <p:cond delay="0"/>
                                  </p:stCondLst>
                                  <p:iterate>
                                    <p:tmAbs val="0"/>
                                  </p:iterate>
                                  <p:childTnLst>
                                    <p:set>
                                      <p:cBhvr>
                                        <p:cTn id="9" fill="hold"/>
                                        <p:tgtEl>
                                          <p:spTgt spid="21"/>
                                        </p:tgtEl>
                                        <p:attrNameLst>
                                          <p:attrName>style.visibility</p:attrName>
                                        </p:attrNameLst>
                                      </p:cBhvr>
                                      <p:to>
                                        <p:strVal val="visible"/>
                                      </p:to>
                                    </p:set>
                                    <p:animEffect transition="in" filter="box(out)">
                                      <p:cBhvr>
                                        <p:cTn id="10" dur="300"/>
                                        <p:tgtEl>
                                          <p:spTgt spid="21"/>
                                        </p:tgtEl>
                                      </p:cBhvr>
                                    </p:animEffect>
                                  </p:childTnLst>
                                </p:cTn>
                              </p:par>
                              <p:par>
                                <p:cTn id="11" presetID="4" presetClass="entr" presetSubtype="32" fill="hold" grpId="0" nodeType="withEffect">
                                  <p:stCondLst>
                                    <p:cond delay="0"/>
                                  </p:stCondLst>
                                  <p:iterate>
                                    <p:tmAbs val="0"/>
                                  </p:iterate>
                                  <p:childTnLst>
                                    <p:set>
                                      <p:cBhvr>
                                        <p:cTn id="12" fill="hold"/>
                                        <p:tgtEl>
                                          <p:spTgt spid="12"/>
                                        </p:tgtEl>
                                        <p:attrNameLst>
                                          <p:attrName>style.visibility</p:attrName>
                                        </p:attrNameLst>
                                      </p:cBhvr>
                                      <p:to>
                                        <p:strVal val="visible"/>
                                      </p:to>
                                    </p:set>
                                    <p:animEffect transition="in" filter="box(out)">
                                      <p:cBhvr>
                                        <p:cTn id="13" dur="3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iterate>
                                    <p:tmAbs val="0"/>
                                  </p:iterate>
                                  <p:childTnLst>
                                    <p:set>
                                      <p:cBhvr>
                                        <p:cTn id="17" fill="hold"/>
                                        <p:tgtEl>
                                          <p:spTgt spid="10"/>
                                        </p:tgtEl>
                                        <p:attrNameLst>
                                          <p:attrName>style.visibility</p:attrName>
                                        </p:attrNameLst>
                                      </p:cBhvr>
                                      <p:to>
                                        <p:strVal val="visible"/>
                                      </p:to>
                                    </p:set>
                                    <p:animEffect transition="in" filter="box(out)">
                                      <p:cBhvr>
                                        <p:cTn id="18" dur="300"/>
                                        <p:tgtEl>
                                          <p:spTgt spid="10"/>
                                        </p:tgtEl>
                                      </p:cBhvr>
                                    </p:animEffect>
                                  </p:childTnLst>
                                </p:cTn>
                              </p:par>
                              <p:par>
                                <p:cTn id="19" presetID="4" presetClass="entr" presetSubtype="32" fill="hold" grpId="0" nodeType="withEffect">
                                  <p:stCondLst>
                                    <p:cond delay="0"/>
                                  </p:stCondLst>
                                  <p:iterate>
                                    <p:tmAbs val="0"/>
                                  </p:iterate>
                                  <p:childTnLst>
                                    <p:set>
                                      <p:cBhvr>
                                        <p:cTn id="20" fill="hold"/>
                                        <p:tgtEl>
                                          <p:spTgt spid="22"/>
                                        </p:tgtEl>
                                        <p:attrNameLst>
                                          <p:attrName>style.visibility</p:attrName>
                                        </p:attrNameLst>
                                      </p:cBhvr>
                                      <p:to>
                                        <p:strVal val="visible"/>
                                      </p:to>
                                    </p:set>
                                    <p:animEffect transition="in" filter="box(out)">
                                      <p:cBhvr>
                                        <p:cTn id="21" dur="300"/>
                                        <p:tgtEl>
                                          <p:spTgt spid="22"/>
                                        </p:tgtEl>
                                      </p:cBhvr>
                                    </p:animEffect>
                                  </p:childTnLst>
                                </p:cTn>
                              </p:par>
                              <p:par>
                                <p:cTn id="22" presetID="4" presetClass="entr" presetSubtype="32" fill="hold" grpId="0" nodeType="withEffect">
                                  <p:stCondLst>
                                    <p:cond delay="0"/>
                                  </p:stCondLst>
                                  <p:iterate>
                                    <p:tmAbs val="0"/>
                                  </p:iterate>
                                  <p:childTnLst>
                                    <p:set>
                                      <p:cBhvr>
                                        <p:cTn id="23" fill="hold"/>
                                        <p:tgtEl>
                                          <p:spTgt spid="31"/>
                                        </p:tgtEl>
                                        <p:attrNameLst>
                                          <p:attrName>style.visibility</p:attrName>
                                        </p:attrNameLst>
                                      </p:cBhvr>
                                      <p:to>
                                        <p:strVal val="visible"/>
                                      </p:to>
                                    </p:set>
                                    <p:animEffect transition="in" filter="box(out)">
                                      <p:cBhvr>
                                        <p:cTn id="24" dur="3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32" fill="hold" grpId="0" nodeType="clickEffect">
                                  <p:stCondLst>
                                    <p:cond delay="0"/>
                                  </p:stCondLst>
                                  <p:iterate>
                                    <p:tmAbs val="0"/>
                                  </p:iterate>
                                  <p:childTnLst>
                                    <p:set>
                                      <p:cBhvr>
                                        <p:cTn id="28" fill="hold"/>
                                        <p:tgtEl>
                                          <p:spTgt spid="8"/>
                                        </p:tgtEl>
                                        <p:attrNameLst>
                                          <p:attrName>style.visibility</p:attrName>
                                        </p:attrNameLst>
                                      </p:cBhvr>
                                      <p:to>
                                        <p:strVal val="visible"/>
                                      </p:to>
                                    </p:set>
                                    <p:animEffect transition="in" filter="box(out)">
                                      <p:cBhvr>
                                        <p:cTn id="29" dur="300"/>
                                        <p:tgtEl>
                                          <p:spTgt spid="8"/>
                                        </p:tgtEl>
                                      </p:cBhvr>
                                    </p:animEffect>
                                  </p:childTnLst>
                                </p:cTn>
                              </p:par>
                              <p:par>
                                <p:cTn id="30" presetID="4" presetClass="entr" presetSubtype="32" fill="hold" grpId="0" nodeType="withEffect">
                                  <p:stCondLst>
                                    <p:cond delay="0"/>
                                  </p:stCondLst>
                                  <p:iterate>
                                    <p:tmAbs val="0"/>
                                  </p:iterate>
                                  <p:childTnLst>
                                    <p:set>
                                      <p:cBhvr>
                                        <p:cTn id="31" fill="hold"/>
                                        <p:tgtEl>
                                          <p:spTgt spid="24"/>
                                        </p:tgtEl>
                                        <p:attrNameLst>
                                          <p:attrName>style.visibility</p:attrName>
                                        </p:attrNameLst>
                                      </p:cBhvr>
                                      <p:to>
                                        <p:strVal val="visible"/>
                                      </p:to>
                                    </p:set>
                                    <p:animEffect transition="in" filter="box(out)">
                                      <p:cBhvr>
                                        <p:cTn id="32" dur="300"/>
                                        <p:tgtEl>
                                          <p:spTgt spid="24"/>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8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 presetClass="entr" presetSubtype="32" fill="hold" grpId="0" nodeType="clickEffect">
                                  <p:stCondLst>
                                    <p:cond delay="0"/>
                                  </p:stCondLst>
                                  <p:iterate>
                                    <p:tmAbs val="0"/>
                                  </p:iterate>
                                  <p:childTnLst>
                                    <p:set>
                                      <p:cBhvr>
                                        <p:cTn id="38" fill="hold"/>
                                        <p:tgtEl>
                                          <p:spTgt spid="7"/>
                                        </p:tgtEl>
                                        <p:attrNameLst>
                                          <p:attrName>style.visibility</p:attrName>
                                        </p:attrNameLst>
                                      </p:cBhvr>
                                      <p:to>
                                        <p:strVal val="visible"/>
                                      </p:to>
                                    </p:set>
                                    <p:animEffect transition="in" filter="box(out)">
                                      <p:cBhvr>
                                        <p:cTn id="39" dur="300"/>
                                        <p:tgtEl>
                                          <p:spTgt spid="7"/>
                                        </p:tgtEl>
                                      </p:cBhvr>
                                    </p:animEffect>
                                  </p:childTnLst>
                                </p:cTn>
                              </p:par>
                              <p:par>
                                <p:cTn id="40" presetID="4" presetClass="entr" presetSubtype="32" fill="hold" grpId="0" nodeType="withEffect">
                                  <p:stCondLst>
                                    <p:cond delay="0"/>
                                  </p:stCondLst>
                                  <p:iterate>
                                    <p:tmAbs val="0"/>
                                  </p:iterate>
                                  <p:childTnLst>
                                    <p:set>
                                      <p:cBhvr>
                                        <p:cTn id="41" fill="hold"/>
                                        <p:tgtEl>
                                          <p:spTgt spid="28"/>
                                        </p:tgtEl>
                                        <p:attrNameLst>
                                          <p:attrName>style.visibility</p:attrName>
                                        </p:attrNameLst>
                                      </p:cBhvr>
                                      <p:to>
                                        <p:strVal val="visible"/>
                                      </p:to>
                                    </p:set>
                                    <p:animEffect transition="in" filter="box(out)">
                                      <p:cBhvr>
                                        <p:cTn id="42" dur="3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iterate>
                                    <p:tmAbs val="0"/>
                                  </p:iterate>
                                  <p:childTnLst>
                                    <p:set>
                                      <p:cBhvr>
                                        <p:cTn id="46" fill="hold"/>
                                        <p:tgtEl>
                                          <p:spTgt spid="9"/>
                                        </p:tgtEl>
                                        <p:attrNameLst>
                                          <p:attrName>style.visibility</p:attrName>
                                        </p:attrNameLst>
                                      </p:cBhvr>
                                      <p:to>
                                        <p:strVal val="visible"/>
                                      </p:to>
                                    </p:set>
                                    <p:animEffect transition="in" filter="box(out)">
                                      <p:cBhvr>
                                        <p:cTn id="47" dur="300"/>
                                        <p:tgtEl>
                                          <p:spTgt spid="9"/>
                                        </p:tgtEl>
                                      </p:cBhvr>
                                    </p:animEffect>
                                  </p:childTnLst>
                                </p:cTn>
                              </p:par>
                              <p:par>
                                <p:cTn id="48" presetID="4" presetClass="entr" presetSubtype="32" fill="hold" grpId="0" nodeType="withEffect">
                                  <p:stCondLst>
                                    <p:cond delay="0"/>
                                  </p:stCondLst>
                                  <p:iterate>
                                    <p:tmAbs val="0"/>
                                  </p:iterate>
                                  <p:childTnLst>
                                    <p:set>
                                      <p:cBhvr>
                                        <p:cTn id="49" fill="hold"/>
                                        <p:tgtEl>
                                          <p:spTgt spid="26"/>
                                        </p:tgtEl>
                                        <p:attrNameLst>
                                          <p:attrName>style.visibility</p:attrName>
                                        </p:attrNameLst>
                                      </p:cBhvr>
                                      <p:to>
                                        <p:strVal val="visible"/>
                                      </p:to>
                                    </p:set>
                                    <p:animEffect transition="in" filter="box(out)">
                                      <p:cBhvr>
                                        <p:cTn id="50" dur="300"/>
                                        <p:tgtEl>
                                          <p:spTgt spid="26"/>
                                        </p:tgtEl>
                                      </p:cBhvr>
                                    </p:animEffect>
                                  </p:childTnLst>
                                </p:cTn>
                              </p:par>
                              <p:par>
                                <p:cTn id="51" presetID="4" presetClass="entr" presetSubtype="32" fill="hold" grpId="0" nodeType="withEffect">
                                  <p:stCondLst>
                                    <p:cond delay="0"/>
                                  </p:stCondLst>
                                  <p:iterate>
                                    <p:tmAbs val="0"/>
                                  </p:iterate>
                                  <p:childTnLst>
                                    <p:set>
                                      <p:cBhvr>
                                        <p:cTn id="52" fill="hold"/>
                                        <p:tgtEl>
                                          <p:spTgt spid="84"/>
                                        </p:tgtEl>
                                        <p:attrNameLst>
                                          <p:attrName>style.visibility</p:attrName>
                                        </p:attrNameLst>
                                      </p:cBhvr>
                                      <p:to>
                                        <p:strVal val="visible"/>
                                      </p:to>
                                    </p:set>
                                    <p:animEffect transition="in" filter="box(out)">
                                      <p:cBhvr>
                                        <p:cTn id="53" dur="3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8" grpId="0" animBg="1" advAuto="0"/>
      <p:bldP spid="9" grpId="0" animBg="1" advAuto="0"/>
      <p:bldP spid="10" grpId="0" animBg="1" advAuto="0"/>
      <p:bldP spid="11" grpId="0" animBg="1" advAuto="0"/>
      <p:bldP spid="12" grpId="0" animBg="1" advAuto="0"/>
      <p:bldP spid="21" grpId="0" animBg="1" advAuto="0"/>
      <p:bldP spid="22" grpId="0" animBg="1" advAuto="0"/>
      <p:bldP spid="24" grpId="0" animBg="1" advAuto="0"/>
      <p:bldP spid="26" grpId="0" animBg="1" advAuto="0"/>
      <p:bldP spid="28" grpId="0" animBg="1" advAuto="0"/>
      <p:bldP spid="31" grpId="0" animBg="1" advAuto="0"/>
      <p:bldP spid="84" grpId="0" animBg="1" advAuto="0"/>
      <p:bldP spid="8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a:xfrm>
            <a:off x="685800" y="2286000"/>
            <a:ext cx="5029200" cy="3733799"/>
          </a:xfrm>
        </p:spPr>
        <p:txBody>
          <a:bodyPr/>
          <a:lstStyle/>
          <a:p>
            <a:endParaRPr lang="en-GB" dirty="0"/>
          </a:p>
          <a:p>
            <a:endParaRPr lang="en-GB" dirty="0"/>
          </a:p>
        </p:txBody>
      </p:sp>
      <p:graphicFrame>
        <p:nvGraphicFramePr>
          <p:cNvPr id="7" name="Diagram 6">
            <a:extLst>
              <a:ext uri="{FF2B5EF4-FFF2-40B4-BE49-F238E27FC236}">
                <a16:creationId xmlns:a16="http://schemas.microsoft.com/office/drawing/2014/main" id="{B55FF617-9B21-4DC2-98A8-AADFAF2C1E5B}"/>
              </a:ext>
            </a:extLst>
          </p:cNvPr>
          <p:cNvGraphicFramePr/>
          <p:nvPr/>
        </p:nvGraphicFramePr>
        <p:xfrm>
          <a:off x="609600" y="2302136"/>
          <a:ext cx="7848600" cy="4054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Заглавие 4">
            <a:extLst>
              <a:ext uri="{FF2B5EF4-FFF2-40B4-BE49-F238E27FC236}">
                <a16:creationId xmlns:a16="http://schemas.microsoft.com/office/drawing/2014/main" id="{835A58E1-3744-4114-A821-5D9B0CA9AFB3}"/>
              </a:ext>
            </a:extLst>
          </p:cNvPr>
          <p:cNvSpPr>
            <a:spLocks noGrp="1"/>
          </p:cNvSpPr>
          <p:nvPr>
            <p:ph type="title"/>
          </p:nvPr>
        </p:nvSpPr>
        <p:spPr/>
        <p:txBody>
          <a:bodyPr>
            <a:normAutofit fontScale="90000"/>
          </a:bodyPr>
          <a:lstStyle/>
          <a:p>
            <a:r>
              <a:rPr lang="el-GR" dirty="0"/>
              <a:t>Εργαστήριο για την επίλυση συγκρούσεων
</a:t>
            </a:r>
            <a:endParaRPr lang="bg-BG" dirty="0"/>
          </a:p>
        </p:txBody>
      </p:sp>
      <p:sp>
        <p:nvSpPr>
          <p:cNvPr id="8" name="Tijdelijke aanduiding voor dianummer 5">
            <a:extLst>
              <a:ext uri="{FF2B5EF4-FFF2-40B4-BE49-F238E27FC236}">
                <a16:creationId xmlns:a16="http://schemas.microsoft.com/office/drawing/2014/main" id="{3D8EB758-EB57-4352-9F26-5F7187C9D4EF}"/>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27</a:t>
            </a:fld>
            <a:endParaRPr lang="en-US" dirty="0"/>
          </a:p>
        </p:txBody>
      </p:sp>
      <p:sp>
        <p:nvSpPr>
          <p:cNvPr id="6" name="Текстово поле 5">
            <a:extLst>
              <a:ext uri="{FF2B5EF4-FFF2-40B4-BE49-F238E27FC236}">
                <a16:creationId xmlns:a16="http://schemas.microsoft.com/office/drawing/2014/main" id="{43CB17FB-B504-40C5-8FDA-719A66F60D1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4192750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a:extLst>
              <a:ext uri="{FF2B5EF4-FFF2-40B4-BE49-F238E27FC236}">
                <a16:creationId xmlns:a16="http://schemas.microsoft.com/office/drawing/2014/main" id="{86A6AFCB-C7F6-483F-BE94-12949261E943}"/>
              </a:ext>
            </a:extLst>
          </p:cNvPr>
          <p:cNvGrpSpPr/>
          <p:nvPr/>
        </p:nvGrpSpPr>
        <p:grpSpPr>
          <a:xfrm>
            <a:off x="3572010" y="2249705"/>
            <a:ext cx="1862330" cy="2519644"/>
            <a:chOff x="0" y="0"/>
            <a:chExt cx="2483104" cy="3359523"/>
          </a:xfrm>
          <a:solidFill>
            <a:srgbClr val="FF6600"/>
          </a:solidFill>
        </p:grpSpPr>
        <p:sp>
          <p:nvSpPr>
            <p:cNvPr id="13" name="Freeform 11">
              <a:extLst>
                <a:ext uri="{FF2B5EF4-FFF2-40B4-BE49-F238E27FC236}">
                  <a16:creationId xmlns:a16="http://schemas.microsoft.com/office/drawing/2014/main" id="{28C4F627-E2B3-4E19-8930-2A4E88466664}"/>
                </a:ext>
              </a:extLst>
            </p:cNvPr>
            <p:cNvSpPr/>
            <p:nvPr/>
          </p:nvSpPr>
          <p:spPr>
            <a:xfrm>
              <a:off x="0" y="-1"/>
              <a:ext cx="2478643" cy="3359524"/>
            </a:xfrm>
            <a:custGeom>
              <a:avLst/>
              <a:gdLst/>
              <a:ahLst/>
              <a:cxnLst>
                <a:cxn ang="0">
                  <a:pos x="wd2" y="hd2"/>
                </a:cxn>
                <a:cxn ang="5400000">
                  <a:pos x="wd2" y="hd2"/>
                </a:cxn>
                <a:cxn ang="10800000">
                  <a:pos x="wd2" y="hd2"/>
                </a:cxn>
                <a:cxn ang="16200000">
                  <a:pos x="wd2" y="hd2"/>
                </a:cxn>
              </a:cxnLst>
              <a:rect l="0" t="0" r="r" b="b"/>
              <a:pathLst>
                <a:path w="21600" h="20174" extrusionOk="0">
                  <a:moveTo>
                    <a:pt x="15018" y="808"/>
                  </a:moveTo>
                  <a:lnTo>
                    <a:pt x="14615" y="0"/>
                  </a:lnTo>
                  <a:lnTo>
                    <a:pt x="21600" y="1696"/>
                  </a:lnTo>
                  <a:lnTo>
                    <a:pt x="17525" y="5950"/>
                  </a:lnTo>
                  <a:lnTo>
                    <a:pt x="17129" y="5153"/>
                  </a:lnTo>
                  <a:cubicBezTo>
                    <a:pt x="15181" y="5573"/>
                    <a:pt x="3159" y="9035"/>
                    <a:pt x="4975" y="16320"/>
                  </a:cubicBezTo>
                  <a:cubicBezTo>
                    <a:pt x="5565" y="18627"/>
                    <a:pt x="7668" y="20074"/>
                    <a:pt x="10742" y="20074"/>
                  </a:cubicBezTo>
                  <a:cubicBezTo>
                    <a:pt x="11916" y="20074"/>
                    <a:pt x="13060" y="19819"/>
                    <a:pt x="14009" y="19345"/>
                  </a:cubicBezTo>
                  <a:cubicBezTo>
                    <a:pt x="13922" y="19416"/>
                    <a:pt x="13826" y="19482"/>
                    <a:pt x="13722" y="19542"/>
                  </a:cubicBezTo>
                  <a:cubicBezTo>
                    <a:pt x="9259" y="21600"/>
                    <a:pt x="0" y="18436"/>
                    <a:pt x="0" y="12858"/>
                  </a:cubicBezTo>
                  <a:cubicBezTo>
                    <a:pt x="8" y="5525"/>
                    <a:pt x="9321" y="1866"/>
                    <a:pt x="15018" y="808"/>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4" name="Freeform 12">
              <a:extLst>
                <a:ext uri="{FF2B5EF4-FFF2-40B4-BE49-F238E27FC236}">
                  <a16:creationId xmlns:a16="http://schemas.microsoft.com/office/drawing/2014/main" id="{10FB0F35-010C-45DD-8F29-26B14A549388}"/>
                </a:ext>
              </a:extLst>
            </p:cNvPr>
            <p:cNvSpPr/>
            <p:nvPr/>
          </p:nvSpPr>
          <p:spPr>
            <a:xfrm>
              <a:off x="306192" y="275407"/>
              <a:ext cx="2176914" cy="3071621"/>
            </a:xfrm>
            <a:custGeom>
              <a:avLst/>
              <a:gdLst/>
              <a:ahLst/>
              <a:cxnLst>
                <a:cxn ang="0">
                  <a:pos x="wd2" y="hd2"/>
                </a:cxn>
                <a:cxn ang="5400000">
                  <a:pos x="wd2" y="hd2"/>
                </a:cxn>
                <a:cxn ang="10800000">
                  <a:pos x="wd2" y="hd2"/>
                </a:cxn>
                <a:cxn ang="16200000">
                  <a:pos x="wd2" y="hd2"/>
                </a:cxn>
              </a:cxnLst>
              <a:rect l="0" t="0" r="r" b="b"/>
              <a:pathLst>
                <a:path w="19684" h="19639" extrusionOk="0">
                  <a:moveTo>
                    <a:pt x="15013" y="3714"/>
                  </a:moveTo>
                  <a:cubicBezTo>
                    <a:pt x="12991" y="4161"/>
                    <a:pt x="516" y="7847"/>
                    <a:pt x="2401" y="15604"/>
                  </a:cubicBezTo>
                  <a:cubicBezTo>
                    <a:pt x="3013" y="18061"/>
                    <a:pt x="5195" y="19601"/>
                    <a:pt x="8385" y="19601"/>
                  </a:cubicBezTo>
                  <a:cubicBezTo>
                    <a:pt x="9603" y="19601"/>
                    <a:pt x="10790" y="19330"/>
                    <a:pt x="11775" y="18826"/>
                  </a:cubicBezTo>
                  <a:cubicBezTo>
                    <a:pt x="6138" y="21600"/>
                    <a:pt x="-1916" y="16923"/>
                    <a:pt x="411" y="10078"/>
                  </a:cubicBezTo>
                  <a:cubicBezTo>
                    <a:pt x="2932" y="2718"/>
                    <a:pt x="19684" y="0"/>
                    <a:pt x="19684" y="0"/>
                  </a:cubicBezTo>
                  <a:lnTo>
                    <a:pt x="15456" y="4529"/>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5" name="Group">
            <a:extLst>
              <a:ext uri="{FF2B5EF4-FFF2-40B4-BE49-F238E27FC236}">
                <a16:creationId xmlns:a16="http://schemas.microsoft.com/office/drawing/2014/main" id="{F59F0FD9-044C-43F2-8D15-763C82234BA6}"/>
              </a:ext>
            </a:extLst>
          </p:cNvPr>
          <p:cNvGrpSpPr/>
          <p:nvPr/>
        </p:nvGrpSpPr>
        <p:grpSpPr>
          <a:xfrm>
            <a:off x="2841916" y="2616326"/>
            <a:ext cx="2135786" cy="2389378"/>
            <a:chOff x="0" y="-1"/>
            <a:chExt cx="2847712" cy="3185835"/>
          </a:xfrm>
          <a:solidFill>
            <a:srgbClr val="92D050"/>
          </a:solidFill>
        </p:grpSpPr>
        <p:sp>
          <p:nvSpPr>
            <p:cNvPr id="16" name="Freeform 18">
              <a:extLst>
                <a:ext uri="{FF2B5EF4-FFF2-40B4-BE49-F238E27FC236}">
                  <a16:creationId xmlns:a16="http://schemas.microsoft.com/office/drawing/2014/main" id="{E05BCCDE-AFE0-4C34-8EFA-B4A77B7BB2FB}"/>
                </a:ext>
              </a:extLst>
            </p:cNvPr>
            <p:cNvSpPr/>
            <p:nvPr/>
          </p:nvSpPr>
          <p:spPr>
            <a:xfrm>
              <a:off x="0" y="-2"/>
              <a:ext cx="2847713" cy="3185837"/>
            </a:xfrm>
            <a:custGeom>
              <a:avLst/>
              <a:gdLst/>
              <a:ahLst/>
              <a:cxnLst>
                <a:cxn ang="0">
                  <a:pos x="wd2" y="hd2"/>
                </a:cxn>
                <a:cxn ang="5400000">
                  <a:pos x="wd2" y="hd2"/>
                </a:cxn>
                <a:cxn ang="10800000">
                  <a:pos x="wd2" y="hd2"/>
                </a:cxn>
                <a:cxn ang="16200000">
                  <a:pos x="wd2" y="hd2"/>
                </a:cxn>
              </a:cxnLst>
              <a:rect l="0" t="0" r="r" b="b"/>
              <a:pathLst>
                <a:path w="21081" h="19754" extrusionOk="0">
                  <a:moveTo>
                    <a:pt x="1042" y="3690"/>
                  </a:moveTo>
                  <a:lnTo>
                    <a:pt x="0" y="3547"/>
                  </a:lnTo>
                  <a:lnTo>
                    <a:pt x="4615" y="0"/>
                  </a:lnTo>
                  <a:lnTo>
                    <a:pt x="7668" y="4579"/>
                  </a:lnTo>
                  <a:lnTo>
                    <a:pt x="6639" y="4436"/>
                  </a:lnTo>
                  <a:cubicBezTo>
                    <a:pt x="6316" y="5864"/>
                    <a:pt x="5321" y="15077"/>
                    <a:pt x="14050" y="17449"/>
                  </a:cubicBezTo>
                  <a:cubicBezTo>
                    <a:pt x="16813" y="18196"/>
                    <a:pt x="19226" y="17586"/>
                    <a:pt x="20453" y="15665"/>
                  </a:cubicBezTo>
                  <a:cubicBezTo>
                    <a:pt x="20922" y="14932"/>
                    <a:pt x="21100" y="14093"/>
                    <a:pt x="20960" y="13271"/>
                  </a:cubicBezTo>
                  <a:cubicBezTo>
                    <a:pt x="21003" y="13360"/>
                    <a:pt x="21036" y="13451"/>
                    <a:pt x="21059" y="13545"/>
                  </a:cubicBezTo>
                  <a:cubicBezTo>
                    <a:pt x="21534" y="17350"/>
                    <a:pt x="14380" y="21600"/>
                    <a:pt x="8275" y="18904"/>
                  </a:cubicBezTo>
                  <a:cubicBezTo>
                    <a:pt x="231" y="15346"/>
                    <a:pt x="-66" y="7758"/>
                    <a:pt x="1042" y="3690"/>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7" name="Freeform 19">
              <a:extLst>
                <a:ext uri="{FF2B5EF4-FFF2-40B4-BE49-F238E27FC236}">
                  <a16:creationId xmlns:a16="http://schemas.microsoft.com/office/drawing/2014/main" id="{4027E106-4EBC-49A9-B2AC-7D519DBC486B}"/>
                </a:ext>
              </a:extLst>
            </p:cNvPr>
            <p:cNvSpPr/>
            <p:nvPr/>
          </p:nvSpPr>
          <p:spPr>
            <a:xfrm>
              <a:off x="446806" y="-1"/>
              <a:ext cx="2390783" cy="3028167"/>
            </a:xfrm>
            <a:custGeom>
              <a:avLst/>
              <a:gdLst/>
              <a:ahLst/>
              <a:cxnLst>
                <a:cxn ang="0">
                  <a:pos x="wd2" y="hd2"/>
                </a:cxn>
                <a:cxn ang="5400000">
                  <a:pos x="wd2" y="hd2"/>
                </a:cxn>
                <a:cxn ang="10800000">
                  <a:pos x="wd2" y="hd2"/>
                </a:cxn>
                <a:cxn ang="16200000">
                  <a:pos x="wd2" y="hd2"/>
                </a:cxn>
              </a:cxnLst>
              <a:rect l="0" t="0" r="r" b="b"/>
              <a:pathLst>
                <a:path w="17940" h="19091" extrusionOk="0">
                  <a:moveTo>
                    <a:pt x="3377" y="4533"/>
                  </a:moveTo>
                  <a:cubicBezTo>
                    <a:pt x="3049" y="5985"/>
                    <a:pt x="2040" y="15353"/>
                    <a:pt x="10889" y="17765"/>
                  </a:cubicBezTo>
                  <a:cubicBezTo>
                    <a:pt x="13689" y="18524"/>
                    <a:pt x="16135" y="17904"/>
                    <a:pt x="17378" y="15950"/>
                  </a:cubicBezTo>
                  <a:cubicBezTo>
                    <a:pt x="17853" y="15205"/>
                    <a:pt x="18034" y="14352"/>
                    <a:pt x="17893" y="13516"/>
                  </a:cubicBezTo>
                  <a:cubicBezTo>
                    <a:pt x="17893" y="13516"/>
                    <a:pt x="17893" y="13516"/>
                    <a:pt x="17893" y="13544"/>
                  </a:cubicBezTo>
                  <a:cubicBezTo>
                    <a:pt x="18601" y="18267"/>
                    <a:pt x="9839" y="21600"/>
                    <a:pt x="3992" y="16620"/>
                  </a:cubicBezTo>
                  <a:cubicBezTo>
                    <a:pt x="-2999" y="10669"/>
                    <a:pt x="1318" y="0"/>
                    <a:pt x="1318" y="0"/>
                  </a:cubicBezTo>
                  <a:lnTo>
                    <a:pt x="4419" y="465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8" name="Group">
            <a:extLst>
              <a:ext uri="{FF2B5EF4-FFF2-40B4-BE49-F238E27FC236}">
                <a16:creationId xmlns:a16="http://schemas.microsoft.com/office/drawing/2014/main" id="{315890EC-0F6E-4748-A94C-EF8653E1B720}"/>
              </a:ext>
            </a:extLst>
          </p:cNvPr>
          <p:cNvGrpSpPr/>
          <p:nvPr/>
        </p:nvGrpSpPr>
        <p:grpSpPr>
          <a:xfrm>
            <a:off x="2439127" y="3834408"/>
            <a:ext cx="2600360" cy="1653539"/>
            <a:chOff x="0" y="0"/>
            <a:chExt cx="3467146" cy="2204717"/>
          </a:xfrm>
          <a:solidFill>
            <a:srgbClr val="0BA7DF"/>
          </a:solidFill>
        </p:grpSpPr>
        <p:sp>
          <p:nvSpPr>
            <p:cNvPr id="19" name="Freeform 25">
              <a:extLst>
                <a:ext uri="{FF2B5EF4-FFF2-40B4-BE49-F238E27FC236}">
                  <a16:creationId xmlns:a16="http://schemas.microsoft.com/office/drawing/2014/main" id="{F0930F29-E9A3-48A9-98BB-9D41A7D668DD}"/>
                </a:ext>
              </a:extLst>
            </p:cNvPr>
            <p:cNvSpPr/>
            <p:nvPr/>
          </p:nvSpPr>
          <p:spPr>
            <a:xfrm>
              <a:off x="888" y="0"/>
              <a:ext cx="3466259" cy="2204719"/>
            </a:xfrm>
            <a:custGeom>
              <a:avLst/>
              <a:gdLst/>
              <a:ahLst/>
              <a:cxnLst>
                <a:cxn ang="0">
                  <a:pos x="wd2" y="hd2"/>
                </a:cxn>
                <a:cxn ang="5400000">
                  <a:pos x="wd2" y="hd2"/>
                </a:cxn>
                <a:cxn ang="10800000">
                  <a:pos x="wd2" y="hd2"/>
                </a:cxn>
                <a:cxn ang="16200000">
                  <a:pos x="wd2" y="hd2"/>
                </a:cxn>
              </a:cxnLst>
              <a:rect l="0" t="0" r="r" b="b"/>
              <a:pathLst>
                <a:path w="20314" h="18582" extrusionOk="0">
                  <a:moveTo>
                    <a:pt x="1566" y="12733"/>
                  </a:moveTo>
                  <a:lnTo>
                    <a:pt x="1044" y="13651"/>
                  </a:lnTo>
                  <a:lnTo>
                    <a:pt x="0" y="6665"/>
                  </a:lnTo>
                  <a:lnTo>
                    <a:pt x="4990" y="6911"/>
                  </a:lnTo>
                  <a:lnTo>
                    <a:pt x="4468" y="7815"/>
                  </a:lnTo>
                  <a:cubicBezTo>
                    <a:pt x="5512" y="9113"/>
                    <a:pt x="12632" y="16480"/>
                    <a:pt x="18097" y="9613"/>
                  </a:cubicBezTo>
                  <a:cubicBezTo>
                    <a:pt x="19830" y="7434"/>
                    <a:pt x="20300" y="4657"/>
                    <a:pt x="19225" y="2150"/>
                  </a:cubicBezTo>
                  <a:cubicBezTo>
                    <a:pt x="18816" y="1187"/>
                    <a:pt x="18203" y="434"/>
                    <a:pt x="17476" y="0"/>
                  </a:cubicBezTo>
                  <a:cubicBezTo>
                    <a:pt x="17567" y="18"/>
                    <a:pt x="17656" y="48"/>
                    <a:pt x="17743" y="90"/>
                  </a:cubicBezTo>
                  <a:cubicBezTo>
                    <a:pt x="21005" y="2239"/>
                    <a:pt x="21600" y="12151"/>
                    <a:pt x="16954" y="16226"/>
                  </a:cubicBezTo>
                  <a:cubicBezTo>
                    <a:pt x="10774" y="21600"/>
                    <a:pt x="4426" y="16629"/>
                    <a:pt x="1566" y="1273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0" name="Freeform 26">
              <a:extLst>
                <a:ext uri="{FF2B5EF4-FFF2-40B4-BE49-F238E27FC236}">
                  <a16:creationId xmlns:a16="http://schemas.microsoft.com/office/drawing/2014/main" id="{3F23192A-8966-43F6-B9DA-4A1A11B5A3C3}"/>
                </a:ext>
              </a:extLst>
            </p:cNvPr>
            <p:cNvSpPr/>
            <p:nvPr/>
          </p:nvSpPr>
          <p:spPr>
            <a:xfrm>
              <a:off x="-1" y="0"/>
              <a:ext cx="3407921" cy="1870796"/>
            </a:xfrm>
            <a:custGeom>
              <a:avLst/>
              <a:gdLst/>
              <a:ahLst/>
              <a:cxnLst>
                <a:cxn ang="0">
                  <a:pos x="wd2" y="hd2"/>
                </a:cxn>
                <a:cxn ang="5400000">
                  <a:pos x="wd2" y="hd2"/>
                </a:cxn>
                <a:cxn ang="10800000">
                  <a:pos x="wd2" y="hd2"/>
                </a:cxn>
                <a:cxn ang="16200000">
                  <a:pos x="wd2" y="hd2"/>
                </a:cxn>
              </a:cxnLst>
              <a:rect l="0" t="0" r="r" b="b"/>
              <a:pathLst>
                <a:path w="20006" h="18778" extrusionOk="0">
                  <a:moveTo>
                    <a:pt x="4465" y="9307"/>
                  </a:moveTo>
                  <a:cubicBezTo>
                    <a:pt x="5511" y="10853"/>
                    <a:pt x="12643" y="19627"/>
                    <a:pt x="18118" y="11449"/>
                  </a:cubicBezTo>
                  <a:cubicBezTo>
                    <a:pt x="19854" y="8853"/>
                    <a:pt x="20324" y="5547"/>
                    <a:pt x="19247" y="2560"/>
                  </a:cubicBezTo>
                  <a:cubicBezTo>
                    <a:pt x="18841" y="1418"/>
                    <a:pt x="18234" y="522"/>
                    <a:pt x="17511" y="0"/>
                  </a:cubicBezTo>
                  <a:cubicBezTo>
                    <a:pt x="21600" y="3022"/>
                    <a:pt x="20722" y="15342"/>
                    <a:pt x="14447" y="18249"/>
                  </a:cubicBezTo>
                  <a:cubicBezTo>
                    <a:pt x="7195" y="21600"/>
                    <a:pt x="0" y="7938"/>
                    <a:pt x="0" y="7938"/>
                  </a:cubicBezTo>
                  <a:lnTo>
                    <a:pt x="4999" y="8231"/>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1" name="Group">
            <a:extLst>
              <a:ext uri="{FF2B5EF4-FFF2-40B4-BE49-F238E27FC236}">
                <a16:creationId xmlns:a16="http://schemas.microsoft.com/office/drawing/2014/main" id="{04F1DDE8-1955-495E-804B-B4A21B31634D}"/>
              </a:ext>
            </a:extLst>
          </p:cNvPr>
          <p:cNvGrpSpPr/>
          <p:nvPr/>
        </p:nvGrpSpPr>
        <p:grpSpPr>
          <a:xfrm>
            <a:off x="3575355" y="3795741"/>
            <a:ext cx="1852408" cy="2520671"/>
            <a:chOff x="0" y="34"/>
            <a:chExt cx="2469875" cy="3360894"/>
          </a:xfrm>
          <a:solidFill>
            <a:schemeClr val="accent4">
              <a:lumMod val="75000"/>
            </a:schemeClr>
          </a:solidFill>
        </p:grpSpPr>
        <p:sp>
          <p:nvSpPr>
            <p:cNvPr id="22" name="Freeform 32">
              <a:extLst>
                <a:ext uri="{FF2B5EF4-FFF2-40B4-BE49-F238E27FC236}">
                  <a16:creationId xmlns:a16="http://schemas.microsoft.com/office/drawing/2014/main" id="{3392CD72-4CEB-47E5-AF49-99F004C14204}"/>
                </a:ext>
              </a:extLst>
            </p:cNvPr>
            <p:cNvSpPr/>
            <p:nvPr/>
          </p:nvSpPr>
          <p:spPr>
            <a:xfrm>
              <a:off x="6227" y="34"/>
              <a:ext cx="2463649" cy="3360896"/>
            </a:xfrm>
            <a:custGeom>
              <a:avLst/>
              <a:gdLst/>
              <a:ahLst/>
              <a:cxnLst>
                <a:cxn ang="0">
                  <a:pos x="wd2" y="hd2"/>
                </a:cxn>
                <a:cxn ang="5400000">
                  <a:pos x="wd2" y="hd2"/>
                </a:cxn>
                <a:cxn ang="10800000">
                  <a:pos x="wd2" y="hd2"/>
                </a:cxn>
                <a:cxn ang="16200000">
                  <a:pos x="wd2" y="hd2"/>
                </a:cxn>
              </a:cxnLst>
              <a:rect l="0" t="0" r="r" b="b"/>
              <a:pathLst>
                <a:path w="21530" h="20167" extrusionOk="0">
                  <a:moveTo>
                    <a:pt x="6601" y="19359"/>
                  </a:moveTo>
                  <a:lnTo>
                    <a:pt x="7005" y="20167"/>
                  </a:lnTo>
                  <a:lnTo>
                    <a:pt x="0" y="18504"/>
                  </a:lnTo>
                  <a:lnTo>
                    <a:pt x="4048" y="14253"/>
                  </a:lnTo>
                  <a:lnTo>
                    <a:pt x="4445" y="15050"/>
                  </a:lnTo>
                  <a:cubicBezTo>
                    <a:pt x="6398" y="14620"/>
                    <a:pt x="18455" y="11107"/>
                    <a:pt x="16525" y="3817"/>
                  </a:cubicBezTo>
                  <a:cubicBezTo>
                    <a:pt x="15910" y="1511"/>
                    <a:pt x="13793" y="97"/>
                    <a:pt x="10710" y="97"/>
                  </a:cubicBezTo>
                  <a:cubicBezTo>
                    <a:pt x="9525" y="101"/>
                    <a:pt x="8372" y="362"/>
                    <a:pt x="7418" y="841"/>
                  </a:cubicBezTo>
                  <a:cubicBezTo>
                    <a:pt x="7506" y="770"/>
                    <a:pt x="7602" y="705"/>
                    <a:pt x="7706" y="645"/>
                  </a:cubicBezTo>
                  <a:cubicBezTo>
                    <a:pt x="12158" y="-1433"/>
                    <a:pt x="21475" y="1707"/>
                    <a:pt x="21530" y="7260"/>
                  </a:cubicBezTo>
                  <a:cubicBezTo>
                    <a:pt x="21600" y="14582"/>
                    <a:pt x="12298" y="18275"/>
                    <a:pt x="6601" y="193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3" name="Freeform 33">
              <a:extLst>
                <a:ext uri="{FF2B5EF4-FFF2-40B4-BE49-F238E27FC236}">
                  <a16:creationId xmlns:a16="http://schemas.microsoft.com/office/drawing/2014/main" id="{2124D902-E44D-464C-834F-0DA589CFEA80}"/>
                </a:ext>
              </a:extLst>
            </p:cNvPr>
            <p:cNvSpPr/>
            <p:nvPr/>
          </p:nvSpPr>
          <p:spPr>
            <a:xfrm>
              <a:off x="-1" y="7757"/>
              <a:ext cx="2210713" cy="3083087"/>
            </a:xfrm>
            <a:custGeom>
              <a:avLst/>
              <a:gdLst/>
              <a:ahLst/>
              <a:cxnLst>
                <a:cxn ang="0">
                  <a:pos x="wd2" y="hd2"/>
                </a:cxn>
                <a:cxn ang="5400000">
                  <a:pos x="wd2" y="hd2"/>
                </a:cxn>
                <a:cxn ang="10800000">
                  <a:pos x="wd2" y="hd2"/>
                </a:cxn>
                <a:cxn ang="16200000">
                  <a:pos x="wd2" y="hd2"/>
                </a:cxn>
              </a:cxnLst>
              <a:rect l="0" t="0" r="r" b="b"/>
              <a:pathLst>
                <a:path w="19624" h="19625" extrusionOk="0">
                  <a:moveTo>
                    <a:pt x="4546" y="15905"/>
                  </a:moveTo>
                  <a:cubicBezTo>
                    <a:pt x="6531" y="15448"/>
                    <a:pt x="18777" y="11722"/>
                    <a:pt x="16817" y="3989"/>
                  </a:cubicBezTo>
                  <a:cubicBezTo>
                    <a:pt x="16192" y="1542"/>
                    <a:pt x="14042" y="43"/>
                    <a:pt x="10911" y="43"/>
                  </a:cubicBezTo>
                  <a:cubicBezTo>
                    <a:pt x="9713" y="54"/>
                    <a:pt x="8551" y="334"/>
                    <a:pt x="7590" y="843"/>
                  </a:cubicBezTo>
                  <a:cubicBezTo>
                    <a:pt x="13077" y="-1975"/>
                    <a:pt x="21600" y="2625"/>
                    <a:pt x="19212" y="9422"/>
                  </a:cubicBezTo>
                  <a:cubicBezTo>
                    <a:pt x="16358" y="17579"/>
                    <a:pt x="0" y="19625"/>
                    <a:pt x="0" y="19625"/>
                  </a:cubicBezTo>
                  <a:lnTo>
                    <a:pt x="4111" y="1511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4" name="Group">
            <a:extLst>
              <a:ext uri="{FF2B5EF4-FFF2-40B4-BE49-F238E27FC236}">
                <a16:creationId xmlns:a16="http://schemas.microsoft.com/office/drawing/2014/main" id="{D3A2057C-7190-47D4-A2D3-BB4DAE480DA9}"/>
              </a:ext>
            </a:extLst>
          </p:cNvPr>
          <p:cNvGrpSpPr/>
          <p:nvPr/>
        </p:nvGrpSpPr>
        <p:grpSpPr>
          <a:xfrm>
            <a:off x="4019231" y="3568843"/>
            <a:ext cx="2135185" cy="2390915"/>
            <a:chOff x="46" y="61"/>
            <a:chExt cx="2846912" cy="3187886"/>
          </a:xfrm>
          <a:solidFill>
            <a:schemeClr val="accent6">
              <a:lumMod val="75000"/>
            </a:schemeClr>
          </a:solidFill>
        </p:grpSpPr>
        <p:sp>
          <p:nvSpPr>
            <p:cNvPr id="25" name="Freeform 39">
              <a:extLst>
                <a:ext uri="{FF2B5EF4-FFF2-40B4-BE49-F238E27FC236}">
                  <a16:creationId xmlns:a16="http://schemas.microsoft.com/office/drawing/2014/main" id="{968786B9-FC56-472B-B00A-804D0EFC0C42}"/>
                </a:ext>
              </a:extLst>
            </p:cNvPr>
            <p:cNvSpPr/>
            <p:nvPr/>
          </p:nvSpPr>
          <p:spPr>
            <a:xfrm>
              <a:off x="46" y="61"/>
              <a:ext cx="2846913" cy="3185222"/>
            </a:xfrm>
            <a:custGeom>
              <a:avLst/>
              <a:gdLst/>
              <a:ahLst/>
              <a:cxnLst>
                <a:cxn ang="0">
                  <a:pos x="wd2" y="hd2"/>
                </a:cxn>
                <a:cxn ang="5400000">
                  <a:pos x="wd2" y="hd2"/>
                </a:cxn>
                <a:cxn ang="10800000">
                  <a:pos x="wd2" y="hd2"/>
                </a:cxn>
                <a:cxn ang="16200000">
                  <a:pos x="wd2" y="hd2"/>
                </a:cxn>
              </a:cxnLst>
              <a:rect l="0" t="0" r="r" b="b"/>
              <a:pathLst>
                <a:path w="21083" h="19755" extrusionOk="0">
                  <a:moveTo>
                    <a:pt x="20035" y="16059"/>
                  </a:moveTo>
                  <a:lnTo>
                    <a:pt x="21083" y="16202"/>
                  </a:lnTo>
                  <a:lnTo>
                    <a:pt x="16466" y="19755"/>
                  </a:lnTo>
                  <a:lnTo>
                    <a:pt x="13433" y="15153"/>
                  </a:lnTo>
                  <a:lnTo>
                    <a:pt x="14461" y="15290"/>
                  </a:lnTo>
                  <a:cubicBezTo>
                    <a:pt x="14778" y="13868"/>
                    <a:pt x="15781" y="4652"/>
                    <a:pt x="7028" y="2291"/>
                  </a:cubicBezTo>
                  <a:cubicBezTo>
                    <a:pt x="4265" y="1544"/>
                    <a:pt x="1844" y="2159"/>
                    <a:pt x="624" y="4081"/>
                  </a:cubicBezTo>
                  <a:cubicBezTo>
                    <a:pt x="160" y="4816"/>
                    <a:pt x="-15" y="5653"/>
                    <a:pt x="123" y="6475"/>
                  </a:cubicBezTo>
                  <a:cubicBezTo>
                    <a:pt x="81" y="6386"/>
                    <a:pt x="48" y="6294"/>
                    <a:pt x="24" y="6201"/>
                  </a:cubicBezTo>
                  <a:cubicBezTo>
                    <a:pt x="-464" y="2417"/>
                    <a:pt x="6692" y="-1845"/>
                    <a:pt x="12799" y="846"/>
                  </a:cubicBezTo>
                  <a:cubicBezTo>
                    <a:pt x="20833" y="4394"/>
                    <a:pt x="21136" y="11984"/>
                    <a:pt x="20035" y="160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6" name="Freeform 40">
              <a:extLst>
                <a:ext uri="{FF2B5EF4-FFF2-40B4-BE49-F238E27FC236}">
                  <a16:creationId xmlns:a16="http://schemas.microsoft.com/office/drawing/2014/main" id="{EA677477-0916-46C1-95A1-83391EB5123C}"/>
                </a:ext>
              </a:extLst>
            </p:cNvPr>
            <p:cNvSpPr/>
            <p:nvPr/>
          </p:nvSpPr>
          <p:spPr>
            <a:xfrm>
              <a:off x="6691" y="207561"/>
              <a:ext cx="2345052" cy="2980387"/>
            </a:xfrm>
            <a:custGeom>
              <a:avLst/>
              <a:gdLst/>
              <a:ahLst/>
              <a:cxnLst>
                <a:cxn ang="0">
                  <a:pos x="wd2" y="hd2"/>
                </a:cxn>
                <a:cxn ang="5400000">
                  <a:pos x="wd2" y="hd2"/>
                </a:cxn>
                <a:cxn ang="10800000">
                  <a:pos x="wd2" y="hd2"/>
                </a:cxn>
                <a:cxn ang="16200000">
                  <a:pos x="wd2" y="hd2"/>
                </a:cxn>
              </a:cxnLst>
              <a:rect l="0" t="0" r="r" b="b"/>
              <a:pathLst>
                <a:path w="18177" h="19287" extrusionOk="0">
                  <a:moveTo>
                    <a:pt x="15055" y="14611"/>
                  </a:moveTo>
                  <a:cubicBezTo>
                    <a:pt x="15386" y="13126"/>
                    <a:pt x="16436" y="3510"/>
                    <a:pt x="7275" y="1045"/>
                  </a:cubicBezTo>
                  <a:cubicBezTo>
                    <a:pt x="4383" y="266"/>
                    <a:pt x="1849" y="908"/>
                    <a:pt x="572" y="2914"/>
                  </a:cubicBezTo>
                  <a:cubicBezTo>
                    <a:pt x="87" y="3680"/>
                    <a:pt x="-97" y="4554"/>
                    <a:pt x="48" y="5412"/>
                  </a:cubicBezTo>
                  <a:cubicBezTo>
                    <a:pt x="-691" y="564"/>
                    <a:pt x="7593" y="-2313"/>
                    <a:pt x="14027" y="2404"/>
                  </a:cubicBezTo>
                  <a:cubicBezTo>
                    <a:pt x="20909" y="7430"/>
                    <a:pt x="17154" y="19287"/>
                    <a:pt x="17154" y="19287"/>
                  </a:cubicBezTo>
                  <a:lnTo>
                    <a:pt x="13978" y="14484"/>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7" name="Group">
            <a:extLst>
              <a:ext uri="{FF2B5EF4-FFF2-40B4-BE49-F238E27FC236}">
                <a16:creationId xmlns:a16="http://schemas.microsoft.com/office/drawing/2014/main" id="{7E7AC122-B2C2-4580-8686-546A9BDA9E53}"/>
              </a:ext>
            </a:extLst>
          </p:cNvPr>
          <p:cNvGrpSpPr/>
          <p:nvPr/>
        </p:nvGrpSpPr>
        <p:grpSpPr>
          <a:xfrm>
            <a:off x="3984185" y="3062358"/>
            <a:ext cx="2569015" cy="1662043"/>
            <a:chOff x="71" y="2"/>
            <a:chExt cx="3425352" cy="2216056"/>
          </a:xfrm>
          <a:solidFill>
            <a:srgbClr val="CC3399"/>
          </a:solidFill>
        </p:grpSpPr>
        <p:sp>
          <p:nvSpPr>
            <p:cNvPr id="28" name="Freeform 46">
              <a:extLst>
                <a:ext uri="{FF2B5EF4-FFF2-40B4-BE49-F238E27FC236}">
                  <a16:creationId xmlns:a16="http://schemas.microsoft.com/office/drawing/2014/main" id="{466E296C-E8FF-4B0D-95A8-CA033D67C32A}"/>
                </a:ext>
              </a:extLst>
            </p:cNvPr>
            <p:cNvSpPr/>
            <p:nvPr/>
          </p:nvSpPr>
          <p:spPr>
            <a:xfrm>
              <a:off x="71" y="2"/>
              <a:ext cx="3423577" cy="2216057"/>
            </a:xfrm>
            <a:custGeom>
              <a:avLst/>
              <a:gdLst/>
              <a:ahLst/>
              <a:cxnLst>
                <a:cxn ang="0">
                  <a:pos x="wd2" y="hd2"/>
                </a:cxn>
                <a:cxn ang="5400000">
                  <a:pos x="wd2" y="hd2"/>
                </a:cxn>
                <a:cxn ang="10800000">
                  <a:pos x="wd2" y="hd2"/>
                </a:cxn>
                <a:cxn ang="16200000">
                  <a:pos x="wd2" y="hd2"/>
                </a:cxn>
              </a:cxnLst>
              <a:rect l="0" t="0" r="r" b="b"/>
              <a:pathLst>
                <a:path w="21074" h="18710" extrusionOk="0">
                  <a:moveTo>
                    <a:pt x="137" y="13813"/>
                  </a:moveTo>
                  <a:cubicBezTo>
                    <a:pt x="-526" y="8579"/>
                    <a:pt x="1327" y="4803"/>
                    <a:pt x="3498" y="2231"/>
                  </a:cubicBezTo>
                  <a:cubicBezTo>
                    <a:pt x="9830" y="-2890"/>
                    <a:pt x="16370" y="1895"/>
                    <a:pt x="19385" y="5701"/>
                  </a:cubicBezTo>
                  <a:lnTo>
                    <a:pt x="19934" y="4773"/>
                  </a:lnTo>
                  <a:lnTo>
                    <a:pt x="21074" y="11749"/>
                  </a:lnTo>
                  <a:lnTo>
                    <a:pt x="15838" y="11592"/>
                  </a:lnTo>
                  <a:lnTo>
                    <a:pt x="16387" y="10680"/>
                  </a:lnTo>
                  <a:cubicBezTo>
                    <a:pt x="15290" y="9394"/>
                    <a:pt x="7741" y="2134"/>
                    <a:pt x="2056" y="9110"/>
                  </a:cubicBezTo>
                  <a:cubicBezTo>
                    <a:pt x="258" y="11353"/>
                    <a:pt x="-214" y="14112"/>
                    <a:pt x="960" y="16587"/>
                  </a:cubicBezTo>
                  <a:cubicBezTo>
                    <a:pt x="1398" y="17546"/>
                    <a:pt x="2049" y="18289"/>
                    <a:pt x="2818" y="18710"/>
                  </a:cubicBezTo>
                  <a:lnTo>
                    <a:pt x="2692" y="18710"/>
                  </a:lnTo>
                  <a:cubicBezTo>
                    <a:pt x="1349" y="17970"/>
                    <a:pt x="450" y="16228"/>
                    <a:pt x="137" y="1381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9" name="Freeform 47">
              <a:extLst>
                <a:ext uri="{FF2B5EF4-FFF2-40B4-BE49-F238E27FC236}">
                  <a16:creationId xmlns:a16="http://schemas.microsoft.com/office/drawing/2014/main" id="{70F99229-0B4F-4F84-8F35-302FDE737779}"/>
                </a:ext>
              </a:extLst>
            </p:cNvPr>
            <p:cNvSpPr/>
            <p:nvPr/>
          </p:nvSpPr>
          <p:spPr>
            <a:xfrm>
              <a:off x="22156" y="366070"/>
              <a:ext cx="3403268" cy="1849100"/>
            </a:xfrm>
            <a:custGeom>
              <a:avLst/>
              <a:gdLst/>
              <a:ahLst/>
              <a:cxnLst>
                <a:cxn ang="0">
                  <a:pos x="wd2" y="hd2"/>
                </a:cxn>
                <a:cxn ang="5400000">
                  <a:pos x="wd2" y="hd2"/>
                </a:cxn>
                <a:cxn ang="10800000">
                  <a:pos x="wd2" y="hd2"/>
                </a:cxn>
                <a:cxn ang="16200000">
                  <a:pos x="wd2" y="hd2"/>
                </a:cxn>
              </a:cxnLst>
              <a:rect l="0" t="0" r="r" b="b"/>
              <a:pathLst>
                <a:path w="21142" h="18493" extrusionOk="0">
                  <a:moveTo>
                    <a:pt x="5766" y="675"/>
                  </a:moveTo>
                  <a:cubicBezTo>
                    <a:pt x="12787" y="-3107"/>
                    <a:pt x="21142" y="10248"/>
                    <a:pt x="21142" y="10248"/>
                  </a:cubicBezTo>
                  <a:lnTo>
                    <a:pt x="15858" y="10062"/>
                  </a:lnTo>
                  <a:lnTo>
                    <a:pt x="16411" y="8982"/>
                  </a:lnTo>
                  <a:cubicBezTo>
                    <a:pt x="15305" y="7458"/>
                    <a:pt x="7686" y="-1141"/>
                    <a:pt x="1949" y="7122"/>
                  </a:cubicBezTo>
                  <a:cubicBezTo>
                    <a:pt x="134" y="9779"/>
                    <a:pt x="-342" y="13046"/>
                    <a:pt x="842" y="15978"/>
                  </a:cubicBezTo>
                  <a:cubicBezTo>
                    <a:pt x="1285" y="17114"/>
                    <a:pt x="1942" y="17995"/>
                    <a:pt x="2718" y="18493"/>
                  </a:cubicBezTo>
                  <a:lnTo>
                    <a:pt x="2685" y="18493"/>
                  </a:lnTo>
                  <a:cubicBezTo>
                    <a:pt x="1986" y="18051"/>
                    <a:pt x="1373" y="17321"/>
                    <a:pt x="909" y="16376"/>
                  </a:cubicBezTo>
                  <a:cubicBezTo>
                    <a:pt x="523" y="15485"/>
                    <a:pt x="247" y="14484"/>
                    <a:pt x="95" y="13427"/>
                  </a:cubicBezTo>
                  <a:cubicBezTo>
                    <a:pt x="-458" y="8902"/>
                    <a:pt x="1401" y="3013"/>
                    <a:pt x="5766" y="675"/>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sp>
        <p:nvSpPr>
          <p:cNvPr id="31" name="TextBox 52">
            <a:extLst>
              <a:ext uri="{FF2B5EF4-FFF2-40B4-BE49-F238E27FC236}">
                <a16:creationId xmlns:a16="http://schemas.microsoft.com/office/drawing/2014/main" id="{582A579B-BB7E-4833-A848-9352032D73E9}"/>
              </a:ext>
            </a:extLst>
          </p:cNvPr>
          <p:cNvSpPr txBox="1"/>
          <p:nvPr/>
        </p:nvSpPr>
        <p:spPr>
          <a:xfrm>
            <a:off x="1442322" y="2270078"/>
            <a:ext cx="3742667"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el-GR" dirty="0">
                <a:solidFill>
                  <a:schemeClr val="tx1">
                    <a:lumMod val="75000"/>
                    <a:lumOff val="25000"/>
                  </a:schemeClr>
                </a:solidFill>
              </a:rPr>
              <a:t>Τι σε εντυπωσίασε;
</a:t>
            </a:r>
            <a:endParaRPr lang="nl-NL" dirty="0">
              <a:solidFill>
                <a:schemeClr val="tx1">
                  <a:lumMod val="75000"/>
                  <a:lumOff val="25000"/>
                </a:schemeClr>
              </a:solidFill>
            </a:endParaRPr>
          </a:p>
        </p:txBody>
      </p:sp>
      <p:sp>
        <p:nvSpPr>
          <p:cNvPr id="33" name="TextBox 52">
            <a:extLst>
              <a:ext uri="{FF2B5EF4-FFF2-40B4-BE49-F238E27FC236}">
                <a16:creationId xmlns:a16="http://schemas.microsoft.com/office/drawing/2014/main" id="{856A8A39-CBFF-43F0-868B-6FBBD79C4AA0}"/>
              </a:ext>
            </a:extLst>
          </p:cNvPr>
          <p:cNvSpPr txBox="1"/>
          <p:nvPr/>
        </p:nvSpPr>
        <p:spPr>
          <a:xfrm>
            <a:off x="196758" y="3971887"/>
            <a:ext cx="2664592"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el-GR" dirty="0">
                <a:solidFill>
                  <a:schemeClr val="tx1">
                    <a:lumMod val="75000"/>
                    <a:lumOff val="25000"/>
                  </a:schemeClr>
                </a:solidFill>
              </a:rPr>
              <a:t>Συζητήστε σε δυάδες
</a:t>
            </a:r>
            <a:endParaRPr lang="nl-NL" dirty="0">
              <a:solidFill>
                <a:schemeClr val="tx1">
                  <a:lumMod val="75000"/>
                  <a:lumOff val="25000"/>
                </a:schemeClr>
              </a:solidFill>
            </a:endParaRPr>
          </a:p>
        </p:txBody>
      </p:sp>
      <p:sp>
        <p:nvSpPr>
          <p:cNvPr id="35" name="TextBox 52">
            <a:extLst>
              <a:ext uri="{FF2B5EF4-FFF2-40B4-BE49-F238E27FC236}">
                <a16:creationId xmlns:a16="http://schemas.microsoft.com/office/drawing/2014/main" id="{BD993792-9DAB-4D20-A18F-967B178D09CB}"/>
              </a:ext>
            </a:extLst>
          </p:cNvPr>
          <p:cNvSpPr txBox="1"/>
          <p:nvPr/>
        </p:nvSpPr>
        <p:spPr>
          <a:xfrm>
            <a:off x="759421" y="5818390"/>
            <a:ext cx="2861026" cy="900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el-GR" dirty="0">
                <a:solidFill>
                  <a:schemeClr val="tx1">
                    <a:lumMod val="75000"/>
                    <a:lumOff val="25000"/>
                  </a:schemeClr>
                </a:solidFill>
              </a:rPr>
              <a:t>Πώς λύνει η αντίδρασή μου το πρόβλημα; 
</a:t>
            </a:r>
            <a:endParaRPr lang="en-US" dirty="0">
              <a:solidFill>
                <a:schemeClr val="tx1">
                  <a:lumMod val="75000"/>
                  <a:lumOff val="25000"/>
                </a:schemeClr>
              </a:solidFill>
            </a:endParaRPr>
          </a:p>
        </p:txBody>
      </p:sp>
      <p:sp>
        <p:nvSpPr>
          <p:cNvPr id="37" name="TextBox 52">
            <a:extLst>
              <a:ext uri="{FF2B5EF4-FFF2-40B4-BE49-F238E27FC236}">
                <a16:creationId xmlns:a16="http://schemas.microsoft.com/office/drawing/2014/main" id="{93534470-438F-417D-A683-4D016BFF6A1D}"/>
              </a:ext>
            </a:extLst>
          </p:cNvPr>
          <p:cNvSpPr txBox="1"/>
          <p:nvPr/>
        </p:nvSpPr>
        <p:spPr>
          <a:xfrm>
            <a:off x="5216357" y="6050625"/>
            <a:ext cx="3660571" cy="900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el-GR" dirty="0">
                <a:solidFill>
                  <a:schemeClr val="tx1">
                    <a:lumMod val="75000"/>
                    <a:lumOff val="25000"/>
                  </a:schemeClr>
                </a:solidFill>
              </a:rPr>
              <a:t>Πώς αντιδρώ όταν βρίσκομαι σε σύγκρουση; 
</a:t>
            </a:r>
            <a:endParaRPr lang="en-US" dirty="0">
              <a:solidFill>
                <a:schemeClr val="tx1">
                  <a:lumMod val="75000"/>
                  <a:lumOff val="25000"/>
                </a:schemeClr>
              </a:solidFill>
            </a:endParaRPr>
          </a:p>
        </p:txBody>
      </p:sp>
      <p:sp>
        <p:nvSpPr>
          <p:cNvPr id="39" name="TextBox 52">
            <a:extLst>
              <a:ext uri="{FF2B5EF4-FFF2-40B4-BE49-F238E27FC236}">
                <a16:creationId xmlns:a16="http://schemas.microsoft.com/office/drawing/2014/main" id="{08D2C4F2-DA01-4B98-A17B-8AFC346D1439}"/>
              </a:ext>
            </a:extLst>
          </p:cNvPr>
          <p:cNvSpPr txBox="1"/>
          <p:nvPr/>
        </p:nvSpPr>
        <p:spPr>
          <a:xfrm>
            <a:off x="6300206" y="4232025"/>
            <a:ext cx="2716147" cy="1177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el-GR" dirty="0">
                <a:solidFill>
                  <a:schemeClr val="tx1">
                    <a:lumMod val="75000"/>
                    <a:lumOff val="25000"/>
                  </a:schemeClr>
                </a:solidFill>
              </a:rPr>
              <a:t>Ποια γεγονότα/άνθρωποι / θέματα/καταστάσεις συχνά δημιουργούν συγκρούσεις; 
</a:t>
            </a:r>
            <a:endParaRPr lang="en-US" dirty="0">
              <a:solidFill>
                <a:schemeClr val="tx1">
                  <a:lumMod val="75000"/>
                  <a:lumOff val="25000"/>
                </a:schemeClr>
              </a:solidFill>
            </a:endParaRPr>
          </a:p>
        </p:txBody>
      </p:sp>
      <p:sp>
        <p:nvSpPr>
          <p:cNvPr id="41" name="TextBox 52">
            <a:extLst>
              <a:ext uri="{FF2B5EF4-FFF2-40B4-BE49-F238E27FC236}">
                <a16:creationId xmlns:a16="http://schemas.microsoft.com/office/drawing/2014/main" id="{BCC1D496-805D-4EB9-8DE7-F303A09F3786}"/>
              </a:ext>
            </a:extLst>
          </p:cNvPr>
          <p:cNvSpPr txBox="1"/>
          <p:nvPr/>
        </p:nvSpPr>
        <p:spPr>
          <a:xfrm>
            <a:off x="5532564" y="2300268"/>
            <a:ext cx="3346490"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el-GR" dirty="0"/>
              <a:t>Πώς αναγνωρίζω μια σύγκρουση;
</a:t>
            </a:r>
            <a:endParaRPr lang="en-GB" dirty="0"/>
          </a:p>
        </p:txBody>
      </p:sp>
      <p:sp>
        <p:nvSpPr>
          <p:cNvPr id="43" name="Freeform 9">
            <a:extLst>
              <a:ext uri="{FF2B5EF4-FFF2-40B4-BE49-F238E27FC236}">
                <a16:creationId xmlns:a16="http://schemas.microsoft.com/office/drawing/2014/main" id="{B25A9DF7-D163-4FB0-90D4-462A94AFF251}"/>
              </a:ext>
            </a:extLst>
          </p:cNvPr>
          <p:cNvSpPr/>
          <p:nvPr/>
        </p:nvSpPr>
        <p:spPr>
          <a:xfrm>
            <a:off x="5692695" y="3371312"/>
            <a:ext cx="376744" cy="409503"/>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4" name="Freeform 12">
            <a:extLst>
              <a:ext uri="{FF2B5EF4-FFF2-40B4-BE49-F238E27FC236}">
                <a16:creationId xmlns:a16="http://schemas.microsoft.com/office/drawing/2014/main" id="{DFD14A33-0121-493C-8F67-76FD07578E0E}"/>
              </a:ext>
            </a:extLst>
          </p:cNvPr>
          <p:cNvSpPr/>
          <p:nvPr/>
        </p:nvSpPr>
        <p:spPr>
          <a:xfrm>
            <a:off x="3048659" y="3125727"/>
            <a:ext cx="316609" cy="396577"/>
          </a:xfrm>
          <a:custGeom>
            <a:avLst/>
            <a:gdLst/>
            <a:ahLst/>
            <a:cxnLst>
              <a:cxn ang="0">
                <a:pos x="wd2" y="hd2"/>
              </a:cxn>
              <a:cxn ang="5400000">
                <a:pos x="wd2" y="hd2"/>
              </a:cxn>
              <a:cxn ang="10800000">
                <a:pos x="wd2" y="hd2"/>
              </a:cxn>
              <a:cxn ang="16200000">
                <a:pos x="wd2" y="hd2"/>
              </a:cxn>
            </a:cxnLst>
            <a:rect l="0" t="0" r="r" b="b"/>
            <a:pathLst>
              <a:path w="21248" h="21600" extrusionOk="0">
                <a:moveTo>
                  <a:pt x="5084" y="14393"/>
                </a:moveTo>
                <a:lnTo>
                  <a:pt x="6475" y="20745"/>
                </a:lnTo>
                <a:cubicBezTo>
                  <a:pt x="6577" y="21236"/>
                  <a:pt x="7099" y="21597"/>
                  <a:pt x="7713" y="21600"/>
                </a:cubicBezTo>
                <a:lnTo>
                  <a:pt x="14461" y="21600"/>
                </a:lnTo>
                <a:cubicBezTo>
                  <a:pt x="15070" y="21595"/>
                  <a:pt x="15585" y="21234"/>
                  <a:pt x="15679" y="20745"/>
                </a:cubicBezTo>
                <a:lnTo>
                  <a:pt x="17110" y="14393"/>
                </a:lnTo>
                <a:close/>
                <a:moveTo>
                  <a:pt x="4276" y="7191"/>
                </a:moveTo>
                <a:cubicBezTo>
                  <a:pt x="3581" y="7191"/>
                  <a:pt x="3018" y="8169"/>
                  <a:pt x="3018" y="8733"/>
                </a:cubicBezTo>
                <a:cubicBezTo>
                  <a:pt x="2967" y="9299"/>
                  <a:pt x="3491" y="9791"/>
                  <a:pt x="4188" y="9832"/>
                </a:cubicBezTo>
                <a:cubicBezTo>
                  <a:pt x="4885" y="9873"/>
                  <a:pt x="5490" y="9447"/>
                  <a:pt x="5541" y="8882"/>
                </a:cubicBezTo>
                <a:cubicBezTo>
                  <a:pt x="5545" y="8833"/>
                  <a:pt x="5545" y="8783"/>
                  <a:pt x="5541" y="8733"/>
                </a:cubicBezTo>
                <a:cubicBezTo>
                  <a:pt x="5541" y="8169"/>
                  <a:pt x="4978" y="7191"/>
                  <a:pt x="4276" y="7191"/>
                </a:cubicBezTo>
                <a:close/>
                <a:moveTo>
                  <a:pt x="14540" y="6449"/>
                </a:moveTo>
                <a:cubicBezTo>
                  <a:pt x="14378" y="6450"/>
                  <a:pt x="14222" y="6504"/>
                  <a:pt x="14110" y="6600"/>
                </a:cubicBezTo>
                <a:cubicBezTo>
                  <a:pt x="12569" y="7909"/>
                  <a:pt x="11539" y="9558"/>
                  <a:pt x="11150" y="11340"/>
                </a:cubicBezTo>
                <a:lnTo>
                  <a:pt x="9037" y="11340"/>
                </a:lnTo>
                <a:cubicBezTo>
                  <a:pt x="8786" y="10518"/>
                  <a:pt x="8375" y="10023"/>
                  <a:pt x="7137" y="8922"/>
                </a:cubicBezTo>
                <a:cubicBezTo>
                  <a:pt x="6903" y="8717"/>
                  <a:pt x="6508" y="8705"/>
                  <a:pt x="6256" y="8895"/>
                </a:cubicBezTo>
                <a:cubicBezTo>
                  <a:pt x="6004" y="9085"/>
                  <a:pt x="5989" y="9405"/>
                  <a:pt x="6223" y="9610"/>
                </a:cubicBezTo>
                <a:cubicBezTo>
                  <a:pt x="7176" y="10459"/>
                  <a:pt x="7547" y="10840"/>
                  <a:pt x="7733" y="11303"/>
                </a:cubicBezTo>
                <a:lnTo>
                  <a:pt x="5084" y="11303"/>
                </a:lnTo>
                <a:cubicBezTo>
                  <a:pt x="4383" y="11311"/>
                  <a:pt x="3822" y="11776"/>
                  <a:pt x="3826" y="12345"/>
                </a:cubicBezTo>
                <a:lnTo>
                  <a:pt x="3826" y="13372"/>
                </a:lnTo>
                <a:lnTo>
                  <a:pt x="18394" y="13372"/>
                </a:lnTo>
                <a:lnTo>
                  <a:pt x="18394" y="12345"/>
                </a:lnTo>
                <a:cubicBezTo>
                  <a:pt x="18373" y="11764"/>
                  <a:pt x="17786" y="11302"/>
                  <a:pt x="17070" y="11303"/>
                </a:cubicBezTo>
                <a:lnTo>
                  <a:pt x="12395" y="11303"/>
                </a:lnTo>
                <a:cubicBezTo>
                  <a:pt x="12763" y="9792"/>
                  <a:pt x="13660" y="8401"/>
                  <a:pt x="14977" y="7293"/>
                </a:cubicBezTo>
                <a:cubicBezTo>
                  <a:pt x="15216" y="7096"/>
                  <a:pt x="15216" y="6780"/>
                  <a:pt x="14977" y="6584"/>
                </a:cubicBezTo>
                <a:cubicBezTo>
                  <a:pt x="14863" y="6506"/>
                  <a:pt x="14722" y="6459"/>
                  <a:pt x="14573" y="6449"/>
                </a:cubicBezTo>
                <a:close/>
                <a:moveTo>
                  <a:pt x="6700" y="6197"/>
                </a:moveTo>
                <a:cubicBezTo>
                  <a:pt x="6298" y="6168"/>
                  <a:pt x="5905" y="6301"/>
                  <a:pt x="5647" y="6551"/>
                </a:cubicBezTo>
                <a:cubicBezTo>
                  <a:pt x="5296" y="7041"/>
                  <a:pt x="6057" y="7949"/>
                  <a:pt x="6660" y="8234"/>
                </a:cubicBezTo>
                <a:cubicBezTo>
                  <a:pt x="7272" y="8510"/>
                  <a:pt x="8043" y="8338"/>
                  <a:pt x="8395" y="7847"/>
                </a:cubicBezTo>
                <a:cubicBezTo>
                  <a:pt x="8730" y="7343"/>
                  <a:pt x="8521" y="6715"/>
                  <a:pt x="7918" y="6417"/>
                </a:cubicBezTo>
                <a:cubicBezTo>
                  <a:pt x="7541" y="6262"/>
                  <a:pt x="7122" y="6186"/>
                  <a:pt x="6700" y="6197"/>
                </a:cubicBezTo>
                <a:close/>
                <a:moveTo>
                  <a:pt x="1879" y="6197"/>
                </a:moveTo>
                <a:cubicBezTo>
                  <a:pt x="1448" y="6187"/>
                  <a:pt x="1021" y="6263"/>
                  <a:pt x="634" y="6417"/>
                </a:cubicBezTo>
                <a:cubicBezTo>
                  <a:pt x="34" y="6716"/>
                  <a:pt x="-173" y="7345"/>
                  <a:pt x="164" y="7847"/>
                </a:cubicBezTo>
                <a:cubicBezTo>
                  <a:pt x="516" y="8338"/>
                  <a:pt x="1287" y="8510"/>
                  <a:pt x="1899" y="8234"/>
                </a:cubicBezTo>
                <a:cubicBezTo>
                  <a:pt x="2501" y="7949"/>
                  <a:pt x="3263" y="7041"/>
                  <a:pt x="2912" y="6551"/>
                </a:cubicBezTo>
                <a:cubicBezTo>
                  <a:pt x="2662" y="6301"/>
                  <a:pt x="2275" y="6168"/>
                  <a:pt x="1879" y="6197"/>
                </a:cubicBezTo>
                <a:close/>
                <a:moveTo>
                  <a:pt x="16964" y="5122"/>
                </a:moveTo>
                <a:cubicBezTo>
                  <a:pt x="16269" y="5122"/>
                  <a:pt x="15679" y="6100"/>
                  <a:pt x="15679" y="6664"/>
                </a:cubicBezTo>
                <a:cubicBezTo>
                  <a:pt x="15690" y="7234"/>
                  <a:pt x="16262" y="7691"/>
                  <a:pt x="16964" y="7691"/>
                </a:cubicBezTo>
                <a:cubicBezTo>
                  <a:pt x="17661" y="7688"/>
                  <a:pt x="18225" y="7230"/>
                  <a:pt x="18229" y="6664"/>
                </a:cubicBezTo>
                <a:cubicBezTo>
                  <a:pt x="18229" y="6122"/>
                  <a:pt x="17659" y="5122"/>
                  <a:pt x="16964" y="5122"/>
                </a:cubicBezTo>
                <a:close/>
                <a:moveTo>
                  <a:pt x="4276" y="5122"/>
                </a:moveTo>
                <a:cubicBezTo>
                  <a:pt x="3749" y="5122"/>
                  <a:pt x="3322" y="5468"/>
                  <a:pt x="3322" y="5896"/>
                </a:cubicBezTo>
                <a:cubicBezTo>
                  <a:pt x="3323" y="6323"/>
                  <a:pt x="3749" y="6670"/>
                  <a:pt x="4276" y="6670"/>
                </a:cubicBezTo>
                <a:cubicBezTo>
                  <a:pt x="4803" y="6670"/>
                  <a:pt x="5230" y="6323"/>
                  <a:pt x="5230" y="5896"/>
                </a:cubicBezTo>
                <a:cubicBezTo>
                  <a:pt x="5230" y="5894"/>
                  <a:pt x="5230" y="5892"/>
                  <a:pt x="5230" y="5890"/>
                </a:cubicBezTo>
                <a:cubicBezTo>
                  <a:pt x="5230" y="5466"/>
                  <a:pt x="4806" y="5122"/>
                  <a:pt x="4283" y="5122"/>
                </a:cubicBezTo>
                <a:cubicBezTo>
                  <a:pt x="4280" y="5122"/>
                  <a:pt x="4278" y="5122"/>
                  <a:pt x="4276" y="5122"/>
                </a:cubicBezTo>
                <a:close/>
                <a:moveTo>
                  <a:pt x="19368" y="4111"/>
                </a:moveTo>
                <a:cubicBezTo>
                  <a:pt x="18960" y="4083"/>
                  <a:pt x="18562" y="4222"/>
                  <a:pt x="18308" y="4482"/>
                </a:cubicBezTo>
                <a:cubicBezTo>
                  <a:pt x="17964" y="4971"/>
                  <a:pt x="18719" y="5864"/>
                  <a:pt x="19321" y="6143"/>
                </a:cubicBezTo>
                <a:cubicBezTo>
                  <a:pt x="19942" y="6415"/>
                  <a:pt x="20716" y="6245"/>
                  <a:pt x="21083" y="5756"/>
                </a:cubicBezTo>
                <a:cubicBezTo>
                  <a:pt x="21427" y="5260"/>
                  <a:pt x="21214" y="4632"/>
                  <a:pt x="20606" y="4348"/>
                </a:cubicBezTo>
                <a:cubicBezTo>
                  <a:pt x="20222" y="4192"/>
                  <a:pt x="19796" y="4119"/>
                  <a:pt x="19368" y="4133"/>
                </a:cubicBezTo>
                <a:close/>
                <a:moveTo>
                  <a:pt x="14540" y="4111"/>
                </a:moveTo>
                <a:cubicBezTo>
                  <a:pt x="14116" y="4104"/>
                  <a:pt x="13696" y="4186"/>
                  <a:pt x="13322" y="4348"/>
                </a:cubicBezTo>
                <a:cubicBezTo>
                  <a:pt x="12711" y="4631"/>
                  <a:pt x="12499" y="5263"/>
                  <a:pt x="12848" y="5759"/>
                </a:cubicBezTo>
                <a:cubicBezTo>
                  <a:pt x="13198" y="6254"/>
                  <a:pt x="13976" y="6427"/>
                  <a:pt x="14587" y="6143"/>
                </a:cubicBezTo>
                <a:cubicBezTo>
                  <a:pt x="15189" y="5864"/>
                  <a:pt x="15944" y="4971"/>
                  <a:pt x="15600" y="4482"/>
                </a:cubicBezTo>
                <a:cubicBezTo>
                  <a:pt x="15347" y="4238"/>
                  <a:pt x="14965" y="4108"/>
                  <a:pt x="14573" y="4133"/>
                </a:cubicBezTo>
                <a:close/>
                <a:moveTo>
                  <a:pt x="7633" y="3510"/>
                </a:moveTo>
                <a:cubicBezTo>
                  <a:pt x="7305" y="3441"/>
                  <a:pt x="6956" y="3478"/>
                  <a:pt x="6660" y="3612"/>
                </a:cubicBezTo>
                <a:cubicBezTo>
                  <a:pt x="6057" y="3896"/>
                  <a:pt x="5296" y="4789"/>
                  <a:pt x="5647" y="5272"/>
                </a:cubicBezTo>
                <a:cubicBezTo>
                  <a:pt x="5998" y="5756"/>
                  <a:pt x="7322" y="5692"/>
                  <a:pt x="7918" y="5407"/>
                </a:cubicBezTo>
                <a:cubicBezTo>
                  <a:pt x="8526" y="5123"/>
                  <a:pt x="8739" y="4495"/>
                  <a:pt x="8395" y="3999"/>
                </a:cubicBezTo>
                <a:cubicBezTo>
                  <a:pt x="8233" y="3759"/>
                  <a:pt x="7958" y="3583"/>
                  <a:pt x="7633" y="3510"/>
                </a:cubicBezTo>
                <a:close/>
                <a:moveTo>
                  <a:pt x="945" y="3510"/>
                </a:moveTo>
                <a:cubicBezTo>
                  <a:pt x="264" y="3659"/>
                  <a:pt x="-140" y="4228"/>
                  <a:pt x="44" y="4781"/>
                </a:cubicBezTo>
                <a:cubicBezTo>
                  <a:pt x="132" y="5045"/>
                  <a:pt x="344" y="5269"/>
                  <a:pt x="634" y="5407"/>
                </a:cubicBezTo>
                <a:cubicBezTo>
                  <a:pt x="1236" y="5692"/>
                  <a:pt x="2567" y="5761"/>
                  <a:pt x="2912" y="5272"/>
                </a:cubicBezTo>
                <a:cubicBezTo>
                  <a:pt x="3256" y="4783"/>
                  <a:pt x="2501" y="3896"/>
                  <a:pt x="1899" y="3612"/>
                </a:cubicBezTo>
                <a:cubicBezTo>
                  <a:pt x="1611" y="3475"/>
                  <a:pt x="1267" y="3438"/>
                  <a:pt x="945" y="3510"/>
                </a:cubicBezTo>
                <a:close/>
                <a:moveTo>
                  <a:pt x="16964" y="3090"/>
                </a:moveTo>
                <a:cubicBezTo>
                  <a:pt x="16437" y="3090"/>
                  <a:pt x="16010" y="3437"/>
                  <a:pt x="16010" y="3864"/>
                </a:cubicBezTo>
                <a:cubicBezTo>
                  <a:pt x="16010" y="4292"/>
                  <a:pt x="16437" y="4638"/>
                  <a:pt x="16964" y="4638"/>
                </a:cubicBezTo>
                <a:cubicBezTo>
                  <a:pt x="17491" y="4638"/>
                  <a:pt x="17918" y="4292"/>
                  <a:pt x="17918" y="3864"/>
                </a:cubicBezTo>
                <a:cubicBezTo>
                  <a:pt x="17925" y="3434"/>
                  <a:pt x="17501" y="3080"/>
                  <a:pt x="16971" y="3074"/>
                </a:cubicBezTo>
                <a:cubicBezTo>
                  <a:pt x="16968" y="3074"/>
                  <a:pt x="16966" y="3074"/>
                  <a:pt x="16964" y="3074"/>
                </a:cubicBezTo>
                <a:close/>
                <a:moveTo>
                  <a:pt x="4276" y="2069"/>
                </a:moveTo>
                <a:cubicBezTo>
                  <a:pt x="3581" y="2069"/>
                  <a:pt x="3018" y="2526"/>
                  <a:pt x="3018" y="3090"/>
                </a:cubicBezTo>
                <a:cubicBezTo>
                  <a:pt x="3018" y="3628"/>
                  <a:pt x="3581" y="4638"/>
                  <a:pt x="4276" y="4638"/>
                </a:cubicBezTo>
                <a:cubicBezTo>
                  <a:pt x="4971" y="4638"/>
                  <a:pt x="5541" y="3655"/>
                  <a:pt x="5541" y="3090"/>
                </a:cubicBezTo>
                <a:cubicBezTo>
                  <a:pt x="5552" y="2526"/>
                  <a:pt x="4997" y="2062"/>
                  <a:pt x="4303" y="2053"/>
                </a:cubicBezTo>
                <a:cubicBezTo>
                  <a:pt x="4294" y="2053"/>
                  <a:pt x="4285" y="2053"/>
                  <a:pt x="4276" y="2053"/>
                </a:cubicBezTo>
                <a:close/>
                <a:moveTo>
                  <a:pt x="20295" y="1462"/>
                </a:moveTo>
                <a:cubicBezTo>
                  <a:pt x="19969" y="1383"/>
                  <a:pt x="19618" y="1414"/>
                  <a:pt x="19321" y="1548"/>
                </a:cubicBezTo>
                <a:cubicBezTo>
                  <a:pt x="18719" y="1827"/>
                  <a:pt x="17964" y="2736"/>
                  <a:pt x="18308" y="3225"/>
                </a:cubicBezTo>
                <a:cubicBezTo>
                  <a:pt x="18653" y="3714"/>
                  <a:pt x="20004" y="3644"/>
                  <a:pt x="20606" y="3359"/>
                </a:cubicBezTo>
                <a:cubicBezTo>
                  <a:pt x="21205" y="3062"/>
                  <a:pt x="21414" y="2437"/>
                  <a:pt x="21083" y="1935"/>
                </a:cubicBezTo>
                <a:cubicBezTo>
                  <a:pt x="20913" y="1692"/>
                  <a:pt x="20628" y="1515"/>
                  <a:pt x="20295" y="1446"/>
                </a:cubicBezTo>
                <a:close/>
                <a:moveTo>
                  <a:pt x="13613" y="1462"/>
                </a:moveTo>
                <a:cubicBezTo>
                  <a:pt x="13290" y="1530"/>
                  <a:pt x="13013" y="1700"/>
                  <a:pt x="12845" y="1935"/>
                </a:cubicBezTo>
                <a:cubicBezTo>
                  <a:pt x="12514" y="2437"/>
                  <a:pt x="12723" y="3062"/>
                  <a:pt x="13322" y="3359"/>
                </a:cubicBezTo>
                <a:cubicBezTo>
                  <a:pt x="13924" y="3644"/>
                  <a:pt x="15249" y="3714"/>
                  <a:pt x="15600" y="3225"/>
                </a:cubicBezTo>
                <a:cubicBezTo>
                  <a:pt x="15951" y="2736"/>
                  <a:pt x="15189" y="1827"/>
                  <a:pt x="14587" y="1548"/>
                </a:cubicBezTo>
                <a:cubicBezTo>
                  <a:pt x="14293" y="1408"/>
                  <a:pt x="13941" y="1371"/>
                  <a:pt x="13613" y="1446"/>
                </a:cubicBezTo>
                <a:close/>
                <a:moveTo>
                  <a:pt x="16964" y="16"/>
                </a:moveTo>
                <a:cubicBezTo>
                  <a:pt x="16262" y="16"/>
                  <a:pt x="15690" y="473"/>
                  <a:pt x="15679" y="1043"/>
                </a:cubicBezTo>
                <a:cubicBezTo>
                  <a:pt x="15679" y="1607"/>
                  <a:pt x="16269" y="2585"/>
                  <a:pt x="16964" y="2585"/>
                </a:cubicBezTo>
                <a:cubicBezTo>
                  <a:pt x="17659" y="2585"/>
                  <a:pt x="18229" y="1607"/>
                  <a:pt x="18229" y="1043"/>
                </a:cubicBezTo>
                <a:cubicBezTo>
                  <a:pt x="18236" y="473"/>
                  <a:pt x="17673" y="6"/>
                  <a:pt x="16971" y="0"/>
                </a:cubicBezTo>
                <a:cubicBezTo>
                  <a:pt x="16968" y="0"/>
                  <a:pt x="16966" y="0"/>
                  <a:pt x="1696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5" name="Freeform 13">
            <a:extLst>
              <a:ext uri="{FF2B5EF4-FFF2-40B4-BE49-F238E27FC236}">
                <a16:creationId xmlns:a16="http://schemas.microsoft.com/office/drawing/2014/main" id="{DDF5ADA9-3CF9-4867-A2D2-F8FF87C3FA0D}"/>
              </a:ext>
            </a:extLst>
          </p:cNvPr>
          <p:cNvSpPr/>
          <p:nvPr/>
        </p:nvSpPr>
        <p:spPr>
          <a:xfrm>
            <a:off x="4619816" y="2452877"/>
            <a:ext cx="292771" cy="415325"/>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6" name="Freeform 16">
            <a:extLst>
              <a:ext uri="{FF2B5EF4-FFF2-40B4-BE49-F238E27FC236}">
                <a16:creationId xmlns:a16="http://schemas.microsoft.com/office/drawing/2014/main" id="{2185AE11-5C15-4EF2-AC6B-32411C0C8A4E}"/>
              </a:ext>
            </a:extLst>
          </p:cNvPr>
          <p:cNvSpPr/>
          <p:nvPr/>
        </p:nvSpPr>
        <p:spPr>
          <a:xfrm>
            <a:off x="4291515" y="5590366"/>
            <a:ext cx="335399" cy="373981"/>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7" name="Freeform 17">
            <a:extLst>
              <a:ext uri="{FF2B5EF4-FFF2-40B4-BE49-F238E27FC236}">
                <a16:creationId xmlns:a16="http://schemas.microsoft.com/office/drawing/2014/main" id="{F597C1FF-FFE3-42A6-84EA-A78766F8D57A}"/>
              </a:ext>
            </a:extLst>
          </p:cNvPr>
          <p:cNvSpPr/>
          <p:nvPr/>
        </p:nvSpPr>
        <p:spPr>
          <a:xfrm>
            <a:off x="5625433" y="5016694"/>
            <a:ext cx="315143" cy="318821"/>
          </a:xfrm>
          <a:custGeom>
            <a:avLst/>
            <a:gdLst/>
            <a:ahLst/>
            <a:cxnLst>
              <a:cxn ang="0">
                <a:pos x="wd2" y="hd2"/>
              </a:cxn>
              <a:cxn ang="5400000">
                <a:pos x="wd2" y="hd2"/>
              </a:cxn>
              <a:cxn ang="10800000">
                <a:pos x="wd2" y="hd2"/>
              </a:cxn>
              <a:cxn ang="16200000">
                <a:pos x="wd2" y="hd2"/>
              </a:cxn>
            </a:cxnLst>
            <a:rect l="0" t="0" r="r" b="b"/>
            <a:pathLst>
              <a:path w="21354" h="21600" extrusionOk="0">
                <a:moveTo>
                  <a:pt x="10035" y="6852"/>
                </a:moveTo>
                <a:lnTo>
                  <a:pt x="10035" y="11318"/>
                </a:lnTo>
                <a:lnTo>
                  <a:pt x="5555" y="11318"/>
                </a:lnTo>
                <a:lnTo>
                  <a:pt x="5555" y="12615"/>
                </a:lnTo>
                <a:lnTo>
                  <a:pt x="10703" y="12615"/>
                </a:lnTo>
                <a:cubicBezTo>
                  <a:pt x="11072" y="12615"/>
                  <a:pt x="11372" y="12316"/>
                  <a:pt x="11372" y="11947"/>
                </a:cubicBezTo>
                <a:lnTo>
                  <a:pt x="11372" y="6832"/>
                </a:lnTo>
                <a:close/>
                <a:moveTo>
                  <a:pt x="10703" y="4927"/>
                </a:moveTo>
                <a:cubicBezTo>
                  <a:pt x="14592" y="4927"/>
                  <a:pt x="17744" y="8079"/>
                  <a:pt x="17744" y="11967"/>
                </a:cubicBezTo>
                <a:cubicBezTo>
                  <a:pt x="17744" y="15854"/>
                  <a:pt x="14592" y="19006"/>
                  <a:pt x="10703" y="19006"/>
                </a:cubicBezTo>
                <a:cubicBezTo>
                  <a:pt x="6815" y="19006"/>
                  <a:pt x="3663" y="15854"/>
                  <a:pt x="3663" y="11967"/>
                </a:cubicBezTo>
                <a:cubicBezTo>
                  <a:pt x="3677" y="8085"/>
                  <a:pt x="6821" y="4942"/>
                  <a:pt x="10703" y="4927"/>
                </a:cubicBezTo>
                <a:close/>
                <a:moveTo>
                  <a:pt x="8784" y="455"/>
                </a:moveTo>
                <a:cubicBezTo>
                  <a:pt x="8441" y="451"/>
                  <a:pt x="8159" y="726"/>
                  <a:pt x="8156" y="1070"/>
                </a:cubicBezTo>
                <a:cubicBezTo>
                  <a:pt x="8156" y="1074"/>
                  <a:pt x="8156" y="1079"/>
                  <a:pt x="8156" y="1083"/>
                </a:cubicBezTo>
                <a:cubicBezTo>
                  <a:pt x="8155" y="1437"/>
                  <a:pt x="8431" y="1730"/>
                  <a:pt x="8784" y="1752"/>
                </a:cubicBezTo>
                <a:lnTo>
                  <a:pt x="10035" y="1752"/>
                </a:lnTo>
                <a:lnTo>
                  <a:pt x="10035" y="3089"/>
                </a:lnTo>
                <a:cubicBezTo>
                  <a:pt x="5109" y="3430"/>
                  <a:pt x="1394" y="7699"/>
                  <a:pt x="1735" y="12624"/>
                </a:cubicBezTo>
                <a:cubicBezTo>
                  <a:pt x="1883" y="14752"/>
                  <a:pt x="2787" y="16758"/>
                  <a:pt x="4284" y="18277"/>
                </a:cubicBezTo>
                <a:lnTo>
                  <a:pt x="3074" y="20677"/>
                </a:lnTo>
                <a:cubicBezTo>
                  <a:pt x="2912" y="20984"/>
                  <a:pt x="3029" y="21364"/>
                  <a:pt x="3336" y="21527"/>
                </a:cubicBezTo>
                <a:cubicBezTo>
                  <a:pt x="3340" y="21529"/>
                  <a:pt x="3344" y="21531"/>
                  <a:pt x="3348" y="21533"/>
                </a:cubicBezTo>
                <a:cubicBezTo>
                  <a:pt x="3440" y="21571"/>
                  <a:pt x="3537" y="21594"/>
                  <a:pt x="3636" y="21600"/>
                </a:cubicBezTo>
                <a:cubicBezTo>
                  <a:pt x="3882" y="21599"/>
                  <a:pt x="4108" y="21463"/>
                  <a:pt x="4224" y="21246"/>
                </a:cubicBezTo>
                <a:lnTo>
                  <a:pt x="5267" y="19133"/>
                </a:lnTo>
                <a:cubicBezTo>
                  <a:pt x="8459" y="21584"/>
                  <a:pt x="12900" y="21584"/>
                  <a:pt x="16092" y="19133"/>
                </a:cubicBezTo>
                <a:lnTo>
                  <a:pt x="17135" y="21246"/>
                </a:lnTo>
                <a:cubicBezTo>
                  <a:pt x="17251" y="21463"/>
                  <a:pt x="17477" y="21599"/>
                  <a:pt x="17724" y="21600"/>
                </a:cubicBezTo>
                <a:cubicBezTo>
                  <a:pt x="17823" y="21594"/>
                  <a:pt x="17920" y="21571"/>
                  <a:pt x="18011" y="21533"/>
                </a:cubicBezTo>
                <a:cubicBezTo>
                  <a:pt x="18322" y="21378"/>
                  <a:pt x="18447" y="21000"/>
                  <a:pt x="18292" y="20690"/>
                </a:cubicBezTo>
                <a:cubicBezTo>
                  <a:pt x="18290" y="20686"/>
                  <a:pt x="18288" y="20682"/>
                  <a:pt x="18285" y="20677"/>
                </a:cubicBezTo>
                <a:lnTo>
                  <a:pt x="17075" y="18277"/>
                </a:lnTo>
                <a:cubicBezTo>
                  <a:pt x="20540" y="14760"/>
                  <a:pt x="20497" y="9101"/>
                  <a:pt x="16979" y="5637"/>
                </a:cubicBezTo>
                <a:cubicBezTo>
                  <a:pt x="15459" y="4140"/>
                  <a:pt x="13454" y="3236"/>
                  <a:pt x="11325" y="3089"/>
                </a:cubicBezTo>
                <a:lnTo>
                  <a:pt x="11325" y="1752"/>
                </a:lnTo>
                <a:lnTo>
                  <a:pt x="12602" y="1752"/>
                </a:lnTo>
                <a:cubicBezTo>
                  <a:pt x="12971" y="1752"/>
                  <a:pt x="13271" y="1452"/>
                  <a:pt x="13271" y="1083"/>
                </a:cubicBezTo>
                <a:cubicBezTo>
                  <a:pt x="13249" y="730"/>
                  <a:pt x="12956" y="454"/>
                  <a:pt x="12602" y="455"/>
                </a:cubicBezTo>
                <a:close/>
                <a:moveTo>
                  <a:pt x="17436" y="40"/>
                </a:moveTo>
                <a:cubicBezTo>
                  <a:pt x="17097" y="40"/>
                  <a:pt x="16772" y="174"/>
                  <a:pt x="16534" y="415"/>
                </a:cubicBezTo>
                <a:lnTo>
                  <a:pt x="14862" y="2046"/>
                </a:lnTo>
                <a:lnTo>
                  <a:pt x="19335" y="6538"/>
                </a:lnTo>
                <a:lnTo>
                  <a:pt x="21007" y="4867"/>
                </a:lnTo>
                <a:cubicBezTo>
                  <a:pt x="21470" y="4357"/>
                  <a:pt x="21470" y="3578"/>
                  <a:pt x="21007" y="3069"/>
                </a:cubicBezTo>
                <a:lnTo>
                  <a:pt x="18332" y="394"/>
                </a:lnTo>
                <a:cubicBezTo>
                  <a:pt x="18079" y="153"/>
                  <a:pt x="17739" y="26"/>
                  <a:pt x="17389" y="40"/>
                </a:cubicBezTo>
                <a:close/>
                <a:moveTo>
                  <a:pt x="3977" y="0"/>
                </a:moveTo>
                <a:cubicBezTo>
                  <a:pt x="3632" y="8"/>
                  <a:pt x="3304" y="150"/>
                  <a:pt x="3061" y="394"/>
                </a:cubicBezTo>
                <a:lnTo>
                  <a:pt x="386" y="3069"/>
                </a:lnTo>
                <a:cubicBezTo>
                  <a:pt x="-116" y="3553"/>
                  <a:pt x="-130" y="4353"/>
                  <a:pt x="355" y="4855"/>
                </a:cubicBezTo>
                <a:cubicBezTo>
                  <a:pt x="365" y="4866"/>
                  <a:pt x="376" y="4877"/>
                  <a:pt x="386" y="4887"/>
                </a:cubicBezTo>
                <a:lnTo>
                  <a:pt x="2058" y="6558"/>
                </a:lnTo>
                <a:lnTo>
                  <a:pt x="6531" y="2066"/>
                </a:lnTo>
                <a:lnTo>
                  <a:pt x="4859" y="415"/>
                </a:lnTo>
                <a:cubicBezTo>
                  <a:pt x="4623" y="158"/>
                  <a:pt x="4292" y="9"/>
                  <a:pt x="3943"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8" name="Freeform 18">
            <a:extLst>
              <a:ext uri="{FF2B5EF4-FFF2-40B4-BE49-F238E27FC236}">
                <a16:creationId xmlns:a16="http://schemas.microsoft.com/office/drawing/2014/main" id="{B1AB8EBA-3C27-46A8-A487-CC8329A5CE4C}"/>
              </a:ext>
            </a:extLst>
          </p:cNvPr>
          <p:cNvSpPr/>
          <p:nvPr/>
        </p:nvSpPr>
        <p:spPr>
          <a:xfrm>
            <a:off x="2900051" y="4706866"/>
            <a:ext cx="338501" cy="378026"/>
          </a:xfrm>
          <a:custGeom>
            <a:avLst/>
            <a:gdLst/>
            <a:ahLst/>
            <a:cxnLst>
              <a:cxn ang="0">
                <a:pos x="wd2" y="hd2"/>
              </a:cxn>
              <a:cxn ang="5400000">
                <a:pos x="wd2" y="hd2"/>
              </a:cxn>
              <a:cxn ang="10800000">
                <a:pos x="wd2" y="hd2"/>
              </a:cxn>
              <a:cxn ang="16200000">
                <a:pos x="wd2" y="hd2"/>
              </a:cxn>
            </a:cxnLst>
            <a:rect l="0" t="0" r="r" b="b"/>
            <a:pathLst>
              <a:path w="20531" h="21600" extrusionOk="0">
                <a:moveTo>
                  <a:pt x="10254" y="15680"/>
                </a:moveTo>
                <a:cubicBezTo>
                  <a:pt x="11093" y="16040"/>
                  <a:pt x="11955" y="16353"/>
                  <a:pt x="12834" y="16616"/>
                </a:cubicBezTo>
                <a:cubicBezTo>
                  <a:pt x="12121" y="19097"/>
                  <a:pt x="11038" y="20512"/>
                  <a:pt x="10182" y="20512"/>
                </a:cubicBezTo>
                <a:cubicBezTo>
                  <a:pt x="9326" y="20512"/>
                  <a:pt x="8243" y="19097"/>
                  <a:pt x="7525" y="16667"/>
                </a:cubicBezTo>
                <a:cubicBezTo>
                  <a:pt x="8454" y="16388"/>
                  <a:pt x="9365" y="16058"/>
                  <a:pt x="10254" y="15680"/>
                </a:cubicBezTo>
                <a:close/>
                <a:moveTo>
                  <a:pt x="13378" y="14112"/>
                </a:moveTo>
                <a:cubicBezTo>
                  <a:pt x="13294" y="14626"/>
                  <a:pt x="13223" y="15133"/>
                  <a:pt x="13133" y="15595"/>
                </a:cubicBezTo>
                <a:cubicBezTo>
                  <a:pt x="12648" y="15432"/>
                  <a:pt x="12115" y="15280"/>
                  <a:pt x="11601" y="15065"/>
                </a:cubicBezTo>
                <a:cubicBezTo>
                  <a:pt x="11948" y="14902"/>
                  <a:pt x="12307" y="14710"/>
                  <a:pt x="12648" y="14501"/>
                </a:cubicBezTo>
                <a:cubicBezTo>
                  <a:pt x="12989" y="14293"/>
                  <a:pt x="13151" y="14248"/>
                  <a:pt x="13378" y="14112"/>
                </a:cubicBezTo>
                <a:close/>
                <a:moveTo>
                  <a:pt x="6962" y="14005"/>
                </a:moveTo>
                <a:cubicBezTo>
                  <a:pt x="7279" y="14197"/>
                  <a:pt x="7561" y="14349"/>
                  <a:pt x="7920" y="14535"/>
                </a:cubicBezTo>
                <a:cubicBezTo>
                  <a:pt x="8279" y="14721"/>
                  <a:pt x="8584" y="14902"/>
                  <a:pt x="8925" y="15065"/>
                </a:cubicBezTo>
                <a:cubicBezTo>
                  <a:pt x="8327" y="15280"/>
                  <a:pt x="7806" y="15466"/>
                  <a:pt x="7262" y="15629"/>
                </a:cubicBezTo>
                <a:cubicBezTo>
                  <a:pt x="7148" y="15116"/>
                  <a:pt x="7052" y="14575"/>
                  <a:pt x="6962" y="14005"/>
                </a:cubicBezTo>
                <a:close/>
                <a:moveTo>
                  <a:pt x="16969" y="11609"/>
                </a:moveTo>
                <a:cubicBezTo>
                  <a:pt x="18801" y="13391"/>
                  <a:pt x="19549" y="14947"/>
                  <a:pt x="19118" y="15646"/>
                </a:cubicBezTo>
                <a:cubicBezTo>
                  <a:pt x="18861" y="16052"/>
                  <a:pt x="18106" y="16261"/>
                  <a:pt x="17047" y="16261"/>
                </a:cubicBezTo>
                <a:cubicBezTo>
                  <a:pt x="16099" y="16247"/>
                  <a:pt x="15156" y="16124"/>
                  <a:pt x="14240" y="15894"/>
                </a:cubicBezTo>
                <a:cubicBezTo>
                  <a:pt x="14427" y="15050"/>
                  <a:pt x="14564" y="14198"/>
                  <a:pt x="14653" y="13340"/>
                </a:cubicBezTo>
                <a:cubicBezTo>
                  <a:pt x="15464" y="12811"/>
                  <a:pt x="16238" y="12233"/>
                  <a:pt x="16969" y="11609"/>
                </a:cubicBezTo>
                <a:close/>
                <a:moveTo>
                  <a:pt x="3557" y="11609"/>
                </a:moveTo>
                <a:cubicBezTo>
                  <a:pt x="4215" y="12173"/>
                  <a:pt x="4939" y="12675"/>
                  <a:pt x="5711" y="13216"/>
                </a:cubicBezTo>
                <a:cubicBezTo>
                  <a:pt x="5788" y="14128"/>
                  <a:pt x="5932" y="15035"/>
                  <a:pt x="6142" y="15928"/>
                </a:cubicBezTo>
                <a:cubicBezTo>
                  <a:pt x="5276" y="16149"/>
                  <a:pt x="4382" y="16261"/>
                  <a:pt x="3485" y="16261"/>
                </a:cubicBezTo>
                <a:cubicBezTo>
                  <a:pt x="2426" y="16261"/>
                  <a:pt x="1636" y="16024"/>
                  <a:pt x="1408" y="15646"/>
                </a:cubicBezTo>
                <a:cubicBezTo>
                  <a:pt x="977" y="14947"/>
                  <a:pt x="1725" y="13391"/>
                  <a:pt x="3557" y="11609"/>
                </a:cubicBezTo>
                <a:close/>
                <a:moveTo>
                  <a:pt x="5616" y="9884"/>
                </a:moveTo>
                <a:cubicBezTo>
                  <a:pt x="5616" y="10183"/>
                  <a:pt x="5616" y="10476"/>
                  <a:pt x="5616" y="10803"/>
                </a:cubicBezTo>
                <a:cubicBezTo>
                  <a:pt x="5616" y="11130"/>
                  <a:pt x="5616" y="11502"/>
                  <a:pt x="5616" y="11823"/>
                </a:cubicBezTo>
                <a:cubicBezTo>
                  <a:pt x="5200" y="11519"/>
                  <a:pt x="4800" y="11196"/>
                  <a:pt x="4419" y="10854"/>
                </a:cubicBezTo>
                <a:cubicBezTo>
                  <a:pt x="4772" y="10532"/>
                  <a:pt x="5185" y="10211"/>
                  <a:pt x="5616" y="9884"/>
                </a:cubicBezTo>
                <a:close/>
                <a:moveTo>
                  <a:pt x="14725" y="9760"/>
                </a:moveTo>
                <a:cubicBezTo>
                  <a:pt x="15240" y="10138"/>
                  <a:pt x="15700" y="10493"/>
                  <a:pt x="16125" y="10887"/>
                </a:cubicBezTo>
                <a:cubicBezTo>
                  <a:pt x="15700" y="11237"/>
                  <a:pt x="15240" y="11615"/>
                  <a:pt x="14725" y="11964"/>
                </a:cubicBezTo>
                <a:cubicBezTo>
                  <a:pt x="14725" y="11587"/>
                  <a:pt x="14761" y="11214"/>
                  <a:pt x="14761" y="10837"/>
                </a:cubicBezTo>
                <a:cubicBezTo>
                  <a:pt x="14761" y="10459"/>
                  <a:pt x="14755" y="10087"/>
                  <a:pt x="14725" y="9760"/>
                </a:cubicBezTo>
                <a:close/>
                <a:moveTo>
                  <a:pt x="10182" y="9196"/>
                </a:moveTo>
                <a:cubicBezTo>
                  <a:pt x="9230" y="9193"/>
                  <a:pt x="8456" y="9917"/>
                  <a:pt x="8453" y="10814"/>
                </a:cubicBezTo>
                <a:cubicBezTo>
                  <a:pt x="8449" y="11711"/>
                  <a:pt x="9218" y="12440"/>
                  <a:pt x="10170" y="12444"/>
                </a:cubicBezTo>
                <a:cubicBezTo>
                  <a:pt x="11122" y="12447"/>
                  <a:pt x="11897" y="11722"/>
                  <a:pt x="11900" y="10825"/>
                </a:cubicBezTo>
                <a:cubicBezTo>
                  <a:pt x="11900" y="10823"/>
                  <a:pt x="11900" y="10822"/>
                  <a:pt x="11900" y="10820"/>
                </a:cubicBezTo>
                <a:cubicBezTo>
                  <a:pt x="11910" y="9923"/>
                  <a:pt x="11146" y="9188"/>
                  <a:pt x="10194" y="9179"/>
                </a:cubicBezTo>
                <a:cubicBezTo>
                  <a:pt x="10190" y="9179"/>
                  <a:pt x="10186" y="9179"/>
                  <a:pt x="10182" y="9179"/>
                </a:cubicBezTo>
                <a:close/>
                <a:moveTo>
                  <a:pt x="10254" y="7189"/>
                </a:moveTo>
                <a:cubicBezTo>
                  <a:pt x="10799" y="7431"/>
                  <a:pt x="11355" y="7702"/>
                  <a:pt x="11900" y="8001"/>
                </a:cubicBezTo>
                <a:cubicBezTo>
                  <a:pt x="12445" y="8299"/>
                  <a:pt x="13049" y="8660"/>
                  <a:pt x="13564" y="8987"/>
                </a:cubicBezTo>
                <a:cubicBezTo>
                  <a:pt x="13624" y="9579"/>
                  <a:pt x="13624" y="10171"/>
                  <a:pt x="13624" y="10820"/>
                </a:cubicBezTo>
                <a:cubicBezTo>
                  <a:pt x="13624" y="11468"/>
                  <a:pt x="13588" y="12133"/>
                  <a:pt x="13528" y="12754"/>
                </a:cubicBezTo>
                <a:cubicBezTo>
                  <a:pt x="13073" y="13052"/>
                  <a:pt x="12582" y="13317"/>
                  <a:pt x="12068" y="13622"/>
                </a:cubicBezTo>
                <a:cubicBezTo>
                  <a:pt x="11553" y="13926"/>
                  <a:pt x="10871" y="14231"/>
                  <a:pt x="10272" y="14501"/>
                </a:cubicBezTo>
                <a:cubicBezTo>
                  <a:pt x="9674" y="14231"/>
                  <a:pt x="9075" y="13938"/>
                  <a:pt x="8477" y="13622"/>
                </a:cubicBezTo>
                <a:cubicBezTo>
                  <a:pt x="7878" y="13306"/>
                  <a:pt x="7327" y="12974"/>
                  <a:pt x="6813" y="12652"/>
                </a:cubicBezTo>
                <a:cubicBezTo>
                  <a:pt x="6753" y="12055"/>
                  <a:pt x="6759" y="11462"/>
                  <a:pt x="6759" y="10820"/>
                </a:cubicBezTo>
                <a:cubicBezTo>
                  <a:pt x="6759" y="10177"/>
                  <a:pt x="6759" y="9658"/>
                  <a:pt x="6813" y="9089"/>
                </a:cubicBezTo>
                <a:cubicBezTo>
                  <a:pt x="7411" y="8711"/>
                  <a:pt x="8010" y="8350"/>
                  <a:pt x="8644" y="8001"/>
                </a:cubicBezTo>
                <a:cubicBezTo>
                  <a:pt x="9171" y="7662"/>
                  <a:pt x="9721" y="7414"/>
                  <a:pt x="10254" y="7172"/>
                </a:cubicBezTo>
                <a:close/>
                <a:moveTo>
                  <a:pt x="13133" y="6061"/>
                </a:moveTo>
                <a:cubicBezTo>
                  <a:pt x="13253" y="6546"/>
                  <a:pt x="13330" y="7053"/>
                  <a:pt x="13414" y="7595"/>
                </a:cubicBezTo>
                <a:cubicBezTo>
                  <a:pt x="13103" y="7403"/>
                  <a:pt x="12816" y="7256"/>
                  <a:pt x="12463" y="7065"/>
                </a:cubicBezTo>
                <a:cubicBezTo>
                  <a:pt x="12109" y="6873"/>
                  <a:pt x="11900" y="6766"/>
                  <a:pt x="11583" y="6608"/>
                </a:cubicBezTo>
                <a:cubicBezTo>
                  <a:pt x="12115" y="6377"/>
                  <a:pt x="12618" y="6208"/>
                  <a:pt x="13133" y="6044"/>
                </a:cubicBezTo>
                <a:close/>
                <a:moveTo>
                  <a:pt x="7226" y="6010"/>
                </a:moveTo>
                <a:cubicBezTo>
                  <a:pt x="7770" y="6168"/>
                  <a:pt x="8357" y="6394"/>
                  <a:pt x="8925" y="6608"/>
                </a:cubicBezTo>
                <a:cubicBezTo>
                  <a:pt x="8638" y="6743"/>
                  <a:pt x="8327" y="6901"/>
                  <a:pt x="8028" y="7065"/>
                </a:cubicBezTo>
                <a:cubicBezTo>
                  <a:pt x="7728" y="7228"/>
                  <a:pt x="7315" y="7499"/>
                  <a:pt x="6944" y="7719"/>
                </a:cubicBezTo>
                <a:cubicBezTo>
                  <a:pt x="7028" y="7099"/>
                  <a:pt x="7112" y="6535"/>
                  <a:pt x="7226" y="5971"/>
                </a:cubicBezTo>
                <a:close/>
                <a:moveTo>
                  <a:pt x="17197" y="5339"/>
                </a:moveTo>
                <a:cubicBezTo>
                  <a:pt x="18256" y="5339"/>
                  <a:pt x="18992" y="5576"/>
                  <a:pt x="19250" y="5954"/>
                </a:cubicBezTo>
                <a:cubicBezTo>
                  <a:pt x="19681" y="6659"/>
                  <a:pt x="18914" y="8294"/>
                  <a:pt x="16969" y="10132"/>
                </a:cubicBezTo>
                <a:cubicBezTo>
                  <a:pt x="16237" y="9504"/>
                  <a:pt x="15463" y="8921"/>
                  <a:pt x="14653" y="8384"/>
                </a:cubicBezTo>
                <a:cubicBezTo>
                  <a:pt x="14568" y="7497"/>
                  <a:pt x="14425" y="6616"/>
                  <a:pt x="14222" y="5745"/>
                </a:cubicBezTo>
                <a:cubicBezTo>
                  <a:pt x="15191" y="5487"/>
                  <a:pt x="16190" y="5345"/>
                  <a:pt x="17197" y="5322"/>
                </a:cubicBezTo>
                <a:close/>
                <a:moveTo>
                  <a:pt x="3299" y="5339"/>
                </a:moveTo>
                <a:cubicBezTo>
                  <a:pt x="4245" y="5355"/>
                  <a:pt x="5186" y="5478"/>
                  <a:pt x="6100" y="5706"/>
                </a:cubicBezTo>
                <a:cubicBezTo>
                  <a:pt x="5902" y="6625"/>
                  <a:pt x="5766" y="7555"/>
                  <a:pt x="5693" y="8491"/>
                </a:cubicBezTo>
                <a:cubicBezTo>
                  <a:pt x="4936" y="8990"/>
                  <a:pt x="4216" y="9538"/>
                  <a:pt x="3539" y="10132"/>
                </a:cubicBezTo>
                <a:cubicBezTo>
                  <a:pt x="1624" y="8294"/>
                  <a:pt x="810" y="6659"/>
                  <a:pt x="1241" y="5954"/>
                </a:cubicBezTo>
                <a:cubicBezTo>
                  <a:pt x="1498" y="5531"/>
                  <a:pt x="2240" y="5322"/>
                  <a:pt x="3299" y="5322"/>
                </a:cubicBezTo>
                <a:close/>
                <a:moveTo>
                  <a:pt x="10182" y="1094"/>
                </a:moveTo>
                <a:cubicBezTo>
                  <a:pt x="11038" y="1094"/>
                  <a:pt x="12157" y="2520"/>
                  <a:pt x="12875" y="5001"/>
                </a:cubicBezTo>
                <a:cubicBezTo>
                  <a:pt x="12044" y="5272"/>
                  <a:pt x="11146" y="5610"/>
                  <a:pt x="10254" y="5988"/>
                </a:cubicBezTo>
                <a:cubicBezTo>
                  <a:pt x="9365" y="5596"/>
                  <a:pt x="8454" y="5250"/>
                  <a:pt x="7525" y="4950"/>
                </a:cubicBezTo>
                <a:cubicBezTo>
                  <a:pt x="8243" y="2481"/>
                  <a:pt x="9320" y="1077"/>
                  <a:pt x="10182" y="1077"/>
                </a:cubicBezTo>
                <a:close/>
                <a:moveTo>
                  <a:pt x="10182" y="17"/>
                </a:moveTo>
                <a:cubicBezTo>
                  <a:pt x="8632" y="17"/>
                  <a:pt x="7226" y="1861"/>
                  <a:pt x="6424" y="4668"/>
                </a:cubicBezTo>
                <a:cubicBezTo>
                  <a:pt x="5417" y="4406"/>
                  <a:pt x="4380" y="4258"/>
                  <a:pt x="3335" y="4229"/>
                </a:cubicBezTo>
                <a:cubicBezTo>
                  <a:pt x="1845" y="4229"/>
                  <a:pt x="756" y="4606"/>
                  <a:pt x="265" y="5390"/>
                </a:cubicBezTo>
                <a:cubicBezTo>
                  <a:pt x="-537" y="6687"/>
                  <a:pt x="534" y="8773"/>
                  <a:pt x="2737" y="10870"/>
                </a:cubicBezTo>
                <a:cubicBezTo>
                  <a:pt x="618" y="12923"/>
                  <a:pt x="-357" y="14907"/>
                  <a:pt x="415" y="16176"/>
                </a:cubicBezTo>
                <a:cubicBezTo>
                  <a:pt x="905" y="16954"/>
                  <a:pt x="1995" y="17338"/>
                  <a:pt x="3485" y="17338"/>
                </a:cubicBezTo>
                <a:cubicBezTo>
                  <a:pt x="4476" y="17319"/>
                  <a:pt x="5462" y="17194"/>
                  <a:pt x="6424" y="16965"/>
                </a:cubicBezTo>
                <a:cubicBezTo>
                  <a:pt x="7250" y="19784"/>
                  <a:pt x="8632" y="21600"/>
                  <a:pt x="10182" y="21600"/>
                </a:cubicBezTo>
                <a:cubicBezTo>
                  <a:pt x="11732" y="21600"/>
                  <a:pt x="13121" y="19773"/>
                  <a:pt x="13923" y="16965"/>
                </a:cubicBezTo>
                <a:cubicBezTo>
                  <a:pt x="14934" y="17224"/>
                  <a:pt x="15975" y="17366"/>
                  <a:pt x="17023" y="17388"/>
                </a:cubicBezTo>
                <a:cubicBezTo>
                  <a:pt x="18513" y="17388"/>
                  <a:pt x="19609" y="17010"/>
                  <a:pt x="20093" y="16227"/>
                </a:cubicBezTo>
                <a:cubicBezTo>
                  <a:pt x="20866" y="14958"/>
                  <a:pt x="19890" y="12974"/>
                  <a:pt x="17771" y="10921"/>
                </a:cubicBezTo>
                <a:cubicBezTo>
                  <a:pt x="20034" y="8790"/>
                  <a:pt x="21063" y="6704"/>
                  <a:pt x="20261" y="5407"/>
                </a:cubicBezTo>
                <a:cubicBezTo>
                  <a:pt x="19776" y="4629"/>
                  <a:pt x="18681" y="4279"/>
                  <a:pt x="17197" y="4279"/>
                </a:cubicBezTo>
                <a:cubicBezTo>
                  <a:pt x="16101" y="4305"/>
                  <a:pt x="15014" y="4458"/>
                  <a:pt x="13959" y="4736"/>
                </a:cubicBezTo>
                <a:cubicBezTo>
                  <a:pt x="13127" y="1872"/>
                  <a:pt x="11756" y="0"/>
                  <a:pt x="10182"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 name="Заглавие 3">
            <a:extLst>
              <a:ext uri="{FF2B5EF4-FFF2-40B4-BE49-F238E27FC236}">
                <a16:creationId xmlns:a16="http://schemas.microsoft.com/office/drawing/2014/main" id="{A8A937E9-D876-4506-8755-3B31B8F5CA34}"/>
              </a:ext>
            </a:extLst>
          </p:cNvPr>
          <p:cNvSpPr>
            <a:spLocks noGrp="1"/>
          </p:cNvSpPr>
          <p:nvPr>
            <p:ph type="title"/>
          </p:nvPr>
        </p:nvSpPr>
        <p:spPr/>
        <p:txBody>
          <a:bodyPr/>
          <a:lstStyle/>
          <a:p>
            <a:r>
              <a:rPr lang="el-GR" dirty="0"/>
              <a:t>Άσκηση </a:t>
            </a:r>
            <a:r>
              <a:rPr lang="en-GB" dirty="0"/>
              <a:t>Ice breaker</a:t>
            </a:r>
            <a:endParaRPr lang="bg-BG" dirty="0"/>
          </a:p>
        </p:txBody>
      </p:sp>
      <p:sp>
        <p:nvSpPr>
          <p:cNvPr id="36" name="Tijdelijke aanduiding voor dianummer 5">
            <a:extLst>
              <a:ext uri="{FF2B5EF4-FFF2-40B4-BE49-F238E27FC236}">
                <a16:creationId xmlns:a16="http://schemas.microsoft.com/office/drawing/2014/main" id="{FDC3BBFD-632E-4E86-A0EF-F4D53FD8BFB1}"/>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28</a:t>
            </a:fld>
            <a:endParaRPr lang="en-US" dirty="0"/>
          </a:p>
        </p:txBody>
      </p:sp>
      <p:sp>
        <p:nvSpPr>
          <p:cNvPr id="34" name="Текстово поле 33">
            <a:extLst>
              <a:ext uri="{FF2B5EF4-FFF2-40B4-BE49-F238E27FC236}">
                <a16:creationId xmlns:a16="http://schemas.microsoft.com/office/drawing/2014/main" id="{9C97B275-7A5A-42BC-8339-D98EC058249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200206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up)">
                                      <p:cBhvr>
                                        <p:cTn id="11" dur="6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p:tmAbs val="0"/>
                                  </p:iterate>
                                  <p:childTnLst>
                                    <p:set>
                                      <p:cBhvr>
                                        <p:cTn id="15" fill="hold"/>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500"/>
                            </p:stCondLst>
                            <p:childTnLst>
                              <p:par>
                                <p:cTn id="18" presetID="22" presetClass="entr" presetSubtype="1" fill="hold" grpId="0" nodeType="afterEffect">
                                  <p:stCondLst>
                                    <p:cond delay="0"/>
                                  </p:stCondLst>
                                  <p:iterate>
                                    <p:tmAbs val="0"/>
                                  </p:iterate>
                                  <p:childTnLst>
                                    <p:set>
                                      <p:cBhvr>
                                        <p:cTn id="19" fill="hold"/>
                                        <p:tgtEl>
                                          <p:spTgt spid="39"/>
                                        </p:tgtEl>
                                        <p:attrNameLst>
                                          <p:attrName>style.visibility</p:attrName>
                                        </p:attrNameLst>
                                      </p:cBhvr>
                                      <p:to>
                                        <p:strVal val="visible"/>
                                      </p:to>
                                    </p:set>
                                    <p:animEffect transition="in" filter="wipe(up)">
                                      <p:cBhvr>
                                        <p:cTn id="20" dur="6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500"/>
                            </p:stCondLst>
                            <p:childTnLst>
                              <p:par>
                                <p:cTn id="27" presetID="22" presetClass="entr" presetSubtype="1" fill="hold" grpId="0" nodeType="afterEffect">
                                  <p:stCondLst>
                                    <p:cond delay="0"/>
                                  </p:stCondLst>
                                  <p:iterate>
                                    <p:tmAbs val="0"/>
                                  </p:iterate>
                                  <p:childTnLst>
                                    <p:set>
                                      <p:cBhvr>
                                        <p:cTn id="28" fill="hold"/>
                                        <p:tgtEl>
                                          <p:spTgt spid="37"/>
                                        </p:tgtEl>
                                        <p:attrNameLst>
                                          <p:attrName>style.visibility</p:attrName>
                                        </p:attrNameLst>
                                      </p:cBhvr>
                                      <p:to>
                                        <p:strVal val="visible"/>
                                      </p:to>
                                    </p:set>
                                    <p:animEffect transition="in" filter="wipe(up)">
                                      <p:cBhvr>
                                        <p:cTn id="29" dur="6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p:tmAbs val="0"/>
                                  </p:iterate>
                                  <p:childTnLst>
                                    <p:set>
                                      <p:cBhvr>
                                        <p:cTn id="33" fill="hold"/>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1" fill="hold" grpId="0" nodeType="afterEffect">
                                  <p:stCondLst>
                                    <p:cond delay="0"/>
                                  </p:stCondLst>
                                  <p:iterate>
                                    <p:tmAbs val="0"/>
                                  </p:iterate>
                                  <p:childTnLst>
                                    <p:set>
                                      <p:cBhvr>
                                        <p:cTn id="37" fill="hold"/>
                                        <p:tgtEl>
                                          <p:spTgt spid="35"/>
                                        </p:tgtEl>
                                        <p:attrNameLst>
                                          <p:attrName>style.visibility</p:attrName>
                                        </p:attrNameLst>
                                      </p:cBhvr>
                                      <p:to>
                                        <p:strVal val="visible"/>
                                      </p:to>
                                    </p:set>
                                    <p:animEffect transition="in" filter="wipe(up)">
                                      <p:cBhvr>
                                        <p:cTn id="38" dur="6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p:tmAbs val="0"/>
                                  </p:iterate>
                                  <p:childTnLst>
                                    <p:set>
                                      <p:cBhvr>
                                        <p:cTn id="42" fill="hold"/>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500"/>
                            </p:stCondLst>
                            <p:childTnLst>
                              <p:par>
                                <p:cTn id="45" presetID="22" presetClass="entr" presetSubtype="1" fill="hold" grpId="0" nodeType="afterEffect">
                                  <p:stCondLst>
                                    <p:cond delay="0"/>
                                  </p:stCondLst>
                                  <p:iterate>
                                    <p:tmAbs val="0"/>
                                  </p:iterate>
                                  <p:childTnLst>
                                    <p:set>
                                      <p:cBhvr>
                                        <p:cTn id="46" fill="hold"/>
                                        <p:tgtEl>
                                          <p:spTgt spid="33"/>
                                        </p:tgtEl>
                                        <p:attrNameLst>
                                          <p:attrName>style.visibility</p:attrName>
                                        </p:attrNameLst>
                                      </p:cBhvr>
                                      <p:to>
                                        <p:strVal val="visible"/>
                                      </p:to>
                                    </p:set>
                                    <p:animEffect transition="in" filter="wipe(up)">
                                      <p:cBhvr>
                                        <p:cTn id="47" dur="6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p:tmAbs val="0"/>
                                  </p:iterate>
                                  <p:childTnLst>
                                    <p:set>
                                      <p:cBhvr>
                                        <p:cTn id="51" fill="hold"/>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
                            </p:stCondLst>
                            <p:childTnLst>
                              <p:par>
                                <p:cTn id="54" presetID="22" presetClass="entr" presetSubtype="1" fill="hold" grpId="0" nodeType="afterEffect">
                                  <p:stCondLst>
                                    <p:cond delay="0"/>
                                  </p:stCondLst>
                                  <p:iterate>
                                    <p:tmAbs val="0"/>
                                  </p:iterate>
                                  <p:childTnLst>
                                    <p:set>
                                      <p:cBhvr>
                                        <p:cTn id="55" fill="hold"/>
                                        <p:tgtEl>
                                          <p:spTgt spid="31"/>
                                        </p:tgtEl>
                                        <p:attrNameLst>
                                          <p:attrName>style.visibility</p:attrName>
                                        </p:attrNameLst>
                                      </p:cBhvr>
                                      <p:to>
                                        <p:strVal val="visible"/>
                                      </p:to>
                                    </p:set>
                                    <p:animEffect transition="in" filter="wipe(up)">
                                      <p:cBhvr>
                                        <p:cTn id="56" dur="6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5" grpId="0" animBg="1" advAuto="0"/>
      <p:bldP spid="18" grpId="0" animBg="1" advAuto="0"/>
      <p:bldP spid="21" grpId="0" animBg="1" advAuto="0"/>
      <p:bldP spid="24" grpId="0" animBg="1" advAuto="0"/>
      <p:bldP spid="27" grpId="0" animBg="1" advAuto="0"/>
      <p:bldP spid="31" grpId="0" animBg="1" advAuto="0"/>
      <p:bldP spid="33" grpId="0" animBg="1" advAuto="0"/>
      <p:bldP spid="35" grpId="0" animBg="1" advAuto="0"/>
      <p:bldP spid="37" grpId="0" animBg="1" advAuto="0"/>
      <p:bldP spid="39" grpId="0" animBg="1" advAuto="0"/>
      <p:bldP spid="41"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l-GR" dirty="0"/>
              <a:t>Πρόγραμμα</a:t>
            </a:r>
            <a:br>
              <a:rPr lang="en-US" dirty="0"/>
            </a:br>
            <a:r>
              <a:rPr lang="en-US" dirty="0"/>
              <a:t>(</a:t>
            </a:r>
            <a:r>
              <a:rPr lang="el-GR" dirty="0"/>
              <a:t>Ημέρα 1η</a:t>
            </a:r>
            <a:r>
              <a:rPr lang="en-US" dirty="0"/>
              <a:t>)</a:t>
            </a:r>
          </a:p>
        </p:txBody>
      </p:sp>
      <p:sp>
        <p:nvSpPr>
          <p:cNvPr id="20" name="Content Placeholder 19"/>
          <p:cNvSpPr>
            <a:spLocks noGrp="1"/>
          </p:cNvSpPr>
          <p:nvPr>
            <p:ph idx="1"/>
          </p:nvPr>
        </p:nvSpPr>
        <p:spPr/>
        <p:txBody>
          <a:bodyPr/>
          <a:lstStyle/>
          <a:p>
            <a:pPr marL="514350" indent="-514350">
              <a:buFont typeface="+mj-lt"/>
              <a:buAutoNum type="arabicPeriod"/>
            </a:pPr>
            <a:r>
              <a:rPr lang="el-GR" dirty="0"/>
              <a:t>Εισαγωγή
Ριζοσπαστικοποίηση</a:t>
            </a:r>
            <a:endParaRPr lang="en-US" dirty="0"/>
          </a:p>
          <a:p>
            <a:pPr marL="514350" indent="-514350">
              <a:buFont typeface="+mj-lt"/>
              <a:buAutoNum type="arabicPeriod"/>
            </a:pPr>
            <a:r>
              <a:rPr lang="el-GR" dirty="0"/>
              <a:t>Καθοδήγηση και Γονική Μέριμνα</a:t>
            </a:r>
            <a:endParaRPr lang="en-US" dirty="0"/>
          </a:p>
          <a:p>
            <a:pPr marL="514350" indent="-514350">
              <a:buFont typeface="+mj-lt"/>
              <a:buAutoNum type="arabicPeriod"/>
            </a:pPr>
            <a:r>
              <a:rPr lang="el-GR" dirty="0"/>
              <a:t>Κριτική σκέψη
Επίλυση Συγκρούσεων</a:t>
            </a:r>
          </a:p>
          <a:p>
            <a:pPr marL="514350" indent="-514350">
              <a:buFont typeface="+mj-lt"/>
              <a:buAutoNum type="arabicPeriod"/>
            </a:pPr>
            <a:r>
              <a:rPr lang="el-GR" dirty="0"/>
              <a:t>Ανατροφοδότηση
Συμπέρασμα</a:t>
            </a:r>
            <a:endParaRPr lang="en-US" dirty="0"/>
          </a:p>
        </p:txBody>
      </p:sp>
      <p:sp>
        <p:nvSpPr>
          <p:cNvPr id="7" name="Slide Number Placeholder 6"/>
          <p:cNvSpPr>
            <a:spLocks noGrp="1"/>
          </p:cNvSpPr>
          <p:nvPr>
            <p:ph type="sldNum" sz="quarter" idx="12"/>
          </p:nvPr>
        </p:nvSpPr>
        <p:spPr/>
        <p:txBody>
          <a:bodyPr/>
          <a:lstStyle/>
          <a:p>
            <a:fld id="{CB318F78-A315-46C9-8B3F-2431B4397D31}" type="slidenum">
              <a:rPr lang="en-US" smtClean="0"/>
              <a:t>2</a:t>
            </a:fld>
            <a:endParaRPr lang="en-US"/>
          </a:p>
        </p:txBody>
      </p:sp>
      <p:sp>
        <p:nvSpPr>
          <p:cNvPr id="8" name="Текстово поле 7">
            <a:extLst>
              <a:ext uri="{FF2B5EF4-FFF2-40B4-BE49-F238E27FC236}">
                <a16:creationId xmlns:a16="http://schemas.microsoft.com/office/drawing/2014/main" id="{C2075264-5868-4ECD-976C-C80A174B9F00}"/>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3674978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90716C0B-A4F4-4616-9B1C-5F75AA8ADED1}"/>
              </a:ext>
            </a:extLst>
          </p:cNvPr>
          <p:cNvSpPr>
            <a:spLocks noGrp="1"/>
          </p:cNvSpPr>
          <p:nvPr>
            <p:ph type="sldNum" sz="quarter" idx="12"/>
          </p:nvPr>
        </p:nvSpPr>
        <p:spPr/>
        <p:txBody>
          <a:bodyPr/>
          <a:lstStyle/>
          <a:p>
            <a:fld id="{CB318F78-A315-46C9-8B3F-2431B4397D31}" type="slidenum">
              <a:rPr lang="en-US" smtClean="0"/>
              <a:t>29</a:t>
            </a:fld>
            <a:endParaRPr lang="en-US" dirty="0"/>
          </a:p>
        </p:txBody>
      </p:sp>
      <p:sp>
        <p:nvSpPr>
          <p:cNvPr id="26" name="Right Triangle 2">
            <a:extLst>
              <a:ext uri="{FF2B5EF4-FFF2-40B4-BE49-F238E27FC236}">
                <a16:creationId xmlns:a16="http://schemas.microsoft.com/office/drawing/2014/main" id="{3EB02E2E-61E3-496C-A5EE-914045C7B054}"/>
              </a:ext>
            </a:extLst>
          </p:cNvPr>
          <p:cNvSpPr/>
          <p:nvPr/>
        </p:nvSpPr>
        <p:spPr>
          <a:xfrm rot="10800000">
            <a:off x="1080055" y="3330045"/>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0CB100"/>
              </a:gs>
              <a:gs pos="46821">
                <a:srgbClr val="67CE02"/>
              </a:gs>
              <a:gs pos="99075">
                <a:srgbClr val="C3EA03"/>
              </a:gs>
            </a:gsLst>
          </a:gradFill>
          <a:ln w="12700">
            <a:miter lim="400000"/>
          </a:ln>
        </p:spPr>
        <p:txBody>
          <a:bodyPr lIns="34289" tIns="34289" rIns="34289" bIns="34289" anchor="ctr"/>
          <a:lstStyle/>
          <a:p>
            <a:pPr>
              <a:defRPr>
                <a:solidFill>
                  <a:srgbClr val="FFFFFF"/>
                </a:solidFill>
              </a:defRPr>
            </a:pPr>
            <a:endParaRPr sz="1350"/>
          </a:p>
        </p:txBody>
      </p:sp>
      <p:sp>
        <p:nvSpPr>
          <p:cNvPr id="27" name="Right Triangle 14">
            <a:extLst>
              <a:ext uri="{FF2B5EF4-FFF2-40B4-BE49-F238E27FC236}">
                <a16:creationId xmlns:a16="http://schemas.microsoft.com/office/drawing/2014/main" id="{174A6EC1-D7B7-4BF7-AC4A-6B86E634CCCC}"/>
              </a:ext>
            </a:extLst>
          </p:cNvPr>
          <p:cNvSpPr/>
          <p:nvPr/>
        </p:nvSpPr>
        <p:spPr>
          <a:xfrm rot="10800000">
            <a:off x="2236518" y="4065780"/>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2372">
                <a:srgbClr val="FF0040"/>
              </a:gs>
              <a:gs pos="37053">
                <a:srgbClr val="FF0071"/>
              </a:gs>
              <a:gs pos="99150">
                <a:srgbClr val="FF00A2"/>
              </a:gs>
            </a:gsLst>
          </a:gradFill>
          <a:ln w="12700">
            <a:miter lim="400000"/>
          </a:ln>
        </p:spPr>
        <p:txBody>
          <a:bodyPr lIns="34289" tIns="34289" rIns="34289" bIns="34289" anchor="ctr"/>
          <a:lstStyle/>
          <a:p>
            <a:pPr>
              <a:defRPr>
                <a:solidFill>
                  <a:srgbClr val="FFFFFF"/>
                </a:solidFill>
              </a:defRPr>
            </a:pPr>
            <a:endParaRPr sz="1350"/>
          </a:p>
        </p:txBody>
      </p:sp>
      <p:sp>
        <p:nvSpPr>
          <p:cNvPr id="28" name="Right Triangle 26">
            <a:extLst>
              <a:ext uri="{FF2B5EF4-FFF2-40B4-BE49-F238E27FC236}">
                <a16:creationId xmlns:a16="http://schemas.microsoft.com/office/drawing/2014/main" id="{D23A71EF-79F3-4327-BE3F-74A468043DC7}"/>
              </a:ext>
            </a:extLst>
          </p:cNvPr>
          <p:cNvSpPr/>
          <p:nvPr/>
        </p:nvSpPr>
        <p:spPr>
          <a:xfrm rot="10800000">
            <a:off x="3422582" y="4807928"/>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FC203"/>
              </a:gs>
              <a:gs pos="36657">
                <a:srgbClr val="FF7D25"/>
              </a:gs>
              <a:gs pos="77153">
                <a:srgbClr val="FF3847"/>
              </a:gs>
            </a:gsLst>
          </a:gradFill>
          <a:ln w="12700">
            <a:miter lim="400000"/>
          </a:ln>
        </p:spPr>
        <p:txBody>
          <a:bodyPr lIns="34289" tIns="34289" rIns="34289" bIns="34289" anchor="ctr"/>
          <a:lstStyle/>
          <a:p>
            <a:pPr>
              <a:defRPr>
                <a:solidFill>
                  <a:srgbClr val="FFFFFF"/>
                </a:solidFill>
              </a:defRPr>
            </a:pPr>
            <a:endParaRPr sz="1350"/>
          </a:p>
        </p:txBody>
      </p:sp>
      <p:sp>
        <p:nvSpPr>
          <p:cNvPr id="29" name="Right Triangle 38">
            <a:extLst>
              <a:ext uri="{FF2B5EF4-FFF2-40B4-BE49-F238E27FC236}">
                <a16:creationId xmlns:a16="http://schemas.microsoft.com/office/drawing/2014/main" id="{57B572E8-0409-4383-8D37-035508131C69}"/>
              </a:ext>
            </a:extLst>
          </p:cNvPr>
          <p:cNvSpPr/>
          <p:nvPr/>
        </p:nvSpPr>
        <p:spPr>
          <a:xfrm rot="10800000">
            <a:off x="4620552" y="5535359"/>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000C6"/>
              </a:gs>
              <a:gs pos="46532">
                <a:srgbClr val="B800C4"/>
              </a:gs>
              <a:gs pos="100000">
                <a:srgbClr val="8000C2"/>
              </a:gs>
            </a:gsLst>
          </a:gradFill>
          <a:ln w="12700">
            <a:miter lim="400000"/>
          </a:ln>
        </p:spPr>
        <p:txBody>
          <a:bodyPr lIns="34289" tIns="34289" rIns="34289" bIns="34289" anchor="ctr"/>
          <a:lstStyle/>
          <a:p>
            <a:pPr>
              <a:defRPr>
                <a:solidFill>
                  <a:srgbClr val="FFFFFF"/>
                </a:solidFill>
              </a:defRPr>
            </a:pPr>
            <a:endParaRPr sz="1350"/>
          </a:p>
        </p:txBody>
      </p:sp>
      <p:pic>
        <p:nvPicPr>
          <p:cNvPr id="30" name="Picture 50" descr="Picture 50">
            <a:extLst>
              <a:ext uri="{FF2B5EF4-FFF2-40B4-BE49-F238E27FC236}">
                <a16:creationId xmlns:a16="http://schemas.microsoft.com/office/drawing/2014/main" id="{9EBC3898-FC74-49E8-8626-C9185E2EDFDB}"/>
              </a:ext>
            </a:extLst>
          </p:cNvPr>
          <p:cNvPicPr>
            <a:picLocks noChangeAspect="1"/>
          </p:cNvPicPr>
          <p:nvPr/>
        </p:nvPicPr>
        <p:blipFill>
          <a:blip r:embed="rId3">
            <a:alphaModFix amt="70000"/>
          </a:blip>
          <a:srcRect t="7891"/>
          <a:stretch>
            <a:fillRect/>
          </a:stretch>
        </p:blipFill>
        <p:spPr>
          <a:xfrm>
            <a:off x="4794145" y="4554545"/>
            <a:ext cx="152900" cy="2029320"/>
          </a:xfrm>
          <a:prstGeom prst="rect">
            <a:avLst/>
          </a:prstGeom>
          <a:ln w="12700">
            <a:miter lim="400000"/>
          </a:ln>
        </p:spPr>
      </p:pic>
      <p:pic>
        <p:nvPicPr>
          <p:cNvPr id="31" name="Picture 51" descr="Picture 51">
            <a:extLst>
              <a:ext uri="{FF2B5EF4-FFF2-40B4-BE49-F238E27FC236}">
                <a16:creationId xmlns:a16="http://schemas.microsoft.com/office/drawing/2014/main" id="{BCF4C46B-4343-41C4-BA74-D26498933466}"/>
              </a:ext>
            </a:extLst>
          </p:cNvPr>
          <p:cNvPicPr>
            <a:picLocks noChangeAspect="1"/>
          </p:cNvPicPr>
          <p:nvPr/>
        </p:nvPicPr>
        <p:blipFill>
          <a:blip r:embed="rId3">
            <a:alphaModFix amt="70000"/>
          </a:blip>
          <a:srcRect t="8843"/>
          <a:stretch>
            <a:fillRect/>
          </a:stretch>
        </p:blipFill>
        <p:spPr>
          <a:xfrm>
            <a:off x="3597580" y="4143537"/>
            <a:ext cx="152900" cy="2008352"/>
          </a:xfrm>
          <a:prstGeom prst="rect">
            <a:avLst/>
          </a:prstGeom>
          <a:ln w="12700">
            <a:miter lim="400000"/>
          </a:ln>
        </p:spPr>
      </p:pic>
      <p:pic>
        <p:nvPicPr>
          <p:cNvPr id="32" name="Picture 52" descr="Picture 52">
            <a:extLst>
              <a:ext uri="{FF2B5EF4-FFF2-40B4-BE49-F238E27FC236}">
                <a16:creationId xmlns:a16="http://schemas.microsoft.com/office/drawing/2014/main" id="{C4EF7387-6DD5-4E7C-B327-6374C43A2501}"/>
              </a:ext>
            </a:extLst>
          </p:cNvPr>
          <p:cNvPicPr>
            <a:picLocks noChangeAspect="1"/>
          </p:cNvPicPr>
          <p:nvPr/>
        </p:nvPicPr>
        <p:blipFill>
          <a:blip r:embed="rId3">
            <a:alphaModFix amt="70000"/>
          </a:blip>
          <a:stretch>
            <a:fillRect/>
          </a:stretch>
        </p:blipFill>
        <p:spPr>
          <a:xfrm>
            <a:off x="2411910" y="3328625"/>
            <a:ext cx="152900" cy="2203190"/>
          </a:xfrm>
          <a:prstGeom prst="rect">
            <a:avLst/>
          </a:prstGeom>
          <a:ln w="12700">
            <a:miter lim="400000"/>
          </a:ln>
        </p:spPr>
      </p:pic>
      <p:pic>
        <p:nvPicPr>
          <p:cNvPr id="33" name="Picture 53" descr="Picture 53">
            <a:extLst>
              <a:ext uri="{FF2B5EF4-FFF2-40B4-BE49-F238E27FC236}">
                <a16:creationId xmlns:a16="http://schemas.microsoft.com/office/drawing/2014/main" id="{A454F1DB-4E60-4A59-BF2A-2C729173F34C}"/>
              </a:ext>
            </a:extLst>
          </p:cNvPr>
          <p:cNvPicPr>
            <a:picLocks noChangeAspect="1"/>
          </p:cNvPicPr>
          <p:nvPr/>
        </p:nvPicPr>
        <p:blipFill>
          <a:blip r:embed="rId3">
            <a:alphaModFix amt="70000"/>
          </a:blip>
          <a:srcRect t="5200"/>
          <a:stretch>
            <a:fillRect/>
          </a:stretch>
        </p:blipFill>
        <p:spPr>
          <a:xfrm>
            <a:off x="1253870" y="2590800"/>
            <a:ext cx="152900" cy="2088617"/>
          </a:xfrm>
          <a:prstGeom prst="rect">
            <a:avLst/>
          </a:prstGeom>
          <a:ln w="12700">
            <a:miter lim="400000"/>
          </a:ln>
        </p:spPr>
      </p:pic>
      <p:sp>
        <p:nvSpPr>
          <p:cNvPr id="34" name="Rectangle 20">
            <a:extLst>
              <a:ext uri="{FF2B5EF4-FFF2-40B4-BE49-F238E27FC236}">
                <a16:creationId xmlns:a16="http://schemas.microsoft.com/office/drawing/2014/main" id="{2FCD2CC5-D3E9-4A6B-A627-6C4D0B637258}"/>
              </a:ext>
            </a:extLst>
          </p:cNvPr>
          <p:cNvSpPr/>
          <p:nvPr/>
        </p:nvSpPr>
        <p:spPr>
          <a:xfrm>
            <a:off x="2236519" y="3477825"/>
            <a:ext cx="3890238" cy="7435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CC3399"/>
          </a:solidFill>
          <a:ln w="12700">
            <a:miter lim="400000"/>
          </a:ln>
        </p:spPr>
        <p:txBody>
          <a:bodyPr lIns="34289" tIns="34289" rIns="34289" bIns="34289" anchor="ctr"/>
          <a:lstStyle/>
          <a:p>
            <a:pPr>
              <a:defRPr>
                <a:solidFill>
                  <a:srgbClr val="FFFFFF"/>
                </a:solidFill>
              </a:defRPr>
            </a:pPr>
            <a:endParaRPr sz="1350"/>
          </a:p>
        </p:txBody>
      </p:sp>
      <p:sp>
        <p:nvSpPr>
          <p:cNvPr id="35" name="Rectangle 8">
            <a:extLst>
              <a:ext uri="{FF2B5EF4-FFF2-40B4-BE49-F238E27FC236}">
                <a16:creationId xmlns:a16="http://schemas.microsoft.com/office/drawing/2014/main" id="{19207EFB-B4A2-4822-A69C-567C18E81954}"/>
              </a:ext>
            </a:extLst>
          </p:cNvPr>
          <p:cNvSpPr/>
          <p:nvPr/>
        </p:nvSpPr>
        <p:spPr>
          <a:xfrm>
            <a:off x="1080055" y="2742088"/>
            <a:ext cx="3890238" cy="5878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92D050"/>
          </a:solidFill>
          <a:ln w="12700">
            <a:miter lim="400000"/>
          </a:ln>
        </p:spPr>
        <p:txBody>
          <a:bodyPr lIns="34289" tIns="34289" rIns="34289" bIns="34289" anchor="ctr"/>
          <a:lstStyle/>
          <a:p>
            <a:pPr>
              <a:defRPr>
                <a:solidFill>
                  <a:srgbClr val="FFFFFF"/>
                </a:solidFill>
              </a:defRPr>
            </a:pPr>
            <a:endParaRPr sz="1350"/>
          </a:p>
        </p:txBody>
      </p:sp>
      <p:sp>
        <p:nvSpPr>
          <p:cNvPr id="36" name="Rectangle 32">
            <a:extLst>
              <a:ext uri="{FF2B5EF4-FFF2-40B4-BE49-F238E27FC236}">
                <a16:creationId xmlns:a16="http://schemas.microsoft.com/office/drawing/2014/main" id="{7B48DBF4-4024-4C6C-A665-BC63C210E2BF}"/>
              </a:ext>
            </a:extLst>
          </p:cNvPr>
          <p:cNvSpPr/>
          <p:nvPr/>
        </p:nvSpPr>
        <p:spPr>
          <a:xfrm>
            <a:off x="3424963" y="4221466"/>
            <a:ext cx="3890238" cy="685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FF6600"/>
          </a:solidFill>
          <a:ln w="12700">
            <a:miter lim="400000"/>
          </a:ln>
        </p:spPr>
        <p:txBody>
          <a:bodyPr lIns="34289" tIns="34289" rIns="34289" bIns="34289" anchor="ctr"/>
          <a:lstStyle/>
          <a:p>
            <a:pPr>
              <a:defRPr>
                <a:solidFill>
                  <a:srgbClr val="FFFFFF"/>
                </a:solidFill>
              </a:defRPr>
            </a:pPr>
            <a:endParaRPr sz="1350"/>
          </a:p>
        </p:txBody>
      </p:sp>
      <p:sp>
        <p:nvSpPr>
          <p:cNvPr id="37" name="Rectangle 44">
            <a:extLst>
              <a:ext uri="{FF2B5EF4-FFF2-40B4-BE49-F238E27FC236}">
                <a16:creationId xmlns:a16="http://schemas.microsoft.com/office/drawing/2014/main" id="{BD66F767-04ED-45C3-BB84-1C46D5DA6B32}"/>
              </a:ext>
            </a:extLst>
          </p:cNvPr>
          <p:cNvSpPr/>
          <p:nvPr/>
        </p:nvSpPr>
        <p:spPr>
          <a:xfrm>
            <a:off x="4620552" y="4947404"/>
            <a:ext cx="3890241"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7030A0"/>
          </a:solidFill>
          <a:ln w="12700">
            <a:miter lim="400000"/>
          </a:ln>
        </p:spPr>
        <p:txBody>
          <a:bodyPr lIns="34289" tIns="34289" rIns="34289" bIns="34289" anchor="ctr"/>
          <a:lstStyle/>
          <a:p>
            <a:pPr>
              <a:defRPr>
                <a:solidFill>
                  <a:srgbClr val="FFFFFF"/>
                </a:solidFill>
              </a:defRPr>
            </a:pPr>
            <a:endParaRPr sz="1350"/>
          </a:p>
        </p:txBody>
      </p:sp>
      <p:pic>
        <p:nvPicPr>
          <p:cNvPr id="38" name="TinyPPT_2019.png" descr="TinyPPT_2019.png">
            <a:extLst>
              <a:ext uri="{FF2B5EF4-FFF2-40B4-BE49-F238E27FC236}">
                <a16:creationId xmlns:a16="http://schemas.microsoft.com/office/drawing/2014/main" id="{734316B8-875C-4458-A177-990240873A32}"/>
              </a:ext>
            </a:extLst>
          </p:cNvPr>
          <p:cNvPicPr>
            <a:picLocks noChangeAspect="1"/>
          </p:cNvPicPr>
          <p:nvPr/>
        </p:nvPicPr>
        <p:blipFill>
          <a:blip r:embed="rId4">
            <a:alphaModFix amt="64876"/>
          </a:blip>
          <a:srcRect l="29878" t="18045" r="7893" b="18044"/>
          <a:stretch>
            <a:fillRect/>
          </a:stretch>
        </p:blipFill>
        <p:spPr>
          <a:xfrm>
            <a:off x="1118327" y="3329284"/>
            <a:ext cx="1725415" cy="491793"/>
          </a:xfrm>
          <a:prstGeom prst="rect">
            <a:avLst/>
          </a:prstGeom>
          <a:ln w="12700">
            <a:miter lim="400000"/>
          </a:ln>
        </p:spPr>
      </p:pic>
      <p:pic>
        <p:nvPicPr>
          <p:cNvPr id="39" name="TinyPPT_2019.png" descr="TinyPPT_2019.png">
            <a:extLst>
              <a:ext uri="{FF2B5EF4-FFF2-40B4-BE49-F238E27FC236}">
                <a16:creationId xmlns:a16="http://schemas.microsoft.com/office/drawing/2014/main" id="{956FAF4B-407B-4650-B7C8-0DC57A15B5E9}"/>
              </a:ext>
            </a:extLst>
          </p:cNvPr>
          <p:cNvPicPr>
            <a:picLocks noChangeAspect="1"/>
          </p:cNvPicPr>
          <p:nvPr/>
        </p:nvPicPr>
        <p:blipFill>
          <a:blip r:embed="rId4">
            <a:alphaModFix amt="64876"/>
          </a:blip>
          <a:srcRect l="29878" t="18045" r="7893" b="18045"/>
          <a:stretch>
            <a:fillRect/>
          </a:stretch>
        </p:blipFill>
        <p:spPr>
          <a:xfrm>
            <a:off x="2311108" y="4065436"/>
            <a:ext cx="1725415" cy="491792"/>
          </a:xfrm>
          <a:prstGeom prst="rect">
            <a:avLst/>
          </a:prstGeom>
          <a:ln w="12700">
            <a:miter lim="400000"/>
          </a:ln>
        </p:spPr>
      </p:pic>
      <p:pic>
        <p:nvPicPr>
          <p:cNvPr id="40" name="TinyPPT_2019.png" descr="TinyPPT_2019.png">
            <a:extLst>
              <a:ext uri="{FF2B5EF4-FFF2-40B4-BE49-F238E27FC236}">
                <a16:creationId xmlns:a16="http://schemas.microsoft.com/office/drawing/2014/main" id="{27ECD697-8BEF-4C65-880C-59892E9035C7}"/>
              </a:ext>
            </a:extLst>
          </p:cNvPr>
          <p:cNvPicPr>
            <a:picLocks noChangeAspect="1"/>
          </p:cNvPicPr>
          <p:nvPr/>
        </p:nvPicPr>
        <p:blipFill>
          <a:blip r:embed="rId4">
            <a:alphaModFix amt="64876"/>
          </a:blip>
          <a:srcRect l="29878" t="18045" r="7893" b="18045"/>
          <a:stretch>
            <a:fillRect/>
          </a:stretch>
        </p:blipFill>
        <p:spPr>
          <a:xfrm>
            <a:off x="3470112" y="4808003"/>
            <a:ext cx="1725415" cy="491792"/>
          </a:xfrm>
          <a:prstGeom prst="rect">
            <a:avLst/>
          </a:prstGeom>
          <a:ln w="12700">
            <a:miter lim="400000"/>
          </a:ln>
        </p:spPr>
      </p:pic>
      <p:pic>
        <p:nvPicPr>
          <p:cNvPr id="41" name="TinyPPT_2019.png" descr="TinyPPT_2019.png">
            <a:extLst>
              <a:ext uri="{FF2B5EF4-FFF2-40B4-BE49-F238E27FC236}">
                <a16:creationId xmlns:a16="http://schemas.microsoft.com/office/drawing/2014/main" id="{6BAA8B59-1E0D-4A20-9303-EFFBE4BCA3A3}"/>
              </a:ext>
            </a:extLst>
          </p:cNvPr>
          <p:cNvPicPr>
            <a:picLocks noChangeAspect="1"/>
          </p:cNvPicPr>
          <p:nvPr/>
        </p:nvPicPr>
        <p:blipFill>
          <a:blip r:embed="rId4">
            <a:alphaModFix amt="64876"/>
          </a:blip>
          <a:srcRect l="29878" t="18045" r="7893" b="18044"/>
          <a:stretch>
            <a:fillRect/>
          </a:stretch>
        </p:blipFill>
        <p:spPr>
          <a:xfrm>
            <a:off x="4643469" y="5535282"/>
            <a:ext cx="1725415" cy="491792"/>
          </a:xfrm>
          <a:prstGeom prst="rect">
            <a:avLst/>
          </a:prstGeom>
          <a:ln w="12700">
            <a:miter lim="400000"/>
          </a:ln>
        </p:spPr>
      </p:pic>
      <p:sp>
        <p:nvSpPr>
          <p:cNvPr id="42" name="TextBox 52">
            <a:extLst>
              <a:ext uri="{FF2B5EF4-FFF2-40B4-BE49-F238E27FC236}">
                <a16:creationId xmlns:a16="http://schemas.microsoft.com/office/drawing/2014/main" id="{ECCECCCF-E2E1-4210-A9AE-333FC25AB39D}"/>
              </a:ext>
            </a:extLst>
          </p:cNvPr>
          <p:cNvSpPr txBox="1"/>
          <p:nvPr/>
        </p:nvSpPr>
        <p:spPr>
          <a:xfrm>
            <a:off x="1253869" y="2840443"/>
            <a:ext cx="2988464"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l-GR" sz="1800" b="1" dirty="0"/>
              <a:t>Τίποτα, κάτι, οτιδήποτε!
</a:t>
            </a:r>
            <a:endParaRPr lang="nl-NL" sz="1800" b="1" dirty="0"/>
          </a:p>
        </p:txBody>
      </p:sp>
      <p:sp>
        <p:nvSpPr>
          <p:cNvPr id="45" name="TextBox 52">
            <a:extLst>
              <a:ext uri="{FF2B5EF4-FFF2-40B4-BE49-F238E27FC236}">
                <a16:creationId xmlns:a16="http://schemas.microsoft.com/office/drawing/2014/main" id="{E661CA9A-97EA-4C45-9F72-5046EF3C451F}"/>
              </a:ext>
            </a:extLst>
          </p:cNvPr>
          <p:cNvSpPr txBox="1"/>
          <p:nvPr/>
        </p:nvSpPr>
        <p:spPr>
          <a:xfrm>
            <a:off x="2459308" y="3565526"/>
            <a:ext cx="3254784" cy="900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l-GR" sz="1800" b="1" dirty="0"/>
              <a:t>Ακολουθεί το όνομα οποιουδήποτε πράγματος
</a:t>
            </a:r>
            <a:endParaRPr lang="en-US" sz="1800" b="1" dirty="0"/>
          </a:p>
        </p:txBody>
      </p:sp>
      <p:sp>
        <p:nvSpPr>
          <p:cNvPr id="48" name="TextBox 52">
            <a:extLst>
              <a:ext uri="{FF2B5EF4-FFF2-40B4-BE49-F238E27FC236}">
                <a16:creationId xmlns:a16="http://schemas.microsoft.com/office/drawing/2014/main" id="{764533D6-AE2C-4208-A293-3F90A6F3FB28}"/>
              </a:ext>
            </a:extLst>
          </p:cNvPr>
          <p:cNvSpPr txBox="1"/>
          <p:nvPr/>
        </p:nvSpPr>
        <p:spPr>
          <a:xfrm>
            <a:off x="3637607" y="4341038"/>
            <a:ext cx="3172348" cy="900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l-GR" sz="1800" b="1" dirty="0"/>
              <a:t>Γιατί το δικό σου είναι το καλύτερο;
</a:t>
            </a:r>
            <a:endParaRPr lang="en-US" sz="1800" b="1" dirty="0"/>
          </a:p>
        </p:txBody>
      </p:sp>
      <p:sp>
        <p:nvSpPr>
          <p:cNvPr id="51" name="TextBox 52">
            <a:extLst>
              <a:ext uri="{FF2B5EF4-FFF2-40B4-BE49-F238E27FC236}">
                <a16:creationId xmlns:a16="http://schemas.microsoft.com/office/drawing/2014/main" id="{184AD3E5-BE31-46AA-A8C0-F929ABCDECF2}"/>
              </a:ext>
            </a:extLst>
          </p:cNvPr>
          <p:cNvSpPr txBox="1"/>
          <p:nvPr/>
        </p:nvSpPr>
        <p:spPr>
          <a:xfrm>
            <a:off x="4856146" y="5082410"/>
            <a:ext cx="3297254"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l-GR" sz="1800" b="1" dirty="0"/>
              <a:t>Συζήτηση ή διάλογος;
</a:t>
            </a:r>
            <a:endParaRPr lang="nl-NL" sz="1800" b="1" dirty="0"/>
          </a:p>
        </p:txBody>
      </p:sp>
      <p:sp>
        <p:nvSpPr>
          <p:cNvPr id="58" name="TextBox 52">
            <a:extLst>
              <a:ext uri="{FF2B5EF4-FFF2-40B4-BE49-F238E27FC236}">
                <a16:creationId xmlns:a16="http://schemas.microsoft.com/office/drawing/2014/main" id="{D9C6F7D3-C368-4C81-8595-C50CDA72BF94}"/>
              </a:ext>
            </a:extLst>
          </p:cNvPr>
          <p:cNvSpPr txBox="1"/>
          <p:nvPr/>
        </p:nvSpPr>
        <p:spPr>
          <a:xfrm>
            <a:off x="5964544" y="5905384"/>
            <a:ext cx="845411"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lvl1pPr>
              <a:defRPr sz="2100">
                <a:solidFill>
                  <a:srgbClr val="FFFFFF"/>
                </a:solidFill>
              </a:defRPr>
            </a:lvl1pPr>
          </a:lstStyle>
          <a:p>
            <a:r>
              <a:rPr sz="1575"/>
              <a:t>OPTION     </a:t>
            </a:r>
          </a:p>
        </p:txBody>
      </p:sp>
      <p:sp>
        <p:nvSpPr>
          <p:cNvPr id="61" name="Hexagon 77">
            <a:extLst>
              <a:ext uri="{FF2B5EF4-FFF2-40B4-BE49-F238E27FC236}">
                <a16:creationId xmlns:a16="http://schemas.microsoft.com/office/drawing/2014/main" id="{3E322EBA-7298-4265-9D9C-1B8676016923}"/>
              </a:ext>
            </a:extLst>
          </p:cNvPr>
          <p:cNvSpPr/>
          <p:nvPr/>
        </p:nvSpPr>
        <p:spPr>
          <a:xfrm>
            <a:off x="6565672" y="2345246"/>
            <a:ext cx="2013116"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solidFill>
            <a:srgbClr val="00B0F0"/>
          </a:solidFill>
          <a:ln w="12700">
            <a:miter lim="400000"/>
          </a:ln>
        </p:spPr>
        <p:txBody>
          <a:bodyPr lIns="45719" rIns="45719" anchor="ctr"/>
          <a:lstStyle/>
          <a:p>
            <a:pPr algn="ctr">
              <a:defRPr>
                <a:solidFill>
                  <a:srgbClr val="FFFFFF"/>
                </a:solidFill>
              </a:defRPr>
            </a:pPr>
            <a:r>
              <a:rPr lang="el-GR" b="1" dirty="0"/>
              <a:t>Στάδιο 1ο
</a:t>
            </a:r>
            <a:endParaRPr lang="nl-NL" b="1" dirty="0"/>
          </a:p>
        </p:txBody>
      </p:sp>
      <p:sp>
        <p:nvSpPr>
          <p:cNvPr id="7" name="Заглавие 6">
            <a:extLst>
              <a:ext uri="{FF2B5EF4-FFF2-40B4-BE49-F238E27FC236}">
                <a16:creationId xmlns:a16="http://schemas.microsoft.com/office/drawing/2014/main" id="{683FA961-40A4-4106-84F8-521DCA498568}"/>
              </a:ext>
            </a:extLst>
          </p:cNvPr>
          <p:cNvSpPr>
            <a:spLocks noGrp="1"/>
          </p:cNvSpPr>
          <p:nvPr>
            <p:ph type="title"/>
          </p:nvPr>
        </p:nvSpPr>
        <p:spPr/>
        <p:txBody>
          <a:bodyPr>
            <a:normAutofit fontScale="90000"/>
          </a:bodyPr>
          <a:lstStyle/>
          <a:p>
            <a:r>
              <a:rPr lang="el-GR" dirty="0"/>
              <a:t>Επίλυση συγκρούσεων: Άσκηση 1 (1)
</a:t>
            </a:r>
            <a:endParaRPr lang="bg-BG" dirty="0"/>
          </a:p>
        </p:txBody>
      </p:sp>
      <p:sp>
        <p:nvSpPr>
          <p:cNvPr id="43" name="Текстово поле 42">
            <a:extLst>
              <a:ext uri="{FF2B5EF4-FFF2-40B4-BE49-F238E27FC236}">
                <a16:creationId xmlns:a16="http://schemas.microsoft.com/office/drawing/2014/main" id="{726C5AA0-C58C-4D93-BFF8-6223A16787A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316895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61"/>
                                        </p:tgtEl>
                                        <p:attrNameLst>
                                          <p:attrName>style.visibility</p:attrName>
                                        </p:attrNameLst>
                                      </p:cBhvr>
                                      <p:to>
                                        <p:strVal val="visible"/>
                                      </p:to>
                                    </p:set>
                                    <p:animEffect transition="in" filter="box(out)">
                                      <p:cBhvr>
                                        <p:cTn id="7" dur="500"/>
                                        <p:tgtEl>
                                          <p:spTgt spid="61"/>
                                        </p:tgtEl>
                                      </p:cBhvr>
                                    </p:animEffect>
                                  </p:childTnLst>
                                </p:cTn>
                              </p:par>
                            </p:childTnLst>
                          </p:cTn>
                        </p:par>
                        <p:par>
                          <p:cTn id="8" fill="hold">
                            <p:stCondLst>
                              <p:cond delay="500"/>
                            </p:stCondLst>
                            <p:childTnLst>
                              <p:par>
                                <p:cTn id="9" presetID="4" presetClass="entr" presetSubtype="32" fill="hold" grpId="0" nodeType="afterEffect">
                                  <p:stCondLst>
                                    <p:cond delay="0"/>
                                  </p:stCondLst>
                                  <p:iterate>
                                    <p:tmAbs val="0"/>
                                  </p:iterate>
                                  <p:childTnLst>
                                    <p:set>
                                      <p:cBhvr>
                                        <p:cTn id="10" fill="hold"/>
                                        <p:tgtEl>
                                          <p:spTgt spid="33"/>
                                        </p:tgtEl>
                                        <p:attrNameLst>
                                          <p:attrName>style.visibility</p:attrName>
                                        </p:attrNameLst>
                                      </p:cBhvr>
                                      <p:to>
                                        <p:strVal val="visible"/>
                                      </p:to>
                                    </p:set>
                                    <p:animEffect transition="in" filter="box(out)">
                                      <p:cBhvr>
                                        <p:cTn id="11" dur="100"/>
                                        <p:tgtEl>
                                          <p:spTgt spid="33"/>
                                        </p:tgtEl>
                                      </p:cBhvr>
                                    </p:animEffect>
                                  </p:childTnLst>
                                </p:cTn>
                              </p:par>
                            </p:childTnLst>
                          </p:cTn>
                        </p:par>
                        <p:par>
                          <p:cTn id="12" fill="hold">
                            <p:stCondLst>
                              <p:cond delay="600"/>
                            </p:stCondLst>
                            <p:childTnLst>
                              <p:par>
                                <p:cTn id="13" presetID="22" presetClass="entr" presetSubtype="2" fill="hold" grpId="0" nodeType="afterEffect">
                                  <p:stCondLst>
                                    <p:cond delay="0"/>
                                  </p:stCondLst>
                                  <p:iterate>
                                    <p:tmAbs val="0"/>
                                  </p:iterate>
                                  <p:childTnLst>
                                    <p:set>
                                      <p:cBhvr>
                                        <p:cTn id="14" fill="hold"/>
                                        <p:tgtEl>
                                          <p:spTgt spid="26"/>
                                        </p:tgtEl>
                                        <p:attrNameLst>
                                          <p:attrName>style.visibility</p:attrName>
                                        </p:attrNameLst>
                                      </p:cBhvr>
                                      <p:to>
                                        <p:strVal val="visible"/>
                                      </p:to>
                                    </p:set>
                                    <p:animEffect transition="in" filter="wipe(right)">
                                      <p:cBhvr>
                                        <p:cTn id="15" dur="100"/>
                                        <p:tgtEl>
                                          <p:spTgt spid="26"/>
                                        </p:tgtEl>
                                      </p:cBhvr>
                                    </p:animEffect>
                                  </p:childTnLst>
                                </p:cTn>
                              </p:par>
                            </p:childTnLst>
                          </p:cTn>
                        </p:par>
                        <p:par>
                          <p:cTn id="16" fill="hold">
                            <p:stCondLst>
                              <p:cond delay="700"/>
                            </p:stCondLst>
                            <p:childTnLst>
                              <p:par>
                                <p:cTn id="17" presetID="22" presetClass="entr" presetSubtype="8" fill="hold" grpId="0" nodeType="afterEffect">
                                  <p:stCondLst>
                                    <p:cond delay="0"/>
                                  </p:stCondLst>
                                  <p:iterate>
                                    <p:tmAbs val="0"/>
                                  </p:iterate>
                                  <p:childTnLst>
                                    <p:set>
                                      <p:cBhvr>
                                        <p:cTn id="18" fill="hold"/>
                                        <p:tgtEl>
                                          <p:spTgt spid="35"/>
                                        </p:tgtEl>
                                        <p:attrNameLst>
                                          <p:attrName>style.visibility</p:attrName>
                                        </p:attrNameLst>
                                      </p:cBhvr>
                                      <p:to>
                                        <p:strVal val="visible"/>
                                      </p:to>
                                    </p:set>
                                    <p:animEffect transition="in" filter="wipe(left)">
                                      <p:cBhvr>
                                        <p:cTn id="19" dur="100"/>
                                        <p:tgtEl>
                                          <p:spTgt spid="35"/>
                                        </p:tgtEl>
                                      </p:cBhvr>
                                    </p:animEffect>
                                  </p:childTnLst>
                                </p:cTn>
                              </p:par>
                            </p:childTnLst>
                          </p:cTn>
                        </p:par>
                        <p:par>
                          <p:cTn id="20" fill="hold">
                            <p:stCondLst>
                              <p:cond delay="800"/>
                            </p:stCondLst>
                            <p:childTnLst>
                              <p:par>
                                <p:cTn id="21" presetID="22" presetClass="entr" presetSubtype="8" fill="hold" grpId="0" nodeType="afterEffect">
                                  <p:stCondLst>
                                    <p:cond delay="0"/>
                                  </p:stCondLst>
                                  <p:iterate>
                                    <p:tmAbs val="0"/>
                                  </p:iterate>
                                  <p:childTnLst>
                                    <p:set>
                                      <p:cBhvr>
                                        <p:cTn id="22" fill="hold"/>
                                        <p:tgtEl>
                                          <p:spTgt spid="38"/>
                                        </p:tgtEl>
                                        <p:attrNameLst>
                                          <p:attrName>style.visibility</p:attrName>
                                        </p:attrNameLst>
                                      </p:cBhvr>
                                      <p:to>
                                        <p:strVal val="visible"/>
                                      </p:to>
                                    </p:set>
                                    <p:animEffect transition="in" filter="wipe(left)">
                                      <p:cBhvr>
                                        <p:cTn id="23" dur="100"/>
                                        <p:tgtEl>
                                          <p:spTgt spid="38"/>
                                        </p:tgtEl>
                                      </p:cBhvr>
                                    </p:animEffect>
                                  </p:childTnLst>
                                </p:cTn>
                              </p:par>
                              <p:par>
                                <p:cTn id="24" presetID="4" presetClass="entr" presetSubtype="32" fill="hold" grpId="0" nodeType="withEffect">
                                  <p:stCondLst>
                                    <p:cond delay="0"/>
                                  </p:stCondLst>
                                  <p:iterate>
                                    <p:tmAbs val="0"/>
                                  </p:iterate>
                                  <p:childTnLst>
                                    <p:set>
                                      <p:cBhvr>
                                        <p:cTn id="25" fill="hold"/>
                                        <p:tgtEl>
                                          <p:spTgt spid="42"/>
                                        </p:tgtEl>
                                        <p:attrNameLst>
                                          <p:attrName>style.visibility</p:attrName>
                                        </p:attrNameLst>
                                      </p:cBhvr>
                                      <p:to>
                                        <p:strVal val="visible"/>
                                      </p:to>
                                    </p:set>
                                    <p:animEffect transition="in" filter="box(out)">
                                      <p:cBhvr>
                                        <p:cTn id="26" dur="1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iterate>
                                    <p:tmAbs val="0"/>
                                  </p:iterate>
                                  <p:childTnLst>
                                    <p:set>
                                      <p:cBhvr>
                                        <p:cTn id="30" fill="hold"/>
                                        <p:tgtEl>
                                          <p:spTgt spid="32"/>
                                        </p:tgtEl>
                                        <p:attrNameLst>
                                          <p:attrName>style.visibility</p:attrName>
                                        </p:attrNameLst>
                                      </p:cBhvr>
                                      <p:to>
                                        <p:strVal val="visible"/>
                                      </p:to>
                                    </p:set>
                                    <p:animEffect transition="in" filter="box(out)">
                                      <p:cBhvr>
                                        <p:cTn id="31" dur="100"/>
                                        <p:tgtEl>
                                          <p:spTgt spid="32"/>
                                        </p:tgtEl>
                                      </p:cBhvr>
                                    </p:animEffect>
                                  </p:childTnLst>
                                </p:cTn>
                              </p:par>
                            </p:childTnLst>
                          </p:cTn>
                        </p:par>
                        <p:par>
                          <p:cTn id="32" fill="hold">
                            <p:stCondLst>
                              <p:cond delay="100"/>
                            </p:stCondLst>
                            <p:childTnLst>
                              <p:par>
                                <p:cTn id="33" presetID="22" presetClass="entr" presetSubtype="2" fill="hold" grpId="0" nodeType="afterEffect">
                                  <p:stCondLst>
                                    <p:cond delay="0"/>
                                  </p:stCondLst>
                                  <p:iterate>
                                    <p:tmAbs val="0"/>
                                  </p:iterate>
                                  <p:childTnLst>
                                    <p:set>
                                      <p:cBhvr>
                                        <p:cTn id="34" fill="hold"/>
                                        <p:tgtEl>
                                          <p:spTgt spid="27"/>
                                        </p:tgtEl>
                                        <p:attrNameLst>
                                          <p:attrName>style.visibility</p:attrName>
                                        </p:attrNameLst>
                                      </p:cBhvr>
                                      <p:to>
                                        <p:strVal val="visible"/>
                                      </p:to>
                                    </p:set>
                                    <p:animEffect transition="in" filter="wipe(right)">
                                      <p:cBhvr>
                                        <p:cTn id="35" dur="100"/>
                                        <p:tgtEl>
                                          <p:spTgt spid="27"/>
                                        </p:tgtEl>
                                      </p:cBhvr>
                                    </p:animEffect>
                                  </p:childTnLst>
                                </p:cTn>
                              </p:par>
                            </p:childTnLst>
                          </p:cTn>
                        </p:par>
                        <p:par>
                          <p:cTn id="36" fill="hold">
                            <p:stCondLst>
                              <p:cond delay="200"/>
                            </p:stCondLst>
                            <p:childTnLst>
                              <p:par>
                                <p:cTn id="37" presetID="22" presetClass="entr" presetSubtype="8" fill="hold" grpId="0" nodeType="afterEffect">
                                  <p:stCondLst>
                                    <p:cond delay="0"/>
                                  </p:stCondLst>
                                  <p:iterate>
                                    <p:tmAbs val="0"/>
                                  </p:iterate>
                                  <p:childTnLst>
                                    <p:set>
                                      <p:cBhvr>
                                        <p:cTn id="38" fill="hold"/>
                                        <p:tgtEl>
                                          <p:spTgt spid="34"/>
                                        </p:tgtEl>
                                        <p:attrNameLst>
                                          <p:attrName>style.visibility</p:attrName>
                                        </p:attrNameLst>
                                      </p:cBhvr>
                                      <p:to>
                                        <p:strVal val="visible"/>
                                      </p:to>
                                    </p:set>
                                    <p:animEffect transition="in" filter="wipe(left)">
                                      <p:cBhvr>
                                        <p:cTn id="39" dur="100"/>
                                        <p:tgtEl>
                                          <p:spTgt spid="34"/>
                                        </p:tgtEl>
                                      </p:cBhvr>
                                    </p:animEffect>
                                  </p:childTnLst>
                                </p:cTn>
                              </p:par>
                            </p:childTnLst>
                          </p:cTn>
                        </p:par>
                        <p:par>
                          <p:cTn id="40" fill="hold">
                            <p:stCondLst>
                              <p:cond delay="300"/>
                            </p:stCondLst>
                            <p:childTnLst>
                              <p:par>
                                <p:cTn id="41" presetID="22" presetClass="entr" presetSubtype="8" fill="hold" grpId="0" nodeType="afterEffect">
                                  <p:stCondLst>
                                    <p:cond delay="0"/>
                                  </p:stCondLst>
                                  <p:iterate>
                                    <p:tmAbs val="0"/>
                                  </p:iterate>
                                  <p:childTnLst>
                                    <p:set>
                                      <p:cBhvr>
                                        <p:cTn id="42" fill="hold"/>
                                        <p:tgtEl>
                                          <p:spTgt spid="39"/>
                                        </p:tgtEl>
                                        <p:attrNameLst>
                                          <p:attrName>style.visibility</p:attrName>
                                        </p:attrNameLst>
                                      </p:cBhvr>
                                      <p:to>
                                        <p:strVal val="visible"/>
                                      </p:to>
                                    </p:set>
                                    <p:animEffect transition="in" filter="wipe(left)">
                                      <p:cBhvr>
                                        <p:cTn id="43" dur="100"/>
                                        <p:tgtEl>
                                          <p:spTgt spid="39"/>
                                        </p:tgtEl>
                                      </p:cBhvr>
                                    </p:animEffect>
                                  </p:childTnLst>
                                </p:cTn>
                              </p:par>
                              <p:par>
                                <p:cTn id="44" presetID="4" presetClass="entr" presetSubtype="32" fill="hold" grpId="0" nodeType="withEffect">
                                  <p:stCondLst>
                                    <p:cond delay="0"/>
                                  </p:stCondLst>
                                  <p:iterate>
                                    <p:tmAbs val="0"/>
                                  </p:iterate>
                                  <p:childTnLst>
                                    <p:set>
                                      <p:cBhvr>
                                        <p:cTn id="45" fill="hold"/>
                                        <p:tgtEl>
                                          <p:spTgt spid="45"/>
                                        </p:tgtEl>
                                        <p:attrNameLst>
                                          <p:attrName>style.visibility</p:attrName>
                                        </p:attrNameLst>
                                      </p:cBhvr>
                                      <p:to>
                                        <p:strVal val="visible"/>
                                      </p:to>
                                    </p:set>
                                    <p:animEffect transition="in" filter="box(out)">
                                      <p:cBhvr>
                                        <p:cTn id="46" dur="1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32" fill="hold" grpId="0" nodeType="clickEffect">
                                  <p:stCondLst>
                                    <p:cond delay="0"/>
                                  </p:stCondLst>
                                  <p:iterate>
                                    <p:tmAbs val="0"/>
                                  </p:iterate>
                                  <p:childTnLst>
                                    <p:set>
                                      <p:cBhvr>
                                        <p:cTn id="50" fill="hold"/>
                                        <p:tgtEl>
                                          <p:spTgt spid="31"/>
                                        </p:tgtEl>
                                        <p:attrNameLst>
                                          <p:attrName>style.visibility</p:attrName>
                                        </p:attrNameLst>
                                      </p:cBhvr>
                                      <p:to>
                                        <p:strVal val="visible"/>
                                      </p:to>
                                    </p:set>
                                    <p:animEffect transition="in" filter="box(out)">
                                      <p:cBhvr>
                                        <p:cTn id="51" dur="100"/>
                                        <p:tgtEl>
                                          <p:spTgt spid="31"/>
                                        </p:tgtEl>
                                      </p:cBhvr>
                                    </p:animEffect>
                                  </p:childTnLst>
                                </p:cTn>
                              </p:par>
                            </p:childTnLst>
                          </p:cTn>
                        </p:par>
                        <p:par>
                          <p:cTn id="52" fill="hold">
                            <p:stCondLst>
                              <p:cond delay="100"/>
                            </p:stCondLst>
                            <p:childTnLst>
                              <p:par>
                                <p:cTn id="53" presetID="22" presetClass="entr" presetSubtype="2" fill="hold" grpId="0" nodeType="afterEffect">
                                  <p:stCondLst>
                                    <p:cond delay="0"/>
                                  </p:stCondLst>
                                  <p:iterate>
                                    <p:tmAbs val="0"/>
                                  </p:iterate>
                                  <p:childTnLst>
                                    <p:set>
                                      <p:cBhvr>
                                        <p:cTn id="54" fill="hold"/>
                                        <p:tgtEl>
                                          <p:spTgt spid="28"/>
                                        </p:tgtEl>
                                        <p:attrNameLst>
                                          <p:attrName>style.visibility</p:attrName>
                                        </p:attrNameLst>
                                      </p:cBhvr>
                                      <p:to>
                                        <p:strVal val="visible"/>
                                      </p:to>
                                    </p:set>
                                    <p:animEffect transition="in" filter="wipe(right)">
                                      <p:cBhvr>
                                        <p:cTn id="55" dur="100"/>
                                        <p:tgtEl>
                                          <p:spTgt spid="28"/>
                                        </p:tgtEl>
                                      </p:cBhvr>
                                    </p:animEffect>
                                  </p:childTnLst>
                                </p:cTn>
                              </p:par>
                            </p:childTnLst>
                          </p:cTn>
                        </p:par>
                        <p:par>
                          <p:cTn id="56" fill="hold">
                            <p:stCondLst>
                              <p:cond delay="200"/>
                            </p:stCondLst>
                            <p:childTnLst>
                              <p:par>
                                <p:cTn id="57" presetID="22" presetClass="entr" presetSubtype="8" fill="hold" grpId="0" nodeType="afterEffect">
                                  <p:stCondLst>
                                    <p:cond delay="0"/>
                                  </p:stCondLst>
                                  <p:iterate>
                                    <p:tmAbs val="0"/>
                                  </p:iterate>
                                  <p:childTnLst>
                                    <p:set>
                                      <p:cBhvr>
                                        <p:cTn id="58" fill="hold"/>
                                        <p:tgtEl>
                                          <p:spTgt spid="36"/>
                                        </p:tgtEl>
                                        <p:attrNameLst>
                                          <p:attrName>style.visibility</p:attrName>
                                        </p:attrNameLst>
                                      </p:cBhvr>
                                      <p:to>
                                        <p:strVal val="visible"/>
                                      </p:to>
                                    </p:set>
                                    <p:animEffect transition="in" filter="wipe(left)">
                                      <p:cBhvr>
                                        <p:cTn id="59" dur="100"/>
                                        <p:tgtEl>
                                          <p:spTgt spid="36"/>
                                        </p:tgtEl>
                                      </p:cBhvr>
                                    </p:animEffect>
                                  </p:childTnLst>
                                </p:cTn>
                              </p:par>
                            </p:childTnLst>
                          </p:cTn>
                        </p:par>
                        <p:par>
                          <p:cTn id="60" fill="hold">
                            <p:stCondLst>
                              <p:cond delay="300"/>
                            </p:stCondLst>
                            <p:childTnLst>
                              <p:par>
                                <p:cTn id="61" presetID="22" presetClass="entr" presetSubtype="8" fill="hold" grpId="0" nodeType="afterEffect">
                                  <p:stCondLst>
                                    <p:cond delay="0"/>
                                  </p:stCondLst>
                                  <p:iterate>
                                    <p:tmAbs val="0"/>
                                  </p:iterate>
                                  <p:childTnLst>
                                    <p:set>
                                      <p:cBhvr>
                                        <p:cTn id="62" fill="hold"/>
                                        <p:tgtEl>
                                          <p:spTgt spid="40"/>
                                        </p:tgtEl>
                                        <p:attrNameLst>
                                          <p:attrName>style.visibility</p:attrName>
                                        </p:attrNameLst>
                                      </p:cBhvr>
                                      <p:to>
                                        <p:strVal val="visible"/>
                                      </p:to>
                                    </p:set>
                                    <p:animEffect transition="in" filter="wipe(left)">
                                      <p:cBhvr>
                                        <p:cTn id="63" dur="100"/>
                                        <p:tgtEl>
                                          <p:spTgt spid="40"/>
                                        </p:tgtEl>
                                      </p:cBhvr>
                                    </p:animEffect>
                                  </p:childTnLst>
                                </p:cTn>
                              </p:par>
                              <p:par>
                                <p:cTn id="64" presetID="4" presetClass="entr" presetSubtype="32" fill="hold" grpId="0" nodeType="withEffect">
                                  <p:stCondLst>
                                    <p:cond delay="0"/>
                                  </p:stCondLst>
                                  <p:iterate>
                                    <p:tmAbs val="0"/>
                                  </p:iterate>
                                  <p:childTnLst>
                                    <p:set>
                                      <p:cBhvr>
                                        <p:cTn id="65" fill="hold"/>
                                        <p:tgtEl>
                                          <p:spTgt spid="48"/>
                                        </p:tgtEl>
                                        <p:attrNameLst>
                                          <p:attrName>style.visibility</p:attrName>
                                        </p:attrNameLst>
                                      </p:cBhvr>
                                      <p:to>
                                        <p:strVal val="visible"/>
                                      </p:to>
                                    </p:set>
                                    <p:animEffect transition="in" filter="box(out)">
                                      <p:cBhvr>
                                        <p:cTn id="66" dur="100"/>
                                        <p:tgtEl>
                                          <p:spTgt spid="48"/>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32" fill="hold" grpId="0" nodeType="clickEffect">
                                  <p:stCondLst>
                                    <p:cond delay="0"/>
                                  </p:stCondLst>
                                  <p:iterate>
                                    <p:tmAbs val="0"/>
                                  </p:iterate>
                                  <p:childTnLst>
                                    <p:set>
                                      <p:cBhvr>
                                        <p:cTn id="70" fill="hold"/>
                                        <p:tgtEl>
                                          <p:spTgt spid="30"/>
                                        </p:tgtEl>
                                        <p:attrNameLst>
                                          <p:attrName>style.visibility</p:attrName>
                                        </p:attrNameLst>
                                      </p:cBhvr>
                                      <p:to>
                                        <p:strVal val="visible"/>
                                      </p:to>
                                    </p:set>
                                    <p:animEffect transition="in" filter="box(out)">
                                      <p:cBhvr>
                                        <p:cTn id="71" dur="100"/>
                                        <p:tgtEl>
                                          <p:spTgt spid="30"/>
                                        </p:tgtEl>
                                      </p:cBhvr>
                                    </p:animEffect>
                                  </p:childTnLst>
                                </p:cTn>
                              </p:par>
                            </p:childTnLst>
                          </p:cTn>
                        </p:par>
                        <p:par>
                          <p:cTn id="72" fill="hold">
                            <p:stCondLst>
                              <p:cond delay="100"/>
                            </p:stCondLst>
                            <p:childTnLst>
                              <p:par>
                                <p:cTn id="73" presetID="22" presetClass="entr" presetSubtype="2" fill="hold" grpId="0" nodeType="afterEffect">
                                  <p:stCondLst>
                                    <p:cond delay="0"/>
                                  </p:stCondLst>
                                  <p:iterate>
                                    <p:tmAbs val="0"/>
                                  </p:iterate>
                                  <p:childTnLst>
                                    <p:set>
                                      <p:cBhvr>
                                        <p:cTn id="74" fill="hold"/>
                                        <p:tgtEl>
                                          <p:spTgt spid="29"/>
                                        </p:tgtEl>
                                        <p:attrNameLst>
                                          <p:attrName>style.visibility</p:attrName>
                                        </p:attrNameLst>
                                      </p:cBhvr>
                                      <p:to>
                                        <p:strVal val="visible"/>
                                      </p:to>
                                    </p:set>
                                    <p:animEffect transition="in" filter="wipe(right)">
                                      <p:cBhvr>
                                        <p:cTn id="75" dur="100"/>
                                        <p:tgtEl>
                                          <p:spTgt spid="29"/>
                                        </p:tgtEl>
                                      </p:cBhvr>
                                    </p:animEffect>
                                  </p:childTnLst>
                                </p:cTn>
                              </p:par>
                            </p:childTnLst>
                          </p:cTn>
                        </p:par>
                        <p:par>
                          <p:cTn id="76" fill="hold">
                            <p:stCondLst>
                              <p:cond delay="200"/>
                            </p:stCondLst>
                            <p:childTnLst>
                              <p:par>
                                <p:cTn id="77" presetID="22" presetClass="entr" presetSubtype="8" fill="hold" grpId="0" nodeType="afterEffect">
                                  <p:stCondLst>
                                    <p:cond delay="0"/>
                                  </p:stCondLst>
                                  <p:iterate>
                                    <p:tmAbs val="0"/>
                                  </p:iterate>
                                  <p:childTnLst>
                                    <p:set>
                                      <p:cBhvr>
                                        <p:cTn id="78" fill="hold"/>
                                        <p:tgtEl>
                                          <p:spTgt spid="37"/>
                                        </p:tgtEl>
                                        <p:attrNameLst>
                                          <p:attrName>style.visibility</p:attrName>
                                        </p:attrNameLst>
                                      </p:cBhvr>
                                      <p:to>
                                        <p:strVal val="visible"/>
                                      </p:to>
                                    </p:set>
                                    <p:animEffect transition="in" filter="wipe(left)">
                                      <p:cBhvr>
                                        <p:cTn id="79" dur="100"/>
                                        <p:tgtEl>
                                          <p:spTgt spid="37"/>
                                        </p:tgtEl>
                                      </p:cBhvr>
                                    </p:animEffect>
                                  </p:childTnLst>
                                </p:cTn>
                              </p:par>
                            </p:childTnLst>
                          </p:cTn>
                        </p:par>
                        <p:par>
                          <p:cTn id="80" fill="hold">
                            <p:stCondLst>
                              <p:cond delay="300"/>
                            </p:stCondLst>
                            <p:childTnLst>
                              <p:par>
                                <p:cTn id="81" presetID="22" presetClass="entr" presetSubtype="8" fill="hold" grpId="0" nodeType="afterEffect">
                                  <p:stCondLst>
                                    <p:cond delay="0"/>
                                  </p:stCondLst>
                                  <p:iterate>
                                    <p:tmAbs val="0"/>
                                  </p:iterate>
                                  <p:childTnLst>
                                    <p:set>
                                      <p:cBhvr>
                                        <p:cTn id="82" fill="hold"/>
                                        <p:tgtEl>
                                          <p:spTgt spid="41"/>
                                        </p:tgtEl>
                                        <p:attrNameLst>
                                          <p:attrName>style.visibility</p:attrName>
                                        </p:attrNameLst>
                                      </p:cBhvr>
                                      <p:to>
                                        <p:strVal val="visible"/>
                                      </p:to>
                                    </p:set>
                                    <p:animEffect transition="in" filter="wipe(left)">
                                      <p:cBhvr>
                                        <p:cTn id="83" dur="100"/>
                                        <p:tgtEl>
                                          <p:spTgt spid="41"/>
                                        </p:tgtEl>
                                      </p:cBhvr>
                                    </p:animEffect>
                                  </p:childTnLst>
                                </p:cTn>
                              </p:par>
                              <p:par>
                                <p:cTn id="84" presetID="4" presetClass="entr" presetSubtype="32" fill="hold" grpId="0" nodeType="withEffect">
                                  <p:stCondLst>
                                    <p:cond delay="0"/>
                                  </p:stCondLst>
                                  <p:iterate>
                                    <p:tmAbs val="0"/>
                                  </p:iterate>
                                  <p:childTnLst>
                                    <p:set>
                                      <p:cBhvr>
                                        <p:cTn id="85" fill="hold"/>
                                        <p:tgtEl>
                                          <p:spTgt spid="51"/>
                                        </p:tgtEl>
                                        <p:attrNameLst>
                                          <p:attrName>style.visibility</p:attrName>
                                        </p:attrNameLst>
                                      </p:cBhvr>
                                      <p:to>
                                        <p:strVal val="visible"/>
                                      </p:to>
                                    </p:set>
                                    <p:animEffect transition="in" filter="box(out)">
                                      <p:cBhvr>
                                        <p:cTn id="86" dur="100"/>
                                        <p:tgtEl>
                                          <p:spTgt spid="51"/>
                                        </p:tgtEl>
                                      </p:cBhvr>
                                    </p:animEffect>
                                  </p:childTnLst>
                                </p:cTn>
                              </p:par>
                            </p:childTnLst>
                          </p:cTn>
                        </p:par>
                        <p:par>
                          <p:cTn id="87" fill="hold">
                            <p:stCondLst>
                              <p:cond delay="400"/>
                            </p:stCondLst>
                            <p:childTnLst>
                              <p:par>
                                <p:cTn id="88" presetID="4" presetClass="entr" presetSubtype="32" fill="hold" grpId="0" nodeType="afterEffect">
                                  <p:stCondLst>
                                    <p:cond delay="0"/>
                                  </p:stCondLst>
                                  <p:iterate>
                                    <p:tmAbs val="0"/>
                                  </p:iterate>
                                  <p:childTnLst>
                                    <p:set>
                                      <p:cBhvr>
                                        <p:cTn id="89" fill="hold"/>
                                        <p:tgtEl>
                                          <p:spTgt spid="58"/>
                                        </p:tgtEl>
                                        <p:attrNameLst>
                                          <p:attrName>style.visibility</p:attrName>
                                        </p:attrNameLst>
                                      </p:cBhvr>
                                      <p:to>
                                        <p:strVal val="visible"/>
                                      </p:to>
                                    </p:set>
                                    <p:animEffect transition="in" filter="box(out)">
                                      <p:cBhvr>
                                        <p:cTn id="90" dur="1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dvAuto="0"/>
      <p:bldP spid="27" grpId="0" animBg="1" advAuto="0"/>
      <p:bldP spid="28" grpId="0" animBg="1" advAuto="0"/>
      <p:bldP spid="29" grpId="0" animBg="1" advAuto="0"/>
      <p:bldP spid="30" grpId="0" animBg="1" advAuto="0"/>
      <p:bldP spid="31" grpId="0" animBg="1" advAuto="0"/>
      <p:bldP spid="32" grpId="0" animBg="1" advAuto="0"/>
      <p:bldP spid="33" grpId="0" animBg="1" advAuto="0"/>
      <p:bldP spid="34" grpId="0" animBg="1" advAuto="0"/>
      <p:bldP spid="35" grpId="0" animBg="1" advAuto="0"/>
      <p:bldP spid="36" grpId="0" animBg="1" advAuto="0"/>
      <p:bldP spid="37" grpId="0" animBg="1" advAuto="0"/>
      <p:bldP spid="38" grpId="0" animBg="1" advAuto="0"/>
      <p:bldP spid="39" grpId="0" animBg="1" advAuto="0"/>
      <p:bldP spid="40" grpId="0" animBg="1" advAuto="0"/>
      <p:bldP spid="41" grpId="0" animBg="1" advAuto="0"/>
      <p:bldP spid="42" grpId="0" animBg="1" advAuto="0"/>
      <p:bldP spid="45" grpId="0" animBg="1" advAuto="0"/>
      <p:bldP spid="48" grpId="0" animBg="1" advAuto="0"/>
      <p:bldP spid="51" grpId="0" animBg="1" advAuto="0"/>
      <p:bldP spid="58" grpId="0" animBg="1" advAuto="0"/>
      <p:bldP spid="61" grpId="0"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90716C0B-A4F4-4616-9B1C-5F75AA8ADED1}"/>
              </a:ext>
            </a:extLst>
          </p:cNvPr>
          <p:cNvSpPr>
            <a:spLocks noGrp="1"/>
          </p:cNvSpPr>
          <p:nvPr>
            <p:ph type="sldNum" sz="quarter" idx="12"/>
          </p:nvPr>
        </p:nvSpPr>
        <p:spPr/>
        <p:txBody>
          <a:bodyPr/>
          <a:lstStyle/>
          <a:p>
            <a:fld id="{CB318F78-A315-46C9-8B3F-2431B4397D31}" type="slidenum">
              <a:rPr lang="en-US" smtClean="0"/>
              <a:t>30</a:t>
            </a:fld>
            <a:endParaRPr lang="en-US" dirty="0"/>
          </a:p>
        </p:txBody>
      </p:sp>
      <p:sp>
        <p:nvSpPr>
          <p:cNvPr id="26" name="Right Triangle 2">
            <a:extLst>
              <a:ext uri="{FF2B5EF4-FFF2-40B4-BE49-F238E27FC236}">
                <a16:creationId xmlns:a16="http://schemas.microsoft.com/office/drawing/2014/main" id="{3EB02E2E-61E3-496C-A5EE-914045C7B054}"/>
              </a:ext>
            </a:extLst>
          </p:cNvPr>
          <p:cNvSpPr/>
          <p:nvPr/>
        </p:nvSpPr>
        <p:spPr>
          <a:xfrm rot="10800000">
            <a:off x="1080055" y="3330045"/>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0CB100"/>
              </a:gs>
              <a:gs pos="46821">
                <a:srgbClr val="67CE02"/>
              </a:gs>
              <a:gs pos="99075">
                <a:srgbClr val="C3EA03"/>
              </a:gs>
            </a:gsLst>
          </a:gradFill>
          <a:ln w="12700">
            <a:miter lim="400000"/>
          </a:ln>
        </p:spPr>
        <p:txBody>
          <a:bodyPr lIns="34289" tIns="34289" rIns="34289" bIns="34289" anchor="ctr"/>
          <a:lstStyle/>
          <a:p>
            <a:pPr>
              <a:defRPr>
                <a:solidFill>
                  <a:srgbClr val="FFFFFF"/>
                </a:solidFill>
              </a:defRPr>
            </a:pPr>
            <a:endParaRPr sz="1350"/>
          </a:p>
        </p:txBody>
      </p:sp>
      <p:sp>
        <p:nvSpPr>
          <p:cNvPr id="27" name="Right Triangle 14">
            <a:extLst>
              <a:ext uri="{FF2B5EF4-FFF2-40B4-BE49-F238E27FC236}">
                <a16:creationId xmlns:a16="http://schemas.microsoft.com/office/drawing/2014/main" id="{174A6EC1-D7B7-4BF7-AC4A-6B86E634CCCC}"/>
              </a:ext>
            </a:extLst>
          </p:cNvPr>
          <p:cNvSpPr/>
          <p:nvPr/>
        </p:nvSpPr>
        <p:spPr>
          <a:xfrm rot="10800000">
            <a:off x="2236518" y="4065780"/>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2372">
                <a:srgbClr val="FF0040"/>
              </a:gs>
              <a:gs pos="37053">
                <a:srgbClr val="FF0071"/>
              </a:gs>
              <a:gs pos="99150">
                <a:srgbClr val="FF00A2"/>
              </a:gs>
            </a:gsLst>
          </a:gradFill>
          <a:ln w="12700">
            <a:miter lim="400000"/>
          </a:ln>
        </p:spPr>
        <p:txBody>
          <a:bodyPr lIns="34289" tIns="34289" rIns="34289" bIns="34289" anchor="ctr"/>
          <a:lstStyle/>
          <a:p>
            <a:pPr>
              <a:defRPr>
                <a:solidFill>
                  <a:srgbClr val="FFFFFF"/>
                </a:solidFill>
              </a:defRPr>
            </a:pPr>
            <a:endParaRPr sz="1350"/>
          </a:p>
        </p:txBody>
      </p:sp>
      <p:sp>
        <p:nvSpPr>
          <p:cNvPr id="28" name="Right Triangle 26">
            <a:extLst>
              <a:ext uri="{FF2B5EF4-FFF2-40B4-BE49-F238E27FC236}">
                <a16:creationId xmlns:a16="http://schemas.microsoft.com/office/drawing/2014/main" id="{D23A71EF-79F3-4327-BE3F-74A468043DC7}"/>
              </a:ext>
            </a:extLst>
          </p:cNvPr>
          <p:cNvSpPr/>
          <p:nvPr/>
        </p:nvSpPr>
        <p:spPr>
          <a:xfrm rot="10800000">
            <a:off x="3422582" y="4807928"/>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FC203"/>
              </a:gs>
              <a:gs pos="36657">
                <a:srgbClr val="FF7D25"/>
              </a:gs>
              <a:gs pos="77153">
                <a:srgbClr val="FF3847"/>
              </a:gs>
            </a:gsLst>
          </a:gradFill>
          <a:ln w="12700">
            <a:miter lim="400000"/>
          </a:ln>
        </p:spPr>
        <p:txBody>
          <a:bodyPr lIns="34289" tIns="34289" rIns="34289" bIns="34289" anchor="ctr"/>
          <a:lstStyle/>
          <a:p>
            <a:pPr>
              <a:defRPr>
                <a:solidFill>
                  <a:srgbClr val="FFFFFF"/>
                </a:solidFill>
              </a:defRPr>
            </a:pPr>
            <a:endParaRPr sz="1350"/>
          </a:p>
        </p:txBody>
      </p:sp>
      <p:sp>
        <p:nvSpPr>
          <p:cNvPr id="29" name="Right Triangle 38">
            <a:extLst>
              <a:ext uri="{FF2B5EF4-FFF2-40B4-BE49-F238E27FC236}">
                <a16:creationId xmlns:a16="http://schemas.microsoft.com/office/drawing/2014/main" id="{57B572E8-0409-4383-8D37-035508131C69}"/>
              </a:ext>
            </a:extLst>
          </p:cNvPr>
          <p:cNvSpPr/>
          <p:nvPr/>
        </p:nvSpPr>
        <p:spPr>
          <a:xfrm rot="10800000">
            <a:off x="4620552" y="5535359"/>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000C6"/>
              </a:gs>
              <a:gs pos="46532">
                <a:srgbClr val="B800C4"/>
              </a:gs>
              <a:gs pos="100000">
                <a:srgbClr val="8000C2"/>
              </a:gs>
            </a:gsLst>
          </a:gradFill>
          <a:ln w="12700">
            <a:miter lim="400000"/>
          </a:ln>
        </p:spPr>
        <p:txBody>
          <a:bodyPr lIns="34289" tIns="34289" rIns="34289" bIns="34289" anchor="ctr"/>
          <a:lstStyle/>
          <a:p>
            <a:pPr>
              <a:defRPr>
                <a:solidFill>
                  <a:srgbClr val="FFFFFF"/>
                </a:solidFill>
              </a:defRPr>
            </a:pPr>
            <a:endParaRPr sz="1350"/>
          </a:p>
        </p:txBody>
      </p:sp>
      <p:pic>
        <p:nvPicPr>
          <p:cNvPr id="30" name="Picture 50" descr="Picture 50">
            <a:extLst>
              <a:ext uri="{FF2B5EF4-FFF2-40B4-BE49-F238E27FC236}">
                <a16:creationId xmlns:a16="http://schemas.microsoft.com/office/drawing/2014/main" id="{9EBC3898-FC74-49E8-8626-C9185E2EDFDB}"/>
              </a:ext>
            </a:extLst>
          </p:cNvPr>
          <p:cNvPicPr>
            <a:picLocks noChangeAspect="1"/>
          </p:cNvPicPr>
          <p:nvPr/>
        </p:nvPicPr>
        <p:blipFill>
          <a:blip r:embed="rId3">
            <a:alphaModFix amt="70000"/>
          </a:blip>
          <a:srcRect t="7891"/>
          <a:stretch>
            <a:fillRect/>
          </a:stretch>
        </p:blipFill>
        <p:spPr>
          <a:xfrm>
            <a:off x="4794145" y="4554545"/>
            <a:ext cx="152900" cy="2029320"/>
          </a:xfrm>
          <a:prstGeom prst="rect">
            <a:avLst/>
          </a:prstGeom>
          <a:ln w="12700">
            <a:miter lim="400000"/>
          </a:ln>
        </p:spPr>
      </p:pic>
      <p:pic>
        <p:nvPicPr>
          <p:cNvPr id="31" name="Picture 51" descr="Picture 51">
            <a:extLst>
              <a:ext uri="{FF2B5EF4-FFF2-40B4-BE49-F238E27FC236}">
                <a16:creationId xmlns:a16="http://schemas.microsoft.com/office/drawing/2014/main" id="{BCF4C46B-4343-41C4-BA74-D26498933466}"/>
              </a:ext>
            </a:extLst>
          </p:cNvPr>
          <p:cNvPicPr>
            <a:picLocks noChangeAspect="1"/>
          </p:cNvPicPr>
          <p:nvPr/>
        </p:nvPicPr>
        <p:blipFill>
          <a:blip r:embed="rId3">
            <a:alphaModFix amt="70000"/>
          </a:blip>
          <a:srcRect t="8843"/>
          <a:stretch>
            <a:fillRect/>
          </a:stretch>
        </p:blipFill>
        <p:spPr>
          <a:xfrm>
            <a:off x="3597580" y="4143537"/>
            <a:ext cx="152900" cy="2008352"/>
          </a:xfrm>
          <a:prstGeom prst="rect">
            <a:avLst/>
          </a:prstGeom>
          <a:ln w="12700">
            <a:miter lim="400000"/>
          </a:ln>
        </p:spPr>
      </p:pic>
      <p:pic>
        <p:nvPicPr>
          <p:cNvPr id="32" name="Picture 52" descr="Picture 52">
            <a:extLst>
              <a:ext uri="{FF2B5EF4-FFF2-40B4-BE49-F238E27FC236}">
                <a16:creationId xmlns:a16="http://schemas.microsoft.com/office/drawing/2014/main" id="{C4EF7387-6DD5-4E7C-B327-6374C43A2501}"/>
              </a:ext>
            </a:extLst>
          </p:cNvPr>
          <p:cNvPicPr>
            <a:picLocks noChangeAspect="1"/>
          </p:cNvPicPr>
          <p:nvPr/>
        </p:nvPicPr>
        <p:blipFill>
          <a:blip r:embed="rId3">
            <a:alphaModFix amt="70000"/>
          </a:blip>
          <a:stretch>
            <a:fillRect/>
          </a:stretch>
        </p:blipFill>
        <p:spPr>
          <a:xfrm>
            <a:off x="2411910" y="3328625"/>
            <a:ext cx="152900" cy="2203190"/>
          </a:xfrm>
          <a:prstGeom prst="rect">
            <a:avLst/>
          </a:prstGeom>
          <a:ln w="12700">
            <a:miter lim="400000"/>
          </a:ln>
        </p:spPr>
      </p:pic>
      <p:pic>
        <p:nvPicPr>
          <p:cNvPr id="33" name="Picture 53" descr="Picture 53">
            <a:extLst>
              <a:ext uri="{FF2B5EF4-FFF2-40B4-BE49-F238E27FC236}">
                <a16:creationId xmlns:a16="http://schemas.microsoft.com/office/drawing/2014/main" id="{A454F1DB-4E60-4A59-BF2A-2C729173F34C}"/>
              </a:ext>
            </a:extLst>
          </p:cNvPr>
          <p:cNvPicPr>
            <a:picLocks noChangeAspect="1"/>
          </p:cNvPicPr>
          <p:nvPr/>
        </p:nvPicPr>
        <p:blipFill>
          <a:blip r:embed="rId3">
            <a:alphaModFix amt="70000"/>
          </a:blip>
          <a:srcRect t="5200"/>
          <a:stretch>
            <a:fillRect/>
          </a:stretch>
        </p:blipFill>
        <p:spPr>
          <a:xfrm>
            <a:off x="1253870" y="2590800"/>
            <a:ext cx="152900" cy="2088617"/>
          </a:xfrm>
          <a:prstGeom prst="rect">
            <a:avLst/>
          </a:prstGeom>
          <a:ln w="12700">
            <a:miter lim="400000"/>
          </a:ln>
        </p:spPr>
      </p:pic>
      <p:sp>
        <p:nvSpPr>
          <p:cNvPr id="34" name="Rectangle 20">
            <a:extLst>
              <a:ext uri="{FF2B5EF4-FFF2-40B4-BE49-F238E27FC236}">
                <a16:creationId xmlns:a16="http://schemas.microsoft.com/office/drawing/2014/main" id="{2FCD2CC5-D3E9-4A6B-A627-6C4D0B637258}"/>
              </a:ext>
            </a:extLst>
          </p:cNvPr>
          <p:cNvSpPr/>
          <p:nvPr/>
        </p:nvSpPr>
        <p:spPr>
          <a:xfrm>
            <a:off x="2236519" y="3477825"/>
            <a:ext cx="389023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CC3399"/>
          </a:solidFill>
          <a:ln w="12700">
            <a:miter lim="400000"/>
          </a:ln>
        </p:spPr>
        <p:txBody>
          <a:bodyPr lIns="34289" tIns="34289" rIns="34289" bIns="34289" anchor="ctr"/>
          <a:lstStyle/>
          <a:p>
            <a:pPr>
              <a:defRPr>
                <a:solidFill>
                  <a:srgbClr val="FFFFFF"/>
                </a:solidFill>
              </a:defRPr>
            </a:pPr>
            <a:endParaRPr sz="1350"/>
          </a:p>
        </p:txBody>
      </p:sp>
      <p:sp>
        <p:nvSpPr>
          <p:cNvPr id="35" name="Rectangle 8">
            <a:extLst>
              <a:ext uri="{FF2B5EF4-FFF2-40B4-BE49-F238E27FC236}">
                <a16:creationId xmlns:a16="http://schemas.microsoft.com/office/drawing/2014/main" id="{19207EFB-B4A2-4822-A69C-567C18E81954}"/>
              </a:ext>
            </a:extLst>
          </p:cNvPr>
          <p:cNvSpPr/>
          <p:nvPr/>
        </p:nvSpPr>
        <p:spPr>
          <a:xfrm>
            <a:off x="1080055" y="2742088"/>
            <a:ext cx="3890238" cy="5878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92D050"/>
          </a:solidFill>
          <a:ln w="12700">
            <a:miter lim="400000"/>
          </a:ln>
        </p:spPr>
        <p:txBody>
          <a:bodyPr lIns="34289" tIns="34289" rIns="34289" bIns="34289" anchor="ctr"/>
          <a:lstStyle/>
          <a:p>
            <a:pPr>
              <a:defRPr>
                <a:solidFill>
                  <a:srgbClr val="FFFFFF"/>
                </a:solidFill>
              </a:defRPr>
            </a:pPr>
            <a:endParaRPr sz="1350"/>
          </a:p>
        </p:txBody>
      </p:sp>
      <p:sp>
        <p:nvSpPr>
          <p:cNvPr id="36" name="Rectangle 32">
            <a:extLst>
              <a:ext uri="{FF2B5EF4-FFF2-40B4-BE49-F238E27FC236}">
                <a16:creationId xmlns:a16="http://schemas.microsoft.com/office/drawing/2014/main" id="{7B48DBF4-4024-4C6C-A665-BC63C210E2BF}"/>
              </a:ext>
            </a:extLst>
          </p:cNvPr>
          <p:cNvSpPr/>
          <p:nvPr/>
        </p:nvSpPr>
        <p:spPr>
          <a:xfrm>
            <a:off x="3424963" y="4221466"/>
            <a:ext cx="3890238" cy="7215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FF6600"/>
          </a:solidFill>
          <a:ln w="12700">
            <a:miter lim="400000"/>
          </a:ln>
        </p:spPr>
        <p:txBody>
          <a:bodyPr lIns="34289" tIns="34289" rIns="34289" bIns="34289" anchor="ctr"/>
          <a:lstStyle/>
          <a:p>
            <a:pPr>
              <a:defRPr>
                <a:solidFill>
                  <a:srgbClr val="FFFFFF"/>
                </a:solidFill>
              </a:defRPr>
            </a:pPr>
            <a:endParaRPr sz="1350"/>
          </a:p>
        </p:txBody>
      </p:sp>
      <p:sp>
        <p:nvSpPr>
          <p:cNvPr id="37" name="Rectangle 44">
            <a:extLst>
              <a:ext uri="{FF2B5EF4-FFF2-40B4-BE49-F238E27FC236}">
                <a16:creationId xmlns:a16="http://schemas.microsoft.com/office/drawing/2014/main" id="{BD66F767-04ED-45C3-BB84-1C46D5DA6B32}"/>
              </a:ext>
            </a:extLst>
          </p:cNvPr>
          <p:cNvSpPr/>
          <p:nvPr/>
        </p:nvSpPr>
        <p:spPr>
          <a:xfrm>
            <a:off x="4620552" y="4947404"/>
            <a:ext cx="3890241"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7030A0"/>
          </a:solidFill>
          <a:ln w="12700">
            <a:miter lim="400000"/>
          </a:ln>
        </p:spPr>
        <p:txBody>
          <a:bodyPr lIns="34289" tIns="34289" rIns="34289" bIns="34289" anchor="ctr"/>
          <a:lstStyle/>
          <a:p>
            <a:pPr>
              <a:defRPr>
                <a:solidFill>
                  <a:srgbClr val="FFFFFF"/>
                </a:solidFill>
              </a:defRPr>
            </a:pPr>
            <a:endParaRPr sz="1350"/>
          </a:p>
        </p:txBody>
      </p:sp>
      <p:pic>
        <p:nvPicPr>
          <p:cNvPr id="38" name="TinyPPT_2019.png" descr="TinyPPT_2019.png">
            <a:extLst>
              <a:ext uri="{FF2B5EF4-FFF2-40B4-BE49-F238E27FC236}">
                <a16:creationId xmlns:a16="http://schemas.microsoft.com/office/drawing/2014/main" id="{734316B8-875C-4458-A177-990240873A32}"/>
              </a:ext>
            </a:extLst>
          </p:cNvPr>
          <p:cNvPicPr>
            <a:picLocks noChangeAspect="1"/>
          </p:cNvPicPr>
          <p:nvPr/>
        </p:nvPicPr>
        <p:blipFill>
          <a:blip r:embed="rId4">
            <a:alphaModFix amt="64876"/>
          </a:blip>
          <a:srcRect l="29878" t="18045" r="7893" b="18044"/>
          <a:stretch>
            <a:fillRect/>
          </a:stretch>
        </p:blipFill>
        <p:spPr>
          <a:xfrm>
            <a:off x="1118327" y="3329284"/>
            <a:ext cx="1725415" cy="491793"/>
          </a:xfrm>
          <a:prstGeom prst="rect">
            <a:avLst/>
          </a:prstGeom>
          <a:ln w="12700">
            <a:miter lim="400000"/>
          </a:ln>
        </p:spPr>
      </p:pic>
      <p:pic>
        <p:nvPicPr>
          <p:cNvPr id="39" name="TinyPPT_2019.png" descr="TinyPPT_2019.png">
            <a:extLst>
              <a:ext uri="{FF2B5EF4-FFF2-40B4-BE49-F238E27FC236}">
                <a16:creationId xmlns:a16="http://schemas.microsoft.com/office/drawing/2014/main" id="{956FAF4B-407B-4650-B7C8-0DC57A15B5E9}"/>
              </a:ext>
            </a:extLst>
          </p:cNvPr>
          <p:cNvPicPr>
            <a:picLocks noChangeAspect="1"/>
          </p:cNvPicPr>
          <p:nvPr/>
        </p:nvPicPr>
        <p:blipFill>
          <a:blip r:embed="rId4">
            <a:alphaModFix amt="64876"/>
          </a:blip>
          <a:srcRect l="29878" t="18045" r="7893" b="18045"/>
          <a:stretch>
            <a:fillRect/>
          </a:stretch>
        </p:blipFill>
        <p:spPr>
          <a:xfrm>
            <a:off x="2311108" y="4065436"/>
            <a:ext cx="1725415" cy="491792"/>
          </a:xfrm>
          <a:prstGeom prst="rect">
            <a:avLst/>
          </a:prstGeom>
          <a:ln w="12700">
            <a:miter lim="400000"/>
          </a:ln>
        </p:spPr>
      </p:pic>
      <p:pic>
        <p:nvPicPr>
          <p:cNvPr id="40" name="TinyPPT_2019.png" descr="TinyPPT_2019.png">
            <a:extLst>
              <a:ext uri="{FF2B5EF4-FFF2-40B4-BE49-F238E27FC236}">
                <a16:creationId xmlns:a16="http://schemas.microsoft.com/office/drawing/2014/main" id="{27ECD697-8BEF-4C65-880C-59892E9035C7}"/>
              </a:ext>
            </a:extLst>
          </p:cNvPr>
          <p:cNvPicPr>
            <a:picLocks noChangeAspect="1"/>
          </p:cNvPicPr>
          <p:nvPr/>
        </p:nvPicPr>
        <p:blipFill>
          <a:blip r:embed="rId4">
            <a:alphaModFix amt="64876"/>
          </a:blip>
          <a:srcRect l="29878" t="18045" r="7893" b="18045"/>
          <a:stretch>
            <a:fillRect/>
          </a:stretch>
        </p:blipFill>
        <p:spPr>
          <a:xfrm>
            <a:off x="3470112" y="4808003"/>
            <a:ext cx="1725415" cy="491792"/>
          </a:xfrm>
          <a:prstGeom prst="rect">
            <a:avLst/>
          </a:prstGeom>
          <a:ln w="12700">
            <a:miter lim="400000"/>
          </a:ln>
        </p:spPr>
      </p:pic>
      <p:pic>
        <p:nvPicPr>
          <p:cNvPr id="41" name="TinyPPT_2019.png" descr="TinyPPT_2019.png">
            <a:extLst>
              <a:ext uri="{FF2B5EF4-FFF2-40B4-BE49-F238E27FC236}">
                <a16:creationId xmlns:a16="http://schemas.microsoft.com/office/drawing/2014/main" id="{6BAA8B59-1E0D-4A20-9303-EFFBE4BCA3A3}"/>
              </a:ext>
            </a:extLst>
          </p:cNvPr>
          <p:cNvPicPr>
            <a:picLocks noChangeAspect="1"/>
          </p:cNvPicPr>
          <p:nvPr/>
        </p:nvPicPr>
        <p:blipFill>
          <a:blip r:embed="rId4">
            <a:alphaModFix amt="64876"/>
          </a:blip>
          <a:srcRect l="29878" t="18045" r="7893" b="18044"/>
          <a:stretch>
            <a:fillRect/>
          </a:stretch>
        </p:blipFill>
        <p:spPr>
          <a:xfrm>
            <a:off x="4643469" y="5535282"/>
            <a:ext cx="1725415" cy="491792"/>
          </a:xfrm>
          <a:prstGeom prst="rect">
            <a:avLst/>
          </a:prstGeom>
          <a:ln w="12700">
            <a:miter lim="400000"/>
          </a:ln>
        </p:spPr>
      </p:pic>
      <p:sp>
        <p:nvSpPr>
          <p:cNvPr id="42" name="TextBox 52">
            <a:extLst>
              <a:ext uri="{FF2B5EF4-FFF2-40B4-BE49-F238E27FC236}">
                <a16:creationId xmlns:a16="http://schemas.microsoft.com/office/drawing/2014/main" id="{ECCECCCF-E2E1-4210-A9AE-333FC25AB39D}"/>
              </a:ext>
            </a:extLst>
          </p:cNvPr>
          <p:cNvSpPr txBox="1"/>
          <p:nvPr/>
        </p:nvSpPr>
        <p:spPr>
          <a:xfrm>
            <a:off x="1253869" y="2840443"/>
            <a:ext cx="2988464"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l-GR" sz="1800" b="1" dirty="0"/>
              <a:t>Συνεχίστε τη συζήτηση</a:t>
            </a:r>
            <a:endParaRPr lang="nl-NL" sz="1800" b="1" dirty="0"/>
          </a:p>
        </p:txBody>
      </p:sp>
      <p:sp>
        <p:nvSpPr>
          <p:cNvPr id="45" name="TextBox 52">
            <a:extLst>
              <a:ext uri="{FF2B5EF4-FFF2-40B4-BE49-F238E27FC236}">
                <a16:creationId xmlns:a16="http://schemas.microsoft.com/office/drawing/2014/main" id="{E661CA9A-97EA-4C45-9F72-5046EF3C451F}"/>
              </a:ext>
            </a:extLst>
          </p:cNvPr>
          <p:cNvSpPr txBox="1"/>
          <p:nvPr/>
        </p:nvSpPr>
        <p:spPr>
          <a:xfrm>
            <a:off x="2459308" y="3565526"/>
            <a:ext cx="3254784"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l-GR" sz="1800" b="1" dirty="0"/>
              <a:t>Κάντε διάλογο
</a:t>
            </a:r>
            <a:endParaRPr lang="en-US" sz="1800" b="1" dirty="0"/>
          </a:p>
        </p:txBody>
      </p:sp>
      <p:sp>
        <p:nvSpPr>
          <p:cNvPr id="48" name="TextBox 52">
            <a:extLst>
              <a:ext uri="{FF2B5EF4-FFF2-40B4-BE49-F238E27FC236}">
                <a16:creationId xmlns:a16="http://schemas.microsoft.com/office/drawing/2014/main" id="{764533D6-AE2C-4208-A293-3F90A6F3FB28}"/>
              </a:ext>
            </a:extLst>
          </p:cNvPr>
          <p:cNvSpPr txBox="1"/>
          <p:nvPr/>
        </p:nvSpPr>
        <p:spPr>
          <a:xfrm>
            <a:off x="3637606" y="4341038"/>
            <a:ext cx="3525193" cy="900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l-GR" sz="1800" b="1" dirty="0"/>
              <a:t>Κάντε ερωτήσεις και ακούστε ενεργά
</a:t>
            </a:r>
            <a:endParaRPr lang="en-US" sz="1800" b="1" dirty="0"/>
          </a:p>
        </p:txBody>
      </p:sp>
      <p:sp>
        <p:nvSpPr>
          <p:cNvPr id="51" name="TextBox 52">
            <a:extLst>
              <a:ext uri="{FF2B5EF4-FFF2-40B4-BE49-F238E27FC236}">
                <a16:creationId xmlns:a16="http://schemas.microsoft.com/office/drawing/2014/main" id="{184AD3E5-BE31-46AA-A8C0-F929ABCDECF2}"/>
              </a:ext>
            </a:extLst>
          </p:cNvPr>
          <p:cNvSpPr txBox="1"/>
          <p:nvPr/>
        </p:nvSpPr>
        <p:spPr>
          <a:xfrm>
            <a:off x="4856146" y="5082410"/>
            <a:ext cx="3297254"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l-GR" sz="1800" b="1" dirty="0"/>
              <a:t>Συμφωνία
</a:t>
            </a:r>
            <a:endParaRPr lang="nl-NL" sz="1800" b="1" dirty="0"/>
          </a:p>
        </p:txBody>
      </p:sp>
      <p:sp>
        <p:nvSpPr>
          <p:cNvPr id="58" name="TextBox 52">
            <a:extLst>
              <a:ext uri="{FF2B5EF4-FFF2-40B4-BE49-F238E27FC236}">
                <a16:creationId xmlns:a16="http://schemas.microsoft.com/office/drawing/2014/main" id="{D9C6F7D3-C368-4C81-8595-C50CDA72BF94}"/>
              </a:ext>
            </a:extLst>
          </p:cNvPr>
          <p:cNvSpPr txBox="1"/>
          <p:nvPr/>
        </p:nvSpPr>
        <p:spPr>
          <a:xfrm>
            <a:off x="5964544" y="5905384"/>
            <a:ext cx="845411"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lvl1pPr>
              <a:defRPr sz="2100">
                <a:solidFill>
                  <a:srgbClr val="FFFFFF"/>
                </a:solidFill>
              </a:defRPr>
            </a:lvl1pPr>
          </a:lstStyle>
          <a:p>
            <a:r>
              <a:rPr sz="1575"/>
              <a:t>OPTION     </a:t>
            </a:r>
          </a:p>
        </p:txBody>
      </p:sp>
      <p:sp>
        <p:nvSpPr>
          <p:cNvPr id="61" name="Hexagon 77">
            <a:extLst>
              <a:ext uri="{FF2B5EF4-FFF2-40B4-BE49-F238E27FC236}">
                <a16:creationId xmlns:a16="http://schemas.microsoft.com/office/drawing/2014/main" id="{3E322EBA-7298-4265-9D9C-1B8676016923}"/>
              </a:ext>
            </a:extLst>
          </p:cNvPr>
          <p:cNvSpPr/>
          <p:nvPr/>
        </p:nvSpPr>
        <p:spPr>
          <a:xfrm>
            <a:off x="6565672" y="2345246"/>
            <a:ext cx="2013116"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solidFill>
            <a:srgbClr val="00B0F0"/>
          </a:solidFill>
          <a:ln w="12700">
            <a:miter lim="400000"/>
          </a:ln>
        </p:spPr>
        <p:txBody>
          <a:bodyPr lIns="45719" rIns="45719" anchor="ctr"/>
          <a:lstStyle/>
          <a:p>
            <a:pPr algn="ctr">
              <a:defRPr>
                <a:solidFill>
                  <a:srgbClr val="FFFFFF"/>
                </a:solidFill>
              </a:defRPr>
            </a:pPr>
            <a:r>
              <a:rPr lang="el-GR" b="1" dirty="0"/>
              <a:t>Στάδιο 2ο
</a:t>
            </a:r>
            <a:endParaRPr lang="nl-NL" b="1" dirty="0"/>
          </a:p>
        </p:txBody>
      </p:sp>
      <p:sp>
        <p:nvSpPr>
          <p:cNvPr id="7" name="Заглавие 6">
            <a:extLst>
              <a:ext uri="{FF2B5EF4-FFF2-40B4-BE49-F238E27FC236}">
                <a16:creationId xmlns:a16="http://schemas.microsoft.com/office/drawing/2014/main" id="{683FA961-40A4-4106-84F8-521DCA498568}"/>
              </a:ext>
            </a:extLst>
          </p:cNvPr>
          <p:cNvSpPr>
            <a:spLocks noGrp="1"/>
          </p:cNvSpPr>
          <p:nvPr>
            <p:ph type="title"/>
          </p:nvPr>
        </p:nvSpPr>
        <p:spPr/>
        <p:txBody>
          <a:bodyPr>
            <a:normAutofit fontScale="90000"/>
          </a:bodyPr>
          <a:lstStyle/>
          <a:p>
            <a:r>
              <a:rPr lang="el-GR" dirty="0"/>
              <a:t>Επίλυση συγκρούσεων: Άσκηση 1 (2)
</a:t>
            </a:r>
            <a:endParaRPr lang="bg-BG" dirty="0"/>
          </a:p>
        </p:txBody>
      </p:sp>
      <p:sp>
        <p:nvSpPr>
          <p:cNvPr id="43" name="Текстово поле 42">
            <a:extLst>
              <a:ext uri="{FF2B5EF4-FFF2-40B4-BE49-F238E27FC236}">
                <a16:creationId xmlns:a16="http://schemas.microsoft.com/office/drawing/2014/main" id="{AE6CA8FC-FF27-41E2-87EE-41E35C88D089}"/>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191991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61"/>
                                        </p:tgtEl>
                                        <p:attrNameLst>
                                          <p:attrName>style.visibility</p:attrName>
                                        </p:attrNameLst>
                                      </p:cBhvr>
                                      <p:to>
                                        <p:strVal val="visible"/>
                                      </p:to>
                                    </p:set>
                                    <p:animEffect transition="in" filter="box(out)">
                                      <p:cBhvr>
                                        <p:cTn id="7" dur="500"/>
                                        <p:tgtEl>
                                          <p:spTgt spid="61"/>
                                        </p:tgtEl>
                                      </p:cBhvr>
                                    </p:animEffect>
                                  </p:childTnLst>
                                </p:cTn>
                              </p:par>
                            </p:childTnLst>
                          </p:cTn>
                        </p:par>
                        <p:par>
                          <p:cTn id="8" fill="hold">
                            <p:stCondLst>
                              <p:cond delay="500"/>
                            </p:stCondLst>
                            <p:childTnLst>
                              <p:par>
                                <p:cTn id="9" presetID="4" presetClass="entr" presetSubtype="32" fill="hold" grpId="0" nodeType="afterEffect">
                                  <p:stCondLst>
                                    <p:cond delay="0"/>
                                  </p:stCondLst>
                                  <p:iterate>
                                    <p:tmAbs val="0"/>
                                  </p:iterate>
                                  <p:childTnLst>
                                    <p:set>
                                      <p:cBhvr>
                                        <p:cTn id="10" fill="hold"/>
                                        <p:tgtEl>
                                          <p:spTgt spid="33"/>
                                        </p:tgtEl>
                                        <p:attrNameLst>
                                          <p:attrName>style.visibility</p:attrName>
                                        </p:attrNameLst>
                                      </p:cBhvr>
                                      <p:to>
                                        <p:strVal val="visible"/>
                                      </p:to>
                                    </p:set>
                                    <p:animEffect transition="in" filter="box(out)">
                                      <p:cBhvr>
                                        <p:cTn id="11" dur="100"/>
                                        <p:tgtEl>
                                          <p:spTgt spid="33"/>
                                        </p:tgtEl>
                                      </p:cBhvr>
                                    </p:animEffect>
                                  </p:childTnLst>
                                </p:cTn>
                              </p:par>
                            </p:childTnLst>
                          </p:cTn>
                        </p:par>
                        <p:par>
                          <p:cTn id="12" fill="hold">
                            <p:stCondLst>
                              <p:cond delay="600"/>
                            </p:stCondLst>
                            <p:childTnLst>
                              <p:par>
                                <p:cTn id="13" presetID="22" presetClass="entr" presetSubtype="2" fill="hold" grpId="0" nodeType="afterEffect">
                                  <p:stCondLst>
                                    <p:cond delay="0"/>
                                  </p:stCondLst>
                                  <p:iterate>
                                    <p:tmAbs val="0"/>
                                  </p:iterate>
                                  <p:childTnLst>
                                    <p:set>
                                      <p:cBhvr>
                                        <p:cTn id="14" fill="hold"/>
                                        <p:tgtEl>
                                          <p:spTgt spid="26"/>
                                        </p:tgtEl>
                                        <p:attrNameLst>
                                          <p:attrName>style.visibility</p:attrName>
                                        </p:attrNameLst>
                                      </p:cBhvr>
                                      <p:to>
                                        <p:strVal val="visible"/>
                                      </p:to>
                                    </p:set>
                                    <p:animEffect transition="in" filter="wipe(right)">
                                      <p:cBhvr>
                                        <p:cTn id="15" dur="100"/>
                                        <p:tgtEl>
                                          <p:spTgt spid="26"/>
                                        </p:tgtEl>
                                      </p:cBhvr>
                                    </p:animEffect>
                                  </p:childTnLst>
                                </p:cTn>
                              </p:par>
                            </p:childTnLst>
                          </p:cTn>
                        </p:par>
                        <p:par>
                          <p:cTn id="16" fill="hold">
                            <p:stCondLst>
                              <p:cond delay="700"/>
                            </p:stCondLst>
                            <p:childTnLst>
                              <p:par>
                                <p:cTn id="17" presetID="22" presetClass="entr" presetSubtype="8" fill="hold" grpId="0" nodeType="afterEffect">
                                  <p:stCondLst>
                                    <p:cond delay="0"/>
                                  </p:stCondLst>
                                  <p:iterate>
                                    <p:tmAbs val="0"/>
                                  </p:iterate>
                                  <p:childTnLst>
                                    <p:set>
                                      <p:cBhvr>
                                        <p:cTn id="18" fill="hold"/>
                                        <p:tgtEl>
                                          <p:spTgt spid="35"/>
                                        </p:tgtEl>
                                        <p:attrNameLst>
                                          <p:attrName>style.visibility</p:attrName>
                                        </p:attrNameLst>
                                      </p:cBhvr>
                                      <p:to>
                                        <p:strVal val="visible"/>
                                      </p:to>
                                    </p:set>
                                    <p:animEffect transition="in" filter="wipe(left)">
                                      <p:cBhvr>
                                        <p:cTn id="19" dur="100"/>
                                        <p:tgtEl>
                                          <p:spTgt spid="35"/>
                                        </p:tgtEl>
                                      </p:cBhvr>
                                    </p:animEffect>
                                  </p:childTnLst>
                                </p:cTn>
                              </p:par>
                            </p:childTnLst>
                          </p:cTn>
                        </p:par>
                        <p:par>
                          <p:cTn id="20" fill="hold">
                            <p:stCondLst>
                              <p:cond delay="800"/>
                            </p:stCondLst>
                            <p:childTnLst>
                              <p:par>
                                <p:cTn id="21" presetID="22" presetClass="entr" presetSubtype="8" fill="hold" grpId="0" nodeType="afterEffect">
                                  <p:stCondLst>
                                    <p:cond delay="0"/>
                                  </p:stCondLst>
                                  <p:iterate>
                                    <p:tmAbs val="0"/>
                                  </p:iterate>
                                  <p:childTnLst>
                                    <p:set>
                                      <p:cBhvr>
                                        <p:cTn id="22" fill="hold"/>
                                        <p:tgtEl>
                                          <p:spTgt spid="38"/>
                                        </p:tgtEl>
                                        <p:attrNameLst>
                                          <p:attrName>style.visibility</p:attrName>
                                        </p:attrNameLst>
                                      </p:cBhvr>
                                      <p:to>
                                        <p:strVal val="visible"/>
                                      </p:to>
                                    </p:set>
                                    <p:animEffect transition="in" filter="wipe(left)">
                                      <p:cBhvr>
                                        <p:cTn id="23" dur="100"/>
                                        <p:tgtEl>
                                          <p:spTgt spid="38"/>
                                        </p:tgtEl>
                                      </p:cBhvr>
                                    </p:animEffect>
                                  </p:childTnLst>
                                </p:cTn>
                              </p:par>
                              <p:par>
                                <p:cTn id="24" presetID="4" presetClass="entr" presetSubtype="32" fill="hold" grpId="0" nodeType="withEffect">
                                  <p:stCondLst>
                                    <p:cond delay="0"/>
                                  </p:stCondLst>
                                  <p:iterate>
                                    <p:tmAbs val="0"/>
                                  </p:iterate>
                                  <p:childTnLst>
                                    <p:set>
                                      <p:cBhvr>
                                        <p:cTn id="25" fill="hold"/>
                                        <p:tgtEl>
                                          <p:spTgt spid="42"/>
                                        </p:tgtEl>
                                        <p:attrNameLst>
                                          <p:attrName>style.visibility</p:attrName>
                                        </p:attrNameLst>
                                      </p:cBhvr>
                                      <p:to>
                                        <p:strVal val="visible"/>
                                      </p:to>
                                    </p:set>
                                    <p:animEffect transition="in" filter="box(out)">
                                      <p:cBhvr>
                                        <p:cTn id="26" dur="1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iterate>
                                    <p:tmAbs val="0"/>
                                  </p:iterate>
                                  <p:childTnLst>
                                    <p:set>
                                      <p:cBhvr>
                                        <p:cTn id="30" fill="hold"/>
                                        <p:tgtEl>
                                          <p:spTgt spid="32"/>
                                        </p:tgtEl>
                                        <p:attrNameLst>
                                          <p:attrName>style.visibility</p:attrName>
                                        </p:attrNameLst>
                                      </p:cBhvr>
                                      <p:to>
                                        <p:strVal val="visible"/>
                                      </p:to>
                                    </p:set>
                                    <p:animEffect transition="in" filter="box(out)">
                                      <p:cBhvr>
                                        <p:cTn id="31" dur="100"/>
                                        <p:tgtEl>
                                          <p:spTgt spid="32"/>
                                        </p:tgtEl>
                                      </p:cBhvr>
                                    </p:animEffect>
                                  </p:childTnLst>
                                </p:cTn>
                              </p:par>
                            </p:childTnLst>
                          </p:cTn>
                        </p:par>
                        <p:par>
                          <p:cTn id="32" fill="hold">
                            <p:stCondLst>
                              <p:cond delay="100"/>
                            </p:stCondLst>
                            <p:childTnLst>
                              <p:par>
                                <p:cTn id="33" presetID="22" presetClass="entr" presetSubtype="2" fill="hold" grpId="0" nodeType="afterEffect">
                                  <p:stCondLst>
                                    <p:cond delay="0"/>
                                  </p:stCondLst>
                                  <p:iterate>
                                    <p:tmAbs val="0"/>
                                  </p:iterate>
                                  <p:childTnLst>
                                    <p:set>
                                      <p:cBhvr>
                                        <p:cTn id="34" fill="hold"/>
                                        <p:tgtEl>
                                          <p:spTgt spid="27"/>
                                        </p:tgtEl>
                                        <p:attrNameLst>
                                          <p:attrName>style.visibility</p:attrName>
                                        </p:attrNameLst>
                                      </p:cBhvr>
                                      <p:to>
                                        <p:strVal val="visible"/>
                                      </p:to>
                                    </p:set>
                                    <p:animEffect transition="in" filter="wipe(right)">
                                      <p:cBhvr>
                                        <p:cTn id="35" dur="100"/>
                                        <p:tgtEl>
                                          <p:spTgt spid="27"/>
                                        </p:tgtEl>
                                      </p:cBhvr>
                                    </p:animEffect>
                                  </p:childTnLst>
                                </p:cTn>
                              </p:par>
                            </p:childTnLst>
                          </p:cTn>
                        </p:par>
                        <p:par>
                          <p:cTn id="36" fill="hold">
                            <p:stCondLst>
                              <p:cond delay="200"/>
                            </p:stCondLst>
                            <p:childTnLst>
                              <p:par>
                                <p:cTn id="37" presetID="22" presetClass="entr" presetSubtype="8" fill="hold" grpId="0" nodeType="afterEffect">
                                  <p:stCondLst>
                                    <p:cond delay="0"/>
                                  </p:stCondLst>
                                  <p:iterate>
                                    <p:tmAbs val="0"/>
                                  </p:iterate>
                                  <p:childTnLst>
                                    <p:set>
                                      <p:cBhvr>
                                        <p:cTn id="38" fill="hold"/>
                                        <p:tgtEl>
                                          <p:spTgt spid="34"/>
                                        </p:tgtEl>
                                        <p:attrNameLst>
                                          <p:attrName>style.visibility</p:attrName>
                                        </p:attrNameLst>
                                      </p:cBhvr>
                                      <p:to>
                                        <p:strVal val="visible"/>
                                      </p:to>
                                    </p:set>
                                    <p:animEffect transition="in" filter="wipe(left)">
                                      <p:cBhvr>
                                        <p:cTn id="39" dur="100"/>
                                        <p:tgtEl>
                                          <p:spTgt spid="34"/>
                                        </p:tgtEl>
                                      </p:cBhvr>
                                    </p:animEffect>
                                  </p:childTnLst>
                                </p:cTn>
                              </p:par>
                            </p:childTnLst>
                          </p:cTn>
                        </p:par>
                        <p:par>
                          <p:cTn id="40" fill="hold">
                            <p:stCondLst>
                              <p:cond delay="300"/>
                            </p:stCondLst>
                            <p:childTnLst>
                              <p:par>
                                <p:cTn id="41" presetID="22" presetClass="entr" presetSubtype="8" fill="hold" grpId="0" nodeType="afterEffect">
                                  <p:stCondLst>
                                    <p:cond delay="0"/>
                                  </p:stCondLst>
                                  <p:iterate>
                                    <p:tmAbs val="0"/>
                                  </p:iterate>
                                  <p:childTnLst>
                                    <p:set>
                                      <p:cBhvr>
                                        <p:cTn id="42" fill="hold"/>
                                        <p:tgtEl>
                                          <p:spTgt spid="39"/>
                                        </p:tgtEl>
                                        <p:attrNameLst>
                                          <p:attrName>style.visibility</p:attrName>
                                        </p:attrNameLst>
                                      </p:cBhvr>
                                      <p:to>
                                        <p:strVal val="visible"/>
                                      </p:to>
                                    </p:set>
                                    <p:animEffect transition="in" filter="wipe(left)">
                                      <p:cBhvr>
                                        <p:cTn id="43" dur="100"/>
                                        <p:tgtEl>
                                          <p:spTgt spid="39"/>
                                        </p:tgtEl>
                                      </p:cBhvr>
                                    </p:animEffect>
                                  </p:childTnLst>
                                </p:cTn>
                              </p:par>
                              <p:par>
                                <p:cTn id="44" presetID="4" presetClass="entr" presetSubtype="32" fill="hold" grpId="0" nodeType="withEffect">
                                  <p:stCondLst>
                                    <p:cond delay="0"/>
                                  </p:stCondLst>
                                  <p:iterate>
                                    <p:tmAbs val="0"/>
                                  </p:iterate>
                                  <p:childTnLst>
                                    <p:set>
                                      <p:cBhvr>
                                        <p:cTn id="45" fill="hold"/>
                                        <p:tgtEl>
                                          <p:spTgt spid="45"/>
                                        </p:tgtEl>
                                        <p:attrNameLst>
                                          <p:attrName>style.visibility</p:attrName>
                                        </p:attrNameLst>
                                      </p:cBhvr>
                                      <p:to>
                                        <p:strVal val="visible"/>
                                      </p:to>
                                    </p:set>
                                    <p:animEffect transition="in" filter="box(out)">
                                      <p:cBhvr>
                                        <p:cTn id="46" dur="1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32" fill="hold" grpId="0" nodeType="clickEffect">
                                  <p:stCondLst>
                                    <p:cond delay="0"/>
                                  </p:stCondLst>
                                  <p:iterate>
                                    <p:tmAbs val="0"/>
                                  </p:iterate>
                                  <p:childTnLst>
                                    <p:set>
                                      <p:cBhvr>
                                        <p:cTn id="50" fill="hold"/>
                                        <p:tgtEl>
                                          <p:spTgt spid="31"/>
                                        </p:tgtEl>
                                        <p:attrNameLst>
                                          <p:attrName>style.visibility</p:attrName>
                                        </p:attrNameLst>
                                      </p:cBhvr>
                                      <p:to>
                                        <p:strVal val="visible"/>
                                      </p:to>
                                    </p:set>
                                    <p:animEffect transition="in" filter="box(out)">
                                      <p:cBhvr>
                                        <p:cTn id="51" dur="100"/>
                                        <p:tgtEl>
                                          <p:spTgt spid="31"/>
                                        </p:tgtEl>
                                      </p:cBhvr>
                                    </p:animEffect>
                                  </p:childTnLst>
                                </p:cTn>
                              </p:par>
                            </p:childTnLst>
                          </p:cTn>
                        </p:par>
                        <p:par>
                          <p:cTn id="52" fill="hold">
                            <p:stCondLst>
                              <p:cond delay="100"/>
                            </p:stCondLst>
                            <p:childTnLst>
                              <p:par>
                                <p:cTn id="53" presetID="22" presetClass="entr" presetSubtype="2" fill="hold" grpId="0" nodeType="afterEffect">
                                  <p:stCondLst>
                                    <p:cond delay="0"/>
                                  </p:stCondLst>
                                  <p:iterate>
                                    <p:tmAbs val="0"/>
                                  </p:iterate>
                                  <p:childTnLst>
                                    <p:set>
                                      <p:cBhvr>
                                        <p:cTn id="54" fill="hold"/>
                                        <p:tgtEl>
                                          <p:spTgt spid="28"/>
                                        </p:tgtEl>
                                        <p:attrNameLst>
                                          <p:attrName>style.visibility</p:attrName>
                                        </p:attrNameLst>
                                      </p:cBhvr>
                                      <p:to>
                                        <p:strVal val="visible"/>
                                      </p:to>
                                    </p:set>
                                    <p:animEffect transition="in" filter="wipe(right)">
                                      <p:cBhvr>
                                        <p:cTn id="55" dur="100"/>
                                        <p:tgtEl>
                                          <p:spTgt spid="28"/>
                                        </p:tgtEl>
                                      </p:cBhvr>
                                    </p:animEffect>
                                  </p:childTnLst>
                                </p:cTn>
                              </p:par>
                            </p:childTnLst>
                          </p:cTn>
                        </p:par>
                        <p:par>
                          <p:cTn id="56" fill="hold">
                            <p:stCondLst>
                              <p:cond delay="200"/>
                            </p:stCondLst>
                            <p:childTnLst>
                              <p:par>
                                <p:cTn id="57" presetID="22" presetClass="entr" presetSubtype="8" fill="hold" grpId="0" nodeType="afterEffect">
                                  <p:stCondLst>
                                    <p:cond delay="0"/>
                                  </p:stCondLst>
                                  <p:iterate>
                                    <p:tmAbs val="0"/>
                                  </p:iterate>
                                  <p:childTnLst>
                                    <p:set>
                                      <p:cBhvr>
                                        <p:cTn id="58" fill="hold"/>
                                        <p:tgtEl>
                                          <p:spTgt spid="36"/>
                                        </p:tgtEl>
                                        <p:attrNameLst>
                                          <p:attrName>style.visibility</p:attrName>
                                        </p:attrNameLst>
                                      </p:cBhvr>
                                      <p:to>
                                        <p:strVal val="visible"/>
                                      </p:to>
                                    </p:set>
                                    <p:animEffect transition="in" filter="wipe(left)">
                                      <p:cBhvr>
                                        <p:cTn id="59" dur="100"/>
                                        <p:tgtEl>
                                          <p:spTgt spid="36"/>
                                        </p:tgtEl>
                                      </p:cBhvr>
                                    </p:animEffect>
                                  </p:childTnLst>
                                </p:cTn>
                              </p:par>
                            </p:childTnLst>
                          </p:cTn>
                        </p:par>
                        <p:par>
                          <p:cTn id="60" fill="hold">
                            <p:stCondLst>
                              <p:cond delay="300"/>
                            </p:stCondLst>
                            <p:childTnLst>
                              <p:par>
                                <p:cTn id="61" presetID="22" presetClass="entr" presetSubtype="8" fill="hold" grpId="0" nodeType="afterEffect">
                                  <p:stCondLst>
                                    <p:cond delay="0"/>
                                  </p:stCondLst>
                                  <p:iterate>
                                    <p:tmAbs val="0"/>
                                  </p:iterate>
                                  <p:childTnLst>
                                    <p:set>
                                      <p:cBhvr>
                                        <p:cTn id="62" fill="hold"/>
                                        <p:tgtEl>
                                          <p:spTgt spid="40"/>
                                        </p:tgtEl>
                                        <p:attrNameLst>
                                          <p:attrName>style.visibility</p:attrName>
                                        </p:attrNameLst>
                                      </p:cBhvr>
                                      <p:to>
                                        <p:strVal val="visible"/>
                                      </p:to>
                                    </p:set>
                                    <p:animEffect transition="in" filter="wipe(left)">
                                      <p:cBhvr>
                                        <p:cTn id="63" dur="100"/>
                                        <p:tgtEl>
                                          <p:spTgt spid="40"/>
                                        </p:tgtEl>
                                      </p:cBhvr>
                                    </p:animEffect>
                                  </p:childTnLst>
                                </p:cTn>
                              </p:par>
                              <p:par>
                                <p:cTn id="64" presetID="4" presetClass="entr" presetSubtype="32" fill="hold" grpId="0" nodeType="withEffect">
                                  <p:stCondLst>
                                    <p:cond delay="0"/>
                                  </p:stCondLst>
                                  <p:iterate>
                                    <p:tmAbs val="0"/>
                                  </p:iterate>
                                  <p:childTnLst>
                                    <p:set>
                                      <p:cBhvr>
                                        <p:cTn id="65" fill="hold"/>
                                        <p:tgtEl>
                                          <p:spTgt spid="48"/>
                                        </p:tgtEl>
                                        <p:attrNameLst>
                                          <p:attrName>style.visibility</p:attrName>
                                        </p:attrNameLst>
                                      </p:cBhvr>
                                      <p:to>
                                        <p:strVal val="visible"/>
                                      </p:to>
                                    </p:set>
                                    <p:animEffect transition="in" filter="box(out)">
                                      <p:cBhvr>
                                        <p:cTn id="66" dur="100"/>
                                        <p:tgtEl>
                                          <p:spTgt spid="48"/>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32" fill="hold" grpId="0" nodeType="clickEffect">
                                  <p:stCondLst>
                                    <p:cond delay="0"/>
                                  </p:stCondLst>
                                  <p:iterate>
                                    <p:tmAbs val="0"/>
                                  </p:iterate>
                                  <p:childTnLst>
                                    <p:set>
                                      <p:cBhvr>
                                        <p:cTn id="70" fill="hold"/>
                                        <p:tgtEl>
                                          <p:spTgt spid="30"/>
                                        </p:tgtEl>
                                        <p:attrNameLst>
                                          <p:attrName>style.visibility</p:attrName>
                                        </p:attrNameLst>
                                      </p:cBhvr>
                                      <p:to>
                                        <p:strVal val="visible"/>
                                      </p:to>
                                    </p:set>
                                    <p:animEffect transition="in" filter="box(out)">
                                      <p:cBhvr>
                                        <p:cTn id="71" dur="100"/>
                                        <p:tgtEl>
                                          <p:spTgt spid="30"/>
                                        </p:tgtEl>
                                      </p:cBhvr>
                                    </p:animEffect>
                                  </p:childTnLst>
                                </p:cTn>
                              </p:par>
                            </p:childTnLst>
                          </p:cTn>
                        </p:par>
                        <p:par>
                          <p:cTn id="72" fill="hold">
                            <p:stCondLst>
                              <p:cond delay="100"/>
                            </p:stCondLst>
                            <p:childTnLst>
                              <p:par>
                                <p:cTn id="73" presetID="22" presetClass="entr" presetSubtype="2" fill="hold" grpId="0" nodeType="afterEffect">
                                  <p:stCondLst>
                                    <p:cond delay="0"/>
                                  </p:stCondLst>
                                  <p:iterate>
                                    <p:tmAbs val="0"/>
                                  </p:iterate>
                                  <p:childTnLst>
                                    <p:set>
                                      <p:cBhvr>
                                        <p:cTn id="74" fill="hold"/>
                                        <p:tgtEl>
                                          <p:spTgt spid="29"/>
                                        </p:tgtEl>
                                        <p:attrNameLst>
                                          <p:attrName>style.visibility</p:attrName>
                                        </p:attrNameLst>
                                      </p:cBhvr>
                                      <p:to>
                                        <p:strVal val="visible"/>
                                      </p:to>
                                    </p:set>
                                    <p:animEffect transition="in" filter="wipe(right)">
                                      <p:cBhvr>
                                        <p:cTn id="75" dur="100"/>
                                        <p:tgtEl>
                                          <p:spTgt spid="29"/>
                                        </p:tgtEl>
                                      </p:cBhvr>
                                    </p:animEffect>
                                  </p:childTnLst>
                                </p:cTn>
                              </p:par>
                            </p:childTnLst>
                          </p:cTn>
                        </p:par>
                        <p:par>
                          <p:cTn id="76" fill="hold">
                            <p:stCondLst>
                              <p:cond delay="200"/>
                            </p:stCondLst>
                            <p:childTnLst>
                              <p:par>
                                <p:cTn id="77" presetID="22" presetClass="entr" presetSubtype="8" fill="hold" grpId="0" nodeType="afterEffect">
                                  <p:stCondLst>
                                    <p:cond delay="0"/>
                                  </p:stCondLst>
                                  <p:iterate>
                                    <p:tmAbs val="0"/>
                                  </p:iterate>
                                  <p:childTnLst>
                                    <p:set>
                                      <p:cBhvr>
                                        <p:cTn id="78" fill="hold"/>
                                        <p:tgtEl>
                                          <p:spTgt spid="37"/>
                                        </p:tgtEl>
                                        <p:attrNameLst>
                                          <p:attrName>style.visibility</p:attrName>
                                        </p:attrNameLst>
                                      </p:cBhvr>
                                      <p:to>
                                        <p:strVal val="visible"/>
                                      </p:to>
                                    </p:set>
                                    <p:animEffect transition="in" filter="wipe(left)">
                                      <p:cBhvr>
                                        <p:cTn id="79" dur="100"/>
                                        <p:tgtEl>
                                          <p:spTgt spid="37"/>
                                        </p:tgtEl>
                                      </p:cBhvr>
                                    </p:animEffect>
                                  </p:childTnLst>
                                </p:cTn>
                              </p:par>
                            </p:childTnLst>
                          </p:cTn>
                        </p:par>
                        <p:par>
                          <p:cTn id="80" fill="hold">
                            <p:stCondLst>
                              <p:cond delay="300"/>
                            </p:stCondLst>
                            <p:childTnLst>
                              <p:par>
                                <p:cTn id="81" presetID="22" presetClass="entr" presetSubtype="8" fill="hold" grpId="0" nodeType="afterEffect">
                                  <p:stCondLst>
                                    <p:cond delay="0"/>
                                  </p:stCondLst>
                                  <p:iterate>
                                    <p:tmAbs val="0"/>
                                  </p:iterate>
                                  <p:childTnLst>
                                    <p:set>
                                      <p:cBhvr>
                                        <p:cTn id="82" fill="hold"/>
                                        <p:tgtEl>
                                          <p:spTgt spid="41"/>
                                        </p:tgtEl>
                                        <p:attrNameLst>
                                          <p:attrName>style.visibility</p:attrName>
                                        </p:attrNameLst>
                                      </p:cBhvr>
                                      <p:to>
                                        <p:strVal val="visible"/>
                                      </p:to>
                                    </p:set>
                                    <p:animEffect transition="in" filter="wipe(left)">
                                      <p:cBhvr>
                                        <p:cTn id="83" dur="100"/>
                                        <p:tgtEl>
                                          <p:spTgt spid="41"/>
                                        </p:tgtEl>
                                      </p:cBhvr>
                                    </p:animEffect>
                                  </p:childTnLst>
                                </p:cTn>
                              </p:par>
                              <p:par>
                                <p:cTn id="84" presetID="4" presetClass="entr" presetSubtype="32" fill="hold" grpId="0" nodeType="withEffect">
                                  <p:stCondLst>
                                    <p:cond delay="0"/>
                                  </p:stCondLst>
                                  <p:iterate>
                                    <p:tmAbs val="0"/>
                                  </p:iterate>
                                  <p:childTnLst>
                                    <p:set>
                                      <p:cBhvr>
                                        <p:cTn id="85" fill="hold"/>
                                        <p:tgtEl>
                                          <p:spTgt spid="51"/>
                                        </p:tgtEl>
                                        <p:attrNameLst>
                                          <p:attrName>style.visibility</p:attrName>
                                        </p:attrNameLst>
                                      </p:cBhvr>
                                      <p:to>
                                        <p:strVal val="visible"/>
                                      </p:to>
                                    </p:set>
                                    <p:animEffect transition="in" filter="box(out)">
                                      <p:cBhvr>
                                        <p:cTn id="86" dur="100"/>
                                        <p:tgtEl>
                                          <p:spTgt spid="51"/>
                                        </p:tgtEl>
                                      </p:cBhvr>
                                    </p:animEffect>
                                  </p:childTnLst>
                                </p:cTn>
                              </p:par>
                            </p:childTnLst>
                          </p:cTn>
                        </p:par>
                        <p:par>
                          <p:cTn id="87" fill="hold">
                            <p:stCondLst>
                              <p:cond delay="400"/>
                            </p:stCondLst>
                            <p:childTnLst>
                              <p:par>
                                <p:cTn id="88" presetID="4" presetClass="entr" presetSubtype="32" fill="hold" grpId="0" nodeType="afterEffect">
                                  <p:stCondLst>
                                    <p:cond delay="0"/>
                                  </p:stCondLst>
                                  <p:iterate>
                                    <p:tmAbs val="0"/>
                                  </p:iterate>
                                  <p:childTnLst>
                                    <p:set>
                                      <p:cBhvr>
                                        <p:cTn id="89" fill="hold"/>
                                        <p:tgtEl>
                                          <p:spTgt spid="58"/>
                                        </p:tgtEl>
                                        <p:attrNameLst>
                                          <p:attrName>style.visibility</p:attrName>
                                        </p:attrNameLst>
                                      </p:cBhvr>
                                      <p:to>
                                        <p:strVal val="visible"/>
                                      </p:to>
                                    </p:set>
                                    <p:animEffect transition="in" filter="box(out)">
                                      <p:cBhvr>
                                        <p:cTn id="90" dur="1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dvAuto="0"/>
      <p:bldP spid="27" grpId="0" animBg="1" advAuto="0"/>
      <p:bldP spid="28" grpId="0" animBg="1" advAuto="0"/>
      <p:bldP spid="29" grpId="0" animBg="1" advAuto="0"/>
      <p:bldP spid="30" grpId="0" animBg="1" advAuto="0"/>
      <p:bldP spid="31" grpId="0" animBg="1" advAuto="0"/>
      <p:bldP spid="32" grpId="0" animBg="1" advAuto="0"/>
      <p:bldP spid="33" grpId="0" animBg="1" advAuto="0"/>
      <p:bldP spid="34" grpId="0" animBg="1" advAuto="0"/>
      <p:bldP spid="35" grpId="0" animBg="1" advAuto="0"/>
      <p:bldP spid="36" grpId="0" animBg="1" advAuto="0"/>
      <p:bldP spid="37" grpId="0" animBg="1" advAuto="0"/>
      <p:bldP spid="38" grpId="0" animBg="1" advAuto="0"/>
      <p:bldP spid="39" grpId="0" animBg="1" advAuto="0"/>
      <p:bldP spid="40" grpId="0" animBg="1" advAuto="0"/>
      <p:bldP spid="41" grpId="0" animBg="1" advAuto="0"/>
      <p:bldP spid="42" grpId="0" animBg="1" advAuto="0"/>
      <p:bldP spid="45" grpId="0" animBg="1" advAuto="0"/>
      <p:bldP spid="48" grpId="0" animBg="1" advAuto="0"/>
      <p:bldP spid="51" grpId="0" animBg="1" advAuto="0"/>
      <p:bldP spid="58" grpId="0" animBg="1" advAuto="0"/>
      <p:bldP spid="61" grpId="0"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90716C0B-A4F4-4616-9B1C-5F75AA8ADED1}"/>
              </a:ext>
            </a:extLst>
          </p:cNvPr>
          <p:cNvSpPr>
            <a:spLocks noGrp="1"/>
          </p:cNvSpPr>
          <p:nvPr>
            <p:ph type="sldNum" sz="quarter" idx="12"/>
          </p:nvPr>
        </p:nvSpPr>
        <p:spPr/>
        <p:txBody>
          <a:bodyPr/>
          <a:lstStyle/>
          <a:p>
            <a:fld id="{CB318F78-A315-46C9-8B3F-2431B4397D31}" type="slidenum">
              <a:rPr lang="en-US" smtClean="0"/>
              <a:t>31</a:t>
            </a:fld>
            <a:endParaRPr lang="en-US" dirty="0"/>
          </a:p>
        </p:txBody>
      </p:sp>
      <p:sp>
        <p:nvSpPr>
          <p:cNvPr id="26" name="Right Triangle 2">
            <a:extLst>
              <a:ext uri="{FF2B5EF4-FFF2-40B4-BE49-F238E27FC236}">
                <a16:creationId xmlns:a16="http://schemas.microsoft.com/office/drawing/2014/main" id="{3EB02E2E-61E3-496C-A5EE-914045C7B054}"/>
              </a:ext>
            </a:extLst>
          </p:cNvPr>
          <p:cNvSpPr/>
          <p:nvPr/>
        </p:nvSpPr>
        <p:spPr>
          <a:xfrm rot="10800000">
            <a:off x="1080055" y="3330045"/>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0CB100"/>
              </a:gs>
              <a:gs pos="46821">
                <a:srgbClr val="67CE02"/>
              </a:gs>
              <a:gs pos="99075">
                <a:srgbClr val="C3EA03"/>
              </a:gs>
            </a:gsLst>
          </a:gradFill>
          <a:ln w="12700">
            <a:miter lim="400000"/>
          </a:ln>
        </p:spPr>
        <p:txBody>
          <a:bodyPr lIns="34289" tIns="34289" rIns="34289" bIns="34289" anchor="ctr"/>
          <a:lstStyle/>
          <a:p>
            <a:pPr>
              <a:defRPr>
                <a:solidFill>
                  <a:srgbClr val="FFFFFF"/>
                </a:solidFill>
              </a:defRPr>
            </a:pPr>
            <a:endParaRPr sz="1350"/>
          </a:p>
        </p:txBody>
      </p:sp>
      <p:sp>
        <p:nvSpPr>
          <p:cNvPr id="27" name="Right Triangle 14">
            <a:extLst>
              <a:ext uri="{FF2B5EF4-FFF2-40B4-BE49-F238E27FC236}">
                <a16:creationId xmlns:a16="http://schemas.microsoft.com/office/drawing/2014/main" id="{174A6EC1-D7B7-4BF7-AC4A-6B86E634CCCC}"/>
              </a:ext>
            </a:extLst>
          </p:cNvPr>
          <p:cNvSpPr/>
          <p:nvPr/>
        </p:nvSpPr>
        <p:spPr>
          <a:xfrm rot="10800000">
            <a:off x="2236518" y="4065780"/>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2372">
                <a:srgbClr val="FF0040"/>
              </a:gs>
              <a:gs pos="37053">
                <a:srgbClr val="FF0071"/>
              </a:gs>
              <a:gs pos="99150">
                <a:srgbClr val="FF00A2"/>
              </a:gs>
            </a:gsLst>
          </a:gradFill>
          <a:ln w="12700">
            <a:miter lim="400000"/>
          </a:ln>
        </p:spPr>
        <p:txBody>
          <a:bodyPr lIns="34289" tIns="34289" rIns="34289" bIns="34289" anchor="ctr"/>
          <a:lstStyle/>
          <a:p>
            <a:pPr>
              <a:defRPr>
                <a:solidFill>
                  <a:srgbClr val="FFFFFF"/>
                </a:solidFill>
              </a:defRPr>
            </a:pPr>
            <a:endParaRPr sz="1350"/>
          </a:p>
        </p:txBody>
      </p:sp>
      <p:sp>
        <p:nvSpPr>
          <p:cNvPr id="28" name="Right Triangle 26">
            <a:extLst>
              <a:ext uri="{FF2B5EF4-FFF2-40B4-BE49-F238E27FC236}">
                <a16:creationId xmlns:a16="http://schemas.microsoft.com/office/drawing/2014/main" id="{D23A71EF-79F3-4327-BE3F-74A468043DC7}"/>
              </a:ext>
            </a:extLst>
          </p:cNvPr>
          <p:cNvSpPr/>
          <p:nvPr/>
        </p:nvSpPr>
        <p:spPr>
          <a:xfrm rot="10800000">
            <a:off x="3422582" y="4807928"/>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FC203"/>
              </a:gs>
              <a:gs pos="36657">
                <a:srgbClr val="FF7D25"/>
              </a:gs>
              <a:gs pos="77153">
                <a:srgbClr val="FF3847"/>
              </a:gs>
            </a:gsLst>
          </a:gradFill>
          <a:ln w="12700">
            <a:miter lim="400000"/>
          </a:ln>
        </p:spPr>
        <p:txBody>
          <a:bodyPr lIns="34289" tIns="34289" rIns="34289" bIns="34289" anchor="ctr"/>
          <a:lstStyle/>
          <a:p>
            <a:pPr>
              <a:defRPr>
                <a:solidFill>
                  <a:srgbClr val="FFFFFF"/>
                </a:solidFill>
              </a:defRPr>
            </a:pPr>
            <a:endParaRPr sz="1350"/>
          </a:p>
        </p:txBody>
      </p:sp>
      <p:sp>
        <p:nvSpPr>
          <p:cNvPr id="29" name="Right Triangle 38">
            <a:extLst>
              <a:ext uri="{FF2B5EF4-FFF2-40B4-BE49-F238E27FC236}">
                <a16:creationId xmlns:a16="http://schemas.microsoft.com/office/drawing/2014/main" id="{57B572E8-0409-4383-8D37-035508131C69}"/>
              </a:ext>
            </a:extLst>
          </p:cNvPr>
          <p:cNvSpPr/>
          <p:nvPr/>
        </p:nvSpPr>
        <p:spPr>
          <a:xfrm rot="10800000">
            <a:off x="4620552" y="5535359"/>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000C6"/>
              </a:gs>
              <a:gs pos="46532">
                <a:srgbClr val="B800C4"/>
              </a:gs>
              <a:gs pos="100000">
                <a:srgbClr val="8000C2"/>
              </a:gs>
            </a:gsLst>
          </a:gradFill>
          <a:ln w="12700">
            <a:miter lim="400000"/>
          </a:ln>
        </p:spPr>
        <p:txBody>
          <a:bodyPr lIns="34289" tIns="34289" rIns="34289" bIns="34289" anchor="ctr"/>
          <a:lstStyle/>
          <a:p>
            <a:pPr>
              <a:defRPr>
                <a:solidFill>
                  <a:srgbClr val="FFFFFF"/>
                </a:solidFill>
              </a:defRPr>
            </a:pPr>
            <a:endParaRPr sz="1350"/>
          </a:p>
        </p:txBody>
      </p:sp>
      <p:pic>
        <p:nvPicPr>
          <p:cNvPr id="30" name="Picture 50" descr="Picture 50">
            <a:extLst>
              <a:ext uri="{FF2B5EF4-FFF2-40B4-BE49-F238E27FC236}">
                <a16:creationId xmlns:a16="http://schemas.microsoft.com/office/drawing/2014/main" id="{9EBC3898-FC74-49E8-8626-C9185E2EDFDB}"/>
              </a:ext>
            </a:extLst>
          </p:cNvPr>
          <p:cNvPicPr>
            <a:picLocks noChangeAspect="1"/>
          </p:cNvPicPr>
          <p:nvPr/>
        </p:nvPicPr>
        <p:blipFill>
          <a:blip r:embed="rId3">
            <a:alphaModFix amt="70000"/>
          </a:blip>
          <a:srcRect t="7891"/>
          <a:stretch>
            <a:fillRect/>
          </a:stretch>
        </p:blipFill>
        <p:spPr>
          <a:xfrm>
            <a:off x="4794145" y="4554545"/>
            <a:ext cx="152900" cy="2029320"/>
          </a:xfrm>
          <a:prstGeom prst="rect">
            <a:avLst/>
          </a:prstGeom>
          <a:ln w="12700">
            <a:miter lim="400000"/>
          </a:ln>
        </p:spPr>
      </p:pic>
      <p:pic>
        <p:nvPicPr>
          <p:cNvPr id="31" name="Picture 51" descr="Picture 51">
            <a:extLst>
              <a:ext uri="{FF2B5EF4-FFF2-40B4-BE49-F238E27FC236}">
                <a16:creationId xmlns:a16="http://schemas.microsoft.com/office/drawing/2014/main" id="{BCF4C46B-4343-41C4-BA74-D26498933466}"/>
              </a:ext>
            </a:extLst>
          </p:cNvPr>
          <p:cNvPicPr>
            <a:picLocks noChangeAspect="1"/>
          </p:cNvPicPr>
          <p:nvPr/>
        </p:nvPicPr>
        <p:blipFill>
          <a:blip r:embed="rId3">
            <a:alphaModFix amt="70000"/>
          </a:blip>
          <a:srcRect t="8843"/>
          <a:stretch>
            <a:fillRect/>
          </a:stretch>
        </p:blipFill>
        <p:spPr>
          <a:xfrm>
            <a:off x="3597580" y="4143537"/>
            <a:ext cx="152900" cy="2008352"/>
          </a:xfrm>
          <a:prstGeom prst="rect">
            <a:avLst/>
          </a:prstGeom>
          <a:ln w="12700">
            <a:miter lim="400000"/>
          </a:ln>
        </p:spPr>
      </p:pic>
      <p:pic>
        <p:nvPicPr>
          <p:cNvPr id="32" name="Picture 52" descr="Picture 52">
            <a:extLst>
              <a:ext uri="{FF2B5EF4-FFF2-40B4-BE49-F238E27FC236}">
                <a16:creationId xmlns:a16="http://schemas.microsoft.com/office/drawing/2014/main" id="{C4EF7387-6DD5-4E7C-B327-6374C43A2501}"/>
              </a:ext>
            </a:extLst>
          </p:cNvPr>
          <p:cNvPicPr>
            <a:picLocks noChangeAspect="1"/>
          </p:cNvPicPr>
          <p:nvPr/>
        </p:nvPicPr>
        <p:blipFill>
          <a:blip r:embed="rId3">
            <a:alphaModFix amt="70000"/>
          </a:blip>
          <a:stretch>
            <a:fillRect/>
          </a:stretch>
        </p:blipFill>
        <p:spPr>
          <a:xfrm>
            <a:off x="2411910" y="3328625"/>
            <a:ext cx="152900" cy="2203190"/>
          </a:xfrm>
          <a:prstGeom prst="rect">
            <a:avLst/>
          </a:prstGeom>
          <a:ln w="12700">
            <a:miter lim="400000"/>
          </a:ln>
        </p:spPr>
      </p:pic>
      <p:pic>
        <p:nvPicPr>
          <p:cNvPr id="33" name="Picture 53" descr="Picture 53">
            <a:extLst>
              <a:ext uri="{FF2B5EF4-FFF2-40B4-BE49-F238E27FC236}">
                <a16:creationId xmlns:a16="http://schemas.microsoft.com/office/drawing/2014/main" id="{A454F1DB-4E60-4A59-BF2A-2C729173F34C}"/>
              </a:ext>
            </a:extLst>
          </p:cNvPr>
          <p:cNvPicPr>
            <a:picLocks noChangeAspect="1"/>
          </p:cNvPicPr>
          <p:nvPr/>
        </p:nvPicPr>
        <p:blipFill>
          <a:blip r:embed="rId3">
            <a:alphaModFix amt="70000"/>
          </a:blip>
          <a:srcRect t="5200"/>
          <a:stretch>
            <a:fillRect/>
          </a:stretch>
        </p:blipFill>
        <p:spPr>
          <a:xfrm>
            <a:off x="1253870" y="2590800"/>
            <a:ext cx="152900" cy="2088617"/>
          </a:xfrm>
          <a:prstGeom prst="rect">
            <a:avLst/>
          </a:prstGeom>
          <a:ln w="12700">
            <a:miter lim="400000"/>
          </a:ln>
        </p:spPr>
      </p:pic>
      <p:sp>
        <p:nvSpPr>
          <p:cNvPr id="34" name="Rectangle 20">
            <a:extLst>
              <a:ext uri="{FF2B5EF4-FFF2-40B4-BE49-F238E27FC236}">
                <a16:creationId xmlns:a16="http://schemas.microsoft.com/office/drawing/2014/main" id="{2FCD2CC5-D3E9-4A6B-A627-6C4D0B637258}"/>
              </a:ext>
            </a:extLst>
          </p:cNvPr>
          <p:cNvSpPr/>
          <p:nvPr/>
        </p:nvSpPr>
        <p:spPr>
          <a:xfrm>
            <a:off x="2236519" y="3477825"/>
            <a:ext cx="389023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CC3399"/>
          </a:solidFill>
          <a:ln w="12700">
            <a:miter lim="400000"/>
          </a:ln>
        </p:spPr>
        <p:txBody>
          <a:bodyPr lIns="34289" tIns="34289" rIns="34289" bIns="34289" anchor="ctr"/>
          <a:lstStyle/>
          <a:p>
            <a:pPr>
              <a:defRPr>
                <a:solidFill>
                  <a:srgbClr val="FFFFFF"/>
                </a:solidFill>
              </a:defRPr>
            </a:pPr>
            <a:endParaRPr sz="1350"/>
          </a:p>
        </p:txBody>
      </p:sp>
      <p:sp>
        <p:nvSpPr>
          <p:cNvPr id="35" name="Rectangle 8">
            <a:extLst>
              <a:ext uri="{FF2B5EF4-FFF2-40B4-BE49-F238E27FC236}">
                <a16:creationId xmlns:a16="http://schemas.microsoft.com/office/drawing/2014/main" id="{19207EFB-B4A2-4822-A69C-567C18E81954}"/>
              </a:ext>
            </a:extLst>
          </p:cNvPr>
          <p:cNvSpPr/>
          <p:nvPr/>
        </p:nvSpPr>
        <p:spPr>
          <a:xfrm>
            <a:off x="1080055" y="2742088"/>
            <a:ext cx="3890238" cy="5878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92D050"/>
          </a:solidFill>
          <a:ln w="12700">
            <a:miter lim="400000"/>
          </a:ln>
        </p:spPr>
        <p:txBody>
          <a:bodyPr lIns="34289" tIns="34289" rIns="34289" bIns="34289" anchor="ctr"/>
          <a:lstStyle/>
          <a:p>
            <a:pPr>
              <a:defRPr>
                <a:solidFill>
                  <a:srgbClr val="FFFFFF"/>
                </a:solidFill>
              </a:defRPr>
            </a:pPr>
            <a:endParaRPr sz="1350"/>
          </a:p>
        </p:txBody>
      </p:sp>
      <p:sp>
        <p:nvSpPr>
          <p:cNvPr id="36" name="Rectangle 32">
            <a:extLst>
              <a:ext uri="{FF2B5EF4-FFF2-40B4-BE49-F238E27FC236}">
                <a16:creationId xmlns:a16="http://schemas.microsoft.com/office/drawing/2014/main" id="{7B48DBF4-4024-4C6C-A665-BC63C210E2BF}"/>
              </a:ext>
            </a:extLst>
          </p:cNvPr>
          <p:cNvSpPr/>
          <p:nvPr/>
        </p:nvSpPr>
        <p:spPr>
          <a:xfrm>
            <a:off x="3424963" y="4221466"/>
            <a:ext cx="389023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FF6600"/>
          </a:solidFill>
          <a:ln w="12700">
            <a:miter lim="400000"/>
          </a:ln>
        </p:spPr>
        <p:txBody>
          <a:bodyPr lIns="34289" tIns="34289" rIns="34289" bIns="34289" anchor="ctr"/>
          <a:lstStyle/>
          <a:p>
            <a:pPr>
              <a:defRPr>
                <a:solidFill>
                  <a:srgbClr val="FFFFFF"/>
                </a:solidFill>
              </a:defRPr>
            </a:pPr>
            <a:endParaRPr sz="1350"/>
          </a:p>
        </p:txBody>
      </p:sp>
      <p:sp>
        <p:nvSpPr>
          <p:cNvPr id="37" name="Rectangle 44">
            <a:extLst>
              <a:ext uri="{FF2B5EF4-FFF2-40B4-BE49-F238E27FC236}">
                <a16:creationId xmlns:a16="http://schemas.microsoft.com/office/drawing/2014/main" id="{BD66F767-04ED-45C3-BB84-1C46D5DA6B32}"/>
              </a:ext>
            </a:extLst>
          </p:cNvPr>
          <p:cNvSpPr/>
          <p:nvPr/>
        </p:nvSpPr>
        <p:spPr>
          <a:xfrm>
            <a:off x="4620552" y="4947404"/>
            <a:ext cx="3890241"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7030A0"/>
          </a:solidFill>
          <a:ln w="12700">
            <a:miter lim="400000"/>
          </a:ln>
        </p:spPr>
        <p:txBody>
          <a:bodyPr lIns="34289" tIns="34289" rIns="34289" bIns="34289" anchor="ctr"/>
          <a:lstStyle/>
          <a:p>
            <a:pPr>
              <a:defRPr>
                <a:solidFill>
                  <a:srgbClr val="FFFFFF"/>
                </a:solidFill>
              </a:defRPr>
            </a:pPr>
            <a:endParaRPr sz="1350"/>
          </a:p>
        </p:txBody>
      </p:sp>
      <p:pic>
        <p:nvPicPr>
          <p:cNvPr id="38" name="TinyPPT_2019.png" descr="TinyPPT_2019.png">
            <a:extLst>
              <a:ext uri="{FF2B5EF4-FFF2-40B4-BE49-F238E27FC236}">
                <a16:creationId xmlns:a16="http://schemas.microsoft.com/office/drawing/2014/main" id="{734316B8-875C-4458-A177-990240873A32}"/>
              </a:ext>
            </a:extLst>
          </p:cNvPr>
          <p:cNvPicPr>
            <a:picLocks noChangeAspect="1"/>
          </p:cNvPicPr>
          <p:nvPr/>
        </p:nvPicPr>
        <p:blipFill>
          <a:blip r:embed="rId4">
            <a:alphaModFix amt="64876"/>
          </a:blip>
          <a:srcRect l="29878" t="18045" r="7893" b="18044"/>
          <a:stretch>
            <a:fillRect/>
          </a:stretch>
        </p:blipFill>
        <p:spPr>
          <a:xfrm>
            <a:off x="1118327" y="3329284"/>
            <a:ext cx="1725415" cy="491793"/>
          </a:xfrm>
          <a:prstGeom prst="rect">
            <a:avLst/>
          </a:prstGeom>
          <a:ln w="12700">
            <a:miter lim="400000"/>
          </a:ln>
        </p:spPr>
      </p:pic>
      <p:pic>
        <p:nvPicPr>
          <p:cNvPr id="39" name="TinyPPT_2019.png" descr="TinyPPT_2019.png">
            <a:extLst>
              <a:ext uri="{FF2B5EF4-FFF2-40B4-BE49-F238E27FC236}">
                <a16:creationId xmlns:a16="http://schemas.microsoft.com/office/drawing/2014/main" id="{956FAF4B-407B-4650-B7C8-0DC57A15B5E9}"/>
              </a:ext>
            </a:extLst>
          </p:cNvPr>
          <p:cNvPicPr>
            <a:picLocks noChangeAspect="1"/>
          </p:cNvPicPr>
          <p:nvPr/>
        </p:nvPicPr>
        <p:blipFill>
          <a:blip r:embed="rId4">
            <a:alphaModFix amt="64876"/>
          </a:blip>
          <a:srcRect l="29878" t="18045" r="7893" b="18045"/>
          <a:stretch>
            <a:fillRect/>
          </a:stretch>
        </p:blipFill>
        <p:spPr>
          <a:xfrm>
            <a:off x="2311108" y="4065436"/>
            <a:ext cx="1725415" cy="491792"/>
          </a:xfrm>
          <a:prstGeom prst="rect">
            <a:avLst/>
          </a:prstGeom>
          <a:ln w="12700">
            <a:miter lim="400000"/>
          </a:ln>
        </p:spPr>
      </p:pic>
      <p:pic>
        <p:nvPicPr>
          <p:cNvPr id="40" name="TinyPPT_2019.png" descr="TinyPPT_2019.png">
            <a:extLst>
              <a:ext uri="{FF2B5EF4-FFF2-40B4-BE49-F238E27FC236}">
                <a16:creationId xmlns:a16="http://schemas.microsoft.com/office/drawing/2014/main" id="{27ECD697-8BEF-4C65-880C-59892E9035C7}"/>
              </a:ext>
            </a:extLst>
          </p:cNvPr>
          <p:cNvPicPr>
            <a:picLocks noChangeAspect="1"/>
          </p:cNvPicPr>
          <p:nvPr/>
        </p:nvPicPr>
        <p:blipFill>
          <a:blip r:embed="rId4">
            <a:alphaModFix amt="64876"/>
          </a:blip>
          <a:srcRect l="29878" t="18045" r="7893" b="18045"/>
          <a:stretch>
            <a:fillRect/>
          </a:stretch>
        </p:blipFill>
        <p:spPr>
          <a:xfrm>
            <a:off x="3470112" y="4808003"/>
            <a:ext cx="1725415" cy="491792"/>
          </a:xfrm>
          <a:prstGeom prst="rect">
            <a:avLst/>
          </a:prstGeom>
          <a:ln w="12700">
            <a:miter lim="400000"/>
          </a:ln>
        </p:spPr>
      </p:pic>
      <p:pic>
        <p:nvPicPr>
          <p:cNvPr id="41" name="TinyPPT_2019.png" descr="TinyPPT_2019.png">
            <a:extLst>
              <a:ext uri="{FF2B5EF4-FFF2-40B4-BE49-F238E27FC236}">
                <a16:creationId xmlns:a16="http://schemas.microsoft.com/office/drawing/2014/main" id="{6BAA8B59-1E0D-4A20-9303-EFFBE4BCA3A3}"/>
              </a:ext>
            </a:extLst>
          </p:cNvPr>
          <p:cNvPicPr>
            <a:picLocks noChangeAspect="1"/>
          </p:cNvPicPr>
          <p:nvPr/>
        </p:nvPicPr>
        <p:blipFill>
          <a:blip r:embed="rId4">
            <a:alphaModFix amt="64876"/>
          </a:blip>
          <a:srcRect l="29878" t="18045" r="7893" b="18044"/>
          <a:stretch>
            <a:fillRect/>
          </a:stretch>
        </p:blipFill>
        <p:spPr>
          <a:xfrm>
            <a:off x="4643469" y="5535282"/>
            <a:ext cx="1725415" cy="491792"/>
          </a:xfrm>
          <a:prstGeom prst="rect">
            <a:avLst/>
          </a:prstGeom>
          <a:ln w="12700">
            <a:miter lim="400000"/>
          </a:ln>
        </p:spPr>
      </p:pic>
      <p:sp>
        <p:nvSpPr>
          <p:cNvPr id="42" name="TextBox 52">
            <a:extLst>
              <a:ext uri="{FF2B5EF4-FFF2-40B4-BE49-F238E27FC236}">
                <a16:creationId xmlns:a16="http://schemas.microsoft.com/office/drawing/2014/main" id="{ECCECCCF-E2E1-4210-A9AE-333FC25AB39D}"/>
              </a:ext>
            </a:extLst>
          </p:cNvPr>
          <p:cNvSpPr txBox="1"/>
          <p:nvPr/>
        </p:nvSpPr>
        <p:spPr>
          <a:xfrm>
            <a:off x="1253869" y="2840443"/>
            <a:ext cx="2988464"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l-GR" sz="1800" b="1" dirty="0"/>
              <a:t>Σε ζεύγη
</a:t>
            </a:r>
            <a:endParaRPr lang="nl-NL" sz="1800" b="1" dirty="0"/>
          </a:p>
        </p:txBody>
      </p:sp>
      <p:sp>
        <p:nvSpPr>
          <p:cNvPr id="45" name="TextBox 52">
            <a:extLst>
              <a:ext uri="{FF2B5EF4-FFF2-40B4-BE49-F238E27FC236}">
                <a16:creationId xmlns:a16="http://schemas.microsoft.com/office/drawing/2014/main" id="{E661CA9A-97EA-4C45-9F72-5046EF3C451F}"/>
              </a:ext>
            </a:extLst>
          </p:cNvPr>
          <p:cNvSpPr txBox="1"/>
          <p:nvPr/>
        </p:nvSpPr>
        <p:spPr>
          <a:xfrm>
            <a:off x="2459308" y="3565526"/>
            <a:ext cx="3254784" cy="900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l-GR" sz="1800" b="1" dirty="0"/>
              <a:t>Απάντηση σε ερωτήσεις συζήτησης
</a:t>
            </a:r>
            <a:endParaRPr lang="en-US" sz="1800" b="1" dirty="0"/>
          </a:p>
        </p:txBody>
      </p:sp>
      <p:sp>
        <p:nvSpPr>
          <p:cNvPr id="48" name="TextBox 52">
            <a:extLst>
              <a:ext uri="{FF2B5EF4-FFF2-40B4-BE49-F238E27FC236}">
                <a16:creationId xmlns:a16="http://schemas.microsoft.com/office/drawing/2014/main" id="{764533D6-AE2C-4208-A293-3F90A6F3FB28}"/>
              </a:ext>
            </a:extLst>
          </p:cNvPr>
          <p:cNvSpPr txBox="1"/>
          <p:nvPr/>
        </p:nvSpPr>
        <p:spPr>
          <a:xfrm>
            <a:off x="3637606" y="4341038"/>
            <a:ext cx="3525193"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l-GR" sz="1800" b="1" dirty="0"/>
              <a:t>Εναλλαγή</a:t>
            </a:r>
            <a:endParaRPr lang="en-US" sz="1800" b="1" dirty="0"/>
          </a:p>
        </p:txBody>
      </p:sp>
      <p:sp>
        <p:nvSpPr>
          <p:cNvPr id="51" name="TextBox 52">
            <a:extLst>
              <a:ext uri="{FF2B5EF4-FFF2-40B4-BE49-F238E27FC236}">
                <a16:creationId xmlns:a16="http://schemas.microsoft.com/office/drawing/2014/main" id="{184AD3E5-BE31-46AA-A8C0-F929ABCDECF2}"/>
              </a:ext>
            </a:extLst>
          </p:cNvPr>
          <p:cNvSpPr txBox="1"/>
          <p:nvPr/>
        </p:nvSpPr>
        <p:spPr>
          <a:xfrm>
            <a:off x="4856146" y="5082410"/>
            <a:ext cx="3297254"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l-GR" sz="1800" b="1" dirty="0"/>
              <a:t>Τι σε εντυπωσίασε;
</a:t>
            </a:r>
            <a:endParaRPr lang="nl-NL" sz="1800" b="1" dirty="0"/>
          </a:p>
        </p:txBody>
      </p:sp>
      <p:sp>
        <p:nvSpPr>
          <p:cNvPr id="58" name="TextBox 52">
            <a:extLst>
              <a:ext uri="{FF2B5EF4-FFF2-40B4-BE49-F238E27FC236}">
                <a16:creationId xmlns:a16="http://schemas.microsoft.com/office/drawing/2014/main" id="{D9C6F7D3-C368-4C81-8595-C50CDA72BF94}"/>
              </a:ext>
            </a:extLst>
          </p:cNvPr>
          <p:cNvSpPr txBox="1"/>
          <p:nvPr/>
        </p:nvSpPr>
        <p:spPr>
          <a:xfrm>
            <a:off x="5964544" y="5905384"/>
            <a:ext cx="845411"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lvl1pPr>
              <a:defRPr sz="2100">
                <a:solidFill>
                  <a:srgbClr val="FFFFFF"/>
                </a:solidFill>
              </a:defRPr>
            </a:lvl1pPr>
          </a:lstStyle>
          <a:p>
            <a:r>
              <a:rPr sz="1575"/>
              <a:t>OPTION     </a:t>
            </a:r>
          </a:p>
        </p:txBody>
      </p:sp>
      <p:sp>
        <p:nvSpPr>
          <p:cNvPr id="61" name="Hexagon 77">
            <a:extLst>
              <a:ext uri="{FF2B5EF4-FFF2-40B4-BE49-F238E27FC236}">
                <a16:creationId xmlns:a16="http://schemas.microsoft.com/office/drawing/2014/main" id="{3E322EBA-7298-4265-9D9C-1B8676016923}"/>
              </a:ext>
            </a:extLst>
          </p:cNvPr>
          <p:cNvSpPr/>
          <p:nvPr/>
        </p:nvSpPr>
        <p:spPr>
          <a:xfrm>
            <a:off x="6565672" y="2345246"/>
            <a:ext cx="2013116"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solidFill>
            <a:srgbClr val="00B0F0"/>
          </a:solidFill>
          <a:ln w="12700">
            <a:miter lim="400000"/>
          </a:ln>
        </p:spPr>
        <p:txBody>
          <a:bodyPr lIns="45719" rIns="45719" anchor="ctr"/>
          <a:lstStyle/>
          <a:p>
            <a:pPr algn="ctr">
              <a:defRPr>
                <a:solidFill>
                  <a:srgbClr val="FFFFFF"/>
                </a:solidFill>
              </a:defRPr>
            </a:pPr>
            <a:r>
              <a:rPr lang="el-GR" b="1" dirty="0"/>
              <a:t>Στάδιο 3ο
</a:t>
            </a:r>
            <a:endParaRPr lang="nl-NL" b="1" dirty="0"/>
          </a:p>
        </p:txBody>
      </p:sp>
      <p:sp>
        <p:nvSpPr>
          <p:cNvPr id="7" name="Заглавие 6">
            <a:extLst>
              <a:ext uri="{FF2B5EF4-FFF2-40B4-BE49-F238E27FC236}">
                <a16:creationId xmlns:a16="http://schemas.microsoft.com/office/drawing/2014/main" id="{683FA961-40A4-4106-84F8-521DCA498568}"/>
              </a:ext>
            </a:extLst>
          </p:cNvPr>
          <p:cNvSpPr>
            <a:spLocks noGrp="1"/>
          </p:cNvSpPr>
          <p:nvPr>
            <p:ph type="title"/>
          </p:nvPr>
        </p:nvSpPr>
        <p:spPr/>
        <p:txBody>
          <a:bodyPr>
            <a:normAutofit fontScale="90000"/>
          </a:bodyPr>
          <a:lstStyle/>
          <a:p>
            <a:r>
              <a:rPr lang="el-GR" dirty="0"/>
              <a:t>Επίλυση συγκρούσεων: Άσκηση 1 (3)
</a:t>
            </a:r>
            <a:endParaRPr lang="bg-BG" dirty="0"/>
          </a:p>
        </p:txBody>
      </p:sp>
      <p:sp>
        <p:nvSpPr>
          <p:cNvPr id="43" name="Текстово поле 42">
            <a:extLst>
              <a:ext uri="{FF2B5EF4-FFF2-40B4-BE49-F238E27FC236}">
                <a16:creationId xmlns:a16="http://schemas.microsoft.com/office/drawing/2014/main" id="{55C136C8-FB04-4F6C-A8F2-7F1A69B04CE8}"/>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73176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61"/>
                                        </p:tgtEl>
                                        <p:attrNameLst>
                                          <p:attrName>style.visibility</p:attrName>
                                        </p:attrNameLst>
                                      </p:cBhvr>
                                      <p:to>
                                        <p:strVal val="visible"/>
                                      </p:to>
                                    </p:set>
                                    <p:animEffect transition="in" filter="box(out)">
                                      <p:cBhvr>
                                        <p:cTn id="7" dur="500"/>
                                        <p:tgtEl>
                                          <p:spTgt spid="61"/>
                                        </p:tgtEl>
                                      </p:cBhvr>
                                    </p:animEffect>
                                  </p:childTnLst>
                                </p:cTn>
                              </p:par>
                            </p:childTnLst>
                          </p:cTn>
                        </p:par>
                        <p:par>
                          <p:cTn id="8" fill="hold">
                            <p:stCondLst>
                              <p:cond delay="500"/>
                            </p:stCondLst>
                            <p:childTnLst>
                              <p:par>
                                <p:cTn id="9" presetID="4" presetClass="entr" presetSubtype="32" fill="hold" grpId="0" nodeType="afterEffect">
                                  <p:stCondLst>
                                    <p:cond delay="0"/>
                                  </p:stCondLst>
                                  <p:iterate>
                                    <p:tmAbs val="0"/>
                                  </p:iterate>
                                  <p:childTnLst>
                                    <p:set>
                                      <p:cBhvr>
                                        <p:cTn id="10" fill="hold"/>
                                        <p:tgtEl>
                                          <p:spTgt spid="33"/>
                                        </p:tgtEl>
                                        <p:attrNameLst>
                                          <p:attrName>style.visibility</p:attrName>
                                        </p:attrNameLst>
                                      </p:cBhvr>
                                      <p:to>
                                        <p:strVal val="visible"/>
                                      </p:to>
                                    </p:set>
                                    <p:animEffect transition="in" filter="box(out)">
                                      <p:cBhvr>
                                        <p:cTn id="11" dur="100"/>
                                        <p:tgtEl>
                                          <p:spTgt spid="33"/>
                                        </p:tgtEl>
                                      </p:cBhvr>
                                    </p:animEffect>
                                  </p:childTnLst>
                                </p:cTn>
                              </p:par>
                            </p:childTnLst>
                          </p:cTn>
                        </p:par>
                        <p:par>
                          <p:cTn id="12" fill="hold">
                            <p:stCondLst>
                              <p:cond delay="600"/>
                            </p:stCondLst>
                            <p:childTnLst>
                              <p:par>
                                <p:cTn id="13" presetID="22" presetClass="entr" presetSubtype="2" fill="hold" grpId="0" nodeType="afterEffect">
                                  <p:stCondLst>
                                    <p:cond delay="0"/>
                                  </p:stCondLst>
                                  <p:iterate>
                                    <p:tmAbs val="0"/>
                                  </p:iterate>
                                  <p:childTnLst>
                                    <p:set>
                                      <p:cBhvr>
                                        <p:cTn id="14" fill="hold"/>
                                        <p:tgtEl>
                                          <p:spTgt spid="26"/>
                                        </p:tgtEl>
                                        <p:attrNameLst>
                                          <p:attrName>style.visibility</p:attrName>
                                        </p:attrNameLst>
                                      </p:cBhvr>
                                      <p:to>
                                        <p:strVal val="visible"/>
                                      </p:to>
                                    </p:set>
                                    <p:animEffect transition="in" filter="wipe(right)">
                                      <p:cBhvr>
                                        <p:cTn id="15" dur="100"/>
                                        <p:tgtEl>
                                          <p:spTgt spid="26"/>
                                        </p:tgtEl>
                                      </p:cBhvr>
                                    </p:animEffect>
                                  </p:childTnLst>
                                </p:cTn>
                              </p:par>
                            </p:childTnLst>
                          </p:cTn>
                        </p:par>
                        <p:par>
                          <p:cTn id="16" fill="hold">
                            <p:stCondLst>
                              <p:cond delay="700"/>
                            </p:stCondLst>
                            <p:childTnLst>
                              <p:par>
                                <p:cTn id="17" presetID="22" presetClass="entr" presetSubtype="8" fill="hold" grpId="0" nodeType="afterEffect">
                                  <p:stCondLst>
                                    <p:cond delay="0"/>
                                  </p:stCondLst>
                                  <p:iterate>
                                    <p:tmAbs val="0"/>
                                  </p:iterate>
                                  <p:childTnLst>
                                    <p:set>
                                      <p:cBhvr>
                                        <p:cTn id="18" fill="hold"/>
                                        <p:tgtEl>
                                          <p:spTgt spid="35"/>
                                        </p:tgtEl>
                                        <p:attrNameLst>
                                          <p:attrName>style.visibility</p:attrName>
                                        </p:attrNameLst>
                                      </p:cBhvr>
                                      <p:to>
                                        <p:strVal val="visible"/>
                                      </p:to>
                                    </p:set>
                                    <p:animEffect transition="in" filter="wipe(left)">
                                      <p:cBhvr>
                                        <p:cTn id="19" dur="100"/>
                                        <p:tgtEl>
                                          <p:spTgt spid="35"/>
                                        </p:tgtEl>
                                      </p:cBhvr>
                                    </p:animEffect>
                                  </p:childTnLst>
                                </p:cTn>
                              </p:par>
                            </p:childTnLst>
                          </p:cTn>
                        </p:par>
                        <p:par>
                          <p:cTn id="20" fill="hold">
                            <p:stCondLst>
                              <p:cond delay="800"/>
                            </p:stCondLst>
                            <p:childTnLst>
                              <p:par>
                                <p:cTn id="21" presetID="22" presetClass="entr" presetSubtype="8" fill="hold" grpId="0" nodeType="afterEffect">
                                  <p:stCondLst>
                                    <p:cond delay="0"/>
                                  </p:stCondLst>
                                  <p:iterate>
                                    <p:tmAbs val="0"/>
                                  </p:iterate>
                                  <p:childTnLst>
                                    <p:set>
                                      <p:cBhvr>
                                        <p:cTn id="22" fill="hold"/>
                                        <p:tgtEl>
                                          <p:spTgt spid="38"/>
                                        </p:tgtEl>
                                        <p:attrNameLst>
                                          <p:attrName>style.visibility</p:attrName>
                                        </p:attrNameLst>
                                      </p:cBhvr>
                                      <p:to>
                                        <p:strVal val="visible"/>
                                      </p:to>
                                    </p:set>
                                    <p:animEffect transition="in" filter="wipe(left)">
                                      <p:cBhvr>
                                        <p:cTn id="23" dur="100"/>
                                        <p:tgtEl>
                                          <p:spTgt spid="38"/>
                                        </p:tgtEl>
                                      </p:cBhvr>
                                    </p:animEffect>
                                  </p:childTnLst>
                                </p:cTn>
                              </p:par>
                              <p:par>
                                <p:cTn id="24" presetID="4" presetClass="entr" presetSubtype="32" fill="hold" grpId="0" nodeType="withEffect">
                                  <p:stCondLst>
                                    <p:cond delay="0"/>
                                  </p:stCondLst>
                                  <p:iterate>
                                    <p:tmAbs val="0"/>
                                  </p:iterate>
                                  <p:childTnLst>
                                    <p:set>
                                      <p:cBhvr>
                                        <p:cTn id="25" fill="hold"/>
                                        <p:tgtEl>
                                          <p:spTgt spid="42"/>
                                        </p:tgtEl>
                                        <p:attrNameLst>
                                          <p:attrName>style.visibility</p:attrName>
                                        </p:attrNameLst>
                                      </p:cBhvr>
                                      <p:to>
                                        <p:strVal val="visible"/>
                                      </p:to>
                                    </p:set>
                                    <p:animEffect transition="in" filter="box(out)">
                                      <p:cBhvr>
                                        <p:cTn id="26" dur="1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iterate>
                                    <p:tmAbs val="0"/>
                                  </p:iterate>
                                  <p:childTnLst>
                                    <p:set>
                                      <p:cBhvr>
                                        <p:cTn id="30" fill="hold"/>
                                        <p:tgtEl>
                                          <p:spTgt spid="32"/>
                                        </p:tgtEl>
                                        <p:attrNameLst>
                                          <p:attrName>style.visibility</p:attrName>
                                        </p:attrNameLst>
                                      </p:cBhvr>
                                      <p:to>
                                        <p:strVal val="visible"/>
                                      </p:to>
                                    </p:set>
                                    <p:animEffect transition="in" filter="box(out)">
                                      <p:cBhvr>
                                        <p:cTn id="31" dur="100"/>
                                        <p:tgtEl>
                                          <p:spTgt spid="32"/>
                                        </p:tgtEl>
                                      </p:cBhvr>
                                    </p:animEffect>
                                  </p:childTnLst>
                                </p:cTn>
                              </p:par>
                            </p:childTnLst>
                          </p:cTn>
                        </p:par>
                        <p:par>
                          <p:cTn id="32" fill="hold">
                            <p:stCondLst>
                              <p:cond delay="100"/>
                            </p:stCondLst>
                            <p:childTnLst>
                              <p:par>
                                <p:cTn id="33" presetID="22" presetClass="entr" presetSubtype="2" fill="hold" grpId="0" nodeType="afterEffect">
                                  <p:stCondLst>
                                    <p:cond delay="0"/>
                                  </p:stCondLst>
                                  <p:iterate>
                                    <p:tmAbs val="0"/>
                                  </p:iterate>
                                  <p:childTnLst>
                                    <p:set>
                                      <p:cBhvr>
                                        <p:cTn id="34" fill="hold"/>
                                        <p:tgtEl>
                                          <p:spTgt spid="27"/>
                                        </p:tgtEl>
                                        <p:attrNameLst>
                                          <p:attrName>style.visibility</p:attrName>
                                        </p:attrNameLst>
                                      </p:cBhvr>
                                      <p:to>
                                        <p:strVal val="visible"/>
                                      </p:to>
                                    </p:set>
                                    <p:animEffect transition="in" filter="wipe(right)">
                                      <p:cBhvr>
                                        <p:cTn id="35" dur="100"/>
                                        <p:tgtEl>
                                          <p:spTgt spid="27"/>
                                        </p:tgtEl>
                                      </p:cBhvr>
                                    </p:animEffect>
                                  </p:childTnLst>
                                </p:cTn>
                              </p:par>
                            </p:childTnLst>
                          </p:cTn>
                        </p:par>
                        <p:par>
                          <p:cTn id="36" fill="hold">
                            <p:stCondLst>
                              <p:cond delay="200"/>
                            </p:stCondLst>
                            <p:childTnLst>
                              <p:par>
                                <p:cTn id="37" presetID="22" presetClass="entr" presetSubtype="8" fill="hold" grpId="0" nodeType="afterEffect">
                                  <p:stCondLst>
                                    <p:cond delay="0"/>
                                  </p:stCondLst>
                                  <p:iterate>
                                    <p:tmAbs val="0"/>
                                  </p:iterate>
                                  <p:childTnLst>
                                    <p:set>
                                      <p:cBhvr>
                                        <p:cTn id="38" fill="hold"/>
                                        <p:tgtEl>
                                          <p:spTgt spid="34"/>
                                        </p:tgtEl>
                                        <p:attrNameLst>
                                          <p:attrName>style.visibility</p:attrName>
                                        </p:attrNameLst>
                                      </p:cBhvr>
                                      <p:to>
                                        <p:strVal val="visible"/>
                                      </p:to>
                                    </p:set>
                                    <p:animEffect transition="in" filter="wipe(left)">
                                      <p:cBhvr>
                                        <p:cTn id="39" dur="100"/>
                                        <p:tgtEl>
                                          <p:spTgt spid="34"/>
                                        </p:tgtEl>
                                      </p:cBhvr>
                                    </p:animEffect>
                                  </p:childTnLst>
                                </p:cTn>
                              </p:par>
                            </p:childTnLst>
                          </p:cTn>
                        </p:par>
                        <p:par>
                          <p:cTn id="40" fill="hold">
                            <p:stCondLst>
                              <p:cond delay="300"/>
                            </p:stCondLst>
                            <p:childTnLst>
                              <p:par>
                                <p:cTn id="41" presetID="22" presetClass="entr" presetSubtype="8" fill="hold" grpId="0" nodeType="afterEffect">
                                  <p:stCondLst>
                                    <p:cond delay="0"/>
                                  </p:stCondLst>
                                  <p:iterate>
                                    <p:tmAbs val="0"/>
                                  </p:iterate>
                                  <p:childTnLst>
                                    <p:set>
                                      <p:cBhvr>
                                        <p:cTn id="42" fill="hold"/>
                                        <p:tgtEl>
                                          <p:spTgt spid="39"/>
                                        </p:tgtEl>
                                        <p:attrNameLst>
                                          <p:attrName>style.visibility</p:attrName>
                                        </p:attrNameLst>
                                      </p:cBhvr>
                                      <p:to>
                                        <p:strVal val="visible"/>
                                      </p:to>
                                    </p:set>
                                    <p:animEffect transition="in" filter="wipe(left)">
                                      <p:cBhvr>
                                        <p:cTn id="43" dur="100"/>
                                        <p:tgtEl>
                                          <p:spTgt spid="39"/>
                                        </p:tgtEl>
                                      </p:cBhvr>
                                    </p:animEffect>
                                  </p:childTnLst>
                                </p:cTn>
                              </p:par>
                              <p:par>
                                <p:cTn id="44" presetID="4" presetClass="entr" presetSubtype="32" fill="hold" grpId="0" nodeType="withEffect">
                                  <p:stCondLst>
                                    <p:cond delay="0"/>
                                  </p:stCondLst>
                                  <p:iterate>
                                    <p:tmAbs val="0"/>
                                  </p:iterate>
                                  <p:childTnLst>
                                    <p:set>
                                      <p:cBhvr>
                                        <p:cTn id="45" fill="hold"/>
                                        <p:tgtEl>
                                          <p:spTgt spid="45"/>
                                        </p:tgtEl>
                                        <p:attrNameLst>
                                          <p:attrName>style.visibility</p:attrName>
                                        </p:attrNameLst>
                                      </p:cBhvr>
                                      <p:to>
                                        <p:strVal val="visible"/>
                                      </p:to>
                                    </p:set>
                                    <p:animEffect transition="in" filter="box(out)">
                                      <p:cBhvr>
                                        <p:cTn id="46" dur="1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32" fill="hold" grpId="0" nodeType="clickEffect">
                                  <p:stCondLst>
                                    <p:cond delay="0"/>
                                  </p:stCondLst>
                                  <p:iterate>
                                    <p:tmAbs val="0"/>
                                  </p:iterate>
                                  <p:childTnLst>
                                    <p:set>
                                      <p:cBhvr>
                                        <p:cTn id="50" fill="hold"/>
                                        <p:tgtEl>
                                          <p:spTgt spid="31"/>
                                        </p:tgtEl>
                                        <p:attrNameLst>
                                          <p:attrName>style.visibility</p:attrName>
                                        </p:attrNameLst>
                                      </p:cBhvr>
                                      <p:to>
                                        <p:strVal val="visible"/>
                                      </p:to>
                                    </p:set>
                                    <p:animEffect transition="in" filter="box(out)">
                                      <p:cBhvr>
                                        <p:cTn id="51" dur="100"/>
                                        <p:tgtEl>
                                          <p:spTgt spid="31"/>
                                        </p:tgtEl>
                                      </p:cBhvr>
                                    </p:animEffect>
                                  </p:childTnLst>
                                </p:cTn>
                              </p:par>
                            </p:childTnLst>
                          </p:cTn>
                        </p:par>
                        <p:par>
                          <p:cTn id="52" fill="hold">
                            <p:stCondLst>
                              <p:cond delay="100"/>
                            </p:stCondLst>
                            <p:childTnLst>
                              <p:par>
                                <p:cTn id="53" presetID="22" presetClass="entr" presetSubtype="2" fill="hold" grpId="0" nodeType="afterEffect">
                                  <p:stCondLst>
                                    <p:cond delay="0"/>
                                  </p:stCondLst>
                                  <p:iterate>
                                    <p:tmAbs val="0"/>
                                  </p:iterate>
                                  <p:childTnLst>
                                    <p:set>
                                      <p:cBhvr>
                                        <p:cTn id="54" fill="hold"/>
                                        <p:tgtEl>
                                          <p:spTgt spid="28"/>
                                        </p:tgtEl>
                                        <p:attrNameLst>
                                          <p:attrName>style.visibility</p:attrName>
                                        </p:attrNameLst>
                                      </p:cBhvr>
                                      <p:to>
                                        <p:strVal val="visible"/>
                                      </p:to>
                                    </p:set>
                                    <p:animEffect transition="in" filter="wipe(right)">
                                      <p:cBhvr>
                                        <p:cTn id="55" dur="100"/>
                                        <p:tgtEl>
                                          <p:spTgt spid="28"/>
                                        </p:tgtEl>
                                      </p:cBhvr>
                                    </p:animEffect>
                                  </p:childTnLst>
                                </p:cTn>
                              </p:par>
                            </p:childTnLst>
                          </p:cTn>
                        </p:par>
                        <p:par>
                          <p:cTn id="56" fill="hold">
                            <p:stCondLst>
                              <p:cond delay="200"/>
                            </p:stCondLst>
                            <p:childTnLst>
                              <p:par>
                                <p:cTn id="57" presetID="22" presetClass="entr" presetSubtype="8" fill="hold" grpId="0" nodeType="afterEffect">
                                  <p:stCondLst>
                                    <p:cond delay="0"/>
                                  </p:stCondLst>
                                  <p:iterate>
                                    <p:tmAbs val="0"/>
                                  </p:iterate>
                                  <p:childTnLst>
                                    <p:set>
                                      <p:cBhvr>
                                        <p:cTn id="58" fill="hold"/>
                                        <p:tgtEl>
                                          <p:spTgt spid="36"/>
                                        </p:tgtEl>
                                        <p:attrNameLst>
                                          <p:attrName>style.visibility</p:attrName>
                                        </p:attrNameLst>
                                      </p:cBhvr>
                                      <p:to>
                                        <p:strVal val="visible"/>
                                      </p:to>
                                    </p:set>
                                    <p:animEffect transition="in" filter="wipe(left)">
                                      <p:cBhvr>
                                        <p:cTn id="59" dur="100"/>
                                        <p:tgtEl>
                                          <p:spTgt spid="36"/>
                                        </p:tgtEl>
                                      </p:cBhvr>
                                    </p:animEffect>
                                  </p:childTnLst>
                                </p:cTn>
                              </p:par>
                            </p:childTnLst>
                          </p:cTn>
                        </p:par>
                        <p:par>
                          <p:cTn id="60" fill="hold">
                            <p:stCondLst>
                              <p:cond delay="300"/>
                            </p:stCondLst>
                            <p:childTnLst>
                              <p:par>
                                <p:cTn id="61" presetID="22" presetClass="entr" presetSubtype="8" fill="hold" grpId="0" nodeType="afterEffect">
                                  <p:stCondLst>
                                    <p:cond delay="0"/>
                                  </p:stCondLst>
                                  <p:iterate>
                                    <p:tmAbs val="0"/>
                                  </p:iterate>
                                  <p:childTnLst>
                                    <p:set>
                                      <p:cBhvr>
                                        <p:cTn id="62" fill="hold"/>
                                        <p:tgtEl>
                                          <p:spTgt spid="40"/>
                                        </p:tgtEl>
                                        <p:attrNameLst>
                                          <p:attrName>style.visibility</p:attrName>
                                        </p:attrNameLst>
                                      </p:cBhvr>
                                      <p:to>
                                        <p:strVal val="visible"/>
                                      </p:to>
                                    </p:set>
                                    <p:animEffect transition="in" filter="wipe(left)">
                                      <p:cBhvr>
                                        <p:cTn id="63" dur="100"/>
                                        <p:tgtEl>
                                          <p:spTgt spid="40"/>
                                        </p:tgtEl>
                                      </p:cBhvr>
                                    </p:animEffect>
                                  </p:childTnLst>
                                </p:cTn>
                              </p:par>
                              <p:par>
                                <p:cTn id="64" presetID="4" presetClass="entr" presetSubtype="32" fill="hold" grpId="0" nodeType="withEffect">
                                  <p:stCondLst>
                                    <p:cond delay="0"/>
                                  </p:stCondLst>
                                  <p:iterate>
                                    <p:tmAbs val="0"/>
                                  </p:iterate>
                                  <p:childTnLst>
                                    <p:set>
                                      <p:cBhvr>
                                        <p:cTn id="65" fill="hold"/>
                                        <p:tgtEl>
                                          <p:spTgt spid="48"/>
                                        </p:tgtEl>
                                        <p:attrNameLst>
                                          <p:attrName>style.visibility</p:attrName>
                                        </p:attrNameLst>
                                      </p:cBhvr>
                                      <p:to>
                                        <p:strVal val="visible"/>
                                      </p:to>
                                    </p:set>
                                    <p:animEffect transition="in" filter="box(out)">
                                      <p:cBhvr>
                                        <p:cTn id="66" dur="100"/>
                                        <p:tgtEl>
                                          <p:spTgt spid="48"/>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32" fill="hold" grpId="0" nodeType="clickEffect">
                                  <p:stCondLst>
                                    <p:cond delay="0"/>
                                  </p:stCondLst>
                                  <p:iterate>
                                    <p:tmAbs val="0"/>
                                  </p:iterate>
                                  <p:childTnLst>
                                    <p:set>
                                      <p:cBhvr>
                                        <p:cTn id="70" fill="hold"/>
                                        <p:tgtEl>
                                          <p:spTgt spid="30"/>
                                        </p:tgtEl>
                                        <p:attrNameLst>
                                          <p:attrName>style.visibility</p:attrName>
                                        </p:attrNameLst>
                                      </p:cBhvr>
                                      <p:to>
                                        <p:strVal val="visible"/>
                                      </p:to>
                                    </p:set>
                                    <p:animEffect transition="in" filter="box(out)">
                                      <p:cBhvr>
                                        <p:cTn id="71" dur="100"/>
                                        <p:tgtEl>
                                          <p:spTgt spid="30"/>
                                        </p:tgtEl>
                                      </p:cBhvr>
                                    </p:animEffect>
                                  </p:childTnLst>
                                </p:cTn>
                              </p:par>
                            </p:childTnLst>
                          </p:cTn>
                        </p:par>
                        <p:par>
                          <p:cTn id="72" fill="hold">
                            <p:stCondLst>
                              <p:cond delay="100"/>
                            </p:stCondLst>
                            <p:childTnLst>
                              <p:par>
                                <p:cTn id="73" presetID="22" presetClass="entr" presetSubtype="2" fill="hold" grpId="0" nodeType="afterEffect">
                                  <p:stCondLst>
                                    <p:cond delay="0"/>
                                  </p:stCondLst>
                                  <p:iterate>
                                    <p:tmAbs val="0"/>
                                  </p:iterate>
                                  <p:childTnLst>
                                    <p:set>
                                      <p:cBhvr>
                                        <p:cTn id="74" fill="hold"/>
                                        <p:tgtEl>
                                          <p:spTgt spid="29"/>
                                        </p:tgtEl>
                                        <p:attrNameLst>
                                          <p:attrName>style.visibility</p:attrName>
                                        </p:attrNameLst>
                                      </p:cBhvr>
                                      <p:to>
                                        <p:strVal val="visible"/>
                                      </p:to>
                                    </p:set>
                                    <p:animEffect transition="in" filter="wipe(right)">
                                      <p:cBhvr>
                                        <p:cTn id="75" dur="100"/>
                                        <p:tgtEl>
                                          <p:spTgt spid="29"/>
                                        </p:tgtEl>
                                      </p:cBhvr>
                                    </p:animEffect>
                                  </p:childTnLst>
                                </p:cTn>
                              </p:par>
                            </p:childTnLst>
                          </p:cTn>
                        </p:par>
                        <p:par>
                          <p:cTn id="76" fill="hold">
                            <p:stCondLst>
                              <p:cond delay="200"/>
                            </p:stCondLst>
                            <p:childTnLst>
                              <p:par>
                                <p:cTn id="77" presetID="22" presetClass="entr" presetSubtype="8" fill="hold" grpId="0" nodeType="afterEffect">
                                  <p:stCondLst>
                                    <p:cond delay="0"/>
                                  </p:stCondLst>
                                  <p:iterate>
                                    <p:tmAbs val="0"/>
                                  </p:iterate>
                                  <p:childTnLst>
                                    <p:set>
                                      <p:cBhvr>
                                        <p:cTn id="78" fill="hold"/>
                                        <p:tgtEl>
                                          <p:spTgt spid="37"/>
                                        </p:tgtEl>
                                        <p:attrNameLst>
                                          <p:attrName>style.visibility</p:attrName>
                                        </p:attrNameLst>
                                      </p:cBhvr>
                                      <p:to>
                                        <p:strVal val="visible"/>
                                      </p:to>
                                    </p:set>
                                    <p:animEffect transition="in" filter="wipe(left)">
                                      <p:cBhvr>
                                        <p:cTn id="79" dur="100"/>
                                        <p:tgtEl>
                                          <p:spTgt spid="37"/>
                                        </p:tgtEl>
                                      </p:cBhvr>
                                    </p:animEffect>
                                  </p:childTnLst>
                                </p:cTn>
                              </p:par>
                            </p:childTnLst>
                          </p:cTn>
                        </p:par>
                        <p:par>
                          <p:cTn id="80" fill="hold">
                            <p:stCondLst>
                              <p:cond delay="300"/>
                            </p:stCondLst>
                            <p:childTnLst>
                              <p:par>
                                <p:cTn id="81" presetID="22" presetClass="entr" presetSubtype="8" fill="hold" grpId="0" nodeType="afterEffect">
                                  <p:stCondLst>
                                    <p:cond delay="0"/>
                                  </p:stCondLst>
                                  <p:iterate>
                                    <p:tmAbs val="0"/>
                                  </p:iterate>
                                  <p:childTnLst>
                                    <p:set>
                                      <p:cBhvr>
                                        <p:cTn id="82" fill="hold"/>
                                        <p:tgtEl>
                                          <p:spTgt spid="41"/>
                                        </p:tgtEl>
                                        <p:attrNameLst>
                                          <p:attrName>style.visibility</p:attrName>
                                        </p:attrNameLst>
                                      </p:cBhvr>
                                      <p:to>
                                        <p:strVal val="visible"/>
                                      </p:to>
                                    </p:set>
                                    <p:animEffect transition="in" filter="wipe(left)">
                                      <p:cBhvr>
                                        <p:cTn id="83" dur="100"/>
                                        <p:tgtEl>
                                          <p:spTgt spid="41"/>
                                        </p:tgtEl>
                                      </p:cBhvr>
                                    </p:animEffect>
                                  </p:childTnLst>
                                </p:cTn>
                              </p:par>
                              <p:par>
                                <p:cTn id="84" presetID="4" presetClass="entr" presetSubtype="32" fill="hold" grpId="0" nodeType="withEffect">
                                  <p:stCondLst>
                                    <p:cond delay="0"/>
                                  </p:stCondLst>
                                  <p:iterate>
                                    <p:tmAbs val="0"/>
                                  </p:iterate>
                                  <p:childTnLst>
                                    <p:set>
                                      <p:cBhvr>
                                        <p:cTn id="85" fill="hold"/>
                                        <p:tgtEl>
                                          <p:spTgt spid="51"/>
                                        </p:tgtEl>
                                        <p:attrNameLst>
                                          <p:attrName>style.visibility</p:attrName>
                                        </p:attrNameLst>
                                      </p:cBhvr>
                                      <p:to>
                                        <p:strVal val="visible"/>
                                      </p:to>
                                    </p:set>
                                    <p:animEffect transition="in" filter="box(out)">
                                      <p:cBhvr>
                                        <p:cTn id="86" dur="100"/>
                                        <p:tgtEl>
                                          <p:spTgt spid="51"/>
                                        </p:tgtEl>
                                      </p:cBhvr>
                                    </p:animEffect>
                                  </p:childTnLst>
                                </p:cTn>
                              </p:par>
                            </p:childTnLst>
                          </p:cTn>
                        </p:par>
                        <p:par>
                          <p:cTn id="87" fill="hold">
                            <p:stCondLst>
                              <p:cond delay="400"/>
                            </p:stCondLst>
                            <p:childTnLst>
                              <p:par>
                                <p:cTn id="88" presetID="4" presetClass="entr" presetSubtype="32" fill="hold" grpId="0" nodeType="afterEffect">
                                  <p:stCondLst>
                                    <p:cond delay="0"/>
                                  </p:stCondLst>
                                  <p:iterate>
                                    <p:tmAbs val="0"/>
                                  </p:iterate>
                                  <p:childTnLst>
                                    <p:set>
                                      <p:cBhvr>
                                        <p:cTn id="89" fill="hold"/>
                                        <p:tgtEl>
                                          <p:spTgt spid="58"/>
                                        </p:tgtEl>
                                        <p:attrNameLst>
                                          <p:attrName>style.visibility</p:attrName>
                                        </p:attrNameLst>
                                      </p:cBhvr>
                                      <p:to>
                                        <p:strVal val="visible"/>
                                      </p:to>
                                    </p:set>
                                    <p:animEffect transition="in" filter="box(out)">
                                      <p:cBhvr>
                                        <p:cTn id="90" dur="1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dvAuto="0"/>
      <p:bldP spid="27" grpId="0" animBg="1" advAuto="0"/>
      <p:bldP spid="28" grpId="0" animBg="1" advAuto="0"/>
      <p:bldP spid="29" grpId="0" animBg="1" advAuto="0"/>
      <p:bldP spid="30" grpId="0" animBg="1" advAuto="0"/>
      <p:bldP spid="31" grpId="0" animBg="1" advAuto="0"/>
      <p:bldP spid="32" grpId="0" animBg="1" advAuto="0"/>
      <p:bldP spid="33" grpId="0" animBg="1" advAuto="0"/>
      <p:bldP spid="34" grpId="0" animBg="1" advAuto="0"/>
      <p:bldP spid="35" grpId="0" animBg="1" advAuto="0"/>
      <p:bldP spid="36" grpId="0" animBg="1" advAuto="0"/>
      <p:bldP spid="37" grpId="0" animBg="1" advAuto="0"/>
      <p:bldP spid="38" grpId="0" animBg="1" advAuto="0"/>
      <p:bldP spid="39" grpId="0" animBg="1" advAuto="0"/>
      <p:bldP spid="40" grpId="0" animBg="1" advAuto="0"/>
      <p:bldP spid="41" grpId="0" animBg="1" advAuto="0"/>
      <p:bldP spid="42" grpId="0" animBg="1" advAuto="0"/>
      <p:bldP spid="45" grpId="0" animBg="1" advAuto="0"/>
      <p:bldP spid="48" grpId="0" animBg="1" advAuto="0"/>
      <p:bldP spid="51" grpId="0" animBg="1" advAuto="0"/>
      <p:bldP spid="58" grpId="0" animBg="1" advAuto="0"/>
      <p:bldP spid="61" grpId="0"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fontScale="90000"/>
          </a:bodyPr>
          <a:lstStyle/>
          <a:p>
            <a:r>
              <a:rPr lang="el-GR" dirty="0"/>
              <a:t>Επίλυση συγκρούσεων: Άσκηση 2
</a:t>
            </a:r>
            <a:endParaRPr lang="en-GB" dirty="0"/>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32</a:t>
            </a:fld>
            <a:endParaRPr lang="en-US" dirty="0"/>
          </a:p>
        </p:txBody>
      </p:sp>
      <p:sp>
        <p:nvSpPr>
          <p:cNvPr id="9" name="Google Shape;18;p1">
            <a:extLst>
              <a:ext uri="{FF2B5EF4-FFF2-40B4-BE49-F238E27FC236}">
                <a16:creationId xmlns:a16="http://schemas.microsoft.com/office/drawing/2014/main" id="{1BEF7DEC-D938-4BF2-BA09-F6A23552D156}"/>
              </a:ext>
            </a:extLst>
          </p:cNvPr>
          <p:cNvSpPr txBox="1"/>
          <p:nvPr/>
        </p:nvSpPr>
        <p:spPr>
          <a:xfrm>
            <a:off x="1776208" y="5024845"/>
            <a:ext cx="901824" cy="276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10" name="Google Shape;25;p1">
            <a:extLst>
              <a:ext uri="{FF2B5EF4-FFF2-40B4-BE49-F238E27FC236}">
                <a16:creationId xmlns:a16="http://schemas.microsoft.com/office/drawing/2014/main" id="{415E739C-256A-4E2C-8A54-DDD78D5ED4A6}"/>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2" name="Google Shape;26;p1">
            <a:extLst>
              <a:ext uri="{FF2B5EF4-FFF2-40B4-BE49-F238E27FC236}">
                <a16:creationId xmlns:a16="http://schemas.microsoft.com/office/drawing/2014/main" id="{C74A05D8-58AB-440D-8503-C426714CE96A}"/>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3" name="Google Shape;28;p1">
            <a:extLst>
              <a:ext uri="{FF2B5EF4-FFF2-40B4-BE49-F238E27FC236}">
                <a16:creationId xmlns:a16="http://schemas.microsoft.com/office/drawing/2014/main" id="{F77EE04F-9280-49DF-988B-E49A90E62773}"/>
              </a:ext>
            </a:extLst>
          </p:cNvPr>
          <p:cNvSpPr/>
          <p:nvPr/>
        </p:nvSpPr>
        <p:spPr>
          <a:xfrm>
            <a:off x="6400800"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4" name="Google Shape;29;p1">
            <a:extLst>
              <a:ext uri="{FF2B5EF4-FFF2-40B4-BE49-F238E27FC236}">
                <a16:creationId xmlns:a16="http://schemas.microsoft.com/office/drawing/2014/main" id="{23ECD913-7660-4094-8764-E2C9718613DE}"/>
              </a:ext>
            </a:extLst>
          </p:cNvPr>
          <p:cNvSpPr/>
          <p:nvPr/>
        </p:nvSpPr>
        <p:spPr>
          <a:xfrm>
            <a:off x="6467655" y="365730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el-GR" dirty="0">
                <a:solidFill>
                  <a:schemeClr val="tx1">
                    <a:lumMod val="75000"/>
                    <a:lumOff val="25000"/>
                  </a:schemeClr>
                </a:solidFill>
              </a:rPr>
              <a:t>Οδηγίες
</a:t>
            </a:r>
            <a:endParaRPr dirty="0">
              <a:solidFill>
                <a:schemeClr val="tx1">
                  <a:lumMod val="75000"/>
                  <a:lumOff val="25000"/>
                </a:schemeClr>
              </a:solidFill>
            </a:endParaRPr>
          </a:p>
        </p:txBody>
      </p:sp>
      <p:sp>
        <p:nvSpPr>
          <p:cNvPr id="15" name="Google Shape;32;p1">
            <a:extLst>
              <a:ext uri="{FF2B5EF4-FFF2-40B4-BE49-F238E27FC236}">
                <a16:creationId xmlns:a16="http://schemas.microsoft.com/office/drawing/2014/main" id="{5E2B1936-BB60-4419-B151-A3E3810A69EC}"/>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6" name="Google Shape;33;p1">
            <a:extLst>
              <a:ext uri="{FF2B5EF4-FFF2-40B4-BE49-F238E27FC236}">
                <a16:creationId xmlns:a16="http://schemas.microsoft.com/office/drawing/2014/main" id="{8088B0E0-63B7-48DA-A0BC-AA3917779941}"/>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7" name="Google Shape;34;p1">
            <a:extLst>
              <a:ext uri="{FF2B5EF4-FFF2-40B4-BE49-F238E27FC236}">
                <a16:creationId xmlns:a16="http://schemas.microsoft.com/office/drawing/2014/main" id="{6F6F6683-3FB5-4E04-8FC9-686E6DEFF2D1}"/>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8" name="Google Shape;35;p1">
            <a:extLst>
              <a:ext uri="{FF2B5EF4-FFF2-40B4-BE49-F238E27FC236}">
                <a16:creationId xmlns:a16="http://schemas.microsoft.com/office/drawing/2014/main" id="{1B2CBEE7-C9A2-4DB5-85A5-EF45E431E521}"/>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el-GR" dirty="0">
                <a:solidFill>
                  <a:schemeClr val="tx1">
                    <a:lumMod val="75000"/>
                    <a:lumOff val="25000"/>
                  </a:schemeClr>
                </a:solidFill>
              </a:rPr>
              <a:t>Στόχος
</a:t>
            </a:r>
            <a:endParaRPr dirty="0">
              <a:solidFill>
                <a:schemeClr val="tx1">
                  <a:lumMod val="75000"/>
                  <a:lumOff val="25000"/>
                </a:schemeClr>
              </a:solidFill>
            </a:endParaRPr>
          </a:p>
        </p:txBody>
      </p:sp>
      <p:sp>
        <p:nvSpPr>
          <p:cNvPr id="19" name="Google Shape;37;p1">
            <a:extLst>
              <a:ext uri="{FF2B5EF4-FFF2-40B4-BE49-F238E27FC236}">
                <a16:creationId xmlns:a16="http://schemas.microsoft.com/office/drawing/2014/main" id="{DEAA5878-D271-4486-B99E-E26DD4AE4D21}"/>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0" name="Google Shape;38;p1">
            <a:extLst>
              <a:ext uri="{FF2B5EF4-FFF2-40B4-BE49-F238E27FC236}">
                <a16:creationId xmlns:a16="http://schemas.microsoft.com/office/drawing/2014/main" id="{BBBF3B1C-B6A6-4735-97FB-F9C949AC0DEF}"/>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el-GR" dirty="0">
                <a:solidFill>
                  <a:schemeClr val="tx1">
                    <a:lumMod val="75000"/>
                    <a:lumOff val="25000"/>
                  </a:schemeClr>
                </a:solidFill>
              </a:rPr>
              <a:t>Κοινό</a:t>
            </a:r>
            <a:endParaRPr dirty="0">
              <a:solidFill>
                <a:schemeClr val="tx1">
                  <a:lumMod val="75000"/>
                  <a:lumOff val="25000"/>
                </a:schemeClr>
              </a:solidFill>
            </a:endParaRPr>
          </a:p>
        </p:txBody>
      </p:sp>
      <p:sp>
        <p:nvSpPr>
          <p:cNvPr id="21" name="Google Shape;40;p1">
            <a:extLst>
              <a:ext uri="{FF2B5EF4-FFF2-40B4-BE49-F238E27FC236}">
                <a16:creationId xmlns:a16="http://schemas.microsoft.com/office/drawing/2014/main" id="{2CCD8059-845A-46AE-87A5-37084FC4139D}"/>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22" name="Google Shape;41;p1">
            <a:extLst>
              <a:ext uri="{FF2B5EF4-FFF2-40B4-BE49-F238E27FC236}">
                <a16:creationId xmlns:a16="http://schemas.microsoft.com/office/drawing/2014/main" id="{D4D5A9B6-D788-4FA4-9DA2-D8BE45C52F5A}"/>
              </a:ext>
            </a:extLst>
          </p:cNvPr>
          <p:cNvSpPr/>
          <p:nvPr/>
        </p:nvSpPr>
        <p:spPr>
          <a:xfrm flipH="1">
            <a:off x="4714790" y="4812885"/>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el-GR" dirty="0">
                <a:solidFill>
                  <a:schemeClr val="tx1">
                    <a:lumMod val="75000"/>
                    <a:lumOff val="25000"/>
                  </a:schemeClr>
                </a:solidFill>
              </a:rPr>
              <a:t>Διάρκεια
</a:t>
            </a:r>
            <a:endParaRPr dirty="0">
              <a:solidFill>
                <a:schemeClr val="tx1">
                  <a:lumMod val="75000"/>
                  <a:lumOff val="25000"/>
                </a:schemeClr>
              </a:solidFill>
            </a:endParaRPr>
          </a:p>
        </p:txBody>
      </p:sp>
      <p:sp>
        <p:nvSpPr>
          <p:cNvPr id="23" name="Tekstvak 86">
            <a:extLst>
              <a:ext uri="{FF2B5EF4-FFF2-40B4-BE49-F238E27FC236}">
                <a16:creationId xmlns:a16="http://schemas.microsoft.com/office/drawing/2014/main" id="{F6EA357B-8840-40F4-925A-2F3DE46620A0}"/>
              </a:ext>
            </a:extLst>
          </p:cNvPr>
          <p:cNvSpPr txBox="1"/>
          <p:nvPr/>
        </p:nvSpPr>
        <p:spPr>
          <a:xfrm>
            <a:off x="2364378" y="2864495"/>
            <a:ext cx="4455017" cy="392159"/>
          </a:xfrm>
          <a:prstGeom prst="rect">
            <a:avLst/>
          </a:prstGeom>
          <a:noFill/>
        </p:spPr>
        <p:txBody>
          <a:bodyPr wrap="square">
            <a:spAutoFit/>
          </a:bodyPr>
          <a:lstStyle/>
          <a:p>
            <a:pPr marL="0" marR="0" lvl="0" indent="0" algn="ctr" fontAlgn="auto">
              <a:lnSpc>
                <a:spcPct val="115000"/>
              </a:lnSpc>
              <a:spcBef>
                <a:spcPct val="0"/>
              </a:spcBef>
              <a:spcAft>
                <a:spcPts val="600"/>
              </a:spcAft>
              <a:buClrTx/>
              <a:buSzTx/>
              <a:tabLst/>
              <a:defRPr/>
            </a:pPr>
            <a:r>
              <a:rPr lang="el-GR" sz="1800" b="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Ό,τι γίνει!</a:t>
            </a:r>
            <a:endParaRPr lang="en-GB" sz="2400" dirty="0">
              <a:solidFill>
                <a:srgbClr val="0770B1"/>
              </a:solidFill>
              <a:latin typeface="+mj-lt"/>
              <a:ea typeface="+mj-ea"/>
              <a:cs typeface="+mj-cs"/>
            </a:endParaRPr>
          </a:p>
        </p:txBody>
      </p:sp>
      <p:sp>
        <p:nvSpPr>
          <p:cNvPr id="24" name="Текстово поле 23">
            <a:extLst>
              <a:ext uri="{FF2B5EF4-FFF2-40B4-BE49-F238E27FC236}">
                <a16:creationId xmlns:a16="http://schemas.microsoft.com/office/drawing/2014/main" id="{931E62A0-BCE1-4117-A9D1-303323BA4558}"/>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918455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33</a:t>
            </a:fld>
            <a:endParaRPr lang="en-US" dirty="0"/>
          </a:p>
        </p:txBody>
      </p:sp>
      <p:pic>
        <p:nvPicPr>
          <p:cNvPr id="12" name="Контейнер за картина 11" descr="Картина, която съдържа текст&#10;&#10;Описанието е генерирано автоматично">
            <a:extLst>
              <a:ext uri="{FF2B5EF4-FFF2-40B4-BE49-F238E27FC236}">
                <a16:creationId xmlns:a16="http://schemas.microsoft.com/office/drawing/2014/main" id="{18C729DA-A68B-4306-A71D-89B5065E5BD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5007" r="5007"/>
          <a:stretch>
            <a:fillRect/>
          </a:stretch>
        </p:blipFill>
        <p:spPr>
          <a:ln>
            <a:solidFill>
              <a:schemeClr val="accent5">
                <a:lumMod val="75000"/>
              </a:schemeClr>
            </a:solidFill>
          </a:ln>
        </p:spPr>
      </p:pic>
      <p:sp>
        <p:nvSpPr>
          <p:cNvPr id="5" name="Текстов контейнер 4">
            <a:extLst>
              <a:ext uri="{FF2B5EF4-FFF2-40B4-BE49-F238E27FC236}">
                <a16:creationId xmlns:a16="http://schemas.microsoft.com/office/drawing/2014/main" id="{DA991E0A-1CC8-4B2A-94FA-5AC2BD47F113}"/>
              </a:ext>
            </a:extLst>
          </p:cNvPr>
          <p:cNvSpPr>
            <a:spLocks noGrp="1"/>
          </p:cNvSpPr>
          <p:nvPr>
            <p:ph type="body" sz="quarter" idx="15"/>
          </p:nvPr>
        </p:nvSpPr>
        <p:spPr/>
        <p:txBody>
          <a:bodyPr>
            <a:normAutofit fontScale="92500"/>
          </a:bodyPr>
          <a:lstStyle/>
          <a:p>
            <a:r>
              <a:rPr lang="bg-BG" sz="1800" dirty="0">
                <a:hlinkClick r:id="rId4"/>
              </a:rPr>
              <a:t>https://www.firstlinepractitioners.com/</a:t>
            </a:r>
            <a:endParaRPr lang="bg-BG" sz="1800" dirty="0"/>
          </a:p>
        </p:txBody>
      </p:sp>
      <p:pic>
        <p:nvPicPr>
          <p:cNvPr id="15" name="Контейнер за картина 14" descr="Картина, която съдържа текст&#10;&#10;Описанието е генерирано автоматично">
            <a:extLst>
              <a:ext uri="{FF2B5EF4-FFF2-40B4-BE49-F238E27FC236}">
                <a16:creationId xmlns:a16="http://schemas.microsoft.com/office/drawing/2014/main" id="{B5492599-FA71-4443-81AA-2B02E4EF51B2}"/>
              </a:ext>
            </a:extLst>
          </p:cNvPr>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15" r="7915"/>
          <a:stretch>
            <a:fillRect/>
          </a:stretch>
        </p:blipFill>
        <p:spPr>
          <a:ln>
            <a:solidFill>
              <a:schemeClr val="accent3">
                <a:lumMod val="75000"/>
              </a:schemeClr>
            </a:solidFill>
          </a:ln>
        </p:spPr>
      </p:pic>
      <p:sp>
        <p:nvSpPr>
          <p:cNvPr id="8" name="Текстов контейнер 7">
            <a:extLst>
              <a:ext uri="{FF2B5EF4-FFF2-40B4-BE49-F238E27FC236}">
                <a16:creationId xmlns:a16="http://schemas.microsoft.com/office/drawing/2014/main" id="{9AE1D6C2-D3F4-44CF-9AD5-F003B0391C3C}"/>
              </a:ext>
            </a:extLst>
          </p:cNvPr>
          <p:cNvSpPr>
            <a:spLocks noGrp="1"/>
          </p:cNvSpPr>
          <p:nvPr>
            <p:ph type="body" sz="quarter" idx="17"/>
          </p:nvPr>
        </p:nvSpPr>
        <p:spPr/>
        <p:txBody>
          <a:bodyPr>
            <a:normAutofit/>
          </a:bodyPr>
          <a:lstStyle/>
          <a:p>
            <a:r>
              <a:rPr lang="bg-BG" sz="1700" dirty="0">
                <a:hlinkClick r:id="rId6"/>
              </a:rPr>
              <a:t>https://www.traininghermes.eu/</a:t>
            </a:r>
            <a:endParaRPr lang="bg-BG" sz="1700" dirty="0"/>
          </a:p>
        </p:txBody>
      </p:sp>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el-GR" dirty="0"/>
              <a:t>Καλές Πρακτικές</a:t>
            </a:r>
            <a:endParaRPr lang="en-GB" dirty="0"/>
          </a:p>
        </p:txBody>
      </p:sp>
      <p:sp>
        <p:nvSpPr>
          <p:cNvPr id="10" name="Текстово поле 9">
            <a:extLst>
              <a:ext uri="{FF2B5EF4-FFF2-40B4-BE49-F238E27FC236}">
                <a16:creationId xmlns:a16="http://schemas.microsoft.com/office/drawing/2014/main" id="{A05EE61E-5F1C-4E59-8742-2CFCFB748DC7}"/>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8413352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4B56165-4C55-462A-BEC1-6A6EA30959F3}"/>
              </a:ext>
            </a:extLst>
          </p:cNvPr>
          <p:cNvSpPr>
            <a:spLocks noGrp="1"/>
          </p:cNvSpPr>
          <p:nvPr>
            <p:ph idx="1"/>
          </p:nvPr>
        </p:nvSpPr>
        <p:spPr/>
        <p:txBody>
          <a:bodyPr>
            <a:normAutofit/>
          </a:bodyPr>
          <a:lstStyle/>
          <a:p>
            <a:pPr marL="0" indent="0">
              <a:buNone/>
            </a:pPr>
            <a:endParaRPr lang="bg-BG" sz="2200" dirty="0"/>
          </a:p>
          <a:p>
            <a:pPr marL="0" indent="0">
              <a:buNone/>
            </a:pPr>
            <a:r>
              <a:rPr lang="el-GR" b="1" dirty="0"/>
              <a:t>Ασκήσεις</a:t>
            </a:r>
            <a:endParaRPr lang="nl-NL" b="1" dirty="0"/>
          </a:p>
          <a:p>
            <a:pPr marL="385763" indent="-385763">
              <a:buFont typeface="+mj-lt"/>
              <a:buAutoNum type="arabicPeriod"/>
            </a:pPr>
            <a:r>
              <a:rPr lang="el-GR" sz="2200" dirty="0"/>
              <a:t>Τι σου έρχεται στο μυαλό;</a:t>
            </a:r>
            <a:endParaRPr lang="nl-NL" sz="2200" dirty="0"/>
          </a:p>
          <a:p>
            <a:pPr marL="385763" indent="-385763">
              <a:buFont typeface="+mj-lt"/>
              <a:buAutoNum type="arabicPeriod"/>
            </a:pPr>
            <a:r>
              <a:rPr lang="el-GR" sz="2200" dirty="0"/>
              <a:t>Ένας καλός μέντορας</a:t>
            </a:r>
            <a:r>
              <a:rPr lang="nl-NL" sz="2200" dirty="0"/>
              <a:t>/</a:t>
            </a:r>
            <a:r>
              <a:rPr lang="el-GR" sz="2200" dirty="0"/>
              <a:t>γονιός;</a:t>
            </a:r>
            <a:endParaRPr lang="nl-NL" sz="2200" dirty="0"/>
          </a:p>
          <a:p>
            <a:pPr marL="385763" indent="-385763">
              <a:buFont typeface="+mj-lt"/>
              <a:buAutoNum type="arabicPeriod"/>
            </a:pPr>
            <a:r>
              <a:rPr lang="el-GR" sz="2200" dirty="0"/>
              <a:t>Δημιουργήστε το δικό σας πρότυπο</a:t>
            </a:r>
            <a:endParaRPr lang="nl-NL" sz="2200" dirty="0"/>
          </a:p>
          <a:p>
            <a:pPr marL="385763" indent="-385763">
              <a:buFont typeface="+mj-lt"/>
              <a:buAutoNum type="arabicPeriod"/>
            </a:pPr>
            <a:r>
              <a:rPr lang="el-GR" sz="2200" dirty="0"/>
              <a:t>Δοκιμάστε μια πρόταση</a:t>
            </a:r>
            <a:endParaRPr lang="nl-NL" sz="2200" dirty="0"/>
          </a:p>
          <a:p>
            <a:pPr marL="385763" indent="-385763">
              <a:buFont typeface="+mj-lt"/>
              <a:buAutoNum type="arabicPeriod"/>
            </a:pPr>
            <a:r>
              <a:rPr lang="el-GR" sz="2200" dirty="0"/>
              <a:t>Οι 6 ερωτήσεις</a:t>
            </a:r>
            <a:endParaRPr lang="en-GB" dirty="0"/>
          </a:p>
        </p:txBody>
      </p:sp>
      <p:sp>
        <p:nvSpPr>
          <p:cNvPr id="6" name="Tijdelijke aanduiding voor dianummer 5">
            <a:extLst>
              <a:ext uri="{FF2B5EF4-FFF2-40B4-BE49-F238E27FC236}">
                <a16:creationId xmlns:a16="http://schemas.microsoft.com/office/drawing/2014/main" id="{15DE8C88-DA4E-4102-BED5-3199087019FA}"/>
              </a:ext>
            </a:extLst>
          </p:cNvPr>
          <p:cNvSpPr>
            <a:spLocks noGrp="1"/>
          </p:cNvSpPr>
          <p:nvPr>
            <p:ph type="sldNum" sz="quarter" idx="12"/>
          </p:nvPr>
        </p:nvSpPr>
        <p:spPr/>
        <p:txBody>
          <a:bodyPr/>
          <a:lstStyle/>
          <a:p>
            <a:fld id="{CB318F78-A315-46C9-8B3F-2431B4397D31}" type="slidenum">
              <a:rPr lang="en-US" smtClean="0"/>
              <a:t>34</a:t>
            </a:fld>
            <a:endParaRPr lang="en-US" dirty="0"/>
          </a:p>
        </p:txBody>
      </p:sp>
      <p:sp>
        <p:nvSpPr>
          <p:cNvPr id="8" name="Group">
            <a:extLst>
              <a:ext uri="{FF2B5EF4-FFF2-40B4-BE49-F238E27FC236}">
                <a16:creationId xmlns:a16="http://schemas.microsoft.com/office/drawing/2014/main" id="{B537362E-CB84-4B66-B0BF-C9C765CF20B8}"/>
              </a:ext>
            </a:extLst>
          </p:cNvPr>
          <p:cNvSpPr/>
          <p:nvPr/>
        </p:nvSpPr>
        <p:spPr>
          <a:xfrm rot="8952934" flipH="1">
            <a:off x="5109407" y="2769039"/>
            <a:ext cx="2695386" cy="2156783"/>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p:spPr>
        <p:style>
          <a:lnRef idx="2">
            <a:schemeClr val="accent5">
              <a:shade val="50000"/>
            </a:schemeClr>
          </a:lnRef>
          <a:fillRef idx="1">
            <a:schemeClr val="accent5"/>
          </a:fillRef>
          <a:effectRef idx="0">
            <a:schemeClr val="accent5"/>
          </a:effectRef>
          <a:fontRef idx="minor">
            <a:schemeClr val="lt1"/>
          </a:fontRef>
        </p:style>
        <p:txBody>
          <a:bodyPr lIns="45718" tIns="45718" rIns="45718" bIns="45718" anchor="ctr"/>
          <a:lstStyle/>
          <a:p>
            <a:pPr>
              <a:defRPr>
                <a:solidFill>
                  <a:srgbClr val="FFFFFF"/>
                </a:solidFill>
              </a:defRPr>
            </a:pPr>
            <a:endParaRPr/>
          </a:p>
        </p:txBody>
      </p:sp>
      <p:sp>
        <p:nvSpPr>
          <p:cNvPr id="9" name="Group">
            <a:extLst>
              <a:ext uri="{FF2B5EF4-FFF2-40B4-BE49-F238E27FC236}">
                <a16:creationId xmlns:a16="http://schemas.microsoft.com/office/drawing/2014/main" id="{BA95CC93-EB7F-40FC-B06B-8FE52CD72EDE}"/>
              </a:ext>
            </a:extLst>
          </p:cNvPr>
          <p:cNvSpPr/>
          <p:nvPr/>
        </p:nvSpPr>
        <p:spPr>
          <a:xfrm rot="21055045">
            <a:off x="5205508" y="3444182"/>
            <a:ext cx="2695384" cy="2156784"/>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lIns="45718" tIns="45718" rIns="45718" bIns="45718" anchor="ctr"/>
          <a:lstStyle/>
          <a:p>
            <a:pPr>
              <a:defRPr>
                <a:solidFill>
                  <a:srgbClr val="FFFFFF"/>
                </a:solidFill>
              </a:defRPr>
            </a:pPr>
            <a:endParaRPr/>
          </a:p>
        </p:txBody>
      </p:sp>
      <p:sp>
        <p:nvSpPr>
          <p:cNvPr id="10" name="TextBox 52">
            <a:extLst>
              <a:ext uri="{FF2B5EF4-FFF2-40B4-BE49-F238E27FC236}">
                <a16:creationId xmlns:a16="http://schemas.microsoft.com/office/drawing/2014/main" id="{118343F5-6911-4ED8-B68E-0D41F99AD917}"/>
              </a:ext>
            </a:extLst>
          </p:cNvPr>
          <p:cNvSpPr txBox="1"/>
          <p:nvPr/>
        </p:nvSpPr>
        <p:spPr>
          <a:xfrm rot="3763929">
            <a:off x="4539934" y="3264838"/>
            <a:ext cx="1202432"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r>
              <a:rPr lang="nl-NL" dirty="0"/>
              <a:t>FEED</a:t>
            </a:r>
            <a:r>
              <a:rPr dirty="0"/>
              <a:t>     </a:t>
            </a:r>
          </a:p>
        </p:txBody>
      </p:sp>
      <p:sp>
        <p:nvSpPr>
          <p:cNvPr id="11" name="TextBox 52">
            <a:extLst>
              <a:ext uri="{FF2B5EF4-FFF2-40B4-BE49-F238E27FC236}">
                <a16:creationId xmlns:a16="http://schemas.microsoft.com/office/drawing/2014/main" id="{059AFED2-9CF0-4FDC-AEF7-B9188343C533}"/>
              </a:ext>
            </a:extLst>
          </p:cNvPr>
          <p:cNvSpPr txBox="1"/>
          <p:nvPr/>
        </p:nvSpPr>
        <p:spPr>
          <a:xfrm>
            <a:off x="6096000" y="3636675"/>
            <a:ext cx="1202431"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r>
              <a:rPr lang="nl-NL" b="1" dirty="0"/>
              <a:t>BACK</a:t>
            </a:r>
            <a:r>
              <a:rPr b="1" dirty="0"/>
              <a:t>     </a:t>
            </a:r>
          </a:p>
        </p:txBody>
      </p:sp>
      <p:sp>
        <p:nvSpPr>
          <p:cNvPr id="16" name="TextBox 52">
            <a:extLst>
              <a:ext uri="{FF2B5EF4-FFF2-40B4-BE49-F238E27FC236}">
                <a16:creationId xmlns:a16="http://schemas.microsoft.com/office/drawing/2014/main" id="{99CBCBE7-4D60-4795-AB17-03E6B3014535}"/>
              </a:ext>
            </a:extLst>
          </p:cNvPr>
          <p:cNvSpPr txBox="1"/>
          <p:nvPr/>
        </p:nvSpPr>
        <p:spPr>
          <a:xfrm>
            <a:off x="5671355" y="3060295"/>
            <a:ext cx="1202431"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r>
              <a:rPr lang="nl-NL" b="1" dirty="0"/>
              <a:t>FEED</a:t>
            </a:r>
            <a:r>
              <a:rPr b="1" dirty="0"/>
              <a:t>     </a:t>
            </a:r>
          </a:p>
        </p:txBody>
      </p:sp>
      <p:sp>
        <p:nvSpPr>
          <p:cNvPr id="12" name="Заглавие 11">
            <a:extLst>
              <a:ext uri="{FF2B5EF4-FFF2-40B4-BE49-F238E27FC236}">
                <a16:creationId xmlns:a16="http://schemas.microsoft.com/office/drawing/2014/main" id="{10C62E6F-540A-4FD3-B303-FEBAC7BA0639}"/>
              </a:ext>
            </a:extLst>
          </p:cNvPr>
          <p:cNvSpPr>
            <a:spLocks noGrp="1"/>
          </p:cNvSpPr>
          <p:nvPr>
            <p:ph type="title"/>
          </p:nvPr>
        </p:nvSpPr>
        <p:spPr/>
        <p:txBody>
          <a:bodyPr>
            <a:normAutofit/>
          </a:bodyPr>
          <a:lstStyle/>
          <a:p>
            <a:r>
              <a:rPr lang="el-GR" dirty="0"/>
              <a:t>Ανατροφοδότηση</a:t>
            </a:r>
            <a:endParaRPr lang="bg-BG" dirty="0"/>
          </a:p>
        </p:txBody>
      </p:sp>
      <p:sp>
        <p:nvSpPr>
          <p:cNvPr id="13" name="Текстово поле 12">
            <a:extLst>
              <a:ext uri="{FF2B5EF4-FFF2-40B4-BE49-F238E27FC236}">
                <a16:creationId xmlns:a16="http://schemas.microsoft.com/office/drawing/2014/main" id="{A3F167B9-AB4F-4284-BD15-BF3882165BB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5</a:t>
            </a:r>
            <a:endParaRPr lang="bg-BG" b="1" dirty="0">
              <a:solidFill>
                <a:schemeClr val="accent3">
                  <a:lumMod val="75000"/>
                </a:schemeClr>
              </a:solidFill>
            </a:endParaRPr>
          </a:p>
        </p:txBody>
      </p:sp>
    </p:spTree>
    <p:extLst>
      <p:ext uri="{BB962C8B-B14F-4D97-AF65-F5344CB8AC3E}">
        <p14:creationId xmlns:p14="http://schemas.microsoft.com/office/powerpoint/2010/main" val="262540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iterate>
                                    <p:tmAbs val="0"/>
                                  </p:iterate>
                                  <p:childTnLst>
                                    <p:set>
                                      <p:cBhvr>
                                        <p:cTn id="6" fill="hold"/>
                                        <p:tgtEl>
                                          <p:spTgt spid="8"/>
                                        </p:tgtEl>
                                        <p:attrNameLst>
                                          <p:attrName>style.visibility</p:attrName>
                                        </p:attrNameLst>
                                      </p:cBhvr>
                                      <p:to>
                                        <p:strVal val="visible"/>
                                      </p:to>
                                    </p:set>
                                    <p:animEffect transition="in" filter="box(out)">
                                      <p:cBhvr>
                                        <p:cTn id="7" dur="800"/>
                                        <p:tgtEl>
                                          <p:spTgt spid="8"/>
                                        </p:tgtEl>
                                      </p:cBhvr>
                                    </p:animEffect>
                                  </p:childTnLst>
                                </p:cTn>
                              </p:par>
                              <p:par>
                                <p:cTn id="8" presetID="4" presetClass="entr" presetSubtype="32" fill="hold" grpId="0" nodeType="withEffect">
                                  <p:stCondLst>
                                    <p:cond delay="0"/>
                                  </p:stCondLst>
                                  <p:iterate>
                                    <p:tmAbs val="0"/>
                                  </p:iterate>
                                  <p:childTnLst>
                                    <p:set>
                                      <p:cBhvr>
                                        <p:cTn id="9" fill="hold"/>
                                        <p:tgtEl>
                                          <p:spTgt spid="9"/>
                                        </p:tgtEl>
                                        <p:attrNameLst>
                                          <p:attrName>style.visibility</p:attrName>
                                        </p:attrNameLst>
                                      </p:cBhvr>
                                      <p:to>
                                        <p:strVal val="visible"/>
                                      </p:to>
                                    </p:set>
                                    <p:animEffect transition="in" filter="box(out)">
                                      <p:cBhvr>
                                        <p:cTn id="10" dur="800"/>
                                        <p:tgtEl>
                                          <p:spTgt spid="9"/>
                                        </p:tgtEl>
                                      </p:cBhvr>
                                    </p:animEffect>
                                  </p:childTnLst>
                                </p:cTn>
                              </p:par>
                            </p:childTnLst>
                          </p:cTn>
                        </p:par>
                        <p:par>
                          <p:cTn id="11" fill="hold">
                            <p:stCondLst>
                              <p:cond delay="800"/>
                            </p:stCondLst>
                            <p:childTnLst>
                              <p:par>
                                <p:cTn id="12" presetID="4" presetClass="entr" presetSubtype="32" fill="hold" grpId="0" nodeType="afterEffect">
                                  <p:stCondLst>
                                    <p:cond delay="0"/>
                                  </p:stCondLst>
                                  <p:iterate>
                                    <p:tmAbs val="0"/>
                                  </p:iterate>
                                  <p:childTnLst>
                                    <p:set>
                                      <p:cBhvr>
                                        <p:cTn id="13" fill="hold"/>
                                        <p:tgtEl>
                                          <p:spTgt spid="16"/>
                                        </p:tgtEl>
                                        <p:attrNameLst>
                                          <p:attrName>style.visibility</p:attrName>
                                        </p:attrNameLst>
                                      </p:cBhvr>
                                      <p:to>
                                        <p:strVal val="visible"/>
                                      </p:to>
                                    </p:set>
                                    <p:animEffect transition="in" filter="box(out)">
                                      <p:cBhvr>
                                        <p:cTn id="14" dur="500"/>
                                        <p:tgtEl>
                                          <p:spTgt spid="16"/>
                                        </p:tgtEl>
                                      </p:cBhvr>
                                    </p:animEffect>
                                  </p:childTnLst>
                                </p:cTn>
                              </p:par>
                            </p:childTnLst>
                          </p:cTn>
                        </p:par>
                        <p:par>
                          <p:cTn id="15" fill="hold">
                            <p:stCondLst>
                              <p:cond delay="1300"/>
                            </p:stCondLst>
                            <p:childTnLst>
                              <p:par>
                                <p:cTn id="16" presetID="4" presetClass="entr" presetSubtype="32" fill="hold" grpId="0" nodeType="afterEffect">
                                  <p:stCondLst>
                                    <p:cond delay="0"/>
                                  </p:stCondLst>
                                  <p:iterate>
                                    <p:tmAbs val="0"/>
                                  </p:iterate>
                                  <p:childTnLst>
                                    <p:set>
                                      <p:cBhvr>
                                        <p:cTn id="17" fill="hold"/>
                                        <p:tgtEl>
                                          <p:spTgt spid="11"/>
                                        </p:tgtEl>
                                        <p:attrNameLst>
                                          <p:attrName>style.visibility</p:attrName>
                                        </p:attrNameLst>
                                      </p:cBhvr>
                                      <p:to>
                                        <p:strVal val="visible"/>
                                      </p:to>
                                    </p:set>
                                    <p:animEffect transition="in" filter="box(out)">
                                      <p:cBhvr>
                                        <p:cTn id="18" dur="500"/>
                                        <p:tgtEl>
                                          <p:spTgt spid="11"/>
                                        </p:tgtEl>
                                      </p:cBhvr>
                                    </p:animEffect>
                                  </p:childTnLst>
                                </p:cTn>
                              </p:par>
                              <p:par>
                                <p:cTn id="19" presetID="1"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9" grpId="0" animBg="1" advAuto="0"/>
      <p:bldP spid="11" grpId="0" animBg="1" advAuto="0"/>
      <p:bldP spid="16" grpId="0"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1C8255E-078C-44DC-B247-9A426F9CE89E}"/>
              </a:ext>
            </a:extLst>
          </p:cNvPr>
          <p:cNvSpPr>
            <a:spLocks noGrp="1"/>
          </p:cNvSpPr>
          <p:nvPr>
            <p:ph type="title"/>
          </p:nvPr>
        </p:nvSpPr>
        <p:spPr/>
        <p:txBody>
          <a:bodyPr>
            <a:normAutofit/>
          </a:bodyPr>
          <a:lstStyle/>
          <a:p>
            <a:r>
              <a:rPr lang="el-GR" dirty="0"/>
              <a:t>Μία ερώτηση για την επόμενη φορά</a:t>
            </a:r>
            <a:endParaRPr lang="en-US" dirty="0"/>
          </a:p>
        </p:txBody>
      </p:sp>
      <p:sp>
        <p:nvSpPr>
          <p:cNvPr id="3" name="Контейнер за съдържание 2">
            <a:extLst>
              <a:ext uri="{FF2B5EF4-FFF2-40B4-BE49-F238E27FC236}">
                <a16:creationId xmlns:a16="http://schemas.microsoft.com/office/drawing/2014/main" id="{4F5C4E3B-1774-44A5-8C9A-44248549B247}"/>
              </a:ext>
            </a:extLst>
          </p:cNvPr>
          <p:cNvSpPr>
            <a:spLocks noGrp="1"/>
          </p:cNvSpPr>
          <p:nvPr>
            <p:ph idx="1"/>
          </p:nvPr>
        </p:nvSpPr>
        <p:spPr>
          <a:xfrm>
            <a:off x="1295400" y="2568234"/>
            <a:ext cx="6553200" cy="2908491"/>
          </a:xfrm>
          <a:ln/>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normAutofit/>
          </a:bodyPr>
          <a:lstStyle/>
          <a:p>
            <a:pPr marL="0" indent="0" algn="ctr">
              <a:buNone/>
            </a:pPr>
            <a:r>
              <a:rPr lang="el-GR" dirty="0"/>
              <a:t>Τι χρειάζεστε περισσότερο στο πλαίσιο της εργασίας σας για να συμβάλλετε στην πρόληψη της ριζοσπαστικοποίησης;</a:t>
            </a:r>
            <a:endParaRPr lang="en-US" dirty="0"/>
          </a:p>
        </p:txBody>
      </p:sp>
      <p:sp>
        <p:nvSpPr>
          <p:cNvPr id="7" name="Контейнер за номер на слайда 6">
            <a:extLst>
              <a:ext uri="{FF2B5EF4-FFF2-40B4-BE49-F238E27FC236}">
                <a16:creationId xmlns:a16="http://schemas.microsoft.com/office/drawing/2014/main" id="{398434F5-A7C3-44F4-B19B-C06994A4B16E}"/>
              </a:ext>
            </a:extLst>
          </p:cNvPr>
          <p:cNvSpPr>
            <a:spLocks noGrp="1"/>
          </p:cNvSpPr>
          <p:nvPr>
            <p:ph type="sldNum" sz="quarter" idx="12"/>
          </p:nvPr>
        </p:nvSpPr>
        <p:spPr/>
        <p:txBody>
          <a:bodyPr/>
          <a:lstStyle/>
          <a:p>
            <a:fld id="{CB318F78-A315-46C9-8B3F-2431B4397D31}" type="slidenum">
              <a:rPr lang="en-US" smtClean="0"/>
              <a:t>35</a:t>
            </a:fld>
            <a:endParaRPr lang="en-US"/>
          </a:p>
        </p:txBody>
      </p:sp>
      <p:sp>
        <p:nvSpPr>
          <p:cNvPr id="5" name="Текстово поле 4">
            <a:extLst>
              <a:ext uri="{FF2B5EF4-FFF2-40B4-BE49-F238E27FC236}">
                <a16:creationId xmlns:a16="http://schemas.microsoft.com/office/drawing/2014/main" id="{CD05B02E-9FF3-471B-9A7B-9E33DA77A54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6</a:t>
            </a:r>
            <a:endParaRPr lang="bg-BG" b="1" dirty="0">
              <a:solidFill>
                <a:schemeClr val="accent3">
                  <a:lumMod val="75000"/>
                </a:schemeClr>
              </a:solidFill>
            </a:endParaRPr>
          </a:p>
        </p:txBody>
      </p:sp>
    </p:spTree>
    <p:extLst>
      <p:ext uri="{BB962C8B-B14F-4D97-AF65-F5344CB8AC3E}">
        <p14:creationId xmlns:p14="http://schemas.microsoft.com/office/powerpoint/2010/main" val="326873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CAF630-F790-421B-AF60-137DCE163EE9}"/>
              </a:ext>
            </a:extLst>
          </p:cNvPr>
          <p:cNvSpPr>
            <a:spLocks noGrp="1"/>
          </p:cNvSpPr>
          <p:nvPr>
            <p:ph idx="1"/>
          </p:nvPr>
        </p:nvSpPr>
        <p:spPr/>
        <p:txBody>
          <a:bodyPr/>
          <a:lstStyle/>
          <a:p>
            <a:pPr marL="0" indent="0" algn="ctr">
              <a:buNone/>
            </a:pPr>
            <a:endParaRPr lang="en-GB" dirty="0"/>
          </a:p>
          <a:p>
            <a:pPr marL="0" indent="0" algn="ctr">
              <a:buNone/>
            </a:pPr>
            <a:r>
              <a:rPr lang="en-GB" dirty="0"/>
              <a:t>What was most interesting to you today?</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36</a:t>
            </a:fld>
            <a:endParaRPr lang="en-US" dirty="0"/>
          </a:p>
        </p:txBody>
      </p:sp>
      <p:pic>
        <p:nvPicPr>
          <p:cNvPr id="1032" name="Picture 8" descr="Afbeeldingsresultaat voor stickman waving goodby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31951" y="38100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John Cleese adds a name to list of unlikely goalkeepers ...">
            <a:hlinkClick r:id="rId4"/>
            <a:extLst>
              <a:ext uri="{FF2B5EF4-FFF2-40B4-BE49-F238E27FC236}">
                <a16:creationId xmlns:a16="http://schemas.microsoft.com/office/drawing/2014/main" id="{930D8480-3B1A-4D7C-99AD-7C43D7E12F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3102" y="3962400"/>
            <a:ext cx="2921000" cy="1752600"/>
          </a:xfrm>
          <a:prstGeom prst="rect">
            <a:avLst/>
          </a:prstGeom>
          <a:noFill/>
          <a:extLst>
            <a:ext uri="{909E8E84-426E-40DD-AFC4-6F175D3DCCD1}">
              <a14:hiddenFill xmlns:a14="http://schemas.microsoft.com/office/drawing/2010/main">
                <a:solidFill>
                  <a:srgbClr val="FFFFFF"/>
                </a:solidFill>
              </a14:hiddenFill>
            </a:ext>
          </a:extLst>
        </p:spPr>
      </p:pic>
      <p:sp>
        <p:nvSpPr>
          <p:cNvPr id="10" name="Контейнер за съдържание 2">
            <a:extLst>
              <a:ext uri="{FF2B5EF4-FFF2-40B4-BE49-F238E27FC236}">
                <a16:creationId xmlns:a16="http://schemas.microsoft.com/office/drawing/2014/main" id="{7D1AFE83-115A-4242-BBED-E190E3267068}"/>
              </a:ext>
            </a:extLst>
          </p:cNvPr>
          <p:cNvSpPr txBox="1">
            <a:spLocks/>
          </p:cNvSpPr>
          <p:nvPr/>
        </p:nvSpPr>
        <p:spPr>
          <a:xfrm>
            <a:off x="1295400" y="2427117"/>
            <a:ext cx="6553200" cy="1089366"/>
          </a:xfrm>
          <a:prstGeom prst="rect">
            <a:avLst/>
          </a:prstGeom>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l-GR" sz="2200" dirty="0"/>
              <a:t>Τι ήταν πιο ενδιαφέρον για εσάς σήμερα;</a:t>
            </a:r>
            <a:endParaRPr lang="en-US" sz="2200" dirty="0"/>
          </a:p>
        </p:txBody>
      </p:sp>
      <p:sp>
        <p:nvSpPr>
          <p:cNvPr id="9" name="Заглавие 8">
            <a:extLst>
              <a:ext uri="{FF2B5EF4-FFF2-40B4-BE49-F238E27FC236}">
                <a16:creationId xmlns:a16="http://schemas.microsoft.com/office/drawing/2014/main" id="{054DF7D4-9BBF-4215-9516-967D113618B7}"/>
              </a:ext>
            </a:extLst>
          </p:cNvPr>
          <p:cNvSpPr>
            <a:spLocks noGrp="1"/>
          </p:cNvSpPr>
          <p:nvPr>
            <p:ph type="title"/>
          </p:nvPr>
        </p:nvSpPr>
        <p:spPr/>
        <p:txBody>
          <a:bodyPr>
            <a:normAutofit/>
          </a:bodyPr>
          <a:lstStyle/>
          <a:p>
            <a:r>
              <a:rPr lang="el-GR" dirty="0"/>
              <a:t>Συμπέρασμα</a:t>
            </a:r>
            <a:endParaRPr lang="bg-BG" dirty="0"/>
          </a:p>
        </p:txBody>
      </p:sp>
      <p:sp>
        <p:nvSpPr>
          <p:cNvPr id="8" name="Текстово поле 7">
            <a:extLst>
              <a:ext uri="{FF2B5EF4-FFF2-40B4-BE49-F238E27FC236}">
                <a16:creationId xmlns:a16="http://schemas.microsoft.com/office/drawing/2014/main" id="{A0BB5316-8F62-4D61-9CA9-A7076DF6AE6E}"/>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6</a:t>
            </a:r>
            <a:endParaRPr lang="bg-BG" b="1" dirty="0">
              <a:solidFill>
                <a:schemeClr val="accent3">
                  <a:lumMod val="75000"/>
                </a:schemeClr>
              </a:solidFill>
            </a:endParaRPr>
          </a:p>
        </p:txBody>
      </p:sp>
    </p:spTree>
    <p:extLst>
      <p:ext uri="{BB962C8B-B14F-4D97-AF65-F5344CB8AC3E}">
        <p14:creationId xmlns:p14="http://schemas.microsoft.com/office/powerpoint/2010/main" val="73324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02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www.armourproject.eu</a:t>
            </a:r>
          </a:p>
        </p:txBody>
      </p:sp>
      <p:sp>
        <p:nvSpPr>
          <p:cNvPr id="2" name="Text Placeholder 1"/>
          <p:cNvSpPr>
            <a:spLocks noGrp="1"/>
          </p:cNvSpPr>
          <p:nvPr>
            <p:ph type="body" sz="quarter" idx="13"/>
          </p:nvPr>
        </p:nvSpPr>
        <p:spPr/>
        <p:txBody>
          <a:bodyPr/>
          <a:lstStyle/>
          <a:p>
            <a:pPr algn="ctr"/>
            <a:r>
              <a:rPr lang="en-US" dirty="0"/>
              <a:t>Thank you!</a:t>
            </a:r>
          </a:p>
        </p:txBody>
      </p:sp>
    </p:spTree>
    <p:extLst>
      <p:ext uri="{BB962C8B-B14F-4D97-AF65-F5344CB8AC3E}">
        <p14:creationId xmlns:p14="http://schemas.microsoft.com/office/powerpoint/2010/main" val="1318929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a:t>Εισαγωγή</a:t>
            </a:r>
            <a:endParaRPr lang="en-US" dirty="0"/>
          </a:p>
        </p:txBody>
      </p:sp>
      <p:sp>
        <p:nvSpPr>
          <p:cNvPr id="6" name="Slide Number Placeholder 5"/>
          <p:cNvSpPr>
            <a:spLocks noGrp="1"/>
          </p:cNvSpPr>
          <p:nvPr>
            <p:ph type="sldNum" sz="quarter" idx="12"/>
          </p:nvPr>
        </p:nvSpPr>
        <p:spPr/>
        <p:txBody>
          <a:bodyPr/>
          <a:lstStyle/>
          <a:p>
            <a:fld id="{CB318F78-A315-46C9-8B3F-2431B4397D31}" type="slidenum">
              <a:rPr lang="en-US" smtClean="0"/>
              <a:t>3</a:t>
            </a:fld>
            <a:endParaRPr lang="en-US"/>
          </a:p>
        </p:txBody>
      </p:sp>
      <p:graphicFrame>
        <p:nvGraphicFramePr>
          <p:cNvPr id="4" name="Диаграма 3">
            <a:extLst>
              <a:ext uri="{FF2B5EF4-FFF2-40B4-BE49-F238E27FC236}">
                <a16:creationId xmlns:a16="http://schemas.microsoft.com/office/drawing/2014/main" id="{74E20635-1DB2-4FEB-B110-17168A99DA97}"/>
              </a:ext>
            </a:extLst>
          </p:cNvPr>
          <p:cNvGraphicFramePr/>
          <p:nvPr>
            <p:extLst>
              <p:ext uri="{D42A27DB-BD31-4B8C-83A1-F6EECF244321}">
                <p14:modId xmlns:p14="http://schemas.microsoft.com/office/powerpoint/2010/main" val="709284730"/>
              </p:ext>
            </p:extLst>
          </p:nvPr>
        </p:nvGraphicFramePr>
        <p:xfrm>
          <a:off x="1524000" y="1131253"/>
          <a:ext cx="6477000" cy="4994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Текстово поле 8">
            <a:extLst>
              <a:ext uri="{FF2B5EF4-FFF2-40B4-BE49-F238E27FC236}">
                <a16:creationId xmlns:a16="http://schemas.microsoft.com/office/drawing/2014/main" id="{A7DF2FBE-AA6C-48F9-9B05-1D476930F792}"/>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1348790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A8C9843C-D099-4A9E-9D91-3AA333CABB60}"/>
              </a:ext>
            </a:extLst>
          </p:cNvPr>
          <p:cNvSpPr>
            <a:spLocks noGrp="1"/>
          </p:cNvSpPr>
          <p:nvPr>
            <p:ph type="title"/>
          </p:nvPr>
        </p:nvSpPr>
        <p:spPr/>
        <p:txBody>
          <a:bodyPr>
            <a:normAutofit/>
          </a:bodyPr>
          <a:lstStyle/>
          <a:p>
            <a:r>
              <a:rPr lang="el-GR" dirty="0"/>
              <a:t>Βασικές δεξιότητες</a:t>
            </a:r>
            <a:endParaRPr lang="bg-BG" dirty="0"/>
          </a:p>
        </p:txBody>
      </p:sp>
      <p:sp>
        <p:nvSpPr>
          <p:cNvPr id="6" name="Контейнер за номер на слайда 5">
            <a:extLst>
              <a:ext uri="{FF2B5EF4-FFF2-40B4-BE49-F238E27FC236}">
                <a16:creationId xmlns:a16="http://schemas.microsoft.com/office/drawing/2014/main" id="{ECE9C46A-534B-4C7C-9C10-A40BAB2D37D3}"/>
              </a:ext>
            </a:extLst>
          </p:cNvPr>
          <p:cNvSpPr>
            <a:spLocks noGrp="1"/>
          </p:cNvSpPr>
          <p:nvPr>
            <p:ph type="sldNum" sz="quarter" idx="12"/>
          </p:nvPr>
        </p:nvSpPr>
        <p:spPr/>
        <p:txBody>
          <a:bodyPr/>
          <a:lstStyle/>
          <a:p>
            <a:fld id="{CB318F78-A315-46C9-8B3F-2431B4397D31}" type="slidenum">
              <a:rPr lang="en-US" smtClean="0"/>
              <a:t>4</a:t>
            </a:fld>
            <a:endParaRPr lang="en-US" dirty="0"/>
          </a:p>
        </p:txBody>
      </p:sp>
      <p:sp>
        <p:nvSpPr>
          <p:cNvPr id="28" name="Straight Connector 1">
            <a:extLst>
              <a:ext uri="{FF2B5EF4-FFF2-40B4-BE49-F238E27FC236}">
                <a16:creationId xmlns:a16="http://schemas.microsoft.com/office/drawing/2014/main" id="{D71326FC-6E7F-47A4-BB23-D01B77F6A91F}"/>
              </a:ext>
            </a:extLst>
          </p:cNvPr>
          <p:cNvSpPr/>
          <p:nvPr/>
        </p:nvSpPr>
        <p:spPr>
          <a:xfrm rot="5400000">
            <a:off x="3287729" y="830107"/>
            <a:ext cx="2467951" cy="267076"/>
          </a:xfrm>
          <a:custGeom>
            <a:avLst/>
            <a:gdLst/>
            <a:ahLst/>
            <a:cxnLst>
              <a:cxn ang="0">
                <a:pos x="wd2" y="hd2"/>
              </a:cxn>
              <a:cxn ang="5400000">
                <a:pos x="wd2" y="hd2"/>
              </a:cxn>
              <a:cxn ang="10800000">
                <a:pos x="wd2" y="hd2"/>
              </a:cxn>
              <a:cxn ang="16200000">
                <a:pos x="wd2" y="hd2"/>
              </a:cxn>
            </a:cxnLst>
            <a:rect l="0" t="0" r="r" b="b"/>
            <a:pathLst>
              <a:path w="21600" h="14206" extrusionOk="0">
                <a:moveTo>
                  <a:pt x="0" y="3065"/>
                </a:moveTo>
                <a:cubicBezTo>
                  <a:pt x="493" y="2209"/>
                  <a:pt x="995" y="2789"/>
                  <a:pt x="1464" y="4736"/>
                </a:cubicBezTo>
                <a:cubicBezTo>
                  <a:pt x="1971" y="6840"/>
                  <a:pt x="2428" y="10513"/>
                  <a:pt x="2944" y="12455"/>
                </a:cubicBezTo>
                <a:cubicBezTo>
                  <a:pt x="4859" y="19663"/>
                  <a:pt x="6683" y="2425"/>
                  <a:pt x="8639" y="246"/>
                </a:cubicBezTo>
                <a:cubicBezTo>
                  <a:pt x="10566" y="-1902"/>
                  <a:pt x="12380" y="10706"/>
                  <a:pt x="14304" y="10783"/>
                </a:cubicBezTo>
                <a:cubicBezTo>
                  <a:pt x="16261" y="10862"/>
                  <a:pt x="18131" y="-1937"/>
                  <a:pt x="20067" y="2151"/>
                </a:cubicBezTo>
                <a:cubicBezTo>
                  <a:pt x="20332" y="2712"/>
                  <a:pt x="20593" y="3595"/>
                  <a:pt x="20860" y="4070"/>
                </a:cubicBezTo>
                <a:cubicBezTo>
                  <a:pt x="21105" y="4506"/>
                  <a:pt x="21353" y="4595"/>
                  <a:pt x="21600" y="4337"/>
                </a:cubicBezTo>
              </a:path>
            </a:pathLst>
          </a:custGeom>
          <a:ln w="6350">
            <a:solidFill>
              <a:srgbClr val="1F7EB9"/>
            </a:solidFill>
            <a:custDash>
              <a:ds d="600000" sp="600000"/>
            </a:custDash>
            <a:miter lim="400000"/>
          </a:ln>
        </p:spPr>
        <p:txBody>
          <a:bodyPr lIns="34289" rIns="34289" anchor="ctr"/>
          <a:lstStyle/>
          <a:p>
            <a:endParaRPr sz="1350" dirty="0"/>
          </a:p>
        </p:txBody>
      </p:sp>
      <p:sp>
        <p:nvSpPr>
          <p:cNvPr id="30" name="Straight Connector 1">
            <a:extLst>
              <a:ext uri="{FF2B5EF4-FFF2-40B4-BE49-F238E27FC236}">
                <a16:creationId xmlns:a16="http://schemas.microsoft.com/office/drawing/2014/main" id="{A5062640-74B8-472B-B86C-3E3F3B7075FF}"/>
              </a:ext>
            </a:extLst>
          </p:cNvPr>
          <p:cNvSpPr/>
          <p:nvPr/>
        </p:nvSpPr>
        <p:spPr>
          <a:xfrm rot="5400000">
            <a:off x="2492619" y="4118839"/>
            <a:ext cx="4046777" cy="204339"/>
          </a:xfrm>
          <a:custGeom>
            <a:avLst/>
            <a:gdLst/>
            <a:ahLst/>
            <a:cxnLst>
              <a:cxn ang="0">
                <a:pos x="wd2" y="hd2"/>
              </a:cxn>
              <a:cxn ang="5400000">
                <a:pos x="wd2" y="hd2"/>
              </a:cxn>
              <a:cxn ang="10800000">
                <a:pos x="wd2" y="hd2"/>
              </a:cxn>
              <a:cxn ang="16200000">
                <a:pos x="wd2" y="hd2"/>
              </a:cxn>
            </a:cxnLst>
            <a:rect l="0" t="0" r="r" b="b"/>
            <a:pathLst>
              <a:path w="21600" h="14206" extrusionOk="0">
                <a:moveTo>
                  <a:pt x="0" y="3065"/>
                </a:moveTo>
                <a:cubicBezTo>
                  <a:pt x="493" y="2209"/>
                  <a:pt x="995" y="2789"/>
                  <a:pt x="1464" y="4736"/>
                </a:cubicBezTo>
                <a:cubicBezTo>
                  <a:pt x="1971" y="6840"/>
                  <a:pt x="2428" y="10513"/>
                  <a:pt x="2944" y="12455"/>
                </a:cubicBezTo>
                <a:cubicBezTo>
                  <a:pt x="4859" y="19663"/>
                  <a:pt x="6683" y="2425"/>
                  <a:pt x="8639" y="246"/>
                </a:cubicBezTo>
                <a:cubicBezTo>
                  <a:pt x="10566" y="-1902"/>
                  <a:pt x="12380" y="10706"/>
                  <a:pt x="14304" y="10783"/>
                </a:cubicBezTo>
                <a:cubicBezTo>
                  <a:pt x="16261" y="10862"/>
                  <a:pt x="18131" y="-1937"/>
                  <a:pt x="20067" y="2151"/>
                </a:cubicBezTo>
                <a:cubicBezTo>
                  <a:pt x="20332" y="2712"/>
                  <a:pt x="20593" y="3595"/>
                  <a:pt x="20860" y="4070"/>
                </a:cubicBezTo>
                <a:cubicBezTo>
                  <a:pt x="21105" y="4506"/>
                  <a:pt x="21353" y="4595"/>
                  <a:pt x="21600" y="4337"/>
                </a:cubicBezTo>
              </a:path>
            </a:pathLst>
          </a:custGeom>
          <a:ln w="6350">
            <a:solidFill>
              <a:srgbClr val="1F7EB9"/>
            </a:solidFill>
            <a:custDash>
              <a:ds d="600000" sp="600000"/>
            </a:custDash>
            <a:miter lim="400000"/>
          </a:ln>
        </p:spPr>
        <p:txBody>
          <a:bodyPr lIns="34289" rIns="34289" anchor="ctr"/>
          <a:lstStyle/>
          <a:p>
            <a:endParaRPr sz="1350"/>
          </a:p>
        </p:txBody>
      </p:sp>
      <p:grpSp>
        <p:nvGrpSpPr>
          <p:cNvPr id="72" name="Групиране 71">
            <a:extLst>
              <a:ext uri="{FF2B5EF4-FFF2-40B4-BE49-F238E27FC236}">
                <a16:creationId xmlns:a16="http://schemas.microsoft.com/office/drawing/2014/main" id="{9F59C7C5-D4FD-4144-9AC9-0337A92FA2FF}"/>
              </a:ext>
            </a:extLst>
          </p:cNvPr>
          <p:cNvGrpSpPr/>
          <p:nvPr/>
        </p:nvGrpSpPr>
        <p:grpSpPr>
          <a:xfrm>
            <a:off x="1189878" y="2459083"/>
            <a:ext cx="2892857" cy="1785893"/>
            <a:chOff x="991021" y="2432502"/>
            <a:chExt cx="2892857" cy="1785893"/>
          </a:xfrm>
        </p:grpSpPr>
        <p:sp>
          <p:nvSpPr>
            <p:cNvPr id="63" name="Сълза 62">
              <a:extLst>
                <a:ext uri="{FF2B5EF4-FFF2-40B4-BE49-F238E27FC236}">
                  <a16:creationId xmlns:a16="http://schemas.microsoft.com/office/drawing/2014/main" id="{4D0B22DF-C030-4584-A813-B5A3C6B0775B}"/>
                </a:ext>
              </a:extLst>
            </p:cNvPr>
            <p:cNvSpPr/>
            <p:nvPr/>
          </p:nvSpPr>
          <p:spPr>
            <a:xfrm rot="1396531">
              <a:off x="1243807" y="2432502"/>
              <a:ext cx="2459071" cy="1785893"/>
            </a:xfrm>
            <a:prstGeom prst="teardrop">
              <a:avLst/>
            </a:prstGeom>
            <a:gradFill flip="none" rotWithShape="1">
              <a:gsLst>
                <a:gs pos="0">
                  <a:schemeClr val="accent2"/>
                </a:gs>
                <a:gs pos="74000">
                  <a:schemeClr val="accent2">
                    <a:lumMod val="45000"/>
                    <a:lumOff val="55000"/>
                  </a:schemeClr>
                </a:gs>
                <a:gs pos="83000">
                  <a:schemeClr val="accent2">
                    <a:lumMod val="45000"/>
                    <a:lumOff val="55000"/>
                  </a:schemeClr>
                </a:gs>
                <a:gs pos="100000">
                  <a:schemeClr val="accent2">
                    <a:lumMod val="30000"/>
                    <a:lumOff val="70000"/>
                  </a:schemeClr>
                </a:gs>
              </a:gsLst>
              <a:lin ang="0" scaled="1"/>
              <a:tileRect/>
            </a:grad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bg-BG"/>
            </a:p>
          </p:txBody>
        </p:sp>
        <p:sp>
          <p:nvSpPr>
            <p:cNvPr id="38" name="TextBox 52">
              <a:extLst>
                <a:ext uri="{FF2B5EF4-FFF2-40B4-BE49-F238E27FC236}">
                  <a16:creationId xmlns:a16="http://schemas.microsoft.com/office/drawing/2014/main" id="{55BFBF4C-7E43-47E8-9EF5-C53C43EFC225}"/>
                </a:ext>
              </a:extLst>
            </p:cNvPr>
            <p:cNvSpPr txBox="1"/>
            <p:nvPr/>
          </p:nvSpPr>
          <p:spPr>
            <a:xfrm>
              <a:off x="991021" y="2951855"/>
              <a:ext cx="2892857" cy="400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lvl1pPr>
                <a:defRPr>
                  <a:solidFill>
                    <a:srgbClr val="535353"/>
                  </a:solidFill>
                </a:defRPr>
              </a:lvl1pPr>
            </a:lstStyle>
            <a:p>
              <a:pPr algn="ctr"/>
              <a:r>
                <a:rPr lang="en-GB" sz="2000" b="1" dirty="0">
                  <a:solidFill>
                    <a:srgbClr val="006600"/>
                  </a:solidFill>
                </a:rPr>
                <a:t>        </a:t>
              </a:r>
              <a:r>
                <a:rPr lang="el-GR" sz="2000" b="1" dirty="0">
                  <a:solidFill>
                    <a:schemeClr val="accent2">
                      <a:lumMod val="50000"/>
                    </a:schemeClr>
                  </a:solidFill>
                </a:rPr>
                <a:t>κοινωνικές δεξιότητες</a:t>
              </a:r>
              <a:endParaRPr sz="2000" dirty="0">
                <a:solidFill>
                  <a:schemeClr val="accent2">
                    <a:lumMod val="50000"/>
                  </a:schemeClr>
                </a:solidFill>
              </a:endParaRPr>
            </a:p>
          </p:txBody>
        </p:sp>
      </p:grpSp>
      <p:sp>
        <p:nvSpPr>
          <p:cNvPr id="39" name="TextBox 34">
            <a:extLst>
              <a:ext uri="{FF2B5EF4-FFF2-40B4-BE49-F238E27FC236}">
                <a16:creationId xmlns:a16="http://schemas.microsoft.com/office/drawing/2014/main" id="{8D60047B-F6D6-48E5-BB13-C4DC63A2E76D}"/>
              </a:ext>
            </a:extLst>
          </p:cNvPr>
          <p:cNvSpPr txBox="1"/>
          <p:nvPr/>
        </p:nvSpPr>
        <p:spPr>
          <a:xfrm>
            <a:off x="4802807" y="2395267"/>
            <a:ext cx="852729" cy="4501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3300">
                <a:solidFill>
                  <a:srgbClr val="F77F00"/>
                </a:solidFill>
                <a:latin typeface="Bellota Regular"/>
                <a:ea typeface="Bellota Regular"/>
                <a:cs typeface="Bellota Regular"/>
                <a:sym typeface="Bellota Regular"/>
              </a:defRPr>
            </a:lvl1pPr>
          </a:lstStyle>
          <a:p>
            <a:endParaRPr sz="2475" dirty="0"/>
          </a:p>
        </p:txBody>
      </p:sp>
      <p:sp>
        <p:nvSpPr>
          <p:cNvPr id="40" name="Freeform 16">
            <a:extLst>
              <a:ext uri="{FF2B5EF4-FFF2-40B4-BE49-F238E27FC236}">
                <a16:creationId xmlns:a16="http://schemas.microsoft.com/office/drawing/2014/main" id="{3A1B5D88-77A3-4837-9220-2B99E2A0519D}"/>
              </a:ext>
            </a:extLst>
          </p:cNvPr>
          <p:cNvSpPr/>
          <p:nvPr/>
        </p:nvSpPr>
        <p:spPr>
          <a:xfrm>
            <a:off x="4528088" y="5474744"/>
            <a:ext cx="335399" cy="373980"/>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algn="l">
              <a:defRPr sz="1800">
                <a:solidFill>
                  <a:srgbClr val="000000"/>
                </a:solidFill>
                <a:latin typeface="Calibri"/>
                <a:ea typeface="Calibri"/>
                <a:cs typeface="Calibri"/>
                <a:sym typeface="Calibri"/>
              </a:defRPr>
            </a:pPr>
            <a:endParaRPr sz="1350"/>
          </a:p>
        </p:txBody>
      </p:sp>
      <p:grpSp>
        <p:nvGrpSpPr>
          <p:cNvPr id="71" name="Групиране 70">
            <a:extLst>
              <a:ext uri="{FF2B5EF4-FFF2-40B4-BE49-F238E27FC236}">
                <a16:creationId xmlns:a16="http://schemas.microsoft.com/office/drawing/2014/main" id="{8F21FC97-B736-4E38-BCFD-8712FDD5AD81}"/>
              </a:ext>
            </a:extLst>
          </p:cNvPr>
          <p:cNvGrpSpPr/>
          <p:nvPr/>
        </p:nvGrpSpPr>
        <p:grpSpPr>
          <a:xfrm>
            <a:off x="4977962" y="2395267"/>
            <a:ext cx="3251638" cy="1748917"/>
            <a:chOff x="4903286" y="2383345"/>
            <a:chExt cx="3249693" cy="1785893"/>
          </a:xfrm>
        </p:grpSpPr>
        <p:sp>
          <p:nvSpPr>
            <p:cNvPr id="66" name="Сълза 65">
              <a:extLst>
                <a:ext uri="{FF2B5EF4-FFF2-40B4-BE49-F238E27FC236}">
                  <a16:creationId xmlns:a16="http://schemas.microsoft.com/office/drawing/2014/main" id="{83E70848-7A76-4F69-91BB-8BE51914EA34}"/>
                </a:ext>
              </a:extLst>
            </p:cNvPr>
            <p:cNvSpPr/>
            <p:nvPr/>
          </p:nvSpPr>
          <p:spPr>
            <a:xfrm rot="19972680" flipH="1">
              <a:off x="4903286" y="2383345"/>
              <a:ext cx="2459071" cy="1785893"/>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8" name="TextBox 52">
              <a:extLst>
                <a:ext uri="{FF2B5EF4-FFF2-40B4-BE49-F238E27FC236}">
                  <a16:creationId xmlns:a16="http://schemas.microsoft.com/office/drawing/2014/main" id="{A9B0739E-9DCA-410F-A3FB-7C55A58197DA}"/>
                </a:ext>
              </a:extLst>
            </p:cNvPr>
            <p:cNvSpPr txBox="1"/>
            <p:nvPr/>
          </p:nvSpPr>
          <p:spPr>
            <a:xfrm>
              <a:off x="5374742" y="2615788"/>
              <a:ext cx="2778237" cy="10371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lvl1pPr>
                <a:defRPr>
                  <a:solidFill>
                    <a:srgbClr val="535353"/>
                  </a:solidFill>
                </a:defRPr>
              </a:lvl1pPr>
            </a:lstStyle>
            <a:p>
              <a:r>
                <a:rPr lang="en-GB" sz="2000" b="1" dirty="0">
                  <a:solidFill>
                    <a:schemeClr val="accent3">
                      <a:lumMod val="50000"/>
                    </a:schemeClr>
                  </a:solidFill>
                </a:rPr>
                <a:t>   </a:t>
              </a:r>
              <a:r>
                <a:rPr lang="el-GR" sz="2000" b="1" dirty="0">
                  <a:solidFill>
                    <a:schemeClr val="accent3">
                      <a:lumMod val="50000"/>
                    </a:schemeClr>
                  </a:solidFill>
                </a:rPr>
                <a:t>συναισθηματικές δεξιότητες και αυτονόμηση</a:t>
              </a:r>
              <a:r>
                <a:rPr sz="2000" dirty="0">
                  <a:solidFill>
                    <a:schemeClr val="accent3">
                      <a:lumMod val="50000"/>
                    </a:schemeClr>
                  </a:solidFill>
                </a:rPr>
                <a:t>     </a:t>
              </a:r>
            </a:p>
          </p:txBody>
        </p:sp>
      </p:grpSp>
      <p:grpSp>
        <p:nvGrpSpPr>
          <p:cNvPr id="70" name="Групиране 69">
            <a:extLst>
              <a:ext uri="{FF2B5EF4-FFF2-40B4-BE49-F238E27FC236}">
                <a16:creationId xmlns:a16="http://schemas.microsoft.com/office/drawing/2014/main" id="{25DD6CEA-1793-44C4-BAFC-7EE19611C2AE}"/>
              </a:ext>
            </a:extLst>
          </p:cNvPr>
          <p:cNvGrpSpPr/>
          <p:nvPr/>
        </p:nvGrpSpPr>
        <p:grpSpPr>
          <a:xfrm>
            <a:off x="5574758" y="4446447"/>
            <a:ext cx="3493366" cy="1785893"/>
            <a:chOff x="5436519" y="4424902"/>
            <a:chExt cx="3493366" cy="1785893"/>
          </a:xfrm>
        </p:grpSpPr>
        <p:sp>
          <p:nvSpPr>
            <p:cNvPr id="67" name="Сълза 66">
              <a:extLst>
                <a:ext uri="{FF2B5EF4-FFF2-40B4-BE49-F238E27FC236}">
                  <a16:creationId xmlns:a16="http://schemas.microsoft.com/office/drawing/2014/main" id="{1C2021F2-667E-4430-BABD-D09339E0EDC2}"/>
                </a:ext>
              </a:extLst>
            </p:cNvPr>
            <p:cNvSpPr/>
            <p:nvPr/>
          </p:nvSpPr>
          <p:spPr>
            <a:xfrm rot="20203469" flipH="1">
              <a:off x="5513644" y="4424902"/>
              <a:ext cx="2459071" cy="1785893"/>
            </a:xfrm>
            <a:prstGeom prst="teardrop">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8" name="TextBox 52">
              <a:extLst>
                <a:ext uri="{FF2B5EF4-FFF2-40B4-BE49-F238E27FC236}">
                  <a16:creationId xmlns:a16="http://schemas.microsoft.com/office/drawing/2014/main" id="{6355D015-13AA-4EDE-9233-0C5B82672E23}"/>
                </a:ext>
              </a:extLst>
            </p:cNvPr>
            <p:cNvSpPr txBox="1"/>
            <p:nvPr/>
          </p:nvSpPr>
          <p:spPr>
            <a:xfrm>
              <a:off x="5436519" y="5010534"/>
              <a:ext cx="3493366" cy="707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lvl1pPr>
                <a:defRPr>
                  <a:solidFill>
                    <a:srgbClr val="535353"/>
                  </a:solidFill>
                </a:defRPr>
              </a:lvl1pPr>
            </a:lstStyle>
            <a:p>
              <a:r>
                <a:rPr lang="el-GR" sz="2000" b="1">
                  <a:solidFill>
                    <a:schemeClr val="accent6">
                      <a:lumMod val="50000"/>
                    </a:schemeClr>
                  </a:solidFill>
                </a:rPr>
                <a:t>Επίλυση προβλημάτων
</a:t>
              </a:r>
              <a:endParaRPr sz="2000" dirty="0">
                <a:solidFill>
                  <a:schemeClr val="accent6">
                    <a:lumMod val="50000"/>
                  </a:schemeClr>
                </a:solidFill>
              </a:endParaRPr>
            </a:p>
          </p:txBody>
        </p:sp>
      </p:grpSp>
      <p:grpSp>
        <p:nvGrpSpPr>
          <p:cNvPr id="69" name="Групиране 68">
            <a:extLst>
              <a:ext uri="{FF2B5EF4-FFF2-40B4-BE49-F238E27FC236}">
                <a16:creationId xmlns:a16="http://schemas.microsoft.com/office/drawing/2014/main" id="{DAF809AB-901D-4CD5-9C7A-62F61E9A786C}"/>
              </a:ext>
            </a:extLst>
          </p:cNvPr>
          <p:cNvGrpSpPr/>
          <p:nvPr/>
        </p:nvGrpSpPr>
        <p:grpSpPr>
          <a:xfrm>
            <a:off x="685800" y="4446446"/>
            <a:ext cx="3024373" cy="1785893"/>
            <a:chOff x="530697" y="4456307"/>
            <a:chExt cx="3024373" cy="1785893"/>
          </a:xfrm>
        </p:grpSpPr>
        <p:sp>
          <p:nvSpPr>
            <p:cNvPr id="64" name="Сълза 63">
              <a:extLst>
                <a:ext uri="{FF2B5EF4-FFF2-40B4-BE49-F238E27FC236}">
                  <a16:creationId xmlns:a16="http://schemas.microsoft.com/office/drawing/2014/main" id="{A5E82DD7-E68A-4DC4-B2A6-92BC47DD8CF1}"/>
                </a:ext>
              </a:extLst>
            </p:cNvPr>
            <p:cNvSpPr/>
            <p:nvPr/>
          </p:nvSpPr>
          <p:spPr>
            <a:xfrm rot="1396531">
              <a:off x="740828" y="4456307"/>
              <a:ext cx="2459071" cy="1785893"/>
            </a:xfrm>
            <a:prstGeom prst="teardrop">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7" name="TextBox 52">
              <a:extLst>
                <a:ext uri="{FF2B5EF4-FFF2-40B4-BE49-F238E27FC236}">
                  <a16:creationId xmlns:a16="http://schemas.microsoft.com/office/drawing/2014/main" id="{8B05FED0-6166-4D41-9EBD-C2EB2626B431}"/>
                </a:ext>
              </a:extLst>
            </p:cNvPr>
            <p:cNvSpPr txBox="1"/>
            <p:nvPr/>
          </p:nvSpPr>
          <p:spPr>
            <a:xfrm>
              <a:off x="530697" y="4985579"/>
              <a:ext cx="3024373" cy="1015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lvl1pPr>
                <a:defRPr>
                  <a:solidFill>
                    <a:srgbClr val="535353"/>
                  </a:solidFill>
                </a:defRPr>
              </a:lvl1pPr>
            </a:lstStyle>
            <a:p>
              <a:pPr lvl="0" algn="ctr">
                <a:defRPr/>
              </a:pPr>
              <a:r>
                <a:rPr lang="el-GR" sz="2000" b="1" dirty="0">
                  <a:solidFill>
                    <a:schemeClr val="accent4">
                      <a:lumMod val="50000"/>
                    </a:schemeClr>
                  </a:solidFill>
                </a:rPr>
                <a:t>διαμεσολάβηση και 
διαπραγμάτευση    
</a:t>
              </a:r>
              <a:endParaRPr sz="2000" dirty="0">
                <a:solidFill>
                  <a:schemeClr val="accent4">
                    <a:lumMod val="50000"/>
                  </a:schemeClr>
                </a:solidFill>
              </a:endParaRPr>
            </a:p>
          </p:txBody>
        </p:sp>
      </p:grpSp>
      <p:sp>
        <p:nvSpPr>
          <p:cNvPr id="22" name="Текстово поле 21">
            <a:extLst>
              <a:ext uri="{FF2B5EF4-FFF2-40B4-BE49-F238E27FC236}">
                <a16:creationId xmlns:a16="http://schemas.microsoft.com/office/drawing/2014/main" id="{79BC2A72-74AE-4597-87DE-52497FF75387}"/>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149066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circle(in)">
                                      <p:cBhvr>
                                        <p:cTn id="10" dur="20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circle(in)">
                                      <p:cBhvr>
                                        <p:cTn id="15" dur="1000"/>
                                        <p:tgtEl>
                                          <p:spTgt spid="7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circle(in)">
                                      <p:cBhvr>
                                        <p:cTn id="20" dur="1000"/>
                                        <p:tgtEl>
                                          <p:spTgt spid="71"/>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circle(in)">
                                      <p:cBhvr>
                                        <p:cTn id="25" dur="1000"/>
                                        <p:tgtEl>
                                          <p:spTgt spid="69"/>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circle(in)">
                                      <p:cBhvr>
                                        <p:cTn id="30"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Заглавие 50">
            <a:extLst>
              <a:ext uri="{FF2B5EF4-FFF2-40B4-BE49-F238E27FC236}">
                <a16:creationId xmlns:a16="http://schemas.microsoft.com/office/drawing/2014/main" id="{FC2AB708-BB77-4285-BF3A-37F8C6569035}"/>
              </a:ext>
            </a:extLst>
          </p:cNvPr>
          <p:cNvSpPr>
            <a:spLocks noGrp="1"/>
          </p:cNvSpPr>
          <p:nvPr>
            <p:ph type="title"/>
          </p:nvPr>
        </p:nvSpPr>
        <p:spPr/>
        <p:txBody>
          <a:bodyPr/>
          <a:lstStyle/>
          <a:p>
            <a:r>
              <a:rPr lang="el-GR" dirty="0"/>
              <a:t>Στήσιμο των εργαστηρίων</a:t>
            </a:r>
            <a:endParaRPr lang="bg-BG" dirty="0"/>
          </a:p>
        </p:txBody>
      </p:sp>
      <p:sp>
        <p:nvSpPr>
          <p:cNvPr id="5" name="Контейнер за номер на слайда 4">
            <a:extLst>
              <a:ext uri="{FF2B5EF4-FFF2-40B4-BE49-F238E27FC236}">
                <a16:creationId xmlns:a16="http://schemas.microsoft.com/office/drawing/2014/main" id="{8DBA1079-DE7C-47B1-A265-A274EE6680BD}"/>
              </a:ext>
            </a:extLst>
          </p:cNvPr>
          <p:cNvSpPr>
            <a:spLocks noGrp="1"/>
          </p:cNvSpPr>
          <p:nvPr>
            <p:ph type="sldNum" sz="quarter" idx="12"/>
          </p:nvPr>
        </p:nvSpPr>
        <p:spPr/>
        <p:txBody>
          <a:bodyPr/>
          <a:lstStyle/>
          <a:p>
            <a:fld id="{CB318F78-A315-46C9-8B3F-2431B4397D31}" type="slidenum">
              <a:rPr lang="en-US" smtClean="0"/>
              <a:t>5</a:t>
            </a:fld>
            <a:endParaRPr lang="en-US" dirty="0"/>
          </a:p>
        </p:txBody>
      </p:sp>
      <p:graphicFrame>
        <p:nvGraphicFramePr>
          <p:cNvPr id="24" name="Diagram 29">
            <a:extLst>
              <a:ext uri="{FF2B5EF4-FFF2-40B4-BE49-F238E27FC236}">
                <a16:creationId xmlns:a16="http://schemas.microsoft.com/office/drawing/2014/main" id="{7044A37C-3C4E-4A81-BED1-A0921632C36F}"/>
              </a:ext>
            </a:extLst>
          </p:cNvPr>
          <p:cNvGraphicFramePr/>
          <p:nvPr>
            <p:extLst>
              <p:ext uri="{D42A27DB-BD31-4B8C-83A1-F6EECF244321}">
                <p14:modId xmlns:p14="http://schemas.microsoft.com/office/powerpoint/2010/main" val="2421691263"/>
              </p:ext>
            </p:extLst>
          </p:nvPr>
        </p:nvGraphicFramePr>
        <p:xfrm>
          <a:off x="326642" y="2317457"/>
          <a:ext cx="6477000" cy="3962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7" name="Групиране 56">
            <a:extLst>
              <a:ext uri="{FF2B5EF4-FFF2-40B4-BE49-F238E27FC236}">
                <a16:creationId xmlns:a16="http://schemas.microsoft.com/office/drawing/2014/main" id="{BB5E27C9-D447-4643-BC4F-372520B9F848}"/>
              </a:ext>
            </a:extLst>
          </p:cNvPr>
          <p:cNvGrpSpPr/>
          <p:nvPr/>
        </p:nvGrpSpPr>
        <p:grpSpPr>
          <a:xfrm>
            <a:off x="6781090" y="2280741"/>
            <a:ext cx="2194700" cy="2986799"/>
            <a:chOff x="6858000" y="2160991"/>
            <a:chExt cx="2194700" cy="3477809"/>
          </a:xfrm>
        </p:grpSpPr>
        <p:graphicFrame>
          <p:nvGraphicFramePr>
            <p:cNvPr id="54" name="Диаграма 53">
              <a:extLst>
                <a:ext uri="{FF2B5EF4-FFF2-40B4-BE49-F238E27FC236}">
                  <a16:creationId xmlns:a16="http://schemas.microsoft.com/office/drawing/2014/main" id="{39358E2F-C3DC-4D43-86CB-1B45C93F1C2C}"/>
                </a:ext>
              </a:extLst>
            </p:cNvPr>
            <p:cNvGraphicFramePr/>
            <p:nvPr>
              <p:extLst>
                <p:ext uri="{D42A27DB-BD31-4B8C-83A1-F6EECF244321}">
                  <p14:modId xmlns:p14="http://schemas.microsoft.com/office/powerpoint/2010/main" val="545338031"/>
                </p:ext>
              </p:extLst>
            </p:nvPr>
          </p:nvGraphicFramePr>
          <p:xfrm>
            <a:off x="7225145" y="2160991"/>
            <a:ext cx="1827555" cy="347780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5" name="Лява фигурна скоба 54">
              <a:extLst>
                <a:ext uri="{FF2B5EF4-FFF2-40B4-BE49-F238E27FC236}">
                  <a16:creationId xmlns:a16="http://schemas.microsoft.com/office/drawing/2014/main" id="{26B11C96-D2EB-4656-9574-E94900994EC9}"/>
                </a:ext>
              </a:extLst>
            </p:cNvPr>
            <p:cNvSpPr/>
            <p:nvPr/>
          </p:nvSpPr>
          <p:spPr>
            <a:xfrm>
              <a:off x="6858000" y="2160991"/>
              <a:ext cx="304800" cy="3477809"/>
            </a:xfrm>
            <a:prstGeom prst="leftBrace">
              <a:avLst>
                <a:gd name="adj1" fmla="val 165151"/>
                <a:gd name="adj2" fmla="val 50000"/>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bg-BG"/>
            </a:p>
          </p:txBody>
        </p:sp>
      </p:grpSp>
      <p:grpSp>
        <p:nvGrpSpPr>
          <p:cNvPr id="61" name="Групиране 60">
            <a:extLst>
              <a:ext uri="{FF2B5EF4-FFF2-40B4-BE49-F238E27FC236}">
                <a16:creationId xmlns:a16="http://schemas.microsoft.com/office/drawing/2014/main" id="{9EC66155-E457-46BC-9036-3B5FDA3456AB}"/>
              </a:ext>
            </a:extLst>
          </p:cNvPr>
          <p:cNvGrpSpPr/>
          <p:nvPr/>
        </p:nvGrpSpPr>
        <p:grpSpPr>
          <a:xfrm>
            <a:off x="6803644" y="5341111"/>
            <a:ext cx="2172146" cy="865591"/>
            <a:chOff x="6842900" y="4800600"/>
            <a:chExt cx="2224897" cy="1584159"/>
          </a:xfrm>
        </p:grpSpPr>
        <p:graphicFrame>
          <p:nvGraphicFramePr>
            <p:cNvPr id="59" name="Диаграма 58">
              <a:extLst>
                <a:ext uri="{FF2B5EF4-FFF2-40B4-BE49-F238E27FC236}">
                  <a16:creationId xmlns:a16="http://schemas.microsoft.com/office/drawing/2014/main" id="{73099F9F-591A-4F9C-9B20-116D2E723EA4}"/>
                </a:ext>
              </a:extLst>
            </p:cNvPr>
            <p:cNvGraphicFramePr/>
            <p:nvPr>
              <p:extLst>
                <p:ext uri="{D42A27DB-BD31-4B8C-83A1-F6EECF244321}">
                  <p14:modId xmlns:p14="http://schemas.microsoft.com/office/powerpoint/2010/main" val="2730347128"/>
                </p:ext>
              </p:extLst>
            </p:nvPr>
          </p:nvGraphicFramePr>
          <p:xfrm>
            <a:off x="7197369" y="4800600"/>
            <a:ext cx="1870428" cy="155575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60" name="Лява фигурна скоба 59">
              <a:extLst>
                <a:ext uri="{FF2B5EF4-FFF2-40B4-BE49-F238E27FC236}">
                  <a16:creationId xmlns:a16="http://schemas.microsoft.com/office/drawing/2014/main" id="{919CF772-C113-4B18-9653-30B1FD376486}"/>
                </a:ext>
              </a:extLst>
            </p:cNvPr>
            <p:cNvSpPr/>
            <p:nvPr/>
          </p:nvSpPr>
          <p:spPr>
            <a:xfrm>
              <a:off x="6842900" y="4800600"/>
              <a:ext cx="304800" cy="1584159"/>
            </a:xfrm>
            <a:prstGeom prst="leftBrace">
              <a:avLst>
                <a:gd name="adj1" fmla="val 165151"/>
                <a:gd name="adj2" fmla="val 50000"/>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bg-BG"/>
            </a:p>
          </p:txBody>
        </p:sp>
      </p:grpSp>
      <p:sp>
        <p:nvSpPr>
          <p:cNvPr id="12" name="Текстово поле 11">
            <a:extLst>
              <a:ext uri="{FF2B5EF4-FFF2-40B4-BE49-F238E27FC236}">
                <a16:creationId xmlns:a16="http://schemas.microsoft.com/office/drawing/2014/main" id="{7F9B3155-5441-4D30-9700-D87AC034BFB0}"/>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1617615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1C8255E-078C-44DC-B247-9A426F9CE89E}"/>
              </a:ext>
            </a:extLst>
          </p:cNvPr>
          <p:cNvSpPr>
            <a:spLocks noGrp="1"/>
          </p:cNvSpPr>
          <p:nvPr>
            <p:ph type="title"/>
          </p:nvPr>
        </p:nvSpPr>
        <p:spPr/>
        <p:txBody>
          <a:bodyPr>
            <a:normAutofit/>
          </a:bodyPr>
          <a:lstStyle/>
          <a:p>
            <a:r>
              <a:rPr lang="el-GR" dirty="0"/>
              <a:t>Ριζοσπαστικοποίηση</a:t>
            </a:r>
            <a:endParaRPr lang="en-US" dirty="0"/>
          </a:p>
        </p:txBody>
      </p:sp>
      <p:sp>
        <p:nvSpPr>
          <p:cNvPr id="3" name="Контейнер за съдържание 2">
            <a:extLst>
              <a:ext uri="{FF2B5EF4-FFF2-40B4-BE49-F238E27FC236}">
                <a16:creationId xmlns:a16="http://schemas.microsoft.com/office/drawing/2014/main" id="{4F5C4E3B-1774-44A5-8C9A-44248549B247}"/>
              </a:ext>
            </a:extLst>
          </p:cNvPr>
          <p:cNvSpPr>
            <a:spLocks noGrp="1"/>
          </p:cNvSpPr>
          <p:nvPr>
            <p:ph idx="1"/>
          </p:nvPr>
        </p:nvSpPr>
        <p:spPr>
          <a:xfrm>
            <a:off x="1295400" y="2568234"/>
            <a:ext cx="6553200" cy="2908491"/>
          </a:xfrm>
          <a:ln/>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normAutofit/>
          </a:bodyPr>
          <a:lstStyle/>
          <a:p>
            <a:pPr marL="0" lvl="0" indent="0" algn="ctr" fontAlgn="t">
              <a:lnSpc>
                <a:spcPts val="2800"/>
              </a:lnSpc>
              <a:spcBef>
                <a:spcPts val="0"/>
              </a:spcBef>
              <a:buNone/>
              <a:defRPr/>
            </a:pPr>
            <a:r>
              <a:rPr lang="en-GB" i="1" dirty="0"/>
              <a:t>“</a:t>
            </a:r>
            <a:r>
              <a:rPr lang="el-GR" i="1" dirty="0"/>
              <a:t>μια σταδιακή και πολύπλοκη διαδικασία κατά την οποία ένα άτομο ή μια ομάδα υιοθετεί μια ριζοσπαστική ιδεολογία ή πεποίθηση που δικαιολογεί, αποδέχεται ή χρησιμοποιεί τη βία [ ] για την επίτευξη συγκεκριμένου πολιτικού ή ιδεολογικού σκοπού</a:t>
            </a:r>
            <a:r>
              <a:rPr lang="en-GB" i="1" dirty="0"/>
              <a:t>.”</a:t>
            </a:r>
          </a:p>
        </p:txBody>
      </p:sp>
      <p:sp>
        <p:nvSpPr>
          <p:cNvPr id="7" name="Контейнер за номер на слайда 6">
            <a:extLst>
              <a:ext uri="{FF2B5EF4-FFF2-40B4-BE49-F238E27FC236}">
                <a16:creationId xmlns:a16="http://schemas.microsoft.com/office/drawing/2014/main" id="{398434F5-A7C3-44F4-B19B-C06994A4B16E}"/>
              </a:ext>
            </a:extLst>
          </p:cNvPr>
          <p:cNvSpPr>
            <a:spLocks noGrp="1"/>
          </p:cNvSpPr>
          <p:nvPr>
            <p:ph type="sldNum" sz="quarter" idx="12"/>
          </p:nvPr>
        </p:nvSpPr>
        <p:spPr/>
        <p:txBody>
          <a:bodyPr/>
          <a:lstStyle/>
          <a:p>
            <a:fld id="{CB318F78-A315-46C9-8B3F-2431B4397D31}" type="slidenum">
              <a:rPr lang="en-US" smtClean="0"/>
              <a:t>6</a:t>
            </a:fld>
            <a:endParaRPr lang="en-US"/>
          </a:p>
        </p:txBody>
      </p:sp>
      <p:sp>
        <p:nvSpPr>
          <p:cNvPr id="8" name="Текстово поле 7">
            <a:extLst>
              <a:ext uri="{FF2B5EF4-FFF2-40B4-BE49-F238E27FC236}">
                <a16:creationId xmlns:a16="http://schemas.microsoft.com/office/drawing/2014/main" id="{A51C19EC-B87D-4475-A80C-5363841A3E98}"/>
              </a:ext>
            </a:extLst>
          </p:cNvPr>
          <p:cNvSpPr txBox="1"/>
          <p:nvPr/>
        </p:nvSpPr>
        <p:spPr>
          <a:xfrm>
            <a:off x="3701409" y="5627922"/>
            <a:ext cx="1625766" cy="400110"/>
          </a:xfrm>
          <a:prstGeom prst="rect">
            <a:avLst/>
          </a:prstGeom>
          <a:noFill/>
        </p:spPr>
        <p:txBody>
          <a:bodyPr wrap="none" rtlCol="0">
            <a:spAutoFit/>
          </a:bodyPr>
          <a:lstStyle/>
          <a:p>
            <a:r>
              <a:rPr lang="el-GR" sz="1000" i="1">
                <a:solidFill>
                  <a:schemeClr val="bg1">
                    <a:lumMod val="50000"/>
                  </a:schemeClr>
                </a:solidFill>
              </a:rPr>
              <a:t>Πηγή: Ευρωπαϊκή Επιτροπή
</a:t>
            </a:r>
            <a:endParaRPr lang="en-US" sz="1000" i="1" dirty="0">
              <a:solidFill>
                <a:schemeClr val="bg1">
                  <a:lumMod val="50000"/>
                </a:schemeClr>
              </a:solidFill>
            </a:endParaRPr>
          </a:p>
        </p:txBody>
      </p:sp>
      <p:sp>
        <p:nvSpPr>
          <p:cNvPr id="9" name="Текстово поле 8">
            <a:extLst>
              <a:ext uri="{FF2B5EF4-FFF2-40B4-BE49-F238E27FC236}">
                <a16:creationId xmlns:a16="http://schemas.microsoft.com/office/drawing/2014/main" id="{C06DF00C-CF8D-41A8-81A4-9798BAD762A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19561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1C8255E-078C-44DC-B247-9A426F9CE89E}"/>
              </a:ext>
            </a:extLst>
          </p:cNvPr>
          <p:cNvSpPr>
            <a:spLocks noGrp="1"/>
          </p:cNvSpPr>
          <p:nvPr>
            <p:ph type="title"/>
          </p:nvPr>
        </p:nvSpPr>
        <p:spPr/>
        <p:txBody>
          <a:bodyPr>
            <a:normAutofit/>
          </a:bodyPr>
          <a:lstStyle/>
          <a:p>
            <a:r>
              <a:rPr lang="el-GR" dirty="0"/>
              <a:t>Ριζοσπαστικοποίηση</a:t>
            </a:r>
            <a:endParaRPr lang="en-US" dirty="0"/>
          </a:p>
        </p:txBody>
      </p:sp>
      <p:sp>
        <p:nvSpPr>
          <p:cNvPr id="3" name="Контейнер за съдържание 2">
            <a:extLst>
              <a:ext uri="{FF2B5EF4-FFF2-40B4-BE49-F238E27FC236}">
                <a16:creationId xmlns:a16="http://schemas.microsoft.com/office/drawing/2014/main" id="{4F5C4E3B-1774-44A5-8C9A-44248549B247}"/>
              </a:ext>
            </a:extLst>
          </p:cNvPr>
          <p:cNvSpPr>
            <a:spLocks noGrp="1"/>
          </p:cNvSpPr>
          <p:nvPr>
            <p:ph idx="1"/>
          </p:nvPr>
        </p:nvSpPr>
        <p:spPr>
          <a:xfrm>
            <a:off x="457200" y="2133600"/>
            <a:ext cx="8153400" cy="4343399"/>
          </a:xfrm>
          <a:ln/>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normAutofit fontScale="92500" lnSpcReduction="10000"/>
          </a:bodyPr>
          <a:lstStyle/>
          <a:p>
            <a:r>
              <a:rPr lang="el-GR" b="1" dirty="0"/>
              <a:t>Γνωστική Ριζοσπαστικοποίηση </a:t>
            </a:r>
            <a:r>
              <a:rPr lang="el-GR" dirty="0"/>
              <a:t>είναι η κοινωνική και ψυχολογική διαδικασία της σταδιακά βιωμένης δέσμευσης σε ακραίες πολιτικές ή θρησκευτικές ιδεολογίες κατά την οποία ένα υποκείμενο απορρίπτει τη νομιμοποίηση της υπάρχουσας κοινωνικής νόρμας και επιδιώκει να την αντικαταστήσει με μια καινούργια δομή που πηγάζει από ένα τελείως διαφορετικά </a:t>
            </a:r>
            <a:r>
              <a:rPr lang="el-GR" dirty="0" err="1"/>
              <a:t>αξιακό</a:t>
            </a:r>
            <a:r>
              <a:rPr lang="el-GR" dirty="0"/>
              <a:t> σύστημα από το κυρίαρχο. Πρόκειται πρακτικά για την αύξηση και/ή την ενίσχυση του εξτρεμισμού στον τρόπο σκέψης, στα συναισθήματα και/ή στην συμπεριφορά των ατόμων</a:t>
            </a:r>
            <a:endParaRPr lang="en-US" dirty="0"/>
          </a:p>
          <a:p>
            <a:r>
              <a:rPr lang="el-GR" dirty="0"/>
              <a:t>Η </a:t>
            </a:r>
            <a:r>
              <a:rPr lang="el-GR" b="1" dirty="0"/>
              <a:t>βίαιη ριζοσπαστικοποίηση </a:t>
            </a:r>
            <a:r>
              <a:rPr lang="el-GR" dirty="0"/>
              <a:t>συμβαίνει όταν το άτομο κάνει το επόμενο βήμα της υιοθέτησης βίας προς την προώθηση των απόψεων που σχημάτισε κατά το στάδιο της γνωστικής ριζοσπαστικοποίησης</a:t>
            </a:r>
            <a:endParaRPr lang="en-US" dirty="0"/>
          </a:p>
          <a:p>
            <a:endParaRPr lang="en-US" dirty="0"/>
          </a:p>
        </p:txBody>
      </p:sp>
      <p:sp>
        <p:nvSpPr>
          <p:cNvPr id="7" name="Контейнер за номер на слайда 6">
            <a:extLst>
              <a:ext uri="{FF2B5EF4-FFF2-40B4-BE49-F238E27FC236}">
                <a16:creationId xmlns:a16="http://schemas.microsoft.com/office/drawing/2014/main" id="{398434F5-A7C3-44F4-B19B-C06994A4B16E}"/>
              </a:ext>
            </a:extLst>
          </p:cNvPr>
          <p:cNvSpPr>
            <a:spLocks noGrp="1"/>
          </p:cNvSpPr>
          <p:nvPr>
            <p:ph type="sldNum" sz="quarter" idx="12"/>
          </p:nvPr>
        </p:nvSpPr>
        <p:spPr/>
        <p:txBody>
          <a:bodyPr/>
          <a:lstStyle/>
          <a:p>
            <a:fld id="{CB318F78-A315-46C9-8B3F-2431B4397D31}" type="slidenum">
              <a:rPr lang="en-US" smtClean="0"/>
              <a:t>7</a:t>
            </a:fld>
            <a:endParaRPr lang="en-US"/>
          </a:p>
        </p:txBody>
      </p:sp>
      <p:sp>
        <p:nvSpPr>
          <p:cNvPr id="8" name="Текстово поле 7">
            <a:extLst>
              <a:ext uri="{FF2B5EF4-FFF2-40B4-BE49-F238E27FC236}">
                <a16:creationId xmlns:a16="http://schemas.microsoft.com/office/drawing/2014/main" id="{A51C19EC-B87D-4475-A80C-5363841A3E98}"/>
              </a:ext>
            </a:extLst>
          </p:cNvPr>
          <p:cNvSpPr txBox="1"/>
          <p:nvPr/>
        </p:nvSpPr>
        <p:spPr>
          <a:xfrm>
            <a:off x="3701409" y="5627922"/>
            <a:ext cx="184731" cy="400110"/>
          </a:xfrm>
          <a:prstGeom prst="rect">
            <a:avLst/>
          </a:prstGeom>
          <a:noFill/>
        </p:spPr>
        <p:txBody>
          <a:bodyPr wrap="none" rtlCol="0">
            <a:spAutoFit/>
          </a:bodyPr>
          <a:lstStyle/>
          <a:p>
            <a:r>
              <a:rPr lang="el-GR" sz="1000" i="1" dirty="0">
                <a:solidFill>
                  <a:schemeClr val="bg1">
                    <a:lumMod val="50000"/>
                  </a:schemeClr>
                </a:solidFill>
              </a:rPr>
              <a:t>
</a:t>
            </a:r>
            <a:endParaRPr lang="en-US" sz="1000" i="1" dirty="0">
              <a:solidFill>
                <a:schemeClr val="bg1">
                  <a:lumMod val="50000"/>
                </a:schemeClr>
              </a:solidFill>
            </a:endParaRPr>
          </a:p>
        </p:txBody>
      </p:sp>
      <p:sp>
        <p:nvSpPr>
          <p:cNvPr id="9" name="Текстово поле 8">
            <a:extLst>
              <a:ext uri="{FF2B5EF4-FFF2-40B4-BE49-F238E27FC236}">
                <a16:creationId xmlns:a16="http://schemas.microsoft.com/office/drawing/2014/main" id="{C06DF00C-CF8D-41A8-81A4-9798BAD762A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114715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03F54112-F1D3-4B70-81DD-ACBBFDD261C9}"/>
              </a:ext>
            </a:extLst>
          </p:cNvPr>
          <p:cNvSpPr>
            <a:spLocks noGrp="1"/>
          </p:cNvSpPr>
          <p:nvPr>
            <p:ph type="title"/>
          </p:nvPr>
        </p:nvSpPr>
        <p:spPr/>
        <p:txBody>
          <a:bodyPr>
            <a:normAutofit/>
          </a:bodyPr>
          <a:lstStyle/>
          <a:p>
            <a:r>
              <a:rPr lang="el-GR"/>
              <a:t>Αιτιολογικοί παράγοντες</a:t>
            </a:r>
            <a:endParaRPr lang="bg-BG" dirty="0"/>
          </a:p>
        </p:txBody>
      </p:sp>
      <p:sp>
        <p:nvSpPr>
          <p:cNvPr id="6" name="Контейнер за номер на слайда 5">
            <a:extLst>
              <a:ext uri="{FF2B5EF4-FFF2-40B4-BE49-F238E27FC236}">
                <a16:creationId xmlns:a16="http://schemas.microsoft.com/office/drawing/2014/main" id="{2029B22A-257E-4DE4-A7FD-86ECE96C87DF}"/>
              </a:ext>
            </a:extLst>
          </p:cNvPr>
          <p:cNvSpPr>
            <a:spLocks noGrp="1"/>
          </p:cNvSpPr>
          <p:nvPr>
            <p:ph type="sldNum" sz="quarter" idx="12"/>
          </p:nvPr>
        </p:nvSpPr>
        <p:spPr/>
        <p:txBody>
          <a:bodyPr/>
          <a:lstStyle/>
          <a:p>
            <a:fld id="{CB318F78-A315-46C9-8B3F-2431B4397D31}" type="slidenum">
              <a:rPr lang="en-US" smtClean="0"/>
              <a:t>8</a:t>
            </a:fld>
            <a:endParaRPr lang="en-US" dirty="0"/>
          </a:p>
        </p:txBody>
      </p:sp>
      <p:graphicFrame>
        <p:nvGraphicFramePr>
          <p:cNvPr id="9" name="Diagram 6">
            <a:extLst>
              <a:ext uri="{FF2B5EF4-FFF2-40B4-BE49-F238E27FC236}">
                <a16:creationId xmlns:a16="http://schemas.microsoft.com/office/drawing/2014/main" id="{73323536-E41B-4756-8203-46EFE33ED9BA}"/>
              </a:ext>
            </a:extLst>
          </p:cNvPr>
          <p:cNvGraphicFramePr/>
          <p:nvPr>
            <p:extLst>
              <p:ext uri="{D42A27DB-BD31-4B8C-83A1-F6EECF244321}">
                <p14:modId xmlns:p14="http://schemas.microsoft.com/office/powerpoint/2010/main" val="835809499"/>
              </p:ext>
            </p:extLst>
          </p:nvPr>
        </p:nvGraphicFramePr>
        <p:xfrm>
          <a:off x="958467" y="2460292"/>
          <a:ext cx="7227065" cy="3549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Текстово поле 6">
            <a:extLst>
              <a:ext uri="{FF2B5EF4-FFF2-40B4-BE49-F238E27FC236}">
                <a16:creationId xmlns:a16="http://schemas.microsoft.com/office/drawing/2014/main" id="{C05F8B70-B92F-4803-9DFA-CF0CDA1F9211}"/>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371697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7154</TotalTime>
  <Words>8825</Words>
  <Application>Microsoft Office PowerPoint</Application>
  <PresentationFormat>On-screen Show (4:3)</PresentationFormat>
  <Paragraphs>698</Paragraphs>
  <Slides>38</Slides>
  <Notes>38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Arial</vt:lpstr>
      <vt:lpstr>Arimo</vt:lpstr>
      <vt:lpstr>Avenir Roman</vt:lpstr>
      <vt:lpstr>Bellota Regular</vt:lpstr>
      <vt:lpstr>Calibri</vt:lpstr>
      <vt:lpstr>Ink Free</vt:lpstr>
      <vt:lpstr>Open Sans</vt:lpstr>
      <vt:lpstr>Symbol</vt:lpstr>
      <vt:lpstr>Times New Roman</vt:lpstr>
      <vt:lpstr>Verdana</vt:lpstr>
      <vt:lpstr>Office Theme</vt:lpstr>
      <vt:lpstr>Εκπαίδευση Εκπαιδευτών</vt:lpstr>
      <vt:lpstr>Το Έργο ARMOUR</vt:lpstr>
      <vt:lpstr>Πρόγραμμα (Ημέρα 1η)</vt:lpstr>
      <vt:lpstr>Εισαγωγή</vt:lpstr>
      <vt:lpstr>Βασικές δεξιότητες</vt:lpstr>
      <vt:lpstr>Στήσιμο των εργαστηρίων</vt:lpstr>
      <vt:lpstr>Ριζοσπαστικοποίηση</vt:lpstr>
      <vt:lpstr>Ριζοσπαστικοποίηση</vt:lpstr>
      <vt:lpstr>Αιτιολογικοί παράγοντες</vt:lpstr>
      <vt:lpstr>Μοντέλο παραγόντων ενεργοποίησης</vt:lpstr>
      <vt:lpstr>PowerPoint Presentation</vt:lpstr>
      <vt:lpstr>Καθοδήγηση και γονική μέριμνα</vt:lpstr>
      <vt:lpstr>Καθοδήγηση και γονική μέριμνα</vt:lpstr>
      <vt:lpstr>Καθοδήγηση και γονική μέριμνα</vt:lpstr>
      <vt:lpstr>Καθοδήγηση και γονική μέριμνα</vt:lpstr>
      <vt:lpstr>Εργαστήριο για την καθοδήγηση και τη γονική μέριμνα</vt:lpstr>
      <vt:lpstr>Καθοδήγηση και γονική μέριμνα: Άσκηση</vt:lpstr>
      <vt:lpstr>Καθοδήγηση και γονική μέριμνα: Άσκηση</vt:lpstr>
      <vt:lpstr>Κριτική σκέψη</vt:lpstr>
      <vt:lpstr>Εργαστήριο κριτικής σκέψης</vt:lpstr>
      <vt:lpstr>Κριτική σκέψη: Άσκηση 1</vt:lpstr>
      <vt:lpstr>Κριτική σκέψη: Άσκηση 1</vt:lpstr>
      <vt:lpstr>Κριτική σκέψη: Άσκηση 2 </vt:lpstr>
      <vt:lpstr>Κριτική σκέψη: Άσκηση 2 </vt:lpstr>
      <vt:lpstr>Κριτική σκέψη: Άσκηση 2</vt:lpstr>
      <vt:lpstr>Σύγκρουση και ριζοσπαστικοποίηση
</vt:lpstr>
      <vt:lpstr>Δεξιότητες επίλυσης συγκρούσεων
</vt:lpstr>
      <vt:lpstr>Εργαστήριο για την επίλυση συγκρούσεων
</vt:lpstr>
      <vt:lpstr>Άσκηση Ice breaker</vt:lpstr>
      <vt:lpstr>Επίλυση συγκρούσεων: Άσκηση 1 (1)
</vt:lpstr>
      <vt:lpstr>Επίλυση συγκρούσεων: Άσκηση 1 (2)
</vt:lpstr>
      <vt:lpstr>Επίλυση συγκρούσεων: Άσκηση 1 (3)
</vt:lpstr>
      <vt:lpstr>Επίλυση συγκρούσεων: Άσκηση 2
</vt:lpstr>
      <vt:lpstr>Καλές Πρακτικές</vt:lpstr>
      <vt:lpstr>Ανατροφοδότηση</vt:lpstr>
      <vt:lpstr>Μία ερώτηση για την επόμενη φορά</vt:lpstr>
      <vt:lpstr>Συμπέρασμα</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dc:creator>
  <cp:lastModifiedBy>Andrianna Retzepi</cp:lastModifiedBy>
  <cp:revision>156</cp:revision>
  <cp:lastPrinted>2021-03-16T12:56:18Z</cp:lastPrinted>
  <dcterms:created xsi:type="dcterms:W3CDTF">2019-01-04T14:31:26Z</dcterms:created>
  <dcterms:modified xsi:type="dcterms:W3CDTF">2021-08-27T12:40:41Z</dcterms:modified>
</cp:coreProperties>
</file>