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37"/>
  </p:notesMasterIdLst>
  <p:handoutMasterIdLst>
    <p:handoutMasterId r:id="rId38"/>
  </p:handoutMasterIdLst>
  <p:sldIdLst>
    <p:sldId id="266" r:id="rId2"/>
    <p:sldId id="275" r:id="rId3"/>
    <p:sldId id="273" r:id="rId4"/>
    <p:sldId id="267" r:id="rId5"/>
    <p:sldId id="276" r:id="rId6"/>
    <p:sldId id="277" r:id="rId7"/>
    <p:sldId id="278" r:id="rId8"/>
    <p:sldId id="279" r:id="rId9"/>
    <p:sldId id="280" r:id="rId10"/>
    <p:sldId id="281" r:id="rId11"/>
    <p:sldId id="282" r:id="rId12"/>
    <p:sldId id="283" r:id="rId13"/>
    <p:sldId id="284" r:id="rId14"/>
    <p:sldId id="285" r:id="rId15"/>
    <p:sldId id="286" r:id="rId16"/>
    <p:sldId id="287" r:id="rId17"/>
    <p:sldId id="436" r:id="rId18"/>
    <p:sldId id="408" r:id="rId19"/>
    <p:sldId id="422" r:id="rId20"/>
    <p:sldId id="431" r:id="rId21"/>
    <p:sldId id="417" r:id="rId22"/>
    <p:sldId id="411" r:id="rId23"/>
    <p:sldId id="414" r:id="rId24"/>
    <p:sldId id="419" r:id="rId25"/>
    <p:sldId id="421" r:id="rId26"/>
    <p:sldId id="413" r:id="rId27"/>
    <p:sldId id="423" r:id="rId28"/>
    <p:sldId id="432" r:id="rId29"/>
    <p:sldId id="433" r:id="rId30"/>
    <p:sldId id="428" r:id="rId31"/>
    <p:sldId id="434" r:id="rId32"/>
    <p:sldId id="382" r:id="rId33"/>
    <p:sldId id="435" r:id="rId34"/>
    <p:sldId id="301" r:id="rId35"/>
    <p:sldId id="26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092"/>
    <a:srgbClr val="0BA7DF"/>
    <a:srgbClr val="CC0099"/>
    <a:srgbClr val="FF6600"/>
    <a:srgbClr val="CC3399"/>
    <a:srgbClr val="006600"/>
    <a:srgbClr val="0770B1"/>
    <a:srgbClr val="26687C"/>
    <a:srgbClr val="EB95A3"/>
    <a:srgbClr val="0067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Среден стил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FD0F851-EC5A-4D38-B0AD-8093EC10F338}" styleName="Светъл стил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860" autoAdjust="0"/>
  </p:normalViewPr>
  <p:slideViewPr>
    <p:cSldViewPr>
      <p:cViewPr varScale="1">
        <p:scale>
          <a:sx n="74" d="100"/>
          <a:sy n="74" d="100"/>
        </p:scale>
        <p:origin x="2664" y="66"/>
      </p:cViewPr>
      <p:guideLst>
        <p:guide orient="horz" pos="2160"/>
        <p:guide pos="2880"/>
      </p:guideLst>
    </p:cSldViewPr>
  </p:slideViewPr>
  <p:notesTextViewPr>
    <p:cViewPr>
      <p:scale>
        <a:sx n="3" d="2"/>
        <a:sy n="3" d="2"/>
      </p:scale>
      <p:origin x="0" y="-576"/>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EC1A8-51C1-4D51-84DB-A0047B049F4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bg-BG"/>
        </a:p>
      </dgm:t>
    </dgm:pt>
    <dgm:pt modelId="{6200A963-3DB9-4596-9872-09A02463DD2B}">
      <dgm:prSet phldrT="[Текст]">
        <dgm:style>
          <a:lnRef idx="2">
            <a:schemeClr val="accent2"/>
          </a:lnRef>
          <a:fillRef idx="1">
            <a:schemeClr val="lt1"/>
          </a:fillRef>
          <a:effectRef idx="0">
            <a:schemeClr val="accent2"/>
          </a:effectRef>
          <a:fontRef idx="minor">
            <a:schemeClr val="dk1"/>
          </a:fontRef>
        </dgm:style>
      </dgm:prSet>
      <dgm:spPr/>
      <dgm:t>
        <a:bodyPr/>
        <a:lstStyle/>
        <a:p>
          <a:r>
            <a:rPr lang="en-GB" dirty="0" smtClean="0"/>
            <a:t>7</a:t>
          </a:r>
          <a:r>
            <a:rPr lang="ro-RO" dirty="0" smtClean="0"/>
            <a:t> ateliere interactive </a:t>
          </a:r>
          <a:endParaRPr lang="bg-BG" dirty="0"/>
        </a:p>
      </dgm:t>
    </dgm:pt>
    <dgm:pt modelId="{67B047AC-5AE9-4250-9D9D-D73FBAE422FB}" type="parTrans" cxnId="{90506768-F10F-49F3-9433-F4709B2846B4}">
      <dgm:prSet/>
      <dgm:spPr/>
      <dgm:t>
        <a:bodyPr/>
        <a:lstStyle/>
        <a:p>
          <a:endParaRPr lang="bg-BG"/>
        </a:p>
      </dgm:t>
    </dgm:pt>
    <dgm:pt modelId="{454B882B-B4B3-4397-B241-18A1CBB645F5}" type="sibTrans" cxnId="{90506768-F10F-49F3-9433-F4709B2846B4}">
      <dgm:prSet/>
      <dgm:spPr/>
      <dgm:t>
        <a:bodyPr/>
        <a:lstStyle/>
        <a:p>
          <a:endParaRPr lang="bg-BG"/>
        </a:p>
      </dgm:t>
    </dgm:pt>
    <dgm:pt modelId="{09F9ABEF-B2BF-4A07-8BE5-90EA9C05A4EB}">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Consolidarea rezilienței individuale </a:t>
          </a:r>
          <a:endParaRPr lang="bg-BG" dirty="0"/>
        </a:p>
      </dgm:t>
    </dgm:pt>
    <dgm:pt modelId="{B5CF837E-6209-478F-821D-AD64B7DB5A1B}" type="parTrans" cxnId="{89D8AE80-50B2-43BB-ABC4-82DDAE79D83A}">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154EDBDF-281A-4167-87B4-8F17F0FBD233}" type="sibTrans" cxnId="{89D8AE80-50B2-43BB-ABC4-82DDAE79D83A}">
      <dgm:prSet/>
      <dgm:spPr/>
      <dgm:t>
        <a:bodyPr/>
        <a:lstStyle/>
        <a:p>
          <a:endParaRPr lang="bg-BG"/>
        </a:p>
      </dgm:t>
    </dgm:pt>
    <dgm:pt modelId="{40A2E41F-ABE3-4D51-B18A-5C56588AD17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n-GB" dirty="0" smtClean="0"/>
            <a:t>Coaching </a:t>
          </a:r>
          <a:r>
            <a:rPr lang="ro-RO" dirty="0" smtClean="0"/>
            <a:t>și </a:t>
          </a:r>
          <a:r>
            <a:rPr lang="en-GB" dirty="0" smtClean="0"/>
            <a:t>parenting</a:t>
          </a:r>
          <a:endParaRPr lang="bg-BG" dirty="0"/>
        </a:p>
      </dgm:t>
    </dgm:pt>
    <dgm:pt modelId="{BB19E469-E94A-4068-987F-72537B5F4E6D}" type="parTrans" cxnId="{B9F8F689-70E3-40B3-9CC4-C3AC76B3D5A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26A76DF0-AB15-46EC-92AD-2F7A9C175DC8}" type="sibTrans" cxnId="{B9F8F689-70E3-40B3-9CC4-C3AC76B3D5AE}">
      <dgm:prSet/>
      <dgm:spPr/>
      <dgm:t>
        <a:bodyPr/>
        <a:lstStyle/>
        <a:p>
          <a:endParaRPr lang="bg-BG"/>
        </a:p>
      </dgm:t>
    </dgm:pt>
    <dgm:pt modelId="{AC4F34C2-CEE4-4B47-AA9F-42894A27C7E1}">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Gândire critică </a:t>
          </a:r>
          <a:endParaRPr lang="bg-BG" dirty="0"/>
        </a:p>
      </dgm:t>
    </dgm:pt>
    <dgm:pt modelId="{5354FDFA-52C1-4D5E-81A9-86DD5BDC258F}" type="parTrans" cxnId="{76DD1A95-BD0D-44B2-A67C-7E984DA4D8DC}">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4C331381-3932-43CD-A9F0-AFE94B49D441}" type="sibTrans" cxnId="{76DD1A95-BD0D-44B2-A67C-7E984DA4D8DC}">
      <dgm:prSet/>
      <dgm:spPr/>
      <dgm:t>
        <a:bodyPr/>
        <a:lstStyle/>
        <a:p>
          <a:endParaRPr lang="bg-BG"/>
        </a:p>
      </dgm:t>
    </dgm:pt>
    <dgm:pt modelId="{A53A0010-F5D8-47BA-AFC4-0B143B3500FD}">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Consolidarea rezilienței colective </a:t>
          </a:r>
          <a:endParaRPr lang="bg-BG" dirty="0"/>
        </a:p>
      </dgm:t>
    </dgm:pt>
    <dgm:pt modelId="{BC4EC194-9265-428A-9048-D28D99F7F0EE}" type="parTrans" cxnId="{409182A5-65D4-4B96-AC61-B1BCC8CD9400}">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0EF5FB30-CD44-46A6-8524-A4539E296BEB}" type="sibTrans" cxnId="{409182A5-65D4-4B96-AC61-B1BCC8CD9400}">
      <dgm:prSet/>
      <dgm:spPr/>
      <dgm:t>
        <a:bodyPr/>
        <a:lstStyle/>
        <a:p>
          <a:endParaRPr lang="bg-BG"/>
        </a:p>
      </dgm:t>
    </dgm:pt>
    <dgm:pt modelId="{FAD44CEE-8D1B-4297-A050-B08635A8E23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RO" dirty="0" smtClean="0"/>
            <a:t>Răspunsul statului </a:t>
          </a:r>
          <a:endParaRPr lang="bg-BG" dirty="0"/>
        </a:p>
      </dgm:t>
    </dgm:pt>
    <dgm:pt modelId="{89B24F05-2335-4029-B3E2-2240874102AE}" type="parTrans" cxnId="{C4C0C65E-4E1B-4375-8187-5CE7B5BC02F2}">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69415AC5-28F2-4AF2-A1BA-837FD53BA55F}" type="sibTrans" cxnId="{C4C0C65E-4E1B-4375-8187-5CE7B5BC02F2}">
      <dgm:prSet/>
      <dgm:spPr/>
      <dgm:t>
        <a:bodyPr/>
        <a:lstStyle/>
        <a:p>
          <a:endParaRPr lang="bg-BG"/>
        </a:p>
      </dgm:t>
    </dgm:pt>
    <dgm:pt modelId="{32C88652-3E9B-4DE4-801A-CB6156919216}">
      <dgm:prSet phldrT="[Текст]">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ro-RO" dirty="0" smtClean="0"/>
            <a:t>Gestionarea furiei </a:t>
          </a:r>
          <a:endParaRPr lang="bg-BG" dirty="0"/>
        </a:p>
      </dgm:t>
    </dgm:pt>
    <dgm:pt modelId="{CFA07B40-0A76-4EEF-935E-0B9A5F64831F}" type="parTrans" cxnId="{29D31393-635C-4457-BFD6-418031BEB423}">
      <dgm:prSet>
        <dgm:style>
          <a:lnRef idx="2">
            <a:schemeClr val="accent5">
              <a:shade val="50000"/>
            </a:schemeClr>
          </a:lnRef>
          <a:fillRef idx="1">
            <a:schemeClr val="accent5"/>
          </a:fillRef>
          <a:effectRef idx="0">
            <a:schemeClr val="accent5"/>
          </a:effectRef>
          <a:fontRef idx="minor">
            <a:schemeClr val="lt1"/>
          </a:fontRef>
        </dgm:style>
      </dgm:prSet>
      <dgm:spPr/>
      <dgm:t>
        <a:bodyPr/>
        <a:lstStyle/>
        <a:p>
          <a:endParaRPr lang="bg-BG"/>
        </a:p>
      </dgm:t>
    </dgm:pt>
    <dgm:pt modelId="{98CFE5ED-AA75-416D-A6E3-725751EE65C5}" type="sibTrans" cxnId="{29D31393-635C-4457-BFD6-418031BEB423}">
      <dgm:prSet/>
      <dgm:spPr/>
      <dgm:t>
        <a:bodyPr/>
        <a:lstStyle/>
        <a:p>
          <a:endParaRPr lang="bg-BG"/>
        </a:p>
      </dgm:t>
    </dgm:pt>
    <dgm:pt modelId="{8C9D3A07-DD02-49C1-90C1-CE0B6AD9C020}">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Narațiuni și identitate </a:t>
          </a:r>
          <a:endParaRPr lang="bg-BG" dirty="0"/>
        </a:p>
      </dgm:t>
    </dgm:pt>
    <dgm:pt modelId="{14D6DE97-6EA6-4AD1-88E9-2B619A6861A6}" type="parTrans" cxnId="{DC6AF105-0F5B-4019-8BCF-BDD52806AC3B}">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E180E9E8-8C69-4D10-AFF5-218FFE9447A7}" type="sibTrans" cxnId="{DC6AF105-0F5B-4019-8BCF-BDD52806AC3B}">
      <dgm:prSet/>
      <dgm:spPr/>
      <dgm:t>
        <a:bodyPr/>
        <a:lstStyle/>
        <a:p>
          <a:endParaRPr lang="bg-BG"/>
        </a:p>
      </dgm:t>
    </dgm:pt>
    <dgm:pt modelId="{2FA50617-274B-4A05-A624-9EF6FBF155D6}">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Dezbatere și simulare </a:t>
          </a:r>
          <a:endParaRPr lang="bg-BG" dirty="0"/>
        </a:p>
      </dgm:t>
    </dgm:pt>
    <dgm:pt modelId="{379192E5-61A0-4A64-B468-CD4B9AD57720}" type="parTrans" cxnId="{6DFB85E6-D767-4E1C-84A5-351A25D8277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A059176A-EB26-409E-8B08-6BFB16D5062A}" type="sibTrans" cxnId="{6DFB85E6-D767-4E1C-84A5-351A25D8277F}">
      <dgm:prSet/>
      <dgm:spPr/>
      <dgm:t>
        <a:bodyPr/>
        <a:lstStyle/>
        <a:p>
          <a:endParaRPr lang="bg-BG"/>
        </a:p>
      </dgm:t>
    </dgm:pt>
    <dgm:pt modelId="{E206CC4B-3BBF-46E4-9A4B-DEC67CDB2521}">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o-RO" dirty="0" smtClean="0"/>
            <a:t>Gestionarea conflictelor</a:t>
          </a:r>
          <a:endParaRPr lang="bg-BG" dirty="0"/>
        </a:p>
      </dgm:t>
    </dgm:pt>
    <dgm:pt modelId="{EBBAAE07-4105-4D1E-9450-784A749575FD}" type="parTrans" cxnId="{5F77E642-6402-4892-BCBC-657F275B30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bg-BG"/>
        </a:p>
      </dgm:t>
    </dgm:pt>
    <dgm:pt modelId="{B34881EF-91B0-4F0E-A693-BB2E277B0699}" type="sibTrans" cxnId="{5F77E642-6402-4892-BCBC-657F275B302F}">
      <dgm:prSet/>
      <dgm:spPr/>
      <dgm:t>
        <a:bodyPr/>
        <a:lstStyle/>
        <a:p>
          <a:endParaRPr lang="bg-BG"/>
        </a:p>
      </dgm:t>
    </dgm:pt>
    <dgm:pt modelId="{70AD3DE8-C3E7-4DA4-9DD2-28C856F61735}">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ro-RO" dirty="0" smtClean="0"/>
            <a:t>Răspunsul proporțional al statului </a:t>
          </a:r>
          <a:endParaRPr lang="bg-BG" dirty="0"/>
        </a:p>
      </dgm:t>
    </dgm:pt>
    <dgm:pt modelId="{1157283B-11A0-4E51-A396-6E89AC9314EC}" type="parTrans" cxnId="{C769C8BF-B8A9-4314-BDD2-75E1F1AC12E9}">
      <dgm:prSe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bg-BG"/>
        </a:p>
      </dgm:t>
    </dgm:pt>
    <dgm:pt modelId="{18E1ADA6-3087-4470-B564-8CE1487DCD05}" type="sibTrans" cxnId="{C769C8BF-B8A9-4314-BDD2-75E1F1AC12E9}">
      <dgm:prSet/>
      <dgm:spPr/>
      <dgm:t>
        <a:bodyPr/>
        <a:lstStyle/>
        <a:p>
          <a:endParaRPr lang="bg-BG"/>
        </a:p>
      </dgm:t>
    </dgm:pt>
    <dgm:pt modelId="{A780A850-4A1D-47E8-AFBC-DFB0A5E780B6}" type="pres">
      <dgm:prSet presAssocID="{80EEC1A8-51C1-4D51-84DB-A0047B049F42}" presName="diagram" presStyleCnt="0">
        <dgm:presLayoutVars>
          <dgm:chPref val="1"/>
          <dgm:dir/>
          <dgm:animOne val="branch"/>
          <dgm:animLvl val="lvl"/>
          <dgm:resizeHandles val="exact"/>
        </dgm:presLayoutVars>
      </dgm:prSet>
      <dgm:spPr/>
      <dgm:t>
        <a:bodyPr/>
        <a:lstStyle/>
        <a:p>
          <a:endParaRPr lang="en-US"/>
        </a:p>
      </dgm:t>
    </dgm:pt>
    <dgm:pt modelId="{F7FBBCE9-33C1-4816-A643-D33BB77E44F9}" type="pres">
      <dgm:prSet presAssocID="{6200A963-3DB9-4596-9872-09A02463DD2B}" presName="root1" presStyleCnt="0"/>
      <dgm:spPr/>
    </dgm:pt>
    <dgm:pt modelId="{92E04C62-F893-4AA2-B475-4EA6A44263F3}" type="pres">
      <dgm:prSet presAssocID="{6200A963-3DB9-4596-9872-09A02463DD2B}" presName="LevelOneTextNode" presStyleLbl="node0" presStyleIdx="0" presStyleCnt="1">
        <dgm:presLayoutVars>
          <dgm:chPref val="3"/>
        </dgm:presLayoutVars>
      </dgm:prSet>
      <dgm:spPr/>
      <dgm:t>
        <a:bodyPr/>
        <a:lstStyle/>
        <a:p>
          <a:endParaRPr lang="en-US"/>
        </a:p>
      </dgm:t>
    </dgm:pt>
    <dgm:pt modelId="{69089578-35F6-4EBA-83C1-38E8FCD0118D}" type="pres">
      <dgm:prSet presAssocID="{6200A963-3DB9-4596-9872-09A02463DD2B}" presName="level2hierChild" presStyleCnt="0"/>
      <dgm:spPr/>
    </dgm:pt>
    <dgm:pt modelId="{32B24CF6-D12B-4548-952E-6BF534F65B84}" type="pres">
      <dgm:prSet presAssocID="{B5CF837E-6209-478F-821D-AD64B7DB5A1B}" presName="conn2-1" presStyleLbl="parChTrans1D2" presStyleIdx="0" presStyleCnt="3"/>
      <dgm:spPr/>
      <dgm:t>
        <a:bodyPr/>
        <a:lstStyle/>
        <a:p>
          <a:endParaRPr lang="en-US"/>
        </a:p>
      </dgm:t>
    </dgm:pt>
    <dgm:pt modelId="{A6D1CF04-4F28-42B2-A1B0-1E62E20462A1}" type="pres">
      <dgm:prSet presAssocID="{B5CF837E-6209-478F-821D-AD64B7DB5A1B}" presName="connTx" presStyleLbl="parChTrans1D2" presStyleIdx="0" presStyleCnt="3"/>
      <dgm:spPr/>
      <dgm:t>
        <a:bodyPr/>
        <a:lstStyle/>
        <a:p>
          <a:endParaRPr lang="en-US"/>
        </a:p>
      </dgm:t>
    </dgm:pt>
    <dgm:pt modelId="{C3B19BE8-71CA-49AB-82E0-2BBDD527B3EE}" type="pres">
      <dgm:prSet presAssocID="{09F9ABEF-B2BF-4A07-8BE5-90EA9C05A4EB}" presName="root2" presStyleCnt="0"/>
      <dgm:spPr/>
    </dgm:pt>
    <dgm:pt modelId="{31B1D687-11EC-48F1-83F7-68AF7C6C3A63}" type="pres">
      <dgm:prSet presAssocID="{09F9ABEF-B2BF-4A07-8BE5-90EA9C05A4EB}" presName="LevelTwoTextNode" presStyleLbl="node2" presStyleIdx="0" presStyleCnt="3">
        <dgm:presLayoutVars>
          <dgm:chPref val="3"/>
        </dgm:presLayoutVars>
      </dgm:prSet>
      <dgm:spPr/>
      <dgm:t>
        <a:bodyPr/>
        <a:lstStyle/>
        <a:p>
          <a:endParaRPr lang="en-US"/>
        </a:p>
      </dgm:t>
    </dgm:pt>
    <dgm:pt modelId="{43831DA5-C426-443B-AF94-B075255E9DB8}" type="pres">
      <dgm:prSet presAssocID="{09F9ABEF-B2BF-4A07-8BE5-90EA9C05A4EB}" presName="level3hierChild" presStyleCnt="0"/>
      <dgm:spPr/>
    </dgm:pt>
    <dgm:pt modelId="{D5EE364E-275D-4E10-ADF3-8B92DDD75254}" type="pres">
      <dgm:prSet presAssocID="{BB19E469-E94A-4068-987F-72537B5F4E6D}" presName="conn2-1" presStyleLbl="parChTrans1D3" presStyleIdx="0" presStyleCnt="7"/>
      <dgm:spPr/>
      <dgm:t>
        <a:bodyPr/>
        <a:lstStyle/>
        <a:p>
          <a:endParaRPr lang="en-US"/>
        </a:p>
      </dgm:t>
    </dgm:pt>
    <dgm:pt modelId="{64A5BD6B-4D0F-421B-86EC-44853CD5BEDC}" type="pres">
      <dgm:prSet presAssocID="{BB19E469-E94A-4068-987F-72537B5F4E6D}" presName="connTx" presStyleLbl="parChTrans1D3" presStyleIdx="0" presStyleCnt="7"/>
      <dgm:spPr/>
      <dgm:t>
        <a:bodyPr/>
        <a:lstStyle/>
        <a:p>
          <a:endParaRPr lang="en-US"/>
        </a:p>
      </dgm:t>
    </dgm:pt>
    <dgm:pt modelId="{B10A58F4-3E22-4CD8-9D93-401C3CCE3A9F}" type="pres">
      <dgm:prSet presAssocID="{40A2E41F-ABE3-4D51-B18A-5C56588AD171}" presName="root2" presStyleCnt="0"/>
      <dgm:spPr/>
    </dgm:pt>
    <dgm:pt modelId="{5C81EBB6-5A17-474F-A68A-EB8EFE691F92}" type="pres">
      <dgm:prSet presAssocID="{40A2E41F-ABE3-4D51-B18A-5C56588AD171}" presName="LevelTwoTextNode" presStyleLbl="node3" presStyleIdx="0" presStyleCnt="7">
        <dgm:presLayoutVars>
          <dgm:chPref val="3"/>
        </dgm:presLayoutVars>
      </dgm:prSet>
      <dgm:spPr/>
      <dgm:t>
        <a:bodyPr/>
        <a:lstStyle/>
        <a:p>
          <a:endParaRPr lang="en-US"/>
        </a:p>
      </dgm:t>
    </dgm:pt>
    <dgm:pt modelId="{90D91833-F286-41AD-AEFF-7D5F479CC635}" type="pres">
      <dgm:prSet presAssocID="{40A2E41F-ABE3-4D51-B18A-5C56588AD171}" presName="level3hierChild" presStyleCnt="0"/>
      <dgm:spPr/>
    </dgm:pt>
    <dgm:pt modelId="{6B4CC6B1-0051-4F59-B753-D5C0D40DB04F}" type="pres">
      <dgm:prSet presAssocID="{5354FDFA-52C1-4D5E-81A9-86DD5BDC258F}" presName="conn2-1" presStyleLbl="parChTrans1D3" presStyleIdx="1" presStyleCnt="7"/>
      <dgm:spPr/>
      <dgm:t>
        <a:bodyPr/>
        <a:lstStyle/>
        <a:p>
          <a:endParaRPr lang="en-US"/>
        </a:p>
      </dgm:t>
    </dgm:pt>
    <dgm:pt modelId="{17BB76E0-2297-45CD-B521-CAD7AAEAF906}" type="pres">
      <dgm:prSet presAssocID="{5354FDFA-52C1-4D5E-81A9-86DD5BDC258F}" presName="connTx" presStyleLbl="parChTrans1D3" presStyleIdx="1" presStyleCnt="7"/>
      <dgm:spPr/>
      <dgm:t>
        <a:bodyPr/>
        <a:lstStyle/>
        <a:p>
          <a:endParaRPr lang="en-US"/>
        </a:p>
      </dgm:t>
    </dgm:pt>
    <dgm:pt modelId="{8583D0F4-1554-4F77-A60C-B9B0A882F163}" type="pres">
      <dgm:prSet presAssocID="{AC4F34C2-CEE4-4B47-AA9F-42894A27C7E1}" presName="root2" presStyleCnt="0"/>
      <dgm:spPr/>
    </dgm:pt>
    <dgm:pt modelId="{5CCF7575-E76C-4274-96CA-76B0A01B8BF2}" type="pres">
      <dgm:prSet presAssocID="{AC4F34C2-CEE4-4B47-AA9F-42894A27C7E1}" presName="LevelTwoTextNode" presStyleLbl="node3" presStyleIdx="1" presStyleCnt="7">
        <dgm:presLayoutVars>
          <dgm:chPref val="3"/>
        </dgm:presLayoutVars>
      </dgm:prSet>
      <dgm:spPr/>
      <dgm:t>
        <a:bodyPr/>
        <a:lstStyle/>
        <a:p>
          <a:endParaRPr lang="en-US"/>
        </a:p>
      </dgm:t>
    </dgm:pt>
    <dgm:pt modelId="{EC181032-8893-460B-9842-A0EDBA3D3419}" type="pres">
      <dgm:prSet presAssocID="{AC4F34C2-CEE4-4B47-AA9F-42894A27C7E1}" presName="level3hierChild" presStyleCnt="0"/>
      <dgm:spPr/>
    </dgm:pt>
    <dgm:pt modelId="{5F11B917-DEF9-4C42-B1A3-E2AE88CA3AC1}" type="pres">
      <dgm:prSet presAssocID="{CFA07B40-0A76-4EEF-935E-0B9A5F64831F}" presName="conn2-1" presStyleLbl="parChTrans1D3" presStyleIdx="2" presStyleCnt="7"/>
      <dgm:spPr/>
      <dgm:t>
        <a:bodyPr/>
        <a:lstStyle/>
        <a:p>
          <a:endParaRPr lang="en-US"/>
        </a:p>
      </dgm:t>
    </dgm:pt>
    <dgm:pt modelId="{AB417B95-7893-4EC8-A796-698C9484FF10}" type="pres">
      <dgm:prSet presAssocID="{CFA07B40-0A76-4EEF-935E-0B9A5F64831F}" presName="connTx" presStyleLbl="parChTrans1D3" presStyleIdx="2" presStyleCnt="7"/>
      <dgm:spPr/>
      <dgm:t>
        <a:bodyPr/>
        <a:lstStyle/>
        <a:p>
          <a:endParaRPr lang="en-US"/>
        </a:p>
      </dgm:t>
    </dgm:pt>
    <dgm:pt modelId="{9B98EE5A-5117-46A4-A4E6-843948E98FF8}" type="pres">
      <dgm:prSet presAssocID="{32C88652-3E9B-4DE4-801A-CB6156919216}" presName="root2" presStyleCnt="0"/>
      <dgm:spPr/>
    </dgm:pt>
    <dgm:pt modelId="{753C46A5-89DF-4099-9DAB-73E019B97C54}" type="pres">
      <dgm:prSet presAssocID="{32C88652-3E9B-4DE4-801A-CB6156919216}" presName="LevelTwoTextNode" presStyleLbl="node3" presStyleIdx="2" presStyleCnt="7">
        <dgm:presLayoutVars>
          <dgm:chPref val="3"/>
        </dgm:presLayoutVars>
      </dgm:prSet>
      <dgm:spPr/>
      <dgm:t>
        <a:bodyPr/>
        <a:lstStyle/>
        <a:p>
          <a:endParaRPr lang="en-US"/>
        </a:p>
      </dgm:t>
    </dgm:pt>
    <dgm:pt modelId="{C6F548B4-53FF-4EB3-BDB3-334746AA4724}" type="pres">
      <dgm:prSet presAssocID="{32C88652-3E9B-4DE4-801A-CB6156919216}" presName="level3hierChild" presStyleCnt="0"/>
      <dgm:spPr/>
    </dgm:pt>
    <dgm:pt modelId="{806929F4-30CE-4606-A54C-81E6598712E2}" type="pres">
      <dgm:prSet presAssocID="{BC4EC194-9265-428A-9048-D28D99F7F0EE}" presName="conn2-1" presStyleLbl="parChTrans1D2" presStyleIdx="1" presStyleCnt="3"/>
      <dgm:spPr/>
      <dgm:t>
        <a:bodyPr/>
        <a:lstStyle/>
        <a:p>
          <a:endParaRPr lang="en-US"/>
        </a:p>
      </dgm:t>
    </dgm:pt>
    <dgm:pt modelId="{A859700E-6CFA-4AC1-B226-0F27D900925B}" type="pres">
      <dgm:prSet presAssocID="{BC4EC194-9265-428A-9048-D28D99F7F0EE}" presName="connTx" presStyleLbl="parChTrans1D2" presStyleIdx="1" presStyleCnt="3"/>
      <dgm:spPr/>
      <dgm:t>
        <a:bodyPr/>
        <a:lstStyle/>
        <a:p>
          <a:endParaRPr lang="en-US"/>
        </a:p>
      </dgm:t>
    </dgm:pt>
    <dgm:pt modelId="{0CC9DB3A-B8B7-4F1B-A708-E792CB53BC70}" type="pres">
      <dgm:prSet presAssocID="{A53A0010-F5D8-47BA-AFC4-0B143B3500FD}" presName="root2" presStyleCnt="0"/>
      <dgm:spPr/>
    </dgm:pt>
    <dgm:pt modelId="{AB7CE315-A47D-484E-AF74-16B54A879364}" type="pres">
      <dgm:prSet presAssocID="{A53A0010-F5D8-47BA-AFC4-0B143B3500FD}" presName="LevelTwoTextNode" presStyleLbl="node2" presStyleIdx="1" presStyleCnt="3">
        <dgm:presLayoutVars>
          <dgm:chPref val="3"/>
        </dgm:presLayoutVars>
      </dgm:prSet>
      <dgm:spPr/>
      <dgm:t>
        <a:bodyPr/>
        <a:lstStyle/>
        <a:p>
          <a:endParaRPr lang="en-US"/>
        </a:p>
      </dgm:t>
    </dgm:pt>
    <dgm:pt modelId="{14EB116E-C2BA-4423-890D-E50BE2A66037}" type="pres">
      <dgm:prSet presAssocID="{A53A0010-F5D8-47BA-AFC4-0B143B3500FD}" presName="level3hierChild" presStyleCnt="0"/>
      <dgm:spPr/>
    </dgm:pt>
    <dgm:pt modelId="{624F5E0E-144C-40C5-B6A9-809064F2A67D}" type="pres">
      <dgm:prSet presAssocID="{14D6DE97-6EA6-4AD1-88E9-2B619A6861A6}" presName="conn2-1" presStyleLbl="parChTrans1D3" presStyleIdx="3" presStyleCnt="7"/>
      <dgm:spPr/>
      <dgm:t>
        <a:bodyPr/>
        <a:lstStyle/>
        <a:p>
          <a:endParaRPr lang="en-US"/>
        </a:p>
      </dgm:t>
    </dgm:pt>
    <dgm:pt modelId="{6C3DD16C-B924-461A-BFB7-1FAF7FEA21EE}" type="pres">
      <dgm:prSet presAssocID="{14D6DE97-6EA6-4AD1-88E9-2B619A6861A6}" presName="connTx" presStyleLbl="parChTrans1D3" presStyleIdx="3" presStyleCnt="7"/>
      <dgm:spPr/>
      <dgm:t>
        <a:bodyPr/>
        <a:lstStyle/>
        <a:p>
          <a:endParaRPr lang="en-US"/>
        </a:p>
      </dgm:t>
    </dgm:pt>
    <dgm:pt modelId="{4438E630-190A-446B-A8EE-75A2D334DDAE}" type="pres">
      <dgm:prSet presAssocID="{8C9D3A07-DD02-49C1-90C1-CE0B6AD9C020}" presName="root2" presStyleCnt="0"/>
      <dgm:spPr/>
    </dgm:pt>
    <dgm:pt modelId="{209AC506-7A06-4C43-907C-539674530672}" type="pres">
      <dgm:prSet presAssocID="{8C9D3A07-DD02-49C1-90C1-CE0B6AD9C020}" presName="LevelTwoTextNode" presStyleLbl="node3" presStyleIdx="3" presStyleCnt="7">
        <dgm:presLayoutVars>
          <dgm:chPref val="3"/>
        </dgm:presLayoutVars>
      </dgm:prSet>
      <dgm:spPr/>
      <dgm:t>
        <a:bodyPr/>
        <a:lstStyle/>
        <a:p>
          <a:endParaRPr lang="en-US"/>
        </a:p>
      </dgm:t>
    </dgm:pt>
    <dgm:pt modelId="{4F685A22-A439-470D-9B11-9440D504C88D}" type="pres">
      <dgm:prSet presAssocID="{8C9D3A07-DD02-49C1-90C1-CE0B6AD9C020}" presName="level3hierChild" presStyleCnt="0"/>
      <dgm:spPr/>
    </dgm:pt>
    <dgm:pt modelId="{BC6E53BC-3EB5-44A9-A6AF-787968648BA4}" type="pres">
      <dgm:prSet presAssocID="{379192E5-61A0-4A64-B468-CD4B9AD57720}" presName="conn2-1" presStyleLbl="parChTrans1D3" presStyleIdx="4" presStyleCnt="7"/>
      <dgm:spPr/>
      <dgm:t>
        <a:bodyPr/>
        <a:lstStyle/>
        <a:p>
          <a:endParaRPr lang="en-US"/>
        </a:p>
      </dgm:t>
    </dgm:pt>
    <dgm:pt modelId="{98851BC1-B396-4747-B666-E8A22B3548E5}" type="pres">
      <dgm:prSet presAssocID="{379192E5-61A0-4A64-B468-CD4B9AD57720}" presName="connTx" presStyleLbl="parChTrans1D3" presStyleIdx="4" presStyleCnt="7"/>
      <dgm:spPr/>
      <dgm:t>
        <a:bodyPr/>
        <a:lstStyle/>
        <a:p>
          <a:endParaRPr lang="en-US"/>
        </a:p>
      </dgm:t>
    </dgm:pt>
    <dgm:pt modelId="{B8677350-4991-4944-9CC4-D3F509C81049}" type="pres">
      <dgm:prSet presAssocID="{2FA50617-274B-4A05-A624-9EF6FBF155D6}" presName="root2" presStyleCnt="0"/>
      <dgm:spPr/>
    </dgm:pt>
    <dgm:pt modelId="{C92CC2BD-95BA-4A46-A0BD-FCBDDAFCF77D}" type="pres">
      <dgm:prSet presAssocID="{2FA50617-274B-4A05-A624-9EF6FBF155D6}" presName="LevelTwoTextNode" presStyleLbl="node3" presStyleIdx="4" presStyleCnt="7">
        <dgm:presLayoutVars>
          <dgm:chPref val="3"/>
        </dgm:presLayoutVars>
      </dgm:prSet>
      <dgm:spPr/>
      <dgm:t>
        <a:bodyPr/>
        <a:lstStyle/>
        <a:p>
          <a:endParaRPr lang="en-US"/>
        </a:p>
      </dgm:t>
    </dgm:pt>
    <dgm:pt modelId="{F08F6781-3D0D-40D3-B421-49C80E83DD5A}" type="pres">
      <dgm:prSet presAssocID="{2FA50617-274B-4A05-A624-9EF6FBF155D6}" presName="level3hierChild" presStyleCnt="0"/>
      <dgm:spPr/>
    </dgm:pt>
    <dgm:pt modelId="{6552871A-9F2C-40C6-BB3A-1D6F227DF39D}" type="pres">
      <dgm:prSet presAssocID="{EBBAAE07-4105-4D1E-9450-784A749575FD}" presName="conn2-1" presStyleLbl="parChTrans1D3" presStyleIdx="5" presStyleCnt="7"/>
      <dgm:spPr/>
      <dgm:t>
        <a:bodyPr/>
        <a:lstStyle/>
        <a:p>
          <a:endParaRPr lang="en-US"/>
        </a:p>
      </dgm:t>
    </dgm:pt>
    <dgm:pt modelId="{43958A74-EC84-49C7-B13D-DA8EC7EAE9A4}" type="pres">
      <dgm:prSet presAssocID="{EBBAAE07-4105-4D1E-9450-784A749575FD}" presName="connTx" presStyleLbl="parChTrans1D3" presStyleIdx="5" presStyleCnt="7"/>
      <dgm:spPr/>
      <dgm:t>
        <a:bodyPr/>
        <a:lstStyle/>
        <a:p>
          <a:endParaRPr lang="en-US"/>
        </a:p>
      </dgm:t>
    </dgm:pt>
    <dgm:pt modelId="{25DE460A-2A2A-494F-AC57-BE24727503CA}" type="pres">
      <dgm:prSet presAssocID="{E206CC4B-3BBF-46E4-9A4B-DEC67CDB2521}" presName="root2" presStyleCnt="0"/>
      <dgm:spPr/>
    </dgm:pt>
    <dgm:pt modelId="{44220A00-6C43-4BC2-9B75-92EED113ADB5}" type="pres">
      <dgm:prSet presAssocID="{E206CC4B-3BBF-46E4-9A4B-DEC67CDB2521}" presName="LevelTwoTextNode" presStyleLbl="node3" presStyleIdx="5" presStyleCnt="7">
        <dgm:presLayoutVars>
          <dgm:chPref val="3"/>
        </dgm:presLayoutVars>
      </dgm:prSet>
      <dgm:spPr/>
      <dgm:t>
        <a:bodyPr/>
        <a:lstStyle/>
        <a:p>
          <a:endParaRPr lang="en-US"/>
        </a:p>
      </dgm:t>
    </dgm:pt>
    <dgm:pt modelId="{949912F7-6727-433B-8764-5B73E6343F28}" type="pres">
      <dgm:prSet presAssocID="{E206CC4B-3BBF-46E4-9A4B-DEC67CDB2521}" presName="level3hierChild" presStyleCnt="0"/>
      <dgm:spPr/>
    </dgm:pt>
    <dgm:pt modelId="{DCFDD876-4638-494D-B622-8005193ED59B}" type="pres">
      <dgm:prSet presAssocID="{89B24F05-2335-4029-B3E2-2240874102AE}" presName="conn2-1" presStyleLbl="parChTrans1D2" presStyleIdx="2" presStyleCnt="3"/>
      <dgm:spPr/>
      <dgm:t>
        <a:bodyPr/>
        <a:lstStyle/>
        <a:p>
          <a:endParaRPr lang="en-US"/>
        </a:p>
      </dgm:t>
    </dgm:pt>
    <dgm:pt modelId="{BB183768-5AE9-439B-B6D9-993AB5521A28}" type="pres">
      <dgm:prSet presAssocID="{89B24F05-2335-4029-B3E2-2240874102AE}" presName="connTx" presStyleLbl="parChTrans1D2" presStyleIdx="2" presStyleCnt="3"/>
      <dgm:spPr/>
      <dgm:t>
        <a:bodyPr/>
        <a:lstStyle/>
        <a:p>
          <a:endParaRPr lang="en-US"/>
        </a:p>
      </dgm:t>
    </dgm:pt>
    <dgm:pt modelId="{443C819B-8C5C-413D-88DD-EBC4DD77993E}" type="pres">
      <dgm:prSet presAssocID="{FAD44CEE-8D1B-4297-A050-B08635A8E238}" presName="root2" presStyleCnt="0"/>
      <dgm:spPr/>
    </dgm:pt>
    <dgm:pt modelId="{0CA94541-B13B-4BCC-8ED0-E8459C0CD0E5}" type="pres">
      <dgm:prSet presAssocID="{FAD44CEE-8D1B-4297-A050-B08635A8E238}" presName="LevelTwoTextNode" presStyleLbl="node2" presStyleIdx="2" presStyleCnt="3">
        <dgm:presLayoutVars>
          <dgm:chPref val="3"/>
        </dgm:presLayoutVars>
      </dgm:prSet>
      <dgm:spPr/>
      <dgm:t>
        <a:bodyPr/>
        <a:lstStyle/>
        <a:p>
          <a:endParaRPr lang="en-US"/>
        </a:p>
      </dgm:t>
    </dgm:pt>
    <dgm:pt modelId="{65F99AD5-273A-4E65-9876-6FAF64EB985E}" type="pres">
      <dgm:prSet presAssocID="{FAD44CEE-8D1B-4297-A050-B08635A8E238}" presName="level3hierChild" presStyleCnt="0"/>
      <dgm:spPr/>
    </dgm:pt>
    <dgm:pt modelId="{64C35001-29B9-4060-BC13-7C9FFE36CF79}" type="pres">
      <dgm:prSet presAssocID="{1157283B-11A0-4E51-A396-6E89AC9314EC}" presName="conn2-1" presStyleLbl="parChTrans1D3" presStyleIdx="6" presStyleCnt="7"/>
      <dgm:spPr/>
      <dgm:t>
        <a:bodyPr/>
        <a:lstStyle/>
        <a:p>
          <a:endParaRPr lang="en-US"/>
        </a:p>
      </dgm:t>
    </dgm:pt>
    <dgm:pt modelId="{57ACF63F-781E-481B-A73E-0AE3C1E06B6C}" type="pres">
      <dgm:prSet presAssocID="{1157283B-11A0-4E51-A396-6E89AC9314EC}" presName="connTx" presStyleLbl="parChTrans1D3" presStyleIdx="6" presStyleCnt="7"/>
      <dgm:spPr/>
      <dgm:t>
        <a:bodyPr/>
        <a:lstStyle/>
        <a:p>
          <a:endParaRPr lang="en-US"/>
        </a:p>
      </dgm:t>
    </dgm:pt>
    <dgm:pt modelId="{64585AC7-ABF1-4C2F-88BF-D2DE678C62A9}" type="pres">
      <dgm:prSet presAssocID="{70AD3DE8-C3E7-4DA4-9DD2-28C856F61735}" presName="root2" presStyleCnt="0"/>
      <dgm:spPr/>
    </dgm:pt>
    <dgm:pt modelId="{21AB9225-2FA2-46FF-BEB7-61CEFE61718C}" type="pres">
      <dgm:prSet presAssocID="{70AD3DE8-C3E7-4DA4-9DD2-28C856F61735}" presName="LevelTwoTextNode" presStyleLbl="node3" presStyleIdx="6" presStyleCnt="7">
        <dgm:presLayoutVars>
          <dgm:chPref val="3"/>
        </dgm:presLayoutVars>
      </dgm:prSet>
      <dgm:spPr/>
      <dgm:t>
        <a:bodyPr/>
        <a:lstStyle/>
        <a:p>
          <a:endParaRPr lang="en-US"/>
        </a:p>
      </dgm:t>
    </dgm:pt>
    <dgm:pt modelId="{0B4907A7-6BB2-4138-BC5A-71143E6DA44C}" type="pres">
      <dgm:prSet presAssocID="{70AD3DE8-C3E7-4DA4-9DD2-28C856F61735}" presName="level3hierChild" presStyleCnt="0"/>
      <dgm:spPr/>
    </dgm:pt>
  </dgm:ptLst>
  <dgm:cxnLst>
    <dgm:cxn modelId="{29D31393-635C-4457-BFD6-418031BEB423}" srcId="{09F9ABEF-B2BF-4A07-8BE5-90EA9C05A4EB}" destId="{32C88652-3E9B-4DE4-801A-CB6156919216}" srcOrd="2" destOrd="0" parTransId="{CFA07B40-0A76-4EEF-935E-0B9A5F64831F}" sibTransId="{98CFE5ED-AA75-416D-A6E3-725751EE65C5}"/>
    <dgm:cxn modelId="{26D28AD5-557C-4E48-A39F-9BF547CB3F26}" type="presOf" srcId="{14D6DE97-6EA6-4AD1-88E9-2B619A6861A6}" destId="{6C3DD16C-B924-461A-BFB7-1FAF7FEA21EE}" srcOrd="1" destOrd="0" presId="urn:microsoft.com/office/officeart/2005/8/layout/hierarchy2"/>
    <dgm:cxn modelId="{2D4A3850-3FD4-49E7-9E59-5026D6652A93}" type="presOf" srcId="{379192E5-61A0-4A64-B468-CD4B9AD57720}" destId="{98851BC1-B396-4747-B666-E8A22B3548E5}" srcOrd="1" destOrd="0" presId="urn:microsoft.com/office/officeart/2005/8/layout/hierarchy2"/>
    <dgm:cxn modelId="{81A2D667-570C-407F-A85C-D2903F8BFDA6}" type="presOf" srcId="{B5CF837E-6209-478F-821D-AD64B7DB5A1B}" destId="{32B24CF6-D12B-4548-952E-6BF534F65B84}" srcOrd="0" destOrd="0" presId="urn:microsoft.com/office/officeart/2005/8/layout/hierarchy2"/>
    <dgm:cxn modelId="{5F77E642-6402-4892-BCBC-657F275B302F}" srcId="{A53A0010-F5D8-47BA-AFC4-0B143B3500FD}" destId="{E206CC4B-3BBF-46E4-9A4B-DEC67CDB2521}" srcOrd="2" destOrd="0" parTransId="{EBBAAE07-4105-4D1E-9450-784A749575FD}" sibTransId="{B34881EF-91B0-4F0E-A693-BB2E277B0699}"/>
    <dgm:cxn modelId="{789167F8-A7F9-495D-BDB8-0135F2AE158B}" type="presOf" srcId="{5354FDFA-52C1-4D5E-81A9-86DD5BDC258F}" destId="{6B4CC6B1-0051-4F59-B753-D5C0D40DB04F}" srcOrd="0" destOrd="0" presId="urn:microsoft.com/office/officeart/2005/8/layout/hierarchy2"/>
    <dgm:cxn modelId="{E391A98E-BA35-4E49-8890-7C61D531DAB8}" type="presOf" srcId="{A53A0010-F5D8-47BA-AFC4-0B143B3500FD}" destId="{AB7CE315-A47D-484E-AF74-16B54A879364}" srcOrd="0" destOrd="0" presId="urn:microsoft.com/office/officeart/2005/8/layout/hierarchy2"/>
    <dgm:cxn modelId="{76DD1A95-BD0D-44B2-A67C-7E984DA4D8DC}" srcId="{09F9ABEF-B2BF-4A07-8BE5-90EA9C05A4EB}" destId="{AC4F34C2-CEE4-4B47-AA9F-42894A27C7E1}" srcOrd="1" destOrd="0" parTransId="{5354FDFA-52C1-4D5E-81A9-86DD5BDC258F}" sibTransId="{4C331381-3932-43CD-A9F0-AFE94B49D441}"/>
    <dgm:cxn modelId="{3FC4952B-2351-4309-882A-9CA6EAC3C3BA}" type="presOf" srcId="{1157283B-11A0-4E51-A396-6E89AC9314EC}" destId="{57ACF63F-781E-481B-A73E-0AE3C1E06B6C}" srcOrd="1" destOrd="0" presId="urn:microsoft.com/office/officeart/2005/8/layout/hierarchy2"/>
    <dgm:cxn modelId="{96D8F493-D2CA-4CFF-8A9F-31E52C76FFC0}" type="presOf" srcId="{E206CC4B-3BBF-46E4-9A4B-DEC67CDB2521}" destId="{44220A00-6C43-4BC2-9B75-92EED113ADB5}" srcOrd="0" destOrd="0" presId="urn:microsoft.com/office/officeart/2005/8/layout/hierarchy2"/>
    <dgm:cxn modelId="{35E71DBD-375F-4D20-BB60-F224848F9E65}" type="presOf" srcId="{EBBAAE07-4105-4D1E-9450-784A749575FD}" destId="{6552871A-9F2C-40C6-BB3A-1D6F227DF39D}" srcOrd="0" destOrd="0" presId="urn:microsoft.com/office/officeart/2005/8/layout/hierarchy2"/>
    <dgm:cxn modelId="{89D8AE80-50B2-43BB-ABC4-82DDAE79D83A}" srcId="{6200A963-3DB9-4596-9872-09A02463DD2B}" destId="{09F9ABEF-B2BF-4A07-8BE5-90EA9C05A4EB}" srcOrd="0" destOrd="0" parTransId="{B5CF837E-6209-478F-821D-AD64B7DB5A1B}" sibTransId="{154EDBDF-281A-4167-87B4-8F17F0FBD233}"/>
    <dgm:cxn modelId="{78234049-EDF3-45F3-AA68-BDCE5CDBECAF}" type="presOf" srcId="{BB19E469-E94A-4068-987F-72537B5F4E6D}" destId="{D5EE364E-275D-4E10-ADF3-8B92DDD75254}" srcOrd="0" destOrd="0" presId="urn:microsoft.com/office/officeart/2005/8/layout/hierarchy2"/>
    <dgm:cxn modelId="{E130F5D8-5F5B-4B50-9846-FEE48661C1AF}" type="presOf" srcId="{EBBAAE07-4105-4D1E-9450-784A749575FD}" destId="{43958A74-EC84-49C7-B13D-DA8EC7EAE9A4}" srcOrd="1" destOrd="0" presId="urn:microsoft.com/office/officeart/2005/8/layout/hierarchy2"/>
    <dgm:cxn modelId="{B1393300-A517-445A-9186-409477352365}" type="presOf" srcId="{379192E5-61A0-4A64-B468-CD4B9AD57720}" destId="{BC6E53BC-3EB5-44A9-A6AF-787968648BA4}" srcOrd="0" destOrd="0" presId="urn:microsoft.com/office/officeart/2005/8/layout/hierarchy2"/>
    <dgm:cxn modelId="{BD51E06D-12E1-407C-9FCA-D88DB7E30AF9}" type="presOf" srcId="{B5CF837E-6209-478F-821D-AD64B7DB5A1B}" destId="{A6D1CF04-4F28-42B2-A1B0-1E62E20462A1}" srcOrd="1" destOrd="0" presId="urn:microsoft.com/office/officeart/2005/8/layout/hierarchy2"/>
    <dgm:cxn modelId="{409182A5-65D4-4B96-AC61-B1BCC8CD9400}" srcId="{6200A963-3DB9-4596-9872-09A02463DD2B}" destId="{A53A0010-F5D8-47BA-AFC4-0B143B3500FD}" srcOrd="1" destOrd="0" parTransId="{BC4EC194-9265-428A-9048-D28D99F7F0EE}" sibTransId="{0EF5FB30-CD44-46A6-8524-A4539E296BEB}"/>
    <dgm:cxn modelId="{C4C0C65E-4E1B-4375-8187-5CE7B5BC02F2}" srcId="{6200A963-3DB9-4596-9872-09A02463DD2B}" destId="{FAD44CEE-8D1B-4297-A050-B08635A8E238}" srcOrd="2" destOrd="0" parTransId="{89B24F05-2335-4029-B3E2-2240874102AE}" sibTransId="{69415AC5-28F2-4AF2-A1BA-837FD53BA55F}"/>
    <dgm:cxn modelId="{127B29C0-98E3-48A1-ACE1-7527FF28E97D}" type="presOf" srcId="{32C88652-3E9B-4DE4-801A-CB6156919216}" destId="{753C46A5-89DF-4099-9DAB-73E019B97C54}" srcOrd="0" destOrd="0" presId="urn:microsoft.com/office/officeart/2005/8/layout/hierarchy2"/>
    <dgm:cxn modelId="{13C3E815-0142-4A86-B173-4BC025114D50}" type="presOf" srcId="{6200A963-3DB9-4596-9872-09A02463DD2B}" destId="{92E04C62-F893-4AA2-B475-4EA6A44263F3}" srcOrd="0" destOrd="0" presId="urn:microsoft.com/office/officeart/2005/8/layout/hierarchy2"/>
    <dgm:cxn modelId="{FD86A21E-5671-4148-83D1-2CCC3317AC83}" type="presOf" srcId="{1157283B-11A0-4E51-A396-6E89AC9314EC}" destId="{64C35001-29B9-4060-BC13-7C9FFE36CF79}" srcOrd="0" destOrd="0" presId="urn:microsoft.com/office/officeart/2005/8/layout/hierarchy2"/>
    <dgm:cxn modelId="{C769C8BF-B8A9-4314-BDD2-75E1F1AC12E9}" srcId="{FAD44CEE-8D1B-4297-A050-B08635A8E238}" destId="{70AD3DE8-C3E7-4DA4-9DD2-28C856F61735}" srcOrd="0" destOrd="0" parTransId="{1157283B-11A0-4E51-A396-6E89AC9314EC}" sibTransId="{18E1ADA6-3087-4470-B564-8CE1487DCD05}"/>
    <dgm:cxn modelId="{C46423BD-4118-461A-B0FA-700B421BAFEC}" type="presOf" srcId="{14D6DE97-6EA6-4AD1-88E9-2B619A6861A6}" destId="{624F5E0E-144C-40C5-B6A9-809064F2A67D}" srcOrd="0" destOrd="0" presId="urn:microsoft.com/office/officeart/2005/8/layout/hierarchy2"/>
    <dgm:cxn modelId="{74E448A7-2EC8-4EDF-A59B-D4B2619F38DD}" type="presOf" srcId="{70AD3DE8-C3E7-4DA4-9DD2-28C856F61735}" destId="{21AB9225-2FA2-46FF-BEB7-61CEFE61718C}" srcOrd="0" destOrd="0" presId="urn:microsoft.com/office/officeart/2005/8/layout/hierarchy2"/>
    <dgm:cxn modelId="{87B39F81-AF15-4E45-BAC8-D5C5DE1AE2C4}" type="presOf" srcId="{BC4EC194-9265-428A-9048-D28D99F7F0EE}" destId="{806929F4-30CE-4606-A54C-81E6598712E2}" srcOrd="0" destOrd="0" presId="urn:microsoft.com/office/officeart/2005/8/layout/hierarchy2"/>
    <dgm:cxn modelId="{B9F8F689-70E3-40B3-9CC4-C3AC76B3D5AE}" srcId="{09F9ABEF-B2BF-4A07-8BE5-90EA9C05A4EB}" destId="{40A2E41F-ABE3-4D51-B18A-5C56588AD171}" srcOrd="0" destOrd="0" parTransId="{BB19E469-E94A-4068-987F-72537B5F4E6D}" sibTransId="{26A76DF0-AB15-46EC-92AD-2F7A9C175DC8}"/>
    <dgm:cxn modelId="{5F47C8E2-06F0-4441-BD02-9FE4C08DED01}" type="presOf" srcId="{2FA50617-274B-4A05-A624-9EF6FBF155D6}" destId="{C92CC2BD-95BA-4A46-A0BD-FCBDDAFCF77D}" srcOrd="0" destOrd="0" presId="urn:microsoft.com/office/officeart/2005/8/layout/hierarchy2"/>
    <dgm:cxn modelId="{1841EF1F-1AC3-402A-B399-6B29D1AF13AA}" type="presOf" srcId="{CFA07B40-0A76-4EEF-935E-0B9A5F64831F}" destId="{5F11B917-DEF9-4C42-B1A3-E2AE88CA3AC1}" srcOrd="0" destOrd="0" presId="urn:microsoft.com/office/officeart/2005/8/layout/hierarchy2"/>
    <dgm:cxn modelId="{90506768-F10F-49F3-9433-F4709B2846B4}" srcId="{80EEC1A8-51C1-4D51-84DB-A0047B049F42}" destId="{6200A963-3DB9-4596-9872-09A02463DD2B}" srcOrd="0" destOrd="0" parTransId="{67B047AC-5AE9-4250-9D9D-D73FBAE422FB}" sibTransId="{454B882B-B4B3-4397-B241-18A1CBB645F5}"/>
    <dgm:cxn modelId="{0C0A569A-24A2-4061-97C3-9579E60A4987}" type="presOf" srcId="{BC4EC194-9265-428A-9048-D28D99F7F0EE}" destId="{A859700E-6CFA-4AC1-B226-0F27D900925B}" srcOrd="1" destOrd="0" presId="urn:microsoft.com/office/officeart/2005/8/layout/hierarchy2"/>
    <dgm:cxn modelId="{5882FFB9-45A5-4E28-AA97-0A72D29B68EC}" type="presOf" srcId="{09F9ABEF-B2BF-4A07-8BE5-90EA9C05A4EB}" destId="{31B1D687-11EC-48F1-83F7-68AF7C6C3A63}" srcOrd="0" destOrd="0" presId="urn:microsoft.com/office/officeart/2005/8/layout/hierarchy2"/>
    <dgm:cxn modelId="{84426464-3C08-41C9-A493-44BF058415A0}" type="presOf" srcId="{89B24F05-2335-4029-B3E2-2240874102AE}" destId="{DCFDD876-4638-494D-B622-8005193ED59B}" srcOrd="0" destOrd="0" presId="urn:microsoft.com/office/officeart/2005/8/layout/hierarchy2"/>
    <dgm:cxn modelId="{A21D768F-9C56-4022-8582-6CBCF8AA9E4E}" type="presOf" srcId="{8C9D3A07-DD02-49C1-90C1-CE0B6AD9C020}" destId="{209AC506-7A06-4C43-907C-539674530672}" srcOrd="0" destOrd="0" presId="urn:microsoft.com/office/officeart/2005/8/layout/hierarchy2"/>
    <dgm:cxn modelId="{C8D98A6B-C25C-466D-965C-F0E867835D9D}" type="presOf" srcId="{40A2E41F-ABE3-4D51-B18A-5C56588AD171}" destId="{5C81EBB6-5A17-474F-A68A-EB8EFE691F92}" srcOrd="0" destOrd="0" presId="urn:microsoft.com/office/officeart/2005/8/layout/hierarchy2"/>
    <dgm:cxn modelId="{3C1D1085-EF39-4996-BBFE-6E9E96CF2D7A}" type="presOf" srcId="{BB19E469-E94A-4068-987F-72537B5F4E6D}" destId="{64A5BD6B-4D0F-421B-86EC-44853CD5BEDC}" srcOrd="1" destOrd="0" presId="urn:microsoft.com/office/officeart/2005/8/layout/hierarchy2"/>
    <dgm:cxn modelId="{7A8668A8-D2DE-482B-861D-17408991A15C}" type="presOf" srcId="{5354FDFA-52C1-4D5E-81A9-86DD5BDC258F}" destId="{17BB76E0-2297-45CD-B521-CAD7AAEAF906}" srcOrd="1" destOrd="0" presId="urn:microsoft.com/office/officeart/2005/8/layout/hierarchy2"/>
    <dgm:cxn modelId="{71D62060-FFD0-46EB-834D-58D999CDC97E}" type="presOf" srcId="{CFA07B40-0A76-4EEF-935E-0B9A5F64831F}" destId="{AB417B95-7893-4EC8-A796-698C9484FF10}" srcOrd="1" destOrd="0" presId="urn:microsoft.com/office/officeart/2005/8/layout/hierarchy2"/>
    <dgm:cxn modelId="{5FBAE59F-4A80-4F51-AA95-E5E537712A75}" type="presOf" srcId="{89B24F05-2335-4029-B3E2-2240874102AE}" destId="{BB183768-5AE9-439B-B6D9-993AB5521A28}" srcOrd="1" destOrd="0" presId="urn:microsoft.com/office/officeart/2005/8/layout/hierarchy2"/>
    <dgm:cxn modelId="{BCAA184E-137A-4887-9375-1C076F8A8692}" type="presOf" srcId="{80EEC1A8-51C1-4D51-84DB-A0047B049F42}" destId="{A780A850-4A1D-47E8-AFBC-DFB0A5E780B6}" srcOrd="0" destOrd="0" presId="urn:microsoft.com/office/officeart/2005/8/layout/hierarchy2"/>
    <dgm:cxn modelId="{6DFB85E6-D767-4E1C-84A5-351A25D8277F}" srcId="{A53A0010-F5D8-47BA-AFC4-0B143B3500FD}" destId="{2FA50617-274B-4A05-A624-9EF6FBF155D6}" srcOrd="1" destOrd="0" parTransId="{379192E5-61A0-4A64-B468-CD4B9AD57720}" sibTransId="{A059176A-EB26-409E-8B08-6BFB16D5062A}"/>
    <dgm:cxn modelId="{D0CC3934-75C3-4436-9D9B-D4B0C5636AD2}" type="presOf" srcId="{AC4F34C2-CEE4-4B47-AA9F-42894A27C7E1}" destId="{5CCF7575-E76C-4274-96CA-76B0A01B8BF2}" srcOrd="0" destOrd="0" presId="urn:microsoft.com/office/officeart/2005/8/layout/hierarchy2"/>
    <dgm:cxn modelId="{6CD6008D-B4B9-4421-98DB-E2A231F21D3E}" type="presOf" srcId="{FAD44CEE-8D1B-4297-A050-B08635A8E238}" destId="{0CA94541-B13B-4BCC-8ED0-E8459C0CD0E5}" srcOrd="0" destOrd="0" presId="urn:microsoft.com/office/officeart/2005/8/layout/hierarchy2"/>
    <dgm:cxn modelId="{DC6AF105-0F5B-4019-8BCF-BDD52806AC3B}" srcId="{A53A0010-F5D8-47BA-AFC4-0B143B3500FD}" destId="{8C9D3A07-DD02-49C1-90C1-CE0B6AD9C020}" srcOrd="0" destOrd="0" parTransId="{14D6DE97-6EA6-4AD1-88E9-2B619A6861A6}" sibTransId="{E180E9E8-8C69-4D10-AFF5-218FFE9447A7}"/>
    <dgm:cxn modelId="{998F1EE8-6527-4586-BCA7-1C36B5D406E5}" type="presParOf" srcId="{A780A850-4A1D-47E8-AFBC-DFB0A5E780B6}" destId="{F7FBBCE9-33C1-4816-A643-D33BB77E44F9}" srcOrd="0" destOrd="0" presId="urn:microsoft.com/office/officeart/2005/8/layout/hierarchy2"/>
    <dgm:cxn modelId="{FF76CE90-705B-44B4-8AD5-A31AA578B5D3}" type="presParOf" srcId="{F7FBBCE9-33C1-4816-A643-D33BB77E44F9}" destId="{92E04C62-F893-4AA2-B475-4EA6A44263F3}" srcOrd="0" destOrd="0" presId="urn:microsoft.com/office/officeart/2005/8/layout/hierarchy2"/>
    <dgm:cxn modelId="{5D6EBA76-AA66-4C4E-A935-AB8DB2B20727}" type="presParOf" srcId="{F7FBBCE9-33C1-4816-A643-D33BB77E44F9}" destId="{69089578-35F6-4EBA-83C1-38E8FCD0118D}" srcOrd="1" destOrd="0" presId="urn:microsoft.com/office/officeart/2005/8/layout/hierarchy2"/>
    <dgm:cxn modelId="{362E0311-98CD-4DFD-A2B7-52DBB2B55D44}" type="presParOf" srcId="{69089578-35F6-4EBA-83C1-38E8FCD0118D}" destId="{32B24CF6-D12B-4548-952E-6BF534F65B84}" srcOrd="0" destOrd="0" presId="urn:microsoft.com/office/officeart/2005/8/layout/hierarchy2"/>
    <dgm:cxn modelId="{AC09F268-C89F-4422-86B9-D0FF2FA7AAAA}" type="presParOf" srcId="{32B24CF6-D12B-4548-952E-6BF534F65B84}" destId="{A6D1CF04-4F28-42B2-A1B0-1E62E20462A1}" srcOrd="0" destOrd="0" presId="urn:microsoft.com/office/officeart/2005/8/layout/hierarchy2"/>
    <dgm:cxn modelId="{E1646873-5A4F-46BA-9721-0F11AD3F444F}" type="presParOf" srcId="{69089578-35F6-4EBA-83C1-38E8FCD0118D}" destId="{C3B19BE8-71CA-49AB-82E0-2BBDD527B3EE}" srcOrd="1" destOrd="0" presId="urn:microsoft.com/office/officeart/2005/8/layout/hierarchy2"/>
    <dgm:cxn modelId="{93F56D7A-C714-4B30-B73F-74BE2D947FEA}" type="presParOf" srcId="{C3B19BE8-71CA-49AB-82E0-2BBDD527B3EE}" destId="{31B1D687-11EC-48F1-83F7-68AF7C6C3A63}" srcOrd="0" destOrd="0" presId="urn:microsoft.com/office/officeart/2005/8/layout/hierarchy2"/>
    <dgm:cxn modelId="{0A399206-05F8-4FEF-8CDD-642495F53F73}" type="presParOf" srcId="{C3B19BE8-71CA-49AB-82E0-2BBDD527B3EE}" destId="{43831DA5-C426-443B-AF94-B075255E9DB8}" srcOrd="1" destOrd="0" presId="urn:microsoft.com/office/officeart/2005/8/layout/hierarchy2"/>
    <dgm:cxn modelId="{31832206-B2EF-455F-A602-E8D23FB7B5B4}" type="presParOf" srcId="{43831DA5-C426-443B-AF94-B075255E9DB8}" destId="{D5EE364E-275D-4E10-ADF3-8B92DDD75254}" srcOrd="0" destOrd="0" presId="urn:microsoft.com/office/officeart/2005/8/layout/hierarchy2"/>
    <dgm:cxn modelId="{A2DCC365-51F7-4ED8-AC70-70E82C8EDBED}" type="presParOf" srcId="{D5EE364E-275D-4E10-ADF3-8B92DDD75254}" destId="{64A5BD6B-4D0F-421B-86EC-44853CD5BEDC}" srcOrd="0" destOrd="0" presId="urn:microsoft.com/office/officeart/2005/8/layout/hierarchy2"/>
    <dgm:cxn modelId="{349B6CDC-FB27-4F31-9389-3FEC4FF65AD5}" type="presParOf" srcId="{43831DA5-C426-443B-AF94-B075255E9DB8}" destId="{B10A58F4-3E22-4CD8-9D93-401C3CCE3A9F}" srcOrd="1" destOrd="0" presId="urn:microsoft.com/office/officeart/2005/8/layout/hierarchy2"/>
    <dgm:cxn modelId="{0EAF56DE-8EA8-488E-994F-D5A7714406D8}" type="presParOf" srcId="{B10A58F4-3E22-4CD8-9D93-401C3CCE3A9F}" destId="{5C81EBB6-5A17-474F-A68A-EB8EFE691F92}" srcOrd="0" destOrd="0" presId="urn:microsoft.com/office/officeart/2005/8/layout/hierarchy2"/>
    <dgm:cxn modelId="{2E1BB081-883F-4A71-ADCB-6406DF137DA7}" type="presParOf" srcId="{B10A58F4-3E22-4CD8-9D93-401C3CCE3A9F}" destId="{90D91833-F286-41AD-AEFF-7D5F479CC635}" srcOrd="1" destOrd="0" presId="urn:microsoft.com/office/officeart/2005/8/layout/hierarchy2"/>
    <dgm:cxn modelId="{82AD6859-C3B9-4153-954B-775D0419A86F}" type="presParOf" srcId="{43831DA5-C426-443B-AF94-B075255E9DB8}" destId="{6B4CC6B1-0051-4F59-B753-D5C0D40DB04F}" srcOrd="2" destOrd="0" presId="urn:microsoft.com/office/officeart/2005/8/layout/hierarchy2"/>
    <dgm:cxn modelId="{0FEE37D5-3058-4415-8E92-A65FB56002A1}" type="presParOf" srcId="{6B4CC6B1-0051-4F59-B753-D5C0D40DB04F}" destId="{17BB76E0-2297-45CD-B521-CAD7AAEAF906}" srcOrd="0" destOrd="0" presId="urn:microsoft.com/office/officeart/2005/8/layout/hierarchy2"/>
    <dgm:cxn modelId="{6D2A185B-7926-4372-A258-0C964DEC749C}" type="presParOf" srcId="{43831DA5-C426-443B-AF94-B075255E9DB8}" destId="{8583D0F4-1554-4F77-A60C-B9B0A882F163}" srcOrd="3" destOrd="0" presId="urn:microsoft.com/office/officeart/2005/8/layout/hierarchy2"/>
    <dgm:cxn modelId="{9212FB49-F71D-4697-A20A-CB318E3CF79B}" type="presParOf" srcId="{8583D0F4-1554-4F77-A60C-B9B0A882F163}" destId="{5CCF7575-E76C-4274-96CA-76B0A01B8BF2}" srcOrd="0" destOrd="0" presId="urn:microsoft.com/office/officeart/2005/8/layout/hierarchy2"/>
    <dgm:cxn modelId="{48B1FBC3-75A0-4962-B206-BA4ED383B317}" type="presParOf" srcId="{8583D0F4-1554-4F77-A60C-B9B0A882F163}" destId="{EC181032-8893-460B-9842-A0EDBA3D3419}" srcOrd="1" destOrd="0" presId="urn:microsoft.com/office/officeart/2005/8/layout/hierarchy2"/>
    <dgm:cxn modelId="{E7B5ADD3-E562-4BB3-A3B8-F3C06CA78DDB}" type="presParOf" srcId="{43831DA5-C426-443B-AF94-B075255E9DB8}" destId="{5F11B917-DEF9-4C42-B1A3-E2AE88CA3AC1}" srcOrd="4" destOrd="0" presId="urn:microsoft.com/office/officeart/2005/8/layout/hierarchy2"/>
    <dgm:cxn modelId="{29820BE5-1A9D-403A-A037-725DADFEC280}" type="presParOf" srcId="{5F11B917-DEF9-4C42-B1A3-E2AE88CA3AC1}" destId="{AB417B95-7893-4EC8-A796-698C9484FF10}" srcOrd="0" destOrd="0" presId="urn:microsoft.com/office/officeart/2005/8/layout/hierarchy2"/>
    <dgm:cxn modelId="{21937375-63A6-45BD-B261-638369B7B2CE}" type="presParOf" srcId="{43831DA5-C426-443B-AF94-B075255E9DB8}" destId="{9B98EE5A-5117-46A4-A4E6-843948E98FF8}" srcOrd="5" destOrd="0" presId="urn:microsoft.com/office/officeart/2005/8/layout/hierarchy2"/>
    <dgm:cxn modelId="{FB52B00E-CCBA-4343-A3E3-7890F37CD523}" type="presParOf" srcId="{9B98EE5A-5117-46A4-A4E6-843948E98FF8}" destId="{753C46A5-89DF-4099-9DAB-73E019B97C54}" srcOrd="0" destOrd="0" presId="urn:microsoft.com/office/officeart/2005/8/layout/hierarchy2"/>
    <dgm:cxn modelId="{80D32B8C-F970-4643-8BE9-466241B9E04A}" type="presParOf" srcId="{9B98EE5A-5117-46A4-A4E6-843948E98FF8}" destId="{C6F548B4-53FF-4EB3-BDB3-334746AA4724}" srcOrd="1" destOrd="0" presId="urn:microsoft.com/office/officeart/2005/8/layout/hierarchy2"/>
    <dgm:cxn modelId="{8F7E74D3-B91B-422B-A887-22BF15E9406D}" type="presParOf" srcId="{69089578-35F6-4EBA-83C1-38E8FCD0118D}" destId="{806929F4-30CE-4606-A54C-81E6598712E2}" srcOrd="2" destOrd="0" presId="urn:microsoft.com/office/officeart/2005/8/layout/hierarchy2"/>
    <dgm:cxn modelId="{12276E66-999E-41BD-966E-AB5B7BDA216A}" type="presParOf" srcId="{806929F4-30CE-4606-A54C-81E6598712E2}" destId="{A859700E-6CFA-4AC1-B226-0F27D900925B}" srcOrd="0" destOrd="0" presId="urn:microsoft.com/office/officeart/2005/8/layout/hierarchy2"/>
    <dgm:cxn modelId="{C7A64C85-8443-4980-AB29-04807AED5A03}" type="presParOf" srcId="{69089578-35F6-4EBA-83C1-38E8FCD0118D}" destId="{0CC9DB3A-B8B7-4F1B-A708-E792CB53BC70}" srcOrd="3" destOrd="0" presId="urn:microsoft.com/office/officeart/2005/8/layout/hierarchy2"/>
    <dgm:cxn modelId="{F8F51EDB-B28E-4F8F-9FD1-C8DA2FEF2CBD}" type="presParOf" srcId="{0CC9DB3A-B8B7-4F1B-A708-E792CB53BC70}" destId="{AB7CE315-A47D-484E-AF74-16B54A879364}" srcOrd="0" destOrd="0" presId="urn:microsoft.com/office/officeart/2005/8/layout/hierarchy2"/>
    <dgm:cxn modelId="{69EDB842-0F30-42F4-854F-AC24904F2FB1}" type="presParOf" srcId="{0CC9DB3A-B8B7-4F1B-A708-E792CB53BC70}" destId="{14EB116E-C2BA-4423-890D-E50BE2A66037}" srcOrd="1" destOrd="0" presId="urn:microsoft.com/office/officeart/2005/8/layout/hierarchy2"/>
    <dgm:cxn modelId="{E5D359F1-92A7-418A-B5A2-DFF4EB0E85C1}" type="presParOf" srcId="{14EB116E-C2BA-4423-890D-E50BE2A66037}" destId="{624F5E0E-144C-40C5-B6A9-809064F2A67D}" srcOrd="0" destOrd="0" presId="urn:microsoft.com/office/officeart/2005/8/layout/hierarchy2"/>
    <dgm:cxn modelId="{40C496CA-40D9-4894-B3E4-05005843F719}" type="presParOf" srcId="{624F5E0E-144C-40C5-B6A9-809064F2A67D}" destId="{6C3DD16C-B924-461A-BFB7-1FAF7FEA21EE}" srcOrd="0" destOrd="0" presId="urn:microsoft.com/office/officeart/2005/8/layout/hierarchy2"/>
    <dgm:cxn modelId="{C77EAFDE-F7B7-470A-B7D0-11DBE0E93E53}" type="presParOf" srcId="{14EB116E-C2BA-4423-890D-E50BE2A66037}" destId="{4438E630-190A-446B-A8EE-75A2D334DDAE}" srcOrd="1" destOrd="0" presId="urn:microsoft.com/office/officeart/2005/8/layout/hierarchy2"/>
    <dgm:cxn modelId="{2609F95B-3155-4652-8F6A-64E100827AB0}" type="presParOf" srcId="{4438E630-190A-446B-A8EE-75A2D334DDAE}" destId="{209AC506-7A06-4C43-907C-539674530672}" srcOrd="0" destOrd="0" presId="urn:microsoft.com/office/officeart/2005/8/layout/hierarchy2"/>
    <dgm:cxn modelId="{150B90B8-0102-43C0-977D-12F6056A5813}" type="presParOf" srcId="{4438E630-190A-446B-A8EE-75A2D334DDAE}" destId="{4F685A22-A439-470D-9B11-9440D504C88D}" srcOrd="1" destOrd="0" presId="urn:microsoft.com/office/officeart/2005/8/layout/hierarchy2"/>
    <dgm:cxn modelId="{8D8962A0-9BF7-4BE1-8C51-4FD36C91B094}" type="presParOf" srcId="{14EB116E-C2BA-4423-890D-E50BE2A66037}" destId="{BC6E53BC-3EB5-44A9-A6AF-787968648BA4}" srcOrd="2" destOrd="0" presId="urn:microsoft.com/office/officeart/2005/8/layout/hierarchy2"/>
    <dgm:cxn modelId="{4EEE9AAE-44D1-4F18-AFD1-94EF8F053955}" type="presParOf" srcId="{BC6E53BC-3EB5-44A9-A6AF-787968648BA4}" destId="{98851BC1-B396-4747-B666-E8A22B3548E5}" srcOrd="0" destOrd="0" presId="urn:microsoft.com/office/officeart/2005/8/layout/hierarchy2"/>
    <dgm:cxn modelId="{5684DBAB-ECB4-4EA6-B6AC-66E8D90E23C1}" type="presParOf" srcId="{14EB116E-C2BA-4423-890D-E50BE2A66037}" destId="{B8677350-4991-4944-9CC4-D3F509C81049}" srcOrd="3" destOrd="0" presId="urn:microsoft.com/office/officeart/2005/8/layout/hierarchy2"/>
    <dgm:cxn modelId="{AB51F577-5B90-4E67-BDB5-4A51A6BF6A2F}" type="presParOf" srcId="{B8677350-4991-4944-9CC4-D3F509C81049}" destId="{C92CC2BD-95BA-4A46-A0BD-FCBDDAFCF77D}" srcOrd="0" destOrd="0" presId="urn:microsoft.com/office/officeart/2005/8/layout/hierarchy2"/>
    <dgm:cxn modelId="{7F757EE1-A854-481E-A9EB-E864D5ED7CE0}" type="presParOf" srcId="{B8677350-4991-4944-9CC4-D3F509C81049}" destId="{F08F6781-3D0D-40D3-B421-49C80E83DD5A}" srcOrd="1" destOrd="0" presId="urn:microsoft.com/office/officeart/2005/8/layout/hierarchy2"/>
    <dgm:cxn modelId="{EEEAE462-887B-4AD7-8042-5E5AB1DF9F21}" type="presParOf" srcId="{14EB116E-C2BA-4423-890D-E50BE2A66037}" destId="{6552871A-9F2C-40C6-BB3A-1D6F227DF39D}" srcOrd="4" destOrd="0" presId="urn:microsoft.com/office/officeart/2005/8/layout/hierarchy2"/>
    <dgm:cxn modelId="{D8189A9E-DCF1-467D-90AB-73DE9BB61E4A}" type="presParOf" srcId="{6552871A-9F2C-40C6-BB3A-1D6F227DF39D}" destId="{43958A74-EC84-49C7-B13D-DA8EC7EAE9A4}" srcOrd="0" destOrd="0" presId="urn:microsoft.com/office/officeart/2005/8/layout/hierarchy2"/>
    <dgm:cxn modelId="{07EBF8DE-93A3-4FDA-9ECA-1DF16481D0B1}" type="presParOf" srcId="{14EB116E-C2BA-4423-890D-E50BE2A66037}" destId="{25DE460A-2A2A-494F-AC57-BE24727503CA}" srcOrd="5" destOrd="0" presId="urn:microsoft.com/office/officeart/2005/8/layout/hierarchy2"/>
    <dgm:cxn modelId="{8DAE9910-36B7-46D0-83E8-266818934B78}" type="presParOf" srcId="{25DE460A-2A2A-494F-AC57-BE24727503CA}" destId="{44220A00-6C43-4BC2-9B75-92EED113ADB5}" srcOrd="0" destOrd="0" presId="urn:microsoft.com/office/officeart/2005/8/layout/hierarchy2"/>
    <dgm:cxn modelId="{363D9D97-89B4-48F5-B69C-1367C19D5FCB}" type="presParOf" srcId="{25DE460A-2A2A-494F-AC57-BE24727503CA}" destId="{949912F7-6727-433B-8764-5B73E6343F28}" srcOrd="1" destOrd="0" presId="urn:microsoft.com/office/officeart/2005/8/layout/hierarchy2"/>
    <dgm:cxn modelId="{62382253-0D3B-4E77-B6B1-8B5BDD75111E}" type="presParOf" srcId="{69089578-35F6-4EBA-83C1-38E8FCD0118D}" destId="{DCFDD876-4638-494D-B622-8005193ED59B}" srcOrd="4" destOrd="0" presId="urn:microsoft.com/office/officeart/2005/8/layout/hierarchy2"/>
    <dgm:cxn modelId="{553C5DA9-0517-4E2D-B1EF-1D4E0037434C}" type="presParOf" srcId="{DCFDD876-4638-494D-B622-8005193ED59B}" destId="{BB183768-5AE9-439B-B6D9-993AB5521A28}" srcOrd="0" destOrd="0" presId="urn:microsoft.com/office/officeart/2005/8/layout/hierarchy2"/>
    <dgm:cxn modelId="{AF22D692-D6E5-4789-B272-BD2911E1A203}" type="presParOf" srcId="{69089578-35F6-4EBA-83C1-38E8FCD0118D}" destId="{443C819B-8C5C-413D-88DD-EBC4DD77993E}" srcOrd="5" destOrd="0" presId="urn:microsoft.com/office/officeart/2005/8/layout/hierarchy2"/>
    <dgm:cxn modelId="{A7E71BDE-2C02-42DC-A013-43A0177DDA67}" type="presParOf" srcId="{443C819B-8C5C-413D-88DD-EBC4DD77993E}" destId="{0CA94541-B13B-4BCC-8ED0-E8459C0CD0E5}" srcOrd="0" destOrd="0" presId="urn:microsoft.com/office/officeart/2005/8/layout/hierarchy2"/>
    <dgm:cxn modelId="{47162117-6D5A-47EC-AC41-6C4482AEF9C1}" type="presParOf" srcId="{443C819B-8C5C-413D-88DD-EBC4DD77993E}" destId="{65F99AD5-273A-4E65-9876-6FAF64EB985E}" srcOrd="1" destOrd="0" presId="urn:microsoft.com/office/officeart/2005/8/layout/hierarchy2"/>
    <dgm:cxn modelId="{0DC2D7F6-C2D8-49E2-883E-8FC93E9BB7B0}" type="presParOf" srcId="{65F99AD5-273A-4E65-9876-6FAF64EB985E}" destId="{64C35001-29B9-4060-BC13-7C9FFE36CF79}" srcOrd="0" destOrd="0" presId="urn:microsoft.com/office/officeart/2005/8/layout/hierarchy2"/>
    <dgm:cxn modelId="{0276FBC6-9DE5-4551-991E-AB2719616785}" type="presParOf" srcId="{64C35001-29B9-4060-BC13-7C9FFE36CF79}" destId="{57ACF63F-781E-481B-A73E-0AE3C1E06B6C}" srcOrd="0" destOrd="0" presId="urn:microsoft.com/office/officeart/2005/8/layout/hierarchy2"/>
    <dgm:cxn modelId="{E33374CB-436C-4812-9C7C-088A09F84EA4}" type="presParOf" srcId="{65F99AD5-273A-4E65-9876-6FAF64EB985E}" destId="{64585AC7-ABF1-4C2F-88BF-D2DE678C62A9}" srcOrd="1" destOrd="0" presId="urn:microsoft.com/office/officeart/2005/8/layout/hierarchy2"/>
    <dgm:cxn modelId="{DB82A2CE-4371-4E18-83FB-D6E3CA022173}" type="presParOf" srcId="{64585AC7-ABF1-4C2F-88BF-D2DE678C62A9}" destId="{21AB9225-2FA2-46FF-BEB7-61CEFE61718C}" srcOrd="0" destOrd="0" presId="urn:microsoft.com/office/officeart/2005/8/layout/hierarchy2"/>
    <dgm:cxn modelId="{855D1A21-C991-4D2F-A376-9169E58338EE}" type="presParOf" srcId="{64585AC7-ABF1-4C2F-88BF-D2DE678C62A9}" destId="{0B4907A7-6BB2-4138-BC5A-71143E6DA44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7FE9A7-FE91-4DF3-8FD3-92ADCB5CFB62}"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GB"/>
        </a:p>
      </dgm:t>
    </dgm:pt>
    <dgm:pt modelId="{7E1A35BC-179A-410B-A115-B37E17EBA34F}">
      <dgm:prSet phldrT="[Tekst]"/>
      <dgm:spPr/>
      <dgm:t>
        <a:bodyPr/>
        <a:lstStyle/>
        <a:p>
          <a:r>
            <a:rPr lang="ro-RO" dirty="0" smtClean="0"/>
            <a:t>Factori care împing</a:t>
          </a:r>
          <a:endParaRPr lang="en-GB" dirty="0"/>
        </a:p>
      </dgm:t>
    </dgm:pt>
    <dgm:pt modelId="{DEC99EB3-1BD6-46CB-A6C2-C541CFAA9659}" type="parTrans" cxnId="{6EA45B52-0BC0-474F-B50D-4FA0E263F0D7}">
      <dgm:prSet/>
      <dgm:spPr/>
      <dgm:t>
        <a:bodyPr/>
        <a:lstStyle/>
        <a:p>
          <a:endParaRPr lang="en-GB"/>
        </a:p>
      </dgm:t>
    </dgm:pt>
    <dgm:pt modelId="{0B9A3569-17DB-4828-8B26-DE15FA1CF72A}" type="sibTrans" cxnId="{6EA45B52-0BC0-474F-B50D-4FA0E263F0D7}">
      <dgm:prSet/>
      <dgm:spPr/>
      <dgm:t>
        <a:bodyPr/>
        <a:lstStyle/>
        <a:p>
          <a:endParaRPr lang="en-GB"/>
        </a:p>
      </dgm:t>
    </dgm:pt>
    <dgm:pt modelId="{73DB7713-47F9-4268-AC1D-CB31B0535960}">
      <dgm:prSet phldrT="[Tekst]"/>
      <dgm:spPr/>
      <dgm:t>
        <a:bodyPr/>
        <a:lstStyle/>
        <a:p>
          <a:r>
            <a:rPr lang="ro-RO" dirty="0" smtClean="0"/>
            <a:t>Factori care atrag</a:t>
          </a:r>
          <a:endParaRPr lang="en-GB" dirty="0"/>
        </a:p>
      </dgm:t>
    </dgm:pt>
    <dgm:pt modelId="{638023B7-5421-4400-BAC7-D2FA1A37E343}" type="parTrans" cxnId="{A6EE9ED5-4D2B-4876-8B0B-5130BDC08960}">
      <dgm:prSet/>
      <dgm:spPr/>
      <dgm:t>
        <a:bodyPr/>
        <a:lstStyle/>
        <a:p>
          <a:endParaRPr lang="en-GB"/>
        </a:p>
      </dgm:t>
    </dgm:pt>
    <dgm:pt modelId="{4257CA3D-19C9-4BEE-98E9-721CE60BD628}" type="sibTrans" cxnId="{A6EE9ED5-4D2B-4876-8B0B-5130BDC08960}">
      <dgm:prSet/>
      <dgm:spPr/>
      <dgm:t>
        <a:bodyPr/>
        <a:lstStyle/>
        <a:p>
          <a:endParaRPr lang="en-GB"/>
        </a:p>
      </dgm:t>
    </dgm:pt>
    <dgm:pt modelId="{1449BE46-2F2C-4767-903E-22C002CA08DD}">
      <dgm:prSet phldrT="[Tekst]"/>
      <dgm:spPr/>
      <dgm:t>
        <a:bodyPr/>
        <a:lstStyle/>
        <a:p>
          <a:r>
            <a:rPr lang="ro-RO" dirty="0" smtClean="0"/>
            <a:t>Factori personali</a:t>
          </a:r>
          <a:endParaRPr lang="en-GB" dirty="0"/>
        </a:p>
      </dgm:t>
    </dgm:pt>
    <dgm:pt modelId="{16ECC6F7-6975-47F6-B658-E72469069BAF}" type="parTrans" cxnId="{6DF8B523-FA2A-4A1A-9011-C61631F6986C}">
      <dgm:prSet/>
      <dgm:spPr/>
      <dgm:t>
        <a:bodyPr/>
        <a:lstStyle/>
        <a:p>
          <a:endParaRPr lang="en-GB"/>
        </a:p>
      </dgm:t>
    </dgm:pt>
    <dgm:pt modelId="{DFAD324C-DD8D-47BD-B527-5B6C375C4558}" type="sibTrans" cxnId="{6DF8B523-FA2A-4A1A-9011-C61631F6986C}">
      <dgm:prSet/>
      <dgm:spPr/>
      <dgm:t>
        <a:bodyPr/>
        <a:lstStyle/>
        <a:p>
          <a:endParaRPr lang="en-GB"/>
        </a:p>
      </dgm:t>
    </dgm:pt>
    <dgm:pt modelId="{2E8D24E2-38E4-4669-BAF6-9A9C22A95A38}" type="pres">
      <dgm:prSet presAssocID="{FD7FE9A7-FE91-4DF3-8FD3-92ADCB5CFB62}" presName="cycle" presStyleCnt="0">
        <dgm:presLayoutVars>
          <dgm:dir/>
          <dgm:resizeHandles val="exact"/>
        </dgm:presLayoutVars>
      </dgm:prSet>
      <dgm:spPr/>
      <dgm:t>
        <a:bodyPr/>
        <a:lstStyle/>
        <a:p>
          <a:endParaRPr lang="en-US"/>
        </a:p>
      </dgm:t>
    </dgm:pt>
    <dgm:pt modelId="{88E6B24A-A09A-4414-9C97-133226C9E133}" type="pres">
      <dgm:prSet presAssocID="{7E1A35BC-179A-410B-A115-B37E17EBA34F}" presName="node" presStyleLbl="node1" presStyleIdx="0" presStyleCnt="3" custRadScaleRad="88332" custRadScaleInc="-14100">
        <dgm:presLayoutVars>
          <dgm:bulletEnabled val="1"/>
        </dgm:presLayoutVars>
      </dgm:prSet>
      <dgm:spPr/>
      <dgm:t>
        <a:bodyPr/>
        <a:lstStyle/>
        <a:p>
          <a:endParaRPr lang="en-US"/>
        </a:p>
      </dgm:t>
    </dgm:pt>
    <dgm:pt modelId="{4837AA25-3CEF-49C5-9ED4-28739719BBC4}" type="pres">
      <dgm:prSet presAssocID="{0B9A3569-17DB-4828-8B26-DE15FA1CF72A}" presName="sibTrans" presStyleLbl="sibTrans2D1" presStyleIdx="0" presStyleCnt="3"/>
      <dgm:spPr/>
      <dgm:t>
        <a:bodyPr/>
        <a:lstStyle/>
        <a:p>
          <a:endParaRPr lang="en-US"/>
        </a:p>
      </dgm:t>
    </dgm:pt>
    <dgm:pt modelId="{FD0726FC-D256-4828-B35F-C5A679602BAD}" type="pres">
      <dgm:prSet presAssocID="{0B9A3569-17DB-4828-8B26-DE15FA1CF72A}" presName="connectorText" presStyleLbl="sibTrans2D1" presStyleIdx="0" presStyleCnt="3"/>
      <dgm:spPr/>
      <dgm:t>
        <a:bodyPr/>
        <a:lstStyle/>
        <a:p>
          <a:endParaRPr lang="en-US"/>
        </a:p>
      </dgm:t>
    </dgm:pt>
    <dgm:pt modelId="{C94A10E9-29F0-4CB0-902D-6B90B0AACDCB}" type="pres">
      <dgm:prSet presAssocID="{73DB7713-47F9-4268-AC1D-CB31B0535960}" presName="node" presStyleLbl="node1" presStyleIdx="1" presStyleCnt="3" custRadScaleRad="143610" custRadScaleInc="-33553">
        <dgm:presLayoutVars>
          <dgm:bulletEnabled val="1"/>
        </dgm:presLayoutVars>
      </dgm:prSet>
      <dgm:spPr/>
      <dgm:t>
        <a:bodyPr/>
        <a:lstStyle/>
        <a:p>
          <a:endParaRPr lang="en-US"/>
        </a:p>
      </dgm:t>
    </dgm:pt>
    <dgm:pt modelId="{F94D6ECB-EDFC-4002-8E2D-698296F3A716}" type="pres">
      <dgm:prSet presAssocID="{4257CA3D-19C9-4BEE-98E9-721CE60BD628}" presName="sibTrans" presStyleLbl="sibTrans2D1" presStyleIdx="1" presStyleCnt="3"/>
      <dgm:spPr/>
      <dgm:t>
        <a:bodyPr/>
        <a:lstStyle/>
        <a:p>
          <a:endParaRPr lang="en-US"/>
        </a:p>
      </dgm:t>
    </dgm:pt>
    <dgm:pt modelId="{BA0D25D4-B271-4F59-962F-B2B945F7CFA8}" type="pres">
      <dgm:prSet presAssocID="{4257CA3D-19C9-4BEE-98E9-721CE60BD628}" presName="connectorText" presStyleLbl="sibTrans2D1" presStyleIdx="1" presStyleCnt="3"/>
      <dgm:spPr/>
      <dgm:t>
        <a:bodyPr/>
        <a:lstStyle/>
        <a:p>
          <a:endParaRPr lang="en-US"/>
        </a:p>
      </dgm:t>
    </dgm:pt>
    <dgm:pt modelId="{CA45E74F-4AF0-4C58-9D2E-9D227F4C949B}" type="pres">
      <dgm:prSet presAssocID="{1449BE46-2F2C-4767-903E-22C002CA08DD}" presName="node" presStyleLbl="node1" presStyleIdx="2" presStyleCnt="3" custRadScaleRad="184830" custRadScaleInc="34757">
        <dgm:presLayoutVars>
          <dgm:bulletEnabled val="1"/>
        </dgm:presLayoutVars>
      </dgm:prSet>
      <dgm:spPr/>
      <dgm:t>
        <a:bodyPr/>
        <a:lstStyle/>
        <a:p>
          <a:endParaRPr lang="en-US"/>
        </a:p>
      </dgm:t>
    </dgm:pt>
    <dgm:pt modelId="{698C20E8-0836-4A12-A136-0752A3BE8529}" type="pres">
      <dgm:prSet presAssocID="{DFAD324C-DD8D-47BD-B527-5B6C375C4558}" presName="sibTrans" presStyleLbl="sibTrans2D1" presStyleIdx="2" presStyleCnt="3"/>
      <dgm:spPr/>
      <dgm:t>
        <a:bodyPr/>
        <a:lstStyle/>
        <a:p>
          <a:endParaRPr lang="en-US"/>
        </a:p>
      </dgm:t>
    </dgm:pt>
    <dgm:pt modelId="{93F9E9B5-7613-424F-B3C9-24A9C8292BF3}" type="pres">
      <dgm:prSet presAssocID="{DFAD324C-DD8D-47BD-B527-5B6C375C4558}" presName="connectorText" presStyleLbl="sibTrans2D1" presStyleIdx="2" presStyleCnt="3"/>
      <dgm:spPr/>
      <dgm:t>
        <a:bodyPr/>
        <a:lstStyle/>
        <a:p>
          <a:endParaRPr lang="en-US"/>
        </a:p>
      </dgm:t>
    </dgm:pt>
  </dgm:ptLst>
  <dgm:cxnLst>
    <dgm:cxn modelId="{C8665BAA-5167-45AD-B23A-D18E1F7CC34D}" type="presOf" srcId="{0B9A3569-17DB-4828-8B26-DE15FA1CF72A}" destId="{4837AA25-3CEF-49C5-9ED4-28739719BBC4}" srcOrd="0" destOrd="0" presId="urn:microsoft.com/office/officeart/2005/8/layout/cycle2"/>
    <dgm:cxn modelId="{6DF8B523-FA2A-4A1A-9011-C61631F6986C}" srcId="{FD7FE9A7-FE91-4DF3-8FD3-92ADCB5CFB62}" destId="{1449BE46-2F2C-4767-903E-22C002CA08DD}" srcOrd="2" destOrd="0" parTransId="{16ECC6F7-6975-47F6-B658-E72469069BAF}" sibTransId="{DFAD324C-DD8D-47BD-B527-5B6C375C4558}"/>
    <dgm:cxn modelId="{6588C190-3043-4584-B57D-070FD8882D20}" type="presOf" srcId="{DFAD324C-DD8D-47BD-B527-5B6C375C4558}" destId="{698C20E8-0836-4A12-A136-0752A3BE8529}" srcOrd="0" destOrd="0" presId="urn:microsoft.com/office/officeart/2005/8/layout/cycle2"/>
    <dgm:cxn modelId="{67E0EC72-2409-4FB5-AE7E-D42EC838B66D}" type="presOf" srcId="{1449BE46-2F2C-4767-903E-22C002CA08DD}" destId="{CA45E74F-4AF0-4C58-9D2E-9D227F4C949B}" srcOrd="0" destOrd="0" presId="urn:microsoft.com/office/officeart/2005/8/layout/cycle2"/>
    <dgm:cxn modelId="{6EA45B52-0BC0-474F-B50D-4FA0E263F0D7}" srcId="{FD7FE9A7-FE91-4DF3-8FD3-92ADCB5CFB62}" destId="{7E1A35BC-179A-410B-A115-B37E17EBA34F}" srcOrd="0" destOrd="0" parTransId="{DEC99EB3-1BD6-46CB-A6C2-C541CFAA9659}" sibTransId="{0B9A3569-17DB-4828-8B26-DE15FA1CF72A}"/>
    <dgm:cxn modelId="{03AFE18F-0047-41C1-A942-75B3AC73D1A8}" type="presOf" srcId="{7E1A35BC-179A-410B-A115-B37E17EBA34F}" destId="{88E6B24A-A09A-4414-9C97-133226C9E133}" srcOrd="0" destOrd="0" presId="urn:microsoft.com/office/officeart/2005/8/layout/cycle2"/>
    <dgm:cxn modelId="{D1ADAA64-1CB9-4D5E-8EE9-F74FA8D5D2B8}" type="presOf" srcId="{DFAD324C-DD8D-47BD-B527-5B6C375C4558}" destId="{93F9E9B5-7613-424F-B3C9-24A9C8292BF3}" srcOrd="1" destOrd="0" presId="urn:microsoft.com/office/officeart/2005/8/layout/cycle2"/>
    <dgm:cxn modelId="{C2F3A2F4-FA13-4FDC-BB19-41A46807FA47}" type="presOf" srcId="{FD7FE9A7-FE91-4DF3-8FD3-92ADCB5CFB62}" destId="{2E8D24E2-38E4-4669-BAF6-9A9C22A95A38}" srcOrd="0" destOrd="0" presId="urn:microsoft.com/office/officeart/2005/8/layout/cycle2"/>
    <dgm:cxn modelId="{F7E53A05-A060-4BCA-9FA8-DA9F667ED51E}" type="presOf" srcId="{73DB7713-47F9-4268-AC1D-CB31B0535960}" destId="{C94A10E9-29F0-4CB0-902D-6B90B0AACDCB}" srcOrd="0" destOrd="0" presId="urn:microsoft.com/office/officeart/2005/8/layout/cycle2"/>
    <dgm:cxn modelId="{EB3620AE-8ABC-42E7-8506-7F48B3003567}" type="presOf" srcId="{4257CA3D-19C9-4BEE-98E9-721CE60BD628}" destId="{F94D6ECB-EDFC-4002-8E2D-698296F3A716}" srcOrd="0" destOrd="0" presId="urn:microsoft.com/office/officeart/2005/8/layout/cycle2"/>
    <dgm:cxn modelId="{A6EE9ED5-4D2B-4876-8B0B-5130BDC08960}" srcId="{FD7FE9A7-FE91-4DF3-8FD3-92ADCB5CFB62}" destId="{73DB7713-47F9-4268-AC1D-CB31B0535960}" srcOrd="1" destOrd="0" parTransId="{638023B7-5421-4400-BAC7-D2FA1A37E343}" sibTransId="{4257CA3D-19C9-4BEE-98E9-721CE60BD628}"/>
    <dgm:cxn modelId="{5978003A-1E2A-4F5C-A19C-3AC8F79D168A}" type="presOf" srcId="{0B9A3569-17DB-4828-8B26-DE15FA1CF72A}" destId="{FD0726FC-D256-4828-B35F-C5A679602BAD}" srcOrd="1" destOrd="0" presId="urn:microsoft.com/office/officeart/2005/8/layout/cycle2"/>
    <dgm:cxn modelId="{7A1B5586-17D6-4A57-ABFB-96C31D8C7740}" type="presOf" srcId="{4257CA3D-19C9-4BEE-98E9-721CE60BD628}" destId="{BA0D25D4-B271-4F59-962F-B2B945F7CFA8}" srcOrd="1" destOrd="0" presId="urn:microsoft.com/office/officeart/2005/8/layout/cycle2"/>
    <dgm:cxn modelId="{C6FB1488-511E-41E9-833C-0E9EF228E2F6}" type="presParOf" srcId="{2E8D24E2-38E4-4669-BAF6-9A9C22A95A38}" destId="{88E6B24A-A09A-4414-9C97-133226C9E133}" srcOrd="0" destOrd="0" presId="urn:microsoft.com/office/officeart/2005/8/layout/cycle2"/>
    <dgm:cxn modelId="{9C382659-7114-4231-BBEA-ABF7E4F3E12B}" type="presParOf" srcId="{2E8D24E2-38E4-4669-BAF6-9A9C22A95A38}" destId="{4837AA25-3CEF-49C5-9ED4-28739719BBC4}" srcOrd="1" destOrd="0" presId="urn:microsoft.com/office/officeart/2005/8/layout/cycle2"/>
    <dgm:cxn modelId="{0211A994-6FC7-4C26-902A-01EEB7B1D1D9}" type="presParOf" srcId="{4837AA25-3CEF-49C5-9ED4-28739719BBC4}" destId="{FD0726FC-D256-4828-B35F-C5A679602BAD}" srcOrd="0" destOrd="0" presId="urn:microsoft.com/office/officeart/2005/8/layout/cycle2"/>
    <dgm:cxn modelId="{8FB6D06C-243A-41E1-BCA1-5D6B2FE6E937}" type="presParOf" srcId="{2E8D24E2-38E4-4669-BAF6-9A9C22A95A38}" destId="{C94A10E9-29F0-4CB0-902D-6B90B0AACDCB}" srcOrd="2" destOrd="0" presId="urn:microsoft.com/office/officeart/2005/8/layout/cycle2"/>
    <dgm:cxn modelId="{5FBECB69-D449-4B57-992A-A0A17B85CD34}" type="presParOf" srcId="{2E8D24E2-38E4-4669-BAF6-9A9C22A95A38}" destId="{F94D6ECB-EDFC-4002-8E2D-698296F3A716}" srcOrd="3" destOrd="0" presId="urn:microsoft.com/office/officeart/2005/8/layout/cycle2"/>
    <dgm:cxn modelId="{D8BBCE36-7A53-48CF-B662-5388015466E0}" type="presParOf" srcId="{F94D6ECB-EDFC-4002-8E2D-698296F3A716}" destId="{BA0D25D4-B271-4F59-962F-B2B945F7CFA8}" srcOrd="0" destOrd="0" presId="urn:microsoft.com/office/officeart/2005/8/layout/cycle2"/>
    <dgm:cxn modelId="{5417F70C-4C09-4FFF-A8DC-47E7F164AC28}" type="presParOf" srcId="{2E8D24E2-38E4-4669-BAF6-9A9C22A95A38}" destId="{CA45E74F-4AF0-4C58-9D2E-9D227F4C949B}" srcOrd="4" destOrd="0" presId="urn:microsoft.com/office/officeart/2005/8/layout/cycle2"/>
    <dgm:cxn modelId="{DB142B2C-F923-4D9D-A81E-25554EDA4A43}" type="presParOf" srcId="{2E8D24E2-38E4-4669-BAF6-9A9C22A95A38}" destId="{698C20E8-0836-4A12-A136-0752A3BE8529}" srcOrd="5" destOrd="0" presId="urn:microsoft.com/office/officeart/2005/8/layout/cycle2"/>
    <dgm:cxn modelId="{5811E1C5-4030-4BBA-86DB-34633D428C1D}" type="presParOf" srcId="{698C20E8-0836-4A12-A136-0752A3BE8529}" destId="{93F9E9B5-7613-424F-B3C9-24A9C8292BF3}"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bg-BG"/>
        </a:p>
      </dgm:t>
    </dgm:pt>
    <dgm:pt modelId="{1E7BEF81-54C1-4488-88EC-495D602CEA3E}">
      <dgm:prSet phldrT="[Текст]" custT="1"/>
      <dgm:spPr/>
      <dgm:t>
        <a:bodyPr/>
        <a:lstStyle/>
        <a:p>
          <a:r>
            <a:rPr lang="en-GB" sz="1200" b="1" dirty="0" smtClean="0"/>
            <a:t>Coaching </a:t>
          </a:r>
          <a:r>
            <a:rPr lang="ro-RO" sz="1200" b="1" dirty="0" smtClean="0"/>
            <a:t>și </a:t>
          </a:r>
          <a:r>
            <a:rPr lang="en-GB" sz="1200" b="1" dirty="0" smtClean="0"/>
            <a:t>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ro-RO" sz="1200" b="1" dirty="0" smtClean="0"/>
            <a:t>Gândire critică</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ro-RO" sz="1200" b="1" dirty="0" smtClean="0"/>
            <a:t>Gestionarea furiei </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ro-RO" sz="1200" b="1" dirty="0" smtClean="0"/>
            <a:t>Narațiuni și identitate </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ro-RO" sz="1200" b="1" dirty="0" smtClean="0"/>
            <a:t>Simulare și dezbatere</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ro-RO" sz="1200" b="1" dirty="0" smtClean="0"/>
            <a:t>Gestionarea conflictelor</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ro-RO" sz="1200" b="1" dirty="0" smtClean="0"/>
            <a:t>Raspuns proporțional al statului </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t>
        <a:bodyPr/>
        <a:lstStyle/>
        <a:p>
          <a:endParaRPr lang="en-US"/>
        </a:p>
      </dgm:t>
    </dgm:pt>
    <dgm:pt modelId="{2D69E892-FC4D-4DA0-A373-C25AE6B2890E}" type="pres">
      <dgm:prSet presAssocID="{1E7BEF81-54C1-4488-88EC-495D602CEA3E}" presName="parentText" presStyleLbl="node1" presStyleIdx="0" presStyleCnt="7">
        <dgm:presLayoutVars>
          <dgm:chMax val="0"/>
          <dgm:bulletEnabled val="1"/>
        </dgm:presLayoutVars>
      </dgm:prSet>
      <dgm:spPr/>
      <dgm:t>
        <a:bodyPr/>
        <a:lstStyle/>
        <a:p>
          <a:endParaRPr lang="en-US"/>
        </a:p>
      </dgm:t>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t>
        <a:bodyPr/>
        <a:lstStyle/>
        <a:p>
          <a:endParaRPr lang="en-US"/>
        </a:p>
      </dgm:t>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t>
        <a:bodyPr/>
        <a:lstStyle/>
        <a:p>
          <a:endParaRPr lang="en-US"/>
        </a:p>
      </dgm:t>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t>
        <a:bodyPr/>
        <a:lstStyle/>
        <a:p>
          <a:endParaRPr lang="en-US"/>
        </a:p>
      </dgm:t>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t>
        <a:bodyPr/>
        <a:lstStyle/>
        <a:p>
          <a:endParaRPr lang="en-US"/>
        </a:p>
      </dgm:t>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t>
        <a:bodyPr/>
        <a:lstStyle/>
        <a:p>
          <a:endParaRPr lang="en-US"/>
        </a:p>
      </dgm:t>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t>
        <a:bodyPr/>
        <a:lstStyle/>
        <a:p>
          <a:endParaRPr lang="en-US"/>
        </a:p>
      </dgm:t>
    </dgm:pt>
  </dgm:ptLst>
  <dgm:cxnLst>
    <dgm:cxn modelId="{B5273AA1-010E-41F5-89A4-3327546CC08E}" srcId="{6193A8FA-7F14-453B-8AE8-5272C5195B30}" destId="{319195C2-6961-4D33-87D4-F39A6975E646}" srcOrd="3" destOrd="0" parTransId="{99C41C8E-ECAF-480D-B678-450D04AF9E79}" sibTransId="{498C8CDA-3836-42A3-B814-BC697EDFC2E8}"/>
    <dgm:cxn modelId="{F6AA1A07-5D3C-45D0-AFC6-AAD0093C88AC}" type="presOf" srcId="{EC3A0E09-C59B-4675-A04B-58072D9DDBCE}" destId="{1522FC64-7CDA-4CC7-AF2A-B5A786C87152}" srcOrd="0" destOrd="0" presId="urn:microsoft.com/office/officeart/2005/8/layout/vList2"/>
    <dgm:cxn modelId="{B8DE85FA-C053-4E50-B8D7-FF1ACD32F98F}" type="presOf" srcId="{BCBC5872-D3A7-4BB7-8835-EB7B76204952}" destId="{883DA8C2-1EAD-474E-8B72-6A3EFBE8A85B}" srcOrd="0" destOrd="0" presId="urn:microsoft.com/office/officeart/2005/8/layout/vList2"/>
    <dgm:cxn modelId="{B7B436D3-3813-4810-BE08-B68B8664829F}" type="presOf" srcId="{B49538A6-A5CF-4D7B-B7BC-DF08A4DF1F8E}" destId="{98A52DE2-8112-4B2D-A0F2-FEA3155458A3}"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D178C2D8-5F7F-4B8A-AF82-39829B04497C}" srcId="{6193A8FA-7F14-453B-8AE8-5272C5195B30}" destId="{BCBC5872-D3A7-4BB7-8835-EB7B76204952}" srcOrd="1" destOrd="0" parTransId="{5C46C179-D6BE-412D-A629-274B07E06EDD}" sibTransId="{5FC6A3CA-B868-4220-9808-C61487E71F6D}"/>
    <dgm:cxn modelId="{5EFEC208-C254-4CC3-BEF6-584D9164CBE8}" srcId="{6193A8FA-7F14-453B-8AE8-5272C5195B30}" destId="{B49538A6-A5CF-4D7B-B7BC-DF08A4DF1F8E}" srcOrd="2" destOrd="0" parTransId="{3871ED94-2856-4493-8622-F935A1934D36}" sibTransId="{DD179F5B-A9D2-4B16-8572-C76C56A000BD}"/>
    <dgm:cxn modelId="{E717B826-3FF8-4A84-BA79-880CB92EDC75}" type="presOf" srcId="{6193A8FA-7F14-453B-8AE8-5272C5195B30}" destId="{0DFCE710-C445-457E-8E0A-7A9AAFB00C31}"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31DFCA39-E441-4A1E-9011-C06A045C11C1}" type="presOf" srcId="{319195C2-6961-4D33-87D4-F39A6975E646}" destId="{21094C16-D1CE-4C3F-A28D-AA899043E378}" srcOrd="0" destOrd="0" presId="urn:microsoft.com/office/officeart/2005/8/layout/vList2"/>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2BD8AAC8-1AFD-44CE-AA14-55A69CE2C4EE}" srcId="{6193A8FA-7F14-453B-8AE8-5272C5195B30}" destId="{EC3A0E09-C59B-4675-A04B-58072D9DDBCE}" srcOrd="4" destOrd="0" parTransId="{9002D871-AB15-490E-808B-EC11E9685083}" sibTransId="{AADAA574-F564-428E-85A2-CC89C42FE6C4}"/>
    <dgm:cxn modelId="{700C16F1-B528-4E12-BB46-7DA52B2E7945}" srcId="{6193A8FA-7F14-453B-8AE8-5272C5195B30}" destId="{1E7BEF81-54C1-4488-88EC-495D602CEA3E}" srcOrd="0" destOrd="0" parTransId="{3B26E152-C771-430C-BB33-05CB39FA77E3}" sibTransId="{C02F56A3-E51D-4A9C-B698-AC71FFB11A41}"/>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2.xml><?xml version="1.0" encoding="utf-8"?>
<dgm:dataModel xmlns:dgm="http://schemas.openxmlformats.org/drawingml/2006/diagram" xmlns:a="http://schemas.openxmlformats.org/drawingml/2006/main">
  <dgm:ptLst>
    <dgm:pt modelId="{33151FC1-4399-4FA5-ABDB-725FA75B85CD}" type="doc">
      <dgm:prSet loTypeId="urn:microsoft.com/office/officeart/2005/8/layout/venn2" loCatId="relationship" qsTypeId="urn:microsoft.com/office/officeart/2005/8/quickstyle/simple1" qsCatId="simple" csTypeId="urn:microsoft.com/office/officeart/2005/8/colors/colorful5" csCatId="colorful" phldr="1"/>
      <dgm:spPr/>
      <dgm:t>
        <a:bodyPr/>
        <a:lstStyle/>
        <a:p>
          <a:endParaRPr lang="en-US"/>
        </a:p>
      </dgm:t>
    </dgm:pt>
    <dgm:pt modelId="{8C196051-DEFF-4B4C-9D31-90A8A776A161}">
      <dgm:prSet phldrT="[Text]"/>
      <dgm:spPr/>
      <dgm:t>
        <a:bodyPr/>
        <a:lstStyle/>
        <a:p>
          <a:r>
            <a:rPr lang="ro-RO" dirty="0" smtClean="0"/>
            <a:t>Mediu indirect </a:t>
          </a:r>
          <a:endParaRPr lang="en-US" dirty="0"/>
        </a:p>
      </dgm:t>
    </dgm:pt>
    <dgm:pt modelId="{1E2A107C-FF94-4F35-B0A5-78A1FD143C4B}" type="parTrans" cxnId="{4B4A0115-5B69-413B-A12A-509E7C35AB90}">
      <dgm:prSet/>
      <dgm:spPr/>
      <dgm:t>
        <a:bodyPr/>
        <a:lstStyle/>
        <a:p>
          <a:endParaRPr lang="en-US"/>
        </a:p>
      </dgm:t>
    </dgm:pt>
    <dgm:pt modelId="{8600C470-EC43-4E2A-ABC7-1AFD698AA710}" type="sibTrans" cxnId="{4B4A0115-5B69-413B-A12A-509E7C35AB90}">
      <dgm:prSet/>
      <dgm:spPr/>
      <dgm:t>
        <a:bodyPr/>
        <a:lstStyle/>
        <a:p>
          <a:endParaRPr lang="en-US"/>
        </a:p>
      </dgm:t>
    </dgm:pt>
    <dgm:pt modelId="{0D499CE0-892E-41B6-8585-DB6F3BDF4E8B}">
      <dgm:prSet phldrT="[Text]"/>
      <dgm:spPr/>
      <dgm:t>
        <a:bodyPr/>
        <a:lstStyle/>
        <a:p>
          <a:r>
            <a:rPr lang="ro-RO" dirty="0" smtClean="0"/>
            <a:t>Mediu direct </a:t>
          </a:r>
          <a:endParaRPr lang="en-US" dirty="0"/>
        </a:p>
      </dgm:t>
    </dgm:pt>
    <dgm:pt modelId="{758954DE-19DE-4038-B60B-9C885536C191}" type="parTrans" cxnId="{3C9BF9F8-FC66-49DE-96E5-2560793D2F22}">
      <dgm:prSet/>
      <dgm:spPr/>
      <dgm:t>
        <a:bodyPr/>
        <a:lstStyle/>
        <a:p>
          <a:endParaRPr lang="en-US"/>
        </a:p>
      </dgm:t>
    </dgm:pt>
    <dgm:pt modelId="{918398B8-5806-4425-A500-63E05F38892F}" type="sibTrans" cxnId="{3C9BF9F8-FC66-49DE-96E5-2560793D2F22}">
      <dgm:prSet/>
      <dgm:spPr/>
      <dgm:t>
        <a:bodyPr/>
        <a:lstStyle/>
        <a:p>
          <a:endParaRPr lang="en-US"/>
        </a:p>
      </dgm:t>
    </dgm:pt>
    <dgm:pt modelId="{1DEC8B1F-1E4E-4DBB-B533-4A4AC2EC510C}">
      <dgm:prSet phldrT="[Text]"/>
      <dgm:spPr/>
      <dgm:t>
        <a:bodyPr/>
        <a:lstStyle/>
        <a:p>
          <a:r>
            <a:rPr lang="ro-RO" dirty="0" smtClean="0"/>
            <a:t>Individual </a:t>
          </a:r>
          <a:endParaRPr lang="en-US" dirty="0"/>
        </a:p>
      </dgm:t>
    </dgm:pt>
    <dgm:pt modelId="{201D1A9C-2B7C-4375-8B86-2842691DC0A7}" type="parTrans" cxnId="{48C4779C-C6BE-46B1-B1F5-F48B76DD0D15}">
      <dgm:prSet/>
      <dgm:spPr/>
      <dgm:t>
        <a:bodyPr/>
        <a:lstStyle/>
        <a:p>
          <a:endParaRPr lang="en-US"/>
        </a:p>
      </dgm:t>
    </dgm:pt>
    <dgm:pt modelId="{2AD63179-8A8C-4691-B7A7-44540FDDFF70}" type="sibTrans" cxnId="{48C4779C-C6BE-46B1-B1F5-F48B76DD0D15}">
      <dgm:prSet/>
      <dgm:spPr/>
      <dgm:t>
        <a:bodyPr/>
        <a:lstStyle/>
        <a:p>
          <a:endParaRPr lang="en-US"/>
        </a:p>
      </dgm:t>
    </dgm:pt>
    <dgm:pt modelId="{53CECF10-79D1-45B6-A90B-7324C9F858E8}" type="pres">
      <dgm:prSet presAssocID="{33151FC1-4399-4FA5-ABDB-725FA75B85CD}" presName="Name0" presStyleCnt="0">
        <dgm:presLayoutVars>
          <dgm:chMax val="7"/>
          <dgm:resizeHandles val="exact"/>
        </dgm:presLayoutVars>
      </dgm:prSet>
      <dgm:spPr/>
      <dgm:t>
        <a:bodyPr/>
        <a:lstStyle/>
        <a:p>
          <a:endParaRPr lang="en-US"/>
        </a:p>
      </dgm:t>
    </dgm:pt>
    <dgm:pt modelId="{665C447C-52DD-4CED-AAD9-6C9F7A857B2C}" type="pres">
      <dgm:prSet presAssocID="{33151FC1-4399-4FA5-ABDB-725FA75B85CD}" presName="comp1" presStyleCnt="0"/>
      <dgm:spPr/>
    </dgm:pt>
    <dgm:pt modelId="{A1DDD827-CB85-4E00-A0DD-EB115413B5BD}" type="pres">
      <dgm:prSet presAssocID="{33151FC1-4399-4FA5-ABDB-725FA75B85CD}" presName="circle1" presStyleLbl="node1" presStyleIdx="0" presStyleCnt="3" custLinFactNeighborX="832" custLinFactNeighborY="-647"/>
      <dgm:spPr/>
      <dgm:t>
        <a:bodyPr/>
        <a:lstStyle/>
        <a:p>
          <a:endParaRPr lang="en-US"/>
        </a:p>
      </dgm:t>
    </dgm:pt>
    <dgm:pt modelId="{63832DCB-0A1B-482B-841B-6898BC922213}" type="pres">
      <dgm:prSet presAssocID="{33151FC1-4399-4FA5-ABDB-725FA75B85CD}" presName="c1text" presStyleLbl="node1" presStyleIdx="0" presStyleCnt="3">
        <dgm:presLayoutVars>
          <dgm:bulletEnabled val="1"/>
        </dgm:presLayoutVars>
      </dgm:prSet>
      <dgm:spPr/>
      <dgm:t>
        <a:bodyPr/>
        <a:lstStyle/>
        <a:p>
          <a:endParaRPr lang="en-US"/>
        </a:p>
      </dgm:t>
    </dgm:pt>
    <dgm:pt modelId="{D7B7F137-40C8-49D8-95A0-154277F3D90F}" type="pres">
      <dgm:prSet presAssocID="{33151FC1-4399-4FA5-ABDB-725FA75B85CD}" presName="comp2" presStyleCnt="0"/>
      <dgm:spPr/>
    </dgm:pt>
    <dgm:pt modelId="{CD1BF0E3-F9D9-4C9B-BEEE-C6D28E8CE3B9}" type="pres">
      <dgm:prSet presAssocID="{33151FC1-4399-4FA5-ABDB-725FA75B85CD}" presName="circle2" presStyleLbl="node1" presStyleIdx="1" presStyleCnt="3"/>
      <dgm:spPr/>
      <dgm:t>
        <a:bodyPr/>
        <a:lstStyle/>
        <a:p>
          <a:endParaRPr lang="en-US"/>
        </a:p>
      </dgm:t>
    </dgm:pt>
    <dgm:pt modelId="{D0821C64-772A-46FA-8E0E-5B92A55A4AB4}" type="pres">
      <dgm:prSet presAssocID="{33151FC1-4399-4FA5-ABDB-725FA75B85CD}" presName="c2text" presStyleLbl="node1" presStyleIdx="1" presStyleCnt="3">
        <dgm:presLayoutVars>
          <dgm:bulletEnabled val="1"/>
        </dgm:presLayoutVars>
      </dgm:prSet>
      <dgm:spPr/>
      <dgm:t>
        <a:bodyPr/>
        <a:lstStyle/>
        <a:p>
          <a:endParaRPr lang="en-US"/>
        </a:p>
      </dgm:t>
    </dgm:pt>
    <dgm:pt modelId="{E27B0C39-9A94-48AC-8FFA-F2C2FCEE44D1}" type="pres">
      <dgm:prSet presAssocID="{33151FC1-4399-4FA5-ABDB-725FA75B85CD}" presName="comp3" presStyleCnt="0"/>
      <dgm:spPr/>
    </dgm:pt>
    <dgm:pt modelId="{9C471BAD-2282-4797-B979-7BB928880848}" type="pres">
      <dgm:prSet presAssocID="{33151FC1-4399-4FA5-ABDB-725FA75B85CD}" presName="circle3" presStyleLbl="node1" presStyleIdx="2" presStyleCnt="3"/>
      <dgm:spPr/>
      <dgm:t>
        <a:bodyPr/>
        <a:lstStyle/>
        <a:p>
          <a:endParaRPr lang="en-US"/>
        </a:p>
      </dgm:t>
    </dgm:pt>
    <dgm:pt modelId="{6BF2DFF5-78D5-431D-8198-9DE6FDE7DEA4}" type="pres">
      <dgm:prSet presAssocID="{33151FC1-4399-4FA5-ABDB-725FA75B85CD}" presName="c3text" presStyleLbl="node1" presStyleIdx="2" presStyleCnt="3">
        <dgm:presLayoutVars>
          <dgm:bulletEnabled val="1"/>
        </dgm:presLayoutVars>
      </dgm:prSet>
      <dgm:spPr/>
      <dgm:t>
        <a:bodyPr/>
        <a:lstStyle/>
        <a:p>
          <a:endParaRPr lang="en-US"/>
        </a:p>
      </dgm:t>
    </dgm:pt>
  </dgm:ptLst>
  <dgm:cxnLst>
    <dgm:cxn modelId="{00DDD55E-745D-4CBF-A57C-D8CE8A10E58E}" type="presOf" srcId="{0D499CE0-892E-41B6-8585-DB6F3BDF4E8B}" destId="{D0821C64-772A-46FA-8E0E-5B92A55A4AB4}" srcOrd="1" destOrd="0" presId="urn:microsoft.com/office/officeart/2005/8/layout/venn2"/>
    <dgm:cxn modelId="{4B4A0115-5B69-413B-A12A-509E7C35AB90}" srcId="{33151FC1-4399-4FA5-ABDB-725FA75B85CD}" destId="{8C196051-DEFF-4B4C-9D31-90A8A776A161}" srcOrd="0" destOrd="0" parTransId="{1E2A107C-FF94-4F35-B0A5-78A1FD143C4B}" sibTransId="{8600C470-EC43-4E2A-ABC7-1AFD698AA710}"/>
    <dgm:cxn modelId="{1C268388-059F-49C2-A2A1-A932D88D20A2}" type="presOf" srcId="{8C196051-DEFF-4B4C-9D31-90A8A776A161}" destId="{63832DCB-0A1B-482B-841B-6898BC922213}" srcOrd="1" destOrd="0" presId="urn:microsoft.com/office/officeart/2005/8/layout/venn2"/>
    <dgm:cxn modelId="{801FA072-592E-4119-9EA7-098C1B4718EA}" type="presOf" srcId="{1DEC8B1F-1E4E-4DBB-B533-4A4AC2EC510C}" destId="{9C471BAD-2282-4797-B979-7BB928880848}" srcOrd="0" destOrd="0" presId="urn:microsoft.com/office/officeart/2005/8/layout/venn2"/>
    <dgm:cxn modelId="{636D6B4B-16A1-43B1-B227-64D6E4A20D23}" type="presOf" srcId="{8C196051-DEFF-4B4C-9D31-90A8A776A161}" destId="{A1DDD827-CB85-4E00-A0DD-EB115413B5BD}" srcOrd="0" destOrd="0" presId="urn:microsoft.com/office/officeart/2005/8/layout/venn2"/>
    <dgm:cxn modelId="{A2A0BDF2-0918-4745-9448-24F81723EE31}" type="presOf" srcId="{33151FC1-4399-4FA5-ABDB-725FA75B85CD}" destId="{53CECF10-79D1-45B6-A90B-7324C9F858E8}" srcOrd="0" destOrd="0" presId="urn:microsoft.com/office/officeart/2005/8/layout/venn2"/>
    <dgm:cxn modelId="{52AFBA77-2D05-433F-B81E-1A911FDF3D98}" type="presOf" srcId="{0D499CE0-892E-41B6-8585-DB6F3BDF4E8B}" destId="{CD1BF0E3-F9D9-4C9B-BEEE-C6D28E8CE3B9}" srcOrd="0" destOrd="0" presId="urn:microsoft.com/office/officeart/2005/8/layout/venn2"/>
    <dgm:cxn modelId="{48C4779C-C6BE-46B1-B1F5-F48B76DD0D15}" srcId="{33151FC1-4399-4FA5-ABDB-725FA75B85CD}" destId="{1DEC8B1F-1E4E-4DBB-B533-4A4AC2EC510C}" srcOrd="2" destOrd="0" parTransId="{201D1A9C-2B7C-4375-8B86-2842691DC0A7}" sibTransId="{2AD63179-8A8C-4691-B7A7-44540FDDFF70}"/>
    <dgm:cxn modelId="{3C9BF9F8-FC66-49DE-96E5-2560793D2F22}" srcId="{33151FC1-4399-4FA5-ABDB-725FA75B85CD}" destId="{0D499CE0-892E-41B6-8585-DB6F3BDF4E8B}" srcOrd="1" destOrd="0" parTransId="{758954DE-19DE-4038-B60B-9C885536C191}" sibTransId="{918398B8-5806-4425-A500-63E05F38892F}"/>
    <dgm:cxn modelId="{3259450F-9DEB-430C-AA2C-DB805CB75E54}" type="presOf" srcId="{1DEC8B1F-1E4E-4DBB-B533-4A4AC2EC510C}" destId="{6BF2DFF5-78D5-431D-8198-9DE6FDE7DEA4}" srcOrd="1" destOrd="0" presId="urn:microsoft.com/office/officeart/2005/8/layout/venn2"/>
    <dgm:cxn modelId="{E775C362-8CEE-4F96-B435-95B545216F15}" type="presParOf" srcId="{53CECF10-79D1-45B6-A90B-7324C9F858E8}" destId="{665C447C-52DD-4CED-AAD9-6C9F7A857B2C}" srcOrd="0" destOrd="0" presId="urn:microsoft.com/office/officeart/2005/8/layout/venn2"/>
    <dgm:cxn modelId="{F826EF10-7F17-4A19-8E6F-9E7C820C5732}" type="presParOf" srcId="{665C447C-52DD-4CED-AAD9-6C9F7A857B2C}" destId="{A1DDD827-CB85-4E00-A0DD-EB115413B5BD}" srcOrd="0" destOrd="0" presId="urn:microsoft.com/office/officeart/2005/8/layout/venn2"/>
    <dgm:cxn modelId="{AA222B6D-954D-43C5-8B62-C073A840D18E}" type="presParOf" srcId="{665C447C-52DD-4CED-AAD9-6C9F7A857B2C}" destId="{63832DCB-0A1B-482B-841B-6898BC922213}" srcOrd="1" destOrd="0" presId="urn:microsoft.com/office/officeart/2005/8/layout/venn2"/>
    <dgm:cxn modelId="{CEBC9C65-6168-4FC3-9FDB-5A732D500336}" type="presParOf" srcId="{53CECF10-79D1-45B6-A90B-7324C9F858E8}" destId="{D7B7F137-40C8-49D8-95A0-154277F3D90F}" srcOrd="1" destOrd="0" presId="urn:microsoft.com/office/officeart/2005/8/layout/venn2"/>
    <dgm:cxn modelId="{6D8C401E-4C2F-4660-93F2-B21F030D1F7F}" type="presParOf" srcId="{D7B7F137-40C8-49D8-95A0-154277F3D90F}" destId="{CD1BF0E3-F9D9-4C9B-BEEE-C6D28E8CE3B9}" srcOrd="0" destOrd="0" presId="urn:microsoft.com/office/officeart/2005/8/layout/venn2"/>
    <dgm:cxn modelId="{87F6B25F-A71B-4542-8471-9834F27EA9C8}" type="presParOf" srcId="{D7B7F137-40C8-49D8-95A0-154277F3D90F}" destId="{D0821C64-772A-46FA-8E0E-5B92A55A4AB4}" srcOrd="1" destOrd="0" presId="urn:microsoft.com/office/officeart/2005/8/layout/venn2"/>
    <dgm:cxn modelId="{BCD19092-04F4-4921-B012-F2AEE6CF8678}" type="presParOf" srcId="{53CECF10-79D1-45B6-A90B-7324C9F858E8}" destId="{E27B0C39-9A94-48AC-8FFA-F2C2FCEE44D1}" srcOrd="2" destOrd="0" presId="urn:microsoft.com/office/officeart/2005/8/layout/venn2"/>
    <dgm:cxn modelId="{440D02E7-57A0-4D1D-A959-E79D14000EF7}" type="presParOf" srcId="{E27B0C39-9A94-48AC-8FFA-F2C2FCEE44D1}" destId="{9C471BAD-2282-4797-B979-7BB928880848}" srcOrd="0" destOrd="0" presId="urn:microsoft.com/office/officeart/2005/8/layout/venn2"/>
    <dgm:cxn modelId="{967DCB08-588E-4F3A-AE4F-DCED2AAB2E83}" type="presParOf" srcId="{E27B0C39-9A94-48AC-8FFA-F2C2FCEE44D1}" destId="{6BF2DFF5-78D5-431D-8198-9DE6FDE7DEA4}"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2DEA6B-3082-4A10-8FE6-4275B406ACA5}" type="doc">
      <dgm:prSet loTypeId="urn:microsoft.com/office/officeart/2008/layout/HorizontalMultiLevelHierarchy" loCatId="hierarchy" qsTypeId="urn:microsoft.com/office/officeart/2005/8/quickstyle/simple2" qsCatId="simple" csTypeId="urn:microsoft.com/office/officeart/2005/8/colors/colorful5" csCatId="colorful" phldr="1"/>
      <dgm:spPr/>
      <dgm:t>
        <a:bodyPr/>
        <a:lstStyle/>
        <a:p>
          <a:endParaRPr lang="en-GB"/>
        </a:p>
      </dgm:t>
    </dgm:pt>
    <dgm:pt modelId="{88162612-1B1E-46E5-AAFE-EA9542A0E4DD}">
      <dgm:prSet phldrT="[Tekst]" custT="1"/>
      <dgm:spPr/>
      <dgm:t>
        <a:bodyPr/>
        <a:lstStyle/>
        <a:p>
          <a:r>
            <a:rPr lang="ro-RO" sz="3200" dirty="0" smtClean="0"/>
            <a:t>Factori declanșatori ai radicalizării</a:t>
          </a:r>
          <a:endParaRPr lang="en-GB" sz="3200" dirty="0"/>
        </a:p>
      </dgm:t>
    </dgm:pt>
    <dgm:pt modelId="{0FEBD652-D631-44B7-B020-656AA8BB8902}" type="parTrans" cxnId="{1984FAEB-70AE-4BAD-AD87-70BD256D86D4}">
      <dgm:prSet/>
      <dgm:spPr/>
      <dgm:t>
        <a:bodyPr/>
        <a:lstStyle/>
        <a:p>
          <a:endParaRPr lang="en-GB"/>
        </a:p>
      </dgm:t>
    </dgm:pt>
    <dgm:pt modelId="{0B6D78A5-9C00-4844-90A6-3A38D98113D4}" type="sibTrans" cxnId="{1984FAEB-70AE-4BAD-AD87-70BD256D86D4}">
      <dgm:prSet/>
      <dgm:spPr/>
      <dgm:t>
        <a:bodyPr/>
        <a:lstStyle/>
        <a:p>
          <a:endParaRPr lang="en-GB"/>
        </a:p>
      </dgm:t>
    </dgm:pt>
    <dgm:pt modelId="{1E3B7E0B-230F-4AE1-AE3D-28113F23058D}">
      <dgm:prSet phldrT="[Tekst]" custT="1"/>
      <dgm:spPr/>
      <dgm:t>
        <a:bodyPr/>
        <a:lstStyle/>
        <a:p>
          <a:r>
            <a:rPr lang="ro-RO" sz="1800" b="0" dirty="0" smtClean="0"/>
            <a:t>căutarea identității</a:t>
          </a:r>
          <a:endParaRPr lang="en-GB" sz="1800" b="0" dirty="0"/>
        </a:p>
      </dgm:t>
    </dgm:pt>
    <dgm:pt modelId="{105139FF-8B03-425D-9B9C-6C9D44CE0F74}" type="parTrans" cxnId="{0FBA629F-7A0A-4938-8103-DE6124F8572E}">
      <dgm:prSet/>
      <dgm:spPr/>
      <dgm:t>
        <a:bodyPr/>
        <a:lstStyle/>
        <a:p>
          <a:endParaRPr lang="en-GB"/>
        </a:p>
      </dgm:t>
    </dgm:pt>
    <dgm:pt modelId="{9696EC50-F4CB-44A9-BE8E-51DA8A9C44F0}" type="sibTrans" cxnId="{0FBA629F-7A0A-4938-8103-DE6124F8572E}">
      <dgm:prSet/>
      <dgm:spPr/>
      <dgm:t>
        <a:bodyPr/>
        <a:lstStyle/>
        <a:p>
          <a:endParaRPr lang="en-GB"/>
        </a:p>
      </dgm:t>
    </dgm:pt>
    <dgm:pt modelId="{01E8EB0F-9658-4FBA-A941-0EA679CC3F65}">
      <dgm:prSet phldrT="[Tekst]" custT="1"/>
      <dgm:spPr/>
      <dgm:t>
        <a:bodyPr/>
        <a:lstStyle/>
        <a:p>
          <a:r>
            <a:rPr lang="ro-RO" sz="1900" dirty="0" smtClean="0">
              <a:effectLst/>
              <a:latin typeface="Calibri" panose="020F0502020204030204" pitchFamily="34" charset="0"/>
              <a:ea typeface="Calibri" panose="020F0502020204030204" pitchFamily="34" charset="0"/>
              <a:cs typeface="Times New Roman" panose="02020603050405020304" pitchFamily="18" charset="0"/>
            </a:rPr>
            <a:t>împlinirea pe plan personal</a:t>
          </a:r>
          <a:endParaRPr lang="en-GB" sz="1900" dirty="0"/>
        </a:p>
      </dgm:t>
    </dgm:pt>
    <dgm:pt modelId="{9DD6DEDB-AC4A-4306-A1D7-8469D7DE61E7}" type="parTrans" cxnId="{383E9117-BB43-47EA-97A3-06AE079AB09E}">
      <dgm:prSet/>
      <dgm:spPr/>
      <dgm:t>
        <a:bodyPr/>
        <a:lstStyle/>
        <a:p>
          <a:endParaRPr lang="en-GB"/>
        </a:p>
      </dgm:t>
    </dgm:pt>
    <dgm:pt modelId="{C8503BA7-3F39-4377-AE53-4F3BC29D7F61}" type="sibTrans" cxnId="{383E9117-BB43-47EA-97A3-06AE079AB09E}">
      <dgm:prSet/>
      <dgm:spPr/>
      <dgm:t>
        <a:bodyPr/>
        <a:lstStyle/>
        <a:p>
          <a:endParaRPr lang="en-GB"/>
        </a:p>
      </dgm:t>
    </dgm:pt>
    <dgm:pt modelId="{044B7FFF-855E-4D75-B136-CE828AF8B19D}">
      <dgm:prSet phldrT="[Tekst]" custT="1"/>
      <dgm:spPr/>
      <dgm:t>
        <a:bodyPr/>
        <a:lstStyle/>
        <a:p>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lipsa încrederii în sine</a:t>
          </a:r>
          <a:endParaRPr lang="en-GB" sz="1800" dirty="0"/>
        </a:p>
      </dgm:t>
    </dgm:pt>
    <dgm:pt modelId="{6FC990A5-46D1-4191-B006-1F1F8B2E088F}" type="parTrans" cxnId="{2E935892-AFD8-454E-9DC5-45F2953C5C0A}">
      <dgm:prSet/>
      <dgm:spPr/>
      <dgm:t>
        <a:bodyPr/>
        <a:lstStyle/>
        <a:p>
          <a:endParaRPr lang="en-GB"/>
        </a:p>
      </dgm:t>
    </dgm:pt>
    <dgm:pt modelId="{EF20D5BB-57D4-41E2-AD04-727058CBA479}" type="sibTrans" cxnId="{2E935892-AFD8-454E-9DC5-45F2953C5C0A}">
      <dgm:prSet/>
      <dgm:spPr/>
      <dgm:t>
        <a:bodyPr/>
        <a:lstStyle/>
        <a:p>
          <a:endParaRPr lang="en-GB"/>
        </a:p>
      </dgm:t>
    </dgm:pt>
    <dgm:pt modelId="{EA63BF97-BAAE-459F-BCF7-946B308353ED}">
      <dgm:prSet custT="1"/>
      <dgm:spPr/>
      <dgm:t>
        <a:bodyPr/>
        <a:lstStyle/>
        <a:p>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frustrarea și insulta</a:t>
          </a:r>
          <a:endParaRPr lang="en-GB" sz="1800" dirty="0"/>
        </a:p>
      </dgm:t>
    </dgm:pt>
    <dgm:pt modelId="{781B4CE3-7BEF-4CCB-84F9-48101ACA3D7E}" type="parTrans" cxnId="{55887BA1-686D-4893-956C-A92358DB3B64}">
      <dgm:prSet/>
      <dgm:spPr/>
      <dgm:t>
        <a:bodyPr/>
        <a:lstStyle/>
        <a:p>
          <a:endParaRPr lang="en-GB"/>
        </a:p>
      </dgm:t>
    </dgm:pt>
    <dgm:pt modelId="{829FCC57-428C-4A56-8B7A-049A48FA0EB4}" type="sibTrans" cxnId="{55887BA1-686D-4893-956C-A92358DB3B64}">
      <dgm:prSet/>
      <dgm:spPr/>
      <dgm:t>
        <a:bodyPr/>
        <a:lstStyle/>
        <a:p>
          <a:endParaRPr lang="en-GB"/>
        </a:p>
      </dgm:t>
    </dgm:pt>
    <dgm:pt modelId="{C60D6687-69DF-49E0-A75E-E4E618285343}" type="pres">
      <dgm:prSet presAssocID="{AA2DEA6B-3082-4A10-8FE6-4275B406ACA5}" presName="Name0" presStyleCnt="0">
        <dgm:presLayoutVars>
          <dgm:chPref val="1"/>
          <dgm:dir/>
          <dgm:animOne val="branch"/>
          <dgm:animLvl val="lvl"/>
          <dgm:resizeHandles val="exact"/>
        </dgm:presLayoutVars>
      </dgm:prSet>
      <dgm:spPr/>
      <dgm:t>
        <a:bodyPr/>
        <a:lstStyle/>
        <a:p>
          <a:endParaRPr lang="en-US"/>
        </a:p>
      </dgm:t>
    </dgm:pt>
    <dgm:pt modelId="{CDEF2CE2-3BF9-4F04-A17B-245ECB570642}" type="pres">
      <dgm:prSet presAssocID="{88162612-1B1E-46E5-AAFE-EA9542A0E4DD}" presName="root1" presStyleCnt="0"/>
      <dgm:spPr/>
    </dgm:pt>
    <dgm:pt modelId="{34D749F2-B845-4348-A2FE-4A9BE275A625}" type="pres">
      <dgm:prSet presAssocID="{88162612-1B1E-46E5-AAFE-EA9542A0E4DD}" presName="LevelOneTextNode" presStyleLbl="node0" presStyleIdx="0" presStyleCnt="1" custScaleX="220271">
        <dgm:presLayoutVars>
          <dgm:chPref val="3"/>
        </dgm:presLayoutVars>
      </dgm:prSet>
      <dgm:spPr/>
      <dgm:t>
        <a:bodyPr/>
        <a:lstStyle/>
        <a:p>
          <a:endParaRPr lang="en-US"/>
        </a:p>
      </dgm:t>
    </dgm:pt>
    <dgm:pt modelId="{594881C3-B604-4F36-8278-9FDFC6DB9DB1}" type="pres">
      <dgm:prSet presAssocID="{88162612-1B1E-46E5-AAFE-EA9542A0E4DD}" presName="level2hierChild" presStyleCnt="0"/>
      <dgm:spPr/>
    </dgm:pt>
    <dgm:pt modelId="{3A8EE454-B18A-41E8-BDA5-5CD7AA8193F6}" type="pres">
      <dgm:prSet presAssocID="{105139FF-8B03-425D-9B9C-6C9D44CE0F74}" presName="conn2-1" presStyleLbl="parChTrans1D2" presStyleIdx="0" presStyleCnt="4"/>
      <dgm:spPr/>
      <dgm:t>
        <a:bodyPr/>
        <a:lstStyle/>
        <a:p>
          <a:endParaRPr lang="en-US"/>
        </a:p>
      </dgm:t>
    </dgm:pt>
    <dgm:pt modelId="{1924DF0A-9C99-4CA9-9981-5BAEC71A7D7F}" type="pres">
      <dgm:prSet presAssocID="{105139FF-8B03-425D-9B9C-6C9D44CE0F74}" presName="connTx" presStyleLbl="parChTrans1D2" presStyleIdx="0" presStyleCnt="4"/>
      <dgm:spPr/>
      <dgm:t>
        <a:bodyPr/>
        <a:lstStyle/>
        <a:p>
          <a:endParaRPr lang="en-US"/>
        </a:p>
      </dgm:t>
    </dgm:pt>
    <dgm:pt modelId="{6254D16D-E654-4308-B445-E03061D6F7D6}" type="pres">
      <dgm:prSet presAssocID="{1E3B7E0B-230F-4AE1-AE3D-28113F23058D}" presName="root2" presStyleCnt="0"/>
      <dgm:spPr/>
    </dgm:pt>
    <dgm:pt modelId="{AC27FF8C-C154-41B9-9DC0-88D0616ADDFE}" type="pres">
      <dgm:prSet presAssocID="{1E3B7E0B-230F-4AE1-AE3D-28113F23058D}" presName="LevelTwoTextNode" presStyleLbl="node2" presStyleIdx="0" presStyleCnt="4">
        <dgm:presLayoutVars>
          <dgm:chPref val="3"/>
        </dgm:presLayoutVars>
      </dgm:prSet>
      <dgm:spPr/>
      <dgm:t>
        <a:bodyPr/>
        <a:lstStyle/>
        <a:p>
          <a:endParaRPr lang="en-US"/>
        </a:p>
      </dgm:t>
    </dgm:pt>
    <dgm:pt modelId="{70728C5D-F7AF-4A58-AF34-8483A5282A1B}" type="pres">
      <dgm:prSet presAssocID="{1E3B7E0B-230F-4AE1-AE3D-28113F23058D}" presName="level3hierChild" presStyleCnt="0"/>
      <dgm:spPr/>
    </dgm:pt>
    <dgm:pt modelId="{730842CC-27E0-48C0-8B83-D43F3A436C2F}" type="pres">
      <dgm:prSet presAssocID="{9DD6DEDB-AC4A-4306-A1D7-8469D7DE61E7}" presName="conn2-1" presStyleLbl="parChTrans1D2" presStyleIdx="1" presStyleCnt="4"/>
      <dgm:spPr/>
      <dgm:t>
        <a:bodyPr/>
        <a:lstStyle/>
        <a:p>
          <a:endParaRPr lang="en-US"/>
        </a:p>
      </dgm:t>
    </dgm:pt>
    <dgm:pt modelId="{574942EC-CCAD-4B86-BDE6-5164CB71D425}" type="pres">
      <dgm:prSet presAssocID="{9DD6DEDB-AC4A-4306-A1D7-8469D7DE61E7}" presName="connTx" presStyleLbl="parChTrans1D2" presStyleIdx="1" presStyleCnt="4"/>
      <dgm:spPr/>
      <dgm:t>
        <a:bodyPr/>
        <a:lstStyle/>
        <a:p>
          <a:endParaRPr lang="en-US"/>
        </a:p>
      </dgm:t>
    </dgm:pt>
    <dgm:pt modelId="{E57794CD-4042-4F2F-A77A-FA750B46A811}" type="pres">
      <dgm:prSet presAssocID="{01E8EB0F-9658-4FBA-A941-0EA679CC3F65}" presName="root2" presStyleCnt="0"/>
      <dgm:spPr/>
    </dgm:pt>
    <dgm:pt modelId="{C0732F16-F8A1-4C31-B9AE-A22B1853253A}" type="pres">
      <dgm:prSet presAssocID="{01E8EB0F-9658-4FBA-A941-0EA679CC3F65}" presName="LevelTwoTextNode" presStyleLbl="node2" presStyleIdx="1" presStyleCnt="4">
        <dgm:presLayoutVars>
          <dgm:chPref val="3"/>
        </dgm:presLayoutVars>
      </dgm:prSet>
      <dgm:spPr/>
      <dgm:t>
        <a:bodyPr/>
        <a:lstStyle/>
        <a:p>
          <a:endParaRPr lang="en-US"/>
        </a:p>
      </dgm:t>
    </dgm:pt>
    <dgm:pt modelId="{93C2B937-6069-4C54-875A-9545B3E61D4C}" type="pres">
      <dgm:prSet presAssocID="{01E8EB0F-9658-4FBA-A941-0EA679CC3F65}" presName="level3hierChild" presStyleCnt="0"/>
      <dgm:spPr/>
    </dgm:pt>
    <dgm:pt modelId="{618F6E6D-27F8-45FC-B548-0E35EC7FE99E}" type="pres">
      <dgm:prSet presAssocID="{6FC990A5-46D1-4191-B006-1F1F8B2E088F}" presName="conn2-1" presStyleLbl="parChTrans1D2" presStyleIdx="2" presStyleCnt="4"/>
      <dgm:spPr/>
      <dgm:t>
        <a:bodyPr/>
        <a:lstStyle/>
        <a:p>
          <a:endParaRPr lang="en-US"/>
        </a:p>
      </dgm:t>
    </dgm:pt>
    <dgm:pt modelId="{BFDBF9FF-2C33-43C4-870F-BB96A28A708A}" type="pres">
      <dgm:prSet presAssocID="{6FC990A5-46D1-4191-B006-1F1F8B2E088F}" presName="connTx" presStyleLbl="parChTrans1D2" presStyleIdx="2" presStyleCnt="4"/>
      <dgm:spPr/>
      <dgm:t>
        <a:bodyPr/>
        <a:lstStyle/>
        <a:p>
          <a:endParaRPr lang="en-US"/>
        </a:p>
      </dgm:t>
    </dgm:pt>
    <dgm:pt modelId="{264EAA56-14D0-4FFB-9733-3FD593457644}" type="pres">
      <dgm:prSet presAssocID="{044B7FFF-855E-4D75-B136-CE828AF8B19D}" presName="root2" presStyleCnt="0"/>
      <dgm:spPr/>
    </dgm:pt>
    <dgm:pt modelId="{144BEF06-41C9-492E-B409-4881CE0C743E}" type="pres">
      <dgm:prSet presAssocID="{044B7FFF-855E-4D75-B136-CE828AF8B19D}" presName="LevelTwoTextNode" presStyleLbl="node2" presStyleIdx="2" presStyleCnt="4">
        <dgm:presLayoutVars>
          <dgm:chPref val="3"/>
        </dgm:presLayoutVars>
      </dgm:prSet>
      <dgm:spPr/>
      <dgm:t>
        <a:bodyPr/>
        <a:lstStyle/>
        <a:p>
          <a:endParaRPr lang="en-US"/>
        </a:p>
      </dgm:t>
    </dgm:pt>
    <dgm:pt modelId="{4AA41EAE-E253-4814-A5DD-D0BBC7352A9F}" type="pres">
      <dgm:prSet presAssocID="{044B7FFF-855E-4D75-B136-CE828AF8B19D}" presName="level3hierChild" presStyleCnt="0"/>
      <dgm:spPr/>
    </dgm:pt>
    <dgm:pt modelId="{80123C81-CB6F-4E92-ABAD-1E5110DFFADB}" type="pres">
      <dgm:prSet presAssocID="{781B4CE3-7BEF-4CCB-84F9-48101ACA3D7E}" presName="conn2-1" presStyleLbl="parChTrans1D2" presStyleIdx="3" presStyleCnt="4"/>
      <dgm:spPr/>
      <dgm:t>
        <a:bodyPr/>
        <a:lstStyle/>
        <a:p>
          <a:endParaRPr lang="en-US"/>
        </a:p>
      </dgm:t>
    </dgm:pt>
    <dgm:pt modelId="{ABCC6044-F8CD-4D76-94E6-0A6651CC5AA9}" type="pres">
      <dgm:prSet presAssocID="{781B4CE3-7BEF-4CCB-84F9-48101ACA3D7E}" presName="connTx" presStyleLbl="parChTrans1D2" presStyleIdx="3" presStyleCnt="4"/>
      <dgm:spPr/>
      <dgm:t>
        <a:bodyPr/>
        <a:lstStyle/>
        <a:p>
          <a:endParaRPr lang="en-US"/>
        </a:p>
      </dgm:t>
    </dgm:pt>
    <dgm:pt modelId="{F084D279-D45B-4042-9CC9-FBA45EDF43E7}" type="pres">
      <dgm:prSet presAssocID="{EA63BF97-BAAE-459F-BCF7-946B308353ED}" presName="root2" presStyleCnt="0"/>
      <dgm:spPr/>
    </dgm:pt>
    <dgm:pt modelId="{8379E895-2119-4514-B80D-2D9F68845967}" type="pres">
      <dgm:prSet presAssocID="{EA63BF97-BAAE-459F-BCF7-946B308353ED}" presName="LevelTwoTextNode" presStyleLbl="node2" presStyleIdx="3" presStyleCnt="4">
        <dgm:presLayoutVars>
          <dgm:chPref val="3"/>
        </dgm:presLayoutVars>
      </dgm:prSet>
      <dgm:spPr/>
      <dgm:t>
        <a:bodyPr/>
        <a:lstStyle/>
        <a:p>
          <a:endParaRPr lang="en-US"/>
        </a:p>
      </dgm:t>
    </dgm:pt>
    <dgm:pt modelId="{61A3ECE2-3072-4CA2-A306-0D4255D3A41F}" type="pres">
      <dgm:prSet presAssocID="{EA63BF97-BAAE-459F-BCF7-946B308353ED}" presName="level3hierChild" presStyleCnt="0"/>
      <dgm:spPr/>
    </dgm:pt>
  </dgm:ptLst>
  <dgm:cxnLst>
    <dgm:cxn modelId="{3DA30A5A-49DB-49A3-B0EE-8305C5FF2000}" type="presOf" srcId="{044B7FFF-855E-4D75-B136-CE828AF8B19D}" destId="{144BEF06-41C9-492E-B409-4881CE0C743E}" srcOrd="0" destOrd="0" presId="urn:microsoft.com/office/officeart/2008/layout/HorizontalMultiLevelHierarchy"/>
    <dgm:cxn modelId="{0EB3ADE9-A1BE-4FE2-80EC-B2555C31F4F9}" type="presOf" srcId="{781B4CE3-7BEF-4CCB-84F9-48101ACA3D7E}" destId="{ABCC6044-F8CD-4D76-94E6-0A6651CC5AA9}" srcOrd="1" destOrd="0" presId="urn:microsoft.com/office/officeart/2008/layout/HorizontalMultiLevelHierarchy"/>
    <dgm:cxn modelId="{2E935892-AFD8-454E-9DC5-45F2953C5C0A}" srcId="{88162612-1B1E-46E5-AAFE-EA9542A0E4DD}" destId="{044B7FFF-855E-4D75-B136-CE828AF8B19D}" srcOrd="2" destOrd="0" parTransId="{6FC990A5-46D1-4191-B006-1F1F8B2E088F}" sibTransId="{EF20D5BB-57D4-41E2-AD04-727058CBA479}"/>
    <dgm:cxn modelId="{769B7FA8-DA97-4D9D-B0C1-32388573B063}" type="presOf" srcId="{6FC990A5-46D1-4191-B006-1F1F8B2E088F}" destId="{618F6E6D-27F8-45FC-B548-0E35EC7FE99E}" srcOrd="0" destOrd="0" presId="urn:microsoft.com/office/officeart/2008/layout/HorizontalMultiLevelHierarchy"/>
    <dgm:cxn modelId="{1FEBE17D-B712-45C0-9823-701272123330}" type="presOf" srcId="{EA63BF97-BAAE-459F-BCF7-946B308353ED}" destId="{8379E895-2119-4514-B80D-2D9F68845967}" srcOrd="0" destOrd="0" presId="urn:microsoft.com/office/officeart/2008/layout/HorizontalMultiLevelHierarchy"/>
    <dgm:cxn modelId="{57AB502A-A5F8-4A90-B5CA-4E27FA0560F3}" type="presOf" srcId="{9DD6DEDB-AC4A-4306-A1D7-8469D7DE61E7}" destId="{574942EC-CCAD-4B86-BDE6-5164CB71D425}" srcOrd="1" destOrd="0" presId="urn:microsoft.com/office/officeart/2008/layout/HorizontalMultiLevelHierarchy"/>
    <dgm:cxn modelId="{04230880-39A2-4AD6-9528-B5E33DA4E4DB}" type="presOf" srcId="{01E8EB0F-9658-4FBA-A941-0EA679CC3F65}" destId="{C0732F16-F8A1-4C31-B9AE-A22B1853253A}" srcOrd="0" destOrd="0" presId="urn:microsoft.com/office/officeart/2008/layout/HorizontalMultiLevelHierarchy"/>
    <dgm:cxn modelId="{51436EC6-A817-49B3-BC3F-7238A452399A}" type="presOf" srcId="{88162612-1B1E-46E5-AAFE-EA9542A0E4DD}" destId="{34D749F2-B845-4348-A2FE-4A9BE275A625}" srcOrd="0" destOrd="0" presId="urn:microsoft.com/office/officeart/2008/layout/HorizontalMultiLevelHierarchy"/>
    <dgm:cxn modelId="{DB8BCBC2-59A9-4845-8970-CC51C9296048}" type="presOf" srcId="{105139FF-8B03-425D-9B9C-6C9D44CE0F74}" destId="{3A8EE454-B18A-41E8-BDA5-5CD7AA8193F6}" srcOrd="0" destOrd="0" presId="urn:microsoft.com/office/officeart/2008/layout/HorizontalMultiLevelHierarchy"/>
    <dgm:cxn modelId="{0F6E601E-1042-4027-AA46-1D9898679E58}" type="presOf" srcId="{105139FF-8B03-425D-9B9C-6C9D44CE0F74}" destId="{1924DF0A-9C99-4CA9-9981-5BAEC71A7D7F}" srcOrd="1" destOrd="0" presId="urn:microsoft.com/office/officeart/2008/layout/HorizontalMultiLevelHierarchy"/>
    <dgm:cxn modelId="{6AA03BF2-8390-4DA3-800F-8D2C23B9FA69}" type="presOf" srcId="{AA2DEA6B-3082-4A10-8FE6-4275B406ACA5}" destId="{C60D6687-69DF-49E0-A75E-E4E618285343}" srcOrd="0" destOrd="0" presId="urn:microsoft.com/office/officeart/2008/layout/HorizontalMultiLevelHierarchy"/>
    <dgm:cxn modelId="{383E9117-BB43-47EA-97A3-06AE079AB09E}" srcId="{88162612-1B1E-46E5-AAFE-EA9542A0E4DD}" destId="{01E8EB0F-9658-4FBA-A941-0EA679CC3F65}" srcOrd="1" destOrd="0" parTransId="{9DD6DEDB-AC4A-4306-A1D7-8469D7DE61E7}" sibTransId="{C8503BA7-3F39-4377-AE53-4F3BC29D7F61}"/>
    <dgm:cxn modelId="{AA5F66D1-475D-4187-9306-68697C94403E}" type="presOf" srcId="{6FC990A5-46D1-4191-B006-1F1F8B2E088F}" destId="{BFDBF9FF-2C33-43C4-870F-BB96A28A708A}" srcOrd="1" destOrd="0" presId="urn:microsoft.com/office/officeart/2008/layout/HorizontalMultiLevelHierarchy"/>
    <dgm:cxn modelId="{75284FB7-1311-44D4-A6A9-1F88579E2ED4}" type="presOf" srcId="{1E3B7E0B-230F-4AE1-AE3D-28113F23058D}" destId="{AC27FF8C-C154-41B9-9DC0-88D0616ADDFE}" srcOrd="0" destOrd="0" presId="urn:microsoft.com/office/officeart/2008/layout/HorizontalMultiLevelHierarchy"/>
    <dgm:cxn modelId="{0FBA629F-7A0A-4938-8103-DE6124F8572E}" srcId="{88162612-1B1E-46E5-AAFE-EA9542A0E4DD}" destId="{1E3B7E0B-230F-4AE1-AE3D-28113F23058D}" srcOrd="0" destOrd="0" parTransId="{105139FF-8B03-425D-9B9C-6C9D44CE0F74}" sibTransId="{9696EC50-F4CB-44A9-BE8E-51DA8A9C44F0}"/>
    <dgm:cxn modelId="{85E4CCCC-2944-4A7E-8FBA-446C4B0B1938}" type="presOf" srcId="{9DD6DEDB-AC4A-4306-A1D7-8469D7DE61E7}" destId="{730842CC-27E0-48C0-8B83-D43F3A436C2F}" srcOrd="0" destOrd="0" presId="urn:microsoft.com/office/officeart/2008/layout/HorizontalMultiLevelHierarchy"/>
    <dgm:cxn modelId="{1984FAEB-70AE-4BAD-AD87-70BD256D86D4}" srcId="{AA2DEA6B-3082-4A10-8FE6-4275B406ACA5}" destId="{88162612-1B1E-46E5-AAFE-EA9542A0E4DD}" srcOrd="0" destOrd="0" parTransId="{0FEBD652-D631-44B7-B020-656AA8BB8902}" sibTransId="{0B6D78A5-9C00-4844-90A6-3A38D98113D4}"/>
    <dgm:cxn modelId="{8280DF5B-4617-48E4-B3A7-6F5D7C5B50AE}" type="presOf" srcId="{781B4CE3-7BEF-4CCB-84F9-48101ACA3D7E}" destId="{80123C81-CB6F-4E92-ABAD-1E5110DFFADB}" srcOrd="0" destOrd="0" presId="urn:microsoft.com/office/officeart/2008/layout/HorizontalMultiLevelHierarchy"/>
    <dgm:cxn modelId="{55887BA1-686D-4893-956C-A92358DB3B64}" srcId="{88162612-1B1E-46E5-AAFE-EA9542A0E4DD}" destId="{EA63BF97-BAAE-459F-BCF7-946B308353ED}" srcOrd="3" destOrd="0" parTransId="{781B4CE3-7BEF-4CCB-84F9-48101ACA3D7E}" sibTransId="{829FCC57-428C-4A56-8B7A-049A48FA0EB4}"/>
    <dgm:cxn modelId="{A735F846-F3B3-4573-A47F-470B7A52D0AF}" type="presParOf" srcId="{C60D6687-69DF-49E0-A75E-E4E618285343}" destId="{CDEF2CE2-3BF9-4F04-A17B-245ECB570642}" srcOrd="0" destOrd="0" presId="urn:microsoft.com/office/officeart/2008/layout/HorizontalMultiLevelHierarchy"/>
    <dgm:cxn modelId="{810B636E-755B-4501-A12D-F1CC6D615C4C}" type="presParOf" srcId="{CDEF2CE2-3BF9-4F04-A17B-245ECB570642}" destId="{34D749F2-B845-4348-A2FE-4A9BE275A625}" srcOrd="0" destOrd="0" presId="urn:microsoft.com/office/officeart/2008/layout/HorizontalMultiLevelHierarchy"/>
    <dgm:cxn modelId="{2BAE59E3-8175-465B-A868-F81A7CCC9730}" type="presParOf" srcId="{CDEF2CE2-3BF9-4F04-A17B-245ECB570642}" destId="{594881C3-B604-4F36-8278-9FDFC6DB9DB1}" srcOrd="1" destOrd="0" presId="urn:microsoft.com/office/officeart/2008/layout/HorizontalMultiLevelHierarchy"/>
    <dgm:cxn modelId="{78EE22AF-650F-4F9D-913C-EB73317EB7B5}" type="presParOf" srcId="{594881C3-B604-4F36-8278-9FDFC6DB9DB1}" destId="{3A8EE454-B18A-41E8-BDA5-5CD7AA8193F6}" srcOrd="0" destOrd="0" presId="urn:microsoft.com/office/officeart/2008/layout/HorizontalMultiLevelHierarchy"/>
    <dgm:cxn modelId="{6C5607A3-1693-497C-9974-78FD787342C8}" type="presParOf" srcId="{3A8EE454-B18A-41E8-BDA5-5CD7AA8193F6}" destId="{1924DF0A-9C99-4CA9-9981-5BAEC71A7D7F}" srcOrd="0" destOrd="0" presId="urn:microsoft.com/office/officeart/2008/layout/HorizontalMultiLevelHierarchy"/>
    <dgm:cxn modelId="{2FD64916-0F17-45B2-B0A0-AA150A07AFE7}" type="presParOf" srcId="{594881C3-B604-4F36-8278-9FDFC6DB9DB1}" destId="{6254D16D-E654-4308-B445-E03061D6F7D6}" srcOrd="1" destOrd="0" presId="urn:microsoft.com/office/officeart/2008/layout/HorizontalMultiLevelHierarchy"/>
    <dgm:cxn modelId="{8491E258-4D95-450F-9334-D7AA90D7BB0B}" type="presParOf" srcId="{6254D16D-E654-4308-B445-E03061D6F7D6}" destId="{AC27FF8C-C154-41B9-9DC0-88D0616ADDFE}" srcOrd="0" destOrd="0" presId="urn:microsoft.com/office/officeart/2008/layout/HorizontalMultiLevelHierarchy"/>
    <dgm:cxn modelId="{B3B6F6A9-CC23-494D-8525-3FDC54562F2F}" type="presParOf" srcId="{6254D16D-E654-4308-B445-E03061D6F7D6}" destId="{70728C5D-F7AF-4A58-AF34-8483A5282A1B}" srcOrd="1" destOrd="0" presId="urn:microsoft.com/office/officeart/2008/layout/HorizontalMultiLevelHierarchy"/>
    <dgm:cxn modelId="{4457B00C-D086-4CA6-9401-DF9ED2CDF907}" type="presParOf" srcId="{594881C3-B604-4F36-8278-9FDFC6DB9DB1}" destId="{730842CC-27E0-48C0-8B83-D43F3A436C2F}" srcOrd="2" destOrd="0" presId="urn:microsoft.com/office/officeart/2008/layout/HorizontalMultiLevelHierarchy"/>
    <dgm:cxn modelId="{441AF1C5-45D1-471A-B9EC-74922CA5074B}" type="presParOf" srcId="{730842CC-27E0-48C0-8B83-D43F3A436C2F}" destId="{574942EC-CCAD-4B86-BDE6-5164CB71D425}" srcOrd="0" destOrd="0" presId="urn:microsoft.com/office/officeart/2008/layout/HorizontalMultiLevelHierarchy"/>
    <dgm:cxn modelId="{69E2C3A9-23B2-4CEC-B6C3-2248355AA417}" type="presParOf" srcId="{594881C3-B604-4F36-8278-9FDFC6DB9DB1}" destId="{E57794CD-4042-4F2F-A77A-FA750B46A811}" srcOrd="3" destOrd="0" presId="urn:microsoft.com/office/officeart/2008/layout/HorizontalMultiLevelHierarchy"/>
    <dgm:cxn modelId="{F94598D5-971E-49A8-BD83-F14465E35132}" type="presParOf" srcId="{E57794CD-4042-4F2F-A77A-FA750B46A811}" destId="{C0732F16-F8A1-4C31-B9AE-A22B1853253A}" srcOrd="0" destOrd="0" presId="urn:microsoft.com/office/officeart/2008/layout/HorizontalMultiLevelHierarchy"/>
    <dgm:cxn modelId="{F6E3B263-FACF-40E9-A191-07FB7F0D88C9}" type="presParOf" srcId="{E57794CD-4042-4F2F-A77A-FA750B46A811}" destId="{93C2B937-6069-4C54-875A-9545B3E61D4C}" srcOrd="1" destOrd="0" presId="urn:microsoft.com/office/officeart/2008/layout/HorizontalMultiLevelHierarchy"/>
    <dgm:cxn modelId="{37CE02C2-5AF6-4C98-A9CB-6607921F01C0}" type="presParOf" srcId="{594881C3-B604-4F36-8278-9FDFC6DB9DB1}" destId="{618F6E6D-27F8-45FC-B548-0E35EC7FE99E}" srcOrd="4" destOrd="0" presId="urn:microsoft.com/office/officeart/2008/layout/HorizontalMultiLevelHierarchy"/>
    <dgm:cxn modelId="{1B6A2A7C-05F7-4E8C-BD30-32838EC5E102}" type="presParOf" srcId="{618F6E6D-27F8-45FC-B548-0E35EC7FE99E}" destId="{BFDBF9FF-2C33-43C4-870F-BB96A28A708A}" srcOrd="0" destOrd="0" presId="urn:microsoft.com/office/officeart/2008/layout/HorizontalMultiLevelHierarchy"/>
    <dgm:cxn modelId="{167626A6-6172-401C-A8BA-BF01169DD774}" type="presParOf" srcId="{594881C3-B604-4F36-8278-9FDFC6DB9DB1}" destId="{264EAA56-14D0-4FFB-9733-3FD593457644}" srcOrd="5" destOrd="0" presId="urn:microsoft.com/office/officeart/2008/layout/HorizontalMultiLevelHierarchy"/>
    <dgm:cxn modelId="{ABBBB5C4-09F7-4AB6-9663-817BA81EC30E}" type="presParOf" srcId="{264EAA56-14D0-4FFB-9733-3FD593457644}" destId="{144BEF06-41C9-492E-B409-4881CE0C743E}" srcOrd="0" destOrd="0" presId="urn:microsoft.com/office/officeart/2008/layout/HorizontalMultiLevelHierarchy"/>
    <dgm:cxn modelId="{0C512FAB-630A-4DDF-9777-5DF285501965}" type="presParOf" srcId="{264EAA56-14D0-4FFB-9733-3FD593457644}" destId="{4AA41EAE-E253-4814-A5DD-D0BBC7352A9F}" srcOrd="1" destOrd="0" presId="urn:microsoft.com/office/officeart/2008/layout/HorizontalMultiLevelHierarchy"/>
    <dgm:cxn modelId="{C994192D-75A1-44EF-B1E7-E3EF24E7C608}" type="presParOf" srcId="{594881C3-B604-4F36-8278-9FDFC6DB9DB1}" destId="{80123C81-CB6F-4E92-ABAD-1E5110DFFADB}" srcOrd="6" destOrd="0" presId="urn:microsoft.com/office/officeart/2008/layout/HorizontalMultiLevelHierarchy"/>
    <dgm:cxn modelId="{11055FD7-1819-4B4D-A912-0467F4218452}" type="presParOf" srcId="{80123C81-CB6F-4E92-ABAD-1E5110DFFADB}" destId="{ABCC6044-F8CD-4D76-94E6-0A6651CC5AA9}" srcOrd="0" destOrd="0" presId="urn:microsoft.com/office/officeart/2008/layout/HorizontalMultiLevelHierarchy"/>
    <dgm:cxn modelId="{A071109D-FF1B-4039-A8D5-349744BE67BF}" type="presParOf" srcId="{594881C3-B604-4F36-8278-9FDFC6DB9DB1}" destId="{F084D279-D45B-4042-9CC9-FBA45EDF43E7}" srcOrd="7" destOrd="0" presId="urn:microsoft.com/office/officeart/2008/layout/HorizontalMultiLevelHierarchy"/>
    <dgm:cxn modelId="{A9D3C78F-B5AE-435F-822D-E0CA8744C2ED}" type="presParOf" srcId="{F084D279-D45B-4042-9CC9-FBA45EDF43E7}" destId="{8379E895-2119-4514-B80D-2D9F68845967}" srcOrd="0" destOrd="0" presId="urn:microsoft.com/office/officeart/2008/layout/HorizontalMultiLevelHierarchy"/>
    <dgm:cxn modelId="{80F37778-D5EC-406D-B811-FC25EA5BE56B}" type="presParOf" srcId="{F084D279-D45B-4042-9CC9-FBA45EDF43E7}" destId="{61A3ECE2-3072-4CA2-A306-0D4255D3A41F}"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solidFill>
                <a:schemeClr val="tx1">
                  <a:lumMod val="75000"/>
                  <a:lumOff val="25000"/>
                </a:schemeClr>
              </a:solidFill>
            </a:rPr>
            <a:t>Cine</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custT="1"/>
      <dgm:spPr/>
      <dgm:t>
        <a:bodyPr/>
        <a:lstStyle/>
        <a:p>
          <a:r>
            <a:rPr lang="ro-RO" sz="1600" dirty="0" smtClean="0">
              <a:solidFill>
                <a:schemeClr val="tx1">
                  <a:lumMod val="75000"/>
                  <a:lumOff val="25000"/>
                </a:schemeClr>
              </a:solidFill>
            </a:rPr>
            <a:t>Practicieni din prima linie</a:t>
          </a:r>
          <a:endParaRPr lang="en-GB" sz="1600"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solidFill>
                <a:schemeClr val="tx1">
                  <a:lumMod val="75000"/>
                  <a:lumOff val="25000"/>
                </a:schemeClr>
              </a:solidFill>
            </a:rPr>
            <a:t>Ce</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custT="1"/>
      <dgm:spPr/>
      <dgm:t>
        <a:bodyPr/>
        <a:lstStyle/>
        <a:p>
          <a:r>
            <a:rPr lang="ro-RO" sz="1600" dirty="0" smtClean="0">
              <a:solidFill>
                <a:schemeClr val="tx1">
                  <a:lumMod val="75000"/>
                  <a:lumOff val="25000"/>
                </a:schemeClr>
              </a:solidFill>
            </a:rPr>
            <a:t>Cadru de referință - radicalizarea</a:t>
          </a:r>
          <a:endParaRPr lang="en-GB" sz="1600"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7F3C50ED-D558-43BE-8D5E-9B9FE531D635}">
      <dgm:prSet phldrT="[Tekst]"/>
      <dgm:spPr/>
      <dgm:t>
        <a:bodyPr/>
        <a:lstStyle/>
        <a:p>
          <a:r>
            <a:rPr lang="ro-RO" dirty="0" smtClean="0">
              <a:solidFill>
                <a:schemeClr val="tx1">
                  <a:lumMod val="75000"/>
                  <a:lumOff val="25000"/>
                </a:schemeClr>
              </a:solidFill>
            </a:rPr>
            <a:t>Cum</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ro-RO" dirty="0" smtClean="0">
              <a:solidFill>
                <a:schemeClr val="tx1">
                  <a:lumMod val="75000"/>
                  <a:lumOff val="25000"/>
                </a:schemeClr>
              </a:solidFill>
            </a:rPr>
            <a:t>Cunoaștere</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ro-RO" dirty="0" smtClean="0">
              <a:solidFill>
                <a:schemeClr val="tx1">
                  <a:lumMod val="75000"/>
                  <a:lumOff val="25000"/>
                </a:schemeClr>
              </a:solidFill>
            </a:rPr>
            <a:t>Exersarea abilităților</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smtClean="0">
              <a:solidFill>
                <a:schemeClr val="tx1">
                  <a:lumMod val="75000"/>
                  <a:lumOff val="25000"/>
                </a:schemeClr>
              </a:solidFill>
            </a:rPr>
            <a:t>R</a:t>
          </a:r>
          <a:r>
            <a:rPr lang="ro-RO" dirty="0" smtClean="0">
              <a:solidFill>
                <a:schemeClr val="tx1">
                  <a:lumMod val="75000"/>
                  <a:lumOff val="25000"/>
                </a:schemeClr>
              </a:solidFill>
            </a:rPr>
            <a:t>ezultat</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en-GB" dirty="0" smtClean="0">
              <a:solidFill>
                <a:schemeClr val="tx1">
                  <a:lumMod val="75000"/>
                  <a:lumOff val="25000"/>
                </a:schemeClr>
              </a:solidFill>
            </a:rPr>
            <a:t>R</a:t>
          </a:r>
          <a:r>
            <a:rPr lang="ro-RO" dirty="0" smtClean="0">
              <a:solidFill>
                <a:schemeClr val="tx1">
                  <a:lumMod val="75000"/>
                  <a:lumOff val="25000"/>
                </a:schemeClr>
              </a:solidFill>
            </a:rPr>
            <a:t>ecunoașterea semnelor</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ro-RO" dirty="0" smtClean="0">
              <a:solidFill>
                <a:schemeClr val="tx1">
                  <a:lumMod val="75000"/>
                  <a:lumOff val="25000"/>
                </a:schemeClr>
              </a:solidFill>
            </a:rPr>
            <a:t>Abilități de </a:t>
          </a:r>
          <a:r>
            <a:rPr lang="ro-RO" i="1" dirty="0" smtClean="0">
              <a:solidFill>
                <a:schemeClr val="tx1">
                  <a:lumMod val="75000"/>
                  <a:lumOff val="25000"/>
                </a:schemeClr>
              </a:solidFill>
            </a:rPr>
            <a:t>coaching </a:t>
          </a:r>
          <a:r>
            <a:rPr lang="ro-RO" i="0" dirty="0" smtClean="0">
              <a:solidFill>
                <a:schemeClr val="tx1">
                  <a:lumMod val="75000"/>
                  <a:lumOff val="25000"/>
                </a:schemeClr>
              </a:solidFill>
            </a:rPr>
            <a:t>și </a:t>
          </a:r>
          <a:r>
            <a:rPr lang="ro-RO" i="1" dirty="0" smtClean="0">
              <a:solidFill>
                <a:schemeClr val="tx1">
                  <a:lumMod val="75000"/>
                  <a:lumOff val="25000"/>
                </a:schemeClr>
              </a:solidFill>
            </a:rPr>
            <a:t>parenting</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C4E2E093-DE32-4860-A011-1B02549BD6F8}">
      <dgm:prSet custT="1"/>
      <dgm:spPr/>
      <dgm:t>
        <a:bodyPr/>
        <a:lstStyle/>
        <a:p>
          <a:r>
            <a:rPr lang="ro-RO" sz="1600" dirty="0" smtClean="0">
              <a:solidFill>
                <a:schemeClr val="tx1">
                  <a:lumMod val="75000"/>
                  <a:lumOff val="25000"/>
                </a:schemeClr>
              </a:solidFill>
            </a:rPr>
            <a:t>Părinți</a:t>
          </a:r>
          <a:endParaRPr lang="en-GB" sz="1600" dirty="0">
            <a:solidFill>
              <a:schemeClr val="tx1">
                <a:lumMod val="75000"/>
                <a:lumOff val="25000"/>
              </a:schemeClr>
            </a:solidFill>
          </a:endParaRPr>
        </a:p>
      </dgm:t>
    </dgm:pt>
    <dgm:pt modelId="{C4FC727B-2227-4CC5-BAB9-4F0693000AB2}" type="parTrans" cxnId="{F16F96A6-9147-452C-AE64-D804F6CF2830}">
      <dgm:prSet/>
      <dgm:spPr/>
      <dgm:t>
        <a:bodyPr/>
        <a:lstStyle/>
        <a:p>
          <a:endParaRPr lang="en-US"/>
        </a:p>
      </dgm:t>
    </dgm:pt>
    <dgm:pt modelId="{BCEA06D3-9861-4A59-8D2D-4128BA2E59AB}" type="sibTrans" cxnId="{F16F96A6-9147-452C-AE64-D804F6CF2830}">
      <dgm:prSet/>
      <dgm:spPr/>
      <dgm:t>
        <a:bodyPr/>
        <a:lstStyle/>
        <a:p>
          <a:endParaRPr lang="en-US"/>
        </a:p>
      </dgm:t>
    </dgm:pt>
    <dgm:pt modelId="{10676DC6-B8D2-4DE8-8B00-126245C2E4A1}">
      <dgm:prSet phldrT="[Tekst]" custT="1"/>
      <dgm:spPr/>
      <dgm:t>
        <a:bodyPr/>
        <a:lstStyle/>
        <a:p>
          <a:r>
            <a:rPr lang="ro-RO" sz="1600" dirty="0" smtClean="0">
              <a:solidFill>
                <a:schemeClr val="tx1">
                  <a:lumMod val="75000"/>
                  <a:lumOff val="25000"/>
                </a:schemeClr>
              </a:solidFill>
            </a:rPr>
            <a:t>Exerciții și simulări</a:t>
          </a:r>
          <a:endParaRPr lang="en-GB" sz="1600" dirty="0">
            <a:solidFill>
              <a:schemeClr val="tx1">
                <a:lumMod val="75000"/>
                <a:lumOff val="25000"/>
              </a:schemeClr>
            </a:solidFill>
          </a:endParaRPr>
        </a:p>
      </dgm:t>
    </dgm:pt>
    <dgm:pt modelId="{B6AF7B50-B29F-4B8E-B399-7A4DFA190D07}" type="sibTrans" cxnId="{50BDFE6E-84AF-4317-ACE5-377AF7ED99BB}">
      <dgm:prSet/>
      <dgm:spPr/>
      <dgm:t>
        <a:bodyPr/>
        <a:lstStyle/>
        <a:p>
          <a:endParaRPr lang="en-GB"/>
        </a:p>
      </dgm:t>
    </dgm:pt>
    <dgm:pt modelId="{36C8D2F8-2D79-4B24-AA92-29830D2F117A}" type="parTrans" cxnId="{50BDFE6E-84AF-4317-ACE5-377AF7ED99BB}">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6B1E9052-22DA-4464-9DFC-5E5922315BD2}" srcId="{9D704693-0B74-4955-9ADC-99007F12EE3A}" destId="{24EBDD27-769C-422A-921F-6A362873931C}" srcOrd="3" destOrd="0" parTransId="{DA87B8DB-0E16-47F8-A4E9-28B5E5834048}" sibTransId="{3EDA8786-D707-4816-9E4B-4EB112AD90E8}"/>
    <dgm:cxn modelId="{130C0738-91CE-4156-8C37-19D4B1E09030}" type="presOf" srcId="{24EBDD27-769C-422A-921F-6A362873931C}" destId="{0BB3372C-810B-4993-990E-62E29B44623C}" srcOrd="0" destOrd="0" presId="urn:microsoft.com/office/officeart/2005/8/layout/target3"/>
    <dgm:cxn modelId="{7B5694AB-9315-402D-8AA0-8A7A3D0C1F96}" type="presOf" srcId="{C4E2E093-DE32-4860-A011-1B02549BD6F8}" destId="{A5906B98-203F-4988-B407-B8E2FB5B95EE}" srcOrd="0" destOrd="1" presId="urn:microsoft.com/office/officeart/2005/8/layout/target3"/>
    <dgm:cxn modelId="{370C3D8C-994E-4194-9E41-6B101072D6C2}" type="presOf" srcId="{10676DC6-B8D2-4DE8-8B00-126245C2E4A1}" destId="{ED256798-062E-4140-9838-778B40B4133B}"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9DD4E833-1784-4454-8C05-814A5AC59652}" srcId="{24EBDD27-769C-422A-921F-6A362873931C}" destId="{ABE8A5B4-E513-420F-8615-7FC725422FB3}" srcOrd="1" destOrd="0" parTransId="{586DD813-C1C1-4109-81E1-491E503B15D8}" sibTransId="{88C4B0AA-0D50-4BDB-8133-5E1125CE04F6}"/>
    <dgm:cxn modelId="{D1459E4F-8913-42C3-B62F-624D385B44BA}" type="presOf" srcId="{822841D3-9DBF-46D5-B049-0CB374430D48}" destId="{A1E97288-4156-4711-8F93-B7E1DC364E6A}" srcOrd="0" destOrd="0" presId="urn:microsoft.com/office/officeart/2005/8/layout/target3"/>
    <dgm:cxn modelId="{69BAD8D6-77A3-4A8F-A026-C130099F4D83}" srcId="{7F3C50ED-D558-43BE-8D5E-9B9FE531D635}" destId="{01A2945C-62D9-4D4B-9F68-B922646DA43C}" srcOrd="1" destOrd="0" parTransId="{EE76601C-E513-4AC3-AF95-3EF8CAB06BD3}" sibTransId="{AAC5E341-9570-4844-A6E6-E7593EDCA940}"/>
    <dgm:cxn modelId="{DF1E462F-FDF7-4017-8857-D6FB6C8A5E4C}" srcId="{9D704693-0B74-4955-9ADC-99007F12EE3A}" destId="{7F3C50ED-D558-43BE-8D5E-9B9FE531D635}" srcOrd="2" destOrd="0" parTransId="{56700241-0274-45D8-B871-6C3B7D8ACC12}" sibTransId="{5DF4D15F-0BD9-4ABA-809F-F37A5FBC28BC}"/>
    <dgm:cxn modelId="{2A3E6D28-FFD0-44E7-A745-75E8EE724937}" type="presOf" srcId="{B7E11FAA-F15B-454C-940F-78B4A6D1A097}" destId="{A5906B98-203F-4988-B407-B8E2FB5B95EE}"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620A0094-8F19-4090-9071-3DB746E71AC2}" type="presOf" srcId="{B58E5805-9D79-4032-89FB-E8797F96D632}" destId="{07FF51D4-A9AD-408D-AEA1-9D315CDF1091}" srcOrd="0"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852026B9-2417-45E7-B8CA-8243D5174580}" srcId="{7F3C50ED-D558-43BE-8D5E-9B9FE531D635}" destId="{C5F46B49-7652-4CDE-A124-0EDE50701F43}" srcOrd="0" destOrd="0" parTransId="{0FDC68D8-781C-4987-922F-AAA7A6C6F5A3}" sibTransId="{9CF7EEBE-1A9C-47A1-B619-A2C24D3C9D8E}"/>
    <dgm:cxn modelId="{0CC227D6-88D3-49A7-8750-3C48E4D154D7}" srcId="{24EBDD27-769C-422A-921F-6A362873931C}" destId="{F96C46DA-1DCD-4027-A14B-44B05D28AD14}" srcOrd="0" destOrd="0" parTransId="{DF400E71-F62E-4429-9BA0-3C44367C473E}" sibTransId="{4DC2B445-65BE-41C1-8A0B-44BCD068B89D}"/>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BDCC0F2A-7734-4435-A5C7-F9D6DE833939}" type="presOf" srcId="{ABE8A5B4-E513-420F-8615-7FC725422FB3}" destId="{58607765-02B2-4957-A800-0D639B23EACD}" srcOrd="0" destOrd="1" presId="urn:microsoft.com/office/officeart/2005/8/layout/target3"/>
    <dgm:cxn modelId="{6FD85756-CEC7-4624-900B-721BE651658B}" type="presOf" srcId="{9D704693-0B74-4955-9ADC-99007F12EE3A}" destId="{70A81A3C-543A-4912-8C88-DBB8C24F6A79}"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6E23B537-9440-485F-9CE1-04EB74557EE9}" srcId="{822841D3-9DBF-46D5-B049-0CB374430D48}" destId="{9B258738-F5EA-46F1-BC70-FA0E0DE5B482}" srcOrd="0" destOrd="0" parTransId="{287D15D9-0DCA-48C1-BAE4-82BCB85BD84A}" sibTransId="{A6DBD87E-EC2B-4022-8AD6-21B80AA9E69A}"/>
    <dgm:cxn modelId="{F16F96A6-9147-452C-AE64-D804F6CF2830}" srcId="{B58E5805-9D79-4032-89FB-E8797F96D632}" destId="{C4E2E093-DE32-4860-A011-1B02549BD6F8}" srcOrd="1" destOrd="0" parTransId="{C4FC727B-2227-4CC5-BAB9-4F0693000AB2}" sibTransId="{BCEA06D3-9861-4A59-8D2D-4128BA2E59AB}"/>
    <dgm:cxn modelId="{A0278BE6-8902-4621-A699-053161FD6ADA}" type="presOf" srcId="{7F3C50ED-D558-43BE-8D5E-9B9FE531D635}" destId="{0E2498CC-FF27-45B0-A608-3D1351FF4555}" srcOrd="0" destOrd="0" presId="urn:microsoft.com/office/officeart/2005/8/layout/target3"/>
    <dgm:cxn modelId="{5E19BD6D-EBBB-4AFB-B513-E582CF7E8FA7}" type="presOf" srcId="{9B258738-F5EA-46F1-BC70-FA0E0DE5B482}" destId="{ED256798-062E-4140-9838-778B40B4133B}" srcOrd="0" destOrd="0" presId="urn:microsoft.com/office/officeart/2005/8/layout/target3"/>
    <dgm:cxn modelId="{9C74A40F-8567-45B1-A219-D3BDCC27FD85}" type="presOf" srcId="{C5F46B49-7652-4CDE-A124-0EDE50701F43}" destId="{72233991-9FDD-466B-8563-82B17F89AC0F}" srcOrd="0"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5CA48CDA-77F9-468A-A7B6-2B5D650564A0}" type="presOf" srcId="{01A2945C-62D9-4D4B-9F68-B922646DA43C}" destId="{72233991-9FDD-466B-8563-82B17F89AC0F}" srcOrd="0" destOrd="1"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D704693-0B74-4955-9ADC-99007F12EE3A}" type="doc">
      <dgm:prSet loTypeId="urn:microsoft.com/office/officeart/2005/8/layout/target3" loCatId="list" qsTypeId="urn:microsoft.com/office/officeart/2005/8/quickstyle/simple1" qsCatId="simple" csTypeId="urn:microsoft.com/office/officeart/2005/8/colors/colorful4" csCatId="colorful" phldr="1"/>
      <dgm:spPr/>
      <dgm:t>
        <a:bodyPr/>
        <a:lstStyle/>
        <a:p>
          <a:endParaRPr lang="en-GB"/>
        </a:p>
      </dgm:t>
    </dgm:pt>
    <dgm:pt modelId="{B58E5805-9D79-4032-89FB-E8797F96D632}">
      <dgm:prSet phldrT="[Tekst]"/>
      <dgm:spPr/>
      <dgm:t>
        <a:bodyPr/>
        <a:lstStyle/>
        <a:p>
          <a:r>
            <a:rPr lang="ro-RO" dirty="0" smtClean="0">
              <a:solidFill>
                <a:schemeClr val="tx1">
                  <a:lumMod val="75000"/>
                  <a:lumOff val="25000"/>
                </a:schemeClr>
              </a:solidFill>
            </a:rPr>
            <a:t>Cine</a:t>
          </a:r>
          <a:endParaRPr lang="en-GB" dirty="0">
            <a:solidFill>
              <a:schemeClr val="tx1">
                <a:lumMod val="75000"/>
                <a:lumOff val="25000"/>
              </a:schemeClr>
            </a:solidFill>
          </a:endParaRPr>
        </a:p>
      </dgm:t>
    </dgm:pt>
    <dgm:pt modelId="{0F32DC71-B202-49C5-AA32-2D8BA918C09F}" type="parTrans" cxnId="{62E34748-406F-4CA7-9148-A494FCABD0F3}">
      <dgm:prSet/>
      <dgm:spPr/>
      <dgm:t>
        <a:bodyPr/>
        <a:lstStyle/>
        <a:p>
          <a:endParaRPr lang="en-GB"/>
        </a:p>
      </dgm:t>
    </dgm:pt>
    <dgm:pt modelId="{B16CF9C8-50EB-45FB-8EB7-F8CCB0CC960E}" type="sibTrans" cxnId="{62E34748-406F-4CA7-9148-A494FCABD0F3}">
      <dgm:prSet/>
      <dgm:spPr/>
      <dgm:t>
        <a:bodyPr/>
        <a:lstStyle/>
        <a:p>
          <a:endParaRPr lang="en-GB"/>
        </a:p>
      </dgm:t>
    </dgm:pt>
    <dgm:pt modelId="{B7E11FAA-F15B-454C-940F-78B4A6D1A097}">
      <dgm:prSet phldrT="[Tekst]"/>
      <dgm:spPr/>
      <dgm:t>
        <a:bodyPr/>
        <a:lstStyle/>
        <a:p>
          <a:r>
            <a:rPr lang="ro-RO" dirty="0" smtClean="0"/>
            <a:t>Practicieni din prima linie</a:t>
          </a:r>
          <a:endParaRPr lang="en-GB" dirty="0">
            <a:solidFill>
              <a:schemeClr val="tx1">
                <a:lumMod val="75000"/>
                <a:lumOff val="25000"/>
              </a:schemeClr>
            </a:solidFill>
          </a:endParaRPr>
        </a:p>
      </dgm:t>
    </dgm:pt>
    <dgm:pt modelId="{C4B6EDEC-158C-4E41-86F6-8DA2F5EFE48A}" type="parTrans" cxnId="{0AE0B8B0-510F-4EE6-BC21-D0DAC71EDAB5}">
      <dgm:prSet/>
      <dgm:spPr/>
      <dgm:t>
        <a:bodyPr/>
        <a:lstStyle/>
        <a:p>
          <a:endParaRPr lang="en-GB"/>
        </a:p>
      </dgm:t>
    </dgm:pt>
    <dgm:pt modelId="{C99C42B1-5F23-4ECF-93C2-13515BCDC84B}" type="sibTrans" cxnId="{0AE0B8B0-510F-4EE6-BC21-D0DAC71EDAB5}">
      <dgm:prSet/>
      <dgm:spPr/>
      <dgm:t>
        <a:bodyPr/>
        <a:lstStyle/>
        <a:p>
          <a:endParaRPr lang="en-GB"/>
        </a:p>
      </dgm:t>
    </dgm:pt>
    <dgm:pt modelId="{822841D3-9DBF-46D5-B049-0CB374430D48}">
      <dgm:prSet phldrT="[Tekst]"/>
      <dgm:spPr/>
      <dgm:t>
        <a:bodyPr/>
        <a:lstStyle/>
        <a:p>
          <a:r>
            <a:rPr lang="ro-RO" dirty="0" smtClean="0">
              <a:solidFill>
                <a:schemeClr val="tx1">
                  <a:lumMod val="75000"/>
                  <a:lumOff val="25000"/>
                </a:schemeClr>
              </a:solidFill>
            </a:rPr>
            <a:t>Ce</a:t>
          </a:r>
          <a:endParaRPr lang="en-GB" dirty="0">
            <a:solidFill>
              <a:schemeClr val="tx1">
                <a:lumMod val="75000"/>
                <a:lumOff val="25000"/>
              </a:schemeClr>
            </a:solidFill>
          </a:endParaRPr>
        </a:p>
      </dgm:t>
    </dgm:pt>
    <dgm:pt modelId="{58D72ACF-0CDE-4534-8377-AB8AF4010113}" type="parTrans" cxnId="{AF2F15D1-EE4D-47F4-9FB9-993DC5C423DA}">
      <dgm:prSet/>
      <dgm:spPr/>
      <dgm:t>
        <a:bodyPr/>
        <a:lstStyle/>
        <a:p>
          <a:endParaRPr lang="en-GB"/>
        </a:p>
      </dgm:t>
    </dgm:pt>
    <dgm:pt modelId="{A914BAD3-FC8C-4559-A8CA-7D00D6720A8C}" type="sibTrans" cxnId="{AF2F15D1-EE4D-47F4-9FB9-993DC5C423DA}">
      <dgm:prSet/>
      <dgm:spPr/>
      <dgm:t>
        <a:bodyPr/>
        <a:lstStyle/>
        <a:p>
          <a:endParaRPr lang="en-GB"/>
        </a:p>
      </dgm:t>
    </dgm:pt>
    <dgm:pt modelId="{9B258738-F5EA-46F1-BC70-FA0E0DE5B482}">
      <dgm:prSet phldrT="[Tekst]"/>
      <dgm:spPr/>
      <dgm:t>
        <a:bodyPr/>
        <a:lstStyle/>
        <a:p>
          <a:r>
            <a:rPr lang="ro-RO" dirty="0" smtClean="0"/>
            <a:t>Cadru de referință - radicalizarea</a:t>
          </a:r>
          <a:endParaRPr lang="en-GB" dirty="0">
            <a:solidFill>
              <a:schemeClr val="tx1">
                <a:lumMod val="75000"/>
                <a:lumOff val="25000"/>
              </a:schemeClr>
            </a:solidFill>
          </a:endParaRPr>
        </a:p>
      </dgm:t>
    </dgm:pt>
    <dgm:pt modelId="{287D15D9-0DCA-48C1-BAE4-82BCB85BD84A}" type="parTrans" cxnId="{6E23B537-9440-485F-9CE1-04EB74557EE9}">
      <dgm:prSet/>
      <dgm:spPr/>
      <dgm:t>
        <a:bodyPr/>
        <a:lstStyle/>
        <a:p>
          <a:endParaRPr lang="en-GB"/>
        </a:p>
      </dgm:t>
    </dgm:pt>
    <dgm:pt modelId="{A6DBD87E-EC2B-4022-8AD6-21B80AA9E69A}" type="sibTrans" cxnId="{6E23B537-9440-485F-9CE1-04EB74557EE9}">
      <dgm:prSet/>
      <dgm:spPr/>
      <dgm:t>
        <a:bodyPr/>
        <a:lstStyle/>
        <a:p>
          <a:endParaRPr lang="en-GB"/>
        </a:p>
      </dgm:t>
    </dgm:pt>
    <dgm:pt modelId="{10676DC6-B8D2-4DE8-8B00-126245C2E4A1}">
      <dgm:prSet phldrT="[Tekst]"/>
      <dgm:spPr/>
      <dgm:t>
        <a:bodyPr/>
        <a:lstStyle/>
        <a:p>
          <a:r>
            <a:rPr lang="ro-RO" dirty="0" smtClean="0">
              <a:solidFill>
                <a:schemeClr val="tx1">
                  <a:lumMod val="75000"/>
                  <a:lumOff val="25000"/>
                </a:schemeClr>
              </a:solidFill>
            </a:rPr>
            <a:t>Exerciții și simulări</a:t>
          </a:r>
          <a:endParaRPr lang="en-GB" dirty="0">
            <a:solidFill>
              <a:schemeClr val="tx1">
                <a:lumMod val="75000"/>
                <a:lumOff val="25000"/>
              </a:schemeClr>
            </a:solidFill>
          </a:endParaRPr>
        </a:p>
      </dgm:t>
    </dgm:pt>
    <dgm:pt modelId="{36C8D2F8-2D79-4B24-AA92-29830D2F117A}" type="parTrans" cxnId="{50BDFE6E-84AF-4317-ACE5-377AF7ED99BB}">
      <dgm:prSet/>
      <dgm:spPr/>
      <dgm:t>
        <a:bodyPr/>
        <a:lstStyle/>
        <a:p>
          <a:endParaRPr lang="en-GB"/>
        </a:p>
      </dgm:t>
    </dgm:pt>
    <dgm:pt modelId="{B6AF7B50-B29F-4B8E-B399-7A4DFA190D07}" type="sibTrans" cxnId="{50BDFE6E-84AF-4317-ACE5-377AF7ED99BB}">
      <dgm:prSet/>
      <dgm:spPr/>
      <dgm:t>
        <a:bodyPr/>
        <a:lstStyle/>
        <a:p>
          <a:endParaRPr lang="en-GB"/>
        </a:p>
      </dgm:t>
    </dgm:pt>
    <dgm:pt modelId="{7F3C50ED-D558-43BE-8D5E-9B9FE531D635}">
      <dgm:prSet phldrT="[Tekst]"/>
      <dgm:spPr/>
      <dgm:t>
        <a:bodyPr/>
        <a:lstStyle/>
        <a:p>
          <a:r>
            <a:rPr lang="ro-RO" dirty="0" smtClean="0">
              <a:solidFill>
                <a:schemeClr val="tx1">
                  <a:lumMod val="75000"/>
                  <a:lumOff val="25000"/>
                </a:schemeClr>
              </a:solidFill>
            </a:rPr>
            <a:t>Cum</a:t>
          </a:r>
          <a:endParaRPr lang="en-GB" dirty="0">
            <a:solidFill>
              <a:schemeClr val="tx1">
                <a:lumMod val="75000"/>
                <a:lumOff val="25000"/>
              </a:schemeClr>
            </a:solidFill>
          </a:endParaRPr>
        </a:p>
      </dgm:t>
    </dgm:pt>
    <dgm:pt modelId="{56700241-0274-45D8-B871-6C3B7D8ACC12}" type="parTrans" cxnId="{DF1E462F-FDF7-4017-8857-D6FB6C8A5E4C}">
      <dgm:prSet/>
      <dgm:spPr/>
      <dgm:t>
        <a:bodyPr/>
        <a:lstStyle/>
        <a:p>
          <a:endParaRPr lang="en-GB"/>
        </a:p>
      </dgm:t>
    </dgm:pt>
    <dgm:pt modelId="{5DF4D15F-0BD9-4ABA-809F-F37A5FBC28BC}" type="sibTrans" cxnId="{DF1E462F-FDF7-4017-8857-D6FB6C8A5E4C}">
      <dgm:prSet/>
      <dgm:spPr/>
      <dgm:t>
        <a:bodyPr/>
        <a:lstStyle/>
        <a:p>
          <a:endParaRPr lang="en-GB"/>
        </a:p>
      </dgm:t>
    </dgm:pt>
    <dgm:pt modelId="{C5F46B49-7652-4CDE-A124-0EDE50701F43}">
      <dgm:prSet phldrT="[Tekst]"/>
      <dgm:spPr/>
      <dgm:t>
        <a:bodyPr/>
        <a:lstStyle/>
        <a:p>
          <a:r>
            <a:rPr lang="ro-RO" dirty="0" smtClean="0">
              <a:solidFill>
                <a:schemeClr val="tx1">
                  <a:lumMod val="75000"/>
                  <a:lumOff val="25000"/>
                </a:schemeClr>
              </a:solidFill>
            </a:rPr>
            <a:t>Cunoaștere</a:t>
          </a:r>
          <a:endParaRPr lang="en-GB" dirty="0">
            <a:solidFill>
              <a:schemeClr val="tx1">
                <a:lumMod val="75000"/>
                <a:lumOff val="25000"/>
              </a:schemeClr>
            </a:solidFill>
          </a:endParaRPr>
        </a:p>
      </dgm:t>
    </dgm:pt>
    <dgm:pt modelId="{0FDC68D8-781C-4987-922F-AAA7A6C6F5A3}" type="parTrans" cxnId="{852026B9-2417-45E7-B8CA-8243D5174580}">
      <dgm:prSet/>
      <dgm:spPr/>
      <dgm:t>
        <a:bodyPr/>
        <a:lstStyle/>
        <a:p>
          <a:endParaRPr lang="en-GB"/>
        </a:p>
      </dgm:t>
    </dgm:pt>
    <dgm:pt modelId="{9CF7EEBE-1A9C-47A1-B619-A2C24D3C9D8E}" type="sibTrans" cxnId="{852026B9-2417-45E7-B8CA-8243D5174580}">
      <dgm:prSet/>
      <dgm:spPr/>
      <dgm:t>
        <a:bodyPr/>
        <a:lstStyle/>
        <a:p>
          <a:endParaRPr lang="en-GB"/>
        </a:p>
      </dgm:t>
    </dgm:pt>
    <dgm:pt modelId="{01A2945C-62D9-4D4B-9F68-B922646DA43C}">
      <dgm:prSet phldrT="[Tekst]"/>
      <dgm:spPr/>
      <dgm:t>
        <a:bodyPr/>
        <a:lstStyle/>
        <a:p>
          <a:r>
            <a:rPr lang="ro-RO" dirty="0" smtClean="0">
              <a:solidFill>
                <a:schemeClr val="tx1">
                  <a:lumMod val="75000"/>
                  <a:lumOff val="25000"/>
                </a:schemeClr>
              </a:solidFill>
            </a:rPr>
            <a:t>Exersarea abilităților</a:t>
          </a:r>
          <a:endParaRPr lang="en-GB" dirty="0">
            <a:solidFill>
              <a:schemeClr val="tx1">
                <a:lumMod val="75000"/>
                <a:lumOff val="25000"/>
              </a:schemeClr>
            </a:solidFill>
          </a:endParaRPr>
        </a:p>
      </dgm:t>
    </dgm:pt>
    <dgm:pt modelId="{EE76601C-E513-4AC3-AF95-3EF8CAB06BD3}" type="parTrans" cxnId="{69BAD8D6-77A3-4A8F-A026-C130099F4D83}">
      <dgm:prSet/>
      <dgm:spPr/>
      <dgm:t>
        <a:bodyPr/>
        <a:lstStyle/>
        <a:p>
          <a:endParaRPr lang="en-GB"/>
        </a:p>
      </dgm:t>
    </dgm:pt>
    <dgm:pt modelId="{AAC5E341-9570-4844-A6E6-E7593EDCA940}" type="sibTrans" cxnId="{69BAD8D6-77A3-4A8F-A026-C130099F4D83}">
      <dgm:prSet/>
      <dgm:spPr/>
      <dgm:t>
        <a:bodyPr/>
        <a:lstStyle/>
        <a:p>
          <a:endParaRPr lang="en-GB"/>
        </a:p>
      </dgm:t>
    </dgm:pt>
    <dgm:pt modelId="{24EBDD27-769C-422A-921F-6A362873931C}">
      <dgm:prSet/>
      <dgm:spPr/>
      <dgm:t>
        <a:bodyPr/>
        <a:lstStyle/>
        <a:p>
          <a:r>
            <a:rPr lang="en-GB" dirty="0" smtClean="0">
              <a:solidFill>
                <a:schemeClr val="tx1">
                  <a:lumMod val="75000"/>
                  <a:lumOff val="25000"/>
                </a:schemeClr>
              </a:solidFill>
            </a:rPr>
            <a:t>Re</a:t>
          </a:r>
          <a:r>
            <a:rPr lang="ro-RO" dirty="0" smtClean="0">
              <a:solidFill>
                <a:schemeClr val="tx1">
                  <a:lumMod val="75000"/>
                  <a:lumOff val="25000"/>
                </a:schemeClr>
              </a:solidFill>
            </a:rPr>
            <a:t>zultat</a:t>
          </a:r>
          <a:endParaRPr lang="en-GB" dirty="0">
            <a:solidFill>
              <a:schemeClr val="tx1">
                <a:lumMod val="75000"/>
                <a:lumOff val="25000"/>
              </a:schemeClr>
            </a:solidFill>
          </a:endParaRPr>
        </a:p>
      </dgm:t>
    </dgm:pt>
    <dgm:pt modelId="{3EDA8786-D707-4816-9E4B-4EB112AD90E8}" type="sibTrans" cxnId="{6B1E9052-22DA-4464-9DFC-5E5922315BD2}">
      <dgm:prSet/>
      <dgm:spPr/>
      <dgm:t>
        <a:bodyPr/>
        <a:lstStyle/>
        <a:p>
          <a:endParaRPr lang="en-GB"/>
        </a:p>
      </dgm:t>
    </dgm:pt>
    <dgm:pt modelId="{DA87B8DB-0E16-47F8-A4E9-28B5E5834048}" type="parTrans" cxnId="{6B1E9052-22DA-4464-9DFC-5E5922315BD2}">
      <dgm:prSet/>
      <dgm:spPr/>
      <dgm:t>
        <a:bodyPr/>
        <a:lstStyle/>
        <a:p>
          <a:endParaRPr lang="en-GB"/>
        </a:p>
      </dgm:t>
    </dgm:pt>
    <dgm:pt modelId="{F96C46DA-1DCD-4027-A14B-44B05D28AD14}">
      <dgm:prSet phldrT="[Tekst]"/>
      <dgm:spPr/>
      <dgm:t>
        <a:bodyPr/>
        <a:lstStyle/>
        <a:p>
          <a:r>
            <a:rPr lang="ro-RO" dirty="0" smtClean="0">
              <a:solidFill>
                <a:schemeClr val="tx1">
                  <a:lumMod val="75000"/>
                  <a:lumOff val="25000"/>
                </a:schemeClr>
              </a:solidFill>
            </a:rPr>
            <a:t>Recunoașterea semnelor</a:t>
          </a:r>
          <a:endParaRPr lang="en-GB" dirty="0">
            <a:solidFill>
              <a:schemeClr val="tx1">
                <a:lumMod val="75000"/>
                <a:lumOff val="25000"/>
              </a:schemeClr>
            </a:solidFill>
          </a:endParaRPr>
        </a:p>
      </dgm:t>
    </dgm:pt>
    <dgm:pt modelId="{DF400E71-F62E-4429-9BA0-3C44367C473E}" type="parTrans" cxnId="{0CC227D6-88D3-49A7-8750-3C48E4D154D7}">
      <dgm:prSet/>
      <dgm:spPr/>
      <dgm:t>
        <a:bodyPr/>
        <a:lstStyle/>
        <a:p>
          <a:endParaRPr lang="en-GB"/>
        </a:p>
      </dgm:t>
    </dgm:pt>
    <dgm:pt modelId="{4DC2B445-65BE-41C1-8A0B-44BCD068B89D}" type="sibTrans" cxnId="{0CC227D6-88D3-49A7-8750-3C48E4D154D7}">
      <dgm:prSet/>
      <dgm:spPr/>
      <dgm:t>
        <a:bodyPr/>
        <a:lstStyle/>
        <a:p>
          <a:endParaRPr lang="en-GB"/>
        </a:p>
      </dgm:t>
    </dgm:pt>
    <dgm:pt modelId="{ABE8A5B4-E513-420F-8615-7FC725422FB3}">
      <dgm:prSet phldrT="[Tekst]"/>
      <dgm:spPr/>
      <dgm:t>
        <a:bodyPr/>
        <a:lstStyle/>
        <a:p>
          <a:r>
            <a:rPr lang="ro-RO" dirty="0" smtClean="0">
              <a:solidFill>
                <a:schemeClr val="tx1">
                  <a:lumMod val="75000"/>
                  <a:lumOff val="25000"/>
                </a:schemeClr>
              </a:solidFill>
            </a:rPr>
            <a:t>Abilități de gândire critică</a:t>
          </a:r>
          <a:endParaRPr lang="en-GB" dirty="0">
            <a:solidFill>
              <a:schemeClr val="tx1">
                <a:lumMod val="75000"/>
                <a:lumOff val="25000"/>
              </a:schemeClr>
            </a:solidFill>
          </a:endParaRPr>
        </a:p>
      </dgm:t>
    </dgm:pt>
    <dgm:pt modelId="{586DD813-C1C1-4109-81E1-491E503B15D8}" type="parTrans" cxnId="{9DD4E833-1784-4454-8C05-814A5AC59652}">
      <dgm:prSet/>
      <dgm:spPr/>
      <dgm:t>
        <a:bodyPr/>
        <a:lstStyle/>
        <a:p>
          <a:endParaRPr lang="en-GB"/>
        </a:p>
      </dgm:t>
    </dgm:pt>
    <dgm:pt modelId="{88C4B0AA-0D50-4BDB-8133-5E1125CE04F6}" type="sibTrans" cxnId="{9DD4E833-1784-4454-8C05-814A5AC59652}">
      <dgm:prSet/>
      <dgm:spPr/>
      <dgm:t>
        <a:bodyPr/>
        <a:lstStyle/>
        <a:p>
          <a:endParaRPr lang="en-GB"/>
        </a:p>
      </dgm:t>
    </dgm:pt>
    <dgm:pt modelId="{70A81A3C-543A-4912-8C88-DBB8C24F6A79}" type="pres">
      <dgm:prSet presAssocID="{9D704693-0B74-4955-9ADC-99007F12EE3A}" presName="Name0" presStyleCnt="0">
        <dgm:presLayoutVars>
          <dgm:chMax val="7"/>
          <dgm:dir/>
          <dgm:animLvl val="lvl"/>
          <dgm:resizeHandles val="exact"/>
        </dgm:presLayoutVars>
      </dgm:prSet>
      <dgm:spPr/>
      <dgm:t>
        <a:bodyPr/>
        <a:lstStyle/>
        <a:p>
          <a:endParaRPr lang="en-US"/>
        </a:p>
      </dgm:t>
    </dgm:pt>
    <dgm:pt modelId="{26386E4C-81AD-4122-997C-DE8B77FFB8E5}" type="pres">
      <dgm:prSet presAssocID="{B58E5805-9D79-4032-89FB-E8797F96D632}" presName="circle1" presStyleLbl="node1" presStyleIdx="0" presStyleCnt="4"/>
      <dgm:spPr/>
    </dgm:pt>
    <dgm:pt modelId="{2A55105D-BD2B-41A2-B5B7-32469BB08A3C}" type="pres">
      <dgm:prSet presAssocID="{B58E5805-9D79-4032-89FB-E8797F96D632}" presName="space" presStyleCnt="0"/>
      <dgm:spPr/>
    </dgm:pt>
    <dgm:pt modelId="{07FF51D4-A9AD-408D-AEA1-9D315CDF1091}" type="pres">
      <dgm:prSet presAssocID="{B58E5805-9D79-4032-89FB-E8797F96D632}" presName="rect1" presStyleLbl="alignAcc1" presStyleIdx="0" presStyleCnt="4" custLinFactNeighborX="21707" custLinFactNeighborY="-1966"/>
      <dgm:spPr/>
      <dgm:t>
        <a:bodyPr/>
        <a:lstStyle/>
        <a:p>
          <a:endParaRPr lang="en-US"/>
        </a:p>
      </dgm:t>
    </dgm:pt>
    <dgm:pt modelId="{AB92FB87-6D5F-4F25-99D8-F79CDC563E16}" type="pres">
      <dgm:prSet presAssocID="{822841D3-9DBF-46D5-B049-0CB374430D48}" presName="vertSpace2" presStyleLbl="node1" presStyleIdx="0" presStyleCnt="4"/>
      <dgm:spPr/>
    </dgm:pt>
    <dgm:pt modelId="{6A1A59E2-BE9E-43A4-9D6E-8DFAC286AEA7}" type="pres">
      <dgm:prSet presAssocID="{822841D3-9DBF-46D5-B049-0CB374430D48}" presName="circle2" presStyleLbl="node1" presStyleIdx="1" presStyleCnt="4"/>
      <dgm:spPr/>
    </dgm:pt>
    <dgm:pt modelId="{A1E97288-4156-4711-8F93-B7E1DC364E6A}" type="pres">
      <dgm:prSet presAssocID="{822841D3-9DBF-46D5-B049-0CB374430D48}" presName="rect2" presStyleLbl="alignAcc1" presStyleIdx="1" presStyleCnt="4"/>
      <dgm:spPr/>
      <dgm:t>
        <a:bodyPr/>
        <a:lstStyle/>
        <a:p>
          <a:endParaRPr lang="en-US"/>
        </a:p>
      </dgm:t>
    </dgm:pt>
    <dgm:pt modelId="{65DECA80-5A27-4C0D-A032-8826BBCC23B7}" type="pres">
      <dgm:prSet presAssocID="{7F3C50ED-D558-43BE-8D5E-9B9FE531D635}" presName="vertSpace3" presStyleLbl="node1" presStyleIdx="1" presStyleCnt="4"/>
      <dgm:spPr/>
    </dgm:pt>
    <dgm:pt modelId="{E23D1449-B424-46BB-B0E3-A988FB2BCD1F}" type="pres">
      <dgm:prSet presAssocID="{7F3C50ED-D558-43BE-8D5E-9B9FE531D635}" presName="circle3" presStyleLbl="node1" presStyleIdx="2" presStyleCnt="4"/>
      <dgm:spPr/>
    </dgm:pt>
    <dgm:pt modelId="{0E2498CC-FF27-45B0-A608-3D1351FF4555}" type="pres">
      <dgm:prSet presAssocID="{7F3C50ED-D558-43BE-8D5E-9B9FE531D635}" presName="rect3" presStyleLbl="alignAcc1" presStyleIdx="2" presStyleCnt="4"/>
      <dgm:spPr/>
      <dgm:t>
        <a:bodyPr/>
        <a:lstStyle/>
        <a:p>
          <a:endParaRPr lang="en-US"/>
        </a:p>
      </dgm:t>
    </dgm:pt>
    <dgm:pt modelId="{365FB566-913F-4B06-B579-7A433F201508}" type="pres">
      <dgm:prSet presAssocID="{24EBDD27-769C-422A-921F-6A362873931C}" presName="vertSpace4" presStyleLbl="node1" presStyleIdx="2" presStyleCnt="4"/>
      <dgm:spPr/>
    </dgm:pt>
    <dgm:pt modelId="{BF653195-9924-4613-8F2D-729467B890E6}" type="pres">
      <dgm:prSet presAssocID="{24EBDD27-769C-422A-921F-6A362873931C}" presName="circle4" presStyleLbl="node1" presStyleIdx="3" presStyleCnt="4"/>
      <dgm:spPr/>
    </dgm:pt>
    <dgm:pt modelId="{0BB3372C-810B-4993-990E-62E29B44623C}" type="pres">
      <dgm:prSet presAssocID="{24EBDD27-769C-422A-921F-6A362873931C}" presName="rect4" presStyleLbl="alignAcc1" presStyleIdx="3" presStyleCnt="4"/>
      <dgm:spPr/>
      <dgm:t>
        <a:bodyPr/>
        <a:lstStyle/>
        <a:p>
          <a:endParaRPr lang="en-US"/>
        </a:p>
      </dgm:t>
    </dgm:pt>
    <dgm:pt modelId="{97CD9EE1-A22B-4A72-8399-F213A58E19E8}" type="pres">
      <dgm:prSet presAssocID="{B58E5805-9D79-4032-89FB-E8797F96D632}" presName="rect1ParTx" presStyleLbl="alignAcc1" presStyleIdx="3" presStyleCnt="4">
        <dgm:presLayoutVars>
          <dgm:chMax val="1"/>
          <dgm:bulletEnabled val="1"/>
        </dgm:presLayoutVars>
      </dgm:prSet>
      <dgm:spPr/>
      <dgm:t>
        <a:bodyPr/>
        <a:lstStyle/>
        <a:p>
          <a:endParaRPr lang="en-US"/>
        </a:p>
      </dgm:t>
    </dgm:pt>
    <dgm:pt modelId="{A5906B98-203F-4988-B407-B8E2FB5B95EE}" type="pres">
      <dgm:prSet presAssocID="{B58E5805-9D79-4032-89FB-E8797F96D632}" presName="rect1ChTx" presStyleLbl="alignAcc1" presStyleIdx="3" presStyleCnt="4">
        <dgm:presLayoutVars>
          <dgm:bulletEnabled val="1"/>
        </dgm:presLayoutVars>
      </dgm:prSet>
      <dgm:spPr/>
      <dgm:t>
        <a:bodyPr/>
        <a:lstStyle/>
        <a:p>
          <a:endParaRPr lang="en-US"/>
        </a:p>
      </dgm:t>
    </dgm:pt>
    <dgm:pt modelId="{5FCFF95D-2397-4B99-8DCB-380ADCD239E2}" type="pres">
      <dgm:prSet presAssocID="{822841D3-9DBF-46D5-B049-0CB374430D48}" presName="rect2ParTx" presStyleLbl="alignAcc1" presStyleIdx="3" presStyleCnt="4">
        <dgm:presLayoutVars>
          <dgm:chMax val="1"/>
          <dgm:bulletEnabled val="1"/>
        </dgm:presLayoutVars>
      </dgm:prSet>
      <dgm:spPr/>
      <dgm:t>
        <a:bodyPr/>
        <a:lstStyle/>
        <a:p>
          <a:endParaRPr lang="en-US"/>
        </a:p>
      </dgm:t>
    </dgm:pt>
    <dgm:pt modelId="{ED256798-062E-4140-9838-778B40B4133B}" type="pres">
      <dgm:prSet presAssocID="{822841D3-9DBF-46D5-B049-0CB374430D48}" presName="rect2ChTx" presStyleLbl="alignAcc1" presStyleIdx="3" presStyleCnt="4">
        <dgm:presLayoutVars>
          <dgm:bulletEnabled val="1"/>
        </dgm:presLayoutVars>
      </dgm:prSet>
      <dgm:spPr/>
      <dgm:t>
        <a:bodyPr/>
        <a:lstStyle/>
        <a:p>
          <a:endParaRPr lang="en-US"/>
        </a:p>
      </dgm:t>
    </dgm:pt>
    <dgm:pt modelId="{23272424-70F0-4CA4-99A4-66205F997BE8}" type="pres">
      <dgm:prSet presAssocID="{7F3C50ED-D558-43BE-8D5E-9B9FE531D635}" presName="rect3ParTx" presStyleLbl="alignAcc1" presStyleIdx="3" presStyleCnt="4">
        <dgm:presLayoutVars>
          <dgm:chMax val="1"/>
          <dgm:bulletEnabled val="1"/>
        </dgm:presLayoutVars>
      </dgm:prSet>
      <dgm:spPr/>
      <dgm:t>
        <a:bodyPr/>
        <a:lstStyle/>
        <a:p>
          <a:endParaRPr lang="en-US"/>
        </a:p>
      </dgm:t>
    </dgm:pt>
    <dgm:pt modelId="{72233991-9FDD-466B-8563-82B17F89AC0F}" type="pres">
      <dgm:prSet presAssocID="{7F3C50ED-D558-43BE-8D5E-9B9FE531D635}" presName="rect3ChTx" presStyleLbl="alignAcc1" presStyleIdx="3" presStyleCnt="4" custLinFactNeighborY="-546">
        <dgm:presLayoutVars>
          <dgm:bulletEnabled val="1"/>
        </dgm:presLayoutVars>
      </dgm:prSet>
      <dgm:spPr/>
      <dgm:t>
        <a:bodyPr/>
        <a:lstStyle/>
        <a:p>
          <a:endParaRPr lang="en-US"/>
        </a:p>
      </dgm:t>
    </dgm:pt>
    <dgm:pt modelId="{55A20474-D4A6-457F-8360-CB519C4B6B20}" type="pres">
      <dgm:prSet presAssocID="{24EBDD27-769C-422A-921F-6A362873931C}" presName="rect4ParTx" presStyleLbl="alignAcc1" presStyleIdx="3" presStyleCnt="4">
        <dgm:presLayoutVars>
          <dgm:chMax val="1"/>
          <dgm:bulletEnabled val="1"/>
        </dgm:presLayoutVars>
      </dgm:prSet>
      <dgm:spPr/>
      <dgm:t>
        <a:bodyPr/>
        <a:lstStyle/>
        <a:p>
          <a:endParaRPr lang="en-US"/>
        </a:p>
      </dgm:t>
    </dgm:pt>
    <dgm:pt modelId="{58607765-02B2-4957-A800-0D639B23EACD}" type="pres">
      <dgm:prSet presAssocID="{24EBDD27-769C-422A-921F-6A362873931C}" presName="rect4ChTx" presStyleLbl="alignAcc1" presStyleIdx="3" presStyleCnt="4">
        <dgm:presLayoutVars>
          <dgm:bulletEnabled val="1"/>
        </dgm:presLayoutVars>
      </dgm:prSet>
      <dgm:spPr/>
      <dgm:t>
        <a:bodyPr/>
        <a:lstStyle/>
        <a:p>
          <a:endParaRPr lang="en-US"/>
        </a:p>
      </dgm:t>
    </dgm:pt>
  </dgm:ptLst>
  <dgm:cxnLst>
    <dgm:cxn modelId="{6B1E9052-22DA-4464-9DFC-5E5922315BD2}" srcId="{9D704693-0B74-4955-9ADC-99007F12EE3A}" destId="{24EBDD27-769C-422A-921F-6A362873931C}" srcOrd="3" destOrd="0" parTransId="{DA87B8DB-0E16-47F8-A4E9-28B5E5834048}" sibTransId="{3EDA8786-D707-4816-9E4B-4EB112AD90E8}"/>
    <dgm:cxn modelId="{130C0738-91CE-4156-8C37-19D4B1E09030}" type="presOf" srcId="{24EBDD27-769C-422A-921F-6A362873931C}" destId="{0BB3372C-810B-4993-990E-62E29B44623C}" srcOrd="0" destOrd="0" presId="urn:microsoft.com/office/officeart/2005/8/layout/target3"/>
    <dgm:cxn modelId="{370C3D8C-994E-4194-9E41-6B101072D6C2}" type="presOf" srcId="{10676DC6-B8D2-4DE8-8B00-126245C2E4A1}" destId="{ED256798-062E-4140-9838-778B40B4133B}" srcOrd="0" destOrd="1" presId="urn:microsoft.com/office/officeart/2005/8/layout/target3"/>
    <dgm:cxn modelId="{77C08BCF-7153-4C10-8D6F-F181BF2CE7DA}" type="presOf" srcId="{B58E5805-9D79-4032-89FB-E8797F96D632}" destId="{97CD9EE1-A22B-4A72-8399-F213A58E19E8}" srcOrd="1" destOrd="0" presId="urn:microsoft.com/office/officeart/2005/8/layout/target3"/>
    <dgm:cxn modelId="{9DD4E833-1784-4454-8C05-814A5AC59652}" srcId="{24EBDD27-769C-422A-921F-6A362873931C}" destId="{ABE8A5B4-E513-420F-8615-7FC725422FB3}" srcOrd="1" destOrd="0" parTransId="{586DD813-C1C1-4109-81E1-491E503B15D8}" sibTransId="{88C4B0AA-0D50-4BDB-8133-5E1125CE04F6}"/>
    <dgm:cxn modelId="{D1459E4F-8913-42C3-B62F-624D385B44BA}" type="presOf" srcId="{822841D3-9DBF-46D5-B049-0CB374430D48}" destId="{A1E97288-4156-4711-8F93-B7E1DC364E6A}" srcOrd="0" destOrd="0" presId="urn:microsoft.com/office/officeart/2005/8/layout/target3"/>
    <dgm:cxn modelId="{69BAD8D6-77A3-4A8F-A026-C130099F4D83}" srcId="{7F3C50ED-D558-43BE-8D5E-9B9FE531D635}" destId="{01A2945C-62D9-4D4B-9F68-B922646DA43C}" srcOrd="1" destOrd="0" parTransId="{EE76601C-E513-4AC3-AF95-3EF8CAB06BD3}" sibTransId="{AAC5E341-9570-4844-A6E6-E7593EDCA940}"/>
    <dgm:cxn modelId="{DF1E462F-FDF7-4017-8857-D6FB6C8A5E4C}" srcId="{9D704693-0B74-4955-9ADC-99007F12EE3A}" destId="{7F3C50ED-D558-43BE-8D5E-9B9FE531D635}" srcOrd="2" destOrd="0" parTransId="{56700241-0274-45D8-B871-6C3B7D8ACC12}" sibTransId="{5DF4D15F-0BD9-4ABA-809F-F37A5FBC28BC}"/>
    <dgm:cxn modelId="{2A3E6D28-FFD0-44E7-A745-75E8EE724937}" type="presOf" srcId="{B7E11FAA-F15B-454C-940F-78B4A6D1A097}" destId="{A5906B98-203F-4988-B407-B8E2FB5B95EE}" srcOrd="0" destOrd="0" presId="urn:microsoft.com/office/officeart/2005/8/layout/target3"/>
    <dgm:cxn modelId="{15DB148F-351B-4C9E-B98A-E3F0866ADFEB}" type="presOf" srcId="{F96C46DA-1DCD-4027-A14B-44B05D28AD14}" destId="{58607765-02B2-4957-A800-0D639B23EACD}" srcOrd="0" destOrd="0" presId="urn:microsoft.com/office/officeart/2005/8/layout/target3"/>
    <dgm:cxn modelId="{0AE0B8B0-510F-4EE6-BC21-D0DAC71EDAB5}" srcId="{B58E5805-9D79-4032-89FB-E8797F96D632}" destId="{B7E11FAA-F15B-454C-940F-78B4A6D1A097}" srcOrd="0" destOrd="0" parTransId="{C4B6EDEC-158C-4E41-86F6-8DA2F5EFE48A}" sibTransId="{C99C42B1-5F23-4ECF-93C2-13515BCDC84B}"/>
    <dgm:cxn modelId="{620A0094-8F19-4090-9071-3DB746E71AC2}" type="presOf" srcId="{B58E5805-9D79-4032-89FB-E8797F96D632}" destId="{07FF51D4-A9AD-408D-AEA1-9D315CDF1091}" srcOrd="0" destOrd="0" presId="urn:microsoft.com/office/officeart/2005/8/layout/target3"/>
    <dgm:cxn modelId="{AF2F15D1-EE4D-47F4-9FB9-993DC5C423DA}" srcId="{9D704693-0B74-4955-9ADC-99007F12EE3A}" destId="{822841D3-9DBF-46D5-B049-0CB374430D48}" srcOrd="1" destOrd="0" parTransId="{58D72ACF-0CDE-4534-8377-AB8AF4010113}" sibTransId="{A914BAD3-FC8C-4559-A8CA-7D00D6720A8C}"/>
    <dgm:cxn modelId="{852026B9-2417-45E7-B8CA-8243D5174580}" srcId="{7F3C50ED-D558-43BE-8D5E-9B9FE531D635}" destId="{C5F46B49-7652-4CDE-A124-0EDE50701F43}" srcOrd="0" destOrd="0" parTransId="{0FDC68D8-781C-4987-922F-AAA7A6C6F5A3}" sibTransId="{9CF7EEBE-1A9C-47A1-B619-A2C24D3C9D8E}"/>
    <dgm:cxn modelId="{0CC227D6-88D3-49A7-8750-3C48E4D154D7}" srcId="{24EBDD27-769C-422A-921F-6A362873931C}" destId="{F96C46DA-1DCD-4027-A14B-44B05D28AD14}" srcOrd="0" destOrd="0" parTransId="{DF400E71-F62E-4429-9BA0-3C44367C473E}" sibTransId="{4DC2B445-65BE-41C1-8A0B-44BCD068B89D}"/>
    <dgm:cxn modelId="{02B40F5E-C165-439C-ADDF-9F61919CE58D}" type="presOf" srcId="{822841D3-9DBF-46D5-B049-0CB374430D48}" destId="{5FCFF95D-2397-4B99-8DCB-380ADCD239E2}" srcOrd="1" destOrd="0" presId="urn:microsoft.com/office/officeart/2005/8/layout/target3"/>
    <dgm:cxn modelId="{62E34748-406F-4CA7-9148-A494FCABD0F3}" srcId="{9D704693-0B74-4955-9ADC-99007F12EE3A}" destId="{B58E5805-9D79-4032-89FB-E8797F96D632}" srcOrd="0" destOrd="0" parTransId="{0F32DC71-B202-49C5-AA32-2D8BA918C09F}" sibTransId="{B16CF9C8-50EB-45FB-8EB7-F8CCB0CC960E}"/>
    <dgm:cxn modelId="{BDCC0F2A-7734-4435-A5C7-F9D6DE833939}" type="presOf" srcId="{ABE8A5B4-E513-420F-8615-7FC725422FB3}" destId="{58607765-02B2-4957-A800-0D639B23EACD}" srcOrd="0" destOrd="1" presId="urn:microsoft.com/office/officeart/2005/8/layout/target3"/>
    <dgm:cxn modelId="{6FD85756-CEC7-4624-900B-721BE651658B}" type="presOf" srcId="{9D704693-0B74-4955-9ADC-99007F12EE3A}" destId="{70A81A3C-543A-4912-8C88-DBB8C24F6A79}" srcOrd="0" destOrd="0" presId="urn:microsoft.com/office/officeart/2005/8/layout/target3"/>
    <dgm:cxn modelId="{4086DE16-5B3D-44C7-9B9F-79C2F0803E7B}" type="presOf" srcId="{24EBDD27-769C-422A-921F-6A362873931C}" destId="{55A20474-D4A6-457F-8360-CB519C4B6B20}" srcOrd="1" destOrd="0" presId="urn:microsoft.com/office/officeart/2005/8/layout/target3"/>
    <dgm:cxn modelId="{50BDFE6E-84AF-4317-ACE5-377AF7ED99BB}" srcId="{822841D3-9DBF-46D5-B049-0CB374430D48}" destId="{10676DC6-B8D2-4DE8-8B00-126245C2E4A1}" srcOrd="1" destOrd="0" parTransId="{36C8D2F8-2D79-4B24-AA92-29830D2F117A}" sibTransId="{B6AF7B50-B29F-4B8E-B399-7A4DFA190D07}"/>
    <dgm:cxn modelId="{6E23B537-9440-485F-9CE1-04EB74557EE9}" srcId="{822841D3-9DBF-46D5-B049-0CB374430D48}" destId="{9B258738-F5EA-46F1-BC70-FA0E0DE5B482}" srcOrd="0" destOrd="0" parTransId="{287D15D9-0DCA-48C1-BAE4-82BCB85BD84A}" sibTransId="{A6DBD87E-EC2B-4022-8AD6-21B80AA9E69A}"/>
    <dgm:cxn modelId="{A0278BE6-8902-4621-A699-053161FD6ADA}" type="presOf" srcId="{7F3C50ED-D558-43BE-8D5E-9B9FE531D635}" destId="{0E2498CC-FF27-45B0-A608-3D1351FF4555}" srcOrd="0" destOrd="0" presId="urn:microsoft.com/office/officeart/2005/8/layout/target3"/>
    <dgm:cxn modelId="{5E19BD6D-EBBB-4AFB-B513-E582CF7E8FA7}" type="presOf" srcId="{9B258738-F5EA-46F1-BC70-FA0E0DE5B482}" destId="{ED256798-062E-4140-9838-778B40B4133B}" srcOrd="0" destOrd="0" presId="urn:microsoft.com/office/officeart/2005/8/layout/target3"/>
    <dgm:cxn modelId="{9C74A40F-8567-45B1-A219-D3BDCC27FD85}" type="presOf" srcId="{C5F46B49-7652-4CDE-A124-0EDE50701F43}" destId="{72233991-9FDD-466B-8563-82B17F89AC0F}" srcOrd="0" destOrd="0" presId="urn:microsoft.com/office/officeart/2005/8/layout/target3"/>
    <dgm:cxn modelId="{75401921-60DF-42B0-BA51-EE4B41AE3B02}" type="presOf" srcId="{7F3C50ED-D558-43BE-8D5E-9B9FE531D635}" destId="{23272424-70F0-4CA4-99A4-66205F997BE8}" srcOrd="1" destOrd="0" presId="urn:microsoft.com/office/officeart/2005/8/layout/target3"/>
    <dgm:cxn modelId="{5CA48CDA-77F9-468A-A7B6-2B5D650564A0}" type="presOf" srcId="{01A2945C-62D9-4D4B-9F68-B922646DA43C}" destId="{72233991-9FDD-466B-8563-82B17F89AC0F}" srcOrd="0" destOrd="1" presId="urn:microsoft.com/office/officeart/2005/8/layout/target3"/>
    <dgm:cxn modelId="{A29E2CF8-2BD2-4E87-A33F-6F92B633D773}" type="presParOf" srcId="{70A81A3C-543A-4912-8C88-DBB8C24F6A79}" destId="{26386E4C-81AD-4122-997C-DE8B77FFB8E5}" srcOrd="0" destOrd="0" presId="urn:microsoft.com/office/officeart/2005/8/layout/target3"/>
    <dgm:cxn modelId="{68322926-A95E-4DD2-8D89-5B68F99C894E}" type="presParOf" srcId="{70A81A3C-543A-4912-8C88-DBB8C24F6A79}" destId="{2A55105D-BD2B-41A2-B5B7-32469BB08A3C}" srcOrd="1" destOrd="0" presId="urn:microsoft.com/office/officeart/2005/8/layout/target3"/>
    <dgm:cxn modelId="{58338D1C-36DA-46E7-8906-1B529285912B}" type="presParOf" srcId="{70A81A3C-543A-4912-8C88-DBB8C24F6A79}" destId="{07FF51D4-A9AD-408D-AEA1-9D315CDF1091}" srcOrd="2" destOrd="0" presId="urn:microsoft.com/office/officeart/2005/8/layout/target3"/>
    <dgm:cxn modelId="{43449C4A-E665-4285-90D9-D199A13B6AC4}" type="presParOf" srcId="{70A81A3C-543A-4912-8C88-DBB8C24F6A79}" destId="{AB92FB87-6D5F-4F25-99D8-F79CDC563E16}" srcOrd="3" destOrd="0" presId="urn:microsoft.com/office/officeart/2005/8/layout/target3"/>
    <dgm:cxn modelId="{FF6901C6-A19F-428F-A1DF-43BE86933CC8}" type="presParOf" srcId="{70A81A3C-543A-4912-8C88-DBB8C24F6A79}" destId="{6A1A59E2-BE9E-43A4-9D6E-8DFAC286AEA7}" srcOrd="4" destOrd="0" presId="urn:microsoft.com/office/officeart/2005/8/layout/target3"/>
    <dgm:cxn modelId="{30EBBAA0-0475-4238-A203-1BE1D871E923}" type="presParOf" srcId="{70A81A3C-543A-4912-8C88-DBB8C24F6A79}" destId="{A1E97288-4156-4711-8F93-B7E1DC364E6A}" srcOrd="5" destOrd="0" presId="urn:microsoft.com/office/officeart/2005/8/layout/target3"/>
    <dgm:cxn modelId="{9F9363DC-E5B9-4946-A281-5FAAF233FB14}" type="presParOf" srcId="{70A81A3C-543A-4912-8C88-DBB8C24F6A79}" destId="{65DECA80-5A27-4C0D-A032-8826BBCC23B7}" srcOrd="6" destOrd="0" presId="urn:microsoft.com/office/officeart/2005/8/layout/target3"/>
    <dgm:cxn modelId="{D9C89805-8FC0-4E06-A63F-B86BC151E037}" type="presParOf" srcId="{70A81A3C-543A-4912-8C88-DBB8C24F6A79}" destId="{E23D1449-B424-46BB-B0E3-A988FB2BCD1F}" srcOrd="7" destOrd="0" presId="urn:microsoft.com/office/officeart/2005/8/layout/target3"/>
    <dgm:cxn modelId="{13CE5351-3A31-432E-BDFC-DC74E77DFFC7}" type="presParOf" srcId="{70A81A3C-543A-4912-8C88-DBB8C24F6A79}" destId="{0E2498CC-FF27-45B0-A608-3D1351FF4555}" srcOrd="8" destOrd="0" presId="urn:microsoft.com/office/officeart/2005/8/layout/target3"/>
    <dgm:cxn modelId="{14D5A8C0-C366-4F27-9C27-3D1CD8110ED2}" type="presParOf" srcId="{70A81A3C-543A-4912-8C88-DBB8C24F6A79}" destId="{365FB566-913F-4B06-B579-7A433F201508}" srcOrd="9" destOrd="0" presId="urn:microsoft.com/office/officeart/2005/8/layout/target3"/>
    <dgm:cxn modelId="{F2908765-E8AC-4CDE-A3EE-4012BF0E61EE}" type="presParOf" srcId="{70A81A3C-543A-4912-8C88-DBB8C24F6A79}" destId="{BF653195-9924-4613-8F2D-729467B890E6}" srcOrd="10" destOrd="0" presId="urn:microsoft.com/office/officeart/2005/8/layout/target3"/>
    <dgm:cxn modelId="{DF7EFAEF-D705-4DA6-9E44-69F9A4B5B375}" type="presParOf" srcId="{70A81A3C-543A-4912-8C88-DBB8C24F6A79}" destId="{0BB3372C-810B-4993-990E-62E29B44623C}" srcOrd="11" destOrd="0" presId="urn:microsoft.com/office/officeart/2005/8/layout/target3"/>
    <dgm:cxn modelId="{D2745C64-AAA9-47C7-BA4B-3069357164F4}" type="presParOf" srcId="{70A81A3C-543A-4912-8C88-DBB8C24F6A79}" destId="{97CD9EE1-A22B-4A72-8399-F213A58E19E8}" srcOrd="12" destOrd="0" presId="urn:microsoft.com/office/officeart/2005/8/layout/target3"/>
    <dgm:cxn modelId="{592288CB-81C8-4CA5-91EF-A28A0E6313BA}" type="presParOf" srcId="{70A81A3C-543A-4912-8C88-DBB8C24F6A79}" destId="{A5906B98-203F-4988-B407-B8E2FB5B95EE}" srcOrd="13" destOrd="0" presId="urn:microsoft.com/office/officeart/2005/8/layout/target3"/>
    <dgm:cxn modelId="{8C277212-EBAE-44EE-A43A-F497D609D789}" type="presParOf" srcId="{70A81A3C-543A-4912-8C88-DBB8C24F6A79}" destId="{5FCFF95D-2397-4B99-8DCB-380ADCD239E2}" srcOrd="14" destOrd="0" presId="urn:microsoft.com/office/officeart/2005/8/layout/target3"/>
    <dgm:cxn modelId="{B725DC0F-AF7E-4C6C-821D-9DECDEA65C87}" type="presParOf" srcId="{70A81A3C-543A-4912-8C88-DBB8C24F6A79}" destId="{ED256798-062E-4140-9838-778B40B4133B}" srcOrd="15" destOrd="0" presId="urn:microsoft.com/office/officeart/2005/8/layout/target3"/>
    <dgm:cxn modelId="{8CCDBF87-0C78-407B-9153-61C109047D32}" type="presParOf" srcId="{70A81A3C-543A-4912-8C88-DBB8C24F6A79}" destId="{23272424-70F0-4CA4-99A4-66205F997BE8}" srcOrd="16" destOrd="0" presId="urn:microsoft.com/office/officeart/2005/8/layout/target3"/>
    <dgm:cxn modelId="{BFBCF43E-1883-4A3E-9241-87D26F1FC09A}" type="presParOf" srcId="{70A81A3C-543A-4912-8C88-DBB8C24F6A79}" destId="{72233991-9FDD-466B-8563-82B17F89AC0F}" srcOrd="17" destOrd="0" presId="urn:microsoft.com/office/officeart/2005/8/layout/target3"/>
    <dgm:cxn modelId="{5687A212-9EBD-434D-A950-46B2571872A7}" type="presParOf" srcId="{70A81A3C-543A-4912-8C88-DBB8C24F6A79}" destId="{55A20474-D4A6-457F-8360-CB519C4B6B20}" srcOrd="18" destOrd="0" presId="urn:microsoft.com/office/officeart/2005/8/layout/target3"/>
    <dgm:cxn modelId="{0642BF19-CB7B-4D6D-A858-33B1D72F9752}" type="presParOf" srcId="{70A81A3C-543A-4912-8C88-DBB8C24F6A79}" destId="{58607765-02B2-4957-A800-0D639B23EACD}"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0F8EEF-C1F9-4492-AAE8-3356836A7310}"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GB"/>
        </a:p>
      </dgm:t>
    </dgm:pt>
    <dgm:pt modelId="{31D2DCC1-A8D3-4EBC-BAC2-EF1F016E2895}">
      <dgm:prSet phldrT="[Tekst]"/>
      <dgm:spPr/>
      <dgm:t>
        <a:bodyPr/>
        <a:lstStyle/>
        <a:p>
          <a:pPr>
            <a:buClrTx/>
            <a:buSzTx/>
            <a:buFontTx/>
            <a:buNone/>
          </a:pPr>
          <a:r>
            <a:rPr lang="ro-RO" dirty="0" smtClean="0"/>
            <a:t>Înțelegerea proceselor de radicalizare </a:t>
          </a:r>
          <a:endParaRPr lang="en-GB" dirty="0"/>
        </a:p>
      </dgm:t>
    </dgm:pt>
    <dgm:pt modelId="{16823911-F98A-444F-8723-E85953FC203D}" type="parTrans" cxnId="{5F81D58D-BD31-448A-8245-528716F7393D}">
      <dgm:prSet/>
      <dgm:spPr/>
      <dgm:t>
        <a:bodyPr/>
        <a:lstStyle/>
        <a:p>
          <a:endParaRPr lang="en-GB"/>
        </a:p>
      </dgm:t>
    </dgm:pt>
    <dgm:pt modelId="{15F1BE6E-7DA5-4C5A-9D91-4F37957CE095}" type="sibTrans" cxnId="{5F81D58D-BD31-448A-8245-528716F7393D}">
      <dgm:prSet/>
      <dgm:spPr/>
      <dgm:t>
        <a:bodyPr/>
        <a:lstStyle/>
        <a:p>
          <a:endParaRPr lang="en-GB"/>
        </a:p>
      </dgm:t>
    </dgm:pt>
    <dgm:pt modelId="{3C039A8C-E3D5-417F-8F1B-8D2DB5607EC0}">
      <dgm:prSet/>
      <dgm:spPr/>
      <dgm:t>
        <a:bodyPr/>
        <a:lstStyle/>
        <a:p>
          <a:r>
            <a:rPr lang="ro-RO" dirty="0" smtClean="0"/>
            <a:t>Relația dintre radicalizare si fiecare atelier în parte</a:t>
          </a:r>
          <a:endParaRPr lang="en-GB" dirty="0"/>
        </a:p>
      </dgm:t>
    </dgm:pt>
    <dgm:pt modelId="{8C4057BD-C43D-44A4-A78E-6EEA5A5BCF62}" type="parTrans" cxnId="{25A366A1-9E3E-463A-82F2-888974628BBB}">
      <dgm:prSet/>
      <dgm:spPr/>
      <dgm:t>
        <a:bodyPr/>
        <a:lstStyle/>
        <a:p>
          <a:endParaRPr lang="en-GB"/>
        </a:p>
      </dgm:t>
    </dgm:pt>
    <dgm:pt modelId="{A5D805B6-56C7-47FC-9C83-41FB04CB8E32}" type="sibTrans" cxnId="{25A366A1-9E3E-463A-82F2-888974628BBB}">
      <dgm:prSet/>
      <dgm:spPr/>
      <dgm:t>
        <a:bodyPr/>
        <a:lstStyle/>
        <a:p>
          <a:endParaRPr lang="en-GB"/>
        </a:p>
      </dgm:t>
    </dgm:pt>
    <dgm:pt modelId="{DBE1275B-0C90-4067-9467-F9452DEB59DE}">
      <dgm:prSet/>
      <dgm:spPr/>
      <dgm:t>
        <a:bodyPr/>
        <a:lstStyle/>
        <a:p>
          <a:r>
            <a:rPr lang="ro-RO" dirty="0" smtClean="0"/>
            <a:t>Clarificarea temelor atelierelor </a:t>
          </a:r>
          <a:endParaRPr lang="en-GB" dirty="0"/>
        </a:p>
      </dgm:t>
    </dgm:pt>
    <dgm:pt modelId="{5CC17AC7-2D86-4C00-95F9-5D6CD1F9319F}" type="parTrans" cxnId="{0DD67E44-CA53-498E-A779-E2219448D459}">
      <dgm:prSet/>
      <dgm:spPr/>
      <dgm:t>
        <a:bodyPr/>
        <a:lstStyle/>
        <a:p>
          <a:endParaRPr lang="en-GB"/>
        </a:p>
      </dgm:t>
    </dgm:pt>
    <dgm:pt modelId="{EEB63956-90B5-4536-8A7F-2A31F37F82D8}" type="sibTrans" cxnId="{0DD67E44-CA53-498E-A779-E2219448D459}">
      <dgm:prSet/>
      <dgm:spPr/>
      <dgm:t>
        <a:bodyPr/>
        <a:lstStyle/>
        <a:p>
          <a:endParaRPr lang="en-GB"/>
        </a:p>
      </dgm:t>
    </dgm:pt>
    <dgm:pt modelId="{F681AFDA-5957-4C6F-BBB6-8146F6A65944}">
      <dgm:prSet/>
      <dgm:spPr/>
      <dgm:t>
        <a:bodyPr/>
        <a:lstStyle/>
        <a:p>
          <a:pPr marL="0" marR="0" lvl="0" indent="0" defTabSz="914400" eaLnBrk="1" fontAlgn="auto" latinLnBrk="0" hangingPunct="1">
            <a:lnSpc>
              <a:spcPct val="90000"/>
            </a:lnSpc>
            <a:spcBef>
              <a:spcPts val="0"/>
            </a:spcBef>
            <a:spcAft>
              <a:spcPts val="714"/>
            </a:spcAft>
            <a:buClrTx/>
            <a:buSzTx/>
            <a:buFontTx/>
            <a:buNone/>
            <a:tabLst/>
            <a:defRPr/>
          </a:pPr>
          <a:r>
            <a:rPr lang="en-GB" dirty="0" smtClean="0"/>
            <a:t>E</a:t>
          </a:r>
          <a:r>
            <a:rPr lang="ro-RO" dirty="0" smtClean="0"/>
            <a:t>xerciții</a:t>
          </a:r>
          <a:endParaRPr lang="en-GB" dirty="0"/>
        </a:p>
      </dgm:t>
    </dgm:pt>
    <dgm:pt modelId="{5DDCA10E-527D-4CA2-BB90-7E440E1BB88D}" type="parTrans" cxnId="{9E41DFB7-481E-4D92-B1B2-8E53052507E7}">
      <dgm:prSet/>
      <dgm:spPr/>
      <dgm:t>
        <a:bodyPr/>
        <a:lstStyle/>
        <a:p>
          <a:endParaRPr lang="en-GB"/>
        </a:p>
      </dgm:t>
    </dgm:pt>
    <dgm:pt modelId="{8CE311E2-0E08-4DEA-B3E8-93CCD36BC25B}" type="sibTrans" cxnId="{9E41DFB7-481E-4D92-B1B2-8E53052507E7}">
      <dgm:prSet/>
      <dgm:spPr/>
      <dgm:t>
        <a:bodyPr/>
        <a:lstStyle/>
        <a:p>
          <a:endParaRPr lang="en-GB"/>
        </a:p>
      </dgm:t>
    </dgm:pt>
    <dgm:pt modelId="{EE4DB84A-7B51-4BE9-B9A1-4FF26AC89ADD}" type="pres">
      <dgm:prSet presAssocID="{EB0F8EEF-C1F9-4492-AAE8-3356836A7310}" presName="Name0" presStyleCnt="0">
        <dgm:presLayoutVars>
          <dgm:chMax val="7"/>
          <dgm:chPref val="7"/>
          <dgm:dir/>
        </dgm:presLayoutVars>
      </dgm:prSet>
      <dgm:spPr/>
      <dgm:t>
        <a:bodyPr/>
        <a:lstStyle/>
        <a:p>
          <a:endParaRPr lang="en-US"/>
        </a:p>
      </dgm:t>
    </dgm:pt>
    <dgm:pt modelId="{315E0FB1-D4D3-45D5-9824-1A08DF92C708}" type="pres">
      <dgm:prSet presAssocID="{EB0F8EEF-C1F9-4492-AAE8-3356836A7310}" presName="Name1" presStyleCnt="0"/>
      <dgm:spPr/>
    </dgm:pt>
    <dgm:pt modelId="{D6785E55-DE44-40CD-8800-6F7453B67C37}" type="pres">
      <dgm:prSet presAssocID="{EB0F8EEF-C1F9-4492-AAE8-3356836A7310}" presName="cycle" presStyleCnt="0"/>
      <dgm:spPr/>
    </dgm:pt>
    <dgm:pt modelId="{2B844F08-B0FC-47B3-A343-D929BC0D1E6D}" type="pres">
      <dgm:prSet presAssocID="{EB0F8EEF-C1F9-4492-AAE8-3356836A7310}" presName="srcNode" presStyleLbl="node1" presStyleIdx="0" presStyleCnt="4"/>
      <dgm:spPr/>
    </dgm:pt>
    <dgm:pt modelId="{84B7EB82-D3A9-42BF-8C3F-A6D8A1850E93}" type="pres">
      <dgm:prSet presAssocID="{EB0F8EEF-C1F9-4492-AAE8-3356836A7310}" presName="conn" presStyleLbl="parChTrans1D2" presStyleIdx="0" presStyleCnt="1"/>
      <dgm:spPr/>
      <dgm:t>
        <a:bodyPr/>
        <a:lstStyle/>
        <a:p>
          <a:endParaRPr lang="en-US"/>
        </a:p>
      </dgm:t>
    </dgm:pt>
    <dgm:pt modelId="{DFA62A0A-2184-4D47-8896-B395EDAE6795}" type="pres">
      <dgm:prSet presAssocID="{EB0F8EEF-C1F9-4492-AAE8-3356836A7310}" presName="extraNode" presStyleLbl="node1" presStyleIdx="0" presStyleCnt="4"/>
      <dgm:spPr/>
    </dgm:pt>
    <dgm:pt modelId="{03114061-533F-446F-8906-11632756CE13}" type="pres">
      <dgm:prSet presAssocID="{EB0F8EEF-C1F9-4492-AAE8-3356836A7310}" presName="dstNode" presStyleLbl="node1" presStyleIdx="0" presStyleCnt="4"/>
      <dgm:spPr/>
    </dgm:pt>
    <dgm:pt modelId="{647ABB97-E109-4B4F-B1D5-F9F6C56AD6D6}" type="pres">
      <dgm:prSet presAssocID="{31D2DCC1-A8D3-4EBC-BAC2-EF1F016E2895}" presName="text_1" presStyleLbl="node1" presStyleIdx="0" presStyleCnt="4">
        <dgm:presLayoutVars>
          <dgm:bulletEnabled val="1"/>
        </dgm:presLayoutVars>
      </dgm:prSet>
      <dgm:spPr/>
      <dgm:t>
        <a:bodyPr/>
        <a:lstStyle/>
        <a:p>
          <a:endParaRPr lang="en-US"/>
        </a:p>
      </dgm:t>
    </dgm:pt>
    <dgm:pt modelId="{5F7CF164-6C91-44C6-952A-CD0C20F6C028}" type="pres">
      <dgm:prSet presAssocID="{31D2DCC1-A8D3-4EBC-BAC2-EF1F016E2895}" presName="accent_1" presStyleCnt="0"/>
      <dgm:spPr/>
    </dgm:pt>
    <dgm:pt modelId="{41D38068-98F0-41CC-A924-9DCB81A8CED3}" type="pres">
      <dgm:prSet presAssocID="{31D2DCC1-A8D3-4EBC-BAC2-EF1F016E2895}" presName="accentRepeatNode" presStyleLbl="solidFgAcc1" presStyleIdx="0" presStyleCnt="4"/>
      <dgm:spPr/>
    </dgm:pt>
    <dgm:pt modelId="{31F187AD-3412-4AEA-B81A-2BAD2018C4E4}" type="pres">
      <dgm:prSet presAssocID="{3C039A8C-E3D5-417F-8F1B-8D2DB5607EC0}" presName="text_2" presStyleLbl="node1" presStyleIdx="1" presStyleCnt="4">
        <dgm:presLayoutVars>
          <dgm:bulletEnabled val="1"/>
        </dgm:presLayoutVars>
      </dgm:prSet>
      <dgm:spPr/>
      <dgm:t>
        <a:bodyPr/>
        <a:lstStyle/>
        <a:p>
          <a:endParaRPr lang="en-US"/>
        </a:p>
      </dgm:t>
    </dgm:pt>
    <dgm:pt modelId="{489D471C-F0F6-4490-B657-6A247C85DAA6}" type="pres">
      <dgm:prSet presAssocID="{3C039A8C-E3D5-417F-8F1B-8D2DB5607EC0}" presName="accent_2" presStyleCnt="0"/>
      <dgm:spPr/>
    </dgm:pt>
    <dgm:pt modelId="{A36D6CBA-EEA4-43E4-85F1-390086E2844C}" type="pres">
      <dgm:prSet presAssocID="{3C039A8C-E3D5-417F-8F1B-8D2DB5607EC0}" presName="accentRepeatNode" presStyleLbl="solidFgAcc1" presStyleIdx="1" presStyleCnt="4"/>
      <dgm:spPr/>
    </dgm:pt>
    <dgm:pt modelId="{769C617B-C7E7-4801-8037-FB2097D44826}" type="pres">
      <dgm:prSet presAssocID="{DBE1275B-0C90-4067-9467-F9452DEB59DE}" presName="text_3" presStyleLbl="node1" presStyleIdx="2" presStyleCnt="4">
        <dgm:presLayoutVars>
          <dgm:bulletEnabled val="1"/>
        </dgm:presLayoutVars>
      </dgm:prSet>
      <dgm:spPr/>
      <dgm:t>
        <a:bodyPr/>
        <a:lstStyle/>
        <a:p>
          <a:endParaRPr lang="en-US"/>
        </a:p>
      </dgm:t>
    </dgm:pt>
    <dgm:pt modelId="{CF1767FA-74DF-4749-A256-8EA93057123C}" type="pres">
      <dgm:prSet presAssocID="{DBE1275B-0C90-4067-9467-F9452DEB59DE}" presName="accent_3" presStyleCnt="0"/>
      <dgm:spPr/>
    </dgm:pt>
    <dgm:pt modelId="{F839506C-2F4B-4A51-9B06-A7509B905F51}" type="pres">
      <dgm:prSet presAssocID="{DBE1275B-0C90-4067-9467-F9452DEB59DE}" presName="accentRepeatNode" presStyleLbl="solidFgAcc1" presStyleIdx="2" presStyleCnt="4"/>
      <dgm:spPr/>
    </dgm:pt>
    <dgm:pt modelId="{75114A73-6B5C-4BCB-A8DB-99DA3DF589D7}" type="pres">
      <dgm:prSet presAssocID="{F681AFDA-5957-4C6F-BBB6-8146F6A65944}" presName="text_4" presStyleLbl="node1" presStyleIdx="3" presStyleCnt="4">
        <dgm:presLayoutVars>
          <dgm:bulletEnabled val="1"/>
        </dgm:presLayoutVars>
      </dgm:prSet>
      <dgm:spPr/>
      <dgm:t>
        <a:bodyPr/>
        <a:lstStyle/>
        <a:p>
          <a:endParaRPr lang="en-US"/>
        </a:p>
      </dgm:t>
    </dgm:pt>
    <dgm:pt modelId="{C6B8063E-57A4-43CD-B1CF-F229295AD7D1}" type="pres">
      <dgm:prSet presAssocID="{F681AFDA-5957-4C6F-BBB6-8146F6A65944}" presName="accent_4" presStyleCnt="0"/>
      <dgm:spPr/>
    </dgm:pt>
    <dgm:pt modelId="{F44831EC-625D-42B6-BDD1-35E82763C17C}" type="pres">
      <dgm:prSet presAssocID="{F681AFDA-5957-4C6F-BBB6-8146F6A65944}" presName="accentRepeatNode" presStyleLbl="solidFgAcc1" presStyleIdx="3" presStyleCnt="4"/>
      <dgm:spPr/>
    </dgm:pt>
  </dgm:ptLst>
  <dgm:cxnLst>
    <dgm:cxn modelId="{24BA2863-A0A5-4D18-A842-2DACA85E552D}" type="presOf" srcId="{F681AFDA-5957-4C6F-BBB6-8146F6A65944}" destId="{75114A73-6B5C-4BCB-A8DB-99DA3DF589D7}" srcOrd="0" destOrd="0" presId="urn:microsoft.com/office/officeart/2008/layout/VerticalCurvedList"/>
    <dgm:cxn modelId="{44250BA2-D66A-465E-A035-6ACB2A71052D}" type="presOf" srcId="{DBE1275B-0C90-4067-9467-F9452DEB59DE}" destId="{769C617B-C7E7-4801-8037-FB2097D44826}" srcOrd="0" destOrd="0" presId="urn:microsoft.com/office/officeart/2008/layout/VerticalCurvedList"/>
    <dgm:cxn modelId="{94CB1D88-C30B-4AED-8172-0409E5BB5DAB}" type="presOf" srcId="{EB0F8EEF-C1F9-4492-AAE8-3356836A7310}" destId="{EE4DB84A-7B51-4BE9-B9A1-4FF26AC89ADD}" srcOrd="0" destOrd="0" presId="urn:microsoft.com/office/officeart/2008/layout/VerticalCurvedList"/>
    <dgm:cxn modelId="{0DD67E44-CA53-498E-A779-E2219448D459}" srcId="{EB0F8EEF-C1F9-4492-AAE8-3356836A7310}" destId="{DBE1275B-0C90-4067-9467-F9452DEB59DE}" srcOrd="2" destOrd="0" parTransId="{5CC17AC7-2D86-4C00-95F9-5D6CD1F9319F}" sibTransId="{EEB63956-90B5-4536-8A7F-2A31F37F82D8}"/>
    <dgm:cxn modelId="{ABAE29F8-5216-4DFF-A6EF-3C05ED4B2F58}" type="presOf" srcId="{31D2DCC1-A8D3-4EBC-BAC2-EF1F016E2895}" destId="{647ABB97-E109-4B4F-B1D5-F9F6C56AD6D6}" srcOrd="0" destOrd="0" presId="urn:microsoft.com/office/officeart/2008/layout/VerticalCurvedList"/>
    <dgm:cxn modelId="{25A366A1-9E3E-463A-82F2-888974628BBB}" srcId="{EB0F8EEF-C1F9-4492-AAE8-3356836A7310}" destId="{3C039A8C-E3D5-417F-8F1B-8D2DB5607EC0}" srcOrd="1" destOrd="0" parTransId="{8C4057BD-C43D-44A4-A78E-6EEA5A5BCF62}" sibTransId="{A5D805B6-56C7-47FC-9C83-41FB04CB8E32}"/>
    <dgm:cxn modelId="{35848AB9-8D95-48BC-89F1-53A118CC50EB}" type="presOf" srcId="{3C039A8C-E3D5-417F-8F1B-8D2DB5607EC0}" destId="{31F187AD-3412-4AEA-B81A-2BAD2018C4E4}" srcOrd="0" destOrd="0" presId="urn:microsoft.com/office/officeart/2008/layout/VerticalCurvedList"/>
    <dgm:cxn modelId="{9E41DFB7-481E-4D92-B1B2-8E53052507E7}" srcId="{EB0F8EEF-C1F9-4492-AAE8-3356836A7310}" destId="{F681AFDA-5957-4C6F-BBB6-8146F6A65944}" srcOrd="3" destOrd="0" parTransId="{5DDCA10E-527D-4CA2-BB90-7E440E1BB88D}" sibTransId="{8CE311E2-0E08-4DEA-B3E8-93CCD36BC25B}"/>
    <dgm:cxn modelId="{E7B1ADB3-20F5-4706-96A8-8D3164917C96}" type="presOf" srcId="{15F1BE6E-7DA5-4C5A-9D91-4F37957CE095}" destId="{84B7EB82-D3A9-42BF-8C3F-A6D8A1850E93}" srcOrd="0" destOrd="0" presId="urn:microsoft.com/office/officeart/2008/layout/VerticalCurvedList"/>
    <dgm:cxn modelId="{5F81D58D-BD31-448A-8245-528716F7393D}" srcId="{EB0F8EEF-C1F9-4492-AAE8-3356836A7310}" destId="{31D2DCC1-A8D3-4EBC-BAC2-EF1F016E2895}" srcOrd="0" destOrd="0" parTransId="{16823911-F98A-444F-8723-E85953FC203D}" sibTransId="{15F1BE6E-7DA5-4C5A-9D91-4F37957CE095}"/>
    <dgm:cxn modelId="{76CF3198-CC47-4AFC-8284-783D72A6BF51}" type="presParOf" srcId="{EE4DB84A-7B51-4BE9-B9A1-4FF26AC89ADD}" destId="{315E0FB1-D4D3-45D5-9824-1A08DF92C708}" srcOrd="0" destOrd="0" presId="urn:microsoft.com/office/officeart/2008/layout/VerticalCurvedList"/>
    <dgm:cxn modelId="{49F0CD58-6692-4995-939D-8C1D504FB9DE}" type="presParOf" srcId="{315E0FB1-D4D3-45D5-9824-1A08DF92C708}" destId="{D6785E55-DE44-40CD-8800-6F7453B67C37}" srcOrd="0" destOrd="0" presId="urn:microsoft.com/office/officeart/2008/layout/VerticalCurvedList"/>
    <dgm:cxn modelId="{3CE43493-F069-42BC-9DBF-5D41E77EF32A}" type="presParOf" srcId="{D6785E55-DE44-40CD-8800-6F7453B67C37}" destId="{2B844F08-B0FC-47B3-A343-D929BC0D1E6D}" srcOrd="0" destOrd="0" presId="urn:microsoft.com/office/officeart/2008/layout/VerticalCurvedList"/>
    <dgm:cxn modelId="{6306D46C-508E-4598-B223-274247654FE5}" type="presParOf" srcId="{D6785E55-DE44-40CD-8800-6F7453B67C37}" destId="{84B7EB82-D3A9-42BF-8C3F-A6D8A1850E93}" srcOrd="1" destOrd="0" presId="urn:microsoft.com/office/officeart/2008/layout/VerticalCurvedList"/>
    <dgm:cxn modelId="{2E2AA978-FC83-42DD-B55E-23274EA813AF}" type="presParOf" srcId="{D6785E55-DE44-40CD-8800-6F7453B67C37}" destId="{DFA62A0A-2184-4D47-8896-B395EDAE6795}" srcOrd="2" destOrd="0" presId="urn:microsoft.com/office/officeart/2008/layout/VerticalCurvedList"/>
    <dgm:cxn modelId="{1D25F797-93A5-47FF-A98F-21B75DC81BEE}" type="presParOf" srcId="{D6785E55-DE44-40CD-8800-6F7453B67C37}" destId="{03114061-533F-446F-8906-11632756CE13}" srcOrd="3" destOrd="0" presId="urn:microsoft.com/office/officeart/2008/layout/VerticalCurvedList"/>
    <dgm:cxn modelId="{DA32ACA6-A7C4-4803-A32B-75BFED45A63D}" type="presParOf" srcId="{315E0FB1-D4D3-45D5-9824-1A08DF92C708}" destId="{647ABB97-E109-4B4F-B1D5-F9F6C56AD6D6}" srcOrd="1" destOrd="0" presId="urn:microsoft.com/office/officeart/2008/layout/VerticalCurvedList"/>
    <dgm:cxn modelId="{ACA50EA2-938E-4915-A8FE-5AE61694D0EC}" type="presParOf" srcId="{315E0FB1-D4D3-45D5-9824-1A08DF92C708}" destId="{5F7CF164-6C91-44C6-952A-CD0C20F6C028}" srcOrd="2" destOrd="0" presId="urn:microsoft.com/office/officeart/2008/layout/VerticalCurvedList"/>
    <dgm:cxn modelId="{C1BE6C64-0AF4-4F1A-B93F-A06C4A058A2E}" type="presParOf" srcId="{5F7CF164-6C91-44C6-952A-CD0C20F6C028}" destId="{41D38068-98F0-41CC-A924-9DCB81A8CED3}" srcOrd="0" destOrd="0" presId="urn:microsoft.com/office/officeart/2008/layout/VerticalCurvedList"/>
    <dgm:cxn modelId="{F60E5738-FF1F-4238-80A5-F84719A069DA}" type="presParOf" srcId="{315E0FB1-D4D3-45D5-9824-1A08DF92C708}" destId="{31F187AD-3412-4AEA-B81A-2BAD2018C4E4}" srcOrd="3" destOrd="0" presId="urn:microsoft.com/office/officeart/2008/layout/VerticalCurvedList"/>
    <dgm:cxn modelId="{81763727-91DD-4E3F-A8E4-2FB0BE3B79F1}" type="presParOf" srcId="{315E0FB1-D4D3-45D5-9824-1A08DF92C708}" destId="{489D471C-F0F6-4490-B657-6A247C85DAA6}" srcOrd="4" destOrd="0" presId="urn:microsoft.com/office/officeart/2008/layout/VerticalCurvedList"/>
    <dgm:cxn modelId="{CCE67011-FEF7-4A03-B161-C80592122436}" type="presParOf" srcId="{489D471C-F0F6-4490-B657-6A247C85DAA6}" destId="{A36D6CBA-EEA4-43E4-85F1-390086E2844C}" srcOrd="0" destOrd="0" presId="urn:microsoft.com/office/officeart/2008/layout/VerticalCurvedList"/>
    <dgm:cxn modelId="{8AD289BA-A9C6-4DEF-B942-8D8766E24F47}" type="presParOf" srcId="{315E0FB1-D4D3-45D5-9824-1A08DF92C708}" destId="{769C617B-C7E7-4801-8037-FB2097D44826}" srcOrd="5" destOrd="0" presId="urn:microsoft.com/office/officeart/2008/layout/VerticalCurvedList"/>
    <dgm:cxn modelId="{1FE0274C-D6E4-491F-B29A-B9E52229F042}" type="presParOf" srcId="{315E0FB1-D4D3-45D5-9824-1A08DF92C708}" destId="{CF1767FA-74DF-4749-A256-8EA93057123C}" srcOrd="6" destOrd="0" presId="urn:microsoft.com/office/officeart/2008/layout/VerticalCurvedList"/>
    <dgm:cxn modelId="{64ED0DF2-53E8-440F-B92B-699C08414C13}" type="presParOf" srcId="{CF1767FA-74DF-4749-A256-8EA93057123C}" destId="{F839506C-2F4B-4A51-9B06-A7509B905F51}" srcOrd="0" destOrd="0" presId="urn:microsoft.com/office/officeart/2008/layout/VerticalCurvedList"/>
    <dgm:cxn modelId="{D84EE411-2A3C-4F34-B620-B0B77ECDC246}" type="presParOf" srcId="{315E0FB1-D4D3-45D5-9824-1A08DF92C708}" destId="{75114A73-6B5C-4BCB-A8DB-99DA3DF589D7}" srcOrd="7" destOrd="0" presId="urn:microsoft.com/office/officeart/2008/layout/VerticalCurvedList"/>
    <dgm:cxn modelId="{8DE4650B-F906-4E45-9847-7BA8D96FA472}" type="presParOf" srcId="{315E0FB1-D4D3-45D5-9824-1A08DF92C708}" destId="{C6B8063E-57A4-43CD-B1CF-F229295AD7D1}" srcOrd="8" destOrd="0" presId="urn:microsoft.com/office/officeart/2008/layout/VerticalCurvedList"/>
    <dgm:cxn modelId="{BA1BDE76-8F27-4B4B-882E-EE47623119D9}" type="presParOf" srcId="{C6B8063E-57A4-43CD-B1CF-F229295AD7D1}" destId="{F44831EC-625D-42B6-BDD1-35E82763C17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bg-BG"/>
        </a:p>
      </dgm:t>
    </dgm:pt>
    <dgm:pt modelId="{1E7BEF81-54C1-4488-88EC-495D602CEA3E}">
      <dgm:prSet phldrT="[Текст]" custT="1"/>
      <dgm:spPr/>
      <dgm:t>
        <a:bodyPr/>
        <a:lstStyle/>
        <a:p>
          <a:r>
            <a:rPr lang="en-GB" sz="1200" b="1" dirty="0" smtClean="0"/>
            <a:t>Coaching </a:t>
          </a:r>
          <a:r>
            <a:rPr lang="ro-RO" sz="1200" b="1" dirty="0" smtClean="0"/>
            <a:t>și </a:t>
          </a:r>
          <a:r>
            <a:rPr lang="en-GB" sz="1200" b="1" dirty="0" smtClean="0"/>
            <a:t>parenting</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ro-RO" sz="1200" b="1" dirty="0" smtClean="0"/>
            <a:t>Gândire critică </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B49538A6-A5CF-4D7B-B7BC-DF08A4DF1F8E}">
      <dgm:prSet phldrT="[Текст]" custT="1"/>
      <dgm:spPr/>
      <dgm:t>
        <a:bodyPr/>
        <a:lstStyle/>
        <a:p>
          <a:r>
            <a:rPr lang="ro-RO" sz="1200" b="1" dirty="0" smtClean="0"/>
            <a:t>Gestionarea furiei </a:t>
          </a:r>
          <a:endParaRPr lang="bg-BG" sz="1200" b="1" dirty="0"/>
        </a:p>
      </dgm:t>
    </dgm:pt>
    <dgm:pt modelId="{3871ED94-2856-4493-8622-F935A1934D36}" type="parTrans" cxnId="{5EFEC208-C254-4CC3-BEF6-584D9164CBE8}">
      <dgm:prSet/>
      <dgm:spPr/>
      <dgm:t>
        <a:bodyPr/>
        <a:lstStyle/>
        <a:p>
          <a:endParaRPr lang="bg-BG" sz="1200" b="1"/>
        </a:p>
      </dgm:t>
    </dgm:pt>
    <dgm:pt modelId="{DD179F5B-A9D2-4B16-8572-C76C56A000BD}" type="sibTrans" cxnId="{5EFEC208-C254-4CC3-BEF6-584D9164CBE8}">
      <dgm:prSet/>
      <dgm:spPr/>
      <dgm:t>
        <a:bodyPr/>
        <a:lstStyle/>
        <a:p>
          <a:endParaRPr lang="bg-BG" sz="1200" b="1"/>
        </a:p>
      </dgm:t>
    </dgm:pt>
    <dgm:pt modelId="{319195C2-6961-4D33-87D4-F39A6975E646}">
      <dgm:prSet phldrT="[Текст]" custT="1"/>
      <dgm:spPr/>
      <dgm:t>
        <a:bodyPr/>
        <a:lstStyle/>
        <a:p>
          <a:r>
            <a:rPr lang="ro-RO" sz="1200" b="1" dirty="0" smtClean="0"/>
            <a:t>Narațiuni și identitate </a:t>
          </a:r>
          <a:endParaRPr lang="bg-BG" sz="1200" b="1" dirty="0"/>
        </a:p>
      </dgm:t>
    </dgm:pt>
    <dgm:pt modelId="{99C41C8E-ECAF-480D-B678-450D04AF9E79}" type="parTrans" cxnId="{B5273AA1-010E-41F5-89A4-3327546CC08E}">
      <dgm:prSet/>
      <dgm:spPr/>
      <dgm:t>
        <a:bodyPr/>
        <a:lstStyle/>
        <a:p>
          <a:endParaRPr lang="bg-BG" sz="1200" b="1"/>
        </a:p>
      </dgm:t>
    </dgm:pt>
    <dgm:pt modelId="{498C8CDA-3836-42A3-B814-BC697EDFC2E8}" type="sibTrans" cxnId="{B5273AA1-010E-41F5-89A4-3327546CC08E}">
      <dgm:prSet/>
      <dgm:spPr/>
      <dgm:t>
        <a:bodyPr/>
        <a:lstStyle/>
        <a:p>
          <a:endParaRPr lang="bg-BG" sz="1200" b="1"/>
        </a:p>
      </dgm:t>
    </dgm:pt>
    <dgm:pt modelId="{EC3A0E09-C59B-4675-A04B-58072D9DDBCE}">
      <dgm:prSet phldrT="[Текст]" custT="1"/>
      <dgm:spPr/>
      <dgm:t>
        <a:bodyPr/>
        <a:lstStyle/>
        <a:p>
          <a:r>
            <a:rPr lang="ro-RO" sz="1200" b="1" dirty="0" smtClean="0"/>
            <a:t>Simulare și dezbatere</a:t>
          </a:r>
          <a:endParaRPr lang="en-US" sz="1200" b="1" dirty="0"/>
        </a:p>
      </dgm:t>
    </dgm:pt>
    <dgm:pt modelId="{9002D871-AB15-490E-808B-EC11E9685083}" type="parTrans" cxnId="{2BD8AAC8-1AFD-44CE-AA14-55A69CE2C4EE}">
      <dgm:prSet/>
      <dgm:spPr/>
      <dgm:t>
        <a:bodyPr/>
        <a:lstStyle/>
        <a:p>
          <a:endParaRPr lang="bg-BG" sz="1200" b="1"/>
        </a:p>
      </dgm:t>
    </dgm:pt>
    <dgm:pt modelId="{AADAA574-F564-428E-85A2-CC89C42FE6C4}" type="sibTrans" cxnId="{2BD8AAC8-1AFD-44CE-AA14-55A69CE2C4EE}">
      <dgm:prSet/>
      <dgm:spPr/>
      <dgm:t>
        <a:bodyPr/>
        <a:lstStyle/>
        <a:p>
          <a:endParaRPr lang="bg-BG" sz="1200" b="1"/>
        </a:p>
      </dgm:t>
    </dgm:pt>
    <dgm:pt modelId="{111EAC46-4BB8-410F-9382-179F3E127E36}">
      <dgm:prSet custT="1"/>
      <dgm:spPr/>
      <dgm:t>
        <a:bodyPr/>
        <a:lstStyle/>
        <a:p>
          <a:r>
            <a:rPr lang="ro-RO" sz="1200" b="1" dirty="0" smtClean="0"/>
            <a:t>Gestionarea conflictelor </a:t>
          </a:r>
          <a:endParaRPr lang="bg-BG" sz="1200" b="1" dirty="0"/>
        </a:p>
      </dgm:t>
    </dgm:pt>
    <dgm:pt modelId="{C774C1E6-BC27-4DDA-8475-2D83A6F1FA61}" type="parTrans" cxnId="{1E5FD966-A725-4B18-8062-97AF75B1596B}">
      <dgm:prSet/>
      <dgm:spPr/>
      <dgm:t>
        <a:bodyPr/>
        <a:lstStyle/>
        <a:p>
          <a:endParaRPr lang="bg-BG" sz="1200" b="1"/>
        </a:p>
      </dgm:t>
    </dgm:pt>
    <dgm:pt modelId="{F5AB246F-18DD-4A5B-9829-B1EC70E06A3E}" type="sibTrans" cxnId="{1E5FD966-A725-4B18-8062-97AF75B1596B}">
      <dgm:prSet/>
      <dgm:spPr/>
      <dgm:t>
        <a:bodyPr/>
        <a:lstStyle/>
        <a:p>
          <a:endParaRPr lang="bg-BG" sz="1200" b="1"/>
        </a:p>
      </dgm:t>
    </dgm:pt>
    <dgm:pt modelId="{0432AED4-86C3-4E58-83D9-71398232C59A}">
      <dgm:prSet custT="1"/>
      <dgm:spPr/>
      <dgm:t>
        <a:bodyPr/>
        <a:lstStyle/>
        <a:p>
          <a:r>
            <a:rPr lang="ro-RO" sz="1200" b="1" dirty="0" smtClean="0"/>
            <a:t>Răspunsul proporțional al statului </a:t>
          </a:r>
          <a:endParaRPr lang="bg-BG" sz="1200" b="1" dirty="0"/>
        </a:p>
      </dgm:t>
    </dgm:pt>
    <dgm:pt modelId="{8C91F25F-C703-47FD-93AB-55777EAFF369}" type="parTrans" cxnId="{F846633C-B8D4-4035-BE65-AA99B2E0963C}">
      <dgm:prSet/>
      <dgm:spPr/>
      <dgm:t>
        <a:bodyPr/>
        <a:lstStyle/>
        <a:p>
          <a:endParaRPr lang="bg-BG" sz="1200" b="1"/>
        </a:p>
      </dgm:t>
    </dgm:pt>
    <dgm:pt modelId="{AE427B4A-8712-40A7-9F8B-674CC04A3A63}" type="sibTrans" cxnId="{F846633C-B8D4-4035-BE65-AA99B2E0963C}">
      <dgm:prSet/>
      <dgm:spPr/>
      <dgm:t>
        <a:bodyPr/>
        <a:lstStyle/>
        <a:p>
          <a:endParaRPr lang="bg-BG" sz="1200" b="1"/>
        </a:p>
      </dgm:t>
    </dgm:pt>
    <dgm:pt modelId="{0DFCE710-C445-457E-8E0A-7A9AAFB00C31}" type="pres">
      <dgm:prSet presAssocID="{6193A8FA-7F14-453B-8AE8-5272C5195B30}" presName="linear" presStyleCnt="0">
        <dgm:presLayoutVars>
          <dgm:animLvl val="lvl"/>
          <dgm:resizeHandles val="exact"/>
        </dgm:presLayoutVars>
      </dgm:prSet>
      <dgm:spPr/>
      <dgm:t>
        <a:bodyPr/>
        <a:lstStyle/>
        <a:p>
          <a:endParaRPr lang="en-US"/>
        </a:p>
      </dgm:t>
    </dgm:pt>
    <dgm:pt modelId="{2D69E892-FC4D-4DA0-A373-C25AE6B2890E}" type="pres">
      <dgm:prSet presAssocID="{1E7BEF81-54C1-4488-88EC-495D602CEA3E}" presName="parentText" presStyleLbl="node1" presStyleIdx="0" presStyleCnt="7">
        <dgm:presLayoutVars>
          <dgm:chMax val="0"/>
          <dgm:bulletEnabled val="1"/>
        </dgm:presLayoutVars>
      </dgm:prSet>
      <dgm:spPr/>
      <dgm:t>
        <a:bodyPr/>
        <a:lstStyle/>
        <a:p>
          <a:endParaRPr lang="en-US"/>
        </a:p>
      </dgm:t>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7">
        <dgm:presLayoutVars>
          <dgm:chMax val="0"/>
          <dgm:bulletEnabled val="1"/>
        </dgm:presLayoutVars>
      </dgm:prSet>
      <dgm:spPr/>
      <dgm:t>
        <a:bodyPr/>
        <a:lstStyle/>
        <a:p>
          <a:endParaRPr lang="en-US"/>
        </a:p>
      </dgm:t>
    </dgm:pt>
    <dgm:pt modelId="{8244E8FE-C260-48A9-A2E0-4E8CF1E041A4}" type="pres">
      <dgm:prSet presAssocID="{5FC6A3CA-B868-4220-9808-C61487E71F6D}" presName="spacer" presStyleCnt="0"/>
      <dgm:spPr/>
    </dgm:pt>
    <dgm:pt modelId="{98A52DE2-8112-4B2D-A0F2-FEA3155458A3}" type="pres">
      <dgm:prSet presAssocID="{B49538A6-A5CF-4D7B-B7BC-DF08A4DF1F8E}" presName="parentText" presStyleLbl="node1" presStyleIdx="2" presStyleCnt="7">
        <dgm:presLayoutVars>
          <dgm:chMax val="0"/>
          <dgm:bulletEnabled val="1"/>
        </dgm:presLayoutVars>
      </dgm:prSet>
      <dgm:spPr/>
      <dgm:t>
        <a:bodyPr/>
        <a:lstStyle/>
        <a:p>
          <a:endParaRPr lang="en-US"/>
        </a:p>
      </dgm:t>
    </dgm:pt>
    <dgm:pt modelId="{890D636E-DF8D-4D37-AC50-BFA88E794BFD}" type="pres">
      <dgm:prSet presAssocID="{DD179F5B-A9D2-4B16-8572-C76C56A000BD}" presName="spacer" presStyleCnt="0"/>
      <dgm:spPr/>
    </dgm:pt>
    <dgm:pt modelId="{21094C16-D1CE-4C3F-A28D-AA899043E378}" type="pres">
      <dgm:prSet presAssocID="{319195C2-6961-4D33-87D4-F39A6975E646}" presName="parentText" presStyleLbl="node1" presStyleIdx="3" presStyleCnt="7">
        <dgm:presLayoutVars>
          <dgm:chMax val="0"/>
          <dgm:bulletEnabled val="1"/>
        </dgm:presLayoutVars>
      </dgm:prSet>
      <dgm:spPr/>
      <dgm:t>
        <a:bodyPr/>
        <a:lstStyle/>
        <a:p>
          <a:endParaRPr lang="en-US"/>
        </a:p>
      </dgm:t>
    </dgm:pt>
    <dgm:pt modelId="{69452565-BACE-452B-AE95-AB8E5094DF00}" type="pres">
      <dgm:prSet presAssocID="{498C8CDA-3836-42A3-B814-BC697EDFC2E8}" presName="spacer" presStyleCnt="0"/>
      <dgm:spPr/>
    </dgm:pt>
    <dgm:pt modelId="{1522FC64-7CDA-4CC7-AF2A-B5A786C87152}" type="pres">
      <dgm:prSet presAssocID="{EC3A0E09-C59B-4675-A04B-58072D9DDBCE}" presName="parentText" presStyleLbl="node1" presStyleIdx="4" presStyleCnt="7">
        <dgm:presLayoutVars>
          <dgm:chMax val="0"/>
          <dgm:bulletEnabled val="1"/>
        </dgm:presLayoutVars>
      </dgm:prSet>
      <dgm:spPr/>
      <dgm:t>
        <a:bodyPr/>
        <a:lstStyle/>
        <a:p>
          <a:endParaRPr lang="en-US"/>
        </a:p>
      </dgm:t>
    </dgm:pt>
    <dgm:pt modelId="{DE726FEF-DC8B-41F8-AE19-8569506BD982}" type="pres">
      <dgm:prSet presAssocID="{AADAA574-F564-428E-85A2-CC89C42FE6C4}" presName="spacer" presStyleCnt="0"/>
      <dgm:spPr/>
    </dgm:pt>
    <dgm:pt modelId="{18FBCE78-34EE-48AC-BAD4-65A2D91C368F}" type="pres">
      <dgm:prSet presAssocID="{111EAC46-4BB8-410F-9382-179F3E127E36}" presName="parentText" presStyleLbl="node1" presStyleIdx="5" presStyleCnt="7">
        <dgm:presLayoutVars>
          <dgm:chMax val="0"/>
          <dgm:bulletEnabled val="1"/>
        </dgm:presLayoutVars>
      </dgm:prSet>
      <dgm:spPr/>
      <dgm:t>
        <a:bodyPr/>
        <a:lstStyle/>
        <a:p>
          <a:endParaRPr lang="en-US"/>
        </a:p>
      </dgm:t>
    </dgm:pt>
    <dgm:pt modelId="{B3980D47-0EAC-4A50-ADE3-127A52C368DF}" type="pres">
      <dgm:prSet presAssocID="{F5AB246F-18DD-4A5B-9829-B1EC70E06A3E}" presName="spacer" presStyleCnt="0"/>
      <dgm:spPr/>
    </dgm:pt>
    <dgm:pt modelId="{E77442EA-5B03-4F1B-9CC4-87F654081839}" type="pres">
      <dgm:prSet presAssocID="{0432AED4-86C3-4E58-83D9-71398232C59A}" presName="parentText" presStyleLbl="node1" presStyleIdx="6" presStyleCnt="7">
        <dgm:presLayoutVars>
          <dgm:chMax val="0"/>
          <dgm:bulletEnabled val="1"/>
        </dgm:presLayoutVars>
      </dgm:prSet>
      <dgm:spPr/>
      <dgm:t>
        <a:bodyPr/>
        <a:lstStyle/>
        <a:p>
          <a:endParaRPr lang="en-US"/>
        </a:p>
      </dgm:t>
    </dgm:pt>
  </dgm:ptLst>
  <dgm:cxnLst>
    <dgm:cxn modelId="{B5273AA1-010E-41F5-89A4-3327546CC08E}" srcId="{6193A8FA-7F14-453B-8AE8-5272C5195B30}" destId="{319195C2-6961-4D33-87D4-F39A6975E646}" srcOrd="3" destOrd="0" parTransId="{99C41C8E-ECAF-480D-B678-450D04AF9E79}" sibTransId="{498C8CDA-3836-42A3-B814-BC697EDFC2E8}"/>
    <dgm:cxn modelId="{F6AA1A07-5D3C-45D0-AFC6-AAD0093C88AC}" type="presOf" srcId="{EC3A0E09-C59B-4675-A04B-58072D9DDBCE}" destId="{1522FC64-7CDA-4CC7-AF2A-B5A786C87152}" srcOrd="0" destOrd="0" presId="urn:microsoft.com/office/officeart/2005/8/layout/vList2"/>
    <dgm:cxn modelId="{B8DE85FA-C053-4E50-B8D7-FF1ACD32F98F}" type="presOf" srcId="{BCBC5872-D3A7-4BB7-8835-EB7B76204952}" destId="{883DA8C2-1EAD-474E-8B72-6A3EFBE8A85B}" srcOrd="0" destOrd="0" presId="urn:microsoft.com/office/officeart/2005/8/layout/vList2"/>
    <dgm:cxn modelId="{B7B436D3-3813-4810-BE08-B68B8664829F}" type="presOf" srcId="{B49538A6-A5CF-4D7B-B7BC-DF08A4DF1F8E}" destId="{98A52DE2-8112-4B2D-A0F2-FEA3155458A3}" srcOrd="0" destOrd="0" presId="urn:microsoft.com/office/officeart/2005/8/layout/vList2"/>
    <dgm:cxn modelId="{F846633C-B8D4-4035-BE65-AA99B2E0963C}" srcId="{6193A8FA-7F14-453B-8AE8-5272C5195B30}" destId="{0432AED4-86C3-4E58-83D9-71398232C59A}" srcOrd="6" destOrd="0" parTransId="{8C91F25F-C703-47FD-93AB-55777EAFF369}" sibTransId="{AE427B4A-8712-40A7-9F8B-674CC04A3A63}"/>
    <dgm:cxn modelId="{D178C2D8-5F7F-4B8A-AF82-39829B04497C}" srcId="{6193A8FA-7F14-453B-8AE8-5272C5195B30}" destId="{BCBC5872-D3A7-4BB7-8835-EB7B76204952}" srcOrd="1" destOrd="0" parTransId="{5C46C179-D6BE-412D-A629-274B07E06EDD}" sibTransId="{5FC6A3CA-B868-4220-9808-C61487E71F6D}"/>
    <dgm:cxn modelId="{5EFEC208-C254-4CC3-BEF6-584D9164CBE8}" srcId="{6193A8FA-7F14-453B-8AE8-5272C5195B30}" destId="{B49538A6-A5CF-4D7B-B7BC-DF08A4DF1F8E}" srcOrd="2" destOrd="0" parTransId="{3871ED94-2856-4493-8622-F935A1934D36}" sibTransId="{DD179F5B-A9D2-4B16-8572-C76C56A000BD}"/>
    <dgm:cxn modelId="{E717B826-3FF8-4A84-BA79-880CB92EDC75}" type="presOf" srcId="{6193A8FA-7F14-453B-8AE8-5272C5195B30}" destId="{0DFCE710-C445-457E-8E0A-7A9AAFB00C31}" srcOrd="0" destOrd="0" presId="urn:microsoft.com/office/officeart/2005/8/layout/vList2"/>
    <dgm:cxn modelId="{1E5FD966-A725-4B18-8062-97AF75B1596B}" srcId="{6193A8FA-7F14-453B-8AE8-5272C5195B30}" destId="{111EAC46-4BB8-410F-9382-179F3E127E36}" srcOrd="5" destOrd="0" parTransId="{C774C1E6-BC27-4DDA-8475-2D83A6F1FA61}" sibTransId="{F5AB246F-18DD-4A5B-9829-B1EC70E06A3E}"/>
    <dgm:cxn modelId="{31DFCA39-E441-4A1E-9011-C06A045C11C1}" type="presOf" srcId="{319195C2-6961-4D33-87D4-F39A6975E646}" destId="{21094C16-D1CE-4C3F-A28D-AA899043E378}" srcOrd="0" destOrd="0" presId="urn:microsoft.com/office/officeart/2005/8/layout/vList2"/>
    <dgm:cxn modelId="{C4419222-1995-49CD-8B1A-AF0A1ED05E66}" type="presOf" srcId="{111EAC46-4BB8-410F-9382-179F3E127E36}" destId="{18FBCE78-34EE-48AC-BAD4-65A2D91C368F}" srcOrd="0" destOrd="0" presId="urn:microsoft.com/office/officeart/2005/8/layout/vList2"/>
    <dgm:cxn modelId="{B6144624-E14C-45E4-B6BE-BE8737813657}" type="presOf" srcId="{0432AED4-86C3-4E58-83D9-71398232C59A}" destId="{E77442EA-5B03-4F1B-9CC4-87F654081839}"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2BD8AAC8-1AFD-44CE-AA14-55A69CE2C4EE}" srcId="{6193A8FA-7F14-453B-8AE8-5272C5195B30}" destId="{EC3A0E09-C59B-4675-A04B-58072D9DDBCE}" srcOrd="4" destOrd="0" parTransId="{9002D871-AB15-490E-808B-EC11E9685083}" sibTransId="{AADAA574-F564-428E-85A2-CC89C42FE6C4}"/>
    <dgm:cxn modelId="{700C16F1-B528-4E12-BB46-7DA52B2E7945}" srcId="{6193A8FA-7F14-453B-8AE8-5272C5195B30}" destId="{1E7BEF81-54C1-4488-88EC-495D602CEA3E}" srcOrd="0" destOrd="0" parTransId="{3B26E152-C771-430C-BB33-05CB39FA77E3}" sibTransId="{C02F56A3-E51D-4A9C-B698-AC71FFB11A41}"/>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9004702D-0489-4D5F-9EE3-AAC97C83571A}" type="presParOf" srcId="{0DFCE710-C445-457E-8E0A-7A9AAFB00C31}" destId="{8244E8FE-C260-48A9-A2E0-4E8CF1E041A4}" srcOrd="3" destOrd="0" presId="urn:microsoft.com/office/officeart/2005/8/layout/vList2"/>
    <dgm:cxn modelId="{A5A014B5-96FA-4799-B587-724C98A43D87}" type="presParOf" srcId="{0DFCE710-C445-457E-8E0A-7A9AAFB00C31}" destId="{98A52DE2-8112-4B2D-A0F2-FEA3155458A3}" srcOrd="4" destOrd="0" presId="urn:microsoft.com/office/officeart/2005/8/layout/vList2"/>
    <dgm:cxn modelId="{689B9CFA-0C6B-4D4D-99ED-970861BB3146}" type="presParOf" srcId="{0DFCE710-C445-457E-8E0A-7A9AAFB00C31}" destId="{890D636E-DF8D-4D37-AC50-BFA88E794BFD}" srcOrd="5" destOrd="0" presId="urn:microsoft.com/office/officeart/2005/8/layout/vList2"/>
    <dgm:cxn modelId="{F8D2B8EE-10DE-4BF8-8D5E-EA9758F4ECB9}" type="presParOf" srcId="{0DFCE710-C445-457E-8E0A-7A9AAFB00C31}" destId="{21094C16-D1CE-4C3F-A28D-AA899043E378}" srcOrd="6" destOrd="0" presId="urn:microsoft.com/office/officeart/2005/8/layout/vList2"/>
    <dgm:cxn modelId="{1C83C779-5152-466C-A779-7F615D74B7AB}" type="presParOf" srcId="{0DFCE710-C445-457E-8E0A-7A9AAFB00C31}" destId="{69452565-BACE-452B-AE95-AB8E5094DF00}" srcOrd="7" destOrd="0" presId="urn:microsoft.com/office/officeart/2005/8/layout/vList2"/>
    <dgm:cxn modelId="{0AD23370-AE75-414A-B495-621D7867CD11}" type="presParOf" srcId="{0DFCE710-C445-457E-8E0A-7A9AAFB00C31}" destId="{1522FC64-7CDA-4CC7-AF2A-B5A786C87152}" srcOrd="8" destOrd="0" presId="urn:microsoft.com/office/officeart/2005/8/layout/vList2"/>
    <dgm:cxn modelId="{78F9E7FA-8BA3-468F-B06E-C5078A85A0C9}" type="presParOf" srcId="{0DFCE710-C445-457E-8E0A-7A9AAFB00C31}" destId="{DE726FEF-DC8B-41F8-AE19-8569506BD982}" srcOrd="9" destOrd="0" presId="urn:microsoft.com/office/officeart/2005/8/layout/vList2"/>
    <dgm:cxn modelId="{E0721EB8-D640-4E40-A7E2-77FC74D7A613}" type="presParOf" srcId="{0DFCE710-C445-457E-8E0A-7A9AAFB00C31}" destId="{18FBCE78-34EE-48AC-BAD4-65A2D91C368F}" srcOrd="10" destOrd="0" presId="urn:microsoft.com/office/officeart/2005/8/layout/vList2"/>
    <dgm:cxn modelId="{BBE76435-789E-4AF0-9FAF-989457E03494}" type="presParOf" srcId="{0DFCE710-C445-457E-8E0A-7A9AAFB00C31}" destId="{B3980D47-0EAC-4A50-ADE3-127A52C368DF}" srcOrd="11" destOrd="0" presId="urn:microsoft.com/office/officeart/2005/8/layout/vList2"/>
    <dgm:cxn modelId="{22172B79-9CFC-4B60-A24E-E39B7985F8ED}" type="presParOf" srcId="{0DFCE710-C445-457E-8E0A-7A9AAFB00C31}" destId="{E77442EA-5B03-4F1B-9CC4-87F654081839}"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93A8FA-7F14-453B-8AE8-5272C5195B30}"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bg-BG"/>
        </a:p>
      </dgm:t>
    </dgm:pt>
    <dgm:pt modelId="{1E7BEF81-54C1-4488-88EC-495D602CEA3E}">
      <dgm:prSet phldrT="[Текст]" custT="1"/>
      <dgm:spPr/>
      <dgm:t>
        <a:bodyPr/>
        <a:lstStyle/>
        <a:p>
          <a:r>
            <a:rPr lang="ro-RO" sz="1200" b="1" dirty="0" smtClean="0"/>
            <a:t>Înțelegerea subiectului </a:t>
          </a:r>
          <a:endParaRPr lang="bg-BG" sz="1200" b="1" dirty="0"/>
        </a:p>
      </dgm:t>
    </dgm:pt>
    <dgm:pt modelId="{3B26E152-C771-430C-BB33-05CB39FA77E3}" type="parTrans" cxnId="{700C16F1-B528-4E12-BB46-7DA52B2E7945}">
      <dgm:prSet/>
      <dgm:spPr/>
      <dgm:t>
        <a:bodyPr/>
        <a:lstStyle/>
        <a:p>
          <a:endParaRPr lang="bg-BG" sz="1200" b="1"/>
        </a:p>
      </dgm:t>
    </dgm:pt>
    <dgm:pt modelId="{C02F56A3-E51D-4A9C-B698-AC71FFB11A41}" type="sibTrans" cxnId="{700C16F1-B528-4E12-BB46-7DA52B2E7945}">
      <dgm:prSet/>
      <dgm:spPr/>
      <dgm:t>
        <a:bodyPr/>
        <a:lstStyle/>
        <a:p>
          <a:endParaRPr lang="bg-BG" sz="1200" b="1"/>
        </a:p>
      </dgm:t>
    </dgm:pt>
    <dgm:pt modelId="{BCBC5872-D3A7-4BB7-8835-EB7B76204952}">
      <dgm:prSet phldrT="[Текст]" custT="1"/>
      <dgm:spPr/>
      <dgm:t>
        <a:bodyPr/>
        <a:lstStyle/>
        <a:p>
          <a:r>
            <a:rPr lang="ro-RO" sz="1200" b="1" dirty="0" smtClean="0"/>
            <a:t>Identificarea problemei </a:t>
          </a:r>
          <a:endParaRPr lang="bg-BG" sz="1200" b="1" dirty="0"/>
        </a:p>
      </dgm:t>
    </dgm:pt>
    <dgm:pt modelId="{5C46C179-D6BE-412D-A629-274B07E06EDD}" type="parTrans" cxnId="{D178C2D8-5F7F-4B8A-AF82-39829B04497C}">
      <dgm:prSet/>
      <dgm:spPr/>
      <dgm:t>
        <a:bodyPr/>
        <a:lstStyle/>
        <a:p>
          <a:endParaRPr lang="bg-BG" sz="1200" b="1"/>
        </a:p>
      </dgm:t>
    </dgm:pt>
    <dgm:pt modelId="{5FC6A3CA-B868-4220-9808-C61487E71F6D}" type="sibTrans" cxnId="{D178C2D8-5F7F-4B8A-AF82-39829B04497C}">
      <dgm:prSet/>
      <dgm:spPr/>
      <dgm:t>
        <a:bodyPr/>
        <a:lstStyle/>
        <a:p>
          <a:endParaRPr lang="bg-BG" sz="1200" b="1"/>
        </a:p>
      </dgm:t>
    </dgm:pt>
    <dgm:pt modelId="{08BBFFB1-A383-4BBB-A0A8-B48F93F05648}">
      <dgm:prSet phldrT="[Текст]" custT="1"/>
      <dgm:spPr/>
      <dgm:t>
        <a:bodyPr/>
        <a:lstStyle/>
        <a:p>
          <a:r>
            <a:rPr lang="ro-RO" sz="1200" b="1" dirty="0" smtClean="0"/>
            <a:t>Rezolvarea problemei </a:t>
          </a:r>
          <a:endParaRPr lang="bg-BG" sz="1200" b="1" dirty="0"/>
        </a:p>
      </dgm:t>
    </dgm:pt>
    <dgm:pt modelId="{AD367D12-0A04-467C-9DAD-3B0B15464FAC}" type="parTrans" cxnId="{A7D8C306-C043-46F9-815E-4F835470EC83}">
      <dgm:prSet/>
      <dgm:spPr/>
      <dgm:t>
        <a:bodyPr/>
        <a:lstStyle/>
        <a:p>
          <a:endParaRPr lang="bg-BG"/>
        </a:p>
      </dgm:t>
    </dgm:pt>
    <dgm:pt modelId="{979A3E0C-2DEE-416B-B7DA-1D3EB3177D19}" type="sibTrans" cxnId="{A7D8C306-C043-46F9-815E-4F835470EC83}">
      <dgm:prSet/>
      <dgm:spPr/>
      <dgm:t>
        <a:bodyPr/>
        <a:lstStyle/>
        <a:p>
          <a:endParaRPr lang="bg-BG"/>
        </a:p>
      </dgm:t>
    </dgm:pt>
    <dgm:pt modelId="{0DFCE710-C445-457E-8E0A-7A9AAFB00C31}" type="pres">
      <dgm:prSet presAssocID="{6193A8FA-7F14-453B-8AE8-5272C5195B30}" presName="linear" presStyleCnt="0">
        <dgm:presLayoutVars>
          <dgm:animLvl val="lvl"/>
          <dgm:resizeHandles val="exact"/>
        </dgm:presLayoutVars>
      </dgm:prSet>
      <dgm:spPr/>
      <dgm:t>
        <a:bodyPr/>
        <a:lstStyle/>
        <a:p>
          <a:endParaRPr lang="en-US"/>
        </a:p>
      </dgm:t>
    </dgm:pt>
    <dgm:pt modelId="{2D69E892-FC4D-4DA0-A373-C25AE6B2890E}" type="pres">
      <dgm:prSet presAssocID="{1E7BEF81-54C1-4488-88EC-495D602CEA3E}" presName="parentText" presStyleLbl="node1" presStyleIdx="0" presStyleCnt="3">
        <dgm:presLayoutVars>
          <dgm:chMax val="0"/>
          <dgm:bulletEnabled val="1"/>
        </dgm:presLayoutVars>
      </dgm:prSet>
      <dgm:spPr/>
      <dgm:t>
        <a:bodyPr/>
        <a:lstStyle/>
        <a:p>
          <a:endParaRPr lang="en-US"/>
        </a:p>
      </dgm:t>
    </dgm:pt>
    <dgm:pt modelId="{9A8863EC-6BA7-4423-AE32-24A414999D9B}" type="pres">
      <dgm:prSet presAssocID="{C02F56A3-E51D-4A9C-B698-AC71FFB11A41}" presName="spacer" presStyleCnt="0"/>
      <dgm:spPr/>
    </dgm:pt>
    <dgm:pt modelId="{883DA8C2-1EAD-474E-8B72-6A3EFBE8A85B}" type="pres">
      <dgm:prSet presAssocID="{BCBC5872-D3A7-4BB7-8835-EB7B76204952}" presName="parentText" presStyleLbl="node1" presStyleIdx="1" presStyleCnt="3">
        <dgm:presLayoutVars>
          <dgm:chMax val="0"/>
          <dgm:bulletEnabled val="1"/>
        </dgm:presLayoutVars>
      </dgm:prSet>
      <dgm:spPr/>
      <dgm:t>
        <a:bodyPr/>
        <a:lstStyle/>
        <a:p>
          <a:endParaRPr lang="en-US"/>
        </a:p>
      </dgm:t>
    </dgm:pt>
    <dgm:pt modelId="{5D5B503D-C480-4890-8620-EB99A511DB2A}" type="pres">
      <dgm:prSet presAssocID="{5FC6A3CA-B868-4220-9808-C61487E71F6D}" presName="spacer" presStyleCnt="0"/>
      <dgm:spPr/>
    </dgm:pt>
    <dgm:pt modelId="{57F5FDD5-3E02-465D-B2A3-C0B44BD34A53}" type="pres">
      <dgm:prSet presAssocID="{08BBFFB1-A383-4BBB-A0A8-B48F93F05648}" presName="parentText" presStyleLbl="node1" presStyleIdx="2" presStyleCnt="3">
        <dgm:presLayoutVars>
          <dgm:chMax val="0"/>
          <dgm:bulletEnabled val="1"/>
        </dgm:presLayoutVars>
      </dgm:prSet>
      <dgm:spPr/>
      <dgm:t>
        <a:bodyPr/>
        <a:lstStyle/>
        <a:p>
          <a:endParaRPr lang="en-US"/>
        </a:p>
      </dgm:t>
    </dgm:pt>
  </dgm:ptLst>
  <dgm:cxnLst>
    <dgm:cxn modelId="{700C16F1-B528-4E12-BB46-7DA52B2E7945}" srcId="{6193A8FA-7F14-453B-8AE8-5272C5195B30}" destId="{1E7BEF81-54C1-4488-88EC-495D602CEA3E}" srcOrd="0" destOrd="0" parTransId="{3B26E152-C771-430C-BB33-05CB39FA77E3}" sibTransId="{C02F56A3-E51D-4A9C-B698-AC71FFB11A41}"/>
    <dgm:cxn modelId="{514C9E02-45F6-47B5-9B19-F1F90F338403}" type="presOf" srcId="{08BBFFB1-A383-4BBB-A0A8-B48F93F05648}" destId="{57F5FDD5-3E02-465D-B2A3-C0B44BD34A53}" srcOrd="0" destOrd="0" presId="urn:microsoft.com/office/officeart/2005/8/layout/vList2"/>
    <dgm:cxn modelId="{D178C2D8-5F7F-4B8A-AF82-39829B04497C}" srcId="{6193A8FA-7F14-453B-8AE8-5272C5195B30}" destId="{BCBC5872-D3A7-4BB7-8835-EB7B76204952}" srcOrd="1" destOrd="0" parTransId="{5C46C179-D6BE-412D-A629-274B07E06EDD}" sibTransId="{5FC6A3CA-B868-4220-9808-C61487E71F6D}"/>
    <dgm:cxn modelId="{E717B826-3FF8-4A84-BA79-880CB92EDC75}" type="presOf" srcId="{6193A8FA-7F14-453B-8AE8-5272C5195B30}" destId="{0DFCE710-C445-457E-8E0A-7A9AAFB00C31}" srcOrd="0" destOrd="0" presId="urn:microsoft.com/office/officeart/2005/8/layout/vList2"/>
    <dgm:cxn modelId="{CAFBB663-CD1D-4B7C-8C70-718C1B773D9D}" type="presOf" srcId="{1E7BEF81-54C1-4488-88EC-495D602CEA3E}" destId="{2D69E892-FC4D-4DA0-A373-C25AE6B2890E}" srcOrd="0" destOrd="0" presId="urn:microsoft.com/office/officeart/2005/8/layout/vList2"/>
    <dgm:cxn modelId="{B8DE85FA-C053-4E50-B8D7-FF1ACD32F98F}" type="presOf" srcId="{BCBC5872-D3A7-4BB7-8835-EB7B76204952}" destId="{883DA8C2-1EAD-474E-8B72-6A3EFBE8A85B}" srcOrd="0" destOrd="0" presId="urn:microsoft.com/office/officeart/2005/8/layout/vList2"/>
    <dgm:cxn modelId="{A7D8C306-C043-46F9-815E-4F835470EC83}" srcId="{6193A8FA-7F14-453B-8AE8-5272C5195B30}" destId="{08BBFFB1-A383-4BBB-A0A8-B48F93F05648}" srcOrd="2" destOrd="0" parTransId="{AD367D12-0A04-467C-9DAD-3B0B15464FAC}" sibTransId="{979A3E0C-2DEE-416B-B7DA-1D3EB3177D19}"/>
    <dgm:cxn modelId="{D52BBAF3-3510-4B34-8A94-D889130BC256}" type="presParOf" srcId="{0DFCE710-C445-457E-8E0A-7A9AAFB00C31}" destId="{2D69E892-FC4D-4DA0-A373-C25AE6B2890E}" srcOrd="0" destOrd="0" presId="urn:microsoft.com/office/officeart/2005/8/layout/vList2"/>
    <dgm:cxn modelId="{5AEEC63D-1F4C-49C4-A850-26EA53C3095B}" type="presParOf" srcId="{0DFCE710-C445-457E-8E0A-7A9AAFB00C31}" destId="{9A8863EC-6BA7-4423-AE32-24A414999D9B}" srcOrd="1" destOrd="0" presId="urn:microsoft.com/office/officeart/2005/8/layout/vList2"/>
    <dgm:cxn modelId="{73EC7F66-5025-40D5-94D7-36941A3AF746}" type="presParOf" srcId="{0DFCE710-C445-457E-8E0A-7A9AAFB00C31}" destId="{883DA8C2-1EAD-474E-8B72-6A3EFBE8A85B}" srcOrd="2" destOrd="0" presId="urn:microsoft.com/office/officeart/2005/8/layout/vList2"/>
    <dgm:cxn modelId="{C96806A0-D9CE-4505-8919-DE8FA1E89C51}" type="presParOf" srcId="{0DFCE710-C445-457E-8E0A-7A9AAFB00C31}" destId="{5D5B503D-C480-4890-8620-EB99A511DB2A}" srcOrd="3" destOrd="0" presId="urn:microsoft.com/office/officeart/2005/8/layout/vList2"/>
    <dgm:cxn modelId="{0687F2AB-AA8E-452A-B91F-EAD348AB39D0}" type="presParOf" srcId="{0DFCE710-C445-457E-8E0A-7A9AAFB00C31}" destId="{57F5FDD5-3E02-465D-B2A3-C0B44BD34A53}"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57C9C5-C907-463C-B839-1D3FC0BB396A}" type="doc">
      <dgm:prSet loTypeId="urn:microsoft.com/office/officeart/2005/8/layout/chevron1" loCatId="process" qsTypeId="urn:microsoft.com/office/officeart/2005/8/quickstyle/simple2" qsCatId="simple" csTypeId="urn:microsoft.com/office/officeart/2005/8/colors/colorful1" csCatId="colorful" phldr="1"/>
      <dgm:spPr/>
    </dgm:pt>
    <dgm:pt modelId="{EE08189B-9319-4DB3-916F-71B0975BEE5F}">
      <dgm:prSet phldrT="[Tekst]"/>
      <dgm:spPr/>
      <dgm:t>
        <a:bodyPr/>
        <a:lstStyle/>
        <a:p>
          <a:r>
            <a:rPr lang="en-GB" dirty="0" smtClean="0"/>
            <a:t>Activism</a:t>
          </a:r>
          <a:endParaRPr lang="en-GB" dirty="0"/>
        </a:p>
      </dgm:t>
    </dgm:pt>
    <dgm:pt modelId="{08011D04-F600-4DED-9725-C145ABE9233D}" type="parTrans" cxnId="{BDD5A39D-9BCB-4F30-8F3C-BEABBD52635F}">
      <dgm:prSet/>
      <dgm:spPr/>
      <dgm:t>
        <a:bodyPr/>
        <a:lstStyle/>
        <a:p>
          <a:endParaRPr lang="en-GB"/>
        </a:p>
      </dgm:t>
    </dgm:pt>
    <dgm:pt modelId="{DC40A789-26AA-450F-A53E-0C951985243D}" type="sibTrans" cxnId="{BDD5A39D-9BCB-4F30-8F3C-BEABBD52635F}">
      <dgm:prSet/>
      <dgm:spPr/>
      <dgm:t>
        <a:bodyPr/>
        <a:lstStyle/>
        <a:p>
          <a:endParaRPr lang="en-GB"/>
        </a:p>
      </dgm:t>
    </dgm:pt>
    <dgm:pt modelId="{74C5CB35-9529-42D3-AC54-531F67E188E7}">
      <dgm:prSet phldrT="[Tekst]"/>
      <dgm:spPr/>
      <dgm:t>
        <a:bodyPr/>
        <a:lstStyle/>
        <a:p>
          <a:r>
            <a:rPr lang="en-GB" dirty="0" smtClean="0"/>
            <a:t>Extremism</a:t>
          </a:r>
          <a:endParaRPr lang="en-GB" dirty="0"/>
        </a:p>
      </dgm:t>
    </dgm:pt>
    <dgm:pt modelId="{864C795A-64E5-4963-939D-25E176DBE76F}" type="parTrans" cxnId="{CE412A96-9486-4446-A3D8-4960293AE921}">
      <dgm:prSet/>
      <dgm:spPr/>
      <dgm:t>
        <a:bodyPr/>
        <a:lstStyle/>
        <a:p>
          <a:endParaRPr lang="en-GB"/>
        </a:p>
      </dgm:t>
    </dgm:pt>
    <dgm:pt modelId="{B6EA34E2-E80A-4A5E-95A6-FEC6DD3391BE}" type="sibTrans" cxnId="{CE412A96-9486-4446-A3D8-4960293AE921}">
      <dgm:prSet/>
      <dgm:spPr/>
      <dgm:t>
        <a:bodyPr/>
        <a:lstStyle/>
        <a:p>
          <a:endParaRPr lang="en-GB"/>
        </a:p>
      </dgm:t>
    </dgm:pt>
    <dgm:pt modelId="{642E41CF-7B9D-490A-81AC-5BFCDAC3754A}">
      <dgm:prSet phldrT="[Tekst]"/>
      <dgm:spPr/>
      <dgm:t>
        <a:bodyPr/>
        <a:lstStyle/>
        <a:p>
          <a:r>
            <a:rPr lang="en-GB" dirty="0" err="1" smtClean="0"/>
            <a:t>Terorism</a:t>
          </a:r>
          <a:endParaRPr lang="en-GB" dirty="0"/>
        </a:p>
      </dgm:t>
    </dgm:pt>
    <dgm:pt modelId="{CE7C29A1-A1E7-41E3-8CEC-D3621E311718}" type="parTrans" cxnId="{DC129434-BC12-42F4-983C-81BB0981FC5D}">
      <dgm:prSet/>
      <dgm:spPr/>
      <dgm:t>
        <a:bodyPr/>
        <a:lstStyle/>
        <a:p>
          <a:endParaRPr lang="en-GB"/>
        </a:p>
      </dgm:t>
    </dgm:pt>
    <dgm:pt modelId="{216DFCCA-E31F-45A7-9F35-543A2F4A44DE}" type="sibTrans" cxnId="{DC129434-BC12-42F4-983C-81BB0981FC5D}">
      <dgm:prSet/>
      <dgm:spPr/>
      <dgm:t>
        <a:bodyPr/>
        <a:lstStyle/>
        <a:p>
          <a:endParaRPr lang="en-GB"/>
        </a:p>
      </dgm:t>
    </dgm:pt>
    <dgm:pt modelId="{782537E3-4C85-4D3E-9ADA-EE238DC9903D}">
      <dgm:prSet/>
      <dgm:spPr/>
      <dgm:t>
        <a:bodyPr/>
        <a:lstStyle/>
        <a:p>
          <a:r>
            <a:rPr lang="en-GB" dirty="0" smtClean="0"/>
            <a:t>Extremism</a:t>
          </a:r>
          <a:r>
            <a:rPr lang="ro-RO" dirty="0" smtClean="0"/>
            <a:t> violent</a:t>
          </a:r>
          <a:endParaRPr lang="en-GB" dirty="0"/>
        </a:p>
      </dgm:t>
    </dgm:pt>
    <dgm:pt modelId="{85D68EDF-E4CA-478D-9653-A9D596AECD76}" type="parTrans" cxnId="{BA1D6472-B170-4D29-9392-C88E7B6A2EC6}">
      <dgm:prSet/>
      <dgm:spPr/>
      <dgm:t>
        <a:bodyPr/>
        <a:lstStyle/>
        <a:p>
          <a:endParaRPr lang="en-GB"/>
        </a:p>
      </dgm:t>
    </dgm:pt>
    <dgm:pt modelId="{8AC84649-BB4F-493C-9858-460493BBC777}" type="sibTrans" cxnId="{BA1D6472-B170-4D29-9392-C88E7B6A2EC6}">
      <dgm:prSet/>
      <dgm:spPr/>
      <dgm:t>
        <a:bodyPr/>
        <a:lstStyle/>
        <a:p>
          <a:endParaRPr lang="en-GB"/>
        </a:p>
      </dgm:t>
    </dgm:pt>
    <dgm:pt modelId="{2623A817-1931-4D85-8EA1-8E64B0B741C3}" type="pres">
      <dgm:prSet presAssocID="{3157C9C5-C907-463C-B839-1D3FC0BB396A}" presName="Name0" presStyleCnt="0">
        <dgm:presLayoutVars>
          <dgm:dir/>
          <dgm:animLvl val="lvl"/>
          <dgm:resizeHandles val="exact"/>
        </dgm:presLayoutVars>
      </dgm:prSet>
      <dgm:spPr/>
    </dgm:pt>
    <dgm:pt modelId="{B67F6482-2DD1-48B3-BA96-0E5D5B634D37}" type="pres">
      <dgm:prSet presAssocID="{EE08189B-9319-4DB3-916F-71B0975BEE5F}" presName="parTxOnly" presStyleLbl="node1" presStyleIdx="0" presStyleCnt="4">
        <dgm:presLayoutVars>
          <dgm:chMax val="0"/>
          <dgm:chPref val="0"/>
          <dgm:bulletEnabled val="1"/>
        </dgm:presLayoutVars>
      </dgm:prSet>
      <dgm:spPr/>
      <dgm:t>
        <a:bodyPr/>
        <a:lstStyle/>
        <a:p>
          <a:endParaRPr lang="en-US"/>
        </a:p>
      </dgm:t>
    </dgm:pt>
    <dgm:pt modelId="{19685355-15EE-4C5A-B6CF-23717D96EE46}" type="pres">
      <dgm:prSet presAssocID="{DC40A789-26AA-450F-A53E-0C951985243D}" presName="parTxOnlySpace" presStyleCnt="0"/>
      <dgm:spPr/>
    </dgm:pt>
    <dgm:pt modelId="{1CC394C5-3ED3-4E29-AE6D-BCE728FD23CF}" type="pres">
      <dgm:prSet presAssocID="{74C5CB35-9529-42D3-AC54-531F67E188E7}" presName="parTxOnly" presStyleLbl="node1" presStyleIdx="1" presStyleCnt="4">
        <dgm:presLayoutVars>
          <dgm:chMax val="0"/>
          <dgm:chPref val="0"/>
          <dgm:bulletEnabled val="1"/>
        </dgm:presLayoutVars>
      </dgm:prSet>
      <dgm:spPr/>
      <dgm:t>
        <a:bodyPr/>
        <a:lstStyle/>
        <a:p>
          <a:endParaRPr lang="en-US"/>
        </a:p>
      </dgm:t>
    </dgm:pt>
    <dgm:pt modelId="{5D76A867-D841-4328-BA84-253CBAFC1558}" type="pres">
      <dgm:prSet presAssocID="{B6EA34E2-E80A-4A5E-95A6-FEC6DD3391BE}" presName="parTxOnlySpace" presStyleCnt="0"/>
      <dgm:spPr/>
    </dgm:pt>
    <dgm:pt modelId="{1813A478-EAD0-4465-B722-46A8EC81BEB2}" type="pres">
      <dgm:prSet presAssocID="{782537E3-4C85-4D3E-9ADA-EE238DC9903D}" presName="parTxOnly" presStyleLbl="node1" presStyleIdx="2" presStyleCnt="4">
        <dgm:presLayoutVars>
          <dgm:chMax val="0"/>
          <dgm:chPref val="0"/>
          <dgm:bulletEnabled val="1"/>
        </dgm:presLayoutVars>
      </dgm:prSet>
      <dgm:spPr/>
      <dgm:t>
        <a:bodyPr/>
        <a:lstStyle/>
        <a:p>
          <a:endParaRPr lang="en-US"/>
        </a:p>
      </dgm:t>
    </dgm:pt>
    <dgm:pt modelId="{83CD1578-36E4-4556-A111-0929E5199B10}" type="pres">
      <dgm:prSet presAssocID="{8AC84649-BB4F-493C-9858-460493BBC777}" presName="parTxOnlySpace" presStyleCnt="0"/>
      <dgm:spPr/>
    </dgm:pt>
    <dgm:pt modelId="{5BBA16FD-FB9E-4A81-85DC-3DCD1A37CE7E}" type="pres">
      <dgm:prSet presAssocID="{642E41CF-7B9D-490A-81AC-5BFCDAC3754A}" presName="parTxOnly" presStyleLbl="node1" presStyleIdx="3" presStyleCnt="4">
        <dgm:presLayoutVars>
          <dgm:chMax val="0"/>
          <dgm:chPref val="0"/>
          <dgm:bulletEnabled val="1"/>
        </dgm:presLayoutVars>
      </dgm:prSet>
      <dgm:spPr/>
      <dgm:t>
        <a:bodyPr/>
        <a:lstStyle/>
        <a:p>
          <a:endParaRPr lang="en-US"/>
        </a:p>
      </dgm:t>
    </dgm:pt>
  </dgm:ptLst>
  <dgm:cxnLst>
    <dgm:cxn modelId="{CE412A96-9486-4446-A3D8-4960293AE921}" srcId="{3157C9C5-C907-463C-B839-1D3FC0BB396A}" destId="{74C5CB35-9529-42D3-AC54-531F67E188E7}" srcOrd="1" destOrd="0" parTransId="{864C795A-64E5-4963-939D-25E176DBE76F}" sibTransId="{B6EA34E2-E80A-4A5E-95A6-FEC6DD3391BE}"/>
    <dgm:cxn modelId="{009A0EC5-FF43-4BF6-BF23-73219A8AD348}" type="presOf" srcId="{3157C9C5-C907-463C-B839-1D3FC0BB396A}" destId="{2623A817-1931-4D85-8EA1-8E64B0B741C3}" srcOrd="0" destOrd="0" presId="urn:microsoft.com/office/officeart/2005/8/layout/chevron1"/>
    <dgm:cxn modelId="{AFBAC609-8F61-4536-AB4A-C62C31C4497D}" type="presOf" srcId="{74C5CB35-9529-42D3-AC54-531F67E188E7}" destId="{1CC394C5-3ED3-4E29-AE6D-BCE728FD23CF}" srcOrd="0" destOrd="0" presId="urn:microsoft.com/office/officeart/2005/8/layout/chevron1"/>
    <dgm:cxn modelId="{BDD5A39D-9BCB-4F30-8F3C-BEABBD52635F}" srcId="{3157C9C5-C907-463C-B839-1D3FC0BB396A}" destId="{EE08189B-9319-4DB3-916F-71B0975BEE5F}" srcOrd="0" destOrd="0" parTransId="{08011D04-F600-4DED-9725-C145ABE9233D}" sibTransId="{DC40A789-26AA-450F-A53E-0C951985243D}"/>
    <dgm:cxn modelId="{DC129434-BC12-42F4-983C-81BB0981FC5D}" srcId="{3157C9C5-C907-463C-B839-1D3FC0BB396A}" destId="{642E41CF-7B9D-490A-81AC-5BFCDAC3754A}" srcOrd="3" destOrd="0" parTransId="{CE7C29A1-A1E7-41E3-8CEC-D3621E311718}" sibTransId="{216DFCCA-E31F-45A7-9F35-543A2F4A44DE}"/>
    <dgm:cxn modelId="{5A946F94-2BEC-4945-86C5-3EA15D681BC9}" type="presOf" srcId="{642E41CF-7B9D-490A-81AC-5BFCDAC3754A}" destId="{5BBA16FD-FB9E-4A81-85DC-3DCD1A37CE7E}" srcOrd="0" destOrd="0" presId="urn:microsoft.com/office/officeart/2005/8/layout/chevron1"/>
    <dgm:cxn modelId="{CEB90EF6-B836-4D5E-9F54-538AA9EE9A63}" type="presOf" srcId="{782537E3-4C85-4D3E-9ADA-EE238DC9903D}" destId="{1813A478-EAD0-4465-B722-46A8EC81BEB2}" srcOrd="0" destOrd="0" presId="urn:microsoft.com/office/officeart/2005/8/layout/chevron1"/>
    <dgm:cxn modelId="{6A7F6C52-C3CD-4AD0-A0B5-A51777329DA5}" type="presOf" srcId="{EE08189B-9319-4DB3-916F-71B0975BEE5F}" destId="{B67F6482-2DD1-48B3-BA96-0E5D5B634D37}" srcOrd="0" destOrd="0" presId="urn:microsoft.com/office/officeart/2005/8/layout/chevron1"/>
    <dgm:cxn modelId="{BA1D6472-B170-4D29-9392-C88E7B6A2EC6}" srcId="{3157C9C5-C907-463C-B839-1D3FC0BB396A}" destId="{782537E3-4C85-4D3E-9ADA-EE238DC9903D}" srcOrd="2" destOrd="0" parTransId="{85D68EDF-E4CA-478D-9653-A9D596AECD76}" sibTransId="{8AC84649-BB4F-493C-9858-460493BBC777}"/>
    <dgm:cxn modelId="{C47E027A-7357-42CB-B08A-16AFEABF7CED}" type="presParOf" srcId="{2623A817-1931-4D85-8EA1-8E64B0B741C3}" destId="{B67F6482-2DD1-48B3-BA96-0E5D5B634D37}" srcOrd="0" destOrd="0" presId="urn:microsoft.com/office/officeart/2005/8/layout/chevron1"/>
    <dgm:cxn modelId="{A9E67C79-1344-43A2-99D5-F385498382DB}" type="presParOf" srcId="{2623A817-1931-4D85-8EA1-8E64B0B741C3}" destId="{19685355-15EE-4C5A-B6CF-23717D96EE46}" srcOrd="1" destOrd="0" presId="urn:microsoft.com/office/officeart/2005/8/layout/chevron1"/>
    <dgm:cxn modelId="{F6363A5A-B031-40B5-8076-BE74E5FAB870}" type="presParOf" srcId="{2623A817-1931-4D85-8EA1-8E64B0B741C3}" destId="{1CC394C5-3ED3-4E29-AE6D-BCE728FD23CF}" srcOrd="2" destOrd="0" presId="urn:microsoft.com/office/officeart/2005/8/layout/chevron1"/>
    <dgm:cxn modelId="{2CF638A5-0E4B-4F61-B564-CB61623D94A4}" type="presParOf" srcId="{2623A817-1931-4D85-8EA1-8E64B0B741C3}" destId="{5D76A867-D841-4328-BA84-253CBAFC1558}" srcOrd="3" destOrd="0" presId="urn:microsoft.com/office/officeart/2005/8/layout/chevron1"/>
    <dgm:cxn modelId="{9A8280B9-1BA8-4982-AFE8-4E3457DF4F63}" type="presParOf" srcId="{2623A817-1931-4D85-8EA1-8E64B0B741C3}" destId="{1813A478-EAD0-4465-B722-46A8EC81BEB2}" srcOrd="4" destOrd="0" presId="urn:microsoft.com/office/officeart/2005/8/layout/chevron1"/>
    <dgm:cxn modelId="{AC35CC8A-09AC-46A8-B951-4C6BE98ED50B}" type="presParOf" srcId="{2623A817-1931-4D85-8EA1-8E64B0B741C3}" destId="{83CD1578-36E4-4556-A111-0929E5199B10}" srcOrd="5" destOrd="0" presId="urn:microsoft.com/office/officeart/2005/8/layout/chevron1"/>
    <dgm:cxn modelId="{36A0BB6B-748B-417E-B4AA-55ABDD0AB07E}" type="presParOf" srcId="{2623A817-1931-4D85-8EA1-8E64B0B741C3}" destId="{5BBA16FD-FB9E-4A81-85DC-3DCD1A37CE7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FD9A55-A18B-4A52-973B-97113589379A}" type="doc">
      <dgm:prSet loTypeId="urn:microsoft.com/office/officeart/2005/8/layout/cycle6" loCatId="relationship" qsTypeId="urn:microsoft.com/office/officeart/2005/8/quickstyle/simple1" qsCatId="simple" csTypeId="urn:microsoft.com/office/officeart/2005/8/colors/colorful1" csCatId="colorful" phldr="1"/>
      <dgm:spPr/>
      <dgm:t>
        <a:bodyPr/>
        <a:lstStyle/>
        <a:p>
          <a:endParaRPr lang="en-GB"/>
        </a:p>
      </dgm:t>
    </dgm:pt>
    <dgm:pt modelId="{19FD1053-2961-40F5-9280-E54075F88DBF}">
      <dgm:prSet phldrT="[Tekst]"/>
      <dgm:spPr/>
      <dgm:t>
        <a:bodyPr/>
        <a:lstStyle/>
        <a:p>
          <a:r>
            <a:rPr lang="ro-RO" dirty="0" smtClean="0"/>
            <a:t>De sursă unică</a:t>
          </a:r>
          <a:endParaRPr lang="en-GB" dirty="0"/>
        </a:p>
      </dgm:t>
    </dgm:pt>
    <dgm:pt modelId="{9FF0F144-4264-434D-87C8-11924C337AAF}" type="parTrans" cxnId="{7C56DC39-1033-481F-A769-82A45EADFA30}">
      <dgm:prSet/>
      <dgm:spPr/>
      <dgm:t>
        <a:bodyPr/>
        <a:lstStyle/>
        <a:p>
          <a:endParaRPr lang="en-GB"/>
        </a:p>
      </dgm:t>
    </dgm:pt>
    <dgm:pt modelId="{E6D28C3E-C4C5-46B8-95A6-5DDA3D366BF4}" type="sibTrans" cxnId="{7C56DC39-1033-481F-A769-82A45EADFA30}">
      <dgm:prSet/>
      <dgm:spPr/>
      <dgm:t>
        <a:bodyPr/>
        <a:lstStyle/>
        <a:p>
          <a:endParaRPr lang="en-GB"/>
        </a:p>
      </dgm:t>
    </dgm:pt>
    <dgm:pt modelId="{55427464-9B12-4D64-9B73-A758B1056032}">
      <dgm:prSet phldrT="[Tekst]"/>
      <dgm:spPr/>
      <dgm:t>
        <a:bodyPr/>
        <a:lstStyle/>
        <a:p>
          <a:r>
            <a:rPr lang="en-US" dirty="0" err="1" smtClean="0"/>
            <a:t>Religios</a:t>
          </a:r>
          <a:endParaRPr lang="en-GB" dirty="0"/>
        </a:p>
      </dgm:t>
    </dgm:pt>
    <dgm:pt modelId="{AEBA85DB-F5D2-4532-B29B-E0077436375F}" type="parTrans" cxnId="{0844BD5A-F88E-4D6C-AA23-BC01E57BBC6F}">
      <dgm:prSet/>
      <dgm:spPr/>
      <dgm:t>
        <a:bodyPr/>
        <a:lstStyle/>
        <a:p>
          <a:endParaRPr lang="en-GB"/>
        </a:p>
      </dgm:t>
    </dgm:pt>
    <dgm:pt modelId="{0A16A31C-F72A-47B8-BAA5-5F441BE8FF84}" type="sibTrans" cxnId="{0844BD5A-F88E-4D6C-AA23-BC01E57BBC6F}">
      <dgm:prSet/>
      <dgm:spPr/>
      <dgm:t>
        <a:bodyPr/>
        <a:lstStyle/>
        <a:p>
          <a:endParaRPr lang="en-GB"/>
        </a:p>
      </dgm:t>
    </dgm:pt>
    <dgm:pt modelId="{C0E38410-C941-4A18-8615-62073B728FE1}">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dirty="0" smtClean="0"/>
            <a:t>Extremă dreap</a:t>
          </a:r>
          <a:r>
            <a:rPr lang="en-GB" dirty="0" smtClean="0"/>
            <a:t>t</a:t>
          </a:r>
          <a:r>
            <a:rPr lang="ro-RO" dirty="0" smtClean="0"/>
            <a:t>a</a:t>
          </a:r>
          <a:endParaRPr lang="en-GB" dirty="0"/>
        </a:p>
      </dgm:t>
    </dgm:pt>
    <dgm:pt modelId="{FB660523-32B4-4901-8A9A-17E9E0759FE4}" type="parTrans" cxnId="{EB7D13A1-953B-45EF-B0F9-69626B6D83A6}">
      <dgm:prSet/>
      <dgm:spPr/>
      <dgm:t>
        <a:bodyPr/>
        <a:lstStyle/>
        <a:p>
          <a:endParaRPr lang="en-GB"/>
        </a:p>
      </dgm:t>
    </dgm:pt>
    <dgm:pt modelId="{C7A7C8AA-FD66-44E3-A503-F05F55E08E85}" type="sibTrans" cxnId="{EB7D13A1-953B-45EF-B0F9-69626B6D83A6}">
      <dgm:prSet/>
      <dgm:spPr/>
      <dgm:t>
        <a:bodyPr/>
        <a:lstStyle/>
        <a:p>
          <a:endParaRPr lang="en-GB"/>
        </a:p>
      </dgm:t>
    </dgm:pt>
    <dgm:pt modelId="{2943927C-5575-467F-8D1B-466AC3D23D2D}">
      <dgm:prSet phldrT="[Tekst]"/>
      <dgm:spPr/>
      <dgm:t>
        <a:bodyPr/>
        <a:lstStyle/>
        <a:p>
          <a:r>
            <a:rPr lang="en-GB" dirty="0" err="1" smtClean="0"/>
            <a:t>Extrem</a:t>
          </a:r>
          <a:r>
            <a:rPr lang="ro-RO" dirty="0" smtClean="0"/>
            <a:t>ă</a:t>
          </a:r>
          <a:r>
            <a:rPr lang="en-GB" dirty="0" smtClean="0"/>
            <a:t> </a:t>
          </a:r>
          <a:r>
            <a:rPr lang="ro-RO" dirty="0" smtClean="0"/>
            <a:t>stânga</a:t>
          </a:r>
          <a:r>
            <a:rPr lang="en-GB" dirty="0" smtClean="0"/>
            <a:t> </a:t>
          </a:r>
          <a:endParaRPr lang="en-GB" dirty="0"/>
        </a:p>
      </dgm:t>
    </dgm:pt>
    <dgm:pt modelId="{BCA2614C-5493-4F6C-A8E6-9CB92B7E1D21}" type="parTrans" cxnId="{A45953C5-4064-4475-AB99-1C7C5443CA77}">
      <dgm:prSet/>
      <dgm:spPr/>
      <dgm:t>
        <a:bodyPr/>
        <a:lstStyle/>
        <a:p>
          <a:endParaRPr lang="en-GB"/>
        </a:p>
      </dgm:t>
    </dgm:pt>
    <dgm:pt modelId="{2CBCF17E-707F-49A0-BE6E-C2AA9379D075}" type="sibTrans" cxnId="{A45953C5-4064-4475-AB99-1C7C5443CA77}">
      <dgm:prSet/>
      <dgm:spPr/>
      <dgm:t>
        <a:bodyPr/>
        <a:lstStyle/>
        <a:p>
          <a:endParaRPr lang="en-GB"/>
        </a:p>
      </dgm:t>
    </dgm:pt>
    <dgm:pt modelId="{C4240E42-2F66-45CB-A0E8-BD44B1F003EE}">
      <dgm:prSet phldrT="[Tek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ro-RO" dirty="0" smtClean="0"/>
            <a:t>Separatist național</a:t>
          </a:r>
          <a:endParaRPr lang="en-GB" dirty="0"/>
        </a:p>
      </dgm:t>
    </dgm:pt>
    <dgm:pt modelId="{E6A9629A-0B8B-44D4-9F48-7CAC8DFBAE7B}" type="parTrans" cxnId="{25EE33C3-08D4-4B67-B08C-2B6AC09FD3BF}">
      <dgm:prSet/>
      <dgm:spPr/>
      <dgm:t>
        <a:bodyPr/>
        <a:lstStyle/>
        <a:p>
          <a:endParaRPr lang="en-GB"/>
        </a:p>
      </dgm:t>
    </dgm:pt>
    <dgm:pt modelId="{D7FC3656-CAFA-4E8C-B5AD-DF4DE129EF41}" type="sibTrans" cxnId="{25EE33C3-08D4-4B67-B08C-2B6AC09FD3BF}">
      <dgm:prSet/>
      <dgm:spPr/>
      <dgm:t>
        <a:bodyPr/>
        <a:lstStyle/>
        <a:p>
          <a:endParaRPr lang="en-GB"/>
        </a:p>
      </dgm:t>
    </dgm:pt>
    <dgm:pt modelId="{5743A84F-1920-4037-A751-52F429212BA4}" type="pres">
      <dgm:prSet presAssocID="{64FD9A55-A18B-4A52-973B-97113589379A}" presName="cycle" presStyleCnt="0">
        <dgm:presLayoutVars>
          <dgm:dir/>
          <dgm:resizeHandles val="exact"/>
        </dgm:presLayoutVars>
      </dgm:prSet>
      <dgm:spPr/>
      <dgm:t>
        <a:bodyPr/>
        <a:lstStyle/>
        <a:p>
          <a:endParaRPr lang="en-US"/>
        </a:p>
      </dgm:t>
    </dgm:pt>
    <dgm:pt modelId="{8DBA5E0A-C6F2-405F-BD7A-DA685741DFA0}" type="pres">
      <dgm:prSet presAssocID="{19FD1053-2961-40F5-9280-E54075F88DBF}" presName="node" presStyleLbl="node1" presStyleIdx="0" presStyleCnt="5">
        <dgm:presLayoutVars>
          <dgm:bulletEnabled val="1"/>
        </dgm:presLayoutVars>
      </dgm:prSet>
      <dgm:spPr/>
      <dgm:t>
        <a:bodyPr/>
        <a:lstStyle/>
        <a:p>
          <a:endParaRPr lang="en-US"/>
        </a:p>
      </dgm:t>
    </dgm:pt>
    <dgm:pt modelId="{85B96DF7-18FC-42C7-911C-9C37ECA7ED03}" type="pres">
      <dgm:prSet presAssocID="{19FD1053-2961-40F5-9280-E54075F88DBF}" presName="spNode" presStyleCnt="0"/>
      <dgm:spPr/>
    </dgm:pt>
    <dgm:pt modelId="{2F148F90-30EA-41FD-9B10-56974BD7BA10}" type="pres">
      <dgm:prSet presAssocID="{E6D28C3E-C4C5-46B8-95A6-5DDA3D366BF4}" presName="sibTrans" presStyleLbl="sibTrans1D1" presStyleIdx="0" presStyleCnt="5"/>
      <dgm:spPr/>
      <dgm:t>
        <a:bodyPr/>
        <a:lstStyle/>
        <a:p>
          <a:endParaRPr lang="en-US"/>
        </a:p>
      </dgm:t>
    </dgm:pt>
    <dgm:pt modelId="{E387F245-F053-4DF4-B799-62DB7BCAB40F}" type="pres">
      <dgm:prSet presAssocID="{55427464-9B12-4D64-9B73-A758B1056032}" presName="node" presStyleLbl="node1" presStyleIdx="1" presStyleCnt="5">
        <dgm:presLayoutVars>
          <dgm:bulletEnabled val="1"/>
        </dgm:presLayoutVars>
      </dgm:prSet>
      <dgm:spPr/>
      <dgm:t>
        <a:bodyPr/>
        <a:lstStyle/>
        <a:p>
          <a:endParaRPr lang="en-US"/>
        </a:p>
      </dgm:t>
    </dgm:pt>
    <dgm:pt modelId="{B54ECF9C-D177-4E31-936C-ADCF5BF9950E}" type="pres">
      <dgm:prSet presAssocID="{55427464-9B12-4D64-9B73-A758B1056032}" presName="spNode" presStyleCnt="0"/>
      <dgm:spPr/>
    </dgm:pt>
    <dgm:pt modelId="{F902C74D-856C-4975-A1AD-090B01558FE7}" type="pres">
      <dgm:prSet presAssocID="{0A16A31C-F72A-47B8-BAA5-5F441BE8FF84}" presName="sibTrans" presStyleLbl="sibTrans1D1" presStyleIdx="1" presStyleCnt="5"/>
      <dgm:spPr/>
      <dgm:t>
        <a:bodyPr/>
        <a:lstStyle/>
        <a:p>
          <a:endParaRPr lang="en-US"/>
        </a:p>
      </dgm:t>
    </dgm:pt>
    <dgm:pt modelId="{884ED2DC-34C5-4ACB-885E-A36440AEC6BF}" type="pres">
      <dgm:prSet presAssocID="{C0E38410-C941-4A18-8615-62073B728FE1}" presName="node" presStyleLbl="node1" presStyleIdx="2" presStyleCnt="5">
        <dgm:presLayoutVars>
          <dgm:bulletEnabled val="1"/>
        </dgm:presLayoutVars>
      </dgm:prSet>
      <dgm:spPr/>
      <dgm:t>
        <a:bodyPr/>
        <a:lstStyle/>
        <a:p>
          <a:endParaRPr lang="en-US"/>
        </a:p>
      </dgm:t>
    </dgm:pt>
    <dgm:pt modelId="{2178218A-3343-456A-8969-ACB5350329DB}" type="pres">
      <dgm:prSet presAssocID="{C0E38410-C941-4A18-8615-62073B728FE1}" presName="spNode" presStyleCnt="0"/>
      <dgm:spPr/>
    </dgm:pt>
    <dgm:pt modelId="{EE5FAF8A-5F2D-415B-8D28-CB97B9CA1382}" type="pres">
      <dgm:prSet presAssocID="{C7A7C8AA-FD66-44E3-A503-F05F55E08E85}" presName="sibTrans" presStyleLbl="sibTrans1D1" presStyleIdx="2" presStyleCnt="5"/>
      <dgm:spPr/>
      <dgm:t>
        <a:bodyPr/>
        <a:lstStyle/>
        <a:p>
          <a:endParaRPr lang="en-US"/>
        </a:p>
      </dgm:t>
    </dgm:pt>
    <dgm:pt modelId="{044406CB-E36D-47E5-899B-D18F62463399}" type="pres">
      <dgm:prSet presAssocID="{2943927C-5575-467F-8D1B-466AC3D23D2D}" presName="node" presStyleLbl="node1" presStyleIdx="3" presStyleCnt="5">
        <dgm:presLayoutVars>
          <dgm:bulletEnabled val="1"/>
        </dgm:presLayoutVars>
      </dgm:prSet>
      <dgm:spPr/>
      <dgm:t>
        <a:bodyPr/>
        <a:lstStyle/>
        <a:p>
          <a:endParaRPr lang="en-US"/>
        </a:p>
      </dgm:t>
    </dgm:pt>
    <dgm:pt modelId="{65F2774A-71F2-4E01-8BB3-07A0F1B4B0A5}" type="pres">
      <dgm:prSet presAssocID="{2943927C-5575-467F-8D1B-466AC3D23D2D}" presName="spNode" presStyleCnt="0"/>
      <dgm:spPr/>
    </dgm:pt>
    <dgm:pt modelId="{DD24C6FA-7D28-4CD1-9EB2-98B1687782A7}" type="pres">
      <dgm:prSet presAssocID="{2CBCF17E-707F-49A0-BE6E-C2AA9379D075}" presName="sibTrans" presStyleLbl="sibTrans1D1" presStyleIdx="3" presStyleCnt="5"/>
      <dgm:spPr/>
      <dgm:t>
        <a:bodyPr/>
        <a:lstStyle/>
        <a:p>
          <a:endParaRPr lang="en-US"/>
        </a:p>
      </dgm:t>
    </dgm:pt>
    <dgm:pt modelId="{53EEA1CA-EEFF-4B62-AC32-AF0FFD2F57BA}" type="pres">
      <dgm:prSet presAssocID="{C4240E42-2F66-45CB-A0E8-BD44B1F003EE}" presName="node" presStyleLbl="node1" presStyleIdx="4" presStyleCnt="5">
        <dgm:presLayoutVars>
          <dgm:bulletEnabled val="1"/>
        </dgm:presLayoutVars>
      </dgm:prSet>
      <dgm:spPr/>
      <dgm:t>
        <a:bodyPr/>
        <a:lstStyle/>
        <a:p>
          <a:endParaRPr lang="en-US"/>
        </a:p>
      </dgm:t>
    </dgm:pt>
    <dgm:pt modelId="{1C3C263A-840F-451A-A780-5FF1BA2578ED}" type="pres">
      <dgm:prSet presAssocID="{C4240E42-2F66-45CB-A0E8-BD44B1F003EE}" presName="spNode" presStyleCnt="0"/>
      <dgm:spPr/>
    </dgm:pt>
    <dgm:pt modelId="{E82F4D10-7810-4FF4-A66C-97D175BB2BB1}" type="pres">
      <dgm:prSet presAssocID="{D7FC3656-CAFA-4E8C-B5AD-DF4DE129EF41}" presName="sibTrans" presStyleLbl="sibTrans1D1" presStyleIdx="4" presStyleCnt="5"/>
      <dgm:spPr/>
      <dgm:t>
        <a:bodyPr/>
        <a:lstStyle/>
        <a:p>
          <a:endParaRPr lang="en-US"/>
        </a:p>
      </dgm:t>
    </dgm:pt>
  </dgm:ptLst>
  <dgm:cxnLst>
    <dgm:cxn modelId="{7C56DC39-1033-481F-A769-82A45EADFA30}" srcId="{64FD9A55-A18B-4A52-973B-97113589379A}" destId="{19FD1053-2961-40F5-9280-E54075F88DBF}" srcOrd="0" destOrd="0" parTransId="{9FF0F144-4264-434D-87C8-11924C337AAF}" sibTransId="{E6D28C3E-C4C5-46B8-95A6-5DDA3D366BF4}"/>
    <dgm:cxn modelId="{0844BD5A-F88E-4D6C-AA23-BC01E57BBC6F}" srcId="{64FD9A55-A18B-4A52-973B-97113589379A}" destId="{55427464-9B12-4D64-9B73-A758B1056032}" srcOrd="1" destOrd="0" parTransId="{AEBA85DB-F5D2-4532-B29B-E0077436375F}" sibTransId="{0A16A31C-F72A-47B8-BAA5-5F441BE8FF84}"/>
    <dgm:cxn modelId="{43D52A21-4743-4B51-BA0F-DB0A93A9C782}" type="presOf" srcId="{D7FC3656-CAFA-4E8C-B5AD-DF4DE129EF41}" destId="{E82F4D10-7810-4FF4-A66C-97D175BB2BB1}" srcOrd="0" destOrd="0" presId="urn:microsoft.com/office/officeart/2005/8/layout/cycle6"/>
    <dgm:cxn modelId="{CD789734-D216-42C2-9465-94A8CED0E136}" type="presOf" srcId="{0A16A31C-F72A-47B8-BAA5-5F441BE8FF84}" destId="{F902C74D-856C-4975-A1AD-090B01558FE7}" srcOrd="0" destOrd="0" presId="urn:microsoft.com/office/officeart/2005/8/layout/cycle6"/>
    <dgm:cxn modelId="{61C485E1-8F61-410D-9916-5C9B81EFA4F1}" type="presOf" srcId="{64FD9A55-A18B-4A52-973B-97113589379A}" destId="{5743A84F-1920-4037-A751-52F429212BA4}" srcOrd="0" destOrd="0" presId="urn:microsoft.com/office/officeart/2005/8/layout/cycle6"/>
    <dgm:cxn modelId="{A9FBAC0F-A259-40F9-A163-F847CB3C8F0F}" type="presOf" srcId="{C0E38410-C941-4A18-8615-62073B728FE1}" destId="{884ED2DC-34C5-4ACB-885E-A36440AEC6BF}" srcOrd="0" destOrd="0" presId="urn:microsoft.com/office/officeart/2005/8/layout/cycle6"/>
    <dgm:cxn modelId="{480ABABD-79AC-4B12-9DDE-8F36E54C1CA0}" type="presOf" srcId="{C7A7C8AA-FD66-44E3-A503-F05F55E08E85}" destId="{EE5FAF8A-5F2D-415B-8D28-CB97B9CA1382}" srcOrd="0" destOrd="0" presId="urn:microsoft.com/office/officeart/2005/8/layout/cycle6"/>
    <dgm:cxn modelId="{FD4E1962-98D5-4C7B-91EB-0D90432C4BE9}" type="presOf" srcId="{19FD1053-2961-40F5-9280-E54075F88DBF}" destId="{8DBA5E0A-C6F2-405F-BD7A-DA685741DFA0}" srcOrd="0" destOrd="0" presId="urn:microsoft.com/office/officeart/2005/8/layout/cycle6"/>
    <dgm:cxn modelId="{7E520999-3CB8-49A2-9AA7-EF1CE91A61F2}" type="presOf" srcId="{2CBCF17E-707F-49A0-BE6E-C2AA9379D075}" destId="{DD24C6FA-7D28-4CD1-9EB2-98B1687782A7}" srcOrd="0" destOrd="0" presId="urn:microsoft.com/office/officeart/2005/8/layout/cycle6"/>
    <dgm:cxn modelId="{25EE33C3-08D4-4B67-B08C-2B6AC09FD3BF}" srcId="{64FD9A55-A18B-4A52-973B-97113589379A}" destId="{C4240E42-2F66-45CB-A0E8-BD44B1F003EE}" srcOrd="4" destOrd="0" parTransId="{E6A9629A-0B8B-44D4-9F48-7CAC8DFBAE7B}" sibTransId="{D7FC3656-CAFA-4E8C-B5AD-DF4DE129EF41}"/>
    <dgm:cxn modelId="{A45953C5-4064-4475-AB99-1C7C5443CA77}" srcId="{64FD9A55-A18B-4A52-973B-97113589379A}" destId="{2943927C-5575-467F-8D1B-466AC3D23D2D}" srcOrd="3" destOrd="0" parTransId="{BCA2614C-5493-4F6C-A8E6-9CB92B7E1D21}" sibTransId="{2CBCF17E-707F-49A0-BE6E-C2AA9379D075}"/>
    <dgm:cxn modelId="{36AB8A05-D32A-45AB-BFC1-8C81F8053ED5}" type="presOf" srcId="{2943927C-5575-467F-8D1B-466AC3D23D2D}" destId="{044406CB-E36D-47E5-899B-D18F62463399}" srcOrd="0" destOrd="0" presId="urn:microsoft.com/office/officeart/2005/8/layout/cycle6"/>
    <dgm:cxn modelId="{6D029878-44F6-44C6-A5EC-26F792F61BEB}" type="presOf" srcId="{C4240E42-2F66-45CB-A0E8-BD44B1F003EE}" destId="{53EEA1CA-EEFF-4B62-AC32-AF0FFD2F57BA}" srcOrd="0" destOrd="0" presId="urn:microsoft.com/office/officeart/2005/8/layout/cycle6"/>
    <dgm:cxn modelId="{EB7D13A1-953B-45EF-B0F9-69626B6D83A6}" srcId="{64FD9A55-A18B-4A52-973B-97113589379A}" destId="{C0E38410-C941-4A18-8615-62073B728FE1}" srcOrd="2" destOrd="0" parTransId="{FB660523-32B4-4901-8A9A-17E9E0759FE4}" sibTransId="{C7A7C8AA-FD66-44E3-A503-F05F55E08E85}"/>
    <dgm:cxn modelId="{AEE66390-D2BD-4ED4-81A3-1F490699582F}" type="presOf" srcId="{55427464-9B12-4D64-9B73-A758B1056032}" destId="{E387F245-F053-4DF4-B799-62DB7BCAB40F}" srcOrd="0" destOrd="0" presId="urn:microsoft.com/office/officeart/2005/8/layout/cycle6"/>
    <dgm:cxn modelId="{DA8C4646-CFA1-41EB-AD45-11B0CD87C16B}" type="presOf" srcId="{E6D28C3E-C4C5-46B8-95A6-5DDA3D366BF4}" destId="{2F148F90-30EA-41FD-9B10-56974BD7BA10}" srcOrd="0" destOrd="0" presId="urn:microsoft.com/office/officeart/2005/8/layout/cycle6"/>
    <dgm:cxn modelId="{56646E66-0F9A-4168-A546-25D4B093EF0F}" type="presParOf" srcId="{5743A84F-1920-4037-A751-52F429212BA4}" destId="{8DBA5E0A-C6F2-405F-BD7A-DA685741DFA0}" srcOrd="0" destOrd="0" presId="urn:microsoft.com/office/officeart/2005/8/layout/cycle6"/>
    <dgm:cxn modelId="{AF6A7EEA-926D-4524-95C9-DF41BCA8218F}" type="presParOf" srcId="{5743A84F-1920-4037-A751-52F429212BA4}" destId="{85B96DF7-18FC-42C7-911C-9C37ECA7ED03}" srcOrd="1" destOrd="0" presId="urn:microsoft.com/office/officeart/2005/8/layout/cycle6"/>
    <dgm:cxn modelId="{2C0C84C7-7CC9-4101-BC22-3FCAA72C6CA1}" type="presParOf" srcId="{5743A84F-1920-4037-A751-52F429212BA4}" destId="{2F148F90-30EA-41FD-9B10-56974BD7BA10}" srcOrd="2" destOrd="0" presId="urn:microsoft.com/office/officeart/2005/8/layout/cycle6"/>
    <dgm:cxn modelId="{FE593B43-B9B4-463C-AACB-2616A39521E4}" type="presParOf" srcId="{5743A84F-1920-4037-A751-52F429212BA4}" destId="{E387F245-F053-4DF4-B799-62DB7BCAB40F}" srcOrd="3" destOrd="0" presId="urn:microsoft.com/office/officeart/2005/8/layout/cycle6"/>
    <dgm:cxn modelId="{F1A99C1C-3B2D-498C-82F3-369751C853B5}" type="presParOf" srcId="{5743A84F-1920-4037-A751-52F429212BA4}" destId="{B54ECF9C-D177-4E31-936C-ADCF5BF9950E}" srcOrd="4" destOrd="0" presId="urn:microsoft.com/office/officeart/2005/8/layout/cycle6"/>
    <dgm:cxn modelId="{28461954-0740-46D8-9B44-3D73D3617006}" type="presParOf" srcId="{5743A84F-1920-4037-A751-52F429212BA4}" destId="{F902C74D-856C-4975-A1AD-090B01558FE7}" srcOrd="5" destOrd="0" presId="urn:microsoft.com/office/officeart/2005/8/layout/cycle6"/>
    <dgm:cxn modelId="{889ACE30-50E4-4200-A585-49667361AE13}" type="presParOf" srcId="{5743A84F-1920-4037-A751-52F429212BA4}" destId="{884ED2DC-34C5-4ACB-885E-A36440AEC6BF}" srcOrd="6" destOrd="0" presId="urn:microsoft.com/office/officeart/2005/8/layout/cycle6"/>
    <dgm:cxn modelId="{D30EE202-53C1-4DD1-9692-D7F0872B9C74}" type="presParOf" srcId="{5743A84F-1920-4037-A751-52F429212BA4}" destId="{2178218A-3343-456A-8969-ACB5350329DB}" srcOrd="7" destOrd="0" presId="urn:microsoft.com/office/officeart/2005/8/layout/cycle6"/>
    <dgm:cxn modelId="{5A6D26B2-3565-4787-859D-1B32E6AFEA53}" type="presParOf" srcId="{5743A84F-1920-4037-A751-52F429212BA4}" destId="{EE5FAF8A-5F2D-415B-8D28-CB97B9CA1382}" srcOrd="8" destOrd="0" presId="urn:microsoft.com/office/officeart/2005/8/layout/cycle6"/>
    <dgm:cxn modelId="{6230C97E-679B-44B4-BFE0-50CDC9B19239}" type="presParOf" srcId="{5743A84F-1920-4037-A751-52F429212BA4}" destId="{044406CB-E36D-47E5-899B-D18F62463399}" srcOrd="9" destOrd="0" presId="urn:microsoft.com/office/officeart/2005/8/layout/cycle6"/>
    <dgm:cxn modelId="{ACF15D68-C425-4844-9F54-C539A09366B7}" type="presParOf" srcId="{5743A84F-1920-4037-A751-52F429212BA4}" destId="{65F2774A-71F2-4E01-8BB3-07A0F1B4B0A5}" srcOrd="10" destOrd="0" presId="urn:microsoft.com/office/officeart/2005/8/layout/cycle6"/>
    <dgm:cxn modelId="{59026319-6DAD-4676-8B31-E7C5FCC33937}" type="presParOf" srcId="{5743A84F-1920-4037-A751-52F429212BA4}" destId="{DD24C6FA-7D28-4CD1-9EB2-98B1687782A7}" srcOrd="11" destOrd="0" presId="urn:microsoft.com/office/officeart/2005/8/layout/cycle6"/>
    <dgm:cxn modelId="{17C0166C-BFF0-4F5C-B8FA-76A76BFFA71E}" type="presParOf" srcId="{5743A84F-1920-4037-A751-52F429212BA4}" destId="{53EEA1CA-EEFF-4B62-AC32-AF0FFD2F57BA}" srcOrd="12" destOrd="0" presId="urn:microsoft.com/office/officeart/2005/8/layout/cycle6"/>
    <dgm:cxn modelId="{872B040A-6605-4729-A78C-287AABB716A4}" type="presParOf" srcId="{5743A84F-1920-4037-A751-52F429212BA4}" destId="{1C3C263A-840F-451A-A780-5FF1BA2578ED}" srcOrd="13" destOrd="0" presId="urn:microsoft.com/office/officeart/2005/8/layout/cycle6"/>
    <dgm:cxn modelId="{4A767974-CA10-4C19-9287-F8468C07141F}" type="presParOf" srcId="{5743A84F-1920-4037-A751-52F429212BA4}" destId="{E82F4D10-7810-4FF4-A66C-97D175BB2BB1}"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A26949-97B0-47F5-BC94-CCFFC9AE1E33}"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GB"/>
        </a:p>
      </dgm:t>
    </dgm:pt>
    <dgm:pt modelId="{31AE7CCE-DD08-42FE-9C07-C1DE890080C0}">
      <dgm:prSet phldrT="[Tekst]" custT="1"/>
      <dgm:spPr/>
      <dgm:t>
        <a:bodyPr/>
        <a:lstStyle/>
        <a:p>
          <a:r>
            <a:rPr lang="ro-RO" sz="3600" dirty="0" smtClean="0"/>
            <a:t>Tip</a:t>
          </a:r>
          <a:endParaRPr lang="en-GB" sz="3600" dirty="0"/>
        </a:p>
      </dgm:t>
    </dgm:pt>
    <dgm:pt modelId="{8F896FB2-13B4-4283-92D8-E142259DA9C6}" type="parTrans" cxnId="{DB828CCD-D051-43FE-A125-1F9A4F9E7A40}">
      <dgm:prSet/>
      <dgm:spPr/>
      <dgm:t>
        <a:bodyPr/>
        <a:lstStyle/>
        <a:p>
          <a:endParaRPr lang="en-GB"/>
        </a:p>
      </dgm:t>
    </dgm:pt>
    <dgm:pt modelId="{D257E52D-DB83-4C15-A181-607E4084BBEE}" type="sibTrans" cxnId="{DB828CCD-D051-43FE-A125-1F9A4F9E7A40}">
      <dgm:prSet/>
      <dgm:spPr/>
      <dgm:t>
        <a:bodyPr/>
        <a:lstStyle/>
        <a:p>
          <a:endParaRPr lang="en-GB"/>
        </a:p>
      </dgm:t>
    </dgm:pt>
    <dgm:pt modelId="{AE1B877D-7799-40D7-9A91-21FD39B95217}">
      <dgm:prSet phldrT="[Tekst]" custT="1"/>
      <dgm:spPr/>
      <dgm:t>
        <a:bodyPr/>
        <a:lstStyle/>
        <a:p>
          <a:r>
            <a:rPr lang="ro-RO" sz="2000" dirty="0" smtClean="0"/>
            <a:t>Cei care își caută identitatea</a:t>
          </a:r>
          <a:endParaRPr lang="en-GB" sz="2000" dirty="0"/>
        </a:p>
      </dgm:t>
    </dgm:pt>
    <dgm:pt modelId="{52D53111-D6F1-4036-BE90-8A544430B2E3}" type="parTrans" cxnId="{0321B5C2-78FA-4E36-AF55-AFE265693720}">
      <dgm:prSet/>
      <dgm:spPr/>
      <dgm:t>
        <a:bodyPr/>
        <a:lstStyle/>
        <a:p>
          <a:endParaRPr lang="en-GB"/>
        </a:p>
      </dgm:t>
    </dgm:pt>
    <dgm:pt modelId="{92F50170-06F9-48BC-8239-B79ED506B976}" type="sibTrans" cxnId="{0321B5C2-78FA-4E36-AF55-AFE265693720}">
      <dgm:prSet/>
      <dgm:spPr/>
      <dgm:t>
        <a:bodyPr/>
        <a:lstStyle/>
        <a:p>
          <a:endParaRPr lang="en-GB"/>
        </a:p>
      </dgm:t>
    </dgm:pt>
    <dgm:pt modelId="{52340E1C-7EB8-4294-A467-EBCEEA9F632D}">
      <dgm:prSet phldrT="[Tekst]" custT="1"/>
      <dgm:spPr/>
      <dgm:t>
        <a:bodyPr/>
        <a:lstStyle/>
        <a:p>
          <a:r>
            <a:rPr lang="ro-RO" sz="2000" dirty="0" smtClean="0"/>
            <a:t>Justițiarii </a:t>
          </a:r>
          <a:endParaRPr lang="en-GB" sz="2000" dirty="0"/>
        </a:p>
      </dgm:t>
    </dgm:pt>
    <dgm:pt modelId="{9DA23656-D6FD-4ECF-90EA-317763935848}" type="parTrans" cxnId="{1420FECE-7B95-4FBB-B324-912CA98D98C7}">
      <dgm:prSet/>
      <dgm:spPr/>
      <dgm:t>
        <a:bodyPr/>
        <a:lstStyle/>
        <a:p>
          <a:endParaRPr lang="en-GB"/>
        </a:p>
      </dgm:t>
    </dgm:pt>
    <dgm:pt modelId="{C1610D26-23CD-4B78-8CFA-AB3AA5B1BC78}" type="sibTrans" cxnId="{1420FECE-7B95-4FBB-B324-912CA98D98C7}">
      <dgm:prSet/>
      <dgm:spPr/>
      <dgm:t>
        <a:bodyPr/>
        <a:lstStyle/>
        <a:p>
          <a:endParaRPr lang="en-GB"/>
        </a:p>
      </dgm:t>
    </dgm:pt>
    <dgm:pt modelId="{95CAFB56-273A-42AE-AAA8-E05A306B4FC6}">
      <dgm:prSet phldrT="[Tekst]" custT="1"/>
      <dgm:spPr/>
      <dgm:t>
        <a:bodyPr/>
        <a:lstStyle/>
        <a:p>
          <a:r>
            <a:rPr lang="ro-RO" sz="2000" dirty="0" smtClean="0"/>
            <a:t>Aventurierii</a:t>
          </a:r>
          <a:endParaRPr lang="en-GB" sz="2000" dirty="0"/>
        </a:p>
      </dgm:t>
    </dgm:pt>
    <dgm:pt modelId="{1E401502-A0A9-43E2-8AAB-4A851BA6394A}" type="parTrans" cxnId="{1AA5E315-CCFD-4164-8AAE-850AE6833506}">
      <dgm:prSet/>
      <dgm:spPr/>
      <dgm:t>
        <a:bodyPr/>
        <a:lstStyle/>
        <a:p>
          <a:endParaRPr lang="en-GB"/>
        </a:p>
      </dgm:t>
    </dgm:pt>
    <dgm:pt modelId="{1817D6C0-A398-4C9C-AB62-C00436023DF3}" type="sibTrans" cxnId="{1AA5E315-CCFD-4164-8AAE-850AE6833506}">
      <dgm:prSet/>
      <dgm:spPr/>
      <dgm:t>
        <a:bodyPr/>
        <a:lstStyle/>
        <a:p>
          <a:endParaRPr lang="en-GB"/>
        </a:p>
      </dgm:t>
    </dgm:pt>
    <dgm:pt modelId="{6D199876-4D62-4F94-AA37-8181981FCE21}">
      <dgm:prSet phldrT="[Tekst]" custT="1"/>
      <dgm:spPr/>
      <dgm:t>
        <a:bodyPr/>
        <a:lstStyle/>
        <a:p>
          <a:r>
            <a:rPr lang="ro-RO" sz="2000" dirty="0" smtClean="0"/>
            <a:t>Cei care caută un sens în viață </a:t>
          </a:r>
          <a:endParaRPr lang="en-GB" sz="2000" dirty="0"/>
        </a:p>
      </dgm:t>
    </dgm:pt>
    <dgm:pt modelId="{AD1D152F-0667-492A-B5CB-22C2FB1A6083}" type="parTrans" cxnId="{F94A9811-38E5-4931-A5DE-EEF4C86058DD}">
      <dgm:prSet/>
      <dgm:spPr/>
      <dgm:t>
        <a:bodyPr/>
        <a:lstStyle/>
        <a:p>
          <a:endParaRPr lang="en-GB"/>
        </a:p>
      </dgm:t>
    </dgm:pt>
    <dgm:pt modelId="{64ADC107-4932-43A5-8F8A-6BF4154F12C1}" type="sibTrans" cxnId="{F94A9811-38E5-4931-A5DE-EEF4C86058DD}">
      <dgm:prSet/>
      <dgm:spPr/>
      <dgm:t>
        <a:bodyPr/>
        <a:lstStyle/>
        <a:p>
          <a:endParaRPr lang="en-GB"/>
        </a:p>
      </dgm:t>
    </dgm:pt>
    <dgm:pt modelId="{B482A02D-6833-4096-AECC-D5CFACE7DFFC}" type="pres">
      <dgm:prSet presAssocID="{89A26949-97B0-47F5-BC94-CCFFC9AE1E33}" presName="composite" presStyleCnt="0">
        <dgm:presLayoutVars>
          <dgm:chMax val="1"/>
          <dgm:dir/>
          <dgm:resizeHandles val="exact"/>
        </dgm:presLayoutVars>
      </dgm:prSet>
      <dgm:spPr/>
      <dgm:t>
        <a:bodyPr/>
        <a:lstStyle/>
        <a:p>
          <a:endParaRPr lang="en-US"/>
        </a:p>
      </dgm:t>
    </dgm:pt>
    <dgm:pt modelId="{AF7D5A8D-8B16-4806-A44E-DBFF90D70E0D}" type="pres">
      <dgm:prSet presAssocID="{89A26949-97B0-47F5-BC94-CCFFC9AE1E33}" presName="radial" presStyleCnt="0">
        <dgm:presLayoutVars>
          <dgm:animLvl val="ctr"/>
        </dgm:presLayoutVars>
      </dgm:prSet>
      <dgm:spPr/>
    </dgm:pt>
    <dgm:pt modelId="{1B3B174D-095A-405D-A7CF-0C58EEBD7A71}" type="pres">
      <dgm:prSet presAssocID="{31AE7CCE-DD08-42FE-9C07-C1DE890080C0}" presName="centerShape" presStyleLbl="vennNode1" presStyleIdx="0" presStyleCnt="5"/>
      <dgm:spPr/>
      <dgm:t>
        <a:bodyPr/>
        <a:lstStyle/>
        <a:p>
          <a:endParaRPr lang="en-US"/>
        </a:p>
      </dgm:t>
    </dgm:pt>
    <dgm:pt modelId="{6F00AB81-EB2A-4083-A88D-9BE3004986D2}" type="pres">
      <dgm:prSet presAssocID="{AE1B877D-7799-40D7-9A91-21FD39B95217}" presName="node" presStyleLbl="vennNode1" presStyleIdx="1" presStyleCnt="5" custScaleX="230147" custScaleY="101247">
        <dgm:presLayoutVars>
          <dgm:bulletEnabled val="1"/>
        </dgm:presLayoutVars>
      </dgm:prSet>
      <dgm:spPr/>
      <dgm:t>
        <a:bodyPr/>
        <a:lstStyle/>
        <a:p>
          <a:endParaRPr lang="en-US"/>
        </a:p>
      </dgm:t>
    </dgm:pt>
    <dgm:pt modelId="{B024BB09-AC3A-451D-BA97-F3965BA08065}" type="pres">
      <dgm:prSet presAssocID="{52340E1C-7EB8-4294-A467-EBCEEA9F632D}" presName="node" presStyleLbl="vennNode1" presStyleIdx="2" presStyleCnt="5" custScaleX="227798" custRadScaleRad="141951" custRadScaleInc="146">
        <dgm:presLayoutVars>
          <dgm:bulletEnabled val="1"/>
        </dgm:presLayoutVars>
      </dgm:prSet>
      <dgm:spPr/>
      <dgm:t>
        <a:bodyPr/>
        <a:lstStyle/>
        <a:p>
          <a:endParaRPr lang="en-US"/>
        </a:p>
      </dgm:t>
    </dgm:pt>
    <dgm:pt modelId="{4C1CC435-FD44-4D97-9557-E99594F8F96C}" type="pres">
      <dgm:prSet presAssocID="{95CAFB56-273A-42AE-AAA8-E05A306B4FC6}" presName="node" presStyleLbl="vennNode1" presStyleIdx="3" presStyleCnt="5" custScaleX="227798">
        <dgm:presLayoutVars>
          <dgm:bulletEnabled val="1"/>
        </dgm:presLayoutVars>
      </dgm:prSet>
      <dgm:spPr/>
      <dgm:t>
        <a:bodyPr/>
        <a:lstStyle/>
        <a:p>
          <a:endParaRPr lang="en-US"/>
        </a:p>
      </dgm:t>
    </dgm:pt>
    <dgm:pt modelId="{CD81C4CF-30B8-4095-B9AB-540FF8C8C938}" type="pres">
      <dgm:prSet presAssocID="{6D199876-4D62-4F94-AA37-8181981FCE21}" presName="node" presStyleLbl="vennNode1" presStyleIdx="4" presStyleCnt="5" custScaleX="227798" custRadScaleRad="140434" custRadScaleInc="-147">
        <dgm:presLayoutVars>
          <dgm:bulletEnabled val="1"/>
        </dgm:presLayoutVars>
      </dgm:prSet>
      <dgm:spPr/>
      <dgm:t>
        <a:bodyPr/>
        <a:lstStyle/>
        <a:p>
          <a:endParaRPr lang="en-US"/>
        </a:p>
      </dgm:t>
    </dgm:pt>
  </dgm:ptLst>
  <dgm:cxnLst>
    <dgm:cxn modelId="{0321B5C2-78FA-4E36-AF55-AFE265693720}" srcId="{31AE7CCE-DD08-42FE-9C07-C1DE890080C0}" destId="{AE1B877D-7799-40D7-9A91-21FD39B95217}" srcOrd="0" destOrd="0" parTransId="{52D53111-D6F1-4036-BE90-8A544430B2E3}" sibTransId="{92F50170-06F9-48BC-8239-B79ED506B976}"/>
    <dgm:cxn modelId="{DB828CCD-D051-43FE-A125-1F9A4F9E7A40}" srcId="{89A26949-97B0-47F5-BC94-CCFFC9AE1E33}" destId="{31AE7CCE-DD08-42FE-9C07-C1DE890080C0}" srcOrd="0" destOrd="0" parTransId="{8F896FB2-13B4-4283-92D8-E142259DA9C6}" sibTransId="{D257E52D-DB83-4C15-A181-607E4084BBEE}"/>
    <dgm:cxn modelId="{6CC3DDC2-D982-4A0A-98CD-580640D76266}" type="presOf" srcId="{95CAFB56-273A-42AE-AAA8-E05A306B4FC6}" destId="{4C1CC435-FD44-4D97-9557-E99594F8F96C}" srcOrd="0" destOrd="0" presId="urn:microsoft.com/office/officeart/2005/8/layout/radial3"/>
    <dgm:cxn modelId="{C0E1C7B3-8E77-4C71-915E-51DB0345CEA0}" type="presOf" srcId="{AE1B877D-7799-40D7-9A91-21FD39B95217}" destId="{6F00AB81-EB2A-4083-A88D-9BE3004986D2}" srcOrd="0" destOrd="0" presId="urn:microsoft.com/office/officeart/2005/8/layout/radial3"/>
    <dgm:cxn modelId="{D3382E2E-DED2-4B2D-9EF2-E55A369A5544}" type="presOf" srcId="{31AE7CCE-DD08-42FE-9C07-C1DE890080C0}" destId="{1B3B174D-095A-405D-A7CF-0C58EEBD7A71}" srcOrd="0" destOrd="0" presId="urn:microsoft.com/office/officeart/2005/8/layout/radial3"/>
    <dgm:cxn modelId="{C4220C5A-893A-4625-9A3B-C5C5DA23BC50}" type="presOf" srcId="{6D199876-4D62-4F94-AA37-8181981FCE21}" destId="{CD81C4CF-30B8-4095-B9AB-540FF8C8C938}" srcOrd="0" destOrd="0" presId="urn:microsoft.com/office/officeart/2005/8/layout/radial3"/>
    <dgm:cxn modelId="{C19800D7-4970-4B0D-BEA2-106FEFAF5FBC}" type="presOf" srcId="{52340E1C-7EB8-4294-A467-EBCEEA9F632D}" destId="{B024BB09-AC3A-451D-BA97-F3965BA08065}" srcOrd="0" destOrd="0" presId="urn:microsoft.com/office/officeart/2005/8/layout/radial3"/>
    <dgm:cxn modelId="{C9E92443-F2C1-4751-8276-C60566FAD45C}" type="presOf" srcId="{89A26949-97B0-47F5-BC94-CCFFC9AE1E33}" destId="{B482A02D-6833-4096-AECC-D5CFACE7DFFC}" srcOrd="0" destOrd="0" presId="urn:microsoft.com/office/officeart/2005/8/layout/radial3"/>
    <dgm:cxn modelId="{1420FECE-7B95-4FBB-B324-912CA98D98C7}" srcId="{31AE7CCE-DD08-42FE-9C07-C1DE890080C0}" destId="{52340E1C-7EB8-4294-A467-EBCEEA9F632D}" srcOrd="1" destOrd="0" parTransId="{9DA23656-D6FD-4ECF-90EA-317763935848}" sibTransId="{C1610D26-23CD-4B78-8CFA-AB3AA5B1BC78}"/>
    <dgm:cxn modelId="{1AA5E315-CCFD-4164-8AAE-850AE6833506}" srcId="{31AE7CCE-DD08-42FE-9C07-C1DE890080C0}" destId="{95CAFB56-273A-42AE-AAA8-E05A306B4FC6}" srcOrd="2" destOrd="0" parTransId="{1E401502-A0A9-43E2-8AAB-4A851BA6394A}" sibTransId="{1817D6C0-A398-4C9C-AB62-C00436023DF3}"/>
    <dgm:cxn modelId="{F94A9811-38E5-4931-A5DE-EEF4C86058DD}" srcId="{31AE7CCE-DD08-42FE-9C07-C1DE890080C0}" destId="{6D199876-4D62-4F94-AA37-8181981FCE21}" srcOrd="3" destOrd="0" parTransId="{AD1D152F-0667-492A-B5CB-22C2FB1A6083}" sibTransId="{64ADC107-4932-43A5-8F8A-6BF4154F12C1}"/>
    <dgm:cxn modelId="{2F862DD8-F75E-4A61-898D-2744C65FDC7E}" type="presParOf" srcId="{B482A02D-6833-4096-AECC-D5CFACE7DFFC}" destId="{AF7D5A8D-8B16-4806-A44E-DBFF90D70E0D}" srcOrd="0" destOrd="0" presId="urn:microsoft.com/office/officeart/2005/8/layout/radial3"/>
    <dgm:cxn modelId="{91575A4A-1BE9-48AB-93CF-763AF17009F4}" type="presParOf" srcId="{AF7D5A8D-8B16-4806-A44E-DBFF90D70E0D}" destId="{1B3B174D-095A-405D-A7CF-0C58EEBD7A71}" srcOrd="0" destOrd="0" presId="urn:microsoft.com/office/officeart/2005/8/layout/radial3"/>
    <dgm:cxn modelId="{4EEB9150-4828-4EE5-9384-EEE5BA13E1E6}" type="presParOf" srcId="{AF7D5A8D-8B16-4806-A44E-DBFF90D70E0D}" destId="{6F00AB81-EB2A-4083-A88D-9BE3004986D2}" srcOrd="1" destOrd="0" presId="urn:microsoft.com/office/officeart/2005/8/layout/radial3"/>
    <dgm:cxn modelId="{29D36479-7935-4955-B312-543077BAE3BF}" type="presParOf" srcId="{AF7D5A8D-8B16-4806-A44E-DBFF90D70E0D}" destId="{B024BB09-AC3A-451D-BA97-F3965BA08065}" srcOrd="2" destOrd="0" presId="urn:microsoft.com/office/officeart/2005/8/layout/radial3"/>
    <dgm:cxn modelId="{F0DBB301-9277-471D-8A8A-EB76D4DDE089}" type="presParOf" srcId="{AF7D5A8D-8B16-4806-A44E-DBFF90D70E0D}" destId="{4C1CC435-FD44-4D97-9557-E99594F8F96C}" srcOrd="3" destOrd="0" presId="urn:microsoft.com/office/officeart/2005/8/layout/radial3"/>
    <dgm:cxn modelId="{D79AA73A-D231-48E3-A7FE-49AE52380B61}" type="presParOf" srcId="{AF7D5A8D-8B16-4806-A44E-DBFF90D70E0D}" destId="{CD81C4CF-30B8-4095-B9AB-540FF8C8C938}"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839B2E-E599-40DE-8AA5-264AE13B6CB8}" type="doc">
      <dgm:prSet loTypeId="urn:microsoft.com/office/officeart/2005/8/layout/hProcess9" loCatId="process" qsTypeId="urn:microsoft.com/office/officeart/2005/8/quickstyle/simple1" qsCatId="simple" csTypeId="urn:microsoft.com/office/officeart/2005/8/colors/colorful1" csCatId="colorful" phldr="1"/>
      <dgm:spPr/>
    </dgm:pt>
    <dgm:pt modelId="{579C2F34-285E-45CD-944D-2B0026BFB7DF}">
      <dgm:prSet phldrT="[Text]">
        <dgm:style>
          <a:lnRef idx="3">
            <a:schemeClr val="lt1"/>
          </a:lnRef>
          <a:fillRef idx="1">
            <a:schemeClr val="accent2"/>
          </a:fillRef>
          <a:effectRef idx="1">
            <a:schemeClr val="accent2"/>
          </a:effectRef>
          <a:fontRef idx="minor">
            <a:schemeClr val="lt1"/>
          </a:fontRef>
        </dgm:style>
      </dgm:prSet>
      <dgm:spPr/>
      <dgm:t>
        <a:bodyPr/>
        <a:lstStyle/>
        <a:p>
          <a:r>
            <a:rPr lang="ro-RO" dirty="0" smtClean="0"/>
            <a:t>Sensibilitate /rezonanță socială </a:t>
          </a:r>
          <a:endParaRPr lang="en-US" dirty="0"/>
        </a:p>
      </dgm:t>
    </dgm:pt>
    <dgm:pt modelId="{C9659347-4321-4A9D-A2B3-B4D8BE680D4D}" type="parTrans" cxnId="{A38F5A15-9D93-4B36-88FE-87210D719304}">
      <dgm:prSet/>
      <dgm:spPr/>
      <dgm:t>
        <a:bodyPr/>
        <a:lstStyle/>
        <a:p>
          <a:endParaRPr lang="en-US"/>
        </a:p>
      </dgm:t>
    </dgm:pt>
    <dgm:pt modelId="{21DBFD77-178F-4E5C-9261-AA8011CB2130}" type="sibTrans" cxnId="{A38F5A15-9D93-4B36-88FE-87210D719304}">
      <dgm:prSet/>
      <dgm:spPr/>
      <dgm:t>
        <a:bodyPr/>
        <a:lstStyle/>
        <a:p>
          <a:endParaRPr lang="en-US"/>
        </a:p>
      </dgm:t>
    </dgm:pt>
    <dgm:pt modelId="{41E9FEFB-5972-4825-8DB9-4EF01BD28611}">
      <dgm:prSet phldrT="[Text]">
        <dgm:style>
          <a:lnRef idx="3">
            <a:schemeClr val="lt1"/>
          </a:lnRef>
          <a:fillRef idx="1">
            <a:schemeClr val="accent3"/>
          </a:fillRef>
          <a:effectRef idx="1">
            <a:schemeClr val="accent3"/>
          </a:effectRef>
          <a:fontRef idx="minor">
            <a:schemeClr val="lt1"/>
          </a:fontRef>
        </dgm:style>
      </dgm:prSet>
      <dgm:spPr/>
      <dgm:t>
        <a:bodyPr/>
        <a:lstStyle/>
        <a:p>
          <a:r>
            <a:rPr lang="ro-RO" dirty="0" smtClean="0"/>
            <a:t>Explorare </a:t>
          </a:r>
          <a:endParaRPr lang="en-US" dirty="0"/>
        </a:p>
      </dgm:t>
    </dgm:pt>
    <dgm:pt modelId="{4A0A4AE6-96F2-4485-806F-59102588D767}" type="parTrans" cxnId="{D75C611C-911C-4821-BC30-59678375F83A}">
      <dgm:prSet/>
      <dgm:spPr/>
      <dgm:t>
        <a:bodyPr/>
        <a:lstStyle/>
        <a:p>
          <a:endParaRPr lang="en-US"/>
        </a:p>
      </dgm:t>
    </dgm:pt>
    <dgm:pt modelId="{B27A9CBA-1691-43C6-B684-E96D7109A81A}" type="sibTrans" cxnId="{D75C611C-911C-4821-BC30-59678375F83A}">
      <dgm:prSet/>
      <dgm:spPr/>
      <dgm:t>
        <a:bodyPr/>
        <a:lstStyle/>
        <a:p>
          <a:endParaRPr lang="en-US"/>
        </a:p>
      </dgm:t>
    </dgm:pt>
    <dgm:pt modelId="{26AAF898-6576-4EA0-89CE-ED3ED3AF16DE}">
      <dgm:prSet phldrT="[Text]">
        <dgm:style>
          <a:lnRef idx="3">
            <a:schemeClr val="lt1"/>
          </a:lnRef>
          <a:fillRef idx="1">
            <a:schemeClr val="accent4"/>
          </a:fillRef>
          <a:effectRef idx="1">
            <a:schemeClr val="accent4"/>
          </a:effectRef>
          <a:fontRef idx="minor">
            <a:schemeClr val="lt1"/>
          </a:fontRef>
        </dgm:style>
      </dgm:prSet>
      <dgm:spPr/>
      <dgm:t>
        <a:bodyPr/>
        <a:lstStyle/>
        <a:p>
          <a:r>
            <a:rPr lang="ro-RO" dirty="0" smtClean="0"/>
            <a:t>Adeziune </a:t>
          </a:r>
          <a:endParaRPr lang="en-US" noProof="0" dirty="0"/>
        </a:p>
      </dgm:t>
    </dgm:pt>
    <dgm:pt modelId="{11A8CDBD-3829-4ECE-835B-CC28BD27D803}" type="parTrans" cxnId="{F7326557-5EEE-470C-BB46-931EEC095274}">
      <dgm:prSet/>
      <dgm:spPr/>
      <dgm:t>
        <a:bodyPr/>
        <a:lstStyle/>
        <a:p>
          <a:endParaRPr lang="en-US"/>
        </a:p>
      </dgm:t>
    </dgm:pt>
    <dgm:pt modelId="{A6A1F9AA-24E3-49D3-B06F-07660BAEEBA2}" type="sibTrans" cxnId="{F7326557-5EEE-470C-BB46-931EEC095274}">
      <dgm:prSet/>
      <dgm:spPr/>
      <dgm:t>
        <a:bodyPr/>
        <a:lstStyle/>
        <a:p>
          <a:endParaRPr lang="en-US"/>
        </a:p>
      </dgm:t>
    </dgm:pt>
    <dgm:pt modelId="{5C3DA369-3016-412F-ACBA-4D6A095FD686}">
      <dgm:prSet>
        <dgm:style>
          <a:lnRef idx="3">
            <a:schemeClr val="lt1"/>
          </a:lnRef>
          <a:fillRef idx="1">
            <a:schemeClr val="accent5"/>
          </a:fillRef>
          <a:effectRef idx="1">
            <a:schemeClr val="accent5"/>
          </a:effectRef>
          <a:fontRef idx="minor">
            <a:schemeClr val="lt1"/>
          </a:fontRef>
        </dgm:style>
      </dgm:prSet>
      <dgm:spPr/>
      <dgm:t>
        <a:bodyPr/>
        <a:lstStyle/>
        <a:p>
          <a:r>
            <a:rPr lang="ro-RO" dirty="0" smtClean="0"/>
            <a:t>Acțiune </a:t>
          </a:r>
          <a:endParaRPr lang="en-US" dirty="0"/>
        </a:p>
      </dgm:t>
    </dgm:pt>
    <dgm:pt modelId="{C94AC58F-3CE0-4F66-A388-CB51B2654F8F}" type="parTrans" cxnId="{51B22249-6303-48C8-A846-F44A58DDD110}">
      <dgm:prSet/>
      <dgm:spPr/>
      <dgm:t>
        <a:bodyPr/>
        <a:lstStyle/>
        <a:p>
          <a:endParaRPr lang="en-US"/>
        </a:p>
      </dgm:t>
    </dgm:pt>
    <dgm:pt modelId="{0EA1E2DC-2FA1-40D0-8F6F-FCB127A00617}" type="sibTrans" cxnId="{51B22249-6303-48C8-A846-F44A58DDD110}">
      <dgm:prSet/>
      <dgm:spPr/>
      <dgm:t>
        <a:bodyPr/>
        <a:lstStyle/>
        <a:p>
          <a:endParaRPr lang="en-US"/>
        </a:p>
      </dgm:t>
    </dgm:pt>
    <dgm:pt modelId="{099B406E-9668-45F7-A0C9-D90A61F8E8C6}" type="pres">
      <dgm:prSet presAssocID="{BA839B2E-E599-40DE-8AA5-264AE13B6CB8}" presName="CompostProcess" presStyleCnt="0">
        <dgm:presLayoutVars>
          <dgm:dir/>
          <dgm:resizeHandles val="exact"/>
        </dgm:presLayoutVars>
      </dgm:prSet>
      <dgm:spPr/>
    </dgm:pt>
    <dgm:pt modelId="{AF8C3F0C-2137-46F1-9BC8-30CCC7342BC1}" type="pres">
      <dgm:prSet presAssocID="{BA839B2E-E599-40DE-8AA5-264AE13B6CB8}" presName="arrow" presStyleLbl="bgShp" presStyleIdx="0" presStyleCnt="1">
        <dgm:style>
          <a:lnRef idx="0">
            <a:scrgbClr r="0" g="0" b="0"/>
          </a:lnRef>
          <a:fillRef idx="0">
            <a:scrgbClr r="0" g="0" b="0"/>
          </a:fillRef>
          <a:effectRef idx="0">
            <a:scrgbClr r="0" g="0" b="0"/>
          </a:effectRef>
          <a:fontRef idx="minor">
            <a:schemeClr val="lt1"/>
          </a:fontRef>
        </dgm:style>
      </dgm:prSet>
      <dgm:spPr>
        <a:solidFill>
          <a:schemeClr val="accent3">
            <a:alpha val="50000"/>
          </a:schemeClr>
        </a:solidFill>
        <a:ln>
          <a:noFill/>
        </a:ln>
      </dgm:spPr>
    </dgm:pt>
    <dgm:pt modelId="{433CB583-47C5-4196-9ED1-B254560996AA}" type="pres">
      <dgm:prSet presAssocID="{BA839B2E-E599-40DE-8AA5-264AE13B6CB8}" presName="linearProcess" presStyleCnt="0"/>
      <dgm:spPr/>
    </dgm:pt>
    <dgm:pt modelId="{5789CB2E-4EC8-42A5-9507-9E64CCAC3344}" type="pres">
      <dgm:prSet presAssocID="{579C2F34-285E-45CD-944D-2B0026BFB7DF}" presName="textNode" presStyleLbl="node1" presStyleIdx="0" presStyleCnt="4">
        <dgm:presLayoutVars>
          <dgm:bulletEnabled val="1"/>
        </dgm:presLayoutVars>
      </dgm:prSet>
      <dgm:spPr/>
      <dgm:t>
        <a:bodyPr/>
        <a:lstStyle/>
        <a:p>
          <a:endParaRPr lang="en-US"/>
        </a:p>
      </dgm:t>
    </dgm:pt>
    <dgm:pt modelId="{5F0FE72E-6E66-45F6-8E1B-330B31ACE51E}" type="pres">
      <dgm:prSet presAssocID="{21DBFD77-178F-4E5C-9261-AA8011CB2130}" presName="sibTrans" presStyleCnt="0"/>
      <dgm:spPr/>
    </dgm:pt>
    <dgm:pt modelId="{70B12CCE-0890-497F-842E-FC581A53502D}" type="pres">
      <dgm:prSet presAssocID="{41E9FEFB-5972-4825-8DB9-4EF01BD28611}" presName="textNode" presStyleLbl="node1" presStyleIdx="1" presStyleCnt="4">
        <dgm:presLayoutVars>
          <dgm:bulletEnabled val="1"/>
        </dgm:presLayoutVars>
      </dgm:prSet>
      <dgm:spPr/>
      <dgm:t>
        <a:bodyPr/>
        <a:lstStyle/>
        <a:p>
          <a:endParaRPr lang="en-US"/>
        </a:p>
      </dgm:t>
    </dgm:pt>
    <dgm:pt modelId="{42880C7E-DBE2-42B8-B606-D35259595AEA}" type="pres">
      <dgm:prSet presAssocID="{B27A9CBA-1691-43C6-B684-E96D7109A81A}" presName="sibTrans" presStyleCnt="0"/>
      <dgm:spPr/>
    </dgm:pt>
    <dgm:pt modelId="{4D63F513-59C4-403B-9677-9601A5E43789}" type="pres">
      <dgm:prSet presAssocID="{26AAF898-6576-4EA0-89CE-ED3ED3AF16DE}" presName="textNode" presStyleLbl="node1" presStyleIdx="2" presStyleCnt="4">
        <dgm:presLayoutVars>
          <dgm:bulletEnabled val="1"/>
        </dgm:presLayoutVars>
      </dgm:prSet>
      <dgm:spPr/>
      <dgm:t>
        <a:bodyPr/>
        <a:lstStyle/>
        <a:p>
          <a:endParaRPr lang="en-US"/>
        </a:p>
      </dgm:t>
    </dgm:pt>
    <dgm:pt modelId="{DAEBAB9E-E21A-4124-8D2C-58BE63F0D011}" type="pres">
      <dgm:prSet presAssocID="{A6A1F9AA-24E3-49D3-B06F-07660BAEEBA2}" presName="sibTrans" presStyleCnt="0"/>
      <dgm:spPr/>
    </dgm:pt>
    <dgm:pt modelId="{0BBDE5A3-EEC2-46CA-9179-71BFA171A8F6}" type="pres">
      <dgm:prSet presAssocID="{5C3DA369-3016-412F-ACBA-4D6A095FD686}" presName="textNode" presStyleLbl="node1" presStyleIdx="3" presStyleCnt="4">
        <dgm:presLayoutVars>
          <dgm:bulletEnabled val="1"/>
        </dgm:presLayoutVars>
      </dgm:prSet>
      <dgm:spPr/>
      <dgm:t>
        <a:bodyPr/>
        <a:lstStyle/>
        <a:p>
          <a:endParaRPr lang="en-US"/>
        </a:p>
      </dgm:t>
    </dgm:pt>
  </dgm:ptLst>
  <dgm:cxnLst>
    <dgm:cxn modelId="{F7326557-5EEE-470C-BB46-931EEC095274}" srcId="{BA839B2E-E599-40DE-8AA5-264AE13B6CB8}" destId="{26AAF898-6576-4EA0-89CE-ED3ED3AF16DE}" srcOrd="2" destOrd="0" parTransId="{11A8CDBD-3829-4ECE-835B-CC28BD27D803}" sibTransId="{A6A1F9AA-24E3-49D3-B06F-07660BAEEBA2}"/>
    <dgm:cxn modelId="{A38F5A15-9D93-4B36-88FE-87210D719304}" srcId="{BA839B2E-E599-40DE-8AA5-264AE13B6CB8}" destId="{579C2F34-285E-45CD-944D-2B0026BFB7DF}" srcOrd="0" destOrd="0" parTransId="{C9659347-4321-4A9D-A2B3-B4D8BE680D4D}" sibTransId="{21DBFD77-178F-4E5C-9261-AA8011CB2130}"/>
    <dgm:cxn modelId="{CAA8FAAA-6C67-479A-88CE-5106003BB125}" type="presOf" srcId="{26AAF898-6576-4EA0-89CE-ED3ED3AF16DE}" destId="{4D63F513-59C4-403B-9677-9601A5E43789}" srcOrd="0" destOrd="0" presId="urn:microsoft.com/office/officeart/2005/8/layout/hProcess9"/>
    <dgm:cxn modelId="{AD2A243F-B57A-4508-98E0-21CD606B8B18}" type="presOf" srcId="{5C3DA369-3016-412F-ACBA-4D6A095FD686}" destId="{0BBDE5A3-EEC2-46CA-9179-71BFA171A8F6}" srcOrd="0" destOrd="0" presId="urn:microsoft.com/office/officeart/2005/8/layout/hProcess9"/>
    <dgm:cxn modelId="{7F140213-2DFB-440F-9145-09E06337160D}" type="presOf" srcId="{BA839B2E-E599-40DE-8AA5-264AE13B6CB8}" destId="{099B406E-9668-45F7-A0C9-D90A61F8E8C6}" srcOrd="0" destOrd="0" presId="urn:microsoft.com/office/officeart/2005/8/layout/hProcess9"/>
    <dgm:cxn modelId="{51B22249-6303-48C8-A846-F44A58DDD110}" srcId="{BA839B2E-E599-40DE-8AA5-264AE13B6CB8}" destId="{5C3DA369-3016-412F-ACBA-4D6A095FD686}" srcOrd="3" destOrd="0" parTransId="{C94AC58F-3CE0-4F66-A388-CB51B2654F8F}" sibTransId="{0EA1E2DC-2FA1-40D0-8F6F-FCB127A00617}"/>
    <dgm:cxn modelId="{D75C611C-911C-4821-BC30-59678375F83A}" srcId="{BA839B2E-E599-40DE-8AA5-264AE13B6CB8}" destId="{41E9FEFB-5972-4825-8DB9-4EF01BD28611}" srcOrd="1" destOrd="0" parTransId="{4A0A4AE6-96F2-4485-806F-59102588D767}" sibTransId="{B27A9CBA-1691-43C6-B684-E96D7109A81A}"/>
    <dgm:cxn modelId="{EE7C2306-824E-4130-9A27-F155CB30E80B}" type="presOf" srcId="{41E9FEFB-5972-4825-8DB9-4EF01BD28611}" destId="{70B12CCE-0890-497F-842E-FC581A53502D}" srcOrd="0" destOrd="0" presId="urn:microsoft.com/office/officeart/2005/8/layout/hProcess9"/>
    <dgm:cxn modelId="{A3905046-C410-4617-AE3B-23F05F56F450}" type="presOf" srcId="{579C2F34-285E-45CD-944D-2B0026BFB7DF}" destId="{5789CB2E-4EC8-42A5-9507-9E64CCAC3344}" srcOrd="0" destOrd="0" presId="urn:microsoft.com/office/officeart/2005/8/layout/hProcess9"/>
    <dgm:cxn modelId="{22F53005-3991-4B8F-915F-33FD3DC1EFB6}" type="presParOf" srcId="{099B406E-9668-45F7-A0C9-D90A61F8E8C6}" destId="{AF8C3F0C-2137-46F1-9BC8-30CCC7342BC1}" srcOrd="0" destOrd="0" presId="urn:microsoft.com/office/officeart/2005/8/layout/hProcess9"/>
    <dgm:cxn modelId="{5CDA565F-FD7F-4B88-AD11-B908D3027279}" type="presParOf" srcId="{099B406E-9668-45F7-A0C9-D90A61F8E8C6}" destId="{433CB583-47C5-4196-9ED1-B254560996AA}" srcOrd="1" destOrd="0" presId="urn:microsoft.com/office/officeart/2005/8/layout/hProcess9"/>
    <dgm:cxn modelId="{8B039758-8DAB-493D-9BFC-7D898AD32247}" type="presParOf" srcId="{433CB583-47C5-4196-9ED1-B254560996AA}" destId="{5789CB2E-4EC8-42A5-9507-9E64CCAC3344}" srcOrd="0" destOrd="0" presId="urn:microsoft.com/office/officeart/2005/8/layout/hProcess9"/>
    <dgm:cxn modelId="{F2BB6979-6FFC-4FE5-8295-6983C30D5E62}" type="presParOf" srcId="{433CB583-47C5-4196-9ED1-B254560996AA}" destId="{5F0FE72E-6E66-45F6-8E1B-330B31ACE51E}" srcOrd="1" destOrd="0" presId="urn:microsoft.com/office/officeart/2005/8/layout/hProcess9"/>
    <dgm:cxn modelId="{80B6B967-D392-4B2F-9700-44A26CF9DFF6}" type="presParOf" srcId="{433CB583-47C5-4196-9ED1-B254560996AA}" destId="{70B12CCE-0890-497F-842E-FC581A53502D}" srcOrd="2" destOrd="0" presId="urn:microsoft.com/office/officeart/2005/8/layout/hProcess9"/>
    <dgm:cxn modelId="{126C586E-4D74-4251-840F-170549CE1A1C}" type="presParOf" srcId="{433CB583-47C5-4196-9ED1-B254560996AA}" destId="{42880C7E-DBE2-42B8-B606-D35259595AEA}" srcOrd="3" destOrd="0" presId="urn:microsoft.com/office/officeart/2005/8/layout/hProcess9"/>
    <dgm:cxn modelId="{531F9A05-0226-4825-B628-F3DABE09D885}" type="presParOf" srcId="{433CB583-47C5-4196-9ED1-B254560996AA}" destId="{4D63F513-59C4-403B-9677-9601A5E43789}" srcOrd="4" destOrd="0" presId="urn:microsoft.com/office/officeart/2005/8/layout/hProcess9"/>
    <dgm:cxn modelId="{CE77AAF7-3ED5-40BF-A410-B6CDE8E75C99}" type="presParOf" srcId="{433CB583-47C5-4196-9ED1-B254560996AA}" destId="{DAEBAB9E-E21A-4124-8D2C-58BE63F0D011}" srcOrd="5" destOrd="0" presId="urn:microsoft.com/office/officeart/2005/8/layout/hProcess9"/>
    <dgm:cxn modelId="{8A7F3DBE-058A-45EC-9648-8365CA8916F0}" type="presParOf" srcId="{433CB583-47C5-4196-9ED1-B254560996AA}" destId="{0BBDE5A3-EEC2-46CA-9179-71BFA171A8F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79EB20-E82E-49D9-8D82-F13003406BF0}" type="doc">
      <dgm:prSet loTypeId="urn:microsoft.com/office/officeart/2005/8/layout/radial5" loCatId="cycle" qsTypeId="urn:microsoft.com/office/officeart/2005/8/quickstyle/simple5" qsCatId="simple" csTypeId="urn:microsoft.com/office/officeart/2005/8/colors/accent4_2" csCatId="accent4" phldr="1"/>
      <dgm:spPr/>
      <dgm:t>
        <a:bodyPr/>
        <a:lstStyle/>
        <a:p>
          <a:endParaRPr lang="en-GB"/>
        </a:p>
      </dgm:t>
    </dgm:pt>
    <dgm:pt modelId="{0019870D-D709-431C-A5CD-0AB29D834FAD}">
      <dgm:prSet phldrT="[Tekst]" custT="1">
        <dgm:style>
          <a:lnRef idx="3">
            <a:schemeClr val="lt1"/>
          </a:lnRef>
          <a:fillRef idx="1">
            <a:schemeClr val="accent3"/>
          </a:fillRef>
          <a:effectRef idx="1">
            <a:schemeClr val="accent3"/>
          </a:effectRef>
          <a:fontRef idx="minor">
            <a:schemeClr val="lt1"/>
          </a:fontRef>
        </dgm:style>
      </dgm:prSet>
      <dgm:spPr/>
      <dgm:t>
        <a:bodyPr/>
        <a:lstStyle/>
        <a:p>
          <a:r>
            <a:rPr lang="en-GB" sz="2000" dirty="0" err="1" smtClean="0"/>
            <a:t>radicalizare</a:t>
          </a:r>
          <a:endParaRPr lang="en-GB" sz="2000" dirty="0"/>
        </a:p>
      </dgm:t>
    </dgm:pt>
    <dgm:pt modelId="{9D9CD9B6-C15D-48EC-86FF-6106570208EE}" type="parTrans" cxnId="{85F61319-3D4D-46E3-8D9E-ED68CBBCBE7A}">
      <dgm:prSet/>
      <dgm:spPr/>
      <dgm:t>
        <a:bodyPr/>
        <a:lstStyle/>
        <a:p>
          <a:endParaRPr lang="en-GB" sz="2000"/>
        </a:p>
      </dgm:t>
    </dgm:pt>
    <dgm:pt modelId="{7A9D0C9F-EF45-4970-B420-57A987BB1EC8}" type="sibTrans" cxnId="{85F61319-3D4D-46E3-8D9E-ED68CBBCBE7A}">
      <dgm:prSet/>
      <dgm:spPr/>
      <dgm:t>
        <a:bodyPr/>
        <a:lstStyle/>
        <a:p>
          <a:endParaRPr lang="en-GB" sz="2000"/>
        </a:p>
      </dgm:t>
    </dgm:pt>
    <dgm:pt modelId="{05EEC615-9A61-4237-A5AA-6B7E7A55B778}">
      <dgm:prSet phldrT="[Tekst]" custT="1">
        <dgm:style>
          <a:lnRef idx="3">
            <a:schemeClr val="lt1"/>
          </a:lnRef>
          <a:fillRef idx="1">
            <a:schemeClr val="accent4"/>
          </a:fillRef>
          <a:effectRef idx="1">
            <a:schemeClr val="accent4"/>
          </a:effectRef>
          <a:fontRef idx="minor">
            <a:schemeClr val="lt1"/>
          </a:fontRef>
        </dgm:styl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nl-NL" sz="2000" dirty="0" smtClean="0"/>
            <a:t>politici</a:t>
          </a:r>
          <a:endParaRPr lang="en-US" sz="2000" noProof="0" dirty="0"/>
        </a:p>
      </dgm:t>
    </dgm:pt>
    <dgm:pt modelId="{44BFE570-0B95-48E6-93BA-02BAAFA5A905}" type="parTrans" cxnId="{83FCCC73-7BEA-4FE9-BAD2-9470BD2500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D4113E3D-4A90-4B1E-AD09-7E785DBD52BA}" type="sibTrans" cxnId="{83FCCC73-7BEA-4FE9-BAD2-9470BD2500DA}">
      <dgm:prSet/>
      <dgm:spPr/>
      <dgm:t>
        <a:bodyPr/>
        <a:lstStyle/>
        <a:p>
          <a:endParaRPr lang="en-GB" sz="2000"/>
        </a:p>
      </dgm:t>
    </dgm:pt>
    <dgm:pt modelId="{47042899-BF93-4892-BD6B-CF740A405FE2}">
      <dgm:prSet phldrT="[Tekst]" custT="1">
        <dgm:style>
          <a:lnRef idx="3">
            <a:schemeClr val="lt1"/>
          </a:lnRef>
          <a:fillRef idx="1">
            <a:schemeClr val="accent4"/>
          </a:fillRef>
          <a:effectRef idx="1">
            <a:schemeClr val="accent4"/>
          </a:effectRef>
          <a:fontRef idx="minor">
            <a:schemeClr val="lt1"/>
          </a:fontRef>
        </dgm:style>
      </dgm:prSet>
      <dgm:spPr/>
      <dgm:t>
        <a:bodyPr/>
        <a:lstStyle/>
        <a:p>
          <a:r>
            <a:rPr lang="nl-NL" sz="2000" dirty="0" smtClean="0"/>
            <a:t>sociali</a:t>
          </a:r>
          <a:endParaRPr lang="en-US" sz="2000" noProof="0" dirty="0"/>
        </a:p>
      </dgm:t>
    </dgm:pt>
    <dgm:pt modelId="{2E18562A-990A-47EE-BC3E-9E292F9CE2F9}" type="parTrans" cxnId="{83CCCB5B-3750-4FC3-998D-A577A07BBBBB}">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5392A487-DBB1-488E-9F35-198907DEB3AA}" type="sibTrans" cxnId="{83CCCB5B-3750-4FC3-998D-A577A07BBBBB}">
      <dgm:prSet/>
      <dgm:spPr/>
      <dgm:t>
        <a:bodyPr/>
        <a:lstStyle/>
        <a:p>
          <a:endParaRPr lang="en-GB" sz="2000"/>
        </a:p>
      </dgm:t>
    </dgm:pt>
    <dgm:pt modelId="{C65B56B4-B62F-4B0E-B6A9-B3C1D786CDAA}">
      <dgm:prSet phldrT="[Tekst]" custT="1">
        <dgm:style>
          <a:lnRef idx="3">
            <a:schemeClr val="lt1"/>
          </a:lnRef>
          <a:fillRef idx="1">
            <a:schemeClr val="accent4"/>
          </a:fillRef>
          <a:effectRef idx="1">
            <a:schemeClr val="accent4"/>
          </a:effectRef>
          <a:fontRef idx="minor">
            <a:schemeClr val="lt1"/>
          </a:fontRef>
        </dgm:style>
      </dgm:prSet>
      <dgm:spPr/>
      <dgm:t>
        <a:bodyPr/>
        <a:lstStyle/>
        <a:p>
          <a:r>
            <a:rPr lang="nl-NL" sz="2000" dirty="0" smtClean="0"/>
            <a:t>psihologici</a:t>
          </a:r>
          <a:endParaRPr lang="en-US" sz="2000" noProof="0" dirty="0"/>
        </a:p>
      </dgm:t>
    </dgm:pt>
    <dgm:pt modelId="{DBE1F64C-6584-4D64-99F5-CF94DAB0E7EC}" type="parTrans" cxnId="{37728228-2E1D-4F2B-AECE-E26EF9B13299}">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64C7320F-68A3-4E23-93FD-71E810D6B7F5}" type="sibTrans" cxnId="{37728228-2E1D-4F2B-AECE-E26EF9B13299}">
      <dgm:prSet/>
      <dgm:spPr/>
      <dgm:t>
        <a:bodyPr/>
        <a:lstStyle/>
        <a:p>
          <a:endParaRPr lang="en-GB" sz="2000"/>
        </a:p>
      </dgm:t>
    </dgm:pt>
    <dgm:pt modelId="{AB5F85E6-7386-4877-806D-DB2CB86BF27F}">
      <dgm:prSet phldrT="[Tekst]" custT="1">
        <dgm:style>
          <a:lnRef idx="3">
            <a:schemeClr val="lt1"/>
          </a:lnRef>
          <a:fillRef idx="1">
            <a:schemeClr val="accent4"/>
          </a:fillRef>
          <a:effectRef idx="1">
            <a:schemeClr val="accent4"/>
          </a:effectRef>
          <a:fontRef idx="minor">
            <a:schemeClr val="lt1"/>
          </a:fontRef>
        </dgm:style>
      </dgm:prSet>
      <dgm:spPr/>
      <dgm:t>
        <a:bodyPr/>
        <a:lstStyle/>
        <a:p>
          <a:r>
            <a:rPr lang="nl-NL" sz="2000" dirty="0" smtClean="0"/>
            <a:t>economici</a:t>
          </a:r>
          <a:endParaRPr lang="en-US" sz="2000" noProof="0" dirty="0"/>
        </a:p>
      </dgm:t>
    </dgm:pt>
    <dgm:pt modelId="{47AD3C75-9961-4A8E-A25A-12E4C8940789}" type="sibTrans" cxnId="{30A07482-7F6D-4F13-AEF5-3A81F3B1CFDA}">
      <dgm:prSet/>
      <dgm:spPr/>
      <dgm:t>
        <a:bodyPr/>
        <a:lstStyle/>
        <a:p>
          <a:endParaRPr lang="en-GB" sz="2000"/>
        </a:p>
      </dgm:t>
    </dgm:pt>
    <dgm:pt modelId="{CD9C708B-58E3-4D71-9534-778751C759C1}" type="parTrans" cxnId="{30A07482-7F6D-4F13-AEF5-3A81F3B1CFDA}">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en-GB" sz="2000"/>
        </a:p>
      </dgm:t>
    </dgm:pt>
    <dgm:pt modelId="{0F9C34CC-C8E7-4DAD-9B8B-4AE428EE8083}" type="pres">
      <dgm:prSet presAssocID="{6C79EB20-E82E-49D9-8D82-F13003406BF0}" presName="Name0" presStyleCnt="0">
        <dgm:presLayoutVars>
          <dgm:chMax val="1"/>
          <dgm:dir/>
          <dgm:animLvl val="ctr"/>
          <dgm:resizeHandles val="exact"/>
        </dgm:presLayoutVars>
      </dgm:prSet>
      <dgm:spPr/>
      <dgm:t>
        <a:bodyPr/>
        <a:lstStyle/>
        <a:p>
          <a:endParaRPr lang="en-US"/>
        </a:p>
      </dgm:t>
    </dgm:pt>
    <dgm:pt modelId="{19CF4C96-FCA5-482F-AA95-D9589F411D24}" type="pres">
      <dgm:prSet presAssocID="{0019870D-D709-431C-A5CD-0AB29D834FAD}" presName="centerShape" presStyleLbl="node0" presStyleIdx="0" presStyleCnt="1" custScaleX="227946"/>
      <dgm:spPr/>
      <dgm:t>
        <a:bodyPr/>
        <a:lstStyle/>
        <a:p>
          <a:endParaRPr lang="en-US"/>
        </a:p>
      </dgm:t>
    </dgm:pt>
    <dgm:pt modelId="{CF8B6F7C-A46D-4351-AF7A-1B3C9BDD7911}" type="pres">
      <dgm:prSet presAssocID="{44BFE570-0B95-48E6-93BA-02BAAFA5A905}" presName="parTrans" presStyleLbl="sibTrans2D1" presStyleIdx="0" presStyleCnt="4" custAng="10800000"/>
      <dgm:spPr/>
      <dgm:t>
        <a:bodyPr/>
        <a:lstStyle/>
        <a:p>
          <a:endParaRPr lang="en-US"/>
        </a:p>
      </dgm:t>
    </dgm:pt>
    <dgm:pt modelId="{690E5B1A-E080-431E-98E7-AE379433B9F4}" type="pres">
      <dgm:prSet presAssocID="{44BFE570-0B95-48E6-93BA-02BAAFA5A905}" presName="connectorText" presStyleLbl="sibTrans2D1" presStyleIdx="0" presStyleCnt="4"/>
      <dgm:spPr/>
      <dgm:t>
        <a:bodyPr/>
        <a:lstStyle/>
        <a:p>
          <a:endParaRPr lang="en-US"/>
        </a:p>
      </dgm:t>
    </dgm:pt>
    <dgm:pt modelId="{4FEB0E7D-D201-4830-89D0-018947637ED2}" type="pres">
      <dgm:prSet presAssocID="{05EEC615-9A61-4237-A5AA-6B7E7A55B778}" presName="node" presStyleLbl="node1" presStyleIdx="0" presStyleCnt="4" custScaleX="191171">
        <dgm:presLayoutVars>
          <dgm:bulletEnabled val="1"/>
        </dgm:presLayoutVars>
      </dgm:prSet>
      <dgm:spPr/>
      <dgm:t>
        <a:bodyPr/>
        <a:lstStyle/>
        <a:p>
          <a:endParaRPr lang="en-US"/>
        </a:p>
      </dgm:t>
    </dgm:pt>
    <dgm:pt modelId="{9DBFBB1B-8F22-4AC1-8905-FBFC046628A4}" type="pres">
      <dgm:prSet presAssocID="{CD9C708B-58E3-4D71-9534-778751C759C1}" presName="parTrans" presStyleLbl="sibTrans2D1" presStyleIdx="1" presStyleCnt="4" custAng="10800000"/>
      <dgm:spPr/>
      <dgm:t>
        <a:bodyPr/>
        <a:lstStyle/>
        <a:p>
          <a:endParaRPr lang="en-US"/>
        </a:p>
      </dgm:t>
    </dgm:pt>
    <dgm:pt modelId="{9F53C05F-F294-4AB1-AABA-29A1013C7EA2}" type="pres">
      <dgm:prSet presAssocID="{CD9C708B-58E3-4D71-9534-778751C759C1}" presName="connectorText" presStyleLbl="sibTrans2D1" presStyleIdx="1" presStyleCnt="4"/>
      <dgm:spPr/>
      <dgm:t>
        <a:bodyPr/>
        <a:lstStyle/>
        <a:p>
          <a:endParaRPr lang="en-US"/>
        </a:p>
      </dgm:t>
    </dgm:pt>
    <dgm:pt modelId="{E4815B6F-EA47-4FEE-A4D6-AE6BA3500709}" type="pres">
      <dgm:prSet presAssocID="{AB5F85E6-7386-4877-806D-DB2CB86BF27F}" presName="node" presStyleLbl="node1" presStyleIdx="1" presStyleCnt="4" custScaleX="244277" custRadScaleRad="186309" custRadScaleInc="1660">
        <dgm:presLayoutVars>
          <dgm:bulletEnabled val="1"/>
        </dgm:presLayoutVars>
      </dgm:prSet>
      <dgm:spPr/>
      <dgm:t>
        <a:bodyPr/>
        <a:lstStyle/>
        <a:p>
          <a:endParaRPr lang="en-US"/>
        </a:p>
      </dgm:t>
    </dgm:pt>
    <dgm:pt modelId="{B99F13FB-8399-4B5F-B920-BCD02B325D3B}" type="pres">
      <dgm:prSet presAssocID="{2E18562A-990A-47EE-BC3E-9E292F9CE2F9}" presName="parTrans" presStyleLbl="sibTrans2D1" presStyleIdx="2" presStyleCnt="4" custAng="10800000"/>
      <dgm:spPr/>
      <dgm:t>
        <a:bodyPr/>
        <a:lstStyle/>
        <a:p>
          <a:endParaRPr lang="en-US"/>
        </a:p>
      </dgm:t>
    </dgm:pt>
    <dgm:pt modelId="{6B1EB70A-A85E-436C-81D5-1DA2E2E37DE4}" type="pres">
      <dgm:prSet presAssocID="{2E18562A-990A-47EE-BC3E-9E292F9CE2F9}" presName="connectorText" presStyleLbl="sibTrans2D1" presStyleIdx="2" presStyleCnt="4"/>
      <dgm:spPr/>
      <dgm:t>
        <a:bodyPr/>
        <a:lstStyle/>
        <a:p>
          <a:endParaRPr lang="en-US"/>
        </a:p>
      </dgm:t>
    </dgm:pt>
    <dgm:pt modelId="{E449E10B-F278-4CC5-ABEF-67AC4FA19542}" type="pres">
      <dgm:prSet presAssocID="{47042899-BF93-4892-BD6B-CF740A405FE2}" presName="node" presStyleLbl="node1" presStyleIdx="2" presStyleCnt="4" custScaleX="211618">
        <dgm:presLayoutVars>
          <dgm:bulletEnabled val="1"/>
        </dgm:presLayoutVars>
      </dgm:prSet>
      <dgm:spPr/>
      <dgm:t>
        <a:bodyPr/>
        <a:lstStyle/>
        <a:p>
          <a:endParaRPr lang="en-US"/>
        </a:p>
      </dgm:t>
    </dgm:pt>
    <dgm:pt modelId="{BE09E87E-DE5B-4544-AF43-DF28B9B7894E}" type="pres">
      <dgm:prSet presAssocID="{DBE1F64C-6584-4D64-99F5-CF94DAB0E7EC}" presName="parTrans" presStyleLbl="sibTrans2D1" presStyleIdx="3" presStyleCnt="4" custAng="10634515"/>
      <dgm:spPr/>
      <dgm:t>
        <a:bodyPr/>
        <a:lstStyle/>
        <a:p>
          <a:endParaRPr lang="en-US"/>
        </a:p>
      </dgm:t>
    </dgm:pt>
    <dgm:pt modelId="{837E24A5-9D6F-46CD-B77C-8B03BE965FCF}" type="pres">
      <dgm:prSet presAssocID="{DBE1F64C-6584-4D64-99F5-CF94DAB0E7EC}" presName="connectorText" presStyleLbl="sibTrans2D1" presStyleIdx="3" presStyleCnt="4"/>
      <dgm:spPr/>
      <dgm:t>
        <a:bodyPr/>
        <a:lstStyle/>
        <a:p>
          <a:endParaRPr lang="en-US"/>
        </a:p>
      </dgm:t>
    </dgm:pt>
    <dgm:pt modelId="{F84927B7-6CB1-4D3E-9D95-5B7DC191615F}" type="pres">
      <dgm:prSet presAssocID="{C65B56B4-B62F-4B0E-B6A9-B3C1D786CDAA}" presName="node" presStyleLbl="node1" presStyleIdx="3" presStyleCnt="4" custScaleX="231793" custRadScaleRad="182234" custRadScaleInc="-706">
        <dgm:presLayoutVars>
          <dgm:bulletEnabled val="1"/>
        </dgm:presLayoutVars>
      </dgm:prSet>
      <dgm:spPr/>
      <dgm:t>
        <a:bodyPr/>
        <a:lstStyle/>
        <a:p>
          <a:endParaRPr lang="en-US"/>
        </a:p>
      </dgm:t>
    </dgm:pt>
  </dgm:ptLst>
  <dgm:cxnLst>
    <dgm:cxn modelId="{37728228-2E1D-4F2B-AECE-E26EF9B13299}" srcId="{0019870D-D709-431C-A5CD-0AB29D834FAD}" destId="{C65B56B4-B62F-4B0E-B6A9-B3C1D786CDAA}" srcOrd="3" destOrd="0" parTransId="{DBE1F64C-6584-4D64-99F5-CF94DAB0E7EC}" sibTransId="{64C7320F-68A3-4E23-93FD-71E810D6B7F5}"/>
    <dgm:cxn modelId="{83FCCC73-7BEA-4FE9-BAD2-9470BD2500DA}" srcId="{0019870D-D709-431C-A5CD-0AB29D834FAD}" destId="{05EEC615-9A61-4237-A5AA-6B7E7A55B778}" srcOrd="0" destOrd="0" parTransId="{44BFE570-0B95-48E6-93BA-02BAAFA5A905}" sibTransId="{D4113E3D-4A90-4B1E-AD09-7E785DBD52BA}"/>
    <dgm:cxn modelId="{83CCCB5B-3750-4FC3-998D-A577A07BBBBB}" srcId="{0019870D-D709-431C-A5CD-0AB29D834FAD}" destId="{47042899-BF93-4892-BD6B-CF740A405FE2}" srcOrd="2" destOrd="0" parTransId="{2E18562A-990A-47EE-BC3E-9E292F9CE2F9}" sibTransId="{5392A487-DBB1-488E-9F35-198907DEB3AA}"/>
    <dgm:cxn modelId="{5C1B3E21-AF64-4787-AAAF-849474A2B35D}" type="presOf" srcId="{DBE1F64C-6584-4D64-99F5-CF94DAB0E7EC}" destId="{837E24A5-9D6F-46CD-B77C-8B03BE965FCF}" srcOrd="1" destOrd="0" presId="urn:microsoft.com/office/officeart/2005/8/layout/radial5"/>
    <dgm:cxn modelId="{4B2224A1-64B8-4961-8F38-31D007C7F876}" type="presOf" srcId="{6C79EB20-E82E-49D9-8D82-F13003406BF0}" destId="{0F9C34CC-C8E7-4DAD-9B8B-4AE428EE8083}" srcOrd="0" destOrd="0" presId="urn:microsoft.com/office/officeart/2005/8/layout/radial5"/>
    <dgm:cxn modelId="{9B461DAE-7CE2-4303-8992-1608E1EE950D}" type="presOf" srcId="{47042899-BF93-4892-BD6B-CF740A405FE2}" destId="{E449E10B-F278-4CC5-ABEF-67AC4FA19542}" srcOrd="0" destOrd="0" presId="urn:microsoft.com/office/officeart/2005/8/layout/radial5"/>
    <dgm:cxn modelId="{F935E747-B6D1-48F6-ACA3-4FBCAA3675AC}" type="presOf" srcId="{05EEC615-9A61-4237-A5AA-6B7E7A55B778}" destId="{4FEB0E7D-D201-4830-89D0-018947637ED2}" srcOrd="0" destOrd="0" presId="urn:microsoft.com/office/officeart/2005/8/layout/radial5"/>
    <dgm:cxn modelId="{FAE1733E-C238-42E9-8F6A-BFEE59B03044}" type="presOf" srcId="{C65B56B4-B62F-4B0E-B6A9-B3C1D786CDAA}" destId="{F84927B7-6CB1-4D3E-9D95-5B7DC191615F}" srcOrd="0" destOrd="0" presId="urn:microsoft.com/office/officeart/2005/8/layout/radial5"/>
    <dgm:cxn modelId="{398DABAA-3D73-4BA4-8277-07CD9B47296D}" type="presOf" srcId="{CD9C708B-58E3-4D71-9534-778751C759C1}" destId="{9DBFBB1B-8F22-4AC1-8905-FBFC046628A4}" srcOrd="0" destOrd="0" presId="urn:microsoft.com/office/officeart/2005/8/layout/radial5"/>
    <dgm:cxn modelId="{E4B6B366-D0D8-470E-9272-66CE014184C4}" type="presOf" srcId="{AB5F85E6-7386-4877-806D-DB2CB86BF27F}" destId="{E4815B6F-EA47-4FEE-A4D6-AE6BA3500709}" srcOrd="0" destOrd="0" presId="urn:microsoft.com/office/officeart/2005/8/layout/radial5"/>
    <dgm:cxn modelId="{30A07482-7F6D-4F13-AEF5-3A81F3B1CFDA}" srcId="{0019870D-D709-431C-A5CD-0AB29D834FAD}" destId="{AB5F85E6-7386-4877-806D-DB2CB86BF27F}" srcOrd="1" destOrd="0" parTransId="{CD9C708B-58E3-4D71-9534-778751C759C1}" sibTransId="{47AD3C75-9961-4A8E-A25A-12E4C8940789}"/>
    <dgm:cxn modelId="{4DF52D8C-BD74-4FC5-99AE-FD9F05014B90}" type="presOf" srcId="{2E18562A-990A-47EE-BC3E-9E292F9CE2F9}" destId="{B99F13FB-8399-4B5F-B920-BCD02B325D3B}" srcOrd="0" destOrd="0" presId="urn:microsoft.com/office/officeart/2005/8/layout/radial5"/>
    <dgm:cxn modelId="{A922EC28-B35B-4984-95BA-00404F3B570C}" type="presOf" srcId="{0019870D-D709-431C-A5CD-0AB29D834FAD}" destId="{19CF4C96-FCA5-482F-AA95-D9589F411D24}" srcOrd="0" destOrd="0" presId="urn:microsoft.com/office/officeart/2005/8/layout/radial5"/>
    <dgm:cxn modelId="{EF3F49A0-48B2-412D-96B2-8314DEAF7A3F}" type="presOf" srcId="{DBE1F64C-6584-4D64-99F5-CF94DAB0E7EC}" destId="{BE09E87E-DE5B-4544-AF43-DF28B9B7894E}" srcOrd="0" destOrd="0" presId="urn:microsoft.com/office/officeart/2005/8/layout/radial5"/>
    <dgm:cxn modelId="{977C138A-3418-44F4-BF40-8C520F2676C3}" type="presOf" srcId="{2E18562A-990A-47EE-BC3E-9E292F9CE2F9}" destId="{6B1EB70A-A85E-436C-81D5-1DA2E2E37DE4}" srcOrd="1" destOrd="0" presId="urn:microsoft.com/office/officeart/2005/8/layout/radial5"/>
    <dgm:cxn modelId="{85F61319-3D4D-46E3-8D9E-ED68CBBCBE7A}" srcId="{6C79EB20-E82E-49D9-8D82-F13003406BF0}" destId="{0019870D-D709-431C-A5CD-0AB29D834FAD}" srcOrd="0" destOrd="0" parTransId="{9D9CD9B6-C15D-48EC-86FF-6106570208EE}" sibTransId="{7A9D0C9F-EF45-4970-B420-57A987BB1EC8}"/>
    <dgm:cxn modelId="{2A9DF89B-8D62-4D06-B3FD-DA91C999FA88}" type="presOf" srcId="{44BFE570-0B95-48E6-93BA-02BAAFA5A905}" destId="{CF8B6F7C-A46D-4351-AF7A-1B3C9BDD7911}" srcOrd="0" destOrd="0" presId="urn:microsoft.com/office/officeart/2005/8/layout/radial5"/>
    <dgm:cxn modelId="{E24A4EC9-2259-4E9B-A9E3-702F23BD5DA2}" type="presOf" srcId="{CD9C708B-58E3-4D71-9534-778751C759C1}" destId="{9F53C05F-F294-4AB1-AABA-29A1013C7EA2}" srcOrd="1" destOrd="0" presId="urn:microsoft.com/office/officeart/2005/8/layout/radial5"/>
    <dgm:cxn modelId="{FE818FA5-6FAB-4F9D-996F-AF2D05460FBD}" type="presOf" srcId="{44BFE570-0B95-48E6-93BA-02BAAFA5A905}" destId="{690E5B1A-E080-431E-98E7-AE379433B9F4}" srcOrd="1" destOrd="0" presId="urn:microsoft.com/office/officeart/2005/8/layout/radial5"/>
    <dgm:cxn modelId="{5FE68CE5-7616-49D9-8678-B9F98472C965}" type="presParOf" srcId="{0F9C34CC-C8E7-4DAD-9B8B-4AE428EE8083}" destId="{19CF4C96-FCA5-482F-AA95-D9589F411D24}" srcOrd="0" destOrd="0" presId="urn:microsoft.com/office/officeart/2005/8/layout/radial5"/>
    <dgm:cxn modelId="{F068EC6E-582C-4E57-8151-1B7F1BD2F570}" type="presParOf" srcId="{0F9C34CC-C8E7-4DAD-9B8B-4AE428EE8083}" destId="{CF8B6F7C-A46D-4351-AF7A-1B3C9BDD7911}" srcOrd="1" destOrd="0" presId="urn:microsoft.com/office/officeart/2005/8/layout/radial5"/>
    <dgm:cxn modelId="{2354F45F-D8BA-429F-A62A-4AB630EF63E1}" type="presParOf" srcId="{CF8B6F7C-A46D-4351-AF7A-1B3C9BDD7911}" destId="{690E5B1A-E080-431E-98E7-AE379433B9F4}" srcOrd="0" destOrd="0" presId="urn:microsoft.com/office/officeart/2005/8/layout/radial5"/>
    <dgm:cxn modelId="{5A1F2C8B-5AAA-4676-97AC-C160C0B350AE}" type="presParOf" srcId="{0F9C34CC-C8E7-4DAD-9B8B-4AE428EE8083}" destId="{4FEB0E7D-D201-4830-89D0-018947637ED2}" srcOrd="2" destOrd="0" presId="urn:microsoft.com/office/officeart/2005/8/layout/radial5"/>
    <dgm:cxn modelId="{19369C98-6EAA-4188-8A59-6469DC081D64}" type="presParOf" srcId="{0F9C34CC-C8E7-4DAD-9B8B-4AE428EE8083}" destId="{9DBFBB1B-8F22-4AC1-8905-FBFC046628A4}" srcOrd="3" destOrd="0" presId="urn:microsoft.com/office/officeart/2005/8/layout/radial5"/>
    <dgm:cxn modelId="{E89A31AB-04A9-463B-8B90-D9182584877F}" type="presParOf" srcId="{9DBFBB1B-8F22-4AC1-8905-FBFC046628A4}" destId="{9F53C05F-F294-4AB1-AABA-29A1013C7EA2}" srcOrd="0" destOrd="0" presId="urn:microsoft.com/office/officeart/2005/8/layout/radial5"/>
    <dgm:cxn modelId="{5892C971-71FA-483F-BAE1-6EF9310C0581}" type="presParOf" srcId="{0F9C34CC-C8E7-4DAD-9B8B-4AE428EE8083}" destId="{E4815B6F-EA47-4FEE-A4D6-AE6BA3500709}" srcOrd="4" destOrd="0" presId="urn:microsoft.com/office/officeart/2005/8/layout/radial5"/>
    <dgm:cxn modelId="{243B0490-9669-4426-8234-D4A888B9C292}" type="presParOf" srcId="{0F9C34CC-C8E7-4DAD-9B8B-4AE428EE8083}" destId="{B99F13FB-8399-4B5F-B920-BCD02B325D3B}" srcOrd="5" destOrd="0" presId="urn:microsoft.com/office/officeart/2005/8/layout/radial5"/>
    <dgm:cxn modelId="{D50C8E4E-A8AD-409B-B6C8-D148D26EC9BD}" type="presParOf" srcId="{B99F13FB-8399-4B5F-B920-BCD02B325D3B}" destId="{6B1EB70A-A85E-436C-81D5-1DA2E2E37DE4}" srcOrd="0" destOrd="0" presId="urn:microsoft.com/office/officeart/2005/8/layout/radial5"/>
    <dgm:cxn modelId="{50A07754-2496-4095-9062-95F61BA0FB82}" type="presParOf" srcId="{0F9C34CC-C8E7-4DAD-9B8B-4AE428EE8083}" destId="{E449E10B-F278-4CC5-ABEF-67AC4FA19542}" srcOrd="6" destOrd="0" presId="urn:microsoft.com/office/officeart/2005/8/layout/radial5"/>
    <dgm:cxn modelId="{9EF7BCD2-AE16-49A5-9D2C-C7BB8EBE8FCE}" type="presParOf" srcId="{0F9C34CC-C8E7-4DAD-9B8B-4AE428EE8083}" destId="{BE09E87E-DE5B-4544-AF43-DF28B9B7894E}" srcOrd="7" destOrd="0" presId="urn:microsoft.com/office/officeart/2005/8/layout/radial5"/>
    <dgm:cxn modelId="{E06A2378-5055-4F6E-8FB8-B0B8874C69D8}" type="presParOf" srcId="{BE09E87E-DE5B-4544-AF43-DF28B9B7894E}" destId="{837E24A5-9D6F-46CD-B77C-8B03BE965FCF}" srcOrd="0" destOrd="0" presId="urn:microsoft.com/office/officeart/2005/8/layout/radial5"/>
    <dgm:cxn modelId="{5B186496-408E-48F2-81CC-F2B0829487D7}" type="presParOf" srcId="{0F9C34CC-C8E7-4DAD-9B8B-4AE428EE8083}" destId="{F84927B7-6CB1-4D3E-9D95-5B7DC191615F}"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23C81-CB6F-4E92-ABAD-1E5110DFFADB}">
      <dsp:nvSpPr>
        <dsp:cNvPr id="0" name=""/>
        <dsp:cNvSpPr/>
      </dsp:nvSpPr>
      <dsp:spPr>
        <a:xfrm>
          <a:off x="3175492" y="1698625"/>
          <a:ext cx="422606" cy="1207907"/>
        </a:xfrm>
        <a:custGeom>
          <a:avLst/>
          <a:gdLst/>
          <a:ahLst/>
          <a:cxnLst/>
          <a:rect l="0" t="0" r="0" b="0"/>
          <a:pathLst>
            <a:path>
              <a:moveTo>
                <a:pt x="0" y="0"/>
              </a:moveTo>
              <a:lnTo>
                <a:pt x="211303" y="0"/>
              </a:lnTo>
              <a:lnTo>
                <a:pt x="211303" y="1207907"/>
              </a:lnTo>
              <a:lnTo>
                <a:pt x="422606" y="1207907"/>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54802" y="2270586"/>
        <a:ext cx="63985" cy="63985"/>
      </dsp:txXfrm>
    </dsp:sp>
    <dsp:sp modelId="{618F6E6D-27F8-45FC-B548-0E35EC7FE99E}">
      <dsp:nvSpPr>
        <dsp:cNvPr id="0" name=""/>
        <dsp:cNvSpPr/>
      </dsp:nvSpPr>
      <dsp:spPr>
        <a:xfrm>
          <a:off x="3175492" y="1698625"/>
          <a:ext cx="422606" cy="402635"/>
        </a:xfrm>
        <a:custGeom>
          <a:avLst/>
          <a:gdLst/>
          <a:ahLst/>
          <a:cxnLst/>
          <a:rect l="0" t="0" r="0" b="0"/>
          <a:pathLst>
            <a:path>
              <a:moveTo>
                <a:pt x="0" y="0"/>
              </a:moveTo>
              <a:lnTo>
                <a:pt x="211303" y="0"/>
              </a:lnTo>
              <a:lnTo>
                <a:pt x="211303" y="402635"/>
              </a:lnTo>
              <a:lnTo>
                <a:pt x="422606" y="40263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72202" y="1885350"/>
        <a:ext cx="29185" cy="29185"/>
      </dsp:txXfrm>
    </dsp:sp>
    <dsp:sp modelId="{730842CC-27E0-48C0-8B83-D43F3A436C2F}">
      <dsp:nvSpPr>
        <dsp:cNvPr id="0" name=""/>
        <dsp:cNvSpPr/>
      </dsp:nvSpPr>
      <dsp:spPr>
        <a:xfrm>
          <a:off x="3175492" y="1295989"/>
          <a:ext cx="422606" cy="402635"/>
        </a:xfrm>
        <a:custGeom>
          <a:avLst/>
          <a:gdLst/>
          <a:ahLst/>
          <a:cxnLst/>
          <a:rect l="0" t="0" r="0" b="0"/>
          <a:pathLst>
            <a:path>
              <a:moveTo>
                <a:pt x="0" y="402635"/>
              </a:moveTo>
              <a:lnTo>
                <a:pt x="211303" y="402635"/>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72202" y="1482714"/>
        <a:ext cx="29185" cy="29185"/>
      </dsp:txXfrm>
    </dsp:sp>
    <dsp:sp modelId="{3A8EE454-B18A-41E8-BDA5-5CD7AA8193F6}">
      <dsp:nvSpPr>
        <dsp:cNvPr id="0" name=""/>
        <dsp:cNvSpPr/>
      </dsp:nvSpPr>
      <dsp:spPr>
        <a:xfrm>
          <a:off x="3175492" y="490717"/>
          <a:ext cx="422606" cy="1207907"/>
        </a:xfrm>
        <a:custGeom>
          <a:avLst/>
          <a:gdLst/>
          <a:ahLst/>
          <a:cxnLst/>
          <a:rect l="0" t="0" r="0" b="0"/>
          <a:pathLst>
            <a:path>
              <a:moveTo>
                <a:pt x="0" y="1207907"/>
              </a:moveTo>
              <a:lnTo>
                <a:pt x="211303" y="1207907"/>
              </a:lnTo>
              <a:lnTo>
                <a:pt x="211303" y="0"/>
              </a:lnTo>
              <a:lnTo>
                <a:pt x="422606" y="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354802" y="1062678"/>
        <a:ext cx="63985" cy="63985"/>
      </dsp:txXfrm>
    </dsp:sp>
    <dsp:sp modelId="{34D749F2-B845-4348-A2FE-4A9BE275A625}">
      <dsp:nvSpPr>
        <dsp:cNvPr id="0" name=""/>
        <dsp:cNvSpPr/>
      </dsp:nvSpPr>
      <dsp:spPr>
        <a:xfrm rot="16200000">
          <a:off x="770671" y="989112"/>
          <a:ext cx="3390617" cy="1419024"/>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ro-RO" sz="3200" kern="1200" dirty="0" smtClean="0"/>
            <a:t>Factori declanșatori ai radicalizării</a:t>
          </a:r>
          <a:endParaRPr lang="en-GB" sz="3200" kern="1200" dirty="0"/>
        </a:p>
      </dsp:txBody>
      <dsp:txXfrm>
        <a:off x="770671" y="989112"/>
        <a:ext cx="3390617" cy="1419024"/>
      </dsp:txXfrm>
    </dsp:sp>
    <dsp:sp modelId="{AC27FF8C-C154-41B9-9DC0-88D0616ADDFE}">
      <dsp:nvSpPr>
        <dsp:cNvPr id="0" name=""/>
        <dsp:cNvSpPr/>
      </dsp:nvSpPr>
      <dsp:spPr>
        <a:xfrm>
          <a:off x="3598098" y="168608"/>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b="0" kern="1200" dirty="0" smtClean="0"/>
            <a:t>căutarea identității</a:t>
          </a:r>
          <a:endParaRPr lang="en-GB" sz="1800" b="0" kern="1200" dirty="0"/>
        </a:p>
      </dsp:txBody>
      <dsp:txXfrm>
        <a:off x="3598098" y="168608"/>
        <a:ext cx="2113033" cy="644217"/>
      </dsp:txXfrm>
    </dsp:sp>
    <dsp:sp modelId="{C0732F16-F8A1-4C31-B9AE-A22B1853253A}">
      <dsp:nvSpPr>
        <dsp:cNvPr id="0" name=""/>
        <dsp:cNvSpPr/>
      </dsp:nvSpPr>
      <dsp:spPr>
        <a:xfrm>
          <a:off x="3598098" y="973880"/>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ro-RO" sz="1900" kern="1200" dirty="0" smtClean="0">
              <a:effectLst/>
              <a:latin typeface="Calibri" panose="020F0502020204030204" pitchFamily="34" charset="0"/>
              <a:ea typeface="Calibri" panose="020F0502020204030204" pitchFamily="34" charset="0"/>
              <a:cs typeface="Times New Roman" panose="02020603050405020304" pitchFamily="18" charset="0"/>
            </a:rPr>
            <a:t>împlinirea pe plan personal</a:t>
          </a:r>
          <a:endParaRPr lang="en-GB" sz="1900" kern="1200" dirty="0"/>
        </a:p>
      </dsp:txBody>
      <dsp:txXfrm>
        <a:off x="3598098" y="973880"/>
        <a:ext cx="2113033" cy="644217"/>
      </dsp:txXfrm>
    </dsp:sp>
    <dsp:sp modelId="{144BEF06-41C9-492E-B409-4881CE0C743E}">
      <dsp:nvSpPr>
        <dsp:cNvPr id="0" name=""/>
        <dsp:cNvSpPr/>
      </dsp:nvSpPr>
      <dsp:spPr>
        <a:xfrm>
          <a:off x="3598098" y="1779152"/>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kern="1200" dirty="0" smtClean="0">
              <a:effectLst/>
              <a:latin typeface="Calibri" panose="020F0502020204030204" pitchFamily="34" charset="0"/>
              <a:ea typeface="Calibri" panose="020F0502020204030204" pitchFamily="34" charset="0"/>
              <a:cs typeface="Times New Roman" panose="02020603050405020304" pitchFamily="18" charset="0"/>
            </a:rPr>
            <a:t>lipsa încrederii în sine</a:t>
          </a:r>
          <a:endParaRPr lang="en-GB" sz="1800" kern="1200" dirty="0"/>
        </a:p>
      </dsp:txBody>
      <dsp:txXfrm>
        <a:off x="3598098" y="1779152"/>
        <a:ext cx="2113033" cy="644217"/>
      </dsp:txXfrm>
    </dsp:sp>
    <dsp:sp modelId="{8379E895-2119-4514-B80D-2D9F68845967}">
      <dsp:nvSpPr>
        <dsp:cNvPr id="0" name=""/>
        <dsp:cNvSpPr/>
      </dsp:nvSpPr>
      <dsp:spPr>
        <a:xfrm>
          <a:off x="3598098" y="2584423"/>
          <a:ext cx="2113033" cy="644217"/>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kern="1200" dirty="0" smtClean="0">
              <a:effectLst/>
              <a:latin typeface="Calibri" panose="020F0502020204030204" pitchFamily="34" charset="0"/>
              <a:ea typeface="Calibri" panose="020F0502020204030204" pitchFamily="34" charset="0"/>
              <a:cs typeface="Times New Roman" panose="02020603050405020304" pitchFamily="18" charset="0"/>
            </a:rPr>
            <a:t>frustrarea și insulta</a:t>
          </a:r>
          <a:endParaRPr lang="en-GB" sz="1800" kern="1200" dirty="0"/>
        </a:p>
      </dsp:txBody>
      <dsp:txXfrm>
        <a:off x="3598098" y="2584423"/>
        <a:ext cx="2113033" cy="64421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86E4C-81AD-4122-997C-DE8B77FFB8E5}">
      <dsp:nvSpPr>
        <dsp:cNvPr id="0" name=""/>
        <dsp:cNvSpPr/>
      </dsp:nvSpPr>
      <dsp:spPr>
        <a:xfrm>
          <a:off x="0" y="0"/>
          <a:ext cx="4010766" cy="4010766"/>
        </a:xfrm>
        <a:prstGeom prst="pie">
          <a:avLst>
            <a:gd name="adj1" fmla="val 5400000"/>
            <a:gd name="adj2" fmla="val 1620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FF51D4-A9AD-408D-AEA1-9D315CDF1091}">
      <dsp:nvSpPr>
        <dsp:cNvPr id="0" name=""/>
        <dsp:cNvSpPr/>
      </dsp:nvSpPr>
      <dsp:spPr>
        <a:xfrm>
          <a:off x="2005383" y="0"/>
          <a:ext cx="5767017" cy="4010766"/>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o-RO" sz="3900" kern="1200" dirty="0" smtClean="0">
              <a:solidFill>
                <a:schemeClr val="tx1">
                  <a:lumMod val="75000"/>
                  <a:lumOff val="25000"/>
                </a:schemeClr>
              </a:solidFill>
            </a:rPr>
            <a:t>Cine</a:t>
          </a:r>
          <a:endParaRPr lang="en-GB" sz="3900" kern="1200" dirty="0">
            <a:solidFill>
              <a:schemeClr val="tx1">
                <a:lumMod val="75000"/>
                <a:lumOff val="25000"/>
              </a:schemeClr>
            </a:solidFill>
          </a:endParaRPr>
        </a:p>
      </dsp:txBody>
      <dsp:txXfrm>
        <a:off x="2005383" y="0"/>
        <a:ext cx="2883508" cy="852287"/>
      </dsp:txXfrm>
    </dsp:sp>
    <dsp:sp modelId="{6A1A59E2-BE9E-43A4-9D6E-8DFAC286AEA7}">
      <dsp:nvSpPr>
        <dsp:cNvPr id="0" name=""/>
        <dsp:cNvSpPr/>
      </dsp:nvSpPr>
      <dsp:spPr>
        <a:xfrm>
          <a:off x="526413" y="852287"/>
          <a:ext cx="2957939" cy="2957939"/>
        </a:xfrm>
        <a:prstGeom prst="pie">
          <a:avLst>
            <a:gd name="adj1" fmla="val 5400000"/>
            <a:gd name="adj2" fmla="val 16200000"/>
          </a:avLst>
        </a:prstGeom>
        <a:solidFill>
          <a:schemeClr val="accent4">
            <a:hueOff val="604807"/>
            <a:satOff val="-198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E97288-4156-4711-8F93-B7E1DC364E6A}">
      <dsp:nvSpPr>
        <dsp:cNvPr id="0" name=""/>
        <dsp:cNvSpPr/>
      </dsp:nvSpPr>
      <dsp:spPr>
        <a:xfrm>
          <a:off x="2005383" y="852287"/>
          <a:ext cx="5767017" cy="2957939"/>
        </a:xfrm>
        <a:prstGeom prst="rect">
          <a:avLst/>
        </a:prstGeom>
        <a:solidFill>
          <a:schemeClr val="lt1">
            <a:alpha val="90000"/>
            <a:hueOff val="0"/>
            <a:satOff val="0"/>
            <a:lumOff val="0"/>
            <a:alphaOff val="0"/>
          </a:schemeClr>
        </a:solidFill>
        <a:ln w="25400" cap="flat" cmpd="sng" algn="ctr">
          <a:solidFill>
            <a:schemeClr val="accent4">
              <a:hueOff val="604807"/>
              <a:satOff val="-198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o-RO" sz="3900" kern="1200" dirty="0" smtClean="0">
              <a:solidFill>
                <a:schemeClr val="tx1">
                  <a:lumMod val="75000"/>
                  <a:lumOff val="25000"/>
                </a:schemeClr>
              </a:solidFill>
            </a:rPr>
            <a:t>Ce</a:t>
          </a:r>
          <a:endParaRPr lang="en-GB" sz="3900" kern="1200" dirty="0">
            <a:solidFill>
              <a:schemeClr val="tx1">
                <a:lumMod val="75000"/>
                <a:lumOff val="25000"/>
              </a:schemeClr>
            </a:solidFill>
          </a:endParaRPr>
        </a:p>
      </dsp:txBody>
      <dsp:txXfrm>
        <a:off x="2005383" y="852287"/>
        <a:ext cx="2883508" cy="852287"/>
      </dsp:txXfrm>
    </dsp:sp>
    <dsp:sp modelId="{E23D1449-B424-46BB-B0E3-A988FB2BCD1F}">
      <dsp:nvSpPr>
        <dsp:cNvPr id="0" name=""/>
        <dsp:cNvSpPr/>
      </dsp:nvSpPr>
      <dsp:spPr>
        <a:xfrm>
          <a:off x="1052826" y="1704575"/>
          <a:ext cx="1905113" cy="1905113"/>
        </a:xfrm>
        <a:prstGeom prst="pie">
          <a:avLst>
            <a:gd name="adj1" fmla="val 5400000"/>
            <a:gd name="adj2" fmla="val 16200000"/>
          </a:avLst>
        </a:prstGeom>
        <a:solidFill>
          <a:schemeClr val="accent4">
            <a:hueOff val="1209614"/>
            <a:satOff val="-396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498CC-FF27-45B0-A608-3D1351FF4555}">
      <dsp:nvSpPr>
        <dsp:cNvPr id="0" name=""/>
        <dsp:cNvSpPr/>
      </dsp:nvSpPr>
      <dsp:spPr>
        <a:xfrm>
          <a:off x="2005383" y="1704575"/>
          <a:ext cx="5767017" cy="1905113"/>
        </a:xfrm>
        <a:prstGeom prst="rect">
          <a:avLst/>
        </a:prstGeom>
        <a:solidFill>
          <a:schemeClr val="lt1">
            <a:alpha val="90000"/>
            <a:hueOff val="0"/>
            <a:satOff val="0"/>
            <a:lumOff val="0"/>
            <a:alphaOff val="0"/>
          </a:schemeClr>
        </a:solidFill>
        <a:ln w="25400" cap="flat" cmpd="sng" algn="ctr">
          <a:solidFill>
            <a:schemeClr val="accent4">
              <a:hueOff val="1209614"/>
              <a:satOff val="-396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ro-RO" sz="3900" kern="1200" dirty="0" smtClean="0">
              <a:solidFill>
                <a:schemeClr val="tx1">
                  <a:lumMod val="75000"/>
                  <a:lumOff val="25000"/>
                </a:schemeClr>
              </a:solidFill>
            </a:rPr>
            <a:t>Cum</a:t>
          </a:r>
          <a:endParaRPr lang="en-GB" sz="3900" kern="1200" dirty="0">
            <a:solidFill>
              <a:schemeClr val="tx1">
                <a:lumMod val="75000"/>
                <a:lumOff val="25000"/>
              </a:schemeClr>
            </a:solidFill>
          </a:endParaRPr>
        </a:p>
      </dsp:txBody>
      <dsp:txXfrm>
        <a:off x="2005383" y="1704575"/>
        <a:ext cx="2883508" cy="852287"/>
      </dsp:txXfrm>
    </dsp:sp>
    <dsp:sp modelId="{BF653195-9924-4613-8F2D-729467B890E6}">
      <dsp:nvSpPr>
        <dsp:cNvPr id="0" name=""/>
        <dsp:cNvSpPr/>
      </dsp:nvSpPr>
      <dsp:spPr>
        <a:xfrm>
          <a:off x="1579239" y="2556863"/>
          <a:ext cx="852287" cy="852287"/>
        </a:xfrm>
        <a:prstGeom prst="pie">
          <a:avLst>
            <a:gd name="adj1" fmla="val 5400000"/>
            <a:gd name="adj2" fmla="val 16200000"/>
          </a:avLst>
        </a:prstGeom>
        <a:solidFill>
          <a:schemeClr val="accent4">
            <a:hueOff val="1814420"/>
            <a:satOff val="-594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B3372C-810B-4993-990E-62E29B44623C}">
      <dsp:nvSpPr>
        <dsp:cNvPr id="0" name=""/>
        <dsp:cNvSpPr/>
      </dsp:nvSpPr>
      <dsp:spPr>
        <a:xfrm>
          <a:off x="2005383" y="2556863"/>
          <a:ext cx="5767017" cy="852287"/>
        </a:xfrm>
        <a:prstGeom prst="rect">
          <a:avLst/>
        </a:prstGeom>
        <a:solidFill>
          <a:schemeClr val="lt1">
            <a:alpha val="90000"/>
            <a:hueOff val="0"/>
            <a:satOff val="0"/>
            <a:lumOff val="0"/>
            <a:alphaOff val="0"/>
          </a:schemeClr>
        </a:solidFill>
        <a:ln w="25400" cap="flat" cmpd="sng" algn="ctr">
          <a:solidFill>
            <a:schemeClr val="accent4">
              <a:hueOff val="1814420"/>
              <a:satOff val="-594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GB" sz="3900" kern="1200" dirty="0" smtClean="0">
              <a:solidFill>
                <a:schemeClr val="tx1">
                  <a:lumMod val="75000"/>
                  <a:lumOff val="25000"/>
                </a:schemeClr>
              </a:solidFill>
            </a:rPr>
            <a:t>R</a:t>
          </a:r>
          <a:r>
            <a:rPr lang="ro-RO" sz="3900" kern="1200" dirty="0" smtClean="0">
              <a:solidFill>
                <a:schemeClr val="tx1">
                  <a:lumMod val="75000"/>
                  <a:lumOff val="25000"/>
                </a:schemeClr>
              </a:solidFill>
            </a:rPr>
            <a:t>ezultat</a:t>
          </a:r>
          <a:endParaRPr lang="en-GB" sz="3900" kern="1200" dirty="0">
            <a:solidFill>
              <a:schemeClr val="tx1">
                <a:lumMod val="75000"/>
                <a:lumOff val="25000"/>
              </a:schemeClr>
            </a:solidFill>
          </a:endParaRPr>
        </a:p>
      </dsp:txBody>
      <dsp:txXfrm>
        <a:off x="2005383" y="2556863"/>
        <a:ext cx="2883508" cy="852287"/>
      </dsp:txXfrm>
    </dsp:sp>
    <dsp:sp modelId="{A5906B98-203F-4988-B407-B8E2FB5B95EE}">
      <dsp:nvSpPr>
        <dsp:cNvPr id="0" name=""/>
        <dsp:cNvSpPr/>
      </dsp:nvSpPr>
      <dsp:spPr>
        <a:xfrm>
          <a:off x="4888891" y="0"/>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Practicieni din prima linie</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Părinți</a:t>
          </a:r>
          <a:endParaRPr lang="en-GB" sz="1600" kern="1200" dirty="0">
            <a:solidFill>
              <a:schemeClr val="tx1">
                <a:lumMod val="75000"/>
                <a:lumOff val="25000"/>
              </a:schemeClr>
            </a:solidFill>
          </a:endParaRPr>
        </a:p>
      </dsp:txBody>
      <dsp:txXfrm>
        <a:off x="4888891" y="0"/>
        <a:ext cx="2883508" cy="852287"/>
      </dsp:txXfrm>
    </dsp:sp>
    <dsp:sp modelId="{ED256798-062E-4140-9838-778B40B4133B}">
      <dsp:nvSpPr>
        <dsp:cNvPr id="0" name=""/>
        <dsp:cNvSpPr/>
      </dsp:nvSpPr>
      <dsp:spPr>
        <a:xfrm>
          <a:off x="4888891" y="852287"/>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Cadru de referință - radicalizarea</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Exerciții și simulări</a:t>
          </a:r>
          <a:endParaRPr lang="en-GB" sz="1600" kern="1200" dirty="0">
            <a:solidFill>
              <a:schemeClr val="tx1">
                <a:lumMod val="75000"/>
                <a:lumOff val="25000"/>
              </a:schemeClr>
            </a:solidFill>
          </a:endParaRPr>
        </a:p>
      </dsp:txBody>
      <dsp:txXfrm>
        <a:off x="4888891" y="852287"/>
        <a:ext cx="2883508" cy="852287"/>
      </dsp:txXfrm>
    </dsp:sp>
    <dsp:sp modelId="{72233991-9FDD-466B-8563-82B17F89AC0F}">
      <dsp:nvSpPr>
        <dsp:cNvPr id="0" name=""/>
        <dsp:cNvSpPr/>
      </dsp:nvSpPr>
      <dsp:spPr>
        <a:xfrm>
          <a:off x="4888891" y="1699922"/>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Cunoaștere</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Exersarea abilităților</a:t>
          </a:r>
          <a:endParaRPr lang="en-GB" sz="1600" kern="1200" dirty="0">
            <a:solidFill>
              <a:schemeClr val="tx1">
                <a:lumMod val="75000"/>
                <a:lumOff val="25000"/>
              </a:schemeClr>
            </a:solidFill>
          </a:endParaRPr>
        </a:p>
      </dsp:txBody>
      <dsp:txXfrm>
        <a:off x="4888891" y="1699922"/>
        <a:ext cx="2883508" cy="852287"/>
      </dsp:txXfrm>
    </dsp:sp>
    <dsp:sp modelId="{58607765-02B2-4957-A800-0D639B23EACD}">
      <dsp:nvSpPr>
        <dsp:cNvPr id="0" name=""/>
        <dsp:cNvSpPr/>
      </dsp:nvSpPr>
      <dsp:spPr>
        <a:xfrm>
          <a:off x="4888891" y="2556863"/>
          <a:ext cx="2883508" cy="85228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chemeClr val="tx1">
                  <a:lumMod val="75000"/>
                  <a:lumOff val="25000"/>
                </a:schemeClr>
              </a:solidFill>
            </a:rPr>
            <a:t>R</a:t>
          </a:r>
          <a:r>
            <a:rPr lang="ro-RO" sz="1600" kern="1200" dirty="0" smtClean="0">
              <a:solidFill>
                <a:schemeClr val="tx1">
                  <a:lumMod val="75000"/>
                  <a:lumOff val="25000"/>
                </a:schemeClr>
              </a:solidFill>
            </a:rPr>
            <a:t>ecunoașterea semnelor</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ro-RO" sz="1600" kern="1200" dirty="0" smtClean="0">
              <a:solidFill>
                <a:schemeClr val="tx1">
                  <a:lumMod val="75000"/>
                  <a:lumOff val="25000"/>
                </a:schemeClr>
              </a:solidFill>
            </a:rPr>
            <a:t>Abilități de </a:t>
          </a:r>
          <a:r>
            <a:rPr lang="ro-RO" sz="1600" i="1" kern="1200" dirty="0" smtClean="0">
              <a:solidFill>
                <a:schemeClr val="tx1">
                  <a:lumMod val="75000"/>
                  <a:lumOff val="25000"/>
                </a:schemeClr>
              </a:solidFill>
            </a:rPr>
            <a:t>coaching </a:t>
          </a:r>
          <a:r>
            <a:rPr lang="ro-RO" sz="1600" i="0" kern="1200" dirty="0" smtClean="0">
              <a:solidFill>
                <a:schemeClr val="tx1">
                  <a:lumMod val="75000"/>
                  <a:lumOff val="25000"/>
                </a:schemeClr>
              </a:solidFill>
            </a:rPr>
            <a:t>și </a:t>
          </a:r>
          <a:r>
            <a:rPr lang="ro-RO" sz="1600" i="1" kern="1200" dirty="0" smtClean="0">
              <a:solidFill>
                <a:schemeClr val="tx1">
                  <a:lumMod val="75000"/>
                  <a:lumOff val="25000"/>
                </a:schemeClr>
              </a:solidFill>
            </a:rPr>
            <a:t>parenting</a:t>
          </a:r>
          <a:endParaRPr lang="en-GB" sz="1600" kern="1200" dirty="0">
            <a:solidFill>
              <a:schemeClr val="tx1">
                <a:lumMod val="75000"/>
                <a:lumOff val="25000"/>
              </a:schemeClr>
            </a:solidFill>
          </a:endParaRPr>
        </a:p>
      </dsp:txBody>
      <dsp:txXfrm>
        <a:off x="4888891" y="2556863"/>
        <a:ext cx="2883508" cy="85228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162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GB" sz="1200" b="1" kern="1200" dirty="0" smtClean="0"/>
            <a:t>Coaching </a:t>
          </a:r>
          <a:r>
            <a:rPr lang="ro-RO" sz="1200" b="1" kern="1200" dirty="0" smtClean="0"/>
            <a:t>și </a:t>
          </a:r>
          <a:r>
            <a:rPr lang="en-GB" sz="1200" b="1" kern="1200" dirty="0" smtClean="0"/>
            <a:t>parenting</a:t>
          </a:r>
          <a:endParaRPr lang="bg-BG" sz="1200" b="1" kern="1200" dirty="0"/>
        </a:p>
      </dsp:txBody>
      <dsp:txXfrm>
        <a:off x="20280" y="21901"/>
        <a:ext cx="1786995" cy="374874"/>
      </dsp:txXfrm>
    </dsp:sp>
    <dsp:sp modelId="{883DA8C2-1EAD-474E-8B72-6A3EFBE8A85B}">
      <dsp:nvSpPr>
        <dsp:cNvPr id="0" name=""/>
        <dsp:cNvSpPr/>
      </dsp:nvSpPr>
      <dsp:spPr>
        <a:xfrm>
          <a:off x="0" y="429641"/>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Gândire critică </a:t>
          </a:r>
          <a:endParaRPr lang="bg-BG" sz="1200" b="1" kern="1200" dirty="0"/>
        </a:p>
      </dsp:txBody>
      <dsp:txXfrm>
        <a:off x="20280" y="449921"/>
        <a:ext cx="1786995" cy="374874"/>
      </dsp:txXfrm>
    </dsp:sp>
    <dsp:sp modelId="{98A52DE2-8112-4B2D-A0F2-FEA3155458A3}">
      <dsp:nvSpPr>
        <dsp:cNvPr id="0" name=""/>
        <dsp:cNvSpPr/>
      </dsp:nvSpPr>
      <dsp:spPr>
        <a:xfrm>
          <a:off x="0" y="85766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Gestionarea furiei </a:t>
          </a:r>
          <a:endParaRPr lang="bg-BG" sz="1200" b="1" kern="1200" dirty="0"/>
        </a:p>
      </dsp:txBody>
      <dsp:txXfrm>
        <a:off x="20280" y="877942"/>
        <a:ext cx="1786995" cy="374874"/>
      </dsp:txXfrm>
    </dsp:sp>
    <dsp:sp modelId="{21094C16-D1CE-4C3F-A28D-AA899043E378}">
      <dsp:nvSpPr>
        <dsp:cNvPr id="0" name=""/>
        <dsp:cNvSpPr/>
      </dsp:nvSpPr>
      <dsp:spPr>
        <a:xfrm>
          <a:off x="0" y="128568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Narațiuni și identitate </a:t>
          </a:r>
          <a:endParaRPr lang="bg-BG" sz="1200" b="1" kern="1200" dirty="0"/>
        </a:p>
      </dsp:txBody>
      <dsp:txXfrm>
        <a:off x="20280" y="1305962"/>
        <a:ext cx="1786995" cy="374874"/>
      </dsp:txXfrm>
    </dsp:sp>
    <dsp:sp modelId="{1522FC64-7CDA-4CC7-AF2A-B5A786C87152}">
      <dsp:nvSpPr>
        <dsp:cNvPr id="0" name=""/>
        <dsp:cNvSpPr/>
      </dsp:nvSpPr>
      <dsp:spPr>
        <a:xfrm>
          <a:off x="0" y="171370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Simulare și dezbatere</a:t>
          </a:r>
          <a:endParaRPr lang="en-US" sz="1200" b="1" kern="1200" dirty="0"/>
        </a:p>
      </dsp:txBody>
      <dsp:txXfrm>
        <a:off x="20280" y="1733982"/>
        <a:ext cx="1786995" cy="374874"/>
      </dsp:txXfrm>
    </dsp:sp>
    <dsp:sp modelId="{18FBCE78-34EE-48AC-BAD4-65A2D91C368F}">
      <dsp:nvSpPr>
        <dsp:cNvPr id="0" name=""/>
        <dsp:cNvSpPr/>
      </dsp:nvSpPr>
      <dsp:spPr>
        <a:xfrm>
          <a:off x="0" y="214172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Gestionarea conflictelor </a:t>
          </a:r>
          <a:endParaRPr lang="bg-BG" sz="1200" b="1" kern="1200" dirty="0"/>
        </a:p>
      </dsp:txBody>
      <dsp:txXfrm>
        <a:off x="20280" y="2162002"/>
        <a:ext cx="1786995" cy="374874"/>
      </dsp:txXfrm>
    </dsp:sp>
    <dsp:sp modelId="{E77442EA-5B03-4F1B-9CC4-87F654081839}">
      <dsp:nvSpPr>
        <dsp:cNvPr id="0" name=""/>
        <dsp:cNvSpPr/>
      </dsp:nvSpPr>
      <dsp:spPr>
        <a:xfrm>
          <a:off x="0" y="2569742"/>
          <a:ext cx="1827555" cy="4154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Răspunsul proporțional al statului </a:t>
          </a:r>
          <a:endParaRPr lang="bg-BG" sz="1200" b="1" kern="1200" dirty="0"/>
        </a:p>
      </dsp:txBody>
      <dsp:txXfrm>
        <a:off x="20280" y="2590022"/>
        <a:ext cx="1786995" cy="3748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9E892-FC4D-4DA0-A373-C25AE6B2890E}">
      <dsp:nvSpPr>
        <dsp:cNvPr id="0" name=""/>
        <dsp:cNvSpPr/>
      </dsp:nvSpPr>
      <dsp:spPr>
        <a:xfrm>
          <a:off x="0" y="206"/>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Înțelegerea subiectului </a:t>
          </a:r>
          <a:endParaRPr lang="bg-BG" sz="1200" b="1" kern="1200" dirty="0"/>
        </a:p>
      </dsp:txBody>
      <dsp:txXfrm>
        <a:off x="13386" y="13592"/>
        <a:ext cx="1799309" cy="247446"/>
      </dsp:txXfrm>
    </dsp:sp>
    <dsp:sp modelId="{883DA8C2-1EAD-474E-8B72-6A3EFBE8A85B}">
      <dsp:nvSpPr>
        <dsp:cNvPr id="0" name=""/>
        <dsp:cNvSpPr/>
      </dsp:nvSpPr>
      <dsp:spPr>
        <a:xfrm>
          <a:off x="0" y="287925"/>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Identificarea problemei </a:t>
          </a:r>
          <a:endParaRPr lang="bg-BG" sz="1200" b="1" kern="1200" dirty="0"/>
        </a:p>
      </dsp:txBody>
      <dsp:txXfrm>
        <a:off x="13386" y="301311"/>
        <a:ext cx="1799309" cy="247446"/>
      </dsp:txXfrm>
    </dsp:sp>
    <dsp:sp modelId="{57F5FDD5-3E02-465D-B2A3-C0B44BD34A53}">
      <dsp:nvSpPr>
        <dsp:cNvPr id="0" name=""/>
        <dsp:cNvSpPr/>
      </dsp:nvSpPr>
      <dsp:spPr>
        <a:xfrm>
          <a:off x="0" y="575644"/>
          <a:ext cx="1826081" cy="27421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ro-RO" sz="1200" b="1" kern="1200" dirty="0" smtClean="0"/>
            <a:t>Rezolvarea problemei </a:t>
          </a:r>
          <a:endParaRPr lang="bg-BG" sz="1200" b="1" kern="1200" dirty="0"/>
        </a:p>
      </dsp:txBody>
      <dsp:txXfrm>
        <a:off x="13386" y="589030"/>
        <a:ext cx="1799309" cy="24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D056CD-E48A-445E-80B6-2ADCA8FB1D90}" type="datetimeFigureOut">
              <a:rPr lang="en-US" smtClean="0"/>
              <a:t>15-Feb-21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45F38D-E3C4-4F30-851C-A7C05338AC35}" type="slidenum">
              <a:rPr lang="en-US" smtClean="0"/>
              <a:t>‹#›</a:t>
            </a:fld>
            <a:endParaRPr lang="en-US"/>
          </a:p>
        </p:txBody>
      </p:sp>
    </p:spTree>
    <p:extLst>
      <p:ext uri="{BB962C8B-B14F-4D97-AF65-F5344CB8AC3E}">
        <p14:creationId xmlns:p14="http://schemas.microsoft.com/office/powerpoint/2010/main" val="132522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12FE9C-A388-4AF3-883E-F263149D8481}" type="datetimeFigureOut">
              <a:rPr lang="en-US" smtClean="0"/>
              <a:t>15-Feb-21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7F6500-7E3F-4999-8C74-183F6B321703}" type="slidenum">
              <a:rPr lang="en-US" smtClean="0"/>
              <a:t>‹#›</a:t>
            </a:fld>
            <a:endParaRPr lang="en-US"/>
          </a:p>
        </p:txBody>
      </p:sp>
    </p:spTree>
    <p:extLst>
      <p:ext uri="{BB962C8B-B14F-4D97-AF65-F5344CB8AC3E}">
        <p14:creationId xmlns:p14="http://schemas.microsoft.com/office/powerpoint/2010/main" val="329126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ec.europa.eu/home-affairs/sites/homeaffairs/files/docs/pages/201612_radicalisation_research_gap_analysis_en.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NFrU9egvhb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thetimes.co.uk/article/teenager-guilty-of-all-female-terror-plot-against-british-museum-6pdbcfc05" TargetMode="External"/><Relationship Id="rId5" Type="http://schemas.openxmlformats.org/officeDocument/2006/relationships/hyperlink" Target="https://www.dw.com/en/after-g20-a-look-at-left-wing-radicalism-in-europe/a-39629507" TargetMode="External"/><Relationship Id="rId4" Type="http://schemas.openxmlformats.org/officeDocument/2006/relationships/hyperlink" Target="https://www.youtube.com/watch?v=fVaFmcT7ss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c.europa.eu/home-affairs/what-we-do/policies/crisis-and-terrorism/radicalisation_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ivd.nl/onderwerpen/extremism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algn="l"/>
            <a:r>
              <a:rPr lang="ro-RO" sz="1800" b="1" i="0" u="none" strike="noStrike" baseline="0" dirty="0" smtClean="0">
                <a:latin typeface="Verdana" panose="020B0604030504040204" pitchFamily="34" charset="0"/>
              </a:rPr>
              <a:t>Instrucțiuni / </a:t>
            </a:r>
            <a:r>
              <a:rPr lang="en-GB" sz="1800" b="1" i="0" u="none" strike="noStrike" baseline="0" dirty="0" smtClean="0">
                <a:latin typeface="Verdana" panose="020B0604030504040204" pitchFamily="34" charset="0"/>
              </a:rPr>
              <a:t>text sheet 1</a:t>
            </a:r>
          </a:p>
          <a:p>
            <a:pPr algn="l"/>
            <a:r>
              <a:rPr lang="ro-RO" dirty="0" smtClean="0"/>
              <a:t>Bine</a:t>
            </a:r>
            <a:r>
              <a:rPr lang="ro-RO" baseline="0" dirty="0" smtClean="0"/>
              <a:t> ati venit la acest training,</a:t>
            </a:r>
            <a:r>
              <a:rPr lang="en-GB" dirty="0" smtClean="0"/>
              <a:t> </a:t>
            </a:r>
            <a:r>
              <a:rPr lang="ro-RO" dirty="0" smtClean="0"/>
              <a:t>prezentarea facilitatorului,</a:t>
            </a:r>
            <a:r>
              <a:rPr lang="ro-RO" baseline="0" dirty="0" smtClean="0"/>
              <a:t> </a:t>
            </a:r>
            <a:r>
              <a:rPr lang="en-GB" dirty="0" smtClean="0"/>
              <a:t>(</a:t>
            </a:r>
            <a:r>
              <a:rPr lang="ro-RO" dirty="0" smtClean="0"/>
              <a:t>verifică</a:t>
            </a:r>
            <a:r>
              <a:rPr lang="ro-RO" baseline="0" dirty="0" smtClean="0"/>
              <a:t> dacă toti particpanții au semnat lista de participanți</a:t>
            </a:r>
            <a:r>
              <a:rPr lang="en-GB"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algn="l"/>
            <a:r>
              <a:rPr lang="ro-RO" dirty="0" smtClean="0"/>
              <a:t>Menționați pe scurt contextul și principalul obiectiv al programului </a:t>
            </a:r>
            <a:r>
              <a:rPr lang="en-GB" dirty="0" smtClean="0"/>
              <a:t>T</a:t>
            </a:r>
            <a:r>
              <a:rPr lang="ro-RO" dirty="0" smtClean="0"/>
              <a:t>rain the </a:t>
            </a:r>
            <a:r>
              <a:rPr lang="en-GB" dirty="0" smtClean="0"/>
              <a:t>T</a:t>
            </a:r>
            <a:r>
              <a:rPr lang="ro-RO" dirty="0" smtClean="0"/>
              <a:t>rainer</a:t>
            </a:r>
            <a:r>
              <a:rPr lang="en-GB" dirty="0" smtClean="0"/>
              <a:t>. </a:t>
            </a:r>
          </a:p>
          <a:p>
            <a:pPr marL="171450" indent="-171450" algn="l">
              <a:buFontTx/>
              <a:buChar char="-"/>
            </a:pPr>
            <a:r>
              <a:rPr lang="ro-RO" dirty="0" smtClean="0"/>
              <a:t>Parte</a:t>
            </a:r>
            <a:r>
              <a:rPr lang="ro-RO" baseline="0" dirty="0" smtClean="0"/>
              <a:t> din prooiectul </a:t>
            </a:r>
            <a:r>
              <a:rPr lang="en-GB" noProof="0" dirty="0" smtClean="0"/>
              <a:t>ARMOUR. </a:t>
            </a:r>
            <a:r>
              <a:rPr lang="ro-RO" noProof="0" dirty="0" smtClean="0"/>
              <a:t>Este finanțat de UE și ăși propune să contribuie</a:t>
            </a:r>
            <a:r>
              <a:rPr lang="ro-RO" baseline="0" noProof="0" dirty="0" smtClean="0"/>
              <a:t> la creșetera rezilienței tinerilor la radicalizare</a:t>
            </a:r>
            <a:r>
              <a:rPr lang="en-GB" noProof="0" dirty="0" smtClean="0"/>
              <a:t>. </a:t>
            </a:r>
            <a:r>
              <a:rPr lang="ro-RO" noProof="0" dirty="0" smtClean="0"/>
              <a:t>Pentru a atinge acest obiectiv, partenerii din 6</a:t>
            </a:r>
            <a:r>
              <a:rPr lang="ro-RO" baseline="0" noProof="0" dirty="0" smtClean="0"/>
              <a:t> state membre lucrează împreună pentru a oferi sprijin practicienilor din prima linie care lucrează cu copii și tineri cu vârste curpinse între </a:t>
            </a:r>
            <a:r>
              <a:rPr lang="en-GB" noProof="0" dirty="0" smtClean="0"/>
              <a:t>10-18</a:t>
            </a:r>
            <a:r>
              <a:rPr lang="ro-RO" noProof="0" dirty="0" smtClean="0"/>
              <a:t> ani</a:t>
            </a:r>
            <a:r>
              <a:rPr lang="en-GB" noProof="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algn="l"/>
            <a:r>
              <a:rPr lang="en-GB" sz="1200" b="0" i="0" u="none" strike="noStrike" baseline="0" dirty="0" smtClean="0">
                <a:latin typeface="Verdana" panose="020B0604030504040204" pitchFamily="34" charset="0"/>
              </a:rPr>
              <a:t>@trainer: </a:t>
            </a:r>
            <a:r>
              <a:rPr lang="ro-RO" sz="1200" b="0" i="0" u="none" strike="noStrike" baseline="0" dirty="0" smtClean="0">
                <a:latin typeface="Verdana" panose="020B0604030504040204" pitchFamily="34" charset="0"/>
              </a:rPr>
              <a:t>Acest training este destinat practicienilor din prima linie care sunt interesati de modalitati de prevenire a radicalizării</a:t>
            </a:r>
            <a:r>
              <a:rPr lang="en-GB" sz="1200" b="0" i="0" u="none" strike="noStrike" baseline="0" dirty="0" smtClean="0">
                <a:latin typeface="Verdana" panose="020B0604030504040204" pitchFamily="34" charset="0"/>
              </a:rPr>
              <a:t>. </a:t>
            </a:r>
            <a:r>
              <a:rPr lang="ro-RO" sz="1200" b="0" i="0" u="none" strike="noStrike" baseline="0" dirty="0" smtClean="0">
                <a:latin typeface="Verdana" panose="020B0604030504040204" pitchFamily="34" charset="0"/>
              </a:rPr>
              <a:t>Programul </a:t>
            </a:r>
            <a:r>
              <a:rPr lang="en-GB" sz="1200" b="0" i="0" u="none" strike="noStrike" baseline="0" dirty="0" smtClean="0">
                <a:latin typeface="Verdana" panose="020B0604030504040204" pitchFamily="34" charset="0"/>
              </a:rPr>
              <a:t>TTT </a:t>
            </a:r>
            <a:r>
              <a:rPr lang="ro-RO" sz="1200" b="0" i="0" u="none" strike="noStrike" baseline="0" dirty="0" smtClean="0">
                <a:latin typeface="Verdana" panose="020B0604030504040204" pitchFamily="34" charset="0"/>
              </a:rPr>
              <a:t>are trei obective specifice</a:t>
            </a:r>
            <a:r>
              <a:rPr lang="en-GB" sz="1200" b="0" i="0" u="none" strike="noStrike" baseline="0" dirty="0" smtClean="0">
                <a:latin typeface="Verdana" panose="020B0604030504040204" pitchFamily="34" charset="0"/>
              </a:rPr>
              <a:t>:</a:t>
            </a:r>
          </a:p>
          <a:p>
            <a:pPr marL="285750" indent="-285750" algn="l">
              <a:buFontTx/>
              <a:buChar char="-"/>
            </a:pPr>
            <a:r>
              <a:rPr lang="ro-RO" sz="1200" b="0" i="0" u="none" strike="noStrike" baseline="0" dirty="0" smtClean="0">
                <a:latin typeface="Verdana" panose="020B0604030504040204" pitchFamily="34" charset="0"/>
              </a:rPr>
              <a:t>Să îi familiriazieze cu programul de training astfel încât particpanții să poată la rândul lor replica și susține programe similare </a:t>
            </a:r>
            <a:r>
              <a:rPr lang="en-GB" sz="1200" b="0" i="0" u="none" strike="noStrike" baseline="0" dirty="0" smtClean="0">
                <a:latin typeface="Verdana" panose="020B0604030504040204" pitchFamily="34" charset="0"/>
              </a:rPr>
              <a:t>(</a:t>
            </a:r>
            <a:r>
              <a:rPr lang="ro-RO" sz="1200" b="0" i="0" u="none" strike="noStrike" baseline="0" dirty="0" smtClean="0">
                <a:latin typeface="Verdana" panose="020B0604030504040204" pitchFamily="34" charset="0"/>
              </a:rPr>
              <a:t>instruire în cascadă</a:t>
            </a:r>
            <a:r>
              <a:rPr lang="en-GB" sz="1200" b="0" i="0" u="none" strike="noStrike" baseline="0" dirty="0" smtClean="0">
                <a:latin typeface="Verdana" panose="020B0604030504040204" pitchFamily="34" charset="0"/>
              </a:rPr>
              <a:t>)</a:t>
            </a:r>
          </a:p>
          <a:p>
            <a:pPr marL="285750" indent="-285750" algn="l">
              <a:buFontTx/>
              <a:buChar char="-"/>
            </a:pPr>
            <a:r>
              <a:rPr lang="ro-RO" sz="1200" b="0" i="0" u="none" strike="noStrike" baseline="0" dirty="0" smtClean="0">
                <a:latin typeface="Verdana" panose="020B0604030504040204" pitchFamily="34" charset="0"/>
              </a:rPr>
              <a:t>Să îi familiarizeze pe participanți cu cele 7 ateliere, pemtru ca aceștia sa le poată suțien conform scenariului furnizat de trainer </a:t>
            </a:r>
            <a:endParaRPr lang="en-GB" sz="1200" b="0" i="0" u="none" strike="noStrike" baseline="0" dirty="0" smtClean="0">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ro-RO" sz="1200" b="0" i="0" u="none" strike="noStrike" baseline="0" dirty="0" smtClean="0">
                <a:latin typeface="Verdana" panose="020B0604030504040204" pitchFamily="34" charset="0"/>
              </a:rPr>
              <a:t>Să ofere informații clarificatoare despre procesul de radicalizare, factorii cauzali, precum și să experienteze în mod direct exerciții prin care pot crește reziliența  la factorii care favorizează radicalizarea</a:t>
            </a:r>
            <a:endParaRPr lang="en-GB" sz="1200" b="0" i="0" u="none" strike="noStrike" baseline="0" dirty="0" smtClean="0">
              <a:latin typeface="Verdana" panose="020B0604030504040204" pitchFamily="34" charset="0"/>
            </a:endParaRPr>
          </a:p>
          <a:p>
            <a:pPr marL="0" indent="0" algn="l">
              <a:buFontTx/>
              <a:buNone/>
            </a:pPr>
            <a:endParaRPr lang="en-GB" sz="1200" b="0" i="0" u="none" strike="noStrike" baseline="0" dirty="0" smtClean="0">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@trainer (</a:t>
            </a:r>
            <a:r>
              <a:rPr lang="ro-RO" dirty="0" smtClean="0"/>
              <a:t>a se consulta manualul pentru instrucțiuni suplimentare</a:t>
            </a:r>
            <a:r>
              <a:rPr lang="en-GB" dirty="0" smtClean="0"/>
              <a: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u="sng" dirty="0" smtClean="0"/>
              <a:t>N</a:t>
            </a:r>
            <a:r>
              <a:rPr lang="ro-RO" u="sng" dirty="0" smtClean="0"/>
              <a:t>ecesar</a:t>
            </a:r>
            <a:endParaRPr lang="en-GB" u="sng"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dirty="0" smtClean="0"/>
              <a:t>Lista de prezenta</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smtClean="0"/>
              <a:t>Laptop/PC</a:t>
            </a:r>
            <a:r>
              <a:rPr lang="ro-RO" dirty="0" smtClean="0"/>
              <a:t> și pointer</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dirty="0" smtClean="0"/>
              <a:t>Pix</a:t>
            </a:r>
            <a:r>
              <a:rPr lang="ro-RO" baseline="0" dirty="0" smtClean="0"/>
              <a:t> și hartie pentru participanți</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en-GB" dirty="0" err="1" smtClean="0"/>
              <a:t>Fli</a:t>
            </a:r>
            <a:r>
              <a:rPr lang="ro-RO" dirty="0" smtClean="0"/>
              <a:t>pchart</a:t>
            </a:r>
            <a:r>
              <a:rPr lang="ro-RO" baseline="0" dirty="0" smtClean="0"/>
              <a:t> </a:t>
            </a:r>
            <a:endParaRPr lang="en-GB" dirty="0" smtClean="0"/>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Markere, cartonașe de joc</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hartie, foarfecă </a:t>
            </a:r>
            <a:r>
              <a:rPr lang="en-GB" sz="1200" kern="1200" dirty="0" smtClean="0">
                <a:solidFill>
                  <a:schemeClr val="tx1"/>
                </a:solidFill>
                <a:effectLst/>
                <a:latin typeface="+mn-lt"/>
                <a:ea typeface="+mn-ea"/>
                <a:cs typeface="+mn-cs"/>
              </a:rPr>
              <a:t>*smartphones</a:t>
            </a:r>
            <a:r>
              <a:rPr lang="ro-RO" sz="1200" kern="1200" baseline="0" dirty="0" smtClean="0">
                <a:solidFill>
                  <a:schemeClr val="tx1"/>
                </a:solidFill>
                <a:effectLst/>
                <a:latin typeface="+mn-lt"/>
                <a:ea typeface="+mn-ea"/>
                <a:cs typeface="+mn-cs"/>
              </a:rPr>
              <a:t> pentru  accesa </a:t>
            </a:r>
            <a:r>
              <a:rPr lang="en-GB" sz="1200" kern="1200" dirty="0" smtClean="0">
                <a:solidFill>
                  <a:schemeClr val="tx1"/>
                </a:solidFill>
                <a:effectLst/>
                <a:latin typeface="+mn-lt"/>
                <a:ea typeface="+mn-ea"/>
                <a:cs typeface="+mn-cs"/>
              </a:rPr>
              <a:t>P</a:t>
            </a:r>
            <a:r>
              <a:rPr lang="ro-RO" sz="1200" kern="1200" dirty="0" smtClean="0">
                <a:solidFill>
                  <a:schemeClr val="tx1"/>
                </a:solidFill>
                <a:effectLst/>
                <a:latin typeface="+mn-lt"/>
                <a:ea typeface="+mn-ea"/>
                <a:cs typeface="+mn-cs"/>
              </a:rPr>
              <a:t>ollseverywhere</a:t>
            </a:r>
            <a:r>
              <a:rPr lang="en-GB"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ro-RO" sz="1200" kern="1200" dirty="0" smtClean="0">
                <a:solidFill>
                  <a:schemeClr val="tx1"/>
                </a:solidFill>
                <a:effectLst/>
                <a:latin typeface="+mn-lt"/>
                <a:ea typeface="+mn-ea"/>
                <a:cs typeface="+mn-cs"/>
              </a:rPr>
              <a:t>Acces la internet</a:t>
            </a:r>
            <a:r>
              <a:rPr lang="en-GB" sz="1200" kern="1200" dirty="0" smtClean="0">
                <a:solidFill>
                  <a:schemeClr val="tx1"/>
                </a:solidFill>
                <a:effectLst/>
                <a:latin typeface="+mn-lt"/>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Handouts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u="sng" dirty="0" smtClean="0"/>
              <a:t>Sugestii pentru planificarea sesiunii </a:t>
            </a:r>
            <a:r>
              <a:rPr lang="en-GB" u="sng" dirty="0" smtClean="0"/>
              <a:t>1</a:t>
            </a:r>
            <a:r>
              <a:rPr lang="en-GB" u="none" dirty="0" smtClean="0"/>
              <a:t> </a:t>
            </a:r>
            <a:endParaRPr lang="en-GB" u="sng" dirty="0" smtClean="0"/>
          </a:p>
          <a:p>
            <a:pPr lvl="0"/>
            <a:endParaRPr lang="en-GB" sz="1200" kern="1200" dirty="0" smtClean="0">
              <a:solidFill>
                <a:schemeClr val="tx1"/>
              </a:solidFill>
              <a:effectLst/>
              <a:latin typeface="+mn-lt"/>
              <a:ea typeface="+mn-ea"/>
              <a:cs typeface="+mn-cs"/>
            </a:endParaRPr>
          </a:p>
          <a:p>
            <a:pPr marL="0" lvl="0" indent="0">
              <a:buFont typeface="+mj-lt"/>
              <a:buNone/>
            </a:pPr>
            <a:r>
              <a:rPr lang="ro-RO" sz="1200" kern="1200" dirty="0" smtClean="0">
                <a:solidFill>
                  <a:schemeClr val="tx1"/>
                </a:solidFill>
                <a:effectLst/>
                <a:latin typeface="+mn-lt"/>
                <a:ea typeface="+mn-ea"/>
                <a:cs typeface="+mn-cs"/>
              </a:rPr>
              <a:t>Intrare,</a:t>
            </a:r>
            <a:r>
              <a:rPr lang="ro-RO" sz="1200" kern="1200" baseline="0" dirty="0" smtClean="0">
                <a:solidFill>
                  <a:schemeClr val="tx1"/>
                </a:solidFill>
                <a:effectLst/>
                <a:latin typeface="+mn-lt"/>
                <a:ea typeface="+mn-ea"/>
                <a:cs typeface="+mn-cs"/>
              </a:rPr>
              <a:t> cafea</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ceai</a:t>
            </a:r>
            <a:r>
              <a:rPr lang="en-GB" sz="1200" kern="1200" dirty="0" smtClean="0">
                <a:solidFill>
                  <a:schemeClr val="tx1"/>
                </a:solidFill>
                <a:effectLst/>
                <a:latin typeface="+mn-lt"/>
                <a:ea typeface="+mn-ea"/>
                <a:cs typeface="+mn-cs"/>
              </a:rPr>
              <a:t>		15 min</a:t>
            </a:r>
          </a:p>
          <a:p>
            <a:pPr marL="228600" lvl="0" indent="-228600">
              <a:buFont typeface="+mj-lt"/>
              <a:buAutoNum type="arabicPeriod"/>
            </a:pPr>
            <a:r>
              <a:rPr lang="ro-RO" sz="1200" kern="1200" dirty="0" smtClean="0">
                <a:solidFill>
                  <a:schemeClr val="tx1"/>
                </a:solidFill>
                <a:effectLst/>
                <a:latin typeface="+mn-lt"/>
                <a:ea typeface="+mn-ea"/>
                <a:cs typeface="+mn-cs"/>
              </a:rPr>
              <a:t>Introducere </a:t>
            </a:r>
            <a:r>
              <a:rPr lang="en-GB" sz="1200" kern="1200" dirty="0" smtClean="0">
                <a:solidFill>
                  <a:schemeClr val="tx1"/>
                </a:solidFill>
                <a:effectLst/>
                <a:latin typeface="+mn-lt"/>
                <a:ea typeface="+mn-ea"/>
                <a:cs typeface="+mn-cs"/>
              </a:rPr>
              <a:t>		45-50 min</a:t>
            </a:r>
          </a:p>
          <a:p>
            <a:pPr marL="228600" lvl="0" indent="-228600">
              <a:buFont typeface="+mj-lt"/>
              <a:buAutoNum type="arabicPeriod"/>
            </a:pPr>
            <a:r>
              <a:rPr lang="ro-RO" sz="1200" kern="1200" dirty="0" smtClean="0">
                <a:solidFill>
                  <a:schemeClr val="tx1"/>
                </a:solidFill>
                <a:effectLst/>
                <a:latin typeface="+mn-lt"/>
                <a:ea typeface="+mn-ea"/>
                <a:cs typeface="+mn-cs"/>
              </a:rPr>
              <a:t>Explicarea radicalizarii</a:t>
            </a:r>
            <a:r>
              <a:rPr lang="en-GB" sz="1200" kern="1200" dirty="0" smtClean="0">
                <a:solidFill>
                  <a:schemeClr val="tx1"/>
                </a:solidFill>
                <a:effectLst/>
                <a:latin typeface="+mn-lt"/>
                <a:ea typeface="+mn-ea"/>
                <a:cs typeface="+mn-cs"/>
              </a:rPr>
              <a:t>		30-45 min (</a:t>
            </a:r>
            <a:r>
              <a:rPr lang="ro-RO" sz="1200" kern="1200" dirty="0" smtClean="0">
                <a:solidFill>
                  <a:schemeClr val="tx1"/>
                </a:solidFill>
                <a:effectLst/>
                <a:latin typeface="+mn-lt"/>
                <a:ea typeface="+mn-ea"/>
                <a:cs typeface="+mn-cs"/>
              </a:rPr>
              <a:t>în funcție de cunoașterea inițială</a:t>
            </a:r>
            <a:r>
              <a:rPr lang="ro-RO" sz="1200" kern="1200" baseline="0" dirty="0" smtClean="0">
                <a:solidFill>
                  <a:schemeClr val="tx1"/>
                </a:solidFill>
                <a:effectLst/>
                <a:latin typeface="+mn-lt"/>
                <a:ea typeface="+mn-ea"/>
                <a:cs typeface="+mn-cs"/>
              </a:rPr>
              <a:t> a participanților, această etapă poate fi mai lunga sau mai scurtă</a:t>
            </a:r>
            <a:r>
              <a:rPr lang="en-GB" sz="1200" kern="1200" dirty="0" smtClean="0">
                <a:solidFill>
                  <a:schemeClr val="tx1"/>
                </a:solidFill>
                <a:effectLst/>
                <a:latin typeface="+mn-lt"/>
                <a:ea typeface="+mn-ea"/>
                <a:cs typeface="+mn-cs"/>
              </a:rPr>
              <a:t>)</a:t>
            </a:r>
          </a:p>
          <a:p>
            <a:pPr marL="0" lvl="0" indent="0">
              <a:buFont typeface="+mj-lt"/>
              <a:buNone/>
            </a:pPr>
            <a:r>
              <a:rPr lang="ro-RO" sz="1200" kern="1200" dirty="0" smtClean="0">
                <a:solidFill>
                  <a:schemeClr val="tx1"/>
                </a:solidFill>
                <a:effectLst/>
                <a:latin typeface="+mn-lt"/>
                <a:ea typeface="+mn-ea"/>
                <a:cs typeface="+mn-cs"/>
              </a:rPr>
              <a:t>Pauza</a:t>
            </a:r>
            <a:r>
              <a:rPr lang="en-GB" sz="1200" kern="1200" dirty="0" smtClean="0">
                <a:solidFill>
                  <a:schemeClr val="tx1"/>
                </a:solidFill>
                <a:effectLst/>
                <a:latin typeface="+mn-lt"/>
                <a:ea typeface="+mn-ea"/>
                <a:cs typeface="+mn-cs"/>
              </a:rPr>
              <a:t>			15 min</a:t>
            </a:r>
          </a:p>
          <a:p>
            <a:pPr marL="228600" lvl="0" indent="-228600">
              <a:buFont typeface="+mj-lt"/>
              <a:buAutoNum type="arabicPeriod" startAt="3"/>
            </a:pPr>
            <a:r>
              <a:rPr lang="en-GB" sz="1200" kern="1200" dirty="0" smtClean="0">
                <a:solidFill>
                  <a:schemeClr val="tx1"/>
                </a:solidFill>
                <a:effectLst/>
                <a:latin typeface="+mn-lt"/>
                <a:ea typeface="+mn-ea"/>
                <a:cs typeface="+mn-cs"/>
              </a:rPr>
              <a:t>Coaching </a:t>
            </a:r>
            <a:r>
              <a:rPr lang="ro-RO" sz="1200" kern="1200" dirty="0" smtClean="0">
                <a:solidFill>
                  <a:schemeClr val="tx1"/>
                </a:solidFill>
                <a:effectLst/>
                <a:latin typeface="+mn-lt"/>
                <a:ea typeface="+mn-ea"/>
                <a:cs typeface="+mn-cs"/>
              </a:rPr>
              <a:t>si </a:t>
            </a:r>
            <a:r>
              <a:rPr lang="en-GB" sz="1200" kern="1200" dirty="0" smtClean="0">
                <a:solidFill>
                  <a:schemeClr val="tx1"/>
                </a:solidFill>
                <a:effectLst/>
                <a:latin typeface="+mn-lt"/>
                <a:ea typeface="+mn-ea"/>
                <a:cs typeface="+mn-cs"/>
              </a:rPr>
              <a:t>parenting 		25 min</a:t>
            </a:r>
          </a:p>
          <a:p>
            <a:pPr marL="228600" lvl="0" indent="-228600">
              <a:buFont typeface="+mj-lt"/>
              <a:buAutoNum type="arabicPeriod" startAt="3"/>
            </a:pPr>
            <a:r>
              <a:rPr lang="en-GB" sz="1200" kern="1200" dirty="0" err="1" smtClean="0">
                <a:solidFill>
                  <a:schemeClr val="tx1"/>
                </a:solidFill>
                <a:effectLst/>
                <a:latin typeface="+mn-lt"/>
                <a:ea typeface="+mn-ea"/>
                <a:cs typeface="+mn-cs"/>
              </a:rPr>
              <a:t>Exerci</a:t>
            </a:r>
            <a:r>
              <a:rPr lang="ro-RO" sz="1200" kern="1200" dirty="0" smtClean="0">
                <a:solidFill>
                  <a:schemeClr val="tx1"/>
                </a:solidFill>
                <a:effectLst/>
                <a:latin typeface="+mn-lt"/>
                <a:ea typeface="+mn-ea"/>
                <a:cs typeface="+mn-cs"/>
              </a:rPr>
              <a:t>ții</a:t>
            </a:r>
            <a:r>
              <a:rPr lang="en-GB" sz="1200" kern="1200" dirty="0" smtClean="0">
                <a:solidFill>
                  <a:schemeClr val="tx1"/>
                </a:solidFill>
                <a:effectLst/>
                <a:latin typeface="+mn-lt"/>
                <a:ea typeface="+mn-ea"/>
                <a:cs typeface="+mn-cs"/>
              </a:rPr>
              <a:t>			60 min</a:t>
            </a:r>
          </a:p>
          <a:p>
            <a:pPr marL="0" lvl="0" indent="0">
              <a:buFont typeface="+mj-lt"/>
              <a:buNone/>
            </a:pPr>
            <a:r>
              <a:rPr lang="ro-RO" sz="1200" kern="1200" dirty="0" smtClean="0">
                <a:solidFill>
                  <a:schemeClr val="tx1"/>
                </a:solidFill>
                <a:effectLst/>
                <a:latin typeface="+mn-lt"/>
                <a:ea typeface="+mn-ea"/>
                <a:cs typeface="+mn-cs"/>
              </a:rPr>
              <a:t>Prânz</a:t>
            </a:r>
            <a:r>
              <a:rPr lang="en-GB" sz="1200" kern="1200" dirty="0" smtClean="0">
                <a:solidFill>
                  <a:schemeClr val="tx1"/>
                </a:solidFill>
                <a:effectLst/>
                <a:latin typeface="+mn-lt"/>
                <a:ea typeface="+mn-ea"/>
                <a:cs typeface="+mn-cs"/>
              </a:rPr>
              <a:t>			60 min (</a:t>
            </a:r>
            <a:r>
              <a:rPr lang="ro-RO" sz="1200" kern="1200" dirty="0" smtClean="0">
                <a:solidFill>
                  <a:schemeClr val="tx1"/>
                </a:solidFill>
                <a:effectLst/>
                <a:latin typeface="+mn-lt"/>
                <a:ea typeface="+mn-ea"/>
                <a:cs typeface="+mn-cs"/>
              </a:rPr>
              <a:t>acordați timp pentru</a:t>
            </a:r>
            <a:r>
              <a:rPr lang="ro-RO" sz="1200" kern="1200" baseline="0" dirty="0" smtClean="0">
                <a:solidFill>
                  <a:schemeClr val="tx1"/>
                </a:solidFill>
                <a:effectLst/>
                <a:latin typeface="+mn-lt"/>
                <a:ea typeface="+mn-ea"/>
                <a:cs typeface="+mn-cs"/>
              </a:rPr>
              <a:t> schimb de experiență și networking</a:t>
            </a:r>
            <a:r>
              <a:rPr lang="en-GB" sz="1200" kern="1200" dirty="0" smtClean="0">
                <a:solidFill>
                  <a:schemeClr val="tx1"/>
                </a:solidFill>
                <a:effectLst/>
                <a:latin typeface="+mn-lt"/>
                <a:ea typeface="+mn-ea"/>
                <a:cs typeface="+mn-cs"/>
              </a:rPr>
              <a:t>)</a:t>
            </a:r>
          </a:p>
          <a:p>
            <a:pPr marL="228600" lvl="0" indent="-228600">
              <a:buFont typeface="+mj-lt"/>
              <a:buAutoNum type="arabicPeriod" startAt="5"/>
            </a:pPr>
            <a:r>
              <a:rPr lang="ro-RO" sz="1200" kern="1200" dirty="0" smtClean="0">
                <a:solidFill>
                  <a:schemeClr val="tx1"/>
                </a:solidFill>
                <a:effectLst/>
                <a:latin typeface="+mn-lt"/>
                <a:ea typeface="+mn-ea"/>
                <a:cs typeface="+mn-cs"/>
              </a:rPr>
              <a:t>Gândire critică</a:t>
            </a:r>
            <a:r>
              <a:rPr lang="ro-RO"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30 min</a:t>
            </a:r>
          </a:p>
          <a:p>
            <a:pPr marL="228600" lvl="0" indent="-228600">
              <a:buFont typeface="+mj-lt"/>
              <a:buAutoNum type="arabicPeriod" startAt="6"/>
            </a:pPr>
            <a:r>
              <a:rPr lang="en-GB" sz="1200" kern="1200" dirty="0" err="1" smtClean="0">
                <a:solidFill>
                  <a:schemeClr val="tx1"/>
                </a:solidFill>
                <a:effectLst/>
                <a:latin typeface="+mn-lt"/>
                <a:ea typeface="+mn-ea"/>
                <a:cs typeface="+mn-cs"/>
              </a:rPr>
              <a:t>Exerci</a:t>
            </a:r>
            <a:r>
              <a:rPr lang="ro-RO" sz="1200" kern="1200" dirty="0" smtClean="0">
                <a:solidFill>
                  <a:schemeClr val="tx1"/>
                </a:solidFill>
                <a:effectLst/>
                <a:latin typeface="+mn-lt"/>
                <a:ea typeface="+mn-ea"/>
                <a:cs typeface="+mn-cs"/>
              </a:rPr>
              <a:t>țiul</a:t>
            </a:r>
            <a:r>
              <a:rPr lang="en-GB" sz="1200" kern="1200" dirty="0" smtClean="0">
                <a:solidFill>
                  <a:schemeClr val="tx1"/>
                </a:solidFill>
                <a:effectLst/>
                <a:latin typeface="+mn-lt"/>
                <a:ea typeface="+mn-ea"/>
                <a:cs typeface="+mn-cs"/>
              </a:rPr>
              <a:t> 1 			30 min</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o-RO" sz="1200" kern="1200" dirty="0" smtClean="0">
                <a:solidFill>
                  <a:schemeClr val="tx1"/>
                </a:solidFill>
                <a:effectLst/>
                <a:latin typeface="+mn-lt"/>
                <a:ea typeface="+mn-ea"/>
                <a:cs typeface="+mn-cs"/>
              </a:rPr>
              <a:t>Pauză</a:t>
            </a:r>
            <a:r>
              <a:rPr lang="en-GB" sz="1200" kern="1200" dirty="0" smtClean="0">
                <a:solidFill>
                  <a:schemeClr val="tx1"/>
                </a:solidFill>
                <a:effectLst/>
                <a:latin typeface="+mn-lt"/>
                <a:ea typeface="+mn-ea"/>
                <a:cs typeface="+mn-cs"/>
              </a:rPr>
              <a:t>			15 min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GB" sz="1200" kern="1200" dirty="0" err="1" smtClean="0">
                <a:solidFill>
                  <a:schemeClr val="tx1"/>
                </a:solidFill>
                <a:effectLst/>
                <a:latin typeface="+mn-lt"/>
                <a:ea typeface="+mn-ea"/>
                <a:cs typeface="+mn-cs"/>
              </a:rPr>
              <a:t>Exerc</a:t>
            </a:r>
            <a:r>
              <a:rPr lang="ro-RO" sz="1200" kern="1200" dirty="0" smtClean="0">
                <a:solidFill>
                  <a:schemeClr val="tx1"/>
                </a:solidFill>
                <a:effectLst/>
                <a:latin typeface="+mn-lt"/>
                <a:ea typeface="+mn-ea"/>
                <a:cs typeface="+mn-cs"/>
              </a:rPr>
              <a:t>ițiul</a:t>
            </a:r>
            <a:r>
              <a:rPr lang="ro-RO" sz="1200" kern="1200" baseline="0" dirty="0" smtClean="0">
                <a:solidFill>
                  <a:schemeClr val="tx1"/>
                </a:solidFill>
                <a:effectLst/>
                <a:latin typeface="+mn-lt"/>
                <a:ea typeface="+mn-ea"/>
                <a:cs typeface="+mn-cs"/>
              </a:rPr>
              <a:t> 2</a:t>
            </a:r>
            <a:r>
              <a:rPr lang="en-GB" sz="1200" kern="1200" dirty="0" smtClean="0">
                <a:solidFill>
                  <a:schemeClr val="tx1"/>
                </a:solidFill>
                <a:effectLst/>
                <a:latin typeface="+mn-lt"/>
                <a:ea typeface="+mn-ea"/>
                <a:cs typeface="+mn-cs"/>
              </a:rPr>
              <a:t>			45 min</a:t>
            </a:r>
          </a:p>
          <a:p>
            <a:pPr marL="228600" lvl="0" indent="-228600">
              <a:buFont typeface="+mj-lt"/>
              <a:buAutoNum type="arabicPeriod" startAt="7"/>
            </a:pPr>
            <a:r>
              <a:rPr lang="en-GB" sz="1200" kern="1200" dirty="0" smtClean="0">
                <a:solidFill>
                  <a:schemeClr val="tx1"/>
                </a:solidFill>
                <a:effectLst/>
                <a:latin typeface="+mn-lt"/>
                <a:ea typeface="+mn-ea"/>
                <a:cs typeface="+mn-cs"/>
              </a:rPr>
              <a:t>Feedback </a:t>
            </a:r>
            <a:r>
              <a:rPr lang="ro-RO" sz="1200" kern="1200" dirty="0" smtClean="0">
                <a:solidFill>
                  <a:schemeClr val="tx1"/>
                </a:solidFill>
                <a:effectLst/>
                <a:latin typeface="+mn-lt"/>
                <a:ea typeface="+mn-ea"/>
                <a:cs typeface="+mn-cs"/>
              </a:rPr>
              <a:t>și</a:t>
            </a:r>
            <a:r>
              <a:rPr lang="en-GB" sz="1200" kern="1200" dirty="0" smtClean="0">
                <a:solidFill>
                  <a:schemeClr val="tx1"/>
                </a:solidFill>
                <a:effectLst/>
                <a:latin typeface="+mn-lt"/>
                <a:ea typeface="+mn-ea"/>
                <a:cs typeface="+mn-cs"/>
              </a:rPr>
              <a:t> </a:t>
            </a:r>
            <a:r>
              <a:rPr lang="ro-RO" sz="1200" kern="1200" dirty="0" smtClean="0">
                <a:solidFill>
                  <a:schemeClr val="tx1"/>
                </a:solidFill>
                <a:effectLst/>
                <a:latin typeface="+mn-lt"/>
                <a:ea typeface="+mn-ea"/>
                <a:cs typeface="+mn-cs"/>
              </a:rPr>
              <a:t>concluzii</a:t>
            </a:r>
            <a:r>
              <a:rPr lang="en-GB" sz="1200" kern="1200" dirty="0" smtClean="0">
                <a:solidFill>
                  <a:schemeClr val="tx1"/>
                </a:solidFill>
                <a:effectLst/>
                <a:latin typeface="+mn-lt"/>
                <a:ea typeface="+mn-ea"/>
                <a:cs typeface="+mn-cs"/>
              </a:rPr>
              <a:t>		15-20 min</a:t>
            </a:r>
          </a:p>
          <a:p>
            <a:pPr marL="0" lvl="0" indent="0">
              <a:buFont typeface="+mj-lt"/>
              <a:buNone/>
            </a:pPr>
            <a:endParaRPr lang="en-GB" sz="1200" kern="1200" dirty="0" smtClean="0">
              <a:solidFill>
                <a:schemeClr val="tx1"/>
              </a:solidFill>
              <a:effectLst/>
              <a:latin typeface="+mn-lt"/>
              <a:ea typeface="+mn-ea"/>
              <a:cs typeface="+mn-cs"/>
            </a:endParaRPr>
          </a:p>
          <a:p>
            <a:pPr marL="228600" lvl="0" indent="-228600">
              <a:buFont typeface="+mj-lt"/>
              <a:buAutoNum type="arabicPeriod" startAt="4"/>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o-RO" sz="1800" dirty="0" smtClean="0">
                <a:effectLst/>
                <a:latin typeface="Calibri" panose="020F0502020204030204" pitchFamily="34" charset="0"/>
                <a:ea typeface="Calibri" panose="020F0502020204030204" pitchFamily="34" charset="0"/>
                <a:cs typeface="Arial" panose="020B0604020202020204" pitchFamily="34" charset="0"/>
              </a:rPr>
              <a:t>De obicei este</a:t>
            </a:r>
            <a:r>
              <a:rPr lang="ro-RO" sz="1800" baseline="0" dirty="0" smtClean="0">
                <a:effectLst/>
                <a:latin typeface="Calibri" panose="020F0502020204030204" pitchFamily="34" charset="0"/>
                <a:ea typeface="Calibri" panose="020F0502020204030204" pitchFamily="34" charset="0"/>
                <a:cs typeface="Arial" panose="020B0604020202020204" pitchFamily="34" charset="0"/>
              </a:rPr>
              <a:t> nevoie de alocarea unui timp suplimentar pentru a răspunde la întrebări și a asigura interacțiune. Este bine să bugetați 6</a:t>
            </a:r>
            <a:r>
              <a:rPr lang="en-GB" sz="1800" dirty="0" smtClean="0">
                <a:effectLst/>
                <a:latin typeface="Calibri" panose="020F0502020204030204" pitchFamily="34" charset="0"/>
                <a:ea typeface="Calibri" panose="020F0502020204030204" pitchFamily="34" charset="0"/>
                <a:cs typeface="Arial" panose="020B0604020202020204" pitchFamily="34" charset="0"/>
              </a:rPr>
              <a:t>-7</a:t>
            </a:r>
            <a:r>
              <a:rPr lang="ro-RO" sz="1800" baseline="0" dirty="0" smtClean="0">
                <a:effectLst/>
                <a:latin typeface="Calibri" panose="020F0502020204030204" pitchFamily="34" charset="0"/>
                <a:ea typeface="Calibri" panose="020F0502020204030204" pitchFamily="34" charset="0"/>
                <a:cs typeface="Arial" panose="020B0604020202020204" pitchFamily="34" charset="0"/>
              </a:rPr>
              <a:t> ore</a:t>
            </a:r>
            <a:r>
              <a:rPr lang="en-GB" sz="1800" dirty="0" smtClean="0">
                <a:effectLst/>
                <a:latin typeface="Calibri" panose="020F0502020204030204" pitchFamily="34" charset="0"/>
                <a:ea typeface="Calibri" panose="020F0502020204030204" pitchFamily="34" charset="0"/>
                <a:cs typeface="Arial" panose="020B0604020202020204" pitchFamily="34" charset="0"/>
              </a:rPr>
              <a:t>. </a:t>
            </a:r>
            <a:r>
              <a:rPr lang="ro-RO" sz="1800" dirty="0" smtClean="0">
                <a:effectLst/>
                <a:latin typeface="Calibri" panose="020F0502020204030204" pitchFamily="34" charset="0"/>
                <a:ea typeface="Calibri" panose="020F0502020204030204" pitchFamily="34" charset="0"/>
                <a:cs typeface="Arial" panose="020B0604020202020204" pitchFamily="34" charset="0"/>
              </a:rPr>
              <a:t>În funcție de numărul de</a:t>
            </a:r>
            <a:r>
              <a:rPr lang="ro-RO" sz="1800" baseline="0" dirty="0" smtClean="0">
                <a:effectLst/>
                <a:latin typeface="Calibri" panose="020F0502020204030204" pitchFamily="34" charset="0"/>
                <a:ea typeface="Calibri" panose="020F0502020204030204" pitchFamily="34" charset="0"/>
                <a:cs typeface="Arial" panose="020B0604020202020204" pitchFamily="34" charset="0"/>
              </a:rPr>
              <a:t> </a:t>
            </a:r>
            <a:r>
              <a:rPr lang="ro-RO" sz="1800" dirty="0" smtClean="0">
                <a:effectLst/>
                <a:latin typeface="Calibri" panose="020F0502020204030204" pitchFamily="34" charset="0"/>
                <a:ea typeface="Calibri" panose="020F0502020204030204" pitchFamily="34" charset="0"/>
                <a:cs typeface="Arial" panose="020B0604020202020204" pitchFamily="34" charset="0"/>
              </a:rPr>
              <a:t>participanți, nivelul de cunoaștere inițial  și nivelul de interacțiune,</a:t>
            </a:r>
            <a:r>
              <a:rPr lang="en-GB" sz="1800" dirty="0" smtClean="0">
                <a:effectLst/>
                <a:latin typeface="Calibri" panose="020F0502020204030204" pitchFamily="34" charset="0"/>
                <a:ea typeface="Calibri" panose="020F0502020204030204" pitchFamily="34" charset="0"/>
                <a:cs typeface="Arial" panose="020B0604020202020204" pitchFamily="34" charset="0"/>
              </a:rPr>
              <a:t> </a:t>
            </a:r>
            <a:r>
              <a:rPr lang="ro-RO" sz="1800" dirty="0" smtClean="0">
                <a:effectLst/>
                <a:latin typeface="Calibri" panose="020F0502020204030204" pitchFamily="34" charset="0"/>
                <a:ea typeface="Calibri" panose="020F0502020204030204" pitchFamily="34" charset="0"/>
                <a:cs typeface="Arial" panose="020B0604020202020204" pitchFamily="34" charset="0"/>
              </a:rPr>
              <a:t>volumul și selecția exercițiilor</a:t>
            </a:r>
            <a:r>
              <a:rPr lang="en-GB" sz="1800" dirty="0" smtClean="0">
                <a:effectLst/>
                <a:latin typeface="Calibri" panose="020F0502020204030204" pitchFamily="34" charset="0"/>
                <a:ea typeface="Calibri" panose="020F0502020204030204" pitchFamily="34" charset="0"/>
                <a:cs typeface="Arial" panose="020B0604020202020204" pitchFamily="34" charset="0"/>
              </a:rPr>
              <a:t>, </a:t>
            </a:r>
            <a:r>
              <a:rPr lang="ro-RO" sz="1800" dirty="0" smtClean="0">
                <a:effectLst/>
                <a:latin typeface="Calibri" panose="020F0502020204030204" pitchFamily="34" charset="0"/>
                <a:ea typeface="Calibri" panose="020F0502020204030204" pitchFamily="34" charset="0"/>
                <a:cs typeface="Arial" panose="020B0604020202020204" pitchFamily="34" charset="0"/>
              </a:rPr>
              <a:t>timpul estimat pentru prima sesiuen poate varia</a:t>
            </a:r>
            <a:r>
              <a:rPr lang="en-GB" sz="1800" dirty="0" smtClean="0">
                <a:effectLst/>
                <a:latin typeface="Calibri" panose="020F0502020204030204" pitchFamily="34" charset="0"/>
                <a:ea typeface="Calibri" panose="020F0502020204030204" pitchFamily="34" charset="0"/>
                <a:cs typeface="Arial" panose="020B0604020202020204" pitchFamily="34" charset="0"/>
              </a:rPr>
              <a:t>.</a:t>
            </a:r>
          </a:p>
          <a:p>
            <a:pPr marL="0" lvl="0" indent="0">
              <a:buFont typeface="+mj-lt"/>
              <a:buNone/>
            </a:pPr>
            <a:endParaRPr lang="en-GB" sz="1200" kern="1200" dirty="0" smtClean="0">
              <a:solidFill>
                <a:schemeClr val="tx1"/>
              </a:solidFill>
              <a:effectLst/>
              <a:latin typeface="+mn-lt"/>
              <a:ea typeface="+mn-ea"/>
              <a:cs typeface="+mn-cs"/>
            </a:endParaRPr>
          </a:p>
          <a:p>
            <a:pPr marL="0" lvl="0" indent="0">
              <a:buFont typeface="+mj-lt"/>
              <a:buNone/>
            </a:pPr>
            <a:r>
              <a:rPr lang="ro-RO" sz="1200" kern="1200" dirty="0" smtClean="0">
                <a:solidFill>
                  <a:schemeClr val="tx1"/>
                </a:solidFill>
                <a:effectLst/>
                <a:latin typeface="+mn-lt"/>
                <a:ea typeface="+mn-ea"/>
                <a:cs typeface="+mn-cs"/>
              </a:rPr>
              <a:t>Program posibil:</a:t>
            </a:r>
            <a:r>
              <a:rPr lang="ro-RO"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09.00 AM </a:t>
            </a:r>
            <a:r>
              <a:rPr lang="ro-RO"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16.00 PM</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Pentru a răspunde limitărilor,</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porgramul poate fi scurtat sau fragmentat pe mai multe zile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0</a:t>
            </a:fld>
            <a:endParaRPr lang="en-US"/>
          </a:p>
        </p:txBody>
      </p:sp>
    </p:spTree>
    <p:extLst>
      <p:ext uri="{BB962C8B-B14F-4D97-AF65-F5344CB8AC3E}">
        <p14:creationId xmlns:p14="http://schemas.microsoft.com/office/powerpoint/2010/main" val="225593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10</a:t>
            </a:r>
          </a:p>
          <a:p>
            <a:endParaRPr lang="ro-RO" dirty="0" smtClean="0"/>
          </a:p>
          <a:p>
            <a:r>
              <a:rPr lang="ro-RO" dirty="0" smtClean="0"/>
              <a:t>Încă</a:t>
            </a:r>
            <a:r>
              <a:rPr lang="ro-RO" baseline="0" dirty="0" smtClean="0"/>
              <a:t> discutăm despre formele externe de manifestare ale radicalizării. Și este important de menționat că acestea pot fi centrate pe convigeri religioase, convingeri politice de extremă dreapta sau stânga, sau pe extremsimul de sursă unică – precum activismul și extremismul pentru drepturile animalelor, eco-anarhism etc. </a:t>
            </a:r>
            <a:endParaRPr lang="en-US" dirty="0" smtClean="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9</a:t>
            </a:fld>
            <a:endParaRPr lang="en-US"/>
          </a:p>
        </p:txBody>
      </p:sp>
    </p:spTree>
    <p:extLst>
      <p:ext uri="{BB962C8B-B14F-4D97-AF65-F5344CB8AC3E}">
        <p14:creationId xmlns:p14="http://schemas.microsoft.com/office/powerpoint/2010/main" val="231155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11</a:t>
            </a:r>
          </a:p>
          <a:p>
            <a:endParaRPr lang="ro-RO" dirty="0" smtClean="0"/>
          </a:p>
          <a:p>
            <a:r>
              <a:rPr lang="en-GB" dirty="0" err="1" smtClean="0"/>
              <a:t>Feddes</a:t>
            </a:r>
            <a:r>
              <a:rPr lang="en-GB" dirty="0" smtClean="0"/>
              <a:t> (2015) </a:t>
            </a:r>
            <a:r>
              <a:rPr lang="ro-RO" dirty="0" smtClean="0"/>
              <a:t>și alții argumentează pentru faptul că factorii declanșatori depind de asemenea de motivația dominantă a individului</a:t>
            </a:r>
            <a:r>
              <a:rPr lang="en-GB" dirty="0" smtClean="0"/>
              <a:t>. </a:t>
            </a:r>
            <a:r>
              <a:rPr lang="ro-RO" dirty="0" smtClean="0"/>
              <a:t>Autorii</a:t>
            </a:r>
            <a:r>
              <a:rPr lang="ro-RO" baseline="0" dirty="0" smtClean="0"/>
              <a:t> menționați </a:t>
            </a:r>
            <a:r>
              <a:rPr lang="ro-RO" dirty="0" smtClean="0"/>
              <a:t>fac diferența între patru tipologii</a:t>
            </a:r>
            <a:r>
              <a:rPr lang="ro-RO" baseline="0" dirty="0" smtClean="0"/>
              <a:t> de persoane în ceea ce privește motivația principală a radicalizării</a:t>
            </a:r>
            <a:r>
              <a:rPr lang="en-GB" dirty="0" smtClean="0"/>
              <a:t>. </a:t>
            </a:r>
          </a:p>
          <a:p>
            <a:r>
              <a:rPr lang="en-GB" dirty="0" smtClean="0"/>
              <a:t>1 </a:t>
            </a:r>
            <a:r>
              <a:rPr lang="ro-RO" dirty="0" smtClean="0"/>
              <a:t>Cei care ăși caută identitatea</a:t>
            </a:r>
            <a:r>
              <a:rPr lang="en-GB" dirty="0" smtClean="0"/>
              <a:t>: </a:t>
            </a:r>
            <a:r>
              <a:rPr lang="ro-RO" dirty="0" smtClean="0"/>
              <a:t>persoane care caută o</a:t>
            </a:r>
            <a:r>
              <a:rPr lang="ro-RO" baseline="0" dirty="0" smtClean="0"/>
              <a:t> identitate pozitivă și încearcă să o găsească intrând în relație cu alți oameni</a:t>
            </a:r>
            <a:r>
              <a:rPr lang="en-GB" dirty="0" smtClean="0"/>
              <a:t>. </a:t>
            </a:r>
          </a:p>
          <a:p>
            <a:r>
              <a:rPr lang="en-GB" dirty="0" smtClean="0"/>
              <a:t>2 </a:t>
            </a:r>
            <a:r>
              <a:rPr lang="ro-RO" dirty="0" smtClean="0"/>
              <a:t>Justițiarii </a:t>
            </a:r>
            <a:r>
              <a:rPr lang="en-GB" dirty="0" smtClean="0"/>
              <a:t>: </a:t>
            </a:r>
            <a:r>
              <a:rPr lang="ro-RO" dirty="0" smtClean="0"/>
              <a:t>persoane</a:t>
            </a:r>
            <a:r>
              <a:rPr lang="ro-RO" baseline="0" dirty="0" smtClean="0"/>
              <a:t> care se află în căutarea justiției sociale și politice sau a unui status socio-politic mai înalt pentru propriul lor grup</a:t>
            </a:r>
            <a:r>
              <a:rPr lang="en-GB" dirty="0" smtClean="0"/>
              <a:t>. </a:t>
            </a:r>
          </a:p>
          <a:p>
            <a:r>
              <a:rPr lang="en-GB" dirty="0" smtClean="0"/>
              <a:t>3 </a:t>
            </a:r>
            <a:r>
              <a:rPr lang="ro-RO" dirty="0" smtClean="0"/>
              <a:t>Cei care caută un sens în viață:</a:t>
            </a:r>
            <a:r>
              <a:rPr lang="ro-RO" baseline="0" dirty="0" smtClean="0"/>
              <a:t> persoane care se străduiesc să identifice o ancoră care să dea sens vieții</a:t>
            </a:r>
            <a:r>
              <a:rPr lang="en-GB" dirty="0" smtClean="0"/>
              <a:t>. </a:t>
            </a:r>
          </a:p>
          <a:p>
            <a:r>
              <a:rPr lang="en-GB" dirty="0" smtClean="0"/>
              <a:t>4 </a:t>
            </a:r>
            <a:r>
              <a:rPr lang="ro-RO" dirty="0" smtClean="0"/>
              <a:t>Aventurierii</a:t>
            </a:r>
            <a:r>
              <a:rPr lang="en-GB" dirty="0" smtClean="0"/>
              <a:t>: </a:t>
            </a:r>
            <a:r>
              <a:rPr lang="ro-RO" dirty="0" smtClean="0"/>
              <a:t>persoane</a:t>
            </a:r>
            <a:r>
              <a:rPr lang="ro-RO" baseline="0" dirty="0" smtClean="0"/>
              <a:t> care se află în căutarea senzațiilor tari și aventurii</a:t>
            </a:r>
            <a:r>
              <a:rPr lang="en-GB" dirty="0" smtClean="0"/>
              <a:t>. </a:t>
            </a: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10</a:t>
            </a:fld>
            <a:endParaRPr lang="en-US"/>
          </a:p>
        </p:txBody>
      </p:sp>
    </p:spTree>
    <p:extLst>
      <p:ext uri="{BB962C8B-B14F-4D97-AF65-F5344CB8AC3E}">
        <p14:creationId xmlns:p14="http://schemas.microsoft.com/office/powerpoint/2010/main" val="3824856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 sheet 12</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t>Radicali</a:t>
            </a:r>
            <a:r>
              <a:rPr lang="ro-RO" dirty="0" smtClean="0"/>
              <a:t>zarea</a:t>
            </a:r>
            <a:r>
              <a:rPr lang="ro-RO" baseline="0" dirty="0" smtClean="0"/>
              <a:t> este în general percepută ca uin proces dinamic și non-linear</a:t>
            </a:r>
            <a:r>
              <a:rPr lang="nl-NL" dirty="0" smtClean="0"/>
              <a:t>.</a:t>
            </a:r>
            <a:r>
              <a:rPr lang="nl-NL" baseline="0" dirty="0" smtClean="0"/>
              <a:t> </a:t>
            </a:r>
            <a:r>
              <a:rPr lang="ro-RO" baseline="0" dirty="0" smtClean="0"/>
              <a:t>Unii cercetători au încercat săă strcutureze acest proces în etape sau niveluri de radicalizare</a:t>
            </a:r>
            <a:r>
              <a:rPr lang="en-US" baseline="0" dirty="0" smtClean="0"/>
              <a:t>. </a:t>
            </a:r>
            <a:r>
              <a:rPr lang="en-US" dirty="0" err="1" smtClean="0"/>
              <a:t>Moghaddam</a:t>
            </a:r>
            <a:r>
              <a:rPr lang="en-US" baseline="0" dirty="0" smtClean="0"/>
              <a:t> </a:t>
            </a:r>
            <a:r>
              <a:rPr lang="ro-RO" baseline="0" dirty="0" smtClean="0"/>
              <a:t>a descris aceste faze ca o scară</a:t>
            </a:r>
            <a:r>
              <a:rPr lang="en-US" baseline="0" dirty="0" smtClean="0"/>
              <a:t>, </a:t>
            </a:r>
            <a:r>
              <a:rPr lang="ro-RO" baseline="0" dirty="0" smtClean="0"/>
              <a:t>pe care un individ poate să urce pe niveluri diferite</a:t>
            </a:r>
            <a:r>
              <a:rPr lang="en-US" baseline="0" dirty="0" smtClean="0"/>
              <a:t>. </a:t>
            </a:r>
            <a:r>
              <a:rPr lang="ro-RO" baseline="0" dirty="0" smtClean="0"/>
              <a:t>Fiecare nivel are nevoie să fie alimentat cu și mai multe convingeri pentru a trece la următorul, conducând în final la eliminarea inhibițiilor de  comite o faptă violentă.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algn="l" fontAlgn="base"/>
            <a:r>
              <a:rPr lang="ro-RO" b="1" i="0" dirty="0" smtClean="0">
                <a:solidFill>
                  <a:srgbClr val="282828"/>
                </a:solidFill>
                <a:effectLst/>
                <a:latin typeface="Open Sans"/>
              </a:rPr>
              <a:t>Parter</a:t>
            </a:r>
            <a:endParaRPr lang="en-GB" b="1" i="0" dirty="0" smtClean="0">
              <a:solidFill>
                <a:srgbClr val="282828"/>
              </a:solidFill>
              <a:effectLst/>
              <a:latin typeface="Open Sans"/>
            </a:endParaRPr>
          </a:p>
          <a:p>
            <a:pPr algn="l" fontAlgn="base"/>
            <a:r>
              <a:rPr lang="ro-RO" b="0" i="0" dirty="0" smtClean="0">
                <a:solidFill>
                  <a:srgbClr val="282828"/>
                </a:solidFill>
                <a:effectLst/>
                <a:latin typeface="Open Sans"/>
              </a:rPr>
              <a:t>Primul nivel descrie propriile noastre interpretări cu privire la status-quo-ul</a:t>
            </a:r>
            <a:r>
              <a:rPr lang="ro-RO" b="0" i="0" baseline="0" dirty="0" smtClean="0">
                <a:solidFill>
                  <a:srgbClr val="282828"/>
                </a:solidFill>
                <a:effectLst/>
                <a:latin typeface="Open Sans"/>
              </a:rPr>
              <a:t> social, politic, percepția injustiției, deprivării de resurse etc.</a:t>
            </a:r>
            <a:r>
              <a:rPr lang="en-GB" b="0" i="0" dirty="0" smtClean="0">
                <a:solidFill>
                  <a:srgbClr val="282828"/>
                </a:solidFill>
                <a:effectLst/>
                <a:latin typeface="Open Sans"/>
              </a:rPr>
              <a:t> </a:t>
            </a:r>
            <a:r>
              <a:rPr lang="ro-RO" b="0" i="0" dirty="0" smtClean="0">
                <a:solidFill>
                  <a:srgbClr val="282828"/>
                </a:solidFill>
                <a:effectLst/>
                <a:latin typeface="Open Sans"/>
              </a:rPr>
              <a:t>Acesta</a:t>
            </a:r>
            <a:r>
              <a:rPr lang="ro-RO" b="0" i="0" baseline="0" dirty="0" smtClean="0">
                <a:solidFill>
                  <a:srgbClr val="282828"/>
                </a:solidFill>
                <a:effectLst/>
                <a:latin typeface="Open Sans"/>
              </a:rPr>
              <a:t> este un porces normal, prin care trecem cu toții, însă poate constitui fundamentul pentru trecerea in cea de a doua fază</a:t>
            </a:r>
            <a:r>
              <a:rPr lang="en-GB" b="0" i="0" dirty="0" smtClean="0">
                <a:solidFill>
                  <a:srgbClr val="282828"/>
                </a:solidFill>
                <a:effectLst/>
                <a:latin typeface="Open Sans"/>
              </a:rPr>
              <a:t>. </a:t>
            </a:r>
          </a:p>
          <a:p>
            <a:pPr algn="l" fontAlgn="base"/>
            <a:endParaRPr lang="ro-RO" b="1" i="0" dirty="0" smtClean="0">
              <a:solidFill>
                <a:srgbClr val="282828"/>
              </a:solidFill>
              <a:effectLst/>
              <a:latin typeface="Open Sans"/>
            </a:endParaRPr>
          </a:p>
          <a:p>
            <a:pPr algn="l" fontAlgn="base"/>
            <a:r>
              <a:rPr lang="ro-RO" b="1" i="0" dirty="0" smtClean="0">
                <a:solidFill>
                  <a:srgbClr val="282828"/>
                </a:solidFill>
                <a:effectLst/>
                <a:latin typeface="Open Sans"/>
              </a:rPr>
              <a:t>Treapta 1</a:t>
            </a:r>
            <a:endParaRPr lang="en-GB" b="1" i="0" dirty="0" smtClean="0">
              <a:solidFill>
                <a:srgbClr val="282828"/>
              </a:solidFill>
              <a:effectLst/>
              <a:latin typeface="Open Sans"/>
            </a:endParaRPr>
          </a:p>
          <a:p>
            <a:pPr algn="l" fontAlgn="base"/>
            <a:r>
              <a:rPr lang="ro-RO" b="0" i="0" dirty="0" smtClean="0">
                <a:solidFill>
                  <a:srgbClr val="282828"/>
                </a:solidFill>
                <a:effectLst/>
                <a:latin typeface="Open Sans"/>
              </a:rPr>
              <a:t>Individul</a:t>
            </a:r>
            <a:r>
              <a:rPr lang="ro-RO" b="0" i="0" baseline="0" dirty="0" smtClean="0">
                <a:solidFill>
                  <a:srgbClr val="282828"/>
                </a:solidFill>
                <a:effectLst/>
                <a:latin typeface="Open Sans"/>
              </a:rPr>
              <a:t> are sentimentul că el sau grupul din care face parte este tratat incorect</a:t>
            </a:r>
            <a:r>
              <a:rPr lang="en-GB" b="0" i="0" dirty="0" smtClean="0">
                <a:solidFill>
                  <a:srgbClr val="282828"/>
                </a:solidFill>
                <a:effectLst/>
                <a:latin typeface="Open Sans"/>
              </a:rPr>
              <a:t>. </a:t>
            </a:r>
            <a:r>
              <a:rPr lang="ro-RO" b="0" i="0" dirty="0" smtClean="0">
                <a:solidFill>
                  <a:srgbClr val="282828"/>
                </a:solidFill>
                <a:effectLst/>
                <a:latin typeface="Open Sans"/>
              </a:rPr>
              <a:t>În acest punct, este încă</a:t>
            </a:r>
            <a:r>
              <a:rPr lang="ro-RO" b="0" i="0" baseline="0" dirty="0" smtClean="0">
                <a:solidFill>
                  <a:srgbClr val="282828"/>
                </a:solidFill>
                <a:effectLst/>
                <a:latin typeface="Open Sans"/>
              </a:rPr>
              <a:t> posibil ca înclinația către radicalizare să nu se materializeze</a:t>
            </a:r>
            <a:r>
              <a:rPr lang="en-GB" b="0" i="0" dirty="0" smtClean="0">
                <a:solidFill>
                  <a:srgbClr val="282828"/>
                </a:solidFill>
                <a:effectLst/>
                <a:latin typeface="Open Sans"/>
              </a:rPr>
              <a:t>. </a:t>
            </a:r>
            <a:r>
              <a:rPr lang="ro-RO" b="0" i="0" dirty="0" smtClean="0">
                <a:solidFill>
                  <a:srgbClr val="282828"/>
                </a:solidFill>
                <a:effectLst/>
                <a:latin typeface="Open Sans"/>
              </a:rPr>
              <a:t>Deturnarea se poate face</a:t>
            </a:r>
            <a:r>
              <a:rPr lang="en-GB" b="0" i="0" dirty="0" smtClean="0">
                <a:solidFill>
                  <a:srgbClr val="282828"/>
                </a:solidFill>
                <a:effectLst/>
                <a:latin typeface="Open Sans"/>
              </a:rPr>
              <a:t>,</a:t>
            </a:r>
            <a:r>
              <a:rPr lang="ro-RO" b="0" i="0" dirty="0" smtClean="0">
                <a:solidFill>
                  <a:srgbClr val="282828"/>
                </a:solidFill>
                <a:effectLst/>
                <a:latin typeface="Open Sans"/>
              </a:rPr>
              <a:t> deexemplu, prin oferirea unor căi legitime de a gestiona și îndrepta injustiția resimțită,</a:t>
            </a:r>
            <a:r>
              <a:rPr lang="en-GB" b="0" i="0" dirty="0" smtClean="0">
                <a:solidFill>
                  <a:srgbClr val="282828"/>
                </a:solidFill>
                <a:effectLst/>
                <a:latin typeface="Open Sans"/>
              </a:rPr>
              <a:t> </a:t>
            </a:r>
            <a:r>
              <a:rPr lang="ro-RO" b="0" i="0" dirty="0" smtClean="0">
                <a:solidFill>
                  <a:srgbClr val="282828"/>
                </a:solidFill>
                <a:effectLst/>
                <a:latin typeface="Open Sans"/>
              </a:rPr>
              <a:t>precum activismul civic</a:t>
            </a:r>
            <a:r>
              <a:rPr lang="ro-RO" b="0" i="0" baseline="0" dirty="0" smtClean="0">
                <a:solidFill>
                  <a:srgbClr val="282828"/>
                </a:solidFill>
                <a:effectLst/>
                <a:latin typeface="Open Sans"/>
              </a:rPr>
              <a:t> </a:t>
            </a:r>
            <a:r>
              <a:rPr lang="ro-RO" b="0" i="0" dirty="0" smtClean="0">
                <a:solidFill>
                  <a:srgbClr val="282828"/>
                </a:solidFill>
                <a:effectLst/>
                <a:latin typeface="Open Sans"/>
              </a:rPr>
              <a:t>sau aderarea la o mișcare politică.</a:t>
            </a:r>
            <a:r>
              <a:rPr lang="en-GB" b="0" i="0" dirty="0" smtClean="0">
                <a:solidFill>
                  <a:srgbClr val="282828"/>
                </a:solidFill>
                <a:effectLst/>
                <a:latin typeface="Open Sans"/>
              </a:rPr>
              <a:t> </a:t>
            </a:r>
            <a:r>
              <a:rPr lang="ro-RO" b="0" i="0" dirty="0" smtClean="0">
                <a:solidFill>
                  <a:srgbClr val="282828"/>
                </a:solidFill>
                <a:effectLst/>
                <a:latin typeface="Open Sans"/>
              </a:rPr>
              <a:t>Dacă înspă</a:t>
            </a:r>
            <a:r>
              <a:rPr lang="ro-RO" b="0" i="0" baseline="0" dirty="0" smtClean="0">
                <a:solidFill>
                  <a:srgbClr val="282828"/>
                </a:solidFill>
                <a:effectLst/>
                <a:latin typeface="Open Sans"/>
              </a:rPr>
              <a:t> acest lucru nu se întâmplă și persoana în cauză nu vede alte posibilități</a:t>
            </a:r>
            <a:r>
              <a:rPr lang="en-GB" b="0" i="0" dirty="0" smtClean="0">
                <a:solidFill>
                  <a:srgbClr val="282828"/>
                </a:solidFill>
                <a:effectLst/>
                <a:latin typeface="Open Sans"/>
              </a:rPr>
              <a:t>? </a:t>
            </a:r>
            <a:r>
              <a:rPr lang="ro-RO" b="0" i="0" dirty="0" smtClean="0">
                <a:solidFill>
                  <a:srgbClr val="282828"/>
                </a:solidFill>
                <a:effectLst/>
                <a:latin typeface="Open Sans"/>
              </a:rPr>
              <a:t>Atunci, acest parcus consolidează sentimentul de nedreptate și este accesat rapid un</a:t>
            </a:r>
            <a:r>
              <a:rPr lang="ro-RO" b="0" i="0" baseline="0" dirty="0" smtClean="0">
                <a:solidFill>
                  <a:srgbClr val="282828"/>
                </a:solidFill>
                <a:effectLst/>
                <a:latin typeface="Open Sans"/>
              </a:rPr>
              <a:t> nou nivel</a:t>
            </a:r>
            <a:r>
              <a:rPr lang="en-GB" b="0" i="0" dirty="0" smtClean="0">
                <a:solidFill>
                  <a:srgbClr val="282828"/>
                </a:solidFill>
                <a:effectLst/>
                <a:latin typeface="Open Sans"/>
              </a:rPr>
              <a:t>.</a:t>
            </a:r>
          </a:p>
          <a:p>
            <a:pPr algn="l" fontAlgn="base"/>
            <a:endParaRPr lang="ro-RO" b="1" i="0" dirty="0" smtClean="0">
              <a:solidFill>
                <a:srgbClr val="282828"/>
              </a:solidFill>
              <a:effectLst/>
              <a:latin typeface="Open Sans"/>
            </a:endParaRPr>
          </a:p>
          <a:p>
            <a:pPr algn="l" fontAlgn="base"/>
            <a:r>
              <a:rPr lang="ro-RO" b="1" i="0" dirty="0" smtClean="0">
                <a:solidFill>
                  <a:srgbClr val="282828"/>
                </a:solidFill>
                <a:effectLst/>
                <a:latin typeface="Open Sans"/>
              </a:rPr>
              <a:t>Treapta </a:t>
            </a:r>
            <a:r>
              <a:rPr lang="ro-RO" b="1" i="0" baseline="0" dirty="0" smtClean="0">
                <a:solidFill>
                  <a:srgbClr val="282828"/>
                </a:solidFill>
                <a:effectLst/>
                <a:latin typeface="Open Sans"/>
              </a:rPr>
              <a:t>2 </a:t>
            </a:r>
            <a:endParaRPr lang="en-GB" b="1" i="0" dirty="0" smtClean="0">
              <a:solidFill>
                <a:srgbClr val="282828"/>
              </a:solidFill>
              <a:effectLst/>
              <a:latin typeface="Open Sans"/>
            </a:endParaRPr>
          </a:p>
          <a:p>
            <a:pPr algn="l" fontAlgn="base"/>
            <a:r>
              <a:rPr lang="ro-RO" b="0" i="0" dirty="0" smtClean="0">
                <a:solidFill>
                  <a:srgbClr val="282828"/>
                </a:solidFill>
                <a:effectLst/>
                <a:latin typeface="Open Sans"/>
              </a:rPr>
              <a:t>Individul</a:t>
            </a:r>
            <a:r>
              <a:rPr lang="ro-RO" b="0" i="0" baseline="0" dirty="0" smtClean="0">
                <a:solidFill>
                  <a:srgbClr val="282828"/>
                </a:solidFill>
                <a:effectLst/>
                <a:latin typeface="Open Sans"/>
              </a:rPr>
              <a:t> devine agresiv.</a:t>
            </a:r>
            <a:r>
              <a:rPr lang="en-GB" b="0" i="0" dirty="0" smtClean="0">
                <a:solidFill>
                  <a:srgbClr val="282828"/>
                </a:solidFill>
                <a:effectLst/>
                <a:latin typeface="Open Sans"/>
              </a:rPr>
              <a:t> </a:t>
            </a:r>
            <a:r>
              <a:rPr lang="ro-RO" b="0" i="0" dirty="0" smtClean="0">
                <a:solidFill>
                  <a:srgbClr val="282828"/>
                </a:solidFill>
                <a:effectLst/>
                <a:latin typeface="Open Sans"/>
              </a:rPr>
              <a:t>Dacă</a:t>
            </a:r>
            <a:r>
              <a:rPr lang="ro-RO" b="0" i="0" baseline="0" dirty="0" smtClean="0">
                <a:solidFill>
                  <a:srgbClr val="282828"/>
                </a:solidFill>
                <a:effectLst/>
                <a:latin typeface="Open Sans"/>
              </a:rPr>
              <a:t> nu poate reduce ivelul d eagresiune prin reglarea impulsurilor</a:t>
            </a:r>
            <a:r>
              <a:rPr lang="en-GB" b="0" i="0" dirty="0" smtClean="0">
                <a:solidFill>
                  <a:srgbClr val="282828"/>
                </a:solidFill>
                <a:effectLst/>
                <a:latin typeface="Open Sans"/>
              </a:rPr>
              <a:t>, </a:t>
            </a:r>
            <a:r>
              <a:rPr lang="ro-RO" b="0" i="0" dirty="0" smtClean="0">
                <a:solidFill>
                  <a:srgbClr val="282828"/>
                </a:solidFill>
                <a:effectLst/>
                <a:latin typeface="Open Sans"/>
              </a:rPr>
              <a:t>atunci va căuta</a:t>
            </a:r>
            <a:r>
              <a:rPr lang="ro-RO" b="0" i="0" baseline="0" dirty="0" smtClean="0">
                <a:solidFill>
                  <a:srgbClr val="282828"/>
                </a:solidFill>
                <a:effectLst/>
                <a:latin typeface="Open Sans"/>
              </a:rPr>
              <a:t> soluții radicale</a:t>
            </a:r>
            <a:r>
              <a:rPr lang="en-GB" b="0" i="0" dirty="0" smtClean="0">
                <a:solidFill>
                  <a:srgbClr val="282828"/>
                </a:solidFill>
                <a:effectLst/>
                <a:latin typeface="Open Sans"/>
              </a:rPr>
              <a:t>. </a:t>
            </a:r>
            <a:r>
              <a:rPr lang="ro-RO" b="0" i="0" dirty="0" smtClean="0">
                <a:solidFill>
                  <a:srgbClr val="282828"/>
                </a:solidFill>
                <a:effectLst/>
                <a:latin typeface="Open Sans"/>
              </a:rPr>
              <a:t>Dacă</a:t>
            </a:r>
            <a:r>
              <a:rPr lang="ro-RO" b="0" i="0" baseline="0" dirty="0" smtClean="0">
                <a:solidFill>
                  <a:srgbClr val="282828"/>
                </a:solidFill>
                <a:effectLst/>
                <a:latin typeface="Open Sans"/>
              </a:rPr>
              <a:t> apoi aderă la un grup radical, atunci mai face un pas către radicalizare</a:t>
            </a:r>
            <a:r>
              <a:rPr lang="en-GB" b="1" i="0" dirty="0" smtClean="0">
                <a:solidFill>
                  <a:srgbClr val="282828"/>
                </a:solidFill>
                <a:effectLst/>
                <a:latin typeface="Open Sans"/>
              </a:rPr>
              <a:t>.</a:t>
            </a:r>
          </a:p>
          <a:p>
            <a:pPr algn="l" fontAlgn="base"/>
            <a:endParaRPr lang="ro-RO" b="1" i="0" dirty="0" smtClean="0">
              <a:solidFill>
                <a:srgbClr val="282828"/>
              </a:solidFill>
              <a:effectLst/>
              <a:latin typeface="Open Sans"/>
            </a:endParaRPr>
          </a:p>
          <a:p>
            <a:pPr algn="l" fontAlgn="base"/>
            <a:r>
              <a:rPr lang="ro-RO" b="1" i="0" dirty="0" smtClean="0">
                <a:solidFill>
                  <a:srgbClr val="282828"/>
                </a:solidFill>
                <a:effectLst/>
                <a:latin typeface="Open Sans"/>
              </a:rPr>
              <a:t>Treapta 3</a:t>
            </a:r>
            <a:endParaRPr lang="en-GB" b="1" i="0" dirty="0" smtClean="0">
              <a:solidFill>
                <a:srgbClr val="282828"/>
              </a:solidFill>
              <a:effectLst/>
              <a:latin typeface="Open Sans"/>
            </a:endParaRPr>
          </a:p>
          <a:p>
            <a:pPr algn="l" fontAlgn="base"/>
            <a:r>
              <a:rPr lang="ro-RO" b="0" i="0" dirty="0" smtClean="0">
                <a:solidFill>
                  <a:srgbClr val="282828"/>
                </a:solidFill>
                <a:effectLst/>
                <a:latin typeface="Open Sans"/>
              </a:rPr>
              <a:t>Individul</a:t>
            </a:r>
            <a:r>
              <a:rPr lang="ro-RO" b="0" i="0" baseline="0" dirty="0" smtClean="0">
                <a:solidFill>
                  <a:srgbClr val="282828"/>
                </a:solidFill>
                <a:effectLst/>
                <a:latin typeface="Open Sans"/>
              </a:rPr>
              <a:t> acceptă  și se identifică cu un set de convingeri aparținând unui grup radical.</a:t>
            </a:r>
            <a:r>
              <a:rPr lang="en-GB" b="0" i="0" dirty="0" smtClean="0">
                <a:solidFill>
                  <a:srgbClr val="282828"/>
                </a:solidFill>
                <a:effectLst/>
                <a:latin typeface="Open Sans"/>
              </a:rPr>
              <a:t> </a:t>
            </a:r>
            <a:r>
              <a:rPr lang="ro-RO" b="0" i="0" dirty="0" smtClean="0">
                <a:solidFill>
                  <a:srgbClr val="282828"/>
                </a:solidFill>
                <a:effectLst/>
                <a:latin typeface="Open Sans"/>
              </a:rPr>
              <a:t>Pasul către următorul nivel este mult mai mic.</a:t>
            </a:r>
            <a:endParaRPr lang="en-GB" b="0" i="0" dirty="0" smtClean="0">
              <a:solidFill>
                <a:srgbClr val="282828"/>
              </a:solidFill>
              <a:effectLst/>
              <a:latin typeface="Open Sans"/>
            </a:endParaRPr>
          </a:p>
          <a:p>
            <a:pPr algn="l" fontAlgn="base"/>
            <a:endParaRPr lang="ro-RO" b="1" i="0" dirty="0" smtClean="0">
              <a:solidFill>
                <a:srgbClr val="282828"/>
              </a:solidFill>
              <a:effectLst/>
              <a:latin typeface="Open Sans"/>
            </a:endParaRPr>
          </a:p>
          <a:p>
            <a:pPr algn="l" fontAlgn="base"/>
            <a:r>
              <a:rPr lang="ro-RO" b="1" i="0" dirty="0" smtClean="0">
                <a:solidFill>
                  <a:srgbClr val="282828"/>
                </a:solidFill>
                <a:effectLst/>
                <a:latin typeface="Open Sans"/>
              </a:rPr>
              <a:t>Treapta 4</a:t>
            </a:r>
            <a:endParaRPr lang="en-GB" b="1" i="0" dirty="0" smtClean="0">
              <a:solidFill>
                <a:srgbClr val="282828"/>
              </a:solidFill>
              <a:effectLst/>
              <a:latin typeface="Open Sans"/>
            </a:endParaRPr>
          </a:p>
          <a:p>
            <a:pPr algn="l" fontAlgn="base"/>
            <a:r>
              <a:rPr lang="ro-RO" b="0" i="0" dirty="0" smtClean="0">
                <a:solidFill>
                  <a:srgbClr val="282828"/>
                </a:solidFill>
                <a:effectLst/>
                <a:latin typeface="Open Sans"/>
              </a:rPr>
              <a:t>Grupul radical și codul etic al acestuia devin o ancoră centrală în</a:t>
            </a:r>
            <a:r>
              <a:rPr lang="ro-RO" b="0" i="0" baseline="0" dirty="0" smtClean="0">
                <a:solidFill>
                  <a:srgbClr val="282828"/>
                </a:solidFill>
                <a:effectLst/>
                <a:latin typeface="Open Sans"/>
              </a:rPr>
              <a:t> viața individului</a:t>
            </a:r>
            <a:r>
              <a:rPr lang="en-GB" b="0" i="0" dirty="0" smtClean="0">
                <a:solidFill>
                  <a:srgbClr val="282828"/>
                </a:solidFill>
                <a:effectLst/>
                <a:latin typeface="Open Sans"/>
              </a:rPr>
              <a:t>. </a:t>
            </a:r>
            <a:r>
              <a:rPr lang="ro-RO" b="0" i="0" dirty="0" smtClean="0">
                <a:solidFill>
                  <a:srgbClr val="282828"/>
                </a:solidFill>
                <a:effectLst/>
                <a:latin typeface="Open Sans"/>
              </a:rPr>
              <a:t>Acesta găsește</a:t>
            </a:r>
            <a:r>
              <a:rPr lang="ro-RO" b="0" i="0" baseline="0" dirty="0" smtClean="0">
                <a:solidFill>
                  <a:srgbClr val="282828"/>
                </a:solidFill>
                <a:effectLst/>
                <a:latin typeface="Open Sans"/>
              </a:rPr>
              <a:t> atacurile teroriste justificabile.</a:t>
            </a:r>
            <a:endParaRPr lang="en-GB" b="0" i="0" dirty="0" smtClean="0">
              <a:solidFill>
                <a:srgbClr val="282828"/>
              </a:solidFill>
              <a:effectLst/>
              <a:latin typeface="Open Sans"/>
            </a:endParaRPr>
          </a:p>
          <a:p>
            <a:pPr algn="l" fontAlgn="base"/>
            <a:endParaRPr lang="ro-RO" b="1" i="0" dirty="0" smtClean="0">
              <a:solidFill>
                <a:srgbClr val="282828"/>
              </a:solidFill>
              <a:effectLst/>
              <a:latin typeface="Open Sans"/>
            </a:endParaRPr>
          </a:p>
          <a:p>
            <a:pPr algn="l" fontAlgn="base"/>
            <a:r>
              <a:rPr lang="ro-RO" b="1" i="0" dirty="0" smtClean="0">
                <a:solidFill>
                  <a:srgbClr val="282828"/>
                </a:solidFill>
                <a:effectLst/>
                <a:latin typeface="Open Sans"/>
              </a:rPr>
              <a:t>Treapta 5</a:t>
            </a:r>
            <a:endParaRPr lang="en-GB" b="1" i="0" dirty="0" smtClean="0">
              <a:solidFill>
                <a:srgbClr val="282828"/>
              </a:solidFill>
              <a:effectLst/>
              <a:latin typeface="Open Sans"/>
            </a:endParaRPr>
          </a:p>
          <a:p>
            <a:pPr algn="l" fontAlgn="base"/>
            <a:r>
              <a:rPr lang="ro-RO" b="0" i="0" dirty="0" smtClean="0">
                <a:solidFill>
                  <a:srgbClr val="282828"/>
                </a:solidFill>
                <a:effectLst/>
                <a:latin typeface="Open Sans"/>
              </a:rPr>
              <a:t>La</a:t>
            </a:r>
            <a:r>
              <a:rPr lang="ro-RO" b="0" i="0" baseline="0" dirty="0" smtClean="0">
                <a:solidFill>
                  <a:srgbClr val="282828"/>
                </a:solidFill>
                <a:effectLst/>
                <a:latin typeface="Open Sans"/>
              </a:rPr>
              <a:t> acest nivel, individul este pregătit să comită acte teroriste</a:t>
            </a:r>
            <a:r>
              <a:rPr lang="en-GB" b="0" i="0" dirty="0" smtClean="0">
                <a:solidFill>
                  <a:srgbClr val="282828"/>
                </a:solidFill>
                <a:effectLst/>
                <a:latin typeface="Open Sans"/>
              </a:rPr>
              <a:t>. </a:t>
            </a:r>
            <a:r>
              <a:rPr lang="ro-RO" b="0" i="0" dirty="0" smtClean="0">
                <a:solidFill>
                  <a:srgbClr val="282828"/>
                </a:solidFill>
                <a:effectLst/>
                <a:latin typeface="Open Sans"/>
              </a:rPr>
              <a:t>Wel evită tot ce l-ar</a:t>
            </a:r>
            <a:r>
              <a:rPr lang="ro-RO" b="0" i="0" baseline="0" dirty="0" smtClean="0">
                <a:solidFill>
                  <a:srgbClr val="282828"/>
                </a:solidFill>
                <a:effectLst/>
                <a:latin typeface="Open Sans"/>
              </a:rPr>
              <a:t> putea opri din drumul său.</a:t>
            </a:r>
            <a:endParaRPr lang="en-GB" b="0" i="0" dirty="0" smtClean="0">
              <a:solidFill>
                <a:srgbClr val="282828"/>
              </a:solidFill>
              <a:effectLst/>
              <a:latin typeface="Open Sans"/>
            </a:endParaRPr>
          </a:p>
          <a:p>
            <a:pPr algn="l" fontAlgn="base"/>
            <a:endParaRPr lang="nl-NL" b="1" i="0" dirty="0" smtClean="0">
              <a:solidFill>
                <a:srgbClr val="282828"/>
              </a:solidFill>
              <a:effectLst/>
              <a:latin typeface="Open Sans"/>
            </a:endParaRPr>
          </a:p>
          <a:p>
            <a:r>
              <a:rPr lang="ro-RO" dirty="0" smtClean="0"/>
              <a:t>Modelul scării ilustrează</a:t>
            </a:r>
            <a:r>
              <a:rPr lang="ro-RO" baseline="0" dirty="0" smtClean="0"/>
              <a:t> </a:t>
            </a:r>
            <a:r>
              <a:rPr lang="ro-RO" dirty="0" smtClean="0"/>
              <a:t>un proces de luare a deciziei</a:t>
            </a:r>
            <a:r>
              <a:rPr lang="en-GB" dirty="0" smtClean="0"/>
              <a:t>. </a:t>
            </a:r>
            <a:r>
              <a:rPr lang="ro-RO" dirty="0" smtClean="0"/>
              <a:t>Radicalizarea</a:t>
            </a:r>
            <a:r>
              <a:rPr lang="ro-RO" baseline="0" dirty="0" smtClean="0"/>
              <a:t> constă în drumul parcurs de la o treapta la alta</a:t>
            </a:r>
            <a:r>
              <a:rPr lang="en-GB" dirty="0" smtClean="0"/>
              <a:t>. </a:t>
            </a:r>
            <a:r>
              <a:rPr lang="ro-RO" dirty="0" smtClean="0"/>
              <a:t>Pe fiecare nivel sunt </a:t>
            </a:r>
            <a:r>
              <a:rPr lang="ro-RO" baseline="0" dirty="0" smtClean="0"/>
              <a:t>uși care ar putea fi deschise sau nu</a:t>
            </a:r>
            <a:r>
              <a:rPr lang="en-GB" dirty="0" smtClean="0"/>
              <a:t>. </a:t>
            </a:r>
            <a:r>
              <a:rPr lang="ro-RO" dirty="0" smtClean="0"/>
              <a:t>Dacă cineva rămâne la un nivel sau se mută la următorul,</a:t>
            </a:r>
            <a:r>
              <a:rPr lang="ro-RO" baseline="0" dirty="0" smtClean="0"/>
              <a:t> depinde de modul în care ușile sunt percepute ca fiind deschise sau închise</a:t>
            </a:r>
            <a:r>
              <a:rPr lang="en-GB" dirty="0" smtClean="0"/>
              <a:t>. </a:t>
            </a:r>
            <a:r>
              <a:rPr lang="ro-RO" dirty="0" smtClean="0"/>
              <a:t>Cu cât cineva urcă</a:t>
            </a:r>
            <a:r>
              <a:rPr lang="ro-RO" baseline="0" dirty="0" smtClean="0"/>
              <a:t> mai sus pe această scară a radicalizării, vede deschise tot mai puține opțiuni.</a:t>
            </a:r>
            <a:r>
              <a:rPr lang="en-GB" dirty="0" smtClean="0"/>
              <a:t> </a:t>
            </a:r>
            <a:r>
              <a:rPr lang="ro-RO" dirty="0" smtClean="0"/>
              <a:t>Acest lucru poate însemna</a:t>
            </a:r>
            <a:r>
              <a:rPr lang="ro-RO" baseline="0" dirty="0" smtClean="0"/>
              <a:t> că vioelnța devine singurul mod de exprimare</a:t>
            </a:r>
            <a:r>
              <a:rPr lang="en-GB" dirty="0" smtClean="0"/>
              <a:t>. </a:t>
            </a:r>
          </a:p>
          <a:p>
            <a:endParaRPr lang="nl-NL" dirty="0" smtClean="0"/>
          </a:p>
          <a:p>
            <a:r>
              <a:rPr lang="en-GB" dirty="0" smtClean="0"/>
              <a:t>end</a:t>
            </a:r>
            <a:r>
              <a:rPr lang="en-GB" dirty="0"/>
              <a:t>. </a:t>
            </a:r>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11</a:t>
            </a:fld>
            <a:endParaRPr lang="en-US"/>
          </a:p>
        </p:txBody>
      </p:sp>
    </p:spTree>
    <p:extLst>
      <p:ext uri="{BB962C8B-B14F-4D97-AF65-F5344CB8AC3E}">
        <p14:creationId xmlns:p14="http://schemas.microsoft.com/office/powerpoint/2010/main" val="41202161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sheet </a:t>
            </a:r>
            <a:r>
              <a:rPr lang="en-GB" sz="1200" b="1" i="0" u="none" strike="noStrike" baseline="0" dirty="0" smtClean="0">
                <a:latin typeface="Verdana" panose="020B0604030504040204" pitchFamily="34" charset="0"/>
              </a:rPr>
              <a:t>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baseline="0" dirty="0" smtClean="0"/>
              <a:t>Această schemă este folosită de </a:t>
            </a:r>
            <a:r>
              <a:rPr lang="en-US" baseline="0" dirty="0" err="1" smtClean="0"/>
              <a:t>Feddes</a:t>
            </a:r>
            <a:r>
              <a:rPr lang="en-US" baseline="0" dirty="0" smtClean="0"/>
              <a:t>, </a:t>
            </a:r>
            <a:r>
              <a:rPr lang="ro-RO" baseline="0" dirty="0" smtClean="0"/>
              <a:t>care descrie modul în care o anumită sensibilitate față de o cauză poate conduce la demerusri exploratorii</a:t>
            </a:r>
            <a:r>
              <a:rPr lang="en-US" baseline="0" dirty="0" smtClean="0"/>
              <a:t>, </a:t>
            </a:r>
            <a:r>
              <a:rPr lang="ro-RO" baseline="0" dirty="0" smtClean="0"/>
              <a:t>ce il expun pe individ la propaganda radicală și care îl pot influența să devină membrul unui grup extremist și apoi să comită atentate teroriste. </a:t>
            </a: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ro-RO" sz="1200" b="0" i="0" kern="1200" dirty="0" smtClean="0">
                <a:solidFill>
                  <a:schemeClr val="tx1"/>
                </a:solidFill>
                <a:effectLst/>
                <a:latin typeface="+mn-lt"/>
                <a:ea typeface="+mn-ea"/>
                <a:cs typeface="+mn-cs"/>
              </a:rPr>
              <a:t>Informații de background</a:t>
            </a:r>
            <a:r>
              <a:rPr lang="nl-NL" sz="1200" b="0" i="0" kern="1200" dirty="0" smtClean="0">
                <a:solidFill>
                  <a:schemeClr val="tx1"/>
                </a:solidFill>
                <a:effectLst/>
                <a:latin typeface="+mn-lt"/>
                <a:ea typeface="+mn-ea"/>
                <a:cs typeface="+mn-cs"/>
              </a:rPr>
              <a:t>:</a:t>
            </a:r>
          </a:p>
          <a:p>
            <a:r>
              <a:rPr lang="ro-RO" sz="1200" b="0" i="0" kern="1200" dirty="0" smtClean="0">
                <a:solidFill>
                  <a:schemeClr val="tx1"/>
                </a:solidFill>
                <a:effectLst/>
                <a:latin typeface="+mn-lt"/>
                <a:ea typeface="+mn-ea"/>
                <a:cs typeface="+mn-cs"/>
              </a:rPr>
              <a:t>Oarecum similar</a:t>
            </a:r>
            <a:r>
              <a:rPr lang="ro-RO" sz="1200" b="0" i="0" kern="1200" baseline="0" dirty="0" smtClean="0">
                <a:solidFill>
                  <a:schemeClr val="tx1"/>
                </a:solidFill>
                <a:effectLst/>
                <a:latin typeface="+mn-lt"/>
                <a:ea typeface="+mn-ea"/>
                <a:cs typeface="+mn-cs"/>
              </a:rPr>
              <a:t> este modelul de mai jos </a:t>
            </a:r>
            <a:r>
              <a:rPr lang="en-GB" sz="1200" b="0" i="0" kern="1200" dirty="0" smtClean="0">
                <a:solidFill>
                  <a:schemeClr val="tx1"/>
                </a:solidFill>
                <a:effectLst/>
                <a:latin typeface="+mn-lt"/>
                <a:ea typeface="+mn-ea"/>
                <a:cs typeface="+mn-cs"/>
              </a:rPr>
              <a:t>(</a:t>
            </a:r>
            <a:r>
              <a:rPr lang="ro-RO" sz="1200" b="0" i="0" kern="1200" dirty="0" smtClean="0">
                <a:solidFill>
                  <a:schemeClr val="tx1"/>
                </a:solidFill>
                <a:effectLst/>
                <a:latin typeface="+mn-lt"/>
                <a:ea typeface="+mn-ea"/>
                <a:cs typeface="+mn-cs"/>
              </a:rPr>
              <a:t> textul explică modelul lui </a:t>
            </a:r>
            <a:r>
              <a:rPr lang="en-GB" sz="1200" b="0" i="0" kern="1200" dirty="0" err="1" smtClean="0">
                <a:solidFill>
                  <a:schemeClr val="tx1"/>
                </a:solidFill>
                <a:effectLst/>
                <a:latin typeface="+mn-lt"/>
                <a:ea typeface="+mn-ea"/>
                <a:cs typeface="+mn-cs"/>
              </a:rPr>
              <a:t>Feddes</a:t>
            </a:r>
            <a:r>
              <a:rPr lang="en-GB" sz="1200" b="0" i="0" kern="1200" dirty="0" smtClean="0">
                <a:solidFill>
                  <a:schemeClr val="tx1"/>
                </a:solidFill>
                <a:effectLst/>
                <a:latin typeface="+mn-lt"/>
                <a:ea typeface="+mn-ea"/>
                <a:cs typeface="+mn-cs"/>
              </a:rPr>
              <a:t>):</a:t>
            </a:r>
          </a:p>
          <a:p>
            <a:pPr marL="0" indent="0">
              <a:buFont typeface="Arial" panose="020B0604020202020204" pitchFamily="34" charset="0"/>
              <a:buNone/>
            </a:pPr>
            <a:r>
              <a:rPr lang="ro-RO" sz="1200" b="0" i="0" kern="1200" dirty="0" smtClean="0">
                <a:solidFill>
                  <a:schemeClr val="tx1"/>
                </a:solidFill>
                <a:effectLst/>
                <a:latin typeface="+mn-lt"/>
                <a:ea typeface="+mn-ea"/>
                <a:cs typeface="+mn-cs"/>
              </a:rPr>
              <a:t>Literatura de specialitate distinge adesea patru faze ale procesului</a:t>
            </a:r>
            <a:r>
              <a:rPr lang="ro-RO" sz="1200" b="0" i="0" kern="1200" baseline="0" dirty="0" smtClean="0">
                <a:solidFill>
                  <a:schemeClr val="tx1"/>
                </a:solidFill>
                <a:effectLst/>
                <a:latin typeface="+mn-lt"/>
                <a:ea typeface="+mn-ea"/>
                <a:cs typeface="+mn-cs"/>
              </a:rPr>
              <a:t> de radicalizare </a:t>
            </a:r>
            <a:r>
              <a:rPr lang="en-GB" sz="1200" b="0" i="0" kern="1200" dirty="0" smtClean="0">
                <a:solidFill>
                  <a:schemeClr val="tx1"/>
                </a:solidFill>
                <a:effectLst/>
                <a:latin typeface="+mn-lt"/>
                <a:ea typeface="+mn-ea"/>
                <a:cs typeface="+mn-cs"/>
              </a:rPr>
              <a:t>(</a:t>
            </a:r>
            <a:r>
              <a:rPr lang="en-GB" sz="1200" b="0" i="0" kern="1200" dirty="0" err="1" smtClean="0">
                <a:solidFill>
                  <a:schemeClr val="tx1"/>
                </a:solidFill>
                <a:effectLst/>
                <a:latin typeface="+mn-lt"/>
                <a:ea typeface="+mn-ea"/>
                <a:cs typeface="+mn-cs"/>
              </a:rPr>
              <a:t>Verhagen</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Reitsma</a:t>
            </a:r>
            <a:r>
              <a:rPr lang="en-GB" sz="1200" b="0" i="0" kern="1200" dirty="0" smtClean="0">
                <a:solidFill>
                  <a:schemeClr val="tx1"/>
                </a:solidFill>
                <a:effectLst/>
                <a:latin typeface="+mn-lt"/>
                <a:ea typeface="+mn-ea"/>
                <a:cs typeface="+mn-cs"/>
              </a:rPr>
              <a:t> &amp; </a:t>
            </a:r>
            <a:r>
              <a:rPr lang="en-GB" sz="1200" b="0" i="0" kern="1200" dirty="0" err="1" smtClean="0">
                <a:solidFill>
                  <a:schemeClr val="tx1"/>
                </a:solidFill>
                <a:effectLst/>
                <a:latin typeface="+mn-lt"/>
                <a:ea typeface="+mn-ea"/>
                <a:cs typeface="+mn-cs"/>
              </a:rPr>
              <a:t>Spee</a:t>
            </a:r>
            <a:r>
              <a:rPr lang="en-GB" sz="1200" b="0" i="0" kern="1200" dirty="0" smtClean="0">
                <a:solidFill>
                  <a:schemeClr val="tx1"/>
                </a:solidFill>
                <a:effectLst/>
                <a:latin typeface="+mn-lt"/>
                <a:ea typeface="+mn-ea"/>
                <a:cs typeface="+mn-cs"/>
              </a:rPr>
              <a:t>, 2010 and School &amp; Safety, </a:t>
            </a:r>
            <a:r>
              <a:rPr lang="en-GB" sz="1200" b="0" i="0" kern="1200" dirty="0" err="1" smtClean="0">
                <a:solidFill>
                  <a:schemeClr val="tx1"/>
                </a:solidFill>
                <a:effectLst/>
                <a:latin typeface="+mn-lt"/>
                <a:ea typeface="+mn-ea"/>
                <a:cs typeface="+mn-cs"/>
              </a:rPr>
              <a:t>z.j</a:t>
            </a:r>
            <a:r>
              <a:rPr lang="en-GB" sz="1200" b="0" i="0" kern="1200" dirty="0" smtClean="0">
                <a:solidFill>
                  <a:schemeClr val="tx1"/>
                </a:solidFill>
                <a:effectLst/>
                <a:latin typeface="+mn-lt"/>
                <a:ea typeface="+mn-ea"/>
                <a:cs typeface="+mn-cs"/>
              </a:rPr>
              <a:t>.).</a:t>
            </a:r>
          </a:p>
          <a:p>
            <a:pPr marL="228600" indent="-228600">
              <a:buFont typeface="+mj-lt"/>
              <a:buAutoNum type="arabicPeriod"/>
            </a:pPr>
            <a:r>
              <a:rPr lang="ro-RO" sz="1200" b="0" i="0" kern="1200" dirty="0" smtClean="0">
                <a:solidFill>
                  <a:schemeClr val="tx1"/>
                </a:solidFill>
                <a:effectLst/>
                <a:latin typeface="+mn-lt"/>
                <a:ea typeface="+mn-ea"/>
                <a:cs typeface="+mn-cs"/>
              </a:rPr>
              <a:t>În prima faza/etapă, o persoană sau un grup se confruntă cu o situație negativă care poate deveni</a:t>
            </a:r>
            <a:r>
              <a:rPr lang="ro-RO" sz="1200" b="0" i="0" kern="1200" baseline="0" dirty="0" smtClean="0">
                <a:solidFill>
                  <a:schemeClr val="tx1"/>
                </a:solidFill>
                <a:effectLst/>
                <a:latin typeface="+mn-lt"/>
                <a:ea typeface="+mn-ea"/>
                <a:cs typeface="+mn-cs"/>
              </a:rPr>
              <a:t> un factor favorizant al radicalizării</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Factori contextuali sau personali sunt prezenți, aceștia</a:t>
            </a:r>
            <a:r>
              <a:rPr lang="ro-RO" sz="1200" b="0" i="0" kern="1200" baseline="0" dirty="0" smtClean="0">
                <a:solidFill>
                  <a:schemeClr val="tx1"/>
                </a:solidFill>
                <a:effectLst/>
                <a:latin typeface="+mn-lt"/>
                <a:ea typeface="+mn-ea"/>
                <a:cs typeface="+mn-cs"/>
              </a:rPr>
              <a:t> putând favoriza dezvoltarea unui mod de gândire extremist</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Tinerii pot</a:t>
            </a:r>
            <a:r>
              <a:rPr lang="ro-RO" sz="1200" b="0" i="0" kern="1200" baseline="0" dirty="0" smtClean="0">
                <a:solidFill>
                  <a:schemeClr val="tx1"/>
                </a:solidFill>
                <a:effectLst/>
                <a:latin typeface="+mn-lt"/>
                <a:ea typeface="+mn-ea"/>
                <a:cs typeface="+mn-cs"/>
              </a:rPr>
              <a:t> fi în mod particular vulnerabili și se gasesc mai des în această etapă de sensibilizare</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pentru că se află în etapa în care ăși dezvoltă identitatea</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adesea nesigură</a:t>
            </a:r>
            <a:r>
              <a:rPr lang="en-GB" sz="1200" b="0" i="0" kern="1200" dirty="0" smtClean="0">
                <a:solidFill>
                  <a:schemeClr val="tx1"/>
                </a:solidFill>
                <a:effectLst/>
                <a:latin typeface="+mn-lt"/>
                <a:ea typeface="+mn-ea"/>
                <a:cs typeface="+mn-cs"/>
              </a:rPr>
              <a:t> </a:t>
            </a:r>
            <a:r>
              <a:rPr lang="en-GB" sz="1200" b="0" i="0" kern="1200" dirty="0" err="1" smtClean="0">
                <a:solidFill>
                  <a:schemeClr val="tx1"/>
                </a:solidFill>
                <a:effectLst/>
                <a:latin typeface="+mn-lt"/>
                <a:ea typeface="+mn-ea"/>
                <a:cs typeface="+mn-cs"/>
              </a:rPr>
              <a:t>etc</a:t>
            </a:r>
            <a:r>
              <a:rPr lang="ro-RO" sz="1200" b="0" i="0" kern="1200" dirty="0" smtClean="0">
                <a:solidFill>
                  <a:schemeClr val="tx1"/>
                </a:solidFill>
                <a:effectLst/>
                <a:latin typeface="+mn-lt"/>
                <a:ea typeface="+mn-ea"/>
                <a:cs typeface="+mn-cs"/>
              </a:rPr>
              <a:t>.</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Ne vom apleca mai mult asupra acestui proces atunci când vom discuta factorii cauzali</a:t>
            </a:r>
            <a:r>
              <a:rPr lang="en-GB" sz="1200" b="0" i="0" kern="1200" dirty="0" smtClean="0">
                <a:solidFill>
                  <a:schemeClr val="tx1"/>
                </a:solidFill>
                <a:effectLst/>
                <a:latin typeface="+mn-lt"/>
                <a:ea typeface="+mn-ea"/>
                <a:cs typeface="+mn-cs"/>
              </a:rPr>
              <a:t>.</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pPr marL="228600" indent="-228600">
              <a:buFont typeface="+mj-lt"/>
              <a:buAutoNum type="arabicPeriod"/>
            </a:pPr>
            <a:r>
              <a:rPr lang="ro-RO" sz="1200" b="0" i="0" kern="1200" dirty="0" smtClean="0">
                <a:solidFill>
                  <a:schemeClr val="tx1"/>
                </a:solidFill>
                <a:effectLst/>
                <a:latin typeface="+mn-lt"/>
                <a:ea typeface="+mn-ea"/>
                <a:cs typeface="+mn-cs"/>
              </a:rPr>
              <a:t>În cea</a:t>
            </a:r>
            <a:r>
              <a:rPr lang="ro-RO" sz="1200" b="0" i="0" kern="1200" baseline="0" dirty="0" smtClean="0">
                <a:solidFill>
                  <a:schemeClr val="tx1"/>
                </a:solidFill>
                <a:effectLst/>
                <a:latin typeface="+mn-lt"/>
                <a:ea typeface="+mn-ea"/>
                <a:cs typeface="+mn-cs"/>
              </a:rPr>
              <a:t> de a doua etapă, o persoană sau un grup intră intr-un proces de căutare a identității, semnificației, perspectivei de viitor</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și</a:t>
            </a:r>
            <a:r>
              <a:rPr lang="ro-RO" sz="1200" b="0" i="0" kern="1200" baseline="0" dirty="0" smtClean="0">
                <a:solidFill>
                  <a:schemeClr val="tx1"/>
                </a:solidFill>
                <a:effectLst/>
                <a:latin typeface="+mn-lt"/>
                <a:ea typeface="+mn-ea"/>
                <a:cs typeface="+mn-cs"/>
              </a:rPr>
              <a:t> este susceptibil la idei radicale</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Dacă subiectul nu identifică</a:t>
            </a:r>
            <a:r>
              <a:rPr lang="ro-RO" sz="1200" b="0" i="0" kern="1200" baseline="0" dirty="0" smtClean="0">
                <a:solidFill>
                  <a:schemeClr val="tx1"/>
                </a:solidFill>
                <a:effectLst/>
                <a:latin typeface="+mn-lt"/>
                <a:ea typeface="+mn-ea"/>
                <a:cs typeface="+mn-cs"/>
              </a:rPr>
              <a:t> răspunsuri mulțumitoare în cadrul comunității moderate sau în mediul familal, s-ar putea să le găsească într-un grup radical, caz în care vor intra în următoarea etapă de radicalizare</a:t>
            </a:r>
            <a:r>
              <a:rPr lang="en-GB" sz="1200" b="0" i="0" kern="1200" dirty="0" smtClean="0">
                <a:solidFill>
                  <a:schemeClr val="tx1"/>
                </a:solidFill>
                <a:effectLst/>
                <a:latin typeface="+mn-lt"/>
                <a:ea typeface="+mn-ea"/>
                <a:cs typeface="+mn-cs"/>
              </a:rPr>
              <a:t>.</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pPr marL="228600" indent="-228600">
              <a:buFont typeface="+mj-lt"/>
              <a:buAutoNum type="arabicPeriod"/>
            </a:pPr>
            <a:r>
              <a:rPr lang="ro-RO" sz="1200" b="0" i="0" kern="1200" dirty="0" smtClean="0">
                <a:solidFill>
                  <a:schemeClr val="tx1"/>
                </a:solidFill>
                <a:effectLst/>
                <a:latin typeface="+mn-lt"/>
                <a:ea typeface="+mn-ea"/>
                <a:cs typeface="+mn-cs"/>
              </a:rPr>
              <a:t>În</a:t>
            </a:r>
            <a:r>
              <a:rPr lang="ro-RO" sz="1200" b="0" i="0" kern="1200" baseline="0" dirty="0" smtClean="0">
                <a:solidFill>
                  <a:schemeClr val="tx1"/>
                </a:solidFill>
                <a:effectLst/>
                <a:latin typeface="+mn-lt"/>
                <a:ea typeface="+mn-ea"/>
                <a:cs typeface="+mn-cs"/>
              </a:rPr>
              <a:t> cea de a treia etapă, o persoană sau un grup care este expus la o ideologie radicală, devine, într-o măsură mai mare sau mai mică adept al acesteia și începe să disemineze aceste idei</a:t>
            </a:r>
            <a:r>
              <a:rPr lang="en-GB" sz="1200" b="0" i="0" kern="1200" dirty="0" smtClean="0">
                <a:solidFill>
                  <a:schemeClr val="tx1"/>
                </a:solidFill>
                <a:effectLst/>
                <a:latin typeface="+mn-lt"/>
                <a:ea typeface="+mn-ea"/>
                <a:cs typeface="+mn-cs"/>
              </a:rPr>
              <a:t>.</a:t>
            </a:r>
            <a:br>
              <a:rPr lang="en-GB" sz="1200" b="0" i="0" kern="1200" dirty="0" smtClean="0">
                <a:solidFill>
                  <a:schemeClr val="tx1"/>
                </a:solidFill>
                <a:effectLst/>
                <a:latin typeface="+mn-lt"/>
                <a:ea typeface="+mn-ea"/>
                <a:cs typeface="+mn-cs"/>
              </a:rPr>
            </a:br>
            <a:endParaRPr lang="en-GB" sz="1200" b="0" i="0" kern="1200" dirty="0" smtClean="0">
              <a:solidFill>
                <a:schemeClr val="tx1"/>
              </a:solidFill>
              <a:effectLst/>
              <a:latin typeface="+mn-lt"/>
              <a:ea typeface="+mn-ea"/>
              <a:cs typeface="+mn-cs"/>
            </a:endParaRPr>
          </a:p>
          <a:p>
            <a:pPr marL="228600" indent="-228600">
              <a:buFont typeface="+mj-lt"/>
              <a:buAutoNum type="arabicPeriod"/>
            </a:pPr>
            <a:r>
              <a:rPr lang="ro-RO" sz="1200" b="0" i="0" kern="1200" dirty="0" smtClean="0">
                <a:solidFill>
                  <a:schemeClr val="tx1"/>
                </a:solidFill>
                <a:effectLst/>
                <a:latin typeface="+mn-lt"/>
                <a:ea typeface="+mn-ea"/>
                <a:cs typeface="+mn-cs"/>
              </a:rPr>
              <a:t>În cea de a patra etapă,</a:t>
            </a:r>
            <a:r>
              <a:rPr lang="ro-RO" sz="1200" b="0" i="0" kern="1200" baseline="0" dirty="0" smtClean="0">
                <a:solidFill>
                  <a:schemeClr val="tx1"/>
                </a:solidFill>
                <a:effectLst/>
                <a:latin typeface="+mn-lt"/>
                <a:ea typeface="+mn-ea"/>
                <a:cs typeface="+mn-cs"/>
              </a:rPr>
              <a:t> o persoană sau un grup se radicalizează și mai mult și se simte pregătit să acționeze folosind metode nedemocratice și violență pentru a-și atinge prespusele idealuri</a:t>
            </a:r>
            <a:r>
              <a:rPr lang="en-GB" sz="1200" b="0" i="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GB" sz="1200" b="0" i="0" kern="1200" dirty="0" smtClean="0">
              <a:solidFill>
                <a:schemeClr val="tx1"/>
              </a:solidFill>
              <a:effectLst/>
              <a:latin typeface="+mn-lt"/>
              <a:ea typeface="+mn-ea"/>
              <a:cs typeface="+mn-cs"/>
            </a:endParaRPr>
          </a:p>
          <a:p>
            <a:pPr marL="0" indent="0">
              <a:buFont typeface="+mj-lt"/>
              <a:buNone/>
            </a:pPr>
            <a:endParaRPr lang="nl-NL"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ro-RO" sz="1200" b="0" i="0" kern="1200" dirty="0" smtClean="0">
                <a:solidFill>
                  <a:schemeClr val="tx1"/>
                </a:solidFill>
                <a:effectLst/>
                <a:latin typeface="Arial" charset="0"/>
                <a:ea typeface="+mn-ea"/>
                <a:cs typeface="Arial" charset="0"/>
              </a:rPr>
              <a:t>Problema cu aceste modele este că în</a:t>
            </a:r>
            <a:r>
              <a:rPr lang="ro-RO" sz="1200" b="0" i="0" kern="1200" baseline="0" dirty="0" smtClean="0">
                <a:solidFill>
                  <a:schemeClr val="tx1"/>
                </a:solidFill>
                <a:effectLst/>
                <a:latin typeface="Arial" charset="0"/>
                <a:ea typeface="+mn-ea"/>
                <a:cs typeface="Arial" charset="0"/>
              </a:rPr>
              <a:t> realitate, oamenii nu vor urma un traseu atât de structurat și previzibil. Pentru un practician va fi, alșadar, mult mai dificil să detecteze dacă o persoană se află în prima, a doua sau a treia etapă de radicalizare. Cu toate acestea, putem spune că structurarea pe etape ne conferă o mai bună înțelegere asupra procesului.</a:t>
            </a:r>
            <a:endParaRPr lang="nl-NL"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p>
          <a:p>
            <a:pPr marL="0" indent="0">
              <a:buFont typeface="+mj-lt"/>
              <a:buNone/>
            </a:pPr>
            <a:endParaRPr lang="nl-NL"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12</a:t>
            </a:fld>
            <a:endParaRPr lang="en-US"/>
          </a:p>
        </p:txBody>
      </p:sp>
    </p:spTree>
    <p:extLst>
      <p:ext uri="{BB962C8B-B14F-4D97-AF65-F5344CB8AC3E}">
        <p14:creationId xmlns:p14="http://schemas.microsoft.com/office/powerpoint/2010/main" val="57696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14</a:t>
            </a:r>
          </a:p>
          <a:p>
            <a:pPr algn="l"/>
            <a:endParaRPr lang="ro-RO" b="0" i="0" dirty="0" smtClean="0">
              <a:solidFill>
                <a:srgbClr val="575757"/>
              </a:solidFill>
              <a:effectLst/>
              <a:latin typeface="OpenSansRegular"/>
            </a:endParaRPr>
          </a:p>
          <a:p>
            <a:pPr algn="l"/>
            <a:r>
              <a:rPr lang="ro-RO" b="0" i="0" dirty="0" smtClean="0">
                <a:solidFill>
                  <a:srgbClr val="575757"/>
                </a:solidFill>
                <a:effectLst/>
                <a:latin typeface="OpenSansRegular"/>
              </a:rPr>
              <a:t>Este dificil de identificat momentul în care viziunea extremistă despre lume se adâncește</a:t>
            </a:r>
            <a:r>
              <a:rPr lang="ro-RO" b="0" i="0" baseline="0" dirty="0" smtClean="0">
                <a:solidFill>
                  <a:srgbClr val="575757"/>
                </a:solidFill>
                <a:effectLst/>
                <a:latin typeface="OpenSansRegular"/>
              </a:rPr>
              <a:t> într-atât încât să devină periculoasă pentru ceilalți, iar semnele radiclaizării nu sunt întotdeauna evidente</a:t>
            </a:r>
            <a:r>
              <a:rPr lang="en-GB" b="0" i="0" dirty="0" smtClean="0">
                <a:solidFill>
                  <a:srgbClr val="575757"/>
                </a:solidFill>
                <a:effectLst/>
                <a:latin typeface="OpenSansRegular"/>
              </a:rPr>
              <a:t>.</a:t>
            </a:r>
          </a:p>
          <a:p>
            <a:pPr algn="l"/>
            <a:r>
              <a:rPr lang="ro-RO" b="0" i="0" dirty="0" smtClean="0">
                <a:solidFill>
                  <a:srgbClr val="575757"/>
                </a:solidFill>
                <a:effectLst/>
                <a:latin typeface="OpenSansRegular"/>
              </a:rPr>
              <a:t>Nu există un profil</a:t>
            </a:r>
            <a:r>
              <a:rPr lang="ro-RO" b="0" i="0" baseline="0" dirty="0" smtClean="0">
                <a:solidFill>
                  <a:srgbClr val="575757"/>
                </a:solidFill>
                <a:effectLst/>
                <a:latin typeface="OpenSansRegular"/>
              </a:rPr>
              <a:t> specific al unei persoane care este predispusă să se radicalizeze sau un indicator anume care să ne permită să identificăm o persoană care ar putea adopta forme de exprimare violentă pentru a promova o ideologie extremistă</a:t>
            </a:r>
            <a:r>
              <a:rPr lang="en-GB" b="0" i="0" dirty="0" smtClean="0">
                <a:solidFill>
                  <a:srgbClr val="575757"/>
                </a:solidFill>
                <a:effectLst/>
                <a:latin typeface="OpenSansRegular"/>
              </a:rPr>
              <a:t>.</a:t>
            </a:r>
          </a:p>
          <a:p>
            <a:pPr algn="l"/>
            <a:endParaRPr lang="en-GB" b="0" i="0" dirty="0" smtClean="0">
              <a:solidFill>
                <a:srgbClr val="575757"/>
              </a:solidFill>
              <a:effectLst/>
              <a:latin typeface="OpenSansRegular"/>
            </a:endParaRPr>
          </a:p>
          <a:p>
            <a:pPr algn="l"/>
            <a:r>
              <a:rPr lang="en-GB" b="0" i="0" dirty="0" smtClean="0">
                <a:solidFill>
                  <a:srgbClr val="575757"/>
                </a:solidFill>
                <a:effectLst/>
                <a:latin typeface="OpenSansRegular"/>
              </a:rPr>
              <a:t>Clip (1.48 min)  </a:t>
            </a:r>
            <a:r>
              <a:rPr lang="ro-RO" b="0" i="0" dirty="0" smtClean="0">
                <a:solidFill>
                  <a:srgbClr val="575757"/>
                </a:solidFill>
                <a:effectLst/>
                <a:latin typeface="OpenSansRegular"/>
              </a:rPr>
              <a:t>--</a:t>
            </a:r>
            <a:r>
              <a:rPr lang="ro-RO" b="0" i="0" baseline="0" dirty="0" smtClean="0">
                <a:solidFill>
                  <a:srgbClr val="575757"/>
                </a:solidFill>
                <a:effectLst/>
                <a:latin typeface="OpenSansRegular"/>
              </a:rPr>
              <a:t> </a:t>
            </a:r>
            <a:r>
              <a:rPr lang="en-GB" b="0" i="0" dirty="0" err="1" smtClean="0">
                <a:solidFill>
                  <a:srgbClr val="575757"/>
                </a:solidFill>
                <a:effectLst/>
                <a:latin typeface="OpenSansRegular"/>
              </a:rPr>
              <a:t>Christianne</a:t>
            </a:r>
            <a:r>
              <a:rPr lang="en-GB" b="0" i="0" dirty="0" smtClean="0">
                <a:solidFill>
                  <a:srgbClr val="575757"/>
                </a:solidFill>
                <a:effectLst/>
                <a:latin typeface="OpenSansRegular"/>
              </a:rPr>
              <a:t> Boudreau </a:t>
            </a:r>
            <a:r>
              <a:rPr lang="ro-RO" b="0" i="0" dirty="0" smtClean="0">
                <a:solidFill>
                  <a:srgbClr val="575757"/>
                </a:solidFill>
                <a:effectLst/>
                <a:latin typeface="OpenSansRegular"/>
              </a:rPr>
              <a:t>despre semnele observate</a:t>
            </a:r>
            <a:r>
              <a:rPr lang="ro-RO" b="0" i="0" baseline="0" dirty="0" smtClean="0">
                <a:solidFill>
                  <a:srgbClr val="575757"/>
                </a:solidFill>
                <a:effectLst/>
                <a:latin typeface="OpenSansRegular"/>
              </a:rPr>
              <a:t> la </a:t>
            </a:r>
            <a:r>
              <a:rPr lang="ro-RO" b="0" i="0" dirty="0" smtClean="0">
                <a:solidFill>
                  <a:srgbClr val="575757"/>
                </a:solidFill>
                <a:effectLst/>
                <a:latin typeface="OpenSansRegular"/>
              </a:rPr>
              <a:t>fiul ei pe parcursul radicalizării </a:t>
            </a:r>
            <a:r>
              <a:rPr lang="en-GB" b="0" i="0" dirty="0" smtClean="0">
                <a:solidFill>
                  <a:srgbClr val="575757"/>
                </a:solidFill>
                <a:effectLst/>
                <a:latin typeface="OpenSansRegular"/>
              </a:rPr>
              <a:t>: https://www.youtube.com/watch?v=7Qm49T9C2sM (click on </a:t>
            </a:r>
            <a:r>
              <a:rPr lang="en-GB" b="0" i="1" dirty="0" smtClean="0">
                <a:solidFill>
                  <a:srgbClr val="575757"/>
                </a:solidFill>
                <a:effectLst/>
                <a:latin typeface="OpenSansRegular"/>
              </a:rPr>
              <a:t>possible signs</a:t>
            </a:r>
            <a:r>
              <a:rPr lang="en-GB" b="0" i="0" dirty="0" smtClean="0">
                <a:solidFill>
                  <a:srgbClr val="575757"/>
                </a:solidFill>
                <a:effectLst/>
                <a:latin typeface="OpenSansRegular"/>
              </a:rPr>
              <a:t>);</a:t>
            </a:r>
            <a:r>
              <a:rPr lang="en-GB" b="0" i="0" baseline="0" dirty="0" smtClean="0">
                <a:solidFill>
                  <a:srgbClr val="575757"/>
                </a:solidFill>
                <a:effectLst/>
                <a:latin typeface="OpenSansRegular"/>
              </a:rPr>
              <a:t> de </a:t>
            </a:r>
            <a:r>
              <a:rPr lang="en-GB" b="0" i="0" baseline="0" dirty="0" err="1" smtClean="0">
                <a:solidFill>
                  <a:srgbClr val="575757"/>
                </a:solidFill>
                <a:effectLst/>
                <a:latin typeface="OpenSansRegular"/>
              </a:rPr>
              <a:t>asemenea</a:t>
            </a:r>
            <a:r>
              <a:rPr lang="en-GB" b="0" i="0" baseline="0" dirty="0" smtClean="0">
                <a:solidFill>
                  <a:srgbClr val="575757"/>
                </a:solidFill>
                <a:effectLst/>
                <a:latin typeface="OpenSansRegular"/>
              </a:rPr>
              <a:t> - https://www.bing.com/videos/search?q=https%3a%2f%2fwww.youtube.com%2fwatch%3fv%3d7Qm49T9C2sM&amp;&amp;view=detail&amp;mid=212975E0FE11BCB027E2212975E0FE11BCB027E2&amp;&amp;FORM=VDRVRV</a:t>
            </a:r>
          </a:p>
          <a:p>
            <a:pPr algn="l"/>
            <a:endParaRPr lang="en-GB" b="0" i="0" dirty="0" smtClean="0">
              <a:solidFill>
                <a:srgbClr val="575757"/>
              </a:solidFill>
              <a:effectLst/>
              <a:latin typeface="OpenSansRegular"/>
            </a:endParaRPr>
          </a:p>
          <a:p>
            <a:pPr algn="l"/>
            <a:endParaRPr lang="en-GB" b="0" i="0" dirty="0" smtClean="0">
              <a:solidFill>
                <a:srgbClr val="575757"/>
              </a:solidFill>
              <a:effectLst/>
              <a:latin typeface="OpenSansRegular"/>
            </a:endParaRPr>
          </a:p>
          <a:p>
            <a:pPr algn="l"/>
            <a:r>
              <a:rPr lang="ro-RO" b="0" i="0" dirty="0" smtClean="0">
                <a:solidFill>
                  <a:srgbClr val="575757"/>
                </a:solidFill>
                <a:effectLst/>
                <a:latin typeface="OpenSansRegular"/>
              </a:rPr>
              <a:t>Radicalizarea poate fi dificil de observat</a:t>
            </a:r>
            <a:r>
              <a:rPr lang="en-GB" b="0" i="0" dirty="0" smtClean="0">
                <a:solidFill>
                  <a:srgbClr val="575757"/>
                </a:solidFill>
                <a:effectLst/>
                <a:latin typeface="OpenSansRegular"/>
              </a:rPr>
              <a:t>, </a:t>
            </a:r>
            <a:r>
              <a:rPr lang="ro-RO" b="0" i="0" dirty="0" smtClean="0">
                <a:solidFill>
                  <a:srgbClr val="575757"/>
                </a:solidFill>
                <a:effectLst/>
                <a:latin typeface="OpenSansRegular"/>
              </a:rPr>
              <a:t>totuși</a:t>
            </a:r>
            <a:r>
              <a:rPr lang="ro-RO" b="0" i="0" baseline="0" dirty="0" smtClean="0">
                <a:solidFill>
                  <a:srgbClr val="575757"/>
                </a:solidFill>
                <a:effectLst/>
                <a:latin typeface="OpenSansRegular"/>
              </a:rPr>
              <a:t> există semne care pot indica  faptul că un copil/tânăr  parcurge acest proces</a:t>
            </a:r>
            <a:r>
              <a:rPr lang="en-GB" b="0" i="0" dirty="0" smtClean="0">
                <a:solidFill>
                  <a:srgbClr val="575757"/>
                </a:solidFill>
                <a:effectLst/>
                <a:latin typeface="OpenSansRegular"/>
              </a:rPr>
              <a:t>:</a:t>
            </a:r>
          </a:p>
          <a:p>
            <a:pPr algn="l">
              <a:buFont typeface="Arial" panose="020B0604020202020204" pitchFamily="34" charset="0"/>
              <a:buChar char="•"/>
            </a:pPr>
            <a:r>
              <a:rPr lang="ro-RO" b="0" i="0" dirty="0" smtClean="0">
                <a:solidFill>
                  <a:srgbClr val="575757"/>
                </a:solidFill>
                <a:effectLst/>
                <a:latin typeface="OpenSansRegular"/>
              </a:rPr>
              <a:t>Se</a:t>
            </a:r>
            <a:r>
              <a:rPr lang="ro-RO" b="0" i="0" baseline="0" dirty="0" smtClean="0">
                <a:solidFill>
                  <a:srgbClr val="575757"/>
                </a:solidFill>
                <a:effectLst/>
                <a:latin typeface="OpenSansRegular"/>
              </a:rPr>
              <a:t> porduce o s</a:t>
            </a:r>
            <a:r>
              <a:rPr lang="ro-RO" b="0" i="0" dirty="0" smtClean="0">
                <a:solidFill>
                  <a:srgbClr val="575757"/>
                </a:solidFill>
                <a:effectLst/>
                <a:latin typeface="OpenSansRegular"/>
              </a:rPr>
              <a:t>chimbare de comportament </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Își schimbă</a:t>
            </a:r>
            <a:r>
              <a:rPr lang="ro-RO" b="0" i="0" baseline="0" dirty="0" smtClean="0">
                <a:solidFill>
                  <a:srgbClr val="575757"/>
                </a:solidFill>
                <a:effectLst/>
                <a:latin typeface="OpenSansRegular"/>
              </a:rPr>
              <a:t> </a:t>
            </a:r>
            <a:r>
              <a:rPr lang="ro-RO" b="0" i="0" dirty="0" smtClean="0">
                <a:solidFill>
                  <a:srgbClr val="575757"/>
                </a:solidFill>
                <a:effectLst/>
                <a:latin typeface="OpenSansRegular"/>
              </a:rPr>
              <a:t>cercul de prieteni</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Se izolează de familie și prieteni </a:t>
            </a:r>
          </a:p>
          <a:p>
            <a:pPr algn="l">
              <a:buFont typeface="Arial" panose="020B0604020202020204" pitchFamily="34" charset="0"/>
              <a:buChar char="•"/>
            </a:pPr>
            <a:r>
              <a:rPr lang="ro-RO" b="0" i="0" dirty="0" smtClean="0">
                <a:solidFill>
                  <a:srgbClr val="575757"/>
                </a:solidFill>
                <a:effectLst/>
                <a:latin typeface="OpenSansRegular"/>
              </a:rPr>
              <a:t>Vorbește ca și cum ar recita un discurs deja scris </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Nu doresc sau</a:t>
            </a:r>
            <a:r>
              <a:rPr lang="ro-RO" b="0" i="0" baseline="0" dirty="0" smtClean="0">
                <a:solidFill>
                  <a:srgbClr val="575757"/>
                </a:solidFill>
                <a:effectLst/>
                <a:latin typeface="OpenSansRegular"/>
              </a:rPr>
              <a:t> nu se simt capabili să își discute punctele de vedere cu ceilalți</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Denotă</a:t>
            </a:r>
            <a:r>
              <a:rPr lang="ro-RO" b="0" i="0" baseline="0" dirty="0" smtClean="0">
                <a:solidFill>
                  <a:srgbClr val="575757"/>
                </a:solidFill>
                <a:effectLst/>
                <a:latin typeface="OpenSansRegular"/>
              </a:rPr>
              <a:t> brusc o atitudine lipsită de respect la adresa celorlalți</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Au un</a:t>
            </a:r>
            <a:r>
              <a:rPr lang="ro-RO" b="0" i="0" baseline="0" dirty="0" smtClean="0">
                <a:solidFill>
                  <a:srgbClr val="575757"/>
                </a:solidFill>
                <a:effectLst/>
                <a:latin typeface="OpenSansRegular"/>
              </a:rPr>
              <a:t> nivel crescut de furie</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Devin</a:t>
            </a:r>
            <a:r>
              <a:rPr lang="ro-RO" b="0" i="0" baseline="0" dirty="0" smtClean="0">
                <a:solidFill>
                  <a:srgbClr val="575757"/>
                </a:solidFill>
                <a:effectLst/>
                <a:latin typeface="OpenSansRegular"/>
              </a:rPr>
              <a:t> foarte secretoși, în special cu privire la accesarea internetului </a:t>
            </a:r>
            <a:endParaRPr lang="en-GB" b="0" i="0" dirty="0" smtClean="0">
              <a:solidFill>
                <a:srgbClr val="575757"/>
              </a:solidFill>
              <a:effectLst/>
              <a:latin typeface="OpenSansRegular"/>
            </a:endParaRPr>
          </a:p>
          <a:p>
            <a:pPr algn="l">
              <a:buFont typeface="Arial" panose="020B0604020202020204" pitchFamily="34" charset="0"/>
              <a:buChar char="•"/>
            </a:pPr>
            <a:r>
              <a:rPr lang="ro-RO" b="0" i="0" dirty="0" smtClean="0">
                <a:solidFill>
                  <a:srgbClr val="575757"/>
                </a:solidFill>
                <a:effectLst/>
                <a:latin typeface="OpenSansRegular"/>
              </a:rPr>
              <a:t>Accesează materiale extremiste </a:t>
            </a:r>
            <a:r>
              <a:rPr lang="en-GB" b="0" i="0" dirty="0" smtClean="0">
                <a:solidFill>
                  <a:srgbClr val="575757"/>
                </a:solidFill>
                <a:effectLst/>
                <a:latin typeface="OpenSansRegular"/>
              </a:rPr>
              <a:t>online</a:t>
            </a:r>
          </a:p>
          <a:p>
            <a:pPr algn="l">
              <a:buFont typeface="Arial" panose="020B0604020202020204" pitchFamily="34" charset="0"/>
              <a:buChar char="•"/>
            </a:pPr>
            <a:r>
              <a:rPr lang="ro-RO" b="0" i="0" dirty="0" smtClean="0">
                <a:solidFill>
                  <a:srgbClr val="575757"/>
                </a:solidFill>
                <a:effectLst/>
                <a:latin typeface="OpenSansRegular"/>
              </a:rPr>
              <a:t>Utilizează</a:t>
            </a:r>
            <a:r>
              <a:rPr lang="ro-RO" b="0" i="0" baseline="0" dirty="0" smtClean="0">
                <a:solidFill>
                  <a:srgbClr val="575757"/>
                </a:solidFill>
                <a:effectLst/>
                <a:latin typeface="OpenSansRegular"/>
              </a:rPr>
              <a:t> un limbaj specific extremist sau termeni care incită la ură pentru a-i exlude pe ceilalați sau pentru a incita la violență </a:t>
            </a:r>
            <a:endParaRPr lang="en-GB" b="0" i="0" dirty="0" smtClean="0">
              <a:solidFill>
                <a:srgbClr val="575757"/>
              </a:solidFill>
              <a:effectLst/>
              <a:latin typeface="OpenSansRegular"/>
            </a:endParaRPr>
          </a:p>
          <a:p>
            <a:pPr algn="l">
              <a:buFont typeface="Arial" panose="020B0604020202020204" pitchFamily="34" charset="0"/>
              <a:buNone/>
            </a:pPr>
            <a:r>
              <a:rPr lang="ro-RO" b="0" i="0" dirty="0" smtClean="0">
                <a:solidFill>
                  <a:srgbClr val="575757"/>
                </a:solidFill>
                <a:effectLst/>
                <a:latin typeface="OpenSansRegular"/>
              </a:rPr>
              <a:t>Scriu texte sau crează artă,</a:t>
            </a:r>
            <a:r>
              <a:rPr lang="ro-RO" b="0" i="0" baseline="0" dirty="0" smtClean="0">
                <a:solidFill>
                  <a:srgbClr val="575757"/>
                </a:solidFill>
                <a:effectLst/>
                <a:latin typeface="OpenSansRegular"/>
              </a:rPr>
              <a:t> grafitti care promovează mesaje extremiste </a:t>
            </a:r>
            <a:r>
              <a:rPr lang="en-GB" b="0" i="0" dirty="0" smtClean="0">
                <a:solidFill>
                  <a:srgbClr val="575757"/>
                </a:solidFill>
                <a:effectLst/>
                <a:latin typeface="OpenSansRegular"/>
              </a:rPr>
              <a:t>violent</a:t>
            </a:r>
            <a:r>
              <a:rPr lang="ro-RO" b="0" i="0" dirty="0" smtClean="0">
                <a:solidFill>
                  <a:srgbClr val="575757"/>
                </a:solidFill>
                <a:effectLst/>
                <a:latin typeface="OpenSansRegular"/>
              </a:rPr>
              <a:t>e</a:t>
            </a:r>
            <a:endParaRPr lang="en-GB" b="0" i="0" dirty="0" smtClean="0">
              <a:solidFill>
                <a:srgbClr val="575757"/>
              </a:solidFill>
              <a:effectLst/>
              <a:latin typeface="OpenSansRegular"/>
            </a:endParaRPr>
          </a:p>
          <a:p>
            <a:pPr algn="l">
              <a:buFont typeface="Arial" panose="020B0604020202020204" pitchFamily="34" charset="0"/>
              <a:buChar char="•"/>
            </a:pPr>
            <a:endParaRPr lang="en-GB" b="0" i="0" dirty="0" smtClean="0">
              <a:solidFill>
                <a:srgbClr val="575757"/>
              </a:solidFill>
              <a:effectLst/>
              <a:latin typeface="OpenSansRegular"/>
            </a:endParaRPr>
          </a:p>
          <a:p>
            <a:pPr algn="l">
              <a:buFont typeface="Arial" panose="020B0604020202020204" pitchFamily="34" charset="0"/>
              <a:buNone/>
            </a:pPr>
            <a:r>
              <a:rPr lang="ro-RO" b="0" i="0" dirty="0" smtClean="0">
                <a:solidFill>
                  <a:srgbClr val="575757"/>
                </a:solidFill>
                <a:effectLst/>
                <a:latin typeface="OpenSansRegular"/>
              </a:rPr>
              <a:t>Citind</a:t>
            </a:r>
            <a:r>
              <a:rPr lang="ro-RO" b="0" i="0" baseline="0" dirty="0" smtClean="0">
                <a:solidFill>
                  <a:srgbClr val="575757"/>
                </a:solidFill>
                <a:effectLst/>
                <a:latin typeface="OpenSansRegular"/>
              </a:rPr>
              <a:t> toate aceste semne, ce vă atrage atenția</a:t>
            </a:r>
            <a:r>
              <a:rPr lang="en-GB" b="0" i="0" dirty="0" smtClean="0">
                <a:solidFill>
                  <a:srgbClr val="575757"/>
                </a:solidFill>
                <a:effectLst/>
                <a:latin typeface="OpenSansRegular"/>
              </a:rPr>
              <a:t>? </a:t>
            </a:r>
          </a:p>
          <a:p>
            <a:pPr algn="l">
              <a:buFont typeface="Arial" panose="020B0604020202020204" pitchFamily="34" charset="0"/>
              <a:buNone/>
            </a:pPr>
            <a:endParaRPr lang="en-GB" b="0" i="0" dirty="0" smtClean="0">
              <a:solidFill>
                <a:srgbClr val="575757"/>
              </a:solidFill>
              <a:effectLst/>
              <a:latin typeface="OpenSansRegular"/>
            </a:endParaRPr>
          </a:p>
          <a:p>
            <a:pPr algn="l">
              <a:buFont typeface="Arial" panose="020B0604020202020204" pitchFamily="34" charset="0"/>
              <a:buNone/>
            </a:pPr>
            <a:r>
              <a:rPr lang="en-GB" b="0" i="0" dirty="0" smtClean="0">
                <a:solidFill>
                  <a:srgbClr val="575757"/>
                </a:solidFill>
                <a:effectLst/>
                <a:latin typeface="OpenSansRegular"/>
              </a:rPr>
              <a:t>@trainer: </a:t>
            </a:r>
            <a:r>
              <a:rPr lang="ro-RO" b="0" i="0" dirty="0" smtClean="0">
                <a:solidFill>
                  <a:srgbClr val="575757"/>
                </a:solidFill>
                <a:effectLst/>
                <a:latin typeface="OpenSansRegular"/>
              </a:rPr>
              <a:t>este posibil ca o parte dintre participanți să observe că</a:t>
            </a:r>
            <a:r>
              <a:rPr lang="ro-RO" b="0" i="0" baseline="0" dirty="0" smtClean="0">
                <a:solidFill>
                  <a:srgbClr val="575757"/>
                </a:solidFill>
                <a:effectLst/>
                <a:latin typeface="OpenSansRegular"/>
              </a:rPr>
              <a:t> mare parte dintre acești indicatori pot avea și alte cauze</a:t>
            </a:r>
            <a:r>
              <a:rPr lang="en-GB" b="0" i="0" dirty="0" smtClean="0">
                <a:solidFill>
                  <a:srgbClr val="575757"/>
                </a:solidFill>
                <a:effectLst/>
                <a:latin typeface="OpenSansRegular"/>
              </a:rPr>
              <a:t>, </a:t>
            </a:r>
            <a:r>
              <a:rPr lang="ro-RO" b="0" i="0" dirty="0" smtClean="0">
                <a:solidFill>
                  <a:srgbClr val="575757"/>
                </a:solidFill>
                <a:effectLst/>
                <a:latin typeface="OpenSansRegular"/>
              </a:rPr>
              <a:t>precum consumul de droguri, abuzul sexual, conflicte în familia de oerigine etc. </a:t>
            </a:r>
            <a:endParaRPr lang="en-GB" b="0" i="0" dirty="0" smtClean="0">
              <a:solidFill>
                <a:srgbClr val="575757"/>
              </a:solidFill>
              <a:effectLst/>
              <a:latin typeface="OpenSansRegular"/>
            </a:endParaRPr>
          </a:p>
          <a:p>
            <a:pPr algn="l"/>
            <a:r>
              <a:rPr lang="ro-RO" b="0" i="0" dirty="0" smtClean="0">
                <a:solidFill>
                  <a:srgbClr val="575757"/>
                </a:solidFill>
                <a:effectLst/>
                <a:latin typeface="OpenSansRegular"/>
              </a:rPr>
              <a:t>Pentru</a:t>
            </a:r>
            <a:r>
              <a:rPr lang="ro-RO" b="0" i="0" baseline="0" dirty="0" smtClean="0">
                <a:solidFill>
                  <a:srgbClr val="575757"/>
                </a:solidFill>
                <a:effectLst/>
                <a:latin typeface="OpenSansRegular"/>
              </a:rPr>
              <a:t> mai multe informații</a:t>
            </a:r>
            <a:r>
              <a:rPr lang="en-GB" b="0" i="0" dirty="0" smtClean="0">
                <a:solidFill>
                  <a:srgbClr val="575757"/>
                </a:solidFill>
                <a:effectLst/>
                <a:latin typeface="OpenSansRegular"/>
              </a:rPr>
              <a:t>: </a:t>
            </a:r>
            <a:r>
              <a:rPr lang="en-GB" dirty="0" smtClean="0">
                <a:hlinkClick r:id="rId3"/>
              </a:rPr>
              <a:t>https://www.dcfp.org.uk/child-abuse/radicalisation-and-extremism/</a:t>
            </a:r>
            <a:endParaRPr lang="en-GB" dirty="0" smtClean="0"/>
          </a:p>
          <a:p>
            <a:pPr algn="l"/>
            <a:endParaRPr lang="en-GB" dirty="0" smtClean="0"/>
          </a:p>
          <a:p>
            <a:pPr algn="l">
              <a:buFont typeface="Arial" panose="020B0604020202020204" pitchFamily="34" charset="0"/>
              <a:buNone/>
            </a:pPr>
            <a:endParaRPr lang="en-GB" b="0" i="0" dirty="0" smtClean="0">
              <a:solidFill>
                <a:srgbClr val="575757"/>
              </a:solidFill>
              <a:effectLst/>
              <a:latin typeface="OpenSansRegular"/>
            </a:endParaRP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13</a:t>
            </a:fld>
            <a:endParaRPr lang="en-US"/>
          </a:p>
        </p:txBody>
      </p:sp>
    </p:spTree>
    <p:extLst>
      <p:ext uri="{BB962C8B-B14F-4D97-AF65-F5344CB8AC3E}">
        <p14:creationId xmlns:p14="http://schemas.microsoft.com/office/powerpoint/2010/main" val="64895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Recomand</a:t>
            </a:r>
            <a:r>
              <a:rPr lang="ro-RO" sz="1200" b="1" i="0" u="none" strike="noStrike" baseline="0" dirty="0" smtClean="0">
                <a:latin typeface="Verdana" panose="020B0604030504040204" pitchFamily="34" charset="0"/>
              </a:rPr>
              <a:t>ă</a:t>
            </a:r>
            <a:r>
              <a:rPr lang="en-GB" sz="1200" b="1" i="0" u="none" strike="noStrike" baseline="0" dirty="0" err="1" smtClean="0">
                <a:latin typeface="Verdana" panose="020B0604030504040204" pitchFamily="34" charset="0"/>
              </a:rPr>
              <a:t>ri</a:t>
            </a:r>
            <a:r>
              <a:rPr lang="en-GB" sz="1200" b="1" i="0" u="none" strike="noStrike" baseline="0" dirty="0" smtClean="0">
                <a:latin typeface="Verdana" panose="020B0604030504040204" pitchFamily="34" charset="0"/>
              </a:rPr>
              <a:t> /  sheet 15</a:t>
            </a:r>
          </a:p>
          <a:p>
            <a:endParaRPr lang="ro-RO" dirty="0" smtClean="0"/>
          </a:p>
          <a:p>
            <a:r>
              <a:rPr lang="ro-RO" dirty="0" smtClean="0"/>
              <a:t>Până acum am abordat subiectul radicalizării dintr-un unghi extern. Dar care sunt cauzele care îl</a:t>
            </a:r>
            <a:r>
              <a:rPr lang="ro-RO" baseline="0" dirty="0" smtClean="0"/>
              <a:t> generează?</a:t>
            </a:r>
            <a:r>
              <a:rPr lang="en-GB" dirty="0" smtClean="0"/>
              <a:t> </a:t>
            </a:r>
            <a:r>
              <a:rPr lang="ro-RO" dirty="0" smtClean="0"/>
              <a:t>De ce doar unii oamnei trec la nivelul următor?</a:t>
            </a:r>
            <a:r>
              <a:rPr lang="en-GB" dirty="0" smtClean="0"/>
              <a:t> </a:t>
            </a:r>
            <a:r>
              <a:rPr lang="ro-RO" dirty="0" smtClean="0"/>
              <a:t>Din păcate, nu</a:t>
            </a:r>
            <a:r>
              <a:rPr lang="ro-RO" baseline="0" dirty="0" smtClean="0"/>
              <a:t> xistă un rpsuns clar la această întrebare</a:t>
            </a:r>
            <a:r>
              <a:rPr lang="en-GB" dirty="0" smtClean="0"/>
              <a:t>. </a:t>
            </a:r>
            <a:r>
              <a:rPr lang="ro-RO" dirty="0" smtClean="0"/>
              <a:t>Nu există un tipar al radicalizării.</a:t>
            </a:r>
            <a:r>
              <a:rPr lang="ro-RO" baseline="0" dirty="0" smtClean="0"/>
              <a:t> Cauzele pot vei di multe direcții</a:t>
            </a:r>
            <a:r>
              <a:rPr lang="en-GB" dirty="0" smtClean="0"/>
              <a:t>: </a:t>
            </a:r>
            <a:r>
              <a:rPr lang="ro-RO" dirty="0" smtClean="0"/>
              <a:t>pot fi politice</a:t>
            </a:r>
            <a:r>
              <a:rPr lang="en-GB" dirty="0" smtClean="0"/>
              <a:t>, </a:t>
            </a:r>
            <a:r>
              <a:rPr lang="ro-RO" dirty="0" smtClean="0"/>
              <a:t>economice, sociale sau psihologice.</a:t>
            </a:r>
            <a:r>
              <a:rPr lang="ro-RO" baseline="0" dirty="0" smtClean="0"/>
              <a:t> Și există o interacțiune complexă între acești factori</a:t>
            </a:r>
            <a:r>
              <a:rPr lang="en-GB" dirty="0" smtClean="0"/>
              <a:t>, </a:t>
            </a:r>
            <a:r>
              <a:rPr lang="ro-RO" dirty="0" smtClean="0"/>
              <a:t>ceea ce explică de ce fiecare persoană urmărește o cale unică</a:t>
            </a:r>
            <a:r>
              <a:rPr lang="en-GB" dirty="0" smtClean="0"/>
              <a:t>.</a:t>
            </a:r>
          </a:p>
          <a:p>
            <a:endParaRPr lang="en-GB" dirty="0" smtClean="0"/>
          </a:p>
          <a:p>
            <a:r>
              <a:rPr lang="en-GB" dirty="0" smtClean="0"/>
              <a:t>@trainer-</a:t>
            </a:r>
            <a:r>
              <a:rPr lang="ro-RO" dirty="0" smtClean="0"/>
              <a:t> Informații de b</a:t>
            </a:r>
            <a:r>
              <a:rPr lang="en-GB" dirty="0" err="1" smtClean="0"/>
              <a:t>ackground</a:t>
            </a:r>
            <a:r>
              <a:rPr lang="en-GB" dirty="0" smtClean="0"/>
              <a:t> :</a:t>
            </a:r>
          </a:p>
          <a:p>
            <a:r>
              <a:rPr lang="en-GB" dirty="0" smtClean="0"/>
              <a:t>RAN (</a:t>
            </a:r>
            <a:r>
              <a:rPr lang="en-GB" dirty="0" smtClean="0">
                <a:hlinkClick r:id="rId3"/>
              </a:rPr>
              <a:t>https://ec.europa.eu/home-affairs/sites/homeaffairs/files/docs/pages/201612_radicalisation_research_gap_analysis_en.pdf</a:t>
            </a:r>
            <a:r>
              <a:rPr lang="en-GB" dirty="0" smtClean="0"/>
              <a:t>): </a:t>
            </a:r>
            <a:r>
              <a:rPr lang="ro-RO" dirty="0" smtClean="0"/>
              <a:t>Deși există numeroase studii de cercetare referitoare la radicalizarea violentă</a:t>
            </a:r>
            <a:r>
              <a:rPr lang="ro-RO" baseline="0" dirty="0" smtClean="0"/>
              <a:t> și măsuri imlementate pentru a contracara acest proces,</a:t>
            </a:r>
            <a:r>
              <a:rPr lang="en-GB" dirty="0" smtClean="0"/>
              <a:t> </a:t>
            </a:r>
            <a:r>
              <a:rPr lang="ro-RO" dirty="0" smtClean="0"/>
              <a:t>totușți</a:t>
            </a:r>
            <a:r>
              <a:rPr lang="ro-RO" baseline="0" dirty="0" smtClean="0"/>
              <a:t> este evident că nu au fost suficiet de bine înțelese cauzele care generează acest fenomen.</a:t>
            </a:r>
            <a:r>
              <a:rPr lang="en-GB" dirty="0" smtClean="0"/>
              <a:t> </a:t>
            </a:r>
            <a:r>
              <a:rPr lang="ro-RO" dirty="0" smtClean="0"/>
              <a:t>Acest lucru se datorează și faptului că studiile de cercetare realizate până acum au</a:t>
            </a:r>
            <a:r>
              <a:rPr lang="ro-RO" baseline="0" dirty="0" smtClean="0"/>
              <a:t> aplicat grile metodologice venite din paradigme sociale diferite</a:t>
            </a:r>
            <a:r>
              <a:rPr lang="en-GB" dirty="0" smtClean="0"/>
              <a:t>. </a:t>
            </a:r>
            <a:r>
              <a:rPr lang="ro-RO" dirty="0" smtClean="0"/>
              <a:t>Astfel, în  momentul d efață avem explicații de ordin determinist, avem un  model al alegerii raționale,</a:t>
            </a:r>
            <a:r>
              <a:rPr lang="en-GB" dirty="0" smtClean="0"/>
              <a:t> </a:t>
            </a:r>
            <a:r>
              <a:rPr lang="ro-RO" dirty="0" smtClean="0"/>
              <a:t>explicații globale </a:t>
            </a:r>
            <a:r>
              <a:rPr lang="en-GB" dirty="0" smtClean="0"/>
              <a:t>(i.e. </a:t>
            </a:r>
            <a:r>
              <a:rPr lang="ro-RO" dirty="0" smtClean="0"/>
              <a:t>Modele care abordează cauzele</a:t>
            </a:r>
            <a:r>
              <a:rPr lang="ro-RO" baseline="0" dirty="0" smtClean="0"/>
              <a:t> la nivel </a:t>
            </a:r>
            <a:r>
              <a:rPr lang="en-GB" dirty="0" smtClean="0"/>
              <a:t>micro-, me</a:t>
            </a:r>
            <a:r>
              <a:rPr lang="ro-RO" dirty="0" smtClean="0"/>
              <a:t>z</a:t>
            </a:r>
            <a:r>
              <a:rPr lang="en-GB" dirty="0" smtClean="0"/>
              <a:t>o- </a:t>
            </a:r>
            <a:r>
              <a:rPr lang="ro-RO" dirty="0" smtClean="0"/>
              <a:t>și</a:t>
            </a:r>
            <a:r>
              <a:rPr lang="ro-RO" baseline="0" dirty="0" smtClean="0"/>
              <a:t> </a:t>
            </a:r>
            <a:r>
              <a:rPr lang="en-GB" dirty="0" smtClean="0"/>
              <a:t>macro), </a:t>
            </a:r>
            <a:r>
              <a:rPr lang="ro-RO" dirty="0" smtClean="0"/>
              <a:t>teorii ale mișcărilor sociale, precum și </a:t>
            </a:r>
            <a:r>
              <a:rPr lang="ro-RO" baseline="0" dirty="0" smtClean="0"/>
              <a:t> încercări de reducere a radicalizării la o singură explicație comprehensivă </a:t>
            </a:r>
            <a:r>
              <a:rPr lang="en-GB" dirty="0" smtClean="0"/>
              <a:t>(</a:t>
            </a:r>
            <a:r>
              <a:rPr lang="ro-RO" dirty="0" smtClean="0"/>
              <a:t>a</a:t>
            </a:r>
            <a:r>
              <a:rPr lang="ro-RO" baseline="0" dirty="0" smtClean="0"/>
              <a:t> se vedea modelul căutării semnificației sau dezbaterea curentă despre rolul factorilor ideologici vs. sociali</a:t>
            </a:r>
            <a:r>
              <a:rPr lang="en-GB" dirty="0" smtClean="0"/>
              <a:t>). </a:t>
            </a:r>
            <a:r>
              <a:rPr lang="ro-RO" dirty="0" smtClean="0"/>
              <a:t>Și indiferent dacă explicația agreată este una deterministă, a opțiunii raționale,</a:t>
            </a:r>
            <a:r>
              <a:rPr lang="en-GB" dirty="0" smtClean="0"/>
              <a:t> complex</a:t>
            </a:r>
            <a:r>
              <a:rPr lang="ro-RO" dirty="0" smtClean="0"/>
              <a:t>ă</a:t>
            </a:r>
            <a:r>
              <a:rPr lang="en-GB" dirty="0" smtClean="0"/>
              <a:t> </a:t>
            </a:r>
            <a:r>
              <a:rPr lang="ro-RO" dirty="0" smtClean="0"/>
              <a:t>sau </a:t>
            </a:r>
            <a:r>
              <a:rPr lang="en-GB" dirty="0" err="1" smtClean="0"/>
              <a:t>inte</a:t>
            </a:r>
            <a:r>
              <a:rPr lang="ro-RO" dirty="0" smtClean="0"/>
              <a:t>grată</a:t>
            </a:r>
            <a:r>
              <a:rPr lang="en-GB" dirty="0" smtClean="0"/>
              <a:t>, </a:t>
            </a:r>
            <a:r>
              <a:rPr lang="ro-RO" dirty="0" smtClean="0"/>
              <a:t>existp un conses general între practiciei</a:t>
            </a:r>
            <a:r>
              <a:rPr lang="ro-RO" baseline="0" dirty="0" smtClean="0"/>
              <a:t> și academici că este envoie de maimulte cercetări pentru a putea înțelege cauzele, porcesele și mecanismele radicalizării șia  putea dezvolta măsuri de prevenire și combatere eficace.</a:t>
            </a:r>
            <a:r>
              <a:rPr lang="en-GB" dirty="0" smtClean="0"/>
              <a:t> </a:t>
            </a:r>
            <a:r>
              <a:rPr lang="ro-RO" dirty="0" smtClean="0"/>
              <a:t>Studii supliemntare sutn necesare și pentru a înțelege</a:t>
            </a:r>
            <a:r>
              <a:rPr lang="ro-RO" baseline="0" dirty="0" smtClean="0"/>
              <a:t> dinamica stabilită între procesele de radicalizare</a:t>
            </a:r>
            <a:r>
              <a:rPr lang="en-GB" dirty="0" smtClean="0"/>
              <a:t>, </a:t>
            </a:r>
            <a:r>
              <a:rPr lang="ro-RO" dirty="0" smtClean="0"/>
              <a:t>extremism </a:t>
            </a:r>
            <a:r>
              <a:rPr lang="en-GB" dirty="0" smtClean="0"/>
              <a:t>violent </a:t>
            </a:r>
            <a:r>
              <a:rPr lang="ro-RO" dirty="0" smtClean="0"/>
              <a:t>și </a:t>
            </a:r>
            <a:r>
              <a:rPr lang="en-GB" dirty="0" err="1" smtClean="0"/>
              <a:t>terorism</a:t>
            </a:r>
            <a:r>
              <a:rPr lang="en-GB" dirty="0" smtClean="0"/>
              <a:t>. </a:t>
            </a:r>
            <a:r>
              <a:rPr lang="ro-RO" dirty="0" smtClean="0"/>
              <a:t>Este important să identificăm tipurile de factori și procese care conduc la</a:t>
            </a:r>
            <a:r>
              <a:rPr lang="ro-RO" baseline="0" dirty="0" smtClean="0"/>
              <a:t> extremism </a:t>
            </a:r>
            <a:r>
              <a:rPr lang="en-GB" dirty="0" smtClean="0"/>
              <a:t>violent </a:t>
            </a:r>
            <a:r>
              <a:rPr lang="ro-RO" dirty="0" smtClean="0"/>
              <a:t>și </a:t>
            </a:r>
            <a:r>
              <a:rPr lang="en-GB" dirty="0" err="1" smtClean="0"/>
              <a:t>terorism</a:t>
            </a:r>
            <a:r>
              <a:rPr lang="en-GB" dirty="0" smtClean="0"/>
              <a:t>, </a:t>
            </a:r>
            <a:r>
              <a:rPr lang="ro-RO" dirty="0" smtClean="0"/>
              <a:t>dat fiind faptul că radicalizarea</a:t>
            </a:r>
            <a:r>
              <a:rPr lang="ro-RO" baseline="0" dirty="0" smtClean="0"/>
              <a:t> este un fenomen mai larg și mai complex</a:t>
            </a:r>
            <a:r>
              <a:rPr lang="en-GB" dirty="0" smtClean="0"/>
              <a:t>. </a:t>
            </a:r>
          </a:p>
          <a:p>
            <a:endParaRPr lang="en-GB" dirty="0" smtClean="0"/>
          </a:p>
          <a:p>
            <a:r>
              <a:rPr lang="ro-RO" dirty="0" smtClean="0"/>
              <a:t>Măsurile ce</a:t>
            </a:r>
            <a:r>
              <a:rPr lang="ro-RO" baseline="0" dirty="0" smtClean="0"/>
              <a:t> au ca scop prevenirea și combaterea radicalizării  trebuie conectate mai în profunzime cu perspectivele oferite de cercetarea funcțiilor acesteia</a:t>
            </a:r>
            <a:r>
              <a:rPr lang="en-GB" dirty="0" smtClean="0"/>
              <a:t>. </a:t>
            </a:r>
            <a:r>
              <a:rPr lang="ro-RO" dirty="0" smtClean="0"/>
              <a:t>Spre exemplu,</a:t>
            </a:r>
            <a:r>
              <a:rPr lang="en-GB" dirty="0" smtClean="0"/>
              <a:t> </a:t>
            </a:r>
            <a:r>
              <a:rPr lang="ro-RO" dirty="0" smtClean="0"/>
              <a:t>știm că discursul și narațiunile joacă un rol în procesul de </a:t>
            </a:r>
            <a:r>
              <a:rPr lang="en-GB" dirty="0" err="1" smtClean="0"/>
              <a:t>radicali</a:t>
            </a:r>
            <a:r>
              <a:rPr lang="ro-RO" dirty="0" smtClean="0"/>
              <a:t>zare</a:t>
            </a:r>
            <a:r>
              <a:rPr lang="en-GB" dirty="0" smtClean="0"/>
              <a:t>. </a:t>
            </a:r>
            <a:r>
              <a:rPr lang="ro-RO" dirty="0" smtClean="0"/>
              <a:t>Așa cum au subliniat participanții</a:t>
            </a:r>
            <a:r>
              <a:rPr lang="ro-RO" baseline="0" dirty="0" smtClean="0"/>
              <a:t> la atelierul dedicat contra-narațiunilor ce aavut loc la Viena, atât practiticienii, cât și mediul academic sunt departe de a înțelege în detaliu cum sut create aceste narațiuni, și care este efectul lor la nivel individual.</a:t>
            </a:r>
            <a:r>
              <a:rPr lang="en-GB" dirty="0" smtClean="0"/>
              <a:t> </a:t>
            </a:r>
            <a:r>
              <a:rPr lang="ro-RO" dirty="0" smtClean="0"/>
              <a:t>Dezvoltarea</a:t>
            </a:r>
            <a:r>
              <a:rPr lang="ro-RO" baseline="0" dirty="0" smtClean="0"/>
              <a:t> unor contra-narațiuni pe baza unor cunoștințe limitate și generale are desigur șanse mici de reușită</a:t>
            </a:r>
            <a:r>
              <a:rPr lang="en-GB" dirty="0" smtClean="0"/>
              <a:t>.</a:t>
            </a:r>
          </a:p>
          <a:p>
            <a:endParaRPr lang="en-GB" dirty="0" smtClean="0"/>
          </a:p>
          <a:p>
            <a:r>
              <a:rPr lang="ro-RO" dirty="0" smtClean="0"/>
              <a:t>În ceea ce privește contra-narațiunile, studiile argumentează faptul că domeniul științei </a:t>
            </a:r>
            <a:r>
              <a:rPr lang="ro-RO" baseline="0" dirty="0" smtClean="0"/>
              <a:t>comunicării oferă </a:t>
            </a:r>
            <a:r>
              <a:rPr lang="ro-RO" dirty="0" smtClean="0"/>
              <a:t>cercetări relevate asupra mentalităților</a:t>
            </a:r>
            <a:r>
              <a:rPr lang="ro-RO" baseline="0" dirty="0" smtClean="0"/>
              <a:t>  și normelor de tipul </a:t>
            </a:r>
            <a:r>
              <a:rPr lang="en-GB" dirty="0" smtClean="0"/>
              <a:t>‘</a:t>
            </a:r>
            <a:r>
              <a:rPr lang="ro-RO" dirty="0" smtClean="0"/>
              <a:t>așa</a:t>
            </a:r>
            <a:r>
              <a:rPr lang="ro-RO" baseline="0" dirty="0" smtClean="0"/>
              <a:t> da, așa nu</a:t>
            </a:r>
            <a:r>
              <a:rPr lang="en-GB" dirty="0" smtClean="0"/>
              <a:t>’; </a:t>
            </a:r>
            <a:r>
              <a:rPr lang="ro-RO" dirty="0" smtClean="0"/>
              <a:t>astfel de cercetări ar trebui să investigheze</a:t>
            </a:r>
            <a:r>
              <a:rPr lang="ro-RO" baseline="0" dirty="0" smtClean="0"/>
              <a:t> și alte domenii, precum cel al consumului de droguri sau infracțional și să extragă lecții învățate și de acolo</a:t>
            </a:r>
            <a:r>
              <a:rPr lang="en-GB" dirty="0" smtClean="0"/>
              <a:t>. </a:t>
            </a:r>
            <a:r>
              <a:rPr lang="ro-RO" dirty="0" smtClean="0"/>
              <a:t>În ceea ce privește tinerii,</a:t>
            </a:r>
            <a:r>
              <a:rPr lang="ro-RO" baseline="0" dirty="0" smtClean="0"/>
              <a:t> familiile și comunitățile,</a:t>
            </a:r>
            <a:r>
              <a:rPr lang="en-GB" dirty="0" smtClean="0"/>
              <a:t> </a:t>
            </a:r>
            <a:r>
              <a:rPr lang="ro-RO" dirty="0" smtClean="0"/>
              <a:t>studiile argumentează</a:t>
            </a:r>
            <a:r>
              <a:rPr lang="ro-RO" baseline="0" dirty="0" smtClean="0"/>
              <a:t> că este nevoie de o lărgire a cadrului conceptual și teoretic al cercetării radicalizării  prin </a:t>
            </a:r>
            <a:r>
              <a:rPr lang="en-GB" dirty="0" smtClean="0"/>
              <a:t>a) </a:t>
            </a:r>
            <a:r>
              <a:rPr lang="ro-RO" dirty="0" smtClean="0"/>
              <a:t>abordarea acesteia</a:t>
            </a:r>
            <a:r>
              <a:rPr lang="ro-RO" baseline="0" dirty="0" smtClean="0"/>
              <a:t> nu ca pe un fenomen excepțional, ci, mai degrabă</a:t>
            </a:r>
            <a:r>
              <a:rPr lang="en-GB" dirty="0" smtClean="0"/>
              <a:t>, </a:t>
            </a:r>
            <a:r>
              <a:rPr lang="ro-RO" dirty="0" smtClean="0"/>
              <a:t>ca pe un mecanism care apare în conjuncție cu alte fenomene </a:t>
            </a:r>
            <a:r>
              <a:rPr lang="en-GB" dirty="0" smtClean="0"/>
              <a:t>– </a:t>
            </a:r>
            <a:r>
              <a:rPr lang="ro-RO" dirty="0" smtClean="0"/>
              <a:t>precum dorința</a:t>
            </a:r>
            <a:r>
              <a:rPr lang="ro-RO" baseline="0" dirty="0" smtClean="0"/>
              <a:t> de a fi acceptat într-un grup sau aspirația de a fi perceput ca fiind </a:t>
            </a:r>
            <a:r>
              <a:rPr lang="en-GB" dirty="0" smtClean="0"/>
              <a:t>cool; b) </a:t>
            </a:r>
            <a:r>
              <a:rPr lang="ro-RO" dirty="0" smtClean="0"/>
              <a:t>utilizareacercetărilor existente în doemniul infracțiunilor puse în relație cu dinamica</a:t>
            </a:r>
            <a:r>
              <a:rPr lang="ro-RO" baseline="0" dirty="0" smtClean="0"/>
              <a:t> și rolurile </a:t>
            </a:r>
            <a:r>
              <a:rPr lang="ro-RO" dirty="0" smtClean="0"/>
              <a:t>de familie</a:t>
            </a:r>
            <a:r>
              <a:rPr lang="en-GB" dirty="0" smtClean="0"/>
              <a:t>.</a:t>
            </a:r>
          </a:p>
          <a:p>
            <a:endParaRPr lang="en-GB" dirty="0" smtClean="0"/>
          </a:p>
          <a:p>
            <a:pPr algn="l" fontAlgn="base"/>
            <a:r>
              <a:rPr lang="ro-RO" b="1" i="0" dirty="0" smtClean="0">
                <a:solidFill>
                  <a:srgbClr val="00859F"/>
                </a:solidFill>
                <a:effectLst/>
                <a:latin typeface="Open Sans"/>
              </a:rPr>
              <a:t>Indivizi vulnerabili</a:t>
            </a:r>
            <a:endParaRPr lang="en-GB" b="1" i="0" dirty="0" smtClean="0">
              <a:solidFill>
                <a:srgbClr val="00859F"/>
              </a:solidFill>
              <a:effectLst/>
              <a:latin typeface="Open Sans"/>
            </a:endParaRPr>
          </a:p>
          <a:p>
            <a:pPr algn="l" fontAlgn="base"/>
            <a:r>
              <a:rPr lang="ro-RO" b="0" i="0" dirty="0" smtClean="0">
                <a:solidFill>
                  <a:srgbClr val="00859F"/>
                </a:solidFill>
                <a:effectLst/>
                <a:latin typeface="Open Sans"/>
              </a:rPr>
              <a:t>Trseul de rdicalizare al unui individ depinde in egală măsură de trăsături și circumstanțe individuale</a:t>
            </a:r>
            <a:r>
              <a:rPr lang="en-GB" b="0" i="0" dirty="0" smtClean="0">
                <a:solidFill>
                  <a:srgbClr val="00859F"/>
                </a:solidFill>
                <a:effectLst/>
                <a:latin typeface="Open Sans"/>
              </a:rPr>
              <a:t>. </a:t>
            </a:r>
            <a:r>
              <a:rPr lang="ro-RO" b="0" i="0" dirty="0" smtClean="0">
                <a:solidFill>
                  <a:srgbClr val="00859F"/>
                </a:solidFill>
                <a:effectLst/>
                <a:latin typeface="Open Sans"/>
              </a:rPr>
              <a:t>Tinerii care sunt</a:t>
            </a:r>
            <a:r>
              <a:rPr lang="ro-RO" b="0" i="0" baseline="0" dirty="0" smtClean="0">
                <a:solidFill>
                  <a:srgbClr val="00859F"/>
                </a:solidFill>
                <a:effectLst/>
                <a:latin typeface="Open Sans"/>
              </a:rPr>
              <a:t> mai puțin asertivi și echilibrați în viață sunt ai susceptibili la mesajele de radicalizare</a:t>
            </a:r>
            <a:r>
              <a:rPr lang="en-GB" b="0" i="0" dirty="0" smtClean="0">
                <a:solidFill>
                  <a:srgbClr val="00859F"/>
                </a:solidFill>
                <a:effectLst/>
                <a:latin typeface="Open Sans"/>
              </a:rPr>
              <a:t>. </a:t>
            </a:r>
            <a:r>
              <a:rPr lang="ro-RO" b="0" i="0" dirty="0" smtClean="0">
                <a:solidFill>
                  <a:srgbClr val="00859F"/>
                </a:solidFill>
                <a:effectLst/>
                <a:latin typeface="Open Sans"/>
              </a:rPr>
              <a:t>Una sau mai multe dificultăți pot crește vulnerabilitatea la radicalizare</a:t>
            </a:r>
            <a:r>
              <a:rPr lang="en-GB" b="0" i="0" dirty="0" smtClean="0">
                <a:solidFill>
                  <a:srgbClr val="00859F"/>
                </a:solidFill>
                <a:effectLst/>
                <a:latin typeface="Open Sans"/>
              </a:rPr>
              <a:t>: </a:t>
            </a:r>
          </a:p>
          <a:p>
            <a:pPr algn="l" fontAlgn="base"/>
            <a:r>
              <a:rPr lang="ro-RO" b="0" i="0" dirty="0" smtClean="0">
                <a:solidFill>
                  <a:srgbClr val="00859F"/>
                </a:solidFill>
                <a:effectLst/>
                <a:latin typeface="Open Sans"/>
              </a:rPr>
              <a:t>- Probleme psihologice</a:t>
            </a:r>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 Probleme de comportament</a:t>
            </a:r>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 Un</a:t>
            </a:r>
            <a:r>
              <a:rPr lang="ro-RO" b="0" i="0" baseline="0" dirty="0" smtClean="0">
                <a:solidFill>
                  <a:srgbClr val="00859F"/>
                </a:solidFill>
                <a:effectLst/>
                <a:latin typeface="Open Sans"/>
              </a:rPr>
              <a:t> ușor handicap mintal</a:t>
            </a:r>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 Consumul</a:t>
            </a:r>
            <a:r>
              <a:rPr lang="ro-RO" b="0" i="0" baseline="0" dirty="0" smtClean="0">
                <a:solidFill>
                  <a:srgbClr val="00859F"/>
                </a:solidFill>
                <a:effectLst/>
                <a:latin typeface="Open Sans"/>
              </a:rPr>
              <a:t> de alcool sau droguri</a:t>
            </a:r>
            <a:r>
              <a:rPr lang="en-GB" b="0" i="0" dirty="0" smtClean="0">
                <a:solidFill>
                  <a:srgbClr val="00859F"/>
                </a:solidFill>
                <a:effectLst/>
                <a:latin typeface="Open Sans"/>
              </a:rPr>
              <a:t>.</a:t>
            </a:r>
          </a:p>
          <a:p>
            <a:pPr algn="l" fontAlgn="base"/>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Un</a:t>
            </a:r>
            <a:r>
              <a:rPr lang="ro-RO" b="0" i="0" baseline="0" dirty="0" smtClean="0">
                <a:solidFill>
                  <a:srgbClr val="00859F"/>
                </a:solidFill>
                <a:effectLst/>
                <a:latin typeface="Open Sans"/>
              </a:rPr>
              <a:t> tânăr este cu atât mai vulnerabil cu cât</a:t>
            </a:r>
            <a:r>
              <a:rPr lang="en-GB" b="0" i="0" dirty="0" smtClean="0">
                <a:solidFill>
                  <a:srgbClr val="00859F"/>
                </a:solidFill>
                <a:effectLst/>
                <a:latin typeface="Open Sans"/>
              </a:rPr>
              <a:t>:</a:t>
            </a:r>
          </a:p>
          <a:p>
            <a:pPr algn="l" fontAlgn="base"/>
            <a:r>
              <a:rPr lang="ro-RO" b="0" i="0" dirty="0" smtClean="0">
                <a:solidFill>
                  <a:srgbClr val="00859F"/>
                </a:solidFill>
                <a:effectLst/>
                <a:latin typeface="Open Sans"/>
              </a:rPr>
              <a:t>- crește într-o familie destrămată sau disfuncțională</a:t>
            </a:r>
            <a:r>
              <a:rPr lang="ro-RO" b="0" i="0" baseline="0" dirty="0" smtClean="0">
                <a:solidFill>
                  <a:srgbClr val="00859F"/>
                </a:solidFill>
                <a:effectLst/>
                <a:latin typeface="Open Sans"/>
              </a:rPr>
              <a:t> </a:t>
            </a:r>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 crește fără o figură paternă</a:t>
            </a:r>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 A fost abuzat în copilărie</a:t>
            </a:r>
            <a:r>
              <a:rPr lang="en-GB" b="0" i="0" dirty="0" smtClean="0">
                <a:solidFill>
                  <a:srgbClr val="00859F"/>
                </a:solidFill>
                <a:effectLst/>
                <a:latin typeface="Open Sans"/>
              </a:rPr>
              <a:t>. </a:t>
            </a:r>
          </a:p>
          <a:p>
            <a:pPr algn="l" fontAlgn="base"/>
            <a:endParaRPr lang="en-GB" b="0" i="0" dirty="0" smtClean="0">
              <a:solidFill>
                <a:srgbClr val="00859F"/>
              </a:solidFill>
              <a:effectLst/>
              <a:latin typeface="Open Sans"/>
            </a:endParaRPr>
          </a:p>
          <a:p>
            <a:pPr algn="l" fontAlgn="base"/>
            <a:r>
              <a:rPr lang="ro-RO" b="0" i="0" dirty="0" smtClean="0">
                <a:solidFill>
                  <a:srgbClr val="00859F"/>
                </a:solidFill>
                <a:effectLst/>
                <a:latin typeface="Open Sans"/>
              </a:rPr>
              <a:t>Vulnerabilitatea nu este însă o condiție</a:t>
            </a:r>
            <a:r>
              <a:rPr lang="ro-RO" b="0" i="0" baseline="0" dirty="0" smtClean="0">
                <a:solidFill>
                  <a:srgbClr val="00859F"/>
                </a:solidFill>
                <a:effectLst/>
                <a:latin typeface="Open Sans"/>
              </a:rPr>
              <a:t> sine qua non a radicalizării</a:t>
            </a:r>
            <a:r>
              <a:rPr lang="en-GB" b="0" i="0" dirty="0" smtClean="0">
                <a:solidFill>
                  <a:srgbClr val="00859F"/>
                </a:solidFill>
                <a:effectLst/>
                <a:latin typeface="Open Sans"/>
              </a:rPr>
              <a:t>. </a:t>
            </a:r>
            <a:r>
              <a:rPr lang="en-GB" b="0" i="0" dirty="0" err="1" smtClean="0">
                <a:solidFill>
                  <a:srgbClr val="00859F"/>
                </a:solidFill>
                <a:effectLst/>
                <a:latin typeface="Open Sans"/>
              </a:rPr>
              <a:t>Sieckelinck</a:t>
            </a:r>
            <a:r>
              <a:rPr lang="en-GB" b="0" i="0" dirty="0" smtClean="0">
                <a:solidFill>
                  <a:srgbClr val="00859F"/>
                </a:solidFill>
                <a:effectLst/>
                <a:latin typeface="Open Sans"/>
              </a:rPr>
              <a:t> </a:t>
            </a:r>
            <a:r>
              <a:rPr lang="ro-RO" b="0" i="0" dirty="0" smtClean="0">
                <a:solidFill>
                  <a:srgbClr val="00859F"/>
                </a:solidFill>
                <a:effectLst/>
                <a:latin typeface="Open Sans"/>
              </a:rPr>
              <a:t> și </a:t>
            </a:r>
            <a:r>
              <a:rPr lang="en-GB" b="0" i="0" dirty="0" smtClean="0">
                <a:solidFill>
                  <a:srgbClr val="00859F"/>
                </a:solidFill>
                <a:effectLst/>
                <a:latin typeface="Open Sans"/>
              </a:rPr>
              <a:t>De Winter </a:t>
            </a:r>
            <a:r>
              <a:rPr lang="ro-RO" b="0" i="0" dirty="0" smtClean="0">
                <a:solidFill>
                  <a:srgbClr val="00859F"/>
                </a:solidFill>
                <a:effectLst/>
                <a:latin typeface="Open Sans"/>
              </a:rPr>
              <a:t>au investigat în trei țări</a:t>
            </a:r>
            <a:r>
              <a:rPr lang="ro-RO" b="0" i="0" baseline="0" dirty="0" smtClean="0">
                <a:solidFill>
                  <a:srgbClr val="00859F"/>
                </a:solidFill>
                <a:effectLst/>
                <a:latin typeface="Open Sans"/>
              </a:rPr>
              <a:t> diferite rolul jucat de familie în radicalizare</a:t>
            </a:r>
            <a:r>
              <a:rPr lang="en-GB" b="0" i="0" dirty="0" smtClean="0">
                <a:solidFill>
                  <a:srgbClr val="00859F"/>
                </a:solidFill>
                <a:effectLst/>
                <a:latin typeface="Open Sans"/>
              </a:rPr>
              <a:t>. </a:t>
            </a:r>
            <a:r>
              <a:rPr lang="ro-RO" b="0" i="0" dirty="0" smtClean="0">
                <a:solidFill>
                  <a:srgbClr val="00859F"/>
                </a:solidFill>
                <a:effectLst/>
                <a:latin typeface="Open Sans"/>
              </a:rPr>
              <a:t>Au ajuns la concluzia</a:t>
            </a:r>
            <a:r>
              <a:rPr lang="ro-RO" b="0" i="0" baseline="0" dirty="0" smtClean="0">
                <a:solidFill>
                  <a:srgbClr val="00859F"/>
                </a:solidFill>
                <a:effectLst/>
                <a:latin typeface="Open Sans"/>
              </a:rPr>
              <a:t> că tinerii care se radicalizează provin adesea  din familii unite și iubitoare</a:t>
            </a:r>
            <a:r>
              <a:rPr lang="en-GB" b="0" i="0" dirty="0" smtClean="0">
                <a:solidFill>
                  <a:srgbClr val="00859F"/>
                </a:solidFill>
                <a:effectLst/>
                <a:latin typeface="Open Sans"/>
              </a:rPr>
              <a:t>. </a:t>
            </a:r>
            <a:r>
              <a:rPr lang="ro-RO" b="0" i="0" dirty="0" smtClean="0">
                <a:solidFill>
                  <a:srgbClr val="00859F"/>
                </a:solidFill>
                <a:effectLst/>
                <a:latin typeface="Open Sans"/>
              </a:rPr>
              <a:t>Sut adesea inteligenți, ambițioși, cu un puternic</a:t>
            </a:r>
            <a:r>
              <a:rPr lang="ro-RO" b="0" i="0" baseline="0" dirty="0" smtClean="0">
                <a:solidFill>
                  <a:srgbClr val="00859F"/>
                </a:solidFill>
                <a:effectLst/>
                <a:latin typeface="Open Sans"/>
              </a:rPr>
              <a:t> simț al justiției</a:t>
            </a:r>
            <a:r>
              <a:rPr lang="en-GB" b="0" i="0" dirty="0" smtClean="0">
                <a:solidFill>
                  <a:srgbClr val="00859F"/>
                </a:solidFill>
                <a:effectLst/>
                <a:latin typeface="Open Sans"/>
              </a:rPr>
              <a:t>.</a:t>
            </a:r>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14</a:t>
            </a:fld>
            <a:endParaRPr lang="en-US"/>
          </a:p>
        </p:txBody>
      </p:sp>
    </p:spTree>
    <p:extLst>
      <p:ext uri="{BB962C8B-B14F-4D97-AF65-F5344CB8AC3E}">
        <p14:creationId xmlns:p14="http://schemas.microsoft.com/office/powerpoint/2010/main" val="3580150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a:t>
            </a:r>
            <a:r>
              <a:rPr lang="en-GB" sz="1200" b="1" i="0" u="none" strike="noStrike" baseline="0" dirty="0" smtClean="0">
                <a:latin typeface="Verdana" panose="020B0604030504040204" pitchFamily="34" charset="0"/>
              </a:rPr>
              <a:t> sheet 16</a:t>
            </a:r>
          </a:p>
          <a:p>
            <a:endParaRPr lang="ro-RO" dirty="0" smtClean="0">
              <a:latin typeface="Arial" charset="0"/>
              <a:cs typeface="Arial" charset="0"/>
            </a:endParaRPr>
          </a:p>
          <a:p>
            <a:r>
              <a:rPr lang="ro-RO" dirty="0" smtClean="0">
                <a:latin typeface="Arial" charset="0"/>
                <a:cs typeface="Arial" charset="0"/>
              </a:rPr>
              <a:t>În acest model pot fi observate diferitele componente descrise și iteracțiunea djntre ele</a:t>
            </a:r>
            <a:r>
              <a:rPr lang="en-GB" dirty="0" smtClean="0">
                <a:latin typeface="Arial" charset="0"/>
                <a:cs typeface="Arial" charset="0"/>
              </a:rPr>
              <a:t>. (@trainer: </a:t>
            </a:r>
            <a:r>
              <a:rPr lang="ro-RO" dirty="0" smtClean="0">
                <a:latin typeface="Arial" charset="0"/>
                <a:cs typeface="Arial" charset="0"/>
              </a:rPr>
              <a:t>dați click pentru a</a:t>
            </a:r>
            <a:r>
              <a:rPr lang="ro-RO" baseline="0" dirty="0" smtClean="0">
                <a:latin typeface="Arial" charset="0"/>
                <a:cs typeface="Arial" charset="0"/>
              </a:rPr>
              <a:t> putea vizualiza pe segmente imaginile, pe măsură ce avansați cu prezentarea informațiilor de mai jos</a:t>
            </a:r>
            <a:r>
              <a:rPr lang="en-GB" dirty="0" smtClean="0">
                <a:latin typeface="Arial" charset="0"/>
                <a:cs typeface="Arial" charset="0"/>
              </a:rPr>
              <a:t>)</a:t>
            </a:r>
          </a:p>
          <a:p>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Există factori declanșatori care generează</a:t>
            </a:r>
            <a:r>
              <a:rPr lang="ro-RO" baseline="0" dirty="0" smtClean="0">
                <a:latin typeface="Arial" charset="0"/>
                <a:cs typeface="Arial" charset="0"/>
              </a:rPr>
              <a:t> </a:t>
            </a:r>
            <a:r>
              <a:rPr lang="ro-RO" dirty="0" smtClean="0">
                <a:latin typeface="Arial" charset="0"/>
                <a:cs typeface="Arial" charset="0"/>
              </a:rPr>
              <a:t>și potențează procesul de radicalizare</a:t>
            </a:r>
            <a:r>
              <a:rPr lang="ro-RO" baseline="0" dirty="0" smtClean="0">
                <a:latin typeface="Arial" charset="0"/>
                <a:cs typeface="Arial" charset="0"/>
              </a:rPr>
              <a:t>.</a:t>
            </a:r>
            <a:endParaRPr lang="en-GB" dirty="0" smtClean="0">
              <a:latin typeface="Arial" charset="0"/>
              <a:cs typeface="Arial" charset="0"/>
            </a:endParaRP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Aceștia</a:t>
            </a:r>
            <a:r>
              <a:rPr lang="ro-RO" baseline="0" dirty="0" smtClean="0">
                <a:latin typeface="Arial" charset="0"/>
                <a:cs typeface="Arial" charset="0"/>
              </a:rPr>
              <a:t> acționează pe diferite niveluri și pot fi de natură socială, psihologică, politică sau economică.</a:t>
            </a:r>
            <a:endParaRPr lang="en-GB" dirty="0" smtClean="0">
              <a:latin typeface="Arial" charset="0"/>
              <a:cs typeface="Arial" charset="0"/>
            </a:endParaRP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Factorii declanșatori la nivel </a:t>
            </a:r>
            <a:r>
              <a:rPr lang="en-GB" dirty="0" smtClean="0">
                <a:latin typeface="Arial" charset="0"/>
                <a:cs typeface="Arial" charset="0"/>
              </a:rPr>
              <a:t>micro (</a:t>
            </a:r>
            <a:r>
              <a:rPr lang="ro-RO" dirty="0" smtClean="0">
                <a:latin typeface="Arial" charset="0"/>
                <a:cs typeface="Arial" charset="0"/>
              </a:rPr>
              <a:t>experiențe resimțite la nivel individual</a:t>
            </a:r>
            <a:r>
              <a:rPr lang="en-GB" dirty="0" smtClean="0">
                <a:latin typeface="Arial" charset="0"/>
                <a:cs typeface="Arial" charset="0"/>
              </a:rPr>
              <a:t>) </a:t>
            </a:r>
            <a:r>
              <a:rPr lang="ro-RO" dirty="0" smtClean="0">
                <a:latin typeface="Arial" charset="0"/>
                <a:cs typeface="Arial" charset="0"/>
              </a:rPr>
              <a:t>inlcud expunerea directă la discriminare, conflictul cu autoritățile, detenția,</a:t>
            </a:r>
            <a:r>
              <a:rPr lang="en-GB" dirty="0" smtClean="0">
                <a:latin typeface="Arial" charset="0"/>
                <a:cs typeface="Arial" charset="0"/>
              </a:rPr>
              <a:t> </a:t>
            </a:r>
            <a:r>
              <a:rPr lang="ro-RO" dirty="0" smtClean="0">
                <a:latin typeface="Arial" charset="0"/>
                <a:cs typeface="Arial" charset="0"/>
              </a:rPr>
              <a:t>confruntarea cu moartea</a:t>
            </a:r>
            <a:r>
              <a:rPr lang="en-GB" dirty="0" smtClean="0">
                <a:latin typeface="Arial" charset="0"/>
                <a:cs typeface="Arial" charset="0"/>
              </a:rPr>
              <a:t>, </a:t>
            </a:r>
            <a:r>
              <a:rPr lang="ro-RO" dirty="0" smtClean="0">
                <a:latin typeface="Arial" charset="0"/>
                <a:cs typeface="Arial" charset="0"/>
              </a:rPr>
              <a:t>probleme acasă </a:t>
            </a:r>
            <a:r>
              <a:rPr lang="en-GB" dirty="0" smtClean="0">
                <a:latin typeface="Arial" charset="0"/>
                <a:cs typeface="Arial" charset="0"/>
              </a:rPr>
              <a:t>(</a:t>
            </a:r>
            <a:r>
              <a:rPr lang="ro-RO" dirty="0" smtClean="0">
                <a:latin typeface="Arial" charset="0"/>
                <a:cs typeface="Arial" charset="0"/>
              </a:rPr>
              <a:t>de ex. divorț, conflicte</a:t>
            </a:r>
            <a:r>
              <a:rPr lang="ro-RO" baseline="0" dirty="0" smtClean="0">
                <a:latin typeface="Arial" charset="0"/>
                <a:cs typeface="Arial" charset="0"/>
              </a:rPr>
              <a:t> cu părinții</a:t>
            </a:r>
            <a:r>
              <a:rPr lang="en-GB" dirty="0" smtClean="0">
                <a:latin typeface="Arial" charset="0"/>
                <a:cs typeface="Arial" charset="0"/>
              </a:rPr>
              <a:t>), </a:t>
            </a:r>
            <a:r>
              <a:rPr lang="ro-RO" dirty="0" smtClean="0">
                <a:latin typeface="Arial" charset="0"/>
                <a:cs typeface="Arial" charset="0"/>
              </a:rPr>
              <a:t>pierderea locului de muncă sau exmatricularea</a:t>
            </a:r>
            <a:r>
              <a:rPr lang="en-GB" dirty="0" smtClean="0">
                <a:latin typeface="Arial" charset="0"/>
                <a:cs typeface="Arial" charset="0"/>
              </a:rPr>
              <a:t>.</a:t>
            </a:r>
          </a:p>
          <a:p>
            <a:pPr marL="228600" indent="-228600">
              <a:buFont typeface="+mj-lt"/>
              <a:buAutoNum type="arabicPeriod"/>
            </a:pPr>
            <a:endParaRPr lang="nl-NL" dirty="0" smtClean="0">
              <a:latin typeface="Arial" charset="0"/>
              <a:cs typeface="Arial" charset="0"/>
            </a:endParaRPr>
          </a:p>
          <a:p>
            <a:pPr marL="228600" indent="-228600">
              <a:buFont typeface="+mj-lt"/>
              <a:buAutoNum type="arabicPeriod"/>
            </a:pPr>
            <a:r>
              <a:rPr lang="ro-RO" dirty="0" smtClean="0">
                <a:latin typeface="Arial" charset="0"/>
                <a:cs typeface="Arial" charset="0"/>
              </a:rPr>
              <a:t>La</a:t>
            </a:r>
            <a:r>
              <a:rPr lang="ro-RO" baseline="0" dirty="0" smtClean="0">
                <a:latin typeface="Arial" charset="0"/>
                <a:cs typeface="Arial" charset="0"/>
              </a:rPr>
              <a:t> nivel mezo </a:t>
            </a:r>
            <a:r>
              <a:rPr lang="en-GB" dirty="0" smtClean="0">
                <a:latin typeface="Arial" charset="0"/>
                <a:cs typeface="Arial" charset="0"/>
              </a:rPr>
              <a:t>(</a:t>
            </a:r>
            <a:r>
              <a:rPr lang="ro-RO" dirty="0" smtClean="0">
                <a:latin typeface="Arial" charset="0"/>
                <a:cs typeface="Arial" charset="0"/>
              </a:rPr>
              <a:t>nivelul grupului,</a:t>
            </a:r>
            <a:r>
              <a:rPr lang="ro-RO" baseline="0" dirty="0" smtClean="0">
                <a:latin typeface="Arial" charset="0"/>
                <a:cs typeface="Arial" charset="0"/>
              </a:rPr>
              <a:t> al comunității</a:t>
            </a:r>
            <a:r>
              <a:rPr lang="en-GB" dirty="0" smtClean="0">
                <a:latin typeface="Arial" charset="0"/>
                <a:cs typeface="Arial" charset="0"/>
              </a:rPr>
              <a:t>)</a:t>
            </a:r>
            <a:r>
              <a:rPr lang="ro-RO" baseline="0" dirty="0" smtClean="0">
                <a:latin typeface="Arial" charset="0"/>
                <a:cs typeface="Arial" charset="0"/>
              </a:rPr>
              <a:t> sutn implicați factori precum </a:t>
            </a:r>
            <a:r>
              <a:rPr lang="en-GB" dirty="0" smtClean="0">
                <a:latin typeface="Arial" charset="0"/>
                <a:cs typeface="Arial" charset="0"/>
              </a:rPr>
              <a:t>e.g. </a:t>
            </a:r>
            <a:r>
              <a:rPr lang="ro-RO" baseline="0" dirty="0" smtClean="0">
                <a:latin typeface="Arial" charset="0"/>
                <a:cs typeface="Arial" charset="0"/>
              </a:rPr>
              <a:t>contactul cu o persoană radicală</a:t>
            </a:r>
            <a:r>
              <a:rPr lang="en-GB" dirty="0" smtClean="0">
                <a:latin typeface="Arial" charset="0"/>
                <a:cs typeface="Arial" charset="0"/>
              </a:rPr>
              <a:t>, </a:t>
            </a:r>
            <a:r>
              <a:rPr lang="ro-RO" dirty="0" smtClean="0">
                <a:latin typeface="Arial" charset="0"/>
                <a:cs typeface="Arial" charset="0"/>
              </a:rPr>
              <a:t>observarea</a:t>
            </a:r>
            <a:r>
              <a:rPr lang="ro-RO" baseline="0" dirty="0" smtClean="0">
                <a:latin typeface="Arial" charset="0"/>
                <a:cs typeface="Arial" charset="0"/>
              </a:rPr>
              <a:t> injustiției la adresa grupului/comunității al cărui membru se consideră</a:t>
            </a:r>
            <a:r>
              <a:rPr lang="en-GB" dirty="0" smtClean="0">
                <a:latin typeface="Arial" charset="0"/>
                <a:cs typeface="Arial" charset="0"/>
              </a:rPr>
              <a:t>. </a:t>
            </a: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La nivel macro (societal,</a:t>
            </a:r>
            <a:r>
              <a:rPr lang="ro-RO" baseline="0" dirty="0" smtClean="0">
                <a:latin typeface="Arial" charset="0"/>
                <a:cs typeface="Arial" charset="0"/>
              </a:rPr>
              <a:t> </a:t>
            </a:r>
            <a:r>
              <a:rPr lang="en-GB" dirty="0" err="1" smtClean="0">
                <a:latin typeface="Arial" charset="0"/>
                <a:cs typeface="Arial" charset="0"/>
              </a:rPr>
              <a:t>geopolitic</a:t>
            </a:r>
            <a:r>
              <a:rPr lang="en-GB" dirty="0" smtClean="0">
                <a:latin typeface="Arial" charset="0"/>
                <a:cs typeface="Arial" charset="0"/>
              </a:rPr>
              <a:t>) </a:t>
            </a:r>
            <a:r>
              <a:rPr lang="ro-RO" dirty="0" smtClean="0">
                <a:latin typeface="Arial" charset="0"/>
                <a:cs typeface="Arial" charset="0"/>
              </a:rPr>
              <a:t>pot fi enumerate îndemnurile la acțiune din partea lideriulor ideologici, atacuri armate</a:t>
            </a:r>
            <a:r>
              <a:rPr lang="ro-RO" baseline="0" dirty="0" smtClean="0">
                <a:latin typeface="Arial" charset="0"/>
                <a:cs typeface="Arial" charset="0"/>
              </a:rPr>
              <a:t> asupra comunității, </a:t>
            </a:r>
            <a:r>
              <a:rPr lang="ro-RO" dirty="0" smtClean="0">
                <a:latin typeface="Arial" charset="0"/>
                <a:cs typeface="Arial" charset="0"/>
              </a:rPr>
              <a:t>politici guvernamentale</a:t>
            </a:r>
            <a:r>
              <a:rPr lang="ro-RO" baseline="0" dirty="0" smtClean="0">
                <a:latin typeface="Arial" charset="0"/>
                <a:cs typeface="Arial" charset="0"/>
              </a:rPr>
              <a:t> țintite asupra grupului din care individul face parte</a:t>
            </a:r>
            <a:r>
              <a:rPr lang="en-GB" dirty="0" smtClean="0">
                <a:latin typeface="Arial" charset="0"/>
                <a:cs typeface="Arial" charset="0"/>
              </a:rPr>
              <a:t>.</a:t>
            </a:r>
            <a:br>
              <a:rPr lang="en-GB" dirty="0" smtClean="0">
                <a:latin typeface="Arial" charset="0"/>
                <a:cs typeface="Arial" charset="0"/>
              </a:rPr>
            </a:br>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Impactul</a:t>
            </a:r>
            <a:r>
              <a:rPr lang="ro-RO" baseline="0" dirty="0" smtClean="0">
                <a:latin typeface="Arial" charset="0"/>
                <a:cs typeface="Arial" charset="0"/>
              </a:rPr>
              <a:t> acestor factori poate varia, în funcție de etapa de radicalizare în care se află individul la acel moment</a:t>
            </a:r>
            <a:r>
              <a:rPr lang="en-GB" dirty="0" smtClean="0">
                <a:latin typeface="Arial" charset="0"/>
                <a:cs typeface="Arial" charset="0"/>
              </a:rPr>
              <a:t>.</a:t>
            </a: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În plus, efectul poate fi diferit în funcție</a:t>
            </a:r>
            <a:r>
              <a:rPr lang="ro-RO" baseline="0" dirty="0" smtClean="0">
                <a:latin typeface="Arial" charset="0"/>
                <a:cs typeface="Arial" charset="0"/>
              </a:rPr>
              <a:t> de trăsăturile de personalitate și de</a:t>
            </a:r>
            <a:r>
              <a:rPr lang="en-GB" dirty="0" smtClean="0">
                <a:latin typeface="Arial" charset="0"/>
                <a:cs typeface="Arial" charset="0"/>
              </a:rPr>
              <a:t> </a:t>
            </a:r>
            <a:r>
              <a:rPr lang="ro-RO" dirty="0" smtClean="0">
                <a:latin typeface="Arial" charset="0"/>
                <a:cs typeface="Arial" charset="0"/>
              </a:rPr>
              <a:t>gen</a:t>
            </a:r>
            <a:r>
              <a:rPr lang="en-GB" dirty="0" smtClean="0">
                <a:latin typeface="Arial" charset="0"/>
                <a:cs typeface="Arial" charset="0"/>
              </a:rPr>
              <a:t>, </a:t>
            </a:r>
            <a:r>
              <a:rPr lang="ro-RO" dirty="0" smtClean="0">
                <a:latin typeface="Arial" charset="0"/>
                <a:cs typeface="Arial" charset="0"/>
              </a:rPr>
              <a:t>vârstă, sau</a:t>
            </a:r>
            <a:r>
              <a:rPr lang="en-GB" dirty="0" smtClean="0">
                <a:latin typeface="Arial" charset="0"/>
                <a:cs typeface="Arial" charset="0"/>
              </a:rPr>
              <a:t> </a:t>
            </a:r>
            <a:r>
              <a:rPr lang="en-GB" dirty="0" err="1" smtClean="0">
                <a:latin typeface="Arial" charset="0"/>
                <a:cs typeface="Arial" charset="0"/>
              </a:rPr>
              <a:t>educa</a:t>
            </a:r>
            <a:r>
              <a:rPr lang="ro-RO" dirty="0" smtClean="0">
                <a:latin typeface="Arial" charset="0"/>
                <a:cs typeface="Arial" charset="0"/>
              </a:rPr>
              <a:t>ție și aptitudini de relaționare cu ceilalți</a:t>
            </a:r>
            <a:r>
              <a:rPr lang="en-GB" dirty="0" smtClean="0">
                <a:latin typeface="Arial" charset="0"/>
                <a:cs typeface="Arial" charset="0"/>
              </a:rPr>
              <a:t>. </a:t>
            </a:r>
          </a:p>
          <a:p>
            <a:pPr marL="228600" indent="-228600">
              <a:buFont typeface="+mj-lt"/>
              <a:buAutoNum type="arabicPeriod"/>
            </a:pPr>
            <a:endParaRPr lang="en-GB" dirty="0" smtClean="0">
              <a:latin typeface="Arial" charset="0"/>
              <a:cs typeface="Arial" charset="0"/>
            </a:endParaRPr>
          </a:p>
          <a:p>
            <a:pPr marL="228600" indent="-228600">
              <a:buFont typeface="+mj-lt"/>
              <a:buAutoNum type="arabicPeriod"/>
            </a:pPr>
            <a:r>
              <a:rPr lang="ro-RO" dirty="0" smtClean="0">
                <a:latin typeface="Arial" charset="0"/>
                <a:cs typeface="Arial" charset="0"/>
              </a:rPr>
              <a:t>Atelierele din acest proiect pot fi puse în relație directă cu factorii și caracteristicile menționate.</a:t>
            </a:r>
            <a:endParaRPr lang="en-GB" dirty="0" smtClean="0">
              <a:latin typeface="Arial" charset="0"/>
              <a:cs typeface="Arial" charset="0"/>
            </a:endParaRPr>
          </a:p>
          <a:p>
            <a:pPr marL="228600" indent="-228600">
              <a:buFont typeface="+mj-lt"/>
              <a:buAutoNum type="arabicPeriod"/>
            </a:pPr>
            <a:endParaRPr lang="en-GB" dirty="0" smtClean="0">
              <a:latin typeface="Arial" charset="0"/>
              <a:cs typeface="Arial" charset="0"/>
            </a:endParaRPr>
          </a:p>
          <a:p>
            <a:pPr marL="0" indent="0">
              <a:buFont typeface="+mj-lt"/>
              <a:buNone/>
            </a:pPr>
            <a:r>
              <a:rPr lang="ro-RO" baseline="0" dirty="0" smtClean="0"/>
              <a:t>1. </a:t>
            </a:r>
            <a:r>
              <a:rPr lang="ro-RO" b="1" baseline="0" dirty="0" smtClean="0"/>
              <a:t>Competențele</a:t>
            </a:r>
            <a:r>
              <a:rPr lang="nl-NL" dirty="0" smtClean="0"/>
              <a:t>: </a:t>
            </a:r>
            <a:r>
              <a:rPr lang="ro-RO" dirty="0" smtClean="0"/>
              <a:t>sunt gestionate în</a:t>
            </a:r>
            <a:r>
              <a:rPr lang="ro-RO" baseline="0" dirty="0" smtClean="0"/>
              <a:t> cadrul atelirerelor dedicate gândirii critice, gestionării furiei</a:t>
            </a:r>
            <a:r>
              <a:rPr lang="nl-NL" dirty="0" smtClean="0"/>
              <a:t> e.g.</a:t>
            </a:r>
          </a:p>
          <a:p>
            <a:pPr marL="228600" indent="-228600">
              <a:buFont typeface="+mj-lt"/>
              <a:buAutoNum type="arabicPeriod"/>
            </a:pPr>
            <a:endParaRPr lang="nl-NL" dirty="0" smtClean="0"/>
          </a:p>
          <a:p>
            <a:pPr marL="228600" indent="-228600">
              <a:buFont typeface="+mj-lt"/>
              <a:buAutoNum type="arabicPeriod"/>
            </a:pPr>
            <a:r>
              <a:rPr lang="ro-RO" b="1" dirty="0" smtClean="0"/>
              <a:t>Identitate</a:t>
            </a:r>
            <a:r>
              <a:rPr lang="nl-NL" dirty="0" smtClean="0"/>
              <a:t>: e.g. </a:t>
            </a:r>
            <a:r>
              <a:rPr lang="ro-RO" dirty="0" smtClean="0"/>
              <a:t>Abordate în atelierele dedicate temei</a:t>
            </a:r>
            <a:r>
              <a:rPr lang="ro-RO" baseline="0" dirty="0" smtClean="0"/>
              <a:t> </a:t>
            </a:r>
            <a:r>
              <a:rPr lang="ro-RO" b="1" dirty="0" smtClean="0"/>
              <a:t>narațiunilor și identități</a:t>
            </a:r>
            <a:r>
              <a:rPr lang="ro-RO" b="1" baseline="0" dirty="0" smtClean="0"/>
              <a:t> și temei - </a:t>
            </a:r>
            <a:r>
              <a:rPr lang="ro-RO" b="1" dirty="0" smtClean="0"/>
              <a:t>parenting și coaching</a:t>
            </a:r>
            <a:r>
              <a:rPr lang="ro-RO" dirty="0" smtClean="0"/>
              <a:t> </a:t>
            </a:r>
            <a:endParaRPr lang="nl-NL" dirty="0" smtClean="0"/>
          </a:p>
          <a:p>
            <a:pPr marL="228600" indent="-228600">
              <a:buFont typeface="+mj-lt"/>
              <a:buAutoNum type="arabicPeriod"/>
            </a:pPr>
            <a:endParaRPr lang="nl-NL" dirty="0" smtClean="0"/>
          </a:p>
          <a:p>
            <a:pPr marL="228600" indent="-228600">
              <a:buFont typeface="+mj-lt"/>
              <a:buAutoNum type="arabicPeriod"/>
            </a:pPr>
            <a:r>
              <a:rPr lang="ro-RO" b="1" dirty="0" smtClean="0"/>
              <a:t>Expunerea</a:t>
            </a:r>
            <a:r>
              <a:rPr lang="ro-RO" b="1" baseline="0" dirty="0" smtClean="0"/>
              <a:t> la discriminare</a:t>
            </a:r>
            <a:r>
              <a:rPr lang="ro-RO" baseline="0" dirty="0" smtClean="0"/>
              <a:t> </a:t>
            </a:r>
            <a:r>
              <a:rPr lang="nl-NL" dirty="0" smtClean="0"/>
              <a:t>: e.g. </a:t>
            </a:r>
            <a:r>
              <a:rPr lang="ro-RO" dirty="0" smtClean="0"/>
              <a:t>În atelierele dedicate </a:t>
            </a:r>
            <a:r>
              <a:rPr lang="ro-RO" b="1" dirty="0" smtClean="0"/>
              <a:t>gestionării conflictelor </a:t>
            </a:r>
            <a:r>
              <a:rPr lang="ro-RO" dirty="0" smtClean="0"/>
              <a:t>și </a:t>
            </a:r>
            <a:r>
              <a:rPr lang="ro-RO" b="1" dirty="0" smtClean="0"/>
              <a:t>parenting și coaching</a:t>
            </a:r>
            <a:r>
              <a:rPr lang="ro-RO" dirty="0" smtClean="0"/>
              <a:t> </a:t>
            </a:r>
            <a:r>
              <a:rPr lang="nl-NL" dirty="0" smtClean="0"/>
              <a:t/>
            </a:r>
            <a:br>
              <a:rPr lang="nl-NL" dirty="0" smtClean="0"/>
            </a:br>
            <a:endParaRPr lang="nl-NL" dirty="0" smtClean="0"/>
          </a:p>
          <a:p>
            <a:pPr marL="228600" indent="-228600">
              <a:buFont typeface="+mj-lt"/>
              <a:buAutoNum type="arabicPeriod"/>
            </a:pPr>
            <a:r>
              <a:rPr lang="ro-RO" b="1" dirty="0" smtClean="0"/>
              <a:t>Conflicte familiale</a:t>
            </a:r>
            <a:r>
              <a:rPr lang="nl-NL" dirty="0" smtClean="0"/>
              <a:t>: </a:t>
            </a:r>
            <a:r>
              <a:rPr lang="ro-RO" dirty="0" smtClean="0"/>
              <a:t>în atelierul</a:t>
            </a:r>
            <a:r>
              <a:rPr lang="ro-RO" baseline="0" dirty="0" smtClean="0"/>
              <a:t> dedicat temei </a:t>
            </a:r>
            <a:r>
              <a:rPr lang="nl-NL" b="1" dirty="0" smtClean="0"/>
              <a:t>coaching &amp; parenting </a:t>
            </a:r>
          </a:p>
          <a:p>
            <a:pPr marL="228600" indent="-228600">
              <a:buFont typeface="+mj-lt"/>
              <a:buAutoNum type="arabicPeriod"/>
            </a:pPr>
            <a:endParaRPr lang="nl-NL" dirty="0" smtClean="0"/>
          </a:p>
          <a:p>
            <a:pPr marL="228600" indent="-228600">
              <a:buFont typeface="+mj-lt"/>
              <a:buAutoNum type="arabicPeriod"/>
            </a:pPr>
            <a:r>
              <a:rPr lang="ro-RO" b="1" dirty="0" smtClean="0"/>
              <a:t>Politici guvernamentale</a:t>
            </a:r>
            <a:r>
              <a:rPr lang="nl-NL" dirty="0" smtClean="0"/>
              <a:t>: </a:t>
            </a:r>
            <a:r>
              <a:rPr lang="ro-RO" dirty="0" smtClean="0"/>
              <a:t>în atelierul dedicat răspunsului</a:t>
            </a:r>
            <a:r>
              <a:rPr lang="ro-RO" baseline="0" dirty="0" smtClean="0"/>
              <a:t> proporțional al statului </a:t>
            </a:r>
            <a:endParaRPr lang="nl-NL" dirty="0" smtClean="0"/>
          </a:p>
          <a:p>
            <a:endParaRPr lang="nl-NL" dirty="0" smtClean="0"/>
          </a:p>
          <a:p>
            <a:r>
              <a:rPr lang="ro-RO" dirty="0" smtClean="0"/>
              <a:t>Aceasta este o imagie destu de complexă... Aveți întrebări</a:t>
            </a:r>
            <a:r>
              <a:rPr lang="nl-NL" dirty="0" smtClean="0"/>
              <a:t>?</a:t>
            </a:r>
          </a:p>
          <a:p>
            <a:endParaRPr lang="nl-NL" dirty="0" smtClean="0"/>
          </a:p>
          <a:p>
            <a:r>
              <a:rPr lang="nl-NL" dirty="0" smtClean="0"/>
              <a:t>@trainer, </a:t>
            </a:r>
            <a:r>
              <a:rPr lang="ro-RO" dirty="0" smtClean="0"/>
              <a:t>mai multe info</a:t>
            </a:r>
            <a:r>
              <a:rPr lang="ro-RO" baseline="0" dirty="0" smtClean="0"/>
              <a:t> de </a:t>
            </a:r>
            <a:r>
              <a:rPr lang="nl-NL" dirty="0" smtClean="0"/>
              <a:t>background (</a:t>
            </a:r>
            <a:r>
              <a:rPr lang="ro-RO" dirty="0" smtClean="0"/>
              <a:t>pentru a conecta tema radicalizării cu tema unei vulnerabilități crescute a tinerilor</a:t>
            </a:r>
            <a:r>
              <a:rPr lang="nl-NL" dirty="0" smtClean="0"/>
              <a:t>)</a:t>
            </a:r>
          </a:p>
          <a:p>
            <a:pPr>
              <a:lnSpc>
                <a:spcPct val="107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Deși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nu există o cale unică de radicalizare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cercetătorii și practicienii recuosc că există anumiți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factori de risc, dar și anumiți factori protectivi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Factorii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de risc cresc posibilitatea radicalizării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dar nu pot semnala cu precizie că un</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proces de radicalizare va avea loc</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Factorii protectivi combat riscul radicalizării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dar nu vor putea, din pacate, form ao barieră de netrecut împiedicând radicalizarea unei persoane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Adolescența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în sine este o perioadă de risc, în care tinerii încearcă să își găsească locul și menirea, într-o lume complexă și adesea polarizată.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Această aspirație către conexiune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poate fi oferită de un grup extremist.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Lispa de comopetențe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în gestionarea anumitor experiențe care generează de ex. sentimente de furie la adresa unei injustiții percepute la adresa individului sau a comunității. Evenimente importante de viață, precum un deces în familie, sau un divorț, pot fi de asemenea factori declanșatori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Tulburările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psihologice pot uneori spori riscul la fel cum poate și spiritul de aventură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endParaRPr lang="nl-NL" dirty="0" smtClean="0"/>
          </a:p>
          <a:p>
            <a:r>
              <a:rPr lang="ro-RO" dirty="0" smtClean="0"/>
              <a:t>Asupra</a:t>
            </a:r>
            <a:r>
              <a:rPr lang="ro-RO" baseline="0" dirty="0" smtClean="0"/>
              <a:t> acestor aspecte se va insista în mod repetat, pentru a-i putea menține pe participanți conștienți de legăturile existente între cele 7 teme de atelier si cauzele radicalizării. </a:t>
            </a:r>
            <a:r>
              <a:rPr lang="nl-NL" dirty="0" smtClean="0"/>
              <a:t/>
            </a:r>
            <a:br>
              <a:rPr lang="nl-NL" dirty="0" smtClean="0"/>
            </a:br>
            <a:endParaRPr lang="nl-NL" dirty="0" smtClean="0"/>
          </a:p>
          <a:p>
            <a:r>
              <a:rPr lang="nl-NL" dirty="0" smtClean="0"/>
              <a:t/>
            </a:r>
            <a:br>
              <a:rPr lang="nl-NL" dirty="0" smtClean="0"/>
            </a:br>
            <a:endParaRPr lang="nl-NL"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15</a:t>
            </a:fld>
            <a:endParaRPr lang="en-US"/>
          </a:p>
        </p:txBody>
      </p:sp>
    </p:spTree>
    <p:extLst>
      <p:ext uri="{BB962C8B-B14F-4D97-AF65-F5344CB8AC3E}">
        <p14:creationId xmlns:p14="http://schemas.microsoft.com/office/powerpoint/2010/main" val="894582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ro-RO" dirty="0" smtClean="0"/>
              <a:t>O altă modalitate de a clasifica factorii cauzali este în:</a:t>
            </a:r>
          </a:p>
          <a:p>
            <a:pPr algn="l"/>
            <a:r>
              <a:rPr lang="ro-RO" dirty="0" smtClean="0"/>
              <a:t> </a:t>
            </a:r>
            <a:endParaRPr lang="en-US" sz="1200" dirty="0">
              <a:solidFill>
                <a:srgbClr val="000000"/>
              </a:solidFill>
            </a:endParaRPr>
          </a:p>
          <a:p>
            <a:pPr algn="l"/>
            <a:r>
              <a:rPr lang="ro-RO" sz="1200" dirty="0" smtClean="0">
                <a:solidFill>
                  <a:srgbClr val="000000"/>
                </a:solidFill>
              </a:rPr>
              <a:t>Factori</a:t>
            </a:r>
            <a:r>
              <a:rPr lang="ro-RO" sz="1200" baseline="0" dirty="0" smtClean="0">
                <a:solidFill>
                  <a:srgbClr val="000000"/>
                </a:solidFill>
              </a:rPr>
              <a:t> care împing</a:t>
            </a:r>
            <a:r>
              <a:rPr lang="en-US" sz="1200" dirty="0" smtClean="0">
                <a:solidFill>
                  <a:srgbClr val="000000"/>
                </a:solidFill>
              </a:rPr>
              <a:t>: </a:t>
            </a:r>
            <a:r>
              <a:rPr lang="ro-RO" dirty="0" smtClean="0"/>
              <a:t>Cauzele structurale fundamentale ale terorismului care determină oamenii să recurgă la violență, de ex. represiunea statului, deprivarea relativă, sărăcia și nedreptatea </a:t>
            </a:r>
          </a:p>
          <a:p>
            <a:pPr algn="l"/>
            <a:r>
              <a:rPr lang="ro-RO" dirty="0" smtClean="0"/>
              <a:t>Factori</a:t>
            </a:r>
            <a:r>
              <a:rPr lang="ro-RO" baseline="0" dirty="0" smtClean="0"/>
              <a:t> care atrag</a:t>
            </a:r>
            <a:r>
              <a:rPr lang="en-GB" dirty="0" smtClean="0"/>
              <a:t>: </a:t>
            </a:r>
            <a:r>
              <a:rPr lang="ro-RO" dirty="0" smtClean="0"/>
              <a:t>Aspectele care fac ca grupurile și stilurile de viață extremiste să fie atrăgătoare pentru unii oameni și includ, de exemplu, ideologia, apartenența la grup, mecanismele de grup și alte stimulente </a:t>
            </a:r>
          </a:p>
          <a:p>
            <a:pPr algn="l"/>
            <a:r>
              <a:rPr lang="ro-RO" sz="1200" b="0" i="0" u="none" strike="noStrike" baseline="0" dirty="0" smtClean="0"/>
              <a:t>Factori p</a:t>
            </a:r>
            <a:r>
              <a:rPr lang="ro-RO" dirty="0" smtClean="0"/>
              <a:t>ersonali: mai specific, caracteristici individuale care fac anumite persoane mai vulnerabile la radicalizare în comparație cu colegii lor. Aceștia includ, de exemplu, tulburări psihologice, trăsături de personalitate și experiențe de viață traumatice. </a:t>
            </a:r>
            <a:endParaRPr lang="en-GB" dirty="0"/>
          </a:p>
          <a:p>
            <a:endParaRPr lang="en-GB" dirty="0"/>
          </a:p>
          <a:p>
            <a:r>
              <a:rPr lang="ro-RO" dirty="0" smtClean="0"/>
              <a:t>Faceți clic pe imagine pentru un interviu cu o fostă persoană radicalizată. Identificați factorii care împing, care atrag și pe cei personali.</a:t>
            </a:r>
            <a:endParaRPr lang="en-GB" dirty="0"/>
          </a:p>
          <a:p>
            <a:endParaRPr lang="ro-RO" dirty="0" smtClean="0"/>
          </a:p>
          <a:p>
            <a:r>
              <a:rPr lang="ro-RO" dirty="0" smtClean="0"/>
              <a:t>Sursa</a:t>
            </a:r>
            <a:r>
              <a:rPr lang="ro-RO" baseline="0" dirty="0" smtClean="0"/>
              <a:t> interviului</a:t>
            </a:r>
            <a:r>
              <a:rPr lang="en-GB" dirty="0" smtClean="0"/>
              <a:t>: </a:t>
            </a:r>
            <a:r>
              <a:rPr lang="en-GB" dirty="0"/>
              <a:t>https://www.youtube.com/watch?v=kHszRyuR2Ic</a:t>
            </a: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16</a:t>
            </a:fld>
            <a:endParaRPr lang="en-US" dirty="0"/>
          </a:p>
        </p:txBody>
      </p:sp>
    </p:spTree>
    <p:extLst>
      <p:ext uri="{BB962C8B-B14F-4D97-AF65-F5344CB8AC3E}">
        <p14:creationId xmlns:p14="http://schemas.microsoft.com/office/powerpoint/2010/main" val="3073658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18</a:t>
            </a:r>
          </a:p>
          <a:p>
            <a:endParaRPr lang="en-GB" dirty="0" smtClean="0"/>
          </a:p>
          <a:p>
            <a:r>
              <a:rPr lang="ro-RO" dirty="0" smtClean="0"/>
              <a:t>O altă modalitate de a structura posibili factori cauzali este să îi împărțim pe cele trei nivele</a:t>
            </a:r>
            <a:r>
              <a:rPr lang="en-GB" dirty="0" smtClean="0"/>
              <a:t>. </a:t>
            </a:r>
            <a:r>
              <a:rPr lang="ro-RO" dirty="0" smtClean="0"/>
              <a:t>Unii factori pot fi atribuiți</a:t>
            </a:r>
            <a:r>
              <a:rPr lang="ro-RO" baseline="0" dirty="0" smtClean="0"/>
              <a:t> nivelului individual </a:t>
            </a:r>
            <a:r>
              <a:rPr lang="en-GB" dirty="0" smtClean="0"/>
              <a:t>(</a:t>
            </a:r>
            <a:r>
              <a:rPr lang="ro-RO" dirty="0" smtClean="0"/>
              <a:t>exemplu</a:t>
            </a:r>
            <a:r>
              <a:rPr lang="en-GB" dirty="0" smtClean="0"/>
              <a:t>…), </a:t>
            </a:r>
            <a:r>
              <a:rPr lang="ro-RO" dirty="0" smtClean="0"/>
              <a:t>alții</a:t>
            </a:r>
            <a:r>
              <a:rPr lang="ro-RO" baseline="0" dirty="0" smtClean="0"/>
              <a:t> carcateristicilor mediului direct în care tânărul interacționează </a:t>
            </a:r>
            <a:r>
              <a:rPr lang="en-GB" dirty="0" smtClean="0"/>
              <a:t>(</a:t>
            </a:r>
            <a:r>
              <a:rPr lang="ro-RO" dirty="0" smtClean="0"/>
              <a:t>exemplu </a:t>
            </a:r>
            <a:r>
              <a:rPr lang="en-GB" dirty="0" smtClean="0"/>
              <a:t>…)</a:t>
            </a:r>
            <a:r>
              <a:rPr lang="ro-RO" dirty="0" smtClean="0"/>
              <a:t>,</a:t>
            </a:r>
            <a:r>
              <a:rPr lang="ro-RO" baseline="0" dirty="0" smtClean="0"/>
              <a:t> iar alții sunt mai generali </a:t>
            </a:r>
            <a:r>
              <a:rPr lang="en-GB" dirty="0" smtClean="0"/>
              <a:t> (</a:t>
            </a:r>
            <a:r>
              <a:rPr lang="ro-RO" dirty="0" smtClean="0"/>
              <a:t>precum </a:t>
            </a:r>
            <a:r>
              <a:rPr lang="en-GB" dirty="0" smtClean="0"/>
              <a:t> …)</a:t>
            </a:r>
            <a:r>
              <a:rPr lang="ro-RO" dirty="0" smtClean="0"/>
              <a:t>.</a:t>
            </a:r>
            <a:endParaRPr lang="en-GB" dirty="0" smtClean="0"/>
          </a:p>
          <a:p>
            <a:endParaRPr lang="en-GB" dirty="0" smtClean="0"/>
          </a:p>
          <a:p>
            <a:r>
              <a:rPr lang="ro-RO" dirty="0" smtClean="0"/>
              <a:t>Pe</a:t>
            </a:r>
            <a:r>
              <a:rPr lang="ro-RO" baseline="0" dirty="0" smtClean="0"/>
              <a:t> care îl considerați cel mai important</a:t>
            </a:r>
            <a:r>
              <a:rPr lang="en-GB" dirty="0" smtClean="0"/>
              <a:t>?</a:t>
            </a:r>
          </a:p>
          <a:p>
            <a:endParaRPr lang="en-GB" dirty="0" smtClean="0"/>
          </a:p>
          <a:p>
            <a:r>
              <a:rPr lang="en-GB" dirty="0" smtClean="0"/>
              <a:t>@trainer: </a:t>
            </a:r>
            <a:r>
              <a:rPr lang="ro-RO" dirty="0" smtClean="0"/>
              <a:t>nu e vorba niciodată de un singur factor, ci, întodeauna, de o</a:t>
            </a:r>
            <a:r>
              <a:rPr lang="ro-RO" baseline="0" dirty="0" smtClean="0"/>
              <a:t> combinație de </a:t>
            </a:r>
            <a:r>
              <a:rPr lang="ro-RO" baseline="0" smtClean="0"/>
              <a:t>factori aflați în interacțiune</a:t>
            </a:r>
            <a:endParaRPr lang="en-GB" dirty="0" smtClean="0"/>
          </a:p>
          <a:p>
            <a:endParaRPr lang="en-GB" dirty="0" smtClean="0"/>
          </a:p>
          <a:p>
            <a:r>
              <a:rPr lang="ro-RO" dirty="0" smtClean="0"/>
              <a:t>Unde ați plasa cele 7 teme de laboratoare în</a:t>
            </a:r>
            <a:r>
              <a:rPr lang="ro-RO" baseline="0" dirty="0" smtClean="0"/>
              <a:t> această schemă</a:t>
            </a:r>
            <a:r>
              <a:rPr lang="en-GB" dirty="0" smtClean="0"/>
              <a:t>?</a:t>
            </a:r>
          </a:p>
          <a:p>
            <a:endParaRPr lang="en-GB" dirty="0" smtClean="0"/>
          </a:p>
          <a:p>
            <a:r>
              <a:rPr lang="ro-RO" dirty="0" smtClean="0"/>
              <a:t>Așa cum puteți vedea, intervenția noastră</a:t>
            </a:r>
            <a:r>
              <a:rPr lang="ro-RO" baseline="0" dirty="0" smtClean="0"/>
              <a:t> se centrează pe consolidarea rezilienței tinerilor prin </a:t>
            </a:r>
            <a:r>
              <a:rPr lang="en-GB" dirty="0" smtClean="0"/>
              <a:t>…</a:t>
            </a:r>
          </a:p>
          <a:p>
            <a:endParaRPr lang="en-GB" dirty="0" smtClean="0"/>
          </a:p>
          <a:p>
            <a:r>
              <a:rPr lang="ro-RO" dirty="0" smtClean="0"/>
              <a:t>Recomandări</a:t>
            </a:r>
            <a:r>
              <a:rPr lang="ro-RO" baseline="0" dirty="0" smtClean="0"/>
              <a:t> suplimentare</a:t>
            </a:r>
            <a:r>
              <a:rPr lang="en-GB" dirty="0" smtClean="0"/>
              <a:t>? -&gt; </a:t>
            </a:r>
            <a:r>
              <a:rPr lang="ro-RO" dirty="0" smtClean="0"/>
              <a:t>lipsa factorilor protectivi</a:t>
            </a:r>
            <a:r>
              <a:rPr lang="en-GB" dirty="0" smtClean="0"/>
              <a:t>, </a:t>
            </a:r>
            <a:r>
              <a:rPr lang="ro-RO" dirty="0" smtClean="0"/>
              <a:t>care permit vulnerabilităților să se combine cu experiențele</a:t>
            </a:r>
            <a:r>
              <a:rPr lang="ro-RO" baseline="0" dirty="0" smtClean="0"/>
              <a:t> negative și cu deschiderea ideologică</a:t>
            </a:r>
            <a:r>
              <a:rPr lang="en-GB" dirty="0" smtClean="0"/>
              <a:t>, </a:t>
            </a:r>
            <a:r>
              <a:rPr lang="ro-RO" dirty="0" smtClean="0"/>
              <a:t>uneori pot rezulta într-un proces</a:t>
            </a:r>
            <a:r>
              <a:rPr lang="ro-RO" baseline="0" dirty="0" smtClean="0"/>
              <a:t> de radicalizare.</a:t>
            </a:r>
            <a:r>
              <a:rPr lang="en-GB" dirty="0" smtClean="0"/>
              <a:t> </a:t>
            </a:r>
            <a:r>
              <a:rPr lang="ro-RO" dirty="0" smtClean="0"/>
              <a:t>În acest proiect,</a:t>
            </a:r>
            <a:r>
              <a:rPr lang="ro-RO" baseline="0" dirty="0" smtClean="0"/>
              <a:t> noi ne concentrăm pe întărirea fatorilor protectivi și pe diminuarea/eliminarea vulnerabilităților pentrua  crea reziliență împotriva radicalizării.</a:t>
            </a:r>
            <a:endParaRPr lang="en-GB" dirty="0" smtClean="0"/>
          </a:p>
          <a:p>
            <a:r>
              <a:rPr lang="en-GB" dirty="0" smtClean="0"/>
              <a:t>@trainer:</a:t>
            </a:r>
          </a:p>
          <a:p>
            <a:r>
              <a:rPr lang="ro-RO" dirty="0" smtClean="0"/>
              <a:t>Pentru</a:t>
            </a:r>
            <a:r>
              <a:rPr lang="ro-RO" baseline="0" dirty="0" smtClean="0"/>
              <a:t> mai multe informații, accesați </a:t>
            </a:r>
            <a:r>
              <a:rPr lang="en-GB" dirty="0" smtClean="0"/>
              <a:t>RAN (</a:t>
            </a:r>
            <a:r>
              <a:rPr lang="en-GB" dirty="0" smtClean="0">
                <a:hlinkClick r:id="rId3"/>
              </a:rPr>
              <a:t>https://ec.europa.eu/home-affairs/sites/homeaffairs/files/docs/pages/201612_radicalisation_research_gap_analysis_en.pdf</a:t>
            </a:r>
            <a:endParaRPr lang="ro-RO" dirty="0" smtClean="0"/>
          </a:p>
          <a:p>
            <a:endParaRPr lang="ro-RO" dirty="0" smtClean="0"/>
          </a:p>
          <a:p>
            <a:r>
              <a:rPr lang="en-GB" dirty="0" smtClean="0"/>
              <a:t>While </a:t>
            </a:r>
            <a:r>
              <a:rPr lang="en-GB" dirty="0"/>
              <a:t>a significant amount of research on violent radicalisation as well as measures to counter it already exists, an underlying lack of sufficient understanding concerning the way radicalisation works remains apparent. This is also due to the fact that different social science paradigms have been applied to this field. As a result, we have deterministic explanations, but also rational choice models, global explanations (i.e. models considering the micro-, the meso- and the macro-levels), social movement theories as well as attempts to reduce radicalisation to one underlying and overarching explanation (see for instance the quest for significance model or the ongoing debate between the role of ideological or social factors). Whether deterministic or rational choice, complex or integrated, there is a general consensus among practitioners and academics alike that more research is needed to understand the causes, processes and mechanisms of radicalisation in order to be able to develop effective preventive and counter-measures. Research is also needed to understand the dynamics between radicalisation, violent extremism and terrorism. Namely, it is important to identify the kinds of radicalisation factors and processes which lead to violent extremism and terrorism, given that radicalisation is a broader and more complex phenomenon. </a:t>
            </a:r>
          </a:p>
          <a:p>
            <a:endParaRPr lang="en-GB" dirty="0"/>
          </a:p>
          <a:p>
            <a:r>
              <a:rPr lang="en-GB" dirty="0"/>
              <a:t>Measures aimed at combating and preventing radicalisation need to be more intimately connected to the insights we have on how radicalisation functions in the first place. For example, we know that discourse and narratives play a role in radicalisation. As participants in the WG session on counter-narratives in Vienna outlined, both practitioners and academics are, however, far from knowing precisely how these narratives are created and what their effect at the individual level is. Developing counter-narratives on the basis of such limited and general knowledge has of course little chance of success.</a:t>
            </a:r>
          </a:p>
          <a:p>
            <a:endParaRPr lang="en-GB" dirty="0"/>
          </a:p>
          <a:p>
            <a:r>
              <a:rPr lang="en-GB" dirty="0"/>
              <a:t>With respect to counternarratives, it is argued that there is relevant research on mind-sets and on ‘dos and don’ts’ in the field of communication studies; such research should also look into other areas of work such as drugs and crime and draw lessons from there. In the area of youth, families and communities, it is argued that there is a need to enlarge the conceptual and theoretical focus of research on radicalisation by a) not considering radicalisation as exceptional, but as entailing mechanisms which occur in other phenomena, too – such as joining a group or wanting to be cool; b) using existing research in the areas of crime and family dynamics and roles.</a:t>
            </a:r>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17</a:t>
            </a:fld>
            <a:endParaRPr lang="en-US"/>
          </a:p>
        </p:txBody>
      </p:sp>
    </p:spTree>
    <p:extLst>
      <p:ext uri="{BB962C8B-B14F-4D97-AF65-F5344CB8AC3E}">
        <p14:creationId xmlns:p14="http://schemas.microsoft.com/office/powerpoint/2010/main" val="691772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19</a:t>
            </a:r>
            <a:endParaRPr lang="en-GB" sz="1800" b="1" i="0" u="none" strike="noStrike" baseline="0" dirty="0" smtClean="0">
              <a:latin typeface="Verdana" panose="020B0604030504040204" pitchFamily="34"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ro-RO"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Acum că v-ați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format o idee generală despre gama de factori care pot contribui la procesul de radicalizare al tinerilor, vom încerca în continuare să ne axăm asupra combaterii efectelor acestora. Primul subiect care va fi abordat în cadrul acestui proces de formare face referire la strategiile pe care dumneavoastră, în calitate de părinți și practicieni, le folosiți în interacțiunea cu copiii dumneavoastră și tinerii cu care lucrați, din perspectiva de potențiale figuri autoritare sau modele de urmat. </a:t>
            </a: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Le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veți cere </a:t>
            </a:r>
            <a:r>
              <a:rPr lang="ro-RO" sz="1200" kern="1200" dirty="0" smtClean="0">
                <a:solidFill>
                  <a:schemeClr val="tx1"/>
                </a:solidFill>
                <a:effectLst/>
                <a:latin typeface="+mn-lt"/>
                <a:ea typeface="+mn-ea"/>
                <a:cs typeface="+mn-cs"/>
              </a:rPr>
              <a:t>participanților să răspundă la următorul set de întrebări în scris, cu mențiunea că răspunsul la fiecare întrebare nu trebuie să aibă mai mult de trei rânduri . </a:t>
            </a:r>
            <a:endParaRPr lang="en-US" sz="1200" kern="1200" dirty="0" smtClean="0">
              <a:solidFill>
                <a:schemeClr val="tx1"/>
              </a:solidFill>
              <a:effectLst/>
              <a:latin typeface="+mn-lt"/>
              <a:ea typeface="+mn-ea"/>
              <a:cs typeface="+mn-cs"/>
            </a:endParaRPr>
          </a:p>
          <a:p>
            <a:pPr algn="l">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 funcție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de componența grupului, vă puteți rezuma la una sau două întrebări, fără a vă limita la acest număr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Cum ai descrie un bun mentor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gn="just">
              <a:lnSpc>
                <a:spcPct val="115000"/>
              </a:lnSpc>
              <a:spcAft>
                <a:spcPts val="600"/>
              </a:spcAft>
              <a:buSzPts val="1000"/>
              <a:buFont typeface="Symbol" panose="05050102010706020507" pitchFamily="18" charset="2"/>
              <a:buChar char=""/>
              <a:tabLst>
                <a:tab pos="457200" algn="l"/>
              </a:tabLs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Cum ai descrie un părinte bun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smtClean="0"/>
          </a:p>
          <a:p>
            <a:endParaRPr lang="en-GB" sz="1800" dirty="0" smtClean="0"/>
          </a:p>
          <a:p>
            <a:r>
              <a:rPr lang="en-GB" sz="1800" dirty="0" smtClean="0"/>
              <a:t>@</a:t>
            </a:r>
            <a:r>
              <a:rPr lang="ro-RO" sz="1800" dirty="0" smtClean="0"/>
              <a:t>moderator</a:t>
            </a:r>
            <a:r>
              <a:rPr lang="en-GB" sz="1800" dirty="0" smtClean="0"/>
              <a:t>:</a:t>
            </a:r>
          </a:p>
          <a:p>
            <a:r>
              <a:rPr lang="ro-RO" sz="1800" dirty="0" smtClean="0"/>
              <a:t>Acest exercițiu de</a:t>
            </a:r>
            <a:r>
              <a:rPr lang="ro-RO" sz="1800" baseline="0" dirty="0" smtClean="0"/>
              <a:t> imagine face parte dintr-un exercițiu de „spart gheața”, descris pe larg în manualul dedicat tehnicilor de </a:t>
            </a:r>
            <a:r>
              <a:rPr lang="ro-RO" sz="1800" i="1" baseline="0" dirty="0" smtClean="0"/>
              <a:t>coaching</a:t>
            </a:r>
            <a:r>
              <a:rPr lang="ro-RO" sz="1800" i="0" baseline="0" dirty="0" smtClean="0"/>
              <a:t> și </a:t>
            </a:r>
            <a:r>
              <a:rPr lang="ro-RO" sz="1800" i="1" baseline="0" dirty="0" smtClean="0"/>
              <a:t>parenting</a:t>
            </a:r>
            <a:r>
              <a:rPr lang="ro-RO" sz="1800" i="0" baseline="0" dirty="0" smtClean="0"/>
              <a:t>.</a:t>
            </a:r>
            <a:endParaRPr lang="en-GB" sz="1800" dirty="0" smtClean="0"/>
          </a:p>
          <a:p>
            <a:r>
              <a:rPr lang="ro-RO" sz="1800" dirty="0" smtClean="0"/>
              <a:t>Obiectivul este acela de</a:t>
            </a:r>
            <a:r>
              <a:rPr lang="ro-RO" sz="1800" baseline="0" dirty="0" smtClean="0"/>
              <a:t> a-i determina pe participanți să identifice care este semnificația pe care ei o atribuie, la nivel individual, conceptelor de </a:t>
            </a:r>
            <a:r>
              <a:rPr lang="ro-RO" sz="1800" baseline="0" dirty="0" smtClean="0"/>
              <a:t>părinte/mentor </a:t>
            </a:r>
            <a:r>
              <a:rPr lang="ro-RO" sz="1800" baseline="0" dirty="0" smtClean="0"/>
              <a:t>bun-model.</a:t>
            </a:r>
            <a:endParaRPr lang="en-GB" sz="1800" dirty="0" smtClean="0"/>
          </a:p>
          <a:p>
            <a:r>
              <a:rPr lang="ro-RO" sz="1800" dirty="0" smtClean="0"/>
              <a:t>Din moment ce acești termeni coexistă</a:t>
            </a:r>
            <a:r>
              <a:rPr lang="ro-RO" sz="1800" baseline="0" dirty="0" smtClean="0"/>
              <a:t> și de cele mai multe ori sunt folosiți ca sinonime </a:t>
            </a:r>
            <a:r>
              <a:rPr lang="en-GB" sz="1800" dirty="0" smtClean="0"/>
              <a:t>(</a:t>
            </a:r>
            <a:r>
              <a:rPr lang="ro-RO" sz="1800" dirty="0" smtClean="0"/>
              <a:t>exemplu</a:t>
            </a:r>
            <a:r>
              <a:rPr lang="en-GB" sz="1800" dirty="0" smtClean="0"/>
              <a:t> </a:t>
            </a:r>
            <a:r>
              <a:rPr lang="ro-RO" sz="1800" dirty="0" smtClean="0"/>
              <a:t>mentorat,</a:t>
            </a:r>
            <a:r>
              <a:rPr lang="ro-RO" sz="1800" baseline="0" dirty="0" smtClean="0"/>
              <a:t> predare, stil parental, consiliere, consultare), formularea unei definiții comune pentru fiecare concept (stil parental, mentorat), identificată și acceptată la nivel de grup este utilă.</a:t>
            </a:r>
            <a:r>
              <a:rPr lang="en-GB" sz="1800" dirty="0" smtClean="0"/>
              <a:t> </a:t>
            </a:r>
            <a:r>
              <a:rPr lang="ro-RO" sz="1800" dirty="0" smtClean="0"/>
              <a:t>Definiția pe care participanții o vor crea la nivel de grup nu</a:t>
            </a:r>
            <a:r>
              <a:rPr lang="ro-RO" sz="1800" baseline="0" dirty="0" smtClean="0"/>
              <a:t> trebuie să fie identică cu cea oferită de literatura de specialitate, însă este necesar să cuprindă elemente care fac referire la dezvoltarea personală și stabilirea unor relații pe termen lung</a:t>
            </a:r>
            <a:r>
              <a:rPr lang="en-GB" sz="18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800" dirty="0" smtClean="0"/>
              <a:t>Din</a:t>
            </a:r>
            <a:r>
              <a:rPr lang="en-GB" sz="1800" dirty="0" smtClean="0"/>
              <a:t> D3.2.1</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Coaching: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kern="1200" dirty="0" smtClean="0">
                <a:solidFill>
                  <a:schemeClr val="tx1"/>
                </a:solidFill>
                <a:effectLst/>
                <a:latin typeface="+mn-lt"/>
                <a:ea typeface="+mn-ea"/>
                <a:cs typeface="+mn-cs"/>
              </a:rPr>
              <a:t>conceptul a fost interpretat inițial drept un proces de sfătuire și a fost dezvoltat în timp, fiind abordat dintr-o perspectivă terapeutică sau de dezvoltare personală, perspectivă care abordează conceptul mai în esență și care presupune un proces prelungit, în comparație cu perspectiva orientată pe obiectiv, care se axează pe rezultate imediate (Stober &amp; Grant, 2006). Pe de altă parte, life coaching a fost definit drept parteneriatul profesional dintre un antrenor/meditator și un individ, axat pe descoperirea direcției de urmat în viață, și care se bazează pe o abordare holistică, orientată pe acțiune, care promovează procesul de înțelegere al scopului general al vieții (Gilmore, et al., 2012, p. 1).</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r>
            <a:br>
              <a:rPr lang="en-GB" sz="1800" dirty="0" smtClean="0">
                <a:effectLst/>
                <a:latin typeface="Calibri" panose="020F0502020204030204" pitchFamily="34" charset="0"/>
                <a:ea typeface="Calibri" panose="020F0502020204030204" pitchFamily="34" charset="0"/>
                <a:cs typeface="Times New Roman" panose="02020603050405020304" pitchFamily="18" charset="0"/>
              </a:rPr>
            </a:b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Mento</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rat:</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kern="1200" dirty="0" smtClean="0">
                <a:solidFill>
                  <a:schemeClr val="tx1"/>
                </a:solidFill>
                <a:effectLst/>
                <a:latin typeface="+mn-lt"/>
                <a:ea typeface="+mn-ea"/>
                <a:cs typeface="+mn-cs"/>
              </a:rPr>
              <a:t>în mod tradițional, mentoratul a fost definit drept relația dintre un mentor (de regulă o persoană mai în vârstă și mai experimentată) și un </a:t>
            </a:r>
            <a:r>
              <a:rPr lang="ro-RO" sz="1200" i="1" kern="1200" dirty="0" smtClean="0">
                <a:solidFill>
                  <a:schemeClr val="tx1"/>
                </a:solidFill>
                <a:effectLst/>
                <a:latin typeface="+mn-lt"/>
                <a:ea typeface="+mn-ea"/>
                <a:cs typeface="+mn-cs"/>
              </a:rPr>
              <a:t>protejat</a:t>
            </a:r>
            <a:r>
              <a:rPr lang="ro-RO" sz="1200" kern="1200" dirty="0" smtClean="0">
                <a:solidFill>
                  <a:schemeClr val="tx1"/>
                </a:solidFill>
                <a:effectLst/>
                <a:latin typeface="+mn-lt"/>
                <a:ea typeface="+mn-ea"/>
                <a:cs typeface="+mn-cs"/>
              </a:rPr>
              <a:t> (mai tânăr și mai puțin experimentat), relație în care mentorul are ca obiectiv sprijinirea </a:t>
            </a:r>
            <a:r>
              <a:rPr lang="ro-RO" sz="1200" i="1" kern="1200" dirty="0" smtClean="0">
                <a:solidFill>
                  <a:schemeClr val="tx1"/>
                </a:solidFill>
                <a:effectLst/>
                <a:latin typeface="+mn-lt"/>
                <a:ea typeface="+mn-ea"/>
                <a:cs typeface="+mn-cs"/>
              </a:rPr>
              <a:t>protejatului</a:t>
            </a:r>
            <a:r>
              <a:rPr lang="ro-RO" sz="1200" kern="1200" dirty="0" smtClean="0">
                <a:solidFill>
                  <a:schemeClr val="tx1"/>
                </a:solidFill>
                <a:effectLst/>
                <a:latin typeface="+mn-lt"/>
                <a:ea typeface="+mn-ea"/>
                <a:cs typeface="+mn-cs"/>
              </a:rPr>
              <a:t> în dezvoltarea carierei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Kram</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1985) (Levinson, Darrow, Klein, Levinson, &amp; McKee, 1978). </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Parenting</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sau</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stilul parental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kern="1200" dirty="0" smtClean="0">
                <a:solidFill>
                  <a:schemeClr val="tx1"/>
                </a:solidFill>
                <a:effectLst/>
                <a:latin typeface="+mn-lt"/>
                <a:ea typeface="+mn-ea"/>
                <a:cs typeface="+mn-cs"/>
              </a:rPr>
              <a:t>modul în care copii, în general, percep totalitatea de comportamente și practici utilizate de către părinții lor de-a lungul vieții pentru a le modela procesul de dezvoltare personală (Baumrind, 1991). Cuprinde două mari dimensiuni, după cum urmează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Stavrinides</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&amp;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Nikiforou</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2013, p. 60): </a:t>
            </a:r>
          </a:p>
          <a:p>
            <a:pPr marL="342900" lvl="0" indent="-342900" algn="just">
              <a:lnSpc>
                <a:spcPct val="115000"/>
              </a:lnSpc>
              <a:spcAft>
                <a:spcPts val="600"/>
              </a:spcAft>
              <a:buFont typeface="Symbol" panose="05050102010706020507" pitchFamily="18" charset="2"/>
              <a:buChar char=""/>
            </a:pP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cerințe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 care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descrie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așteptările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părinților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cu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privire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comportamentul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și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socializarea</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copiilor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Symbol" panose="05050102010706020507" pitchFamily="18" charset="2"/>
              <a:buChar char=""/>
            </a:pP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receptivitate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 care se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referă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la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tendința</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generală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părinților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de a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oferi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copiilor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lor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căldură</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atitudini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pozitive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și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sprijin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smtClean="0"/>
          </a:p>
          <a:p>
            <a:pPr marL="342900" lvl="0" indent="-342900" algn="just">
              <a:lnSpc>
                <a:spcPct val="115000"/>
              </a:lnSpc>
              <a:spcAft>
                <a:spcPts val="60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18</a:t>
            </a:fld>
            <a:endParaRPr lang="en-US" dirty="0"/>
          </a:p>
        </p:txBody>
      </p:sp>
    </p:spTree>
    <p:extLst>
      <p:ext uri="{BB962C8B-B14F-4D97-AF65-F5344CB8AC3E}">
        <p14:creationId xmlns:p14="http://schemas.microsoft.com/office/powerpoint/2010/main" val="226159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Recomand</a:t>
            </a:r>
            <a:r>
              <a:rPr lang="ro-RO" sz="1200" b="1" i="0" u="none" strike="noStrike" baseline="0" dirty="0" smtClean="0">
                <a:latin typeface="Verdana" panose="020B0604030504040204" pitchFamily="34" charset="0"/>
              </a:rPr>
              <a:t>ări / sheet </a:t>
            </a:r>
            <a:r>
              <a:rPr lang="en-GB" sz="1200" b="1" i="0" u="none" strike="noStrike" baseline="0" dirty="0" smtClean="0">
                <a:latin typeface="Verdana" panose="020B0604030504040204" pitchFamily="34" charset="0"/>
              </a:rPr>
              <a:t>2</a:t>
            </a:r>
          </a:p>
          <a:p>
            <a:pPr>
              <a:lnSpc>
                <a:spcPct val="150000"/>
              </a:lnSpc>
            </a:pPr>
            <a:r>
              <a:rPr lang="ro-RO" noProof="0" dirty="0" smtClean="0"/>
              <a:t>Înainte</a:t>
            </a:r>
            <a:r>
              <a:rPr lang="ro-RO" baseline="0" noProof="0" dirty="0" smtClean="0"/>
              <a:t> de a intra in continutul cursului, as vrea sa ne cunoaștem. </a:t>
            </a:r>
            <a:endParaRPr lang="en-GB" noProof="0" dirty="0" smtClean="0"/>
          </a:p>
          <a:p>
            <a:pPr>
              <a:lnSpc>
                <a:spcPct val="150000"/>
              </a:lnSpc>
            </a:pPr>
            <a:endParaRPr lang="en-GB" noProof="0" dirty="0" smtClean="0"/>
          </a:p>
          <a:p>
            <a:pPr>
              <a:lnSpc>
                <a:spcPct val="150000"/>
              </a:lnSpc>
            </a:pPr>
            <a:r>
              <a:rPr lang="en-GB" noProof="0" dirty="0" smtClean="0"/>
              <a:t>@Trainer: </a:t>
            </a:r>
          </a:p>
          <a:p>
            <a:pPr marL="177245" indent="-177245">
              <a:lnSpc>
                <a:spcPct val="150000"/>
              </a:lnSpc>
              <a:buFont typeface="Arial" panose="020B0604020202020204" pitchFamily="34" charset="0"/>
              <a:buChar char="•"/>
            </a:pPr>
            <a:r>
              <a:rPr lang="ro-RO" noProof="0" dirty="0" smtClean="0"/>
              <a:t>Roagă-i pe participanți să se prezinte – 2 minute </a:t>
            </a:r>
            <a:r>
              <a:rPr lang="en-GB" noProof="0" dirty="0" smtClean="0"/>
              <a:t> (job,</a:t>
            </a:r>
            <a:r>
              <a:rPr lang="ro-RO" noProof="0" dirty="0" smtClean="0"/>
              <a:t>dacă au cunoscut persoane expuse la radicalizare</a:t>
            </a:r>
            <a:r>
              <a:rPr lang="en-GB" noProof="0" dirty="0" smtClean="0"/>
              <a:t>,</a:t>
            </a:r>
            <a:r>
              <a:rPr lang="ro-RO" noProof="0" dirty="0" smtClean="0"/>
              <a:t> motivul participării la acest curs</a:t>
            </a:r>
            <a:r>
              <a:rPr lang="en-GB" noProof="0" dirty="0" smtClean="0"/>
              <a:t>, ..)</a:t>
            </a:r>
          </a:p>
          <a:p>
            <a:pPr marL="177245" indent="-177245">
              <a:lnSpc>
                <a:spcPct val="150000"/>
              </a:lnSpc>
              <a:buFont typeface="Arial" panose="020B0604020202020204" pitchFamily="34" charset="0"/>
              <a:buChar char="•"/>
            </a:pPr>
            <a:r>
              <a:rPr lang="ro-RO" noProof="0" dirty="0" smtClean="0"/>
              <a:t>Și ce</a:t>
            </a:r>
            <a:r>
              <a:rPr lang="ro-RO" baseline="0" noProof="0" dirty="0" smtClean="0"/>
              <a:t> ar dori sa obtina de la acest curs (Key Takeaways)</a:t>
            </a:r>
            <a:r>
              <a:rPr lang="en-GB" noProof="0" dirty="0" smtClean="0"/>
              <a:t>,</a:t>
            </a:r>
            <a:r>
              <a:rPr lang="ro-RO" noProof="0" dirty="0" smtClean="0"/>
              <a:t> cum</a:t>
            </a:r>
            <a:r>
              <a:rPr lang="ro-RO" baseline="0" noProof="0" dirty="0" smtClean="0"/>
              <a:t> ne-am putea asigura de succes</a:t>
            </a:r>
            <a:r>
              <a:rPr lang="en-GB" noProof="0" dirty="0" smtClean="0"/>
              <a:t>?</a:t>
            </a:r>
            <a:endParaRPr lang="ro-RO" noProof="0" dirty="0" smtClean="0"/>
          </a:p>
          <a:p>
            <a:pPr marL="177245" indent="-177245">
              <a:lnSpc>
                <a:spcPct val="150000"/>
              </a:lnSpc>
              <a:buFont typeface="Arial" panose="020B0604020202020204" pitchFamily="34" charset="0"/>
              <a:buChar char="•"/>
            </a:pPr>
            <a:r>
              <a:rPr lang="ro-RO" noProof="0" dirty="0" smtClean="0"/>
              <a:t>Mentioneaza</a:t>
            </a:r>
            <a:r>
              <a:rPr lang="ro-RO" baseline="0" noProof="0" dirty="0" smtClean="0"/>
              <a:t> care dintre așteptările lor vor fi îndeplinite de acest curs și care nu sunt realizabile </a:t>
            </a:r>
            <a:endParaRPr lang="en-GB" noProof="0" dirty="0" smtClean="0"/>
          </a:p>
          <a:p>
            <a:pPr marL="177245" indent="-177245">
              <a:lnSpc>
                <a:spcPct val="150000"/>
              </a:lnSpc>
              <a:buFont typeface="Arial" panose="020B0604020202020204" pitchFamily="34" charset="0"/>
              <a:buChar char="•"/>
            </a:pPr>
            <a:endParaRPr lang="en-GB" noProof="0" dirty="0" smtClean="0"/>
          </a:p>
          <a:p>
            <a:pPr marL="177245" indent="-177245">
              <a:lnSpc>
                <a:spcPct val="150000"/>
              </a:lnSpc>
              <a:buFont typeface="Arial" panose="020B0604020202020204" pitchFamily="34" charset="0"/>
              <a:buChar char="•"/>
            </a:pPr>
            <a:endParaRPr lang="en-GB" noProof="0" dirty="0" smtClean="0"/>
          </a:p>
          <a:p>
            <a:pPr marL="0" indent="0">
              <a:lnSpc>
                <a:spcPct val="150000"/>
              </a:lnSpc>
              <a:buFont typeface="Arial" panose="020B0604020202020204" pitchFamily="34" charset="0"/>
              <a:buNone/>
            </a:pPr>
            <a:r>
              <a:rPr lang="ro-RO" noProof="0" dirty="0" smtClean="0"/>
              <a:t>Obiectivele </a:t>
            </a:r>
            <a:r>
              <a:rPr lang="ro-RO" baseline="0" noProof="0" dirty="0" smtClean="0"/>
              <a:t>TTT </a:t>
            </a:r>
            <a:r>
              <a:rPr lang="en-GB" noProof="0" dirty="0" smtClean="0"/>
              <a:t>(</a:t>
            </a:r>
            <a:r>
              <a:rPr lang="ro-RO" noProof="0" dirty="0" smtClean="0"/>
              <a:t>dacă nu au fost deja mentionate</a:t>
            </a:r>
            <a:r>
              <a:rPr lang="ro-RO" baseline="0" noProof="0" dirty="0" smtClean="0"/>
              <a:t> de participanți</a:t>
            </a:r>
            <a:r>
              <a:rPr lang="en-GB" noProof="0" dirty="0" smtClean="0"/>
              <a:t>)</a:t>
            </a:r>
          </a:p>
          <a:p>
            <a:pPr marL="171450" indent="-171450">
              <a:buFontTx/>
              <a:buChar char="-"/>
            </a:pPr>
            <a:r>
              <a:rPr lang="ro-RO" sz="1200" baseline="0" noProof="0" dirty="0" smtClean="0"/>
              <a:t>Să inteleagă procesul radicalizării și rolul celor 7 factori în acest proces</a:t>
            </a:r>
            <a:r>
              <a:rPr lang="en-GB" sz="1200" baseline="0" noProof="0" dirty="0" smtClean="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ro-RO" sz="1200" baseline="0" noProof="0" dirty="0" smtClean="0"/>
              <a:t>Să cunoască instrumentele disponibile și să dobândească aptitudinile care să-i ajute să gestioneze factorii care contribuie la radicalizarea tinerilor </a:t>
            </a:r>
            <a:r>
              <a:rPr lang="en-GB" sz="1200" b="0" i="0" u="none" strike="noStrike" baseline="0" dirty="0" smtClean="0">
                <a:latin typeface="Verdana" panose="020B0604030504040204" pitchFamily="34" charset="0"/>
              </a:rPr>
              <a:t>(in </a:t>
            </a:r>
            <a:r>
              <a:rPr lang="ro-RO" sz="1200" b="0" i="0" u="none" strike="noStrike" baseline="0" dirty="0" smtClean="0">
                <a:latin typeface="Verdana" panose="020B0604030504040204" pitchFamily="34" charset="0"/>
              </a:rPr>
              <a:t>cadrul TTT prin exemple ilustrative</a:t>
            </a:r>
            <a:r>
              <a:rPr lang="en-GB" sz="1200" b="0" i="0" u="none" strike="noStrike" baseline="0" dirty="0" smtClean="0">
                <a:latin typeface="Verdana" panose="020B0604030504040204" pitchFamily="34" charset="0"/>
              </a:rPr>
              <a:t>,</a:t>
            </a:r>
            <a:r>
              <a:rPr lang="ro-RO" sz="1200" b="0" i="0" u="none" strike="noStrike" baseline="0" dirty="0" smtClean="0">
                <a:latin typeface="Verdana" panose="020B0604030504040204" pitchFamily="34" charset="0"/>
              </a:rPr>
              <a:t> în cadrul Laboratoarelor în mod extensiv)</a:t>
            </a:r>
            <a:r>
              <a:rPr lang="en-GB" sz="1200" b="0" i="0" u="none" strike="noStrike" baseline="0" dirty="0" smtClean="0">
                <a:latin typeface="Verdana" panose="020B0604030504040204" pitchFamily="34" charset="0"/>
              </a:rPr>
              <a:t>)</a:t>
            </a:r>
          </a:p>
          <a:p>
            <a:pPr marL="171450" indent="-171450">
              <a:buFontTx/>
              <a:buChar char="-"/>
            </a:pPr>
            <a:r>
              <a:rPr lang="ro-RO" sz="1200" baseline="0" noProof="0" dirty="0" smtClean="0"/>
              <a:t>Să împărtășească și să învețe din experiența grupului</a:t>
            </a:r>
          </a:p>
          <a:p>
            <a:pPr marL="171450" indent="-171450">
              <a:buFontTx/>
              <a:buChar char="-"/>
            </a:pPr>
            <a:r>
              <a:rPr lang="ro-RO" sz="1200" baseline="0" noProof="0" dirty="0" smtClean="0"/>
              <a:t>Să se familiarizeze cu modul de lucru al Laboratoarelor / ateliereleor </a:t>
            </a:r>
            <a:r>
              <a:rPr lang="en-GB" sz="1200" noProof="0" dirty="0" smtClean="0"/>
              <a:t>(a.k.a. Labs) ARMOUR, </a:t>
            </a:r>
            <a:r>
              <a:rPr lang="ro-RO" sz="1200" noProof="0" dirty="0" smtClean="0"/>
              <a:t>înțelegând care este structura acestyora, pentru a putea la rândul lor să livreze acest training și ateliere</a:t>
            </a:r>
            <a:r>
              <a:rPr lang="ro-RO" sz="1200" baseline="0" noProof="0" dirty="0" smtClean="0"/>
              <a:t>le asociate</a:t>
            </a:r>
            <a:endParaRPr lang="en-GB" sz="1200" baseline="0" noProof="0" dirty="0" smtClean="0"/>
          </a:p>
          <a:p>
            <a:pPr marL="171450" indent="-171450">
              <a:buFontTx/>
              <a:buChar char="-"/>
            </a:pPr>
            <a:r>
              <a:rPr lang="ro-RO" sz="1200" b="0" i="0" u="none" strike="noStrike" baseline="0" dirty="0" smtClean="0">
                <a:latin typeface="Verdana" panose="020B0604030504040204" pitchFamily="34" charset="0"/>
              </a:rPr>
              <a:t>Să înțeleagă practicile generale de combatere a radiclizării în </a:t>
            </a:r>
            <a:r>
              <a:rPr lang="en-GB" sz="1200" b="0" i="0" u="none" strike="noStrike" baseline="0" dirty="0" smtClean="0">
                <a:latin typeface="Verdana" panose="020B0604030504040204" pitchFamily="34" charset="0"/>
              </a:rPr>
              <a:t>general (</a:t>
            </a:r>
            <a:r>
              <a:rPr lang="ro-RO" sz="1200" b="0" i="0" u="none" strike="noStrike" baseline="0" dirty="0" smtClean="0">
                <a:latin typeface="Verdana" panose="020B0604030504040204" pitchFamily="34" charset="0"/>
              </a:rPr>
              <a:t>în ultima zi</a:t>
            </a:r>
            <a:r>
              <a:rPr lang="en-GB" sz="1200" b="0" i="0" u="none" strike="noStrike" baseline="0" dirty="0" smtClean="0">
                <a:latin typeface="Verdana" panose="020B0604030504040204" pitchFamily="34" charset="0"/>
              </a:rPr>
              <a:t>)</a:t>
            </a:r>
          </a:p>
          <a:p>
            <a:pPr marL="0" indent="0" algn="l">
              <a:buFontTx/>
              <a:buNone/>
            </a:pPr>
            <a:endParaRPr lang="en-GB" sz="1200" noProof="0" dirty="0" smtClean="0"/>
          </a:p>
          <a:p>
            <a:pPr marL="0" indent="0" algn="l">
              <a:buFontTx/>
              <a:buNone/>
            </a:pPr>
            <a:r>
              <a:rPr lang="ro-RO" sz="1200" noProof="0" dirty="0" smtClean="0"/>
              <a:t>De menționat conținutul disponibil online! </a:t>
            </a:r>
            <a:endParaRPr lang="en-GB" sz="1200" noProof="0" dirty="0" smtClean="0"/>
          </a:p>
          <a:p>
            <a:pPr marL="177245" indent="-177245">
              <a:lnSpc>
                <a:spcPct val="150000"/>
              </a:lnSpc>
              <a:buFont typeface="Arial" panose="020B0604020202020204" pitchFamily="34" charset="0"/>
              <a:buChar char="•"/>
            </a:pPr>
            <a:endParaRPr lang="en-GB" noProof="0" dirty="0" smtClean="0"/>
          </a:p>
          <a:p>
            <a:pPr marL="0" indent="0">
              <a:lnSpc>
                <a:spcPct val="150000"/>
              </a:lnSpc>
              <a:buFont typeface="Arial" panose="020B0604020202020204" pitchFamily="34" charset="0"/>
              <a:buNone/>
            </a:pPr>
            <a:r>
              <a:rPr lang="en-GB" noProof="0" dirty="0" smtClean="0"/>
              <a:t>@trainer</a:t>
            </a:r>
          </a:p>
          <a:p>
            <a:pPr marL="0" indent="0">
              <a:lnSpc>
                <a:spcPct val="150000"/>
              </a:lnSpc>
              <a:buFont typeface="Arial" panose="020B0604020202020204" pitchFamily="34" charset="0"/>
              <a:buNone/>
            </a:pPr>
            <a:r>
              <a:rPr lang="ro-RO" noProof="0" dirty="0" smtClean="0"/>
              <a:t>Este important să interacționeze pozitiv</a:t>
            </a:r>
            <a:r>
              <a:rPr lang="ro-RO" baseline="0" noProof="0" dirty="0" smtClean="0"/>
              <a:t> și să inducă o atmosefră plăcută în Grup pentru ca toti particpanții să se simtă în largul lor </a:t>
            </a:r>
            <a:endParaRPr lang="en-GB" noProof="0" dirty="0" smtClean="0"/>
          </a:p>
          <a:p>
            <a:pPr marL="0" indent="0">
              <a:lnSpc>
                <a:spcPct val="150000"/>
              </a:lnSpc>
              <a:buFont typeface="Arial" panose="020B0604020202020204" pitchFamily="34" charset="0"/>
              <a:buNone/>
            </a:pP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smtClean="0"/>
          </a:p>
          <a:p>
            <a:pPr marL="0" indent="0" algn="l">
              <a:buFontTx/>
              <a:buNone/>
            </a:pPr>
            <a:endParaRPr lang="en-GB" sz="1800" b="0" i="0" u="none" strike="noStrike" baseline="0" dirty="0" smtClean="0">
              <a:latin typeface="Verdana" panose="020B0604030504040204" pitchFamily="34" charset="0"/>
            </a:endParaRPr>
          </a:p>
          <a:p>
            <a:pPr algn="l"/>
            <a:r>
              <a:rPr lang="en-GB" noProof="0" dirty="0" smtClean="0"/>
              <a:t>-</a:t>
            </a:r>
          </a:p>
          <a:p>
            <a:pPr marL="0" indent="0">
              <a:lnSpc>
                <a:spcPct val="150000"/>
              </a:lnSpc>
              <a:buFont typeface="Arial" panose="020B0604020202020204" pitchFamily="34" charset="0"/>
              <a:buNone/>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1</a:t>
            </a:fld>
            <a:endParaRPr lang="en-US"/>
          </a:p>
        </p:txBody>
      </p:sp>
    </p:spTree>
    <p:extLst>
      <p:ext uri="{BB962C8B-B14F-4D97-AF65-F5344CB8AC3E}">
        <p14:creationId xmlns:p14="http://schemas.microsoft.com/office/powerpoint/2010/main" val="1881377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0" u="none" strike="noStrike" baseline="0" dirty="0" smtClean="0">
                <a:latin typeface="Verdana" panose="020B0604030504040204" pitchFamily="34" charset="0"/>
              </a:rPr>
              <a:t>Instrucțiuni/text pentru slide-ul 20</a:t>
            </a:r>
            <a:endParaRPr lang="en-GB" sz="1000" b="1" i="0" u="none" strike="noStrike" baseline="0" dirty="0" smtClean="0">
              <a:latin typeface="Verdana" panose="020B0604030504040204" pitchFamily="34" charset="0"/>
            </a:endParaRPr>
          </a:p>
          <a:p>
            <a:pPr algn="just">
              <a:lnSpc>
                <a:spcPct val="107000"/>
              </a:lnSpc>
              <a:spcAft>
                <a:spcPts val="600"/>
              </a:spcAft>
            </a:pPr>
            <a:endParaRPr lang="en-GB" sz="1000" b="0" i="0" u="none" strike="noStrike" baseline="0" dirty="0" smtClean="0">
              <a:latin typeface="Calibri" panose="020F0502020204030204" pitchFamily="34" charset="0"/>
            </a:endParaRPr>
          </a:p>
          <a:p>
            <a:pPr algn="just">
              <a:lnSpc>
                <a:spcPct val="107000"/>
              </a:lnSpc>
              <a:spcAft>
                <a:spcPts val="600"/>
              </a:spcAft>
            </a:pPr>
            <a:r>
              <a:rPr lang="ro-RO" sz="1000" b="0" i="0" u="none" strike="noStrike" baseline="0" dirty="0" smtClean="0">
                <a:latin typeface="Calibri" panose="020F0502020204030204" pitchFamily="34" charset="0"/>
              </a:rPr>
              <a:t>Dezvoltarea copilului reprezintă un proces care este demarat la naștere și se încheie la adolescență</a:t>
            </a:r>
            <a:r>
              <a:rPr lang="en-GB" sz="1000" b="0" i="0" u="none" strike="noStrike" baseline="0" dirty="0" smtClean="0">
                <a:latin typeface="Calibri" panose="020F0502020204030204" pitchFamily="34" charset="0"/>
              </a:rPr>
              <a:t>. </a:t>
            </a:r>
            <a:r>
              <a:rPr lang="ro-RO" sz="1000" dirty="0" smtClean="0"/>
              <a:t>În această</a:t>
            </a:r>
            <a:r>
              <a:rPr lang="ro-RO" sz="1000" baseline="0" dirty="0" smtClean="0"/>
              <a:t> perioadă se produce o serie de</a:t>
            </a:r>
            <a:r>
              <a:rPr lang="ro-RO" sz="1000" dirty="0" smtClean="0"/>
              <a:t> schimbări biologice, sociale, emoționale, cognitive și psihologice. În fiecare</a:t>
            </a:r>
            <a:r>
              <a:rPr lang="ro-RO" sz="1000" baseline="0" dirty="0" smtClean="0"/>
              <a:t> etapă de dezvoltare, copilul trebuie să depășească un obstacol/o provocare. Tinerii și adolescenții se află pe un drum care îi conduce de la copilărie la maturitate, formându-și identitatea pe parcursul acestei călătorii. </a:t>
            </a:r>
          </a:p>
          <a:p>
            <a:pPr algn="just">
              <a:lnSpc>
                <a:spcPct val="107000"/>
              </a:lnSpc>
              <a:spcAft>
                <a:spcPts val="600"/>
              </a:spcAft>
            </a:pPr>
            <a:endParaRPr lang="en-GB" sz="1000" b="0" i="0" u="none" strike="noStrike" baseline="0" dirty="0" smtClean="0">
              <a:latin typeface="Calibri" panose="020F0502020204030204" pitchFamily="34" charset="0"/>
            </a:endParaRPr>
          </a:p>
          <a:p>
            <a:pPr algn="just">
              <a:lnSpc>
                <a:spcPct val="107000"/>
              </a:lnSpc>
              <a:spcAft>
                <a:spcPts val="600"/>
              </a:spcAft>
            </a:pPr>
            <a:r>
              <a:rPr lang="ro-RO" sz="1000" b="1" i="0" u="none" strike="noStrike" baseline="0" dirty="0" smtClean="0">
                <a:latin typeface="Calibri" panose="020F0502020204030204" pitchFamily="34" charset="0"/>
              </a:rPr>
              <a:t>Informații extrase din livrabilul </a:t>
            </a:r>
            <a:r>
              <a:rPr lang="en-GB" sz="1000" b="1" i="0" u="none" strike="noStrike" baseline="0" dirty="0" smtClean="0">
                <a:latin typeface="Calibri" panose="020F0502020204030204" pitchFamily="34" charset="0"/>
              </a:rPr>
              <a:t>D3.1.1</a:t>
            </a:r>
          </a:p>
          <a:p>
            <a:pPr algn="just">
              <a:lnSpc>
                <a:spcPct val="107000"/>
              </a:lnSpc>
              <a:spcAft>
                <a:spcPts val="600"/>
              </a:spcAft>
            </a:pPr>
            <a:endParaRPr lang="ro-RO" sz="1200" dirty="0" smtClean="0"/>
          </a:p>
          <a:p>
            <a:pPr algn="just">
              <a:lnSpc>
                <a:spcPct val="107000"/>
              </a:lnSpc>
              <a:spcAft>
                <a:spcPts val="600"/>
              </a:spcAft>
            </a:pPr>
            <a:r>
              <a:rPr lang="ro-RO" sz="1200" dirty="0" smtClean="0"/>
              <a:t>Adolescența reprezintă una dintre</a:t>
            </a:r>
            <a:r>
              <a:rPr lang="ro-RO" sz="1200" baseline="0" dirty="0" smtClean="0"/>
              <a:t> cele mai problematice etape ale vieții atât pentru tineri, cât și pentru părinții acestora, deoarece este considetrată a fi etapa de tranziție de la copilărie la maturitate. În timpul adolescenței, tinerii experimentează multe schimbări, de la cele biologice la cele sociale, emoționale, psihologice și cognitive, dezvoltându-și propria identitate și luptându-se să identifice locul și rolul lor în societate. Având în vedere faptul că adolescența reprezintă perioada în care tinerii încep să poarte discuții în contradictoriu cu părinții lor atunci când au opinii diferite față de aceștia și să se distanțeze de familie pentru a se alătura diferitelor grupuri de prieteni, acest atelier de lucru încearcă să identifice modalități și strategii eficiente de abordare a relației părinte-copil, pentru a reduce riscul ca adolescenții să devină victime ale polarizării sau radicalizării, în urma interacțiunilor tensionate pe care aceștia le au cu membrii familiei. Rațiunea care stă la baza utilizării tehnicilor de </a:t>
            </a:r>
            <a:r>
              <a:rPr lang="ro-RO" sz="1200" i="1" baseline="0" dirty="0" smtClean="0"/>
              <a:t>coaching </a:t>
            </a:r>
            <a:r>
              <a:rPr lang="ro-RO" sz="1200" i="0" baseline="0" dirty="0" smtClean="0"/>
              <a:t>și </a:t>
            </a:r>
            <a:r>
              <a:rPr lang="ro-RO" sz="1200" i="1" baseline="0" dirty="0" smtClean="0"/>
              <a:t>parenting</a:t>
            </a:r>
            <a:r>
              <a:rPr lang="ro-RO" sz="1200" i="0" baseline="0" dirty="0" smtClean="0"/>
              <a:t> este motivată de necesitatea permananetă de adaptare a stilului parental la nevoile și așteptările tinerilor, care se află în continuă schimbare generată de toate dezvoltările înregistrate de societatea din care fac parte (ex. accesul la informații, prea multă informație, fake news etc.). Mai mult, strategiile de </a:t>
            </a:r>
            <a:r>
              <a:rPr lang="ro-RO" sz="1200" i="1" baseline="0" dirty="0" smtClean="0"/>
              <a:t>coaching</a:t>
            </a:r>
            <a:r>
              <a:rPr lang="ro-RO" sz="1200" i="0" baseline="0" dirty="0" smtClean="0"/>
              <a:t> și </a:t>
            </a:r>
            <a:r>
              <a:rPr lang="ro-RO" sz="1200" i="1" baseline="0" dirty="0" smtClean="0"/>
              <a:t>parenting</a:t>
            </a:r>
            <a:r>
              <a:rPr lang="ro-RO" sz="1200" i="0" baseline="0" dirty="0" smtClean="0"/>
              <a:t> le permit părinților (adică dumneavoastră), să înțeleagă mai bine comportamentul, deciziile și reacțiile copiilor lor, permițându-le să prevină ca aceștia să devină o parte activă a procesului de radicalizare/polarizare socială, ca o consecință a diferitelor probleme sociale neidentificate sau care au fost tratate în mod greșit.</a:t>
            </a:r>
            <a:endParaRPr lang="ro-RO" sz="1200" baseline="0" dirty="0" smtClean="0"/>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12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19</a:t>
            </a:fld>
            <a:endParaRPr lang="en-US" dirty="0"/>
          </a:p>
        </p:txBody>
      </p:sp>
    </p:spTree>
    <p:extLst>
      <p:ext uri="{BB962C8B-B14F-4D97-AF65-F5344CB8AC3E}">
        <p14:creationId xmlns:p14="http://schemas.microsoft.com/office/powerpoint/2010/main" val="1968202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21</a:t>
            </a:r>
            <a:endParaRPr lang="en-GB" sz="1800" b="1" i="0" u="none" strike="noStrike" baseline="0" dirty="0" smtClean="0">
              <a:latin typeface="Verdana" panose="020B0604030504040204" pitchFamily="34" charset="0"/>
            </a:endParaRPr>
          </a:p>
          <a:p>
            <a:pPr algn="just">
              <a:lnSpc>
                <a:spcPct val="107000"/>
              </a:lnSpc>
              <a:spcAft>
                <a:spcPts val="600"/>
              </a:spcAft>
            </a:pPr>
            <a:endParaRPr lang="en-GB" sz="1800" b="0" i="0" u="none" strike="noStrike" baseline="0" dirty="0" smtClean="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b="0" i="0" u="none" strike="noStrike" baseline="0" dirty="0" smtClean="0">
                <a:latin typeface="Calibri" panose="020F0502020204030204" pitchFamily="34" charset="0"/>
              </a:rPr>
              <a:t>Modul în care adolescenții sunt ghidați pe parcursul procesului de socializare îi poate ajuta pe aceștia să devină tineri adulți echilibrați și maturi. Totodată, este posibil ca pe parcursul acestei călătorii către maturitate, tinerii să intre în contact cu factori declanșatori ai procesului de radicalizare. Întrebările pe care tinerii și le pun, de regulă, în această perioadă de tranziție sunt</a:t>
            </a:r>
            <a:r>
              <a:rPr lang="en-GB" sz="1800" b="0" i="0" u="none" strike="noStrike" baseline="0" dirty="0" smtClean="0">
                <a:latin typeface="Calibri" panose="020F0502020204030204" pitchFamily="34"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b="0" i="0" u="none" strike="noStrike" baseline="0" dirty="0" smtClean="0">
                <a:latin typeface="Calibri" panose="020F0502020204030204" pitchFamily="34" charset="0"/>
              </a:rPr>
              <a:t>Cine sunt eu? Unde este locul meu</a:t>
            </a:r>
            <a:r>
              <a:rPr lang="en-GB" sz="1800" b="0" i="0" u="none" strike="noStrike" baseline="0" dirty="0" smtClean="0">
                <a:latin typeface="Calibri" panose="020F0502020204030204" pitchFamily="34"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b="0" i="0" u="none" strike="noStrike" baseline="0" dirty="0" smtClean="0">
                <a:latin typeface="Calibri" panose="020F0502020204030204" pitchFamily="34" charset="0"/>
              </a:rPr>
              <a:t>Care este rolul meu pe pământ</a:t>
            </a:r>
            <a:r>
              <a:rPr lang="en-GB" sz="1800" b="0" i="0" u="none" strike="noStrike" baseline="0" dirty="0" smtClean="0">
                <a:latin typeface="Calibri" panose="020F0502020204030204" pitchFamily="34" charset="0"/>
              </a:rPr>
              <a:t>? </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b="0" i="0" u="none" strike="noStrike" baseline="0" dirty="0" smtClean="0">
                <a:latin typeface="Calibri" panose="020F0502020204030204" pitchFamily="34" charset="0"/>
              </a:rPr>
              <a:t>Cum pot contribui la dezvoltarea societății</a:t>
            </a:r>
            <a:r>
              <a:rPr lang="en-GB" sz="1800" b="0" i="0" u="none" strike="noStrike" baseline="0" dirty="0" smtClean="0">
                <a:latin typeface="Calibri" panose="020F0502020204030204" pitchFamily="34"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b="0" i="0" u="none" strike="noStrike" baseline="0" dirty="0" smtClean="0">
                <a:latin typeface="Calibri" panose="020F0502020204030204" pitchFamily="34" charset="0"/>
              </a:rPr>
              <a:t>Sunt suficient de bun</a:t>
            </a:r>
            <a:r>
              <a:rPr lang="en-GB" sz="1800" b="0" i="0" u="none" strike="noStrike" baseline="0" dirty="0" smtClean="0">
                <a:latin typeface="Calibri" panose="020F0502020204030204" pitchFamily="34" charset="0"/>
              </a:rPr>
              <a:t>?</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b="0" i="0" u="none" strike="noStrike" baseline="0" dirty="0" smtClean="0">
                <a:latin typeface="Calibri" panose="020F0502020204030204" pitchFamily="34" charset="0"/>
              </a:rPr>
              <a:t>Cum pot face față adversității</a:t>
            </a:r>
            <a:r>
              <a:rPr lang="en-GB" sz="1800" b="0" i="0" u="none" strike="noStrike" baseline="0" dirty="0" smtClean="0">
                <a:latin typeface="Calibri" panose="020F0502020204030204" pitchFamily="34" charset="0"/>
              </a:rPr>
              <a:t>?</a:t>
            </a:r>
          </a:p>
          <a:p>
            <a:pPr algn="just">
              <a:lnSpc>
                <a:spcPct val="107000"/>
              </a:lnSpc>
              <a:spcAft>
                <a:spcPts val="600"/>
              </a:spcAft>
            </a:pPr>
            <a:endParaRPr lang="en-GB" sz="1800" b="0" i="0" u="none" strike="noStrike" baseline="0" dirty="0" smtClean="0">
              <a:latin typeface="Calibri" panose="020F0502020204030204" pitchFamily="34" charset="0"/>
            </a:endParaRPr>
          </a:p>
          <a:p>
            <a:pPr algn="just">
              <a:lnSpc>
                <a:spcPct val="107000"/>
              </a:lnSpc>
              <a:spcAft>
                <a:spcPts val="600"/>
              </a:spcAft>
            </a:pPr>
            <a:r>
              <a:rPr lang="en-GB" sz="1800" b="0" i="0" u="none" strike="noStrike" baseline="0" dirty="0" smtClean="0">
                <a:latin typeface="Calibri" panose="020F0502020204030204" pitchFamily="34" charset="0"/>
              </a:rPr>
              <a:t> </a:t>
            </a: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Toate aceste aspecte reprezintă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motivul pentru care tehnicile de </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coaching</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și </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parenting</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sunt considerate a fi utile în vederea prevenirii și combaterii radicalizării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Informații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extrase din livrabilul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D3.2.1: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200" kern="1200" dirty="0" smtClean="0">
                <a:solidFill>
                  <a:schemeClr val="tx1"/>
                </a:solidFill>
                <a:effectLst/>
                <a:latin typeface="+mn-lt"/>
                <a:ea typeface="+mn-ea"/>
                <a:cs typeface="+mn-cs"/>
              </a:rPr>
              <a:t>Procesele de radicalizare sunt, de regulă, declanșate de „o căutare a identității care să genereze sentimentul de apartenență, valoare și scop”</a:t>
            </a:r>
            <a:r>
              <a:rPr lang="ro-RO" sz="1200" kern="1200" baseline="0" dirty="0" smtClean="0">
                <a:solidFill>
                  <a:schemeClr val="tx1"/>
                </a:solidFill>
                <a:effectLst/>
                <a:latin typeface="+mn-lt"/>
                <a:ea typeface="+mn-ea"/>
                <a:cs typeface="+mn-cs"/>
              </a:rPr>
              <a:t>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Dalgaard</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-Nielsen, 2008b),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dorința de împlinire pe plan personal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(Silverman, 2017),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de lipsa încrederii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în sine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Borum</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2017;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Chassman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Christmann</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2012; Dawson, 2017;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Lindekilde</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2016; </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Senzai</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2015),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sentimentele de frustrare și insultă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smtClean="0">
                <a:effectLst/>
                <a:latin typeface="Calibri" panose="020F0502020204030204" pitchFamily="34" charset="0"/>
                <a:ea typeface="Calibri" panose="020F0502020204030204" pitchFamily="34" charset="0"/>
                <a:cs typeface="Times New Roman" panose="02020603050405020304" pitchFamily="18" charset="0"/>
              </a:rPr>
              <a:t>Beutler</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2007).</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smtClean="0">
              <a:effectLst/>
              <a:latin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Tehnicile de </a:t>
            </a: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coaching</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 și </a:t>
            </a: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parenting</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pot, așadar,</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să îi ajute pe practicieni să înțeleagă, să învețe să utilizeze și să integreze în interacțiunile profesionale cu persoanele vulnerabile la radicalizare și violență acele strategii și tehnici care îi pot ajuta pe părinți/consilieri/sau orice imagine de autoritate existentă în viața unui adolescent să dezvolte în mod eficient strategii și metode de abordare a relației mentor-mentorat, antrenor-elev, parinte-copil, pentru a-i determina pe cei din urmă să evite să devină victime ale radicalizării și polarizării sociale.  </a:t>
            </a:r>
          </a:p>
          <a:p>
            <a:pPr marL="0" marR="0" lvl="0" indent="0" algn="just" defTabSz="914400" rtl="0" eaLnBrk="1" fontAlgn="auto" latinLnBrk="0" hangingPunct="1">
              <a:lnSpc>
                <a:spcPct val="115000"/>
              </a:lnSpc>
              <a:spcBef>
                <a:spcPts val="0"/>
              </a:spcBef>
              <a:spcAft>
                <a:spcPts val="600"/>
              </a:spcAft>
              <a:buClrTx/>
              <a:buSzTx/>
              <a:buFont typeface="Symbol" panose="05050102010706020507" pitchFamily="18" charset="2"/>
              <a:buNone/>
              <a:tabLst/>
              <a:defRPr/>
            </a:pPr>
            <a:endPar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15000"/>
              </a:lnSpc>
              <a:spcAft>
                <a:spcPts val="600"/>
              </a:spcAft>
              <a:buFont typeface="Symbol" panose="05050102010706020507" pitchFamily="18" charset="2"/>
              <a:buNone/>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1800" b="0" i="0" u="none" strike="noStrike" baseline="0" dirty="0" smtClean="0">
              <a:latin typeface="Calibri" panose="020F0502020204030204" pitchFamily="34" charset="0"/>
            </a:endParaRPr>
          </a:p>
          <a:p>
            <a:pPr algn="just">
              <a:lnSpc>
                <a:spcPct val="107000"/>
              </a:lnSpc>
              <a:spcAft>
                <a:spcPts val="600"/>
              </a:spcAft>
            </a:pPr>
            <a:endParaRPr lang="en-GB" sz="1800" b="0" i="0" u="none" strike="noStrike" baseline="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20</a:t>
            </a:fld>
            <a:endParaRPr lang="en-US" dirty="0"/>
          </a:p>
        </p:txBody>
      </p:sp>
    </p:spTree>
    <p:extLst>
      <p:ext uri="{BB962C8B-B14F-4D97-AF65-F5344CB8AC3E}">
        <p14:creationId xmlns:p14="http://schemas.microsoft.com/office/powerpoint/2010/main" val="3136022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2800" b="1" i="0" u="none" strike="noStrike" baseline="0" dirty="0" smtClean="0">
                <a:latin typeface="Verdana" panose="020B0604030504040204" pitchFamily="34" charset="0"/>
              </a:rPr>
              <a:t>Instrucțiuni/text pentru slide-ul 22</a:t>
            </a:r>
            <a:endParaRPr lang="en-GB" sz="2800" b="1" i="0" u="none" strike="noStrike" baseline="0" dirty="0" smtClean="0">
              <a:latin typeface="Verdana" panose="020B0604030504040204" pitchFamily="34" charset="0"/>
            </a:endParaRPr>
          </a:p>
          <a:p>
            <a:pPr algn="just">
              <a:lnSpc>
                <a:spcPct val="107000"/>
              </a:lnSpc>
              <a:spcAft>
                <a:spcPts val="600"/>
              </a:spcAft>
            </a:pPr>
            <a:r>
              <a:rPr lang="ro-RO" sz="2800" b="0" i="0" u="none" strike="noStrike" baseline="0" dirty="0" smtClean="0">
                <a:latin typeface="Calibri" panose="020F0502020204030204" pitchFamily="34" charset="0"/>
              </a:rPr>
              <a:t>Principalul obiectiv pe care părinții și consilierii și-l setează în această etapă de tranziție este de a se asigura că le permit tinerilor să își formeze identitatea într-o manieră pozitivă, motivându-i pe aceștia și încurajând și sprijinind dezvoltarea personală.</a:t>
            </a:r>
            <a:endParaRPr lang="en-GB" sz="2800" b="0" i="0" u="none" strike="noStrike" baseline="0" dirty="0" smtClean="0">
              <a:latin typeface="Calibri" panose="020F0502020204030204" pitchFamily="34" charset="0"/>
            </a:endParaRPr>
          </a:p>
          <a:p>
            <a:pPr algn="just">
              <a:lnSpc>
                <a:spcPct val="107000"/>
              </a:lnSpc>
              <a:spcAft>
                <a:spcPts val="600"/>
              </a:spcAft>
            </a:pPr>
            <a:endParaRPr lang="en-GB" sz="2800" b="0" i="0" u="none" strike="noStrike" baseline="0" dirty="0" smtClean="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kern="1200" dirty="0" smtClean="0">
                <a:solidFill>
                  <a:schemeClr val="tx1"/>
                </a:solidFill>
                <a:effectLst/>
                <a:latin typeface="+mn-lt"/>
                <a:ea typeface="+mn-ea"/>
                <a:cs typeface="+mn-cs"/>
              </a:rPr>
              <a:t>Principalele abilități pe care tinerii trebuie să le atingă în cadrul procesului de dezvoltare emoțională și comportamentală, proces în care părinții și mentorii/antrenorii pot juca un rol important, sunt următoarele:</a:t>
            </a:r>
            <a:r>
              <a:rPr lang="en-GB" sz="2800" b="0" i="0" u="none" strike="noStrike" baseline="0" dirty="0" smtClean="0">
                <a:latin typeface="Calibri" panose="020F0502020204030204" pitchFamily="34" charset="0"/>
              </a:rPr>
              <a:t>: </a:t>
            </a:r>
            <a:r>
              <a:rPr lang="ro-RO" sz="1800" b="1" kern="1200" dirty="0" smtClean="0">
                <a:solidFill>
                  <a:schemeClr val="tx1"/>
                </a:solidFill>
                <a:effectLst/>
                <a:latin typeface="+mn-lt"/>
                <a:ea typeface="+mn-ea"/>
                <a:cs typeface="+mn-cs"/>
              </a:rPr>
              <a:t>Recunoașterea și gestionarea emoțiilor</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kern="1200" dirty="0" smtClean="0">
                <a:solidFill>
                  <a:schemeClr val="tx1"/>
                </a:solidFill>
                <a:effectLst/>
                <a:latin typeface="+mn-lt"/>
                <a:ea typeface="+mn-ea"/>
                <a:cs typeface="+mn-cs"/>
              </a:rPr>
              <a:t>Dezvoltarea abilității de a empatiza</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ro-RO" sz="1800" b="1" kern="1200" dirty="0" smtClean="0">
                <a:solidFill>
                  <a:schemeClr val="tx1"/>
                </a:solidFill>
                <a:effectLst/>
                <a:latin typeface="+mn-lt"/>
                <a:ea typeface="+mn-ea"/>
                <a:cs typeface="+mn-cs"/>
              </a:rPr>
              <a:t>Dezvoltarea abilităților de a lucra în echipă</a:t>
            </a:r>
            <a:r>
              <a:rPr lang="ro-RO" sz="1800" kern="1200" dirty="0" smtClean="0">
                <a:solidFill>
                  <a:schemeClr val="tx1"/>
                </a:solidFill>
                <a:effectLst/>
                <a:latin typeface="+mn-lt"/>
                <a:ea typeface="+mn-ea"/>
                <a:cs typeface="+mn-cs"/>
              </a:rPr>
              <a:t> și</a:t>
            </a:r>
            <a:r>
              <a:rPr lang="ro-RO" sz="1800" kern="1200" baseline="0" dirty="0" smtClean="0">
                <a:solidFill>
                  <a:schemeClr val="tx1"/>
                </a:solidFill>
                <a:effectLst/>
                <a:latin typeface="+mn-lt"/>
                <a:ea typeface="+mn-ea"/>
                <a:cs typeface="+mn-cs"/>
              </a:rPr>
              <a:t> </a:t>
            </a:r>
            <a:r>
              <a:rPr lang="ro-RO" sz="1800" b="1" kern="1200" dirty="0" smtClean="0">
                <a:solidFill>
                  <a:schemeClr val="tx1"/>
                </a:solidFill>
                <a:effectLst/>
                <a:latin typeface="+mn-lt"/>
                <a:ea typeface="+mn-ea"/>
                <a:cs typeface="+mn-cs"/>
              </a:rPr>
              <a:t>Recunoașterea, evitarea și oprirea stereotipizării și discriminării persoanelor .</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2800" b="0" i="0" u="none" strike="noStrike" baseline="0" dirty="0" smtClean="0">
              <a:latin typeface="Calibri" panose="020F0502020204030204" pitchFamily="34"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2800" dirty="0" smtClean="0">
                <a:effectLst/>
                <a:latin typeface="Calibri" panose="020F0502020204030204" pitchFamily="34" charset="0"/>
                <a:ea typeface="Calibri" panose="020F0502020204030204" pitchFamily="34" charset="0"/>
                <a:cs typeface="Times New Roman" panose="02020603050405020304" pitchFamily="18" charset="0"/>
              </a:rPr>
              <a:t>Astfel, tehnicile de </a:t>
            </a:r>
            <a:r>
              <a:rPr lang="ro-RO" sz="2800" i="1" dirty="0" smtClean="0">
                <a:effectLst/>
                <a:latin typeface="Calibri" panose="020F0502020204030204" pitchFamily="34" charset="0"/>
                <a:ea typeface="Calibri" panose="020F0502020204030204" pitchFamily="34" charset="0"/>
                <a:cs typeface="Times New Roman" panose="02020603050405020304" pitchFamily="18" charset="0"/>
              </a:rPr>
              <a:t>coaching</a:t>
            </a:r>
            <a:r>
              <a:rPr lang="ro-RO" sz="2800" i="0" baseline="0" dirty="0" smtClean="0">
                <a:effectLst/>
                <a:latin typeface="Calibri" panose="020F0502020204030204" pitchFamily="34" charset="0"/>
                <a:ea typeface="Calibri" panose="020F0502020204030204" pitchFamily="34" charset="0"/>
                <a:cs typeface="Times New Roman" panose="02020603050405020304" pitchFamily="18" charset="0"/>
              </a:rPr>
              <a:t> și </a:t>
            </a:r>
            <a:r>
              <a:rPr lang="ro-RO" sz="2800" i="1" baseline="0" dirty="0" smtClean="0">
                <a:effectLst/>
                <a:latin typeface="Calibri" panose="020F0502020204030204" pitchFamily="34" charset="0"/>
                <a:ea typeface="Calibri" panose="020F0502020204030204" pitchFamily="34" charset="0"/>
                <a:cs typeface="Times New Roman" panose="02020603050405020304" pitchFamily="18" charset="0"/>
              </a:rPr>
              <a:t>parenting</a:t>
            </a:r>
            <a:r>
              <a:rPr lang="ro-RO" sz="2800" i="0" baseline="0" dirty="0" smtClean="0">
                <a:effectLst/>
                <a:latin typeface="Calibri" panose="020F0502020204030204" pitchFamily="34" charset="0"/>
                <a:ea typeface="Calibri" panose="020F0502020204030204" pitchFamily="34" charset="0"/>
                <a:cs typeface="Times New Roman" panose="02020603050405020304" pitchFamily="18" charset="0"/>
              </a:rPr>
              <a:t> ar putea pune la dispoziția părinților și consilierilor instrumentele necesare pentru consolidarea rezilienței și formarea unei indetități pozitive.</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2800" i="0" baseline="0" dirty="0" smtClean="0">
                <a:effectLst/>
                <a:latin typeface="Calibri" panose="020F0502020204030204" pitchFamily="34" charset="0"/>
                <a:ea typeface="Calibri" panose="020F0502020204030204" pitchFamily="34" charset="0"/>
                <a:cs typeface="Times New Roman" panose="02020603050405020304" pitchFamily="18" charset="0"/>
              </a:rPr>
              <a:t>Consilierea și pedagogia familiei reprezintă două modele de intervenție psihoeducațională noi, </a:t>
            </a:r>
            <a:r>
              <a:rPr lang="ro-RO" sz="1800" kern="1200" dirty="0" smtClean="0">
                <a:solidFill>
                  <a:schemeClr val="tx1"/>
                </a:solidFill>
                <a:effectLst/>
                <a:latin typeface="+mn-lt"/>
                <a:ea typeface="+mn-ea"/>
                <a:cs typeface="+mn-cs"/>
              </a:rPr>
              <a:t>al căror principal obiectiv este acela de a oferi mentorilor (și părinților) o înțelegere mult mai bună și un set de instrumente emoționale și psihologice, ce pot fi aplicate atât la nivel individual, cât și la nivelul adolescenților, pentru a-i ajuta în procesarea emoțiilor, diferențierea sinelui, auto-motivarea pozitivă, gestionarea situațiilor stresante/dificile, incluziunea sprijinului social etc.</a:t>
            </a:r>
            <a:endParaRPr lang="ro-RO"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600"/>
              </a:spcAft>
            </a:pPr>
            <a:endParaRPr lang="en-GB" sz="2800" b="0" i="0" u="none" strike="noStrike" baseline="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2800" dirty="0" smtClean="0">
                <a:effectLst/>
                <a:latin typeface="Calibri" panose="020F0502020204030204" pitchFamily="34" charset="0"/>
                <a:ea typeface="Calibri" panose="020F0502020204030204" pitchFamily="34" charset="0"/>
                <a:cs typeface="Times New Roman" panose="02020603050405020304" pitchFamily="18" charset="0"/>
              </a:rPr>
              <a:t>moderator</a:t>
            </a: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 – </a:t>
            </a:r>
            <a:r>
              <a:rPr lang="ro-RO" sz="2800" dirty="0" smtClean="0">
                <a:effectLst/>
                <a:latin typeface="Calibri" panose="020F0502020204030204" pitchFamily="34" charset="0"/>
                <a:ea typeface="Calibri" panose="020F0502020204030204" pitchFamily="34" charset="0"/>
                <a:cs typeface="Times New Roman" panose="02020603050405020304" pitchFamily="18" charset="0"/>
              </a:rPr>
              <a:t>informație</a:t>
            </a:r>
            <a:r>
              <a:rPr lang="ro-RO" sz="2800" baseline="0" dirty="0" smtClean="0">
                <a:effectLst/>
                <a:latin typeface="Calibri" panose="020F0502020204030204" pitchFamily="34" charset="0"/>
                <a:ea typeface="Calibri" panose="020F0502020204030204" pitchFamily="34" charset="0"/>
                <a:cs typeface="Times New Roman" panose="02020603050405020304" pitchFamily="18" charset="0"/>
              </a:rPr>
              <a:t> extrasă din livrabilul D</a:t>
            </a:r>
            <a:r>
              <a:rPr lang="en-GB" sz="2800" dirty="0" smtClean="0">
                <a:effectLst/>
                <a:latin typeface="Calibri" panose="020F0502020204030204" pitchFamily="34" charset="0"/>
                <a:ea typeface="Calibri" panose="020F0502020204030204" pitchFamily="34" charset="0"/>
                <a:cs typeface="Times New Roman" panose="02020603050405020304" pitchFamily="18" charset="0"/>
              </a:rPr>
              <a:t>3.2.1</a:t>
            </a:r>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1800" kern="1200" dirty="0" smtClean="0">
                <a:solidFill>
                  <a:schemeClr val="tx1"/>
                </a:solidFill>
                <a:effectLst/>
                <a:latin typeface="+mn-lt"/>
                <a:ea typeface="+mn-ea"/>
                <a:cs typeface="+mn-cs"/>
              </a:rPr>
              <a:t>Tehnicile de </a:t>
            </a:r>
            <a:r>
              <a:rPr lang="ro-RO" sz="1800" i="1" kern="1200" dirty="0" smtClean="0">
                <a:solidFill>
                  <a:schemeClr val="tx1"/>
                </a:solidFill>
                <a:effectLst/>
                <a:latin typeface="+mn-lt"/>
                <a:ea typeface="+mn-ea"/>
                <a:cs typeface="+mn-cs"/>
              </a:rPr>
              <a:t>coaching</a:t>
            </a:r>
            <a:r>
              <a:rPr lang="ro-RO" sz="1800" kern="1200" dirty="0" smtClean="0">
                <a:solidFill>
                  <a:schemeClr val="tx1"/>
                </a:solidFill>
                <a:effectLst/>
                <a:latin typeface="+mn-lt"/>
                <a:ea typeface="+mn-ea"/>
                <a:cs typeface="+mn-cs"/>
              </a:rPr>
              <a:t> și </a:t>
            </a:r>
            <a:r>
              <a:rPr lang="ro-RO" sz="1800" i="1" kern="1200" dirty="0" smtClean="0">
                <a:solidFill>
                  <a:schemeClr val="tx1"/>
                </a:solidFill>
                <a:effectLst/>
                <a:latin typeface="+mn-lt"/>
                <a:ea typeface="+mn-ea"/>
                <a:cs typeface="+mn-cs"/>
              </a:rPr>
              <a:t>parenting</a:t>
            </a:r>
            <a:r>
              <a:rPr lang="ro-RO" sz="1800" kern="1200" dirty="0" smtClean="0">
                <a:solidFill>
                  <a:schemeClr val="tx1"/>
                </a:solidFill>
                <a:effectLst/>
                <a:latin typeface="+mn-lt"/>
                <a:ea typeface="+mn-ea"/>
                <a:cs typeface="+mn-cs"/>
              </a:rPr>
              <a:t> reprezintă două instrumente esențiale care joacă un rol important în procesul de dezvoltare a identității și mecanismelor de motivare ale adolescenților. Utilizarea acestor tehnici în abordarea dezvoltării personale nu reprezintă o formă de psiho-terapie. Este, totuși, o formă de intervenție psihologic-educațională, în cadrul căreia modelul de urmat, mentorul, antrenorul/meditatorul sau părintele devine abilitat în facilitarea diferențierii identitare, auto-motivării pozitive (</a:t>
            </a:r>
            <a:r>
              <a:rPr lang="ro-RO" sz="1800" i="1" kern="1200" dirty="0" smtClean="0">
                <a:solidFill>
                  <a:schemeClr val="tx1"/>
                </a:solidFill>
                <a:effectLst/>
                <a:latin typeface="+mn-lt"/>
                <a:ea typeface="+mn-ea"/>
                <a:cs typeface="+mn-cs"/>
              </a:rPr>
              <a:t>reinforcement</a:t>
            </a:r>
            <a:r>
              <a:rPr lang="ro-RO" sz="1800" kern="1200" dirty="0" smtClean="0">
                <a:solidFill>
                  <a:schemeClr val="tx1"/>
                </a:solidFill>
                <a:effectLst/>
                <a:latin typeface="+mn-lt"/>
                <a:ea typeface="+mn-ea"/>
                <a:cs typeface="+mn-cs"/>
              </a:rPr>
              <a:t>) și dezvoltării personale de către student, adolescent, formabil. Acest tip de intervenție creează premisele pentru îmbunătățirea cadrelor relaționale și determinarea schimbărilor comportamentale pozitive, în timp ce oferă un spațiu sigur pentru exersarea abilităților și tehnicilor.</a:t>
            </a:r>
          </a:p>
          <a:p>
            <a:pPr marL="0" marR="0" lvl="0" indent="0" algn="just" defTabSz="914400" rtl="0" eaLnBrk="1" fontAlgn="auto" latinLnBrk="0" hangingPunct="1">
              <a:lnSpc>
                <a:spcPct val="107000"/>
              </a:lnSpc>
              <a:spcBef>
                <a:spcPts val="0"/>
              </a:spcBef>
              <a:spcAft>
                <a:spcPts val="600"/>
              </a:spcAft>
              <a:buClrTx/>
              <a:buSzTx/>
              <a:buFontTx/>
              <a:buNone/>
              <a:tabLst/>
              <a:defRPr/>
            </a:pP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kern="1200" dirty="0" smtClean="0">
                <a:solidFill>
                  <a:schemeClr val="tx1"/>
                </a:solidFill>
                <a:effectLst/>
                <a:latin typeface="+mn-lt"/>
                <a:ea typeface="+mn-ea"/>
                <a:cs typeface="+mn-cs"/>
              </a:rPr>
              <a:t>Principalele abilități pe care tinerii trebuie să le atingă în cadrul procesului de dezvoltare emoțională și comportamentală, proces în care părinții și mentorii/antrenorii pot juca un rol important, sunt următoarele</a:t>
            </a:r>
            <a:r>
              <a:rPr lang="en-GB"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(D3.2.1):</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ro-RO" sz="1800" b="1" kern="1200" dirty="0" smtClean="0">
                <a:solidFill>
                  <a:schemeClr val="tx1"/>
                </a:solidFill>
                <a:effectLst/>
                <a:latin typeface="+mn-lt"/>
                <a:ea typeface="+mn-ea"/>
                <a:cs typeface="+mn-cs"/>
              </a:rPr>
              <a:t>Recunoașterea și gestionarea emoțiilor</a:t>
            </a:r>
            <a:r>
              <a:rPr lang="ro-RO" sz="1800" kern="1200" dirty="0" smtClean="0">
                <a:solidFill>
                  <a:schemeClr val="tx1"/>
                </a:solidFill>
                <a:effectLst/>
                <a:latin typeface="+mn-lt"/>
                <a:ea typeface="+mn-ea"/>
                <a:cs typeface="+mn-cs"/>
              </a:rPr>
              <a:t> – pentru a putea gestiona orice situație dificilă care poate să apară, tinerii trebuie să își dezvolte mai întâi abilitatea de a identifica sursa sentimentelor lor, pentru a putea să eticheteze în mod corect problema. Atunci când sentimentele nu sunt identificate/etichetate corect, ele pot să devină o sursă de violență sau comportament inadecvat, adolescenții încercând să își gestioneze emoțiile neînțelese în moduri neconstructive, pentru că nu știu care este sursa emoțiilor lor </a:t>
            </a:r>
            <a:r>
              <a:rPr lang="en-GB" sz="2800" dirty="0" smtClean="0">
                <a:effectLst/>
                <a:latin typeface="Calibri" panose="020F0502020204030204" pitchFamily="34" charset="0"/>
                <a:ea typeface="Calibri" panose="020F0502020204030204" pitchFamily="34" charset="0"/>
                <a:cs typeface="Arial" panose="020B0604020202020204" pitchFamily="34" charset="0"/>
              </a:rPr>
              <a:t>(Goleman, 1994);</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ro-RO" sz="1800" b="1" kern="1200" dirty="0" smtClean="0">
                <a:solidFill>
                  <a:schemeClr val="tx1"/>
                </a:solidFill>
                <a:effectLst/>
                <a:latin typeface="+mn-lt"/>
                <a:ea typeface="+mn-ea"/>
                <a:cs typeface="+mn-cs"/>
              </a:rPr>
              <a:t>Dezvoltarea abilității de a empatiza</a:t>
            </a:r>
            <a:r>
              <a:rPr lang="ro-RO" sz="1800" kern="1200" dirty="0" smtClean="0">
                <a:solidFill>
                  <a:schemeClr val="tx1"/>
                </a:solidFill>
                <a:effectLst/>
                <a:latin typeface="+mn-lt"/>
                <a:ea typeface="+mn-ea"/>
                <a:cs typeface="+mn-cs"/>
              </a:rPr>
              <a:t> – după ce au învățat cum să își eticheteze în mod corect sentimentele, tinerii trebuie să își dezvolte abilitatea de a înțelege emoțiile celor din jurul lor și, cel mai important, trebuie să învețe să țină cont de aceste emoții atunci când comunică/interacționează. Așadar, empatia poate fi dezvoltată în moduri diferite, de la a-i ajuta pe adolescenți să empatizeze cu diferitele grupuri religioase și culturale (evitarea atitudinilor discriminatorii), la a înțelege care sunt consecințele prejudiciilor și presupunerilor</a:t>
            </a:r>
            <a:r>
              <a:rPr lang="ro-RO" sz="1800" kern="1200" baseline="0" dirty="0" smtClean="0">
                <a:solidFill>
                  <a:schemeClr val="tx1"/>
                </a:solidFill>
                <a:effectLst/>
                <a:latin typeface="+mn-lt"/>
                <a:ea typeface="+mn-ea"/>
                <a:cs typeface="+mn-cs"/>
              </a:rPr>
              <a:t> </a:t>
            </a:r>
            <a:r>
              <a:rPr lang="en-GB"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(Aronson, 2000);</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ro-RO" sz="1800" b="1" kern="1200" dirty="0" smtClean="0">
                <a:solidFill>
                  <a:schemeClr val="tx1"/>
                </a:solidFill>
                <a:effectLst/>
                <a:latin typeface="+mn-lt"/>
                <a:ea typeface="+mn-ea"/>
                <a:cs typeface="+mn-cs"/>
              </a:rPr>
              <a:t>Dezvoltarea abilităților de a lucra în echipă</a:t>
            </a:r>
            <a:r>
              <a:rPr lang="ro-RO" sz="1800" kern="1200" dirty="0" smtClean="0">
                <a:solidFill>
                  <a:schemeClr val="tx1"/>
                </a:solidFill>
                <a:effectLst/>
                <a:latin typeface="+mn-lt"/>
                <a:ea typeface="+mn-ea"/>
                <a:cs typeface="+mn-cs"/>
              </a:rPr>
              <a:t> – în societatea curentă, abilitatea de a coopera și de a lucra cu alții pentru a atinge un obiectiv comun sau personal este considerată cheia supraviețuirii – chiar și un joc video necesită cooperarea între jucători pentru a trece în nivelul următor. În aceeași manieră, în viața reală, lucrul în echipă joacă un rol important nu doar în stabilirea interacțiunilor și conexiunilor, ci și în atingerea unui obiectiv comun, colectiv </a:t>
            </a:r>
            <a:r>
              <a:rPr lang="en-GB"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GB" sz="280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Santrock</a:t>
            </a:r>
            <a:r>
              <a:rPr lang="en-GB"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2001);</a:t>
            </a:r>
            <a:endParaRPr lang="en-GB"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en-GB" sz="28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Recunoașterea</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evitarea</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și </a:t>
            </a:r>
            <a:r>
              <a:rPr lang="en-GB" sz="28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oprirea</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stereotipizării</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și </a:t>
            </a:r>
            <a:r>
              <a:rPr lang="en-GB" sz="28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discriminării</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1"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persoanelor</a:t>
            </a:r>
            <a:r>
              <a:rPr lang="en-GB"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după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învață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cum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își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controleze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și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își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exprime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sentimentele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vizavi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propria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personă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precum</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și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față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ceilalți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tinerii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trebuie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își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dezvolte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abilitatea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a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înțelege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un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stereotip</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și cum le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poate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afecta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relaționare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cu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din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jurul</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lor</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plus,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adolescența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este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una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dintre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cele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problematice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etape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ale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vieții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în</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ceea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privește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impactul</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stereotipurilor</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asupra</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tinerilor</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(ex.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stereotipuri</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de gen,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agresiune</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GB" sz="2800" b="0" dirty="0" err="1"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sexuală</a:t>
            </a:r>
            <a:r>
              <a:rPr lang="en-GB" sz="2800" b="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etc.).</a:t>
            </a:r>
            <a:endParaRPr lang="en-GB" sz="2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600"/>
              </a:spcAft>
              <a:buClrTx/>
              <a:buSzTx/>
              <a:buFontTx/>
              <a:buNone/>
              <a:tabLst/>
              <a:defRPr/>
            </a:pPr>
            <a:endParaRPr lang="ro-RO" sz="2800" dirty="0" smtClean="0"/>
          </a:p>
          <a:p>
            <a:pPr marL="0" marR="0" lvl="0" indent="0" algn="just" defTabSz="914400" rtl="0" eaLnBrk="1" fontAlgn="auto" latinLnBrk="0" hangingPunct="1">
              <a:lnSpc>
                <a:spcPct val="107000"/>
              </a:lnSpc>
              <a:spcBef>
                <a:spcPts val="0"/>
              </a:spcBef>
              <a:spcAft>
                <a:spcPts val="600"/>
              </a:spcAft>
              <a:buClrTx/>
              <a:buSzTx/>
              <a:buFontTx/>
              <a:buNone/>
              <a:tabLst/>
              <a:defRPr/>
            </a:pPr>
            <a:r>
              <a:rPr lang="ro-RO" sz="2800" dirty="0" smtClean="0"/>
              <a:t>Cum pot părinții și practicienii să</a:t>
            </a:r>
            <a:r>
              <a:rPr lang="ro-RO" sz="2800" baseline="0" dirty="0" smtClean="0"/>
              <a:t> îi ajute pe tineri să dezvolte aceste abilități</a:t>
            </a:r>
            <a:r>
              <a:rPr lang="en-GB" sz="2800" dirty="0" smtClean="0"/>
              <a:t>?</a:t>
            </a:r>
          </a:p>
          <a:p>
            <a:pPr marL="342900" lvl="0" indent="-342900" algn="just">
              <a:lnSpc>
                <a:spcPct val="115000"/>
              </a:lnSpc>
              <a:spcAft>
                <a:spcPts val="600"/>
              </a:spcAft>
              <a:buFont typeface="Calibri" panose="020F0502020204030204" pitchFamily="34" charset="0"/>
              <a:buChar char="-"/>
            </a:pP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21</a:t>
            </a:fld>
            <a:endParaRPr lang="en-US" dirty="0"/>
          </a:p>
        </p:txBody>
      </p:sp>
    </p:spTree>
    <p:extLst>
      <p:ext uri="{BB962C8B-B14F-4D97-AF65-F5344CB8AC3E}">
        <p14:creationId xmlns:p14="http://schemas.microsoft.com/office/powerpoint/2010/main" val="3048685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000" b="1" i="0" u="none" strike="noStrike" baseline="0" dirty="0" smtClean="0">
                <a:latin typeface="Verdana" panose="020B0604030504040204" pitchFamily="34" charset="0"/>
              </a:rPr>
              <a:t>Instrucțiuni/text pentru slide-ul 23</a:t>
            </a:r>
            <a:endParaRPr lang="en-GB" sz="1000" b="1" i="0" u="none" strike="noStrike" baseline="0" dirty="0" smtClean="0">
              <a:latin typeface="Verdana" panose="020B0604030504040204" pitchFamily="34" charset="0"/>
            </a:endParaRPr>
          </a:p>
          <a:p>
            <a:endParaRPr lang="en-GB" sz="1000" dirty="0" smtClean="0"/>
          </a:p>
          <a:p>
            <a:r>
              <a:rPr lang="en-GB" sz="1000" dirty="0" smtClean="0"/>
              <a:t>Cum pot </a:t>
            </a:r>
            <a:r>
              <a:rPr lang="en-GB" sz="1000" dirty="0" err="1" smtClean="0"/>
              <a:t>ajuta</a:t>
            </a:r>
            <a:r>
              <a:rPr lang="en-GB" sz="1000" dirty="0" smtClean="0"/>
              <a:t> </a:t>
            </a:r>
            <a:r>
              <a:rPr lang="en-GB" sz="1000" dirty="0" err="1" smtClean="0"/>
              <a:t>practicienii</a:t>
            </a:r>
            <a:r>
              <a:rPr lang="en-GB" sz="1000" dirty="0" smtClean="0"/>
              <a:t> din prima </a:t>
            </a:r>
            <a:r>
              <a:rPr lang="en-GB" sz="1000" dirty="0" err="1" smtClean="0"/>
              <a:t>linie</a:t>
            </a:r>
            <a:r>
              <a:rPr lang="en-GB" sz="1000" dirty="0" smtClean="0"/>
              <a:t> </a:t>
            </a:r>
            <a:r>
              <a:rPr lang="ro-RO" sz="1000" dirty="0" smtClean="0"/>
              <a:t>și părinții </a:t>
            </a:r>
            <a:r>
              <a:rPr lang="en-GB" sz="1000" dirty="0" err="1" smtClean="0"/>
              <a:t>tinerii</a:t>
            </a:r>
            <a:r>
              <a:rPr lang="en-GB" sz="1000" dirty="0" smtClean="0"/>
              <a:t> </a:t>
            </a:r>
            <a:r>
              <a:rPr lang="ro-RO" sz="1000" dirty="0" smtClean="0"/>
              <a:t>în</a:t>
            </a:r>
            <a:r>
              <a:rPr lang="ro-RO" sz="1000" baseline="0" dirty="0" smtClean="0"/>
              <a:t> procesul lor de dezvoltare personală</a:t>
            </a:r>
            <a:r>
              <a:rPr lang="en-GB" sz="1000" dirty="0" smtClean="0"/>
              <a:t>? A</a:t>
            </a:r>
            <a:r>
              <a:rPr lang="ro-RO" sz="1000" dirty="0" smtClean="0"/>
              <a:t>cest</a:t>
            </a:r>
            <a:r>
              <a:rPr lang="ro-RO" sz="1000" baseline="0" dirty="0" smtClean="0"/>
              <a:t> atelier </a:t>
            </a:r>
            <a:r>
              <a:rPr lang="ro-RO" sz="1000" dirty="0" smtClean="0"/>
              <a:t>dezvoltat </a:t>
            </a:r>
            <a:r>
              <a:rPr lang="en-GB" sz="1000" dirty="0" err="1" smtClean="0"/>
              <a:t>în</a:t>
            </a:r>
            <a:r>
              <a:rPr lang="ro-RO" sz="1000" baseline="0" dirty="0" smtClean="0"/>
              <a:t> cadrul acestui</a:t>
            </a:r>
            <a:r>
              <a:rPr lang="en-GB" sz="1000" dirty="0" smtClean="0"/>
              <a:t> </a:t>
            </a:r>
            <a:r>
              <a:rPr lang="en-GB" sz="1000" dirty="0" err="1" smtClean="0"/>
              <a:t>proiect</a:t>
            </a:r>
            <a:r>
              <a:rPr lang="en-GB" sz="1000" dirty="0" smtClean="0"/>
              <a:t> </a:t>
            </a:r>
            <a:r>
              <a:rPr lang="en-GB" sz="1000" dirty="0" err="1" smtClean="0"/>
              <a:t>este</a:t>
            </a:r>
            <a:r>
              <a:rPr lang="en-GB" sz="1000" dirty="0" smtClean="0"/>
              <a:t> </a:t>
            </a:r>
            <a:r>
              <a:rPr lang="en-GB" sz="1000" dirty="0" err="1" smtClean="0"/>
              <a:t>menit</a:t>
            </a:r>
            <a:r>
              <a:rPr lang="en-GB" sz="1000" dirty="0" smtClean="0"/>
              <a:t> </a:t>
            </a:r>
            <a:r>
              <a:rPr lang="en-GB" sz="1000" dirty="0" err="1" smtClean="0"/>
              <a:t>să</a:t>
            </a:r>
            <a:r>
              <a:rPr lang="en-GB" sz="1000" dirty="0" smtClean="0"/>
              <a:t>-i </a:t>
            </a:r>
            <a:r>
              <a:rPr lang="en-GB" sz="1000" dirty="0" err="1" smtClean="0"/>
              <a:t>susțină</a:t>
            </a:r>
            <a:r>
              <a:rPr lang="en-GB" sz="1000" dirty="0" smtClean="0"/>
              <a:t> </a:t>
            </a:r>
            <a:r>
              <a:rPr lang="en-GB" sz="1000" dirty="0" err="1" smtClean="0"/>
              <a:t>în</a:t>
            </a:r>
            <a:r>
              <a:rPr lang="en-GB" sz="1000" dirty="0" smtClean="0"/>
              <a:t> </a:t>
            </a:r>
            <a:r>
              <a:rPr lang="en-GB" sz="1000" dirty="0" err="1" smtClean="0"/>
              <a:t>acest</a:t>
            </a:r>
            <a:r>
              <a:rPr lang="en-GB" sz="1000" dirty="0" smtClean="0"/>
              <a:t> </a:t>
            </a:r>
            <a:r>
              <a:rPr lang="ro-RO" sz="1000" dirty="0" smtClean="0"/>
              <a:t>demers</a:t>
            </a:r>
            <a:r>
              <a:rPr lang="ro-RO" sz="1000" baseline="0" dirty="0" smtClean="0"/>
              <a:t>.</a:t>
            </a:r>
            <a:endParaRPr lang="en-GB" sz="1000" dirty="0" smtClean="0"/>
          </a:p>
          <a:p>
            <a:endParaRPr lang="en-GB" sz="1000" dirty="0" smtClean="0"/>
          </a:p>
          <a:p>
            <a:r>
              <a:rPr lang="ro-RO" sz="1000" dirty="0" smtClean="0"/>
              <a:t>Acest</a:t>
            </a:r>
            <a:r>
              <a:rPr lang="ro-RO" sz="1000" baseline="0" dirty="0" smtClean="0"/>
              <a:t> atelier este destinat figurilor de autoritate – precum mentori, consilieri, părinți etc.</a:t>
            </a:r>
            <a:endParaRPr lang="en-GB" sz="1000" dirty="0" smtClean="0"/>
          </a:p>
          <a:p>
            <a:endParaRPr lang="en-GB" sz="1000" dirty="0" smtClean="0"/>
          </a:p>
          <a:p>
            <a:r>
              <a:rPr lang="en-GB" sz="1200" b="1" i="0" u="none" strike="noStrike" baseline="0" dirty="0" smtClean="0">
                <a:solidFill>
                  <a:srgbClr val="000000"/>
                </a:solidFill>
                <a:latin typeface="Calibri" panose="020F0502020204030204" pitchFamily="34" charset="0"/>
              </a:rPr>
              <a:t>‘</a:t>
            </a:r>
            <a:r>
              <a:rPr lang="ro-RO" sz="1200" b="1" i="0" u="none" strike="noStrike" baseline="0" dirty="0" smtClean="0">
                <a:solidFill>
                  <a:srgbClr val="000000"/>
                </a:solidFill>
                <a:latin typeface="Calibri" panose="020F0502020204030204" pitchFamily="34" charset="0"/>
              </a:rPr>
              <a:t>Atelierul de lucru dedicat tehnicilor de </a:t>
            </a:r>
            <a:r>
              <a:rPr lang="ro-RO" sz="1200" b="1" i="1" u="none" strike="noStrike" baseline="0" dirty="0" smtClean="0">
                <a:solidFill>
                  <a:srgbClr val="000000"/>
                </a:solidFill>
                <a:latin typeface="Calibri" panose="020F0502020204030204" pitchFamily="34" charset="0"/>
              </a:rPr>
              <a:t>Coaching </a:t>
            </a:r>
            <a:r>
              <a:rPr lang="ro-RO" sz="1200" b="1" i="0" u="none" strike="noStrike" baseline="0" dirty="0" smtClean="0">
                <a:solidFill>
                  <a:srgbClr val="000000"/>
                </a:solidFill>
                <a:latin typeface="Calibri" panose="020F0502020204030204" pitchFamily="34" charset="0"/>
              </a:rPr>
              <a:t>și </a:t>
            </a:r>
            <a:r>
              <a:rPr lang="ro-RO" sz="1200" b="1" i="1" u="none" strike="noStrike" baseline="0" dirty="0" smtClean="0">
                <a:solidFill>
                  <a:srgbClr val="000000"/>
                </a:solidFill>
                <a:latin typeface="Calibri" panose="020F0502020204030204" pitchFamily="34" charset="0"/>
              </a:rPr>
              <a:t>Parenting</a:t>
            </a:r>
            <a:r>
              <a:rPr lang="en-GB" sz="1200" b="1"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dezvoltă un cadru, un scenariu și un set detaliat de exerciții și scenarii de simulare care le pot permite participanților să experimenteze într-un mediu sigur, controlat, strategiile de </a:t>
            </a:r>
            <a:r>
              <a:rPr lang="ro-RO" sz="1200" b="0" i="1" u="none" strike="noStrike" baseline="0" dirty="0" smtClean="0">
                <a:solidFill>
                  <a:srgbClr val="000000"/>
                </a:solidFill>
                <a:latin typeface="Calibri" panose="020F0502020204030204" pitchFamily="34" charset="0"/>
              </a:rPr>
              <a:t>coaching</a:t>
            </a:r>
            <a:r>
              <a:rPr lang="ro-RO" sz="1200" b="0" i="0" u="none" strike="noStrike" baseline="0" dirty="0" smtClean="0">
                <a:solidFill>
                  <a:srgbClr val="000000"/>
                </a:solidFill>
                <a:latin typeface="Calibri" panose="020F0502020204030204" pitchFamily="34" charset="0"/>
              </a:rPr>
              <a:t> și </a:t>
            </a:r>
            <a:r>
              <a:rPr lang="ro-RO" sz="1200" b="0" i="1" u="none" strike="noStrike" baseline="0" dirty="0" smtClean="0">
                <a:solidFill>
                  <a:srgbClr val="000000"/>
                </a:solidFill>
                <a:latin typeface="Calibri" panose="020F0502020204030204" pitchFamily="34" charset="0"/>
              </a:rPr>
              <a:t>parenting</a:t>
            </a:r>
            <a:r>
              <a:rPr lang="ro-RO" sz="1200" b="0" i="0" u="none" strike="noStrike" baseline="0" dirty="0" smtClean="0">
                <a:solidFill>
                  <a:srgbClr val="000000"/>
                </a:solidFill>
                <a:latin typeface="Calibri" panose="020F0502020204030204" pitchFamily="34" charset="0"/>
              </a:rPr>
              <a:t>. Scopul acestui atelier este de a-i ajuta pe practicieni (din perspectiva lor de potențiale figuri de autoritate și influență) să își adapteze abilitățile și strategiile de părinte/consilier pentru a-i determina pe tinerii cu care lucrează, sau chiar pe membrii familiilor lor să înțeleagă mai bine factorii declanșatori, comportamentele, deciziile și reacțiile lor, permițându-le să evite să devină parte activă a procesului de radicalizare/polarizare socială.</a:t>
            </a:r>
          </a:p>
          <a:p>
            <a:endParaRPr lang="en-GB" sz="1200" b="0" i="0" u="none" strike="noStrike" baseline="0" dirty="0" smtClean="0">
              <a:latin typeface="Calibri" panose="020F0502020204030204" pitchFamily="34" charset="0"/>
            </a:endParaRPr>
          </a:p>
          <a:p>
            <a:r>
              <a:rPr lang="ro-RO" sz="1200" dirty="0" smtClean="0"/>
              <a:t>Pentru informații suplimentare, puteți</a:t>
            </a:r>
            <a:r>
              <a:rPr lang="ro-RO" sz="1200" baseline="0" dirty="0" smtClean="0"/>
              <a:t> accesa</a:t>
            </a:r>
            <a:r>
              <a:rPr lang="ro-RO" sz="1200" dirty="0" smtClean="0"/>
              <a:t> manualul pentru formatori dezvoltat</a:t>
            </a:r>
            <a:r>
              <a:rPr lang="ro-RO" sz="1200" baseline="0" dirty="0" smtClean="0"/>
              <a:t> în cadrul</a:t>
            </a:r>
            <a:r>
              <a:rPr lang="ro-RO" sz="1200" dirty="0" smtClean="0"/>
              <a:t> Atelierul dedicat</a:t>
            </a:r>
            <a:r>
              <a:rPr lang="ro-RO" sz="1200" baseline="0" dirty="0" smtClean="0"/>
              <a:t> tehnicilor de </a:t>
            </a:r>
            <a:r>
              <a:rPr lang="ro-RO" sz="1200" i="1" baseline="0" dirty="0" smtClean="0"/>
              <a:t>Coaching </a:t>
            </a:r>
            <a:r>
              <a:rPr lang="ro-RO" sz="1200" i="0" baseline="0" dirty="0" smtClean="0"/>
              <a:t>și </a:t>
            </a:r>
            <a:r>
              <a:rPr lang="ro-RO" sz="1200" i="1" baseline="0" dirty="0" smtClean="0"/>
              <a:t>Parenting </a:t>
            </a:r>
            <a:r>
              <a:rPr lang="ro-RO" sz="1200" dirty="0" smtClean="0"/>
              <a:t>(care</a:t>
            </a:r>
            <a:r>
              <a:rPr lang="ro-RO" sz="1200" baseline="0" dirty="0" smtClean="0"/>
              <a:t> poate fi accesat online la ....). Cu toate acestea, veți găsi în portofoliul de astăzi și o versiune printată a acestuia.</a:t>
            </a:r>
            <a:endParaRPr lang="en-GB" sz="1200" b="0" i="0" u="none" strike="noStrike" baseline="0" dirty="0" smtClean="0">
              <a:latin typeface="Calibri" panose="020F0502020204030204" pitchFamily="34" charset="0"/>
            </a:endParaRPr>
          </a:p>
          <a:p>
            <a:endParaRPr lang="en-GB" sz="1200" b="0" i="0" u="none" strike="noStrike" baseline="0" dirty="0" smtClean="0">
              <a:latin typeface="Calibri" panose="020F0502020204030204" pitchFamily="34" charset="0"/>
            </a:endParaRPr>
          </a:p>
          <a:p>
            <a:r>
              <a:rPr lang="ro-RO" sz="1200" b="0" i="0" u="none" strike="noStrike" baseline="0" dirty="0" smtClean="0">
                <a:latin typeface="Calibri" panose="020F0502020204030204" pitchFamily="34" charset="0"/>
              </a:rPr>
              <a:t>Exercițiile din cadrul acestui atelier de lucru sunt împărțite pe două mari categorii: prima categorie se axează asupra rolului de părinte și consilier, iar cea de-a doua categorie include exerciții pe care dumneavoastră le puteți utiliza în activitățile desfășurate cu copiii dumneavoastră sau cu tinerii cu care lucrați.</a:t>
            </a:r>
            <a:endParaRPr lang="en-GB" sz="1200" b="0" i="0" u="none" strike="noStrike" baseline="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sz="1200" b="0" i="0" u="none" strike="noStrike" baseline="0" dirty="0" smtClean="0">
              <a:latin typeface="Calibri" panose="020F0502020204030204" pitchFamily="34" charset="0"/>
            </a:endParaRPr>
          </a:p>
          <a:p>
            <a:r>
              <a:rPr lang="ro-RO" sz="1200" b="0" i="0" u="none" strike="noStrike" baseline="0" dirty="0" smtClean="0">
                <a:latin typeface="Calibri" panose="020F0502020204030204" pitchFamily="34" charset="0"/>
              </a:rPr>
              <a:t>În continuare vor parcurge un exercițiu inclus în acest manual.</a:t>
            </a:r>
            <a:endParaRPr lang="en-GB" sz="12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22</a:t>
            </a:fld>
            <a:endParaRPr lang="en-US" dirty="0"/>
          </a:p>
        </p:txBody>
      </p:sp>
    </p:spTree>
    <p:extLst>
      <p:ext uri="{BB962C8B-B14F-4D97-AF65-F5344CB8AC3E}">
        <p14:creationId xmlns:p14="http://schemas.microsoft.com/office/powerpoint/2010/main" val="2360270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1" i="0" u="none" strike="noStrike" baseline="0" dirty="0" smtClean="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Vom începe cu un exercițiu care să încurajeze discuțiile,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din paleta de exerciții a atelierului de lucru dedicat tehnicilor de </a:t>
            </a:r>
            <a:r>
              <a:rPr lang="ro-RO" sz="1800" b="0" i="1" baseline="0" dirty="0" smtClean="0">
                <a:effectLst/>
                <a:latin typeface="Calibri" panose="020F0502020204030204" pitchFamily="34" charset="0"/>
                <a:ea typeface="Calibri" panose="020F0502020204030204" pitchFamily="34" charset="0"/>
                <a:cs typeface="Times New Roman" panose="02020603050405020304" pitchFamily="18" charset="0"/>
              </a:rPr>
              <a:t>coaching </a:t>
            </a:r>
            <a:r>
              <a:rPr lang="ro-RO" sz="1800" b="0" i="0" baseline="0" dirty="0" smtClean="0">
                <a:effectLst/>
                <a:latin typeface="Calibri" panose="020F0502020204030204" pitchFamily="34" charset="0"/>
                <a:ea typeface="Calibri" panose="020F0502020204030204" pitchFamily="34" charset="0"/>
                <a:cs typeface="Times New Roman" panose="02020603050405020304" pitchFamily="18" charset="0"/>
              </a:rPr>
              <a:t>și </a:t>
            </a:r>
            <a:r>
              <a:rPr lang="ro-RO" sz="1800" b="0" i="1" baseline="0" dirty="0" smtClean="0">
                <a:effectLst/>
                <a:latin typeface="Calibri" panose="020F0502020204030204" pitchFamily="34" charset="0"/>
                <a:ea typeface="Calibri" panose="020F0502020204030204" pitchFamily="34" charset="0"/>
                <a:cs typeface="Times New Roman" panose="02020603050405020304" pitchFamily="18" charset="0"/>
              </a:rPr>
              <a:t>parenting</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Vă</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rog să </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utilizați </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un pix și o coală albă de hârtie (un telefon/o tabletă/un laptop)</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Consider că ar fi mai eficient dacă am parcurge înainte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exercițiul și am discuta ulterior despre obiectivele acestuia. </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durează aproximativ 1 oră.</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i="1" kern="1200" dirty="0" smtClean="0">
                <a:solidFill>
                  <a:schemeClr val="tx1"/>
                </a:solidFill>
                <a:effectLst/>
                <a:latin typeface="+mn-lt"/>
                <a:ea typeface="+mn-ea"/>
                <a:cs typeface="+mn-cs"/>
              </a:rPr>
              <a:t>Pasul 1:</a:t>
            </a:r>
            <a:r>
              <a:rPr lang="ro-RO" sz="1200" kern="1200" dirty="0" smtClean="0">
                <a:solidFill>
                  <a:schemeClr val="tx1"/>
                </a:solidFill>
                <a:effectLst/>
                <a:latin typeface="+mn-lt"/>
                <a:ea typeface="+mn-ea"/>
                <a:cs typeface="+mn-cs"/>
              </a:rPr>
              <a:t> moderatorul le va cere participanților să se gândească la o persoană care i-a influențat cel mai mult și să scrie pe o hârtie caracteristicile principale ale acestui model, precum și motivația lor de a alege persoana respectivă drept model (cea mai influentă persoană din viața lor).</a:t>
            </a:r>
            <a:endParaRPr lang="en-US" sz="1200" kern="1200" dirty="0" smtClean="0">
              <a:solidFill>
                <a:schemeClr val="tx1"/>
              </a:solidFill>
              <a:effectLst/>
              <a:latin typeface="+mn-lt"/>
              <a:ea typeface="+mn-ea"/>
              <a:cs typeface="+mn-cs"/>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i="1" kern="1200" dirty="0" smtClean="0">
                <a:solidFill>
                  <a:schemeClr val="tx1"/>
                </a:solidFill>
                <a:effectLst/>
                <a:latin typeface="+mn-lt"/>
                <a:ea typeface="+mn-ea"/>
                <a:cs typeface="+mn-cs"/>
              </a:rPr>
              <a:t>Pasul 2:</a:t>
            </a:r>
            <a:r>
              <a:rPr lang="ro-RO" sz="1200" kern="1200" dirty="0" smtClean="0">
                <a:solidFill>
                  <a:schemeClr val="tx1"/>
                </a:solidFill>
                <a:effectLst/>
                <a:latin typeface="+mn-lt"/>
                <a:ea typeface="+mn-ea"/>
                <a:cs typeface="+mn-cs"/>
              </a:rPr>
              <a:t> Participanților li se va cere să se gândească la trei evenimente majore care pot să contribuie în mod negativ (să influențeze/să stopeze) la procesul lor de dezvoltare personală. </a:t>
            </a:r>
            <a:endParaRPr lang="en-US" sz="1200" kern="1200" dirty="0" smtClean="0">
              <a:solidFill>
                <a:schemeClr val="tx1"/>
              </a:solidFill>
              <a:effectLst/>
              <a:latin typeface="+mn-lt"/>
              <a:ea typeface="+mn-ea"/>
              <a:cs typeface="+mn-cs"/>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i="1" kern="1200" dirty="0" smtClean="0">
                <a:solidFill>
                  <a:schemeClr val="tx1"/>
                </a:solidFill>
                <a:effectLst/>
                <a:latin typeface="+mn-lt"/>
                <a:ea typeface="+mn-ea"/>
                <a:cs typeface="+mn-cs"/>
              </a:rPr>
              <a:t>Pasul 3:</a:t>
            </a:r>
            <a:r>
              <a:rPr lang="ro-RO" sz="1200" kern="1200" dirty="0" smtClean="0">
                <a:solidFill>
                  <a:schemeClr val="tx1"/>
                </a:solidFill>
                <a:effectLst/>
                <a:latin typeface="+mn-lt"/>
                <a:ea typeface="+mn-ea"/>
                <a:cs typeface="+mn-cs"/>
              </a:rPr>
              <a:t> Participanților li se va cere să se gândească la și să descrie modul în care modelul lor în viață îi poate ajuta să minimizeze efectele evenimentelor menționate în etapa anterioară. </a:t>
            </a:r>
            <a:endParaRPr lang="en-US" sz="1200" kern="1200" dirty="0" smtClean="0">
              <a:solidFill>
                <a:schemeClr val="tx1"/>
              </a:solidFill>
              <a:effectLst/>
              <a:latin typeface="+mn-lt"/>
              <a:ea typeface="+mn-ea"/>
              <a:cs typeface="+mn-cs"/>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i="1" kern="1200" dirty="0" smtClean="0">
                <a:solidFill>
                  <a:schemeClr val="tx1"/>
                </a:solidFill>
                <a:effectLst/>
                <a:latin typeface="+mn-lt"/>
                <a:ea typeface="+mn-ea"/>
                <a:cs typeface="+mn-cs"/>
              </a:rPr>
              <a:t>Pasul 4:</a:t>
            </a:r>
            <a:r>
              <a:rPr lang="ro-RO" sz="1200" kern="1200" dirty="0" smtClean="0">
                <a:solidFill>
                  <a:schemeClr val="tx1"/>
                </a:solidFill>
                <a:effectLst/>
                <a:latin typeface="+mn-lt"/>
                <a:ea typeface="+mn-ea"/>
                <a:cs typeface="+mn-cs"/>
              </a:rPr>
              <a:t> Participanților li se va cere să se gândească la și să noteze trei caracteristici pe care ei consideră că un model în viață ar trebui să le dețină (altele decât cele deja identificate în cazul persoanei descrise la pasul 1).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Notă: pentru acei participanți care nu știu să scrie, moderatorul va crea un grup de lucru mai mic pentru a discuta punctele menționate mai sus.</a:t>
            </a:r>
            <a:endParaRPr lang="en-US" sz="1200" kern="1200" dirty="0" smtClean="0">
              <a:solidFill>
                <a:schemeClr val="tx1"/>
              </a:solidFill>
              <a:effectLst/>
              <a:latin typeface="+mn-lt"/>
              <a:ea typeface="+mn-ea"/>
              <a:cs typeface="+mn-cs"/>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200" i="1" kern="1200" dirty="0" smtClean="0">
                <a:solidFill>
                  <a:schemeClr val="tx1"/>
                </a:solidFill>
                <a:effectLst/>
                <a:latin typeface="+mn-lt"/>
                <a:ea typeface="+mn-ea"/>
                <a:cs typeface="+mn-cs"/>
              </a:rPr>
              <a:t>Step 5:</a:t>
            </a:r>
            <a:r>
              <a:rPr lang="ro-RO" sz="1200" kern="1200" dirty="0" smtClean="0">
                <a:solidFill>
                  <a:schemeClr val="tx1"/>
                </a:solidFill>
                <a:effectLst/>
                <a:latin typeface="+mn-lt"/>
                <a:ea typeface="+mn-ea"/>
                <a:cs typeface="+mn-cs"/>
              </a:rPr>
              <a:t> Moderatorul va invita fiecare participant să își prezinte persoana pe care o consideră model în viață în fața grupului, încurajând toți participanții să comenteze și să discute. </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23</a:t>
            </a:fld>
            <a:endParaRPr lang="en-US" dirty="0"/>
          </a:p>
        </p:txBody>
      </p:sp>
    </p:spTree>
    <p:extLst>
      <p:ext uri="{BB962C8B-B14F-4D97-AF65-F5344CB8AC3E}">
        <p14:creationId xmlns:p14="http://schemas.microsoft.com/office/powerpoint/2010/main" val="1469421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25</a:t>
            </a: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Exercițiul se numește </a:t>
            </a:r>
            <a:r>
              <a:rPr lang="ro-RO" sz="1200" b="1" kern="1200" dirty="0" smtClean="0">
                <a:solidFill>
                  <a:schemeClr val="tx1"/>
                </a:solidFill>
                <a:effectLst/>
                <a:latin typeface="+mn-lt"/>
                <a:ea typeface="+mn-ea"/>
                <a:cs typeface="+mn-cs"/>
              </a:rPr>
              <a:t>Construiește-ți propriul model.</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1-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Acesta</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își propune să îi determine pe practicieni, adică pe dumneavoastră, să se gândească la influențele pozitive pe care le-au trăit de-a lungul vieții, pentru a putea la rândul lor să transpună aceste influențe în relația pe care o dezvoltă cu copiii/tinerii cu care lucrează, devenind ei un model pentru aceștia, o persoană care îi poate influența pozitiv.</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Fiecare atelier de lucru este însoțit</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un manual în care sunt oferite informații cu privire la obiectivul, durata și grupul țintă specifice fiecărui exercițiu propus. De asemenea, manualul oferă și instrucțiuni cu privire la modul de utilizare al exercițiului, pașii care trebuie urmați și materialele necesare. </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ro-RO" sz="1800" b="1"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Construiește-ți</a:t>
            </a:r>
            <a:r>
              <a:rPr lang="ro-RO" sz="1800" b="1" baseline="0" dirty="0" smtClean="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 propriul model!</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Obiectiv</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200" kern="1200" dirty="0" smtClean="0">
                <a:solidFill>
                  <a:schemeClr val="tx1"/>
                </a:solidFill>
                <a:effectLst/>
                <a:latin typeface="+mn-lt"/>
                <a:ea typeface="+mn-ea"/>
                <a:cs typeface="+mn-cs"/>
              </a:rPr>
              <a:t>În cadrul procesului de dezvoltare personală experimentat în perioada adolescenței, tinerii tind să imite acțiunile și comportamentele persoanei pe care o apreciază cel mai (unul din părinți, o rudă, un prieten mai mare, un erou, un actor etc.). Aceste exerciții îi vor ajuta pe participanți să construiască portretul ideal al modelului lor de urmat, pornind de la persoana pe care o consideră ca având cea mai mare influență asupra vieții lor. </a:t>
            </a:r>
          </a:p>
          <a:p>
            <a:pPr algn="l">
              <a:lnSpc>
                <a:spcPct val="115000"/>
              </a:lnSpc>
              <a:spcAft>
                <a:spcPts val="600"/>
              </a:spcAft>
            </a:pPr>
            <a:endParaRPr lang="ro-RO" sz="1200" b="1" kern="1200" dirty="0" smtClean="0">
              <a:solidFill>
                <a:schemeClr val="tx1"/>
              </a:solidFill>
              <a:effectLst/>
              <a:latin typeface="+mn-lt"/>
              <a:ea typeface="+mn-ea"/>
              <a:cs typeface="+mn-cs"/>
            </a:endParaRPr>
          </a:p>
          <a:p>
            <a:pPr algn="l">
              <a:lnSpc>
                <a:spcPct val="115000"/>
              </a:lnSpc>
              <a:spcAft>
                <a:spcPts val="600"/>
              </a:spcAft>
            </a:pPr>
            <a:r>
              <a:rPr lang="ro-RO" sz="1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 țintă</a:t>
            </a:r>
            <a:endParaRPr lang="ro-RO"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Având</a:t>
            </a:r>
            <a:r>
              <a:rPr lang="ro-RO" sz="1800" b="0" baseline="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în vedere gradul de dificultate mediu, acest exercițiu poate fi utilizat în cadrul sesiunilor de lucru cu adolescenți sau adulți.</a:t>
            </a:r>
            <a:endParaRPr lang="ro-RO"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Durată</a:t>
            </a:r>
            <a:r>
              <a:rPr lang="ro-RO" sz="1800" b="1" baseline="0" dirty="0" smtClean="0">
                <a:effectLst/>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O oră</a:t>
            </a:r>
          </a:p>
          <a:p>
            <a:pPr>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Descriere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i="1" kern="1200" dirty="0" smtClean="0">
                <a:solidFill>
                  <a:schemeClr val="tx1"/>
                </a:solidFill>
                <a:effectLst/>
                <a:latin typeface="+mn-lt"/>
                <a:ea typeface="+mn-ea"/>
                <a:cs typeface="+mn-cs"/>
              </a:rPr>
              <a:t>Pasul 1:</a:t>
            </a:r>
            <a:r>
              <a:rPr lang="ro-RO" sz="1200" kern="1200" dirty="0" smtClean="0">
                <a:solidFill>
                  <a:schemeClr val="tx1"/>
                </a:solidFill>
                <a:effectLst/>
                <a:latin typeface="+mn-lt"/>
                <a:ea typeface="+mn-ea"/>
                <a:cs typeface="+mn-cs"/>
              </a:rPr>
              <a:t> moderatorul le va cere participanților să se gândească la o persoană care i-a influențat cel mai mult și să scrie pe o hârtie caracteristicile principale ale acestui model, precum și motivația lor de a alege persoana respectivă drept model (cea mai influentă persoană din viața lor).</a:t>
            </a:r>
            <a:endParaRPr lang="en-US" sz="1200"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Pasul 2:</a:t>
            </a:r>
            <a:r>
              <a:rPr lang="ro-RO" sz="1200" kern="1200" dirty="0" smtClean="0">
                <a:solidFill>
                  <a:schemeClr val="tx1"/>
                </a:solidFill>
                <a:effectLst/>
                <a:latin typeface="+mn-lt"/>
                <a:ea typeface="+mn-ea"/>
                <a:cs typeface="+mn-cs"/>
              </a:rPr>
              <a:t> Participanților li se va cere să se gândească la trei evenimente majore care pot să contribuie în mod negativ (să influențeze/să stopeze) la procesul de dezvoltare personală al tinerelor generații și să le listeze. </a:t>
            </a:r>
            <a:endParaRPr lang="en-US" sz="1200"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Pasul 3:</a:t>
            </a:r>
            <a:r>
              <a:rPr lang="ro-RO" sz="1200" kern="1200" dirty="0" smtClean="0">
                <a:solidFill>
                  <a:schemeClr val="tx1"/>
                </a:solidFill>
                <a:effectLst/>
                <a:latin typeface="+mn-lt"/>
                <a:ea typeface="+mn-ea"/>
                <a:cs typeface="+mn-cs"/>
              </a:rPr>
              <a:t> Participanților li se va cere să se gândească la și să descrie modul în care modelul lor în viață îi poate ajuta să minimizeze efectele evenimentelor menționate în etapa anterioară. </a:t>
            </a:r>
            <a:endParaRPr lang="en-US" sz="1200"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Pasul 4:</a:t>
            </a:r>
            <a:r>
              <a:rPr lang="ro-RO" sz="1200" kern="1200" dirty="0" smtClean="0">
                <a:solidFill>
                  <a:schemeClr val="tx1"/>
                </a:solidFill>
                <a:effectLst/>
                <a:latin typeface="+mn-lt"/>
                <a:ea typeface="+mn-ea"/>
                <a:cs typeface="+mn-cs"/>
              </a:rPr>
              <a:t> Participanților li se va cere să se gândească la și să noteze trei caracteristici pe care ei consideră că un model în viață ar trebui să le dețină (altele decât cele deja identificate în cazul persoanei descrise la pasul 1). </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Notă: pentru acei participanți care nu știu să scrie, moderatorul va crea un grup de lucru mai mic pentru a discuta punctele menționate mai sus.</a:t>
            </a:r>
            <a:endParaRPr lang="en-US" sz="1200" kern="1200" dirty="0" smtClean="0">
              <a:solidFill>
                <a:schemeClr val="tx1"/>
              </a:solidFill>
              <a:effectLst/>
              <a:latin typeface="+mn-lt"/>
              <a:ea typeface="+mn-ea"/>
              <a:cs typeface="+mn-cs"/>
            </a:endParaRPr>
          </a:p>
          <a:p>
            <a:r>
              <a:rPr lang="ro-RO" sz="1200" i="1" kern="1200" dirty="0" smtClean="0">
                <a:solidFill>
                  <a:schemeClr val="tx1"/>
                </a:solidFill>
                <a:effectLst/>
                <a:latin typeface="+mn-lt"/>
                <a:ea typeface="+mn-ea"/>
                <a:cs typeface="+mn-cs"/>
              </a:rPr>
              <a:t>Pasul 5:</a:t>
            </a:r>
            <a:r>
              <a:rPr lang="ro-RO" sz="1200" kern="1200" dirty="0" smtClean="0">
                <a:solidFill>
                  <a:schemeClr val="tx1"/>
                </a:solidFill>
                <a:effectLst/>
                <a:latin typeface="+mn-lt"/>
                <a:ea typeface="+mn-ea"/>
                <a:cs typeface="+mn-cs"/>
              </a:rPr>
              <a:t> Moderatorul va invita fiecare participant să își prezinte persoana pe care o consideră model în viață în fața grupului, încurajând toți participanții să comenteze și să discute. </a:t>
            </a:r>
          </a:p>
          <a:p>
            <a:endParaRPr lang="ro-RO" sz="1200" b="1" kern="1200" dirty="0" smtClean="0">
              <a:solidFill>
                <a:schemeClr val="tx1"/>
              </a:solidFill>
              <a:effectLst/>
              <a:latin typeface="+mn-lt"/>
              <a:ea typeface="+mn-ea"/>
              <a:cs typeface="+mn-cs"/>
            </a:endParaRPr>
          </a:p>
          <a:p>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 de învățare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ro-RO"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Discuții libere – utilizarea propriei experiențe de viață</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pentru a identifica aspecte ce îi pot ajuta pe tineri.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24</a:t>
            </a:fld>
            <a:endParaRPr lang="en-US" dirty="0"/>
          </a:p>
        </p:txBody>
      </p:sp>
    </p:spTree>
    <p:extLst>
      <p:ext uri="{BB962C8B-B14F-4D97-AF65-F5344CB8AC3E}">
        <p14:creationId xmlns:p14="http://schemas.microsoft.com/office/powerpoint/2010/main" val="964764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slide-ul 26</a:t>
            </a:r>
          </a:p>
          <a:p>
            <a:endParaRPr lang="ro-RO" dirty="0" smtClean="0"/>
          </a:p>
          <a:p>
            <a:r>
              <a:rPr lang="ro-RO" dirty="0" smtClean="0"/>
              <a:t>Următoarea</a:t>
            </a:r>
            <a:r>
              <a:rPr lang="ro-RO" baseline="0" dirty="0" smtClean="0"/>
              <a:t> tematică pe care o vom aborda astăzi face referire la gândirea critică. Absența acestei abilități reprezintă un factor de risc în ceea ce privește radicalizarea și polarizarea socială.</a:t>
            </a:r>
            <a:endParaRPr lang="en-GB" dirty="0" smtClean="0"/>
          </a:p>
          <a:p>
            <a:r>
              <a:rPr lang="ro-RO" dirty="0" smtClean="0"/>
              <a:t>În</a:t>
            </a:r>
            <a:r>
              <a:rPr lang="ro-RO" baseline="0" dirty="0" smtClean="0"/>
              <a:t> primă etapă, vom încerca să definim ce înseamnă gândire critică. Așadar, ce reprezintă pentru dumneavoastră gândirea critică? Cum ați defini-o?</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Apasă pe</a:t>
            </a:r>
            <a:r>
              <a:rPr lang="ro-RO" baseline="0" dirty="0" smtClean="0"/>
              <a:t> imagine (sursa – pinterest).</a:t>
            </a:r>
            <a:endParaRPr lang="en-GB" dirty="0" smtClean="0"/>
          </a:p>
          <a:p>
            <a:r>
              <a:rPr lang="en-GB" dirty="0" smtClean="0"/>
              <a:t>https://www.youtube.com/watch?v=-eEBuqwY-nE</a:t>
            </a:r>
          </a:p>
          <a:p>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informații extrase din livrabilul </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D3.2.2</a:t>
            </a:r>
          </a:p>
          <a:p>
            <a:r>
              <a:rPr lang="ro-RO" sz="1200" kern="1200" dirty="0" smtClean="0">
                <a:solidFill>
                  <a:schemeClr val="tx1"/>
                </a:solidFill>
                <a:effectLst/>
                <a:latin typeface="+mn-lt"/>
                <a:ea typeface="+mn-ea"/>
                <a:cs typeface="+mn-cs"/>
              </a:rPr>
              <a:t>Definiția fundamentală a gândirii este simplă și intuitivă: toți oamenii gândesc. Gândirea critică începe în momentul în care ne gândim la procesul nostru de gândire, cu intenția de a-l îmbunătăți (Paul &amp; Elder, 2014, p. 6).</a:t>
            </a:r>
            <a:endParaRPr lang="en-US" sz="1200" kern="1200" dirty="0" smtClean="0">
              <a:solidFill>
                <a:schemeClr val="tx1"/>
              </a:solidFill>
              <a:effectLst/>
              <a:latin typeface="+mn-lt"/>
              <a:ea typeface="+mn-ea"/>
              <a:cs typeface="+mn-cs"/>
            </a:endParaRPr>
          </a:p>
          <a:p>
            <a:pPr algn="just">
              <a:lnSpc>
                <a:spcPct val="115000"/>
              </a:lnSpc>
              <a:spcAft>
                <a:spcPts val="600"/>
              </a:spcAft>
            </a:pPr>
            <a:endParaRPr lang="ro-RO" sz="1800" dirty="0" smtClean="0">
              <a:effectLst/>
              <a:latin typeface="Calibri" panose="020F0502020204030204" pitchFamily="34" charset="0"/>
              <a:ea typeface="Calibri" panose="020F0502020204030204" pitchFamily="34" charset="0"/>
              <a:cs typeface="Calibri" panose="020F0502020204030204" pitchFamily="34" charset="0"/>
            </a:endParaRPr>
          </a:p>
          <a:p>
            <a:r>
              <a:rPr lang="ro-RO" sz="1200" kern="1200" dirty="0" smtClean="0">
                <a:solidFill>
                  <a:schemeClr val="tx1"/>
                </a:solidFill>
                <a:effectLst/>
                <a:latin typeface="+mn-lt"/>
                <a:ea typeface="+mn-ea"/>
                <a:cs typeface="+mn-cs"/>
              </a:rPr>
              <a:t>Gândirea critică poate fi analizată ca având două componente: (1) un set de abilități de generare și procesare a informațiilor și credințelor și (2) obișnuința de a utiliza aceste abilități pentru a-ți ghida comportamentul, în baza unui angajament intelectual în acest sens. Din această perspectivă, gândirea critică este diferită de (1) obținerea și reținerea informației în sine, deoarece implică un mod particular în care informația este analizată și evaluată; (2) posesia unui set de abilități în sine, deoarece implică utilizarea lor continuă; (3) utilizarea acestor abilități (ca un fel de exercițiu) fără acceptarea rezultatelor obținute.</a:t>
            </a:r>
            <a:endParaRPr lang="en-US" sz="1200" kern="1200" dirty="0" smtClean="0">
              <a:solidFill>
                <a:schemeClr val="tx1"/>
              </a:solidFill>
              <a:effectLst/>
              <a:latin typeface="+mn-lt"/>
              <a:ea typeface="+mn-ea"/>
              <a:cs typeface="+mn-cs"/>
            </a:endParaRPr>
          </a:p>
          <a:p>
            <a:pPr algn="just">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dirty="0" smtClean="0"/>
              <a:t>Care credeți</a:t>
            </a:r>
            <a:r>
              <a:rPr lang="ro-RO" sz="1800" baseline="0" dirty="0" smtClean="0"/>
              <a:t> că este rolul pe care gândirea critică îl joacă la nivelul procesului de radicalizare</a:t>
            </a:r>
            <a:r>
              <a:rPr lang="en-GB" sz="1800" dirty="0" smtClean="0"/>
              <a:t>? Disc</a:t>
            </a:r>
            <a:r>
              <a:rPr lang="ro-RO" sz="1800" dirty="0" smtClean="0"/>
              <a:t>utați</a:t>
            </a:r>
            <a:r>
              <a:rPr lang="ro-RO" sz="1800" baseline="0" dirty="0" smtClean="0"/>
              <a:t> pe perechi (nu știu dacă se aplică pentru varianta online).</a:t>
            </a:r>
            <a:endParaRPr lang="en-GB" sz="1800" dirty="0" smtClean="0"/>
          </a:p>
          <a:p>
            <a:pPr marL="0" marR="0" lvl="0" indent="0" algn="just" defTabSz="914400" rtl="0" eaLnBrk="1" fontAlgn="auto" latinLnBrk="0" hangingPunct="1">
              <a:lnSpc>
                <a:spcPct val="115000"/>
              </a:lnSpc>
              <a:spcBef>
                <a:spcPts val="0"/>
              </a:spcBef>
              <a:spcAft>
                <a:spcPts val="600"/>
              </a:spcAft>
              <a:buClrTx/>
              <a:buSzTx/>
              <a:buFontTx/>
              <a:buNone/>
              <a:tabLst/>
              <a:defRPr/>
            </a:pPr>
            <a:r>
              <a:rPr lang="ro-RO" sz="1800" dirty="0" smtClean="0"/>
              <a:t>Apoi apasă norișorul din poză.</a:t>
            </a:r>
            <a:endParaRPr lang="en-GB" sz="1800" dirty="0" smtClean="0"/>
          </a:p>
          <a:p>
            <a:pPr algn="just">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informații</a:t>
            </a:r>
            <a:r>
              <a:rPr lang="ro-RO" sz="1800" b="1" baseline="0" dirty="0" smtClean="0">
                <a:effectLst/>
                <a:latin typeface="Calibri" panose="020F0502020204030204" pitchFamily="34" charset="0"/>
                <a:ea typeface="Calibri" panose="020F0502020204030204" pitchFamily="34" charset="0"/>
                <a:cs typeface="Times New Roman" panose="02020603050405020304" pitchFamily="18" charset="0"/>
              </a:rPr>
              <a:t> extrase din livrabilul </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D3.2.2</a:t>
            </a:r>
          </a:p>
          <a:p>
            <a:r>
              <a:rPr lang="ro-RO" sz="1200" kern="1200" dirty="0" smtClean="0">
                <a:solidFill>
                  <a:schemeClr val="tx1"/>
                </a:solidFill>
                <a:effectLst/>
                <a:latin typeface="+mn-lt"/>
                <a:ea typeface="+mn-ea"/>
                <a:cs typeface="+mn-cs"/>
              </a:rPr>
              <a:t>Prin învățarea gândirii critice suntem învățați să „căutăm” adevărul dincolo de propriile distorsiuni, să depășim provocările, să ne evaluăm propriul proces de gândire în mod corect și să abandonăm gândirea de tip eronat în favoarea unui nou mod de gândire, ce pune accent pe validare.</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De ce este gândirea critică importantă atunci când vorbim despre polarizarea socială cauzată de adoptarea și răspândirea ideologiilor extremiste? Pentru că le oferă tinerilor puterea de a gândi independent, de a înțelege lumea pe baza experienței personale și a observației și de a adopta decizii informate în acest mod. Prin aceasta, tinerii capătă încredere în sine și își dezvoltă abilitatea de a învăța din greșeli, pe măsură ce își construiesc o viață de succes și productivă.</a:t>
            </a:r>
            <a:endParaRPr lang="en-US" sz="1200" kern="1200" dirty="0" smtClean="0">
              <a:solidFill>
                <a:schemeClr val="tx1"/>
              </a:solidFill>
              <a:effectLst/>
              <a:latin typeface="+mn-lt"/>
              <a:ea typeface="+mn-ea"/>
              <a:cs typeface="+mn-cs"/>
            </a:endParaRPr>
          </a:p>
          <a:p>
            <a:r>
              <a:rPr lang="ro-RO" sz="1200" kern="1200" dirty="0" smtClean="0">
                <a:solidFill>
                  <a:schemeClr val="tx1"/>
                </a:solidFill>
                <a:effectLst/>
                <a:latin typeface="+mn-lt"/>
                <a:ea typeface="+mn-ea"/>
                <a:cs typeface="+mn-cs"/>
              </a:rPr>
              <a:t>Procesul de gândire presupune realizarea unei conxiuni obiective între gândurile existente și dovezi, pe baza cărora un individ își formează credințe și păreri noi. Prin comparație, gândirea critică reprezintă un act meta-cognitiv (gândirea despre gândire) și cognitiv (gândirea), pe baza căruia o persoana reflectează asupra procesului de gândire în mod simultan cu desfășurarea procesului de gândire pe baza căruia ajunge la o concluzie. În această ipostază, gânditorul are doua scopuri importante: găasirea unei soluții și îmbunătățirea modului în care acesta rezonează (Moore, 2007, p. 2).</a:t>
            </a:r>
            <a:endParaRPr lang="en-US" sz="1200" kern="1200" dirty="0" smtClean="0">
              <a:solidFill>
                <a:schemeClr val="tx1"/>
              </a:solidFill>
              <a:effectLst/>
              <a:latin typeface="+mn-lt"/>
              <a:ea typeface="+mn-ea"/>
              <a:cs typeface="+mn-cs"/>
            </a:endParaRPr>
          </a:p>
          <a:p>
            <a:endParaRPr lang="en-GB" dirty="0" smtClean="0"/>
          </a:p>
          <a:p>
            <a:r>
              <a:rPr lang="ro-RO" b="0" i="0" dirty="0" smtClean="0">
                <a:solidFill>
                  <a:srgbClr val="000000"/>
                </a:solidFill>
                <a:effectLst/>
                <a:latin typeface="Arimo"/>
              </a:rPr>
              <a:t>De ce este gândirea critică importantă</a:t>
            </a:r>
            <a:r>
              <a:rPr lang="en-GB" b="0" i="0" dirty="0" smtClean="0">
                <a:solidFill>
                  <a:srgbClr val="000000"/>
                </a:solidFill>
                <a:effectLst/>
                <a:latin typeface="Arimo"/>
              </a:rPr>
              <a:t>? </a:t>
            </a:r>
            <a:r>
              <a:rPr lang="ro-RO" b="0" i="0" dirty="0" smtClean="0">
                <a:solidFill>
                  <a:srgbClr val="000000"/>
                </a:solidFill>
                <a:effectLst/>
                <a:latin typeface="Arimo"/>
              </a:rPr>
              <a:t>Extras</a:t>
            </a:r>
            <a:r>
              <a:rPr lang="ro-RO" b="0" i="0" baseline="0" dirty="0" smtClean="0">
                <a:solidFill>
                  <a:srgbClr val="000000"/>
                </a:solidFill>
                <a:effectLst/>
                <a:latin typeface="Arimo"/>
              </a:rPr>
              <a:t> din</a:t>
            </a:r>
            <a:r>
              <a:rPr lang="en-GB" b="0" i="0" dirty="0" smtClean="0">
                <a:solidFill>
                  <a:srgbClr val="000000"/>
                </a:solidFill>
                <a:effectLst/>
                <a:latin typeface="Arimo"/>
              </a:rPr>
              <a:t> https://www.radicalrightanalysis.com/2018/07/26/uk-prevent-building-resilience-to-radicalisation-through-critical-thinki/</a:t>
            </a:r>
          </a:p>
          <a:p>
            <a:r>
              <a:rPr lang="en-GB" b="0" i="0" dirty="0" smtClean="0">
                <a:solidFill>
                  <a:srgbClr val="000000"/>
                </a:solidFill>
                <a:effectLst/>
                <a:latin typeface="Arimo"/>
              </a:rPr>
              <a:t>1 – </a:t>
            </a:r>
            <a:r>
              <a:rPr lang="ro-RO" b="0" i="0" dirty="0" smtClean="0">
                <a:solidFill>
                  <a:srgbClr val="000000"/>
                </a:solidFill>
                <a:effectLst/>
                <a:latin typeface="Arimo"/>
              </a:rPr>
              <a:t>deoarece extremiștii se axează asupra promovării unei viziuni binare,</a:t>
            </a:r>
            <a:r>
              <a:rPr lang="ro-RO" b="0" i="0" baseline="0" dirty="0" smtClean="0">
                <a:solidFill>
                  <a:srgbClr val="000000"/>
                </a:solidFill>
                <a:effectLst/>
                <a:latin typeface="Arimo"/>
              </a:rPr>
              <a:t> în alb și negru asupra lumii, încurajând o mentalitate de tipul „ei împotriva noastră”. Majoritatea recomandărilor pentru prevenirea unor riscuri ridicate pe care le-am formulat au fost determinate de certitudinea unor narațiuni extremiste clare care nu lăsau loc de interpretări sau îndoială. De la băiatul alb de 15 ani cu viziuni extreme care era de părere că musulmanii voiau să îi ucidă pe occidentali și că un război rasial se apropia, până la tânărul convertit la islam care credea că musulmanii nu erau bineveniți în Marea Britanie și astfel singurul loc unde își putea practica religia în mod liber era așa-numitul califat al Statului Islamic. </a:t>
            </a:r>
          </a:p>
          <a:p>
            <a:r>
              <a:rPr lang="ro-RO" b="0" i="0" baseline="0" dirty="0" smtClean="0">
                <a:solidFill>
                  <a:srgbClr val="000000"/>
                </a:solidFill>
                <a:effectLst/>
                <a:latin typeface="Arimo"/>
              </a:rPr>
              <a:t>2 -  platformele noastre de socializare sunt staurate de așa-numitele „știri false” și propagandă și pentru ca toți copiii să fie bine informați și în siguranță este necesar să verificăm sursa aproape a tot ceea ce ei pot accesa online. De la zvonuri aparent inofensive despre vedete la încercările malefice ale grupurilor extremiste de a răspândi teamă sau de a recruta persoane vulnerabile, este necesară o atenție sporită pentru a evita riscul de a cădea victima manipulării emoționale, generată de factori declanșatori definiți ca ideologii și informații false sau manipulatoare.</a:t>
            </a:r>
            <a:endParaRPr lang="ro-RO" b="0" i="0" dirty="0" smtClean="0">
              <a:solidFill>
                <a:srgbClr val="000000"/>
              </a:solidFill>
              <a:effectLst/>
              <a:latin typeface="Arimo"/>
            </a:endParaRPr>
          </a:p>
          <a:p>
            <a:r>
              <a:rPr lang="en-GB" b="0" i="0" dirty="0" smtClean="0">
                <a:solidFill>
                  <a:srgbClr val="000000"/>
                </a:solidFill>
                <a:effectLst/>
                <a:latin typeface="Arimo"/>
              </a:rPr>
              <a:t>3- </a:t>
            </a:r>
            <a:r>
              <a:rPr lang="ro-RO" b="0" i="0" dirty="0" smtClean="0">
                <a:solidFill>
                  <a:srgbClr val="000000"/>
                </a:solidFill>
                <a:effectLst/>
                <a:latin typeface="Arimo"/>
              </a:rPr>
              <a:t>la acestea se</a:t>
            </a:r>
            <a:r>
              <a:rPr lang="ro-RO" b="0" i="0" baseline="0" dirty="0" smtClean="0">
                <a:solidFill>
                  <a:srgbClr val="000000"/>
                </a:solidFill>
                <a:effectLst/>
                <a:latin typeface="Arimo"/>
              </a:rPr>
              <a:t> adaugă deteriorarea gradului de integrare și coeziune care poate fi determinată de lipsa abilității de gândire critică în raportare, chiar și la nivelul presei scrise. Spre exemplu, putem face referire la limba în care ziarele locale prezintă atacurile teroriste. </a:t>
            </a:r>
            <a:r>
              <a:rPr lang="ro-RO" dirty="0" smtClean="0"/>
              <a:t>Cât de repede se</a:t>
            </a:r>
            <a:r>
              <a:rPr lang="ro-RO" baseline="0" dirty="0" smtClean="0"/>
              <a:t> grăbesc unele trusturi să eticheteze</a:t>
            </a:r>
            <a:r>
              <a:rPr lang="ro-RO" dirty="0" smtClean="0"/>
              <a:t> delincvenții musulmani drept teroriști și crimele lor ca fiind unele determinate de credință? Pe de altă parte, se poate observa nuanțarea în mediatizarea unui caz în care atacatorii nu sunt musulmani.</a:t>
            </a:r>
            <a:endParaRPr lang="ro-RO" b="0" i="0" baseline="0" dirty="0" smtClean="0">
              <a:solidFill>
                <a:srgbClr val="000000"/>
              </a:solidFill>
              <a:effectLst/>
              <a:latin typeface="Arimo"/>
            </a:endParaRP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Din</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D5.3</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urma testării laboratoarelor la nivelul tuturor țărilor implicate în proiect, a rezultat faptul că exercițiul „6 întrebări critice” a fost cel mai apreciat, considerat foarte important deoarece îi ajută pe tineri să evalueze în mod critic informațiile pe care le primesc. De asemenea, exercițiul „Încearcă o propoziție” a fost la fel de apreciat, deoarece le permite participanților să reflecte asupra propriei înțelegeri și perspective, în detrimentul celei de grup.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smtClean="0"/>
          </a:p>
          <a:p>
            <a:endParaRPr lang="en-GB" dirty="0"/>
          </a:p>
          <a:p>
            <a:endParaRPr lang="en-GB"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25</a:t>
            </a:fld>
            <a:endParaRPr lang="en-US" dirty="0"/>
          </a:p>
        </p:txBody>
      </p:sp>
    </p:spTree>
    <p:extLst>
      <p:ext uri="{BB962C8B-B14F-4D97-AF65-F5344CB8AC3E}">
        <p14:creationId xmlns:p14="http://schemas.microsoft.com/office/powerpoint/2010/main" val="20388509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800" b="1" i="0" u="none" strike="noStrike" baseline="0" dirty="0" smtClean="0">
                <a:latin typeface="Verdana" panose="020B0604030504040204" pitchFamily="34" charset="0"/>
              </a:rPr>
              <a:t>Instrucțiuni/text pentru slide-ul 27</a:t>
            </a:r>
          </a:p>
          <a:p>
            <a:r>
              <a:rPr lang="en-GB" sz="800" dirty="0" smtClean="0"/>
              <a:t>Cum pot </a:t>
            </a:r>
            <a:r>
              <a:rPr lang="en-GB" sz="800" dirty="0" err="1" smtClean="0"/>
              <a:t>ajuta</a:t>
            </a:r>
            <a:r>
              <a:rPr lang="en-GB" sz="800" dirty="0" smtClean="0"/>
              <a:t> </a:t>
            </a:r>
            <a:r>
              <a:rPr lang="en-GB" sz="800" dirty="0" err="1" smtClean="0"/>
              <a:t>practicienii</a:t>
            </a:r>
            <a:r>
              <a:rPr lang="en-GB" sz="800" dirty="0" smtClean="0"/>
              <a:t> din prima </a:t>
            </a:r>
            <a:r>
              <a:rPr lang="en-GB" sz="800" dirty="0" err="1" smtClean="0"/>
              <a:t>linie</a:t>
            </a:r>
            <a:r>
              <a:rPr lang="en-GB" sz="800" dirty="0" smtClean="0"/>
              <a:t> </a:t>
            </a:r>
            <a:r>
              <a:rPr lang="en-GB" sz="800" dirty="0" err="1" smtClean="0"/>
              <a:t>tinerii</a:t>
            </a:r>
            <a:r>
              <a:rPr lang="en-GB" sz="800" dirty="0" smtClean="0"/>
              <a:t> </a:t>
            </a:r>
            <a:r>
              <a:rPr lang="en-GB" sz="800" dirty="0" err="1" smtClean="0"/>
              <a:t>să</a:t>
            </a:r>
            <a:r>
              <a:rPr lang="en-GB" sz="800" dirty="0" smtClean="0"/>
              <a:t> </a:t>
            </a:r>
            <a:r>
              <a:rPr lang="en-GB" sz="800" dirty="0" err="1" smtClean="0"/>
              <a:t>dezvolte</a:t>
            </a:r>
            <a:r>
              <a:rPr lang="en-GB" sz="800" dirty="0" smtClean="0"/>
              <a:t> </a:t>
            </a:r>
            <a:r>
              <a:rPr lang="en-GB" sz="800" dirty="0" err="1" smtClean="0"/>
              <a:t>abilități</a:t>
            </a:r>
            <a:r>
              <a:rPr lang="en-GB" sz="800" dirty="0" smtClean="0"/>
              <a:t> d</a:t>
            </a:r>
            <a:r>
              <a:rPr lang="ro-RO" sz="800" dirty="0" smtClean="0"/>
              <a:t>e</a:t>
            </a:r>
            <a:r>
              <a:rPr lang="ro-RO" sz="800" baseline="0" dirty="0" smtClean="0"/>
              <a:t> gândire critică</a:t>
            </a:r>
            <a:r>
              <a:rPr lang="en-GB" sz="800" dirty="0" smtClean="0"/>
              <a:t>? </a:t>
            </a:r>
            <a:r>
              <a:rPr lang="en-GB" sz="800" dirty="0" err="1" smtClean="0"/>
              <a:t>Atelierul</a:t>
            </a:r>
            <a:r>
              <a:rPr lang="en-GB" sz="800" dirty="0" smtClean="0"/>
              <a:t> </a:t>
            </a:r>
            <a:r>
              <a:rPr lang="ro-RO" sz="800" dirty="0" smtClean="0"/>
              <a:t>dezvoltat </a:t>
            </a:r>
            <a:r>
              <a:rPr lang="en-GB" sz="800" dirty="0" err="1" smtClean="0"/>
              <a:t>în</a:t>
            </a:r>
            <a:r>
              <a:rPr lang="ro-RO" sz="800" baseline="0" dirty="0" smtClean="0"/>
              <a:t> cadrul acestui</a:t>
            </a:r>
            <a:r>
              <a:rPr lang="en-GB" sz="800" dirty="0" smtClean="0"/>
              <a:t> </a:t>
            </a:r>
            <a:r>
              <a:rPr lang="en-GB" sz="800" dirty="0" err="1" smtClean="0"/>
              <a:t>proiect</a:t>
            </a:r>
            <a:r>
              <a:rPr lang="en-GB" sz="800" dirty="0" smtClean="0"/>
              <a:t> </a:t>
            </a:r>
            <a:r>
              <a:rPr lang="en-GB" sz="800" dirty="0" err="1" smtClean="0"/>
              <a:t>este</a:t>
            </a:r>
            <a:r>
              <a:rPr lang="en-GB" sz="800" dirty="0" smtClean="0"/>
              <a:t> </a:t>
            </a:r>
            <a:r>
              <a:rPr lang="en-GB" sz="800" dirty="0" err="1" smtClean="0"/>
              <a:t>menit</a:t>
            </a:r>
            <a:r>
              <a:rPr lang="en-GB" sz="800" dirty="0" smtClean="0"/>
              <a:t> </a:t>
            </a:r>
            <a:r>
              <a:rPr lang="en-GB" sz="800" dirty="0" err="1" smtClean="0"/>
              <a:t>să</a:t>
            </a:r>
            <a:r>
              <a:rPr lang="en-GB" sz="800" dirty="0" smtClean="0"/>
              <a:t>-i </a:t>
            </a:r>
            <a:r>
              <a:rPr lang="en-GB" sz="800" dirty="0" err="1" smtClean="0"/>
              <a:t>susțină</a:t>
            </a:r>
            <a:r>
              <a:rPr lang="en-GB" sz="800" dirty="0" smtClean="0"/>
              <a:t> </a:t>
            </a:r>
            <a:r>
              <a:rPr lang="en-GB" sz="800" dirty="0" err="1" smtClean="0"/>
              <a:t>în</a:t>
            </a:r>
            <a:r>
              <a:rPr lang="en-GB" sz="800" dirty="0" smtClean="0"/>
              <a:t> </a:t>
            </a:r>
            <a:r>
              <a:rPr lang="en-GB" sz="800" dirty="0" err="1" smtClean="0"/>
              <a:t>acest</a:t>
            </a:r>
            <a:r>
              <a:rPr lang="en-GB" sz="800" dirty="0" smtClean="0"/>
              <a:t> </a:t>
            </a:r>
            <a:r>
              <a:rPr lang="ro-RO" sz="800" dirty="0" smtClean="0"/>
              <a:t>demers</a:t>
            </a:r>
            <a:r>
              <a:rPr lang="ro-RO" sz="800" baseline="0" dirty="0" smtClean="0"/>
              <a:t>.</a:t>
            </a:r>
            <a:endParaRPr lang="en-GB" sz="800" dirty="0" smtClean="0"/>
          </a:p>
          <a:p>
            <a:endParaRPr lang="en-GB" sz="800" dirty="0" smtClean="0"/>
          </a:p>
          <a:p>
            <a:r>
              <a:rPr lang="ro-RO" sz="800" dirty="0" smtClean="0"/>
              <a:t>Acest atelier de</a:t>
            </a:r>
            <a:r>
              <a:rPr lang="ro-RO" sz="800" baseline="0" dirty="0" smtClean="0"/>
              <a:t> lucru se adresează practicienilor din prima linie precum profesori, asistenți sociali, ofițeri de poliție, consilieri, psihologi etc.</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800" dirty="0" smtClean="0"/>
          </a:p>
          <a:p>
            <a:endParaRPr lang="en-GB" sz="800" dirty="0" smtClean="0"/>
          </a:p>
          <a:p>
            <a:r>
              <a:rPr lang="en-GB" sz="1050" b="1" i="0" u="none" strike="noStrike" baseline="0" dirty="0" smtClean="0">
                <a:solidFill>
                  <a:srgbClr val="000000"/>
                </a:solidFill>
                <a:latin typeface="Calibri" panose="020F0502020204030204" pitchFamily="34" charset="0"/>
              </a:rPr>
              <a:t>‘</a:t>
            </a:r>
            <a:r>
              <a:rPr lang="ro-RO" sz="1050" b="1" i="0" u="none" strike="noStrike" baseline="0" dirty="0" smtClean="0">
                <a:solidFill>
                  <a:srgbClr val="000000"/>
                </a:solidFill>
                <a:latin typeface="Calibri" panose="020F0502020204030204" pitchFamily="34" charset="0"/>
              </a:rPr>
              <a:t>Atelierul de lucru dedicat gândirii critice</a:t>
            </a:r>
            <a:r>
              <a:rPr lang="en-GB" sz="1050" b="1" i="0" u="none" strike="noStrike" baseline="0" dirty="0" smtClean="0">
                <a:solidFill>
                  <a:srgbClr val="000000"/>
                </a:solidFill>
                <a:latin typeface="Calibri" panose="020F0502020204030204" pitchFamily="34" charset="0"/>
              </a:rPr>
              <a:t>’ </a:t>
            </a:r>
            <a:r>
              <a:rPr lang="ro-RO" sz="1050" dirty="0" smtClean="0"/>
              <a:t>oferă un cadru, un scenariu și un set detaliat de exerciții și simulări pentru</a:t>
            </a:r>
            <a:r>
              <a:rPr lang="ro-RO" sz="1050" baseline="0" dirty="0" smtClean="0"/>
              <a:t> a-i ajuta pe practicieni să învețe cum să îi încurajeze și sprijine pe tineri să dezvolte abilități de gândire critică. Scopul este acela de a-i echipa pe tineri cu capacitatea de a gândi într-o manieră auto-ghidată și auto-disciplinată, oferindu-le puterea de </a:t>
            </a:r>
            <a:r>
              <a:rPr lang="ro-RO" sz="800" kern="1200" dirty="0" smtClean="0">
                <a:solidFill>
                  <a:schemeClr val="tx1"/>
                </a:solidFill>
                <a:effectLst/>
                <a:latin typeface="+mn-lt"/>
                <a:ea typeface="+mn-ea"/>
                <a:cs typeface="+mn-cs"/>
              </a:rPr>
              <a:t>a gândi independent, de a înțelege lumea pe baza experienței personale și a observației și de a adopta decizii informate în acest mod.</a:t>
            </a:r>
            <a:endParaRPr lang="ro-RO" sz="1050" b="1" i="0" u="none" strike="noStrike" baseline="0" dirty="0" smtClean="0">
              <a:solidFill>
                <a:srgbClr val="000000"/>
              </a:solidFill>
              <a:latin typeface="Calibri" panose="020F0502020204030204" pitchFamily="34" charset="0"/>
            </a:endParaRPr>
          </a:p>
          <a:p>
            <a:endParaRPr lang="en-GB" sz="1050" b="0" i="0" u="none" strike="noStrike" baseline="0" dirty="0" smtClean="0">
              <a:latin typeface="Calibri" panose="020F0502020204030204" pitchFamily="34" charset="0"/>
            </a:endParaRPr>
          </a:p>
          <a:p>
            <a:pPr algn="just">
              <a:lnSpc>
                <a:spcPct val="115000"/>
              </a:lnSpc>
              <a:spcAft>
                <a:spcPts val="600"/>
              </a:spcAft>
            </a:pPr>
            <a:r>
              <a:rPr lang="ro-RO" sz="1050" dirty="0" smtClean="0">
                <a:effectLst/>
                <a:latin typeface="Calibri" panose="020F0502020204030204" pitchFamily="34" charset="0"/>
                <a:ea typeface="Calibri" panose="020F0502020204030204" pitchFamily="34" charset="0"/>
                <a:cs typeface="Times New Roman" panose="02020603050405020304" pitchFamily="18" charset="0"/>
              </a:rPr>
              <a:t>Cu aceste cunoștințe și</a:t>
            </a:r>
            <a:r>
              <a:rPr lang="ro-RO" sz="1050" baseline="0" dirty="0" smtClean="0">
                <a:effectLst/>
                <a:latin typeface="Calibri" panose="020F0502020204030204" pitchFamily="34" charset="0"/>
                <a:ea typeface="Calibri" panose="020F0502020204030204" pitchFamily="34" charset="0"/>
                <a:cs typeface="Times New Roman" panose="02020603050405020304" pitchFamily="18" charset="0"/>
              </a:rPr>
              <a:t> aptitudini nou dobândite participanții vor învăța să</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ro-RO" sz="1050" dirty="0" smtClean="0">
                <a:effectLst/>
                <a:latin typeface="Calibri" panose="020F0502020204030204" pitchFamily="34" charset="0"/>
                <a:ea typeface="Calibri" panose="020F0502020204030204" pitchFamily="34" charset="0"/>
                <a:cs typeface="Times New Roman" panose="02020603050405020304" pitchFamily="18" charset="0"/>
              </a:rPr>
              <a:t>Recunoască semnele radicalizării</a:t>
            </a:r>
            <a:endParaRPr lang="en-GB"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600"/>
              </a:spcAft>
              <a:buFont typeface="Calibri" panose="020F0502020204030204" pitchFamily="34" charset="0"/>
              <a:buChar char="-"/>
            </a:pPr>
            <a:r>
              <a:rPr lang="ro-RO" sz="1050" dirty="0" smtClean="0">
                <a:effectLst/>
                <a:latin typeface="Calibri" panose="020F0502020204030204" pitchFamily="34" charset="0"/>
                <a:ea typeface="Calibri" panose="020F0502020204030204" pitchFamily="34" charset="0"/>
                <a:cs typeface="Times New Roman" panose="02020603050405020304" pitchFamily="18" charset="0"/>
              </a:rPr>
              <a:t>R</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ecunoască</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semnele</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gândirii</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simpliste</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și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simplificatoare</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în</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propriul</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caz</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sau</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în</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cazul</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altor</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50" dirty="0" err="1" smtClean="0">
                <a:effectLst/>
                <a:latin typeface="Calibri" panose="020F0502020204030204" pitchFamily="34" charset="0"/>
                <a:ea typeface="Calibri" panose="020F0502020204030204" pitchFamily="34" charset="0"/>
                <a:cs typeface="Times New Roman" panose="02020603050405020304" pitchFamily="18" charset="0"/>
              </a:rPr>
              <a:t>indivizi</a:t>
            </a: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ro-RO" sz="105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en-GB" sz="1050" dirty="0" smtClean="0">
                <a:effectLst/>
                <a:latin typeface="Calibri" panose="020F0502020204030204" pitchFamily="34" charset="0"/>
                <a:ea typeface="Calibri" panose="020F0502020204030204" pitchFamily="34" charset="0"/>
                <a:cs typeface="Times New Roman" panose="02020603050405020304" pitchFamily="18" charset="0"/>
              </a:rPr>
              <a:t>I</a:t>
            </a:r>
            <a:r>
              <a:rPr lang="ro-RO" sz="800" kern="1200" dirty="0" smtClean="0">
                <a:solidFill>
                  <a:schemeClr val="tx1"/>
                </a:solidFill>
                <a:effectLst/>
                <a:latin typeface="+mn-lt"/>
                <a:ea typeface="+mn-ea"/>
                <a:cs typeface="+mn-cs"/>
              </a:rPr>
              <a:t>dentifice fundamentele psihologice ale gândirii, modul în care acestea afectează atitudinea și comportamentul individului, cum poate procesul de gândire fi orientat către gândire auto-direcționată, auto-disciplinată, auto-monitorizată și auto-corectivă;</a:t>
            </a:r>
            <a:endParaRPr lang="en-US" sz="800" kern="1200" dirty="0" smtClean="0">
              <a:solidFill>
                <a:schemeClr val="tx1"/>
              </a:solidFill>
              <a:effectLst/>
              <a:latin typeface="+mn-lt"/>
              <a:ea typeface="+mn-ea"/>
              <a:cs typeface="+mn-cs"/>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ro-RO" sz="1050" kern="1200" dirty="0" smtClean="0">
                <a:solidFill>
                  <a:schemeClr val="tx1"/>
                </a:solidFill>
                <a:effectLst/>
                <a:latin typeface="Calibri" panose="020F0502020204030204" pitchFamily="34" charset="0"/>
                <a:ea typeface="+mn-ea"/>
                <a:cs typeface="Times New Roman" panose="02020603050405020304" pitchFamily="18" charset="0"/>
              </a:rPr>
              <a:t>Î</a:t>
            </a:r>
            <a:r>
              <a:rPr lang="ro-RO" sz="800" kern="1200" dirty="0" smtClean="0">
                <a:solidFill>
                  <a:schemeClr val="tx1"/>
                </a:solidFill>
                <a:effectLst/>
                <a:latin typeface="+mn-lt"/>
                <a:ea typeface="+mn-ea"/>
                <a:cs typeface="+mn-cs"/>
              </a:rPr>
              <a:t>nțeleagă modul în care pot oferi sprijin pe termen scurt și îndrumare tinerilor cu tulburări, cu privire la sprijinul psihologic de care ar putea avea nevoie pe termen lung;</a:t>
            </a:r>
            <a:endParaRPr lang="en-US" sz="800" kern="1200" dirty="0" smtClean="0">
              <a:solidFill>
                <a:schemeClr val="tx1"/>
              </a:solidFill>
              <a:effectLst/>
              <a:latin typeface="+mn-lt"/>
              <a:ea typeface="+mn-ea"/>
              <a:cs typeface="+mn-cs"/>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ro-RO" sz="1050" dirty="0" smtClean="0">
                <a:effectLst/>
                <a:latin typeface="Calibri" panose="020F0502020204030204" pitchFamily="34" charset="0"/>
                <a:ea typeface="Calibri" panose="020F0502020204030204" pitchFamily="34" charset="0"/>
                <a:cs typeface="Times New Roman" panose="02020603050405020304" pitchFamily="18" charset="0"/>
              </a:rPr>
              <a:t>D</a:t>
            </a:r>
            <a:r>
              <a:rPr lang="ro-RO" sz="800" kern="1200" dirty="0" smtClean="0">
                <a:solidFill>
                  <a:schemeClr val="tx1"/>
                </a:solidFill>
                <a:effectLst/>
                <a:latin typeface="+mn-lt"/>
                <a:ea typeface="+mn-ea"/>
                <a:cs typeface="+mn-cs"/>
              </a:rPr>
              <a:t>ezvolte responsabilitate socială și abilități sociale pentru a aborda indivizii cu gândire stereotipală;</a:t>
            </a:r>
            <a:endParaRPr lang="en-US" sz="800" kern="1200" dirty="0" smtClean="0">
              <a:solidFill>
                <a:schemeClr val="tx1"/>
              </a:solidFill>
              <a:effectLst/>
              <a:latin typeface="+mn-lt"/>
              <a:ea typeface="+mn-ea"/>
              <a:cs typeface="+mn-cs"/>
            </a:endParaRPr>
          </a:p>
          <a:p>
            <a:pPr marL="342900" marR="0" lvl="0" indent="-342900" algn="just" defTabSz="914400" rtl="0" eaLnBrk="1" fontAlgn="auto" latinLnBrk="0" hangingPunct="1">
              <a:lnSpc>
                <a:spcPct val="115000"/>
              </a:lnSpc>
              <a:spcBef>
                <a:spcPts val="0"/>
              </a:spcBef>
              <a:spcAft>
                <a:spcPts val="600"/>
              </a:spcAft>
              <a:buClrTx/>
              <a:buSzTx/>
              <a:buFont typeface="Calibri" panose="020F0502020204030204" pitchFamily="34" charset="0"/>
              <a:buChar char="-"/>
              <a:tabLst/>
              <a:defRPr/>
            </a:pPr>
            <a:r>
              <a:rPr lang="ro-RO" sz="800" kern="1200" dirty="0" smtClean="0">
                <a:solidFill>
                  <a:schemeClr val="tx1"/>
                </a:solidFill>
                <a:effectLst/>
                <a:latin typeface="+mn-lt"/>
                <a:ea typeface="+mn-ea"/>
                <a:cs typeface="+mn-cs"/>
              </a:rPr>
              <a:t>Reflecteze asupra modului în care strategiile și tacticile utilizate în abordarea gândirii distorsionate pot fi integrate și adaptate activității lor profesionale zilnice.</a:t>
            </a:r>
            <a:endParaRPr lang="en-US" sz="800" kern="1200" dirty="0" smtClean="0">
              <a:solidFill>
                <a:schemeClr val="tx1"/>
              </a:solidFill>
              <a:effectLst/>
              <a:latin typeface="+mn-lt"/>
              <a:ea typeface="+mn-ea"/>
              <a:cs typeface="+mn-cs"/>
            </a:endParaRPr>
          </a:p>
          <a:p>
            <a:pPr marL="342900" lvl="0" indent="-342900" algn="just">
              <a:lnSpc>
                <a:spcPct val="115000"/>
              </a:lnSpc>
              <a:spcAft>
                <a:spcPts val="600"/>
              </a:spcAft>
              <a:buFont typeface="Calibri" panose="020F0502020204030204" pitchFamily="34" charset="0"/>
              <a:buChar char="-"/>
            </a:pPr>
            <a:endParaRPr lang="en-GB" sz="1050" b="0" i="0" u="none" strike="noStrike" baseline="0" dirty="0" smtClean="0">
              <a:latin typeface="Calibri" panose="020F0502020204030204" pitchFamily="34" charset="0"/>
            </a:endParaRPr>
          </a:p>
          <a:p>
            <a:r>
              <a:rPr lang="ro-RO" sz="1050" dirty="0" smtClean="0"/>
              <a:t>Pentru informații suplimentare, puteți</a:t>
            </a:r>
            <a:r>
              <a:rPr lang="ro-RO" sz="1050" baseline="0" dirty="0" smtClean="0"/>
              <a:t> accesa</a:t>
            </a:r>
            <a:r>
              <a:rPr lang="ro-RO" sz="1050" dirty="0" smtClean="0"/>
              <a:t> manualul pentru formatori dezvoltat</a:t>
            </a:r>
            <a:r>
              <a:rPr lang="ro-RO" sz="1050" baseline="0" dirty="0" smtClean="0"/>
              <a:t> în cadrul</a:t>
            </a:r>
            <a:r>
              <a:rPr lang="ro-RO" sz="1050" dirty="0" smtClean="0"/>
              <a:t> Atelierul de Gândire Critică (care</a:t>
            </a:r>
            <a:r>
              <a:rPr lang="ro-RO" sz="1050" baseline="0" dirty="0" smtClean="0"/>
              <a:t> poate fi accesat online la ....). Cu toate acestea, veți găsi în portofoliul de astăzi și o versiune printată a acestuia.</a:t>
            </a:r>
            <a:endParaRPr lang="en-GB" sz="1050" b="0" i="0" u="none" strike="noStrike" baseline="0" dirty="0" smtClean="0">
              <a:latin typeface="Calibri" panose="020F0502020204030204" pitchFamily="34" charset="0"/>
            </a:endParaRPr>
          </a:p>
          <a:p>
            <a:endParaRPr lang="en-GB" sz="1050" b="0" i="0" u="none" strike="noStrike" baseline="0" dirty="0" smtClean="0">
              <a:latin typeface="Calibri" panose="020F0502020204030204" pitchFamily="34" charset="0"/>
            </a:endParaRPr>
          </a:p>
          <a:p>
            <a:r>
              <a:rPr lang="ro-RO" sz="1050" b="0" i="0" u="none" strike="noStrike" baseline="0" dirty="0" smtClean="0">
                <a:latin typeface="Calibri" panose="020F0502020204030204" pitchFamily="34" charset="0"/>
              </a:rPr>
              <a:t>În continuare vom parcurge două exerciții incluse în acest manual.</a:t>
            </a:r>
            <a:endParaRPr lang="en-GB" sz="1050" dirty="0" smtClean="0"/>
          </a:p>
          <a:p>
            <a:endParaRPr lang="en-GB" sz="1050" b="0" i="0" u="none" strike="noStrike" baseline="0" dirty="0" smtClean="0">
              <a:latin typeface="Calibri" panose="020F0502020204030204" pitchFamily="34" charset="0"/>
            </a:endParaRPr>
          </a:p>
          <a:p>
            <a:endParaRPr lang="en-GB" sz="800" dirty="0"/>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26</a:t>
            </a:fld>
            <a:endParaRPr lang="en-US" dirty="0"/>
          </a:p>
        </p:txBody>
      </p:sp>
    </p:spTree>
    <p:extLst>
      <p:ext uri="{BB962C8B-B14F-4D97-AF65-F5344CB8AC3E}">
        <p14:creationId xmlns:p14="http://schemas.microsoft.com/office/powerpoint/2010/main" val="146898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28</a:t>
            </a:r>
          </a:p>
          <a:p>
            <a:pPr>
              <a:lnSpc>
                <a:spcPct val="115000"/>
              </a:lnSpc>
              <a:spcAft>
                <a:spcPts val="600"/>
              </a:spcAft>
            </a:pPr>
            <a:endParaRPr lang="ro-RO"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Acesta este un exemplu</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exerciții incluse în manualul dedicat tematicii Gândire Critică</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 Participanții vor primi o coală</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albă de hârtie (pe grup).</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Consider că ar fi mai eficient dacă am parcurge înainte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exercițiul și am discuta ulterior despre obiectivele acestuia. </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spcAft>
                <a:spcPts val="600"/>
              </a:spcAft>
              <a:buFont typeface="Arial" panose="020B0604020202020204" pitchFamily="34" charset="0"/>
              <a:buChar char="•"/>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În</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cazul în care sesiunea de pregătire este organziată în format online, acest exercițiu va avea nevoie de ajustări: cereți fiecărui participant să noteze o propoziție despre „ură” pe o foaie de hârtie. La semnalul moderatorului, participanților li se va cere să transcrie propoziția în format digital, astfel încât să fie disponibilă pentru toți participanții. Astfel, toți vor vedea ce a scris fiecare. Participanții vor fi rugați să se gândească la ceea ce văd</a:t>
            </a:r>
          </a:p>
          <a:p>
            <a:pPr marL="285750" indent="-285750">
              <a:lnSpc>
                <a:spcPct val="115000"/>
              </a:lnSpc>
              <a:spcAft>
                <a:spcPts val="600"/>
              </a:spcAft>
              <a:buFont typeface="Arial" panose="020B0604020202020204" pitchFamily="34" charset="0"/>
              <a:buChar char="•"/>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durează în medie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20-30 minute.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Subiectul</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poate fi schimbat după placul moderatorului (ură/discriminare/refugiați/COVID-19). </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600"/>
              </a:spcAft>
              <a:buFont typeface="Arial" panose="020B0604020202020204" pitchFamily="34" charset="0"/>
              <a:buNone/>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După ce au scris</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Scopul exercițiului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este de a le arăta participanților cum fiecare dintre ei contribuie prin viziunea proprie la înțelegerea unui concept și cum variază perspectivele lor.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 completare, ei vor învăța cum să aplice cunoștințele pe care le au și logica pentru</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a-și exprima punctele de vedere cât mai clar cu putință.</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La final, moderatorul va strânge toate notițele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primite din partea tuturor participanților și va prezenta în plen definițiile, explicând importanța analizării unei probleme din perspective multiple. </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1:</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Veți forma grupuri de lucru de maxim</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6-10 participanți și veți înmâna o coală albă de hârtie fiecărui grup.</a:t>
            </a: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2:</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Cereți primului participant din fiecare grup</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să scrie pe coala de hârtie o singură propoziție în care să descrie ce reprezintă </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ura</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pentru el/ea și apoi transmite hârtia către următorul participant.</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3:</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kern="1200" dirty="0" smtClean="0">
                <a:solidFill>
                  <a:schemeClr val="tx1"/>
                </a:solidFill>
                <a:effectLst/>
                <a:latin typeface="+mn-lt"/>
                <a:ea typeface="+mn-ea"/>
                <a:cs typeface="+mn-cs"/>
              </a:rPr>
              <a:t>După ce și acesta scrie, împăturește hârtia, pentru a acoperi propoziția primită. În acest moment doar propria propoziție este vizibilă, în așa fel încât participanții care primesc în continuare hârtia pot citi doar ultima propoziție.</a:t>
            </a:r>
            <a:endParaRPr lang="en-US" sz="1200" kern="1200" dirty="0" smtClean="0">
              <a:solidFill>
                <a:schemeClr val="tx1"/>
              </a:solidFill>
              <a:effectLst/>
              <a:latin typeface="+mn-lt"/>
              <a:ea typeface="+mn-ea"/>
              <a:cs typeface="+mn-cs"/>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4: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exercițiul se repetă până când toate persoanele din grup își</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notează propoziția.</a:t>
            </a:r>
            <a:endParaRPr lang="en-GB" sz="1800" i="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5:</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prima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persoană care a completat coala de hârtie o despăturește și citește cu voce tare ceea ce s-a scris de către toate persoanele din grup. Apoi, vor discuta aspectele considerate cele mai importante/controversate.</a:t>
            </a:r>
          </a:p>
          <a:p>
            <a:pPr algn="just">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6</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 prezintă concluziile la nivelul</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grupului.</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La final, moderatorul explică importanța analizării unei probleme din perspective multiple. </a:t>
            </a:r>
          </a:p>
          <a:p>
            <a:pPr algn="just">
              <a:lnSpc>
                <a:spcPct val="115000"/>
              </a:lnSpc>
              <a:spcAft>
                <a:spcPts val="600"/>
              </a:spcAft>
            </a:pP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Credei că acest exercițiu vă poate ajuta în sesiunile de lucru cu tinerii? Încurajați toți participanții să răspundă.</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Este</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important de subliniad ideea că analizarea unei probleme din perspective multiple este folositoare în identificarea celei mai bune soluții și reducerea incertitudinii. </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De asemenea, prin înțelegerea și asumarea faptului că oamenii pot avea perspective diferite, moderatorul aduce în discuție noțiunile de toleranță și acceptarea diversității.</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27</a:t>
            </a:fld>
            <a:endParaRPr lang="en-US" dirty="0"/>
          </a:p>
        </p:txBody>
      </p:sp>
    </p:spTree>
    <p:extLst>
      <p:ext uri="{BB962C8B-B14F-4D97-AF65-F5344CB8AC3E}">
        <p14:creationId xmlns:p14="http://schemas.microsoft.com/office/powerpoint/2010/main" val="2060880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29</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se numește </a:t>
            </a:r>
            <a:r>
              <a:rPr lang="ro-RO" sz="1800" b="0" i="1" dirty="0" smtClean="0">
                <a:effectLst/>
                <a:latin typeface="Calibri" panose="020F0502020204030204" pitchFamily="34" charset="0"/>
                <a:ea typeface="Calibri" panose="020F0502020204030204" pitchFamily="34" charset="0"/>
                <a:cs typeface="Times New Roman" panose="02020603050405020304" pitchFamily="18" charset="0"/>
              </a:rPr>
              <a:t>Încearcă</a:t>
            </a:r>
            <a:r>
              <a:rPr lang="ro-RO" sz="1800" b="0" i="1" baseline="0" dirty="0" smtClean="0">
                <a:effectLst/>
                <a:latin typeface="Calibri" panose="020F0502020204030204" pitchFamily="34" charset="0"/>
                <a:ea typeface="Calibri" panose="020F0502020204030204" pitchFamily="34" charset="0"/>
                <a:cs typeface="Times New Roman" panose="02020603050405020304" pitchFamily="18" charset="0"/>
              </a:rPr>
              <a:t> o propoziție</a:t>
            </a:r>
            <a:r>
              <a:rPr lang="ro-RO" sz="1800" b="0" i="0" baseline="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0"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Moderatorul întreabă participanții</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Care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credeți că este ideea care stă la baza acestui exercițiu</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1-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Obiectivul este de a înțelege impactul diverselor perspective asupra aceluiași subiect</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Informații pentru moderator</a:t>
            </a: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Obiectiv</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200" kern="1200" dirty="0" smtClean="0">
                <a:solidFill>
                  <a:schemeClr val="tx1"/>
                </a:solidFill>
                <a:effectLst/>
                <a:latin typeface="+mn-lt"/>
                <a:ea typeface="+mn-ea"/>
                <a:cs typeface="+mn-cs"/>
              </a:rPr>
              <a:t>„Una dintre multele căi prin care mintea noastră încearcă să ne ușureze viața este să rezolve o problemă întâmpinată în baza primei impresii formate. Similar primei impresii formate despre oameni, perspectiva inițială asupra unei probleme sau situații poate fi îngustă și superficială. Vedem nici mai mult și nici mai puțin decât am fost condiționați să vedem – și noțiunile stereotipale ne blochează viziunea și ne împovărează imaginația. Acest fapt se petrece fără alarme și nu ne dăm niciodată seama când are loc”. Acest exercițiu</a:t>
            </a:r>
            <a:r>
              <a:rPr lang="ro-RO" sz="1200" kern="1200" baseline="0" dirty="0" smtClean="0">
                <a:solidFill>
                  <a:schemeClr val="tx1"/>
                </a:solidFill>
                <a:effectLst/>
                <a:latin typeface="+mn-lt"/>
                <a:ea typeface="+mn-ea"/>
                <a:cs typeface="+mn-cs"/>
              </a:rPr>
              <a:t> arată că există numeroase perspective care se pot forma asupra aceluiași subiect. </a:t>
            </a:r>
          </a:p>
          <a:p>
            <a:endParaRPr lang="en-GB" sz="18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r>
              <a:rPr lang="ro-RO" sz="1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a:t>
            </a:r>
            <a:r>
              <a:rPr lang="ro-RO" sz="18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țintă</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Având în vedere nivelul mediu</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de dificultate al exercițiului, acesta poate fi utilizat în sesiunile de lucru cu adolescenți și adulți.</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Durata </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30 min</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ute</a:t>
            </a:r>
          </a:p>
          <a:p>
            <a:pPr>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Descriere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1:</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Formați grupuri de lucru de maxim</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6-10 participanți și veți înmâna o coală albă de hârtie fiecărui grup.</a:t>
            </a: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2:</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Cereți primului participant din fiecare grup</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să scrie pe coala de hârtie o singură propoziție în care să descrie ce reprezintă </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ura</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pentru el/ea și apoi transmite hârtia către următorul participant.</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3:</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200" kern="1200" dirty="0" smtClean="0">
                <a:solidFill>
                  <a:schemeClr val="tx1"/>
                </a:solidFill>
                <a:effectLst/>
                <a:latin typeface="+mn-lt"/>
                <a:ea typeface="+mn-ea"/>
                <a:cs typeface="+mn-cs"/>
              </a:rPr>
              <a:t>După ce și acesta scrie, împăturește hârtia, pentru a acoperi propoziția primită. În acest moment doar propria propoziție este vizibilă, în așa fel încât participanții care primesc în continuare hârtia pot citi doar ultima propoziție.</a:t>
            </a:r>
            <a:endParaRPr lang="en-US" sz="1200" kern="1200" dirty="0" smtClean="0">
              <a:solidFill>
                <a:schemeClr val="tx1"/>
              </a:solidFill>
              <a:effectLst/>
              <a:latin typeface="+mn-lt"/>
              <a:ea typeface="+mn-ea"/>
              <a:cs typeface="+mn-cs"/>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4: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exercițiul se repetă până când toate persoanele din grup își</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notează propoziția.</a:t>
            </a:r>
            <a:endParaRPr lang="en-GB" sz="1800" i="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5:</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prima</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persoană care a completat coala de hârtie o despăturește și citește cu voce tare ceea ce s-a scris de către toate persoanele din grup. Apoi, vor discuta aspectele considerate cele mai importante/controversate.</a:t>
            </a:r>
          </a:p>
          <a:p>
            <a:pPr algn="just">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 6</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 prezintă concluziile la nivelul</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grupului.</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r>
            <a:br>
              <a:rPr lang="en-GB" sz="1800" dirty="0" smtClean="0">
                <a:effectLst/>
                <a:latin typeface="Calibri" panose="020F0502020204030204" pitchFamily="34" charset="0"/>
                <a:ea typeface="Calibri" panose="020F0502020204030204" pitchFamily="34" charset="0"/>
                <a:cs typeface="Times New Roman" panose="02020603050405020304" pitchFamily="18" charset="0"/>
              </a:rPr>
            </a:b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 de învățare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200" kern="1200" dirty="0" smtClean="0">
                <a:solidFill>
                  <a:schemeClr val="tx1"/>
                </a:solidFill>
                <a:effectLst/>
                <a:latin typeface="+mn-lt"/>
                <a:ea typeface="+mn-ea"/>
                <a:cs typeface="+mn-cs"/>
              </a:rPr>
              <a:t>Învățare prin aplicare, demonstrație și discuție ghidată</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28</a:t>
            </a:fld>
            <a:endParaRPr lang="en-US" dirty="0"/>
          </a:p>
        </p:txBody>
      </p:sp>
    </p:spTree>
    <p:extLst>
      <p:ext uri="{BB962C8B-B14F-4D97-AF65-F5344CB8AC3E}">
        <p14:creationId xmlns:p14="http://schemas.microsoft.com/office/powerpoint/2010/main" val="2350181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3</a:t>
            </a:r>
          </a:p>
          <a:p>
            <a:endParaRPr lang="ro-RO" noProof="0" dirty="0" smtClean="0"/>
          </a:p>
          <a:p>
            <a:r>
              <a:rPr lang="ro-RO" noProof="0" dirty="0" smtClean="0"/>
              <a:t>Pentru a</a:t>
            </a:r>
            <a:r>
              <a:rPr lang="ro-RO" baseline="0" noProof="0" dirty="0" smtClean="0"/>
              <a:t> atinge aceste obiective, vom parcurge următoarele etape:</a:t>
            </a:r>
            <a:endParaRPr lang="en-GB" noProof="0" dirty="0" smtClean="0"/>
          </a:p>
          <a:p>
            <a:endParaRPr lang="ro-RO" noProof="0" dirty="0" smtClean="0"/>
          </a:p>
          <a:p>
            <a:r>
              <a:rPr lang="en-GB" noProof="0" dirty="0" err="1" smtClean="0"/>
              <a:t>Ses</a:t>
            </a:r>
            <a:r>
              <a:rPr lang="ro-RO" noProof="0" dirty="0" smtClean="0"/>
              <a:t>iunea</a:t>
            </a:r>
            <a:r>
              <a:rPr lang="en-GB" noProof="0" dirty="0" smtClean="0"/>
              <a:t> 1</a:t>
            </a:r>
          </a:p>
          <a:p>
            <a:r>
              <a:rPr lang="en-GB" noProof="0" dirty="0" err="1" smtClean="0"/>
              <a:t>Introdu</a:t>
            </a:r>
            <a:r>
              <a:rPr lang="ro-RO" noProof="0" dirty="0" smtClean="0"/>
              <a:t>cere</a:t>
            </a:r>
            <a:r>
              <a:rPr lang="en-GB" noProof="0" dirty="0" smtClean="0"/>
              <a:t> – 	</a:t>
            </a:r>
            <a:r>
              <a:rPr lang="ro-RO" noProof="0" dirty="0" smtClean="0"/>
              <a:t>contextul acestui training </a:t>
            </a:r>
            <a:endParaRPr lang="en-GB" noProof="0" dirty="0" smtClean="0"/>
          </a:p>
          <a:p>
            <a:r>
              <a:rPr lang="en-GB" noProof="0" dirty="0" err="1" smtClean="0"/>
              <a:t>Radicali</a:t>
            </a:r>
            <a:r>
              <a:rPr lang="ro-RO" noProof="0" dirty="0" smtClean="0"/>
              <a:t>zare</a:t>
            </a:r>
            <a:r>
              <a:rPr lang="ro-RO" baseline="0" noProof="0" dirty="0" smtClean="0"/>
              <a:t> </a:t>
            </a:r>
            <a:r>
              <a:rPr lang="en-GB" noProof="0" dirty="0" smtClean="0"/>
              <a:t> – </a:t>
            </a:r>
            <a:r>
              <a:rPr lang="ro-RO" noProof="0" dirty="0" smtClean="0"/>
              <a:t>principalul subiect abordat</a:t>
            </a:r>
            <a:r>
              <a:rPr lang="ro-RO" baseline="0" noProof="0" dirty="0" smtClean="0"/>
              <a:t> este Radicalizarea -</a:t>
            </a:r>
            <a:r>
              <a:rPr lang="en-GB" baseline="0" noProof="0" dirty="0" smtClean="0"/>
              <a:t>&gt;</a:t>
            </a:r>
            <a:r>
              <a:rPr lang="fr-FR" baseline="0" noProof="0" dirty="0" smtClean="0"/>
              <a:t>vo</a:t>
            </a:r>
            <a:r>
              <a:rPr lang="en-US" baseline="0" noProof="0" dirty="0" smtClean="0"/>
              <a:t>m  </a:t>
            </a:r>
            <a:r>
              <a:rPr lang="en-US" baseline="0" noProof="0" dirty="0" err="1" smtClean="0"/>
              <a:t>parcurge</a:t>
            </a:r>
            <a:r>
              <a:rPr lang="ro-RO" baseline="0" noProof="0" dirty="0" smtClean="0"/>
              <a:t> împreună o prezentare despre ce este radicalizarea</a:t>
            </a:r>
            <a:endParaRPr lang="en-GB" noProof="0" dirty="0" smtClean="0"/>
          </a:p>
          <a:p>
            <a:r>
              <a:rPr lang="en-GB" noProof="0" dirty="0" smtClean="0"/>
              <a:t>Coaching </a:t>
            </a:r>
            <a:r>
              <a:rPr lang="ro-RO" noProof="0" dirty="0" smtClean="0"/>
              <a:t>și </a:t>
            </a:r>
            <a:r>
              <a:rPr lang="en-GB" noProof="0" dirty="0" smtClean="0"/>
              <a:t>Parenting – </a:t>
            </a:r>
            <a:r>
              <a:rPr lang="ro-RO" noProof="0" dirty="0" smtClean="0"/>
              <a:t>aici vom vedea cum tehnicile de </a:t>
            </a:r>
            <a:r>
              <a:rPr lang="en-GB" noProof="0" dirty="0" smtClean="0"/>
              <a:t>coaching </a:t>
            </a:r>
            <a:r>
              <a:rPr lang="ro-RO" noProof="0" dirty="0" smtClean="0"/>
              <a:t>și </a:t>
            </a:r>
            <a:r>
              <a:rPr lang="en-GB" noProof="0" dirty="0" smtClean="0"/>
              <a:t>parenting</a:t>
            </a:r>
            <a:r>
              <a:rPr lang="ro-RO" noProof="0" dirty="0" smtClean="0"/>
              <a:t> pot contracara riscurile de radicalizare </a:t>
            </a:r>
            <a:endParaRPr lang="en-GB" noProof="0" dirty="0" smtClean="0"/>
          </a:p>
          <a:p>
            <a:r>
              <a:rPr lang="ro-RO" noProof="0" dirty="0" smtClean="0"/>
              <a:t>Exerciții </a:t>
            </a:r>
            <a:r>
              <a:rPr lang="en-GB" noProof="0" dirty="0" smtClean="0"/>
              <a:t>– </a:t>
            </a:r>
            <a:r>
              <a:rPr lang="ro-RO" noProof="0" dirty="0" smtClean="0"/>
              <a:t>vom face apoi unul sau mai multe exerciții de creșetere</a:t>
            </a:r>
            <a:r>
              <a:rPr lang="ro-RO" baseline="0" noProof="0" dirty="0" smtClean="0"/>
              <a:t> a abilităților de coaching și parenting pentru a vedea cum funcționează acestea </a:t>
            </a:r>
            <a:endParaRPr lang="en-GB" noProof="0" dirty="0" smtClean="0"/>
          </a:p>
          <a:p>
            <a:r>
              <a:rPr lang="ro-RO" noProof="0" dirty="0" smtClean="0"/>
              <a:t>Gândire</a:t>
            </a:r>
            <a:r>
              <a:rPr lang="ro-RO" baseline="0" noProof="0" dirty="0" smtClean="0"/>
              <a:t> Critică </a:t>
            </a:r>
            <a:r>
              <a:rPr lang="en-GB" noProof="0" dirty="0" smtClean="0"/>
              <a:t>– </a:t>
            </a:r>
            <a:r>
              <a:rPr lang="ro-RO" noProof="0" dirty="0" smtClean="0"/>
              <a:t>aici vom vedea cum o lipsă</a:t>
            </a:r>
            <a:r>
              <a:rPr lang="ro-RO" baseline="0" noProof="0" dirty="0" smtClean="0"/>
              <a:t> de gândire critică crește șansele de radicalizare</a:t>
            </a:r>
            <a:endParaRPr lang="en-GB" noProof="0" dirty="0" smtClean="0"/>
          </a:p>
          <a:p>
            <a:r>
              <a:rPr lang="en-GB" noProof="0" dirty="0" err="1" smtClean="0"/>
              <a:t>Exerc</a:t>
            </a:r>
            <a:r>
              <a:rPr lang="ro-RO" noProof="0" dirty="0" smtClean="0"/>
              <a:t>iții</a:t>
            </a:r>
            <a:r>
              <a:rPr lang="en-GB" noProof="0" dirty="0" smtClean="0"/>
              <a:t>– </a:t>
            </a:r>
            <a:r>
              <a:rPr lang="ro-RO" noProof="0" dirty="0" smtClean="0"/>
              <a:t>vom realiza</a:t>
            </a:r>
            <a:r>
              <a:rPr lang="ro-RO" baseline="0" noProof="0" dirty="0" smtClean="0"/>
              <a:t> unul sau mai multe exerciții de îmbunătățire a gândirii critice </a:t>
            </a:r>
            <a:endParaRPr lang="en-GB" noProof="0" dirty="0" smtClean="0"/>
          </a:p>
          <a:p>
            <a:r>
              <a:rPr lang="en-GB" noProof="0" dirty="0" smtClean="0"/>
              <a:t>Feedback – </a:t>
            </a:r>
            <a:r>
              <a:rPr lang="ro-RO" noProof="0" dirty="0" smtClean="0"/>
              <a:t>apoi</a:t>
            </a:r>
            <a:r>
              <a:rPr lang="ro-RO" baseline="0" noProof="0" dirty="0" smtClean="0"/>
              <a:t> veți putea da feedback cu privire la exercițiile de azi</a:t>
            </a:r>
            <a:r>
              <a:rPr lang="en-GB" noProof="0" dirty="0" smtClean="0"/>
              <a:t>. </a:t>
            </a:r>
            <a:r>
              <a:rPr lang="ro-RO" noProof="0" dirty="0" smtClean="0"/>
              <a:t>Vă</a:t>
            </a:r>
            <a:r>
              <a:rPr lang="ro-RO" baseline="0" noProof="0" dirty="0" smtClean="0"/>
              <a:t> rog sa fiți sinceri și să ne ajutați să îmbunătățim cursul.</a:t>
            </a:r>
            <a:endParaRPr lang="en-GB" noProof="0" dirty="0" smtClean="0"/>
          </a:p>
          <a:p>
            <a:endParaRPr lang="en-GB" noProof="0" dirty="0" smtClean="0"/>
          </a:p>
          <a:p>
            <a:r>
              <a:rPr lang="en-GB" noProof="0" dirty="0" smtClean="0"/>
              <a:t>Se</a:t>
            </a:r>
            <a:r>
              <a:rPr lang="ro-RO" noProof="0" dirty="0" smtClean="0"/>
              <a:t>siunea</a:t>
            </a:r>
            <a:r>
              <a:rPr lang="ro-RO" baseline="0" noProof="0" dirty="0" smtClean="0"/>
              <a:t> 2</a:t>
            </a:r>
            <a:endParaRPr lang="en-GB" noProof="0" dirty="0" smtClean="0"/>
          </a:p>
          <a:p>
            <a:r>
              <a:rPr lang="ro-RO" noProof="0" dirty="0" smtClean="0"/>
              <a:t>Furia</a:t>
            </a:r>
            <a:r>
              <a:rPr lang="nl-NL" noProof="0" dirty="0" smtClean="0"/>
              <a:t>– </a:t>
            </a:r>
            <a:r>
              <a:rPr lang="ro-RO" noProof="0" dirty="0" smtClean="0"/>
              <a:t>vom</a:t>
            </a:r>
            <a:r>
              <a:rPr lang="ro-RO" baseline="0" noProof="0" dirty="0" smtClean="0"/>
              <a:t> explica modul în care furia poate să alimenteze procesul de radicalizare </a:t>
            </a:r>
            <a:r>
              <a:rPr lang="nl-NL" noProof="0" dirty="0" smtClean="0"/>
              <a:t>+ </a:t>
            </a:r>
            <a:r>
              <a:rPr lang="ro-RO" noProof="0" dirty="0" smtClean="0"/>
              <a:t>exerciții</a:t>
            </a:r>
            <a:endParaRPr lang="nl-NL" noProof="0" dirty="0" smtClean="0"/>
          </a:p>
          <a:p>
            <a:r>
              <a:rPr lang="en-GB" noProof="0" dirty="0" smtClean="0"/>
              <a:t>Nar</a:t>
            </a:r>
            <a:r>
              <a:rPr lang="ro-RO" noProof="0" dirty="0" smtClean="0"/>
              <a:t>ațiunile</a:t>
            </a:r>
            <a:r>
              <a:rPr lang="en-GB" noProof="0" dirty="0" smtClean="0"/>
              <a:t>– </a:t>
            </a:r>
            <a:r>
              <a:rPr lang="ro-RO" noProof="0" dirty="0" smtClean="0"/>
              <a:t>vom înțelege împreună felul în care narațiunile pot crește riscurile de R </a:t>
            </a:r>
            <a:r>
              <a:rPr lang="en-GB" noProof="0" dirty="0" smtClean="0"/>
              <a:t>+</a:t>
            </a:r>
            <a:r>
              <a:rPr lang="ro-RO" noProof="0" dirty="0" smtClean="0"/>
              <a:t>exerciții</a:t>
            </a:r>
            <a:endParaRPr lang="en-GB" noProof="0" dirty="0" smtClean="0"/>
          </a:p>
          <a:p>
            <a:r>
              <a:rPr lang="ro-RO" b="0" baseline="0" noProof="0" dirty="0" smtClean="0">
                <a:solidFill>
                  <a:srgbClr val="7030A0"/>
                </a:solidFill>
              </a:rPr>
              <a:t>Dezbatere și simulare – vom explica modul în care strategiile de dezbatere și simulare pot ajuta la combaterea radicalizării +exerciții </a:t>
            </a:r>
            <a:endParaRPr lang="en-GB" b="0" noProof="0" dirty="0" smtClean="0">
              <a:solidFill>
                <a:srgbClr val="7030A0"/>
              </a:solidFill>
            </a:endParaRPr>
          </a:p>
          <a:p>
            <a:endParaRPr lang="en-GB" noProof="0" dirty="0" smtClean="0"/>
          </a:p>
          <a:p>
            <a:r>
              <a:rPr lang="en-GB" noProof="0" dirty="0" err="1" smtClean="0"/>
              <a:t>Ses</a:t>
            </a:r>
            <a:r>
              <a:rPr lang="ro-RO" noProof="0" dirty="0" smtClean="0"/>
              <a:t>iunea</a:t>
            </a:r>
            <a:r>
              <a:rPr lang="ro-RO" baseline="0" noProof="0" dirty="0" smtClean="0"/>
              <a:t> </a:t>
            </a:r>
            <a:r>
              <a:rPr lang="en-GB" noProof="0" dirty="0" smtClean="0"/>
              <a:t>3</a:t>
            </a:r>
          </a:p>
          <a:p>
            <a:r>
              <a:rPr lang="ro-RO" noProof="0" dirty="0" smtClean="0"/>
              <a:t>Gestionarea Conflictelor </a:t>
            </a:r>
            <a:r>
              <a:rPr lang="en-GB" noProof="0" dirty="0" smtClean="0"/>
              <a:t>– </a:t>
            </a:r>
            <a:r>
              <a:rPr lang="ro-RO" noProof="0" dirty="0" smtClean="0"/>
              <a:t>vom explica modul în care incapacitatea</a:t>
            </a:r>
            <a:r>
              <a:rPr lang="ro-RO" baseline="0" noProof="0" dirty="0" smtClean="0"/>
              <a:t> de a gestiona situațiile conflictuale poate deveni un factor de radicalizare </a:t>
            </a:r>
            <a:r>
              <a:rPr lang="en-GB" noProof="0" dirty="0" smtClean="0"/>
              <a:t>+</a:t>
            </a:r>
            <a:r>
              <a:rPr lang="ro-RO" noProof="0" dirty="0" smtClean="0"/>
              <a:t> exerciții </a:t>
            </a:r>
            <a:endParaRPr lang="en-GB" noProof="0" dirty="0" smtClean="0"/>
          </a:p>
          <a:p>
            <a:r>
              <a:rPr lang="ro-RO" noProof="0" dirty="0" smtClean="0"/>
              <a:t>Răspunsul statului </a:t>
            </a:r>
            <a:r>
              <a:rPr lang="en-GB" noProof="0" dirty="0" smtClean="0"/>
              <a:t>– </a:t>
            </a:r>
            <a:r>
              <a:rPr lang="ro-RO" noProof="0" dirty="0" smtClean="0"/>
              <a:t>aici ne vom opri asupra modului în care instituțiile</a:t>
            </a:r>
            <a:r>
              <a:rPr lang="ro-RO" baseline="0" noProof="0" dirty="0" smtClean="0"/>
              <a:t> statului pot fir să crească, fie să contracareze  riscul de radiclizare și vom insista asupra nevoi de a oferi un răspuns proporțional </a:t>
            </a:r>
            <a:r>
              <a:rPr lang="en-GB" noProof="0" dirty="0" smtClean="0"/>
              <a:t>+</a:t>
            </a:r>
            <a:r>
              <a:rPr lang="ro-RO" noProof="0" dirty="0" smtClean="0"/>
              <a:t> exerciții </a:t>
            </a:r>
            <a:endParaRPr lang="en-GB" noProof="0" dirty="0" smtClean="0"/>
          </a:p>
          <a:p>
            <a:r>
              <a:rPr lang="ro-RO" noProof="0" dirty="0" smtClean="0"/>
              <a:t>Bune practici în prevenirea radicalizării </a:t>
            </a:r>
            <a:endParaRPr lang="en-GB" noProof="0" dirty="0" smtClean="0"/>
          </a:p>
          <a:p>
            <a:endParaRPr lang="en-GB"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2</a:t>
            </a:fld>
            <a:endParaRPr lang="en-US"/>
          </a:p>
        </p:txBody>
      </p:sp>
    </p:spTree>
    <p:extLst>
      <p:ext uri="{BB962C8B-B14F-4D97-AF65-F5344CB8AC3E}">
        <p14:creationId xmlns:p14="http://schemas.microsoft.com/office/powerpoint/2010/main" val="34932319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30</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Acesta este un alt tip de exercițiu inclus în manualul dedicat tehnicilor de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Gândire Critică. Vă rog să folosiți pentru acest exercițiu laptopul sau telefonul/tableta. Sugestia mea, ca și în cazul exercițiului precedent, este de a parcurge mai întâi exercițiul și de a discuta ulterior care sunt obiectivele acestuia.</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moderator</a:t>
            </a: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Exercițiul va dura aproximativ 45 de minute.</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endParaRPr lang="en-GB" sz="1800" i="1"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1: </a:t>
            </a:r>
            <a:r>
              <a:rPr lang="en-GB" sz="1800" i="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 împarte participanții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 echipe de lucru (în cazul variantei online, poate fi utilizată o platformă care să permită crearea unor clase diferite).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2</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 le cere participanților să identifice </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un articol care face referire la un eveniment recent, articol redactat în limba română. (exemplu de subiect – imigrația, încâlzirea globală sau dezvoltări tehnologice precum IoT, inteligență artificială etc.) și prezentați-l în plen (sau oferiți link-ul pentru a facilita accesul tuturor participanților).</a:t>
            </a: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3: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îi va ruga pe participanți ca pe baza textului să încerce să răspundă la toate cele 6 întrebări, în ordinea pe care o pot vedea în imagine. Moderatorul poate pune la dispoziția participanților și materiale de lucru.</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0" dirty="0" smtClean="0">
                <a:effectLst/>
                <a:latin typeface="Calibri" panose="020F0502020204030204" pitchFamily="34" charset="0"/>
                <a:ea typeface="Calibri" panose="020F0502020204030204" pitchFamily="34" charset="0"/>
                <a:cs typeface="Times New Roman" panose="02020603050405020304" pitchFamily="18" charset="0"/>
              </a:rPr>
              <a:t>4: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La final, moderatorul cere</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fiecărui grup să decidă dacă articolul poate fi de încredere sau nu, în baza răspunsurilor pe care le-au oferit la întrebările din diagramă, evidențiind importanța adresării de întrebări în cadrul procesului de gândire critică.</a:t>
            </a:r>
            <a:endParaRPr lang="en-GB" sz="1800" i="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29</a:t>
            </a:fld>
            <a:endParaRPr lang="en-US" dirty="0"/>
          </a:p>
        </p:txBody>
      </p:sp>
    </p:spTree>
    <p:extLst>
      <p:ext uri="{BB962C8B-B14F-4D97-AF65-F5344CB8AC3E}">
        <p14:creationId xmlns:p14="http://schemas.microsoft.com/office/powerpoint/2010/main" val="4445738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800" b="1" i="0" u="none" strike="noStrike" baseline="0" dirty="0" smtClean="0">
                <a:latin typeface="Verdana" panose="020B0604030504040204" pitchFamily="34" charset="0"/>
              </a:rPr>
              <a:t>Instrucțiuni/text pentru slide-ul 31</a:t>
            </a: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Acest exercițiu se numește</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b="0" i="1" baseline="0" dirty="0" smtClean="0">
                <a:effectLst/>
                <a:latin typeface="Calibri" panose="020F0502020204030204" pitchFamily="34" charset="0"/>
                <a:ea typeface="Calibri" panose="020F0502020204030204" pitchFamily="34" charset="0"/>
                <a:cs typeface="Times New Roman" panose="02020603050405020304" pitchFamily="18" charset="0"/>
              </a:rPr>
              <a:t>Cele șase întrebări</a:t>
            </a:r>
            <a:endParaRPr lang="en-GB" sz="1800" b="0" i="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Moderatorul</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îi întreabă pe participanți: Care credeți că este ideea principală care stă la baza acestui exercițiu?</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0" dirty="0" smtClean="0">
                <a:effectLst/>
                <a:latin typeface="Calibri" panose="020F0502020204030204" pitchFamily="34" charset="0"/>
                <a:ea typeface="Calibri" panose="020F0502020204030204" pitchFamily="34" charset="0"/>
                <a:cs typeface="Times New Roman" panose="02020603050405020304" pitchFamily="18" charset="0"/>
              </a:rPr>
              <a:t>1- </a:t>
            </a: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Obiectivul</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este de a înțelege rolul întrebărilor în procesul de gândire critică.</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0" dirty="0" smtClean="0">
                <a:effectLst/>
                <a:latin typeface="Calibri" panose="020F0502020204030204" pitchFamily="34" charset="0"/>
                <a:ea typeface="Calibri" panose="020F0502020204030204" pitchFamily="34" charset="0"/>
                <a:cs typeface="Times New Roman" panose="02020603050405020304" pitchFamily="18" charset="0"/>
              </a:rPr>
              <a:t>Fiecare atelier de lucru este însoțit</a:t>
            </a:r>
            <a:r>
              <a:rPr lang="ro-RO" sz="1800" b="0" baseline="0" dirty="0" smtClean="0">
                <a:effectLst/>
                <a:latin typeface="Calibri" panose="020F0502020204030204" pitchFamily="34" charset="0"/>
                <a:ea typeface="Calibri" panose="020F0502020204030204" pitchFamily="34" charset="0"/>
                <a:cs typeface="Times New Roman" panose="02020603050405020304" pitchFamily="18" charset="0"/>
              </a:rPr>
              <a:t> de un manual în care sunt oferite informații cu privire la obiectivul, durata și grupul țintă specifice fiecărui exercițiu propus. De asemenea, manualul oferă și instrucțiuni cu privire la modul de utilizare al exercițiului, pașii care trebuie urmați și materialele necesare. </a:t>
            </a:r>
            <a:endParaRPr lang="en-GB" sz="18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en-GB"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Cele 6 întrebări</a:t>
            </a: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Obiectiv</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Înțelegerea rolului întrebărilor</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pentru procesul de gândire critică.</a:t>
            </a:r>
            <a:endParaRPr lang="en-GB" sz="18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endParaRPr>
          </a:p>
          <a:p>
            <a:pPr>
              <a:lnSpc>
                <a:spcPct val="115000"/>
              </a:lnSpc>
              <a:spcAft>
                <a:spcPts val="600"/>
              </a:spcAft>
            </a:pPr>
            <a:endParaRPr lang="ro-RO" sz="1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Grup</a:t>
            </a:r>
            <a:r>
              <a:rPr lang="ro-RO" sz="1800" b="1" baseline="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țintă</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Având în vedere nivelul mediu</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de dificultate al exercițiului, acesta poate fi utilizat în sesiunile de lucru cu adolescenți și adulți.</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endParaRPr lang="ro-RO" sz="1800" b="1"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Durata</a:t>
            </a:r>
            <a:r>
              <a:rPr lang="en-GB" sz="1800"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45 min</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ute </a:t>
            </a:r>
          </a:p>
          <a:p>
            <a:pPr>
              <a:lnSpc>
                <a:spcPct val="115000"/>
              </a:lnSpc>
              <a:spcAft>
                <a:spcPts val="600"/>
              </a:spcAft>
            </a:pP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600"/>
              </a:spcAft>
            </a:pPr>
            <a:r>
              <a:rPr lang="en-GB" sz="1800" b="1" dirty="0" err="1" smtClean="0">
                <a:effectLst/>
                <a:latin typeface="Calibri" panose="020F0502020204030204" pitchFamily="34" charset="0"/>
                <a:ea typeface="Calibri" panose="020F0502020204030204" pitchFamily="34" charset="0"/>
                <a:cs typeface="Times New Roman" panose="02020603050405020304" pitchFamily="18" charset="0"/>
              </a:rPr>
              <a:t>Descr</a:t>
            </a: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iere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1: </a:t>
            </a:r>
            <a:r>
              <a:rPr lang="en-GB" sz="1800" i="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 împarte participanții</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pe echipe de lucru (în cazul variantei online, poate fi utilizată o platformă care să permită crearea unor clase diferite).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smtClean="0">
                <a:effectLst/>
                <a:latin typeface="Calibri" panose="020F0502020204030204" pitchFamily="34" charset="0"/>
                <a:ea typeface="Calibri" panose="020F0502020204030204" pitchFamily="34" charset="0"/>
                <a:cs typeface="Times New Roman" panose="02020603050405020304" pitchFamily="18" charset="0"/>
              </a:rPr>
              <a:t>2</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 le cere participanților să identifice </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un articol care face referire la un eveniment recent, articol redactat în limba română. (exemplu de subiect – imigrația, încâlzirea globală sau dezvoltări tehnologice precum IoT, inteligență artificială etc.) și prezentați-l în plen (sau oferiți link-ul pentru a facilita accesul tuturor participanților).</a:t>
            </a:r>
          </a:p>
          <a:p>
            <a:pPr algn="just">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3: </a:t>
            </a:r>
            <a:r>
              <a:rPr lang="ro-RO" sz="1800" dirty="0" smtClean="0">
                <a:effectLst/>
                <a:latin typeface="Calibri" panose="020F0502020204030204" pitchFamily="34" charset="0"/>
                <a:ea typeface="Calibri" panose="020F0502020204030204" pitchFamily="34" charset="0"/>
                <a:cs typeface="Times New Roman" panose="02020603050405020304" pitchFamily="18" charset="0"/>
              </a:rPr>
              <a:t>Moderatorul</a:t>
            </a:r>
            <a:r>
              <a:rPr lang="ro-RO" sz="1800" baseline="0" dirty="0" smtClean="0">
                <a:effectLst/>
                <a:latin typeface="Calibri" panose="020F0502020204030204" pitchFamily="34" charset="0"/>
                <a:ea typeface="Calibri" panose="020F0502020204030204" pitchFamily="34" charset="0"/>
                <a:cs typeface="Times New Roman" panose="02020603050405020304" pitchFamily="18" charset="0"/>
              </a:rPr>
              <a:t> îi va ruga pe participanți ca pe baza textului să încerce să răspundă la toate cele 6 întrebări, în ordinea pe care o pot vedea în imagine. Moderatorul poate pune la dispoziția participanților și materiale de lucru.</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800" i="1" dirty="0" smtClean="0">
                <a:effectLst/>
                <a:latin typeface="Calibri" panose="020F0502020204030204" pitchFamily="34" charset="0"/>
                <a:ea typeface="Calibri" panose="020F0502020204030204" pitchFamily="34" charset="0"/>
                <a:cs typeface="Times New Roman" panose="02020603050405020304" pitchFamily="18" charset="0"/>
              </a:rPr>
              <a:t>Pasul</a:t>
            </a:r>
            <a:r>
              <a:rPr lang="ro-RO" sz="1800" i="1"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800" i="0" dirty="0" smtClean="0">
                <a:effectLst/>
                <a:latin typeface="Calibri" panose="020F0502020204030204" pitchFamily="34" charset="0"/>
                <a:ea typeface="Calibri" panose="020F0502020204030204" pitchFamily="34" charset="0"/>
                <a:cs typeface="Times New Roman" panose="02020603050405020304" pitchFamily="18" charset="0"/>
              </a:rPr>
              <a:t>4: </a:t>
            </a:r>
            <a:r>
              <a:rPr lang="ro-RO" sz="1800" i="0" dirty="0" smtClean="0">
                <a:effectLst/>
                <a:latin typeface="Calibri" panose="020F0502020204030204" pitchFamily="34" charset="0"/>
                <a:ea typeface="Calibri" panose="020F0502020204030204" pitchFamily="34" charset="0"/>
                <a:cs typeface="Times New Roman" panose="02020603050405020304" pitchFamily="18" charset="0"/>
              </a:rPr>
              <a:t>La final, moderatorul cere</a:t>
            </a:r>
            <a:r>
              <a:rPr lang="ro-RO" sz="1800" i="0" baseline="0" dirty="0" smtClean="0">
                <a:effectLst/>
                <a:latin typeface="Calibri" panose="020F0502020204030204" pitchFamily="34" charset="0"/>
                <a:ea typeface="Calibri" panose="020F0502020204030204" pitchFamily="34" charset="0"/>
                <a:cs typeface="Times New Roman" panose="02020603050405020304" pitchFamily="18" charset="0"/>
              </a:rPr>
              <a:t> fiecărui grup să decidă dacă articolul poate fi de încredere sau nu, în baza răspunsurilor pe care le-au oferit la întrebările din diagramă, evidențiind importanța adresării de întrebări în cadrul procesului de gândire critică.</a:t>
            </a:r>
            <a:endParaRPr lang="en-GB" sz="1800" i="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en-GB" sz="1800" dirty="0" smtClean="0">
                <a:effectLst/>
                <a:latin typeface="Calibri" panose="020F0502020204030204" pitchFamily="34" charset="0"/>
                <a:ea typeface="Calibri" panose="020F0502020204030204" pitchFamily="34" charset="0"/>
                <a:cs typeface="Times New Roman" panose="02020603050405020304" pitchFamily="18" charset="0"/>
              </a:rPr>
              <a:t/>
            </a:r>
            <a:br>
              <a:rPr lang="en-GB" sz="1800" dirty="0" smtClean="0">
                <a:effectLst/>
                <a:latin typeface="Calibri" panose="020F0502020204030204" pitchFamily="34" charset="0"/>
                <a:ea typeface="Calibri" panose="020F0502020204030204" pitchFamily="34" charset="0"/>
                <a:cs typeface="Times New Roman" panose="02020603050405020304" pitchFamily="18" charset="0"/>
              </a:rPr>
            </a:br>
            <a:r>
              <a:rPr lang="ro-RO" sz="1800" b="1" dirty="0" smtClean="0">
                <a:effectLst/>
                <a:latin typeface="Calibri" panose="020F0502020204030204" pitchFamily="34" charset="0"/>
                <a:ea typeface="Calibri" panose="020F0502020204030204" pitchFamily="34" charset="0"/>
                <a:cs typeface="Times New Roman" panose="02020603050405020304" pitchFamily="18" charset="0"/>
              </a:rPr>
              <a:t>Metoda</a:t>
            </a:r>
            <a:r>
              <a:rPr lang="ro-RO" sz="1800" b="1" baseline="0" dirty="0" smtClean="0">
                <a:effectLst/>
                <a:latin typeface="Calibri" panose="020F0502020204030204" pitchFamily="34" charset="0"/>
                <a:ea typeface="Calibri" panose="020F0502020204030204" pitchFamily="34" charset="0"/>
                <a:cs typeface="Times New Roman" panose="02020603050405020304" pitchFamily="18" charset="0"/>
              </a:rPr>
              <a:t> de învățare</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15000"/>
              </a:lnSpc>
              <a:spcAft>
                <a:spcPts val="600"/>
              </a:spcAft>
            </a:pPr>
            <a:r>
              <a:rPr lang="ro-RO" sz="1200" kern="1200" dirty="0" smtClean="0">
                <a:solidFill>
                  <a:schemeClr val="tx1"/>
                </a:solidFill>
                <a:effectLst/>
                <a:latin typeface="+mn-lt"/>
                <a:ea typeface="+mn-ea"/>
                <a:cs typeface="+mn-cs"/>
              </a:rPr>
              <a:t>Demonstrație, feedback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4D7F6500-7E3F-4999-8C74-183F6B321703}" type="slidenum">
              <a:rPr lang="en-US" smtClean="0"/>
              <a:t>30</a:t>
            </a:fld>
            <a:endParaRPr lang="en-US" dirty="0"/>
          </a:p>
        </p:txBody>
      </p:sp>
    </p:spTree>
    <p:extLst>
      <p:ext uri="{BB962C8B-B14F-4D97-AF65-F5344CB8AC3E}">
        <p14:creationId xmlns:p14="http://schemas.microsoft.com/office/powerpoint/2010/main" val="1918990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slide-ul 32</a:t>
            </a:r>
          </a:p>
          <a:p>
            <a:endParaRPr lang="ro-RO" dirty="0" smtClean="0"/>
          </a:p>
          <a:p>
            <a:r>
              <a:rPr lang="ro-RO" dirty="0" smtClean="0"/>
              <a:t>Distribuți</a:t>
            </a:r>
            <a:r>
              <a:rPr lang="ro-RO" baseline="0" dirty="0" smtClean="0"/>
              <a:t> către participanți</a:t>
            </a:r>
            <a:r>
              <a:rPr lang="en-GB" dirty="0" smtClean="0"/>
              <a:t> </a:t>
            </a:r>
            <a:r>
              <a:rPr lang="en-GB" i="1" dirty="0" smtClean="0"/>
              <a:t>[</a:t>
            </a:r>
            <a:r>
              <a:rPr lang="ro-RO" i="1" dirty="0" smtClean="0"/>
              <a:t>prin</a:t>
            </a:r>
            <a:r>
              <a:rPr lang="ro-RO" i="1" baseline="0" dirty="0" smtClean="0"/>
              <a:t> e-mail, în cazul organizării online a sesiunii</a:t>
            </a:r>
            <a:r>
              <a:rPr lang="en-GB" i="1" dirty="0" smtClean="0"/>
              <a:t>] </a:t>
            </a:r>
            <a:r>
              <a:rPr lang="ro-RO" i="0" dirty="0" smtClean="0"/>
              <a:t>chestionarul</a:t>
            </a:r>
            <a:r>
              <a:rPr lang="ro-RO" i="0" baseline="0" dirty="0" smtClean="0"/>
              <a:t> T2 pentru ziua</a:t>
            </a:r>
            <a:r>
              <a:rPr lang="en-GB" dirty="0" smtClean="0"/>
              <a:t> </a:t>
            </a:r>
            <a:r>
              <a:rPr lang="ro-RO" dirty="0" smtClean="0"/>
              <a:t>1</a:t>
            </a:r>
            <a:r>
              <a:rPr lang="en-GB" dirty="0" smtClean="0"/>
              <a:t>. </a:t>
            </a:r>
          </a:p>
          <a:p>
            <a:r>
              <a:rPr lang="ro-RO" dirty="0" smtClean="0"/>
              <a:t>Explicați-le participanților</a:t>
            </a:r>
            <a:r>
              <a:rPr lang="ro-RO" baseline="0" dirty="0" smtClean="0"/>
              <a:t> că pot utiliza numerele exercițiilor așa cum ele sunt prezentate pe acest slide pentru a nota comentariile referitoare la un exercițiu anume.</a:t>
            </a:r>
            <a:endParaRPr lang="en-GB" dirty="0" smtClean="0"/>
          </a:p>
          <a:p>
            <a:endParaRPr lang="en-GB" dirty="0" smtClean="0"/>
          </a:p>
          <a:p>
            <a:r>
              <a:rPr lang="ro-RO" dirty="0" smtClean="0"/>
              <a:t>Exercițiile au fost suficient de clare astfel încât</a:t>
            </a:r>
            <a:r>
              <a:rPr lang="ro-RO" baseline="0" dirty="0" smtClean="0"/>
              <a:t> să vă familiarizeze cu conceptele utilizate</a:t>
            </a:r>
            <a:r>
              <a:rPr lang="en-GB" dirty="0" smtClean="0"/>
              <a:t>?</a:t>
            </a:r>
          </a:p>
          <a:p>
            <a:r>
              <a:rPr lang="ro-RO" dirty="0" smtClean="0"/>
              <a:t>Vi</a:t>
            </a:r>
            <a:r>
              <a:rPr lang="ro-RO" baseline="0" dirty="0" smtClean="0"/>
              <a:t> se pare că exercițiile pot fi utilizate în sesiunile de lucru cu tinerii vulnerabili</a:t>
            </a:r>
            <a:r>
              <a:rPr lang="en-GB" dirty="0" smtClean="0"/>
              <a:t>?</a:t>
            </a:r>
          </a:p>
          <a:p>
            <a:r>
              <a:rPr lang="ro-RO" dirty="0" smtClean="0"/>
              <a:t>Care dintre ele vi se par utile în activitatea pe</a:t>
            </a:r>
            <a:r>
              <a:rPr lang="ro-RO" baseline="0" dirty="0" smtClean="0"/>
              <a:t> care o desfășurați</a:t>
            </a:r>
            <a:r>
              <a:rPr lang="en-GB" dirty="0" smtClean="0"/>
              <a:t>?</a:t>
            </a:r>
          </a:p>
          <a:p>
            <a:endParaRPr lang="en-GB" dirty="0" smtClean="0"/>
          </a:p>
          <a:p>
            <a:r>
              <a:rPr lang="ro-RO" dirty="0" smtClean="0"/>
              <a:t>Data viitoare vom discuta despre furie și narațiuni ca principali factori</a:t>
            </a:r>
            <a:r>
              <a:rPr lang="ro-RO" baseline="0" dirty="0" smtClean="0"/>
              <a:t> declanșatori ai radicalizării.</a:t>
            </a:r>
            <a:endParaRPr lang="en-GB" dirty="0" smtClean="0"/>
          </a:p>
          <a:p>
            <a:endParaRPr lang="en-GB" dirty="0"/>
          </a:p>
          <a:p>
            <a:endParaRPr lang="en-GB" dirty="0"/>
          </a:p>
        </p:txBody>
      </p:sp>
      <p:sp>
        <p:nvSpPr>
          <p:cNvPr id="4" name="Tijdelijke aanduiding voor dianummer 3"/>
          <p:cNvSpPr>
            <a:spLocks noGrp="1"/>
          </p:cNvSpPr>
          <p:nvPr>
            <p:ph type="sldNum" sz="quarter" idx="5"/>
          </p:nvPr>
        </p:nvSpPr>
        <p:spPr/>
        <p:txBody>
          <a:bodyPr/>
          <a:lstStyle/>
          <a:p>
            <a:fld id="{F7EDCD22-DFD2-214F-BFA9-58357701920C}" type="slidenum">
              <a:rPr lang="en-US" smtClean="0"/>
              <a:t>31</a:t>
            </a:fld>
            <a:endParaRPr lang="en-US"/>
          </a:p>
        </p:txBody>
      </p:sp>
    </p:spTree>
    <p:extLst>
      <p:ext uri="{BB962C8B-B14F-4D97-AF65-F5344CB8AC3E}">
        <p14:creationId xmlns:p14="http://schemas.microsoft.com/office/powerpoint/2010/main" val="7383765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baseline="0" dirty="0" err="1" smtClean="0">
                <a:latin typeface="Verdana" panose="020B0604030504040204" pitchFamily="34" charset="0"/>
              </a:rPr>
              <a:t>Instrucțiuni</a:t>
            </a:r>
            <a:r>
              <a:rPr lang="en-GB" sz="1200" b="1" i="0" u="none" strike="noStrike" baseline="0" dirty="0" smtClean="0">
                <a:latin typeface="Verdana" panose="020B0604030504040204" pitchFamily="34" charset="0"/>
              </a:rPr>
              <a:t>/text pentru slide-</a:t>
            </a:r>
            <a:r>
              <a:rPr lang="en-GB" sz="1200" b="1" i="0" u="none" strike="noStrike" baseline="0" dirty="0" err="1" smtClean="0">
                <a:latin typeface="Verdana" panose="020B0604030504040204" pitchFamily="34" charset="0"/>
              </a:rPr>
              <a:t>ul</a:t>
            </a:r>
            <a:r>
              <a:rPr lang="en-GB" sz="1200" b="1" i="0" u="none" strike="noStrike" baseline="0" dirty="0" smtClean="0">
                <a:latin typeface="Verdana" panose="020B0604030504040204" pitchFamily="34" charset="0"/>
              </a:rPr>
              <a:t> 33</a:t>
            </a:r>
          </a:p>
          <a:p>
            <a:endParaRPr lang="ro-RO" dirty="0" smtClean="0"/>
          </a:p>
          <a:p>
            <a:r>
              <a:rPr lang="ro-RO" dirty="0" smtClean="0"/>
              <a:t>Pentru ziua de mâine aș vrea să vă rog să vă gândiți</a:t>
            </a:r>
            <a:r>
              <a:rPr lang="ro-RO" baseline="0" dirty="0" smtClean="0"/>
              <a:t> la un răspuns pentru întrebarea .....</a:t>
            </a:r>
            <a:endParaRPr lang="en-US"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32</a:t>
            </a:fld>
            <a:endParaRPr lang="en-US"/>
          </a:p>
        </p:txBody>
      </p:sp>
    </p:spTree>
    <p:extLst>
      <p:ext uri="{BB962C8B-B14F-4D97-AF65-F5344CB8AC3E}">
        <p14:creationId xmlns:p14="http://schemas.microsoft.com/office/powerpoint/2010/main" val="41304972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Instrucțiuni/text pentru slide-ul 34</a:t>
            </a:r>
          </a:p>
          <a:p>
            <a:r>
              <a:rPr lang="en-US" dirty="0" smtClean="0"/>
              <a:t>@</a:t>
            </a:r>
            <a:r>
              <a:rPr lang="ro-RO" dirty="0" smtClean="0"/>
              <a:t>moderator</a:t>
            </a:r>
            <a:r>
              <a:rPr lang="en-US" dirty="0" smtClean="0"/>
              <a:t>: </a:t>
            </a:r>
            <a:r>
              <a:rPr lang="ro-RO" dirty="0" smtClean="0"/>
              <a:t>Fă</a:t>
            </a:r>
            <a:r>
              <a:rPr lang="ro-RO" baseline="0" dirty="0" smtClean="0"/>
              <a:t> un tur de masă și colectează răspunsuri la întrebare de la fiecare participant.</a:t>
            </a:r>
          </a:p>
          <a:p>
            <a:r>
              <a:rPr lang="ro-RO" dirty="0" smtClean="0"/>
              <a:t>Obiectivul acestei aplicații este de a termina ziua într-o notă</a:t>
            </a:r>
            <a:r>
              <a:rPr lang="ro-RO" baseline="0" dirty="0" smtClean="0"/>
              <a:t> pozitivă și de a recapitula principalele idei care au fost transmise pe parcursul acestei sesiuni. </a:t>
            </a:r>
            <a:endParaRPr lang="en-US" dirty="0" smtClean="0"/>
          </a:p>
          <a:p>
            <a:endParaRPr lang="en-US" dirty="0" smtClean="0"/>
          </a:p>
          <a:p>
            <a:r>
              <a:rPr lang="ro-RO" dirty="0" smtClean="0"/>
              <a:t>Dacă vreți, puteți încheia ziua cu perspectiva lui </a:t>
            </a:r>
            <a:r>
              <a:rPr lang="en-US" dirty="0" smtClean="0"/>
              <a:t>John Cleese</a:t>
            </a:r>
            <a:r>
              <a:rPr lang="ro-RO" baseline="0" dirty="0" smtClean="0"/>
              <a:t> asupra atractivității extremismului</a:t>
            </a:r>
            <a:r>
              <a:rPr lang="en-US" dirty="0" smtClean="0"/>
              <a:t> (</a:t>
            </a:r>
            <a:r>
              <a:rPr lang="ro-RO" dirty="0" smtClean="0"/>
              <a:t>apasă</a:t>
            </a:r>
            <a:r>
              <a:rPr lang="ro-RO" baseline="0" dirty="0" smtClean="0"/>
              <a:t> imaginea</a:t>
            </a:r>
            <a:r>
              <a:rPr lang="en-US" dirty="0" smtClean="0"/>
              <a:t>)</a:t>
            </a:r>
          </a:p>
          <a:p>
            <a:r>
              <a:rPr lang="en-US" dirty="0" smtClean="0"/>
              <a:t>https://www.youtube.com/watch?v=HLNhPMQnWu4 </a:t>
            </a:r>
            <a:endParaRPr lang="en-US" dirty="0"/>
          </a:p>
        </p:txBody>
      </p:sp>
      <p:sp>
        <p:nvSpPr>
          <p:cNvPr id="4" name="Slide Number Placeholder 3"/>
          <p:cNvSpPr>
            <a:spLocks noGrp="1"/>
          </p:cNvSpPr>
          <p:nvPr>
            <p:ph type="sldNum" sz="quarter" idx="10"/>
          </p:nvPr>
        </p:nvSpPr>
        <p:spPr/>
        <p:txBody>
          <a:bodyPr/>
          <a:lstStyle/>
          <a:p>
            <a:fld id="{4D7F6500-7E3F-4999-8C74-183F6B321703}" type="slidenum">
              <a:rPr lang="en-US" smtClean="0"/>
              <a:t>33</a:t>
            </a:fld>
            <a:endParaRPr lang="en-US" dirty="0"/>
          </a:p>
        </p:txBody>
      </p:sp>
    </p:spTree>
    <p:extLst>
      <p:ext uri="{BB962C8B-B14F-4D97-AF65-F5344CB8AC3E}">
        <p14:creationId xmlns:p14="http://schemas.microsoft.com/office/powerpoint/2010/main" val="111587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 / sheet 4</a:t>
            </a:r>
            <a:endParaRPr lang="en-GB" sz="1200" b="1" i="0" u="none" strike="noStrike" baseline="0" dirty="0" smtClean="0">
              <a:latin typeface="Verdana" panose="020B0604030504040204" pitchFamily="34" charset="0"/>
            </a:endParaRPr>
          </a:p>
          <a:p>
            <a:r>
              <a:rPr lang="ro-RO" dirty="0" smtClean="0"/>
              <a:t>Radicalizarea</a:t>
            </a:r>
            <a:r>
              <a:rPr lang="ro-RO" baseline="0" dirty="0" smtClean="0"/>
              <a:t> este un proces psihologic care se produce prin interacțiunea individului cu un spectru larg de ideologii – 4  poze cu persoane radicalizate</a:t>
            </a:r>
            <a:endParaRPr lang="en-GB" dirty="0" smtClean="0"/>
          </a:p>
          <a:p>
            <a:pPr marL="228600" indent="-228600">
              <a:buAutoNum type="arabicPeriod"/>
            </a:pPr>
            <a:r>
              <a:rPr lang="en-GB" dirty="0" smtClean="0"/>
              <a:t>American </a:t>
            </a:r>
            <a:r>
              <a:rPr lang="en-GB" dirty="0" err="1" smtClean="0"/>
              <a:t>Dylann</a:t>
            </a:r>
            <a:r>
              <a:rPr lang="en-GB" dirty="0" smtClean="0"/>
              <a:t> Roof, </a:t>
            </a:r>
            <a:r>
              <a:rPr lang="ro-RO" dirty="0" smtClean="0"/>
              <a:t>un extremist de dreapta care milita pentru superioritatea albilor, a atacat o biserciă</a:t>
            </a:r>
            <a:r>
              <a:rPr lang="ro-RO" baseline="0" dirty="0" smtClean="0"/>
              <a:t> frevcventată de afro-americani în </a:t>
            </a:r>
            <a:r>
              <a:rPr lang="en-GB" dirty="0" smtClean="0"/>
              <a:t>Charleston, </a:t>
            </a:r>
            <a:r>
              <a:rPr lang="ro-RO" dirty="0" smtClean="0"/>
              <a:t>ucigând </a:t>
            </a:r>
            <a:r>
              <a:rPr lang="en-GB" dirty="0" smtClean="0"/>
              <a:t>9</a:t>
            </a:r>
            <a:r>
              <a:rPr lang="ro-RO" dirty="0" smtClean="0"/>
              <a:t> persoane</a:t>
            </a:r>
            <a:r>
              <a:rPr lang="en-GB" dirty="0" smtClean="0"/>
              <a:t>, </a:t>
            </a:r>
            <a:r>
              <a:rPr lang="ro-RO" dirty="0" smtClean="0"/>
              <a:t>în</a:t>
            </a:r>
            <a:r>
              <a:rPr lang="ro-RO" baseline="0" dirty="0" smtClean="0"/>
              <a:t> </a:t>
            </a:r>
            <a:r>
              <a:rPr lang="en-GB" dirty="0" smtClean="0"/>
              <a:t>2015. </a:t>
            </a:r>
            <a:r>
              <a:rPr lang="ro-RO" dirty="0" smtClean="0"/>
              <a:t>Avea 19 ani la data atacului</a:t>
            </a:r>
            <a:endParaRPr lang="en-GB" dirty="0" smtClean="0"/>
          </a:p>
          <a:p>
            <a:pPr marL="228600" indent="-228600">
              <a:buAutoNum type="arabicPeriod"/>
            </a:pPr>
            <a:r>
              <a:rPr lang="ro-RO" dirty="0" smtClean="0"/>
              <a:t>Proteste violente ale extremiștilor</a:t>
            </a:r>
            <a:r>
              <a:rPr lang="ro-RO" baseline="0" dirty="0" smtClean="0"/>
              <a:t> d stânga la întâlnirea </a:t>
            </a:r>
            <a:r>
              <a:rPr lang="en-GB" dirty="0" smtClean="0"/>
              <a:t>G20</a:t>
            </a:r>
          </a:p>
          <a:p>
            <a:pPr marL="228600" indent="-228600">
              <a:buAutoNum type="arabicPeriod"/>
            </a:pPr>
            <a:r>
              <a:rPr lang="en-GB" b="0" i="0" dirty="0" err="1" smtClean="0">
                <a:solidFill>
                  <a:srgbClr val="333333"/>
                </a:solidFill>
                <a:effectLst/>
                <a:latin typeface="TimesDigitalW04-Regular"/>
              </a:rPr>
              <a:t>Safaa</a:t>
            </a:r>
            <a:r>
              <a:rPr lang="en-GB" b="0" i="0" dirty="0" smtClean="0">
                <a:solidFill>
                  <a:srgbClr val="333333"/>
                </a:solidFill>
                <a:effectLst/>
                <a:latin typeface="TimesDigitalW04-Regular"/>
              </a:rPr>
              <a:t> </a:t>
            </a:r>
            <a:r>
              <a:rPr lang="en-GB" b="0" i="0" dirty="0" err="1" smtClean="0">
                <a:solidFill>
                  <a:srgbClr val="333333"/>
                </a:solidFill>
                <a:effectLst/>
                <a:latin typeface="TimesDigitalW04-Regular"/>
              </a:rPr>
              <a:t>Boular</a:t>
            </a:r>
            <a:r>
              <a:rPr lang="en-GB" b="0" i="0" dirty="0" smtClean="0">
                <a:solidFill>
                  <a:srgbClr val="333333"/>
                </a:solidFill>
                <a:effectLst/>
                <a:latin typeface="TimesDigitalW04-Regular"/>
              </a:rPr>
              <a:t>, </a:t>
            </a:r>
            <a:r>
              <a:rPr lang="ro-RO" b="0" i="0" dirty="0" smtClean="0">
                <a:solidFill>
                  <a:srgbClr val="333333"/>
                </a:solidFill>
                <a:effectLst/>
                <a:latin typeface="TimesDigitalW04-Regular"/>
              </a:rPr>
              <a:t>care avea doar </a:t>
            </a:r>
            <a:r>
              <a:rPr lang="en-GB" b="0" i="0" dirty="0" smtClean="0">
                <a:solidFill>
                  <a:srgbClr val="333333"/>
                </a:solidFill>
                <a:effectLst/>
                <a:latin typeface="TimesDigitalW04-Regular"/>
              </a:rPr>
              <a:t>16 </a:t>
            </a:r>
            <a:r>
              <a:rPr lang="ro-RO" b="0" i="0" dirty="0" smtClean="0">
                <a:solidFill>
                  <a:srgbClr val="333333"/>
                </a:solidFill>
                <a:effectLst/>
                <a:latin typeface="TimesDigitalW04-Regular"/>
              </a:rPr>
              <a:t>ani s-a căsătorit</a:t>
            </a:r>
            <a:r>
              <a:rPr lang="ro-RO" b="0" i="0" baseline="0" dirty="0" smtClean="0">
                <a:solidFill>
                  <a:srgbClr val="333333"/>
                </a:solidFill>
                <a:effectLst/>
                <a:latin typeface="TimesDigitalW04-Regular"/>
              </a:rPr>
              <a:t> online cu un luptător islamist</a:t>
            </a:r>
            <a:r>
              <a:rPr lang="en-GB" b="0" i="0" dirty="0" smtClean="0">
                <a:solidFill>
                  <a:srgbClr val="333333"/>
                </a:solidFill>
                <a:effectLst/>
                <a:latin typeface="TimesDigitalW04-Regular"/>
              </a:rPr>
              <a:t>, </a:t>
            </a:r>
            <a:r>
              <a:rPr lang="ro-RO" b="0" i="0" dirty="0" smtClean="0">
                <a:solidFill>
                  <a:srgbClr val="333333"/>
                </a:solidFill>
                <a:effectLst/>
                <a:latin typeface="TimesDigitalW04-Regular"/>
              </a:rPr>
              <a:t>a fost</a:t>
            </a:r>
            <a:r>
              <a:rPr lang="ro-RO" b="0" i="0" baseline="0" dirty="0" smtClean="0">
                <a:solidFill>
                  <a:srgbClr val="333333"/>
                </a:solidFill>
                <a:effectLst/>
                <a:latin typeface="TimesDigitalW04-Regular"/>
              </a:rPr>
              <a:t> condamnată pentru planificarea unor atentate asupra vizitatorilor </a:t>
            </a:r>
            <a:r>
              <a:rPr lang="en-GB" b="0" i="0" dirty="0" smtClean="0">
                <a:solidFill>
                  <a:srgbClr val="333333"/>
                </a:solidFill>
                <a:effectLst/>
                <a:latin typeface="TimesDigitalW04-Regular"/>
              </a:rPr>
              <a:t>British Museum </a:t>
            </a:r>
            <a:r>
              <a:rPr lang="ro-RO" b="0" i="0" dirty="0" smtClean="0">
                <a:solidFill>
                  <a:srgbClr val="333333"/>
                </a:solidFill>
                <a:effectLst/>
                <a:latin typeface="TimesDigitalW04-Regular"/>
              </a:rPr>
              <a:t>în centrul </a:t>
            </a:r>
            <a:r>
              <a:rPr lang="en-GB" b="0" i="0" dirty="0" err="1" smtClean="0">
                <a:solidFill>
                  <a:srgbClr val="333333"/>
                </a:solidFill>
                <a:effectLst/>
                <a:latin typeface="TimesDigitalW04-Regular"/>
              </a:rPr>
              <a:t>Lond</a:t>
            </a:r>
            <a:r>
              <a:rPr lang="ro-RO" b="0" i="0" dirty="0" smtClean="0">
                <a:solidFill>
                  <a:srgbClr val="333333"/>
                </a:solidFill>
                <a:effectLst/>
                <a:latin typeface="TimesDigitalW04-Regular"/>
              </a:rPr>
              <a:t>rei</a:t>
            </a:r>
            <a:r>
              <a:rPr lang="en-GB" b="0" i="0" dirty="0" smtClean="0">
                <a:solidFill>
                  <a:srgbClr val="333333"/>
                </a:solidFill>
                <a:effectLst/>
                <a:latin typeface="TimesDigitalW04-Regular"/>
              </a:rPr>
              <a:t>.</a:t>
            </a:r>
          </a:p>
          <a:p>
            <a:pPr marL="228600" indent="-228600">
              <a:buAutoNum type="arabicPeriod"/>
            </a:pPr>
            <a:r>
              <a:rPr lang="ro-RO" b="0" i="0" dirty="0" smtClean="0">
                <a:solidFill>
                  <a:srgbClr val="333333"/>
                </a:solidFill>
                <a:effectLst/>
                <a:latin typeface="TimesDigitalW04-Regular"/>
              </a:rPr>
              <a:t>Demonstrație împotriva avortului unde s-a cerut executarea celor implicațoi</a:t>
            </a:r>
            <a:r>
              <a:rPr lang="ro-RO" b="0" i="0" baseline="0" dirty="0" smtClean="0">
                <a:solidFill>
                  <a:srgbClr val="333333"/>
                </a:solidFill>
                <a:effectLst/>
                <a:latin typeface="TimesDigitalW04-Regular"/>
              </a:rPr>
              <a:t> în săvârșirea de avorturi</a:t>
            </a:r>
            <a:endParaRPr lang="en-GB" dirty="0" smtClean="0"/>
          </a:p>
          <a:p>
            <a:endParaRPr lang="en-GB" dirty="0" smtClean="0"/>
          </a:p>
          <a:p>
            <a:r>
              <a:rPr lang="ro-RO" dirty="0" smtClean="0"/>
              <a:t>Una din întrebările centrale este</a:t>
            </a:r>
            <a:r>
              <a:rPr lang="en-GB" dirty="0" smtClean="0"/>
              <a:t>:</a:t>
            </a:r>
            <a:r>
              <a:rPr lang="ro-RO" dirty="0" smtClean="0"/>
              <a:t> </a:t>
            </a:r>
            <a:r>
              <a:rPr lang="en-GB" dirty="0" smtClean="0"/>
              <a:t> </a:t>
            </a:r>
            <a:r>
              <a:rPr lang="ro-RO" dirty="0" smtClean="0"/>
              <a:t>De ce se radicalizează un individ?</a:t>
            </a:r>
            <a:r>
              <a:rPr lang="en-GB" dirty="0" smtClean="0"/>
              <a:t> </a:t>
            </a:r>
            <a:r>
              <a:rPr lang="ro-RO" dirty="0" smtClean="0"/>
              <a:t>Și cum se întâmplă acest proces?</a:t>
            </a:r>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Click + </a:t>
            </a:r>
            <a:r>
              <a:rPr lang="ro-RO" dirty="0" smtClean="0"/>
              <a:t>cereți participanților</a:t>
            </a:r>
            <a:r>
              <a:rPr lang="ro-RO" baseline="0" dirty="0" smtClean="0"/>
              <a:t> să spună ce anume li se pare frapant în cele două </a:t>
            </a:r>
            <a:r>
              <a:rPr lang="en-GB" dirty="0" smtClean="0"/>
              <a:t>clip</a:t>
            </a:r>
            <a:r>
              <a:rPr lang="ro-RO" dirty="0" smtClean="0"/>
              <a:t>uri</a:t>
            </a:r>
            <a:r>
              <a:rPr lang="en-GB" dirty="0" smtClean="0"/>
              <a:t>:</a:t>
            </a:r>
          </a:p>
          <a:p>
            <a:endParaRPr lang="en-GB" dirty="0" smtClean="0"/>
          </a:p>
          <a:p>
            <a:r>
              <a:rPr lang="en-GB" dirty="0" smtClean="0"/>
              <a:t>Click </a:t>
            </a:r>
            <a:r>
              <a:rPr lang="ro-RO" dirty="0" smtClean="0"/>
              <a:t>pe</a:t>
            </a:r>
            <a:r>
              <a:rPr lang="en-GB" dirty="0" smtClean="0"/>
              <a:t>‘Why?’</a:t>
            </a:r>
            <a:endParaRPr lang="en-GB" sz="1200" kern="1200" dirty="0" smtClean="0">
              <a:solidFill>
                <a:schemeClr val="tx1"/>
              </a:solidFill>
              <a:latin typeface="+mn-lt"/>
              <a:ea typeface="+mn-ea"/>
              <a:cs typeface="+mn-cs"/>
              <a:hlinkClick r:id="rId3">
                <a:extLst>
                  <a:ext uri="{A12FA001-AC4F-418D-AE19-62706E023703}">
                    <ahyp:hlinkClr xmlns:ahyp="http://schemas.microsoft.com/office/drawing/2018/hyperlinkcolor" xmlns="" xmlns:lc="http://schemas.openxmlformats.org/drawingml/2006/lockedCanvas" val="tx"/>
                  </a:ext>
                </a:extLst>
              </a:hlinkClick>
            </a:endParaRPr>
          </a:p>
          <a:p>
            <a:r>
              <a:rPr lang="en-GB" dirty="0" smtClean="0">
                <a:hlinkClick r:id="rId3"/>
              </a:rPr>
              <a:t>https://www.youtube.com/watch?v=NFrU9egvhbs</a:t>
            </a:r>
            <a:r>
              <a:rPr lang="en-GB" dirty="0" smtClean="0"/>
              <a:t> (3.53m clip from FAST- Families against Stress and Trauma, about British young people who travelled to Syria, unexpected to their families)</a:t>
            </a:r>
          </a:p>
          <a:p>
            <a:endParaRPr lang="en-GB" dirty="0" smtClean="0"/>
          </a:p>
          <a:p>
            <a:r>
              <a:rPr lang="en-GB" dirty="0" smtClean="0"/>
              <a:t>Click </a:t>
            </a:r>
            <a:r>
              <a:rPr lang="ro-RO" dirty="0" smtClean="0"/>
              <a:t>pe</a:t>
            </a:r>
            <a:r>
              <a:rPr lang="en-GB" dirty="0" smtClean="0"/>
              <a:t>‘</a:t>
            </a:r>
            <a:r>
              <a:rPr lang="ro-RO" dirty="0" smtClean="0"/>
              <a:t>Cum</a:t>
            </a:r>
            <a:r>
              <a:rPr lang="en-GB" dirty="0" smtClean="0"/>
              <a:t>?’</a:t>
            </a:r>
          </a:p>
          <a:p>
            <a:r>
              <a:rPr lang="en-GB" dirty="0" smtClean="0">
                <a:hlinkClick r:id="rId4"/>
              </a:rPr>
              <a:t>https://www.youtube.com/watch?v=fVaFmcT7ssg</a:t>
            </a:r>
            <a:r>
              <a:rPr lang="en-GB" dirty="0" smtClean="0"/>
              <a:t> (4.57m clip from the Canadian Centre for the prevention of radicalisation leading to violence, about a possible path to radicalisation). </a:t>
            </a:r>
          </a:p>
          <a:p>
            <a:endParaRPr lang="en-GB" dirty="0" smtClean="0"/>
          </a:p>
          <a:p>
            <a:r>
              <a:rPr lang="ro-RO" dirty="0" smtClean="0"/>
              <a:t>Discutați apoi despre ce au reținut</a:t>
            </a:r>
            <a:r>
              <a:rPr lang="en-GB" dirty="0" smtClean="0"/>
              <a:t> (</a:t>
            </a:r>
            <a:r>
              <a:rPr lang="ro-RO" dirty="0" smtClean="0"/>
              <a:t>realizați conexiunea cu slide-ul următor</a:t>
            </a:r>
            <a:r>
              <a:rPr lang="en-GB" dirty="0" smtClean="0"/>
              <a:t>)</a:t>
            </a:r>
          </a:p>
          <a:p>
            <a:endParaRPr lang="en-GB" dirty="0" smtClean="0"/>
          </a:p>
          <a:p>
            <a:r>
              <a:rPr lang="en-GB" dirty="0" smtClean="0"/>
              <a:t>@trainer:</a:t>
            </a:r>
          </a:p>
          <a:p>
            <a:r>
              <a:rPr lang="ro-RO" dirty="0" smtClean="0"/>
              <a:t>Pentru a facilita</a:t>
            </a:r>
            <a:r>
              <a:rPr lang="ro-RO" baseline="0" dirty="0" smtClean="0"/>
              <a:t> o discuție de tip icebreaker și a –i face pe participanți conștienți de ideologiile extremiste și factorii favorizanți – micro, macro și mezo structurali. </a:t>
            </a:r>
            <a:endParaRPr lang="en-GB" dirty="0" smtClean="0"/>
          </a:p>
          <a:p>
            <a:endParaRPr lang="en-GB" dirty="0" smtClean="0"/>
          </a:p>
          <a:p>
            <a:r>
              <a:rPr lang="ro-RO" dirty="0" smtClean="0"/>
              <a:t>Sursele imaginilor</a:t>
            </a:r>
            <a:r>
              <a:rPr lang="en-GB" dirty="0" smtClean="0"/>
              <a:t>: </a:t>
            </a:r>
          </a:p>
          <a:p>
            <a:pPr marL="228600" indent="-228600">
              <a:buAutoNum type="arabicPeriod"/>
            </a:pPr>
            <a:r>
              <a:rPr lang="en-GB" dirty="0" smtClean="0"/>
              <a:t>nytimes.com (American </a:t>
            </a:r>
            <a:r>
              <a:rPr lang="en-GB" dirty="0" err="1" smtClean="0"/>
              <a:t>Dylann</a:t>
            </a:r>
            <a:r>
              <a:rPr lang="en-GB" dirty="0" smtClean="0"/>
              <a:t> Roof, a white supremacist who attacked an African-American church in Charleston, killing 9 people, in 2015. He was 19 at the time of the attack)</a:t>
            </a:r>
          </a:p>
          <a:p>
            <a:pPr marL="228600" indent="-228600">
              <a:buAutoNum type="arabicPeriod"/>
            </a:pPr>
            <a:r>
              <a:rPr lang="en-GB" dirty="0" smtClean="0">
                <a:hlinkClick r:id="rId5"/>
              </a:rPr>
              <a:t>https://www.dw.com/en/after-g20-a-look-at-left-wing-radicalism-in-europe/a-39629507</a:t>
            </a:r>
            <a:r>
              <a:rPr lang="en-GB" dirty="0" smtClean="0"/>
              <a:t> Left wing riots at G20</a:t>
            </a:r>
            <a:endParaRPr lang="en-GB" dirty="0" smtClean="0">
              <a:hlinkClick r:id="rId6"/>
            </a:endParaRPr>
          </a:p>
          <a:p>
            <a:pPr marL="228600" indent="-228600">
              <a:buAutoNum type="arabicPeriod"/>
            </a:pPr>
            <a:r>
              <a:rPr lang="en-GB" dirty="0" smtClean="0">
                <a:hlinkClick r:id="rId6"/>
              </a:rPr>
              <a:t>https://www.thetimes.co.uk/article/teenager-guilty-of-all-female-terror-plot-against-british-museum-6pdbcfc05</a:t>
            </a:r>
            <a:r>
              <a:rPr lang="en-GB" dirty="0" smtClean="0"/>
              <a:t> </a:t>
            </a:r>
            <a:r>
              <a:rPr lang="en-GB" b="0" i="0" dirty="0" err="1" smtClean="0">
                <a:solidFill>
                  <a:srgbClr val="333333"/>
                </a:solidFill>
                <a:effectLst/>
                <a:latin typeface="TimesDigitalW04-Regular"/>
              </a:rPr>
              <a:t>Safaa</a:t>
            </a:r>
            <a:r>
              <a:rPr lang="en-GB" b="0" i="0" dirty="0" smtClean="0">
                <a:solidFill>
                  <a:srgbClr val="333333"/>
                </a:solidFill>
                <a:effectLst/>
                <a:latin typeface="TimesDigitalW04-Regular"/>
              </a:rPr>
              <a:t> </a:t>
            </a:r>
            <a:r>
              <a:rPr lang="en-GB" b="0" i="0" dirty="0" err="1" smtClean="0">
                <a:solidFill>
                  <a:srgbClr val="333333"/>
                </a:solidFill>
                <a:effectLst/>
                <a:latin typeface="TimesDigitalW04-Regular"/>
              </a:rPr>
              <a:t>Boular</a:t>
            </a:r>
            <a:r>
              <a:rPr lang="en-GB" b="0" i="0" dirty="0" smtClean="0">
                <a:solidFill>
                  <a:srgbClr val="333333"/>
                </a:solidFill>
                <a:effectLst/>
                <a:latin typeface="TimesDigitalW04-Regular"/>
              </a:rPr>
              <a:t>, who was just 16 when she married an Islamic State fighter over the internet, was convicted of plotting to attack crowds at the British Museum in central London.</a:t>
            </a:r>
          </a:p>
          <a:p>
            <a:pPr marL="228600" indent="-228600">
              <a:buAutoNum type="arabicPeriod"/>
            </a:pPr>
            <a:endParaRPr lang="en-GB" b="0" i="0" dirty="0" smtClean="0">
              <a:solidFill>
                <a:srgbClr val="333333"/>
              </a:solidFill>
              <a:effectLst/>
              <a:latin typeface="TimesDigitalW04-Regular"/>
            </a:endParaRPr>
          </a:p>
          <a:p>
            <a:pPr marL="0" indent="0">
              <a:buNone/>
            </a:pPr>
            <a:r>
              <a:rPr lang="ro-RO" dirty="0" smtClean="0"/>
              <a:t>Exercițiul durează</a:t>
            </a:r>
            <a:r>
              <a:rPr lang="ro-RO" baseline="0" dirty="0" smtClean="0"/>
              <a:t> 15-20 minute. </a:t>
            </a:r>
            <a:endParaRPr lang="en-GB" dirty="0" smtClean="0"/>
          </a:p>
          <a:p>
            <a:endParaRPr lang="en-GB" dirty="0" smtClean="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3</a:t>
            </a:fld>
            <a:endParaRPr lang="en-US"/>
          </a:p>
        </p:txBody>
      </p:sp>
    </p:spTree>
    <p:extLst>
      <p:ext uri="{BB962C8B-B14F-4D97-AF65-F5344CB8AC3E}">
        <p14:creationId xmlns:p14="http://schemas.microsoft.com/office/powerpoint/2010/main" val="1247758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 / </a:t>
            </a:r>
            <a:r>
              <a:rPr lang="en-GB" sz="1200" b="1" i="0" u="none" strike="noStrike" baseline="0" dirty="0" smtClean="0">
                <a:latin typeface="Verdana" panose="020B0604030504040204" pitchFamily="34" charset="0"/>
              </a:rPr>
              <a:t>sheet 5</a:t>
            </a:r>
          </a:p>
          <a:p>
            <a:r>
              <a:rPr lang="ro-RO" noProof="0" dirty="0" smtClean="0"/>
              <a:t>Multe dintre temele menționate</a:t>
            </a:r>
            <a:r>
              <a:rPr lang="ro-RO" baseline="0" noProof="0" dirty="0" smtClean="0"/>
              <a:t> în cele două clipuri sunt abordate în cursul de față</a:t>
            </a:r>
            <a:r>
              <a:rPr lang="en-GB" noProof="0" dirty="0" smtClean="0"/>
              <a:t>. </a:t>
            </a:r>
            <a:r>
              <a:rPr lang="ro-RO" noProof="0" dirty="0" smtClean="0"/>
              <a:t>Aceste teme au fost alese pentru</a:t>
            </a:r>
            <a:r>
              <a:rPr lang="ro-RO" baseline="0" noProof="0" dirty="0" smtClean="0"/>
              <a:t> că ele au demosntrat o relevanță crescută în porcesele de radicalizare </a:t>
            </a:r>
            <a:r>
              <a:rPr lang="en-GB" baseline="0" noProof="0" dirty="0" smtClean="0"/>
              <a:t>(</a:t>
            </a:r>
            <a:r>
              <a:rPr lang="ro-RO" baseline="0" noProof="0" dirty="0" smtClean="0"/>
              <a:t>așa cum ați văzut în exemplele din videclipuri</a:t>
            </a:r>
            <a:r>
              <a:rPr lang="en-GB" baseline="0" noProof="0" dirty="0" smtClean="0"/>
              <a:t>).</a:t>
            </a:r>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noProof="0" dirty="0" smtClean="0"/>
              <a:t>Acest lcuru a fost confirmat în intervuri si focu-grupuri cu practicieni.</a:t>
            </a:r>
            <a:r>
              <a:rPr lang="en-GB" noProof="0" dirty="0" smtClean="0"/>
              <a:t> </a:t>
            </a:r>
            <a:r>
              <a:rPr lang="ro-RO" noProof="0" dirty="0" smtClean="0"/>
              <a:t>Astfel, au fost create </a:t>
            </a:r>
            <a:r>
              <a:rPr lang="en-GB" noProof="0" dirty="0" smtClean="0"/>
              <a:t>7 </a:t>
            </a:r>
            <a:r>
              <a:rPr lang="ro-RO" noProof="0" dirty="0" smtClean="0"/>
              <a:t>ateliere interactive care au fost testate prin laboratoare experimentale</a:t>
            </a:r>
            <a:r>
              <a:rPr lang="en-GB" noProof="0" dirty="0" smtClean="0"/>
              <a:t>.</a:t>
            </a:r>
            <a:r>
              <a:rPr lang="en-GB" baseline="0" noProof="0" dirty="0" smtClean="0"/>
              <a:t> </a:t>
            </a:r>
          </a:p>
          <a:p>
            <a:endParaRPr lang="en-GB" noProof="0" dirty="0" smtClean="0"/>
          </a:p>
          <a:p>
            <a:r>
              <a:rPr lang="en-GB" baseline="0" noProof="0" dirty="0" smtClean="0"/>
              <a:t>- </a:t>
            </a:r>
            <a:r>
              <a:rPr lang="ro-RO" baseline="0" noProof="0" dirty="0" smtClean="0"/>
              <a:t>Primele trei contribuie la crearea rezilienței la nivel individual</a:t>
            </a:r>
            <a:r>
              <a:rPr lang="en-GB" baseline="0" noProof="0" dirty="0" smtClean="0"/>
              <a:t> </a:t>
            </a:r>
            <a:r>
              <a:rPr lang="ro-RO" baseline="0" noProof="0" dirty="0" smtClean="0"/>
              <a:t>în fața situațiilor care favorizează radicalizarea sau care pot constitui triggeri ai radicalizării</a:t>
            </a:r>
            <a:r>
              <a:rPr lang="en-GB" baseline="0" noProof="0" dirty="0" smtClean="0"/>
              <a:t>,</a:t>
            </a:r>
          </a:p>
          <a:p>
            <a:pPr marL="171450" indent="-171450">
              <a:buFontTx/>
              <a:buChar char="-"/>
            </a:pPr>
            <a:r>
              <a:rPr lang="ro-RO" baseline="0" noProof="0" dirty="0" smtClean="0"/>
              <a:t>Al doilea grup de ateliere contribuie la cresterea rezilienței colective, a comunității în care se dezvoltă tinerii</a:t>
            </a:r>
            <a:r>
              <a:rPr lang="en-GB" baseline="0" noProof="0" dirty="0" smtClean="0"/>
              <a:t> (</a:t>
            </a:r>
            <a:r>
              <a:rPr lang="ro-RO" baseline="0" noProof="0" dirty="0" smtClean="0"/>
              <a:t>conferind comunității capacitatea de a răspunde proactiv și a se proteja de efectele polarizării sociale</a:t>
            </a:r>
            <a:r>
              <a:rPr lang="en-GB" sz="1200" b="0"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ale radicalizării și extremismului violent)</a:t>
            </a:r>
            <a:endParaRPr lang="en-GB" baseline="0" noProof="0" dirty="0" smtClean="0"/>
          </a:p>
          <a:p>
            <a:pPr marL="171450" indent="-171450">
              <a:buFontTx/>
              <a:buChar char="-"/>
            </a:pPr>
            <a:r>
              <a:rPr lang="ro-RO" baseline="0" noProof="0" dirty="0" smtClean="0"/>
              <a:t>Iar ultimul atelier este dedicat disutării modului de creare a unui răspuns eficient din partea statului </a:t>
            </a:r>
            <a:r>
              <a:rPr lang="en-GB" baseline="0" noProof="0" dirty="0" smtClean="0"/>
              <a:t>(</a:t>
            </a:r>
            <a:r>
              <a:rPr lang="ro-RO" baseline="0" noProof="0" dirty="0" smtClean="0"/>
              <a:t>un răspuns moderat și proportional al  guvernului și al institutiilor de aplciare a legii la conflcite latente și provocări)</a:t>
            </a:r>
            <a:endParaRPr lang="en-GB" baseline="0" noProof="0" dirty="0" smtClean="0"/>
          </a:p>
          <a:p>
            <a:endParaRPr lang="en-GB" baseline="0" noProof="0" dirty="0" smtClean="0"/>
          </a:p>
          <a:p>
            <a:r>
              <a:rPr lang="ro-RO" sz="1800" b="0" i="0" u="none" strike="noStrike" baseline="0" dirty="0" smtClean="0">
                <a:solidFill>
                  <a:srgbClr val="000000"/>
                </a:solidFill>
                <a:latin typeface="Calibri" panose="020F0502020204030204" pitchFamily="34" charset="0"/>
              </a:rPr>
              <a:t>Acest curs va oferi informații și exemple ilustrative din toate cele 7 ateliere</a:t>
            </a:r>
            <a:r>
              <a:rPr lang="en-GB" sz="1800" noProof="0" dirty="0" smtClean="0"/>
              <a:t>. </a:t>
            </a:r>
            <a:r>
              <a:rPr lang="ro-RO" sz="1800" noProof="0" dirty="0" smtClean="0"/>
              <a:t>Acesteasunt menite să permită</a:t>
            </a:r>
            <a:r>
              <a:rPr lang="ro-RO" sz="1800" baseline="0" noProof="0" dirty="0" smtClean="0"/>
              <a:t> internalizarea și replicarea  strategiilor practice, concrete și a aptitudinilor individuale de rezolvare a conflictelor,</a:t>
            </a:r>
            <a:r>
              <a:rPr lang="en-GB" sz="1800" b="0" i="0" u="none" strike="noStrike" baseline="0" dirty="0" smtClean="0">
                <a:solidFill>
                  <a:srgbClr val="000000"/>
                </a:solidFill>
                <a:latin typeface="Calibri" panose="020F0502020204030204" pitchFamily="34" charset="0"/>
              </a:rPr>
              <a:t> </a:t>
            </a:r>
            <a:r>
              <a:rPr lang="ro-RO" sz="1800" b="0" i="0" u="none" strike="noStrike" baseline="0" dirty="0" smtClean="0">
                <a:solidFill>
                  <a:srgbClr val="000000"/>
                </a:solidFill>
                <a:latin typeface="Calibri" panose="020F0502020204030204" pitchFamily="34" charset="0"/>
              </a:rPr>
              <a:t>creare a unui climat inclusiv, de promovare a gândirii critice, gestionare a furiei</a:t>
            </a:r>
            <a:r>
              <a:rPr lang="en-GB" sz="1800" b="0" i="0" u="none" strike="noStrike" baseline="0" dirty="0" smtClean="0">
                <a:solidFill>
                  <a:srgbClr val="000000"/>
                </a:solidFill>
                <a:latin typeface="Calibri" panose="020F0502020204030204" pitchFamily="34" charset="0"/>
              </a:rPr>
              <a:t>, </a:t>
            </a:r>
            <a:r>
              <a:rPr lang="ro-RO" sz="1800" b="0" i="0" u="none" strike="noStrike" baseline="0" dirty="0" smtClean="0">
                <a:solidFill>
                  <a:srgbClr val="000000"/>
                </a:solidFill>
                <a:latin typeface="Calibri" panose="020F0502020204030204" pitchFamily="34" charset="0"/>
              </a:rPr>
              <a:t>răspuns proportional</a:t>
            </a:r>
            <a:r>
              <a:rPr lang="en-GB" sz="1800" b="0" i="0" u="none" strike="noStrike" baseline="0" dirty="0" smtClean="0">
                <a:solidFill>
                  <a:srgbClr val="000000"/>
                </a:solidFill>
                <a:latin typeface="Calibri" panose="020F0502020204030204" pitchFamily="34" charset="0"/>
              </a:rPr>
              <a:t>. </a:t>
            </a:r>
            <a:endParaRPr lang="en-GB"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noProof="0" dirty="0" smtClean="0"/>
              <a:t>Pentru fiecare tema, vă vom prezenta atât un set de informații relevante, cât și un kit de exerciții</a:t>
            </a:r>
            <a:r>
              <a:rPr lang="en-GB" noProof="0" dirty="0" smtClean="0"/>
              <a:t>. </a:t>
            </a:r>
            <a:r>
              <a:rPr lang="ro-RO" noProof="0" dirty="0" smtClean="0"/>
              <a:t>Obiectivul</a:t>
            </a:r>
            <a:r>
              <a:rPr lang="ro-RO" baseline="0" noProof="0" dirty="0" smtClean="0"/>
              <a:t> este ca in urma absolvirii acestui curs, dumneavoastra să puteti folosi documentele adiacente pentru a putea livra mai departe toate cele 7 ateliere. </a:t>
            </a:r>
            <a:endParaRPr lang="en-GB" noProof="0" dirty="0" smtClean="0"/>
          </a:p>
          <a:p>
            <a:endParaRPr lang="en-GB" baseline="0" noProof="0" dirty="0" smtClean="0"/>
          </a:p>
          <a:p>
            <a:endParaRPr lang="en-GB" baseline="0" noProof="0" dirty="0" smtClean="0"/>
          </a:p>
          <a:p>
            <a:endParaRPr lang="en-GB" dirty="0" smtClean="0"/>
          </a:p>
          <a:p>
            <a:endParaRPr lang="en-GB" baseline="0" noProof="0" dirty="0"/>
          </a:p>
          <a:p>
            <a:endParaRPr lang="en-GB" baseline="0" noProof="0" dirty="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4</a:t>
            </a:fld>
            <a:endParaRPr lang="en-US"/>
          </a:p>
        </p:txBody>
      </p:sp>
    </p:spTree>
    <p:extLst>
      <p:ext uri="{BB962C8B-B14F-4D97-AF65-F5344CB8AC3E}">
        <p14:creationId xmlns:p14="http://schemas.microsoft.com/office/powerpoint/2010/main" val="2085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Instrucțiuni / </a:t>
            </a:r>
            <a:r>
              <a:rPr lang="en-GB" sz="1200" b="1" i="0" u="none" strike="noStrike" baseline="0" dirty="0" smtClean="0">
                <a:latin typeface="Verdana" panose="020B0604030504040204" pitchFamily="34" charset="0"/>
              </a:rPr>
              <a:t>sheet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t>Atelierele își propun să ofere practicienilor din prima linie cunoașterea și instrumentele de</a:t>
            </a:r>
            <a:r>
              <a:rPr lang="ro-RO" baseline="0" dirty="0" smtClean="0"/>
              <a:t> care au nevoie pentru a-i ajuta pe tineri să devină rezilieți în fața expunerii la radicalizare</a:t>
            </a:r>
            <a:r>
              <a:rPr lang="en-GB" dirty="0" smtClean="0"/>
              <a:t>. </a:t>
            </a:r>
            <a:r>
              <a:rPr lang="ro-RO" dirty="0" smtClean="0"/>
              <a:t>Principalele competențe ale căror consolidare a urmărim în cazul tinerilor sunt</a:t>
            </a:r>
            <a:r>
              <a:rPr lang="en-GB"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dirty="0" smtClean="0"/>
              <a:t>Competențele sociale </a:t>
            </a: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0" baseline="0" dirty="0" smtClean="0"/>
              <a:t>Disponibilitatea pentru interacțiune cu ceilalți,</a:t>
            </a:r>
            <a:r>
              <a:rPr lang="en-GB" sz="1200" dirty="0" smtClean="0"/>
              <a:t> </a:t>
            </a:r>
            <a:r>
              <a:rPr lang="ro-RO" sz="1200" dirty="0" smtClean="0"/>
              <a:t>flexibilitatea conceptuală și</a:t>
            </a:r>
            <a:r>
              <a:rPr lang="ro-RO" sz="1200" baseline="0" dirty="0" smtClean="0"/>
              <a:t> intelectuală</a:t>
            </a:r>
            <a:r>
              <a:rPr lang="en-GB" sz="1200" dirty="0" smtClean="0"/>
              <a:t>, </a:t>
            </a:r>
            <a:r>
              <a:rPr lang="ro-RO" sz="1200" dirty="0" smtClean="0"/>
              <a:t>grija față de ceilalți</a:t>
            </a:r>
            <a:r>
              <a:rPr lang="ro-RO" sz="1200" baseline="0" dirty="0" smtClean="0"/>
              <a:t>, bune abilități de comunicare</a:t>
            </a:r>
            <a:r>
              <a:rPr lang="en-GB" sz="1200" dirty="0" smtClean="0"/>
              <a:t>,</a:t>
            </a:r>
            <a:r>
              <a:rPr lang="ro-RO" sz="1200" dirty="0" smtClean="0"/>
              <a:t> simțul umorului </a:t>
            </a:r>
            <a:r>
              <a:rPr lang="en-GB" sz="1200" dirty="0" smtClean="0"/>
              <a:t/>
            </a:r>
            <a:br>
              <a:rPr lang="en-GB" sz="1200" dirty="0" smtClean="0"/>
            </a:br>
            <a:endParaRPr lang="en-GB" sz="1200"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dirty="0" smtClean="0">
                <a:solidFill>
                  <a:srgbClr val="FF3847"/>
                </a:solidFill>
              </a:rPr>
              <a:t>Competențe emoționale</a:t>
            </a:r>
            <a:r>
              <a:rPr lang="en-GB" sz="1200" b="1" dirty="0" smtClean="0">
                <a:solidFill>
                  <a:srgbClr val="FF3847"/>
                </a:solidFill>
              </a:rPr>
              <a:t> &amp; </a:t>
            </a:r>
            <a:r>
              <a:rPr lang="ro-RO" sz="1200" b="1" dirty="0" smtClean="0">
                <a:solidFill>
                  <a:srgbClr val="FF3847"/>
                </a:solidFill>
              </a:rPr>
              <a:t>consolidarea autonomiei</a:t>
            </a:r>
            <a:r>
              <a:rPr lang="en-GB" sz="1200" b="1" dirty="0" smtClean="0"/>
              <a:t/>
            </a:r>
            <a:br>
              <a:rPr lang="en-GB" sz="1200" b="1" dirty="0" smtClean="0"/>
            </a:br>
            <a:r>
              <a:rPr lang="ro-RO" sz="1200" b="0" dirty="0" smtClean="0"/>
              <a:t>Un simț</a:t>
            </a:r>
            <a:r>
              <a:rPr lang="ro-RO" sz="1200" b="0" baseline="0" dirty="0" smtClean="0"/>
              <a:t> de independență constructiv,</a:t>
            </a:r>
            <a:r>
              <a:rPr lang="en-GB" sz="1200" dirty="0" smtClean="0"/>
              <a:t> </a:t>
            </a:r>
            <a:r>
              <a:rPr lang="ro-RO" sz="1200" dirty="0" smtClean="0"/>
              <a:t>convingerea</a:t>
            </a:r>
            <a:r>
              <a:rPr lang="ro-RO" sz="1200" baseline="0" dirty="0" smtClean="0"/>
              <a:t> față de propria eficiență,</a:t>
            </a:r>
            <a:r>
              <a:rPr lang="en-GB" sz="1200" dirty="0" smtClean="0"/>
              <a:t> </a:t>
            </a:r>
            <a:r>
              <a:rPr lang="ro-RO" sz="1200" dirty="0" smtClean="0"/>
              <a:t>stimă de sine crescută,</a:t>
            </a:r>
            <a:r>
              <a:rPr lang="en-GB" sz="1200" dirty="0" smtClean="0"/>
              <a:t> control</a:t>
            </a:r>
            <a:r>
              <a:rPr lang="ro-RO" sz="1200" dirty="0" smtClean="0"/>
              <a:t> al impulsurilor</a:t>
            </a:r>
            <a:r>
              <a:rPr lang="en-GB" sz="1200" dirty="0" smtClean="0"/>
              <a:t>, </a:t>
            </a:r>
            <a:r>
              <a:rPr lang="ro-RO" sz="1200" dirty="0" smtClean="0"/>
              <a:t>planificare și setare</a:t>
            </a:r>
            <a:r>
              <a:rPr lang="ro-RO" sz="1200" baseline="0" dirty="0" smtClean="0"/>
              <a:t> de obiective,</a:t>
            </a:r>
            <a:r>
              <a:rPr lang="en-GB" sz="1200" dirty="0" smtClean="0"/>
              <a:t> </a:t>
            </a:r>
            <a:r>
              <a:rPr lang="ro-RO" sz="1200" dirty="0" smtClean="0"/>
              <a:t>speranță în viitor</a:t>
            </a: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lvl="0" algn="l">
              <a:defRPr/>
            </a:pPr>
            <a:r>
              <a:rPr lang="ro-RO" sz="1200" b="1" dirty="0" smtClean="0">
                <a:solidFill>
                  <a:srgbClr val="3AC001"/>
                </a:solidFill>
              </a:rPr>
              <a:t>Mediere și negociere</a:t>
            </a:r>
            <a:r>
              <a:rPr lang="en-GB" sz="1200" b="0" dirty="0" smtClean="0"/>
              <a:t/>
            </a:r>
            <a:br>
              <a:rPr lang="en-GB" sz="1200" b="0" dirty="0" smtClean="0"/>
            </a:br>
            <a:r>
              <a:rPr lang="en-GB" sz="1200" b="0" dirty="0" smtClean="0"/>
              <a:t>R</a:t>
            </a:r>
            <a:r>
              <a:rPr lang="ro-RO" sz="1200" b="0" dirty="0" smtClean="0"/>
              <a:t>ezolvarea de </a:t>
            </a:r>
            <a:r>
              <a:rPr lang="en-GB" sz="1200" dirty="0" smtClean="0"/>
              <a:t>problem</a:t>
            </a:r>
            <a:r>
              <a:rPr lang="ro-RO" sz="1200" dirty="0" smtClean="0"/>
              <a:t>e și atingerea</a:t>
            </a:r>
            <a:r>
              <a:rPr lang="ro-RO" sz="1200" baseline="0" dirty="0" smtClean="0"/>
              <a:t> consensului de grup</a:t>
            </a:r>
            <a:r>
              <a:rPr lang="en-US" sz="1200" baseline="0" dirty="0" smtClean="0"/>
              <a:t> -</a:t>
            </a:r>
            <a:r>
              <a:rPr lang="en-GB" sz="1200" dirty="0" smtClean="0"/>
              <a:t> </a:t>
            </a:r>
            <a:r>
              <a:rPr lang="ro-RO" sz="1200" dirty="0" smtClean="0"/>
              <a:t>,,stai</a:t>
            </a:r>
            <a:r>
              <a:rPr lang="ro-RO" sz="1200" baseline="0" dirty="0" smtClean="0"/>
              <a:t> și gândește înainte de a răspunde la o provocare</a:t>
            </a:r>
            <a:r>
              <a:rPr lang="en-US" sz="1200" baseline="0" dirty="0" smtClean="0"/>
              <a:t>”</a:t>
            </a:r>
            <a:endParaRPr lang="en-GB" sz="1200" dirty="0" smtClean="0"/>
          </a:p>
          <a:p>
            <a:pPr lvl="0" algn="l">
              <a:defRPr/>
            </a:pPr>
            <a:endParaRPr lang="en-GB"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smtClean="0"/>
              <a:t>Rezolvarea</a:t>
            </a:r>
            <a:r>
              <a:rPr lang="en-GB" sz="1200" b="1" baseline="0" dirty="0" smtClean="0"/>
              <a:t> de </a:t>
            </a:r>
            <a:r>
              <a:rPr lang="en-GB" sz="1200" b="1" baseline="0" dirty="0" err="1" smtClean="0"/>
              <a:t>probleme</a:t>
            </a:r>
            <a:r>
              <a:rPr lang="en-GB" sz="1200" b="1" dirty="0" smtClean="0"/>
              <a:t/>
            </a:r>
            <a:br>
              <a:rPr lang="en-GB" sz="1200" b="1" dirty="0" smtClean="0"/>
            </a:br>
            <a:r>
              <a:rPr lang="en-GB" sz="1200" b="0" dirty="0" err="1" smtClean="0"/>
              <a:t>Capacitatea</a:t>
            </a:r>
            <a:r>
              <a:rPr lang="en-GB" sz="1200" b="0" dirty="0" smtClean="0"/>
              <a:t> de a </a:t>
            </a:r>
            <a:r>
              <a:rPr lang="en-GB" sz="1200" b="0" dirty="0" err="1" smtClean="0"/>
              <a:t>folosi</a:t>
            </a:r>
            <a:r>
              <a:rPr lang="en-GB" sz="1200" b="0" dirty="0" smtClean="0"/>
              <a:t> g</a:t>
            </a:r>
            <a:r>
              <a:rPr lang="ro-RO" sz="1200" b="0" dirty="0" smtClean="0"/>
              <a:t>ândirea</a:t>
            </a:r>
            <a:r>
              <a:rPr lang="ro-RO" sz="1200" b="0" baseline="0" dirty="0" smtClean="0"/>
              <a:t> abstractă</a:t>
            </a:r>
            <a:r>
              <a:rPr lang="en-GB" sz="1200" dirty="0" smtClean="0"/>
              <a:t>, </a:t>
            </a:r>
            <a:r>
              <a:rPr lang="ro-RO" sz="1200" dirty="0" smtClean="0"/>
              <a:t>de</a:t>
            </a:r>
            <a:r>
              <a:rPr lang="ro-RO" sz="1200" baseline="0" dirty="0" smtClean="0"/>
              <a:t> a te angaja în procese de gândire reflexivă</a:t>
            </a:r>
            <a:r>
              <a:rPr lang="en-GB" sz="1200" dirty="0" smtClean="0"/>
              <a:t>, </a:t>
            </a:r>
            <a:r>
              <a:rPr lang="ro-RO" sz="1200" dirty="0" smtClean="0"/>
              <a:t>de a folosi gândirea</a:t>
            </a:r>
            <a:r>
              <a:rPr lang="ro-RO" sz="1200" baseline="0" dirty="0" smtClean="0"/>
              <a:t> critică</a:t>
            </a:r>
            <a:r>
              <a:rPr lang="en-GB" sz="1200" dirty="0" smtClean="0"/>
              <a:t>, </a:t>
            </a:r>
            <a:r>
              <a:rPr lang="ro-RO" sz="1200" dirty="0" smtClean="0"/>
              <a:t>de a dezvotla soluții alternative în</a:t>
            </a:r>
            <a:r>
              <a:rPr lang="ro-RO" sz="1200" baseline="0" dirty="0" smtClean="0"/>
              <a:t> situații cu grad mare de frustrare</a:t>
            </a:r>
            <a:endParaRPr lang="en-GB" sz="1200" dirty="0" smtClean="0"/>
          </a:p>
          <a:p>
            <a:r>
              <a:rPr lang="en-GB" sz="120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5</a:t>
            </a:fld>
            <a:endParaRPr lang="en-US"/>
          </a:p>
        </p:txBody>
      </p:sp>
    </p:spTree>
    <p:extLst>
      <p:ext uri="{BB962C8B-B14F-4D97-AF65-F5344CB8AC3E}">
        <p14:creationId xmlns:p14="http://schemas.microsoft.com/office/powerpoint/2010/main" val="419971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 / </a:t>
            </a:r>
            <a:r>
              <a:rPr lang="en-GB" sz="1200" b="1" i="0" u="none" strike="noStrike" baseline="0" dirty="0" smtClean="0">
                <a:latin typeface="Verdana" panose="020B0604030504040204" pitchFamily="34" charset="0"/>
              </a:rPr>
              <a:t>sheet 7</a:t>
            </a:r>
          </a:p>
          <a:p>
            <a:r>
              <a:rPr lang="ro-RO" dirty="0" smtClean="0"/>
              <a:t>Construcția</a:t>
            </a:r>
            <a:r>
              <a:rPr lang="ro-RO" baseline="0" dirty="0" smtClean="0"/>
              <a:t> fiecărui atelier este următoarea</a:t>
            </a:r>
            <a:r>
              <a:rPr lang="en-GB" dirty="0" smtClean="0"/>
              <a:t>:</a:t>
            </a:r>
          </a:p>
          <a:p>
            <a:r>
              <a:rPr lang="ro-RO" sz="1200" b="0" i="0" u="none" strike="noStrike" baseline="0" dirty="0" smtClean="0">
                <a:solidFill>
                  <a:srgbClr val="000000"/>
                </a:solidFill>
                <a:latin typeface="Calibri" panose="020F0502020204030204" pitchFamily="34" charset="0"/>
              </a:rPr>
              <a:t>Atelierul oferă informații și scenarii de exerciții care să ajute la</a:t>
            </a:r>
            <a:r>
              <a:rPr lang="en-GB" sz="1200" b="0" i="0" u="none" strike="noStrike" baseline="0" dirty="0" smtClean="0">
                <a:solidFill>
                  <a:srgbClr val="000000"/>
                </a:solidFill>
                <a:latin typeface="Calibri" panose="020F0502020204030204" pitchFamily="34" charset="0"/>
              </a:rPr>
              <a:t>: </a:t>
            </a:r>
          </a:p>
          <a:p>
            <a:pPr marL="285750" indent="-285750">
              <a:buFontTx/>
              <a:buChar char="-"/>
            </a:pPr>
            <a:r>
              <a:rPr lang="ro-RO" sz="1200" b="1" i="0" u="none" strike="noStrike" baseline="0" dirty="0" smtClean="0">
                <a:solidFill>
                  <a:srgbClr val="000000"/>
                </a:solidFill>
                <a:latin typeface="Verdana" panose="020B0604030504040204" pitchFamily="34" charset="0"/>
              </a:rPr>
              <a:t>Dobândirea unei înțelegeri solide a conceptelor</a:t>
            </a:r>
            <a:r>
              <a:rPr lang="en-GB" sz="1200" b="0" i="0" u="none" strike="noStrike" baseline="0" dirty="0" smtClean="0">
                <a:solidFill>
                  <a:srgbClr val="000000"/>
                </a:solidFill>
                <a:latin typeface="Verdana" panose="020B0604030504040204" pitchFamily="34" charset="0"/>
              </a:rPr>
              <a:t>; </a:t>
            </a:r>
            <a:br>
              <a:rPr lang="en-GB" sz="1200" b="0" i="0" u="none" strike="noStrike" baseline="0" dirty="0" smtClean="0">
                <a:solidFill>
                  <a:srgbClr val="000000"/>
                </a:solidFill>
                <a:latin typeface="Verdana" panose="020B0604030504040204" pitchFamily="34" charset="0"/>
              </a:rPr>
            </a:br>
            <a:r>
              <a:rPr lang="ro-RO" sz="1200" b="0" i="0" u="none" strike="noStrike" baseline="0" dirty="0" smtClean="0">
                <a:solidFill>
                  <a:srgbClr val="000000"/>
                </a:solidFill>
                <a:latin typeface="Verdana" panose="020B0604030504040204" pitchFamily="34" charset="0"/>
              </a:rPr>
              <a:t>Sumar</a:t>
            </a:r>
            <a:r>
              <a:rPr lang="en-GB" sz="1200" b="0" i="0" u="none" strike="noStrike" baseline="0" dirty="0" smtClean="0">
                <a:solidFill>
                  <a:srgbClr val="000000"/>
                </a:solidFill>
                <a:latin typeface="Verdana" panose="020B0604030504040204" pitchFamily="34" charset="0"/>
              </a:rPr>
              <a:t>: </a:t>
            </a:r>
            <a:r>
              <a:rPr lang="ro-RO" sz="1200" b="0" i="0" u="none" strike="noStrike" baseline="0" dirty="0" smtClean="0">
                <a:solidFill>
                  <a:srgbClr val="000000"/>
                </a:solidFill>
                <a:latin typeface="Verdana" panose="020B0604030504040204" pitchFamily="34" charset="0"/>
              </a:rPr>
              <a:t>radicalizarea - concept general, relația dintre radicalizare și 1/7 teme de atelier</a:t>
            </a:r>
            <a:endParaRPr lang="en-GB" sz="1200" b="0" i="0" u="none" strike="noStrike" baseline="0" dirty="0" smtClean="0">
              <a:solidFill>
                <a:srgbClr val="000000"/>
              </a:solidFill>
              <a:latin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baseline="0" dirty="0" smtClean="0">
                <a:solidFill>
                  <a:srgbClr val="000000"/>
                </a:solidFill>
                <a:latin typeface="Calibri" panose="020F0502020204030204" pitchFamily="34" charset="0"/>
              </a:rPr>
              <a:t>Fiecare atelier începe cu o explicație generală a conceptului de radicalizare </a:t>
            </a:r>
            <a:r>
              <a:rPr lang="en-GB" sz="1200" b="0" i="0" u="none" strike="noStrike" baseline="0" dirty="0" smtClean="0">
                <a:solidFill>
                  <a:srgbClr val="000000"/>
                </a:solidFill>
                <a:latin typeface="Calibri" panose="020F0502020204030204" pitchFamily="34" charset="0"/>
              </a:rPr>
              <a:t>(</a:t>
            </a:r>
            <a:r>
              <a:rPr lang="ro-RO" sz="1200" b="0" i="0" u="none" strike="noStrike" baseline="0" dirty="0" smtClean="0">
                <a:solidFill>
                  <a:srgbClr val="000000"/>
                </a:solidFill>
                <a:latin typeface="Calibri" panose="020F0502020204030204" pitchFamily="34" charset="0"/>
              </a:rPr>
              <a:t>așa cum vom proceda și noi azi</a:t>
            </a:r>
            <a:r>
              <a:rPr lang="en-GB" sz="1200" b="0"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apoi vor urma explicații cu privire la de ex. modul cum incapacitatea de a gestiona furia poate contribui la procesul de radicalizare</a:t>
            </a:r>
            <a:r>
              <a:rPr lang="en-GB" sz="1200" b="0" i="0" u="none" strike="noStrike" baseline="0" dirty="0" smtClean="0">
                <a:solidFill>
                  <a:srgbClr val="000000"/>
                </a:solidFill>
                <a:latin typeface="Calibri" panose="020F0502020204030204" pitchFamily="34" charset="0"/>
              </a:rPr>
              <a:t>.</a:t>
            </a:r>
          </a:p>
          <a:p>
            <a:pPr marL="0" indent="0">
              <a:buFontTx/>
              <a:buNone/>
            </a:pPr>
            <a:endParaRPr lang="en-GB" sz="1200" b="0" i="0" u="none" strike="noStrike" baseline="0" dirty="0" smtClean="0">
              <a:solidFill>
                <a:srgbClr val="000000"/>
              </a:solidFill>
              <a:latin typeface="Verdana" panose="020B0604030504040204" pitchFamily="34" charset="0"/>
            </a:endParaRPr>
          </a:p>
          <a:p>
            <a:pPr marL="285750" indent="-285750">
              <a:buFontTx/>
              <a:buChar char="-"/>
            </a:pPr>
            <a:r>
              <a:rPr lang="ro-RO" sz="1200" b="0" i="0" u="none" strike="noStrike" kern="1200" baseline="0" dirty="0" smtClean="0">
                <a:solidFill>
                  <a:srgbClr val="000000"/>
                </a:solidFill>
                <a:latin typeface="Calibri" panose="020F0502020204030204" pitchFamily="34" charset="0"/>
                <a:ea typeface="+mn-ea"/>
                <a:cs typeface="+mn-cs"/>
              </a:rPr>
              <a:t>Asimilarea aptitudinilor, strategiilor și tehnicilor care vor putea fi folosite în relație cu tinerii -  acestea vor fi exersate în mediul sigur al atelierului</a:t>
            </a:r>
            <a:r>
              <a:rPr lang="en-GB" sz="1200" b="0" i="0" u="none" strike="noStrike" baseline="0" dirty="0" smtClean="0">
                <a:solidFill>
                  <a:srgbClr val="000000"/>
                </a:solidFill>
                <a:latin typeface="Calibri" panose="020F0502020204030204" pitchFamily="34" charset="0"/>
              </a:rPr>
              <a:t>. </a:t>
            </a:r>
          </a:p>
          <a:p>
            <a:pPr marL="0" indent="0">
              <a:buFontTx/>
              <a:buNone/>
            </a:pPr>
            <a:r>
              <a:rPr lang="ro-RO" sz="1200" b="0" i="0" u="none" strike="noStrike" baseline="0" dirty="0" smtClean="0">
                <a:solidFill>
                  <a:srgbClr val="000000"/>
                </a:solidFill>
                <a:latin typeface="Calibri" panose="020F0502020204030204" pitchFamily="34" charset="0"/>
              </a:rPr>
              <a:t>Atelierele propun tehnici are ajută practicienii să ofere tinerilor metode de răspuns în situații disfuncționale care ar putea genera o cale către radicalizare. Acestea oferă practicienilor implicați în interacțiunea cu tinerii soluții de încurajare a controlului comportamentelor prin asumarea de decizii care să le satisfacă nevoile în moduri on-distructive și să rezolve conflicte în moduri principiale</a:t>
            </a:r>
            <a:r>
              <a:rPr lang="en-GB" sz="1200" b="0" i="0" u="none" strike="noStrike" baseline="0" dirty="0" smtClean="0">
                <a:solidFill>
                  <a:srgbClr val="000000"/>
                </a:solidFill>
                <a:latin typeface="Calibri" panose="020F0502020204030204" pitchFamily="34" charset="0"/>
              </a:rPr>
              <a:t>.</a:t>
            </a:r>
          </a:p>
          <a:p>
            <a:pPr marL="0" indent="0">
              <a:buFontTx/>
              <a:buNone/>
            </a:pPr>
            <a:endParaRPr lang="en-GB" sz="1200" b="0" i="0" u="none" strike="noStrike" baseline="0" dirty="0" smtClean="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o-RO" sz="1200" b="0" i="0" u="none" strike="noStrike" baseline="0" dirty="0" smtClean="0">
                <a:solidFill>
                  <a:srgbClr val="000000"/>
                </a:solidFill>
                <a:latin typeface="Calibri" panose="020F0502020204030204" pitchFamily="34" charset="0"/>
              </a:rPr>
              <a:t>Exercițiile ăși ropun să atingă rezultate diferite</a:t>
            </a:r>
            <a:r>
              <a:rPr lang="en-GB" sz="1200" b="0"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unele de ajută să înțelegi mai bine tema de discuție,</a:t>
            </a:r>
            <a:r>
              <a:rPr lang="en-GB" sz="1200" b="0"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unele îți permit să identifici și să cartografiezi porblemele și altele te ajută să rezolvi </a:t>
            </a:r>
            <a:r>
              <a:rPr lang="en-GB" sz="1200" b="0" i="0" u="none" strike="noStrike" baseline="0" dirty="0" smtClean="0">
                <a:solidFill>
                  <a:srgbClr val="000000"/>
                </a:solidFill>
                <a:latin typeface="Calibri" panose="020F0502020204030204" pitchFamily="34" charset="0"/>
              </a:rPr>
              <a:t>problem</a:t>
            </a:r>
            <a:r>
              <a:rPr lang="ro-RO" sz="1200" b="0" i="0" u="none" strike="noStrike" baseline="0" dirty="0" smtClean="0">
                <a:solidFill>
                  <a:srgbClr val="000000"/>
                </a:solidFill>
                <a:latin typeface="Calibri" panose="020F0502020204030204" pitchFamily="34" charset="0"/>
              </a:rPr>
              <a:t>ele</a:t>
            </a:r>
            <a:r>
              <a:rPr lang="en-GB" sz="1200" b="0" i="0" u="none" strike="noStrike" baseline="0" dirty="0" smtClean="0">
                <a:solidFill>
                  <a:srgbClr val="000000"/>
                </a:solidFill>
                <a:latin typeface="Calibri" panose="020F0502020204030204" pitchFamily="34" charset="0"/>
              </a:rPr>
              <a:t>. </a:t>
            </a:r>
            <a:r>
              <a:rPr lang="ro-RO" sz="1200" b="0" i="0" u="none" strike="noStrike" baseline="0" dirty="0" smtClean="0">
                <a:solidFill>
                  <a:srgbClr val="000000"/>
                </a:solidFill>
                <a:latin typeface="Calibri" panose="020F0502020204030204" pitchFamily="34" charset="0"/>
              </a:rPr>
              <a:t>De aceea, pentru ca ele să fie eficiente, va fi nevoie să le folosiți în combinație, și nu singular</a:t>
            </a:r>
            <a:r>
              <a:rPr lang="en-GB" sz="1200" b="0" i="0" u="none" strike="noStrike" baseline="0" dirty="0" smtClean="0">
                <a:solidFill>
                  <a:srgbClr val="000000"/>
                </a:solidFill>
                <a:latin typeface="Calibri" panose="020F0502020204030204" pitchFamily="34" charset="0"/>
              </a:rPr>
              <a:t>.</a:t>
            </a:r>
          </a:p>
          <a:p>
            <a:endParaRPr lang="en-GB" sz="1000" b="0" i="0" u="none" strike="noStrike" baseline="0" dirty="0" smtClean="0">
              <a:solidFill>
                <a:srgbClr val="000000"/>
              </a:solidFill>
              <a:latin typeface="Calibri" panose="020F0502020204030204" pitchFamily="34" charset="0"/>
            </a:endParaRPr>
          </a:p>
          <a:p>
            <a:r>
              <a:rPr lang="ro-RO" sz="1000" b="0" i="0" u="none" strike="noStrike" baseline="0" dirty="0" smtClean="0">
                <a:solidFill>
                  <a:srgbClr val="000000"/>
                </a:solidFill>
                <a:latin typeface="Calibri" panose="020F0502020204030204" pitchFamily="34" charset="0"/>
              </a:rPr>
              <a:t>De asemenea,</a:t>
            </a:r>
            <a:r>
              <a:rPr lang="en-GB" sz="1000" b="0" i="0" u="none" strike="noStrike" baseline="0" dirty="0" smtClean="0">
                <a:solidFill>
                  <a:srgbClr val="000000"/>
                </a:solidFill>
                <a:latin typeface="Calibri" panose="020F0502020204030204" pitchFamily="34" charset="0"/>
              </a:rPr>
              <a:t> </a:t>
            </a:r>
            <a:r>
              <a:rPr lang="ro-RO" sz="1000" b="0" i="0" u="none" strike="noStrike" baseline="0" dirty="0" smtClean="0">
                <a:solidFill>
                  <a:srgbClr val="000000"/>
                </a:solidFill>
                <a:latin typeface="Calibri" panose="020F0502020204030204" pitchFamily="34" charset="0"/>
              </a:rPr>
              <a:t>strategiile de tip practic și aptitudinile învățate în cadrul atelierelor vor aborda atât factorii de risc, cât și factorii de protecție împotriva radicalizării.</a:t>
            </a:r>
            <a:endParaRPr lang="en-GB" sz="1000" b="0" i="0" u="none" strike="noStrike" baseline="0" dirty="0" smtClean="0">
              <a:solidFill>
                <a:srgbClr val="000000"/>
              </a:solidFill>
              <a:latin typeface="Calibri" panose="020F0502020204030204" pitchFamily="34" charset="0"/>
            </a:endParaRPr>
          </a:p>
          <a:p>
            <a:endParaRPr lang="en-GB" sz="1000" b="0" i="0" u="none" strike="noStrike" baseline="0" dirty="0" smtClean="0">
              <a:solidFill>
                <a:srgbClr val="000000"/>
              </a:solidFill>
              <a:latin typeface="Calibri" panose="020F0502020204030204" pitchFamily="34" charset="0"/>
            </a:endParaRPr>
          </a:p>
          <a:p>
            <a:r>
              <a:rPr lang="ro-RO" sz="1000" b="0" i="0" u="none" strike="noStrike" baseline="0" dirty="0" smtClean="0">
                <a:solidFill>
                  <a:srgbClr val="000000"/>
                </a:solidFill>
                <a:latin typeface="Calibri" panose="020F0502020204030204" pitchFamily="34" charset="0"/>
              </a:rPr>
              <a:t>Fiecare atelier se încheie cu o evaluare</a:t>
            </a:r>
            <a:r>
              <a:rPr lang="en-GB" sz="1000" b="0" i="0" u="none" strike="noStrike" baseline="0" dirty="0" smtClean="0">
                <a:solidFill>
                  <a:srgbClr val="000000"/>
                </a:solidFill>
                <a:latin typeface="Calibri" panose="020F0502020204030204" pitchFamily="34" charset="0"/>
              </a:rPr>
              <a:t>. </a:t>
            </a:r>
            <a:r>
              <a:rPr lang="ro-RO" sz="1000" b="0" i="0" u="none" strike="noStrike" baseline="0" dirty="0" smtClean="0">
                <a:solidFill>
                  <a:srgbClr val="000000"/>
                </a:solidFill>
                <a:latin typeface="Calibri" panose="020F0502020204030204" pitchFamily="34" charset="0"/>
              </a:rPr>
              <a:t>Pentru a îmbunătăți modul de realizare și a-l face mai relevant</a:t>
            </a:r>
            <a:r>
              <a:rPr lang="en-GB" sz="1000" b="0" i="0" u="none" strike="noStrike" baseline="0" dirty="0" smtClean="0">
                <a:solidFill>
                  <a:srgbClr val="000000"/>
                </a:solidFill>
                <a:latin typeface="Calibri" panose="020F0502020204030204" pitchFamily="34" charset="0"/>
              </a:rPr>
              <a:t>.</a:t>
            </a:r>
            <a:endParaRPr lang="ro-RO" sz="1000" b="0" i="0" u="none" strike="noStrike" baseline="0" dirty="0" smtClean="0">
              <a:solidFill>
                <a:srgbClr val="000000"/>
              </a:solidFill>
              <a:latin typeface="Calibri" panose="020F0502020204030204" pitchFamily="34" charset="0"/>
            </a:endParaRPr>
          </a:p>
          <a:p>
            <a:endParaRPr lang="en-GB"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smtClean="0"/>
              <a:t>@trainer:</a:t>
            </a:r>
            <a:r>
              <a:rPr lang="ro-RO" noProof="0" dirty="0" smtClean="0"/>
              <a:t> Designul sistemelor</a:t>
            </a:r>
            <a:r>
              <a:rPr lang="ro-RO" baseline="0" noProof="0" dirty="0" smtClean="0"/>
              <a:t> de monitorizare și evaluare este fundamental pentru a încuraja reflecția în profunzime și constantă și, ideal, pentru a pormova învățarea</a:t>
            </a:r>
            <a:r>
              <a:rPr lang="ro-RO" sz="1000" baseline="0" noProof="0" dirty="0" smtClean="0">
                <a:effectLst/>
                <a:latin typeface="Calibri" panose="020F0502020204030204" pitchFamily="34" charset="0"/>
                <a:cs typeface="Times New Roman" panose="02020603050405020304" pitchFamily="18" charset="0"/>
              </a:rPr>
              <a:t> structurii, abordării, strategiei</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program</a:t>
            </a:r>
            <a:r>
              <a:rPr lang="ro-RO" sz="1000" dirty="0" smtClean="0">
                <a:effectLst/>
                <a:latin typeface="Calibri" panose="020F0502020204030204" pitchFamily="34" charset="0"/>
                <a:ea typeface="Calibri" panose="020F0502020204030204" pitchFamily="34" charset="0"/>
                <a:cs typeface="Times New Roman" panose="02020603050405020304" pitchFamily="18" charset="0"/>
              </a:rPr>
              <a:t>ului,</a:t>
            </a:r>
            <a:r>
              <a:rPr lang="ro-RO" sz="10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000" dirty="0" smtClean="0">
                <a:effectLst/>
                <a:latin typeface="Calibri" panose="020F0502020204030204" pitchFamily="34" charset="0"/>
                <a:ea typeface="Calibri" panose="020F0502020204030204" pitchFamily="34" charset="0"/>
                <a:cs typeface="Times New Roman" panose="02020603050405020304" pitchFamily="18" charset="0"/>
              </a:rPr>
              <a:t>precum și adecvării acestuia la context</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GB" sz="1000" dirty="0" err="1"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Ris</a:t>
            </a:r>
            <a:r>
              <a:rPr lang="en-GB" sz="10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L. and </a:t>
            </a:r>
            <a:r>
              <a:rPr lang="en-GB" sz="1000" dirty="0" err="1"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Ernstofer</a:t>
            </a:r>
            <a:r>
              <a:rPr lang="en-GB" sz="10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A. (2017).</a:t>
            </a:r>
            <a:r>
              <a:rPr lang="ro-RO" sz="100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abordează atât factorii de risc,</a:t>
            </a:r>
            <a:r>
              <a:rPr lang="ro-RO" sz="1000" baseline="0" dirty="0" smtClean="0">
                <a:solidFill>
                  <a:srgbClr val="7F7F7F"/>
                </a:solidFill>
                <a:effectLst/>
                <a:latin typeface="Calibri" panose="020F0502020204030204" pitchFamily="34" charset="0"/>
                <a:ea typeface="Arial" panose="020B0604020202020204" pitchFamily="34" charset="0"/>
                <a:cs typeface="Times New Roman" panose="02020603050405020304" pitchFamily="18" charset="0"/>
              </a:rPr>
              <a:t> cât și pe cei de protecția împotriva radicalizării.</a:t>
            </a:r>
            <a:endParaRPr lang="en-GB" sz="1200" b="0" i="0" u="none" strike="noStrike" baseline="0" dirty="0" smtClean="0">
              <a:solidFill>
                <a:srgbClr val="000000"/>
              </a:solidFill>
              <a:latin typeface="Calibri" panose="020F0502020204030204" pitchFamily="34" charset="0"/>
            </a:endParaRPr>
          </a:p>
          <a:p>
            <a:endParaRPr lang="en-GB" sz="1200" b="0" i="0" u="none" strike="noStrike" baseline="0" dirty="0" smtClean="0">
              <a:solidFill>
                <a:srgbClr val="000000"/>
              </a:solidFill>
              <a:latin typeface="Calibri" panose="020F0502020204030204" pitchFamily="34" charset="0"/>
            </a:endParaRPr>
          </a:p>
          <a:p>
            <a:endParaRPr lang="en-GB" dirty="0" smtClean="0"/>
          </a:p>
          <a:p>
            <a:endParaRPr lang="en-GB"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6</a:t>
            </a:fld>
            <a:endParaRPr lang="en-US"/>
          </a:p>
        </p:txBody>
      </p:sp>
    </p:spTree>
    <p:extLst>
      <p:ext uri="{BB962C8B-B14F-4D97-AF65-F5344CB8AC3E}">
        <p14:creationId xmlns:p14="http://schemas.microsoft.com/office/powerpoint/2010/main" val="259367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o-RO" sz="800" b="1" i="0" u="none" strike="noStrike" baseline="0" dirty="0" smtClean="0">
                <a:latin typeface="Verdana" panose="020B0604030504040204" pitchFamily="34" charset="0"/>
              </a:rPr>
              <a:t>Recomandări / </a:t>
            </a:r>
            <a:r>
              <a:rPr lang="en-GB" sz="800" b="1" i="0" u="none" strike="noStrike" baseline="0" dirty="0" smtClean="0">
                <a:latin typeface="Verdana" panose="020B0604030504040204" pitchFamily="34" charset="0"/>
              </a:rPr>
              <a:t>sheet 8</a:t>
            </a:r>
          </a:p>
          <a:p>
            <a:pPr marL="0" marR="0" lvl="0" indent="0" algn="l" defTabSz="914400" rtl="0" eaLnBrk="1" fontAlgn="t" latinLnBrk="0" hangingPunct="1">
              <a:lnSpc>
                <a:spcPct val="100000"/>
              </a:lnSpc>
              <a:spcBef>
                <a:spcPts val="0"/>
              </a:spcBef>
              <a:spcAft>
                <a:spcPts val="0"/>
              </a:spcAft>
              <a:buClrTx/>
              <a:buSzTx/>
              <a:buFontTx/>
              <a:buNone/>
              <a:tabLst/>
              <a:defRPr/>
            </a:pPr>
            <a:r>
              <a:rPr lang="ro-RO" sz="1000" baseline="0" noProof="0" dirty="0" smtClean="0"/>
              <a:t>Trecând acum la cea de a doua parte a programului nostru de azi, vom discuta despre radicalizare</a:t>
            </a:r>
            <a:r>
              <a:rPr lang="en-GB" sz="1000" baseline="0" noProof="0" dirty="0" smtClean="0"/>
              <a:t>.</a:t>
            </a:r>
            <a:r>
              <a:rPr lang="ro-RO" sz="1000" baseline="0" noProof="0" dirty="0" smtClean="0"/>
              <a:t> Ce este radicalizarea</a:t>
            </a:r>
            <a:r>
              <a:rPr lang="en-GB" sz="1000" baseline="0" noProof="0" dirty="0" smtClean="0"/>
              <a:t>?</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baseline="0" noProof="0" dirty="0" smtClean="0"/>
          </a:p>
          <a:p>
            <a:pPr marL="0" marR="0" lvl="0" indent="0" algn="l" defTabSz="914400" rtl="0" eaLnBrk="1" fontAlgn="t" latinLnBrk="0" hangingPunct="1">
              <a:lnSpc>
                <a:spcPct val="100000"/>
              </a:lnSpc>
              <a:spcBef>
                <a:spcPts val="0"/>
              </a:spcBef>
              <a:spcAft>
                <a:spcPts val="0"/>
              </a:spcAft>
              <a:buClrTx/>
              <a:buSzTx/>
              <a:buFontTx/>
              <a:buNone/>
              <a:tabLst/>
              <a:defRPr/>
            </a:pPr>
            <a:r>
              <a:rPr lang="ro-RO" sz="1000" baseline="0" noProof="0" dirty="0" smtClean="0"/>
              <a:t>Există multe definiții ale radicalizării</a:t>
            </a:r>
            <a:r>
              <a:rPr lang="en-GB" sz="1000" baseline="0" noProof="0" dirty="0" smtClean="0"/>
              <a:t>, </a:t>
            </a:r>
            <a:r>
              <a:rPr lang="ro-RO" sz="1000" baseline="0" noProof="0" dirty="0" smtClean="0"/>
              <a:t>cea de pe slide aparține Comisiei Europene </a:t>
            </a:r>
            <a:r>
              <a:rPr lang="en-GB" sz="1000" dirty="0" smtClean="0">
                <a:effectLst/>
                <a:latin typeface="Calibri" panose="020F0502020204030204" pitchFamily="34" charset="0"/>
                <a:ea typeface="Calibri" panose="020F0502020204030204" pitchFamily="34" charset="0"/>
                <a:cs typeface="Calibri" panose="020F0502020204030204" pitchFamily="34" charset="0"/>
              </a:rPr>
              <a:t>(2020). Prevention of Radicalisation. Retrieved 27 May 2020 from </a:t>
            </a:r>
            <a:r>
              <a:rPr lang="en-GB" sz="10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https://ec.europa.eu/home-affairs/what-we-do/policies/crisis-and-terrorism/radicalisation_en</a:t>
            </a:r>
            <a:endParaRPr lang="en-GB" sz="10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000" u="none"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@trainer</a:t>
            </a:r>
          </a:p>
          <a:p>
            <a:pPr marL="0" marR="0" lvl="0" indent="0" algn="l" defTabSz="914400" rtl="0" eaLnBrk="1" fontAlgn="t" latinLnBrk="0" hangingPunct="1">
              <a:lnSpc>
                <a:spcPct val="100000"/>
              </a:lnSpc>
              <a:spcBef>
                <a:spcPts val="0"/>
              </a:spcBef>
              <a:spcAft>
                <a:spcPts val="0"/>
              </a:spcAft>
              <a:buClrTx/>
              <a:buSzTx/>
              <a:buFontTx/>
              <a:buNone/>
              <a:tabLst/>
              <a:defRPr/>
            </a:pPr>
            <a:r>
              <a:rPr lang="ro-RO" sz="10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rPr>
              <a:t>Alte moduri de a defini radicalizarea</a:t>
            </a:r>
            <a:endParaRPr lang="en-GB" sz="1000" u="sng" dirty="0" smtClean="0">
              <a:solidFill>
                <a:srgbClr val="0000F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t>
            </a:r>
            <a:r>
              <a:rPr lang="ro-RO" sz="1000" dirty="0" smtClean="0">
                <a:effectLst/>
                <a:latin typeface="Calibri" panose="020F0502020204030204" pitchFamily="34" charset="0"/>
                <a:ea typeface="Calibri" panose="020F0502020204030204" pitchFamily="34" charset="0"/>
                <a:cs typeface="Times New Roman" panose="02020603050405020304" pitchFamily="18" charset="0"/>
              </a:rPr>
              <a:t>Deși</a:t>
            </a:r>
            <a:r>
              <a:rPr lang="ro-RO" sz="1000" baseline="0" dirty="0" smtClean="0">
                <a:effectLst/>
                <a:latin typeface="Calibri" panose="020F0502020204030204" pitchFamily="34" charset="0"/>
                <a:ea typeface="Calibri" panose="020F0502020204030204" pitchFamily="34" charset="0"/>
                <a:cs typeface="Times New Roman" panose="02020603050405020304" pitchFamily="18" charset="0"/>
              </a:rPr>
              <a:t> nu există o definiție unanim acceptată,</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000" dirty="0" smtClean="0">
                <a:effectLst/>
                <a:latin typeface="Calibri" panose="020F0502020204030204" pitchFamily="34" charset="0"/>
                <a:ea typeface="Calibri" panose="020F0502020204030204" pitchFamily="34" charset="0"/>
                <a:cs typeface="Times New Roman" panose="02020603050405020304" pitchFamily="18" charset="0"/>
              </a:rPr>
              <a:t>înțelegem radicalizarea ca pe un proces</a:t>
            </a:r>
            <a:r>
              <a:rPr lang="ro-RO" sz="1000" baseline="0" dirty="0" smtClean="0">
                <a:effectLst/>
                <a:latin typeface="Calibri" panose="020F0502020204030204" pitchFamily="34" charset="0"/>
                <a:ea typeface="Calibri" panose="020F0502020204030204" pitchFamily="34" charset="0"/>
                <a:cs typeface="Times New Roman" panose="02020603050405020304" pitchFamily="18" charset="0"/>
              </a:rPr>
              <a:t> dinamic în care indivizii se îndepărtează de la convingerile moderate, agreate în mod comun prin convenție socială,</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 </a:t>
            </a:r>
            <a:r>
              <a:rPr lang="ro-RO" sz="1000" dirty="0" smtClean="0">
                <a:effectLst/>
                <a:latin typeface="Calibri" panose="020F0502020204030204" pitchFamily="34" charset="0"/>
                <a:ea typeface="Calibri" panose="020F0502020204030204" pitchFamily="34" charset="0"/>
                <a:cs typeface="Times New Roman" panose="02020603050405020304" pitchFamily="18" charset="0"/>
              </a:rPr>
              <a:t>către</a:t>
            </a:r>
            <a:r>
              <a:rPr lang="ro-RO" sz="1000" baseline="0" dirty="0" smtClean="0">
                <a:effectLst/>
                <a:latin typeface="Calibri" panose="020F0502020204030204" pitchFamily="34" charset="0"/>
                <a:ea typeface="Calibri" panose="020F0502020204030204" pitchFamily="34" charset="0"/>
                <a:cs typeface="Times New Roman" panose="02020603050405020304" pitchFamily="18" charset="0"/>
              </a:rPr>
              <a:t> perspective extreme care sprijină conflictul între grupuri și violența</a:t>
            </a:r>
            <a:r>
              <a:rPr lang="en-GB" sz="1000"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sz="1000" dirty="0" smtClean="0"/>
              <a:t> (McCauley &amp; Moskalenko, 2008)</a:t>
            </a: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t" latinLnBrk="0" hangingPunct="1">
              <a:lnSpc>
                <a:spcPct val="100000"/>
              </a:lnSpc>
              <a:spcBef>
                <a:spcPts val="0"/>
              </a:spcBef>
              <a:spcAft>
                <a:spcPts val="0"/>
              </a:spcAft>
              <a:buClrTx/>
              <a:buSzTx/>
              <a:buFontTx/>
              <a:buNone/>
              <a:tabLst/>
              <a:defRPr/>
            </a:pPr>
            <a:endParaRPr lang="en-GB" sz="1000" noProof="0" dirty="0" smtClean="0"/>
          </a:p>
          <a:p>
            <a:pPr fontAlgn="t"/>
            <a:endParaRPr lang="nl-NL" sz="800" b="1" i="0" kern="1200" dirty="0" smtClean="0">
              <a:solidFill>
                <a:schemeClr val="tx1"/>
              </a:solidFill>
              <a:effectLst/>
              <a:latin typeface="Arial" charset="0"/>
              <a:ea typeface="+mn-ea"/>
              <a:cs typeface="Arial" charset="0"/>
            </a:endParaRPr>
          </a:p>
          <a:p>
            <a:endParaRPr lang="en-US" sz="1000" dirty="0" smtClean="0"/>
          </a:p>
          <a:p>
            <a:pPr marL="0" marR="0" lvl="0" indent="0" algn="l" defTabSz="914400" rtl="0" eaLnBrk="1" fontAlgn="t" latinLnBrk="0" hangingPunct="1">
              <a:lnSpc>
                <a:spcPct val="100000"/>
              </a:lnSpc>
              <a:spcBef>
                <a:spcPts val="0"/>
              </a:spcBef>
              <a:spcAft>
                <a:spcPts val="0"/>
              </a:spcAft>
              <a:buClrTx/>
              <a:buSzTx/>
              <a:buFontTx/>
              <a:buNone/>
              <a:tabLst/>
              <a:defRPr/>
            </a:pPr>
            <a:endParaRPr lang="en-GB" noProof="0" dirty="0"/>
          </a:p>
          <a:p>
            <a:pPr fontAlgn="t"/>
            <a:endParaRPr lang="nl-NL" sz="1000" b="1" i="0" kern="1200" dirty="0">
              <a:solidFill>
                <a:schemeClr val="tx1"/>
              </a:solidFill>
              <a:effectLst/>
              <a:latin typeface="Arial" charset="0"/>
              <a:ea typeface="+mn-ea"/>
              <a:cs typeface="Arial" charset="0"/>
            </a:endParaRPr>
          </a:p>
          <a:p>
            <a:endParaRPr lang="en-US" dirty="0"/>
          </a:p>
          <a:p>
            <a:endParaRPr lang="bg-BG"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7</a:t>
            </a:fld>
            <a:endParaRPr lang="en-US"/>
          </a:p>
        </p:txBody>
      </p:sp>
    </p:spTree>
    <p:extLst>
      <p:ext uri="{BB962C8B-B14F-4D97-AF65-F5344CB8AC3E}">
        <p14:creationId xmlns:p14="http://schemas.microsoft.com/office/powerpoint/2010/main" val="58163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ro-RO" sz="1200" b="1" i="0" u="none" strike="noStrike" baseline="0" dirty="0" smtClean="0">
                <a:latin typeface="Verdana" panose="020B0604030504040204" pitchFamily="34" charset="0"/>
              </a:rPr>
              <a:t>Recomandări/</a:t>
            </a:r>
            <a:r>
              <a:rPr lang="en-GB" sz="1200" b="1" i="0" u="none" strike="noStrike" baseline="0" dirty="0" smtClean="0">
                <a:latin typeface="Verdana" panose="020B0604030504040204" pitchFamily="34" charset="0"/>
              </a:rPr>
              <a:t> sheet 9</a:t>
            </a:r>
          </a:p>
          <a:p>
            <a:pPr fontAlgn="t"/>
            <a:r>
              <a:rPr lang="ro-RO" sz="1200" b="0" i="0" kern="1200" dirty="0" smtClean="0">
                <a:solidFill>
                  <a:schemeClr val="tx1"/>
                </a:solidFill>
                <a:effectLst/>
                <a:latin typeface="+mn-lt"/>
                <a:ea typeface="+mn-ea"/>
                <a:cs typeface="+mn-cs"/>
              </a:rPr>
              <a:t>Vom începe prin a  vedea cum arată radicalizarea din exterior</a:t>
            </a:r>
            <a:r>
              <a:rPr lang="nl-NL" sz="1200" b="0" i="0" kern="1200" dirty="0" smtClean="0">
                <a:solidFill>
                  <a:schemeClr val="tx1"/>
                </a:solidFill>
                <a:effectLst/>
                <a:latin typeface="+mn-lt"/>
                <a:ea typeface="+mn-ea"/>
                <a:cs typeface="+mn-cs"/>
              </a:rPr>
              <a:t>. </a:t>
            </a:r>
          </a:p>
          <a:p>
            <a:pPr fontAlgn="t"/>
            <a:endParaRPr lang="nl-NL" sz="1200" b="0" i="0" kern="1200" dirty="0" smtClean="0">
              <a:solidFill>
                <a:schemeClr val="tx1"/>
              </a:solidFill>
              <a:effectLst/>
              <a:latin typeface="+mn-lt"/>
              <a:ea typeface="+mn-ea"/>
              <a:cs typeface="+mn-cs"/>
            </a:endParaRPr>
          </a:p>
          <a:p>
            <a:pPr fontAlgn="t"/>
            <a:r>
              <a:rPr lang="ro-RO" sz="1200" b="0" i="0" kern="1200" dirty="0" smtClean="0">
                <a:solidFill>
                  <a:schemeClr val="tx1"/>
                </a:solidFill>
                <a:effectLst/>
                <a:latin typeface="+mn-lt"/>
                <a:ea typeface="+mn-ea"/>
                <a:cs typeface="+mn-cs"/>
              </a:rPr>
              <a:t>Există unele etixhete care sutn folosite mai mult sau mai puțin interschimbabil:</a:t>
            </a:r>
            <a:r>
              <a:rPr lang="ro-RO"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activism, extremism </a:t>
            </a:r>
            <a:r>
              <a:rPr lang="ro-RO" sz="1200" b="0" i="0" kern="1200" dirty="0" smtClean="0">
                <a:solidFill>
                  <a:schemeClr val="tx1"/>
                </a:solidFill>
                <a:effectLst/>
                <a:latin typeface="+mn-lt"/>
                <a:ea typeface="+mn-ea"/>
                <a:cs typeface="+mn-cs"/>
              </a:rPr>
              <a:t>și</a:t>
            </a:r>
            <a:r>
              <a:rPr lang="ro-RO" sz="1200" b="0" i="0" kern="1200" baseline="0" dirty="0" smtClean="0">
                <a:solidFill>
                  <a:schemeClr val="tx1"/>
                </a:solidFill>
                <a:effectLst/>
                <a:latin typeface="+mn-lt"/>
                <a:ea typeface="+mn-ea"/>
                <a:cs typeface="+mn-cs"/>
              </a:rPr>
              <a:t> </a:t>
            </a:r>
            <a:r>
              <a:rPr lang="nl-NL" sz="1200" b="0" i="0" kern="1200" dirty="0" smtClean="0">
                <a:solidFill>
                  <a:schemeClr val="tx1"/>
                </a:solidFill>
                <a:effectLst/>
                <a:latin typeface="+mn-lt"/>
                <a:ea typeface="+mn-ea"/>
                <a:cs typeface="+mn-cs"/>
              </a:rPr>
              <a:t>terorism. </a:t>
            </a:r>
          </a:p>
          <a:p>
            <a:pPr fontAlgn="t"/>
            <a:endParaRPr lang="nl-NL" sz="1200" b="0" i="0" kern="1200" dirty="0" smtClean="0">
              <a:solidFill>
                <a:schemeClr val="tx1"/>
              </a:solidFill>
              <a:effectLst/>
              <a:latin typeface="+mn-lt"/>
              <a:ea typeface="+mn-ea"/>
              <a:cs typeface="+mn-cs"/>
            </a:endParaRPr>
          </a:p>
          <a:p>
            <a:pPr fontAlgn="t"/>
            <a:r>
              <a:rPr lang="ro-RO" sz="1200" b="0" i="0" kern="1200" dirty="0" smtClean="0">
                <a:solidFill>
                  <a:schemeClr val="tx1"/>
                </a:solidFill>
                <a:effectLst/>
                <a:latin typeface="+mn-lt"/>
                <a:ea typeface="+mn-ea"/>
                <a:cs typeface="+mn-cs"/>
              </a:rPr>
              <a:t>În</a:t>
            </a:r>
            <a:r>
              <a:rPr lang="ro-RO" sz="1200" b="0" i="0" kern="1200" baseline="0" dirty="0" smtClean="0">
                <a:solidFill>
                  <a:schemeClr val="tx1"/>
                </a:solidFill>
                <a:effectLst/>
                <a:latin typeface="+mn-lt"/>
                <a:ea typeface="+mn-ea"/>
                <a:cs typeface="+mn-cs"/>
              </a:rPr>
              <a:t> grupuri de 2 </a:t>
            </a:r>
            <a:r>
              <a:rPr lang="nl-NL"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gândiți-vă la un exemplu pentru fiecare dintre aceste etichete</a:t>
            </a:r>
            <a:r>
              <a:rPr lang="nl-NL" sz="1200" b="0" i="0" kern="1200" dirty="0" smtClean="0">
                <a:solidFill>
                  <a:schemeClr val="tx1"/>
                </a:solidFill>
                <a:effectLst/>
                <a:latin typeface="+mn-lt"/>
                <a:ea typeface="+mn-ea"/>
                <a:cs typeface="+mn-cs"/>
              </a:rPr>
              <a:t>.</a:t>
            </a:r>
          </a:p>
          <a:p>
            <a:pPr fontAlgn="t"/>
            <a:endParaRPr lang="nl-NL" sz="1200" b="1" i="0" kern="1200" dirty="0" smtClean="0">
              <a:solidFill>
                <a:schemeClr val="tx1"/>
              </a:solidFill>
              <a:effectLst/>
              <a:latin typeface="+mn-lt"/>
              <a:ea typeface="+mn-ea"/>
              <a:cs typeface="+mn-cs"/>
            </a:endParaRPr>
          </a:p>
          <a:p>
            <a:pPr fontAlgn="t"/>
            <a:r>
              <a:rPr lang="nl-NL" sz="1200" b="1" i="0" kern="1200" dirty="0" smtClean="0">
                <a:solidFill>
                  <a:schemeClr val="tx1"/>
                </a:solidFill>
                <a:effectLst/>
                <a:latin typeface="+mn-lt"/>
                <a:ea typeface="+mn-ea"/>
                <a:cs typeface="+mn-cs"/>
              </a:rPr>
              <a:t>@trainer</a:t>
            </a:r>
            <a:r>
              <a:rPr lang="ro-RO" sz="1200" b="1" i="0" kern="1200" dirty="0" smtClean="0">
                <a:solidFill>
                  <a:schemeClr val="tx1"/>
                </a:solidFill>
                <a:effectLst/>
                <a:latin typeface="+mn-lt"/>
                <a:ea typeface="+mn-ea"/>
                <a:cs typeface="+mn-cs"/>
              </a:rPr>
              <a:t> Informații de fond:</a:t>
            </a:r>
            <a:endParaRPr lang="nl-NL" sz="1200" b="1" i="0" kern="1200" dirty="0" smtClean="0">
              <a:solidFill>
                <a:schemeClr val="tx1"/>
              </a:solidFill>
              <a:effectLst/>
              <a:latin typeface="+mn-lt"/>
              <a:ea typeface="+mn-ea"/>
              <a:cs typeface="+mn-cs"/>
            </a:endParaRPr>
          </a:p>
          <a:p>
            <a:pPr fontAlgn="t"/>
            <a:r>
              <a:rPr lang="en-GB" sz="1200" b="1" i="0" kern="1200" dirty="0" smtClean="0">
                <a:solidFill>
                  <a:schemeClr val="tx1"/>
                </a:solidFill>
                <a:effectLst/>
                <a:latin typeface="+mn-lt"/>
                <a:ea typeface="+mn-ea"/>
                <a:cs typeface="+mn-cs"/>
              </a:rPr>
              <a:t>Activism, extremism, </a:t>
            </a:r>
            <a:r>
              <a:rPr lang="ro-RO" sz="1200" b="1" i="0" kern="1200" dirty="0" smtClean="0">
                <a:solidFill>
                  <a:schemeClr val="tx1"/>
                </a:solidFill>
                <a:effectLst/>
                <a:latin typeface="+mn-lt"/>
                <a:ea typeface="+mn-ea"/>
                <a:cs typeface="+mn-cs"/>
              </a:rPr>
              <a:t>extremism violent și </a:t>
            </a:r>
            <a:r>
              <a:rPr lang="en-GB" sz="1200" b="1" i="0" kern="1200" dirty="0" err="1" smtClean="0">
                <a:solidFill>
                  <a:schemeClr val="tx1"/>
                </a:solidFill>
                <a:effectLst/>
                <a:latin typeface="+mn-lt"/>
                <a:ea typeface="+mn-ea"/>
                <a:cs typeface="+mn-cs"/>
              </a:rPr>
              <a:t>terorism</a:t>
            </a:r>
            <a:endParaRPr lang="en-GB" sz="1200" b="1" i="0" kern="1200" dirty="0" smtClean="0">
              <a:solidFill>
                <a:schemeClr val="tx1"/>
              </a:solidFill>
              <a:effectLst/>
              <a:latin typeface="+mn-lt"/>
              <a:ea typeface="+mn-ea"/>
              <a:cs typeface="+mn-cs"/>
            </a:endParaRPr>
          </a:p>
          <a:p>
            <a:pPr algn="just" fontAlgn="t"/>
            <a:r>
              <a:rPr lang="ro-RO" sz="1200" b="0" i="0" kern="1200" dirty="0" smtClean="0">
                <a:solidFill>
                  <a:schemeClr val="tx1"/>
                </a:solidFill>
                <a:effectLst/>
                <a:latin typeface="+mn-lt"/>
                <a:ea typeface="+mn-ea"/>
                <a:cs typeface="+mn-cs"/>
              </a:rPr>
              <a:t>Partidele</a:t>
            </a:r>
            <a:r>
              <a:rPr lang="ro-RO" sz="1200" b="0" i="0" kern="1200" baseline="0" dirty="0" smtClean="0">
                <a:solidFill>
                  <a:schemeClr val="tx1"/>
                </a:solidFill>
                <a:effectLst/>
                <a:latin typeface="+mn-lt"/>
                <a:ea typeface="+mn-ea"/>
                <a:cs typeface="+mn-cs"/>
              </a:rPr>
              <a:t> și organizațiile de extremă dreapta și extremă stânga care operează în cadrul ordinii de drept și în legalitate, nu vor fi asociate </a:t>
            </a:r>
            <a:r>
              <a:rPr lang="en-GB" sz="1200" b="0" i="0" kern="1200" dirty="0" smtClean="0">
                <a:solidFill>
                  <a:schemeClr val="tx1"/>
                </a:solidFill>
                <a:effectLst/>
                <a:latin typeface="+mn-lt"/>
                <a:ea typeface="+mn-ea"/>
                <a:cs typeface="+mn-cs"/>
              </a:rPr>
              <a:t>extremism</a:t>
            </a:r>
            <a:r>
              <a:rPr lang="ro-RO" sz="1200" b="0" i="0" kern="1200" dirty="0" smtClean="0">
                <a:solidFill>
                  <a:schemeClr val="tx1"/>
                </a:solidFill>
                <a:effectLst/>
                <a:latin typeface="+mn-lt"/>
                <a:ea typeface="+mn-ea"/>
                <a:cs typeface="+mn-cs"/>
              </a:rPr>
              <a:t>ului</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Serviciile de informații</a:t>
            </a:r>
            <a:r>
              <a:rPr lang="ro-RO" sz="1200" b="0" i="0" kern="1200" baseline="0" dirty="0" smtClean="0">
                <a:solidFill>
                  <a:schemeClr val="tx1"/>
                </a:solidFill>
                <a:effectLst/>
                <a:latin typeface="+mn-lt"/>
                <a:ea typeface="+mn-ea"/>
                <a:cs typeface="+mn-cs"/>
              </a:rPr>
              <a:t> la rândul lor nu vor investiga cazurile de activism</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pentru că acesta nu urmărește scopuri</a:t>
            </a:r>
            <a:r>
              <a:rPr lang="ro-RO" sz="1200" b="0" i="0" kern="1200" baseline="0" dirty="0" smtClean="0">
                <a:solidFill>
                  <a:schemeClr val="tx1"/>
                </a:solidFill>
                <a:effectLst/>
                <a:latin typeface="+mn-lt"/>
                <a:ea typeface="+mn-ea"/>
                <a:cs typeface="+mn-cs"/>
              </a:rPr>
              <a:t> nedemocratice și nu folosește metode nedemocratice.</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Activismul se manifestă în cadrul legal</a:t>
            </a:r>
            <a:r>
              <a:rPr lang="ro-RO" sz="1200" b="0" i="0" kern="1200" baseline="0" dirty="0" smtClean="0">
                <a:solidFill>
                  <a:schemeClr val="tx1"/>
                </a:solidFill>
                <a:effectLst/>
                <a:latin typeface="+mn-lt"/>
                <a:ea typeface="+mn-ea"/>
                <a:cs typeface="+mn-cs"/>
              </a:rPr>
              <a:t> democratic</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Activiștii</a:t>
            </a:r>
            <a:r>
              <a:rPr lang="ro-RO" sz="1200" b="0" i="0" kern="1200" baseline="0" dirty="0" smtClean="0">
                <a:solidFill>
                  <a:schemeClr val="tx1"/>
                </a:solidFill>
                <a:effectLst/>
                <a:latin typeface="+mn-lt"/>
                <a:ea typeface="+mn-ea"/>
                <a:cs typeface="+mn-cs"/>
              </a:rPr>
              <a:t> care tind să se radicalizeze și să devniă extremiști pot intra în atenția serviciilor de informații</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Extremismul, în forma sa cea mai avansată, poate conduce la terorism pentru</a:t>
            </a:r>
            <a:r>
              <a:rPr lang="ro-RO" sz="1200" b="0" i="0" kern="1200" baseline="0" dirty="0" smtClean="0">
                <a:solidFill>
                  <a:schemeClr val="tx1"/>
                </a:solidFill>
                <a:effectLst/>
                <a:latin typeface="+mn-lt"/>
                <a:ea typeface="+mn-ea"/>
                <a:cs typeface="+mn-cs"/>
              </a:rPr>
              <a:t> a provoca daune iremediabile  la nivel social sau pentrua  teroriza segmente largi de populație</a:t>
            </a:r>
            <a:r>
              <a:rPr lang="en-GB" sz="1200" b="0" i="0" kern="1200" dirty="0" smtClean="0">
                <a:solidFill>
                  <a:schemeClr val="tx1"/>
                </a:solidFill>
                <a:effectLst/>
                <a:latin typeface="+mn-lt"/>
                <a:ea typeface="+mn-ea"/>
                <a:cs typeface="+mn-cs"/>
              </a:rPr>
              <a:t>.</a:t>
            </a:r>
            <a:endParaRPr lang="nl-NL" sz="1200" b="0" i="0" kern="1200" dirty="0" smtClean="0">
              <a:solidFill>
                <a:schemeClr val="tx1"/>
              </a:solidFill>
              <a:effectLst/>
              <a:latin typeface="+mn-lt"/>
              <a:ea typeface="+mn-ea"/>
              <a:cs typeface="+mn-cs"/>
            </a:endParaRPr>
          </a:p>
          <a:p>
            <a:r>
              <a:rPr lang="en-GB" dirty="0" smtClean="0">
                <a:hlinkClick r:id="rId3"/>
              </a:rPr>
              <a:t>https://www.aivd.nl/onderwerpen/extremisme/</a:t>
            </a:r>
            <a:endParaRPr lang="en-GB" dirty="0" smtClean="0"/>
          </a:p>
          <a:p>
            <a:endParaRPr lang="en-GB" dirty="0" smtClean="0"/>
          </a:p>
          <a:p>
            <a:pPr fontAlgn="t"/>
            <a:r>
              <a:rPr lang="ro-RO" sz="1200" b="1" i="0" kern="1200" dirty="0" smtClean="0">
                <a:solidFill>
                  <a:schemeClr val="tx1"/>
                </a:solidFill>
                <a:effectLst/>
                <a:latin typeface="+mn-lt"/>
                <a:ea typeface="+mn-ea"/>
                <a:cs typeface="+mn-cs"/>
              </a:rPr>
              <a:t>Extremism violent și non-violent </a:t>
            </a:r>
            <a:endParaRPr lang="en-GB" sz="1200" b="1" i="0" kern="1200" dirty="0" smtClean="0">
              <a:solidFill>
                <a:schemeClr val="tx1"/>
              </a:solidFill>
              <a:effectLst/>
              <a:latin typeface="+mn-lt"/>
              <a:ea typeface="+mn-ea"/>
              <a:cs typeface="+mn-cs"/>
            </a:endParaRPr>
          </a:p>
          <a:p>
            <a:pPr fontAlgn="t"/>
            <a:r>
              <a:rPr lang="ro-RO" sz="1200" b="0" i="0" kern="1200" dirty="0" smtClean="0">
                <a:solidFill>
                  <a:schemeClr val="tx1"/>
                </a:solidFill>
                <a:effectLst/>
                <a:latin typeface="+mn-lt"/>
                <a:ea typeface="+mn-ea"/>
                <a:cs typeface="+mn-cs"/>
              </a:rPr>
              <a:t>Serviciile</a:t>
            </a:r>
            <a:r>
              <a:rPr lang="ro-RO" sz="1200" b="0" i="0" kern="1200" baseline="0" dirty="0" smtClean="0">
                <a:solidFill>
                  <a:schemeClr val="tx1"/>
                </a:solidFill>
                <a:effectLst/>
                <a:latin typeface="+mn-lt"/>
                <a:ea typeface="+mn-ea"/>
                <a:cs typeface="+mn-cs"/>
              </a:rPr>
              <a:t> de intellignce definesc ca extremism</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Acțiunile care au ca scop sprijnirea sau înfăptuirea de schimbări majore în ocietate care ar putea pune în pericol </a:t>
            </a:r>
            <a:r>
              <a:rPr lang="en-GB" sz="1200" b="0" i="0" kern="1200" dirty="0" smtClean="0">
                <a:solidFill>
                  <a:schemeClr val="tx1"/>
                </a:solidFill>
                <a:effectLst/>
                <a:latin typeface="+mn-lt"/>
                <a:ea typeface="+mn-ea"/>
                <a:cs typeface="+mn-cs"/>
              </a:rPr>
              <a:t>(</a:t>
            </a:r>
            <a:r>
              <a:rPr lang="ro-RO" sz="1200" b="0" i="0" kern="1200" dirty="0" smtClean="0">
                <a:solidFill>
                  <a:schemeClr val="tx1"/>
                </a:solidFill>
                <a:effectLst/>
                <a:latin typeface="+mn-lt"/>
                <a:ea typeface="+mn-ea"/>
                <a:cs typeface="+mn-cs"/>
              </a:rPr>
              <a:t>existența continuă </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a democrației și ordinii democratice legale</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posibil</a:t>
            </a:r>
            <a:r>
              <a:rPr lang="ro-RO" sz="1200" b="0" i="0" kern="1200" baseline="0" dirty="0" smtClean="0">
                <a:solidFill>
                  <a:schemeClr val="tx1"/>
                </a:solidFill>
                <a:effectLst/>
                <a:latin typeface="+mn-lt"/>
                <a:ea typeface="+mn-ea"/>
                <a:cs typeface="+mn-cs"/>
              </a:rPr>
              <a:t> prin utilizarea unor metode nedemocratice care ar putea să aducă daune funcționării ordinii de drept într-un stat democratic</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Metodele nedemocratice utilizate pot fi atât de natură violentă, cât și non-violentă. Exemple de metode </a:t>
            </a:r>
            <a:r>
              <a:rPr lang="en-GB" sz="1200" b="0" i="0" kern="1200" dirty="0" smtClean="0">
                <a:solidFill>
                  <a:schemeClr val="tx1"/>
                </a:solidFill>
                <a:effectLst/>
                <a:latin typeface="+mn-lt"/>
                <a:ea typeface="+mn-ea"/>
                <a:cs typeface="+mn-cs"/>
              </a:rPr>
              <a:t>non-violent</a:t>
            </a:r>
            <a:r>
              <a:rPr lang="ro-RO" sz="1200" b="0" i="0" kern="1200" dirty="0" smtClean="0">
                <a:solidFill>
                  <a:schemeClr val="tx1"/>
                </a:solidFill>
                <a:effectLst/>
                <a:latin typeface="+mn-lt"/>
                <a:ea typeface="+mn-ea"/>
                <a:cs typeface="+mn-cs"/>
              </a:rPr>
              <a:t>e, dar nedemocratice</a:t>
            </a:r>
            <a:r>
              <a:rPr lang="ro-RO" sz="1200" b="0" i="0" kern="1200" baseline="0" dirty="0" smtClean="0">
                <a:solidFill>
                  <a:schemeClr val="tx1"/>
                </a:solidFill>
                <a:effectLst/>
                <a:latin typeface="+mn-lt"/>
                <a:ea typeface="+mn-ea"/>
                <a:cs typeface="+mn-cs"/>
              </a:rPr>
              <a:t> sunt discursurile care incită la ură, răspândesc frica,</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dezinfromează, demonizează</a:t>
            </a:r>
            <a:r>
              <a:rPr lang="ro-RO" sz="1200" b="0" i="0" kern="1200" baseline="0" dirty="0" smtClean="0">
                <a:solidFill>
                  <a:schemeClr val="tx1"/>
                </a:solidFill>
                <a:effectLst/>
                <a:latin typeface="+mn-lt"/>
                <a:ea typeface="+mn-ea"/>
                <a:cs typeface="+mn-cs"/>
              </a:rPr>
              <a:t> și intimidează</a:t>
            </a:r>
            <a:r>
              <a:rPr lang="en-GB" sz="1200" b="0" i="0" kern="1200" dirty="0" smtClean="0">
                <a:solidFill>
                  <a:schemeClr val="tx1"/>
                </a:solidFill>
                <a:effectLst/>
                <a:latin typeface="+mn-lt"/>
                <a:ea typeface="+mn-ea"/>
                <a:cs typeface="+mn-cs"/>
              </a:rPr>
              <a:t>. </a:t>
            </a:r>
            <a:r>
              <a:rPr lang="ro-RO" sz="1200" b="0" i="0" kern="1200" dirty="0" smtClean="0">
                <a:solidFill>
                  <a:schemeClr val="tx1"/>
                </a:solidFill>
                <a:effectLst/>
                <a:latin typeface="+mn-lt"/>
                <a:ea typeface="+mn-ea"/>
                <a:cs typeface="+mn-cs"/>
              </a:rPr>
              <a:t>Exemple de metode violente includ atacul</a:t>
            </a:r>
            <a:r>
              <a:rPr lang="ro-RO" sz="1200" b="0" i="0" kern="1200" baseline="0" dirty="0" smtClean="0">
                <a:solidFill>
                  <a:schemeClr val="tx1"/>
                </a:solidFill>
                <a:effectLst/>
                <a:latin typeface="+mn-lt"/>
                <a:ea typeface="+mn-ea"/>
                <a:cs typeface="+mn-cs"/>
              </a:rPr>
              <a:t> la persoană sau chiar forme și mai violente – precum detonarea unei bombe etc</a:t>
            </a:r>
            <a:r>
              <a:rPr lang="en-GB" sz="1200" b="0" i="0" kern="1200" dirty="0" smtClean="0">
                <a:solidFill>
                  <a:schemeClr val="tx1"/>
                </a:solidFill>
                <a:effectLst/>
                <a:latin typeface="+mn-lt"/>
                <a:ea typeface="+mn-ea"/>
                <a:cs typeface="+mn-cs"/>
              </a:rPr>
              <a:t>.</a:t>
            </a:r>
          </a:p>
          <a:p>
            <a:pPr fontAlgn="t"/>
            <a:endParaRPr lang="en-GB" sz="1200" b="0" i="0" kern="1200" dirty="0" smtClean="0">
              <a:solidFill>
                <a:schemeClr val="tx1"/>
              </a:solidFill>
              <a:effectLst/>
              <a:latin typeface="+mn-lt"/>
              <a:ea typeface="+mn-ea"/>
              <a:cs typeface="+mn-cs"/>
            </a:endParaRPr>
          </a:p>
          <a:p>
            <a:pPr fontAlgn="t"/>
            <a:r>
              <a:rPr lang="ro-RO" sz="1200" b="1" i="0" kern="1200" dirty="0" smtClean="0">
                <a:solidFill>
                  <a:schemeClr val="tx1"/>
                </a:solidFill>
                <a:effectLst/>
                <a:latin typeface="+mn-lt"/>
                <a:ea typeface="+mn-ea"/>
                <a:cs typeface="+mn-cs"/>
              </a:rPr>
              <a:t>Polarizarea </a:t>
            </a:r>
            <a:endParaRPr lang="en-GB" sz="1200" b="1" i="0" kern="1200" dirty="0" smtClean="0">
              <a:solidFill>
                <a:schemeClr val="tx1"/>
              </a:solidFill>
              <a:effectLst/>
              <a:latin typeface="+mn-lt"/>
              <a:ea typeface="+mn-ea"/>
              <a:cs typeface="+mn-cs"/>
            </a:endParaRPr>
          </a:p>
          <a:p>
            <a:pPr fontAlgn="t"/>
            <a:r>
              <a:rPr lang="ro-RO" b="0" dirty="0" smtClean="0"/>
              <a:t>Polarizarea poate fi văzută ca o caracteristică a mediului social în care au loc procesele de extremizare/</a:t>
            </a:r>
            <a:r>
              <a:rPr lang="ro-RO" b="0" baseline="0" dirty="0" smtClean="0"/>
              <a:t> radicalizare.</a:t>
            </a:r>
            <a:r>
              <a:rPr lang="en-GB" b="0" dirty="0" smtClean="0"/>
              <a:t> </a:t>
            </a:r>
            <a:r>
              <a:rPr lang="ro-RO" b="0" dirty="0" smtClean="0"/>
              <a:t>Cu cât o societate este ai polarizată,cu atât ne putem aștepta mai mult </a:t>
            </a:r>
            <a:r>
              <a:rPr lang="en-GB" b="0" dirty="0" smtClean="0"/>
              <a:t> </a:t>
            </a:r>
            <a:r>
              <a:rPr lang="ro-RO" b="0" dirty="0" smtClean="0"/>
              <a:t>la o accelerare a acestor fenomene</a:t>
            </a:r>
            <a:r>
              <a:rPr lang="ro-RO" b="0" baseline="0" dirty="0" smtClean="0"/>
              <a:t> – de la activism la terorism</a:t>
            </a:r>
            <a:r>
              <a:rPr lang="en-GB" b="0" dirty="0" smtClean="0"/>
              <a:t>.</a:t>
            </a:r>
          </a:p>
          <a:p>
            <a:pPr fontAlgn="t"/>
            <a:r>
              <a:rPr lang="en-GB" b="0" dirty="0" smtClean="0"/>
              <a:t>“Polari</a:t>
            </a:r>
            <a:r>
              <a:rPr lang="ro-RO" b="0" dirty="0" smtClean="0"/>
              <a:t>zarea</a:t>
            </a:r>
            <a:r>
              <a:rPr lang="en-GB" b="0" dirty="0" smtClean="0"/>
              <a:t> </a:t>
            </a:r>
            <a:r>
              <a:rPr lang="ro-RO" b="0" dirty="0" smtClean="0"/>
              <a:t>se referă la procesul prin care relații sociale complexe ajung să fie reprezentate și percepute în mod maniheist,</a:t>
            </a:r>
            <a:r>
              <a:rPr lang="ro-RO" b="0" baseline="0" dirty="0" smtClean="0"/>
              <a:t> în alb și negru,</a:t>
            </a:r>
            <a:r>
              <a:rPr lang="en-GB" b="0" dirty="0" smtClean="0"/>
              <a:t> </a:t>
            </a:r>
            <a:r>
              <a:rPr lang="ro-RO" b="0" dirty="0" smtClean="0"/>
              <a:t>ca rezultat al unui conflict fundamental între două grupuri sociale distincte </a:t>
            </a:r>
            <a:r>
              <a:rPr lang="en-GB" b="0" dirty="0" smtClean="0"/>
              <a:t>(</a:t>
            </a:r>
            <a:r>
              <a:rPr lang="ro-RO" b="0" dirty="0" smtClean="0"/>
              <a:t>migranți</a:t>
            </a:r>
            <a:r>
              <a:rPr lang="en-GB" b="0" dirty="0" smtClean="0"/>
              <a:t>/</a:t>
            </a:r>
            <a:r>
              <a:rPr lang="en-GB" b="0" dirty="0" err="1" smtClean="0"/>
              <a:t>nativ</a:t>
            </a:r>
            <a:r>
              <a:rPr lang="ro-RO" b="0" dirty="0" smtClean="0"/>
              <a:t>i</a:t>
            </a:r>
            <a:r>
              <a:rPr lang="en-GB" b="0" dirty="0" smtClean="0"/>
              <a:t>, élite/</a:t>
            </a:r>
            <a:r>
              <a:rPr lang="ro-RO" b="0" dirty="0" smtClean="0"/>
              <a:t>popor</a:t>
            </a:r>
            <a:r>
              <a:rPr lang="en-GB" b="0" dirty="0" smtClean="0"/>
              <a:t>. </a:t>
            </a:r>
            <a:r>
              <a:rPr lang="ro-RO" b="0" dirty="0" smtClean="0"/>
              <a:t>Folosim termenul de polarizare pentru a descrie</a:t>
            </a:r>
            <a:r>
              <a:rPr lang="ro-RO" b="0" baseline="0" dirty="0" smtClean="0"/>
              <a:t> un context în care este favorizată apariția unor factori de </a:t>
            </a:r>
            <a:r>
              <a:rPr lang="en-GB" b="0" dirty="0" smtClean="0"/>
              <a:t>extremism. </a:t>
            </a:r>
            <a:r>
              <a:rPr lang="ro-RO" b="0" dirty="0" smtClean="0"/>
              <a:t>Deși nu reprezintă un factor necesar </a:t>
            </a:r>
            <a:r>
              <a:rPr lang="ro-RO" b="0" baseline="0" dirty="0" smtClean="0"/>
              <a:t> și nici </a:t>
            </a:r>
            <a:r>
              <a:rPr lang="ro-RO" b="0" dirty="0" smtClean="0"/>
              <a:t>suficient pentru a genera extremism violent,</a:t>
            </a:r>
            <a:r>
              <a:rPr lang="en-GB" b="0" dirty="0" smtClean="0"/>
              <a:t> </a:t>
            </a:r>
            <a:r>
              <a:rPr lang="ro-RO" b="0" dirty="0" smtClean="0"/>
              <a:t>care poate să apară independent de aceasta, polarizarea poate oferi un context politic care capacitează și favorizează apariția radicalizării</a:t>
            </a:r>
            <a:r>
              <a:rPr lang="en-GB" b="0" dirty="0" smtClean="0"/>
              <a:t>.“</a:t>
            </a:r>
          </a:p>
          <a:p>
            <a:pPr fontAlgn="t"/>
            <a:r>
              <a:rPr lang="en-GB" b="0" dirty="0" smtClean="0"/>
              <a:t>(</a:t>
            </a:r>
            <a:r>
              <a:rPr lang="ro-RO" b="0" dirty="0" smtClean="0"/>
              <a:t>Sursa</a:t>
            </a:r>
            <a:r>
              <a:rPr lang="en-GB" b="0" dirty="0" smtClean="0"/>
              <a:t>: Polarisation, Violent Extremism and Resilience in Europe today: An analytical framework Richard McNeil-</a:t>
            </a:r>
            <a:r>
              <a:rPr lang="en-GB" b="0" dirty="0" err="1" smtClean="0"/>
              <a:t>Willson</a:t>
            </a:r>
            <a:r>
              <a:rPr lang="en-GB" b="0" dirty="0" smtClean="0"/>
              <a:t>, Vivian </a:t>
            </a:r>
            <a:r>
              <a:rPr lang="en-GB" b="0" dirty="0" err="1" smtClean="0"/>
              <a:t>Gerrand</a:t>
            </a:r>
            <a:r>
              <a:rPr lang="en-GB" b="0" dirty="0" smtClean="0"/>
              <a:t>, Francesca </a:t>
            </a:r>
            <a:r>
              <a:rPr lang="en-GB" b="0" dirty="0" err="1" smtClean="0"/>
              <a:t>Scrinzi</a:t>
            </a:r>
            <a:r>
              <a:rPr lang="en-GB" b="0" dirty="0" smtClean="0"/>
              <a:t>, Anna </a:t>
            </a:r>
            <a:r>
              <a:rPr lang="en-GB" b="0" dirty="0" err="1" smtClean="0"/>
              <a:t>Triandafyllidou</a:t>
            </a:r>
            <a:r>
              <a:rPr lang="en-GB" b="0" dirty="0" smtClean="0"/>
              <a:t> December 2019)</a:t>
            </a:r>
          </a:p>
          <a:p>
            <a:pPr fontAlgn="t"/>
            <a:endParaRPr lang="en-US" b="1" dirty="0"/>
          </a:p>
        </p:txBody>
      </p:sp>
      <p:sp>
        <p:nvSpPr>
          <p:cNvPr id="4" name="Контейнер за номер на слайда 3"/>
          <p:cNvSpPr>
            <a:spLocks noGrp="1"/>
          </p:cNvSpPr>
          <p:nvPr>
            <p:ph type="sldNum" sz="quarter" idx="5"/>
          </p:nvPr>
        </p:nvSpPr>
        <p:spPr/>
        <p:txBody>
          <a:bodyPr/>
          <a:lstStyle/>
          <a:p>
            <a:fld id="{4D7F6500-7E3F-4999-8C74-183F6B321703}" type="slidenum">
              <a:rPr lang="en-US" smtClean="0"/>
              <a:t>8</a:t>
            </a:fld>
            <a:endParaRPr lang="en-US"/>
          </a:p>
        </p:txBody>
      </p:sp>
    </p:spTree>
    <p:extLst>
      <p:ext uri="{BB962C8B-B14F-4D97-AF65-F5344CB8AC3E}">
        <p14:creationId xmlns:p14="http://schemas.microsoft.com/office/powerpoint/2010/main" val="4200305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8023" y="1952101"/>
            <a:ext cx="2588320" cy="1973568"/>
          </a:xfrm>
          <a:prstGeom prst="rect">
            <a:avLst/>
          </a:prstGeom>
        </p:spPr>
      </p:pic>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userDrawn="1"/>
        </p:nvGrpSpPr>
        <p:grpSpPr>
          <a:xfrm>
            <a:off x="3000086" y="4306673"/>
            <a:ext cx="3124199" cy="646331"/>
            <a:chOff x="685800" y="1334621"/>
            <a:chExt cx="3019716" cy="646331"/>
          </a:xfrm>
        </p:grpSpPr>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3" name="TextBox 12"/>
            <p:cNvSpPr txBox="1"/>
            <p:nvPr userDrawn="1"/>
          </p:nvSpPr>
          <p:spPr>
            <a:xfrm>
              <a:off x="1659245" y="1334621"/>
              <a:ext cx="2046271"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4" name="Straight Connector 13"/>
          <p:cNvCxnSpPr/>
          <p:nvPr userDrawn="1"/>
        </p:nvCxnSpPr>
        <p:spPr>
          <a:xfrm>
            <a:off x="3000083" y="41148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04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86201" y="1676400"/>
            <a:ext cx="1618196" cy="1233858"/>
          </a:xfrm>
          <a:prstGeom prst="rect">
            <a:avLst/>
          </a:prstGeom>
        </p:spPr>
      </p:pic>
      <p:sp>
        <p:nvSpPr>
          <p:cNvPr id="6" name="Footer Placeholder 5"/>
          <p:cNvSpPr>
            <a:spLocks noGrp="1"/>
          </p:cNvSpPr>
          <p:nvPr>
            <p:ph type="ftr" sz="quarter" idx="11"/>
          </p:nvPr>
        </p:nvSpPr>
        <p:spPr>
          <a:xfrm>
            <a:off x="3513117" y="4724404"/>
            <a:ext cx="2133600" cy="365125"/>
          </a:xfrm>
        </p:spPr>
        <p:txBody>
          <a:bodyPr/>
          <a:lstStyle/>
          <a:p>
            <a:r>
              <a:rPr lang="en-US"/>
              <a:t>www.armourproject.eu</a:t>
            </a:r>
          </a:p>
        </p:txBody>
      </p:sp>
      <p:sp>
        <p:nvSpPr>
          <p:cNvPr id="11" name="Text Placeholder 2"/>
          <p:cNvSpPr>
            <a:spLocks noGrp="1"/>
          </p:cNvSpPr>
          <p:nvPr>
            <p:ph type="body" sz="quarter" idx="13" hasCustomPrompt="1"/>
          </p:nvPr>
        </p:nvSpPr>
        <p:spPr>
          <a:xfrm>
            <a:off x="1752602" y="3378201"/>
            <a:ext cx="5854699" cy="736600"/>
          </a:xfrm>
        </p:spPr>
        <p:txBody>
          <a:bodyPr>
            <a:noAutofit/>
          </a:bodyPr>
          <a:lstStyle>
            <a:lvl1pPr marL="0" indent="0">
              <a:buNone/>
              <a:defRPr sz="2800" baseline="0">
                <a:solidFill>
                  <a:srgbClr val="0770B1"/>
                </a:solidFill>
              </a:defRPr>
            </a:lvl1pPr>
          </a:lstStyle>
          <a:p>
            <a:pPr lvl="0"/>
            <a:r>
              <a:rPr lang="en-US" dirty="0"/>
              <a:t>Add text here………………………………………</a:t>
            </a: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2" y="4933671"/>
            <a:ext cx="3575711" cy="1924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7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09804"/>
            <a:ext cx="7772400" cy="1470025"/>
          </a:xfrm>
          <a:noFill/>
          <a:ln>
            <a:solidFill>
              <a:schemeClr val="bg1">
                <a:lumMod val="65000"/>
              </a:schemeClr>
            </a:solidFill>
          </a:ln>
          <a:effectLst/>
        </p:spPr>
        <p:txBody>
          <a:bodyPr>
            <a:normAutofit/>
          </a:bodyPr>
          <a:lstStyle>
            <a:lvl1pPr>
              <a:defRPr lang="en-US" sz="3200" b="1" dirty="0">
                <a:solidFill>
                  <a:srgbClr val="0BA7DF"/>
                </a:solidFill>
                <a:latin typeface="+mj-lt"/>
                <a:ea typeface="Verdana" pitchFamily="34" charset="0"/>
                <a:cs typeface="Verdana" pitchFamily="34" charset="0"/>
              </a:defRPr>
            </a:lvl1pPr>
          </a:lstStyle>
          <a:p>
            <a:endParaRPr lang="en-US" dirty="0"/>
          </a:p>
        </p:txBody>
      </p:sp>
      <p:sp>
        <p:nvSpPr>
          <p:cNvPr id="3" name="Subtitle 2"/>
          <p:cNvSpPr>
            <a:spLocks noGrp="1"/>
          </p:cNvSpPr>
          <p:nvPr>
            <p:ph type="subTitle" idx="1" hasCustomPrompt="1"/>
          </p:nvPr>
        </p:nvSpPr>
        <p:spPr>
          <a:xfrm>
            <a:off x="685800" y="3832229"/>
            <a:ext cx="7772400" cy="1120775"/>
          </a:xfrm>
          <a:solidFill>
            <a:schemeClr val="bg1">
              <a:alpha val="90000"/>
            </a:schemeClr>
          </a:solidFill>
          <a:ln>
            <a:solidFill>
              <a:schemeClr val="bg1">
                <a:lumMod val="65000"/>
              </a:schemeClr>
            </a:solidFill>
          </a:ln>
          <a:effectLst/>
        </p:spPr>
        <p:txBody>
          <a:bodyPr>
            <a:normAutofit/>
          </a:bodyPr>
          <a:lstStyle>
            <a:lvl1pPr marL="0" indent="0" algn="ctr">
              <a:buNone/>
              <a:defRPr sz="2400" b="0">
                <a:solidFill>
                  <a:schemeClr val="tx1">
                    <a:lumMod val="65000"/>
                    <a:lumOff val="35000"/>
                  </a:schemeClr>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t>
            </a:r>
          </a:p>
        </p:txBody>
      </p:sp>
      <p:sp>
        <p:nvSpPr>
          <p:cNvPr id="4" name="Date Placeholder 3"/>
          <p:cNvSpPr>
            <a:spLocks noGrp="1"/>
          </p:cNvSpPr>
          <p:nvPr>
            <p:ph type="dt" sz="half" idx="10"/>
          </p:nvPr>
        </p:nvSpPr>
        <p:spPr>
          <a:xfrm>
            <a:off x="685800" y="6356354"/>
            <a:ext cx="1905000" cy="365125"/>
          </a:xfrm>
          <a:noFill/>
          <a:ln>
            <a:noFill/>
          </a:ln>
        </p:spPr>
        <p:txBody>
          <a:bodyPr/>
          <a:lstStyle>
            <a:lvl1pPr>
              <a:defRPr b="0">
                <a:solidFill>
                  <a:srgbClr val="0770B1"/>
                </a:solidFill>
              </a:defRPr>
            </a:lvl1pPr>
          </a:lstStyle>
          <a:p>
            <a:endParaRPr lang="en-US" dirty="0"/>
          </a:p>
        </p:txBody>
      </p:sp>
      <p:sp>
        <p:nvSpPr>
          <p:cNvPr id="5" name="Footer Placeholder 4"/>
          <p:cNvSpPr>
            <a:spLocks noGrp="1"/>
          </p:cNvSpPr>
          <p:nvPr>
            <p:ph type="ftr" sz="quarter" idx="11"/>
          </p:nvPr>
        </p:nvSpPr>
        <p:spPr>
          <a:noFill/>
          <a:ln>
            <a:noFill/>
          </a:ln>
        </p:spPr>
        <p:txBody>
          <a:bodyPr/>
          <a:lstStyle>
            <a:lvl1pPr>
              <a:defRPr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12"/>
          </p:nvPr>
        </p:nvSpPr>
        <p:spPr>
          <a:noFill/>
          <a:ln>
            <a:noFill/>
          </a:ln>
        </p:spPr>
        <p:txBody>
          <a:bodyPr/>
          <a:lstStyle>
            <a:lvl1pPr>
              <a:defRPr b="0">
                <a:solidFill>
                  <a:srgbClr val="0770B1"/>
                </a:solidFill>
              </a:defRPr>
            </a:lvl1pPr>
          </a:lstStyle>
          <a:p>
            <a:fld id="{CB318F78-A315-46C9-8B3F-2431B4397D31}" type="slidenum">
              <a:rPr lang="en-US" smtClean="0"/>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1" y="120187"/>
            <a:ext cx="1441352" cy="1099017"/>
          </a:xfrm>
          <a:prstGeom prst="rect">
            <a:avLst/>
          </a:prstGeom>
        </p:spPr>
      </p:pic>
      <p:grpSp>
        <p:nvGrpSpPr>
          <p:cNvPr id="12" name="Group 11"/>
          <p:cNvGrpSpPr/>
          <p:nvPr userDrawn="1"/>
        </p:nvGrpSpPr>
        <p:grpSpPr>
          <a:xfrm>
            <a:off x="685800" y="1371604"/>
            <a:ext cx="3124200" cy="646331"/>
            <a:chOff x="685800" y="1347180"/>
            <a:chExt cx="3124200" cy="646331"/>
          </a:xfrm>
        </p:grpSpPr>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800" y="1377318"/>
              <a:ext cx="897246" cy="598164"/>
            </a:xfrm>
            <a:prstGeom prst="rect">
              <a:avLst/>
            </a:prstGeom>
          </p:spPr>
        </p:pic>
        <p:sp>
          <p:nvSpPr>
            <p:cNvPr id="16" name="TextBox 15"/>
            <p:cNvSpPr txBox="1"/>
            <p:nvPr userDrawn="1"/>
          </p:nvSpPr>
          <p:spPr>
            <a:xfrm>
              <a:off x="1659246" y="1347180"/>
              <a:ext cx="2150754" cy="646331"/>
            </a:xfrm>
            <a:prstGeom prst="rect">
              <a:avLst/>
            </a:prstGeom>
            <a:noFill/>
          </p:spPr>
          <p:txBody>
            <a:bodyPr wrap="square" lIns="0" rIns="0" rtlCol="0">
              <a:spAutoFit/>
            </a:bodyPr>
            <a:lstStyle/>
            <a:p>
              <a:pPr algn="just">
                <a:lnSpc>
                  <a:spcPct val="120000"/>
                </a:lnSpc>
                <a:spcBef>
                  <a:spcPts val="1200"/>
                </a:spcBef>
                <a:spcAft>
                  <a:spcPts val="1200"/>
                </a:spcAft>
              </a:pPr>
              <a:r>
                <a:rPr lang="en-US" sz="1000" dirty="0">
                  <a:solidFill>
                    <a:schemeClr val="bg1">
                      <a:lumMod val="50000"/>
                    </a:schemeClr>
                  </a:solidFill>
                </a:rPr>
                <a:t>This project was funded by the European Union’s Internal Security Fund — Police,  under Grant Agreement No. 823683.</a:t>
              </a:r>
            </a:p>
          </p:txBody>
        </p:sp>
      </p:grpSp>
      <p:cxnSp>
        <p:nvCxnSpPr>
          <p:cNvPr id="17" name="Straight Connector 16"/>
          <p:cNvCxnSpPr/>
          <p:nvPr userDrawn="1"/>
        </p:nvCxnSpPr>
        <p:spPr>
          <a:xfrm>
            <a:off x="685800" y="1295400"/>
            <a:ext cx="3124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030" name="Picture 6" descr="D:\Disk D\Work\projects n\Libre\ARMOuR\partners\partner-synyo-877-450x0.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138930" y="5263201"/>
            <a:ext cx="631914" cy="6319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Disk D\Work\projects n\Libre\ARMOuR\partners\partner-uom-879-450x0.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487337" y="5148289"/>
            <a:ext cx="869427" cy="86942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Disk D\Work\projects n\Libre\ARMOuR\partners\rug-web-49-450x0.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514001" y="5149715"/>
            <a:ext cx="944201" cy="94420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D:\Disk D\Work\projects n\Libre\ARMOuR\partners\ministero-della-giustizia-577-450x0.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87420" y="525080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Disk D\Work\projects n\Libre\ARMOuR\partners\mnvia-112-450x0.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332401" y="5181602"/>
            <a:ext cx="791801" cy="79180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Disk D\Work\projects n\Libre\ARMOuR\partners\partner-agenfor-878-450x0.pn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3817348" y="5259888"/>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Disk D\Work\projects n\Libre\ARMOuR\partners\partner-fundea-875-450x0.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0206"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D:\Disk D\Work\projects n\Libre\ARMOuR\partners\partner-kemea-876-450x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72920" y="5228124"/>
            <a:ext cx="759912" cy="75991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p:cNvPicPr>
            <a:picLocks noChangeAspect="1" noChangeArrowheads="1"/>
          </p:cNvPicPr>
          <p:nvPr userDrawn="1"/>
        </p:nvPicPr>
        <p:blipFill>
          <a:blip r:embed="rId13" cstate="print">
            <a:extLst>
              <a:ext uri="{28A0092B-C50C-407E-A947-70E740481C1C}">
                <a14:useLocalDpi xmlns:a14="http://schemas.microsoft.com/office/drawing/2010/main" val="0"/>
              </a:ext>
            </a:extLst>
          </a:blip>
          <a:stretch>
            <a:fillRect/>
          </a:stretch>
        </p:blipFill>
        <p:spPr bwMode="auto">
          <a:xfrm>
            <a:off x="5605055" y="5228128"/>
            <a:ext cx="763117" cy="763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56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
        <p:nvSpPr>
          <p:cNvPr id="2"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685800" y="2286000"/>
            <a:ext cx="7772400" cy="3733799"/>
          </a:xfrm>
          <a:solidFill>
            <a:schemeClr val="bg1"/>
          </a:solidFill>
          <a:effectLst/>
        </p:spPr>
        <p:txBody>
          <a:bodyPr>
            <a:normAutofit/>
          </a:bodyPr>
          <a:lstStyle>
            <a:lvl1pPr>
              <a:defRPr sz="2400">
                <a:solidFill>
                  <a:schemeClr val="tx1">
                    <a:lumMod val="75000"/>
                    <a:lumOff val="25000"/>
                  </a:schemeClr>
                </a:solidFill>
              </a:defRPr>
            </a:lvl1pPr>
          </a:lstStyle>
          <a:p>
            <a:pPr lvl="0"/>
            <a:r>
              <a:rPr lang="en-US" dirty="0"/>
              <a:t>Click to edit Master text styles</a:t>
            </a:r>
          </a:p>
        </p:txBody>
      </p:sp>
      <p:sp>
        <p:nvSpPr>
          <p:cNvPr id="14"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5"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6"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cxnSp>
        <p:nvCxnSpPr>
          <p:cNvPr id="17" name="Straight Connector 16"/>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368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6"/>
          <p:cNvSpPr>
            <a:spLocks noGrp="1"/>
          </p:cNvSpPr>
          <p:nvPr>
            <p:ph type="body" sz="quarter" idx="13"/>
          </p:nvPr>
        </p:nvSpPr>
        <p:spPr>
          <a:xfrm>
            <a:off x="685800" y="1447800"/>
            <a:ext cx="7772400" cy="4572000"/>
          </a:xfrm>
          <a:solidFill>
            <a:schemeClr val="bg1"/>
          </a:solidFill>
          <a:effectLst/>
        </p:spPr>
        <p:txBody>
          <a:bodyPr>
            <a:normAutofit/>
          </a:bodyPr>
          <a:lstStyle>
            <a:lvl1pPr>
              <a:defRPr sz="2400">
                <a:solidFill>
                  <a:schemeClr val="tx1">
                    <a:lumMod val="75000"/>
                    <a:lumOff val="25000"/>
                  </a:schemeClr>
                </a:solidFill>
              </a:defRPr>
            </a:lvl1pPr>
          </a:lstStyle>
          <a:p>
            <a:pPr lvl="0"/>
            <a:endParaRPr lang="en-US" dirty="0"/>
          </a:p>
        </p:txBody>
      </p:sp>
      <p:sp>
        <p:nvSpPr>
          <p:cNvPr id="10" name="Date Placeholder 3"/>
          <p:cNvSpPr>
            <a:spLocks noGrp="1"/>
          </p:cNvSpPr>
          <p:nvPr>
            <p:ph type="dt" sz="half" idx="10"/>
          </p:nvPr>
        </p:nvSpPr>
        <p:spPr>
          <a:xfrm>
            <a:off x="685800" y="6356354"/>
            <a:ext cx="1905000" cy="365125"/>
          </a:xfrm>
          <a:noFill/>
          <a:ln>
            <a:noFill/>
          </a:ln>
        </p:spPr>
        <p:txBody>
          <a:bodyPr/>
          <a:lstStyle/>
          <a:p>
            <a:endParaRPr lang="en-US" dirty="0"/>
          </a:p>
        </p:txBody>
      </p:sp>
      <p:sp>
        <p:nvSpPr>
          <p:cNvPr id="13" name="Footer Placeholder 4"/>
          <p:cNvSpPr>
            <a:spLocks noGrp="1"/>
          </p:cNvSpPr>
          <p:nvPr>
            <p:ph type="ftr" sz="quarter" idx="11"/>
          </p:nvPr>
        </p:nvSpPr>
        <p:spPr>
          <a:xfrm>
            <a:off x="3505200" y="6356354"/>
            <a:ext cx="2133600" cy="365125"/>
          </a:xfrm>
          <a:noFill/>
          <a:ln>
            <a:noFill/>
          </a:ln>
        </p:spPr>
        <p:txBody>
          <a:bodyPr/>
          <a:lstStyle/>
          <a:p>
            <a:r>
              <a:rPr lang="en-US"/>
              <a:t>www.armourproject.eu</a:t>
            </a:r>
            <a:endParaRPr lang="en-US" dirty="0"/>
          </a:p>
        </p:txBody>
      </p:sp>
      <p:sp>
        <p:nvSpPr>
          <p:cNvPr id="14" name="Slide Number Placeholder 5"/>
          <p:cNvSpPr>
            <a:spLocks noGrp="1"/>
          </p:cNvSpPr>
          <p:nvPr>
            <p:ph type="sldNum" sz="quarter" idx="12"/>
          </p:nvPr>
        </p:nvSpPr>
        <p:spPr>
          <a:xfrm>
            <a:off x="6553200" y="6356354"/>
            <a:ext cx="1905000" cy="365125"/>
          </a:xfrm>
          <a:noFill/>
          <a:ln>
            <a:noFill/>
          </a:ln>
        </p:spPr>
        <p:txBody>
          <a:bodyPr/>
          <a:lstStyle/>
          <a:p>
            <a:fld id="{CB318F78-A315-46C9-8B3F-2431B4397D31}" type="slidenum">
              <a:rPr lang="en-US" smtClean="0"/>
              <a:t>‹#›</a:t>
            </a:fld>
            <a:endParaRPr lang="en-US"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spTree>
    <p:extLst>
      <p:ext uri="{BB962C8B-B14F-4D97-AF65-F5344CB8AC3E}">
        <p14:creationId xmlns:p14="http://schemas.microsoft.com/office/powerpoint/2010/main" val="273027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r>
              <a:rPr lang="en-US"/>
              <a:t>www.armourproject.eu</a:t>
            </a:r>
            <a:endParaRPr lang="en-US" dirty="0"/>
          </a:p>
        </p:txBody>
      </p:sp>
      <p:sp>
        <p:nvSpPr>
          <p:cNvPr id="11" name="Slide Number Placeholder 10"/>
          <p:cNvSpPr>
            <a:spLocks noGrp="1"/>
          </p:cNvSpPr>
          <p:nvPr>
            <p:ph type="sldNum" sz="quarter" idx="12"/>
          </p:nvPr>
        </p:nvSpPr>
        <p:spPr/>
        <p:txBody>
          <a:bodyPr/>
          <a:lstStyle/>
          <a:p>
            <a:fld id="{CB318F78-A315-46C9-8B3F-2431B4397D31}" type="slidenum">
              <a:rPr lang="en-US" smtClean="0"/>
              <a:t>‹#›</a:t>
            </a:fld>
            <a:endParaRPr lang="en-US" dirty="0"/>
          </a:p>
        </p:txBody>
      </p:sp>
      <p:sp>
        <p:nvSpPr>
          <p:cNvPr id="19" name="Picture Placeholder 6"/>
          <p:cNvSpPr>
            <a:spLocks noGrp="1"/>
          </p:cNvSpPr>
          <p:nvPr>
            <p:ph type="pic" sz="quarter" idx="13"/>
          </p:nvPr>
        </p:nvSpPr>
        <p:spPr>
          <a:xfrm>
            <a:off x="685800"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0" name="Text Placeholder 11"/>
          <p:cNvSpPr>
            <a:spLocks noGrp="1"/>
          </p:cNvSpPr>
          <p:nvPr>
            <p:ph type="body" sz="quarter" idx="15" hasCustomPrompt="1"/>
          </p:nvPr>
        </p:nvSpPr>
        <p:spPr>
          <a:xfrm>
            <a:off x="685800" y="5562600"/>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27" name="Picture Placeholder 6"/>
          <p:cNvSpPr>
            <a:spLocks noGrp="1"/>
          </p:cNvSpPr>
          <p:nvPr>
            <p:ph type="pic" sz="quarter" idx="16"/>
          </p:nvPr>
        </p:nvSpPr>
        <p:spPr>
          <a:xfrm>
            <a:off x="4636412" y="2286001"/>
            <a:ext cx="3810000" cy="3200401"/>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dirty="0"/>
          </a:p>
        </p:txBody>
      </p:sp>
      <p:sp>
        <p:nvSpPr>
          <p:cNvPr id="28" name="Text Placeholder 11"/>
          <p:cNvSpPr>
            <a:spLocks noGrp="1"/>
          </p:cNvSpPr>
          <p:nvPr>
            <p:ph type="body" sz="quarter" idx="17" hasCustomPrompt="1"/>
          </p:nvPr>
        </p:nvSpPr>
        <p:spPr>
          <a:xfrm>
            <a:off x="4636412" y="5562601"/>
            <a:ext cx="3810000" cy="457200"/>
          </a:xfrm>
          <a:prstGeom prst="rect">
            <a:avLst/>
          </a:prstGeom>
          <a:solidFill>
            <a:schemeClr val="bg1"/>
          </a:solidFill>
          <a:effectLst/>
        </p:spPr>
        <p:txBody>
          <a:bodyPr anchor="ctr" anchorCtr="0">
            <a:normAutofit/>
          </a:bodyPr>
          <a:lstStyle>
            <a:lvl1pPr marL="0" indent="0">
              <a:buNone/>
              <a:defRPr sz="2000" baseline="0">
                <a:solidFill>
                  <a:schemeClr val="tx1">
                    <a:lumMod val="85000"/>
                    <a:lumOff val="15000"/>
                  </a:schemeClr>
                </a:solidFill>
              </a:defRPr>
            </a:lvl1pPr>
          </a:lstStyle>
          <a:p>
            <a:pPr lvl="0"/>
            <a:r>
              <a:rPr lang="en-US" dirty="0"/>
              <a:t>Click here to add text</a:t>
            </a:r>
          </a:p>
        </p:txBody>
      </p:sp>
      <p:sp>
        <p:nvSpPr>
          <p:cNvPr id="13" name="Title 1"/>
          <p:cNvSpPr>
            <a:spLocks noGrp="1"/>
          </p:cNvSpPr>
          <p:nvPr>
            <p:ph type="title"/>
          </p:nvPr>
        </p:nvSpPr>
        <p:spPr>
          <a:xfrm>
            <a:off x="685800" y="1447800"/>
            <a:ext cx="7772400" cy="685800"/>
          </a:xfrm>
          <a:noFill/>
          <a:effectLst/>
        </p:spPr>
        <p:txBody>
          <a:bodyPr>
            <a:normAutofit/>
          </a:bodyPr>
          <a:lstStyle>
            <a:lvl1pPr algn="l">
              <a:defRPr sz="3200">
                <a:solidFill>
                  <a:srgbClr val="0770B1"/>
                </a:solidFill>
              </a:defRPr>
            </a:lvl1pPr>
          </a:lstStyle>
          <a:p>
            <a:r>
              <a:rPr lang="en-US" dirty="0"/>
              <a:t>Click to edit Master title style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8" name="Straight Connector 17"/>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8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5" name="Picture Placeholder 14"/>
          <p:cNvSpPr>
            <a:spLocks noGrp="1"/>
          </p:cNvSpPr>
          <p:nvPr>
            <p:ph type="pic" sz="quarter" idx="13"/>
          </p:nvPr>
        </p:nvSpPr>
        <p:spPr>
          <a:xfrm>
            <a:off x="685800" y="1447800"/>
            <a:ext cx="7772400" cy="3581400"/>
          </a:xfrm>
          <a:solidFill>
            <a:schemeClr val="bg1">
              <a:lumMod val="95000"/>
            </a:schemeClr>
          </a:solidFill>
          <a:ln>
            <a:solidFill>
              <a:schemeClr val="bg1"/>
            </a:solidFill>
          </a:ln>
        </p:spPr>
        <p:txBody>
          <a:bodyPr/>
          <a:lstStyle>
            <a:lvl1pPr>
              <a:defRPr>
                <a:solidFill>
                  <a:schemeClr val="bg1">
                    <a:lumMod val="50000"/>
                  </a:schemeClr>
                </a:solidFill>
              </a:defRPr>
            </a:lvl1pPr>
          </a:lstStyle>
          <a:p>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435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5105400"/>
            <a:ext cx="7772400" cy="566738"/>
          </a:xfrm>
          <a:noFill/>
        </p:spPr>
        <p:txBody>
          <a:bodyPr anchor="b">
            <a:normAutofit/>
          </a:bodyPr>
          <a:lstStyle>
            <a:lvl1pPr algn="l">
              <a:defRPr sz="2400" b="0">
                <a:solidFill>
                  <a:srgbClr val="0770B1"/>
                </a:solidFill>
              </a:defRPr>
            </a:lvl1pPr>
          </a:lstStyle>
          <a:p>
            <a:r>
              <a:rPr lang="en-US" dirty="0"/>
              <a:t>Click to edit Master title style</a:t>
            </a:r>
          </a:p>
        </p:txBody>
      </p:sp>
      <p:sp>
        <p:nvSpPr>
          <p:cNvPr id="4" name="Text Placeholder 3"/>
          <p:cNvSpPr>
            <a:spLocks noGrp="1"/>
          </p:cNvSpPr>
          <p:nvPr>
            <p:ph type="body" sz="half" idx="2"/>
          </p:nvPr>
        </p:nvSpPr>
        <p:spPr>
          <a:xfrm>
            <a:off x="685800" y="5672138"/>
            <a:ext cx="7772400" cy="500062"/>
          </a:xfrm>
          <a:solidFill>
            <a:schemeClr val="bg1"/>
          </a:solidFill>
        </p:spPr>
        <p:txBody>
          <a:bodyPr>
            <a:normAutofit/>
          </a:bodyPr>
          <a:lstStyle>
            <a:lvl1pPr marL="0" indent="0">
              <a:buNone/>
              <a:defRPr sz="18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sp>
        <p:nvSpPr>
          <p:cNvPr id="13" name="Media Placeholder 7"/>
          <p:cNvSpPr>
            <a:spLocks noGrp="1"/>
          </p:cNvSpPr>
          <p:nvPr>
            <p:ph type="media" sz="quarter" idx="14"/>
          </p:nvPr>
        </p:nvSpPr>
        <p:spPr>
          <a:xfrm>
            <a:off x="685800" y="1447800"/>
            <a:ext cx="7772400" cy="3581400"/>
          </a:xfrm>
          <a:solidFill>
            <a:schemeClr val="bg1">
              <a:lumMod val="95000"/>
            </a:schemeClr>
          </a:solidFill>
          <a:ln>
            <a:solidFill>
              <a:schemeClr val="bg1"/>
            </a:solidFill>
          </a:ln>
        </p:spPr>
        <p:txBody>
          <a:bodyPr/>
          <a:lstStyle>
            <a:lvl1pPr>
              <a:defRPr>
                <a:solidFill>
                  <a:schemeClr val="tx1">
                    <a:lumMod val="50000"/>
                    <a:lumOff val="50000"/>
                  </a:schemeClr>
                </a:solidFill>
              </a:defRPr>
            </a:lvl1pPr>
          </a:lstStyle>
          <a:p>
            <a:endParaRPr lang="en-US"/>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6" name="Straight Connector 15"/>
          <p:cNvCxnSpPr/>
          <p:nvPr userDrawn="1"/>
        </p:nvCxnSpPr>
        <p:spPr>
          <a:xfrm>
            <a:off x="685800" y="5648696"/>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122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1447800"/>
            <a:ext cx="7772400" cy="685800"/>
          </a:xfrm>
          <a:noFill/>
          <a:effectLst>
            <a:reflection blurRad="6350" stA="52000" endA="300" endPos="35000" dir="5400000" sy="-100000" algn="bl" rotWithShape="0"/>
          </a:effectLst>
        </p:spPr>
        <p:txBody>
          <a:bodyPr>
            <a:normAutofit/>
          </a:bodyPr>
          <a:lstStyle>
            <a:lvl1pPr algn="l">
              <a:defRPr sz="3200">
                <a:solidFill>
                  <a:srgbClr val="0770B1"/>
                </a:solidFill>
              </a:defRPr>
            </a:lvl1pPr>
          </a:lstStyle>
          <a:p>
            <a:r>
              <a:rPr lang="en-US" dirty="0"/>
              <a:t>Click to edit Master title style</a:t>
            </a:r>
          </a:p>
        </p:txBody>
      </p:sp>
      <p:sp>
        <p:nvSpPr>
          <p:cNvPr id="4" name="Content Placeholder 3"/>
          <p:cNvSpPr>
            <a:spLocks noGrp="1"/>
          </p:cNvSpPr>
          <p:nvPr>
            <p:ph sz="half" idx="2"/>
          </p:nvPr>
        </p:nvSpPr>
        <p:spPr>
          <a:xfrm>
            <a:off x="685800" y="2971803"/>
            <a:ext cx="3811588"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p:nvPr>
        </p:nvSpPr>
        <p:spPr>
          <a:xfrm>
            <a:off x="4645027" y="2286000"/>
            <a:ext cx="3813175" cy="639762"/>
          </a:xfrm>
          <a:solidFill>
            <a:schemeClr val="bg1">
              <a:lumMod val="65000"/>
              <a:alpha val="70000"/>
            </a:schemeClr>
          </a:solidFill>
        </p:spPr>
        <p:txBody>
          <a:bodyPr anchor="b">
            <a:norm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 name="Text Placeholder 2"/>
          <p:cNvSpPr>
            <a:spLocks noGrp="1"/>
          </p:cNvSpPr>
          <p:nvPr>
            <p:ph type="body" idx="1"/>
          </p:nvPr>
        </p:nvSpPr>
        <p:spPr>
          <a:xfrm>
            <a:off x="685800" y="2286000"/>
            <a:ext cx="3811588" cy="639762"/>
          </a:xfrm>
          <a:solidFill>
            <a:schemeClr val="bg1">
              <a:lumMod val="65000"/>
              <a:alpha val="70000"/>
            </a:schemeClr>
          </a:solidFill>
        </p:spPr>
        <p:txBody>
          <a:bodyPr anchor="b">
            <a:noAutofit/>
          </a:bodyPr>
          <a:lstStyle>
            <a:lvl1pPr marL="0" indent="0">
              <a:buNone/>
              <a:defRPr sz="22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7" y="2971803"/>
            <a:ext cx="3813175" cy="3154363"/>
          </a:xfrm>
          <a:solidFill>
            <a:schemeClr val="bg1"/>
          </a:solidFill>
          <a:effectLst/>
        </p:spPr>
        <p:txBody>
          <a:bodyPr>
            <a:normAutofit/>
          </a:bodyPr>
          <a:lstStyle>
            <a:lvl1pPr>
              <a:defRPr sz="1800">
                <a:solidFill>
                  <a:schemeClr val="tx1">
                    <a:lumMod val="75000"/>
                    <a:lumOff val="25000"/>
                  </a:schemeClr>
                </a:solidFill>
              </a:defRPr>
            </a:lvl1pPr>
            <a:lvl2pPr marL="457200" indent="0">
              <a:buNone/>
              <a:defRPr sz="2000">
                <a:solidFill>
                  <a:schemeClr val="tx1">
                    <a:lumMod val="75000"/>
                    <a:lumOff val="25000"/>
                  </a:schemeClr>
                </a:solidFill>
              </a:defRPr>
            </a:lvl2pPr>
            <a:lvl3pPr>
              <a:defRPr sz="18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vl6pPr>
              <a:defRPr sz="1600"/>
            </a:lvl6pPr>
            <a:lvl7pPr>
              <a:defRPr sz="1600"/>
            </a:lvl7pPr>
            <a:lvl8pPr>
              <a:defRPr sz="1600"/>
            </a:lvl8pPr>
            <a:lvl9pPr>
              <a:defRPr sz="1600"/>
            </a:lvl9pPr>
          </a:lstStyle>
          <a:p>
            <a:pPr lvl="0"/>
            <a:r>
              <a:rPr lang="en-US" dirty="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www.armourproject.eu</a:t>
            </a:r>
            <a:endParaRPr lang="en-US" dirty="0"/>
          </a:p>
        </p:txBody>
      </p:sp>
      <p:sp>
        <p:nvSpPr>
          <p:cNvPr id="9" name="Slide Number Placeholder 8"/>
          <p:cNvSpPr>
            <a:spLocks noGrp="1"/>
          </p:cNvSpPr>
          <p:nvPr>
            <p:ph type="sldNum" sz="quarter" idx="12"/>
          </p:nvPr>
        </p:nvSpPr>
        <p:spPr/>
        <p:txBody>
          <a:bodyPr/>
          <a:lstStyle/>
          <a:p>
            <a:fld id="{CB318F78-A315-46C9-8B3F-2431B4397D31}" type="slidenum">
              <a:rPr lang="en-US" smtClean="0"/>
              <a:t>‹#›</a:t>
            </a:fld>
            <a:endParaRPr lang="en-US"/>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5" name="Straight Connector 14"/>
          <p:cNvCxnSpPr/>
          <p:nvPr userDrawn="1"/>
        </p:nvCxnSpPr>
        <p:spPr>
          <a:xfrm>
            <a:off x="685800" y="2133600"/>
            <a:ext cx="77724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303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5562601" y="2"/>
            <a:ext cx="3575713" cy="19243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2" y="1447800"/>
            <a:ext cx="2779713" cy="1066800"/>
          </a:xfrm>
          <a:noFill/>
        </p:spPr>
        <p:txBody>
          <a:bodyPr anchor="b">
            <a:noAutofit/>
          </a:bodyPr>
          <a:lstStyle>
            <a:lvl1pPr algn="l">
              <a:defRPr sz="2800" b="0">
                <a:solidFill>
                  <a:srgbClr val="0770B1"/>
                </a:solidFill>
              </a:defRPr>
            </a:lvl1pPr>
          </a:lstStyle>
          <a:p>
            <a:r>
              <a:rPr lang="en-US" dirty="0"/>
              <a:t>Click to edit Master title style</a:t>
            </a:r>
          </a:p>
        </p:txBody>
      </p:sp>
      <p:sp>
        <p:nvSpPr>
          <p:cNvPr id="3" name="Content Placeholder 2"/>
          <p:cNvSpPr>
            <a:spLocks noGrp="1"/>
          </p:cNvSpPr>
          <p:nvPr>
            <p:ph idx="1"/>
          </p:nvPr>
        </p:nvSpPr>
        <p:spPr>
          <a:xfrm>
            <a:off x="3575050" y="1447800"/>
            <a:ext cx="4883150" cy="4678363"/>
          </a:xfrm>
          <a:solidFill>
            <a:schemeClr val="bg1">
              <a:alpha val="90000"/>
            </a:schemeClr>
          </a:solidFill>
          <a:effectLst/>
        </p:spPr>
        <p:txBody>
          <a:bodyPr/>
          <a:lstStyle>
            <a:lvl1pPr>
              <a:defRPr sz="2800">
                <a:solidFill>
                  <a:schemeClr val="tx1">
                    <a:lumMod val="75000"/>
                    <a:lumOff val="2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600">
                <a:solidFill>
                  <a:schemeClr val="tx1">
                    <a:lumMod val="85000"/>
                    <a:lumOff val="15000"/>
                  </a:schemeClr>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2" y="2667004"/>
            <a:ext cx="2779713" cy="3459163"/>
          </a:xfrm>
          <a:solidFill>
            <a:schemeClr val="bg1">
              <a:alpha val="90000"/>
            </a:schemeClr>
          </a:solidFill>
          <a:effectLst/>
        </p:spPr>
        <p:txBody>
          <a:bodyPr>
            <a:normAutofit/>
          </a:bodyPr>
          <a:lstStyle>
            <a:lvl1pPr marL="0" indent="0">
              <a:buNone/>
              <a:defRPr sz="1600">
                <a:solidFill>
                  <a:schemeClr val="tx1">
                    <a:lumMod val="85000"/>
                    <a:lumOff val="15000"/>
                  </a:schemeClr>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www.armourproject.eu</a:t>
            </a:r>
          </a:p>
        </p:txBody>
      </p:sp>
      <p:sp>
        <p:nvSpPr>
          <p:cNvPr id="7" name="Slide Number Placeholder 6"/>
          <p:cNvSpPr>
            <a:spLocks noGrp="1"/>
          </p:cNvSpPr>
          <p:nvPr>
            <p:ph type="sldNum" sz="quarter" idx="12"/>
          </p:nvPr>
        </p:nvSpPr>
        <p:spPr/>
        <p:txBody>
          <a:bodyPr/>
          <a:lstStyle/>
          <a:p>
            <a:fld id="{CB318F78-A315-46C9-8B3F-2431B4397D31}"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5802" y="241300"/>
            <a:ext cx="1282507" cy="977900"/>
          </a:xfrm>
          <a:prstGeom prst="rect">
            <a:avLst/>
          </a:prstGeom>
        </p:spPr>
      </p:pic>
      <p:cxnSp>
        <p:nvCxnSpPr>
          <p:cNvPr id="14" name="Straight Connector 13"/>
          <p:cNvCxnSpPr/>
          <p:nvPr userDrawn="1"/>
        </p:nvCxnSpPr>
        <p:spPr>
          <a:xfrm>
            <a:off x="685800" y="2514600"/>
            <a:ext cx="2743200" cy="0"/>
          </a:xfrm>
          <a:prstGeom prst="line">
            <a:avLst/>
          </a:prstGeom>
          <a:ln>
            <a:solidFill>
              <a:srgbClr val="0BA7D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54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85800" y="6356354"/>
            <a:ext cx="1905000" cy="365125"/>
          </a:xfrm>
          <a:prstGeom prst="rect">
            <a:avLst/>
          </a:prstGeom>
          <a:noFill/>
          <a:ln w="6350">
            <a:noFill/>
          </a:ln>
        </p:spPr>
        <p:txBody>
          <a:bodyPr vert="horz" lIns="91440" tIns="45720" rIns="91440" bIns="45720" rtlCol="0" anchor="ctr"/>
          <a:lstStyle>
            <a:lvl1pPr algn="l">
              <a:defRPr sz="1200" b="0">
                <a:solidFill>
                  <a:srgbClr val="0770B1"/>
                </a:solidFill>
              </a:defRPr>
            </a:lvl1pPr>
          </a:lstStyle>
          <a:p>
            <a:endParaRPr lang="en-US" dirty="0"/>
          </a:p>
        </p:txBody>
      </p:sp>
      <p:sp>
        <p:nvSpPr>
          <p:cNvPr id="5" name="Footer Placeholder 4"/>
          <p:cNvSpPr>
            <a:spLocks noGrp="1"/>
          </p:cNvSpPr>
          <p:nvPr>
            <p:ph type="ftr" sz="quarter" idx="3"/>
          </p:nvPr>
        </p:nvSpPr>
        <p:spPr>
          <a:xfrm>
            <a:off x="3505200" y="6356354"/>
            <a:ext cx="2133600" cy="365125"/>
          </a:xfrm>
          <a:prstGeom prst="rect">
            <a:avLst/>
          </a:prstGeom>
          <a:noFill/>
          <a:ln w="6350">
            <a:noFill/>
          </a:ln>
        </p:spPr>
        <p:txBody>
          <a:bodyPr vert="horz" lIns="91440" tIns="45720" rIns="91440" bIns="45720" rtlCol="0" anchor="ctr"/>
          <a:lstStyle>
            <a:lvl1pPr algn="ctr">
              <a:defRPr sz="1200" b="0">
                <a:solidFill>
                  <a:srgbClr val="0770B1"/>
                </a:solidFill>
              </a:defRPr>
            </a:lvl1pPr>
          </a:lstStyle>
          <a:p>
            <a:r>
              <a:rPr lang="en-US"/>
              <a:t>www.armourproject.eu</a:t>
            </a:r>
            <a:endParaRPr lang="en-US" dirty="0"/>
          </a:p>
        </p:txBody>
      </p:sp>
      <p:sp>
        <p:nvSpPr>
          <p:cNvPr id="6" name="Slide Number Placeholder 5"/>
          <p:cNvSpPr>
            <a:spLocks noGrp="1"/>
          </p:cNvSpPr>
          <p:nvPr>
            <p:ph type="sldNum" sz="quarter" idx="4"/>
          </p:nvPr>
        </p:nvSpPr>
        <p:spPr>
          <a:xfrm>
            <a:off x="6553200" y="6356354"/>
            <a:ext cx="1905000" cy="365125"/>
          </a:xfrm>
          <a:prstGeom prst="rect">
            <a:avLst/>
          </a:prstGeom>
          <a:noFill/>
          <a:ln w="6350">
            <a:noFill/>
          </a:ln>
        </p:spPr>
        <p:txBody>
          <a:bodyPr vert="horz" lIns="91440" tIns="45720" rIns="91440" bIns="45720" rtlCol="0" anchor="ctr"/>
          <a:lstStyle>
            <a:lvl1pPr algn="r">
              <a:defRPr sz="1200" b="0">
                <a:solidFill>
                  <a:srgbClr val="0770B1"/>
                </a:solidFill>
              </a:defRPr>
            </a:lvl1pPr>
          </a:lstStyle>
          <a:p>
            <a:fld id="{CB318F78-A315-46C9-8B3F-2431B4397D31}" type="slidenum">
              <a:rPr lang="en-US" smtClean="0"/>
              <a:pPr/>
              <a:t>‹#›</a:t>
            </a:fld>
            <a:endParaRPr lang="en-US" dirty="0"/>
          </a:p>
        </p:txBody>
      </p:sp>
    </p:spTree>
    <p:extLst>
      <p:ext uri="{BB962C8B-B14F-4D97-AF65-F5344CB8AC3E}">
        <p14:creationId xmlns:p14="http://schemas.microsoft.com/office/powerpoint/2010/main" val="1137601936"/>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4" r:id="rId3"/>
    <p:sldLayoutId id="2147483665" r:id="rId4"/>
    <p:sldLayoutId id="2147483666" r:id="rId5"/>
    <p:sldLayoutId id="2147483667" r:id="rId6"/>
    <p:sldLayoutId id="2147483668" r:id="rId7"/>
    <p:sldLayoutId id="2147483669" r:id="rId8"/>
    <p:sldLayoutId id="2147483670" r:id="rId9"/>
    <p:sldLayoutId id="2147483661" r:id="rId10"/>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www.dcfp.org.uk/child-abuse/radicalisation-and-extremis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hyperlink" Target="https://www.youtube.com/watch?v=kHszRyuR2Ic" TargetMode="External"/><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23.jpeg"/></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eEBuqwY-nE"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hyperlink" Target="https://www.youtube.com/watch?v=HLNhPMQnWu4"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hyperlink" Target="https://www.youtube.com/watch?v=NFrU9egvhbs" TargetMode="External"/><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s://www.youtube.com/watch?v=fVaFmcT7ss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ln>
            <a:noFill/>
          </a:ln>
        </p:spPr>
        <p:txBody>
          <a:bodyPr/>
          <a:lstStyle/>
          <a:p>
            <a:r>
              <a:rPr lang="nl-NL" dirty="0"/>
              <a:t>Train the Trainer</a:t>
            </a:r>
            <a:endParaRPr lang="en-US" dirty="0"/>
          </a:p>
        </p:txBody>
      </p:sp>
      <p:sp>
        <p:nvSpPr>
          <p:cNvPr id="3" name="Subtitle 2"/>
          <p:cNvSpPr>
            <a:spLocks noGrp="1"/>
          </p:cNvSpPr>
          <p:nvPr>
            <p:ph type="subTitle" idx="1"/>
          </p:nvPr>
        </p:nvSpPr>
        <p:spPr>
          <a:ln>
            <a:noFill/>
          </a:ln>
        </p:spPr>
        <p:txBody>
          <a:bodyPr anchor="t">
            <a:normAutofit/>
          </a:bodyPr>
          <a:lstStyle/>
          <a:p>
            <a:r>
              <a:rPr lang="ro-RO" sz="2800" dirty="0" smtClean="0">
                <a:solidFill>
                  <a:schemeClr val="tx1"/>
                </a:solidFill>
              </a:rPr>
              <a:t>Ziua</a:t>
            </a:r>
            <a:r>
              <a:rPr lang="en-US" sz="2800" dirty="0">
                <a:solidFill>
                  <a:schemeClr val="tx1"/>
                </a:solidFill>
              </a:rPr>
              <a:t> 1: </a:t>
            </a:r>
            <a:r>
              <a:rPr lang="en-US" sz="2800" dirty="0" err="1">
                <a:solidFill>
                  <a:schemeClr val="tx1"/>
                </a:solidFill>
              </a:rPr>
              <a:t>Prevenirea</a:t>
            </a:r>
            <a:r>
              <a:rPr lang="en-US" sz="2800" dirty="0">
                <a:solidFill>
                  <a:schemeClr val="tx1"/>
                </a:solidFill>
              </a:rPr>
              <a:t> </a:t>
            </a:r>
            <a:r>
              <a:rPr lang="en-US" sz="2800" dirty="0" err="1">
                <a:solidFill>
                  <a:schemeClr val="tx1"/>
                </a:solidFill>
              </a:rPr>
              <a:t>radicalizării</a:t>
            </a:r>
            <a:r>
              <a:rPr lang="en-US" sz="2800" dirty="0">
                <a:solidFill>
                  <a:schemeClr val="tx1"/>
                </a:solidFill>
              </a:rPr>
              <a:t> </a:t>
            </a:r>
            <a:r>
              <a:rPr lang="en-US" sz="2800" dirty="0" err="1">
                <a:solidFill>
                  <a:schemeClr val="tx1"/>
                </a:solidFill>
              </a:rPr>
              <a:t>tinerilor</a:t>
            </a:r>
            <a:r>
              <a:rPr lang="en-US" sz="2800" dirty="0">
                <a:solidFill>
                  <a:schemeClr val="tx1"/>
                </a:solidFill>
              </a:rPr>
              <a:t> </a:t>
            </a:r>
          </a:p>
          <a:p>
            <a:endParaRPr lang="en-US" sz="2800" dirty="0">
              <a:solidFill>
                <a:schemeClr val="tx1"/>
              </a:solidFill>
            </a:endParaRPr>
          </a:p>
        </p:txBody>
      </p:sp>
      <p:sp>
        <p:nvSpPr>
          <p:cNvPr id="5" name="Footer Placeholder 4"/>
          <p:cNvSpPr>
            <a:spLocks noGrp="1"/>
          </p:cNvSpPr>
          <p:nvPr>
            <p:ph type="ftr" sz="quarter" idx="11"/>
          </p:nvPr>
        </p:nvSpPr>
        <p:spPr/>
        <p:txBody>
          <a:bodyPr/>
          <a:lstStyle/>
          <a:p>
            <a:r>
              <a:rPr lang="en-US"/>
              <a:t>www.armourproject.eu</a:t>
            </a:r>
            <a:endParaRPr lang="en-US" dirty="0"/>
          </a:p>
        </p:txBody>
      </p:sp>
    </p:spTree>
    <p:extLst>
      <p:ext uri="{BB962C8B-B14F-4D97-AF65-F5344CB8AC3E}">
        <p14:creationId xmlns:p14="http://schemas.microsoft.com/office/powerpoint/2010/main" val="2161340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407AA9B0-A3E0-44A0-A057-F0A1F33B759A}"/>
              </a:ext>
            </a:extLst>
          </p:cNvPr>
          <p:cNvSpPr>
            <a:spLocks noGrp="1"/>
          </p:cNvSpPr>
          <p:nvPr>
            <p:ph type="title"/>
          </p:nvPr>
        </p:nvSpPr>
        <p:spPr/>
        <p:txBody>
          <a:bodyPr/>
          <a:lstStyle/>
          <a:p>
            <a:r>
              <a:rPr lang="nl-NL" dirty="0" smtClean="0"/>
              <a:t>D</a:t>
            </a:r>
            <a:r>
              <a:rPr lang="ro-RO" dirty="0"/>
              <a:t>iferite ideologii extremiste </a:t>
            </a:r>
            <a:endParaRPr lang="bg-BG" dirty="0"/>
          </a:p>
        </p:txBody>
      </p:sp>
      <p:sp>
        <p:nvSpPr>
          <p:cNvPr id="6" name="Контейнер за номер на слайда 5">
            <a:extLst>
              <a:ext uri="{FF2B5EF4-FFF2-40B4-BE49-F238E27FC236}">
                <a16:creationId xmlns:a16="http://schemas.microsoft.com/office/drawing/2014/main" xmlns="" id="{471944F9-4D7B-4423-8903-DDCDB9FA0F7C}"/>
              </a:ext>
            </a:extLst>
          </p:cNvPr>
          <p:cNvSpPr>
            <a:spLocks noGrp="1"/>
          </p:cNvSpPr>
          <p:nvPr>
            <p:ph type="sldNum" sz="quarter" idx="12"/>
          </p:nvPr>
        </p:nvSpPr>
        <p:spPr/>
        <p:txBody>
          <a:bodyPr/>
          <a:lstStyle/>
          <a:p>
            <a:fld id="{CB318F78-A315-46C9-8B3F-2431B4397D31}" type="slidenum">
              <a:rPr lang="en-US" smtClean="0"/>
              <a:t>9</a:t>
            </a:fld>
            <a:endParaRPr lang="en-US" dirty="0"/>
          </a:p>
        </p:txBody>
      </p:sp>
      <p:graphicFrame>
        <p:nvGraphicFramePr>
          <p:cNvPr id="8" name="Tijdelijke aanduiding voor inhoud 10">
            <a:extLst>
              <a:ext uri="{FF2B5EF4-FFF2-40B4-BE49-F238E27FC236}">
                <a16:creationId xmlns:a16="http://schemas.microsoft.com/office/drawing/2014/main" xmlns="" id="{F6725B01-2FC2-4849-8773-3034B8A37096}"/>
              </a:ext>
            </a:extLst>
          </p:cNvPr>
          <p:cNvGraphicFramePr>
            <a:graphicFrameLocks noGrp="1"/>
          </p:cNvGraphicFramePr>
          <p:nvPr>
            <p:ph idx="1"/>
            <p:extLst>
              <p:ext uri="{D42A27DB-BD31-4B8C-83A1-F6EECF244321}">
                <p14:modId xmlns:p14="http://schemas.microsoft.com/office/powerpoint/2010/main" val="4263776243"/>
              </p:ext>
            </p:extLst>
          </p:nvPr>
        </p:nvGraphicFramePr>
        <p:xfrm>
          <a:off x="304800" y="2363792"/>
          <a:ext cx="8534400" cy="4156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Текстово поле 9">
            <a:extLst>
              <a:ext uri="{FF2B5EF4-FFF2-40B4-BE49-F238E27FC236}">
                <a16:creationId xmlns:a16="http://schemas.microsoft.com/office/drawing/2014/main" xmlns="" id="{F163C2FB-16BB-42F0-967C-F10502F5943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3765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A78E5AD2-A9B9-4912-A165-0F78F8A7BF24}"/>
              </a:ext>
            </a:extLst>
          </p:cNvPr>
          <p:cNvSpPr>
            <a:spLocks noGrp="1"/>
          </p:cNvSpPr>
          <p:nvPr>
            <p:ph type="title"/>
          </p:nvPr>
        </p:nvSpPr>
        <p:spPr/>
        <p:txBody>
          <a:bodyPr/>
          <a:lstStyle/>
          <a:p>
            <a:r>
              <a:rPr lang="ro-RO" dirty="0"/>
              <a:t>Tipuri de indivizi radicalizați</a:t>
            </a:r>
            <a:endParaRPr lang="bg-BG" dirty="0"/>
          </a:p>
        </p:txBody>
      </p:sp>
      <p:sp>
        <p:nvSpPr>
          <p:cNvPr id="6" name="Контейнер за номер на слайда 5">
            <a:extLst>
              <a:ext uri="{FF2B5EF4-FFF2-40B4-BE49-F238E27FC236}">
                <a16:creationId xmlns:a16="http://schemas.microsoft.com/office/drawing/2014/main" xmlns="" id="{4CB98CFF-4820-4662-A5EB-B83BD7C11014}"/>
              </a:ext>
            </a:extLst>
          </p:cNvPr>
          <p:cNvSpPr>
            <a:spLocks noGrp="1"/>
          </p:cNvSpPr>
          <p:nvPr>
            <p:ph type="sldNum" sz="quarter" idx="12"/>
          </p:nvPr>
        </p:nvSpPr>
        <p:spPr/>
        <p:txBody>
          <a:bodyPr/>
          <a:lstStyle/>
          <a:p>
            <a:fld id="{CB318F78-A315-46C9-8B3F-2431B4397D31}" type="slidenum">
              <a:rPr lang="en-US" smtClean="0"/>
              <a:t>10</a:t>
            </a:fld>
            <a:endParaRPr lang="en-US" dirty="0"/>
          </a:p>
        </p:txBody>
      </p:sp>
      <p:graphicFrame>
        <p:nvGraphicFramePr>
          <p:cNvPr id="7" name="Diagram 6">
            <a:extLst>
              <a:ext uri="{FF2B5EF4-FFF2-40B4-BE49-F238E27FC236}">
                <a16:creationId xmlns:a16="http://schemas.microsoft.com/office/drawing/2014/main" xmlns="" id="{69B4CFB0-A796-430E-92A1-879BE40118AB}"/>
              </a:ext>
            </a:extLst>
          </p:cNvPr>
          <p:cNvGraphicFramePr/>
          <p:nvPr>
            <p:extLst>
              <p:ext uri="{D42A27DB-BD31-4B8C-83A1-F6EECF244321}">
                <p14:modId xmlns:p14="http://schemas.microsoft.com/office/powerpoint/2010/main" val="3453743761"/>
              </p:ext>
            </p:extLst>
          </p:nvPr>
        </p:nvGraphicFramePr>
        <p:xfrm>
          <a:off x="1295400" y="2429176"/>
          <a:ext cx="6705600" cy="3581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xmlns="" id="{46886326-F6D9-4F3C-8102-C086AFB1D539}"/>
              </a:ext>
            </a:extLst>
          </p:cNvPr>
          <p:cNvSpPr txBox="1"/>
          <p:nvPr/>
        </p:nvSpPr>
        <p:spPr>
          <a:xfrm>
            <a:off x="6324600" y="5735850"/>
            <a:ext cx="2853330" cy="246221"/>
          </a:xfrm>
          <a:prstGeom prst="rect">
            <a:avLst/>
          </a:prstGeom>
          <a:noFill/>
        </p:spPr>
        <p:txBody>
          <a:bodyPr wrap="square" rtlCol="0">
            <a:spAutoFit/>
          </a:bodyPr>
          <a:lstStyle/>
          <a:p>
            <a:r>
              <a:rPr lang="en-US" sz="1000" i="1" dirty="0" smtClean="0">
                <a:solidFill>
                  <a:schemeClr val="bg1">
                    <a:lumMod val="50000"/>
                  </a:schemeClr>
                </a:solidFill>
              </a:rPr>
              <a:t>S</a:t>
            </a:r>
            <a:r>
              <a:rPr lang="ro-RO" sz="1000" i="1" dirty="0" smtClean="0">
                <a:solidFill>
                  <a:schemeClr val="bg1">
                    <a:lumMod val="50000"/>
                  </a:schemeClr>
                </a:solidFill>
              </a:rPr>
              <a:t>ursa</a:t>
            </a:r>
            <a:r>
              <a:rPr lang="en-US" sz="1000" i="1" dirty="0" smtClean="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xmlns="" id="{E6456EBE-84F7-41FB-9C3E-DED05690465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51698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Картина 6">
            <a:extLst>
              <a:ext uri="{FF2B5EF4-FFF2-40B4-BE49-F238E27FC236}">
                <a16:creationId xmlns:a16="http://schemas.microsoft.com/office/drawing/2014/main" xmlns="" id="{124EB301-41A9-4DF3-BEFA-113E9E2D9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r="6928"/>
          <a:stretch/>
        </p:blipFill>
        <p:spPr>
          <a:xfrm>
            <a:off x="3495995" y="1447800"/>
            <a:ext cx="5029200" cy="5181600"/>
          </a:xfrm>
          <a:prstGeom prst="rect">
            <a:avLst/>
          </a:prstGeom>
        </p:spPr>
      </p:pic>
      <p:sp>
        <p:nvSpPr>
          <p:cNvPr id="2" name="Заглавие 1">
            <a:extLst>
              <a:ext uri="{FF2B5EF4-FFF2-40B4-BE49-F238E27FC236}">
                <a16:creationId xmlns:a16="http://schemas.microsoft.com/office/drawing/2014/main" xmlns="" id="{B1892901-B5AC-4E55-A5E5-00CDE2B8D8E5}"/>
              </a:ext>
            </a:extLst>
          </p:cNvPr>
          <p:cNvSpPr>
            <a:spLocks noGrp="1"/>
          </p:cNvSpPr>
          <p:nvPr>
            <p:ph type="title"/>
          </p:nvPr>
        </p:nvSpPr>
        <p:spPr/>
        <p:txBody>
          <a:bodyPr/>
          <a:lstStyle/>
          <a:p>
            <a:r>
              <a:rPr lang="ro-RO" dirty="0"/>
              <a:t>Etapele radicalizării</a:t>
            </a:r>
            <a:r>
              <a:rPr lang="nl-NL" dirty="0" smtClean="0"/>
              <a:t>(1</a:t>
            </a:r>
            <a:r>
              <a:rPr lang="nl-NL" dirty="0"/>
              <a:t>)</a:t>
            </a:r>
            <a:endParaRPr lang="bg-BG" dirty="0"/>
          </a:p>
        </p:txBody>
      </p:sp>
      <p:sp>
        <p:nvSpPr>
          <p:cNvPr id="6" name="Контейнер за номер на слайда 5">
            <a:extLst>
              <a:ext uri="{FF2B5EF4-FFF2-40B4-BE49-F238E27FC236}">
                <a16:creationId xmlns:a16="http://schemas.microsoft.com/office/drawing/2014/main" xmlns="" id="{43B9F7E2-33C8-42C0-88DE-FAF670A3C424}"/>
              </a:ext>
            </a:extLst>
          </p:cNvPr>
          <p:cNvSpPr>
            <a:spLocks noGrp="1"/>
          </p:cNvSpPr>
          <p:nvPr>
            <p:ph type="sldNum" sz="quarter" idx="12"/>
          </p:nvPr>
        </p:nvSpPr>
        <p:spPr/>
        <p:txBody>
          <a:bodyPr/>
          <a:lstStyle/>
          <a:p>
            <a:fld id="{CB318F78-A315-46C9-8B3F-2431B4397D31}" type="slidenum">
              <a:rPr lang="en-US" smtClean="0"/>
              <a:t>11</a:t>
            </a:fld>
            <a:endParaRPr lang="en-US" dirty="0"/>
          </a:p>
        </p:txBody>
      </p:sp>
      <p:sp>
        <p:nvSpPr>
          <p:cNvPr id="10" name="TextBox 5">
            <a:extLst>
              <a:ext uri="{FF2B5EF4-FFF2-40B4-BE49-F238E27FC236}">
                <a16:creationId xmlns:a16="http://schemas.microsoft.com/office/drawing/2014/main" xmlns="" id="{F1EADCA7-C28D-4632-B4FF-C24835FFE21B}"/>
              </a:ext>
            </a:extLst>
          </p:cNvPr>
          <p:cNvSpPr txBox="1"/>
          <p:nvPr/>
        </p:nvSpPr>
        <p:spPr>
          <a:xfrm>
            <a:off x="815518" y="6110133"/>
            <a:ext cx="2520280" cy="246221"/>
          </a:xfrm>
          <a:prstGeom prst="rect">
            <a:avLst/>
          </a:prstGeom>
          <a:noFill/>
        </p:spPr>
        <p:txBody>
          <a:bodyPr wrap="square" rtlCol="0">
            <a:spAutoFit/>
          </a:bodyPr>
          <a:lstStyle/>
          <a:p>
            <a:r>
              <a:rPr lang="nl-NL" sz="1000" i="1" dirty="0" smtClean="0">
                <a:solidFill>
                  <a:schemeClr val="bg1">
                    <a:lumMod val="50000"/>
                  </a:schemeClr>
                </a:solidFill>
              </a:rPr>
              <a:t>S</a:t>
            </a:r>
            <a:r>
              <a:rPr lang="ro-RO" sz="1000" i="1" dirty="0" smtClean="0">
                <a:solidFill>
                  <a:schemeClr val="bg1">
                    <a:lumMod val="50000"/>
                  </a:schemeClr>
                </a:solidFill>
              </a:rPr>
              <a:t>ursa</a:t>
            </a:r>
            <a:r>
              <a:rPr lang="nl-NL" sz="1000" i="1" dirty="0" smtClean="0">
                <a:solidFill>
                  <a:schemeClr val="bg1">
                    <a:lumMod val="50000"/>
                  </a:schemeClr>
                </a:solidFill>
              </a:rPr>
              <a:t>: </a:t>
            </a:r>
            <a:r>
              <a:rPr lang="nl-NL" sz="1000" i="1" dirty="0">
                <a:solidFill>
                  <a:schemeClr val="bg1">
                    <a:lumMod val="50000"/>
                  </a:schemeClr>
                </a:solidFill>
              </a:rPr>
              <a:t>Moghadam (2005)</a:t>
            </a:r>
          </a:p>
        </p:txBody>
      </p:sp>
      <p:sp>
        <p:nvSpPr>
          <p:cNvPr id="9" name="Текстово поле 8">
            <a:extLst>
              <a:ext uri="{FF2B5EF4-FFF2-40B4-BE49-F238E27FC236}">
                <a16:creationId xmlns:a16="http://schemas.microsoft.com/office/drawing/2014/main" xmlns="" id="{93804832-73AC-4C28-A92A-E394D8325DE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217497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0CD8BE6A-BC40-465D-B54F-CEA5DBDCFE35}"/>
              </a:ext>
            </a:extLst>
          </p:cNvPr>
          <p:cNvSpPr>
            <a:spLocks noGrp="1"/>
          </p:cNvSpPr>
          <p:nvPr>
            <p:ph type="title"/>
          </p:nvPr>
        </p:nvSpPr>
        <p:spPr/>
        <p:txBody>
          <a:bodyPr/>
          <a:lstStyle/>
          <a:p>
            <a:r>
              <a:rPr lang="ro-RO" dirty="0"/>
              <a:t>Etapele </a:t>
            </a:r>
            <a:r>
              <a:rPr lang="ro-RO" dirty="0" smtClean="0"/>
              <a:t>radicalizării </a:t>
            </a:r>
            <a:r>
              <a:rPr lang="nl-NL" dirty="0" smtClean="0"/>
              <a:t>(2</a:t>
            </a:r>
            <a:r>
              <a:rPr lang="nl-NL" dirty="0"/>
              <a:t>)</a:t>
            </a:r>
            <a:endParaRPr lang="bg-BG" dirty="0"/>
          </a:p>
        </p:txBody>
      </p:sp>
      <p:sp>
        <p:nvSpPr>
          <p:cNvPr id="6" name="Контейнер за номер на слайда 5">
            <a:extLst>
              <a:ext uri="{FF2B5EF4-FFF2-40B4-BE49-F238E27FC236}">
                <a16:creationId xmlns:a16="http://schemas.microsoft.com/office/drawing/2014/main" xmlns="" id="{8290EC41-D184-46D1-B7AD-55F7F40DA4F5}"/>
              </a:ext>
            </a:extLst>
          </p:cNvPr>
          <p:cNvSpPr>
            <a:spLocks noGrp="1"/>
          </p:cNvSpPr>
          <p:nvPr>
            <p:ph type="sldNum" sz="quarter" idx="12"/>
          </p:nvPr>
        </p:nvSpPr>
        <p:spPr/>
        <p:txBody>
          <a:bodyPr/>
          <a:lstStyle/>
          <a:p>
            <a:fld id="{CB318F78-A315-46C9-8B3F-2431B4397D31}" type="slidenum">
              <a:rPr lang="en-US" smtClean="0"/>
              <a:t>12</a:t>
            </a:fld>
            <a:endParaRPr lang="en-US" dirty="0"/>
          </a:p>
        </p:txBody>
      </p:sp>
      <p:graphicFrame>
        <p:nvGraphicFramePr>
          <p:cNvPr id="7" name="Diagram 5">
            <a:extLst>
              <a:ext uri="{FF2B5EF4-FFF2-40B4-BE49-F238E27FC236}">
                <a16:creationId xmlns:a16="http://schemas.microsoft.com/office/drawing/2014/main" xmlns="" id="{9A7C1795-48D5-46B6-82D5-3D6D477D015D}"/>
              </a:ext>
            </a:extLst>
          </p:cNvPr>
          <p:cNvGraphicFramePr/>
          <p:nvPr>
            <p:extLst>
              <p:ext uri="{D42A27DB-BD31-4B8C-83A1-F6EECF244321}">
                <p14:modId xmlns:p14="http://schemas.microsoft.com/office/powerpoint/2010/main" val="1291536842"/>
              </p:ext>
            </p:extLst>
          </p:nvPr>
        </p:nvGraphicFramePr>
        <p:xfrm>
          <a:off x="867593" y="2590800"/>
          <a:ext cx="7408813" cy="32758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xmlns="" id="{0538ED81-4ED7-4328-A7BF-16CFF5E9629D}"/>
              </a:ext>
            </a:extLst>
          </p:cNvPr>
          <p:cNvSpPr txBox="1"/>
          <p:nvPr/>
        </p:nvSpPr>
        <p:spPr>
          <a:xfrm>
            <a:off x="6553200" y="5753037"/>
            <a:ext cx="2316660" cy="246221"/>
          </a:xfrm>
          <a:prstGeom prst="rect">
            <a:avLst/>
          </a:prstGeom>
          <a:noFill/>
        </p:spPr>
        <p:txBody>
          <a:bodyPr wrap="none" rtlCol="0">
            <a:spAutoFit/>
          </a:bodyPr>
          <a:lstStyle/>
          <a:p>
            <a:r>
              <a:rPr lang="en-US" sz="1000" i="1" dirty="0" smtClean="0">
                <a:solidFill>
                  <a:schemeClr val="bg1">
                    <a:lumMod val="50000"/>
                  </a:schemeClr>
                </a:solidFill>
              </a:rPr>
              <a:t>S</a:t>
            </a:r>
            <a:r>
              <a:rPr lang="ro-RO" sz="1000" i="1" dirty="0" smtClean="0">
                <a:solidFill>
                  <a:schemeClr val="bg1">
                    <a:lumMod val="50000"/>
                  </a:schemeClr>
                </a:solidFill>
              </a:rPr>
              <a:t>ursa</a:t>
            </a:r>
            <a:r>
              <a:rPr lang="en-US" sz="1000" i="1" dirty="0" smtClean="0">
                <a:solidFill>
                  <a:schemeClr val="bg1">
                    <a:lumMod val="50000"/>
                  </a:schemeClr>
                </a:solidFill>
              </a:rPr>
              <a:t>: </a:t>
            </a:r>
            <a:r>
              <a:rPr lang="en-US" sz="1000" i="1" dirty="0" err="1">
                <a:solidFill>
                  <a:schemeClr val="bg1">
                    <a:lumMod val="50000"/>
                  </a:schemeClr>
                </a:solidFill>
              </a:rPr>
              <a:t>Feddes</a:t>
            </a:r>
            <a:r>
              <a:rPr lang="en-US" sz="1000" i="1" dirty="0">
                <a:solidFill>
                  <a:schemeClr val="bg1">
                    <a:lumMod val="50000"/>
                  </a:schemeClr>
                </a:solidFill>
              </a:rPr>
              <a:t>, </a:t>
            </a:r>
            <a:r>
              <a:rPr lang="en-US" sz="1000" i="1" dirty="0" err="1">
                <a:solidFill>
                  <a:schemeClr val="bg1">
                    <a:lumMod val="50000"/>
                  </a:schemeClr>
                </a:solidFill>
              </a:rPr>
              <a:t>Nickolson</a:t>
            </a:r>
            <a:r>
              <a:rPr lang="en-US" sz="1000" i="1" dirty="0">
                <a:solidFill>
                  <a:schemeClr val="bg1">
                    <a:lumMod val="50000"/>
                  </a:schemeClr>
                </a:solidFill>
              </a:rPr>
              <a:t> &amp; </a:t>
            </a:r>
            <a:r>
              <a:rPr lang="en-US" sz="1000" i="1" dirty="0" err="1">
                <a:solidFill>
                  <a:schemeClr val="bg1">
                    <a:lumMod val="50000"/>
                  </a:schemeClr>
                </a:solidFill>
              </a:rPr>
              <a:t>Doosje</a:t>
            </a:r>
            <a:r>
              <a:rPr lang="en-US" sz="1000" i="1" dirty="0">
                <a:solidFill>
                  <a:schemeClr val="bg1">
                    <a:lumMod val="50000"/>
                  </a:schemeClr>
                </a:solidFill>
              </a:rPr>
              <a:t> (2015)</a:t>
            </a:r>
          </a:p>
        </p:txBody>
      </p:sp>
      <p:sp>
        <p:nvSpPr>
          <p:cNvPr id="10" name="Текстово поле 9">
            <a:extLst>
              <a:ext uri="{FF2B5EF4-FFF2-40B4-BE49-F238E27FC236}">
                <a16:creationId xmlns:a16="http://schemas.microsoft.com/office/drawing/2014/main" xmlns="" id="{816BAFC5-C8BB-4B52-84C1-BA43A0E0B759}"/>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42922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5C2F22FC-11F1-4511-9A56-C6804FD22FD5}"/>
              </a:ext>
            </a:extLst>
          </p:cNvPr>
          <p:cNvSpPr>
            <a:spLocks noGrp="1"/>
          </p:cNvSpPr>
          <p:nvPr>
            <p:ph type="title"/>
          </p:nvPr>
        </p:nvSpPr>
        <p:spPr/>
        <p:txBody>
          <a:bodyPr/>
          <a:lstStyle/>
          <a:p>
            <a:r>
              <a:rPr lang="ro-RO" dirty="0"/>
              <a:t>Semne posibile ale radicalizării</a:t>
            </a:r>
            <a:endParaRPr lang="bg-BG" dirty="0"/>
          </a:p>
        </p:txBody>
      </p:sp>
      <p:sp>
        <p:nvSpPr>
          <p:cNvPr id="3" name="Контейнер за съдържание 2">
            <a:extLst>
              <a:ext uri="{FF2B5EF4-FFF2-40B4-BE49-F238E27FC236}">
                <a16:creationId xmlns:a16="http://schemas.microsoft.com/office/drawing/2014/main" xmlns="" id="{6F29F7B7-967F-4D48-BAFB-F8226F566061}"/>
              </a:ext>
            </a:extLst>
          </p:cNvPr>
          <p:cNvSpPr>
            <a:spLocks noGrp="1"/>
          </p:cNvSpPr>
          <p:nvPr>
            <p:ph idx="1"/>
          </p:nvPr>
        </p:nvSpPr>
        <p:spPr/>
        <p:txBody>
          <a:bodyPr>
            <a:normAutofit fontScale="70000" lnSpcReduction="20000"/>
          </a:bodyPr>
          <a:lstStyle/>
          <a:p>
            <a:pPr marL="0" indent="0">
              <a:buNone/>
            </a:pPr>
            <a:r>
              <a:rPr lang="ro-RO" dirty="0" smtClean="0">
                <a:solidFill>
                  <a:srgbClr val="575757"/>
                </a:solidFill>
                <a:latin typeface="OpenSansRegular"/>
              </a:rPr>
              <a:t>Subiectul</a:t>
            </a:r>
            <a:endParaRPr lang="ro-RO" dirty="0" smtClean="0">
              <a:latin typeface="OpenSansRegular"/>
            </a:endParaRPr>
          </a:p>
          <a:p>
            <a:r>
              <a:rPr lang="ro-RO" dirty="0" smtClean="0">
                <a:solidFill>
                  <a:srgbClr val="575757"/>
                </a:solidFill>
                <a:latin typeface="OpenSansRegular"/>
              </a:rPr>
              <a:t>își </a:t>
            </a:r>
            <a:r>
              <a:rPr lang="ro-RO" dirty="0">
                <a:solidFill>
                  <a:srgbClr val="575757"/>
                </a:solidFill>
                <a:latin typeface="OpenSansRegular"/>
              </a:rPr>
              <a:t>schimbă comportamentul</a:t>
            </a:r>
            <a:endParaRPr lang="en-GB" dirty="0">
              <a:solidFill>
                <a:srgbClr val="575757"/>
              </a:solidFill>
              <a:latin typeface="OpenSansRegular"/>
            </a:endParaRPr>
          </a:p>
          <a:p>
            <a:r>
              <a:rPr lang="ro-RO" dirty="0" smtClean="0">
                <a:solidFill>
                  <a:srgbClr val="575757"/>
                </a:solidFill>
                <a:latin typeface="OpenSansRegular"/>
              </a:rPr>
              <a:t>are </a:t>
            </a:r>
            <a:r>
              <a:rPr lang="ro-RO" dirty="0">
                <a:solidFill>
                  <a:srgbClr val="575757"/>
                </a:solidFill>
                <a:latin typeface="OpenSansRegular"/>
              </a:rPr>
              <a:t>un </a:t>
            </a:r>
            <a:r>
              <a:rPr lang="en-GB" dirty="0" err="1">
                <a:solidFill>
                  <a:srgbClr val="575757"/>
                </a:solidFill>
                <a:latin typeface="OpenSansRegular"/>
              </a:rPr>
              <a:t>cerc</a:t>
            </a:r>
            <a:r>
              <a:rPr lang="en-GB" dirty="0">
                <a:solidFill>
                  <a:srgbClr val="575757"/>
                </a:solidFill>
                <a:latin typeface="OpenSansRegular"/>
              </a:rPr>
              <a:t> de </a:t>
            </a:r>
            <a:r>
              <a:rPr lang="en-GB" dirty="0" err="1">
                <a:solidFill>
                  <a:srgbClr val="575757"/>
                </a:solidFill>
                <a:latin typeface="OpenSansRegular"/>
              </a:rPr>
              <a:t>prieteni</a:t>
            </a:r>
            <a:r>
              <a:rPr lang="en-GB" dirty="0">
                <a:solidFill>
                  <a:srgbClr val="575757"/>
                </a:solidFill>
                <a:latin typeface="OpenSansRegular"/>
              </a:rPr>
              <a:t> </a:t>
            </a:r>
            <a:r>
              <a:rPr lang="en-GB" dirty="0" err="1">
                <a:solidFill>
                  <a:srgbClr val="575757"/>
                </a:solidFill>
                <a:latin typeface="OpenSansRegular"/>
              </a:rPr>
              <a:t>noi</a:t>
            </a:r>
            <a:endParaRPr lang="en-GB" dirty="0">
              <a:solidFill>
                <a:srgbClr val="575757"/>
              </a:solidFill>
              <a:latin typeface="OpenSansRegular"/>
            </a:endParaRPr>
          </a:p>
          <a:p>
            <a:r>
              <a:rPr lang="ro-RO" dirty="0" smtClean="0">
                <a:solidFill>
                  <a:srgbClr val="575757"/>
                </a:solidFill>
                <a:latin typeface="OpenSansRegular"/>
              </a:rPr>
              <a:t>se </a:t>
            </a:r>
            <a:r>
              <a:rPr lang="ro-RO" dirty="0">
                <a:solidFill>
                  <a:srgbClr val="575757"/>
                </a:solidFill>
                <a:latin typeface="OpenSansRegular"/>
              </a:rPr>
              <a:t>izolează de familie și prieteni</a:t>
            </a:r>
            <a:endParaRPr lang="en-GB" dirty="0">
              <a:solidFill>
                <a:srgbClr val="575757"/>
              </a:solidFill>
              <a:latin typeface="OpenSansRegular"/>
            </a:endParaRPr>
          </a:p>
          <a:p>
            <a:r>
              <a:rPr lang="ro-RO" dirty="0" err="1" smtClean="0">
                <a:latin typeface="OpenSansRegular"/>
              </a:rPr>
              <a:t>v</a:t>
            </a:r>
            <a:r>
              <a:rPr lang="en-GB" dirty="0" err="1" smtClean="0">
                <a:latin typeface="OpenSansRegular"/>
              </a:rPr>
              <a:t>orbește</a:t>
            </a:r>
            <a:r>
              <a:rPr lang="en-GB" dirty="0" smtClean="0">
                <a:latin typeface="OpenSansRegular"/>
              </a:rPr>
              <a:t> </a:t>
            </a:r>
            <a:r>
              <a:rPr lang="en-GB" dirty="0">
                <a:latin typeface="OpenSansRegular"/>
              </a:rPr>
              <a:t>ca și cum </a:t>
            </a:r>
            <a:r>
              <a:rPr lang="en-GB" dirty="0" err="1">
                <a:latin typeface="OpenSansRegular"/>
              </a:rPr>
              <a:t>ar</a:t>
            </a:r>
            <a:r>
              <a:rPr lang="en-GB" dirty="0">
                <a:latin typeface="OpenSansRegular"/>
              </a:rPr>
              <a:t> </a:t>
            </a:r>
            <a:r>
              <a:rPr lang="en-GB" dirty="0" err="1">
                <a:latin typeface="OpenSansRegular"/>
              </a:rPr>
              <a:t>cita</a:t>
            </a:r>
            <a:r>
              <a:rPr lang="en-GB" dirty="0">
                <a:latin typeface="OpenSansRegular"/>
              </a:rPr>
              <a:t> un </a:t>
            </a:r>
            <a:r>
              <a:rPr lang="en-GB" dirty="0" err="1">
                <a:latin typeface="OpenSansRegular"/>
              </a:rPr>
              <a:t>discurs</a:t>
            </a:r>
            <a:r>
              <a:rPr lang="en-GB" dirty="0">
                <a:latin typeface="OpenSansRegular"/>
              </a:rPr>
              <a:t> </a:t>
            </a:r>
            <a:r>
              <a:rPr lang="en-GB" dirty="0" err="1">
                <a:latin typeface="OpenSansRegular"/>
              </a:rPr>
              <a:t>învățat</a:t>
            </a:r>
            <a:r>
              <a:rPr lang="en-GB" dirty="0">
                <a:latin typeface="OpenSansRegular"/>
              </a:rPr>
              <a:t> </a:t>
            </a:r>
          </a:p>
          <a:p>
            <a:r>
              <a:rPr lang="ro-RO" dirty="0" smtClean="0">
                <a:latin typeface="OpenSansRegular"/>
              </a:rPr>
              <a:t>n</a:t>
            </a:r>
            <a:r>
              <a:rPr lang="en-GB" dirty="0" smtClean="0">
                <a:latin typeface="OpenSansRegular"/>
              </a:rPr>
              <a:t>u </a:t>
            </a:r>
            <a:r>
              <a:rPr lang="en-GB" dirty="0" err="1">
                <a:latin typeface="OpenSansRegular"/>
              </a:rPr>
              <a:t>dorește</a:t>
            </a:r>
            <a:r>
              <a:rPr lang="en-GB" dirty="0">
                <a:latin typeface="OpenSansRegular"/>
              </a:rPr>
              <a:t> </a:t>
            </a:r>
            <a:r>
              <a:rPr lang="en-GB" dirty="0" err="1">
                <a:latin typeface="OpenSansRegular"/>
              </a:rPr>
              <a:t>sau</a:t>
            </a:r>
            <a:r>
              <a:rPr lang="en-GB" dirty="0">
                <a:latin typeface="OpenSansRegular"/>
              </a:rPr>
              <a:t> </a:t>
            </a:r>
            <a:r>
              <a:rPr lang="en-GB" dirty="0" err="1">
                <a:latin typeface="OpenSansRegular"/>
              </a:rPr>
              <a:t>este</a:t>
            </a:r>
            <a:r>
              <a:rPr lang="en-GB" dirty="0">
                <a:latin typeface="OpenSansRegular"/>
              </a:rPr>
              <a:t> </a:t>
            </a:r>
            <a:r>
              <a:rPr lang="en-GB" dirty="0" err="1">
                <a:latin typeface="OpenSansRegular"/>
              </a:rPr>
              <a:t>incapabil</a:t>
            </a:r>
            <a:r>
              <a:rPr lang="en-GB" dirty="0">
                <a:latin typeface="OpenSansRegular"/>
              </a:rPr>
              <a:t> </a:t>
            </a:r>
            <a:r>
              <a:rPr lang="en-GB" dirty="0" err="1">
                <a:latin typeface="OpenSansRegular"/>
              </a:rPr>
              <a:t>să</a:t>
            </a:r>
            <a:r>
              <a:rPr lang="en-GB" dirty="0">
                <a:latin typeface="OpenSansRegular"/>
              </a:rPr>
              <a:t> </a:t>
            </a:r>
            <a:r>
              <a:rPr lang="en-GB" dirty="0" err="1">
                <a:latin typeface="OpenSansRegular"/>
              </a:rPr>
              <a:t>dezbată</a:t>
            </a:r>
            <a:r>
              <a:rPr lang="en-GB" dirty="0">
                <a:latin typeface="OpenSansRegular"/>
              </a:rPr>
              <a:t> </a:t>
            </a:r>
            <a:r>
              <a:rPr lang="en-GB" dirty="0" err="1">
                <a:latin typeface="OpenSansRegular"/>
              </a:rPr>
              <a:t>asupra</a:t>
            </a:r>
            <a:r>
              <a:rPr lang="en-GB" dirty="0">
                <a:latin typeface="OpenSansRegular"/>
              </a:rPr>
              <a:t> </a:t>
            </a:r>
            <a:r>
              <a:rPr lang="en-GB" dirty="0" err="1">
                <a:latin typeface="OpenSansRegular"/>
              </a:rPr>
              <a:t>perspectivei</a:t>
            </a:r>
            <a:r>
              <a:rPr lang="en-GB" dirty="0">
                <a:latin typeface="OpenSansRegular"/>
              </a:rPr>
              <a:t> </a:t>
            </a:r>
            <a:r>
              <a:rPr lang="en-GB" dirty="0" err="1">
                <a:latin typeface="OpenSansRegular"/>
              </a:rPr>
              <a:t>proprii</a:t>
            </a:r>
            <a:endParaRPr lang="en-GB" dirty="0">
              <a:latin typeface="OpenSansRegular"/>
            </a:endParaRPr>
          </a:p>
          <a:p>
            <a:r>
              <a:rPr lang="ro-RO" dirty="0" smtClean="0">
                <a:latin typeface="OpenSansRegular"/>
              </a:rPr>
              <a:t>a</a:t>
            </a:r>
            <a:r>
              <a:rPr lang="pt-BR" dirty="0" smtClean="0">
                <a:latin typeface="OpenSansRegular"/>
              </a:rPr>
              <a:t>doptă </a:t>
            </a:r>
            <a:r>
              <a:rPr lang="pt-BR" dirty="0">
                <a:latin typeface="OpenSansRegular"/>
              </a:rPr>
              <a:t>brusc o atitudine lipsită de respect față de alții</a:t>
            </a:r>
          </a:p>
          <a:p>
            <a:r>
              <a:rPr lang="ro-RO" dirty="0" smtClean="0">
                <a:latin typeface="OpenSansRegular"/>
              </a:rPr>
              <a:t>a</a:t>
            </a:r>
            <a:r>
              <a:rPr lang="es-ES" dirty="0" smtClean="0">
                <a:latin typeface="OpenSansRegular"/>
              </a:rPr>
              <a:t>re </a:t>
            </a:r>
            <a:r>
              <a:rPr lang="es-ES" dirty="0">
                <a:latin typeface="OpenSansRegular"/>
              </a:rPr>
              <a:t>un nivel </a:t>
            </a:r>
            <a:r>
              <a:rPr lang="es-ES" dirty="0" err="1">
                <a:latin typeface="OpenSansRegular"/>
              </a:rPr>
              <a:t>crescut</a:t>
            </a:r>
            <a:r>
              <a:rPr lang="es-ES" dirty="0">
                <a:latin typeface="OpenSansRegular"/>
              </a:rPr>
              <a:t> de </a:t>
            </a:r>
            <a:r>
              <a:rPr lang="es-ES" dirty="0" err="1">
                <a:latin typeface="OpenSansRegular"/>
              </a:rPr>
              <a:t>furie</a:t>
            </a:r>
            <a:r>
              <a:rPr lang="es-ES" dirty="0">
                <a:latin typeface="OpenSansRegular"/>
              </a:rPr>
              <a:t> </a:t>
            </a:r>
          </a:p>
          <a:p>
            <a:r>
              <a:rPr lang="ro-RO" dirty="0" smtClean="0">
                <a:latin typeface="OpenSansRegular"/>
              </a:rPr>
              <a:t>d</a:t>
            </a:r>
            <a:r>
              <a:rPr lang="en-GB" dirty="0" err="1" smtClean="0">
                <a:latin typeface="OpenSansRegular"/>
              </a:rPr>
              <a:t>evine</a:t>
            </a:r>
            <a:r>
              <a:rPr lang="en-GB" dirty="0" smtClean="0">
                <a:latin typeface="OpenSansRegular"/>
              </a:rPr>
              <a:t> </a:t>
            </a:r>
            <a:r>
              <a:rPr lang="en-GB" dirty="0" err="1">
                <a:latin typeface="OpenSansRegular"/>
              </a:rPr>
              <a:t>secretos</a:t>
            </a:r>
            <a:r>
              <a:rPr lang="en-GB" dirty="0">
                <a:latin typeface="OpenSansRegular"/>
              </a:rPr>
              <a:t>, </a:t>
            </a:r>
            <a:r>
              <a:rPr lang="en-GB" dirty="0" err="1">
                <a:latin typeface="OpenSansRegular"/>
              </a:rPr>
              <a:t>în</a:t>
            </a:r>
            <a:r>
              <a:rPr lang="en-GB" dirty="0">
                <a:latin typeface="OpenSansRegular"/>
              </a:rPr>
              <a:t> special </a:t>
            </a:r>
            <a:r>
              <a:rPr lang="en-GB" dirty="0" err="1">
                <a:latin typeface="OpenSansRegular"/>
              </a:rPr>
              <a:t>în</a:t>
            </a:r>
            <a:r>
              <a:rPr lang="en-GB" dirty="0">
                <a:latin typeface="OpenSansRegular"/>
              </a:rPr>
              <a:t> </a:t>
            </a:r>
            <a:r>
              <a:rPr lang="en-GB" dirty="0" err="1">
                <a:latin typeface="OpenSansRegular"/>
              </a:rPr>
              <a:t>ceea</a:t>
            </a:r>
            <a:r>
              <a:rPr lang="en-GB" dirty="0">
                <a:latin typeface="OpenSansRegular"/>
              </a:rPr>
              <a:t> </a:t>
            </a:r>
            <a:r>
              <a:rPr lang="en-GB" dirty="0" err="1">
                <a:latin typeface="OpenSansRegular"/>
              </a:rPr>
              <a:t>ce</a:t>
            </a:r>
            <a:r>
              <a:rPr lang="en-GB" dirty="0">
                <a:latin typeface="OpenSansRegular"/>
              </a:rPr>
              <a:t> </a:t>
            </a:r>
            <a:r>
              <a:rPr lang="en-GB" dirty="0" err="1">
                <a:latin typeface="OpenSansRegular"/>
              </a:rPr>
              <a:t>privește</a:t>
            </a:r>
            <a:r>
              <a:rPr lang="en-GB" dirty="0">
                <a:latin typeface="OpenSansRegular"/>
              </a:rPr>
              <a:t> </a:t>
            </a:r>
            <a:r>
              <a:rPr lang="en-GB" dirty="0" err="1">
                <a:latin typeface="OpenSansRegular"/>
              </a:rPr>
              <a:t>folosirea</a:t>
            </a:r>
            <a:r>
              <a:rPr lang="en-GB" dirty="0">
                <a:latin typeface="OpenSansRegular"/>
              </a:rPr>
              <a:t> </a:t>
            </a:r>
            <a:r>
              <a:rPr lang="en-GB" dirty="0" err="1">
                <a:latin typeface="OpenSansRegular"/>
              </a:rPr>
              <a:t>internetului</a:t>
            </a:r>
            <a:endParaRPr lang="en-GB" dirty="0">
              <a:latin typeface="OpenSansRegular"/>
            </a:endParaRPr>
          </a:p>
          <a:p>
            <a:r>
              <a:rPr lang="ro-RO" dirty="0" err="1" smtClean="0">
                <a:latin typeface="OpenSansRegular"/>
              </a:rPr>
              <a:t>a</a:t>
            </a:r>
            <a:r>
              <a:rPr lang="en-GB" dirty="0" err="1" smtClean="0">
                <a:latin typeface="OpenSansRegular"/>
              </a:rPr>
              <a:t>ccesează</a:t>
            </a:r>
            <a:r>
              <a:rPr lang="en-GB" dirty="0" smtClean="0">
                <a:latin typeface="OpenSansRegular"/>
              </a:rPr>
              <a:t> </a:t>
            </a:r>
            <a:r>
              <a:rPr lang="en-GB" dirty="0" err="1">
                <a:latin typeface="OpenSansRegular"/>
              </a:rPr>
              <a:t>conținut</a:t>
            </a:r>
            <a:r>
              <a:rPr lang="en-GB" dirty="0">
                <a:latin typeface="OpenSansRegular"/>
              </a:rPr>
              <a:t> extremist online</a:t>
            </a:r>
          </a:p>
          <a:p>
            <a:r>
              <a:rPr lang="ro-RO" dirty="0" err="1" smtClean="0">
                <a:latin typeface="OpenSansRegular"/>
              </a:rPr>
              <a:t>f</a:t>
            </a:r>
            <a:r>
              <a:rPr lang="en-GB" dirty="0" err="1" smtClean="0">
                <a:latin typeface="OpenSansRegular"/>
              </a:rPr>
              <a:t>olosește</a:t>
            </a:r>
            <a:r>
              <a:rPr lang="en-GB" dirty="0" smtClean="0">
                <a:latin typeface="OpenSansRegular"/>
              </a:rPr>
              <a:t> </a:t>
            </a:r>
            <a:r>
              <a:rPr lang="en-GB" dirty="0" err="1">
                <a:latin typeface="OpenSansRegular"/>
              </a:rPr>
              <a:t>termeni</a:t>
            </a:r>
            <a:r>
              <a:rPr lang="en-GB" dirty="0">
                <a:latin typeface="OpenSansRegular"/>
              </a:rPr>
              <a:t> </a:t>
            </a:r>
            <a:r>
              <a:rPr lang="en-GB" dirty="0" err="1">
                <a:latin typeface="OpenSansRegular"/>
              </a:rPr>
              <a:t>extremiști</a:t>
            </a:r>
            <a:r>
              <a:rPr lang="en-GB" dirty="0">
                <a:latin typeface="OpenSansRegular"/>
              </a:rPr>
              <a:t> </a:t>
            </a:r>
            <a:r>
              <a:rPr lang="en-GB" dirty="0" err="1">
                <a:latin typeface="OpenSansRegular"/>
              </a:rPr>
              <a:t>sau</a:t>
            </a:r>
            <a:r>
              <a:rPr lang="en-GB" dirty="0">
                <a:latin typeface="OpenSansRegular"/>
              </a:rPr>
              <a:t> </a:t>
            </a:r>
            <a:r>
              <a:rPr lang="en-GB" dirty="0" err="1">
                <a:latin typeface="OpenSansRegular"/>
              </a:rPr>
              <a:t>limbaj</a:t>
            </a:r>
            <a:r>
              <a:rPr lang="en-GB" dirty="0">
                <a:latin typeface="OpenSansRegular"/>
              </a:rPr>
              <a:t> care </a:t>
            </a:r>
            <a:r>
              <a:rPr lang="en-GB" dirty="0" err="1">
                <a:latin typeface="OpenSansRegular"/>
              </a:rPr>
              <a:t>incită</a:t>
            </a:r>
            <a:r>
              <a:rPr lang="en-GB" dirty="0">
                <a:latin typeface="OpenSansRegular"/>
              </a:rPr>
              <a:t> la </a:t>
            </a:r>
            <a:r>
              <a:rPr lang="en-GB" dirty="0" err="1">
                <a:latin typeface="OpenSansRegular"/>
              </a:rPr>
              <a:t>ură</a:t>
            </a:r>
            <a:r>
              <a:rPr lang="en-GB" dirty="0">
                <a:latin typeface="OpenSansRegular"/>
              </a:rPr>
              <a:t> pentru a-i </a:t>
            </a:r>
            <a:r>
              <a:rPr lang="en-GB" dirty="0" err="1">
                <a:latin typeface="OpenSansRegular"/>
              </a:rPr>
              <a:t>discrimina</a:t>
            </a:r>
            <a:r>
              <a:rPr lang="en-GB" dirty="0">
                <a:latin typeface="OpenSansRegular"/>
              </a:rPr>
              <a:t> </a:t>
            </a:r>
            <a:r>
              <a:rPr lang="en-GB" dirty="0" err="1">
                <a:latin typeface="OpenSansRegular"/>
              </a:rPr>
              <a:t>pe</a:t>
            </a:r>
            <a:r>
              <a:rPr lang="en-GB" dirty="0">
                <a:latin typeface="OpenSansRegular"/>
              </a:rPr>
              <a:t> </a:t>
            </a:r>
            <a:r>
              <a:rPr lang="en-GB" dirty="0" err="1">
                <a:latin typeface="OpenSansRegular"/>
              </a:rPr>
              <a:t>ceilalți</a:t>
            </a:r>
            <a:r>
              <a:rPr lang="en-GB" dirty="0">
                <a:latin typeface="OpenSansRegular"/>
              </a:rPr>
              <a:t> </a:t>
            </a:r>
            <a:r>
              <a:rPr lang="en-GB" dirty="0" err="1">
                <a:latin typeface="OpenSansRegular"/>
              </a:rPr>
              <a:t>sau</a:t>
            </a:r>
            <a:r>
              <a:rPr lang="en-GB" dirty="0">
                <a:latin typeface="OpenSansRegular"/>
              </a:rPr>
              <a:t> pentru a </a:t>
            </a:r>
            <a:r>
              <a:rPr lang="en-GB" dirty="0" err="1">
                <a:latin typeface="OpenSansRegular"/>
              </a:rPr>
              <a:t>incita</a:t>
            </a:r>
            <a:r>
              <a:rPr lang="en-GB" dirty="0">
                <a:latin typeface="OpenSansRegular"/>
              </a:rPr>
              <a:t> la </a:t>
            </a:r>
            <a:r>
              <a:rPr lang="en-GB" dirty="0" err="1">
                <a:latin typeface="OpenSansRegular"/>
              </a:rPr>
              <a:t>violență</a:t>
            </a:r>
            <a:endParaRPr lang="en-GB" dirty="0">
              <a:latin typeface="OpenSansRegular"/>
            </a:endParaRPr>
          </a:p>
          <a:p>
            <a:r>
              <a:rPr lang="ro-RO" dirty="0" smtClean="0">
                <a:solidFill>
                  <a:srgbClr val="575757"/>
                </a:solidFill>
                <a:latin typeface="OpenSansRegular"/>
              </a:rPr>
              <a:t>scrie </a:t>
            </a:r>
            <a:r>
              <a:rPr lang="ro-RO" dirty="0">
                <a:solidFill>
                  <a:srgbClr val="575757"/>
                </a:solidFill>
                <a:latin typeface="OpenSansRegular"/>
              </a:rPr>
              <a:t>conținut / crează forme de artă, grafitti care promovează mesaje extremiste violente</a:t>
            </a:r>
            <a:endParaRPr lang="en-GB" dirty="0">
              <a:solidFill>
                <a:srgbClr val="575757"/>
              </a:solidFill>
              <a:latin typeface="OpenSansRegular"/>
            </a:endParaRPr>
          </a:p>
        </p:txBody>
      </p:sp>
      <p:sp>
        <p:nvSpPr>
          <p:cNvPr id="6" name="Контейнер за номер на слайда 5">
            <a:extLst>
              <a:ext uri="{FF2B5EF4-FFF2-40B4-BE49-F238E27FC236}">
                <a16:creationId xmlns:a16="http://schemas.microsoft.com/office/drawing/2014/main" xmlns="" id="{18D4E2C0-9587-4A3B-B448-57FBDEA46EEC}"/>
              </a:ext>
            </a:extLst>
          </p:cNvPr>
          <p:cNvSpPr>
            <a:spLocks noGrp="1"/>
          </p:cNvSpPr>
          <p:nvPr>
            <p:ph type="sldNum" sz="quarter" idx="12"/>
          </p:nvPr>
        </p:nvSpPr>
        <p:spPr/>
        <p:txBody>
          <a:bodyPr/>
          <a:lstStyle/>
          <a:p>
            <a:fld id="{CB318F78-A315-46C9-8B3F-2431B4397D31}" type="slidenum">
              <a:rPr lang="en-US" smtClean="0"/>
              <a:t>13</a:t>
            </a:fld>
            <a:endParaRPr lang="en-US" dirty="0"/>
          </a:p>
        </p:txBody>
      </p:sp>
      <p:sp>
        <p:nvSpPr>
          <p:cNvPr id="7" name="Pentagon 1">
            <a:extLst>
              <a:ext uri="{FF2B5EF4-FFF2-40B4-BE49-F238E27FC236}">
                <a16:creationId xmlns:a16="http://schemas.microsoft.com/office/drawing/2014/main" xmlns="" id="{FFD26DB4-2F3A-4A33-832D-59B1CB7E49D7}"/>
              </a:ext>
            </a:extLst>
          </p:cNvPr>
          <p:cNvSpPr/>
          <p:nvPr/>
        </p:nvSpPr>
        <p:spPr>
          <a:xfrm rot="10800000" flipH="1">
            <a:off x="6297463" y="2400076"/>
            <a:ext cx="2160737" cy="1181323"/>
          </a:xfrm>
          <a:prstGeom prst="pentagon">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lIns="45718" tIns="45718" rIns="45718" bIns="45718" anchor="ctr"/>
          <a:lstStyle/>
          <a:p>
            <a:pPr>
              <a:defRPr>
                <a:solidFill>
                  <a:srgbClr val="FFFFFF"/>
                </a:solidFill>
              </a:defRPr>
            </a:pPr>
            <a:endParaRPr dirty="0"/>
          </a:p>
        </p:txBody>
      </p:sp>
      <p:sp>
        <p:nvSpPr>
          <p:cNvPr id="8" name="TextBox 52">
            <a:extLst>
              <a:ext uri="{FF2B5EF4-FFF2-40B4-BE49-F238E27FC236}">
                <a16:creationId xmlns:a16="http://schemas.microsoft.com/office/drawing/2014/main" xmlns="" id="{5B61602D-0B51-4CE0-A7FB-F379BDE2732E}"/>
              </a:ext>
            </a:extLst>
          </p:cNvPr>
          <p:cNvSpPr txBox="1"/>
          <p:nvPr/>
        </p:nvSpPr>
        <p:spPr>
          <a:xfrm>
            <a:off x="6776615" y="2503425"/>
            <a:ext cx="1202431" cy="7078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pPr algn="ctr"/>
            <a:r>
              <a:rPr lang="ro-RO" sz="2000" u="sng" dirty="0">
                <a:solidFill>
                  <a:schemeClr val="accent5">
                    <a:lumMod val="50000"/>
                  </a:schemeClr>
                </a:solidFill>
              </a:rPr>
              <a:t>Semne posibile</a:t>
            </a:r>
          </a:p>
        </p:txBody>
      </p:sp>
      <p:sp>
        <p:nvSpPr>
          <p:cNvPr id="9" name="Текстово поле 8">
            <a:extLst>
              <a:ext uri="{FF2B5EF4-FFF2-40B4-BE49-F238E27FC236}">
                <a16:creationId xmlns:a16="http://schemas.microsoft.com/office/drawing/2014/main" xmlns="" id="{15B33CD1-59B0-43EF-B69F-598C24079914}"/>
              </a:ext>
            </a:extLst>
          </p:cNvPr>
          <p:cNvSpPr txBox="1"/>
          <p:nvPr/>
        </p:nvSpPr>
        <p:spPr>
          <a:xfrm>
            <a:off x="685800" y="6292694"/>
            <a:ext cx="3732112" cy="246221"/>
          </a:xfrm>
          <a:prstGeom prst="rect">
            <a:avLst/>
          </a:prstGeom>
          <a:noFill/>
        </p:spPr>
        <p:txBody>
          <a:bodyPr wrap="none" rtlCol="0">
            <a:spAutoFit/>
          </a:bodyPr>
          <a:lstStyle/>
          <a:p>
            <a:r>
              <a:rPr lang="en-US" sz="1000" i="1" dirty="0">
                <a:solidFill>
                  <a:schemeClr val="bg1">
                    <a:lumMod val="50000"/>
                  </a:schemeClr>
                </a:solidFill>
                <a:hlinkClick r:id="rId3"/>
              </a:rPr>
              <a:t>https://www.dcfp.org.uk/child-abuse/radicalisation-and-extremism/</a:t>
            </a:r>
            <a:r>
              <a:rPr lang="en-US" sz="1000" i="1" dirty="0">
                <a:solidFill>
                  <a:schemeClr val="bg1">
                    <a:lumMod val="50000"/>
                  </a:schemeClr>
                </a:solidFill>
              </a:rPr>
              <a:t> </a:t>
            </a:r>
          </a:p>
        </p:txBody>
      </p:sp>
      <p:sp>
        <p:nvSpPr>
          <p:cNvPr id="11" name="Текстово поле 10">
            <a:extLst>
              <a:ext uri="{FF2B5EF4-FFF2-40B4-BE49-F238E27FC236}">
                <a16:creationId xmlns:a16="http://schemas.microsoft.com/office/drawing/2014/main" xmlns="" id="{110777DB-743D-4D85-8DDF-D1A50F1A05D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17050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wipe(up)">
                                      <p:cBhvr>
                                        <p:cTn id="7" dur="6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03F54112-F1D3-4B70-81DD-ACBBFDD261C9}"/>
              </a:ext>
            </a:extLst>
          </p:cNvPr>
          <p:cNvSpPr>
            <a:spLocks noGrp="1"/>
          </p:cNvSpPr>
          <p:nvPr>
            <p:ph type="title"/>
          </p:nvPr>
        </p:nvSpPr>
        <p:spPr/>
        <p:txBody>
          <a:bodyPr/>
          <a:lstStyle/>
          <a:p>
            <a:r>
              <a:rPr lang="en-GB" dirty="0" err="1"/>
              <a:t>Factori</a:t>
            </a:r>
            <a:r>
              <a:rPr lang="en-GB" dirty="0"/>
              <a:t> </a:t>
            </a:r>
            <a:r>
              <a:rPr lang="en-GB" dirty="0" err="1"/>
              <a:t>cauzali</a:t>
            </a:r>
            <a:endParaRPr lang="en-GB" dirty="0"/>
          </a:p>
        </p:txBody>
      </p:sp>
      <p:sp>
        <p:nvSpPr>
          <p:cNvPr id="6" name="Контейнер за номер на слайда 5">
            <a:extLst>
              <a:ext uri="{FF2B5EF4-FFF2-40B4-BE49-F238E27FC236}">
                <a16:creationId xmlns:a16="http://schemas.microsoft.com/office/drawing/2014/main" xmlns="" id="{2029B22A-257E-4DE4-A7FD-86ECE96C87DF}"/>
              </a:ext>
            </a:extLst>
          </p:cNvPr>
          <p:cNvSpPr>
            <a:spLocks noGrp="1"/>
          </p:cNvSpPr>
          <p:nvPr>
            <p:ph type="sldNum" sz="quarter" idx="12"/>
          </p:nvPr>
        </p:nvSpPr>
        <p:spPr/>
        <p:txBody>
          <a:bodyPr/>
          <a:lstStyle/>
          <a:p>
            <a:fld id="{CB318F78-A315-46C9-8B3F-2431B4397D31}" type="slidenum">
              <a:rPr lang="en-US" smtClean="0"/>
              <a:t>14</a:t>
            </a:fld>
            <a:endParaRPr lang="en-US" dirty="0"/>
          </a:p>
        </p:txBody>
      </p:sp>
      <p:graphicFrame>
        <p:nvGraphicFramePr>
          <p:cNvPr id="9" name="Diagram 6">
            <a:extLst>
              <a:ext uri="{FF2B5EF4-FFF2-40B4-BE49-F238E27FC236}">
                <a16:creationId xmlns:a16="http://schemas.microsoft.com/office/drawing/2014/main" xmlns="" id="{73323536-E41B-4756-8203-46EFE33ED9BA}"/>
              </a:ext>
            </a:extLst>
          </p:cNvPr>
          <p:cNvGraphicFramePr/>
          <p:nvPr>
            <p:extLst>
              <p:ext uri="{D42A27DB-BD31-4B8C-83A1-F6EECF244321}">
                <p14:modId xmlns:p14="http://schemas.microsoft.com/office/powerpoint/2010/main" val="1437249476"/>
              </p:ext>
            </p:extLst>
          </p:nvPr>
        </p:nvGraphicFramePr>
        <p:xfrm>
          <a:off x="958467" y="2460292"/>
          <a:ext cx="7227065" cy="3549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Текстово поле 6">
            <a:extLst>
              <a:ext uri="{FF2B5EF4-FFF2-40B4-BE49-F238E27FC236}">
                <a16:creationId xmlns:a16="http://schemas.microsoft.com/office/drawing/2014/main" xmlns="" id="{C05F8B70-B92F-4803-9DFA-CF0CDA1F9211}"/>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371697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Контейнер за номер на слайда 5">
            <a:extLst>
              <a:ext uri="{FF2B5EF4-FFF2-40B4-BE49-F238E27FC236}">
                <a16:creationId xmlns:a16="http://schemas.microsoft.com/office/drawing/2014/main" xmlns="" id="{50B5F2F4-BDB3-45BC-A488-2284C2508A0E}"/>
              </a:ext>
            </a:extLst>
          </p:cNvPr>
          <p:cNvSpPr>
            <a:spLocks noGrp="1"/>
          </p:cNvSpPr>
          <p:nvPr>
            <p:ph type="sldNum" sz="quarter" idx="12"/>
          </p:nvPr>
        </p:nvSpPr>
        <p:spPr/>
        <p:txBody>
          <a:bodyPr/>
          <a:lstStyle/>
          <a:p>
            <a:fld id="{CB318F78-A315-46C9-8B3F-2431B4397D31}" type="slidenum">
              <a:rPr lang="en-US" smtClean="0"/>
              <a:t>15</a:t>
            </a:fld>
            <a:endParaRPr lang="en-US" dirty="0"/>
          </a:p>
        </p:txBody>
      </p:sp>
      <p:sp>
        <p:nvSpPr>
          <p:cNvPr id="27" name="Текстово поле 26">
            <a:extLst>
              <a:ext uri="{FF2B5EF4-FFF2-40B4-BE49-F238E27FC236}">
                <a16:creationId xmlns:a16="http://schemas.microsoft.com/office/drawing/2014/main" xmlns="" id="{DF60C59F-8105-4357-8C75-AEC1DB80299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28" name="Заглавие 1">
            <a:extLst>
              <a:ext uri="{FF2B5EF4-FFF2-40B4-BE49-F238E27FC236}">
                <a16:creationId xmlns:a16="http://schemas.microsoft.com/office/drawing/2014/main" xmlns="" id="{03F54112-F1D3-4B70-81DD-ACBBFDD261C9}"/>
              </a:ext>
            </a:extLst>
          </p:cNvPr>
          <p:cNvSpPr txBox="1">
            <a:spLocks/>
          </p:cNvSpPr>
          <p:nvPr/>
        </p:nvSpPr>
        <p:spPr>
          <a:xfrm>
            <a:off x="708630" y="504678"/>
            <a:ext cx="7772400" cy="6858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3200" u="sng" dirty="0">
                <a:solidFill>
                  <a:srgbClr val="0770B1"/>
                </a:solidFill>
              </a:rPr>
              <a:t>Modelul factorului declanșator</a:t>
            </a:r>
            <a:endParaRPr lang="en-GB" sz="3200" u="sng" dirty="0">
              <a:solidFill>
                <a:srgbClr val="0770B1"/>
              </a:solidFill>
            </a:endParaRPr>
          </a:p>
        </p:txBody>
      </p:sp>
      <p:sp>
        <p:nvSpPr>
          <p:cNvPr id="29" name="Контейнер за номер на слайда 5">
            <a:extLst>
              <a:ext uri="{FF2B5EF4-FFF2-40B4-BE49-F238E27FC236}">
                <a16:creationId xmlns="" xmlns:a16="http://schemas.microsoft.com/office/drawing/2014/main" id="{50B5F2F4-BDB3-45BC-A488-2284C2508A0E}"/>
              </a:ext>
            </a:extLst>
          </p:cNvPr>
          <p:cNvSpPr txBox="1">
            <a:spLocks/>
          </p:cNvSpPr>
          <p:nvPr/>
        </p:nvSpPr>
        <p:spPr>
          <a:xfrm>
            <a:off x="6553200" y="6356354"/>
            <a:ext cx="1905000" cy="365125"/>
          </a:xfrm>
          <a:prstGeom prst="rect">
            <a:avLst/>
          </a:prstGeom>
          <a:noFill/>
          <a:ln w="6350">
            <a:noFill/>
          </a:ln>
        </p:spPr>
        <p:txBody>
          <a:bodyPr vert="horz" lIns="91440" tIns="45720" rIns="91440" bIns="45720" rtlCol="0" anchor="ctr"/>
          <a:lstStyle>
            <a:defPPr>
              <a:defRPr lang="en-US"/>
            </a:defPPr>
            <a:lvl1pPr marL="0" algn="r" defTabSz="914400" rtl="0" eaLnBrk="1" latinLnBrk="0" hangingPunct="1">
              <a:defRPr sz="1200" b="0" kern="1200">
                <a:solidFill>
                  <a:srgbClr val="0770B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B318F78-A315-46C9-8B3F-2431B4397D31}" type="slidenum">
              <a:rPr lang="en-US" smtClean="0"/>
              <a:pPr/>
              <a:t>15</a:t>
            </a:fld>
            <a:endParaRPr lang="en-US" dirty="0"/>
          </a:p>
        </p:txBody>
      </p:sp>
      <p:sp>
        <p:nvSpPr>
          <p:cNvPr id="31" name="Текстово поле 23">
            <a:extLst>
              <a:ext uri="{FF2B5EF4-FFF2-40B4-BE49-F238E27FC236}">
                <a16:creationId xmlns="" xmlns:a16="http://schemas.microsoft.com/office/drawing/2014/main" id="{152A76AA-78A8-4DED-B2E3-B038ECF2D43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
        <p:nvSpPr>
          <p:cNvPr id="41" name="TextBox 40"/>
          <p:cNvSpPr txBox="1"/>
          <p:nvPr/>
        </p:nvSpPr>
        <p:spPr>
          <a:xfrm>
            <a:off x="527574" y="6016409"/>
            <a:ext cx="2086645" cy="246221"/>
          </a:xfrm>
          <a:prstGeom prst="rect">
            <a:avLst/>
          </a:prstGeom>
          <a:noFill/>
        </p:spPr>
        <p:txBody>
          <a:bodyPr wrap="square" rtlCol="0">
            <a:spAutoFit/>
          </a:bodyPr>
          <a:lstStyle/>
          <a:p>
            <a:r>
              <a:rPr lang="nl-NL" sz="1000" dirty="0" smtClean="0">
                <a:solidFill>
                  <a:schemeClr val="tx1">
                    <a:lumMod val="50000"/>
                    <a:lumOff val="50000"/>
                  </a:schemeClr>
                </a:solidFill>
              </a:rPr>
              <a:t>S</a:t>
            </a:r>
            <a:r>
              <a:rPr lang="ro-RO" sz="1000" dirty="0" smtClean="0">
                <a:solidFill>
                  <a:schemeClr val="tx1">
                    <a:lumMod val="50000"/>
                    <a:lumOff val="50000"/>
                  </a:schemeClr>
                </a:solidFill>
              </a:rPr>
              <a:t>ursa</a:t>
            </a:r>
            <a:r>
              <a:rPr lang="nl-NL" sz="1000" dirty="0" smtClean="0">
                <a:solidFill>
                  <a:schemeClr val="tx1">
                    <a:lumMod val="50000"/>
                    <a:lumOff val="50000"/>
                  </a:schemeClr>
                </a:solidFill>
              </a:rPr>
              <a:t>: </a:t>
            </a:r>
            <a:r>
              <a:rPr lang="ro-RO" sz="1000" dirty="0" smtClean="0">
                <a:solidFill>
                  <a:schemeClr val="tx1">
                    <a:lumMod val="50000"/>
                    <a:lumOff val="50000"/>
                  </a:schemeClr>
                </a:solidFill>
              </a:rPr>
              <a:t>adaptat după </a:t>
            </a:r>
            <a:r>
              <a:rPr lang="nl-NL" sz="1000" dirty="0" smtClean="0">
                <a:solidFill>
                  <a:schemeClr val="tx1">
                    <a:lumMod val="50000"/>
                    <a:lumOff val="50000"/>
                  </a:schemeClr>
                </a:solidFill>
              </a:rPr>
              <a:t>Feddes </a:t>
            </a:r>
            <a:r>
              <a:rPr lang="nl-NL" sz="1000" dirty="0">
                <a:solidFill>
                  <a:schemeClr val="tx1">
                    <a:lumMod val="50000"/>
                    <a:lumOff val="50000"/>
                  </a:schemeClr>
                </a:solidFill>
              </a:rPr>
              <a:t>(2015)</a:t>
            </a:r>
          </a:p>
        </p:txBody>
      </p:sp>
      <p:sp>
        <p:nvSpPr>
          <p:cNvPr id="42" name="Rectangle 235">
            <a:extLst>
              <a:ext uri="{FF2B5EF4-FFF2-40B4-BE49-F238E27FC236}">
                <a16:creationId xmlns="" xmlns:a16="http://schemas.microsoft.com/office/drawing/2014/main" id="{88EB163D-71A5-43B3-AEAE-9B9E814C5210}"/>
              </a:ext>
            </a:extLst>
          </p:cNvPr>
          <p:cNvSpPr/>
          <p:nvPr/>
        </p:nvSpPr>
        <p:spPr>
          <a:xfrm>
            <a:off x="685800" y="257131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identității</a:t>
            </a:r>
            <a:endParaRPr lang="nl-NL" sz="1400" dirty="0">
              <a:solidFill>
                <a:schemeClr val="tx1"/>
              </a:solidFill>
            </a:endParaRPr>
          </a:p>
        </p:txBody>
      </p:sp>
      <p:sp>
        <p:nvSpPr>
          <p:cNvPr id="43" name="Rectangle 235">
            <a:extLst>
              <a:ext uri="{FF2B5EF4-FFF2-40B4-BE49-F238E27FC236}">
                <a16:creationId xmlns="" xmlns:a16="http://schemas.microsoft.com/office/drawing/2014/main" id="{4AC250E9-1E6B-4AB2-AF44-6CD9DBEE07EB}"/>
              </a:ext>
            </a:extLst>
          </p:cNvPr>
          <p:cNvSpPr/>
          <p:nvPr/>
        </p:nvSpPr>
        <p:spPr>
          <a:xfrm>
            <a:off x="696857" y="5484642"/>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EDUCAȚIE</a:t>
            </a:r>
            <a:r>
              <a:rPr lang="nl-NL" sz="1400" dirty="0" smtClean="0"/>
              <a:t> </a:t>
            </a:r>
            <a:r>
              <a:rPr lang="nl-NL" sz="1400" dirty="0"/>
              <a:t>/ </a:t>
            </a:r>
            <a:r>
              <a:rPr lang="ro-RO" sz="1400" dirty="0" smtClean="0"/>
              <a:t>APTITUDINI</a:t>
            </a:r>
            <a:endParaRPr lang="nl-NL" sz="1400" dirty="0"/>
          </a:p>
        </p:txBody>
      </p:sp>
      <p:sp>
        <p:nvSpPr>
          <p:cNvPr id="45" name="Rectangle 235">
            <a:extLst>
              <a:ext uri="{FF2B5EF4-FFF2-40B4-BE49-F238E27FC236}">
                <a16:creationId xmlns="" xmlns:a16="http://schemas.microsoft.com/office/drawing/2014/main" id="{EB968766-90E5-497F-980A-07F711811508}"/>
              </a:ext>
            </a:extLst>
          </p:cNvPr>
          <p:cNvSpPr/>
          <p:nvPr/>
        </p:nvSpPr>
        <p:spPr>
          <a:xfrm>
            <a:off x="685800" y="4513530"/>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SEX/VÂRSTĂ</a:t>
            </a:r>
            <a:endParaRPr lang="nl-NL" sz="1400" dirty="0"/>
          </a:p>
        </p:txBody>
      </p:sp>
      <p:sp>
        <p:nvSpPr>
          <p:cNvPr id="47" name="Rectangle 235">
            <a:extLst>
              <a:ext uri="{FF2B5EF4-FFF2-40B4-BE49-F238E27FC236}">
                <a16:creationId xmlns="" xmlns:a16="http://schemas.microsoft.com/office/drawing/2014/main" id="{DC6CEF43-C4C3-46AA-9EFA-76196D83ECC3}"/>
              </a:ext>
            </a:extLst>
          </p:cNvPr>
          <p:cNvSpPr/>
          <p:nvPr/>
        </p:nvSpPr>
        <p:spPr>
          <a:xfrm>
            <a:off x="635883" y="1617933"/>
            <a:ext cx="2688373" cy="351776"/>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CARACTERISTICI INDIVIDUALE</a:t>
            </a:r>
            <a:endParaRPr lang="nl-NL" sz="1400" b="1" dirty="0"/>
          </a:p>
        </p:txBody>
      </p:sp>
      <p:sp>
        <p:nvSpPr>
          <p:cNvPr id="48" name="Rectangle 235">
            <a:extLst>
              <a:ext uri="{FF2B5EF4-FFF2-40B4-BE49-F238E27FC236}">
                <a16:creationId xmlns="" xmlns:a16="http://schemas.microsoft.com/office/drawing/2014/main" id="{EDA6D821-777E-463E-9C13-8C8FC044CEFB}"/>
              </a:ext>
            </a:extLst>
          </p:cNvPr>
          <p:cNvSpPr/>
          <p:nvPr/>
        </p:nvSpPr>
        <p:spPr>
          <a:xfrm>
            <a:off x="685800" y="305686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dreptății</a:t>
            </a:r>
            <a:endParaRPr lang="nl-NL" sz="1400" dirty="0">
              <a:solidFill>
                <a:schemeClr val="tx1"/>
              </a:solidFill>
            </a:endParaRPr>
          </a:p>
        </p:txBody>
      </p:sp>
      <p:sp>
        <p:nvSpPr>
          <p:cNvPr id="50" name="Rectangle 235">
            <a:extLst>
              <a:ext uri="{FF2B5EF4-FFF2-40B4-BE49-F238E27FC236}">
                <a16:creationId xmlns="" xmlns:a16="http://schemas.microsoft.com/office/drawing/2014/main" id="{2C687997-9B41-4FC4-8C01-560C240924F2}"/>
              </a:ext>
            </a:extLst>
          </p:cNvPr>
          <p:cNvSpPr/>
          <p:nvPr/>
        </p:nvSpPr>
        <p:spPr>
          <a:xfrm>
            <a:off x="685800" y="4027975"/>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emoțiilor</a:t>
            </a:r>
            <a:endParaRPr lang="nl-NL" sz="1400" dirty="0">
              <a:solidFill>
                <a:schemeClr val="tx1"/>
              </a:solidFill>
            </a:endParaRPr>
          </a:p>
        </p:txBody>
      </p:sp>
      <p:sp>
        <p:nvSpPr>
          <p:cNvPr id="52" name="Rectangle 235">
            <a:extLst>
              <a:ext uri="{FF2B5EF4-FFF2-40B4-BE49-F238E27FC236}">
                <a16:creationId xmlns="" xmlns:a16="http://schemas.microsoft.com/office/drawing/2014/main" id="{4B266760-37BE-4D2A-BD94-8C0F3D2801E1}"/>
              </a:ext>
            </a:extLst>
          </p:cNvPr>
          <p:cNvSpPr/>
          <p:nvPr/>
        </p:nvSpPr>
        <p:spPr>
          <a:xfrm>
            <a:off x="685800" y="3542420"/>
            <a:ext cx="2633600" cy="351776"/>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În căutarea sensului vieții</a:t>
            </a:r>
            <a:endParaRPr lang="nl-NL" sz="1400" dirty="0">
              <a:solidFill>
                <a:schemeClr val="tx1"/>
              </a:solidFill>
            </a:endParaRPr>
          </a:p>
        </p:txBody>
      </p:sp>
      <p:sp>
        <p:nvSpPr>
          <p:cNvPr id="53" name="Rectangle 235">
            <a:extLst>
              <a:ext uri="{FF2B5EF4-FFF2-40B4-BE49-F238E27FC236}">
                <a16:creationId xmlns="" xmlns:a16="http://schemas.microsoft.com/office/drawing/2014/main" id="{CBC1FD98-B5CB-4DAC-9337-7B6DB24D4B67}"/>
              </a:ext>
            </a:extLst>
          </p:cNvPr>
          <p:cNvSpPr/>
          <p:nvPr/>
        </p:nvSpPr>
        <p:spPr>
          <a:xfrm>
            <a:off x="685800" y="208575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TIPOLOGIE</a:t>
            </a:r>
            <a:r>
              <a:rPr lang="nl-NL" sz="1400" dirty="0" smtClean="0"/>
              <a:t>: </a:t>
            </a:r>
            <a:endParaRPr lang="nl-NL" sz="1400" dirty="0"/>
          </a:p>
        </p:txBody>
      </p:sp>
      <p:sp>
        <p:nvSpPr>
          <p:cNvPr id="55" name="Rectangle 235">
            <a:extLst>
              <a:ext uri="{FF2B5EF4-FFF2-40B4-BE49-F238E27FC236}">
                <a16:creationId xmlns="" xmlns:a16="http://schemas.microsoft.com/office/drawing/2014/main" id="{BD524B0E-9857-4B3B-AABA-5E5D872BABA4}"/>
              </a:ext>
            </a:extLst>
          </p:cNvPr>
          <p:cNvSpPr/>
          <p:nvPr/>
        </p:nvSpPr>
        <p:spPr>
          <a:xfrm>
            <a:off x="685800" y="4999085"/>
            <a:ext cx="2633600" cy="351776"/>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t>IDENTITATE</a:t>
            </a:r>
            <a:endParaRPr lang="nl-NL" sz="1400" dirty="0"/>
          </a:p>
        </p:txBody>
      </p:sp>
      <p:sp>
        <p:nvSpPr>
          <p:cNvPr id="56" name="Pijl: rechts 3">
            <a:extLst>
              <a:ext uri="{FF2B5EF4-FFF2-40B4-BE49-F238E27FC236}">
                <a16:creationId xmlns="" xmlns:a16="http://schemas.microsoft.com/office/drawing/2014/main" id="{4A82B8E9-A3A5-4239-981D-A63D155D99D8}"/>
              </a:ext>
            </a:extLst>
          </p:cNvPr>
          <p:cNvSpPr/>
          <p:nvPr/>
        </p:nvSpPr>
        <p:spPr>
          <a:xfrm>
            <a:off x="3657253" y="4598516"/>
            <a:ext cx="5334347" cy="1665850"/>
          </a:xfrm>
          <a:prstGeom prst="rightArrow">
            <a:avLst/>
          </a:prstGeom>
          <a:solidFill>
            <a:srgbClr val="377A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ro-RO" sz="1600" dirty="0" smtClean="0"/>
              <a:t>ETAPELE</a:t>
            </a:r>
            <a:r>
              <a:rPr lang="nl-NL" sz="1600" dirty="0" smtClean="0"/>
              <a:t> </a:t>
            </a:r>
            <a:r>
              <a:rPr lang="ro-RO" sz="1600" dirty="0" smtClean="0"/>
              <a:t>Radicalizării</a:t>
            </a:r>
            <a:endParaRPr lang="nl-NL" sz="1600" dirty="0"/>
          </a:p>
          <a:p>
            <a:pPr algn="ctr"/>
            <a:r>
              <a:rPr lang="nl-NL" sz="1400" dirty="0"/>
              <a:t>I. </a:t>
            </a:r>
            <a:r>
              <a:rPr lang="ro-RO" sz="1400" dirty="0" smtClean="0"/>
              <a:t>Sensibilitate</a:t>
            </a:r>
            <a:r>
              <a:rPr lang="nl-NL" sz="1400" dirty="0" smtClean="0"/>
              <a:t>  </a:t>
            </a:r>
            <a:r>
              <a:rPr lang="nl-NL" sz="1400" dirty="0"/>
              <a:t>II. </a:t>
            </a:r>
            <a:r>
              <a:rPr lang="ro-RO" sz="1400" dirty="0" smtClean="0"/>
              <a:t>Explorare</a:t>
            </a:r>
            <a:r>
              <a:rPr lang="nl-NL" sz="1400" dirty="0" smtClean="0"/>
              <a:t>  </a:t>
            </a:r>
            <a:r>
              <a:rPr lang="nl-NL" sz="1400" dirty="0"/>
              <a:t>III. </a:t>
            </a:r>
            <a:r>
              <a:rPr lang="ro-RO" sz="1400" dirty="0" smtClean="0"/>
              <a:t>Calitate de membru</a:t>
            </a:r>
            <a:r>
              <a:rPr lang="nl-NL" sz="1400" dirty="0" smtClean="0"/>
              <a:t> </a:t>
            </a:r>
            <a:r>
              <a:rPr lang="nl-NL" sz="1400" dirty="0"/>
              <a:t>IV. </a:t>
            </a:r>
            <a:r>
              <a:rPr lang="ro-RO" sz="1400" dirty="0" smtClean="0"/>
              <a:t>Acțiune</a:t>
            </a:r>
            <a:endParaRPr lang="en-GB" sz="1400" dirty="0"/>
          </a:p>
        </p:txBody>
      </p:sp>
      <p:sp>
        <p:nvSpPr>
          <p:cNvPr id="58" name="Rechteraccolade 4">
            <a:extLst>
              <a:ext uri="{FF2B5EF4-FFF2-40B4-BE49-F238E27FC236}">
                <a16:creationId xmlns="" xmlns:a16="http://schemas.microsoft.com/office/drawing/2014/main" id="{1240895E-7AC2-4973-9523-67DC1DCE81A1}"/>
              </a:ext>
            </a:extLst>
          </p:cNvPr>
          <p:cNvSpPr/>
          <p:nvPr/>
        </p:nvSpPr>
        <p:spPr>
          <a:xfrm>
            <a:off x="3341514" y="1599804"/>
            <a:ext cx="416149" cy="4236614"/>
          </a:xfrm>
          <a:prstGeom prst="rightBrace">
            <a:avLst/>
          </a:prstGeom>
          <a:solidFill>
            <a:schemeClr val="bg1"/>
          </a:solidFill>
          <a:ln>
            <a:solidFill>
              <a:schemeClr val="accent6">
                <a:lumMod val="50000"/>
              </a:schemeClr>
            </a:solidFill>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GB"/>
          </a:p>
        </p:txBody>
      </p:sp>
      <p:sp>
        <p:nvSpPr>
          <p:cNvPr id="59" name="Rectangle 235">
            <a:extLst>
              <a:ext uri="{FF2B5EF4-FFF2-40B4-BE49-F238E27FC236}">
                <a16:creationId xmlns="" xmlns:a16="http://schemas.microsoft.com/office/drawing/2014/main" id="{40C94B85-AB37-4CCA-AA50-DA0533794C64}"/>
              </a:ext>
            </a:extLst>
          </p:cNvPr>
          <p:cNvSpPr/>
          <p:nvPr/>
        </p:nvSpPr>
        <p:spPr>
          <a:xfrm>
            <a:off x="4060915" y="263817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MESO</a:t>
            </a:r>
            <a:endParaRPr lang="nl-NL" sz="1400" dirty="0">
              <a:solidFill>
                <a:schemeClr val="tx1"/>
              </a:solidFill>
            </a:endParaRPr>
          </a:p>
        </p:txBody>
      </p:sp>
      <p:sp>
        <p:nvSpPr>
          <p:cNvPr id="61" name="Rectangle 235">
            <a:extLst>
              <a:ext uri="{FF2B5EF4-FFF2-40B4-BE49-F238E27FC236}">
                <a16:creationId xmlns="" xmlns:a16="http://schemas.microsoft.com/office/drawing/2014/main" id="{96B0B973-9326-498F-B378-A9E29DA73CD0}"/>
              </a:ext>
            </a:extLst>
          </p:cNvPr>
          <p:cNvSpPr/>
          <p:nvPr/>
        </p:nvSpPr>
        <p:spPr>
          <a:xfrm>
            <a:off x="4060915" y="1617933"/>
            <a:ext cx="2728454" cy="370231"/>
          </a:xfrm>
          <a:prstGeom prst="rect">
            <a:avLst/>
          </a:prstGeom>
          <a:solidFill>
            <a:srgbClr val="377AF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1400" b="1" dirty="0" smtClean="0"/>
              <a:t>FACTORI DECLANȘATORI</a:t>
            </a:r>
            <a:endParaRPr lang="nl-NL" sz="1400" b="1" dirty="0"/>
          </a:p>
        </p:txBody>
      </p:sp>
      <p:sp>
        <p:nvSpPr>
          <p:cNvPr id="62" name="Rectangle 235">
            <a:extLst>
              <a:ext uri="{FF2B5EF4-FFF2-40B4-BE49-F238E27FC236}">
                <a16:creationId xmlns="" xmlns:a16="http://schemas.microsoft.com/office/drawing/2014/main" id="{0DDC596F-2317-498D-9DFE-6E85F5D405F2}"/>
              </a:ext>
            </a:extLst>
          </p:cNvPr>
          <p:cNvSpPr/>
          <p:nvPr/>
        </p:nvSpPr>
        <p:spPr>
          <a:xfrm>
            <a:off x="4060915" y="3148295"/>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MACRO</a:t>
            </a:r>
            <a:endParaRPr lang="nl-NL" sz="1400" dirty="0">
              <a:solidFill>
                <a:schemeClr val="tx1"/>
              </a:solidFill>
            </a:endParaRPr>
          </a:p>
        </p:txBody>
      </p:sp>
      <p:sp>
        <p:nvSpPr>
          <p:cNvPr id="63" name="Rectangle 235">
            <a:extLst>
              <a:ext uri="{FF2B5EF4-FFF2-40B4-BE49-F238E27FC236}">
                <a16:creationId xmlns="" xmlns:a16="http://schemas.microsoft.com/office/drawing/2014/main" id="{91BDD281-7295-4357-B969-7E5E16619EA4}"/>
              </a:ext>
            </a:extLst>
          </p:cNvPr>
          <p:cNvSpPr/>
          <p:nvPr/>
        </p:nvSpPr>
        <p:spPr>
          <a:xfrm>
            <a:off x="4060915" y="2128054"/>
            <a:ext cx="2728454" cy="370231"/>
          </a:xfrm>
          <a:prstGeom prst="rect">
            <a:avLst/>
          </a:prstGeom>
          <a:solidFill>
            <a:srgbClr val="DEDEDE"/>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sz="1400" dirty="0" smtClean="0">
                <a:solidFill>
                  <a:schemeClr val="tx1"/>
                </a:solidFill>
              </a:rPr>
              <a:t>NIVEL MICRO</a:t>
            </a:r>
            <a:r>
              <a:rPr lang="nl-NL" sz="1400" dirty="0" smtClean="0">
                <a:solidFill>
                  <a:schemeClr val="tx1"/>
                </a:solidFill>
              </a:rPr>
              <a:t> </a:t>
            </a:r>
            <a:endParaRPr lang="nl-NL" sz="1400" dirty="0">
              <a:solidFill>
                <a:schemeClr val="tx1"/>
              </a:solidFill>
            </a:endParaRPr>
          </a:p>
        </p:txBody>
      </p:sp>
      <p:sp>
        <p:nvSpPr>
          <p:cNvPr id="67" name="Pijl: omlaag 29">
            <a:extLst>
              <a:ext uri="{FF2B5EF4-FFF2-40B4-BE49-F238E27FC236}">
                <a16:creationId xmlns="" xmlns:a16="http://schemas.microsoft.com/office/drawing/2014/main" id="{1CF7002F-5D1A-44EE-879F-567B8BE145BA}"/>
              </a:ext>
            </a:extLst>
          </p:cNvPr>
          <p:cNvSpPr/>
          <p:nvPr/>
        </p:nvSpPr>
        <p:spPr>
          <a:xfrm>
            <a:off x="421878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8" name="Pijl: omlaag 30">
            <a:extLst>
              <a:ext uri="{FF2B5EF4-FFF2-40B4-BE49-F238E27FC236}">
                <a16:creationId xmlns="" xmlns:a16="http://schemas.microsoft.com/office/drawing/2014/main" id="{BEA0C895-3FB8-45D3-96F7-11450DF5FCEB}"/>
              </a:ext>
            </a:extLst>
          </p:cNvPr>
          <p:cNvSpPr/>
          <p:nvPr/>
        </p:nvSpPr>
        <p:spPr>
          <a:xfrm>
            <a:off x="459483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9" name="Pijl: omlaag 31">
            <a:extLst>
              <a:ext uri="{FF2B5EF4-FFF2-40B4-BE49-F238E27FC236}">
                <a16:creationId xmlns="" xmlns:a16="http://schemas.microsoft.com/office/drawing/2014/main" id="{CCBF9769-034F-43FC-80CF-3ECB1006318A}"/>
              </a:ext>
            </a:extLst>
          </p:cNvPr>
          <p:cNvSpPr/>
          <p:nvPr/>
        </p:nvSpPr>
        <p:spPr>
          <a:xfrm>
            <a:off x="4970872"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0" name="Pijl: omlaag 32">
            <a:extLst>
              <a:ext uri="{FF2B5EF4-FFF2-40B4-BE49-F238E27FC236}">
                <a16:creationId xmlns="" xmlns:a16="http://schemas.microsoft.com/office/drawing/2014/main" id="{31A0EB42-EBCA-485B-B6C9-2BF0E80DAEE6}"/>
              </a:ext>
            </a:extLst>
          </p:cNvPr>
          <p:cNvSpPr/>
          <p:nvPr/>
        </p:nvSpPr>
        <p:spPr>
          <a:xfrm>
            <a:off x="5346914"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2" name="Pijl: omlaag 33">
            <a:extLst>
              <a:ext uri="{FF2B5EF4-FFF2-40B4-BE49-F238E27FC236}">
                <a16:creationId xmlns="" xmlns:a16="http://schemas.microsoft.com/office/drawing/2014/main" id="{036473CE-2CB0-45FA-A548-BD7EBD8A3AC9}"/>
              </a:ext>
            </a:extLst>
          </p:cNvPr>
          <p:cNvSpPr/>
          <p:nvPr/>
        </p:nvSpPr>
        <p:spPr>
          <a:xfrm>
            <a:off x="5722956"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5" name="Pijl: omlaag 34">
            <a:extLst>
              <a:ext uri="{FF2B5EF4-FFF2-40B4-BE49-F238E27FC236}">
                <a16:creationId xmlns="" xmlns:a16="http://schemas.microsoft.com/office/drawing/2014/main" id="{86E80C38-F1FE-4F3F-B66B-59ECCBA13D97}"/>
              </a:ext>
            </a:extLst>
          </p:cNvPr>
          <p:cNvSpPr/>
          <p:nvPr/>
        </p:nvSpPr>
        <p:spPr>
          <a:xfrm>
            <a:off x="6098998"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6" name="Pijl: omlaag 35">
            <a:extLst>
              <a:ext uri="{FF2B5EF4-FFF2-40B4-BE49-F238E27FC236}">
                <a16:creationId xmlns="" xmlns:a16="http://schemas.microsoft.com/office/drawing/2014/main" id="{6090372F-36C2-4FEB-8E25-7B9294435140}"/>
              </a:ext>
            </a:extLst>
          </p:cNvPr>
          <p:cNvSpPr/>
          <p:nvPr/>
        </p:nvSpPr>
        <p:spPr>
          <a:xfrm>
            <a:off x="6475040" y="3831941"/>
            <a:ext cx="262503" cy="909523"/>
          </a:xfrm>
          <a:prstGeom prst="downArrow">
            <a:avLst/>
          </a:prstGeom>
          <a:solidFill>
            <a:schemeClr val="bg1">
              <a:lumMod val="85000"/>
            </a:schemeClr>
          </a:solidFill>
          <a:ln w="3175">
            <a:solidFill>
              <a:srgbClr val="505050"/>
            </a:solid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7" name="Tekstvak 38">
            <a:extLst>
              <a:ext uri="{FF2B5EF4-FFF2-40B4-BE49-F238E27FC236}">
                <a16:creationId xmlns="" xmlns:a16="http://schemas.microsoft.com/office/drawing/2014/main" id="{261F3392-5656-499B-83C2-58FF7DCAEA7A}"/>
              </a:ext>
            </a:extLst>
          </p:cNvPr>
          <p:cNvSpPr txBox="1"/>
          <p:nvPr/>
        </p:nvSpPr>
        <p:spPr>
          <a:xfrm>
            <a:off x="6963166" y="1575506"/>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Experiență personală cu privire la discriminare</a:t>
            </a:r>
            <a:endParaRPr lang="en-GB" sz="1400" dirty="0"/>
          </a:p>
          <a:p>
            <a:pPr marL="285750" indent="-285750">
              <a:buFont typeface="Arial" panose="020B0604020202020204" pitchFamily="34" charset="0"/>
              <a:buChar char="•"/>
            </a:pPr>
            <a:r>
              <a:rPr lang="ro-RO" sz="1400" dirty="0" smtClean="0"/>
              <a:t>Probleme acasă</a:t>
            </a:r>
            <a:endParaRPr lang="nl-NL" sz="1400" dirty="0"/>
          </a:p>
          <a:p>
            <a:pPr marL="285750" indent="-285750">
              <a:buFont typeface="Arial" panose="020B0604020202020204" pitchFamily="34" charset="0"/>
              <a:buChar char="•"/>
            </a:pPr>
            <a:r>
              <a:rPr lang="ro-RO" sz="1400" dirty="0" smtClean="0"/>
              <a:t>Confruntare vs. moarte</a:t>
            </a:r>
            <a:endParaRPr lang="nl-NL" sz="1400" dirty="0"/>
          </a:p>
        </p:txBody>
      </p:sp>
      <p:sp>
        <p:nvSpPr>
          <p:cNvPr id="78" name="Tekstvak 40">
            <a:extLst>
              <a:ext uri="{FF2B5EF4-FFF2-40B4-BE49-F238E27FC236}">
                <a16:creationId xmlns="" xmlns:a16="http://schemas.microsoft.com/office/drawing/2014/main" id="{5D414795-1ED9-47C3-AB7E-D4385877B9EB}"/>
              </a:ext>
            </a:extLst>
          </p:cNvPr>
          <p:cNvSpPr txBox="1"/>
          <p:nvPr/>
        </p:nvSpPr>
        <p:spPr>
          <a:xfrm>
            <a:off x="6963165" y="2528429"/>
            <a:ext cx="2274499" cy="1169551"/>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Confruntarea cu propaganda</a:t>
            </a:r>
            <a:endParaRPr lang="nl-NL" sz="1400" dirty="0"/>
          </a:p>
          <a:p>
            <a:pPr marL="285750" indent="-285750">
              <a:buFont typeface="Arial" panose="020B0604020202020204" pitchFamily="34" charset="0"/>
              <a:buChar char="•"/>
            </a:pPr>
            <a:r>
              <a:rPr lang="ro-RO" sz="1400" dirty="0" smtClean="0"/>
              <a:t>Parte a unui grup radical</a:t>
            </a:r>
            <a:endParaRPr lang="nl-NL" sz="1400" dirty="0"/>
          </a:p>
          <a:p>
            <a:pPr marL="285750" indent="-285750">
              <a:buFont typeface="Arial" panose="020B0604020202020204" pitchFamily="34" charset="0"/>
              <a:buChar char="•"/>
            </a:pPr>
            <a:r>
              <a:rPr lang="ro-RO" sz="1400" dirty="0" smtClean="0"/>
              <a:t>Comportament nedrept la adresa grupului</a:t>
            </a:r>
            <a:endParaRPr lang="en-GB" sz="1400" dirty="0"/>
          </a:p>
        </p:txBody>
      </p:sp>
      <p:sp>
        <p:nvSpPr>
          <p:cNvPr id="79" name="Tekstvak 41">
            <a:extLst>
              <a:ext uri="{FF2B5EF4-FFF2-40B4-BE49-F238E27FC236}">
                <a16:creationId xmlns="" xmlns:a16="http://schemas.microsoft.com/office/drawing/2014/main" id="{965CABDE-72CF-4015-BD0C-833503CEFFD8}"/>
              </a:ext>
            </a:extLst>
          </p:cNvPr>
          <p:cNvSpPr txBox="1"/>
          <p:nvPr/>
        </p:nvSpPr>
        <p:spPr>
          <a:xfrm>
            <a:off x="6916462" y="3705427"/>
            <a:ext cx="2274499" cy="954107"/>
          </a:xfrm>
          <a:prstGeom prst="rect">
            <a:avLst/>
          </a:prstGeom>
          <a:noFill/>
        </p:spPr>
        <p:txBody>
          <a:bodyPr wrap="square" rtlCol="0">
            <a:spAutoFit/>
          </a:bodyPr>
          <a:lstStyle/>
          <a:p>
            <a:pPr marL="285750" indent="-285750">
              <a:buFont typeface="Arial" panose="020B0604020202020204" pitchFamily="34" charset="0"/>
              <a:buChar char="•"/>
            </a:pPr>
            <a:r>
              <a:rPr lang="ro-RO" sz="1400" dirty="0" smtClean="0"/>
              <a:t>Apel la acțiune</a:t>
            </a:r>
            <a:endParaRPr lang="nl-NL" sz="1400" dirty="0"/>
          </a:p>
          <a:p>
            <a:pPr marL="285750" indent="-285750">
              <a:buFont typeface="Arial" panose="020B0604020202020204" pitchFamily="34" charset="0"/>
              <a:buChar char="•"/>
            </a:pPr>
            <a:r>
              <a:rPr lang="ro-RO" sz="1400" dirty="0" smtClean="0"/>
              <a:t>Politici guvernamentale</a:t>
            </a:r>
            <a:r>
              <a:rPr lang="nl-NL" sz="1400" dirty="0" smtClean="0"/>
              <a:t> </a:t>
            </a:r>
            <a:endParaRPr lang="en-GB" sz="1400" dirty="0"/>
          </a:p>
          <a:p>
            <a:pPr marL="285750" indent="-285750">
              <a:buFont typeface="Arial" panose="020B0604020202020204" pitchFamily="34" charset="0"/>
              <a:buChar char="•"/>
            </a:pPr>
            <a:r>
              <a:rPr lang="ro-RO" sz="1400" dirty="0" smtClean="0"/>
              <a:t>Război împotriva grupului</a:t>
            </a:r>
            <a:r>
              <a:rPr lang="nl-NL" sz="1400" dirty="0" smtClean="0"/>
              <a:t> </a:t>
            </a:r>
            <a:endParaRPr lang="nl-NL" sz="1400" dirty="0"/>
          </a:p>
        </p:txBody>
      </p:sp>
      <p:cxnSp>
        <p:nvCxnSpPr>
          <p:cNvPr id="80" name="Rechte verbindingslijn met pijl 42">
            <a:extLst>
              <a:ext uri="{FF2B5EF4-FFF2-40B4-BE49-F238E27FC236}">
                <a16:creationId xmlns="" xmlns:a16="http://schemas.microsoft.com/office/drawing/2014/main" id="{768ED35E-BB01-4B77-9C4C-D5F60526E90A}"/>
              </a:ext>
            </a:extLst>
          </p:cNvPr>
          <p:cNvCxnSpPr>
            <a:cxnSpLocks/>
          </p:cNvCxnSpPr>
          <p:nvPr/>
        </p:nvCxnSpPr>
        <p:spPr>
          <a:xfrm flipV="1">
            <a:off x="6390119" y="1988164"/>
            <a:ext cx="694847" cy="3228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1" name="Rechte verbindingslijn met pijl 43">
            <a:extLst>
              <a:ext uri="{FF2B5EF4-FFF2-40B4-BE49-F238E27FC236}">
                <a16:creationId xmlns="" xmlns:a16="http://schemas.microsoft.com/office/drawing/2014/main" id="{C42A618F-49B4-4C5D-9814-659A886D362A}"/>
              </a:ext>
            </a:extLst>
          </p:cNvPr>
          <p:cNvCxnSpPr>
            <a:cxnSpLocks/>
          </p:cNvCxnSpPr>
          <p:nvPr/>
        </p:nvCxnSpPr>
        <p:spPr>
          <a:xfrm>
            <a:off x="6310607" y="2823290"/>
            <a:ext cx="774359"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82" name="Rechte verbindingslijn met pijl 44">
            <a:extLst>
              <a:ext uri="{FF2B5EF4-FFF2-40B4-BE49-F238E27FC236}">
                <a16:creationId xmlns="" xmlns:a16="http://schemas.microsoft.com/office/drawing/2014/main" id="{DA4FBBBC-D567-40A8-94D5-48A52FE7081A}"/>
              </a:ext>
            </a:extLst>
          </p:cNvPr>
          <p:cNvCxnSpPr>
            <a:cxnSpLocks/>
          </p:cNvCxnSpPr>
          <p:nvPr/>
        </p:nvCxnSpPr>
        <p:spPr>
          <a:xfrm>
            <a:off x="6268765" y="3335818"/>
            <a:ext cx="694399" cy="32259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83" name="Ovaal 5">
            <a:extLst>
              <a:ext uri="{FF2B5EF4-FFF2-40B4-BE49-F238E27FC236}">
                <a16:creationId xmlns="" xmlns:a16="http://schemas.microsoft.com/office/drawing/2014/main" id="{5296C979-B446-46AB-B5AD-873809626310}"/>
              </a:ext>
            </a:extLst>
          </p:cNvPr>
          <p:cNvSpPr/>
          <p:nvPr/>
        </p:nvSpPr>
        <p:spPr>
          <a:xfrm>
            <a:off x="1980070" y="541386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84" name="Ovaal 36">
            <a:extLst>
              <a:ext uri="{FF2B5EF4-FFF2-40B4-BE49-F238E27FC236}">
                <a16:creationId xmlns="" xmlns:a16="http://schemas.microsoft.com/office/drawing/2014/main" id="{B7F8B1C0-C285-4C14-B2C8-5E1907194434}"/>
              </a:ext>
            </a:extLst>
          </p:cNvPr>
          <p:cNvSpPr/>
          <p:nvPr/>
        </p:nvSpPr>
        <p:spPr>
          <a:xfrm>
            <a:off x="7201430" y="3551002"/>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85" name="Ovaal 39">
            <a:extLst>
              <a:ext uri="{FF2B5EF4-FFF2-40B4-BE49-F238E27FC236}">
                <a16:creationId xmlns="" xmlns:a16="http://schemas.microsoft.com/office/drawing/2014/main" id="{5295EB44-2AD0-4C6E-B1E6-7585DC055755}"/>
              </a:ext>
            </a:extLst>
          </p:cNvPr>
          <p:cNvSpPr/>
          <p:nvPr/>
        </p:nvSpPr>
        <p:spPr>
          <a:xfrm>
            <a:off x="7245898" y="2480054"/>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noFill/>
            </a:endParaRPr>
          </a:p>
        </p:txBody>
      </p:sp>
      <p:sp>
        <p:nvSpPr>
          <p:cNvPr id="86" name="Ovaal 5">
            <a:extLst>
              <a:ext uri="{FF2B5EF4-FFF2-40B4-BE49-F238E27FC236}">
                <a16:creationId xmlns="" xmlns:a16="http://schemas.microsoft.com/office/drawing/2014/main" id="{5296C979-B446-46AB-B5AD-873809626310}"/>
              </a:ext>
            </a:extLst>
          </p:cNvPr>
          <p:cNvSpPr/>
          <p:nvPr/>
        </p:nvSpPr>
        <p:spPr>
          <a:xfrm>
            <a:off x="1372136" y="4834499"/>
            <a:ext cx="1219200" cy="634738"/>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
        <p:nvSpPr>
          <p:cNvPr id="87" name="Ovaal 5">
            <a:extLst>
              <a:ext uri="{FF2B5EF4-FFF2-40B4-BE49-F238E27FC236}">
                <a16:creationId xmlns="" xmlns:a16="http://schemas.microsoft.com/office/drawing/2014/main" id="{5296C979-B446-46AB-B5AD-873809626310}"/>
              </a:ext>
            </a:extLst>
          </p:cNvPr>
          <p:cNvSpPr/>
          <p:nvPr/>
        </p:nvSpPr>
        <p:spPr>
          <a:xfrm>
            <a:off x="7201430" y="1432757"/>
            <a:ext cx="1917143" cy="698943"/>
          </a:xfrm>
          <a:prstGeom prst="ellipse">
            <a:avLst/>
          </a:prstGeom>
          <a:noFill/>
          <a:ln w="3175">
            <a:solidFill>
              <a:schemeClr val="accent4">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sz="1400">
              <a:noFill/>
            </a:endParaRPr>
          </a:p>
        </p:txBody>
      </p:sp>
    </p:spTree>
    <p:extLst>
      <p:ext uri="{BB962C8B-B14F-4D97-AF65-F5344CB8AC3E}">
        <p14:creationId xmlns:p14="http://schemas.microsoft.com/office/powerpoint/2010/main" val="43355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0"/>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77"/>
                                        </p:tgtEl>
                                        <p:attrNameLst>
                                          <p:attrName>style.visibility</p:attrName>
                                        </p:attrNameLst>
                                      </p:cBhvr>
                                      <p:to>
                                        <p:strVal val="hidden"/>
                                      </p:to>
                                    </p:set>
                                  </p:childTnLst>
                                </p:cTn>
                              </p:par>
                              <p:par>
                                <p:cTn id="29" presetID="1" presetClass="entr" presetSubtype="0" fill="hold" grpId="1" nodeType="with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8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7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79"/>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par>
                                <p:cTn id="59" presetID="1" presetClass="exit" presetSubtype="0" fill="hold" nodeType="withEffect">
                                  <p:stCondLst>
                                    <p:cond delay="0"/>
                                  </p:stCondLst>
                                  <p:childTnLst>
                                    <p:set>
                                      <p:cBhvr>
                                        <p:cTn id="60" dur="1" fill="hold">
                                          <p:stCondLst>
                                            <p:cond delay="0"/>
                                          </p:stCondLst>
                                        </p:cTn>
                                        <p:tgtEl>
                                          <p:spTgt spid="82"/>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8" fill="hold" grpId="0" nodeType="clickEffect">
                                  <p:stCondLst>
                                    <p:cond delay="0"/>
                                  </p:stCondLst>
                                  <p:childTnLst>
                                    <p:set>
                                      <p:cBhvr>
                                        <p:cTn id="64" dur="1" fill="hold">
                                          <p:stCondLst>
                                            <p:cond delay="0"/>
                                          </p:stCondLst>
                                        </p:cTn>
                                        <p:tgtEl>
                                          <p:spTgt spid="56"/>
                                        </p:tgtEl>
                                        <p:attrNameLst>
                                          <p:attrName>style.visibility</p:attrName>
                                        </p:attrNameLst>
                                      </p:cBhvr>
                                      <p:to>
                                        <p:strVal val="visible"/>
                                      </p:to>
                                    </p:set>
                                    <p:anim calcmode="lin" valueType="num">
                                      <p:cBhvr additive="base">
                                        <p:cTn id="65" dur="2000" fill="hold"/>
                                        <p:tgtEl>
                                          <p:spTgt spid="56"/>
                                        </p:tgtEl>
                                        <p:attrNameLst>
                                          <p:attrName>ppt_x</p:attrName>
                                        </p:attrNameLst>
                                      </p:cBhvr>
                                      <p:tavLst>
                                        <p:tav tm="0">
                                          <p:val>
                                            <p:strVal val="0-#ppt_w/2"/>
                                          </p:val>
                                        </p:tav>
                                        <p:tav tm="100000">
                                          <p:val>
                                            <p:strVal val="#ppt_x"/>
                                          </p:val>
                                        </p:tav>
                                      </p:tavLst>
                                    </p:anim>
                                    <p:anim calcmode="lin" valueType="num">
                                      <p:cBhvr additive="base">
                                        <p:cTn id="66" dur="2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8"/>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83"/>
                                        </p:tgtEl>
                                        <p:attrNameLst>
                                          <p:attrName>style.visibility</p:attrName>
                                        </p:attrNameLst>
                                      </p:cBhvr>
                                      <p:to>
                                        <p:strVal val="visible"/>
                                      </p:to>
                                    </p:set>
                                  </p:childTnLst>
                                </p:cTn>
                              </p:par>
                              <p:par>
                                <p:cTn id="97" presetID="1" presetClass="entr" presetSubtype="0" fill="hold" grpId="2" nodeType="withEffect">
                                  <p:stCondLst>
                                    <p:cond delay="0"/>
                                  </p:stCondLst>
                                  <p:childTnLst>
                                    <p:set>
                                      <p:cBhvr>
                                        <p:cTn id="98" dur="1" fill="hold">
                                          <p:stCondLst>
                                            <p:cond delay="0"/>
                                          </p:stCondLst>
                                        </p:cTn>
                                        <p:tgtEl>
                                          <p:spTgt spid="77"/>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8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85"/>
                                        </p:tgtEl>
                                        <p:attrNameLst>
                                          <p:attrName>style.visibility</p:attrName>
                                        </p:attrNameLst>
                                      </p:cBhvr>
                                      <p:to>
                                        <p:strVal val="visible"/>
                                      </p:to>
                                    </p:set>
                                  </p:childTnLst>
                                </p:cTn>
                              </p:par>
                              <p:par>
                                <p:cTn id="105" presetID="1" presetClass="entr" presetSubtype="0" fill="hold" grpId="2" nodeType="withEffect">
                                  <p:stCondLst>
                                    <p:cond delay="0"/>
                                  </p:stCondLst>
                                  <p:childTnLst>
                                    <p:set>
                                      <p:cBhvr>
                                        <p:cTn id="106" dur="1" fill="hold">
                                          <p:stCondLst>
                                            <p:cond delay="0"/>
                                          </p:stCondLst>
                                        </p:cTn>
                                        <p:tgtEl>
                                          <p:spTgt spid="78"/>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par>
                                <p:cTn id="113" presetID="1" presetClass="entr" presetSubtype="0" fill="hold" grpId="2" nodeType="withEffect">
                                  <p:stCondLst>
                                    <p:cond delay="0"/>
                                  </p:stCondLst>
                                  <p:childTnLst>
                                    <p:set>
                                      <p:cBhvr>
                                        <p:cTn id="114" dur="1" fill="hold">
                                          <p:stCondLst>
                                            <p:cond delay="0"/>
                                          </p:stCondLst>
                                        </p:cTn>
                                        <p:tgtEl>
                                          <p:spTgt spid="79"/>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82"/>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47" grpId="0" animBg="1"/>
      <p:bldP spid="48" grpId="0" animBg="1"/>
      <p:bldP spid="50" grpId="0" animBg="1"/>
      <p:bldP spid="52" grpId="0" animBg="1"/>
      <p:bldP spid="53" grpId="0" animBg="1"/>
      <p:bldP spid="55" grpId="0" animBg="1"/>
      <p:bldP spid="56" grpId="0" animBg="1"/>
      <p:bldP spid="58" grpId="0" animBg="1"/>
      <p:bldP spid="59" grpId="0" animBg="1"/>
      <p:bldP spid="61" grpId="0" animBg="1"/>
      <p:bldP spid="62" grpId="0" animBg="1"/>
      <p:bldP spid="63" grpId="0" animBg="1"/>
      <p:bldP spid="67" grpId="0" animBg="1"/>
      <p:bldP spid="68" grpId="0" animBg="1"/>
      <p:bldP spid="69" grpId="0" animBg="1"/>
      <p:bldP spid="70" grpId="0" animBg="1"/>
      <p:bldP spid="72" grpId="0" animBg="1"/>
      <p:bldP spid="75" grpId="0" animBg="1"/>
      <p:bldP spid="76" grpId="0" animBg="1"/>
      <p:bldP spid="77" grpId="0"/>
      <p:bldP spid="77" grpId="1"/>
      <p:bldP spid="77" grpId="2"/>
      <p:bldP spid="78" grpId="0"/>
      <p:bldP spid="78" grpId="1"/>
      <p:bldP spid="78" grpId="2"/>
      <p:bldP spid="79" grpId="0"/>
      <p:bldP spid="79" grpId="1"/>
      <p:bldP spid="79" grpId="2"/>
      <p:bldP spid="83" grpId="0" animBg="1"/>
      <p:bldP spid="84" grpId="0" animBg="1"/>
      <p:bldP spid="85" grpId="0" animBg="1"/>
      <p:bldP spid="86" grpId="0" animBg="1"/>
      <p:bldP spid="8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F577300-AFFB-4D8A-8AB6-AE130D906D37}"/>
              </a:ext>
            </a:extLst>
          </p:cNvPr>
          <p:cNvSpPr>
            <a:spLocks noGrp="1"/>
          </p:cNvSpPr>
          <p:nvPr>
            <p:ph type="title"/>
          </p:nvPr>
        </p:nvSpPr>
        <p:spPr/>
        <p:txBody>
          <a:bodyPr>
            <a:normAutofit fontScale="90000"/>
          </a:bodyPr>
          <a:lstStyle/>
          <a:p>
            <a:r>
              <a:rPr lang="ro-RO" dirty="0"/>
              <a:t>Factori negativi care împing către </a:t>
            </a:r>
            <a:r>
              <a:rPr lang="ro-RO" dirty="0" smtClean="0"/>
              <a:t>R, factori </a:t>
            </a:r>
            <a:r>
              <a:rPr lang="ro-RO" dirty="0"/>
              <a:t>care atrag către R </a:t>
            </a:r>
            <a:r>
              <a:rPr lang="ro-RO" dirty="0" smtClean="0"/>
              <a:t>și factori personali</a:t>
            </a:r>
            <a:endParaRPr lang="en-GB" dirty="0"/>
          </a:p>
        </p:txBody>
      </p:sp>
      <p:graphicFrame>
        <p:nvGraphicFramePr>
          <p:cNvPr id="15" name="Diagram 14">
            <a:extLst>
              <a:ext uri="{FF2B5EF4-FFF2-40B4-BE49-F238E27FC236}">
                <a16:creationId xmlns:a16="http://schemas.microsoft.com/office/drawing/2014/main" xmlns="" id="{F81FF663-5720-4B3A-91DA-E15907BA4EAF}"/>
              </a:ext>
            </a:extLst>
          </p:cNvPr>
          <p:cNvGraphicFramePr/>
          <p:nvPr>
            <p:extLst>
              <p:ext uri="{D42A27DB-BD31-4B8C-83A1-F6EECF244321}">
                <p14:modId xmlns:p14="http://schemas.microsoft.com/office/powerpoint/2010/main" val="106057236"/>
              </p:ext>
            </p:extLst>
          </p:nvPr>
        </p:nvGraphicFramePr>
        <p:xfrm>
          <a:off x="2819400" y="2438400"/>
          <a:ext cx="4876800" cy="333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Ottawa's de-radicalization focus much too narrow, reformed ...">
            <a:hlinkClick r:id="rId8"/>
            <a:extLst>
              <a:ext uri="{FF2B5EF4-FFF2-40B4-BE49-F238E27FC236}">
                <a16:creationId xmlns:a16="http://schemas.microsoft.com/office/drawing/2014/main" xmlns="" id="{B6228FE1-BB53-41AA-8CE5-65B642CC4F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375" y="2486880"/>
            <a:ext cx="2105025" cy="118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58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Диаграма 14">
            <a:extLst>
              <a:ext uri="{FF2B5EF4-FFF2-40B4-BE49-F238E27FC236}">
                <a16:creationId xmlns:a16="http://schemas.microsoft.com/office/drawing/2014/main" xmlns="" id="{CFD7D79F-BEE6-4A65-B8F5-CC820DCE8E04}"/>
              </a:ext>
            </a:extLst>
          </p:cNvPr>
          <p:cNvGraphicFramePr/>
          <p:nvPr>
            <p:extLst>
              <p:ext uri="{D42A27DB-BD31-4B8C-83A1-F6EECF244321}">
                <p14:modId xmlns:p14="http://schemas.microsoft.com/office/powerpoint/2010/main" val="2141298092"/>
              </p:ext>
            </p:extLst>
          </p:nvPr>
        </p:nvGraphicFramePr>
        <p:xfrm>
          <a:off x="7239000" y="2600993"/>
          <a:ext cx="1611660" cy="3510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Заглавие 5">
            <a:extLst>
              <a:ext uri="{FF2B5EF4-FFF2-40B4-BE49-F238E27FC236}">
                <a16:creationId xmlns:a16="http://schemas.microsoft.com/office/drawing/2014/main" xmlns="" id="{605C943D-9463-4126-970A-8664BCF974C8}"/>
              </a:ext>
            </a:extLst>
          </p:cNvPr>
          <p:cNvSpPr>
            <a:spLocks noGrp="1"/>
          </p:cNvSpPr>
          <p:nvPr>
            <p:ph type="title"/>
          </p:nvPr>
        </p:nvSpPr>
        <p:spPr/>
        <p:txBody>
          <a:bodyPr/>
          <a:lstStyle/>
          <a:p>
            <a:r>
              <a:rPr lang="ro-RO" dirty="0"/>
              <a:t>Nivele ale factorilor cauzali</a:t>
            </a:r>
            <a:endParaRPr lang="bg-BG" dirty="0"/>
          </a:p>
        </p:txBody>
      </p:sp>
      <p:sp>
        <p:nvSpPr>
          <p:cNvPr id="8" name="Текстово поле 7">
            <a:extLst>
              <a:ext uri="{FF2B5EF4-FFF2-40B4-BE49-F238E27FC236}">
                <a16:creationId xmlns:a16="http://schemas.microsoft.com/office/drawing/2014/main" xmlns="" id="{B36F36D2-3B09-4977-B7AB-8CFBFE4D50C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graphicFrame>
        <p:nvGraphicFramePr>
          <p:cNvPr id="9" name="Diagram 8"/>
          <p:cNvGraphicFramePr/>
          <p:nvPr>
            <p:extLst>
              <p:ext uri="{D42A27DB-BD31-4B8C-83A1-F6EECF244321}">
                <p14:modId xmlns:p14="http://schemas.microsoft.com/office/powerpoint/2010/main" val="103689398"/>
              </p:ext>
            </p:extLst>
          </p:nvPr>
        </p:nvGraphicFramePr>
        <p:xfrm>
          <a:off x="228600" y="2600992"/>
          <a:ext cx="4933948" cy="334260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TextBox 9"/>
          <p:cNvSpPr txBox="1"/>
          <p:nvPr/>
        </p:nvSpPr>
        <p:spPr>
          <a:xfrm>
            <a:off x="4326292" y="2808690"/>
            <a:ext cx="2844127"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ro-RO" dirty="0" smtClean="0"/>
              <a:t>Geopolitic, social media, legi, reglementări, răspunsul statului</a:t>
            </a:r>
            <a:endParaRPr lang="en-US" dirty="0"/>
          </a:p>
        </p:txBody>
      </p:sp>
      <p:sp>
        <p:nvSpPr>
          <p:cNvPr id="11" name="TextBox 10"/>
          <p:cNvSpPr txBox="1"/>
          <p:nvPr/>
        </p:nvSpPr>
        <p:spPr>
          <a:xfrm>
            <a:off x="4326292" y="3904040"/>
            <a:ext cx="2850081"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ro-RO" dirty="0" smtClean="0"/>
              <a:t>Familie, educație, mediu social, profesori, consilieri, poliție, psihologi, imami, vecini etc. </a:t>
            </a:r>
            <a:endParaRPr lang="en-US" dirty="0"/>
          </a:p>
        </p:txBody>
      </p:sp>
      <p:sp>
        <p:nvSpPr>
          <p:cNvPr id="12" name="TextBox 11"/>
          <p:cNvSpPr txBox="1"/>
          <p:nvPr/>
        </p:nvSpPr>
        <p:spPr>
          <a:xfrm>
            <a:off x="4333217" y="5276390"/>
            <a:ext cx="2850081" cy="147732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ro-RO" dirty="0" smtClean="0"/>
              <a:t>Identitate, deprivare relativă, traume, discriminare, rasism, excludere, intelligence, daune etc.</a:t>
            </a:r>
            <a:endParaRPr lang="en-US" dirty="0"/>
          </a:p>
        </p:txBody>
      </p:sp>
    </p:spTree>
    <p:extLst>
      <p:ext uri="{BB962C8B-B14F-4D97-AF65-F5344CB8AC3E}">
        <p14:creationId xmlns:p14="http://schemas.microsoft.com/office/powerpoint/2010/main" val="2953994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What Do Your Doodles Say About You?">
            <a:extLst>
              <a:ext uri="{FF2B5EF4-FFF2-40B4-BE49-F238E27FC236}">
                <a16:creationId xmlns:a16="http://schemas.microsoft.com/office/drawing/2014/main" xmlns="" id="{BF98730F-5474-412A-820D-E4E482EFFA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50"/>
          <a:stretch/>
        </p:blipFill>
        <p:spPr bwMode="auto">
          <a:xfrm>
            <a:off x="2457204" y="3309643"/>
            <a:ext cx="4728403" cy="270695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6" name="Tijdelijke aanduiding voor dianummer 5">
            <a:extLst>
              <a:ext uri="{FF2B5EF4-FFF2-40B4-BE49-F238E27FC236}">
                <a16:creationId xmlns:a16="http://schemas.microsoft.com/office/drawing/2014/main" xmlns="" id="{752E1FA0-7025-4C6F-9255-BA89DB7E78C2}"/>
              </a:ext>
            </a:extLst>
          </p:cNvPr>
          <p:cNvSpPr>
            <a:spLocks noGrp="1"/>
          </p:cNvSpPr>
          <p:nvPr>
            <p:ph type="sldNum" sz="quarter" idx="12"/>
          </p:nvPr>
        </p:nvSpPr>
        <p:spPr/>
        <p:txBody>
          <a:bodyPr/>
          <a:lstStyle/>
          <a:p>
            <a:fld id="{CB318F78-A315-46C9-8B3F-2431B4397D31}" type="slidenum">
              <a:rPr lang="en-US" smtClean="0"/>
              <a:t>18</a:t>
            </a:fld>
            <a:endParaRPr lang="en-US" dirty="0"/>
          </a:p>
        </p:txBody>
      </p:sp>
      <p:sp>
        <p:nvSpPr>
          <p:cNvPr id="7" name="Group">
            <a:extLst>
              <a:ext uri="{FF2B5EF4-FFF2-40B4-BE49-F238E27FC236}">
                <a16:creationId xmlns:a16="http://schemas.microsoft.com/office/drawing/2014/main" xmlns="" id="{F9CF3A32-0BF2-49C9-9D05-57F7577EA95F}"/>
              </a:ext>
            </a:extLst>
          </p:cNvPr>
          <p:cNvSpPr/>
          <p:nvPr/>
        </p:nvSpPr>
        <p:spPr>
          <a:xfrm flipH="1">
            <a:off x="5105400" y="2469774"/>
            <a:ext cx="2191619"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6"/>
          </a:fillRef>
          <a:effectRef idx="1">
            <a:schemeClr val="accent6"/>
          </a:effectRef>
          <a:fontRef idx="minor">
            <a:schemeClr val="lt1"/>
          </a:fontRef>
        </p:style>
        <p:txBody>
          <a:bodyPr lIns="34289" tIns="34289" rIns="34289" bIns="34289" anchor="ctr"/>
          <a:lstStyle/>
          <a:p>
            <a:pPr>
              <a:defRPr>
                <a:solidFill>
                  <a:srgbClr val="FFFFFF"/>
                </a:solidFill>
              </a:defRPr>
            </a:pPr>
            <a:endParaRPr sz="1350"/>
          </a:p>
        </p:txBody>
      </p:sp>
      <p:sp>
        <p:nvSpPr>
          <p:cNvPr id="8" name="Group">
            <a:extLst>
              <a:ext uri="{FF2B5EF4-FFF2-40B4-BE49-F238E27FC236}">
                <a16:creationId xmlns:a16="http://schemas.microsoft.com/office/drawing/2014/main" xmlns="" id="{4BAE6CD3-49D0-41D7-A47F-898D17D8100C}"/>
              </a:ext>
            </a:extLst>
          </p:cNvPr>
          <p:cNvSpPr/>
          <p:nvPr/>
        </p:nvSpPr>
        <p:spPr>
          <a:xfrm>
            <a:off x="2076205" y="2469774"/>
            <a:ext cx="2191620" cy="1617589"/>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3">
            <a:schemeClr val="lt1"/>
          </a:lnRef>
          <a:fillRef idx="1">
            <a:schemeClr val="accent4"/>
          </a:fillRef>
          <a:effectRef idx="1">
            <a:schemeClr val="accent4"/>
          </a:effectRef>
          <a:fontRef idx="minor">
            <a:schemeClr val="lt1"/>
          </a:fontRef>
        </p:style>
        <p:txBody>
          <a:bodyPr lIns="34289" tIns="34289" rIns="34289" bIns="34289" anchor="ctr"/>
          <a:lstStyle/>
          <a:p>
            <a:pPr>
              <a:defRPr>
                <a:solidFill>
                  <a:srgbClr val="FFFFFF"/>
                </a:solidFill>
              </a:defRPr>
            </a:pPr>
            <a:endParaRPr sz="2800"/>
          </a:p>
        </p:txBody>
      </p:sp>
      <p:sp>
        <p:nvSpPr>
          <p:cNvPr id="9" name="TextBox 52">
            <a:extLst>
              <a:ext uri="{FF2B5EF4-FFF2-40B4-BE49-F238E27FC236}">
                <a16:creationId xmlns:a16="http://schemas.microsoft.com/office/drawing/2014/main" xmlns="" id="{BBA8B9E9-184D-4708-82EF-38300C3F8E5F}"/>
              </a:ext>
            </a:extLst>
          </p:cNvPr>
          <p:cNvSpPr txBox="1"/>
          <p:nvPr/>
        </p:nvSpPr>
        <p:spPr>
          <a:xfrm>
            <a:off x="2433901" y="2628688"/>
            <a:ext cx="1476227" cy="1361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defPPr>
              <a:defRPr lang="en-US"/>
            </a:defPPr>
            <a:lvl1pPr>
              <a:defRPr sz="2400">
                <a:solidFill>
                  <a:srgbClr val="FFFFFF"/>
                </a:solidFill>
                <a:latin typeface="Ink Free" panose="03080402000500000000" pitchFamily="66" charset="0"/>
              </a:defRPr>
            </a:lvl1pPr>
          </a:lstStyle>
          <a:p>
            <a:pPr algn="ctr"/>
            <a:r>
              <a:rPr lang="nl-NL" sz="2800" dirty="0">
                <a:latin typeface="+mn-lt"/>
              </a:rPr>
              <a:t>Un mentor bun?</a:t>
            </a:r>
          </a:p>
        </p:txBody>
      </p:sp>
      <p:sp>
        <p:nvSpPr>
          <p:cNvPr id="10" name="TextBox 52">
            <a:extLst>
              <a:ext uri="{FF2B5EF4-FFF2-40B4-BE49-F238E27FC236}">
                <a16:creationId xmlns:a16="http://schemas.microsoft.com/office/drawing/2014/main" xmlns="" id="{5E45AD03-8AAE-4A52-9D9A-61EC2D5BE5A4}"/>
              </a:ext>
            </a:extLst>
          </p:cNvPr>
          <p:cNvSpPr txBox="1"/>
          <p:nvPr/>
        </p:nvSpPr>
        <p:spPr>
          <a:xfrm>
            <a:off x="5871018" y="2659278"/>
            <a:ext cx="1426001" cy="13619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nl-NL" sz="2800" dirty="0"/>
              <a:t>Un părinte bun?</a:t>
            </a:r>
          </a:p>
        </p:txBody>
      </p:sp>
      <p:sp>
        <p:nvSpPr>
          <p:cNvPr id="11" name="Заглавие 10">
            <a:extLst>
              <a:ext uri="{FF2B5EF4-FFF2-40B4-BE49-F238E27FC236}">
                <a16:creationId xmlns:a16="http://schemas.microsoft.com/office/drawing/2014/main" xmlns="" id="{E47B3800-1672-44D8-9836-81EA41311927}"/>
              </a:ext>
            </a:extLst>
          </p:cNvPr>
          <p:cNvSpPr>
            <a:spLocks noGrp="1"/>
          </p:cNvSpPr>
          <p:nvPr>
            <p:ph type="title"/>
          </p:nvPr>
        </p:nvSpPr>
        <p:spPr/>
        <p:txBody>
          <a:bodyPr/>
          <a:lstStyle/>
          <a:p>
            <a:r>
              <a:rPr lang="ro-RO" dirty="0"/>
              <a:t>Tehnici de </a:t>
            </a:r>
            <a:r>
              <a:rPr lang="ro-RO" i="1" dirty="0"/>
              <a:t>c</a:t>
            </a:r>
            <a:r>
              <a:rPr lang="en-GB" i="1" dirty="0" err="1"/>
              <a:t>oaching</a:t>
            </a:r>
            <a:r>
              <a:rPr lang="ro-RO" dirty="0"/>
              <a:t> și </a:t>
            </a:r>
            <a:r>
              <a:rPr lang="en-GB" i="1" dirty="0"/>
              <a:t>parenting</a:t>
            </a:r>
            <a:endParaRPr lang="bg-BG" dirty="0"/>
          </a:p>
        </p:txBody>
      </p:sp>
      <p:sp>
        <p:nvSpPr>
          <p:cNvPr id="12" name="Текстово поле 11">
            <a:extLst>
              <a:ext uri="{FF2B5EF4-FFF2-40B4-BE49-F238E27FC236}">
                <a16:creationId xmlns:a16="http://schemas.microsoft.com/office/drawing/2014/main" xmlns="" id="{E9EA3301-6C2A-467A-8549-1928A16632F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1683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childTnLst>
                          </p:cTn>
                        </p:par>
                        <p:par>
                          <p:cTn id="8" fill="hold">
                            <p:stCondLst>
                              <p:cond delay="800"/>
                            </p:stCondLst>
                            <p:childTnLst>
                              <p:par>
                                <p:cTn id="9" presetID="4" presetClass="entr" presetSubtype="32" fill="hold" grpId="0" nodeType="afterEffect">
                                  <p:stCondLst>
                                    <p:cond delay="0"/>
                                  </p:stCondLst>
                                  <p:iterate>
                                    <p:tmAbs val="0"/>
                                  </p:iterate>
                                  <p:childTnLst>
                                    <p:set>
                                      <p:cBhvr>
                                        <p:cTn id="10" fill="hold"/>
                                        <p:tgtEl>
                                          <p:spTgt spid="9"/>
                                        </p:tgtEl>
                                        <p:attrNameLst>
                                          <p:attrName>style.visibility</p:attrName>
                                        </p:attrNameLst>
                                      </p:cBhvr>
                                      <p:to>
                                        <p:strVal val="visible"/>
                                      </p:to>
                                    </p:set>
                                    <p:animEffect transition="in" filter="box(out)">
                                      <p:cBhvr>
                                        <p:cTn id="11" dur="800"/>
                                        <p:tgtEl>
                                          <p:spTgt spid="9"/>
                                        </p:tgtEl>
                                      </p:cBhvr>
                                    </p:animEffect>
                                  </p:childTnLst>
                                </p:cTn>
                              </p:par>
                            </p:childTnLst>
                          </p:cTn>
                        </p:par>
                        <p:par>
                          <p:cTn id="12" fill="hold">
                            <p:stCondLst>
                              <p:cond delay="1600"/>
                            </p:stCondLst>
                            <p:childTnLst>
                              <p:par>
                                <p:cTn id="13" presetID="4" presetClass="entr" presetSubtype="32" fill="hold" grpId="0" nodeType="afterEffect">
                                  <p:stCondLst>
                                    <p:cond delay="0"/>
                                  </p:stCondLst>
                                  <p:iterate>
                                    <p:tmAbs val="0"/>
                                  </p:iterate>
                                  <p:childTnLst>
                                    <p:set>
                                      <p:cBhvr>
                                        <p:cTn id="14" fill="hold"/>
                                        <p:tgtEl>
                                          <p:spTgt spid="7"/>
                                        </p:tgtEl>
                                        <p:attrNameLst>
                                          <p:attrName>style.visibility</p:attrName>
                                        </p:attrNameLst>
                                      </p:cBhvr>
                                      <p:to>
                                        <p:strVal val="visible"/>
                                      </p:to>
                                    </p:set>
                                    <p:animEffect transition="in" filter="box(out)">
                                      <p:cBhvr>
                                        <p:cTn id="15" dur="800"/>
                                        <p:tgtEl>
                                          <p:spTgt spid="7"/>
                                        </p:tgtEl>
                                      </p:cBhvr>
                                    </p:animEffect>
                                  </p:childTnLst>
                                </p:cTn>
                              </p:par>
                            </p:childTnLst>
                          </p:cTn>
                        </p:par>
                        <p:par>
                          <p:cTn id="16" fill="hold">
                            <p:stCondLst>
                              <p:cond delay="2400"/>
                            </p:stCondLst>
                            <p:childTnLst>
                              <p:par>
                                <p:cTn id="17" presetID="4" presetClass="entr" presetSubtype="32" fill="hold" grpId="0" nodeType="afterEffect">
                                  <p:stCondLst>
                                    <p:cond delay="0"/>
                                  </p:stCondLst>
                                  <p:iterate>
                                    <p:tmAbs val="0"/>
                                  </p:iterate>
                                  <p:childTnLst>
                                    <p:set>
                                      <p:cBhvr>
                                        <p:cTn id="18" fill="hold"/>
                                        <p:tgtEl>
                                          <p:spTgt spid="10"/>
                                        </p:tgtEl>
                                        <p:attrNameLst>
                                          <p:attrName>style.visibility</p:attrName>
                                        </p:attrNameLst>
                                      </p:cBhvr>
                                      <p:to>
                                        <p:strVal val="visible"/>
                                      </p:to>
                                    </p:set>
                                    <p:animEffect transition="in" filter="box(out)">
                                      <p:cBhvr>
                                        <p:cTn id="19" dur="8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P spid="8" grpId="0" animBg="1" advAuto="0"/>
      <p:bldP spid="9" grpId="0" animBg="1" advAuto="0"/>
      <p:bldP spid="10"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B318F78-A315-46C9-8B3F-2431B4397D31}" type="slidenum">
              <a:rPr lang="en-US" smtClean="0"/>
              <a:t>1</a:t>
            </a:fld>
            <a:endParaRPr lang="en-US" dirty="0"/>
          </a:p>
        </p:txBody>
      </p:sp>
      <p:pic>
        <p:nvPicPr>
          <p:cNvPr id="8" name="Picture 2" descr="Onderwijs en zo voort ........: 3968. Kennismaking nieuwe ...">
            <a:extLst>
              <a:ext uri="{FF2B5EF4-FFF2-40B4-BE49-F238E27FC236}">
                <a16:creationId xmlns:a16="http://schemas.microsoft.com/office/drawing/2014/main" xmlns="" id="{F15DA54A-90CE-47E5-8FB6-5624F4E24D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736" y="2063466"/>
            <a:ext cx="2056527" cy="2731067"/>
          </a:xfrm>
          <a:prstGeom prst="rect">
            <a:avLst/>
          </a:prstGeom>
          <a:noFill/>
          <a:extLst>
            <a:ext uri="{909E8E84-426E-40DD-AFC4-6F175D3DCCD1}">
              <a14:hiddenFill xmlns:a14="http://schemas.microsoft.com/office/drawing/2010/main">
                <a:solidFill>
                  <a:srgbClr val="FFFFFF"/>
                </a:solidFill>
              </a14:hiddenFill>
            </a:ext>
          </a:extLst>
        </p:spPr>
      </p:pic>
      <p:sp>
        <p:nvSpPr>
          <p:cNvPr id="9" name="Текстово поле 8">
            <a:extLst>
              <a:ext uri="{FF2B5EF4-FFF2-40B4-BE49-F238E27FC236}">
                <a16:creationId xmlns:a16="http://schemas.microsoft.com/office/drawing/2014/main" xmlns="" id="{E700DDFE-E822-46A0-BA7A-69D095DF53A9}"/>
              </a:ext>
            </a:extLst>
          </p:cNvPr>
          <p:cNvSpPr txBox="1"/>
          <p:nvPr/>
        </p:nvSpPr>
        <p:spPr>
          <a:xfrm>
            <a:off x="3201271" y="5896689"/>
            <a:ext cx="2741456" cy="246221"/>
          </a:xfrm>
          <a:prstGeom prst="rect">
            <a:avLst/>
          </a:prstGeom>
          <a:noFill/>
        </p:spPr>
        <p:txBody>
          <a:bodyPr wrap="none" rtlCol="0">
            <a:spAutoFit/>
          </a:bodyPr>
          <a:lstStyle/>
          <a:p>
            <a:r>
              <a:rPr lang="en-US" sz="1000" i="1" dirty="0">
                <a:solidFill>
                  <a:schemeClr val="bg1">
                    <a:lumMod val="50000"/>
                  </a:schemeClr>
                </a:solidFill>
              </a:rPr>
              <a:t>Source:</a:t>
            </a:r>
            <a:r>
              <a:rPr lang="fr-FR" sz="1000" i="1" dirty="0">
                <a:solidFill>
                  <a:schemeClr val="bg1">
                    <a:lumMod val="50000"/>
                  </a:schemeClr>
                </a:solidFill>
              </a:rPr>
              <a:t> http://onderwijsenzovoort.blogspot.com</a:t>
            </a:r>
          </a:p>
        </p:txBody>
      </p:sp>
      <p:sp>
        <p:nvSpPr>
          <p:cNvPr id="2" name="Текстово поле 1">
            <a:extLst>
              <a:ext uri="{FF2B5EF4-FFF2-40B4-BE49-F238E27FC236}">
                <a16:creationId xmlns:a16="http://schemas.microsoft.com/office/drawing/2014/main" xmlns="" id="{EB176B7A-9C69-4D30-A5FC-9F65E1F4A1EC}"/>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
        <p:nvSpPr>
          <p:cNvPr id="7" name="Tekstvak 3">
            <a:extLst>
              <a:ext uri="{FF2B5EF4-FFF2-40B4-BE49-F238E27FC236}">
                <a16:creationId xmlns="" xmlns:a16="http://schemas.microsoft.com/office/drawing/2014/main" id="{307C1AE4-E7D1-4CF3-A0AE-6EA009FC1F66}"/>
              </a:ext>
            </a:extLst>
          </p:cNvPr>
          <p:cNvSpPr txBox="1"/>
          <p:nvPr/>
        </p:nvSpPr>
        <p:spPr>
          <a:xfrm>
            <a:off x="3548029" y="1981200"/>
            <a:ext cx="870859" cy="369332"/>
          </a:xfrm>
          <a:prstGeom prst="rect">
            <a:avLst/>
          </a:prstGeom>
          <a:solidFill>
            <a:schemeClr val="bg1"/>
          </a:solidFill>
        </p:spPr>
        <p:txBody>
          <a:bodyPr wrap="square" rtlCol="0">
            <a:spAutoFit/>
          </a:bodyPr>
          <a:lstStyle/>
          <a:p>
            <a:r>
              <a:rPr lang="ro-RO" b="1" dirty="0" smtClean="0">
                <a:latin typeface="Bradley Hand ITC" panose="03070402050302030203" pitchFamily="66" charset="0"/>
              </a:rPr>
              <a:t>Salut</a:t>
            </a:r>
            <a:r>
              <a:rPr lang="en-GB" b="1" dirty="0" smtClean="0">
                <a:latin typeface="Bradley Hand ITC" panose="03070402050302030203" pitchFamily="66" charset="0"/>
              </a:rPr>
              <a:t>!</a:t>
            </a:r>
            <a:endParaRPr lang="en-GB" b="1" dirty="0">
              <a:latin typeface="Bradley Hand ITC" panose="03070402050302030203" pitchFamily="66" charset="0"/>
            </a:endParaRPr>
          </a:p>
        </p:txBody>
      </p:sp>
    </p:spTree>
    <p:extLst>
      <p:ext uri="{BB962C8B-B14F-4D97-AF65-F5344CB8AC3E}">
        <p14:creationId xmlns:p14="http://schemas.microsoft.com/office/powerpoint/2010/main" val="453124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a:extLst>
              <a:ext uri="{FF2B5EF4-FFF2-40B4-BE49-F238E27FC236}">
                <a16:creationId xmlns:a16="http://schemas.microsoft.com/office/drawing/2014/main" xmlns="" id="{F5382242-EE7D-4FB6-8BEF-E99FC1E9216B}"/>
              </a:ext>
            </a:extLst>
          </p:cNvPr>
          <p:cNvGrpSpPr/>
          <p:nvPr/>
        </p:nvGrpSpPr>
        <p:grpSpPr>
          <a:xfrm>
            <a:off x="4090148" y="1728582"/>
            <a:ext cx="5053852" cy="5181600"/>
            <a:chOff x="38" y="0"/>
            <a:chExt cx="6955380" cy="6751880"/>
          </a:xfrm>
        </p:grpSpPr>
        <p:sp>
          <p:nvSpPr>
            <p:cNvPr id="10" name="Freeform 25">
              <a:extLst>
                <a:ext uri="{FF2B5EF4-FFF2-40B4-BE49-F238E27FC236}">
                  <a16:creationId xmlns:a16="http://schemas.microsoft.com/office/drawing/2014/main" xmlns="" id="{57AE60B6-CCA3-4DA9-B381-DAD2C2C9F3C4}"/>
                </a:ext>
              </a:extLst>
            </p:cNvPr>
            <p:cNvSpPr/>
            <p:nvPr/>
          </p:nvSpPr>
          <p:spPr>
            <a:xfrm>
              <a:off x="38" y="-1"/>
              <a:ext cx="6955382" cy="6748979"/>
            </a:xfrm>
            <a:custGeom>
              <a:avLst/>
              <a:gdLst/>
              <a:ahLst/>
              <a:cxnLst>
                <a:cxn ang="0">
                  <a:pos x="wd2" y="hd2"/>
                </a:cxn>
                <a:cxn ang="5400000">
                  <a:pos x="wd2" y="hd2"/>
                </a:cxn>
                <a:cxn ang="10800000">
                  <a:pos x="wd2" y="hd2"/>
                </a:cxn>
                <a:cxn ang="16200000">
                  <a:pos x="wd2" y="hd2"/>
                </a:cxn>
              </a:cxnLst>
              <a:rect l="0" t="0" r="r" b="b"/>
              <a:pathLst>
                <a:path w="21582" h="21600" extrusionOk="0">
                  <a:moveTo>
                    <a:pt x="3567" y="19052"/>
                  </a:moveTo>
                  <a:cubicBezTo>
                    <a:pt x="4133" y="19876"/>
                    <a:pt x="4777" y="20726"/>
                    <a:pt x="5499" y="21600"/>
                  </a:cubicBezTo>
                  <a:lnTo>
                    <a:pt x="21582" y="21600"/>
                  </a:lnTo>
                  <a:cubicBezTo>
                    <a:pt x="20234" y="20937"/>
                    <a:pt x="18971" y="20252"/>
                    <a:pt x="17793" y="19543"/>
                  </a:cubicBezTo>
                  <a:cubicBezTo>
                    <a:pt x="16615" y="18834"/>
                    <a:pt x="15524" y="18115"/>
                    <a:pt x="14521" y="17386"/>
                  </a:cubicBezTo>
                  <a:cubicBezTo>
                    <a:pt x="13568" y="16696"/>
                    <a:pt x="12709" y="16012"/>
                    <a:pt x="11942" y="15334"/>
                  </a:cubicBezTo>
                  <a:cubicBezTo>
                    <a:pt x="11264" y="14740"/>
                    <a:pt x="10616" y="14111"/>
                    <a:pt x="10002" y="13448"/>
                  </a:cubicBezTo>
                  <a:cubicBezTo>
                    <a:pt x="9099" y="12500"/>
                    <a:pt x="8317" y="11438"/>
                    <a:pt x="7675" y="10286"/>
                  </a:cubicBezTo>
                  <a:cubicBezTo>
                    <a:pt x="7264" y="9554"/>
                    <a:pt x="6980" y="8753"/>
                    <a:pt x="6837" y="7920"/>
                  </a:cubicBezTo>
                  <a:cubicBezTo>
                    <a:pt x="6744" y="7355"/>
                    <a:pt x="6777" y="6775"/>
                    <a:pt x="6932" y="6225"/>
                  </a:cubicBezTo>
                  <a:cubicBezTo>
                    <a:pt x="7063" y="5788"/>
                    <a:pt x="7287" y="5388"/>
                    <a:pt x="7587" y="5053"/>
                  </a:cubicBezTo>
                  <a:cubicBezTo>
                    <a:pt x="8201" y="4431"/>
                    <a:pt x="8974" y="4004"/>
                    <a:pt x="9815" y="3822"/>
                  </a:cubicBezTo>
                  <a:cubicBezTo>
                    <a:pt x="11671" y="3359"/>
                    <a:pt x="14056" y="3537"/>
                    <a:pt x="15561" y="2852"/>
                  </a:cubicBezTo>
                  <a:cubicBezTo>
                    <a:pt x="16151" y="2583"/>
                    <a:pt x="16495" y="2178"/>
                    <a:pt x="16481" y="1795"/>
                  </a:cubicBezTo>
                  <a:cubicBezTo>
                    <a:pt x="16468" y="1413"/>
                    <a:pt x="16140" y="992"/>
                    <a:pt x="15671" y="637"/>
                  </a:cubicBezTo>
                  <a:cubicBezTo>
                    <a:pt x="14905" y="468"/>
                    <a:pt x="14060" y="236"/>
                    <a:pt x="13108" y="0"/>
                  </a:cubicBezTo>
                  <a:cubicBezTo>
                    <a:pt x="13508" y="259"/>
                    <a:pt x="13782" y="547"/>
                    <a:pt x="13818" y="822"/>
                  </a:cubicBezTo>
                  <a:cubicBezTo>
                    <a:pt x="13854" y="1098"/>
                    <a:pt x="13593" y="1337"/>
                    <a:pt x="13182" y="1487"/>
                  </a:cubicBezTo>
                  <a:cubicBezTo>
                    <a:pt x="12525" y="1680"/>
                    <a:pt x="11843" y="1763"/>
                    <a:pt x="11161" y="1733"/>
                  </a:cubicBezTo>
                  <a:cubicBezTo>
                    <a:pt x="10121" y="1695"/>
                    <a:pt x="9079" y="1716"/>
                    <a:pt x="8041" y="1798"/>
                  </a:cubicBezTo>
                  <a:cubicBezTo>
                    <a:pt x="6868" y="1912"/>
                    <a:pt x="5717" y="2201"/>
                    <a:pt x="4625" y="2657"/>
                  </a:cubicBezTo>
                  <a:cubicBezTo>
                    <a:pt x="4038" y="2903"/>
                    <a:pt x="3478" y="3214"/>
                    <a:pt x="2956" y="3584"/>
                  </a:cubicBezTo>
                  <a:cubicBezTo>
                    <a:pt x="2384" y="3992"/>
                    <a:pt x="1874" y="4485"/>
                    <a:pt x="1440" y="5046"/>
                  </a:cubicBezTo>
                  <a:cubicBezTo>
                    <a:pt x="934" y="5710"/>
                    <a:pt x="553" y="6467"/>
                    <a:pt x="317" y="7276"/>
                  </a:cubicBezTo>
                  <a:cubicBezTo>
                    <a:pt x="173" y="7771"/>
                    <a:pt x="79" y="8279"/>
                    <a:pt x="34" y="8794"/>
                  </a:cubicBezTo>
                  <a:cubicBezTo>
                    <a:pt x="-18" y="9411"/>
                    <a:pt x="-10" y="10032"/>
                    <a:pt x="57" y="10647"/>
                  </a:cubicBezTo>
                  <a:cubicBezTo>
                    <a:pt x="143" y="11420"/>
                    <a:pt x="299" y="12183"/>
                    <a:pt x="522" y="12927"/>
                  </a:cubicBezTo>
                  <a:cubicBezTo>
                    <a:pt x="809" y="13883"/>
                    <a:pt x="1174" y="14813"/>
                    <a:pt x="1613" y="15707"/>
                  </a:cubicBezTo>
                  <a:cubicBezTo>
                    <a:pt x="2183" y="16870"/>
                    <a:pt x="2836" y="17989"/>
                    <a:pt x="3567" y="19052"/>
                  </a:cubicBezTo>
                  <a:close/>
                </a:path>
              </a:pathLst>
            </a:custGeom>
            <a:solidFill>
              <a:srgbClr val="0000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1" name="Freeform 26">
              <a:extLst>
                <a:ext uri="{FF2B5EF4-FFF2-40B4-BE49-F238E27FC236}">
                  <a16:creationId xmlns:a16="http://schemas.microsoft.com/office/drawing/2014/main" xmlns="" id="{B12C1461-8A73-4193-8DAD-68D03853A8DD}"/>
                </a:ext>
              </a:extLst>
            </p:cNvPr>
            <p:cNvSpPr/>
            <p:nvPr/>
          </p:nvSpPr>
          <p:spPr>
            <a:xfrm>
              <a:off x="245300" y="23160"/>
              <a:ext cx="4336903" cy="6723644"/>
            </a:xfrm>
            <a:custGeom>
              <a:avLst/>
              <a:gdLst/>
              <a:ahLst/>
              <a:cxnLst>
                <a:cxn ang="0">
                  <a:pos x="wd2" y="hd2"/>
                </a:cxn>
                <a:cxn ang="5400000">
                  <a:pos x="wd2" y="hd2"/>
                </a:cxn>
                <a:cxn ang="10800000">
                  <a:pos x="wd2" y="hd2"/>
                </a:cxn>
                <a:cxn ang="16200000">
                  <a:pos x="wd2" y="hd2"/>
                </a:cxn>
              </a:cxnLst>
              <a:rect l="0" t="0" r="r" b="b"/>
              <a:pathLst>
                <a:path w="21569" h="21600" extrusionOk="0">
                  <a:moveTo>
                    <a:pt x="1274" y="13150"/>
                  </a:moveTo>
                  <a:cubicBezTo>
                    <a:pt x="1848" y="14091"/>
                    <a:pt x="2536" y="15002"/>
                    <a:pt x="3334" y="15873"/>
                  </a:cubicBezTo>
                  <a:cubicBezTo>
                    <a:pt x="4360" y="17001"/>
                    <a:pt x="5509" y="18080"/>
                    <a:pt x="6772" y="19103"/>
                  </a:cubicBezTo>
                  <a:cubicBezTo>
                    <a:pt x="7768" y="19916"/>
                    <a:pt x="8891" y="20749"/>
                    <a:pt x="10141" y="21600"/>
                  </a:cubicBezTo>
                  <a:lnTo>
                    <a:pt x="10750" y="21600"/>
                  </a:lnTo>
                  <a:cubicBezTo>
                    <a:pt x="9482" y="20757"/>
                    <a:pt x="8340" y="19930"/>
                    <a:pt x="7322" y="19121"/>
                  </a:cubicBezTo>
                  <a:cubicBezTo>
                    <a:pt x="6034" y="18106"/>
                    <a:pt x="4857" y="17034"/>
                    <a:pt x="3802" y="15912"/>
                  </a:cubicBezTo>
                  <a:cubicBezTo>
                    <a:pt x="2983" y="15047"/>
                    <a:pt x="2274" y="14140"/>
                    <a:pt x="1681" y="13201"/>
                  </a:cubicBezTo>
                  <a:cubicBezTo>
                    <a:pt x="1217" y="12471"/>
                    <a:pt x="856" y="11717"/>
                    <a:pt x="601" y="10945"/>
                  </a:cubicBezTo>
                  <a:cubicBezTo>
                    <a:pt x="400" y="10334"/>
                    <a:pt x="292" y="9710"/>
                    <a:pt x="281" y="9085"/>
                  </a:cubicBezTo>
                  <a:cubicBezTo>
                    <a:pt x="274" y="8573"/>
                    <a:pt x="347" y="8062"/>
                    <a:pt x="500" y="7560"/>
                  </a:cubicBezTo>
                  <a:cubicBezTo>
                    <a:pt x="744" y="6751"/>
                    <a:pt x="1233" y="5981"/>
                    <a:pt x="1940" y="5295"/>
                  </a:cubicBezTo>
                  <a:cubicBezTo>
                    <a:pt x="2540" y="4723"/>
                    <a:pt x="3278" y="4218"/>
                    <a:pt x="4126" y="3797"/>
                  </a:cubicBezTo>
                  <a:cubicBezTo>
                    <a:pt x="4904" y="3412"/>
                    <a:pt x="5750" y="3086"/>
                    <a:pt x="6646" y="2828"/>
                  </a:cubicBezTo>
                  <a:cubicBezTo>
                    <a:pt x="8323" y="2352"/>
                    <a:pt x="10105" y="2047"/>
                    <a:pt x="11927" y="1925"/>
                  </a:cubicBezTo>
                  <a:cubicBezTo>
                    <a:pt x="13604" y="1840"/>
                    <a:pt x="15287" y="1824"/>
                    <a:pt x="16967" y="1879"/>
                  </a:cubicBezTo>
                  <a:cubicBezTo>
                    <a:pt x="18138" y="1915"/>
                    <a:pt x="19310" y="1823"/>
                    <a:pt x="20434" y="1609"/>
                  </a:cubicBezTo>
                  <a:cubicBezTo>
                    <a:pt x="21154" y="1446"/>
                    <a:pt x="21593" y="1165"/>
                    <a:pt x="21568" y="893"/>
                  </a:cubicBezTo>
                  <a:cubicBezTo>
                    <a:pt x="21543" y="621"/>
                    <a:pt x="21085" y="295"/>
                    <a:pt x="20434" y="19"/>
                  </a:cubicBezTo>
                  <a:lnTo>
                    <a:pt x="20311" y="0"/>
                  </a:lnTo>
                  <a:cubicBezTo>
                    <a:pt x="20963" y="272"/>
                    <a:pt x="21413" y="574"/>
                    <a:pt x="21445" y="865"/>
                  </a:cubicBezTo>
                  <a:cubicBezTo>
                    <a:pt x="21478" y="1156"/>
                    <a:pt x="21039" y="1409"/>
                    <a:pt x="20337" y="1563"/>
                  </a:cubicBezTo>
                  <a:cubicBezTo>
                    <a:pt x="19226" y="1772"/>
                    <a:pt x="18069" y="1861"/>
                    <a:pt x="16913" y="1825"/>
                  </a:cubicBezTo>
                  <a:cubicBezTo>
                    <a:pt x="15233" y="1774"/>
                    <a:pt x="13550" y="1791"/>
                    <a:pt x="11873" y="1877"/>
                  </a:cubicBezTo>
                  <a:cubicBezTo>
                    <a:pt x="10045" y="2003"/>
                    <a:pt x="8257" y="2310"/>
                    <a:pt x="6574" y="2788"/>
                  </a:cubicBezTo>
                  <a:cubicBezTo>
                    <a:pt x="5666" y="3045"/>
                    <a:pt x="4808" y="3370"/>
                    <a:pt x="4018" y="3755"/>
                  </a:cubicBezTo>
                  <a:cubicBezTo>
                    <a:pt x="3158" y="4175"/>
                    <a:pt x="2405" y="4677"/>
                    <a:pt x="1786" y="5246"/>
                  </a:cubicBezTo>
                  <a:cubicBezTo>
                    <a:pt x="1055" y="5928"/>
                    <a:pt x="538" y="6696"/>
                    <a:pt x="266" y="7506"/>
                  </a:cubicBezTo>
                  <a:cubicBezTo>
                    <a:pt x="97" y="8007"/>
                    <a:pt x="8" y="8517"/>
                    <a:pt x="0" y="9029"/>
                  </a:cubicBezTo>
                  <a:cubicBezTo>
                    <a:pt x="-7" y="9653"/>
                    <a:pt x="81" y="10277"/>
                    <a:pt x="263" y="10890"/>
                  </a:cubicBezTo>
                  <a:cubicBezTo>
                    <a:pt x="493" y="11661"/>
                    <a:pt x="832" y="12418"/>
                    <a:pt x="1274" y="13150"/>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2" name="Freeform 27">
              <a:extLst>
                <a:ext uri="{FF2B5EF4-FFF2-40B4-BE49-F238E27FC236}">
                  <a16:creationId xmlns:a16="http://schemas.microsoft.com/office/drawing/2014/main" xmlns="" id="{441AA605-F695-4817-ABB9-CB903B1DC0CD}"/>
                </a:ext>
              </a:extLst>
            </p:cNvPr>
            <p:cNvSpPr/>
            <p:nvPr/>
          </p:nvSpPr>
          <p:spPr>
            <a:xfrm>
              <a:off x="1831398" y="173716"/>
              <a:ext cx="4332877" cy="6574538"/>
            </a:xfrm>
            <a:custGeom>
              <a:avLst/>
              <a:gdLst/>
              <a:ahLst/>
              <a:cxnLst>
                <a:cxn ang="0">
                  <a:pos x="wd2" y="hd2"/>
                </a:cxn>
                <a:cxn ang="5400000">
                  <a:pos x="wd2" y="hd2"/>
                </a:cxn>
                <a:cxn ang="10800000">
                  <a:pos x="wd2" y="hd2"/>
                </a:cxn>
                <a:cxn ang="16200000">
                  <a:pos x="wd2" y="hd2"/>
                </a:cxn>
              </a:cxnLst>
              <a:rect l="0" t="0" r="r" b="b"/>
              <a:pathLst>
                <a:path w="21596" h="21600" extrusionOk="0">
                  <a:moveTo>
                    <a:pt x="3860" y="12768"/>
                  </a:moveTo>
                  <a:cubicBezTo>
                    <a:pt x="4732" y="13481"/>
                    <a:pt x="5664" y="14160"/>
                    <a:pt x="6653" y="14803"/>
                  </a:cubicBezTo>
                  <a:cubicBezTo>
                    <a:pt x="7881" y="15603"/>
                    <a:pt x="9171" y="16360"/>
                    <a:pt x="10516" y="17072"/>
                  </a:cubicBezTo>
                  <a:cubicBezTo>
                    <a:pt x="12039" y="17881"/>
                    <a:pt x="13731" y="18699"/>
                    <a:pt x="15603" y="19514"/>
                  </a:cubicBezTo>
                  <a:cubicBezTo>
                    <a:pt x="17220" y="20218"/>
                    <a:pt x="18960" y="20914"/>
                    <a:pt x="20824" y="21600"/>
                  </a:cubicBezTo>
                  <a:lnTo>
                    <a:pt x="21596" y="21600"/>
                  </a:lnTo>
                  <a:cubicBezTo>
                    <a:pt x="19695" y="20917"/>
                    <a:pt x="17909" y="20221"/>
                    <a:pt x="16253" y="19514"/>
                  </a:cubicBezTo>
                  <a:cubicBezTo>
                    <a:pt x="14377" y="18712"/>
                    <a:pt x="12670" y="17911"/>
                    <a:pt x="11133" y="17110"/>
                  </a:cubicBezTo>
                  <a:cubicBezTo>
                    <a:pt x="9772" y="16407"/>
                    <a:pt x="8466" y="15660"/>
                    <a:pt x="7219" y="14870"/>
                  </a:cubicBezTo>
                  <a:cubicBezTo>
                    <a:pt x="6212" y="14232"/>
                    <a:pt x="5261" y="13557"/>
                    <a:pt x="4369" y="12849"/>
                  </a:cubicBezTo>
                  <a:cubicBezTo>
                    <a:pt x="3073" y="11844"/>
                    <a:pt x="1999" y="10723"/>
                    <a:pt x="1180" y="9519"/>
                  </a:cubicBezTo>
                  <a:cubicBezTo>
                    <a:pt x="655" y="8753"/>
                    <a:pt x="357" y="7929"/>
                    <a:pt x="299" y="7089"/>
                  </a:cubicBezTo>
                  <a:cubicBezTo>
                    <a:pt x="271" y="6499"/>
                    <a:pt x="444" y="5912"/>
                    <a:pt x="804" y="5372"/>
                  </a:cubicBezTo>
                  <a:cubicBezTo>
                    <a:pt x="1117" y="4927"/>
                    <a:pt x="1564" y="4529"/>
                    <a:pt x="2118" y="4202"/>
                  </a:cubicBezTo>
                  <a:cubicBezTo>
                    <a:pt x="3224" y="3594"/>
                    <a:pt x="4550" y="3185"/>
                    <a:pt x="5967" y="3013"/>
                  </a:cubicBezTo>
                  <a:cubicBezTo>
                    <a:pt x="9012" y="2585"/>
                    <a:pt x="12851" y="2854"/>
                    <a:pt x="15315" y="2193"/>
                  </a:cubicBezTo>
                  <a:cubicBezTo>
                    <a:pt x="16264" y="1938"/>
                    <a:pt x="16834" y="1541"/>
                    <a:pt x="16830" y="1165"/>
                  </a:cubicBezTo>
                  <a:cubicBezTo>
                    <a:pt x="16826" y="790"/>
                    <a:pt x="16321" y="371"/>
                    <a:pt x="15589" y="14"/>
                  </a:cubicBezTo>
                  <a:lnTo>
                    <a:pt x="15495" y="0"/>
                  </a:lnTo>
                  <a:cubicBezTo>
                    <a:pt x="16217" y="352"/>
                    <a:pt x="16722" y="751"/>
                    <a:pt x="16722" y="1141"/>
                  </a:cubicBezTo>
                  <a:cubicBezTo>
                    <a:pt x="16722" y="1531"/>
                    <a:pt x="16155" y="1907"/>
                    <a:pt x="15203" y="2159"/>
                  </a:cubicBezTo>
                  <a:cubicBezTo>
                    <a:pt x="14067" y="2461"/>
                    <a:pt x="12472" y="2604"/>
                    <a:pt x="10747" y="2666"/>
                  </a:cubicBezTo>
                  <a:cubicBezTo>
                    <a:pt x="9023" y="2728"/>
                    <a:pt x="7334" y="2742"/>
                    <a:pt x="5844" y="2944"/>
                  </a:cubicBezTo>
                  <a:cubicBezTo>
                    <a:pt x="4412" y="3118"/>
                    <a:pt x="3070" y="3527"/>
                    <a:pt x="1941" y="4133"/>
                  </a:cubicBezTo>
                  <a:cubicBezTo>
                    <a:pt x="1373" y="4458"/>
                    <a:pt x="909" y="4854"/>
                    <a:pt x="577" y="5298"/>
                  </a:cubicBezTo>
                  <a:cubicBezTo>
                    <a:pt x="193" y="5833"/>
                    <a:pt x="-4" y="6417"/>
                    <a:pt x="0" y="7008"/>
                  </a:cubicBezTo>
                  <a:cubicBezTo>
                    <a:pt x="23" y="7844"/>
                    <a:pt x="290" y="8669"/>
                    <a:pt x="786" y="9439"/>
                  </a:cubicBezTo>
                  <a:cubicBezTo>
                    <a:pt x="1565" y="10639"/>
                    <a:pt x="2600" y="11760"/>
                    <a:pt x="3860" y="12768"/>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3" name="Freeform 28">
              <a:extLst>
                <a:ext uri="{FF2B5EF4-FFF2-40B4-BE49-F238E27FC236}">
                  <a16:creationId xmlns:a16="http://schemas.microsoft.com/office/drawing/2014/main" xmlns="" id="{8969488F-C255-449C-A89E-60432021BBFD}"/>
                </a:ext>
              </a:extLst>
            </p:cNvPr>
            <p:cNvSpPr/>
            <p:nvPr/>
          </p:nvSpPr>
          <p:spPr>
            <a:xfrm>
              <a:off x="994066" y="102786"/>
              <a:ext cx="3925959" cy="6649095"/>
            </a:xfrm>
            <a:custGeom>
              <a:avLst/>
              <a:gdLst/>
              <a:ahLst/>
              <a:cxnLst>
                <a:cxn ang="0">
                  <a:pos x="wd2" y="hd2"/>
                </a:cxn>
                <a:cxn ang="5400000">
                  <a:pos x="wd2" y="hd2"/>
                </a:cxn>
                <a:cxn ang="10800000">
                  <a:pos x="wd2" y="hd2"/>
                </a:cxn>
                <a:cxn ang="16200000">
                  <a:pos x="wd2" y="hd2"/>
                </a:cxn>
              </a:cxnLst>
              <a:rect l="0" t="0" r="r" b="b"/>
              <a:pathLst>
                <a:path w="21525" h="21600" extrusionOk="0">
                  <a:moveTo>
                    <a:pt x="443" y="9836"/>
                  </a:moveTo>
                  <a:cubicBezTo>
                    <a:pt x="722" y="10470"/>
                    <a:pt x="1094" y="11089"/>
                    <a:pt x="1555" y="11684"/>
                  </a:cubicBezTo>
                  <a:cubicBezTo>
                    <a:pt x="2146" y="12448"/>
                    <a:pt x="2836" y="13184"/>
                    <a:pt x="3618" y="13885"/>
                  </a:cubicBezTo>
                  <a:cubicBezTo>
                    <a:pt x="4612" y="14776"/>
                    <a:pt x="5703" y="15628"/>
                    <a:pt x="6885" y="16434"/>
                  </a:cubicBezTo>
                  <a:cubicBezTo>
                    <a:pt x="8385" y="17457"/>
                    <a:pt x="9984" y="18427"/>
                    <a:pt x="11675" y="19340"/>
                  </a:cubicBezTo>
                  <a:cubicBezTo>
                    <a:pt x="13051" y="20085"/>
                    <a:pt x="14559" y="20838"/>
                    <a:pt x="16199" y="21600"/>
                  </a:cubicBezTo>
                  <a:lnTo>
                    <a:pt x="17973" y="21600"/>
                  </a:lnTo>
                  <a:cubicBezTo>
                    <a:pt x="16288" y="20846"/>
                    <a:pt x="14731" y="20105"/>
                    <a:pt x="13302" y="19376"/>
                  </a:cubicBezTo>
                  <a:cubicBezTo>
                    <a:pt x="11561" y="18492"/>
                    <a:pt x="9908" y="17550"/>
                    <a:pt x="8349" y="16554"/>
                  </a:cubicBezTo>
                  <a:cubicBezTo>
                    <a:pt x="7112" y="15762"/>
                    <a:pt x="5961" y="14925"/>
                    <a:pt x="4900" y="14047"/>
                  </a:cubicBezTo>
                  <a:cubicBezTo>
                    <a:pt x="4071" y="13358"/>
                    <a:pt x="3327" y="12634"/>
                    <a:pt x="2674" y="11882"/>
                  </a:cubicBezTo>
                  <a:cubicBezTo>
                    <a:pt x="2160" y="11290"/>
                    <a:pt x="1731" y="10674"/>
                    <a:pt x="1392" y="10040"/>
                  </a:cubicBezTo>
                  <a:cubicBezTo>
                    <a:pt x="1118" y="9532"/>
                    <a:pt x="929" y="9008"/>
                    <a:pt x="828" y="8477"/>
                  </a:cubicBezTo>
                  <a:cubicBezTo>
                    <a:pt x="657" y="7688"/>
                    <a:pt x="770" y="6887"/>
                    <a:pt x="1158" y="6125"/>
                  </a:cubicBezTo>
                  <a:cubicBezTo>
                    <a:pt x="1479" y="5534"/>
                    <a:pt x="1995" y="4986"/>
                    <a:pt x="2678" y="4515"/>
                  </a:cubicBezTo>
                  <a:cubicBezTo>
                    <a:pt x="3292" y="4095"/>
                    <a:pt x="4012" y="3734"/>
                    <a:pt x="4813" y="3445"/>
                  </a:cubicBezTo>
                  <a:cubicBezTo>
                    <a:pt x="6357" y="2907"/>
                    <a:pt x="8064" y="2553"/>
                    <a:pt x="9837" y="2403"/>
                  </a:cubicBezTo>
                  <a:cubicBezTo>
                    <a:pt x="11580" y="2243"/>
                    <a:pt x="13409" y="2295"/>
                    <a:pt x="15310" y="2297"/>
                  </a:cubicBezTo>
                  <a:cubicBezTo>
                    <a:pt x="16883" y="2329"/>
                    <a:pt x="18455" y="2208"/>
                    <a:pt x="19961" y="1938"/>
                  </a:cubicBezTo>
                  <a:cubicBezTo>
                    <a:pt x="20922" y="1731"/>
                    <a:pt x="21521" y="1390"/>
                    <a:pt x="21525" y="1063"/>
                  </a:cubicBezTo>
                  <a:cubicBezTo>
                    <a:pt x="21529" y="736"/>
                    <a:pt x="21017" y="357"/>
                    <a:pt x="20263" y="42"/>
                  </a:cubicBezTo>
                  <a:lnTo>
                    <a:pt x="19973" y="0"/>
                  </a:lnTo>
                  <a:cubicBezTo>
                    <a:pt x="20719" y="313"/>
                    <a:pt x="21231" y="663"/>
                    <a:pt x="21227" y="997"/>
                  </a:cubicBezTo>
                  <a:cubicBezTo>
                    <a:pt x="21223" y="1331"/>
                    <a:pt x="20644" y="1646"/>
                    <a:pt x="19707" y="1846"/>
                  </a:cubicBezTo>
                  <a:cubicBezTo>
                    <a:pt x="18238" y="2109"/>
                    <a:pt x="16705" y="2225"/>
                    <a:pt x="15171" y="2189"/>
                  </a:cubicBezTo>
                  <a:cubicBezTo>
                    <a:pt x="13282" y="2189"/>
                    <a:pt x="11449" y="2119"/>
                    <a:pt x="9679" y="2271"/>
                  </a:cubicBezTo>
                  <a:cubicBezTo>
                    <a:pt x="7866" y="2416"/>
                    <a:pt x="6116" y="2762"/>
                    <a:pt x="4519" y="3290"/>
                  </a:cubicBezTo>
                  <a:cubicBezTo>
                    <a:pt x="3687" y="3573"/>
                    <a:pt x="2930" y="3928"/>
                    <a:pt x="2273" y="4343"/>
                  </a:cubicBezTo>
                  <a:cubicBezTo>
                    <a:pt x="1544" y="4805"/>
                    <a:pt x="973" y="5347"/>
                    <a:pt x="590" y="5937"/>
                  </a:cubicBezTo>
                  <a:cubicBezTo>
                    <a:pt x="122" y="6689"/>
                    <a:pt x="-71" y="7490"/>
                    <a:pt x="23" y="8289"/>
                  </a:cubicBezTo>
                  <a:cubicBezTo>
                    <a:pt x="78" y="8811"/>
                    <a:pt x="219" y="9329"/>
                    <a:pt x="443" y="9836"/>
                  </a:cubicBezTo>
                  <a:close/>
                </a:path>
              </a:pathLst>
            </a:custGeom>
            <a:solidFill>
              <a:srgbClr val="D9D9D9"/>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14" name="Group">
            <a:extLst>
              <a:ext uri="{FF2B5EF4-FFF2-40B4-BE49-F238E27FC236}">
                <a16:creationId xmlns:a16="http://schemas.microsoft.com/office/drawing/2014/main" xmlns="" id="{06478FCC-627D-490A-ADFD-F0E876F8B2CB}"/>
              </a:ext>
            </a:extLst>
          </p:cNvPr>
          <p:cNvGrpSpPr/>
          <p:nvPr/>
        </p:nvGrpSpPr>
        <p:grpSpPr>
          <a:xfrm>
            <a:off x="2864462" y="3284746"/>
            <a:ext cx="1728558" cy="1270502"/>
            <a:chOff x="-1" y="-2"/>
            <a:chExt cx="2378933" cy="1655527"/>
          </a:xfrm>
        </p:grpSpPr>
        <p:pic>
          <p:nvPicPr>
            <p:cNvPr id="15" name="TinyPPT_8.png" descr="TinyPPT_8.png">
              <a:extLst>
                <a:ext uri="{FF2B5EF4-FFF2-40B4-BE49-F238E27FC236}">
                  <a16:creationId xmlns:a16="http://schemas.microsoft.com/office/drawing/2014/main" xmlns="" id="{314CE9B0-9ED5-40CE-92E1-4A1E2235163D}"/>
                </a:ext>
              </a:extLst>
            </p:cNvPr>
            <p:cNvPicPr>
              <a:picLocks noChangeAspect="1"/>
            </p:cNvPicPr>
            <p:nvPr/>
          </p:nvPicPr>
          <p:blipFill>
            <a:blip r:embed="rId3">
              <a:alphaModFix amt="85611"/>
            </a:blip>
            <a:stretch>
              <a:fillRect/>
            </a:stretch>
          </p:blipFill>
          <p:spPr>
            <a:xfrm>
              <a:off x="244889" y="1487054"/>
              <a:ext cx="2134043" cy="168471"/>
            </a:xfrm>
            <a:prstGeom prst="rect">
              <a:avLst/>
            </a:prstGeom>
            <a:ln w="12700" cap="flat">
              <a:noFill/>
              <a:miter lim="400000"/>
            </a:ln>
            <a:effectLst/>
          </p:spPr>
        </p:pic>
        <p:sp>
          <p:nvSpPr>
            <p:cNvPr id="16" name="Teardrop 3">
              <a:extLst>
                <a:ext uri="{FF2B5EF4-FFF2-40B4-BE49-F238E27FC236}">
                  <a16:creationId xmlns:a16="http://schemas.microsoft.com/office/drawing/2014/main" xmlns="" id="{DBA9A195-1D51-4B46-BF17-7FC2EC389C2B}"/>
                </a:ext>
              </a:extLst>
            </p:cNvPr>
            <p:cNvSpPr/>
            <p:nvPr/>
          </p:nvSpPr>
          <p:spPr>
            <a:xfrm rot="10800000" flipH="1">
              <a:off x="-1" y="-2"/>
              <a:ext cx="1569490" cy="156949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chemeClr val="accent6">
                <a:lumMod val="75000"/>
              </a:schemeClr>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17" name="Oval 9">
              <a:extLst>
                <a:ext uri="{FF2B5EF4-FFF2-40B4-BE49-F238E27FC236}">
                  <a16:creationId xmlns:a16="http://schemas.microsoft.com/office/drawing/2014/main" xmlns="" id="{A917E8EE-0B93-4FA0-A061-5E40E021F757}"/>
                </a:ext>
              </a:extLst>
            </p:cNvPr>
            <p:cNvSpPr/>
            <p:nvPr/>
          </p:nvSpPr>
          <p:spPr>
            <a:xfrm>
              <a:off x="203968" y="212846"/>
              <a:ext cx="1094346" cy="109434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18" name="Group">
            <a:extLst>
              <a:ext uri="{FF2B5EF4-FFF2-40B4-BE49-F238E27FC236}">
                <a16:creationId xmlns:a16="http://schemas.microsoft.com/office/drawing/2014/main" xmlns="" id="{060EB849-28AC-4C0B-8E69-E3EA014AF5AF}"/>
              </a:ext>
            </a:extLst>
          </p:cNvPr>
          <p:cNvGrpSpPr/>
          <p:nvPr/>
        </p:nvGrpSpPr>
        <p:grpSpPr>
          <a:xfrm>
            <a:off x="3275688" y="2251217"/>
            <a:ext cx="1368993" cy="963486"/>
            <a:chOff x="-1" y="-1"/>
            <a:chExt cx="1825322" cy="1284647"/>
          </a:xfrm>
        </p:grpSpPr>
        <p:pic>
          <p:nvPicPr>
            <p:cNvPr id="19" name="TinyPPT_8.png" descr="TinyPPT_8.png">
              <a:extLst>
                <a:ext uri="{FF2B5EF4-FFF2-40B4-BE49-F238E27FC236}">
                  <a16:creationId xmlns:a16="http://schemas.microsoft.com/office/drawing/2014/main" xmlns="" id="{8F76BDE8-B0FF-4EF4-AC4B-C9BD3D55F414}"/>
                </a:ext>
              </a:extLst>
            </p:cNvPr>
            <p:cNvPicPr>
              <a:picLocks noChangeAspect="1"/>
            </p:cNvPicPr>
            <p:nvPr/>
          </p:nvPicPr>
          <p:blipFill>
            <a:blip r:embed="rId3">
              <a:alphaModFix amt="85611"/>
            </a:blip>
            <a:stretch>
              <a:fillRect/>
            </a:stretch>
          </p:blipFill>
          <p:spPr>
            <a:xfrm>
              <a:off x="101956" y="1131719"/>
              <a:ext cx="1723365" cy="152927"/>
            </a:xfrm>
            <a:prstGeom prst="rect">
              <a:avLst/>
            </a:prstGeom>
            <a:ln w="12700" cap="flat">
              <a:noFill/>
              <a:miter lim="400000"/>
            </a:ln>
            <a:effectLst/>
          </p:spPr>
        </p:pic>
        <p:sp>
          <p:nvSpPr>
            <p:cNvPr id="20" name="Teardrop 17">
              <a:extLst>
                <a:ext uri="{FF2B5EF4-FFF2-40B4-BE49-F238E27FC236}">
                  <a16:creationId xmlns:a16="http://schemas.microsoft.com/office/drawing/2014/main" xmlns="" id="{2B369532-D97F-431E-9E24-381A8B2D2ABF}"/>
                </a:ext>
              </a:extLst>
            </p:cNvPr>
            <p:cNvSpPr/>
            <p:nvPr/>
          </p:nvSpPr>
          <p:spPr>
            <a:xfrm rot="10800000" flipH="1">
              <a:off x="-2" y="-2"/>
              <a:ext cx="1206620" cy="1206619"/>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92D05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1" name="Oval 18">
              <a:extLst>
                <a:ext uri="{FF2B5EF4-FFF2-40B4-BE49-F238E27FC236}">
                  <a16:creationId xmlns:a16="http://schemas.microsoft.com/office/drawing/2014/main" xmlns="" id="{C82CD8DB-39EE-4FE4-9F3D-FCCC8563530F}"/>
                </a:ext>
              </a:extLst>
            </p:cNvPr>
            <p:cNvSpPr/>
            <p:nvPr/>
          </p:nvSpPr>
          <p:spPr>
            <a:xfrm>
              <a:off x="185895" y="152874"/>
              <a:ext cx="841331" cy="841331"/>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2" name="Group">
            <a:extLst>
              <a:ext uri="{FF2B5EF4-FFF2-40B4-BE49-F238E27FC236}">
                <a16:creationId xmlns:a16="http://schemas.microsoft.com/office/drawing/2014/main" xmlns="" id="{F7105717-1FC1-485A-86B3-69284601B044}"/>
              </a:ext>
            </a:extLst>
          </p:cNvPr>
          <p:cNvGrpSpPr/>
          <p:nvPr/>
        </p:nvGrpSpPr>
        <p:grpSpPr>
          <a:xfrm>
            <a:off x="5355665" y="2429537"/>
            <a:ext cx="1507541" cy="1148386"/>
            <a:chOff x="0" y="0"/>
            <a:chExt cx="2074757" cy="1496400"/>
          </a:xfrm>
        </p:grpSpPr>
        <p:pic>
          <p:nvPicPr>
            <p:cNvPr id="23" name="TinyPPT_8.png" descr="TinyPPT_8.png">
              <a:extLst>
                <a:ext uri="{FF2B5EF4-FFF2-40B4-BE49-F238E27FC236}">
                  <a16:creationId xmlns:a16="http://schemas.microsoft.com/office/drawing/2014/main" xmlns="" id="{DB5F9156-04A9-4D27-9DDB-638D95D85E3A}"/>
                </a:ext>
              </a:extLst>
            </p:cNvPr>
            <p:cNvPicPr>
              <a:picLocks noChangeAspect="1"/>
            </p:cNvPicPr>
            <p:nvPr/>
          </p:nvPicPr>
          <p:blipFill>
            <a:blip r:embed="rId3">
              <a:alphaModFix amt="85611"/>
            </a:blip>
            <a:stretch>
              <a:fillRect/>
            </a:stretch>
          </p:blipFill>
          <p:spPr>
            <a:xfrm>
              <a:off x="-1" y="1343761"/>
              <a:ext cx="1893453" cy="152640"/>
            </a:xfrm>
            <a:prstGeom prst="rect">
              <a:avLst/>
            </a:prstGeom>
            <a:ln w="12700" cap="flat">
              <a:noFill/>
              <a:miter lim="400000"/>
            </a:ln>
            <a:effectLst/>
          </p:spPr>
        </p:pic>
        <p:sp>
          <p:nvSpPr>
            <p:cNvPr id="24" name="Teardrop 22">
              <a:extLst>
                <a:ext uri="{FF2B5EF4-FFF2-40B4-BE49-F238E27FC236}">
                  <a16:creationId xmlns:a16="http://schemas.microsoft.com/office/drawing/2014/main" xmlns="" id="{4DB7B785-39D6-475D-B403-0FA5DF9E343E}"/>
                </a:ext>
              </a:extLst>
            </p:cNvPr>
            <p:cNvSpPr/>
            <p:nvPr/>
          </p:nvSpPr>
          <p:spPr>
            <a:xfrm rot="10800000">
              <a:off x="663084" y="0"/>
              <a:ext cx="1411673" cy="141167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00B0F0"/>
            </a:solidFill>
            <a:ln w="12700" cap="flat">
              <a:solidFill>
                <a:srgbClr val="00B0F0"/>
              </a:solid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25" name="Oval 23">
              <a:extLst>
                <a:ext uri="{FF2B5EF4-FFF2-40B4-BE49-F238E27FC236}">
                  <a16:creationId xmlns:a16="http://schemas.microsoft.com/office/drawing/2014/main" xmlns="" id="{06FFB47D-244E-4041-AA14-647A44B4DA50}"/>
                </a:ext>
              </a:extLst>
            </p:cNvPr>
            <p:cNvSpPr/>
            <p:nvPr/>
          </p:nvSpPr>
          <p:spPr>
            <a:xfrm flipH="1">
              <a:off x="883526" y="186687"/>
              <a:ext cx="984307" cy="984307"/>
            </a:xfrm>
            <a:prstGeom prst="ellipse">
              <a:avLst/>
            </a:prstGeom>
            <a:gradFill flip="none" rotWithShape="1">
              <a:gsLst>
                <a:gs pos="40">
                  <a:srgbClr val="CDD5D8"/>
                </a:gs>
                <a:gs pos="28388">
                  <a:srgbClr val="E6EAEB"/>
                </a:gs>
                <a:gs pos="68746">
                  <a:srgbClr val="FFFFFF"/>
                </a:gs>
              </a:gsLst>
              <a:lin ang="1870387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26" name="Group">
            <a:extLst>
              <a:ext uri="{FF2B5EF4-FFF2-40B4-BE49-F238E27FC236}">
                <a16:creationId xmlns:a16="http://schemas.microsoft.com/office/drawing/2014/main" xmlns="" id="{D0ACF2E8-1A26-40F0-953D-BB259D2E2448}"/>
              </a:ext>
            </a:extLst>
          </p:cNvPr>
          <p:cNvGrpSpPr/>
          <p:nvPr/>
        </p:nvGrpSpPr>
        <p:grpSpPr>
          <a:xfrm>
            <a:off x="5783264" y="3889685"/>
            <a:ext cx="1891265" cy="1398894"/>
            <a:chOff x="0" y="-1"/>
            <a:chExt cx="2602856" cy="1822826"/>
          </a:xfrm>
        </p:grpSpPr>
        <p:pic>
          <p:nvPicPr>
            <p:cNvPr id="27" name="TinyPPT_8.png" descr="TinyPPT_8.png">
              <a:extLst>
                <a:ext uri="{FF2B5EF4-FFF2-40B4-BE49-F238E27FC236}">
                  <a16:creationId xmlns:a16="http://schemas.microsoft.com/office/drawing/2014/main" xmlns="" id="{5BCF0BF3-0347-4C68-8937-BC123095C5C0}"/>
                </a:ext>
              </a:extLst>
            </p:cNvPr>
            <p:cNvPicPr>
              <a:picLocks noChangeAspect="1"/>
            </p:cNvPicPr>
            <p:nvPr/>
          </p:nvPicPr>
          <p:blipFill>
            <a:blip r:embed="rId3">
              <a:alphaModFix amt="85611"/>
            </a:blip>
            <a:stretch>
              <a:fillRect/>
            </a:stretch>
          </p:blipFill>
          <p:spPr>
            <a:xfrm>
              <a:off x="0" y="1654554"/>
              <a:ext cx="2465522" cy="168271"/>
            </a:xfrm>
            <a:prstGeom prst="rect">
              <a:avLst/>
            </a:prstGeom>
            <a:ln w="12700" cap="flat">
              <a:noFill/>
              <a:miter lim="400000"/>
            </a:ln>
            <a:effectLst/>
          </p:spPr>
        </p:pic>
        <p:sp>
          <p:nvSpPr>
            <p:cNvPr id="28" name="Teardrop 25">
              <a:extLst>
                <a:ext uri="{FF2B5EF4-FFF2-40B4-BE49-F238E27FC236}">
                  <a16:creationId xmlns:a16="http://schemas.microsoft.com/office/drawing/2014/main" xmlns="" id="{E119B44C-0ABB-4402-9B4F-1C45C0DBCAFB}"/>
                </a:ext>
              </a:extLst>
            </p:cNvPr>
            <p:cNvSpPr/>
            <p:nvPr/>
          </p:nvSpPr>
          <p:spPr>
            <a:xfrm rot="10800000">
              <a:off x="879324" y="-1"/>
              <a:ext cx="1723532" cy="172353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CC3399"/>
            </a:solidFill>
            <a:ln w="12700" cap="flat">
              <a:noFill/>
              <a:miter lim="400000"/>
            </a:ln>
            <a:effectLst/>
          </p:spPr>
          <p:txBody>
            <a:bodyPr wrap="square" lIns="34289" tIns="34289" rIns="34289" bIns="34289" numCol="1" anchor="ctr">
              <a:noAutofit/>
            </a:bodyPr>
            <a:lstStyle/>
            <a:p>
              <a:endParaRPr sz="1350"/>
            </a:p>
          </p:txBody>
        </p:sp>
        <p:sp>
          <p:nvSpPr>
            <p:cNvPr id="29" name="Oval 26">
              <a:extLst>
                <a:ext uri="{FF2B5EF4-FFF2-40B4-BE49-F238E27FC236}">
                  <a16:creationId xmlns:a16="http://schemas.microsoft.com/office/drawing/2014/main" xmlns="" id="{9E9927FC-91AA-4A00-AB92-C65DC4D812BD}"/>
                </a:ext>
              </a:extLst>
            </p:cNvPr>
            <p:cNvSpPr/>
            <p:nvPr/>
          </p:nvSpPr>
          <p:spPr>
            <a:xfrm flipH="1">
              <a:off x="1117937" y="254708"/>
              <a:ext cx="1201752" cy="1201753"/>
            </a:xfrm>
            <a:prstGeom prst="ellipse">
              <a:avLst/>
            </a:prstGeom>
            <a:gradFill flip="none" rotWithShape="1">
              <a:gsLst>
                <a:gs pos="31253">
                  <a:srgbClr val="FFFFFF"/>
                </a:gs>
                <a:gs pos="71612">
                  <a:srgbClr val="E6EAEB"/>
                </a:gs>
                <a:gs pos="99960">
                  <a:srgbClr val="CDD5D8"/>
                </a:gs>
              </a:gsLst>
              <a:lin ang="758604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grpSp>
        <p:nvGrpSpPr>
          <p:cNvPr id="30" name="Group">
            <a:extLst>
              <a:ext uri="{FF2B5EF4-FFF2-40B4-BE49-F238E27FC236}">
                <a16:creationId xmlns:a16="http://schemas.microsoft.com/office/drawing/2014/main" xmlns="" id="{F5BC6441-A512-4012-93DD-6A3704732AFA}"/>
              </a:ext>
            </a:extLst>
          </p:cNvPr>
          <p:cNvGrpSpPr/>
          <p:nvPr/>
        </p:nvGrpSpPr>
        <p:grpSpPr>
          <a:xfrm>
            <a:off x="3304590" y="4854143"/>
            <a:ext cx="2273923" cy="1606912"/>
            <a:chOff x="-1" y="-1"/>
            <a:chExt cx="3129492" cy="2093885"/>
          </a:xfrm>
        </p:grpSpPr>
        <p:pic>
          <p:nvPicPr>
            <p:cNvPr id="31" name="TinyPPT_8.png" descr="TinyPPT_8.png">
              <a:extLst>
                <a:ext uri="{FF2B5EF4-FFF2-40B4-BE49-F238E27FC236}">
                  <a16:creationId xmlns:a16="http://schemas.microsoft.com/office/drawing/2014/main" xmlns="" id="{E8BAC197-8188-41B2-B9BE-00AAB6952EDD}"/>
                </a:ext>
              </a:extLst>
            </p:cNvPr>
            <p:cNvPicPr>
              <a:picLocks noChangeAspect="1"/>
            </p:cNvPicPr>
            <p:nvPr/>
          </p:nvPicPr>
          <p:blipFill>
            <a:blip r:embed="rId3">
              <a:alphaModFix amt="85611"/>
            </a:blip>
            <a:stretch>
              <a:fillRect/>
            </a:stretch>
          </p:blipFill>
          <p:spPr>
            <a:xfrm>
              <a:off x="273937" y="1925499"/>
              <a:ext cx="2855555" cy="168386"/>
            </a:xfrm>
            <a:prstGeom prst="rect">
              <a:avLst/>
            </a:prstGeom>
            <a:ln w="12700" cap="flat">
              <a:noFill/>
              <a:miter lim="400000"/>
            </a:ln>
            <a:effectLst/>
          </p:spPr>
        </p:pic>
        <p:sp>
          <p:nvSpPr>
            <p:cNvPr id="32" name="Teardrop 37">
              <a:extLst>
                <a:ext uri="{FF2B5EF4-FFF2-40B4-BE49-F238E27FC236}">
                  <a16:creationId xmlns:a16="http://schemas.microsoft.com/office/drawing/2014/main" xmlns="" id="{F9079F74-35B6-4D2B-81FF-78774AEF9D33}"/>
                </a:ext>
              </a:extLst>
            </p:cNvPr>
            <p:cNvSpPr/>
            <p:nvPr/>
          </p:nvSpPr>
          <p:spPr>
            <a:xfrm rot="10800000" flipH="1">
              <a:off x="-1" y="-1"/>
              <a:ext cx="2003559" cy="200356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4400" y="0"/>
                    <a:pt x="18000" y="0"/>
                    <a:pt x="21600" y="0"/>
                  </a:cubicBezTo>
                  <a:cubicBezTo>
                    <a:pt x="21600" y="3600"/>
                    <a:pt x="21600" y="7200"/>
                    <a:pt x="21600" y="10800"/>
                  </a:cubicBezTo>
                  <a:cubicBezTo>
                    <a:pt x="21600" y="16765"/>
                    <a:pt x="16765" y="21600"/>
                    <a:pt x="10800" y="21600"/>
                  </a:cubicBezTo>
                  <a:cubicBezTo>
                    <a:pt x="4835" y="21600"/>
                    <a:pt x="0" y="16765"/>
                    <a:pt x="0" y="10800"/>
                  </a:cubicBezTo>
                  <a:close/>
                </a:path>
              </a:pathLst>
            </a:custGeom>
            <a:solidFill>
              <a:srgbClr val="FF6600"/>
            </a:soli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sp>
          <p:nvSpPr>
            <p:cNvPr id="33" name="Oval 38">
              <a:extLst>
                <a:ext uri="{FF2B5EF4-FFF2-40B4-BE49-F238E27FC236}">
                  <a16:creationId xmlns:a16="http://schemas.microsoft.com/office/drawing/2014/main" xmlns="" id="{853583CA-AB0A-4A16-B5CE-05DC03753AA6}"/>
                </a:ext>
              </a:extLst>
            </p:cNvPr>
            <p:cNvSpPr/>
            <p:nvPr/>
          </p:nvSpPr>
          <p:spPr>
            <a:xfrm>
              <a:off x="307067" y="276459"/>
              <a:ext cx="1397005" cy="1397005"/>
            </a:xfrm>
            <a:prstGeom prst="ellipse">
              <a:avLst/>
            </a:prstGeom>
            <a:gradFill flip="none" rotWithShape="1">
              <a:gsLst>
                <a:gs pos="31253">
                  <a:srgbClr val="FFFFFF"/>
                </a:gs>
                <a:gs pos="71612">
                  <a:srgbClr val="E6EAEB"/>
                </a:gs>
                <a:gs pos="99960">
                  <a:srgbClr val="CDD5D8"/>
                </a:gs>
              </a:gsLst>
              <a:lin ang="2700000" scaled="0"/>
            </a:gradFill>
            <a:ln w="12700" cap="flat">
              <a:noFill/>
              <a:miter lim="400000"/>
            </a:ln>
            <a:effectLst>
              <a:outerShdw blurRad="152400" dist="90035" dir="2315233" rotWithShape="0">
                <a:srgbClr val="000000">
                  <a:alpha val="38297"/>
                </a:srgbClr>
              </a:outerShdw>
            </a:effectLst>
          </p:spPr>
          <p:txBody>
            <a:bodyPr wrap="square" lIns="34289" tIns="34289" rIns="34289" bIns="34289" numCol="1" anchor="ctr">
              <a:noAutofit/>
            </a:bodyPr>
            <a:lstStyle/>
            <a:p>
              <a:endParaRPr sz="1350"/>
            </a:p>
          </p:txBody>
        </p:sp>
      </p:grpSp>
      <p:sp>
        <p:nvSpPr>
          <p:cNvPr id="34" name="TextBox 52">
            <a:extLst>
              <a:ext uri="{FF2B5EF4-FFF2-40B4-BE49-F238E27FC236}">
                <a16:creationId xmlns:a16="http://schemas.microsoft.com/office/drawing/2014/main" xmlns="" id="{32E84B3D-376F-4BE9-AF29-241477AE818C}"/>
              </a:ext>
            </a:extLst>
          </p:cNvPr>
          <p:cNvSpPr txBox="1"/>
          <p:nvPr/>
        </p:nvSpPr>
        <p:spPr>
          <a:xfrm>
            <a:off x="1368940" y="6091724"/>
            <a:ext cx="2285022"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p>
            <a:r>
              <a:rPr lang="ro-RO" dirty="0"/>
              <a:t>Schimbări biologice</a:t>
            </a:r>
          </a:p>
        </p:txBody>
      </p:sp>
      <p:sp>
        <p:nvSpPr>
          <p:cNvPr id="36" name="TextBox 52">
            <a:extLst>
              <a:ext uri="{FF2B5EF4-FFF2-40B4-BE49-F238E27FC236}">
                <a16:creationId xmlns:a16="http://schemas.microsoft.com/office/drawing/2014/main" xmlns="" id="{34A15A82-11DD-4AD0-B879-13E0BB4E76F4}"/>
              </a:ext>
            </a:extLst>
          </p:cNvPr>
          <p:cNvSpPr txBox="1"/>
          <p:nvPr/>
        </p:nvSpPr>
        <p:spPr>
          <a:xfrm>
            <a:off x="877601" y="4188905"/>
            <a:ext cx="2565419"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ro-RO" dirty="0">
                <a:solidFill>
                  <a:schemeClr val="tx1"/>
                </a:solidFill>
              </a:rPr>
              <a:t>Schimbări emoționale</a:t>
            </a:r>
          </a:p>
        </p:txBody>
      </p:sp>
      <p:sp>
        <p:nvSpPr>
          <p:cNvPr id="38" name="TextBox 52">
            <a:extLst>
              <a:ext uri="{FF2B5EF4-FFF2-40B4-BE49-F238E27FC236}">
                <a16:creationId xmlns:a16="http://schemas.microsoft.com/office/drawing/2014/main" xmlns="" id="{DED268EF-F6E1-4C3E-9FA4-0B8F020A104F}"/>
              </a:ext>
            </a:extLst>
          </p:cNvPr>
          <p:cNvSpPr txBox="1"/>
          <p:nvPr/>
        </p:nvSpPr>
        <p:spPr>
          <a:xfrm>
            <a:off x="7427324" y="5007420"/>
            <a:ext cx="2163986"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ro-RO" dirty="0">
                <a:solidFill>
                  <a:schemeClr val="tx1"/>
                </a:solidFill>
              </a:rPr>
              <a:t>Schimbări sociale</a:t>
            </a:r>
          </a:p>
        </p:txBody>
      </p:sp>
      <p:sp>
        <p:nvSpPr>
          <p:cNvPr id="40" name="TextBox 52">
            <a:extLst>
              <a:ext uri="{FF2B5EF4-FFF2-40B4-BE49-F238E27FC236}">
                <a16:creationId xmlns:a16="http://schemas.microsoft.com/office/drawing/2014/main" xmlns="" id="{FD2F7D91-4F23-4DBA-A351-A63E60302D7F}"/>
              </a:ext>
            </a:extLst>
          </p:cNvPr>
          <p:cNvSpPr txBox="1"/>
          <p:nvPr/>
        </p:nvSpPr>
        <p:spPr>
          <a:xfrm>
            <a:off x="6587728" y="3396725"/>
            <a:ext cx="2539628"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ro-RO" dirty="0">
                <a:solidFill>
                  <a:schemeClr val="tx1"/>
                </a:solidFill>
              </a:rPr>
              <a:t>Schimbări psihologice</a:t>
            </a:r>
          </a:p>
        </p:txBody>
      </p:sp>
      <p:sp>
        <p:nvSpPr>
          <p:cNvPr id="42" name="TextBox 52">
            <a:extLst>
              <a:ext uri="{FF2B5EF4-FFF2-40B4-BE49-F238E27FC236}">
                <a16:creationId xmlns:a16="http://schemas.microsoft.com/office/drawing/2014/main" xmlns="" id="{DC61DE80-25EF-4DCE-95A5-830EC803D1E8}"/>
              </a:ext>
            </a:extLst>
          </p:cNvPr>
          <p:cNvSpPr txBox="1"/>
          <p:nvPr/>
        </p:nvSpPr>
        <p:spPr>
          <a:xfrm>
            <a:off x="1491326" y="2847426"/>
            <a:ext cx="2246433" cy="3693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rIns="34289">
            <a:spAutoFit/>
          </a:bodyPr>
          <a:lstStyle>
            <a:lvl1pPr>
              <a:defRPr>
                <a:solidFill>
                  <a:srgbClr val="535353"/>
                </a:solidFill>
              </a:defRPr>
            </a:lvl1pPr>
          </a:lstStyle>
          <a:p>
            <a:r>
              <a:rPr lang="ro-RO" dirty="0">
                <a:solidFill>
                  <a:schemeClr val="tx1"/>
                </a:solidFill>
              </a:rPr>
              <a:t>Schimbări cognitive</a:t>
            </a:r>
          </a:p>
        </p:txBody>
      </p:sp>
      <p:grpSp>
        <p:nvGrpSpPr>
          <p:cNvPr id="44" name="Group">
            <a:extLst>
              <a:ext uri="{FF2B5EF4-FFF2-40B4-BE49-F238E27FC236}">
                <a16:creationId xmlns:a16="http://schemas.microsoft.com/office/drawing/2014/main" xmlns="" id="{ED3AF90D-4757-4FC8-808C-1A06ABEA1672}"/>
              </a:ext>
            </a:extLst>
          </p:cNvPr>
          <p:cNvGrpSpPr/>
          <p:nvPr/>
        </p:nvGrpSpPr>
        <p:grpSpPr>
          <a:xfrm>
            <a:off x="4374221" y="3953854"/>
            <a:ext cx="1198761" cy="555124"/>
            <a:chOff x="0" y="-1"/>
            <a:chExt cx="1458096" cy="591559"/>
          </a:xfrm>
        </p:grpSpPr>
        <p:pic>
          <p:nvPicPr>
            <p:cNvPr id="45" name="TinyPPT_8.png" descr="TinyPPT_8.png">
              <a:extLst>
                <a:ext uri="{FF2B5EF4-FFF2-40B4-BE49-F238E27FC236}">
                  <a16:creationId xmlns:a16="http://schemas.microsoft.com/office/drawing/2014/main" xmlns="" id="{A4A2799C-26A7-432A-9272-D1CCCA1B4BBB}"/>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46" name="Taxi">
              <a:extLst>
                <a:ext uri="{FF2B5EF4-FFF2-40B4-BE49-F238E27FC236}">
                  <a16:creationId xmlns:a16="http://schemas.microsoft.com/office/drawing/2014/main" xmlns="" id="{131E5BBA-4230-44A5-8398-BD9C3DE4E3A4}"/>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47" name="Freeform 55">
            <a:extLst>
              <a:ext uri="{FF2B5EF4-FFF2-40B4-BE49-F238E27FC236}">
                <a16:creationId xmlns:a16="http://schemas.microsoft.com/office/drawing/2014/main" xmlns="" id="{D6C2ED6B-E507-4712-ADFE-D063864415FB}"/>
              </a:ext>
            </a:extLst>
          </p:cNvPr>
          <p:cNvSpPr/>
          <p:nvPr/>
        </p:nvSpPr>
        <p:spPr>
          <a:xfrm>
            <a:off x="3186063" y="3603520"/>
            <a:ext cx="440441" cy="503664"/>
          </a:xfrm>
          <a:custGeom>
            <a:avLst/>
            <a:gdLst/>
            <a:ahLst/>
            <a:cxnLst>
              <a:cxn ang="0">
                <a:pos x="wd2" y="hd2"/>
              </a:cxn>
              <a:cxn ang="5400000">
                <a:pos x="wd2" y="hd2"/>
              </a:cxn>
              <a:cxn ang="10800000">
                <a:pos x="wd2" y="hd2"/>
              </a:cxn>
              <a:cxn ang="16200000">
                <a:pos x="wd2" y="hd2"/>
              </a:cxn>
            </a:cxnLst>
            <a:rect l="0" t="0" r="r" b="b"/>
            <a:pathLst>
              <a:path w="21600" h="21600" extrusionOk="0">
                <a:moveTo>
                  <a:pt x="10844" y="0"/>
                </a:moveTo>
                <a:cubicBezTo>
                  <a:pt x="10545" y="0"/>
                  <a:pt x="10296" y="230"/>
                  <a:pt x="10296" y="507"/>
                </a:cubicBezTo>
                <a:lnTo>
                  <a:pt x="10296" y="2255"/>
                </a:lnTo>
                <a:cubicBezTo>
                  <a:pt x="10296" y="2531"/>
                  <a:pt x="10545" y="2745"/>
                  <a:pt x="10844" y="2745"/>
                </a:cubicBezTo>
                <a:cubicBezTo>
                  <a:pt x="11143" y="2745"/>
                  <a:pt x="11393" y="2531"/>
                  <a:pt x="11393" y="2255"/>
                </a:cubicBezTo>
                <a:lnTo>
                  <a:pt x="11393" y="507"/>
                </a:lnTo>
                <a:cubicBezTo>
                  <a:pt x="11393" y="230"/>
                  <a:pt x="11143" y="0"/>
                  <a:pt x="10844" y="0"/>
                </a:cubicBezTo>
                <a:close/>
                <a:moveTo>
                  <a:pt x="3450" y="2876"/>
                </a:moveTo>
                <a:cubicBezTo>
                  <a:pt x="3311" y="2882"/>
                  <a:pt x="3178" y="2937"/>
                  <a:pt x="3078" y="3039"/>
                </a:cubicBezTo>
                <a:cubicBezTo>
                  <a:pt x="2891" y="3230"/>
                  <a:pt x="2891" y="3519"/>
                  <a:pt x="3078" y="3709"/>
                </a:cubicBezTo>
                <a:lnTo>
                  <a:pt x="4423" y="4951"/>
                </a:lnTo>
                <a:cubicBezTo>
                  <a:pt x="4634" y="5145"/>
                  <a:pt x="4972" y="5145"/>
                  <a:pt x="5183" y="4951"/>
                </a:cubicBezTo>
                <a:cubicBezTo>
                  <a:pt x="5393" y="4756"/>
                  <a:pt x="5393" y="4443"/>
                  <a:pt x="5183" y="4248"/>
                </a:cubicBezTo>
                <a:lnTo>
                  <a:pt x="3839" y="3006"/>
                </a:lnTo>
                <a:cubicBezTo>
                  <a:pt x="3728" y="2914"/>
                  <a:pt x="3588" y="2869"/>
                  <a:pt x="3450" y="2876"/>
                </a:cubicBezTo>
                <a:close/>
                <a:moveTo>
                  <a:pt x="17850" y="3104"/>
                </a:moveTo>
                <a:lnTo>
                  <a:pt x="16505" y="4346"/>
                </a:lnTo>
                <a:cubicBezTo>
                  <a:pt x="16295" y="4541"/>
                  <a:pt x="16295" y="4870"/>
                  <a:pt x="16505" y="5065"/>
                </a:cubicBezTo>
                <a:cubicBezTo>
                  <a:pt x="16612" y="5158"/>
                  <a:pt x="16748" y="5202"/>
                  <a:pt x="16894" y="5196"/>
                </a:cubicBezTo>
                <a:cubicBezTo>
                  <a:pt x="17039" y="5196"/>
                  <a:pt x="17182" y="5143"/>
                  <a:pt x="17284" y="5049"/>
                </a:cubicBezTo>
                <a:lnTo>
                  <a:pt x="18628" y="3791"/>
                </a:lnTo>
                <a:cubicBezTo>
                  <a:pt x="18803" y="3566"/>
                  <a:pt x="18747" y="3266"/>
                  <a:pt x="18504" y="3104"/>
                </a:cubicBezTo>
                <a:cubicBezTo>
                  <a:pt x="18312" y="2977"/>
                  <a:pt x="18039" y="2974"/>
                  <a:pt x="17850" y="3104"/>
                </a:cubicBezTo>
                <a:close/>
                <a:moveTo>
                  <a:pt x="10791" y="3725"/>
                </a:moveTo>
                <a:cubicBezTo>
                  <a:pt x="7094" y="3746"/>
                  <a:pt x="4085" y="6487"/>
                  <a:pt x="4016" y="9901"/>
                </a:cubicBezTo>
                <a:lnTo>
                  <a:pt x="4016" y="10130"/>
                </a:lnTo>
                <a:cubicBezTo>
                  <a:pt x="4040" y="10871"/>
                  <a:pt x="4206" y="11595"/>
                  <a:pt x="4493" y="12287"/>
                </a:cubicBezTo>
                <a:cubicBezTo>
                  <a:pt x="4768" y="12940"/>
                  <a:pt x="5158" y="13544"/>
                  <a:pt x="5661" y="14068"/>
                </a:cubicBezTo>
                <a:cubicBezTo>
                  <a:pt x="6281" y="14691"/>
                  <a:pt x="6966" y="15897"/>
                  <a:pt x="7253" y="16437"/>
                </a:cubicBezTo>
                <a:cubicBezTo>
                  <a:pt x="7341" y="16600"/>
                  <a:pt x="7516" y="16716"/>
                  <a:pt x="7713" y="16715"/>
                </a:cubicBezTo>
                <a:lnTo>
                  <a:pt x="13852" y="16715"/>
                </a:lnTo>
                <a:cubicBezTo>
                  <a:pt x="14049" y="16716"/>
                  <a:pt x="14241" y="16600"/>
                  <a:pt x="14329" y="16437"/>
                </a:cubicBezTo>
                <a:cubicBezTo>
                  <a:pt x="14616" y="15897"/>
                  <a:pt x="15283" y="14693"/>
                  <a:pt x="15904" y="14068"/>
                </a:cubicBezTo>
                <a:cubicBezTo>
                  <a:pt x="16407" y="13544"/>
                  <a:pt x="16815" y="12940"/>
                  <a:pt x="17089" y="12287"/>
                </a:cubicBezTo>
                <a:cubicBezTo>
                  <a:pt x="17376" y="11595"/>
                  <a:pt x="17524" y="10871"/>
                  <a:pt x="17549" y="10130"/>
                </a:cubicBezTo>
                <a:lnTo>
                  <a:pt x="17549" y="9901"/>
                </a:lnTo>
                <a:cubicBezTo>
                  <a:pt x="17480" y="6487"/>
                  <a:pt x="14489" y="3746"/>
                  <a:pt x="10791" y="3725"/>
                </a:cubicBezTo>
                <a:close/>
                <a:moveTo>
                  <a:pt x="10773" y="5163"/>
                </a:moveTo>
                <a:cubicBezTo>
                  <a:pt x="13618" y="5179"/>
                  <a:pt x="15926" y="7291"/>
                  <a:pt x="15974" y="9918"/>
                </a:cubicBezTo>
                <a:lnTo>
                  <a:pt x="15992" y="10097"/>
                </a:lnTo>
                <a:cubicBezTo>
                  <a:pt x="15973" y="10672"/>
                  <a:pt x="15858" y="11242"/>
                  <a:pt x="15638" y="11780"/>
                </a:cubicBezTo>
                <a:cubicBezTo>
                  <a:pt x="15433" y="12265"/>
                  <a:pt x="15129" y="12715"/>
                  <a:pt x="14754" y="13104"/>
                </a:cubicBezTo>
                <a:cubicBezTo>
                  <a:pt x="14153" y="13765"/>
                  <a:pt x="13651" y="14489"/>
                  <a:pt x="13232" y="15261"/>
                </a:cubicBezTo>
                <a:lnTo>
                  <a:pt x="8350" y="15261"/>
                </a:lnTo>
                <a:cubicBezTo>
                  <a:pt x="7936" y="14487"/>
                  <a:pt x="7425" y="13751"/>
                  <a:pt x="6829" y="13087"/>
                </a:cubicBezTo>
                <a:cubicBezTo>
                  <a:pt x="6454" y="12699"/>
                  <a:pt x="6150" y="12265"/>
                  <a:pt x="5944" y="11780"/>
                </a:cubicBezTo>
                <a:cubicBezTo>
                  <a:pt x="5720" y="11243"/>
                  <a:pt x="5596" y="10673"/>
                  <a:pt x="5572" y="10097"/>
                </a:cubicBezTo>
                <a:lnTo>
                  <a:pt x="5572" y="9918"/>
                </a:lnTo>
                <a:cubicBezTo>
                  <a:pt x="5621" y="7291"/>
                  <a:pt x="7929" y="5179"/>
                  <a:pt x="10773" y="5163"/>
                </a:cubicBezTo>
                <a:close/>
                <a:moveTo>
                  <a:pt x="10437" y="7107"/>
                </a:moveTo>
                <a:lnTo>
                  <a:pt x="10119" y="7696"/>
                </a:lnTo>
                <a:cubicBezTo>
                  <a:pt x="9922" y="7745"/>
                  <a:pt x="9731" y="7816"/>
                  <a:pt x="9553" y="7908"/>
                </a:cubicBezTo>
                <a:lnTo>
                  <a:pt x="8863" y="7696"/>
                </a:lnTo>
                <a:lnTo>
                  <a:pt x="8350" y="8169"/>
                </a:lnTo>
                <a:lnTo>
                  <a:pt x="8562" y="8807"/>
                </a:lnTo>
                <a:cubicBezTo>
                  <a:pt x="8458" y="8970"/>
                  <a:pt x="8386" y="9131"/>
                  <a:pt x="8332" y="9313"/>
                </a:cubicBezTo>
                <a:lnTo>
                  <a:pt x="7678" y="9624"/>
                </a:lnTo>
                <a:lnTo>
                  <a:pt x="7678" y="10277"/>
                </a:lnTo>
                <a:lnTo>
                  <a:pt x="8332" y="10571"/>
                </a:lnTo>
                <a:cubicBezTo>
                  <a:pt x="8385" y="10753"/>
                  <a:pt x="8462" y="10930"/>
                  <a:pt x="8562" y="11094"/>
                </a:cubicBezTo>
                <a:lnTo>
                  <a:pt x="8332" y="11731"/>
                </a:lnTo>
                <a:lnTo>
                  <a:pt x="8863" y="12205"/>
                </a:lnTo>
                <a:lnTo>
                  <a:pt x="9553" y="11993"/>
                </a:lnTo>
                <a:cubicBezTo>
                  <a:pt x="9730" y="12086"/>
                  <a:pt x="9922" y="12156"/>
                  <a:pt x="10119" y="12205"/>
                </a:cubicBezTo>
                <a:lnTo>
                  <a:pt x="10437" y="12793"/>
                </a:lnTo>
                <a:lnTo>
                  <a:pt x="11163" y="12793"/>
                </a:lnTo>
                <a:lnTo>
                  <a:pt x="11481" y="12221"/>
                </a:lnTo>
                <a:cubicBezTo>
                  <a:pt x="11674" y="12173"/>
                  <a:pt x="11854" y="12098"/>
                  <a:pt x="12029" y="12009"/>
                </a:cubicBezTo>
                <a:lnTo>
                  <a:pt x="12719" y="12221"/>
                </a:lnTo>
                <a:lnTo>
                  <a:pt x="13232" y="11748"/>
                </a:lnTo>
                <a:lnTo>
                  <a:pt x="13002" y="11110"/>
                </a:lnTo>
                <a:cubicBezTo>
                  <a:pt x="13106" y="10945"/>
                  <a:pt x="13190" y="10770"/>
                  <a:pt x="13250" y="10588"/>
                </a:cubicBezTo>
                <a:lnTo>
                  <a:pt x="13887" y="10293"/>
                </a:lnTo>
                <a:lnTo>
                  <a:pt x="13887" y="9624"/>
                </a:lnTo>
                <a:lnTo>
                  <a:pt x="13250" y="9313"/>
                </a:lnTo>
                <a:cubicBezTo>
                  <a:pt x="13198" y="9131"/>
                  <a:pt x="13121" y="8954"/>
                  <a:pt x="13020" y="8790"/>
                </a:cubicBezTo>
                <a:lnTo>
                  <a:pt x="13250" y="8169"/>
                </a:lnTo>
                <a:lnTo>
                  <a:pt x="12719" y="7679"/>
                </a:lnTo>
                <a:lnTo>
                  <a:pt x="12047" y="7892"/>
                </a:lnTo>
                <a:cubicBezTo>
                  <a:pt x="11870" y="7799"/>
                  <a:pt x="11678" y="7728"/>
                  <a:pt x="11481" y="7679"/>
                </a:cubicBezTo>
                <a:lnTo>
                  <a:pt x="11163" y="7107"/>
                </a:lnTo>
                <a:lnTo>
                  <a:pt x="10437" y="7107"/>
                </a:lnTo>
                <a:close/>
                <a:moveTo>
                  <a:pt x="10791" y="8954"/>
                </a:moveTo>
                <a:cubicBezTo>
                  <a:pt x="11386" y="8962"/>
                  <a:pt x="11879" y="9401"/>
                  <a:pt x="11888" y="9950"/>
                </a:cubicBezTo>
                <a:cubicBezTo>
                  <a:pt x="11888" y="10503"/>
                  <a:pt x="11390" y="10963"/>
                  <a:pt x="10791" y="10963"/>
                </a:cubicBezTo>
                <a:cubicBezTo>
                  <a:pt x="10193" y="10963"/>
                  <a:pt x="9712" y="10503"/>
                  <a:pt x="9712" y="9950"/>
                </a:cubicBezTo>
                <a:cubicBezTo>
                  <a:pt x="9712" y="9398"/>
                  <a:pt x="10193" y="8954"/>
                  <a:pt x="10791" y="8954"/>
                </a:cubicBezTo>
                <a:close/>
                <a:moveTo>
                  <a:pt x="19159" y="9362"/>
                </a:moveTo>
                <a:cubicBezTo>
                  <a:pt x="18860" y="9362"/>
                  <a:pt x="18610" y="9592"/>
                  <a:pt x="18610" y="9869"/>
                </a:cubicBezTo>
                <a:cubicBezTo>
                  <a:pt x="18610" y="10145"/>
                  <a:pt x="18860" y="10359"/>
                  <a:pt x="19159" y="10359"/>
                </a:cubicBezTo>
                <a:lnTo>
                  <a:pt x="21052" y="10359"/>
                </a:lnTo>
                <a:cubicBezTo>
                  <a:pt x="21351" y="10359"/>
                  <a:pt x="21600" y="10145"/>
                  <a:pt x="21600" y="9869"/>
                </a:cubicBezTo>
                <a:cubicBezTo>
                  <a:pt x="21600" y="9592"/>
                  <a:pt x="21351" y="9362"/>
                  <a:pt x="21052" y="9362"/>
                </a:cubicBezTo>
                <a:lnTo>
                  <a:pt x="19159" y="9362"/>
                </a:lnTo>
                <a:close/>
                <a:moveTo>
                  <a:pt x="531" y="9379"/>
                </a:moveTo>
                <a:cubicBezTo>
                  <a:pt x="232" y="9379"/>
                  <a:pt x="0" y="9609"/>
                  <a:pt x="0" y="9885"/>
                </a:cubicBezTo>
                <a:cubicBezTo>
                  <a:pt x="0" y="10161"/>
                  <a:pt x="232" y="10375"/>
                  <a:pt x="531" y="10375"/>
                </a:cubicBezTo>
                <a:lnTo>
                  <a:pt x="2441" y="10375"/>
                </a:lnTo>
                <a:cubicBezTo>
                  <a:pt x="2740" y="10375"/>
                  <a:pt x="2972" y="10161"/>
                  <a:pt x="2972" y="9885"/>
                </a:cubicBezTo>
                <a:cubicBezTo>
                  <a:pt x="2972" y="9609"/>
                  <a:pt x="2740" y="9379"/>
                  <a:pt x="2441" y="9379"/>
                </a:cubicBezTo>
                <a:lnTo>
                  <a:pt x="531" y="9379"/>
                </a:lnTo>
                <a:close/>
                <a:moveTo>
                  <a:pt x="16912" y="14542"/>
                </a:moveTo>
                <a:cubicBezTo>
                  <a:pt x="16774" y="14535"/>
                  <a:pt x="16634" y="14563"/>
                  <a:pt x="16523" y="14656"/>
                </a:cubicBezTo>
                <a:cubicBezTo>
                  <a:pt x="16301" y="14841"/>
                  <a:pt x="16287" y="15170"/>
                  <a:pt x="16487" y="15375"/>
                </a:cubicBezTo>
                <a:cubicBezTo>
                  <a:pt x="16499" y="15387"/>
                  <a:pt x="16510" y="15397"/>
                  <a:pt x="16523" y="15408"/>
                </a:cubicBezTo>
                <a:lnTo>
                  <a:pt x="17867" y="16649"/>
                </a:lnTo>
                <a:cubicBezTo>
                  <a:pt x="18059" y="16862"/>
                  <a:pt x="18398" y="16892"/>
                  <a:pt x="18628" y="16715"/>
                </a:cubicBezTo>
                <a:cubicBezTo>
                  <a:pt x="18858" y="16538"/>
                  <a:pt x="18890" y="16224"/>
                  <a:pt x="18699" y="16012"/>
                </a:cubicBezTo>
                <a:cubicBezTo>
                  <a:pt x="18673" y="15983"/>
                  <a:pt x="18643" y="15953"/>
                  <a:pt x="18610" y="15930"/>
                </a:cubicBezTo>
                <a:lnTo>
                  <a:pt x="17284" y="14705"/>
                </a:lnTo>
                <a:cubicBezTo>
                  <a:pt x="17183" y="14602"/>
                  <a:pt x="17050" y="14548"/>
                  <a:pt x="16912" y="14542"/>
                </a:cubicBezTo>
                <a:close/>
                <a:moveTo>
                  <a:pt x="4423" y="14787"/>
                </a:moveTo>
                <a:lnTo>
                  <a:pt x="3078" y="16045"/>
                </a:lnTo>
                <a:cubicBezTo>
                  <a:pt x="2851" y="16224"/>
                  <a:pt x="2831" y="16537"/>
                  <a:pt x="3025" y="16747"/>
                </a:cubicBezTo>
                <a:cubicBezTo>
                  <a:pt x="3220" y="16957"/>
                  <a:pt x="3559" y="16992"/>
                  <a:pt x="3786" y="16813"/>
                </a:cubicBezTo>
                <a:cubicBezTo>
                  <a:pt x="3807" y="16796"/>
                  <a:pt x="3821" y="16767"/>
                  <a:pt x="3839" y="16747"/>
                </a:cubicBezTo>
                <a:lnTo>
                  <a:pt x="5183" y="15506"/>
                </a:lnTo>
                <a:cubicBezTo>
                  <a:pt x="5378" y="15296"/>
                  <a:pt x="5358" y="14966"/>
                  <a:pt x="5130" y="14787"/>
                </a:cubicBezTo>
                <a:cubicBezTo>
                  <a:pt x="4927" y="14626"/>
                  <a:pt x="4625" y="14626"/>
                  <a:pt x="4423" y="14787"/>
                </a:cubicBezTo>
                <a:close/>
                <a:moveTo>
                  <a:pt x="8456" y="17711"/>
                </a:moveTo>
                <a:cubicBezTo>
                  <a:pt x="8024" y="17735"/>
                  <a:pt x="7705" y="18081"/>
                  <a:pt x="7731" y="18479"/>
                </a:cubicBezTo>
                <a:cubicBezTo>
                  <a:pt x="7754" y="18845"/>
                  <a:pt x="8060" y="19128"/>
                  <a:pt x="8456" y="19149"/>
                </a:cubicBezTo>
                <a:lnTo>
                  <a:pt x="13126" y="19149"/>
                </a:lnTo>
                <a:cubicBezTo>
                  <a:pt x="13558" y="19126"/>
                  <a:pt x="13877" y="18780"/>
                  <a:pt x="13852" y="18381"/>
                </a:cubicBezTo>
                <a:cubicBezTo>
                  <a:pt x="13828" y="18015"/>
                  <a:pt x="13522" y="17733"/>
                  <a:pt x="13126" y="17711"/>
                </a:cubicBezTo>
                <a:lnTo>
                  <a:pt x="8456" y="17711"/>
                </a:lnTo>
                <a:close/>
                <a:moveTo>
                  <a:pt x="9093" y="20146"/>
                </a:moveTo>
                <a:cubicBezTo>
                  <a:pt x="9165" y="20960"/>
                  <a:pt x="9906" y="21599"/>
                  <a:pt x="10791" y="21600"/>
                </a:cubicBezTo>
                <a:cubicBezTo>
                  <a:pt x="11675" y="21599"/>
                  <a:pt x="12419" y="20960"/>
                  <a:pt x="12489" y="20146"/>
                </a:cubicBezTo>
                <a:lnTo>
                  <a:pt x="9093" y="20146"/>
                </a:lnTo>
                <a:close/>
              </a:path>
            </a:pathLst>
          </a:custGeom>
          <a:gradFill>
            <a:gsLst>
              <a:gs pos="0">
                <a:srgbClr val="F000C6"/>
              </a:gs>
              <a:gs pos="46532">
                <a:srgbClr val="B800C4"/>
              </a:gs>
              <a:gs pos="100000">
                <a:srgbClr val="8000C2"/>
              </a:gs>
            </a:gsLst>
          </a:gradFill>
          <a:ln w="12700">
            <a:miter lim="400000"/>
          </a:ln>
        </p:spPr>
        <p:txBody>
          <a:bodyPr lIns="34289" rIns="34289" anchor="ctr"/>
          <a:lstStyle/>
          <a:p>
            <a:endParaRPr sz="1350"/>
          </a:p>
        </p:txBody>
      </p:sp>
      <p:sp>
        <p:nvSpPr>
          <p:cNvPr id="49" name="Freeform 95">
            <a:extLst>
              <a:ext uri="{FF2B5EF4-FFF2-40B4-BE49-F238E27FC236}">
                <a16:creationId xmlns:a16="http://schemas.microsoft.com/office/drawing/2014/main" xmlns="" id="{E5C7B58D-11FB-49AB-994F-A0BDA6A70278}"/>
              </a:ext>
            </a:extLst>
          </p:cNvPr>
          <p:cNvSpPr/>
          <p:nvPr/>
        </p:nvSpPr>
        <p:spPr>
          <a:xfrm>
            <a:off x="3806451" y="5282041"/>
            <a:ext cx="440441" cy="660277"/>
          </a:xfrm>
          <a:custGeom>
            <a:avLst/>
            <a:gdLst/>
            <a:ahLst/>
            <a:cxnLst>
              <a:cxn ang="0">
                <a:pos x="wd2" y="hd2"/>
              </a:cxn>
              <a:cxn ang="5400000">
                <a:pos x="wd2" y="hd2"/>
              </a:cxn>
              <a:cxn ang="10800000">
                <a:pos x="wd2" y="hd2"/>
              </a:cxn>
              <a:cxn ang="16200000">
                <a:pos x="wd2" y="hd2"/>
              </a:cxn>
            </a:cxnLst>
            <a:rect l="0" t="0" r="r" b="b"/>
            <a:pathLst>
              <a:path w="21600" h="21600" extrusionOk="0">
                <a:moveTo>
                  <a:pt x="7830" y="0"/>
                </a:moveTo>
                <a:cubicBezTo>
                  <a:pt x="6964" y="0"/>
                  <a:pt x="6259" y="557"/>
                  <a:pt x="6259" y="1235"/>
                </a:cubicBezTo>
                <a:cubicBezTo>
                  <a:pt x="6259" y="1913"/>
                  <a:pt x="6964" y="2453"/>
                  <a:pt x="7830" y="2453"/>
                </a:cubicBezTo>
                <a:cubicBezTo>
                  <a:pt x="8696" y="2453"/>
                  <a:pt x="9400" y="1913"/>
                  <a:pt x="9400" y="1235"/>
                </a:cubicBezTo>
                <a:cubicBezTo>
                  <a:pt x="9400" y="557"/>
                  <a:pt x="8696" y="0"/>
                  <a:pt x="7830" y="0"/>
                </a:cubicBezTo>
                <a:close/>
                <a:moveTo>
                  <a:pt x="4689" y="978"/>
                </a:moveTo>
                <a:cubicBezTo>
                  <a:pt x="4208" y="978"/>
                  <a:pt x="3824" y="1309"/>
                  <a:pt x="3824" y="1716"/>
                </a:cubicBezTo>
                <a:cubicBezTo>
                  <a:pt x="3824" y="2123"/>
                  <a:pt x="4208" y="2453"/>
                  <a:pt x="4689" y="2453"/>
                </a:cubicBezTo>
                <a:cubicBezTo>
                  <a:pt x="5170" y="2453"/>
                  <a:pt x="5576" y="2123"/>
                  <a:pt x="5576" y="1716"/>
                </a:cubicBezTo>
                <a:cubicBezTo>
                  <a:pt x="5576" y="1309"/>
                  <a:pt x="5170" y="978"/>
                  <a:pt x="4689" y="978"/>
                </a:cubicBezTo>
                <a:close/>
                <a:moveTo>
                  <a:pt x="2777" y="1956"/>
                </a:moveTo>
                <a:cubicBezTo>
                  <a:pt x="2392" y="1956"/>
                  <a:pt x="2071" y="2243"/>
                  <a:pt x="2071" y="2582"/>
                </a:cubicBezTo>
                <a:cubicBezTo>
                  <a:pt x="2071" y="2921"/>
                  <a:pt x="2392" y="3191"/>
                  <a:pt x="2777" y="3191"/>
                </a:cubicBezTo>
                <a:cubicBezTo>
                  <a:pt x="3162" y="3191"/>
                  <a:pt x="3482" y="2921"/>
                  <a:pt x="3482" y="2582"/>
                </a:cubicBezTo>
                <a:cubicBezTo>
                  <a:pt x="3482" y="2243"/>
                  <a:pt x="3162" y="1956"/>
                  <a:pt x="2777" y="1956"/>
                </a:cubicBezTo>
                <a:close/>
                <a:moveTo>
                  <a:pt x="1548" y="3191"/>
                </a:moveTo>
                <a:cubicBezTo>
                  <a:pt x="1259" y="3191"/>
                  <a:pt x="1024" y="3417"/>
                  <a:pt x="1024" y="3688"/>
                </a:cubicBezTo>
                <a:cubicBezTo>
                  <a:pt x="1024" y="3959"/>
                  <a:pt x="1259" y="4169"/>
                  <a:pt x="1548" y="4169"/>
                </a:cubicBezTo>
                <a:cubicBezTo>
                  <a:pt x="1836" y="4169"/>
                  <a:pt x="2071" y="3959"/>
                  <a:pt x="2071" y="3688"/>
                </a:cubicBezTo>
                <a:cubicBezTo>
                  <a:pt x="2071" y="3417"/>
                  <a:pt x="1836" y="3191"/>
                  <a:pt x="1548" y="3191"/>
                </a:cubicBezTo>
                <a:close/>
                <a:moveTo>
                  <a:pt x="5918" y="3191"/>
                </a:moveTo>
                <a:cubicBezTo>
                  <a:pt x="3897" y="3191"/>
                  <a:pt x="341" y="5284"/>
                  <a:pt x="341" y="6879"/>
                </a:cubicBezTo>
                <a:cubicBezTo>
                  <a:pt x="341" y="9138"/>
                  <a:pt x="1730" y="9355"/>
                  <a:pt x="1730" y="11049"/>
                </a:cubicBezTo>
                <a:cubicBezTo>
                  <a:pt x="1730" y="12743"/>
                  <a:pt x="375" y="15955"/>
                  <a:pt x="4871" y="15955"/>
                </a:cubicBezTo>
                <a:cubicBezTo>
                  <a:pt x="10028" y="15955"/>
                  <a:pt x="6965" y="11583"/>
                  <a:pt x="6965" y="10551"/>
                </a:cubicBezTo>
                <a:cubicBezTo>
                  <a:pt x="6965" y="7802"/>
                  <a:pt x="9059" y="6994"/>
                  <a:pt x="9059" y="4907"/>
                </a:cubicBezTo>
                <a:cubicBezTo>
                  <a:pt x="9059" y="3532"/>
                  <a:pt x="7939" y="3191"/>
                  <a:pt x="5918" y="3191"/>
                </a:cubicBezTo>
                <a:close/>
                <a:moveTo>
                  <a:pt x="524" y="4169"/>
                </a:moveTo>
                <a:cubicBezTo>
                  <a:pt x="235" y="4169"/>
                  <a:pt x="0" y="4395"/>
                  <a:pt x="0" y="4666"/>
                </a:cubicBezTo>
                <a:cubicBezTo>
                  <a:pt x="0" y="4938"/>
                  <a:pt x="235" y="5163"/>
                  <a:pt x="524" y="5163"/>
                </a:cubicBezTo>
                <a:cubicBezTo>
                  <a:pt x="812" y="5163"/>
                  <a:pt x="1024" y="4938"/>
                  <a:pt x="1024" y="4666"/>
                </a:cubicBezTo>
                <a:cubicBezTo>
                  <a:pt x="1024" y="4395"/>
                  <a:pt x="812" y="4169"/>
                  <a:pt x="524" y="4169"/>
                </a:cubicBezTo>
                <a:close/>
                <a:moveTo>
                  <a:pt x="13748" y="5645"/>
                </a:moveTo>
                <a:cubicBezTo>
                  <a:pt x="12881" y="5645"/>
                  <a:pt x="12177" y="6201"/>
                  <a:pt x="12177" y="6879"/>
                </a:cubicBezTo>
                <a:cubicBezTo>
                  <a:pt x="12177" y="7557"/>
                  <a:pt x="12881" y="8098"/>
                  <a:pt x="13748" y="8098"/>
                </a:cubicBezTo>
                <a:cubicBezTo>
                  <a:pt x="14614" y="8098"/>
                  <a:pt x="15318" y="7557"/>
                  <a:pt x="15318" y="6879"/>
                </a:cubicBezTo>
                <a:cubicBezTo>
                  <a:pt x="15318" y="6201"/>
                  <a:pt x="14614" y="5645"/>
                  <a:pt x="13748" y="5645"/>
                </a:cubicBezTo>
                <a:close/>
                <a:moveTo>
                  <a:pt x="16889" y="6623"/>
                </a:moveTo>
                <a:cubicBezTo>
                  <a:pt x="16407" y="6623"/>
                  <a:pt x="16024" y="6954"/>
                  <a:pt x="16024" y="7360"/>
                </a:cubicBezTo>
                <a:cubicBezTo>
                  <a:pt x="16024" y="7767"/>
                  <a:pt x="16407" y="8098"/>
                  <a:pt x="16889" y="8098"/>
                </a:cubicBezTo>
                <a:cubicBezTo>
                  <a:pt x="17370" y="8098"/>
                  <a:pt x="17753" y="7767"/>
                  <a:pt x="17753" y="7360"/>
                </a:cubicBezTo>
                <a:cubicBezTo>
                  <a:pt x="17753" y="6954"/>
                  <a:pt x="17370" y="6623"/>
                  <a:pt x="16889" y="6623"/>
                </a:cubicBezTo>
                <a:close/>
                <a:moveTo>
                  <a:pt x="18800" y="7617"/>
                </a:moveTo>
                <a:cubicBezTo>
                  <a:pt x="18415" y="7617"/>
                  <a:pt x="18118" y="7887"/>
                  <a:pt x="18118" y="8226"/>
                </a:cubicBezTo>
                <a:cubicBezTo>
                  <a:pt x="18118" y="8565"/>
                  <a:pt x="18416" y="8836"/>
                  <a:pt x="18800" y="8836"/>
                </a:cubicBezTo>
                <a:cubicBezTo>
                  <a:pt x="19185" y="8836"/>
                  <a:pt x="19506" y="8565"/>
                  <a:pt x="19506" y="8226"/>
                </a:cubicBezTo>
                <a:cubicBezTo>
                  <a:pt x="19506" y="7887"/>
                  <a:pt x="19185" y="7617"/>
                  <a:pt x="18800" y="7617"/>
                </a:cubicBezTo>
                <a:close/>
                <a:moveTo>
                  <a:pt x="15682" y="8836"/>
                </a:moveTo>
                <a:cubicBezTo>
                  <a:pt x="13661" y="8836"/>
                  <a:pt x="12541" y="9177"/>
                  <a:pt x="12541" y="10551"/>
                </a:cubicBezTo>
                <a:cubicBezTo>
                  <a:pt x="12541" y="12638"/>
                  <a:pt x="14635" y="13446"/>
                  <a:pt x="14635" y="16196"/>
                </a:cubicBezTo>
                <a:cubicBezTo>
                  <a:pt x="14635" y="17227"/>
                  <a:pt x="11549" y="21600"/>
                  <a:pt x="16706" y="21600"/>
                </a:cubicBezTo>
                <a:cubicBezTo>
                  <a:pt x="21202" y="21600"/>
                  <a:pt x="19847" y="18387"/>
                  <a:pt x="19847" y="16693"/>
                </a:cubicBezTo>
                <a:cubicBezTo>
                  <a:pt x="19847" y="14999"/>
                  <a:pt x="21236" y="14783"/>
                  <a:pt x="21236" y="12524"/>
                </a:cubicBezTo>
                <a:cubicBezTo>
                  <a:pt x="21236" y="10928"/>
                  <a:pt x="17703" y="8836"/>
                  <a:pt x="15682" y="8836"/>
                </a:cubicBezTo>
                <a:close/>
                <a:moveTo>
                  <a:pt x="20030" y="8836"/>
                </a:moveTo>
                <a:cubicBezTo>
                  <a:pt x="19741" y="8836"/>
                  <a:pt x="19506" y="9062"/>
                  <a:pt x="19506" y="9333"/>
                </a:cubicBezTo>
                <a:cubicBezTo>
                  <a:pt x="19506" y="9604"/>
                  <a:pt x="19741" y="9814"/>
                  <a:pt x="20030" y="9814"/>
                </a:cubicBezTo>
                <a:cubicBezTo>
                  <a:pt x="20318" y="9814"/>
                  <a:pt x="20553" y="9604"/>
                  <a:pt x="20553" y="9333"/>
                </a:cubicBezTo>
                <a:cubicBezTo>
                  <a:pt x="20553" y="9062"/>
                  <a:pt x="20318" y="8836"/>
                  <a:pt x="20030" y="8836"/>
                </a:cubicBezTo>
                <a:close/>
                <a:moveTo>
                  <a:pt x="21077" y="9814"/>
                </a:moveTo>
                <a:cubicBezTo>
                  <a:pt x="20788" y="9814"/>
                  <a:pt x="20553" y="10040"/>
                  <a:pt x="20553" y="10311"/>
                </a:cubicBezTo>
                <a:cubicBezTo>
                  <a:pt x="20553" y="10582"/>
                  <a:pt x="20788" y="10808"/>
                  <a:pt x="21077" y="10808"/>
                </a:cubicBezTo>
                <a:cubicBezTo>
                  <a:pt x="21365" y="10808"/>
                  <a:pt x="21600" y="10582"/>
                  <a:pt x="21600" y="10311"/>
                </a:cubicBezTo>
                <a:cubicBezTo>
                  <a:pt x="21600" y="10040"/>
                  <a:pt x="21365" y="9814"/>
                  <a:pt x="21077" y="9814"/>
                </a:cubicBezTo>
                <a:close/>
              </a:path>
            </a:pathLst>
          </a:custGeom>
          <a:gradFill>
            <a:gsLst>
              <a:gs pos="0">
                <a:srgbClr val="FFC203"/>
              </a:gs>
              <a:gs pos="36658">
                <a:srgbClr val="FF7D25"/>
              </a:gs>
              <a:gs pos="77154">
                <a:srgbClr val="FF3847"/>
              </a:gs>
            </a:gsLst>
            <a:lin ang="2089253"/>
          </a:gradFill>
          <a:ln w="12700">
            <a:miter lim="400000"/>
          </a:ln>
        </p:spPr>
        <p:txBody>
          <a:bodyPr lIns="34289" rIns="34289" anchor="ctr"/>
          <a:lstStyle/>
          <a:p>
            <a:endParaRPr sz="1350"/>
          </a:p>
        </p:txBody>
      </p:sp>
      <p:sp>
        <p:nvSpPr>
          <p:cNvPr id="50" name="Freeform 126">
            <a:extLst>
              <a:ext uri="{FF2B5EF4-FFF2-40B4-BE49-F238E27FC236}">
                <a16:creationId xmlns:a16="http://schemas.microsoft.com/office/drawing/2014/main" xmlns="" id="{42B16BDC-53F6-4DED-BE51-89E73AC14B2F}"/>
              </a:ext>
            </a:extLst>
          </p:cNvPr>
          <p:cNvSpPr/>
          <p:nvPr/>
        </p:nvSpPr>
        <p:spPr>
          <a:xfrm>
            <a:off x="6821338" y="4321244"/>
            <a:ext cx="404471" cy="476736"/>
          </a:xfrm>
          <a:custGeom>
            <a:avLst/>
            <a:gdLst/>
            <a:ahLst/>
            <a:cxnLst>
              <a:cxn ang="0">
                <a:pos x="wd2" y="hd2"/>
              </a:cxn>
              <a:cxn ang="5400000">
                <a:pos x="wd2" y="hd2"/>
              </a:cxn>
              <a:cxn ang="10800000">
                <a:pos x="wd2" y="hd2"/>
              </a:cxn>
              <a:cxn ang="16200000">
                <a:pos x="wd2" y="hd2"/>
              </a:cxn>
            </a:cxnLst>
            <a:rect l="0" t="0" r="r" b="b"/>
            <a:pathLst>
              <a:path w="20532" h="21600" extrusionOk="0">
                <a:moveTo>
                  <a:pt x="10180" y="0"/>
                </a:moveTo>
                <a:cubicBezTo>
                  <a:pt x="8633" y="0"/>
                  <a:pt x="7222" y="1847"/>
                  <a:pt x="6420" y="4655"/>
                </a:cubicBezTo>
                <a:cubicBezTo>
                  <a:pt x="5274" y="4385"/>
                  <a:pt x="4250" y="4214"/>
                  <a:pt x="3334" y="4214"/>
                </a:cubicBezTo>
                <a:cubicBezTo>
                  <a:pt x="1844" y="4214"/>
                  <a:pt x="753" y="4595"/>
                  <a:pt x="266" y="5378"/>
                </a:cubicBezTo>
                <a:cubicBezTo>
                  <a:pt x="-536" y="6674"/>
                  <a:pt x="530" y="8756"/>
                  <a:pt x="2735" y="10862"/>
                </a:cubicBezTo>
                <a:cubicBezTo>
                  <a:pt x="616" y="12913"/>
                  <a:pt x="-358" y="14900"/>
                  <a:pt x="416" y="16169"/>
                </a:cubicBezTo>
                <a:cubicBezTo>
                  <a:pt x="902" y="16952"/>
                  <a:pt x="1994" y="17333"/>
                  <a:pt x="3483" y="17333"/>
                </a:cubicBezTo>
                <a:cubicBezTo>
                  <a:pt x="4342" y="17333"/>
                  <a:pt x="5332" y="17206"/>
                  <a:pt x="6420" y="16963"/>
                </a:cubicBezTo>
                <a:cubicBezTo>
                  <a:pt x="7251" y="19770"/>
                  <a:pt x="8633" y="21600"/>
                  <a:pt x="10180" y="21600"/>
                </a:cubicBezTo>
                <a:cubicBezTo>
                  <a:pt x="11726" y="21600"/>
                  <a:pt x="13119" y="19770"/>
                  <a:pt x="13921" y="16963"/>
                </a:cubicBezTo>
                <a:cubicBezTo>
                  <a:pt x="15066" y="17233"/>
                  <a:pt x="16110" y="17386"/>
                  <a:pt x="17026" y="17386"/>
                </a:cubicBezTo>
                <a:cubicBezTo>
                  <a:pt x="18515" y="17386"/>
                  <a:pt x="19607" y="17005"/>
                  <a:pt x="20094" y="16222"/>
                </a:cubicBezTo>
                <a:cubicBezTo>
                  <a:pt x="20867" y="14953"/>
                  <a:pt x="19894" y="12966"/>
                  <a:pt x="17774" y="10915"/>
                </a:cubicBezTo>
                <a:cubicBezTo>
                  <a:pt x="20037" y="8782"/>
                  <a:pt x="21064" y="6691"/>
                  <a:pt x="20262" y="5396"/>
                </a:cubicBezTo>
                <a:cubicBezTo>
                  <a:pt x="19775" y="4613"/>
                  <a:pt x="18684" y="4249"/>
                  <a:pt x="17194" y="4249"/>
                </a:cubicBezTo>
                <a:cubicBezTo>
                  <a:pt x="16249" y="4249"/>
                  <a:pt x="15161" y="4411"/>
                  <a:pt x="13958" y="4708"/>
                </a:cubicBezTo>
                <a:cubicBezTo>
                  <a:pt x="13128" y="1873"/>
                  <a:pt x="11755" y="0"/>
                  <a:pt x="10180" y="0"/>
                </a:cubicBezTo>
                <a:close/>
                <a:moveTo>
                  <a:pt x="10180" y="1076"/>
                </a:moveTo>
                <a:cubicBezTo>
                  <a:pt x="11039" y="1076"/>
                  <a:pt x="12157" y="2506"/>
                  <a:pt x="12873" y="4990"/>
                </a:cubicBezTo>
                <a:cubicBezTo>
                  <a:pt x="12043" y="5260"/>
                  <a:pt x="11142" y="5600"/>
                  <a:pt x="10255" y="5977"/>
                </a:cubicBezTo>
                <a:cubicBezTo>
                  <a:pt x="9310" y="5573"/>
                  <a:pt x="8411" y="5207"/>
                  <a:pt x="7524" y="4937"/>
                </a:cubicBezTo>
                <a:cubicBezTo>
                  <a:pt x="8240" y="2480"/>
                  <a:pt x="9321" y="1076"/>
                  <a:pt x="10180" y="1076"/>
                </a:cubicBezTo>
                <a:close/>
                <a:moveTo>
                  <a:pt x="3296" y="5325"/>
                </a:moveTo>
                <a:cubicBezTo>
                  <a:pt x="4127" y="5325"/>
                  <a:pt x="5071" y="5452"/>
                  <a:pt x="6102" y="5695"/>
                </a:cubicBezTo>
                <a:cubicBezTo>
                  <a:pt x="5902" y="6559"/>
                  <a:pt x="5776" y="7509"/>
                  <a:pt x="5690" y="8481"/>
                </a:cubicBezTo>
                <a:cubicBezTo>
                  <a:pt x="4889" y="9021"/>
                  <a:pt x="4169" y="9554"/>
                  <a:pt x="3539" y="10121"/>
                </a:cubicBezTo>
                <a:cubicBezTo>
                  <a:pt x="1621" y="8285"/>
                  <a:pt x="809" y="6644"/>
                  <a:pt x="1239" y="5942"/>
                </a:cubicBezTo>
                <a:cubicBezTo>
                  <a:pt x="1496" y="5537"/>
                  <a:pt x="2237" y="5325"/>
                  <a:pt x="3296" y="5325"/>
                </a:cubicBezTo>
                <a:close/>
                <a:moveTo>
                  <a:pt x="17194" y="5325"/>
                </a:moveTo>
                <a:cubicBezTo>
                  <a:pt x="18254" y="5325"/>
                  <a:pt x="19023" y="5564"/>
                  <a:pt x="19252" y="5942"/>
                </a:cubicBezTo>
                <a:cubicBezTo>
                  <a:pt x="19682" y="6644"/>
                  <a:pt x="18917" y="8285"/>
                  <a:pt x="16970" y="10121"/>
                </a:cubicBezTo>
                <a:cubicBezTo>
                  <a:pt x="16283" y="9527"/>
                  <a:pt x="15510" y="8942"/>
                  <a:pt x="14650" y="8375"/>
                </a:cubicBezTo>
                <a:cubicBezTo>
                  <a:pt x="14565" y="7458"/>
                  <a:pt x="14421" y="6567"/>
                  <a:pt x="14220" y="5731"/>
                </a:cubicBezTo>
                <a:cubicBezTo>
                  <a:pt x="15309" y="5461"/>
                  <a:pt x="16335" y="5325"/>
                  <a:pt x="17194" y="5325"/>
                </a:cubicBezTo>
                <a:close/>
                <a:moveTo>
                  <a:pt x="7224" y="5995"/>
                </a:moveTo>
                <a:cubicBezTo>
                  <a:pt x="7769" y="6157"/>
                  <a:pt x="8354" y="6379"/>
                  <a:pt x="8927" y="6595"/>
                </a:cubicBezTo>
                <a:cubicBezTo>
                  <a:pt x="8640" y="6730"/>
                  <a:pt x="8315" y="6891"/>
                  <a:pt x="8029" y="7053"/>
                </a:cubicBezTo>
                <a:cubicBezTo>
                  <a:pt x="7685" y="7269"/>
                  <a:pt x="7316" y="7490"/>
                  <a:pt x="6944" y="7705"/>
                </a:cubicBezTo>
                <a:cubicBezTo>
                  <a:pt x="7030" y="7112"/>
                  <a:pt x="7110" y="6535"/>
                  <a:pt x="7224" y="5995"/>
                </a:cubicBezTo>
                <a:close/>
                <a:moveTo>
                  <a:pt x="13135" y="6048"/>
                </a:moveTo>
                <a:cubicBezTo>
                  <a:pt x="13250" y="6534"/>
                  <a:pt x="13330" y="7042"/>
                  <a:pt x="13416" y="7582"/>
                </a:cubicBezTo>
                <a:cubicBezTo>
                  <a:pt x="13101" y="7393"/>
                  <a:pt x="12806" y="7242"/>
                  <a:pt x="12462" y="7053"/>
                </a:cubicBezTo>
                <a:cubicBezTo>
                  <a:pt x="12176" y="6918"/>
                  <a:pt x="11898" y="6757"/>
                  <a:pt x="11583" y="6595"/>
                </a:cubicBezTo>
                <a:cubicBezTo>
                  <a:pt x="12098" y="6379"/>
                  <a:pt x="12620" y="6210"/>
                  <a:pt x="13135" y="6048"/>
                </a:cubicBezTo>
                <a:close/>
                <a:moveTo>
                  <a:pt x="10255" y="7176"/>
                </a:moveTo>
                <a:cubicBezTo>
                  <a:pt x="10799" y="7419"/>
                  <a:pt x="11357" y="7691"/>
                  <a:pt x="11901" y="7988"/>
                </a:cubicBezTo>
                <a:cubicBezTo>
                  <a:pt x="12474" y="8312"/>
                  <a:pt x="13050" y="8651"/>
                  <a:pt x="13566" y="8975"/>
                </a:cubicBezTo>
                <a:cubicBezTo>
                  <a:pt x="13623" y="9569"/>
                  <a:pt x="13622" y="10161"/>
                  <a:pt x="13622" y="10809"/>
                </a:cubicBezTo>
                <a:cubicBezTo>
                  <a:pt x="13622" y="11484"/>
                  <a:pt x="13585" y="12128"/>
                  <a:pt x="13528" y="12748"/>
                </a:cubicBezTo>
                <a:cubicBezTo>
                  <a:pt x="13070" y="13045"/>
                  <a:pt x="12585" y="13315"/>
                  <a:pt x="12069" y="13612"/>
                </a:cubicBezTo>
                <a:cubicBezTo>
                  <a:pt x="11468" y="13936"/>
                  <a:pt x="10856" y="14224"/>
                  <a:pt x="10255" y="14494"/>
                </a:cubicBezTo>
                <a:cubicBezTo>
                  <a:pt x="9653" y="14224"/>
                  <a:pt x="9060" y="13936"/>
                  <a:pt x="8459" y="13612"/>
                </a:cubicBezTo>
                <a:cubicBezTo>
                  <a:pt x="7886" y="13288"/>
                  <a:pt x="7310" y="12967"/>
                  <a:pt x="6794" y="12643"/>
                </a:cubicBezTo>
                <a:cubicBezTo>
                  <a:pt x="6737" y="12049"/>
                  <a:pt x="6738" y="11457"/>
                  <a:pt x="6738" y="10809"/>
                </a:cubicBezTo>
                <a:cubicBezTo>
                  <a:pt x="6738" y="10215"/>
                  <a:pt x="6765" y="9648"/>
                  <a:pt x="6794" y="9081"/>
                </a:cubicBezTo>
                <a:cubicBezTo>
                  <a:pt x="7367" y="8703"/>
                  <a:pt x="7969" y="8339"/>
                  <a:pt x="8627" y="7988"/>
                </a:cubicBezTo>
                <a:cubicBezTo>
                  <a:pt x="9171" y="7691"/>
                  <a:pt x="9711" y="7419"/>
                  <a:pt x="10255" y="7176"/>
                </a:cubicBezTo>
                <a:close/>
                <a:moveTo>
                  <a:pt x="10180" y="9187"/>
                </a:moveTo>
                <a:cubicBezTo>
                  <a:pt x="9231" y="9187"/>
                  <a:pt x="8459" y="9914"/>
                  <a:pt x="8459" y="10809"/>
                </a:cubicBezTo>
                <a:cubicBezTo>
                  <a:pt x="8459" y="11703"/>
                  <a:pt x="9231" y="12431"/>
                  <a:pt x="10180" y="12431"/>
                </a:cubicBezTo>
                <a:cubicBezTo>
                  <a:pt x="11129" y="12431"/>
                  <a:pt x="11901" y="11703"/>
                  <a:pt x="11901" y="10809"/>
                </a:cubicBezTo>
                <a:cubicBezTo>
                  <a:pt x="11901" y="9914"/>
                  <a:pt x="11129" y="9187"/>
                  <a:pt x="10180" y="9187"/>
                </a:cubicBezTo>
                <a:close/>
                <a:moveTo>
                  <a:pt x="14725" y="9768"/>
                </a:moveTo>
                <a:cubicBezTo>
                  <a:pt x="15241" y="10146"/>
                  <a:pt x="15699" y="10501"/>
                  <a:pt x="16128" y="10879"/>
                </a:cubicBezTo>
                <a:cubicBezTo>
                  <a:pt x="15699" y="11230"/>
                  <a:pt x="15241" y="11604"/>
                  <a:pt x="14725" y="11955"/>
                </a:cubicBezTo>
                <a:cubicBezTo>
                  <a:pt x="14754" y="11577"/>
                  <a:pt x="14763" y="11204"/>
                  <a:pt x="14763" y="10826"/>
                </a:cubicBezTo>
                <a:cubicBezTo>
                  <a:pt x="14763" y="10448"/>
                  <a:pt x="14754" y="10092"/>
                  <a:pt x="14725" y="9768"/>
                </a:cubicBezTo>
                <a:close/>
                <a:moveTo>
                  <a:pt x="5616" y="9892"/>
                </a:moveTo>
                <a:cubicBezTo>
                  <a:pt x="5616" y="10189"/>
                  <a:pt x="5597" y="10485"/>
                  <a:pt x="5597" y="10809"/>
                </a:cubicBezTo>
                <a:cubicBezTo>
                  <a:pt x="5597" y="11160"/>
                  <a:pt x="5587" y="11508"/>
                  <a:pt x="5616" y="11831"/>
                </a:cubicBezTo>
                <a:cubicBezTo>
                  <a:pt x="5157" y="11508"/>
                  <a:pt x="4772" y="11186"/>
                  <a:pt x="4400" y="10862"/>
                </a:cubicBezTo>
                <a:cubicBezTo>
                  <a:pt x="4772" y="10538"/>
                  <a:pt x="5186" y="10216"/>
                  <a:pt x="5616" y="9892"/>
                </a:cubicBezTo>
                <a:close/>
                <a:moveTo>
                  <a:pt x="3558" y="11620"/>
                </a:moveTo>
                <a:cubicBezTo>
                  <a:pt x="4217" y="12160"/>
                  <a:pt x="4936" y="12685"/>
                  <a:pt x="5709" y="13224"/>
                </a:cubicBezTo>
                <a:cubicBezTo>
                  <a:pt x="5795" y="14169"/>
                  <a:pt x="5939" y="15103"/>
                  <a:pt x="6139" y="15940"/>
                </a:cubicBezTo>
                <a:cubicBezTo>
                  <a:pt x="5194" y="16183"/>
                  <a:pt x="4285" y="16275"/>
                  <a:pt x="3483" y="16275"/>
                </a:cubicBezTo>
                <a:cubicBezTo>
                  <a:pt x="2424" y="16275"/>
                  <a:pt x="1636" y="16036"/>
                  <a:pt x="1407" y="15658"/>
                </a:cubicBezTo>
                <a:cubicBezTo>
                  <a:pt x="977" y="14956"/>
                  <a:pt x="1725" y="13402"/>
                  <a:pt x="3558" y="11620"/>
                </a:cubicBezTo>
                <a:close/>
                <a:moveTo>
                  <a:pt x="16970" y="11620"/>
                </a:moveTo>
                <a:cubicBezTo>
                  <a:pt x="18803" y="13402"/>
                  <a:pt x="19551" y="14956"/>
                  <a:pt x="19121" y="15658"/>
                </a:cubicBezTo>
                <a:cubicBezTo>
                  <a:pt x="18863" y="16063"/>
                  <a:pt x="18104" y="16275"/>
                  <a:pt x="17045" y="16275"/>
                </a:cubicBezTo>
                <a:cubicBezTo>
                  <a:pt x="16214" y="16275"/>
                  <a:pt x="15241" y="16148"/>
                  <a:pt x="14239" y="15905"/>
                </a:cubicBezTo>
                <a:cubicBezTo>
                  <a:pt x="14411" y="15095"/>
                  <a:pt x="14564" y="14266"/>
                  <a:pt x="14650" y="13348"/>
                </a:cubicBezTo>
                <a:cubicBezTo>
                  <a:pt x="15510" y="12781"/>
                  <a:pt x="16283" y="12214"/>
                  <a:pt x="16970" y="11620"/>
                </a:cubicBezTo>
                <a:close/>
                <a:moveTo>
                  <a:pt x="6962" y="14018"/>
                </a:moveTo>
                <a:cubicBezTo>
                  <a:pt x="7277" y="14207"/>
                  <a:pt x="7573" y="14358"/>
                  <a:pt x="7916" y="14547"/>
                </a:cubicBezTo>
                <a:cubicBezTo>
                  <a:pt x="8232" y="14709"/>
                  <a:pt x="8583" y="14914"/>
                  <a:pt x="8927" y="15076"/>
                </a:cubicBezTo>
                <a:cubicBezTo>
                  <a:pt x="8354" y="15292"/>
                  <a:pt x="7806" y="15478"/>
                  <a:pt x="7262" y="15640"/>
                </a:cubicBezTo>
                <a:cubicBezTo>
                  <a:pt x="7147" y="15127"/>
                  <a:pt x="7048" y="14585"/>
                  <a:pt x="6962" y="14018"/>
                </a:cubicBezTo>
                <a:close/>
                <a:moveTo>
                  <a:pt x="13378" y="14124"/>
                </a:moveTo>
                <a:cubicBezTo>
                  <a:pt x="13293" y="14637"/>
                  <a:pt x="13221" y="15146"/>
                  <a:pt x="13135" y="15605"/>
                </a:cubicBezTo>
                <a:cubicBezTo>
                  <a:pt x="12648" y="15443"/>
                  <a:pt x="12117" y="15292"/>
                  <a:pt x="11601" y="15076"/>
                </a:cubicBezTo>
                <a:cubicBezTo>
                  <a:pt x="11945" y="14914"/>
                  <a:pt x="12305" y="14718"/>
                  <a:pt x="12649" y="14529"/>
                </a:cubicBezTo>
                <a:cubicBezTo>
                  <a:pt x="12907" y="14394"/>
                  <a:pt x="13149" y="14259"/>
                  <a:pt x="13378" y="14124"/>
                </a:cubicBezTo>
                <a:close/>
                <a:moveTo>
                  <a:pt x="10255" y="15693"/>
                </a:moveTo>
                <a:cubicBezTo>
                  <a:pt x="11142" y="16071"/>
                  <a:pt x="12006" y="16385"/>
                  <a:pt x="12836" y="16628"/>
                </a:cubicBezTo>
                <a:cubicBezTo>
                  <a:pt x="12120" y="19111"/>
                  <a:pt x="11039" y="20524"/>
                  <a:pt x="10180" y="20524"/>
                </a:cubicBezTo>
                <a:cubicBezTo>
                  <a:pt x="9321" y="20524"/>
                  <a:pt x="8240" y="19110"/>
                  <a:pt x="7524" y="16680"/>
                </a:cubicBezTo>
                <a:cubicBezTo>
                  <a:pt x="8411" y="16410"/>
                  <a:pt x="9310" y="16098"/>
                  <a:pt x="10255" y="15693"/>
                </a:cubicBezTo>
                <a:close/>
              </a:path>
            </a:pathLst>
          </a:custGeom>
          <a:gradFill>
            <a:gsLst>
              <a:gs pos="1890">
                <a:srgbClr val="FF2A70"/>
              </a:gs>
              <a:gs pos="64134">
                <a:srgbClr val="E1359B"/>
              </a:gs>
              <a:gs pos="98899">
                <a:srgbClr val="C23FC6"/>
              </a:gs>
            </a:gsLst>
            <a:lin ang="2089253"/>
          </a:gradFill>
          <a:ln w="12700">
            <a:miter lim="400000"/>
          </a:ln>
        </p:spPr>
        <p:txBody>
          <a:bodyPr lIns="34289" rIns="34289" anchor="ctr"/>
          <a:lstStyle/>
          <a:p>
            <a:endParaRPr sz="1350"/>
          </a:p>
        </p:txBody>
      </p:sp>
      <p:sp>
        <p:nvSpPr>
          <p:cNvPr id="51" name="Freeform 78">
            <a:extLst>
              <a:ext uri="{FF2B5EF4-FFF2-40B4-BE49-F238E27FC236}">
                <a16:creationId xmlns:a16="http://schemas.microsoft.com/office/drawing/2014/main" xmlns="" id="{214C395E-4889-4F4D-B5D3-64749DA458C4}"/>
              </a:ext>
            </a:extLst>
          </p:cNvPr>
          <p:cNvSpPr/>
          <p:nvPr/>
        </p:nvSpPr>
        <p:spPr>
          <a:xfrm>
            <a:off x="6196021" y="2720032"/>
            <a:ext cx="343278" cy="453980"/>
          </a:xfrm>
          <a:custGeom>
            <a:avLst/>
            <a:gdLst/>
            <a:ahLst/>
            <a:cxnLst>
              <a:cxn ang="0">
                <a:pos x="wd2" y="hd2"/>
              </a:cxn>
              <a:cxn ang="5400000">
                <a:pos x="wd2" y="hd2"/>
              </a:cxn>
              <a:cxn ang="10800000">
                <a:pos x="wd2" y="hd2"/>
              </a:cxn>
              <a:cxn ang="16200000">
                <a:pos x="wd2" y="hd2"/>
              </a:cxn>
            </a:cxnLst>
            <a:rect l="0" t="0" r="r" b="b"/>
            <a:pathLst>
              <a:path w="21234" h="21600" extrusionOk="0">
                <a:moveTo>
                  <a:pt x="16954" y="0"/>
                </a:moveTo>
                <a:cubicBezTo>
                  <a:pt x="16258" y="0"/>
                  <a:pt x="15672" y="459"/>
                  <a:pt x="15672" y="1025"/>
                </a:cubicBezTo>
                <a:cubicBezTo>
                  <a:pt x="15672" y="1590"/>
                  <a:pt x="16258" y="2570"/>
                  <a:pt x="16954" y="2570"/>
                </a:cubicBezTo>
                <a:cubicBezTo>
                  <a:pt x="17651" y="2570"/>
                  <a:pt x="18215" y="1590"/>
                  <a:pt x="18215" y="1025"/>
                </a:cubicBezTo>
                <a:cubicBezTo>
                  <a:pt x="18216" y="459"/>
                  <a:pt x="17651" y="0"/>
                  <a:pt x="16954" y="0"/>
                </a:cubicBezTo>
                <a:close/>
                <a:moveTo>
                  <a:pt x="13605" y="1445"/>
                </a:moveTo>
                <a:cubicBezTo>
                  <a:pt x="13288" y="1515"/>
                  <a:pt x="13014" y="1670"/>
                  <a:pt x="12840" y="1915"/>
                </a:cubicBezTo>
                <a:cubicBezTo>
                  <a:pt x="12492" y="2403"/>
                  <a:pt x="12714" y="3060"/>
                  <a:pt x="13315" y="3342"/>
                </a:cubicBezTo>
                <a:cubicBezTo>
                  <a:pt x="13917" y="3625"/>
                  <a:pt x="15241" y="3697"/>
                  <a:pt x="15590" y="3208"/>
                </a:cubicBezTo>
                <a:cubicBezTo>
                  <a:pt x="15938" y="2720"/>
                  <a:pt x="15178" y="1811"/>
                  <a:pt x="14576" y="1528"/>
                </a:cubicBezTo>
                <a:cubicBezTo>
                  <a:pt x="14276" y="1387"/>
                  <a:pt x="13921" y="1374"/>
                  <a:pt x="13605" y="1445"/>
                </a:cubicBezTo>
                <a:close/>
                <a:moveTo>
                  <a:pt x="20283" y="1445"/>
                </a:moveTo>
                <a:cubicBezTo>
                  <a:pt x="19967" y="1374"/>
                  <a:pt x="19612" y="1387"/>
                  <a:pt x="19311" y="1528"/>
                </a:cubicBezTo>
                <a:cubicBezTo>
                  <a:pt x="18710" y="1811"/>
                  <a:pt x="17950" y="2719"/>
                  <a:pt x="18298" y="3208"/>
                </a:cubicBezTo>
                <a:cubicBezTo>
                  <a:pt x="18646" y="3697"/>
                  <a:pt x="19992" y="3625"/>
                  <a:pt x="20593" y="3342"/>
                </a:cubicBezTo>
                <a:cubicBezTo>
                  <a:pt x="21195" y="3060"/>
                  <a:pt x="21417" y="2403"/>
                  <a:pt x="21069" y="1915"/>
                </a:cubicBezTo>
                <a:cubicBezTo>
                  <a:pt x="20895" y="1670"/>
                  <a:pt x="20600" y="1515"/>
                  <a:pt x="20283" y="1445"/>
                </a:cubicBezTo>
                <a:close/>
                <a:moveTo>
                  <a:pt x="4280" y="2049"/>
                </a:moveTo>
                <a:cubicBezTo>
                  <a:pt x="3583" y="2049"/>
                  <a:pt x="3019" y="2508"/>
                  <a:pt x="3019" y="3074"/>
                </a:cubicBezTo>
                <a:cubicBezTo>
                  <a:pt x="3018" y="3640"/>
                  <a:pt x="3583" y="4619"/>
                  <a:pt x="4280" y="4619"/>
                </a:cubicBezTo>
                <a:cubicBezTo>
                  <a:pt x="4976" y="4619"/>
                  <a:pt x="5541" y="3639"/>
                  <a:pt x="5541" y="3074"/>
                </a:cubicBezTo>
                <a:cubicBezTo>
                  <a:pt x="5541" y="2508"/>
                  <a:pt x="4976" y="2049"/>
                  <a:pt x="4280" y="2049"/>
                </a:cubicBezTo>
                <a:close/>
                <a:moveTo>
                  <a:pt x="16954" y="3074"/>
                </a:moveTo>
                <a:cubicBezTo>
                  <a:pt x="16430" y="3074"/>
                  <a:pt x="16003" y="3420"/>
                  <a:pt x="16003" y="3846"/>
                </a:cubicBezTo>
                <a:cubicBezTo>
                  <a:pt x="16003" y="4272"/>
                  <a:pt x="16430" y="4619"/>
                  <a:pt x="16954" y="4619"/>
                </a:cubicBezTo>
                <a:cubicBezTo>
                  <a:pt x="17479" y="4619"/>
                  <a:pt x="17905" y="4272"/>
                  <a:pt x="17905" y="3846"/>
                </a:cubicBezTo>
                <a:cubicBezTo>
                  <a:pt x="17905" y="3420"/>
                  <a:pt x="17479" y="3074"/>
                  <a:pt x="16954" y="3074"/>
                </a:cubicBezTo>
                <a:close/>
                <a:moveTo>
                  <a:pt x="951" y="3494"/>
                </a:moveTo>
                <a:cubicBezTo>
                  <a:pt x="634" y="3564"/>
                  <a:pt x="339" y="3736"/>
                  <a:pt x="165" y="3981"/>
                </a:cubicBezTo>
                <a:cubicBezTo>
                  <a:pt x="-183" y="4469"/>
                  <a:pt x="39" y="5109"/>
                  <a:pt x="641" y="5392"/>
                </a:cubicBezTo>
                <a:cubicBezTo>
                  <a:pt x="1242" y="5674"/>
                  <a:pt x="2567" y="5746"/>
                  <a:pt x="2915" y="5257"/>
                </a:cubicBezTo>
                <a:cubicBezTo>
                  <a:pt x="3263" y="4769"/>
                  <a:pt x="2503" y="3877"/>
                  <a:pt x="1902" y="3594"/>
                </a:cubicBezTo>
                <a:cubicBezTo>
                  <a:pt x="1601" y="3453"/>
                  <a:pt x="1267" y="3423"/>
                  <a:pt x="951" y="3494"/>
                </a:cubicBezTo>
                <a:close/>
                <a:moveTo>
                  <a:pt x="7629" y="3494"/>
                </a:moveTo>
                <a:cubicBezTo>
                  <a:pt x="7313" y="3423"/>
                  <a:pt x="6958" y="3453"/>
                  <a:pt x="6658" y="3594"/>
                </a:cubicBezTo>
                <a:cubicBezTo>
                  <a:pt x="6056" y="3877"/>
                  <a:pt x="5296" y="4769"/>
                  <a:pt x="5644" y="5257"/>
                </a:cubicBezTo>
                <a:cubicBezTo>
                  <a:pt x="5993" y="5746"/>
                  <a:pt x="7317" y="5675"/>
                  <a:pt x="7919" y="5392"/>
                </a:cubicBezTo>
                <a:cubicBezTo>
                  <a:pt x="8520" y="5109"/>
                  <a:pt x="8743" y="4469"/>
                  <a:pt x="8394" y="3981"/>
                </a:cubicBezTo>
                <a:cubicBezTo>
                  <a:pt x="8220" y="3736"/>
                  <a:pt x="7946" y="3564"/>
                  <a:pt x="7629" y="3494"/>
                </a:cubicBezTo>
                <a:close/>
                <a:moveTo>
                  <a:pt x="14535" y="4132"/>
                </a:moveTo>
                <a:cubicBezTo>
                  <a:pt x="14084" y="4125"/>
                  <a:pt x="13616" y="4226"/>
                  <a:pt x="13315" y="4367"/>
                </a:cubicBezTo>
                <a:cubicBezTo>
                  <a:pt x="12714" y="4650"/>
                  <a:pt x="12491" y="5289"/>
                  <a:pt x="12840" y="5778"/>
                </a:cubicBezTo>
                <a:cubicBezTo>
                  <a:pt x="13188" y="6267"/>
                  <a:pt x="13975" y="6447"/>
                  <a:pt x="14576" y="6164"/>
                </a:cubicBezTo>
                <a:cubicBezTo>
                  <a:pt x="15178" y="5881"/>
                  <a:pt x="15938" y="4990"/>
                  <a:pt x="15590" y="4501"/>
                </a:cubicBezTo>
                <a:cubicBezTo>
                  <a:pt x="15415" y="4257"/>
                  <a:pt x="14986" y="4138"/>
                  <a:pt x="14535" y="4132"/>
                </a:cubicBezTo>
                <a:close/>
                <a:moveTo>
                  <a:pt x="19353" y="4132"/>
                </a:moveTo>
                <a:cubicBezTo>
                  <a:pt x="18902" y="4138"/>
                  <a:pt x="18472" y="4257"/>
                  <a:pt x="18298" y="4501"/>
                </a:cubicBezTo>
                <a:cubicBezTo>
                  <a:pt x="17950" y="4990"/>
                  <a:pt x="18710" y="5881"/>
                  <a:pt x="19311" y="6164"/>
                </a:cubicBezTo>
                <a:cubicBezTo>
                  <a:pt x="19913" y="6447"/>
                  <a:pt x="20721" y="6267"/>
                  <a:pt x="21069" y="5778"/>
                </a:cubicBezTo>
                <a:cubicBezTo>
                  <a:pt x="21417" y="5289"/>
                  <a:pt x="21195" y="4650"/>
                  <a:pt x="20593" y="4367"/>
                </a:cubicBezTo>
                <a:cubicBezTo>
                  <a:pt x="20293" y="4226"/>
                  <a:pt x="19804" y="4125"/>
                  <a:pt x="19353" y="4132"/>
                </a:cubicBezTo>
                <a:close/>
                <a:moveTo>
                  <a:pt x="4280" y="5140"/>
                </a:moveTo>
                <a:cubicBezTo>
                  <a:pt x="3755" y="5140"/>
                  <a:pt x="3329" y="5486"/>
                  <a:pt x="3329" y="5912"/>
                </a:cubicBezTo>
                <a:cubicBezTo>
                  <a:pt x="3329" y="6338"/>
                  <a:pt x="3755" y="6685"/>
                  <a:pt x="4280" y="6685"/>
                </a:cubicBezTo>
                <a:cubicBezTo>
                  <a:pt x="4804" y="6685"/>
                  <a:pt x="5231" y="6338"/>
                  <a:pt x="5231" y="5912"/>
                </a:cubicBezTo>
                <a:cubicBezTo>
                  <a:pt x="5231" y="5486"/>
                  <a:pt x="4804" y="5140"/>
                  <a:pt x="4280" y="5140"/>
                </a:cubicBezTo>
                <a:close/>
                <a:moveTo>
                  <a:pt x="16954" y="5140"/>
                </a:moveTo>
                <a:cubicBezTo>
                  <a:pt x="16258" y="5140"/>
                  <a:pt x="15672" y="6119"/>
                  <a:pt x="15672" y="6685"/>
                </a:cubicBezTo>
                <a:cubicBezTo>
                  <a:pt x="15672" y="7251"/>
                  <a:pt x="16258" y="7710"/>
                  <a:pt x="16954" y="7710"/>
                </a:cubicBezTo>
                <a:cubicBezTo>
                  <a:pt x="17651" y="7710"/>
                  <a:pt x="18215" y="7251"/>
                  <a:pt x="18215" y="6685"/>
                </a:cubicBezTo>
                <a:cubicBezTo>
                  <a:pt x="18216" y="6119"/>
                  <a:pt x="17651" y="5140"/>
                  <a:pt x="16954" y="5140"/>
                </a:cubicBezTo>
                <a:close/>
                <a:moveTo>
                  <a:pt x="1881" y="6198"/>
                </a:moveTo>
                <a:cubicBezTo>
                  <a:pt x="1430" y="6191"/>
                  <a:pt x="941" y="6275"/>
                  <a:pt x="641" y="6416"/>
                </a:cubicBezTo>
                <a:cubicBezTo>
                  <a:pt x="39" y="6699"/>
                  <a:pt x="-183" y="7355"/>
                  <a:pt x="165" y="7844"/>
                </a:cubicBezTo>
                <a:cubicBezTo>
                  <a:pt x="513" y="8332"/>
                  <a:pt x="1301" y="8513"/>
                  <a:pt x="1902" y="8230"/>
                </a:cubicBezTo>
                <a:cubicBezTo>
                  <a:pt x="2503" y="7947"/>
                  <a:pt x="3263" y="7039"/>
                  <a:pt x="2915" y="6551"/>
                </a:cubicBezTo>
                <a:cubicBezTo>
                  <a:pt x="2741" y="6306"/>
                  <a:pt x="2332" y="6204"/>
                  <a:pt x="1881" y="6198"/>
                </a:cubicBezTo>
                <a:close/>
                <a:moveTo>
                  <a:pt x="6699" y="6198"/>
                </a:moveTo>
                <a:cubicBezTo>
                  <a:pt x="6248" y="6204"/>
                  <a:pt x="5818" y="6306"/>
                  <a:pt x="5644" y="6551"/>
                </a:cubicBezTo>
                <a:cubicBezTo>
                  <a:pt x="5296" y="7039"/>
                  <a:pt x="6056" y="7947"/>
                  <a:pt x="6658" y="8230"/>
                </a:cubicBezTo>
                <a:cubicBezTo>
                  <a:pt x="7259" y="8513"/>
                  <a:pt x="8046" y="8332"/>
                  <a:pt x="8394" y="7844"/>
                </a:cubicBezTo>
                <a:cubicBezTo>
                  <a:pt x="8742" y="7355"/>
                  <a:pt x="8520" y="6699"/>
                  <a:pt x="7919" y="6416"/>
                </a:cubicBezTo>
                <a:cubicBezTo>
                  <a:pt x="7618" y="6275"/>
                  <a:pt x="7150" y="6191"/>
                  <a:pt x="6699" y="6198"/>
                </a:cubicBezTo>
                <a:close/>
                <a:moveTo>
                  <a:pt x="14535" y="6450"/>
                </a:moveTo>
                <a:cubicBezTo>
                  <a:pt x="14373" y="6453"/>
                  <a:pt x="14212" y="6498"/>
                  <a:pt x="14101" y="6601"/>
                </a:cubicBezTo>
                <a:cubicBezTo>
                  <a:pt x="13278" y="7321"/>
                  <a:pt x="11492" y="9126"/>
                  <a:pt x="11144" y="11337"/>
                </a:cubicBezTo>
                <a:lnTo>
                  <a:pt x="9035" y="11337"/>
                </a:lnTo>
                <a:cubicBezTo>
                  <a:pt x="8782" y="10515"/>
                  <a:pt x="8368" y="10025"/>
                  <a:pt x="7133" y="8919"/>
                </a:cubicBezTo>
                <a:cubicBezTo>
                  <a:pt x="6911" y="8713"/>
                  <a:pt x="6497" y="8680"/>
                  <a:pt x="6244" y="8885"/>
                </a:cubicBezTo>
                <a:cubicBezTo>
                  <a:pt x="5991" y="9065"/>
                  <a:pt x="5970" y="9402"/>
                  <a:pt x="6223" y="9607"/>
                </a:cubicBezTo>
                <a:cubicBezTo>
                  <a:pt x="7173" y="10456"/>
                  <a:pt x="7543" y="10841"/>
                  <a:pt x="7733" y="11304"/>
                </a:cubicBezTo>
                <a:lnTo>
                  <a:pt x="5107" y="11304"/>
                </a:lnTo>
                <a:cubicBezTo>
                  <a:pt x="4410" y="11304"/>
                  <a:pt x="3846" y="11780"/>
                  <a:pt x="3846" y="12345"/>
                </a:cubicBezTo>
                <a:lnTo>
                  <a:pt x="3846" y="13370"/>
                </a:lnTo>
                <a:lnTo>
                  <a:pt x="18402" y="13370"/>
                </a:lnTo>
                <a:lnTo>
                  <a:pt x="18402" y="12345"/>
                </a:lnTo>
                <a:cubicBezTo>
                  <a:pt x="18370" y="11780"/>
                  <a:pt x="17795" y="11304"/>
                  <a:pt x="17099" y="11304"/>
                </a:cubicBezTo>
                <a:lnTo>
                  <a:pt x="12426" y="11304"/>
                </a:lnTo>
                <a:cubicBezTo>
                  <a:pt x="12679" y="9967"/>
                  <a:pt x="13618" y="8524"/>
                  <a:pt x="15011" y="7290"/>
                </a:cubicBezTo>
                <a:cubicBezTo>
                  <a:pt x="15232" y="7084"/>
                  <a:pt x="15243" y="6764"/>
                  <a:pt x="14990" y="6584"/>
                </a:cubicBezTo>
                <a:cubicBezTo>
                  <a:pt x="14863" y="6494"/>
                  <a:pt x="14697" y="6447"/>
                  <a:pt x="14535" y="6450"/>
                </a:cubicBezTo>
                <a:close/>
                <a:moveTo>
                  <a:pt x="4280" y="7189"/>
                </a:moveTo>
                <a:cubicBezTo>
                  <a:pt x="3583" y="7189"/>
                  <a:pt x="3019" y="8168"/>
                  <a:pt x="3019" y="8734"/>
                </a:cubicBezTo>
                <a:cubicBezTo>
                  <a:pt x="3018" y="9300"/>
                  <a:pt x="3583" y="9759"/>
                  <a:pt x="4280" y="9759"/>
                </a:cubicBezTo>
                <a:cubicBezTo>
                  <a:pt x="4976" y="9759"/>
                  <a:pt x="5541" y="9300"/>
                  <a:pt x="5541" y="8734"/>
                </a:cubicBezTo>
                <a:cubicBezTo>
                  <a:pt x="5541" y="8168"/>
                  <a:pt x="4976" y="7189"/>
                  <a:pt x="4280" y="7189"/>
                </a:cubicBezTo>
                <a:close/>
                <a:moveTo>
                  <a:pt x="5086" y="14394"/>
                </a:moveTo>
                <a:lnTo>
                  <a:pt x="6471" y="20743"/>
                </a:lnTo>
                <a:cubicBezTo>
                  <a:pt x="6566" y="21232"/>
                  <a:pt x="7111" y="21600"/>
                  <a:pt x="7712" y="21600"/>
                </a:cubicBezTo>
                <a:lnTo>
                  <a:pt x="14452" y="21600"/>
                </a:lnTo>
                <a:cubicBezTo>
                  <a:pt x="15054" y="21600"/>
                  <a:pt x="15577" y="21232"/>
                  <a:pt x="15672" y="20743"/>
                </a:cubicBezTo>
                <a:lnTo>
                  <a:pt x="17099" y="14394"/>
                </a:lnTo>
                <a:lnTo>
                  <a:pt x="5086" y="14394"/>
                </a:lnTo>
                <a:close/>
              </a:path>
            </a:pathLst>
          </a:custGeom>
          <a:gradFill>
            <a:gsLst>
              <a:gs pos="0">
                <a:srgbClr val="00F2FE"/>
              </a:gs>
              <a:gs pos="36658">
                <a:srgbClr val="28CFFE"/>
              </a:gs>
              <a:gs pos="77154">
                <a:srgbClr val="4FACFE"/>
              </a:gs>
            </a:gsLst>
            <a:lin ang="2089253"/>
          </a:gradFill>
          <a:ln w="12700">
            <a:miter lim="400000"/>
          </a:ln>
        </p:spPr>
        <p:txBody>
          <a:bodyPr lIns="34289" rIns="34289" anchor="ctr"/>
          <a:lstStyle/>
          <a:p>
            <a:endParaRPr sz="1350"/>
          </a:p>
        </p:txBody>
      </p:sp>
      <p:grpSp>
        <p:nvGrpSpPr>
          <p:cNvPr id="52" name="Group">
            <a:extLst>
              <a:ext uri="{FF2B5EF4-FFF2-40B4-BE49-F238E27FC236}">
                <a16:creationId xmlns:a16="http://schemas.microsoft.com/office/drawing/2014/main" xmlns="" id="{B16F3801-78CB-4C89-AC04-2F4B80CB1BAC}"/>
              </a:ext>
            </a:extLst>
          </p:cNvPr>
          <p:cNvGrpSpPr/>
          <p:nvPr/>
        </p:nvGrpSpPr>
        <p:grpSpPr>
          <a:xfrm>
            <a:off x="5725686" y="5808493"/>
            <a:ext cx="1725427" cy="802940"/>
            <a:chOff x="0" y="-1"/>
            <a:chExt cx="1458096" cy="591559"/>
          </a:xfrm>
        </p:grpSpPr>
        <p:pic>
          <p:nvPicPr>
            <p:cNvPr id="53" name="TinyPPT_8.png" descr="TinyPPT_8.png">
              <a:extLst>
                <a:ext uri="{FF2B5EF4-FFF2-40B4-BE49-F238E27FC236}">
                  <a16:creationId xmlns:a16="http://schemas.microsoft.com/office/drawing/2014/main" xmlns="" id="{213C1B65-858E-4AB3-B899-00979F787C22}"/>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4" name="Taxi">
              <a:extLst>
                <a:ext uri="{FF2B5EF4-FFF2-40B4-BE49-F238E27FC236}">
                  <a16:creationId xmlns:a16="http://schemas.microsoft.com/office/drawing/2014/main" xmlns="" id="{2441EB66-1DBE-4BE0-8F81-CF25D11C4737}"/>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5" name="Group">
            <a:extLst>
              <a:ext uri="{FF2B5EF4-FFF2-40B4-BE49-F238E27FC236}">
                <a16:creationId xmlns:a16="http://schemas.microsoft.com/office/drawing/2014/main" xmlns="" id="{7BDAA429-A9E9-45DE-8565-356DD716E3C9}"/>
              </a:ext>
            </a:extLst>
          </p:cNvPr>
          <p:cNvGrpSpPr/>
          <p:nvPr/>
        </p:nvGrpSpPr>
        <p:grpSpPr>
          <a:xfrm>
            <a:off x="4979230" y="2474536"/>
            <a:ext cx="880219" cy="346893"/>
            <a:chOff x="0" y="-1"/>
            <a:chExt cx="1458096" cy="591559"/>
          </a:xfrm>
        </p:grpSpPr>
        <p:pic>
          <p:nvPicPr>
            <p:cNvPr id="56" name="TinyPPT_8.png" descr="TinyPPT_8.png">
              <a:extLst>
                <a:ext uri="{FF2B5EF4-FFF2-40B4-BE49-F238E27FC236}">
                  <a16:creationId xmlns:a16="http://schemas.microsoft.com/office/drawing/2014/main" xmlns="" id="{C626A14A-16F5-4A66-88E8-D6FB79F84511}"/>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57" name="Taxi">
              <a:extLst>
                <a:ext uri="{FF2B5EF4-FFF2-40B4-BE49-F238E27FC236}">
                  <a16:creationId xmlns:a16="http://schemas.microsoft.com/office/drawing/2014/main" xmlns="" id="{74CEE7A3-2FE1-4D13-9A4A-08050FAB2088}"/>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grpSp>
        <p:nvGrpSpPr>
          <p:cNvPr id="58" name="Group">
            <a:extLst>
              <a:ext uri="{FF2B5EF4-FFF2-40B4-BE49-F238E27FC236}">
                <a16:creationId xmlns:a16="http://schemas.microsoft.com/office/drawing/2014/main" xmlns="" id="{4D99585E-2BFF-4938-9B2B-50358C0BFB47}"/>
              </a:ext>
            </a:extLst>
          </p:cNvPr>
          <p:cNvGrpSpPr/>
          <p:nvPr/>
        </p:nvGrpSpPr>
        <p:grpSpPr>
          <a:xfrm>
            <a:off x="7207433" y="2015935"/>
            <a:ext cx="683268" cy="274684"/>
            <a:chOff x="0" y="-1"/>
            <a:chExt cx="1458096" cy="591559"/>
          </a:xfrm>
        </p:grpSpPr>
        <p:pic>
          <p:nvPicPr>
            <p:cNvPr id="59" name="TinyPPT_8.png" descr="TinyPPT_8.png">
              <a:extLst>
                <a:ext uri="{FF2B5EF4-FFF2-40B4-BE49-F238E27FC236}">
                  <a16:creationId xmlns:a16="http://schemas.microsoft.com/office/drawing/2014/main" xmlns="" id="{81109A70-8F2A-4D49-AA98-762970DFE039}"/>
                </a:ext>
              </a:extLst>
            </p:cNvPr>
            <p:cNvPicPr>
              <a:picLocks noChangeAspect="1"/>
            </p:cNvPicPr>
            <p:nvPr/>
          </p:nvPicPr>
          <p:blipFill>
            <a:blip r:embed="rId3"/>
            <a:stretch>
              <a:fillRect/>
            </a:stretch>
          </p:blipFill>
          <p:spPr>
            <a:xfrm>
              <a:off x="-1" y="422550"/>
              <a:ext cx="1458097" cy="169009"/>
            </a:xfrm>
            <a:prstGeom prst="rect">
              <a:avLst/>
            </a:prstGeom>
            <a:ln w="12700" cap="flat">
              <a:noFill/>
              <a:miter lim="400000"/>
            </a:ln>
            <a:effectLst/>
          </p:spPr>
        </p:pic>
        <p:sp>
          <p:nvSpPr>
            <p:cNvPr id="60" name="Taxi">
              <a:extLst>
                <a:ext uri="{FF2B5EF4-FFF2-40B4-BE49-F238E27FC236}">
                  <a16:creationId xmlns:a16="http://schemas.microsoft.com/office/drawing/2014/main" xmlns="" id="{1C87143C-F39E-4958-B2EA-2FC5DC153C43}"/>
                </a:ext>
              </a:extLst>
            </p:cNvPr>
            <p:cNvSpPr/>
            <p:nvPr/>
          </p:nvSpPr>
          <p:spPr>
            <a:xfrm>
              <a:off x="420302" y="-2"/>
              <a:ext cx="617397" cy="519076"/>
            </a:xfrm>
            <a:custGeom>
              <a:avLst/>
              <a:gdLst/>
              <a:ahLst/>
              <a:cxnLst>
                <a:cxn ang="0">
                  <a:pos x="wd2" y="hd2"/>
                </a:cxn>
                <a:cxn ang="5400000">
                  <a:pos x="wd2" y="hd2"/>
                </a:cxn>
                <a:cxn ang="10800000">
                  <a:pos x="wd2" y="hd2"/>
                </a:cxn>
                <a:cxn ang="16200000">
                  <a:pos x="wd2" y="hd2"/>
                </a:cxn>
              </a:cxnLst>
              <a:rect l="0" t="0" r="r" b="b"/>
              <a:pathLst>
                <a:path w="21600" h="21600" extrusionOk="0">
                  <a:moveTo>
                    <a:pt x="8944" y="0"/>
                  </a:moveTo>
                  <a:cubicBezTo>
                    <a:pt x="8777" y="0"/>
                    <a:pt x="8642" y="160"/>
                    <a:pt x="8642" y="359"/>
                  </a:cubicBezTo>
                  <a:lnTo>
                    <a:pt x="8642" y="1331"/>
                  </a:lnTo>
                  <a:lnTo>
                    <a:pt x="4191" y="1331"/>
                  </a:lnTo>
                  <a:cubicBezTo>
                    <a:pt x="4024" y="1331"/>
                    <a:pt x="3847" y="1484"/>
                    <a:pt x="3793" y="1670"/>
                  </a:cubicBezTo>
                  <a:lnTo>
                    <a:pt x="1740" y="8743"/>
                  </a:lnTo>
                  <a:cubicBezTo>
                    <a:pt x="1724" y="8795"/>
                    <a:pt x="1723" y="8846"/>
                    <a:pt x="1728" y="8898"/>
                  </a:cubicBezTo>
                  <a:cubicBezTo>
                    <a:pt x="697" y="9662"/>
                    <a:pt x="0" y="11017"/>
                    <a:pt x="0" y="12566"/>
                  </a:cubicBezTo>
                  <a:lnTo>
                    <a:pt x="0" y="13260"/>
                  </a:lnTo>
                  <a:cubicBezTo>
                    <a:pt x="0" y="14584"/>
                    <a:pt x="507" y="15766"/>
                    <a:pt x="1301" y="16563"/>
                  </a:cubicBezTo>
                  <a:lnTo>
                    <a:pt x="1301" y="19440"/>
                  </a:lnTo>
                  <a:cubicBezTo>
                    <a:pt x="1301" y="20628"/>
                    <a:pt x="2113" y="21600"/>
                    <a:pt x="3118" y="21600"/>
                  </a:cubicBezTo>
                  <a:cubicBezTo>
                    <a:pt x="4117" y="21600"/>
                    <a:pt x="4932" y="20635"/>
                    <a:pt x="4932" y="19440"/>
                  </a:cubicBezTo>
                  <a:lnTo>
                    <a:pt x="4932" y="17577"/>
                  </a:lnTo>
                  <a:lnTo>
                    <a:pt x="16680" y="17577"/>
                  </a:lnTo>
                  <a:lnTo>
                    <a:pt x="16680" y="19440"/>
                  </a:lnTo>
                  <a:cubicBezTo>
                    <a:pt x="16680" y="20628"/>
                    <a:pt x="17490" y="21600"/>
                    <a:pt x="18494" y="21600"/>
                  </a:cubicBezTo>
                  <a:cubicBezTo>
                    <a:pt x="19494" y="21600"/>
                    <a:pt x="20309" y="20635"/>
                    <a:pt x="20309" y="19440"/>
                  </a:cubicBezTo>
                  <a:lnTo>
                    <a:pt x="20309" y="16563"/>
                  </a:lnTo>
                  <a:cubicBezTo>
                    <a:pt x="21092" y="15766"/>
                    <a:pt x="21600" y="14577"/>
                    <a:pt x="21600" y="13260"/>
                  </a:cubicBezTo>
                  <a:lnTo>
                    <a:pt x="21600" y="12566"/>
                  </a:lnTo>
                  <a:cubicBezTo>
                    <a:pt x="21600" y="11017"/>
                    <a:pt x="20903" y="9656"/>
                    <a:pt x="19872" y="8898"/>
                  </a:cubicBezTo>
                  <a:cubicBezTo>
                    <a:pt x="19877" y="8846"/>
                    <a:pt x="19878" y="8795"/>
                    <a:pt x="19861" y="8743"/>
                  </a:cubicBezTo>
                  <a:lnTo>
                    <a:pt x="17809" y="1670"/>
                  </a:lnTo>
                  <a:cubicBezTo>
                    <a:pt x="17755" y="1484"/>
                    <a:pt x="17576" y="1331"/>
                    <a:pt x="17409" y="1331"/>
                  </a:cubicBezTo>
                  <a:lnTo>
                    <a:pt x="12958" y="1331"/>
                  </a:lnTo>
                  <a:lnTo>
                    <a:pt x="12958" y="359"/>
                  </a:lnTo>
                  <a:cubicBezTo>
                    <a:pt x="12958" y="160"/>
                    <a:pt x="12823" y="0"/>
                    <a:pt x="12656" y="0"/>
                  </a:cubicBezTo>
                  <a:lnTo>
                    <a:pt x="8944" y="0"/>
                  </a:lnTo>
                  <a:close/>
                  <a:moveTo>
                    <a:pt x="5283" y="2815"/>
                  </a:moveTo>
                  <a:lnTo>
                    <a:pt x="16312" y="2815"/>
                  </a:lnTo>
                  <a:lnTo>
                    <a:pt x="17802" y="8693"/>
                  </a:lnTo>
                  <a:lnTo>
                    <a:pt x="3793" y="8693"/>
                  </a:lnTo>
                  <a:lnTo>
                    <a:pt x="5283" y="2815"/>
                  </a:lnTo>
                  <a:close/>
                  <a:moveTo>
                    <a:pt x="3938" y="10042"/>
                  </a:moveTo>
                  <a:cubicBezTo>
                    <a:pt x="4743" y="10042"/>
                    <a:pt x="5391" y="10820"/>
                    <a:pt x="5391" y="11771"/>
                  </a:cubicBezTo>
                  <a:cubicBezTo>
                    <a:pt x="5397" y="12728"/>
                    <a:pt x="4743" y="13497"/>
                    <a:pt x="3938" y="13497"/>
                  </a:cubicBezTo>
                  <a:cubicBezTo>
                    <a:pt x="3133" y="13497"/>
                    <a:pt x="2485" y="12721"/>
                    <a:pt x="2485" y="11771"/>
                  </a:cubicBezTo>
                  <a:cubicBezTo>
                    <a:pt x="2485" y="10813"/>
                    <a:pt x="3138" y="10042"/>
                    <a:pt x="3938" y="10042"/>
                  </a:cubicBezTo>
                  <a:close/>
                  <a:moveTo>
                    <a:pt x="17652" y="10042"/>
                  </a:moveTo>
                  <a:cubicBezTo>
                    <a:pt x="18457" y="10042"/>
                    <a:pt x="19105" y="10820"/>
                    <a:pt x="19105" y="11771"/>
                  </a:cubicBezTo>
                  <a:cubicBezTo>
                    <a:pt x="19105" y="12728"/>
                    <a:pt x="18451" y="13497"/>
                    <a:pt x="17652" y="13497"/>
                  </a:cubicBezTo>
                  <a:cubicBezTo>
                    <a:pt x="16853" y="13497"/>
                    <a:pt x="16199" y="12728"/>
                    <a:pt x="16199" y="11771"/>
                  </a:cubicBezTo>
                  <a:cubicBezTo>
                    <a:pt x="16199" y="10813"/>
                    <a:pt x="16853" y="10042"/>
                    <a:pt x="17652" y="10042"/>
                  </a:cubicBezTo>
                  <a:close/>
                </a:path>
              </a:pathLst>
            </a:custGeom>
            <a:gradFill flip="none" rotWithShape="1">
              <a:gsLst>
                <a:gs pos="0">
                  <a:srgbClr val="FFEA03"/>
                </a:gs>
                <a:gs pos="70683">
                  <a:srgbClr val="FFBA02"/>
                </a:gs>
                <a:gs pos="97580">
                  <a:srgbClr val="FF8A00"/>
                </a:gs>
              </a:gsLst>
              <a:lin ang="5400000" scaled="0"/>
            </a:gradFill>
            <a:ln w="12700" cap="flat">
              <a:noFill/>
              <a:miter lim="400000"/>
            </a:ln>
            <a:effectLst/>
          </p:spPr>
          <p:txBody>
            <a:bodyPr wrap="square" lIns="34289" tIns="34289" rIns="34289" bIns="34289" numCol="1" anchor="ctr">
              <a:noAutofit/>
            </a:bodyPr>
            <a:lstStyle/>
            <a:p>
              <a:pPr>
                <a:defRPr>
                  <a:solidFill>
                    <a:srgbClr val="A9E800"/>
                  </a:solidFill>
                </a:defRPr>
              </a:pPr>
              <a:endParaRPr sz="1350"/>
            </a:p>
          </p:txBody>
        </p:sp>
      </p:grpSp>
      <p:sp>
        <p:nvSpPr>
          <p:cNvPr id="61" name="Graphic 20">
            <a:extLst>
              <a:ext uri="{FF2B5EF4-FFF2-40B4-BE49-F238E27FC236}">
                <a16:creationId xmlns:a16="http://schemas.microsoft.com/office/drawing/2014/main" xmlns="" id="{5E2DD709-68CF-423C-8B59-E50FE4E5F09F}"/>
              </a:ext>
            </a:extLst>
          </p:cNvPr>
          <p:cNvSpPr/>
          <p:nvPr/>
        </p:nvSpPr>
        <p:spPr>
          <a:xfrm>
            <a:off x="3565235" y="2482231"/>
            <a:ext cx="308359" cy="362601"/>
          </a:xfrm>
          <a:custGeom>
            <a:avLst/>
            <a:gdLst/>
            <a:ahLst/>
            <a:cxnLst>
              <a:cxn ang="0">
                <a:pos x="wd2" y="hd2"/>
              </a:cxn>
              <a:cxn ang="5400000">
                <a:pos x="wd2" y="hd2"/>
              </a:cxn>
              <a:cxn ang="10800000">
                <a:pos x="wd2" y="hd2"/>
              </a:cxn>
              <a:cxn ang="16200000">
                <a:pos x="wd2" y="hd2"/>
              </a:cxn>
            </a:cxnLst>
            <a:rect l="0" t="0" r="r" b="b"/>
            <a:pathLst>
              <a:path w="21052" h="21228" extrusionOk="0">
                <a:moveTo>
                  <a:pt x="14148" y="8703"/>
                </a:moveTo>
                <a:lnTo>
                  <a:pt x="11394" y="8703"/>
                </a:lnTo>
                <a:cubicBezTo>
                  <a:pt x="10218" y="8703"/>
                  <a:pt x="9259" y="9499"/>
                  <a:pt x="9259" y="10508"/>
                </a:cubicBezTo>
                <a:lnTo>
                  <a:pt x="9259" y="12471"/>
                </a:lnTo>
                <a:lnTo>
                  <a:pt x="7866" y="12471"/>
                </a:lnTo>
                <a:lnTo>
                  <a:pt x="7866" y="10906"/>
                </a:lnTo>
                <a:cubicBezTo>
                  <a:pt x="7866" y="10348"/>
                  <a:pt x="7897" y="9632"/>
                  <a:pt x="7433" y="9181"/>
                </a:cubicBezTo>
                <a:cubicBezTo>
                  <a:pt x="7154" y="8915"/>
                  <a:pt x="6845" y="8703"/>
                  <a:pt x="6504" y="8491"/>
                </a:cubicBezTo>
                <a:cubicBezTo>
                  <a:pt x="6257" y="8358"/>
                  <a:pt x="6009" y="8199"/>
                  <a:pt x="5824" y="7987"/>
                </a:cubicBezTo>
                <a:cubicBezTo>
                  <a:pt x="5731" y="7881"/>
                  <a:pt x="5669" y="7748"/>
                  <a:pt x="5607" y="7615"/>
                </a:cubicBezTo>
                <a:cubicBezTo>
                  <a:pt x="5978" y="7483"/>
                  <a:pt x="6381" y="7456"/>
                  <a:pt x="6752" y="7483"/>
                </a:cubicBezTo>
                <a:cubicBezTo>
                  <a:pt x="6938" y="7483"/>
                  <a:pt x="7092" y="7376"/>
                  <a:pt x="7092" y="7217"/>
                </a:cubicBezTo>
                <a:cubicBezTo>
                  <a:pt x="7123" y="7058"/>
                  <a:pt x="6999" y="6925"/>
                  <a:pt x="6845" y="6872"/>
                </a:cubicBezTo>
                <a:cubicBezTo>
                  <a:pt x="6381" y="6819"/>
                  <a:pt x="5885" y="6872"/>
                  <a:pt x="5421" y="7005"/>
                </a:cubicBezTo>
                <a:cubicBezTo>
                  <a:pt x="5421" y="6952"/>
                  <a:pt x="5421" y="6899"/>
                  <a:pt x="5390" y="6872"/>
                </a:cubicBezTo>
                <a:cubicBezTo>
                  <a:pt x="5359" y="6633"/>
                  <a:pt x="5421" y="6395"/>
                  <a:pt x="5483" y="6156"/>
                </a:cubicBezTo>
                <a:cubicBezTo>
                  <a:pt x="5731" y="5599"/>
                  <a:pt x="6350" y="5360"/>
                  <a:pt x="6938" y="5174"/>
                </a:cubicBezTo>
                <a:cubicBezTo>
                  <a:pt x="7030" y="5147"/>
                  <a:pt x="7154" y="5121"/>
                  <a:pt x="7309" y="5094"/>
                </a:cubicBezTo>
                <a:lnTo>
                  <a:pt x="7402" y="5068"/>
                </a:lnTo>
                <a:lnTo>
                  <a:pt x="7433" y="5068"/>
                </a:lnTo>
                <a:cubicBezTo>
                  <a:pt x="7587" y="5094"/>
                  <a:pt x="7711" y="5121"/>
                  <a:pt x="7835" y="5147"/>
                </a:cubicBezTo>
                <a:lnTo>
                  <a:pt x="7990" y="5174"/>
                </a:lnTo>
                <a:lnTo>
                  <a:pt x="8175" y="5200"/>
                </a:lnTo>
                <a:cubicBezTo>
                  <a:pt x="8485" y="5519"/>
                  <a:pt x="8640" y="5917"/>
                  <a:pt x="8609" y="6315"/>
                </a:cubicBezTo>
                <a:cubicBezTo>
                  <a:pt x="8578" y="6713"/>
                  <a:pt x="8361" y="7085"/>
                  <a:pt x="7990" y="7350"/>
                </a:cubicBezTo>
                <a:cubicBezTo>
                  <a:pt x="7866" y="7456"/>
                  <a:pt x="7835" y="7642"/>
                  <a:pt x="7959" y="7774"/>
                </a:cubicBezTo>
                <a:cubicBezTo>
                  <a:pt x="8083" y="7881"/>
                  <a:pt x="8268" y="7907"/>
                  <a:pt x="8423" y="7801"/>
                </a:cubicBezTo>
                <a:cubicBezTo>
                  <a:pt x="8640" y="7642"/>
                  <a:pt x="8825" y="7456"/>
                  <a:pt x="8949" y="7244"/>
                </a:cubicBezTo>
                <a:lnTo>
                  <a:pt x="8980" y="7244"/>
                </a:lnTo>
                <a:cubicBezTo>
                  <a:pt x="9506" y="7191"/>
                  <a:pt x="10032" y="7058"/>
                  <a:pt x="10496" y="6846"/>
                </a:cubicBezTo>
                <a:cubicBezTo>
                  <a:pt x="10558" y="6793"/>
                  <a:pt x="10620" y="6740"/>
                  <a:pt x="10651" y="6660"/>
                </a:cubicBezTo>
                <a:cubicBezTo>
                  <a:pt x="10682" y="6580"/>
                  <a:pt x="10651" y="6501"/>
                  <a:pt x="10589" y="6448"/>
                </a:cubicBezTo>
                <a:cubicBezTo>
                  <a:pt x="10465" y="6315"/>
                  <a:pt x="10280" y="6288"/>
                  <a:pt x="10125" y="6368"/>
                </a:cubicBezTo>
                <a:cubicBezTo>
                  <a:pt x="9846" y="6501"/>
                  <a:pt x="9568" y="6607"/>
                  <a:pt x="9228" y="6633"/>
                </a:cubicBezTo>
                <a:cubicBezTo>
                  <a:pt x="9259" y="6554"/>
                  <a:pt x="9289" y="6448"/>
                  <a:pt x="9289" y="6368"/>
                </a:cubicBezTo>
                <a:cubicBezTo>
                  <a:pt x="9320" y="6023"/>
                  <a:pt x="9259" y="5678"/>
                  <a:pt x="9104" y="5386"/>
                </a:cubicBezTo>
                <a:cubicBezTo>
                  <a:pt x="9351" y="5413"/>
                  <a:pt x="9599" y="5439"/>
                  <a:pt x="9846" y="5439"/>
                </a:cubicBezTo>
                <a:cubicBezTo>
                  <a:pt x="10063" y="5439"/>
                  <a:pt x="10280" y="5413"/>
                  <a:pt x="10496" y="5386"/>
                </a:cubicBezTo>
                <a:cubicBezTo>
                  <a:pt x="10899" y="5811"/>
                  <a:pt x="11425" y="6103"/>
                  <a:pt x="12044" y="6235"/>
                </a:cubicBezTo>
                <a:cubicBezTo>
                  <a:pt x="12848" y="6580"/>
                  <a:pt x="13591" y="7031"/>
                  <a:pt x="13591" y="7774"/>
                </a:cubicBezTo>
                <a:cubicBezTo>
                  <a:pt x="13591" y="7881"/>
                  <a:pt x="13653" y="8013"/>
                  <a:pt x="13746" y="8066"/>
                </a:cubicBezTo>
                <a:cubicBezTo>
                  <a:pt x="13869" y="8119"/>
                  <a:pt x="13993" y="8119"/>
                  <a:pt x="14117" y="8066"/>
                </a:cubicBezTo>
                <a:cubicBezTo>
                  <a:pt x="14241" y="8013"/>
                  <a:pt x="14303" y="7881"/>
                  <a:pt x="14272" y="7774"/>
                </a:cubicBezTo>
                <a:cubicBezTo>
                  <a:pt x="14272" y="7191"/>
                  <a:pt x="13962" y="6660"/>
                  <a:pt x="13436" y="6315"/>
                </a:cubicBezTo>
                <a:cubicBezTo>
                  <a:pt x="13869" y="6288"/>
                  <a:pt x="14241" y="6103"/>
                  <a:pt x="14519" y="5837"/>
                </a:cubicBezTo>
                <a:cubicBezTo>
                  <a:pt x="14643" y="5705"/>
                  <a:pt x="14612" y="5519"/>
                  <a:pt x="14488" y="5413"/>
                </a:cubicBezTo>
                <a:cubicBezTo>
                  <a:pt x="14334" y="5307"/>
                  <a:pt x="14117" y="5333"/>
                  <a:pt x="13993" y="5439"/>
                </a:cubicBezTo>
                <a:cubicBezTo>
                  <a:pt x="13838" y="5599"/>
                  <a:pt x="13436" y="5731"/>
                  <a:pt x="12848" y="5705"/>
                </a:cubicBezTo>
                <a:cubicBezTo>
                  <a:pt x="12260" y="5705"/>
                  <a:pt x="11672" y="5519"/>
                  <a:pt x="11239" y="5200"/>
                </a:cubicBezTo>
                <a:cubicBezTo>
                  <a:pt x="11734" y="5015"/>
                  <a:pt x="12167" y="4696"/>
                  <a:pt x="12446" y="4298"/>
                </a:cubicBezTo>
                <a:cubicBezTo>
                  <a:pt x="12539" y="4166"/>
                  <a:pt x="12477" y="3980"/>
                  <a:pt x="12322" y="3874"/>
                </a:cubicBezTo>
                <a:cubicBezTo>
                  <a:pt x="12167" y="3794"/>
                  <a:pt x="11951" y="3847"/>
                  <a:pt x="11858" y="3980"/>
                </a:cubicBezTo>
                <a:cubicBezTo>
                  <a:pt x="11332" y="4802"/>
                  <a:pt x="10218" y="5041"/>
                  <a:pt x="8454" y="4670"/>
                </a:cubicBezTo>
                <a:cubicBezTo>
                  <a:pt x="8856" y="4378"/>
                  <a:pt x="9042" y="3927"/>
                  <a:pt x="8980" y="3476"/>
                </a:cubicBezTo>
                <a:cubicBezTo>
                  <a:pt x="8980" y="3370"/>
                  <a:pt x="8918" y="3263"/>
                  <a:pt x="8794" y="3210"/>
                </a:cubicBezTo>
                <a:cubicBezTo>
                  <a:pt x="8671" y="3157"/>
                  <a:pt x="8547" y="3157"/>
                  <a:pt x="8423" y="3237"/>
                </a:cubicBezTo>
                <a:cubicBezTo>
                  <a:pt x="8299" y="3290"/>
                  <a:pt x="8268" y="3423"/>
                  <a:pt x="8268" y="3529"/>
                </a:cubicBezTo>
                <a:cubicBezTo>
                  <a:pt x="8299" y="4219"/>
                  <a:pt x="7866" y="4351"/>
                  <a:pt x="7154" y="4537"/>
                </a:cubicBezTo>
                <a:cubicBezTo>
                  <a:pt x="7061" y="4564"/>
                  <a:pt x="6938" y="4590"/>
                  <a:pt x="6845" y="4617"/>
                </a:cubicBezTo>
                <a:cubicBezTo>
                  <a:pt x="6659" y="4245"/>
                  <a:pt x="6257" y="3953"/>
                  <a:pt x="5793" y="3847"/>
                </a:cubicBezTo>
                <a:cubicBezTo>
                  <a:pt x="5669" y="3821"/>
                  <a:pt x="5545" y="3847"/>
                  <a:pt x="5452" y="3927"/>
                </a:cubicBezTo>
                <a:cubicBezTo>
                  <a:pt x="5359" y="4006"/>
                  <a:pt x="5328" y="4113"/>
                  <a:pt x="5359" y="4245"/>
                </a:cubicBezTo>
                <a:cubicBezTo>
                  <a:pt x="5390" y="4351"/>
                  <a:pt x="5483" y="4431"/>
                  <a:pt x="5638" y="4457"/>
                </a:cubicBezTo>
                <a:cubicBezTo>
                  <a:pt x="5885" y="4511"/>
                  <a:pt x="6071" y="4670"/>
                  <a:pt x="6195" y="4856"/>
                </a:cubicBezTo>
                <a:lnTo>
                  <a:pt x="6195" y="4882"/>
                </a:lnTo>
                <a:cubicBezTo>
                  <a:pt x="5607" y="5094"/>
                  <a:pt x="5143" y="5492"/>
                  <a:pt x="4926" y="5997"/>
                </a:cubicBezTo>
                <a:cubicBezTo>
                  <a:pt x="4864" y="6103"/>
                  <a:pt x="4833" y="6235"/>
                  <a:pt x="4833" y="6368"/>
                </a:cubicBezTo>
                <a:cubicBezTo>
                  <a:pt x="4771" y="6315"/>
                  <a:pt x="4710" y="6262"/>
                  <a:pt x="4679" y="6182"/>
                </a:cubicBezTo>
                <a:cubicBezTo>
                  <a:pt x="4555" y="5970"/>
                  <a:pt x="4462" y="5705"/>
                  <a:pt x="4431" y="5466"/>
                </a:cubicBezTo>
                <a:cubicBezTo>
                  <a:pt x="4400" y="5360"/>
                  <a:pt x="4307" y="5254"/>
                  <a:pt x="4214" y="5227"/>
                </a:cubicBezTo>
                <a:cubicBezTo>
                  <a:pt x="4091" y="5174"/>
                  <a:pt x="3967" y="5200"/>
                  <a:pt x="3874" y="5280"/>
                </a:cubicBezTo>
                <a:cubicBezTo>
                  <a:pt x="3781" y="5360"/>
                  <a:pt x="3719" y="5466"/>
                  <a:pt x="3781" y="5572"/>
                </a:cubicBezTo>
                <a:cubicBezTo>
                  <a:pt x="3843" y="5890"/>
                  <a:pt x="3936" y="6182"/>
                  <a:pt x="4122" y="6448"/>
                </a:cubicBezTo>
                <a:cubicBezTo>
                  <a:pt x="4307" y="6713"/>
                  <a:pt x="4555" y="6925"/>
                  <a:pt x="4895" y="7058"/>
                </a:cubicBezTo>
                <a:cubicBezTo>
                  <a:pt x="4926" y="7429"/>
                  <a:pt x="5081" y="7801"/>
                  <a:pt x="5297" y="8146"/>
                </a:cubicBezTo>
                <a:cubicBezTo>
                  <a:pt x="5081" y="8385"/>
                  <a:pt x="4802" y="8571"/>
                  <a:pt x="4493" y="8730"/>
                </a:cubicBezTo>
                <a:cubicBezTo>
                  <a:pt x="4400" y="8783"/>
                  <a:pt x="4338" y="8889"/>
                  <a:pt x="4307" y="8995"/>
                </a:cubicBezTo>
                <a:cubicBezTo>
                  <a:pt x="4307" y="9101"/>
                  <a:pt x="4369" y="9207"/>
                  <a:pt x="4493" y="9260"/>
                </a:cubicBezTo>
                <a:cubicBezTo>
                  <a:pt x="4617" y="9314"/>
                  <a:pt x="4740" y="9314"/>
                  <a:pt x="4833" y="9234"/>
                </a:cubicBezTo>
                <a:cubicBezTo>
                  <a:pt x="5143" y="9048"/>
                  <a:pt x="5421" y="8862"/>
                  <a:pt x="5669" y="8624"/>
                </a:cubicBezTo>
                <a:cubicBezTo>
                  <a:pt x="5855" y="8756"/>
                  <a:pt x="6040" y="8862"/>
                  <a:pt x="6226" y="8969"/>
                </a:cubicBezTo>
                <a:cubicBezTo>
                  <a:pt x="6535" y="9128"/>
                  <a:pt x="6783" y="9314"/>
                  <a:pt x="7030" y="9552"/>
                </a:cubicBezTo>
                <a:cubicBezTo>
                  <a:pt x="7309" y="9844"/>
                  <a:pt x="7309" y="10401"/>
                  <a:pt x="7309" y="10879"/>
                </a:cubicBezTo>
                <a:lnTo>
                  <a:pt x="7309" y="12471"/>
                </a:lnTo>
                <a:lnTo>
                  <a:pt x="5885" y="12471"/>
                </a:lnTo>
                <a:cubicBezTo>
                  <a:pt x="5885" y="10508"/>
                  <a:pt x="4771" y="10401"/>
                  <a:pt x="4648" y="10348"/>
                </a:cubicBezTo>
                <a:cubicBezTo>
                  <a:pt x="4183" y="10242"/>
                  <a:pt x="2977" y="9685"/>
                  <a:pt x="2698" y="8571"/>
                </a:cubicBezTo>
                <a:cubicBezTo>
                  <a:pt x="2667" y="8517"/>
                  <a:pt x="2667" y="8438"/>
                  <a:pt x="2667" y="8385"/>
                </a:cubicBezTo>
                <a:cubicBezTo>
                  <a:pt x="2141" y="7748"/>
                  <a:pt x="2172" y="6872"/>
                  <a:pt x="2760" y="6262"/>
                </a:cubicBezTo>
                <a:cubicBezTo>
                  <a:pt x="2698" y="6076"/>
                  <a:pt x="2667" y="5890"/>
                  <a:pt x="2667" y="5705"/>
                </a:cubicBezTo>
                <a:cubicBezTo>
                  <a:pt x="2667" y="4856"/>
                  <a:pt x="3379" y="4113"/>
                  <a:pt x="4369" y="3953"/>
                </a:cubicBezTo>
                <a:cubicBezTo>
                  <a:pt x="4679" y="3210"/>
                  <a:pt x="5483" y="2706"/>
                  <a:pt x="6381" y="2733"/>
                </a:cubicBezTo>
                <a:cubicBezTo>
                  <a:pt x="6535" y="2733"/>
                  <a:pt x="6721" y="2759"/>
                  <a:pt x="6876" y="2786"/>
                </a:cubicBezTo>
                <a:cubicBezTo>
                  <a:pt x="7247" y="2414"/>
                  <a:pt x="7773" y="2202"/>
                  <a:pt x="8361" y="2149"/>
                </a:cubicBezTo>
                <a:cubicBezTo>
                  <a:pt x="8949" y="2122"/>
                  <a:pt x="9506" y="2282"/>
                  <a:pt x="9939" y="2627"/>
                </a:cubicBezTo>
                <a:cubicBezTo>
                  <a:pt x="10496" y="2308"/>
                  <a:pt x="11177" y="2228"/>
                  <a:pt x="11796" y="2388"/>
                </a:cubicBezTo>
                <a:cubicBezTo>
                  <a:pt x="12446" y="2547"/>
                  <a:pt x="12941" y="2971"/>
                  <a:pt x="13158" y="3502"/>
                </a:cubicBezTo>
                <a:lnTo>
                  <a:pt x="13281" y="3502"/>
                </a:lnTo>
                <a:cubicBezTo>
                  <a:pt x="14457" y="3502"/>
                  <a:pt x="15386" y="4298"/>
                  <a:pt x="15417" y="5307"/>
                </a:cubicBezTo>
                <a:lnTo>
                  <a:pt x="15417" y="5386"/>
                </a:lnTo>
                <a:cubicBezTo>
                  <a:pt x="16128" y="5731"/>
                  <a:pt x="16531" y="6395"/>
                  <a:pt x="16469" y="7085"/>
                </a:cubicBezTo>
                <a:cubicBezTo>
                  <a:pt x="16221" y="8013"/>
                  <a:pt x="15262" y="8730"/>
                  <a:pt x="14148" y="8703"/>
                </a:cubicBezTo>
                <a:close/>
                <a:moveTo>
                  <a:pt x="20739" y="11489"/>
                </a:moveTo>
                <a:lnTo>
                  <a:pt x="18604" y="8332"/>
                </a:lnTo>
                <a:lnTo>
                  <a:pt x="18604" y="8226"/>
                </a:lnTo>
                <a:cubicBezTo>
                  <a:pt x="18728" y="5307"/>
                  <a:pt x="16995" y="2573"/>
                  <a:pt x="14055" y="1114"/>
                </a:cubicBezTo>
                <a:cubicBezTo>
                  <a:pt x="11115" y="-372"/>
                  <a:pt x="7495" y="-372"/>
                  <a:pt x="4555" y="1114"/>
                </a:cubicBezTo>
                <a:cubicBezTo>
                  <a:pt x="1615" y="2573"/>
                  <a:pt x="-118" y="5307"/>
                  <a:pt x="6" y="8226"/>
                </a:cubicBezTo>
                <a:cubicBezTo>
                  <a:pt x="6" y="10720"/>
                  <a:pt x="1336" y="13082"/>
                  <a:pt x="3657" y="14594"/>
                </a:cubicBezTo>
                <a:lnTo>
                  <a:pt x="3657" y="21228"/>
                </a:lnTo>
                <a:lnTo>
                  <a:pt x="13436" y="21228"/>
                </a:lnTo>
                <a:lnTo>
                  <a:pt x="13436" y="18070"/>
                </a:lnTo>
                <a:lnTo>
                  <a:pt x="14953" y="18070"/>
                </a:lnTo>
                <a:cubicBezTo>
                  <a:pt x="15943" y="18070"/>
                  <a:pt x="16871" y="17752"/>
                  <a:pt x="17552" y="17142"/>
                </a:cubicBezTo>
                <a:cubicBezTo>
                  <a:pt x="18233" y="16558"/>
                  <a:pt x="18604" y="15735"/>
                  <a:pt x="18604" y="14913"/>
                </a:cubicBezTo>
                <a:lnTo>
                  <a:pt x="18604" y="13320"/>
                </a:lnTo>
                <a:lnTo>
                  <a:pt x="19966" y="13320"/>
                </a:lnTo>
                <a:cubicBezTo>
                  <a:pt x="20770" y="13267"/>
                  <a:pt x="21482" y="12471"/>
                  <a:pt x="20739" y="11489"/>
                </a:cubicBezTo>
                <a:close/>
              </a:path>
            </a:pathLst>
          </a:custGeom>
          <a:solidFill>
            <a:srgbClr val="BFDA02"/>
          </a:solidFill>
          <a:ln w="12700">
            <a:miter lim="400000"/>
          </a:ln>
        </p:spPr>
        <p:txBody>
          <a:bodyPr lIns="45718" tIns="45718" rIns="45718" bIns="45718" anchor="ctr"/>
          <a:lstStyle/>
          <a:p>
            <a:pPr>
              <a:defRPr>
                <a:solidFill>
                  <a:srgbClr val="FFFFFF"/>
                </a:solidFill>
              </a:defRPr>
            </a:pPr>
            <a:endParaRPr/>
          </a:p>
        </p:txBody>
      </p:sp>
      <p:sp>
        <p:nvSpPr>
          <p:cNvPr id="4" name="Заглавие 3">
            <a:extLst>
              <a:ext uri="{FF2B5EF4-FFF2-40B4-BE49-F238E27FC236}">
                <a16:creationId xmlns:a16="http://schemas.microsoft.com/office/drawing/2014/main" xmlns="" id="{AA923F10-D263-4943-BC93-A71EFC193D57}"/>
              </a:ext>
            </a:extLst>
          </p:cNvPr>
          <p:cNvSpPr>
            <a:spLocks noGrp="1"/>
          </p:cNvSpPr>
          <p:nvPr>
            <p:ph type="title"/>
          </p:nvPr>
        </p:nvSpPr>
        <p:spPr/>
        <p:txBody>
          <a:bodyPr/>
          <a:lstStyle/>
          <a:p>
            <a:r>
              <a:rPr lang="en-GB" i="1" dirty="0"/>
              <a:t>Coaching </a:t>
            </a:r>
            <a:r>
              <a:rPr lang="ro-RO" dirty="0"/>
              <a:t>și</a:t>
            </a:r>
            <a:r>
              <a:rPr lang="en-GB" dirty="0"/>
              <a:t> </a:t>
            </a:r>
            <a:r>
              <a:rPr lang="en-GB" i="1" dirty="0"/>
              <a:t>parenting</a:t>
            </a:r>
            <a:endParaRPr lang="bg-BG" dirty="0"/>
          </a:p>
        </p:txBody>
      </p:sp>
      <p:sp>
        <p:nvSpPr>
          <p:cNvPr id="62" name="Текстово поле 61">
            <a:extLst>
              <a:ext uri="{FF2B5EF4-FFF2-40B4-BE49-F238E27FC236}">
                <a16:creationId xmlns:a16="http://schemas.microsoft.com/office/drawing/2014/main" xmlns="" id="{25F93A1A-D4E6-4596-8C12-A2E6A8DD27B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2192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 presetClass="entr" presetSubtype="32" fill="hold" grpId="0" nodeType="afterEffect">
                                  <p:stCondLst>
                                    <p:cond delay="0"/>
                                  </p:stCondLst>
                                  <p:iterate>
                                    <p:tmAbs val="0"/>
                                  </p:iterate>
                                  <p:childTnLst>
                                    <p:set>
                                      <p:cBhvr>
                                        <p:cTn id="10" fill="hold"/>
                                        <p:tgtEl>
                                          <p:spTgt spid="52"/>
                                        </p:tgtEl>
                                        <p:attrNameLst>
                                          <p:attrName>style.visibility</p:attrName>
                                        </p:attrNameLst>
                                      </p:cBhvr>
                                      <p:to>
                                        <p:strVal val="visible"/>
                                      </p:to>
                                    </p:set>
                                    <p:animEffect transition="in" filter="box(out)">
                                      <p:cBhvr>
                                        <p:cTn id="11" dur="8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32" fill="hold" grpId="0" nodeType="clickEffect">
                                  <p:stCondLst>
                                    <p:cond delay="0"/>
                                  </p:stCondLst>
                                  <p:iterate>
                                    <p:tmAbs val="0"/>
                                  </p:iterate>
                                  <p:childTnLst>
                                    <p:set>
                                      <p:cBhvr>
                                        <p:cTn id="15" fill="hold"/>
                                        <p:tgtEl>
                                          <p:spTgt spid="30"/>
                                        </p:tgtEl>
                                        <p:attrNameLst>
                                          <p:attrName>style.visibility</p:attrName>
                                        </p:attrNameLst>
                                      </p:cBhvr>
                                      <p:to>
                                        <p:strVal val="visible"/>
                                      </p:to>
                                    </p:set>
                                    <p:animEffect transition="in" filter="box(out)">
                                      <p:cBhvr>
                                        <p:cTn id="16" dur="800"/>
                                        <p:tgtEl>
                                          <p:spTgt spid="30"/>
                                        </p:tgtEl>
                                      </p:cBhvr>
                                    </p:animEffect>
                                  </p:childTnLst>
                                </p:cTn>
                              </p:par>
                              <p:par>
                                <p:cTn id="17" presetID="4" presetClass="entr" presetSubtype="32" fill="hold" grpId="0" nodeType="withEffect">
                                  <p:stCondLst>
                                    <p:cond delay="0"/>
                                  </p:stCondLst>
                                  <p:iterate>
                                    <p:tmAbs val="0"/>
                                  </p:iterate>
                                  <p:childTnLst>
                                    <p:set>
                                      <p:cBhvr>
                                        <p:cTn id="18" fill="hold"/>
                                        <p:tgtEl>
                                          <p:spTgt spid="34"/>
                                        </p:tgtEl>
                                        <p:attrNameLst>
                                          <p:attrName>style.visibility</p:attrName>
                                        </p:attrNameLst>
                                      </p:cBhvr>
                                      <p:to>
                                        <p:strVal val="visible"/>
                                      </p:to>
                                    </p:set>
                                    <p:animEffect transition="in" filter="box(out)">
                                      <p:cBhvr>
                                        <p:cTn id="19" dur="800"/>
                                        <p:tgtEl>
                                          <p:spTgt spid="34"/>
                                        </p:tgtEl>
                                      </p:cBhvr>
                                    </p:animEffect>
                                  </p:childTnLst>
                                </p:cTn>
                              </p:par>
                            </p:childTnLst>
                          </p:cTn>
                        </p:par>
                        <p:par>
                          <p:cTn id="20" fill="hold">
                            <p:stCondLst>
                              <p:cond delay="800"/>
                            </p:stCondLst>
                            <p:childTnLst>
                              <p:par>
                                <p:cTn id="21" presetID="23" presetClass="entr" presetSubtype="16" fill="hold" grpId="0" nodeType="afterEffect">
                                  <p:stCondLst>
                                    <p:cond delay="0"/>
                                  </p:stCondLst>
                                  <p:iterate>
                                    <p:tmAbs val="0"/>
                                  </p:iterate>
                                  <p:childTnLst>
                                    <p:set>
                                      <p:cBhvr>
                                        <p:cTn id="22" fill="hold"/>
                                        <p:tgtEl>
                                          <p:spTgt spid="49"/>
                                        </p:tgtEl>
                                        <p:attrNameLst>
                                          <p:attrName>style.visibility</p:attrName>
                                        </p:attrNameLst>
                                      </p:cBhvr>
                                      <p:to>
                                        <p:strVal val="visible"/>
                                      </p:to>
                                    </p:set>
                                    <p:anim calcmode="lin" valueType="num">
                                      <p:cBhvr>
                                        <p:cTn id="23" dur="750" fill="hold"/>
                                        <p:tgtEl>
                                          <p:spTgt spid="49"/>
                                        </p:tgtEl>
                                        <p:attrNameLst>
                                          <p:attrName>ppt_w</p:attrName>
                                        </p:attrNameLst>
                                      </p:cBhvr>
                                      <p:tavLst>
                                        <p:tav tm="0">
                                          <p:val>
                                            <p:fltVal val="0"/>
                                          </p:val>
                                        </p:tav>
                                        <p:tav tm="100000">
                                          <p:val>
                                            <p:strVal val="#ppt_w"/>
                                          </p:val>
                                        </p:tav>
                                      </p:tavLst>
                                    </p:anim>
                                    <p:anim calcmode="lin" valueType="num">
                                      <p:cBhvr>
                                        <p:cTn id="24" dur="75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32" fill="hold" grpId="0" nodeType="clickEffect">
                                  <p:stCondLst>
                                    <p:cond delay="0"/>
                                  </p:stCondLst>
                                  <p:iterate>
                                    <p:tmAbs val="0"/>
                                  </p:iterate>
                                  <p:childTnLst>
                                    <p:set>
                                      <p:cBhvr>
                                        <p:cTn id="28" fill="hold"/>
                                        <p:tgtEl>
                                          <p:spTgt spid="26"/>
                                        </p:tgtEl>
                                        <p:attrNameLst>
                                          <p:attrName>style.visibility</p:attrName>
                                        </p:attrNameLst>
                                      </p:cBhvr>
                                      <p:to>
                                        <p:strVal val="visible"/>
                                      </p:to>
                                    </p:set>
                                    <p:animEffect transition="in" filter="box(out)">
                                      <p:cBhvr>
                                        <p:cTn id="29" dur="800"/>
                                        <p:tgtEl>
                                          <p:spTgt spid="26"/>
                                        </p:tgtEl>
                                      </p:cBhvr>
                                    </p:animEffect>
                                  </p:childTnLst>
                                </p:cTn>
                              </p:par>
                            </p:childTnLst>
                          </p:cTn>
                        </p:par>
                        <p:par>
                          <p:cTn id="30" fill="hold">
                            <p:stCondLst>
                              <p:cond delay="800"/>
                            </p:stCondLst>
                            <p:childTnLst>
                              <p:par>
                                <p:cTn id="31" presetID="23" presetClass="entr" presetSubtype="16" fill="hold" grpId="0" nodeType="afterEffect">
                                  <p:stCondLst>
                                    <p:cond delay="0"/>
                                  </p:stCondLst>
                                  <p:iterate>
                                    <p:tmAbs val="0"/>
                                  </p:iterate>
                                  <p:childTnLst>
                                    <p:set>
                                      <p:cBhvr>
                                        <p:cTn id="32" fill="hold"/>
                                        <p:tgtEl>
                                          <p:spTgt spid="50"/>
                                        </p:tgtEl>
                                        <p:attrNameLst>
                                          <p:attrName>style.visibility</p:attrName>
                                        </p:attrNameLst>
                                      </p:cBhvr>
                                      <p:to>
                                        <p:strVal val="visible"/>
                                      </p:to>
                                    </p:set>
                                    <p:anim calcmode="lin" valueType="num">
                                      <p:cBhvr>
                                        <p:cTn id="33" dur="750" fill="hold"/>
                                        <p:tgtEl>
                                          <p:spTgt spid="50"/>
                                        </p:tgtEl>
                                        <p:attrNameLst>
                                          <p:attrName>ppt_w</p:attrName>
                                        </p:attrNameLst>
                                      </p:cBhvr>
                                      <p:tavLst>
                                        <p:tav tm="0">
                                          <p:val>
                                            <p:fltVal val="0"/>
                                          </p:val>
                                        </p:tav>
                                        <p:tav tm="100000">
                                          <p:val>
                                            <p:strVal val="#ppt_w"/>
                                          </p:val>
                                        </p:tav>
                                      </p:tavLst>
                                    </p:anim>
                                    <p:anim calcmode="lin" valueType="num">
                                      <p:cBhvr>
                                        <p:cTn id="34" dur="750" fill="hold"/>
                                        <p:tgtEl>
                                          <p:spTgt spid="50"/>
                                        </p:tgtEl>
                                        <p:attrNameLst>
                                          <p:attrName>ppt_h</p:attrName>
                                        </p:attrNameLst>
                                      </p:cBhvr>
                                      <p:tavLst>
                                        <p:tav tm="0">
                                          <p:val>
                                            <p:fltVal val="0"/>
                                          </p:val>
                                        </p:tav>
                                        <p:tav tm="100000">
                                          <p:val>
                                            <p:strVal val="#ppt_h"/>
                                          </p:val>
                                        </p:tav>
                                      </p:tavLst>
                                    </p:anim>
                                  </p:childTnLst>
                                </p:cTn>
                              </p:par>
                              <p:par>
                                <p:cTn id="35" presetID="4" presetClass="entr" presetSubtype="32" fill="hold" grpId="0" nodeType="withEffect">
                                  <p:stCondLst>
                                    <p:cond delay="0"/>
                                  </p:stCondLst>
                                  <p:iterate>
                                    <p:tmAbs val="0"/>
                                  </p:iterate>
                                  <p:childTnLst>
                                    <p:set>
                                      <p:cBhvr>
                                        <p:cTn id="36" fill="hold"/>
                                        <p:tgtEl>
                                          <p:spTgt spid="38"/>
                                        </p:tgtEl>
                                        <p:attrNameLst>
                                          <p:attrName>style.visibility</p:attrName>
                                        </p:attrNameLst>
                                      </p:cBhvr>
                                      <p:to>
                                        <p:strVal val="visible"/>
                                      </p:to>
                                    </p:set>
                                    <p:animEffect transition="in" filter="box(out)">
                                      <p:cBhvr>
                                        <p:cTn id="37" dur="800"/>
                                        <p:tgtEl>
                                          <p:spTgt spid="3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iterate>
                                    <p:tmAbs val="0"/>
                                  </p:iterate>
                                  <p:childTnLst>
                                    <p:set>
                                      <p:cBhvr>
                                        <p:cTn id="41" fill="hold"/>
                                        <p:tgtEl>
                                          <p:spTgt spid="14"/>
                                        </p:tgtEl>
                                        <p:attrNameLst>
                                          <p:attrName>style.visibility</p:attrName>
                                        </p:attrNameLst>
                                      </p:cBhvr>
                                      <p:to>
                                        <p:strVal val="visible"/>
                                      </p:to>
                                    </p:set>
                                    <p:animEffect transition="in" filter="box(out)">
                                      <p:cBhvr>
                                        <p:cTn id="42" dur="800"/>
                                        <p:tgtEl>
                                          <p:spTgt spid="14"/>
                                        </p:tgtEl>
                                      </p:cBhvr>
                                    </p:animEffect>
                                  </p:childTnLst>
                                </p:cTn>
                              </p:par>
                            </p:childTnLst>
                          </p:cTn>
                        </p:par>
                        <p:par>
                          <p:cTn id="43" fill="hold">
                            <p:stCondLst>
                              <p:cond delay="800"/>
                            </p:stCondLst>
                            <p:childTnLst>
                              <p:par>
                                <p:cTn id="44" presetID="23" presetClass="entr" presetSubtype="16" fill="hold" grpId="0" nodeType="afterEffect">
                                  <p:stCondLst>
                                    <p:cond delay="0"/>
                                  </p:stCondLst>
                                  <p:iterate>
                                    <p:tmAbs val="0"/>
                                  </p:iterate>
                                  <p:childTnLst>
                                    <p:set>
                                      <p:cBhvr>
                                        <p:cTn id="45" fill="hold"/>
                                        <p:tgtEl>
                                          <p:spTgt spid="47"/>
                                        </p:tgtEl>
                                        <p:attrNameLst>
                                          <p:attrName>style.visibility</p:attrName>
                                        </p:attrNameLst>
                                      </p:cBhvr>
                                      <p:to>
                                        <p:strVal val="visible"/>
                                      </p:to>
                                    </p:set>
                                    <p:anim calcmode="lin" valueType="num">
                                      <p:cBhvr>
                                        <p:cTn id="46" dur="750" fill="hold"/>
                                        <p:tgtEl>
                                          <p:spTgt spid="47"/>
                                        </p:tgtEl>
                                        <p:attrNameLst>
                                          <p:attrName>ppt_w</p:attrName>
                                        </p:attrNameLst>
                                      </p:cBhvr>
                                      <p:tavLst>
                                        <p:tav tm="0">
                                          <p:val>
                                            <p:fltVal val="0"/>
                                          </p:val>
                                        </p:tav>
                                        <p:tav tm="100000">
                                          <p:val>
                                            <p:strVal val="#ppt_w"/>
                                          </p:val>
                                        </p:tav>
                                      </p:tavLst>
                                    </p:anim>
                                    <p:anim calcmode="lin" valueType="num">
                                      <p:cBhvr>
                                        <p:cTn id="47" dur="750" fill="hold"/>
                                        <p:tgtEl>
                                          <p:spTgt spid="47"/>
                                        </p:tgtEl>
                                        <p:attrNameLst>
                                          <p:attrName>ppt_h</p:attrName>
                                        </p:attrNameLst>
                                      </p:cBhvr>
                                      <p:tavLst>
                                        <p:tav tm="0">
                                          <p:val>
                                            <p:fltVal val="0"/>
                                          </p:val>
                                        </p:tav>
                                        <p:tav tm="100000">
                                          <p:val>
                                            <p:strVal val="#ppt_h"/>
                                          </p:val>
                                        </p:tav>
                                      </p:tavLst>
                                    </p:anim>
                                  </p:childTnLst>
                                </p:cTn>
                              </p:par>
                            </p:childTnLst>
                          </p:cTn>
                        </p:par>
                        <p:par>
                          <p:cTn id="48" fill="hold">
                            <p:stCondLst>
                              <p:cond delay="1550"/>
                            </p:stCondLst>
                            <p:childTnLst>
                              <p:par>
                                <p:cTn id="49" presetID="4" presetClass="entr" presetSubtype="32" fill="hold" grpId="0" nodeType="afterEffect">
                                  <p:stCondLst>
                                    <p:cond delay="0"/>
                                  </p:stCondLst>
                                  <p:iterate>
                                    <p:tmAbs val="0"/>
                                  </p:iterate>
                                  <p:childTnLst>
                                    <p:set>
                                      <p:cBhvr>
                                        <p:cTn id="50" fill="hold"/>
                                        <p:tgtEl>
                                          <p:spTgt spid="44"/>
                                        </p:tgtEl>
                                        <p:attrNameLst>
                                          <p:attrName>style.visibility</p:attrName>
                                        </p:attrNameLst>
                                      </p:cBhvr>
                                      <p:to>
                                        <p:strVal val="visible"/>
                                      </p:to>
                                    </p:set>
                                    <p:animEffect transition="in" filter="box(out)">
                                      <p:cBhvr>
                                        <p:cTn id="51" dur="800"/>
                                        <p:tgtEl>
                                          <p:spTgt spid="44"/>
                                        </p:tgtEl>
                                      </p:cBhvr>
                                    </p:animEffect>
                                  </p:childTnLst>
                                </p:cTn>
                              </p:par>
                              <p:par>
                                <p:cTn id="52" presetID="1" presetClass="exit" presetSubtype="0" fill="hold" nodeType="withEffect">
                                  <p:stCondLst>
                                    <p:cond delay="0"/>
                                  </p:stCondLst>
                                  <p:childTnLst>
                                    <p:set>
                                      <p:cBhvr>
                                        <p:cTn id="53" dur="1" fill="hold">
                                          <p:stCondLst>
                                            <p:cond delay="0"/>
                                          </p:stCondLst>
                                        </p:cTn>
                                        <p:tgtEl>
                                          <p:spTgt spid="52"/>
                                        </p:tgtEl>
                                        <p:attrNameLst>
                                          <p:attrName>style.visibility</p:attrName>
                                        </p:attrNameLst>
                                      </p:cBhvr>
                                      <p:to>
                                        <p:strVal val="hidden"/>
                                      </p:to>
                                    </p:set>
                                  </p:childTnLst>
                                </p:cTn>
                              </p:par>
                              <p:par>
                                <p:cTn id="54" presetID="4" presetClass="entr" presetSubtype="32" fill="hold" grpId="0" nodeType="withEffect">
                                  <p:stCondLst>
                                    <p:cond delay="0"/>
                                  </p:stCondLst>
                                  <p:iterate>
                                    <p:tmAbs val="0"/>
                                  </p:iterate>
                                  <p:childTnLst>
                                    <p:set>
                                      <p:cBhvr>
                                        <p:cTn id="55" fill="hold"/>
                                        <p:tgtEl>
                                          <p:spTgt spid="36"/>
                                        </p:tgtEl>
                                        <p:attrNameLst>
                                          <p:attrName>style.visibility</p:attrName>
                                        </p:attrNameLst>
                                      </p:cBhvr>
                                      <p:to>
                                        <p:strVal val="visible"/>
                                      </p:to>
                                    </p:set>
                                    <p:animEffect transition="in" filter="box(out)">
                                      <p:cBhvr>
                                        <p:cTn id="56" dur="8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32" fill="hold" grpId="0" nodeType="clickEffect">
                                  <p:stCondLst>
                                    <p:cond delay="0"/>
                                  </p:stCondLst>
                                  <p:iterate>
                                    <p:tmAbs val="0"/>
                                  </p:iterate>
                                  <p:childTnLst>
                                    <p:set>
                                      <p:cBhvr>
                                        <p:cTn id="60" fill="hold"/>
                                        <p:tgtEl>
                                          <p:spTgt spid="22"/>
                                        </p:tgtEl>
                                        <p:attrNameLst>
                                          <p:attrName>style.visibility</p:attrName>
                                        </p:attrNameLst>
                                      </p:cBhvr>
                                      <p:to>
                                        <p:strVal val="visible"/>
                                      </p:to>
                                    </p:set>
                                    <p:animEffect transition="in" filter="box(out)">
                                      <p:cBhvr>
                                        <p:cTn id="61" dur="800"/>
                                        <p:tgtEl>
                                          <p:spTgt spid="22"/>
                                        </p:tgtEl>
                                      </p:cBhvr>
                                    </p:animEffect>
                                  </p:childTnLst>
                                </p:cTn>
                              </p:par>
                              <p:par>
                                <p:cTn id="62" presetID="4" presetClass="entr" presetSubtype="32" fill="hold" grpId="0" nodeType="withEffect">
                                  <p:stCondLst>
                                    <p:cond delay="0"/>
                                  </p:stCondLst>
                                  <p:iterate>
                                    <p:tmAbs val="0"/>
                                  </p:iterate>
                                  <p:childTnLst>
                                    <p:set>
                                      <p:cBhvr>
                                        <p:cTn id="63" fill="hold"/>
                                        <p:tgtEl>
                                          <p:spTgt spid="40"/>
                                        </p:tgtEl>
                                        <p:attrNameLst>
                                          <p:attrName>style.visibility</p:attrName>
                                        </p:attrNameLst>
                                      </p:cBhvr>
                                      <p:to>
                                        <p:strVal val="visible"/>
                                      </p:to>
                                    </p:set>
                                    <p:animEffect transition="in" filter="box(out)">
                                      <p:cBhvr>
                                        <p:cTn id="64" dur="800"/>
                                        <p:tgtEl>
                                          <p:spTgt spid="40"/>
                                        </p:tgtEl>
                                      </p:cBhvr>
                                    </p:animEffect>
                                  </p:childTnLst>
                                </p:cTn>
                              </p:par>
                            </p:childTnLst>
                          </p:cTn>
                        </p:par>
                        <p:par>
                          <p:cTn id="65" fill="hold">
                            <p:stCondLst>
                              <p:cond delay="800"/>
                            </p:stCondLst>
                            <p:childTnLst>
                              <p:par>
                                <p:cTn id="66" presetID="23" presetClass="entr" presetSubtype="16" fill="hold" grpId="0" nodeType="afterEffect">
                                  <p:stCondLst>
                                    <p:cond delay="0"/>
                                  </p:stCondLst>
                                  <p:iterate>
                                    <p:tmAbs val="0"/>
                                  </p:iterate>
                                  <p:childTnLst>
                                    <p:set>
                                      <p:cBhvr>
                                        <p:cTn id="67" fill="hold"/>
                                        <p:tgtEl>
                                          <p:spTgt spid="51"/>
                                        </p:tgtEl>
                                        <p:attrNameLst>
                                          <p:attrName>style.visibility</p:attrName>
                                        </p:attrNameLst>
                                      </p:cBhvr>
                                      <p:to>
                                        <p:strVal val="visible"/>
                                      </p:to>
                                    </p:set>
                                    <p:anim calcmode="lin" valueType="num">
                                      <p:cBhvr>
                                        <p:cTn id="68" dur="750" fill="hold"/>
                                        <p:tgtEl>
                                          <p:spTgt spid="51"/>
                                        </p:tgtEl>
                                        <p:attrNameLst>
                                          <p:attrName>ppt_w</p:attrName>
                                        </p:attrNameLst>
                                      </p:cBhvr>
                                      <p:tavLst>
                                        <p:tav tm="0">
                                          <p:val>
                                            <p:fltVal val="0"/>
                                          </p:val>
                                        </p:tav>
                                        <p:tav tm="100000">
                                          <p:val>
                                            <p:strVal val="#ppt_w"/>
                                          </p:val>
                                        </p:tav>
                                      </p:tavLst>
                                    </p:anim>
                                    <p:anim calcmode="lin" valueType="num">
                                      <p:cBhvr>
                                        <p:cTn id="69" dur="750" fill="hold"/>
                                        <p:tgtEl>
                                          <p:spTgt spid="51"/>
                                        </p:tgtEl>
                                        <p:attrNameLst>
                                          <p:attrName>ppt_h</p:attrName>
                                        </p:attrNameLst>
                                      </p:cBhvr>
                                      <p:tavLst>
                                        <p:tav tm="0">
                                          <p:val>
                                            <p:fltVal val="0"/>
                                          </p:val>
                                        </p:tav>
                                        <p:tav tm="100000">
                                          <p:val>
                                            <p:strVal val="#ppt_h"/>
                                          </p:val>
                                        </p:tav>
                                      </p:tavLst>
                                    </p:anim>
                                  </p:childTnLst>
                                </p:cTn>
                              </p:par>
                            </p:childTnLst>
                          </p:cTn>
                        </p:par>
                        <p:par>
                          <p:cTn id="70" fill="hold">
                            <p:stCondLst>
                              <p:cond delay="1550"/>
                            </p:stCondLst>
                            <p:childTnLst>
                              <p:par>
                                <p:cTn id="71" presetID="4" presetClass="entr" presetSubtype="32" fill="hold" grpId="0" nodeType="afterEffect">
                                  <p:stCondLst>
                                    <p:cond delay="0"/>
                                  </p:stCondLst>
                                  <p:iterate>
                                    <p:tmAbs val="0"/>
                                  </p:iterate>
                                  <p:childTnLst>
                                    <p:set>
                                      <p:cBhvr>
                                        <p:cTn id="72" fill="hold"/>
                                        <p:tgtEl>
                                          <p:spTgt spid="55"/>
                                        </p:tgtEl>
                                        <p:attrNameLst>
                                          <p:attrName>style.visibility</p:attrName>
                                        </p:attrNameLst>
                                      </p:cBhvr>
                                      <p:to>
                                        <p:strVal val="visible"/>
                                      </p:to>
                                    </p:set>
                                    <p:animEffect transition="in" filter="box(out)">
                                      <p:cBhvr>
                                        <p:cTn id="73" dur="800"/>
                                        <p:tgtEl>
                                          <p:spTgt spid="55"/>
                                        </p:tgtEl>
                                      </p:cBhvr>
                                    </p:animEffect>
                                  </p:childTnLst>
                                </p:cTn>
                              </p:par>
                              <p:par>
                                <p:cTn id="74" presetID="1" presetClass="exit" presetSubtype="0" fill="hold" nodeType="withEffect">
                                  <p:stCondLst>
                                    <p:cond delay="0"/>
                                  </p:stCondLst>
                                  <p:childTnLst>
                                    <p:set>
                                      <p:cBhvr>
                                        <p:cTn id="75" dur="1" fill="hold">
                                          <p:stCondLst>
                                            <p:cond delay="0"/>
                                          </p:stCondLst>
                                        </p:cTn>
                                        <p:tgtEl>
                                          <p:spTgt spid="44"/>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iterate>
                                    <p:tmAbs val="0"/>
                                  </p:iterate>
                                  <p:childTnLst>
                                    <p:set>
                                      <p:cBhvr>
                                        <p:cTn id="79" fill="hold"/>
                                        <p:tgtEl>
                                          <p:spTgt spid="18"/>
                                        </p:tgtEl>
                                        <p:attrNameLst>
                                          <p:attrName>style.visibility</p:attrName>
                                        </p:attrNameLst>
                                      </p:cBhvr>
                                      <p:to>
                                        <p:strVal val="visible"/>
                                      </p:to>
                                    </p:set>
                                    <p:animEffect transition="in" filter="box(out)">
                                      <p:cBhvr>
                                        <p:cTn id="80" dur="800"/>
                                        <p:tgtEl>
                                          <p:spTgt spid="18"/>
                                        </p:tgtEl>
                                      </p:cBhvr>
                                    </p:animEffect>
                                  </p:childTnLst>
                                </p:cTn>
                              </p:par>
                              <p:par>
                                <p:cTn id="81" presetID="4" presetClass="entr" presetSubtype="32" fill="hold" grpId="0" nodeType="withEffect">
                                  <p:stCondLst>
                                    <p:cond delay="0"/>
                                  </p:stCondLst>
                                  <p:iterate>
                                    <p:tmAbs val="0"/>
                                  </p:iterate>
                                  <p:childTnLst>
                                    <p:set>
                                      <p:cBhvr>
                                        <p:cTn id="82" fill="hold"/>
                                        <p:tgtEl>
                                          <p:spTgt spid="42"/>
                                        </p:tgtEl>
                                        <p:attrNameLst>
                                          <p:attrName>style.visibility</p:attrName>
                                        </p:attrNameLst>
                                      </p:cBhvr>
                                      <p:to>
                                        <p:strVal val="visible"/>
                                      </p:to>
                                    </p:set>
                                    <p:animEffect transition="in" filter="box(out)">
                                      <p:cBhvr>
                                        <p:cTn id="83" dur="800"/>
                                        <p:tgtEl>
                                          <p:spTgt spid="42"/>
                                        </p:tgtEl>
                                      </p:cBhvr>
                                    </p:animEffect>
                                  </p:childTnLst>
                                </p:cTn>
                              </p:par>
                            </p:childTnLst>
                          </p:cTn>
                        </p:par>
                        <p:par>
                          <p:cTn id="84" fill="hold">
                            <p:stCondLst>
                              <p:cond delay="800"/>
                            </p:stCondLst>
                            <p:childTnLst>
                              <p:par>
                                <p:cTn id="85" presetID="4" presetClass="entr" presetSubtype="32" fill="hold" grpId="0" nodeType="afterEffect">
                                  <p:stCondLst>
                                    <p:cond delay="0"/>
                                  </p:stCondLst>
                                  <p:iterate>
                                    <p:tmAbs val="0"/>
                                  </p:iterate>
                                  <p:childTnLst>
                                    <p:set>
                                      <p:cBhvr>
                                        <p:cTn id="86" fill="hold"/>
                                        <p:tgtEl>
                                          <p:spTgt spid="61"/>
                                        </p:tgtEl>
                                        <p:attrNameLst>
                                          <p:attrName>style.visibility</p:attrName>
                                        </p:attrNameLst>
                                      </p:cBhvr>
                                      <p:to>
                                        <p:strVal val="visible"/>
                                      </p:to>
                                    </p:set>
                                    <p:animEffect transition="in" filter="box(out)">
                                      <p:cBhvr>
                                        <p:cTn id="87" dur="1000"/>
                                        <p:tgtEl>
                                          <p:spTgt spid="61"/>
                                        </p:tgtEl>
                                      </p:cBhvr>
                                    </p:animEffect>
                                  </p:childTnLst>
                                </p:cTn>
                              </p:par>
                            </p:childTnLst>
                          </p:cTn>
                        </p:par>
                        <p:par>
                          <p:cTn id="88" fill="hold">
                            <p:stCondLst>
                              <p:cond delay="1800"/>
                            </p:stCondLst>
                            <p:childTnLst>
                              <p:par>
                                <p:cTn id="89" presetID="4" presetClass="entr" presetSubtype="32" fill="hold" grpId="0" nodeType="afterEffect">
                                  <p:stCondLst>
                                    <p:cond delay="0"/>
                                  </p:stCondLst>
                                  <p:iterate>
                                    <p:tmAbs val="0"/>
                                  </p:iterate>
                                  <p:childTnLst>
                                    <p:set>
                                      <p:cBhvr>
                                        <p:cTn id="90" fill="hold"/>
                                        <p:tgtEl>
                                          <p:spTgt spid="58"/>
                                        </p:tgtEl>
                                        <p:attrNameLst>
                                          <p:attrName>style.visibility</p:attrName>
                                        </p:attrNameLst>
                                      </p:cBhvr>
                                      <p:to>
                                        <p:strVal val="visible"/>
                                      </p:to>
                                    </p:set>
                                    <p:animEffect transition="in" filter="box(out)">
                                      <p:cBhvr>
                                        <p:cTn id="91" dur="800"/>
                                        <p:tgtEl>
                                          <p:spTgt spid="58"/>
                                        </p:tgtEl>
                                      </p:cBhvr>
                                    </p:animEffect>
                                  </p:childTnLst>
                                </p:cTn>
                              </p:par>
                              <p:par>
                                <p:cTn id="92" presetID="1" presetClass="exit" presetSubtype="0" fill="hold" nodeType="withEffect">
                                  <p:stCondLst>
                                    <p:cond delay="0"/>
                                  </p:stCondLst>
                                  <p:childTnLst>
                                    <p:set>
                                      <p:cBhvr>
                                        <p:cTn id="93" dur="1" fill="hold">
                                          <p:stCondLst>
                                            <p:cond delay="0"/>
                                          </p:stCondLst>
                                        </p:cTn>
                                        <p:tgtEl>
                                          <p:spTgt spid="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dvAuto="0"/>
      <p:bldP spid="18" grpId="0" animBg="1" advAuto="0"/>
      <p:bldP spid="22" grpId="0" animBg="1" advAuto="0"/>
      <p:bldP spid="26" grpId="0" animBg="1" advAuto="0"/>
      <p:bldP spid="30" grpId="0" animBg="1" advAuto="0"/>
      <p:bldP spid="34" grpId="0" animBg="1" advAuto="0"/>
      <p:bldP spid="36" grpId="0" animBg="1" advAuto="0"/>
      <p:bldP spid="38" grpId="0" animBg="1" advAuto="0"/>
      <p:bldP spid="40" grpId="0" animBg="1" advAuto="0"/>
      <p:bldP spid="42" grpId="0" animBg="1" advAuto="0"/>
      <p:bldP spid="44" grpId="0" animBg="1" advAuto="0"/>
      <p:bldP spid="47" grpId="0" animBg="1" advAuto="0"/>
      <p:bldP spid="49" grpId="0" animBg="1" advAuto="0"/>
      <p:bldP spid="50" grpId="0" animBg="1" advAuto="0"/>
      <p:bldP spid="51" grpId="0" animBg="1" advAuto="0"/>
      <p:bldP spid="52" grpId="0" animBg="1" advAuto="0"/>
      <p:bldP spid="55" grpId="0" animBg="1" advAuto="0"/>
      <p:bldP spid="58" grpId="0" animBg="1" advAuto="0"/>
      <p:bldP spid="61"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p:txBody>
          <a:bodyPr/>
          <a:lstStyle/>
          <a:p>
            <a:endParaRPr lang="en-GB" dirty="0"/>
          </a:p>
          <a:p>
            <a:endParaRPr lang="en-GB" dirty="0"/>
          </a:p>
          <a:p>
            <a:endParaRPr lang="en-GB" dirty="0"/>
          </a:p>
        </p:txBody>
      </p:sp>
      <p:sp>
        <p:nvSpPr>
          <p:cNvPr id="6" name="Tijdelijke aanduiding voor dianummer 5">
            <a:extLst>
              <a:ext uri="{FF2B5EF4-FFF2-40B4-BE49-F238E27FC236}">
                <a16:creationId xmlns:a16="http://schemas.microsoft.com/office/drawing/2014/main" xmlns="" id="{95079301-500D-4AE5-A2F6-4F1A2A8ABC7E}"/>
              </a:ext>
            </a:extLst>
          </p:cNvPr>
          <p:cNvSpPr>
            <a:spLocks noGrp="1"/>
          </p:cNvSpPr>
          <p:nvPr>
            <p:ph type="sldNum" sz="quarter" idx="12"/>
          </p:nvPr>
        </p:nvSpPr>
        <p:spPr/>
        <p:txBody>
          <a:bodyPr/>
          <a:lstStyle/>
          <a:p>
            <a:fld id="{CB318F78-A315-46C9-8B3F-2431B4397D31}" type="slidenum">
              <a:rPr lang="en-US" smtClean="0"/>
              <a:t>20</a:t>
            </a:fld>
            <a:endParaRPr lang="en-US" dirty="0"/>
          </a:p>
        </p:txBody>
      </p:sp>
      <p:graphicFrame>
        <p:nvGraphicFramePr>
          <p:cNvPr id="12" name="Diagram 11">
            <a:extLst>
              <a:ext uri="{FF2B5EF4-FFF2-40B4-BE49-F238E27FC236}">
                <a16:creationId xmlns:a16="http://schemas.microsoft.com/office/drawing/2014/main" xmlns="" id="{DA90D274-D5F3-4A90-B021-30ACE3A30EFA}"/>
              </a:ext>
            </a:extLst>
          </p:cNvPr>
          <p:cNvGraphicFramePr/>
          <p:nvPr>
            <p:extLst>
              <p:ext uri="{D42A27DB-BD31-4B8C-83A1-F6EECF244321}">
                <p14:modId xmlns:p14="http://schemas.microsoft.com/office/powerpoint/2010/main" val="3424707725"/>
              </p:ext>
            </p:extLst>
          </p:nvPr>
        </p:nvGraphicFramePr>
        <p:xfrm>
          <a:off x="762000" y="2608205"/>
          <a:ext cx="7467600" cy="339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Заглавие 7">
            <a:extLst>
              <a:ext uri="{FF2B5EF4-FFF2-40B4-BE49-F238E27FC236}">
                <a16:creationId xmlns:a16="http://schemas.microsoft.com/office/drawing/2014/main" xmlns="" id="{DD67F3DA-C5FB-473B-9209-B84A4D771607}"/>
              </a:ext>
            </a:extLst>
          </p:cNvPr>
          <p:cNvSpPr>
            <a:spLocks noGrp="1"/>
          </p:cNvSpPr>
          <p:nvPr>
            <p:ph type="title"/>
          </p:nvPr>
        </p:nvSpPr>
        <p:spPr/>
        <p:txBody>
          <a:bodyPr/>
          <a:lstStyle/>
          <a:p>
            <a:r>
              <a:rPr lang="en-GB" i="1" dirty="0"/>
              <a:t>Coaching </a:t>
            </a:r>
            <a:r>
              <a:rPr lang="ro-RO" dirty="0"/>
              <a:t>și</a:t>
            </a:r>
            <a:r>
              <a:rPr lang="en-GB" dirty="0"/>
              <a:t> </a:t>
            </a:r>
            <a:r>
              <a:rPr lang="en-GB" i="1" dirty="0"/>
              <a:t>parenting</a:t>
            </a:r>
            <a:endParaRPr lang="bg-BG" dirty="0"/>
          </a:p>
        </p:txBody>
      </p:sp>
      <p:sp>
        <p:nvSpPr>
          <p:cNvPr id="7" name="Текстово поле 6">
            <a:extLst>
              <a:ext uri="{FF2B5EF4-FFF2-40B4-BE49-F238E27FC236}">
                <a16:creationId xmlns:a16="http://schemas.microsoft.com/office/drawing/2014/main" xmlns="" id="{8E59D2C8-E216-40E5-9339-D96AA045A5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89317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240DFEC-90E0-43F0-AB12-CABCECA5C3EA}"/>
              </a:ext>
            </a:extLst>
          </p:cNvPr>
          <p:cNvSpPr>
            <a:spLocks noGrp="1"/>
          </p:cNvSpPr>
          <p:nvPr>
            <p:ph type="title"/>
          </p:nvPr>
        </p:nvSpPr>
        <p:spPr/>
        <p:txBody>
          <a:bodyPr/>
          <a:lstStyle/>
          <a:p>
            <a:r>
              <a:rPr lang="en-GB" i="1" dirty="0"/>
              <a:t>Coaching </a:t>
            </a:r>
            <a:r>
              <a:rPr lang="ro-RO" dirty="0"/>
              <a:t>și</a:t>
            </a:r>
            <a:r>
              <a:rPr lang="en-GB" dirty="0"/>
              <a:t> </a:t>
            </a:r>
            <a:r>
              <a:rPr lang="en-GB" i="1" dirty="0"/>
              <a:t>parenting</a:t>
            </a:r>
            <a:endParaRPr lang="en-GB" dirty="0"/>
          </a:p>
        </p:txBody>
      </p:sp>
      <p:sp>
        <p:nvSpPr>
          <p:cNvPr id="6" name="Текстов контейнер 5">
            <a:extLst>
              <a:ext uri="{FF2B5EF4-FFF2-40B4-BE49-F238E27FC236}">
                <a16:creationId xmlns:a16="http://schemas.microsoft.com/office/drawing/2014/main" xmlns="" id="{B4CF6519-30B0-4553-90DE-FB2E0A89CB1B}"/>
              </a:ext>
            </a:extLst>
          </p:cNvPr>
          <p:cNvSpPr>
            <a:spLocks noGrp="1"/>
          </p:cNvSpPr>
          <p:nvPr>
            <p:ph type="body" sz="half" idx="2"/>
          </p:nvPr>
        </p:nvSpPr>
        <p:spPr>
          <a:xfrm>
            <a:off x="685802" y="2667004"/>
            <a:ext cx="2779713" cy="3754053"/>
          </a:xfrm>
        </p:spPr>
        <p:txBody>
          <a:bodyPr>
            <a:normAutofit fontScale="92500"/>
          </a:bodyPr>
          <a:lstStyle/>
          <a:p>
            <a:pPr algn="ctr"/>
            <a:endParaRPr lang="en-GB" sz="1600" b="1" dirty="0">
              <a:solidFill>
                <a:schemeClr val="tx1">
                  <a:lumMod val="75000"/>
                  <a:lumOff val="25000"/>
                </a:schemeClr>
              </a:solidFill>
            </a:endParaRPr>
          </a:p>
          <a:p>
            <a:pPr algn="ctr"/>
            <a:r>
              <a:rPr lang="ro-RO" sz="2000" dirty="0"/>
              <a:t>Părinți/consilieri buni</a:t>
            </a:r>
            <a:endParaRPr lang="en-GB" sz="2000" dirty="0">
              <a:latin typeface="Ink Free" panose="03080402000500000000" pitchFamily="66" charset="0"/>
            </a:endParaRPr>
          </a:p>
          <a:p>
            <a:pPr algn="ctr"/>
            <a:endParaRPr lang="en-GB" dirty="0">
              <a:solidFill>
                <a:schemeClr val="tx1">
                  <a:lumMod val="75000"/>
                  <a:lumOff val="25000"/>
                </a:schemeClr>
              </a:solidFill>
              <a:latin typeface="Ink Free" panose="03080402000500000000" pitchFamily="66" charset="0"/>
            </a:endParaRPr>
          </a:p>
          <a:p>
            <a:pPr algn="ctr">
              <a:spcAft>
                <a:spcPts val="1200"/>
              </a:spcAft>
            </a:pPr>
            <a:r>
              <a:rPr lang="ro-RO" dirty="0"/>
              <a:t>Facilitarea formării pozitive a identității</a:t>
            </a:r>
            <a:endParaRPr lang="en-GB" dirty="0"/>
          </a:p>
          <a:p>
            <a:pPr algn="ctr">
              <a:spcAft>
                <a:spcPts val="1200"/>
              </a:spcAft>
            </a:pPr>
            <a:r>
              <a:rPr lang="ro-RO" dirty="0"/>
              <a:t>Motivare pozitivă</a:t>
            </a:r>
            <a:r>
              <a:rPr lang="en-GB" dirty="0"/>
              <a:t> </a:t>
            </a:r>
          </a:p>
          <a:p>
            <a:pPr algn="ctr">
              <a:spcAft>
                <a:spcPts val="1200"/>
              </a:spcAft>
            </a:pPr>
            <a:r>
              <a:rPr lang="ro-RO" dirty="0" smtClean="0"/>
              <a:t>Dezvoltare personală</a:t>
            </a:r>
            <a:endParaRPr lang="en-GB" dirty="0" smtClean="0">
              <a:solidFill>
                <a:schemeClr val="tx1">
                  <a:lumMod val="75000"/>
                  <a:lumOff val="25000"/>
                </a:schemeClr>
              </a:solidFill>
              <a:latin typeface="Ink Free" panose="03080402000500000000" pitchFamily="66" charset="0"/>
            </a:endParaRPr>
          </a:p>
          <a:p>
            <a:pPr algn="ctr">
              <a:lnSpc>
                <a:spcPct val="115000"/>
              </a:lnSpc>
              <a:spcAft>
                <a:spcPts val="600"/>
              </a:spcAft>
            </a:pPr>
            <a:r>
              <a:rPr lang="en-GB" sz="1600"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ro-RO"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Modul în care îi tratăm pe copiii noștri influențează în mod direct ceea ce ei cred despre ei înșiși</a:t>
            </a:r>
            <a:r>
              <a:rPr lang="en-GB" sz="1600" i="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endParaRPr lang="en-GB" sz="1600"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15000"/>
              </a:lnSpc>
              <a:spcAft>
                <a:spcPts val="600"/>
              </a:spcAft>
              <a:buNone/>
            </a:pPr>
            <a:r>
              <a:rPr lang="en-GB" sz="1600" b="1" i="1" dirty="0" smtClean="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Ariadne </a:t>
            </a:r>
            <a:r>
              <a:rPr lang="en-GB" sz="1600" b="1" i="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Brill</a:t>
            </a:r>
            <a:endParaRPr lang="bg-BG" dirty="0">
              <a:solidFill>
                <a:schemeClr val="tx1">
                  <a:lumMod val="75000"/>
                  <a:lumOff val="25000"/>
                </a:schemeClr>
              </a:solidFill>
            </a:endParaRPr>
          </a:p>
        </p:txBody>
      </p:sp>
      <p:grpSp>
        <p:nvGrpSpPr>
          <p:cNvPr id="8" name="Group">
            <a:extLst>
              <a:ext uri="{FF2B5EF4-FFF2-40B4-BE49-F238E27FC236}">
                <a16:creationId xmlns:a16="http://schemas.microsoft.com/office/drawing/2014/main" xmlns="" id="{626E2E6B-D8CC-4A8E-AF59-FF6181CA9BA6}"/>
              </a:ext>
            </a:extLst>
          </p:cNvPr>
          <p:cNvGrpSpPr/>
          <p:nvPr/>
        </p:nvGrpSpPr>
        <p:grpSpPr>
          <a:xfrm>
            <a:off x="4209860" y="5059906"/>
            <a:ext cx="3637668" cy="747731"/>
            <a:chOff x="0" y="0"/>
            <a:chExt cx="4314178" cy="996972"/>
          </a:xfrm>
          <a:solidFill>
            <a:srgbClr val="92D050"/>
          </a:solidFill>
        </p:grpSpPr>
        <p:sp>
          <p:nvSpPr>
            <p:cNvPr id="9" name="Freeform 2">
              <a:extLst>
                <a:ext uri="{FF2B5EF4-FFF2-40B4-BE49-F238E27FC236}">
                  <a16:creationId xmlns:a16="http://schemas.microsoft.com/office/drawing/2014/main" xmlns="" id="{2D68D97D-D302-4F48-8151-C8C8A42E48BE}"/>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0" name="Freeform 3">
              <a:extLst>
                <a:ext uri="{FF2B5EF4-FFF2-40B4-BE49-F238E27FC236}">
                  <a16:creationId xmlns:a16="http://schemas.microsoft.com/office/drawing/2014/main" xmlns="" id="{FBE11AF1-963E-447D-8001-E4C9EB131A8A}"/>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700000"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1" name="Oval 4">
            <a:extLst>
              <a:ext uri="{FF2B5EF4-FFF2-40B4-BE49-F238E27FC236}">
                <a16:creationId xmlns:a16="http://schemas.microsoft.com/office/drawing/2014/main" xmlns="" id="{7E3C9E68-5BC3-4DB9-ADFE-4203085E1D5D}"/>
              </a:ext>
            </a:extLst>
          </p:cNvPr>
          <p:cNvSpPr/>
          <p:nvPr/>
        </p:nvSpPr>
        <p:spPr>
          <a:xfrm flipH="1">
            <a:off x="7294097" y="4954544"/>
            <a:ext cx="958456" cy="958456"/>
          </a:xfrm>
          <a:prstGeom prst="ellipse">
            <a:avLst/>
          </a:prstGeom>
          <a:solidFill>
            <a:srgbClr val="92D050"/>
          </a:solidFill>
          <a:ln w="38100">
            <a:solidFill>
              <a:srgbClr val="FFFFFF"/>
            </a:solidFill>
            <a:miter/>
          </a:ln>
          <a:effectLst>
            <a:outerShdw blurRad="165100" dist="97066" dir="8592729"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13" name="TextBox 52">
            <a:extLst>
              <a:ext uri="{FF2B5EF4-FFF2-40B4-BE49-F238E27FC236}">
                <a16:creationId xmlns:a16="http://schemas.microsoft.com/office/drawing/2014/main" xmlns="" id="{DFDA3413-0548-45AF-9B9A-6389B67C5F39}"/>
              </a:ext>
            </a:extLst>
          </p:cNvPr>
          <p:cNvSpPr txBox="1"/>
          <p:nvPr/>
        </p:nvSpPr>
        <p:spPr>
          <a:xfrm>
            <a:off x="4547973" y="5383285"/>
            <a:ext cx="2628560"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pPr algn="r"/>
            <a:r>
              <a:rPr lang="ro-RO" sz="2000" b="1" dirty="0" smtClean="0"/>
              <a:t>O</a:t>
            </a:r>
            <a:r>
              <a:rPr lang="nl-NL" sz="2000" b="1" dirty="0" smtClean="0"/>
              <a:t>prirea </a:t>
            </a:r>
            <a:r>
              <a:rPr lang="nl-NL" sz="2000" b="1" dirty="0"/>
              <a:t>stereotipizării </a:t>
            </a:r>
          </a:p>
        </p:txBody>
      </p:sp>
      <p:grpSp>
        <p:nvGrpSpPr>
          <p:cNvPr id="16" name="Group">
            <a:extLst>
              <a:ext uri="{FF2B5EF4-FFF2-40B4-BE49-F238E27FC236}">
                <a16:creationId xmlns:a16="http://schemas.microsoft.com/office/drawing/2014/main" xmlns="" id="{0AB9B558-337B-49CA-A8BA-5F58A736D1FC}"/>
              </a:ext>
            </a:extLst>
          </p:cNvPr>
          <p:cNvGrpSpPr/>
          <p:nvPr/>
        </p:nvGrpSpPr>
        <p:grpSpPr>
          <a:xfrm>
            <a:off x="4952999" y="4086854"/>
            <a:ext cx="3784727" cy="747731"/>
            <a:chOff x="0" y="0"/>
            <a:chExt cx="4314178" cy="996972"/>
          </a:xfrm>
          <a:solidFill>
            <a:schemeClr val="accent6">
              <a:lumMod val="75000"/>
            </a:schemeClr>
          </a:solidFill>
        </p:grpSpPr>
        <p:sp>
          <p:nvSpPr>
            <p:cNvPr id="17" name="Freeform 2">
              <a:extLst>
                <a:ext uri="{FF2B5EF4-FFF2-40B4-BE49-F238E27FC236}">
                  <a16:creationId xmlns:a16="http://schemas.microsoft.com/office/drawing/2014/main" xmlns="" id="{6F4F5B7F-A029-48E4-81F2-3A64A729449C}"/>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8" name="Freeform 3">
              <a:extLst>
                <a:ext uri="{FF2B5EF4-FFF2-40B4-BE49-F238E27FC236}">
                  <a16:creationId xmlns:a16="http://schemas.microsoft.com/office/drawing/2014/main" xmlns="" id="{97B50352-5687-4464-951A-5DC07F5F1990}"/>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19" name="Oval 4">
            <a:extLst>
              <a:ext uri="{FF2B5EF4-FFF2-40B4-BE49-F238E27FC236}">
                <a16:creationId xmlns:a16="http://schemas.microsoft.com/office/drawing/2014/main" xmlns="" id="{504E1C0D-B43A-4871-91BF-25623576A41A}"/>
              </a:ext>
            </a:extLst>
          </p:cNvPr>
          <p:cNvSpPr/>
          <p:nvPr/>
        </p:nvSpPr>
        <p:spPr>
          <a:xfrm>
            <a:off x="4547973" y="3981491"/>
            <a:ext cx="958456" cy="958455"/>
          </a:xfrm>
          <a:prstGeom prst="ellipse">
            <a:avLst/>
          </a:prstGeom>
          <a:solidFill>
            <a:schemeClr val="accent6">
              <a:lumMod val="75000"/>
            </a:schemeClr>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sp>
        <p:nvSpPr>
          <p:cNvPr id="21" name="TextBox 52">
            <a:extLst>
              <a:ext uri="{FF2B5EF4-FFF2-40B4-BE49-F238E27FC236}">
                <a16:creationId xmlns:a16="http://schemas.microsoft.com/office/drawing/2014/main" xmlns="" id="{5357D35D-3B2E-431B-ADAB-1F2222C35ACD}"/>
              </a:ext>
            </a:extLst>
          </p:cNvPr>
          <p:cNvSpPr txBox="1"/>
          <p:nvPr/>
        </p:nvSpPr>
        <p:spPr>
          <a:xfrm>
            <a:off x="5566417" y="4140046"/>
            <a:ext cx="2831360"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lang="ro-RO" sz="2000" b="1" dirty="0"/>
              <a:t>Dezvoltarea abilităților de a lucra în echipă</a:t>
            </a:r>
          </a:p>
        </p:txBody>
      </p:sp>
      <p:grpSp>
        <p:nvGrpSpPr>
          <p:cNvPr id="24" name="Group">
            <a:extLst>
              <a:ext uri="{FF2B5EF4-FFF2-40B4-BE49-F238E27FC236}">
                <a16:creationId xmlns:a16="http://schemas.microsoft.com/office/drawing/2014/main" xmlns="" id="{FDDE72BB-4114-43AE-A163-761FC043C6CF}"/>
              </a:ext>
            </a:extLst>
          </p:cNvPr>
          <p:cNvGrpSpPr/>
          <p:nvPr/>
        </p:nvGrpSpPr>
        <p:grpSpPr>
          <a:xfrm>
            <a:off x="4209858" y="3113785"/>
            <a:ext cx="3637670" cy="747731"/>
            <a:chOff x="0" y="0"/>
            <a:chExt cx="4314178" cy="996972"/>
          </a:xfrm>
          <a:solidFill>
            <a:srgbClr val="FF6600"/>
          </a:solidFill>
        </p:grpSpPr>
        <p:sp>
          <p:nvSpPr>
            <p:cNvPr id="25" name="Freeform 2">
              <a:extLst>
                <a:ext uri="{FF2B5EF4-FFF2-40B4-BE49-F238E27FC236}">
                  <a16:creationId xmlns:a16="http://schemas.microsoft.com/office/drawing/2014/main" xmlns="" id="{0EE60EA8-8901-4FEB-9AA2-7E498B5E0DE2}"/>
                </a:ext>
              </a:extLst>
            </p:cNvPr>
            <p:cNvSpPr/>
            <p:nvPr/>
          </p:nvSpPr>
          <p:spPr>
            <a:xfrm flipH="1">
              <a:off x="0"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3">
              <a:extLst>
                <a:ext uri="{FF2B5EF4-FFF2-40B4-BE49-F238E27FC236}">
                  <a16:creationId xmlns:a16="http://schemas.microsoft.com/office/drawing/2014/main" xmlns="" id="{3DAC7115-9945-4BA2-8E87-49390E33393D}"/>
                </a:ext>
              </a:extLst>
            </p:cNvPr>
            <p:cNvSpPr/>
            <p:nvPr/>
          </p:nvSpPr>
          <p:spPr>
            <a:xfrm flipH="1">
              <a:off x="0"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2918953"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pic>
        <p:nvPicPr>
          <p:cNvPr id="27" name="TinyPPT_2019.png" descr="TinyPPT_2019.png">
            <a:extLst>
              <a:ext uri="{FF2B5EF4-FFF2-40B4-BE49-F238E27FC236}">
                <a16:creationId xmlns:a16="http://schemas.microsoft.com/office/drawing/2014/main" xmlns="" id="{B7D2B4AE-504A-4979-9012-DC3D52FBE673}"/>
              </a:ext>
            </a:extLst>
          </p:cNvPr>
          <p:cNvPicPr>
            <a:picLocks noChangeAspect="1"/>
          </p:cNvPicPr>
          <p:nvPr/>
        </p:nvPicPr>
        <p:blipFill>
          <a:blip r:embed="rId3">
            <a:alphaModFix amt="64876"/>
          </a:blip>
          <a:srcRect l="29878" t="16791"/>
          <a:stretch>
            <a:fillRect/>
          </a:stretch>
        </p:blipFill>
        <p:spPr>
          <a:xfrm>
            <a:off x="5171495" y="2439980"/>
            <a:ext cx="2959157" cy="598466"/>
          </a:xfrm>
          <a:prstGeom prst="rect">
            <a:avLst/>
          </a:prstGeom>
          <a:ln w="12700">
            <a:miter lim="400000"/>
          </a:ln>
        </p:spPr>
      </p:pic>
      <p:sp>
        <p:nvSpPr>
          <p:cNvPr id="28" name="TextBox 52">
            <a:extLst>
              <a:ext uri="{FF2B5EF4-FFF2-40B4-BE49-F238E27FC236}">
                <a16:creationId xmlns:a16="http://schemas.microsoft.com/office/drawing/2014/main" xmlns="" id="{677A4A04-1F28-44FF-A24C-2167B51DEE4A}"/>
              </a:ext>
            </a:extLst>
          </p:cNvPr>
          <p:cNvSpPr txBox="1"/>
          <p:nvPr/>
        </p:nvSpPr>
        <p:spPr>
          <a:xfrm>
            <a:off x="4952998" y="3411685"/>
            <a:ext cx="2341099" cy="3770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ro-RO" sz="2000" b="1" dirty="0"/>
              <a:t>Dezvoltarea empatiei</a:t>
            </a:r>
          </a:p>
        </p:txBody>
      </p:sp>
      <p:sp>
        <p:nvSpPr>
          <p:cNvPr id="30" name="Oval 4">
            <a:extLst>
              <a:ext uri="{FF2B5EF4-FFF2-40B4-BE49-F238E27FC236}">
                <a16:creationId xmlns:a16="http://schemas.microsoft.com/office/drawing/2014/main" xmlns="" id="{9747A956-552B-477E-BCD4-435CB93F32BC}"/>
              </a:ext>
            </a:extLst>
          </p:cNvPr>
          <p:cNvSpPr/>
          <p:nvPr/>
        </p:nvSpPr>
        <p:spPr>
          <a:xfrm flipH="1">
            <a:off x="7294097" y="3008424"/>
            <a:ext cx="958456" cy="958456"/>
          </a:xfrm>
          <a:prstGeom prst="ellipse">
            <a:avLst/>
          </a:prstGeom>
          <a:solidFill>
            <a:srgbClr val="FF6600"/>
          </a:solidFill>
          <a:ln w="38100">
            <a:solidFill>
              <a:srgbClr val="FFFFFF"/>
            </a:solidFill>
            <a:miter/>
          </a:ln>
          <a:effectLst>
            <a:outerShdw blurRad="50800" dist="38100" dir="5400000" algn="t" rotWithShape="0">
              <a:prstClr val="black">
                <a:alpha val="40000"/>
              </a:prstClr>
            </a:outerShdw>
          </a:effectLst>
        </p:spPr>
        <p:txBody>
          <a:bodyPr lIns="34289" tIns="34289" rIns="34289" bIns="34289" anchor="ctr"/>
          <a:lstStyle/>
          <a:p>
            <a:pPr>
              <a:defRPr>
                <a:solidFill>
                  <a:srgbClr val="FFFFFF"/>
                </a:solidFill>
              </a:defRPr>
            </a:pPr>
            <a:endParaRPr sz="1350"/>
          </a:p>
        </p:txBody>
      </p:sp>
      <p:grpSp>
        <p:nvGrpSpPr>
          <p:cNvPr id="31" name="Group">
            <a:extLst>
              <a:ext uri="{FF2B5EF4-FFF2-40B4-BE49-F238E27FC236}">
                <a16:creationId xmlns:a16="http://schemas.microsoft.com/office/drawing/2014/main" xmlns="" id="{ADA96987-9490-42A1-B026-C7528098EC1C}"/>
              </a:ext>
            </a:extLst>
          </p:cNvPr>
          <p:cNvGrpSpPr/>
          <p:nvPr/>
        </p:nvGrpSpPr>
        <p:grpSpPr>
          <a:xfrm>
            <a:off x="4953000" y="2140734"/>
            <a:ext cx="3784728" cy="747731"/>
            <a:chOff x="0" y="0"/>
            <a:chExt cx="4314178" cy="996972"/>
          </a:xfrm>
          <a:solidFill>
            <a:srgbClr val="0BA7DF"/>
          </a:solidFill>
        </p:grpSpPr>
        <p:sp>
          <p:nvSpPr>
            <p:cNvPr id="32" name="Freeform 2">
              <a:extLst>
                <a:ext uri="{FF2B5EF4-FFF2-40B4-BE49-F238E27FC236}">
                  <a16:creationId xmlns:a16="http://schemas.microsoft.com/office/drawing/2014/main" xmlns="" id="{2FDDD9A9-34B6-49A2-963B-8B5704619109}"/>
                </a:ext>
              </a:extLst>
            </p:cNvPr>
            <p:cNvSpPr/>
            <p:nvPr/>
          </p:nvSpPr>
          <p:spPr>
            <a:xfrm>
              <a:off x="-1" y="3195"/>
              <a:ext cx="4314180" cy="99377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7280" y="21600"/>
                  </a:lnTo>
                  <a:lnTo>
                    <a:pt x="0" y="21600"/>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33" name="Freeform 3">
              <a:extLst>
                <a:ext uri="{FF2B5EF4-FFF2-40B4-BE49-F238E27FC236}">
                  <a16:creationId xmlns:a16="http://schemas.microsoft.com/office/drawing/2014/main" xmlns="" id="{6ADBA73B-5B95-4B98-BC4E-86C1DCB44312}"/>
                </a:ext>
              </a:extLst>
            </p:cNvPr>
            <p:cNvSpPr/>
            <p:nvPr/>
          </p:nvSpPr>
          <p:spPr>
            <a:xfrm>
              <a:off x="-1" y="0"/>
              <a:ext cx="4314180" cy="332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0155" y="21600"/>
                  </a:lnTo>
                  <a:lnTo>
                    <a:pt x="0" y="21600"/>
                  </a:lnTo>
                  <a:lnTo>
                    <a:pt x="0" y="0"/>
                  </a:lnTo>
                  <a:close/>
                </a:path>
              </a:pathLst>
            </a:custGeom>
            <a:grpFill/>
            <a:ln w="12700" cap="flat">
              <a:noFill/>
              <a:miter lim="400000"/>
            </a:ln>
            <a:effectLst>
              <a:outerShdw blurRad="50800" dist="38100" dir="7746227" rotWithShape="0">
                <a:srgbClr val="000000">
                  <a:alpha val="40000"/>
                </a:srgbClr>
              </a:outerShdw>
            </a:effectLst>
          </p:spPr>
          <p:txBody>
            <a:bodyPr wrap="square" lIns="34289" tIns="34289" rIns="34289" bIns="34289" numCol="1" anchor="ctr">
              <a:noAutofit/>
            </a:bodyPr>
            <a:lstStyle/>
            <a:p>
              <a:pPr>
                <a:defRPr>
                  <a:solidFill>
                    <a:srgbClr val="FFFFFF"/>
                  </a:solidFill>
                </a:defRPr>
              </a:pPr>
              <a:endParaRPr sz="1350"/>
            </a:p>
          </p:txBody>
        </p:sp>
      </p:grpSp>
      <p:sp>
        <p:nvSpPr>
          <p:cNvPr id="34" name="Oval 4">
            <a:extLst>
              <a:ext uri="{FF2B5EF4-FFF2-40B4-BE49-F238E27FC236}">
                <a16:creationId xmlns:a16="http://schemas.microsoft.com/office/drawing/2014/main" xmlns="" id="{C26182CD-1BCB-47E4-8766-20B6144AD555}"/>
              </a:ext>
            </a:extLst>
          </p:cNvPr>
          <p:cNvSpPr/>
          <p:nvPr/>
        </p:nvSpPr>
        <p:spPr>
          <a:xfrm>
            <a:off x="4547973" y="2035371"/>
            <a:ext cx="958456" cy="958455"/>
          </a:xfrm>
          <a:prstGeom prst="ellipse">
            <a:avLst/>
          </a:prstGeom>
          <a:solidFill>
            <a:srgbClr val="0BA7DF"/>
          </a:solidFill>
          <a:ln w="38100">
            <a:solidFill>
              <a:srgbClr val="FFFFFF"/>
            </a:solidFill>
            <a:miter/>
          </a:ln>
          <a:effectLst>
            <a:outerShdw blurRad="165100" dist="97066" dir="1471343" rotWithShape="0">
              <a:srgbClr val="000000">
                <a:alpha val="40000"/>
              </a:srgbClr>
            </a:outerShdw>
          </a:effectLst>
        </p:spPr>
        <p:txBody>
          <a:bodyPr lIns="34289" tIns="34289" rIns="34289" bIns="34289" anchor="ctr"/>
          <a:lstStyle/>
          <a:p>
            <a:pPr>
              <a:defRPr>
                <a:solidFill>
                  <a:srgbClr val="FFFFFF"/>
                </a:solidFill>
              </a:defRPr>
            </a:pPr>
            <a:endParaRPr sz="1350"/>
          </a:p>
        </p:txBody>
      </p:sp>
      <p:sp>
        <p:nvSpPr>
          <p:cNvPr id="35" name="TextBox 52">
            <a:extLst>
              <a:ext uri="{FF2B5EF4-FFF2-40B4-BE49-F238E27FC236}">
                <a16:creationId xmlns:a16="http://schemas.microsoft.com/office/drawing/2014/main" xmlns="" id="{D403EB48-287A-45B0-88F8-48035A285E2E}"/>
              </a:ext>
            </a:extLst>
          </p:cNvPr>
          <p:cNvSpPr txBox="1"/>
          <p:nvPr/>
        </p:nvSpPr>
        <p:spPr>
          <a:xfrm>
            <a:off x="5761073" y="2121692"/>
            <a:ext cx="845410" cy="3116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sz="2100">
                <a:solidFill>
                  <a:srgbClr val="FFFFFF"/>
                </a:solidFill>
              </a:defRPr>
            </a:lvl1pPr>
          </a:lstStyle>
          <a:p>
            <a:r>
              <a:rPr sz="1575" dirty="0"/>
              <a:t>   </a:t>
            </a:r>
          </a:p>
        </p:txBody>
      </p:sp>
      <p:sp>
        <p:nvSpPr>
          <p:cNvPr id="36" name="TextBox 52">
            <a:extLst>
              <a:ext uri="{FF2B5EF4-FFF2-40B4-BE49-F238E27FC236}">
                <a16:creationId xmlns:a16="http://schemas.microsoft.com/office/drawing/2014/main" xmlns="" id="{2C9DA4F8-1B0E-453A-91FB-959367ACF453}"/>
              </a:ext>
            </a:extLst>
          </p:cNvPr>
          <p:cNvSpPr txBox="1"/>
          <p:nvPr/>
        </p:nvSpPr>
        <p:spPr>
          <a:xfrm>
            <a:off x="5506429" y="2427464"/>
            <a:ext cx="2839454" cy="684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lang="ro-RO" sz="2000" b="1" dirty="0"/>
              <a:t>Managementul emoțiilor</a:t>
            </a:r>
            <a:endParaRPr lang="en-GB" sz="2000" b="1" dirty="0"/>
          </a:p>
          <a:p>
            <a:r>
              <a:rPr sz="2000" b="1" dirty="0" smtClean="0"/>
              <a:t>     </a:t>
            </a:r>
            <a:endParaRPr sz="2000" b="1" dirty="0"/>
          </a:p>
        </p:txBody>
      </p:sp>
      <p:sp>
        <p:nvSpPr>
          <p:cNvPr id="37" name="TextBox 52">
            <a:extLst>
              <a:ext uri="{FF2B5EF4-FFF2-40B4-BE49-F238E27FC236}">
                <a16:creationId xmlns:a16="http://schemas.microsoft.com/office/drawing/2014/main" xmlns="" id="{7DCA6F4A-9D2C-4A5D-BB1B-FA196FD548A4}"/>
              </a:ext>
            </a:extLst>
          </p:cNvPr>
          <p:cNvSpPr txBox="1"/>
          <p:nvPr/>
        </p:nvSpPr>
        <p:spPr>
          <a:xfrm>
            <a:off x="5336297" y="1726998"/>
            <a:ext cx="901823" cy="276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a:defRPr>
                <a:solidFill>
                  <a:srgbClr val="FFFFFF"/>
                </a:solidFill>
              </a:defRPr>
            </a:lvl1pPr>
          </a:lstStyle>
          <a:p>
            <a:r>
              <a:rPr sz="1350" dirty="0"/>
              <a:t>     </a:t>
            </a:r>
          </a:p>
        </p:txBody>
      </p:sp>
      <p:sp>
        <p:nvSpPr>
          <p:cNvPr id="38" name="Tijdelijke aanduiding voor dianummer 5">
            <a:extLst>
              <a:ext uri="{FF2B5EF4-FFF2-40B4-BE49-F238E27FC236}">
                <a16:creationId xmlns:a16="http://schemas.microsoft.com/office/drawing/2014/main" xmlns="" id="{D7964D0C-8FD4-4F8D-A003-899C48FE1237}"/>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21</a:t>
            </a:fld>
            <a:endParaRPr lang="en-US" dirty="0"/>
          </a:p>
        </p:txBody>
      </p:sp>
      <p:sp>
        <p:nvSpPr>
          <p:cNvPr id="40" name="Текстов контейнер 5">
            <a:extLst>
              <a:ext uri="{FF2B5EF4-FFF2-40B4-BE49-F238E27FC236}">
                <a16:creationId xmlns:a16="http://schemas.microsoft.com/office/drawing/2014/main" xmlns="" id="{04A5341A-C82E-4655-9793-4910B5101A52}"/>
              </a:ext>
            </a:extLst>
          </p:cNvPr>
          <p:cNvSpPr txBox="1">
            <a:spLocks/>
          </p:cNvSpPr>
          <p:nvPr/>
        </p:nvSpPr>
        <p:spPr>
          <a:xfrm>
            <a:off x="5144765" y="1423186"/>
            <a:ext cx="2779713" cy="330684"/>
          </a:xfrm>
          <a:prstGeom prst="rect">
            <a:avLst/>
          </a:prstGeom>
          <a:solidFill>
            <a:schemeClr val="bg1">
              <a:alpha val="90000"/>
            </a:schemeClr>
          </a:solidFill>
          <a:effectLst/>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sz="1600" kern="1200">
                <a:solidFill>
                  <a:schemeClr val="tx1">
                    <a:lumMod val="85000"/>
                    <a:lumOff val="1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lnSpc>
                <a:spcPct val="90000"/>
              </a:lnSpc>
            </a:pPr>
            <a:r>
              <a:rPr lang="en-GB" sz="1900" b="1" dirty="0">
                <a:solidFill>
                  <a:schemeClr val="tx1">
                    <a:lumMod val="75000"/>
                    <a:lumOff val="25000"/>
                  </a:schemeClr>
                </a:solidFill>
              </a:rPr>
              <a:t>Skills youth</a:t>
            </a:r>
            <a:endParaRPr lang="bg-BG" sz="1900" b="1" dirty="0">
              <a:solidFill>
                <a:schemeClr val="tx1">
                  <a:lumMod val="75000"/>
                  <a:lumOff val="25000"/>
                </a:schemeClr>
              </a:solidFill>
            </a:endParaRPr>
          </a:p>
        </p:txBody>
      </p:sp>
      <p:sp>
        <p:nvSpPr>
          <p:cNvPr id="39" name="Текстово поле 38">
            <a:extLst>
              <a:ext uri="{FF2B5EF4-FFF2-40B4-BE49-F238E27FC236}">
                <a16:creationId xmlns:a16="http://schemas.microsoft.com/office/drawing/2014/main" xmlns="" id="{5427986B-5B6D-4FA4-8BC7-21961B9A374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294565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iterate>
                                    <p:tmAbs val="0"/>
                                  </p:iterate>
                                  <p:childTnLst>
                                    <p:set>
                                      <p:cBhvr>
                                        <p:cTn id="19" fill="hold"/>
                                        <p:tgtEl>
                                          <p:spTgt spid="31"/>
                                        </p:tgtEl>
                                        <p:attrNameLst>
                                          <p:attrName>style.visibility</p:attrName>
                                        </p:attrNameLst>
                                      </p:cBhvr>
                                      <p:to>
                                        <p:strVal val="visible"/>
                                      </p:to>
                                    </p:set>
                                    <p:animEffect transition="in" filter="wipe(left)">
                                      <p:cBhvr>
                                        <p:cTn id="20" dur="200"/>
                                        <p:tgtEl>
                                          <p:spTgt spid="31"/>
                                        </p:tgtEl>
                                      </p:cBhvr>
                                    </p:animEffect>
                                  </p:childTnLst>
                                </p:cTn>
                              </p:par>
                            </p:childTnLst>
                          </p:cTn>
                        </p:par>
                        <p:par>
                          <p:cTn id="21" fill="hold">
                            <p:stCondLst>
                              <p:cond delay="200"/>
                            </p:stCondLst>
                            <p:childTnLst>
                              <p:par>
                                <p:cTn id="22" presetID="22" presetClass="entr" presetSubtype="8" fill="hold" grpId="0" nodeType="afterEffect">
                                  <p:stCondLst>
                                    <p:cond delay="0"/>
                                  </p:stCondLst>
                                  <p:iterate>
                                    <p:tmAbs val="0"/>
                                  </p:iterate>
                                  <p:childTnLst>
                                    <p:set>
                                      <p:cBhvr>
                                        <p:cTn id="23" fill="hold"/>
                                        <p:tgtEl>
                                          <p:spTgt spid="27"/>
                                        </p:tgtEl>
                                        <p:attrNameLst>
                                          <p:attrName>style.visibility</p:attrName>
                                        </p:attrNameLst>
                                      </p:cBhvr>
                                      <p:to>
                                        <p:strVal val="visible"/>
                                      </p:to>
                                    </p:set>
                                    <p:animEffect transition="in" filter="wipe(left)">
                                      <p:cBhvr>
                                        <p:cTn id="24" dur="200"/>
                                        <p:tgtEl>
                                          <p:spTgt spid="27"/>
                                        </p:tgtEl>
                                      </p:cBhvr>
                                    </p:animEffect>
                                  </p:childTnLst>
                                </p:cTn>
                              </p:par>
                              <p:par>
                                <p:cTn id="25" presetID="22" presetClass="entr" presetSubtype="8" fill="hold" grpId="0" nodeType="withEffect">
                                  <p:stCondLst>
                                    <p:cond delay="0"/>
                                  </p:stCondLst>
                                  <p:iterate>
                                    <p:tmAbs val="0"/>
                                  </p:iterate>
                                  <p:childTnLst>
                                    <p:set>
                                      <p:cBhvr>
                                        <p:cTn id="26" fill="hold"/>
                                        <p:tgtEl>
                                          <p:spTgt spid="36"/>
                                        </p:tgtEl>
                                        <p:attrNameLst>
                                          <p:attrName>style.visibility</p:attrName>
                                        </p:attrNameLst>
                                      </p:cBhvr>
                                      <p:to>
                                        <p:strVal val="visible"/>
                                      </p:to>
                                    </p:set>
                                    <p:animEffect transition="in" filter="wipe(left)">
                                      <p:cBhvr>
                                        <p:cTn id="27" dur="400"/>
                                        <p:tgtEl>
                                          <p:spTgt spid="36"/>
                                        </p:tgtEl>
                                      </p:cBhvr>
                                    </p:animEffect>
                                  </p:childTnLst>
                                </p:cTn>
                              </p:par>
                            </p:childTnLst>
                          </p:cTn>
                        </p:par>
                        <p:par>
                          <p:cTn id="28" fill="hold">
                            <p:stCondLst>
                              <p:cond delay="600"/>
                            </p:stCondLst>
                            <p:childTnLst>
                              <p:par>
                                <p:cTn id="29" presetID="22" presetClass="entr" presetSubtype="8" fill="hold" grpId="0" nodeType="afterEffect">
                                  <p:stCondLst>
                                    <p:cond delay="0"/>
                                  </p:stCondLst>
                                  <p:iterate>
                                    <p:tmAbs val="0"/>
                                  </p:iterate>
                                  <p:childTnLst>
                                    <p:set>
                                      <p:cBhvr>
                                        <p:cTn id="30" fill="hold"/>
                                        <p:tgtEl>
                                          <p:spTgt spid="37"/>
                                        </p:tgtEl>
                                        <p:attrNameLst>
                                          <p:attrName>style.visibility</p:attrName>
                                        </p:attrNameLst>
                                      </p:cBhvr>
                                      <p:to>
                                        <p:strVal val="visible"/>
                                      </p:to>
                                    </p:set>
                                    <p:animEffect transition="in" filter="wipe(left)">
                                      <p:cBhvr>
                                        <p:cTn id="31" dur="400"/>
                                        <p:tgtEl>
                                          <p:spTgt spid="37"/>
                                        </p:tgtEl>
                                      </p:cBhvr>
                                    </p:animEffect>
                                  </p:childTnLst>
                                </p:cTn>
                              </p:par>
                            </p:childTnLst>
                          </p:cTn>
                        </p:par>
                        <p:par>
                          <p:cTn id="32" fill="hold">
                            <p:stCondLst>
                              <p:cond delay="1000"/>
                            </p:stCondLst>
                            <p:childTnLst>
                              <p:par>
                                <p:cTn id="33" presetID="22" presetClass="entr" presetSubtype="8" fill="hold" grpId="0" nodeType="afterEffect">
                                  <p:stCondLst>
                                    <p:cond delay="0"/>
                                  </p:stCondLst>
                                  <p:iterate>
                                    <p:tmAbs val="0"/>
                                  </p:iterate>
                                  <p:childTnLst>
                                    <p:set>
                                      <p:cBhvr>
                                        <p:cTn id="34" fill="hold"/>
                                        <p:tgtEl>
                                          <p:spTgt spid="35"/>
                                        </p:tgtEl>
                                        <p:attrNameLst>
                                          <p:attrName>style.visibility</p:attrName>
                                        </p:attrNameLst>
                                      </p:cBhvr>
                                      <p:to>
                                        <p:strVal val="visible"/>
                                      </p:to>
                                    </p:set>
                                    <p:animEffect transition="in" filter="wipe(left)">
                                      <p:cBhvr>
                                        <p:cTn id="35" dur="4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par>
                          <p:cTn id="40" fill="hold">
                            <p:stCondLst>
                              <p:cond delay="0"/>
                            </p:stCondLst>
                            <p:childTnLst>
                              <p:par>
                                <p:cTn id="41" presetID="22" presetClass="entr" presetSubtype="2" fill="hold" grpId="0" nodeType="afterEffect">
                                  <p:stCondLst>
                                    <p:cond delay="0"/>
                                  </p:stCondLst>
                                  <p:iterate>
                                    <p:tmAbs val="0"/>
                                  </p:iterate>
                                  <p:childTnLst>
                                    <p:set>
                                      <p:cBhvr>
                                        <p:cTn id="42" fill="hold"/>
                                        <p:tgtEl>
                                          <p:spTgt spid="24"/>
                                        </p:tgtEl>
                                        <p:attrNameLst>
                                          <p:attrName>style.visibility</p:attrName>
                                        </p:attrNameLst>
                                      </p:cBhvr>
                                      <p:to>
                                        <p:strVal val="visible"/>
                                      </p:to>
                                    </p:set>
                                    <p:animEffect transition="in" filter="wipe(right)">
                                      <p:cBhvr>
                                        <p:cTn id="43" dur="200"/>
                                        <p:tgtEl>
                                          <p:spTgt spid="24"/>
                                        </p:tgtEl>
                                      </p:cBhvr>
                                    </p:animEffect>
                                  </p:childTnLst>
                                </p:cTn>
                              </p:par>
                              <p:par>
                                <p:cTn id="44" presetID="22" presetClass="entr" presetSubtype="2" fill="hold" grpId="0" nodeType="withEffect">
                                  <p:stCondLst>
                                    <p:cond delay="0"/>
                                  </p:stCondLst>
                                  <p:iterate>
                                    <p:tmAbs val="0"/>
                                  </p:iterate>
                                  <p:childTnLst>
                                    <p:set>
                                      <p:cBhvr>
                                        <p:cTn id="45" fill="hold"/>
                                        <p:tgtEl>
                                          <p:spTgt spid="28"/>
                                        </p:tgtEl>
                                        <p:attrNameLst>
                                          <p:attrName>style.visibility</p:attrName>
                                        </p:attrNameLst>
                                      </p:cBhvr>
                                      <p:to>
                                        <p:strVal val="visible"/>
                                      </p:to>
                                    </p:set>
                                    <p:animEffect transition="in" filter="wipe(right)">
                                      <p:cBhvr>
                                        <p:cTn id="46" dur="6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par>
                          <p:cTn id="51" fill="hold">
                            <p:stCondLst>
                              <p:cond delay="0"/>
                            </p:stCondLst>
                            <p:childTnLst>
                              <p:par>
                                <p:cTn id="52" presetID="22" presetClass="entr" presetSubtype="8" fill="hold" grpId="0" nodeType="afterEffect">
                                  <p:stCondLst>
                                    <p:cond delay="0"/>
                                  </p:stCondLst>
                                  <p:iterate>
                                    <p:tmAbs val="0"/>
                                  </p:iterate>
                                  <p:childTnLst>
                                    <p:set>
                                      <p:cBhvr>
                                        <p:cTn id="53" fill="hold"/>
                                        <p:tgtEl>
                                          <p:spTgt spid="16"/>
                                        </p:tgtEl>
                                        <p:attrNameLst>
                                          <p:attrName>style.visibility</p:attrName>
                                        </p:attrNameLst>
                                      </p:cBhvr>
                                      <p:to>
                                        <p:strVal val="visible"/>
                                      </p:to>
                                    </p:set>
                                    <p:animEffect transition="in" filter="wipe(left)">
                                      <p:cBhvr>
                                        <p:cTn id="54" dur="200"/>
                                        <p:tgtEl>
                                          <p:spTgt spid="16"/>
                                        </p:tgtEl>
                                      </p:cBhvr>
                                    </p:animEffect>
                                  </p:childTnLst>
                                </p:cTn>
                              </p:par>
                              <p:par>
                                <p:cTn id="55" presetID="22" presetClass="entr" presetSubtype="8" fill="hold" grpId="0" nodeType="withEffect">
                                  <p:stCondLst>
                                    <p:cond delay="0"/>
                                  </p:stCondLst>
                                  <p:iterate>
                                    <p:tmAbs val="0"/>
                                  </p:iterate>
                                  <p:childTnLst>
                                    <p:set>
                                      <p:cBhvr>
                                        <p:cTn id="56" fill="hold"/>
                                        <p:tgtEl>
                                          <p:spTgt spid="21"/>
                                        </p:tgtEl>
                                        <p:attrNameLst>
                                          <p:attrName>style.visibility</p:attrName>
                                        </p:attrNameLst>
                                      </p:cBhvr>
                                      <p:to>
                                        <p:strVal val="visible"/>
                                      </p:to>
                                    </p:set>
                                    <p:animEffect transition="in" filter="wipe(left)">
                                      <p:cBhvr>
                                        <p:cTn id="57" dur="4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childTnLst>
                                </p:cTn>
                              </p:par>
                            </p:childTnLst>
                          </p:cTn>
                        </p:par>
                        <p:par>
                          <p:cTn id="62" fill="hold">
                            <p:stCondLst>
                              <p:cond delay="0"/>
                            </p:stCondLst>
                            <p:childTnLst>
                              <p:par>
                                <p:cTn id="63" presetID="22" presetClass="entr" presetSubtype="2" fill="hold" grpId="0" nodeType="afterEffect">
                                  <p:stCondLst>
                                    <p:cond delay="0"/>
                                  </p:stCondLst>
                                  <p:iterate>
                                    <p:tmAbs val="0"/>
                                  </p:iterate>
                                  <p:childTnLst>
                                    <p:set>
                                      <p:cBhvr>
                                        <p:cTn id="64" fill="hold"/>
                                        <p:tgtEl>
                                          <p:spTgt spid="8"/>
                                        </p:tgtEl>
                                        <p:attrNameLst>
                                          <p:attrName>style.visibility</p:attrName>
                                        </p:attrNameLst>
                                      </p:cBhvr>
                                      <p:to>
                                        <p:strVal val="visible"/>
                                      </p:to>
                                    </p:set>
                                    <p:animEffect transition="in" filter="wipe(right)">
                                      <p:cBhvr>
                                        <p:cTn id="65" dur="200"/>
                                        <p:tgtEl>
                                          <p:spTgt spid="8"/>
                                        </p:tgtEl>
                                      </p:cBhvr>
                                    </p:animEffect>
                                  </p:childTnLst>
                                </p:cTn>
                              </p:par>
                              <p:par>
                                <p:cTn id="66" presetID="22" presetClass="entr" presetSubtype="2" fill="hold" grpId="0" nodeType="withEffect">
                                  <p:stCondLst>
                                    <p:cond delay="0"/>
                                  </p:stCondLst>
                                  <p:iterate>
                                    <p:tmAbs val="0"/>
                                  </p:iterate>
                                  <p:childTnLst>
                                    <p:set>
                                      <p:cBhvr>
                                        <p:cTn id="67" fill="hold"/>
                                        <p:tgtEl>
                                          <p:spTgt spid="13"/>
                                        </p:tgtEl>
                                        <p:attrNameLst>
                                          <p:attrName>style.visibility</p:attrName>
                                        </p:attrNameLst>
                                      </p:cBhvr>
                                      <p:to>
                                        <p:strVal val="visible"/>
                                      </p:to>
                                    </p:set>
                                    <p:animEffect transition="in" filter="wipe(right)">
                                      <p:cBhvr>
                                        <p:cTn id="68" dur="6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11" grpId="0" animBg="1" advAuto="0"/>
      <p:bldP spid="13" grpId="0" animBg="1" advAuto="0"/>
      <p:bldP spid="16" grpId="0" animBg="1" advAuto="0"/>
      <p:bldP spid="19" grpId="0" animBg="1" advAuto="0"/>
      <p:bldP spid="21" grpId="0" animBg="1" advAuto="0"/>
      <p:bldP spid="24" grpId="0" animBg="1" advAuto="0"/>
      <p:bldP spid="27" grpId="0" animBg="1" advAuto="0"/>
      <p:bldP spid="28" grpId="0" animBg="1" advAuto="0"/>
      <p:bldP spid="30" grpId="0" animBg="1" advAuto="0"/>
      <p:bldP spid="31" grpId="0" animBg="1" advAuto="0"/>
      <p:bldP spid="34" grpId="0" animBg="1" advAuto="0"/>
      <p:bldP spid="35" grpId="0" animBg="1" advAuto="0"/>
      <p:bldP spid="36" grpId="0" animBg="1" advAuto="0"/>
      <p:bldP spid="37" grpId="0" animBg="1" advAuto="0"/>
      <p:bldP spid="4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0"/>
            <a:ext cx="5029200" cy="3733799"/>
          </a:xfrm>
        </p:spPr>
        <p:txBody>
          <a:bodyPr/>
          <a:lstStyle/>
          <a:p>
            <a:endParaRPr lang="en-GB" dirty="0"/>
          </a:p>
          <a:p>
            <a:endParaRPr lang="en-GB" dirty="0"/>
          </a:p>
        </p:txBody>
      </p:sp>
      <p:graphicFrame>
        <p:nvGraphicFramePr>
          <p:cNvPr id="7" name="Diagram 6">
            <a:extLst>
              <a:ext uri="{FF2B5EF4-FFF2-40B4-BE49-F238E27FC236}">
                <a16:creationId xmlns:a16="http://schemas.microsoft.com/office/drawing/2014/main" xmlns="" id="{B55FF617-9B21-4DC2-98A8-AADFAF2C1E5B}"/>
              </a:ext>
            </a:extLst>
          </p:cNvPr>
          <p:cNvGraphicFramePr/>
          <p:nvPr>
            <p:extLst>
              <p:ext uri="{D42A27DB-BD31-4B8C-83A1-F6EECF244321}">
                <p14:modId xmlns:p14="http://schemas.microsoft.com/office/powerpoint/2010/main" val="2406393583"/>
              </p:ext>
            </p:extLst>
          </p:nvPr>
        </p:nvGraphicFramePr>
        <p:xfrm>
          <a:off x="609600" y="2302136"/>
          <a:ext cx="7772400" cy="4010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Заглавие 4">
            <a:extLst>
              <a:ext uri="{FF2B5EF4-FFF2-40B4-BE49-F238E27FC236}">
                <a16:creationId xmlns:a16="http://schemas.microsoft.com/office/drawing/2014/main" xmlns="" id="{835A58E1-3744-4114-A821-5D9B0CA9AFB3}"/>
              </a:ext>
            </a:extLst>
          </p:cNvPr>
          <p:cNvSpPr>
            <a:spLocks noGrp="1"/>
          </p:cNvSpPr>
          <p:nvPr>
            <p:ph type="title"/>
          </p:nvPr>
        </p:nvSpPr>
        <p:spPr/>
        <p:txBody>
          <a:bodyPr/>
          <a:lstStyle/>
          <a:p>
            <a:r>
              <a:rPr lang="ro-RO" dirty="0"/>
              <a:t>Atelier de lucru </a:t>
            </a:r>
            <a:r>
              <a:rPr lang="en-GB" i="1" dirty="0"/>
              <a:t>Coaching </a:t>
            </a:r>
            <a:r>
              <a:rPr lang="ro-RO" dirty="0"/>
              <a:t>și</a:t>
            </a:r>
            <a:r>
              <a:rPr lang="en-GB" dirty="0"/>
              <a:t> </a:t>
            </a:r>
            <a:r>
              <a:rPr lang="en-GB" i="1" dirty="0"/>
              <a:t>parenting</a:t>
            </a:r>
            <a:endParaRPr lang="bg-BG" dirty="0"/>
          </a:p>
        </p:txBody>
      </p:sp>
      <p:sp>
        <p:nvSpPr>
          <p:cNvPr id="8" name="Tijdelijke aanduiding voor dianummer 5">
            <a:extLst>
              <a:ext uri="{FF2B5EF4-FFF2-40B4-BE49-F238E27FC236}">
                <a16:creationId xmlns:a16="http://schemas.microsoft.com/office/drawing/2014/main" xmlns="" id="{3D8EB758-EB57-4352-9F26-5F7187C9D4EF}"/>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22</a:t>
            </a:fld>
            <a:endParaRPr lang="en-US" dirty="0"/>
          </a:p>
        </p:txBody>
      </p:sp>
      <p:sp>
        <p:nvSpPr>
          <p:cNvPr id="6" name="Текстово поле 5">
            <a:extLst>
              <a:ext uri="{FF2B5EF4-FFF2-40B4-BE49-F238E27FC236}">
                <a16:creationId xmlns:a16="http://schemas.microsoft.com/office/drawing/2014/main" xmlns="" id="{1C7A4C6F-61A9-4C6B-AC7A-B3E3468817A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747309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xmlns="" id="{86A6AFCB-C7F6-483F-BE94-12949261E943}"/>
              </a:ext>
            </a:extLst>
          </p:cNvPr>
          <p:cNvGrpSpPr/>
          <p:nvPr/>
        </p:nvGrpSpPr>
        <p:grpSpPr>
          <a:xfrm>
            <a:off x="3572010" y="2249705"/>
            <a:ext cx="1862330" cy="2519644"/>
            <a:chOff x="0" y="0"/>
            <a:chExt cx="2483104" cy="3359523"/>
          </a:xfrm>
          <a:solidFill>
            <a:srgbClr val="FF6600"/>
          </a:solidFill>
        </p:grpSpPr>
        <p:sp>
          <p:nvSpPr>
            <p:cNvPr id="13" name="Freeform 11">
              <a:extLst>
                <a:ext uri="{FF2B5EF4-FFF2-40B4-BE49-F238E27FC236}">
                  <a16:creationId xmlns:a16="http://schemas.microsoft.com/office/drawing/2014/main" xmlns=""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xmlns=""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xmlns="" id="{F59F0FD9-044C-43F2-8D15-763C82234BA6}"/>
              </a:ext>
            </a:extLst>
          </p:cNvPr>
          <p:cNvGrpSpPr/>
          <p:nvPr/>
        </p:nvGrpSpPr>
        <p:grpSpPr>
          <a:xfrm>
            <a:off x="2841916" y="2616326"/>
            <a:ext cx="2135786" cy="2389378"/>
            <a:chOff x="0" y="-1"/>
            <a:chExt cx="2847712" cy="3185835"/>
          </a:xfrm>
          <a:solidFill>
            <a:srgbClr val="92D050"/>
          </a:solidFill>
        </p:grpSpPr>
        <p:sp>
          <p:nvSpPr>
            <p:cNvPr id="16" name="Freeform 18">
              <a:extLst>
                <a:ext uri="{FF2B5EF4-FFF2-40B4-BE49-F238E27FC236}">
                  <a16:creationId xmlns:a16="http://schemas.microsoft.com/office/drawing/2014/main" xmlns=""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xmlns=""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xmlns="" id="{315890EC-0F6E-4748-A94C-EF8653E1B720}"/>
              </a:ext>
            </a:extLst>
          </p:cNvPr>
          <p:cNvGrpSpPr/>
          <p:nvPr/>
        </p:nvGrpSpPr>
        <p:grpSpPr>
          <a:xfrm>
            <a:off x="2439127" y="3834408"/>
            <a:ext cx="2600360" cy="1653539"/>
            <a:chOff x="0" y="0"/>
            <a:chExt cx="3467146" cy="2204717"/>
          </a:xfrm>
          <a:solidFill>
            <a:srgbClr val="0BA7DF"/>
          </a:solidFill>
        </p:grpSpPr>
        <p:sp>
          <p:nvSpPr>
            <p:cNvPr id="19" name="Freeform 25">
              <a:extLst>
                <a:ext uri="{FF2B5EF4-FFF2-40B4-BE49-F238E27FC236}">
                  <a16:creationId xmlns:a16="http://schemas.microsoft.com/office/drawing/2014/main" xmlns=""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xmlns=""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xmlns="" id="{04F1DDE8-1955-495E-804B-B4A21B31634D}"/>
              </a:ext>
            </a:extLst>
          </p:cNvPr>
          <p:cNvGrpSpPr/>
          <p:nvPr/>
        </p:nvGrpSpPr>
        <p:grpSpPr>
          <a:xfrm>
            <a:off x="3575355" y="3795741"/>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xmlns=""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xmlns=""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xmlns="" id="{D3A2057C-7190-47D4-A2D3-BB4DAE480DA9}"/>
              </a:ext>
            </a:extLst>
          </p:cNvPr>
          <p:cNvGrpSpPr/>
          <p:nvPr/>
        </p:nvGrpSpPr>
        <p:grpSpPr>
          <a:xfrm>
            <a:off x="4019231" y="3568843"/>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xmlns=""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xmlns=""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xmlns="" id="{7E7AC122-B2C2-4580-8686-546A9BDA9E53}"/>
              </a:ext>
            </a:extLst>
          </p:cNvPr>
          <p:cNvGrpSpPr/>
          <p:nvPr/>
        </p:nvGrpSpPr>
        <p:grpSpPr>
          <a:xfrm>
            <a:off x="3984185" y="3062358"/>
            <a:ext cx="2569015" cy="1662043"/>
            <a:chOff x="71" y="2"/>
            <a:chExt cx="3425352" cy="2216056"/>
          </a:xfrm>
          <a:solidFill>
            <a:srgbClr val="CC3399"/>
          </a:solidFill>
        </p:grpSpPr>
        <p:sp>
          <p:nvSpPr>
            <p:cNvPr id="28" name="Freeform 46">
              <a:extLst>
                <a:ext uri="{FF2B5EF4-FFF2-40B4-BE49-F238E27FC236}">
                  <a16:creationId xmlns:a16="http://schemas.microsoft.com/office/drawing/2014/main" xmlns=""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xmlns=""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xmlns="" id="{582A579B-BB7E-4833-A848-9352032D73E9}"/>
              </a:ext>
            </a:extLst>
          </p:cNvPr>
          <p:cNvSpPr txBox="1"/>
          <p:nvPr/>
        </p:nvSpPr>
        <p:spPr>
          <a:xfrm>
            <a:off x="908797" y="2308244"/>
            <a:ext cx="374266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ro-RO" dirty="0"/>
              <a:t>Prezintă-ți modelul în viață</a:t>
            </a:r>
          </a:p>
        </p:txBody>
      </p:sp>
      <p:sp>
        <p:nvSpPr>
          <p:cNvPr id="33" name="TextBox 52">
            <a:extLst>
              <a:ext uri="{FF2B5EF4-FFF2-40B4-BE49-F238E27FC236}">
                <a16:creationId xmlns:a16="http://schemas.microsoft.com/office/drawing/2014/main" xmlns="" id="{856A8A39-CBFF-43F0-868B-6FBBD79C4AA0}"/>
              </a:ext>
            </a:extLst>
          </p:cNvPr>
          <p:cNvSpPr txBox="1"/>
          <p:nvPr/>
        </p:nvSpPr>
        <p:spPr>
          <a:xfrm>
            <a:off x="5330" y="4047992"/>
            <a:ext cx="2664592"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it-IT" dirty="0">
                <a:solidFill>
                  <a:schemeClr val="tx1">
                    <a:lumMod val="75000"/>
                    <a:lumOff val="25000"/>
                  </a:schemeClr>
                </a:solidFill>
              </a:rPr>
              <a:t>alte 3 caracteristici ale persanei identificate ca model</a:t>
            </a:r>
          </a:p>
        </p:txBody>
      </p:sp>
      <p:sp>
        <p:nvSpPr>
          <p:cNvPr id="35" name="TextBox 52">
            <a:extLst>
              <a:ext uri="{FF2B5EF4-FFF2-40B4-BE49-F238E27FC236}">
                <a16:creationId xmlns:a16="http://schemas.microsoft.com/office/drawing/2014/main" xmlns="" id="{BD993792-9DAB-4D20-A18F-967B178D09CB}"/>
              </a:ext>
            </a:extLst>
          </p:cNvPr>
          <p:cNvSpPr txBox="1"/>
          <p:nvPr/>
        </p:nvSpPr>
        <p:spPr>
          <a:xfrm>
            <a:off x="878614" y="5794926"/>
            <a:ext cx="2861026" cy="9002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pPr algn="ctr"/>
            <a:r>
              <a:rPr lang="nl-NL" dirty="0">
                <a:solidFill>
                  <a:schemeClr val="tx1">
                    <a:lumMod val="75000"/>
                    <a:lumOff val="25000"/>
                  </a:schemeClr>
                </a:solidFill>
              </a:rPr>
              <a:t>Cum poate modelul să te ajute să gestionezi aceste evenimente</a:t>
            </a:r>
          </a:p>
        </p:txBody>
      </p:sp>
      <p:sp>
        <p:nvSpPr>
          <p:cNvPr id="37" name="TextBox 52">
            <a:extLst>
              <a:ext uri="{FF2B5EF4-FFF2-40B4-BE49-F238E27FC236}">
                <a16:creationId xmlns:a16="http://schemas.microsoft.com/office/drawing/2014/main" xmlns="" id="{93534470-438F-417D-A683-4D016BFF6A1D}"/>
              </a:ext>
            </a:extLst>
          </p:cNvPr>
          <p:cNvSpPr txBox="1"/>
          <p:nvPr/>
        </p:nvSpPr>
        <p:spPr>
          <a:xfrm>
            <a:off x="5204413" y="5985460"/>
            <a:ext cx="3775243"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nl-NL" dirty="0"/>
              <a:t>3 evenimente majore cu impact negativ</a:t>
            </a:r>
          </a:p>
          <a:p>
            <a:endParaRPr dirty="0">
              <a:solidFill>
                <a:schemeClr val="tx1">
                  <a:lumMod val="75000"/>
                  <a:lumOff val="25000"/>
                </a:schemeClr>
              </a:solidFill>
            </a:endParaRPr>
          </a:p>
        </p:txBody>
      </p:sp>
      <p:sp>
        <p:nvSpPr>
          <p:cNvPr id="39" name="TextBox 52">
            <a:extLst>
              <a:ext uri="{FF2B5EF4-FFF2-40B4-BE49-F238E27FC236}">
                <a16:creationId xmlns:a16="http://schemas.microsoft.com/office/drawing/2014/main" xmlns="" id="{08D2C4F2-DA01-4B98-A17B-8AFC346D1439}"/>
              </a:ext>
            </a:extLst>
          </p:cNvPr>
          <p:cNvSpPr txBox="1"/>
          <p:nvPr/>
        </p:nvSpPr>
        <p:spPr>
          <a:xfrm>
            <a:off x="6647866" y="4002323"/>
            <a:ext cx="2716147"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ro-RO" dirty="0"/>
              <a:t>Descrie motivul</a:t>
            </a:r>
          </a:p>
        </p:txBody>
      </p:sp>
      <p:sp>
        <p:nvSpPr>
          <p:cNvPr id="41" name="TextBox 52">
            <a:extLst>
              <a:ext uri="{FF2B5EF4-FFF2-40B4-BE49-F238E27FC236}">
                <a16:creationId xmlns:a16="http://schemas.microsoft.com/office/drawing/2014/main" xmlns="" id="{BCC1D496-805D-4EB9-8DE7-F303A09F3786}"/>
              </a:ext>
            </a:extLst>
          </p:cNvPr>
          <p:cNvSpPr txBox="1"/>
          <p:nvPr/>
        </p:nvSpPr>
        <p:spPr>
          <a:xfrm>
            <a:off x="5532564" y="2300268"/>
            <a:ext cx="3346490"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it-IT" dirty="0"/>
              <a:t>Persoana cu cea mai mare influență</a:t>
            </a:r>
          </a:p>
        </p:txBody>
      </p:sp>
      <p:sp>
        <p:nvSpPr>
          <p:cNvPr id="43" name="Freeform 9">
            <a:extLst>
              <a:ext uri="{FF2B5EF4-FFF2-40B4-BE49-F238E27FC236}">
                <a16:creationId xmlns:a16="http://schemas.microsoft.com/office/drawing/2014/main" xmlns="" id="{B25A9DF7-D163-4FB0-90D4-462A94AFF251}"/>
              </a:ext>
            </a:extLst>
          </p:cNvPr>
          <p:cNvSpPr/>
          <p:nvPr/>
        </p:nvSpPr>
        <p:spPr>
          <a:xfrm>
            <a:off x="5692695" y="3371312"/>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xmlns="" id="{DFD14A33-0121-493C-8F67-76FD07578E0E}"/>
              </a:ext>
            </a:extLst>
          </p:cNvPr>
          <p:cNvSpPr/>
          <p:nvPr/>
        </p:nvSpPr>
        <p:spPr>
          <a:xfrm>
            <a:off x="3048659" y="3125727"/>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xmlns="" id="{DDF5ADA9-3CF9-4867-A2D2-F8FF87C3FA0D}"/>
              </a:ext>
            </a:extLst>
          </p:cNvPr>
          <p:cNvSpPr/>
          <p:nvPr/>
        </p:nvSpPr>
        <p:spPr>
          <a:xfrm>
            <a:off x="4619816" y="2452877"/>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xmlns="" id="{2185AE11-5C15-4EF2-AC6B-32411C0C8A4E}"/>
              </a:ext>
            </a:extLst>
          </p:cNvPr>
          <p:cNvSpPr/>
          <p:nvPr/>
        </p:nvSpPr>
        <p:spPr>
          <a:xfrm>
            <a:off x="4291515" y="5590366"/>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xmlns="" id="{F597C1FF-FFE3-42A6-84EA-A78766F8D57A}"/>
              </a:ext>
            </a:extLst>
          </p:cNvPr>
          <p:cNvSpPr/>
          <p:nvPr/>
        </p:nvSpPr>
        <p:spPr>
          <a:xfrm>
            <a:off x="5625433" y="5016694"/>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xmlns="" id="{B1AB8EBA-3C27-46A8-A487-CC8329A5CE4C}"/>
              </a:ext>
            </a:extLst>
          </p:cNvPr>
          <p:cNvSpPr/>
          <p:nvPr/>
        </p:nvSpPr>
        <p:spPr>
          <a:xfrm>
            <a:off x="2900051" y="4706866"/>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xmlns="" id="{A8A937E9-D876-4506-8755-3B31B8F5CA34}"/>
              </a:ext>
            </a:extLst>
          </p:cNvPr>
          <p:cNvSpPr>
            <a:spLocks noGrp="1"/>
          </p:cNvSpPr>
          <p:nvPr>
            <p:ph type="title"/>
          </p:nvPr>
        </p:nvSpPr>
        <p:spPr/>
        <p:txBody>
          <a:bodyPr/>
          <a:lstStyle/>
          <a:p>
            <a:r>
              <a:rPr lang="en-GB" i="1" dirty="0"/>
              <a:t>Coaching </a:t>
            </a:r>
            <a:r>
              <a:rPr lang="ro-RO" dirty="0"/>
              <a:t>și</a:t>
            </a:r>
            <a:r>
              <a:rPr lang="en-GB" dirty="0"/>
              <a:t> </a:t>
            </a:r>
            <a:r>
              <a:rPr lang="en-GB" i="1" dirty="0" smtClean="0"/>
              <a:t>parenting</a:t>
            </a:r>
            <a:r>
              <a:rPr lang="ro-RO" dirty="0" smtClean="0"/>
              <a:t>: </a:t>
            </a:r>
            <a:r>
              <a:rPr lang="ro-RO" dirty="0"/>
              <a:t>E</a:t>
            </a:r>
            <a:r>
              <a:rPr lang="en-GB" dirty="0" err="1" smtClean="0"/>
              <a:t>xerci</a:t>
            </a:r>
            <a:r>
              <a:rPr lang="ro-RO" dirty="0"/>
              <a:t>țiu</a:t>
            </a:r>
            <a:endParaRPr lang="bg-BG" dirty="0"/>
          </a:p>
        </p:txBody>
      </p:sp>
      <p:sp>
        <p:nvSpPr>
          <p:cNvPr id="36" name="Tijdelijke aanduiding voor dianummer 5">
            <a:extLst>
              <a:ext uri="{FF2B5EF4-FFF2-40B4-BE49-F238E27FC236}">
                <a16:creationId xmlns:a16="http://schemas.microsoft.com/office/drawing/2014/main" xmlns=""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23</a:t>
            </a:fld>
            <a:endParaRPr lang="en-US" dirty="0"/>
          </a:p>
        </p:txBody>
      </p:sp>
      <p:sp>
        <p:nvSpPr>
          <p:cNvPr id="34" name="Текстово поле 33">
            <a:extLst>
              <a:ext uri="{FF2B5EF4-FFF2-40B4-BE49-F238E27FC236}">
                <a16:creationId xmlns:a16="http://schemas.microsoft.com/office/drawing/2014/main" xmlns="" id="{64DCE1C1-BDAC-4CF4-8446-B7892D3AEE8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10528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xmlns=""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482661" y="3654273"/>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instrucțiuni</a:t>
            </a: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obiectiv</a:t>
            </a: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grup țintă</a:t>
            </a: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23962" y="4801028"/>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durată</a:t>
            </a: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823661" y="2958184"/>
            <a:ext cx="4455017" cy="492122"/>
          </a:xfrm>
          <a:prstGeom prst="rect">
            <a:avLst/>
          </a:prstGeom>
          <a:noFill/>
        </p:spPr>
        <p:txBody>
          <a:bodyPr wrap="square">
            <a:spAutoFit/>
          </a:bodyPr>
          <a:lstStyle/>
          <a:p>
            <a:pPr lvl="0">
              <a:lnSpc>
                <a:spcPct val="115000"/>
              </a:lnSpc>
              <a:spcBef>
                <a:spcPct val="0"/>
              </a:spcBef>
              <a:spcAft>
                <a:spcPts val="600"/>
              </a:spcAft>
              <a:defRPr/>
            </a:pPr>
            <a:r>
              <a:rPr lang="en-GB" sz="2400" dirty="0" err="1">
                <a:solidFill>
                  <a:srgbClr val="0770B1"/>
                </a:solidFill>
                <a:latin typeface="+mj-lt"/>
                <a:ea typeface="+mj-ea"/>
                <a:cs typeface="+mj-cs"/>
              </a:rPr>
              <a:t>Construiește-ți</a:t>
            </a:r>
            <a:r>
              <a:rPr lang="en-GB" sz="2400" dirty="0">
                <a:solidFill>
                  <a:srgbClr val="0770B1"/>
                </a:solidFill>
                <a:latin typeface="+mj-lt"/>
                <a:ea typeface="+mj-ea"/>
                <a:cs typeface="+mj-cs"/>
              </a:rPr>
              <a:t> </a:t>
            </a:r>
            <a:r>
              <a:rPr lang="en-GB" sz="2400" dirty="0" err="1">
                <a:solidFill>
                  <a:srgbClr val="0770B1"/>
                </a:solidFill>
                <a:latin typeface="+mj-lt"/>
                <a:ea typeface="+mj-ea"/>
                <a:cs typeface="+mj-cs"/>
              </a:rPr>
              <a:t>propriul</a:t>
            </a:r>
            <a:r>
              <a:rPr lang="en-GB" sz="2400" dirty="0">
                <a:solidFill>
                  <a:srgbClr val="0770B1"/>
                </a:solidFill>
                <a:latin typeface="+mj-lt"/>
                <a:ea typeface="+mj-ea"/>
                <a:cs typeface="+mj-cs"/>
              </a:rPr>
              <a:t> model!</a:t>
            </a:r>
          </a:p>
        </p:txBody>
      </p:sp>
      <p:sp>
        <p:nvSpPr>
          <p:cNvPr id="4" name="Заглавие 3">
            <a:extLst>
              <a:ext uri="{FF2B5EF4-FFF2-40B4-BE49-F238E27FC236}">
                <a16:creationId xmlns:a16="http://schemas.microsoft.com/office/drawing/2014/main" xmlns="" id="{A19C4472-5BB0-47B2-842D-D5930503B17E}"/>
              </a:ext>
            </a:extLst>
          </p:cNvPr>
          <p:cNvSpPr>
            <a:spLocks noGrp="1"/>
          </p:cNvSpPr>
          <p:nvPr>
            <p:ph type="title"/>
          </p:nvPr>
        </p:nvSpPr>
        <p:spPr/>
        <p:txBody>
          <a:bodyPr>
            <a:normAutofit/>
          </a:bodyPr>
          <a:lstStyle/>
          <a:p>
            <a:r>
              <a:rPr lang="en-GB" i="1" dirty="0"/>
              <a:t>Coaching </a:t>
            </a:r>
            <a:r>
              <a:rPr lang="ro-RO" dirty="0"/>
              <a:t>și</a:t>
            </a:r>
            <a:r>
              <a:rPr lang="en-GB" dirty="0"/>
              <a:t> </a:t>
            </a:r>
            <a:r>
              <a:rPr lang="en-GB" i="1" dirty="0"/>
              <a:t>parenting</a:t>
            </a:r>
            <a:r>
              <a:rPr lang="ro-RO" dirty="0"/>
              <a:t>: E</a:t>
            </a:r>
            <a:r>
              <a:rPr lang="en-GB" dirty="0" err="1"/>
              <a:t>xerci</a:t>
            </a:r>
            <a:r>
              <a:rPr lang="ro-RO" dirty="0"/>
              <a:t>țiu</a:t>
            </a:r>
            <a:endParaRPr lang="bg-BG" dirty="0"/>
          </a:p>
        </p:txBody>
      </p:sp>
      <p:sp>
        <p:nvSpPr>
          <p:cNvPr id="19" name="Tijdelijke aanduiding voor dianummer 5">
            <a:extLst>
              <a:ext uri="{FF2B5EF4-FFF2-40B4-BE49-F238E27FC236}">
                <a16:creationId xmlns:a16="http://schemas.microsoft.com/office/drawing/2014/main" xmlns=""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24</a:t>
            </a:fld>
            <a:endParaRPr lang="en-US" dirty="0"/>
          </a:p>
        </p:txBody>
      </p:sp>
      <p:sp>
        <p:nvSpPr>
          <p:cNvPr id="18" name="Текстово поле 17">
            <a:extLst>
              <a:ext uri="{FF2B5EF4-FFF2-40B4-BE49-F238E27FC236}">
                <a16:creationId xmlns:a16="http://schemas.microsoft.com/office/drawing/2014/main" xmlns="" id="{9310715C-86DD-451D-9399-9D0F0AA3925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3</a:t>
            </a:r>
            <a:endParaRPr lang="bg-BG" b="1" dirty="0">
              <a:solidFill>
                <a:schemeClr val="accent3">
                  <a:lumMod val="75000"/>
                </a:schemeClr>
              </a:solidFill>
            </a:endParaRPr>
          </a:p>
        </p:txBody>
      </p:sp>
    </p:spTree>
    <p:extLst>
      <p:ext uri="{BB962C8B-B14F-4D97-AF65-F5344CB8AC3E}">
        <p14:creationId xmlns:p14="http://schemas.microsoft.com/office/powerpoint/2010/main" val="343840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p:tmAbs val="0"/>
                                  </p:iterate>
                                  <p:childTnLst>
                                    <p:set>
                                      <p:cBhvr>
                                        <p:cTn id="6" fill="hold"/>
                                        <p:tgtEl>
                                          <p:spTgt spid="61"/>
                                        </p:tgtEl>
                                        <p:attrNameLst>
                                          <p:attrName>style.visibility</p:attrName>
                                        </p:attrNameLst>
                                      </p:cBhvr>
                                      <p:to>
                                        <p:strVal val="visible"/>
                                      </p:to>
                                    </p:set>
                                    <p:animEffect transition="in" filter="fade">
                                      <p:cBhvr>
                                        <p:cTn id="7" dur="600"/>
                                        <p:tgtEl>
                                          <p:spTgt spid="61"/>
                                        </p:tgtEl>
                                      </p:cBhvr>
                                    </p:animEffect>
                                  </p:childTnLst>
                                </p:cTn>
                              </p:par>
                            </p:childTnLst>
                          </p:cTn>
                        </p:par>
                        <p:par>
                          <p:cTn id="8" fill="hold">
                            <p:stCondLst>
                              <p:cond delay="600"/>
                            </p:stCondLst>
                            <p:childTnLst>
                              <p:par>
                                <p:cTn id="9" presetID="10" presetClass="entr" fill="hold" grpId="0" nodeType="afterEffect">
                                  <p:stCondLst>
                                    <p:cond delay="0"/>
                                  </p:stCondLst>
                                  <p:iterate>
                                    <p:tmAbs val="0"/>
                                  </p:iterate>
                                  <p:childTnLst>
                                    <p:set>
                                      <p:cBhvr>
                                        <p:cTn id="10" fill="hold"/>
                                        <p:tgtEl>
                                          <p:spTgt spid="62"/>
                                        </p:tgtEl>
                                        <p:attrNameLst>
                                          <p:attrName>style.visibility</p:attrName>
                                        </p:attrNameLst>
                                      </p:cBhvr>
                                      <p:to>
                                        <p:strVal val="visible"/>
                                      </p:to>
                                    </p:set>
                                    <p:animEffect transition="in" filter="fade">
                                      <p:cBhvr>
                                        <p:cTn id="11" dur="600"/>
                                        <p:tgtEl>
                                          <p:spTgt spid="62"/>
                                        </p:tgtEl>
                                      </p:cBhvr>
                                    </p:animEffect>
                                  </p:childTnLst>
                                </p:cTn>
                              </p:par>
                            </p:childTnLst>
                          </p:cTn>
                        </p:par>
                        <p:par>
                          <p:cTn id="12" fill="hold">
                            <p:stCondLst>
                              <p:cond delay="1200"/>
                            </p:stCondLst>
                            <p:childTnLst>
                              <p:par>
                                <p:cTn id="13" presetID="10" presetClass="entr" fill="hold" grpId="0" nodeType="afterEffect">
                                  <p:stCondLst>
                                    <p:cond delay="0"/>
                                  </p:stCondLst>
                                  <p:iterate>
                                    <p:tmAbs val="0"/>
                                  </p:iterate>
                                  <p:childTnLst>
                                    <p:set>
                                      <p:cBhvr>
                                        <p:cTn id="14" fill="hold"/>
                                        <p:tgtEl>
                                          <p:spTgt spid="36"/>
                                        </p:tgtEl>
                                        <p:attrNameLst>
                                          <p:attrName>style.visibility</p:attrName>
                                        </p:attrNameLst>
                                      </p:cBhvr>
                                      <p:to>
                                        <p:strVal val="visible"/>
                                      </p:to>
                                    </p:set>
                                    <p:animEffect transition="in" filter="fade">
                                      <p:cBhvr>
                                        <p:cTn id="15" dur="6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fill="hold" grpId="0" nodeType="clickEffect">
                                  <p:stCondLst>
                                    <p:cond delay="0"/>
                                  </p:stCondLst>
                                  <p:iterate>
                                    <p:tmAbs val="0"/>
                                  </p:iterate>
                                  <p:childTnLst>
                                    <p:set>
                                      <p:cBhvr>
                                        <p:cTn id="19" fill="hold"/>
                                        <p:tgtEl>
                                          <p:spTgt spid="60"/>
                                        </p:tgtEl>
                                        <p:attrNameLst>
                                          <p:attrName>style.visibility</p:attrName>
                                        </p:attrNameLst>
                                      </p:cBhvr>
                                      <p:to>
                                        <p:strVal val="visible"/>
                                      </p:to>
                                    </p:set>
                                    <p:animEffect transition="in" filter="fade">
                                      <p:cBhvr>
                                        <p:cTn id="20" dur="600"/>
                                        <p:tgtEl>
                                          <p:spTgt spid="60"/>
                                        </p:tgtEl>
                                      </p:cBhvr>
                                    </p:animEffect>
                                  </p:childTnLst>
                                </p:cTn>
                              </p:par>
                            </p:childTnLst>
                          </p:cTn>
                        </p:par>
                        <p:par>
                          <p:cTn id="21" fill="hold">
                            <p:stCondLst>
                              <p:cond delay="600"/>
                            </p:stCondLst>
                            <p:childTnLst>
                              <p:par>
                                <p:cTn id="22" presetID="10" presetClass="entr" fill="hold" grpId="0" nodeType="afterEffect">
                                  <p:stCondLst>
                                    <p:cond delay="0"/>
                                  </p:stCondLst>
                                  <p:iterate>
                                    <p:tmAbs val="0"/>
                                  </p:iterate>
                                  <p:childTnLst>
                                    <p:set>
                                      <p:cBhvr>
                                        <p:cTn id="23" fill="hold"/>
                                        <p:tgtEl>
                                          <p:spTgt spid="64"/>
                                        </p:tgtEl>
                                        <p:attrNameLst>
                                          <p:attrName>style.visibility</p:attrName>
                                        </p:attrNameLst>
                                      </p:cBhvr>
                                      <p:to>
                                        <p:strVal val="visible"/>
                                      </p:to>
                                    </p:set>
                                    <p:animEffect transition="in" filter="fade">
                                      <p:cBhvr>
                                        <p:cTn id="24" dur="600"/>
                                        <p:tgtEl>
                                          <p:spTgt spid="64"/>
                                        </p:tgtEl>
                                      </p:cBhvr>
                                    </p:animEffect>
                                  </p:childTnLst>
                                </p:cTn>
                              </p:par>
                            </p:childTnLst>
                          </p:cTn>
                        </p:par>
                        <p:par>
                          <p:cTn id="25" fill="hold">
                            <p:stCondLst>
                              <p:cond delay="1200"/>
                            </p:stCondLst>
                            <p:childTnLst>
                              <p:par>
                                <p:cTn id="26" presetID="10" presetClass="entr" fill="hold" grpId="0" nodeType="afterEffect">
                                  <p:stCondLst>
                                    <p:cond delay="0"/>
                                  </p:stCondLst>
                                  <p:iterate>
                                    <p:tmAbs val="0"/>
                                  </p:iterate>
                                  <p:childTnLst>
                                    <p:set>
                                      <p:cBhvr>
                                        <p:cTn id="27" fill="hold"/>
                                        <p:tgtEl>
                                          <p:spTgt spid="65"/>
                                        </p:tgtEl>
                                        <p:attrNameLst>
                                          <p:attrName>style.visibility</p:attrName>
                                        </p:attrNameLst>
                                      </p:cBhvr>
                                      <p:to>
                                        <p:strVal val="visible"/>
                                      </p:to>
                                    </p:set>
                                    <p:animEffect transition="in" filter="fade">
                                      <p:cBhvr>
                                        <p:cTn id="28" dur="6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fill="hold" grpId="0" nodeType="clickEffect">
                                  <p:stCondLst>
                                    <p:cond delay="0"/>
                                  </p:stCondLst>
                                  <p:iterate>
                                    <p:tmAbs val="0"/>
                                  </p:iterate>
                                  <p:childTnLst>
                                    <p:set>
                                      <p:cBhvr>
                                        <p:cTn id="32" fill="hold"/>
                                        <p:tgtEl>
                                          <p:spTgt spid="59"/>
                                        </p:tgtEl>
                                        <p:attrNameLst>
                                          <p:attrName>style.visibility</p:attrName>
                                        </p:attrNameLst>
                                      </p:cBhvr>
                                      <p:to>
                                        <p:strVal val="visible"/>
                                      </p:to>
                                    </p:set>
                                    <p:animEffect transition="in" filter="fade">
                                      <p:cBhvr>
                                        <p:cTn id="33" dur="600"/>
                                        <p:tgtEl>
                                          <p:spTgt spid="59"/>
                                        </p:tgtEl>
                                      </p:cBhvr>
                                    </p:animEffect>
                                  </p:childTnLst>
                                </p:cTn>
                              </p:par>
                            </p:childTnLst>
                          </p:cTn>
                        </p:par>
                        <p:par>
                          <p:cTn id="34" fill="hold">
                            <p:stCondLst>
                              <p:cond delay="600"/>
                            </p:stCondLst>
                            <p:childTnLst>
                              <p:par>
                                <p:cTn id="35" presetID="10" presetClass="entr" fill="hold" grpId="0" nodeType="afterEffect">
                                  <p:stCondLst>
                                    <p:cond delay="0"/>
                                  </p:stCondLst>
                                  <p:iterate>
                                    <p:tmAbs val="0"/>
                                  </p:iterate>
                                  <p:childTnLst>
                                    <p:set>
                                      <p:cBhvr>
                                        <p:cTn id="36" fill="hold"/>
                                        <p:tgtEl>
                                          <p:spTgt spid="67"/>
                                        </p:tgtEl>
                                        <p:attrNameLst>
                                          <p:attrName>style.visibility</p:attrName>
                                        </p:attrNameLst>
                                      </p:cBhvr>
                                      <p:to>
                                        <p:strVal val="visible"/>
                                      </p:to>
                                    </p:set>
                                    <p:animEffect transition="in" filter="fade">
                                      <p:cBhvr>
                                        <p:cTn id="37" dur="600"/>
                                        <p:tgtEl>
                                          <p:spTgt spid="67"/>
                                        </p:tgtEl>
                                      </p:cBhvr>
                                    </p:animEffect>
                                  </p:childTnLst>
                                </p:cTn>
                              </p:par>
                            </p:childTnLst>
                          </p:cTn>
                        </p:par>
                        <p:par>
                          <p:cTn id="38" fill="hold">
                            <p:stCondLst>
                              <p:cond delay="1200"/>
                            </p:stCondLst>
                            <p:childTnLst>
                              <p:par>
                                <p:cTn id="39" presetID="10" presetClass="entr" fill="hold" grpId="0" nodeType="afterEffect">
                                  <p:stCondLst>
                                    <p:cond delay="0"/>
                                  </p:stCondLst>
                                  <p:iterate>
                                    <p:tmAbs val="0"/>
                                  </p:iterate>
                                  <p:childTnLst>
                                    <p:set>
                                      <p:cBhvr>
                                        <p:cTn id="40" fill="hold"/>
                                        <p:tgtEl>
                                          <p:spTgt spid="68"/>
                                        </p:tgtEl>
                                        <p:attrNameLst>
                                          <p:attrName>style.visibility</p:attrName>
                                        </p:attrNameLst>
                                      </p:cBhvr>
                                      <p:to>
                                        <p:strVal val="visible"/>
                                      </p:to>
                                    </p:set>
                                    <p:animEffect transition="in" filter="fade">
                                      <p:cBhvr>
                                        <p:cTn id="41" dur="6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fill="hold" grpId="0" nodeType="clickEffect">
                                  <p:stCondLst>
                                    <p:cond delay="0"/>
                                  </p:stCondLst>
                                  <p:iterate>
                                    <p:tmAbs val="0"/>
                                  </p:iterate>
                                  <p:childTnLst>
                                    <p:set>
                                      <p:cBhvr>
                                        <p:cTn id="45" fill="hold"/>
                                        <p:tgtEl>
                                          <p:spTgt spid="53"/>
                                        </p:tgtEl>
                                        <p:attrNameLst>
                                          <p:attrName>style.visibility</p:attrName>
                                        </p:attrNameLst>
                                      </p:cBhvr>
                                      <p:to>
                                        <p:strVal val="visible"/>
                                      </p:to>
                                    </p:set>
                                    <p:animEffect transition="in" filter="fade">
                                      <p:cBhvr>
                                        <p:cTn id="46" dur="600"/>
                                        <p:tgtEl>
                                          <p:spTgt spid="53"/>
                                        </p:tgtEl>
                                      </p:cBhvr>
                                    </p:animEffect>
                                  </p:childTnLst>
                                </p:cTn>
                              </p:par>
                            </p:childTnLst>
                          </p:cTn>
                        </p:par>
                        <p:par>
                          <p:cTn id="47" fill="hold">
                            <p:stCondLst>
                              <p:cond delay="600"/>
                            </p:stCondLst>
                            <p:childTnLst>
                              <p:par>
                                <p:cTn id="48" presetID="10" presetClass="entr" fill="hold" grpId="0" nodeType="afterEffect">
                                  <p:stCondLst>
                                    <p:cond delay="0"/>
                                  </p:stCondLst>
                                  <p:iterate>
                                    <p:tmAbs val="0"/>
                                  </p:iterate>
                                  <p:childTnLst>
                                    <p:set>
                                      <p:cBhvr>
                                        <p:cTn id="49" fill="hold"/>
                                        <p:tgtEl>
                                          <p:spTgt spid="52"/>
                                        </p:tgtEl>
                                        <p:attrNameLst>
                                          <p:attrName>style.visibility</p:attrName>
                                        </p:attrNameLst>
                                      </p:cBhvr>
                                      <p:to>
                                        <p:strVal val="visible"/>
                                      </p:to>
                                    </p:set>
                                    <p:animEffect transition="in" filter="fade">
                                      <p:cBhvr>
                                        <p:cTn id="50" dur="600"/>
                                        <p:tgtEl>
                                          <p:spTgt spid="52"/>
                                        </p:tgtEl>
                                      </p:cBhvr>
                                    </p:animEffect>
                                  </p:childTnLst>
                                </p:cTn>
                              </p:par>
                            </p:childTnLst>
                          </p:cTn>
                        </p:par>
                        <p:par>
                          <p:cTn id="51" fill="hold">
                            <p:stCondLst>
                              <p:cond delay="1200"/>
                            </p:stCondLst>
                            <p:childTnLst>
                              <p:par>
                                <p:cTn id="52" presetID="10" presetClass="entr" fill="hold" grpId="0" nodeType="afterEffect">
                                  <p:stCondLst>
                                    <p:cond delay="0"/>
                                  </p:stCondLst>
                                  <p:iterate>
                                    <p:tmAbs val="0"/>
                                  </p:iterate>
                                  <p:childTnLst>
                                    <p:set>
                                      <p:cBhvr>
                                        <p:cTn id="53" fill="hold"/>
                                        <p:tgtEl>
                                          <p:spTgt spid="55"/>
                                        </p:tgtEl>
                                        <p:attrNameLst>
                                          <p:attrName>style.visibility</p:attrName>
                                        </p:attrNameLst>
                                      </p:cBhvr>
                                      <p:to>
                                        <p:strVal val="visible"/>
                                      </p:to>
                                    </p:set>
                                    <p:animEffect transition="in" filter="fade">
                                      <p:cBhvr>
                                        <p:cTn id="54" dur="600"/>
                                        <p:tgtEl>
                                          <p:spTgt spid="55"/>
                                        </p:tgtEl>
                                      </p:cBhvr>
                                    </p:animEffect>
                                  </p:childTnLst>
                                </p:cTn>
                              </p:par>
                            </p:childTnLst>
                          </p:cTn>
                        </p:par>
                        <p:par>
                          <p:cTn id="55" fill="hold">
                            <p:stCondLst>
                              <p:cond delay="1800"/>
                            </p:stCondLst>
                            <p:childTnLst>
                              <p:par>
                                <p:cTn id="56" presetID="10" presetClass="entr" fill="hold" grpId="0" nodeType="afterEffect">
                                  <p:stCondLst>
                                    <p:cond delay="0"/>
                                  </p:stCondLst>
                                  <p:iterate>
                                    <p:tmAbs val="0"/>
                                  </p:iterate>
                                  <p:childTnLst>
                                    <p:set>
                                      <p:cBhvr>
                                        <p:cTn id="57" fill="hold"/>
                                        <p:tgtEl>
                                          <p:spTgt spid="56"/>
                                        </p:tgtEl>
                                        <p:attrNameLst>
                                          <p:attrName>style.visibility</p:attrName>
                                        </p:attrNameLst>
                                      </p:cBhvr>
                                      <p:to>
                                        <p:strVal val="visible"/>
                                      </p:to>
                                    </p:set>
                                    <p:animEffect transition="in" filter="fade">
                                      <p:cBhvr>
                                        <p:cTn id="58" dur="6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advAuto="0"/>
      <p:bldP spid="52" grpId="0" animBg="1" advAuto="0"/>
      <p:bldP spid="53" grpId="0" animBg="1" advAuto="0"/>
      <p:bldP spid="55" grpId="0" animBg="1" advAuto="0"/>
      <p:bldP spid="56" grpId="0" animBg="1" advAuto="0"/>
      <p:bldP spid="59" grpId="0" animBg="1" advAuto="0"/>
      <p:bldP spid="60" grpId="0" animBg="1" advAuto="0"/>
      <p:bldP spid="61" grpId="0" animBg="1" advAuto="0"/>
      <p:bldP spid="62" grpId="0" animBg="1" advAuto="0"/>
      <p:bldP spid="64" grpId="0" animBg="1" advAuto="0"/>
      <p:bldP spid="65" grpId="0" animBg="1" advAuto="0"/>
      <p:bldP spid="67" grpId="0" animBg="1" advAuto="0"/>
      <p:bldP spid="68"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1"/>
            <a:ext cx="4572000" cy="2144712"/>
          </a:xfrm>
        </p:spPr>
        <p:txBody>
          <a:bodyPr>
            <a:normAutofit fontScale="92500" lnSpcReduction="20000"/>
          </a:bodyPr>
          <a:lstStyle/>
          <a:p>
            <a:pPr marL="0" indent="0">
              <a:lnSpc>
                <a:spcPct val="120000"/>
              </a:lnSpc>
              <a:spcBef>
                <a:spcPts val="0"/>
              </a:spcBef>
              <a:spcAft>
                <a:spcPts val="600"/>
              </a:spcAft>
              <a:buNone/>
            </a:pPr>
            <a:r>
              <a:rPr lang="en-GB" sz="2600" dirty="0" err="1"/>
              <a:t>Gândire</a:t>
            </a:r>
            <a:r>
              <a:rPr lang="en-GB" sz="2600" dirty="0"/>
              <a:t> </a:t>
            </a:r>
            <a:r>
              <a:rPr lang="en-GB" sz="2600" dirty="0" err="1"/>
              <a:t>critică</a:t>
            </a:r>
            <a:endParaRPr lang="en-GB" sz="2600" dirty="0"/>
          </a:p>
          <a:p>
            <a:pPr marL="400050" lvl="1" indent="0">
              <a:lnSpc>
                <a:spcPct val="120000"/>
              </a:lnSpc>
              <a:spcBef>
                <a:spcPts val="0"/>
              </a:spcBef>
              <a:spcAft>
                <a:spcPts val="600"/>
              </a:spcAft>
              <a:buNone/>
            </a:pPr>
            <a:r>
              <a:rPr lang="en-GB" sz="2400" dirty="0" err="1">
                <a:solidFill>
                  <a:schemeClr val="tx1">
                    <a:lumMod val="75000"/>
                    <a:lumOff val="25000"/>
                  </a:schemeClr>
                </a:solidFill>
              </a:rPr>
              <a:t>Analiză</a:t>
            </a:r>
            <a:r>
              <a:rPr lang="en-GB" sz="2400" dirty="0">
                <a:solidFill>
                  <a:schemeClr val="tx1">
                    <a:lumMod val="75000"/>
                    <a:lumOff val="25000"/>
                  </a:schemeClr>
                </a:solidFill>
              </a:rPr>
              <a:t> </a:t>
            </a:r>
            <a:r>
              <a:rPr lang="en-GB" sz="2400" dirty="0" err="1">
                <a:solidFill>
                  <a:schemeClr val="tx1">
                    <a:lumMod val="75000"/>
                    <a:lumOff val="25000"/>
                  </a:schemeClr>
                </a:solidFill>
              </a:rPr>
              <a:t>deliberată</a:t>
            </a:r>
            <a:r>
              <a:rPr lang="en-GB" sz="2400" dirty="0">
                <a:solidFill>
                  <a:schemeClr val="tx1">
                    <a:lumMod val="75000"/>
                    <a:lumOff val="25000"/>
                  </a:schemeClr>
                </a:solidFill>
              </a:rPr>
              <a:t> a </a:t>
            </a:r>
            <a:r>
              <a:rPr lang="en-GB" sz="2400" dirty="0" err="1">
                <a:solidFill>
                  <a:schemeClr val="tx1">
                    <a:lumMod val="75000"/>
                    <a:lumOff val="25000"/>
                  </a:schemeClr>
                </a:solidFill>
              </a:rPr>
              <a:t>informațiilor</a:t>
            </a:r>
            <a:endParaRPr lang="en-GB" sz="2400" dirty="0">
              <a:solidFill>
                <a:schemeClr val="tx1">
                  <a:lumMod val="75000"/>
                  <a:lumOff val="25000"/>
                </a:schemeClr>
              </a:solidFill>
            </a:endParaRPr>
          </a:p>
          <a:p>
            <a:pPr marL="400050" lvl="1" indent="0">
              <a:lnSpc>
                <a:spcPct val="120000"/>
              </a:lnSpc>
              <a:spcBef>
                <a:spcPts val="0"/>
              </a:spcBef>
              <a:spcAft>
                <a:spcPts val="600"/>
              </a:spcAft>
              <a:buNone/>
            </a:pPr>
            <a:r>
              <a:rPr lang="en-GB" sz="2400" dirty="0" err="1">
                <a:solidFill>
                  <a:schemeClr val="tx1">
                    <a:lumMod val="75000"/>
                    <a:lumOff val="25000"/>
                  </a:schemeClr>
                </a:solidFill>
              </a:rPr>
              <a:t>Bazată</a:t>
            </a:r>
            <a:r>
              <a:rPr lang="en-GB" sz="2400" dirty="0">
                <a:solidFill>
                  <a:schemeClr val="tx1">
                    <a:lumMod val="75000"/>
                    <a:lumOff val="25000"/>
                  </a:schemeClr>
                </a:solidFill>
              </a:rPr>
              <a:t> </a:t>
            </a:r>
            <a:r>
              <a:rPr lang="en-GB" sz="2400" dirty="0" err="1">
                <a:solidFill>
                  <a:schemeClr val="tx1">
                    <a:lumMod val="75000"/>
                    <a:lumOff val="25000"/>
                  </a:schemeClr>
                </a:solidFill>
              </a:rPr>
              <a:t>pe</a:t>
            </a:r>
            <a:r>
              <a:rPr lang="en-GB" sz="2400" dirty="0">
                <a:solidFill>
                  <a:schemeClr val="tx1">
                    <a:lumMod val="75000"/>
                    <a:lumOff val="25000"/>
                  </a:schemeClr>
                </a:solidFill>
              </a:rPr>
              <a:t> </a:t>
            </a:r>
            <a:r>
              <a:rPr lang="en-GB" sz="2400" dirty="0" err="1">
                <a:solidFill>
                  <a:schemeClr val="tx1">
                    <a:lumMod val="75000"/>
                    <a:lumOff val="25000"/>
                  </a:schemeClr>
                </a:solidFill>
              </a:rPr>
              <a:t>fapte</a:t>
            </a:r>
            <a:r>
              <a:rPr lang="en-GB" sz="2400" dirty="0">
                <a:solidFill>
                  <a:schemeClr val="tx1">
                    <a:lumMod val="75000"/>
                    <a:lumOff val="25000"/>
                  </a:schemeClr>
                </a:solidFill>
              </a:rPr>
              <a:t> </a:t>
            </a:r>
          </a:p>
          <a:p>
            <a:pPr marL="400050" lvl="1" indent="0">
              <a:lnSpc>
                <a:spcPct val="120000"/>
              </a:lnSpc>
              <a:spcBef>
                <a:spcPts val="0"/>
              </a:spcBef>
              <a:spcAft>
                <a:spcPts val="600"/>
              </a:spcAft>
              <a:buNone/>
            </a:pPr>
            <a:r>
              <a:rPr lang="it-IT" sz="2400" dirty="0">
                <a:solidFill>
                  <a:schemeClr val="tx1">
                    <a:lumMod val="75000"/>
                    <a:lumOff val="25000"/>
                  </a:schemeClr>
                </a:solidFill>
              </a:rPr>
              <a:t>Pentru e exprima judecăți și decizii mai bune</a:t>
            </a:r>
          </a:p>
          <a:p>
            <a:pPr marL="0" indent="0">
              <a:lnSpc>
                <a:spcPct val="120000"/>
              </a:lnSpc>
              <a:spcBef>
                <a:spcPts val="0"/>
              </a:spcBef>
              <a:spcAft>
                <a:spcPts val="600"/>
              </a:spcAft>
              <a:buNone/>
            </a:pPr>
            <a:endParaRPr lang="en-GB" dirty="0"/>
          </a:p>
        </p:txBody>
      </p:sp>
      <p:pic>
        <p:nvPicPr>
          <p:cNvPr id="1026" name="Picture 2">
            <a:hlinkClick r:id="rId3"/>
            <a:extLst>
              <a:ext uri="{FF2B5EF4-FFF2-40B4-BE49-F238E27FC236}">
                <a16:creationId xmlns:a16="http://schemas.microsoft.com/office/drawing/2014/main" xmlns="" id="{CE0F3107-B30B-47BD-A4C3-B12F70CAF3D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41"/>
          <a:stretch/>
        </p:blipFill>
        <p:spPr bwMode="auto">
          <a:xfrm>
            <a:off x="5562600" y="2438400"/>
            <a:ext cx="2895600" cy="3886200"/>
          </a:xfrm>
          <a:prstGeom prst="rect">
            <a:avLst/>
          </a:prstGeom>
          <a:noFill/>
          <a:extLst>
            <a:ext uri="{909E8E84-426E-40DD-AFC4-6F175D3DCCD1}">
              <a14:hiddenFill xmlns:a14="http://schemas.microsoft.com/office/drawing/2010/main">
                <a:solidFill>
                  <a:srgbClr val="FFFFFF"/>
                </a:solidFill>
              </a14:hiddenFill>
            </a:ext>
          </a:extLst>
        </p:spPr>
      </p:pic>
      <p:sp>
        <p:nvSpPr>
          <p:cNvPr id="8" name="Tijdelijke aanduiding voor inhoud 2">
            <a:extLst>
              <a:ext uri="{FF2B5EF4-FFF2-40B4-BE49-F238E27FC236}">
                <a16:creationId xmlns:a16="http://schemas.microsoft.com/office/drawing/2014/main" xmlns="" id="{BD301A36-99B1-4F85-836D-44821B4C3CEB}"/>
              </a:ext>
            </a:extLst>
          </p:cNvPr>
          <p:cNvSpPr txBox="1">
            <a:spLocks/>
          </p:cNvSpPr>
          <p:nvPr/>
        </p:nvSpPr>
        <p:spPr>
          <a:xfrm>
            <a:off x="685800" y="4430713"/>
            <a:ext cx="4572000" cy="2290766"/>
          </a:xfrm>
          <a:prstGeom prst="rect">
            <a:avLst/>
          </a:prstGeom>
          <a:solidFill>
            <a:schemeClr val="bg1"/>
          </a:solidFill>
          <a:effectLst/>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dirty="0" err="1"/>
              <a:t>Aplicabile</a:t>
            </a:r>
            <a:r>
              <a:rPr lang="en-GB" dirty="0"/>
              <a:t> </a:t>
            </a:r>
            <a:r>
              <a:rPr lang="en-GB" dirty="0" err="1"/>
              <a:t>asupra</a:t>
            </a:r>
            <a:r>
              <a:rPr lang="en-GB" dirty="0"/>
              <a:t> </a:t>
            </a:r>
            <a:r>
              <a:rPr lang="en-GB" dirty="0" err="1"/>
              <a:t>mesajelor</a:t>
            </a:r>
            <a:r>
              <a:rPr lang="en-GB" dirty="0"/>
              <a:t> </a:t>
            </a:r>
            <a:r>
              <a:rPr lang="en-GB" dirty="0" err="1"/>
              <a:t>polarizante</a:t>
            </a:r>
            <a:r>
              <a:rPr lang="en-GB" dirty="0"/>
              <a:t>, </a:t>
            </a:r>
            <a:r>
              <a:rPr lang="en-GB" dirty="0" err="1"/>
              <a:t>precum</a:t>
            </a:r>
            <a:r>
              <a:rPr lang="en-GB" dirty="0"/>
              <a:t>:</a:t>
            </a:r>
          </a:p>
          <a:p>
            <a:r>
              <a:rPr lang="en-GB" sz="2200" dirty="0" err="1"/>
              <a:t>Binar</a:t>
            </a:r>
            <a:r>
              <a:rPr lang="en-GB" sz="2200" dirty="0"/>
              <a:t>, </a:t>
            </a:r>
            <a:r>
              <a:rPr lang="en-GB" sz="2200" dirty="0" err="1"/>
              <a:t>noi-ei</a:t>
            </a:r>
            <a:r>
              <a:rPr lang="en-GB" sz="2200" dirty="0"/>
              <a:t>, </a:t>
            </a:r>
            <a:r>
              <a:rPr lang="en-GB" sz="2200" dirty="0" err="1"/>
              <a:t>propagandă</a:t>
            </a:r>
            <a:r>
              <a:rPr lang="en-GB" sz="2200" dirty="0"/>
              <a:t> </a:t>
            </a:r>
            <a:r>
              <a:rPr lang="en-GB" sz="2200" dirty="0" err="1"/>
              <a:t>alb-negru</a:t>
            </a:r>
            <a:endParaRPr lang="en-GB" sz="2200" dirty="0"/>
          </a:p>
          <a:p>
            <a:r>
              <a:rPr lang="en-GB" sz="2200" dirty="0" err="1"/>
              <a:t>Știri</a:t>
            </a:r>
            <a:r>
              <a:rPr lang="en-GB" sz="2200" dirty="0"/>
              <a:t> false (fake news)</a:t>
            </a:r>
          </a:p>
          <a:p>
            <a:r>
              <a:rPr lang="en-GB" sz="2200" dirty="0" err="1"/>
              <a:t>Raportări</a:t>
            </a:r>
            <a:r>
              <a:rPr lang="en-GB" sz="2200" dirty="0"/>
              <a:t> </a:t>
            </a:r>
            <a:r>
              <a:rPr lang="en-GB" sz="2200" dirty="0" err="1"/>
              <a:t>părtinitoare</a:t>
            </a:r>
            <a:endParaRPr lang="en-GB" sz="2200" dirty="0"/>
          </a:p>
        </p:txBody>
      </p:sp>
      <p:sp>
        <p:nvSpPr>
          <p:cNvPr id="6" name="Tijdelijke aanduiding voor dianummer 5">
            <a:extLst>
              <a:ext uri="{FF2B5EF4-FFF2-40B4-BE49-F238E27FC236}">
                <a16:creationId xmlns:a16="http://schemas.microsoft.com/office/drawing/2014/main" xmlns="" id="{76AADD4E-6108-4A8E-A2C8-02AB34A95DCC}"/>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25</a:t>
            </a:fld>
            <a:endParaRPr lang="en-US" dirty="0"/>
          </a:p>
        </p:txBody>
      </p:sp>
      <p:sp>
        <p:nvSpPr>
          <p:cNvPr id="5" name="Заглавие 4">
            <a:extLst>
              <a:ext uri="{FF2B5EF4-FFF2-40B4-BE49-F238E27FC236}">
                <a16:creationId xmlns:a16="http://schemas.microsoft.com/office/drawing/2014/main" xmlns="" id="{8D9B9EE9-08F1-4745-B339-CB1372A8E2F5}"/>
              </a:ext>
            </a:extLst>
          </p:cNvPr>
          <p:cNvSpPr>
            <a:spLocks noGrp="1"/>
          </p:cNvSpPr>
          <p:nvPr>
            <p:ph type="title"/>
          </p:nvPr>
        </p:nvSpPr>
        <p:spPr/>
        <p:txBody>
          <a:bodyPr/>
          <a:lstStyle/>
          <a:p>
            <a:r>
              <a:rPr lang="ro-RO" dirty="0"/>
              <a:t>Gândire Critică</a:t>
            </a:r>
            <a:endParaRPr lang="bg-BG" dirty="0"/>
          </a:p>
        </p:txBody>
      </p:sp>
      <p:sp>
        <p:nvSpPr>
          <p:cNvPr id="7" name="Текстово поле 6">
            <a:extLst>
              <a:ext uri="{FF2B5EF4-FFF2-40B4-BE49-F238E27FC236}">
                <a16:creationId xmlns:a16="http://schemas.microsoft.com/office/drawing/2014/main" xmlns="" id="{1D93CC05-3D9F-4216-A3B9-FE3BF88F28D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1683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739367A6-D263-450E-A08B-65BCE24FC6F2}"/>
              </a:ext>
            </a:extLst>
          </p:cNvPr>
          <p:cNvSpPr>
            <a:spLocks noGrp="1"/>
          </p:cNvSpPr>
          <p:nvPr>
            <p:ph idx="1"/>
          </p:nvPr>
        </p:nvSpPr>
        <p:spPr>
          <a:xfrm>
            <a:off x="685800" y="2286000"/>
            <a:ext cx="5029200" cy="3733799"/>
          </a:xfrm>
        </p:spPr>
        <p:txBody>
          <a:bodyPr/>
          <a:lstStyle/>
          <a:p>
            <a:pPr marL="0" indent="0">
              <a:buNone/>
            </a:pPr>
            <a:r>
              <a:rPr lang="en-GB" dirty="0"/>
              <a:t> </a:t>
            </a:r>
          </a:p>
          <a:p>
            <a:endParaRPr lang="en-GB" dirty="0"/>
          </a:p>
          <a:p>
            <a:endParaRPr lang="en-GB" dirty="0"/>
          </a:p>
        </p:txBody>
      </p:sp>
      <p:sp>
        <p:nvSpPr>
          <p:cNvPr id="6" name="Tijdelijke aanduiding voor dianummer 5">
            <a:extLst>
              <a:ext uri="{FF2B5EF4-FFF2-40B4-BE49-F238E27FC236}">
                <a16:creationId xmlns:a16="http://schemas.microsoft.com/office/drawing/2014/main" xmlns="" id="{95079301-500D-4AE5-A2F6-4F1A2A8ABC7E}"/>
              </a:ext>
            </a:extLst>
          </p:cNvPr>
          <p:cNvSpPr>
            <a:spLocks noGrp="1"/>
          </p:cNvSpPr>
          <p:nvPr>
            <p:ph type="sldNum" sz="quarter" idx="12"/>
          </p:nvPr>
        </p:nvSpPr>
        <p:spPr/>
        <p:txBody>
          <a:bodyPr/>
          <a:lstStyle/>
          <a:p>
            <a:fld id="{CB318F78-A315-46C9-8B3F-2431B4397D31}" type="slidenum">
              <a:rPr lang="en-US" smtClean="0"/>
              <a:t>26</a:t>
            </a:fld>
            <a:endParaRPr lang="en-US" dirty="0"/>
          </a:p>
        </p:txBody>
      </p:sp>
      <p:graphicFrame>
        <p:nvGraphicFramePr>
          <p:cNvPr id="7" name="Diagram 6">
            <a:extLst>
              <a:ext uri="{FF2B5EF4-FFF2-40B4-BE49-F238E27FC236}">
                <a16:creationId xmlns:a16="http://schemas.microsoft.com/office/drawing/2014/main" xmlns="" id="{B55FF617-9B21-4DC2-98A8-AADFAF2C1E5B}"/>
              </a:ext>
            </a:extLst>
          </p:cNvPr>
          <p:cNvGraphicFramePr/>
          <p:nvPr>
            <p:extLst>
              <p:ext uri="{D42A27DB-BD31-4B8C-83A1-F6EECF244321}">
                <p14:modId xmlns:p14="http://schemas.microsoft.com/office/powerpoint/2010/main" val="147914246"/>
              </p:ext>
            </p:extLst>
          </p:nvPr>
        </p:nvGraphicFramePr>
        <p:xfrm>
          <a:off x="674146" y="2286000"/>
          <a:ext cx="7772400" cy="4033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Заглавие 8">
            <a:extLst>
              <a:ext uri="{FF2B5EF4-FFF2-40B4-BE49-F238E27FC236}">
                <a16:creationId xmlns:a16="http://schemas.microsoft.com/office/drawing/2014/main" xmlns="" id="{A6B8A105-D06E-4724-BEC2-858BCAD514BD}"/>
              </a:ext>
            </a:extLst>
          </p:cNvPr>
          <p:cNvSpPr>
            <a:spLocks noGrp="1"/>
          </p:cNvSpPr>
          <p:nvPr>
            <p:ph type="title"/>
          </p:nvPr>
        </p:nvSpPr>
        <p:spPr/>
        <p:txBody>
          <a:bodyPr/>
          <a:lstStyle/>
          <a:p>
            <a:r>
              <a:rPr lang="ro-RO" dirty="0"/>
              <a:t>Atelier de lucru Gândire Critică</a:t>
            </a:r>
            <a:endParaRPr lang="bg-BG" dirty="0"/>
          </a:p>
        </p:txBody>
      </p:sp>
      <p:sp>
        <p:nvSpPr>
          <p:cNvPr id="8" name="Текстово поле 7">
            <a:extLst>
              <a:ext uri="{FF2B5EF4-FFF2-40B4-BE49-F238E27FC236}">
                <a16:creationId xmlns:a16="http://schemas.microsoft.com/office/drawing/2014/main" xmlns="" id="{2F13AB08-7749-4C38-8AC0-1E7B3B8C9D4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28056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a:extLst>
              <a:ext uri="{FF2B5EF4-FFF2-40B4-BE49-F238E27FC236}">
                <a16:creationId xmlns:a16="http://schemas.microsoft.com/office/drawing/2014/main" xmlns="" id="{86A6AFCB-C7F6-483F-BE94-12949261E943}"/>
              </a:ext>
            </a:extLst>
          </p:cNvPr>
          <p:cNvGrpSpPr/>
          <p:nvPr/>
        </p:nvGrpSpPr>
        <p:grpSpPr>
          <a:xfrm>
            <a:off x="3558272" y="2289647"/>
            <a:ext cx="1862330" cy="2519644"/>
            <a:chOff x="0" y="0"/>
            <a:chExt cx="2483104" cy="3359523"/>
          </a:xfrm>
          <a:solidFill>
            <a:srgbClr val="FF6600"/>
          </a:solidFill>
        </p:grpSpPr>
        <p:sp>
          <p:nvSpPr>
            <p:cNvPr id="13" name="Freeform 11">
              <a:extLst>
                <a:ext uri="{FF2B5EF4-FFF2-40B4-BE49-F238E27FC236}">
                  <a16:creationId xmlns:a16="http://schemas.microsoft.com/office/drawing/2014/main" xmlns="" id="{28C4F627-E2B3-4E19-8930-2A4E88466664}"/>
                </a:ext>
              </a:extLst>
            </p:cNvPr>
            <p:cNvSpPr/>
            <p:nvPr/>
          </p:nvSpPr>
          <p:spPr>
            <a:xfrm>
              <a:off x="0" y="-1"/>
              <a:ext cx="2478643" cy="3359524"/>
            </a:xfrm>
            <a:custGeom>
              <a:avLst/>
              <a:gdLst/>
              <a:ahLst/>
              <a:cxnLst>
                <a:cxn ang="0">
                  <a:pos x="wd2" y="hd2"/>
                </a:cxn>
                <a:cxn ang="5400000">
                  <a:pos x="wd2" y="hd2"/>
                </a:cxn>
                <a:cxn ang="10800000">
                  <a:pos x="wd2" y="hd2"/>
                </a:cxn>
                <a:cxn ang="16200000">
                  <a:pos x="wd2" y="hd2"/>
                </a:cxn>
              </a:cxnLst>
              <a:rect l="0" t="0" r="r" b="b"/>
              <a:pathLst>
                <a:path w="21600" h="20174" extrusionOk="0">
                  <a:moveTo>
                    <a:pt x="15018" y="808"/>
                  </a:moveTo>
                  <a:lnTo>
                    <a:pt x="14615" y="0"/>
                  </a:lnTo>
                  <a:lnTo>
                    <a:pt x="21600" y="1696"/>
                  </a:lnTo>
                  <a:lnTo>
                    <a:pt x="17525" y="5950"/>
                  </a:lnTo>
                  <a:lnTo>
                    <a:pt x="17129" y="5153"/>
                  </a:lnTo>
                  <a:cubicBezTo>
                    <a:pt x="15181" y="5573"/>
                    <a:pt x="3159" y="9035"/>
                    <a:pt x="4975" y="16320"/>
                  </a:cubicBezTo>
                  <a:cubicBezTo>
                    <a:pt x="5565" y="18627"/>
                    <a:pt x="7668" y="20074"/>
                    <a:pt x="10742" y="20074"/>
                  </a:cubicBezTo>
                  <a:cubicBezTo>
                    <a:pt x="11916" y="20074"/>
                    <a:pt x="13060" y="19819"/>
                    <a:pt x="14009" y="19345"/>
                  </a:cubicBezTo>
                  <a:cubicBezTo>
                    <a:pt x="13922" y="19416"/>
                    <a:pt x="13826" y="19482"/>
                    <a:pt x="13722" y="19542"/>
                  </a:cubicBezTo>
                  <a:cubicBezTo>
                    <a:pt x="9259" y="21600"/>
                    <a:pt x="0" y="18436"/>
                    <a:pt x="0" y="12858"/>
                  </a:cubicBezTo>
                  <a:cubicBezTo>
                    <a:pt x="8" y="5525"/>
                    <a:pt x="9321" y="1866"/>
                    <a:pt x="15018" y="808"/>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4" name="Freeform 12">
              <a:extLst>
                <a:ext uri="{FF2B5EF4-FFF2-40B4-BE49-F238E27FC236}">
                  <a16:creationId xmlns:a16="http://schemas.microsoft.com/office/drawing/2014/main" xmlns="" id="{10FB0F35-010C-45DD-8F29-26B14A549388}"/>
                </a:ext>
              </a:extLst>
            </p:cNvPr>
            <p:cNvSpPr/>
            <p:nvPr/>
          </p:nvSpPr>
          <p:spPr>
            <a:xfrm>
              <a:off x="306192" y="275407"/>
              <a:ext cx="2176914" cy="3071621"/>
            </a:xfrm>
            <a:custGeom>
              <a:avLst/>
              <a:gdLst/>
              <a:ahLst/>
              <a:cxnLst>
                <a:cxn ang="0">
                  <a:pos x="wd2" y="hd2"/>
                </a:cxn>
                <a:cxn ang="5400000">
                  <a:pos x="wd2" y="hd2"/>
                </a:cxn>
                <a:cxn ang="10800000">
                  <a:pos x="wd2" y="hd2"/>
                </a:cxn>
                <a:cxn ang="16200000">
                  <a:pos x="wd2" y="hd2"/>
                </a:cxn>
              </a:cxnLst>
              <a:rect l="0" t="0" r="r" b="b"/>
              <a:pathLst>
                <a:path w="19684" h="19639" extrusionOk="0">
                  <a:moveTo>
                    <a:pt x="15013" y="3714"/>
                  </a:moveTo>
                  <a:cubicBezTo>
                    <a:pt x="12991" y="4161"/>
                    <a:pt x="516" y="7847"/>
                    <a:pt x="2401" y="15604"/>
                  </a:cubicBezTo>
                  <a:cubicBezTo>
                    <a:pt x="3013" y="18061"/>
                    <a:pt x="5195" y="19601"/>
                    <a:pt x="8385" y="19601"/>
                  </a:cubicBezTo>
                  <a:cubicBezTo>
                    <a:pt x="9603" y="19601"/>
                    <a:pt x="10790" y="19330"/>
                    <a:pt x="11775" y="18826"/>
                  </a:cubicBezTo>
                  <a:cubicBezTo>
                    <a:pt x="6138" y="21600"/>
                    <a:pt x="-1916" y="16923"/>
                    <a:pt x="411" y="10078"/>
                  </a:cubicBezTo>
                  <a:cubicBezTo>
                    <a:pt x="2932" y="2718"/>
                    <a:pt x="19684" y="0"/>
                    <a:pt x="19684" y="0"/>
                  </a:cubicBezTo>
                  <a:lnTo>
                    <a:pt x="15456" y="4529"/>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5" name="Group">
            <a:extLst>
              <a:ext uri="{FF2B5EF4-FFF2-40B4-BE49-F238E27FC236}">
                <a16:creationId xmlns:a16="http://schemas.microsoft.com/office/drawing/2014/main" xmlns="" id="{F59F0FD9-044C-43F2-8D15-763C82234BA6}"/>
              </a:ext>
            </a:extLst>
          </p:cNvPr>
          <p:cNvGrpSpPr/>
          <p:nvPr/>
        </p:nvGrpSpPr>
        <p:grpSpPr>
          <a:xfrm>
            <a:off x="2828178" y="2656268"/>
            <a:ext cx="2135786" cy="2389378"/>
            <a:chOff x="0" y="-1"/>
            <a:chExt cx="2847712" cy="3185835"/>
          </a:xfrm>
          <a:solidFill>
            <a:srgbClr val="92D050"/>
          </a:solidFill>
        </p:grpSpPr>
        <p:sp>
          <p:nvSpPr>
            <p:cNvPr id="16" name="Freeform 18">
              <a:extLst>
                <a:ext uri="{FF2B5EF4-FFF2-40B4-BE49-F238E27FC236}">
                  <a16:creationId xmlns:a16="http://schemas.microsoft.com/office/drawing/2014/main" xmlns="" id="{E05BCCDE-AFE0-4C34-8EFA-B4A77B7BB2FB}"/>
                </a:ext>
              </a:extLst>
            </p:cNvPr>
            <p:cNvSpPr/>
            <p:nvPr/>
          </p:nvSpPr>
          <p:spPr>
            <a:xfrm>
              <a:off x="0" y="-2"/>
              <a:ext cx="2847713" cy="3185837"/>
            </a:xfrm>
            <a:custGeom>
              <a:avLst/>
              <a:gdLst/>
              <a:ahLst/>
              <a:cxnLst>
                <a:cxn ang="0">
                  <a:pos x="wd2" y="hd2"/>
                </a:cxn>
                <a:cxn ang="5400000">
                  <a:pos x="wd2" y="hd2"/>
                </a:cxn>
                <a:cxn ang="10800000">
                  <a:pos x="wd2" y="hd2"/>
                </a:cxn>
                <a:cxn ang="16200000">
                  <a:pos x="wd2" y="hd2"/>
                </a:cxn>
              </a:cxnLst>
              <a:rect l="0" t="0" r="r" b="b"/>
              <a:pathLst>
                <a:path w="21081" h="19754" extrusionOk="0">
                  <a:moveTo>
                    <a:pt x="1042" y="3690"/>
                  </a:moveTo>
                  <a:lnTo>
                    <a:pt x="0" y="3547"/>
                  </a:lnTo>
                  <a:lnTo>
                    <a:pt x="4615" y="0"/>
                  </a:lnTo>
                  <a:lnTo>
                    <a:pt x="7668" y="4579"/>
                  </a:lnTo>
                  <a:lnTo>
                    <a:pt x="6639" y="4436"/>
                  </a:lnTo>
                  <a:cubicBezTo>
                    <a:pt x="6316" y="5864"/>
                    <a:pt x="5321" y="15077"/>
                    <a:pt x="14050" y="17449"/>
                  </a:cubicBezTo>
                  <a:cubicBezTo>
                    <a:pt x="16813" y="18196"/>
                    <a:pt x="19226" y="17586"/>
                    <a:pt x="20453" y="15665"/>
                  </a:cubicBezTo>
                  <a:cubicBezTo>
                    <a:pt x="20922" y="14932"/>
                    <a:pt x="21100" y="14093"/>
                    <a:pt x="20960" y="13271"/>
                  </a:cubicBezTo>
                  <a:cubicBezTo>
                    <a:pt x="21003" y="13360"/>
                    <a:pt x="21036" y="13451"/>
                    <a:pt x="21059" y="13545"/>
                  </a:cubicBezTo>
                  <a:cubicBezTo>
                    <a:pt x="21534" y="17350"/>
                    <a:pt x="14380" y="21600"/>
                    <a:pt x="8275" y="18904"/>
                  </a:cubicBezTo>
                  <a:cubicBezTo>
                    <a:pt x="231" y="15346"/>
                    <a:pt x="-66" y="7758"/>
                    <a:pt x="1042" y="3690"/>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17" name="Freeform 19">
              <a:extLst>
                <a:ext uri="{FF2B5EF4-FFF2-40B4-BE49-F238E27FC236}">
                  <a16:creationId xmlns:a16="http://schemas.microsoft.com/office/drawing/2014/main" xmlns="" id="{4027E106-4EBC-49A9-B2AC-7D519DBC486B}"/>
                </a:ext>
              </a:extLst>
            </p:cNvPr>
            <p:cNvSpPr/>
            <p:nvPr/>
          </p:nvSpPr>
          <p:spPr>
            <a:xfrm>
              <a:off x="446806" y="-1"/>
              <a:ext cx="2390783" cy="3028167"/>
            </a:xfrm>
            <a:custGeom>
              <a:avLst/>
              <a:gdLst/>
              <a:ahLst/>
              <a:cxnLst>
                <a:cxn ang="0">
                  <a:pos x="wd2" y="hd2"/>
                </a:cxn>
                <a:cxn ang="5400000">
                  <a:pos x="wd2" y="hd2"/>
                </a:cxn>
                <a:cxn ang="10800000">
                  <a:pos x="wd2" y="hd2"/>
                </a:cxn>
                <a:cxn ang="16200000">
                  <a:pos x="wd2" y="hd2"/>
                </a:cxn>
              </a:cxnLst>
              <a:rect l="0" t="0" r="r" b="b"/>
              <a:pathLst>
                <a:path w="17940" h="19091" extrusionOk="0">
                  <a:moveTo>
                    <a:pt x="3377" y="4533"/>
                  </a:moveTo>
                  <a:cubicBezTo>
                    <a:pt x="3049" y="5985"/>
                    <a:pt x="2040" y="15353"/>
                    <a:pt x="10889" y="17765"/>
                  </a:cubicBezTo>
                  <a:cubicBezTo>
                    <a:pt x="13689" y="18524"/>
                    <a:pt x="16135" y="17904"/>
                    <a:pt x="17378" y="15950"/>
                  </a:cubicBezTo>
                  <a:cubicBezTo>
                    <a:pt x="17853" y="15205"/>
                    <a:pt x="18034" y="14352"/>
                    <a:pt x="17893" y="13516"/>
                  </a:cubicBezTo>
                  <a:cubicBezTo>
                    <a:pt x="17893" y="13516"/>
                    <a:pt x="17893" y="13516"/>
                    <a:pt x="17893" y="13544"/>
                  </a:cubicBezTo>
                  <a:cubicBezTo>
                    <a:pt x="18601" y="18267"/>
                    <a:pt x="9839" y="21600"/>
                    <a:pt x="3992" y="16620"/>
                  </a:cubicBezTo>
                  <a:cubicBezTo>
                    <a:pt x="-2999" y="10669"/>
                    <a:pt x="1318" y="0"/>
                    <a:pt x="1318" y="0"/>
                  </a:cubicBezTo>
                  <a:lnTo>
                    <a:pt x="4419" y="465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18" name="Group">
            <a:extLst>
              <a:ext uri="{FF2B5EF4-FFF2-40B4-BE49-F238E27FC236}">
                <a16:creationId xmlns:a16="http://schemas.microsoft.com/office/drawing/2014/main" xmlns="" id="{315890EC-0F6E-4748-A94C-EF8653E1B720}"/>
              </a:ext>
            </a:extLst>
          </p:cNvPr>
          <p:cNvGrpSpPr/>
          <p:nvPr/>
        </p:nvGrpSpPr>
        <p:grpSpPr>
          <a:xfrm>
            <a:off x="2425389" y="3874350"/>
            <a:ext cx="2600360" cy="1653539"/>
            <a:chOff x="0" y="0"/>
            <a:chExt cx="3467146" cy="2204717"/>
          </a:xfrm>
          <a:solidFill>
            <a:srgbClr val="0BA7DF"/>
          </a:solidFill>
        </p:grpSpPr>
        <p:sp>
          <p:nvSpPr>
            <p:cNvPr id="19" name="Freeform 25">
              <a:extLst>
                <a:ext uri="{FF2B5EF4-FFF2-40B4-BE49-F238E27FC236}">
                  <a16:creationId xmlns:a16="http://schemas.microsoft.com/office/drawing/2014/main" xmlns="" id="{F0930F29-E9A3-48A9-98BB-9D41A7D668DD}"/>
                </a:ext>
              </a:extLst>
            </p:cNvPr>
            <p:cNvSpPr/>
            <p:nvPr/>
          </p:nvSpPr>
          <p:spPr>
            <a:xfrm>
              <a:off x="888" y="0"/>
              <a:ext cx="3466259" cy="2204719"/>
            </a:xfrm>
            <a:custGeom>
              <a:avLst/>
              <a:gdLst/>
              <a:ahLst/>
              <a:cxnLst>
                <a:cxn ang="0">
                  <a:pos x="wd2" y="hd2"/>
                </a:cxn>
                <a:cxn ang="5400000">
                  <a:pos x="wd2" y="hd2"/>
                </a:cxn>
                <a:cxn ang="10800000">
                  <a:pos x="wd2" y="hd2"/>
                </a:cxn>
                <a:cxn ang="16200000">
                  <a:pos x="wd2" y="hd2"/>
                </a:cxn>
              </a:cxnLst>
              <a:rect l="0" t="0" r="r" b="b"/>
              <a:pathLst>
                <a:path w="20314" h="18582" extrusionOk="0">
                  <a:moveTo>
                    <a:pt x="1566" y="12733"/>
                  </a:moveTo>
                  <a:lnTo>
                    <a:pt x="1044" y="13651"/>
                  </a:lnTo>
                  <a:lnTo>
                    <a:pt x="0" y="6665"/>
                  </a:lnTo>
                  <a:lnTo>
                    <a:pt x="4990" y="6911"/>
                  </a:lnTo>
                  <a:lnTo>
                    <a:pt x="4468" y="7815"/>
                  </a:lnTo>
                  <a:cubicBezTo>
                    <a:pt x="5512" y="9113"/>
                    <a:pt x="12632" y="16480"/>
                    <a:pt x="18097" y="9613"/>
                  </a:cubicBezTo>
                  <a:cubicBezTo>
                    <a:pt x="19830" y="7434"/>
                    <a:pt x="20300" y="4657"/>
                    <a:pt x="19225" y="2150"/>
                  </a:cubicBezTo>
                  <a:cubicBezTo>
                    <a:pt x="18816" y="1187"/>
                    <a:pt x="18203" y="434"/>
                    <a:pt x="17476" y="0"/>
                  </a:cubicBezTo>
                  <a:cubicBezTo>
                    <a:pt x="17567" y="18"/>
                    <a:pt x="17656" y="48"/>
                    <a:pt x="17743" y="90"/>
                  </a:cubicBezTo>
                  <a:cubicBezTo>
                    <a:pt x="21005" y="2239"/>
                    <a:pt x="21600" y="12151"/>
                    <a:pt x="16954" y="16226"/>
                  </a:cubicBezTo>
                  <a:cubicBezTo>
                    <a:pt x="10774" y="21600"/>
                    <a:pt x="4426" y="16629"/>
                    <a:pt x="1566" y="1273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0" name="Freeform 26">
              <a:extLst>
                <a:ext uri="{FF2B5EF4-FFF2-40B4-BE49-F238E27FC236}">
                  <a16:creationId xmlns:a16="http://schemas.microsoft.com/office/drawing/2014/main" xmlns="" id="{3F23192A-8966-43F6-B9DA-4A1A11B5A3C3}"/>
                </a:ext>
              </a:extLst>
            </p:cNvPr>
            <p:cNvSpPr/>
            <p:nvPr/>
          </p:nvSpPr>
          <p:spPr>
            <a:xfrm>
              <a:off x="-1" y="0"/>
              <a:ext cx="3407921" cy="1870796"/>
            </a:xfrm>
            <a:custGeom>
              <a:avLst/>
              <a:gdLst/>
              <a:ahLst/>
              <a:cxnLst>
                <a:cxn ang="0">
                  <a:pos x="wd2" y="hd2"/>
                </a:cxn>
                <a:cxn ang="5400000">
                  <a:pos x="wd2" y="hd2"/>
                </a:cxn>
                <a:cxn ang="10800000">
                  <a:pos x="wd2" y="hd2"/>
                </a:cxn>
                <a:cxn ang="16200000">
                  <a:pos x="wd2" y="hd2"/>
                </a:cxn>
              </a:cxnLst>
              <a:rect l="0" t="0" r="r" b="b"/>
              <a:pathLst>
                <a:path w="20006" h="18778" extrusionOk="0">
                  <a:moveTo>
                    <a:pt x="4465" y="9307"/>
                  </a:moveTo>
                  <a:cubicBezTo>
                    <a:pt x="5511" y="10853"/>
                    <a:pt x="12643" y="19627"/>
                    <a:pt x="18118" y="11449"/>
                  </a:cubicBezTo>
                  <a:cubicBezTo>
                    <a:pt x="19854" y="8853"/>
                    <a:pt x="20324" y="5547"/>
                    <a:pt x="19247" y="2560"/>
                  </a:cubicBezTo>
                  <a:cubicBezTo>
                    <a:pt x="18841" y="1418"/>
                    <a:pt x="18234" y="522"/>
                    <a:pt x="17511" y="0"/>
                  </a:cubicBezTo>
                  <a:cubicBezTo>
                    <a:pt x="21600" y="3022"/>
                    <a:pt x="20722" y="15342"/>
                    <a:pt x="14447" y="18249"/>
                  </a:cubicBezTo>
                  <a:cubicBezTo>
                    <a:pt x="7195" y="21600"/>
                    <a:pt x="0" y="7938"/>
                    <a:pt x="0" y="7938"/>
                  </a:cubicBezTo>
                  <a:lnTo>
                    <a:pt x="4999" y="8231"/>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1" name="Group">
            <a:extLst>
              <a:ext uri="{FF2B5EF4-FFF2-40B4-BE49-F238E27FC236}">
                <a16:creationId xmlns:a16="http://schemas.microsoft.com/office/drawing/2014/main" xmlns="" id="{04F1DDE8-1955-495E-804B-B4A21B31634D}"/>
              </a:ext>
            </a:extLst>
          </p:cNvPr>
          <p:cNvGrpSpPr/>
          <p:nvPr/>
        </p:nvGrpSpPr>
        <p:grpSpPr>
          <a:xfrm>
            <a:off x="3561617" y="3835683"/>
            <a:ext cx="1852408" cy="2520671"/>
            <a:chOff x="0" y="34"/>
            <a:chExt cx="2469875" cy="3360894"/>
          </a:xfrm>
          <a:solidFill>
            <a:schemeClr val="accent4">
              <a:lumMod val="75000"/>
            </a:schemeClr>
          </a:solidFill>
        </p:grpSpPr>
        <p:sp>
          <p:nvSpPr>
            <p:cNvPr id="22" name="Freeform 32">
              <a:extLst>
                <a:ext uri="{FF2B5EF4-FFF2-40B4-BE49-F238E27FC236}">
                  <a16:creationId xmlns:a16="http://schemas.microsoft.com/office/drawing/2014/main" xmlns="" id="{3392CD72-4CEB-47E5-AF49-99F004C14204}"/>
                </a:ext>
              </a:extLst>
            </p:cNvPr>
            <p:cNvSpPr/>
            <p:nvPr/>
          </p:nvSpPr>
          <p:spPr>
            <a:xfrm>
              <a:off x="6227" y="34"/>
              <a:ext cx="2463649" cy="3360896"/>
            </a:xfrm>
            <a:custGeom>
              <a:avLst/>
              <a:gdLst/>
              <a:ahLst/>
              <a:cxnLst>
                <a:cxn ang="0">
                  <a:pos x="wd2" y="hd2"/>
                </a:cxn>
                <a:cxn ang="5400000">
                  <a:pos x="wd2" y="hd2"/>
                </a:cxn>
                <a:cxn ang="10800000">
                  <a:pos x="wd2" y="hd2"/>
                </a:cxn>
                <a:cxn ang="16200000">
                  <a:pos x="wd2" y="hd2"/>
                </a:cxn>
              </a:cxnLst>
              <a:rect l="0" t="0" r="r" b="b"/>
              <a:pathLst>
                <a:path w="21530" h="20167" extrusionOk="0">
                  <a:moveTo>
                    <a:pt x="6601" y="19359"/>
                  </a:moveTo>
                  <a:lnTo>
                    <a:pt x="7005" y="20167"/>
                  </a:lnTo>
                  <a:lnTo>
                    <a:pt x="0" y="18504"/>
                  </a:lnTo>
                  <a:lnTo>
                    <a:pt x="4048" y="14253"/>
                  </a:lnTo>
                  <a:lnTo>
                    <a:pt x="4445" y="15050"/>
                  </a:lnTo>
                  <a:cubicBezTo>
                    <a:pt x="6398" y="14620"/>
                    <a:pt x="18455" y="11107"/>
                    <a:pt x="16525" y="3817"/>
                  </a:cubicBezTo>
                  <a:cubicBezTo>
                    <a:pt x="15910" y="1511"/>
                    <a:pt x="13793" y="97"/>
                    <a:pt x="10710" y="97"/>
                  </a:cubicBezTo>
                  <a:cubicBezTo>
                    <a:pt x="9525" y="101"/>
                    <a:pt x="8372" y="362"/>
                    <a:pt x="7418" y="841"/>
                  </a:cubicBezTo>
                  <a:cubicBezTo>
                    <a:pt x="7506" y="770"/>
                    <a:pt x="7602" y="705"/>
                    <a:pt x="7706" y="645"/>
                  </a:cubicBezTo>
                  <a:cubicBezTo>
                    <a:pt x="12158" y="-1433"/>
                    <a:pt x="21475" y="1707"/>
                    <a:pt x="21530" y="7260"/>
                  </a:cubicBezTo>
                  <a:cubicBezTo>
                    <a:pt x="21600" y="14582"/>
                    <a:pt x="12298" y="18275"/>
                    <a:pt x="6601" y="193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3" name="Freeform 33">
              <a:extLst>
                <a:ext uri="{FF2B5EF4-FFF2-40B4-BE49-F238E27FC236}">
                  <a16:creationId xmlns:a16="http://schemas.microsoft.com/office/drawing/2014/main" xmlns="" id="{2124D902-E44D-464C-834F-0DA589CFEA80}"/>
                </a:ext>
              </a:extLst>
            </p:cNvPr>
            <p:cNvSpPr/>
            <p:nvPr/>
          </p:nvSpPr>
          <p:spPr>
            <a:xfrm>
              <a:off x="-1" y="7757"/>
              <a:ext cx="2210713" cy="3083087"/>
            </a:xfrm>
            <a:custGeom>
              <a:avLst/>
              <a:gdLst/>
              <a:ahLst/>
              <a:cxnLst>
                <a:cxn ang="0">
                  <a:pos x="wd2" y="hd2"/>
                </a:cxn>
                <a:cxn ang="5400000">
                  <a:pos x="wd2" y="hd2"/>
                </a:cxn>
                <a:cxn ang="10800000">
                  <a:pos x="wd2" y="hd2"/>
                </a:cxn>
                <a:cxn ang="16200000">
                  <a:pos x="wd2" y="hd2"/>
                </a:cxn>
              </a:cxnLst>
              <a:rect l="0" t="0" r="r" b="b"/>
              <a:pathLst>
                <a:path w="19624" h="19625" extrusionOk="0">
                  <a:moveTo>
                    <a:pt x="4546" y="15905"/>
                  </a:moveTo>
                  <a:cubicBezTo>
                    <a:pt x="6531" y="15448"/>
                    <a:pt x="18777" y="11722"/>
                    <a:pt x="16817" y="3989"/>
                  </a:cubicBezTo>
                  <a:cubicBezTo>
                    <a:pt x="16192" y="1542"/>
                    <a:pt x="14042" y="43"/>
                    <a:pt x="10911" y="43"/>
                  </a:cubicBezTo>
                  <a:cubicBezTo>
                    <a:pt x="9713" y="54"/>
                    <a:pt x="8551" y="334"/>
                    <a:pt x="7590" y="843"/>
                  </a:cubicBezTo>
                  <a:cubicBezTo>
                    <a:pt x="13077" y="-1975"/>
                    <a:pt x="21600" y="2625"/>
                    <a:pt x="19212" y="9422"/>
                  </a:cubicBezTo>
                  <a:cubicBezTo>
                    <a:pt x="16358" y="17579"/>
                    <a:pt x="0" y="19625"/>
                    <a:pt x="0" y="19625"/>
                  </a:cubicBezTo>
                  <a:lnTo>
                    <a:pt x="4111" y="15116"/>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4" name="Group">
            <a:extLst>
              <a:ext uri="{FF2B5EF4-FFF2-40B4-BE49-F238E27FC236}">
                <a16:creationId xmlns:a16="http://schemas.microsoft.com/office/drawing/2014/main" xmlns="" id="{D3A2057C-7190-47D4-A2D3-BB4DAE480DA9}"/>
              </a:ext>
            </a:extLst>
          </p:cNvPr>
          <p:cNvGrpSpPr/>
          <p:nvPr/>
        </p:nvGrpSpPr>
        <p:grpSpPr>
          <a:xfrm>
            <a:off x="4005493" y="3608785"/>
            <a:ext cx="2135185" cy="2390915"/>
            <a:chOff x="46" y="61"/>
            <a:chExt cx="2846912" cy="3187886"/>
          </a:xfrm>
          <a:solidFill>
            <a:schemeClr val="accent6">
              <a:lumMod val="75000"/>
            </a:schemeClr>
          </a:solidFill>
        </p:grpSpPr>
        <p:sp>
          <p:nvSpPr>
            <p:cNvPr id="25" name="Freeform 39">
              <a:extLst>
                <a:ext uri="{FF2B5EF4-FFF2-40B4-BE49-F238E27FC236}">
                  <a16:creationId xmlns:a16="http://schemas.microsoft.com/office/drawing/2014/main" xmlns="" id="{968786B9-FC56-472B-B00A-804D0EFC0C42}"/>
                </a:ext>
              </a:extLst>
            </p:cNvPr>
            <p:cNvSpPr/>
            <p:nvPr/>
          </p:nvSpPr>
          <p:spPr>
            <a:xfrm>
              <a:off x="46" y="61"/>
              <a:ext cx="2846913" cy="3185222"/>
            </a:xfrm>
            <a:custGeom>
              <a:avLst/>
              <a:gdLst/>
              <a:ahLst/>
              <a:cxnLst>
                <a:cxn ang="0">
                  <a:pos x="wd2" y="hd2"/>
                </a:cxn>
                <a:cxn ang="5400000">
                  <a:pos x="wd2" y="hd2"/>
                </a:cxn>
                <a:cxn ang="10800000">
                  <a:pos x="wd2" y="hd2"/>
                </a:cxn>
                <a:cxn ang="16200000">
                  <a:pos x="wd2" y="hd2"/>
                </a:cxn>
              </a:cxnLst>
              <a:rect l="0" t="0" r="r" b="b"/>
              <a:pathLst>
                <a:path w="21083" h="19755" extrusionOk="0">
                  <a:moveTo>
                    <a:pt x="20035" y="16059"/>
                  </a:moveTo>
                  <a:lnTo>
                    <a:pt x="21083" y="16202"/>
                  </a:lnTo>
                  <a:lnTo>
                    <a:pt x="16466" y="19755"/>
                  </a:lnTo>
                  <a:lnTo>
                    <a:pt x="13433" y="15153"/>
                  </a:lnTo>
                  <a:lnTo>
                    <a:pt x="14461" y="15290"/>
                  </a:lnTo>
                  <a:cubicBezTo>
                    <a:pt x="14778" y="13868"/>
                    <a:pt x="15781" y="4652"/>
                    <a:pt x="7028" y="2291"/>
                  </a:cubicBezTo>
                  <a:cubicBezTo>
                    <a:pt x="4265" y="1544"/>
                    <a:pt x="1844" y="2159"/>
                    <a:pt x="624" y="4081"/>
                  </a:cubicBezTo>
                  <a:cubicBezTo>
                    <a:pt x="160" y="4816"/>
                    <a:pt x="-15" y="5653"/>
                    <a:pt x="123" y="6475"/>
                  </a:cubicBezTo>
                  <a:cubicBezTo>
                    <a:pt x="81" y="6386"/>
                    <a:pt x="48" y="6294"/>
                    <a:pt x="24" y="6201"/>
                  </a:cubicBezTo>
                  <a:cubicBezTo>
                    <a:pt x="-464" y="2417"/>
                    <a:pt x="6692" y="-1845"/>
                    <a:pt x="12799" y="846"/>
                  </a:cubicBezTo>
                  <a:cubicBezTo>
                    <a:pt x="20833" y="4394"/>
                    <a:pt x="21136" y="11984"/>
                    <a:pt x="20035" y="16059"/>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6" name="Freeform 40">
              <a:extLst>
                <a:ext uri="{FF2B5EF4-FFF2-40B4-BE49-F238E27FC236}">
                  <a16:creationId xmlns:a16="http://schemas.microsoft.com/office/drawing/2014/main" xmlns="" id="{EA677477-0916-46C1-95A1-83391EB5123C}"/>
                </a:ext>
              </a:extLst>
            </p:cNvPr>
            <p:cNvSpPr/>
            <p:nvPr/>
          </p:nvSpPr>
          <p:spPr>
            <a:xfrm>
              <a:off x="6691" y="207561"/>
              <a:ext cx="2345052" cy="2980387"/>
            </a:xfrm>
            <a:custGeom>
              <a:avLst/>
              <a:gdLst/>
              <a:ahLst/>
              <a:cxnLst>
                <a:cxn ang="0">
                  <a:pos x="wd2" y="hd2"/>
                </a:cxn>
                <a:cxn ang="5400000">
                  <a:pos x="wd2" y="hd2"/>
                </a:cxn>
                <a:cxn ang="10800000">
                  <a:pos x="wd2" y="hd2"/>
                </a:cxn>
                <a:cxn ang="16200000">
                  <a:pos x="wd2" y="hd2"/>
                </a:cxn>
              </a:cxnLst>
              <a:rect l="0" t="0" r="r" b="b"/>
              <a:pathLst>
                <a:path w="18177" h="19287" extrusionOk="0">
                  <a:moveTo>
                    <a:pt x="15055" y="14611"/>
                  </a:moveTo>
                  <a:cubicBezTo>
                    <a:pt x="15386" y="13126"/>
                    <a:pt x="16436" y="3510"/>
                    <a:pt x="7275" y="1045"/>
                  </a:cubicBezTo>
                  <a:cubicBezTo>
                    <a:pt x="4383" y="266"/>
                    <a:pt x="1849" y="908"/>
                    <a:pt x="572" y="2914"/>
                  </a:cubicBezTo>
                  <a:cubicBezTo>
                    <a:pt x="87" y="3680"/>
                    <a:pt x="-97" y="4554"/>
                    <a:pt x="48" y="5412"/>
                  </a:cubicBezTo>
                  <a:cubicBezTo>
                    <a:pt x="-691" y="564"/>
                    <a:pt x="7593" y="-2313"/>
                    <a:pt x="14027" y="2404"/>
                  </a:cubicBezTo>
                  <a:cubicBezTo>
                    <a:pt x="20909" y="7430"/>
                    <a:pt x="17154" y="19287"/>
                    <a:pt x="17154" y="19287"/>
                  </a:cubicBezTo>
                  <a:lnTo>
                    <a:pt x="13978" y="14484"/>
                  </a:ln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grpSp>
        <p:nvGrpSpPr>
          <p:cNvPr id="27" name="Group">
            <a:extLst>
              <a:ext uri="{FF2B5EF4-FFF2-40B4-BE49-F238E27FC236}">
                <a16:creationId xmlns:a16="http://schemas.microsoft.com/office/drawing/2014/main" xmlns="" id="{7E7AC122-B2C2-4580-8686-546A9BDA9E53}"/>
              </a:ext>
            </a:extLst>
          </p:cNvPr>
          <p:cNvGrpSpPr/>
          <p:nvPr/>
        </p:nvGrpSpPr>
        <p:grpSpPr>
          <a:xfrm>
            <a:off x="3970447" y="3102300"/>
            <a:ext cx="2569015" cy="1662043"/>
            <a:chOff x="71" y="2"/>
            <a:chExt cx="3425352" cy="2216056"/>
          </a:xfrm>
          <a:solidFill>
            <a:srgbClr val="CC3399"/>
          </a:solidFill>
        </p:grpSpPr>
        <p:sp>
          <p:nvSpPr>
            <p:cNvPr id="28" name="Freeform 46">
              <a:extLst>
                <a:ext uri="{FF2B5EF4-FFF2-40B4-BE49-F238E27FC236}">
                  <a16:creationId xmlns:a16="http://schemas.microsoft.com/office/drawing/2014/main" xmlns="" id="{466E296C-E8FF-4B0D-95A8-CA033D67C32A}"/>
                </a:ext>
              </a:extLst>
            </p:cNvPr>
            <p:cNvSpPr/>
            <p:nvPr/>
          </p:nvSpPr>
          <p:spPr>
            <a:xfrm>
              <a:off x="71" y="2"/>
              <a:ext cx="3423577" cy="2216057"/>
            </a:xfrm>
            <a:custGeom>
              <a:avLst/>
              <a:gdLst/>
              <a:ahLst/>
              <a:cxnLst>
                <a:cxn ang="0">
                  <a:pos x="wd2" y="hd2"/>
                </a:cxn>
                <a:cxn ang="5400000">
                  <a:pos x="wd2" y="hd2"/>
                </a:cxn>
                <a:cxn ang="10800000">
                  <a:pos x="wd2" y="hd2"/>
                </a:cxn>
                <a:cxn ang="16200000">
                  <a:pos x="wd2" y="hd2"/>
                </a:cxn>
              </a:cxnLst>
              <a:rect l="0" t="0" r="r" b="b"/>
              <a:pathLst>
                <a:path w="21074" h="18710" extrusionOk="0">
                  <a:moveTo>
                    <a:pt x="137" y="13813"/>
                  </a:moveTo>
                  <a:cubicBezTo>
                    <a:pt x="-526" y="8579"/>
                    <a:pt x="1327" y="4803"/>
                    <a:pt x="3498" y="2231"/>
                  </a:cubicBezTo>
                  <a:cubicBezTo>
                    <a:pt x="9830" y="-2890"/>
                    <a:pt x="16370" y="1895"/>
                    <a:pt x="19385" y="5701"/>
                  </a:cubicBezTo>
                  <a:lnTo>
                    <a:pt x="19934" y="4773"/>
                  </a:lnTo>
                  <a:lnTo>
                    <a:pt x="21074" y="11749"/>
                  </a:lnTo>
                  <a:lnTo>
                    <a:pt x="15838" y="11592"/>
                  </a:lnTo>
                  <a:lnTo>
                    <a:pt x="16387" y="10680"/>
                  </a:lnTo>
                  <a:cubicBezTo>
                    <a:pt x="15290" y="9394"/>
                    <a:pt x="7741" y="2134"/>
                    <a:pt x="2056" y="9110"/>
                  </a:cubicBezTo>
                  <a:cubicBezTo>
                    <a:pt x="258" y="11353"/>
                    <a:pt x="-214" y="14112"/>
                    <a:pt x="960" y="16587"/>
                  </a:cubicBezTo>
                  <a:cubicBezTo>
                    <a:pt x="1398" y="17546"/>
                    <a:pt x="2049" y="18289"/>
                    <a:pt x="2818" y="18710"/>
                  </a:cubicBezTo>
                  <a:lnTo>
                    <a:pt x="2692" y="18710"/>
                  </a:lnTo>
                  <a:cubicBezTo>
                    <a:pt x="1349" y="17970"/>
                    <a:pt x="450" y="16228"/>
                    <a:pt x="137" y="13813"/>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sp>
          <p:nvSpPr>
            <p:cNvPr id="29" name="Freeform 47">
              <a:extLst>
                <a:ext uri="{FF2B5EF4-FFF2-40B4-BE49-F238E27FC236}">
                  <a16:creationId xmlns:a16="http://schemas.microsoft.com/office/drawing/2014/main" xmlns="" id="{70F99229-0B4F-4F84-8F35-302FDE737779}"/>
                </a:ext>
              </a:extLst>
            </p:cNvPr>
            <p:cNvSpPr/>
            <p:nvPr/>
          </p:nvSpPr>
          <p:spPr>
            <a:xfrm>
              <a:off x="22156" y="366070"/>
              <a:ext cx="3403268" cy="1849100"/>
            </a:xfrm>
            <a:custGeom>
              <a:avLst/>
              <a:gdLst/>
              <a:ahLst/>
              <a:cxnLst>
                <a:cxn ang="0">
                  <a:pos x="wd2" y="hd2"/>
                </a:cxn>
                <a:cxn ang="5400000">
                  <a:pos x="wd2" y="hd2"/>
                </a:cxn>
                <a:cxn ang="10800000">
                  <a:pos x="wd2" y="hd2"/>
                </a:cxn>
                <a:cxn ang="16200000">
                  <a:pos x="wd2" y="hd2"/>
                </a:cxn>
              </a:cxnLst>
              <a:rect l="0" t="0" r="r" b="b"/>
              <a:pathLst>
                <a:path w="21142" h="18493" extrusionOk="0">
                  <a:moveTo>
                    <a:pt x="5766" y="675"/>
                  </a:moveTo>
                  <a:cubicBezTo>
                    <a:pt x="12787" y="-3107"/>
                    <a:pt x="21142" y="10248"/>
                    <a:pt x="21142" y="10248"/>
                  </a:cubicBezTo>
                  <a:lnTo>
                    <a:pt x="15858" y="10062"/>
                  </a:lnTo>
                  <a:lnTo>
                    <a:pt x="16411" y="8982"/>
                  </a:lnTo>
                  <a:cubicBezTo>
                    <a:pt x="15305" y="7458"/>
                    <a:pt x="7686" y="-1141"/>
                    <a:pt x="1949" y="7122"/>
                  </a:cubicBezTo>
                  <a:cubicBezTo>
                    <a:pt x="134" y="9779"/>
                    <a:pt x="-342" y="13046"/>
                    <a:pt x="842" y="15978"/>
                  </a:cubicBezTo>
                  <a:cubicBezTo>
                    <a:pt x="1285" y="17114"/>
                    <a:pt x="1942" y="17995"/>
                    <a:pt x="2718" y="18493"/>
                  </a:cubicBezTo>
                  <a:lnTo>
                    <a:pt x="2685" y="18493"/>
                  </a:lnTo>
                  <a:cubicBezTo>
                    <a:pt x="1986" y="18051"/>
                    <a:pt x="1373" y="17321"/>
                    <a:pt x="909" y="16376"/>
                  </a:cubicBezTo>
                  <a:cubicBezTo>
                    <a:pt x="523" y="15485"/>
                    <a:pt x="247" y="14484"/>
                    <a:pt x="95" y="13427"/>
                  </a:cubicBezTo>
                  <a:cubicBezTo>
                    <a:pt x="-458" y="8902"/>
                    <a:pt x="1401" y="3013"/>
                    <a:pt x="5766" y="675"/>
                  </a:cubicBezTo>
                  <a:close/>
                </a:path>
              </a:pathLst>
            </a:custGeom>
            <a:grpFill/>
            <a:ln w="12700" cap="flat">
              <a:noFill/>
              <a:miter lim="400000"/>
            </a:ln>
            <a:effectLst/>
          </p:spPr>
          <p:txBody>
            <a:bodyPr wrap="square" lIns="34289" tIns="34289" rIns="34289" bIns="34289" numCol="1" anchor="ctr">
              <a:noAutofit/>
            </a:bodyPr>
            <a:lstStyle/>
            <a:p>
              <a:pPr>
                <a:defRPr>
                  <a:solidFill>
                    <a:srgbClr val="FFFFFF"/>
                  </a:solidFill>
                </a:defRPr>
              </a:pPr>
              <a:endParaRPr sz="1350"/>
            </a:p>
          </p:txBody>
        </p:sp>
      </p:grpSp>
      <p:sp>
        <p:nvSpPr>
          <p:cNvPr id="31" name="TextBox 52">
            <a:extLst>
              <a:ext uri="{FF2B5EF4-FFF2-40B4-BE49-F238E27FC236}">
                <a16:creationId xmlns:a16="http://schemas.microsoft.com/office/drawing/2014/main" xmlns="" id="{582A579B-BB7E-4833-A848-9352032D73E9}"/>
              </a:ext>
            </a:extLst>
          </p:cNvPr>
          <p:cNvSpPr txBox="1"/>
          <p:nvPr/>
        </p:nvSpPr>
        <p:spPr>
          <a:xfrm>
            <a:off x="490781" y="2291653"/>
            <a:ext cx="374266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es-ES" dirty="0" err="1"/>
              <a:t>Prezentarea</a:t>
            </a:r>
            <a:r>
              <a:rPr lang="es-ES" dirty="0"/>
              <a:t> </a:t>
            </a:r>
            <a:r>
              <a:rPr lang="es-ES" dirty="0" err="1"/>
              <a:t>concluziilor</a:t>
            </a:r>
            <a:r>
              <a:rPr lang="es-ES" dirty="0"/>
              <a:t> la nivel de </a:t>
            </a:r>
            <a:r>
              <a:rPr lang="es-ES" dirty="0" err="1"/>
              <a:t>grup</a:t>
            </a:r>
            <a:endParaRPr lang="es-ES" dirty="0"/>
          </a:p>
        </p:txBody>
      </p:sp>
      <p:sp>
        <p:nvSpPr>
          <p:cNvPr id="33" name="TextBox 52">
            <a:extLst>
              <a:ext uri="{FF2B5EF4-FFF2-40B4-BE49-F238E27FC236}">
                <a16:creationId xmlns:a16="http://schemas.microsoft.com/office/drawing/2014/main" xmlns="" id="{856A8A39-CBFF-43F0-868B-6FBBD79C4AA0}"/>
              </a:ext>
            </a:extLst>
          </p:cNvPr>
          <p:cNvSpPr txBox="1"/>
          <p:nvPr/>
        </p:nvSpPr>
        <p:spPr>
          <a:xfrm>
            <a:off x="360206" y="4021145"/>
            <a:ext cx="2664592"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ro-RO" dirty="0"/>
              <a:t>Prima persoană deschide hârtia și citește</a:t>
            </a:r>
          </a:p>
        </p:txBody>
      </p:sp>
      <p:sp>
        <p:nvSpPr>
          <p:cNvPr id="35" name="TextBox 52">
            <a:extLst>
              <a:ext uri="{FF2B5EF4-FFF2-40B4-BE49-F238E27FC236}">
                <a16:creationId xmlns:a16="http://schemas.microsoft.com/office/drawing/2014/main" xmlns="" id="{BD993792-9DAB-4D20-A18F-967B178D09CB}"/>
              </a:ext>
            </a:extLst>
          </p:cNvPr>
          <p:cNvSpPr txBox="1"/>
          <p:nvPr/>
        </p:nvSpPr>
        <p:spPr>
          <a:xfrm>
            <a:off x="784051" y="5733108"/>
            <a:ext cx="2861026"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ro-RO" dirty="0"/>
              <a:t>Scrieți propoziția, împăturiți și dați mai departe</a:t>
            </a:r>
          </a:p>
        </p:txBody>
      </p:sp>
      <p:sp>
        <p:nvSpPr>
          <p:cNvPr id="37" name="TextBox 52">
            <a:extLst>
              <a:ext uri="{FF2B5EF4-FFF2-40B4-BE49-F238E27FC236}">
                <a16:creationId xmlns:a16="http://schemas.microsoft.com/office/drawing/2014/main" xmlns="" id="{93534470-438F-417D-A683-4D016BFF6A1D}"/>
              </a:ext>
            </a:extLst>
          </p:cNvPr>
          <p:cNvSpPr txBox="1"/>
          <p:nvPr/>
        </p:nvSpPr>
        <p:spPr>
          <a:xfrm>
            <a:off x="5006028" y="6080144"/>
            <a:ext cx="3660571"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ro-RO" dirty="0"/>
              <a:t>Împăturește hârtia și o dă mai departe</a:t>
            </a:r>
          </a:p>
        </p:txBody>
      </p:sp>
      <p:sp>
        <p:nvSpPr>
          <p:cNvPr id="39" name="TextBox 52">
            <a:extLst>
              <a:ext uri="{FF2B5EF4-FFF2-40B4-BE49-F238E27FC236}">
                <a16:creationId xmlns:a16="http://schemas.microsoft.com/office/drawing/2014/main" xmlns="" id="{08D2C4F2-DA01-4B98-A17B-8AFC346D1439}"/>
              </a:ext>
            </a:extLst>
          </p:cNvPr>
          <p:cNvSpPr txBox="1"/>
          <p:nvPr/>
        </p:nvSpPr>
        <p:spPr>
          <a:xfrm>
            <a:off x="6237626" y="4178873"/>
            <a:ext cx="2716147" cy="62324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it-IT" dirty="0"/>
              <a:t>Prima persoană scrie despre „ură”</a:t>
            </a:r>
          </a:p>
        </p:txBody>
      </p:sp>
      <p:sp>
        <p:nvSpPr>
          <p:cNvPr id="41" name="TextBox 52">
            <a:extLst>
              <a:ext uri="{FF2B5EF4-FFF2-40B4-BE49-F238E27FC236}">
                <a16:creationId xmlns:a16="http://schemas.microsoft.com/office/drawing/2014/main" xmlns="" id="{BCC1D496-805D-4EB9-8DE7-F303A09F3786}"/>
              </a:ext>
            </a:extLst>
          </p:cNvPr>
          <p:cNvSpPr txBox="1"/>
          <p:nvPr/>
        </p:nvSpPr>
        <p:spPr>
          <a:xfrm>
            <a:off x="5646900" y="2416486"/>
            <a:ext cx="3346490" cy="3462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a:solidFill>
                  <a:srgbClr val="535353"/>
                </a:solidFill>
              </a:defRPr>
            </a:lvl1pPr>
          </a:lstStyle>
          <a:p>
            <a:r>
              <a:rPr lang="ro-RO" dirty="0"/>
              <a:t>Formați grupuri de 6-10 persoane</a:t>
            </a:r>
          </a:p>
        </p:txBody>
      </p:sp>
      <p:sp>
        <p:nvSpPr>
          <p:cNvPr id="43" name="Freeform 9">
            <a:extLst>
              <a:ext uri="{FF2B5EF4-FFF2-40B4-BE49-F238E27FC236}">
                <a16:creationId xmlns:a16="http://schemas.microsoft.com/office/drawing/2014/main" xmlns="" id="{B25A9DF7-D163-4FB0-90D4-462A94AFF251}"/>
              </a:ext>
            </a:extLst>
          </p:cNvPr>
          <p:cNvSpPr/>
          <p:nvPr/>
        </p:nvSpPr>
        <p:spPr>
          <a:xfrm>
            <a:off x="5678957" y="3411254"/>
            <a:ext cx="376744" cy="409503"/>
          </a:xfrm>
          <a:custGeom>
            <a:avLst/>
            <a:gdLst/>
            <a:ahLst/>
            <a:cxnLst>
              <a:cxn ang="0">
                <a:pos x="wd2" y="hd2"/>
              </a:cxn>
              <a:cxn ang="5400000">
                <a:pos x="wd2" y="hd2"/>
              </a:cxn>
              <a:cxn ang="10800000">
                <a:pos x="wd2" y="hd2"/>
              </a:cxn>
              <a:cxn ang="16200000">
                <a:pos x="wd2" y="hd2"/>
              </a:cxn>
            </a:cxnLst>
            <a:rect l="0" t="0" r="r" b="b"/>
            <a:pathLst>
              <a:path w="21594" h="21600" extrusionOk="0">
                <a:moveTo>
                  <a:pt x="9083" y="20039"/>
                </a:moveTo>
                <a:cubicBezTo>
                  <a:pt x="9083" y="20901"/>
                  <a:pt x="9843" y="21600"/>
                  <a:pt x="10780" y="21600"/>
                </a:cubicBezTo>
                <a:cubicBezTo>
                  <a:pt x="11717" y="21600"/>
                  <a:pt x="12477" y="20901"/>
                  <a:pt x="12477" y="20039"/>
                </a:cubicBezTo>
                <a:close/>
                <a:moveTo>
                  <a:pt x="8444" y="17613"/>
                </a:moveTo>
                <a:cubicBezTo>
                  <a:pt x="8015" y="17641"/>
                  <a:pt x="7691" y="17983"/>
                  <a:pt x="7720" y="18378"/>
                </a:cubicBezTo>
                <a:cubicBezTo>
                  <a:pt x="7740" y="18738"/>
                  <a:pt x="8053" y="19026"/>
                  <a:pt x="8444" y="19044"/>
                </a:cubicBezTo>
                <a:lnTo>
                  <a:pt x="13110" y="19044"/>
                </a:lnTo>
                <a:cubicBezTo>
                  <a:pt x="13540" y="19017"/>
                  <a:pt x="13866" y="18675"/>
                  <a:pt x="13840" y="18279"/>
                </a:cubicBezTo>
                <a:cubicBezTo>
                  <a:pt x="13817" y="17918"/>
                  <a:pt x="13503" y="17631"/>
                  <a:pt x="13110" y="17613"/>
                </a:cubicBezTo>
                <a:close/>
                <a:moveTo>
                  <a:pt x="4417" y="14704"/>
                </a:moveTo>
                <a:lnTo>
                  <a:pt x="3071" y="15953"/>
                </a:lnTo>
                <a:cubicBezTo>
                  <a:pt x="2895" y="16190"/>
                  <a:pt x="2961" y="16514"/>
                  <a:pt x="3219" y="16676"/>
                </a:cubicBezTo>
                <a:cubicBezTo>
                  <a:pt x="3384" y="16780"/>
                  <a:pt x="3597" y="16796"/>
                  <a:pt x="3778" y="16718"/>
                </a:cubicBezTo>
                <a:cubicBezTo>
                  <a:pt x="3799" y="16698"/>
                  <a:pt x="3818" y="16677"/>
                  <a:pt x="3835" y="16655"/>
                </a:cubicBezTo>
                <a:lnTo>
                  <a:pt x="5175" y="15417"/>
                </a:lnTo>
                <a:cubicBezTo>
                  <a:pt x="5366" y="15204"/>
                  <a:pt x="5344" y="14891"/>
                  <a:pt x="5124" y="14704"/>
                </a:cubicBezTo>
                <a:cubicBezTo>
                  <a:pt x="4913" y="14557"/>
                  <a:pt x="4619" y="14566"/>
                  <a:pt x="4417" y="14724"/>
                </a:cubicBezTo>
                <a:close/>
                <a:moveTo>
                  <a:pt x="16894" y="14459"/>
                </a:moveTo>
                <a:cubicBezTo>
                  <a:pt x="16752" y="14445"/>
                  <a:pt x="16611" y="14487"/>
                  <a:pt x="16504" y="14573"/>
                </a:cubicBezTo>
                <a:cubicBezTo>
                  <a:pt x="16289" y="14765"/>
                  <a:pt x="16274" y="15078"/>
                  <a:pt x="16470" y="15287"/>
                </a:cubicBezTo>
                <a:lnTo>
                  <a:pt x="16504" y="15318"/>
                </a:lnTo>
                <a:lnTo>
                  <a:pt x="17850" y="16556"/>
                </a:lnTo>
                <a:cubicBezTo>
                  <a:pt x="18112" y="16713"/>
                  <a:pt x="18462" y="16645"/>
                  <a:pt x="18633" y="16405"/>
                </a:cubicBezTo>
                <a:cubicBezTo>
                  <a:pt x="18734" y="16261"/>
                  <a:pt x="18753" y="16080"/>
                  <a:pt x="18681" y="15922"/>
                </a:cubicBezTo>
                <a:lnTo>
                  <a:pt x="18591" y="15838"/>
                </a:lnTo>
                <a:lnTo>
                  <a:pt x="17267" y="14620"/>
                </a:lnTo>
                <a:cubicBezTo>
                  <a:pt x="17168" y="14529"/>
                  <a:pt x="17034" y="14479"/>
                  <a:pt x="16894" y="14480"/>
                </a:cubicBezTo>
                <a:close/>
                <a:moveTo>
                  <a:pt x="526" y="9317"/>
                </a:moveTo>
                <a:cubicBezTo>
                  <a:pt x="229" y="9336"/>
                  <a:pt x="0" y="9563"/>
                  <a:pt x="0" y="9837"/>
                </a:cubicBezTo>
                <a:cubicBezTo>
                  <a:pt x="-6" y="10101"/>
                  <a:pt x="222" y="10321"/>
                  <a:pt x="509" y="10326"/>
                </a:cubicBezTo>
                <a:cubicBezTo>
                  <a:pt x="515" y="10326"/>
                  <a:pt x="521" y="10326"/>
                  <a:pt x="526" y="10326"/>
                </a:cubicBezTo>
                <a:lnTo>
                  <a:pt x="2438" y="10326"/>
                </a:lnTo>
                <a:cubicBezTo>
                  <a:pt x="2728" y="10329"/>
                  <a:pt x="2966" y="10115"/>
                  <a:pt x="2970" y="9848"/>
                </a:cubicBezTo>
                <a:cubicBezTo>
                  <a:pt x="2970" y="9844"/>
                  <a:pt x="2970" y="9841"/>
                  <a:pt x="2970" y="9837"/>
                </a:cubicBezTo>
                <a:cubicBezTo>
                  <a:pt x="2970" y="9561"/>
                  <a:pt x="2737" y="9333"/>
                  <a:pt x="2438" y="9317"/>
                </a:cubicBezTo>
                <a:close/>
                <a:moveTo>
                  <a:pt x="19139" y="9317"/>
                </a:moveTo>
                <a:cubicBezTo>
                  <a:pt x="18827" y="9317"/>
                  <a:pt x="18574" y="9550"/>
                  <a:pt x="18574" y="9837"/>
                </a:cubicBezTo>
                <a:cubicBezTo>
                  <a:pt x="18592" y="10112"/>
                  <a:pt x="18840" y="10327"/>
                  <a:pt x="19139" y="10326"/>
                </a:cubicBezTo>
                <a:lnTo>
                  <a:pt x="21028" y="10326"/>
                </a:lnTo>
                <a:cubicBezTo>
                  <a:pt x="21328" y="10327"/>
                  <a:pt x="21576" y="10112"/>
                  <a:pt x="21594" y="9837"/>
                </a:cubicBezTo>
                <a:cubicBezTo>
                  <a:pt x="21594" y="9550"/>
                  <a:pt x="21341" y="9317"/>
                  <a:pt x="21028" y="9317"/>
                </a:cubicBezTo>
                <a:close/>
                <a:moveTo>
                  <a:pt x="10780" y="8911"/>
                </a:moveTo>
                <a:cubicBezTo>
                  <a:pt x="11380" y="8911"/>
                  <a:pt x="11866" y="9358"/>
                  <a:pt x="11866" y="9910"/>
                </a:cubicBezTo>
                <a:cubicBezTo>
                  <a:pt x="11866" y="10462"/>
                  <a:pt x="11380" y="10909"/>
                  <a:pt x="10780" y="10909"/>
                </a:cubicBezTo>
                <a:cubicBezTo>
                  <a:pt x="10182" y="10904"/>
                  <a:pt x="9700" y="10456"/>
                  <a:pt x="9700" y="9905"/>
                </a:cubicBezTo>
                <a:cubicBezTo>
                  <a:pt x="9700" y="9359"/>
                  <a:pt x="10181" y="8916"/>
                  <a:pt x="10774" y="8916"/>
                </a:cubicBezTo>
                <a:cubicBezTo>
                  <a:pt x="10776" y="8916"/>
                  <a:pt x="10778" y="8916"/>
                  <a:pt x="10780" y="8916"/>
                </a:cubicBezTo>
                <a:close/>
                <a:moveTo>
                  <a:pt x="10452" y="7079"/>
                </a:moveTo>
                <a:lnTo>
                  <a:pt x="10135" y="7661"/>
                </a:lnTo>
                <a:cubicBezTo>
                  <a:pt x="9938" y="7712"/>
                  <a:pt x="9749" y="7783"/>
                  <a:pt x="9570" y="7875"/>
                </a:cubicBezTo>
                <a:lnTo>
                  <a:pt x="8880" y="7661"/>
                </a:lnTo>
                <a:lnTo>
                  <a:pt x="8371" y="8135"/>
                </a:lnTo>
                <a:lnTo>
                  <a:pt x="8580" y="8770"/>
                </a:lnTo>
                <a:cubicBezTo>
                  <a:pt x="8478" y="8933"/>
                  <a:pt x="8402" y="9108"/>
                  <a:pt x="8354" y="9291"/>
                </a:cubicBezTo>
                <a:lnTo>
                  <a:pt x="7698" y="9598"/>
                </a:lnTo>
                <a:lnTo>
                  <a:pt x="7698" y="10248"/>
                </a:lnTo>
                <a:lnTo>
                  <a:pt x="8354" y="10540"/>
                </a:lnTo>
                <a:cubicBezTo>
                  <a:pt x="8403" y="10722"/>
                  <a:pt x="8479" y="10897"/>
                  <a:pt x="8580" y="11060"/>
                </a:cubicBezTo>
                <a:lnTo>
                  <a:pt x="8354" y="11695"/>
                </a:lnTo>
                <a:lnTo>
                  <a:pt x="8880" y="12169"/>
                </a:lnTo>
                <a:lnTo>
                  <a:pt x="9570" y="11955"/>
                </a:lnTo>
                <a:cubicBezTo>
                  <a:pt x="9749" y="12047"/>
                  <a:pt x="9938" y="12118"/>
                  <a:pt x="10135" y="12169"/>
                </a:cubicBezTo>
                <a:lnTo>
                  <a:pt x="10452" y="12752"/>
                </a:lnTo>
                <a:lnTo>
                  <a:pt x="11182" y="12752"/>
                </a:lnTo>
                <a:lnTo>
                  <a:pt x="11498" y="12184"/>
                </a:lnTo>
                <a:cubicBezTo>
                  <a:pt x="11696" y="12135"/>
                  <a:pt x="11886" y="12064"/>
                  <a:pt x="12064" y="11971"/>
                </a:cubicBezTo>
                <a:lnTo>
                  <a:pt x="12754" y="12184"/>
                </a:lnTo>
                <a:lnTo>
                  <a:pt x="13263" y="11711"/>
                </a:lnTo>
                <a:lnTo>
                  <a:pt x="13037" y="11076"/>
                </a:lnTo>
                <a:cubicBezTo>
                  <a:pt x="13141" y="10912"/>
                  <a:pt x="13222" y="10737"/>
                  <a:pt x="13280" y="10555"/>
                </a:cubicBezTo>
                <a:lnTo>
                  <a:pt x="13919" y="10264"/>
                </a:lnTo>
                <a:lnTo>
                  <a:pt x="13919" y="9598"/>
                </a:lnTo>
                <a:lnTo>
                  <a:pt x="13280" y="9291"/>
                </a:lnTo>
                <a:cubicBezTo>
                  <a:pt x="13230" y="9109"/>
                  <a:pt x="13154" y="8933"/>
                  <a:pt x="13054" y="8770"/>
                </a:cubicBezTo>
                <a:lnTo>
                  <a:pt x="13280" y="8151"/>
                </a:lnTo>
                <a:lnTo>
                  <a:pt x="12754" y="7661"/>
                </a:lnTo>
                <a:lnTo>
                  <a:pt x="12081" y="7875"/>
                </a:lnTo>
                <a:cubicBezTo>
                  <a:pt x="11902" y="7783"/>
                  <a:pt x="11712" y="7712"/>
                  <a:pt x="11515" y="7661"/>
                </a:cubicBezTo>
                <a:lnTo>
                  <a:pt x="11199" y="7094"/>
                </a:lnTo>
                <a:close/>
                <a:moveTo>
                  <a:pt x="10791" y="5142"/>
                </a:moveTo>
                <a:cubicBezTo>
                  <a:pt x="13631" y="5162"/>
                  <a:pt x="15937" y="7260"/>
                  <a:pt x="15989" y="9874"/>
                </a:cubicBezTo>
                <a:lnTo>
                  <a:pt x="15989" y="10056"/>
                </a:lnTo>
                <a:cubicBezTo>
                  <a:pt x="15970" y="10628"/>
                  <a:pt x="15850" y="11195"/>
                  <a:pt x="15633" y="11732"/>
                </a:cubicBezTo>
                <a:cubicBezTo>
                  <a:pt x="15424" y="12214"/>
                  <a:pt x="15125" y="12660"/>
                  <a:pt x="14750" y="13048"/>
                </a:cubicBezTo>
                <a:cubicBezTo>
                  <a:pt x="14155" y="13706"/>
                  <a:pt x="13644" y="14426"/>
                  <a:pt x="13229" y="15193"/>
                </a:cubicBezTo>
                <a:lnTo>
                  <a:pt x="8354" y="15193"/>
                </a:lnTo>
                <a:cubicBezTo>
                  <a:pt x="7939" y="14421"/>
                  <a:pt x="7429" y="13696"/>
                  <a:pt x="6832" y="13033"/>
                </a:cubicBezTo>
                <a:cubicBezTo>
                  <a:pt x="6448" y="12645"/>
                  <a:pt x="6141" y="12198"/>
                  <a:pt x="5927" y="11711"/>
                </a:cubicBezTo>
                <a:cubicBezTo>
                  <a:pt x="5702" y="11175"/>
                  <a:pt x="5576" y="10609"/>
                  <a:pt x="5554" y="10035"/>
                </a:cubicBezTo>
                <a:lnTo>
                  <a:pt x="5554" y="9853"/>
                </a:lnTo>
                <a:cubicBezTo>
                  <a:pt x="5616" y="7243"/>
                  <a:pt x="7926" y="5153"/>
                  <a:pt x="10763" y="5142"/>
                </a:cubicBezTo>
                <a:close/>
                <a:moveTo>
                  <a:pt x="10791" y="3711"/>
                </a:moveTo>
                <a:cubicBezTo>
                  <a:pt x="7085" y="3711"/>
                  <a:pt x="4063" y="6447"/>
                  <a:pt x="4005" y="9858"/>
                </a:cubicBezTo>
                <a:lnTo>
                  <a:pt x="4005" y="10087"/>
                </a:lnTo>
                <a:cubicBezTo>
                  <a:pt x="4031" y="10821"/>
                  <a:pt x="4192" y="11546"/>
                  <a:pt x="4480" y="12231"/>
                </a:cubicBezTo>
                <a:cubicBezTo>
                  <a:pt x="4753" y="12882"/>
                  <a:pt x="5149" y="13483"/>
                  <a:pt x="5650" y="14006"/>
                </a:cubicBezTo>
                <a:cubicBezTo>
                  <a:pt x="6277" y="14733"/>
                  <a:pt x="6810" y="15524"/>
                  <a:pt x="7240" y="16364"/>
                </a:cubicBezTo>
                <a:cubicBezTo>
                  <a:pt x="7323" y="16528"/>
                  <a:pt x="7501" y="16635"/>
                  <a:pt x="7698" y="16640"/>
                </a:cubicBezTo>
                <a:lnTo>
                  <a:pt x="13846" y="16640"/>
                </a:lnTo>
                <a:cubicBezTo>
                  <a:pt x="14046" y="16632"/>
                  <a:pt x="14227" y="16527"/>
                  <a:pt x="14321" y="16364"/>
                </a:cubicBezTo>
                <a:cubicBezTo>
                  <a:pt x="14743" y="15524"/>
                  <a:pt x="15270" y="14733"/>
                  <a:pt x="15893" y="14006"/>
                </a:cubicBezTo>
                <a:cubicBezTo>
                  <a:pt x="16398" y="13484"/>
                  <a:pt x="16796" y="12883"/>
                  <a:pt x="17069" y="12231"/>
                </a:cubicBezTo>
                <a:cubicBezTo>
                  <a:pt x="17353" y="11545"/>
                  <a:pt x="17510" y="10821"/>
                  <a:pt x="17533" y="10087"/>
                </a:cubicBezTo>
                <a:lnTo>
                  <a:pt x="17533" y="9858"/>
                </a:lnTo>
                <a:cubicBezTo>
                  <a:pt x="17475" y="6459"/>
                  <a:pt x="14474" y="3728"/>
                  <a:pt x="10780" y="3711"/>
                </a:cubicBezTo>
                <a:close/>
                <a:moveTo>
                  <a:pt x="17844" y="3092"/>
                </a:moveTo>
                <a:lnTo>
                  <a:pt x="16498" y="4330"/>
                </a:lnTo>
                <a:cubicBezTo>
                  <a:pt x="16293" y="4531"/>
                  <a:pt x="16293" y="4843"/>
                  <a:pt x="16498" y="5043"/>
                </a:cubicBezTo>
                <a:cubicBezTo>
                  <a:pt x="16603" y="5135"/>
                  <a:pt x="16744" y="5182"/>
                  <a:pt x="16888" y="5174"/>
                </a:cubicBezTo>
                <a:cubicBezTo>
                  <a:pt x="17034" y="5173"/>
                  <a:pt x="17174" y="5121"/>
                  <a:pt x="17279" y="5028"/>
                </a:cubicBezTo>
                <a:lnTo>
                  <a:pt x="18619" y="3773"/>
                </a:lnTo>
                <a:cubicBezTo>
                  <a:pt x="18790" y="3557"/>
                  <a:pt x="18738" y="3255"/>
                  <a:pt x="18503" y="3097"/>
                </a:cubicBezTo>
                <a:cubicBezTo>
                  <a:pt x="18500" y="3095"/>
                  <a:pt x="18497" y="3094"/>
                  <a:pt x="18495" y="3092"/>
                </a:cubicBezTo>
                <a:cubicBezTo>
                  <a:pt x="18297" y="2961"/>
                  <a:pt x="18030" y="2961"/>
                  <a:pt x="17833" y="3092"/>
                </a:cubicBezTo>
                <a:close/>
                <a:moveTo>
                  <a:pt x="3445" y="2863"/>
                </a:moveTo>
                <a:cubicBezTo>
                  <a:pt x="3302" y="2873"/>
                  <a:pt x="3168" y="2932"/>
                  <a:pt x="3071" y="3029"/>
                </a:cubicBezTo>
                <a:cubicBezTo>
                  <a:pt x="2897" y="3222"/>
                  <a:pt x="2897" y="3502"/>
                  <a:pt x="3071" y="3695"/>
                </a:cubicBezTo>
                <a:lnTo>
                  <a:pt x="4417" y="4929"/>
                </a:lnTo>
                <a:cubicBezTo>
                  <a:pt x="4642" y="5108"/>
                  <a:pt x="4981" y="5085"/>
                  <a:pt x="5175" y="4878"/>
                </a:cubicBezTo>
                <a:cubicBezTo>
                  <a:pt x="5350" y="4693"/>
                  <a:pt x="5350" y="4417"/>
                  <a:pt x="5175" y="4231"/>
                </a:cubicBezTo>
                <a:lnTo>
                  <a:pt x="3835" y="2993"/>
                </a:lnTo>
                <a:cubicBezTo>
                  <a:pt x="3727" y="2905"/>
                  <a:pt x="3588" y="2859"/>
                  <a:pt x="3445" y="2863"/>
                </a:cubicBezTo>
                <a:close/>
                <a:moveTo>
                  <a:pt x="10831" y="0"/>
                </a:moveTo>
                <a:cubicBezTo>
                  <a:pt x="10519" y="0"/>
                  <a:pt x="10265" y="233"/>
                  <a:pt x="10265" y="520"/>
                </a:cubicBezTo>
                <a:lnTo>
                  <a:pt x="10265" y="2264"/>
                </a:lnTo>
                <a:cubicBezTo>
                  <a:pt x="10341" y="2543"/>
                  <a:pt x="10649" y="2712"/>
                  <a:pt x="10952" y="2642"/>
                </a:cubicBezTo>
                <a:cubicBezTo>
                  <a:pt x="11154" y="2596"/>
                  <a:pt x="11312" y="2450"/>
                  <a:pt x="11363" y="2264"/>
                </a:cubicBezTo>
                <a:lnTo>
                  <a:pt x="11363" y="520"/>
                </a:lnTo>
                <a:cubicBezTo>
                  <a:pt x="11363" y="245"/>
                  <a:pt x="11130" y="17"/>
                  <a:pt x="10831"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4" name="Freeform 12">
            <a:extLst>
              <a:ext uri="{FF2B5EF4-FFF2-40B4-BE49-F238E27FC236}">
                <a16:creationId xmlns:a16="http://schemas.microsoft.com/office/drawing/2014/main" xmlns="" id="{DFD14A33-0121-493C-8F67-76FD07578E0E}"/>
              </a:ext>
            </a:extLst>
          </p:cNvPr>
          <p:cNvSpPr/>
          <p:nvPr/>
        </p:nvSpPr>
        <p:spPr>
          <a:xfrm>
            <a:off x="3034921" y="3165669"/>
            <a:ext cx="316609" cy="396577"/>
          </a:xfrm>
          <a:custGeom>
            <a:avLst/>
            <a:gdLst/>
            <a:ahLst/>
            <a:cxnLst>
              <a:cxn ang="0">
                <a:pos x="wd2" y="hd2"/>
              </a:cxn>
              <a:cxn ang="5400000">
                <a:pos x="wd2" y="hd2"/>
              </a:cxn>
              <a:cxn ang="10800000">
                <a:pos x="wd2" y="hd2"/>
              </a:cxn>
              <a:cxn ang="16200000">
                <a:pos x="wd2" y="hd2"/>
              </a:cxn>
            </a:cxnLst>
            <a:rect l="0" t="0" r="r" b="b"/>
            <a:pathLst>
              <a:path w="21248" h="21600" extrusionOk="0">
                <a:moveTo>
                  <a:pt x="5084" y="14393"/>
                </a:moveTo>
                <a:lnTo>
                  <a:pt x="6475" y="20745"/>
                </a:lnTo>
                <a:cubicBezTo>
                  <a:pt x="6577" y="21236"/>
                  <a:pt x="7099" y="21597"/>
                  <a:pt x="7713" y="21600"/>
                </a:cubicBezTo>
                <a:lnTo>
                  <a:pt x="14461" y="21600"/>
                </a:lnTo>
                <a:cubicBezTo>
                  <a:pt x="15070" y="21595"/>
                  <a:pt x="15585" y="21234"/>
                  <a:pt x="15679" y="20745"/>
                </a:cubicBezTo>
                <a:lnTo>
                  <a:pt x="17110" y="14393"/>
                </a:lnTo>
                <a:close/>
                <a:moveTo>
                  <a:pt x="4276" y="7191"/>
                </a:moveTo>
                <a:cubicBezTo>
                  <a:pt x="3581" y="7191"/>
                  <a:pt x="3018" y="8169"/>
                  <a:pt x="3018" y="8733"/>
                </a:cubicBezTo>
                <a:cubicBezTo>
                  <a:pt x="2967" y="9299"/>
                  <a:pt x="3491" y="9791"/>
                  <a:pt x="4188" y="9832"/>
                </a:cubicBezTo>
                <a:cubicBezTo>
                  <a:pt x="4885" y="9873"/>
                  <a:pt x="5490" y="9447"/>
                  <a:pt x="5541" y="8882"/>
                </a:cubicBezTo>
                <a:cubicBezTo>
                  <a:pt x="5545" y="8833"/>
                  <a:pt x="5545" y="8783"/>
                  <a:pt x="5541" y="8733"/>
                </a:cubicBezTo>
                <a:cubicBezTo>
                  <a:pt x="5541" y="8169"/>
                  <a:pt x="4978" y="7191"/>
                  <a:pt x="4276" y="7191"/>
                </a:cubicBezTo>
                <a:close/>
                <a:moveTo>
                  <a:pt x="14540" y="6449"/>
                </a:moveTo>
                <a:cubicBezTo>
                  <a:pt x="14378" y="6450"/>
                  <a:pt x="14222" y="6504"/>
                  <a:pt x="14110" y="6600"/>
                </a:cubicBezTo>
                <a:cubicBezTo>
                  <a:pt x="12569" y="7909"/>
                  <a:pt x="11539" y="9558"/>
                  <a:pt x="11150" y="11340"/>
                </a:cubicBezTo>
                <a:lnTo>
                  <a:pt x="9037" y="11340"/>
                </a:lnTo>
                <a:cubicBezTo>
                  <a:pt x="8786" y="10518"/>
                  <a:pt x="8375" y="10023"/>
                  <a:pt x="7137" y="8922"/>
                </a:cubicBezTo>
                <a:cubicBezTo>
                  <a:pt x="6903" y="8717"/>
                  <a:pt x="6508" y="8705"/>
                  <a:pt x="6256" y="8895"/>
                </a:cubicBezTo>
                <a:cubicBezTo>
                  <a:pt x="6004" y="9085"/>
                  <a:pt x="5989" y="9405"/>
                  <a:pt x="6223" y="9610"/>
                </a:cubicBezTo>
                <a:cubicBezTo>
                  <a:pt x="7176" y="10459"/>
                  <a:pt x="7547" y="10840"/>
                  <a:pt x="7733" y="11303"/>
                </a:cubicBezTo>
                <a:lnTo>
                  <a:pt x="5084" y="11303"/>
                </a:lnTo>
                <a:cubicBezTo>
                  <a:pt x="4383" y="11311"/>
                  <a:pt x="3822" y="11776"/>
                  <a:pt x="3826" y="12345"/>
                </a:cubicBezTo>
                <a:lnTo>
                  <a:pt x="3826" y="13372"/>
                </a:lnTo>
                <a:lnTo>
                  <a:pt x="18394" y="13372"/>
                </a:lnTo>
                <a:lnTo>
                  <a:pt x="18394" y="12345"/>
                </a:lnTo>
                <a:cubicBezTo>
                  <a:pt x="18373" y="11764"/>
                  <a:pt x="17786" y="11302"/>
                  <a:pt x="17070" y="11303"/>
                </a:cubicBezTo>
                <a:lnTo>
                  <a:pt x="12395" y="11303"/>
                </a:lnTo>
                <a:cubicBezTo>
                  <a:pt x="12763" y="9792"/>
                  <a:pt x="13660" y="8401"/>
                  <a:pt x="14977" y="7293"/>
                </a:cubicBezTo>
                <a:cubicBezTo>
                  <a:pt x="15216" y="7096"/>
                  <a:pt x="15216" y="6780"/>
                  <a:pt x="14977" y="6584"/>
                </a:cubicBezTo>
                <a:cubicBezTo>
                  <a:pt x="14863" y="6506"/>
                  <a:pt x="14722" y="6459"/>
                  <a:pt x="14573" y="6449"/>
                </a:cubicBezTo>
                <a:close/>
                <a:moveTo>
                  <a:pt x="6700" y="6197"/>
                </a:moveTo>
                <a:cubicBezTo>
                  <a:pt x="6298" y="6168"/>
                  <a:pt x="5905" y="6301"/>
                  <a:pt x="5647" y="6551"/>
                </a:cubicBezTo>
                <a:cubicBezTo>
                  <a:pt x="5296" y="7041"/>
                  <a:pt x="6057" y="7949"/>
                  <a:pt x="6660" y="8234"/>
                </a:cubicBezTo>
                <a:cubicBezTo>
                  <a:pt x="7272" y="8510"/>
                  <a:pt x="8043" y="8338"/>
                  <a:pt x="8395" y="7847"/>
                </a:cubicBezTo>
                <a:cubicBezTo>
                  <a:pt x="8730" y="7343"/>
                  <a:pt x="8521" y="6715"/>
                  <a:pt x="7918" y="6417"/>
                </a:cubicBezTo>
                <a:cubicBezTo>
                  <a:pt x="7541" y="6262"/>
                  <a:pt x="7122" y="6186"/>
                  <a:pt x="6700" y="6197"/>
                </a:cubicBezTo>
                <a:close/>
                <a:moveTo>
                  <a:pt x="1879" y="6197"/>
                </a:moveTo>
                <a:cubicBezTo>
                  <a:pt x="1448" y="6187"/>
                  <a:pt x="1021" y="6263"/>
                  <a:pt x="634" y="6417"/>
                </a:cubicBezTo>
                <a:cubicBezTo>
                  <a:pt x="34" y="6716"/>
                  <a:pt x="-173" y="7345"/>
                  <a:pt x="164" y="7847"/>
                </a:cubicBezTo>
                <a:cubicBezTo>
                  <a:pt x="516" y="8338"/>
                  <a:pt x="1287" y="8510"/>
                  <a:pt x="1899" y="8234"/>
                </a:cubicBezTo>
                <a:cubicBezTo>
                  <a:pt x="2501" y="7949"/>
                  <a:pt x="3263" y="7041"/>
                  <a:pt x="2912" y="6551"/>
                </a:cubicBezTo>
                <a:cubicBezTo>
                  <a:pt x="2662" y="6301"/>
                  <a:pt x="2275" y="6168"/>
                  <a:pt x="1879" y="6197"/>
                </a:cubicBezTo>
                <a:close/>
                <a:moveTo>
                  <a:pt x="16964" y="5122"/>
                </a:moveTo>
                <a:cubicBezTo>
                  <a:pt x="16269" y="5122"/>
                  <a:pt x="15679" y="6100"/>
                  <a:pt x="15679" y="6664"/>
                </a:cubicBezTo>
                <a:cubicBezTo>
                  <a:pt x="15690" y="7234"/>
                  <a:pt x="16262" y="7691"/>
                  <a:pt x="16964" y="7691"/>
                </a:cubicBezTo>
                <a:cubicBezTo>
                  <a:pt x="17661" y="7688"/>
                  <a:pt x="18225" y="7230"/>
                  <a:pt x="18229" y="6664"/>
                </a:cubicBezTo>
                <a:cubicBezTo>
                  <a:pt x="18229" y="6122"/>
                  <a:pt x="17659" y="5122"/>
                  <a:pt x="16964" y="5122"/>
                </a:cubicBezTo>
                <a:close/>
                <a:moveTo>
                  <a:pt x="4276" y="5122"/>
                </a:moveTo>
                <a:cubicBezTo>
                  <a:pt x="3749" y="5122"/>
                  <a:pt x="3322" y="5468"/>
                  <a:pt x="3322" y="5896"/>
                </a:cubicBezTo>
                <a:cubicBezTo>
                  <a:pt x="3323" y="6323"/>
                  <a:pt x="3749" y="6670"/>
                  <a:pt x="4276" y="6670"/>
                </a:cubicBezTo>
                <a:cubicBezTo>
                  <a:pt x="4803" y="6670"/>
                  <a:pt x="5230" y="6323"/>
                  <a:pt x="5230" y="5896"/>
                </a:cubicBezTo>
                <a:cubicBezTo>
                  <a:pt x="5230" y="5894"/>
                  <a:pt x="5230" y="5892"/>
                  <a:pt x="5230" y="5890"/>
                </a:cubicBezTo>
                <a:cubicBezTo>
                  <a:pt x="5230" y="5466"/>
                  <a:pt x="4806" y="5122"/>
                  <a:pt x="4283" y="5122"/>
                </a:cubicBezTo>
                <a:cubicBezTo>
                  <a:pt x="4280" y="5122"/>
                  <a:pt x="4278" y="5122"/>
                  <a:pt x="4276" y="5122"/>
                </a:cubicBezTo>
                <a:close/>
                <a:moveTo>
                  <a:pt x="19368" y="4111"/>
                </a:moveTo>
                <a:cubicBezTo>
                  <a:pt x="18960" y="4083"/>
                  <a:pt x="18562" y="4222"/>
                  <a:pt x="18308" y="4482"/>
                </a:cubicBezTo>
                <a:cubicBezTo>
                  <a:pt x="17964" y="4971"/>
                  <a:pt x="18719" y="5864"/>
                  <a:pt x="19321" y="6143"/>
                </a:cubicBezTo>
                <a:cubicBezTo>
                  <a:pt x="19942" y="6415"/>
                  <a:pt x="20716" y="6245"/>
                  <a:pt x="21083" y="5756"/>
                </a:cubicBezTo>
                <a:cubicBezTo>
                  <a:pt x="21427" y="5260"/>
                  <a:pt x="21214" y="4632"/>
                  <a:pt x="20606" y="4348"/>
                </a:cubicBezTo>
                <a:cubicBezTo>
                  <a:pt x="20222" y="4192"/>
                  <a:pt x="19796" y="4119"/>
                  <a:pt x="19368" y="4133"/>
                </a:cubicBezTo>
                <a:close/>
                <a:moveTo>
                  <a:pt x="14540" y="4111"/>
                </a:moveTo>
                <a:cubicBezTo>
                  <a:pt x="14116" y="4104"/>
                  <a:pt x="13696" y="4186"/>
                  <a:pt x="13322" y="4348"/>
                </a:cubicBezTo>
                <a:cubicBezTo>
                  <a:pt x="12711" y="4631"/>
                  <a:pt x="12499" y="5263"/>
                  <a:pt x="12848" y="5759"/>
                </a:cubicBezTo>
                <a:cubicBezTo>
                  <a:pt x="13198" y="6254"/>
                  <a:pt x="13976" y="6427"/>
                  <a:pt x="14587" y="6143"/>
                </a:cubicBezTo>
                <a:cubicBezTo>
                  <a:pt x="15189" y="5864"/>
                  <a:pt x="15944" y="4971"/>
                  <a:pt x="15600" y="4482"/>
                </a:cubicBezTo>
                <a:cubicBezTo>
                  <a:pt x="15347" y="4238"/>
                  <a:pt x="14965" y="4108"/>
                  <a:pt x="14573" y="4133"/>
                </a:cubicBezTo>
                <a:close/>
                <a:moveTo>
                  <a:pt x="7633" y="3510"/>
                </a:moveTo>
                <a:cubicBezTo>
                  <a:pt x="7305" y="3441"/>
                  <a:pt x="6956" y="3478"/>
                  <a:pt x="6660" y="3612"/>
                </a:cubicBezTo>
                <a:cubicBezTo>
                  <a:pt x="6057" y="3896"/>
                  <a:pt x="5296" y="4789"/>
                  <a:pt x="5647" y="5272"/>
                </a:cubicBezTo>
                <a:cubicBezTo>
                  <a:pt x="5998" y="5756"/>
                  <a:pt x="7322" y="5692"/>
                  <a:pt x="7918" y="5407"/>
                </a:cubicBezTo>
                <a:cubicBezTo>
                  <a:pt x="8526" y="5123"/>
                  <a:pt x="8739" y="4495"/>
                  <a:pt x="8395" y="3999"/>
                </a:cubicBezTo>
                <a:cubicBezTo>
                  <a:pt x="8233" y="3759"/>
                  <a:pt x="7958" y="3583"/>
                  <a:pt x="7633" y="3510"/>
                </a:cubicBezTo>
                <a:close/>
                <a:moveTo>
                  <a:pt x="945" y="3510"/>
                </a:moveTo>
                <a:cubicBezTo>
                  <a:pt x="264" y="3659"/>
                  <a:pt x="-140" y="4228"/>
                  <a:pt x="44" y="4781"/>
                </a:cubicBezTo>
                <a:cubicBezTo>
                  <a:pt x="132" y="5045"/>
                  <a:pt x="344" y="5269"/>
                  <a:pt x="634" y="5407"/>
                </a:cubicBezTo>
                <a:cubicBezTo>
                  <a:pt x="1236" y="5692"/>
                  <a:pt x="2567" y="5761"/>
                  <a:pt x="2912" y="5272"/>
                </a:cubicBezTo>
                <a:cubicBezTo>
                  <a:pt x="3256" y="4783"/>
                  <a:pt x="2501" y="3896"/>
                  <a:pt x="1899" y="3612"/>
                </a:cubicBezTo>
                <a:cubicBezTo>
                  <a:pt x="1611" y="3475"/>
                  <a:pt x="1267" y="3438"/>
                  <a:pt x="945" y="3510"/>
                </a:cubicBezTo>
                <a:close/>
                <a:moveTo>
                  <a:pt x="16964" y="3090"/>
                </a:moveTo>
                <a:cubicBezTo>
                  <a:pt x="16437" y="3090"/>
                  <a:pt x="16010" y="3437"/>
                  <a:pt x="16010" y="3864"/>
                </a:cubicBezTo>
                <a:cubicBezTo>
                  <a:pt x="16010" y="4292"/>
                  <a:pt x="16437" y="4638"/>
                  <a:pt x="16964" y="4638"/>
                </a:cubicBezTo>
                <a:cubicBezTo>
                  <a:pt x="17491" y="4638"/>
                  <a:pt x="17918" y="4292"/>
                  <a:pt x="17918" y="3864"/>
                </a:cubicBezTo>
                <a:cubicBezTo>
                  <a:pt x="17925" y="3434"/>
                  <a:pt x="17501" y="3080"/>
                  <a:pt x="16971" y="3074"/>
                </a:cubicBezTo>
                <a:cubicBezTo>
                  <a:pt x="16968" y="3074"/>
                  <a:pt x="16966" y="3074"/>
                  <a:pt x="16964" y="3074"/>
                </a:cubicBezTo>
                <a:close/>
                <a:moveTo>
                  <a:pt x="4276" y="2069"/>
                </a:moveTo>
                <a:cubicBezTo>
                  <a:pt x="3581" y="2069"/>
                  <a:pt x="3018" y="2526"/>
                  <a:pt x="3018" y="3090"/>
                </a:cubicBezTo>
                <a:cubicBezTo>
                  <a:pt x="3018" y="3628"/>
                  <a:pt x="3581" y="4638"/>
                  <a:pt x="4276" y="4638"/>
                </a:cubicBezTo>
                <a:cubicBezTo>
                  <a:pt x="4971" y="4638"/>
                  <a:pt x="5541" y="3655"/>
                  <a:pt x="5541" y="3090"/>
                </a:cubicBezTo>
                <a:cubicBezTo>
                  <a:pt x="5552" y="2526"/>
                  <a:pt x="4997" y="2062"/>
                  <a:pt x="4303" y="2053"/>
                </a:cubicBezTo>
                <a:cubicBezTo>
                  <a:pt x="4294" y="2053"/>
                  <a:pt x="4285" y="2053"/>
                  <a:pt x="4276" y="2053"/>
                </a:cubicBezTo>
                <a:close/>
                <a:moveTo>
                  <a:pt x="20295" y="1462"/>
                </a:moveTo>
                <a:cubicBezTo>
                  <a:pt x="19969" y="1383"/>
                  <a:pt x="19618" y="1414"/>
                  <a:pt x="19321" y="1548"/>
                </a:cubicBezTo>
                <a:cubicBezTo>
                  <a:pt x="18719" y="1827"/>
                  <a:pt x="17964" y="2736"/>
                  <a:pt x="18308" y="3225"/>
                </a:cubicBezTo>
                <a:cubicBezTo>
                  <a:pt x="18653" y="3714"/>
                  <a:pt x="20004" y="3644"/>
                  <a:pt x="20606" y="3359"/>
                </a:cubicBezTo>
                <a:cubicBezTo>
                  <a:pt x="21205" y="3062"/>
                  <a:pt x="21414" y="2437"/>
                  <a:pt x="21083" y="1935"/>
                </a:cubicBezTo>
                <a:cubicBezTo>
                  <a:pt x="20913" y="1692"/>
                  <a:pt x="20628" y="1515"/>
                  <a:pt x="20295" y="1446"/>
                </a:cubicBezTo>
                <a:close/>
                <a:moveTo>
                  <a:pt x="13613" y="1462"/>
                </a:moveTo>
                <a:cubicBezTo>
                  <a:pt x="13290" y="1530"/>
                  <a:pt x="13013" y="1700"/>
                  <a:pt x="12845" y="1935"/>
                </a:cubicBezTo>
                <a:cubicBezTo>
                  <a:pt x="12514" y="2437"/>
                  <a:pt x="12723" y="3062"/>
                  <a:pt x="13322" y="3359"/>
                </a:cubicBezTo>
                <a:cubicBezTo>
                  <a:pt x="13924" y="3644"/>
                  <a:pt x="15249" y="3714"/>
                  <a:pt x="15600" y="3225"/>
                </a:cubicBezTo>
                <a:cubicBezTo>
                  <a:pt x="15951" y="2736"/>
                  <a:pt x="15189" y="1827"/>
                  <a:pt x="14587" y="1548"/>
                </a:cubicBezTo>
                <a:cubicBezTo>
                  <a:pt x="14293" y="1408"/>
                  <a:pt x="13941" y="1371"/>
                  <a:pt x="13613" y="1446"/>
                </a:cubicBezTo>
                <a:close/>
                <a:moveTo>
                  <a:pt x="16964" y="16"/>
                </a:moveTo>
                <a:cubicBezTo>
                  <a:pt x="16262" y="16"/>
                  <a:pt x="15690" y="473"/>
                  <a:pt x="15679" y="1043"/>
                </a:cubicBezTo>
                <a:cubicBezTo>
                  <a:pt x="15679" y="1607"/>
                  <a:pt x="16269" y="2585"/>
                  <a:pt x="16964" y="2585"/>
                </a:cubicBezTo>
                <a:cubicBezTo>
                  <a:pt x="17659" y="2585"/>
                  <a:pt x="18229" y="1607"/>
                  <a:pt x="18229" y="1043"/>
                </a:cubicBezTo>
                <a:cubicBezTo>
                  <a:pt x="18236" y="473"/>
                  <a:pt x="17673" y="6"/>
                  <a:pt x="16971" y="0"/>
                </a:cubicBezTo>
                <a:cubicBezTo>
                  <a:pt x="16968" y="0"/>
                  <a:pt x="16966" y="0"/>
                  <a:pt x="1696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5" name="Freeform 13">
            <a:extLst>
              <a:ext uri="{FF2B5EF4-FFF2-40B4-BE49-F238E27FC236}">
                <a16:creationId xmlns:a16="http://schemas.microsoft.com/office/drawing/2014/main" xmlns="" id="{DDF5ADA9-3CF9-4867-A2D2-F8FF87C3FA0D}"/>
              </a:ext>
            </a:extLst>
          </p:cNvPr>
          <p:cNvSpPr/>
          <p:nvPr/>
        </p:nvSpPr>
        <p:spPr>
          <a:xfrm>
            <a:off x="4606078" y="2492819"/>
            <a:ext cx="292771" cy="415325"/>
          </a:xfrm>
          <a:custGeom>
            <a:avLst/>
            <a:gdLst/>
            <a:ahLst/>
            <a:cxnLst>
              <a:cxn ang="0">
                <a:pos x="wd2" y="hd2"/>
              </a:cxn>
              <a:cxn ang="5400000">
                <a:pos x="wd2" y="hd2"/>
              </a:cxn>
              <a:cxn ang="10800000">
                <a:pos x="wd2" y="hd2"/>
              </a:cxn>
              <a:cxn ang="16200000">
                <a:pos x="wd2" y="hd2"/>
              </a:cxn>
            </a:cxnLst>
            <a:rect l="0" t="0" r="r" b="b"/>
            <a:pathLst>
              <a:path w="21600" h="21600" extrusionOk="0">
                <a:moveTo>
                  <a:pt x="21076" y="9817"/>
                </a:moveTo>
                <a:cubicBezTo>
                  <a:pt x="20785" y="9817"/>
                  <a:pt x="20552" y="10043"/>
                  <a:pt x="20552" y="10330"/>
                </a:cubicBezTo>
                <a:cubicBezTo>
                  <a:pt x="20552" y="10618"/>
                  <a:pt x="20785" y="10844"/>
                  <a:pt x="21076" y="10844"/>
                </a:cubicBezTo>
                <a:cubicBezTo>
                  <a:pt x="21367" y="10844"/>
                  <a:pt x="21600" y="10618"/>
                  <a:pt x="21600" y="10330"/>
                </a:cubicBezTo>
                <a:cubicBezTo>
                  <a:pt x="21600" y="10043"/>
                  <a:pt x="21360" y="9817"/>
                  <a:pt x="21076" y="9817"/>
                </a:cubicBezTo>
                <a:close/>
                <a:moveTo>
                  <a:pt x="20028" y="8837"/>
                </a:moveTo>
                <a:cubicBezTo>
                  <a:pt x="19736" y="8837"/>
                  <a:pt x="19503" y="9063"/>
                  <a:pt x="19503" y="9350"/>
                </a:cubicBezTo>
                <a:cubicBezTo>
                  <a:pt x="19503" y="9638"/>
                  <a:pt x="19736" y="9833"/>
                  <a:pt x="20028" y="9833"/>
                </a:cubicBezTo>
                <a:cubicBezTo>
                  <a:pt x="20319" y="9833"/>
                  <a:pt x="20552" y="9622"/>
                  <a:pt x="20552" y="9350"/>
                </a:cubicBezTo>
                <a:cubicBezTo>
                  <a:pt x="20552" y="9078"/>
                  <a:pt x="20319" y="8837"/>
                  <a:pt x="20028" y="8837"/>
                </a:cubicBezTo>
                <a:close/>
                <a:moveTo>
                  <a:pt x="15659" y="8837"/>
                </a:moveTo>
                <a:cubicBezTo>
                  <a:pt x="13643" y="8837"/>
                  <a:pt x="12522" y="9176"/>
                  <a:pt x="12522" y="10551"/>
                </a:cubicBezTo>
                <a:cubicBezTo>
                  <a:pt x="12522" y="12640"/>
                  <a:pt x="14611" y="13445"/>
                  <a:pt x="14611" y="16196"/>
                </a:cubicBezTo>
                <a:cubicBezTo>
                  <a:pt x="14611" y="17223"/>
                  <a:pt x="11532" y="21600"/>
                  <a:pt x="16686" y="21600"/>
                </a:cubicBezTo>
                <a:cubicBezTo>
                  <a:pt x="21178" y="21600"/>
                  <a:pt x="19824" y="18387"/>
                  <a:pt x="19824" y="16694"/>
                </a:cubicBezTo>
                <a:cubicBezTo>
                  <a:pt x="19824" y="15000"/>
                  <a:pt x="21214" y="14785"/>
                  <a:pt x="21214" y="12527"/>
                </a:cubicBezTo>
                <a:cubicBezTo>
                  <a:pt x="21236" y="10931"/>
                  <a:pt x="17705" y="8837"/>
                  <a:pt x="15681" y="8837"/>
                </a:cubicBezTo>
                <a:close/>
                <a:moveTo>
                  <a:pt x="18775" y="7616"/>
                </a:moveTo>
                <a:cubicBezTo>
                  <a:pt x="18297" y="7704"/>
                  <a:pt x="18010" y="8049"/>
                  <a:pt x="18136" y="8386"/>
                </a:cubicBezTo>
                <a:cubicBezTo>
                  <a:pt x="18217" y="8607"/>
                  <a:pt x="18462" y="8779"/>
                  <a:pt x="18775" y="8837"/>
                </a:cubicBezTo>
                <a:cubicBezTo>
                  <a:pt x="19254" y="8775"/>
                  <a:pt x="19570" y="8451"/>
                  <a:pt x="19482" y="8114"/>
                </a:cubicBezTo>
                <a:cubicBezTo>
                  <a:pt x="19416" y="7861"/>
                  <a:pt x="19135" y="7662"/>
                  <a:pt x="18775" y="7616"/>
                </a:cubicBezTo>
                <a:close/>
                <a:moveTo>
                  <a:pt x="16868" y="6625"/>
                </a:moveTo>
                <a:cubicBezTo>
                  <a:pt x="16291" y="6549"/>
                  <a:pt x="15735" y="6816"/>
                  <a:pt x="15627" y="7223"/>
                </a:cubicBezTo>
                <a:cubicBezTo>
                  <a:pt x="15518" y="7630"/>
                  <a:pt x="15898" y="8021"/>
                  <a:pt x="16475" y="8098"/>
                </a:cubicBezTo>
                <a:cubicBezTo>
                  <a:pt x="17052" y="8174"/>
                  <a:pt x="17607" y="7907"/>
                  <a:pt x="17716" y="7500"/>
                </a:cubicBezTo>
                <a:cubicBezTo>
                  <a:pt x="17728" y="7454"/>
                  <a:pt x="17734" y="7406"/>
                  <a:pt x="17734" y="7359"/>
                </a:cubicBezTo>
                <a:cubicBezTo>
                  <a:pt x="17781" y="6994"/>
                  <a:pt x="17407" y="6668"/>
                  <a:pt x="16890" y="6625"/>
                </a:cubicBezTo>
                <a:close/>
                <a:moveTo>
                  <a:pt x="13730" y="5645"/>
                </a:moveTo>
                <a:cubicBezTo>
                  <a:pt x="12820" y="5689"/>
                  <a:pt x="12127" y="6239"/>
                  <a:pt x="12172" y="6882"/>
                </a:cubicBezTo>
                <a:cubicBezTo>
                  <a:pt x="12113" y="7493"/>
                  <a:pt x="12768" y="8021"/>
                  <a:pt x="13634" y="8063"/>
                </a:cubicBezTo>
                <a:cubicBezTo>
                  <a:pt x="14501" y="8105"/>
                  <a:pt x="15251" y="7643"/>
                  <a:pt x="15310" y="7033"/>
                </a:cubicBezTo>
                <a:cubicBezTo>
                  <a:pt x="15315" y="6982"/>
                  <a:pt x="15315" y="6932"/>
                  <a:pt x="15310" y="6882"/>
                </a:cubicBezTo>
                <a:cubicBezTo>
                  <a:pt x="15356" y="6239"/>
                  <a:pt x="14663" y="5689"/>
                  <a:pt x="13752" y="5645"/>
                </a:cubicBezTo>
                <a:close/>
                <a:moveTo>
                  <a:pt x="524" y="4172"/>
                </a:moveTo>
                <a:cubicBezTo>
                  <a:pt x="233" y="4172"/>
                  <a:pt x="0" y="4398"/>
                  <a:pt x="0" y="4685"/>
                </a:cubicBezTo>
                <a:cubicBezTo>
                  <a:pt x="0" y="4973"/>
                  <a:pt x="233" y="5199"/>
                  <a:pt x="524" y="5199"/>
                </a:cubicBezTo>
                <a:cubicBezTo>
                  <a:pt x="815" y="5199"/>
                  <a:pt x="1027" y="4973"/>
                  <a:pt x="1027" y="4685"/>
                </a:cubicBezTo>
                <a:cubicBezTo>
                  <a:pt x="1027" y="4398"/>
                  <a:pt x="823" y="4172"/>
                  <a:pt x="524" y="4172"/>
                </a:cubicBezTo>
                <a:close/>
                <a:moveTo>
                  <a:pt x="5919" y="3192"/>
                </a:moveTo>
                <a:cubicBezTo>
                  <a:pt x="3895" y="3192"/>
                  <a:pt x="342" y="5286"/>
                  <a:pt x="342" y="6882"/>
                </a:cubicBezTo>
                <a:cubicBezTo>
                  <a:pt x="342" y="9140"/>
                  <a:pt x="1733" y="9355"/>
                  <a:pt x="1733" y="11049"/>
                </a:cubicBezTo>
                <a:cubicBezTo>
                  <a:pt x="1733" y="12742"/>
                  <a:pt x="379" y="15955"/>
                  <a:pt x="4870" y="15955"/>
                </a:cubicBezTo>
                <a:cubicBezTo>
                  <a:pt x="10025" y="15955"/>
                  <a:pt x="6960" y="11583"/>
                  <a:pt x="6960" y="10551"/>
                </a:cubicBezTo>
                <a:cubicBezTo>
                  <a:pt x="6960" y="7800"/>
                  <a:pt x="9056" y="6995"/>
                  <a:pt x="9056" y="4906"/>
                </a:cubicBezTo>
                <a:cubicBezTo>
                  <a:pt x="9064" y="3531"/>
                  <a:pt x="7943" y="3192"/>
                  <a:pt x="5926" y="3192"/>
                </a:cubicBezTo>
                <a:close/>
                <a:moveTo>
                  <a:pt x="1551" y="3192"/>
                </a:moveTo>
                <a:cubicBezTo>
                  <a:pt x="1260" y="3192"/>
                  <a:pt x="1027" y="3418"/>
                  <a:pt x="1027" y="3705"/>
                </a:cubicBezTo>
                <a:cubicBezTo>
                  <a:pt x="1027" y="3993"/>
                  <a:pt x="1260" y="4188"/>
                  <a:pt x="1551" y="4188"/>
                </a:cubicBezTo>
                <a:cubicBezTo>
                  <a:pt x="1842" y="4188"/>
                  <a:pt x="2068" y="3977"/>
                  <a:pt x="2068" y="3705"/>
                </a:cubicBezTo>
                <a:cubicBezTo>
                  <a:pt x="2068" y="3433"/>
                  <a:pt x="1842" y="3192"/>
                  <a:pt x="1558" y="3192"/>
                </a:cubicBezTo>
                <a:close/>
                <a:moveTo>
                  <a:pt x="2774" y="1955"/>
                </a:moveTo>
                <a:cubicBezTo>
                  <a:pt x="2332" y="1993"/>
                  <a:pt x="2011" y="2269"/>
                  <a:pt x="2046" y="2581"/>
                </a:cubicBezTo>
                <a:cubicBezTo>
                  <a:pt x="1948" y="2856"/>
                  <a:pt x="2185" y="3135"/>
                  <a:pt x="2575" y="3204"/>
                </a:cubicBezTo>
                <a:cubicBezTo>
                  <a:pt x="2965" y="3273"/>
                  <a:pt x="3360" y="3106"/>
                  <a:pt x="3458" y="2831"/>
                </a:cubicBezTo>
                <a:cubicBezTo>
                  <a:pt x="3487" y="2749"/>
                  <a:pt x="3487" y="2663"/>
                  <a:pt x="3458" y="2581"/>
                </a:cubicBezTo>
                <a:cubicBezTo>
                  <a:pt x="3499" y="2280"/>
                  <a:pt x="3204" y="2007"/>
                  <a:pt x="2781" y="1955"/>
                </a:cubicBezTo>
                <a:close/>
                <a:moveTo>
                  <a:pt x="4688" y="980"/>
                </a:moveTo>
                <a:cubicBezTo>
                  <a:pt x="4111" y="1056"/>
                  <a:pt x="3731" y="1448"/>
                  <a:pt x="3840" y="1855"/>
                </a:cubicBezTo>
                <a:cubicBezTo>
                  <a:pt x="3920" y="2158"/>
                  <a:pt x="4257" y="2396"/>
                  <a:pt x="4688" y="2453"/>
                </a:cubicBezTo>
                <a:cubicBezTo>
                  <a:pt x="5265" y="2394"/>
                  <a:pt x="5665" y="2017"/>
                  <a:pt x="5582" y="1610"/>
                </a:cubicBezTo>
                <a:cubicBezTo>
                  <a:pt x="5515" y="1284"/>
                  <a:pt x="5151" y="1027"/>
                  <a:pt x="4688" y="980"/>
                </a:cubicBezTo>
                <a:close/>
                <a:moveTo>
                  <a:pt x="7804" y="0"/>
                </a:moveTo>
                <a:cubicBezTo>
                  <a:pt x="6888" y="39"/>
                  <a:pt x="6186" y="590"/>
                  <a:pt x="6232" y="1237"/>
                </a:cubicBezTo>
                <a:cubicBezTo>
                  <a:pt x="6148" y="1849"/>
                  <a:pt x="6784" y="2393"/>
                  <a:pt x="7653" y="2452"/>
                </a:cubicBezTo>
                <a:cubicBezTo>
                  <a:pt x="8521" y="2511"/>
                  <a:pt x="9293" y="2063"/>
                  <a:pt x="9377" y="1450"/>
                </a:cubicBezTo>
                <a:cubicBezTo>
                  <a:pt x="9386" y="1379"/>
                  <a:pt x="9386" y="1308"/>
                  <a:pt x="9377" y="1237"/>
                </a:cubicBezTo>
                <a:cubicBezTo>
                  <a:pt x="9422" y="590"/>
                  <a:pt x="8721" y="39"/>
                  <a:pt x="7804"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6" name="Freeform 16">
            <a:extLst>
              <a:ext uri="{FF2B5EF4-FFF2-40B4-BE49-F238E27FC236}">
                <a16:creationId xmlns:a16="http://schemas.microsoft.com/office/drawing/2014/main" xmlns="" id="{2185AE11-5C15-4EF2-AC6B-32411C0C8A4E}"/>
              </a:ext>
            </a:extLst>
          </p:cNvPr>
          <p:cNvSpPr/>
          <p:nvPr/>
        </p:nvSpPr>
        <p:spPr>
          <a:xfrm>
            <a:off x="4277777" y="5630308"/>
            <a:ext cx="335399" cy="373981"/>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7" name="Freeform 17">
            <a:extLst>
              <a:ext uri="{FF2B5EF4-FFF2-40B4-BE49-F238E27FC236}">
                <a16:creationId xmlns:a16="http://schemas.microsoft.com/office/drawing/2014/main" xmlns="" id="{F597C1FF-FFE3-42A6-84EA-A78766F8D57A}"/>
              </a:ext>
            </a:extLst>
          </p:cNvPr>
          <p:cNvSpPr/>
          <p:nvPr/>
        </p:nvSpPr>
        <p:spPr>
          <a:xfrm>
            <a:off x="5611695" y="5056636"/>
            <a:ext cx="315143" cy="318821"/>
          </a:xfrm>
          <a:custGeom>
            <a:avLst/>
            <a:gdLst/>
            <a:ahLst/>
            <a:cxnLst>
              <a:cxn ang="0">
                <a:pos x="wd2" y="hd2"/>
              </a:cxn>
              <a:cxn ang="5400000">
                <a:pos x="wd2" y="hd2"/>
              </a:cxn>
              <a:cxn ang="10800000">
                <a:pos x="wd2" y="hd2"/>
              </a:cxn>
              <a:cxn ang="16200000">
                <a:pos x="wd2" y="hd2"/>
              </a:cxn>
            </a:cxnLst>
            <a:rect l="0" t="0" r="r" b="b"/>
            <a:pathLst>
              <a:path w="21354" h="21600" extrusionOk="0">
                <a:moveTo>
                  <a:pt x="10035" y="6852"/>
                </a:moveTo>
                <a:lnTo>
                  <a:pt x="10035" y="11318"/>
                </a:lnTo>
                <a:lnTo>
                  <a:pt x="5555" y="11318"/>
                </a:lnTo>
                <a:lnTo>
                  <a:pt x="5555" y="12615"/>
                </a:lnTo>
                <a:lnTo>
                  <a:pt x="10703" y="12615"/>
                </a:lnTo>
                <a:cubicBezTo>
                  <a:pt x="11072" y="12615"/>
                  <a:pt x="11372" y="12316"/>
                  <a:pt x="11372" y="11947"/>
                </a:cubicBezTo>
                <a:lnTo>
                  <a:pt x="11372" y="6832"/>
                </a:lnTo>
                <a:close/>
                <a:moveTo>
                  <a:pt x="10703" y="4927"/>
                </a:moveTo>
                <a:cubicBezTo>
                  <a:pt x="14592" y="4927"/>
                  <a:pt x="17744" y="8079"/>
                  <a:pt x="17744" y="11967"/>
                </a:cubicBezTo>
                <a:cubicBezTo>
                  <a:pt x="17744" y="15854"/>
                  <a:pt x="14592" y="19006"/>
                  <a:pt x="10703" y="19006"/>
                </a:cubicBezTo>
                <a:cubicBezTo>
                  <a:pt x="6815" y="19006"/>
                  <a:pt x="3663" y="15854"/>
                  <a:pt x="3663" y="11967"/>
                </a:cubicBezTo>
                <a:cubicBezTo>
                  <a:pt x="3677" y="8085"/>
                  <a:pt x="6821" y="4942"/>
                  <a:pt x="10703" y="4927"/>
                </a:cubicBezTo>
                <a:close/>
                <a:moveTo>
                  <a:pt x="8784" y="455"/>
                </a:moveTo>
                <a:cubicBezTo>
                  <a:pt x="8441" y="451"/>
                  <a:pt x="8159" y="726"/>
                  <a:pt x="8156" y="1070"/>
                </a:cubicBezTo>
                <a:cubicBezTo>
                  <a:pt x="8156" y="1074"/>
                  <a:pt x="8156" y="1079"/>
                  <a:pt x="8156" y="1083"/>
                </a:cubicBezTo>
                <a:cubicBezTo>
                  <a:pt x="8155" y="1437"/>
                  <a:pt x="8431" y="1730"/>
                  <a:pt x="8784" y="1752"/>
                </a:cubicBezTo>
                <a:lnTo>
                  <a:pt x="10035" y="1752"/>
                </a:lnTo>
                <a:lnTo>
                  <a:pt x="10035" y="3089"/>
                </a:lnTo>
                <a:cubicBezTo>
                  <a:pt x="5109" y="3430"/>
                  <a:pt x="1394" y="7699"/>
                  <a:pt x="1735" y="12624"/>
                </a:cubicBezTo>
                <a:cubicBezTo>
                  <a:pt x="1883" y="14752"/>
                  <a:pt x="2787" y="16758"/>
                  <a:pt x="4284" y="18277"/>
                </a:cubicBezTo>
                <a:lnTo>
                  <a:pt x="3074" y="20677"/>
                </a:lnTo>
                <a:cubicBezTo>
                  <a:pt x="2912" y="20984"/>
                  <a:pt x="3029" y="21364"/>
                  <a:pt x="3336" y="21527"/>
                </a:cubicBezTo>
                <a:cubicBezTo>
                  <a:pt x="3340" y="21529"/>
                  <a:pt x="3344" y="21531"/>
                  <a:pt x="3348" y="21533"/>
                </a:cubicBezTo>
                <a:cubicBezTo>
                  <a:pt x="3440" y="21571"/>
                  <a:pt x="3537" y="21594"/>
                  <a:pt x="3636" y="21600"/>
                </a:cubicBezTo>
                <a:cubicBezTo>
                  <a:pt x="3882" y="21599"/>
                  <a:pt x="4108" y="21463"/>
                  <a:pt x="4224" y="21246"/>
                </a:cubicBezTo>
                <a:lnTo>
                  <a:pt x="5267" y="19133"/>
                </a:lnTo>
                <a:cubicBezTo>
                  <a:pt x="8459" y="21584"/>
                  <a:pt x="12900" y="21584"/>
                  <a:pt x="16092" y="19133"/>
                </a:cubicBezTo>
                <a:lnTo>
                  <a:pt x="17135" y="21246"/>
                </a:lnTo>
                <a:cubicBezTo>
                  <a:pt x="17251" y="21463"/>
                  <a:pt x="17477" y="21599"/>
                  <a:pt x="17724" y="21600"/>
                </a:cubicBezTo>
                <a:cubicBezTo>
                  <a:pt x="17823" y="21594"/>
                  <a:pt x="17920" y="21571"/>
                  <a:pt x="18011" y="21533"/>
                </a:cubicBezTo>
                <a:cubicBezTo>
                  <a:pt x="18322" y="21378"/>
                  <a:pt x="18447" y="21000"/>
                  <a:pt x="18292" y="20690"/>
                </a:cubicBezTo>
                <a:cubicBezTo>
                  <a:pt x="18290" y="20686"/>
                  <a:pt x="18288" y="20682"/>
                  <a:pt x="18285" y="20677"/>
                </a:cubicBezTo>
                <a:lnTo>
                  <a:pt x="17075" y="18277"/>
                </a:lnTo>
                <a:cubicBezTo>
                  <a:pt x="20540" y="14760"/>
                  <a:pt x="20497" y="9101"/>
                  <a:pt x="16979" y="5637"/>
                </a:cubicBezTo>
                <a:cubicBezTo>
                  <a:pt x="15459" y="4140"/>
                  <a:pt x="13454" y="3236"/>
                  <a:pt x="11325" y="3089"/>
                </a:cubicBezTo>
                <a:lnTo>
                  <a:pt x="11325" y="1752"/>
                </a:lnTo>
                <a:lnTo>
                  <a:pt x="12602" y="1752"/>
                </a:lnTo>
                <a:cubicBezTo>
                  <a:pt x="12971" y="1752"/>
                  <a:pt x="13271" y="1452"/>
                  <a:pt x="13271" y="1083"/>
                </a:cubicBezTo>
                <a:cubicBezTo>
                  <a:pt x="13249" y="730"/>
                  <a:pt x="12956" y="454"/>
                  <a:pt x="12602" y="455"/>
                </a:cubicBezTo>
                <a:close/>
                <a:moveTo>
                  <a:pt x="17436" y="40"/>
                </a:moveTo>
                <a:cubicBezTo>
                  <a:pt x="17097" y="40"/>
                  <a:pt x="16772" y="174"/>
                  <a:pt x="16534" y="415"/>
                </a:cubicBezTo>
                <a:lnTo>
                  <a:pt x="14862" y="2046"/>
                </a:lnTo>
                <a:lnTo>
                  <a:pt x="19335" y="6538"/>
                </a:lnTo>
                <a:lnTo>
                  <a:pt x="21007" y="4867"/>
                </a:lnTo>
                <a:cubicBezTo>
                  <a:pt x="21470" y="4357"/>
                  <a:pt x="21470" y="3578"/>
                  <a:pt x="21007" y="3069"/>
                </a:cubicBezTo>
                <a:lnTo>
                  <a:pt x="18332" y="394"/>
                </a:lnTo>
                <a:cubicBezTo>
                  <a:pt x="18079" y="153"/>
                  <a:pt x="17739" y="26"/>
                  <a:pt x="17389" y="40"/>
                </a:cubicBezTo>
                <a:close/>
                <a:moveTo>
                  <a:pt x="3977" y="0"/>
                </a:moveTo>
                <a:cubicBezTo>
                  <a:pt x="3632" y="8"/>
                  <a:pt x="3304" y="150"/>
                  <a:pt x="3061" y="394"/>
                </a:cubicBezTo>
                <a:lnTo>
                  <a:pt x="386" y="3069"/>
                </a:lnTo>
                <a:cubicBezTo>
                  <a:pt x="-116" y="3553"/>
                  <a:pt x="-130" y="4353"/>
                  <a:pt x="355" y="4855"/>
                </a:cubicBezTo>
                <a:cubicBezTo>
                  <a:pt x="365" y="4866"/>
                  <a:pt x="376" y="4877"/>
                  <a:pt x="386" y="4887"/>
                </a:cubicBezTo>
                <a:lnTo>
                  <a:pt x="2058" y="6558"/>
                </a:lnTo>
                <a:lnTo>
                  <a:pt x="6531" y="2066"/>
                </a:lnTo>
                <a:lnTo>
                  <a:pt x="4859" y="415"/>
                </a:lnTo>
                <a:cubicBezTo>
                  <a:pt x="4623" y="158"/>
                  <a:pt x="4292" y="9"/>
                  <a:pt x="3943"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8" name="Freeform 18">
            <a:extLst>
              <a:ext uri="{FF2B5EF4-FFF2-40B4-BE49-F238E27FC236}">
                <a16:creationId xmlns:a16="http://schemas.microsoft.com/office/drawing/2014/main" xmlns="" id="{B1AB8EBA-3C27-46A8-A487-CC8329A5CE4C}"/>
              </a:ext>
            </a:extLst>
          </p:cNvPr>
          <p:cNvSpPr/>
          <p:nvPr/>
        </p:nvSpPr>
        <p:spPr>
          <a:xfrm>
            <a:off x="2886313" y="4746808"/>
            <a:ext cx="338501" cy="378026"/>
          </a:xfrm>
          <a:custGeom>
            <a:avLst/>
            <a:gdLst/>
            <a:ahLst/>
            <a:cxnLst>
              <a:cxn ang="0">
                <a:pos x="wd2" y="hd2"/>
              </a:cxn>
              <a:cxn ang="5400000">
                <a:pos x="wd2" y="hd2"/>
              </a:cxn>
              <a:cxn ang="10800000">
                <a:pos x="wd2" y="hd2"/>
              </a:cxn>
              <a:cxn ang="16200000">
                <a:pos x="wd2" y="hd2"/>
              </a:cxn>
            </a:cxnLst>
            <a:rect l="0" t="0" r="r" b="b"/>
            <a:pathLst>
              <a:path w="20531" h="21600" extrusionOk="0">
                <a:moveTo>
                  <a:pt x="10254" y="15680"/>
                </a:moveTo>
                <a:cubicBezTo>
                  <a:pt x="11093" y="16040"/>
                  <a:pt x="11955" y="16353"/>
                  <a:pt x="12834" y="16616"/>
                </a:cubicBezTo>
                <a:cubicBezTo>
                  <a:pt x="12121" y="19097"/>
                  <a:pt x="11038" y="20512"/>
                  <a:pt x="10182" y="20512"/>
                </a:cubicBezTo>
                <a:cubicBezTo>
                  <a:pt x="9326" y="20512"/>
                  <a:pt x="8243" y="19097"/>
                  <a:pt x="7525" y="16667"/>
                </a:cubicBezTo>
                <a:cubicBezTo>
                  <a:pt x="8454" y="16388"/>
                  <a:pt x="9365" y="16058"/>
                  <a:pt x="10254" y="15680"/>
                </a:cubicBezTo>
                <a:close/>
                <a:moveTo>
                  <a:pt x="13378" y="14112"/>
                </a:moveTo>
                <a:cubicBezTo>
                  <a:pt x="13294" y="14626"/>
                  <a:pt x="13223" y="15133"/>
                  <a:pt x="13133" y="15595"/>
                </a:cubicBezTo>
                <a:cubicBezTo>
                  <a:pt x="12648" y="15432"/>
                  <a:pt x="12115" y="15280"/>
                  <a:pt x="11601" y="15065"/>
                </a:cubicBezTo>
                <a:cubicBezTo>
                  <a:pt x="11948" y="14902"/>
                  <a:pt x="12307" y="14710"/>
                  <a:pt x="12648" y="14501"/>
                </a:cubicBezTo>
                <a:cubicBezTo>
                  <a:pt x="12989" y="14293"/>
                  <a:pt x="13151" y="14248"/>
                  <a:pt x="13378" y="14112"/>
                </a:cubicBezTo>
                <a:close/>
                <a:moveTo>
                  <a:pt x="6962" y="14005"/>
                </a:moveTo>
                <a:cubicBezTo>
                  <a:pt x="7279" y="14197"/>
                  <a:pt x="7561" y="14349"/>
                  <a:pt x="7920" y="14535"/>
                </a:cubicBezTo>
                <a:cubicBezTo>
                  <a:pt x="8279" y="14721"/>
                  <a:pt x="8584" y="14902"/>
                  <a:pt x="8925" y="15065"/>
                </a:cubicBezTo>
                <a:cubicBezTo>
                  <a:pt x="8327" y="15280"/>
                  <a:pt x="7806" y="15466"/>
                  <a:pt x="7262" y="15629"/>
                </a:cubicBezTo>
                <a:cubicBezTo>
                  <a:pt x="7148" y="15116"/>
                  <a:pt x="7052" y="14575"/>
                  <a:pt x="6962" y="14005"/>
                </a:cubicBezTo>
                <a:close/>
                <a:moveTo>
                  <a:pt x="16969" y="11609"/>
                </a:moveTo>
                <a:cubicBezTo>
                  <a:pt x="18801" y="13391"/>
                  <a:pt x="19549" y="14947"/>
                  <a:pt x="19118" y="15646"/>
                </a:cubicBezTo>
                <a:cubicBezTo>
                  <a:pt x="18861" y="16052"/>
                  <a:pt x="18106" y="16261"/>
                  <a:pt x="17047" y="16261"/>
                </a:cubicBezTo>
                <a:cubicBezTo>
                  <a:pt x="16099" y="16247"/>
                  <a:pt x="15156" y="16124"/>
                  <a:pt x="14240" y="15894"/>
                </a:cubicBezTo>
                <a:cubicBezTo>
                  <a:pt x="14427" y="15050"/>
                  <a:pt x="14564" y="14198"/>
                  <a:pt x="14653" y="13340"/>
                </a:cubicBezTo>
                <a:cubicBezTo>
                  <a:pt x="15464" y="12811"/>
                  <a:pt x="16238" y="12233"/>
                  <a:pt x="16969" y="11609"/>
                </a:cubicBezTo>
                <a:close/>
                <a:moveTo>
                  <a:pt x="3557" y="11609"/>
                </a:moveTo>
                <a:cubicBezTo>
                  <a:pt x="4215" y="12173"/>
                  <a:pt x="4939" y="12675"/>
                  <a:pt x="5711" y="13216"/>
                </a:cubicBezTo>
                <a:cubicBezTo>
                  <a:pt x="5788" y="14128"/>
                  <a:pt x="5932" y="15035"/>
                  <a:pt x="6142" y="15928"/>
                </a:cubicBezTo>
                <a:cubicBezTo>
                  <a:pt x="5276" y="16149"/>
                  <a:pt x="4382" y="16261"/>
                  <a:pt x="3485" y="16261"/>
                </a:cubicBezTo>
                <a:cubicBezTo>
                  <a:pt x="2426" y="16261"/>
                  <a:pt x="1636" y="16024"/>
                  <a:pt x="1408" y="15646"/>
                </a:cubicBezTo>
                <a:cubicBezTo>
                  <a:pt x="977" y="14947"/>
                  <a:pt x="1725" y="13391"/>
                  <a:pt x="3557" y="11609"/>
                </a:cubicBezTo>
                <a:close/>
                <a:moveTo>
                  <a:pt x="5616" y="9884"/>
                </a:moveTo>
                <a:cubicBezTo>
                  <a:pt x="5616" y="10183"/>
                  <a:pt x="5616" y="10476"/>
                  <a:pt x="5616" y="10803"/>
                </a:cubicBezTo>
                <a:cubicBezTo>
                  <a:pt x="5616" y="11130"/>
                  <a:pt x="5616" y="11502"/>
                  <a:pt x="5616" y="11823"/>
                </a:cubicBezTo>
                <a:cubicBezTo>
                  <a:pt x="5200" y="11519"/>
                  <a:pt x="4800" y="11196"/>
                  <a:pt x="4419" y="10854"/>
                </a:cubicBezTo>
                <a:cubicBezTo>
                  <a:pt x="4772" y="10532"/>
                  <a:pt x="5185" y="10211"/>
                  <a:pt x="5616" y="9884"/>
                </a:cubicBezTo>
                <a:close/>
                <a:moveTo>
                  <a:pt x="14725" y="9760"/>
                </a:moveTo>
                <a:cubicBezTo>
                  <a:pt x="15240" y="10138"/>
                  <a:pt x="15700" y="10493"/>
                  <a:pt x="16125" y="10887"/>
                </a:cubicBezTo>
                <a:cubicBezTo>
                  <a:pt x="15700" y="11237"/>
                  <a:pt x="15240" y="11615"/>
                  <a:pt x="14725" y="11964"/>
                </a:cubicBezTo>
                <a:cubicBezTo>
                  <a:pt x="14725" y="11587"/>
                  <a:pt x="14761" y="11214"/>
                  <a:pt x="14761" y="10837"/>
                </a:cubicBezTo>
                <a:cubicBezTo>
                  <a:pt x="14761" y="10459"/>
                  <a:pt x="14755" y="10087"/>
                  <a:pt x="14725" y="9760"/>
                </a:cubicBezTo>
                <a:close/>
                <a:moveTo>
                  <a:pt x="10182" y="9196"/>
                </a:moveTo>
                <a:cubicBezTo>
                  <a:pt x="9230" y="9193"/>
                  <a:pt x="8456" y="9917"/>
                  <a:pt x="8453" y="10814"/>
                </a:cubicBezTo>
                <a:cubicBezTo>
                  <a:pt x="8449" y="11711"/>
                  <a:pt x="9218" y="12440"/>
                  <a:pt x="10170" y="12444"/>
                </a:cubicBezTo>
                <a:cubicBezTo>
                  <a:pt x="11122" y="12447"/>
                  <a:pt x="11897" y="11722"/>
                  <a:pt x="11900" y="10825"/>
                </a:cubicBezTo>
                <a:cubicBezTo>
                  <a:pt x="11900" y="10823"/>
                  <a:pt x="11900" y="10822"/>
                  <a:pt x="11900" y="10820"/>
                </a:cubicBezTo>
                <a:cubicBezTo>
                  <a:pt x="11910" y="9923"/>
                  <a:pt x="11146" y="9188"/>
                  <a:pt x="10194" y="9179"/>
                </a:cubicBezTo>
                <a:cubicBezTo>
                  <a:pt x="10190" y="9179"/>
                  <a:pt x="10186" y="9179"/>
                  <a:pt x="10182" y="9179"/>
                </a:cubicBezTo>
                <a:close/>
                <a:moveTo>
                  <a:pt x="10254" y="7189"/>
                </a:moveTo>
                <a:cubicBezTo>
                  <a:pt x="10799" y="7431"/>
                  <a:pt x="11355" y="7702"/>
                  <a:pt x="11900" y="8001"/>
                </a:cubicBezTo>
                <a:cubicBezTo>
                  <a:pt x="12445" y="8299"/>
                  <a:pt x="13049" y="8660"/>
                  <a:pt x="13564" y="8987"/>
                </a:cubicBezTo>
                <a:cubicBezTo>
                  <a:pt x="13624" y="9579"/>
                  <a:pt x="13624" y="10171"/>
                  <a:pt x="13624" y="10820"/>
                </a:cubicBezTo>
                <a:cubicBezTo>
                  <a:pt x="13624" y="11468"/>
                  <a:pt x="13588" y="12133"/>
                  <a:pt x="13528" y="12754"/>
                </a:cubicBezTo>
                <a:cubicBezTo>
                  <a:pt x="13073" y="13052"/>
                  <a:pt x="12582" y="13317"/>
                  <a:pt x="12068" y="13622"/>
                </a:cubicBezTo>
                <a:cubicBezTo>
                  <a:pt x="11553" y="13926"/>
                  <a:pt x="10871" y="14231"/>
                  <a:pt x="10272" y="14501"/>
                </a:cubicBezTo>
                <a:cubicBezTo>
                  <a:pt x="9674" y="14231"/>
                  <a:pt x="9075" y="13938"/>
                  <a:pt x="8477" y="13622"/>
                </a:cubicBezTo>
                <a:cubicBezTo>
                  <a:pt x="7878" y="13306"/>
                  <a:pt x="7327" y="12974"/>
                  <a:pt x="6813" y="12652"/>
                </a:cubicBezTo>
                <a:cubicBezTo>
                  <a:pt x="6753" y="12055"/>
                  <a:pt x="6759" y="11462"/>
                  <a:pt x="6759" y="10820"/>
                </a:cubicBezTo>
                <a:cubicBezTo>
                  <a:pt x="6759" y="10177"/>
                  <a:pt x="6759" y="9658"/>
                  <a:pt x="6813" y="9089"/>
                </a:cubicBezTo>
                <a:cubicBezTo>
                  <a:pt x="7411" y="8711"/>
                  <a:pt x="8010" y="8350"/>
                  <a:pt x="8644" y="8001"/>
                </a:cubicBezTo>
                <a:cubicBezTo>
                  <a:pt x="9171" y="7662"/>
                  <a:pt x="9721" y="7414"/>
                  <a:pt x="10254" y="7172"/>
                </a:cubicBezTo>
                <a:close/>
                <a:moveTo>
                  <a:pt x="13133" y="6061"/>
                </a:moveTo>
                <a:cubicBezTo>
                  <a:pt x="13253" y="6546"/>
                  <a:pt x="13330" y="7053"/>
                  <a:pt x="13414" y="7595"/>
                </a:cubicBezTo>
                <a:cubicBezTo>
                  <a:pt x="13103" y="7403"/>
                  <a:pt x="12816" y="7256"/>
                  <a:pt x="12463" y="7065"/>
                </a:cubicBezTo>
                <a:cubicBezTo>
                  <a:pt x="12109" y="6873"/>
                  <a:pt x="11900" y="6766"/>
                  <a:pt x="11583" y="6608"/>
                </a:cubicBezTo>
                <a:cubicBezTo>
                  <a:pt x="12115" y="6377"/>
                  <a:pt x="12618" y="6208"/>
                  <a:pt x="13133" y="6044"/>
                </a:cubicBezTo>
                <a:close/>
                <a:moveTo>
                  <a:pt x="7226" y="6010"/>
                </a:moveTo>
                <a:cubicBezTo>
                  <a:pt x="7770" y="6168"/>
                  <a:pt x="8357" y="6394"/>
                  <a:pt x="8925" y="6608"/>
                </a:cubicBezTo>
                <a:cubicBezTo>
                  <a:pt x="8638" y="6743"/>
                  <a:pt x="8327" y="6901"/>
                  <a:pt x="8028" y="7065"/>
                </a:cubicBezTo>
                <a:cubicBezTo>
                  <a:pt x="7728" y="7228"/>
                  <a:pt x="7315" y="7499"/>
                  <a:pt x="6944" y="7719"/>
                </a:cubicBezTo>
                <a:cubicBezTo>
                  <a:pt x="7028" y="7099"/>
                  <a:pt x="7112" y="6535"/>
                  <a:pt x="7226" y="5971"/>
                </a:cubicBezTo>
                <a:close/>
                <a:moveTo>
                  <a:pt x="17197" y="5339"/>
                </a:moveTo>
                <a:cubicBezTo>
                  <a:pt x="18256" y="5339"/>
                  <a:pt x="18992" y="5576"/>
                  <a:pt x="19250" y="5954"/>
                </a:cubicBezTo>
                <a:cubicBezTo>
                  <a:pt x="19681" y="6659"/>
                  <a:pt x="18914" y="8294"/>
                  <a:pt x="16969" y="10132"/>
                </a:cubicBezTo>
                <a:cubicBezTo>
                  <a:pt x="16237" y="9504"/>
                  <a:pt x="15463" y="8921"/>
                  <a:pt x="14653" y="8384"/>
                </a:cubicBezTo>
                <a:cubicBezTo>
                  <a:pt x="14568" y="7497"/>
                  <a:pt x="14425" y="6616"/>
                  <a:pt x="14222" y="5745"/>
                </a:cubicBezTo>
                <a:cubicBezTo>
                  <a:pt x="15191" y="5487"/>
                  <a:pt x="16190" y="5345"/>
                  <a:pt x="17197" y="5322"/>
                </a:cubicBezTo>
                <a:close/>
                <a:moveTo>
                  <a:pt x="3299" y="5339"/>
                </a:moveTo>
                <a:cubicBezTo>
                  <a:pt x="4245" y="5355"/>
                  <a:pt x="5186" y="5478"/>
                  <a:pt x="6100" y="5706"/>
                </a:cubicBezTo>
                <a:cubicBezTo>
                  <a:pt x="5902" y="6625"/>
                  <a:pt x="5766" y="7555"/>
                  <a:pt x="5693" y="8491"/>
                </a:cubicBezTo>
                <a:cubicBezTo>
                  <a:pt x="4936" y="8990"/>
                  <a:pt x="4216" y="9538"/>
                  <a:pt x="3539" y="10132"/>
                </a:cubicBezTo>
                <a:cubicBezTo>
                  <a:pt x="1624" y="8294"/>
                  <a:pt x="810" y="6659"/>
                  <a:pt x="1241" y="5954"/>
                </a:cubicBezTo>
                <a:cubicBezTo>
                  <a:pt x="1498" y="5531"/>
                  <a:pt x="2240" y="5322"/>
                  <a:pt x="3299" y="5322"/>
                </a:cubicBezTo>
                <a:close/>
                <a:moveTo>
                  <a:pt x="10182" y="1094"/>
                </a:moveTo>
                <a:cubicBezTo>
                  <a:pt x="11038" y="1094"/>
                  <a:pt x="12157" y="2520"/>
                  <a:pt x="12875" y="5001"/>
                </a:cubicBezTo>
                <a:cubicBezTo>
                  <a:pt x="12044" y="5272"/>
                  <a:pt x="11146" y="5610"/>
                  <a:pt x="10254" y="5988"/>
                </a:cubicBezTo>
                <a:cubicBezTo>
                  <a:pt x="9365" y="5596"/>
                  <a:pt x="8454" y="5250"/>
                  <a:pt x="7525" y="4950"/>
                </a:cubicBezTo>
                <a:cubicBezTo>
                  <a:pt x="8243" y="2481"/>
                  <a:pt x="9320" y="1077"/>
                  <a:pt x="10182" y="1077"/>
                </a:cubicBezTo>
                <a:close/>
                <a:moveTo>
                  <a:pt x="10182" y="17"/>
                </a:moveTo>
                <a:cubicBezTo>
                  <a:pt x="8632" y="17"/>
                  <a:pt x="7226" y="1861"/>
                  <a:pt x="6424" y="4668"/>
                </a:cubicBezTo>
                <a:cubicBezTo>
                  <a:pt x="5417" y="4406"/>
                  <a:pt x="4380" y="4258"/>
                  <a:pt x="3335" y="4229"/>
                </a:cubicBezTo>
                <a:cubicBezTo>
                  <a:pt x="1845" y="4229"/>
                  <a:pt x="756" y="4606"/>
                  <a:pt x="265" y="5390"/>
                </a:cubicBezTo>
                <a:cubicBezTo>
                  <a:pt x="-537" y="6687"/>
                  <a:pt x="534" y="8773"/>
                  <a:pt x="2737" y="10870"/>
                </a:cubicBezTo>
                <a:cubicBezTo>
                  <a:pt x="618" y="12923"/>
                  <a:pt x="-357" y="14907"/>
                  <a:pt x="415" y="16176"/>
                </a:cubicBezTo>
                <a:cubicBezTo>
                  <a:pt x="905" y="16954"/>
                  <a:pt x="1995" y="17338"/>
                  <a:pt x="3485" y="17338"/>
                </a:cubicBezTo>
                <a:cubicBezTo>
                  <a:pt x="4476" y="17319"/>
                  <a:pt x="5462" y="17194"/>
                  <a:pt x="6424" y="16965"/>
                </a:cubicBezTo>
                <a:cubicBezTo>
                  <a:pt x="7250" y="19784"/>
                  <a:pt x="8632" y="21600"/>
                  <a:pt x="10182" y="21600"/>
                </a:cubicBezTo>
                <a:cubicBezTo>
                  <a:pt x="11732" y="21600"/>
                  <a:pt x="13121" y="19773"/>
                  <a:pt x="13923" y="16965"/>
                </a:cubicBezTo>
                <a:cubicBezTo>
                  <a:pt x="14934" y="17224"/>
                  <a:pt x="15975" y="17366"/>
                  <a:pt x="17023" y="17388"/>
                </a:cubicBezTo>
                <a:cubicBezTo>
                  <a:pt x="18513" y="17388"/>
                  <a:pt x="19609" y="17010"/>
                  <a:pt x="20093" y="16227"/>
                </a:cubicBezTo>
                <a:cubicBezTo>
                  <a:pt x="20866" y="14958"/>
                  <a:pt x="19890" y="12974"/>
                  <a:pt x="17771" y="10921"/>
                </a:cubicBezTo>
                <a:cubicBezTo>
                  <a:pt x="20034" y="8790"/>
                  <a:pt x="21063" y="6704"/>
                  <a:pt x="20261" y="5407"/>
                </a:cubicBezTo>
                <a:cubicBezTo>
                  <a:pt x="19776" y="4629"/>
                  <a:pt x="18681" y="4279"/>
                  <a:pt x="17197" y="4279"/>
                </a:cubicBezTo>
                <a:cubicBezTo>
                  <a:pt x="16101" y="4305"/>
                  <a:pt x="15014" y="4458"/>
                  <a:pt x="13959" y="4736"/>
                </a:cubicBezTo>
                <a:cubicBezTo>
                  <a:pt x="13127" y="1872"/>
                  <a:pt x="11756" y="0"/>
                  <a:pt x="10182" y="0"/>
                </a:cubicBezTo>
                <a:close/>
              </a:path>
            </a:pathLst>
          </a:custGeom>
          <a:ln w="6350">
            <a:solidFill>
              <a:srgbClr val="FFFFFF"/>
            </a:solidFill>
            <a:miter/>
          </a:ln>
        </p:spPr>
        <p:txBody>
          <a:bodyPr lIns="34289" rIns="34289" anchor="ctr"/>
          <a:lstStyle/>
          <a:p>
            <a:pPr algn="l">
              <a:defRPr sz="1800">
                <a:latin typeface="Calibri"/>
                <a:ea typeface="Calibri"/>
                <a:cs typeface="Calibri"/>
                <a:sym typeface="Calibri"/>
              </a:defRPr>
            </a:pPr>
            <a:endParaRPr sz="1350"/>
          </a:p>
        </p:txBody>
      </p:sp>
      <p:sp>
        <p:nvSpPr>
          <p:cNvPr id="4" name="Заглавие 3">
            <a:extLst>
              <a:ext uri="{FF2B5EF4-FFF2-40B4-BE49-F238E27FC236}">
                <a16:creationId xmlns:a16="http://schemas.microsoft.com/office/drawing/2014/main" xmlns="" id="{A8A937E9-D876-4506-8755-3B31B8F5CA34}"/>
              </a:ext>
            </a:extLst>
          </p:cNvPr>
          <p:cNvSpPr>
            <a:spLocks noGrp="1"/>
          </p:cNvSpPr>
          <p:nvPr>
            <p:ph type="title"/>
          </p:nvPr>
        </p:nvSpPr>
        <p:spPr/>
        <p:txBody>
          <a:bodyPr/>
          <a:lstStyle/>
          <a:p>
            <a:r>
              <a:rPr lang="ro-RO" dirty="0" smtClean="0"/>
              <a:t>Gândire critică</a:t>
            </a:r>
            <a:r>
              <a:rPr lang="en-GB" dirty="0" smtClean="0"/>
              <a:t>: E</a:t>
            </a:r>
            <a:r>
              <a:rPr lang="ro-RO" dirty="0" smtClean="0"/>
              <a:t>xercițiul </a:t>
            </a:r>
            <a:r>
              <a:rPr lang="en-GB" dirty="0" smtClean="0"/>
              <a:t>1</a:t>
            </a:r>
            <a:endParaRPr lang="bg-BG" dirty="0"/>
          </a:p>
        </p:txBody>
      </p:sp>
      <p:sp>
        <p:nvSpPr>
          <p:cNvPr id="36" name="Tijdelijke aanduiding voor dianummer 5">
            <a:extLst>
              <a:ext uri="{FF2B5EF4-FFF2-40B4-BE49-F238E27FC236}">
                <a16:creationId xmlns:a16="http://schemas.microsoft.com/office/drawing/2014/main" xmlns="" id="{FDC3BBFD-632E-4E86-A0EF-F4D53FD8BFB1}"/>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27</a:t>
            </a:fld>
            <a:endParaRPr lang="en-US" dirty="0"/>
          </a:p>
        </p:txBody>
      </p:sp>
      <p:sp>
        <p:nvSpPr>
          <p:cNvPr id="34" name="Текстово поле 33">
            <a:extLst>
              <a:ext uri="{FF2B5EF4-FFF2-40B4-BE49-F238E27FC236}">
                <a16:creationId xmlns:a16="http://schemas.microsoft.com/office/drawing/2014/main" xmlns="" id="{5160D15F-4278-40A8-902E-44D525D3859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152850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p:tmAbs val="0"/>
                                  </p:iterate>
                                  <p:childTnLst>
                                    <p:set>
                                      <p:cBhvr>
                                        <p:cTn id="6" fill="hold"/>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1" fill="hold" grpId="0" nodeType="afterEffect">
                                  <p:stCondLst>
                                    <p:cond delay="0"/>
                                  </p:stCondLst>
                                  <p:iterate>
                                    <p:tmAbs val="0"/>
                                  </p:iterate>
                                  <p:childTnLst>
                                    <p:set>
                                      <p:cBhvr>
                                        <p:cTn id="10" fill="hold"/>
                                        <p:tgtEl>
                                          <p:spTgt spid="41"/>
                                        </p:tgtEl>
                                        <p:attrNameLst>
                                          <p:attrName>style.visibility</p:attrName>
                                        </p:attrNameLst>
                                      </p:cBhvr>
                                      <p:to>
                                        <p:strVal val="visible"/>
                                      </p:to>
                                    </p:set>
                                    <p:animEffect transition="in" filter="wipe(up)">
                                      <p:cBhvr>
                                        <p:cTn id="11" dur="6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p:tmAbs val="0"/>
                                  </p:iterate>
                                  <p:childTnLst>
                                    <p:set>
                                      <p:cBhvr>
                                        <p:cTn id="15" fill="hold"/>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500"/>
                            </p:stCondLst>
                            <p:childTnLst>
                              <p:par>
                                <p:cTn id="18" presetID="22" presetClass="entr" presetSubtype="1" fill="hold" grpId="0" nodeType="afterEffect">
                                  <p:stCondLst>
                                    <p:cond delay="0"/>
                                  </p:stCondLst>
                                  <p:iterate>
                                    <p:tmAbs val="0"/>
                                  </p:iterate>
                                  <p:childTnLst>
                                    <p:set>
                                      <p:cBhvr>
                                        <p:cTn id="19" fill="hold"/>
                                        <p:tgtEl>
                                          <p:spTgt spid="39"/>
                                        </p:tgtEl>
                                        <p:attrNameLst>
                                          <p:attrName>style.visibility</p:attrName>
                                        </p:attrNameLst>
                                      </p:cBhvr>
                                      <p:to>
                                        <p:strVal val="visible"/>
                                      </p:to>
                                    </p:set>
                                    <p:animEffect transition="in" filter="wipe(up)">
                                      <p:cBhvr>
                                        <p:cTn id="20" dur="6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1" fill="hold" grpId="0" nodeType="afterEffect">
                                  <p:stCondLst>
                                    <p:cond delay="0"/>
                                  </p:stCondLst>
                                  <p:iterate>
                                    <p:tmAbs val="0"/>
                                  </p:iterate>
                                  <p:childTnLst>
                                    <p:set>
                                      <p:cBhvr>
                                        <p:cTn id="28" fill="hold"/>
                                        <p:tgtEl>
                                          <p:spTgt spid="37"/>
                                        </p:tgtEl>
                                        <p:attrNameLst>
                                          <p:attrName>style.visibility</p:attrName>
                                        </p:attrNameLst>
                                      </p:cBhvr>
                                      <p:to>
                                        <p:strVal val="visible"/>
                                      </p:to>
                                    </p:set>
                                    <p:animEffect transition="in" filter="wipe(up)">
                                      <p:cBhvr>
                                        <p:cTn id="29" dur="6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p:tmAbs val="0"/>
                                  </p:iterate>
                                  <p:childTnLst>
                                    <p:set>
                                      <p:cBhvr>
                                        <p:cTn id="33" fill="hold"/>
                                        <p:tgtEl>
                                          <p:spTgt spid="21"/>
                                        </p:tgtEl>
                                        <p:attrNameLst>
                                          <p:attrName>style.visibility</p:attrName>
                                        </p:attrNameLst>
                                      </p:cBhvr>
                                      <p:to>
                                        <p:strVal val="visible"/>
                                      </p:to>
                                    </p:set>
                                    <p:animEffect transition="in" filter="wipe(left)">
                                      <p:cBhvr>
                                        <p:cTn id="34" dur="500"/>
                                        <p:tgtEl>
                                          <p:spTgt spid="21"/>
                                        </p:tgtEl>
                                      </p:cBhvr>
                                    </p:animEffect>
                                  </p:childTnLst>
                                </p:cTn>
                              </p:par>
                            </p:childTnLst>
                          </p:cTn>
                        </p:par>
                        <p:par>
                          <p:cTn id="35" fill="hold">
                            <p:stCondLst>
                              <p:cond delay="500"/>
                            </p:stCondLst>
                            <p:childTnLst>
                              <p:par>
                                <p:cTn id="36" presetID="22" presetClass="entr" presetSubtype="1" fill="hold" grpId="0" nodeType="afterEffect">
                                  <p:stCondLst>
                                    <p:cond delay="0"/>
                                  </p:stCondLst>
                                  <p:iterate>
                                    <p:tmAbs val="0"/>
                                  </p:iterate>
                                  <p:childTnLst>
                                    <p:set>
                                      <p:cBhvr>
                                        <p:cTn id="37" fill="hold"/>
                                        <p:tgtEl>
                                          <p:spTgt spid="35"/>
                                        </p:tgtEl>
                                        <p:attrNameLst>
                                          <p:attrName>style.visibility</p:attrName>
                                        </p:attrNameLst>
                                      </p:cBhvr>
                                      <p:to>
                                        <p:strVal val="visible"/>
                                      </p:to>
                                    </p:set>
                                    <p:animEffect transition="in" filter="wipe(up)">
                                      <p:cBhvr>
                                        <p:cTn id="38" dur="600"/>
                                        <p:tgtEl>
                                          <p:spTgt spid="3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p:tmAbs val="0"/>
                                  </p:iterate>
                                  <p:childTnLst>
                                    <p:set>
                                      <p:cBhvr>
                                        <p:cTn id="42" fill="hold"/>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1" fill="hold" grpId="0" nodeType="afterEffect">
                                  <p:stCondLst>
                                    <p:cond delay="0"/>
                                  </p:stCondLst>
                                  <p:iterate>
                                    <p:tmAbs val="0"/>
                                  </p:iterate>
                                  <p:childTnLst>
                                    <p:set>
                                      <p:cBhvr>
                                        <p:cTn id="46" fill="hold"/>
                                        <p:tgtEl>
                                          <p:spTgt spid="33"/>
                                        </p:tgtEl>
                                        <p:attrNameLst>
                                          <p:attrName>style.visibility</p:attrName>
                                        </p:attrNameLst>
                                      </p:cBhvr>
                                      <p:to>
                                        <p:strVal val="visible"/>
                                      </p:to>
                                    </p:set>
                                    <p:animEffect transition="in" filter="wipe(up)">
                                      <p:cBhvr>
                                        <p:cTn id="47" dur="6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p:tmAbs val="0"/>
                                  </p:iterate>
                                  <p:childTnLst>
                                    <p:set>
                                      <p:cBhvr>
                                        <p:cTn id="51" fill="hold"/>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
                            </p:stCondLst>
                            <p:childTnLst>
                              <p:par>
                                <p:cTn id="54" presetID="22" presetClass="entr" presetSubtype="1" fill="hold" grpId="0" nodeType="afterEffect">
                                  <p:stCondLst>
                                    <p:cond delay="0"/>
                                  </p:stCondLst>
                                  <p:iterate>
                                    <p:tmAbs val="0"/>
                                  </p:iterate>
                                  <p:childTnLst>
                                    <p:set>
                                      <p:cBhvr>
                                        <p:cTn id="55" fill="hold"/>
                                        <p:tgtEl>
                                          <p:spTgt spid="31"/>
                                        </p:tgtEl>
                                        <p:attrNameLst>
                                          <p:attrName>style.visibility</p:attrName>
                                        </p:attrNameLst>
                                      </p:cBhvr>
                                      <p:to>
                                        <p:strVal val="visible"/>
                                      </p:to>
                                    </p:set>
                                    <p:animEffect transition="in" filter="wipe(up)">
                                      <p:cBhvr>
                                        <p:cTn id="56" dur="6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advAuto="0"/>
      <p:bldP spid="15" grpId="0" animBg="1" advAuto="0"/>
      <p:bldP spid="18" grpId="0" animBg="1" advAuto="0"/>
      <p:bldP spid="21" grpId="0" animBg="1" advAuto="0"/>
      <p:bldP spid="24" grpId="0" animBg="1" advAuto="0"/>
      <p:bldP spid="27" grpId="0" animBg="1" advAuto="0"/>
      <p:bldP spid="31" grpId="0" animBg="1" advAuto="0"/>
      <p:bldP spid="33" grpId="0" animBg="1" advAuto="0"/>
      <p:bldP spid="35" grpId="0" animBg="1" advAuto="0"/>
      <p:bldP spid="37" grpId="0" animBg="1" advAuto="0"/>
      <p:bldP spid="39" grpId="0" animBg="1" advAuto="0"/>
      <p:bldP spid="41"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xmlns=""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instrucțiuni</a:t>
            </a: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endParaRPr lang="ro-RO" dirty="0" smtClean="0">
              <a:solidFill>
                <a:schemeClr val="tx1">
                  <a:lumMod val="75000"/>
                  <a:lumOff val="25000"/>
                </a:schemeClr>
              </a:solidFill>
            </a:endParaRPr>
          </a:p>
          <a:p>
            <a:pPr algn="ctr">
              <a:defRPr>
                <a:solidFill>
                  <a:srgbClr val="FFFFFF"/>
                </a:solidFill>
                <a:latin typeface="Avenir Roman"/>
                <a:ea typeface="Avenir Roman"/>
                <a:cs typeface="Avenir Roman"/>
                <a:sym typeface="Avenir Roman"/>
              </a:defRPr>
            </a:pPr>
            <a:r>
              <a:rPr lang="nl-NL" dirty="0" smtClean="0">
                <a:solidFill>
                  <a:schemeClr val="tx1">
                    <a:lumMod val="75000"/>
                    <a:lumOff val="25000"/>
                  </a:schemeClr>
                </a:solidFill>
              </a:rPr>
              <a:t>obiectiv</a:t>
            </a:r>
            <a:endParaRPr lang="nl-NL" dirty="0">
              <a:solidFill>
                <a:schemeClr val="tx1">
                  <a:lumMod val="75000"/>
                  <a:lumOff val="25000"/>
                </a:schemeClr>
              </a:solidFill>
            </a:endParaRPr>
          </a:p>
          <a:p>
            <a:pPr algn="ctr">
              <a:defRPr>
                <a:solidFill>
                  <a:srgbClr val="FFFFFF"/>
                </a:solidFill>
                <a:latin typeface="Avenir Roman"/>
                <a:ea typeface="Avenir Roman"/>
                <a:cs typeface="Avenir Roman"/>
                <a:sym typeface="Avenir Roman"/>
              </a:defRPr>
            </a:pPr>
            <a:endParaRPr dirty="0">
              <a:solidFill>
                <a:schemeClr val="tx1">
                  <a:lumMod val="75000"/>
                  <a:lumOff val="25000"/>
                </a:schemeClr>
              </a:solidFill>
            </a:endParaRP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grup țintă</a:t>
            </a: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endParaRPr lang="ro-RO" dirty="0" smtClean="0">
              <a:solidFill>
                <a:schemeClr val="tx1">
                  <a:lumMod val="75000"/>
                  <a:lumOff val="25000"/>
                </a:schemeClr>
              </a:solidFill>
            </a:endParaRPr>
          </a:p>
          <a:p>
            <a:pPr algn="ctr">
              <a:defRPr>
                <a:solidFill>
                  <a:srgbClr val="FFFFFF"/>
                </a:solidFill>
                <a:latin typeface="Avenir Roman"/>
                <a:ea typeface="Avenir Roman"/>
                <a:cs typeface="Avenir Roman"/>
                <a:sym typeface="Avenir Roman"/>
              </a:defRPr>
            </a:pPr>
            <a:r>
              <a:rPr lang="nl-NL" dirty="0" smtClean="0">
                <a:solidFill>
                  <a:schemeClr val="tx1">
                    <a:lumMod val="75000"/>
                    <a:lumOff val="25000"/>
                  </a:schemeClr>
                </a:solidFill>
              </a:rPr>
              <a:t>durată</a:t>
            </a:r>
            <a:endParaRPr lang="nl-NL" dirty="0">
              <a:solidFill>
                <a:schemeClr val="tx1">
                  <a:lumMod val="75000"/>
                  <a:lumOff val="25000"/>
                </a:schemeClr>
              </a:solidFill>
            </a:endParaRPr>
          </a:p>
          <a:p>
            <a:pPr algn="ctr">
              <a:defRPr>
                <a:solidFill>
                  <a:srgbClr val="FFFFFF"/>
                </a:solidFill>
                <a:latin typeface="Avenir Roman"/>
                <a:ea typeface="Avenir Roman"/>
                <a:cs typeface="Avenir Roman"/>
                <a:sym typeface="Avenir Roman"/>
              </a:defRPr>
            </a:pPr>
            <a:endParaRPr dirty="0">
              <a:solidFill>
                <a:schemeClr val="tx1">
                  <a:lumMod val="75000"/>
                  <a:lumOff val="25000"/>
                </a:schemeClr>
              </a:solidFill>
            </a:endParaRP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n-GB" sz="2400" dirty="0" err="1">
                <a:solidFill>
                  <a:srgbClr val="0770B1"/>
                </a:solidFill>
                <a:latin typeface="+mj-lt"/>
                <a:ea typeface="+mj-ea"/>
                <a:cs typeface="+mj-cs"/>
              </a:rPr>
              <a:t>Încearcă</a:t>
            </a:r>
            <a:r>
              <a:rPr lang="en-GB" sz="2400" dirty="0">
                <a:solidFill>
                  <a:srgbClr val="0770B1"/>
                </a:solidFill>
                <a:latin typeface="+mj-lt"/>
                <a:ea typeface="+mj-ea"/>
                <a:cs typeface="+mj-cs"/>
              </a:rPr>
              <a:t> o </a:t>
            </a:r>
            <a:r>
              <a:rPr lang="en-GB" sz="2400" dirty="0" err="1">
                <a:solidFill>
                  <a:srgbClr val="0770B1"/>
                </a:solidFill>
                <a:latin typeface="+mj-lt"/>
                <a:ea typeface="+mj-ea"/>
                <a:cs typeface="+mj-cs"/>
              </a:rPr>
              <a:t>propoziție</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xmlns="" id="{A19C4472-5BB0-47B2-842D-D5930503B17E}"/>
              </a:ext>
            </a:extLst>
          </p:cNvPr>
          <p:cNvSpPr>
            <a:spLocks noGrp="1"/>
          </p:cNvSpPr>
          <p:nvPr>
            <p:ph type="title"/>
          </p:nvPr>
        </p:nvSpPr>
        <p:spPr/>
        <p:txBody>
          <a:bodyPr>
            <a:normAutofit/>
          </a:bodyPr>
          <a:lstStyle/>
          <a:p>
            <a:r>
              <a:rPr lang="ro-RO" dirty="0"/>
              <a:t>Gândire critică</a:t>
            </a:r>
            <a:r>
              <a:rPr lang="en-GB" dirty="0"/>
              <a:t>: E</a:t>
            </a:r>
            <a:r>
              <a:rPr lang="ro-RO" dirty="0"/>
              <a:t>xercițiul </a:t>
            </a:r>
            <a:r>
              <a:rPr lang="en-GB" dirty="0"/>
              <a:t>1</a:t>
            </a:r>
            <a:endParaRPr lang="bg-BG" dirty="0"/>
          </a:p>
        </p:txBody>
      </p:sp>
      <p:sp>
        <p:nvSpPr>
          <p:cNvPr id="19" name="Tijdelijke aanduiding voor dianummer 5">
            <a:extLst>
              <a:ext uri="{FF2B5EF4-FFF2-40B4-BE49-F238E27FC236}">
                <a16:creationId xmlns:a16="http://schemas.microsoft.com/office/drawing/2014/main" xmlns=""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28</a:t>
            </a:fld>
            <a:endParaRPr lang="en-US" dirty="0"/>
          </a:p>
        </p:txBody>
      </p:sp>
      <p:sp>
        <p:nvSpPr>
          <p:cNvPr id="18" name="Текстово поле 17">
            <a:extLst>
              <a:ext uri="{FF2B5EF4-FFF2-40B4-BE49-F238E27FC236}">
                <a16:creationId xmlns:a16="http://schemas.microsoft.com/office/drawing/2014/main" xmlns="" id="{739CFBD2-2D72-4498-80E0-3605F83FF95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98999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en-US" dirty="0" err="1" smtClean="0"/>
              <a:t>Progr</a:t>
            </a:r>
            <a:r>
              <a:rPr lang="ro-RO" dirty="0" smtClean="0"/>
              <a:t>am</a:t>
            </a:r>
            <a:r>
              <a:rPr lang="en-US" dirty="0"/>
              <a:t/>
            </a:r>
            <a:br>
              <a:rPr lang="en-US" dirty="0"/>
            </a:br>
            <a:r>
              <a:rPr lang="en-US" dirty="0" smtClean="0"/>
              <a:t>(</a:t>
            </a:r>
            <a:r>
              <a:rPr lang="ro-RO" dirty="0" smtClean="0"/>
              <a:t>zZiua</a:t>
            </a:r>
            <a:r>
              <a:rPr lang="en-US" dirty="0" smtClean="0"/>
              <a:t> </a:t>
            </a:r>
            <a:r>
              <a:rPr lang="en-US" dirty="0"/>
              <a:t>1)</a:t>
            </a:r>
          </a:p>
        </p:txBody>
      </p:sp>
      <p:sp>
        <p:nvSpPr>
          <p:cNvPr id="20" name="Content Placeholder 19"/>
          <p:cNvSpPr>
            <a:spLocks noGrp="1"/>
          </p:cNvSpPr>
          <p:nvPr>
            <p:ph idx="1"/>
          </p:nvPr>
        </p:nvSpPr>
        <p:spPr/>
        <p:txBody>
          <a:bodyPr/>
          <a:lstStyle/>
          <a:p>
            <a:pPr marL="514350" indent="-514350">
              <a:buFont typeface="+mj-lt"/>
              <a:buAutoNum type="arabicPeriod"/>
            </a:pPr>
            <a:r>
              <a:rPr lang="en-US" dirty="0" err="1" smtClean="0"/>
              <a:t>Introduc</a:t>
            </a:r>
            <a:r>
              <a:rPr lang="ro-RO" dirty="0" smtClean="0"/>
              <a:t>ere</a:t>
            </a:r>
            <a:endParaRPr lang="en-US" dirty="0"/>
          </a:p>
          <a:p>
            <a:pPr marL="514350" indent="-514350">
              <a:buFont typeface="+mj-lt"/>
              <a:buAutoNum type="arabicPeriod"/>
            </a:pPr>
            <a:r>
              <a:rPr lang="en-US" dirty="0" err="1" smtClean="0"/>
              <a:t>Radicali</a:t>
            </a:r>
            <a:r>
              <a:rPr lang="ro-RO" dirty="0" smtClean="0"/>
              <a:t>zare</a:t>
            </a:r>
            <a:endParaRPr lang="en-US" dirty="0"/>
          </a:p>
          <a:p>
            <a:pPr marL="514350" indent="-514350">
              <a:buFont typeface="+mj-lt"/>
              <a:buAutoNum type="arabicPeriod"/>
            </a:pPr>
            <a:r>
              <a:rPr lang="en-US" dirty="0"/>
              <a:t>Coaching și </a:t>
            </a:r>
            <a:r>
              <a:rPr lang="en-US" dirty="0" smtClean="0"/>
              <a:t>Parenting</a:t>
            </a:r>
            <a:r>
              <a:rPr lang="ro-RO" dirty="0" smtClean="0"/>
              <a:t> (inclusiv exerciții)</a:t>
            </a:r>
            <a:endParaRPr lang="en-US" dirty="0"/>
          </a:p>
          <a:p>
            <a:pPr marL="457200" indent="-457200">
              <a:buFont typeface="+mj-lt"/>
              <a:buAutoNum type="arabicPeriod"/>
            </a:pPr>
            <a:r>
              <a:rPr lang="ro-RO" dirty="0">
                <a:solidFill>
                  <a:schemeClr val="tx1"/>
                </a:solidFill>
              </a:rPr>
              <a:t>Gândire </a:t>
            </a:r>
            <a:r>
              <a:rPr lang="ro-RO" dirty="0" smtClean="0">
                <a:solidFill>
                  <a:schemeClr val="tx1"/>
                </a:solidFill>
              </a:rPr>
              <a:t>critică</a:t>
            </a:r>
            <a:r>
              <a:rPr lang="ro-RO" dirty="0">
                <a:solidFill>
                  <a:schemeClr val="tx1"/>
                </a:solidFill>
              </a:rPr>
              <a:t> </a:t>
            </a:r>
            <a:r>
              <a:rPr lang="ro-RO" dirty="0" smtClean="0"/>
              <a:t>(inclusiv </a:t>
            </a:r>
            <a:r>
              <a:rPr lang="ro-RO" dirty="0"/>
              <a:t>exerciții)</a:t>
            </a:r>
            <a:endParaRPr lang="en-US" dirty="0"/>
          </a:p>
          <a:p>
            <a:pPr marL="514350" indent="-514350">
              <a:buFont typeface="+mj-lt"/>
              <a:buAutoNum type="arabicPeriod"/>
            </a:pPr>
            <a:r>
              <a:rPr lang="en-US" dirty="0" smtClean="0"/>
              <a:t>Feedback</a:t>
            </a:r>
            <a:endParaRPr lang="en-US" dirty="0"/>
          </a:p>
          <a:p>
            <a:pPr marL="514350" indent="-514350">
              <a:buFont typeface="+mj-lt"/>
              <a:buAutoNum type="arabicPeriod"/>
            </a:pPr>
            <a:r>
              <a:rPr lang="en-US" dirty="0" err="1" smtClean="0"/>
              <a:t>Conclu</a:t>
            </a:r>
            <a:r>
              <a:rPr lang="ro-RO" dirty="0" smtClean="0"/>
              <a:t>zii</a:t>
            </a:r>
            <a:endParaRPr lang="en-US" dirty="0"/>
          </a:p>
          <a:p>
            <a:endParaRPr lang="en-US" dirty="0"/>
          </a:p>
        </p:txBody>
      </p:sp>
      <p:sp>
        <p:nvSpPr>
          <p:cNvPr id="21" name="Text Placeholder 20"/>
          <p:cNvSpPr>
            <a:spLocks noGrp="1"/>
          </p:cNvSpPr>
          <p:nvPr>
            <p:ph type="body" sz="half" idx="2"/>
          </p:nvPr>
        </p:nvSpPr>
        <p:spPr/>
        <p:txBody>
          <a:bodyPr/>
          <a:lstStyle/>
          <a:p>
            <a:endParaRPr lang="en-US" i="1" dirty="0">
              <a:solidFill>
                <a:schemeClr val="tx1">
                  <a:lumMod val="75000"/>
                  <a:lumOff val="25000"/>
                </a:schemeClr>
              </a:solidFill>
            </a:endParaRPr>
          </a:p>
          <a:p>
            <a:endParaRPr lang="en-US" i="1" dirty="0">
              <a:solidFill>
                <a:schemeClr val="tx1">
                  <a:lumMod val="75000"/>
                  <a:lumOff val="25000"/>
                </a:schemeClr>
              </a:solidFill>
            </a:endParaRPr>
          </a:p>
          <a:p>
            <a:endParaRPr lang="en-US" i="1" dirty="0">
              <a:solidFill>
                <a:schemeClr val="tx1">
                  <a:lumMod val="75000"/>
                  <a:lumOff val="25000"/>
                </a:schemeClr>
              </a:solidFill>
            </a:endParaRPr>
          </a:p>
          <a:p>
            <a:r>
              <a:rPr lang="ro-RO" sz="1200" i="1" u="sng" dirty="0" smtClean="0">
                <a:solidFill>
                  <a:schemeClr val="tx1">
                    <a:lumMod val="75000"/>
                    <a:lumOff val="25000"/>
                  </a:schemeClr>
                </a:solidFill>
              </a:rPr>
              <a:t>La ce să ne așteptăm în continuare</a:t>
            </a:r>
            <a:r>
              <a:rPr lang="en-US" sz="1200" i="1" u="sng" dirty="0" smtClean="0">
                <a:solidFill>
                  <a:schemeClr val="tx1">
                    <a:lumMod val="75000"/>
                    <a:lumOff val="25000"/>
                  </a:schemeClr>
                </a:solidFill>
              </a:rPr>
              <a:t>?</a:t>
            </a:r>
            <a:endParaRPr lang="en-US" sz="1200" i="1" u="sng" dirty="0">
              <a:solidFill>
                <a:schemeClr val="tx1">
                  <a:lumMod val="75000"/>
                  <a:lumOff val="25000"/>
                </a:schemeClr>
              </a:solidFill>
            </a:endParaRPr>
          </a:p>
          <a:p>
            <a:endParaRPr lang="en-US" sz="1200" i="1" dirty="0">
              <a:solidFill>
                <a:schemeClr val="tx1">
                  <a:lumMod val="75000"/>
                  <a:lumOff val="25000"/>
                </a:schemeClr>
              </a:solidFill>
            </a:endParaRPr>
          </a:p>
          <a:p>
            <a:r>
              <a:rPr lang="ro-RO" sz="1200" i="1" dirty="0" smtClean="0">
                <a:solidFill>
                  <a:schemeClr val="tx1">
                    <a:lumMod val="75000"/>
                    <a:lumOff val="25000"/>
                  </a:schemeClr>
                </a:solidFill>
              </a:rPr>
              <a:t>Ziua</a:t>
            </a:r>
            <a:r>
              <a:rPr lang="en-US" sz="1200" i="1" dirty="0" smtClean="0">
                <a:solidFill>
                  <a:schemeClr val="tx1">
                    <a:lumMod val="75000"/>
                    <a:lumOff val="25000"/>
                  </a:schemeClr>
                </a:solidFill>
              </a:rPr>
              <a:t> </a:t>
            </a:r>
            <a:r>
              <a:rPr lang="en-US" sz="1200" i="1" dirty="0">
                <a:solidFill>
                  <a:schemeClr val="tx1">
                    <a:lumMod val="75000"/>
                    <a:lumOff val="25000"/>
                  </a:schemeClr>
                </a:solidFill>
              </a:rPr>
              <a:t>2 </a:t>
            </a:r>
            <a:r>
              <a:rPr lang="en-US" sz="1200" i="1" dirty="0" smtClean="0">
                <a:solidFill>
                  <a:schemeClr val="tx1">
                    <a:lumMod val="75000"/>
                    <a:lumOff val="25000"/>
                  </a:schemeClr>
                </a:solidFill>
              </a:rPr>
              <a:t>include:</a:t>
            </a:r>
            <a:endParaRPr lang="en-US" sz="1200" i="1" dirty="0">
              <a:solidFill>
                <a:schemeClr val="tx1">
                  <a:lumMod val="75000"/>
                  <a:lumOff val="25000"/>
                </a:schemeClr>
              </a:solidFill>
            </a:endParaRPr>
          </a:p>
          <a:p>
            <a:pPr marL="285750" indent="-285750">
              <a:buFont typeface="Arial" panose="020B0604020202020204" pitchFamily="34" charset="0"/>
              <a:buChar char="•"/>
            </a:pPr>
            <a:r>
              <a:rPr lang="ro-RO" sz="1200" i="1" dirty="0" smtClean="0">
                <a:solidFill>
                  <a:schemeClr val="tx1">
                    <a:lumMod val="75000"/>
                    <a:lumOff val="25000"/>
                  </a:schemeClr>
                </a:solidFill>
              </a:rPr>
              <a:t>Gestionarea furiei</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smtClean="0">
                <a:solidFill>
                  <a:schemeClr val="tx1">
                    <a:lumMod val="75000"/>
                    <a:lumOff val="25000"/>
                  </a:schemeClr>
                </a:solidFill>
              </a:rPr>
              <a:t>Nara</a:t>
            </a:r>
            <a:r>
              <a:rPr lang="ro-RO" sz="1200" i="1" dirty="0" smtClean="0">
                <a:solidFill>
                  <a:schemeClr val="tx1">
                    <a:lumMod val="75000"/>
                    <a:lumOff val="25000"/>
                  </a:schemeClr>
                </a:solidFill>
              </a:rPr>
              <a:t>ț</a:t>
            </a:r>
            <a:r>
              <a:rPr lang="en-US" sz="1200" i="1" dirty="0" err="1" smtClean="0">
                <a:solidFill>
                  <a:schemeClr val="tx1">
                    <a:lumMod val="75000"/>
                    <a:lumOff val="25000"/>
                  </a:schemeClr>
                </a:solidFill>
              </a:rPr>
              <a:t>iuni</a:t>
            </a:r>
            <a:r>
              <a:rPr lang="en-US" sz="1200" i="1" dirty="0" smtClean="0">
                <a:solidFill>
                  <a:schemeClr val="tx1">
                    <a:lumMod val="75000"/>
                    <a:lumOff val="25000"/>
                  </a:schemeClr>
                </a:solidFill>
              </a:rPr>
              <a:t> </a:t>
            </a:r>
            <a:r>
              <a:rPr lang="en-US" sz="1200" i="1" dirty="0">
                <a:solidFill>
                  <a:schemeClr val="tx1">
                    <a:lumMod val="75000"/>
                    <a:lumOff val="25000"/>
                  </a:schemeClr>
                </a:solidFill>
              </a:rPr>
              <a:t>și </a:t>
            </a:r>
            <a:r>
              <a:rPr lang="en-US" sz="1200" i="1" dirty="0" err="1">
                <a:solidFill>
                  <a:schemeClr val="tx1">
                    <a:lumMod val="75000"/>
                    <a:lumOff val="25000"/>
                  </a:schemeClr>
                </a:solidFill>
              </a:rPr>
              <a:t>identitate</a:t>
            </a:r>
            <a:r>
              <a:rPr lang="en-US" sz="1200" i="1" dirty="0">
                <a:solidFill>
                  <a:schemeClr val="tx1">
                    <a:lumMod val="75000"/>
                    <a:lumOff val="25000"/>
                  </a:schemeClr>
                </a:solidFill>
              </a:rPr>
              <a:t> </a:t>
            </a:r>
          </a:p>
          <a:p>
            <a:pPr marL="285750" indent="-285750">
              <a:buFont typeface="Arial" panose="020B0604020202020204" pitchFamily="34" charset="0"/>
              <a:buChar char="•"/>
            </a:pPr>
            <a:r>
              <a:rPr lang="en-US" sz="1200" i="1" dirty="0" err="1">
                <a:solidFill>
                  <a:schemeClr val="tx1">
                    <a:lumMod val="75000"/>
                    <a:lumOff val="25000"/>
                  </a:schemeClr>
                </a:solidFill>
              </a:rPr>
              <a:t>Dezbatere</a:t>
            </a:r>
            <a:r>
              <a:rPr lang="en-US" sz="1200" i="1" dirty="0">
                <a:solidFill>
                  <a:schemeClr val="tx1">
                    <a:lumMod val="75000"/>
                    <a:lumOff val="25000"/>
                  </a:schemeClr>
                </a:solidFill>
              </a:rPr>
              <a:t> &amp; </a:t>
            </a:r>
            <a:r>
              <a:rPr lang="en-US" sz="1200" i="1" dirty="0" err="1">
                <a:solidFill>
                  <a:schemeClr val="tx1">
                    <a:lumMod val="75000"/>
                    <a:lumOff val="25000"/>
                  </a:schemeClr>
                </a:solidFill>
              </a:rPr>
              <a:t>simulare</a:t>
            </a:r>
            <a:r>
              <a:rPr lang="en-US" sz="1200" i="1" dirty="0">
                <a:solidFill>
                  <a:schemeClr val="tx1">
                    <a:lumMod val="75000"/>
                    <a:lumOff val="25000"/>
                  </a:schemeClr>
                </a:solidFill>
              </a:rPr>
              <a:t> </a:t>
            </a:r>
          </a:p>
          <a:p>
            <a:endParaRPr lang="en-US" sz="1200" i="1" dirty="0">
              <a:solidFill>
                <a:schemeClr val="tx1">
                  <a:lumMod val="75000"/>
                  <a:lumOff val="25000"/>
                </a:schemeClr>
              </a:solidFill>
            </a:endParaRPr>
          </a:p>
          <a:p>
            <a:r>
              <a:rPr lang="ro-RO" sz="1200" i="1" dirty="0" smtClean="0">
                <a:solidFill>
                  <a:schemeClr val="tx1">
                    <a:lumMod val="75000"/>
                    <a:lumOff val="25000"/>
                  </a:schemeClr>
                </a:solidFill>
              </a:rPr>
              <a:t>Ziua</a:t>
            </a:r>
            <a:r>
              <a:rPr lang="en-US" sz="1200" i="1" dirty="0" smtClean="0">
                <a:solidFill>
                  <a:schemeClr val="tx1">
                    <a:lumMod val="75000"/>
                    <a:lumOff val="25000"/>
                  </a:schemeClr>
                </a:solidFill>
              </a:rPr>
              <a:t> </a:t>
            </a:r>
            <a:r>
              <a:rPr lang="en-US" sz="1200" i="1" dirty="0">
                <a:solidFill>
                  <a:schemeClr val="tx1">
                    <a:lumMod val="75000"/>
                    <a:lumOff val="25000"/>
                  </a:schemeClr>
                </a:solidFill>
              </a:rPr>
              <a:t>3 </a:t>
            </a:r>
            <a:r>
              <a:rPr lang="en-US" sz="1200" i="1" dirty="0" smtClean="0">
                <a:solidFill>
                  <a:schemeClr val="tx1">
                    <a:lumMod val="75000"/>
                    <a:lumOff val="25000"/>
                  </a:schemeClr>
                </a:solidFill>
              </a:rPr>
              <a:t>include:</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err="1">
                <a:solidFill>
                  <a:schemeClr val="tx1">
                    <a:lumMod val="75000"/>
                    <a:lumOff val="25000"/>
                  </a:schemeClr>
                </a:solidFill>
              </a:rPr>
              <a:t>Gestionarea</a:t>
            </a:r>
            <a:r>
              <a:rPr lang="en-US" sz="1200" i="1" dirty="0">
                <a:solidFill>
                  <a:schemeClr val="tx1">
                    <a:lumMod val="75000"/>
                    <a:lumOff val="25000"/>
                  </a:schemeClr>
                </a:solidFill>
              </a:rPr>
              <a:t> </a:t>
            </a:r>
            <a:r>
              <a:rPr lang="en-US" sz="1200" i="1" dirty="0" err="1">
                <a:solidFill>
                  <a:schemeClr val="tx1">
                    <a:lumMod val="75000"/>
                    <a:lumOff val="25000"/>
                  </a:schemeClr>
                </a:solidFill>
              </a:rPr>
              <a:t>conflictelor</a:t>
            </a:r>
            <a:endParaRPr lang="en-US" sz="1200" i="1" dirty="0">
              <a:solidFill>
                <a:schemeClr val="tx1">
                  <a:lumMod val="75000"/>
                  <a:lumOff val="25000"/>
                </a:schemeClr>
              </a:solidFill>
            </a:endParaRPr>
          </a:p>
          <a:p>
            <a:pPr marL="285750" indent="-285750">
              <a:buFont typeface="Arial" panose="020B0604020202020204" pitchFamily="34" charset="0"/>
              <a:buChar char="•"/>
            </a:pPr>
            <a:r>
              <a:rPr lang="en-US" sz="1200" i="1" dirty="0" err="1">
                <a:solidFill>
                  <a:schemeClr val="tx1">
                    <a:lumMod val="75000"/>
                    <a:lumOff val="25000"/>
                  </a:schemeClr>
                </a:solidFill>
              </a:rPr>
              <a:t>Răspunsul</a:t>
            </a:r>
            <a:r>
              <a:rPr lang="en-US" sz="1200" i="1" dirty="0">
                <a:solidFill>
                  <a:schemeClr val="tx1">
                    <a:lumMod val="75000"/>
                    <a:lumOff val="25000"/>
                  </a:schemeClr>
                </a:solidFill>
              </a:rPr>
              <a:t> </a:t>
            </a:r>
            <a:r>
              <a:rPr lang="en-US" sz="1200" i="1" dirty="0" err="1">
                <a:solidFill>
                  <a:schemeClr val="tx1">
                    <a:lumMod val="75000"/>
                    <a:lumOff val="25000"/>
                  </a:schemeClr>
                </a:solidFill>
              </a:rPr>
              <a:t>proporțional</a:t>
            </a:r>
            <a:r>
              <a:rPr lang="en-US" sz="1200" i="1" dirty="0">
                <a:solidFill>
                  <a:schemeClr val="tx1">
                    <a:lumMod val="75000"/>
                    <a:lumOff val="25000"/>
                  </a:schemeClr>
                </a:solidFill>
              </a:rPr>
              <a:t> al </a:t>
            </a:r>
            <a:r>
              <a:rPr lang="en-US" sz="1200" i="1" dirty="0" err="1">
                <a:solidFill>
                  <a:schemeClr val="tx1">
                    <a:lumMod val="75000"/>
                    <a:lumOff val="25000"/>
                  </a:schemeClr>
                </a:solidFill>
              </a:rPr>
              <a:t>statului</a:t>
            </a:r>
            <a:r>
              <a:rPr lang="en-US" sz="1200" i="1" dirty="0">
                <a:solidFill>
                  <a:schemeClr val="tx1">
                    <a:lumMod val="75000"/>
                    <a:lumOff val="25000"/>
                  </a:schemeClr>
                </a:solidFill>
              </a:rPr>
              <a:t> </a:t>
            </a:r>
          </a:p>
          <a:p>
            <a:pPr marL="285750" indent="-285750">
              <a:buFont typeface="Arial" panose="020B0604020202020204" pitchFamily="34" charset="0"/>
              <a:buChar char="•"/>
            </a:pPr>
            <a:r>
              <a:rPr lang="en-US" sz="1200" i="1" dirty="0" err="1">
                <a:solidFill>
                  <a:schemeClr val="tx1">
                    <a:lumMod val="75000"/>
                    <a:lumOff val="25000"/>
                  </a:schemeClr>
                </a:solidFill>
              </a:rPr>
              <a:t>Bune</a:t>
            </a:r>
            <a:r>
              <a:rPr lang="en-US" sz="1200" i="1" dirty="0">
                <a:solidFill>
                  <a:schemeClr val="tx1">
                    <a:lumMod val="75000"/>
                    <a:lumOff val="25000"/>
                  </a:schemeClr>
                </a:solidFill>
              </a:rPr>
              <a:t> </a:t>
            </a:r>
            <a:r>
              <a:rPr lang="en-US" sz="1200" i="1" dirty="0" err="1" smtClean="0">
                <a:solidFill>
                  <a:schemeClr val="tx1">
                    <a:lumMod val="75000"/>
                    <a:lumOff val="25000"/>
                  </a:schemeClr>
                </a:solidFill>
              </a:rPr>
              <a:t>practici</a:t>
            </a:r>
            <a:endParaRPr lang="en-US" sz="1200" i="1" dirty="0">
              <a:solidFill>
                <a:schemeClr val="tx1">
                  <a:lumMod val="75000"/>
                  <a:lumOff val="25000"/>
                </a:schemeClr>
              </a:solidFill>
            </a:endParaRPr>
          </a:p>
        </p:txBody>
      </p:sp>
      <p:sp>
        <p:nvSpPr>
          <p:cNvPr id="7" name="Slide Number Placeholder 6"/>
          <p:cNvSpPr>
            <a:spLocks noGrp="1"/>
          </p:cNvSpPr>
          <p:nvPr>
            <p:ph type="sldNum" sz="quarter" idx="12"/>
          </p:nvPr>
        </p:nvSpPr>
        <p:spPr/>
        <p:txBody>
          <a:bodyPr/>
          <a:lstStyle/>
          <a:p>
            <a:fld id="{CB318F78-A315-46C9-8B3F-2431B4397D31}" type="slidenum">
              <a:rPr lang="en-US" smtClean="0"/>
              <a:t>2</a:t>
            </a:fld>
            <a:endParaRPr lang="en-US"/>
          </a:p>
        </p:txBody>
      </p:sp>
      <p:sp>
        <p:nvSpPr>
          <p:cNvPr id="8" name="Текстово поле 7">
            <a:extLst>
              <a:ext uri="{FF2B5EF4-FFF2-40B4-BE49-F238E27FC236}">
                <a16:creationId xmlns:a16="http://schemas.microsoft.com/office/drawing/2014/main" xmlns="" id="{C2075264-5868-4ECD-976C-C80A174B9F0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67497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44">
            <a:extLst>
              <a:ext uri="{FF2B5EF4-FFF2-40B4-BE49-F238E27FC236}">
                <a16:creationId xmlns:a16="http://schemas.microsoft.com/office/drawing/2014/main" xmlns="" id="{3B5F4A0D-6C23-4A07-B833-021EFDEFE655}"/>
              </a:ext>
            </a:extLst>
          </p:cNvPr>
          <p:cNvSpPr/>
          <p:nvPr/>
        </p:nvSpPr>
        <p:spPr>
          <a:xfrm>
            <a:off x="685800" y="380681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2" name="Rectangle 44">
            <a:extLst>
              <a:ext uri="{FF2B5EF4-FFF2-40B4-BE49-F238E27FC236}">
                <a16:creationId xmlns:a16="http://schemas.microsoft.com/office/drawing/2014/main" xmlns="" id="{94E071A0-2952-4953-85D6-7E226FDCBB30}"/>
              </a:ext>
            </a:extLst>
          </p:cNvPr>
          <p:cNvSpPr/>
          <p:nvPr/>
        </p:nvSpPr>
        <p:spPr>
          <a:xfrm>
            <a:off x="685800" y="453230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3" name="Rectangle 44">
            <a:extLst>
              <a:ext uri="{FF2B5EF4-FFF2-40B4-BE49-F238E27FC236}">
                <a16:creationId xmlns:a16="http://schemas.microsoft.com/office/drawing/2014/main" xmlns="" id="{699262F6-4260-46CC-BE03-57FE3314A004}"/>
              </a:ext>
            </a:extLst>
          </p:cNvPr>
          <p:cNvSpPr/>
          <p:nvPr/>
        </p:nvSpPr>
        <p:spPr>
          <a:xfrm>
            <a:off x="685800" y="5257800"/>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4" name="Rectangle 44">
            <a:extLst>
              <a:ext uri="{FF2B5EF4-FFF2-40B4-BE49-F238E27FC236}">
                <a16:creationId xmlns:a16="http://schemas.microsoft.com/office/drawing/2014/main" xmlns="" id="{74F4EEA9-577C-465A-8779-394EAB9735BB}"/>
              </a:ext>
            </a:extLst>
          </p:cNvPr>
          <p:cNvSpPr/>
          <p:nvPr/>
        </p:nvSpPr>
        <p:spPr>
          <a:xfrm>
            <a:off x="685800" y="3081315"/>
            <a:ext cx="3236312" cy="58787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18195" y="21600"/>
                </a:lnTo>
                <a:lnTo>
                  <a:pt x="21600" y="10805"/>
                </a:lnTo>
                <a:lnTo>
                  <a:pt x="18195" y="0"/>
                </a:lnTo>
                <a:lnTo>
                  <a:pt x="0" y="0"/>
                </a:lnTo>
                <a:close/>
              </a:path>
            </a:pathLst>
          </a:custGeom>
          <a:solidFill>
            <a:srgbClr val="0BA7DF"/>
          </a:solidFill>
          <a:ln/>
        </p:spPr>
        <p:style>
          <a:lnRef idx="3">
            <a:schemeClr val="lt1"/>
          </a:lnRef>
          <a:fillRef idx="1">
            <a:schemeClr val="accent3"/>
          </a:fillRef>
          <a:effectRef idx="1">
            <a:schemeClr val="accent3"/>
          </a:effectRef>
          <a:fontRef idx="minor">
            <a:schemeClr val="lt1"/>
          </a:fontRef>
        </p:style>
        <p:txBody>
          <a:bodyPr lIns="34289" tIns="34289" rIns="34289" bIns="34289" anchor="ctr"/>
          <a:lstStyle/>
          <a:p>
            <a:pPr>
              <a:defRPr>
                <a:solidFill>
                  <a:srgbClr val="FFFFFF"/>
                </a:solidFill>
              </a:defRPr>
            </a:pPr>
            <a:endParaRPr sz="1350"/>
          </a:p>
        </p:txBody>
      </p:sp>
      <p:sp>
        <p:nvSpPr>
          <p:cNvPr id="25" name="TextBox 52">
            <a:extLst>
              <a:ext uri="{FF2B5EF4-FFF2-40B4-BE49-F238E27FC236}">
                <a16:creationId xmlns:a16="http://schemas.microsoft.com/office/drawing/2014/main" xmlns="" id="{E754B741-A413-40E3-9F49-DEC12C5C8559}"/>
              </a:ext>
            </a:extLst>
          </p:cNvPr>
          <p:cNvSpPr txBox="1"/>
          <p:nvPr/>
        </p:nvSpPr>
        <p:spPr>
          <a:xfrm>
            <a:off x="776955" y="3186739"/>
            <a:ext cx="2688559"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smtClean="0"/>
              <a:t>F</a:t>
            </a:r>
            <a:r>
              <a:rPr lang="ro-RO" sz="2000" b="1" dirty="0" smtClean="0"/>
              <a:t>ormați</a:t>
            </a:r>
            <a:r>
              <a:rPr lang="nl-NL" sz="2000" b="1" dirty="0" smtClean="0"/>
              <a:t> </a:t>
            </a:r>
            <a:r>
              <a:rPr lang="nl-NL" sz="2000" b="1" dirty="0"/>
              <a:t>echipe de lucru</a:t>
            </a:r>
          </a:p>
        </p:txBody>
      </p:sp>
      <p:sp>
        <p:nvSpPr>
          <p:cNvPr id="26" name="TextBox 52">
            <a:extLst>
              <a:ext uri="{FF2B5EF4-FFF2-40B4-BE49-F238E27FC236}">
                <a16:creationId xmlns:a16="http://schemas.microsoft.com/office/drawing/2014/main" xmlns="" id="{6960AC8B-CD13-40B1-A09B-97E97DEAB0EB}"/>
              </a:ext>
            </a:extLst>
          </p:cNvPr>
          <p:cNvSpPr txBox="1"/>
          <p:nvPr/>
        </p:nvSpPr>
        <p:spPr>
          <a:xfrm>
            <a:off x="776956" y="3937546"/>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Alegeți un articol</a:t>
            </a:r>
          </a:p>
        </p:txBody>
      </p:sp>
      <p:sp>
        <p:nvSpPr>
          <p:cNvPr id="27" name="TextBox 52">
            <a:extLst>
              <a:ext uri="{FF2B5EF4-FFF2-40B4-BE49-F238E27FC236}">
                <a16:creationId xmlns:a16="http://schemas.microsoft.com/office/drawing/2014/main" xmlns="" id="{6262B83D-F76E-409C-8A7A-DEFC3F467604}"/>
              </a:ext>
            </a:extLst>
          </p:cNvPr>
          <p:cNvSpPr txBox="1"/>
          <p:nvPr/>
        </p:nvSpPr>
        <p:spPr>
          <a:xfrm>
            <a:off x="776956" y="4668978"/>
            <a:ext cx="25908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Răspundeți la întrebări</a:t>
            </a:r>
          </a:p>
        </p:txBody>
      </p:sp>
      <p:sp>
        <p:nvSpPr>
          <p:cNvPr id="28" name="TextBox 52">
            <a:extLst>
              <a:ext uri="{FF2B5EF4-FFF2-40B4-BE49-F238E27FC236}">
                <a16:creationId xmlns:a16="http://schemas.microsoft.com/office/drawing/2014/main" xmlns="" id="{48D480AB-2F8F-443C-8017-1AB2C946538C}"/>
              </a:ext>
            </a:extLst>
          </p:cNvPr>
          <p:cNvSpPr txBox="1"/>
          <p:nvPr/>
        </p:nvSpPr>
        <p:spPr>
          <a:xfrm>
            <a:off x="776956" y="5395925"/>
            <a:ext cx="2362200" cy="377024"/>
          </a:xfrm>
          <a:prstGeom prst="rect">
            <a:avLst/>
          </a:prstGeom>
          <a:solidFill>
            <a:srgbClr val="0BA7D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2100">
                <a:solidFill>
                  <a:srgbClr val="FFFFFF"/>
                </a:solidFill>
              </a:defRPr>
            </a:lvl1pPr>
          </a:lstStyle>
          <a:p>
            <a:r>
              <a:rPr lang="nl-NL" sz="2000" b="1" dirty="0"/>
              <a:t>Este de încredere?</a:t>
            </a:r>
          </a:p>
        </p:txBody>
      </p:sp>
      <p:sp>
        <p:nvSpPr>
          <p:cNvPr id="7" name="Заглавие 6">
            <a:extLst>
              <a:ext uri="{FF2B5EF4-FFF2-40B4-BE49-F238E27FC236}">
                <a16:creationId xmlns:a16="http://schemas.microsoft.com/office/drawing/2014/main" xmlns="" id="{8FCDA169-B753-4AA0-BB7F-CE9D647649CC}"/>
              </a:ext>
            </a:extLst>
          </p:cNvPr>
          <p:cNvSpPr>
            <a:spLocks noGrp="1"/>
          </p:cNvSpPr>
          <p:nvPr>
            <p:ph type="title"/>
          </p:nvPr>
        </p:nvSpPr>
        <p:spPr/>
        <p:txBody>
          <a:bodyPr/>
          <a:lstStyle/>
          <a:p>
            <a:r>
              <a:rPr lang="ro-RO" dirty="0"/>
              <a:t>Gândire critică</a:t>
            </a:r>
            <a:r>
              <a:rPr lang="en-GB" dirty="0"/>
              <a:t>: E</a:t>
            </a:r>
            <a:r>
              <a:rPr lang="ro-RO" dirty="0"/>
              <a:t>xercițiul </a:t>
            </a:r>
            <a:r>
              <a:rPr lang="ro-RO" dirty="0" smtClean="0"/>
              <a:t>2</a:t>
            </a:r>
            <a:endParaRPr lang="bg-BG" dirty="0"/>
          </a:p>
        </p:txBody>
      </p:sp>
      <p:sp>
        <p:nvSpPr>
          <p:cNvPr id="18" name="Tijdelijke aanduiding voor dianummer 5">
            <a:extLst>
              <a:ext uri="{FF2B5EF4-FFF2-40B4-BE49-F238E27FC236}">
                <a16:creationId xmlns:a16="http://schemas.microsoft.com/office/drawing/2014/main" xmlns="" id="{1FA45C63-523E-4F4D-9882-F18A726DFA32}"/>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29</a:t>
            </a:fld>
            <a:endParaRPr lang="en-US" dirty="0"/>
          </a:p>
        </p:txBody>
      </p:sp>
      <p:sp>
        <p:nvSpPr>
          <p:cNvPr id="13" name="Текстово поле 12">
            <a:extLst>
              <a:ext uri="{FF2B5EF4-FFF2-40B4-BE49-F238E27FC236}">
                <a16:creationId xmlns:a16="http://schemas.microsoft.com/office/drawing/2014/main" xmlns="" id="{06D489EF-FA39-4C0A-86D6-C34F7F8A3D04}"/>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pic>
        <p:nvPicPr>
          <p:cNvPr id="14" name="Картина 9"/>
          <p:cNvPicPr/>
          <p:nvPr/>
        </p:nvPicPr>
        <p:blipFill>
          <a:blip r:embed="rId3" cstate="print">
            <a:extLst>
              <a:ext uri="{28A0092B-C50C-407E-A947-70E740481C1C}">
                <a14:useLocalDpi xmlns:a14="http://schemas.microsoft.com/office/drawing/2010/main" val="0"/>
              </a:ext>
            </a:extLst>
          </a:blip>
          <a:stretch>
            <a:fillRect/>
          </a:stretch>
        </p:blipFill>
        <p:spPr>
          <a:xfrm>
            <a:off x="4191000" y="1019721"/>
            <a:ext cx="4009390" cy="5835650"/>
          </a:xfrm>
          <a:prstGeom prst="rect">
            <a:avLst/>
          </a:prstGeom>
        </p:spPr>
      </p:pic>
    </p:spTree>
    <p:extLst>
      <p:ext uri="{BB962C8B-B14F-4D97-AF65-F5344CB8AC3E}">
        <p14:creationId xmlns:p14="http://schemas.microsoft.com/office/powerpoint/2010/main" val="177814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
                                        </p:tgtEl>
                                        <p:attrNameLst>
                                          <p:attrName>style.visibility</p:attrName>
                                        </p:attrNameLst>
                                      </p:cBhvr>
                                      <p:to>
                                        <p:strVal val="visible"/>
                                      </p:to>
                                    </p:set>
                                    <p:animEffect transition="in" filter="wipe(left)">
                                      <p:cBhvr>
                                        <p:cTn id="7" dur="600"/>
                                        <p:tgtEl>
                                          <p:spTgt spid="24"/>
                                        </p:tgtEl>
                                      </p:cBhvr>
                                    </p:animEffect>
                                  </p:childTnLst>
                                </p:cTn>
                              </p:par>
                              <p:par>
                                <p:cTn id="8" presetID="4" presetClass="entr" presetSubtype="32" fill="hold" grpId="0" nodeType="withEffect">
                                  <p:stCondLst>
                                    <p:cond delay="0"/>
                                  </p:stCondLst>
                                  <p:iterate>
                                    <p:tmAbs val="0"/>
                                  </p:iterate>
                                  <p:childTnLst>
                                    <p:set>
                                      <p:cBhvr>
                                        <p:cTn id="9" fill="hold"/>
                                        <p:tgtEl>
                                          <p:spTgt spid="25"/>
                                        </p:tgtEl>
                                        <p:attrNameLst>
                                          <p:attrName>style.visibility</p:attrName>
                                        </p:attrNameLst>
                                      </p:cBhvr>
                                      <p:to>
                                        <p:strVal val="visible"/>
                                      </p:to>
                                    </p:set>
                                    <p:animEffect transition="in" filter="box(out)">
                                      <p:cBhvr>
                                        <p:cTn id="10" dur="6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1"/>
                                        </p:tgtEl>
                                        <p:attrNameLst>
                                          <p:attrName>style.visibility</p:attrName>
                                        </p:attrNameLst>
                                      </p:cBhvr>
                                      <p:to>
                                        <p:strVal val="visible"/>
                                      </p:to>
                                    </p:set>
                                    <p:animEffect transition="in" filter="wipe(left)">
                                      <p:cBhvr>
                                        <p:cTn id="15" dur="600"/>
                                        <p:tgtEl>
                                          <p:spTgt spid="21"/>
                                        </p:tgtEl>
                                      </p:cBhvr>
                                    </p:animEffect>
                                  </p:childTnLst>
                                </p:cTn>
                              </p:par>
                              <p:par>
                                <p:cTn id="16" presetID="4" presetClass="entr" presetSubtype="32" fill="hold" grpId="0" nodeType="withEffect">
                                  <p:stCondLst>
                                    <p:cond delay="0"/>
                                  </p:stCondLst>
                                  <p:iterate>
                                    <p:tmAbs val="0"/>
                                  </p:iterate>
                                  <p:childTnLst>
                                    <p:set>
                                      <p:cBhvr>
                                        <p:cTn id="17" fill="hold"/>
                                        <p:tgtEl>
                                          <p:spTgt spid="26"/>
                                        </p:tgtEl>
                                        <p:attrNameLst>
                                          <p:attrName>style.visibility</p:attrName>
                                        </p:attrNameLst>
                                      </p:cBhvr>
                                      <p:to>
                                        <p:strVal val="visible"/>
                                      </p:to>
                                    </p:set>
                                    <p:animEffect transition="in" filter="box(out)">
                                      <p:cBhvr>
                                        <p:cTn id="18" dur="6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p:tmAbs val="0"/>
                                  </p:iterate>
                                  <p:childTnLst>
                                    <p:set>
                                      <p:cBhvr>
                                        <p:cTn id="22" fill="hold"/>
                                        <p:tgtEl>
                                          <p:spTgt spid="22"/>
                                        </p:tgtEl>
                                        <p:attrNameLst>
                                          <p:attrName>style.visibility</p:attrName>
                                        </p:attrNameLst>
                                      </p:cBhvr>
                                      <p:to>
                                        <p:strVal val="visible"/>
                                      </p:to>
                                    </p:set>
                                    <p:animEffect transition="in" filter="wipe(left)">
                                      <p:cBhvr>
                                        <p:cTn id="23" dur="600"/>
                                        <p:tgtEl>
                                          <p:spTgt spid="22"/>
                                        </p:tgtEl>
                                      </p:cBhvr>
                                    </p:animEffect>
                                  </p:childTnLst>
                                </p:cTn>
                              </p:par>
                              <p:par>
                                <p:cTn id="24" presetID="4" presetClass="entr" presetSubtype="32" fill="hold" grpId="0" nodeType="withEffect">
                                  <p:stCondLst>
                                    <p:cond delay="0"/>
                                  </p:stCondLst>
                                  <p:iterate>
                                    <p:tmAbs val="0"/>
                                  </p:iterate>
                                  <p:childTnLst>
                                    <p:set>
                                      <p:cBhvr>
                                        <p:cTn id="25" fill="hold"/>
                                        <p:tgtEl>
                                          <p:spTgt spid="27"/>
                                        </p:tgtEl>
                                        <p:attrNameLst>
                                          <p:attrName>style.visibility</p:attrName>
                                        </p:attrNameLst>
                                      </p:cBhvr>
                                      <p:to>
                                        <p:strVal val="visible"/>
                                      </p:to>
                                    </p:set>
                                    <p:animEffect transition="in" filter="box(out)">
                                      <p:cBhvr>
                                        <p:cTn id="26" dur="6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p:tmAbs val="0"/>
                                  </p:iterate>
                                  <p:childTnLst>
                                    <p:set>
                                      <p:cBhvr>
                                        <p:cTn id="30" fill="hold"/>
                                        <p:tgtEl>
                                          <p:spTgt spid="23"/>
                                        </p:tgtEl>
                                        <p:attrNameLst>
                                          <p:attrName>style.visibility</p:attrName>
                                        </p:attrNameLst>
                                      </p:cBhvr>
                                      <p:to>
                                        <p:strVal val="visible"/>
                                      </p:to>
                                    </p:set>
                                    <p:animEffect transition="in" filter="wipe(left)">
                                      <p:cBhvr>
                                        <p:cTn id="31" dur="600"/>
                                        <p:tgtEl>
                                          <p:spTgt spid="23"/>
                                        </p:tgtEl>
                                      </p:cBhvr>
                                    </p:animEffect>
                                  </p:childTnLst>
                                </p:cTn>
                              </p:par>
                              <p:par>
                                <p:cTn id="32" presetID="4" presetClass="entr" presetSubtype="32" fill="hold" grpId="0" nodeType="withEffect">
                                  <p:stCondLst>
                                    <p:cond delay="0"/>
                                  </p:stCondLst>
                                  <p:iterate>
                                    <p:tmAbs val="0"/>
                                  </p:iterate>
                                  <p:childTnLst>
                                    <p:set>
                                      <p:cBhvr>
                                        <p:cTn id="33" fill="hold"/>
                                        <p:tgtEl>
                                          <p:spTgt spid="28"/>
                                        </p:tgtEl>
                                        <p:attrNameLst>
                                          <p:attrName>style.visibility</p:attrName>
                                        </p:attrNameLst>
                                      </p:cBhvr>
                                      <p:to>
                                        <p:strVal val="visible"/>
                                      </p:to>
                                    </p:set>
                                    <p:animEffect transition="in" filter="box(out)">
                                      <p:cBhvr>
                                        <p:cTn id="34" dur="6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dvAuto="0"/>
      <p:bldP spid="22" grpId="0" animBg="1" advAuto="0"/>
      <p:bldP spid="23" grpId="0" animBg="1" advAuto="0"/>
      <p:bldP spid="24" grpId="0" animBg="1" advAuto="0"/>
      <p:bldP spid="25" grpId="0" animBg="1" advAuto="0"/>
      <p:bldP spid="26" grpId="0" animBg="1" advAuto="0"/>
      <p:bldP spid="27" grpId="0" animBg="1" advAuto="0"/>
      <p:bldP spid="28"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Google Shape;18;p1">
            <a:extLst>
              <a:ext uri="{FF2B5EF4-FFF2-40B4-BE49-F238E27FC236}">
                <a16:creationId xmlns:a16="http://schemas.microsoft.com/office/drawing/2014/main" xmlns="" id="{9E793AD5-55EC-4900-AC69-8DC246358E32}"/>
              </a:ext>
            </a:extLst>
          </p:cNvPr>
          <p:cNvSpPr txBox="1"/>
          <p:nvPr/>
        </p:nvSpPr>
        <p:spPr>
          <a:xfrm>
            <a:off x="1776208" y="5024845"/>
            <a:ext cx="901824" cy="2769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74" tIns="34274" rIns="34274" bIns="34274">
            <a:spAutoFit/>
          </a:bodyPr>
          <a:lstStyle>
            <a:lvl1pPr>
              <a:defRPr>
                <a:solidFill>
                  <a:srgbClr val="535353"/>
                </a:solidFill>
                <a:latin typeface="Avenir Roman"/>
                <a:ea typeface="Avenir Roman"/>
                <a:cs typeface="Avenir Roman"/>
                <a:sym typeface="Avenir Roman"/>
              </a:defRPr>
            </a:lvl1pPr>
          </a:lstStyle>
          <a:p>
            <a:r>
              <a:rPr sz="1350" dirty="0"/>
              <a:t>    </a:t>
            </a:r>
          </a:p>
        </p:txBody>
      </p:sp>
      <p:sp>
        <p:nvSpPr>
          <p:cNvPr id="52" name="Google Shape;25;p1">
            <a:extLst>
              <a:ext uri="{FF2B5EF4-FFF2-40B4-BE49-F238E27FC236}">
                <a16:creationId xmlns:a16="http://schemas.microsoft.com/office/drawing/2014/main" xmlns="" id="{8C5A9052-500F-4997-97FB-753CC688D4D8}"/>
              </a:ext>
            </a:extLst>
          </p:cNvPr>
          <p:cNvSpPr/>
          <p:nvPr/>
        </p:nvSpPr>
        <p:spPr>
          <a:xfrm rot="3660516">
            <a:off x="6266743" y="4478714"/>
            <a:ext cx="167186" cy="6371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399" y="1686"/>
                  <a:pt x="4620" y="3404"/>
                  <a:pt x="6659" y="5150"/>
                </a:cubicBezTo>
                <a:cubicBezTo>
                  <a:pt x="12876" y="10475"/>
                  <a:pt x="17365" y="1603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3" name="Google Shape;26;p1">
            <a:extLst>
              <a:ext uri="{FF2B5EF4-FFF2-40B4-BE49-F238E27FC236}">
                <a16:creationId xmlns:a16="http://schemas.microsoft.com/office/drawing/2014/main" xmlns="" id="{22A198AE-184D-4A23-9786-664E4391D777}"/>
              </a:ext>
            </a:extLst>
          </p:cNvPr>
          <p:cNvSpPr/>
          <p:nvPr/>
        </p:nvSpPr>
        <p:spPr>
          <a:xfrm rot="6244949">
            <a:off x="5650651" y="4931827"/>
            <a:ext cx="393065" cy="447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7030A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5" name="Google Shape;28;p1">
            <a:extLst>
              <a:ext uri="{FF2B5EF4-FFF2-40B4-BE49-F238E27FC236}">
                <a16:creationId xmlns:a16="http://schemas.microsoft.com/office/drawing/2014/main" xmlns="" id="{FA613C28-E942-4449-8586-D1E62627BC1C}"/>
              </a:ext>
            </a:extLst>
          </p:cNvPr>
          <p:cNvSpPr/>
          <p:nvPr/>
        </p:nvSpPr>
        <p:spPr>
          <a:xfrm>
            <a:off x="6400800" y="3567329"/>
            <a:ext cx="1912911" cy="1157072"/>
          </a:xfrm>
          <a:prstGeom prst="ellipse">
            <a:avLst/>
          </a:prstGeom>
          <a:solidFill>
            <a:schemeClr val="accent4">
              <a:lumMod val="75000"/>
            </a:schemeClr>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56" name="Google Shape;29;p1">
            <a:extLst>
              <a:ext uri="{FF2B5EF4-FFF2-40B4-BE49-F238E27FC236}">
                <a16:creationId xmlns:a16="http://schemas.microsoft.com/office/drawing/2014/main" xmlns="" id="{84C73546-8D43-4DF7-B130-B0CF9D86E82E}"/>
              </a:ext>
            </a:extLst>
          </p:cNvPr>
          <p:cNvSpPr/>
          <p:nvPr/>
        </p:nvSpPr>
        <p:spPr>
          <a:xfrm>
            <a:off x="6467655" y="3657306"/>
            <a:ext cx="1749188" cy="947464"/>
          </a:xfrm>
          <a:prstGeom prst="ellipse">
            <a:avLst/>
          </a:prstGeom>
          <a:gradFill>
            <a:gsLst>
              <a:gs pos="0">
                <a:srgbClr val="CDD5D8"/>
              </a:gs>
              <a:gs pos="40">
                <a:srgbClr val="CDD5D8"/>
              </a:gs>
              <a:gs pos="36679">
                <a:srgbClr val="E6EAEB"/>
              </a:gs>
              <a:gs pos="77154">
                <a:srgbClr val="FFFFFF"/>
              </a:gs>
              <a:gs pos="100000">
                <a:srgbClr val="FFFFFF"/>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instrucțiuni</a:t>
            </a:r>
          </a:p>
        </p:txBody>
      </p:sp>
      <p:sp>
        <p:nvSpPr>
          <p:cNvPr id="59" name="Google Shape;32;p1">
            <a:extLst>
              <a:ext uri="{FF2B5EF4-FFF2-40B4-BE49-F238E27FC236}">
                <a16:creationId xmlns:a16="http://schemas.microsoft.com/office/drawing/2014/main" xmlns="" id="{623C7793-4BD9-4096-8200-1A51BC65BA52}"/>
              </a:ext>
            </a:extLst>
          </p:cNvPr>
          <p:cNvSpPr/>
          <p:nvPr/>
        </p:nvSpPr>
        <p:spPr>
          <a:xfrm rot="18009338" flipH="1">
            <a:off x="4327895" y="4982518"/>
            <a:ext cx="464103" cy="77334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7845" y="5186"/>
                  <a:pt x="13381" y="10093"/>
                  <a:pt x="8272" y="14650"/>
                </a:cubicBezTo>
                <a:cubicBezTo>
                  <a:pt x="5611" y="17024"/>
                  <a:pt x="2780" y="19297"/>
                  <a:pt x="0" y="21600"/>
                </a:cubicBezTo>
              </a:path>
            </a:pathLst>
          </a:custGeom>
          <a:ln w="38100">
            <a:solidFill>
              <a:srgbClr val="FF00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0" name="Google Shape;33;p1">
            <a:extLst>
              <a:ext uri="{FF2B5EF4-FFF2-40B4-BE49-F238E27FC236}">
                <a16:creationId xmlns:a16="http://schemas.microsoft.com/office/drawing/2014/main" xmlns="" id="{F2A9DFF1-DC6E-4029-8D1B-AE845A16D622}"/>
              </a:ext>
            </a:extLst>
          </p:cNvPr>
          <p:cNvSpPr/>
          <p:nvPr/>
        </p:nvSpPr>
        <p:spPr>
          <a:xfrm rot="16866473" flipH="1">
            <a:off x="2417238" y="4382747"/>
            <a:ext cx="367158" cy="7746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182" y="6395"/>
                  <a:pt x="15437" y="13650"/>
                  <a:pt x="21600" y="21600"/>
                </a:cubicBezTo>
              </a:path>
            </a:pathLst>
          </a:custGeom>
          <a:ln w="38100">
            <a:solidFill>
              <a:srgbClr val="FF8A00"/>
            </a:solidFill>
            <a:miter lim="8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1" name="Google Shape;34;p1">
            <a:extLst>
              <a:ext uri="{FF2B5EF4-FFF2-40B4-BE49-F238E27FC236}">
                <a16:creationId xmlns:a16="http://schemas.microsoft.com/office/drawing/2014/main" xmlns="" id="{C665DEE4-1B6A-4A90-A9EB-1863349A43FB}"/>
              </a:ext>
            </a:extLst>
          </p:cNvPr>
          <p:cNvSpPr/>
          <p:nvPr/>
        </p:nvSpPr>
        <p:spPr>
          <a:xfrm flipH="1">
            <a:off x="829066" y="3523135"/>
            <a:ext cx="1994595" cy="1157072"/>
          </a:xfrm>
          <a:prstGeom prst="ellipse">
            <a:avLst/>
          </a:prstGeom>
          <a:solidFill>
            <a:srgbClr val="FF6600"/>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2" name="Google Shape;35;p1">
            <a:extLst>
              <a:ext uri="{FF2B5EF4-FFF2-40B4-BE49-F238E27FC236}">
                <a16:creationId xmlns:a16="http://schemas.microsoft.com/office/drawing/2014/main" xmlns="" id="{6D23BD2E-595B-4256-B6FD-CC2AB343292F}"/>
              </a:ext>
            </a:extLst>
          </p:cNvPr>
          <p:cNvSpPr/>
          <p:nvPr/>
        </p:nvSpPr>
        <p:spPr>
          <a:xfrm flipH="1">
            <a:off x="938288" y="3619518"/>
            <a:ext cx="1749194"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obiectiv</a:t>
            </a:r>
          </a:p>
        </p:txBody>
      </p:sp>
      <p:sp>
        <p:nvSpPr>
          <p:cNvPr id="64" name="Google Shape;37;p1">
            <a:extLst>
              <a:ext uri="{FF2B5EF4-FFF2-40B4-BE49-F238E27FC236}">
                <a16:creationId xmlns:a16="http://schemas.microsoft.com/office/drawing/2014/main" xmlns="" id="{1F118D97-F3CB-4512-909B-E3E81BA91DF7}"/>
              </a:ext>
            </a:extLst>
          </p:cNvPr>
          <p:cNvSpPr/>
          <p:nvPr/>
        </p:nvSpPr>
        <p:spPr>
          <a:xfrm flipH="1">
            <a:off x="2364378" y="4647906"/>
            <a:ext cx="1994598" cy="1157072"/>
          </a:xfrm>
          <a:prstGeom prst="ellipse">
            <a:avLst/>
          </a:prstGeom>
          <a:solidFill>
            <a:srgbClr val="CC0099"/>
          </a:solidFill>
          <a:ln w="12700">
            <a:miter lim="400000"/>
          </a:ln>
        </p:spPr>
        <p:txBody>
          <a:bodyPr lIns="0" tIns="0" rIns="0" bIns="0" anchor="ctr"/>
          <a:lstStyle/>
          <a:p>
            <a:pPr>
              <a:defRPr>
                <a:solidFill>
                  <a:srgbClr val="FFFFFF"/>
                </a:solidFill>
                <a:latin typeface="Avenir Roman"/>
                <a:ea typeface="Avenir Roman"/>
                <a:cs typeface="Avenir Roman"/>
                <a:sym typeface="Avenir Roman"/>
              </a:defRPr>
            </a:pPr>
            <a:endParaRPr sz="1350"/>
          </a:p>
        </p:txBody>
      </p:sp>
      <p:sp>
        <p:nvSpPr>
          <p:cNvPr id="65" name="Google Shape;38;p1">
            <a:extLst>
              <a:ext uri="{FF2B5EF4-FFF2-40B4-BE49-F238E27FC236}">
                <a16:creationId xmlns:a16="http://schemas.microsoft.com/office/drawing/2014/main" xmlns="" id="{C8241456-DBDF-4583-84F6-2AECF238C433}"/>
              </a:ext>
            </a:extLst>
          </p:cNvPr>
          <p:cNvSpPr/>
          <p:nvPr/>
        </p:nvSpPr>
        <p:spPr>
          <a:xfrm flipH="1">
            <a:off x="2487080" y="4740251"/>
            <a:ext cx="1749193"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grup țintă</a:t>
            </a:r>
          </a:p>
        </p:txBody>
      </p:sp>
      <p:sp>
        <p:nvSpPr>
          <p:cNvPr id="67" name="Google Shape;40;p1">
            <a:extLst>
              <a:ext uri="{FF2B5EF4-FFF2-40B4-BE49-F238E27FC236}">
                <a16:creationId xmlns:a16="http://schemas.microsoft.com/office/drawing/2014/main" xmlns="" id="{222B9482-6A6D-4BBF-B112-62D5A387865F}"/>
              </a:ext>
            </a:extLst>
          </p:cNvPr>
          <p:cNvSpPr/>
          <p:nvPr/>
        </p:nvSpPr>
        <p:spPr>
          <a:xfrm flipH="1">
            <a:off x="4584892" y="4699586"/>
            <a:ext cx="1994594" cy="1157072"/>
          </a:xfrm>
          <a:prstGeom prst="ellipse">
            <a:avLst/>
          </a:prstGeom>
          <a:solidFill>
            <a:srgbClr val="92D050"/>
          </a:solidFill>
          <a:ln w="12700">
            <a:miter lim="400000"/>
          </a:ln>
        </p:spPr>
        <p:txBody>
          <a:bodyPr lIns="0" tIns="0" rIns="0" bIns="0" anchor="ctr"/>
          <a:lstStyle/>
          <a:p>
            <a:pPr>
              <a:defRPr>
                <a:solidFill>
                  <a:srgbClr val="FFFFFF"/>
                </a:solidFill>
              </a:defRPr>
            </a:pPr>
            <a:endParaRPr sz="1350"/>
          </a:p>
        </p:txBody>
      </p:sp>
      <p:sp>
        <p:nvSpPr>
          <p:cNvPr id="68" name="Google Shape;41;p1">
            <a:extLst>
              <a:ext uri="{FF2B5EF4-FFF2-40B4-BE49-F238E27FC236}">
                <a16:creationId xmlns:a16="http://schemas.microsoft.com/office/drawing/2014/main" xmlns="" id="{0C82CC1A-2347-4F43-BBA5-C2F2FE152CE8}"/>
              </a:ext>
            </a:extLst>
          </p:cNvPr>
          <p:cNvSpPr/>
          <p:nvPr/>
        </p:nvSpPr>
        <p:spPr>
          <a:xfrm flipH="1">
            <a:off x="4714790" y="4812885"/>
            <a:ext cx="1749188" cy="947464"/>
          </a:xfrm>
          <a:prstGeom prst="ellipse">
            <a:avLst/>
          </a:prstGeom>
          <a:gradFill>
            <a:gsLst>
              <a:gs pos="0">
                <a:srgbClr val="FFFFFF"/>
              </a:gs>
              <a:gs pos="22846">
                <a:srgbClr val="FFFFFF"/>
              </a:gs>
              <a:gs pos="63321">
                <a:srgbClr val="E6EAEB"/>
              </a:gs>
              <a:gs pos="99960">
                <a:srgbClr val="CDD5D8"/>
              </a:gs>
              <a:gs pos="100000">
                <a:srgbClr val="CDD5D8"/>
              </a:gs>
            </a:gsLst>
            <a:lin ang="2089253"/>
          </a:gradFill>
          <a:ln>
            <a:solidFill>
              <a:srgbClr val="FFFFFF"/>
            </a:solidFill>
            <a:miter lim="8000"/>
          </a:ln>
          <a:effectLst>
            <a:outerShdw blurRad="419100" dist="466023" dir="2315233" rotWithShape="0">
              <a:srgbClr val="000000">
                <a:alpha val="38039"/>
              </a:srgbClr>
            </a:outerShdw>
          </a:effectLst>
        </p:spPr>
        <p:txBody>
          <a:bodyPr lIns="0" tIns="0" rIns="0" bIns="0" anchor="ctr"/>
          <a:lstStyle/>
          <a:p>
            <a:pPr algn="ctr">
              <a:defRPr>
                <a:solidFill>
                  <a:srgbClr val="FFFFFF"/>
                </a:solidFill>
                <a:latin typeface="Avenir Roman"/>
                <a:ea typeface="Avenir Roman"/>
                <a:cs typeface="Avenir Roman"/>
                <a:sym typeface="Avenir Roman"/>
              </a:defRPr>
            </a:pPr>
            <a:r>
              <a:rPr lang="nl-NL" dirty="0">
                <a:solidFill>
                  <a:schemeClr val="tx1">
                    <a:lumMod val="75000"/>
                    <a:lumOff val="25000"/>
                  </a:schemeClr>
                </a:solidFill>
              </a:rPr>
              <a:t>durată</a:t>
            </a:r>
          </a:p>
        </p:txBody>
      </p:sp>
      <p:sp>
        <p:nvSpPr>
          <p:cNvPr id="87" name="Tekstvak 86">
            <a:extLst>
              <a:ext uri="{FF2B5EF4-FFF2-40B4-BE49-F238E27FC236}">
                <a16:creationId xmlns:a16="http://schemas.microsoft.com/office/drawing/2014/main" xmlns="" id="{3EDA245C-3957-4B62-955D-975E251AC84F}"/>
              </a:ext>
            </a:extLst>
          </p:cNvPr>
          <p:cNvSpPr txBox="1"/>
          <p:nvPr/>
        </p:nvSpPr>
        <p:spPr>
          <a:xfrm>
            <a:off x="2364378" y="2864495"/>
            <a:ext cx="4455017" cy="492122"/>
          </a:xfrm>
          <a:prstGeom prst="rect">
            <a:avLst/>
          </a:prstGeom>
          <a:noFill/>
        </p:spPr>
        <p:txBody>
          <a:bodyPr wrap="square">
            <a:spAutoFit/>
          </a:bodyPr>
          <a:lstStyle/>
          <a:p>
            <a:pPr lvl="0" algn="ctr">
              <a:lnSpc>
                <a:spcPct val="115000"/>
              </a:lnSpc>
              <a:spcBef>
                <a:spcPct val="0"/>
              </a:spcBef>
              <a:spcAft>
                <a:spcPts val="600"/>
              </a:spcAft>
              <a:defRPr/>
            </a:pPr>
            <a:r>
              <a:rPr lang="en-GB" sz="2400" dirty="0" err="1">
                <a:solidFill>
                  <a:srgbClr val="0770B1"/>
                </a:solidFill>
                <a:latin typeface="+mj-lt"/>
                <a:ea typeface="+mj-ea"/>
                <a:cs typeface="+mj-cs"/>
              </a:rPr>
              <a:t>Cele</a:t>
            </a:r>
            <a:r>
              <a:rPr lang="en-GB" sz="2400" dirty="0">
                <a:solidFill>
                  <a:srgbClr val="0770B1"/>
                </a:solidFill>
                <a:latin typeface="+mj-lt"/>
                <a:ea typeface="+mj-ea"/>
                <a:cs typeface="+mj-cs"/>
              </a:rPr>
              <a:t> 6 </a:t>
            </a:r>
            <a:r>
              <a:rPr lang="en-GB" sz="2400" dirty="0" err="1">
                <a:solidFill>
                  <a:srgbClr val="0770B1"/>
                </a:solidFill>
                <a:latin typeface="+mj-lt"/>
                <a:ea typeface="+mj-ea"/>
                <a:cs typeface="+mj-cs"/>
              </a:rPr>
              <a:t>întrebări</a:t>
            </a:r>
            <a:endParaRPr lang="en-GB" sz="2400" dirty="0">
              <a:solidFill>
                <a:srgbClr val="0770B1"/>
              </a:solidFill>
              <a:latin typeface="+mj-lt"/>
              <a:ea typeface="+mj-ea"/>
              <a:cs typeface="+mj-cs"/>
            </a:endParaRPr>
          </a:p>
        </p:txBody>
      </p:sp>
      <p:sp>
        <p:nvSpPr>
          <p:cNvPr id="4" name="Заглавие 3">
            <a:extLst>
              <a:ext uri="{FF2B5EF4-FFF2-40B4-BE49-F238E27FC236}">
                <a16:creationId xmlns:a16="http://schemas.microsoft.com/office/drawing/2014/main" xmlns="" id="{A19C4472-5BB0-47B2-842D-D5930503B17E}"/>
              </a:ext>
            </a:extLst>
          </p:cNvPr>
          <p:cNvSpPr>
            <a:spLocks noGrp="1"/>
          </p:cNvSpPr>
          <p:nvPr>
            <p:ph type="title"/>
          </p:nvPr>
        </p:nvSpPr>
        <p:spPr/>
        <p:txBody>
          <a:bodyPr>
            <a:normAutofit/>
          </a:bodyPr>
          <a:lstStyle/>
          <a:p>
            <a:r>
              <a:rPr lang="ro-RO" dirty="0"/>
              <a:t>Gândire critică</a:t>
            </a:r>
            <a:r>
              <a:rPr lang="en-GB" dirty="0"/>
              <a:t>: E</a:t>
            </a:r>
            <a:r>
              <a:rPr lang="ro-RO" dirty="0"/>
              <a:t>xercițiul 2</a:t>
            </a:r>
            <a:endParaRPr lang="bg-BG" dirty="0"/>
          </a:p>
        </p:txBody>
      </p:sp>
      <p:sp>
        <p:nvSpPr>
          <p:cNvPr id="19" name="Tijdelijke aanduiding voor dianummer 5">
            <a:extLst>
              <a:ext uri="{FF2B5EF4-FFF2-40B4-BE49-F238E27FC236}">
                <a16:creationId xmlns:a16="http://schemas.microsoft.com/office/drawing/2014/main" xmlns="" id="{BF4625FA-0765-49B7-AA71-101473C40CAB}"/>
              </a:ext>
            </a:extLst>
          </p:cNvPr>
          <p:cNvSpPr>
            <a:spLocks noGrp="1"/>
          </p:cNvSpPr>
          <p:nvPr>
            <p:ph type="sldNum" sz="quarter" idx="12"/>
          </p:nvPr>
        </p:nvSpPr>
        <p:spPr>
          <a:xfrm>
            <a:off x="6553200" y="6356354"/>
            <a:ext cx="1905000" cy="365125"/>
          </a:xfrm>
        </p:spPr>
        <p:txBody>
          <a:bodyPr/>
          <a:lstStyle/>
          <a:p>
            <a:fld id="{CB318F78-A315-46C9-8B3F-2431B4397D31}" type="slidenum">
              <a:rPr lang="en-US" smtClean="0"/>
              <a:t>30</a:t>
            </a:fld>
            <a:endParaRPr lang="en-US" dirty="0"/>
          </a:p>
        </p:txBody>
      </p:sp>
      <p:sp>
        <p:nvSpPr>
          <p:cNvPr id="18" name="Текстово поле 17">
            <a:extLst>
              <a:ext uri="{FF2B5EF4-FFF2-40B4-BE49-F238E27FC236}">
                <a16:creationId xmlns:a16="http://schemas.microsoft.com/office/drawing/2014/main" xmlns="" id="{C2C49050-67CD-44DF-93F6-C0BFF1DB7413}"/>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4</a:t>
            </a:r>
            <a:endParaRPr lang="bg-BG" b="1" dirty="0">
              <a:solidFill>
                <a:schemeClr val="accent3">
                  <a:lumMod val="75000"/>
                </a:schemeClr>
              </a:solidFill>
            </a:endParaRPr>
          </a:p>
        </p:txBody>
      </p:sp>
    </p:spTree>
    <p:extLst>
      <p:ext uri="{BB962C8B-B14F-4D97-AF65-F5344CB8AC3E}">
        <p14:creationId xmlns:p14="http://schemas.microsoft.com/office/powerpoint/2010/main" val="3156202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54B56165-4C55-462A-BEC1-6A6EA30959F3}"/>
              </a:ext>
            </a:extLst>
          </p:cNvPr>
          <p:cNvSpPr>
            <a:spLocks noGrp="1"/>
          </p:cNvSpPr>
          <p:nvPr>
            <p:ph idx="1"/>
          </p:nvPr>
        </p:nvSpPr>
        <p:spPr/>
        <p:txBody>
          <a:bodyPr>
            <a:normAutofit/>
          </a:bodyPr>
          <a:lstStyle/>
          <a:p>
            <a:pPr marL="0" indent="0">
              <a:buNone/>
            </a:pPr>
            <a:endParaRPr lang="bg-BG" sz="2200" dirty="0"/>
          </a:p>
          <a:p>
            <a:pPr marL="0" indent="0">
              <a:buNone/>
            </a:pPr>
            <a:r>
              <a:rPr lang="nl-NL" b="1" dirty="0" smtClean="0"/>
              <a:t>Exerc</a:t>
            </a:r>
            <a:r>
              <a:rPr lang="ro-RO" b="1" dirty="0" smtClean="0"/>
              <a:t>iții</a:t>
            </a:r>
            <a:endParaRPr lang="nl-NL" b="1" dirty="0"/>
          </a:p>
          <a:p>
            <a:pPr marL="385763" indent="-385763">
              <a:buFont typeface="+mj-lt"/>
              <a:buAutoNum type="arabicPeriod"/>
            </a:pPr>
            <a:r>
              <a:rPr lang="nl-NL" sz="2200" dirty="0"/>
              <a:t>Ce v-a impresionat?</a:t>
            </a:r>
          </a:p>
          <a:p>
            <a:pPr marL="385763" indent="-385763">
              <a:buFont typeface="+mj-lt"/>
              <a:buAutoNum type="arabicPeriod"/>
            </a:pPr>
            <a:r>
              <a:rPr lang="nl-NL" sz="2200" dirty="0"/>
              <a:t>Un bun părinte/consilier?</a:t>
            </a:r>
          </a:p>
          <a:p>
            <a:pPr marL="385763" indent="-385763">
              <a:buFont typeface="+mj-lt"/>
              <a:buAutoNum type="arabicPeriod"/>
            </a:pPr>
            <a:r>
              <a:rPr lang="nl-NL" sz="2200" dirty="0"/>
              <a:t>Construiește-ți propriul model</a:t>
            </a:r>
          </a:p>
          <a:p>
            <a:pPr marL="385763" indent="-385763">
              <a:buFont typeface="+mj-lt"/>
              <a:buAutoNum type="arabicPeriod"/>
            </a:pPr>
            <a:r>
              <a:rPr lang="nl-NL" sz="2200" dirty="0"/>
              <a:t>Încearcă o propoziție</a:t>
            </a:r>
          </a:p>
          <a:p>
            <a:pPr marL="385763" indent="-385763">
              <a:buFont typeface="+mj-lt"/>
              <a:buAutoNum type="arabicPeriod"/>
            </a:pPr>
            <a:r>
              <a:rPr lang="nl-NL" sz="2200" dirty="0"/>
              <a:t>Cele 6 întrebări</a:t>
            </a:r>
          </a:p>
        </p:txBody>
      </p:sp>
      <p:sp>
        <p:nvSpPr>
          <p:cNvPr id="6" name="Tijdelijke aanduiding voor dianummer 5">
            <a:extLst>
              <a:ext uri="{FF2B5EF4-FFF2-40B4-BE49-F238E27FC236}">
                <a16:creationId xmlns:a16="http://schemas.microsoft.com/office/drawing/2014/main" xmlns="" id="{15DE8C88-DA4E-4102-BED5-3199087019FA}"/>
              </a:ext>
            </a:extLst>
          </p:cNvPr>
          <p:cNvSpPr>
            <a:spLocks noGrp="1"/>
          </p:cNvSpPr>
          <p:nvPr>
            <p:ph type="sldNum" sz="quarter" idx="12"/>
          </p:nvPr>
        </p:nvSpPr>
        <p:spPr/>
        <p:txBody>
          <a:bodyPr/>
          <a:lstStyle/>
          <a:p>
            <a:fld id="{CB318F78-A315-46C9-8B3F-2431B4397D31}" type="slidenum">
              <a:rPr lang="en-US" smtClean="0"/>
              <a:t>31</a:t>
            </a:fld>
            <a:endParaRPr lang="en-US" dirty="0"/>
          </a:p>
        </p:txBody>
      </p:sp>
      <p:sp>
        <p:nvSpPr>
          <p:cNvPr id="8" name="Group">
            <a:extLst>
              <a:ext uri="{FF2B5EF4-FFF2-40B4-BE49-F238E27FC236}">
                <a16:creationId xmlns:a16="http://schemas.microsoft.com/office/drawing/2014/main" xmlns="" id="{B537362E-CB84-4B66-B0BF-C9C765CF20B8}"/>
              </a:ext>
            </a:extLst>
          </p:cNvPr>
          <p:cNvSpPr/>
          <p:nvPr/>
        </p:nvSpPr>
        <p:spPr>
          <a:xfrm rot="8952934" flipH="1">
            <a:off x="5109407" y="2769039"/>
            <a:ext cx="2695386" cy="2156783"/>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5">
              <a:shade val="50000"/>
            </a:schemeClr>
          </a:lnRef>
          <a:fillRef idx="1">
            <a:schemeClr val="accent5"/>
          </a:fillRef>
          <a:effectRef idx="0">
            <a:schemeClr val="accent5"/>
          </a:effectRef>
          <a:fontRef idx="minor">
            <a:schemeClr val="lt1"/>
          </a:fontRef>
        </p:style>
        <p:txBody>
          <a:bodyPr lIns="45718" tIns="45718" rIns="45718" bIns="45718" anchor="ctr"/>
          <a:lstStyle/>
          <a:p>
            <a:pPr>
              <a:defRPr>
                <a:solidFill>
                  <a:srgbClr val="FFFFFF"/>
                </a:solidFill>
              </a:defRPr>
            </a:pPr>
            <a:endParaRPr/>
          </a:p>
        </p:txBody>
      </p:sp>
      <p:sp>
        <p:nvSpPr>
          <p:cNvPr id="9" name="Group">
            <a:extLst>
              <a:ext uri="{FF2B5EF4-FFF2-40B4-BE49-F238E27FC236}">
                <a16:creationId xmlns:a16="http://schemas.microsoft.com/office/drawing/2014/main" xmlns="" id="{BA95CC93-EB7F-40FC-B06B-8FE52CD72EDE}"/>
              </a:ext>
            </a:extLst>
          </p:cNvPr>
          <p:cNvSpPr/>
          <p:nvPr/>
        </p:nvSpPr>
        <p:spPr>
          <a:xfrm rot="21055045">
            <a:off x="5205508" y="3444182"/>
            <a:ext cx="2695384" cy="2156784"/>
          </a:xfrm>
          <a:custGeom>
            <a:avLst/>
            <a:gdLst/>
            <a:ahLst/>
            <a:cxnLst>
              <a:cxn ang="0">
                <a:pos x="wd2" y="hd2"/>
              </a:cxn>
              <a:cxn ang="5400000">
                <a:pos x="wd2" y="hd2"/>
              </a:cxn>
              <a:cxn ang="10800000">
                <a:pos x="wd2" y="hd2"/>
              </a:cxn>
              <a:cxn ang="16200000">
                <a:pos x="wd2" y="hd2"/>
              </a:cxn>
            </a:cxnLst>
            <a:rect l="0" t="0" r="r" b="b"/>
            <a:pathLst>
              <a:path w="21046" h="20890" extrusionOk="0">
                <a:moveTo>
                  <a:pt x="20263" y="20153"/>
                </a:moveTo>
                <a:lnTo>
                  <a:pt x="20114" y="19808"/>
                </a:lnTo>
                <a:cubicBezTo>
                  <a:pt x="19788" y="19503"/>
                  <a:pt x="19424" y="19266"/>
                  <a:pt x="19037" y="19106"/>
                </a:cubicBezTo>
                <a:cubicBezTo>
                  <a:pt x="16831" y="18198"/>
                  <a:pt x="14693" y="19791"/>
                  <a:pt x="12449" y="20477"/>
                </a:cubicBezTo>
                <a:cubicBezTo>
                  <a:pt x="11276" y="20836"/>
                  <a:pt x="10083" y="20946"/>
                  <a:pt x="8915" y="20865"/>
                </a:cubicBezTo>
                <a:cubicBezTo>
                  <a:pt x="5853" y="20651"/>
                  <a:pt x="2863" y="19116"/>
                  <a:pt x="1189" y="15904"/>
                </a:cubicBezTo>
                <a:cubicBezTo>
                  <a:pt x="228" y="14060"/>
                  <a:pt x="-168" y="11858"/>
                  <a:pt x="66" y="9646"/>
                </a:cubicBezTo>
                <a:cubicBezTo>
                  <a:pt x="465" y="5874"/>
                  <a:pt x="2155" y="3008"/>
                  <a:pt x="4538" y="1416"/>
                </a:cubicBezTo>
                <a:cubicBezTo>
                  <a:pt x="7638" y="-654"/>
                  <a:pt x="11667" y="-453"/>
                  <a:pt x="15050" y="2008"/>
                </a:cubicBezTo>
                <a:cubicBezTo>
                  <a:pt x="17273" y="3625"/>
                  <a:pt x="19052" y="6034"/>
                  <a:pt x="20076" y="8932"/>
                </a:cubicBezTo>
                <a:cubicBezTo>
                  <a:pt x="21230" y="12199"/>
                  <a:pt x="21432" y="16074"/>
                  <a:pt x="20263" y="20153"/>
                </a:cubicBezTo>
                <a:close/>
              </a:path>
            </a:pathLst>
          </a:custGeom>
          <a:ln/>
        </p:spPr>
        <p:style>
          <a:lnRef idx="2">
            <a:schemeClr val="accent6">
              <a:shade val="50000"/>
            </a:schemeClr>
          </a:lnRef>
          <a:fillRef idx="1">
            <a:schemeClr val="accent6"/>
          </a:fillRef>
          <a:effectRef idx="0">
            <a:schemeClr val="accent6"/>
          </a:effectRef>
          <a:fontRef idx="minor">
            <a:schemeClr val="lt1"/>
          </a:fontRef>
        </p:style>
        <p:txBody>
          <a:bodyPr lIns="45718" tIns="45718" rIns="45718" bIns="45718" anchor="ctr"/>
          <a:lstStyle/>
          <a:p>
            <a:pPr>
              <a:defRPr>
                <a:solidFill>
                  <a:srgbClr val="FFFFFF"/>
                </a:solidFill>
              </a:defRPr>
            </a:pPr>
            <a:endParaRPr/>
          </a:p>
        </p:txBody>
      </p:sp>
      <p:sp>
        <p:nvSpPr>
          <p:cNvPr id="10" name="TextBox 52">
            <a:extLst>
              <a:ext uri="{FF2B5EF4-FFF2-40B4-BE49-F238E27FC236}">
                <a16:creationId xmlns:a16="http://schemas.microsoft.com/office/drawing/2014/main" xmlns="" id="{118343F5-6911-4ED8-B68E-0D41F99AD917}"/>
              </a:ext>
            </a:extLst>
          </p:cNvPr>
          <p:cNvSpPr txBox="1"/>
          <p:nvPr/>
        </p:nvSpPr>
        <p:spPr>
          <a:xfrm rot="3763929">
            <a:off x="4539934" y="3264838"/>
            <a:ext cx="1202432"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dirty="0"/>
              <a:t>FEED</a:t>
            </a:r>
            <a:r>
              <a:rPr dirty="0"/>
              <a:t>     </a:t>
            </a:r>
          </a:p>
        </p:txBody>
      </p:sp>
      <p:sp>
        <p:nvSpPr>
          <p:cNvPr id="11" name="TextBox 52">
            <a:extLst>
              <a:ext uri="{FF2B5EF4-FFF2-40B4-BE49-F238E27FC236}">
                <a16:creationId xmlns:a16="http://schemas.microsoft.com/office/drawing/2014/main" xmlns="" id="{059AFED2-9CF0-4FDC-AEF7-B9188343C533}"/>
              </a:ext>
            </a:extLst>
          </p:cNvPr>
          <p:cNvSpPr txBox="1"/>
          <p:nvPr/>
        </p:nvSpPr>
        <p:spPr>
          <a:xfrm>
            <a:off x="6096000" y="363667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BACK</a:t>
            </a:r>
            <a:r>
              <a:rPr b="1" dirty="0"/>
              <a:t>     </a:t>
            </a:r>
          </a:p>
        </p:txBody>
      </p:sp>
      <p:sp>
        <p:nvSpPr>
          <p:cNvPr id="16" name="TextBox 52">
            <a:extLst>
              <a:ext uri="{FF2B5EF4-FFF2-40B4-BE49-F238E27FC236}">
                <a16:creationId xmlns:a16="http://schemas.microsoft.com/office/drawing/2014/main" xmlns="" id="{99CBCBE7-4D60-4795-AB17-03E6B3014535}"/>
              </a:ext>
            </a:extLst>
          </p:cNvPr>
          <p:cNvSpPr txBox="1"/>
          <p:nvPr/>
        </p:nvSpPr>
        <p:spPr>
          <a:xfrm>
            <a:off x="5671355" y="3060295"/>
            <a:ext cx="1202431" cy="3693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defRPr>
                <a:solidFill>
                  <a:srgbClr val="FFFFFF"/>
                </a:solidFill>
              </a:defRPr>
            </a:lvl1pPr>
          </a:lstStyle>
          <a:p>
            <a:r>
              <a:rPr lang="nl-NL" b="1" dirty="0"/>
              <a:t>FEED</a:t>
            </a:r>
            <a:r>
              <a:rPr b="1" dirty="0"/>
              <a:t>     </a:t>
            </a:r>
          </a:p>
        </p:txBody>
      </p:sp>
      <p:sp>
        <p:nvSpPr>
          <p:cNvPr id="12" name="Заглавие 11">
            <a:extLst>
              <a:ext uri="{FF2B5EF4-FFF2-40B4-BE49-F238E27FC236}">
                <a16:creationId xmlns:a16="http://schemas.microsoft.com/office/drawing/2014/main" xmlns="" id="{10C62E6F-540A-4FD3-B303-FEBAC7BA0639}"/>
              </a:ext>
            </a:extLst>
          </p:cNvPr>
          <p:cNvSpPr>
            <a:spLocks noGrp="1"/>
          </p:cNvSpPr>
          <p:nvPr>
            <p:ph type="title"/>
          </p:nvPr>
        </p:nvSpPr>
        <p:spPr/>
        <p:txBody>
          <a:bodyPr/>
          <a:lstStyle/>
          <a:p>
            <a:r>
              <a:rPr lang="en-GB" dirty="0"/>
              <a:t>Feedback</a:t>
            </a:r>
            <a:endParaRPr lang="bg-BG" dirty="0"/>
          </a:p>
        </p:txBody>
      </p:sp>
      <p:sp>
        <p:nvSpPr>
          <p:cNvPr id="13" name="Текстово поле 12">
            <a:extLst>
              <a:ext uri="{FF2B5EF4-FFF2-40B4-BE49-F238E27FC236}">
                <a16:creationId xmlns:a16="http://schemas.microsoft.com/office/drawing/2014/main" xmlns="" id="{A3F167B9-AB4F-4284-BD15-BF3882165BB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5</a:t>
            </a:r>
            <a:endParaRPr lang="bg-BG" b="1" dirty="0">
              <a:solidFill>
                <a:schemeClr val="accent3">
                  <a:lumMod val="75000"/>
                </a:schemeClr>
              </a:solidFill>
            </a:endParaRPr>
          </a:p>
        </p:txBody>
      </p:sp>
    </p:spTree>
    <p:extLst>
      <p:ext uri="{BB962C8B-B14F-4D97-AF65-F5344CB8AC3E}">
        <p14:creationId xmlns:p14="http://schemas.microsoft.com/office/powerpoint/2010/main" val="262540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iterate>
                                    <p:tmAbs val="0"/>
                                  </p:iterate>
                                  <p:childTnLst>
                                    <p:set>
                                      <p:cBhvr>
                                        <p:cTn id="6" fill="hold"/>
                                        <p:tgtEl>
                                          <p:spTgt spid="8"/>
                                        </p:tgtEl>
                                        <p:attrNameLst>
                                          <p:attrName>style.visibility</p:attrName>
                                        </p:attrNameLst>
                                      </p:cBhvr>
                                      <p:to>
                                        <p:strVal val="visible"/>
                                      </p:to>
                                    </p:set>
                                    <p:animEffect transition="in" filter="box(out)">
                                      <p:cBhvr>
                                        <p:cTn id="7" dur="800"/>
                                        <p:tgtEl>
                                          <p:spTgt spid="8"/>
                                        </p:tgtEl>
                                      </p:cBhvr>
                                    </p:animEffect>
                                  </p:childTnLst>
                                </p:cTn>
                              </p:par>
                              <p:par>
                                <p:cTn id="8" presetID="4" presetClass="entr" presetSubtype="32" fill="hold" grpId="0" nodeType="withEffect">
                                  <p:stCondLst>
                                    <p:cond delay="0"/>
                                  </p:stCondLst>
                                  <p:iterate>
                                    <p:tmAbs val="0"/>
                                  </p:iterate>
                                  <p:childTnLst>
                                    <p:set>
                                      <p:cBhvr>
                                        <p:cTn id="9" fill="hold"/>
                                        <p:tgtEl>
                                          <p:spTgt spid="9"/>
                                        </p:tgtEl>
                                        <p:attrNameLst>
                                          <p:attrName>style.visibility</p:attrName>
                                        </p:attrNameLst>
                                      </p:cBhvr>
                                      <p:to>
                                        <p:strVal val="visible"/>
                                      </p:to>
                                    </p:set>
                                    <p:animEffect transition="in" filter="box(out)">
                                      <p:cBhvr>
                                        <p:cTn id="10" dur="800"/>
                                        <p:tgtEl>
                                          <p:spTgt spid="9"/>
                                        </p:tgtEl>
                                      </p:cBhvr>
                                    </p:animEffect>
                                  </p:childTnLst>
                                </p:cTn>
                              </p:par>
                            </p:childTnLst>
                          </p:cTn>
                        </p:par>
                        <p:par>
                          <p:cTn id="11" fill="hold">
                            <p:stCondLst>
                              <p:cond delay="800"/>
                            </p:stCondLst>
                            <p:childTnLst>
                              <p:par>
                                <p:cTn id="12" presetID="4" presetClass="entr" presetSubtype="32" fill="hold" grpId="0" nodeType="afterEffect">
                                  <p:stCondLst>
                                    <p:cond delay="0"/>
                                  </p:stCondLst>
                                  <p:iterate>
                                    <p:tmAbs val="0"/>
                                  </p:iterate>
                                  <p:childTnLst>
                                    <p:set>
                                      <p:cBhvr>
                                        <p:cTn id="13" fill="hold"/>
                                        <p:tgtEl>
                                          <p:spTgt spid="16"/>
                                        </p:tgtEl>
                                        <p:attrNameLst>
                                          <p:attrName>style.visibility</p:attrName>
                                        </p:attrNameLst>
                                      </p:cBhvr>
                                      <p:to>
                                        <p:strVal val="visible"/>
                                      </p:to>
                                    </p:set>
                                    <p:animEffect transition="in" filter="box(out)">
                                      <p:cBhvr>
                                        <p:cTn id="14" dur="500"/>
                                        <p:tgtEl>
                                          <p:spTgt spid="16"/>
                                        </p:tgtEl>
                                      </p:cBhvr>
                                    </p:animEffect>
                                  </p:childTnLst>
                                </p:cTn>
                              </p:par>
                            </p:childTnLst>
                          </p:cTn>
                        </p:par>
                        <p:par>
                          <p:cTn id="15" fill="hold">
                            <p:stCondLst>
                              <p:cond delay="1300"/>
                            </p:stCondLst>
                            <p:childTnLst>
                              <p:par>
                                <p:cTn id="16" presetID="4" presetClass="entr" presetSubtype="32" fill="hold" grpId="0" nodeType="afterEffect">
                                  <p:stCondLst>
                                    <p:cond delay="0"/>
                                  </p:stCondLst>
                                  <p:iterate>
                                    <p:tmAbs val="0"/>
                                  </p:iterate>
                                  <p:childTnLst>
                                    <p:set>
                                      <p:cBhvr>
                                        <p:cTn id="17" fill="hold"/>
                                        <p:tgtEl>
                                          <p:spTgt spid="11"/>
                                        </p:tgtEl>
                                        <p:attrNameLst>
                                          <p:attrName>style.visibility</p:attrName>
                                        </p:attrNameLst>
                                      </p:cBhvr>
                                      <p:to>
                                        <p:strVal val="visible"/>
                                      </p:to>
                                    </p:set>
                                    <p:animEffect transition="in" filter="box(ou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P spid="9" grpId="0" animBg="1" advAuto="0"/>
      <p:bldP spid="11" grpId="0" animBg="1" advAuto="0"/>
      <p:bldP spid="16"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41C8255E-078C-44DC-B247-9A426F9CE89E}"/>
              </a:ext>
            </a:extLst>
          </p:cNvPr>
          <p:cNvSpPr>
            <a:spLocks noGrp="1"/>
          </p:cNvSpPr>
          <p:nvPr>
            <p:ph type="title"/>
          </p:nvPr>
        </p:nvSpPr>
        <p:spPr/>
        <p:txBody>
          <a:bodyPr/>
          <a:lstStyle/>
          <a:p>
            <a:r>
              <a:rPr lang="ro-RO" dirty="0" smtClean="0"/>
              <a:t>O î</a:t>
            </a:r>
            <a:r>
              <a:rPr lang="en-US" dirty="0" err="1" smtClean="0"/>
              <a:t>ntrebare</a:t>
            </a:r>
            <a:r>
              <a:rPr lang="en-US" dirty="0" smtClean="0"/>
              <a:t> </a:t>
            </a:r>
            <a:r>
              <a:rPr lang="en-US" dirty="0"/>
              <a:t>pentru </a:t>
            </a:r>
            <a:r>
              <a:rPr lang="en-US" dirty="0" err="1"/>
              <a:t>sesiunea</a:t>
            </a:r>
            <a:r>
              <a:rPr lang="en-US" dirty="0"/>
              <a:t> </a:t>
            </a:r>
            <a:r>
              <a:rPr lang="en-US" dirty="0" err="1"/>
              <a:t>viitoare</a:t>
            </a:r>
            <a:endParaRPr lang="en-US" dirty="0"/>
          </a:p>
        </p:txBody>
      </p:sp>
      <p:sp>
        <p:nvSpPr>
          <p:cNvPr id="3" name="Контейнер за съдържание 2">
            <a:extLst>
              <a:ext uri="{FF2B5EF4-FFF2-40B4-BE49-F238E27FC236}">
                <a16:creationId xmlns:a16="http://schemas.microsoft.com/office/drawing/2014/main" xmlns=""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US" dirty="0"/>
              <a:t>De </a:t>
            </a:r>
            <a:r>
              <a:rPr lang="en-US" dirty="0" err="1"/>
              <a:t>ce</a:t>
            </a:r>
            <a:r>
              <a:rPr lang="en-US" dirty="0"/>
              <a:t> </a:t>
            </a:r>
            <a:r>
              <a:rPr lang="en-US" dirty="0" err="1"/>
              <a:t>aveți</a:t>
            </a:r>
            <a:r>
              <a:rPr lang="en-US" dirty="0"/>
              <a:t> </a:t>
            </a:r>
            <a:r>
              <a:rPr lang="en-US" dirty="0" err="1"/>
              <a:t>nevoie</a:t>
            </a:r>
            <a:r>
              <a:rPr lang="en-US" dirty="0"/>
              <a:t> </a:t>
            </a:r>
            <a:r>
              <a:rPr lang="en-US" dirty="0" err="1"/>
              <a:t>cel</a:t>
            </a:r>
            <a:r>
              <a:rPr lang="en-US" dirty="0"/>
              <a:t> </a:t>
            </a:r>
            <a:r>
              <a:rPr lang="en-US" dirty="0" err="1"/>
              <a:t>mai</a:t>
            </a:r>
            <a:r>
              <a:rPr lang="en-US" dirty="0"/>
              <a:t> </a:t>
            </a:r>
            <a:r>
              <a:rPr lang="en-US" dirty="0" err="1"/>
              <a:t>mult</a:t>
            </a:r>
            <a:r>
              <a:rPr lang="en-US" dirty="0"/>
              <a:t> </a:t>
            </a:r>
            <a:r>
              <a:rPr lang="en-US" dirty="0" err="1"/>
              <a:t>în</a:t>
            </a:r>
            <a:r>
              <a:rPr lang="en-US" dirty="0"/>
              <a:t> </a:t>
            </a:r>
            <a:r>
              <a:rPr lang="en-US" dirty="0" err="1"/>
              <a:t>meseria</a:t>
            </a:r>
            <a:r>
              <a:rPr lang="en-US" dirty="0"/>
              <a:t> </a:t>
            </a:r>
            <a:r>
              <a:rPr lang="en-US" dirty="0" err="1"/>
              <a:t>pe</a:t>
            </a:r>
            <a:r>
              <a:rPr lang="en-US" dirty="0"/>
              <a:t> care o </a:t>
            </a:r>
            <a:r>
              <a:rPr lang="en-US" dirty="0" err="1"/>
              <a:t>practicați</a:t>
            </a:r>
            <a:r>
              <a:rPr lang="en-US" dirty="0"/>
              <a:t> pentru a </a:t>
            </a:r>
            <a:r>
              <a:rPr lang="en-US" dirty="0" err="1"/>
              <a:t>contribui</a:t>
            </a:r>
            <a:r>
              <a:rPr lang="en-US" dirty="0"/>
              <a:t> la </a:t>
            </a:r>
            <a:r>
              <a:rPr lang="en-US" dirty="0" err="1"/>
              <a:t>prevenirea</a:t>
            </a:r>
            <a:r>
              <a:rPr lang="en-US" dirty="0"/>
              <a:t> </a:t>
            </a:r>
            <a:r>
              <a:rPr lang="en-US" dirty="0" err="1"/>
              <a:t>radicalizării</a:t>
            </a:r>
            <a:r>
              <a:rPr lang="en-US" dirty="0"/>
              <a:t>? </a:t>
            </a:r>
          </a:p>
        </p:txBody>
      </p:sp>
      <p:sp>
        <p:nvSpPr>
          <p:cNvPr id="7" name="Контейнер за номер на слайда 6">
            <a:extLst>
              <a:ext uri="{FF2B5EF4-FFF2-40B4-BE49-F238E27FC236}">
                <a16:creationId xmlns:a16="http://schemas.microsoft.com/office/drawing/2014/main" xmlns="" id="{398434F5-A7C3-44F4-B19B-C06994A4B16E}"/>
              </a:ext>
            </a:extLst>
          </p:cNvPr>
          <p:cNvSpPr>
            <a:spLocks noGrp="1"/>
          </p:cNvSpPr>
          <p:nvPr>
            <p:ph type="sldNum" sz="quarter" idx="12"/>
          </p:nvPr>
        </p:nvSpPr>
        <p:spPr/>
        <p:txBody>
          <a:bodyPr/>
          <a:lstStyle/>
          <a:p>
            <a:fld id="{CB318F78-A315-46C9-8B3F-2431B4397D31}" type="slidenum">
              <a:rPr lang="en-US" smtClean="0"/>
              <a:t>32</a:t>
            </a:fld>
            <a:endParaRPr lang="en-US"/>
          </a:p>
        </p:txBody>
      </p:sp>
      <p:sp>
        <p:nvSpPr>
          <p:cNvPr id="5" name="Текстово поле 4">
            <a:extLst>
              <a:ext uri="{FF2B5EF4-FFF2-40B4-BE49-F238E27FC236}">
                <a16:creationId xmlns:a16="http://schemas.microsoft.com/office/drawing/2014/main" xmlns="" id="{CD05B02E-9FF3-471B-9A7B-9E33DA77A54F}"/>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326873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xmlns="" id="{84CAF630-F790-421B-AF60-137DCE163EE9}"/>
              </a:ext>
            </a:extLst>
          </p:cNvPr>
          <p:cNvSpPr>
            <a:spLocks noGrp="1"/>
          </p:cNvSpPr>
          <p:nvPr>
            <p:ph idx="1"/>
          </p:nvPr>
        </p:nvSpPr>
        <p:spPr/>
        <p:txBody>
          <a:bodyPr/>
          <a:lstStyle/>
          <a:p>
            <a:pPr marL="0" indent="0" algn="ctr">
              <a:buNone/>
            </a:pPr>
            <a:endParaRPr lang="en-GB" dirty="0"/>
          </a:p>
          <a:p>
            <a:pPr marL="0" indent="0" algn="ctr">
              <a:buNone/>
            </a:pPr>
            <a:r>
              <a:rPr lang="en-GB" dirty="0"/>
              <a:t>What was most interesting to you today?</a:t>
            </a:r>
          </a:p>
        </p:txBody>
      </p:sp>
      <p:sp>
        <p:nvSpPr>
          <p:cNvPr id="6" name="Tijdelijke aanduiding voor dianummer 5">
            <a:extLst>
              <a:ext uri="{FF2B5EF4-FFF2-40B4-BE49-F238E27FC236}">
                <a16:creationId xmlns:a16="http://schemas.microsoft.com/office/drawing/2014/main" xmlns="" id="{1BA6AD5B-AF66-49DC-BF7F-74BE535E7F91}"/>
              </a:ext>
            </a:extLst>
          </p:cNvPr>
          <p:cNvSpPr>
            <a:spLocks noGrp="1"/>
          </p:cNvSpPr>
          <p:nvPr>
            <p:ph type="sldNum" sz="quarter" idx="12"/>
          </p:nvPr>
        </p:nvSpPr>
        <p:spPr/>
        <p:txBody>
          <a:bodyPr/>
          <a:lstStyle/>
          <a:p>
            <a:fld id="{CB318F78-A315-46C9-8B3F-2431B4397D31}" type="slidenum">
              <a:rPr lang="en-US" smtClean="0"/>
              <a:t>33</a:t>
            </a:fld>
            <a:endParaRPr lang="en-US" dirty="0"/>
          </a:p>
        </p:txBody>
      </p:sp>
      <p:pic>
        <p:nvPicPr>
          <p:cNvPr id="1032" name="Picture 8" descr="Afbeeldingsresultaat voor stickman waving goodby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1951" y="38100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ohn Cleese adds a name to list of unlikely goalkeepers ...">
            <a:hlinkClick r:id="rId4"/>
            <a:extLst>
              <a:ext uri="{FF2B5EF4-FFF2-40B4-BE49-F238E27FC236}">
                <a16:creationId xmlns:a16="http://schemas.microsoft.com/office/drawing/2014/main" xmlns="" id="{930D8480-3B1A-4D7C-99AD-7C43D7E12F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3102" y="3962400"/>
            <a:ext cx="292100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Контейнер за съдържание 2">
            <a:extLst>
              <a:ext uri="{FF2B5EF4-FFF2-40B4-BE49-F238E27FC236}">
                <a16:creationId xmlns:a16="http://schemas.microsoft.com/office/drawing/2014/main" xmlns="" id="{7D1AFE83-115A-4242-BBED-E190E3267068}"/>
              </a:ext>
            </a:extLst>
          </p:cNvPr>
          <p:cNvSpPr txBox="1">
            <a:spLocks/>
          </p:cNvSpPr>
          <p:nvPr/>
        </p:nvSpPr>
        <p:spPr>
          <a:xfrm>
            <a:off x="1295400" y="2427117"/>
            <a:ext cx="6553200" cy="1089366"/>
          </a:xfrm>
          <a:prstGeom prst="rect">
            <a:avLst/>
          </a:prstGeom>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fr-FR" sz="2200" dirty="0"/>
              <a:t>Ce vi s-a </a:t>
            </a:r>
            <a:r>
              <a:rPr lang="fr-FR" sz="2200" dirty="0" err="1"/>
              <a:t>părut</a:t>
            </a:r>
            <a:r>
              <a:rPr lang="fr-FR" sz="2200" dirty="0"/>
              <a:t> </a:t>
            </a:r>
            <a:r>
              <a:rPr lang="fr-FR" sz="2200" dirty="0" err="1"/>
              <a:t>cel</a:t>
            </a:r>
            <a:r>
              <a:rPr lang="fr-FR" sz="2200" dirty="0"/>
              <a:t> mai </a:t>
            </a:r>
            <a:r>
              <a:rPr lang="fr-FR" sz="2200" dirty="0" err="1"/>
              <a:t>interesant</a:t>
            </a:r>
            <a:r>
              <a:rPr lang="fr-FR" sz="2200" dirty="0"/>
              <a:t> </a:t>
            </a:r>
            <a:r>
              <a:rPr lang="fr-FR" sz="2200" dirty="0" err="1"/>
              <a:t>astăzi</a:t>
            </a:r>
            <a:r>
              <a:rPr lang="fr-FR" sz="2200" dirty="0"/>
              <a:t>?</a:t>
            </a:r>
          </a:p>
        </p:txBody>
      </p:sp>
      <p:sp>
        <p:nvSpPr>
          <p:cNvPr id="9" name="Заглавие 8">
            <a:extLst>
              <a:ext uri="{FF2B5EF4-FFF2-40B4-BE49-F238E27FC236}">
                <a16:creationId xmlns:a16="http://schemas.microsoft.com/office/drawing/2014/main" xmlns="" id="{054DF7D4-9BBF-4215-9516-967D113618B7}"/>
              </a:ext>
            </a:extLst>
          </p:cNvPr>
          <p:cNvSpPr>
            <a:spLocks noGrp="1"/>
          </p:cNvSpPr>
          <p:nvPr>
            <p:ph type="title"/>
          </p:nvPr>
        </p:nvSpPr>
        <p:spPr/>
        <p:txBody>
          <a:bodyPr/>
          <a:lstStyle/>
          <a:p>
            <a:r>
              <a:rPr lang="en-GB" dirty="0" smtClean="0"/>
              <a:t>Co</a:t>
            </a:r>
            <a:r>
              <a:rPr lang="ro-RO" dirty="0" smtClean="0"/>
              <a:t>ncluzii</a:t>
            </a:r>
            <a:endParaRPr lang="bg-BG" dirty="0"/>
          </a:p>
        </p:txBody>
      </p:sp>
      <p:sp>
        <p:nvSpPr>
          <p:cNvPr id="8" name="Текстово поле 7">
            <a:extLst>
              <a:ext uri="{FF2B5EF4-FFF2-40B4-BE49-F238E27FC236}">
                <a16:creationId xmlns:a16="http://schemas.microsoft.com/office/drawing/2014/main" xmlns="" id="{A0BB5316-8F62-4D61-9CA9-A7076DF6AE6E}"/>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6</a:t>
            </a:r>
            <a:endParaRPr lang="bg-BG" b="1" dirty="0">
              <a:solidFill>
                <a:schemeClr val="accent3">
                  <a:lumMod val="75000"/>
                </a:schemeClr>
              </a:solidFill>
            </a:endParaRPr>
          </a:p>
        </p:txBody>
      </p:sp>
    </p:spTree>
    <p:extLst>
      <p:ext uri="{BB962C8B-B14F-4D97-AF65-F5344CB8AC3E}">
        <p14:creationId xmlns:p14="http://schemas.microsoft.com/office/powerpoint/2010/main" val="73324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02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www.armourproject.eu</a:t>
            </a:r>
          </a:p>
        </p:txBody>
      </p:sp>
      <p:sp>
        <p:nvSpPr>
          <p:cNvPr id="2" name="Text Placeholder 1"/>
          <p:cNvSpPr>
            <a:spLocks noGrp="1"/>
          </p:cNvSpPr>
          <p:nvPr>
            <p:ph type="body" sz="quarter" idx="13"/>
          </p:nvPr>
        </p:nvSpPr>
        <p:spPr/>
        <p:txBody>
          <a:bodyPr/>
          <a:lstStyle/>
          <a:p>
            <a:pPr algn="ctr"/>
            <a:r>
              <a:rPr lang="en-US" dirty="0" err="1"/>
              <a:t>Vă</a:t>
            </a:r>
            <a:r>
              <a:rPr lang="en-US" dirty="0"/>
              <a:t> </a:t>
            </a:r>
            <a:r>
              <a:rPr lang="en-US" dirty="0" err="1"/>
              <a:t>mulțumim</a:t>
            </a:r>
            <a:r>
              <a:rPr lang="en-US" dirty="0"/>
              <a:t>!</a:t>
            </a:r>
          </a:p>
        </p:txBody>
      </p:sp>
    </p:spTree>
    <p:extLst>
      <p:ext uri="{BB962C8B-B14F-4D97-AF65-F5344CB8AC3E}">
        <p14:creationId xmlns:p14="http://schemas.microsoft.com/office/powerpoint/2010/main" val="1318929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o-RO" dirty="0"/>
              <a:t>Introducere</a:t>
            </a:r>
            <a:r>
              <a:rPr lang="nl-NL" dirty="0" smtClean="0"/>
              <a:t> </a:t>
            </a:r>
            <a:r>
              <a:rPr lang="nl-NL" dirty="0"/>
              <a:t>(1)</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3</a:t>
            </a:fld>
            <a:endParaRPr lang="en-US"/>
          </a:p>
        </p:txBody>
      </p:sp>
      <p:sp>
        <p:nvSpPr>
          <p:cNvPr id="10" name="Rechthoek 6">
            <a:extLst>
              <a:ext uri="{FF2B5EF4-FFF2-40B4-BE49-F238E27FC236}">
                <a16:creationId xmlns:a16="http://schemas.microsoft.com/office/drawing/2014/main" xmlns="" id="{29AD3D51-C296-4A69-A11B-7BC1551B2FA3}"/>
              </a:ext>
            </a:extLst>
          </p:cNvPr>
          <p:cNvSpPr/>
          <p:nvPr/>
        </p:nvSpPr>
        <p:spPr>
          <a:xfrm>
            <a:off x="1176153" y="2367102"/>
            <a:ext cx="1752600" cy="838200"/>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ro-RO" sz="2400" b="1" dirty="0" smtClean="0">
                <a:solidFill>
                  <a:schemeClr val="bg1"/>
                </a:solidFill>
                <a:hlinkClick r:id="rId3">
                  <a:extLst>
                    <a:ext uri="{A12FA001-AC4F-418D-AE19-62706E023703}">
                      <ahyp:hlinkClr xmlns:ahyp="http://schemas.microsoft.com/office/drawing/2018/hyperlinkcolor" xmlns="" val="tx"/>
                    </a:ext>
                  </a:extLst>
                </a:hlinkClick>
              </a:rPr>
              <a:t>De ce</a:t>
            </a:r>
            <a:r>
              <a:rPr lang="en-GB" sz="2400" b="1" dirty="0" smtClean="0">
                <a:solidFill>
                  <a:schemeClr val="bg1"/>
                </a:solidFill>
                <a:hlinkClick r:id="rId3">
                  <a:extLst>
                    <a:ext uri="{A12FA001-AC4F-418D-AE19-62706E023703}">
                      <ahyp:hlinkClr xmlns:ahyp="http://schemas.microsoft.com/office/drawing/2018/hyperlinkcolor" xmlns="" val="tx"/>
                    </a:ext>
                  </a:extLst>
                </a:hlinkClick>
              </a:rPr>
              <a:t>?</a:t>
            </a:r>
            <a:endParaRPr lang="en-GB" sz="2400" b="1" dirty="0">
              <a:solidFill>
                <a:schemeClr val="bg1"/>
              </a:solidFill>
            </a:endParaRPr>
          </a:p>
        </p:txBody>
      </p:sp>
      <p:sp>
        <p:nvSpPr>
          <p:cNvPr id="11" name="Tekstvak 2">
            <a:extLst>
              <a:ext uri="{FF2B5EF4-FFF2-40B4-BE49-F238E27FC236}">
                <a16:creationId xmlns:a16="http://schemas.microsoft.com/office/drawing/2014/main" xmlns="" id="{F00B6A38-85AC-495D-9826-D19D1F31F49D}"/>
              </a:ext>
            </a:extLst>
          </p:cNvPr>
          <p:cNvSpPr txBox="1"/>
          <p:nvPr/>
        </p:nvSpPr>
        <p:spPr>
          <a:xfrm rot="1067140">
            <a:off x="5077275" y="2958454"/>
            <a:ext cx="3734054" cy="461665"/>
          </a:xfrm>
          <a:prstGeom prst="rect">
            <a:avLst/>
          </a:prstGeom>
          <a:noFill/>
        </p:spPr>
        <p:txBody>
          <a:bodyPr wrap="square" rtlCol="0">
            <a:spAutoFit/>
          </a:bodyPr>
          <a:lstStyle/>
          <a:p>
            <a:pPr algn="ctr"/>
            <a:r>
              <a:rPr lang="ro-RO" sz="2400" b="1" dirty="0" smtClean="0">
                <a:solidFill>
                  <a:schemeClr val="accent4">
                    <a:lumMod val="75000"/>
                  </a:schemeClr>
                </a:solidFill>
              </a:rPr>
              <a:t>Ce vă atrage atenția</a:t>
            </a:r>
            <a:r>
              <a:rPr lang="en-GB" sz="2400" b="1" dirty="0" smtClean="0">
                <a:solidFill>
                  <a:schemeClr val="accent4">
                    <a:lumMod val="75000"/>
                  </a:schemeClr>
                </a:solidFill>
              </a:rPr>
              <a:t>?</a:t>
            </a:r>
            <a:endParaRPr lang="en-GB" sz="2400" b="1" dirty="0">
              <a:solidFill>
                <a:schemeClr val="accent4">
                  <a:lumMod val="75000"/>
                </a:schemeClr>
              </a:solidFill>
            </a:endParaRPr>
          </a:p>
        </p:txBody>
      </p:sp>
      <p:sp>
        <p:nvSpPr>
          <p:cNvPr id="12" name="Rechthoek 8">
            <a:extLst>
              <a:ext uri="{FF2B5EF4-FFF2-40B4-BE49-F238E27FC236}">
                <a16:creationId xmlns:a16="http://schemas.microsoft.com/office/drawing/2014/main" xmlns="" id="{90591A75-520C-4A62-9291-0734C5516474}"/>
              </a:ext>
            </a:extLst>
          </p:cNvPr>
          <p:cNvSpPr/>
          <p:nvPr/>
        </p:nvSpPr>
        <p:spPr>
          <a:xfrm>
            <a:off x="3505200" y="3171202"/>
            <a:ext cx="1752600" cy="8382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ro-RO" sz="2400" dirty="0" smtClean="0">
                <a:solidFill>
                  <a:schemeClr val="bg1"/>
                </a:solidFill>
                <a:hlinkClick r:id="rId4">
                  <a:extLst>
                    <a:ext uri="{A12FA001-AC4F-418D-AE19-62706E023703}">
                      <ahyp:hlinkClr xmlns:ahyp="http://schemas.microsoft.com/office/drawing/2018/hyperlinkcolor" xmlns="" val="tx"/>
                    </a:ext>
                  </a:extLst>
                </a:hlinkClick>
              </a:rPr>
              <a:t>Cum</a:t>
            </a:r>
            <a:r>
              <a:rPr lang="en-GB" sz="2400" dirty="0" smtClean="0">
                <a:solidFill>
                  <a:schemeClr val="bg1"/>
                </a:solidFill>
                <a:hlinkClick r:id="rId4">
                  <a:extLst>
                    <a:ext uri="{A12FA001-AC4F-418D-AE19-62706E023703}">
                      <ahyp:hlinkClr xmlns:ahyp="http://schemas.microsoft.com/office/drawing/2018/hyperlinkcolor" xmlns="" val="tx"/>
                    </a:ext>
                  </a:extLst>
                </a:hlinkClick>
              </a:rPr>
              <a:t>?</a:t>
            </a:r>
            <a:endParaRPr lang="en-GB" sz="2400" dirty="0">
              <a:solidFill>
                <a:schemeClr val="bg1"/>
              </a:solidFill>
            </a:endParaRPr>
          </a:p>
        </p:txBody>
      </p:sp>
      <p:grpSp>
        <p:nvGrpSpPr>
          <p:cNvPr id="21" name="Групиране 20">
            <a:extLst>
              <a:ext uri="{FF2B5EF4-FFF2-40B4-BE49-F238E27FC236}">
                <a16:creationId xmlns:a16="http://schemas.microsoft.com/office/drawing/2014/main" xmlns="" id="{B9EF69F5-8CAE-4914-9C3B-30E30575CC2F}"/>
              </a:ext>
            </a:extLst>
          </p:cNvPr>
          <p:cNvGrpSpPr/>
          <p:nvPr/>
        </p:nvGrpSpPr>
        <p:grpSpPr>
          <a:xfrm>
            <a:off x="530474" y="4242904"/>
            <a:ext cx="8381812" cy="1891050"/>
            <a:chOff x="657725" y="4089857"/>
            <a:chExt cx="8381812" cy="1891050"/>
          </a:xfrm>
        </p:grpSpPr>
        <p:pic>
          <p:nvPicPr>
            <p:cNvPr id="13" name="Picture 4" descr="Dylann Roof Photos and a Manifesto Are Posted on Website ...">
              <a:extLst>
                <a:ext uri="{FF2B5EF4-FFF2-40B4-BE49-F238E27FC236}">
                  <a16:creationId xmlns:a16="http://schemas.microsoft.com/office/drawing/2014/main" xmlns="" id="{1F93E332-5601-444A-9F6D-1CA18D67037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 y="4223995"/>
              <a:ext cx="2319385" cy="174074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Safaa Boular, 18, left, who plotted with her sister Rizlaine, 22, centre, and mother Mina Dich, 44, is Britain’s youngest convicted female Isis terrorist">
              <a:extLst>
                <a:ext uri="{FF2B5EF4-FFF2-40B4-BE49-F238E27FC236}">
                  <a16:creationId xmlns:a16="http://schemas.microsoft.com/office/drawing/2014/main" xmlns="" id="{8EA64ECA-A0C8-4611-8453-1FCD720F6A1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67500"/>
            <a:stretch/>
          </p:blipFill>
          <p:spPr bwMode="auto">
            <a:xfrm>
              <a:off x="5757814" y="4089858"/>
              <a:ext cx="1093957" cy="18910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6" descr="After G20: A look at left-wing radicalism in Europe | News and current  affairs from Germany and around the world | DW | 10.07.2017">
              <a:extLst>
                <a:ext uri="{FF2B5EF4-FFF2-40B4-BE49-F238E27FC236}">
                  <a16:creationId xmlns:a16="http://schemas.microsoft.com/office/drawing/2014/main" xmlns="" id="{5E7F6F7C-12FC-4AB0-9C45-9C66184F490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7967" y="4359833"/>
              <a:ext cx="2427065" cy="136609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rmy of God Website Adds Racist Materials | Southern ...">
              <a:extLst>
                <a:ext uri="{FF2B5EF4-FFF2-40B4-BE49-F238E27FC236}">
                  <a16:creationId xmlns:a16="http://schemas.microsoft.com/office/drawing/2014/main" xmlns="" id="{E6F057E0-01CB-4C59-9EB3-BF1EF89E4A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1506" y="4089857"/>
              <a:ext cx="1828351" cy="1891047"/>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2">
              <a:extLst>
                <a:ext uri="{FF2B5EF4-FFF2-40B4-BE49-F238E27FC236}">
                  <a16:creationId xmlns:a16="http://schemas.microsoft.com/office/drawing/2014/main" xmlns="" id="{98B9BE66-5A81-457B-AFD0-C1635BFE44C7}"/>
                </a:ext>
              </a:extLst>
            </p:cNvPr>
            <p:cNvSpPr txBox="1"/>
            <p:nvPr/>
          </p:nvSpPr>
          <p:spPr>
            <a:xfrm>
              <a:off x="657725" y="5673130"/>
              <a:ext cx="1066800" cy="307777"/>
            </a:xfrm>
            <a:prstGeom prst="rect">
              <a:avLst/>
            </a:prstGeom>
            <a:noFill/>
          </p:spPr>
          <p:txBody>
            <a:bodyPr wrap="square" rtlCol="0">
              <a:spAutoFit/>
            </a:bodyPr>
            <a:lstStyle/>
            <a:p>
              <a:r>
                <a:rPr lang="ro-RO" sz="1400" b="1" dirty="0" smtClean="0">
                  <a:solidFill>
                    <a:schemeClr val="bg1"/>
                  </a:solidFill>
                </a:rPr>
                <a:t>De dreapta</a:t>
              </a:r>
              <a:endParaRPr lang="en-GB" sz="1400" b="1" dirty="0">
                <a:solidFill>
                  <a:schemeClr val="bg1"/>
                </a:solidFill>
              </a:endParaRPr>
            </a:p>
          </p:txBody>
        </p:sp>
        <p:sp>
          <p:nvSpPr>
            <p:cNvPr id="18" name="Tekstvak 13">
              <a:extLst>
                <a:ext uri="{FF2B5EF4-FFF2-40B4-BE49-F238E27FC236}">
                  <a16:creationId xmlns:a16="http://schemas.microsoft.com/office/drawing/2014/main" xmlns="" id="{C5F99287-6EF2-49B7-9441-88C5C554ECE3}"/>
                </a:ext>
              </a:extLst>
            </p:cNvPr>
            <p:cNvSpPr txBox="1"/>
            <p:nvPr/>
          </p:nvSpPr>
          <p:spPr>
            <a:xfrm>
              <a:off x="3167967" y="5673129"/>
              <a:ext cx="1066800" cy="307777"/>
            </a:xfrm>
            <a:prstGeom prst="rect">
              <a:avLst/>
            </a:prstGeom>
            <a:noFill/>
          </p:spPr>
          <p:txBody>
            <a:bodyPr wrap="square" rtlCol="0">
              <a:spAutoFit/>
            </a:bodyPr>
            <a:lstStyle/>
            <a:p>
              <a:r>
                <a:rPr lang="ro-RO" sz="1400" b="1" dirty="0" smtClean="0"/>
                <a:t>De stânga</a:t>
              </a:r>
              <a:endParaRPr lang="en-GB" sz="1400" b="1" dirty="0"/>
            </a:p>
          </p:txBody>
        </p:sp>
        <p:sp>
          <p:nvSpPr>
            <p:cNvPr id="19" name="Tekstvak 14">
              <a:extLst>
                <a:ext uri="{FF2B5EF4-FFF2-40B4-BE49-F238E27FC236}">
                  <a16:creationId xmlns:a16="http://schemas.microsoft.com/office/drawing/2014/main" xmlns="" id="{5D8975EC-52A9-456B-81AF-DDAFD5C75E03}"/>
                </a:ext>
              </a:extLst>
            </p:cNvPr>
            <p:cNvSpPr txBox="1"/>
            <p:nvPr/>
          </p:nvSpPr>
          <p:spPr>
            <a:xfrm>
              <a:off x="5901709" y="5673128"/>
              <a:ext cx="1066800" cy="307777"/>
            </a:xfrm>
            <a:prstGeom prst="rect">
              <a:avLst/>
            </a:prstGeom>
            <a:noFill/>
          </p:spPr>
          <p:txBody>
            <a:bodyPr wrap="square" rtlCol="0">
              <a:spAutoFit/>
            </a:bodyPr>
            <a:lstStyle/>
            <a:p>
              <a:r>
                <a:rPr lang="en-GB" sz="1400" b="1" dirty="0" err="1" smtClean="0">
                  <a:solidFill>
                    <a:schemeClr val="bg1"/>
                  </a:solidFill>
                </a:rPr>
                <a:t>Religi</a:t>
              </a:r>
              <a:r>
                <a:rPr lang="ro-RO" sz="1400" b="1" dirty="0" smtClean="0">
                  <a:solidFill>
                    <a:schemeClr val="bg1"/>
                  </a:solidFill>
                </a:rPr>
                <a:t>os</a:t>
              </a:r>
              <a:endParaRPr lang="en-GB" sz="1400" b="1" dirty="0">
                <a:solidFill>
                  <a:schemeClr val="bg1"/>
                </a:solidFill>
              </a:endParaRPr>
            </a:p>
          </p:txBody>
        </p:sp>
        <p:sp>
          <p:nvSpPr>
            <p:cNvPr id="20" name="Tekstvak 15">
              <a:extLst>
                <a:ext uri="{FF2B5EF4-FFF2-40B4-BE49-F238E27FC236}">
                  <a16:creationId xmlns:a16="http://schemas.microsoft.com/office/drawing/2014/main" xmlns="" id="{0A2CF012-7B7D-4934-BE25-B965B1D43FB1}"/>
                </a:ext>
              </a:extLst>
            </p:cNvPr>
            <p:cNvSpPr txBox="1"/>
            <p:nvPr/>
          </p:nvSpPr>
          <p:spPr>
            <a:xfrm>
              <a:off x="7208245" y="5673127"/>
              <a:ext cx="1831292" cy="307777"/>
            </a:xfrm>
            <a:prstGeom prst="rect">
              <a:avLst/>
            </a:prstGeom>
            <a:noFill/>
          </p:spPr>
          <p:txBody>
            <a:bodyPr wrap="square" rtlCol="0">
              <a:spAutoFit/>
            </a:bodyPr>
            <a:lstStyle/>
            <a:p>
              <a:r>
                <a:rPr lang="ro-RO" sz="1400" b="1" dirty="0" smtClean="0">
                  <a:solidFill>
                    <a:schemeClr val="bg1"/>
                  </a:solidFill>
                </a:rPr>
                <a:t>De sursă unicăî</a:t>
              </a:r>
              <a:endParaRPr lang="en-GB" sz="1400" b="1" dirty="0">
                <a:solidFill>
                  <a:schemeClr val="bg1"/>
                </a:solidFill>
              </a:endParaRPr>
            </a:p>
          </p:txBody>
        </p:sp>
      </p:grpSp>
      <p:sp>
        <p:nvSpPr>
          <p:cNvPr id="22" name="Текстово поле 21">
            <a:extLst>
              <a:ext uri="{FF2B5EF4-FFF2-40B4-BE49-F238E27FC236}">
                <a16:creationId xmlns:a16="http://schemas.microsoft.com/office/drawing/2014/main" xmlns="" id="{88CC562E-B1A2-44AA-8E67-D534AB0F823A}"/>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38672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21"/>
                                        </p:tgtEl>
                                      </p:cBhvr>
                                    </p:animEffect>
                                    <p:set>
                                      <p:cBhvr>
                                        <p:cTn id="13" dur="1" fill="hold">
                                          <p:stCondLst>
                                            <p:cond delay="1999"/>
                                          </p:stCondLst>
                                        </p:cTn>
                                        <p:tgtEl>
                                          <p:spTgt spid="2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ro-RO" dirty="0"/>
              <a:t>Introducere</a:t>
            </a:r>
            <a:r>
              <a:rPr lang="nl-NL" dirty="0" smtClean="0"/>
              <a:t> </a:t>
            </a:r>
            <a:r>
              <a:rPr lang="nl-NL" dirty="0"/>
              <a:t>(2)</a:t>
            </a:r>
            <a:endParaRPr lang="en-US" dirty="0"/>
          </a:p>
        </p:txBody>
      </p:sp>
      <p:sp>
        <p:nvSpPr>
          <p:cNvPr id="6" name="Slide Number Placeholder 5"/>
          <p:cNvSpPr>
            <a:spLocks noGrp="1"/>
          </p:cNvSpPr>
          <p:nvPr>
            <p:ph type="sldNum" sz="quarter" idx="12"/>
          </p:nvPr>
        </p:nvSpPr>
        <p:spPr/>
        <p:txBody>
          <a:bodyPr/>
          <a:lstStyle/>
          <a:p>
            <a:fld id="{CB318F78-A315-46C9-8B3F-2431B4397D31}" type="slidenum">
              <a:rPr lang="en-US" smtClean="0"/>
              <a:t>4</a:t>
            </a:fld>
            <a:endParaRPr lang="en-US"/>
          </a:p>
        </p:txBody>
      </p:sp>
      <p:graphicFrame>
        <p:nvGraphicFramePr>
          <p:cNvPr id="4" name="Диаграма 3">
            <a:extLst>
              <a:ext uri="{FF2B5EF4-FFF2-40B4-BE49-F238E27FC236}">
                <a16:creationId xmlns:a16="http://schemas.microsoft.com/office/drawing/2014/main" xmlns="" id="{74E20635-1DB2-4FEB-B110-17168A99DA97}"/>
              </a:ext>
            </a:extLst>
          </p:cNvPr>
          <p:cNvGraphicFramePr/>
          <p:nvPr>
            <p:extLst>
              <p:ext uri="{D42A27DB-BD31-4B8C-83A1-F6EECF244321}">
                <p14:modId xmlns:p14="http://schemas.microsoft.com/office/powerpoint/2010/main" val="395589245"/>
              </p:ext>
            </p:extLst>
          </p:nvPr>
        </p:nvGraphicFramePr>
        <p:xfrm>
          <a:off x="1524000" y="1131253"/>
          <a:ext cx="6477000" cy="4994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Текстово поле 8">
            <a:extLst>
              <a:ext uri="{FF2B5EF4-FFF2-40B4-BE49-F238E27FC236}">
                <a16:creationId xmlns:a16="http://schemas.microsoft.com/office/drawing/2014/main" xmlns="" id="{A7DF2FBE-AA6C-48F9-9B05-1D476930F792}"/>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34879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A8C9843C-D099-4A9E-9D91-3AA333CABB60}"/>
              </a:ext>
            </a:extLst>
          </p:cNvPr>
          <p:cNvSpPr>
            <a:spLocks noGrp="1"/>
          </p:cNvSpPr>
          <p:nvPr>
            <p:ph type="title"/>
          </p:nvPr>
        </p:nvSpPr>
        <p:spPr/>
        <p:txBody>
          <a:bodyPr/>
          <a:lstStyle/>
          <a:p>
            <a:r>
              <a:rPr lang="ro-RO" dirty="0"/>
              <a:t>Competențe cheie</a:t>
            </a:r>
            <a:endParaRPr lang="bg-BG" dirty="0"/>
          </a:p>
        </p:txBody>
      </p:sp>
      <p:sp>
        <p:nvSpPr>
          <p:cNvPr id="6" name="Контейнер за номер на слайда 5">
            <a:extLst>
              <a:ext uri="{FF2B5EF4-FFF2-40B4-BE49-F238E27FC236}">
                <a16:creationId xmlns:a16="http://schemas.microsoft.com/office/drawing/2014/main" xmlns="" id="{ECE9C46A-534B-4C7C-9C10-A40BAB2D37D3}"/>
              </a:ext>
            </a:extLst>
          </p:cNvPr>
          <p:cNvSpPr>
            <a:spLocks noGrp="1"/>
          </p:cNvSpPr>
          <p:nvPr>
            <p:ph type="sldNum" sz="quarter" idx="12"/>
          </p:nvPr>
        </p:nvSpPr>
        <p:spPr/>
        <p:txBody>
          <a:bodyPr/>
          <a:lstStyle/>
          <a:p>
            <a:fld id="{CB318F78-A315-46C9-8B3F-2431B4397D31}" type="slidenum">
              <a:rPr lang="en-US" smtClean="0"/>
              <a:t>5</a:t>
            </a:fld>
            <a:endParaRPr lang="en-US" dirty="0"/>
          </a:p>
        </p:txBody>
      </p:sp>
      <p:sp>
        <p:nvSpPr>
          <p:cNvPr id="28" name="Straight Connector 1">
            <a:extLst>
              <a:ext uri="{FF2B5EF4-FFF2-40B4-BE49-F238E27FC236}">
                <a16:creationId xmlns:a16="http://schemas.microsoft.com/office/drawing/2014/main" xmlns="" id="{D71326FC-6E7F-47A4-BB23-D01B77F6A91F}"/>
              </a:ext>
            </a:extLst>
          </p:cNvPr>
          <p:cNvSpPr/>
          <p:nvPr/>
        </p:nvSpPr>
        <p:spPr>
          <a:xfrm rot="5400000">
            <a:off x="3287729" y="830107"/>
            <a:ext cx="2467951" cy="267076"/>
          </a:xfrm>
          <a:custGeom>
            <a:avLst/>
            <a:gdLst/>
            <a:ahLst/>
            <a:cxnLst>
              <a:cxn ang="0">
                <a:pos x="wd2" y="hd2"/>
              </a:cxn>
              <a:cxn ang="5400000">
                <a:pos x="wd2" y="hd2"/>
              </a:cxn>
              <a:cxn ang="10800000">
                <a:pos x="wd2" y="hd2"/>
              </a:cxn>
              <a:cxn ang="16200000">
                <a:pos x="wd2" y="hd2"/>
              </a:cxn>
            </a:cxnLst>
            <a:rect l="0" t="0" r="r" b="b"/>
            <a:pathLst>
              <a:path w="21600" h="14206" extrusionOk="0">
                <a:moveTo>
                  <a:pt x="0" y="3065"/>
                </a:moveTo>
                <a:cubicBezTo>
                  <a:pt x="493" y="2209"/>
                  <a:pt x="995" y="2789"/>
                  <a:pt x="1464" y="4736"/>
                </a:cubicBezTo>
                <a:cubicBezTo>
                  <a:pt x="1971" y="6840"/>
                  <a:pt x="2428" y="10513"/>
                  <a:pt x="2944" y="12455"/>
                </a:cubicBezTo>
                <a:cubicBezTo>
                  <a:pt x="4859" y="19663"/>
                  <a:pt x="6683" y="2425"/>
                  <a:pt x="8639" y="246"/>
                </a:cubicBezTo>
                <a:cubicBezTo>
                  <a:pt x="10566" y="-1902"/>
                  <a:pt x="12380" y="10706"/>
                  <a:pt x="14304" y="10783"/>
                </a:cubicBezTo>
                <a:cubicBezTo>
                  <a:pt x="16261" y="10862"/>
                  <a:pt x="18131" y="-1937"/>
                  <a:pt x="20067" y="2151"/>
                </a:cubicBezTo>
                <a:cubicBezTo>
                  <a:pt x="20332" y="2712"/>
                  <a:pt x="20593" y="3595"/>
                  <a:pt x="20860" y="4070"/>
                </a:cubicBezTo>
                <a:cubicBezTo>
                  <a:pt x="21105" y="4506"/>
                  <a:pt x="21353" y="4595"/>
                  <a:pt x="21600" y="4337"/>
                </a:cubicBezTo>
              </a:path>
            </a:pathLst>
          </a:custGeom>
          <a:ln w="6350">
            <a:solidFill>
              <a:srgbClr val="1F7EB9"/>
            </a:solidFill>
            <a:custDash>
              <a:ds d="600000" sp="600000"/>
            </a:custDash>
            <a:miter lim="400000"/>
          </a:ln>
        </p:spPr>
        <p:txBody>
          <a:bodyPr lIns="34289" rIns="34289" anchor="ctr"/>
          <a:lstStyle/>
          <a:p>
            <a:endParaRPr sz="1350" dirty="0"/>
          </a:p>
        </p:txBody>
      </p:sp>
      <p:sp>
        <p:nvSpPr>
          <p:cNvPr id="30" name="Straight Connector 1">
            <a:extLst>
              <a:ext uri="{FF2B5EF4-FFF2-40B4-BE49-F238E27FC236}">
                <a16:creationId xmlns:a16="http://schemas.microsoft.com/office/drawing/2014/main" xmlns="" id="{A5062640-74B8-472B-B86C-3E3F3B7075FF}"/>
              </a:ext>
            </a:extLst>
          </p:cNvPr>
          <p:cNvSpPr/>
          <p:nvPr/>
        </p:nvSpPr>
        <p:spPr>
          <a:xfrm rot="5400000">
            <a:off x="2492619" y="4118839"/>
            <a:ext cx="4046777" cy="204339"/>
          </a:xfrm>
          <a:custGeom>
            <a:avLst/>
            <a:gdLst/>
            <a:ahLst/>
            <a:cxnLst>
              <a:cxn ang="0">
                <a:pos x="wd2" y="hd2"/>
              </a:cxn>
              <a:cxn ang="5400000">
                <a:pos x="wd2" y="hd2"/>
              </a:cxn>
              <a:cxn ang="10800000">
                <a:pos x="wd2" y="hd2"/>
              </a:cxn>
              <a:cxn ang="16200000">
                <a:pos x="wd2" y="hd2"/>
              </a:cxn>
            </a:cxnLst>
            <a:rect l="0" t="0" r="r" b="b"/>
            <a:pathLst>
              <a:path w="21600" h="14206" extrusionOk="0">
                <a:moveTo>
                  <a:pt x="0" y="3065"/>
                </a:moveTo>
                <a:cubicBezTo>
                  <a:pt x="493" y="2209"/>
                  <a:pt x="995" y="2789"/>
                  <a:pt x="1464" y="4736"/>
                </a:cubicBezTo>
                <a:cubicBezTo>
                  <a:pt x="1971" y="6840"/>
                  <a:pt x="2428" y="10513"/>
                  <a:pt x="2944" y="12455"/>
                </a:cubicBezTo>
                <a:cubicBezTo>
                  <a:pt x="4859" y="19663"/>
                  <a:pt x="6683" y="2425"/>
                  <a:pt x="8639" y="246"/>
                </a:cubicBezTo>
                <a:cubicBezTo>
                  <a:pt x="10566" y="-1902"/>
                  <a:pt x="12380" y="10706"/>
                  <a:pt x="14304" y="10783"/>
                </a:cubicBezTo>
                <a:cubicBezTo>
                  <a:pt x="16261" y="10862"/>
                  <a:pt x="18131" y="-1937"/>
                  <a:pt x="20067" y="2151"/>
                </a:cubicBezTo>
                <a:cubicBezTo>
                  <a:pt x="20332" y="2712"/>
                  <a:pt x="20593" y="3595"/>
                  <a:pt x="20860" y="4070"/>
                </a:cubicBezTo>
                <a:cubicBezTo>
                  <a:pt x="21105" y="4506"/>
                  <a:pt x="21353" y="4595"/>
                  <a:pt x="21600" y="4337"/>
                </a:cubicBezTo>
              </a:path>
            </a:pathLst>
          </a:custGeom>
          <a:ln w="6350">
            <a:solidFill>
              <a:srgbClr val="1F7EB9"/>
            </a:solidFill>
            <a:custDash>
              <a:ds d="600000" sp="600000"/>
            </a:custDash>
            <a:miter lim="400000"/>
          </a:ln>
        </p:spPr>
        <p:txBody>
          <a:bodyPr lIns="34289" rIns="34289" anchor="ctr"/>
          <a:lstStyle/>
          <a:p>
            <a:endParaRPr sz="1350"/>
          </a:p>
        </p:txBody>
      </p:sp>
      <p:grpSp>
        <p:nvGrpSpPr>
          <p:cNvPr id="72" name="Групиране 71">
            <a:extLst>
              <a:ext uri="{FF2B5EF4-FFF2-40B4-BE49-F238E27FC236}">
                <a16:creationId xmlns:a16="http://schemas.microsoft.com/office/drawing/2014/main" xmlns="" id="{9F59C7C5-D4FD-4144-9AC9-0337A92FA2FF}"/>
              </a:ext>
            </a:extLst>
          </p:cNvPr>
          <p:cNvGrpSpPr/>
          <p:nvPr/>
        </p:nvGrpSpPr>
        <p:grpSpPr>
          <a:xfrm>
            <a:off x="1117956" y="2459083"/>
            <a:ext cx="2892857" cy="1785893"/>
            <a:chOff x="919099" y="2432502"/>
            <a:chExt cx="2892857" cy="1785893"/>
          </a:xfrm>
        </p:grpSpPr>
        <p:sp>
          <p:nvSpPr>
            <p:cNvPr id="63" name="Сълза 62">
              <a:extLst>
                <a:ext uri="{FF2B5EF4-FFF2-40B4-BE49-F238E27FC236}">
                  <a16:creationId xmlns:a16="http://schemas.microsoft.com/office/drawing/2014/main" xmlns="" id="{4D0B22DF-C030-4584-A813-B5A3C6B0775B}"/>
                </a:ext>
              </a:extLst>
            </p:cNvPr>
            <p:cNvSpPr/>
            <p:nvPr/>
          </p:nvSpPr>
          <p:spPr>
            <a:xfrm rot="1396531">
              <a:off x="1243807" y="2432502"/>
              <a:ext cx="2459071" cy="1785893"/>
            </a:xfrm>
            <a:prstGeom prst="teardrop">
              <a:avLst/>
            </a:prstGeom>
            <a:gradFill flip="none" rotWithShape="1">
              <a:gsLst>
                <a:gs pos="0">
                  <a:schemeClr val="accent2"/>
                </a:gs>
                <a:gs pos="74000">
                  <a:schemeClr val="accent2">
                    <a:lumMod val="45000"/>
                    <a:lumOff val="55000"/>
                  </a:schemeClr>
                </a:gs>
                <a:gs pos="83000">
                  <a:schemeClr val="accent2">
                    <a:lumMod val="45000"/>
                    <a:lumOff val="55000"/>
                  </a:schemeClr>
                </a:gs>
                <a:gs pos="100000">
                  <a:schemeClr val="accent2">
                    <a:lumMod val="30000"/>
                    <a:lumOff val="70000"/>
                  </a:schemeClr>
                </a:gs>
              </a:gsLst>
              <a:lin ang="0" scaled="1"/>
              <a:tileRect/>
            </a:grad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bg-BG"/>
            </a:p>
          </p:txBody>
        </p:sp>
        <p:sp>
          <p:nvSpPr>
            <p:cNvPr id="38" name="TextBox 52">
              <a:extLst>
                <a:ext uri="{FF2B5EF4-FFF2-40B4-BE49-F238E27FC236}">
                  <a16:creationId xmlns:a16="http://schemas.microsoft.com/office/drawing/2014/main" xmlns="" id="{55BFBF4C-7E43-47E8-9EF5-C53C43EFC225}"/>
                </a:ext>
              </a:extLst>
            </p:cNvPr>
            <p:cNvSpPr txBox="1"/>
            <p:nvPr/>
          </p:nvSpPr>
          <p:spPr>
            <a:xfrm>
              <a:off x="919099" y="3041544"/>
              <a:ext cx="2892857" cy="400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algn="ctr"/>
              <a:r>
                <a:rPr lang="en-GB" sz="2000" b="1" dirty="0" smtClean="0">
                  <a:solidFill>
                    <a:srgbClr val="006600"/>
                  </a:solidFill>
                </a:rPr>
                <a:t>        </a:t>
              </a:r>
              <a:r>
                <a:rPr lang="en-GB" sz="2000" b="1" dirty="0" err="1">
                  <a:solidFill>
                    <a:schemeClr val="accent2">
                      <a:lumMod val="50000"/>
                    </a:schemeClr>
                  </a:solidFill>
                </a:rPr>
                <a:t>Competențe</a:t>
              </a:r>
              <a:r>
                <a:rPr lang="en-GB" sz="2000" b="1" dirty="0">
                  <a:solidFill>
                    <a:schemeClr val="accent2">
                      <a:lumMod val="50000"/>
                    </a:schemeClr>
                  </a:solidFill>
                </a:rPr>
                <a:t> </a:t>
              </a:r>
              <a:r>
                <a:rPr lang="en-GB" sz="2000" b="1" dirty="0" err="1">
                  <a:solidFill>
                    <a:schemeClr val="accent2">
                      <a:lumMod val="50000"/>
                    </a:schemeClr>
                  </a:solidFill>
                </a:rPr>
                <a:t>sociale</a:t>
              </a:r>
              <a:endParaRPr lang="en-GB" sz="2000" b="1" dirty="0">
                <a:solidFill>
                  <a:schemeClr val="accent2">
                    <a:lumMod val="50000"/>
                  </a:schemeClr>
                </a:solidFill>
              </a:endParaRPr>
            </a:p>
          </p:txBody>
        </p:sp>
      </p:grpSp>
      <p:sp>
        <p:nvSpPr>
          <p:cNvPr id="39" name="TextBox 34">
            <a:extLst>
              <a:ext uri="{FF2B5EF4-FFF2-40B4-BE49-F238E27FC236}">
                <a16:creationId xmlns:a16="http://schemas.microsoft.com/office/drawing/2014/main" xmlns="" id="{8D60047B-F6D6-48E5-BB13-C4DC63A2E76D}"/>
              </a:ext>
            </a:extLst>
          </p:cNvPr>
          <p:cNvSpPr txBox="1"/>
          <p:nvPr/>
        </p:nvSpPr>
        <p:spPr>
          <a:xfrm>
            <a:off x="4802807" y="2395267"/>
            <a:ext cx="852729" cy="4501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tIns="34289" rIns="34289" bIns="34289">
            <a:spAutoFit/>
          </a:bodyPr>
          <a:lstStyle>
            <a:lvl1pPr>
              <a:defRPr sz="3300">
                <a:solidFill>
                  <a:srgbClr val="F77F00"/>
                </a:solidFill>
                <a:latin typeface="Bellota Regular"/>
                <a:ea typeface="Bellota Regular"/>
                <a:cs typeface="Bellota Regular"/>
                <a:sym typeface="Bellota Regular"/>
              </a:defRPr>
            </a:lvl1pPr>
          </a:lstStyle>
          <a:p>
            <a:endParaRPr sz="2475" dirty="0"/>
          </a:p>
        </p:txBody>
      </p:sp>
      <p:sp>
        <p:nvSpPr>
          <p:cNvPr id="40" name="Freeform 16">
            <a:extLst>
              <a:ext uri="{FF2B5EF4-FFF2-40B4-BE49-F238E27FC236}">
                <a16:creationId xmlns:a16="http://schemas.microsoft.com/office/drawing/2014/main" xmlns="" id="{3A1B5D88-77A3-4837-9220-2B99E2A0519D}"/>
              </a:ext>
            </a:extLst>
          </p:cNvPr>
          <p:cNvSpPr/>
          <p:nvPr/>
        </p:nvSpPr>
        <p:spPr>
          <a:xfrm>
            <a:off x="4528088" y="5474744"/>
            <a:ext cx="335399" cy="373980"/>
          </a:xfrm>
          <a:custGeom>
            <a:avLst/>
            <a:gdLst/>
            <a:ahLst/>
            <a:cxnLst>
              <a:cxn ang="0">
                <a:pos x="wd2" y="hd2"/>
              </a:cxn>
              <a:cxn ang="5400000">
                <a:pos x="wd2" y="hd2"/>
              </a:cxn>
              <a:cxn ang="10800000">
                <a:pos x="wd2" y="hd2"/>
              </a:cxn>
              <a:cxn ang="16200000">
                <a:pos x="wd2" y="hd2"/>
              </a:cxn>
            </a:cxnLst>
            <a:rect l="0" t="0" r="r" b="b"/>
            <a:pathLst>
              <a:path w="21600" h="21600" extrusionOk="0">
                <a:moveTo>
                  <a:pt x="7429" y="18876"/>
                </a:moveTo>
                <a:cubicBezTo>
                  <a:pt x="6923" y="18876"/>
                  <a:pt x="6514" y="19243"/>
                  <a:pt x="6514" y="19696"/>
                </a:cubicBezTo>
                <a:cubicBezTo>
                  <a:pt x="6514" y="20150"/>
                  <a:pt x="6923" y="20517"/>
                  <a:pt x="7429" y="20517"/>
                </a:cubicBezTo>
                <a:cubicBezTo>
                  <a:pt x="7934" y="20517"/>
                  <a:pt x="8344" y="20150"/>
                  <a:pt x="8344" y="19696"/>
                </a:cubicBezTo>
                <a:cubicBezTo>
                  <a:pt x="8340" y="19245"/>
                  <a:pt x="7933" y="18879"/>
                  <a:pt x="7429" y="18876"/>
                </a:cubicBezTo>
                <a:close/>
                <a:moveTo>
                  <a:pt x="18995" y="17200"/>
                </a:moveTo>
                <a:cubicBezTo>
                  <a:pt x="19778" y="17197"/>
                  <a:pt x="20417" y="17763"/>
                  <a:pt x="20424" y="18465"/>
                </a:cubicBezTo>
                <a:cubicBezTo>
                  <a:pt x="20424" y="18642"/>
                  <a:pt x="20265" y="18785"/>
                  <a:pt x="20069" y="18785"/>
                </a:cubicBezTo>
                <a:cubicBezTo>
                  <a:pt x="19872" y="18785"/>
                  <a:pt x="19713" y="18642"/>
                  <a:pt x="19713" y="18465"/>
                </a:cubicBezTo>
                <a:cubicBezTo>
                  <a:pt x="19706" y="18116"/>
                  <a:pt x="19384" y="17838"/>
                  <a:pt x="18995" y="17844"/>
                </a:cubicBezTo>
                <a:cubicBezTo>
                  <a:pt x="18995" y="17844"/>
                  <a:pt x="18995" y="17844"/>
                  <a:pt x="18995" y="17844"/>
                </a:cubicBezTo>
                <a:cubicBezTo>
                  <a:pt x="18796" y="17820"/>
                  <a:pt x="18657" y="17657"/>
                  <a:pt x="18683" y="17479"/>
                </a:cubicBezTo>
                <a:cubicBezTo>
                  <a:pt x="18705" y="17334"/>
                  <a:pt x="18833" y="17220"/>
                  <a:pt x="18995" y="17200"/>
                </a:cubicBezTo>
                <a:close/>
                <a:moveTo>
                  <a:pt x="18562" y="16152"/>
                </a:moveTo>
                <a:cubicBezTo>
                  <a:pt x="16885" y="16152"/>
                  <a:pt x="15525" y="17371"/>
                  <a:pt x="15525" y="18876"/>
                </a:cubicBezTo>
                <a:cubicBezTo>
                  <a:pt x="15525" y="20380"/>
                  <a:pt x="16885" y="21600"/>
                  <a:pt x="18562" y="21600"/>
                </a:cubicBezTo>
                <a:cubicBezTo>
                  <a:pt x="20240" y="21600"/>
                  <a:pt x="21600" y="20380"/>
                  <a:pt x="21600" y="18876"/>
                </a:cubicBezTo>
                <a:cubicBezTo>
                  <a:pt x="21590" y="17364"/>
                  <a:pt x="20216" y="16145"/>
                  <a:pt x="18531" y="16152"/>
                </a:cubicBezTo>
                <a:close/>
                <a:moveTo>
                  <a:pt x="2434" y="15884"/>
                </a:moveTo>
                <a:cubicBezTo>
                  <a:pt x="1090" y="15884"/>
                  <a:pt x="0" y="16861"/>
                  <a:pt x="0" y="18066"/>
                </a:cubicBezTo>
                <a:cubicBezTo>
                  <a:pt x="0" y="19272"/>
                  <a:pt x="1090" y="20249"/>
                  <a:pt x="2434" y="20249"/>
                </a:cubicBezTo>
                <a:cubicBezTo>
                  <a:pt x="3778" y="20249"/>
                  <a:pt x="4868" y="19272"/>
                  <a:pt x="4868" y="18066"/>
                </a:cubicBezTo>
                <a:cubicBezTo>
                  <a:pt x="4868" y="16861"/>
                  <a:pt x="3778" y="15884"/>
                  <a:pt x="2434" y="15884"/>
                </a:cubicBezTo>
                <a:close/>
                <a:moveTo>
                  <a:pt x="19592" y="12875"/>
                </a:moveTo>
                <a:cubicBezTo>
                  <a:pt x="19087" y="12875"/>
                  <a:pt x="18677" y="13242"/>
                  <a:pt x="18677" y="13695"/>
                </a:cubicBezTo>
                <a:cubicBezTo>
                  <a:pt x="18677" y="14148"/>
                  <a:pt x="19087" y="14516"/>
                  <a:pt x="19592" y="14516"/>
                </a:cubicBezTo>
                <a:cubicBezTo>
                  <a:pt x="20097" y="14516"/>
                  <a:pt x="20507" y="14148"/>
                  <a:pt x="20507" y="13695"/>
                </a:cubicBezTo>
                <a:cubicBezTo>
                  <a:pt x="20511" y="13245"/>
                  <a:pt x="20107" y="12878"/>
                  <a:pt x="19605" y="12874"/>
                </a:cubicBezTo>
                <a:cubicBezTo>
                  <a:pt x="19596" y="12874"/>
                  <a:pt x="19588" y="12874"/>
                  <a:pt x="19579" y="12875"/>
                </a:cubicBezTo>
                <a:close/>
                <a:moveTo>
                  <a:pt x="10320" y="11256"/>
                </a:moveTo>
                <a:cubicBezTo>
                  <a:pt x="11489" y="11253"/>
                  <a:pt x="12439" y="12100"/>
                  <a:pt x="12443" y="13148"/>
                </a:cubicBezTo>
                <a:cubicBezTo>
                  <a:pt x="12443" y="13152"/>
                  <a:pt x="12443" y="13156"/>
                  <a:pt x="12443" y="13159"/>
                </a:cubicBezTo>
                <a:cubicBezTo>
                  <a:pt x="12467" y="13306"/>
                  <a:pt x="12354" y="13442"/>
                  <a:pt x="12191" y="13463"/>
                </a:cubicBezTo>
                <a:cubicBezTo>
                  <a:pt x="12027" y="13485"/>
                  <a:pt x="11876" y="13384"/>
                  <a:pt x="11852" y="13237"/>
                </a:cubicBezTo>
                <a:cubicBezTo>
                  <a:pt x="11847" y="13212"/>
                  <a:pt x="11847" y="13185"/>
                  <a:pt x="11852" y="13159"/>
                </a:cubicBezTo>
                <a:cubicBezTo>
                  <a:pt x="11848" y="12402"/>
                  <a:pt x="11165" y="11789"/>
                  <a:pt x="10320" y="11786"/>
                </a:cubicBezTo>
                <a:cubicBezTo>
                  <a:pt x="10157" y="11807"/>
                  <a:pt x="10005" y="11706"/>
                  <a:pt x="9981" y="11560"/>
                </a:cubicBezTo>
                <a:cubicBezTo>
                  <a:pt x="9957" y="11414"/>
                  <a:pt x="10070" y="11277"/>
                  <a:pt x="10233" y="11256"/>
                </a:cubicBezTo>
                <a:cubicBezTo>
                  <a:pt x="10262" y="11252"/>
                  <a:pt x="10291" y="11252"/>
                  <a:pt x="10320" y="11256"/>
                </a:cubicBezTo>
                <a:close/>
                <a:moveTo>
                  <a:pt x="9723" y="10150"/>
                </a:moveTo>
                <a:cubicBezTo>
                  <a:pt x="7540" y="10150"/>
                  <a:pt x="5770" y="11737"/>
                  <a:pt x="5770" y="13695"/>
                </a:cubicBezTo>
                <a:cubicBezTo>
                  <a:pt x="5770" y="15653"/>
                  <a:pt x="7540" y="17240"/>
                  <a:pt x="9723" y="17240"/>
                </a:cubicBezTo>
                <a:cubicBezTo>
                  <a:pt x="11906" y="17240"/>
                  <a:pt x="13676" y="15653"/>
                  <a:pt x="13676" y="13695"/>
                </a:cubicBezTo>
                <a:cubicBezTo>
                  <a:pt x="13665" y="11737"/>
                  <a:pt x="11894" y="10153"/>
                  <a:pt x="9710" y="10150"/>
                </a:cubicBezTo>
                <a:close/>
                <a:moveTo>
                  <a:pt x="12900" y="6731"/>
                </a:moveTo>
                <a:cubicBezTo>
                  <a:pt x="14413" y="6731"/>
                  <a:pt x="15639" y="7830"/>
                  <a:pt x="15639" y="9187"/>
                </a:cubicBezTo>
                <a:cubicBezTo>
                  <a:pt x="15646" y="9329"/>
                  <a:pt x="15524" y="9448"/>
                  <a:pt x="15366" y="9455"/>
                </a:cubicBezTo>
                <a:cubicBezTo>
                  <a:pt x="15360" y="9455"/>
                  <a:pt x="15353" y="9455"/>
                  <a:pt x="15347" y="9455"/>
                </a:cubicBezTo>
                <a:cubicBezTo>
                  <a:pt x="15179" y="9461"/>
                  <a:pt x="15036" y="9344"/>
                  <a:pt x="15029" y="9193"/>
                </a:cubicBezTo>
                <a:cubicBezTo>
                  <a:pt x="15029" y="9191"/>
                  <a:pt x="15029" y="9189"/>
                  <a:pt x="15029" y="9187"/>
                </a:cubicBezTo>
                <a:cubicBezTo>
                  <a:pt x="15029" y="8136"/>
                  <a:pt x="14079" y="7284"/>
                  <a:pt x="12907" y="7284"/>
                </a:cubicBezTo>
                <a:cubicBezTo>
                  <a:pt x="12905" y="7284"/>
                  <a:pt x="12902" y="7284"/>
                  <a:pt x="12900" y="7284"/>
                </a:cubicBezTo>
                <a:cubicBezTo>
                  <a:pt x="12732" y="7275"/>
                  <a:pt x="12601" y="7150"/>
                  <a:pt x="12602" y="6999"/>
                </a:cubicBezTo>
                <a:cubicBezTo>
                  <a:pt x="12608" y="6860"/>
                  <a:pt x="12733" y="6751"/>
                  <a:pt x="12888" y="6748"/>
                </a:cubicBezTo>
                <a:close/>
                <a:moveTo>
                  <a:pt x="4086" y="6731"/>
                </a:moveTo>
                <a:cubicBezTo>
                  <a:pt x="4759" y="6731"/>
                  <a:pt x="5306" y="7216"/>
                  <a:pt x="5313" y="7819"/>
                </a:cubicBezTo>
                <a:cubicBezTo>
                  <a:pt x="5309" y="7975"/>
                  <a:pt x="5169" y="8101"/>
                  <a:pt x="4995" y="8104"/>
                </a:cubicBezTo>
                <a:cubicBezTo>
                  <a:pt x="4828" y="8095"/>
                  <a:pt x="4699" y="7969"/>
                  <a:pt x="4703" y="7819"/>
                </a:cubicBezTo>
                <a:cubicBezTo>
                  <a:pt x="4682" y="7518"/>
                  <a:pt x="4404" y="7283"/>
                  <a:pt x="4067" y="7284"/>
                </a:cubicBezTo>
                <a:cubicBezTo>
                  <a:pt x="3898" y="7277"/>
                  <a:pt x="3765" y="7151"/>
                  <a:pt x="3768" y="6999"/>
                </a:cubicBezTo>
                <a:cubicBezTo>
                  <a:pt x="3775" y="6854"/>
                  <a:pt x="3912" y="6742"/>
                  <a:pt x="4073" y="6748"/>
                </a:cubicBezTo>
                <a:cubicBezTo>
                  <a:pt x="4073" y="6748"/>
                  <a:pt x="4073" y="6748"/>
                  <a:pt x="4073" y="6748"/>
                </a:cubicBezTo>
                <a:close/>
                <a:moveTo>
                  <a:pt x="3629" y="5768"/>
                </a:moveTo>
                <a:cubicBezTo>
                  <a:pt x="2112" y="5764"/>
                  <a:pt x="881" y="6864"/>
                  <a:pt x="877" y="8224"/>
                </a:cubicBezTo>
                <a:cubicBezTo>
                  <a:pt x="874" y="9584"/>
                  <a:pt x="2100" y="10689"/>
                  <a:pt x="3616" y="10692"/>
                </a:cubicBezTo>
                <a:cubicBezTo>
                  <a:pt x="5132" y="10695"/>
                  <a:pt x="6364" y="9595"/>
                  <a:pt x="6368" y="8235"/>
                </a:cubicBezTo>
                <a:cubicBezTo>
                  <a:pt x="6368" y="8232"/>
                  <a:pt x="6368" y="8228"/>
                  <a:pt x="6368" y="8224"/>
                </a:cubicBezTo>
                <a:cubicBezTo>
                  <a:pt x="6364" y="6874"/>
                  <a:pt x="5141" y="5782"/>
                  <a:pt x="3635" y="5785"/>
                </a:cubicBezTo>
                <a:cubicBezTo>
                  <a:pt x="3629" y="5785"/>
                  <a:pt x="3622" y="5785"/>
                  <a:pt x="3616" y="5785"/>
                </a:cubicBezTo>
                <a:close/>
                <a:moveTo>
                  <a:pt x="12303" y="5642"/>
                </a:moveTo>
                <a:cubicBezTo>
                  <a:pt x="9787" y="5639"/>
                  <a:pt x="7744" y="7466"/>
                  <a:pt x="7740" y="9723"/>
                </a:cubicBezTo>
                <a:lnTo>
                  <a:pt x="7740" y="10008"/>
                </a:lnTo>
                <a:cubicBezTo>
                  <a:pt x="9972" y="9013"/>
                  <a:pt x="12680" y="9830"/>
                  <a:pt x="13788" y="11831"/>
                </a:cubicBezTo>
                <a:cubicBezTo>
                  <a:pt x="14064" y="12329"/>
                  <a:pt x="14223" y="12872"/>
                  <a:pt x="14254" y="13427"/>
                </a:cubicBezTo>
                <a:cubicBezTo>
                  <a:pt x="16521" y="12448"/>
                  <a:pt x="17474" y="10006"/>
                  <a:pt x="16382" y="7973"/>
                </a:cubicBezTo>
                <a:cubicBezTo>
                  <a:pt x="15627" y="6566"/>
                  <a:pt x="14044" y="5668"/>
                  <a:pt x="12303" y="5659"/>
                </a:cubicBezTo>
                <a:close/>
                <a:moveTo>
                  <a:pt x="1341" y="2223"/>
                </a:moveTo>
                <a:cubicBezTo>
                  <a:pt x="835" y="2223"/>
                  <a:pt x="426" y="2590"/>
                  <a:pt x="426" y="3043"/>
                </a:cubicBezTo>
                <a:cubicBezTo>
                  <a:pt x="426" y="3497"/>
                  <a:pt x="835" y="3864"/>
                  <a:pt x="1341" y="3864"/>
                </a:cubicBezTo>
                <a:cubicBezTo>
                  <a:pt x="1846" y="3864"/>
                  <a:pt x="2256" y="3497"/>
                  <a:pt x="2256" y="3043"/>
                </a:cubicBezTo>
                <a:cubicBezTo>
                  <a:pt x="2256" y="2590"/>
                  <a:pt x="1846" y="2223"/>
                  <a:pt x="1341" y="2223"/>
                </a:cubicBezTo>
                <a:close/>
                <a:moveTo>
                  <a:pt x="17927" y="1904"/>
                </a:moveTo>
                <a:cubicBezTo>
                  <a:pt x="16713" y="1897"/>
                  <a:pt x="15723" y="2775"/>
                  <a:pt x="15716" y="3864"/>
                </a:cubicBezTo>
                <a:cubicBezTo>
                  <a:pt x="15709" y="4953"/>
                  <a:pt x="16687" y="5841"/>
                  <a:pt x="17902" y="5847"/>
                </a:cubicBezTo>
                <a:cubicBezTo>
                  <a:pt x="19116" y="5854"/>
                  <a:pt x="20106" y="4976"/>
                  <a:pt x="20113" y="3887"/>
                </a:cubicBezTo>
                <a:cubicBezTo>
                  <a:pt x="20113" y="3879"/>
                  <a:pt x="20113" y="3872"/>
                  <a:pt x="20113" y="3864"/>
                </a:cubicBezTo>
                <a:cubicBezTo>
                  <a:pt x="20099" y="2785"/>
                  <a:pt x="19118" y="1917"/>
                  <a:pt x="17914" y="1921"/>
                </a:cubicBezTo>
                <a:close/>
                <a:moveTo>
                  <a:pt x="6526" y="0"/>
                </a:moveTo>
                <a:cubicBezTo>
                  <a:pt x="5474" y="0"/>
                  <a:pt x="4620" y="766"/>
                  <a:pt x="4620" y="1710"/>
                </a:cubicBezTo>
                <a:cubicBezTo>
                  <a:pt x="4620" y="2654"/>
                  <a:pt x="5474" y="3420"/>
                  <a:pt x="6526" y="3420"/>
                </a:cubicBezTo>
                <a:cubicBezTo>
                  <a:pt x="7579" y="3420"/>
                  <a:pt x="8433" y="2654"/>
                  <a:pt x="8433" y="1710"/>
                </a:cubicBezTo>
                <a:cubicBezTo>
                  <a:pt x="8422" y="768"/>
                  <a:pt x="7564" y="11"/>
                  <a:pt x="6514" y="17"/>
                </a:cubicBezTo>
                <a:close/>
              </a:path>
            </a:pathLst>
          </a:custGeom>
          <a:ln w="6350">
            <a:solidFill>
              <a:srgbClr val="FFFFFF"/>
            </a:solidFill>
            <a:miter/>
          </a:ln>
        </p:spPr>
        <p:txBody>
          <a:bodyPr lIns="34289" rIns="34289" anchor="ctr"/>
          <a:lstStyle/>
          <a:p>
            <a:pPr algn="l">
              <a:defRPr sz="1800">
                <a:solidFill>
                  <a:srgbClr val="000000"/>
                </a:solidFill>
                <a:latin typeface="Calibri"/>
                <a:ea typeface="Calibri"/>
                <a:cs typeface="Calibri"/>
                <a:sym typeface="Calibri"/>
              </a:defRPr>
            </a:pPr>
            <a:endParaRPr sz="1350"/>
          </a:p>
        </p:txBody>
      </p:sp>
      <p:grpSp>
        <p:nvGrpSpPr>
          <p:cNvPr id="71" name="Групиране 70">
            <a:extLst>
              <a:ext uri="{FF2B5EF4-FFF2-40B4-BE49-F238E27FC236}">
                <a16:creationId xmlns:a16="http://schemas.microsoft.com/office/drawing/2014/main" xmlns="" id="{8F21FC97-B736-4E38-BCFD-8712FDD5AD81}"/>
              </a:ext>
            </a:extLst>
          </p:cNvPr>
          <p:cNvGrpSpPr/>
          <p:nvPr/>
        </p:nvGrpSpPr>
        <p:grpSpPr>
          <a:xfrm>
            <a:off x="4977963" y="2395266"/>
            <a:ext cx="2460543" cy="1888575"/>
            <a:chOff x="4903286" y="2383345"/>
            <a:chExt cx="2459071" cy="1928504"/>
          </a:xfrm>
        </p:grpSpPr>
        <p:sp>
          <p:nvSpPr>
            <p:cNvPr id="66" name="Сълза 65">
              <a:extLst>
                <a:ext uri="{FF2B5EF4-FFF2-40B4-BE49-F238E27FC236}">
                  <a16:creationId xmlns:a16="http://schemas.microsoft.com/office/drawing/2014/main" xmlns="" id="{83E70848-7A76-4F69-91BB-8BE51914EA34}"/>
                </a:ext>
              </a:extLst>
            </p:cNvPr>
            <p:cNvSpPr/>
            <p:nvPr/>
          </p:nvSpPr>
          <p:spPr>
            <a:xfrm rot="19972680" flipH="1">
              <a:off x="4903286" y="2383345"/>
              <a:ext cx="2459071" cy="1785893"/>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68" name="TextBox 52">
              <a:extLst>
                <a:ext uri="{FF2B5EF4-FFF2-40B4-BE49-F238E27FC236}">
                  <a16:creationId xmlns:a16="http://schemas.microsoft.com/office/drawing/2014/main" xmlns="" id="{A9B0739E-9DCA-410F-A3FB-7C55A58197DA}"/>
                </a:ext>
              </a:extLst>
            </p:cNvPr>
            <p:cNvSpPr txBox="1"/>
            <p:nvPr/>
          </p:nvSpPr>
          <p:spPr>
            <a:xfrm>
              <a:off x="5256205" y="2646145"/>
              <a:ext cx="2016693" cy="16657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n-GB" sz="2000" b="1" dirty="0">
                  <a:solidFill>
                    <a:schemeClr val="accent3">
                      <a:lumMod val="50000"/>
                    </a:schemeClr>
                  </a:solidFill>
                </a:rPr>
                <a:t>   </a:t>
              </a:r>
              <a:r>
                <a:rPr lang="en-GB" sz="2000" b="1" dirty="0" err="1">
                  <a:solidFill>
                    <a:schemeClr val="accent3">
                      <a:lumMod val="50000"/>
                    </a:schemeClr>
                  </a:solidFill>
                </a:rPr>
                <a:t>Competențe</a:t>
              </a:r>
              <a:r>
                <a:rPr lang="en-GB" sz="2000" b="1" dirty="0">
                  <a:solidFill>
                    <a:schemeClr val="accent3">
                      <a:lumMod val="50000"/>
                    </a:schemeClr>
                  </a:solidFill>
                </a:rPr>
                <a:t> </a:t>
              </a:r>
              <a:r>
                <a:rPr lang="en-GB" sz="2000" b="1" dirty="0" err="1">
                  <a:solidFill>
                    <a:schemeClr val="accent3">
                      <a:lumMod val="50000"/>
                    </a:schemeClr>
                  </a:solidFill>
                </a:rPr>
                <a:t>emoționale</a:t>
              </a:r>
              <a:r>
                <a:rPr lang="en-GB" sz="2000" b="1" dirty="0">
                  <a:solidFill>
                    <a:schemeClr val="accent3">
                      <a:lumMod val="50000"/>
                    </a:schemeClr>
                  </a:solidFill>
                </a:rPr>
                <a:t> și de </a:t>
              </a:r>
              <a:r>
                <a:rPr lang="en-GB" sz="2000" b="1" dirty="0" err="1">
                  <a:solidFill>
                    <a:schemeClr val="accent3">
                      <a:lumMod val="50000"/>
                    </a:schemeClr>
                  </a:solidFill>
                </a:rPr>
                <a:t>consolidare</a:t>
              </a:r>
              <a:r>
                <a:rPr lang="en-GB" sz="2000" b="1" dirty="0">
                  <a:solidFill>
                    <a:schemeClr val="accent3">
                      <a:lumMod val="50000"/>
                    </a:schemeClr>
                  </a:solidFill>
                </a:rPr>
                <a:t> a </a:t>
              </a:r>
              <a:r>
                <a:rPr lang="en-GB" sz="2000" b="1" dirty="0" err="1">
                  <a:solidFill>
                    <a:schemeClr val="accent3">
                      <a:lumMod val="50000"/>
                    </a:schemeClr>
                  </a:solidFill>
                </a:rPr>
                <a:t>autonomiei</a:t>
              </a:r>
              <a:r>
                <a:rPr lang="en-GB" sz="2000" b="1" dirty="0">
                  <a:solidFill>
                    <a:schemeClr val="accent3">
                      <a:lumMod val="50000"/>
                    </a:schemeClr>
                  </a:solidFill>
                </a:rPr>
                <a:t/>
              </a:r>
              <a:br>
                <a:rPr lang="en-GB" sz="2000" b="1" dirty="0">
                  <a:solidFill>
                    <a:schemeClr val="accent3">
                      <a:lumMod val="50000"/>
                    </a:schemeClr>
                  </a:solidFill>
                </a:rPr>
              </a:br>
              <a:endParaRPr sz="2000" dirty="0">
                <a:solidFill>
                  <a:schemeClr val="accent3">
                    <a:lumMod val="50000"/>
                  </a:schemeClr>
                </a:solidFill>
              </a:endParaRPr>
            </a:p>
          </p:txBody>
        </p:sp>
      </p:grpSp>
      <p:grpSp>
        <p:nvGrpSpPr>
          <p:cNvPr id="70" name="Групиране 69">
            <a:extLst>
              <a:ext uri="{FF2B5EF4-FFF2-40B4-BE49-F238E27FC236}">
                <a16:creationId xmlns:a16="http://schemas.microsoft.com/office/drawing/2014/main" xmlns="" id="{25DD6CEA-1793-44C4-BAFC-7EE19611C2AE}"/>
              </a:ext>
            </a:extLst>
          </p:cNvPr>
          <p:cNvGrpSpPr/>
          <p:nvPr/>
        </p:nvGrpSpPr>
        <p:grpSpPr>
          <a:xfrm>
            <a:off x="5651883" y="4446447"/>
            <a:ext cx="2547861" cy="1785893"/>
            <a:chOff x="5513644" y="4424902"/>
            <a:chExt cx="2547861" cy="1785893"/>
          </a:xfrm>
        </p:grpSpPr>
        <p:sp>
          <p:nvSpPr>
            <p:cNvPr id="67" name="Сълза 66">
              <a:extLst>
                <a:ext uri="{FF2B5EF4-FFF2-40B4-BE49-F238E27FC236}">
                  <a16:creationId xmlns:a16="http://schemas.microsoft.com/office/drawing/2014/main" xmlns="" id="{1C2021F2-667E-4430-BABD-D09339E0EDC2}"/>
                </a:ext>
              </a:extLst>
            </p:cNvPr>
            <p:cNvSpPr/>
            <p:nvPr/>
          </p:nvSpPr>
          <p:spPr>
            <a:xfrm rot="20203469" flipH="1">
              <a:off x="5513644" y="4424902"/>
              <a:ext cx="2459071" cy="1785893"/>
            </a:xfrm>
            <a:prstGeom prst="teardrop">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8" name="TextBox 52">
              <a:extLst>
                <a:ext uri="{FF2B5EF4-FFF2-40B4-BE49-F238E27FC236}">
                  <a16:creationId xmlns:a16="http://schemas.microsoft.com/office/drawing/2014/main" xmlns="" id="{6355D015-13AA-4EDE-9233-0C5B82672E23}"/>
                </a:ext>
              </a:extLst>
            </p:cNvPr>
            <p:cNvSpPr txBox="1"/>
            <p:nvPr/>
          </p:nvSpPr>
          <p:spPr>
            <a:xfrm>
              <a:off x="5805361" y="4942937"/>
              <a:ext cx="2256144"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r>
                <a:rPr lang="en-GB" sz="2000" b="1" dirty="0" err="1">
                  <a:solidFill>
                    <a:schemeClr val="accent6">
                      <a:lumMod val="50000"/>
                    </a:schemeClr>
                  </a:solidFill>
                </a:rPr>
                <a:t>Rezolvarea</a:t>
              </a:r>
              <a:r>
                <a:rPr lang="en-GB" sz="2000" b="1" dirty="0">
                  <a:solidFill>
                    <a:schemeClr val="accent6">
                      <a:lumMod val="50000"/>
                    </a:schemeClr>
                  </a:solidFill>
                </a:rPr>
                <a:t> de </a:t>
              </a:r>
              <a:r>
                <a:rPr lang="en-GB" sz="2000" b="1" dirty="0" err="1">
                  <a:solidFill>
                    <a:schemeClr val="accent6">
                      <a:lumMod val="50000"/>
                    </a:schemeClr>
                  </a:solidFill>
                </a:rPr>
                <a:t>probleme</a:t>
              </a:r>
              <a:r>
                <a:rPr lang="en-GB" sz="2000" b="1" dirty="0">
                  <a:solidFill>
                    <a:schemeClr val="accent6">
                      <a:lumMod val="50000"/>
                    </a:schemeClr>
                  </a:solidFill>
                </a:rPr>
                <a:t> </a:t>
              </a:r>
              <a:endParaRPr sz="2000" dirty="0">
                <a:solidFill>
                  <a:schemeClr val="accent6">
                    <a:lumMod val="50000"/>
                  </a:schemeClr>
                </a:solidFill>
              </a:endParaRPr>
            </a:p>
          </p:txBody>
        </p:sp>
      </p:grpSp>
      <p:grpSp>
        <p:nvGrpSpPr>
          <p:cNvPr id="69" name="Групиране 68">
            <a:extLst>
              <a:ext uri="{FF2B5EF4-FFF2-40B4-BE49-F238E27FC236}">
                <a16:creationId xmlns:a16="http://schemas.microsoft.com/office/drawing/2014/main" xmlns="" id="{DAF809AB-901D-4CD5-9C7A-62F61E9A786C}"/>
              </a:ext>
            </a:extLst>
          </p:cNvPr>
          <p:cNvGrpSpPr/>
          <p:nvPr/>
        </p:nvGrpSpPr>
        <p:grpSpPr>
          <a:xfrm>
            <a:off x="697665" y="4446446"/>
            <a:ext cx="3024373" cy="1785893"/>
            <a:chOff x="542562" y="4456307"/>
            <a:chExt cx="3024373" cy="1785893"/>
          </a:xfrm>
        </p:grpSpPr>
        <p:sp>
          <p:nvSpPr>
            <p:cNvPr id="64" name="Сълза 63">
              <a:extLst>
                <a:ext uri="{FF2B5EF4-FFF2-40B4-BE49-F238E27FC236}">
                  <a16:creationId xmlns:a16="http://schemas.microsoft.com/office/drawing/2014/main" xmlns="" id="{A5E82DD7-E68A-4DC4-B2A6-92BC47DD8CF1}"/>
                </a:ext>
              </a:extLst>
            </p:cNvPr>
            <p:cNvSpPr/>
            <p:nvPr/>
          </p:nvSpPr>
          <p:spPr>
            <a:xfrm rot="1396531">
              <a:off x="740828" y="4456307"/>
              <a:ext cx="2459071" cy="1785893"/>
            </a:xfrm>
            <a:prstGeom prst="teardrop">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7" name="TextBox 52">
              <a:extLst>
                <a:ext uri="{FF2B5EF4-FFF2-40B4-BE49-F238E27FC236}">
                  <a16:creationId xmlns:a16="http://schemas.microsoft.com/office/drawing/2014/main" xmlns="" id="{8B05FED0-6166-4D41-9EBD-C2EB2626B431}"/>
                </a:ext>
              </a:extLst>
            </p:cNvPr>
            <p:cNvSpPr txBox="1"/>
            <p:nvPr/>
          </p:nvSpPr>
          <p:spPr>
            <a:xfrm>
              <a:off x="542562" y="5130662"/>
              <a:ext cx="3024373" cy="7078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4289" rIns="34289">
              <a:spAutoFit/>
            </a:bodyPr>
            <a:lstStyle>
              <a:lvl1pPr>
                <a:defRPr>
                  <a:solidFill>
                    <a:srgbClr val="535353"/>
                  </a:solidFill>
                </a:defRPr>
              </a:lvl1pPr>
            </a:lstStyle>
            <a:p>
              <a:pPr lvl="0" algn="ctr">
                <a:defRPr/>
              </a:pPr>
              <a:r>
                <a:rPr lang="en-GB" sz="2000" b="1" dirty="0" err="1">
                  <a:solidFill>
                    <a:schemeClr val="accent4">
                      <a:lumMod val="50000"/>
                    </a:schemeClr>
                  </a:solidFill>
                </a:rPr>
                <a:t>Mediere</a:t>
              </a:r>
              <a:r>
                <a:rPr lang="en-GB" sz="2000" b="1" dirty="0">
                  <a:solidFill>
                    <a:schemeClr val="accent4">
                      <a:lumMod val="50000"/>
                    </a:schemeClr>
                  </a:solidFill>
                </a:rPr>
                <a:t> și </a:t>
              </a:r>
              <a:r>
                <a:rPr lang="en-GB" sz="2000" b="1" dirty="0" err="1">
                  <a:solidFill>
                    <a:schemeClr val="accent4">
                      <a:lumMod val="50000"/>
                    </a:schemeClr>
                  </a:solidFill>
                </a:rPr>
                <a:t>negociere</a:t>
              </a:r>
              <a:r>
                <a:rPr lang="en-GB" sz="2000" b="1" dirty="0">
                  <a:solidFill>
                    <a:schemeClr val="accent4">
                      <a:lumMod val="50000"/>
                    </a:schemeClr>
                  </a:solidFill>
                </a:rPr>
                <a:t/>
              </a:r>
              <a:br>
                <a:rPr lang="en-GB" sz="2000" b="1" dirty="0">
                  <a:solidFill>
                    <a:schemeClr val="accent4">
                      <a:lumMod val="50000"/>
                    </a:schemeClr>
                  </a:solidFill>
                </a:rPr>
              </a:br>
              <a:endParaRPr lang="en-GB" sz="2000" b="1" dirty="0">
                <a:solidFill>
                  <a:schemeClr val="accent4">
                    <a:lumMod val="50000"/>
                  </a:schemeClr>
                </a:solidFill>
              </a:endParaRPr>
            </a:p>
          </p:txBody>
        </p:sp>
      </p:grpSp>
      <p:sp>
        <p:nvSpPr>
          <p:cNvPr id="22" name="Текстово поле 21">
            <a:extLst>
              <a:ext uri="{FF2B5EF4-FFF2-40B4-BE49-F238E27FC236}">
                <a16:creationId xmlns:a16="http://schemas.microsoft.com/office/drawing/2014/main" xmlns="" id="{79BC2A72-74AE-4597-87DE-52497FF75387}"/>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49066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ircle(in)">
                                      <p:cBhvr>
                                        <p:cTn id="7" dur="2000"/>
                                        <p:tgtEl>
                                          <p:spTgt spid="2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circle(in)">
                                      <p:cBhvr>
                                        <p:cTn id="15" dur="10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circle(in)">
                                      <p:cBhvr>
                                        <p:cTn id="20" dur="1000"/>
                                        <p:tgtEl>
                                          <p:spTgt spid="71"/>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circle(in)">
                                      <p:cBhvr>
                                        <p:cTn id="25" dur="10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circle(in)">
                                      <p:cBhvr>
                                        <p:cTn id="30"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Заглавие 50">
            <a:extLst>
              <a:ext uri="{FF2B5EF4-FFF2-40B4-BE49-F238E27FC236}">
                <a16:creationId xmlns:a16="http://schemas.microsoft.com/office/drawing/2014/main" xmlns="" id="{FC2AB708-BB77-4285-BF3A-37F8C6569035}"/>
              </a:ext>
            </a:extLst>
          </p:cNvPr>
          <p:cNvSpPr>
            <a:spLocks noGrp="1"/>
          </p:cNvSpPr>
          <p:nvPr>
            <p:ph type="title"/>
          </p:nvPr>
        </p:nvSpPr>
        <p:spPr/>
        <p:txBody>
          <a:bodyPr/>
          <a:lstStyle/>
          <a:p>
            <a:r>
              <a:rPr lang="ro-RO" dirty="0" smtClean="0"/>
              <a:t>Structura atelierelor</a:t>
            </a:r>
            <a:endParaRPr lang="bg-BG" dirty="0"/>
          </a:p>
        </p:txBody>
      </p:sp>
      <p:sp>
        <p:nvSpPr>
          <p:cNvPr id="5" name="Контейнер за номер на слайда 4">
            <a:extLst>
              <a:ext uri="{FF2B5EF4-FFF2-40B4-BE49-F238E27FC236}">
                <a16:creationId xmlns:a16="http://schemas.microsoft.com/office/drawing/2014/main" xmlns="" id="{8DBA1079-DE7C-47B1-A265-A274EE6680BD}"/>
              </a:ext>
            </a:extLst>
          </p:cNvPr>
          <p:cNvSpPr>
            <a:spLocks noGrp="1"/>
          </p:cNvSpPr>
          <p:nvPr>
            <p:ph type="sldNum" sz="quarter" idx="12"/>
          </p:nvPr>
        </p:nvSpPr>
        <p:spPr/>
        <p:txBody>
          <a:bodyPr/>
          <a:lstStyle/>
          <a:p>
            <a:fld id="{CB318F78-A315-46C9-8B3F-2431B4397D31}" type="slidenum">
              <a:rPr lang="en-US" smtClean="0"/>
              <a:t>6</a:t>
            </a:fld>
            <a:endParaRPr lang="en-US" dirty="0"/>
          </a:p>
        </p:txBody>
      </p:sp>
      <p:graphicFrame>
        <p:nvGraphicFramePr>
          <p:cNvPr id="24" name="Diagram 29">
            <a:extLst>
              <a:ext uri="{FF2B5EF4-FFF2-40B4-BE49-F238E27FC236}">
                <a16:creationId xmlns:a16="http://schemas.microsoft.com/office/drawing/2014/main" xmlns="" id="{7044A37C-3C4E-4A81-BED1-A0921632C36F}"/>
              </a:ext>
            </a:extLst>
          </p:cNvPr>
          <p:cNvGraphicFramePr/>
          <p:nvPr>
            <p:extLst>
              <p:ext uri="{D42A27DB-BD31-4B8C-83A1-F6EECF244321}">
                <p14:modId xmlns:p14="http://schemas.microsoft.com/office/powerpoint/2010/main" val="3370642917"/>
              </p:ext>
            </p:extLst>
          </p:nvPr>
        </p:nvGraphicFramePr>
        <p:xfrm>
          <a:off x="326642" y="2317457"/>
          <a:ext cx="6477000" cy="3962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7" name="Групиране 56">
            <a:extLst>
              <a:ext uri="{FF2B5EF4-FFF2-40B4-BE49-F238E27FC236}">
                <a16:creationId xmlns:a16="http://schemas.microsoft.com/office/drawing/2014/main" xmlns="" id="{BB5E27C9-D447-4643-BC4F-372520B9F848}"/>
              </a:ext>
            </a:extLst>
          </p:cNvPr>
          <p:cNvGrpSpPr/>
          <p:nvPr/>
        </p:nvGrpSpPr>
        <p:grpSpPr>
          <a:xfrm>
            <a:off x="6781090" y="2280741"/>
            <a:ext cx="2194700" cy="2986799"/>
            <a:chOff x="6858000" y="2160991"/>
            <a:chExt cx="2194700" cy="3477809"/>
          </a:xfrm>
        </p:grpSpPr>
        <p:graphicFrame>
          <p:nvGraphicFramePr>
            <p:cNvPr id="54" name="Диаграма 53">
              <a:extLst>
                <a:ext uri="{FF2B5EF4-FFF2-40B4-BE49-F238E27FC236}">
                  <a16:creationId xmlns:a16="http://schemas.microsoft.com/office/drawing/2014/main" xmlns="" id="{39358E2F-C3DC-4D43-86CB-1B45C93F1C2C}"/>
                </a:ext>
              </a:extLst>
            </p:cNvPr>
            <p:cNvGraphicFramePr/>
            <p:nvPr>
              <p:extLst>
                <p:ext uri="{D42A27DB-BD31-4B8C-83A1-F6EECF244321}">
                  <p14:modId xmlns:p14="http://schemas.microsoft.com/office/powerpoint/2010/main" val="2805660750"/>
                </p:ext>
              </p:extLst>
            </p:nvPr>
          </p:nvGraphicFramePr>
          <p:xfrm>
            <a:off x="7225145" y="2160991"/>
            <a:ext cx="1827555" cy="347780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5" name="Лява фигурна скоба 54">
              <a:extLst>
                <a:ext uri="{FF2B5EF4-FFF2-40B4-BE49-F238E27FC236}">
                  <a16:creationId xmlns:a16="http://schemas.microsoft.com/office/drawing/2014/main" xmlns="" id="{26B11C96-D2EB-4656-9574-E94900994EC9}"/>
                </a:ext>
              </a:extLst>
            </p:cNvPr>
            <p:cNvSpPr/>
            <p:nvPr/>
          </p:nvSpPr>
          <p:spPr>
            <a:xfrm>
              <a:off x="6858000" y="2160991"/>
              <a:ext cx="304800" cy="3477809"/>
            </a:xfrm>
            <a:prstGeom prst="leftBrace">
              <a:avLst>
                <a:gd name="adj1" fmla="val 165151"/>
                <a:gd name="adj2" fmla="val 50000"/>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bg-BG" b="1"/>
            </a:p>
          </p:txBody>
        </p:sp>
      </p:grpSp>
      <p:grpSp>
        <p:nvGrpSpPr>
          <p:cNvPr id="61" name="Групиране 60">
            <a:extLst>
              <a:ext uri="{FF2B5EF4-FFF2-40B4-BE49-F238E27FC236}">
                <a16:creationId xmlns:a16="http://schemas.microsoft.com/office/drawing/2014/main" xmlns="" id="{9EC66155-E457-46BC-9036-3B5FDA3456AB}"/>
              </a:ext>
            </a:extLst>
          </p:cNvPr>
          <p:cNvGrpSpPr/>
          <p:nvPr/>
        </p:nvGrpSpPr>
        <p:grpSpPr>
          <a:xfrm>
            <a:off x="6803644" y="5341111"/>
            <a:ext cx="2172146" cy="865591"/>
            <a:chOff x="6842900" y="4800600"/>
            <a:chExt cx="2224897" cy="1584159"/>
          </a:xfrm>
        </p:grpSpPr>
        <p:graphicFrame>
          <p:nvGraphicFramePr>
            <p:cNvPr id="59" name="Диаграма 58">
              <a:extLst>
                <a:ext uri="{FF2B5EF4-FFF2-40B4-BE49-F238E27FC236}">
                  <a16:creationId xmlns:a16="http://schemas.microsoft.com/office/drawing/2014/main" xmlns="" id="{73099F9F-591A-4F9C-9B20-116D2E723EA4}"/>
                </a:ext>
              </a:extLst>
            </p:cNvPr>
            <p:cNvGraphicFramePr/>
            <p:nvPr>
              <p:extLst>
                <p:ext uri="{D42A27DB-BD31-4B8C-83A1-F6EECF244321}">
                  <p14:modId xmlns:p14="http://schemas.microsoft.com/office/powerpoint/2010/main" val="888851274"/>
                </p:ext>
              </p:extLst>
            </p:nvPr>
          </p:nvGraphicFramePr>
          <p:xfrm>
            <a:off x="7197369" y="4800600"/>
            <a:ext cx="1870428" cy="15557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60" name="Лява фигурна скоба 59">
              <a:extLst>
                <a:ext uri="{FF2B5EF4-FFF2-40B4-BE49-F238E27FC236}">
                  <a16:creationId xmlns:a16="http://schemas.microsoft.com/office/drawing/2014/main" xmlns="" id="{919CF772-C113-4B18-9653-30B1FD376486}"/>
                </a:ext>
              </a:extLst>
            </p:cNvPr>
            <p:cNvSpPr/>
            <p:nvPr/>
          </p:nvSpPr>
          <p:spPr>
            <a:xfrm>
              <a:off x="6842900" y="4800600"/>
              <a:ext cx="304800" cy="1584159"/>
            </a:xfrm>
            <a:prstGeom prst="leftBrace">
              <a:avLst>
                <a:gd name="adj1" fmla="val 165151"/>
                <a:gd name="adj2" fmla="val 50000"/>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bg-BG"/>
            </a:p>
          </p:txBody>
        </p:sp>
      </p:grpSp>
      <p:sp>
        <p:nvSpPr>
          <p:cNvPr id="12" name="Текстово поле 11">
            <a:extLst>
              <a:ext uri="{FF2B5EF4-FFF2-40B4-BE49-F238E27FC236}">
                <a16:creationId xmlns:a16="http://schemas.microsoft.com/office/drawing/2014/main" xmlns="" id="{7F9B3155-5441-4D30-9700-D87AC034BFB0}"/>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1</a:t>
            </a:r>
            <a:endParaRPr lang="bg-BG" b="1" dirty="0">
              <a:solidFill>
                <a:schemeClr val="accent3">
                  <a:lumMod val="75000"/>
                </a:schemeClr>
              </a:solidFill>
            </a:endParaRPr>
          </a:p>
        </p:txBody>
      </p:sp>
    </p:spTree>
    <p:extLst>
      <p:ext uri="{BB962C8B-B14F-4D97-AF65-F5344CB8AC3E}">
        <p14:creationId xmlns:p14="http://schemas.microsoft.com/office/powerpoint/2010/main" val="161761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xmlns="" id="{41C8255E-078C-44DC-B247-9A426F9CE89E}"/>
              </a:ext>
            </a:extLst>
          </p:cNvPr>
          <p:cNvSpPr>
            <a:spLocks noGrp="1"/>
          </p:cNvSpPr>
          <p:nvPr>
            <p:ph type="title"/>
          </p:nvPr>
        </p:nvSpPr>
        <p:spPr/>
        <p:txBody>
          <a:bodyPr/>
          <a:lstStyle/>
          <a:p>
            <a:r>
              <a:rPr lang="en-US" dirty="0" err="1" smtClean="0"/>
              <a:t>Radicalizare</a:t>
            </a:r>
            <a:endParaRPr lang="en-US" dirty="0"/>
          </a:p>
        </p:txBody>
      </p:sp>
      <p:sp>
        <p:nvSpPr>
          <p:cNvPr id="3" name="Контейнер за съдържание 2">
            <a:extLst>
              <a:ext uri="{FF2B5EF4-FFF2-40B4-BE49-F238E27FC236}">
                <a16:creationId xmlns:a16="http://schemas.microsoft.com/office/drawing/2014/main" xmlns="" id="{4F5C4E3B-1774-44A5-8C9A-44248549B247}"/>
              </a:ext>
            </a:extLst>
          </p:cNvPr>
          <p:cNvSpPr>
            <a:spLocks noGrp="1"/>
          </p:cNvSpPr>
          <p:nvPr>
            <p:ph idx="1"/>
          </p:nvPr>
        </p:nvSpPr>
        <p:spPr>
          <a:xfrm>
            <a:off x="1295400" y="2568234"/>
            <a:ext cx="6553200" cy="2908491"/>
          </a:xfrm>
          <a:ln/>
          <a:effectLst>
            <a:glow rad="63500">
              <a:schemeClr val="accent3">
                <a:satMod val="175000"/>
                <a:alpha val="40000"/>
              </a:schemeClr>
            </a:glow>
          </a:effectLst>
        </p:spPr>
        <p:style>
          <a:lnRef idx="2">
            <a:schemeClr val="accent3"/>
          </a:lnRef>
          <a:fillRef idx="1">
            <a:schemeClr val="lt1"/>
          </a:fillRef>
          <a:effectRef idx="0">
            <a:schemeClr val="accent3"/>
          </a:effectRef>
          <a:fontRef idx="minor">
            <a:schemeClr val="dk1"/>
          </a:fontRef>
        </p:style>
        <p:txBody>
          <a:bodyPr anchor="ctr">
            <a:normAutofit/>
          </a:bodyPr>
          <a:lstStyle/>
          <a:p>
            <a:pPr marL="0" indent="0" algn="ctr">
              <a:buNone/>
            </a:pPr>
            <a:r>
              <a:rPr lang="en-GB" sz="2200" dirty="0"/>
              <a:t>“un </a:t>
            </a:r>
            <a:r>
              <a:rPr lang="en-GB" sz="2200" dirty="0" err="1"/>
              <a:t>proces</a:t>
            </a:r>
            <a:r>
              <a:rPr lang="en-GB" sz="2200" dirty="0"/>
              <a:t> complex și gradual</a:t>
            </a:r>
            <a:br>
              <a:rPr lang="en-GB" sz="2200" dirty="0"/>
            </a:br>
            <a:r>
              <a:rPr lang="en-GB" sz="2200" dirty="0" err="1"/>
              <a:t>prin</a:t>
            </a:r>
            <a:r>
              <a:rPr lang="en-GB" sz="2200" dirty="0"/>
              <a:t> care un </a:t>
            </a:r>
            <a:r>
              <a:rPr lang="en-GB" sz="2200" dirty="0" err="1"/>
              <a:t>individ</a:t>
            </a:r>
            <a:r>
              <a:rPr lang="en-GB" sz="2200" dirty="0"/>
              <a:t> </a:t>
            </a:r>
            <a:r>
              <a:rPr lang="en-GB" sz="2200" dirty="0" err="1"/>
              <a:t>sau</a:t>
            </a:r>
            <a:r>
              <a:rPr lang="en-GB" sz="2200" dirty="0"/>
              <a:t> un </a:t>
            </a:r>
            <a:r>
              <a:rPr lang="en-GB" sz="2200" dirty="0" err="1"/>
              <a:t>grup</a:t>
            </a:r>
            <a:r>
              <a:rPr lang="en-GB" sz="2200" dirty="0"/>
              <a:t/>
            </a:r>
            <a:br>
              <a:rPr lang="en-GB" sz="2200" dirty="0"/>
            </a:br>
            <a:r>
              <a:rPr lang="en-GB" sz="2200" dirty="0" err="1"/>
              <a:t>aderă</a:t>
            </a:r>
            <a:r>
              <a:rPr lang="en-GB" sz="2200" dirty="0"/>
              <a:t> la o </a:t>
            </a:r>
            <a:r>
              <a:rPr lang="en-GB" sz="2200" dirty="0" err="1"/>
              <a:t>ideologie</a:t>
            </a:r>
            <a:r>
              <a:rPr lang="en-GB" sz="2200" dirty="0"/>
              <a:t> </a:t>
            </a:r>
            <a:r>
              <a:rPr lang="en-GB" sz="2200" dirty="0" err="1"/>
              <a:t>sau</a:t>
            </a:r>
            <a:r>
              <a:rPr lang="en-GB" sz="2200" dirty="0"/>
              <a:t> </a:t>
            </a:r>
            <a:r>
              <a:rPr lang="en-GB" sz="2200" dirty="0" err="1"/>
              <a:t>convingere</a:t>
            </a:r>
            <a:r>
              <a:rPr lang="en-GB" sz="2200" dirty="0"/>
              <a:t> </a:t>
            </a:r>
            <a:r>
              <a:rPr lang="en-GB" sz="2200" dirty="0" err="1"/>
              <a:t>radicală</a:t>
            </a:r>
            <a:r>
              <a:rPr lang="en-GB" sz="2200" dirty="0"/>
              <a:t/>
            </a:r>
            <a:br>
              <a:rPr lang="en-GB" sz="2200" dirty="0"/>
            </a:br>
            <a:r>
              <a:rPr lang="en-GB" sz="2200" dirty="0"/>
              <a:t>care </a:t>
            </a:r>
            <a:r>
              <a:rPr lang="en-GB" sz="2200" dirty="0" err="1"/>
              <a:t>acceptă</a:t>
            </a:r>
            <a:r>
              <a:rPr lang="en-GB" sz="2200" dirty="0"/>
              <a:t>, </a:t>
            </a:r>
            <a:r>
              <a:rPr lang="en-GB" sz="2200" dirty="0" err="1"/>
              <a:t>folosește</a:t>
            </a:r>
            <a:r>
              <a:rPr lang="en-GB" sz="2200" dirty="0"/>
              <a:t> </a:t>
            </a:r>
            <a:r>
              <a:rPr lang="en-GB" sz="2200" dirty="0" err="1"/>
              <a:t>sau</a:t>
            </a:r>
            <a:r>
              <a:rPr lang="en-GB" sz="2200" dirty="0"/>
              <a:t> </a:t>
            </a:r>
            <a:r>
              <a:rPr lang="en-GB" sz="2200" dirty="0" err="1"/>
              <a:t>incită</a:t>
            </a:r>
            <a:r>
              <a:rPr lang="en-GB" sz="2200" dirty="0"/>
              <a:t> la </a:t>
            </a:r>
            <a:r>
              <a:rPr lang="en-GB" sz="2200" dirty="0" err="1"/>
              <a:t>violență</a:t>
            </a:r>
            <a:r>
              <a:rPr lang="en-GB" sz="2200" dirty="0"/>
              <a:t> [ ] </a:t>
            </a:r>
            <a:br>
              <a:rPr lang="en-GB" sz="2200" dirty="0"/>
            </a:br>
            <a:r>
              <a:rPr lang="en-GB" sz="2200" dirty="0"/>
              <a:t>pentru a </a:t>
            </a:r>
            <a:r>
              <a:rPr lang="en-GB" sz="2200" dirty="0" err="1"/>
              <a:t>atinge</a:t>
            </a:r>
            <a:r>
              <a:rPr lang="en-GB" sz="2200" dirty="0"/>
              <a:t> un </a:t>
            </a:r>
            <a:r>
              <a:rPr lang="en-GB" sz="2200" dirty="0" err="1"/>
              <a:t>scop</a:t>
            </a:r>
            <a:r>
              <a:rPr lang="en-GB" sz="2200" dirty="0"/>
              <a:t> politic </a:t>
            </a:r>
            <a:r>
              <a:rPr lang="en-GB" sz="2200" dirty="0" err="1"/>
              <a:t>sau</a:t>
            </a:r>
            <a:r>
              <a:rPr lang="en-GB" sz="2200" dirty="0"/>
              <a:t> </a:t>
            </a:r>
            <a:r>
              <a:rPr lang="en-GB" sz="2200" dirty="0" err="1"/>
              <a:t>ideologic</a:t>
            </a:r>
            <a:r>
              <a:rPr lang="en-GB" sz="2200" dirty="0"/>
              <a:t> precis.”</a:t>
            </a:r>
          </a:p>
        </p:txBody>
      </p:sp>
      <p:sp>
        <p:nvSpPr>
          <p:cNvPr id="7" name="Контейнер за номер на слайда 6">
            <a:extLst>
              <a:ext uri="{FF2B5EF4-FFF2-40B4-BE49-F238E27FC236}">
                <a16:creationId xmlns:a16="http://schemas.microsoft.com/office/drawing/2014/main" xmlns="" id="{398434F5-A7C3-44F4-B19B-C06994A4B16E}"/>
              </a:ext>
            </a:extLst>
          </p:cNvPr>
          <p:cNvSpPr>
            <a:spLocks noGrp="1"/>
          </p:cNvSpPr>
          <p:nvPr>
            <p:ph type="sldNum" sz="quarter" idx="12"/>
          </p:nvPr>
        </p:nvSpPr>
        <p:spPr/>
        <p:txBody>
          <a:bodyPr/>
          <a:lstStyle/>
          <a:p>
            <a:fld id="{CB318F78-A315-46C9-8B3F-2431B4397D31}" type="slidenum">
              <a:rPr lang="en-US" smtClean="0"/>
              <a:t>7</a:t>
            </a:fld>
            <a:endParaRPr lang="en-US"/>
          </a:p>
        </p:txBody>
      </p:sp>
      <p:sp>
        <p:nvSpPr>
          <p:cNvPr id="8" name="Текстово поле 7">
            <a:extLst>
              <a:ext uri="{FF2B5EF4-FFF2-40B4-BE49-F238E27FC236}">
                <a16:creationId xmlns:a16="http://schemas.microsoft.com/office/drawing/2014/main" xmlns="" id="{A51C19EC-B87D-4475-A80C-5363841A3E98}"/>
              </a:ext>
            </a:extLst>
          </p:cNvPr>
          <p:cNvSpPr txBox="1"/>
          <p:nvPr/>
        </p:nvSpPr>
        <p:spPr>
          <a:xfrm>
            <a:off x="3701409" y="5627922"/>
            <a:ext cx="1526380" cy="246221"/>
          </a:xfrm>
          <a:prstGeom prst="rect">
            <a:avLst/>
          </a:prstGeom>
          <a:noFill/>
        </p:spPr>
        <p:txBody>
          <a:bodyPr wrap="none" rtlCol="0">
            <a:spAutoFit/>
          </a:bodyPr>
          <a:lstStyle/>
          <a:p>
            <a:r>
              <a:rPr lang="en-US" sz="1000" i="1" dirty="0" smtClean="0">
                <a:solidFill>
                  <a:schemeClr val="bg1">
                    <a:lumMod val="50000"/>
                  </a:schemeClr>
                </a:solidFill>
              </a:rPr>
              <a:t>S</a:t>
            </a:r>
            <a:r>
              <a:rPr lang="ro-RO" sz="1000" i="1" dirty="0" smtClean="0">
                <a:solidFill>
                  <a:schemeClr val="bg1">
                    <a:lumMod val="50000"/>
                  </a:schemeClr>
                </a:solidFill>
              </a:rPr>
              <a:t>ursa</a:t>
            </a:r>
            <a:r>
              <a:rPr lang="en-US" sz="1000" i="1" dirty="0" smtClean="0">
                <a:solidFill>
                  <a:schemeClr val="bg1">
                    <a:lumMod val="50000"/>
                  </a:schemeClr>
                </a:solidFill>
              </a:rPr>
              <a:t>: </a:t>
            </a:r>
            <a:r>
              <a:rPr lang="ro-RO" sz="1000" i="1" dirty="0" smtClean="0">
                <a:solidFill>
                  <a:schemeClr val="bg1">
                    <a:lumMod val="50000"/>
                  </a:schemeClr>
                </a:solidFill>
              </a:rPr>
              <a:t>Comisia Europeană</a:t>
            </a:r>
            <a:endParaRPr lang="en-US" sz="1000" i="1" dirty="0">
              <a:solidFill>
                <a:schemeClr val="bg1">
                  <a:lumMod val="50000"/>
                </a:schemeClr>
              </a:solidFill>
            </a:endParaRPr>
          </a:p>
        </p:txBody>
      </p:sp>
      <p:sp>
        <p:nvSpPr>
          <p:cNvPr id="9" name="Текстово поле 8">
            <a:extLst>
              <a:ext uri="{FF2B5EF4-FFF2-40B4-BE49-F238E27FC236}">
                <a16:creationId xmlns:a16="http://schemas.microsoft.com/office/drawing/2014/main" xmlns="" id="{C06DF00C-CF8D-41A8-81A4-9798BAD762A6}"/>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1956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иране 9">
            <a:extLst>
              <a:ext uri="{FF2B5EF4-FFF2-40B4-BE49-F238E27FC236}">
                <a16:creationId xmlns:a16="http://schemas.microsoft.com/office/drawing/2014/main" xmlns="" id="{6F72390C-34A6-4F3B-884D-BC6451F64DA6}"/>
              </a:ext>
            </a:extLst>
          </p:cNvPr>
          <p:cNvGrpSpPr/>
          <p:nvPr/>
        </p:nvGrpSpPr>
        <p:grpSpPr>
          <a:xfrm>
            <a:off x="1511001" y="2514158"/>
            <a:ext cx="6286500" cy="3276600"/>
            <a:chOff x="1485900" y="2459250"/>
            <a:chExt cx="6286500" cy="3276600"/>
          </a:xfrm>
        </p:grpSpPr>
        <p:sp>
          <p:nvSpPr>
            <p:cNvPr id="7" name="Ovaal 7">
              <a:extLst>
                <a:ext uri="{FF2B5EF4-FFF2-40B4-BE49-F238E27FC236}">
                  <a16:creationId xmlns:a16="http://schemas.microsoft.com/office/drawing/2014/main" xmlns="" id="{ED1D0CCA-6A76-4677-889F-74B724214D2C}"/>
                </a:ext>
              </a:extLst>
            </p:cNvPr>
            <p:cNvSpPr/>
            <p:nvPr/>
          </p:nvSpPr>
          <p:spPr>
            <a:xfrm>
              <a:off x="1485900" y="2459250"/>
              <a:ext cx="6286500" cy="3276600"/>
            </a:xfrm>
            <a:prstGeom prst="ellipse">
              <a:avLst/>
            </a:prstGeom>
            <a:solidFill>
              <a:schemeClr val="accent3">
                <a:lumMod val="40000"/>
                <a:lumOff val="60000"/>
                <a:alpha val="50000"/>
              </a:schemeClr>
            </a:solidFill>
            <a:ln>
              <a:solidFill>
                <a:schemeClr val="accent3"/>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3200" dirty="0"/>
            </a:p>
          </p:txBody>
        </p:sp>
        <p:sp>
          <p:nvSpPr>
            <p:cNvPr id="9" name="Текстово поле 8">
              <a:extLst>
                <a:ext uri="{FF2B5EF4-FFF2-40B4-BE49-F238E27FC236}">
                  <a16:creationId xmlns:a16="http://schemas.microsoft.com/office/drawing/2014/main" xmlns="" id="{9DC2E22C-BEBC-4B7B-9A52-08C82C425C81}"/>
                </a:ext>
              </a:extLst>
            </p:cNvPr>
            <p:cNvSpPr txBox="1"/>
            <p:nvPr/>
          </p:nvSpPr>
          <p:spPr>
            <a:xfrm>
              <a:off x="3175299" y="2787461"/>
              <a:ext cx="3092129" cy="400110"/>
            </a:xfrm>
            <a:prstGeom prst="rect">
              <a:avLst/>
            </a:prstGeom>
            <a:noFill/>
          </p:spPr>
          <p:txBody>
            <a:bodyPr wrap="none" rtlCol="0">
              <a:spAutoFit/>
            </a:bodyPr>
            <a:lstStyle/>
            <a:p>
              <a:r>
                <a:rPr lang="en-US" sz="2000" dirty="0" err="1">
                  <a:solidFill>
                    <a:schemeClr val="accent3"/>
                  </a:solidFill>
                </a:rPr>
                <a:t>Climat</a:t>
              </a:r>
              <a:r>
                <a:rPr lang="en-US" sz="2000" dirty="0">
                  <a:solidFill>
                    <a:schemeClr val="accent3"/>
                  </a:solidFill>
                </a:rPr>
                <a:t> de </a:t>
              </a:r>
              <a:r>
                <a:rPr lang="en-US" sz="2000" dirty="0" err="1">
                  <a:solidFill>
                    <a:schemeClr val="accent3"/>
                  </a:solidFill>
                </a:rPr>
                <a:t>polarizare</a:t>
              </a:r>
              <a:r>
                <a:rPr lang="en-US" sz="2000" dirty="0">
                  <a:solidFill>
                    <a:schemeClr val="accent3"/>
                  </a:solidFill>
                </a:rPr>
                <a:t> </a:t>
              </a:r>
              <a:r>
                <a:rPr lang="en-US" sz="2000" dirty="0" err="1">
                  <a:solidFill>
                    <a:schemeClr val="accent3"/>
                  </a:solidFill>
                </a:rPr>
                <a:t>socială</a:t>
              </a:r>
              <a:r>
                <a:rPr lang="en-US" sz="2000" dirty="0">
                  <a:solidFill>
                    <a:schemeClr val="accent3"/>
                  </a:solidFill>
                </a:rPr>
                <a:t> </a:t>
              </a:r>
            </a:p>
          </p:txBody>
        </p:sp>
      </p:grpSp>
      <p:sp>
        <p:nvSpPr>
          <p:cNvPr id="2" name="Заглавие 1">
            <a:extLst>
              <a:ext uri="{FF2B5EF4-FFF2-40B4-BE49-F238E27FC236}">
                <a16:creationId xmlns:a16="http://schemas.microsoft.com/office/drawing/2014/main" xmlns="" id="{24E66302-03AC-4058-83DF-06C29C0D6509}"/>
              </a:ext>
            </a:extLst>
          </p:cNvPr>
          <p:cNvSpPr>
            <a:spLocks noGrp="1"/>
          </p:cNvSpPr>
          <p:nvPr>
            <p:ph type="title"/>
          </p:nvPr>
        </p:nvSpPr>
        <p:spPr/>
        <p:txBody>
          <a:bodyPr/>
          <a:lstStyle/>
          <a:p>
            <a:r>
              <a:rPr lang="en-US" dirty="0" err="1" smtClean="0"/>
              <a:t>Concepte</a:t>
            </a:r>
            <a:endParaRPr lang="bg-BG" dirty="0"/>
          </a:p>
        </p:txBody>
      </p:sp>
      <p:sp>
        <p:nvSpPr>
          <p:cNvPr id="6" name="Контейнер за номер на слайда 5">
            <a:extLst>
              <a:ext uri="{FF2B5EF4-FFF2-40B4-BE49-F238E27FC236}">
                <a16:creationId xmlns:a16="http://schemas.microsoft.com/office/drawing/2014/main" xmlns="" id="{081C8768-D93B-4C79-B5DA-977621541A69}"/>
              </a:ext>
            </a:extLst>
          </p:cNvPr>
          <p:cNvSpPr>
            <a:spLocks noGrp="1"/>
          </p:cNvSpPr>
          <p:nvPr>
            <p:ph type="sldNum" sz="quarter" idx="12"/>
          </p:nvPr>
        </p:nvSpPr>
        <p:spPr/>
        <p:txBody>
          <a:bodyPr/>
          <a:lstStyle/>
          <a:p>
            <a:fld id="{CB318F78-A315-46C9-8B3F-2431B4397D31}" type="slidenum">
              <a:rPr lang="en-US" smtClean="0"/>
              <a:t>8</a:t>
            </a:fld>
            <a:endParaRPr lang="en-US" dirty="0"/>
          </a:p>
        </p:txBody>
      </p:sp>
      <p:graphicFrame>
        <p:nvGraphicFramePr>
          <p:cNvPr id="8" name="Tijdelijke aanduiding voor inhoud 2">
            <a:extLst>
              <a:ext uri="{FF2B5EF4-FFF2-40B4-BE49-F238E27FC236}">
                <a16:creationId xmlns:a16="http://schemas.microsoft.com/office/drawing/2014/main" xmlns="" id="{EDCA4D96-B36E-4185-A8B1-356D6AF507F6}"/>
              </a:ext>
            </a:extLst>
          </p:cNvPr>
          <p:cNvGraphicFramePr>
            <a:graphicFrameLocks noGrp="1"/>
          </p:cNvGraphicFramePr>
          <p:nvPr>
            <p:ph idx="1"/>
            <p:extLst>
              <p:ext uri="{D42A27DB-BD31-4B8C-83A1-F6EECF244321}">
                <p14:modId xmlns:p14="http://schemas.microsoft.com/office/powerpoint/2010/main" val="4047989866"/>
              </p:ext>
            </p:extLst>
          </p:nvPr>
        </p:nvGraphicFramePr>
        <p:xfrm>
          <a:off x="768051" y="2787856"/>
          <a:ext cx="7772400" cy="2800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Текстово поле 11">
            <a:extLst>
              <a:ext uri="{FF2B5EF4-FFF2-40B4-BE49-F238E27FC236}">
                <a16:creationId xmlns:a16="http://schemas.microsoft.com/office/drawing/2014/main" xmlns="" id="{5D319887-8B9F-4010-A7D8-1350DB4E2194}"/>
              </a:ext>
            </a:extLst>
          </p:cNvPr>
          <p:cNvSpPr txBox="1"/>
          <p:nvPr/>
        </p:nvSpPr>
        <p:spPr>
          <a:xfrm>
            <a:off x="6797150" y="5735850"/>
            <a:ext cx="814647" cy="246221"/>
          </a:xfrm>
          <a:prstGeom prst="rect">
            <a:avLst/>
          </a:prstGeom>
          <a:noFill/>
        </p:spPr>
        <p:txBody>
          <a:bodyPr wrap="none" rtlCol="0">
            <a:spAutoFit/>
          </a:bodyPr>
          <a:lstStyle/>
          <a:p>
            <a:r>
              <a:rPr lang="en-US" sz="1000" i="1" dirty="0" smtClean="0">
                <a:solidFill>
                  <a:schemeClr val="bg1">
                    <a:lumMod val="50000"/>
                  </a:schemeClr>
                </a:solidFill>
              </a:rPr>
              <a:t>S</a:t>
            </a:r>
            <a:r>
              <a:rPr lang="ro-RO" sz="1000" i="1" dirty="0" smtClean="0">
                <a:solidFill>
                  <a:schemeClr val="bg1">
                    <a:lumMod val="50000"/>
                  </a:schemeClr>
                </a:solidFill>
              </a:rPr>
              <a:t>ursa</a:t>
            </a:r>
            <a:r>
              <a:rPr lang="en-US" sz="1000" i="1" dirty="0" smtClean="0">
                <a:solidFill>
                  <a:schemeClr val="bg1">
                    <a:lumMod val="50000"/>
                  </a:schemeClr>
                </a:solidFill>
              </a:rPr>
              <a:t>: </a:t>
            </a:r>
            <a:r>
              <a:rPr lang="en-US" sz="1000" i="1" dirty="0">
                <a:solidFill>
                  <a:schemeClr val="bg1">
                    <a:lumMod val="50000"/>
                  </a:schemeClr>
                </a:solidFill>
              </a:rPr>
              <a:t>NCTV</a:t>
            </a:r>
          </a:p>
        </p:txBody>
      </p:sp>
      <p:sp>
        <p:nvSpPr>
          <p:cNvPr id="13" name="Текстово поле 12">
            <a:extLst>
              <a:ext uri="{FF2B5EF4-FFF2-40B4-BE49-F238E27FC236}">
                <a16:creationId xmlns:a16="http://schemas.microsoft.com/office/drawing/2014/main" xmlns="" id="{63E59914-51E8-4756-A441-879B59C204CD}"/>
              </a:ext>
            </a:extLst>
          </p:cNvPr>
          <p:cNvSpPr txBox="1"/>
          <p:nvPr/>
        </p:nvSpPr>
        <p:spPr>
          <a:xfrm>
            <a:off x="8610600" y="381000"/>
            <a:ext cx="301686" cy="369332"/>
          </a:xfrm>
          <a:prstGeom prst="rect">
            <a:avLst/>
          </a:prstGeom>
          <a:noFill/>
        </p:spPr>
        <p:txBody>
          <a:bodyPr wrap="none" rtlCol="0">
            <a:spAutoFit/>
          </a:bodyPr>
          <a:lstStyle/>
          <a:p>
            <a:r>
              <a:rPr lang="en-US" b="1" dirty="0">
                <a:solidFill>
                  <a:schemeClr val="accent3">
                    <a:lumMod val="75000"/>
                  </a:schemeClr>
                </a:solidFill>
              </a:rPr>
              <a:t>2</a:t>
            </a:r>
            <a:endParaRPr lang="bg-BG" b="1" dirty="0">
              <a:solidFill>
                <a:schemeClr val="accent3">
                  <a:lumMod val="75000"/>
                </a:schemeClr>
              </a:solidFill>
            </a:endParaRPr>
          </a:p>
        </p:txBody>
      </p:sp>
    </p:spTree>
    <p:extLst>
      <p:ext uri="{BB962C8B-B14F-4D97-AF65-F5344CB8AC3E}">
        <p14:creationId xmlns:p14="http://schemas.microsoft.com/office/powerpoint/2010/main" val="692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p:bld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7181</TotalTime>
  <Words>11134</Words>
  <Application>Microsoft Office PowerPoint</Application>
  <PresentationFormat>On-screen Show (4:3)</PresentationFormat>
  <Paragraphs>1042</Paragraphs>
  <Slides>35</Slides>
  <Notes>34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35</vt:i4>
      </vt:variant>
    </vt:vector>
  </HeadingPairs>
  <TitlesOfParts>
    <vt:vector size="49" baseType="lpstr">
      <vt:lpstr>Arial</vt:lpstr>
      <vt:lpstr>Arimo</vt:lpstr>
      <vt:lpstr>Avenir Roman</vt:lpstr>
      <vt:lpstr>Bellota Regular</vt:lpstr>
      <vt:lpstr>Bradley Hand ITC</vt:lpstr>
      <vt:lpstr>Calibri</vt:lpstr>
      <vt:lpstr>Ink Free</vt:lpstr>
      <vt:lpstr>Open Sans</vt:lpstr>
      <vt:lpstr>OpenSansRegular</vt:lpstr>
      <vt:lpstr>Symbol</vt:lpstr>
      <vt:lpstr>Times New Roman</vt:lpstr>
      <vt:lpstr>TimesDigitalW04-Regular</vt:lpstr>
      <vt:lpstr>Verdana</vt:lpstr>
      <vt:lpstr>Office Theme</vt:lpstr>
      <vt:lpstr>Train the Trainer</vt:lpstr>
      <vt:lpstr>PowerPoint Presentation</vt:lpstr>
      <vt:lpstr>Program (zZiua 1)</vt:lpstr>
      <vt:lpstr>Introducere (1)</vt:lpstr>
      <vt:lpstr>Introducere (2)</vt:lpstr>
      <vt:lpstr>Competențe cheie</vt:lpstr>
      <vt:lpstr>Structura atelierelor</vt:lpstr>
      <vt:lpstr>Radicalizare</vt:lpstr>
      <vt:lpstr>Concepte</vt:lpstr>
      <vt:lpstr>Diferite ideologii extremiste </vt:lpstr>
      <vt:lpstr>Tipuri de indivizi radicalizați</vt:lpstr>
      <vt:lpstr>Etapele radicalizării(1)</vt:lpstr>
      <vt:lpstr>Etapele radicalizării (2)</vt:lpstr>
      <vt:lpstr>Semne posibile ale radicalizării</vt:lpstr>
      <vt:lpstr>Factori cauzali</vt:lpstr>
      <vt:lpstr>PowerPoint Presentation</vt:lpstr>
      <vt:lpstr>Factori negativi care împing către R, factori care atrag către R și factori personali</vt:lpstr>
      <vt:lpstr>Nivele ale factorilor cauzali</vt:lpstr>
      <vt:lpstr>Tehnici de coaching și parenting</vt:lpstr>
      <vt:lpstr>Coaching și parenting</vt:lpstr>
      <vt:lpstr>Coaching și parenting</vt:lpstr>
      <vt:lpstr>Coaching și parenting</vt:lpstr>
      <vt:lpstr>Atelier de lucru Coaching și parenting</vt:lpstr>
      <vt:lpstr>Coaching și parenting: Exercițiu</vt:lpstr>
      <vt:lpstr>Coaching și parenting: Exercițiu</vt:lpstr>
      <vt:lpstr>Gândire Critică</vt:lpstr>
      <vt:lpstr>Atelier de lucru Gândire Critică</vt:lpstr>
      <vt:lpstr>Gândire critică: Exercițiul 1</vt:lpstr>
      <vt:lpstr>Gândire critică: Exercițiul 1</vt:lpstr>
      <vt:lpstr>Gândire critică: Exercițiul 2</vt:lpstr>
      <vt:lpstr>Gândire critică: Exercițiul 2</vt:lpstr>
      <vt:lpstr>Feedback</vt:lpstr>
      <vt:lpstr>O întrebare pentru sesiunea viitoare</vt:lpstr>
      <vt:lpstr>Concluzii</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dc:creator>
  <cp:lastModifiedBy>Alex</cp:lastModifiedBy>
  <cp:revision>151</cp:revision>
  <dcterms:created xsi:type="dcterms:W3CDTF">2019-01-04T14:31:26Z</dcterms:created>
  <dcterms:modified xsi:type="dcterms:W3CDTF">2021-02-15T07:00:48Z</dcterms:modified>
</cp:coreProperties>
</file>