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7"/>
  </p:notesMasterIdLst>
  <p:handoutMasterIdLst>
    <p:handoutMasterId r:id="rId38"/>
  </p:handoutMasterIdLst>
  <p:sldIdLst>
    <p:sldId id="266" r:id="rId2"/>
    <p:sldId id="275" r:id="rId3"/>
    <p:sldId id="273" r:id="rId4"/>
    <p:sldId id="437" r:id="rId5"/>
    <p:sldId id="276" r:id="rId6"/>
    <p:sldId id="277" r:id="rId7"/>
    <p:sldId id="278" r:id="rId8"/>
    <p:sldId id="279" r:id="rId9"/>
    <p:sldId id="280" r:id="rId10"/>
    <p:sldId id="281" r:id="rId11"/>
    <p:sldId id="282" r:id="rId12"/>
    <p:sldId id="283" r:id="rId13"/>
    <p:sldId id="284" r:id="rId14"/>
    <p:sldId id="285" r:id="rId15"/>
    <p:sldId id="286" r:id="rId16"/>
    <p:sldId id="287" r:id="rId17"/>
    <p:sldId id="436" r:id="rId18"/>
    <p:sldId id="408" r:id="rId19"/>
    <p:sldId id="422" r:id="rId20"/>
    <p:sldId id="431" r:id="rId21"/>
    <p:sldId id="417" r:id="rId22"/>
    <p:sldId id="411" r:id="rId23"/>
    <p:sldId id="414" r:id="rId24"/>
    <p:sldId id="419" r:id="rId25"/>
    <p:sldId id="421" r:id="rId26"/>
    <p:sldId id="413" r:id="rId27"/>
    <p:sldId id="423" r:id="rId28"/>
    <p:sldId id="432" r:id="rId29"/>
    <p:sldId id="433" r:id="rId30"/>
    <p:sldId id="428" r:id="rId31"/>
    <p:sldId id="434" r:id="rId32"/>
    <p:sldId id="382" r:id="rId33"/>
    <p:sldId id="435" r:id="rId34"/>
    <p:sldId id="301" r:id="rId35"/>
    <p:sldId id="2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092"/>
    <a:srgbClr val="0BA7DF"/>
    <a:srgbClr val="CC0099"/>
    <a:srgbClr val="FF6600"/>
    <a:srgbClr val="CC3399"/>
    <a:srgbClr val="006600"/>
    <a:srgbClr val="0770B1"/>
    <a:srgbClr val="26687C"/>
    <a:srgbClr val="EB95A3"/>
    <a:srgbClr val="006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75" autoAdjust="0"/>
  </p:normalViewPr>
  <p:slideViewPr>
    <p:cSldViewPr>
      <p:cViewPr varScale="1">
        <p:scale>
          <a:sx n="88" d="100"/>
          <a:sy n="88" d="100"/>
        </p:scale>
        <p:origin x="96" y="31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Muelas Lobato" userId="2b72eb5d94b1e210" providerId="LiveId" clId="{C5E45858-D3B2-463E-9829-F75BDEC09D9B}"/>
    <pc:docChg chg="undo redo custSel modSld">
      <pc:chgData name="Roberto Muelas Lobato" userId="2b72eb5d94b1e210" providerId="LiveId" clId="{C5E45858-D3B2-463E-9829-F75BDEC09D9B}" dt="2021-06-10T07:57:29.024" v="66" actId="171"/>
      <pc:docMkLst>
        <pc:docMk/>
      </pc:docMkLst>
      <pc:sldChg chg="addSp delSp modSp mod">
        <pc:chgData name="Roberto Muelas Lobato" userId="2b72eb5d94b1e210" providerId="LiveId" clId="{C5E45858-D3B2-463E-9829-F75BDEC09D9B}" dt="2021-06-10T07:54:54.814" v="4" actId="478"/>
        <pc:sldMkLst>
          <pc:docMk/>
          <pc:sldMk cId="2174977571" sldId="283"/>
        </pc:sldMkLst>
        <pc:picChg chg="add mod ord">
          <ac:chgData name="Roberto Muelas Lobato" userId="2b72eb5d94b1e210" providerId="LiveId" clId="{C5E45858-D3B2-463E-9829-F75BDEC09D9B}" dt="2021-06-10T07:54:53.285" v="3" actId="167"/>
          <ac:picMkLst>
            <pc:docMk/>
            <pc:sldMk cId="2174977571" sldId="283"/>
            <ac:picMk id="4" creationId="{99787CE0-75C9-45B7-93D8-307A726C55CB}"/>
          </ac:picMkLst>
        </pc:picChg>
        <pc:picChg chg="del">
          <ac:chgData name="Roberto Muelas Lobato" userId="2b72eb5d94b1e210" providerId="LiveId" clId="{C5E45858-D3B2-463E-9829-F75BDEC09D9B}" dt="2021-06-10T07:54:54.814" v="4" actId="478"/>
          <ac:picMkLst>
            <pc:docMk/>
            <pc:sldMk cId="2174977571" sldId="283"/>
            <ac:picMk id="7" creationId="{124EB301-41A9-4DF3-BEFA-113E9E2D99ED}"/>
          </ac:picMkLst>
        </pc:picChg>
      </pc:sldChg>
      <pc:sldChg chg="modSp modAnim">
        <pc:chgData name="Roberto Muelas Lobato" userId="2b72eb5d94b1e210" providerId="LiveId" clId="{C5E45858-D3B2-463E-9829-F75BDEC09D9B}" dt="2021-06-10T07:55:19.514" v="18" actId="6549"/>
        <pc:sldMkLst>
          <pc:docMk/>
          <pc:sldMk cId="3170505519" sldId="285"/>
        </pc:sldMkLst>
        <pc:spChg chg="mod">
          <ac:chgData name="Roberto Muelas Lobato" userId="2b72eb5d94b1e210" providerId="LiveId" clId="{C5E45858-D3B2-463E-9829-F75BDEC09D9B}" dt="2021-06-10T07:55:19.514" v="18" actId="6549"/>
          <ac:spMkLst>
            <pc:docMk/>
            <pc:sldMk cId="3170505519" sldId="285"/>
            <ac:spMk id="8" creationId="{5B61602D-0B51-4CE0-A7FB-F379BDE2732E}"/>
          </ac:spMkLst>
        </pc:spChg>
      </pc:sldChg>
      <pc:sldChg chg="addSp delSp modSp mod addAnim delAnim">
        <pc:chgData name="Roberto Muelas Lobato" userId="2b72eb5d94b1e210" providerId="LiveId" clId="{C5E45858-D3B2-463E-9829-F75BDEC09D9B}" dt="2021-06-10T07:56:56.884" v="54" actId="1076"/>
        <pc:sldMkLst>
          <pc:docMk/>
          <pc:sldMk cId="433554829" sldId="287"/>
        </pc:sldMkLst>
        <pc:spChg chg="mod">
          <ac:chgData name="Roberto Muelas Lobato" userId="2b72eb5d94b1e210" providerId="LiveId" clId="{C5E45858-D3B2-463E-9829-F75BDEC09D9B}" dt="2021-06-10T07:56:45.704" v="50" actId="1076"/>
          <ac:spMkLst>
            <pc:docMk/>
            <pc:sldMk cId="433554829" sldId="287"/>
            <ac:spMk id="73" creationId="{3B8C1408-81FB-4570-A106-9D93D0EB885B}"/>
          </ac:spMkLst>
        </pc:spChg>
        <pc:spChg chg="mod">
          <ac:chgData name="Roberto Muelas Lobato" userId="2b72eb5d94b1e210" providerId="LiveId" clId="{C5E45858-D3B2-463E-9829-F75BDEC09D9B}" dt="2021-06-10T07:56:56.884" v="54" actId="1076"/>
          <ac:spMkLst>
            <pc:docMk/>
            <pc:sldMk cId="433554829" sldId="287"/>
            <ac:spMk id="74" creationId="{24158BD1-8A76-494C-8074-24EE0F27D2C0}"/>
          </ac:spMkLst>
        </pc:spChg>
        <pc:picChg chg="del">
          <ac:chgData name="Roberto Muelas Lobato" userId="2b72eb5d94b1e210" providerId="LiveId" clId="{C5E45858-D3B2-463E-9829-F75BDEC09D9B}" dt="2021-06-10T07:56:06.504" v="30" actId="478"/>
          <ac:picMkLst>
            <pc:docMk/>
            <pc:sldMk cId="433554829" sldId="287"/>
            <ac:picMk id="3" creationId="{4F2EB093-952E-4F2F-8E3D-1A307A8F2458}"/>
          </ac:picMkLst>
        </pc:picChg>
        <pc:picChg chg="add del mod ord">
          <ac:chgData name="Roberto Muelas Lobato" userId="2b72eb5d94b1e210" providerId="LiveId" clId="{C5E45858-D3B2-463E-9829-F75BDEC09D9B}" dt="2021-06-10T07:56:50.714" v="53" actId="1076"/>
          <ac:picMkLst>
            <pc:docMk/>
            <pc:sldMk cId="433554829" sldId="287"/>
            <ac:picMk id="4" creationId="{2DF9489C-6FFD-432F-994E-EEA7E2018FBC}"/>
          </ac:picMkLst>
        </pc:picChg>
        <pc:picChg chg="del">
          <ac:chgData name="Roberto Muelas Lobato" userId="2b72eb5d94b1e210" providerId="LiveId" clId="{C5E45858-D3B2-463E-9829-F75BDEC09D9B}" dt="2021-06-10T07:56:08.055" v="32" actId="478"/>
          <ac:picMkLst>
            <pc:docMk/>
            <pc:sldMk cId="433554829" sldId="287"/>
            <ac:picMk id="5" creationId="{59B740DD-2858-4515-9EC9-AE84C6DBDF6A}"/>
          </ac:picMkLst>
        </pc:picChg>
        <pc:picChg chg="del">
          <ac:chgData name="Roberto Muelas Lobato" userId="2b72eb5d94b1e210" providerId="LiveId" clId="{C5E45858-D3B2-463E-9829-F75BDEC09D9B}" dt="2021-06-10T07:56:07.224" v="31" actId="478"/>
          <ac:picMkLst>
            <pc:docMk/>
            <pc:sldMk cId="433554829" sldId="287"/>
            <ac:picMk id="30" creationId="{9401A3B3-A3FC-436E-8C03-66F715C8F1F0}"/>
          </ac:picMkLst>
        </pc:picChg>
        <pc:picChg chg="del">
          <ac:chgData name="Roberto Muelas Lobato" userId="2b72eb5d94b1e210" providerId="LiveId" clId="{C5E45858-D3B2-463E-9829-F75BDEC09D9B}" dt="2021-06-10T07:56:05.864" v="29" actId="478"/>
          <ac:picMkLst>
            <pc:docMk/>
            <pc:sldMk cId="433554829" sldId="287"/>
            <ac:picMk id="34" creationId="{C517BE47-19ED-4B5A-BF2F-B7D89B8BE433}"/>
          </ac:picMkLst>
        </pc:picChg>
        <pc:picChg chg="del">
          <ac:chgData name="Roberto Muelas Lobato" userId="2b72eb5d94b1e210" providerId="LiveId" clId="{C5E45858-D3B2-463E-9829-F75BDEC09D9B}" dt="2021-06-10T07:56:05.164" v="28" actId="478"/>
          <ac:picMkLst>
            <pc:docMk/>
            <pc:sldMk cId="433554829" sldId="287"/>
            <ac:picMk id="36" creationId="{42F7BCFD-EF0E-4CB5-A110-3EE579C9D487}"/>
          </ac:picMkLst>
        </pc:picChg>
        <pc:picChg chg="del">
          <ac:chgData name="Roberto Muelas Lobato" userId="2b72eb5d94b1e210" providerId="LiveId" clId="{C5E45858-D3B2-463E-9829-F75BDEC09D9B}" dt="2021-06-10T07:56:08.694" v="33" actId="478"/>
          <ac:picMkLst>
            <pc:docMk/>
            <pc:sldMk cId="433554829" sldId="287"/>
            <ac:picMk id="38" creationId="{E65B0258-6EBD-4413-BD5C-D2BE2F24B9FD}"/>
          </ac:picMkLst>
        </pc:picChg>
        <pc:picChg chg="del">
          <ac:chgData name="Roberto Muelas Lobato" userId="2b72eb5d94b1e210" providerId="LiveId" clId="{C5E45858-D3B2-463E-9829-F75BDEC09D9B}" dt="2021-06-10T07:56:09.399" v="34" actId="478"/>
          <ac:picMkLst>
            <pc:docMk/>
            <pc:sldMk cId="433554829" sldId="287"/>
            <ac:picMk id="44" creationId="{655F0184-6F1F-407B-8962-2ED01C402C09}"/>
          </ac:picMkLst>
        </pc:picChg>
        <pc:picChg chg="add del">
          <ac:chgData name="Roberto Muelas Lobato" userId="2b72eb5d94b1e210" providerId="LiveId" clId="{C5E45858-D3B2-463E-9829-F75BDEC09D9B}" dt="2021-06-10T07:56:29.230" v="43" actId="478"/>
          <ac:picMkLst>
            <pc:docMk/>
            <pc:sldMk cId="433554829" sldId="287"/>
            <ac:picMk id="71" creationId="{420D9415-659A-40BF-89B3-1DDC5B9D66B0}"/>
          </ac:picMkLst>
        </pc:picChg>
      </pc:sldChg>
      <pc:sldChg chg="addSp delSp modSp mod">
        <pc:chgData name="Roberto Muelas Lobato" userId="2b72eb5d94b1e210" providerId="LiveId" clId="{C5E45858-D3B2-463E-9829-F75BDEC09D9B}" dt="2021-06-10T07:55:54.565" v="27" actId="1035"/>
        <pc:sldMkLst>
          <pc:docMk/>
          <pc:sldMk cId="2953994200" sldId="408"/>
        </pc:sldMkLst>
        <pc:grpChg chg="del">
          <ac:chgData name="Roberto Muelas Lobato" userId="2b72eb5d94b1e210" providerId="LiveId" clId="{C5E45858-D3B2-463E-9829-F75BDEC09D9B}" dt="2021-06-10T07:55:52.214" v="24" actId="478"/>
          <ac:grpSpMkLst>
            <pc:docMk/>
            <pc:sldMk cId="2953994200" sldId="408"/>
            <ac:grpSpMk id="3" creationId="{C72E595D-6EE8-4942-B21C-A771AAF55D3F}"/>
          </ac:grpSpMkLst>
        </pc:grpChg>
        <pc:picChg chg="add mod ord">
          <ac:chgData name="Roberto Muelas Lobato" userId="2b72eb5d94b1e210" providerId="LiveId" clId="{C5E45858-D3B2-463E-9829-F75BDEC09D9B}" dt="2021-06-10T07:55:54.565" v="27" actId="1035"/>
          <ac:picMkLst>
            <pc:docMk/>
            <pc:sldMk cId="2953994200" sldId="408"/>
            <ac:picMk id="4" creationId="{EF04AE5F-B381-4BE9-B8A3-DBBDE2AD4950}"/>
          </ac:picMkLst>
        </pc:picChg>
      </pc:sldChg>
      <pc:sldChg chg="addSp delSp modSp mod delAnim">
        <pc:chgData name="Roberto Muelas Lobato" userId="2b72eb5d94b1e210" providerId="LiveId" clId="{C5E45858-D3B2-463E-9829-F75BDEC09D9B}" dt="2021-06-10T07:57:29.024" v="66" actId="171"/>
        <pc:sldMkLst>
          <pc:docMk/>
          <pc:sldMk cId="1778140760" sldId="428"/>
        </pc:sldMkLst>
        <pc:picChg chg="del">
          <ac:chgData name="Roberto Muelas Lobato" userId="2b72eb5d94b1e210" providerId="LiveId" clId="{C5E45858-D3B2-463E-9829-F75BDEC09D9B}" dt="2021-06-10T07:57:12.789" v="55" actId="478"/>
          <ac:picMkLst>
            <pc:docMk/>
            <pc:sldMk cId="1778140760" sldId="428"/>
            <ac:picMk id="3" creationId="{4EEEC344-B98D-4B60-A10D-DA956304F934}"/>
          </ac:picMkLst>
        </pc:picChg>
        <pc:picChg chg="add mod ord">
          <ac:chgData name="Roberto Muelas Lobato" userId="2b72eb5d94b1e210" providerId="LiveId" clId="{C5E45858-D3B2-463E-9829-F75BDEC09D9B}" dt="2021-06-10T07:57:29.024" v="66" actId="171"/>
          <ac:picMkLst>
            <pc:docMk/>
            <pc:sldMk cId="1778140760" sldId="428"/>
            <ac:picMk id="4" creationId="{BA71793B-DD50-4418-B2DD-9B5DC41E4BA2}"/>
          </ac:picMkLst>
        </pc:picChg>
      </pc:sldChg>
    </pc:docChg>
  </pc:docChgLst>
  <pc:docChgLst>
    <pc:chgData name="Roberto Muelas Lobato" userId="2b72eb5d94b1e210" providerId="LiveId" clId="{9C970F45-1B47-40BA-97D1-C3ED2EC9FB56}"/>
    <pc:docChg chg="undo redo custSel modSld">
      <pc:chgData name="Roberto Muelas Lobato" userId="2b72eb5d94b1e210" providerId="LiveId" clId="{9C970F45-1B47-40BA-97D1-C3ED2EC9FB56}" dt="2021-05-20T06:38:31.350" v="5163" actId="1076"/>
      <pc:docMkLst>
        <pc:docMk/>
      </pc:docMkLst>
      <pc:sldChg chg="modNotesTx">
        <pc:chgData name="Roberto Muelas Lobato" userId="2b72eb5d94b1e210" providerId="LiveId" clId="{9C970F45-1B47-40BA-97D1-C3ED2EC9FB56}" dt="2021-05-18T09:21:01.014" v="5159" actId="20577"/>
        <pc:sldMkLst>
          <pc:docMk/>
          <pc:sldMk cId="2161340783" sldId="266"/>
        </pc:sldMkLst>
      </pc:sldChg>
      <pc:sldChg chg="modNotesTx">
        <pc:chgData name="Roberto Muelas Lobato" userId="2b72eb5d94b1e210" providerId="LiveId" clId="{9C970F45-1B47-40BA-97D1-C3ED2EC9FB56}" dt="2021-05-18T06:44:15.202" v="2280" actId="20577"/>
        <pc:sldMkLst>
          <pc:docMk/>
          <pc:sldMk cId="3674978007" sldId="273"/>
        </pc:sldMkLst>
      </pc:sldChg>
      <pc:sldChg chg="modNotesTx">
        <pc:chgData name="Roberto Muelas Lobato" userId="2b72eb5d94b1e210" providerId="LiveId" clId="{9C970F45-1B47-40BA-97D1-C3ED2EC9FB56}" dt="2021-05-18T06:35:38.170" v="1770"/>
        <pc:sldMkLst>
          <pc:docMk/>
          <pc:sldMk cId="453124038" sldId="275"/>
        </pc:sldMkLst>
      </pc:sldChg>
      <pc:sldChg chg="modNotesTx">
        <pc:chgData name="Roberto Muelas Lobato" userId="2b72eb5d94b1e210" providerId="LiveId" clId="{9C970F45-1B47-40BA-97D1-C3ED2EC9FB56}" dt="2021-05-18T06:51:05.294" v="2444" actId="20577"/>
        <pc:sldMkLst>
          <pc:docMk/>
          <pc:sldMk cId="1348790722" sldId="276"/>
        </pc:sldMkLst>
      </pc:sldChg>
      <pc:sldChg chg="modNotesTx">
        <pc:chgData name="Roberto Muelas Lobato" userId="2b72eb5d94b1e210" providerId="LiveId" clId="{9C970F45-1B47-40BA-97D1-C3ED2EC9FB56}" dt="2021-05-18T06:53:29.541" v="2552"/>
        <pc:sldMkLst>
          <pc:docMk/>
          <pc:sldMk cId="1490663253" sldId="277"/>
        </pc:sldMkLst>
      </pc:sldChg>
      <pc:sldChg chg="modNotesTx">
        <pc:chgData name="Roberto Muelas Lobato" userId="2b72eb5d94b1e210" providerId="LiveId" clId="{9C970F45-1B47-40BA-97D1-C3ED2EC9FB56}" dt="2021-05-18T06:58:56.449" v="2840" actId="20577"/>
        <pc:sldMkLst>
          <pc:docMk/>
          <pc:sldMk cId="1617615969" sldId="278"/>
        </pc:sldMkLst>
      </pc:sldChg>
      <pc:sldChg chg="modNotesTx">
        <pc:chgData name="Roberto Muelas Lobato" userId="2b72eb5d94b1e210" providerId="LiveId" clId="{9C970F45-1B47-40BA-97D1-C3ED2EC9FB56}" dt="2021-05-18T06:59:29.959" v="2844" actId="6549"/>
        <pc:sldMkLst>
          <pc:docMk/>
          <pc:sldMk cId="195617168" sldId="279"/>
        </pc:sldMkLst>
      </pc:sldChg>
      <pc:sldChg chg="modNotesTx">
        <pc:chgData name="Roberto Muelas Lobato" userId="2b72eb5d94b1e210" providerId="LiveId" clId="{9C970F45-1B47-40BA-97D1-C3ED2EC9FB56}" dt="2021-05-18T07:02:59.580" v="2949" actId="20577"/>
        <pc:sldMkLst>
          <pc:docMk/>
          <pc:sldMk cId="69294637" sldId="280"/>
        </pc:sldMkLst>
      </pc:sldChg>
      <pc:sldChg chg="modNotesTx">
        <pc:chgData name="Roberto Muelas Lobato" userId="2b72eb5d94b1e210" providerId="LiveId" clId="{9C970F45-1B47-40BA-97D1-C3ED2EC9FB56}" dt="2021-05-18T07:03:20.763" v="2950"/>
        <pc:sldMkLst>
          <pc:docMk/>
          <pc:sldMk cId="4237657420" sldId="281"/>
        </pc:sldMkLst>
      </pc:sldChg>
      <pc:sldChg chg="modNotesTx">
        <pc:chgData name="Roberto Muelas Lobato" userId="2b72eb5d94b1e210" providerId="LiveId" clId="{9C970F45-1B47-40BA-97D1-C3ED2EC9FB56}" dt="2021-05-18T07:05:05.340" v="3055" actId="20577"/>
        <pc:sldMkLst>
          <pc:docMk/>
          <pc:sldMk cId="3751698693" sldId="282"/>
        </pc:sldMkLst>
      </pc:sldChg>
      <pc:sldChg chg="modNotesTx">
        <pc:chgData name="Roberto Muelas Lobato" userId="2b72eb5d94b1e210" providerId="LiveId" clId="{9C970F45-1B47-40BA-97D1-C3ED2EC9FB56}" dt="2021-05-18T07:07:43.537" v="3161"/>
        <pc:sldMkLst>
          <pc:docMk/>
          <pc:sldMk cId="2174977571" sldId="283"/>
        </pc:sldMkLst>
      </pc:sldChg>
      <pc:sldChg chg="modNotesTx">
        <pc:chgData name="Roberto Muelas Lobato" userId="2b72eb5d94b1e210" providerId="LiveId" clId="{9C970F45-1B47-40BA-97D1-C3ED2EC9FB56}" dt="2021-05-18T07:09:55.587" v="3199"/>
        <pc:sldMkLst>
          <pc:docMk/>
          <pc:sldMk cId="4292239591" sldId="284"/>
        </pc:sldMkLst>
      </pc:sldChg>
      <pc:sldChg chg="modNotesTx">
        <pc:chgData name="Roberto Muelas Lobato" userId="2b72eb5d94b1e210" providerId="LiveId" clId="{9C970F45-1B47-40BA-97D1-C3ED2EC9FB56}" dt="2021-05-18T07:12:28.311" v="3259"/>
        <pc:sldMkLst>
          <pc:docMk/>
          <pc:sldMk cId="3170505519" sldId="285"/>
        </pc:sldMkLst>
      </pc:sldChg>
      <pc:sldChg chg="modNotesTx">
        <pc:chgData name="Roberto Muelas Lobato" userId="2b72eb5d94b1e210" providerId="LiveId" clId="{9C970F45-1B47-40BA-97D1-C3ED2EC9FB56}" dt="2021-05-18T07:15:33.397" v="3320"/>
        <pc:sldMkLst>
          <pc:docMk/>
          <pc:sldMk cId="3716973270" sldId="286"/>
        </pc:sldMkLst>
      </pc:sldChg>
      <pc:sldChg chg="addSp delSp modSp mod modNotesTx">
        <pc:chgData name="Roberto Muelas Lobato" userId="2b72eb5d94b1e210" providerId="LiveId" clId="{9C970F45-1B47-40BA-97D1-C3ED2EC9FB56}" dt="2021-05-20T06:38:31.350" v="5163" actId="1076"/>
        <pc:sldMkLst>
          <pc:docMk/>
          <pc:sldMk cId="433554829" sldId="287"/>
        </pc:sldMkLst>
        <pc:picChg chg="add mod">
          <ac:chgData name="Roberto Muelas Lobato" userId="2b72eb5d94b1e210" providerId="LiveId" clId="{9C970F45-1B47-40BA-97D1-C3ED2EC9FB56}" dt="2021-05-20T06:38:31.350" v="5163" actId="1076"/>
          <ac:picMkLst>
            <pc:docMk/>
            <pc:sldMk cId="433554829" sldId="287"/>
            <ac:picMk id="28" creationId="{BC652C46-09C9-4AE2-BA6F-2F8A3F52D25E}"/>
          </ac:picMkLst>
        </pc:picChg>
        <pc:picChg chg="del">
          <ac:chgData name="Roberto Muelas Lobato" userId="2b72eb5d94b1e210" providerId="LiveId" clId="{9C970F45-1B47-40BA-97D1-C3ED2EC9FB56}" dt="2021-05-20T06:38:28.179" v="5162" actId="478"/>
          <ac:picMkLst>
            <pc:docMk/>
            <pc:sldMk cId="433554829" sldId="287"/>
            <ac:picMk id="83" creationId="{FA047811-63FA-4E55-B821-B88D0A33A905}"/>
          </ac:picMkLst>
        </pc:picChg>
      </pc:sldChg>
      <pc:sldChg chg="modNotesTx">
        <pc:chgData name="Roberto Muelas Lobato" userId="2b72eb5d94b1e210" providerId="LiveId" clId="{9C970F45-1B47-40BA-97D1-C3ED2EC9FB56}" dt="2021-05-18T06:38:40.308" v="1820" actId="20577"/>
        <pc:sldMkLst>
          <pc:docMk/>
          <pc:sldMk cId="733242155" sldId="301"/>
        </pc:sldMkLst>
      </pc:sldChg>
      <pc:sldChg chg="modNotesTx">
        <pc:chgData name="Roberto Muelas Lobato" userId="2b72eb5d94b1e210" providerId="LiveId" clId="{9C970F45-1B47-40BA-97D1-C3ED2EC9FB56}" dt="2021-05-18T08:33:41.528" v="5148" actId="20577"/>
        <pc:sldMkLst>
          <pc:docMk/>
          <pc:sldMk cId="2625405037" sldId="382"/>
        </pc:sldMkLst>
      </pc:sldChg>
      <pc:sldChg chg="modNotesTx">
        <pc:chgData name="Roberto Muelas Lobato" userId="2b72eb5d94b1e210" providerId="LiveId" clId="{9C970F45-1B47-40BA-97D1-C3ED2EC9FB56}" dt="2021-05-18T07:27:58.722" v="3739"/>
        <pc:sldMkLst>
          <pc:docMk/>
          <pc:sldMk cId="2953994200" sldId="408"/>
        </pc:sldMkLst>
      </pc:sldChg>
      <pc:sldChg chg="modNotesTx">
        <pc:chgData name="Roberto Muelas Lobato" userId="2b72eb5d94b1e210" providerId="LiveId" clId="{9C970F45-1B47-40BA-97D1-C3ED2EC9FB56}" dt="2021-05-18T07:42:00.137" v="4485" actId="20577"/>
        <pc:sldMkLst>
          <pc:docMk/>
          <pc:sldMk cId="2945654960" sldId="411"/>
        </pc:sldMkLst>
      </pc:sldChg>
      <pc:sldChg chg="modNotesTx">
        <pc:chgData name="Roberto Muelas Lobato" userId="2b72eb5d94b1e210" providerId="LiveId" clId="{9C970F45-1B47-40BA-97D1-C3ED2EC9FB56}" dt="2021-05-18T08:20:34.279" v="4711" actId="6549"/>
        <pc:sldMkLst>
          <pc:docMk/>
          <pc:sldMk cId="3116833901" sldId="413"/>
        </pc:sldMkLst>
      </pc:sldChg>
      <pc:sldChg chg="modNotesTx">
        <pc:chgData name="Roberto Muelas Lobato" userId="2b72eb5d94b1e210" providerId="LiveId" clId="{9C970F45-1B47-40BA-97D1-C3ED2EC9FB56}" dt="2021-05-18T07:43:09.848" v="4518" actId="20577"/>
        <pc:sldMkLst>
          <pc:docMk/>
          <pc:sldMk cId="1747309319" sldId="414"/>
        </pc:sldMkLst>
      </pc:sldChg>
      <pc:sldChg chg="modNotesTx">
        <pc:chgData name="Roberto Muelas Lobato" userId="2b72eb5d94b1e210" providerId="LiveId" clId="{9C970F45-1B47-40BA-97D1-C3ED2EC9FB56}" dt="2021-05-18T07:37:17.928" v="4174" actId="20577"/>
        <pc:sldMkLst>
          <pc:docMk/>
          <pc:sldMk cId="2893170564" sldId="417"/>
        </pc:sldMkLst>
      </pc:sldChg>
      <pc:sldChg chg="modNotesTx">
        <pc:chgData name="Roberto Muelas Lobato" userId="2b72eb5d94b1e210" providerId="LiveId" clId="{9C970F45-1B47-40BA-97D1-C3ED2EC9FB56}" dt="2021-05-18T07:47:03.563" v="4574" actId="20577"/>
        <pc:sldMkLst>
          <pc:docMk/>
          <pc:sldMk cId="1052886491" sldId="419"/>
        </pc:sldMkLst>
      </pc:sldChg>
      <pc:sldChg chg="modNotesTx">
        <pc:chgData name="Roberto Muelas Lobato" userId="2b72eb5d94b1e210" providerId="LiveId" clId="{9C970F45-1B47-40BA-97D1-C3ED2EC9FB56}" dt="2021-05-18T07:49:07.500" v="4625" actId="20577"/>
        <pc:sldMkLst>
          <pc:docMk/>
          <pc:sldMk cId="3438407392" sldId="421"/>
        </pc:sldMkLst>
      </pc:sldChg>
      <pc:sldChg chg="modNotesTx">
        <pc:chgData name="Roberto Muelas Lobato" userId="2b72eb5d94b1e210" providerId="LiveId" clId="{9C970F45-1B47-40BA-97D1-C3ED2EC9FB56}" dt="2021-05-18T07:33:36.456" v="3920"/>
        <pc:sldMkLst>
          <pc:docMk/>
          <pc:sldMk cId="1016834677" sldId="422"/>
        </pc:sldMkLst>
      </pc:sldChg>
      <pc:sldChg chg="modNotesTx">
        <pc:chgData name="Roberto Muelas Lobato" userId="2b72eb5d94b1e210" providerId="LiveId" clId="{9C970F45-1B47-40BA-97D1-C3ED2EC9FB56}" dt="2021-05-18T08:22:48.739" v="4781" actId="20577"/>
        <pc:sldMkLst>
          <pc:docMk/>
          <pc:sldMk cId="1280564228" sldId="423"/>
        </pc:sldMkLst>
      </pc:sldChg>
      <pc:sldChg chg="modNotesTx">
        <pc:chgData name="Roberto Muelas Lobato" userId="2b72eb5d94b1e210" providerId="LiveId" clId="{9C970F45-1B47-40BA-97D1-C3ED2EC9FB56}" dt="2021-05-18T08:30:27.983" v="4979"/>
        <pc:sldMkLst>
          <pc:docMk/>
          <pc:sldMk cId="1778140760" sldId="428"/>
        </pc:sldMkLst>
      </pc:sldChg>
      <pc:sldChg chg="modNotesTx">
        <pc:chgData name="Roberto Muelas Lobato" userId="2b72eb5d94b1e210" providerId="LiveId" clId="{9C970F45-1B47-40BA-97D1-C3ED2EC9FB56}" dt="2021-05-18T07:34:19.496" v="3938" actId="6549"/>
        <pc:sldMkLst>
          <pc:docMk/>
          <pc:sldMk cId="121922291" sldId="431"/>
        </pc:sldMkLst>
      </pc:sldChg>
      <pc:sldChg chg="modNotesTx">
        <pc:chgData name="Roberto Muelas Lobato" userId="2b72eb5d94b1e210" providerId="LiveId" clId="{9C970F45-1B47-40BA-97D1-C3ED2EC9FB56}" dt="2021-05-18T08:27:20.690" v="4860" actId="5793"/>
        <pc:sldMkLst>
          <pc:docMk/>
          <pc:sldMk cId="1528506145" sldId="432"/>
        </pc:sldMkLst>
      </pc:sldChg>
      <pc:sldChg chg="modNotesTx">
        <pc:chgData name="Roberto Muelas Lobato" userId="2b72eb5d94b1e210" providerId="LiveId" clId="{9C970F45-1B47-40BA-97D1-C3ED2EC9FB56}" dt="2021-05-18T08:28:49.907" v="4948" actId="6549"/>
        <pc:sldMkLst>
          <pc:docMk/>
          <pc:sldMk cId="3989991851" sldId="433"/>
        </pc:sldMkLst>
      </pc:sldChg>
      <pc:sldChg chg="modSp mod modNotesTx">
        <pc:chgData name="Roberto Muelas Lobato" userId="2b72eb5d94b1e210" providerId="LiveId" clId="{9C970F45-1B47-40BA-97D1-C3ED2EC9FB56}" dt="2021-05-18T08:32:12.394" v="5104"/>
        <pc:sldMkLst>
          <pc:docMk/>
          <pc:sldMk cId="3156202581" sldId="434"/>
        </pc:sldMkLst>
        <pc:spChg chg="mod">
          <ac:chgData name="Roberto Muelas Lobato" userId="2b72eb5d94b1e210" providerId="LiveId" clId="{9C970F45-1B47-40BA-97D1-C3ED2EC9FB56}" dt="2021-05-18T08:31:01.762" v="5021" actId="20577"/>
          <ac:spMkLst>
            <pc:docMk/>
            <pc:sldMk cId="3156202581" sldId="434"/>
            <ac:spMk id="87" creationId="{3EDA245C-3957-4B62-955D-975E251AC84F}"/>
          </ac:spMkLst>
        </pc:spChg>
      </pc:sldChg>
      <pc:sldChg chg="modNotesTx">
        <pc:chgData name="Roberto Muelas Lobato" userId="2b72eb5d94b1e210" providerId="LiveId" clId="{9C970F45-1B47-40BA-97D1-C3ED2EC9FB56}" dt="2021-05-18T07:50:06.195" v="4673" actId="20577"/>
        <pc:sldMkLst>
          <pc:docMk/>
          <pc:sldMk cId="3268736331" sldId="435"/>
        </pc:sldMkLst>
      </pc:sldChg>
      <pc:sldChg chg="modNotesTx">
        <pc:chgData name="Roberto Muelas Lobato" userId="2b72eb5d94b1e210" providerId="LiveId" clId="{9C970F45-1B47-40BA-97D1-C3ED2EC9FB56}" dt="2021-05-18T07:23:04.996" v="3595"/>
        <pc:sldMkLst>
          <pc:docMk/>
          <pc:sldMk cId="4137582166" sldId="436"/>
        </pc:sldMkLst>
      </pc:sldChg>
      <pc:sldChg chg="modNotesTx">
        <pc:chgData name="Roberto Muelas Lobato" userId="2b72eb5d94b1e210" providerId="LiveId" clId="{9C970F45-1B47-40BA-97D1-C3ED2EC9FB56}" dt="2021-05-18T06:47:24.840" v="2341"/>
        <pc:sldMkLst>
          <pc:docMk/>
          <pc:sldMk cId="4026633398" sldId="4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a:ln w="6350"/>
      </dgm:spPr>
      <dgm:t>
        <a:bodyPr/>
        <a:lstStyle/>
        <a:p>
          <a:r>
            <a:rPr lang="en-US" dirty="0"/>
            <a:t>7 </a:t>
          </a:r>
          <a:r>
            <a:rPr lang="en-US" dirty="0" err="1"/>
            <a:t>talleres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en-US" dirty="0" err="1"/>
            <a:t>Capacidades</a:t>
          </a:r>
          <a:r>
            <a:rPr lang="en-US" dirty="0"/>
            <a:t> </a:t>
          </a:r>
          <a:r>
            <a:rPr lang="en-US" dirty="0" err="1"/>
            <a:t>individuales</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en-US" dirty="0" err="1"/>
            <a:t>Asesoramiento</a:t>
          </a:r>
          <a:r>
            <a:rPr lang="en-US" dirty="0"/>
            <a:t> y </a:t>
          </a:r>
          <a:r>
            <a:rPr lang="en-US" dirty="0" err="1"/>
            <a:t>pedagogía</a:t>
          </a:r>
          <a:r>
            <a:rPr lang="en-US" dirty="0"/>
            <a:t> familiar</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en-US" dirty="0" err="1"/>
            <a:t>Pensamiento</a:t>
          </a:r>
          <a:r>
            <a:rPr lang="en-US" dirty="0"/>
            <a:t> </a:t>
          </a:r>
          <a:r>
            <a:rPr lang="en-US" dirty="0" err="1"/>
            <a:t>crítico</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en-US" dirty="0" err="1"/>
            <a:t>Capacidades</a:t>
          </a:r>
          <a:r>
            <a:rPr lang="en-US" dirty="0"/>
            <a:t> </a:t>
          </a:r>
          <a:r>
            <a:rPr lang="en-US" dirty="0" err="1"/>
            <a:t>comunitarias</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r>
            <a:rPr lang="en-US" dirty="0"/>
            <a:t>Respuesta </a:t>
          </a:r>
          <a:r>
            <a:rPr lang="en-US" dirty="0" err="1"/>
            <a:t>estatal</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en-US" dirty="0" err="1"/>
            <a:t>Gestión</a:t>
          </a:r>
          <a:r>
            <a:rPr lang="en-US" dirty="0"/>
            <a:t> de la </a:t>
          </a:r>
          <a:r>
            <a:rPr lang="en-US" dirty="0" err="1"/>
            <a:t>ira</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en-US" dirty="0" err="1"/>
            <a:t>Terapia</a:t>
          </a:r>
          <a:r>
            <a:rPr lang="en-US" dirty="0"/>
            <a:t> </a:t>
          </a:r>
          <a:r>
            <a:rPr lang="en-US" dirty="0" err="1"/>
            <a:t>narrativa</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en-US" dirty="0"/>
            <a:t>Debate y </a:t>
          </a:r>
          <a:r>
            <a:rPr lang="en-US" dirty="0" err="1"/>
            <a:t>simulación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en-US" dirty="0" err="1"/>
            <a:t>Resolución</a:t>
          </a:r>
          <a:r>
            <a:rPr lang="en-US" dirty="0"/>
            <a:t> de </a:t>
          </a:r>
          <a:r>
            <a:rPr lang="en-US" dirty="0" err="1"/>
            <a:t>conflictos</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Respuesta </a:t>
          </a:r>
          <a:r>
            <a:rPr lang="en-US" dirty="0" err="1"/>
            <a:t>estatal</a:t>
          </a:r>
          <a:r>
            <a:rPr lang="en-US" dirty="0"/>
            <a:t> </a:t>
          </a:r>
          <a:r>
            <a:rPr lang="en-US" dirty="0" err="1"/>
            <a:t>proporcional</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185CA5-6731-4540-9B12-458244B9C35C}" type="doc">
      <dgm:prSet loTypeId="urn:microsoft.com/office/officeart/2005/8/layout/cycle2" loCatId="cycle" qsTypeId="urn:microsoft.com/office/officeart/2005/8/quickstyle/simple2" qsCatId="simple" csTypeId="urn:microsoft.com/office/officeart/2005/8/colors/colorful1" csCatId="colorful" phldr="1"/>
      <dgm:spPr/>
      <dgm:t>
        <a:bodyPr/>
        <a:lstStyle/>
        <a:p>
          <a:endParaRPr lang="bg-BG"/>
        </a:p>
      </dgm:t>
    </dgm:pt>
    <dgm:pt modelId="{329E33FA-A64F-4721-A9C6-897FCC85F968}">
      <dgm:prSet phldrT="[Текст]"/>
      <dgm:spPr/>
      <dgm:t>
        <a:bodyPr/>
        <a:lstStyle/>
        <a:p>
          <a:r>
            <a:rPr lang="en-US" dirty="0" err="1"/>
            <a:t>Empuje</a:t>
          </a:r>
          <a:endParaRPr lang="bg-BG" dirty="0"/>
        </a:p>
      </dgm:t>
    </dgm:pt>
    <dgm:pt modelId="{58F9F0B2-FF38-4804-9D79-D8462E354A13}" type="parTrans" cxnId="{70CFC7B1-8D62-4F2B-8172-3C0B9B60E0B9}">
      <dgm:prSet/>
      <dgm:spPr/>
      <dgm:t>
        <a:bodyPr/>
        <a:lstStyle/>
        <a:p>
          <a:endParaRPr lang="bg-BG"/>
        </a:p>
      </dgm:t>
    </dgm:pt>
    <dgm:pt modelId="{6942EB19-C94F-45FD-A66A-0B97A6A650DF}" type="sibTrans" cxnId="{70CFC7B1-8D62-4F2B-8172-3C0B9B60E0B9}">
      <dgm:prSet/>
      <dgm:spPr/>
      <dgm:t>
        <a:bodyPr/>
        <a:lstStyle/>
        <a:p>
          <a:endParaRPr lang="bg-BG"/>
        </a:p>
      </dgm:t>
    </dgm:pt>
    <dgm:pt modelId="{8F5EE13B-B716-4F70-8B53-50B85D9ACE3B}">
      <dgm:prSet phldrT="[Текст]"/>
      <dgm:spPr/>
      <dgm:t>
        <a:bodyPr/>
        <a:lstStyle/>
        <a:p>
          <a:r>
            <a:rPr lang="en-US" dirty="0" err="1"/>
            <a:t>Atracción</a:t>
          </a:r>
          <a:endParaRPr lang="bg-BG" dirty="0"/>
        </a:p>
      </dgm:t>
    </dgm:pt>
    <dgm:pt modelId="{3A2ACAFD-2BA2-41C0-9664-5BE4CDC1D8C9}" type="parTrans" cxnId="{F4B8A902-4589-4E17-BD67-EF099C1EF1E5}">
      <dgm:prSet/>
      <dgm:spPr/>
      <dgm:t>
        <a:bodyPr/>
        <a:lstStyle/>
        <a:p>
          <a:endParaRPr lang="bg-BG"/>
        </a:p>
      </dgm:t>
    </dgm:pt>
    <dgm:pt modelId="{F629B105-10BA-4109-BAEF-19D2C453B723}" type="sibTrans" cxnId="{F4B8A902-4589-4E17-BD67-EF099C1EF1E5}">
      <dgm:prSet/>
      <dgm:spPr/>
      <dgm:t>
        <a:bodyPr/>
        <a:lstStyle/>
        <a:p>
          <a:endParaRPr lang="bg-BG"/>
        </a:p>
      </dgm:t>
    </dgm:pt>
    <dgm:pt modelId="{6A32EF0E-24A5-461F-8427-345E9195D311}">
      <dgm:prSet phldrT="[Текст]"/>
      <dgm:spPr/>
      <dgm:t>
        <a:bodyPr/>
        <a:lstStyle/>
        <a:p>
          <a:r>
            <a:rPr lang="en-US" dirty="0" err="1"/>
            <a:t>Personales</a:t>
          </a:r>
          <a:endParaRPr lang="bg-BG" dirty="0"/>
        </a:p>
      </dgm:t>
    </dgm:pt>
    <dgm:pt modelId="{8F569F5B-E3D3-446B-9AEF-333D2E11A1BF}" type="parTrans" cxnId="{99545EAD-2296-46B3-8322-3BDFD2169CF8}">
      <dgm:prSet/>
      <dgm:spPr/>
      <dgm:t>
        <a:bodyPr/>
        <a:lstStyle/>
        <a:p>
          <a:endParaRPr lang="bg-BG"/>
        </a:p>
      </dgm:t>
    </dgm:pt>
    <dgm:pt modelId="{BD277489-7889-4AF7-97F1-08E3AEAFFC8A}" type="sibTrans" cxnId="{99545EAD-2296-46B3-8322-3BDFD2169CF8}">
      <dgm:prSet/>
      <dgm:spPr/>
      <dgm:t>
        <a:bodyPr/>
        <a:lstStyle/>
        <a:p>
          <a:endParaRPr lang="bg-BG"/>
        </a:p>
      </dgm:t>
    </dgm:pt>
    <dgm:pt modelId="{21D44CE3-D45C-48CE-8A6A-2BF74F4B9E9A}" type="pres">
      <dgm:prSet presAssocID="{27185CA5-6731-4540-9B12-458244B9C35C}" presName="cycle" presStyleCnt="0">
        <dgm:presLayoutVars>
          <dgm:dir/>
          <dgm:resizeHandles val="exact"/>
        </dgm:presLayoutVars>
      </dgm:prSet>
      <dgm:spPr/>
    </dgm:pt>
    <dgm:pt modelId="{E7775F3A-7413-4576-A6A4-0281E0582D2D}" type="pres">
      <dgm:prSet presAssocID="{329E33FA-A64F-4721-A9C6-897FCC85F968}" presName="node" presStyleLbl="node1" presStyleIdx="0" presStyleCnt="3">
        <dgm:presLayoutVars>
          <dgm:bulletEnabled val="1"/>
        </dgm:presLayoutVars>
      </dgm:prSet>
      <dgm:spPr/>
    </dgm:pt>
    <dgm:pt modelId="{D11EAFC9-DF79-4F72-B61B-85C0C5BFB163}" type="pres">
      <dgm:prSet presAssocID="{6942EB19-C94F-45FD-A66A-0B97A6A650DF}" presName="sibTrans" presStyleLbl="sibTrans2D1" presStyleIdx="0" presStyleCnt="3"/>
      <dgm:spPr/>
    </dgm:pt>
    <dgm:pt modelId="{4275B353-BC94-4FF1-A2DC-E32150CFB8ED}" type="pres">
      <dgm:prSet presAssocID="{6942EB19-C94F-45FD-A66A-0B97A6A650DF}" presName="connectorText" presStyleLbl="sibTrans2D1" presStyleIdx="0" presStyleCnt="3"/>
      <dgm:spPr/>
    </dgm:pt>
    <dgm:pt modelId="{F0CD09AB-D9D5-4754-97C2-EB8B0CFB3B2B}" type="pres">
      <dgm:prSet presAssocID="{8F5EE13B-B716-4F70-8B53-50B85D9ACE3B}" presName="node" presStyleLbl="node1" presStyleIdx="1" presStyleCnt="3">
        <dgm:presLayoutVars>
          <dgm:bulletEnabled val="1"/>
        </dgm:presLayoutVars>
      </dgm:prSet>
      <dgm:spPr/>
    </dgm:pt>
    <dgm:pt modelId="{0567F422-53CD-40A2-9DD7-1131FD0EA5C1}" type="pres">
      <dgm:prSet presAssocID="{F629B105-10BA-4109-BAEF-19D2C453B723}" presName="sibTrans" presStyleLbl="sibTrans2D1" presStyleIdx="1" presStyleCnt="3"/>
      <dgm:spPr/>
    </dgm:pt>
    <dgm:pt modelId="{19108FED-B08E-4183-A71B-0BA8615696AA}" type="pres">
      <dgm:prSet presAssocID="{F629B105-10BA-4109-BAEF-19D2C453B723}" presName="connectorText" presStyleLbl="sibTrans2D1" presStyleIdx="1" presStyleCnt="3"/>
      <dgm:spPr/>
    </dgm:pt>
    <dgm:pt modelId="{9692F8D1-2FB1-4757-9900-76A90C3C3459}" type="pres">
      <dgm:prSet presAssocID="{6A32EF0E-24A5-461F-8427-345E9195D311}" presName="node" presStyleLbl="node1" presStyleIdx="2" presStyleCnt="3">
        <dgm:presLayoutVars>
          <dgm:bulletEnabled val="1"/>
        </dgm:presLayoutVars>
      </dgm:prSet>
      <dgm:spPr/>
    </dgm:pt>
    <dgm:pt modelId="{2503907A-813F-4005-9DB6-BF04D97B3DA3}" type="pres">
      <dgm:prSet presAssocID="{BD277489-7889-4AF7-97F1-08E3AEAFFC8A}" presName="sibTrans" presStyleLbl="sibTrans2D1" presStyleIdx="2" presStyleCnt="3"/>
      <dgm:spPr/>
    </dgm:pt>
    <dgm:pt modelId="{DDD11783-5EC7-4F5D-9915-685EE8058AB2}" type="pres">
      <dgm:prSet presAssocID="{BD277489-7889-4AF7-97F1-08E3AEAFFC8A}" presName="connectorText" presStyleLbl="sibTrans2D1" presStyleIdx="2" presStyleCnt="3"/>
      <dgm:spPr/>
    </dgm:pt>
  </dgm:ptLst>
  <dgm:cxnLst>
    <dgm:cxn modelId="{F4B8A902-4589-4E17-BD67-EF099C1EF1E5}" srcId="{27185CA5-6731-4540-9B12-458244B9C35C}" destId="{8F5EE13B-B716-4F70-8B53-50B85D9ACE3B}" srcOrd="1" destOrd="0" parTransId="{3A2ACAFD-2BA2-41C0-9664-5BE4CDC1D8C9}" sibTransId="{F629B105-10BA-4109-BAEF-19D2C453B723}"/>
    <dgm:cxn modelId="{40F75D26-BF8D-4F3F-978A-D36DBDE1A4B4}" type="presOf" srcId="{BD277489-7889-4AF7-97F1-08E3AEAFFC8A}" destId="{DDD11783-5EC7-4F5D-9915-685EE8058AB2}" srcOrd="1" destOrd="0" presId="urn:microsoft.com/office/officeart/2005/8/layout/cycle2"/>
    <dgm:cxn modelId="{58ED5728-AEBE-486A-B088-E0727E957062}" type="presOf" srcId="{27185CA5-6731-4540-9B12-458244B9C35C}" destId="{21D44CE3-D45C-48CE-8A6A-2BF74F4B9E9A}" srcOrd="0" destOrd="0" presId="urn:microsoft.com/office/officeart/2005/8/layout/cycle2"/>
    <dgm:cxn modelId="{B1B93F2F-341E-4A23-BCC1-DF8E2B7B05B6}" type="presOf" srcId="{F629B105-10BA-4109-BAEF-19D2C453B723}" destId="{19108FED-B08E-4183-A71B-0BA8615696AA}" srcOrd="1" destOrd="0" presId="urn:microsoft.com/office/officeart/2005/8/layout/cycle2"/>
    <dgm:cxn modelId="{AC4E5383-DC3A-4030-8189-EE1B6EDE6D1B}" type="presOf" srcId="{F629B105-10BA-4109-BAEF-19D2C453B723}" destId="{0567F422-53CD-40A2-9DD7-1131FD0EA5C1}" srcOrd="0" destOrd="0" presId="urn:microsoft.com/office/officeart/2005/8/layout/cycle2"/>
    <dgm:cxn modelId="{7D7DEE8A-1515-47CD-93A7-169B83C4AD92}" type="presOf" srcId="{BD277489-7889-4AF7-97F1-08E3AEAFFC8A}" destId="{2503907A-813F-4005-9DB6-BF04D97B3DA3}" srcOrd="0" destOrd="0" presId="urn:microsoft.com/office/officeart/2005/8/layout/cycle2"/>
    <dgm:cxn modelId="{9F34829A-A964-42E4-BF3D-1D05432AE3FC}" type="presOf" srcId="{8F5EE13B-B716-4F70-8B53-50B85D9ACE3B}" destId="{F0CD09AB-D9D5-4754-97C2-EB8B0CFB3B2B}" srcOrd="0" destOrd="0" presId="urn:microsoft.com/office/officeart/2005/8/layout/cycle2"/>
    <dgm:cxn modelId="{233120A8-2CFB-4C09-803E-FFE90433D632}" type="presOf" srcId="{6942EB19-C94F-45FD-A66A-0B97A6A650DF}" destId="{4275B353-BC94-4FF1-A2DC-E32150CFB8ED}" srcOrd="1" destOrd="0" presId="urn:microsoft.com/office/officeart/2005/8/layout/cycle2"/>
    <dgm:cxn modelId="{99545EAD-2296-46B3-8322-3BDFD2169CF8}" srcId="{27185CA5-6731-4540-9B12-458244B9C35C}" destId="{6A32EF0E-24A5-461F-8427-345E9195D311}" srcOrd="2" destOrd="0" parTransId="{8F569F5B-E3D3-446B-9AEF-333D2E11A1BF}" sibTransId="{BD277489-7889-4AF7-97F1-08E3AEAFFC8A}"/>
    <dgm:cxn modelId="{70CFC7B1-8D62-4F2B-8172-3C0B9B60E0B9}" srcId="{27185CA5-6731-4540-9B12-458244B9C35C}" destId="{329E33FA-A64F-4721-A9C6-897FCC85F968}" srcOrd="0" destOrd="0" parTransId="{58F9F0B2-FF38-4804-9D79-D8462E354A13}" sibTransId="{6942EB19-C94F-45FD-A66A-0B97A6A650DF}"/>
    <dgm:cxn modelId="{95C6F3DA-F7D7-4863-997B-3987DBB7D79B}" type="presOf" srcId="{6942EB19-C94F-45FD-A66A-0B97A6A650DF}" destId="{D11EAFC9-DF79-4F72-B61B-85C0C5BFB163}" srcOrd="0" destOrd="0" presId="urn:microsoft.com/office/officeart/2005/8/layout/cycle2"/>
    <dgm:cxn modelId="{C741F6DA-5FC0-4A7E-A1D3-0FE8B7C3AEA3}" type="presOf" srcId="{329E33FA-A64F-4721-A9C6-897FCC85F968}" destId="{E7775F3A-7413-4576-A6A4-0281E0582D2D}" srcOrd="0" destOrd="0" presId="urn:microsoft.com/office/officeart/2005/8/layout/cycle2"/>
    <dgm:cxn modelId="{21224BF3-4FC3-486B-A549-3985FB39289F}" type="presOf" srcId="{6A32EF0E-24A5-461F-8427-345E9195D311}" destId="{9692F8D1-2FB1-4757-9900-76A90C3C3459}" srcOrd="0" destOrd="0" presId="urn:microsoft.com/office/officeart/2005/8/layout/cycle2"/>
    <dgm:cxn modelId="{BEF1CA78-2741-48A6-AF65-E6E90B7EB01E}" type="presParOf" srcId="{21D44CE3-D45C-48CE-8A6A-2BF74F4B9E9A}" destId="{E7775F3A-7413-4576-A6A4-0281E0582D2D}" srcOrd="0" destOrd="0" presId="urn:microsoft.com/office/officeart/2005/8/layout/cycle2"/>
    <dgm:cxn modelId="{0D1333FD-5305-4D54-B4EC-29F268AE77B5}" type="presParOf" srcId="{21D44CE3-D45C-48CE-8A6A-2BF74F4B9E9A}" destId="{D11EAFC9-DF79-4F72-B61B-85C0C5BFB163}" srcOrd="1" destOrd="0" presId="urn:microsoft.com/office/officeart/2005/8/layout/cycle2"/>
    <dgm:cxn modelId="{B87E1F5D-AE7F-4F0F-B6EB-4CACFAAC70E6}" type="presParOf" srcId="{D11EAFC9-DF79-4F72-B61B-85C0C5BFB163}" destId="{4275B353-BC94-4FF1-A2DC-E32150CFB8ED}" srcOrd="0" destOrd="0" presId="urn:microsoft.com/office/officeart/2005/8/layout/cycle2"/>
    <dgm:cxn modelId="{E9275419-7C7A-4629-AFF2-97460A9D0D56}" type="presParOf" srcId="{21D44CE3-D45C-48CE-8A6A-2BF74F4B9E9A}" destId="{F0CD09AB-D9D5-4754-97C2-EB8B0CFB3B2B}" srcOrd="2" destOrd="0" presId="urn:microsoft.com/office/officeart/2005/8/layout/cycle2"/>
    <dgm:cxn modelId="{571AFD8A-4214-4F15-A0AD-32FBB5F77201}" type="presParOf" srcId="{21D44CE3-D45C-48CE-8A6A-2BF74F4B9E9A}" destId="{0567F422-53CD-40A2-9DD7-1131FD0EA5C1}" srcOrd="3" destOrd="0" presId="urn:microsoft.com/office/officeart/2005/8/layout/cycle2"/>
    <dgm:cxn modelId="{4251C273-10FC-48A4-ACC8-5031B311FD59}" type="presParOf" srcId="{0567F422-53CD-40A2-9DD7-1131FD0EA5C1}" destId="{19108FED-B08E-4183-A71B-0BA8615696AA}" srcOrd="0" destOrd="0" presId="urn:microsoft.com/office/officeart/2005/8/layout/cycle2"/>
    <dgm:cxn modelId="{D603CB17-692F-4EA9-A9D6-E98AAE33A0F2}" type="presParOf" srcId="{21D44CE3-D45C-48CE-8A6A-2BF74F4B9E9A}" destId="{9692F8D1-2FB1-4757-9900-76A90C3C3459}" srcOrd="4" destOrd="0" presId="urn:microsoft.com/office/officeart/2005/8/layout/cycle2"/>
    <dgm:cxn modelId="{383FD591-B050-48C8-9A88-4242868A2522}" type="presParOf" srcId="{21D44CE3-D45C-48CE-8A6A-2BF74F4B9E9A}" destId="{2503907A-813F-4005-9DB6-BF04D97B3DA3}" srcOrd="5" destOrd="0" presId="urn:microsoft.com/office/officeart/2005/8/layout/cycle2"/>
    <dgm:cxn modelId="{E0B66F34-5EC5-4B11-9E5B-0490B8B556F8}" type="presParOf" srcId="{2503907A-813F-4005-9DB6-BF04D97B3DA3}" destId="{DDD11783-5EC7-4F5D-9915-685EE8058AB2}"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bg-BG"/>
        </a:p>
      </dgm:t>
    </dgm:pt>
    <dgm:pt modelId="{1E7BEF81-54C1-4488-88EC-495D602CEA3E}">
      <dgm:prSet phldrT="[Текст]" custT="1"/>
      <dgm:spPr/>
      <dgm:t>
        <a:bodyPr/>
        <a:lstStyle/>
        <a:p>
          <a:r>
            <a:rPr lang="en-US" sz="1200" b="1" dirty="0" err="1"/>
            <a:t>Asesoramiento</a:t>
          </a:r>
          <a:r>
            <a:rPr lang="en-US" sz="1200" b="1" dirty="0"/>
            <a:t> y </a:t>
          </a:r>
          <a:r>
            <a:rPr lang="en-US" sz="1200" b="1" dirty="0" err="1"/>
            <a:t>pedagogía</a:t>
          </a:r>
          <a:r>
            <a:rPr lang="en-US" sz="1200" b="1" dirty="0"/>
            <a:t> familiar</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err="1"/>
            <a:t>Pensamiento</a:t>
          </a:r>
          <a:r>
            <a:rPr lang="en-US" sz="1200" b="1" dirty="0"/>
            <a:t> </a:t>
          </a:r>
          <a:r>
            <a:rPr lang="en-US" sz="1200" b="1" dirty="0" err="1"/>
            <a:t>crítico</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en-US" sz="1200" b="1" dirty="0" err="1"/>
            <a:t>Gestión</a:t>
          </a:r>
          <a:r>
            <a:rPr lang="en-US" sz="1200" b="1" dirty="0"/>
            <a:t> de la </a:t>
          </a:r>
          <a:r>
            <a:rPr lang="en-US" sz="1200" b="1" dirty="0" err="1"/>
            <a:t>ira</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en-US" sz="1200" b="1" dirty="0" err="1"/>
            <a:t>Terapia</a:t>
          </a:r>
          <a:r>
            <a:rPr lang="en-US" sz="1200" b="1" dirty="0"/>
            <a:t> </a:t>
          </a:r>
          <a:r>
            <a:rPr lang="en-US" sz="1200" b="1" dirty="0" err="1"/>
            <a:t>narrativa</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en-US" sz="1200" b="1" dirty="0"/>
            <a:t>Debate y </a:t>
          </a:r>
          <a:r>
            <a:rPr lang="en-US" sz="1200" b="1" dirty="0" err="1"/>
            <a:t>simulación</a:t>
          </a:r>
          <a:endParaRPr lang="en-US" sz="1200" b="1" dirty="0"/>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en-US" sz="1200" b="1" dirty="0" err="1"/>
            <a:t>Resolución</a:t>
          </a:r>
          <a:r>
            <a:rPr lang="en-US" sz="1200" b="1" dirty="0"/>
            <a:t> de </a:t>
          </a:r>
          <a:r>
            <a:rPr lang="en-US" sz="1200" b="1" dirty="0" err="1"/>
            <a:t>conflictos</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en-US" sz="1200" b="1" dirty="0"/>
            <a:t>Respuesta </a:t>
          </a:r>
          <a:r>
            <a:rPr lang="en-US" sz="1200" b="1" dirty="0" err="1"/>
            <a:t>estatal</a:t>
          </a:r>
          <a:r>
            <a:rPr lang="en-US" sz="1200" b="1" dirty="0"/>
            <a:t> </a:t>
          </a:r>
          <a:r>
            <a:rPr lang="en-US" sz="1200" b="1" dirty="0" err="1"/>
            <a:t>proporcional</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AA2DEA6B-3082-4A10-8FE6-4275B406ACA5}"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GB"/>
        </a:p>
      </dgm:t>
    </dgm:pt>
    <dgm:pt modelId="{88162612-1B1E-46E5-AAFE-EA9542A0E4DD}">
      <dgm:prSet phldrT="[Tekst]" custT="1"/>
      <dgm:spPr/>
      <dgm:t>
        <a:bodyPr/>
        <a:lstStyle/>
        <a:p>
          <a:r>
            <a:rPr lang="en-GB" sz="3200" dirty="0" err="1"/>
            <a:t>Desencadenantes</a:t>
          </a:r>
          <a:r>
            <a:rPr lang="en-GB" sz="3200" dirty="0"/>
            <a:t> de la</a:t>
          </a:r>
        </a:p>
        <a:p>
          <a:r>
            <a:rPr lang="en-GB" sz="3200" dirty="0" err="1"/>
            <a:t>Radicalización</a:t>
          </a:r>
          <a:endParaRPr lang="en-GB" sz="3200" dirty="0"/>
        </a:p>
      </dgm:t>
    </dgm:pt>
    <dgm:pt modelId="{0FEBD652-D631-44B7-B020-656AA8BB8902}" type="parTrans" cxnId="{1984FAEB-70AE-4BAD-AD87-70BD256D86D4}">
      <dgm:prSet/>
      <dgm:spPr/>
      <dgm:t>
        <a:bodyPr/>
        <a:lstStyle/>
        <a:p>
          <a:endParaRPr lang="en-GB"/>
        </a:p>
      </dgm:t>
    </dgm:pt>
    <dgm:pt modelId="{0B6D78A5-9C00-4844-90A6-3A38D98113D4}" type="sibTrans" cxnId="{1984FAEB-70AE-4BAD-AD87-70BD256D86D4}">
      <dgm:prSet/>
      <dgm:spPr/>
      <dgm:t>
        <a:bodyPr/>
        <a:lstStyle/>
        <a:p>
          <a:endParaRPr lang="en-GB"/>
        </a:p>
      </dgm:t>
    </dgm:pt>
    <dgm:pt modelId="{1E3B7E0B-230F-4AE1-AE3D-28113F23058D}">
      <dgm:prSet phldrT="[Tekst]" custT="1"/>
      <dgm:spPr/>
      <dgm:t>
        <a:bodyPr/>
        <a:lstStyle/>
        <a:p>
          <a:r>
            <a:rPr lang="en-GB" sz="1800" dirty="0" err="1">
              <a:effectLst/>
              <a:latin typeface="Calibri" panose="020F0502020204030204" pitchFamily="34" charset="0"/>
              <a:ea typeface="Calibri" panose="020F0502020204030204" pitchFamily="34" charset="0"/>
              <a:cs typeface="Times New Roman" panose="02020603050405020304" pitchFamily="18" charset="0"/>
            </a:rPr>
            <a:t>Búsqueda</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identidad</a:t>
          </a:r>
          <a:endParaRPr lang="en-GB" sz="1800" dirty="0"/>
        </a:p>
      </dgm:t>
    </dgm:pt>
    <dgm:pt modelId="{105139FF-8B03-425D-9B9C-6C9D44CE0F74}" type="parTrans" cxnId="{0FBA629F-7A0A-4938-8103-DE6124F8572E}">
      <dgm:prSet/>
      <dgm:spPr/>
      <dgm:t>
        <a:bodyPr/>
        <a:lstStyle/>
        <a:p>
          <a:endParaRPr lang="en-GB"/>
        </a:p>
      </dgm:t>
    </dgm:pt>
    <dgm:pt modelId="{9696EC50-F4CB-44A9-BE8E-51DA8A9C44F0}" type="sibTrans" cxnId="{0FBA629F-7A0A-4938-8103-DE6124F8572E}">
      <dgm:prSet/>
      <dgm:spPr/>
      <dgm:t>
        <a:bodyPr/>
        <a:lstStyle/>
        <a:p>
          <a:endParaRPr lang="en-GB"/>
        </a:p>
      </dgm:t>
    </dgm:pt>
    <dgm:pt modelId="{01E8EB0F-9658-4FBA-A941-0EA679CC3F65}">
      <dgm:prSet phldrT="[Tekst]" custT="1"/>
      <dgm:spPr/>
      <dgm:t>
        <a:bodyPr/>
        <a:lstStyle/>
        <a:p>
          <a:r>
            <a:rPr lang="en-GB" sz="1900" dirty="0" err="1">
              <a:effectLst/>
              <a:latin typeface="Calibri" panose="020F0502020204030204" pitchFamily="34" charset="0"/>
              <a:ea typeface="Calibri" panose="020F0502020204030204" pitchFamily="34" charset="0"/>
              <a:cs typeface="Times New Roman" panose="02020603050405020304" pitchFamily="18" charset="0"/>
            </a:rPr>
            <a:t>Realización</a:t>
          </a:r>
          <a:r>
            <a:rPr lang="en-GB" sz="1900" dirty="0">
              <a:effectLst/>
              <a:latin typeface="Calibri" panose="020F0502020204030204" pitchFamily="34" charset="0"/>
              <a:ea typeface="Calibri" panose="020F0502020204030204" pitchFamily="34" charset="0"/>
              <a:cs typeface="Times New Roman" panose="02020603050405020304" pitchFamily="18" charset="0"/>
            </a:rPr>
            <a:t> personal</a:t>
          </a:r>
          <a:endParaRPr lang="en-GB" sz="1900" dirty="0"/>
        </a:p>
      </dgm:t>
    </dgm:pt>
    <dgm:pt modelId="{9DD6DEDB-AC4A-4306-A1D7-8469D7DE61E7}" type="parTrans" cxnId="{383E9117-BB43-47EA-97A3-06AE079AB09E}">
      <dgm:prSet/>
      <dgm:spPr/>
      <dgm:t>
        <a:bodyPr/>
        <a:lstStyle/>
        <a:p>
          <a:endParaRPr lang="en-GB"/>
        </a:p>
      </dgm:t>
    </dgm:pt>
    <dgm:pt modelId="{C8503BA7-3F39-4377-AE53-4F3BC29D7F61}" type="sibTrans" cxnId="{383E9117-BB43-47EA-97A3-06AE079AB09E}">
      <dgm:prSet/>
      <dgm:spPr/>
      <dgm:t>
        <a:bodyPr/>
        <a:lstStyle/>
        <a:p>
          <a:endParaRPr lang="en-GB"/>
        </a:p>
      </dgm:t>
    </dgm:pt>
    <dgm:pt modelId="{044B7FFF-855E-4D75-B136-CE828AF8B19D}">
      <dgm:prSet phldrT="[Tekst]" custT="1"/>
      <dgm:spPr/>
      <dgm: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Falta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autoestima</a:t>
          </a:r>
          <a:endParaRPr lang="en-GB" sz="1800" dirty="0"/>
        </a:p>
      </dgm:t>
    </dgm:pt>
    <dgm:pt modelId="{6FC990A5-46D1-4191-B006-1F1F8B2E088F}" type="parTrans" cxnId="{2E935892-AFD8-454E-9DC5-45F2953C5C0A}">
      <dgm:prSet/>
      <dgm:spPr/>
      <dgm:t>
        <a:bodyPr/>
        <a:lstStyle/>
        <a:p>
          <a:endParaRPr lang="en-GB"/>
        </a:p>
      </dgm:t>
    </dgm:pt>
    <dgm:pt modelId="{EF20D5BB-57D4-41E2-AD04-727058CBA479}" type="sibTrans" cxnId="{2E935892-AFD8-454E-9DC5-45F2953C5C0A}">
      <dgm:prSet/>
      <dgm:spPr/>
      <dgm:t>
        <a:bodyPr/>
        <a:lstStyle/>
        <a:p>
          <a:endParaRPr lang="en-GB"/>
        </a:p>
      </dgm:t>
    </dgm:pt>
    <dgm:pt modelId="{EA63BF97-BAAE-459F-BCF7-946B308353ED}">
      <dgm:prSet custT="1"/>
      <dgm:spPr/>
      <dgm:t>
        <a:bodyPr/>
        <a:lstStyle/>
        <a:p>
          <a:r>
            <a:rPr lang="en-GB" sz="1800" dirty="0" err="1">
              <a:effectLst/>
              <a:latin typeface="Calibri" panose="020F0502020204030204" pitchFamily="34" charset="0"/>
              <a:ea typeface="Calibri" panose="020F0502020204030204" pitchFamily="34" charset="0"/>
              <a:cs typeface="Times New Roman" panose="02020603050405020304" pitchFamily="18" charset="0"/>
            </a:rPr>
            <a:t>Frustración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individual 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insulto</a:t>
          </a:r>
          <a:endParaRPr lang="en-GB" sz="1800" dirty="0"/>
        </a:p>
      </dgm:t>
    </dgm:pt>
    <dgm:pt modelId="{781B4CE3-7BEF-4CCB-84F9-48101ACA3D7E}" type="parTrans" cxnId="{55887BA1-686D-4893-956C-A92358DB3B64}">
      <dgm:prSet/>
      <dgm:spPr/>
      <dgm:t>
        <a:bodyPr/>
        <a:lstStyle/>
        <a:p>
          <a:endParaRPr lang="en-GB"/>
        </a:p>
      </dgm:t>
    </dgm:pt>
    <dgm:pt modelId="{829FCC57-428C-4A56-8B7A-049A48FA0EB4}" type="sibTrans" cxnId="{55887BA1-686D-4893-956C-A92358DB3B64}">
      <dgm:prSet/>
      <dgm:spPr/>
      <dgm:t>
        <a:bodyPr/>
        <a:lstStyle/>
        <a:p>
          <a:endParaRPr lang="en-GB"/>
        </a:p>
      </dgm:t>
    </dgm:pt>
    <dgm:pt modelId="{C60D6687-69DF-49E0-A75E-E4E618285343}" type="pres">
      <dgm:prSet presAssocID="{AA2DEA6B-3082-4A10-8FE6-4275B406ACA5}" presName="Name0" presStyleCnt="0">
        <dgm:presLayoutVars>
          <dgm:chPref val="1"/>
          <dgm:dir/>
          <dgm:animOne val="branch"/>
          <dgm:animLvl val="lvl"/>
          <dgm:resizeHandles val="exact"/>
        </dgm:presLayoutVars>
      </dgm:prSet>
      <dgm:spPr/>
    </dgm:pt>
    <dgm:pt modelId="{CDEF2CE2-3BF9-4F04-A17B-245ECB570642}" type="pres">
      <dgm:prSet presAssocID="{88162612-1B1E-46E5-AAFE-EA9542A0E4DD}" presName="root1" presStyleCnt="0"/>
      <dgm:spPr/>
    </dgm:pt>
    <dgm:pt modelId="{34D749F2-B845-4348-A2FE-4A9BE275A625}" type="pres">
      <dgm:prSet presAssocID="{88162612-1B1E-46E5-AAFE-EA9542A0E4DD}" presName="LevelOneTextNode" presStyleLbl="node0" presStyleIdx="0" presStyleCnt="1" custScaleX="220271">
        <dgm:presLayoutVars>
          <dgm:chPref val="3"/>
        </dgm:presLayoutVars>
      </dgm:prSet>
      <dgm:spPr/>
    </dgm:pt>
    <dgm:pt modelId="{594881C3-B604-4F36-8278-9FDFC6DB9DB1}" type="pres">
      <dgm:prSet presAssocID="{88162612-1B1E-46E5-AAFE-EA9542A0E4DD}" presName="level2hierChild" presStyleCnt="0"/>
      <dgm:spPr/>
    </dgm:pt>
    <dgm:pt modelId="{3A8EE454-B18A-41E8-BDA5-5CD7AA8193F6}" type="pres">
      <dgm:prSet presAssocID="{105139FF-8B03-425D-9B9C-6C9D44CE0F74}" presName="conn2-1" presStyleLbl="parChTrans1D2" presStyleIdx="0" presStyleCnt="4"/>
      <dgm:spPr/>
    </dgm:pt>
    <dgm:pt modelId="{1924DF0A-9C99-4CA9-9981-5BAEC71A7D7F}" type="pres">
      <dgm:prSet presAssocID="{105139FF-8B03-425D-9B9C-6C9D44CE0F74}" presName="connTx" presStyleLbl="parChTrans1D2" presStyleIdx="0" presStyleCnt="4"/>
      <dgm:spPr/>
    </dgm:pt>
    <dgm:pt modelId="{6254D16D-E654-4308-B445-E03061D6F7D6}" type="pres">
      <dgm:prSet presAssocID="{1E3B7E0B-230F-4AE1-AE3D-28113F23058D}" presName="root2" presStyleCnt="0"/>
      <dgm:spPr/>
    </dgm:pt>
    <dgm:pt modelId="{AC27FF8C-C154-41B9-9DC0-88D0616ADDFE}" type="pres">
      <dgm:prSet presAssocID="{1E3B7E0B-230F-4AE1-AE3D-28113F23058D}" presName="LevelTwoTextNode" presStyleLbl="node2" presStyleIdx="0" presStyleCnt="4">
        <dgm:presLayoutVars>
          <dgm:chPref val="3"/>
        </dgm:presLayoutVars>
      </dgm:prSet>
      <dgm:spPr/>
    </dgm:pt>
    <dgm:pt modelId="{70728C5D-F7AF-4A58-AF34-8483A5282A1B}" type="pres">
      <dgm:prSet presAssocID="{1E3B7E0B-230F-4AE1-AE3D-28113F23058D}" presName="level3hierChild" presStyleCnt="0"/>
      <dgm:spPr/>
    </dgm:pt>
    <dgm:pt modelId="{730842CC-27E0-48C0-8B83-D43F3A436C2F}" type="pres">
      <dgm:prSet presAssocID="{9DD6DEDB-AC4A-4306-A1D7-8469D7DE61E7}" presName="conn2-1" presStyleLbl="parChTrans1D2" presStyleIdx="1" presStyleCnt="4"/>
      <dgm:spPr/>
    </dgm:pt>
    <dgm:pt modelId="{574942EC-CCAD-4B86-BDE6-5164CB71D425}" type="pres">
      <dgm:prSet presAssocID="{9DD6DEDB-AC4A-4306-A1D7-8469D7DE61E7}" presName="connTx" presStyleLbl="parChTrans1D2" presStyleIdx="1" presStyleCnt="4"/>
      <dgm:spPr/>
    </dgm:pt>
    <dgm:pt modelId="{E57794CD-4042-4F2F-A77A-FA750B46A811}" type="pres">
      <dgm:prSet presAssocID="{01E8EB0F-9658-4FBA-A941-0EA679CC3F65}" presName="root2" presStyleCnt="0"/>
      <dgm:spPr/>
    </dgm:pt>
    <dgm:pt modelId="{C0732F16-F8A1-4C31-B9AE-A22B1853253A}" type="pres">
      <dgm:prSet presAssocID="{01E8EB0F-9658-4FBA-A941-0EA679CC3F65}" presName="LevelTwoTextNode" presStyleLbl="node2" presStyleIdx="1" presStyleCnt="4">
        <dgm:presLayoutVars>
          <dgm:chPref val="3"/>
        </dgm:presLayoutVars>
      </dgm:prSet>
      <dgm:spPr/>
    </dgm:pt>
    <dgm:pt modelId="{93C2B937-6069-4C54-875A-9545B3E61D4C}" type="pres">
      <dgm:prSet presAssocID="{01E8EB0F-9658-4FBA-A941-0EA679CC3F65}" presName="level3hierChild" presStyleCnt="0"/>
      <dgm:spPr/>
    </dgm:pt>
    <dgm:pt modelId="{618F6E6D-27F8-45FC-B548-0E35EC7FE99E}" type="pres">
      <dgm:prSet presAssocID="{6FC990A5-46D1-4191-B006-1F1F8B2E088F}" presName="conn2-1" presStyleLbl="parChTrans1D2" presStyleIdx="2" presStyleCnt="4"/>
      <dgm:spPr/>
    </dgm:pt>
    <dgm:pt modelId="{BFDBF9FF-2C33-43C4-870F-BB96A28A708A}" type="pres">
      <dgm:prSet presAssocID="{6FC990A5-46D1-4191-B006-1F1F8B2E088F}" presName="connTx" presStyleLbl="parChTrans1D2" presStyleIdx="2" presStyleCnt="4"/>
      <dgm:spPr/>
    </dgm:pt>
    <dgm:pt modelId="{264EAA56-14D0-4FFB-9733-3FD593457644}" type="pres">
      <dgm:prSet presAssocID="{044B7FFF-855E-4D75-B136-CE828AF8B19D}" presName="root2" presStyleCnt="0"/>
      <dgm:spPr/>
    </dgm:pt>
    <dgm:pt modelId="{144BEF06-41C9-492E-B409-4881CE0C743E}" type="pres">
      <dgm:prSet presAssocID="{044B7FFF-855E-4D75-B136-CE828AF8B19D}" presName="LevelTwoTextNode" presStyleLbl="node2" presStyleIdx="2" presStyleCnt="4">
        <dgm:presLayoutVars>
          <dgm:chPref val="3"/>
        </dgm:presLayoutVars>
      </dgm:prSet>
      <dgm:spPr/>
    </dgm:pt>
    <dgm:pt modelId="{4AA41EAE-E253-4814-A5DD-D0BBC7352A9F}" type="pres">
      <dgm:prSet presAssocID="{044B7FFF-855E-4D75-B136-CE828AF8B19D}" presName="level3hierChild" presStyleCnt="0"/>
      <dgm:spPr/>
    </dgm:pt>
    <dgm:pt modelId="{80123C81-CB6F-4E92-ABAD-1E5110DFFADB}" type="pres">
      <dgm:prSet presAssocID="{781B4CE3-7BEF-4CCB-84F9-48101ACA3D7E}" presName="conn2-1" presStyleLbl="parChTrans1D2" presStyleIdx="3" presStyleCnt="4"/>
      <dgm:spPr/>
    </dgm:pt>
    <dgm:pt modelId="{ABCC6044-F8CD-4D76-94E6-0A6651CC5AA9}" type="pres">
      <dgm:prSet presAssocID="{781B4CE3-7BEF-4CCB-84F9-48101ACA3D7E}" presName="connTx" presStyleLbl="parChTrans1D2" presStyleIdx="3" presStyleCnt="4"/>
      <dgm:spPr/>
    </dgm:pt>
    <dgm:pt modelId="{F084D279-D45B-4042-9CC9-FBA45EDF43E7}" type="pres">
      <dgm:prSet presAssocID="{EA63BF97-BAAE-459F-BCF7-946B308353ED}" presName="root2" presStyleCnt="0"/>
      <dgm:spPr/>
    </dgm:pt>
    <dgm:pt modelId="{8379E895-2119-4514-B80D-2D9F68845967}" type="pres">
      <dgm:prSet presAssocID="{EA63BF97-BAAE-459F-BCF7-946B308353ED}" presName="LevelTwoTextNode" presStyleLbl="node2" presStyleIdx="3" presStyleCnt="4">
        <dgm:presLayoutVars>
          <dgm:chPref val="3"/>
        </dgm:presLayoutVars>
      </dgm:prSet>
      <dgm:spPr/>
    </dgm:pt>
    <dgm:pt modelId="{61A3ECE2-3072-4CA2-A306-0D4255D3A41F}" type="pres">
      <dgm:prSet presAssocID="{EA63BF97-BAAE-459F-BCF7-946B308353ED}" presName="level3hierChild" presStyleCnt="0"/>
      <dgm:spPr/>
    </dgm:pt>
  </dgm:ptLst>
  <dgm:cxnLst>
    <dgm:cxn modelId="{383E9117-BB43-47EA-97A3-06AE079AB09E}" srcId="{88162612-1B1E-46E5-AAFE-EA9542A0E4DD}" destId="{01E8EB0F-9658-4FBA-A941-0EA679CC3F65}" srcOrd="1" destOrd="0" parTransId="{9DD6DEDB-AC4A-4306-A1D7-8469D7DE61E7}" sibTransId="{C8503BA7-3F39-4377-AE53-4F3BC29D7F61}"/>
    <dgm:cxn modelId="{0F6E601E-1042-4027-AA46-1D9898679E58}" type="presOf" srcId="{105139FF-8B03-425D-9B9C-6C9D44CE0F74}" destId="{1924DF0A-9C99-4CA9-9981-5BAEC71A7D7F}" srcOrd="1" destOrd="0" presId="urn:microsoft.com/office/officeart/2008/layout/HorizontalMultiLevelHierarchy"/>
    <dgm:cxn modelId="{57AB502A-A5F8-4A90-B5CA-4E27FA0560F3}" type="presOf" srcId="{9DD6DEDB-AC4A-4306-A1D7-8469D7DE61E7}" destId="{574942EC-CCAD-4B86-BDE6-5164CB71D425}" srcOrd="1" destOrd="0" presId="urn:microsoft.com/office/officeart/2008/layout/HorizontalMultiLevelHierarchy"/>
    <dgm:cxn modelId="{8280DF5B-4617-48E4-B3A7-6F5D7C5B50AE}" type="presOf" srcId="{781B4CE3-7BEF-4CCB-84F9-48101ACA3D7E}" destId="{80123C81-CB6F-4E92-ABAD-1E5110DFFADB}" srcOrd="0" destOrd="0" presId="urn:microsoft.com/office/officeart/2008/layout/HorizontalMultiLevelHierarchy"/>
    <dgm:cxn modelId="{3DA30A5A-49DB-49A3-B0EE-8305C5FF2000}" type="presOf" srcId="{044B7FFF-855E-4D75-B136-CE828AF8B19D}" destId="{144BEF06-41C9-492E-B409-4881CE0C743E}" srcOrd="0" destOrd="0" presId="urn:microsoft.com/office/officeart/2008/layout/HorizontalMultiLevelHierarchy"/>
    <dgm:cxn modelId="{1FEBE17D-B712-45C0-9823-701272123330}" type="presOf" srcId="{EA63BF97-BAAE-459F-BCF7-946B308353ED}" destId="{8379E895-2119-4514-B80D-2D9F68845967}" srcOrd="0" destOrd="0" presId="urn:microsoft.com/office/officeart/2008/layout/HorizontalMultiLevelHierarchy"/>
    <dgm:cxn modelId="{04230880-39A2-4AD6-9528-B5E33DA4E4DB}" type="presOf" srcId="{01E8EB0F-9658-4FBA-A941-0EA679CC3F65}" destId="{C0732F16-F8A1-4C31-B9AE-A22B1853253A}" srcOrd="0" destOrd="0" presId="urn:microsoft.com/office/officeart/2008/layout/HorizontalMultiLevelHierarchy"/>
    <dgm:cxn modelId="{2E935892-AFD8-454E-9DC5-45F2953C5C0A}" srcId="{88162612-1B1E-46E5-AAFE-EA9542A0E4DD}" destId="{044B7FFF-855E-4D75-B136-CE828AF8B19D}" srcOrd="2" destOrd="0" parTransId="{6FC990A5-46D1-4191-B006-1F1F8B2E088F}" sibTransId="{EF20D5BB-57D4-41E2-AD04-727058CBA479}"/>
    <dgm:cxn modelId="{0FBA629F-7A0A-4938-8103-DE6124F8572E}" srcId="{88162612-1B1E-46E5-AAFE-EA9542A0E4DD}" destId="{1E3B7E0B-230F-4AE1-AE3D-28113F23058D}" srcOrd="0" destOrd="0" parTransId="{105139FF-8B03-425D-9B9C-6C9D44CE0F74}" sibTransId="{9696EC50-F4CB-44A9-BE8E-51DA8A9C44F0}"/>
    <dgm:cxn modelId="{55887BA1-686D-4893-956C-A92358DB3B64}" srcId="{88162612-1B1E-46E5-AAFE-EA9542A0E4DD}" destId="{EA63BF97-BAAE-459F-BCF7-946B308353ED}" srcOrd="3" destOrd="0" parTransId="{781B4CE3-7BEF-4CCB-84F9-48101ACA3D7E}" sibTransId="{829FCC57-428C-4A56-8B7A-049A48FA0EB4}"/>
    <dgm:cxn modelId="{769B7FA8-DA97-4D9D-B0C1-32388573B063}" type="presOf" srcId="{6FC990A5-46D1-4191-B006-1F1F8B2E088F}" destId="{618F6E6D-27F8-45FC-B548-0E35EC7FE99E}" srcOrd="0" destOrd="0" presId="urn:microsoft.com/office/officeart/2008/layout/HorizontalMultiLevelHierarchy"/>
    <dgm:cxn modelId="{75284FB7-1311-44D4-A6A9-1F88579E2ED4}" type="presOf" srcId="{1E3B7E0B-230F-4AE1-AE3D-28113F23058D}" destId="{AC27FF8C-C154-41B9-9DC0-88D0616ADDFE}" srcOrd="0" destOrd="0" presId="urn:microsoft.com/office/officeart/2008/layout/HorizontalMultiLevelHierarchy"/>
    <dgm:cxn modelId="{DB8BCBC2-59A9-4845-8970-CC51C9296048}" type="presOf" srcId="{105139FF-8B03-425D-9B9C-6C9D44CE0F74}" destId="{3A8EE454-B18A-41E8-BDA5-5CD7AA8193F6}" srcOrd="0" destOrd="0" presId="urn:microsoft.com/office/officeart/2008/layout/HorizontalMultiLevelHierarchy"/>
    <dgm:cxn modelId="{51436EC6-A817-49B3-BC3F-7238A452399A}" type="presOf" srcId="{88162612-1B1E-46E5-AAFE-EA9542A0E4DD}" destId="{34D749F2-B845-4348-A2FE-4A9BE275A625}" srcOrd="0" destOrd="0" presId="urn:microsoft.com/office/officeart/2008/layout/HorizontalMultiLevelHierarchy"/>
    <dgm:cxn modelId="{85E4CCCC-2944-4A7E-8FBA-446C4B0B1938}" type="presOf" srcId="{9DD6DEDB-AC4A-4306-A1D7-8469D7DE61E7}" destId="{730842CC-27E0-48C0-8B83-D43F3A436C2F}" srcOrd="0" destOrd="0" presId="urn:microsoft.com/office/officeart/2008/layout/HorizontalMultiLevelHierarchy"/>
    <dgm:cxn modelId="{AA5F66D1-475D-4187-9306-68697C94403E}" type="presOf" srcId="{6FC990A5-46D1-4191-B006-1F1F8B2E088F}" destId="{BFDBF9FF-2C33-43C4-870F-BB96A28A708A}" srcOrd="1" destOrd="0" presId="urn:microsoft.com/office/officeart/2008/layout/HorizontalMultiLevelHierarchy"/>
    <dgm:cxn modelId="{0EB3ADE9-A1BE-4FE2-80EC-B2555C31F4F9}" type="presOf" srcId="{781B4CE3-7BEF-4CCB-84F9-48101ACA3D7E}" destId="{ABCC6044-F8CD-4D76-94E6-0A6651CC5AA9}" srcOrd="1" destOrd="0" presId="urn:microsoft.com/office/officeart/2008/layout/HorizontalMultiLevelHierarchy"/>
    <dgm:cxn modelId="{1984FAEB-70AE-4BAD-AD87-70BD256D86D4}" srcId="{AA2DEA6B-3082-4A10-8FE6-4275B406ACA5}" destId="{88162612-1B1E-46E5-AAFE-EA9542A0E4DD}" srcOrd="0" destOrd="0" parTransId="{0FEBD652-D631-44B7-B020-656AA8BB8902}" sibTransId="{0B6D78A5-9C00-4844-90A6-3A38D98113D4}"/>
    <dgm:cxn modelId="{6AA03BF2-8390-4DA3-800F-8D2C23B9FA69}" type="presOf" srcId="{AA2DEA6B-3082-4A10-8FE6-4275B406ACA5}" destId="{C60D6687-69DF-49E0-A75E-E4E618285343}" srcOrd="0" destOrd="0" presId="urn:microsoft.com/office/officeart/2008/layout/HorizontalMultiLevelHierarchy"/>
    <dgm:cxn modelId="{A735F846-F3B3-4573-A47F-470B7A52D0AF}" type="presParOf" srcId="{C60D6687-69DF-49E0-A75E-E4E618285343}" destId="{CDEF2CE2-3BF9-4F04-A17B-245ECB570642}" srcOrd="0" destOrd="0" presId="urn:microsoft.com/office/officeart/2008/layout/HorizontalMultiLevelHierarchy"/>
    <dgm:cxn modelId="{810B636E-755B-4501-A12D-F1CC6D615C4C}" type="presParOf" srcId="{CDEF2CE2-3BF9-4F04-A17B-245ECB570642}" destId="{34D749F2-B845-4348-A2FE-4A9BE275A625}" srcOrd="0" destOrd="0" presId="urn:microsoft.com/office/officeart/2008/layout/HorizontalMultiLevelHierarchy"/>
    <dgm:cxn modelId="{2BAE59E3-8175-465B-A868-F81A7CCC9730}" type="presParOf" srcId="{CDEF2CE2-3BF9-4F04-A17B-245ECB570642}" destId="{594881C3-B604-4F36-8278-9FDFC6DB9DB1}" srcOrd="1" destOrd="0" presId="urn:microsoft.com/office/officeart/2008/layout/HorizontalMultiLevelHierarchy"/>
    <dgm:cxn modelId="{78EE22AF-650F-4F9D-913C-EB73317EB7B5}" type="presParOf" srcId="{594881C3-B604-4F36-8278-9FDFC6DB9DB1}" destId="{3A8EE454-B18A-41E8-BDA5-5CD7AA8193F6}" srcOrd="0" destOrd="0" presId="urn:microsoft.com/office/officeart/2008/layout/HorizontalMultiLevelHierarchy"/>
    <dgm:cxn modelId="{6C5607A3-1693-497C-9974-78FD787342C8}" type="presParOf" srcId="{3A8EE454-B18A-41E8-BDA5-5CD7AA8193F6}" destId="{1924DF0A-9C99-4CA9-9981-5BAEC71A7D7F}" srcOrd="0" destOrd="0" presId="urn:microsoft.com/office/officeart/2008/layout/HorizontalMultiLevelHierarchy"/>
    <dgm:cxn modelId="{2FD64916-0F17-45B2-B0A0-AA150A07AFE7}" type="presParOf" srcId="{594881C3-B604-4F36-8278-9FDFC6DB9DB1}" destId="{6254D16D-E654-4308-B445-E03061D6F7D6}" srcOrd="1" destOrd="0" presId="urn:microsoft.com/office/officeart/2008/layout/HorizontalMultiLevelHierarchy"/>
    <dgm:cxn modelId="{8491E258-4D95-450F-9334-D7AA90D7BB0B}" type="presParOf" srcId="{6254D16D-E654-4308-B445-E03061D6F7D6}" destId="{AC27FF8C-C154-41B9-9DC0-88D0616ADDFE}" srcOrd="0" destOrd="0" presId="urn:microsoft.com/office/officeart/2008/layout/HorizontalMultiLevelHierarchy"/>
    <dgm:cxn modelId="{B3B6F6A9-CC23-494D-8525-3FDC54562F2F}" type="presParOf" srcId="{6254D16D-E654-4308-B445-E03061D6F7D6}" destId="{70728C5D-F7AF-4A58-AF34-8483A5282A1B}" srcOrd="1" destOrd="0" presId="urn:microsoft.com/office/officeart/2008/layout/HorizontalMultiLevelHierarchy"/>
    <dgm:cxn modelId="{4457B00C-D086-4CA6-9401-DF9ED2CDF907}" type="presParOf" srcId="{594881C3-B604-4F36-8278-9FDFC6DB9DB1}" destId="{730842CC-27E0-48C0-8B83-D43F3A436C2F}" srcOrd="2" destOrd="0" presId="urn:microsoft.com/office/officeart/2008/layout/HorizontalMultiLevelHierarchy"/>
    <dgm:cxn modelId="{441AF1C5-45D1-471A-B9EC-74922CA5074B}" type="presParOf" srcId="{730842CC-27E0-48C0-8B83-D43F3A436C2F}" destId="{574942EC-CCAD-4B86-BDE6-5164CB71D425}" srcOrd="0" destOrd="0" presId="urn:microsoft.com/office/officeart/2008/layout/HorizontalMultiLevelHierarchy"/>
    <dgm:cxn modelId="{69E2C3A9-23B2-4CEC-B6C3-2248355AA417}" type="presParOf" srcId="{594881C3-B604-4F36-8278-9FDFC6DB9DB1}" destId="{E57794CD-4042-4F2F-A77A-FA750B46A811}" srcOrd="3" destOrd="0" presId="urn:microsoft.com/office/officeart/2008/layout/HorizontalMultiLevelHierarchy"/>
    <dgm:cxn modelId="{F94598D5-971E-49A8-BD83-F14465E35132}" type="presParOf" srcId="{E57794CD-4042-4F2F-A77A-FA750B46A811}" destId="{C0732F16-F8A1-4C31-B9AE-A22B1853253A}" srcOrd="0" destOrd="0" presId="urn:microsoft.com/office/officeart/2008/layout/HorizontalMultiLevelHierarchy"/>
    <dgm:cxn modelId="{F6E3B263-FACF-40E9-A191-07FB7F0D88C9}" type="presParOf" srcId="{E57794CD-4042-4F2F-A77A-FA750B46A811}" destId="{93C2B937-6069-4C54-875A-9545B3E61D4C}" srcOrd="1" destOrd="0" presId="urn:microsoft.com/office/officeart/2008/layout/HorizontalMultiLevelHierarchy"/>
    <dgm:cxn modelId="{37CE02C2-5AF6-4C98-A9CB-6607921F01C0}" type="presParOf" srcId="{594881C3-B604-4F36-8278-9FDFC6DB9DB1}" destId="{618F6E6D-27F8-45FC-B548-0E35EC7FE99E}" srcOrd="4" destOrd="0" presId="urn:microsoft.com/office/officeart/2008/layout/HorizontalMultiLevelHierarchy"/>
    <dgm:cxn modelId="{1B6A2A7C-05F7-4E8C-BD30-32838EC5E102}" type="presParOf" srcId="{618F6E6D-27F8-45FC-B548-0E35EC7FE99E}" destId="{BFDBF9FF-2C33-43C4-870F-BB96A28A708A}" srcOrd="0" destOrd="0" presId="urn:microsoft.com/office/officeart/2008/layout/HorizontalMultiLevelHierarchy"/>
    <dgm:cxn modelId="{167626A6-6172-401C-A8BA-BF01169DD774}" type="presParOf" srcId="{594881C3-B604-4F36-8278-9FDFC6DB9DB1}" destId="{264EAA56-14D0-4FFB-9733-3FD593457644}" srcOrd="5" destOrd="0" presId="urn:microsoft.com/office/officeart/2008/layout/HorizontalMultiLevelHierarchy"/>
    <dgm:cxn modelId="{ABBBB5C4-09F7-4AB6-9663-817BA81EC30E}" type="presParOf" srcId="{264EAA56-14D0-4FFB-9733-3FD593457644}" destId="{144BEF06-41C9-492E-B409-4881CE0C743E}" srcOrd="0" destOrd="0" presId="urn:microsoft.com/office/officeart/2008/layout/HorizontalMultiLevelHierarchy"/>
    <dgm:cxn modelId="{0C512FAB-630A-4DDF-9777-5DF285501965}" type="presParOf" srcId="{264EAA56-14D0-4FFB-9733-3FD593457644}" destId="{4AA41EAE-E253-4814-A5DD-D0BBC7352A9F}" srcOrd="1" destOrd="0" presId="urn:microsoft.com/office/officeart/2008/layout/HorizontalMultiLevelHierarchy"/>
    <dgm:cxn modelId="{C994192D-75A1-44EF-B1E7-E3EF24E7C608}" type="presParOf" srcId="{594881C3-B604-4F36-8278-9FDFC6DB9DB1}" destId="{80123C81-CB6F-4E92-ABAD-1E5110DFFADB}" srcOrd="6" destOrd="0" presId="urn:microsoft.com/office/officeart/2008/layout/HorizontalMultiLevelHierarchy"/>
    <dgm:cxn modelId="{11055FD7-1819-4B4D-A912-0467F4218452}" type="presParOf" srcId="{80123C81-CB6F-4E92-ABAD-1E5110DFFADB}" destId="{ABCC6044-F8CD-4D76-94E6-0A6651CC5AA9}" srcOrd="0" destOrd="0" presId="urn:microsoft.com/office/officeart/2008/layout/HorizontalMultiLevelHierarchy"/>
    <dgm:cxn modelId="{A071109D-FF1B-4039-A8D5-349744BE67BF}" type="presParOf" srcId="{594881C3-B604-4F36-8278-9FDFC6DB9DB1}" destId="{F084D279-D45B-4042-9CC9-FBA45EDF43E7}" srcOrd="7" destOrd="0" presId="urn:microsoft.com/office/officeart/2008/layout/HorizontalMultiLevelHierarchy"/>
    <dgm:cxn modelId="{A9D3C78F-B5AE-435F-822D-E0CA8744C2ED}" type="presParOf" srcId="{F084D279-D45B-4042-9CC9-FBA45EDF43E7}" destId="{8379E895-2119-4514-B80D-2D9F68845967}" srcOrd="0" destOrd="0" presId="urn:microsoft.com/office/officeart/2008/layout/HorizontalMultiLevelHierarchy"/>
    <dgm:cxn modelId="{80F37778-D5EC-406D-B811-FC25EA5BE56B}" type="presParOf" srcId="{F084D279-D45B-4042-9CC9-FBA45EDF43E7}" destId="{61A3ECE2-3072-4CA2-A306-0D4255D3A4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Quién</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err="1">
              <a:solidFill>
                <a:schemeClr val="tx1">
                  <a:lumMod val="75000"/>
                  <a:lumOff val="25000"/>
                </a:schemeClr>
              </a:solidFill>
            </a:rPr>
            <a:t>Profesionales</a:t>
          </a:r>
          <a:r>
            <a:rPr lang="en-GB" sz="1900" dirty="0">
              <a:solidFill>
                <a:schemeClr val="tx1">
                  <a:lumMod val="75000"/>
                  <a:lumOff val="25000"/>
                </a:schemeClr>
              </a:solidFill>
            </a:rPr>
            <a:t> de </a:t>
          </a:r>
          <a:r>
            <a:rPr lang="en-GB" sz="1900" dirty="0" err="1">
              <a:solidFill>
                <a:schemeClr val="tx1">
                  <a:lumMod val="75000"/>
                  <a:lumOff val="25000"/>
                </a:schemeClr>
              </a:solidFill>
            </a:rPr>
            <a:t>primera</a:t>
          </a:r>
          <a:r>
            <a:rPr lang="en-GB" sz="1900" dirty="0">
              <a:solidFill>
                <a:schemeClr val="tx1">
                  <a:lumMod val="75000"/>
                  <a:lumOff val="25000"/>
                </a:schemeClr>
              </a:solidFill>
            </a:rPr>
            <a:t> </a:t>
          </a:r>
          <a:r>
            <a:rPr lang="en-GB" sz="1900" dirty="0" err="1">
              <a:solidFill>
                <a:schemeClr val="tx1">
                  <a:lumMod val="75000"/>
                  <a:lumOff val="25000"/>
                </a:schemeClr>
              </a:solidFill>
            </a:rPr>
            <a:t>línea</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err="1">
              <a:solidFill>
                <a:schemeClr val="tx1">
                  <a:lumMod val="75000"/>
                  <a:lumOff val="25000"/>
                </a:schemeClr>
              </a:solidFill>
            </a:rPr>
            <a:t>Qué</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err="1">
              <a:solidFill>
                <a:schemeClr val="tx1">
                  <a:lumMod val="75000"/>
                  <a:lumOff val="25000"/>
                </a:schemeClr>
              </a:solidFill>
            </a:rPr>
            <a:t>Concepto</a:t>
          </a:r>
          <a:r>
            <a:rPr lang="en-GB" sz="1900" dirty="0">
              <a:solidFill>
                <a:schemeClr val="tx1">
                  <a:lumMod val="75000"/>
                  <a:lumOff val="25000"/>
                </a:schemeClr>
              </a:solidFill>
            </a:rPr>
            <a:t> de </a:t>
          </a:r>
          <a:r>
            <a:rPr lang="en-GB" sz="1900" dirty="0" err="1">
              <a:solidFill>
                <a:schemeClr val="tx1">
                  <a:lumMod val="75000"/>
                  <a:lumOff val="25000"/>
                </a:schemeClr>
              </a:solidFill>
            </a:rPr>
            <a:t>radicalización</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err="1">
              <a:solidFill>
                <a:schemeClr val="tx1">
                  <a:lumMod val="75000"/>
                  <a:lumOff val="25000"/>
                </a:schemeClr>
              </a:solidFill>
            </a:rPr>
            <a:t>Ejercicios</a:t>
          </a:r>
          <a:r>
            <a:rPr lang="en-GB" sz="1900" dirty="0">
              <a:solidFill>
                <a:schemeClr val="tx1">
                  <a:lumMod val="75000"/>
                  <a:lumOff val="25000"/>
                </a:schemeClr>
              </a:solidFill>
            </a:rPr>
            <a:t> y </a:t>
          </a:r>
          <a:r>
            <a:rPr lang="en-GB" sz="1900" dirty="0" err="1">
              <a:solidFill>
                <a:schemeClr val="tx1">
                  <a:lumMod val="75000"/>
                  <a:lumOff val="25000"/>
                </a:schemeClr>
              </a:solidFill>
            </a:rPr>
            <a:t>simulaciones</a:t>
          </a:r>
          <a:endParaRPr lang="en-GB" sz="19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err="1">
              <a:solidFill>
                <a:schemeClr val="tx1">
                  <a:lumMod val="75000"/>
                  <a:lumOff val="25000"/>
                </a:schemeClr>
              </a:solidFill>
            </a:rPr>
            <a:t>Cómo</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err="1">
              <a:solidFill>
                <a:schemeClr val="tx1">
                  <a:lumMod val="75000"/>
                  <a:lumOff val="25000"/>
                </a:schemeClr>
              </a:solidFill>
            </a:rPr>
            <a:t>Conocimientos</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err="1">
              <a:solidFill>
                <a:schemeClr val="tx1">
                  <a:lumMod val="75000"/>
                  <a:lumOff val="25000"/>
                </a:schemeClr>
              </a:solidFill>
            </a:rPr>
            <a:t>Habilidades</a:t>
          </a:r>
          <a:r>
            <a:rPr lang="en-GB" dirty="0">
              <a:solidFill>
                <a:schemeClr val="tx1">
                  <a:lumMod val="75000"/>
                  <a:lumOff val="25000"/>
                </a:schemeClr>
              </a:solidFill>
            </a:rPr>
            <a:t> </a:t>
          </a:r>
          <a:r>
            <a:rPr lang="en-GB" dirty="0" err="1">
              <a:solidFill>
                <a:schemeClr val="tx1">
                  <a:lumMod val="75000"/>
                  <a:lumOff val="25000"/>
                </a:schemeClr>
              </a:solidFill>
            </a:rPr>
            <a:t>prácticas</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9B3E449C-143D-4EB1-9C6F-D75C3CE39881}">
      <dgm:prSet phldrT="[Tekst]" custT="1"/>
      <dgm:spPr/>
      <dgm:t>
        <a:bodyPr/>
        <a:lstStyle/>
        <a:p>
          <a:r>
            <a:rPr lang="en-GB" sz="1900" dirty="0">
              <a:solidFill>
                <a:schemeClr val="tx1">
                  <a:lumMod val="75000"/>
                  <a:lumOff val="25000"/>
                </a:schemeClr>
              </a:solidFill>
            </a:rPr>
            <a:t>Padres</a:t>
          </a:r>
        </a:p>
      </dgm:t>
    </dgm:pt>
    <dgm:pt modelId="{916592E1-E73E-4D08-9754-A723F728B80E}" type="parTrans" cxnId="{11CC7A0E-47E2-4767-98AC-0D7A4C59AEA2}">
      <dgm:prSet/>
      <dgm:spPr/>
      <dgm:t>
        <a:bodyPr/>
        <a:lstStyle/>
        <a:p>
          <a:endParaRPr lang="en-GB"/>
        </a:p>
      </dgm:t>
    </dgm:pt>
    <dgm:pt modelId="{E1E2A71C-89E2-49CE-B03B-07351BDE7CA7}" type="sibTrans" cxnId="{11CC7A0E-47E2-4767-98AC-0D7A4C59AEA2}">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Resultado</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err="1">
              <a:solidFill>
                <a:schemeClr val="tx1">
                  <a:lumMod val="75000"/>
                  <a:lumOff val="25000"/>
                </a:schemeClr>
              </a:solidFill>
            </a:rPr>
            <a:t>Reconocer</a:t>
          </a:r>
          <a:r>
            <a:rPr lang="en-GB" dirty="0">
              <a:solidFill>
                <a:schemeClr val="tx1">
                  <a:lumMod val="75000"/>
                  <a:lumOff val="25000"/>
                </a:schemeClr>
              </a:solidFill>
            </a:rPr>
            <a:t> las </a:t>
          </a:r>
          <a:r>
            <a:rPr lang="en-GB" dirty="0" err="1">
              <a:solidFill>
                <a:schemeClr val="tx1">
                  <a:lumMod val="75000"/>
                  <a:lumOff val="25000"/>
                </a:schemeClr>
              </a:solidFill>
            </a:rPr>
            <a:t>señales</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err="1">
              <a:solidFill>
                <a:schemeClr val="tx1">
                  <a:lumMod val="75000"/>
                  <a:lumOff val="25000"/>
                </a:schemeClr>
              </a:solidFill>
            </a:rPr>
            <a:t>Habilidades</a:t>
          </a:r>
          <a:r>
            <a:rPr lang="en-GB" dirty="0">
              <a:solidFill>
                <a:schemeClr val="tx1">
                  <a:lumMod val="75000"/>
                  <a:lumOff val="25000"/>
                </a:schemeClr>
              </a:solidFill>
            </a:rPr>
            <a:t> </a:t>
          </a:r>
          <a:r>
            <a:rPr lang="en-GB" dirty="0" err="1">
              <a:solidFill>
                <a:schemeClr val="tx1">
                  <a:lumMod val="75000"/>
                  <a:lumOff val="25000"/>
                </a:schemeClr>
              </a:solidFill>
            </a:rPr>
            <a:t>parentales</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11CC7A0E-47E2-4767-98AC-0D7A4C59AEA2}" srcId="{B58E5805-9D79-4032-89FB-E8797F96D632}" destId="{9B3E449C-143D-4EB1-9C6F-D75C3CE39881}" srcOrd="1" destOrd="0" parTransId="{916592E1-E73E-4D08-9754-A723F728B80E}" sibTransId="{E1E2A71C-89E2-49CE-B03B-07351BDE7CA7}"/>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3D7A98B1-41B2-4970-A0E6-3EF0068DE56A}" type="presOf" srcId="{9B3E449C-143D-4EB1-9C6F-D75C3CE39881}" destId="{A5906B98-203F-4988-B407-B8E2FB5B95EE}" srcOrd="0" destOrd="1" presId="urn:microsoft.com/office/officeart/2005/8/layout/target3"/>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Quién</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dgm:spPr/>
      <dgm:t>
        <a:bodyPr/>
        <a:lstStyle/>
        <a:p>
          <a:r>
            <a:rPr lang="en-GB" dirty="0" err="1">
              <a:solidFill>
                <a:schemeClr val="tx1">
                  <a:lumMod val="75000"/>
                  <a:lumOff val="25000"/>
                </a:schemeClr>
              </a:solidFill>
            </a:rPr>
            <a:t>Profesionales</a:t>
          </a:r>
          <a:r>
            <a:rPr lang="en-GB" dirty="0">
              <a:solidFill>
                <a:schemeClr val="tx1">
                  <a:lumMod val="75000"/>
                  <a:lumOff val="25000"/>
                </a:schemeClr>
              </a:solidFill>
            </a:rPr>
            <a:t> de </a:t>
          </a:r>
          <a:r>
            <a:rPr lang="en-GB" dirty="0" err="1">
              <a:solidFill>
                <a:schemeClr val="tx1">
                  <a:lumMod val="75000"/>
                  <a:lumOff val="25000"/>
                </a:schemeClr>
              </a:solidFill>
            </a:rPr>
            <a:t>primera</a:t>
          </a:r>
          <a:r>
            <a:rPr lang="en-GB" dirty="0">
              <a:solidFill>
                <a:schemeClr val="tx1">
                  <a:lumMod val="75000"/>
                  <a:lumOff val="25000"/>
                </a:schemeClr>
              </a:solidFill>
            </a:rPr>
            <a:t> </a:t>
          </a:r>
          <a:r>
            <a:rPr lang="en-GB" dirty="0" err="1">
              <a:solidFill>
                <a:schemeClr val="tx1">
                  <a:lumMod val="75000"/>
                  <a:lumOff val="25000"/>
                </a:schemeClr>
              </a:solidFill>
            </a:rPr>
            <a:t>líne</a:t>
          </a:r>
          <a:endParaRPr lang="en-GB"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err="1">
              <a:solidFill>
                <a:schemeClr val="tx1">
                  <a:lumMod val="75000"/>
                  <a:lumOff val="25000"/>
                </a:schemeClr>
              </a:solidFill>
            </a:rPr>
            <a:t>Qué</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dgm:spPr/>
      <dgm:t>
        <a:bodyPr/>
        <a:lstStyle/>
        <a:p>
          <a:r>
            <a:rPr lang="en-GB">
              <a:solidFill>
                <a:schemeClr val="tx1">
                  <a:lumMod val="75000"/>
                  <a:lumOff val="25000"/>
                </a:schemeClr>
              </a:solidFill>
            </a:rPr>
            <a:t>Concepto de radicalización</a:t>
          </a:r>
          <a:endParaRPr lang="en-GB"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7F3C50ED-D558-43BE-8D5E-9B9FE531D635}">
      <dgm:prSet phldrT="[Tekst]"/>
      <dgm:spPr/>
      <dgm:t>
        <a:bodyPr/>
        <a:lstStyle/>
        <a:p>
          <a:r>
            <a:rPr lang="en-GB" dirty="0" err="1">
              <a:solidFill>
                <a:schemeClr val="tx1">
                  <a:lumMod val="75000"/>
                  <a:lumOff val="25000"/>
                </a:schemeClr>
              </a:solidFill>
            </a:rPr>
            <a:t>Cómo</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err="1">
              <a:solidFill>
                <a:schemeClr val="tx1">
                  <a:lumMod val="75000"/>
                  <a:lumOff val="25000"/>
                </a:schemeClr>
              </a:solidFill>
            </a:rPr>
            <a:t>Conocimientos</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Resultado</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err="1">
              <a:solidFill>
                <a:schemeClr val="tx1">
                  <a:lumMod val="75000"/>
                  <a:lumOff val="25000"/>
                </a:schemeClr>
              </a:solidFill>
            </a:rPr>
            <a:t>Reconocer</a:t>
          </a:r>
          <a:r>
            <a:rPr lang="en-GB" dirty="0">
              <a:solidFill>
                <a:schemeClr val="tx1">
                  <a:lumMod val="75000"/>
                  <a:lumOff val="25000"/>
                </a:schemeClr>
              </a:solidFill>
            </a:rPr>
            <a:t> las </a:t>
          </a:r>
          <a:r>
            <a:rPr lang="en-GB" dirty="0" err="1">
              <a:solidFill>
                <a:schemeClr val="tx1">
                  <a:lumMod val="75000"/>
                  <a:lumOff val="25000"/>
                </a:schemeClr>
              </a:solidFill>
            </a:rPr>
            <a:t>señales</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err="1">
              <a:solidFill>
                <a:schemeClr val="tx1">
                  <a:lumMod val="75000"/>
                  <a:lumOff val="25000"/>
                </a:schemeClr>
              </a:solidFill>
            </a:rPr>
            <a:t>Habilidades</a:t>
          </a:r>
          <a:r>
            <a:rPr lang="en-GB" dirty="0">
              <a:solidFill>
                <a:schemeClr val="tx1">
                  <a:lumMod val="75000"/>
                  <a:lumOff val="25000"/>
                </a:schemeClr>
              </a:solidFill>
            </a:rPr>
            <a:t> de </a:t>
          </a:r>
          <a:r>
            <a:rPr lang="en-GB" dirty="0" err="1">
              <a:solidFill>
                <a:schemeClr val="tx1">
                  <a:lumMod val="75000"/>
                  <a:lumOff val="25000"/>
                </a:schemeClr>
              </a:solidFill>
            </a:rPr>
            <a:t>pensamiento</a:t>
          </a:r>
          <a:r>
            <a:rPr lang="en-GB" dirty="0">
              <a:solidFill>
                <a:schemeClr val="tx1">
                  <a:lumMod val="75000"/>
                  <a:lumOff val="25000"/>
                </a:schemeClr>
              </a:solidFill>
            </a:rPr>
            <a:t> </a:t>
          </a:r>
          <a:r>
            <a:rPr lang="en-GB" dirty="0" err="1">
              <a:solidFill>
                <a:schemeClr val="tx1">
                  <a:lumMod val="75000"/>
                  <a:lumOff val="25000"/>
                </a:schemeClr>
              </a:solidFill>
            </a:rPr>
            <a:t>crítico</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F01864A7-D1A4-4D26-9BDA-CCB0002C77A6}">
      <dgm:prSet/>
      <dgm:spPr/>
      <dgm:t>
        <a:bodyPr/>
        <a:lstStyle/>
        <a:p>
          <a:r>
            <a:rPr lang="en-GB" dirty="0" err="1">
              <a:solidFill>
                <a:schemeClr val="tx1">
                  <a:lumMod val="75000"/>
                  <a:lumOff val="25000"/>
                </a:schemeClr>
              </a:solidFill>
            </a:rPr>
            <a:t>Ejercicios</a:t>
          </a:r>
          <a:r>
            <a:rPr lang="en-GB" dirty="0">
              <a:solidFill>
                <a:schemeClr val="tx1">
                  <a:lumMod val="75000"/>
                  <a:lumOff val="25000"/>
                </a:schemeClr>
              </a:solidFill>
            </a:rPr>
            <a:t> y </a:t>
          </a:r>
          <a:r>
            <a:rPr lang="en-GB" dirty="0" err="1">
              <a:solidFill>
                <a:schemeClr val="tx1">
                  <a:lumMod val="75000"/>
                  <a:lumOff val="25000"/>
                </a:schemeClr>
              </a:solidFill>
            </a:rPr>
            <a:t>simulaciones</a:t>
          </a:r>
          <a:endParaRPr lang="en-GB" dirty="0">
            <a:solidFill>
              <a:schemeClr val="tx1">
                <a:lumMod val="75000"/>
                <a:lumOff val="25000"/>
              </a:schemeClr>
            </a:solidFill>
          </a:endParaRPr>
        </a:p>
      </dgm:t>
    </dgm:pt>
    <dgm:pt modelId="{6251EB61-91D0-4779-AAA3-F667EC86FB05}" type="parTrans" cxnId="{F96B0E88-3EC3-4212-9B60-D409F8360AF3}">
      <dgm:prSet/>
      <dgm:spPr/>
      <dgm:t>
        <a:bodyPr/>
        <a:lstStyle/>
        <a:p>
          <a:endParaRPr lang="es-ES"/>
        </a:p>
      </dgm:t>
    </dgm:pt>
    <dgm:pt modelId="{6A131A9D-47BA-497D-AC1A-E913AE6E52DD}" type="sibTrans" cxnId="{F96B0E88-3EC3-4212-9B60-D409F8360AF3}">
      <dgm:prSet/>
      <dgm:spPr/>
      <dgm:t>
        <a:bodyPr/>
        <a:lstStyle/>
        <a:p>
          <a:endParaRPr lang="es-ES"/>
        </a:p>
      </dgm:t>
    </dgm:pt>
    <dgm:pt modelId="{718F5182-86EE-435D-BA33-9EE7499EC82D}">
      <dgm:prSet/>
      <dgm:spPr/>
      <dgm:t>
        <a:bodyPr/>
        <a:lstStyle/>
        <a:p>
          <a:r>
            <a:rPr lang="en-GB" dirty="0" err="1">
              <a:solidFill>
                <a:schemeClr val="tx1">
                  <a:lumMod val="75000"/>
                  <a:lumOff val="25000"/>
                </a:schemeClr>
              </a:solidFill>
            </a:rPr>
            <a:t>Habilidades</a:t>
          </a:r>
          <a:r>
            <a:rPr lang="en-GB" dirty="0">
              <a:solidFill>
                <a:schemeClr val="tx1">
                  <a:lumMod val="75000"/>
                  <a:lumOff val="25000"/>
                </a:schemeClr>
              </a:solidFill>
            </a:rPr>
            <a:t> </a:t>
          </a:r>
          <a:r>
            <a:rPr lang="en-GB" dirty="0" err="1">
              <a:solidFill>
                <a:schemeClr val="tx1">
                  <a:lumMod val="75000"/>
                  <a:lumOff val="25000"/>
                </a:schemeClr>
              </a:solidFill>
            </a:rPr>
            <a:t>prácticas</a:t>
          </a:r>
          <a:endParaRPr lang="en-GB" dirty="0">
            <a:solidFill>
              <a:schemeClr val="tx1">
                <a:lumMod val="75000"/>
                <a:lumOff val="25000"/>
              </a:schemeClr>
            </a:solidFill>
          </a:endParaRPr>
        </a:p>
      </dgm:t>
    </dgm:pt>
    <dgm:pt modelId="{F14E5E9F-82E6-4952-9973-8787D17EFDCC}" type="parTrans" cxnId="{65555997-70F4-4201-AB54-F46B1C65678B}">
      <dgm:prSet/>
      <dgm:spPr/>
      <dgm:t>
        <a:bodyPr/>
        <a:lstStyle/>
        <a:p>
          <a:endParaRPr lang="es-ES"/>
        </a:p>
      </dgm:t>
    </dgm:pt>
    <dgm:pt modelId="{A0935345-3AF5-44AF-B250-E0588E9E8F6A}" type="sibTrans" cxnId="{65555997-70F4-4201-AB54-F46B1C65678B}">
      <dgm:prSet/>
      <dgm:spPr/>
      <dgm:t>
        <a:bodyPr/>
        <a:lstStyle/>
        <a:p>
          <a:endParaRPr lang="es-ES"/>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F96B0E88-3EC3-4212-9B60-D409F8360AF3}" srcId="{822841D3-9DBF-46D5-B049-0CB374430D48}" destId="{F01864A7-D1A4-4D26-9BDA-CCB0002C77A6}" srcOrd="1" destOrd="0" parTransId="{6251EB61-91D0-4779-AAA3-F667EC86FB05}" sibTransId="{6A131A9D-47BA-497D-AC1A-E913AE6E52DD}"/>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2C7A3094-F1C0-459C-AF35-263300F03F6C}" type="presOf" srcId="{F01864A7-D1A4-4D26-9BDA-CCB0002C77A6}" destId="{ED256798-062E-4140-9838-778B40B4133B}" srcOrd="0" destOrd="1" presId="urn:microsoft.com/office/officeart/2005/8/layout/target3"/>
    <dgm:cxn modelId="{65555997-70F4-4201-AB54-F46B1C65678B}" srcId="{7F3C50ED-D558-43BE-8D5E-9B9FE531D635}" destId="{718F5182-86EE-435D-BA33-9EE7499EC82D}" srcOrd="1" destOrd="0" parTransId="{F14E5E9F-82E6-4952-9973-8787D17EFDCC}" sibTransId="{A0935345-3AF5-44AF-B250-E0588E9E8F6A}"/>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A0278BE6-8902-4621-A699-053161FD6ADA}" type="presOf" srcId="{7F3C50ED-D558-43BE-8D5E-9B9FE531D635}" destId="{0E2498CC-FF27-45B0-A608-3D1351FF4555}" srcOrd="0" destOrd="0" presId="urn:microsoft.com/office/officeart/2005/8/layout/target3"/>
    <dgm:cxn modelId="{8E3EADE7-134E-49F4-A671-827D3305D017}" type="presOf" srcId="{718F5182-86EE-435D-BA33-9EE7499EC82D}" destId="{72233991-9FDD-466B-8563-82B17F89AC0F}" srcOrd="0" destOrd="1"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n-GB" dirty="0" err="1"/>
            <a:t>Entender</a:t>
          </a:r>
          <a:r>
            <a:rPr lang="en-GB" dirty="0"/>
            <a:t> la </a:t>
          </a:r>
          <a:r>
            <a:rPr lang="en-GB" dirty="0" err="1"/>
            <a:t>radicalización</a:t>
          </a:r>
          <a:r>
            <a:rPr lang="en-GB" dirty="0"/>
            <a:t> </a:t>
          </a:r>
          <a:r>
            <a:rPr lang="en-GB" dirty="0" err="1"/>
            <a:t>en</a:t>
          </a:r>
          <a:r>
            <a:rPr lang="en-GB" dirty="0"/>
            <a:t> general</a:t>
          </a:r>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n-GB" dirty="0" err="1"/>
            <a:t>Relación</a:t>
          </a:r>
          <a:r>
            <a:rPr lang="en-GB" dirty="0"/>
            <a:t> entre </a:t>
          </a:r>
          <a:r>
            <a:rPr lang="en-GB" dirty="0" err="1"/>
            <a:t>radicalización</a:t>
          </a:r>
          <a:r>
            <a:rPr lang="en-GB" dirty="0"/>
            <a:t> y el </a:t>
          </a:r>
          <a:r>
            <a:rPr lang="en-GB" dirty="0" err="1"/>
            <a:t>tema</a:t>
          </a:r>
          <a:r>
            <a:rPr lang="en-GB" dirty="0"/>
            <a:t> </a:t>
          </a:r>
          <a:r>
            <a:rPr lang="en-GB" dirty="0" err="1"/>
            <a:t>específico</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dirty="0" err="1"/>
            <a:t>Clarificación</a:t>
          </a:r>
          <a:r>
            <a:rPr lang="en-GB" dirty="0"/>
            <a:t> de los </a:t>
          </a:r>
          <a:r>
            <a:rPr lang="en-GB" dirty="0" err="1"/>
            <a:t>temas</a:t>
          </a:r>
          <a:r>
            <a:rPr lang="en-GB" dirty="0"/>
            <a:t> </a:t>
          </a:r>
          <a:r>
            <a:rPr lang="en-GB" dirty="0" err="1"/>
            <a:t>específicos</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err="1"/>
            <a:t>Ejercicios</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bg-BG"/>
        </a:p>
      </dgm:t>
    </dgm:pt>
    <dgm:pt modelId="{1E7BEF81-54C1-4488-88EC-495D602CEA3E}">
      <dgm:prSet phldrT="[Текст]" custT="1"/>
      <dgm:spPr/>
      <dgm:t>
        <a:bodyPr/>
        <a:lstStyle/>
        <a:p>
          <a:r>
            <a:rPr lang="en-US" sz="1200" b="1" dirty="0" err="1"/>
            <a:t>Asesoramiento</a:t>
          </a:r>
          <a:r>
            <a:rPr lang="en-US" sz="1200" b="1" dirty="0"/>
            <a:t> y </a:t>
          </a:r>
          <a:r>
            <a:rPr lang="en-US" sz="1200" b="1" dirty="0" err="1"/>
            <a:t>pedagogía</a:t>
          </a:r>
          <a:r>
            <a:rPr lang="en-US" sz="1200" b="1" dirty="0"/>
            <a:t> familiar</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err="1"/>
            <a:t>Pensamiento</a:t>
          </a:r>
          <a:r>
            <a:rPr lang="en-US" sz="1200" b="1" dirty="0"/>
            <a:t> </a:t>
          </a:r>
          <a:r>
            <a:rPr lang="en-US" sz="1200" b="1" dirty="0" err="1"/>
            <a:t>crítico</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en-US" sz="1200" b="1" dirty="0" err="1"/>
            <a:t>Gestión</a:t>
          </a:r>
          <a:r>
            <a:rPr lang="en-US" sz="1200" b="1" dirty="0"/>
            <a:t> de la </a:t>
          </a:r>
          <a:r>
            <a:rPr lang="en-US" sz="1200" b="1" dirty="0" err="1"/>
            <a:t>ira</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en-US" sz="1200" b="1" dirty="0" err="1"/>
            <a:t>Terapia</a:t>
          </a:r>
          <a:r>
            <a:rPr lang="en-US" sz="1200" b="1" dirty="0"/>
            <a:t> </a:t>
          </a:r>
          <a:r>
            <a:rPr lang="en-US" sz="1200" b="1" dirty="0" err="1"/>
            <a:t>narrativa</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en-US" sz="1200" b="1" dirty="0"/>
            <a:t>Debate y </a:t>
          </a:r>
          <a:r>
            <a:rPr lang="en-US" sz="1200" b="1" dirty="0" err="1"/>
            <a:t>simulación</a:t>
          </a:r>
          <a:endParaRPr lang="en-US" sz="1200" b="1" dirty="0"/>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en-US" sz="1200" b="1" dirty="0" err="1"/>
            <a:t>Resolución</a:t>
          </a:r>
          <a:r>
            <a:rPr lang="en-US" sz="1200" b="1" dirty="0"/>
            <a:t> de </a:t>
          </a:r>
          <a:r>
            <a:rPr lang="en-US" sz="1200" b="1" dirty="0" err="1"/>
            <a:t>conflictos</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en-US" sz="1200" b="1" dirty="0"/>
            <a:t>Respuesta </a:t>
          </a:r>
          <a:r>
            <a:rPr lang="en-US" sz="1200" b="1" dirty="0" err="1"/>
            <a:t>estatal</a:t>
          </a:r>
          <a:r>
            <a:rPr lang="en-US" sz="1200" b="1" dirty="0"/>
            <a:t> </a:t>
          </a:r>
          <a:r>
            <a:rPr lang="en-US" sz="1200" b="1" dirty="0" err="1"/>
            <a:t>proporcional</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bg-BG"/>
        </a:p>
      </dgm:t>
    </dgm:pt>
    <dgm:pt modelId="{1E7BEF81-54C1-4488-88EC-495D602CEA3E}">
      <dgm:prSet phldrT="[Текст]" custT="1"/>
      <dgm:spPr/>
      <dgm:t>
        <a:bodyPr/>
        <a:lstStyle/>
        <a:p>
          <a:r>
            <a:rPr lang="en-US" sz="1200" b="1" dirty="0" err="1"/>
            <a:t>Comprender</a:t>
          </a:r>
          <a:r>
            <a:rPr lang="en-US" sz="1200" b="1" dirty="0"/>
            <a:t> el </a:t>
          </a:r>
          <a:r>
            <a:rPr lang="en-US" sz="1200" b="1" dirty="0" err="1"/>
            <a:t>tema</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err="1"/>
            <a:t>Identificar</a:t>
          </a:r>
          <a:r>
            <a:rPr lang="en-US" sz="1200" b="1" dirty="0"/>
            <a:t> los </a:t>
          </a:r>
          <a:r>
            <a:rPr lang="en-US" sz="1200" b="1" dirty="0" err="1"/>
            <a:t>problemas</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08BBFFB1-A383-4BBB-A0A8-B48F93F05648}">
      <dgm:prSet phldrT="[Текст]" custT="1"/>
      <dgm:spPr/>
      <dgm:t>
        <a:bodyPr/>
        <a:lstStyle/>
        <a:p>
          <a:r>
            <a:rPr lang="en-US" sz="1200" b="1" dirty="0" err="1"/>
            <a:t>Solucionar</a:t>
          </a:r>
          <a:r>
            <a:rPr lang="en-US" sz="1200" b="1" dirty="0"/>
            <a:t> los </a:t>
          </a:r>
          <a:r>
            <a:rPr lang="en-US" sz="1200" b="1" dirty="0" err="1"/>
            <a:t>problemas</a:t>
          </a:r>
          <a:endParaRPr lang="bg-BG" sz="1200" b="1" dirty="0"/>
        </a:p>
      </dgm:t>
    </dgm:pt>
    <dgm:pt modelId="{AD367D12-0A04-467C-9DAD-3B0B15464FAC}" type="parTrans" cxnId="{A7D8C306-C043-46F9-815E-4F835470EC83}">
      <dgm:prSet/>
      <dgm:spPr/>
      <dgm:t>
        <a:bodyPr/>
        <a:lstStyle/>
        <a:p>
          <a:endParaRPr lang="bg-BG"/>
        </a:p>
      </dgm:t>
    </dgm:pt>
    <dgm:pt modelId="{979A3E0C-2DEE-416B-B7DA-1D3EB3177D19}" type="sibTrans" cxnId="{A7D8C306-C043-46F9-815E-4F835470EC83}">
      <dgm:prSet/>
      <dgm:spPr/>
      <dgm:t>
        <a:bodyPr/>
        <a:lstStyle/>
        <a:p>
          <a:endParaRPr lang="bg-BG"/>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3">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3">
        <dgm:presLayoutVars>
          <dgm:chMax val="0"/>
          <dgm:bulletEnabled val="1"/>
        </dgm:presLayoutVars>
      </dgm:prSet>
      <dgm:spPr/>
    </dgm:pt>
    <dgm:pt modelId="{5D5B503D-C480-4890-8620-EB99A511DB2A}" type="pres">
      <dgm:prSet presAssocID="{5FC6A3CA-B868-4220-9808-C61487E71F6D}" presName="spacer" presStyleCnt="0"/>
      <dgm:spPr/>
    </dgm:pt>
    <dgm:pt modelId="{57F5FDD5-3E02-465D-B2A3-C0B44BD34A53}" type="pres">
      <dgm:prSet presAssocID="{08BBFFB1-A383-4BBB-A0A8-B48F93F05648}" presName="parentText" presStyleLbl="node1" presStyleIdx="2" presStyleCnt="3">
        <dgm:presLayoutVars>
          <dgm:chMax val="0"/>
          <dgm:bulletEnabled val="1"/>
        </dgm:presLayoutVars>
      </dgm:prSet>
      <dgm:spPr/>
    </dgm:pt>
  </dgm:ptLst>
  <dgm:cxnLst>
    <dgm:cxn modelId="{514C9E02-45F6-47B5-9B19-F1F90F338403}" type="presOf" srcId="{08BBFFB1-A383-4BBB-A0A8-B48F93F05648}" destId="{57F5FDD5-3E02-465D-B2A3-C0B44BD34A53}" srcOrd="0" destOrd="0" presId="urn:microsoft.com/office/officeart/2005/8/layout/vList2"/>
    <dgm:cxn modelId="{A7D8C306-C043-46F9-815E-4F835470EC83}" srcId="{6193A8FA-7F14-453B-8AE8-5272C5195B30}" destId="{08BBFFB1-A383-4BBB-A0A8-B48F93F05648}" srcOrd="2" destOrd="0" parTransId="{AD367D12-0A04-467C-9DAD-3B0B15464FAC}" sibTransId="{979A3E0C-2DEE-416B-B7DA-1D3EB3177D19}"/>
    <dgm:cxn modelId="{E717B826-3FF8-4A84-BA79-880CB92EDC75}" type="presOf" srcId="{6193A8FA-7F14-453B-8AE8-5272C5195B30}" destId="{0DFCE710-C445-457E-8E0A-7A9AAFB00C31}" srcOrd="0" destOrd="0" presId="urn:microsoft.com/office/officeart/2005/8/layout/vList2"/>
    <dgm:cxn modelId="{CAFBB663-CD1D-4B7C-8C70-718C1B773D9D}" type="presOf" srcId="{1E7BEF81-54C1-4488-88EC-495D602CEA3E}" destId="{2D69E892-FC4D-4DA0-A373-C25AE6B2890E}"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C96806A0-D9CE-4505-8919-DE8FA1E89C51}" type="presParOf" srcId="{0DFCE710-C445-457E-8E0A-7A9AAFB00C31}" destId="{5D5B503D-C480-4890-8620-EB99A511DB2A}" srcOrd="3" destOrd="0" presId="urn:microsoft.com/office/officeart/2005/8/layout/vList2"/>
    <dgm:cxn modelId="{0687F2AB-AA8E-452A-B91F-EAD348AB39D0}" type="presParOf" srcId="{0DFCE710-C445-457E-8E0A-7A9AAFB00C31}" destId="{57F5FDD5-3E02-465D-B2A3-C0B44BD34A53}"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2" qsCatId="simple" csTypeId="urn:microsoft.com/office/officeart/2005/8/colors/colorful1" csCatId="colorful" phldr="1"/>
      <dgm:spPr/>
    </dgm:pt>
    <dgm:pt modelId="{EE08189B-9319-4DB3-916F-71B0975BEE5F}">
      <dgm:prSet phldrT="[Tekst]"/>
      <dgm:spPr/>
      <dgm:t>
        <a:bodyPr/>
        <a:lstStyle/>
        <a:p>
          <a:r>
            <a:rPr lang="en-GB" dirty="0" err="1"/>
            <a:t>Activismo</a:t>
          </a:r>
          <a:endParaRPr lang="en-GB" dirty="0"/>
        </a:p>
      </dgm:t>
    </dgm:pt>
    <dgm:pt modelId="{08011D04-F600-4DED-9725-C145ABE9233D}" type="parTrans" cxnId="{BDD5A39D-9BCB-4F30-8F3C-BEABBD52635F}">
      <dgm:prSet/>
      <dgm:spPr/>
      <dgm:t>
        <a:bodyPr/>
        <a:lstStyle/>
        <a:p>
          <a:endParaRPr lang="en-GB"/>
        </a:p>
      </dgm:t>
    </dgm:pt>
    <dgm:pt modelId="{DC40A789-26AA-450F-A53E-0C951985243D}" type="sibTrans" cxnId="{BDD5A39D-9BCB-4F30-8F3C-BEABBD52635F}">
      <dgm:prSet/>
      <dgm:spPr/>
      <dgm:t>
        <a:bodyPr/>
        <a:lstStyle/>
        <a:p>
          <a:endParaRPr lang="en-GB"/>
        </a:p>
      </dgm:t>
    </dgm:pt>
    <dgm:pt modelId="{74C5CB35-9529-42D3-AC54-531F67E188E7}">
      <dgm:prSet phldrT="[Tekst]"/>
      <dgm:spPr/>
      <dgm:t>
        <a:bodyPr/>
        <a:lstStyle/>
        <a:p>
          <a:r>
            <a:rPr lang="en-GB" dirty="0" err="1"/>
            <a:t>Extremismo</a:t>
          </a:r>
          <a:endParaRPr lang="en-GB" dirty="0"/>
        </a:p>
      </dgm:t>
    </dgm:pt>
    <dgm:pt modelId="{864C795A-64E5-4963-939D-25E176DBE76F}" type="parTrans" cxnId="{CE412A96-9486-4446-A3D8-4960293AE921}">
      <dgm:prSet/>
      <dgm:spPr/>
      <dgm:t>
        <a:bodyPr/>
        <a:lstStyle/>
        <a:p>
          <a:endParaRPr lang="en-GB"/>
        </a:p>
      </dgm:t>
    </dgm:pt>
    <dgm:pt modelId="{B6EA34E2-E80A-4A5E-95A6-FEC6DD3391BE}" type="sibTrans" cxnId="{CE412A96-9486-4446-A3D8-4960293AE921}">
      <dgm:prSet/>
      <dgm:spPr/>
      <dgm:t>
        <a:bodyPr/>
        <a:lstStyle/>
        <a:p>
          <a:endParaRPr lang="en-GB"/>
        </a:p>
      </dgm:t>
    </dgm:pt>
    <dgm:pt modelId="{642E41CF-7B9D-490A-81AC-5BFCDAC3754A}">
      <dgm:prSet phldrT="[Tekst]"/>
      <dgm:spPr/>
      <dgm:t>
        <a:bodyPr/>
        <a:lstStyle/>
        <a:p>
          <a:r>
            <a:rPr lang="en-GB" dirty="0" err="1"/>
            <a:t>Terrorismo</a:t>
          </a:r>
          <a:endParaRPr lang="en-GB" dirty="0"/>
        </a:p>
      </dgm:t>
    </dgm:pt>
    <dgm:pt modelId="{CE7C29A1-A1E7-41E3-8CEC-D3621E311718}" type="parTrans" cxnId="{DC129434-BC12-42F4-983C-81BB0981FC5D}">
      <dgm:prSet/>
      <dgm:spPr/>
      <dgm:t>
        <a:bodyPr/>
        <a:lstStyle/>
        <a:p>
          <a:endParaRPr lang="en-GB"/>
        </a:p>
      </dgm:t>
    </dgm:pt>
    <dgm:pt modelId="{216DFCCA-E31F-45A7-9F35-543A2F4A44DE}" type="sibTrans" cxnId="{DC129434-BC12-42F4-983C-81BB0981FC5D}">
      <dgm:prSet/>
      <dgm:spPr/>
      <dgm:t>
        <a:bodyPr/>
        <a:lstStyle/>
        <a:p>
          <a:endParaRPr lang="en-GB"/>
        </a:p>
      </dgm:t>
    </dgm:pt>
    <dgm:pt modelId="{782537E3-4C85-4D3E-9ADA-EE238DC9903D}">
      <dgm:prSet/>
      <dgm:spPr/>
      <dgm:t>
        <a:bodyPr/>
        <a:lstStyle/>
        <a:p>
          <a:r>
            <a:rPr lang="en-GB" dirty="0" err="1"/>
            <a:t>Extremismo</a:t>
          </a:r>
          <a:r>
            <a:rPr lang="en-GB" dirty="0"/>
            <a:t> </a:t>
          </a:r>
          <a:r>
            <a:rPr lang="en-GB" dirty="0" err="1"/>
            <a:t>violento</a:t>
          </a:r>
          <a:endParaRPr lang="en-GB" dirty="0"/>
        </a:p>
      </dgm:t>
    </dgm:pt>
    <dgm:pt modelId="{85D68EDF-E4CA-478D-9653-A9D596AECD76}" type="parTrans" cxnId="{BA1D6472-B170-4D29-9392-C88E7B6A2EC6}">
      <dgm:prSet/>
      <dgm:spPr/>
      <dgm:t>
        <a:bodyPr/>
        <a:lstStyle/>
        <a:p>
          <a:endParaRPr lang="en-GB"/>
        </a:p>
      </dgm:t>
    </dgm:pt>
    <dgm:pt modelId="{8AC84649-BB4F-493C-9858-460493BBC777}" type="sibTrans" cxnId="{BA1D6472-B170-4D29-9392-C88E7B6A2EC6}">
      <dgm:prSet/>
      <dgm:spPr/>
      <dgm:t>
        <a:bodyPr/>
        <a:lstStyle/>
        <a:p>
          <a:endParaRPr lang="en-GB"/>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en-GB" dirty="0"/>
            <a:t>Caso </a:t>
          </a:r>
          <a:r>
            <a:rPr lang="en-GB" dirty="0" err="1"/>
            <a:t>único</a:t>
          </a:r>
          <a:endParaRPr lang="en-GB" dirty="0"/>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GB" dirty="0" err="1"/>
            <a:t>Religión</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Extrema </a:t>
          </a:r>
          <a:r>
            <a:rPr lang="en-GB" dirty="0" err="1"/>
            <a:t>derecha</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a:t>Extrema </a:t>
          </a:r>
          <a:r>
            <a:rPr lang="en-GB" dirty="0" err="1"/>
            <a:t>izquierda</a:t>
          </a:r>
          <a:r>
            <a:rPr lang="en-GB" dirty="0"/>
            <a:t> </a:t>
          </a:r>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Separatismo</a:t>
          </a:r>
          <a:r>
            <a:rPr lang="en-GB" dirty="0"/>
            <a:t> </a:t>
          </a:r>
          <a:r>
            <a:rPr lang="en-GB" dirty="0" err="1"/>
            <a:t>nacionalista</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GB"/>
        </a:p>
      </dgm:t>
    </dgm:pt>
    <dgm:pt modelId="{31AE7CCE-DD08-42FE-9C07-C1DE890080C0}">
      <dgm:prSet phldrT="[Tekst]" custT="1"/>
      <dgm:spPr/>
      <dgm:t>
        <a:bodyPr/>
        <a:lstStyle/>
        <a:p>
          <a:r>
            <a:rPr lang="en-GB" sz="3600" dirty="0"/>
            <a:t>Tipo</a:t>
          </a:r>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n-GB" sz="2000" dirty="0" err="1"/>
            <a:t>Buscadores</a:t>
          </a:r>
          <a:r>
            <a:rPr lang="en-GB" sz="2000" dirty="0"/>
            <a:t> de </a:t>
          </a:r>
          <a:r>
            <a:rPr lang="en-GB" sz="2000" dirty="0" err="1"/>
            <a:t>identidad</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en-GB" sz="2000" dirty="0" err="1"/>
            <a:t>Buscadores</a:t>
          </a:r>
          <a:r>
            <a:rPr lang="en-GB" sz="2000" dirty="0"/>
            <a:t> de </a:t>
          </a:r>
          <a:r>
            <a:rPr lang="en-GB" sz="2000" dirty="0" err="1"/>
            <a:t>justicia</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en-GB" sz="2000" dirty="0" err="1"/>
            <a:t>Buscadores</a:t>
          </a:r>
          <a:r>
            <a:rPr lang="en-GB" sz="2000" dirty="0"/>
            <a:t> de </a:t>
          </a:r>
          <a:r>
            <a:rPr lang="en-GB" sz="2000" dirty="0" err="1"/>
            <a:t>emociones</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en-GB" sz="2000" dirty="0" err="1"/>
            <a:t>Buscadores</a:t>
          </a:r>
          <a:r>
            <a:rPr lang="en-GB" sz="2000" dirty="0"/>
            <a:t> de </a:t>
          </a:r>
          <a:r>
            <a:rPr lang="en-GB" sz="2000" dirty="0" err="1"/>
            <a:t>significado</a:t>
          </a:r>
          <a:endParaRPr lang="en-GB" sz="2000"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27798">
        <dgm:presLayoutVars>
          <dgm:bulletEnabled val="1"/>
        </dgm:presLayoutVars>
      </dgm:prSet>
      <dgm:spPr/>
    </dgm:pt>
    <dgm:pt modelId="{B024BB09-AC3A-451D-BA97-F3965BA08065}" type="pres">
      <dgm:prSet presAssocID="{52340E1C-7EB8-4294-A467-EBCEEA9F632D}" presName="node" presStyleLbl="vennNode1" presStyleIdx="2" presStyleCnt="5" custScaleX="227798" custRadScaleRad="141951" custRadScaleInc="146">
        <dgm:presLayoutVars>
          <dgm:bulletEnabled val="1"/>
        </dgm:presLayoutVars>
      </dgm:prSet>
      <dgm:spPr/>
    </dgm:pt>
    <dgm:pt modelId="{4C1CC435-FD44-4D97-9557-E99594F8F96C}" type="pres">
      <dgm:prSet presAssocID="{95CAFB56-273A-42AE-AAA8-E05A306B4FC6}" presName="node" presStyleLbl="vennNode1" presStyleIdx="3" presStyleCnt="5" custScaleX="227798">
        <dgm:presLayoutVars>
          <dgm:bulletEnabled val="1"/>
        </dgm:presLayoutVars>
      </dgm:prSet>
      <dgm:spPr/>
    </dgm:pt>
    <dgm:pt modelId="{CD81C4CF-30B8-4095-B9AB-540FF8C8C938}" type="pres">
      <dgm:prSet presAssocID="{6D199876-4D62-4F94-AA37-8181981FCE21}" presName="node" presStyleLbl="vennNode1" presStyleIdx="4" presStyleCnt="5" custScaleX="227798" custRadScaleRad="140434" custRadScaleInc="-147">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err="1"/>
            <a:t>Sensibilidad</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nl-NL" dirty="0"/>
            <a:t>Exploración</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en-US" noProof="0" dirty="0" err="1"/>
            <a:t>Afiliación</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nl-NL" dirty="0"/>
            <a:t>Acción</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n-GB" sz="2000" dirty="0" err="1"/>
            <a:t>Radicalización</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noProof="0" dirty="0" err="1"/>
            <a:t>Políticos</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Sociológicos</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Psicológicos</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Económicos</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63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7 </a:t>
          </a:r>
          <a:r>
            <a:rPr lang="en-US" sz="1300" kern="1200" dirty="0" err="1"/>
            <a:t>talleres</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Capacidades</a:t>
          </a:r>
          <a:r>
            <a:rPr lang="en-US" sz="1300" kern="1200" dirty="0"/>
            <a:t> </a:t>
          </a:r>
          <a:r>
            <a:rPr lang="en-US" sz="1300" kern="1200" dirty="0" err="1"/>
            <a:t>individuales</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Asesoramiento</a:t>
          </a:r>
          <a:r>
            <a:rPr lang="en-US" sz="1300" kern="1200" dirty="0"/>
            <a:t> y </a:t>
          </a:r>
          <a:r>
            <a:rPr lang="en-US" sz="1300" kern="1200" dirty="0" err="1"/>
            <a:t>pedagogía</a:t>
          </a:r>
          <a:r>
            <a:rPr lang="en-US" sz="1300" kern="1200" dirty="0"/>
            <a:t> familiar</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Pensamiento</a:t>
          </a:r>
          <a:r>
            <a:rPr lang="en-US" sz="1300" kern="1200" dirty="0"/>
            <a:t> </a:t>
          </a:r>
          <a:r>
            <a:rPr lang="en-US" sz="1300" kern="1200" dirty="0" err="1"/>
            <a:t>crítico</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Gestión</a:t>
          </a:r>
          <a:r>
            <a:rPr lang="en-US" sz="1300" kern="1200" dirty="0"/>
            <a:t> de la </a:t>
          </a:r>
          <a:r>
            <a:rPr lang="en-US" sz="1300" kern="1200" dirty="0" err="1"/>
            <a:t>ira</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Capacidades</a:t>
          </a:r>
          <a:r>
            <a:rPr lang="en-US" sz="1300" kern="1200" dirty="0"/>
            <a:t> </a:t>
          </a:r>
          <a:r>
            <a:rPr lang="en-US" sz="1300" kern="1200" dirty="0" err="1"/>
            <a:t>comunitarias</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Terapia</a:t>
          </a:r>
          <a:r>
            <a:rPr lang="en-US" sz="1300" kern="1200" dirty="0"/>
            <a:t> </a:t>
          </a:r>
          <a:r>
            <a:rPr lang="en-US" sz="1300" kern="1200" dirty="0" err="1"/>
            <a:t>narrativa</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Debate y </a:t>
          </a:r>
          <a:r>
            <a:rPr lang="en-US" sz="1300" kern="1200" dirty="0" err="1"/>
            <a:t>simulación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Resolución</a:t>
          </a:r>
          <a:r>
            <a:rPr lang="en-US" sz="1300" kern="1200" dirty="0"/>
            <a:t> de </a:t>
          </a:r>
          <a:r>
            <a:rPr lang="en-US" sz="1300" kern="1200" dirty="0" err="1"/>
            <a:t>conflictos</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Respuesta </a:t>
          </a:r>
          <a:r>
            <a:rPr lang="en-US" sz="1300" kern="1200" dirty="0" err="1"/>
            <a:t>estatal</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Respuesta </a:t>
          </a:r>
          <a:r>
            <a:rPr lang="en-US" sz="1300" kern="1200" dirty="0" err="1"/>
            <a:t>estatal</a:t>
          </a:r>
          <a:r>
            <a:rPr lang="en-US" sz="1300" kern="1200" dirty="0"/>
            <a:t> </a:t>
          </a:r>
          <a:r>
            <a:rPr lang="en-US" sz="1300" kern="1200" dirty="0" err="1"/>
            <a:t>proporcional</a:t>
          </a:r>
          <a:endParaRPr lang="bg-BG" sz="1300" kern="1200" dirty="0"/>
        </a:p>
      </dsp:txBody>
      <dsp:txXfrm>
        <a:off x="4394026" y="4379417"/>
        <a:ext cx="1226360" cy="594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75F3A-7413-4576-A6A4-0281E0582D2D}">
      <dsp:nvSpPr>
        <dsp:cNvPr id="0" name=""/>
        <dsp:cNvSpPr/>
      </dsp:nvSpPr>
      <dsp:spPr>
        <a:xfrm>
          <a:off x="1824972" y="387"/>
          <a:ext cx="1555548" cy="155554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Empuje</a:t>
          </a:r>
          <a:endParaRPr lang="bg-BG" sz="1800" kern="1200" dirty="0"/>
        </a:p>
      </dsp:txBody>
      <dsp:txXfrm>
        <a:off x="2052777" y="228192"/>
        <a:ext cx="1099938" cy="1099938"/>
      </dsp:txXfrm>
    </dsp:sp>
    <dsp:sp modelId="{D11EAFC9-DF79-4F72-B61B-85C0C5BFB163}">
      <dsp:nvSpPr>
        <dsp:cNvPr id="0" name=""/>
        <dsp:cNvSpPr/>
      </dsp:nvSpPr>
      <dsp:spPr>
        <a:xfrm rot="3600000">
          <a:off x="2974081" y="1516907"/>
          <a:ext cx="413468" cy="524997"/>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bg-BG" sz="1500" kern="1200"/>
        </a:p>
      </dsp:txBody>
      <dsp:txXfrm>
        <a:off x="3005091" y="1568195"/>
        <a:ext cx="289428" cy="314999"/>
      </dsp:txXfrm>
    </dsp:sp>
    <dsp:sp modelId="{F0CD09AB-D9D5-4754-97C2-EB8B0CFB3B2B}">
      <dsp:nvSpPr>
        <dsp:cNvPr id="0" name=""/>
        <dsp:cNvSpPr/>
      </dsp:nvSpPr>
      <dsp:spPr>
        <a:xfrm>
          <a:off x="2992811" y="2023143"/>
          <a:ext cx="1555548" cy="155554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Atracción</a:t>
          </a:r>
          <a:endParaRPr lang="bg-BG" sz="1800" kern="1200" dirty="0"/>
        </a:p>
      </dsp:txBody>
      <dsp:txXfrm>
        <a:off x="3220616" y="2250948"/>
        <a:ext cx="1099938" cy="1099938"/>
      </dsp:txXfrm>
    </dsp:sp>
    <dsp:sp modelId="{0567F422-53CD-40A2-9DD7-1131FD0EA5C1}">
      <dsp:nvSpPr>
        <dsp:cNvPr id="0" name=""/>
        <dsp:cNvSpPr/>
      </dsp:nvSpPr>
      <dsp:spPr>
        <a:xfrm rot="10800000">
          <a:off x="2407714" y="2538419"/>
          <a:ext cx="413468" cy="524997"/>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bg-BG" sz="1500" kern="1200"/>
        </a:p>
      </dsp:txBody>
      <dsp:txXfrm rot="10800000">
        <a:off x="2531754" y="2643418"/>
        <a:ext cx="289428" cy="314999"/>
      </dsp:txXfrm>
    </dsp:sp>
    <dsp:sp modelId="{9692F8D1-2FB1-4757-9900-76A90C3C3459}">
      <dsp:nvSpPr>
        <dsp:cNvPr id="0" name=""/>
        <dsp:cNvSpPr/>
      </dsp:nvSpPr>
      <dsp:spPr>
        <a:xfrm>
          <a:off x="657134" y="2023143"/>
          <a:ext cx="1555548" cy="155554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Personales</a:t>
          </a:r>
          <a:endParaRPr lang="bg-BG" sz="1800" kern="1200" dirty="0"/>
        </a:p>
      </dsp:txBody>
      <dsp:txXfrm>
        <a:off x="884939" y="2250948"/>
        <a:ext cx="1099938" cy="1099938"/>
      </dsp:txXfrm>
    </dsp:sp>
    <dsp:sp modelId="{2503907A-813F-4005-9DB6-BF04D97B3DA3}">
      <dsp:nvSpPr>
        <dsp:cNvPr id="0" name=""/>
        <dsp:cNvSpPr/>
      </dsp:nvSpPr>
      <dsp:spPr>
        <a:xfrm rot="18000000">
          <a:off x="1806242" y="1537175"/>
          <a:ext cx="413468" cy="524997"/>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bg-BG" sz="1500" kern="1200"/>
        </a:p>
      </dsp:txBody>
      <dsp:txXfrm>
        <a:off x="1837252" y="1695885"/>
        <a:ext cx="289428" cy="3149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8994"/>
          <a:ext cx="1611660" cy="4738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Asesoramiento</a:t>
          </a:r>
          <a:r>
            <a:rPr lang="en-US" sz="1200" b="1" kern="1200" dirty="0"/>
            <a:t> y </a:t>
          </a:r>
          <a:r>
            <a:rPr lang="en-US" sz="1200" b="1" kern="1200" dirty="0" err="1"/>
            <a:t>pedagogía</a:t>
          </a:r>
          <a:r>
            <a:rPr lang="en-US" sz="1200" b="1" kern="1200" dirty="0"/>
            <a:t> familiar</a:t>
          </a:r>
          <a:endParaRPr lang="bg-BG" sz="1200" b="1" kern="1200" dirty="0"/>
        </a:p>
      </dsp:txBody>
      <dsp:txXfrm>
        <a:off x="23131" y="42125"/>
        <a:ext cx="1565398" cy="427587"/>
      </dsp:txXfrm>
    </dsp:sp>
    <dsp:sp modelId="{883DA8C2-1EAD-474E-8B72-6A3EFBE8A85B}">
      <dsp:nvSpPr>
        <dsp:cNvPr id="0" name=""/>
        <dsp:cNvSpPr/>
      </dsp:nvSpPr>
      <dsp:spPr>
        <a:xfrm>
          <a:off x="0" y="518764"/>
          <a:ext cx="1611660" cy="473849"/>
        </a:xfrm>
        <a:prstGeom prst="roundRect">
          <a:avLst/>
        </a:prstGeom>
        <a:solidFill>
          <a:schemeClr val="accent3">
            <a:hueOff val="265683"/>
            <a:satOff val="99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Pensamiento</a:t>
          </a:r>
          <a:r>
            <a:rPr lang="en-US" sz="1200" b="1" kern="1200" dirty="0"/>
            <a:t> </a:t>
          </a:r>
          <a:r>
            <a:rPr lang="en-US" sz="1200" b="1" kern="1200" dirty="0" err="1"/>
            <a:t>crítico</a:t>
          </a:r>
          <a:endParaRPr lang="bg-BG" sz="1200" b="1" kern="1200" dirty="0"/>
        </a:p>
      </dsp:txBody>
      <dsp:txXfrm>
        <a:off x="23131" y="541895"/>
        <a:ext cx="1565398" cy="427587"/>
      </dsp:txXfrm>
    </dsp:sp>
    <dsp:sp modelId="{98A52DE2-8112-4B2D-A0F2-FEA3155458A3}">
      <dsp:nvSpPr>
        <dsp:cNvPr id="0" name=""/>
        <dsp:cNvSpPr/>
      </dsp:nvSpPr>
      <dsp:spPr>
        <a:xfrm>
          <a:off x="0" y="1018534"/>
          <a:ext cx="1611660" cy="473849"/>
        </a:xfrm>
        <a:prstGeom prst="roundRect">
          <a:avLst/>
        </a:prstGeom>
        <a:solidFill>
          <a:schemeClr val="accent3">
            <a:hueOff val="531366"/>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Gestión</a:t>
          </a:r>
          <a:r>
            <a:rPr lang="en-US" sz="1200" b="1" kern="1200" dirty="0"/>
            <a:t> de la </a:t>
          </a:r>
          <a:r>
            <a:rPr lang="en-US" sz="1200" b="1" kern="1200" dirty="0" err="1"/>
            <a:t>ira</a:t>
          </a:r>
          <a:endParaRPr lang="bg-BG" sz="1200" b="1" kern="1200" dirty="0"/>
        </a:p>
      </dsp:txBody>
      <dsp:txXfrm>
        <a:off x="23131" y="1041665"/>
        <a:ext cx="1565398" cy="427587"/>
      </dsp:txXfrm>
    </dsp:sp>
    <dsp:sp modelId="{21094C16-D1CE-4C3F-A28D-AA899043E378}">
      <dsp:nvSpPr>
        <dsp:cNvPr id="0" name=""/>
        <dsp:cNvSpPr/>
      </dsp:nvSpPr>
      <dsp:spPr>
        <a:xfrm>
          <a:off x="0" y="1518304"/>
          <a:ext cx="1611660" cy="473849"/>
        </a:xfrm>
        <a:prstGeom prst="roundRect">
          <a:avLst/>
        </a:prstGeom>
        <a:solidFill>
          <a:schemeClr val="accent3">
            <a:hueOff val="797049"/>
            <a:satOff val="297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Terapia</a:t>
          </a:r>
          <a:r>
            <a:rPr lang="en-US" sz="1200" b="1" kern="1200" dirty="0"/>
            <a:t> </a:t>
          </a:r>
          <a:r>
            <a:rPr lang="en-US" sz="1200" b="1" kern="1200" dirty="0" err="1"/>
            <a:t>narrativa</a:t>
          </a:r>
          <a:endParaRPr lang="bg-BG" sz="1200" b="1" kern="1200" dirty="0"/>
        </a:p>
      </dsp:txBody>
      <dsp:txXfrm>
        <a:off x="23131" y="1541435"/>
        <a:ext cx="1565398" cy="427587"/>
      </dsp:txXfrm>
    </dsp:sp>
    <dsp:sp modelId="{1522FC64-7CDA-4CC7-AF2A-B5A786C87152}">
      <dsp:nvSpPr>
        <dsp:cNvPr id="0" name=""/>
        <dsp:cNvSpPr/>
      </dsp:nvSpPr>
      <dsp:spPr>
        <a:xfrm>
          <a:off x="0" y="2018074"/>
          <a:ext cx="1611660" cy="473849"/>
        </a:xfrm>
        <a:prstGeom prst="roundRect">
          <a:avLst/>
        </a:prstGeom>
        <a:solidFill>
          <a:schemeClr val="accent3">
            <a:hueOff val="1062733"/>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Debate y </a:t>
          </a:r>
          <a:r>
            <a:rPr lang="en-US" sz="1200" b="1" kern="1200" dirty="0" err="1"/>
            <a:t>simulación</a:t>
          </a:r>
          <a:endParaRPr lang="en-US" sz="1200" b="1" kern="1200" dirty="0"/>
        </a:p>
      </dsp:txBody>
      <dsp:txXfrm>
        <a:off x="23131" y="2041205"/>
        <a:ext cx="1565398" cy="427587"/>
      </dsp:txXfrm>
    </dsp:sp>
    <dsp:sp modelId="{18FBCE78-34EE-48AC-BAD4-65A2D91C368F}">
      <dsp:nvSpPr>
        <dsp:cNvPr id="0" name=""/>
        <dsp:cNvSpPr/>
      </dsp:nvSpPr>
      <dsp:spPr>
        <a:xfrm>
          <a:off x="0" y="2517844"/>
          <a:ext cx="1611660" cy="473849"/>
        </a:xfrm>
        <a:prstGeom prst="roundRect">
          <a:avLst/>
        </a:prstGeom>
        <a:solidFill>
          <a:schemeClr val="accent3">
            <a:hueOff val="1328416"/>
            <a:satOff val="495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Resolución</a:t>
          </a:r>
          <a:r>
            <a:rPr lang="en-US" sz="1200" b="1" kern="1200" dirty="0"/>
            <a:t> de </a:t>
          </a:r>
          <a:r>
            <a:rPr lang="en-US" sz="1200" b="1" kern="1200" dirty="0" err="1"/>
            <a:t>conflictos</a:t>
          </a:r>
          <a:endParaRPr lang="bg-BG" sz="1200" b="1" kern="1200" dirty="0"/>
        </a:p>
      </dsp:txBody>
      <dsp:txXfrm>
        <a:off x="23131" y="2540975"/>
        <a:ext cx="1565398" cy="427587"/>
      </dsp:txXfrm>
    </dsp:sp>
    <dsp:sp modelId="{E77442EA-5B03-4F1B-9CC4-87F654081839}">
      <dsp:nvSpPr>
        <dsp:cNvPr id="0" name=""/>
        <dsp:cNvSpPr/>
      </dsp:nvSpPr>
      <dsp:spPr>
        <a:xfrm>
          <a:off x="0" y="3017614"/>
          <a:ext cx="1611660" cy="473849"/>
        </a:xfrm>
        <a:prstGeom prst="roundRect">
          <a:avLst/>
        </a:prstGeom>
        <a:solidFill>
          <a:schemeClr val="accent3">
            <a:hueOff val="1594099"/>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Respuesta </a:t>
          </a:r>
          <a:r>
            <a:rPr lang="en-US" sz="1200" b="1" kern="1200" dirty="0" err="1"/>
            <a:t>estatal</a:t>
          </a:r>
          <a:r>
            <a:rPr lang="en-US" sz="1200" b="1" kern="1200" dirty="0"/>
            <a:t> </a:t>
          </a:r>
          <a:r>
            <a:rPr lang="en-US" sz="1200" b="1" kern="1200" dirty="0" err="1"/>
            <a:t>proporcional</a:t>
          </a:r>
          <a:endParaRPr lang="bg-BG" sz="1200" b="1" kern="1200" dirty="0"/>
        </a:p>
      </dsp:txBody>
      <dsp:txXfrm>
        <a:off x="23131" y="3040745"/>
        <a:ext cx="1565398" cy="4275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3C81-CB6F-4E92-ABAD-1E5110DFFADB}">
      <dsp:nvSpPr>
        <dsp:cNvPr id="0" name=""/>
        <dsp:cNvSpPr/>
      </dsp:nvSpPr>
      <dsp:spPr>
        <a:xfrm>
          <a:off x="3175492" y="1698625"/>
          <a:ext cx="422606" cy="1207907"/>
        </a:xfrm>
        <a:custGeom>
          <a:avLst/>
          <a:gdLst/>
          <a:ahLst/>
          <a:cxnLst/>
          <a:rect l="0" t="0" r="0" b="0"/>
          <a:pathLst>
            <a:path>
              <a:moveTo>
                <a:pt x="0" y="0"/>
              </a:moveTo>
              <a:lnTo>
                <a:pt x="211303" y="0"/>
              </a:lnTo>
              <a:lnTo>
                <a:pt x="211303" y="1207907"/>
              </a:lnTo>
              <a:lnTo>
                <a:pt x="422606" y="12079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4802" y="2270586"/>
        <a:ext cx="63985" cy="63985"/>
      </dsp:txXfrm>
    </dsp:sp>
    <dsp:sp modelId="{618F6E6D-27F8-45FC-B548-0E35EC7FE99E}">
      <dsp:nvSpPr>
        <dsp:cNvPr id="0" name=""/>
        <dsp:cNvSpPr/>
      </dsp:nvSpPr>
      <dsp:spPr>
        <a:xfrm>
          <a:off x="3175492" y="1698625"/>
          <a:ext cx="422606" cy="402635"/>
        </a:xfrm>
        <a:custGeom>
          <a:avLst/>
          <a:gdLst/>
          <a:ahLst/>
          <a:cxnLst/>
          <a:rect l="0" t="0" r="0" b="0"/>
          <a:pathLst>
            <a:path>
              <a:moveTo>
                <a:pt x="0" y="0"/>
              </a:moveTo>
              <a:lnTo>
                <a:pt x="211303" y="0"/>
              </a:lnTo>
              <a:lnTo>
                <a:pt x="211303" y="402635"/>
              </a:lnTo>
              <a:lnTo>
                <a:pt x="422606" y="4026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72202" y="1885350"/>
        <a:ext cx="29185" cy="29185"/>
      </dsp:txXfrm>
    </dsp:sp>
    <dsp:sp modelId="{730842CC-27E0-48C0-8B83-D43F3A436C2F}">
      <dsp:nvSpPr>
        <dsp:cNvPr id="0" name=""/>
        <dsp:cNvSpPr/>
      </dsp:nvSpPr>
      <dsp:spPr>
        <a:xfrm>
          <a:off x="3175492" y="1295989"/>
          <a:ext cx="422606" cy="402635"/>
        </a:xfrm>
        <a:custGeom>
          <a:avLst/>
          <a:gdLst/>
          <a:ahLst/>
          <a:cxnLst/>
          <a:rect l="0" t="0" r="0" b="0"/>
          <a:pathLst>
            <a:path>
              <a:moveTo>
                <a:pt x="0" y="402635"/>
              </a:moveTo>
              <a:lnTo>
                <a:pt x="211303" y="402635"/>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72202" y="1482714"/>
        <a:ext cx="29185" cy="29185"/>
      </dsp:txXfrm>
    </dsp:sp>
    <dsp:sp modelId="{3A8EE454-B18A-41E8-BDA5-5CD7AA8193F6}">
      <dsp:nvSpPr>
        <dsp:cNvPr id="0" name=""/>
        <dsp:cNvSpPr/>
      </dsp:nvSpPr>
      <dsp:spPr>
        <a:xfrm>
          <a:off x="3175492" y="490717"/>
          <a:ext cx="422606" cy="1207907"/>
        </a:xfrm>
        <a:custGeom>
          <a:avLst/>
          <a:gdLst/>
          <a:ahLst/>
          <a:cxnLst/>
          <a:rect l="0" t="0" r="0" b="0"/>
          <a:pathLst>
            <a:path>
              <a:moveTo>
                <a:pt x="0" y="1207907"/>
              </a:moveTo>
              <a:lnTo>
                <a:pt x="211303" y="1207907"/>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4802" y="1062678"/>
        <a:ext cx="63985" cy="63985"/>
      </dsp:txXfrm>
    </dsp:sp>
    <dsp:sp modelId="{34D749F2-B845-4348-A2FE-4A9BE275A625}">
      <dsp:nvSpPr>
        <dsp:cNvPr id="0" name=""/>
        <dsp:cNvSpPr/>
      </dsp:nvSpPr>
      <dsp:spPr>
        <a:xfrm rot="16200000">
          <a:off x="770671" y="989112"/>
          <a:ext cx="3390617" cy="141902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err="1"/>
            <a:t>Desencadenantes</a:t>
          </a:r>
          <a:r>
            <a:rPr lang="en-GB" sz="3200" kern="1200" dirty="0"/>
            <a:t> de la</a:t>
          </a:r>
        </a:p>
        <a:p>
          <a:pPr marL="0" lvl="0" indent="0" algn="ctr" defTabSz="1422400">
            <a:lnSpc>
              <a:spcPct val="90000"/>
            </a:lnSpc>
            <a:spcBef>
              <a:spcPct val="0"/>
            </a:spcBef>
            <a:spcAft>
              <a:spcPct val="35000"/>
            </a:spcAft>
            <a:buNone/>
          </a:pPr>
          <a:r>
            <a:rPr lang="en-GB" sz="3200" kern="1200" dirty="0" err="1"/>
            <a:t>Radicalización</a:t>
          </a:r>
          <a:endParaRPr lang="en-GB" sz="3200" kern="1200" dirty="0"/>
        </a:p>
      </dsp:txBody>
      <dsp:txXfrm>
        <a:off x="770671" y="989112"/>
        <a:ext cx="3390617" cy="1419024"/>
      </dsp:txXfrm>
    </dsp:sp>
    <dsp:sp modelId="{AC27FF8C-C154-41B9-9DC0-88D0616ADDFE}">
      <dsp:nvSpPr>
        <dsp:cNvPr id="0" name=""/>
        <dsp:cNvSpPr/>
      </dsp:nvSpPr>
      <dsp:spPr>
        <a:xfrm>
          <a:off x="3598098" y="168608"/>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err="1">
              <a:effectLst/>
              <a:latin typeface="Calibri" panose="020F0502020204030204" pitchFamily="34" charset="0"/>
              <a:ea typeface="Calibri" panose="020F0502020204030204" pitchFamily="34" charset="0"/>
              <a:cs typeface="Times New Roman" panose="02020603050405020304" pitchFamily="18" charset="0"/>
            </a:rPr>
            <a:t>Búsqueda</a:t>
          </a:r>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kern="1200" dirty="0" err="1">
              <a:effectLst/>
              <a:latin typeface="Calibri" panose="020F0502020204030204" pitchFamily="34" charset="0"/>
              <a:ea typeface="Calibri" panose="020F0502020204030204" pitchFamily="34" charset="0"/>
              <a:cs typeface="Times New Roman" panose="02020603050405020304" pitchFamily="18" charset="0"/>
            </a:rPr>
            <a:t>identidad</a:t>
          </a:r>
          <a:endParaRPr lang="en-GB" sz="1800" kern="1200" dirty="0"/>
        </a:p>
      </dsp:txBody>
      <dsp:txXfrm>
        <a:off x="3598098" y="168608"/>
        <a:ext cx="2113033" cy="644217"/>
      </dsp:txXfrm>
    </dsp:sp>
    <dsp:sp modelId="{C0732F16-F8A1-4C31-B9AE-A22B1853253A}">
      <dsp:nvSpPr>
        <dsp:cNvPr id="0" name=""/>
        <dsp:cNvSpPr/>
      </dsp:nvSpPr>
      <dsp:spPr>
        <a:xfrm>
          <a:off x="3598098" y="973880"/>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err="1">
              <a:effectLst/>
              <a:latin typeface="Calibri" panose="020F0502020204030204" pitchFamily="34" charset="0"/>
              <a:ea typeface="Calibri" panose="020F0502020204030204" pitchFamily="34" charset="0"/>
              <a:cs typeface="Times New Roman" panose="02020603050405020304" pitchFamily="18" charset="0"/>
            </a:rPr>
            <a:t>Realización</a:t>
          </a:r>
          <a:r>
            <a:rPr lang="en-GB" sz="1900" kern="1200" dirty="0">
              <a:effectLst/>
              <a:latin typeface="Calibri" panose="020F0502020204030204" pitchFamily="34" charset="0"/>
              <a:ea typeface="Calibri" panose="020F0502020204030204" pitchFamily="34" charset="0"/>
              <a:cs typeface="Times New Roman" panose="02020603050405020304" pitchFamily="18" charset="0"/>
            </a:rPr>
            <a:t> personal</a:t>
          </a:r>
          <a:endParaRPr lang="en-GB" sz="1900" kern="1200" dirty="0"/>
        </a:p>
      </dsp:txBody>
      <dsp:txXfrm>
        <a:off x="3598098" y="973880"/>
        <a:ext cx="2113033" cy="644217"/>
      </dsp:txXfrm>
    </dsp:sp>
    <dsp:sp modelId="{144BEF06-41C9-492E-B409-4881CE0C743E}">
      <dsp:nvSpPr>
        <dsp:cNvPr id="0" name=""/>
        <dsp:cNvSpPr/>
      </dsp:nvSpPr>
      <dsp:spPr>
        <a:xfrm>
          <a:off x="3598098" y="1779152"/>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Falta de </a:t>
          </a:r>
          <a:r>
            <a:rPr lang="en-GB" sz="1800" kern="1200" dirty="0" err="1">
              <a:effectLst/>
              <a:latin typeface="Calibri" panose="020F0502020204030204" pitchFamily="34" charset="0"/>
              <a:ea typeface="Calibri" panose="020F0502020204030204" pitchFamily="34" charset="0"/>
              <a:cs typeface="Times New Roman" panose="02020603050405020304" pitchFamily="18" charset="0"/>
            </a:rPr>
            <a:t>autoestima</a:t>
          </a:r>
          <a:endParaRPr lang="en-GB" sz="1800" kern="1200" dirty="0"/>
        </a:p>
      </dsp:txBody>
      <dsp:txXfrm>
        <a:off x="3598098" y="1779152"/>
        <a:ext cx="2113033" cy="644217"/>
      </dsp:txXfrm>
    </dsp:sp>
    <dsp:sp modelId="{8379E895-2119-4514-B80D-2D9F68845967}">
      <dsp:nvSpPr>
        <dsp:cNvPr id="0" name=""/>
        <dsp:cNvSpPr/>
      </dsp:nvSpPr>
      <dsp:spPr>
        <a:xfrm>
          <a:off x="3598098" y="2584423"/>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err="1">
              <a:effectLst/>
              <a:latin typeface="Calibri" panose="020F0502020204030204" pitchFamily="34" charset="0"/>
              <a:ea typeface="Calibri" panose="020F0502020204030204" pitchFamily="34" charset="0"/>
              <a:cs typeface="Times New Roman" panose="02020603050405020304" pitchFamily="18" charset="0"/>
            </a:rPr>
            <a:t>Frustración</a:t>
          </a:r>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 individual e </a:t>
          </a:r>
          <a:r>
            <a:rPr lang="en-GB" sz="1800" kern="1200" dirty="0" err="1">
              <a:effectLst/>
              <a:latin typeface="Calibri" panose="020F0502020204030204" pitchFamily="34" charset="0"/>
              <a:ea typeface="Calibri" panose="020F0502020204030204" pitchFamily="34" charset="0"/>
              <a:cs typeface="Times New Roman" panose="02020603050405020304" pitchFamily="18" charset="0"/>
            </a:rPr>
            <a:t>insulto</a:t>
          </a:r>
          <a:endParaRPr lang="en-GB" sz="1800" kern="1200" dirty="0"/>
        </a:p>
      </dsp:txBody>
      <dsp:txXfrm>
        <a:off x="3598098" y="2584423"/>
        <a:ext cx="2113033" cy="6442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Quién</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Qué</a:t>
          </a:r>
          <a:endParaRPr lang="en-GB" sz="3900" kern="1200" dirty="0">
            <a:solidFill>
              <a:schemeClr val="tx1">
                <a:lumMod val="75000"/>
                <a:lumOff val="25000"/>
              </a:schemeClr>
            </a:solidFill>
          </a:endParaRP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Cómo</a:t>
          </a:r>
          <a:endParaRPr lang="en-GB" sz="39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Resultado</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Profesionales</a:t>
          </a:r>
          <a:r>
            <a:rPr lang="en-GB" sz="1900" kern="1200" dirty="0">
              <a:solidFill>
                <a:schemeClr val="tx1">
                  <a:lumMod val="75000"/>
                  <a:lumOff val="25000"/>
                </a:schemeClr>
              </a:solidFill>
            </a:rPr>
            <a:t> de </a:t>
          </a:r>
          <a:r>
            <a:rPr lang="en-GB" sz="1900" kern="1200" dirty="0" err="1">
              <a:solidFill>
                <a:schemeClr val="tx1">
                  <a:lumMod val="75000"/>
                  <a:lumOff val="25000"/>
                </a:schemeClr>
              </a:solidFill>
            </a:rPr>
            <a:t>primera</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línea</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Padres</a:t>
          </a: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Concepto</a:t>
          </a:r>
          <a:r>
            <a:rPr lang="en-GB" sz="1900" kern="1200" dirty="0">
              <a:solidFill>
                <a:schemeClr val="tx1">
                  <a:lumMod val="75000"/>
                  <a:lumOff val="25000"/>
                </a:schemeClr>
              </a:solidFill>
            </a:rPr>
            <a:t> de </a:t>
          </a:r>
          <a:r>
            <a:rPr lang="en-GB" sz="1900" kern="1200" dirty="0" err="1">
              <a:solidFill>
                <a:schemeClr val="tx1">
                  <a:lumMod val="75000"/>
                  <a:lumOff val="25000"/>
                </a:schemeClr>
              </a:solidFill>
            </a:rPr>
            <a:t>radicalización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Ejercicios</a:t>
          </a:r>
          <a:r>
            <a:rPr lang="en-GB" sz="1900" kern="1200" dirty="0">
              <a:solidFill>
                <a:schemeClr val="tx1">
                  <a:lumMod val="75000"/>
                  <a:lumOff val="25000"/>
                </a:schemeClr>
              </a:solidFill>
            </a:rPr>
            <a:t> y </a:t>
          </a:r>
          <a:r>
            <a:rPr lang="en-GB" sz="1900" kern="1200" dirty="0" err="1">
              <a:solidFill>
                <a:schemeClr val="tx1">
                  <a:lumMod val="75000"/>
                  <a:lumOff val="25000"/>
                </a:schemeClr>
              </a:solidFill>
            </a:rPr>
            <a:t>simulaciones</a:t>
          </a:r>
          <a:endParaRPr lang="en-GB" sz="19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Conocimientos</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Habilidades</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prácticas</a:t>
          </a:r>
          <a:endParaRPr lang="en-GB" sz="19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Reconocer</a:t>
          </a:r>
          <a:r>
            <a:rPr lang="en-GB" sz="1900" kern="1200" dirty="0">
              <a:solidFill>
                <a:schemeClr val="tx1">
                  <a:lumMod val="75000"/>
                  <a:lumOff val="25000"/>
                </a:schemeClr>
              </a:solidFill>
            </a:rPr>
            <a:t> las </a:t>
          </a:r>
          <a:r>
            <a:rPr lang="en-GB" sz="1900" kern="1200" dirty="0" err="1">
              <a:solidFill>
                <a:schemeClr val="tx1">
                  <a:lumMod val="75000"/>
                  <a:lumOff val="25000"/>
                </a:schemeClr>
              </a:solidFill>
            </a:rPr>
            <a:t>señales</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Habilidades</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parentales</a:t>
          </a:r>
          <a:endParaRPr lang="en-GB" sz="1900" kern="1200" dirty="0">
            <a:solidFill>
              <a:schemeClr val="tx1">
                <a:lumMod val="75000"/>
                <a:lumOff val="25000"/>
              </a:schemeClr>
            </a:solidFill>
          </a:endParaRPr>
        </a:p>
      </dsp:txBody>
      <dsp:txXfrm>
        <a:off x="4888891" y="2556863"/>
        <a:ext cx="2883508" cy="8522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33322" cy="4033322"/>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16661" y="0"/>
          <a:ext cx="5755739" cy="4033322"/>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Quién</a:t>
          </a:r>
          <a:endParaRPr lang="en-GB" sz="3900" kern="1200" dirty="0">
            <a:solidFill>
              <a:schemeClr val="tx1">
                <a:lumMod val="75000"/>
                <a:lumOff val="25000"/>
              </a:schemeClr>
            </a:solidFill>
          </a:endParaRPr>
        </a:p>
      </dsp:txBody>
      <dsp:txXfrm>
        <a:off x="2016661" y="0"/>
        <a:ext cx="2877869" cy="857080"/>
      </dsp:txXfrm>
    </dsp:sp>
    <dsp:sp modelId="{6A1A59E2-BE9E-43A4-9D6E-8DFAC286AEA7}">
      <dsp:nvSpPr>
        <dsp:cNvPr id="0" name=""/>
        <dsp:cNvSpPr/>
      </dsp:nvSpPr>
      <dsp:spPr>
        <a:xfrm>
          <a:off x="529373" y="857080"/>
          <a:ext cx="2974574" cy="2974574"/>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16661" y="857080"/>
          <a:ext cx="5755739" cy="2974574"/>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Qué</a:t>
          </a:r>
          <a:endParaRPr lang="en-GB" sz="3900" kern="1200" dirty="0">
            <a:solidFill>
              <a:schemeClr val="tx1">
                <a:lumMod val="75000"/>
                <a:lumOff val="25000"/>
              </a:schemeClr>
            </a:solidFill>
          </a:endParaRPr>
        </a:p>
      </dsp:txBody>
      <dsp:txXfrm>
        <a:off x="2016661" y="857080"/>
        <a:ext cx="2877869" cy="857080"/>
      </dsp:txXfrm>
    </dsp:sp>
    <dsp:sp modelId="{E23D1449-B424-46BB-B0E3-A988FB2BCD1F}">
      <dsp:nvSpPr>
        <dsp:cNvPr id="0" name=""/>
        <dsp:cNvSpPr/>
      </dsp:nvSpPr>
      <dsp:spPr>
        <a:xfrm>
          <a:off x="1058747" y="1714161"/>
          <a:ext cx="1915827" cy="1915827"/>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16661" y="1714161"/>
          <a:ext cx="5755739" cy="1915827"/>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Cómo</a:t>
          </a:r>
          <a:endParaRPr lang="en-GB" sz="3900" kern="1200" dirty="0">
            <a:solidFill>
              <a:schemeClr val="tx1">
                <a:lumMod val="75000"/>
                <a:lumOff val="25000"/>
              </a:schemeClr>
            </a:solidFill>
          </a:endParaRPr>
        </a:p>
      </dsp:txBody>
      <dsp:txXfrm>
        <a:off x="2016661" y="1714161"/>
        <a:ext cx="2877869" cy="857080"/>
      </dsp:txXfrm>
    </dsp:sp>
    <dsp:sp modelId="{BF653195-9924-4613-8F2D-729467B890E6}">
      <dsp:nvSpPr>
        <dsp:cNvPr id="0" name=""/>
        <dsp:cNvSpPr/>
      </dsp:nvSpPr>
      <dsp:spPr>
        <a:xfrm>
          <a:off x="1588120" y="2571242"/>
          <a:ext cx="857080" cy="857080"/>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16661" y="2571242"/>
          <a:ext cx="5755739" cy="857080"/>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Resultado</a:t>
          </a:r>
          <a:endParaRPr lang="en-GB" sz="3900" kern="1200" dirty="0">
            <a:solidFill>
              <a:schemeClr val="tx1">
                <a:lumMod val="75000"/>
                <a:lumOff val="25000"/>
              </a:schemeClr>
            </a:solidFill>
          </a:endParaRPr>
        </a:p>
      </dsp:txBody>
      <dsp:txXfrm>
        <a:off x="2016661" y="2571242"/>
        <a:ext cx="2877869" cy="857080"/>
      </dsp:txXfrm>
    </dsp:sp>
    <dsp:sp modelId="{A5906B98-203F-4988-B407-B8E2FB5B95EE}">
      <dsp:nvSpPr>
        <dsp:cNvPr id="0" name=""/>
        <dsp:cNvSpPr/>
      </dsp:nvSpPr>
      <dsp:spPr>
        <a:xfrm>
          <a:off x="4894530" y="0"/>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Profesionales</a:t>
          </a:r>
          <a:r>
            <a:rPr lang="en-GB" sz="1600" kern="1200" dirty="0">
              <a:solidFill>
                <a:schemeClr val="tx1">
                  <a:lumMod val="75000"/>
                  <a:lumOff val="25000"/>
                </a:schemeClr>
              </a:solidFill>
            </a:rPr>
            <a:t> de </a:t>
          </a:r>
          <a:r>
            <a:rPr lang="en-GB" sz="1600" kern="1200" dirty="0" err="1">
              <a:solidFill>
                <a:schemeClr val="tx1">
                  <a:lumMod val="75000"/>
                  <a:lumOff val="25000"/>
                </a:schemeClr>
              </a:solidFill>
            </a:rPr>
            <a:t>primera</a:t>
          </a:r>
          <a:r>
            <a:rPr lang="en-GB" sz="1600" kern="1200" dirty="0">
              <a:solidFill>
                <a:schemeClr val="tx1">
                  <a:lumMod val="75000"/>
                  <a:lumOff val="25000"/>
                </a:schemeClr>
              </a:solidFill>
            </a:rPr>
            <a:t> </a:t>
          </a:r>
          <a:r>
            <a:rPr lang="en-GB" sz="1600" kern="1200" dirty="0" err="1">
              <a:solidFill>
                <a:schemeClr val="tx1">
                  <a:lumMod val="75000"/>
                  <a:lumOff val="25000"/>
                </a:schemeClr>
              </a:solidFill>
            </a:rPr>
            <a:t>líne</a:t>
          </a:r>
          <a:endParaRPr lang="en-GB" sz="1600" kern="1200" dirty="0">
            <a:solidFill>
              <a:schemeClr val="tx1">
                <a:lumMod val="75000"/>
                <a:lumOff val="25000"/>
              </a:schemeClr>
            </a:solidFill>
          </a:endParaRPr>
        </a:p>
      </dsp:txBody>
      <dsp:txXfrm>
        <a:off x="4894530" y="0"/>
        <a:ext cx="2877869" cy="857080"/>
      </dsp:txXfrm>
    </dsp:sp>
    <dsp:sp modelId="{ED256798-062E-4140-9838-778B40B4133B}">
      <dsp:nvSpPr>
        <dsp:cNvPr id="0" name=""/>
        <dsp:cNvSpPr/>
      </dsp:nvSpPr>
      <dsp:spPr>
        <a:xfrm>
          <a:off x="4894530" y="857080"/>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a:solidFill>
                <a:schemeClr val="tx1">
                  <a:lumMod val="75000"/>
                  <a:lumOff val="25000"/>
                </a:schemeClr>
              </a:solidFill>
            </a:rPr>
            <a:t>Concepto de radicalización</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Ejercicios</a:t>
          </a:r>
          <a:r>
            <a:rPr lang="en-GB" sz="1600" kern="1200" dirty="0">
              <a:solidFill>
                <a:schemeClr val="tx1">
                  <a:lumMod val="75000"/>
                  <a:lumOff val="25000"/>
                </a:schemeClr>
              </a:solidFill>
            </a:rPr>
            <a:t> y </a:t>
          </a:r>
          <a:r>
            <a:rPr lang="en-GB" sz="1600" kern="1200" dirty="0" err="1">
              <a:solidFill>
                <a:schemeClr val="tx1">
                  <a:lumMod val="75000"/>
                  <a:lumOff val="25000"/>
                </a:schemeClr>
              </a:solidFill>
            </a:rPr>
            <a:t>simulaciones</a:t>
          </a:r>
          <a:endParaRPr lang="en-GB" sz="1600" kern="1200" dirty="0">
            <a:solidFill>
              <a:schemeClr val="tx1">
                <a:lumMod val="75000"/>
                <a:lumOff val="25000"/>
              </a:schemeClr>
            </a:solidFill>
          </a:endParaRPr>
        </a:p>
      </dsp:txBody>
      <dsp:txXfrm>
        <a:off x="4894530" y="857080"/>
        <a:ext cx="2877869" cy="857080"/>
      </dsp:txXfrm>
    </dsp:sp>
    <dsp:sp modelId="{72233991-9FDD-466B-8563-82B17F89AC0F}">
      <dsp:nvSpPr>
        <dsp:cNvPr id="0" name=""/>
        <dsp:cNvSpPr/>
      </dsp:nvSpPr>
      <dsp:spPr>
        <a:xfrm>
          <a:off x="4894530" y="1709482"/>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Conocimientos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Habilidades</a:t>
          </a:r>
          <a:r>
            <a:rPr lang="en-GB" sz="1600" kern="1200" dirty="0">
              <a:solidFill>
                <a:schemeClr val="tx1">
                  <a:lumMod val="75000"/>
                  <a:lumOff val="25000"/>
                </a:schemeClr>
              </a:solidFill>
            </a:rPr>
            <a:t> </a:t>
          </a:r>
          <a:r>
            <a:rPr lang="en-GB" sz="1600" kern="1200" dirty="0" err="1">
              <a:solidFill>
                <a:schemeClr val="tx1">
                  <a:lumMod val="75000"/>
                  <a:lumOff val="25000"/>
                </a:schemeClr>
              </a:solidFill>
            </a:rPr>
            <a:t>prácticas</a:t>
          </a:r>
          <a:endParaRPr lang="en-GB" sz="1600" kern="1200" dirty="0">
            <a:solidFill>
              <a:schemeClr val="tx1">
                <a:lumMod val="75000"/>
                <a:lumOff val="25000"/>
              </a:schemeClr>
            </a:solidFill>
          </a:endParaRPr>
        </a:p>
      </dsp:txBody>
      <dsp:txXfrm>
        <a:off x="4894530" y="1709482"/>
        <a:ext cx="2877869" cy="857080"/>
      </dsp:txXfrm>
    </dsp:sp>
    <dsp:sp modelId="{58607765-02B2-4957-A800-0D639B23EACD}">
      <dsp:nvSpPr>
        <dsp:cNvPr id="0" name=""/>
        <dsp:cNvSpPr/>
      </dsp:nvSpPr>
      <dsp:spPr>
        <a:xfrm>
          <a:off x="4894530" y="2571242"/>
          <a:ext cx="2877869" cy="8570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Reconocer</a:t>
          </a:r>
          <a:r>
            <a:rPr lang="en-GB" sz="1600" kern="1200" dirty="0">
              <a:solidFill>
                <a:schemeClr val="tx1">
                  <a:lumMod val="75000"/>
                  <a:lumOff val="25000"/>
                </a:schemeClr>
              </a:solidFill>
            </a:rPr>
            <a:t> las </a:t>
          </a:r>
          <a:r>
            <a:rPr lang="en-GB" sz="1600" kern="1200" dirty="0" err="1">
              <a:solidFill>
                <a:schemeClr val="tx1">
                  <a:lumMod val="75000"/>
                  <a:lumOff val="25000"/>
                </a:schemeClr>
              </a:solidFill>
            </a:rPr>
            <a:t>señales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Habilidades</a:t>
          </a:r>
          <a:r>
            <a:rPr lang="en-GB" sz="1600" kern="1200" dirty="0">
              <a:solidFill>
                <a:schemeClr val="tx1">
                  <a:lumMod val="75000"/>
                  <a:lumOff val="25000"/>
                </a:schemeClr>
              </a:solidFill>
            </a:rPr>
            <a:t> de </a:t>
          </a:r>
          <a:r>
            <a:rPr lang="en-GB" sz="1600" kern="1200" dirty="0" err="1">
              <a:solidFill>
                <a:schemeClr val="tx1">
                  <a:lumMod val="75000"/>
                  <a:lumOff val="25000"/>
                </a:schemeClr>
              </a:solidFill>
            </a:rPr>
            <a:t>pensamiento</a:t>
          </a:r>
          <a:r>
            <a:rPr lang="en-GB" sz="1600" kern="1200" dirty="0">
              <a:solidFill>
                <a:schemeClr val="tx1">
                  <a:lumMod val="75000"/>
                  <a:lumOff val="25000"/>
                </a:schemeClr>
              </a:solidFill>
            </a:rPr>
            <a:t> </a:t>
          </a:r>
          <a:r>
            <a:rPr lang="en-GB" sz="1600" kern="1200" dirty="0" err="1">
              <a:solidFill>
                <a:schemeClr val="tx1">
                  <a:lumMod val="75000"/>
                  <a:lumOff val="25000"/>
                </a:schemeClr>
              </a:solidFill>
            </a:rPr>
            <a:t>crítico</a:t>
          </a:r>
          <a:endParaRPr lang="en-GB" sz="1600" kern="1200" dirty="0">
            <a:solidFill>
              <a:schemeClr val="tx1">
                <a:lumMod val="75000"/>
                <a:lumOff val="25000"/>
              </a:schemeClr>
            </a:solidFill>
          </a:endParaRPr>
        </a:p>
      </dsp:txBody>
      <dsp:txXfrm>
        <a:off x="4894530" y="2571242"/>
        <a:ext cx="2877869" cy="857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4479857" y="-687004"/>
          <a:ext cx="5336824" cy="5336824"/>
        </a:xfrm>
        <a:prstGeom prst="blockArc">
          <a:avLst>
            <a:gd name="adj1" fmla="val 18900000"/>
            <a:gd name="adj2" fmla="val 2700000"/>
            <a:gd name="adj3" fmla="val 40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448896" y="304661"/>
          <a:ext cx="5974514" cy="6096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lvl="0" indent="0" algn="l" defTabSz="889000">
            <a:lnSpc>
              <a:spcPct val="90000"/>
            </a:lnSpc>
            <a:spcBef>
              <a:spcPct val="0"/>
            </a:spcBef>
            <a:spcAft>
              <a:spcPct val="35000"/>
            </a:spcAft>
            <a:buClrTx/>
            <a:buSzTx/>
            <a:buFontTx/>
            <a:buNone/>
          </a:pPr>
          <a:r>
            <a:rPr lang="en-GB" sz="2000" kern="1200" dirty="0" err="1"/>
            <a:t>Entender</a:t>
          </a:r>
          <a:r>
            <a:rPr lang="en-GB" sz="2000" kern="1200" dirty="0"/>
            <a:t> la </a:t>
          </a:r>
          <a:r>
            <a:rPr lang="en-GB" sz="2000" kern="1200" dirty="0" err="1"/>
            <a:t>radicalización</a:t>
          </a:r>
          <a:r>
            <a:rPr lang="en-GB" sz="2000" kern="1200" dirty="0"/>
            <a:t> </a:t>
          </a:r>
          <a:r>
            <a:rPr lang="en-GB" sz="2000" kern="1200" dirty="0" err="1"/>
            <a:t>en</a:t>
          </a:r>
          <a:r>
            <a:rPr lang="en-GB" sz="2000" kern="1200" dirty="0"/>
            <a:t> general</a:t>
          </a:r>
        </a:p>
      </dsp:txBody>
      <dsp:txXfrm>
        <a:off x="448896" y="304661"/>
        <a:ext cx="5974514" cy="609639"/>
      </dsp:txXfrm>
    </dsp:sp>
    <dsp:sp modelId="{41D38068-98F0-41CC-A924-9DCB81A8CED3}">
      <dsp:nvSpPr>
        <dsp:cNvPr id="0" name=""/>
        <dsp:cNvSpPr/>
      </dsp:nvSpPr>
      <dsp:spPr>
        <a:xfrm>
          <a:off x="67871" y="228456"/>
          <a:ext cx="762049" cy="7620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798416" y="1219279"/>
          <a:ext cx="5624994" cy="6096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err="1"/>
            <a:t>Relación</a:t>
          </a:r>
          <a:r>
            <a:rPr lang="en-GB" sz="2000" kern="1200" dirty="0"/>
            <a:t> entre </a:t>
          </a:r>
          <a:r>
            <a:rPr lang="en-GB" sz="2000" kern="1200" dirty="0" err="1"/>
            <a:t>radicalización</a:t>
          </a:r>
          <a:r>
            <a:rPr lang="en-GB" sz="2000" kern="1200" dirty="0"/>
            <a:t> y el </a:t>
          </a:r>
          <a:r>
            <a:rPr lang="en-GB" sz="2000" kern="1200" dirty="0" err="1"/>
            <a:t>tema</a:t>
          </a:r>
          <a:r>
            <a:rPr lang="en-GB" sz="2000" kern="1200" dirty="0"/>
            <a:t> </a:t>
          </a:r>
          <a:r>
            <a:rPr lang="en-GB" sz="2000" kern="1200" dirty="0" err="1"/>
            <a:t>específico</a:t>
          </a:r>
          <a:endParaRPr lang="en-GB" sz="2000" kern="1200" dirty="0"/>
        </a:p>
      </dsp:txBody>
      <dsp:txXfrm>
        <a:off x="798416" y="1219279"/>
        <a:ext cx="5624994" cy="609639"/>
      </dsp:txXfrm>
    </dsp:sp>
    <dsp:sp modelId="{A36D6CBA-EEA4-43E4-85F1-390086E2844C}">
      <dsp:nvSpPr>
        <dsp:cNvPr id="0" name=""/>
        <dsp:cNvSpPr/>
      </dsp:nvSpPr>
      <dsp:spPr>
        <a:xfrm>
          <a:off x="417392" y="1143074"/>
          <a:ext cx="762049" cy="7620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798416" y="2133897"/>
          <a:ext cx="5624994" cy="6096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err="1"/>
            <a:t>Clarificación</a:t>
          </a:r>
          <a:r>
            <a:rPr lang="en-GB" sz="2000" kern="1200" dirty="0"/>
            <a:t> de los </a:t>
          </a:r>
          <a:r>
            <a:rPr lang="en-GB" sz="2000" kern="1200" dirty="0" err="1"/>
            <a:t>temas</a:t>
          </a:r>
          <a:r>
            <a:rPr lang="en-GB" sz="2000" kern="1200" dirty="0"/>
            <a:t> </a:t>
          </a:r>
          <a:r>
            <a:rPr lang="en-GB" sz="2000" kern="1200" dirty="0" err="1"/>
            <a:t>específicos</a:t>
          </a:r>
          <a:endParaRPr lang="en-GB" sz="2000" kern="1200" dirty="0"/>
        </a:p>
      </dsp:txBody>
      <dsp:txXfrm>
        <a:off x="798416" y="2133897"/>
        <a:ext cx="5624994" cy="609639"/>
      </dsp:txXfrm>
    </dsp:sp>
    <dsp:sp modelId="{F839506C-2F4B-4A51-9B06-A7509B905F51}">
      <dsp:nvSpPr>
        <dsp:cNvPr id="0" name=""/>
        <dsp:cNvSpPr/>
      </dsp:nvSpPr>
      <dsp:spPr>
        <a:xfrm>
          <a:off x="417392" y="2057692"/>
          <a:ext cx="762049" cy="7620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448896" y="3048515"/>
          <a:ext cx="5974514" cy="6096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50800" rIns="50800" bIns="5080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2000" kern="1200" dirty="0" err="1"/>
            <a:t>Ejercicios</a:t>
          </a:r>
          <a:endParaRPr lang="en-GB" sz="2000" kern="1200" dirty="0"/>
        </a:p>
      </dsp:txBody>
      <dsp:txXfrm>
        <a:off x="448896" y="3048515"/>
        <a:ext cx="5974514" cy="609639"/>
      </dsp:txXfrm>
    </dsp:sp>
    <dsp:sp modelId="{F44831EC-625D-42B6-BDD1-35E82763C17C}">
      <dsp:nvSpPr>
        <dsp:cNvPr id="0" name=""/>
        <dsp:cNvSpPr/>
      </dsp:nvSpPr>
      <dsp:spPr>
        <a:xfrm>
          <a:off x="67871" y="2972310"/>
          <a:ext cx="762049" cy="7620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654"/>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Asesoramiento</a:t>
          </a:r>
          <a:r>
            <a:rPr lang="en-US" sz="1200" b="1" kern="1200" dirty="0"/>
            <a:t> y </a:t>
          </a:r>
          <a:r>
            <a:rPr lang="en-US" sz="1200" b="1" kern="1200" dirty="0" err="1"/>
            <a:t>pedagogía</a:t>
          </a:r>
          <a:r>
            <a:rPr lang="en-US" sz="1200" b="1" kern="1200" dirty="0"/>
            <a:t> familiar</a:t>
          </a:r>
          <a:endParaRPr lang="bg-BG" sz="1200" b="1" kern="1200" dirty="0"/>
        </a:p>
      </dsp:txBody>
      <dsp:txXfrm>
        <a:off x="20284" y="21938"/>
        <a:ext cx="1786987" cy="374953"/>
      </dsp:txXfrm>
    </dsp:sp>
    <dsp:sp modelId="{883DA8C2-1EAD-474E-8B72-6A3EFBE8A85B}">
      <dsp:nvSpPr>
        <dsp:cNvPr id="0" name=""/>
        <dsp:cNvSpPr/>
      </dsp:nvSpPr>
      <dsp:spPr>
        <a:xfrm>
          <a:off x="0" y="429649"/>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Pensamiento</a:t>
          </a:r>
          <a:r>
            <a:rPr lang="en-US" sz="1200" b="1" kern="1200" dirty="0"/>
            <a:t> </a:t>
          </a:r>
          <a:r>
            <a:rPr lang="en-US" sz="1200" b="1" kern="1200" dirty="0" err="1"/>
            <a:t>crítico</a:t>
          </a:r>
          <a:endParaRPr lang="bg-BG" sz="1200" b="1" kern="1200" dirty="0"/>
        </a:p>
      </dsp:txBody>
      <dsp:txXfrm>
        <a:off x="20284" y="449933"/>
        <a:ext cx="1786987" cy="374953"/>
      </dsp:txXfrm>
    </dsp:sp>
    <dsp:sp modelId="{98A52DE2-8112-4B2D-A0F2-FEA3155458A3}">
      <dsp:nvSpPr>
        <dsp:cNvPr id="0" name=""/>
        <dsp:cNvSpPr/>
      </dsp:nvSpPr>
      <dsp:spPr>
        <a:xfrm>
          <a:off x="0" y="857643"/>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Gestión</a:t>
          </a:r>
          <a:r>
            <a:rPr lang="en-US" sz="1200" b="1" kern="1200" dirty="0"/>
            <a:t> de la </a:t>
          </a:r>
          <a:r>
            <a:rPr lang="en-US" sz="1200" b="1" kern="1200" dirty="0" err="1"/>
            <a:t>ira</a:t>
          </a:r>
          <a:endParaRPr lang="bg-BG" sz="1200" b="1" kern="1200" dirty="0"/>
        </a:p>
      </dsp:txBody>
      <dsp:txXfrm>
        <a:off x="20284" y="877927"/>
        <a:ext cx="1786987" cy="374953"/>
      </dsp:txXfrm>
    </dsp:sp>
    <dsp:sp modelId="{21094C16-D1CE-4C3F-A28D-AA899043E378}">
      <dsp:nvSpPr>
        <dsp:cNvPr id="0" name=""/>
        <dsp:cNvSpPr/>
      </dsp:nvSpPr>
      <dsp:spPr>
        <a:xfrm>
          <a:off x="0" y="1285638"/>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Terapia</a:t>
          </a:r>
          <a:r>
            <a:rPr lang="en-US" sz="1200" b="1" kern="1200" dirty="0"/>
            <a:t> </a:t>
          </a:r>
          <a:r>
            <a:rPr lang="en-US" sz="1200" b="1" kern="1200" dirty="0" err="1"/>
            <a:t>narrativa</a:t>
          </a:r>
          <a:endParaRPr lang="bg-BG" sz="1200" b="1" kern="1200" dirty="0"/>
        </a:p>
      </dsp:txBody>
      <dsp:txXfrm>
        <a:off x="20284" y="1305922"/>
        <a:ext cx="1786987" cy="374953"/>
      </dsp:txXfrm>
    </dsp:sp>
    <dsp:sp modelId="{1522FC64-7CDA-4CC7-AF2A-B5A786C87152}">
      <dsp:nvSpPr>
        <dsp:cNvPr id="0" name=""/>
        <dsp:cNvSpPr/>
      </dsp:nvSpPr>
      <dsp:spPr>
        <a:xfrm>
          <a:off x="0" y="1713633"/>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Debate y </a:t>
          </a:r>
          <a:r>
            <a:rPr lang="en-US" sz="1200" b="1" kern="1200" dirty="0" err="1"/>
            <a:t>simulación</a:t>
          </a:r>
          <a:endParaRPr lang="en-US" sz="1200" b="1" kern="1200" dirty="0"/>
        </a:p>
      </dsp:txBody>
      <dsp:txXfrm>
        <a:off x="20284" y="1733917"/>
        <a:ext cx="1786987" cy="374953"/>
      </dsp:txXfrm>
    </dsp:sp>
    <dsp:sp modelId="{18FBCE78-34EE-48AC-BAD4-65A2D91C368F}">
      <dsp:nvSpPr>
        <dsp:cNvPr id="0" name=""/>
        <dsp:cNvSpPr/>
      </dsp:nvSpPr>
      <dsp:spPr>
        <a:xfrm>
          <a:off x="0" y="2141628"/>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Resolución</a:t>
          </a:r>
          <a:r>
            <a:rPr lang="en-US" sz="1200" b="1" kern="1200" dirty="0"/>
            <a:t> de </a:t>
          </a:r>
          <a:r>
            <a:rPr lang="en-US" sz="1200" b="1" kern="1200" dirty="0" err="1"/>
            <a:t>conflictos</a:t>
          </a:r>
          <a:endParaRPr lang="bg-BG" sz="1200" b="1" kern="1200" dirty="0"/>
        </a:p>
      </dsp:txBody>
      <dsp:txXfrm>
        <a:off x="20284" y="2161912"/>
        <a:ext cx="1786987" cy="374953"/>
      </dsp:txXfrm>
    </dsp:sp>
    <dsp:sp modelId="{E77442EA-5B03-4F1B-9CC4-87F654081839}">
      <dsp:nvSpPr>
        <dsp:cNvPr id="0" name=""/>
        <dsp:cNvSpPr/>
      </dsp:nvSpPr>
      <dsp:spPr>
        <a:xfrm>
          <a:off x="0" y="2569623"/>
          <a:ext cx="1827555" cy="4155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Respuesta </a:t>
          </a:r>
          <a:r>
            <a:rPr lang="en-US" sz="1200" b="1" kern="1200" dirty="0" err="1"/>
            <a:t>estatal</a:t>
          </a:r>
          <a:r>
            <a:rPr lang="en-US" sz="1200" b="1" kern="1200" dirty="0"/>
            <a:t> </a:t>
          </a:r>
          <a:r>
            <a:rPr lang="en-US" sz="1200" b="1" kern="1200" dirty="0" err="1"/>
            <a:t>proporcional</a:t>
          </a:r>
          <a:endParaRPr lang="bg-BG" sz="1200" b="1" kern="1200" dirty="0"/>
        </a:p>
      </dsp:txBody>
      <dsp:txXfrm>
        <a:off x="20284" y="2589907"/>
        <a:ext cx="1786987" cy="374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206"/>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Comprender</a:t>
          </a:r>
          <a:r>
            <a:rPr lang="en-US" sz="1200" b="1" kern="1200" dirty="0"/>
            <a:t> el </a:t>
          </a:r>
          <a:r>
            <a:rPr lang="en-US" sz="1200" b="1" kern="1200" dirty="0" err="1"/>
            <a:t>tema</a:t>
          </a:r>
          <a:endParaRPr lang="bg-BG" sz="1200" b="1" kern="1200" dirty="0"/>
        </a:p>
      </dsp:txBody>
      <dsp:txXfrm>
        <a:off x="13386" y="13592"/>
        <a:ext cx="1799309" cy="247446"/>
      </dsp:txXfrm>
    </dsp:sp>
    <dsp:sp modelId="{883DA8C2-1EAD-474E-8B72-6A3EFBE8A85B}">
      <dsp:nvSpPr>
        <dsp:cNvPr id="0" name=""/>
        <dsp:cNvSpPr/>
      </dsp:nvSpPr>
      <dsp:spPr>
        <a:xfrm>
          <a:off x="0" y="287925"/>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Identificar</a:t>
          </a:r>
          <a:r>
            <a:rPr lang="en-US" sz="1200" b="1" kern="1200" dirty="0"/>
            <a:t> los </a:t>
          </a:r>
          <a:r>
            <a:rPr lang="en-US" sz="1200" b="1" kern="1200" dirty="0" err="1"/>
            <a:t>problemas</a:t>
          </a:r>
          <a:endParaRPr lang="bg-BG" sz="1200" b="1" kern="1200" dirty="0"/>
        </a:p>
      </dsp:txBody>
      <dsp:txXfrm>
        <a:off x="13386" y="301311"/>
        <a:ext cx="1799309" cy="247446"/>
      </dsp:txXfrm>
    </dsp:sp>
    <dsp:sp modelId="{57F5FDD5-3E02-465D-B2A3-C0B44BD34A53}">
      <dsp:nvSpPr>
        <dsp:cNvPr id="0" name=""/>
        <dsp:cNvSpPr/>
      </dsp:nvSpPr>
      <dsp:spPr>
        <a:xfrm>
          <a:off x="0" y="575644"/>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Solucionar</a:t>
          </a:r>
          <a:r>
            <a:rPr lang="en-US" sz="1200" b="1" kern="1200" dirty="0"/>
            <a:t> los </a:t>
          </a:r>
          <a:r>
            <a:rPr lang="en-US" sz="1200" b="1" kern="1200" dirty="0" err="1"/>
            <a:t>problemas</a:t>
          </a:r>
          <a:endParaRPr lang="bg-BG" sz="1200" b="1" kern="1200" dirty="0"/>
        </a:p>
      </dsp:txBody>
      <dsp:txXfrm>
        <a:off x="13386" y="589030"/>
        <a:ext cx="1799309" cy="24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err="1"/>
            <a:t>Activismo</a:t>
          </a:r>
          <a:endParaRPr lang="en-GB" sz="1800" kern="1200" dirty="0"/>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err="1"/>
            <a:t>Extremismo</a:t>
          </a:r>
          <a:endParaRPr lang="en-GB" sz="1800" kern="1200" dirty="0"/>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err="1"/>
            <a:t>Extremismo</a:t>
          </a:r>
          <a:r>
            <a:rPr lang="en-GB" sz="1800" kern="1200" dirty="0"/>
            <a:t> </a:t>
          </a:r>
          <a:r>
            <a:rPr lang="en-GB" sz="1800" kern="1200" dirty="0" err="1"/>
            <a:t>violento</a:t>
          </a:r>
          <a:endParaRPr lang="en-GB" sz="1800" kern="1200" dirty="0"/>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err="1"/>
            <a:t>Terrorismo</a:t>
          </a:r>
          <a:endParaRPr lang="en-GB" sz="1800" kern="1200" dirty="0"/>
        </a:p>
      </dsp:txBody>
      <dsp:txXfrm>
        <a:off x="6089834" y="980435"/>
        <a:ext cx="1259220" cy="839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Caso </a:t>
          </a:r>
          <a:r>
            <a:rPr lang="en-GB" sz="1700" kern="1200" dirty="0" err="1"/>
            <a:t>único</a:t>
          </a:r>
          <a:endParaRPr lang="en-GB" sz="1700" kern="1200" dirty="0"/>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err="1"/>
            <a:t>Religión</a:t>
          </a:r>
          <a:endParaRPr lang="en-GB" sz="1700" kern="1200" dirty="0"/>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700" kern="1200" dirty="0"/>
            <a:t>Extrema </a:t>
          </a:r>
          <a:r>
            <a:rPr lang="en-GB" sz="1700" kern="1200" dirty="0" err="1"/>
            <a:t>derecha</a:t>
          </a:r>
          <a:endParaRPr lang="en-GB" sz="1700" kern="1200" dirty="0"/>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Extrema </a:t>
          </a:r>
          <a:r>
            <a:rPr lang="en-GB" sz="1700" kern="1200" dirty="0" err="1"/>
            <a:t>izquierda</a:t>
          </a:r>
          <a:r>
            <a:rPr lang="en-GB" sz="1700" kern="1200" dirty="0"/>
            <a:t> </a:t>
          </a:r>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700" kern="1200" dirty="0" err="1"/>
            <a:t>Separatismo</a:t>
          </a:r>
          <a:r>
            <a:rPr lang="en-GB" sz="1700" kern="1200" dirty="0"/>
            <a:t> </a:t>
          </a:r>
          <a:r>
            <a:rPr lang="en-GB" sz="1700" kern="1200" dirty="0" err="1"/>
            <a:t>nacionalista</a:t>
          </a:r>
          <a:endParaRPr lang="en-GB" sz="1700" kern="1200" dirty="0"/>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2359521" y="797420"/>
          <a:ext cx="1986557" cy="198655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Tipo</a:t>
          </a:r>
        </a:p>
      </dsp:txBody>
      <dsp:txXfrm>
        <a:off x="2650446" y="1088345"/>
        <a:ext cx="1404707" cy="1404707"/>
      </dsp:txXfrm>
    </dsp:sp>
    <dsp:sp modelId="{6F00AB81-EB2A-4083-A88D-9BE3004986D2}">
      <dsp:nvSpPr>
        <dsp:cNvPr id="0" name=""/>
        <dsp:cNvSpPr/>
      </dsp:nvSpPr>
      <dsp:spPr>
        <a:xfrm>
          <a:off x="2221465" y="354"/>
          <a:ext cx="2262668" cy="99327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Buscadores</a:t>
          </a:r>
          <a:r>
            <a:rPr lang="en-GB" sz="2000" kern="1200" dirty="0"/>
            <a:t> de </a:t>
          </a:r>
          <a:r>
            <a:rPr lang="en-GB" sz="2000" kern="1200" dirty="0" err="1"/>
            <a:t>identidad</a:t>
          </a:r>
          <a:endParaRPr lang="en-GB" sz="2000" kern="1200" dirty="0"/>
        </a:p>
      </dsp:txBody>
      <dsp:txXfrm>
        <a:off x="2552825" y="145816"/>
        <a:ext cx="1599948" cy="702354"/>
      </dsp:txXfrm>
    </dsp:sp>
    <dsp:sp modelId="{B024BB09-AC3A-451D-BA97-F3965BA08065}">
      <dsp:nvSpPr>
        <dsp:cNvPr id="0" name=""/>
        <dsp:cNvSpPr/>
      </dsp:nvSpPr>
      <dsp:spPr>
        <a:xfrm>
          <a:off x="4057888" y="1298271"/>
          <a:ext cx="2262668" cy="99327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Buscadores</a:t>
          </a:r>
          <a:r>
            <a:rPr lang="en-GB" sz="2000" kern="1200" dirty="0"/>
            <a:t> de </a:t>
          </a:r>
          <a:r>
            <a:rPr lang="en-GB" sz="2000" kern="1200" dirty="0" err="1"/>
            <a:t>justicia</a:t>
          </a:r>
          <a:endParaRPr lang="en-GB" sz="2000" kern="1200" dirty="0"/>
        </a:p>
      </dsp:txBody>
      <dsp:txXfrm>
        <a:off x="4389248" y="1443733"/>
        <a:ext cx="1599948" cy="702354"/>
      </dsp:txXfrm>
    </dsp:sp>
    <dsp:sp modelId="{4C1CC435-FD44-4D97-9557-E99594F8F96C}">
      <dsp:nvSpPr>
        <dsp:cNvPr id="0" name=""/>
        <dsp:cNvSpPr/>
      </dsp:nvSpPr>
      <dsp:spPr>
        <a:xfrm>
          <a:off x="2221465" y="2587765"/>
          <a:ext cx="2262668" cy="99327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Buscadores</a:t>
          </a:r>
          <a:r>
            <a:rPr lang="en-GB" sz="2000" kern="1200" dirty="0"/>
            <a:t> de </a:t>
          </a:r>
          <a:r>
            <a:rPr lang="en-GB" sz="2000" kern="1200" dirty="0" err="1"/>
            <a:t>emociones</a:t>
          </a:r>
          <a:endParaRPr lang="en-GB" sz="2000" kern="1200" dirty="0"/>
        </a:p>
      </dsp:txBody>
      <dsp:txXfrm>
        <a:off x="2552825" y="2733227"/>
        <a:ext cx="1599948" cy="702354"/>
      </dsp:txXfrm>
    </dsp:sp>
    <dsp:sp modelId="{CD81C4CF-30B8-4095-B9AB-540FF8C8C938}">
      <dsp:nvSpPr>
        <dsp:cNvPr id="0" name=""/>
        <dsp:cNvSpPr/>
      </dsp:nvSpPr>
      <dsp:spPr>
        <a:xfrm>
          <a:off x="404667" y="1298255"/>
          <a:ext cx="2262668" cy="99327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Buscadores</a:t>
          </a:r>
          <a:r>
            <a:rPr lang="en-GB" sz="2000" kern="1200" dirty="0"/>
            <a:t> de </a:t>
          </a:r>
          <a:r>
            <a:rPr lang="en-GB" sz="2000" kern="1200" dirty="0" err="1"/>
            <a:t>significado</a:t>
          </a:r>
          <a:endParaRPr lang="en-GB" sz="2000" kern="1200" dirty="0"/>
        </a:p>
      </dsp:txBody>
      <dsp:txXfrm>
        <a:off x="736027" y="1443717"/>
        <a:ext cx="1599948" cy="702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972" y="982756"/>
          <a:ext cx="1747395"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Sensibilidad</a:t>
          </a:r>
          <a:endParaRPr lang="en-US" sz="2300" kern="1200" dirty="0"/>
        </a:p>
      </dsp:txBody>
      <dsp:txXfrm>
        <a:off x="64938" y="1046722"/>
        <a:ext cx="1619463" cy="1182409"/>
      </dsp:txXfrm>
    </dsp:sp>
    <dsp:sp modelId="{70B12CCE-0890-497F-842E-FC581A53502D}">
      <dsp:nvSpPr>
        <dsp:cNvPr id="0" name=""/>
        <dsp:cNvSpPr/>
      </dsp:nvSpPr>
      <dsp:spPr>
        <a:xfrm>
          <a:off x="1887463" y="982756"/>
          <a:ext cx="1747395"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dirty="0"/>
            <a:t>Exploración</a:t>
          </a:r>
          <a:endParaRPr lang="en-US" sz="2300" kern="1200" dirty="0"/>
        </a:p>
      </dsp:txBody>
      <dsp:txXfrm>
        <a:off x="1951429" y="1046722"/>
        <a:ext cx="1619463" cy="1182409"/>
      </dsp:txXfrm>
    </dsp:sp>
    <dsp:sp modelId="{4D63F513-59C4-403B-9677-9601A5E43789}">
      <dsp:nvSpPr>
        <dsp:cNvPr id="0" name=""/>
        <dsp:cNvSpPr/>
      </dsp:nvSpPr>
      <dsp:spPr>
        <a:xfrm>
          <a:off x="3773954" y="982756"/>
          <a:ext cx="1747395"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noProof="0" dirty="0" err="1"/>
            <a:t>Afiliación</a:t>
          </a:r>
          <a:endParaRPr lang="en-US" sz="2300" kern="1200" noProof="0" dirty="0"/>
        </a:p>
      </dsp:txBody>
      <dsp:txXfrm>
        <a:off x="3837920" y="1046722"/>
        <a:ext cx="1619463" cy="1182409"/>
      </dsp:txXfrm>
    </dsp:sp>
    <dsp:sp modelId="{0BBDE5A3-EEC2-46CA-9179-71BFA171A8F6}">
      <dsp:nvSpPr>
        <dsp:cNvPr id="0" name=""/>
        <dsp:cNvSpPr/>
      </dsp:nvSpPr>
      <dsp:spPr>
        <a:xfrm>
          <a:off x="5660445" y="982756"/>
          <a:ext cx="1747395"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dirty="0"/>
            <a:t>Acción</a:t>
          </a:r>
          <a:endParaRPr lang="en-US" sz="2300" kern="1200" dirty="0"/>
        </a:p>
      </dsp:txBody>
      <dsp:txXfrm>
        <a:off x="5724411" y="1046722"/>
        <a:ext cx="1619463" cy="11824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Radicalización</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noProof="0" dirty="0" err="1"/>
            <a:t>Políticos</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Económicos</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Sociológicos</a:t>
          </a:r>
          <a:endParaRPr lang="en-US" sz="2000" kern="1200" noProof="0" dirty="0"/>
        </a:p>
      </dsp:txBody>
      <dsp:txXfrm>
        <a:off x="2886064" y="2750515"/>
        <a:ext cx="1396674"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Psicológicos</a:t>
          </a:r>
          <a:endParaRPr lang="en-US" sz="2000" kern="1200" noProof="0" dirty="0"/>
        </a:p>
      </dsp:txBody>
      <dsp:txXfrm>
        <a:off x="440109" y="1458017"/>
        <a:ext cx="1529829" cy="6599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6/10/2021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‹Nº›</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6/10/2021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‹Nº›</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times.co.uk/article/teenager-guilty-of-all-female-terror-plot-against-british-museum-6pdbcfc05"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youtube.com/watch?v=fVaFmcT7ssg" TargetMode="External"/><Relationship Id="rId4" Type="http://schemas.openxmlformats.org/officeDocument/2006/relationships/hyperlink" Target="https://www.youtube.com/watch?v=NFrU9egvhb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r>
              <a:rPr lang="es-ES" sz="1800" b="1" kern="1200" dirty="0">
                <a:solidFill>
                  <a:schemeClr val="tx1"/>
                </a:solidFill>
                <a:effectLst/>
                <a:latin typeface="+mn-lt"/>
                <a:ea typeface="+mn-ea"/>
                <a:cs typeface="+mn-cs"/>
              </a:rPr>
              <a:t>Instrucciones/hoja de texto sugerido </a:t>
            </a:r>
            <a:r>
              <a:rPr lang="bg-BG" sz="1800" b="1" i="0" u="none" strike="noStrike" baseline="0" dirty="0">
                <a:latin typeface="Verdana" panose="020B0604030504040204" pitchFamily="34" charset="0"/>
              </a:rPr>
              <a:t>0</a:t>
            </a:r>
            <a:endParaRPr lang="en-GB" sz="1800" b="1" i="0" u="none" strike="noStrike" baseline="0" dirty="0">
              <a:latin typeface="Verdana" panose="020B0604030504040204" pitchFamily="34" charset="0"/>
            </a:endParaRPr>
          </a:p>
          <a:p>
            <a:r>
              <a:rPr lang="es-ES" sz="1200" kern="1200" dirty="0">
                <a:solidFill>
                  <a:schemeClr val="tx1"/>
                </a:solidFill>
                <a:effectLst/>
                <a:latin typeface="+mn-lt"/>
                <a:ea typeface="+mn-ea"/>
                <a:cs typeface="+mn-cs"/>
              </a:rPr>
              <a:t>Da la bienvenida a la formación, preséntate (asegúrate de que todos los participantes firman la lista de asistencia).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s-ES" sz="1200" kern="1200" dirty="0">
                <a:solidFill>
                  <a:schemeClr val="tx1"/>
                </a:solidFill>
                <a:effectLst/>
                <a:latin typeface="+mn-lt"/>
                <a:ea typeface="+mn-ea"/>
                <a:cs typeface="+mn-cs"/>
              </a:rPr>
              <a:t>Menciona brevemente el contexto y principal objetivo de la Formación de formadores de tres días.</a:t>
            </a:r>
          </a:p>
          <a:p>
            <a:pPr marL="171450" indent="-171450" algn="l">
              <a:buFontTx/>
              <a:buChar char="-"/>
            </a:pPr>
            <a:r>
              <a:rPr lang="es-ES" sz="1200" kern="1200" dirty="0">
                <a:solidFill>
                  <a:schemeClr val="tx1"/>
                </a:solidFill>
                <a:effectLst/>
                <a:latin typeface="+mn-lt"/>
                <a:ea typeface="+mn-ea"/>
                <a:cs typeface="+mn-cs"/>
              </a:rPr>
              <a:t>Parte del proyecto ARMOUR. Está patrocinado por la UE y busca reducir la radicalización de los jóvenes</a:t>
            </a:r>
            <a:r>
              <a:rPr lang="en-GB" noProof="0" dirty="0"/>
              <a:t>. Para </a:t>
            </a:r>
            <a:r>
              <a:rPr lang="en-GB" noProof="0" dirty="0" err="1"/>
              <a:t>conseguirlo</a:t>
            </a:r>
            <a:r>
              <a:rPr lang="en-GB" noProof="0" dirty="0"/>
              <a:t>, </a:t>
            </a:r>
            <a:r>
              <a:rPr lang="en-GB" noProof="0" dirty="0" err="1"/>
              <a:t>socios</a:t>
            </a:r>
            <a:r>
              <a:rPr lang="en-GB" noProof="0" dirty="0"/>
              <a:t> de 6 </a:t>
            </a:r>
            <a:r>
              <a:rPr lang="en-GB" noProof="0" dirty="0" err="1"/>
              <a:t>países</a:t>
            </a:r>
            <a:r>
              <a:rPr lang="en-GB" noProof="0" dirty="0"/>
              <a:t> </a:t>
            </a:r>
            <a:r>
              <a:rPr lang="en-GB" noProof="0" dirty="0" err="1"/>
              <a:t>han</a:t>
            </a:r>
            <a:r>
              <a:rPr lang="en-GB" noProof="0" dirty="0"/>
              <a:t> </a:t>
            </a:r>
            <a:r>
              <a:rPr lang="en-GB" noProof="0" dirty="0" err="1"/>
              <a:t>trabajado</a:t>
            </a:r>
            <a:r>
              <a:rPr lang="en-GB" noProof="0" dirty="0"/>
              <a:t> </a:t>
            </a:r>
            <a:r>
              <a:rPr lang="en-GB" noProof="0" dirty="0" err="1"/>
              <a:t>juntos</a:t>
            </a:r>
            <a:r>
              <a:rPr lang="en-GB" noProof="0" dirty="0"/>
              <a:t> para </a:t>
            </a:r>
            <a:r>
              <a:rPr lang="en-GB" noProof="0" dirty="0" err="1"/>
              <a:t>asistir</a:t>
            </a:r>
            <a:r>
              <a:rPr lang="en-GB" noProof="0" dirty="0"/>
              <a:t> a los </a:t>
            </a:r>
            <a:r>
              <a:rPr lang="en-GB" noProof="0" dirty="0" err="1"/>
              <a:t>profesionales</a:t>
            </a:r>
            <a:r>
              <a:rPr lang="en-GB" noProof="0" dirty="0"/>
              <a:t> de primer </a:t>
            </a:r>
            <a:r>
              <a:rPr lang="en-GB" noProof="0" dirty="0" err="1"/>
              <a:t>línea</a:t>
            </a:r>
            <a:r>
              <a:rPr lang="en-GB" noProof="0" dirty="0"/>
              <a:t> que </a:t>
            </a:r>
            <a:r>
              <a:rPr lang="en-GB" noProof="0" dirty="0" err="1"/>
              <a:t>trabajan</a:t>
            </a:r>
            <a:r>
              <a:rPr lang="en-GB" noProof="0" dirty="0"/>
              <a:t> con </a:t>
            </a:r>
            <a:r>
              <a:rPr lang="en-GB" noProof="0" dirty="0" err="1"/>
              <a:t>niños</a:t>
            </a:r>
            <a:r>
              <a:rPr lang="en-GB" noProof="0" dirty="0"/>
              <a:t> y </a:t>
            </a:r>
            <a:r>
              <a:rPr lang="en-GB" noProof="0" dirty="0" err="1"/>
              <a:t>jóvenes</a:t>
            </a:r>
            <a:r>
              <a:rPr lang="en-GB" noProof="0" dirty="0"/>
              <a:t> entre 10 y 18 </a:t>
            </a:r>
            <a:r>
              <a:rPr lang="en-GB" noProof="0" dirty="0" err="1"/>
              <a:t>años</a:t>
            </a:r>
            <a:r>
              <a:rPr lang="en-GB" noProof="0" dirty="0"/>
              <a:t>.</a:t>
            </a:r>
          </a:p>
          <a:p>
            <a:pPr marL="0" indent="0" algn="l">
              <a:buFontTx/>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Verdana" panose="020B0604030504040204" pitchFamily="34" charset="0"/>
              </a:rPr>
              <a:t>@</a:t>
            </a:r>
            <a:r>
              <a:rPr lang="en-US" sz="1200" b="0" i="0" u="none" strike="noStrike" baseline="0" dirty="0" err="1">
                <a:latin typeface="Verdana" panose="020B0604030504040204" pitchFamily="34" charset="0"/>
              </a:rPr>
              <a:t>Formador</a:t>
            </a:r>
            <a:r>
              <a:rPr lang="en-GB" sz="1200" b="0" i="0" u="none" strike="noStrike" baseline="0" dirty="0">
                <a:latin typeface="Verdana" panose="020B0604030504040204" pitchFamily="34" charset="0"/>
              </a:rPr>
              <a:t>: </a:t>
            </a:r>
            <a:r>
              <a:rPr lang="es-ES" sz="1200" kern="1200" dirty="0">
                <a:solidFill>
                  <a:schemeClr val="tx1"/>
                </a:solidFill>
                <a:effectLst/>
                <a:latin typeface="+mn-lt"/>
                <a:ea typeface="+mn-ea"/>
                <a:cs typeface="+mn-cs"/>
              </a:rPr>
              <a:t>Esta Formación de formadores se dirige a los profesionales de primera línea que están interesados en prevenir la radicalización. La Formación de formadores tiene tres objetivos conjuntos</a:t>
            </a:r>
            <a:r>
              <a:rPr lang="en-GB" sz="1200" b="0" i="0" u="none" strike="noStrike" baseline="0" dirty="0">
                <a:latin typeface="Verdana" panose="020B0604030504040204" pitchFamily="34" charset="0"/>
              </a:rPr>
              <a:t>:</a:t>
            </a:r>
          </a:p>
          <a:p>
            <a:pPr marL="228600" lvl="0" indent="-228600">
              <a:buFont typeface="+mj-lt"/>
              <a:buAutoNum type="arabicPeriod"/>
            </a:pPr>
            <a:r>
              <a:rPr lang="es-ES" sz="1200" kern="1200" dirty="0">
                <a:solidFill>
                  <a:schemeClr val="tx1"/>
                </a:solidFill>
                <a:effectLst/>
                <a:latin typeface="+mn-lt"/>
                <a:ea typeface="+mn-ea"/>
                <a:cs typeface="+mn-cs"/>
              </a:rPr>
              <a:t>Conocer la Formación de formadores para ser capaces de formar ellos mismos (efecto cascada)</a:t>
            </a:r>
          </a:p>
          <a:p>
            <a:pPr marL="228600" lvl="0" indent="-228600">
              <a:buFont typeface="+mj-lt"/>
              <a:buAutoNum type="arabicPeriod"/>
            </a:pPr>
            <a:r>
              <a:rPr lang="es-ES" sz="1200" kern="1200" dirty="0">
                <a:solidFill>
                  <a:schemeClr val="tx1"/>
                </a:solidFill>
                <a:effectLst/>
                <a:latin typeface="+mn-lt"/>
                <a:ea typeface="+mn-ea"/>
                <a:cs typeface="+mn-cs"/>
              </a:rPr>
              <a:t>Conocer los siete laboratorios para ser capaz de impartir los talleres</a:t>
            </a:r>
          </a:p>
          <a:p>
            <a:pPr marL="228600" lvl="0" indent="-228600">
              <a:buFont typeface="+mj-lt"/>
              <a:buAutoNum type="arabicPeriod"/>
            </a:pPr>
            <a:r>
              <a:rPr lang="es-ES" sz="1200" kern="1200" dirty="0">
                <a:solidFill>
                  <a:schemeClr val="tx1"/>
                </a:solidFill>
                <a:effectLst/>
                <a:latin typeface="+mn-lt"/>
                <a:ea typeface="+mn-ea"/>
                <a:cs typeface="+mn-cs"/>
              </a:rPr>
              <a:t>Saber más sobre la radicalización y los factores causales y experimentar ejemplos de ejercicios para influenciar estos factores causales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US" sz="1200" b="0" i="0" u="none" strike="noStrike" baseline="0" dirty="0" err="1">
                <a:latin typeface="Verdana" panose="020B0604030504040204" pitchFamily="34" charset="0"/>
              </a:rPr>
              <a:t>Formador</a:t>
            </a:r>
            <a:r>
              <a:rPr lang="en-GB" dirty="0"/>
              <a:t> (consulta el manual para </a:t>
            </a:r>
            <a:r>
              <a:rPr lang="en-GB" dirty="0" err="1"/>
              <a:t>más</a:t>
            </a:r>
            <a:r>
              <a:rPr lang="en-GB" dirty="0"/>
              <a:t> </a:t>
            </a:r>
            <a:r>
              <a:rPr lang="en-GB" dirty="0" err="1"/>
              <a:t>instrucciones</a:t>
            </a:r>
            <a:r>
              <a:rPr lang="en-GB" dirty="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u="sng" dirty="0"/>
              <a:t>Se </a:t>
            </a:r>
            <a:r>
              <a:rPr lang="en-GB" u="sng"/>
              <a:t>necesita</a:t>
            </a:r>
            <a:endParaRPr lang="en-GB" u="sng"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Lista de </a:t>
            </a:r>
            <a:r>
              <a:rPr lang="en-GB" dirty="0" err="1"/>
              <a:t>asistencia</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err="1"/>
              <a:t>Ordenador</a:t>
            </a:r>
            <a:r>
              <a:rPr lang="en-GB" dirty="0"/>
              <a:t> y </a:t>
            </a:r>
            <a:r>
              <a:rPr lang="en-GB" dirty="0" err="1"/>
              <a:t>proyector</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err="1"/>
              <a:t>Bolígrafos</a:t>
            </a:r>
            <a:r>
              <a:rPr lang="en-GB" dirty="0"/>
              <a:t> y folios para los </a:t>
            </a:r>
            <a:r>
              <a:rPr lang="en-GB" dirty="0" err="1"/>
              <a:t>participantes</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Rotuladores, tarjetas, folios blancos, tijeras y teléfonos móviles para acceder a </a:t>
            </a:r>
            <a:r>
              <a:rPr lang="es-ES" sz="1200" kern="1200" dirty="0" err="1">
                <a:solidFill>
                  <a:schemeClr val="tx1"/>
                </a:solidFill>
                <a:effectLst/>
                <a:latin typeface="+mn-lt"/>
                <a:ea typeface="+mn-ea"/>
                <a:cs typeface="+mn-cs"/>
              </a:rPr>
              <a:t>Pauliseverywhere</a:t>
            </a:r>
            <a:endParaRPr lang="es-E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Acceso a </a:t>
            </a:r>
            <a:r>
              <a:rPr lang="en-GB" sz="1200" kern="1200" dirty="0">
                <a:solidFill>
                  <a:schemeClr val="tx1"/>
                </a:solidFill>
                <a:effectLst/>
                <a:latin typeface="+mn-lt"/>
                <a:ea typeface="+mn-ea"/>
                <a:cs typeface="+mn-cs"/>
              </a:rPr>
              <a:t>internet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Fotocopias</a:t>
            </a:r>
            <a:r>
              <a:rPr lang="en-GB" sz="1200" kern="1200" dirty="0">
                <a:solidFill>
                  <a:schemeClr val="tx1"/>
                </a:solidFill>
                <a:effectLst/>
                <a:latin typeface="+mn-lt"/>
                <a:ea typeface="+mn-ea"/>
                <a:cs typeface="+mn-cs"/>
              </a:rPr>
              <a:t> del material para los </a:t>
            </a:r>
            <a:r>
              <a:rPr lang="en-GB" sz="1200" kern="1200" dirty="0" err="1">
                <a:solidFill>
                  <a:schemeClr val="tx1"/>
                </a:solidFill>
                <a:effectLst/>
                <a:latin typeface="+mn-lt"/>
                <a:ea typeface="+mn-ea"/>
                <a:cs typeface="+mn-cs"/>
              </a:rPr>
              <a:t>ejercicios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Plan </a:t>
            </a:r>
            <a:r>
              <a:rPr lang="en-GB" u="sng" dirty="0" err="1"/>
              <a:t>sugerido</a:t>
            </a:r>
            <a:r>
              <a:rPr lang="en-GB" u="sng" dirty="0"/>
              <a:t> para la </a:t>
            </a:r>
            <a:r>
              <a:rPr lang="en-GB" u="sng" dirty="0" err="1"/>
              <a:t>sesión</a:t>
            </a:r>
            <a:r>
              <a:rPr lang="en-GB" u="sng" dirty="0"/>
              <a:t> 1</a:t>
            </a:r>
            <a:r>
              <a:rPr lang="en-GB" u="none" dirty="0"/>
              <a:t> </a:t>
            </a:r>
            <a:endParaRPr lang="en-GB" u="sng" dirty="0"/>
          </a:p>
          <a:p>
            <a:pPr marL="0" lvl="0" indent="0">
              <a:buFont typeface="+mj-lt"/>
              <a:buNone/>
            </a:pPr>
            <a:r>
              <a:rPr lang="es-ES" sz="1200" kern="1200" dirty="0">
                <a:solidFill>
                  <a:schemeClr val="tx1"/>
                </a:solidFill>
                <a:effectLst/>
                <a:latin typeface="+mn-lt"/>
                <a:ea typeface="+mn-ea"/>
                <a:cs typeface="+mn-cs"/>
              </a:rPr>
              <a:t>Entrada, café, té</a:t>
            </a:r>
            <a:r>
              <a:rPr lang="en-GB" sz="1200" kern="1200" dirty="0">
                <a:solidFill>
                  <a:schemeClr val="tx1"/>
                </a:solidFill>
                <a:effectLst/>
                <a:latin typeface="+mn-lt"/>
                <a:ea typeface="+mn-ea"/>
                <a:cs typeface="+mn-cs"/>
              </a:rPr>
              <a:t>		15 min</a:t>
            </a:r>
          </a:p>
          <a:p>
            <a:pPr marL="228600" lvl="0" indent="-228600">
              <a:buFont typeface="+mj-lt"/>
              <a:buAutoNum type="arabicPeriod"/>
            </a:pPr>
            <a:r>
              <a:rPr lang="en-GB" sz="1200" kern="1200" dirty="0" err="1">
                <a:solidFill>
                  <a:schemeClr val="tx1"/>
                </a:solidFill>
                <a:effectLst/>
                <a:latin typeface="+mn-lt"/>
                <a:ea typeface="+mn-ea"/>
                <a:cs typeface="+mn-cs"/>
              </a:rPr>
              <a:t>Introducción</a:t>
            </a:r>
            <a:r>
              <a:rPr lang="en-GB" sz="1200" kern="1200" dirty="0">
                <a:solidFill>
                  <a:schemeClr val="tx1"/>
                </a:solidFill>
                <a:effectLst/>
                <a:latin typeface="+mn-lt"/>
                <a:ea typeface="+mn-ea"/>
                <a:cs typeface="+mn-cs"/>
              </a:rPr>
              <a:t> 		45-50 min</a:t>
            </a:r>
          </a:p>
          <a:p>
            <a:pPr marL="228600" lvl="0" indent="-228600">
              <a:buFont typeface="+mj-lt"/>
              <a:buAutoNum type="arabicPeriod"/>
            </a:pPr>
            <a:r>
              <a:rPr lang="en-GB" sz="1200" kern="1200" dirty="0" err="1">
                <a:solidFill>
                  <a:schemeClr val="tx1"/>
                </a:solidFill>
                <a:effectLst/>
                <a:latin typeface="+mn-lt"/>
                <a:ea typeface="+mn-ea"/>
                <a:cs typeface="+mn-cs"/>
              </a:rPr>
              <a:t>Explicación</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radicalización</a:t>
            </a:r>
            <a:r>
              <a:rPr lang="en-GB" sz="1200" kern="1200" dirty="0">
                <a:solidFill>
                  <a:schemeClr val="tx1"/>
                </a:solidFill>
                <a:effectLst/>
                <a:latin typeface="+mn-lt"/>
                <a:ea typeface="+mn-ea"/>
                <a:cs typeface="+mn-cs"/>
              </a:rPr>
              <a:t>	30-45 min (</a:t>
            </a:r>
            <a:r>
              <a:rPr lang="es-ES" sz="1200" kern="1200" dirty="0">
                <a:solidFill>
                  <a:schemeClr val="tx1"/>
                </a:solidFill>
                <a:effectLst/>
                <a:latin typeface="+mn-lt"/>
                <a:ea typeface="+mn-ea"/>
                <a:cs typeface="+mn-cs"/>
              </a:rPr>
              <a:t>se puede extender o recortar dependiendo del conocimiento inicial</a:t>
            </a:r>
            <a:r>
              <a:rPr lang="en-GB" sz="1200" kern="1200" dirty="0">
                <a:solidFill>
                  <a:schemeClr val="tx1"/>
                </a:solidFill>
                <a:effectLst/>
                <a:latin typeface="+mn-lt"/>
                <a:ea typeface="+mn-ea"/>
                <a:cs typeface="+mn-cs"/>
              </a:rPr>
              <a:t>)</a:t>
            </a:r>
          </a:p>
          <a:p>
            <a:pPr marL="0" lvl="0" indent="0">
              <a:buFont typeface="+mj-lt"/>
              <a:buNone/>
            </a:pPr>
            <a:r>
              <a:rPr lang="es-ES" sz="1200" kern="1200" dirty="0">
                <a:solidFill>
                  <a:schemeClr val="tx1"/>
                </a:solidFill>
                <a:effectLst/>
                <a:latin typeface="+mn-lt"/>
                <a:ea typeface="+mn-ea"/>
                <a:cs typeface="+mn-cs"/>
              </a:rPr>
              <a:t>Descanso</a:t>
            </a:r>
            <a:r>
              <a:rPr lang="en-GB" sz="1200" kern="1200" dirty="0">
                <a:solidFill>
                  <a:schemeClr val="tx1"/>
                </a:solidFill>
                <a:effectLst/>
                <a:latin typeface="+mn-lt"/>
                <a:ea typeface="+mn-ea"/>
                <a:cs typeface="+mn-cs"/>
              </a:rPr>
              <a:t>			15 min</a:t>
            </a:r>
          </a:p>
          <a:p>
            <a:pPr marL="228600" lvl="0" indent="-228600">
              <a:buFont typeface="+mj-lt"/>
              <a:buAutoNum type="arabicPeriod" startAt="3"/>
            </a:pPr>
            <a:r>
              <a:rPr lang="en-GB" sz="1200" kern="1200" dirty="0" err="1">
                <a:solidFill>
                  <a:schemeClr val="tx1"/>
                </a:solidFill>
                <a:effectLst/>
                <a:latin typeface="+mn-lt"/>
                <a:ea typeface="+mn-ea"/>
                <a:cs typeface="+mn-cs"/>
              </a:rPr>
              <a:t>Asesoramiento</a:t>
            </a:r>
            <a:r>
              <a:rPr lang="en-GB" sz="1200" kern="1200" dirty="0">
                <a:solidFill>
                  <a:schemeClr val="tx1"/>
                </a:solidFill>
                <a:effectLst/>
                <a:latin typeface="+mn-lt"/>
                <a:ea typeface="+mn-ea"/>
                <a:cs typeface="+mn-cs"/>
              </a:rPr>
              <a:t> y </a:t>
            </a:r>
            <a:r>
              <a:rPr lang="en-GB" sz="1200" kern="1200" dirty="0" err="1">
                <a:solidFill>
                  <a:schemeClr val="tx1"/>
                </a:solidFill>
                <a:effectLst/>
                <a:latin typeface="+mn-lt"/>
                <a:ea typeface="+mn-ea"/>
                <a:cs typeface="+mn-cs"/>
              </a:rPr>
              <a:t>pedagogía</a:t>
            </a:r>
            <a:r>
              <a:rPr lang="en-GB" sz="1200" kern="1200" dirty="0">
                <a:solidFill>
                  <a:schemeClr val="tx1"/>
                </a:solidFill>
                <a:effectLst/>
                <a:latin typeface="+mn-lt"/>
                <a:ea typeface="+mn-ea"/>
                <a:cs typeface="+mn-cs"/>
              </a:rPr>
              <a:t> familiar	25 min</a:t>
            </a:r>
          </a:p>
          <a:p>
            <a:pPr marL="228600" lvl="0" indent="-228600">
              <a:buFont typeface="+mj-lt"/>
              <a:buAutoNum type="arabicPeriod" startAt="3"/>
            </a:pPr>
            <a:r>
              <a:rPr lang="en-GB" sz="1200" kern="1200" dirty="0" err="1">
                <a:solidFill>
                  <a:schemeClr val="tx1"/>
                </a:solidFill>
                <a:effectLst/>
                <a:latin typeface="+mn-lt"/>
                <a:ea typeface="+mn-ea"/>
                <a:cs typeface="+mn-cs"/>
              </a:rPr>
              <a:t>Ejercicio</a:t>
            </a:r>
            <a:r>
              <a:rPr lang="en-GB" sz="1200" kern="1200" dirty="0">
                <a:solidFill>
                  <a:schemeClr val="tx1"/>
                </a:solidFill>
                <a:effectLst/>
                <a:latin typeface="+mn-lt"/>
                <a:ea typeface="+mn-ea"/>
                <a:cs typeface="+mn-cs"/>
              </a:rPr>
              <a:t>(s)			60 min</a:t>
            </a:r>
          </a:p>
          <a:p>
            <a:pPr marL="0" lvl="0" indent="0">
              <a:buFont typeface="+mj-lt"/>
              <a:buNone/>
            </a:pPr>
            <a:r>
              <a:rPr lang="en-GB" sz="1200" kern="1200" dirty="0">
                <a:solidFill>
                  <a:schemeClr val="tx1"/>
                </a:solidFill>
                <a:effectLst/>
                <a:latin typeface="+mn-lt"/>
                <a:ea typeface="+mn-ea"/>
                <a:cs typeface="+mn-cs"/>
              </a:rPr>
              <a:t>Hora de comer		60 min (</a:t>
            </a:r>
            <a:r>
              <a:rPr lang="es-ES" sz="1200" kern="1200" dirty="0">
                <a:solidFill>
                  <a:schemeClr val="tx1"/>
                </a:solidFill>
                <a:effectLst/>
                <a:latin typeface="+mn-lt"/>
                <a:ea typeface="+mn-ea"/>
                <a:cs typeface="+mn-cs"/>
              </a:rPr>
              <a:t>invierte tiempo en compartir experiencias y hacer contactos si es posible</a:t>
            </a:r>
            <a:r>
              <a:rPr lang="en-GB" sz="1200" kern="1200" dirty="0">
                <a:solidFill>
                  <a:schemeClr val="tx1"/>
                </a:solidFill>
                <a:effectLst/>
                <a:latin typeface="+mn-lt"/>
                <a:ea typeface="+mn-ea"/>
                <a:cs typeface="+mn-cs"/>
              </a:rPr>
              <a:t>)</a:t>
            </a:r>
          </a:p>
          <a:p>
            <a:pPr marL="228600" lvl="0" indent="-228600">
              <a:buFont typeface="+mj-lt"/>
              <a:buAutoNum type="arabicPeriod" startAt="5"/>
            </a:pPr>
            <a:r>
              <a:rPr lang="en-GB" sz="1200" kern="1200" dirty="0" err="1">
                <a:solidFill>
                  <a:schemeClr val="tx1"/>
                </a:solidFill>
                <a:effectLst/>
                <a:latin typeface="+mn-lt"/>
                <a:ea typeface="+mn-ea"/>
                <a:cs typeface="+mn-cs"/>
              </a:rPr>
              <a:t>Pensamiento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crítico</a:t>
            </a:r>
            <a:r>
              <a:rPr lang="en-GB" sz="1200" kern="1200" dirty="0">
                <a:solidFill>
                  <a:schemeClr val="tx1"/>
                </a:solidFill>
                <a:effectLst/>
                <a:latin typeface="+mn-lt"/>
                <a:ea typeface="+mn-ea"/>
                <a:cs typeface="+mn-cs"/>
              </a:rPr>
              <a:t>		30 min</a:t>
            </a:r>
          </a:p>
          <a:p>
            <a:pPr marL="228600" lvl="0" indent="-228600">
              <a:buFont typeface="+mj-lt"/>
              <a:buAutoNum type="arabicPeriod" startAt="6"/>
            </a:pPr>
            <a:r>
              <a:rPr lang="en-GB" sz="1200" kern="1200" dirty="0" err="1">
                <a:solidFill>
                  <a:schemeClr val="tx1"/>
                </a:solidFill>
                <a:effectLst/>
                <a:latin typeface="+mn-lt"/>
                <a:ea typeface="+mn-ea"/>
                <a:cs typeface="+mn-cs"/>
              </a:rPr>
              <a:t>Ejercicio</a:t>
            </a:r>
            <a:r>
              <a:rPr lang="en-GB" sz="1200" kern="1200" dirty="0">
                <a:solidFill>
                  <a:schemeClr val="tx1"/>
                </a:solidFill>
                <a:effectLst/>
                <a:latin typeface="+mn-lt"/>
                <a:ea typeface="+mn-ea"/>
                <a:cs typeface="+mn-cs"/>
              </a:rPr>
              <a:t> 1 			30 min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200" kern="1200" dirty="0">
                <a:solidFill>
                  <a:schemeClr val="tx1"/>
                </a:solidFill>
                <a:effectLst/>
                <a:latin typeface="+mn-lt"/>
                <a:ea typeface="+mn-ea"/>
                <a:cs typeface="+mn-cs"/>
              </a:rPr>
              <a:t>Descanso</a:t>
            </a:r>
            <a:r>
              <a:rPr lang="en-GB" sz="1200" kern="1200" dirty="0">
                <a:solidFill>
                  <a:schemeClr val="tx1"/>
                </a:solidFill>
                <a:effectLst/>
                <a:latin typeface="+mn-lt"/>
                <a:ea typeface="+mn-ea"/>
                <a:cs typeface="+mn-cs"/>
              </a:rPr>
              <a:t>			15 min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GB" sz="1200" kern="1200" dirty="0" err="1">
                <a:solidFill>
                  <a:schemeClr val="tx1"/>
                </a:solidFill>
                <a:effectLst/>
                <a:latin typeface="+mn-lt"/>
                <a:ea typeface="+mn-ea"/>
                <a:cs typeface="+mn-cs"/>
              </a:rPr>
              <a:t>Ejercicio</a:t>
            </a:r>
            <a:r>
              <a:rPr lang="en-GB" sz="1200" kern="1200" dirty="0">
                <a:solidFill>
                  <a:schemeClr val="tx1"/>
                </a:solidFill>
                <a:effectLst/>
                <a:latin typeface="+mn-lt"/>
                <a:ea typeface="+mn-ea"/>
                <a:cs typeface="+mn-cs"/>
              </a:rPr>
              <a:t> 2 			45 min</a:t>
            </a:r>
          </a:p>
          <a:p>
            <a:pPr marL="228600" lvl="0" indent="-228600">
              <a:buFont typeface="+mj-lt"/>
              <a:buAutoNum type="arabicPeriod" startAt="7"/>
            </a:pPr>
            <a:r>
              <a:rPr lang="en-GB" sz="1200" kern="1200" dirty="0">
                <a:solidFill>
                  <a:schemeClr val="tx1"/>
                </a:solidFill>
                <a:effectLst/>
                <a:latin typeface="+mn-lt"/>
                <a:ea typeface="+mn-ea"/>
                <a:cs typeface="+mn-cs"/>
              </a:rPr>
              <a:t>Feedback y </a:t>
            </a:r>
            <a:r>
              <a:rPr lang="en-GB" sz="1200" kern="1200" dirty="0" err="1">
                <a:solidFill>
                  <a:schemeClr val="tx1"/>
                </a:solidFill>
                <a:effectLst/>
                <a:latin typeface="+mn-lt"/>
                <a:ea typeface="+mn-ea"/>
                <a:cs typeface="+mn-cs"/>
              </a:rPr>
              <a:t>conclusión</a:t>
            </a:r>
            <a:r>
              <a:rPr lang="en-GB" sz="1200" kern="1200" dirty="0">
                <a:solidFill>
                  <a:schemeClr val="tx1"/>
                </a:solidFill>
                <a:effectLst/>
                <a:latin typeface="+mn-lt"/>
                <a:ea typeface="+mn-ea"/>
                <a:cs typeface="+mn-cs"/>
              </a:rPr>
              <a:t>		15-20 min</a:t>
            </a:r>
          </a:p>
          <a:p>
            <a:pPr marL="0" lvl="0" indent="0">
              <a:buFont typeface="+mj-lt"/>
              <a:buNone/>
            </a:pPr>
            <a:endParaRPr lang="en-GB" sz="1200" kern="1200" dirty="0">
              <a:solidFill>
                <a:schemeClr val="tx1"/>
              </a:solidFill>
              <a:effectLst/>
              <a:latin typeface="+mn-lt"/>
              <a:ea typeface="+mn-ea"/>
              <a:cs typeface="+mn-cs"/>
            </a:endParaRPr>
          </a:p>
          <a:p>
            <a:r>
              <a:rPr lang="es-ES" sz="1800" kern="1200" dirty="0">
                <a:solidFill>
                  <a:schemeClr val="tx1"/>
                </a:solidFill>
                <a:effectLst/>
                <a:latin typeface="+mn-lt"/>
                <a:ea typeface="+mn-ea"/>
                <a:cs typeface="+mn-cs"/>
              </a:rPr>
              <a:t>Normalmente, se tarda más tiempo (6-7 horas) porque se dan preguntas e interacciones. Dependiendo del número de participantes, su nivel de conocimiento al comienzo y la cantidad de discusión que se genere y cuantos ejercicios y cuales se elijan, el tiempo estimado de la primera sesión puede variar. Se puede comenzar a las 09.00 AM y terminar para las 16.00 PM.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kern="1200" dirty="0">
              <a:solidFill>
                <a:schemeClr val="tx1"/>
              </a:solidFill>
              <a:effectLst/>
              <a:latin typeface="+mn-lt"/>
              <a:ea typeface="+mn-ea"/>
              <a:cs typeface="+mn-cs"/>
            </a:endParaRPr>
          </a:p>
          <a:p>
            <a:r>
              <a:rPr lang="es-ES" sz="1800" kern="1200" dirty="0">
                <a:solidFill>
                  <a:schemeClr val="tx1"/>
                </a:solidFill>
                <a:effectLst/>
                <a:latin typeface="+mn-lt"/>
                <a:ea typeface="+mn-ea"/>
                <a:cs typeface="+mn-cs"/>
              </a:rPr>
              <a:t>La realización de este programa se puede recortar o distribuirse durante más días por razones logísticas.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200" kern="1200" dirty="0">
                <a:solidFill>
                  <a:schemeClr val="tx1"/>
                </a:solidFill>
                <a:effectLst/>
                <a:latin typeface="+mn-lt"/>
                <a:ea typeface="+mn-ea"/>
                <a:cs typeface="+mn-cs"/>
              </a:rPr>
              <a:t>Si se la formación se realiza en línea, es conveniente enviar a los participantes la información objetiva sobre los laboratorios y sobre el concepto general de radicalización antes de la formación para que el contenido de la sesión en línea se centre en los temas del laboratorio y en los ejercicios que lo acompañan.</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kern="1200" dirty="0">
                <a:solidFill>
                  <a:schemeClr val="tx1"/>
                </a:solidFill>
                <a:effectLst/>
                <a:latin typeface="+mn-lt"/>
                <a:ea typeface="+mn-ea"/>
                <a:cs typeface="+mn-cs"/>
              </a:rPr>
              <a:t>Seguimos estudiando las maneras visibles en las que se puede materializar la radicalización. Puede centrarse en la violencia, la ultraderecha, la ultraizquierda o en un caso único, como el activismo y extremismo animal.</a:t>
            </a:r>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9</a:t>
            </a:fld>
            <a:endParaRPr lang="en-US"/>
          </a:p>
        </p:txBody>
      </p:sp>
    </p:spTree>
    <p:extLst>
      <p:ext uri="{BB962C8B-B14F-4D97-AF65-F5344CB8AC3E}">
        <p14:creationId xmlns:p14="http://schemas.microsoft.com/office/powerpoint/2010/main" val="231155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nl-NL" dirty="0"/>
              <a:t>Feddes, Nickolson y Doosje (2015) </a:t>
            </a:r>
            <a:r>
              <a:rPr lang="es-ES" sz="1200" kern="1200" dirty="0">
                <a:solidFill>
                  <a:schemeClr val="tx1"/>
                </a:solidFill>
                <a:effectLst/>
                <a:latin typeface="+mn-lt"/>
                <a:ea typeface="+mn-ea"/>
                <a:cs typeface="+mn-cs"/>
              </a:rPr>
              <a:t>creen que el efecto de los desencadenantes también depende de la motivación dominante de la persona en cuestión. Diferencian cuatro tipos de personas con respecto a la principal motivación para radicalizarse</a:t>
            </a:r>
            <a:r>
              <a:rPr lang="en-GB" dirty="0"/>
              <a:t>. </a:t>
            </a:r>
          </a:p>
          <a:p>
            <a:r>
              <a:rPr lang="en-GB" dirty="0"/>
              <a:t>1 </a:t>
            </a:r>
            <a:r>
              <a:rPr lang="en-GB" dirty="0" err="1"/>
              <a:t>Buscadores</a:t>
            </a:r>
            <a:r>
              <a:rPr lang="en-GB" dirty="0"/>
              <a:t> de </a:t>
            </a:r>
            <a:r>
              <a:rPr lang="en-GB" dirty="0" err="1"/>
              <a:t>identidad</a:t>
            </a:r>
            <a:r>
              <a:rPr lang="en-GB" dirty="0"/>
              <a:t>: </a:t>
            </a:r>
            <a:r>
              <a:rPr lang="es-ES" sz="1200" kern="1200" dirty="0">
                <a:solidFill>
                  <a:schemeClr val="tx1"/>
                </a:solidFill>
                <a:effectLst/>
                <a:latin typeface="+mn-lt"/>
                <a:ea typeface="+mn-ea"/>
                <a:cs typeface="+mn-cs"/>
              </a:rPr>
              <a:t>personas que buscan una identidad positiva e intentan encontrarla entrando en relaciones con los demás</a:t>
            </a:r>
            <a:r>
              <a:rPr lang="en-GB" dirty="0"/>
              <a:t>. </a:t>
            </a:r>
          </a:p>
          <a:p>
            <a:r>
              <a:rPr lang="en-GB" dirty="0"/>
              <a:t>2 </a:t>
            </a:r>
            <a:r>
              <a:rPr lang="en-GB" dirty="0" err="1"/>
              <a:t>Buscadores</a:t>
            </a:r>
            <a:r>
              <a:rPr lang="en-GB" dirty="0"/>
              <a:t> de </a:t>
            </a:r>
            <a:r>
              <a:rPr lang="en-GB" dirty="0" err="1"/>
              <a:t>justicia</a:t>
            </a:r>
            <a:r>
              <a:rPr lang="en-GB" dirty="0"/>
              <a:t>: </a:t>
            </a:r>
            <a:r>
              <a:rPr lang="es-ES" sz="1200" kern="1200" dirty="0">
                <a:solidFill>
                  <a:schemeClr val="tx1"/>
                </a:solidFill>
                <a:effectLst/>
                <a:latin typeface="+mn-lt"/>
                <a:ea typeface="+mn-ea"/>
                <a:cs typeface="+mn-cs"/>
              </a:rPr>
              <a:t>personas que sobre todo buscan justicia política o un status sociopolítico más alto para su grupo social</a:t>
            </a:r>
            <a:r>
              <a:rPr lang="en-GB" dirty="0"/>
              <a:t>. </a:t>
            </a:r>
          </a:p>
          <a:p>
            <a:r>
              <a:rPr lang="en-GB" dirty="0"/>
              <a:t>3 </a:t>
            </a:r>
            <a:r>
              <a:rPr lang="en-GB" dirty="0" err="1"/>
              <a:t>Buscadores</a:t>
            </a:r>
            <a:r>
              <a:rPr lang="en-GB" dirty="0"/>
              <a:t> de </a:t>
            </a:r>
            <a:r>
              <a:rPr lang="en-GB" dirty="0" err="1"/>
              <a:t>significado</a:t>
            </a:r>
            <a:r>
              <a:rPr lang="en-GB" dirty="0"/>
              <a:t>: </a:t>
            </a:r>
            <a:r>
              <a:rPr lang="es-ES" sz="1200" kern="1200" dirty="0">
                <a:solidFill>
                  <a:schemeClr val="tx1"/>
                </a:solidFill>
                <a:effectLst/>
                <a:latin typeface="+mn-lt"/>
                <a:ea typeface="+mn-ea"/>
                <a:cs typeface="+mn-cs"/>
              </a:rPr>
              <a:t>personas que buscan algo a lo que agarrarse y dar significado a su vida</a:t>
            </a:r>
            <a:r>
              <a:rPr lang="en-GB" dirty="0"/>
              <a:t>. </a:t>
            </a:r>
          </a:p>
          <a:p>
            <a:r>
              <a:rPr lang="en-GB" dirty="0"/>
              <a:t>4 </a:t>
            </a:r>
            <a:r>
              <a:rPr lang="en-GB" dirty="0" err="1"/>
              <a:t>Buscadores</a:t>
            </a:r>
            <a:r>
              <a:rPr lang="en-GB" dirty="0"/>
              <a:t> de </a:t>
            </a:r>
            <a:r>
              <a:rPr lang="en-GB" dirty="0" err="1"/>
              <a:t>emociones</a:t>
            </a:r>
            <a:r>
              <a:rPr lang="en-GB" dirty="0"/>
              <a:t>: </a:t>
            </a:r>
            <a:r>
              <a:rPr lang="es-ES" sz="1200" kern="1200" dirty="0">
                <a:solidFill>
                  <a:schemeClr val="tx1"/>
                </a:solidFill>
                <a:effectLst/>
                <a:latin typeface="+mn-lt"/>
                <a:ea typeface="+mn-ea"/>
                <a:cs typeface="+mn-cs"/>
              </a:rPr>
              <a:t>personas que buscan emociones y aventuras</a:t>
            </a:r>
            <a:r>
              <a:rPr lang="en-GB" dirty="0"/>
              <a:t>. </a:t>
            </a:r>
            <a:endParaRPr lang="nl-NL" dirty="0"/>
          </a:p>
          <a:p>
            <a:endParaRPr lang="nl-NL" dirty="0"/>
          </a:p>
          <a:p>
            <a:r>
              <a:rPr lang="nl-NL" dirty="0"/>
              <a:t>Feddes, Nickolson, Doosje (2015) Triggerfactoren in het Radicaliseringsproces. Ministerie van Sociale</a:t>
            </a:r>
          </a:p>
          <a:p>
            <a:r>
              <a:rPr lang="nl-NL" dirty="0"/>
              <a:t>Zaken en Werkgelegenheid</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10</a:t>
            </a:fld>
            <a:endParaRPr lang="en-US"/>
          </a:p>
        </p:txBody>
      </p:sp>
    </p:spTree>
    <p:extLst>
      <p:ext uri="{BB962C8B-B14F-4D97-AF65-F5344CB8AC3E}">
        <p14:creationId xmlns:p14="http://schemas.microsoft.com/office/powerpoint/2010/main" val="382485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kern="1200" dirty="0">
                <a:solidFill>
                  <a:schemeClr val="tx1"/>
                </a:solidFill>
                <a:effectLst/>
                <a:latin typeface="+mn-lt"/>
                <a:ea typeface="+mn-ea"/>
                <a:cs typeface="+mn-cs"/>
              </a:rPr>
              <a:t>La radicalización se entiende como un proceso dinámico y no lineal. Algunos investigadores han tratado de diseccionar este este proceso en etapas o niveles. </a:t>
            </a:r>
            <a:r>
              <a:rPr lang="es-ES" sz="1200" kern="1200" dirty="0" err="1">
                <a:solidFill>
                  <a:schemeClr val="tx1"/>
                </a:solidFill>
                <a:effectLst/>
                <a:latin typeface="+mn-lt"/>
                <a:ea typeface="+mn-ea"/>
                <a:cs typeface="+mn-cs"/>
              </a:rPr>
              <a:t>Moghaddam</a:t>
            </a:r>
            <a:r>
              <a:rPr lang="es-ES" sz="1200" kern="1200" dirty="0">
                <a:solidFill>
                  <a:schemeClr val="tx1"/>
                </a:solidFill>
                <a:effectLst/>
                <a:latin typeface="+mn-lt"/>
                <a:ea typeface="+mn-ea"/>
                <a:cs typeface="+mn-cs"/>
              </a:rPr>
              <a:t> ha descrito las etapas como una escalera, donde una persona asciende a diferentes niveles. Cada nivel necesita creencias más extremas que harían más fácil desinhibirse ante el uso de la violencia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lgn="l" fontAlgn="base"/>
            <a:r>
              <a:rPr lang="en-GB" b="1" i="0" dirty="0">
                <a:solidFill>
                  <a:srgbClr val="282828"/>
                </a:solidFill>
                <a:effectLst/>
                <a:latin typeface="Open Sans"/>
              </a:rPr>
              <a:t>Planta </a:t>
            </a:r>
            <a:r>
              <a:rPr lang="en-GB" b="1" i="0" dirty="0" err="1">
                <a:solidFill>
                  <a:srgbClr val="282828"/>
                </a:solidFill>
                <a:effectLst/>
                <a:latin typeface="Open Sans"/>
              </a:rPr>
              <a:t>baja</a:t>
            </a:r>
            <a:endParaRPr lang="en-GB" b="1" i="0" dirty="0">
              <a:solidFill>
                <a:srgbClr val="282828"/>
              </a:solidFill>
              <a:effectLst/>
              <a:latin typeface="Open Sans"/>
            </a:endParaRPr>
          </a:p>
          <a:p>
            <a:r>
              <a:rPr lang="es-ES" sz="1200" kern="1200" dirty="0">
                <a:solidFill>
                  <a:schemeClr val="tx1"/>
                </a:solidFill>
                <a:effectLst/>
                <a:latin typeface="+mn-lt"/>
                <a:ea typeface="+mn-ea"/>
                <a:cs typeface="+mn-cs"/>
              </a:rPr>
              <a:t>La planta baja es sobre tu propia interpretación del status quo. Y después sobre la situación actual de la persona en si misma y de la sociedad en general. En realidad, esto lo hace todo el mundo: es un comportamiento normal pero puede sentar las bases para pasar a la segunda etapa.</a:t>
            </a:r>
          </a:p>
          <a:p>
            <a:pPr algn="l" fontAlgn="base"/>
            <a:endParaRPr lang="en-GB" b="1" i="0" dirty="0">
              <a:solidFill>
                <a:srgbClr val="282828"/>
              </a:solidFill>
              <a:effectLst/>
              <a:latin typeface="Open Sans"/>
            </a:endParaRPr>
          </a:p>
          <a:p>
            <a:pPr algn="l" fontAlgn="base"/>
            <a:r>
              <a:rPr lang="en-GB" b="1" i="0" dirty="0">
                <a:solidFill>
                  <a:srgbClr val="282828"/>
                </a:solidFill>
                <a:effectLst/>
                <a:latin typeface="Open Sans"/>
              </a:rPr>
              <a:t>Primer </a:t>
            </a:r>
            <a:r>
              <a:rPr lang="en-GB" b="1" i="0" dirty="0" err="1">
                <a:solidFill>
                  <a:srgbClr val="282828"/>
                </a:solidFill>
                <a:effectLst/>
                <a:latin typeface="Open Sans"/>
              </a:rPr>
              <a:t>piso</a:t>
            </a:r>
            <a:endParaRPr lang="en-GB" b="1" i="0" dirty="0">
              <a:solidFill>
                <a:srgbClr val="282828"/>
              </a:solidFill>
              <a:effectLst/>
              <a:latin typeface="Open Sans"/>
            </a:endParaRPr>
          </a:p>
          <a:p>
            <a:r>
              <a:rPr lang="es-ES" sz="1200" kern="1200" dirty="0">
                <a:solidFill>
                  <a:schemeClr val="tx1"/>
                </a:solidFill>
                <a:effectLst/>
                <a:latin typeface="+mn-lt"/>
                <a:ea typeface="+mn-ea"/>
                <a:cs typeface="+mn-cs"/>
              </a:rPr>
              <a:t>La persona siente que se está tratando injustamente a su grupo o a él mismo. En ese momento, todavía es posible evitar un acercamiento más profundo a la radicalización. Se puede conseguir, por ejemplo, ofreciendo maneras legítimas de enfrentarse a la injusticia que sufren, como intervenir o unirse a un movimiento político. ¿Qué pasa si esto no pasa y la persona en cuestión se ve sin opciones? Pues se refuerza el sentimiento de injusticia y se pasa rápidamente al siguiente paso.</a:t>
            </a:r>
          </a:p>
          <a:p>
            <a:pPr algn="l" fontAlgn="base"/>
            <a:endParaRPr lang="en-GB" b="1" i="0" dirty="0">
              <a:solidFill>
                <a:srgbClr val="282828"/>
              </a:solidFill>
              <a:effectLst/>
              <a:latin typeface="Open Sans"/>
            </a:endParaRPr>
          </a:p>
          <a:p>
            <a:pPr algn="l" fontAlgn="base"/>
            <a:r>
              <a:rPr lang="en-GB" b="1" i="0" dirty="0">
                <a:solidFill>
                  <a:srgbClr val="282828"/>
                </a:solidFill>
                <a:effectLst/>
                <a:latin typeface="Open Sans"/>
              </a:rPr>
              <a:t>Segundo </a:t>
            </a:r>
            <a:r>
              <a:rPr lang="en-GB" b="1" i="0" dirty="0" err="1">
                <a:solidFill>
                  <a:srgbClr val="282828"/>
                </a:solidFill>
                <a:effectLst/>
                <a:latin typeface="Open Sans"/>
              </a:rPr>
              <a:t>piso</a:t>
            </a:r>
            <a:endParaRPr lang="en-GB" b="1" i="0" dirty="0">
              <a:solidFill>
                <a:srgbClr val="282828"/>
              </a:solidFill>
              <a:effectLst/>
              <a:latin typeface="Open Sans"/>
            </a:endParaRPr>
          </a:p>
          <a:p>
            <a:r>
              <a:rPr lang="es-ES" sz="1200" kern="1200" dirty="0">
                <a:solidFill>
                  <a:schemeClr val="tx1"/>
                </a:solidFill>
                <a:effectLst/>
                <a:latin typeface="+mn-lt"/>
                <a:ea typeface="+mn-ea"/>
                <a:cs typeface="+mn-cs"/>
              </a:rPr>
              <a:t>La persona comienza a ser agresiva. Si no puede reducir esta agresión de manera “normal”, es probable que muestre interés en soluciones radicales. Si se une a un grupo radical, sube al siguiente escalón</a:t>
            </a:r>
            <a:r>
              <a:rPr lang="es-ES" sz="1200" b="1" kern="1200" dirty="0">
                <a:solidFill>
                  <a:schemeClr val="tx1"/>
                </a:solidFill>
                <a:effectLst/>
                <a:latin typeface="+mn-lt"/>
                <a:ea typeface="+mn-ea"/>
                <a:cs typeface="+mn-cs"/>
              </a:rPr>
              <a:t>.</a:t>
            </a:r>
          </a:p>
          <a:p>
            <a:pPr algn="l" fontAlgn="base"/>
            <a:endParaRPr lang="en-GB" b="1" i="0" dirty="0">
              <a:solidFill>
                <a:srgbClr val="282828"/>
              </a:solidFill>
              <a:effectLst/>
              <a:latin typeface="Open Sans"/>
            </a:endParaRPr>
          </a:p>
          <a:p>
            <a:pPr algn="l" fontAlgn="base"/>
            <a:r>
              <a:rPr lang="en-GB" b="1" i="0" dirty="0">
                <a:solidFill>
                  <a:srgbClr val="282828"/>
                </a:solidFill>
                <a:effectLst/>
                <a:latin typeface="Open Sans"/>
              </a:rPr>
              <a:t>Tercer </a:t>
            </a:r>
            <a:r>
              <a:rPr lang="en-GB" b="1" i="0" dirty="0" err="1">
                <a:solidFill>
                  <a:srgbClr val="282828"/>
                </a:solidFill>
                <a:effectLst/>
                <a:latin typeface="Open Sans"/>
              </a:rPr>
              <a:t>piso</a:t>
            </a:r>
            <a:endParaRPr lang="en-GB" b="1" i="0" dirty="0">
              <a:solidFill>
                <a:srgbClr val="282828"/>
              </a:solidFill>
              <a:effectLst/>
              <a:latin typeface="Open Sans"/>
            </a:endParaRPr>
          </a:p>
          <a:p>
            <a:r>
              <a:rPr lang="es-ES" sz="1200" kern="1200" dirty="0">
                <a:solidFill>
                  <a:schemeClr val="tx1"/>
                </a:solidFill>
                <a:effectLst/>
                <a:latin typeface="+mn-lt"/>
                <a:ea typeface="+mn-ea"/>
                <a:cs typeface="+mn-cs"/>
              </a:rPr>
              <a:t>La persona acepta y se identifica con as creencias del grupo radical. Subir al siguiente escalón se hace más fácil.</a:t>
            </a:r>
          </a:p>
          <a:p>
            <a:pPr algn="l" fontAlgn="base"/>
            <a:endParaRPr lang="en-GB" b="1" i="0" dirty="0">
              <a:solidFill>
                <a:srgbClr val="282828"/>
              </a:solidFill>
              <a:effectLst/>
              <a:latin typeface="Open Sans"/>
            </a:endParaRPr>
          </a:p>
          <a:p>
            <a:pPr algn="l" fontAlgn="base"/>
            <a:r>
              <a:rPr lang="en-GB" b="1" i="0" dirty="0">
                <a:solidFill>
                  <a:srgbClr val="282828"/>
                </a:solidFill>
                <a:effectLst/>
                <a:latin typeface="Open Sans"/>
              </a:rPr>
              <a:t>Cuarto </a:t>
            </a:r>
            <a:r>
              <a:rPr lang="en-GB" b="1" i="0" dirty="0" err="1">
                <a:solidFill>
                  <a:srgbClr val="282828"/>
                </a:solidFill>
                <a:effectLst/>
                <a:latin typeface="Open Sans"/>
              </a:rPr>
              <a:t>piso</a:t>
            </a:r>
            <a:endParaRPr lang="en-GB" b="1" i="0" dirty="0">
              <a:solidFill>
                <a:srgbClr val="282828"/>
              </a:solidFill>
              <a:effectLst/>
              <a:latin typeface="Open Sans"/>
            </a:endParaRPr>
          </a:p>
          <a:p>
            <a:r>
              <a:rPr lang="es-ES" sz="1200" kern="1200" dirty="0">
                <a:solidFill>
                  <a:schemeClr val="tx1"/>
                </a:solidFill>
                <a:effectLst/>
                <a:latin typeface="+mn-lt"/>
                <a:ea typeface="+mn-ea"/>
                <a:cs typeface="+mn-cs"/>
              </a:rPr>
              <a:t>El grupo radical y sus ideales son centrales en su vida. Justifica las acciones terroristas.</a:t>
            </a:r>
          </a:p>
          <a:p>
            <a:pPr algn="l" fontAlgn="base"/>
            <a:endParaRPr lang="en-GB" b="1" i="0" dirty="0">
              <a:solidFill>
                <a:srgbClr val="282828"/>
              </a:solidFill>
              <a:effectLst/>
              <a:latin typeface="Open Sans"/>
            </a:endParaRPr>
          </a:p>
          <a:p>
            <a:pPr algn="l" fontAlgn="base"/>
            <a:r>
              <a:rPr lang="en-GB" b="1" i="0" dirty="0">
                <a:solidFill>
                  <a:srgbClr val="282828"/>
                </a:solidFill>
                <a:effectLst/>
                <a:latin typeface="Open Sans"/>
              </a:rPr>
              <a:t>Quinto </a:t>
            </a:r>
            <a:r>
              <a:rPr lang="en-GB" b="1" i="0" dirty="0" err="1">
                <a:solidFill>
                  <a:srgbClr val="282828"/>
                </a:solidFill>
                <a:effectLst/>
                <a:latin typeface="Open Sans"/>
              </a:rPr>
              <a:t>piso</a:t>
            </a:r>
            <a:endParaRPr lang="en-GB" b="1" i="0" dirty="0">
              <a:solidFill>
                <a:srgbClr val="282828"/>
              </a:solidFill>
              <a:effectLst/>
              <a:latin typeface="Open Sans"/>
            </a:endParaRPr>
          </a:p>
          <a:p>
            <a:r>
              <a:rPr lang="es-ES" sz="1200" kern="1200" dirty="0">
                <a:solidFill>
                  <a:schemeClr val="tx1"/>
                </a:solidFill>
                <a:effectLst/>
                <a:latin typeface="+mn-lt"/>
                <a:ea typeface="+mn-ea"/>
                <a:cs typeface="+mn-cs"/>
              </a:rPr>
              <a:t>En el quito escalón esta preparado para cometer actos terroristas. Evita todo lo que pueda detenerle.</a:t>
            </a:r>
          </a:p>
          <a:p>
            <a:pPr algn="l" fontAlgn="base"/>
            <a:endParaRPr lang="nl-NL" b="1" i="0" dirty="0">
              <a:solidFill>
                <a:srgbClr val="282828"/>
              </a:solidFill>
              <a:effectLst/>
              <a:latin typeface="Open Sans"/>
            </a:endParaRPr>
          </a:p>
          <a:p>
            <a:r>
              <a:rPr lang="es-ES" sz="1200" kern="1200" dirty="0">
                <a:solidFill>
                  <a:schemeClr val="tx1"/>
                </a:solidFill>
                <a:effectLst/>
                <a:latin typeface="+mn-lt"/>
                <a:ea typeface="+mn-ea"/>
                <a:cs typeface="+mn-cs"/>
              </a:rPr>
              <a:t>El modelo de la escalera representa un proceso de toma de decisiones. El proceso de radicalización es el movimiento de un escalón al siguiente. En cada “piso” hay puertas que se pueden abrir o no. Que alguien se quede en una planta o se mueve a la siguiente depende de si las puertas y las habitaciones se le muestran abiertas o cerradas. Cuanto más sube alguien, menos opciones ve. Esto puede significar que el uso de violencia parece ser el único resultado final.</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11</a:t>
            </a:fld>
            <a:endParaRPr lang="en-US"/>
          </a:p>
        </p:txBody>
      </p:sp>
    </p:spTree>
    <p:extLst>
      <p:ext uri="{BB962C8B-B14F-4D97-AF65-F5344CB8AC3E}">
        <p14:creationId xmlns:p14="http://schemas.microsoft.com/office/powerpoint/2010/main" val="412021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Esta</a:t>
            </a:r>
            <a:r>
              <a:rPr lang="en-US" baseline="0" dirty="0"/>
              <a:t> la </a:t>
            </a:r>
            <a:r>
              <a:rPr lang="en-US" baseline="0" dirty="0" err="1"/>
              <a:t>usó</a:t>
            </a:r>
            <a:r>
              <a:rPr lang="en-US" baseline="0" dirty="0"/>
              <a:t> </a:t>
            </a:r>
            <a:r>
              <a:rPr lang="en-US" baseline="0" dirty="0" err="1"/>
              <a:t>Feddes</a:t>
            </a:r>
            <a:r>
              <a:rPr lang="en-US" baseline="0" dirty="0"/>
              <a:t> et al. (2015), </a:t>
            </a:r>
            <a:r>
              <a:rPr lang="en-US" baseline="0" dirty="0" err="1"/>
              <a:t>quienes</a:t>
            </a:r>
            <a:r>
              <a:rPr lang="en-US" baseline="0" dirty="0"/>
              <a:t> </a:t>
            </a:r>
            <a:r>
              <a:rPr lang="es-ES" sz="1200" kern="1200" dirty="0">
                <a:solidFill>
                  <a:schemeClr val="tx1"/>
                </a:solidFill>
                <a:effectLst/>
                <a:latin typeface="+mn-lt"/>
                <a:ea typeface="+mn-ea"/>
                <a:cs typeface="+mn-cs"/>
              </a:rPr>
              <a:t>describen como cierta sensibilidad puede llevar a la exploración, la cual puede llevar a ser miembro de ciertos grupos extremistas, lo cual puede llevar a actividades terroristas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nl-NL" sz="1200" b="0" i="0" kern="1200" dirty="0">
                <a:solidFill>
                  <a:schemeClr val="tx1"/>
                </a:solidFill>
                <a:effectLst/>
                <a:latin typeface="+mn-lt"/>
                <a:ea typeface="+mn-ea"/>
                <a:cs typeface="+mn-cs"/>
              </a:rPr>
              <a:t>Antecedentes:</a:t>
            </a:r>
          </a:p>
          <a:p>
            <a:endParaRPr lang="nl-NL" sz="1200" b="0" i="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siguiente modelo es parcialmente similar (texto para explicar el modelo de </a:t>
            </a:r>
            <a:r>
              <a:rPr lang="es-ES" sz="1200" kern="1200" dirty="0" err="1">
                <a:solidFill>
                  <a:schemeClr val="tx1"/>
                </a:solidFill>
                <a:effectLst/>
                <a:latin typeface="+mn-lt"/>
                <a:ea typeface="+mn-ea"/>
                <a:cs typeface="+mn-cs"/>
              </a:rPr>
              <a:t>Feddes</a:t>
            </a:r>
            <a:r>
              <a:rPr lang="es-ES" sz="1200"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a:t>
            </a:r>
          </a:p>
          <a:p>
            <a:pPr marL="0" indent="0">
              <a:buFont typeface="Arial" panose="020B0604020202020204" pitchFamily="34" charset="0"/>
              <a:buNone/>
            </a:pPr>
            <a:r>
              <a:rPr lang="es-ES" sz="1200" kern="1200" dirty="0">
                <a:solidFill>
                  <a:schemeClr val="tx1"/>
                </a:solidFill>
                <a:effectLst/>
                <a:latin typeface="+mn-lt"/>
                <a:ea typeface="+mn-ea"/>
                <a:cs typeface="+mn-cs"/>
              </a:rPr>
              <a:t>La literatura distingue a menudo cuatro etapas en el proceso de radicalización </a:t>
            </a: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Verhagen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Reitsma</a:t>
            </a:r>
            <a:r>
              <a:rPr lang="en-GB" sz="1200" b="0" i="0" kern="1200" dirty="0">
                <a:solidFill>
                  <a:schemeClr val="tx1"/>
                </a:solidFill>
                <a:effectLst/>
                <a:latin typeface="+mn-lt"/>
                <a:ea typeface="+mn-ea"/>
                <a:cs typeface="+mn-cs"/>
              </a:rPr>
              <a:t> &amp; </a:t>
            </a:r>
            <a:r>
              <a:rPr lang="en-GB" sz="1200" b="0" i="0" kern="1200" dirty="0" err="1">
                <a:solidFill>
                  <a:schemeClr val="tx1"/>
                </a:solidFill>
                <a:effectLst/>
                <a:latin typeface="+mn-lt"/>
                <a:ea typeface="+mn-ea"/>
                <a:cs typeface="+mn-cs"/>
              </a:rPr>
              <a:t>Spee</a:t>
            </a:r>
            <a:r>
              <a:rPr lang="en-GB" sz="1200" b="0" i="0" kern="1200" dirty="0">
                <a:solidFill>
                  <a:schemeClr val="tx1"/>
                </a:solidFill>
                <a:effectLst/>
                <a:latin typeface="+mn-lt"/>
                <a:ea typeface="+mn-ea"/>
                <a:cs typeface="+mn-cs"/>
              </a:rPr>
              <a:t>, 2010 and School &amp; Safety, </a:t>
            </a:r>
            <a:r>
              <a:rPr lang="en-GB" sz="1200" b="0" i="0" kern="1200" dirty="0" err="1">
                <a:solidFill>
                  <a:schemeClr val="tx1"/>
                </a:solidFill>
                <a:effectLst/>
                <a:latin typeface="+mn-lt"/>
                <a:ea typeface="+mn-ea"/>
                <a:cs typeface="+mn-cs"/>
              </a:rPr>
              <a:t>z.j</a:t>
            </a:r>
            <a:r>
              <a:rPr lang="en-GB" sz="1200" b="0" i="0" kern="1200" dirty="0">
                <a:solidFill>
                  <a:schemeClr val="tx1"/>
                </a:solidFill>
                <a:effectLst/>
                <a:latin typeface="+mn-lt"/>
                <a:ea typeface="+mn-ea"/>
                <a:cs typeface="+mn-cs"/>
              </a:rPr>
              <a:t>.).</a:t>
            </a:r>
          </a:p>
          <a:p>
            <a:pPr marL="228600" lvl="0" indent="-228600">
              <a:buFont typeface="+mj-lt"/>
              <a:buAutoNum type="arabicPeriod"/>
            </a:pPr>
            <a:r>
              <a:rPr lang="es-ES" sz="1200" kern="1200" dirty="0">
                <a:solidFill>
                  <a:schemeClr val="tx1"/>
                </a:solidFill>
                <a:effectLst/>
                <a:latin typeface="+mn-lt"/>
                <a:ea typeface="+mn-ea"/>
                <a:cs typeface="+mn-cs"/>
              </a:rPr>
              <a:t>En la primera etapa una persona o grupo de personas se enfrenta a desarrollos negativos que pueden ser un caldo de cultivo para la radicalización. Los factores contextuales están entonces presentes, lo cual puede ser un factor de riesgo para el desarrollo del pensamiento radical. La juventud puede ser particularmente vulnerables a ser sensibles porque están desarrollando su identidad, a menudo incierta, etc. Nos centraremos mas en esto cuando se describan los factores causales.</a:t>
            </a:r>
          </a:p>
          <a:p>
            <a:pPr marL="228600" lvl="0" indent="-228600">
              <a:buFont typeface="+mj-lt"/>
              <a:buAutoNum type="arabicPeriod"/>
            </a:pPr>
            <a:r>
              <a:rPr lang="es-ES" sz="1200" kern="1200" dirty="0">
                <a:solidFill>
                  <a:schemeClr val="tx1"/>
                </a:solidFill>
                <a:effectLst/>
                <a:latin typeface="+mn-lt"/>
                <a:ea typeface="+mn-ea"/>
                <a:cs typeface="+mn-cs"/>
              </a:rPr>
              <a:t>En la segunda etapa, una persona o un grupo buscan su propia identidad, significado, perspectivas de futuro... y que es susceptible ante ideas radicales en mayor o menor medida. Si la sociedad predominante y sus padres no ofrecen respuestas satisfactorias puede que las encuentren en grupos e ideologías radicales y entren en la siguiente etapa.</a:t>
            </a:r>
          </a:p>
          <a:p>
            <a:pPr marL="228600" lvl="0" indent="-228600">
              <a:buFont typeface="+mj-lt"/>
              <a:buAutoNum type="arabicPeriod"/>
            </a:pPr>
            <a:r>
              <a:rPr lang="es-ES" sz="1200" kern="1200" dirty="0">
                <a:solidFill>
                  <a:schemeClr val="tx1"/>
                </a:solidFill>
                <a:effectLst/>
                <a:latin typeface="+mn-lt"/>
                <a:ea typeface="+mn-ea"/>
                <a:cs typeface="+mn-cs"/>
              </a:rPr>
              <a:t>En la tercera etapa, una persona o un grupo sensible a las ideas radicales está ya más o menos radicalizado y comienza a extender sus ideas.</a:t>
            </a:r>
          </a:p>
          <a:p>
            <a:pPr marL="228600" lvl="0" indent="-228600">
              <a:buFont typeface="+mj-lt"/>
              <a:buAutoNum type="arabicPeriod"/>
            </a:pPr>
            <a:r>
              <a:rPr lang="es-ES" sz="1200" kern="1200" dirty="0">
                <a:solidFill>
                  <a:schemeClr val="tx1"/>
                </a:solidFill>
                <a:effectLst/>
                <a:latin typeface="+mn-lt"/>
                <a:ea typeface="+mn-ea"/>
                <a:cs typeface="+mn-cs"/>
              </a:rPr>
              <a:t>En la cuarta etapa, una persona o un grupo se radicaliza más y está preparado para usar medios antidemocráticos y violencia para conseguir sus ideales</a:t>
            </a:r>
            <a:r>
              <a:rPr lang="en-GB" sz="1200" b="0" i="0" kern="1200" dirty="0">
                <a:solidFill>
                  <a:schemeClr val="tx1"/>
                </a:solidFill>
                <a:effectLst/>
                <a:latin typeface="+mn-lt"/>
                <a:ea typeface="+mn-ea"/>
                <a:cs typeface="+mn-cs"/>
              </a:rPr>
              <a:t>.</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0" lvl="0" indent="0">
              <a:buFont typeface="+mj-lt"/>
              <a:buNone/>
            </a:pPr>
            <a:r>
              <a:rPr lang="es-ES" sz="1200" kern="1200" dirty="0">
                <a:solidFill>
                  <a:schemeClr val="tx1"/>
                </a:solidFill>
                <a:effectLst/>
                <a:latin typeface="+mn-lt"/>
                <a:ea typeface="+mn-ea"/>
                <a:cs typeface="+mn-cs"/>
              </a:rPr>
              <a:t>El problema con estos modelos es que, en realidad, las personas no siguen los diferentes niveles fácilmente distinguibles. Así que para un profesional será muy difícil discernir si alguien está en la primera planta, en la segunda o en la planta baja. Aun así, te da una idea del proceso.</a:t>
            </a:r>
          </a:p>
          <a:p>
            <a:pPr marL="0" indent="0">
              <a:buFont typeface="+mj-lt"/>
              <a:buNone/>
            </a:pP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12</a:t>
            </a:fld>
            <a:endParaRPr lang="en-US"/>
          </a:p>
        </p:txBody>
      </p:sp>
    </p:spTree>
    <p:extLst>
      <p:ext uri="{BB962C8B-B14F-4D97-AF65-F5344CB8AC3E}">
        <p14:creationId xmlns:p14="http://schemas.microsoft.com/office/powerpoint/2010/main" val="5769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algn="l"/>
            <a:r>
              <a:rPr lang="es-ES" sz="1200" kern="1200" dirty="0">
                <a:solidFill>
                  <a:schemeClr val="tx1"/>
                </a:solidFill>
                <a:effectLst/>
                <a:latin typeface="+mn-lt"/>
                <a:ea typeface="+mn-ea"/>
                <a:cs typeface="+mn-cs"/>
              </a:rPr>
              <a:t>Saber cuándo las opiniones extremas se convierten en peligrosas es difícil, y los signos de la radicalización no son siempre obvios</a:t>
            </a:r>
            <a:r>
              <a:rPr lang="en-GB" b="0" i="0" dirty="0">
                <a:solidFill>
                  <a:srgbClr val="575757"/>
                </a:solidFill>
                <a:effectLst/>
                <a:latin typeface="OpenSansRegular"/>
              </a:rPr>
              <a:t>.</a:t>
            </a:r>
          </a:p>
          <a:p>
            <a:pPr algn="l"/>
            <a:r>
              <a:rPr lang="es-ES" sz="1200" kern="1200" dirty="0">
                <a:solidFill>
                  <a:schemeClr val="tx1"/>
                </a:solidFill>
                <a:effectLst/>
                <a:latin typeface="+mn-lt"/>
                <a:ea typeface="+mn-ea"/>
                <a:cs typeface="+mn-cs"/>
              </a:rPr>
              <a:t>No hay un perfil único de persona con probabilidades de hacerse extremista ni un único indicador de cuando una persona puede llegar a adoptar la violencia para apoyar ideas </a:t>
            </a:r>
            <a:r>
              <a:rPr lang="es-ES" sz="1200" kern="1200" dirty="0" err="1">
                <a:solidFill>
                  <a:schemeClr val="tx1"/>
                </a:solidFill>
                <a:effectLst/>
                <a:latin typeface="+mn-lt"/>
                <a:ea typeface="+mn-ea"/>
                <a:cs typeface="+mn-cs"/>
              </a:rPr>
              <a:t>extre</a:t>
            </a:r>
            <a:r>
              <a:rPr lang="en-GB" b="0" i="0" dirty="0">
                <a:solidFill>
                  <a:srgbClr val="575757"/>
                </a:solidFill>
                <a:effectLst/>
                <a:latin typeface="OpenSansRegular"/>
              </a:rPr>
              <a:t>.</a:t>
            </a:r>
          </a:p>
          <a:p>
            <a:pPr algn="l"/>
            <a:endParaRPr lang="en-GB" b="0" i="0" dirty="0">
              <a:solidFill>
                <a:srgbClr val="575757"/>
              </a:solidFill>
              <a:effectLst/>
              <a:latin typeface="OpenSansRegular"/>
            </a:endParaRPr>
          </a:p>
          <a:p>
            <a:pPr algn="l"/>
            <a:r>
              <a:rPr lang="en-GB" b="0" i="0" dirty="0" err="1">
                <a:solidFill>
                  <a:srgbClr val="575757"/>
                </a:solidFill>
                <a:effectLst/>
                <a:latin typeface="OpenSansRegular"/>
              </a:rPr>
              <a:t>Vídeo</a:t>
            </a:r>
            <a:r>
              <a:rPr lang="en-GB" b="0" i="0" dirty="0">
                <a:solidFill>
                  <a:srgbClr val="575757"/>
                </a:solidFill>
                <a:effectLst/>
                <a:latin typeface="OpenSansRegular"/>
              </a:rPr>
              <a:t> (1.48 </a:t>
            </a:r>
            <a:r>
              <a:rPr lang="en-GB" b="0" i="0" dirty="0" err="1">
                <a:solidFill>
                  <a:srgbClr val="575757"/>
                </a:solidFill>
                <a:effectLst/>
                <a:latin typeface="OpenSansRegular"/>
              </a:rPr>
              <a:t>minutos</a:t>
            </a:r>
            <a:r>
              <a:rPr lang="en-GB" b="0" i="0" dirty="0">
                <a:solidFill>
                  <a:srgbClr val="575757"/>
                </a:solidFill>
                <a:effectLst/>
                <a:latin typeface="OpenSansRegular"/>
              </a:rPr>
              <a:t>) van </a:t>
            </a:r>
            <a:r>
              <a:rPr lang="en-GB" b="0" i="0" dirty="0" err="1">
                <a:solidFill>
                  <a:srgbClr val="575757"/>
                </a:solidFill>
                <a:effectLst/>
                <a:latin typeface="OpenSansRegular"/>
              </a:rPr>
              <a:t>Christianne</a:t>
            </a:r>
            <a:r>
              <a:rPr lang="en-GB" b="0" i="0" dirty="0">
                <a:solidFill>
                  <a:srgbClr val="575757"/>
                </a:solidFill>
                <a:effectLst/>
                <a:latin typeface="OpenSansRegular"/>
              </a:rPr>
              <a:t> Boudreau </a:t>
            </a:r>
            <a:r>
              <a:rPr lang="es-ES" sz="1200" kern="1200" dirty="0">
                <a:solidFill>
                  <a:schemeClr val="tx1"/>
                </a:solidFill>
                <a:effectLst/>
                <a:latin typeface="+mn-lt"/>
                <a:ea typeface="+mn-ea"/>
                <a:cs typeface="+mn-cs"/>
              </a:rPr>
              <a:t>sobre los signos que mostró su hijo durante la radicalización</a:t>
            </a:r>
            <a:r>
              <a:rPr lang="en-GB" b="0" i="0" dirty="0">
                <a:solidFill>
                  <a:srgbClr val="575757"/>
                </a:solidFill>
                <a:effectLst/>
                <a:latin typeface="OpenSansRegular"/>
              </a:rPr>
              <a:t>: https://www.youtube.com/watch?v=7Qm49T9C2sM (</a:t>
            </a:r>
            <a:r>
              <a:rPr lang="en-GB" b="0" i="0" dirty="0" err="1">
                <a:solidFill>
                  <a:srgbClr val="575757"/>
                </a:solidFill>
                <a:effectLst/>
                <a:latin typeface="OpenSansRegular"/>
              </a:rPr>
              <a:t>clica</a:t>
            </a:r>
            <a:r>
              <a:rPr lang="en-GB" b="0" i="0" dirty="0">
                <a:solidFill>
                  <a:srgbClr val="575757"/>
                </a:solidFill>
                <a:effectLst/>
                <a:latin typeface="OpenSansRegular"/>
              </a:rPr>
              <a:t> </a:t>
            </a:r>
            <a:r>
              <a:rPr lang="en-GB" b="0" i="0" dirty="0" err="1">
                <a:solidFill>
                  <a:srgbClr val="575757"/>
                </a:solidFill>
                <a:effectLst/>
                <a:latin typeface="OpenSansRegular"/>
              </a:rPr>
              <a:t>en</a:t>
            </a:r>
            <a:r>
              <a:rPr lang="en-GB" b="0" i="0" dirty="0">
                <a:solidFill>
                  <a:srgbClr val="575757"/>
                </a:solidFill>
                <a:effectLst/>
                <a:latin typeface="OpenSansRegular"/>
              </a:rPr>
              <a:t> </a:t>
            </a:r>
            <a:r>
              <a:rPr lang="en-GB" b="0" i="1" dirty="0" err="1">
                <a:solidFill>
                  <a:srgbClr val="575757"/>
                </a:solidFill>
                <a:effectLst/>
                <a:latin typeface="OpenSansRegular"/>
              </a:rPr>
              <a:t>posibles</a:t>
            </a:r>
            <a:r>
              <a:rPr lang="en-GB" b="0" i="1" dirty="0">
                <a:solidFill>
                  <a:srgbClr val="575757"/>
                </a:solidFill>
                <a:effectLst/>
                <a:latin typeface="OpenSansRegular"/>
              </a:rPr>
              <a:t> </a:t>
            </a:r>
            <a:r>
              <a:rPr lang="en-GB" b="0" i="1" dirty="0" err="1">
                <a:solidFill>
                  <a:srgbClr val="575757"/>
                </a:solidFill>
                <a:effectLst/>
                <a:latin typeface="OpenSansRegular"/>
              </a:rPr>
              <a:t>señales</a:t>
            </a:r>
            <a:r>
              <a:rPr lang="en-GB" b="0" i="0" dirty="0">
                <a:solidFill>
                  <a:srgbClr val="575757"/>
                </a:solidFill>
                <a:effectLst/>
                <a:latin typeface="OpenSansRegular"/>
              </a:rPr>
              <a:t>)</a:t>
            </a:r>
          </a:p>
          <a:p>
            <a:pPr algn="l"/>
            <a:endParaRPr lang="en-GB" b="0" i="0" dirty="0">
              <a:solidFill>
                <a:srgbClr val="575757"/>
              </a:solidFill>
              <a:effectLst/>
              <a:latin typeface="OpenSansRegular"/>
            </a:endParaRPr>
          </a:p>
          <a:p>
            <a:pPr algn="l"/>
            <a:r>
              <a:rPr lang="es-ES" sz="1200" kern="1200" dirty="0">
                <a:solidFill>
                  <a:schemeClr val="tx1"/>
                </a:solidFill>
                <a:effectLst/>
                <a:latin typeface="+mn-lt"/>
                <a:ea typeface="+mn-ea"/>
                <a:cs typeface="+mn-cs"/>
              </a:rPr>
              <a:t>Puede resultar difícil distinguir la radicalización, pero los signos pueden indicar si un niño está siendo radicalizado incluyen</a:t>
            </a:r>
            <a:r>
              <a:rPr lang="en-GB" b="0" i="0" dirty="0">
                <a:solidFill>
                  <a:srgbClr val="575757"/>
                </a:solidFill>
                <a:effectLst/>
                <a:latin typeface="OpenSansRegular"/>
              </a:rPr>
              <a:t>:</a:t>
            </a:r>
          </a:p>
          <a:p>
            <a:pPr marL="171450" indent="-171450">
              <a:buFont typeface="Arial" panose="020B0604020202020204" pitchFamily="34" charset="0"/>
              <a:buChar char="•"/>
            </a:pPr>
            <a:r>
              <a:rPr lang="en-GB" dirty="0" err="1">
                <a:latin typeface="OpenSansRegular"/>
              </a:rPr>
              <a:t>cambios</a:t>
            </a:r>
            <a:r>
              <a:rPr lang="en-GB" dirty="0">
                <a:latin typeface="OpenSansRegular"/>
              </a:rPr>
              <a:t> </a:t>
            </a:r>
            <a:r>
              <a:rPr lang="en-GB" dirty="0" err="1">
                <a:latin typeface="OpenSansRegular"/>
              </a:rPr>
              <a:t>en</a:t>
            </a:r>
            <a:r>
              <a:rPr lang="en-GB" dirty="0">
                <a:latin typeface="OpenSansRegular"/>
              </a:rPr>
              <a:t> el </a:t>
            </a:r>
            <a:r>
              <a:rPr lang="en-GB" dirty="0" err="1">
                <a:latin typeface="OpenSansRegular"/>
              </a:rPr>
              <a:t>comportamiento</a:t>
            </a:r>
            <a:endParaRPr lang="en-GB" dirty="0">
              <a:latin typeface="OpenSansRegular"/>
            </a:endParaRPr>
          </a:p>
          <a:p>
            <a:pPr marL="171450" indent="-171450">
              <a:buFont typeface="Arial" panose="020B0604020202020204" pitchFamily="34" charset="0"/>
              <a:buChar char="•"/>
            </a:pPr>
            <a:r>
              <a:rPr lang="en-GB" dirty="0" err="1">
                <a:latin typeface="OpenSansRegular"/>
              </a:rPr>
              <a:t>cambios</a:t>
            </a:r>
            <a:r>
              <a:rPr lang="en-GB" dirty="0">
                <a:latin typeface="OpenSansRegular"/>
              </a:rPr>
              <a:t> </a:t>
            </a:r>
            <a:r>
              <a:rPr lang="en-GB" dirty="0" err="1">
                <a:latin typeface="OpenSansRegular"/>
              </a:rPr>
              <a:t>en</a:t>
            </a:r>
            <a:r>
              <a:rPr lang="en-GB" dirty="0">
                <a:latin typeface="OpenSansRegular"/>
              </a:rPr>
              <a:t> el </a:t>
            </a:r>
            <a:r>
              <a:rPr lang="en-GB" dirty="0" err="1">
                <a:latin typeface="OpenSansRegular"/>
              </a:rPr>
              <a:t>círculo</a:t>
            </a:r>
            <a:r>
              <a:rPr lang="en-GB" dirty="0">
                <a:latin typeface="OpenSansRegular"/>
              </a:rPr>
              <a:t> de amigos</a:t>
            </a:r>
          </a:p>
          <a:p>
            <a:pPr marL="171450" indent="-171450">
              <a:buFont typeface="Arial" panose="020B0604020202020204" pitchFamily="34" charset="0"/>
              <a:buChar char="•"/>
            </a:pPr>
            <a:r>
              <a:rPr lang="en-GB" dirty="0" err="1">
                <a:latin typeface="OpenSansRegular"/>
              </a:rPr>
              <a:t>aislarse</a:t>
            </a:r>
            <a:r>
              <a:rPr lang="en-GB" dirty="0">
                <a:latin typeface="OpenSansRegular"/>
              </a:rPr>
              <a:t> de </a:t>
            </a:r>
            <a:r>
              <a:rPr lang="en-GB" dirty="0" err="1">
                <a:latin typeface="OpenSansRegular"/>
              </a:rPr>
              <a:t>familia</a:t>
            </a:r>
            <a:r>
              <a:rPr lang="en-GB" dirty="0">
                <a:latin typeface="OpenSansRegular"/>
              </a:rPr>
              <a:t> y amigos</a:t>
            </a:r>
          </a:p>
          <a:p>
            <a:pPr marL="171450" indent="-171450">
              <a:buFont typeface="Arial" panose="020B0604020202020204" pitchFamily="34" charset="0"/>
              <a:buChar char="•"/>
            </a:pPr>
            <a:r>
              <a:rPr lang="en-GB" dirty="0" err="1">
                <a:latin typeface="OpenSansRegular"/>
              </a:rPr>
              <a:t>hablar</a:t>
            </a:r>
            <a:r>
              <a:rPr lang="en-GB" dirty="0">
                <a:latin typeface="OpenSansRegular"/>
              </a:rPr>
              <a:t> </a:t>
            </a:r>
            <a:r>
              <a:rPr lang="en-GB" dirty="0" err="1">
                <a:latin typeface="OpenSansRegular"/>
              </a:rPr>
              <a:t>como</a:t>
            </a:r>
            <a:r>
              <a:rPr lang="en-GB" dirty="0">
                <a:latin typeface="OpenSansRegular"/>
              </a:rPr>
              <a:t> </a:t>
            </a:r>
            <a:r>
              <a:rPr lang="en-GB" dirty="0" err="1">
                <a:latin typeface="OpenSansRegular"/>
              </a:rPr>
              <a:t>si</a:t>
            </a:r>
            <a:r>
              <a:rPr lang="en-GB" dirty="0">
                <a:latin typeface="OpenSansRegular"/>
              </a:rPr>
              <a:t> </a:t>
            </a:r>
            <a:r>
              <a:rPr lang="en-GB" dirty="0" err="1">
                <a:latin typeface="OpenSansRegular"/>
              </a:rPr>
              <a:t>fuera</a:t>
            </a:r>
            <a:r>
              <a:rPr lang="en-GB" dirty="0">
                <a:latin typeface="OpenSansRegular"/>
              </a:rPr>
              <a:t> un </a:t>
            </a:r>
            <a:r>
              <a:rPr lang="en-GB" dirty="0" err="1">
                <a:latin typeface="OpenSansRegular"/>
              </a:rPr>
              <a:t>discurso</a:t>
            </a:r>
            <a:r>
              <a:rPr lang="en-GB" dirty="0">
                <a:latin typeface="OpenSansRegular"/>
              </a:rPr>
              <a:t> con </a:t>
            </a:r>
            <a:r>
              <a:rPr lang="en-GB" dirty="0" err="1">
                <a:latin typeface="OpenSansRegular"/>
              </a:rPr>
              <a:t>guión</a:t>
            </a:r>
            <a:endParaRPr lang="en-GB" dirty="0">
              <a:latin typeface="OpenSansRegular"/>
            </a:endParaRPr>
          </a:p>
          <a:p>
            <a:pPr marL="171450" indent="-171450">
              <a:buFont typeface="Arial" panose="020B0604020202020204" pitchFamily="34" charset="0"/>
              <a:buChar char="•"/>
            </a:pPr>
            <a:r>
              <a:rPr lang="en-GB" dirty="0" err="1">
                <a:latin typeface="OpenSansRegular"/>
              </a:rPr>
              <a:t>falta</a:t>
            </a:r>
            <a:r>
              <a:rPr lang="en-GB" dirty="0">
                <a:latin typeface="OpenSansRegular"/>
              </a:rPr>
              <a:t> de </a:t>
            </a:r>
            <a:r>
              <a:rPr lang="en-GB" dirty="0" err="1">
                <a:latin typeface="OpenSansRegular"/>
              </a:rPr>
              <a:t>voluntad</a:t>
            </a:r>
            <a:r>
              <a:rPr lang="en-GB" dirty="0">
                <a:latin typeface="OpenSansRegular"/>
              </a:rPr>
              <a:t> o </a:t>
            </a:r>
            <a:r>
              <a:rPr lang="en-GB" dirty="0" err="1">
                <a:latin typeface="OpenSansRegular"/>
              </a:rPr>
              <a:t>incapacidad</a:t>
            </a:r>
            <a:r>
              <a:rPr lang="en-GB" dirty="0">
                <a:latin typeface="OpenSansRegular"/>
              </a:rPr>
              <a:t> para </a:t>
            </a:r>
            <a:r>
              <a:rPr lang="en-GB" dirty="0" err="1">
                <a:latin typeface="OpenSansRegular"/>
              </a:rPr>
              <a:t>discutir</a:t>
            </a:r>
            <a:r>
              <a:rPr lang="en-GB" dirty="0">
                <a:latin typeface="OpenSansRegular"/>
              </a:rPr>
              <a:t> </a:t>
            </a:r>
            <a:r>
              <a:rPr lang="en-GB" dirty="0" err="1">
                <a:latin typeface="OpenSansRegular"/>
              </a:rPr>
              <a:t>distintas</a:t>
            </a:r>
            <a:r>
              <a:rPr lang="en-GB" dirty="0">
                <a:latin typeface="OpenSansRegular"/>
              </a:rPr>
              <a:t> </a:t>
            </a:r>
            <a:r>
              <a:rPr lang="en-GB" dirty="0" err="1">
                <a:latin typeface="OpenSansRegular"/>
              </a:rPr>
              <a:t>opiniones</a:t>
            </a:r>
            <a:endParaRPr lang="en-GB" dirty="0">
              <a:latin typeface="OpenSansRegular"/>
            </a:endParaRPr>
          </a:p>
          <a:p>
            <a:pPr marL="171450" indent="-171450">
              <a:buFont typeface="Arial" panose="020B0604020202020204" pitchFamily="34" charset="0"/>
              <a:buChar char="•"/>
            </a:pPr>
            <a:r>
              <a:rPr lang="en-GB" dirty="0" err="1">
                <a:latin typeface="OpenSansRegular"/>
              </a:rPr>
              <a:t>Repentina</a:t>
            </a:r>
            <a:r>
              <a:rPr lang="en-GB" dirty="0">
                <a:latin typeface="OpenSansRegular"/>
              </a:rPr>
              <a:t> </a:t>
            </a:r>
            <a:r>
              <a:rPr lang="en-GB" dirty="0" err="1">
                <a:latin typeface="OpenSansRegular"/>
              </a:rPr>
              <a:t>actitud</a:t>
            </a:r>
            <a:r>
              <a:rPr lang="en-GB" dirty="0">
                <a:latin typeface="OpenSansRegular"/>
              </a:rPr>
              <a:t> </a:t>
            </a:r>
            <a:r>
              <a:rPr lang="en-GB" dirty="0" err="1">
                <a:latin typeface="OpenSansRegular"/>
              </a:rPr>
              <a:t>irrespetuosa</a:t>
            </a:r>
            <a:r>
              <a:rPr lang="en-GB" dirty="0">
                <a:latin typeface="OpenSansRegular"/>
              </a:rPr>
              <a:t> </a:t>
            </a:r>
            <a:r>
              <a:rPr lang="en-GB" dirty="0" err="1">
                <a:latin typeface="OpenSansRegular"/>
              </a:rPr>
              <a:t>hacia</a:t>
            </a:r>
            <a:r>
              <a:rPr lang="en-GB" dirty="0">
                <a:latin typeface="OpenSansRegular"/>
              </a:rPr>
              <a:t> los </a:t>
            </a:r>
            <a:r>
              <a:rPr lang="en-GB" dirty="0" err="1">
                <a:latin typeface="OpenSansRegular"/>
              </a:rPr>
              <a:t>demás</a:t>
            </a:r>
            <a:endParaRPr lang="en-GB" dirty="0">
              <a:latin typeface="OpenSansRegular"/>
            </a:endParaRPr>
          </a:p>
          <a:p>
            <a:pPr marL="171450" indent="-171450">
              <a:buFont typeface="Arial" panose="020B0604020202020204" pitchFamily="34" charset="0"/>
              <a:buChar char="•"/>
            </a:pPr>
            <a:r>
              <a:rPr lang="en-GB" dirty="0" err="1">
                <a:latin typeface="OpenSansRegular"/>
              </a:rPr>
              <a:t>aumento</a:t>
            </a:r>
            <a:r>
              <a:rPr lang="en-GB" dirty="0">
                <a:latin typeface="OpenSansRegular"/>
              </a:rPr>
              <a:t> </a:t>
            </a:r>
            <a:r>
              <a:rPr lang="en-GB" dirty="0" err="1">
                <a:latin typeface="OpenSansRegular"/>
              </a:rPr>
              <a:t>en</a:t>
            </a:r>
            <a:r>
              <a:rPr lang="en-GB" dirty="0">
                <a:latin typeface="OpenSansRegular"/>
              </a:rPr>
              <a:t> los </a:t>
            </a:r>
            <a:r>
              <a:rPr lang="en-GB" dirty="0" err="1">
                <a:latin typeface="OpenSansRegular"/>
              </a:rPr>
              <a:t>niveles</a:t>
            </a:r>
            <a:r>
              <a:rPr lang="en-GB" dirty="0">
                <a:latin typeface="OpenSansRegular"/>
              </a:rPr>
              <a:t> de </a:t>
            </a:r>
            <a:r>
              <a:rPr lang="en-GB" dirty="0" err="1">
                <a:latin typeface="OpenSansRegular"/>
              </a:rPr>
              <a:t>ira</a:t>
            </a:r>
            <a:endParaRPr lang="en-GB" dirty="0">
              <a:latin typeface="OpenSansRegular"/>
            </a:endParaRPr>
          </a:p>
          <a:p>
            <a:pPr marL="171450" indent="-171450">
              <a:buFont typeface="Arial" panose="020B0604020202020204" pitchFamily="34" charset="0"/>
              <a:buChar char="•"/>
            </a:pPr>
            <a:r>
              <a:rPr lang="es-ES" dirty="0">
                <a:latin typeface="OpenSansRegular"/>
              </a:rPr>
              <a:t>mayor secretismo, especialmente en torno al uso de Internet</a:t>
            </a:r>
          </a:p>
          <a:p>
            <a:pPr marL="171450" indent="-171450">
              <a:buFont typeface="Arial" panose="020B0604020202020204" pitchFamily="34" charset="0"/>
              <a:buChar char="•"/>
            </a:pPr>
            <a:r>
              <a:rPr lang="es-ES" dirty="0">
                <a:latin typeface="OpenSansRegular"/>
              </a:rPr>
              <a:t>acceder a material extremista en línea</a:t>
            </a:r>
            <a:endParaRPr lang="en-GB" dirty="0">
              <a:latin typeface="OpenSansRegular"/>
            </a:endParaRPr>
          </a:p>
          <a:p>
            <a:pPr marL="171450" indent="-171450">
              <a:buFont typeface="Arial" panose="020B0604020202020204" pitchFamily="34" charset="0"/>
              <a:buChar char="•"/>
            </a:pPr>
            <a:r>
              <a:rPr lang="en-GB" dirty="0">
                <a:latin typeface="OpenSansRegular"/>
              </a:rPr>
              <a:t>usar </a:t>
            </a:r>
            <a:r>
              <a:rPr lang="en-GB" dirty="0" err="1">
                <a:latin typeface="OpenSansRegular"/>
              </a:rPr>
              <a:t>términos</a:t>
            </a:r>
            <a:r>
              <a:rPr lang="en-GB" dirty="0">
                <a:latin typeface="OpenSansRegular"/>
              </a:rPr>
              <a:t> </a:t>
            </a:r>
            <a:r>
              <a:rPr lang="en-GB" dirty="0" err="1">
                <a:latin typeface="OpenSansRegular"/>
              </a:rPr>
              <a:t>extremistas</a:t>
            </a:r>
            <a:r>
              <a:rPr lang="en-GB" dirty="0">
                <a:latin typeface="OpenSansRegular"/>
              </a:rPr>
              <a:t> o de </a:t>
            </a:r>
            <a:r>
              <a:rPr lang="en-GB" dirty="0" err="1">
                <a:latin typeface="OpenSansRegular"/>
              </a:rPr>
              <a:t>odio</a:t>
            </a:r>
            <a:r>
              <a:rPr lang="en-GB" dirty="0">
                <a:latin typeface="OpenSansRegular"/>
              </a:rPr>
              <a:t> para </a:t>
            </a:r>
            <a:r>
              <a:rPr lang="en-GB" dirty="0" err="1">
                <a:latin typeface="OpenSansRegular"/>
              </a:rPr>
              <a:t>excluir</a:t>
            </a:r>
            <a:r>
              <a:rPr lang="en-GB" dirty="0">
                <a:latin typeface="OpenSansRegular"/>
              </a:rPr>
              <a:t> a </a:t>
            </a:r>
            <a:r>
              <a:rPr lang="en-GB" dirty="0" err="1">
                <a:latin typeface="OpenSansRegular"/>
              </a:rPr>
              <a:t>otros</a:t>
            </a:r>
            <a:r>
              <a:rPr lang="en-GB" dirty="0">
                <a:latin typeface="OpenSansRegular"/>
              </a:rPr>
              <a:t> o </a:t>
            </a:r>
            <a:r>
              <a:rPr lang="en-GB" dirty="0" err="1">
                <a:latin typeface="OpenSansRegular"/>
              </a:rPr>
              <a:t>incitar</a:t>
            </a:r>
            <a:r>
              <a:rPr lang="en-GB" dirty="0">
                <a:latin typeface="OpenSansRegular"/>
              </a:rPr>
              <a:t> a la </a:t>
            </a:r>
            <a:r>
              <a:rPr lang="en-GB" dirty="0" err="1">
                <a:latin typeface="OpenSansRegular"/>
              </a:rPr>
              <a:t>violencia</a:t>
            </a:r>
            <a:endParaRPr lang="en-GB" dirty="0">
              <a:latin typeface="OpenSansRegular"/>
            </a:endParaRPr>
          </a:p>
          <a:p>
            <a:pPr marL="171450" indent="-171450">
              <a:buFont typeface="Arial" panose="020B0604020202020204" pitchFamily="34" charset="0"/>
              <a:buChar char="•"/>
            </a:pPr>
            <a:r>
              <a:rPr lang="en-GB" dirty="0" err="1">
                <a:latin typeface="OpenSansRegular"/>
              </a:rPr>
              <a:t>escribir</a:t>
            </a:r>
            <a:r>
              <a:rPr lang="en-GB" dirty="0">
                <a:latin typeface="OpenSansRegular"/>
              </a:rPr>
              <a:t> o </a:t>
            </a:r>
            <a:r>
              <a:rPr lang="en-GB" dirty="0" err="1">
                <a:latin typeface="OpenSansRegular"/>
              </a:rPr>
              <a:t>crear</a:t>
            </a:r>
            <a:r>
              <a:rPr lang="en-GB" dirty="0">
                <a:latin typeface="OpenSansRegular"/>
              </a:rPr>
              <a:t> </a:t>
            </a:r>
            <a:r>
              <a:rPr lang="en-GB" dirty="0" err="1">
                <a:latin typeface="OpenSansRegular"/>
              </a:rPr>
              <a:t>obras</a:t>
            </a:r>
            <a:r>
              <a:rPr lang="en-GB" dirty="0">
                <a:latin typeface="OpenSansRegular"/>
              </a:rPr>
              <a:t> de </a:t>
            </a:r>
            <a:r>
              <a:rPr lang="en-GB" dirty="0" err="1">
                <a:latin typeface="OpenSansRegular"/>
              </a:rPr>
              <a:t>arte</a:t>
            </a:r>
            <a:r>
              <a:rPr lang="en-GB" dirty="0">
                <a:latin typeface="OpenSansRegular"/>
              </a:rPr>
              <a:t> que </a:t>
            </a:r>
            <a:r>
              <a:rPr lang="en-GB" dirty="0" err="1">
                <a:latin typeface="OpenSansRegular"/>
              </a:rPr>
              <a:t>promuevan</a:t>
            </a:r>
            <a:r>
              <a:rPr lang="en-GB" dirty="0">
                <a:latin typeface="OpenSansRegular"/>
              </a:rPr>
              <a:t> </a:t>
            </a:r>
            <a:r>
              <a:rPr lang="en-GB" dirty="0" err="1">
                <a:latin typeface="OpenSansRegular"/>
              </a:rPr>
              <a:t>mensajes</a:t>
            </a:r>
            <a:r>
              <a:rPr lang="en-GB" dirty="0">
                <a:latin typeface="OpenSansRegular"/>
              </a:rPr>
              <a:t> </a:t>
            </a:r>
            <a:r>
              <a:rPr lang="en-GB" dirty="0" err="1">
                <a:latin typeface="OpenSansRegular"/>
              </a:rPr>
              <a:t>extremistas</a:t>
            </a:r>
            <a:r>
              <a:rPr lang="en-GB" dirty="0">
                <a:latin typeface="OpenSansRegular"/>
              </a:rPr>
              <a:t> </a:t>
            </a:r>
            <a:r>
              <a:rPr lang="en-GB" dirty="0" err="1">
                <a:latin typeface="OpenSansRegular"/>
              </a:rPr>
              <a:t>violentos</a:t>
            </a:r>
            <a:endParaRPr lang="en-GB" b="0" i="0" dirty="0">
              <a:solidFill>
                <a:srgbClr val="575757"/>
              </a:solidFill>
              <a:effectLst/>
              <a:latin typeface="OpenSansRegular"/>
            </a:endParaRPr>
          </a:p>
          <a:p>
            <a:pPr algn="l">
              <a:buFont typeface="Arial" panose="020B0604020202020204" pitchFamily="34" charset="0"/>
              <a:buNone/>
            </a:pPr>
            <a:r>
              <a:rPr lang="en-GB" b="0" i="0" dirty="0">
                <a:solidFill>
                  <a:srgbClr val="575757"/>
                </a:solidFill>
                <a:effectLst/>
                <a:latin typeface="OpenSansRegular"/>
              </a:rPr>
              <a:t>¿</a:t>
            </a:r>
            <a:r>
              <a:rPr lang="es-ES" sz="1200" kern="1200" dirty="0">
                <a:solidFill>
                  <a:schemeClr val="tx1"/>
                </a:solidFill>
                <a:effectLst/>
                <a:latin typeface="+mn-lt"/>
                <a:ea typeface="+mn-ea"/>
                <a:cs typeface="+mn-cs"/>
              </a:rPr>
              <a:t>Cuáles de estos signos te sorprenden</a:t>
            </a:r>
            <a:r>
              <a:rPr lang="en-GB" b="0" i="0" dirty="0">
                <a:solidFill>
                  <a:srgbClr val="575757"/>
                </a:solidFill>
                <a:effectLst/>
                <a:latin typeface="OpenSansRegular"/>
              </a:rPr>
              <a:t>? </a:t>
            </a:r>
          </a:p>
          <a:p>
            <a:pPr algn="l">
              <a:buFont typeface="Arial" panose="020B0604020202020204" pitchFamily="34" charset="0"/>
              <a:buNone/>
            </a:pPr>
            <a:endParaRPr lang="en-GB" b="0" i="0" dirty="0">
              <a:solidFill>
                <a:srgbClr val="575757"/>
              </a:solidFill>
              <a:effectLst/>
              <a:latin typeface="OpenSansRegular"/>
            </a:endParaRPr>
          </a:p>
          <a:p>
            <a:r>
              <a:rPr lang="en-GB" b="0" i="0" dirty="0">
                <a:solidFill>
                  <a:srgbClr val="575757"/>
                </a:solidFill>
                <a:effectLst/>
                <a:latin typeface="OpenSansRegular"/>
              </a:rPr>
              <a:t>@Formador: </a:t>
            </a:r>
            <a:r>
              <a:rPr lang="es-ES" sz="1200" kern="1200" dirty="0">
                <a:solidFill>
                  <a:schemeClr val="tx1"/>
                </a:solidFill>
                <a:effectLst/>
                <a:latin typeface="+mn-lt"/>
                <a:ea typeface="+mn-ea"/>
                <a:cs typeface="+mn-cs"/>
              </a:rPr>
              <a:t>puede que algunos participantes reconozcan que varios de estos signos podrían tener otras causas, como el consumo de drogas, el abuso sexual, y otros problemas en casa</a:t>
            </a:r>
          </a:p>
          <a:p>
            <a:r>
              <a:rPr lang="es-ES" sz="1200" kern="1200" dirty="0">
                <a:solidFill>
                  <a:schemeClr val="tx1"/>
                </a:solidFill>
                <a:effectLst/>
                <a:latin typeface="+mn-lt"/>
                <a:ea typeface="+mn-ea"/>
                <a:cs typeface="+mn-cs"/>
              </a:rPr>
              <a:t>Para más información</a:t>
            </a:r>
            <a:r>
              <a:rPr lang="en-GB" b="0" i="0" dirty="0">
                <a:solidFill>
                  <a:srgbClr val="575757"/>
                </a:solidFill>
                <a:effectLst/>
                <a:latin typeface="OpenSansRegular"/>
              </a:rPr>
              <a:t>: </a:t>
            </a:r>
            <a:r>
              <a:rPr lang="en-GB" dirty="0">
                <a:hlinkClick r:id="rId3"/>
              </a:rPr>
              <a:t>https://www.dcfp.org.uk/child-abuse/radicalisation-and-extremism/</a:t>
            </a:r>
            <a:endParaRPr lang="en-GB" dirty="0"/>
          </a:p>
          <a:p>
            <a:pPr algn="l"/>
            <a:endParaRPr lang="en-GB" dirty="0"/>
          </a:p>
          <a:p>
            <a:pPr algn="l">
              <a:buFont typeface="Arial" panose="020B0604020202020204" pitchFamily="34" charset="0"/>
              <a:buNone/>
            </a:pPr>
            <a:endParaRPr lang="en-GB" b="0" i="0" dirty="0">
              <a:solidFill>
                <a:srgbClr val="575757"/>
              </a:solidFill>
              <a:effectLst/>
              <a:latin typeface="OpenSansRegular"/>
            </a:endParaRPr>
          </a:p>
          <a:p>
            <a:endParaRPr lang="en-GB"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64895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kern="1200" dirty="0">
                <a:solidFill>
                  <a:schemeClr val="tx1"/>
                </a:solidFill>
                <a:effectLst/>
                <a:latin typeface="+mn-lt"/>
                <a:ea typeface="+mn-ea"/>
                <a:cs typeface="+mn-cs"/>
              </a:rPr>
              <a:t>Hasta ahora hemos estado estudiando la radicalización desde fuera, pero, ¿cuáles son sus causas subyacentes? ¿Cómo puede alguien pasar a la siguiente etapa o nivel? Desgraciadamente, no hay una respuesta inequívoca. No hay un prototipo de radicalización. Las causas pueden venir desde diferentes ángulos: político, económico, sociológico y psicológico. Y hay una interacción complicada entre estos factores, que explica por qué cada persona radicalizada ha seguido un camino diferente. </a:t>
            </a:r>
          </a:p>
          <a:p>
            <a:endParaRPr lang="en-GB" dirty="0"/>
          </a:p>
          <a:p>
            <a:r>
              <a:rPr lang="en-GB" dirty="0"/>
              <a:t>@Formador</a:t>
            </a:r>
          </a:p>
          <a:p>
            <a:r>
              <a:rPr lang="en-GB" dirty="0" err="1"/>
              <a:t>Antecedentes</a:t>
            </a:r>
            <a:r>
              <a:rPr lang="en-GB" dirty="0"/>
              <a:t>:</a:t>
            </a:r>
          </a:p>
          <a:p>
            <a:r>
              <a:rPr lang="en-GB" dirty="0"/>
              <a:t>RAN (</a:t>
            </a:r>
            <a:r>
              <a:rPr lang="en-GB" dirty="0">
                <a:hlinkClick r:id="rId3"/>
              </a:rPr>
              <a:t>https://ec.europa.eu/home-affairs/sites/homeaffairs/files/docs/pages/201612_radicalisation_research_gap_analysis_en.pdf</a:t>
            </a:r>
            <a:r>
              <a:rPr lang="en-GB" dirty="0"/>
              <a:t>): </a:t>
            </a:r>
            <a:r>
              <a:rPr lang="es-ES" sz="1200" kern="1200" dirty="0">
                <a:solidFill>
                  <a:schemeClr val="tx1"/>
                </a:solidFill>
                <a:effectLst/>
                <a:latin typeface="+mn-lt"/>
                <a:ea typeface="+mn-ea"/>
                <a:cs typeface="+mn-cs"/>
              </a:rPr>
              <a:t>Aunque exista una cantidad significativa de investigaciones sobre la radicalización violenta además de medidas para combatirla, sigue notándose una falta de entendimiento con respecto a cómo funciona la radicalización. Esto se debe también a que se han aplicado diferentes paradigmas de las ciencias sociales a este campo. Como resultado, tenemos explicaciones deterministas, de modelo de elección racional, explicaciones globales (por ejemplo, los modelos que tienen en cuenta los niveles micro, meso y macro), teorías de movimiento social e intentos de reducir la radicalización a una explicación subyacente y generalista (como por ejemplo el modelo de la búsqueda de significado o el debate actual entre el papel de los factores ideológicos o sociales).</a:t>
            </a:r>
            <a:endParaRPr lang="en-GB" dirty="0"/>
          </a:p>
          <a:p>
            <a:endParaRPr lang="en-GB" dirty="0"/>
          </a:p>
          <a:p>
            <a:pPr algn="l" fontAlgn="base"/>
            <a:r>
              <a:rPr lang="en-GB" b="1" i="0" dirty="0">
                <a:solidFill>
                  <a:srgbClr val="00859F"/>
                </a:solidFill>
                <a:effectLst/>
                <a:latin typeface="Open Sans"/>
              </a:rPr>
              <a:t>Vulnerable individuals</a:t>
            </a:r>
          </a:p>
          <a:p>
            <a:pPr algn="l" fontAlgn="base"/>
            <a:r>
              <a:rPr lang="es-ES" sz="1200" kern="1200" dirty="0">
                <a:solidFill>
                  <a:schemeClr val="tx1"/>
                </a:solidFill>
                <a:effectLst/>
                <a:latin typeface="+mn-lt"/>
                <a:ea typeface="+mn-ea"/>
                <a:cs typeface="+mn-cs"/>
              </a:rPr>
              <a:t>El que un joven se radicalice o no también tiene que ver con sus características y circunstancias individuales. Los jóvenes que son menos firmes y estables en la vida son susceptibles a los mensajes radicales. Una o varias de las siguientes dificultades pueden acrecentar la vulnerabilidad frente a la </a:t>
            </a:r>
            <a:r>
              <a:rPr lang="es-ES" sz="1200" kern="1200" dirty="0" err="1">
                <a:solidFill>
                  <a:schemeClr val="tx1"/>
                </a:solidFill>
                <a:effectLst/>
                <a:latin typeface="+mn-lt"/>
                <a:ea typeface="+mn-ea"/>
                <a:cs typeface="+mn-cs"/>
              </a:rPr>
              <a:t>radicaliz</a:t>
            </a:r>
            <a:r>
              <a:rPr lang="en-GB" b="0" i="0" dirty="0">
                <a:solidFill>
                  <a:srgbClr val="00859F"/>
                </a:solidFill>
                <a:effectLst/>
                <a:latin typeface="Open Sans"/>
              </a:rPr>
              <a:t>: </a:t>
            </a:r>
          </a:p>
          <a:p>
            <a:pPr lvl="1" algn="l" fontAlgn="base"/>
            <a:r>
              <a:rPr lang="es-ES" sz="1200" kern="1200" dirty="0">
                <a:solidFill>
                  <a:schemeClr val="tx1"/>
                </a:solidFill>
                <a:effectLst/>
                <a:latin typeface="+mn-lt"/>
                <a:ea typeface="+mn-ea"/>
                <a:cs typeface="+mn-cs"/>
              </a:rPr>
              <a:t>problemas psicosociales </a:t>
            </a:r>
          </a:p>
          <a:p>
            <a:pPr lvl="1" algn="l" fontAlgn="base"/>
            <a:r>
              <a:rPr lang="es-ES" sz="1200" kern="1200" dirty="0">
                <a:solidFill>
                  <a:schemeClr val="tx1"/>
                </a:solidFill>
                <a:effectLst/>
                <a:latin typeface="+mn-lt"/>
                <a:ea typeface="+mn-ea"/>
                <a:cs typeface="+mn-cs"/>
              </a:rPr>
              <a:t>problemas de comportamiento</a:t>
            </a:r>
          </a:p>
          <a:p>
            <a:pPr lvl="1" algn="l" fontAlgn="base"/>
            <a:r>
              <a:rPr lang="es-ES" sz="1200" kern="1200" dirty="0">
                <a:solidFill>
                  <a:schemeClr val="tx1"/>
                </a:solidFill>
                <a:effectLst/>
                <a:latin typeface="+mn-lt"/>
                <a:ea typeface="+mn-ea"/>
                <a:cs typeface="+mn-cs"/>
              </a:rPr>
              <a:t>una pequeña discapacidad intelectual </a:t>
            </a:r>
          </a:p>
          <a:p>
            <a:pPr lvl="1" algn="l" fontAlgn="base"/>
            <a:r>
              <a:rPr lang="es-ES" sz="1200" kern="1200" dirty="0">
                <a:solidFill>
                  <a:schemeClr val="tx1"/>
                </a:solidFill>
                <a:effectLst/>
                <a:latin typeface="+mn-lt"/>
                <a:ea typeface="+mn-ea"/>
                <a:cs typeface="+mn-cs"/>
              </a:rPr>
              <a:t>consumo de alcohol o drogas.</a:t>
            </a:r>
          </a:p>
          <a:p>
            <a:pPr lvl="1" algn="l" fontAlgn="base"/>
            <a:endParaRPr lang="en-GB" b="0" i="0" dirty="0">
              <a:solidFill>
                <a:srgbClr val="00859F"/>
              </a:solidFill>
              <a:effectLst/>
              <a:latin typeface="Open Sans"/>
            </a:endParaRPr>
          </a:p>
          <a:p>
            <a:pPr algn="l" fontAlgn="base"/>
            <a:endParaRPr lang="en-GB" b="0" i="0" dirty="0">
              <a:solidFill>
                <a:srgbClr val="00859F"/>
              </a:solidFill>
              <a:effectLst/>
              <a:latin typeface="Open Sans"/>
            </a:endParaRPr>
          </a:p>
          <a:p>
            <a:pPr algn="l" fontAlgn="base"/>
            <a:r>
              <a:rPr lang="es-ES" sz="1200" kern="1200" dirty="0">
                <a:solidFill>
                  <a:schemeClr val="tx1"/>
                </a:solidFill>
                <a:effectLst/>
                <a:latin typeface="+mn-lt"/>
                <a:ea typeface="+mn-ea"/>
                <a:cs typeface="+mn-cs"/>
              </a:rPr>
              <a:t>Un joven es más vulnerable si</a:t>
            </a:r>
            <a:r>
              <a:rPr lang="en-GB" b="0" i="0" dirty="0">
                <a:solidFill>
                  <a:srgbClr val="00859F"/>
                </a:solidFill>
                <a:effectLst/>
                <a:latin typeface="Open Sans"/>
              </a:rPr>
              <a:t>:</a:t>
            </a:r>
          </a:p>
          <a:p>
            <a:pPr lvl="1" algn="l" fontAlgn="base"/>
            <a:r>
              <a:rPr lang="es-ES" sz="1200" kern="1200" dirty="0">
                <a:solidFill>
                  <a:schemeClr val="tx1"/>
                </a:solidFill>
                <a:effectLst/>
                <a:latin typeface="+mn-lt"/>
                <a:ea typeface="+mn-ea"/>
                <a:cs typeface="+mn-cs"/>
              </a:rPr>
              <a:t>crece en una familia rota o disfuncional </a:t>
            </a:r>
          </a:p>
          <a:p>
            <a:pPr lvl="1" algn="l" fontAlgn="base"/>
            <a:r>
              <a:rPr lang="es-ES" sz="1200" kern="1200" dirty="0">
                <a:solidFill>
                  <a:schemeClr val="tx1"/>
                </a:solidFill>
                <a:effectLst/>
                <a:latin typeface="+mn-lt"/>
                <a:ea typeface="+mn-ea"/>
                <a:cs typeface="+mn-cs"/>
              </a:rPr>
              <a:t>crece si padre</a:t>
            </a:r>
          </a:p>
          <a:p>
            <a:pPr lvl="1" algn="l" fontAlgn="base"/>
            <a:r>
              <a:rPr lang="es-ES" sz="1200" kern="1200" dirty="0">
                <a:solidFill>
                  <a:schemeClr val="tx1"/>
                </a:solidFill>
                <a:effectLst/>
                <a:latin typeface="+mn-lt"/>
                <a:ea typeface="+mn-ea"/>
                <a:cs typeface="+mn-cs"/>
              </a:rPr>
              <a:t>fue abusado en la infancia.</a:t>
            </a:r>
          </a:p>
          <a:p>
            <a:pPr algn="l" fontAlgn="base"/>
            <a:endParaRPr lang="en-GB" b="0" i="0" dirty="0">
              <a:solidFill>
                <a:srgbClr val="00859F"/>
              </a:solidFill>
              <a:effectLst/>
              <a:latin typeface="Open Sans"/>
            </a:endParaRPr>
          </a:p>
          <a:p>
            <a:pPr algn="l" fontAlgn="base"/>
            <a:r>
              <a:rPr lang="es-ES" sz="1200" kern="1200" dirty="0">
                <a:solidFill>
                  <a:schemeClr val="tx1"/>
                </a:solidFill>
                <a:effectLst/>
                <a:latin typeface="+mn-lt"/>
                <a:ea typeface="+mn-ea"/>
                <a:cs typeface="+mn-cs"/>
              </a:rPr>
              <a:t>La vulnerabilidad, sin embargo, no es una condición para radicalizarse</a:t>
            </a:r>
            <a:r>
              <a:rPr lang="en-GB" b="0" i="0" dirty="0">
                <a:solidFill>
                  <a:srgbClr val="00859F"/>
                </a:solidFill>
                <a:effectLst/>
                <a:latin typeface="Open Sans"/>
              </a:rPr>
              <a:t>. </a:t>
            </a:r>
            <a:r>
              <a:rPr lang="en-GB" b="0" i="0" dirty="0" err="1">
                <a:solidFill>
                  <a:srgbClr val="00859F"/>
                </a:solidFill>
                <a:effectLst/>
                <a:latin typeface="Open Sans"/>
              </a:rPr>
              <a:t>Sieckelinck</a:t>
            </a:r>
            <a:r>
              <a:rPr lang="en-GB" b="0" i="0" dirty="0">
                <a:solidFill>
                  <a:srgbClr val="00859F"/>
                </a:solidFill>
                <a:effectLst/>
                <a:latin typeface="Open Sans"/>
              </a:rPr>
              <a:t> and De Winter (2015) </a:t>
            </a:r>
            <a:r>
              <a:rPr lang="es-ES" sz="1200" kern="1200" dirty="0">
                <a:solidFill>
                  <a:schemeClr val="tx1"/>
                </a:solidFill>
                <a:effectLst/>
                <a:latin typeface="+mn-lt"/>
                <a:ea typeface="+mn-ea"/>
                <a:cs typeface="+mn-cs"/>
              </a:rPr>
              <a:t>han investigado en tres países que papel desempeña la familia en la radicalización. Concluyeron que los jóvenes que se radicalizan vienen a menudo de familias unidas y cariñosas. Con frecuencia se tratan de jóvenes inteligentes y ambiciosos con un fuerte sentido de justicia</a:t>
            </a:r>
            <a:r>
              <a:rPr lang="en-GB" b="0" i="0" dirty="0">
                <a:solidFill>
                  <a:srgbClr val="00859F"/>
                </a:solidFill>
                <a:effectLst/>
                <a:latin typeface="Open Sans"/>
              </a:rPr>
              <a:t>.</a:t>
            </a:r>
          </a:p>
          <a:p>
            <a:endParaRPr lang="en-GB" dirty="0"/>
          </a:p>
          <a:p>
            <a:r>
              <a:rPr lang="en-GB" b="0" i="0" dirty="0" err="1">
                <a:solidFill>
                  <a:srgbClr val="00859F"/>
                </a:solidFill>
                <a:effectLst/>
                <a:latin typeface="Open Sans"/>
              </a:rPr>
              <a:t>Sieckelinck</a:t>
            </a:r>
            <a:r>
              <a:rPr lang="en-GB" b="0" i="0" dirty="0">
                <a:solidFill>
                  <a:srgbClr val="00859F"/>
                </a:solidFill>
                <a:effectLst/>
                <a:latin typeface="Open Sans"/>
              </a:rPr>
              <a:t> and De Winter (2015). </a:t>
            </a:r>
            <a:r>
              <a:rPr lang="en-US" dirty="0"/>
              <a:t>Formers &amp; families Transitional journeys in and out of extremisms in the United Kingdom, Denmark and The Netherlands. Den Haag: NCTV</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14</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kern="1200" dirty="0">
                <a:solidFill>
                  <a:schemeClr val="tx1"/>
                </a:solidFill>
                <a:effectLst/>
                <a:latin typeface="+mn-lt"/>
                <a:ea typeface="+mn-ea"/>
                <a:cs typeface="+mn-cs"/>
              </a:rPr>
              <a:t>Puedes ver en este modelo los diferentes componentes descritos en su interacción</a:t>
            </a:r>
            <a:r>
              <a:rPr lang="en-GB" dirty="0">
                <a:latin typeface="Arial" charset="0"/>
                <a:cs typeface="Arial" charset="0"/>
              </a:rPr>
              <a:t>. (@Formador: </a:t>
            </a:r>
            <a:r>
              <a:rPr lang="es-ES" sz="1200" kern="1200" dirty="0">
                <a:solidFill>
                  <a:schemeClr val="tx1"/>
                </a:solidFill>
                <a:effectLst/>
                <a:latin typeface="+mn-lt"/>
                <a:ea typeface="+mn-ea"/>
                <a:cs typeface="+mn-cs"/>
              </a:rPr>
              <a:t>haz clic para que la imagen aparezca por partes, al mismo nivel que la información descrita a continuación</a:t>
            </a:r>
            <a:r>
              <a:rPr lang="en-GB" dirty="0">
                <a:latin typeface="Arial" charset="0"/>
                <a:cs typeface="Arial" charset="0"/>
              </a:rPr>
              <a:t>)</a:t>
            </a:r>
          </a:p>
          <a:p>
            <a:endParaRPr lang="en-GB" dirty="0">
              <a:latin typeface="Arial" charset="0"/>
              <a:cs typeface="Arial"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kern="1200" dirty="0">
                <a:solidFill>
                  <a:schemeClr val="tx1"/>
                </a:solidFill>
                <a:effectLst/>
                <a:latin typeface="+mn-lt"/>
                <a:ea typeface="+mn-ea"/>
                <a:cs typeface="+mn-cs"/>
              </a:rPr>
              <a:t>Hay desencadenantes que influyen y estimulan el proceso de radicalización.</a:t>
            </a:r>
          </a:p>
          <a:p>
            <a:pPr marL="228600" indent="-228600">
              <a:buFont typeface="+mj-lt"/>
              <a:buAutoNum type="arabicPeriod"/>
            </a:pPr>
            <a:endParaRPr lang="en-GB" dirty="0">
              <a:latin typeface="Arial" charset="0"/>
              <a:cs typeface="Arial"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kern="1200" dirty="0">
                <a:solidFill>
                  <a:schemeClr val="tx1"/>
                </a:solidFill>
                <a:effectLst/>
                <a:latin typeface="+mn-lt"/>
                <a:ea typeface="+mn-ea"/>
                <a:cs typeface="+mn-cs"/>
              </a:rPr>
              <a:t>Actúan en diferentes niveles y pueden ser sociológicos, psicológicos, políticos o económicos.</a:t>
            </a:r>
          </a:p>
          <a:p>
            <a:pPr marL="228600" indent="-228600">
              <a:buFont typeface="+mj-lt"/>
              <a:buAutoNum type="arabicPeriod"/>
            </a:pPr>
            <a:endParaRPr lang="en-GB" dirty="0">
              <a:latin typeface="Arial" charset="0"/>
              <a:cs typeface="Arial"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kern="1200" dirty="0">
                <a:solidFill>
                  <a:schemeClr val="tx1"/>
                </a:solidFill>
                <a:effectLst/>
                <a:latin typeface="+mn-lt"/>
                <a:ea typeface="+mn-ea"/>
                <a:cs typeface="+mn-cs"/>
              </a:rPr>
              <a:t>Los desencadenantes en el nivel micro (experiencias a nivel individual) incluyen la experimentar directamente discriminación y enfrentamientos con autoridades o detenciones, enfrentarse a la muerte, problemas en casa (como el divorcio y peleas con los padres), la pérdida del trabajo o de la educación</a:t>
            </a:r>
            <a:r>
              <a:rPr lang="en-GB" dirty="0">
                <a:latin typeface="Arial" charset="0"/>
                <a:cs typeface="Arial" charset="0"/>
              </a:rPr>
              <a:t>.</a:t>
            </a:r>
          </a:p>
          <a:p>
            <a:pPr marL="228600" indent="-228600">
              <a:buFont typeface="+mj-lt"/>
              <a:buAutoNum type="arabicPeriod"/>
            </a:pPr>
            <a:endParaRPr lang="nl-NL" dirty="0">
              <a:latin typeface="Arial" charset="0"/>
              <a:cs typeface="Arial" charset="0"/>
            </a:endParaRPr>
          </a:p>
          <a:p>
            <a:pPr marL="228600" indent="-228600">
              <a:buFont typeface="+mj-lt"/>
              <a:buAutoNum type="arabicPeriod"/>
            </a:pPr>
            <a:r>
              <a:rPr lang="es-ES" sz="1200" kern="1200" dirty="0">
                <a:solidFill>
                  <a:schemeClr val="tx1"/>
                </a:solidFill>
                <a:effectLst/>
                <a:latin typeface="+mn-lt"/>
                <a:ea typeface="+mn-ea"/>
                <a:cs typeface="+mn-cs"/>
              </a:rPr>
              <a:t>En el nivel meso (el nivel de grupo u otras conexiones sociales directas), incluye por ejemplo conocer a una persona radical o darse cuenta de la injusticia que sufre el grupo con el que se identifica</a:t>
            </a:r>
            <a:r>
              <a:rPr lang="en-GB" dirty="0">
                <a:latin typeface="Arial" charset="0"/>
                <a:cs typeface="Arial" charset="0"/>
              </a:rPr>
              <a:t>. </a:t>
            </a:r>
          </a:p>
          <a:p>
            <a:pPr marL="228600" indent="-228600">
              <a:buFont typeface="+mj-lt"/>
              <a:buAutoNum type="arabicPeriod"/>
            </a:pPr>
            <a:endParaRPr lang="en-GB" dirty="0">
              <a:latin typeface="Arial" charset="0"/>
              <a:cs typeface="Arial" charset="0"/>
            </a:endParaRPr>
          </a:p>
          <a:p>
            <a:pPr marL="228600" indent="-228600">
              <a:buFont typeface="+mj-lt"/>
              <a:buAutoNum type="arabicPeriod"/>
            </a:pPr>
            <a:r>
              <a:rPr lang="es-ES" sz="1200" kern="1200" dirty="0">
                <a:solidFill>
                  <a:schemeClr val="tx1"/>
                </a:solidFill>
                <a:effectLst/>
                <a:latin typeface="+mn-lt"/>
                <a:ea typeface="+mn-ea"/>
                <a:cs typeface="+mn-cs"/>
              </a:rPr>
              <a:t>En el nivel macro (sociedad, geopolítica) se encuentran las llamadas a la acción de los líderes ideológicos y los ataques militares o políticas gubernamentales que atacan al grupo de pertenencia</a:t>
            </a:r>
            <a:r>
              <a:rPr lang="en-GB" dirty="0">
                <a:latin typeface="Arial" charset="0"/>
                <a:cs typeface="Arial" charset="0"/>
              </a:rPr>
              <a:t>.</a:t>
            </a:r>
            <a:br>
              <a:rPr lang="en-GB" dirty="0">
                <a:latin typeface="Arial" charset="0"/>
                <a:cs typeface="Arial" charset="0"/>
              </a:rPr>
            </a:br>
            <a:endParaRPr lang="en-GB" dirty="0">
              <a:latin typeface="Arial" charset="0"/>
              <a:cs typeface="Arial" charset="0"/>
            </a:endParaRPr>
          </a:p>
          <a:p>
            <a:pPr marL="228600" indent="-228600">
              <a:buFont typeface="+mj-lt"/>
              <a:buAutoNum type="arabicPeriod"/>
            </a:pPr>
            <a:r>
              <a:rPr lang="es-ES" sz="1200" kern="1200" dirty="0">
                <a:solidFill>
                  <a:schemeClr val="tx1"/>
                </a:solidFill>
                <a:effectLst/>
                <a:latin typeface="+mn-lt"/>
                <a:ea typeface="+mn-ea"/>
                <a:cs typeface="+mn-cs"/>
              </a:rPr>
              <a:t>El efecto de estos desencadenantes puede variar dependiendo de la fase de radicalización en la que se encuentra una persona</a:t>
            </a:r>
            <a:r>
              <a:rPr lang="en-GB" dirty="0">
                <a:latin typeface="Arial" charset="0"/>
                <a:cs typeface="Arial" charset="0"/>
              </a:rPr>
              <a:t>.</a:t>
            </a:r>
          </a:p>
          <a:p>
            <a:pPr marL="228600" indent="-228600">
              <a:buFont typeface="+mj-lt"/>
              <a:buAutoNum type="arabicPeriod"/>
            </a:pPr>
            <a:endParaRPr lang="en-GB" dirty="0">
              <a:latin typeface="Arial" charset="0"/>
              <a:cs typeface="Arial" charset="0"/>
            </a:endParaRPr>
          </a:p>
          <a:p>
            <a:pPr marL="228600" indent="-228600">
              <a:buFont typeface="+mj-lt"/>
              <a:buAutoNum type="arabicPeriod"/>
            </a:pPr>
            <a:r>
              <a:rPr lang="es-ES" sz="1200" kern="1200" dirty="0">
                <a:solidFill>
                  <a:schemeClr val="tx1"/>
                </a:solidFill>
                <a:effectLst/>
                <a:latin typeface="+mn-lt"/>
                <a:ea typeface="+mn-ea"/>
                <a:cs typeface="+mn-cs"/>
              </a:rPr>
              <a:t>Además, el efecto puede variar con respecto a las características personales, como qué tipo de persona es alguien; su sexo, su edad, su nivel educativo y sus habilidades para enfrentarse a los desencadenantes</a:t>
            </a:r>
            <a:r>
              <a:rPr lang="en-GB" dirty="0">
                <a:latin typeface="Arial" charset="0"/>
                <a:cs typeface="Arial" charset="0"/>
              </a:rPr>
              <a:t>. </a:t>
            </a:r>
          </a:p>
          <a:p>
            <a:pPr marL="228600" indent="-228600">
              <a:buFont typeface="+mj-lt"/>
              <a:buAutoNum type="arabicPeriod"/>
            </a:pPr>
            <a:endParaRPr lang="en-GB" dirty="0">
              <a:latin typeface="Arial" charset="0"/>
              <a:cs typeface="Arial"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kern="1200" dirty="0">
                <a:solidFill>
                  <a:schemeClr val="tx1"/>
                </a:solidFill>
                <a:effectLst/>
                <a:latin typeface="+mn-lt"/>
                <a:ea typeface="+mn-ea"/>
                <a:cs typeface="+mn-cs"/>
              </a:rPr>
              <a:t>Los laboratorios de este proyecto conectan con muchos de los factores y características mencionados</a:t>
            </a:r>
          </a:p>
          <a:p>
            <a:pPr marL="228600" indent="-228600">
              <a:buFont typeface="+mj-lt"/>
              <a:buAutoNum type="arabicPeriod"/>
            </a:pPr>
            <a:endParaRPr lang="en-GB" dirty="0">
              <a:latin typeface="Arial" charset="0"/>
              <a:cs typeface="Arial" charset="0"/>
            </a:endParaRPr>
          </a:p>
          <a:p>
            <a:pPr marL="228600" indent="-228600">
              <a:buFont typeface="+mj-lt"/>
              <a:buAutoNum type="arabicPeriod"/>
            </a:pPr>
            <a:r>
              <a:rPr lang="es-ES" sz="1200" kern="1200" dirty="0">
                <a:solidFill>
                  <a:schemeClr val="tx1"/>
                </a:solidFill>
                <a:effectLst/>
                <a:latin typeface="+mn-lt"/>
                <a:ea typeface="+mn-ea"/>
                <a:cs typeface="+mn-cs"/>
              </a:rPr>
              <a:t>Habilidades: se tratan en los talleres de Pensamiento crítico y Gestión de la ira, por ejemplo</a:t>
            </a:r>
            <a:endParaRPr lang="nl-NL" dirty="0"/>
          </a:p>
          <a:p>
            <a:pPr marL="228600" indent="-228600">
              <a:buFont typeface="+mj-lt"/>
              <a:buAutoNum type="arabicPeriod"/>
            </a:pP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kern="1200" dirty="0">
                <a:solidFill>
                  <a:schemeClr val="tx1"/>
                </a:solidFill>
                <a:effectLst/>
                <a:latin typeface="+mn-lt"/>
                <a:ea typeface="+mn-ea"/>
                <a:cs typeface="+mn-cs"/>
              </a:rPr>
              <a:t>Identidad: por ejemplo, en los talleres de Terapia narrativa y Pedagogía y asesoramiento familiar</a:t>
            </a:r>
            <a:endParaRPr lang="nl-NL" dirty="0"/>
          </a:p>
          <a:p>
            <a:pPr marL="228600" indent="-228600">
              <a:buFont typeface="+mj-lt"/>
              <a:buAutoNum type="arabicPeriod"/>
            </a:pP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kern="1200" dirty="0">
                <a:solidFill>
                  <a:schemeClr val="tx1"/>
                </a:solidFill>
                <a:effectLst/>
                <a:latin typeface="+mn-lt"/>
                <a:ea typeface="+mn-ea"/>
                <a:cs typeface="+mn-cs"/>
              </a:rPr>
              <a:t>Experiencias personales de discriminación: por ejemplo en los talleres de Resolución de conflictos y Pedagogía y asesoramiento familiar</a:t>
            </a:r>
            <a:br>
              <a:rPr lang="nl-NL" dirty="0"/>
            </a:br>
            <a:endParaRPr lang="nl-NL" dirty="0"/>
          </a:p>
          <a:p>
            <a:pPr marL="228600" indent="-228600">
              <a:buFont typeface="+mj-lt"/>
              <a:buAutoNum type="arabicPeriod"/>
            </a:pPr>
            <a:r>
              <a:rPr lang="es-ES" sz="1200" kern="1200" dirty="0">
                <a:solidFill>
                  <a:schemeClr val="tx1"/>
                </a:solidFill>
                <a:effectLst/>
                <a:latin typeface="+mn-lt"/>
                <a:ea typeface="+mn-ea"/>
                <a:cs typeface="+mn-cs"/>
              </a:rPr>
              <a:t>Problemas en casa: en el taller de Pedagogía y asesoramiento familiar</a:t>
            </a:r>
            <a:r>
              <a:rPr lang="nl-NL" dirty="0"/>
              <a:t> </a:t>
            </a:r>
          </a:p>
          <a:p>
            <a:pPr marL="228600" indent="-228600">
              <a:buFont typeface="+mj-lt"/>
              <a:buAutoNum type="arabicPeriod"/>
            </a:pPr>
            <a:endParaRPr lang="nl-NL" dirty="0"/>
          </a:p>
          <a:p>
            <a:pPr marL="228600" indent="-228600">
              <a:buFont typeface="+mj-lt"/>
              <a:buAutoNum type="arabicPeriod"/>
            </a:pPr>
            <a:r>
              <a:rPr lang="es-ES" sz="1200" kern="1200" dirty="0">
                <a:solidFill>
                  <a:schemeClr val="tx1"/>
                </a:solidFill>
                <a:effectLst/>
                <a:latin typeface="+mn-lt"/>
                <a:ea typeface="+mn-ea"/>
                <a:cs typeface="+mn-cs"/>
              </a:rPr>
              <a:t>Políticas del gobierno: en el laboratorio Respuesta estatal proporcional</a:t>
            </a:r>
            <a:endParaRPr lang="nl-NL" dirty="0"/>
          </a:p>
          <a:p>
            <a:endParaRPr lang="nl-NL" dirty="0"/>
          </a:p>
          <a:p>
            <a:r>
              <a:rPr lang="es-ES" sz="1200" kern="1200" dirty="0">
                <a:solidFill>
                  <a:schemeClr val="tx1"/>
                </a:solidFill>
                <a:effectLst/>
                <a:latin typeface="+mn-lt"/>
                <a:ea typeface="+mn-ea"/>
                <a:cs typeface="+mn-cs"/>
              </a:rPr>
              <a:t>Esta se trata de una temática muy compleja, ¿tienes alguna pregunta?</a:t>
            </a:r>
          </a:p>
          <a:p>
            <a:endParaRPr lang="nl-NL" dirty="0"/>
          </a:p>
          <a:p>
            <a:r>
              <a:rPr lang="nl-NL" dirty="0"/>
              <a:t>@Formador, más antecedentes (</a:t>
            </a:r>
            <a:r>
              <a:rPr lang="es-ES" sz="1200" kern="1200" dirty="0">
                <a:solidFill>
                  <a:schemeClr val="tx1"/>
                </a:solidFill>
                <a:effectLst/>
                <a:latin typeface="+mn-lt"/>
                <a:ea typeface="+mn-ea"/>
                <a:cs typeface="+mn-cs"/>
              </a:rPr>
              <a:t>para conectar la radicalización a una vulnerabilidad juvenil en aumento</a:t>
            </a:r>
            <a:r>
              <a:rPr lang="nl-NL" dirty="0"/>
              <a:t>)</a:t>
            </a:r>
          </a:p>
          <a:p>
            <a:r>
              <a:rPr lang="es-ES" sz="1800" kern="1200" dirty="0">
                <a:solidFill>
                  <a:schemeClr val="tx1"/>
                </a:solidFill>
                <a:effectLst/>
                <a:latin typeface="+mn-lt"/>
                <a:ea typeface="+mn-ea"/>
                <a:cs typeface="+mn-cs"/>
              </a:rPr>
              <a:t>Aunque no hay un único camino hacia la radicalización, los investigadores y los profesionales reconocen ciertos factores de riesgo y protección para los jóvenes. los factores de riesgo aumentan la probabilidad de radicalización, pero no quieren decir, para nada, que la radicalización vaya a ocurrir inequívocamente. Los factores protectores disminuyen la probabilidad de radicalización, pero, desgraciadamente, no siempre evitan que alguien se radicalice.</a:t>
            </a:r>
          </a:p>
          <a:p>
            <a:pPr>
              <a:lnSpc>
                <a:spcPct val="107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200" dirty="0">
                <a:solidFill>
                  <a:schemeClr val="tx1"/>
                </a:solidFill>
                <a:effectLst/>
                <a:latin typeface="+mn-lt"/>
                <a:ea typeface="+mn-ea"/>
                <a:cs typeface="+mn-cs"/>
              </a:rPr>
              <a:t>La adolescencia en sí es un factor de riesgo, pues es cuando los jóvenes están intentando encontrar su lugar y su significado en un mondo complejo y polarizado. Un grupo extremista puede ser la respuesta a esta necesidad de conexión. la falta de habilidades para enfrentarse a experiencias específicas, como por ejemplo la ira como resultado de agravios percibidos. Las experiencias vitales, como una muerte en el seno de la familia o el divorcio, pueden ser desencadenantes. Además, los problemas de salud mental pueden, en ocasiones, aumentar el riesgo, como también la necesidad de divertimento.</a:t>
            </a:r>
          </a:p>
          <a:p>
            <a:endParaRPr lang="nl-NL" dirty="0"/>
          </a:p>
          <a:p>
            <a:r>
              <a:rPr lang="es-ES" sz="1200" kern="1200" dirty="0">
                <a:solidFill>
                  <a:schemeClr val="tx1"/>
                </a:solidFill>
                <a:effectLst/>
                <a:latin typeface="+mn-lt"/>
                <a:ea typeface="+mn-ea"/>
                <a:cs typeface="+mn-cs"/>
              </a:rPr>
              <a:t>Esta visión general se usará repetidamente. para que los participantes sean consintientes de la conexión entre los siete temas y la radicalización.</a:t>
            </a:r>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s-ES" sz="1200" kern="1200" dirty="0">
                <a:solidFill>
                  <a:schemeClr val="tx1"/>
                </a:solidFill>
                <a:effectLst/>
                <a:latin typeface="+mn-lt"/>
                <a:ea typeface="+mn-ea"/>
                <a:cs typeface="+mn-cs"/>
              </a:rPr>
              <a:t>Otra manera de ver los factores causantes es dividirlos en factores de empuje y atracción</a:t>
            </a:r>
          </a:p>
          <a:p>
            <a:pPr algn="l"/>
            <a:endParaRPr lang="en-US" sz="1200" dirty="0">
              <a:solidFill>
                <a:srgbClr val="000000"/>
              </a:solidFill>
            </a:endParaRPr>
          </a:p>
          <a:p>
            <a:pPr algn="l"/>
            <a:r>
              <a:rPr lang="es-ES" sz="1200" dirty="0">
                <a:solidFill>
                  <a:srgbClr val="000000"/>
                </a:solidFill>
              </a:rPr>
              <a:t>Factores de empuje: Las causas estructurales del terrorismo que impulsan a las personas a recurrir a la violencia, por ejemplo, la represión estatal, la privación relativa, la pobreza y la injusticia</a:t>
            </a:r>
          </a:p>
          <a:p>
            <a:pPr algn="l"/>
            <a:r>
              <a:rPr lang="en-GB" dirty="0" err="1"/>
              <a:t>Factores</a:t>
            </a:r>
            <a:r>
              <a:rPr lang="en-GB" dirty="0"/>
              <a:t> de </a:t>
            </a:r>
            <a:r>
              <a:rPr lang="en-GB" dirty="0" err="1"/>
              <a:t>atracción</a:t>
            </a:r>
            <a:r>
              <a:rPr lang="en-GB" dirty="0"/>
              <a:t>: </a:t>
            </a:r>
            <a:r>
              <a:rPr lang="es-ES" sz="1200" dirty="0"/>
              <a:t>Los aspectos que hacen que los grupos y estilos de vida extremistas sean atractivos para algunas personas, e incluyen, por ejemplo, la ideología, la pertenencia al grupo, los mecanismos del grupo y otros incentivos</a:t>
            </a:r>
            <a:endParaRPr lang="en-US" sz="1200" b="0" i="0" u="none" strike="noStrike" baseline="0" dirty="0"/>
          </a:p>
          <a:p>
            <a:pPr algn="l"/>
            <a:r>
              <a:rPr lang="en-US" sz="1200" b="0" i="0" u="none" strike="noStrike" baseline="0" dirty="0" err="1"/>
              <a:t>Factores</a:t>
            </a:r>
            <a:r>
              <a:rPr lang="en-US" sz="1200" b="0" i="0" u="none" strike="noStrike" baseline="0" dirty="0"/>
              <a:t> </a:t>
            </a:r>
            <a:r>
              <a:rPr lang="en-US" sz="1200" b="0" i="0" u="none" strike="noStrike" baseline="0" dirty="0" err="1"/>
              <a:t>personales</a:t>
            </a:r>
            <a:r>
              <a:rPr lang="en-US" sz="1200" b="0" i="0" u="none" strike="noStrike" baseline="0" dirty="0"/>
              <a:t>: </a:t>
            </a:r>
            <a:r>
              <a:rPr lang="es-ES" sz="1200" b="0" i="0" u="none" strike="noStrike" baseline="0" dirty="0"/>
              <a:t>Más concretamente, las características individuales que hacen que ciertos individuos sean más vulnerables a la radicalización que sus compañeros circunstancialmente comparables. Esto incluye, por ejemplo, trastornos psicológicos, rasgos de personalidad y experiencias vitales traumáticas</a:t>
            </a:r>
            <a:endParaRPr lang="en-GB" dirty="0"/>
          </a:p>
          <a:p>
            <a:endParaRPr lang="en-GB" dirty="0"/>
          </a:p>
          <a:p>
            <a:r>
              <a:rPr lang="es-ES" dirty="0"/>
              <a:t>Haga clic en la imagen para ver una entrevista con una persona ex radicalizada. Observe los factores de empuje, de atracción y personales</a:t>
            </a:r>
          </a:p>
          <a:p>
            <a:endParaRPr lang="en-GB" dirty="0"/>
          </a:p>
          <a:p>
            <a:r>
              <a:rPr lang="en-GB" dirty="0"/>
              <a:t>Fuente de la </a:t>
            </a:r>
            <a:r>
              <a:rPr lang="en-GB" dirty="0" err="1"/>
              <a:t>entrevista</a:t>
            </a:r>
            <a:r>
              <a:rPr lang="en-GB" dirty="0"/>
              <a:t>: https://www.youtube.com/watch?v=kHszRyuR2Ic</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@Formador: </a:t>
            </a:r>
            <a:r>
              <a:rPr lang="es-ES" dirty="0"/>
              <a:t>se prepara un folleto con información adicional sobre los factores de empuje y atracción</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17</a:t>
            </a:r>
          </a:p>
          <a:p>
            <a:endParaRPr lang="en-GB" dirty="0"/>
          </a:p>
          <a:p>
            <a:r>
              <a:rPr lang="es-ES" sz="1200" kern="1200" dirty="0">
                <a:solidFill>
                  <a:schemeClr val="tx1"/>
                </a:solidFill>
                <a:effectLst/>
                <a:latin typeface="+mn-lt"/>
                <a:ea typeface="+mn-ea"/>
                <a:cs typeface="+mn-cs"/>
              </a:rPr>
              <a:t>Otra manera de ordenar los posibles factores causantes es dividiéndolos en estos tres niveles. Algunos factores pueden atribuirse al individuo (como...), otros a las características del entorno cercano, que está en contacto directo con el joven (como...) y factores más distantes (como...)</a:t>
            </a:r>
          </a:p>
          <a:p>
            <a:endParaRPr lang="en-GB" dirty="0"/>
          </a:p>
          <a:p>
            <a:r>
              <a:rPr lang="es-ES" sz="1200" kern="1200" dirty="0">
                <a:solidFill>
                  <a:schemeClr val="tx1"/>
                </a:solidFill>
                <a:effectLst/>
                <a:latin typeface="+mn-lt"/>
                <a:ea typeface="+mn-ea"/>
                <a:cs typeface="+mn-cs"/>
              </a:rPr>
              <a:t>¿Cuál te parece el más importante?</a:t>
            </a:r>
          </a:p>
          <a:p>
            <a:endParaRPr lang="en-GB" dirty="0"/>
          </a:p>
          <a:p>
            <a:r>
              <a:rPr lang="en-GB" dirty="0"/>
              <a:t>@formador: </a:t>
            </a:r>
            <a:r>
              <a:rPr lang="es-ES" sz="1200" kern="1200" dirty="0">
                <a:solidFill>
                  <a:schemeClr val="tx1"/>
                </a:solidFill>
                <a:effectLst/>
                <a:latin typeface="+mn-lt"/>
                <a:ea typeface="+mn-ea"/>
                <a:cs typeface="+mn-cs"/>
              </a:rPr>
              <a:t>nunca se trata de un solo factor, sino de la combinación de factores que interactúan entre ellos</a:t>
            </a:r>
            <a:endParaRPr lang="en-GB" dirty="0"/>
          </a:p>
          <a:p>
            <a:r>
              <a:rPr lang="en-GB" dirty="0"/>
              <a:t>@formador: </a:t>
            </a:r>
            <a:r>
              <a:rPr lang="es-ES" dirty="0"/>
              <a:t>se prepara un folleto en caso de que el gráfico sea indescifrable</a:t>
            </a:r>
            <a:endParaRPr lang="en-GB" dirty="0"/>
          </a:p>
          <a:p>
            <a:endParaRPr lang="en-GB" dirty="0"/>
          </a:p>
          <a:p>
            <a:r>
              <a:rPr lang="es-ES" sz="1200" kern="1200" dirty="0">
                <a:solidFill>
                  <a:schemeClr val="tx1"/>
                </a:solidFill>
                <a:effectLst/>
                <a:latin typeface="+mn-lt"/>
                <a:ea typeface="+mn-ea"/>
                <a:cs typeface="+mn-cs"/>
              </a:rPr>
              <a:t>¿Dónde pondrías los siete temas que se han elegido en este proyecto</a:t>
            </a:r>
            <a:r>
              <a:rPr lang="en-GB" dirty="0"/>
              <a:t>?</a:t>
            </a:r>
          </a:p>
          <a:p>
            <a:endParaRPr lang="en-GB" dirty="0"/>
          </a:p>
          <a:p>
            <a:r>
              <a:rPr lang="es-ES" sz="1200" kern="1200" dirty="0">
                <a:solidFill>
                  <a:schemeClr val="tx1"/>
                </a:solidFill>
                <a:effectLst/>
                <a:latin typeface="+mn-lt"/>
                <a:ea typeface="+mn-ea"/>
                <a:cs typeface="+mn-cs"/>
              </a:rPr>
              <a:t>Como puedes ver, nuestra intervención se está centrando en reforzar la resiliencia de los jóvenes mediante el refuerzo de las habilidades para hacer frente a los factores </a:t>
            </a:r>
            <a:r>
              <a:rPr lang="es-ES" sz="1200" kern="1200" dirty="0" err="1">
                <a:solidFill>
                  <a:schemeClr val="tx1"/>
                </a:solidFill>
                <a:effectLst/>
                <a:latin typeface="+mn-lt"/>
                <a:ea typeface="+mn-ea"/>
                <a:cs typeface="+mn-cs"/>
              </a:rPr>
              <a:t>desencadeantes</a:t>
            </a:r>
            <a:endParaRPr lang="en-GB" dirty="0"/>
          </a:p>
          <a:p>
            <a:endParaRPr lang="en-GB" dirty="0"/>
          </a:p>
          <a:p>
            <a:endParaRPr lang="en-GB" dirty="0"/>
          </a:p>
          <a:p>
            <a:r>
              <a:rPr lang="en-GB" dirty="0"/>
              <a:t>@Formador: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Para aprender más dirígete a la </a:t>
            </a:r>
            <a:r>
              <a:rPr lang="en-GB" dirty="0"/>
              <a:t>RAN (</a:t>
            </a:r>
            <a:r>
              <a:rPr lang="en-GB" dirty="0">
                <a:hlinkClick r:id="rId3"/>
              </a:rPr>
              <a:t>https://ec.europa.eu/home-affairs/sites/homeaffairs/files/docs/pages/201612_radicalisation_research_gap_analysis_en.pdf</a:t>
            </a:r>
            <a:r>
              <a:rPr lang="en-GB" dirty="0"/>
              <a:t>): </a:t>
            </a:r>
            <a:r>
              <a:rPr lang="es-ES" sz="1200" kern="1200" dirty="0">
                <a:solidFill>
                  <a:schemeClr val="tx1"/>
                </a:solidFill>
                <a:effectLst/>
                <a:latin typeface="+mn-lt"/>
                <a:ea typeface="+mn-ea"/>
                <a:cs typeface="+mn-cs"/>
              </a:rPr>
              <a:t>Aunque exista una cantidad significativa de investigaciones sobre la radicalización violenta además de medidas para combatirla, sigue notándose una falta de entendimiento con respecto a cómo funciona la radicalización. Esto se debe también a que se han aplicado diferentes paradigmas de las ciencias sociales a este campo. Como resultado, tenemos explicaciones deterministas, de modelo de elección racional, explicaciones globales (por ejemplo, los modelos que tienen en cuenta los niveles micro, meso y macro), teorías de movimiento social e intentos de reducir la radicalización a una explicación subyacente y generalista (como por ejemplo el modelo de la búsqueda de significado o el debate actual entre el papel de los factores ideológicos o sociales). Ya sea una elección determinista o racional, compleja o integrada, no hay un consenso más general entre los profesionales y los académicos que el de que más investigación es necesaria para entender las causas, los procesos y los mecanismos de la radicalización para ser capaz de desarrollar medidas preventivas efectivas. También se necesita investigar las dinámicas entre la radicalización, en extremismo violento y el terrorismo. En concreto, es importante identificar los tipos de factores de radicalización y procesos que llevan al extremismo violento y al terrorismo, dado que la radicalización es un fenómeno más amplio y complejo</a:t>
            </a:r>
            <a:r>
              <a:rPr lang="en-GB" dirty="0"/>
              <a:t>. </a:t>
            </a:r>
          </a:p>
          <a:p>
            <a:endParaRPr lang="en-GB" dirty="0"/>
          </a:p>
          <a:p>
            <a:r>
              <a:rPr lang="es-ES" sz="1200" kern="1200" dirty="0">
                <a:solidFill>
                  <a:schemeClr val="tx1"/>
                </a:solidFill>
                <a:effectLst/>
                <a:latin typeface="+mn-lt"/>
                <a:ea typeface="+mn-ea"/>
                <a:cs typeface="+mn-cs"/>
              </a:rPr>
              <a:t>Las medidas destinadas a combatir y prevenir la radicalización tienen que estar más relacionadas con los conocimientos que tenemos sobre cómo funciona la radicalización en primer lugar. Por ejemplo, sabemos que los discursos y las narrativas desempeñan un rol principal en la radicalización. Como señalaron los participantes en la sesión WG sobre las </a:t>
            </a:r>
            <a:r>
              <a:rPr lang="es-ES" sz="1200" kern="1200" dirty="0" err="1">
                <a:solidFill>
                  <a:schemeClr val="tx1"/>
                </a:solidFill>
                <a:effectLst/>
                <a:latin typeface="+mn-lt"/>
                <a:ea typeface="+mn-ea"/>
                <a:cs typeface="+mn-cs"/>
              </a:rPr>
              <a:t>contranarrativas</a:t>
            </a:r>
            <a:r>
              <a:rPr lang="es-ES" sz="1200" kern="1200" dirty="0">
                <a:solidFill>
                  <a:schemeClr val="tx1"/>
                </a:solidFill>
                <a:effectLst/>
                <a:latin typeface="+mn-lt"/>
                <a:ea typeface="+mn-ea"/>
                <a:cs typeface="+mn-cs"/>
              </a:rPr>
              <a:t> de Viena, tanto los profesionales como los académicos están lejos de saber con precisión como se crean estas narrativas y que efecto tienen individualmente</a:t>
            </a:r>
            <a:r>
              <a:rPr lang="en-GB" dirty="0"/>
              <a:t>.</a:t>
            </a:r>
          </a:p>
          <a:p>
            <a:endParaRPr lang="en-GB" dirty="0"/>
          </a:p>
          <a:p>
            <a:r>
              <a:rPr lang="es-ES" sz="1200" kern="1200" dirty="0">
                <a:solidFill>
                  <a:schemeClr val="tx1"/>
                </a:solidFill>
                <a:effectLst/>
                <a:latin typeface="+mn-lt"/>
                <a:ea typeface="+mn-ea"/>
                <a:cs typeface="+mn-cs"/>
              </a:rPr>
              <a:t>Respecto a las </a:t>
            </a:r>
            <a:r>
              <a:rPr lang="es-ES" sz="1200" kern="1200" dirty="0" err="1">
                <a:solidFill>
                  <a:schemeClr val="tx1"/>
                </a:solidFill>
                <a:effectLst/>
                <a:latin typeface="+mn-lt"/>
                <a:ea typeface="+mn-ea"/>
                <a:cs typeface="+mn-cs"/>
              </a:rPr>
              <a:t>contranarrativas</a:t>
            </a:r>
            <a:r>
              <a:rPr lang="es-ES" sz="1200" kern="1200" dirty="0">
                <a:solidFill>
                  <a:schemeClr val="tx1"/>
                </a:solidFill>
                <a:effectLst/>
                <a:latin typeface="+mn-lt"/>
                <a:ea typeface="+mn-ea"/>
                <a:cs typeface="+mn-cs"/>
              </a:rPr>
              <a:t>, se cree que existen investigaciones relevantes sobre mentalidades y sobre «qué hacer y qué evitar» en el campo de los estudios de comunicación. Estas investigaciones deben estudiar otras áreas de trabajo como las drogas y el crimen y aprender de ellas. En el área de la juventud, familias y comunidades, se cree que hay una necesidad de ampliar enfoque conceptual y teórico de las investigaciones sobre la radicalización mediante: a) la no consideración de la radicalización de un mecanismo excepcional, sino de mecanismos significativos que se dan también en otros fenómenos, como unirse a un grupo o querer ser guay; b) el uso de las investigaciones existentes en las áreas del crimen y de las dinámicas y roles familiares.</a:t>
            </a:r>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17</a:t>
            </a:fld>
            <a:endParaRPr lang="en-US"/>
          </a:p>
        </p:txBody>
      </p:sp>
    </p:spTree>
    <p:extLst>
      <p:ext uri="{BB962C8B-B14F-4D97-AF65-F5344CB8AC3E}">
        <p14:creationId xmlns:p14="http://schemas.microsoft.com/office/powerpoint/2010/main" val="69177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s-ES" sz="1800" b="1" kern="1200" dirty="0">
                <a:solidFill>
                  <a:schemeClr val="tx1"/>
                </a:solidFill>
                <a:effectLst/>
                <a:latin typeface="+mn-lt"/>
                <a:ea typeface="+mn-ea"/>
                <a:cs typeface="+mn-cs"/>
              </a:rPr>
              <a:t>Instrucciones/hoja de texto sugerido </a:t>
            </a:r>
            <a:r>
              <a:rPr lang="en-GB" sz="1800" b="1" i="0" u="none" strike="noStrike" baseline="0" dirty="0">
                <a:latin typeface="Verdana" panose="020B0604030504040204" pitchFamily="34" charset="0"/>
              </a:rPr>
              <a:t>18</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s-ES" sz="1800" kern="1200" dirty="0">
                <a:solidFill>
                  <a:schemeClr val="tx1"/>
                </a:solidFill>
                <a:effectLst/>
                <a:latin typeface="+mn-lt"/>
                <a:ea typeface="+mn-ea"/>
                <a:cs typeface="+mn-cs"/>
              </a:rPr>
              <a:t>Ahora que tenemos una idea general sobre la gama de factores que pueden contribuir a la radicalización, nos centraremos en luchar contra ellos. El primer tema es sobre cómo los padres y los profesionales de primera línea interactúan con sus hijos y alumnos y su capacidad como figuras potenciales de autoridad e influencia</a:t>
            </a:r>
            <a:r>
              <a:rPr lang="en-GB" sz="1800" b="0" i="0" u="none" strike="noStrike" baseline="0" dirty="0">
                <a:latin typeface="Calibri" panose="020F0502020204030204" pitchFamily="34" charset="0"/>
              </a:rPr>
              <a:t>.</a:t>
            </a:r>
          </a:p>
          <a:p>
            <a:r>
              <a:rPr lang="en-GB" sz="1800" b="0" i="0" u="none" strike="noStrike" baseline="0" dirty="0">
                <a:solidFill>
                  <a:srgbClr val="000000"/>
                </a:solidFill>
                <a:latin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@Formador</a:t>
            </a:r>
          </a:p>
          <a:p>
            <a:pPr algn="l">
              <a:lnSpc>
                <a:spcPct val="115000"/>
              </a:lnSpc>
              <a:spcAft>
                <a:spcPts val="600"/>
              </a:spcAft>
            </a:pPr>
            <a:r>
              <a:rPr lang="es-ES" sz="1800" kern="1200" dirty="0">
                <a:solidFill>
                  <a:schemeClr val="tx1"/>
                </a:solidFill>
                <a:effectLst/>
                <a:latin typeface="+mn-lt"/>
                <a:ea typeface="+mn-ea"/>
                <a:cs typeface="+mn-cs"/>
              </a:rPr>
              <a:t>El formador pide a los participantes que respondan a las siguientes preguntas escribiendo en un papel no más de tres líneas </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kern="1200" dirty="0">
                <a:solidFill>
                  <a:schemeClr val="tx1"/>
                </a:solidFill>
                <a:effectLst/>
                <a:latin typeface="+mn-lt"/>
                <a:ea typeface="+mn-ea"/>
                <a:cs typeface="+mn-cs"/>
              </a:rPr>
              <a:t>dependiendo del público, puedes optar por una o dos preguntas que se adapten a este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6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kern="1200" dirty="0">
                <a:solidFill>
                  <a:schemeClr val="tx1"/>
                </a:solidFill>
                <a:effectLst/>
                <a:latin typeface="+mn-lt"/>
                <a:ea typeface="+mn-ea"/>
                <a:cs typeface="+mn-cs"/>
              </a:rPr>
              <a:t>Cómo describirías a un buen asesor/mentor</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6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kern="1200" dirty="0">
                <a:solidFill>
                  <a:schemeClr val="tx1"/>
                </a:solidFill>
                <a:effectLst/>
                <a:latin typeface="+mn-lt"/>
                <a:ea typeface="+mn-ea"/>
                <a:cs typeface="+mn-cs"/>
              </a:rPr>
              <a:t>¿Cómo describirías a un buen padre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1800" dirty="0"/>
          </a:p>
          <a:p>
            <a:r>
              <a:rPr lang="en-GB" sz="1800" dirty="0"/>
              <a:t>@</a:t>
            </a:r>
            <a:r>
              <a:rPr lang="en-GB" sz="1800" dirty="0">
                <a:effectLst/>
                <a:latin typeface="Calibri" panose="020F0502020204030204" pitchFamily="34" charset="0"/>
                <a:ea typeface="Calibri" panose="020F0502020204030204" pitchFamily="34" charset="0"/>
                <a:cs typeface="Times New Roman" panose="02020603050405020304" pitchFamily="18" charset="0"/>
              </a:rPr>
              <a:t>Formador</a:t>
            </a:r>
            <a:r>
              <a:rPr lang="en-GB" sz="1800" dirty="0"/>
              <a:t>:</a:t>
            </a:r>
          </a:p>
          <a:p>
            <a:r>
              <a:rPr lang="es-ES" sz="1800" kern="1200" dirty="0">
                <a:solidFill>
                  <a:schemeClr val="tx1"/>
                </a:solidFill>
                <a:effectLst/>
                <a:latin typeface="+mn-lt"/>
                <a:ea typeface="+mn-ea"/>
                <a:cs typeface="+mn-cs"/>
              </a:rPr>
              <a:t>Esto es parte del rompehielos del taller de Asesoramiento y pedagogía familiar</a:t>
            </a:r>
          </a:p>
          <a:p>
            <a:r>
              <a:rPr lang="es-ES" sz="1800" kern="1200" dirty="0">
                <a:solidFill>
                  <a:schemeClr val="tx1"/>
                </a:solidFill>
                <a:effectLst/>
                <a:latin typeface="+mn-lt"/>
                <a:ea typeface="+mn-ea"/>
                <a:cs typeface="+mn-cs"/>
              </a:rPr>
              <a:t>El objetivo es que la gente describa claramente que es la buena pedagogía/mentoría/asesoramiento</a:t>
            </a:r>
          </a:p>
          <a:p>
            <a:r>
              <a:rPr lang="es-ES" sz="1800" kern="1200" dirty="0">
                <a:solidFill>
                  <a:schemeClr val="tx1"/>
                </a:solidFill>
                <a:effectLst/>
                <a:latin typeface="+mn-lt"/>
                <a:ea typeface="+mn-ea"/>
                <a:cs typeface="+mn-cs"/>
              </a:rPr>
              <a:t>Puesto que existen varios términos interrelacionados y se usan como alternativa (como por ejemplo orientación, crianza, </a:t>
            </a:r>
            <a:r>
              <a:rPr lang="es-ES" sz="1800" kern="1200" dirty="0" err="1">
                <a:solidFill>
                  <a:schemeClr val="tx1"/>
                </a:solidFill>
                <a:effectLst/>
                <a:latin typeface="+mn-lt"/>
                <a:ea typeface="+mn-ea"/>
                <a:cs typeface="+mn-cs"/>
              </a:rPr>
              <a:t>mentorado</a:t>
            </a:r>
            <a:r>
              <a:rPr lang="es-ES" sz="1800" kern="1200" dirty="0">
                <a:solidFill>
                  <a:schemeClr val="tx1"/>
                </a:solidFill>
                <a:effectLst/>
                <a:latin typeface="+mn-lt"/>
                <a:ea typeface="+mn-ea"/>
                <a:cs typeface="+mn-cs"/>
              </a:rPr>
              <a:t>, enseñanza, asesoramiento). Tener una idea general de a que nos referimos con estos términos es útil. Si los participantes crean juntos una definición que difiere de la descripción que aparece a continuación, no hay problema. solo tienes que asegurarte de que su definición tiene elementos de apoyo durante el desarrollo personal y relación a largo plazo</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err="1"/>
              <a:t>Antecedentes</a:t>
            </a:r>
            <a:endParaRPr lang="en-GB" sz="1800" b="1" dirty="0"/>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Asesoramiento</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el concepto empezó por ser entendido como un proceso en el que se aconseja. Con el tiempo, se ha convertido en una gama de enfoques terapéuticos o de desarrollo personal que tienden a ir más allá y ser más prolongados. Se diferencia así del enfoque orientado a objetivos y que busca resultados inmediatos (</a:t>
            </a:r>
            <a:r>
              <a:rPr lang="es-ES" sz="1800" kern="1200" dirty="0" err="1">
                <a:solidFill>
                  <a:schemeClr val="tx1"/>
                </a:solidFill>
                <a:effectLst/>
                <a:latin typeface="+mn-lt"/>
                <a:ea typeface="+mn-ea"/>
                <a:cs typeface="+mn-cs"/>
              </a:rPr>
              <a:t>Stober</a:t>
            </a:r>
            <a:r>
              <a:rPr lang="es-ES" sz="1800" kern="1200" dirty="0">
                <a:solidFill>
                  <a:schemeClr val="tx1"/>
                </a:solidFill>
                <a:effectLst/>
                <a:latin typeface="+mn-lt"/>
                <a:ea typeface="+mn-ea"/>
                <a:cs typeface="+mn-cs"/>
              </a:rPr>
              <a:t> &amp; Grant, 2006). Por otro lado, el asesoramiento se ha definido como una asociación profesional entre un asesor y un individuo que se centra en el descubrimiento de la dirección vital de este y se basa en un enfoque holístico y basado en acciones que promueve el proceso de entender su propósito de vida general (Gilmore et al., 2012, p. 1</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 typeface="Calibri" panose="020F0502020204030204" pitchFamily="34" charset="0"/>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Mentoría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tradicionalmente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se ha definido como la relación entre un mentor mayor y más experimentado y un protegido más joven e inexperto para favorecer la carrera del protegido (</a:t>
            </a:r>
            <a:r>
              <a:rPr lang="es-ES" sz="1800" kern="1200" dirty="0" err="1">
                <a:solidFill>
                  <a:schemeClr val="tx1"/>
                </a:solidFill>
                <a:effectLst/>
                <a:latin typeface="+mn-lt"/>
                <a:ea typeface="+mn-ea"/>
                <a:cs typeface="+mn-cs"/>
              </a:rPr>
              <a:t>Kram</a:t>
            </a:r>
            <a:r>
              <a:rPr lang="es-ES" sz="1800" kern="1200" dirty="0">
                <a:solidFill>
                  <a:schemeClr val="tx1"/>
                </a:solidFill>
                <a:effectLst/>
                <a:latin typeface="+mn-lt"/>
                <a:ea typeface="+mn-ea"/>
                <a:cs typeface="+mn-cs"/>
              </a:rPr>
              <a:t>, 1985; Levinson, Darrow, Klein, Levinson, &amp; McKee, 1978).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Pedagogía</a:t>
            </a:r>
            <a:r>
              <a:rPr lang="en-GB" sz="1800" dirty="0">
                <a:effectLst/>
                <a:latin typeface="Calibri" panose="020F0502020204030204" pitchFamily="34" charset="0"/>
                <a:ea typeface="Calibri" panose="020F0502020204030204" pitchFamily="34" charset="0"/>
                <a:cs typeface="Times New Roman" panose="02020603050405020304" pitchFamily="18" charset="0"/>
              </a:rPr>
              <a:t> 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estilo</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parental: </a:t>
            </a:r>
            <a:r>
              <a:rPr lang="es-ES" sz="1800" kern="1200" dirty="0">
                <a:solidFill>
                  <a:schemeClr val="tx1"/>
                </a:solidFill>
                <a:effectLst/>
                <a:latin typeface="+mn-lt"/>
                <a:ea typeface="+mn-ea"/>
                <a:cs typeface="+mn-cs"/>
              </a:rPr>
              <a:t>puede verse como la manera en los niños perciben, en general, el conjunto de los comportamientos y prácticas que sus padres usan durante su vida para dar forma a su proceso de desarrollo (</a:t>
            </a:r>
            <a:r>
              <a:rPr lang="es-ES" sz="1800" kern="1200" dirty="0" err="1">
                <a:solidFill>
                  <a:schemeClr val="tx1"/>
                </a:solidFill>
                <a:effectLst/>
                <a:latin typeface="+mn-lt"/>
                <a:ea typeface="+mn-ea"/>
                <a:cs typeface="+mn-cs"/>
              </a:rPr>
              <a:t>Baumrind</a:t>
            </a:r>
            <a:r>
              <a:rPr lang="es-ES" sz="1800" kern="1200" dirty="0">
                <a:solidFill>
                  <a:schemeClr val="tx1"/>
                </a:solidFill>
                <a:effectLst/>
                <a:latin typeface="+mn-lt"/>
                <a:ea typeface="+mn-ea"/>
                <a:cs typeface="+mn-cs"/>
              </a:rPr>
              <a:t>, 1991). Consiste en dos dimensiones principales, como se lee a continuación (</a:t>
            </a:r>
            <a:r>
              <a:rPr lang="es-ES" sz="1800" kern="1200" dirty="0" err="1">
                <a:solidFill>
                  <a:schemeClr val="tx1"/>
                </a:solidFill>
                <a:effectLst/>
                <a:latin typeface="+mn-lt"/>
                <a:ea typeface="+mn-ea"/>
                <a:cs typeface="+mn-cs"/>
              </a:rPr>
              <a:t>Stavrinides</a:t>
            </a:r>
            <a:r>
              <a:rPr lang="es-ES" sz="1800" kern="1200" dirty="0">
                <a:solidFill>
                  <a:schemeClr val="tx1"/>
                </a:solidFill>
                <a:effectLst/>
                <a:latin typeface="+mn-lt"/>
                <a:ea typeface="+mn-ea"/>
                <a:cs typeface="+mn-cs"/>
              </a:rPr>
              <a:t> &amp; </a:t>
            </a:r>
            <a:r>
              <a:rPr lang="es-ES" sz="1800" kern="1200" dirty="0" err="1">
                <a:solidFill>
                  <a:schemeClr val="tx1"/>
                </a:solidFill>
                <a:effectLst/>
                <a:latin typeface="+mn-lt"/>
                <a:ea typeface="+mn-ea"/>
                <a:cs typeface="+mn-cs"/>
              </a:rPr>
              <a:t>Nikiforou</a:t>
            </a:r>
            <a:r>
              <a:rPr lang="es-ES" sz="1800" kern="1200" dirty="0">
                <a:solidFill>
                  <a:schemeClr val="tx1"/>
                </a:solidFill>
                <a:effectLst/>
                <a:latin typeface="+mn-lt"/>
                <a:ea typeface="+mn-ea"/>
                <a:cs typeface="+mn-cs"/>
              </a:rPr>
              <a:t>, 2013, p. 60</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gn="just">
              <a:lnSpc>
                <a:spcPct val="115000"/>
              </a:lnSpc>
              <a:spcAft>
                <a:spcPts val="600"/>
              </a:spcAft>
              <a:buFont typeface="Symbol" panose="05050102010706020507" pitchFamily="18" charset="2"/>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exigencia</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s-ES" sz="1800" kern="1200" dirty="0">
                <a:solidFill>
                  <a:schemeClr val="tx1"/>
                </a:solidFill>
                <a:effectLst/>
                <a:latin typeface="+mn-lt"/>
                <a:ea typeface="+mn-ea"/>
                <a:cs typeface="+mn-cs"/>
              </a:rPr>
              <a:t>las expectaciones de los padres con respecto al comportamiento y la socialización de sus hijos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lgn="just">
              <a:lnSpc>
                <a:spcPct val="115000"/>
              </a:lnSpc>
              <a:spcAft>
                <a:spcPts val="600"/>
              </a:spcAft>
              <a:buFont typeface="Symbol" panose="05050102010706020507" pitchFamily="18" charset="2"/>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Capacidad</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respuesta</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s-ES" sz="1800" kern="1200" dirty="0">
                <a:solidFill>
                  <a:schemeClr val="tx1"/>
                </a:solidFill>
                <a:effectLst/>
                <a:latin typeface="+mn-lt"/>
                <a:ea typeface="+mn-ea"/>
                <a:cs typeface="+mn-cs"/>
              </a:rPr>
              <a:t>la tendencia general de los padres de aportar a sus hijos actitudes y apoyo positivos y cálidos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6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1</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kern="1200" dirty="0">
                <a:solidFill>
                  <a:schemeClr val="tx1"/>
                </a:solidFill>
                <a:effectLst/>
                <a:latin typeface="+mn-lt"/>
                <a:ea typeface="+mn-ea"/>
                <a:cs typeface="+mn-cs"/>
              </a:rPr>
              <a:t>Antes de entrar en materia, me gustaría que empezáramos por presentarnos. </a:t>
            </a:r>
          </a:p>
          <a:p>
            <a:pPr>
              <a:lnSpc>
                <a:spcPct val="150000"/>
              </a:lnSpc>
            </a:pPr>
            <a:endParaRPr lang="en-GB" noProof="0" dirty="0"/>
          </a:p>
          <a:p>
            <a:pPr>
              <a:lnSpc>
                <a:spcPct val="150000"/>
              </a:lnSpc>
            </a:pPr>
            <a:r>
              <a:rPr lang="en-GB" noProof="0" dirty="0"/>
              <a:t>@Formador: </a:t>
            </a:r>
          </a:p>
          <a:p>
            <a:pPr marL="177245" indent="-177245">
              <a:lnSpc>
                <a:spcPct val="150000"/>
              </a:lnSpc>
              <a:buFont typeface="Arial" panose="020B0604020202020204" pitchFamily="34" charset="0"/>
              <a:buChar char="•"/>
            </a:pPr>
            <a:r>
              <a:rPr lang="en-GB" noProof="0" dirty="0" err="1"/>
              <a:t>Pide</a:t>
            </a:r>
            <a:r>
              <a:rPr lang="en-GB" noProof="0" dirty="0"/>
              <a:t> a los </a:t>
            </a:r>
            <a:r>
              <a:rPr lang="en-GB" noProof="0" dirty="0" err="1"/>
              <a:t>participantes</a:t>
            </a:r>
            <a:r>
              <a:rPr lang="en-GB" noProof="0" dirty="0"/>
              <a:t> que se </a:t>
            </a:r>
            <a:r>
              <a:rPr lang="en-GB" noProof="0" dirty="0" err="1"/>
              <a:t>presenten</a:t>
            </a:r>
            <a:r>
              <a:rPr lang="en-GB" noProof="0" dirty="0"/>
              <a:t> </a:t>
            </a:r>
            <a:r>
              <a:rPr lang="en-GB" noProof="0" dirty="0" err="1"/>
              <a:t>brevemente</a:t>
            </a:r>
            <a:r>
              <a:rPr lang="en-GB" noProof="0" dirty="0"/>
              <a:t> (</a:t>
            </a:r>
            <a:r>
              <a:rPr lang="en-GB" noProof="0" dirty="0" err="1"/>
              <a:t>trabajo</a:t>
            </a:r>
            <a:r>
              <a:rPr lang="en-GB" noProof="0" dirty="0"/>
              <a:t>, </a:t>
            </a:r>
            <a:r>
              <a:rPr lang="en-GB" noProof="0" dirty="0" err="1"/>
              <a:t>experiencia</a:t>
            </a:r>
            <a:r>
              <a:rPr lang="en-GB" noProof="0" dirty="0"/>
              <a:t> con la </a:t>
            </a:r>
            <a:r>
              <a:rPr lang="en-GB" noProof="0" dirty="0" err="1"/>
              <a:t>radicalización</a:t>
            </a:r>
            <a:r>
              <a:rPr lang="en-GB" noProof="0" dirty="0"/>
              <a:t>, </a:t>
            </a:r>
            <a:r>
              <a:rPr lang="en-GB" noProof="0" dirty="0" err="1"/>
              <a:t>razones</a:t>
            </a:r>
            <a:r>
              <a:rPr lang="en-GB" noProof="0" dirty="0"/>
              <a:t> para </a:t>
            </a:r>
            <a:r>
              <a:rPr lang="en-GB" noProof="0" dirty="0" err="1"/>
              <a:t>participar</a:t>
            </a:r>
            <a:r>
              <a:rPr lang="en-GB" noProof="0" dirty="0"/>
              <a:t>)</a:t>
            </a:r>
          </a:p>
          <a:p>
            <a:pPr marL="177245" indent="-177245">
              <a:lnSpc>
                <a:spcPct val="150000"/>
              </a:lnSpc>
              <a:buFont typeface="Arial" panose="020B0604020202020204" pitchFamily="34" charset="0"/>
              <a:buChar char="•"/>
            </a:pPr>
            <a:r>
              <a:rPr lang="en-GB" noProof="0" dirty="0"/>
              <a:t>Que </a:t>
            </a:r>
            <a:r>
              <a:rPr lang="en-GB" noProof="0" dirty="0" err="1"/>
              <a:t>indiquen</a:t>
            </a:r>
            <a:r>
              <a:rPr lang="en-GB" noProof="0" dirty="0"/>
              <a:t> </a:t>
            </a:r>
            <a:r>
              <a:rPr lang="en-GB" noProof="0" dirty="0" err="1"/>
              <a:t>qué</a:t>
            </a:r>
            <a:r>
              <a:rPr lang="en-GB" noProof="0" dirty="0"/>
              <a:t> les </a:t>
            </a:r>
            <a:r>
              <a:rPr lang="en-GB" noProof="0" dirty="0" err="1"/>
              <a:t>gustaría</a:t>
            </a:r>
            <a:r>
              <a:rPr lang="en-GB" noProof="0" dirty="0"/>
              <a:t> </a:t>
            </a:r>
            <a:r>
              <a:rPr lang="en-GB" noProof="0" dirty="0" err="1"/>
              <a:t>llevarse</a:t>
            </a:r>
            <a:r>
              <a:rPr lang="en-GB" noProof="0" dirty="0"/>
              <a:t> de la </a:t>
            </a:r>
            <a:r>
              <a:rPr lang="en-GB" noProof="0" dirty="0" err="1"/>
              <a:t>formación</a:t>
            </a:r>
            <a:r>
              <a:rPr lang="en-GB" noProof="0" dirty="0"/>
              <a:t> y para </a:t>
            </a:r>
            <a:r>
              <a:rPr lang="en-GB" noProof="0" dirty="0" err="1"/>
              <a:t>qué</a:t>
            </a:r>
            <a:r>
              <a:rPr lang="en-GB" noProof="0" dirty="0"/>
              <a:t> les </a:t>
            </a:r>
            <a:r>
              <a:rPr lang="en-GB" noProof="0" dirty="0" err="1"/>
              <a:t>servirá</a:t>
            </a:r>
            <a:endParaRPr lang="en-GB" noProof="0" dirty="0"/>
          </a:p>
          <a:p>
            <a:pPr marL="177245" indent="-177245">
              <a:lnSpc>
                <a:spcPct val="150000"/>
              </a:lnSpc>
              <a:buFont typeface="Arial" panose="020B0604020202020204" pitchFamily="34" charset="0"/>
              <a:buChar char="•"/>
            </a:pPr>
            <a:r>
              <a:rPr lang="en-GB" noProof="0" dirty="0" err="1"/>
              <a:t>Aclárales</a:t>
            </a:r>
            <a:r>
              <a:rPr lang="en-GB" noProof="0" dirty="0"/>
              <a:t> </a:t>
            </a:r>
            <a:r>
              <a:rPr lang="en-GB" noProof="0" dirty="0" err="1"/>
              <a:t>si</a:t>
            </a:r>
            <a:r>
              <a:rPr lang="en-GB" noProof="0" dirty="0"/>
              <a:t> se van a </a:t>
            </a:r>
            <a:r>
              <a:rPr lang="en-GB" noProof="0" dirty="0" err="1"/>
              <a:t>satisfacer</a:t>
            </a:r>
            <a:r>
              <a:rPr lang="en-GB" noProof="0" dirty="0"/>
              <a:t> sus </a:t>
            </a:r>
            <a:r>
              <a:rPr lang="en-GB" noProof="0" dirty="0" err="1"/>
              <a:t>expectativas</a:t>
            </a:r>
            <a:r>
              <a:rPr lang="en-GB" noProof="0" dirty="0"/>
              <a:t> </a:t>
            </a:r>
            <a:r>
              <a:rPr lang="en-GB" noProof="0" dirty="0" err="1"/>
              <a:t>durante</a:t>
            </a:r>
            <a:r>
              <a:rPr lang="en-GB" noProof="0" dirty="0"/>
              <a:t> la </a:t>
            </a:r>
            <a:r>
              <a:rPr lang="en-GB" noProof="0" dirty="0" err="1"/>
              <a:t>formación</a:t>
            </a:r>
            <a:endParaRPr lang="en-GB" noProof="0" dirty="0"/>
          </a:p>
          <a:p>
            <a:pPr marL="177245" indent="-177245">
              <a:lnSpc>
                <a:spcPct val="150000"/>
              </a:lnSpc>
              <a:buFont typeface="Arial" panose="020B0604020202020204" pitchFamily="34" charset="0"/>
              <a:buChar char="•"/>
            </a:pPr>
            <a:endParaRPr lang="en-GB" noProof="0" dirty="0"/>
          </a:p>
          <a:p>
            <a:pPr marL="0" indent="0">
              <a:lnSpc>
                <a:spcPct val="150000"/>
              </a:lnSpc>
              <a:buFont typeface="Arial" panose="020B0604020202020204" pitchFamily="34" charset="0"/>
              <a:buNone/>
            </a:pPr>
            <a:r>
              <a:rPr lang="en-GB" noProof="0" dirty="0"/>
              <a:t>(Sub) goals of the TTT (if not already mentioned by the participants)</a:t>
            </a:r>
          </a:p>
          <a:p>
            <a:pPr marL="171450" indent="-171450">
              <a:buFontTx/>
              <a:buChar char="-"/>
            </a:pPr>
            <a:r>
              <a:rPr lang="en-GB" sz="1200" baseline="0" noProof="0" dirty="0" err="1"/>
              <a:t>Adquirir</a:t>
            </a:r>
            <a:r>
              <a:rPr lang="en-GB" sz="1200" baseline="0" noProof="0" dirty="0"/>
              <a:t> </a:t>
            </a:r>
            <a:r>
              <a:rPr lang="en-GB" sz="1200" baseline="0" noProof="0" dirty="0" err="1"/>
              <a:t>conocimientos</a:t>
            </a:r>
            <a:r>
              <a:rPr lang="en-GB" sz="1200" baseline="0" noProof="0" dirty="0"/>
              <a:t> </a:t>
            </a:r>
            <a:r>
              <a:rPr lang="en-GB" sz="1200" baseline="0" noProof="0" dirty="0" err="1"/>
              <a:t>sobre</a:t>
            </a:r>
            <a:r>
              <a:rPr lang="en-GB" sz="1200" baseline="0" noProof="0" dirty="0"/>
              <a:t> el </a:t>
            </a:r>
            <a:r>
              <a:rPr lang="en-GB" sz="1200" baseline="0" noProof="0" dirty="0" err="1"/>
              <a:t>proceso</a:t>
            </a:r>
            <a:r>
              <a:rPr lang="en-GB" sz="1200" baseline="0" noProof="0" dirty="0"/>
              <a:t> de </a:t>
            </a:r>
            <a:r>
              <a:rPr lang="en-GB" sz="1200" baseline="0" noProof="0" dirty="0" err="1"/>
              <a:t>radicalización</a:t>
            </a:r>
            <a:r>
              <a:rPr lang="en-GB" sz="1200" baseline="0" noProof="0" dirty="0"/>
              <a:t> y el </a:t>
            </a:r>
            <a:r>
              <a:rPr lang="en-GB" sz="1200" baseline="0" noProof="0" dirty="0" err="1"/>
              <a:t>papel</a:t>
            </a:r>
            <a:r>
              <a:rPr lang="en-GB" sz="1200" baseline="0" noProof="0" dirty="0"/>
              <a:t> de </a:t>
            </a:r>
            <a:r>
              <a:rPr lang="en-GB" sz="1200" baseline="0" noProof="0" dirty="0" err="1"/>
              <a:t>siete</a:t>
            </a:r>
            <a:r>
              <a:rPr lang="en-GB" sz="1200" baseline="0" noProof="0" dirty="0"/>
              <a:t> </a:t>
            </a:r>
            <a:r>
              <a:rPr lang="en-GB" sz="1200" baseline="0" noProof="0" dirty="0" err="1"/>
              <a:t>diferentes</a:t>
            </a:r>
            <a:r>
              <a:rPr lang="en-GB" sz="1200" baseline="0" noProof="0" dirty="0"/>
              <a:t> </a:t>
            </a:r>
            <a:r>
              <a:rPr lang="en-GB" sz="1200" baseline="0" noProof="0" dirty="0" err="1"/>
              <a:t>factores</a:t>
            </a:r>
            <a:r>
              <a:rPr lang="en-GB" sz="1200" baseline="0" noProof="0" dirty="0"/>
              <a:t> </a:t>
            </a:r>
            <a:r>
              <a:rPr lang="en-GB" sz="1200" baseline="0" noProof="0" dirty="0" err="1"/>
              <a:t>en</a:t>
            </a:r>
            <a:r>
              <a:rPr lang="en-GB" sz="1200" baseline="0" noProof="0" dirty="0"/>
              <a:t> el </a:t>
            </a:r>
            <a:r>
              <a:rPr lang="en-GB" sz="1200" baseline="0" noProof="0" dirty="0" err="1"/>
              <a:t>proceso</a:t>
            </a:r>
            <a:r>
              <a:rPr lang="en-GB" sz="1200" baseline="0" noProof="0" dirty="0"/>
              <a:t> de </a:t>
            </a:r>
            <a:r>
              <a:rPr lang="en-GB" sz="1200" baseline="0" noProof="0" dirty="0" err="1"/>
              <a:t>radicalización</a:t>
            </a:r>
            <a:endParaRPr lang="en-GB" sz="1200" baseline="0" noProof="0" dirty="0"/>
          </a:p>
          <a:p>
            <a:pPr marL="171450" indent="-171450">
              <a:buFontTx/>
              <a:buChar char="-"/>
            </a:pPr>
            <a:r>
              <a:rPr lang="en-GB" sz="1200" baseline="0" noProof="0" dirty="0" err="1"/>
              <a:t>Aprender</a:t>
            </a:r>
            <a:r>
              <a:rPr lang="en-GB" sz="1200" baseline="0" noProof="0" dirty="0"/>
              <a:t> </a:t>
            </a:r>
            <a:r>
              <a:rPr lang="en-GB" sz="1200" baseline="0" noProof="0" dirty="0" err="1"/>
              <a:t>sobre</a:t>
            </a:r>
            <a:r>
              <a:rPr lang="en-GB" sz="1200" baseline="0" noProof="0" dirty="0"/>
              <a:t> </a:t>
            </a:r>
            <a:r>
              <a:rPr lang="en-GB" sz="1200" baseline="0" noProof="0" dirty="0" err="1"/>
              <a:t>herramientas</a:t>
            </a:r>
            <a:r>
              <a:rPr lang="en-GB" sz="1200" baseline="0" noProof="0" dirty="0"/>
              <a:t> y </a:t>
            </a:r>
            <a:r>
              <a:rPr lang="en-GB" sz="1200" baseline="0" noProof="0" dirty="0" err="1"/>
              <a:t>entrenar</a:t>
            </a:r>
            <a:r>
              <a:rPr lang="en-GB" sz="1200" baseline="0" noProof="0" dirty="0"/>
              <a:t> </a:t>
            </a:r>
            <a:r>
              <a:rPr lang="en-GB" sz="1200" baseline="0" noProof="0" dirty="0" err="1"/>
              <a:t>algunas</a:t>
            </a:r>
            <a:r>
              <a:rPr lang="en-GB" sz="1200" baseline="0" noProof="0" dirty="0"/>
              <a:t> </a:t>
            </a:r>
            <a:r>
              <a:rPr lang="en-GB" sz="1200" baseline="0" noProof="0" dirty="0" err="1"/>
              <a:t>hbailidades</a:t>
            </a:r>
            <a:r>
              <a:rPr lang="en-GB" sz="1200" baseline="0" noProof="0" dirty="0"/>
              <a:t> para </a:t>
            </a:r>
            <a:r>
              <a:rPr lang="en-GB" sz="1200" baseline="0" noProof="0" dirty="0" err="1"/>
              <a:t>enfrentarse</a:t>
            </a:r>
            <a:r>
              <a:rPr lang="en-GB" sz="1200" baseline="0" noProof="0" dirty="0"/>
              <a:t> a </a:t>
            </a:r>
            <a:r>
              <a:rPr lang="en-GB" sz="1200" baseline="0" noProof="0" dirty="0" err="1"/>
              <a:t>estos</a:t>
            </a:r>
            <a:r>
              <a:rPr lang="en-GB" sz="1200" baseline="0" noProof="0" dirty="0"/>
              <a:t> </a:t>
            </a:r>
            <a:r>
              <a:rPr lang="en-GB" sz="1200" baseline="0" noProof="0" dirty="0" err="1"/>
              <a:t>factores</a:t>
            </a:r>
            <a:r>
              <a:rPr lang="en-GB" sz="1200" baseline="0" noProof="0" dirty="0"/>
              <a:t> que </a:t>
            </a:r>
            <a:r>
              <a:rPr lang="en-GB" sz="1200" baseline="0" noProof="0" dirty="0" err="1"/>
              <a:t>contribuyen</a:t>
            </a:r>
            <a:r>
              <a:rPr lang="en-GB" sz="1200" baseline="0" noProof="0" dirty="0"/>
              <a:t> a la </a:t>
            </a:r>
            <a:r>
              <a:rPr lang="en-GB" sz="1200" baseline="0" noProof="0" dirty="0" err="1"/>
              <a:t>radicalización</a:t>
            </a:r>
            <a:r>
              <a:rPr lang="en-GB" sz="1200" baseline="0" noProof="0" dirty="0"/>
              <a:t> de los </a:t>
            </a:r>
            <a:r>
              <a:rPr lang="en-GB" sz="1200" baseline="0" noProof="0" dirty="0" err="1"/>
              <a:t>jóvenes</a:t>
            </a:r>
            <a:r>
              <a:rPr lang="en-GB" sz="1200" baseline="0" noProof="0" dirty="0"/>
              <a:t> (</a:t>
            </a:r>
            <a:r>
              <a:rPr lang="en-GB" sz="1200" baseline="0" noProof="0" dirty="0" err="1"/>
              <a:t>en</a:t>
            </a:r>
            <a:r>
              <a:rPr lang="en-GB" sz="1200" baseline="0" noProof="0" dirty="0"/>
              <a:t> la </a:t>
            </a:r>
            <a:r>
              <a:rPr lang="en-GB" sz="1200" baseline="0" noProof="0" dirty="0" err="1"/>
              <a:t>Formación</a:t>
            </a:r>
            <a:r>
              <a:rPr lang="en-GB" sz="1200" baseline="0" noProof="0" dirty="0"/>
              <a:t> de </a:t>
            </a:r>
            <a:r>
              <a:rPr lang="en-GB" sz="1200" baseline="0" noProof="0" dirty="0" err="1"/>
              <a:t>Formadores</a:t>
            </a:r>
            <a:r>
              <a:rPr lang="en-GB" sz="1200" baseline="0" noProof="0" dirty="0"/>
              <a:t> </a:t>
            </a:r>
            <a:r>
              <a:rPr lang="en-GB" sz="1200" baseline="0" noProof="0" dirty="0" err="1"/>
              <a:t>como</a:t>
            </a:r>
            <a:r>
              <a:rPr lang="en-GB" sz="1200" baseline="0" noProof="0" dirty="0"/>
              <a:t> </a:t>
            </a:r>
            <a:r>
              <a:rPr lang="en-GB" sz="1200" baseline="0" noProof="0" dirty="0" err="1"/>
              <a:t>ejemplo</a:t>
            </a:r>
            <a:r>
              <a:rPr lang="en-GB" sz="1200" baseline="0" noProof="0" dirty="0"/>
              <a:t> y </a:t>
            </a:r>
            <a:r>
              <a:rPr lang="en-GB" sz="1200" baseline="0" noProof="0" dirty="0" err="1"/>
              <a:t>en</a:t>
            </a:r>
            <a:r>
              <a:rPr lang="en-GB" sz="1200" baseline="0" noProof="0" dirty="0"/>
              <a:t> los </a:t>
            </a:r>
            <a:r>
              <a:rPr lang="en-GB" sz="1200" baseline="0" noProof="0" dirty="0" err="1"/>
              <a:t>talleres</a:t>
            </a:r>
            <a:r>
              <a:rPr lang="en-GB" sz="1200" baseline="0" noProof="0" dirty="0"/>
              <a:t> de forma </a:t>
            </a:r>
            <a:r>
              <a:rPr lang="en-GB" sz="1200" baseline="0" noProof="0" dirty="0" err="1"/>
              <a:t>más</a:t>
            </a:r>
            <a:r>
              <a:rPr lang="en-GB" sz="1200" baseline="0" noProof="0" dirty="0"/>
              <a:t> extensive)</a:t>
            </a:r>
          </a:p>
          <a:p>
            <a:pPr marL="171450" indent="-171450">
              <a:buFontTx/>
              <a:buChar char="-"/>
            </a:pPr>
            <a:r>
              <a:rPr lang="en-GB" sz="1200" b="0" i="0" u="none" strike="noStrike" baseline="0" noProof="0" dirty="0">
                <a:latin typeface="Verdana" panose="020B0604030504040204" pitchFamily="34" charset="0"/>
              </a:rPr>
              <a:t>Usar </a:t>
            </a:r>
            <a:r>
              <a:rPr lang="en-GB" sz="1200" b="0" i="0" u="none" strike="noStrike" baseline="0" noProof="0" dirty="0" err="1">
                <a:latin typeface="Verdana" panose="020B0604030504040204" pitchFamily="34" charset="0"/>
              </a:rPr>
              <a:t>tu</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propia</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destreza</a:t>
            </a:r>
            <a:r>
              <a:rPr lang="en-GB" sz="1200" b="0" i="0" u="none" strike="noStrike" baseline="0" noProof="0" dirty="0">
                <a:latin typeface="Verdana" panose="020B0604030504040204" pitchFamily="34" charset="0"/>
              </a:rPr>
              <a:t> para </a:t>
            </a:r>
            <a:r>
              <a:rPr lang="en-GB" sz="1200" b="0" i="0" u="none" strike="noStrike" baseline="0" noProof="0" dirty="0" err="1">
                <a:latin typeface="Verdana" panose="020B0604030504040204" pitchFamily="34" charset="0"/>
              </a:rPr>
              <a:t>aprender</a:t>
            </a:r>
            <a:r>
              <a:rPr lang="en-GB" sz="1200" b="0" i="0" u="none" strike="noStrike" baseline="0" noProof="0" dirty="0">
                <a:latin typeface="Verdana" panose="020B0604030504040204" pitchFamily="34" charset="0"/>
              </a:rPr>
              <a:t> de los </a:t>
            </a:r>
            <a:r>
              <a:rPr lang="en-GB" sz="1200" b="0" i="0" u="none" strike="noStrike" baseline="0" noProof="0" dirty="0" err="1">
                <a:latin typeface="Verdana" panose="020B0604030504040204" pitchFamily="34" charset="0"/>
              </a:rPr>
              <a:t>demás</a:t>
            </a:r>
            <a:endParaRPr lang="en-GB" sz="1200" b="0" i="0" u="none" strike="noStrike" baseline="0" noProof="0" dirty="0">
              <a:latin typeface="Verdana" panose="020B0604030504040204" pitchFamily="34" charset="0"/>
            </a:endParaRPr>
          </a:p>
          <a:p>
            <a:pPr marL="171450" indent="-171450">
              <a:buFontTx/>
              <a:buChar char="-"/>
            </a:pPr>
            <a:r>
              <a:rPr lang="en-GB" sz="1200" b="0" i="0" u="none" strike="noStrike" baseline="0" noProof="0" dirty="0" err="1">
                <a:latin typeface="Verdana" panose="020B0604030504040204" pitchFamily="34" charset="0"/>
              </a:rPr>
              <a:t>Familiarizarse</a:t>
            </a:r>
            <a:r>
              <a:rPr lang="en-GB" sz="1200" b="0" i="0" u="none" strike="noStrike" baseline="0" noProof="0" dirty="0">
                <a:latin typeface="Verdana" panose="020B0604030504040204" pitchFamily="34" charset="0"/>
              </a:rPr>
              <a:t> con los </a:t>
            </a:r>
            <a:r>
              <a:rPr lang="en-GB" sz="1200" b="0" i="0" u="none" strike="noStrike" baseline="0" noProof="0" dirty="0" err="1">
                <a:latin typeface="Verdana" panose="020B0604030504040204" pitchFamily="34" charset="0"/>
              </a:rPr>
              <a:t>tallers</a:t>
            </a:r>
            <a:r>
              <a:rPr lang="en-GB" sz="1200" b="0" i="0" u="none" strike="noStrike" baseline="0" noProof="0" dirty="0">
                <a:latin typeface="Verdana" panose="020B0604030504040204" pitchFamily="34" charset="0"/>
              </a:rPr>
              <a:t> de ARMOUR </a:t>
            </a:r>
            <a:r>
              <a:rPr lang="en-GB" sz="1200" b="0" i="0" u="none" strike="noStrike" baseline="0" noProof="0" dirty="0" err="1">
                <a:latin typeface="Verdana" panose="020B0604030504040204" pitchFamily="34" charset="0"/>
              </a:rPr>
              <a:t>comprendiendo</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su</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configuración</a:t>
            </a:r>
            <a:r>
              <a:rPr lang="en-GB" sz="1200" b="0" i="0" u="none" strike="noStrike" baseline="0" noProof="0" dirty="0">
                <a:latin typeface="Verdana" panose="020B0604030504040204" pitchFamily="34" charset="0"/>
              </a:rPr>
              <a:t> para que </a:t>
            </a:r>
            <a:r>
              <a:rPr lang="en-GB" sz="1200" b="0" i="0" u="none" strike="noStrike" baseline="0" noProof="0" dirty="0" err="1">
                <a:latin typeface="Verdana" panose="020B0604030504040204" pitchFamily="34" charset="0"/>
              </a:rPr>
              <a:t>sean</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capaces</a:t>
            </a:r>
            <a:r>
              <a:rPr lang="en-GB" sz="1200" b="0" i="0" u="none" strike="noStrike" baseline="0" noProof="0" dirty="0">
                <a:latin typeface="Verdana" panose="020B0604030504040204" pitchFamily="34" charset="0"/>
              </a:rPr>
              <a:t> de imparter </a:t>
            </a:r>
            <a:r>
              <a:rPr lang="en-GB" sz="1200" b="0" i="0" u="none" strike="noStrike" baseline="0" noProof="0" dirty="0" err="1">
                <a:latin typeface="Verdana" panose="020B0604030504040204" pitchFamily="34" charset="0"/>
              </a:rPr>
              <a:t>esta</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formación</a:t>
            </a:r>
            <a:r>
              <a:rPr lang="en-GB" sz="1200" b="0" i="0" u="none" strike="noStrike" baseline="0" noProof="0" dirty="0">
                <a:latin typeface="Verdana" panose="020B0604030504040204" pitchFamily="34" charset="0"/>
              </a:rPr>
              <a:t> (y los </a:t>
            </a:r>
            <a:r>
              <a:rPr lang="en-GB" sz="1200" b="0" i="0" u="none" strike="noStrike" baseline="0" noProof="0" dirty="0" err="1">
                <a:latin typeface="Verdana" panose="020B0604030504040204" pitchFamily="34" charset="0"/>
              </a:rPr>
              <a:t>siete</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talleres</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como</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temas</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específicos</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ellos</a:t>
            </a:r>
            <a:r>
              <a:rPr lang="en-GB" sz="1200" b="0" i="0" u="none" strike="noStrike" baseline="0" noProof="0" dirty="0">
                <a:latin typeface="Verdana" panose="020B0604030504040204" pitchFamily="34" charset="0"/>
              </a:rPr>
              <a:t> </a:t>
            </a:r>
            <a:r>
              <a:rPr lang="en-GB" sz="1200" b="0" i="0" u="none" strike="noStrike" baseline="0" noProof="0" dirty="0" err="1">
                <a:latin typeface="Verdana" panose="020B0604030504040204" pitchFamily="34" charset="0"/>
              </a:rPr>
              <a:t>mismos</a:t>
            </a:r>
            <a:endParaRPr lang="en-GB" sz="1200" b="0" i="0" u="none" strike="noStrike" baseline="0" dirty="0">
              <a:latin typeface="Verdana" panose="020B0604030504040204" pitchFamily="34" charset="0"/>
            </a:endParaRPr>
          </a:p>
          <a:p>
            <a:pPr marL="171450" indent="-171450">
              <a:buFontTx/>
              <a:buChar char="-"/>
            </a:pPr>
            <a:r>
              <a:rPr lang="en-GB" sz="1200" b="0" i="0" u="none" strike="noStrike" baseline="0" dirty="0">
                <a:latin typeface="Verdana" panose="020B0604030504040204" pitchFamily="34" charset="0"/>
              </a:rPr>
              <a:t>Ser </a:t>
            </a:r>
            <a:r>
              <a:rPr lang="en-GB" sz="1200" b="0" i="0" u="none" strike="noStrike" baseline="0" dirty="0" err="1">
                <a:latin typeface="Verdana" panose="020B0604030504040204" pitchFamily="34" charset="0"/>
              </a:rPr>
              <a:t>conscientes</a:t>
            </a:r>
            <a:r>
              <a:rPr lang="en-GB" sz="1200" b="0" i="0" u="none" strike="noStrike" baseline="0" dirty="0">
                <a:latin typeface="Verdana" panose="020B0604030504040204" pitchFamily="34" charset="0"/>
              </a:rPr>
              <a:t> de las </a:t>
            </a:r>
            <a:r>
              <a:rPr lang="en-GB" sz="1200" b="0" i="0" u="none" strike="noStrike" baseline="0" dirty="0" err="1">
                <a:latin typeface="Verdana" panose="020B0604030504040204" pitchFamily="34" charset="0"/>
              </a:rPr>
              <a:t>buenas</a:t>
            </a:r>
            <a:r>
              <a:rPr lang="en-GB" sz="1200" b="0" i="0" u="none" strike="noStrike" baseline="0" dirty="0">
                <a:latin typeface="Verdana" panose="020B0604030504040204" pitchFamily="34" charset="0"/>
              </a:rPr>
              <a:t> practices </a:t>
            </a:r>
            <a:r>
              <a:rPr lang="en-GB" sz="1200" b="0" i="0" u="none" strike="noStrike" baseline="0" dirty="0" err="1">
                <a:latin typeface="Verdana" panose="020B0604030504040204" pitchFamily="34" charset="0"/>
              </a:rPr>
              <a:t>en</a:t>
            </a:r>
            <a:r>
              <a:rPr lang="en-GB" sz="1200" b="0" i="0" u="none" strike="noStrike" baseline="0" dirty="0">
                <a:latin typeface="Verdana" panose="020B0604030504040204" pitchFamily="34" charset="0"/>
              </a:rPr>
              <a:t> la </a:t>
            </a:r>
            <a:r>
              <a:rPr lang="en-GB" sz="1200" b="0" i="0" u="none" strike="noStrike" baseline="0" dirty="0" err="1">
                <a:latin typeface="Verdana" panose="020B0604030504040204" pitchFamily="34" charset="0"/>
              </a:rPr>
              <a:t>lucha</a:t>
            </a:r>
            <a:r>
              <a:rPr lang="en-GB" sz="1200" b="0" i="0" u="none" strike="noStrike" baseline="0" dirty="0">
                <a:latin typeface="Verdana" panose="020B0604030504040204" pitchFamily="34" charset="0"/>
              </a:rPr>
              <a:t> contra la </a:t>
            </a:r>
            <a:r>
              <a:rPr lang="en-GB" sz="1200" b="0" i="0" u="none" strike="noStrike" baseline="0" dirty="0" err="1">
                <a:latin typeface="Verdana" panose="020B0604030504040204" pitchFamily="34" charset="0"/>
              </a:rPr>
              <a:t>radicalización</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último</a:t>
            </a:r>
            <a:r>
              <a:rPr lang="en-GB" sz="1200" b="0" i="0" u="none" strike="noStrike" baseline="0" dirty="0">
                <a:latin typeface="Verdana" panose="020B0604030504040204" pitchFamily="34" charset="0"/>
              </a:rPr>
              <a:t> día)</a:t>
            </a:r>
          </a:p>
          <a:p>
            <a:pPr marL="0" indent="0" algn="l">
              <a:buFontTx/>
              <a:buNone/>
            </a:pPr>
            <a:endParaRPr lang="en-GB" sz="1200" noProof="0" dirty="0"/>
          </a:p>
          <a:p>
            <a:pPr marL="0" indent="0" algn="l">
              <a:buFontTx/>
              <a:buNone/>
            </a:pPr>
            <a:r>
              <a:rPr lang="es-ES" sz="1200" kern="1200" dirty="0">
                <a:solidFill>
                  <a:schemeClr val="tx1"/>
                </a:solidFill>
                <a:effectLst/>
                <a:latin typeface="+mn-lt"/>
                <a:ea typeface="+mn-ea"/>
                <a:cs typeface="+mn-cs"/>
              </a:rPr>
              <a:t>Menciona también el complemento en línea de la Formación de formadores de tres días que pueden encontrarse en:</a:t>
            </a:r>
            <a:r>
              <a:rPr lang="es-ES" sz="1200" u="none" strike="noStrike" kern="1200" dirty="0">
                <a:solidFill>
                  <a:schemeClr val="tx1"/>
                </a:solidFill>
                <a:effectLst/>
                <a:latin typeface="+mn-lt"/>
                <a:ea typeface="+mn-ea"/>
                <a:cs typeface="+mn-cs"/>
              </a:rPr>
              <a:t> </a:t>
            </a:r>
            <a:r>
              <a:rPr lang="en-GB" sz="1200" noProof="0" dirty="0"/>
              <a:t>www.traininghermes.eu</a:t>
            </a:r>
          </a:p>
          <a:p>
            <a:pPr marL="0" indent="0" algn="l">
              <a:buFontTx/>
              <a:buNone/>
            </a:pPr>
            <a:endParaRPr lang="en-GB" noProof="0" dirty="0"/>
          </a:p>
          <a:p>
            <a:pPr marL="0" indent="0">
              <a:lnSpc>
                <a:spcPct val="150000"/>
              </a:lnSpc>
              <a:buFont typeface="Arial" panose="020B0604020202020204" pitchFamily="34" charset="0"/>
              <a:buNone/>
            </a:pPr>
            <a:r>
              <a:rPr lang="en-GB" noProof="0" dirty="0"/>
              <a:t>@Formador: </a:t>
            </a:r>
          </a:p>
          <a:p>
            <a:r>
              <a:rPr lang="es-ES" sz="1200" kern="1200" dirty="0">
                <a:solidFill>
                  <a:schemeClr val="tx1"/>
                </a:solidFill>
                <a:effectLst/>
                <a:latin typeface="+mn-lt"/>
                <a:ea typeface="+mn-ea"/>
                <a:cs typeface="+mn-cs"/>
              </a:rPr>
              <a:t>Es importante conectar con los asistentes y hacerles sentir bienvenidos.</a:t>
            </a:r>
            <a:endParaRPr lang="en-GB" noProof="0" dirty="0"/>
          </a:p>
          <a:p>
            <a:pPr marL="0" indent="0">
              <a:lnSpc>
                <a:spcPct val="150000"/>
              </a:lnSpc>
              <a:buFont typeface="Arial" panose="020B0604020202020204" pitchFamily="34" charset="0"/>
              <a:buNone/>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19</a:t>
            </a:r>
          </a:p>
          <a:p>
            <a:pPr algn="just">
              <a:lnSpc>
                <a:spcPct val="107000"/>
              </a:lnSpc>
              <a:spcAft>
                <a:spcPts val="600"/>
              </a:spcAft>
            </a:pPr>
            <a:endParaRPr lang="en-GB" sz="1200" b="0" i="0" u="none" strike="noStrike" baseline="0" dirty="0">
              <a:latin typeface="Calibri" panose="020F0502020204030204" pitchFamily="34" charset="0"/>
            </a:endParaRPr>
          </a:p>
          <a:p>
            <a:pPr algn="just">
              <a:lnSpc>
                <a:spcPct val="107000"/>
              </a:lnSpc>
              <a:spcAft>
                <a:spcPts val="600"/>
              </a:spcAft>
            </a:pPr>
            <a:r>
              <a:rPr lang="es-ES" sz="1200" kern="1200" dirty="0">
                <a:solidFill>
                  <a:schemeClr val="tx1"/>
                </a:solidFill>
                <a:effectLst/>
                <a:latin typeface="+mn-lt"/>
                <a:ea typeface="+mn-ea"/>
                <a:cs typeface="+mn-cs"/>
              </a:rPr>
              <a:t>El desarrollo infantil comienza desde el nacimiento y termina con la adolescencia. Durante ese tiempo, se dan cambios psicológicos, cognitivos, emocionales, sociales y biológicos. En cada etapa, un niño tiene un reto central que superar. Los adolescentes están entre la infancia y la madurez. Y tienen que formar su identidad</a:t>
            </a:r>
            <a:r>
              <a:rPr lang="en-GB" sz="1200" b="0" i="0" u="none" strike="noStrike" baseline="0" dirty="0">
                <a:latin typeface="Calibri" panose="020F0502020204030204" pitchFamily="34" charset="0"/>
              </a:rPr>
              <a:t>.</a:t>
            </a:r>
          </a:p>
          <a:p>
            <a:pPr algn="just">
              <a:lnSpc>
                <a:spcPct val="107000"/>
              </a:lnSpc>
              <a:spcAft>
                <a:spcPts val="600"/>
              </a:spcAft>
            </a:pPr>
            <a:endParaRPr lang="en-GB" sz="1200" b="0" i="0" u="none" strike="noStrike" baseline="0" dirty="0">
              <a:latin typeface="Calibri" panose="020F0502020204030204" pitchFamily="34" charset="0"/>
            </a:endParaRPr>
          </a:p>
          <a:p>
            <a:pPr algn="just">
              <a:lnSpc>
                <a:spcPct val="107000"/>
              </a:lnSpc>
              <a:spcAft>
                <a:spcPts val="600"/>
              </a:spcAft>
            </a:pPr>
            <a:r>
              <a:rPr lang="en-GB" sz="1200" b="1" i="0" u="none" strike="noStrike" baseline="0" dirty="0" err="1">
                <a:latin typeface="Calibri" panose="020F0502020204030204" pitchFamily="34" charset="0"/>
              </a:rPr>
              <a:t>Antecedentes</a:t>
            </a:r>
            <a:endParaRPr lang="en-GB" sz="1200" b="1" i="0" u="none" strike="noStrike" baseline="0" dirty="0">
              <a:latin typeface="Calibri" panose="020F0502020204030204" pitchFamily="34" charset="0"/>
            </a:endParaRPr>
          </a:p>
          <a:p>
            <a:r>
              <a:rPr lang="es-ES" sz="1800" kern="1200" dirty="0">
                <a:solidFill>
                  <a:schemeClr val="tx1"/>
                </a:solidFill>
                <a:effectLst/>
                <a:latin typeface="+mn-lt"/>
                <a:ea typeface="+mn-ea"/>
                <a:cs typeface="+mn-cs"/>
              </a:rPr>
              <a:t>La adolescencia es la etapa de la vida más difícil tanto como para los adolescentes como para los padres, debido a hecho de que se la considera una etapa de transición entre la infancia y la vida adulta. Durante la adolescencia, se sufren muchos cambios desde biológicos hasta sociales, emocionales, psicológicos y cognitivos. Además, se desarrolla la identidad mientras luchan por encontrar su sitio en la sociedad. Dado que la adolescencia es un periodo en el que el individuo comienza a discutir consigo mismo y con sus padres y se une a diferentes grupos de iguales, el siguiente manual busca identificar buenas prácticas y estrategias eficaces para enfrentarnos a la relación hijos-padres para evitar que los adolescentes se conviertan en víctimas de la polarización y de la radicalización, motivados por una relación tensa con sus padres. La razón para emplear ejercicios de asesoramiento y pedagogía responde a la necesidad de adaptar permanentemente el estilo de pedagogía a las necesidades y desarrollos de la sociedad (como por ejemplo el acceso a la información, demasiada información, noticias falsas, etc.). Además, las estrategias de enseñanza y de pedagogía permiten a los padres a entender mejor el comportamiento, las decisiones y las reacciones de sus hijos y les permiten evitar que sus adolescentes se conviertan en una parte activa del proceso de radicalización/polarización como consecuencia de diferentes problemas sociales no identificados o tratados de manera errónea.</a:t>
            </a: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GB" sz="12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196820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s-ES" sz="1800" b="1" kern="1200" dirty="0">
                <a:solidFill>
                  <a:schemeClr val="tx1"/>
                </a:solidFill>
                <a:effectLst/>
                <a:latin typeface="+mn-lt"/>
                <a:ea typeface="+mn-ea"/>
                <a:cs typeface="+mn-cs"/>
              </a:rPr>
              <a:t>Instrucciones/hoja de texto sugerido </a:t>
            </a:r>
            <a:r>
              <a:rPr lang="en-GB" sz="1800" b="1" i="0" u="none" strike="noStrike" baseline="0" dirty="0">
                <a:latin typeface="Verdana" panose="020B0604030504040204" pitchFamily="34" charset="0"/>
              </a:rPr>
              <a:t>20</a:t>
            </a:r>
          </a:p>
          <a:p>
            <a:pPr algn="just">
              <a:lnSpc>
                <a:spcPct val="107000"/>
              </a:lnSpc>
              <a:spcAft>
                <a:spcPts val="600"/>
              </a:spcAft>
            </a:pPr>
            <a:endParaRPr lang="en-GB" sz="1800" b="0" i="0" u="none" strike="noStrike" baseline="0" dirty="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s-ES" sz="1800" kern="1200" dirty="0">
                <a:solidFill>
                  <a:schemeClr val="tx1"/>
                </a:solidFill>
                <a:effectLst/>
                <a:latin typeface="+mn-lt"/>
                <a:ea typeface="+mn-ea"/>
                <a:cs typeface="+mn-cs"/>
              </a:rPr>
              <a:t>La manera en la que se guía a los adolescentes durante la socialización puede ayudarles a convertirse en adultos jóvenes maduros y equilibrados. Durante este paso a la vida adulta es también cuando se pueden desarrollar desencadenantes de la radicalización. Las preguntas que la gente se hace durante este periodo son</a:t>
            </a:r>
            <a:r>
              <a:rPr lang="en-GB" sz="1800" b="0" i="0" u="none" strike="noStrike" baseline="0" dirty="0">
                <a:latin typeface="Calibri" panose="020F0502020204030204" pitchFamily="34" charset="0"/>
              </a:rPr>
              <a:t>:</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a:t>
            </a:r>
            <a:r>
              <a:rPr lang="en-GB" sz="1800" b="0" i="0" u="none" strike="noStrike" baseline="0" dirty="0" err="1">
                <a:latin typeface="Calibri" panose="020F0502020204030204" pitchFamily="34" charset="0"/>
              </a:rPr>
              <a:t>Quién</a:t>
            </a:r>
            <a:r>
              <a:rPr lang="en-GB" sz="1800" b="0" i="0" u="none" strike="noStrike" baseline="0" dirty="0">
                <a:latin typeface="Calibri" panose="020F0502020204030204" pitchFamily="34" charset="0"/>
              </a:rPr>
              <a:t> soy? ¿</a:t>
            </a:r>
            <a:r>
              <a:rPr lang="en-GB" sz="1800" b="0" i="0" u="none" strike="noStrike" baseline="0" dirty="0" err="1">
                <a:latin typeface="Calibri" panose="020F0502020204030204" pitchFamily="34" charset="0"/>
              </a:rPr>
              <a:t>Dónde</a:t>
            </a:r>
            <a:r>
              <a:rPr lang="en-GB" sz="1800" b="0" i="0" u="none" strike="noStrike" baseline="0" dirty="0">
                <a:latin typeface="Calibri" panose="020F0502020204030204" pitchFamily="34" charset="0"/>
              </a:rPr>
              <a:t> </a:t>
            </a:r>
            <a:r>
              <a:rPr lang="en-GB" sz="1800" b="0" i="0" u="none" strike="noStrike" baseline="0" dirty="0" err="1">
                <a:latin typeface="Calibri" panose="020F0502020204030204" pitchFamily="34" charset="0"/>
              </a:rPr>
              <a:t>pertenezco</a:t>
            </a:r>
            <a:r>
              <a:rPr lang="en-GB" sz="1800" b="0" i="0" u="none" strike="noStrike" baseline="0" dirty="0">
                <a:latin typeface="Calibri" panose="020F0502020204030204" pitchFamily="34" charset="0"/>
              </a:rPr>
              <a:t>?</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a:t>
            </a:r>
            <a:r>
              <a:rPr lang="en-GB" sz="1800" b="0" i="0" u="none" strike="noStrike" baseline="0" dirty="0" err="1">
                <a:latin typeface="Calibri" panose="020F0502020204030204" pitchFamily="34" charset="0"/>
              </a:rPr>
              <a:t>Cuál</a:t>
            </a:r>
            <a:r>
              <a:rPr lang="en-GB" sz="1800" b="0" i="0" u="none" strike="noStrike" baseline="0" dirty="0">
                <a:latin typeface="Calibri" panose="020F0502020204030204" pitchFamily="34" charset="0"/>
              </a:rPr>
              <a:t> es mi </a:t>
            </a:r>
            <a:r>
              <a:rPr lang="en-GB" sz="1800" b="0" i="0" u="none" strike="noStrike" baseline="0" dirty="0" err="1">
                <a:latin typeface="Calibri" panose="020F0502020204030204" pitchFamily="34" charset="0"/>
              </a:rPr>
              <a:t>papel</a:t>
            </a:r>
            <a:r>
              <a:rPr lang="en-GB" sz="1800" b="0" i="0" u="none" strike="noStrike" baseline="0" dirty="0">
                <a:latin typeface="Calibri" panose="020F0502020204030204" pitchFamily="34" charset="0"/>
              </a:rPr>
              <a:t> </a:t>
            </a:r>
            <a:r>
              <a:rPr lang="en-GB" sz="1800" b="0" i="0" u="none" strike="noStrike" baseline="0" dirty="0" err="1">
                <a:latin typeface="Calibri" panose="020F0502020204030204" pitchFamily="34" charset="0"/>
              </a:rPr>
              <a:t>en</a:t>
            </a:r>
            <a:r>
              <a:rPr lang="en-GB" sz="1800" b="0" i="0" u="none" strike="noStrike" baseline="0" dirty="0">
                <a:latin typeface="Calibri" panose="020F0502020204030204" pitchFamily="34" charset="0"/>
              </a:rPr>
              <a:t> </a:t>
            </a:r>
            <a:r>
              <a:rPr lang="en-GB" sz="1800" b="0" i="0" u="none" strike="noStrike" baseline="0" dirty="0" err="1">
                <a:latin typeface="Calibri" panose="020F0502020204030204" pitchFamily="34" charset="0"/>
              </a:rPr>
              <a:t>este</a:t>
            </a:r>
            <a:r>
              <a:rPr lang="en-GB" sz="1800" b="0" i="0" u="none" strike="noStrike" baseline="0" dirty="0">
                <a:latin typeface="Calibri" panose="020F0502020204030204" pitchFamily="34" charset="0"/>
              </a:rPr>
              <a:t> </a:t>
            </a:r>
            <a:r>
              <a:rPr lang="en-GB" sz="1800" b="0" i="0" u="none" strike="noStrike" baseline="0" dirty="0" err="1">
                <a:latin typeface="Calibri" panose="020F0502020204030204" pitchFamily="34" charset="0"/>
              </a:rPr>
              <a:t>mundo</a:t>
            </a:r>
            <a:r>
              <a:rPr lang="en-GB" sz="1800" b="0" i="0" u="none" strike="noStrike" baseline="0" dirty="0">
                <a:latin typeface="Calibri" panose="020F0502020204030204" pitchFamily="34" charset="0"/>
              </a:rPr>
              <a:t>? </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a:t>
            </a:r>
            <a:r>
              <a:rPr lang="en-GB" sz="1800" b="0" i="0" u="none" strike="noStrike" baseline="0" dirty="0" err="1">
                <a:latin typeface="Calibri" panose="020F0502020204030204" pitchFamily="34" charset="0"/>
              </a:rPr>
              <a:t>Cómo</a:t>
            </a:r>
            <a:r>
              <a:rPr lang="en-GB" sz="1800" b="0" i="0" u="none" strike="noStrike" baseline="0" dirty="0">
                <a:latin typeface="Calibri" panose="020F0502020204030204" pitchFamily="34" charset="0"/>
              </a:rPr>
              <a:t> </a:t>
            </a:r>
            <a:r>
              <a:rPr lang="en-GB" sz="1800" b="0" i="0" u="none" strike="noStrike" baseline="0" dirty="0" err="1">
                <a:latin typeface="Calibri" panose="020F0502020204030204" pitchFamily="34" charset="0"/>
              </a:rPr>
              <a:t>puedo</a:t>
            </a:r>
            <a:r>
              <a:rPr lang="en-GB" sz="1800" b="0" i="0" u="none" strike="noStrike" baseline="0" dirty="0">
                <a:latin typeface="Calibri" panose="020F0502020204030204" pitchFamily="34" charset="0"/>
              </a:rPr>
              <a:t> </a:t>
            </a:r>
            <a:r>
              <a:rPr lang="en-GB" sz="1800" b="0" i="0" u="none" strike="noStrike" baseline="0" dirty="0" err="1">
                <a:latin typeface="Calibri" panose="020F0502020204030204" pitchFamily="34" charset="0"/>
              </a:rPr>
              <a:t>contribuir</a:t>
            </a:r>
            <a:r>
              <a:rPr lang="en-GB" sz="1800" b="0" i="0" u="none" strike="noStrike" baseline="0" dirty="0">
                <a:latin typeface="Calibri" panose="020F0502020204030204" pitchFamily="34" charset="0"/>
              </a:rPr>
              <a:t>?</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¿Soy lo </a:t>
            </a:r>
            <a:r>
              <a:rPr lang="en-GB" sz="1800" b="0" i="0" u="none" strike="noStrike" baseline="0" dirty="0" err="1">
                <a:latin typeface="Calibri" panose="020F0502020204030204" pitchFamily="34" charset="0"/>
              </a:rPr>
              <a:t>suficientemente</a:t>
            </a:r>
            <a:r>
              <a:rPr lang="en-GB" sz="1800" b="0" i="0" u="none" strike="noStrike" baseline="0" dirty="0">
                <a:latin typeface="Calibri" panose="020F0502020204030204" pitchFamily="34" charset="0"/>
              </a:rPr>
              <a:t> </a:t>
            </a:r>
            <a:r>
              <a:rPr lang="en-GB" sz="1800" b="0" i="0" u="none" strike="noStrike" baseline="0" dirty="0" err="1">
                <a:latin typeface="Calibri" panose="020F0502020204030204" pitchFamily="34" charset="0"/>
              </a:rPr>
              <a:t>bueno</a:t>
            </a:r>
            <a:r>
              <a:rPr lang="en-GB" sz="1800" b="0" i="0" u="none" strike="noStrike" baseline="0" dirty="0">
                <a:latin typeface="Calibri" panose="020F0502020204030204" pitchFamily="34" charset="0"/>
              </a:rPr>
              <a:t>?</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a:t>
            </a:r>
            <a:r>
              <a:rPr lang="en-GB" sz="1800" b="0" i="0" u="none" strike="noStrike" baseline="0" dirty="0" err="1">
                <a:latin typeface="Calibri" panose="020F0502020204030204" pitchFamily="34" charset="0"/>
              </a:rPr>
              <a:t>Cómo</a:t>
            </a:r>
            <a:r>
              <a:rPr lang="en-GB" sz="1800" b="0" i="0" u="none" strike="noStrike" baseline="0" dirty="0">
                <a:latin typeface="Calibri" panose="020F0502020204030204" pitchFamily="34" charset="0"/>
              </a:rPr>
              <a:t> me </a:t>
            </a:r>
            <a:r>
              <a:rPr lang="en-GB" sz="1800" b="0" i="0" u="none" strike="noStrike" baseline="0" dirty="0" err="1">
                <a:latin typeface="Calibri" panose="020F0502020204030204" pitchFamily="34" charset="0"/>
              </a:rPr>
              <a:t>ven</a:t>
            </a:r>
            <a:r>
              <a:rPr lang="en-GB" sz="1800" b="0" i="0" u="none" strike="noStrike" baseline="0" dirty="0">
                <a:latin typeface="Calibri" panose="020F0502020204030204" pitchFamily="34" charset="0"/>
              </a:rPr>
              <a:t> los </a:t>
            </a:r>
            <a:r>
              <a:rPr lang="en-GB" sz="1800" b="0" i="0" u="none" strike="noStrike" baseline="0" dirty="0" err="1">
                <a:latin typeface="Calibri" panose="020F0502020204030204" pitchFamily="34" charset="0"/>
              </a:rPr>
              <a:t>demás</a:t>
            </a:r>
            <a:r>
              <a:rPr lang="en-GB" sz="1800" b="0" i="0" u="none" strike="noStrike" baseline="0" dirty="0">
                <a:latin typeface="Calibri" panose="020F0502020204030204" pitchFamily="34" charset="0"/>
              </a:rPr>
              <a:t>?</a:t>
            </a:r>
          </a:p>
          <a:p>
            <a:pPr marL="457200" marR="0" lvl="1" indent="0" algn="just" defTabSz="914400" rtl="0" eaLnBrk="1" fontAlgn="auto" latinLnBrk="0" hangingPunct="1">
              <a:lnSpc>
                <a:spcPct val="107000"/>
              </a:lnSpc>
              <a:spcBef>
                <a:spcPts val="0"/>
              </a:spcBef>
              <a:spcAft>
                <a:spcPts val="600"/>
              </a:spcAft>
              <a:buClrTx/>
              <a:buSzTx/>
              <a:buFontTx/>
              <a:buNone/>
              <a:tabLst/>
              <a:defRPr/>
            </a:pPr>
            <a:r>
              <a:rPr lang="en-GB" sz="1800" b="0" i="0" u="none" strike="noStrike" baseline="0" dirty="0">
                <a:latin typeface="Calibri" panose="020F0502020204030204" pitchFamily="34" charset="0"/>
              </a:rPr>
              <a:t>¿</a:t>
            </a:r>
            <a:r>
              <a:rPr lang="en-GB" sz="1800" b="0" i="0" u="none" strike="noStrike" baseline="0" dirty="0" err="1">
                <a:latin typeface="Calibri" panose="020F0502020204030204" pitchFamily="34" charset="0"/>
              </a:rPr>
              <a:t>Cómo</a:t>
            </a:r>
            <a:r>
              <a:rPr lang="en-GB" sz="1800" b="0" i="0" u="none" strike="noStrike" baseline="0" dirty="0">
                <a:latin typeface="Calibri" panose="020F0502020204030204" pitchFamily="34" charset="0"/>
              </a:rPr>
              <a:t> </a:t>
            </a:r>
            <a:r>
              <a:rPr lang="en-GB" sz="1800" b="0" i="0" u="none" strike="noStrike" baseline="0" dirty="0" err="1">
                <a:latin typeface="Calibri" panose="020F0502020204030204" pitchFamily="34" charset="0"/>
              </a:rPr>
              <a:t>puedo</a:t>
            </a:r>
            <a:r>
              <a:rPr lang="en-GB" sz="1800" b="0" i="0" u="none" strike="noStrike" baseline="0" dirty="0">
                <a:latin typeface="Calibri" panose="020F0502020204030204" pitchFamily="34" charset="0"/>
              </a:rPr>
              <a:t> </a:t>
            </a:r>
            <a:r>
              <a:rPr lang="en-GB" sz="1800" b="0" i="0" u="none" strike="noStrike" baseline="0" dirty="0" err="1">
                <a:latin typeface="Calibri" panose="020F0502020204030204" pitchFamily="34" charset="0"/>
              </a:rPr>
              <a:t>enfrentarme</a:t>
            </a:r>
            <a:r>
              <a:rPr lang="en-GB" sz="1800" b="0" i="0" u="none" strike="noStrike" baseline="0" dirty="0">
                <a:latin typeface="Calibri" panose="020F0502020204030204" pitchFamily="34" charset="0"/>
              </a:rPr>
              <a:t> a la </a:t>
            </a:r>
            <a:r>
              <a:rPr lang="en-GB" sz="1800" b="0" i="0" u="none" strike="noStrike" baseline="0" dirty="0" err="1">
                <a:latin typeface="Calibri" panose="020F0502020204030204" pitchFamily="34" charset="0"/>
              </a:rPr>
              <a:t>adversidad</a:t>
            </a:r>
            <a:r>
              <a:rPr lang="en-GB" sz="1800" b="0" i="0" u="none" strike="noStrike" baseline="0" dirty="0">
                <a:latin typeface="Calibri" panose="020F0502020204030204" pitchFamily="34" charset="0"/>
              </a:rPr>
              <a:t>?</a:t>
            </a:r>
          </a:p>
          <a:p>
            <a:pPr algn="just">
              <a:lnSpc>
                <a:spcPct val="107000"/>
              </a:lnSpc>
              <a:spcAft>
                <a:spcPts val="600"/>
              </a:spcAft>
            </a:pPr>
            <a:endParaRPr lang="en-GB" sz="1800" b="0" i="0" u="none" strike="noStrike" baseline="0" dirty="0">
              <a:latin typeface="Calibri" panose="020F0502020204030204" pitchFamily="34" charset="0"/>
            </a:endParaRPr>
          </a:p>
          <a:p>
            <a:pPr algn="just">
              <a:lnSpc>
                <a:spcPct val="107000"/>
              </a:lnSpc>
              <a:spcAft>
                <a:spcPts val="600"/>
              </a:spcAft>
            </a:pPr>
            <a:r>
              <a:rPr lang="en-GB" sz="1800" b="0" i="0" u="none" strike="noStrike" baseline="0" dirty="0">
                <a:latin typeface="Calibri" panose="020F0502020204030204" pitchFamily="34"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@Formador </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Esto debe explicar la razón por la cual el asesoramiento y la crianza se consideran importantes para prevenir la radicalización. Antecedentes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(del D3.2.1):</a:t>
            </a:r>
          </a:p>
          <a:p>
            <a:pPr marL="0" marR="0" lvl="0" indent="0" algn="just" defTabSz="914400" rtl="0" eaLnBrk="1" fontAlgn="auto" latinLnBrk="0" hangingPunct="1">
              <a:lnSpc>
                <a:spcPct val="107000"/>
              </a:lnSpc>
              <a:spcBef>
                <a:spcPts val="0"/>
              </a:spcBef>
              <a:spcAft>
                <a:spcPts val="600"/>
              </a:spcAft>
              <a:buClrTx/>
              <a:buSzTx/>
              <a:buFontTx/>
              <a:buNone/>
              <a:tabLst/>
              <a:defRPr/>
            </a:pPr>
            <a:r>
              <a:rPr lang="es-ES" sz="1800" kern="1200" dirty="0">
                <a:solidFill>
                  <a:schemeClr val="tx1"/>
                </a:solidFill>
                <a:effectLst/>
                <a:latin typeface="+mn-lt"/>
                <a:ea typeface="+mn-ea"/>
                <a:cs typeface="+mn-cs"/>
              </a:rPr>
              <a:t>Los procesos de radicalización se desencadena a menudo por una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kern="1200" dirty="0">
                <a:solidFill>
                  <a:schemeClr val="tx1"/>
                </a:solidFill>
                <a:effectLst/>
                <a:latin typeface="+mn-lt"/>
                <a:ea typeface="+mn-ea"/>
                <a:cs typeface="+mn-cs"/>
              </a:rPr>
              <a:t>búsqueda de la identidad que contribuya a un sentido de pertenencia, valía y propósito”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Dalgaard</a:t>
            </a:r>
            <a:r>
              <a:rPr lang="en-GB" sz="1800" dirty="0">
                <a:effectLst/>
                <a:latin typeface="Calibri" panose="020F0502020204030204" pitchFamily="34" charset="0"/>
                <a:ea typeface="Calibri" panose="020F0502020204030204" pitchFamily="34" charset="0"/>
                <a:cs typeface="Times New Roman" panose="02020603050405020304" pitchFamily="18" charset="0"/>
              </a:rPr>
              <a:t>-Nielsen, 2008b),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realización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personal (Silverman, 2017),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falta</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autoestima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Borum</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2017;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Chassman</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2016;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Christmann</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2012; Dawson, 2017;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Lindekilde</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2016;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Senzai</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2015), </a:t>
            </a:r>
            <a:r>
              <a:rPr lang="es-ES" sz="1800" kern="1200" dirty="0">
                <a:solidFill>
                  <a:schemeClr val="tx1"/>
                </a:solidFill>
                <a:effectLst/>
                <a:latin typeface="+mn-lt"/>
                <a:ea typeface="+mn-ea"/>
                <a:cs typeface="+mn-cs"/>
              </a:rPr>
              <a:t>frustración individual e insulto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Beutler</a:t>
            </a:r>
            <a:r>
              <a:rPr lang="en-GB" sz="1800" dirty="0">
                <a:effectLst/>
                <a:latin typeface="Calibri" panose="020F0502020204030204" pitchFamily="34" charset="0"/>
                <a:ea typeface="Calibri" panose="020F0502020204030204" pitchFamily="34" charset="0"/>
                <a:cs typeface="Times New Roman" panose="02020603050405020304" pitchFamily="18" charset="0"/>
              </a:rPr>
              <a:t>, 2007).</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b="0" i="0" u="none" strike="noStrike" baseline="0" dirty="0">
              <a:effectLst/>
              <a:latin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es-ES" sz="1800" kern="1200" dirty="0">
                <a:solidFill>
                  <a:schemeClr val="tx1"/>
                </a:solidFill>
                <a:effectLst/>
                <a:latin typeface="+mn-lt"/>
                <a:ea typeface="+mn-ea"/>
                <a:cs typeface="+mn-cs"/>
              </a:rPr>
              <a:t>Técnicas de asesoramiento y pedagogía familiar - comprender, aprender a usarlas, e integrarlas en la interacción profesional con individuos vulnerables frente a la radicalización y la violencia. Estas estrategias pueden empoderar a los mentores, asesores, padres, tutores y otras figuras de autoridad de la vida de los adolescentes a desarrollar de manera efectiva estrategias y métodos para enfocar la relación mentor-educando, asesor-estudiante, hijo-padre, etc. para conseguir que los adolescentes eviten convertirse en víctimas de la polarización y la radicalización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b="0" i="0" u="none" strike="noStrike" baseline="0" dirty="0">
              <a:latin typeface="Calibri" panose="020F0502020204030204" pitchFamily="34" charset="0"/>
            </a:endParaRP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136022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lang="es-ES" sz="1800" b="1" kern="1200" dirty="0">
                <a:solidFill>
                  <a:schemeClr val="tx1"/>
                </a:solidFill>
                <a:effectLst/>
                <a:latin typeface="+mn-lt"/>
                <a:ea typeface="+mn-ea"/>
                <a:cs typeface="+mn-cs"/>
              </a:rPr>
              <a:t>Instrucciones/hoja de texto sugerido </a:t>
            </a:r>
            <a:r>
              <a:rPr lang="en-GB" sz="1800" b="1" i="0" u="none" strike="noStrike" baseline="0" dirty="0">
                <a:latin typeface="Verdana" panose="020B0604030504040204" pitchFamily="34" charset="0"/>
              </a:rPr>
              <a:t>21</a:t>
            </a:r>
          </a:p>
          <a:p>
            <a:endParaRPr lang="es-ES" sz="1800" kern="1200" dirty="0">
              <a:solidFill>
                <a:schemeClr val="tx1"/>
              </a:solidFill>
              <a:effectLst/>
              <a:latin typeface="+mn-lt"/>
              <a:ea typeface="+mn-ea"/>
              <a:cs typeface="+mn-cs"/>
            </a:endParaRPr>
          </a:p>
          <a:p>
            <a:r>
              <a:rPr lang="es-ES" sz="1800" kern="1200" dirty="0">
                <a:solidFill>
                  <a:schemeClr val="tx1"/>
                </a:solidFill>
                <a:effectLst/>
                <a:latin typeface="+mn-lt"/>
                <a:ea typeface="+mn-ea"/>
                <a:cs typeface="+mn-cs"/>
              </a:rPr>
              <a:t>El objetivo principal de los padres y los asesores en esta etapa del desarrollo es hacer posible la formación positiva de la identidad, ofrecer refuerzo positivo y estimular el crecimiento personal</a:t>
            </a:r>
            <a:r>
              <a:rPr lang="en-GB" sz="1800" b="0" i="0" u="none" strike="noStrike" baseline="0" dirty="0">
                <a:latin typeface="Calibri" panose="020F0502020204030204" pitchFamily="34" charset="0"/>
              </a:rPr>
              <a:t>.</a:t>
            </a:r>
          </a:p>
          <a:p>
            <a:pPr algn="just">
              <a:lnSpc>
                <a:spcPct val="107000"/>
              </a:lnSpc>
              <a:spcAft>
                <a:spcPts val="600"/>
              </a:spcAft>
            </a:pPr>
            <a:endParaRPr lang="en-GB" sz="1800" b="0" i="0" u="none" strike="noStrike" baseline="0" dirty="0">
              <a:latin typeface="Calibri" panose="020F0502020204030204" pitchFamily="34" charset="0"/>
            </a:endParaRPr>
          </a:p>
          <a:p>
            <a:pPr algn="just">
              <a:lnSpc>
                <a:spcPct val="107000"/>
              </a:lnSpc>
              <a:spcAft>
                <a:spcPts val="600"/>
              </a:spcAft>
            </a:pPr>
            <a:r>
              <a:rPr lang="es-ES" sz="1800" kern="1200" dirty="0">
                <a:solidFill>
                  <a:schemeClr val="tx1"/>
                </a:solidFill>
                <a:effectLst/>
                <a:latin typeface="+mn-lt"/>
                <a:ea typeface="+mn-ea"/>
                <a:cs typeface="+mn-cs"/>
              </a:rPr>
              <a:t>La habilidades principales que deben poseer los adolescentes durante el proceso de desarrollo emocional y de comportamiento, en el cual los padres y los mentores/asesores desempeñan un papel importante, son los siguientes: </a:t>
            </a:r>
            <a:r>
              <a:rPr lang="es-ES" sz="1800" b="1" kern="1200" dirty="0">
                <a:solidFill>
                  <a:schemeClr val="tx1"/>
                </a:solidFill>
                <a:effectLst/>
                <a:latin typeface="+mn-lt"/>
                <a:ea typeface="+mn-ea"/>
                <a:cs typeface="+mn-cs"/>
              </a:rPr>
              <a:t>Reconocer y gestionar las emociones, Desarrollar empatía, Desarrollar habilidades de trabajo en equipo </a:t>
            </a:r>
            <a:r>
              <a:rPr lang="es-ES" sz="1800" kern="1200" dirty="0">
                <a:solidFill>
                  <a:schemeClr val="tx1"/>
                </a:solidFill>
                <a:effectLst/>
                <a:latin typeface="+mn-lt"/>
                <a:ea typeface="+mn-ea"/>
                <a:cs typeface="+mn-cs"/>
              </a:rPr>
              <a:t>y </a:t>
            </a:r>
            <a:r>
              <a:rPr lang="es-ES" sz="1800" b="1" kern="1200" dirty="0">
                <a:solidFill>
                  <a:schemeClr val="tx1"/>
                </a:solidFill>
                <a:effectLst/>
                <a:latin typeface="+mn-lt"/>
                <a:ea typeface="+mn-ea"/>
                <a:cs typeface="+mn-cs"/>
              </a:rPr>
              <a:t>Reconocer, evitar y detener los estereotipos y</a:t>
            </a:r>
            <a:r>
              <a:rPr lang="es-ES" sz="1800" b="0" kern="1200" dirty="0">
                <a:solidFill>
                  <a:schemeClr val="tx1"/>
                </a:solidFill>
                <a:effectLst/>
                <a:latin typeface="+mn-lt"/>
                <a:ea typeface="+mn-ea"/>
                <a:cs typeface="+mn-cs"/>
              </a:rPr>
              <a:t> l</a:t>
            </a:r>
            <a:r>
              <a:rPr lang="es-ES" sz="1800" b="1" kern="1200" dirty="0">
                <a:solidFill>
                  <a:schemeClr val="tx1"/>
                </a:solidFill>
                <a:effectLst/>
                <a:latin typeface="+mn-lt"/>
                <a:ea typeface="+mn-ea"/>
                <a:cs typeface="+mn-cs"/>
              </a:rPr>
              <a:t>a discriminación</a:t>
            </a:r>
            <a:endParaRPr lang="en-GB" sz="1800" b="0" i="0" u="none" strike="noStrike" baseline="0" dirty="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s-ES" sz="1800" kern="1200" dirty="0">
                <a:solidFill>
                  <a:schemeClr val="tx1"/>
                </a:solidFill>
                <a:effectLst/>
                <a:latin typeface="+mn-lt"/>
                <a:ea typeface="+mn-ea"/>
                <a:cs typeface="+mn-cs"/>
              </a:rPr>
              <a:t>El asesoramiento y la pedagogía familiar pueden ofrecer las herramientas adecuadas para consolidar la resiliencia y una formación positiva de la identidad</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600"/>
              </a:spcAft>
              <a:buClrTx/>
              <a:buSzTx/>
              <a:buFontTx/>
              <a:buNone/>
              <a:tabLst/>
              <a:defRPr/>
            </a:pPr>
            <a:r>
              <a:rPr lang="es-ES" sz="1800" kern="1200" dirty="0">
                <a:solidFill>
                  <a:schemeClr val="tx1"/>
                </a:solidFill>
                <a:effectLst/>
                <a:latin typeface="+mn-lt"/>
                <a:ea typeface="+mn-ea"/>
                <a:cs typeface="+mn-cs"/>
              </a:rPr>
              <a:t>El asesoramiento y la pedagogía familiar son dos modelos de intervención educativos relativamente nuevos, que pretenden aportar, tanto a los tutelados como a sus padres, el entendimiento y las herramientas emocionales y psicológicas para apoyarse a sí mismo/a sus hijos ofreciéndoles la habilidad de gestionar las emociones, apreciar las diferencias, trabajar con refuerzo positivo, gestionar las situaciones de estrés e incluir el apoyo social.</a:t>
            </a:r>
            <a:endParaRPr lang="en-GB" sz="1800" b="0" i="0" u="none" strike="noStrike" baseline="0" dirty="0">
              <a:latin typeface="Calibri" panose="020F0502020204030204" pitchFamily="34" charset="0"/>
            </a:endParaRP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@Formador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antecedentes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s-ES" sz="1800" kern="1200" dirty="0">
                <a:solidFill>
                  <a:schemeClr val="tx1"/>
                </a:solidFill>
                <a:effectLst/>
                <a:latin typeface="+mn-lt"/>
                <a:ea typeface="+mn-ea"/>
                <a:cs typeface="+mn-cs"/>
              </a:rPr>
              <a:t>Las técnicas de asesoramiento y pedagogía familiar son dos instrumentos esenciales que desempeñan un rol principal en el proceso de desarrollo y consolidación de la identidad de los adolescentes y del refuerzo conductual. Usar el asesoramiento y la pedagogía familiar para tratar el crecimiento personal y el desarrollo infantil no es una forma de psicoterapia. Sino que es una forma de intervención psicoeducativa, en la que el modelo a seguir, mentor, orientador o padre/madre adquiere la habilidad de identificar la diferenciación, el refuerzo positivo y el crecimiento personal en el educando, estudiante o hijo. Esta forma de intervención crea premisas de mejora de marcos relacionales y genera cambios de comportamiento positivos, mientras que se ofrece un espacio seguro para el ejercicio de habilidades y técnicas.</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s-ES" sz="1800" kern="1200" dirty="0">
                <a:solidFill>
                  <a:schemeClr val="tx1"/>
                </a:solidFill>
                <a:effectLst/>
                <a:latin typeface="+mn-lt"/>
                <a:ea typeface="+mn-ea"/>
                <a:cs typeface="+mn-cs"/>
              </a:rPr>
              <a:t>Las habilidades principales que deben poseer los adolescentes durante el proceso de desarrollo emocional y de comportamiento, en el cual los padres y los mentores/asesores desempeñan un papel importante, son los siguientes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(D3.2.1):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Reconocer</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a:t>
            </a: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gestionar</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las </a:t>
            </a: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emociones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s-ES" sz="1800" kern="1200" dirty="0">
                <a:solidFill>
                  <a:schemeClr val="tx1"/>
                </a:solidFill>
                <a:effectLst/>
                <a:latin typeface="+mn-lt"/>
                <a:ea typeface="+mn-ea"/>
                <a:cs typeface="+mn-cs"/>
              </a:rPr>
              <a:t>para poder gestionar cualquier situación difícil que pueda aparecer, los adolescentes deben desarrollar primero su habilidad para identificar la fuente de sus sentimientos, para ser capaces de identificar el problema correctamente. Cuando los sentimientos no se identifican correctamente, pueden convertirse en una fuente de violencia o mal comportamiento. Los adolescentes que buscan gestionar sus emociones no constructivamente no conocen su origen </a:t>
            </a:r>
            <a:r>
              <a:rPr lang="en-GB" sz="1800" dirty="0">
                <a:effectLst/>
                <a:latin typeface="Calibri" panose="020F0502020204030204" pitchFamily="34" charset="0"/>
                <a:ea typeface="Calibri" panose="020F0502020204030204" pitchFamily="34" charset="0"/>
                <a:cs typeface="Arial" panose="020B0604020202020204" pitchFamily="34" charset="0"/>
              </a:rPr>
              <a:t>(Goleman, 1994);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Desarrollar</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a:t>
            </a: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empatía</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s-ES" sz="1800" kern="1200" dirty="0">
                <a:solidFill>
                  <a:schemeClr val="tx1"/>
                </a:solidFill>
                <a:effectLst/>
                <a:latin typeface="+mn-lt"/>
                <a:ea typeface="+mn-ea"/>
                <a:cs typeface="+mn-cs"/>
              </a:rPr>
              <a:t>después de aprender a identificar sus sentimientos correctamente, los adolescentes necesitan desarrollar su habilidad para entender las emociones de aquellos que les rodean, y más concretamente, necesitan aprender a tomarse en serio esos sentimientos cuando se comuniquen/interactúen. Así pues, la empatía puede enseñarse de diferentes maneras, desde ayudar a adolescente a empatizar con diferentes grupos culturales y religiosos (evitar las actitudes discriminatorias), a entender cuáles son las consecuencias de los prejuicios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(Aronson, 2000);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Desarrollar</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habilidades</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trabajo</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equipo</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s-ES" sz="1800" kern="1200" dirty="0">
                <a:solidFill>
                  <a:schemeClr val="tx1"/>
                </a:solidFill>
                <a:effectLst/>
                <a:latin typeface="+mn-lt"/>
                <a:ea typeface="+mn-ea"/>
                <a:cs typeface="+mn-cs"/>
              </a:rPr>
              <a:t>en la sociedad actual, la habilidad de cooperar y trabajar junto a otros para conseguir objetivos personales o comunes es la clave para sobrevivir – incluso en los videojuegos es necesario cooperar con otros jugadores para llegar al siguiente nivel. De la misma manera, en la vida real, el trabajo en equipo desempeña un papel importante no solo estableciendo interacciones y conexiones, pero también trabajando por un bien común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(Santrock, 2001);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Reconocer</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evitar</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a:t>
            </a: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detener</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los </a:t>
            </a: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estereotipos</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la </a:t>
            </a: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discriminación</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después de aprender a controlar y a expresar sus sentimientos con respecto a los demás, los adolescentes necesitan desarrollar su entendimiento sobre los estereotipos y como pueden afectar la relación con sus iguales. Además, la adolescencia es la etapa más difícil de la vida en cuanto al impacto de los estereotipos en los jóvenes (como, por ejemplo, los estereotipos de género, el acoso sexual, etc.)</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200" dirty="0">
                <a:solidFill>
                  <a:schemeClr val="tx1"/>
                </a:solidFill>
                <a:effectLst/>
                <a:latin typeface="+mn-lt"/>
                <a:ea typeface="+mn-ea"/>
                <a:cs typeface="+mn-cs"/>
              </a:rPr>
              <a:t>¿Cómo pueden los padres y los profesionales ayudar a los jóvenes a desarrollar estas habilidades?</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kern="1200" dirty="0">
                <a:solidFill>
                  <a:schemeClr val="tx1"/>
                </a:solidFill>
                <a:effectLst/>
                <a:latin typeface="+mn-lt"/>
                <a:ea typeface="+mn-ea"/>
                <a:cs typeface="+mn-cs"/>
              </a:rPr>
              <a:t>Instrucciones/hoja de texto sugerido </a:t>
            </a:r>
            <a:r>
              <a:rPr lang="en-GB" sz="1000" b="1" i="0" u="none" strike="noStrike" baseline="0" dirty="0">
                <a:latin typeface="Verdana" panose="020B0604030504040204" pitchFamily="34" charset="0"/>
              </a:rPr>
              <a:t>22</a:t>
            </a:r>
          </a:p>
          <a:p>
            <a:endParaRPr lang="en-GB" dirty="0"/>
          </a:p>
          <a:p>
            <a:r>
              <a:rPr lang="es-ES" sz="1200" kern="1200" dirty="0">
                <a:solidFill>
                  <a:schemeClr val="tx1"/>
                </a:solidFill>
                <a:effectLst/>
                <a:latin typeface="+mn-lt"/>
                <a:ea typeface="+mn-ea"/>
                <a:cs typeface="+mn-cs"/>
              </a:rPr>
              <a:t>¿Cómo pueden los padres y los profesionales ayudar a los jóvenes a desarrollar estas habilidades? El laboratorio que se ofrece en este proyecto busca apoyarles.</a:t>
            </a:r>
          </a:p>
          <a:p>
            <a:endParaRPr lang="en-GB" dirty="0"/>
          </a:p>
          <a:p>
            <a:r>
              <a:rPr lang="es-ES" sz="1200" kern="1200" dirty="0">
                <a:solidFill>
                  <a:schemeClr val="tx1"/>
                </a:solidFill>
                <a:effectLst/>
                <a:latin typeface="+mn-lt"/>
                <a:ea typeface="+mn-ea"/>
                <a:cs typeface="+mn-cs"/>
              </a:rPr>
              <a:t>Está dirigido a figuras de autoridad, como los mentores, los padres, los tutores, etc.</a:t>
            </a:r>
          </a:p>
          <a:p>
            <a:endParaRPr lang="en-GB" dirty="0"/>
          </a:p>
          <a:p>
            <a:r>
              <a:rPr lang="es-ES" sz="1200" kern="1200" dirty="0">
                <a:solidFill>
                  <a:schemeClr val="tx1"/>
                </a:solidFill>
                <a:effectLst/>
                <a:latin typeface="+mn-lt"/>
                <a:ea typeface="+mn-ea"/>
                <a:cs typeface="+mn-cs"/>
              </a:rPr>
              <a:t>Para obtener información más detallada recomiendo el Manual para formadores del taller de Asesoramiento y la pedagogía familiar (muestra la web donde se puede encontrar, o da una versión impresa como regalo).</a:t>
            </a:r>
          </a:p>
          <a:p>
            <a:endParaRPr lang="en-GB" sz="1200" b="0" i="0" u="none" strike="noStrike" baseline="0" dirty="0">
              <a:latin typeface="Calibri" panose="020F0502020204030204" pitchFamily="34" charset="0"/>
            </a:endParaRPr>
          </a:p>
          <a:p>
            <a:r>
              <a:rPr lang="es-ES" sz="1200" kern="1200" dirty="0">
                <a:solidFill>
                  <a:schemeClr val="tx1"/>
                </a:solidFill>
                <a:effectLst/>
                <a:latin typeface="+mn-lt"/>
                <a:ea typeface="+mn-ea"/>
                <a:cs typeface="+mn-cs"/>
              </a:rPr>
              <a:t>Los ejercicios se dividen en dos tipos. Un grupo se centra en vuestro papel como padre o asesor. El segundo grupo ofrece ejercicios que puedes hacer con tu hijo o alumno.</a:t>
            </a:r>
          </a:p>
          <a:p>
            <a:endParaRPr lang="en-GB" sz="1200" b="0" i="0" u="none" strike="noStrike" baseline="0" dirty="0">
              <a:latin typeface="Calibri" panose="020F0502020204030204" pitchFamily="34" charset="0"/>
            </a:endParaRPr>
          </a:p>
          <a:p>
            <a:r>
              <a:rPr lang="es-ES" sz="1200" kern="1200" dirty="0">
                <a:solidFill>
                  <a:schemeClr val="tx1"/>
                </a:solidFill>
                <a:effectLst/>
                <a:latin typeface="+mn-lt"/>
                <a:ea typeface="+mn-ea"/>
                <a:cs typeface="+mn-cs"/>
              </a:rPr>
              <a:t>Ahora nos centraremos en un ejemplo de posible ejercicio del taller.</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800" b="1" kern="1200" dirty="0">
                <a:solidFill>
                  <a:schemeClr val="tx1"/>
                </a:solidFill>
                <a:effectLst/>
                <a:latin typeface="+mn-lt"/>
                <a:ea typeface="+mn-ea"/>
                <a:cs typeface="+mn-cs"/>
              </a:rPr>
              <a:t>Instrucciones/hoja de texto sugerido </a:t>
            </a:r>
            <a:r>
              <a:rPr lang="en-GB" sz="1800" b="1" i="0" u="none" strike="noStrike" baseline="0" dirty="0">
                <a:latin typeface="Verdana" panose="020B0604030504040204" pitchFamily="34" charset="0"/>
              </a:rPr>
              <a:t>23</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r>
              <a:rPr lang="es-ES" sz="1800" kern="1200" dirty="0">
                <a:solidFill>
                  <a:schemeClr val="tx1"/>
                </a:solidFill>
                <a:effectLst/>
                <a:latin typeface="+mn-lt"/>
                <a:ea typeface="+mn-ea"/>
                <a:cs typeface="+mn-cs"/>
              </a:rPr>
              <a:t>Este es un ejemplo de uno de los ejercicios en el taller de Asesoramiento y pedagogía familiar. Por favor, coge un bolígrafo y un papel (o tableta/teléfono móvil/portátil). Mi sugerencia es experimentar primero con el ejercicio y después comentar los objetivos</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@Formador</a:t>
            </a:r>
          </a:p>
          <a:p>
            <a:r>
              <a:rPr lang="es-ES" sz="1800" kern="1200" dirty="0">
                <a:solidFill>
                  <a:schemeClr val="tx1"/>
                </a:solidFill>
                <a:effectLst/>
                <a:latin typeface="+mn-lt"/>
                <a:ea typeface="+mn-ea"/>
                <a:cs typeface="+mn-cs"/>
              </a:rPr>
              <a:t>Este ejercicio dura en torno a una hora</a:t>
            </a:r>
          </a:p>
          <a:p>
            <a:pPr algn="l">
              <a:lnSpc>
                <a:spcPct val="115000"/>
              </a:lnSpc>
              <a:spcAft>
                <a:spcPts val="6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1:</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El formador pedirá a cada participante que piense en una persona que les ha influenciado más </a:t>
            </a:r>
            <a:r>
              <a:rPr lang="es-ES" sz="1800" i="1" kern="1200" dirty="0">
                <a:solidFill>
                  <a:schemeClr val="tx1"/>
                </a:solidFill>
                <a:effectLst/>
                <a:latin typeface="+mn-lt"/>
                <a:ea typeface="+mn-ea"/>
                <a:cs typeface="+mn-cs"/>
              </a:rPr>
              <a:t>positivamente </a:t>
            </a:r>
            <a:r>
              <a:rPr lang="es-ES" sz="1800" kern="1200" dirty="0">
                <a:solidFill>
                  <a:schemeClr val="tx1"/>
                </a:solidFill>
                <a:effectLst/>
                <a:latin typeface="+mn-lt"/>
                <a:ea typeface="+mn-ea"/>
                <a:cs typeface="+mn-cs"/>
              </a:rPr>
              <a:t>y escriba las características principales de ese modelo, además de su motivación para considerar a esa persona la más influyente de sus vidas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2:</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Se pedirá a los participantes que piensen en tres retos del desarrollo personal de los jóvenes de hoy y los anoten</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3:</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Se pedirá a los participantes que describan la manera en la que su modelo a seguir puede ayudar a minimizar el efecto de los retos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4:</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Se pedirá a los participantes que anoten otras 3 características que consideren que deba poseer un modelo a seguir (además de los que ya ha identificado relacionados con la persona descrita</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Nota: </a:t>
            </a:r>
            <a:r>
              <a:rPr lang="es-ES" sz="1800" kern="1200" dirty="0">
                <a:solidFill>
                  <a:schemeClr val="tx1"/>
                </a:solidFill>
                <a:effectLst/>
                <a:latin typeface="+mn-lt"/>
                <a:ea typeface="+mn-ea"/>
                <a:cs typeface="+mn-cs"/>
              </a:rPr>
              <a:t>para aquellos participantes que no saben escribir, el moderador creará un pequeño grupo de trabajo para discutir los puntos anteriormente descritos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5:</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El formador invitará a cada participante a presentar al grupo su modelo a seguir y contar como esto puede ayudar a trabajar con los jóvenes, motivando a todos los participantes para que comenten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800" b="1" kern="1200" dirty="0">
                <a:solidFill>
                  <a:schemeClr val="tx1"/>
                </a:solidFill>
                <a:effectLst/>
                <a:latin typeface="+mn-lt"/>
                <a:ea typeface="+mn-ea"/>
                <a:cs typeface="+mn-cs"/>
              </a:rPr>
              <a:t>Instrucciones/hoja de texto sugerido </a:t>
            </a:r>
            <a:r>
              <a:rPr lang="en-GB" sz="1800" b="1" i="0" u="none" strike="noStrike" baseline="0" dirty="0">
                <a:latin typeface="Verdana" panose="020B0604030504040204" pitchFamily="34" charset="0"/>
              </a:rPr>
              <a:t>24</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r>
              <a:rPr lang="es-ES" sz="1800" kern="1200" dirty="0">
                <a:solidFill>
                  <a:schemeClr val="tx1"/>
                </a:solidFill>
                <a:effectLst/>
                <a:latin typeface="+mn-lt"/>
                <a:ea typeface="+mn-ea"/>
                <a:cs typeface="+mn-cs"/>
              </a:rPr>
              <a:t>El ejercicio se llama </a:t>
            </a:r>
            <a:r>
              <a:rPr lang="es-ES" sz="1800" i="1" kern="1200" dirty="0">
                <a:solidFill>
                  <a:schemeClr val="tx1"/>
                </a:solidFill>
                <a:effectLst/>
                <a:latin typeface="+mn-lt"/>
                <a:ea typeface="+mn-ea"/>
                <a:cs typeface="+mn-cs"/>
              </a:rPr>
              <a:t>Crea tu propio modelo a seguir</a:t>
            </a:r>
            <a:r>
              <a:rPr lang="es-ES" sz="1800" kern="1200" dirty="0">
                <a:solidFill>
                  <a:schemeClr val="tx1"/>
                </a:solidFill>
                <a:effectLst/>
                <a:latin typeface="+mn-lt"/>
                <a:ea typeface="+mn-ea"/>
                <a:cs typeface="+mn-cs"/>
              </a:rPr>
              <a:t> </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200" dirty="0">
                <a:solidFill>
                  <a:schemeClr val="tx1"/>
                </a:solidFill>
                <a:effectLst/>
                <a:latin typeface="+mn-lt"/>
                <a:ea typeface="+mn-ea"/>
                <a:cs typeface="+mn-cs"/>
              </a:rPr>
              <a:t>Pregunta a los participantes: ¿Qué piensas de la idea detrás de este ejercicio?</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s-ES" sz="1800" kern="1200" dirty="0">
                <a:solidFill>
                  <a:schemeClr val="tx1"/>
                </a:solidFill>
                <a:effectLst/>
                <a:latin typeface="+mn-lt"/>
                <a:ea typeface="+mn-ea"/>
                <a:cs typeface="+mn-cs"/>
              </a:rPr>
              <a:t>El objetivo es dejar a los padres y a los asesores pensar en las influencias positivas que han experimentado en sus vidas y convertir eso en ser un modelo a seguir positivo para sus hijos/alumnos</a:t>
            </a:r>
          </a:p>
          <a:p>
            <a:pPr lvl="0"/>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200" dirty="0">
                <a:solidFill>
                  <a:schemeClr val="tx1"/>
                </a:solidFill>
                <a:effectLst/>
                <a:latin typeface="+mn-lt"/>
                <a:ea typeface="+mn-ea"/>
                <a:cs typeface="+mn-cs"/>
              </a:rPr>
              <a:t>Cada laboratorio viene con un manual que describe el objetivo, el público meta y la duración de cada ejercicio. También se dan instrucciones sobre la ejecución y los materiales necesarios para el ejercicio</a:t>
            </a:r>
            <a:r>
              <a:rPr lang="en-GB" sz="18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Objectivo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s-ES" sz="1800" kern="1200" dirty="0">
                <a:solidFill>
                  <a:schemeClr val="tx1"/>
                </a:solidFill>
                <a:effectLst/>
                <a:latin typeface="+mn-lt"/>
                <a:ea typeface="+mn-ea"/>
                <a:cs typeface="+mn-cs"/>
              </a:rPr>
              <a:t>En el proceso de desarrollo personal que se experiencia durante la adolescencia, la gente joven tiende a copiar acciones y comportamientos de la persona que más aprecian (un padre, un familiar, un amigo mayor, un superhéroe, una estrella de cine, etc.). Estos ejercicios ayudarán a los participantes a construir su propio modelo a seguir empezando por la persona que consideran más influyente en sus vidas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Audienceia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Pubertad</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adolescencia</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padres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964764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kern="1200" dirty="0">
                <a:solidFill>
                  <a:schemeClr val="tx1"/>
                </a:solidFill>
                <a:effectLst/>
                <a:latin typeface="+mn-lt"/>
                <a:ea typeface="+mn-ea"/>
                <a:cs typeface="+mn-cs"/>
              </a:rPr>
              <a:t>El siguiente tema es el pensamiento crítico. La falta de este se considera un factor de la radicalización.</a:t>
            </a:r>
          </a:p>
          <a:p>
            <a:endParaRPr lang="en-GB" dirty="0"/>
          </a:p>
          <a:p>
            <a:r>
              <a:rPr lang="es-ES" sz="1200" kern="1200" dirty="0">
                <a:solidFill>
                  <a:schemeClr val="tx1"/>
                </a:solidFill>
                <a:effectLst/>
                <a:latin typeface="+mn-lt"/>
                <a:ea typeface="+mn-ea"/>
                <a:cs typeface="+mn-cs"/>
              </a:rPr>
              <a:t>Pregunta a los participantes qué entienden por pensamiento crítico. ¿Qué es para ellos?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kern="1200" dirty="0">
                <a:solidFill>
                  <a:schemeClr val="tx1"/>
                </a:solidFill>
                <a:effectLst/>
                <a:latin typeface="+mn-lt"/>
                <a:ea typeface="+mn-ea"/>
                <a:cs typeface="+mn-cs"/>
              </a:rPr>
              <a:t>Haz clic en el dibujo </a:t>
            </a:r>
            <a:r>
              <a:rPr lang="en-GB" dirty="0"/>
              <a:t>(</a:t>
            </a:r>
            <a:r>
              <a:rPr lang="en-GB" dirty="0" err="1"/>
              <a:t>fuente</a:t>
            </a:r>
            <a:r>
              <a:rPr lang="en-GB" dirty="0"/>
              <a:t> LIBRe): https://www.youtube.com/watch?v=-eEBuqwY-nE</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@Formador,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antecedentes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s-ES" sz="1800" kern="1200" dirty="0">
                <a:solidFill>
                  <a:schemeClr val="tx1"/>
                </a:solidFill>
                <a:effectLst/>
                <a:latin typeface="+mn-lt"/>
                <a:ea typeface="+mn-ea"/>
                <a:cs typeface="+mn-cs"/>
              </a:rPr>
              <a:t>La definición más fundamental del pensamiento es muy simple e intuitiva: todos los humanos piensan. Pero el pensamiento crítico comienza cuando empezamos a pensar sobre pensar con el objetivo de mejorarlo </a:t>
            </a:r>
            <a:r>
              <a:rPr lang="en-GB" sz="1800" dirty="0">
                <a:effectLst/>
                <a:latin typeface="Calibri" panose="020F0502020204030204" pitchFamily="34" charset="0"/>
                <a:ea typeface="Calibri" panose="020F0502020204030204" pitchFamily="34" charset="0"/>
                <a:cs typeface="Calibri" panose="020F0502020204030204" pitchFamily="34" charset="0"/>
              </a:rPr>
              <a:t>(Paul &amp; Elder, Critical Thinking. Tools for Taking Charge of Your Professional and Personal Life, 2014, p.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s-ES" sz="1800" kern="1200" dirty="0">
                <a:solidFill>
                  <a:schemeClr val="tx1"/>
                </a:solidFill>
                <a:effectLst/>
                <a:latin typeface="+mn-lt"/>
                <a:ea typeface="+mn-ea"/>
                <a:cs typeface="+mn-cs"/>
              </a:rPr>
              <a:t>Pueden identificarse dos componentes en el pensamiento crítico</a:t>
            </a:r>
            <a:r>
              <a:rPr lang="en-GB" sz="1800" dirty="0">
                <a:effectLst/>
                <a:latin typeface="Calibri" panose="020F0502020204030204" pitchFamily="34" charset="0"/>
                <a:ea typeface="Calibri" panose="020F0502020204030204" pitchFamily="34" charset="0"/>
                <a:cs typeface="Calibri" panose="020F0502020204030204" pitchFamily="34" charset="0"/>
              </a:rPr>
              <a:t>: (1) </a:t>
            </a:r>
            <a:r>
              <a:rPr lang="es-ES" sz="1800" kern="1200" dirty="0">
                <a:solidFill>
                  <a:schemeClr val="tx1"/>
                </a:solidFill>
                <a:effectLst/>
                <a:latin typeface="+mn-lt"/>
                <a:ea typeface="+mn-ea"/>
                <a:cs typeface="+mn-cs"/>
              </a:rPr>
              <a:t>un conjunto de información, generación de creencias y habilidades de procesamiento</a:t>
            </a:r>
            <a:r>
              <a:rPr lang="en-GB" sz="1800" dirty="0">
                <a:effectLst/>
                <a:latin typeface="Calibri" panose="020F0502020204030204" pitchFamily="34" charset="0"/>
                <a:ea typeface="Calibri" panose="020F0502020204030204" pitchFamily="34" charset="0"/>
                <a:cs typeface="Calibri" panose="020F0502020204030204" pitchFamily="34" charset="0"/>
              </a:rPr>
              <a:t>, y (2) </a:t>
            </a:r>
            <a:r>
              <a:rPr lang="es-ES" sz="1800" kern="1200" dirty="0">
                <a:solidFill>
                  <a:schemeClr val="tx1"/>
                </a:solidFill>
                <a:effectLst/>
                <a:latin typeface="+mn-lt"/>
                <a:ea typeface="+mn-ea"/>
                <a:cs typeface="+mn-cs"/>
              </a:rPr>
              <a:t>el hábito de usar esas habilidades para guiar nuestro comportamiento, basándonos en un compromiso intelectual</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s-ES" sz="1800" kern="1200" dirty="0">
                <a:solidFill>
                  <a:schemeClr val="tx1"/>
                </a:solidFill>
                <a:effectLst/>
                <a:latin typeface="+mn-lt"/>
                <a:ea typeface="+mn-ea"/>
                <a:cs typeface="+mn-cs"/>
              </a:rPr>
              <a:t>Se debe contrastar con: (1) la mera adquisición y retención de información, porque envuelve una manera particular en la que se busca y se trata la información; (2) la mera posesión de una serie de habilidades, porque implica el uso continuo de estas; y (3) el mero uso de las habilidades (como un ejercicio) sin aceptar los resultados</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200" dirty="0">
                <a:solidFill>
                  <a:schemeClr val="tx1"/>
                </a:solidFill>
                <a:effectLst/>
                <a:latin typeface="+mn-lt"/>
                <a:ea typeface="+mn-ea"/>
                <a:cs typeface="+mn-cs"/>
              </a:rPr>
              <a:t>Pregunta a los participantes: ¿Por qué es importante el pensamiento crítico en el proceso de radicalización? Comentad en parejas</a:t>
            </a:r>
          </a:p>
          <a:p>
            <a:r>
              <a:rPr lang="es-ES" sz="1800" kern="1200" dirty="0">
                <a:solidFill>
                  <a:schemeClr val="tx1"/>
                </a:solidFill>
                <a:effectLst/>
                <a:latin typeface="+mn-lt"/>
                <a:ea typeface="+mn-ea"/>
                <a:cs typeface="+mn-cs"/>
              </a:rPr>
              <a:t>Después haz clic para acceder al segundo bloque de texto</a:t>
            </a:r>
          </a:p>
          <a:p>
            <a:pPr algn="just">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@Formador,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antecedentes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s-ES" sz="1800" kern="1200" dirty="0">
                <a:solidFill>
                  <a:schemeClr val="tx1"/>
                </a:solidFill>
                <a:effectLst/>
                <a:latin typeface="+mn-lt"/>
                <a:ea typeface="+mn-ea"/>
                <a:cs typeface="+mn-cs"/>
              </a:rPr>
              <a:t>Cuando se nos enseña a pensar críticamente, aprendemos a buscar la “verdad” tras nuestros propios sesgos, a enfrentarnos los retos, a evaluar nuestra propia opinión de manera imparcial y a abandonar razonamientos erróneos para adoptar nuevas maneras de pensar más válidas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r>
              <a:rPr lang="es-ES" sz="1800" kern="1200" dirty="0">
                <a:solidFill>
                  <a:schemeClr val="tx1"/>
                </a:solidFill>
                <a:effectLst/>
                <a:latin typeface="+mn-lt"/>
                <a:ea typeface="+mn-ea"/>
                <a:cs typeface="+mn-cs"/>
              </a:rPr>
              <a:t>¿Por qué es importante el pensamiento crítico a la hora de enfrentarse a la polarización de la sociedad resultado de la adopción y la propagación de ideologías extremistas? Porque da a los jóvenes la capacidad de pensar de manera independiente, a darle sentido al mundo basándose en su observación y experiencia personal y a tomar decisiones críticas y fundamentadas de esta manera. Tales como el aumento de la confianza y la habilidad de aprender de los errores conforme construyen vidas exitosas y productivas.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Pensar o razonar implica conectar las creencias del presente de manera objetiva y fundamentada para creer en algo. Por comparación, el </a:t>
            </a:r>
            <a:r>
              <a:rPr lang="es-ES" sz="1800" b="1" kern="1200" dirty="0">
                <a:solidFill>
                  <a:schemeClr val="tx1"/>
                </a:solidFill>
                <a:effectLst/>
                <a:latin typeface="+mn-lt"/>
                <a:ea typeface="+mn-ea"/>
                <a:cs typeface="+mn-cs"/>
              </a:rPr>
              <a:t>pensamiento crítico</a:t>
            </a:r>
            <a:r>
              <a:rPr lang="es-ES" sz="1800" kern="1200" dirty="0">
                <a:solidFill>
                  <a:schemeClr val="tx1"/>
                </a:solidFill>
                <a:effectLst/>
                <a:latin typeface="+mn-lt"/>
                <a:ea typeface="+mn-ea"/>
                <a:cs typeface="+mn-cs"/>
              </a:rPr>
              <a:t> es un acto deliberadamente metacognitivo (pensar sobre pensar) y cognitivo (pensar) en el que una persona reflexiona sobre la calidad del proceso de razonamiento al mismo tiempo que razona hasta llegar a una conclusión. Aquel que piensa tiene dos objetivos igualmente importantes: dar con una solución a mejorar la manera en la que razona </a:t>
            </a:r>
            <a:r>
              <a:rPr lang="en-GB" sz="1800" dirty="0">
                <a:effectLst/>
                <a:latin typeface="Calibri" panose="020F0502020204030204" pitchFamily="34" charset="0"/>
                <a:ea typeface="Calibri" panose="020F0502020204030204" pitchFamily="34" charset="0"/>
                <a:cs typeface="Calibri" panose="020F0502020204030204" pitchFamily="34" charset="0"/>
              </a:rPr>
              <a:t>(Moore, 2007, p.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s-ES" sz="1200" kern="1200" dirty="0">
                <a:solidFill>
                  <a:schemeClr val="tx1"/>
                </a:solidFill>
                <a:effectLst/>
                <a:latin typeface="+mn-lt"/>
                <a:ea typeface="+mn-ea"/>
                <a:cs typeface="+mn-cs"/>
              </a:rPr>
              <a:t>¿Por qué es tan importante el pensamiento crítico? </a:t>
            </a:r>
            <a:r>
              <a:rPr lang="en-US" sz="1200" kern="1200" dirty="0">
                <a:solidFill>
                  <a:schemeClr val="tx1"/>
                </a:solidFill>
                <a:effectLst/>
                <a:latin typeface="+mn-lt"/>
                <a:ea typeface="+mn-ea"/>
                <a:cs typeface="+mn-cs"/>
              </a:rPr>
              <a:t>De </a:t>
            </a:r>
            <a:r>
              <a:rPr lang="en-GB" b="0" i="0" dirty="0">
                <a:solidFill>
                  <a:srgbClr val="000000"/>
                </a:solidFill>
                <a:effectLst/>
                <a:latin typeface="Arimo"/>
              </a:rPr>
              <a:t>https://www.radicalrightanalysis.com/2018/07/26/uk-prevent-building-resilience-to-radicalisation-through-critical-thinki/</a:t>
            </a:r>
          </a:p>
          <a:p>
            <a:r>
              <a:rPr lang="en-GB" b="0" i="0" dirty="0">
                <a:solidFill>
                  <a:srgbClr val="000000"/>
                </a:solidFill>
                <a:effectLst/>
                <a:latin typeface="Arimo"/>
              </a:rPr>
              <a:t>1 - </a:t>
            </a:r>
            <a:r>
              <a:rPr lang="es-ES" sz="1200" kern="1200" dirty="0">
                <a:solidFill>
                  <a:schemeClr val="tx1"/>
                </a:solidFill>
                <a:effectLst/>
                <a:latin typeface="+mn-lt"/>
                <a:ea typeface="+mn-ea"/>
                <a:cs typeface="+mn-cs"/>
              </a:rPr>
              <a:t>porque los extremistas prosperar a través de la propagación de una visión del mundo binaria, blanca y negra, inculcando una mentalidad de «ellos contra nosotros». La mayoría de las referencias de prevención de alto riesgo a las que me he enfrentado fueron atraídos por la certeza de narrativas extremistas clara que no daban lugar a matices. Desde el </a:t>
            </a:r>
            <a:r>
              <a:rPr lang="en-GB" b="1" i="0" u="sng" dirty="0" err="1">
                <a:solidFill>
                  <a:srgbClr val="333333"/>
                </a:solidFill>
                <a:effectLst/>
                <a:latin typeface="Arimo"/>
              </a:rPr>
              <a:t>supremacista</a:t>
            </a:r>
            <a:r>
              <a:rPr lang="en-GB" b="1" i="0" u="sng" dirty="0">
                <a:solidFill>
                  <a:srgbClr val="333333"/>
                </a:solidFill>
                <a:effectLst/>
                <a:latin typeface="Arimo"/>
              </a:rPr>
              <a:t> </a:t>
            </a:r>
            <a:r>
              <a:rPr lang="en-GB" b="1" i="0" u="sng" dirty="0" err="1">
                <a:solidFill>
                  <a:srgbClr val="333333"/>
                </a:solidFill>
                <a:effectLst/>
                <a:latin typeface="Arimo"/>
              </a:rPr>
              <a:t>blanco</a:t>
            </a:r>
            <a:r>
              <a:rPr lang="en-GB" b="1" i="0" u="sng" dirty="0">
                <a:solidFill>
                  <a:srgbClr val="333333"/>
                </a:solidFill>
                <a:effectLst/>
                <a:latin typeface="Arimo"/>
              </a:rPr>
              <a:t> de 15 </a:t>
            </a:r>
            <a:r>
              <a:rPr lang="en-GB" b="1" i="0" u="sng" dirty="0" err="1">
                <a:solidFill>
                  <a:srgbClr val="333333"/>
                </a:solidFill>
                <a:effectLst/>
                <a:latin typeface="Arimo"/>
              </a:rPr>
              <a:t>años</a:t>
            </a:r>
            <a:r>
              <a:rPr lang="en-GB" b="1" i="0" u="sng" dirty="0">
                <a:solidFill>
                  <a:srgbClr val="333333"/>
                </a:solidFill>
                <a:effectLst/>
                <a:latin typeface="Arimo"/>
              </a:rPr>
              <a:t> </a:t>
            </a:r>
            <a:r>
              <a:rPr lang="es-ES" sz="1200" kern="1200" dirty="0">
                <a:solidFill>
                  <a:schemeClr val="tx1"/>
                </a:solidFill>
                <a:effectLst/>
                <a:latin typeface="+mn-lt"/>
                <a:ea typeface="+mn-ea"/>
                <a:cs typeface="+mn-cs"/>
              </a:rPr>
              <a:t>que creía que los musulmanes querían matar a los occidentales y que se acercaba una guerra de razas hasta el joven converso al islam que creía que los musulmanes no eran bienvenidos en el Reino Unido y que el único lugar donde podía practicar su fe libremente era el califato del Estado Islámico</a:t>
            </a:r>
            <a:r>
              <a:rPr lang="en-GB" b="0" i="0" dirty="0">
                <a:solidFill>
                  <a:srgbClr val="000000"/>
                </a:solidFill>
                <a:effectLst/>
                <a:latin typeface="Arimo"/>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rimo"/>
              </a:rPr>
              <a:t>2 - </a:t>
            </a:r>
            <a:r>
              <a:rPr lang="es-ES" sz="1200" kern="1200" dirty="0">
                <a:solidFill>
                  <a:schemeClr val="tx1"/>
                </a:solidFill>
                <a:effectLst/>
                <a:latin typeface="+mn-lt"/>
                <a:ea typeface="+mn-ea"/>
                <a:cs typeface="+mn-cs"/>
              </a:rPr>
              <a:t>nuestras redes sociales están inundadas con «noticias falsas» y propaganda y si queremos que los niños estén bien informados y a salvo es importante cuestionar la fuente de casi todo lo que ven en línea. Podemos encontrar desde rumores aparentemente inofensivos sobre famosos hasta intentos malevolencias de grupos extremistas para extender el miedo o reclutar personas vulnerables. Es por ello que debemos prestar especial atención para evitar ser presas de la manipulación emocional. Los factores de atracción de las ideologías y la información falsa manipuladora.</a:t>
            </a:r>
            <a:endParaRPr lang="en-GB" dirty="0"/>
          </a:p>
          <a:p>
            <a:pPr lvl="0"/>
            <a:r>
              <a:rPr lang="en-GB" b="0" i="0" dirty="0">
                <a:solidFill>
                  <a:srgbClr val="000000"/>
                </a:solidFill>
                <a:effectLst/>
                <a:latin typeface="Arimo"/>
              </a:rPr>
              <a:t>3 - </a:t>
            </a:r>
            <a:r>
              <a:rPr lang="es-ES" sz="1200" kern="1200" dirty="0">
                <a:solidFill>
                  <a:schemeClr val="tx1"/>
                </a:solidFill>
                <a:effectLst/>
                <a:latin typeface="+mn-lt"/>
                <a:ea typeface="+mn-ea"/>
                <a:cs typeface="+mn-cs"/>
              </a:rPr>
              <a:t>a esto se suma el daño a la integración y la cohesión de la comunidad que puede resultar la falta de pensamiento crítico entre los periodistas, incluso los de los medios predominantes. Ten en cuenta el lenguaje que usan los periódicos nacionales cuando hablan de un ataque terrorista. ¿No creéis que algunos medios de comunicación se apresuran a etiquetar a los delincuentes musulmanes como terroristas y a sus crímenes como motivados por la fe mientras que se opina con más prudencia de los atacantes no musulmanes?</a:t>
            </a:r>
          </a:p>
          <a:p>
            <a:r>
              <a:rPr lang="en-GB" b="0" i="0" dirty="0">
                <a:solidFill>
                  <a:srgbClr val="000000"/>
                </a:solidFill>
                <a:effectLst/>
                <a:latin typeface="Arimo"/>
              </a:rPr>
              <a:t> </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203885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b="1" kern="1200" dirty="0">
                <a:solidFill>
                  <a:schemeClr val="tx1"/>
                </a:solidFill>
                <a:effectLst/>
                <a:latin typeface="+mn-lt"/>
                <a:ea typeface="+mn-ea"/>
                <a:cs typeface="+mn-cs"/>
              </a:rPr>
              <a:t>Instrucciones/hoja de texto sugerido </a:t>
            </a:r>
            <a:r>
              <a:rPr lang="en-GB" sz="800" b="1" i="0" u="none" strike="noStrike" baseline="0" dirty="0">
                <a:latin typeface="Verdana" panose="020B0604030504040204" pitchFamily="34" charset="0"/>
              </a:rPr>
              <a:t>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u="none" strike="noStrike" baseline="0" dirty="0">
              <a:latin typeface="Verdana" panose="020B0604030504040204" pitchFamily="34" charset="0"/>
            </a:endParaRPr>
          </a:p>
          <a:p>
            <a:r>
              <a:rPr lang="es-ES" sz="1000" kern="1200" dirty="0">
                <a:solidFill>
                  <a:schemeClr val="tx1"/>
                </a:solidFill>
                <a:effectLst/>
                <a:latin typeface="+mn-lt"/>
                <a:ea typeface="+mn-ea"/>
                <a:cs typeface="+mn-cs"/>
              </a:rPr>
              <a:t>¿Cómo pueden los profesionales ayudar a los jóvenes a desarrollar habilidades de pensamiento crítico? El laboratorio que se ofrece en este proyecto busca apoyarles.</a:t>
            </a:r>
          </a:p>
          <a:p>
            <a:r>
              <a:rPr lang="es-ES" sz="1000" kern="1200" dirty="0">
                <a:solidFill>
                  <a:schemeClr val="tx1"/>
                </a:solidFill>
                <a:effectLst/>
                <a:latin typeface="+mn-lt"/>
                <a:ea typeface="+mn-ea"/>
                <a:cs typeface="+mn-cs"/>
              </a:rPr>
              <a:t> </a:t>
            </a:r>
          </a:p>
          <a:p>
            <a:r>
              <a:rPr lang="es-ES" sz="1000" kern="1200" dirty="0">
                <a:solidFill>
                  <a:schemeClr val="tx1"/>
                </a:solidFill>
                <a:effectLst/>
                <a:latin typeface="+mn-lt"/>
                <a:ea typeface="+mn-ea"/>
                <a:cs typeface="+mn-cs"/>
              </a:rPr>
              <a:t>Está dirigido a los profesionales de primera línea como los profesores, los trabajadores sociales, los policías,</a:t>
            </a:r>
          </a:p>
          <a:p>
            <a:r>
              <a:rPr lang="es-ES" sz="1000" kern="1200" dirty="0">
                <a:solidFill>
                  <a:schemeClr val="tx1"/>
                </a:solidFill>
                <a:effectLst/>
                <a:latin typeface="+mn-lt"/>
                <a:ea typeface="+mn-ea"/>
                <a:cs typeface="+mn-cs"/>
              </a:rPr>
              <a:t>Los mentores, los psicólogos, etc.</a:t>
            </a:r>
          </a:p>
          <a:p>
            <a:endParaRPr lang="en-GB" sz="1000" dirty="0"/>
          </a:p>
          <a:p>
            <a:r>
              <a:rPr lang="en-GB" sz="1000" b="1" i="0" u="none" strike="noStrike" baseline="0" dirty="0">
                <a:solidFill>
                  <a:srgbClr val="000000"/>
                </a:solidFill>
                <a:latin typeface="Calibri" panose="020F0502020204030204" pitchFamily="34" charset="0"/>
              </a:rPr>
              <a:t>‘El taller de </a:t>
            </a:r>
            <a:r>
              <a:rPr lang="en-GB" sz="1000" b="1" i="0" u="none" strike="noStrike" baseline="0" dirty="0" err="1">
                <a:solidFill>
                  <a:srgbClr val="000000"/>
                </a:solidFill>
                <a:latin typeface="Calibri" panose="020F0502020204030204" pitchFamily="34" charset="0"/>
              </a:rPr>
              <a:t>pensamiento</a:t>
            </a:r>
            <a:r>
              <a:rPr lang="en-GB" sz="1000" b="1" i="0" u="none" strike="noStrike" baseline="0" dirty="0">
                <a:solidFill>
                  <a:srgbClr val="000000"/>
                </a:solidFill>
                <a:latin typeface="Calibri" panose="020F0502020204030204" pitchFamily="34" charset="0"/>
              </a:rPr>
              <a:t> </a:t>
            </a:r>
            <a:r>
              <a:rPr lang="en-GB" sz="1000" b="1" i="0" u="none" strike="noStrike" baseline="0" dirty="0" err="1">
                <a:solidFill>
                  <a:srgbClr val="000000"/>
                </a:solidFill>
                <a:latin typeface="Calibri" panose="020F0502020204030204" pitchFamily="34" charset="0"/>
              </a:rPr>
              <a:t>crítico</a:t>
            </a:r>
            <a:r>
              <a:rPr lang="en-GB" sz="1000" b="1" i="0" u="none" strike="noStrike" baseline="0" dirty="0">
                <a:solidFill>
                  <a:srgbClr val="000000"/>
                </a:solidFill>
                <a:latin typeface="Calibri" panose="020F0502020204030204" pitchFamily="34" charset="0"/>
              </a:rPr>
              <a:t>’ </a:t>
            </a:r>
            <a:r>
              <a:rPr lang="es-ES" sz="1000" kern="1200" dirty="0">
                <a:solidFill>
                  <a:schemeClr val="tx1"/>
                </a:solidFill>
                <a:effectLst/>
                <a:latin typeface="+mn-lt"/>
                <a:ea typeface="+mn-ea"/>
                <a:cs typeface="+mn-cs"/>
              </a:rPr>
              <a:t>aporta un marco, un escenario, y una serie de ejercicios y simulaciones detallados para ayudar a los profesionales de primera línea a aprender cómo animar el desarrollo de las habilidades de pensamiento crítico entre los niños y los jóvenes. El objetivo es equipar a los niños y jóvenes con la capacidad de guiarse a sí mismos y de pensar con autodisciplina, empoderándolos para que piensen independientemente, le den sentido al mundo basándose en su experiencia y observación personal y tomen decisiones críticas y fundamentadas de esta manera.</a:t>
            </a:r>
          </a:p>
          <a:p>
            <a:endParaRPr lang="en-GB" sz="1000" b="0" i="0" u="none" strike="noStrike" baseline="0" dirty="0">
              <a:latin typeface="Calibri" panose="020F0502020204030204" pitchFamily="34" charset="0"/>
            </a:endParaRPr>
          </a:p>
          <a:p>
            <a:pPr algn="just">
              <a:lnSpc>
                <a:spcPct val="115000"/>
              </a:lnSpc>
              <a:spcAft>
                <a:spcPts val="600"/>
              </a:spcAft>
            </a:pPr>
            <a:r>
              <a:rPr lang="es-ES" sz="1000" kern="1200" dirty="0">
                <a:solidFill>
                  <a:schemeClr val="tx1"/>
                </a:solidFill>
                <a:effectLst/>
                <a:latin typeface="+mn-lt"/>
                <a:ea typeface="+mn-ea"/>
                <a:cs typeface="+mn-cs"/>
              </a:rPr>
              <a:t>Con este conocimiento y estas habilidades los participantes aprenderán a</a:t>
            </a:r>
            <a:r>
              <a:rPr lang="en-GB" sz="10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s-ES" sz="1000" kern="1200" dirty="0">
                <a:solidFill>
                  <a:schemeClr val="tx1"/>
                </a:solidFill>
                <a:effectLst/>
                <a:latin typeface="+mn-lt"/>
                <a:ea typeface="+mn-ea"/>
                <a:cs typeface="+mn-cs"/>
              </a:rPr>
              <a:t>Reconocer los signos de la radicalización</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s-ES" sz="1000" kern="1200" dirty="0">
                <a:solidFill>
                  <a:schemeClr val="tx1"/>
                </a:solidFill>
                <a:effectLst/>
                <a:latin typeface="+mn-lt"/>
                <a:ea typeface="+mn-ea"/>
                <a:cs typeface="+mn-cs"/>
              </a:rPr>
              <a:t>Reconocer los signos del pensamiento simplista y simplificarte en sí </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s-ES" sz="1000" kern="1200" dirty="0">
                <a:solidFill>
                  <a:schemeClr val="tx1"/>
                </a:solidFill>
                <a:effectLst/>
                <a:latin typeface="+mn-lt"/>
                <a:ea typeface="+mn-ea"/>
                <a:cs typeface="+mn-cs"/>
              </a:rPr>
              <a:t>ismos y en los demás</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s-ES" sz="1000" kern="1200" dirty="0">
                <a:solidFill>
                  <a:schemeClr val="tx1"/>
                </a:solidFill>
                <a:effectLst/>
                <a:latin typeface="+mn-lt"/>
                <a:ea typeface="+mn-ea"/>
                <a:cs typeface="+mn-cs"/>
              </a:rPr>
              <a:t>Identificar los fundamentos psicológicos del pensamiento, cómo afecta a las actitudes y comportamientos de los individuos, cómo puede mejorarse para llegar a emplear expresiones del pensamiento autodirigidas, </a:t>
            </a:r>
            <a:r>
              <a:rPr lang="es-ES" sz="1000" kern="1200" dirty="0" err="1">
                <a:solidFill>
                  <a:schemeClr val="tx1"/>
                </a:solidFill>
                <a:effectLst/>
                <a:latin typeface="+mn-lt"/>
                <a:ea typeface="+mn-ea"/>
                <a:cs typeface="+mn-cs"/>
              </a:rPr>
              <a:t>autodisciplinadas</a:t>
            </a:r>
            <a:r>
              <a:rPr lang="es-ES" sz="1000" kern="1200" dirty="0">
                <a:solidFill>
                  <a:schemeClr val="tx1"/>
                </a:solidFill>
                <a:effectLst/>
                <a:latin typeface="+mn-lt"/>
                <a:ea typeface="+mn-ea"/>
                <a:cs typeface="+mn-cs"/>
              </a:rPr>
              <a:t>, </a:t>
            </a:r>
            <a:r>
              <a:rPr lang="es-ES" sz="1000" kern="1200" dirty="0" err="1">
                <a:solidFill>
                  <a:schemeClr val="tx1"/>
                </a:solidFill>
                <a:effectLst/>
                <a:latin typeface="+mn-lt"/>
                <a:ea typeface="+mn-ea"/>
                <a:cs typeface="+mn-cs"/>
              </a:rPr>
              <a:t>automonitorizadas</a:t>
            </a:r>
            <a:r>
              <a:rPr lang="es-ES" sz="1000" kern="1200" dirty="0">
                <a:solidFill>
                  <a:schemeClr val="tx1"/>
                </a:solidFill>
                <a:effectLst/>
                <a:latin typeface="+mn-lt"/>
                <a:ea typeface="+mn-ea"/>
                <a:cs typeface="+mn-cs"/>
              </a:rPr>
              <a:t> y autocorregidas</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s-ES" sz="1000" kern="1200" dirty="0">
                <a:solidFill>
                  <a:schemeClr val="tx1"/>
                </a:solidFill>
                <a:effectLst/>
                <a:latin typeface="+mn-lt"/>
                <a:ea typeface="+mn-ea"/>
                <a:cs typeface="+mn-cs"/>
              </a:rPr>
              <a:t>Comprender cómo pueden ofrecer apoyo a corto plazo y aconsejar a los individuos inestables sobre el apoyo psicológico que puedan necesitar a largo plazo</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s-ES" sz="1000" kern="1200" dirty="0">
                <a:solidFill>
                  <a:schemeClr val="tx1"/>
                </a:solidFill>
                <a:effectLst/>
                <a:latin typeface="+mn-lt"/>
                <a:ea typeface="+mn-ea"/>
                <a:cs typeface="+mn-cs"/>
              </a:rPr>
              <a:t>Desarrollar responsabilidad y habilidades sociales para atender a individuos con pensamientos estereotipados</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s-ES" sz="1000" kern="1200" dirty="0">
                <a:solidFill>
                  <a:schemeClr val="tx1"/>
                </a:solidFill>
                <a:effectLst/>
                <a:latin typeface="+mn-lt"/>
                <a:ea typeface="+mn-ea"/>
                <a:cs typeface="+mn-cs"/>
              </a:rPr>
              <a:t>Reflexionar sobre como las estrategias y las tácticas que se emplean para enfrentarse al pensamiento imparcial pueden integrarse y adaptarse a su rutina profesional</a:t>
            </a:r>
          </a:p>
          <a:p>
            <a:pPr marL="0" marR="0" lvl="0" indent="0" algn="just" defTabSz="914400" rtl="0" eaLnBrk="1" fontAlgn="auto" latinLnBrk="0" hangingPunct="1">
              <a:lnSpc>
                <a:spcPct val="115000"/>
              </a:lnSpc>
              <a:spcBef>
                <a:spcPts val="0"/>
              </a:spcBef>
              <a:spcAft>
                <a:spcPts val="600"/>
              </a:spcAft>
              <a:buClrTx/>
              <a:buSzTx/>
              <a:buFont typeface="Calibri" panose="020F0502020204030204" pitchFamily="34" charset="0"/>
              <a:buNone/>
              <a:tabLst/>
              <a:defRPr/>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p>
            <a:r>
              <a:rPr lang="es-ES" sz="1000" kern="1200" dirty="0">
                <a:solidFill>
                  <a:schemeClr val="tx1"/>
                </a:solidFill>
                <a:effectLst/>
                <a:latin typeface="+mn-lt"/>
                <a:ea typeface="+mn-ea"/>
                <a:cs typeface="+mn-cs"/>
              </a:rPr>
              <a:t>Para acceder a información más detallada recomiendo el Manual para formadores del laboratorio Pensamiento crítico (muestra donde puede encontrarse o regala una versión impresa).</a:t>
            </a:r>
          </a:p>
          <a:p>
            <a:r>
              <a:rPr lang="es-ES" sz="1000" kern="1200" dirty="0">
                <a:solidFill>
                  <a:schemeClr val="tx1"/>
                </a:solidFill>
                <a:effectLst/>
                <a:latin typeface="+mn-lt"/>
                <a:ea typeface="+mn-ea"/>
                <a:cs typeface="+mn-cs"/>
              </a:rPr>
              <a:t> </a:t>
            </a:r>
          </a:p>
          <a:p>
            <a:r>
              <a:rPr lang="es-ES" sz="1000" kern="1200" dirty="0">
                <a:solidFill>
                  <a:schemeClr val="tx1"/>
                </a:solidFill>
                <a:effectLst/>
                <a:latin typeface="+mn-lt"/>
                <a:ea typeface="+mn-ea"/>
                <a:cs typeface="+mn-cs"/>
              </a:rPr>
              <a:t>Ahora nos centraremos en un ejemplo de un posible ejercicio del taller.</a:t>
            </a:r>
          </a:p>
          <a:p>
            <a:endParaRPr lang="en-GB" sz="1000" b="0" i="0" u="none" strike="noStrike" baseline="0" dirty="0">
              <a:latin typeface="Calibri" panose="020F0502020204030204" pitchFamily="34" charset="0"/>
            </a:endParaRPr>
          </a:p>
          <a:p>
            <a:endParaRPr lang="en-GB" sz="10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146898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800" b="1" kern="1200" dirty="0">
                <a:solidFill>
                  <a:schemeClr val="tx1"/>
                </a:solidFill>
                <a:effectLst/>
                <a:latin typeface="+mn-lt"/>
                <a:ea typeface="+mn-ea"/>
                <a:cs typeface="+mn-cs"/>
              </a:rPr>
              <a:t>Instrucciones/hoja de texto sugerido </a:t>
            </a:r>
            <a:r>
              <a:rPr lang="en-GB" sz="1800" b="1" i="0" u="none" strike="noStrike" baseline="0" dirty="0">
                <a:latin typeface="Verdana" panose="020B0604030504040204" pitchFamily="34" charset="0"/>
              </a:rPr>
              <a:t>27</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r>
              <a:rPr lang="es-ES" sz="1800" kern="1200" dirty="0">
                <a:solidFill>
                  <a:schemeClr val="tx1"/>
                </a:solidFill>
                <a:effectLst/>
                <a:latin typeface="+mn-lt"/>
                <a:ea typeface="+mn-ea"/>
                <a:cs typeface="+mn-cs"/>
              </a:rPr>
              <a:t>Este es un ejemplo de uno de los ejercicios del laboratorio Pensamiento crítico. Reparte una hoja de papel (por grupo). Mi sugerencia es experimentar primero con el ejercicio y después comentar los objetivos.</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@Formador</a:t>
            </a:r>
          </a:p>
          <a:p>
            <a:pPr marL="285750" indent="-285750">
              <a:lnSpc>
                <a:spcPct val="115000"/>
              </a:lnSpc>
              <a:spcAft>
                <a:spcPts val="600"/>
              </a:spcAft>
              <a:buFont typeface="Arial" panose="020B0604020202020204" pitchFamily="34" charset="0"/>
              <a:buChar char="•"/>
            </a:pPr>
            <a:r>
              <a:rPr lang="es-ES" sz="1800" kern="1200" dirty="0">
                <a:solidFill>
                  <a:schemeClr val="tx1"/>
                </a:solidFill>
                <a:effectLst/>
                <a:latin typeface="+mn-lt"/>
                <a:ea typeface="+mn-ea"/>
                <a:cs typeface="+mn-cs"/>
              </a:rPr>
              <a:t>Si la Formación de formadores se realiza en línea, es necesario ajustar este ejercicio: pide a todos que escriban una oración sobre el «odio» en un papel. Pide a todos los participantes que copien esa oración en la pizarra digital (o una plataforma similar) cuando tú lo indiques. Pide a los participantes que reflexionen sobre lo que ven</a:t>
            </a:r>
          </a:p>
          <a:p>
            <a:pPr marL="285750" indent="-285750">
              <a:lnSpc>
                <a:spcPct val="115000"/>
              </a:lnSpc>
              <a:spcAft>
                <a:spcPts val="600"/>
              </a:spcAft>
              <a:buFont typeface="Arial" panose="020B0604020202020204" pitchFamily="34" charset="0"/>
              <a:buChar char="•"/>
            </a:pPr>
            <a:r>
              <a:rPr lang="es-ES" sz="1800" kern="1200" dirty="0">
                <a:solidFill>
                  <a:schemeClr val="tx1"/>
                </a:solidFill>
                <a:effectLst/>
                <a:latin typeface="+mn-lt"/>
                <a:ea typeface="+mn-ea"/>
                <a:cs typeface="+mn-cs"/>
              </a:rPr>
              <a:t>Este ejercicio dura entre 20-30 minutos. Puedes cambiar al tema que te interese (odio/gobierno/discriminación/refugiados/corona/...)</a:t>
            </a:r>
          </a:p>
          <a:p>
            <a:pPr marL="0" indent="0">
              <a:lnSpc>
                <a:spcPct val="115000"/>
              </a:lnSpc>
              <a:spcAft>
                <a:spcPts val="600"/>
              </a:spcAft>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Después</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escribir</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r>
              <a:rPr lang="es-ES" sz="1800" kern="1200" dirty="0">
                <a:solidFill>
                  <a:schemeClr val="tx1"/>
                </a:solidFill>
                <a:effectLst/>
                <a:latin typeface="+mn-lt"/>
                <a:ea typeface="+mn-ea"/>
                <a:cs typeface="+mn-cs"/>
              </a:rPr>
              <a:t>El objetivo es que los participantes comprendan cómo cada participante comparte su propia visión del tema y cómo varían sus perspectivas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600"/>
              </a:spcAft>
            </a:pPr>
            <a:r>
              <a:rPr lang="es-ES" sz="1800" kern="1200" dirty="0">
                <a:solidFill>
                  <a:schemeClr val="tx1"/>
                </a:solidFill>
                <a:effectLst/>
                <a:latin typeface="+mn-lt"/>
                <a:ea typeface="+mn-ea"/>
                <a:cs typeface="+mn-cs"/>
              </a:rPr>
              <a:t>Además, aprende a aplicar sus conocimientos y la lógica para explicarse con la mayor claridad posible. </a:t>
            </a:r>
          </a:p>
          <a:p>
            <a:pPr algn="just">
              <a:lnSpc>
                <a:spcPct val="115000"/>
              </a:lnSpc>
              <a:spcAft>
                <a:spcPts val="600"/>
              </a:spcAft>
            </a:pPr>
            <a:r>
              <a:rPr lang="es-ES" sz="1800" kern="1200" dirty="0">
                <a:solidFill>
                  <a:schemeClr val="tx1"/>
                </a:solidFill>
                <a:effectLst/>
                <a:latin typeface="+mn-lt"/>
                <a:ea typeface="+mn-ea"/>
                <a:cs typeface="+mn-cs"/>
              </a:rPr>
              <a:t>Al final, el formador recoge los papeles y presenta al grupo las definiciones, explicando la importancia de tener diferentes perspectivas cuando nos enfrentamos a un problema</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1:</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formar grupos de 6-8 participantes. Una hoja de papel por grupo</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2:</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pide al primer participantes de cada grupo que escriba una oración describiendo que es el </a:t>
            </a:r>
            <a:r>
              <a:rPr lang="es-ES" sz="1800" i="1" kern="1200" dirty="0">
                <a:solidFill>
                  <a:schemeClr val="tx1"/>
                </a:solidFill>
                <a:effectLst/>
                <a:latin typeface="+mn-lt"/>
                <a:ea typeface="+mn-ea"/>
                <a:cs typeface="+mn-cs"/>
              </a:rPr>
              <a:t>odio</a:t>
            </a:r>
            <a:r>
              <a:rPr lang="es-ES" sz="1800" kern="1200" dirty="0">
                <a:solidFill>
                  <a:schemeClr val="tx1"/>
                </a:solidFill>
                <a:effectLst/>
                <a:latin typeface="+mn-lt"/>
                <a:ea typeface="+mn-ea"/>
                <a:cs typeface="+mn-cs"/>
              </a:rPr>
              <a:t> para él o ella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3:</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el participante dobla el papel para cubrir la oración recibida. Ahora solo se ve su oración, de manera que cada vez que se pasa el papel a un participante solo pueden ver una oración. El primer participante pasa entonces el papel al segundo, el cual añade su oración que también ilustra la comprensión del tema en una oración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4: </a:t>
            </a:r>
            <a:r>
              <a:rPr lang="es-ES" sz="1800" kern="1200" dirty="0">
                <a:solidFill>
                  <a:schemeClr val="tx1"/>
                </a:solidFill>
                <a:effectLst/>
                <a:latin typeface="+mn-lt"/>
                <a:ea typeface="+mn-ea"/>
                <a:cs typeface="+mn-cs"/>
              </a:rPr>
              <a:t>repite el proceso hasta que todas las personas del grupo hayan escrito una oración</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5:</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la 1</a:t>
            </a:r>
            <a:r>
              <a:rPr lang="es-ES" sz="1800" kern="1200" baseline="30000" dirty="0">
                <a:solidFill>
                  <a:schemeClr val="tx1"/>
                </a:solidFill>
                <a:effectLst/>
                <a:latin typeface="+mn-lt"/>
                <a:ea typeface="+mn-ea"/>
                <a:cs typeface="+mn-cs"/>
              </a:rPr>
              <a:t>ª</a:t>
            </a:r>
            <a:r>
              <a:rPr lang="es-ES" sz="1800" kern="1200" dirty="0">
                <a:solidFill>
                  <a:schemeClr val="tx1"/>
                </a:solidFill>
                <a:effectLst/>
                <a:latin typeface="+mn-lt"/>
                <a:ea typeface="+mn-ea"/>
                <a:cs typeface="+mn-cs"/>
              </a:rPr>
              <a:t> persona desdobla el papel y lee todas las definiciones en voz alta. Comentad lo que os sorprenda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6</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comunicad la conclusión grupal al grupo central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@Formador</a:t>
            </a:r>
          </a:p>
          <a:p>
            <a:pPr marL="0" marR="0" lvl="0" indent="0" algn="l" defTabSz="914400" rtl="0" eaLnBrk="1" fontAlgn="auto" latinLnBrk="0" hangingPunct="1">
              <a:lnSpc>
                <a:spcPct val="115000"/>
              </a:lnSpc>
              <a:spcBef>
                <a:spcPts val="0"/>
              </a:spcBef>
              <a:spcAft>
                <a:spcPts val="600"/>
              </a:spcAft>
              <a:buClrTx/>
              <a:buSzTx/>
              <a:buFontTx/>
              <a:buNone/>
              <a:tabLst/>
              <a:defRPr/>
            </a:pPr>
            <a:r>
              <a:rPr lang="es-ES" sz="1800" kern="1200" dirty="0">
                <a:solidFill>
                  <a:schemeClr val="tx1"/>
                </a:solidFill>
                <a:effectLst/>
                <a:latin typeface="+mn-lt"/>
                <a:ea typeface="+mn-ea"/>
                <a:cs typeface="+mn-cs"/>
              </a:rPr>
              <a:t>Explica al final la importancia de tener diferentes perspectivas cuando nos enfrentamos a un problema.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600"/>
              </a:spcAft>
            </a:pPr>
            <a:r>
              <a:rPr lang="es-ES" sz="1800" kern="1200" dirty="0">
                <a:solidFill>
                  <a:schemeClr val="tx1"/>
                </a:solidFill>
                <a:effectLst/>
                <a:latin typeface="+mn-lt"/>
                <a:ea typeface="+mn-ea"/>
                <a:cs typeface="+mn-cs"/>
              </a:rPr>
              <a:t>Pregunta cómo puede ayudar esto al trabajar con jóvenes, animando a todos los participantes a comentar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600"/>
              </a:spcAft>
            </a:pPr>
            <a:r>
              <a:rPr lang="es-ES" sz="1800" kern="1200" dirty="0">
                <a:solidFill>
                  <a:schemeClr val="tx1"/>
                </a:solidFill>
                <a:effectLst/>
                <a:latin typeface="+mn-lt"/>
                <a:ea typeface="+mn-ea"/>
                <a:cs typeface="+mn-cs"/>
              </a:rPr>
              <a:t>Es importante tener en cuenta que analizar el problema desde diferentes perspectivas es útil para encontrar la mejor forma de resolverlo y reducir la incertidumbre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600"/>
              </a:spcAft>
            </a:pPr>
            <a:r>
              <a:rPr lang="es-ES" sz="1800" kern="1200" dirty="0">
                <a:solidFill>
                  <a:schemeClr val="tx1"/>
                </a:solidFill>
                <a:effectLst/>
                <a:latin typeface="+mn-lt"/>
                <a:ea typeface="+mn-ea"/>
                <a:cs typeface="+mn-cs"/>
              </a:rPr>
              <a:t>Además, al reconocer el hecho de que los seres humanos tienen diferentes perspectivas, el formador refuerza la noción de tolerancia y aceptación de la diversidad</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2060880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800" b="1" kern="1200" dirty="0">
                <a:solidFill>
                  <a:schemeClr val="tx1"/>
                </a:solidFill>
                <a:effectLst/>
                <a:latin typeface="+mn-lt"/>
                <a:ea typeface="+mn-ea"/>
                <a:cs typeface="+mn-cs"/>
              </a:rPr>
              <a:t>Instrucciones/hoja de texto sugerido </a:t>
            </a:r>
            <a:r>
              <a:rPr lang="en-GB" sz="1800" b="1" i="0" u="none" strike="noStrike" baseline="0" dirty="0">
                <a:latin typeface="Verdana" panose="020B0604030504040204" pitchFamily="34" charset="0"/>
              </a:rPr>
              <a:t>28</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Este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ejercicio</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se llama </a:t>
            </a:r>
            <a:r>
              <a:rPr lang="en-GB" sz="1800" b="0" i="1" dirty="0" err="1">
                <a:effectLst/>
                <a:latin typeface="Calibri" panose="020F0502020204030204" pitchFamily="34" charset="0"/>
                <a:ea typeface="Calibri" panose="020F0502020204030204" pitchFamily="34" charset="0"/>
                <a:cs typeface="Times New Roman" panose="02020603050405020304" pitchFamily="18" charset="0"/>
              </a:rPr>
              <a:t>Inténtalo</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i="1"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 una </a:t>
            </a:r>
            <a:r>
              <a:rPr lang="en-GB" sz="1800" b="0" i="1" dirty="0" err="1">
                <a:effectLst/>
                <a:latin typeface="Calibri" panose="020F0502020204030204" pitchFamily="34" charset="0"/>
                <a:ea typeface="Calibri" panose="020F0502020204030204" pitchFamily="34" charset="0"/>
                <a:cs typeface="Times New Roman" panose="02020603050405020304" pitchFamily="18" charset="0"/>
              </a:rPr>
              <a:t>frase</a:t>
            </a:r>
            <a:endParaRPr lang="en-GB" sz="18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200" dirty="0">
                <a:solidFill>
                  <a:schemeClr val="tx1"/>
                </a:solidFill>
                <a:effectLst/>
                <a:latin typeface="+mn-lt"/>
                <a:ea typeface="+mn-ea"/>
                <a:cs typeface="+mn-cs"/>
              </a:rPr>
              <a:t>Pregunta a los participantes: ¿Qué piensas de la idea detrás de este ejercicio?</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200" dirty="0">
                <a:solidFill>
                  <a:schemeClr val="tx1"/>
                </a:solidFill>
                <a:effectLst/>
                <a:latin typeface="+mn-lt"/>
                <a:ea typeface="+mn-ea"/>
                <a:cs typeface="+mn-cs"/>
              </a:rPr>
              <a:t>El objetivo es entender el impacto de las diferentes perspectivas de un mismo tema</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Antecedentes</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para el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formador</a:t>
            </a:r>
            <a:r>
              <a:rPr lang="en-GB" sz="1800" b="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Objectivo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kern="1200" dirty="0">
                <a:solidFill>
                  <a:schemeClr val="tx1"/>
                </a:solidFill>
                <a:effectLst/>
                <a:latin typeface="+mn-lt"/>
                <a:ea typeface="+mn-ea"/>
                <a:cs typeface="+mn-cs"/>
              </a:rPr>
              <a:t>Una de las muchas maneras en las que nuestra mente intenta hacernos la vida más simple es resolver la primera impresión del problema al que se encuentra. Al igual que nuestra primera impresión de las personas, nuestra perspectiva inicial de los problemas y las situaciones tienden a ser limitada y superficial. Solo vemos lo que se nos condiciona a ver; y las nociones estereotipadas bloquean la visión clara y desplaza la imaginación. Cuando esto pasa, no suena ninguna alarma, así que no nos damos cuenta.” Este ejercicio muestra que existen muchas perspectivas de un mismo tema</a:t>
            </a:r>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235018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kern="1200" dirty="0">
                <a:solidFill>
                  <a:schemeClr val="tx1"/>
                </a:solidFill>
                <a:effectLst/>
                <a:latin typeface="+mn-lt"/>
                <a:ea typeface="+mn-ea"/>
                <a:cs typeface="+mn-cs"/>
              </a:rPr>
              <a:t>Para alcanzar estos objetivos hemos elegido la siguiente configuración: </a:t>
            </a:r>
          </a:p>
          <a:p>
            <a:endParaRPr lang="en-GB" noProof="0" dirty="0"/>
          </a:p>
          <a:p>
            <a:r>
              <a:rPr lang="en-GB" noProof="0" dirty="0" err="1"/>
              <a:t>Sesión</a:t>
            </a:r>
            <a:r>
              <a:rPr lang="en-GB" noProof="0" dirty="0"/>
              <a:t> 1</a:t>
            </a:r>
          </a:p>
          <a:p>
            <a:pPr lvl="1"/>
            <a:r>
              <a:rPr lang="en-GB" noProof="0" dirty="0" err="1"/>
              <a:t>Introducción</a:t>
            </a:r>
            <a:r>
              <a:rPr lang="en-GB" noProof="0" dirty="0"/>
              <a:t> – el </a:t>
            </a:r>
            <a:r>
              <a:rPr lang="en-GB" noProof="0" dirty="0" err="1"/>
              <a:t>contexto</a:t>
            </a:r>
            <a:r>
              <a:rPr lang="en-GB" noProof="0" dirty="0"/>
              <a:t> de </a:t>
            </a:r>
            <a:r>
              <a:rPr lang="en-GB" noProof="0" dirty="0" err="1"/>
              <a:t>esta</a:t>
            </a:r>
            <a:r>
              <a:rPr lang="en-GB" noProof="0" dirty="0"/>
              <a:t> </a:t>
            </a:r>
            <a:r>
              <a:rPr lang="en-GB" noProof="0" dirty="0" err="1"/>
              <a:t>formación</a:t>
            </a:r>
            <a:endParaRPr lang="en-GB" noProof="0" dirty="0"/>
          </a:p>
          <a:p>
            <a:pPr lvl="1"/>
            <a:r>
              <a:rPr lang="en-GB" noProof="0" dirty="0" err="1"/>
              <a:t>Radicalización</a:t>
            </a:r>
            <a:r>
              <a:rPr lang="en-GB" noProof="0" dirty="0"/>
              <a:t> – el </a:t>
            </a:r>
            <a:r>
              <a:rPr lang="en-GB" noProof="0" dirty="0" err="1"/>
              <a:t>tema</a:t>
            </a:r>
            <a:r>
              <a:rPr lang="en-GB" noProof="0" dirty="0"/>
              <a:t> principal es la </a:t>
            </a:r>
            <a:r>
              <a:rPr lang="en-GB" noProof="0" dirty="0" err="1"/>
              <a:t>Radicalización</a:t>
            </a:r>
            <a:r>
              <a:rPr lang="en-GB" noProof="0" dirty="0"/>
              <a:t>, </a:t>
            </a:r>
            <a:r>
              <a:rPr lang="en-GB" noProof="0" dirty="0" err="1"/>
              <a:t>lección</a:t>
            </a:r>
            <a:r>
              <a:rPr lang="en-GB" noProof="0" dirty="0"/>
              <a:t> </a:t>
            </a:r>
            <a:r>
              <a:rPr lang="en-GB" noProof="0" dirty="0" err="1"/>
              <a:t>sobre</a:t>
            </a:r>
            <a:r>
              <a:rPr lang="en-GB" noProof="0" dirty="0"/>
              <a:t> el </a:t>
            </a:r>
            <a:r>
              <a:rPr lang="en-GB" noProof="0" dirty="0" err="1"/>
              <a:t>proceso</a:t>
            </a:r>
            <a:r>
              <a:rPr lang="en-GB" noProof="0" dirty="0"/>
              <a:t> de </a:t>
            </a:r>
            <a:r>
              <a:rPr lang="en-GB" noProof="0" dirty="0" err="1"/>
              <a:t>radicalización</a:t>
            </a:r>
            <a:endParaRPr lang="en-GB" noProof="0" dirty="0"/>
          </a:p>
          <a:p>
            <a:pPr lvl="1"/>
            <a:r>
              <a:rPr lang="en-GB" noProof="0" dirty="0" err="1"/>
              <a:t>Asesoramiento</a:t>
            </a:r>
            <a:r>
              <a:rPr lang="en-GB" noProof="0" dirty="0"/>
              <a:t> y </a:t>
            </a:r>
            <a:r>
              <a:rPr lang="en-GB" noProof="0" dirty="0" err="1"/>
              <a:t>pedagogía</a:t>
            </a:r>
            <a:r>
              <a:rPr lang="en-GB" noProof="0" dirty="0"/>
              <a:t> familiar – </a:t>
            </a:r>
            <a:r>
              <a:rPr lang="es-ES" sz="1200" kern="1200" dirty="0">
                <a:solidFill>
                  <a:schemeClr val="tx1"/>
                </a:solidFill>
                <a:effectLst/>
                <a:latin typeface="+mn-lt"/>
                <a:ea typeface="+mn-ea"/>
                <a:cs typeface="+mn-cs"/>
              </a:rPr>
              <a:t>explicación de la manera en la que la orientación y la crianza puede aumentar o disminuir las probabilidades de radicalización</a:t>
            </a:r>
            <a:endParaRPr lang="en-GB" noProof="0" dirty="0"/>
          </a:p>
          <a:p>
            <a:pPr lvl="1"/>
            <a:r>
              <a:rPr lang="en-GB" noProof="0" dirty="0" err="1"/>
              <a:t>Ejercicios</a:t>
            </a:r>
            <a:r>
              <a:rPr lang="en-GB" noProof="0" dirty="0"/>
              <a:t> – </a:t>
            </a:r>
            <a:r>
              <a:rPr lang="es-ES" sz="1200" kern="1200" dirty="0">
                <a:solidFill>
                  <a:schemeClr val="tx1"/>
                </a:solidFill>
                <a:effectLst/>
                <a:latin typeface="+mn-lt"/>
                <a:ea typeface="+mn-ea"/>
                <a:cs typeface="+mn-cs"/>
              </a:rPr>
              <a:t>experimentar uno o más de los ejercicios para mejorar las habilidades de asesoramiento y pedagogía familiar</a:t>
            </a:r>
            <a:endParaRPr lang="en-GB" noProof="0" dirty="0"/>
          </a:p>
          <a:p>
            <a:pPr lvl="1"/>
            <a:r>
              <a:rPr lang="en-GB" noProof="0" dirty="0" err="1"/>
              <a:t>Pensamiento</a:t>
            </a:r>
            <a:r>
              <a:rPr lang="en-GB" noProof="0" dirty="0"/>
              <a:t> </a:t>
            </a:r>
            <a:r>
              <a:rPr lang="en-GB" noProof="0" dirty="0" err="1"/>
              <a:t>crítico</a:t>
            </a:r>
            <a:r>
              <a:rPr lang="en-GB" noProof="0" dirty="0"/>
              <a:t> – </a:t>
            </a:r>
            <a:r>
              <a:rPr lang="es-ES" sz="1200" kern="1200" dirty="0">
                <a:solidFill>
                  <a:schemeClr val="tx1"/>
                </a:solidFill>
                <a:effectLst/>
                <a:latin typeface="+mn-lt"/>
                <a:ea typeface="+mn-ea"/>
                <a:cs typeface="+mn-cs"/>
              </a:rPr>
              <a:t>explicación de la manera en la que la falta de pensamiento crítico puede aumentar la probabilidad de radicalización </a:t>
            </a:r>
            <a:endParaRPr lang="en-GB" noProof="0" dirty="0"/>
          </a:p>
          <a:p>
            <a:pPr lvl="1"/>
            <a:r>
              <a:rPr lang="en-GB" noProof="0" dirty="0" err="1"/>
              <a:t>Ejercicios</a:t>
            </a:r>
            <a:r>
              <a:rPr lang="en-GB" noProof="0" dirty="0"/>
              <a:t> – </a:t>
            </a:r>
            <a:r>
              <a:rPr lang="es-ES" sz="1200" kern="1200" dirty="0">
                <a:solidFill>
                  <a:schemeClr val="tx1"/>
                </a:solidFill>
                <a:effectLst/>
                <a:latin typeface="+mn-lt"/>
                <a:ea typeface="+mn-ea"/>
                <a:cs typeface="+mn-cs"/>
              </a:rPr>
              <a:t>experimentar uno o más ejercicios para mejorar el pensamiento crítico </a:t>
            </a:r>
          </a:p>
          <a:p>
            <a:pPr lvl="1"/>
            <a:r>
              <a:rPr lang="en-GB" noProof="0" dirty="0"/>
              <a:t>Feedback – </a:t>
            </a:r>
            <a:r>
              <a:rPr lang="es-ES" sz="1200" kern="1200" dirty="0">
                <a:solidFill>
                  <a:schemeClr val="tx1"/>
                </a:solidFill>
                <a:effectLst/>
                <a:latin typeface="+mn-lt"/>
                <a:ea typeface="+mn-ea"/>
                <a:cs typeface="+mn-cs"/>
              </a:rPr>
              <a:t>tu retroalimentación sobre los ejercicios de hoy. Muy importante para mejorar la efectividad de la formación </a:t>
            </a:r>
            <a:endParaRPr lang="en-GB" noProof="0" dirty="0"/>
          </a:p>
          <a:p>
            <a:endParaRPr lang="en-GB" noProof="0" dirty="0"/>
          </a:p>
          <a:p>
            <a:r>
              <a:rPr lang="en-GB" noProof="0" dirty="0" err="1"/>
              <a:t>Sesión</a:t>
            </a:r>
            <a:r>
              <a:rPr lang="en-GB" noProof="0" dirty="0"/>
              <a:t> 2</a:t>
            </a:r>
          </a:p>
          <a:p>
            <a:pPr lvl="1"/>
            <a:r>
              <a:rPr lang="nl-NL" noProof="0" dirty="0"/>
              <a:t>Gestión de la ira – </a:t>
            </a:r>
            <a:r>
              <a:rPr lang="es-ES" sz="1200" kern="1200" dirty="0">
                <a:solidFill>
                  <a:schemeClr val="tx1"/>
                </a:solidFill>
                <a:effectLst/>
                <a:latin typeface="+mn-lt"/>
                <a:ea typeface="+mn-ea"/>
                <a:cs typeface="+mn-cs"/>
              </a:rPr>
              <a:t>explicación sobre cómo la ira puede alimentar la radicalización </a:t>
            </a:r>
            <a:r>
              <a:rPr lang="nl-NL" noProof="0" dirty="0"/>
              <a:t>+ </a:t>
            </a:r>
            <a:r>
              <a:rPr lang="es-ES" b="0" baseline="0" noProof="0" dirty="0">
                <a:solidFill>
                  <a:srgbClr val="7030A0"/>
                </a:solidFill>
              </a:rPr>
              <a:t>ejercicios</a:t>
            </a:r>
            <a:endParaRPr lang="nl-NL" noProof="0" dirty="0"/>
          </a:p>
          <a:p>
            <a:pPr lvl="1"/>
            <a:r>
              <a:rPr lang="en-GB" noProof="0" dirty="0" err="1"/>
              <a:t>Terapia</a:t>
            </a:r>
            <a:r>
              <a:rPr lang="en-GB" noProof="0" dirty="0"/>
              <a:t> </a:t>
            </a:r>
            <a:r>
              <a:rPr lang="en-GB" noProof="0" dirty="0" err="1"/>
              <a:t>narrativa</a:t>
            </a:r>
            <a:r>
              <a:rPr lang="en-GB" noProof="0" dirty="0"/>
              <a:t> – </a:t>
            </a:r>
            <a:r>
              <a:rPr lang="es-ES" sz="1200" kern="1200" dirty="0">
                <a:solidFill>
                  <a:schemeClr val="tx1"/>
                </a:solidFill>
                <a:effectLst/>
                <a:latin typeface="+mn-lt"/>
                <a:ea typeface="+mn-ea"/>
                <a:cs typeface="+mn-cs"/>
              </a:rPr>
              <a:t>explicación de la manera en la que las narrativas pueden aumentar la probabilidad de radicalización </a:t>
            </a:r>
            <a:r>
              <a:rPr lang="en-GB" noProof="0" dirty="0"/>
              <a:t>+ </a:t>
            </a:r>
            <a:r>
              <a:rPr lang="es-ES" b="0" baseline="0" noProof="0" dirty="0">
                <a:solidFill>
                  <a:srgbClr val="7030A0"/>
                </a:solidFill>
              </a:rPr>
              <a:t>ejercicios</a:t>
            </a:r>
            <a:endParaRPr lang="en-GB" noProof="0" dirty="0"/>
          </a:p>
          <a:p>
            <a:pPr lvl="1"/>
            <a:r>
              <a:rPr lang="es-ES" b="0" noProof="0" dirty="0">
                <a:solidFill>
                  <a:srgbClr val="7030A0"/>
                </a:solidFill>
              </a:rPr>
              <a:t>Debate y simulación </a:t>
            </a:r>
            <a:r>
              <a:rPr lang="ro-RO" b="0" baseline="0" noProof="0" dirty="0">
                <a:solidFill>
                  <a:srgbClr val="7030A0"/>
                </a:solidFill>
              </a:rPr>
              <a:t>– </a:t>
            </a:r>
            <a:r>
              <a:rPr lang="es-ES" sz="1200" kern="1200" dirty="0">
                <a:solidFill>
                  <a:schemeClr val="tx1"/>
                </a:solidFill>
                <a:effectLst/>
                <a:latin typeface="+mn-lt"/>
                <a:ea typeface="+mn-ea"/>
                <a:cs typeface="+mn-cs"/>
              </a:rPr>
              <a:t>explicación de cómo las estrategias de debate y de simulación pueden ayudar a luchar contra la radicalización</a:t>
            </a:r>
            <a:r>
              <a:rPr lang="ro-RO" b="0" baseline="0" noProof="0" dirty="0">
                <a:solidFill>
                  <a:srgbClr val="7030A0"/>
                </a:solidFill>
              </a:rPr>
              <a:t>+ </a:t>
            </a:r>
            <a:r>
              <a:rPr lang="es-ES" b="0" baseline="0" noProof="0" dirty="0">
                <a:solidFill>
                  <a:srgbClr val="7030A0"/>
                </a:solidFill>
              </a:rPr>
              <a:t>ejercicios</a:t>
            </a:r>
            <a:endParaRPr lang="en-GB" b="0" noProof="0" dirty="0">
              <a:solidFill>
                <a:srgbClr val="7030A0"/>
              </a:solidFill>
            </a:endParaRPr>
          </a:p>
          <a:p>
            <a:endParaRPr lang="en-GB" noProof="0" dirty="0"/>
          </a:p>
          <a:p>
            <a:r>
              <a:rPr lang="en-GB" noProof="0" dirty="0" err="1"/>
              <a:t>Sesión</a:t>
            </a:r>
            <a:r>
              <a:rPr lang="en-GB" noProof="0" dirty="0"/>
              <a:t> 3</a:t>
            </a:r>
          </a:p>
          <a:p>
            <a:pPr lvl="1"/>
            <a:r>
              <a:rPr lang="en-GB" noProof="0" dirty="0" err="1"/>
              <a:t>Resolución</a:t>
            </a:r>
            <a:r>
              <a:rPr lang="en-GB" noProof="0" dirty="0"/>
              <a:t> de </a:t>
            </a:r>
            <a:r>
              <a:rPr lang="en-GB" noProof="0" dirty="0" err="1"/>
              <a:t>conflictos</a:t>
            </a:r>
            <a:r>
              <a:rPr lang="en-GB" noProof="0" dirty="0"/>
              <a:t> – </a:t>
            </a:r>
            <a:r>
              <a:rPr lang="es-ES" sz="1200" kern="1200" dirty="0">
                <a:solidFill>
                  <a:schemeClr val="tx1"/>
                </a:solidFill>
                <a:effectLst/>
                <a:latin typeface="+mn-lt"/>
                <a:ea typeface="+mn-ea"/>
                <a:cs typeface="+mn-cs"/>
              </a:rPr>
              <a:t>explicación cómo la inhabilidad de enfrentarse a las situaciones de conflicto puede aumentar la radicalización + ejercicios</a:t>
            </a:r>
            <a:endParaRPr lang="en-GB" noProof="0" dirty="0"/>
          </a:p>
          <a:p>
            <a:pPr lvl="1"/>
            <a:r>
              <a:rPr lang="en-GB" noProof="0" dirty="0"/>
              <a:t>Respuesta </a:t>
            </a:r>
            <a:r>
              <a:rPr lang="en-GB" noProof="0" dirty="0" err="1"/>
              <a:t>estatal</a:t>
            </a:r>
            <a:r>
              <a:rPr lang="en-GB" noProof="0" dirty="0"/>
              <a:t> – </a:t>
            </a:r>
            <a:r>
              <a:rPr lang="es-ES" sz="1200" kern="1200" dirty="0">
                <a:solidFill>
                  <a:schemeClr val="tx1"/>
                </a:solidFill>
                <a:effectLst/>
                <a:latin typeface="+mn-lt"/>
                <a:ea typeface="+mn-ea"/>
                <a:cs typeface="+mn-cs"/>
              </a:rPr>
              <a:t>explicación de como la manera en la que el gobierno responde a las situaciones puede incrementar o disminuir la radicalización + ejercicios</a:t>
            </a:r>
            <a:endParaRPr lang="en-GB" noProof="0" dirty="0"/>
          </a:p>
          <a:p>
            <a:pPr lvl="1"/>
            <a:r>
              <a:rPr lang="es-ES" sz="1200" kern="1200" dirty="0">
                <a:solidFill>
                  <a:schemeClr val="tx1"/>
                </a:solidFill>
                <a:effectLst/>
                <a:latin typeface="+mn-lt"/>
                <a:ea typeface="+mn-ea"/>
                <a:cs typeface="+mn-cs"/>
              </a:rPr>
              <a:t>Buenas prácticas para prevenir la radicalización</a:t>
            </a:r>
          </a:p>
          <a:p>
            <a:endParaRPr lang="en-GB"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493231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800" b="1" kern="1200" dirty="0">
                <a:solidFill>
                  <a:schemeClr val="tx1"/>
                </a:solidFill>
                <a:effectLst/>
                <a:latin typeface="+mn-lt"/>
                <a:ea typeface="+mn-ea"/>
                <a:cs typeface="+mn-cs"/>
              </a:rPr>
              <a:t>Instrucciones/hoja de texto sugerido </a:t>
            </a:r>
            <a:r>
              <a:rPr lang="en-GB" sz="1800" b="1" i="0" u="none" strike="noStrike" baseline="0" dirty="0">
                <a:latin typeface="Verdana" panose="020B0604030504040204" pitchFamily="34" charset="0"/>
              </a:rPr>
              <a:t>29</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r>
              <a:rPr lang="es-ES" sz="1800" kern="1200" dirty="0">
                <a:solidFill>
                  <a:schemeClr val="tx1"/>
                </a:solidFill>
                <a:effectLst/>
                <a:latin typeface="+mn-lt"/>
                <a:ea typeface="+mn-ea"/>
                <a:cs typeface="+mn-cs"/>
              </a:rPr>
              <a:t>Este es otro ejemplo de un ejercicio de laboratorio Pensamiento crítico. Por favor, coge tu portátil (o tableta/teléfono móvil). Mi sugerencia es experimentar primero con el ejercicio y después comentar los objetivos</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@Formador</a:t>
            </a:r>
          </a:p>
          <a:p>
            <a:pPr>
              <a:lnSpc>
                <a:spcPct val="115000"/>
              </a:lnSpc>
              <a:spcAft>
                <a:spcPts val="600"/>
              </a:spcAft>
            </a:pPr>
            <a:r>
              <a:rPr lang="es-ES" sz="1800" kern="1200" dirty="0">
                <a:solidFill>
                  <a:schemeClr val="tx1"/>
                </a:solidFill>
                <a:effectLst/>
                <a:latin typeface="+mn-lt"/>
                <a:ea typeface="+mn-ea"/>
                <a:cs typeface="+mn-cs"/>
              </a:rPr>
              <a:t>La imagen de la derecha de esta diapositiva puede resultar difícil de leer. Presencialmente, puede solucionarse con una fotocopia. </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200" dirty="0">
                <a:solidFill>
                  <a:schemeClr val="tx1"/>
                </a:solidFill>
                <a:effectLst/>
                <a:latin typeface="+mn-lt"/>
                <a:ea typeface="+mn-ea"/>
                <a:cs typeface="+mn-cs"/>
              </a:rPr>
              <a:t>Este ejercicio dura entre 20-45 minutos.</a:t>
            </a:r>
          </a:p>
          <a:p>
            <a:pPr algn="just">
              <a:lnSpc>
                <a:spcPct val="115000"/>
              </a:lnSpc>
              <a:spcAft>
                <a:spcPts val="6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1:</a:t>
            </a:r>
            <a:r>
              <a:rPr lang="en-GB" sz="1800" i="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El formador divide al grupo en parejas. </a:t>
            </a:r>
            <a:r>
              <a:rPr lang="es-ES" sz="1800" i="1" kern="1200" dirty="0">
                <a:solidFill>
                  <a:schemeClr val="tx1"/>
                </a:solidFill>
                <a:effectLst/>
                <a:latin typeface="+mn-lt"/>
                <a:ea typeface="+mn-ea"/>
                <a:cs typeface="+mn-cs"/>
              </a:rPr>
              <a:t>[Las sesiones de grupos más pequeños se pueden organizar con ciertas plataformas</a:t>
            </a:r>
            <a:r>
              <a:rPr lang="es-ES" sz="1800" kern="1200" dirty="0">
                <a:solidFill>
                  <a:schemeClr val="tx1"/>
                </a:solidFill>
                <a:effectLst/>
                <a:latin typeface="+mn-lt"/>
                <a:ea typeface="+mn-ea"/>
                <a:cs typeface="+mn-cs"/>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 2</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Después pídeles que escojan un artículo en tu lengua local relacionado con un evento reciente (como por ejemplo sobre la inmigración, el calentamiento global, o el desarrollo tecnológico como la inteligencia artificial) y lo presenten a la audiencia. (CO: tal vez convenga que el formador </a:t>
            </a:r>
            <a:r>
              <a:rPr lang="es-ES" sz="1800" i="1" kern="1200" dirty="0">
                <a:solidFill>
                  <a:schemeClr val="tx1"/>
                </a:solidFill>
                <a:effectLst/>
                <a:latin typeface="+mn-lt"/>
                <a:ea typeface="+mn-ea"/>
                <a:cs typeface="+mn-cs"/>
              </a:rPr>
              <a:t>elija los artículos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800" dirty="0">
                <a:effectLst/>
                <a:latin typeface="Calibri" panose="020F0502020204030204" pitchFamily="34" charset="0"/>
                <a:ea typeface="Calibri" panose="020F0502020204030204" pitchFamily="34" charset="0"/>
                <a:cs typeface="Times New Roman" panose="02020603050405020304" pitchFamily="18" charset="0"/>
              </a:rPr>
              <a:t> 3: </a:t>
            </a:r>
            <a:r>
              <a:rPr lang="es-ES" sz="1800" kern="1200" dirty="0">
                <a:solidFill>
                  <a:schemeClr val="tx1"/>
                </a:solidFill>
                <a:effectLst/>
                <a:latin typeface="+mn-lt"/>
                <a:ea typeface="+mn-ea"/>
                <a:cs typeface="+mn-cs"/>
              </a:rPr>
              <a:t>El formador pide a cada equipo que conteste a las seis preguntas en el orden que se presenta en la siguiente infografía. Distribuye las fotocopias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800" i="0" dirty="0">
                <a:effectLst/>
                <a:latin typeface="Calibri" panose="020F0502020204030204" pitchFamily="34" charset="0"/>
                <a:ea typeface="Calibri" panose="020F0502020204030204" pitchFamily="34" charset="0"/>
                <a:cs typeface="Times New Roman" panose="02020603050405020304" pitchFamily="18" charset="0"/>
              </a:rPr>
              <a:t> 4: </a:t>
            </a:r>
            <a:r>
              <a:rPr lang="es-ES" sz="1800" kern="1200" dirty="0">
                <a:solidFill>
                  <a:schemeClr val="tx1"/>
                </a:solidFill>
                <a:effectLst/>
                <a:latin typeface="+mn-lt"/>
                <a:ea typeface="+mn-ea"/>
                <a:cs typeface="+mn-cs"/>
              </a:rPr>
              <a:t>Al final, el formador pide a cada grupo que decida si el artículo es fiable o no, basándose en las respuestas a las preguntas de orientación, resaltando la importancia de las preguntas para el proceso de pensamiento crítico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444573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800" b="1" kern="1200" dirty="0">
                <a:solidFill>
                  <a:schemeClr val="tx1"/>
                </a:solidFill>
                <a:effectLst/>
                <a:latin typeface="+mn-lt"/>
                <a:ea typeface="+mn-ea"/>
                <a:cs typeface="+mn-cs"/>
              </a:rPr>
              <a:t>Instrucciones/hoja de texto sugerido </a:t>
            </a:r>
            <a:r>
              <a:rPr lang="en-GB" sz="1800" b="1" i="0" u="none" strike="noStrike" baseline="0" dirty="0">
                <a:latin typeface="Verdana" panose="020B0604030504040204" pitchFamily="34" charset="0"/>
              </a:rPr>
              <a:t>30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Este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ejercicio</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se llama </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El </a:t>
            </a:r>
            <a:r>
              <a:rPr lang="en-GB" sz="1800" b="0" i="1" dirty="0" err="1">
                <a:effectLst/>
                <a:latin typeface="Calibri" panose="020F0502020204030204" pitchFamily="34" charset="0"/>
                <a:ea typeface="Calibri" panose="020F0502020204030204" pitchFamily="34" charset="0"/>
                <a:cs typeface="Times New Roman" panose="02020603050405020304" pitchFamily="18" charset="0"/>
              </a:rPr>
              <a:t>ejercicio</a:t>
            </a:r>
            <a:r>
              <a:rPr lang="en-GB" sz="1800" b="0" i="1" dirty="0">
                <a:effectLst/>
                <a:latin typeface="Calibri" panose="020F0502020204030204" pitchFamily="34" charset="0"/>
                <a:ea typeface="Calibri" panose="020F0502020204030204" pitchFamily="34" charset="0"/>
                <a:cs typeface="Times New Roman" panose="02020603050405020304" pitchFamily="18" charset="0"/>
              </a:rPr>
              <a:t> de las 6 </a:t>
            </a:r>
            <a:r>
              <a:rPr lang="en-GB" sz="1800" b="0" i="1" dirty="0" err="1">
                <a:effectLst/>
                <a:latin typeface="Calibri" panose="020F0502020204030204" pitchFamily="34" charset="0"/>
                <a:ea typeface="Calibri" panose="020F0502020204030204" pitchFamily="34" charset="0"/>
                <a:cs typeface="Times New Roman" panose="02020603050405020304" pitchFamily="18" charset="0"/>
              </a:rPr>
              <a:t>preguntas</a:t>
            </a:r>
            <a:endParaRPr lang="en-GB" sz="18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200" dirty="0">
                <a:solidFill>
                  <a:schemeClr val="tx1"/>
                </a:solidFill>
                <a:effectLst/>
                <a:latin typeface="+mn-lt"/>
                <a:ea typeface="+mn-ea"/>
                <a:cs typeface="+mn-cs"/>
              </a:rPr>
              <a:t>Pregunta a los participantes: ¿Qué piensas de la idea detrás de este ejercicio?</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200" dirty="0">
                <a:solidFill>
                  <a:schemeClr val="tx1"/>
                </a:solidFill>
                <a:effectLst/>
                <a:latin typeface="+mn-lt"/>
                <a:ea typeface="+mn-ea"/>
                <a:cs typeface="+mn-cs"/>
              </a:rPr>
              <a:t>El objetivo es comprender el papel de las preguntas dentro del pensamiento crítico</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s-ES" sz="1800" kern="1200" dirty="0">
                <a:solidFill>
                  <a:schemeClr val="tx1"/>
                </a:solidFill>
                <a:effectLst/>
                <a:latin typeface="+mn-lt"/>
                <a:ea typeface="+mn-ea"/>
                <a:cs typeface="+mn-cs"/>
              </a:rPr>
              <a:t>Cada laboratorio viene con un manual que describe el objetivo, el público meta y la duración de cada ejercicio</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200" dirty="0">
                <a:solidFill>
                  <a:schemeClr val="tx1"/>
                </a:solidFill>
                <a:effectLst/>
                <a:latin typeface="+mn-lt"/>
                <a:ea typeface="+mn-ea"/>
                <a:cs typeface="+mn-cs"/>
              </a:rPr>
              <a:t>También se dan instrucciones sobre la ejecución y los materiales necesarios para el eje</a:t>
            </a:r>
            <a:r>
              <a:rPr lang="en-GB" sz="18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El </a:t>
            </a:r>
            <a:r>
              <a:rPr lang="en-GB" sz="18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ejercicio</a:t>
            </a:r>
            <a:r>
              <a:rPr lang="en-GB"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de las 6 </a:t>
            </a:r>
            <a:r>
              <a:rPr lang="en-GB" sz="18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preguntas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Objectivo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Comprender el papel de las preguntas dentro del pensamiento crítico</a:t>
            </a:r>
          </a:p>
          <a:p>
            <a:pPr lvl="1"/>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1918990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dirty="0"/>
              <a:t>En esta primera sesión del TTT, abordamos el concepto de radicalización, sus manifestaciones y posibles causas. A continuación, presentamos los dos primeros talleres del proyecto ARMOUR, sobre Asesoramiento pedagogía familiar y sobre Pensamiento crítico.</a:t>
            </a:r>
          </a:p>
          <a:p>
            <a:endParaRPr lang="en-GB" dirty="0"/>
          </a:p>
          <a:p>
            <a:r>
              <a:rPr lang="es-ES" sz="1200" kern="1200" dirty="0">
                <a:solidFill>
                  <a:schemeClr val="tx1"/>
                </a:solidFill>
                <a:effectLst/>
                <a:latin typeface="+mn-lt"/>
                <a:ea typeface="+mn-ea"/>
                <a:cs typeface="+mn-cs"/>
              </a:rPr>
              <a:t>Distribuye </a:t>
            </a:r>
            <a:r>
              <a:rPr lang="es-ES" sz="1200" i="1" kern="1200" dirty="0">
                <a:solidFill>
                  <a:schemeClr val="tx1"/>
                </a:solidFill>
                <a:effectLst/>
                <a:latin typeface="+mn-lt"/>
                <a:ea typeface="+mn-ea"/>
                <a:cs typeface="+mn-cs"/>
              </a:rPr>
              <a:t>[si es en línea: envía por correo electrónico]:</a:t>
            </a:r>
            <a:r>
              <a:rPr lang="es-ES" sz="1200" kern="1200" dirty="0">
                <a:solidFill>
                  <a:schemeClr val="tx1"/>
                </a:solidFill>
                <a:effectLst/>
                <a:latin typeface="+mn-lt"/>
                <a:ea typeface="+mn-ea"/>
                <a:cs typeface="+mn-cs"/>
              </a:rPr>
              <a:t> encuesta T2 del día 1.</a:t>
            </a:r>
          </a:p>
          <a:p>
            <a:r>
              <a:rPr lang="es-ES" sz="1200" kern="1200" dirty="0">
                <a:solidFill>
                  <a:schemeClr val="tx1"/>
                </a:solidFill>
                <a:effectLst/>
                <a:latin typeface="+mn-lt"/>
                <a:ea typeface="+mn-ea"/>
                <a:cs typeface="+mn-cs"/>
              </a:rPr>
              <a:t>Explica que los participantes pueden usar el número de los ejercicios que se muestra en las diapositivas del </a:t>
            </a:r>
            <a:r>
              <a:rPr lang="es-ES" sz="1200" kern="1200" dirty="0" err="1">
                <a:solidFill>
                  <a:schemeClr val="tx1"/>
                </a:solidFill>
                <a:effectLst/>
                <a:latin typeface="+mn-lt"/>
                <a:ea typeface="+mn-ea"/>
                <a:cs typeface="+mn-cs"/>
              </a:rPr>
              <a:t>ppt</a:t>
            </a:r>
            <a:r>
              <a:rPr lang="es-ES" sz="1200" kern="1200" dirty="0">
                <a:solidFill>
                  <a:schemeClr val="tx1"/>
                </a:solidFill>
                <a:effectLst/>
                <a:latin typeface="+mn-lt"/>
                <a:ea typeface="+mn-ea"/>
                <a:cs typeface="+mn-cs"/>
              </a:rPr>
              <a:t> para añadir comentarios sobre un ejercicio específico.</a:t>
            </a:r>
          </a:p>
          <a:p>
            <a:endParaRPr lang="en-GB" dirty="0"/>
          </a:p>
          <a:p>
            <a:r>
              <a:rPr lang="es-ES" sz="1200" kern="1200" dirty="0">
                <a:solidFill>
                  <a:schemeClr val="tx1"/>
                </a:solidFill>
                <a:effectLst/>
                <a:latin typeface="+mn-lt"/>
                <a:ea typeface="+mn-ea"/>
                <a:cs typeface="+mn-cs"/>
              </a:rPr>
              <a:t>¿Te ayudaron a conocer los conceptos?</a:t>
            </a:r>
          </a:p>
          <a:p>
            <a:r>
              <a:rPr lang="es-ES" sz="1200" kern="1200" dirty="0">
                <a:solidFill>
                  <a:schemeClr val="tx1"/>
                </a:solidFill>
                <a:effectLst/>
                <a:latin typeface="+mn-lt"/>
                <a:ea typeface="+mn-ea"/>
                <a:cs typeface="+mn-cs"/>
              </a:rPr>
              <a:t>¿Son útiles para emplearlos con los jóvenes?</a:t>
            </a:r>
          </a:p>
          <a:p>
            <a:r>
              <a:rPr lang="es-ES" sz="1200" kern="1200" dirty="0">
                <a:solidFill>
                  <a:schemeClr val="tx1"/>
                </a:solidFill>
                <a:effectLst/>
                <a:latin typeface="+mn-lt"/>
                <a:ea typeface="+mn-ea"/>
                <a:cs typeface="+mn-cs"/>
              </a:rPr>
              <a:t>¿Cuáles usarías en tu trabajo (o en privado)?</a:t>
            </a:r>
          </a:p>
          <a:p>
            <a:endParaRPr lang="en-GB" dirty="0"/>
          </a:p>
          <a:p>
            <a:r>
              <a:rPr lang="es-ES" sz="1200" kern="1200" dirty="0">
                <a:solidFill>
                  <a:schemeClr val="tx1"/>
                </a:solidFill>
                <a:effectLst/>
                <a:latin typeface="+mn-lt"/>
                <a:ea typeface="+mn-ea"/>
                <a:cs typeface="+mn-cs"/>
              </a:rPr>
              <a:t>El próximo día nos centraremos en la ira y las narrativas como factores contribuyentes para la radicalización.</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31</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kern="1200" dirty="0">
                <a:solidFill>
                  <a:schemeClr val="tx1"/>
                </a:solidFill>
                <a:effectLst/>
                <a:latin typeface="+mn-lt"/>
                <a:ea typeface="+mn-ea"/>
                <a:cs typeface="+mn-cs"/>
              </a:rPr>
              <a:t>Para el próximo día me gustaría que pensarais en lo que necesitáis en vuestro entorno de trabajo</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32</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@Formador: </a:t>
            </a:r>
            <a:r>
              <a:rPr lang="es-ES" sz="1200" kern="1200" dirty="0">
                <a:solidFill>
                  <a:schemeClr val="tx1"/>
                </a:solidFill>
                <a:effectLst/>
                <a:latin typeface="+mn-lt"/>
                <a:ea typeface="+mn-ea"/>
                <a:cs typeface="+mn-cs"/>
              </a:rPr>
              <a:t>Haz una ronda y recoge los puntos destacados</a:t>
            </a:r>
          </a:p>
          <a:p>
            <a:r>
              <a:rPr lang="es-ES" sz="1200" kern="1200" dirty="0">
                <a:solidFill>
                  <a:schemeClr val="tx1"/>
                </a:solidFill>
                <a:effectLst/>
                <a:latin typeface="+mn-lt"/>
                <a:ea typeface="+mn-ea"/>
                <a:cs typeface="+mn-cs"/>
              </a:rPr>
              <a:t>La razón de esto es acabar en positivo y reforzar estos temas en particular</a:t>
            </a:r>
          </a:p>
          <a:p>
            <a:endParaRPr lang="en-US" dirty="0"/>
          </a:p>
          <a:p>
            <a:r>
              <a:rPr lang="es-ES" sz="1200" kern="1200" dirty="0">
                <a:solidFill>
                  <a:schemeClr val="tx1"/>
                </a:solidFill>
                <a:effectLst/>
                <a:latin typeface="+mn-lt"/>
                <a:ea typeface="+mn-ea"/>
                <a:cs typeface="+mn-cs"/>
              </a:rPr>
              <a:t>Si quieres puedes acabar con la perspectiva de John Cleese sobre el atractivo del extremismo (haz clic en la imagen). Es graciosa, pero la calidad no es muy buena</a:t>
            </a:r>
            <a:r>
              <a:rPr lang="en-US" dirty="0"/>
              <a:t>.</a:t>
            </a:r>
          </a:p>
          <a:p>
            <a:r>
              <a:rPr lang="en-US" dirty="0"/>
              <a:t>https://www.youtube.com/watch?v=HLNhPMQnWu4 </a:t>
            </a:r>
          </a:p>
        </p:txBody>
      </p:sp>
      <p:sp>
        <p:nvSpPr>
          <p:cNvPr id="4" name="Slide Number Placeholder 3"/>
          <p:cNvSpPr>
            <a:spLocks noGrp="1"/>
          </p:cNvSpPr>
          <p:nvPr>
            <p:ph type="sldNum" sz="quarter" idx="10"/>
          </p:nvPr>
        </p:nvSpPr>
        <p:spPr/>
        <p:txBody>
          <a:bodyPr/>
          <a:lstStyle/>
          <a:p>
            <a:fld id="{4D7F6500-7E3F-4999-8C74-183F6B321703}" type="slidenum">
              <a:rPr lang="en-US" smtClean="0"/>
              <a:t>33</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3</a:t>
            </a:r>
          </a:p>
          <a:p>
            <a:r>
              <a:rPr lang="en-GB" dirty="0"/>
              <a:t>Fuente de las </a:t>
            </a:r>
            <a:r>
              <a:rPr lang="en-GB" dirty="0" err="1"/>
              <a:t>imágenes</a:t>
            </a:r>
            <a:r>
              <a:rPr lang="en-GB" dirty="0"/>
              <a:t>: </a:t>
            </a:r>
          </a:p>
          <a:p>
            <a:pPr marL="228600" indent="-228600">
              <a:buAutoNum type="arabicPeriod"/>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https://www.shutterstock.com/nl/image-photo/washington-dc-usa-dec-12-2020-1873617571 (12 Dec 2020, Proud Boys in Washington)</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https://www.shutterstock.com/nl/image-photo/denver-co-usa-june-10-2017-1472772446 Masked Antifa l</a:t>
            </a:r>
            <a:r>
              <a:rPr lang="en-GB" dirty="0"/>
              <a:t>eft-wing militants protesting at Trump </a:t>
            </a:r>
            <a:r>
              <a:rPr lang="en-GB" b="0" dirty="0"/>
              <a:t>rally </a:t>
            </a:r>
            <a:r>
              <a:rPr lang="en-US" b="0" i="0" dirty="0">
                <a:effectLst/>
                <a:latin typeface="Roboto"/>
              </a:rPr>
              <a:t>Denver, CO, USA. June 10 2017.</a:t>
            </a:r>
            <a:endParaRPr lang="en-GB" dirty="0">
              <a:hlinkClick r:id="rId3"/>
            </a:endParaRPr>
          </a:p>
          <a:p>
            <a:pPr marL="228600" indent="-228600">
              <a:buAutoNum type="arabicPeriod"/>
            </a:pPr>
            <a:r>
              <a:rPr lang="en-GB" b="0" i="0" dirty="0">
                <a:solidFill>
                  <a:srgbClr val="333333"/>
                </a:solidFill>
                <a:effectLst/>
                <a:latin typeface="TimesDigitalW04-Regular"/>
              </a:rPr>
              <a:t>https://www.hiclipart.com/free-transparent-background-png-clipart-ybpcm, Islamic extremist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https://www.shutterstock.com/nl/image-photo/mexico-city-03082020-woman-belonging-radical-1669444774 </a:t>
            </a:r>
            <a:r>
              <a:rPr lang="en-US" sz="2800" b="0" i="0" dirty="0">
                <a:effectLst/>
                <a:latin typeface="Roboto"/>
              </a:rPr>
              <a:t>Mexico City, Mexico, 03/08/2020: woman belonging to a radical feminist group is seen destroying a glass window during the women’s day protest</a:t>
            </a:r>
          </a:p>
          <a:p>
            <a:pPr marL="228600" indent="-228600">
              <a:buAutoNum type="arabicPeriod"/>
            </a:pPr>
            <a:endPar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a:p>
            <a:r>
              <a:rPr lang="es-ES" sz="1200" kern="1200" dirty="0">
                <a:solidFill>
                  <a:schemeClr val="tx1"/>
                </a:solidFill>
                <a:effectLst/>
                <a:latin typeface="+mn-lt"/>
                <a:ea typeface="+mn-ea"/>
                <a:cs typeface="+mn-cs"/>
              </a:rPr>
              <a:t>Haga clic en “¿Por qué?”</a:t>
            </a:r>
          </a:p>
          <a:p>
            <a:r>
              <a:rPr lang="en-GB" dirty="0">
                <a:hlinkClick r:id="rId4"/>
              </a:rPr>
              <a:t>https://www.youtube.com/watch?v=NFrU9egvhbs</a:t>
            </a:r>
            <a:r>
              <a:rPr lang="en-GB" dirty="0"/>
              <a:t> (</a:t>
            </a:r>
            <a:r>
              <a:rPr lang="es-ES" sz="1200" kern="1200" dirty="0">
                <a:solidFill>
                  <a:schemeClr val="tx1"/>
                </a:solidFill>
                <a:effectLst/>
                <a:latin typeface="+mn-lt"/>
                <a:ea typeface="+mn-ea"/>
                <a:cs typeface="+mn-cs"/>
              </a:rPr>
              <a:t>vídeo de 3.53 minutos de FAST- </a:t>
            </a:r>
            <a:r>
              <a:rPr lang="es-ES" sz="1200" kern="1200" dirty="0" err="1">
                <a:solidFill>
                  <a:schemeClr val="tx1"/>
                </a:solidFill>
                <a:effectLst/>
                <a:latin typeface="+mn-lt"/>
                <a:ea typeface="+mn-ea"/>
                <a:cs typeface="+mn-cs"/>
              </a:rPr>
              <a:t>Families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against</a:t>
            </a:r>
            <a:r>
              <a:rPr lang="es-ES" sz="1200" kern="1200" dirty="0">
                <a:solidFill>
                  <a:schemeClr val="tx1"/>
                </a:solidFill>
                <a:effectLst/>
                <a:latin typeface="+mn-lt"/>
                <a:ea typeface="+mn-ea"/>
                <a:cs typeface="+mn-cs"/>
              </a:rPr>
              <a:t> Stress and Trauma (Familias contra el estrés y el trauma), sobre jóvenes británicos que viajan a Siria a espaldas de sus familias</a:t>
            </a:r>
            <a:r>
              <a:rPr lang="en-GB" dirty="0"/>
              <a:t>)</a:t>
            </a:r>
          </a:p>
          <a:p>
            <a:endParaRPr lang="en-GB" dirty="0"/>
          </a:p>
          <a:p>
            <a:r>
              <a:rPr lang="es-ES" sz="1200" kern="1200" dirty="0">
                <a:solidFill>
                  <a:schemeClr val="tx1"/>
                </a:solidFill>
                <a:effectLst/>
                <a:latin typeface="+mn-lt"/>
                <a:ea typeface="+mn-ea"/>
                <a:cs typeface="+mn-cs"/>
              </a:rPr>
              <a:t>Haga clic en “¿Cómo?”</a:t>
            </a:r>
          </a:p>
          <a:p>
            <a:r>
              <a:rPr lang="en-GB" dirty="0">
                <a:hlinkClick r:id="rId5"/>
              </a:rPr>
              <a:t>https://www.youtube.com/watch?v=fVaFmcT7ssg</a:t>
            </a:r>
            <a:r>
              <a:rPr lang="en-GB" dirty="0"/>
              <a:t> (</a:t>
            </a:r>
            <a:r>
              <a:rPr lang="es-ES" sz="1200" kern="1200" dirty="0">
                <a:solidFill>
                  <a:schemeClr val="tx1"/>
                </a:solidFill>
                <a:effectLst/>
                <a:latin typeface="+mn-lt"/>
                <a:ea typeface="+mn-ea"/>
                <a:cs typeface="+mn-cs"/>
              </a:rPr>
              <a:t>vídeo de 4.57 minutos del Canadian Centre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prevention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radicalisation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leading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violence</a:t>
            </a:r>
            <a:r>
              <a:rPr lang="es-ES" sz="1200" kern="1200" dirty="0">
                <a:solidFill>
                  <a:schemeClr val="tx1"/>
                </a:solidFill>
                <a:effectLst/>
                <a:latin typeface="+mn-lt"/>
                <a:ea typeface="+mn-ea"/>
                <a:cs typeface="+mn-cs"/>
              </a:rPr>
              <a:t> (Centro Canadiense de prevención de la radicalización que lleva ala violencia), sobre un posible camino hacia la radicalización</a:t>
            </a:r>
            <a:r>
              <a:rPr lang="en-GB" dirty="0"/>
              <a:t>). </a:t>
            </a:r>
          </a:p>
          <a:p>
            <a:endParaRPr lang="en-GB" dirty="0"/>
          </a:p>
          <a:p>
            <a:r>
              <a:rPr lang="es-ES" sz="1200" kern="1200" dirty="0">
                <a:solidFill>
                  <a:schemeClr val="tx1"/>
                </a:solidFill>
                <a:effectLst/>
                <a:latin typeface="+mn-lt"/>
                <a:ea typeface="+mn-ea"/>
                <a:cs typeface="+mn-cs"/>
              </a:rPr>
              <a:t>Una de las preguntas más repetidas es: ¿Por qué se radicaliza la gente? ¿Cómo toma forma la radicalización?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 </a:t>
            </a:r>
            <a:r>
              <a:rPr lang="es-ES" sz="1200" kern="1200" dirty="0">
                <a:solidFill>
                  <a:schemeClr val="tx1"/>
                </a:solidFill>
                <a:effectLst/>
                <a:latin typeface="+mn-lt"/>
                <a:ea typeface="+mn-ea"/>
                <a:cs typeface="+mn-cs"/>
              </a:rPr>
              <a:t>Pregunta a los participantes que anoten que les sorprende más de estos dos vídeos</a:t>
            </a:r>
            <a:r>
              <a:rPr lang="en-GB" dirty="0"/>
              <a:t>:</a:t>
            </a:r>
          </a:p>
          <a:p>
            <a:endParaRPr lang="en-GB" dirty="0"/>
          </a:p>
          <a:p>
            <a:r>
              <a:rPr lang="es-ES" sz="1200" kern="1200" dirty="0">
                <a:solidFill>
                  <a:schemeClr val="tx1"/>
                </a:solidFill>
                <a:effectLst/>
                <a:latin typeface="+mn-lt"/>
                <a:ea typeface="+mn-ea"/>
                <a:cs typeface="+mn-cs"/>
              </a:rPr>
              <a:t>Haga clic en “¿Por qué?”</a:t>
            </a:r>
          </a:p>
          <a:p>
            <a:r>
              <a:rPr lang="en-GB" dirty="0">
                <a:hlinkClick r:id="rId4"/>
              </a:rPr>
              <a:t>https://www.youtube.com/watch?v=NFrU9egvhbs</a:t>
            </a:r>
            <a:r>
              <a:rPr lang="en-GB" dirty="0"/>
              <a:t> (</a:t>
            </a:r>
            <a:r>
              <a:rPr lang="es-ES" sz="1200" kern="1200" dirty="0">
                <a:solidFill>
                  <a:schemeClr val="tx1"/>
                </a:solidFill>
                <a:effectLst/>
                <a:latin typeface="+mn-lt"/>
                <a:ea typeface="+mn-ea"/>
                <a:cs typeface="+mn-cs"/>
              </a:rPr>
              <a:t>vídeo de 3.53 minutos de FAST- </a:t>
            </a:r>
            <a:r>
              <a:rPr lang="es-ES" sz="1200" kern="1200" dirty="0" err="1">
                <a:solidFill>
                  <a:schemeClr val="tx1"/>
                </a:solidFill>
                <a:effectLst/>
                <a:latin typeface="+mn-lt"/>
                <a:ea typeface="+mn-ea"/>
                <a:cs typeface="+mn-cs"/>
              </a:rPr>
              <a:t>Families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against</a:t>
            </a:r>
            <a:r>
              <a:rPr lang="es-ES" sz="1200" kern="1200" dirty="0">
                <a:solidFill>
                  <a:schemeClr val="tx1"/>
                </a:solidFill>
                <a:effectLst/>
                <a:latin typeface="+mn-lt"/>
                <a:ea typeface="+mn-ea"/>
                <a:cs typeface="+mn-cs"/>
              </a:rPr>
              <a:t> Stress and Trauma (Familias contra el estrés y el trauma), sobre jóvenes británicos que viajan a Siria a espaldas de sus familias</a:t>
            </a:r>
            <a:r>
              <a:rPr lang="en-GB" dirty="0"/>
              <a:t>)</a:t>
            </a:r>
          </a:p>
          <a:p>
            <a:endParaRPr lang="en-GB" dirty="0"/>
          </a:p>
          <a:p>
            <a:r>
              <a:rPr lang="es-ES" sz="1200" kern="1200" dirty="0">
                <a:solidFill>
                  <a:schemeClr val="tx1"/>
                </a:solidFill>
                <a:effectLst/>
                <a:latin typeface="+mn-lt"/>
                <a:ea typeface="+mn-ea"/>
                <a:cs typeface="+mn-cs"/>
              </a:rPr>
              <a:t>Haga clic en “¿Cómo?”</a:t>
            </a:r>
          </a:p>
          <a:p>
            <a:r>
              <a:rPr lang="en-GB" dirty="0">
                <a:hlinkClick r:id="rId5"/>
              </a:rPr>
              <a:t>https://www.youtube.com/watch?v=fVaFmcT7ssg</a:t>
            </a:r>
            <a:r>
              <a:rPr lang="en-GB" dirty="0"/>
              <a:t> (</a:t>
            </a:r>
            <a:r>
              <a:rPr lang="es-ES" sz="1200" kern="1200" dirty="0">
                <a:solidFill>
                  <a:schemeClr val="tx1"/>
                </a:solidFill>
                <a:effectLst/>
                <a:latin typeface="+mn-lt"/>
                <a:ea typeface="+mn-ea"/>
                <a:cs typeface="+mn-cs"/>
              </a:rPr>
              <a:t>vídeo de 4.57 minutos del Canadian Centre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prevention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radicalisation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leading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violence</a:t>
            </a:r>
            <a:r>
              <a:rPr lang="es-ES" sz="1200" kern="1200" dirty="0">
                <a:solidFill>
                  <a:schemeClr val="tx1"/>
                </a:solidFill>
                <a:effectLst/>
                <a:latin typeface="+mn-lt"/>
                <a:ea typeface="+mn-ea"/>
                <a:cs typeface="+mn-cs"/>
              </a:rPr>
              <a:t> (Centro Canadiense de prevención de la radicalización que lleva ala violencia), sobre un posible camino hacia la radicalización</a:t>
            </a:r>
            <a:r>
              <a:rPr lang="en-GB" dirty="0"/>
              <a:t>). </a:t>
            </a:r>
          </a:p>
          <a:p>
            <a:endParaRPr lang="en-GB" dirty="0"/>
          </a:p>
          <a:p>
            <a:r>
              <a:rPr lang="es-ES" sz="1200" kern="1200" dirty="0">
                <a:solidFill>
                  <a:schemeClr val="tx1"/>
                </a:solidFill>
                <a:effectLst/>
                <a:latin typeface="+mn-lt"/>
                <a:ea typeface="+mn-ea"/>
                <a:cs typeface="+mn-cs"/>
              </a:rPr>
              <a:t>Pregúntales más tarde qué han anotado (conéctalo después con la siguiente diapositiva</a:t>
            </a:r>
            <a:r>
              <a:rPr lang="en-GB" dirty="0"/>
              <a:t>)</a:t>
            </a:r>
          </a:p>
          <a:p>
            <a:endParaRPr lang="en-GB" dirty="0"/>
          </a:p>
          <a:p>
            <a:r>
              <a:rPr lang="en-GB" dirty="0"/>
              <a:t>@Formador:</a:t>
            </a:r>
          </a:p>
          <a:p>
            <a:r>
              <a:rPr lang="es-ES" sz="1200" kern="1200" dirty="0">
                <a:solidFill>
                  <a:schemeClr val="tx1"/>
                </a:solidFill>
                <a:effectLst/>
                <a:latin typeface="+mn-lt"/>
                <a:ea typeface="+mn-ea"/>
                <a:cs typeface="+mn-cs"/>
              </a:rPr>
              <a:t>Para que los participantes se implique en el tema de la radicalización y para que sean conscientes del gran número de ideologías y factores contribuyentes </a:t>
            </a:r>
          </a:p>
          <a:p>
            <a:r>
              <a:rPr lang="es-ES" sz="1200" kern="1200" dirty="0">
                <a:solidFill>
                  <a:schemeClr val="tx1"/>
                </a:solidFill>
                <a:effectLst/>
                <a:latin typeface="+mn-lt"/>
                <a:ea typeface="+mn-ea"/>
                <a:cs typeface="+mn-cs"/>
              </a:rPr>
              <a:t>Este ejercicio dura entre 15-20 minutos</a:t>
            </a:r>
          </a:p>
          <a:p>
            <a:endParaRPr lang="en-GB"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12477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kern="1200" dirty="0">
                <a:solidFill>
                  <a:schemeClr val="tx1"/>
                </a:solidFill>
                <a:effectLst/>
                <a:latin typeface="+mn-lt"/>
                <a:ea typeface="+mn-ea"/>
                <a:cs typeface="+mn-cs"/>
              </a:rPr>
              <a:t>Muchos de los temas que se acaban de mencionar en los dos vídeos se tratan en esta formación. Estos temas se eligieron porque son relevantes en el proceso de radicalización. (Como has visto en los ejemplos de los vídeos).</a:t>
            </a:r>
          </a:p>
          <a:p>
            <a:r>
              <a:rPr lang="es-ES" sz="1200" kern="1200" dirty="0">
                <a:solidFill>
                  <a:schemeClr val="tx1"/>
                </a:solidFill>
                <a:effectLst/>
                <a:latin typeface="+mn-lt"/>
                <a:ea typeface="+mn-ea"/>
                <a:cs typeface="+mn-cs"/>
              </a:rPr>
              <a:t>Esto se confirmó con entrevistas y los grupos de discusión de profesionales. Como resultado, se crearon siete talleres que se probaron en diferentes laboratorios experimentales.</a:t>
            </a:r>
          </a:p>
          <a:p>
            <a:endParaRPr lang="en-GB" noProof="0" dirty="0"/>
          </a:p>
          <a:p>
            <a:pPr marL="171450" indent="-171450">
              <a:buFont typeface="Arial" panose="020B0604020202020204" pitchFamily="34" charset="0"/>
              <a:buChar char="•"/>
            </a:pPr>
            <a:r>
              <a:rPr lang="es-ES" sz="1200" kern="1200" dirty="0">
                <a:solidFill>
                  <a:schemeClr val="tx1"/>
                </a:solidFill>
                <a:effectLst/>
                <a:latin typeface="+mn-lt"/>
                <a:ea typeface="+mn-ea"/>
                <a:cs typeface="+mn-cs"/>
              </a:rPr>
              <a:t>Los tres primeros tratan de las capacidades individuales (capacidad individual de construir frente a las condiciones adversas</a:t>
            </a:r>
            <a:r>
              <a:rPr lang="en-GB" sz="1200" b="0" i="0" u="none" strike="noStrike" baseline="0" dirty="0">
                <a:solidFill>
                  <a:srgbClr val="000000"/>
                </a:solidFill>
                <a:latin typeface="Calibri" panose="020F0502020204030204" pitchFamily="34" charset="0"/>
              </a:rPr>
              <a:t>)</a:t>
            </a:r>
            <a:r>
              <a:rPr lang="en-GB" baseline="0" noProof="0" dirty="0"/>
              <a:t>,</a:t>
            </a:r>
          </a:p>
          <a:p>
            <a:pPr marL="171450" indent="-171450">
              <a:buFont typeface="Arial" panose="020B0604020202020204" pitchFamily="34" charset="0"/>
              <a:buChar char="•"/>
            </a:pPr>
            <a:r>
              <a:rPr lang="en-GB" baseline="0" noProof="0" dirty="0"/>
              <a:t>El </a:t>
            </a:r>
            <a:r>
              <a:rPr lang="en-GB" baseline="0" noProof="0" dirty="0" err="1"/>
              <a:t>segundo</a:t>
            </a:r>
            <a:r>
              <a:rPr lang="en-GB" baseline="0" noProof="0" dirty="0"/>
              <a:t> </a:t>
            </a:r>
            <a:r>
              <a:rPr lang="en-GB" baseline="0" noProof="0" dirty="0" err="1"/>
              <a:t>grupo</a:t>
            </a:r>
            <a:r>
              <a:rPr lang="en-GB" baseline="0" noProof="0" dirty="0"/>
              <a:t> es </a:t>
            </a:r>
            <a:r>
              <a:rPr lang="en-GB" baseline="0" noProof="0" dirty="0" err="1"/>
              <a:t>sobre</a:t>
            </a:r>
            <a:r>
              <a:rPr lang="en-GB" baseline="0" noProof="0" dirty="0"/>
              <a:t> </a:t>
            </a:r>
            <a:r>
              <a:rPr lang="es-ES" sz="1200" kern="1200" dirty="0">
                <a:solidFill>
                  <a:schemeClr val="tx1"/>
                </a:solidFill>
                <a:effectLst/>
                <a:latin typeface="+mn-lt"/>
                <a:ea typeface="+mn-ea"/>
                <a:cs typeface="+mn-cs"/>
              </a:rPr>
              <a:t>empoderar el entorno de los jóvenes (empoderamiento de la comunidad y resiliencia ante la polarización de la sociedad, radicalización y extremismo violento</a:t>
            </a:r>
            <a:r>
              <a:rPr lang="en-GB" sz="1200" b="0" i="0" u="none" strike="noStrike" baseline="0" dirty="0">
                <a:solidFill>
                  <a:srgbClr val="000000"/>
                </a:solidFill>
                <a:latin typeface="Calibri" panose="020F0502020204030204" pitchFamily="34" charset="0"/>
              </a:rPr>
              <a:t>)</a:t>
            </a:r>
            <a:r>
              <a:rPr lang="en-GB" sz="1200" b="0" i="0" u="none" strike="noStrike" baseline="0" noProof="0" dirty="0">
                <a:solidFill>
                  <a:srgbClr val="000000"/>
                </a:solidFill>
                <a:latin typeface="Calibri" panose="020F0502020204030204" pitchFamily="34" charset="0"/>
              </a:rPr>
              <a:t> </a:t>
            </a:r>
            <a:endParaRPr lang="en-GB"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En el ultimo taller es sobre la respuesta estatal efectiva (La respuesta moderada y proporcionada de las instituciones gubernamentales y de seguridad contra las provocaciones y conflictos latentes)</a:t>
            </a:r>
            <a:endParaRPr lang="en-GB" baseline="0" noProof="0" dirty="0"/>
          </a:p>
          <a:p>
            <a:endParaRPr lang="en-GB" baseline="0" noProof="0" dirty="0"/>
          </a:p>
          <a:p>
            <a:r>
              <a:rPr lang="es-ES" sz="1800" kern="1200" dirty="0">
                <a:solidFill>
                  <a:schemeClr val="tx1"/>
                </a:solidFill>
                <a:effectLst/>
                <a:latin typeface="+mn-lt"/>
                <a:ea typeface="+mn-ea"/>
                <a:cs typeface="+mn-cs"/>
              </a:rPr>
              <a:t>Esta formación mostrará información y ejemplos de cada uno de los siete talleres. Tienen como objetivo la internalización y la repetición de estrategias prácticas y habilidades personales para resolver conflictos, construcción de la paz, pensamiento crítico, gestión de la ira y respuesta proporcional.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Os enseñaremos información y ejemplos de ejercicios de cada tema. La idea principal es que serás capaz de impartir cada uno de los siete talleres si asistes a esta Formación de formadores </a:t>
            </a:r>
            <a:endParaRPr lang="en-GB" baseline="0" noProof="0" dirty="0"/>
          </a:p>
          <a:p>
            <a:endParaRPr lang="en-GB" baseline="0"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208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Los talleres buscan equipar a los profesionales de primera línea con conocimiento y herramientas para ayudar a los jóvenes a desarrollar resiliencia frente a la radicalización. Competencias clave que reforzar entre los jóvenes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err="1">
                <a:solidFill>
                  <a:srgbClr val="778EED"/>
                </a:solidFill>
              </a:rPr>
              <a:t>competencia</a:t>
            </a:r>
            <a:r>
              <a:rPr lang="en-GB" sz="1200" b="1" dirty="0">
                <a:solidFill>
                  <a:srgbClr val="778EED"/>
                </a:solidFill>
              </a:rPr>
              <a:t> social</a:t>
            </a:r>
            <a:br>
              <a:rPr lang="en-GB" sz="1200" b="1" dirty="0"/>
            </a:br>
            <a:r>
              <a:rPr lang="es-ES" sz="1200" b="0" kern="1200" dirty="0">
                <a:solidFill>
                  <a:schemeClr val="tx1"/>
                </a:solidFill>
                <a:effectLst/>
                <a:latin typeface="+mn-lt"/>
                <a:ea typeface="+mn-ea"/>
                <a:cs typeface="+mn-cs"/>
              </a:rPr>
              <a:t>c</a:t>
            </a:r>
            <a:r>
              <a:rPr lang="es-ES" sz="1200" kern="1200" dirty="0">
                <a:solidFill>
                  <a:schemeClr val="tx1"/>
                </a:solidFill>
                <a:effectLst/>
                <a:latin typeface="+mn-lt"/>
                <a:ea typeface="+mn-ea"/>
                <a:cs typeface="+mn-cs"/>
              </a:rPr>
              <a:t>apacidad de respuesta, flexibilidad conceptual e intelectual, cuidado de los demás, buenas habilidades de comunicación, sentido del humor</a:t>
            </a:r>
          </a:p>
          <a:p>
            <a:endParaRPr lang="en-GB" dirty="0"/>
          </a:p>
          <a:p>
            <a:r>
              <a:rPr lang="en-GB" sz="1200" b="1" dirty="0" err="1">
                <a:solidFill>
                  <a:srgbClr val="FF3847"/>
                </a:solidFill>
              </a:rPr>
              <a:t>Competencia</a:t>
            </a:r>
            <a:r>
              <a:rPr lang="en-GB" sz="1200" b="1" dirty="0">
                <a:solidFill>
                  <a:srgbClr val="FF3847"/>
                </a:solidFill>
              </a:rPr>
              <a:t> </a:t>
            </a:r>
            <a:r>
              <a:rPr lang="en-GB" sz="1200" b="1" dirty="0" err="1">
                <a:solidFill>
                  <a:srgbClr val="FF3847"/>
                </a:solidFill>
              </a:rPr>
              <a:t>emocional</a:t>
            </a:r>
            <a:r>
              <a:rPr lang="en-GB" sz="1200" b="1" dirty="0">
                <a:solidFill>
                  <a:srgbClr val="FF3847"/>
                </a:solidFill>
              </a:rPr>
              <a:t> y </a:t>
            </a:r>
            <a:r>
              <a:rPr lang="en-GB" sz="1200" b="1" dirty="0" err="1">
                <a:solidFill>
                  <a:srgbClr val="FF3847"/>
                </a:solidFill>
              </a:rPr>
              <a:t>construcción</a:t>
            </a:r>
            <a:r>
              <a:rPr lang="en-GB" sz="1200" b="1" dirty="0">
                <a:solidFill>
                  <a:srgbClr val="FF3847"/>
                </a:solidFill>
              </a:rPr>
              <a:t> de </a:t>
            </a:r>
            <a:r>
              <a:rPr lang="en-GB" sz="1200" b="1" dirty="0" err="1">
                <a:solidFill>
                  <a:srgbClr val="FF3847"/>
                </a:solidFill>
              </a:rPr>
              <a:t>autonomía</a:t>
            </a:r>
            <a:br>
              <a:rPr lang="en-GB" sz="1200" b="1" dirty="0"/>
            </a:br>
            <a:r>
              <a:rPr lang="es-ES" sz="1200" kern="1200" dirty="0">
                <a:solidFill>
                  <a:schemeClr val="tx1"/>
                </a:solidFill>
                <a:effectLst/>
                <a:latin typeface="+mn-lt"/>
                <a:ea typeface="+mn-ea"/>
                <a:cs typeface="+mn-cs"/>
              </a:rPr>
              <a:t>sentido positivo de independencia, sensación de eficiencia emergente, alta autoestima, control de impulsos, planificación y capacidad de establecer objetivos, confianza en el futuro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lvl="0" algn="l">
              <a:defRPr/>
            </a:pPr>
            <a:r>
              <a:rPr lang="en-GB" sz="1200" b="1" dirty="0" err="1">
                <a:solidFill>
                  <a:srgbClr val="3AC001"/>
                </a:solidFill>
              </a:rPr>
              <a:t>mediación</a:t>
            </a:r>
            <a:r>
              <a:rPr lang="en-GB" sz="1200" b="1" dirty="0">
                <a:solidFill>
                  <a:srgbClr val="3AC001"/>
                </a:solidFill>
              </a:rPr>
              <a:t> y </a:t>
            </a:r>
            <a:r>
              <a:rPr lang="en-GB" sz="1200" b="1" dirty="0" err="1">
                <a:solidFill>
                  <a:srgbClr val="3AC001"/>
                </a:solidFill>
              </a:rPr>
              <a:t>negociación</a:t>
            </a:r>
            <a:r>
              <a:rPr lang="en-GB" sz="1200" b="1" dirty="0">
                <a:solidFill>
                  <a:srgbClr val="3AC001"/>
                </a:solidFill>
              </a:rPr>
              <a:t> </a:t>
            </a:r>
            <a:br>
              <a:rPr lang="en-GB" sz="1200" b="1" dirty="0"/>
            </a:br>
            <a:r>
              <a:rPr lang="es-ES" sz="1200" kern="1200" dirty="0">
                <a:solidFill>
                  <a:schemeClr val="tx1"/>
                </a:solidFill>
                <a:effectLst/>
                <a:latin typeface="+mn-lt"/>
                <a:ea typeface="+mn-ea"/>
                <a:cs typeface="+mn-cs"/>
              </a:rPr>
              <a:t>resolución de problemas grupales y consenso, grupos de base, pararse a pensar antes de reaccionar a una provocación</a:t>
            </a:r>
            <a:endParaRPr lang="en-GB" sz="1200" dirty="0"/>
          </a:p>
          <a:p>
            <a:pPr lvl="0" algn="l">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FF035D"/>
                </a:solidFill>
              </a:rPr>
              <a:t>resolución</a:t>
            </a:r>
            <a:r>
              <a:rPr lang="en-GB" sz="1200" b="1" dirty="0">
                <a:solidFill>
                  <a:srgbClr val="FF035D"/>
                </a:solidFill>
              </a:rPr>
              <a:t> de </a:t>
            </a:r>
            <a:r>
              <a:rPr lang="en-GB" sz="1200" b="1" dirty="0" err="1">
                <a:solidFill>
                  <a:srgbClr val="FF035D"/>
                </a:solidFill>
              </a:rPr>
              <a:t>problemas</a:t>
            </a:r>
            <a:br>
              <a:rPr lang="en-GB" sz="1200" b="1" dirty="0"/>
            </a:br>
            <a:r>
              <a:rPr lang="es-ES" sz="1200" b="0" kern="1200" dirty="0">
                <a:solidFill>
                  <a:schemeClr val="tx1"/>
                </a:solidFill>
                <a:effectLst/>
                <a:latin typeface="+mn-lt"/>
                <a:ea typeface="+mn-ea"/>
                <a:cs typeface="+mn-cs"/>
              </a:rPr>
              <a:t>habili</a:t>
            </a:r>
            <a:r>
              <a:rPr lang="es-ES" sz="1200" kern="1200" dirty="0">
                <a:solidFill>
                  <a:schemeClr val="tx1"/>
                </a:solidFill>
                <a:effectLst/>
                <a:latin typeface="+mn-lt"/>
                <a:ea typeface="+mn-ea"/>
                <a:cs typeface="+mn-cs"/>
              </a:rPr>
              <a:t>dad de aplicar el pensamiento abstracto, la habilidad de pensar reflexivamente, habilidades de razonamiento crítico, la habilidad de desarrollar soluciones alternativas a situaciones frustrantes</a:t>
            </a:r>
            <a:endParaRPr lang="en-GB" sz="1200" dirty="0"/>
          </a:p>
          <a:p>
            <a:pPr lvl="0" algn="l">
              <a:defRPr/>
            </a:pPr>
            <a:endParaRPr lang="en-GB" sz="1200" dirty="0"/>
          </a:p>
          <a:p>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5</a:t>
            </a:fld>
            <a:endParaRPr lang="en-US"/>
          </a:p>
        </p:txBody>
      </p:sp>
    </p:spTree>
    <p:extLst>
      <p:ext uri="{BB962C8B-B14F-4D97-AF65-F5344CB8AC3E}">
        <p14:creationId xmlns:p14="http://schemas.microsoft.com/office/powerpoint/2010/main" val="41997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La </a:t>
            </a:r>
            <a:r>
              <a:rPr lang="en-GB" dirty="0" err="1"/>
              <a:t>configuración</a:t>
            </a:r>
            <a:r>
              <a:rPr lang="en-GB" dirty="0"/>
              <a:t> de </a:t>
            </a:r>
            <a:r>
              <a:rPr lang="en-GB" dirty="0" err="1"/>
              <a:t>cada</a:t>
            </a:r>
            <a:r>
              <a:rPr lang="en-GB" dirty="0"/>
              <a:t> taller es la </a:t>
            </a:r>
            <a:r>
              <a:rPr lang="en-GB" dirty="0" err="1"/>
              <a:t>siguiente</a:t>
            </a:r>
            <a:r>
              <a:rPr lang="en-GB" dirty="0"/>
              <a:t>:</a:t>
            </a:r>
          </a:p>
          <a:p>
            <a:endParaRPr lang="en-GB" dirty="0"/>
          </a:p>
          <a:p>
            <a:r>
              <a:rPr lang="es-ES" sz="1200" kern="1200" dirty="0">
                <a:solidFill>
                  <a:schemeClr val="tx1"/>
                </a:solidFill>
                <a:effectLst/>
                <a:latin typeface="+mn-lt"/>
                <a:ea typeface="+mn-ea"/>
                <a:cs typeface="+mn-cs"/>
              </a:rPr>
              <a:t>Los talleres ofrecen información y ejercicios para llegar a</a:t>
            </a:r>
            <a:r>
              <a:rPr lang="en-GB" sz="1200" b="0" i="0" u="none" strike="noStrike" baseline="0" dirty="0">
                <a:solidFill>
                  <a:srgbClr val="000000"/>
                </a:solidFill>
                <a:latin typeface="Calibri" panose="020F0502020204030204" pitchFamily="34" charset="0"/>
              </a:rPr>
              <a:t>: </a:t>
            </a:r>
          </a:p>
          <a:p>
            <a:pPr marL="285750" indent="-285750">
              <a:buFontTx/>
              <a:buChar char="-"/>
            </a:pPr>
            <a:r>
              <a:rPr lang="en-GB" sz="1200" b="1" i="0" u="none" strike="noStrike" baseline="0" dirty="0">
                <a:solidFill>
                  <a:srgbClr val="000000"/>
                </a:solidFill>
                <a:latin typeface="Verdana" panose="020B0604030504040204" pitchFamily="34" charset="0"/>
              </a:rPr>
              <a:t>una </a:t>
            </a:r>
            <a:r>
              <a:rPr lang="en-GB" sz="1200" b="1" i="0" u="none" strike="noStrike" baseline="0" dirty="0" err="1">
                <a:solidFill>
                  <a:srgbClr val="000000"/>
                </a:solidFill>
                <a:latin typeface="Verdana" panose="020B0604030504040204" pitchFamily="34" charset="0"/>
              </a:rPr>
              <a:t>comprensión</a:t>
            </a:r>
            <a:r>
              <a:rPr lang="en-GB" sz="1200" b="1" i="0" u="none" strike="noStrike" baseline="0" dirty="0">
                <a:solidFill>
                  <a:srgbClr val="000000"/>
                </a:solidFill>
                <a:latin typeface="Verdana" panose="020B0604030504040204" pitchFamily="34" charset="0"/>
              </a:rPr>
              <a:t> </a:t>
            </a:r>
            <a:r>
              <a:rPr lang="en-GB" sz="1200" b="1" i="0" u="none" strike="noStrike" baseline="0" dirty="0" err="1">
                <a:solidFill>
                  <a:srgbClr val="000000"/>
                </a:solidFill>
                <a:latin typeface="Verdana" panose="020B0604030504040204" pitchFamily="34" charset="0"/>
              </a:rPr>
              <a:t>sólida</a:t>
            </a:r>
            <a:r>
              <a:rPr lang="en-GB" sz="1200" b="1" i="0" u="none" strike="noStrike" baseline="0" dirty="0">
                <a:solidFill>
                  <a:srgbClr val="000000"/>
                </a:solidFill>
                <a:latin typeface="Verdana" panose="020B0604030504040204" pitchFamily="34" charset="0"/>
              </a:rPr>
              <a:t> de los </a:t>
            </a:r>
            <a:r>
              <a:rPr lang="en-GB" sz="1200" b="1" i="0" u="none" strike="noStrike" baseline="0" dirty="0" err="1">
                <a:solidFill>
                  <a:srgbClr val="000000"/>
                </a:solidFill>
                <a:latin typeface="Verdana" panose="020B0604030504040204" pitchFamily="34" charset="0"/>
              </a:rPr>
              <a:t>proyectos</a:t>
            </a:r>
            <a:r>
              <a:rPr lang="en-GB" sz="1200" b="0" i="0" u="none" strike="noStrike" baseline="0" dirty="0">
                <a:solidFill>
                  <a:srgbClr val="000000"/>
                </a:solidFill>
                <a:latin typeface="Verdana" panose="020B0604030504040204" pitchFamily="34" charset="0"/>
              </a:rPr>
              <a:t>; </a:t>
            </a:r>
          </a:p>
          <a:p>
            <a:pPr marL="0" indent="0">
              <a:buFontTx/>
              <a:buNone/>
            </a:pPr>
            <a:r>
              <a:rPr lang="es-ES" sz="1200" kern="1200" dirty="0">
                <a:solidFill>
                  <a:schemeClr val="tx1"/>
                </a:solidFill>
                <a:effectLst/>
                <a:latin typeface="+mn-lt"/>
                <a:ea typeface="+mn-ea"/>
                <a:cs typeface="+mn-cs"/>
              </a:rPr>
              <a:t>Radicalización en general, la relación entre la radicalización y los temas </a:t>
            </a:r>
            <a:r>
              <a:rPr lang="en-GB" sz="1200" b="0" i="0" u="none" strike="noStrike" baseline="0" dirty="0">
                <a:solidFill>
                  <a:srgbClr val="000000"/>
                </a:solidFill>
                <a:latin typeface="Verdana" panose="020B0604030504040204" pitchFamily="34" charset="0"/>
              </a:rPr>
              <a:t>(una entre 7 </a:t>
            </a:r>
            <a:r>
              <a:rPr lang="en-GB" sz="1200" b="0" i="0" u="none" strike="noStrike" baseline="0" dirty="0" err="1">
                <a:solidFill>
                  <a:srgbClr val="000000"/>
                </a:solidFill>
                <a:latin typeface="Verdana" panose="020B0604030504040204" pitchFamily="34" charset="0"/>
              </a:rPr>
              <a:t>opciones</a:t>
            </a:r>
            <a:r>
              <a:rPr lang="en-GB" sz="1200" b="0" i="0" u="none" strike="noStrike" baseline="0" dirty="0">
                <a:solidFill>
                  <a:srgbClr val="000000"/>
                </a:solidFill>
                <a:latin typeface="Verdan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Cada taller comienza con una explicación general del concepto de radicalización (justo lo que vamos a hacer hoy) y más tarde se explicará cómo por ejemplo la (in)habilidad de gestionar tu ira contribuirá a la radicalización</a:t>
            </a:r>
            <a:r>
              <a:rPr lang="en-GB" sz="1200" b="0" i="0" u="none" strike="noStrike" baseline="0" dirty="0">
                <a:solidFill>
                  <a:srgbClr val="000000"/>
                </a:solidFill>
                <a:latin typeface="Calibri" panose="020F0502020204030204" pitchFamily="34" charset="0"/>
              </a:rPr>
              <a:t>.</a:t>
            </a:r>
          </a:p>
          <a:p>
            <a:pPr marL="0" indent="0">
              <a:buFontTx/>
              <a:buNone/>
            </a:pPr>
            <a:endParaRPr lang="en-GB" sz="1200" b="0" i="0" u="none" strike="noStrike" baseline="0" dirty="0">
              <a:solidFill>
                <a:srgbClr val="000000"/>
              </a:solidFill>
              <a:latin typeface="Verdana" panose="020B0604030504040204" pitchFamily="34" charset="0"/>
            </a:endParaRPr>
          </a:p>
          <a:p>
            <a:pPr marL="285750" indent="-285750">
              <a:buFontTx/>
              <a:buChar char="-"/>
            </a:pPr>
            <a:r>
              <a:rPr lang="en-GB" sz="1200" b="0" i="0" u="none" strike="noStrike" kern="1200" baseline="0" dirty="0">
                <a:solidFill>
                  <a:srgbClr val="000000"/>
                </a:solidFill>
                <a:latin typeface="Calibri" panose="020F0502020204030204" pitchFamily="34" charset="0"/>
                <a:ea typeface="+mn-ea"/>
                <a:cs typeface="+mn-cs"/>
              </a:rPr>
              <a:t>la </a:t>
            </a:r>
            <a:r>
              <a:rPr lang="en-GB" sz="1200" b="1" i="0" u="none" strike="noStrike" baseline="0" dirty="0" err="1">
                <a:solidFill>
                  <a:srgbClr val="000000"/>
                </a:solidFill>
                <a:latin typeface="Calibri" panose="020F0502020204030204" pitchFamily="34" charset="0"/>
              </a:rPr>
              <a:t>internalización</a:t>
            </a:r>
            <a:r>
              <a:rPr lang="en-GB" sz="1200" b="1" i="0" u="none" strike="noStrike" baseline="0" dirty="0">
                <a:solidFill>
                  <a:srgbClr val="000000"/>
                </a:solidFill>
                <a:latin typeface="Calibri" panose="020F0502020204030204" pitchFamily="34" charset="0"/>
              </a:rPr>
              <a:t> de </a:t>
            </a:r>
            <a:r>
              <a:rPr lang="en-GB" sz="1200" b="1" i="0" u="none" strike="noStrike" baseline="0" dirty="0" err="1">
                <a:solidFill>
                  <a:srgbClr val="000000"/>
                </a:solidFill>
                <a:latin typeface="Calibri" panose="020F0502020204030204" pitchFamily="34" charset="0"/>
              </a:rPr>
              <a:t>habilidades</a:t>
            </a:r>
            <a:r>
              <a:rPr lang="en-GB" sz="1200" b="1" i="0" u="none" strike="noStrike" baseline="0" dirty="0">
                <a:solidFill>
                  <a:srgbClr val="000000"/>
                </a:solidFill>
                <a:latin typeface="Calibri" panose="020F0502020204030204" pitchFamily="34" charset="0"/>
              </a:rPr>
              <a:t>, </a:t>
            </a:r>
            <a:r>
              <a:rPr lang="en-GB" sz="1200" b="1" i="0" u="none" strike="noStrike" baseline="0" dirty="0" err="1">
                <a:solidFill>
                  <a:srgbClr val="000000"/>
                </a:solidFill>
                <a:latin typeface="Calibri" panose="020F0502020204030204" pitchFamily="34" charset="0"/>
              </a:rPr>
              <a:t>estrategias</a:t>
            </a:r>
            <a:r>
              <a:rPr lang="en-GB" sz="1200" b="1" i="0" u="none" strike="noStrike" baseline="0" dirty="0">
                <a:solidFill>
                  <a:srgbClr val="000000"/>
                </a:solidFill>
                <a:latin typeface="Calibri" panose="020F0502020204030204" pitchFamily="34" charset="0"/>
              </a:rPr>
              <a:t> y </a:t>
            </a:r>
            <a:r>
              <a:rPr lang="en-GB" sz="1200" b="1" i="0" u="none" strike="noStrike" baseline="0" dirty="0" err="1">
                <a:solidFill>
                  <a:srgbClr val="000000"/>
                </a:solidFill>
                <a:latin typeface="Calibri" panose="020F0502020204030204" pitchFamily="34" charset="0"/>
              </a:rPr>
              <a:t>técnicas</a:t>
            </a:r>
            <a:r>
              <a:rPr lang="en-GB" sz="1200" b="0" i="0" u="none" strike="noStrike" baseline="0" dirty="0">
                <a:solidFill>
                  <a:srgbClr val="000000"/>
                </a:solidFill>
                <a:latin typeface="Calibri" panose="020F0502020204030204" pitchFamily="34" charset="0"/>
              </a:rPr>
              <a:t> para usar con los </a:t>
            </a:r>
            <a:r>
              <a:rPr lang="en-GB" sz="1200" b="0" i="0" u="none" strike="noStrike" baseline="0" dirty="0" err="1">
                <a:solidFill>
                  <a:srgbClr val="000000"/>
                </a:solidFill>
                <a:latin typeface="Calibri" panose="020F0502020204030204" pitchFamily="34" charset="0"/>
              </a:rPr>
              <a:t>jóvenes</a:t>
            </a:r>
            <a:r>
              <a:rPr lang="en-GB" sz="1200" b="0" i="0" u="none" strike="noStrike" baseline="0" dirty="0">
                <a:solidFill>
                  <a:srgbClr val="000000"/>
                </a:solidFill>
                <a:latin typeface="Calibri" panose="020F0502020204030204" pitchFamily="34" charset="0"/>
              </a:rPr>
              <a:t>. </a:t>
            </a:r>
            <a:r>
              <a:rPr lang="es-ES" sz="1200" b="0" i="0" u="none" strike="noStrike" baseline="0" dirty="0">
                <a:solidFill>
                  <a:srgbClr val="000000"/>
                </a:solidFill>
                <a:latin typeface="Calibri" panose="020F0502020204030204" pitchFamily="34" charset="0"/>
              </a:rPr>
              <a:t>Practicado en el entorno seguro que ofrece el taller. </a:t>
            </a:r>
            <a:endParaRPr lang="en-GB" sz="1200" b="0" i="0" u="none" strike="noStrike" baseline="0" dirty="0">
              <a:solidFill>
                <a:srgbClr val="000000"/>
              </a:solidFill>
              <a:latin typeface="Calibri" panose="020F0502020204030204" pitchFamily="34" charset="0"/>
            </a:endParaRPr>
          </a:p>
          <a:p>
            <a:pPr marL="0" indent="0">
              <a:buFontTx/>
              <a:buNone/>
            </a:pPr>
            <a:r>
              <a:rPr lang="es-ES" sz="1200" kern="1200" dirty="0">
                <a:solidFill>
                  <a:schemeClr val="tx1"/>
                </a:solidFill>
                <a:effectLst/>
                <a:latin typeface="+mn-lt"/>
                <a:ea typeface="+mn-ea"/>
                <a:cs typeface="+mn-cs"/>
              </a:rPr>
              <a:t>El laboratorio propone técnicas que ayudan a enseñar a los jóvenes a responder a situaciones disfuncionales que puedan desencadenar el comienzo de la radicalización. Equipa a los profesionales implicados en la interacción con jóvenes con soluciones que los lleven a controlar su comportamiento tomando decisiones que satisfagan sus necesidades constructivamente y a resolver los conflictos de manera fundamentada.</a:t>
            </a:r>
          </a:p>
          <a:p>
            <a:pPr marL="0" indent="0">
              <a:buFontTx/>
              <a:buNone/>
            </a:pPr>
            <a:endParaRPr lang="en-GB" sz="1200" b="0" i="0" u="none" strike="noStrike" baseline="0" dirty="0">
              <a:solidFill>
                <a:srgbClr val="000000"/>
              </a:solidFill>
              <a:latin typeface="Calibri" panose="020F0502020204030204" pitchFamily="34" charset="0"/>
            </a:endParaRPr>
          </a:p>
          <a:p>
            <a:r>
              <a:rPr lang="es-ES" sz="1200" kern="1200" dirty="0">
                <a:solidFill>
                  <a:schemeClr val="tx1"/>
                </a:solidFill>
                <a:effectLst/>
                <a:latin typeface="+mn-lt"/>
                <a:ea typeface="+mn-ea"/>
                <a:cs typeface="+mn-cs"/>
              </a:rPr>
              <a:t>Los ejercicios buscan resaltados diferentes. Algunos buscan mostrarte como comprender los temas; otros, a identificar/esquematizar y esquematizar los problemas; y otros a resolver el problema. Lo cual es la razón por la que necesitas usarlos en combinación para que sean más eficientes que un ejercicio únicamente.</a:t>
            </a:r>
          </a:p>
          <a:p>
            <a:endParaRPr lang="en-GB" sz="1000" b="0" i="0" u="none" strike="noStrike" baseline="0" dirty="0">
              <a:solidFill>
                <a:srgbClr val="000000"/>
              </a:solidFill>
              <a:latin typeface="Calibri" panose="020F0502020204030204" pitchFamily="34" charset="0"/>
            </a:endParaRPr>
          </a:p>
          <a:p>
            <a:r>
              <a:rPr lang="es-ES" sz="1000" kern="1200" dirty="0">
                <a:solidFill>
                  <a:schemeClr val="tx1"/>
                </a:solidFill>
                <a:effectLst/>
                <a:latin typeface="+mn-lt"/>
                <a:ea typeface="+mn-ea"/>
                <a:cs typeface="+mn-cs"/>
              </a:rPr>
              <a:t>Además, las estrategias practicas y las habilidades que se enseñan en los laboratorios se enfrentarán tanto a los factores de riesgo como a los protectores con respecto a la radicalización.</a:t>
            </a:r>
          </a:p>
          <a:p>
            <a:endParaRPr lang="en-GB" sz="1000" b="0" i="0" u="none" strike="noStrike" baseline="0" dirty="0">
              <a:solidFill>
                <a:srgbClr val="000000"/>
              </a:solidFill>
              <a:latin typeface="Calibri" panose="020F0502020204030204" pitchFamily="34" charset="0"/>
            </a:endParaRPr>
          </a:p>
          <a:p>
            <a:r>
              <a:rPr lang="es-ES" sz="1000" kern="1200" dirty="0">
                <a:solidFill>
                  <a:schemeClr val="tx1"/>
                </a:solidFill>
                <a:effectLst/>
                <a:latin typeface="+mn-lt"/>
                <a:ea typeface="+mn-ea"/>
                <a:cs typeface="+mn-cs"/>
              </a:rPr>
              <a:t>Cada taller termina con una evaluación para mejorar la realización de estos y hacerla más relevante.</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@Formador: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kern="1200" dirty="0">
                <a:solidFill>
                  <a:schemeClr val="tx1"/>
                </a:solidFill>
                <a:effectLst/>
                <a:latin typeface="+mn-lt"/>
                <a:ea typeface="+mn-ea"/>
                <a:cs typeface="+mn-cs"/>
              </a:rPr>
              <a:t>El diseño de los sistemas de monitorización y evaluación es fundamental para promover el pensamiento en profundidad y la reflexión e, idealmente, el aprendizaje del diseño general, el enfoque y la estrategia de un programa, además de su idoneidad con respecto a un contexto en concreto. </a:t>
            </a:r>
            <a:r>
              <a:rPr lang="es-ES" sz="1000" kern="1200" dirty="0" err="1">
                <a:solidFill>
                  <a:schemeClr val="tx1"/>
                </a:solidFill>
                <a:effectLst/>
                <a:latin typeface="+mn-lt"/>
                <a:ea typeface="+mn-ea"/>
                <a:cs typeface="+mn-cs"/>
              </a:rPr>
              <a:t>Ris</a:t>
            </a:r>
            <a:r>
              <a:rPr lang="es-ES" sz="1000" kern="1200" dirty="0">
                <a:solidFill>
                  <a:schemeClr val="tx1"/>
                </a:solidFill>
                <a:effectLst/>
                <a:latin typeface="+mn-lt"/>
                <a:ea typeface="+mn-ea"/>
                <a:cs typeface="+mn-cs"/>
              </a:rPr>
              <a:t>, L. and </a:t>
            </a:r>
            <a:r>
              <a:rPr lang="es-ES" sz="1000" kern="1200" dirty="0" err="1">
                <a:solidFill>
                  <a:schemeClr val="tx1"/>
                </a:solidFill>
                <a:effectLst/>
                <a:latin typeface="+mn-lt"/>
                <a:ea typeface="+mn-ea"/>
                <a:cs typeface="+mn-cs"/>
              </a:rPr>
              <a:t>Ernstofer</a:t>
            </a:r>
            <a:r>
              <a:rPr lang="es-ES" sz="1000" kern="1200" dirty="0">
                <a:solidFill>
                  <a:schemeClr val="tx1"/>
                </a:solidFill>
                <a:effectLst/>
                <a:latin typeface="+mn-lt"/>
                <a:ea typeface="+mn-ea"/>
                <a:cs typeface="+mn-cs"/>
              </a:rPr>
              <a:t>, A. (2017)</a:t>
            </a:r>
            <a:r>
              <a:rPr lang="en-GB" sz="10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a:t>
            </a:r>
          </a:p>
          <a:p>
            <a:endParaRPr lang="en-GB" sz="1200" b="0" i="0" u="none" strike="noStrike" baseline="0" dirty="0">
              <a:solidFill>
                <a:srgbClr val="000000"/>
              </a:solidFill>
              <a:latin typeface="Calibri" panose="020F0502020204030204" pitchFamily="34" charset="0"/>
            </a:endParaRPr>
          </a:p>
          <a:p>
            <a:r>
              <a:rPr lang="es-ES" sz="1200" kern="1200" dirty="0">
                <a:solidFill>
                  <a:schemeClr val="tx1"/>
                </a:solidFill>
                <a:effectLst/>
                <a:latin typeface="+mn-lt"/>
                <a:ea typeface="+mn-ea"/>
                <a:cs typeface="+mn-cs"/>
              </a:rPr>
              <a:t>Tratar tanto los factores de riesgo como los de protección de la radicalización.</a:t>
            </a:r>
          </a:p>
          <a:p>
            <a:endParaRPr lang="en-GB" sz="1200" b="0" i="0" u="none" strike="noStrike" baseline="0" dirty="0">
              <a:solidFill>
                <a:srgbClr val="000000"/>
              </a:solidFill>
              <a:latin typeface="Calibri" panose="020F0502020204030204" pitchFamily="34" charset="0"/>
            </a:endParaRPr>
          </a:p>
          <a:p>
            <a:r>
              <a:rPr lang="es-ES" sz="1200" kern="1200" dirty="0">
                <a:solidFill>
                  <a:schemeClr val="tx1"/>
                </a:solidFill>
                <a:effectLst/>
                <a:latin typeface="+mn-lt"/>
                <a:ea typeface="+mn-ea"/>
                <a:cs typeface="+mn-cs"/>
              </a:rPr>
              <a:t>Cada taller termina con una evaluación para mejorar la realización de estos y hacerla más relevante.</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@Formador: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diseño de los sistemas de monitorización y evaluación es fundamental para promover el pensamiento en profundidad y la reflexión e, idealmente, el aprendizaje del diseño general, el enfoque y la estrategia de un programa, además de su idoneidad con respecto a un contexto en concreto. </a:t>
            </a:r>
            <a:r>
              <a:rPr lang="es-ES" sz="1200" kern="1200" dirty="0" err="1">
                <a:solidFill>
                  <a:schemeClr val="tx1"/>
                </a:solidFill>
                <a:effectLst/>
                <a:latin typeface="+mn-lt"/>
                <a:ea typeface="+mn-ea"/>
                <a:cs typeface="+mn-cs"/>
              </a:rPr>
              <a:t>Ris</a:t>
            </a:r>
            <a:r>
              <a:rPr lang="es-ES" sz="1200" kern="1200" dirty="0">
                <a:solidFill>
                  <a:schemeClr val="tx1"/>
                </a:solidFill>
                <a:effectLst/>
                <a:latin typeface="+mn-lt"/>
                <a:ea typeface="+mn-ea"/>
                <a:cs typeface="+mn-cs"/>
              </a:rPr>
              <a:t>, L. and </a:t>
            </a:r>
            <a:r>
              <a:rPr lang="es-ES" sz="1200" kern="1200" dirty="0" err="1">
                <a:solidFill>
                  <a:schemeClr val="tx1"/>
                </a:solidFill>
                <a:effectLst/>
                <a:latin typeface="+mn-lt"/>
                <a:ea typeface="+mn-ea"/>
                <a:cs typeface="+mn-cs"/>
              </a:rPr>
              <a:t>Ernstofer</a:t>
            </a:r>
            <a:r>
              <a:rPr lang="es-ES" sz="1200" kern="1200" dirty="0">
                <a:solidFill>
                  <a:schemeClr val="tx1"/>
                </a:solidFill>
                <a:effectLst/>
                <a:latin typeface="+mn-lt"/>
                <a:ea typeface="+mn-ea"/>
                <a:cs typeface="+mn-cs"/>
              </a:rPr>
              <a:t>, A. (2017)</a:t>
            </a:r>
            <a:r>
              <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6</a:t>
            </a:fld>
            <a:endParaRPr lang="en-US"/>
          </a:p>
        </p:txBody>
      </p:sp>
    </p:spTree>
    <p:extLst>
      <p:ext uri="{BB962C8B-B14F-4D97-AF65-F5344CB8AC3E}">
        <p14:creationId xmlns:p14="http://schemas.microsoft.com/office/powerpoint/2010/main" val="259367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S" sz="1000" b="1" kern="1200" dirty="0">
                <a:solidFill>
                  <a:schemeClr val="tx1"/>
                </a:solidFill>
                <a:effectLst/>
                <a:latin typeface="+mn-lt"/>
                <a:ea typeface="+mn-ea"/>
                <a:cs typeface="+mn-cs"/>
              </a:rPr>
              <a:t>Instrucciones/hoja de texto sugerido </a:t>
            </a:r>
            <a:r>
              <a:rPr lang="en-GB" sz="1000" b="1" i="0" u="none" strike="noStrike" baseline="0" dirty="0">
                <a:latin typeface="Verdana" panose="020B0604030504040204" pitchFamily="34" charset="0"/>
              </a:rPr>
              <a:t>7</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b="1" i="0" u="none" strike="noStrike" baseline="0" dirty="0">
              <a:latin typeface="Verdana" panose="020B0604030504040204" pitchFamily="34" charset="0"/>
            </a:endParaRPr>
          </a:p>
          <a:p>
            <a:r>
              <a:rPr lang="es-ES" sz="1200" kern="1200" dirty="0">
                <a:solidFill>
                  <a:schemeClr val="tx1"/>
                </a:solidFill>
                <a:effectLst/>
                <a:latin typeface="+mn-lt"/>
                <a:ea typeface="+mn-ea"/>
                <a:cs typeface="+mn-cs"/>
              </a:rPr>
              <a:t>En la segunda parte del programa de hoy nos centraremos en la radicalización. ¿Qué es?</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baseline="0" noProof="0" dirty="0"/>
          </a:p>
          <a:p>
            <a:r>
              <a:rPr lang="es-ES" sz="1200" kern="1200" dirty="0">
                <a:solidFill>
                  <a:schemeClr val="tx1"/>
                </a:solidFill>
                <a:effectLst/>
                <a:latin typeface="+mn-lt"/>
                <a:ea typeface="+mn-ea"/>
                <a:cs typeface="+mn-cs"/>
              </a:rPr>
              <a:t>Existen muchas definiciones de radicalización, esta es la que usa la </a:t>
            </a:r>
          </a:p>
          <a:p>
            <a:r>
              <a:rPr lang="es-ES" sz="1200" kern="1200" dirty="0">
                <a:solidFill>
                  <a:schemeClr val="tx1"/>
                </a:solidFill>
                <a:effectLst/>
                <a:latin typeface="+mn-lt"/>
                <a:ea typeface="+mn-ea"/>
                <a:cs typeface="+mn-cs"/>
              </a:rPr>
              <a:t>Comisión Europea (2020). Prevención de la radicalización Recuperado el 27 de mayo 2020 de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7</a:t>
            </a:fld>
            <a:endParaRPr lang="en-US"/>
          </a:p>
        </p:txBody>
      </p:sp>
    </p:spTree>
    <p:extLst>
      <p:ext uri="{BB962C8B-B14F-4D97-AF65-F5344CB8AC3E}">
        <p14:creationId xmlns:p14="http://schemas.microsoft.com/office/powerpoint/2010/main" val="58163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Instrucciones/hoja de texto sugerido </a:t>
            </a:r>
            <a:r>
              <a:rPr lang="en-GB" sz="1200" b="1" i="0" u="none" strike="noStrike" baseline="0" dirty="0">
                <a:latin typeface="Verdana" panose="020B0604030504040204" pitchFamily="34" charset="0"/>
              </a:rPr>
              <a:t> 8</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fontAlgn="t"/>
            <a:r>
              <a:rPr lang="es-ES" sz="1200" kern="1200" dirty="0">
                <a:solidFill>
                  <a:schemeClr val="tx1"/>
                </a:solidFill>
                <a:effectLst/>
                <a:latin typeface="+mn-lt"/>
                <a:ea typeface="+mn-ea"/>
                <a:cs typeface="+mn-cs"/>
              </a:rPr>
              <a:t>Empezar describiendo cómo se ve la radicalización desde fuera</a:t>
            </a:r>
            <a:r>
              <a:rPr lang="nl-NL" sz="1200" b="0" i="0" kern="1200" dirty="0">
                <a:solidFill>
                  <a:schemeClr val="tx1"/>
                </a:solidFill>
                <a:effectLst/>
                <a:latin typeface="+mn-lt"/>
                <a:ea typeface="+mn-ea"/>
                <a:cs typeface="+mn-cs"/>
              </a:rPr>
              <a:t>. </a:t>
            </a:r>
          </a:p>
          <a:p>
            <a:pPr fontAlgn="t"/>
            <a:endParaRPr lang="nl-NL" sz="1200" b="0" i="0" kern="1200" dirty="0">
              <a:solidFill>
                <a:schemeClr val="tx1"/>
              </a:solidFill>
              <a:effectLst/>
              <a:latin typeface="+mn-lt"/>
              <a:ea typeface="+mn-ea"/>
              <a:cs typeface="+mn-cs"/>
            </a:endParaRPr>
          </a:p>
          <a:p>
            <a:pPr fontAlgn="t"/>
            <a:r>
              <a:rPr lang="es-ES" sz="1200" kern="1200" dirty="0">
                <a:solidFill>
                  <a:schemeClr val="tx1"/>
                </a:solidFill>
                <a:effectLst/>
                <a:latin typeface="+mn-lt"/>
                <a:ea typeface="+mn-ea"/>
                <a:cs typeface="+mn-cs"/>
              </a:rPr>
              <a:t>Activismo, extremismo y terrorismo son algunas de las etiquetas que se usan de manera intercambiable</a:t>
            </a:r>
            <a:r>
              <a:rPr lang="nl-NL" sz="1200" b="0" i="0" kern="1200" dirty="0">
                <a:solidFill>
                  <a:schemeClr val="tx1"/>
                </a:solidFill>
                <a:effectLst/>
                <a:latin typeface="+mn-lt"/>
                <a:ea typeface="+mn-ea"/>
                <a:cs typeface="+mn-cs"/>
              </a:rPr>
              <a:t>. </a:t>
            </a:r>
          </a:p>
          <a:p>
            <a:pPr fontAlgn="t"/>
            <a:endParaRPr lang="nl-NL" sz="1200" b="0" i="0" kern="1200" dirty="0">
              <a:solidFill>
                <a:schemeClr val="tx1"/>
              </a:solidFill>
              <a:effectLst/>
              <a:latin typeface="+mn-lt"/>
              <a:ea typeface="+mn-ea"/>
              <a:cs typeface="+mn-cs"/>
            </a:endParaRPr>
          </a:p>
          <a:p>
            <a:pPr fontAlgn="t"/>
            <a:r>
              <a:rPr lang="es-ES" sz="1200" kern="1200" dirty="0">
                <a:solidFill>
                  <a:schemeClr val="tx1"/>
                </a:solidFill>
                <a:effectLst/>
                <a:latin typeface="+mn-lt"/>
                <a:ea typeface="+mn-ea"/>
                <a:cs typeface="+mn-cs"/>
              </a:rPr>
              <a:t>En parejas, emplead un minuto en pensar un ejemplo de cada uno</a:t>
            </a:r>
            <a:r>
              <a:rPr lang="nl-NL" sz="1200" b="0" i="0" kern="1200" dirty="0">
                <a:solidFill>
                  <a:schemeClr val="tx1"/>
                </a:solidFill>
                <a:effectLst/>
                <a:latin typeface="+mn-lt"/>
                <a:ea typeface="+mn-ea"/>
                <a:cs typeface="+mn-cs"/>
              </a:rPr>
              <a:t>.</a:t>
            </a:r>
          </a:p>
          <a:p>
            <a:pPr fontAlgn="t"/>
            <a:endParaRPr lang="nl-NL" sz="1200" b="1" i="0" kern="1200" dirty="0">
              <a:solidFill>
                <a:schemeClr val="tx1"/>
              </a:solidFill>
              <a:effectLst/>
              <a:latin typeface="+mn-lt"/>
              <a:ea typeface="+mn-ea"/>
              <a:cs typeface="+mn-cs"/>
            </a:endParaRPr>
          </a:p>
          <a:p>
            <a:pPr fontAlgn="t"/>
            <a:r>
              <a:rPr lang="nl-NL" sz="1200" b="1" i="0" kern="1200" dirty="0">
                <a:solidFill>
                  <a:schemeClr val="tx1"/>
                </a:solidFill>
                <a:effectLst/>
                <a:latin typeface="+mn-lt"/>
                <a:ea typeface="+mn-ea"/>
                <a:cs typeface="+mn-cs"/>
              </a:rPr>
              <a:t>@Formador: Antecedentes</a:t>
            </a:r>
          </a:p>
          <a:p>
            <a:pPr fontAlgn="t"/>
            <a:endParaRPr lang="nl-NL" sz="1200" b="1" i="0" kern="1200" dirty="0">
              <a:solidFill>
                <a:schemeClr val="tx1"/>
              </a:solidFill>
              <a:effectLst/>
              <a:latin typeface="+mn-lt"/>
              <a:ea typeface="+mn-ea"/>
              <a:cs typeface="+mn-cs"/>
            </a:endParaRPr>
          </a:p>
          <a:p>
            <a:pPr fontAlgn="t"/>
            <a:r>
              <a:rPr lang="en-GB" sz="1200" b="1" i="0" kern="1200" dirty="0" err="1">
                <a:solidFill>
                  <a:schemeClr val="tx1"/>
                </a:solidFill>
                <a:effectLst/>
                <a:latin typeface="+mn-lt"/>
                <a:ea typeface="+mn-ea"/>
                <a:cs typeface="+mn-cs"/>
              </a:rPr>
              <a:t>Activismo</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extremismo</a:t>
            </a:r>
            <a:r>
              <a:rPr lang="en-GB" sz="1200" b="1" i="0" kern="1200" dirty="0">
                <a:solidFill>
                  <a:schemeClr val="tx1"/>
                </a:solidFill>
                <a:effectLst/>
                <a:latin typeface="+mn-lt"/>
                <a:ea typeface="+mn-ea"/>
                <a:cs typeface="+mn-cs"/>
              </a:rPr>
              <a:t>, extremism </a:t>
            </a:r>
            <a:r>
              <a:rPr lang="en-GB" sz="1200" b="1" i="0" kern="1200" dirty="0" err="1">
                <a:solidFill>
                  <a:schemeClr val="tx1"/>
                </a:solidFill>
                <a:effectLst/>
                <a:latin typeface="+mn-lt"/>
                <a:ea typeface="+mn-ea"/>
                <a:cs typeface="+mn-cs"/>
              </a:rPr>
              <a:t>violento</a:t>
            </a:r>
            <a:r>
              <a:rPr lang="en-GB" sz="1200" b="1" i="0" kern="1200" dirty="0">
                <a:solidFill>
                  <a:schemeClr val="tx1"/>
                </a:solidFill>
                <a:effectLst/>
                <a:latin typeface="+mn-lt"/>
                <a:ea typeface="+mn-ea"/>
                <a:cs typeface="+mn-cs"/>
              </a:rPr>
              <a:t> y </a:t>
            </a:r>
            <a:r>
              <a:rPr lang="en-GB" sz="1200" b="1" i="0" kern="1200" dirty="0" err="1">
                <a:solidFill>
                  <a:schemeClr val="tx1"/>
                </a:solidFill>
                <a:effectLst/>
                <a:latin typeface="+mn-lt"/>
                <a:ea typeface="+mn-ea"/>
                <a:cs typeface="+mn-cs"/>
              </a:rPr>
              <a:t>terrorismo</a:t>
            </a:r>
            <a:r>
              <a:rPr lang="en-GB" sz="1200" b="1" i="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Los partidos u organizaciones de (ultra)derecha o (ultra)izquierda que operan dentro del marco del orden legal y democrático no entran dentro de la definición de extremismo, por supuesto. Y los servicios de inteligencia tampoco investigan al activismo, porque este ni persigue objetivos antidemocráticos y emplea métodos antidemocráticos. El activismo se da dentro del marco del orden legal y democrático. Los activismos que tienden a radicalizarse hacia el extremismo pueden llamar la atención del servicio de inteligencia. El extremismo, en su forma final, puede llevar al terrorismo si se causan daños disruptivos para la sociedad y/o si gran cantidad de gente se siente amenazada</a:t>
            </a:r>
            <a:r>
              <a:rPr lang="en-GB" sz="1200" b="0" i="0" kern="1200" dirty="0">
                <a:solidFill>
                  <a:schemeClr val="tx1"/>
                </a:solidFill>
                <a:effectLst/>
                <a:latin typeface="+mn-lt"/>
                <a:ea typeface="+mn-ea"/>
                <a:cs typeface="+mn-cs"/>
              </a:rPr>
              <a:t>.</a:t>
            </a:r>
            <a:endParaRPr lang="nl-NL" sz="1200" b="0" i="0" kern="1200" dirty="0">
              <a:solidFill>
                <a:schemeClr val="tx1"/>
              </a:solidFill>
              <a:effectLst/>
              <a:latin typeface="+mn-lt"/>
              <a:ea typeface="+mn-ea"/>
              <a:cs typeface="+mn-cs"/>
            </a:endParaRPr>
          </a:p>
          <a:p>
            <a:r>
              <a:rPr lang="en-GB" dirty="0">
                <a:hlinkClick r:id="rId3"/>
              </a:rPr>
              <a:t>https://www.aivd.nl/onderwerpen/extremisme/</a:t>
            </a:r>
            <a:endParaRPr lang="en-GB" dirty="0"/>
          </a:p>
          <a:p>
            <a:endParaRPr lang="en-GB" dirty="0"/>
          </a:p>
          <a:p>
            <a:pPr fontAlgn="t"/>
            <a:r>
              <a:rPr lang="en-GB" sz="1200" b="1" i="0" kern="1200" dirty="0" err="1">
                <a:solidFill>
                  <a:schemeClr val="tx1"/>
                </a:solidFill>
                <a:effectLst/>
                <a:latin typeface="+mn-lt"/>
                <a:ea typeface="+mn-ea"/>
                <a:cs typeface="+mn-cs"/>
              </a:rPr>
              <a:t>Extremismo</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violento</a:t>
            </a:r>
            <a:r>
              <a:rPr lang="en-GB" sz="1200" b="1" i="0" kern="1200" dirty="0">
                <a:solidFill>
                  <a:schemeClr val="tx1"/>
                </a:solidFill>
                <a:effectLst/>
                <a:latin typeface="+mn-lt"/>
                <a:ea typeface="+mn-ea"/>
                <a:cs typeface="+mn-cs"/>
              </a:rPr>
              <a:t> y no </a:t>
            </a:r>
            <a:r>
              <a:rPr lang="en-GB" sz="1200" b="1" i="0" kern="1200" dirty="0" err="1">
                <a:solidFill>
                  <a:schemeClr val="tx1"/>
                </a:solidFill>
                <a:effectLst/>
                <a:latin typeface="+mn-lt"/>
                <a:ea typeface="+mn-ea"/>
                <a:cs typeface="+mn-cs"/>
              </a:rPr>
              <a:t>violento</a:t>
            </a:r>
            <a:endParaRPr lang="en-GB" sz="1200" b="1" i="0" kern="1200" dirty="0">
              <a:solidFill>
                <a:schemeClr val="tx1"/>
              </a:solidFill>
              <a:effectLst/>
              <a:latin typeface="+mn-lt"/>
              <a:ea typeface="+mn-ea"/>
              <a:cs typeface="+mn-cs"/>
            </a:endParaRPr>
          </a:p>
          <a:p>
            <a:pPr fontAlgn="t"/>
            <a:r>
              <a:rPr lang="es-ES" sz="1200" kern="1200" dirty="0">
                <a:solidFill>
                  <a:schemeClr val="tx1"/>
                </a:solidFill>
                <a:effectLst/>
                <a:latin typeface="+mn-lt"/>
                <a:ea typeface="+mn-ea"/>
                <a:cs typeface="+mn-cs"/>
              </a:rPr>
              <a:t>El servicio de inteligencia considera extremismo: La búsqueda activa y/o apoyo de cambios de gran alcance en la sociedad que pueden poner en peligro (la existencia continuada de) el orden legal y democrático, posiblemente a través del uso de métodos antidemocráticos que pueden dañar el funcionamiento del orden legal y democrático. Los métodos antidemocráticos empleados pueden ser tanto violentos como no violentos. El discurso de odio sistemático, la propagación del miedo y de la desinformación, la demonización y la intimidación son ejemplos de métodos antidemocráticos no violentos. Las agresiones y otras forma de violencia más serias son ejemplos de métodos violentos</a:t>
            </a:r>
            <a:r>
              <a:rPr lang="en-GB" sz="1200" b="0" i="0" kern="1200" dirty="0">
                <a:solidFill>
                  <a:schemeClr val="tx1"/>
                </a:solidFill>
                <a:effectLst/>
                <a:latin typeface="+mn-lt"/>
                <a:ea typeface="+mn-ea"/>
                <a:cs typeface="+mn-cs"/>
              </a:rPr>
              <a:t>.</a:t>
            </a:r>
          </a:p>
          <a:p>
            <a:pPr fontAlgn="t"/>
            <a:endParaRPr lang="en-GB" sz="1200" b="0" i="0" kern="1200" dirty="0">
              <a:solidFill>
                <a:schemeClr val="tx1"/>
              </a:solidFill>
              <a:effectLst/>
              <a:latin typeface="+mn-lt"/>
              <a:ea typeface="+mn-ea"/>
              <a:cs typeface="+mn-cs"/>
            </a:endParaRPr>
          </a:p>
          <a:p>
            <a:pPr fontAlgn="t"/>
            <a:r>
              <a:rPr lang="en-GB" sz="1200" b="1" i="0" kern="1200" dirty="0" err="1">
                <a:solidFill>
                  <a:schemeClr val="tx1"/>
                </a:solidFill>
                <a:effectLst/>
                <a:latin typeface="+mn-lt"/>
                <a:ea typeface="+mn-ea"/>
                <a:cs typeface="+mn-cs"/>
              </a:rPr>
              <a:t>Polarización</a:t>
            </a:r>
            <a:endParaRPr lang="en-GB" sz="1200" b="1" i="0" kern="1200" dirty="0">
              <a:solidFill>
                <a:schemeClr val="tx1"/>
              </a:solidFill>
              <a:effectLst/>
              <a:latin typeface="+mn-lt"/>
              <a:ea typeface="+mn-ea"/>
              <a:cs typeface="+mn-cs"/>
            </a:endParaRPr>
          </a:p>
          <a:p>
            <a:pPr fontAlgn="t"/>
            <a:r>
              <a:rPr lang="es-ES" sz="1200" kern="1200" dirty="0">
                <a:solidFill>
                  <a:schemeClr val="tx1"/>
                </a:solidFill>
                <a:effectLst/>
                <a:latin typeface="+mn-lt"/>
                <a:ea typeface="+mn-ea"/>
                <a:cs typeface="+mn-cs"/>
              </a:rPr>
              <a:t>La polarización puede verse como una característica de los antecedentes sociales en los que este proceso tiene lugar. Cuanto más polarizada esté una sociedad, más se acelera en desarrollo entre activista y terrorista</a:t>
            </a:r>
            <a:r>
              <a:rPr lang="en-GB" b="0" dirty="0"/>
              <a:t>.</a:t>
            </a:r>
          </a:p>
          <a:p>
            <a:pPr fontAlgn="t"/>
            <a:r>
              <a:rPr lang="en-GB" b="0" dirty="0"/>
              <a:t>“</a:t>
            </a:r>
            <a:r>
              <a:rPr lang="es-ES" sz="1200" kern="1200" dirty="0">
                <a:solidFill>
                  <a:schemeClr val="tx1"/>
                </a:solidFill>
                <a:effectLst/>
                <a:latin typeface="+mn-lt"/>
                <a:ea typeface="+mn-ea"/>
                <a:cs typeface="+mn-cs"/>
              </a:rPr>
              <a:t>La polarización es el proceso por el cual las relaciones sociales complejas se comienzan a representar y percibidas en términos maniqueístas de ‘blanco y negro’, como resultado de un conflicto esencial entre dos grupos sociales diferentes (migrantes/nativos, élites/el pueblo). Usamos el término polarización en un sentido descriptivo, como la descripción de un contexto dentro del cual los factores del extremismo tienen más probabilidad de ocurrir. Aunque no es un factor ni necesario ni suficiente del extremismo violento, que puede darse independientemente, la polarización puede dar un contexto político favorable</a:t>
            </a:r>
            <a:r>
              <a:rPr lang="en-GB" b="0" dirty="0"/>
              <a:t>.“</a:t>
            </a:r>
          </a:p>
          <a:p>
            <a:pPr fontAlgn="t"/>
            <a:r>
              <a:rPr lang="en-GB" b="0" dirty="0"/>
              <a:t>(De: Polarisation, Violent Extremism and Resilience in Europe today: An analytical framework Richard McNeil-</a:t>
            </a:r>
            <a:r>
              <a:rPr lang="en-GB" b="0" dirty="0" err="1"/>
              <a:t>Willson</a:t>
            </a:r>
            <a:r>
              <a:rPr lang="en-GB" b="0" dirty="0"/>
              <a:t>, Vivian </a:t>
            </a:r>
            <a:r>
              <a:rPr lang="en-GB" b="0" dirty="0" err="1"/>
              <a:t>Gerrand</a:t>
            </a:r>
            <a:r>
              <a:rPr lang="en-GB" b="0" dirty="0"/>
              <a:t>, Francesca </a:t>
            </a:r>
            <a:r>
              <a:rPr lang="en-GB" b="0" dirty="0" err="1"/>
              <a:t>Scrinzi</a:t>
            </a:r>
            <a:r>
              <a:rPr lang="en-GB" b="0" dirty="0"/>
              <a:t>, Anna </a:t>
            </a:r>
            <a:r>
              <a:rPr lang="en-GB" b="0" dirty="0" err="1"/>
              <a:t>Triandafyllidou</a:t>
            </a:r>
            <a:r>
              <a:rPr lang="en-GB" b="0" dirty="0"/>
              <a:t> December 2019)</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8</a:t>
            </a:fld>
            <a:endParaRPr lang="en-US"/>
          </a:p>
        </p:txBody>
      </p:sp>
    </p:spTree>
    <p:extLst>
      <p:ext uri="{BB962C8B-B14F-4D97-AF65-F5344CB8AC3E}">
        <p14:creationId xmlns:p14="http://schemas.microsoft.com/office/powerpoint/2010/main" val="4200305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‹Nº›</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‹Nº›</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‹Nº›</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‹Nº›</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‹Nº›</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‹Nº›</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‹Nº›</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‹Nº›</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‹Nº›</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dcfp.org.uk/child-abuse/radicalisation-and-extremism/"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hyperlink" Target="https://www.youtube.com/watch?v=kHszRyuR2Ic" TargetMode="External"/><Relationship Id="rId7" Type="http://schemas.openxmlformats.org/officeDocument/2006/relationships/diagramQuickStyle" Target="../diagrams/quickStyle10.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5.jpeg"/><Relationship Id="rId9" Type="http://schemas.microsoft.com/office/2007/relationships/diagramDrawing" Target="../diagrams/drawing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6.jp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eEBuqwY-n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HLNhPMQnWu4"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hyperlink" Target="https://www.youtube.com/watch?v=fVaFmcT7ss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NFrU9egvhbs"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Formación de Formadores</a:t>
            </a:r>
            <a:endParaRPr lang="en-US" dirty="0"/>
          </a:p>
        </p:txBody>
      </p:sp>
      <p:sp>
        <p:nvSpPr>
          <p:cNvPr id="3" name="Subtitle 2"/>
          <p:cNvSpPr>
            <a:spLocks noGrp="1"/>
          </p:cNvSpPr>
          <p:nvPr>
            <p:ph type="subTitle" idx="1"/>
          </p:nvPr>
        </p:nvSpPr>
        <p:spPr>
          <a:ln>
            <a:noFill/>
          </a:ln>
        </p:spPr>
        <p:txBody>
          <a:bodyPr anchor="t">
            <a:normAutofit/>
          </a:bodyPr>
          <a:lstStyle/>
          <a:p>
            <a:r>
              <a:rPr lang="en-US" sz="2800" dirty="0" err="1">
                <a:solidFill>
                  <a:schemeClr val="tx1"/>
                </a:solidFill>
              </a:rPr>
              <a:t>Sesión</a:t>
            </a:r>
            <a:r>
              <a:rPr lang="en-US" sz="2800" dirty="0">
                <a:solidFill>
                  <a:schemeClr val="tx1"/>
                </a:solidFill>
              </a:rPr>
              <a:t> 1: </a:t>
            </a:r>
            <a:r>
              <a:rPr lang="en-US" sz="2800" dirty="0" err="1">
                <a:solidFill>
                  <a:schemeClr val="tx1"/>
                </a:solidFill>
              </a:rPr>
              <a:t>Prevenir</a:t>
            </a:r>
            <a:r>
              <a:rPr lang="en-US" sz="2800" dirty="0">
                <a:solidFill>
                  <a:schemeClr val="tx1"/>
                </a:solidFill>
              </a:rPr>
              <a:t> la </a:t>
            </a:r>
            <a:r>
              <a:rPr lang="en-US" sz="2800" dirty="0" err="1">
                <a:solidFill>
                  <a:schemeClr val="tx1"/>
                </a:solidFill>
              </a:rPr>
              <a:t>Radicalización</a:t>
            </a:r>
            <a:r>
              <a:rPr lang="en-US" sz="2800" dirty="0">
                <a:solidFill>
                  <a:schemeClr val="tx1"/>
                </a:solidFill>
              </a:rPr>
              <a:t> </a:t>
            </a:r>
            <a:r>
              <a:rPr lang="en-US" sz="2800" dirty="0" err="1">
                <a:solidFill>
                  <a:schemeClr val="tx1"/>
                </a:solidFill>
              </a:rPr>
              <a:t>en</a:t>
            </a:r>
            <a:r>
              <a:rPr lang="en-US" sz="2800" dirty="0">
                <a:solidFill>
                  <a:schemeClr val="tx1"/>
                </a:solidFill>
              </a:rPr>
              <a:t> </a:t>
            </a:r>
            <a:r>
              <a:rPr lang="en-US" sz="2800" dirty="0" err="1">
                <a:solidFill>
                  <a:schemeClr val="tx1"/>
                </a:solidFill>
              </a:rPr>
              <a:t>Jóvenes</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dirty="0"/>
              <a:t>Diferentes ideologías</a:t>
            </a:r>
            <a:endParaRPr lang="bg-BG" dirty="0"/>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fld id="{CB318F78-A315-46C9-8B3F-2431B4397D31}" type="slidenum">
              <a:rPr lang="en-US" smtClean="0"/>
              <a:t>9</a:t>
            </a:fld>
            <a:endParaRPr lang="en-US" dirty="0"/>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extLst>
              <p:ext uri="{D42A27DB-BD31-4B8C-83A1-F6EECF244321}">
                <p14:modId xmlns:p14="http://schemas.microsoft.com/office/powerpoint/2010/main" val="4171386250"/>
              </p:ext>
            </p:extLst>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23765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78E5AD2-A9B9-4912-A165-0F78F8A7BF24}"/>
              </a:ext>
            </a:extLst>
          </p:cNvPr>
          <p:cNvSpPr>
            <a:spLocks noGrp="1"/>
          </p:cNvSpPr>
          <p:nvPr>
            <p:ph type="title"/>
          </p:nvPr>
        </p:nvSpPr>
        <p:spPr/>
        <p:txBody>
          <a:bodyPr/>
          <a:lstStyle/>
          <a:p>
            <a:r>
              <a:rPr lang="nl-NL" dirty="0"/>
              <a:t>Tipos de personas radicalizadas</a:t>
            </a:r>
            <a:endParaRPr lang="bg-BG" dirty="0"/>
          </a:p>
        </p:txBody>
      </p:sp>
      <p:sp>
        <p:nvSpPr>
          <p:cNvPr id="6" name="Контейнер за номер на слайда 5">
            <a:extLst>
              <a:ext uri="{FF2B5EF4-FFF2-40B4-BE49-F238E27FC236}">
                <a16:creationId xmlns:a16="http://schemas.microsoft.com/office/drawing/2014/main" id="{4CB98CFF-4820-4662-A5EB-B83BD7C11014}"/>
              </a:ext>
            </a:extLst>
          </p:cNvPr>
          <p:cNvSpPr>
            <a:spLocks noGrp="1"/>
          </p:cNvSpPr>
          <p:nvPr>
            <p:ph type="sldNum" sz="quarter" idx="12"/>
          </p:nvPr>
        </p:nvSpPr>
        <p:spPr/>
        <p:txBody>
          <a:bodyPr/>
          <a:lstStyle/>
          <a:p>
            <a:fld id="{CB318F78-A315-46C9-8B3F-2431B4397D31}" type="slidenum">
              <a:rPr lang="en-US" smtClean="0"/>
              <a:t>10</a:t>
            </a:fld>
            <a:endParaRPr lang="en-US" dirty="0"/>
          </a:p>
        </p:txBody>
      </p:sp>
      <p:graphicFrame>
        <p:nvGraphicFramePr>
          <p:cNvPr id="7" name="Diagram 6">
            <a:extLst>
              <a:ext uri="{FF2B5EF4-FFF2-40B4-BE49-F238E27FC236}">
                <a16:creationId xmlns:a16="http://schemas.microsoft.com/office/drawing/2014/main" id="{69B4CFB0-A796-430E-92A1-879BE40118AB}"/>
              </a:ext>
            </a:extLst>
          </p:cNvPr>
          <p:cNvGraphicFramePr/>
          <p:nvPr>
            <p:extLst>
              <p:ext uri="{D42A27DB-BD31-4B8C-83A1-F6EECF244321}">
                <p14:modId xmlns:p14="http://schemas.microsoft.com/office/powerpoint/2010/main" val="1000412398"/>
              </p:ext>
            </p:extLst>
          </p:nvPr>
        </p:nvGraphicFramePr>
        <p:xfrm>
          <a:off x="1295400" y="2429176"/>
          <a:ext cx="6705600" cy="358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46886326-F6D9-4F3C-8102-C086AFB1D539}"/>
              </a:ext>
            </a:extLst>
          </p:cNvPr>
          <p:cNvSpPr txBox="1"/>
          <p:nvPr/>
        </p:nvSpPr>
        <p:spPr>
          <a:xfrm>
            <a:off x="6172200" y="5743572"/>
            <a:ext cx="2438400" cy="246221"/>
          </a:xfrm>
          <a:prstGeom prst="rect">
            <a:avLst/>
          </a:prstGeom>
          <a:noFill/>
        </p:spPr>
        <p:txBody>
          <a:bodyPr wrap="square" rtlCol="0">
            <a:spAutoFit/>
          </a:bodyPr>
          <a:lstStyle/>
          <a:p>
            <a:r>
              <a:rPr lang="en-US" sz="1000" i="1" dirty="0">
                <a:solidFill>
                  <a:schemeClr val="bg1">
                    <a:lumMod val="50000"/>
                  </a:schemeClr>
                </a:solidFill>
              </a:rPr>
              <a:t>Fuente: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
        <p:nvSpPr>
          <p:cNvPr id="10" name="Текстово поле 9">
            <a:extLst>
              <a:ext uri="{FF2B5EF4-FFF2-40B4-BE49-F238E27FC236}">
                <a16:creationId xmlns:a16="http://schemas.microsoft.com/office/drawing/2014/main" id="{E6456EBE-84F7-41FB-9C3E-DED05690465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5169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9787CE0-75C9-45B7-93D8-307A726C5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753" y="1313773"/>
            <a:ext cx="6103419" cy="525780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p:txBody>
          <a:bodyPr/>
          <a:lstStyle/>
          <a:p>
            <a:r>
              <a:rPr lang="nl-NL" dirty="0"/>
              <a:t>Etapas de la Radicalización (1)</a:t>
            </a:r>
            <a:endParaRPr lang="bg-BG" dirty="0"/>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r>
              <a:rPr lang="nl-NL" sz="1000" i="1" dirty="0">
                <a:solidFill>
                  <a:schemeClr val="bg1">
                    <a:lumMod val="50000"/>
                  </a:schemeClr>
                </a:solidFill>
              </a:rPr>
              <a:t>Fuente: Moghadam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1749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lstStyle/>
          <a:p>
            <a:r>
              <a:rPr lang="nl-NL" dirty="0"/>
              <a:t>Etapas de la Radicalización (2)</a:t>
            </a:r>
            <a:endParaRPr lang="bg-BG" dirty="0"/>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fld id="{CB318F78-A315-46C9-8B3F-2431B4397D31}" type="slidenum">
              <a:rPr lang="en-US" smtClean="0"/>
              <a:t>12</a:t>
            </a:fld>
            <a:endParaRPr lang="en-US" dirty="0"/>
          </a:p>
        </p:txBody>
      </p:sp>
      <p:graphicFrame>
        <p:nvGraphicFramePr>
          <p:cNvPr id="7" name="Diagram 5">
            <a:extLst>
              <a:ext uri="{FF2B5EF4-FFF2-40B4-BE49-F238E27FC236}">
                <a16:creationId xmlns:a16="http://schemas.microsoft.com/office/drawing/2014/main" id="{9A7C1795-48D5-46B6-82D5-3D6D477D015D}"/>
              </a:ext>
            </a:extLst>
          </p:cNvPr>
          <p:cNvGraphicFramePr/>
          <p:nvPr>
            <p:extLst>
              <p:ext uri="{D42A27DB-BD31-4B8C-83A1-F6EECF244321}">
                <p14:modId xmlns:p14="http://schemas.microsoft.com/office/powerpoint/2010/main" val="2377780468"/>
              </p:ext>
            </p:extLst>
          </p:nvPr>
        </p:nvGraphicFramePr>
        <p:xfrm>
          <a:off x="867593" y="2467718"/>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8" name="Текстово поле 7">
            <a:extLst>
              <a:ext uri="{FF2B5EF4-FFF2-40B4-BE49-F238E27FC236}">
                <a16:creationId xmlns:a16="http://schemas.microsoft.com/office/drawing/2014/main" id="{D068CF9D-D26C-4A7F-90EA-B2F1E93805A8}"/>
              </a:ext>
            </a:extLst>
          </p:cNvPr>
          <p:cNvSpPr txBox="1"/>
          <p:nvPr/>
        </p:nvSpPr>
        <p:spPr>
          <a:xfrm>
            <a:off x="6172200" y="5743572"/>
            <a:ext cx="2438400" cy="246221"/>
          </a:xfrm>
          <a:prstGeom prst="rect">
            <a:avLst/>
          </a:prstGeom>
          <a:noFill/>
        </p:spPr>
        <p:txBody>
          <a:bodyPr wrap="square" rtlCol="0">
            <a:spAutoFit/>
          </a:bodyPr>
          <a:lstStyle/>
          <a:p>
            <a:r>
              <a:rPr lang="en-US" sz="1000" i="1" dirty="0">
                <a:solidFill>
                  <a:schemeClr val="bg1">
                    <a:lumMod val="50000"/>
                  </a:schemeClr>
                </a:solidFill>
              </a:rPr>
              <a:t>Source: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789CB2E-4EC8-42A5-9507-9E64CCAC33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0B12CCE-0890-497F-842E-FC581A5350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D63F513-59C4-403B-9677-9601A5E437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BDE5A3-EEC2-46CA-9179-71BFA171A8F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C2F22FC-11F1-4511-9A56-C6804FD22FD5}"/>
              </a:ext>
            </a:extLst>
          </p:cNvPr>
          <p:cNvSpPr>
            <a:spLocks noGrp="1"/>
          </p:cNvSpPr>
          <p:nvPr>
            <p:ph type="title"/>
          </p:nvPr>
        </p:nvSpPr>
        <p:spPr/>
        <p:txBody>
          <a:bodyPr/>
          <a:lstStyle/>
          <a:p>
            <a:r>
              <a:rPr lang="en-GB" dirty="0" err="1"/>
              <a:t>Posibles</a:t>
            </a:r>
            <a:r>
              <a:rPr lang="en-GB" dirty="0"/>
              <a:t> </a:t>
            </a:r>
            <a:r>
              <a:rPr lang="en-GB" dirty="0" err="1"/>
              <a:t>señales</a:t>
            </a:r>
            <a:r>
              <a:rPr lang="en-GB" dirty="0"/>
              <a:t> de </a:t>
            </a:r>
            <a:r>
              <a:rPr lang="en-GB" dirty="0" err="1"/>
              <a:t>radicalización</a:t>
            </a:r>
            <a:endParaRPr lang="bg-BG" dirty="0"/>
          </a:p>
        </p:txBody>
      </p:sp>
      <p:sp>
        <p:nvSpPr>
          <p:cNvPr id="3" name="Контейнер за съдържание 2">
            <a:extLst>
              <a:ext uri="{FF2B5EF4-FFF2-40B4-BE49-F238E27FC236}">
                <a16:creationId xmlns:a16="http://schemas.microsoft.com/office/drawing/2014/main" id="{6F29F7B7-967F-4D48-BAFB-F8226F566061}"/>
              </a:ext>
            </a:extLst>
          </p:cNvPr>
          <p:cNvSpPr>
            <a:spLocks noGrp="1"/>
          </p:cNvSpPr>
          <p:nvPr>
            <p:ph idx="1"/>
          </p:nvPr>
        </p:nvSpPr>
        <p:spPr>
          <a:xfrm>
            <a:off x="685800" y="2286000"/>
            <a:ext cx="7772400" cy="3733799"/>
          </a:xfrm>
        </p:spPr>
        <p:txBody>
          <a:bodyPr>
            <a:normAutofit fontScale="77500" lnSpcReduction="20000"/>
          </a:bodyPr>
          <a:lstStyle/>
          <a:p>
            <a:r>
              <a:rPr lang="en-GB" dirty="0" err="1">
                <a:latin typeface="OpenSansRegular"/>
              </a:rPr>
              <a:t>cambios</a:t>
            </a:r>
            <a:r>
              <a:rPr lang="en-GB" dirty="0">
                <a:latin typeface="OpenSansRegular"/>
              </a:rPr>
              <a:t> </a:t>
            </a:r>
            <a:r>
              <a:rPr lang="en-GB" dirty="0" err="1">
                <a:latin typeface="OpenSansRegular"/>
              </a:rPr>
              <a:t>en</a:t>
            </a:r>
            <a:r>
              <a:rPr lang="en-GB" dirty="0">
                <a:latin typeface="OpenSansRegular"/>
              </a:rPr>
              <a:t> el </a:t>
            </a:r>
            <a:r>
              <a:rPr lang="en-GB" dirty="0" err="1">
                <a:latin typeface="OpenSansRegular"/>
              </a:rPr>
              <a:t>comportamiento</a:t>
            </a:r>
            <a:endParaRPr lang="en-GB" dirty="0">
              <a:latin typeface="OpenSansRegular"/>
            </a:endParaRPr>
          </a:p>
          <a:p>
            <a:r>
              <a:rPr lang="en-GB" dirty="0" err="1">
                <a:latin typeface="OpenSansRegular"/>
              </a:rPr>
              <a:t>cambios</a:t>
            </a:r>
            <a:r>
              <a:rPr lang="en-GB" dirty="0">
                <a:latin typeface="OpenSansRegular"/>
              </a:rPr>
              <a:t> </a:t>
            </a:r>
            <a:r>
              <a:rPr lang="en-GB" dirty="0" err="1">
                <a:latin typeface="OpenSansRegular"/>
              </a:rPr>
              <a:t>en</a:t>
            </a:r>
            <a:r>
              <a:rPr lang="en-GB" dirty="0">
                <a:latin typeface="OpenSansRegular"/>
              </a:rPr>
              <a:t> el </a:t>
            </a:r>
            <a:r>
              <a:rPr lang="en-GB" dirty="0" err="1">
                <a:latin typeface="OpenSansRegular"/>
              </a:rPr>
              <a:t>círculo</a:t>
            </a:r>
            <a:r>
              <a:rPr lang="en-GB" dirty="0">
                <a:latin typeface="OpenSansRegular"/>
              </a:rPr>
              <a:t> de amigos</a:t>
            </a:r>
          </a:p>
          <a:p>
            <a:r>
              <a:rPr lang="en-GB" dirty="0" err="1">
                <a:latin typeface="OpenSansRegular"/>
              </a:rPr>
              <a:t>aislarse</a:t>
            </a:r>
            <a:r>
              <a:rPr lang="en-GB" dirty="0">
                <a:latin typeface="OpenSansRegular"/>
              </a:rPr>
              <a:t> de </a:t>
            </a:r>
            <a:r>
              <a:rPr lang="en-GB" dirty="0" err="1">
                <a:latin typeface="OpenSansRegular"/>
              </a:rPr>
              <a:t>familia</a:t>
            </a:r>
            <a:r>
              <a:rPr lang="en-GB" dirty="0">
                <a:latin typeface="OpenSansRegular"/>
              </a:rPr>
              <a:t> y amigos</a:t>
            </a:r>
          </a:p>
          <a:p>
            <a:r>
              <a:rPr lang="en-GB" dirty="0" err="1">
                <a:latin typeface="OpenSansRegular"/>
              </a:rPr>
              <a:t>hablar</a:t>
            </a:r>
            <a:r>
              <a:rPr lang="en-GB" dirty="0">
                <a:latin typeface="OpenSansRegular"/>
              </a:rPr>
              <a:t> </a:t>
            </a:r>
            <a:r>
              <a:rPr lang="en-GB" dirty="0" err="1">
                <a:latin typeface="OpenSansRegular"/>
              </a:rPr>
              <a:t>como</a:t>
            </a:r>
            <a:r>
              <a:rPr lang="en-GB" dirty="0">
                <a:latin typeface="OpenSansRegular"/>
              </a:rPr>
              <a:t> </a:t>
            </a:r>
            <a:r>
              <a:rPr lang="en-GB" dirty="0" err="1">
                <a:latin typeface="OpenSansRegular"/>
              </a:rPr>
              <a:t>si</a:t>
            </a:r>
            <a:r>
              <a:rPr lang="en-GB" dirty="0">
                <a:latin typeface="OpenSansRegular"/>
              </a:rPr>
              <a:t> </a:t>
            </a:r>
            <a:r>
              <a:rPr lang="en-GB" dirty="0" err="1">
                <a:latin typeface="OpenSansRegular"/>
              </a:rPr>
              <a:t>fuera</a:t>
            </a:r>
            <a:r>
              <a:rPr lang="en-GB" dirty="0">
                <a:latin typeface="OpenSansRegular"/>
              </a:rPr>
              <a:t> un </a:t>
            </a:r>
            <a:r>
              <a:rPr lang="en-GB" dirty="0" err="1">
                <a:latin typeface="OpenSansRegular"/>
              </a:rPr>
              <a:t>discurso</a:t>
            </a:r>
            <a:r>
              <a:rPr lang="en-GB" dirty="0">
                <a:latin typeface="OpenSansRegular"/>
              </a:rPr>
              <a:t> con </a:t>
            </a:r>
            <a:r>
              <a:rPr lang="en-GB" dirty="0" err="1">
                <a:latin typeface="OpenSansRegular"/>
              </a:rPr>
              <a:t>guión</a:t>
            </a:r>
            <a:endParaRPr lang="en-GB" dirty="0">
              <a:latin typeface="OpenSansRegular"/>
            </a:endParaRPr>
          </a:p>
          <a:p>
            <a:r>
              <a:rPr lang="en-GB" dirty="0" err="1">
                <a:latin typeface="OpenSansRegular"/>
              </a:rPr>
              <a:t>falta</a:t>
            </a:r>
            <a:r>
              <a:rPr lang="en-GB" dirty="0">
                <a:latin typeface="OpenSansRegular"/>
              </a:rPr>
              <a:t> de </a:t>
            </a:r>
            <a:r>
              <a:rPr lang="en-GB" dirty="0" err="1">
                <a:latin typeface="OpenSansRegular"/>
              </a:rPr>
              <a:t>voluntad</a:t>
            </a:r>
            <a:r>
              <a:rPr lang="en-GB" dirty="0">
                <a:latin typeface="OpenSansRegular"/>
              </a:rPr>
              <a:t> o </a:t>
            </a:r>
            <a:r>
              <a:rPr lang="en-GB" dirty="0" err="1">
                <a:latin typeface="OpenSansRegular"/>
              </a:rPr>
              <a:t>incapacidad</a:t>
            </a:r>
            <a:r>
              <a:rPr lang="en-GB" dirty="0">
                <a:latin typeface="OpenSansRegular"/>
              </a:rPr>
              <a:t> para </a:t>
            </a:r>
            <a:r>
              <a:rPr lang="en-GB" dirty="0" err="1">
                <a:latin typeface="OpenSansRegular"/>
              </a:rPr>
              <a:t>discutir</a:t>
            </a:r>
            <a:r>
              <a:rPr lang="en-GB" dirty="0">
                <a:latin typeface="OpenSansRegular"/>
              </a:rPr>
              <a:t> </a:t>
            </a:r>
            <a:r>
              <a:rPr lang="en-GB" dirty="0" err="1">
                <a:latin typeface="OpenSansRegular"/>
              </a:rPr>
              <a:t>distintas</a:t>
            </a:r>
            <a:r>
              <a:rPr lang="en-GB" dirty="0">
                <a:latin typeface="OpenSansRegular"/>
              </a:rPr>
              <a:t> </a:t>
            </a:r>
            <a:r>
              <a:rPr lang="en-GB" dirty="0" err="1">
                <a:latin typeface="OpenSansRegular"/>
              </a:rPr>
              <a:t>opiniones</a:t>
            </a:r>
            <a:endParaRPr lang="en-GB" dirty="0">
              <a:latin typeface="OpenSansRegular"/>
            </a:endParaRPr>
          </a:p>
          <a:p>
            <a:r>
              <a:rPr lang="en-GB" dirty="0" err="1">
                <a:latin typeface="OpenSansRegular"/>
              </a:rPr>
              <a:t>Repentina</a:t>
            </a:r>
            <a:r>
              <a:rPr lang="en-GB" dirty="0">
                <a:latin typeface="OpenSansRegular"/>
              </a:rPr>
              <a:t> </a:t>
            </a:r>
            <a:r>
              <a:rPr lang="en-GB" dirty="0" err="1">
                <a:latin typeface="OpenSansRegular"/>
              </a:rPr>
              <a:t>actitud</a:t>
            </a:r>
            <a:r>
              <a:rPr lang="en-GB" dirty="0">
                <a:latin typeface="OpenSansRegular"/>
              </a:rPr>
              <a:t> </a:t>
            </a:r>
            <a:r>
              <a:rPr lang="en-GB" dirty="0" err="1">
                <a:latin typeface="OpenSansRegular"/>
              </a:rPr>
              <a:t>irrespetuosa</a:t>
            </a:r>
            <a:r>
              <a:rPr lang="en-GB" dirty="0">
                <a:latin typeface="OpenSansRegular"/>
              </a:rPr>
              <a:t> </a:t>
            </a:r>
            <a:r>
              <a:rPr lang="en-GB" dirty="0" err="1">
                <a:latin typeface="OpenSansRegular"/>
              </a:rPr>
              <a:t>hacia</a:t>
            </a:r>
            <a:r>
              <a:rPr lang="en-GB" dirty="0">
                <a:latin typeface="OpenSansRegular"/>
              </a:rPr>
              <a:t> los </a:t>
            </a:r>
            <a:r>
              <a:rPr lang="en-GB" dirty="0" err="1">
                <a:latin typeface="OpenSansRegular"/>
              </a:rPr>
              <a:t>demás</a:t>
            </a:r>
            <a:endParaRPr lang="en-GB" dirty="0">
              <a:latin typeface="OpenSansRegular"/>
            </a:endParaRPr>
          </a:p>
          <a:p>
            <a:r>
              <a:rPr lang="en-GB" dirty="0" err="1">
                <a:latin typeface="OpenSansRegular"/>
              </a:rPr>
              <a:t>aumento</a:t>
            </a:r>
            <a:r>
              <a:rPr lang="en-GB" dirty="0">
                <a:latin typeface="OpenSansRegular"/>
              </a:rPr>
              <a:t> </a:t>
            </a:r>
            <a:r>
              <a:rPr lang="en-GB" dirty="0" err="1">
                <a:latin typeface="OpenSansRegular"/>
              </a:rPr>
              <a:t>en</a:t>
            </a:r>
            <a:r>
              <a:rPr lang="en-GB" dirty="0">
                <a:latin typeface="OpenSansRegular"/>
              </a:rPr>
              <a:t> los </a:t>
            </a:r>
            <a:r>
              <a:rPr lang="en-GB" dirty="0" err="1">
                <a:latin typeface="OpenSansRegular"/>
              </a:rPr>
              <a:t>niveles</a:t>
            </a:r>
            <a:r>
              <a:rPr lang="en-GB" dirty="0">
                <a:latin typeface="OpenSansRegular"/>
              </a:rPr>
              <a:t> de </a:t>
            </a:r>
            <a:r>
              <a:rPr lang="en-GB" dirty="0" err="1">
                <a:latin typeface="OpenSansRegular"/>
              </a:rPr>
              <a:t>ira</a:t>
            </a:r>
            <a:endParaRPr lang="en-GB" dirty="0">
              <a:latin typeface="OpenSansRegular"/>
            </a:endParaRPr>
          </a:p>
          <a:p>
            <a:r>
              <a:rPr lang="es-ES" dirty="0">
                <a:latin typeface="OpenSansRegular"/>
              </a:rPr>
              <a:t>mayor secretismo, especialmente en torno al uso de Internet</a:t>
            </a:r>
          </a:p>
          <a:p>
            <a:r>
              <a:rPr lang="es-ES" dirty="0">
                <a:latin typeface="OpenSansRegular"/>
              </a:rPr>
              <a:t>acceder a material extremista en línea</a:t>
            </a:r>
            <a:endParaRPr lang="en-GB" dirty="0">
              <a:latin typeface="OpenSansRegular"/>
            </a:endParaRPr>
          </a:p>
          <a:p>
            <a:r>
              <a:rPr lang="en-GB" dirty="0">
                <a:latin typeface="OpenSansRegular"/>
              </a:rPr>
              <a:t>usar </a:t>
            </a:r>
            <a:r>
              <a:rPr lang="en-GB" dirty="0" err="1">
                <a:latin typeface="OpenSansRegular"/>
              </a:rPr>
              <a:t>términos</a:t>
            </a:r>
            <a:r>
              <a:rPr lang="en-GB" dirty="0">
                <a:latin typeface="OpenSansRegular"/>
              </a:rPr>
              <a:t> </a:t>
            </a:r>
            <a:r>
              <a:rPr lang="en-GB" dirty="0" err="1">
                <a:latin typeface="OpenSansRegular"/>
              </a:rPr>
              <a:t>extremistas</a:t>
            </a:r>
            <a:r>
              <a:rPr lang="en-GB" dirty="0">
                <a:latin typeface="OpenSansRegular"/>
              </a:rPr>
              <a:t> o de </a:t>
            </a:r>
            <a:r>
              <a:rPr lang="en-GB" dirty="0" err="1">
                <a:latin typeface="OpenSansRegular"/>
              </a:rPr>
              <a:t>odio</a:t>
            </a:r>
            <a:r>
              <a:rPr lang="en-GB" dirty="0">
                <a:latin typeface="OpenSansRegular"/>
              </a:rPr>
              <a:t> para </a:t>
            </a:r>
            <a:r>
              <a:rPr lang="en-GB" dirty="0" err="1">
                <a:latin typeface="OpenSansRegular"/>
              </a:rPr>
              <a:t>excluir</a:t>
            </a:r>
            <a:r>
              <a:rPr lang="en-GB" dirty="0">
                <a:latin typeface="OpenSansRegular"/>
              </a:rPr>
              <a:t> a </a:t>
            </a:r>
            <a:r>
              <a:rPr lang="en-GB" dirty="0" err="1">
                <a:latin typeface="OpenSansRegular"/>
              </a:rPr>
              <a:t>otros</a:t>
            </a:r>
            <a:r>
              <a:rPr lang="en-GB" dirty="0">
                <a:latin typeface="OpenSansRegular"/>
              </a:rPr>
              <a:t> o </a:t>
            </a:r>
            <a:r>
              <a:rPr lang="en-GB" dirty="0" err="1">
                <a:latin typeface="OpenSansRegular"/>
              </a:rPr>
              <a:t>incitar</a:t>
            </a:r>
            <a:r>
              <a:rPr lang="en-GB" dirty="0">
                <a:latin typeface="OpenSansRegular"/>
              </a:rPr>
              <a:t> a la </a:t>
            </a:r>
            <a:r>
              <a:rPr lang="en-GB" dirty="0" err="1">
                <a:latin typeface="OpenSansRegular"/>
              </a:rPr>
              <a:t>violencia</a:t>
            </a:r>
            <a:endParaRPr lang="en-GB" dirty="0">
              <a:latin typeface="OpenSansRegular"/>
            </a:endParaRPr>
          </a:p>
          <a:p>
            <a:r>
              <a:rPr lang="en-GB" dirty="0" err="1">
                <a:latin typeface="OpenSansRegular"/>
              </a:rPr>
              <a:t>escribir</a:t>
            </a:r>
            <a:r>
              <a:rPr lang="en-GB" dirty="0">
                <a:latin typeface="OpenSansRegular"/>
              </a:rPr>
              <a:t> o </a:t>
            </a:r>
            <a:r>
              <a:rPr lang="en-GB" dirty="0" err="1">
                <a:latin typeface="OpenSansRegular"/>
              </a:rPr>
              <a:t>crear</a:t>
            </a:r>
            <a:r>
              <a:rPr lang="en-GB" dirty="0">
                <a:latin typeface="OpenSansRegular"/>
              </a:rPr>
              <a:t> </a:t>
            </a:r>
            <a:r>
              <a:rPr lang="en-GB" dirty="0" err="1">
                <a:latin typeface="OpenSansRegular"/>
              </a:rPr>
              <a:t>obras</a:t>
            </a:r>
            <a:r>
              <a:rPr lang="en-GB" dirty="0">
                <a:latin typeface="OpenSansRegular"/>
              </a:rPr>
              <a:t> de </a:t>
            </a:r>
            <a:r>
              <a:rPr lang="en-GB" dirty="0" err="1">
                <a:latin typeface="OpenSansRegular"/>
              </a:rPr>
              <a:t>arte</a:t>
            </a:r>
            <a:r>
              <a:rPr lang="en-GB" dirty="0">
                <a:latin typeface="OpenSansRegular"/>
              </a:rPr>
              <a:t> que </a:t>
            </a:r>
            <a:r>
              <a:rPr lang="en-GB" dirty="0" err="1">
                <a:latin typeface="OpenSansRegular"/>
              </a:rPr>
              <a:t>promuevan</a:t>
            </a:r>
            <a:r>
              <a:rPr lang="en-GB" dirty="0">
                <a:latin typeface="OpenSansRegular"/>
              </a:rPr>
              <a:t> </a:t>
            </a:r>
            <a:r>
              <a:rPr lang="en-GB" dirty="0" err="1">
                <a:latin typeface="OpenSansRegular"/>
              </a:rPr>
              <a:t>mensajes</a:t>
            </a:r>
            <a:r>
              <a:rPr lang="en-GB" dirty="0">
                <a:latin typeface="OpenSansRegular"/>
              </a:rPr>
              <a:t> </a:t>
            </a:r>
            <a:r>
              <a:rPr lang="en-GB" dirty="0" err="1">
                <a:latin typeface="OpenSansRegular"/>
              </a:rPr>
              <a:t>extremistas</a:t>
            </a:r>
            <a:r>
              <a:rPr lang="en-GB" dirty="0">
                <a:latin typeface="OpenSansRegular"/>
              </a:rPr>
              <a:t> </a:t>
            </a:r>
            <a:r>
              <a:rPr lang="en-GB" dirty="0" err="1">
                <a:latin typeface="OpenSansRegular"/>
              </a:rPr>
              <a:t>violentos</a:t>
            </a:r>
            <a:endParaRPr lang="en-GB" dirty="0">
              <a:latin typeface="OpenSansRegular"/>
            </a:endParaRPr>
          </a:p>
        </p:txBody>
      </p:sp>
      <p:sp>
        <p:nvSpPr>
          <p:cNvPr id="6" name="Контейнер за номер на слайда 5">
            <a:extLst>
              <a:ext uri="{FF2B5EF4-FFF2-40B4-BE49-F238E27FC236}">
                <a16:creationId xmlns:a16="http://schemas.microsoft.com/office/drawing/2014/main" id="{18D4E2C0-9587-4A3B-B448-57FBDEA46EEC}"/>
              </a:ext>
            </a:extLst>
          </p:cNvPr>
          <p:cNvSpPr>
            <a:spLocks noGrp="1"/>
          </p:cNvSpPr>
          <p:nvPr>
            <p:ph type="sldNum" sz="quarter" idx="12"/>
          </p:nvPr>
        </p:nvSpPr>
        <p:spPr/>
        <p:txBody>
          <a:bodyPr/>
          <a:lstStyle/>
          <a:p>
            <a:fld id="{CB318F78-A315-46C9-8B3F-2431B4397D31}" type="slidenum">
              <a:rPr lang="en-US" smtClean="0"/>
              <a:t>13</a:t>
            </a:fld>
            <a:endParaRPr lang="en-US" dirty="0"/>
          </a:p>
        </p:txBody>
      </p:sp>
      <p:sp>
        <p:nvSpPr>
          <p:cNvPr id="7" name="Pentagon 1">
            <a:extLst>
              <a:ext uri="{FF2B5EF4-FFF2-40B4-BE49-F238E27FC236}">
                <a16:creationId xmlns:a16="http://schemas.microsoft.com/office/drawing/2014/main" id="{FFD26DB4-2F3A-4A33-832D-59B1CB7E49D7}"/>
              </a:ext>
            </a:extLst>
          </p:cNvPr>
          <p:cNvSpPr/>
          <p:nvPr/>
        </p:nvSpPr>
        <p:spPr>
          <a:xfrm rot="10800000" flipH="1">
            <a:off x="6297463" y="2400077"/>
            <a:ext cx="2160737" cy="2057845"/>
          </a:xfrm>
          <a:prstGeom prst="pentago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8" name="TextBox 52">
            <a:extLst>
              <a:ext uri="{FF2B5EF4-FFF2-40B4-BE49-F238E27FC236}">
                <a16:creationId xmlns:a16="http://schemas.microsoft.com/office/drawing/2014/main" id="{5B61602D-0B51-4CE0-A7FB-F379BDE2732E}"/>
              </a:ext>
            </a:extLst>
          </p:cNvPr>
          <p:cNvSpPr txBox="1"/>
          <p:nvPr/>
        </p:nvSpPr>
        <p:spPr>
          <a:xfrm>
            <a:off x="6776615" y="3075058"/>
            <a:ext cx="1202431"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pPr algn="ctr"/>
            <a:r>
              <a:rPr lang="en-US" sz="2000" dirty="0" err="1">
                <a:hlinkClick r:id="rId3"/>
              </a:rPr>
              <a:t>Posibles</a:t>
            </a:r>
            <a:r>
              <a:rPr lang="en-US" sz="2000" dirty="0">
                <a:hlinkClick r:id="rId3"/>
              </a:rPr>
              <a:t> </a:t>
            </a:r>
            <a:r>
              <a:rPr lang="en-US" sz="2000" dirty="0" err="1">
                <a:hlinkClick r:id="rId3"/>
              </a:rPr>
              <a:t>señales</a:t>
            </a:r>
            <a:endParaRPr lang="en-US" sz="2000" dirty="0"/>
          </a:p>
        </p:txBody>
      </p:sp>
      <p:sp>
        <p:nvSpPr>
          <p:cNvPr id="9" name="Текстово поле 8">
            <a:extLst>
              <a:ext uri="{FF2B5EF4-FFF2-40B4-BE49-F238E27FC236}">
                <a16:creationId xmlns:a16="http://schemas.microsoft.com/office/drawing/2014/main" id="{15B33CD1-59B0-43EF-B69F-598C24079914}"/>
              </a:ext>
            </a:extLst>
          </p:cNvPr>
          <p:cNvSpPr txBox="1"/>
          <p:nvPr/>
        </p:nvSpPr>
        <p:spPr>
          <a:xfrm>
            <a:off x="685800" y="6292694"/>
            <a:ext cx="4179349" cy="246221"/>
          </a:xfrm>
          <a:prstGeom prst="rect">
            <a:avLst/>
          </a:prstGeom>
          <a:noFill/>
        </p:spPr>
        <p:txBody>
          <a:bodyPr wrap="none" rtlCol="0">
            <a:spAutoFit/>
          </a:bodyPr>
          <a:lstStyle/>
          <a:p>
            <a:r>
              <a:rPr lang="en-US" sz="1000" i="1" dirty="0">
                <a:solidFill>
                  <a:schemeClr val="bg1">
                    <a:lumMod val="50000"/>
                  </a:schemeClr>
                </a:solidFill>
              </a:rPr>
              <a:t>Fuente: </a:t>
            </a:r>
            <a:r>
              <a:rPr lang="en-US" sz="1000" i="1" dirty="0">
                <a:solidFill>
                  <a:schemeClr val="bg1">
                    <a:lumMod val="50000"/>
                  </a:schemeClr>
                </a:solidFill>
                <a:hlinkClick r:id="rId4"/>
              </a:rPr>
              <a:t>https://www.dcfp.org.uk/child-abuse/radicalisation-and-extremism/</a:t>
            </a:r>
            <a:r>
              <a:rPr lang="en-US" sz="1000" i="1" dirty="0">
                <a:solidFill>
                  <a:schemeClr val="bg1">
                    <a:lumMod val="50000"/>
                  </a:schemeClr>
                </a:solidFill>
              </a:rPr>
              <a:t> </a:t>
            </a:r>
          </a:p>
        </p:txBody>
      </p:sp>
      <p:sp>
        <p:nvSpPr>
          <p:cNvPr id="11" name="Текстово поле 10">
            <a:extLst>
              <a:ext uri="{FF2B5EF4-FFF2-40B4-BE49-F238E27FC236}">
                <a16:creationId xmlns:a16="http://schemas.microsoft.com/office/drawing/2014/main" id="{110777DB-743D-4D85-8DDF-D1A50F1A05D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705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wipe(up)">
                                      <p:cBhvr>
                                        <p:cTn id="7" dur="6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en-GB" dirty="0" err="1"/>
              <a:t>Factores</a:t>
            </a:r>
            <a:r>
              <a:rPr lang="en-GB" dirty="0"/>
              <a:t> </a:t>
            </a:r>
            <a:r>
              <a:rPr lang="en-GB" dirty="0" err="1"/>
              <a:t>causales</a:t>
            </a:r>
            <a:endParaRPr lang="bg-BG" dirty="0"/>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14</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extLst>
              <p:ext uri="{D42A27DB-BD31-4B8C-83A1-F6EECF244321}">
                <p14:modId xmlns:p14="http://schemas.microsoft.com/office/powerpoint/2010/main" val="800636407"/>
              </p:ext>
            </p:extLst>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DF9489C-6FFD-432F-994E-EEA7E2018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85628"/>
            <a:ext cx="7791143" cy="5851717"/>
          </a:xfrm>
          <a:prstGeom prst="rect">
            <a:avLst/>
          </a:prstGeom>
        </p:spPr>
      </p:pic>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15</a:t>
            </a:fld>
            <a:endParaRPr lang="en-US" dirty="0"/>
          </a:p>
        </p:txBody>
      </p:sp>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4" y="1242632"/>
            <a:ext cx="1620956" cy="1492716"/>
            <a:chOff x="7446844" y="1242632"/>
            <a:chExt cx="1620956"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es-ES" sz="1300" dirty="0"/>
                <a:t>Experiencia personal de discriminación</a:t>
              </a:r>
              <a:endParaRPr lang="en-GB" sz="1300" dirty="0"/>
            </a:p>
            <a:p>
              <a:pPr marL="174625" indent="-174625">
                <a:buFont typeface="Arial" panose="020B0604020202020204" pitchFamily="34" charset="0"/>
                <a:buChar char="•"/>
              </a:pPr>
              <a:r>
                <a:rPr lang="nl-NL" sz="1300" dirty="0"/>
                <a:t>Problemas en casa</a:t>
              </a:r>
            </a:p>
            <a:p>
              <a:pPr marL="174625" indent="-174625">
                <a:buFont typeface="Arial" panose="020B0604020202020204" pitchFamily="34" charset="0"/>
                <a:buChar char="•"/>
              </a:pPr>
              <a:r>
                <a:rPr lang="nl-NL" sz="1300" dirty="0"/>
                <a:t>Confrontación con la muerte</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69" y="2060366"/>
              <a:ext cx="297015" cy="154265"/>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4" y="2786785"/>
            <a:ext cx="1620956" cy="1492716"/>
            <a:chOff x="7446844" y="2786785"/>
            <a:chExt cx="1620956"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Confrontación con la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Parte de un grupo radical</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Injusticia contra el grupo</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rot="16200000" flipH="1">
              <a:off x="7212980" y="3145013"/>
              <a:ext cx="621993" cy="154265"/>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6"/>
            <a:ext cx="1620958" cy="2151327"/>
            <a:chOff x="7446842" y="3468116"/>
            <a:chExt cx="1620958" cy="2151327"/>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292662"/>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Llamadas a la acción</a:t>
              </a:r>
            </a:p>
            <a:p>
              <a:pPr marL="174625" indent="-174625">
                <a:buFont typeface="Arial" panose="020B0604020202020204" pitchFamily="34" charset="0"/>
                <a:buChar char="•"/>
                <a:defRPr/>
              </a:pPr>
              <a:r>
                <a:rPr lang="es-ES" sz="1300" dirty="0"/>
                <a:t>Política gubernamental</a:t>
              </a:r>
              <a:endParaRPr lang="en-GB" sz="1300" dirty="0"/>
            </a:p>
            <a:p>
              <a:pPr marL="174625" indent="-174625">
                <a:buFont typeface="Arial" panose="020B0604020202020204" pitchFamily="34" charset="0"/>
                <a:buChar char="•"/>
                <a:defRPr/>
              </a:pPr>
              <a:r>
                <a:rPr lang="nl-NL" sz="1300" dirty="0"/>
                <a:t>Guerra contra el grupo</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71478" y="4143480"/>
              <a:ext cx="1504995"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73" name="Овал 72">
            <a:extLst>
              <a:ext uri="{FF2B5EF4-FFF2-40B4-BE49-F238E27FC236}">
                <a16:creationId xmlns:a16="http://schemas.microsoft.com/office/drawing/2014/main" id="{3B8C1408-81FB-4570-A106-9D93D0EB885B}"/>
              </a:ext>
            </a:extLst>
          </p:cNvPr>
          <p:cNvSpPr/>
          <p:nvPr/>
        </p:nvSpPr>
        <p:spPr>
          <a:xfrm>
            <a:off x="1276657" y="5336356"/>
            <a:ext cx="1294466"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74" name="Овал 73">
            <a:extLst>
              <a:ext uri="{FF2B5EF4-FFF2-40B4-BE49-F238E27FC236}">
                <a16:creationId xmlns:a16="http://schemas.microsoft.com/office/drawing/2014/main" id="{24158BD1-8A76-494C-8074-24EE0F27D2C0}"/>
              </a:ext>
            </a:extLst>
          </p:cNvPr>
          <p:cNvSpPr/>
          <p:nvPr/>
        </p:nvSpPr>
        <p:spPr>
          <a:xfrm>
            <a:off x="1923890" y="5926506"/>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27" name="Текстово поле 26">
            <a:extLst>
              <a:ext uri="{FF2B5EF4-FFF2-40B4-BE49-F238E27FC236}">
                <a16:creationId xmlns:a16="http://schemas.microsoft.com/office/drawing/2014/main" id="{DF60C59F-8105-4357-8C75-AEC1DB80299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33" name="Овал 32">
            <a:extLst>
              <a:ext uri="{FF2B5EF4-FFF2-40B4-BE49-F238E27FC236}">
                <a16:creationId xmlns:a16="http://schemas.microsoft.com/office/drawing/2014/main" id="{AB23431B-09C1-42E0-8453-CF224E493E66}"/>
              </a:ext>
            </a:extLst>
          </p:cNvPr>
          <p:cNvSpPr/>
          <p:nvPr/>
        </p:nvSpPr>
        <p:spPr>
          <a:xfrm>
            <a:off x="7446841" y="1097417"/>
            <a:ext cx="1697159" cy="862425"/>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Овал 34">
            <a:extLst>
              <a:ext uri="{FF2B5EF4-FFF2-40B4-BE49-F238E27FC236}">
                <a16:creationId xmlns:a16="http://schemas.microsoft.com/office/drawing/2014/main" id="{4CBE5A85-D18A-4984-AC67-00215A6A2E5D}"/>
              </a:ext>
            </a:extLst>
          </p:cNvPr>
          <p:cNvSpPr/>
          <p:nvPr/>
        </p:nvSpPr>
        <p:spPr>
          <a:xfrm>
            <a:off x="7465423" y="4257907"/>
            <a:ext cx="1697159" cy="103229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Овал 36">
            <a:extLst>
              <a:ext uri="{FF2B5EF4-FFF2-40B4-BE49-F238E27FC236}">
                <a16:creationId xmlns:a16="http://schemas.microsoft.com/office/drawing/2014/main" id="{CD4977BE-A483-44DB-965C-14690454732B}"/>
              </a:ext>
            </a:extLst>
          </p:cNvPr>
          <p:cNvSpPr/>
          <p:nvPr/>
        </p:nvSpPr>
        <p:spPr>
          <a:xfrm>
            <a:off x="7467600" y="2652257"/>
            <a:ext cx="1697159" cy="87288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28" name="Imagen 27">
            <a:extLst>
              <a:ext uri="{FF2B5EF4-FFF2-40B4-BE49-F238E27FC236}">
                <a16:creationId xmlns:a16="http://schemas.microsoft.com/office/drawing/2014/main" id="{BC652C46-09C9-4AE2-BA6F-2F8A3F52D25E}"/>
              </a:ext>
            </a:extLst>
          </p:cNvPr>
          <p:cNvPicPr>
            <a:picLocks noChangeAspect="1"/>
          </p:cNvPicPr>
          <p:nvPr/>
        </p:nvPicPr>
        <p:blipFill>
          <a:blip r:embed="rId4"/>
          <a:stretch>
            <a:fillRect/>
          </a:stretch>
        </p:blipFill>
        <p:spPr>
          <a:xfrm>
            <a:off x="1827133" y="271179"/>
            <a:ext cx="7931583" cy="859611"/>
          </a:xfrm>
          <a:prstGeom prst="rect">
            <a:avLst/>
          </a:prstGeom>
        </p:spPr>
      </p:pic>
    </p:spTree>
    <p:extLst>
      <p:ext uri="{BB962C8B-B14F-4D97-AF65-F5344CB8AC3E}">
        <p14:creationId xmlns:p14="http://schemas.microsoft.com/office/powerpoint/2010/main" val="4335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33" grpId="0" animBg="1"/>
      <p:bldP spid="35"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lstStyle/>
          <a:p>
            <a:r>
              <a:rPr lang="en-GB" dirty="0" err="1"/>
              <a:t>Factores</a:t>
            </a:r>
            <a:r>
              <a:rPr lang="en-GB" dirty="0"/>
              <a:t> de </a:t>
            </a:r>
            <a:r>
              <a:rPr lang="en-GB" dirty="0" err="1"/>
              <a:t>empuje</a:t>
            </a:r>
            <a:r>
              <a:rPr lang="en-GB" dirty="0"/>
              <a:t>, </a:t>
            </a:r>
            <a:r>
              <a:rPr lang="en-GB" dirty="0" err="1"/>
              <a:t>atracción</a:t>
            </a:r>
            <a:r>
              <a:rPr lang="en-GB" dirty="0"/>
              <a:t> y </a:t>
            </a:r>
            <a:r>
              <a:rPr lang="en-GB" dirty="0" err="1"/>
              <a:t>personales</a:t>
            </a:r>
            <a:endParaRPr lang="en-GB" dirty="0"/>
          </a:p>
        </p:txBody>
      </p:sp>
      <p:pic>
        <p:nvPicPr>
          <p:cNvPr id="1026" name="Picture 2" descr="Ottawa's de-radicalization focus much too narrow, reformed ...">
            <a:hlinkClick r:id="rId3"/>
            <a:extLst>
              <a:ext uri="{FF2B5EF4-FFF2-40B4-BE49-F238E27FC236}">
                <a16:creationId xmlns:a16="http://schemas.microsoft.com/office/drawing/2014/main" id="{B6228FE1-BB53-41AA-8CE5-65B642CC4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486880"/>
            <a:ext cx="3036665" cy="1704120"/>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ово поле 5">
            <a:extLst>
              <a:ext uri="{FF2B5EF4-FFF2-40B4-BE49-F238E27FC236}">
                <a16:creationId xmlns:a16="http://schemas.microsoft.com/office/drawing/2014/main" id="{7003E73B-6AEF-40E7-9219-07B09E85C64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graphicFrame>
        <p:nvGraphicFramePr>
          <p:cNvPr id="3" name="Диаграма 2">
            <a:extLst>
              <a:ext uri="{FF2B5EF4-FFF2-40B4-BE49-F238E27FC236}">
                <a16:creationId xmlns:a16="http://schemas.microsoft.com/office/drawing/2014/main" id="{22BBCD49-634F-4E16-9AA5-D4F77B69070F}"/>
              </a:ext>
            </a:extLst>
          </p:cNvPr>
          <p:cNvGraphicFramePr/>
          <p:nvPr>
            <p:extLst>
              <p:ext uri="{D42A27DB-BD31-4B8C-83A1-F6EECF244321}">
                <p14:modId xmlns:p14="http://schemas.microsoft.com/office/powerpoint/2010/main" val="1559947455"/>
              </p:ext>
            </p:extLst>
          </p:nvPr>
        </p:nvGraphicFramePr>
        <p:xfrm>
          <a:off x="3252706" y="2493807"/>
          <a:ext cx="5205494" cy="3579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Текстово поле 4">
            <a:extLst>
              <a:ext uri="{FF2B5EF4-FFF2-40B4-BE49-F238E27FC236}">
                <a16:creationId xmlns:a16="http://schemas.microsoft.com/office/drawing/2014/main" id="{A5D449E6-C719-42CA-A68E-47808152F875}"/>
              </a:ext>
            </a:extLst>
          </p:cNvPr>
          <p:cNvSpPr txBox="1"/>
          <p:nvPr/>
        </p:nvSpPr>
        <p:spPr>
          <a:xfrm>
            <a:off x="1717181" y="4191000"/>
            <a:ext cx="974947" cy="215444"/>
          </a:xfrm>
          <a:prstGeom prst="rect">
            <a:avLst/>
          </a:prstGeom>
          <a:noFill/>
        </p:spPr>
        <p:txBody>
          <a:bodyPr wrap="none" rtlCol="0">
            <a:spAutoFit/>
          </a:bodyPr>
          <a:lstStyle/>
          <a:p>
            <a:r>
              <a:rPr lang="en-US" sz="800" b="0" i="1" dirty="0" err="1">
                <a:solidFill>
                  <a:srgbClr val="000000"/>
                </a:solidFill>
                <a:effectLst/>
              </a:rPr>
              <a:t>Foto</a:t>
            </a:r>
            <a:r>
              <a:rPr lang="en-US" sz="800" b="0" i="1" dirty="0">
                <a:solidFill>
                  <a:srgbClr val="000000"/>
                </a:solidFill>
                <a:effectLst/>
              </a:rPr>
              <a:t> de </a:t>
            </a:r>
            <a:r>
              <a:rPr lang="en-US" sz="800" b="0" i="1" dirty="0" err="1">
                <a:solidFill>
                  <a:srgbClr val="000000"/>
                </a:solidFill>
                <a:effectLst/>
              </a:rPr>
              <a:t>Duckrabbit</a:t>
            </a:r>
            <a:endParaRPr lang="bg-BG" sz="800" dirty="0"/>
          </a:p>
        </p:txBody>
      </p:sp>
    </p:spTree>
    <p:extLst>
      <p:ext uri="{BB962C8B-B14F-4D97-AF65-F5344CB8AC3E}">
        <p14:creationId xmlns:p14="http://schemas.microsoft.com/office/powerpoint/2010/main" val="41375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F04AE5F-B381-4BE9-B8A3-DBBDE2AD4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7" y="2362200"/>
            <a:ext cx="6807913" cy="3810000"/>
          </a:xfrm>
          <a:prstGeom prst="rect">
            <a:avLst/>
          </a:prstGeom>
        </p:spPr>
      </p:pic>
      <p:graphicFrame>
        <p:nvGraphicFramePr>
          <p:cNvPr id="15" name="Диаграма 14">
            <a:extLst>
              <a:ext uri="{FF2B5EF4-FFF2-40B4-BE49-F238E27FC236}">
                <a16:creationId xmlns:a16="http://schemas.microsoft.com/office/drawing/2014/main" id="{CFD7D79F-BEE6-4A65-B8F5-CC820DCE8E04}"/>
              </a:ext>
            </a:extLst>
          </p:cNvPr>
          <p:cNvGraphicFramePr/>
          <p:nvPr>
            <p:extLst>
              <p:ext uri="{D42A27DB-BD31-4B8C-83A1-F6EECF244321}">
                <p14:modId xmlns:p14="http://schemas.microsoft.com/office/powerpoint/2010/main" val="141243422"/>
              </p:ext>
            </p:extLst>
          </p:nvPr>
        </p:nvGraphicFramePr>
        <p:xfrm>
          <a:off x="6846540" y="2564885"/>
          <a:ext cx="1611660" cy="3510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Заглавие 5">
            <a:extLst>
              <a:ext uri="{FF2B5EF4-FFF2-40B4-BE49-F238E27FC236}">
                <a16:creationId xmlns:a16="http://schemas.microsoft.com/office/drawing/2014/main" id="{605C943D-9463-4126-970A-8664BCF974C8}"/>
              </a:ext>
            </a:extLst>
          </p:cNvPr>
          <p:cNvSpPr>
            <a:spLocks noGrp="1"/>
          </p:cNvSpPr>
          <p:nvPr>
            <p:ph type="title"/>
          </p:nvPr>
        </p:nvSpPr>
        <p:spPr/>
        <p:txBody>
          <a:bodyPr/>
          <a:lstStyle/>
          <a:p>
            <a:r>
              <a:rPr lang="en-GB" dirty="0" err="1"/>
              <a:t>Niveles</a:t>
            </a:r>
            <a:r>
              <a:rPr lang="en-GB" dirty="0"/>
              <a:t> de los </a:t>
            </a:r>
            <a:r>
              <a:rPr lang="en-GB" dirty="0" err="1"/>
              <a:t>factores</a:t>
            </a:r>
            <a:r>
              <a:rPr lang="en-GB" dirty="0"/>
              <a:t> </a:t>
            </a:r>
            <a:r>
              <a:rPr lang="en-GB" dirty="0" err="1"/>
              <a:t>causales</a:t>
            </a:r>
            <a:endParaRPr lang="bg-BG" dirty="0"/>
          </a:p>
        </p:txBody>
      </p:sp>
      <p:sp>
        <p:nvSpPr>
          <p:cNvPr id="8" name="Текстово поле 7">
            <a:extLst>
              <a:ext uri="{FF2B5EF4-FFF2-40B4-BE49-F238E27FC236}">
                <a16:creationId xmlns:a16="http://schemas.microsoft.com/office/drawing/2014/main" id="{B36F36D2-3B09-4977-B7AB-8CFBFE4D50C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95399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D7D2973-3383-4774-93C7-EB6F8E617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051" y="3639069"/>
            <a:ext cx="1597152" cy="2170664"/>
          </a:xfrm>
          <a:prstGeom prst="rect">
            <a:avLst/>
          </a:prstGeom>
        </p:spPr>
      </p:pic>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7" name="Group">
            <a:extLst>
              <a:ext uri="{FF2B5EF4-FFF2-40B4-BE49-F238E27FC236}">
                <a16:creationId xmlns:a16="http://schemas.microsoft.com/office/drawing/2014/main" id="{F9CF3A32-0BF2-49C9-9D05-57F7577EA95F}"/>
              </a:ext>
            </a:extLst>
          </p:cNvPr>
          <p:cNvSpPr/>
          <p:nvPr/>
        </p:nvSpPr>
        <p:spPr>
          <a:xfrm flipH="1">
            <a:off x="5105400" y="2469774"/>
            <a:ext cx="2191619"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6"/>
          </a:fillRef>
          <a:effectRef idx="1">
            <a:schemeClr val="accent6"/>
          </a:effectRef>
          <a:fontRef idx="minor">
            <a:schemeClr val="lt1"/>
          </a:fontRef>
        </p:style>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BAE6CD3-49D0-41D7-A47F-898D17D8100C}"/>
              </a:ext>
            </a:extLst>
          </p:cNvPr>
          <p:cNvSpPr/>
          <p:nvPr/>
        </p:nvSpPr>
        <p:spPr>
          <a:xfrm>
            <a:off x="2076205" y="2469774"/>
            <a:ext cx="2191620"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4"/>
          </a:fillRef>
          <a:effectRef idx="1">
            <a:schemeClr val="accent4"/>
          </a:effectRef>
          <a:fontRef idx="minor">
            <a:schemeClr val="lt1"/>
          </a:fontRef>
        </p:style>
        <p:txBody>
          <a:bodyPr lIns="34289" tIns="34289" rIns="34289" bIns="34289" anchor="ctr"/>
          <a:lstStyle/>
          <a:p>
            <a:pPr>
              <a:defRPr>
                <a:solidFill>
                  <a:srgbClr val="FFFFFF"/>
                </a:solidFill>
              </a:defRPr>
            </a:pPr>
            <a:endParaRPr sz="2800"/>
          </a:p>
        </p:txBody>
      </p:sp>
      <p:sp>
        <p:nvSpPr>
          <p:cNvPr id="9" name="TextBox 52">
            <a:extLst>
              <a:ext uri="{FF2B5EF4-FFF2-40B4-BE49-F238E27FC236}">
                <a16:creationId xmlns:a16="http://schemas.microsoft.com/office/drawing/2014/main" id="{BBA8B9E9-184D-4708-82EF-38300C3F8E5F}"/>
              </a:ext>
            </a:extLst>
          </p:cNvPr>
          <p:cNvSpPr txBox="1"/>
          <p:nvPr/>
        </p:nvSpPr>
        <p:spPr>
          <a:xfrm>
            <a:off x="2381004" y="2874612"/>
            <a:ext cx="1476227" cy="931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defPPr>
              <a:defRPr lang="en-US"/>
            </a:defPPr>
            <a:lvl1pPr>
              <a:defRPr sz="2400">
                <a:solidFill>
                  <a:srgbClr val="FFFFFF"/>
                </a:solidFill>
                <a:latin typeface="Ink Free" panose="03080402000500000000" pitchFamily="66" charset="0"/>
              </a:defRPr>
            </a:lvl1pPr>
          </a:lstStyle>
          <a:p>
            <a:pPr algn="ctr"/>
            <a:r>
              <a:rPr lang="nl-NL" sz="2800" dirty="0">
                <a:latin typeface="+mn-lt"/>
              </a:rPr>
              <a:t>¿Un buen mentor?</a:t>
            </a:r>
            <a:endParaRPr sz="2800" dirty="0">
              <a:latin typeface="+mn-lt"/>
            </a:endParaRPr>
          </a:p>
        </p:txBody>
      </p:sp>
      <p:sp>
        <p:nvSpPr>
          <p:cNvPr id="10" name="TextBox 52">
            <a:extLst>
              <a:ext uri="{FF2B5EF4-FFF2-40B4-BE49-F238E27FC236}">
                <a16:creationId xmlns:a16="http://schemas.microsoft.com/office/drawing/2014/main" id="{5E45AD03-8AAE-4A52-9D9A-61EC2D5BE5A4}"/>
              </a:ext>
            </a:extLst>
          </p:cNvPr>
          <p:cNvSpPr txBox="1"/>
          <p:nvPr/>
        </p:nvSpPr>
        <p:spPr>
          <a:xfrm>
            <a:off x="5603202" y="2874612"/>
            <a:ext cx="1597152" cy="931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lang="nl-NL" sz="2800" dirty="0"/>
              <a:t>¿Un buen padre?</a:t>
            </a:r>
            <a:endParaRPr sz="2800" dirty="0"/>
          </a:p>
        </p:txBody>
      </p:sp>
      <p:sp>
        <p:nvSpPr>
          <p:cNvPr id="11" name="Заглавие 10">
            <a:extLst>
              <a:ext uri="{FF2B5EF4-FFF2-40B4-BE49-F238E27FC236}">
                <a16:creationId xmlns:a16="http://schemas.microsoft.com/office/drawing/2014/main" id="{E47B3800-1672-44D8-9836-81EA41311927}"/>
              </a:ext>
            </a:extLst>
          </p:cNvPr>
          <p:cNvSpPr>
            <a:spLocks noGrp="1"/>
          </p:cNvSpPr>
          <p:nvPr>
            <p:ph type="title"/>
          </p:nvPr>
        </p:nvSpPr>
        <p:spPr/>
        <p:txBody>
          <a:bodyPr/>
          <a:lstStyle/>
          <a:p>
            <a:r>
              <a:rPr lang="en-GB" dirty="0" err="1"/>
              <a:t>Asesoramiento</a:t>
            </a:r>
            <a:r>
              <a:rPr lang="en-GB" dirty="0"/>
              <a:t> y </a:t>
            </a:r>
            <a:r>
              <a:rPr lang="en-GB" dirty="0" err="1"/>
              <a:t>pedagogía</a:t>
            </a:r>
            <a:r>
              <a:rPr lang="en-GB" dirty="0"/>
              <a:t> familiar</a:t>
            </a:r>
            <a:endParaRPr lang="bg-BG" dirty="0"/>
          </a:p>
        </p:txBody>
      </p:sp>
      <p:sp>
        <p:nvSpPr>
          <p:cNvPr id="12" name="Текстово поле 11">
            <a:extLst>
              <a:ext uri="{FF2B5EF4-FFF2-40B4-BE49-F238E27FC236}">
                <a16:creationId xmlns:a16="http://schemas.microsoft.com/office/drawing/2014/main" id="{E9EA3301-6C2A-467A-8549-1928A16632F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childTnLst>
                          </p:cTn>
                        </p:par>
                        <p:par>
                          <p:cTn id="8" fill="hold">
                            <p:stCondLst>
                              <p:cond delay="800"/>
                            </p:stCondLst>
                            <p:childTnLst>
                              <p:par>
                                <p:cTn id="9" presetID="4" presetClass="entr" presetSubtype="32"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box(out)">
                                      <p:cBhvr>
                                        <p:cTn id="11" dur="800"/>
                                        <p:tgtEl>
                                          <p:spTgt spid="9"/>
                                        </p:tgtEl>
                                      </p:cBhvr>
                                    </p:animEffect>
                                  </p:childTnLst>
                                </p:cTn>
                              </p:par>
                            </p:childTnLst>
                          </p:cTn>
                        </p:par>
                        <p:par>
                          <p:cTn id="12" fill="hold">
                            <p:stCondLst>
                              <p:cond delay="1600"/>
                            </p:stCondLst>
                            <p:childTnLst>
                              <p:par>
                                <p:cTn id="13" presetID="4" presetClass="entr" presetSubtype="32" fill="hold" grpId="0" nodeType="afterEffect">
                                  <p:stCondLst>
                                    <p:cond delay="0"/>
                                  </p:stCondLst>
                                  <p:iterate>
                                    <p:tmAbs val="0"/>
                                  </p:iterate>
                                  <p:childTnLst>
                                    <p:set>
                                      <p:cBhvr>
                                        <p:cTn id="14" fill="hold"/>
                                        <p:tgtEl>
                                          <p:spTgt spid="7"/>
                                        </p:tgtEl>
                                        <p:attrNameLst>
                                          <p:attrName>style.visibility</p:attrName>
                                        </p:attrNameLst>
                                      </p:cBhvr>
                                      <p:to>
                                        <p:strVal val="visible"/>
                                      </p:to>
                                    </p:set>
                                    <p:animEffect transition="in" filter="box(out)">
                                      <p:cBhvr>
                                        <p:cTn id="15" dur="800"/>
                                        <p:tgtEl>
                                          <p:spTgt spid="7"/>
                                        </p:tgtEl>
                                      </p:cBhvr>
                                    </p:animEffect>
                                  </p:childTnLst>
                                </p:cTn>
                              </p:par>
                            </p:childTnLst>
                          </p:cTn>
                        </p:par>
                        <p:par>
                          <p:cTn id="16" fill="hold">
                            <p:stCondLst>
                              <p:cond delay="2400"/>
                            </p:stCondLst>
                            <p:childTnLst>
                              <p:par>
                                <p:cTn id="17" presetID="4" presetClass="entr" presetSubtype="32" fill="hold" grpId="0" nodeType="afterEffect">
                                  <p:stCondLst>
                                    <p:cond delay="0"/>
                                  </p:stCondLst>
                                  <p:iterate>
                                    <p:tmAbs val="0"/>
                                  </p:iterate>
                                  <p:childTnLst>
                                    <p:set>
                                      <p:cBhvr>
                                        <p:cTn id="18" fill="hold"/>
                                        <p:tgtEl>
                                          <p:spTgt spid="10"/>
                                        </p:tgtEl>
                                        <p:attrNameLst>
                                          <p:attrName>style.visibility</p:attrName>
                                        </p:attrNameLst>
                                      </p:cBhvr>
                                      <p:to>
                                        <p:strVal val="visible"/>
                                      </p:to>
                                    </p:set>
                                    <p:animEffect transition="in" filter="box(out)">
                                      <p:cBhvr>
                                        <p:cTn id="19"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318F78-A315-46C9-8B3F-2431B4397D31}" type="slidenum">
              <a:rPr lang="en-US" smtClean="0"/>
              <a:t>1</a:t>
            </a:fld>
            <a:endParaRPr lang="en-US" dirty="0"/>
          </a:p>
        </p:txBody>
      </p:sp>
      <p:sp>
        <p:nvSpPr>
          <p:cNvPr id="9" name="Текстово поле 8">
            <a:extLst>
              <a:ext uri="{FF2B5EF4-FFF2-40B4-BE49-F238E27FC236}">
                <a16:creationId xmlns:a16="http://schemas.microsoft.com/office/drawing/2014/main" id="{E700DDFE-E822-46A0-BA7A-69D095DF53A9}"/>
              </a:ext>
            </a:extLst>
          </p:cNvPr>
          <p:cNvSpPr txBox="1"/>
          <p:nvPr/>
        </p:nvSpPr>
        <p:spPr>
          <a:xfrm>
            <a:off x="3821634" y="5563625"/>
            <a:ext cx="1247457" cy="215444"/>
          </a:xfrm>
          <a:prstGeom prst="rect">
            <a:avLst/>
          </a:prstGeom>
          <a:noFill/>
        </p:spPr>
        <p:txBody>
          <a:bodyPr wrap="none" rtlCol="0">
            <a:spAutoFit/>
          </a:bodyPr>
          <a:lstStyle/>
          <a:p>
            <a:r>
              <a:rPr lang="en-US" sz="800" i="1" dirty="0">
                <a:solidFill>
                  <a:schemeClr val="bg1">
                    <a:lumMod val="50000"/>
                  </a:schemeClr>
                </a:solidFill>
              </a:rPr>
              <a:t>Fuente:</a:t>
            </a:r>
            <a:r>
              <a:rPr lang="fr-FR" sz="800" i="1" dirty="0">
                <a:solidFill>
                  <a:schemeClr val="bg1">
                    <a:lumMod val="50000"/>
                  </a:schemeClr>
                </a:solidFill>
              </a:rPr>
              <a:t> LIBRe Foundation</a:t>
            </a:r>
          </a:p>
        </p:txBody>
      </p:sp>
      <p:pic>
        <p:nvPicPr>
          <p:cNvPr id="4" name="Afbeelding 3">
            <a:extLst>
              <a:ext uri="{FF2B5EF4-FFF2-40B4-BE49-F238E27FC236}">
                <a16:creationId xmlns:a16="http://schemas.microsoft.com/office/drawing/2014/main" id="{7AE3BC24-DB74-42D8-8498-BEDB119A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82" y="1828800"/>
            <a:ext cx="3431036" cy="3714043"/>
          </a:xfrm>
          <a:prstGeom prst="rect">
            <a:avLst/>
          </a:prstGeom>
        </p:spPr>
      </p:pic>
      <p:sp>
        <p:nvSpPr>
          <p:cNvPr id="5" name="Tekstvak 4">
            <a:extLst>
              <a:ext uri="{FF2B5EF4-FFF2-40B4-BE49-F238E27FC236}">
                <a16:creationId xmlns:a16="http://schemas.microsoft.com/office/drawing/2014/main" id="{83891107-CAD8-4D5A-9C68-B81D59030856}"/>
              </a:ext>
            </a:extLst>
          </p:cNvPr>
          <p:cNvSpPr txBox="1"/>
          <p:nvPr/>
        </p:nvSpPr>
        <p:spPr>
          <a:xfrm>
            <a:off x="3201271" y="1981200"/>
            <a:ext cx="1447800" cy="461665"/>
          </a:xfrm>
          <a:prstGeom prst="rect">
            <a:avLst/>
          </a:prstGeom>
          <a:solidFill>
            <a:schemeClr val="bg1"/>
          </a:solidFill>
        </p:spPr>
        <p:txBody>
          <a:bodyPr wrap="square" rtlCol="0">
            <a:spAutoFit/>
          </a:bodyPr>
          <a:lstStyle/>
          <a:p>
            <a:pPr algn="ctr"/>
            <a:r>
              <a:rPr lang="nl-NL" sz="2400" dirty="0">
                <a:latin typeface="Ink Free" panose="03080402000500000000" pitchFamily="66" charset="0"/>
              </a:rPr>
              <a:t>¡Hola!</a:t>
            </a: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a:extLst>
              <a:ext uri="{FF2B5EF4-FFF2-40B4-BE49-F238E27FC236}">
                <a16:creationId xmlns:a16="http://schemas.microsoft.com/office/drawing/2014/main" id="{F5382242-EE7D-4FB6-8BEF-E99FC1E9216B}"/>
              </a:ext>
            </a:extLst>
          </p:cNvPr>
          <p:cNvGrpSpPr/>
          <p:nvPr/>
        </p:nvGrpSpPr>
        <p:grpSpPr>
          <a:xfrm>
            <a:off x="4090148" y="1728582"/>
            <a:ext cx="5053852" cy="5181600"/>
            <a:chOff x="38" y="0"/>
            <a:chExt cx="6955380" cy="6751880"/>
          </a:xfrm>
        </p:grpSpPr>
        <p:sp>
          <p:nvSpPr>
            <p:cNvPr id="10" name="Freeform 25">
              <a:extLst>
                <a:ext uri="{FF2B5EF4-FFF2-40B4-BE49-F238E27FC236}">
                  <a16:creationId xmlns:a16="http://schemas.microsoft.com/office/drawing/2014/main" id="{57AE60B6-CCA3-4DA9-B381-DAD2C2C9F3C4}"/>
                </a:ext>
              </a:extLst>
            </p:cNvPr>
            <p:cNvSpPr/>
            <p:nvPr/>
          </p:nvSpPr>
          <p:spPr>
            <a:xfrm>
              <a:off x="38" y="-1"/>
              <a:ext cx="6955382" cy="6748979"/>
            </a:xfrm>
            <a:custGeom>
              <a:avLst/>
              <a:gdLst/>
              <a:ahLst/>
              <a:cxnLst>
                <a:cxn ang="0">
                  <a:pos x="wd2" y="hd2"/>
                </a:cxn>
                <a:cxn ang="5400000">
                  <a:pos x="wd2" y="hd2"/>
                </a:cxn>
                <a:cxn ang="10800000">
                  <a:pos x="wd2" y="hd2"/>
                </a:cxn>
                <a:cxn ang="16200000">
                  <a:pos x="wd2" y="hd2"/>
                </a:cxn>
              </a:cxnLst>
              <a:rect l="0" t="0" r="r" b="b"/>
              <a:pathLst>
                <a:path w="21582" h="21600" extrusionOk="0">
                  <a:moveTo>
                    <a:pt x="3567" y="19052"/>
                  </a:moveTo>
                  <a:cubicBezTo>
                    <a:pt x="4133" y="19876"/>
                    <a:pt x="4777" y="20726"/>
                    <a:pt x="5499" y="21600"/>
                  </a:cubicBezTo>
                  <a:lnTo>
                    <a:pt x="21582" y="21600"/>
                  </a:lnTo>
                  <a:cubicBezTo>
                    <a:pt x="20234" y="20937"/>
                    <a:pt x="18971" y="20252"/>
                    <a:pt x="17793" y="19543"/>
                  </a:cubicBezTo>
                  <a:cubicBezTo>
                    <a:pt x="16615" y="18834"/>
                    <a:pt x="15524" y="18115"/>
                    <a:pt x="14521" y="17386"/>
                  </a:cubicBezTo>
                  <a:cubicBezTo>
                    <a:pt x="13568" y="16696"/>
                    <a:pt x="12709" y="16012"/>
                    <a:pt x="11942" y="15334"/>
                  </a:cubicBezTo>
                  <a:cubicBezTo>
                    <a:pt x="11264" y="14740"/>
                    <a:pt x="10616" y="14111"/>
                    <a:pt x="10002" y="13448"/>
                  </a:cubicBezTo>
                  <a:cubicBezTo>
                    <a:pt x="9099" y="12500"/>
                    <a:pt x="8317" y="11438"/>
                    <a:pt x="7675" y="10286"/>
                  </a:cubicBezTo>
                  <a:cubicBezTo>
                    <a:pt x="7264" y="9554"/>
                    <a:pt x="6980" y="8753"/>
                    <a:pt x="6837" y="7920"/>
                  </a:cubicBezTo>
                  <a:cubicBezTo>
                    <a:pt x="6744" y="7355"/>
                    <a:pt x="6777" y="6775"/>
                    <a:pt x="6932" y="6225"/>
                  </a:cubicBezTo>
                  <a:cubicBezTo>
                    <a:pt x="7063" y="5788"/>
                    <a:pt x="7287" y="5388"/>
                    <a:pt x="7587" y="5053"/>
                  </a:cubicBezTo>
                  <a:cubicBezTo>
                    <a:pt x="8201" y="4431"/>
                    <a:pt x="8974" y="4004"/>
                    <a:pt x="9815" y="3822"/>
                  </a:cubicBezTo>
                  <a:cubicBezTo>
                    <a:pt x="11671" y="3359"/>
                    <a:pt x="14056" y="3537"/>
                    <a:pt x="15561" y="2852"/>
                  </a:cubicBezTo>
                  <a:cubicBezTo>
                    <a:pt x="16151" y="2583"/>
                    <a:pt x="16495" y="2178"/>
                    <a:pt x="16481" y="1795"/>
                  </a:cubicBezTo>
                  <a:cubicBezTo>
                    <a:pt x="16468" y="1413"/>
                    <a:pt x="16140" y="992"/>
                    <a:pt x="15671" y="637"/>
                  </a:cubicBezTo>
                  <a:cubicBezTo>
                    <a:pt x="14905" y="468"/>
                    <a:pt x="14060" y="236"/>
                    <a:pt x="13108" y="0"/>
                  </a:cubicBezTo>
                  <a:cubicBezTo>
                    <a:pt x="13508" y="259"/>
                    <a:pt x="13782" y="547"/>
                    <a:pt x="13818" y="822"/>
                  </a:cubicBezTo>
                  <a:cubicBezTo>
                    <a:pt x="13854" y="1098"/>
                    <a:pt x="13593" y="1337"/>
                    <a:pt x="13182" y="1487"/>
                  </a:cubicBezTo>
                  <a:cubicBezTo>
                    <a:pt x="12525" y="1680"/>
                    <a:pt x="11843" y="1763"/>
                    <a:pt x="11161" y="1733"/>
                  </a:cubicBezTo>
                  <a:cubicBezTo>
                    <a:pt x="10121" y="1695"/>
                    <a:pt x="9079" y="1716"/>
                    <a:pt x="8041" y="1798"/>
                  </a:cubicBezTo>
                  <a:cubicBezTo>
                    <a:pt x="6868" y="1912"/>
                    <a:pt x="5717" y="2201"/>
                    <a:pt x="4625" y="2657"/>
                  </a:cubicBezTo>
                  <a:cubicBezTo>
                    <a:pt x="4038" y="2903"/>
                    <a:pt x="3478" y="3214"/>
                    <a:pt x="2956" y="3584"/>
                  </a:cubicBezTo>
                  <a:cubicBezTo>
                    <a:pt x="2384" y="3992"/>
                    <a:pt x="1874" y="4485"/>
                    <a:pt x="1440" y="5046"/>
                  </a:cubicBezTo>
                  <a:cubicBezTo>
                    <a:pt x="934" y="5710"/>
                    <a:pt x="553" y="6467"/>
                    <a:pt x="317" y="7276"/>
                  </a:cubicBezTo>
                  <a:cubicBezTo>
                    <a:pt x="173" y="7771"/>
                    <a:pt x="79" y="8279"/>
                    <a:pt x="34" y="8794"/>
                  </a:cubicBezTo>
                  <a:cubicBezTo>
                    <a:pt x="-18" y="9411"/>
                    <a:pt x="-10" y="10032"/>
                    <a:pt x="57" y="10647"/>
                  </a:cubicBezTo>
                  <a:cubicBezTo>
                    <a:pt x="143" y="11420"/>
                    <a:pt x="299" y="12183"/>
                    <a:pt x="522" y="12927"/>
                  </a:cubicBezTo>
                  <a:cubicBezTo>
                    <a:pt x="809" y="13883"/>
                    <a:pt x="1174" y="14813"/>
                    <a:pt x="1613" y="15707"/>
                  </a:cubicBezTo>
                  <a:cubicBezTo>
                    <a:pt x="2183" y="16870"/>
                    <a:pt x="2836" y="17989"/>
                    <a:pt x="3567" y="19052"/>
                  </a:cubicBezTo>
                  <a:close/>
                </a:path>
              </a:pathLst>
            </a:custGeom>
            <a:solidFill>
              <a:srgbClr val="0000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1" name="Freeform 26">
              <a:extLst>
                <a:ext uri="{FF2B5EF4-FFF2-40B4-BE49-F238E27FC236}">
                  <a16:creationId xmlns:a16="http://schemas.microsoft.com/office/drawing/2014/main" id="{B12C1461-8A73-4193-8DAD-68D03853A8DD}"/>
                </a:ext>
              </a:extLst>
            </p:cNvPr>
            <p:cNvSpPr/>
            <p:nvPr/>
          </p:nvSpPr>
          <p:spPr>
            <a:xfrm>
              <a:off x="245300" y="23160"/>
              <a:ext cx="4336903" cy="6723644"/>
            </a:xfrm>
            <a:custGeom>
              <a:avLst/>
              <a:gdLst/>
              <a:ahLst/>
              <a:cxnLst>
                <a:cxn ang="0">
                  <a:pos x="wd2" y="hd2"/>
                </a:cxn>
                <a:cxn ang="5400000">
                  <a:pos x="wd2" y="hd2"/>
                </a:cxn>
                <a:cxn ang="10800000">
                  <a:pos x="wd2" y="hd2"/>
                </a:cxn>
                <a:cxn ang="16200000">
                  <a:pos x="wd2" y="hd2"/>
                </a:cxn>
              </a:cxnLst>
              <a:rect l="0" t="0" r="r" b="b"/>
              <a:pathLst>
                <a:path w="21569" h="21600" extrusionOk="0">
                  <a:moveTo>
                    <a:pt x="1274" y="13150"/>
                  </a:moveTo>
                  <a:cubicBezTo>
                    <a:pt x="1848" y="14091"/>
                    <a:pt x="2536" y="15002"/>
                    <a:pt x="3334" y="15873"/>
                  </a:cubicBezTo>
                  <a:cubicBezTo>
                    <a:pt x="4360" y="17001"/>
                    <a:pt x="5509" y="18080"/>
                    <a:pt x="6772" y="19103"/>
                  </a:cubicBezTo>
                  <a:cubicBezTo>
                    <a:pt x="7768" y="19916"/>
                    <a:pt x="8891" y="20749"/>
                    <a:pt x="10141" y="21600"/>
                  </a:cubicBezTo>
                  <a:lnTo>
                    <a:pt x="10750" y="21600"/>
                  </a:lnTo>
                  <a:cubicBezTo>
                    <a:pt x="9482" y="20757"/>
                    <a:pt x="8340" y="19930"/>
                    <a:pt x="7322" y="19121"/>
                  </a:cubicBezTo>
                  <a:cubicBezTo>
                    <a:pt x="6034" y="18106"/>
                    <a:pt x="4857" y="17034"/>
                    <a:pt x="3802" y="15912"/>
                  </a:cubicBezTo>
                  <a:cubicBezTo>
                    <a:pt x="2983" y="15047"/>
                    <a:pt x="2274" y="14140"/>
                    <a:pt x="1681" y="13201"/>
                  </a:cubicBezTo>
                  <a:cubicBezTo>
                    <a:pt x="1217" y="12471"/>
                    <a:pt x="856" y="11717"/>
                    <a:pt x="601" y="10945"/>
                  </a:cubicBezTo>
                  <a:cubicBezTo>
                    <a:pt x="400" y="10334"/>
                    <a:pt x="292" y="9710"/>
                    <a:pt x="281" y="9085"/>
                  </a:cubicBezTo>
                  <a:cubicBezTo>
                    <a:pt x="274" y="8573"/>
                    <a:pt x="347" y="8062"/>
                    <a:pt x="500" y="7560"/>
                  </a:cubicBezTo>
                  <a:cubicBezTo>
                    <a:pt x="744" y="6751"/>
                    <a:pt x="1233" y="5981"/>
                    <a:pt x="1940" y="5295"/>
                  </a:cubicBezTo>
                  <a:cubicBezTo>
                    <a:pt x="2540" y="4723"/>
                    <a:pt x="3278" y="4218"/>
                    <a:pt x="4126" y="3797"/>
                  </a:cubicBezTo>
                  <a:cubicBezTo>
                    <a:pt x="4904" y="3412"/>
                    <a:pt x="5750" y="3086"/>
                    <a:pt x="6646" y="2828"/>
                  </a:cubicBezTo>
                  <a:cubicBezTo>
                    <a:pt x="8323" y="2352"/>
                    <a:pt x="10105" y="2047"/>
                    <a:pt x="11927" y="1925"/>
                  </a:cubicBezTo>
                  <a:cubicBezTo>
                    <a:pt x="13604" y="1840"/>
                    <a:pt x="15287" y="1824"/>
                    <a:pt x="16967" y="1879"/>
                  </a:cubicBezTo>
                  <a:cubicBezTo>
                    <a:pt x="18138" y="1915"/>
                    <a:pt x="19310" y="1823"/>
                    <a:pt x="20434" y="1609"/>
                  </a:cubicBezTo>
                  <a:cubicBezTo>
                    <a:pt x="21154" y="1446"/>
                    <a:pt x="21593" y="1165"/>
                    <a:pt x="21568" y="893"/>
                  </a:cubicBezTo>
                  <a:cubicBezTo>
                    <a:pt x="21543" y="621"/>
                    <a:pt x="21085" y="295"/>
                    <a:pt x="20434" y="19"/>
                  </a:cubicBezTo>
                  <a:lnTo>
                    <a:pt x="20311" y="0"/>
                  </a:lnTo>
                  <a:cubicBezTo>
                    <a:pt x="20963" y="272"/>
                    <a:pt x="21413" y="574"/>
                    <a:pt x="21445" y="865"/>
                  </a:cubicBezTo>
                  <a:cubicBezTo>
                    <a:pt x="21478" y="1156"/>
                    <a:pt x="21039" y="1409"/>
                    <a:pt x="20337" y="1563"/>
                  </a:cubicBezTo>
                  <a:cubicBezTo>
                    <a:pt x="19226" y="1772"/>
                    <a:pt x="18069" y="1861"/>
                    <a:pt x="16913" y="1825"/>
                  </a:cubicBezTo>
                  <a:cubicBezTo>
                    <a:pt x="15233" y="1774"/>
                    <a:pt x="13550" y="1791"/>
                    <a:pt x="11873" y="1877"/>
                  </a:cubicBezTo>
                  <a:cubicBezTo>
                    <a:pt x="10045" y="2003"/>
                    <a:pt x="8257" y="2310"/>
                    <a:pt x="6574" y="2788"/>
                  </a:cubicBezTo>
                  <a:cubicBezTo>
                    <a:pt x="5666" y="3045"/>
                    <a:pt x="4808" y="3370"/>
                    <a:pt x="4018" y="3755"/>
                  </a:cubicBezTo>
                  <a:cubicBezTo>
                    <a:pt x="3158" y="4175"/>
                    <a:pt x="2405" y="4677"/>
                    <a:pt x="1786" y="5246"/>
                  </a:cubicBezTo>
                  <a:cubicBezTo>
                    <a:pt x="1055" y="5928"/>
                    <a:pt x="538" y="6696"/>
                    <a:pt x="266" y="7506"/>
                  </a:cubicBezTo>
                  <a:cubicBezTo>
                    <a:pt x="97" y="8007"/>
                    <a:pt x="8" y="8517"/>
                    <a:pt x="0" y="9029"/>
                  </a:cubicBezTo>
                  <a:cubicBezTo>
                    <a:pt x="-7" y="9653"/>
                    <a:pt x="81" y="10277"/>
                    <a:pt x="263" y="10890"/>
                  </a:cubicBezTo>
                  <a:cubicBezTo>
                    <a:pt x="493" y="11661"/>
                    <a:pt x="832" y="12418"/>
                    <a:pt x="1274" y="13150"/>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2" name="Freeform 27">
              <a:extLst>
                <a:ext uri="{FF2B5EF4-FFF2-40B4-BE49-F238E27FC236}">
                  <a16:creationId xmlns:a16="http://schemas.microsoft.com/office/drawing/2014/main" id="{441AA605-F695-4817-ABB9-CB903B1DC0CD}"/>
                </a:ext>
              </a:extLst>
            </p:cNvPr>
            <p:cNvSpPr/>
            <p:nvPr/>
          </p:nvSpPr>
          <p:spPr>
            <a:xfrm>
              <a:off x="1831398" y="173716"/>
              <a:ext cx="4332877" cy="6574538"/>
            </a:xfrm>
            <a:custGeom>
              <a:avLst/>
              <a:gdLst/>
              <a:ahLst/>
              <a:cxnLst>
                <a:cxn ang="0">
                  <a:pos x="wd2" y="hd2"/>
                </a:cxn>
                <a:cxn ang="5400000">
                  <a:pos x="wd2" y="hd2"/>
                </a:cxn>
                <a:cxn ang="10800000">
                  <a:pos x="wd2" y="hd2"/>
                </a:cxn>
                <a:cxn ang="16200000">
                  <a:pos x="wd2" y="hd2"/>
                </a:cxn>
              </a:cxnLst>
              <a:rect l="0" t="0" r="r" b="b"/>
              <a:pathLst>
                <a:path w="21596" h="21600" extrusionOk="0">
                  <a:moveTo>
                    <a:pt x="3860" y="12768"/>
                  </a:moveTo>
                  <a:cubicBezTo>
                    <a:pt x="4732" y="13481"/>
                    <a:pt x="5664" y="14160"/>
                    <a:pt x="6653" y="14803"/>
                  </a:cubicBezTo>
                  <a:cubicBezTo>
                    <a:pt x="7881" y="15603"/>
                    <a:pt x="9171" y="16360"/>
                    <a:pt x="10516" y="17072"/>
                  </a:cubicBezTo>
                  <a:cubicBezTo>
                    <a:pt x="12039" y="17881"/>
                    <a:pt x="13731" y="18699"/>
                    <a:pt x="15603" y="19514"/>
                  </a:cubicBezTo>
                  <a:cubicBezTo>
                    <a:pt x="17220" y="20218"/>
                    <a:pt x="18960" y="20914"/>
                    <a:pt x="20824" y="21600"/>
                  </a:cubicBezTo>
                  <a:lnTo>
                    <a:pt x="21596" y="21600"/>
                  </a:lnTo>
                  <a:cubicBezTo>
                    <a:pt x="19695" y="20917"/>
                    <a:pt x="17909" y="20221"/>
                    <a:pt x="16253" y="19514"/>
                  </a:cubicBezTo>
                  <a:cubicBezTo>
                    <a:pt x="14377" y="18712"/>
                    <a:pt x="12670" y="17911"/>
                    <a:pt x="11133" y="17110"/>
                  </a:cubicBezTo>
                  <a:cubicBezTo>
                    <a:pt x="9772" y="16407"/>
                    <a:pt x="8466" y="15660"/>
                    <a:pt x="7219" y="14870"/>
                  </a:cubicBezTo>
                  <a:cubicBezTo>
                    <a:pt x="6212" y="14232"/>
                    <a:pt x="5261" y="13557"/>
                    <a:pt x="4369" y="12849"/>
                  </a:cubicBezTo>
                  <a:cubicBezTo>
                    <a:pt x="3073" y="11844"/>
                    <a:pt x="1999" y="10723"/>
                    <a:pt x="1180" y="9519"/>
                  </a:cubicBezTo>
                  <a:cubicBezTo>
                    <a:pt x="655" y="8753"/>
                    <a:pt x="357" y="7929"/>
                    <a:pt x="299" y="7089"/>
                  </a:cubicBezTo>
                  <a:cubicBezTo>
                    <a:pt x="271" y="6499"/>
                    <a:pt x="444" y="5912"/>
                    <a:pt x="804" y="5372"/>
                  </a:cubicBezTo>
                  <a:cubicBezTo>
                    <a:pt x="1117" y="4927"/>
                    <a:pt x="1564" y="4529"/>
                    <a:pt x="2118" y="4202"/>
                  </a:cubicBezTo>
                  <a:cubicBezTo>
                    <a:pt x="3224" y="3594"/>
                    <a:pt x="4550" y="3185"/>
                    <a:pt x="5967" y="3013"/>
                  </a:cubicBezTo>
                  <a:cubicBezTo>
                    <a:pt x="9012" y="2585"/>
                    <a:pt x="12851" y="2854"/>
                    <a:pt x="15315" y="2193"/>
                  </a:cubicBezTo>
                  <a:cubicBezTo>
                    <a:pt x="16264" y="1938"/>
                    <a:pt x="16834" y="1541"/>
                    <a:pt x="16830" y="1165"/>
                  </a:cubicBezTo>
                  <a:cubicBezTo>
                    <a:pt x="16826" y="790"/>
                    <a:pt x="16321" y="371"/>
                    <a:pt x="15589" y="14"/>
                  </a:cubicBezTo>
                  <a:lnTo>
                    <a:pt x="15495" y="0"/>
                  </a:lnTo>
                  <a:cubicBezTo>
                    <a:pt x="16217" y="352"/>
                    <a:pt x="16722" y="751"/>
                    <a:pt x="16722" y="1141"/>
                  </a:cubicBezTo>
                  <a:cubicBezTo>
                    <a:pt x="16722" y="1531"/>
                    <a:pt x="16155" y="1907"/>
                    <a:pt x="15203" y="2159"/>
                  </a:cubicBezTo>
                  <a:cubicBezTo>
                    <a:pt x="14067" y="2461"/>
                    <a:pt x="12472" y="2604"/>
                    <a:pt x="10747" y="2666"/>
                  </a:cubicBezTo>
                  <a:cubicBezTo>
                    <a:pt x="9023" y="2728"/>
                    <a:pt x="7334" y="2742"/>
                    <a:pt x="5844" y="2944"/>
                  </a:cubicBezTo>
                  <a:cubicBezTo>
                    <a:pt x="4412" y="3118"/>
                    <a:pt x="3070" y="3527"/>
                    <a:pt x="1941" y="4133"/>
                  </a:cubicBezTo>
                  <a:cubicBezTo>
                    <a:pt x="1373" y="4458"/>
                    <a:pt x="909" y="4854"/>
                    <a:pt x="577" y="5298"/>
                  </a:cubicBezTo>
                  <a:cubicBezTo>
                    <a:pt x="193" y="5833"/>
                    <a:pt x="-4" y="6417"/>
                    <a:pt x="0" y="7008"/>
                  </a:cubicBezTo>
                  <a:cubicBezTo>
                    <a:pt x="23" y="7844"/>
                    <a:pt x="290" y="8669"/>
                    <a:pt x="786" y="9439"/>
                  </a:cubicBezTo>
                  <a:cubicBezTo>
                    <a:pt x="1565" y="10639"/>
                    <a:pt x="2600" y="11760"/>
                    <a:pt x="3860" y="12768"/>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3" name="Freeform 28">
              <a:extLst>
                <a:ext uri="{FF2B5EF4-FFF2-40B4-BE49-F238E27FC236}">
                  <a16:creationId xmlns:a16="http://schemas.microsoft.com/office/drawing/2014/main" id="{8969488F-C255-449C-A89E-60432021BBFD}"/>
                </a:ext>
              </a:extLst>
            </p:cNvPr>
            <p:cNvSpPr/>
            <p:nvPr/>
          </p:nvSpPr>
          <p:spPr>
            <a:xfrm>
              <a:off x="994066" y="102786"/>
              <a:ext cx="3925959" cy="6649095"/>
            </a:xfrm>
            <a:custGeom>
              <a:avLst/>
              <a:gdLst/>
              <a:ahLst/>
              <a:cxnLst>
                <a:cxn ang="0">
                  <a:pos x="wd2" y="hd2"/>
                </a:cxn>
                <a:cxn ang="5400000">
                  <a:pos x="wd2" y="hd2"/>
                </a:cxn>
                <a:cxn ang="10800000">
                  <a:pos x="wd2" y="hd2"/>
                </a:cxn>
                <a:cxn ang="16200000">
                  <a:pos x="wd2" y="hd2"/>
                </a:cxn>
              </a:cxnLst>
              <a:rect l="0" t="0" r="r" b="b"/>
              <a:pathLst>
                <a:path w="21525" h="21600" extrusionOk="0">
                  <a:moveTo>
                    <a:pt x="443" y="9836"/>
                  </a:moveTo>
                  <a:cubicBezTo>
                    <a:pt x="722" y="10470"/>
                    <a:pt x="1094" y="11089"/>
                    <a:pt x="1555" y="11684"/>
                  </a:cubicBezTo>
                  <a:cubicBezTo>
                    <a:pt x="2146" y="12448"/>
                    <a:pt x="2836" y="13184"/>
                    <a:pt x="3618" y="13885"/>
                  </a:cubicBezTo>
                  <a:cubicBezTo>
                    <a:pt x="4612" y="14776"/>
                    <a:pt x="5703" y="15628"/>
                    <a:pt x="6885" y="16434"/>
                  </a:cubicBezTo>
                  <a:cubicBezTo>
                    <a:pt x="8385" y="17457"/>
                    <a:pt x="9984" y="18427"/>
                    <a:pt x="11675" y="19340"/>
                  </a:cubicBezTo>
                  <a:cubicBezTo>
                    <a:pt x="13051" y="20085"/>
                    <a:pt x="14559" y="20838"/>
                    <a:pt x="16199" y="21600"/>
                  </a:cubicBezTo>
                  <a:lnTo>
                    <a:pt x="17973" y="21600"/>
                  </a:lnTo>
                  <a:cubicBezTo>
                    <a:pt x="16288" y="20846"/>
                    <a:pt x="14731" y="20105"/>
                    <a:pt x="13302" y="19376"/>
                  </a:cubicBezTo>
                  <a:cubicBezTo>
                    <a:pt x="11561" y="18492"/>
                    <a:pt x="9908" y="17550"/>
                    <a:pt x="8349" y="16554"/>
                  </a:cubicBezTo>
                  <a:cubicBezTo>
                    <a:pt x="7112" y="15762"/>
                    <a:pt x="5961" y="14925"/>
                    <a:pt x="4900" y="14047"/>
                  </a:cubicBezTo>
                  <a:cubicBezTo>
                    <a:pt x="4071" y="13358"/>
                    <a:pt x="3327" y="12634"/>
                    <a:pt x="2674" y="11882"/>
                  </a:cubicBezTo>
                  <a:cubicBezTo>
                    <a:pt x="2160" y="11290"/>
                    <a:pt x="1731" y="10674"/>
                    <a:pt x="1392" y="10040"/>
                  </a:cubicBezTo>
                  <a:cubicBezTo>
                    <a:pt x="1118" y="9532"/>
                    <a:pt x="929" y="9008"/>
                    <a:pt x="828" y="8477"/>
                  </a:cubicBezTo>
                  <a:cubicBezTo>
                    <a:pt x="657" y="7688"/>
                    <a:pt x="770" y="6887"/>
                    <a:pt x="1158" y="6125"/>
                  </a:cubicBezTo>
                  <a:cubicBezTo>
                    <a:pt x="1479" y="5534"/>
                    <a:pt x="1995" y="4986"/>
                    <a:pt x="2678" y="4515"/>
                  </a:cubicBezTo>
                  <a:cubicBezTo>
                    <a:pt x="3292" y="4095"/>
                    <a:pt x="4012" y="3734"/>
                    <a:pt x="4813" y="3445"/>
                  </a:cubicBezTo>
                  <a:cubicBezTo>
                    <a:pt x="6357" y="2907"/>
                    <a:pt x="8064" y="2553"/>
                    <a:pt x="9837" y="2403"/>
                  </a:cubicBezTo>
                  <a:cubicBezTo>
                    <a:pt x="11580" y="2243"/>
                    <a:pt x="13409" y="2295"/>
                    <a:pt x="15310" y="2297"/>
                  </a:cubicBezTo>
                  <a:cubicBezTo>
                    <a:pt x="16883" y="2329"/>
                    <a:pt x="18455" y="2208"/>
                    <a:pt x="19961" y="1938"/>
                  </a:cubicBezTo>
                  <a:cubicBezTo>
                    <a:pt x="20922" y="1731"/>
                    <a:pt x="21521" y="1390"/>
                    <a:pt x="21525" y="1063"/>
                  </a:cubicBezTo>
                  <a:cubicBezTo>
                    <a:pt x="21529" y="736"/>
                    <a:pt x="21017" y="357"/>
                    <a:pt x="20263" y="42"/>
                  </a:cubicBezTo>
                  <a:lnTo>
                    <a:pt x="19973" y="0"/>
                  </a:lnTo>
                  <a:cubicBezTo>
                    <a:pt x="20719" y="313"/>
                    <a:pt x="21231" y="663"/>
                    <a:pt x="21227" y="997"/>
                  </a:cubicBezTo>
                  <a:cubicBezTo>
                    <a:pt x="21223" y="1331"/>
                    <a:pt x="20644" y="1646"/>
                    <a:pt x="19707" y="1846"/>
                  </a:cubicBezTo>
                  <a:cubicBezTo>
                    <a:pt x="18238" y="2109"/>
                    <a:pt x="16705" y="2225"/>
                    <a:pt x="15171" y="2189"/>
                  </a:cubicBezTo>
                  <a:cubicBezTo>
                    <a:pt x="13282" y="2189"/>
                    <a:pt x="11449" y="2119"/>
                    <a:pt x="9679" y="2271"/>
                  </a:cubicBezTo>
                  <a:cubicBezTo>
                    <a:pt x="7866" y="2416"/>
                    <a:pt x="6116" y="2762"/>
                    <a:pt x="4519" y="3290"/>
                  </a:cubicBezTo>
                  <a:cubicBezTo>
                    <a:pt x="3687" y="3573"/>
                    <a:pt x="2930" y="3928"/>
                    <a:pt x="2273" y="4343"/>
                  </a:cubicBezTo>
                  <a:cubicBezTo>
                    <a:pt x="1544" y="4805"/>
                    <a:pt x="973" y="5347"/>
                    <a:pt x="590" y="5937"/>
                  </a:cubicBezTo>
                  <a:cubicBezTo>
                    <a:pt x="122" y="6689"/>
                    <a:pt x="-71" y="7490"/>
                    <a:pt x="23" y="8289"/>
                  </a:cubicBezTo>
                  <a:cubicBezTo>
                    <a:pt x="78" y="8811"/>
                    <a:pt x="219" y="9329"/>
                    <a:pt x="443" y="9836"/>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14" name="Group">
            <a:extLst>
              <a:ext uri="{FF2B5EF4-FFF2-40B4-BE49-F238E27FC236}">
                <a16:creationId xmlns:a16="http://schemas.microsoft.com/office/drawing/2014/main" id="{06478FCC-627D-490A-ADFD-F0E876F8B2CB}"/>
              </a:ext>
            </a:extLst>
          </p:cNvPr>
          <p:cNvGrpSpPr/>
          <p:nvPr/>
        </p:nvGrpSpPr>
        <p:grpSpPr>
          <a:xfrm>
            <a:off x="2864462" y="3284746"/>
            <a:ext cx="1728558" cy="1270502"/>
            <a:chOff x="-1" y="-2"/>
            <a:chExt cx="2378933" cy="1655527"/>
          </a:xfrm>
        </p:grpSpPr>
        <p:pic>
          <p:nvPicPr>
            <p:cNvPr id="15" name="TinyPPT_8.png" descr="TinyPPT_8.png">
              <a:extLst>
                <a:ext uri="{FF2B5EF4-FFF2-40B4-BE49-F238E27FC236}">
                  <a16:creationId xmlns:a16="http://schemas.microsoft.com/office/drawing/2014/main" id="{314CE9B0-9ED5-40CE-92E1-4A1E2235163D}"/>
                </a:ext>
              </a:extLst>
            </p:cNvPr>
            <p:cNvPicPr>
              <a:picLocks noChangeAspect="1"/>
            </p:cNvPicPr>
            <p:nvPr/>
          </p:nvPicPr>
          <p:blipFill>
            <a:blip r:embed="rId3">
              <a:alphaModFix amt="85611"/>
            </a:blip>
            <a:stretch>
              <a:fillRect/>
            </a:stretch>
          </p:blipFill>
          <p:spPr>
            <a:xfrm>
              <a:off x="244889" y="1487054"/>
              <a:ext cx="2134043" cy="168471"/>
            </a:xfrm>
            <a:prstGeom prst="rect">
              <a:avLst/>
            </a:prstGeom>
            <a:ln w="12700" cap="flat">
              <a:noFill/>
              <a:miter lim="400000"/>
            </a:ln>
            <a:effectLst/>
          </p:spPr>
        </p:pic>
        <p:sp>
          <p:nvSpPr>
            <p:cNvPr id="16" name="Teardrop 3">
              <a:extLst>
                <a:ext uri="{FF2B5EF4-FFF2-40B4-BE49-F238E27FC236}">
                  <a16:creationId xmlns:a16="http://schemas.microsoft.com/office/drawing/2014/main" id="{DBA9A195-1D51-4B46-BF17-7FC2EC389C2B}"/>
                </a:ext>
              </a:extLst>
            </p:cNvPr>
            <p:cNvSpPr/>
            <p:nvPr/>
          </p:nvSpPr>
          <p:spPr>
            <a:xfrm rot="10800000" flipH="1">
              <a:off x="-1" y="-2"/>
              <a:ext cx="1569490" cy="15694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6">
                <a:lumMod val="75000"/>
              </a:schemeClr>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7" name="Oval 9">
              <a:extLst>
                <a:ext uri="{FF2B5EF4-FFF2-40B4-BE49-F238E27FC236}">
                  <a16:creationId xmlns:a16="http://schemas.microsoft.com/office/drawing/2014/main" id="{A917E8EE-0B93-4FA0-A061-5E40E021F757}"/>
                </a:ext>
              </a:extLst>
            </p:cNvPr>
            <p:cNvSpPr/>
            <p:nvPr/>
          </p:nvSpPr>
          <p:spPr>
            <a:xfrm>
              <a:off x="203968" y="212846"/>
              <a:ext cx="1094346" cy="109434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18" name="Group">
            <a:extLst>
              <a:ext uri="{FF2B5EF4-FFF2-40B4-BE49-F238E27FC236}">
                <a16:creationId xmlns:a16="http://schemas.microsoft.com/office/drawing/2014/main" id="{060EB849-28AC-4C0B-8E69-E3EA014AF5AF}"/>
              </a:ext>
            </a:extLst>
          </p:cNvPr>
          <p:cNvGrpSpPr/>
          <p:nvPr/>
        </p:nvGrpSpPr>
        <p:grpSpPr>
          <a:xfrm>
            <a:off x="3275688" y="2251217"/>
            <a:ext cx="1368993" cy="963486"/>
            <a:chOff x="-1" y="-1"/>
            <a:chExt cx="1825322" cy="1284647"/>
          </a:xfrm>
        </p:grpSpPr>
        <p:pic>
          <p:nvPicPr>
            <p:cNvPr id="19" name="TinyPPT_8.png" descr="TinyPPT_8.png">
              <a:extLst>
                <a:ext uri="{FF2B5EF4-FFF2-40B4-BE49-F238E27FC236}">
                  <a16:creationId xmlns:a16="http://schemas.microsoft.com/office/drawing/2014/main" id="{8F76BDE8-B0FF-4EF4-AC4B-C9BD3D55F414}"/>
                </a:ext>
              </a:extLst>
            </p:cNvPr>
            <p:cNvPicPr>
              <a:picLocks noChangeAspect="1"/>
            </p:cNvPicPr>
            <p:nvPr/>
          </p:nvPicPr>
          <p:blipFill>
            <a:blip r:embed="rId3">
              <a:alphaModFix amt="85611"/>
            </a:blip>
            <a:stretch>
              <a:fillRect/>
            </a:stretch>
          </p:blipFill>
          <p:spPr>
            <a:xfrm>
              <a:off x="101956" y="1131719"/>
              <a:ext cx="1723365" cy="152927"/>
            </a:xfrm>
            <a:prstGeom prst="rect">
              <a:avLst/>
            </a:prstGeom>
            <a:ln w="12700" cap="flat">
              <a:noFill/>
              <a:miter lim="400000"/>
            </a:ln>
            <a:effectLst/>
          </p:spPr>
        </p:pic>
        <p:sp>
          <p:nvSpPr>
            <p:cNvPr id="20" name="Teardrop 17">
              <a:extLst>
                <a:ext uri="{FF2B5EF4-FFF2-40B4-BE49-F238E27FC236}">
                  <a16:creationId xmlns:a16="http://schemas.microsoft.com/office/drawing/2014/main" id="{2B369532-D97F-431E-9E24-381A8B2D2ABF}"/>
                </a:ext>
              </a:extLst>
            </p:cNvPr>
            <p:cNvSpPr/>
            <p:nvPr/>
          </p:nvSpPr>
          <p:spPr>
            <a:xfrm rot="10800000" flipH="1">
              <a:off x="-2" y="-2"/>
              <a:ext cx="1206620" cy="12066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1" name="Oval 18">
              <a:extLst>
                <a:ext uri="{FF2B5EF4-FFF2-40B4-BE49-F238E27FC236}">
                  <a16:creationId xmlns:a16="http://schemas.microsoft.com/office/drawing/2014/main" id="{C82CD8DB-39EE-4FE4-9F3D-FCCC8563530F}"/>
                </a:ext>
              </a:extLst>
            </p:cNvPr>
            <p:cNvSpPr/>
            <p:nvPr/>
          </p:nvSpPr>
          <p:spPr>
            <a:xfrm>
              <a:off x="185895" y="152874"/>
              <a:ext cx="841331" cy="841331"/>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2" name="Group">
            <a:extLst>
              <a:ext uri="{FF2B5EF4-FFF2-40B4-BE49-F238E27FC236}">
                <a16:creationId xmlns:a16="http://schemas.microsoft.com/office/drawing/2014/main" id="{F7105717-1FC1-485A-86B3-69284601B044}"/>
              </a:ext>
            </a:extLst>
          </p:cNvPr>
          <p:cNvGrpSpPr/>
          <p:nvPr/>
        </p:nvGrpSpPr>
        <p:grpSpPr>
          <a:xfrm>
            <a:off x="5355665" y="2429537"/>
            <a:ext cx="1507541" cy="1148386"/>
            <a:chOff x="0" y="0"/>
            <a:chExt cx="2074757" cy="1496400"/>
          </a:xfrm>
        </p:grpSpPr>
        <p:pic>
          <p:nvPicPr>
            <p:cNvPr id="23" name="TinyPPT_8.png" descr="TinyPPT_8.png">
              <a:extLst>
                <a:ext uri="{FF2B5EF4-FFF2-40B4-BE49-F238E27FC236}">
                  <a16:creationId xmlns:a16="http://schemas.microsoft.com/office/drawing/2014/main" id="{DB5F9156-04A9-4D27-9DDB-638D95D85E3A}"/>
                </a:ext>
              </a:extLst>
            </p:cNvPr>
            <p:cNvPicPr>
              <a:picLocks noChangeAspect="1"/>
            </p:cNvPicPr>
            <p:nvPr/>
          </p:nvPicPr>
          <p:blipFill>
            <a:blip r:embed="rId3">
              <a:alphaModFix amt="85611"/>
            </a:blip>
            <a:stretch>
              <a:fillRect/>
            </a:stretch>
          </p:blipFill>
          <p:spPr>
            <a:xfrm>
              <a:off x="-1" y="1343761"/>
              <a:ext cx="1893453" cy="152640"/>
            </a:xfrm>
            <a:prstGeom prst="rect">
              <a:avLst/>
            </a:prstGeom>
            <a:ln w="12700" cap="flat">
              <a:noFill/>
              <a:miter lim="400000"/>
            </a:ln>
            <a:effectLst/>
          </p:spPr>
        </p:pic>
        <p:sp>
          <p:nvSpPr>
            <p:cNvPr id="24" name="Teardrop 22">
              <a:extLst>
                <a:ext uri="{FF2B5EF4-FFF2-40B4-BE49-F238E27FC236}">
                  <a16:creationId xmlns:a16="http://schemas.microsoft.com/office/drawing/2014/main" id="{4DB7B785-39D6-475D-B403-0FA5DF9E343E}"/>
                </a:ext>
              </a:extLst>
            </p:cNvPr>
            <p:cNvSpPr/>
            <p:nvPr/>
          </p:nvSpPr>
          <p:spPr>
            <a:xfrm rot="10800000">
              <a:off x="663084" y="0"/>
              <a:ext cx="1411673" cy="14116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B0F0"/>
            </a:solidFill>
            <a:ln w="12700" cap="flat">
              <a:solidFill>
                <a:srgbClr val="00B0F0"/>
              </a:solid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5" name="Oval 23">
              <a:extLst>
                <a:ext uri="{FF2B5EF4-FFF2-40B4-BE49-F238E27FC236}">
                  <a16:creationId xmlns:a16="http://schemas.microsoft.com/office/drawing/2014/main" id="{06FFB47D-244E-4041-AA14-647A44B4DA50}"/>
                </a:ext>
              </a:extLst>
            </p:cNvPr>
            <p:cNvSpPr/>
            <p:nvPr/>
          </p:nvSpPr>
          <p:spPr>
            <a:xfrm flipH="1">
              <a:off x="883526" y="186687"/>
              <a:ext cx="984307" cy="984307"/>
            </a:xfrm>
            <a:prstGeom prst="ellipse">
              <a:avLst/>
            </a:prstGeom>
            <a:gradFill flip="none" rotWithShape="1">
              <a:gsLst>
                <a:gs pos="40">
                  <a:srgbClr val="CDD5D8"/>
                </a:gs>
                <a:gs pos="28388">
                  <a:srgbClr val="E6EAEB"/>
                </a:gs>
                <a:gs pos="68746">
                  <a:srgbClr val="FFFFFF"/>
                </a:gs>
              </a:gsLst>
              <a:lin ang="1870387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6" name="Group">
            <a:extLst>
              <a:ext uri="{FF2B5EF4-FFF2-40B4-BE49-F238E27FC236}">
                <a16:creationId xmlns:a16="http://schemas.microsoft.com/office/drawing/2014/main" id="{D0ACF2E8-1A26-40F0-953D-BB259D2E2448}"/>
              </a:ext>
            </a:extLst>
          </p:cNvPr>
          <p:cNvGrpSpPr/>
          <p:nvPr/>
        </p:nvGrpSpPr>
        <p:grpSpPr>
          <a:xfrm>
            <a:off x="5783264" y="3889685"/>
            <a:ext cx="1891265" cy="1398894"/>
            <a:chOff x="0" y="-1"/>
            <a:chExt cx="2602856" cy="1822826"/>
          </a:xfrm>
        </p:grpSpPr>
        <p:pic>
          <p:nvPicPr>
            <p:cNvPr id="27" name="TinyPPT_8.png" descr="TinyPPT_8.png">
              <a:extLst>
                <a:ext uri="{FF2B5EF4-FFF2-40B4-BE49-F238E27FC236}">
                  <a16:creationId xmlns:a16="http://schemas.microsoft.com/office/drawing/2014/main" id="{5BCF0BF3-0347-4C68-8937-BC123095C5C0}"/>
                </a:ext>
              </a:extLst>
            </p:cNvPr>
            <p:cNvPicPr>
              <a:picLocks noChangeAspect="1"/>
            </p:cNvPicPr>
            <p:nvPr/>
          </p:nvPicPr>
          <p:blipFill>
            <a:blip r:embed="rId3">
              <a:alphaModFix amt="85611"/>
            </a:blip>
            <a:stretch>
              <a:fillRect/>
            </a:stretch>
          </p:blipFill>
          <p:spPr>
            <a:xfrm>
              <a:off x="0" y="1654554"/>
              <a:ext cx="2465522" cy="168271"/>
            </a:xfrm>
            <a:prstGeom prst="rect">
              <a:avLst/>
            </a:prstGeom>
            <a:ln w="12700" cap="flat">
              <a:noFill/>
              <a:miter lim="400000"/>
            </a:ln>
            <a:effectLst/>
          </p:spPr>
        </p:pic>
        <p:sp>
          <p:nvSpPr>
            <p:cNvPr id="28" name="Teardrop 25">
              <a:extLst>
                <a:ext uri="{FF2B5EF4-FFF2-40B4-BE49-F238E27FC236}">
                  <a16:creationId xmlns:a16="http://schemas.microsoft.com/office/drawing/2014/main" id="{E119B44C-0ABB-4402-9B4F-1C45C0DBCAFB}"/>
                </a:ext>
              </a:extLst>
            </p:cNvPr>
            <p:cNvSpPr/>
            <p:nvPr/>
          </p:nvSpPr>
          <p:spPr>
            <a:xfrm rot="10800000">
              <a:off x="879324" y="-1"/>
              <a:ext cx="1723532" cy="1723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CC3399"/>
            </a:solidFill>
            <a:ln w="12700" cap="flat">
              <a:noFill/>
              <a:miter lim="400000"/>
            </a:ln>
            <a:effectLst/>
          </p:spPr>
          <p:txBody>
            <a:bodyPr wrap="square" lIns="34289" tIns="34289" rIns="34289" bIns="34289" numCol="1" anchor="ctr">
              <a:noAutofit/>
            </a:bodyPr>
            <a:lstStyle/>
            <a:p>
              <a:endParaRPr sz="1350"/>
            </a:p>
          </p:txBody>
        </p:sp>
        <p:sp>
          <p:nvSpPr>
            <p:cNvPr id="29" name="Oval 26">
              <a:extLst>
                <a:ext uri="{FF2B5EF4-FFF2-40B4-BE49-F238E27FC236}">
                  <a16:creationId xmlns:a16="http://schemas.microsoft.com/office/drawing/2014/main" id="{9E9927FC-91AA-4A00-AB92-C65DC4D812BD}"/>
                </a:ext>
              </a:extLst>
            </p:cNvPr>
            <p:cNvSpPr/>
            <p:nvPr/>
          </p:nvSpPr>
          <p:spPr>
            <a:xfrm flipH="1">
              <a:off x="1117937" y="254708"/>
              <a:ext cx="1201752" cy="1201753"/>
            </a:xfrm>
            <a:prstGeom prst="ellipse">
              <a:avLst/>
            </a:prstGeom>
            <a:gradFill flip="none" rotWithShape="1">
              <a:gsLst>
                <a:gs pos="31253">
                  <a:srgbClr val="FFFFFF"/>
                </a:gs>
                <a:gs pos="71612">
                  <a:srgbClr val="E6EAEB"/>
                </a:gs>
                <a:gs pos="99960">
                  <a:srgbClr val="CDD5D8"/>
                </a:gs>
              </a:gsLst>
              <a:lin ang="758604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30" name="Group">
            <a:extLst>
              <a:ext uri="{FF2B5EF4-FFF2-40B4-BE49-F238E27FC236}">
                <a16:creationId xmlns:a16="http://schemas.microsoft.com/office/drawing/2014/main" id="{F5BC6441-A512-4012-93DD-6A3704732AFA}"/>
              </a:ext>
            </a:extLst>
          </p:cNvPr>
          <p:cNvGrpSpPr/>
          <p:nvPr/>
        </p:nvGrpSpPr>
        <p:grpSpPr>
          <a:xfrm>
            <a:off x="3304590" y="4854143"/>
            <a:ext cx="2273923" cy="1606912"/>
            <a:chOff x="-1" y="-1"/>
            <a:chExt cx="3129492" cy="2093885"/>
          </a:xfrm>
        </p:grpSpPr>
        <p:pic>
          <p:nvPicPr>
            <p:cNvPr id="31" name="TinyPPT_8.png" descr="TinyPPT_8.png">
              <a:extLst>
                <a:ext uri="{FF2B5EF4-FFF2-40B4-BE49-F238E27FC236}">
                  <a16:creationId xmlns:a16="http://schemas.microsoft.com/office/drawing/2014/main" id="{E8BAC197-8188-41B2-B9BE-00AAB6952EDD}"/>
                </a:ext>
              </a:extLst>
            </p:cNvPr>
            <p:cNvPicPr>
              <a:picLocks noChangeAspect="1"/>
            </p:cNvPicPr>
            <p:nvPr/>
          </p:nvPicPr>
          <p:blipFill>
            <a:blip r:embed="rId3">
              <a:alphaModFix amt="85611"/>
            </a:blip>
            <a:stretch>
              <a:fillRect/>
            </a:stretch>
          </p:blipFill>
          <p:spPr>
            <a:xfrm>
              <a:off x="273937" y="1925499"/>
              <a:ext cx="2855555" cy="168386"/>
            </a:xfrm>
            <a:prstGeom prst="rect">
              <a:avLst/>
            </a:prstGeom>
            <a:ln w="12700" cap="flat">
              <a:noFill/>
              <a:miter lim="400000"/>
            </a:ln>
            <a:effectLst/>
          </p:spPr>
        </p:pic>
        <p:sp>
          <p:nvSpPr>
            <p:cNvPr id="32" name="Teardrop 37">
              <a:extLst>
                <a:ext uri="{FF2B5EF4-FFF2-40B4-BE49-F238E27FC236}">
                  <a16:creationId xmlns:a16="http://schemas.microsoft.com/office/drawing/2014/main" id="{F9079F74-35B6-4D2B-81FF-78774AEF9D33}"/>
                </a:ext>
              </a:extLst>
            </p:cNvPr>
            <p:cNvSpPr/>
            <p:nvPr/>
          </p:nvSpPr>
          <p:spPr>
            <a:xfrm rot="10800000" flipH="1">
              <a:off x="-1" y="-1"/>
              <a:ext cx="2003559" cy="20035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66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33" name="Oval 38">
              <a:extLst>
                <a:ext uri="{FF2B5EF4-FFF2-40B4-BE49-F238E27FC236}">
                  <a16:creationId xmlns:a16="http://schemas.microsoft.com/office/drawing/2014/main" id="{853583CA-AB0A-4A16-B5CE-05DC03753AA6}"/>
                </a:ext>
              </a:extLst>
            </p:cNvPr>
            <p:cNvSpPr/>
            <p:nvPr/>
          </p:nvSpPr>
          <p:spPr>
            <a:xfrm>
              <a:off x="307067" y="276459"/>
              <a:ext cx="1397005" cy="139700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sp>
        <p:nvSpPr>
          <p:cNvPr id="34" name="TextBox 52">
            <a:extLst>
              <a:ext uri="{FF2B5EF4-FFF2-40B4-BE49-F238E27FC236}">
                <a16:creationId xmlns:a16="http://schemas.microsoft.com/office/drawing/2014/main" id="{32E84B3D-376F-4BE9-AF29-241477AE818C}"/>
              </a:ext>
            </a:extLst>
          </p:cNvPr>
          <p:cNvSpPr txBox="1"/>
          <p:nvPr/>
        </p:nvSpPr>
        <p:spPr>
          <a:xfrm>
            <a:off x="1368940" y="6091724"/>
            <a:ext cx="228502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r>
              <a:rPr lang="es-ES" dirty="0"/>
              <a:t>Cambios biológicos</a:t>
            </a:r>
            <a:endParaRPr dirty="0"/>
          </a:p>
        </p:txBody>
      </p:sp>
      <p:sp>
        <p:nvSpPr>
          <p:cNvPr id="36" name="TextBox 52">
            <a:extLst>
              <a:ext uri="{FF2B5EF4-FFF2-40B4-BE49-F238E27FC236}">
                <a16:creationId xmlns:a16="http://schemas.microsoft.com/office/drawing/2014/main" id="{34A15A82-11DD-4AD0-B879-13E0BB4E76F4}"/>
              </a:ext>
            </a:extLst>
          </p:cNvPr>
          <p:cNvSpPr txBox="1"/>
          <p:nvPr/>
        </p:nvSpPr>
        <p:spPr>
          <a:xfrm>
            <a:off x="1006897" y="4163683"/>
            <a:ext cx="256541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nl-NL" dirty="0">
                <a:solidFill>
                  <a:schemeClr val="tx1"/>
                </a:solidFill>
              </a:rPr>
              <a:t>Cambios emocionales</a:t>
            </a:r>
            <a:endParaRPr dirty="0">
              <a:solidFill>
                <a:schemeClr val="tx1"/>
              </a:solidFill>
            </a:endParaRPr>
          </a:p>
        </p:txBody>
      </p:sp>
      <p:sp>
        <p:nvSpPr>
          <p:cNvPr id="38" name="TextBox 52">
            <a:extLst>
              <a:ext uri="{FF2B5EF4-FFF2-40B4-BE49-F238E27FC236}">
                <a16:creationId xmlns:a16="http://schemas.microsoft.com/office/drawing/2014/main" id="{DED268EF-F6E1-4C3E-9FA4-0B8F020A104F}"/>
              </a:ext>
            </a:extLst>
          </p:cNvPr>
          <p:cNvSpPr txBox="1"/>
          <p:nvPr/>
        </p:nvSpPr>
        <p:spPr>
          <a:xfrm>
            <a:off x="7468777" y="4896113"/>
            <a:ext cx="171926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es-ES" dirty="0">
                <a:solidFill>
                  <a:schemeClr val="tx1"/>
                </a:solidFill>
              </a:rPr>
              <a:t>Cambios sociales</a:t>
            </a:r>
            <a:endParaRPr dirty="0">
              <a:solidFill>
                <a:schemeClr val="tx1"/>
              </a:solidFill>
            </a:endParaRPr>
          </a:p>
        </p:txBody>
      </p:sp>
      <p:sp>
        <p:nvSpPr>
          <p:cNvPr id="40" name="TextBox 52">
            <a:extLst>
              <a:ext uri="{FF2B5EF4-FFF2-40B4-BE49-F238E27FC236}">
                <a16:creationId xmlns:a16="http://schemas.microsoft.com/office/drawing/2014/main" id="{FD2F7D91-4F23-4DBA-A351-A63E60302D7F}"/>
              </a:ext>
            </a:extLst>
          </p:cNvPr>
          <p:cNvSpPr txBox="1"/>
          <p:nvPr/>
        </p:nvSpPr>
        <p:spPr>
          <a:xfrm>
            <a:off x="6587728" y="3396725"/>
            <a:ext cx="253962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es-ES" dirty="0">
                <a:solidFill>
                  <a:schemeClr val="tx1"/>
                </a:solidFill>
              </a:rPr>
              <a:t>Cambios psicológicos</a:t>
            </a:r>
            <a:endParaRPr dirty="0">
              <a:solidFill>
                <a:schemeClr val="tx1"/>
              </a:solidFill>
            </a:endParaRPr>
          </a:p>
        </p:txBody>
      </p:sp>
      <p:sp>
        <p:nvSpPr>
          <p:cNvPr id="42" name="TextBox 52">
            <a:extLst>
              <a:ext uri="{FF2B5EF4-FFF2-40B4-BE49-F238E27FC236}">
                <a16:creationId xmlns:a16="http://schemas.microsoft.com/office/drawing/2014/main" id="{DC61DE80-25EF-4DCE-95A5-830EC803D1E8}"/>
              </a:ext>
            </a:extLst>
          </p:cNvPr>
          <p:cNvSpPr txBox="1"/>
          <p:nvPr/>
        </p:nvSpPr>
        <p:spPr>
          <a:xfrm>
            <a:off x="1491326" y="2847426"/>
            <a:ext cx="224643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nl-NL" dirty="0">
                <a:solidFill>
                  <a:schemeClr val="tx1"/>
                </a:solidFill>
              </a:rPr>
              <a:t>Cambios cognitivos</a:t>
            </a:r>
            <a:endParaRPr dirty="0">
              <a:solidFill>
                <a:schemeClr val="tx1"/>
              </a:solidFill>
            </a:endParaRPr>
          </a:p>
        </p:txBody>
      </p:sp>
      <p:grpSp>
        <p:nvGrpSpPr>
          <p:cNvPr id="44" name="Group">
            <a:extLst>
              <a:ext uri="{FF2B5EF4-FFF2-40B4-BE49-F238E27FC236}">
                <a16:creationId xmlns:a16="http://schemas.microsoft.com/office/drawing/2014/main" id="{ED3AF90D-4757-4FC8-808C-1A06ABEA1672}"/>
              </a:ext>
            </a:extLst>
          </p:cNvPr>
          <p:cNvGrpSpPr/>
          <p:nvPr/>
        </p:nvGrpSpPr>
        <p:grpSpPr>
          <a:xfrm>
            <a:off x="4374221" y="3953854"/>
            <a:ext cx="1198761" cy="555124"/>
            <a:chOff x="0" y="-1"/>
            <a:chExt cx="1458096" cy="591559"/>
          </a:xfrm>
        </p:grpSpPr>
        <p:pic>
          <p:nvPicPr>
            <p:cNvPr id="45" name="TinyPPT_8.png" descr="TinyPPT_8.png">
              <a:extLst>
                <a:ext uri="{FF2B5EF4-FFF2-40B4-BE49-F238E27FC236}">
                  <a16:creationId xmlns:a16="http://schemas.microsoft.com/office/drawing/2014/main" id="{A4A2799C-26A7-432A-9272-D1CCCA1B4BBB}"/>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46" name="Taxi">
              <a:extLst>
                <a:ext uri="{FF2B5EF4-FFF2-40B4-BE49-F238E27FC236}">
                  <a16:creationId xmlns:a16="http://schemas.microsoft.com/office/drawing/2014/main" id="{131E5BBA-4230-44A5-8398-BD9C3DE4E3A4}"/>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47" name="Freeform 55">
            <a:extLst>
              <a:ext uri="{FF2B5EF4-FFF2-40B4-BE49-F238E27FC236}">
                <a16:creationId xmlns:a16="http://schemas.microsoft.com/office/drawing/2014/main" id="{D6C2ED6B-E507-4712-ADFE-D063864415FB}"/>
              </a:ext>
            </a:extLst>
          </p:cNvPr>
          <p:cNvSpPr/>
          <p:nvPr/>
        </p:nvSpPr>
        <p:spPr>
          <a:xfrm>
            <a:off x="3186063" y="3603520"/>
            <a:ext cx="440441" cy="503664"/>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0">
                <a:srgbClr val="F000C6"/>
              </a:gs>
              <a:gs pos="46532">
                <a:srgbClr val="B800C4"/>
              </a:gs>
              <a:gs pos="100000">
                <a:srgbClr val="8000C2"/>
              </a:gs>
            </a:gsLst>
          </a:gradFill>
          <a:ln w="12700">
            <a:miter lim="400000"/>
          </a:ln>
        </p:spPr>
        <p:txBody>
          <a:bodyPr lIns="34289" rIns="34289" anchor="ctr"/>
          <a:lstStyle/>
          <a:p>
            <a:endParaRPr sz="1350"/>
          </a:p>
        </p:txBody>
      </p:sp>
      <p:sp>
        <p:nvSpPr>
          <p:cNvPr id="49" name="Freeform 95">
            <a:extLst>
              <a:ext uri="{FF2B5EF4-FFF2-40B4-BE49-F238E27FC236}">
                <a16:creationId xmlns:a16="http://schemas.microsoft.com/office/drawing/2014/main" id="{E5C7B58D-11FB-49AB-994F-A0BDA6A70278}"/>
              </a:ext>
            </a:extLst>
          </p:cNvPr>
          <p:cNvSpPr/>
          <p:nvPr/>
        </p:nvSpPr>
        <p:spPr>
          <a:xfrm>
            <a:off x="3806451" y="5282041"/>
            <a:ext cx="440441" cy="660277"/>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0">
                <a:srgbClr val="FFC203"/>
              </a:gs>
              <a:gs pos="36658">
                <a:srgbClr val="FF7D25"/>
              </a:gs>
              <a:gs pos="77154">
                <a:srgbClr val="FF3847"/>
              </a:gs>
            </a:gsLst>
            <a:lin ang="2089253"/>
          </a:gradFill>
          <a:ln w="12700">
            <a:miter lim="400000"/>
          </a:ln>
        </p:spPr>
        <p:txBody>
          <a:bodyPr lIns="34289" rIns="34289" anchor="ctr"/>
          <a:lstStyle/>
          <a:p>
            <a:endParaRPr sz="1350"/>
          </a:p>
        </p:txBody>
      </p:sp>
      <p:sp>
        <p:nvSpPr>
          <p:cNvPr id="50" name="Freeform 126">
            <a:extLst>
              <a:ext uri="{FF2B5EF4-FFF2-40B4-BE49-F238E27FC236}">
                <a16:creationId xmlns:a16="http://schemas.microsoft.com/office/drawing/2014/main" id="{42B16BDC-53F6-4DED-BE51-89E73AC14B2F}"/>
              </a:ext>
            </a:extLst>
          </p:cNvPr>
          <p:cNvSpPr/>
          <p:nvPr/>
        </p:nvSpPr>
        <p:spPr>
          <a:xfrm>
            <a:off x="6821338" y="4321244"/>
            <a:ext cx="404471" cy="476736"/>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1890">
                <a:srgbClr val="FF2A70"/>
              </a:gs>
              <a:gs pos="64134">
                <a:srgbClr val="E1359B"/>
              </a:gs>
              <a:gs pos="98899">
                <a:srgbClr val="C23FC6"/>
              </a:gs>
            </a:gsLst>
            <a:lin ang="2089253"/>
          </a:gradFill>
          <a:ln w="12700">
            <a:miter lim="400000"/>
          </a:ln>
        </p:spPr>
        <p:txBody>
          <a:bodyPr lIns="34289" rIns="34289" anchor="ctr"/>
          <a:lstStyle/>
          <a:p>
            <a:endParaRPr sz="1350"/>
          </a:p>
        </p:txBody>
      </p:sp>
      <p:sp>
        <p:nvSpPr>
          <p:cNvPr id="51" name="Freeform 78">
            <a:extLst>
              <a:ext uri="{FF2B5EF4-FFF2-40B4-BE49-F238E27FC236}">
                <a16:creationId xmlns:a16="http://schemas.microsoft.com/office/drawing/2014/main" id="{214C395E-4889-4F4D-B5D3-64749DA458C4}"/>
              </a:ext>
            </a:extLst>
          </p:cNvPr>
          <p:cNvSpPr/>
          <p:nvPr/>
        </p:nvSpPr>
        <p:spPr>
          <a:xfrm>
            <a:off x="6196021" y="2720032"/>
            <a:ext cx="343278" cy="453980"/>
          </a:xfrm>
          <a:custGeom>
            <a:avLst/>
            <a:gdLst/>
            <a:ahLst/>
            <a:cxnLst>
              <a:cxn ang="0">
                <a:pos x="wd2" y="hd2"/>
              </a:cxn>
              <a:cxn ang="5400000">
                <a:pos x="wd2" y="hd2"/>
              </a:cxn>
              <a:cxn ang="10800000">
                <a:pos x="wd2" y="hd2"/>
              </a:cxn>
              <a:cxn ang="16200000">
                <a:pos x="wd2" y="hd2"/>
              </a:cxn>
            </a:cxnLst>
            <a:rect l="0" t="0"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00F2FE"/>
              </a:gs>
              <a:gs pos="36658">
                <a:srgbClr val="28CFFE"/>
              </a:gs>
              <a:gs pos="77154">
                <a:srgbClr val="4FACFE"/>
              </a:gs>
            </a:gsLst>
            <a:lin ang="2089253"/>
          </a:gradFill>
          <a:ln w="12700">
            <a:miter lim="400000"/>
          </a:ln>
        </p:spPr>
        <p:txBody>
          <a:bodyPr lIns="34289" rIns="34289" anchor="ctr"/>
          <a:lstStyle/>
          <a:p>
            <a:endParaRPr sz="1350"/>
          </a:p>
        </p:txBody>
      </p:sp>
      <p:grpSp>
        <p:nvGrpSpPr>
          <p:cNvPr id="52" name="Group">
            <a:extLst>
              <a:ext uri="{FF2B5EF4-FFF2-40B4-BE49-F238E27FC236}">
                <a16:creationId xmlns:a16="http://schemas.microsoft.com/office/drawing/2014/main" id="{B16F3801-78CB-4C89-AC04-2F4B80CB1BAC}"/>
              </a:ext>
            </a:extLst>
          </p:cNvPr>
          <p:cNvGrpSpPr/>
          <p:nvPr/>
        </p:nvGrpSpPr>
        <p:grpSpPr>
          <a:xfrm>
            <a:off x="5725686" y="5808493"/>
            <a:ext cx="1725427" cy="802940"/>
            <a:chOff x="0" y="-1"/>
            <a:chExt cx="1458096" cy="591559"/>
          </a:xfrm>
        </p:grpSpPr>
        <p:pic>
          <p:nvPicPr>
            <p:cNvPr id="53" name="TinyPPT_8.png" descr="TinyPPT_8.png">
              <a:extLst>
                <a:ext uri="{FF2B5EF4-FFF2-40B4-BE49-F238E27FC236}">
                  <a16:creationId xmlns:a16="http://schemas.microsoft.com/office/drawing/2014/main" id="{213C1B65-858E-4AB3-B899-00979F787C22}"/>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4" name="Taxi">
              <a:extLst>
                <a:ext uri="{FF2B5EF4-FFF2-40B4-BE49-F238E27FC236}">
                  <a16:creationId xmlns:a16="http://schemas.microsoft.com/office/drawing/2014/main" id="{2441EB66-1DBE-4BE0-8F81-CF25D11C4737}"/>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5" name="Group">
            <a:extLst>
              <a:ext uri="{FF2B5EF4-FFF2-40B4-BE49-F238E27FC236}">
                <a16:creationId xmlns:a16="http://schemas.microsoft.com/office/drawing/2014/main" id="{7BDAA429-A9E9-45DE-8565-356DD716E3C9}"/>
              </a:ext>
            </a:extLst>
          </p:cNvPr>
          <p:cNvGrpSpPr/>
          <p:nvPr/>
        </p:nvGrpSpPr>
        <p:grpSpPr>
          <a:xfrm>
            <a:off x="4979230" y="2474536"/>
            <a:ext cx="880219" cy="346893"/>
            <a:chOff x="0" y="-1"/>
            <a:chExt cx="1458096" cy="591559"/>
          </a:xfrm>
        </p:grpSpPr>
        <p:pic>
          <p:nvPicPr>
            <p:cNvPr id="56" name="TinyPPT_8.png" descr="TinyPPT_8.png">
              <a:extLst>
                <a:ext uri="{FF2B5EF4-FFF2-40B4-BE49-F238E27FC236}">
                  <a16:creationId xmlns:a16="http://schemas.microsoft.com/office/drawing/2014/main" id="{C626A14A-16F5-4A66-88E8-D6FB79F84511}"/>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7" name="Taxi">
              <a:extLst>
                <a:ext uri="{FF2B5EF4-FFF2-40B4-BE49-F238E27FC236}">
                  <a16:creationId xmlns:a16="http://schemas.microsoft.com/office/drawing/2014/main" id="{74CEE7A3-2FE1-4D13-9A4A-08050FAB2088}"/>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8" name="Group">
            <a:extLst>
              <a:ext uri="{FF2B5EF4-FFF2-40B4-BE49-F238E27FC236}">
                <a16:creationId xmlns:a16="http://schemas.microsoft.com/office/drawing/2014/main" id="{4D99585E-2BFF-4938-9B2B-50358C0BFB47}"/>
              </a:ext>
            </a:extLst>
          </p:cNvPr>
          <p:cNvGrpSpPr/>
          <p:nvPr/>
        </p:nvGrpSpPr>
        <p:grpSpPr>
          <a:xfrm>
            <a:off x="7207433" y="2015935"/>
            <a:ext cx="683268" cy="274684"/>
            <a:chOff x="0" y="-1"/>
            <a:chExt cx="1458096" cy="591559"/>
          </a:xfrm>
        </p:grpSpPr>
        <p:pic>
          <p:nvPicPr>
            <p:cNvPr id="59" name="TinyPPT_8.png" descr="TinyPPT_8.png">
              <a:extLst>
                <a:ext uri="{FF2B5EF4-FFF2-40B4-BE49-F238E27FC236}">
                  <a16:creationId xmlns:a16="http://schemas.microsoft.com/office/drawing/2014/main" id="{81109A70-8F2A-4D49-AA98-762970DFE039}"/>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60" name="Taxi">
              <a:extLst>
                <a:ext uri="{FF2B5EF4-FFF2-40B4-BE49-F238E27FC236}">
                  <a16:creationId xmlns:a16="http://schemas.microsoft.com/office/drawing/2014/main" id="{1C87143C-F39E-4958-B2EA-2FC5DC153C43}"/>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61" name="Graphic 20">
            <a:extLst>
              <a:ext uri="{FF2B5EF4-FFF2-40B4-BE49-F238E27FC236}">
                <a16:creationId xmlns:a16="http://schemas.microsoft.com/office/drawing/2014/main" id="{5E2DD709-68CF-423C-8B59-E50FE4E5F09F}"/>
              </a:ext>
            </a:extLst>
          </p:cNvPr>
          <p:cNvSpPr/>
          <p:nvPr/>
        </p:nvSpPr>
        <p:spPr>
          <a:xfrm>
            <a:off x="3565235" y="2482231"/>
            <a:ext cx="308359" cy="362601"/>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rgbClr val="BFDA02"/>
          </a:solidFill>
          <a:ln w="12700">
            <a:miter lim="400000"/>
          </a:ln>
        </p:spPr>
        <p:txBody>
          <a:bodyPr lIns="45718" tIns="45718" rIns="45718" bIns="45718" anchor="ctr"/>
          <a:lstStyle/>
          <a:p>
            <a:pPr>
              <a:defRPr>
                <a:solidFill>
                  <a:srgbClr val="FFFFFF"/>
                </a:solidFill>
              </a:defRPr>
            </a:pPr>
            <a:endParaRPr/>
          </a:p>
        </p:txBody>
      </p:sp>
      <p:sp>
        <p:nvSpPr>
          <p:cNvPr id="4" name="Заглавие 3">
            <a:extLst>
              <a:ext uri="{FF2B5EF4-FFF2-40B4-BE49-F238E27FC236}">
                <a16:creationId xmlns:a16="http://schemas.microsoft.com/office/drawing/2014/main" id="{AA923F10-D263-4943-BC93-A71EFC193D57}"/>
              </a:ext>
            </a:extLst>
          </p:cNvPr>
          <p:cNvSpPr>
            <a:spLocks noGrp="1"/>
          </p:cNvSpPr>
          <p:nvPr>
            <p:ph type="title"/>
          </p:nvPr>
        </p:nvSpPr>
        <p:spPr/>
        <p:txBody>
          <a:bodyPr/>
          <a:lstStyle/>
          <a:p>
            <a:r>
              <a:rPr lang="en-GB" dirty="0" err="1"/>
              <a:t>Asesoramiento</a:t>
            </a:r>
            <a:r>
              <a:rPr lang="en-GB" dirty="0"/>
              <a:t> y </a:t>
            </a:r>
            <a:r>
              <a:rPr lang="en-GB" dirty="0" err="1"/>
              <a:t>pedagogía</a:t>
            </a:r>
            <a:r>
              <a:rPr lang="en-GB" dirty="0"/>
              <a:t> familiar</a:t>
            </a:r>
            <a:endParaRPr lang="bg-BG" dirty="0"/>
          </a:p>
        </p:txBody>
      </p:sp>
      <p:sp>
        <p:nvSpPr>
          <p:cNvPr id="62" name="Текстово поле 61">
            <a:extLst>
              <a:ext uri="{FF2B5EF4-FFF2-40B4-BE49-F238E27FC236}">
                <a16:creationId xmlns:a16="http://schemas.microsoft.com/office/drawing/2014/main" id="{25F93A1A-D4E6-4596-8C12-A2E6A8DD27B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219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52"/>
                                        </p:tgtEl>
                                        <p:attrNameLst>
                                          <p:attrName>style.visibility</p:attrName>
                                        </p:attrNameLst>
                                      </p:cBhvr>
                                      <p:to>
                                        <p:strVal val="visible"/>
                                      </p:to>
                                    </p:set>
                                    <p:animEffect transition="in" filter="box(out)">
                                      <p:cBhvr>
                                        <p:cTn id="11" dur="8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30"/>
                                        </p:tgtEl>
                                        <p:attrNameLst>
                                          <p:attrName>style.visibility</p:attrName>
                                        </p:attrNameLst>
                                      </p:cBhvr>
                                      <p:to>
                                        <p:strVal val="visible"/>
                                      </p:to>
                                    </p:set>
                                    <p:animEffect transition="in" filter="box(out)">
                                      <p:cBhvr>
                                        <p:cTn id="16" dur="800"/>
                                        <p:tgtEl>
                                          <p:spTgt spid="30"/>
                                        </p:tgtEl>
                                      </p:cBhvr>
                                    </p:animEffect>
                                  </p:childTnLst>
                                </p:cTn>
                              </p:par>
                              <p:par>
                                <p:cTn id="17" presetID="4" presetClass="entr" presetSubtype="32" fill="hold" grpId="0" nodeType="with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800"/>
                                        <p:tgtEl>
                                          <p:spTgt spid="34"/>
                                        </p:tgtEl>
                                      </p:cBhvr>
                                    </p:animEffect>
                                  </p:childTnLst>
                                </p:cTn>
                              </p:par>
                            </p:childTnLst>
                          </p:cTn>
                        </p:par>
                        <p:par>
                          <p:cTn id="20" fill="hold">
                            <p:stCondLst>
                              <p:cond delay="800"/>
                            </p:stCondLst>
                            <p:childTnLst>
                              <p:par>
                                <p:cTn id="21" presetID="23" presetClass="entr" presetSubtype="16" fill="hold" grpId="0" nodeType="afterEffect">
                                  <p:stCondLst>
                                    <p:cond delay="0"/>
                                  </p:stCondLst>
                                  <p:iterate>
                                    <p:tmAbs val="0"/>
                                  </p:iterate>
                                  <p:childTnLst>
                                    <p:set>
                                      <p:cBhvr>
                                        <p:cTn id="22" fill="hold"/>
                                        <p:tgtEl>
                                          <p:spTgt spid="49"/>
                                        </p:tgtEl>
                                        <p:attrNameLst>
                                          <p:attrName>style.visibility</p:attrName>
                                        </p:attrNameLst>
                                      </p:cBhvr>
                                      <p:to>
                                        <p:strVal val="visible"/>
                                      </p:to>
                                    </p:set>
                                    <p:anim calcmode="lin" valueType="num">
                                      <p:cBhvr>
                                        <p:cTn id="23" dur="750" fill="hold"/>
                                        <p:tgtEl>
                                          <p:spTgt spid="49"/>
                                        </p:tgtEl>
                                        <p:attrNameLst>
                                          <p:attrName>ppt_w</p:attrName>
                                        </p:attrNameLst>
                                      </p:cBhvr>
                                      <p:tavLst>
                                        <p:tav tm="0">
                                          <p:val>
                                            <p:fltVal val="0"/>
                                          </p:val>
                                        </p:tav>
                                        <p:tav tm="100000">
                                          <p:val>
                                            <p:strVal val="#ppt_w"/>
                                          </p:val>
                                        </p:tav>
                                      </p:tavLst>
                                    </p:anim>
                                    <p:anim calcmode="lin" valueType="num">
                                      <p:cBhvr>
                                        <p:cTn id="24" dur="750" fill="hold"/>
                                        <p:tgtEl>
                                          <p:spTgt spid="4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26"/>
                                        </p:tgtEl>
                                        <p:attrNameLst>
                                          <p:attrName>style.visibility</p:attrName>
                                        </p:attrNameLst>
                                      </p:cBhvr>
                                      <p:to>
                                        <p:strVal val="visible"/>
                                      </p:to>
                                    </p:set>
                                    <p:animEffect transition="in" filter="box(out)">
                                      <p:cBhvr>
                                        <p:cTn id="29" dur="800"/>
                                        <p:tgtEl>
                                          <p:spTgt spid="26"/>
                                        </p:tgtEl>
                                      </p:cBhvr>
                                    </p:animEffect>
                                  </p:childTnLst>
                                </p:cTn>
                              </p:par>
                            </p:childTnLst>
                          </p:cTn>
                        </p:par>
                        <p:par>
                          <p:cTn id="30" fill="hold">
                            <p:stCondLst>
                              <p:cond delay="800"/>
                            </p:stCondLst>
                            <p:childTnLst>
                              <p:par>
                                <p:cTn id="31" presetID="23" presetClass="entr" presetSubtype="16" fill="hold" grpId="0" nodeType="afterEffect">
                                  <p:stCondLst>
                                    <p:cond delay="0"/>
                                  </p:stCondLst>
                                  <p:iterate>
                                    <p:tmAbs val="0"/>
                                  </p:iterate>
                                  <p:childTnLst>
                                    <p:set>
                                      <p:cBhvr>
                                        <p:cTn id="32" fill="hold"/>
                                        <p:tgtEl>
                                          <p:spTgt spid="50"/>
                                        </p:tgtEl>
                                        <p:attrNameLst>
                                          <p:attrName>style.visibility</p:attrName>
                                        </p:attrNameLst>
                                      </p:cBhvr>
                                      <p:to>
                                        <p:strVal val="visible"/>
                                      </p:to>
                                    </p:set>
                                    <p:anim calcmode="lin" valueType="num">
                                      <p:cBhvr>
                                        <p:cTn id="33" dur="750" fill="hold"/>
                                        <p:tgtEl>
                                          <p:spTgt spid="50"/>
                                        </p:tgtEl>
                                        <p:attrNameLst>
                                          <p:attrName>ppt_w</p:attrName>
                                        </p:attrNameLst>
                                      </p:cBhvr>
                                      <p:tavLst>
                                        <p:tav tm="0">
                                          <p:val>
                                            <p:fltVal val="0"/>
                                          </p:val>
                                        </p:tav>
                                        <p:tav tm="100000">
                                          <p:val>
                                            <p:strVal val="#ppt_w"/>
                                          </p:val>
                                        </p:tav>
                                      </p:tavLst>
                                    </p:anim>
                                    <p:anim calcmode="lin" valueType="num">
                                      <p:cBhvr>
                                        <p:cTn id="34" dur="750" fill="hold"/>
                                        <p:tgtEl>
                                          <p:spTgt spid="50"/>
                                        </p:tgtEl>
                                        <p:attrNameLst>
                                          <p:attrName>ppt_h</p:attrName>
                                        </p:attrNameLst>
                                      </p:cBhvr>
                                      <p:tavLst>
                                        <p:tav tm="0">
                                          <p:val>
                                            <p:fltVal val="0"/>
                                          </p:val>
                                        </p:tav>
                                        <p:tav tm="100000">
                                          <p:val>
                                            <p:strVal val="#ppt_h"/>
                                          </p:val>
                                        </p:tav>
                                      </p:tavLst>
                                    </p:anim>
                                  </p:childTnLst>
                                </p:cTn>
                              </p:par>
                              <p:par>
                                <p:cTn id="35" presetID="4" presetClass="entr" presetSubtype="32" fill="hold" grpId="0" nodeType="withEffect">
                                  <p:stCondLst>
                                    <p:cond delay="0"/>
                                  </p:stCondLst>
                                  <p:iterate>
                                    <p:tmAbs val="0"/>
                                  </p:iterate>
                                  <p:childTnLst>
                                    <p:set>
                                      <p:cBhvr>
                                        <p:cTn id="36" fill="hold"/>
                                        <p:tgtEl>
                                          <p:spTgt spid="38"/>
                                        </p:tgtEl>
                                        <p:attrNameLst>
                                          <p:attrName>style.visibility</p:attrName>
                                        </p:attrNameLst>
                                      </p:cBhvr>
                                      <p:to>
                                        <p:strVal val="visible"/>
                                      </p:to>
                                    </p:set>
                                    <p:animEffect transition="in" filter="box(out)">
                                      <p:cBhvr>
                                        <p:cTn id="37" dur="8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iterate>
                                    <p:tmAbs val="0"/>
                                  </p:iterate>
                                  <p:childTnLst>
                                    <p:set>
                                      <p:cBhvr>
                                        <p:cTn id="41" fill="hold"/>
                                        <p:tgtEl>
                                          <p:spTgt spid="14"/>
                                        </p:tgtEl>
                                        <p:attrNameLst>
                                          <p:attrName>style.visibility</p:attrName>
                                        </p:attrNameLst>
                                      </p:cBhvr>
                                      <p:to>
                                        <p:strVal val="visible"/>
                                      </p:to>
                                    </p:set>
                                    <p:animEffect transition="in" filter="box(out)">
                                      <p:cBhvr>
                                        <p:cTn id="42" dur="800"/>
                                        <p:tgtEl>
                                          <p:spTgt spid="14"/>
                                        </p:tgtEl>
                                      </p:cBhvr>
                                    </p:animEffect>
                                  </p:childTnLst>
                                </p:cTn>
                              </p:par>
                            </p:childTnLst>
                          </p:cTn>
                        </p:par>
                        <p:par>
                          <p:cTn id="43" fill="hold">
                            <p:stCondLst>
                              <p:cond delay="800"/>
                            </p:stCondLst>
                            <p:childTnLst>
                              <p:par>
                                <p:cTn id="44" presetID="23" presetClass="entr" presetSubtype="16" fill="hold" grpId="0" nodeType="afterEffect">
                                  <p:stCondLst>
                                    <p:cond delay="0"/>
                                  </p:stCondLst>
                                  <p:iterate>
                                    <p:tmAbs val="0"/>
                                  </p:iterate>
                                  <p:childTnLst>
                                    <p:set>
                                      <p:cBhvr>
                                        <p:cTn id="45" fill="hold"/>
                                        <p:tgtEl>
                                          <p:spTgt spid="47"/>
                                        </p:tgtEl>
                                        <p:attrNameLst>
                                          <p:attrName>style.visibility</p:attrName>
                                        </p:attrNameLst>
                                      </p:cBhvr>
                                      <p:to>
                                        <p:strVal val="visible"/>
                                      </p:to>
                                    </p:set>
                                    <p:anim calcmode="lin" valueType="num">
                                      <p:cBhvr>
                                        <p:cTn id="46" dur="750" fill="hold"/>
                                        <p:tgtEl>
                                          <p:spTgt spid="47"/>
                                        </p:tgtEl>
                                        <p:attrNameLst>
                                          <p:attrName>ppt_w</p:attrName>
                                        </p:attrNameLst>
                                      </p:cBhvr>
                                      <p:tavLst>
                                        <p:tav tm="0">
                                          <p:val>
                                            <p:fltVal val="0"/>
                                          </p:val>
                                        </p:tav>
                                        <p:tav tm="100000">
                                          <p:val>
                                            <p:strVal val="#ppt_w"/>
                                          </p:val>
                                        </p:tav>
                                      </p:tavLst>
                                    </p:anim>
                                    <p:anim calcmode="lin" valueType="num">
                                      <p:cBhvr>
                                        <p:cTn id="47" dur="750" fill="hold"/>
                                        <p:tgtEl>
                                          <p:spTgt spid="47"/>
                                        </p:tgtEl>
                                        <p:attrNameLst>
                                          <p:attrName>ppt_h</p:attrName>
                                        </p:attrNameLst>
                                      </p:cBhvr>
                                      <p:tavLst>
                                        <p:tav tm="0">
                                          <p:val>
                                            <p:fltVal val="0"/>
                                          </p:val>
                                        </p:tav>
                                        <p:tav tm="100000">
                                          <p:val>
                                            <p:strVal val="#ppt_h"/>
                                          </p:val>
                                        </p:tav>
                                      </p:tavLst>
                                    </p:anim>
                                  </p:childTnLst>
                                </p:cTn>
                              </p:par>
                            </p:childTnLst>
                          </p:cTn>
                        </p:par>
                        <p:par>
                          <p:cTn id="48" fill="hold">
                            <p:stCondLst>
                              <p:cond delay="1550"/>
                            </p:stCondLst>
                            <p:childTnLst>
                              <p:par>
                                <p:cTn id="49" presetID="4" presetClass="entr" presetSubtype="32" fill="hold" grpId="0" nodeType="afterEffect">
                                  <p:stCondLst>
                                    <p:cond delay="0"/>
                                  </p:stCondLst>
                                  <p:iterate>
                                    <p:tmAbs val="0"/>
                                  </p:iterate>
                                  <p:childTnLst>
                                    <p:set>
                                      <p:cBhvr>
                                        <p:cTn id="50" fill="hold"/>
                                        <p:tgtEl>
                                          <p:spTgt spid="44"/>
                                        </p:tgtEl>
                                        <p:attrNameLst>
                                          <p:attrName>style.visibility</p:attrName>
                                        </p:attrNameLst>
                                      </p:cBhvr>
                                      <p:to>
                                        <p:strVal val="visible"/>
                                      </p:to>
                                    </p:set>
                                    <p:animEffect transition="in" filter="box(out)">
                                      <p:cBhvr>
                                        <p:cTn id="51" dur="800"/>
                                        <p:tgtEl>
                                          <p:spTgt spid="44"/>
                                        </p:tgtEl>
                                      </p:cBhvr>
                                    </p:animEffect>
                                  </p:childTnLst>
                                </p:cTn>
                              </p:par>
                              <p:par>
                                <p:cTn id="52" presetID="1" presetClass="exit" presetSubtype="0" fill="hold" nodeType="withEffect">
                                  <p:stCondLst>
                                    <p:cond delay="0"/>
                                  </p:stCondLst>
                                  <p:childTnLst>
                                    <p:set>
                                      <p:cBhvr>
                                        <p:cTn id="53" dur="1" fill="hold">
                                          <p:stCondLst>
                                            <p:cond delay="0"/>
                                          </p:stCondLst>
                                        </p:cTn>
                                        <p:tgtEl>
                                          <p:spTgt spid="52"/>
                                        </p:tgtEl>
                                        <p:attrNameLst>
                                          <p:attrName>style.visibility</p:attrName>
                                        </p:attrNameLst>
                                      </p:cBhvr>
                                      <p:to>
                                        <p:strVal val="hidden"/>
                                      </p:to>
                                    </p:set>
                                  </p:childTnLst>
                                </p:cTn>
                              </p:par>
                              <p:par>
                                <p:cTn id="54" presetID="4" presetClass="entr" presetSubtype="32" fill="hold" grpId="0" nodeType="withEffect">
                                  <p:stCondLst>
                                    <p:cond delay="0"/>
                                  </p:stCondLst>
                                  <p:iterate>
                                    <p:tmAbs val="0"/>
                                  </p:iterate>
                                  <p:childTnLst>
                                    <p:set>
                                      <p:cBhvr>
                                        <p:cTn id="55" fill="hold"/>
                                        <p:tgtEl>
                                          <p:spTgt spid="36"/>
                                        </p:tgtEl>
                                        <p:attrNameLst>
                                          <p:attrName>style.visibility</p:attrName>
                                        </p:attrNameLst>
                                      </p:cBhvr>
                                      <p:to>
                                        <p:strVal val="visible"/>
                                      </p:to>
                                    </p:set>
                                    <p:animEffect transition="in" filter="box(out)">
                                      <p:cBhvr>
                                        <p:cTn id="56" dur="8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32" fill="hold" grpId="0" nodeType="clickEffect">
                                  <p:stCondLst>
                                    <p:cond delay="0"/>
                                  </p:stCondLst>
                                  <p:iterate>
                                    <p:tmAbs val="0"/>
                                  </p:iterate>
                                  <p:childTnLst>
                                    <p:set>
                                      <p:cBhvr>
                                        <p:cTn id="60" fill="hold"/>
                                        <p:tgtEl>
                                          <p:spTgt spid="22"/>
                                        </p:tgtEl>
                                        <p:attrNameLst>
                                          <p:attrName>style.visibility</p:attrName>
                                        </p:attrNameLst>
                                      </p:cBhvr>
                                      <p:to>
                                        <p:strVal val="visible"/>
                                      </p:to>
                                    </p:set>
                                    <p:animEffect transition="in" filter="box(out)">
                                      <p:cBhvr>
                                        <p:cTn id="61" dur="800"/>
                                        <p:tgtEl>
                                          <p:spTgt spid="22"/>
                                        </p:tgtEl>
                                      </p:cBhvr>
                                    </p:animEffect>
                                  </p:childTnLst>
                                </p:cTn>
                              </p:par>
                              <p:par>
                                <p:cTn id="62" presetID="4" presetClass="entr" presetSubtype="32" fill="hold" grpId="0" nodeType="withEffect">
                                  <p:stCondLst>
                                    <p:cond delay="0"/>
                                  </p:stCondLst>
                                  <p:iterate>
                                    <p:tmAbs val="0"/>
                                  </p:iterate>
                                  <p:childTnLst>
                                    <p:set>
                                      <p:cBhvr>
                                        <p:cTn id="63" fill="hold"/>
                                        <p:tgtEl>
                                          <p:spTgt spid="40"/>
                                        </p:tgtEl>
                                        <p:attrNameLst>
                                          <p:attrName>style.visibility</p:attrName>
                                        </p:attrNameLst>
                                      </p:cBhvr>
                                      <p:to>
                                        <p:strVal val="visible"/>
                                      </p:to>
                                    </p:set>
                                    <p:animEffect transition="in" filter="box(out)">
                                      <p:cBhvr>
                                        <p:cTn id="64" dur="800"/>
                                        <p:tgtEl>
                                          <p:spTgt spid="40"/>
                                        </p:tgtEl>
                                      </p:cBhvr>
                                    </p:animEffect>
                                  </p:childTnLst>
                                </p:cTn>
                              </p:par>
                            </p:childTnLst>
                          </p:cTn>
                        </p:par>
                        <p:par>
                          <p:cTn id="65" fill="hold">
                            <p:stCondLst>
                              <p:cond delay="800"/>
                            </p:stCondLst>
                            <p:childTnLst>
                              <p:par>
                                <p:cTn id="66" presetID="23" presetClass="entr" presetSubtype="16" fill="hold" grpId="0" nodeType="afterEffect">
                                  <p:stCondLst>
                                    <p:cond delay="0"/>
                                  </p:stCondLst>
                                  <p:iterate>
                                    <p:tmAbs val="0"/>
                                  </p:iterate>
                                  <p:childTnLst>
                                    <p:set>
                                      <p:cBhvr>
                                        <p:cTn id="67" fill="hold"/>
                                        <p:tgtEl>
                                          <p:spTgt spid="51"/>
                                        </p:tgtEl>
                                        <p:attrNameLst>
                                          <p:attrName>style.visibility</p:attrName>
                                        </p:attrNameLst>
                                      </p:cBhvr>
                                      <p:to>
                                        <p:strVal val="visible"/>
                                      </p:to>
                                    </p:set>
                                    <p:anim calcmode="lin" valueType="num">
                                      <p:cBhvr>
                                        <p:cTn id="68" dur="750" fill="hold"/>
                                        <p:tgtEl>
                                          <p:spTgt spid="51"/>
                                        </p:tgtEl>
                                        <p:attrNameLst>
                                          <p:attrName>ppt_w</p:attrName>
                                        </p:attrNameLst>
                                      </p:cBhvr>
                                      <p:tavLst>
                                        <p:tav tm="0">
                                          <p:val>
                                            <p:fltVal val="0"/>
                                          </p:val>
                                        </p:tav>
                                        <p:tav tm="100000">
                                          <p:val>
                                            <p:strVal val="#ppt_w"/>
                                          </p:val>
                                        </p:tav>
                                      </p:tavLst>
                                    </p:anim>
                                    <p:anim calcmode="lin" valueType="num">
                                      <p:cBhvr>
                                        <p:cTn id="69" dur="750" fill="hold"/>
                                        <p:tgtEl>
                                          <p:spTgt spid="51"/>
                                        </p:tgtEl>
                                        <p:attrNameLst>
                                          <p:attrName>ppt_h</p:attrName>
                                        </p:attrNameLst>
                                      </p:cBhvr>
                                      <p:tavLst>
                                        <p:tav tm="0">
                                          <p:val>
                                            <p:fltVal val="0"/>
                                          </p:val>
                                        </p:tav>
                                        <p:tav tm="100000">
                                          <p:val>
                                            <p:strVal val="#ppt_h"/>
                                          </p:val>
                                        </p:tav>
                                      </p:tavLst>
                                    </p:anim>
                                  </p:childTnLst>
                                </p:cTn>
                              </p:par>
                            </p:childTnLst>
                          </p:cTn>
                        </p:par>
                        <p:par>
                          <p:cTn id="70" fill="hold">
                            <p:stCondLst>
                              <p:cond delay="1550"/>
                            </p:stCondLst>
                            <p:childTnLst>
                              <p:par>
                                <p:cTn id="71" presetID="4" presetClass="entr" presetSubtype="32" fill="hold" grpId="0" nodeType="afterEffect">
                                  <p:stCondLst>
                                    <p:cond delay="0"/>
                                  </p:stCondLst>
                                  <p:iterate>
                                    <p:tmAbs val="0"/>
                                  </p:iterate>
                                  <p:childTnLst>
                                    <p:set>
                                      <p:cBhvr>
                                        <p:cTn id="72" fill="hold"/>
                                        <p:tgtEl>
                                          <p:spTgt spid="55"/>
                                        </p:tgtEl>
                                        <p:attrNameLst>
                                          <p:attrName>style.visibility</p:attrName>
                                        </p:attrNameLst>
                                      </p:cBhvr>
                                      <p:to>
                                        <p:strVal val="visible"/>
                                      </p:to>
                                    </p:set>
                                    <p:animEffect transition="in" filter="box(out)">
                                      <p:cBhvr>
                                        <p:cTn id="73" dur="800"/>
                                        <p:tgtEl>
                                          <p:spTgt spid="55"/>
                                        </p:tgtEl>
                                      </p:cBhvr>
                                    </p:animEffect>
                                  </p:childTnLst>
                                </p:cTn>
                              </p:par>
                              <p:par>
                                <p:cTn id="74" presetID="1" presetClass="exit" presetSubtype="0" fill="hold" nodeType="withEffect">
                                  <p:stCondLst>
                                    <p:cond delay="0"/>
                                  </p:stCondLst>
                                  <p:childTnLst>
                                    <p:set>
                                      <p:cBhvr>
                                        <p:cTn id="75" dur="1" fill="hold">
                                          <p:stCondLst>
                                            <p:cond delay="0"/>
                                          </p:stCondLst>
                                        </p:cTn>
                                        <p:tgtEl>
                                          <p:spTgt spid="4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 presetClass="entr" presetSubtype="32" fill="hold" grpId="0" nodeType="clickEffect">
                                  <p:stCondLst>
                                    <p:cond delay="0"/>
                                  </p:stCondLst>
                                  <p:iterate>
                                    <p:tmAbs val="0"/>
                                  </p:iterate>
                                  <p:childTnLst>
                                    <p:set>
                                      <p:cBhvr>
                                        <p:cTn id="79" fill="hold"/>
                                        <p:tgtEl>
                                          <p:spTgt spid="18"/>
                                        </p:tgtEl>
                                        <p:attrNameLst>
                                          <p:attrName>style.visibility</p:attrName>
                                        </p:attrNameLst>
                                      </p:cBhvr>
                                      <p:to>
                                        <p:strVal val="visible"/>
                                      </p:to>
                                    </p:set>
                                    <p:animEffect transition="in" filter="box(out)">
                                      <p:cBhvr>
                                        <p:cTn id="80" dur="800"/>
                                        <p:tgtEl>
                                          <p:spTgt spid="18"/>
                                        </p:tgtEl>
                                      </p:cBhvr>
                                    </p:animEffect>
                                  </p:childTnLst>
                                </p:cTn>
                              </p:par>
                              <p:par>
                                <p:cTn id="81" presetID="4" presetClass="entr" presetSubtype="32" fill="hold" grpId="0" nodeType="withEffect">
                                  <p:stCondLst>
                                    <p:cond delay="0"/>
                                  </p:stCondLst>
                                  <p:iterate>
                                    <p:tmAbs val="0"/>
                                  </p:iterate>
                                  <p:childTnLst>
                                    <p:set>
                                      <p:cBhvr>
                                        <p:cTn id="82" fill="hold"/>
                                        <p:tgtEl>
                                          <p:spTgt spid="42"/>
                                        </p:tgtEl>
                                        <p:attrNameLst>
                                          <p:attrName>style.visibility</p:attrName>
                                        </p:attrNameLst>
                                      </p:cBhvr>
                                      <p:to>
                                        <p:strVal val="visible"/>
                                      </p:to>
                                    </p:set>
                                    <p:animEffect transition="in" filter="box(out)">
                                      <p:cBhvr>
                                        <p:cTn id="83" dur="800"/>
                                        <p:tgtEl>
                                          <p:spTgt spid="42"/>
                                        </p:tgtEl>
                                      </p:cBhvr>
                                    </p:animEffect>
                                  </p:childTnLst>
                                </p:cTn>
                              </p:par>
                            </p:childTnLst>
                          </p:cTn>
                        </p:par>
                        <p:par>
                          <p:cTn id="84" fill="hold">
                            <p:stCondLst>
                              <p:cond delay="800"/>
                            </p:stCondLst>
                            <p:childTnLst>
                              <p:par>
                                <p:cTn id="85" presetID="4" presetClass="entr" presetSubtype="32" fill="hold" grpId="0" nodeType="afterEffect">
                                  <p:stCondLst>
                                    <p:cond delay="0"/>
                                  </p:stCondLst>
                                  <p:iterate>
                                    <p:tmAbs val="0"/>
                                  </p:iterate>
                                  <p:childTnLst>
                                    <p:set>
                                      <p:cBhvr>
                                        <p:cTn id="86" fill="hold"/>
                                        <p:tgtEl>
                                          <p:spTgt spid="61"/>
                                        </p:tgtEl>
                                        <p:attrNameLst>
                                          <p:attrName>style.visibility</p:attrName>
                                        </p:attrNameLst>
                                      </p:cBhvr>
                                      <p:to>
                                        <p:strVal val="visible"/>
                                      </p:to>
                                    </p:set>
                                    <p:animEffect transition="in" filter="box(out)">
                                      <p:cBhvr>
                                        <p:cTn id="87" dur="1000"/>
                                        <p:tgtEl>
                                          <p:spTgt spid="61"/>
                                        </p:tgtEl>
                                      </p:cBhvr>
                                    </p:animEffect>
                                  </p:childTnLst>
                                </p:cTn>
                              </p:par>
                            </p:childTnLst>
                          </p:cTn>
                        </p:par>
                        <p:par>
                          <p:cTn id="88" fill="hold">
                            <p:stCondLst>
                              <p:cond delay="1800"/>
                            </p:stCondLst>
                            <p:childTnLst>
                              <p:par>
                                <p:cTn id="89" presetID="4" presetClass="entr" presetSubtype="32" fill="hold" grpId="0" nodeType="afterEffect">
                                  <p:stCondLst>
                                    <p:cond delay="0"/>
                                  </p:stCondLst>
                                  <p:iterate>
                                    <p:tmAbs val="0"/>
                                  </p:iterate>
                                  <p:childTnLst>
                                    <p:set>
                                      <p:cBhvr>
                                        <p:cTn id="90" fill="hold"/>
                                        <p:tgtEl>
                                          <p:spTgt spid="58"/>
                                        </p:tgtEl>
                                        <p:attrNameLst>
                                          <p:attrName>style.visibility</p:attrName>
                                        </p:attrNameLst>
                                      </p:cBhvr>
                                      <p:to>
                                        <p:strVal val="visible"/>
                                      </p:to>
                                    </p:set>
                                    <p:animEffect transition="in" filter="box(out)">
                                      <p:cBhvr>
                                        <p:cTn id="91" dur="800"/>
                                        <p:tgtEl>
                                          <p:spTgt spid="58"/>
                                        </p:tgtEl>
                                      </p:cBhvr>
                                    </p:animEffect>
                                  </p:childTnLst>
                                </p:cTn>
                              </p:par>
                              <p:par>
                                <p:cTn id="92" presetID="1" presetClass="exit" presetSubtype="0" fill="hold" nodeType="withEffect">
                                  <p:stCondLst>
                                    <p:cond delay="0"/>
                                  </p:stCondLst>
                                  <p:childTnLst>
                                    <p:set>
                                      <p:cBhvr>
                                        <p:cTn id="93"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P spid="18" grpId="0" animBg="1" advAuto="0"/>
      <p:bldP spid="22" grpId="0" animBg="1" advAuto="0"/>
      <p:bldP spid="26" grpId="0" animBg="1" advAuto="0"/>
      <p:bldP spid="30" grpId="0" animBg="1" advAuto="0"/>
      <p:bldP spid="34" grpId="0" animBg="1" advAuto="0"/>
      <p:bldP spid="36" grpId="0" animBg="1" advAuto="0"/>
      <p:bldP spid="38" grpId="0" animBg="1" advAuto="0"/>
      <p:bldP spid="40" grpId="0" animBg="1" advAuto="0"/>
      <p:bldP spid="42" grpId="0" animBg="1" advAuto="0"/>
      <p:bldP spid="44" grpId="0" animBg="1" advAuto="0"/>
      <p:bldP spid="47" grpId="0" animBg="1" advAuto="0"/>
      <p:bldP spid="49" grpId="0" animBg="1" advAuto="0"/>
      <p:bldP spid="50" grpId="0" animBg="1" advAuto="0"/>
      <p:bldP spid="51" grpId="0" animBg="1" advAuto="0"/>
      <p:bldP spid="52" grpId="0" animBg="1" advAuto="0"/>
      <p:bldP spid="55" grpId="0" animBg="1" advAuto="0"/>
      <p:bldP spid="58" grpId="0" animBg="1" advAuto="0"/>
      <p:bldP spid="6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p:txBody>
          <a:bodyPr/>
          <a:lstStyle/>
          <a:p>
            <a:endParaRPr lang="en-GB" dirty="0"/>
          </a:p>
          <a:p>
            <a:endParaRPr lang="en-GB" dirty="0"/>
          </a:p>
          <a:p>
            <a:endParaRPr lang="en-GB" dirty="0"/>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20</a:t>
            </a:fld>
            <a:endParaRPr lang="en-US" dirty="0"/>
          </a:p>
        </p:txBody>
      </p:sp>
      <p:graphicFrame>
        <p:nvGraphicFramePr>
          <p:cNvPr id="12" name="Diagram 11">
            <a:extLst>
              <a:ext uri="{FF2B5EF4-FFF2-40B4-BE49-F238E27FC236}">
                <a16:creationId xmlns:a16="http://schemas.microsoft.com/office/drawing/2014/main" id="{DA90D274-D5F3-4A90-B021-30ACE3A30EFA}"/>
              </a:ext>
            </a:extLst>
          </p:cNvPr>
          <p:cNvGraphicFramePr/>
          <p:nvPr>
            <p:extLst>
              <p:ext uri="{D42A27DB-BD31-4B8C-83A1-F6EECF244321}">
                <p14:modId xmlns:p14="http://schemas.microsoft.com/office/powerpoint/2010/main" val="3411407846"/>
              </p:ext>
            </p:extLst>
          </p:nvPr>
        </p:nvGraphicFramePr>
        <p:xfrm>
          <a:off x="762000" y="2608205"/>
          <a:ext cx="7467600" cy="339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Заглавие 7">
            <a:extLst>
              <a:ext uri="{FF2B5EF4-FFF2-40B4-BE49-F238E27FC236}">
                <a16:creationId xmlns:a16="http://schemas.microsoft.com/office/drawing/2014/main" id="{DD67F3DA-C5FB-473B-9209-B84A4D771607}"/>
              </a:ext>
            </a:extLst>
          </p:cNvPr>
          <p:cNvSpPr>
            <a:spLocks noGrp="1"/>
          </p:cNvSpPr>
          <p:nvPr>
            <p:ph type="title"/>
          </p:nvPr>
        </p:nvSpPr>
        <p:spPr/>
        <p:txBody>
          <a:bodyPr/>
          <a:lstStyle/>
          <a:p>
            <a:r>
              <a:rPr lang="en-GB" dirty="0" err="1"/>
              <a:t>Asesoramiento</a:t>
            </a:r>
            <a:r>
              <a:rPr lang="en-GB" dirty="0"/>
              <a:t> y </a:t>
            </a:r>
            <a:r>
              <a:rPr lang="en-GB" dirty="0" err="1"/>
              <a:t>pedagogía</a:t>
            </a:r>
            <a:r>
              <a:rPr lang="en-GB" dirty="0"/>
              <a:t> familiar</a:t>
            </a:r>
            <a:endParaRPr lang="bg-BG" dirty="0"/>
          </a:p>
        </p:txBody>
      </p:sp>
      <p:sp>
        <p:nvSpPr>
          <p:cNvPr id="7" name="Текстово поле 6">
            <a:extLst>
              <a:ext uri="{FF2B5EF4-FFF2-40B4-BE49-F238E27FC236}">
                <a16:creationId xmlns:a16="http://schemas.microsoft.com/office/drawing/2014/main" id="{8E59D2C8-E216-40E5-9339-D96AA045A5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89317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err="1"/>
              <a:t>Asesoramiento</a:t>
            </a:r>
            <a:r>
              <a:rPr lang="en-GB" dirty="0"/>
              <a:t> y </a:t>
            </a:r>
            <a:r>
              <a:rPr lang="en-GB" dirty="0" err="1"/>
              <a:t>pedagogía</a:t>
            </a:r>
            <a:r>
              <a:rPr lang="en-GB" dirty="0"/>
              <a:t> familiar</a:t>
            </a:r>
          </a:p>
        </p:txBody>
      </p:sp>
      <p:sp>
        <p:nvSpPr>
          <p:cNvPr id="6" name="Текстов контейнер 5">
            <a:extLst>
              <a:ext uri="{FF2B5EF4-FFF2-40B4-BE49-F238E27FC236}">
                <a16:creationId xmlns:a16="http://schemas.microsoft.com/office/drawing/2014/main" id="{B4CF6519-30B0-4553-90DE-FB2E0A89CB1B}"/>
              </a:ext>
            </a:extLst>
          </p:cNvPr>
          <p:cNvSpPr>
            <a:spLocks noGrp="1"/>
          </p:cNvSpPr>
          <p:nvPr>
            <p:ph type="body" sz="half" idx="2"/>
          </p:nvPr>
        </p:nvSpPr>
        <p:spPr>
          <a:xfrm>
            <a:off x="685802" y="2667004"/>
            <a:ext cx="2779713" cy="3754053"/>
          </a:xfrm>
        </p:spPr>
        <p:txBody>
          <a:bodyPr>
            <a:normAutofit fontScale="85000" lnSpcReduction="10000"/>
          </a:bodyPr>
          <a:lstStyle/>
          <a:p>
            <a:pPr algn="ctr"/>
            <a:endParaRPr lang="en-GB" sz="1600" b="1" dirty="0">
              <a:solidFill>
                <a:schemeClr val="tx1">
                  <a:lumMod val="75000"/>
                  <a:lumOff val="25000"/>
                </a:schemeClr>
              </a:solidFill>
            </a:endParaRPr>
          </a:p>
          <a:p>
            <a:pPr algn="ctr"/>
            <a:r>
              <a:rPr lang="en-GB" sz="2000" b="1" dirty="0" err="1">
                <a:solidFill>
                  <a:schemeClr val="tx1">
                    <a:lumMod val="75000"/>
                    <a:lumOff val="25000"/>
                  </a:schemeClr>
                </a:solidFill>
              </a:rPr>
              <a:t>Objetivos</a:t>
            </a:r>
            <a:r>
              <a:rPr lang="en-GB" sz="2000" b="1" dirty="0">
                <a:solidFill>
                  <a:schemeClr val="tx1">
                    <a:lumMod val="75000"/>
                    <a:lumOff val="25000"/>
                  </a:schemeClr>
                </a:solidFill>
              </a:rPr>
              <a:t> de padres/</a:t>
            </a:r>
            <a:r>
              <a:rPr lang="en-GB" sz="2000" b="1" dirty="0" err="1">
                <a:solidFill>
                  <a:schemeClr val="tx1">
                    <a:lumMod val="75000"/>
                    <a:lumOff val="25000"/>
                  </a:schemeClr>
                </a:solidFill>
              </a:rPr>
              <a:t>educadores</a:t>
            </a:r>
            <a:endParaRPr lang="en-GB" sz="2000" b="1" dirty="0">
              <a:solidFill>
                <a:schemeClr val="tx1">
                  <a:lumMod val="75000"/>
                  <a:lumOff val="25000"/>
                </a:schemeClr>
              </a:solidFill>
            </a:endParaRPr>
          </a:p>
          <a:p>
            <a:pPr algn="ctr"/>
            <a:endParaRPr lang="en-GB" dirty="0">
              <a:solidFill>
                <a:schemeClr val="tx1">
                  <a:lumMod val="75000"/>
                  <a:lumOff val="25000"/>
                </a:schemeClr>
              </a:solidFill>
              <a:latin typeface="Ink Free" panose="03080402000500000000" pitchFamily="66" charset="0"/>
            </a:endParaRPr>
          </a:p>
          <a:p>
            <a:pPr algn="ctr">
              <a:lnSpc>
                <a:spcPct val="115000"/>
              </a:lnSpc>
              <a:spcAft>
                <a:spcPts val="600"/>
              </a:spcAft>
            </a:pPr>
            <a:r>
              <a:rPr lang="en-GB" dirty="0" err="1">
                <a:solidFill>
                  <a:schemeClr val="tx1">
                    <a:lumMod val="75000"/>
                    <a:lumOff val="25000"/>
                  </a:schemeClr>
                </a:solidFill>
                <a:latin typeface="Calibri" panose="020F0502020204030204" pitchFamily="34" charset="0"/>
                <a:cs typeface="Times New Roman" panose="02020603050405020304" pitchFamily="18" charset="0"/>
              </a:rPr>
              <a:t>Facilitar</a:t>
            </a:r>
            <a:r>
              <a:rPr lang="en-GB" dirty="0">
                <a:solidFill>
                  <a:schemeClr val="tx1">
                    <a:lumMod val="75000"/>
                    <a:lumOff val="25000"/>
                  </a:schemeClr>
                </a:solidFill>
                <a:latin typeface="Calibri" panose="020F0502020204030204" pitchFamily="34" charset="0"/>
                <a:cs typeface="Times New Roman" panose="02020603050405020304" pitchFamily="18" charset="0"/>
              </a:rPr>
              <a:t> la </a:t>
            </a:r>
            <a:r>
              <a:rPr lang="en-GB" dirty="0" err="1">
                <a:solidFill>
                  <a:schemeClr val="tx1">
                    <a:lumMod val="75000"/>
                    <a:lumOff val="25000"/>
                  </a:schemeClr>
                </a:solidFill>
                <a:latin typeface="Calibri" panose="020F0502020204030204" pitchFamily="34" charset="0"/>
                <a:cs typeface="Times New Roman" panose="02020603050405020304" pitchFamily="18" charset="0"/>
              </a:rPr>
              <a:t>formación</a:t>
            </a:r>
            <a:r>
              <a:rPr lang="en-GB" dirty="0">
                <a:solidFill>
                  <a:schemeClr val="tx1">
                    <a:lumMod val="75000"/>
                    <a:lumOff val="25000"/>
                  </a:schemeClr>
                </a:solidFill>
                <a:latin typeface="Calibri" panose="020F0502020204030204" pitchFamily="34" charset="0"/>
                <a:cs typeface="Times New Roman" panose="02020603050405020304" pitchFamily="18" charset="0"/>
              </a:rPr>
              <a:t> de una </a:t>
            </a:r>
            <a:r>
              <a:rPr lang="en-GB" dirty="0" err="1">
                <a:solidFill>
                  <a:schemeClr val="tx1">
                    <a:lumMod val="75000"/>
                    <a:lumOff val="25000"/>
                  </a:schemeClr>
                </a:solidFill>
                <a:latin typeface="Calibri" panose="020F0502020204030204" pitchFamily="34" charset="0"/>
                <a:cs typeface="Times New Roman" panose="02020603050405020304" pitchFamily="18" charset="0"/>
              </a:rPr>
              <a:t>identidad</a:t>
            </a:r>
            <a:r>
              <a:rPr lang="en-GB" dirty="0">
                <a:solidFill>
                  <a:schemeClr val="tx1">
                    <a:lumMod val="75000"/>
                    <a:lumOff val="25000"/>
                  </a:schemeClr>
                </a:solidFill>
                <a:latin typeface="Calibri" panose="020F0502020204030204" pitchFamily="34" charset="0"/>
                <a:cs typeface="Times New Roman" panose="02020603050405020304" pitchFamily="18" charset="0"/>
              </a:rPr>
              <a:t> </a:t>
            </a:r>
            <a:r>
              <a:rPr lang="en-GB" dirty="0" err="1">
                <a:solidFill>
                  <a:schemeClr val="tx1">
                    <a:lumMod val="75000"/>
                    <a:lumOff val="25000"/>
                  </a:schemeClr>
                </a:solidFill>
                <a:latin typeface="Calibri" panose="020F0502020204030204" pitchFamily="34" charset="0"/>
                <a:cs typeface="Times New Roman" panose="02020603050405020304" pitchFamily="18" charset="0"/>
              </a:rPr>
              <a:t>positiva</a:t>
            </a:r>
            <a:endParaRPr lang="en-GB" dirty="0">
              <a:solidFill>
                <a:schemeClr val="tx1">
                  <a:lumMod val="75000"/>
                  <a:lumOff val="25000"/>
                </a:schemeClr>
              </a:solidFill>
              <a:latin typeface="Calibri" panose="020F0502020204030204" pitchFamily="34" charset="0"/>
              <a:cs typeface="Times New Roman" panose="02020603050405020304" pitchFamily="18" charset="0"/>
            </a:endParaRPr>
          </a:p>
          <a:p>
            <a:pPr algn="ctr">
              <a:lnSpc>
                <a:spcPct val="115000"/>
              </a:lnSpc>
              <a:spcAft>
                <a:spcPts val="600"/>
              </a:spcAft>
            </a:pPr>
            <a:r>
              <a:rPr lang="en-GB" dirty="0" err="1">
                <a:solidFill>
                  <a:schemeClr val="tx1">
                    <a:lumMod val="75000"/>
                    <a:lumOff val="25000"/>
                  </a:schemeClr>
                </a:solidFill>
                <a:latin typeface="Calibri" panose="020F0502020204030204" pitchFamily="34" charset="0"/>
                <a:cs typeface="Times New Roman" panose="02020603050405020304" pitchFamily="18" charset="0"/>
              </a:rPr>
              <a:t>Refuerzo</a:t>
            </a:r>
            <a:r>
              <a:rPr lang="en-GB" dirty="0">
                <a:solidFill>
                  <a:schemeClr val="tx1">
                    <a:lumMod val="75000"/>
                    <a:lumOff val="25000"/>
                  </a:schemeClr>
                </a:solidFill>
                <a:latin typeface="Calibri" panose="020F0502020204030204" pitchFamily="34" charset="0"/>
                <a:cs typeface="Times New Roman" panose="02020603050405020304" pitchFamily="18" charset="0"/>
              </a:rPr>
              <a:t> </a:t>
            </a:r>
            <a:r>
              <a:rPr lang="en-GB" dirty="0" err="1">
                <a:solidFill>
                  <a:schemeClr val="tx1">
                    <a:lumMod val="75000"/>
                    <a:lumOff val="25000"/>
                  </a:schemeClr>
                </a:solidFill>
                <a:latin typeface="Calibri" panose="020F0502020204030204" pitchFamily="34" charset="0"/>
                <a:cs typeface="Times New Roman" panose="02020603050405020304" pitchFamily="18" charset="0"/>
              </a:rPr>
              <a:t>positivo</a:t>
            </a:r>
            <a:endParaRPr lang="en-GB" dirty="0">
              <a:solidFill>
                <a:schemeClr val="tx1">
                  <a:lumMod val="75000"/>
                  <a:lumOff val="25000"/>
                </a:schemeClr>
              </a:solidFill>
              <a:latin typeface="Calibri" panose="020F0502020204030204" pitchFamily="34" charset="0"/>
              <a:cs typeface="Times New Roman" panose="02020603050405020304" pitchFamily="18" charset="0"/>
            </a:endParaRPr>
          </a:p>
          <a:p>
            <a:pPr algn="ctr">
              <a:lnSpc>
                <a:spcPct val="115000"/>
              </a:lnSpc>
              <a:spcAft>
                <a:spcPts val="600"/>
              </a:spcAft>
            </a:pPr>
            <a:r>
              <a:rPr lang="en-GB" dirty="0" err="1">
                <a:solidFill>
                  <a:schemeClr val="tx1">
                    <a:lumMod val="75000"/>
                    <a:lumOff val="25000"/>
                  </a:schemeClr>
                </a:solidFill>
                <a:latin typeface="Calibri" panose="020F0502020204030204" pitchFamily="34" charset="0"/>
                <a:cs typeface="Times New Roman" panose="02020603050405020304" pitchFamily="18" charset="0"/>
              </a:rPr>
              <a:t>Crecimiento</a:t>
            </a:r>
            <a:r>
              <a:rPr lang="en-GB" dirty="0">
                <a:solidFill>
                  <a:schemeClr val="tx1">
                    <a:lumMod val="75000"/>
                    <a:lumOff val="25000"/>
                  </a:schemeClr>
                </a:solidFill>
                <a:latin typeface="Calibri" panose="020F0502020204030204" pitchFamily="34" charset="0"/>
                <a:cs typeface="Times New Roman" panose="02020603050405020304" pitchFamily="18" charset="0"/>
              </a:rPr>
              <a:t> personal</a:t>
            </a:r>
          </a:p>
          <a:p>
            <a:pPr marL="0" indent="0" algn="ctr">
              <a:lnSpc>
                <a:spcPct val="100000"/>
              </a:lnSpc>
              <a:spcAft>
                <a:spcPts val="1200"/>
              </a:spcAft>
              <a:buNone/>
            </a:pPr>
            <a:endParaRPr lang="en-GB" dirty="0">
              <a:solidFill>
                <a:schemeClr val="tx1">
                  <a:lumMod val="75000"/>
                  <a:lumOff val="25000"/>
                </a:schemeClr>
              </a:solidFill>
              <a:latin typeface="Ink Free" panose="03080402000500000000" pitchFamily="66" charset="0"/>
            </a:endParaRPr>
          </a:p>
          <a:p>
            <a:pPr algn="ctr">
              <a:lnSpc>
                <a:spcPct val="115000"/>
              </a:lnSpc>
              <a:spcAft>
                <a:spcPts val="600"/>
              </a:spcAft>
            </a:pPr>
            <a:r>
              <a:rPr lang="en-GB" sz="1600"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r>
              <a:rPr lang="es-ES"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El modo en que tratamos a nuestros hijos influye directamente en lo que ellos creen de sí mismos</a:t>
            </a:r>
            <a:r>
              <a:rPr lang="en-GB" sz="1600"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600"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Ariadne Brill</a:t>
            </a:r>
            <a:endParaRPr lang="bg-BG" dirty="0">
              <a:solidFill>
                <a:schemeClr val="tx1">
                  <a:lumMod val="75000"/>
                  <a:lumOff val="25000"/>
                </a:schemeClr>
              </a:solidFill>
            </a:endParaRPr>
          </a:p>
        </p:txBody>
      </p:sp>
      <p:grpSp>
        <p:nvGrpSpPr>
          <p:cNvPr id="8" name="Group">
            <a:extLst>
              <a:ext uri="{FF2B5EF4-FFF2-40B4-BE49-F238E27FC236}">
                <a16:creationId xmlns:a16="http://schemas.microsoft.com/office/drawing/2014/main" id="{626E2E6B-D8CC-4A8E-AF59-FF6181CA9BA6}"/>
              </a:ext>
            </a:extLst>
          </p:cNvPr>
          <p:cNvGrpSpPr/>
          <p:nvPr/>
        </p:nvGrpSpPr>
        <p:grpSpPr>
          <a:xfrm>
            <a:off x="4209860" y="5059906"/>
            <a:ext cx="3637668" cy="747731"/>
            <a:chOff x="0" y="0"/>
            <a:chExt cx="4314178" cy="996972"/>
          </a:xfrm>
          <a:solidFill>
            <a:srgbClr val="92D050"/>
          </a:solidFill>
        </p:grpSpPr>
        <p:sp>
          <p:nvSpPr>
            <p:cNvPr id="9" name="Freeform 2">
              <a:extLst>
                <a:ext uri="{FF2B5EF4-FFF2-40B4-BE49-F238E27FC236}">
                  <a16:creationId xmlns:a16="http://schemas.microsoft.com/office/drawing/2014/main" id="{2D68D97D-D302-4F48-8151-C8C8A42E48BE}"/>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0" name="Freeform 3">
              <a:extLst>
                <a:ext uri="{FF2B5EF4-FFF2-40B4-BE49-F238E27FC236}">
                  <a16:creationId xmlns:a16="http://schemas.microsoft.com/office/drawing/2014/main" id="{FBE11AF1-963E-447D-8001-E4C9EB131A8A}"/>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1" name="Oval 4">
            <a:extLst>
              <a:ext uri="{FF2B5EF4-FFF2-40B4-BE49-F238E27FC236}">
                <a16:creationId xmlns:a16="http://schemas.microsoft.com/office/drawing/2014/main" id="{7E3C9E68-5BC3-4DB9-ADFE-4203085E1D5D}"/>
              </a:ext>
            </a:extLst>
          </p:cNvPr>
          <p:cNvSpPr/>
          <p:nvPr/>
        </p:nvSpPr>
        <p:spPr>
          <a:xfrm flipH="1">
            <a:off x="7294097" y="4954544"/>
            <a:ext cx="958456" cy="958456"/>
          </a:xfrm>
          <a:prstGeom prst="ellipse">
            <a:avLst/>
          </a:prstGeom>
          <a:solidFill>
            <a:srgbClr val="92D050"/>
          </a:solidFill>
          <a:ln w="38100">
            <a:solidFill>
              <a:srgbClr val="FFFFFF"/>
            </a:solidFill>
            <a:miter/>
          </a:ln>
          <a:effectLst>
            <a:outerShdw blurRad="165100" dist="97066" dir="8592729"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13" name="TextBox 52">
            <a:extLst>
              <a:ext uri="{FF2B5EF4-FFF2-40B4-BE49-F238E27FC236}">
                <a16:creationId xmlns:a16="http://schemas.microsoft.com/office/drawing/2014/main" id="{DFDA3413-0548-45AF-9B9A-6389B67C5F39}"/>
              </a:ext>
            </a:extLst>
          </p:cNvPr>
          <p:cNvSpPr txBox="1"/>
          <p:nvPr/>
        </p:nvSpPr>
        <p:spPr>
          <a:xfrm>
            <a:off x="5027201" y="5181600"/>
            <a:ext cx="2149331"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es-ES" sz="2000" b="1" dirty="0"/>
              <a:t>Rechazar los estereotipos</a:t>
            </a:r>
            <a:endParaRPr sz="2000" b="1" dirty="0"/>
          </a:p>
        </p:txBody>
      </p:sp>
      <p:grpSp>
        <p:nvGrpSpPr>
          <p:cNvPr id="16" name="Group">
            <a:extLst>
              <a:ext uri="{FF2B5EF4-FFF2-40B4-BE49-F238E27FC236}">
                <a16:creationId xmlns:a16="http://schemas.microsoft.com/office/drawing/2014/main" id="{0AB9B558-337B-49CA-A8BA-5F58A736D1FC}"/>
              </a:ext>
            </a:extLst>
          </p:cNvPr>
          <p:cNvGrpSpPr/>
          <p:nvPr/>
        </p:nvGrpSpPr>
        <p:grpSpPr>
          <a:xfrm>
            <a:off x="4952999" y="4086854"/>
            <a:ext cx="3784727" cy="747731"/>
            <a:chOff x="0" y="0"/>
            <a:chExt cx="4314178" cy="996972"/>
          </a:xfrm>
          <a:solidFill>
            <a:schemeClr val="accent6">
              <a:lumMod val="75000"/>
            </a:schemeClr>
          </a:solidFill>
        </p:grpSpPr>
        <p:sp>
          <p:nvSpPr>
            <p:cNvPr id="17" name="Freeform 2">
              <a:extLst>
                <a:ext uri="{FF2B5EF4-FFF2-40B4-BE49-F238E27FC236}">
                  <a16:creationId xmlns:a16="http://schemas.microsoft.com/office/drawing/2014/main" id="{6F4F5B7F-A029-48E4-81F2-3A64A729449C}"/>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97B50352-5687-4464-951A-5DC07F5F1990}"/>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9" name="Oval 4">
            <a:extLst>
              <a:ext uri="{FF2B5EF4-FFF2-40B4-BE49-F238E27FC236}">
                <a16:creationId xmlns:a16="http://schemas.microsoft.com/office/drawing/2014/main" id="{504E1C0D-B43A-4871-91BF-25623576A41A}"/>
              </a:ext>
            </a:extLst>
          </p:cNvPr>
          <p:cNvSpPr/>
          <p:nvPr/>
        </p:nvSpPr>
        <p:spPr>
          <a:xfrm>
            <a:off x="4547973" y="3981491"/>
            <a:ext cx="958456" cy="958455"/>
          </a:xfrm>
          <a:prstGeom prst="ellipse">
            <a:avLst/>
          </a:prstGeom>
          <a:solidFill>
            <a:schemeClr val="accent6">
              <a:lumMod val="75000"/>
            </a:schemeClr>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sp>
        <p:nvSpPr>
          <p:cNvPr id="21" name="TextBox 52">
            <a:extLst>
              <a:ext uri="{FF2B5EF4-FFF2-40B4-BE49-F238E27FC236}">
                <a16:creationId xmlns:a16="http://schemas.microsoft.com/office/drawing/2014/main" id="{5357D35D-3B2E-431B-ADAB-1F2222C35ACD}"/>
              </a:ext>
            </a:extLst>
          </p:cNvPr>
          <p:cNvSpPr txBox="1"/>
          <p:nvPr/>
        </p:nvSpPr>
        <p:spPr>
          <a:xfrm>
            <a:off x="5626840" y="4191999"/>
            <a:ext cx="2396507"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s-ES" sz="2000" b="1" dirty="0"/>
              <a:t>Desarrollo de habilidades grupales</a:t>
            </a:r>
            <a:endParaRPr sz="2000" b="1" dirty="0"/>
          </a:p>
        </p:txBody>
      </p:sp>
      <p:grpSp>
        <p:nvGrpSpPr>
          <p:cNvPr id="24" name="Group">
            <a:extLst>
              <a:ext uri="{FF2B5EF4-FFF2-40B4-BE49-F238E27FC236}">
                <a16:creationId xmlns:a16="http://schemas.microsoft.com/office/drawing/2014/main" id="{FDDE72BB-4114-43AE-A163-761FC043C6CF}"/>
              </a:ext>
            </a:extLst>
          </p:cNvPr>
          <p:cNvGrpSpPr/>
          <p:nvPr/>
        </p:nvGrpSpPr>
        <p:grpSpPr>
          <a:xfrm>
            <a:off x="4209858" y="3113785"/>
            <a:ext cx="3637670" cy="747731"/>
            <a:chOff x="0" y="0"/>
            <a:chExt cx="4314178" cy="996972"/>
          </a:xfrm>
          <a:solidFill>
            <a:srgbClr val="FF6600"/>
          </a:solidFill>
        </p:grpSpPr>
        <p:sp>
          <p:nvSpPr>
            <p:cNvPr id="25" name="Freeform 2">
              <a:extLst>
                <a:ext uri="{FF2B5EF4-FFF2-40B4-BE49-F238E27FC236}">
                  <a16:creationId xmlns:a16="http://schemas.microsoft.com/office/drawing/2014/main" id="{0EE60EA8-8901-4FEB-9AA2-7E498B5E0DE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3">
              <a:extLst>
                <a:ext uri="{FF2B5EF4-FFF2-40B4-BE49-F238E27FC236}">
                  <a16:creationId xmlns:a16="http://schemas.microsoft.com/office/drawing/2014/main" id="{3DAC7115-9945-4BA2-8E87-49390E33393D}"/>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918953"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pic>
        <p:nvPicPr>
          <p:cNvPr id="27" name="TinyPPT_2019.png" descr="TinyPPT_2019.png">
            <a:extLst>
              <a:ext uri="{FF2B5EF4-FFF2-40B4-BE49-F238E27FC236}">
                <a16:creationId xmlns:a16="http://schemas.microsoft.com/office/drawing/2014/main" id="{B7D2B4AE-504A-4979-9012-DC3D52FBE673}"/>
              </a:ext>
            </a:extLst>
          </p:cNvPr>
          <p:cNvPicPr>
            <a:picLocks noChangeAspect="1"/>
          </p:cNvPicPr>
          <p:nvPr/>
        </p:nvPicPr>
        <p:blipFill>
          <a:blip r:embed="rId3">
            <a:alphaModFix amt="64876"/>
          </a:blip>
          <a:srcRect l="29878" t="16791"/>
          <a:stretch>
            <a:fillRect/>
          </a:stretch>
        </p:blipFill>
        <p:spPr>
          <a:xfrm>
            <a:off x="5171495" y="2439980"/>
            <a:ext cx="2959157" cy="598466"/>
          </a:xfrm>
          <a:prstGeom prst="rect">
            <a:avLst/>
          </a:prstGeom>
          <a:ln w="12700">
            <a:miter lim="400000"/>
          </a:ln>
        </p:spPr>
      </p:pic>
      <p:sp>
        <p:nvSpPr>
          <p:cNvPr id="28" name="TextBox 52">
            <a:extLst>
              <a:ext uri="{FF2B5EF4-FFF2-40B4-BE49-F238E27FC236}">
                <a16:creationId xmlns:a16="http://schemas.microsoft.com/office/drawing/2014/main" id="{677A4A04-1F28-44FF-A24C-2167B51DEE4A}"/>
              </a:ext>
            </a:extLst>
          </p:cNvPr>
          <p:cNvSpPr txBox="1"/>
          <p:nvPr/>
        </p:nvSpPr>
        <p:spPr>
          <a:xfrm>
            <a:off x="4952998" y="3201399"/>
            <a:ext cx="2179895"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pPr algn="r"/>
            <a:r>
              <a:rPr lang="es-ES" sz="2000" b="1" dirty="0"/>
              <a:t>Desarrollo de empatía</a:t>
            </a:r>
            <a:endParaRPr sz="2000" b="1" dirty="0"/>
          </a:p>
        </p:txBody>
      </p:sp>
      <p:sp>
        <p:nvSpPr>
          <p:cNvPr id="30" name="Oval 4">
            <a:extLst>
              <a:ext uri="{FF2B5EF4-FFF2-40B4-BE49-F238E27FC236}">
                <a16:creationId xmlns:a16="http://schemas.microsoft.com/office/drawing/2014/main" id="{9747A956-552B-477E-BCD4-435CB93F32BC}"/>
              </a:ext>
            </a:extLst>
          </p:cNvPr>
          <p:cNvSpPr/>
          <p:nvPr/>
        </p:nvSpPr>
        <p:spPr>
          <a:xfrm flipH="1">
            <a:off x="7294097" y="3008424"/>
            <a:ext cx="958456" cy="958456"/>
          </a:xfrm>
          <a:prstGeom prst="ellipse">
            <a:avLst/>
          </a:prstGeom>
          <a:solidFill>
            <a:srgbClr val="FF6600"/>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grpSp>
        <p:nvGrpSpPr>
          <p:cNvPr id="31" name="Group">
            <a:extLst>
              <a:ext uri="{FF2B5EF4-FFF2-40B4-BE49-F238E27FC236}">
                <a16:creationId xmlns:a16="http://schemas.microsoft.com/office/drawing/2014/main" id="{ADA96987-9490-42A1-B026-C7528098EC1C}"/>
              </a:ext>
            </a:extLst>
          </p:cNvPr>
          <p:cNvGrpSpPr/>
          <p:nvPr/>
        </p:nvGrpSpPr>
        <p:grpSpPr>
          <a:xfrm>
            <a:off x="4953000" y="2140734"/>
            <a:ext cx="3784728" cy="747731"/>
            <a:chOff x="0" y="0"/>
            <a:chExt cx="4314178" cy="996972"/>
          </a:xfrm>
          <a:solidFill>
            <a:srgbClr val="0BA7DF"/>
          </a:solidFill>
        </p:grpSpPr>
        <p:sp>
          <p:nvSpPr>
            <p:cNvPr id="32" name="Freeform 2">
              <a:extLst>
                <a:ext uri="{FF2B5EF4-FFF2-40B4-BE49-F238E27FC236}">
                  <a16:creationId xmlns:a16="http://schemas.microsoft.com/office/drawing/2014/main" id="{2FDDD9A9-34B6-49A2-963B-8B5704619109}"/>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6ADBA73B-5B95-4B98-BC4E-86C1DCB4431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34" name="Oval 4">
            <a:extLst>
              <a:ext uri="{FF2B5EF4-FFF2-40B4-BE49-F238E27FC236}">
                <a16:creationId xmlns:a16="http://schemas.microsoft.com/office/drawing/2014/main" id="{C26182CD-1BCB-47E4-8766-20B6144AD555}"/>
              </a:ext>
            </a:extLst>
          </p:cNvPr>
          <p:cNvSpPr/>
          <p:nvPr/>
        </p:nvSpPr>
        <p:spPr>
          <a:xfrm>
            <a:off x="4547973" y="2035371"/>
            <a:ext cx="958456" cy="958455"/>
          </a:xfrm>
          <a:prstGeom prst="ellipse">
            <a:avLst/>
          </a:prstGeom>
          <a:solidFill>
            <a:srgbClr val="0BA7DF"/>
          </a:solidFill>
          <a:ln w="38100">
            <a:solidFill>
              <a:srgbClr val="FFFFFF"/>
            </a:solidFill>
            <a:miter/>
          </a:ln>
          <a:effectLst>
            <a:outerShdw blurRad="165100" dist="97066" dir="1471343"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35" name="TextBox 52">
            <a:extLst>
              <a:ext uri="{FF2B5EF4-FFF2-40B4-BE49-F238E27FC236}">
                <a16:creationId xmlns:a16="http://schemas.microsoft.com/office/drawing/2014/main" id="{D403EB48-287A-45B0-88F8-48035A285E2E}"/>
              </a:ext>
            </a:extLst>
          </p:cNvPr>
          <p:cNvSpPr txBox="1"/>
          <p:nvPr/>
        </p:nvSpPr>
        <p:spPr>
          <a:xfrm>
            <a:off x="5761073" y="2121692"/>
            <a:ext cx="84541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sz="1575" dirty="0"/>
              <a:t>   </a:t>
            </a:r>
          </a:p>
        </p:txBody>
      </p:sp>
      <p:sp>
        <p:nvSpPr>
          <p:cNvPr id="36" name="TextBox 52">
            <a:extLst>
              <a:ext uri="{FF2B5EF4-FFF2-40B4-BE49-F238E27FC236}">
                <a16:creationId xmlns:a16="http://schemas.microsoft.com/office/drawing/2014/main" id="{2C9DA4F8-1B0E-453A-91FB-959367ACF453}"/>
              </a:ext>
            </a:extLst>
          </p:cNvPr>
          <p:cNvSpPr txBox="1"/>
          <p:nvPr/>
        </p:nvSpPr>
        <p:spPr>
          <a:xfrm>
            <a:off x="5678487" y="2427994"/>
            <a:ext cx="2931978"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lang="en-GB" sz="2000" b="1" dirty="0" err="1"/>
              <a:t>Gestión</a:t>
            </a:r>
            <a:r>
              <a:rPr lang="en-GB" sz="2000" b="1" dirty="0"/>
              <a:t> de </a:t>
            </a:r>
            <a:r>
              <a:rPr lang="en-GB" sz="2000" b="1" dirty="0" err="1"/>
              <a:t>emociones</a:t>
            </a:r>
            <a:endParaRPr lang="en-GB" sz="2000" b="1" dirty="0"/>
          </a:p>
          <a:p>
            <a:r>
              <a:rPr sz="2000" b="1" dirty="0"/>
              <a:t>     </a:t>
            </a:r>
          </a:p>
        </p:txBody>
      </p:sp>
      <p:sp>
        <p:nvSpPr>
          <p:cNvPr id="37" name="TextBox 52">
            <a:extLst>
              <a:ext uri="{FF2B5EF4-FFF2-40B4-BE49-F238E27FC236}">
                <a16:creationId xmlns:a16="http://schemas.microsoft.com/office/drawing/2014/main" id="{7DCA6F4A-9D2C-4A5D-BB1B-FA196FD548A4}"/>
              </a:ext>
            </a:extLst>
          </p:cNvPr>
          <p:cNvSpPr txBox="1"/>
          <p:nvPr/>
        </p:nvSpPr>
        <p:spPr>
          <a:xfrm>
            <a:off x="5336297" y="1726998"/>
            <a:ext cx="901823" cy="276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sz="1350" dirty="0"/>
              <a:t>     </a:t>
            </a:r>
          </a:p>
        </p:txBody>
      </p:sp>
      <p:sp>
        <p:nvSpPr>
          <p:cNvPr id="38" name="Tijdelijke aanduiding voor dianummer 5">
            <a:extLst>
              <a:ext uri="{FF2B5EF4-FFF2-40B4-BE49-F238E27FC236}">
                <a16:creationId xmlns:a16="http://schemas.microsoft.com/office/drawing/2014/main"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21</a:t>
            </a:fld>
            <a:endParaRPr lang="en-US" dirty="0"/>
          </a:p>
        </p:txBody>
      </p:sp>
      <p:sp>
        <p:nvSpPr>
          <p:cNvPr id="40" name="Текстов контейнер 5">
            <a:extLst>
              <a:ext uri="{FF2B5EF4-FFF2-40B4-BE49-F238E27FC236}">
                <a16:creationId xmlns:a16="http://schemas.microsoft.com/office/drawing/2014/main" id="{04A5341A-C82E-4655-9793-4910B5101A52}"/>
              </a:ext>
            </a:extLst>
          </p:cNvPr>
          <p:cNvSpPr txBox="1">
            <a:spLocks/>
          </p:cNvSpPr>
          <p:nvPr/>
        </p:nvSpPr>
        <p:spPr>
          <a:xfrm>
            <a:off x="5067817" y="1449998"/>
            <a:ext cx="2779713" cy="330684"/>
          </a:xfrm>
          <a:prstGeom prst="rect">
            <a:avLst/>
          </a:prstGeom>
          <a:solidFill>
            <a:schemeClr val="bg1">
              <a:alpha val="90000"/>
            </a:schemeClr>
          </a:solidFill>
          <a:effectLst/>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90000"/>
              </a:lnSpc>
            </a:pPr>
            <a:r>
              <a:rPr lang="en-GB" sz="1900" b="1" dirty="0" err="1">
                <a:solidFill>
                  <a:schemeClr val="tx1">
                    <a:lumMod val="75000"/>
                    <a:lumOff val="25000"/>
                  </a:schemeClr>
                </a:solidFill>
              </a:rPr>
              <a:t>Habilidades</a:t>
            </a:r>
            <a:r>
              <a:rPr lang="en-GB" sz="1900" b="1" dirty="0">
                <a:solidFill>
                  <a:schemeClr val="tx1">
                    <a:lumMod val="75000"/>
                    <a:lumOff val="25000"/>
                  </a:schemeClr>
                </a:solidFill>
              </a:rPr>
              <a:t> de los </a:t>
            </a:r>
            <a:r>
              <a:rPr lang="en-GB" sz="1900" b="1" dirty="0" err="1">
                <a:solidFill>
                  <a:schemeClr val="tx1">
                    <a:lumMod val="75000"/>
                    <a:lumOff val="25000"/>
                  </a:schemeClr>
                </a:solidFill>
              </a:rPr>
              <a:t>jóvenes</a:t>
            </a:r>
            <a:endParaRPr lang="bg-BG" sz="1900" b="1" dirty="0">
              <a:solidFill>
                <a:schemeClr val="tx1">
                  <a:lumMod val="75000"/>
                  <a:lumOff val="25000"/>
                </a:schemeClr>
              </a:solidFill>
            </a:endParaRPr>
          </a:p>
        </p:txBody>
      </p:sp>
      <p:sp>
        <p:nvSpPr>
          <p:cNvPr id="39" name="Текстово поле 38">
            <a:extLst>
              <a:ext uri="{FF2B5EF4-FFF2-40B4-BE49-F238E27FC236}">
                <a16:creationId xmlns:a16="http://schemas.microsoft.com/office/drawing/2014/main" id="{5427986B-5B6D-4FA4-8BC7-21961B9A374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0"/>
                            </p:stCondLst>
                            <p:childTnLst>
                              <p:par>
                                <p:cTn id="22" presetID="22" presetClass="entr" presetSubtype="8" fill="hold" grpId="0" nodeType="afterEffect">
                                  <p:stCondLst>
                                    <p:cond delay="0"/>
                                  </p:stCondLst>
                                  <p:iterate>
                                    <p:tmAbs val="0"/>
                                  </p:iterate>
                                  <p:childTnLst>
                                    <p:set>
                                      <p:cBhvr>
                                        <p:cTn id="23" fill="hold"/>
                                        <p:tgtEl>
                                          <p:spTgt spid="31"/>
                                        </p:tgtEl>
                                        <p:attrNameLst>
                                          <p:attrName>style.visibility</p:attrName>
                                        </p:attrNameLst>
                                      </p:cBhvr>
                                      <p:to>
                                        <p:strVal val="visible"/>
                                      </p:to>
                                    </p:set>
                                    <p:animEffect transition="in" filter="wipe(left)">
                                      <p:cBhvr>
                                        <p:cTn id="24" dur="200"/>
                                        <p:tgtEl>
                                          <p:spTgt spid="31"/>
                                        </p:tgtEl>
                                      </p:cBhvr>
                                    </p:animEffect>
                                  </p:childTnLst>
                                </p:cTn>
                              </p:par>
                            </p:childTnLst>
                          </p:cTn>
                        </p:par>
                        <p:par>
                          <p:cTn id="25" fill="hold">
                            <p:stCondLst>
                              <p:cond delay="200"/>
                            </p:stCondLst>
                            <p:childTnLst>
                              <p:par>
                                <p:cTn id="26" presetID="22" presetClass="entr" presetSubtype="8" fill="hold" grpId="0" nodeType="afterEffect">
                                  <p:stCondLst>
                                    <p:cond delay="0"/>
                                  </p:stCondLst>
                                  <p:iterate>
                                    <p:tmAbs val="0"/>
                                  </p:iterate>
                                  <p:childTnLst>
                                    <p:set>
                                      <p:cBhvr>
                                        <p:cTn id="27" fill="hold"/>
                                        <p:tgtEl>
                                          <p:spTgt spid="27"/>
                                        </p:tgtEl>
                                        <p:attrNameLst>
                                          <p:attrName>style.visibility</p:attrName>
                                        </p:attrNameLst>
                                      </p:cBhvr>
                                      <p:to>
                                        <p:strVal val="visible"/>
                                      </p:to>
                                    </p:set>
                                    <p:animEffect transition="in" filter="wipe(left)">
                                      <p:cBhvr>
                                        <p:cTn id="28" dur="200"/>
                                        <p:tgtEl>
                                          <p:spTgt spid="27"/>
                                        </p:tgtEl>
                                      </p:cBhvr>
                                    </p:animEffect>
                                  </p:childTnLst>
                                </p:cTn>
                              </p:par>
                              <p:par>
                                <p:cTn id="29" presetID="22" presetClass="entr" presetSubtype="8" fill="hold" grpId="0" nodeType="withEffect">
                                  <p:stCondLst>
                                    <p:cond delay="0"/>
                                  </p:stCondLst>
                                  <p:iterate>
                                    <p:tmAbs val="0"/>
                                  </p:iterate>
                                  <p:childTnLst>
                                    <p:set>
                                      <p:cBhvr>
                                        <p:cTn id="30" fill="hold"/>
                                        <p:tgtEl>
                                          <p:spTgt spid="36"/>
                                        </p:tgtEl>
                                        <p:attrNameLst>
                                          <p:attrName>style.visibility</p:attrName>
                                        </p:attrNameLst>
                                      </p:cBhvr>
                                      <p:to>
                                        <p:strVal val="visible"/>
                                      </p:to>
                                    </p:set>
                                    <p:animEffect transition="in" filter="wipe(left)">
                                      <p:cBhvr>
                                        <p:cTn id="31" dur="400"/>
                                        <p:tgtEl>
                                          <p:spTgt spid="36"/>
                                        </p:tgtEl>
                                      </p:cBhvr>
                                    </p:animEffect>
                                  </p:childTnLst>
                                </p:cTn>
                              </p:par>
                            </p:childTnLst>
                          </p:cTn>
                        </p:par>
                        <p:par>
                          <p:cTn id="32" fill="hold">
                            <p:stCondLst>
                              <p:cond delay="600"/>
                            </p:stCondLst>
                            <p:childTnLst>
                              <p:par>
                                <p:cTn id="33" presetID="22" presetClass="entr" presetSubtype="8" fill="hold" grpId="0" nodeType="afterEffect">
                                  <p:stCondLst>
                                    <p:cond delay="0"/>
                                  </p:stCondLst>
                                  <p:iterate>
                                    <p:tmAbs val="0"/>
                                  </p:iterate>
                                  <p:childTnLst>
                                    <p:set>
                                      <p:cBhvr>
                                        <p:cTn id="34" fill="hold"/>
                                        <p:tgtEl>
                                          <p:spTgt spid="37"/>
                                        </p:tgtEl>
                                        <p:attrNameLst>
                                          <p:attrName>style.visibility</p:attrName>
                                        </p:attrNameLst>
                                      </p:cBhvr>
                                      <p:to>
                                        <p:strVal val="visible"/>
                                      </p:to>
                                    </p:set>
                                    <p:animEffect transition="in" filter="wipe(left)">
                                      <p:cBhvr>
                                        <p:cTn id="35" dur="400"/>
                                        <p:tgtEl>
                                          <p:spTgt spid="37"/>
                                        </p:tgtEl>
                                      </p:cBhvr>
                                    </p:animEffect>
                                  </p:childTnLst>
                                </p:cTn>
                              </p:par>
                            </p:childTnLst>
                          </p:cTn>
                        </p:par>
                        <p:par>
                          <p:cTn id="36" fill="hold">
                            <p:stCondLst>
                              <p:cond delay="1000"/>
                            </p:stCondLst>
                            <p:childTnLst>
                              <p:par>
                                <p:cTn id="37" presetID="22" presetClass="entr" presetSubtype="8" fill="hold" grpId="0" nodeType="afterEffect">
                                  <p:stCondLst>
                                    <p:cond delay="0"/>
                                  </p:stCondLst>
                                  <p:iterate>
                                    <p:tmAbs val="0"/>
                                  </p:iterate>
                                  <p:childTnLst>
                                    <p:set>
                                      <p:cBhvr>
                                        <p:cTn id="38" fill="hold"/>
                                        <p:tgtEl>
                                          <p:spTgt spid="35"/>
                                        </p:tgtEl>
                                        <p:attrNameLst>
                                          <p:attrName>style.visibility</p:attrName>
                                        </p:attrNameLst>
                                      </p:cBhvr>
                                      <p:to>
                                        <p:strVal val="visible"/>
                                      </p:to>
                                    </p:set>
                                    <p:animEffect transition="in" filter="wipe(left)">
                                      <p:cBhvr>
                                        <p:cTn id="39" dur="4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par>
                          <p:cTn id="44" fill="hold">
                            <p:stCondLst>
                              <p:cond delay="0"/>
                            </p:stCondLst>
                            <p:childTnLst>
                              <p:par>
                                <p:cTn id="45" presetID="22" presetClass="entr" presetSubtype="2" fill="hold" grpId="0" nodeType="afterEffect">
                                  <p:stCondLst>
                                    <p:cond delay="0"/>
                                  </p:stCondLst>
                                  <p:iterate>
                                    <p:tmAbs val="0"/>
                                  </p:iterate>
                                  <p:childTnLst>
                                    <p:set>
                                      <p:cBhvr>
                                        <p:cTn id="46" fill="hold"/>
                                        <p:tgtEl>
                                          <p:spTgt spid="24"/>
                                        </p:tgtEl>
                                        <p:attrNameLst>
                                          <p:attrName>style.visibility</p:attrName>
                                        </p:attrNameLst>
                                      </p:cBhvr>
                                      <p:to>
                                        <p:strVal val="visible"/>
                                      </p:to>
                                    </p:set>
                                    <p:animEffect transition="in" filter="wipe(right)">
                                      <p:cBhvr>
                                        <p:cTn id="47" dur="200"/>
                                        <p:tgtEl>
                                          <p:spTgt spid="24"/>
                                        </p:tgtEl>
                                      </p:cBhvr>
                                    </p:animEffect>
                                  </p:childTnLst>
                                </p:cTn>
                              </p:par>
                              <p:par>
                                <p:cTn id="48" presetID="22" presetClass="entr" presetSubtype="2" fill="hold" grpId="0" nodeType="withEffect">
                                  <p:stCondLst>
                                    <p:cond delay="0"/>
                                  </p:stCondLst>
                                  <p:iterate>
                                    <p:tmAbs val="0"/>
                                  </p:iterate>
                                  <p:childTnLst>
                                    <p:set>
                                      <p:cBhvr>
                                        <p:cTn id="49" fill="hold"/>
                                        <p:tgtEl>
                                          <p:spTgt spid="28"/>
                                        </p:tgtEl>
                                        <p:attrNameLst>
                                          <p:attrName>style.visibility</p:attrName>
                                        </p:attrNameLst>
                                      </p:cBhvr>
                                      <p:to>
                                        <p:strVal val="visible"/>
                                      </p:to>
                                    </p:set>
                                    <p:animEffect transition="in" filter="wipe(right)">
                                      <p:cBhvr>
                                        <p:cTn id="50" dur="6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22" presetClass="entr" presetSubtype="8" fill="hold" grpId="0" nodeType="afterEffect">
                                  <p:stCondLst>
                                    <p:cond delay="0"/>
                                  </p:stCondLst>
                                  <p:iterate>
                                    <p:tmAbs val="0"/>
                                  </p:iterate>
                                  <p:childTnLst>
                                    <p:set>
                                      <p:cBhvr>
                                        <p:cTn id="57" fill="hold"/>
                                        <p:tgtEl>
                                          <p:spTgt spid="16"/>
                                        </p:tgtEl>
                                        <p:attrNameLst>
                                          <p:attrName>style.visibility</p:attrName>
                                        </p:attrNameLst>
                                      </p:cBhvr>
                                      <p:to>
                                        <p:strVal val="visible"/>
                                      </p:to>
                                    </p:set>
                                    <p:animEffect transition="in" filter="wipe(left)">
                                      <p:cBhvr>
                                        <p:cTn id="58" dur="200"/>
                                        <p:tgtEl>
                                          <p:spTgt spid="16"/>
                                        </p:tgtEl>
                                      </p:cBhvr>
                                    </p:animEffect>
                                  </p:childTnLst>
                                </p:cTn>
                              </p:par>
                              <p:par>
                                <p:cTn id="59" presetID="22" presetClass="entr" presetSubtype="8" fill="hold" grpId="0" nodeType="withEffect">
                                  <p:stCondLst>
                                    <p:cond delay="0"/>
                                  </p:stCondLst>
                                  <p:iterate>
                                    <p:tmAbs val="0"/>
                                  </p:iterate>
                                  <p:childTnLst>
                                    <p:set>
                                      <p:cBhvr>
                                        <p:cTn id="60" fill="hold"/>
                                        <p:tgtEl>
                                          <p:spTgt spid="21"/>
                                        </p:tgtEl>
                                        <p:attrNameLst>
                                          <p:attrName>style.visibility</p:attrName>
                                        </p:attrNameLst>
                                      </p:cBhvr>
                                      <p:to>
                                        <p:strVal val="visible"/>
                                      </p:to>
                                    </p:set>
                                    <p:animEffect transition="in" filter="wipe(left)">
                                      <p:cBhvr>
                                        <p:cTn id="61" dur="4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par>
                          <p:cTn id="66" fill="hold">
                            <p:stCondLst>
                              <p:cond delay="0"/>
                            </p:stCondLst>
                            <p:childTnLst>
                              <p:par>
                                <p:cTn id="67" presetID="22" presetClass="entr" presetSubtype="2" fill="hold" grpId="0" nodeType="afterEffect">
                                  <p:stCondLst>
                                    <p:cond delay="0"/>
                                  </p:stCondLst>
                                  <p:iterate>
                                    <p:tmAbs val="0"/>
                                  </p:iterate>
                                  <p:childTnLst>
                                    <p:set>
                                      <p:cBhvr>
                                        <p:cTn id="68" fill="hold"/>
                                        <p:tgtEl>
                                          <p:spTgt spid="8"/>
                                        </p:tgtEl>
                                        <p:attrNameLst>
                                          <p:attrName>style.visibility</p:attrName>
                                        </p:attrNameLst>
                                      </p:cBhvr>
                                      <p:to>
                                        <p:strVal val="visible"/>
                                      </p:to>
                                    </p:set>
                                    <p:animEffect transition="in" filter="wipe(right)">
                                      <p:cBhvr>
                                        <p:cTn id="69" dur="200"/>
                                        <p:tgtEl>
                                          <p:spTgt spid="8"/>
                                        </p:tgtEl>
                                      </p:cBhvr>
                                    </p:animEffect>
                                  </p:childTnLst>
                                </p:cTn>
                              </p:par>
                              <p:par>
                                <p:cTn id="70" presetID="22" presetClass="entr" presetSubtype="2" fill="hold" grpId="0" nodeType="withEffect">
                                  <p:stCondLst>
                                    <p:cond delay="0"/>
                                  </p:stCondLst>
                                  <p:iterate>
                                    <p:tmAbs val="0"/>
                                  </p:iterate>
                                  <p:childTnLst>
                                    <p:set>
                                      <p:cBhvr>
                                        <p:cTn id="71" fill="hold"/>
                                        <p:tgtEl>
                                          <p:spTgt spid="13"/>
                                        </p:tgtEl>
                                        <p:attrNameLst>
                                          <p:attrName>style.visibility</p:attrName>
                                        </p:attrNameLst>
                                      </p:cBhvr>
                                      <p:to>
                                        <p:strVal val="visible"/>
                                      </p:to>
                                    </p:set>
                                    <p:animEffect transition="in" filter="wipe(right)">
                                      <p:cBhvr>
                                        <p:cTn id="72"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1" grpId="0" animBg="1" advAuto="0"/>
      <p:bldP spid="13" grpId="0" animBg="1" advAuto="0"/>
      <p:bldP spid="16" grpId="0" animBg="1" advAuto="0"/>
      <p:bldP spid="19" grpId="0" animBg="1" advAuto="0"/>
      <p:bldP spid="21" grpId="0" animBg="1" advAuto="0"/>
      <p:bldP spid="24" grpId="0" animBg="1" advAuto="0"/>
      <p:bldP spid="27" grpId="0" animBg="1" advAuto="0"/>
      <p:bldP spid="28" grpId="0" animBg="1" advAuto="0"/>
      <p:bldP spid="30" grpId="0" animBg="1" advAuto="0"/>
      <p:bldP spid="31" grpId="0" animBg="1" advAuto="0"/>
      <p:bldP spid="34" grpId="0" animBg="1" advAuto="0"/>
      <p:bldP spid="35" grpId="0" animBg="1" advAuto="0"/>
      <p:bldP spid="36" grpId="0" animBg="1" advAuto="0"/>
      <p:bldP spid="37" grpId="0" animBg="1" advAuto="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2627949948"/>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Taller de </a:t>
            </a:r>
            <a:r>
              <a:rPr lang="en-GB" dirty="0" err="1"/>
              <a:t>asesoramiento</a:t>
            </a:r>
            <a:r>
              <a:rPr lang="en-GB" dirty="0"/>
              <a:t> y </a:t>
            </a:r>
            <a:r>
              <a:rPr lang="en-GB" dirty="0" err="1"/>
              <a:t>pedagogía</a:t>
            </a:r>
            <a:r>
              <a:rPr lang="en-GB" dirty="0"/>
              <a:t> familiar</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22</a:t>
            </a:fld>
            <a:endParaRPr lang="en-US" dirty="0"/>
          </a:p>
        </p:txBody>
      </p:sp>
      <p:sp>
        <p:nvSpPr>
          <p:cNvPr id="6" name="Текстово поле 5">
            <a:extLst>
              <a:ext uri="{FF2B5EF4-FFF2-40B4-BE49-F238E27FC236}">
                <a16:creationId xmlns:a16="http://schemas.microsoft.com/office/drawing/2014/main" id="{1C7A4C6F-61A9-4C6B-AC7A-B3E3468817A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74730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908797" y="2308244"/>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s-ES" dirty="0">
                <a:solidFill>
                  <a:schemeClr val="tx1">
                    <a:lumMod val="75000"/>
                    <a:lumOff val="25000"/>
                  </a:schemeClr>
                </a:solidFill>
              </a:rPr>
              <a:t>Presenta tu modelo a seguir</a:t>
            </a:r>
            <a:endParaRPr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3 </a:t>
            </a:r>
            <a:r>
              <a:rPr lang="es-ES" dirty="0">
                <a:solidFill>
                  <a:schemeClr val="tx1">
                    <a:lumMod val="75000"/>
                    <a:lumOff val="25000"/>
                  </a:schemeClr>
                </a:solidFill>
              </a:rPr>
              <a:t>características más de tu modelo</a:t>
            </a:r>
            <a:endParaRPr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s-ES" dirty="0">
                <a:solidFill>
                  <a:schemeClr val="tx1">
                    <a:lumMod val="75000"/>
                    <a:lumOff val="25000"/>
                  </a:schemeClr>
                </a:solidFill>
              </a:rPr>
              <a:t>Cómo puede tu modelo ayudar a contrarrestarlos</a:t>
            </a:r>
            <a:endParaRPr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3 </a:t>
            </a:r>
            <a:r>
              <a:rPr lang="es-ES" dirty="0">
                <a:solidFill>
                  <a:schemeClr val="tx1">
                    <a:lumMod val="75000"/>
                    <a:lumOff val="25000"/>
                  </a:schemeClr>
                </a:solidFill>
              </a:rPr>
              <a:t>dificultades para los jóvenes</a:t>
            </a:r>
            <a:endParaRPr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6647866" y="4002323"/>
            <a:ext cx="271614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s-ES" dirty="0">
                <a:solidFill>
                  <a:schemeClr val="tx1">
                    <a:lumMod val="75000"/>
                    <a:lumOff val="25000"/>
                  </a:schemeClr>
                </a:solidFill>
              </a:rPr>
              <a:t>Indica por qué</a:t>
            </a:r>
            <a:endParaRPr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Persona más influyente</a:t>
            </a:r>
            <a:endParaRPr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err="1"/>
              <a:t>Asesoramiento</a:t>
            </a:r>
            <a:r>
              <a:rPr lang="en-GB" dirty="0"/>
              <a:t> y </a:t>
            </a:r>
            <a:r>
              <a:rPr lang="en-GB" dirty="0" err="1"/>
              <a:t>pedagogía</a:t>
            </a:r>
            <a:r>
              <a:rPr lang="en-GB" dirty="0"/>
              <a:t> familiar: </a:t>
            </a:r>
            <a:r>
              <a:rPr lang="en-GB" dirty="0" err="1"/>
              <a:t>Ejercicio</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23</a:t>
            </a:fld>
            <a:endParaRPr lang="en-US" dirty="0"/>
          </a:p>
        </p:txBody>
      </p:sp>
      <p:sp>
        <p:nvSpPr>
          <p:cNvPr id="34" name="Текстово поле 33">
            <a:extLst>
              <a:ext uri="{FF2B5EF4-FFF2-40B4-BE49-F238E27FC236}">
                <a16:creationId xmlns:a16="http://schemas.microsoft.com/office/drawing/2014/main" id="{64DCE1C1-BDAC-4CF4-8446-B7892D3AEE8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82661" y="3654273"/>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instrucciones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objectivo</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audiencia</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23962" y="480102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duración</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678032" y="2842743"/>
            <a:ext cx="4600646" cy="492122"/>
          </a:xfrm>
          <a:prstGeom prst="rect">
            <a:avLst/>
          </a:prstGeom>
          <a:noFill/>
        </p:spPr>
        <p:txBody>
          <a:bodyPr wrap="square">
            <a:spAutoFit/>
          </a:bodyPr>
          <a:lstStyle/>
          <a:p>
            <a:pPr marL="0" marR="0" lvl="0" indent="0"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Crea</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tu</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propio</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modelo</a:t>
            </a:r>
            <a:r>
              <a:rPr lang="en-GB" sz="2400" dirty="0">
                <a:solidFill>
                  <a:srgbClr val="0770B1"/>
                </a:solidFill>
                <a:latin typeface="+mj-lt"/>
                <a:ea typeface="+mj-ea"/>
                <a:cs typeface="+mj-cs"/>
              </a:rPr>
              <a:t> a </a:t>
            </a:r>
            <a:r>
              <a:rPr lang="en-GB" sz="2400" dirty="0" err="1">
                <a:solidFill>
                  <a:srgbClr val="0770B1"/>
                </a:solidFill>
                <a:latin typeface="+mj-lt"/>
                <a:ea typeface="+mj-ea"/>
                <a:cs typeface="+mj-cs"/>
              </a:rPr>
              <a:t>seguir</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err="1"/>
              <a:t>Asesoramiento</a:t>
            </a:r>
            <a:r>
              <a:rPr lang="en-GB" dirty="0"/>
              <a:t> y </a:t>
            </a:r>
            <a:r>
              <a:rPr lang="en-GB" dirty="0" err="1"/>
              <a:t>pedagogía</a:t>
            </a:r>
            <a:r>
              <a:rPr lang="en-GB" dirty="0"/>
              <a:t> familiar: </a:t>
            </a:r>
            <a:r>
              <a:rPr lang="en-GB" dirty="0" err="1"/>
              <a:t>Ejercicio</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24</a:t>
            </a:fld>
            <a:endParaRPr lang="en-US" dirty="0"/>
          </a:p>
        </p:txBody>
      </p:sp>
      <p:sp>
        <p:nvSpPr>
          <p:cNvPr id="18" name="Текстово поле 17">
            <a:extLst>
              <a:ext uri="{FF2B5EF4-FFF2-40B4-BE49-F238E27FC236}">
                <a16:creationId xmlns:a16="http://schemas.microsoft.com/office/drawing/2014/main" id="{9310715C-86DD-451D-9399-9D0F0AA3925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438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childTnLst>
                          </p:cTn>
                        </p:par>
                        <p:par>
                          <p:cTn id="8" fill="hold">
                            <p:stCondLst>
                              <p:cond delay="600"/>
                            </p:stCondLst>
                            <p:childTnLst>
                              <p:par>
                                <p:cTn id="9" presetID="10" presetClass="entr" fill="hold" grpId="0" nodeType="afterEffect">
                                  <p:stCondLst>
                                    <p:cond delay="0"/>
                                  </p:stCondLst>
                                  <p:iterate>
                                    <p:tmAbs val="0"/>
                                  </p:iterate>
                                  <p:childTnLst>
                                    <p:set>
                                      <p:cBhvr>
                                        <p:cTn id="10" fill="hold"/>
                                        <p:tgtEl>
                                          <p:spTgt spid="62"/>
                                        </p:tgtEl>
                                        <p:attrNameLst>
                                          <p:attrName>style.visibility</p:attrName>
                                        </p:attrNameLst>
                                      </p:cBhvr>
                                      <p:to>
                                        <p:strVal val="visible"/>
                                      </p:to>
                                    </p:set>
                                    <p:animEffect transition="in" filter="fade">
                                      <p:cBhvr>
                                        <p:cTn id="11" dur="600"/>
                                        <p:tgtEl>
                                          <p:spTgt spid="62"/>
                                        </p:tgtEl>
                                      </p:cBhvr>
                                    </p:animEffect>
                                  </p:childTnLst>
                                </p:cTn>
                              </p:par>
                            </p:childTnLst>
                          </p:cTn>
                        </p:par>
                        <p:par>
                          <p:cTn id="12" fill="hold">
                            <p:stCondLst>
                              <p:cond delay="1200"/>
                            </p:stCondLst>
                            <p:childTnLst>
                              <p:par>
                                <p:cTn id="13" presetID="10" presetClass="entr" fill="hold" grpId="0" nodeType="afterEffect">
                                  <p:stCondLst>
                                    <p:cond delay="0"/>
                                  </p:stCondLst>
                                  <p:iterate>
                                    <p:tmAbs val="0"/>
                                  </p:iterate>
                                  <p:childTnLst>
                                    <p:set>
                                      <p:cBhvr>
                                        <p:cTn id="14" fill="hold"/>
                                        <p:tgtEl>
                                          <p:spTgt spid="36"/>
                                        </p:tgtEl>
                                        <p:attrNameLst>
                                          <p:attrName>style.visibility</p:attrName>
                                        </p:attrNameLst>
                                      </p:cBhvr>
                                      <p:to>
                                        <p:strVal val="visible"/>
                                      </p:to>
                                    </p:set>
                                    <p:animEffect transition="in" filter="fade">
                                      <p:cBhvr>
                                        <p:cTn id="15" dur="6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60"/>
                                        </p:tgtEl>
                                        <p:attrNameLst>
                                          <p:attrName>style.visibility</p:attrName>
                                        </p:attrNameLst>
                                      </p:cBhvr>
                                      <p:to>
                                        <p:strVal val="visible"/>
                                      </p:to>
                                    </p:set>
                                    <p:animEffect transition="in" filter="fade">
                                      <p:cBhvr>
                                        <p:cTn id="20" dur="600"/>
                                        <p:tgtEl>
                                          <p:spTgt spid="60"/>
                                        </p:tgtEl>
                                      </p:cBhvr>
                                    </p:animEffect>
                                  </p:childTnLst>
                                </p:cTn>
                              </p:par>
                            </p:childTnLst>
                          </p:cTn>
                        </p:par>
                        <p:par>
                          <p:cTn id="21" fill="hold">
                            <p:stCondLst>
                              <p:cond delay="600"/>
                            </p:stCondLst>
                            <p:childTnLst>
                              <p:par>
                                <p:cTn id="22" presetID="10" presetClass="entr" fill="hold" grpId="0" nodeType="afterEffect">
                                  <p:stCondLst>
                                    <p:cond delay="0"/>
                                  </p:stCondLst>
                                  <p:iterate>
                                    <p:tmAbs val="0"/>
                                  </p:iterate>
                                  <p:childTnLst>
                                    <p:set>
                                      <p:cBhvr>
                                        <p:cTn id="23" fill="hold"/>
                                        <p:tgtEl>
                                          <p:spTgt spid="64"/>
                                        </p:tgtEl>
                                        <p:attrNameLst>
                                          <p:attrName>style.visibility</p:attrName>
                                        </p:attrNameLst>
                                      </p:cBhvr>
                                      <p:to>
                                        <p:strVal val="visible"/>
                                      </p:to>
                                    </p:set>
                                    <p:animEffect transition="in" filter="fade">
                                      <p:cBhvr>
                                        <p:cTn id="24" dur="600"/>
                                        <p:tgtEl>
                                          <p:spTgt spid="64"/>
                                        </p:tgtEl>
                                      </p:cBhvr>
                                    </p:animEffect>
                                  </p:childTnLst>
                                </p:cTn>
                              </p:par>
                            </p:childTnLst>
                          </p:cTn>
                        </p:par>
                        <p:par>
                          <p:cTn id="25" fill="hold">
                            <p:stCondLst>
                              <p:cond delay="1200"/>
                            </p:stCondLst>
                            <p:childTnLst>
                              <p:par>
                                <p:cTn id="26" presetID="10" presetClass="entr" fill="hold" grpId="0" nodeType="afterEffect">
                                  <p:stCondLst>
                                    <p:cond delay="0"/>
                                  </p:stCondLst>
                                  <p:iterate>
                                    <p:tmAbs val="0"/>
                                  </p:iterate>
                                  <p:childTnLst>
                                    <p:set>
                                      <p:cBhvr>
                                        <p:cTn id="27" fill="hold"/>
                                        <p:tgtEl>
                                          <p:spTgt spid="65"/>
                                        </p:tgtEl>
                                        <p:attrNameLst>
                                          <p:attrName>style.visibility</p:attrName>
                                        </p:attrNameLst>
                                      </p:cBhvr>
                                      <p:to>
                                        <p:strVal val="visible"/>
                                      </p:to>
                                    </p:set>
                                    <p:animEffect transition="in" filter="fade">
                                      <p:cBhvr>
                                        <p:cTn id="28" dur="6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9"/>
                                        </p:tgtEl>
                                        <p:attrNameLst>
                                          <p:attrName>style.visibility</p:attrName>
                                        </p:attrNameLst>
                                      </p:cBhvr>
                                      <p:to>
                                        <p:strVal val="visible"/>
                                      </p:to>
                                    </p:set>
                                    <p:animEffect transition="in" filter="fade">
                                      <p:cBhvr>
                                        <p:cTn id="33" dur="600"/>
                                        <p:tgtEl>
                                          <p:spTgt spid="59"/>
                                        </p:tgtEl>
                                      </p:cBhvr>
                                    </p:animEffect>
                                  </p:childTnLst>
                                </p:cTn>
                              </p:par>
                            </p:childTnLst>
                          </p:cTn>
                        </p:par>
                        <p:par>
                          <p:cTn id="34" fill="hold">
                            <p:stCondLst>
                              <p:cond delay="600"/>
                            </p:stCondLst>
                            <p:childTnLst>
                              <p:par>
                                <p:cTn id="35" presetID="10" presetClass="entr" fill="hold" grpId="0" nodeType="after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600"/>
                                        <p:tgtEl>
                                          <p:spTgt spid="67"/>
                                        </p:tgtEl>
                                      </p:cBhvr>
                                    </p:animEffect>
                                  </p:childTnLst>
                                </p:cTn>
                              </p:par>
                            </p:childTnLst>
                          </p:cTn>
                        </p:par>
                        <p:par>
                          <p:cTn id="38" fill="hold">
                            <p:stCondLst>
                              <p:cond delay="1200"/>
                            </p:stCondLst>
                            <p:childTnLst>
                              <p:par>
                                <p:cTn id="39" presetID="10" presetClass="entr" fill="hold" grpId="0" nodeType="afterEffect">
                                  <p:stCondLst>
                                    <p:cond delay="0"/>
                                  </p:stCondLst>
                                  <p:iterate>
                                    <p:tmAbs val="0"/>
                                  </p:iterate>
                                  <p:childTnLst>
                                    <p:set>
                                      <p:cBhvr>
                                        <p:cTn id="40" fill="hold"/>
                                        <p:tgtEl>
                                          <p:spTgt spid="68"/>
                                        </p:tgtEl>
                                        <p:attrNameLst>
                                          <p:attrName>style.visibility</p:attrName>
                                        </p:attrNameLst>
                                      </p:cBhvr>
                                      <p:to>
                                        <p:strVal val="visible"/>
                                      </p:to>
                                    </p:set>
                                    <p:animEffect transition="in" filter="fade">
                                      <p:cBhvr>
                                        <p:cTn id="41" dur="6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0" nodeType="clickEffect">
                                  <p:stCondLst>
                                    <p:cond delay="0"/>
                                  </p:stCondLst>
                                  <p:iterate>
                                    <p:tmAbs val="0"/>
                                  </p:iterate>
                                  <p:childTnLst>
                                    <p:set>
                                      <p:cBhvr>
                                        <p:cTn id="45" fill="hold"/>
                                        <p:tgtEl>
                                          <p:spTgt spid="53"/>
                                        </p:tgtEl>
                                        <p:attrNameLst>
                                          <p:attrName>style.visibility</p:attrName>
                                        </p:attrNameLst>
                                      </p:cBhvr>
                                      <p:to>
                                        <p:strVal val="visible"/>
                                      </p:to>
                                    </p:set>
                                    <p:animEffect transition="in" filter="fade">
                                      <p:cBhvr>
                                        <p:cTn id="46" dur="600"/>
                                        <p:tgtEl>
                                          <p:spTgt spid="53"/>
                                        </p:tgtEl>
                                      </p:cBhvr>
                                    </p:animEffect>
                                  </p:childTnLst>
                                </p:cTn>
                              </p:par>
                            </p:childTnLst>
                          </p:cTn>
                        </p:par>
                        <p:par>
                          <p:cTn id="47" fill="hold">
                            <p:stCondLst>
                              <p:cond delay="600"/>
                            </p:stCondLst>
                            <p:childTnLst>
                              <p:par>
                                <p:cTn id="48" presetID="10" presetClass="entr" fill="hold" grpId="0" nodeType="afterEffect">
                                  <p:stCondLst>
                                    <p:cond delay="0"/>
                                  </p:stCondLst>
                                  <p:iterate>
                                    <p:tmAbs val="0"/>
                                  </p:iterate>
                                  <p:childTnLst>
                                    <p:set>
                                      <p:cBhvr>
                                        <p:cTn id="49" fill="hold"/>
                                        <p:tgtEl>
                                          <p:spTgt spid="52"/>
                                        </p:tgtEl>
                                        <p:attrNameLst>
                                          <p:attrName>style.visibility</p:attrName>
                                        </p:attrNameLst>
                                      </p:cBhvr>
                                      <p:to>
                                        <p:strVal val="visible"/>
                                      </p:to>
                                    </p:set>
                                    <p:animEffect transition="in" filter="fade">
                                      <p:cBhvr>
                                        <p:cTn id="50" dur="600"/>
                                        <p:tgtEl>
                                          <p:spTgt spid="52"/>
                                        </p:tgtEl>
                                      </p:cBhvr>
                                    </p:animEffect>
                                  </p:childTnLst>
                                </p:cTn>
                              </p:par>
                            </p:childTnLst>
                          </p:cTn>
                        </p:par>
                        <p:par>
                          <p:cTn id="51" fill="hold">
                            <p:stCondLst>
                              <p:cond delay="1200"/>
                            </p:stCondLst>
                            <p:childTnLst>
                              <p:par>
                                <p:cTn id="52" presetID="10" presetClass="entr" fill="hold" grpId="0" nodeType="afterEffect">
                                  <p:stCondLst>
                                    <p:cond delay="0"/>
                                  </p:stCondLst>
                                  <p:iterate>
                                    <p:tmAbs val="0"/>
                                  </p:iterate>
                                  <p:childTnLst>
                                    <p:set>
                                      <p:cBhvr>
                                        <p:cTn id="53" fill="hold"/>
                                        <p:tgtEl>
                                          <p:spTgt spid="55"/>
                                        </p:tgtEl>
                                        <p:attrNameLst>
                                          <p:attrName>style.visibility</p:attrName>
                                        </p:attrNameLst>
                                      </p:cBhvr>
                                      <p:to>
                                        <p:strVal val="visible"/>
                                      </p:to>
                                    </p:set>
                                    <p:animEffect transition="in" filter="fade">
                                      <p:cBhvr>
                                        <p:cTn id="54" dur="600"/>
                                        <p:tgtEl>
                                          <p:spTgt spid="55"/>
                                        </p:tgtEl>
                                      </p:cBhvr>
                                    </p:animEffect>
                                  </p:childTnLst>
                                </p:cTn>
                              </p:par>
                            </p:childTnLst>
                          </p:cTn>
                        </p:par>
                        <p:par>
                          <p:cTn id="55" fill="hold">
                            <p:stCondLst>
                              <p:cond delay="1800"/>
                            </p:stCondLst>
                            <p:childTnLst>
                              <p:par>
                                <p:cTn id="56" presetID="10" presetClass="entr" fill="hold" grpId="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fade">
                                      <p:cBhvr>
                                        <p:cTn id="58"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6AADD4E-6108-4A8E-A2C8-02AB34A95DCC}"/>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25</a:t>
            </a:fld>
            <a:endParaRPr lang="en-US" dirty="0"/>
          </a:p>
        </p:txBody>
      </p:sp>
      <p:sp>
        <p:nvSpPr>
          <p:cNvPr id="5" name="Заглавие 4">
            <a:extLst>
              <a:ext uri="{FF2B5EF4-FFF2-40B4-BE49-F238E27FC236}">
                <a16:creationId xmlns:a16="http://schemas.microsoft.com/office/drawing/2014/main" id="{8D9B9EE9-08F1-4745-B339-CB1372A8E2F5}"/>
              </a:ext>
            </a:extLst>
          </p:cNvPr>
          <p:cNvSpPr>
            <a:spLocks noGrp="1"/>
          </p:cNvSpPr>
          <p:nvPr>
            <p:ph type="title"/>
          </p:nvPr>
        </p:nvSpPr>
        <p:spPr/>
        <p:txBody>
          <a:bodyPr/>
          <a:lstStyle/>
          <a:p>
            <a:r>
              <a:rPr lang="en-GB" dirty="0" err="1"/>
              <a:t>Pensamiento</a:t>
            </a:r>
            <a:r>
              <a:rPr lang="en-GB" dirty="0"/>
              <a:t> </a:t>
            </a:r>
            <a:r>
              <a:rPr lang="en-GB" dirty="0" err="1"/>
              <a:t>crítico</a:t>
            </a:r>
            <a:endParaRPr lang="bg-BG" dirty="0"/>
          </a:p>
        </p:txBody>
      </p:sp>
      <p:sp>
        <p:nvSpPr>
          <p:cNvPr id="7" name="Текстово поле 6">
            <a:extLst>
              <a:ext uri="{FF2B5EF4-FFF2-40B4-BE49-F238E27FC236}">
                <a16:creationId xmlns:a16="http://schemas.microsoft.com/office/drawing/2014/main" id="{1D93CC05-3D9F-4216-A3B9-FE3BF88F28D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pic>
        <p:nvPicPr>
          <p:cNvPr id="4" name="Afbeelding 3">
            <a:hlinkClick r:id="rId3"/>
            <a:extLst>
              <a:ext uri="{FF2B5EF4-FFF2-40B4-BE49-F238E27FC236}">
                <a16:creationId xmlns:a16="http://schemas.microsoft.com/office/drawing/2014/main" id="{97DC58D1-B40D-4AC0-A044-E05EA7C9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4254" y="2187799"/>
            <a:ext cx="3616346" cy="4168555"/>
          </a:xfrm>
          <a:prstGeom prst="rect">
            <a:avLst/>
          </a:prstGeom>
        </p:spPr>
      </p:pic>
      <p:sp>
        <p:nvSpPr>
          <p:cNvPr id="8" name="Tijdelijke aanduiding voor inhoud 2">
            <a:extLst>
              <a:ext uri="{FF2B5EF4-FFF2-40B4-BE49-F238E27FC236}">
                <a16:creationId xmlns:a16="http://schemas.microsoft.com/office/drawing/2014/main" id="{BD301A36-99B1-4F85-836D-44821B4C3CEB}"/>
              </a:ext>
            </a:extLst>
          </p:cNvPr>
          <p:cNvSpPr txBox="1">
            <a:spLocks/>
          </p:cNvSpPr>
          <p:nvPr/>
        </p:nvSpPr>
        <p:spPr>
          <a:xfrm>
            <a:off x="685800" y="4430713"/>
            <a:ext cx="4800600" cy="2290766"/>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Los </a:t>
            </a:r>
            <a:r>
              <a:rPr lang="en-GB" dirty="0" err="1"/>
              <a:t>mensajes</a:t>
            </a:r>
            <a:r>
              <a:rPr lang="en-GB" dirty="0"/>
              <a:t> </a:t>
            </a:r>
            <a:r>
              <a:rPr lang="en-GB" dirty="0" err="1"/>
              <a:t>polarizadores</a:t>
            </a:r>
            <a:r>
              <a:rPr lang="en-GB" dirty="0"/>
              <a:t> </a:t>
            </a:r>
            <a:r>
              <a:rPr lang="en-GB" dirty="0" err="1"/>
              <a:t>incluyen</a:t>
            </a:r>
            <a:r>
              <a:rPr lang="en-GB" dirty="0"/>
              <a:t>:</a:t>
            </a:r>
          </a:p>
          <a:p>
            <a:r>
              <a:rPr lang="en-GB" dirty="0"/>
              <a:t>Propaganda </a:t>
            </a:r>
            <a:r>
              <a:rPr lang="en-GB" dirty="0" err="1"/>
              <a:t>binaria</a:t>
            </a:r>
            <a:r>
              <a:rPr lang="en-GB" dirty="0"/>
              <a:t>, </a:t>
            </a:r>
            <a:r>
              <a:rPr lang="en-GB" dirty="0" err="1"/>
              <a:t>nosotros-ellos</a:t>
            </a:r>
            <a:r>
              <a:rPr lang="en-GB" dirty="0"/>
              <a:t>, </a:t>
            </a:r>
            <a:r>
              <a:rPr lang="en-GB" dirty="0" err="1"/>
              <a:t>en</a:t>
            </a:r>
            <a:r>
              <a:rPr lang="en-GB" dirty="0"/>
              <a:t> </a:t>
            </a:r>
            <a:r>
              <a:rPr lang="en-GB" dirty="0" err="1"/>
              <a:t>blanco</a:t>
            </a:r>
            <a:r>
              <a:rPr lang="en-GB" dirty="0"/>
              <a:t> y negro</a:t>
            </a:r>
          </a:p>
          <a:p>
            <a:r>
              <a:rPr lang="en-GB" sz="2200" dirty="0" err="1"/>
              <a:t>Bulos</a:t>
            </a:r>
            <a:r>
              <a:rPr lang="en-GB" sz="2200" dirty="0"/>
              <a:t>, </a:t>
            </a:r>
            <a:r>
              <a:rPr lang="en-GB" sz="2200" dirty="0" err="1"/>
              <a:t>noticias</a:t>
            </a:r>
            <a:r>
              <a:rPr lang="en-GB" sz="2200" dirty="0"/>
              <a:t> falsas</a:t>
            </a:r>
          </a:p>
          <a:p>
            <a:r>
              <a:rPr lang="en-GB" sz="2200" dirty="0" err="1"/>
              <a:t>Información</a:t>
            </a:r>
            <a:r>
              <a:rPr lang="en-GB" sz="2200" dirty="0"/>
              <a:t> </a:t>
            </a:r>
            <a:r>
              <a:rPr lang="en-GB" sz="2200" dirty="0" err="1"/>
              <a:t>sesgada</a:t>
            </a:r>
            <a:endParaRPr lang="en-GB" sz="2200" dirty="0"/>
          </a:p>
        </p:txBody>
      </p:sp>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1"/>
            <a:ext cx="4572000" cy="2144712"/>
          </a:xfrm>
        </p:spPr>
        <p:txBody>
          <a:bodyPr>
            <a:normAutofit fontScale="85000" lnSpcReduction="10000"/>
          </a:bodyPr>
          <a:lstStyle/>
          <a:p>
            <a:pPr marL="0" indent="0">
              <a:lnSpc>
                <a:spcPct val="120000"/>
              </a:lnSpc>
              <a:spcBef>
                <a:spcPts val="0"/>
              </a:spcBef>
              <a:spcAft>
                <a:spcPts val="600"/>
              </a:spcAft>
              <a:buNone/>
            </a:pPr>
            <a:r>
              <a:rPr lang="en-GB" sz="2600" dirty="0" err="1"/>
              <a:t>Pensamiento</a:t>
            </a:r>
            <a:r>
              <a:rPr lang="en-GB" sz="2600" dirty="0"/>
              <a:t> </a:t>
            </a:r>
            <a:r>
              <a:rPr lang="en-GB" sz="2600" dirty="0" err="1"/>
              <a:t>crítico</a:t>
            </a:r>
            <a:endParaRPr lang="en-GB" sz="2600" dirty="0"/>
          </a:p>
          <a:p>
            <a:pPr marL="400050" lvl="1" indent="0">
              <a:lnSpc>
                <a:spcPct val="120000"/>
              </a:lnSpc>
              <a:spcBef>
                <a:spcPts val="0"/>
              </a:spcBef>
              <a:spcAft>
                <a:spcPts val="600"/>
              </a:spcAft>
              <a:buNone/>
            </a:pPr>
            <a:r>
              <a:rPr lang="es-ES" sz="2400" dirty="0" err="1">
                <a:solidFill>
                  <a:schemeClr val="tx1">
                    <a:lumMod val="75000"/>
                    <a:lumOff val="25000"/>
                  </a:schemeClr>
                </a:solidFill>
              </a:rPr>
              <a:t>Análsis</a:t>
            </a:r>
            <a:r>
              <a:rPr lang="es-ES" sz="2400" dirty="0">
                <a:solidFill>
                  <a:schemeClr val="tx1">
                    <a:lumMod val="75000"/>
                    <a:lumOff val="25000"/>
                  </a:schemeClr>
                </a:solidFill>
              </a:rPr>
              <a:t> deliberado de la información</a:t>
            </a:r>
          </a:p>
          <a:p>
            <a:pPr marL="400050" lvl="1" indent="0">
              <a:lnSpc>
                <a:spcPct val="120000"/>
              </a:lnSpc>
              <a:spcBef>
                <a:spcPts val="0"/>
              </a:spcBef>
              <a:spcAft>
                <a:spcPts val="600"/>
              </a:spcAft>
              <a:buNone/>
            </a:pPr>
            <a:r>
              <a:rPr lang="es-ES" sz="2400" dirty="0">
                <a:solidFill>
                  <a:schemeClr val="tx1">
                    <a:lumMod val="75000"/>
                    <a:lumOff val="25000"/>
                  </a:schemeClr>
                </a:solidFill>
              </a:rPr>
              <a:t>basado en hechos </a:t>
            </a:r>
            <a:r>
              <a:rPr lang="en-GB" sz="2400" dirty="0"/>
              <a:t>para </a:t>
            </a:r>
            <a:r>
              <a:rPr lang="en-GB" sz="2400" dirty="0" err="1"/>
              <a:t>tener</a:t>
            </a:r>
            <a:r>
              <a:rPr lang="en-GB" sz="2400" dirty="0"/>
              <a:t> un </a:t>
            </a:r>
            <a:r>
              <a:rPr lang="en-GB" sz="2400" dirty="0" err="1"/>
              <a:t>mejor</a:t>
            </a:r>
            <a:r>
              <a:rPr lang="en-GB" sz="2400" dirty="0"/>
              <a:t> </a:t>
            </a:r>
            <a:r>
              <a:rPr lang="en-GB" sz="2400" dirty="0" err="1"/>
              <a:t>juicio</a:t>
            </a:r>
            <a:r>
              <a:rPr lang="en-GB" sz="2400" dirty="0"/>
              <a:t> y </a:t>
            </a:r>
            <a:r>
              <a:rPr lang="en-GB" sz="2400" dirty="0" err="1"/>
              <a:t>tomar</a:t>
            </a:r>
            <a:r>
              <a:rPr lang="en-GB" sz="2400" dirty="0"/>
              <a:t> </a:t>
            </a:r>
            <a:r>
              <a:rPr lang="en-GB" sz="2400" dirty="0" err="1"/>
              <a:t>mejores</a:t>
            </a:r>
            <a:r>
              <a:rPr lang="en-GB" sz="2400" dirty="0"/>
              <a:t> </a:t>
            </a:r>
            <a:r>
              <a:rPr lang="en-GB" sz="2400" dirty="0" err="1"/>
              <a:t>decisiones</a:t>
            </a:r>
            <a:endParaRPr lang="en-GB" dirty="0"/>
          </a:p>
        </p:txBody>
      </p:sp>
    </p:spTree>
    <p:extLst>
      <p:ext uri="{BB962C8B-B14F-4D97-AF65-F5344CB8AC3E}">
        <p14:creationId xmlns:p14="http://schemas.microsoft.com/office/powerpoint/2010/main" val="31168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pPr marL="0" indent="0">
              <a:buNone/>
            </a:pPr>
            <a:r>
              <a:rPr lang="en-GB" dirty="0"/>
              <a:t> </a:t>
            </a:r>
          </a:p>
          <a:p>
            <a:endParaRPr lang="en-GB" dirty="0"/>
          </a:p>
          <a:p>
            <a:endParaRPr lang="en-GB" dirty="0"/>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26</a:t>
            </a:fld>
            <a:endParaRPr lang="en-US"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971287001"/>
              </p:ext>
            </p:extLst>
          </p:nvPr>
        </p:nvGraphicFramePr>
        <p:xfrm>
          <a:off x="674146" y="2286000"/>
          <a:ext cx="7772400" cy="4033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Заглавие 8">
            <a:extLst>
              <a:ext uri="{FF2B5EF4-FFF2-40B4-BE49-F238E27FC236}">
                <a16:creationId xmlns:a16="http://schemas.microsoft.com/office/drawing/2014/main" id="{A6B8A105-D06E-4724-BEC2-858BCAD514BD}"/>
              </a:ext>
            </a:extLst>
          </p:cNvPr>
          <p:cNvSpPr>
            <a:spLocks noGrp="1"/>
          </p:cNvSpPr>
          <p:nvPr>
            <p:ph type="title"/>
          </p:nvPr>
        </p:nvSpPr>
        <p:spPr/>
        <p:txBody>
          <a:bodyPr/>
          <a:lstStyle/>
          <a:p>
            <a:r>
              <a:rPr lang="en-GB" dirty="0"/>
              <a:t>Taller de </a:t>
            </a:r>
            <a:r>
              <a:rPr lang="en-GB" dirty="0" err="1"/>
              <a:t>pensamiento</a:t>
            </a:r>
            <a:r>
              <a:rPr lang="en-GB" dirty="0"/>
              <a:t> </a:t>
            </a:r>
            <a:r>
              <a:rPr lang="en-GB" dirty="0" err="1"/>
              <a:t>crítico</a:t>
            </a:r>
            <a:endParaRPr lang="bg-BG" dirty="0"/>
          </a:p>
        </p:txBody>
      </p:sp>
      <p:sp>
        <p:nvSpPr>
          <p:cNvPr id="8" name="Текстово поле 7">
            <a:extLst>
              <a:ext uri="{FF2B5EF4-FFF2-40B4-BE49-F238E27FC236}">
                <a16:creationId xmlns:a16="http://schemas.microsoft.com/office/drawing/2014/main" id="{2F13AB08-7749-4C38-8AC0-1E7B3B8C9D4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28056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58272" y="2289647"/>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28178" y="2656268"/>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25389" y="3874350"/>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61617" y="3835683"/>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05493" y="3608785"/>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70447" y="3102300"/>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490781" y="2291653"/>
            <a:ext cx="374266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Se </a:t>
            </a:r>
            <a:r>
              <a:rPr lang="en-US" dirty="0" err="1">
                <a:solidFill>
                  <a:schemeClr val="tx1">
                    <a:lumMod val="75000"/>
                    <a:lumOff val="25000"/>
                  </a:schemeClr>
                </a:solidFill>
              </a:rPr>
              <a:t>cuentan</a:t>
            </a:r>
            <a:r>
              <a:rPr lang="en-US" dirty="0">
                <a:solidFill>
                  <a:schemeClr val="tx1">
                    <a:lumMod val="75000"/>
                    <a:lumOff val="25000"/>
                  </a:schemeClr>
                </a:solidFill>
              </a:rPr>
              <a:t> los </a:t>
            </a:r>
            <a:r>
              <a:rPr lang="en-US" dirty="0" err="1">
                <a:solidFill>
                  <a:schemeClr val="tx1">
                    <a:lumMod val="75000"/>
                    <a:lumOff val="25000"/>
                  </a:schemeClr>
                </a:solidFill>
              </a:rPr>
              <a:t>resultados</a:t>
            </a:r>
            <a:r>
              <a:rPr lang="en-US" dirty="0">
                <a:solidFill>
                  <a:schemeClr val="tx1">
                    <a:lumMod val="75000"/>
                    <a:lumOff val="25000"/>
                  </a:schemeClr>
                </a:solidFill>
              </a:rPr>
              <a:t> al resto del </a:t>
            </a:r>
            <a:r>
              <a:rPr lang="en-US" dirty="0" err="1">
                <a:solidFill>
                  <a:schemeClr val="tx1">
                    <a:lumMod val="75000"/>
                    <a:lumOff val="25000"/>
                  </a:schemeClr>
                </a:solidFill>
              </a:rPr>
              <a:t>grupo</a:t>
            </a:r>
            <a:endParaRPr lang="en-US"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25101" y="3834204"/>
            <a:ext cx="2664592"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La </a:t>
            </a:r>
            <a:r>
              <a:rPr lang="en-US" dirty="0" err="1">
                <a:solidFill>
                  <a:schemeClr val="tx1">
                    <a:lumMod val="75000"/>
                    <a:lumOff val="25000"/>
                  </a:schemeClr>
                </a:solidFill>
              </a:rPr>
              <a:t>primera</a:t>
            </a:r>
            <a:r>
              <a:rPr lang="en-US" dirty="0">
                <a:solidFill>
                  <a:schemeClr val="tx1">
                    <a:lumMod val="75000"/>
                    <a:lumOff val="25000"/>
                  </a:schemeClr>
                </a:solidFill>
              </a:rPr>
              <a:t> persona </a:t>
            </a:r>
            <a:r>
              <a:rPr lang="en-US" dirty="0" err="1">
                <a:solidFill>
                  <a:schemeClr val="tx1">
                    <a:lumMod val="75000"/>
                    <a:lumOff val="25000"/>
                  </a:schemeClr>
                </a:solidFill>
              </a:rPr>
              <a:t>desdobla</a:t>
            </a:r>
            <a:r>
              <a:rPr lang="en-US" dirty="0">
                <a:solidFill>
                  <a:schemeClr val="tx1">
                    <a:lumMod val="75000"/>
                    <a:lumOff val="25000"/>
                  </a:schemeClr>
                </a:solidFill>
              </a:rPr>
              <a:t> el </a:t>
            </a:r>
            <a:r>
              <a:rPr lang="en-US" dirty="0" err="1">
                <a:solidFill>
                  <a:schemeClr val="tx1">
                    <a:lumMod val="75000"/>
                    <a:lumOff val="25000"/>
                  </a:schemeClr>
                </a:solidFill>
              </a:rPr>
              <a:t>papel</a:t>
            </a:r>
            <a:r>
              <a:rPr lang="en-US" dirty="0">
                <a:solidFill>
                  <a:schemeClr val="tx1">
                    <a:lumMod val="75000"/>
                    <a:lumOff val="25000"/>
                  </a:schemeClr>
                </a:solidFill>
              </a:rPr>
              <a:t> y lee </a:t>
            </a:r>
            <a:r>
              <a:rPr lang="en-US" dirty="0" err="1">
                <a:solidFill>
                  <a:schemeClr val="tx1">
                    <a:lumMod val="75000"/>
                    <a:lumOff val="25000"/>
                  </a:schemeClr>
                </a:solidFill>
              </a:rPr>
              <a:t>en</a:t>
            </a:r>
            <a:r>
              <a:rPr lang="en-US" dirty="0">
                <a:solidFill>
                  <a:schemeClr val="tx1">
                    <a:lumMod val="75000"/>
                    <a:lumOff val="25000"/>
                  </a:schemeClr>
                </a:solidFill>
              </a:rPr>
              <a:t> alto</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6319" y="5733110"/>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Escribir</a:t>
            </a:r>
            <a:r>
              <a:rPr lang="en-US" dirty="0">
                <a:solidFill>
                  <a:schemeClr val="tx1">
                    <a:lumMod val="75000"/>
                    <a:lumOff val="25000"/>
                  </a:schemeClr>
                </a:solidFill>
              </a:rPr>
              <a:t> una </a:t>
            </a:r>
            <a:r>
              <a:rPr lang="en-US" dirty="0" err="1">
                <a:solidFill>
                  <a:schemeClr val="tx1">
                    <a:lumMod val="75000"/>
                    <a:lumOff val="25000"/>
                  </a:schemeClr>
                </a:solidFill>
              </a:rPr>
              <a:t>frase</a:t>
            </a:r>
            <a:r>
              <a:rPr lang="en-US" dirty="0">
                <a:solidFill>
                  <a:schemeClr val="tx1">
                    <a:lumMod val="75000"/>
                    <a:lumOff val="25000"/>
                  </a:schemeClr>
                </a:solidFill>
              </a:rPr>
              <a:t>, </a:t>
            </a:r>
            <a:r>
              <a:rPr lang="en-US" dirty="0" err="1">
                <a:solidFill>
                  <a:schemeClr val="tx1">
                    <a:lumMod val="75000"/>
                    <a:lumOff val="25000"/>
                  </a:schemeClr>
                </a:solidFill>
              </a:rPr>
              <a:t>doblarlo</a:t>
            </a:r>
            <a:r>
              <a:rPr lang="en-US" dirty="0">
                <a:solidFill>
                  <a:schemeClr val="tx1">
                    <a:lumMod val="75000"/>
                    <a:lumOff val="25000"/>
                  </a:schemeClr>
                </a:solidFill>
              </a:rPr>
              <a:t> y </a:t>
            </a:r>
            <a:r>
              <a:rPr lang="en-US" dirty="0" err="1">
                <a:solidFill>
                  <a:schemeClr val="tx1">
                    <a:lumMod val="75000"/>
                    <a:lumOff val="25000"/>
                  </a:schemeClr>
                </a:solidFill>
              </a:rPr>
              <a:t>pasarlo</a:t>
            </a:r>
            <a:r>
              <a:rPr lang="en-US" dirty="0">
                <a:solidFill>
                  <a:schemeClr val="tx1">
                    <a:lumMod val="75000"/>
                    <a:lumOff val="25000"/>
                  </a:schemeClr>
                </a:solidFill>
              </a:rPr>
              <a:t> a la </a:t>
            </a:r>
            <a:r>
              <a:rPr lang="en-US" dirty="0" err="1">
                <a:solidFill>
                  <a:schemeClr val="tx1">
                    <a:lumMod val="75000"/>
                    <a:lumOff val="25000"/>
                  </a:schemeClr>
                </a:solidFill>
              </a:rPr>
              <a:t>siguiente</a:t>
            </a:r>
            <a:r>
              <a:rPr lang="en-US" dirty="0">
                <a:solidFill>
                  <a:schemeClr val="tx1">
                    <a:lumMod val="75000"/>
                    <a:lumOff val="25000"/>
                  </a:schemeClr>
                </a:solidFill>
              </a:rPr>
              <a:t> persona</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006028" y="6080144"/>
            <a:ext cx="3660571"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err="1">
                <a:solidFill>
                  <a:schemeClr val="tx1">
                    <a:lumMod val="75000"/>
                    <a:lumOff val="25000"/>
                  </a:schemeClr>
                </a:solidFill>
              </a:rPr>
              <a:t>Doblar</a:t>
            </a:r>
            <a:r>
              <a:rPr lang="en-US" dirty="0">
                <a:solidFill>
                  <a:schemeClr val="tx1">
                    <a:lumMod val="75000"/>
                    <a:lumOff val="25000"/>
                  </a:schemeClr>
                </a:solidFill>
              </a:rPr>
              <a:t> el </a:t>
            </a:r>
            <a:r>
              <a:rPr lang="en-US" dirty="0" err="1">
                <a:solidFill>
                  <a:schemeClr val="tx1">
                    <a:lumMod val="75000"/>
                    <a:lumOff val="25000"/>
                  </a:schemeClr>
                </a:solidFill>
              </a:rPr>
              <a:t>papel</a:t>
            </a:r>
            <a:r>
              <a:rPr lang="en-US" dirty="0">
                <a:solidFill>
                  <a:schemeClr val="tx1">
                    <a:lumMod val="75000"/>
                    <a:lumOff val="25000"/>
                  </a:schemeClr>
                </a:solidFill>
              </a:rPr>
              <a:t> y </a:t>
            </a:r>
            <a:r>
              <a:rPr lang="en-US" dirty="0" err="1">
                <a:solidFill>
                  <a:schemeClr val="tx1">
                    <a:lumMod val="75000"/>
                    <a:lumOff val="25000"/>
                  </a:schemeClr>
                </a:solidFill>
              </a:rPr>
              <a:t>pasarlo</a:t>
            </a:r>
            <a:r>
              <a:rPr lang="en-US" dirty="0">
                <a:solidFill>
                  <a:schemeClr val="tx1">
                    <a:lumMod val="75000"/>
                    <a:lumOff val="25000"/>
                  </a:schemeClr>
                </a:solidFill>
              </a:rPr>
              <a:t> a la </a:t>
            </a:r>
            <a:r>
              <a:rPr lang="en-US" dirty="0" err="1">
                <a:solidFill>
                  <a:schemeClr val="tx1">
                    <a:lumMod val="75000"/>
                    <a:lumOff val="25000"/>
                  </a:schemeClr>
                </a:solidFill>
              </a:rPr>
              <a:t>segunda</a:t>
            </a:r>
            <a:r>
              <a:rPr lang="en-US" dirty="0">
                <a:solidFill>
                  <a:schemeClr val="tx1">
                    <a:lumMod val="75000"/>
                    <a:lumOff val="25000"/>
                  </a:schemeClr>
                </a:solidFill>
              </a:rPr>
              <a:t> persona</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237626" y="4178873"/>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El primero escribe una </a:t>
            </a:r>
            <a:r>
              <a:rPr lang="en-US" dirty="0" err="1">
                <a:solidFill>
                  <a:schemeClr val="tx1">
                    <a:lumMod val="75000"/>
                    <a:lumOff val="25000"/>
                  </a:schemeClr>
                </a:solidFill>
              </a:rPr>
              <a:t>frase</a:t>
            </a:r>
            <a:r>
              <a:rPr lang="en-US" dirty="0">
                <a:solidFill>
                  <a:schemeClr val="tx1">
                    <a:lumMod val="75000"/>
                    <a:lumOff val="25000"/>
                  </a:schemeClr>
                </a:solidFill>
              </a:rPr>
              <a:t> de ‘</a:t>
            </a:r>
            <a:r>
              <a:rPr lang="en-US" dirty="0" err="1">
                <a:solidFill>
                  <a:schemeClr val="tx1">
                    <a:lumMod val="75000"/>
                    <a:lumOff val="25000"/>
                  </a:schemeClr>
                </a:solidFill>
              </a:rPr>
              <a:t>odio</a:t>
            </a:r>
            <a:r>
              <a:rPr lang="en-US" dirty="0">
                <a:solidFill>
                  <a:schemeClr val="tx1">
                    <a:lumMod val="75000"/>
                    <a:lumOff val="25000"/>
                  </a:schemeClr>
                </a:solidFill>
              </a:rPr>
              <a:t>’</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646900" y="2416486"/>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Formar grupos de 6-8</a:t>
            </a:r>
          </a:p>
        </p:txBody>
      </p:sp>
      <p:sp>
        <p:nvSpPr>
          <p:cNvPr id="43" name="Freeform 9">
            <a:extLst>
              <a:ext uri="{FF2B5EF4-FFF2-40B4-BE49-F238E27FC236}">
                <a16:creationId xmlns:a16="http://schemas.microsoft.com/office/drawing/2014/main" id="{B25A9DF7-D163-4FB0-90D4-462A94AFF251}"/>
              </a:ext>
            </a:extLst>
          </p:cNvPr>
          <p:cNvSpPr/>
          <p:nvPr/>
        </p:nvSpPr>
        <p:spPr>
          <a:xfrm>
            <a:off x="5678957" y="3411254"/>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34921" y="3165669"/>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06078" y="249281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77777" y="5630308"/>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11695" y="5056636"/>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886313" y="4746808"/>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err="1"/>
              <a:t>Pensamiento</a:t>
            </a:r>
            <a:r>
              <a:rPr lang="en-GB" dirty="0"/>
              <a:t> </a:t>
            </a:r>
            <a:r>
              <a:rPr lang="en-GB" dirty="0" err="1"/>
              <a:t>crítico</a:t>
            </a:r>
            <a:r>
              <a:rPr lang="en-GB" dirty="0"/>
              <a:t>: </a:t>
            </a:r>
            <a:r>
              <a:rPr lang="en-GB" dirty="0" err="1"/>
              <a:t>Ejercicio</a:t>
            </a:r>
            <a:r>
              <a:rPr lang="en-GB" dirty="0"/>
              <a:t> 1</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27</a:t>
            </a:fld>
            <a:endParaRPr lang="en-US" dirty="0"/>
          </a:p>
        </p:txBody>
      </p:sp>
      <p:sp>
        <p:nvSpPr>
          <p:cNvPr id="34" name="Текстово поле 33">
            <a:extLst>
              <a:ext uri="{FF2B5EF4-FFF2-40B4-BE49-F238E27FC236}">
                <a16:creationId xmlns:a16="http://schemas.microsoft.com/office/drawing/2014/main" id="{5160D15F-4278-40A8-902E-44D525D3859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5285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instrucciones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objectivo</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audiencia</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duración</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Inténtalo</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en</a:t>
            </a:r>
            <a:r>
              <a:rPr lang="en-GB" sz="2400" dirty="0">
                <a:solidFill>
                  <a:srgbClr val="0770B1"/>
                </a:solidFill>
                <a:latin typeface="+mj-lt"/>
                <a:ea typeface="+mj-ea"/>
                <a:cs typeface="+mj-cs"/>
              </a:rPr>
              <a:t> una </a:t>
            </a:r>
            <a:r>
              <a:rPr lang="en-GB" sz="2400" dirty="0" err="1">
                <a:solidFill>
                  <a:srgbClr val="0770B1"/>
                </a:solidFill>
                <a:latin typeface="+mj-lt"/>
                <a:ea typeface="+mj-ea"/>
                <a:cs typeface="+mj-cs"/>
              </a:rPr>
              <a:t>frase</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err="1"/>
              <a:t>Pensamiento</a:t>
            </a:r>
            <a:r>
              <a:rPr lang="en-GB" dirty="0"/>
              <a:t> </a:t>
            </a:r>
            <a:r>
              <a:rPr lang="en-GB" dirty="0" err="1"/>
              <a:t>crítico</a:t>
            </a:r>
            <a:r>
              <a:rPr lang="en-GB" dirty="0"/>
              <a:t>: </a:t>
            </a:r>
            <a:r>
              <a:rPr lang="en-GB" dirty="0" err="1"/>
              <a:t>Ejercicio</a:t>
            </a:r>
            <a:r>
              <a:rPr lang="en-GB" dirty="0"/>
              <a:t> 1</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28</a:t>
            </a:fld>
            <a:endParaRPr lang="en-US" dirty="0"/>
          </a:p>
        </p:txBody>
      </p:sp>
      <p:sp>
        <p:nvSpPr>
          <p:cNvPr id="18" name="Текстово поле 17">
            <a:extLst>
              <a:ext uri="{FF2B5EF4-FFF2-40B4-BE49-F238E27FC236}">
                <a16:creationId xmlns:a16="http://schemas.microsoft.com/office/drawing/2014/main" id="{739CFBD2-2D72-4498-80E0-3605F83FF95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98999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err="1"/>
              <a:t>Programa</a:t>
            </a:r>
            <a:r>
              <a:rPr lang="en-US" dirty="0"/>
              <a:t> de la </a:t>
            </a:r>
            <a:r>
              <a:rPr lang="en-US" dirty="0" err="1"/>
              <a:t>sesión</a:t>
            </a:r>
            <a:endParaRPr lang="en-US" dirty="0"/>
          </a:p>
        </p:txBody>
      </p:sp>
      <p:sp>
        <p:nvSpPr>
          <p:cNvPr id="20" name="Content Placeholder 19"/>
          <p:cNvSpPr>
            <a:spLocks noGrp="1"/>
          </p:cNvSpPr>
          <p:nvPr>
            <p:ph idx="1"/>
          </p:nvPr>
        </p:nvSpPr>
        <p:spPr/>
        <p:txBody>
          <a:bodyPr/>
          <a:lstStyle/>
          <a:p>
            <a:pPr marL="514350" indent="-514350">
              <a:buFont typeface="+mj-lt"/>
              <a:buAutoNum type="arabicPeriod"/>
            </a:pPr>
            <a:r>
              <a:rPr lang="en-US" dirty="0" err="1"/>
              <a:t>Introducción</a:t>
            </a:r>
            <a:endParaRPr lang="en-US" dirty="0"/>
          </a:p>
          <a:p>
            <a:pPr marL="514350" indent="-514350">
              <a:buFont typeface="+mj-lt"/>
              <a:buAutoNum type="arabicPeriod"/>
            </a:pPr>
            <a:r>
              <a:rPr lang="en-US" dirty="0" err="1"/>
              <a:t>Radicalización</a:t>
            </a:r>
            <a:endParaRPr lang="en-US" dirty="0"/>
          </a:p>
          <a:p>
            <a:pPr marL="514350" indent="-514350">
              <a:buFont typeface="+mj-lt"/>
              <a:buAutoNum type="arabicPeriod"/>
            </a:pPr>
            <a:r>
              <a:rPr lang="en-US" dirty="0" err="1"/>
              <a:t>Asesoramiento</a:t>
            </a:r>
            <a:r>
              <a:rPr lang="en-US" dirty="0"/>
              <a:t> y </a:t>
            </a:r>
            <a:r>
              <a:rPr lang="en-US" dirty="0" err="1"/>
              <a:t>pedagogía</a:t>
            </a:r>
            <a:r>
              <a:rPr lang="en-US" dirty="0"/>
              <a:t> familiar</a:t>
            </a:r>
            <a:r>
              <a:rPr lang="en-US" sz="2800" dirty="0">
                <a:solidFill>
                  <a:schemeClr val="tx1">
                    <a:lumMod val="75000"/>
                    <a:lumOff val="25000"/>
                  </a:schemeClr>
                </a:solidFill>
              </a:rPr>
              <a:t>. </a:t>
            </a:r>
            <a:r>
              <a:rPr lang="en-US" sz="2800" dirty="0" err="1">
                <a:solidFill>
                  <a:schemeClr val="tx1">
                    <a:lumMod val="75000"/>
                    <a:lumOff val="25000"/>
                  </a:schemeClr>
                </a:solidFill>
              </a:rPr>
              <a:t>Ejercicios</a:t>
            </a:r>
            <a:endParaRPr lang="en-US" sz="2800" dirty="0">
              <a:solidFill>
                <a:schemeClr val="tx1">
                  <a:lumMod val="75000"/>
                  <a:lumOff val="25000"/>
                </a:schemeClr>
              </a:solidFill>
            </a:endParaRPr>
          </a:p>
          <a:p>
            <a:pPr marL="514350" indent="-514350">
              <a:buFont typeface="+mj-lt"/>
              <a:buAutoNum type="arabicPeriod"/>
            </a:pPr>
            <a:r>
              <a:rPr lang="en-US" dirty="0" err="1"/>
              <a:t>Pensamiento</a:t>
            </a:r>
            <a:r>
              <a:rPr lang="en-US" dirty="0"/>
              <a:t> </a:t>
            </a:r>
            <a:r>
              <a:rPr lang="en-US" dirty="0" err="1"/>
              <a:t>crítico</a:t>
            </a:r>
            <a:r>
              <a:rPr lang="en-US" sz="2800" dirty="0">
                <a:solidFill>
                  <a:schemeClr val="tx1">
                    <a:lumMod val="75000"/>
                    <a:lumOff val="25000"/>
                  </a:schemeClr>
                </a:solidFill>
              </a:rPr>
              <a:t>. </a:t>
            </a:r>
            <a:r>
              <a:rPr lang="en-US" sz="2800" dirty="0" err="1">
                <a:solidFill>
                  <a:schemeClr val="tx1">
                    <a:lumMod val="75000"/>
                    <a:lumOff val="25000"/>
                  </a:schemeClr>
                </a:solidFill>
              </a:rPr>
              <a:t>Ejercicios</a:t>
            </a:r>
            <a:endParaRPr lang="en-US" sz="2800" dirty="0">
              <a:solidFill>
                <a:schemeClr val="tx1">
                  <a:lumMod val="75000"/>
                  <a:lumOff val="25000"/>
                </a:schemeClr>
              </a:solidFill>
            </a:endParaRPr>
          </a:p>
          <a:p>
            <a:pPr marL="514350" indent="-514350">
              <a:buFont typeface="+mj-lt"/>
              <a:buAutoNum type="arabicPeriod"/>
            </a:pPr>
            <a:r>
              <a:rPr lang="en-US" dirty="0"/>
              <a:t>Feedback</a:t>
            </a:r>
          </a:p>
          <a:p>
            <a:pPr marL="514350" indent="-514350">
              <a:buFont typeface="+mj-lt"/>
              <a:buAutoNum type="arabicPeriod"/>
            </a:pPr>
            <a:r>
              <a:rPr lang="en-US" dirty="0" err="1"/>
              <a:t>Conclusión</a:t>
            </a:r>
            <a:endParaRPr lang="en-US" dirty="0"/>
          </a:p>
          <a:p>
            <a:endParaRPr lang="en-US" dirty="0"/>
          </a:p>
        </p:txBody>
      </p:sp>
      <p:sp>
        <p:nvSpPr>
          <p:cNvPr id="21" name="Text Placeholder 20"/>
          <p:cNvSpPr>
            <a:spLocks noGrp="1"/>
          </p:cNvSpPr>
          <p:nvPr>
            <p:ph type="body" sz="half" idx="2"/>
          </p:nvPr>
        </p:nvSpPr>
        <p:spPr/>
        <p:txBody>
          <a:bodyPr/>
          <a:lstStyle/>
          <a:p>
            <a:endParaRPr lang="en-US" i="1" dirty="0">
              <a:solidFill>
                <a:schemeClr val="tx1">
                  <a:lumMod val="75000"/>
                  <a:lumOff val="25000"/>
                </a:schemeClr>
              </a:solidFill>
            </a:endParaRPr>
          </a:p>
          <a:p>
            <a:endParaRPr lang="en-US" i="1" dirty="0">
              <a:solidFill>
                <a:schemeClr val="tx1">
                  <a:lumMod val="75000"/>
                  <a:lumOff val="25000"/>
                </a:schemeClr>
              </a:solidFill>
            </a:endParaRPr>
          </a:p>
          <a:p>
            <a:endParaRPr lang="en-US" i="1" dirty="0">
              <a:solidFill>
                <a:schemeClr val="tx1">
                  <a:lumMod val="75000"/>
                  <a:lumOff val="25000"/>
                </a:schemeClr>
              </a:solidFill>
            </a:endParaRPr>
          </a:p>
          <a:p>
            <a:r>
              <a:rPr lang="en-US" sz="1200" i="1" u="sng" dirty="0">
                <a:solidFill>
                  <a:schemeClr val="tx1">
                    <a:lumMod val="75000"/>
                    <a:lumOff val="25000"/>
                  </a:schemeClr>
                </a:solidFill>
              </a:rPr>
              <a:t>¿</a:t>
            </a:r>
            <a:r>
              <a:rPr lang="en-US" sz="1200" i="1" u="sng" dirty="0" err="1">
                <a:solidFill>
                  <a:schemeClr val="tx1">
                    <a:lumMod val="75000"/>
                    <a:lumOff val="25000"/>
                  </a:schemeClr>
                </a:solidFill>
              </a:rPr>
              <a:t>Qué</a:t>
            </a:r>
            <a:r>
              <a:rPr lang="en-US" sz="1200" i="1" u="sng" dirty="0">
                <a:solidFill>
                  <a:schemeClr val="tx1">
                    <a:lumMod val="75000"/>
                    <a:lumOff val="25000"/>
                  </a:schemeClr>
                </a:solidFill>
              </a:rPr>
              <a:t> </a:t>
            </a:r>
            <a:r>
              <a:rPr lang="en-US" sz="1200" i="1" u="sng" dirty="0" err="1">
                <a:solidFill>
                  <a:schemeClr val="tx1">
                    <a:lumMod val="75000"/>
                    <a:lumOff val="25000"/>
                  </a:schemeClr>
                </a:solidFill>
              </a:rPr>
              <a:t>viene</a:t>
            </a:r>
            <a:r>
              <a:rPr lang="en-US" sz="1200" i="1" u="sng" dirty="0">
                <a:solidFill>
                  <a:schemeClr val="tx1">
                    <a:lumMod val="75000"/>
                    <a:lumOff val="25000"/>
                  </a:schemeClr>
                </a:solidFill>
              </a:rPr>
              <a:t> </a:t>
            </a:r>
            <a:r>
              <a:rPr lang="en-US" sz="1200" i="1" u="sng" dirty="0" err="1">
                <a:solidFill>
                  <a:schemeClr val="tx1">
                    <a:lumMod val="75000"/>
                    <a:lumOff val="25000"/>
                  </a:schemeClr>
                </a:solidFill>
              </a:rPr>
              <a:t>después</a:t>
            </a:r>
            <a:r>
              <a:rPr lang="en-US" sz="1200" i="1" u="sng" dirty="0">
                <a:solidFill>
                  <a:schemeClr val="tx1">
                    <a:lumMod val="75000"/>
                    <a:lumOff val="25000"/>
                  </a:schemeClr>
                </a:solidFill>
              </a:rPr>
              <a:t>?</a:t>
            </a:r>
          </a:p>
          <a:p>
            <a:endParaRPr lang="en-US" sz="1200" i="1" dirty="0">
              <a:solidFill>
                <a:schemeClr val="tx1">
                  <a:lumMod val="75000"/>
                  <a:lumOff val="25000"/>
                </a:schemeClr>
              </a:solidFill>
            </a:endParaRPr>
          </a:p>
          <a:p>
            <a:r>
              <a:rPr lang="en-US" sz="1200" i="1" dirty="0">
                <a:solidFill>
                  <a:schemeClr val="tx1">
                    <a:lumMod val="75000"/>
                    <a:lumOff val="25000"/>
                  </a:schemeClr>
                </a:solidFill>
              </a:rPr>
              <a:t>Día 2:</a:t>
            </a:r>
          </a:p>
          <a:p>
            <a:pPr marL="285750" indent="-285750">
              <a:buFont typeface="Arial" panose="020B0604020202020204" pitchFamily="34" charset="0"/>
              <a:buChar char="•"/>
            </a:pPr>
            <a:r>
              <a:rPr lang="en-US" sz="1200" i="1" dirty="0" err="1">
                <a:solidFill>
                  <a:schemeClr val="tx1">
                    <a:lumMod val="75000"/>
                    <a:lumOff val="25000"/>
                  </a:schemeClr>
                </a:solidFill>
              </a:rPr>
              <a:t>Gestión</a:t>
            </a:r>
            <a:r>
              <a:rPr lang="en-US" sz="1200" i="1" dirty="0">
                <a:solidFill>
                  <a:schemeClr val="tx1">
                    <a:lumMod val="75000"/>
                    <a:lumOff val="25000"/>
                  </a:schemeClr>
                </a:solidFill>
              </a:rPr>
              <a:t> de la </a:t>
            </a:r>
            <a:r>
              <a:rPr lang="en-US" sz="1200" i="1" dirty="0" err="1">
                <a:solidFill>
                  <a:schemeClr val="tx1">
                    <a:lumMod val="75000"/>
                    <a:lumOff val="25000"/>
                  </a:schemeClr>
                </a:solidFill>
              </a:rPr>
              <a:t>ira</a:t>
            </a:r>
            <a:endParaRPr lang="en-US" sz="1200" i="1" dirty="0">
              <a:solidFill>
                <a:schemeClr val="tx1">
                  <a:lumMod val="75000"/>
                  <a:lumOff val="25000"/>
                </a:schemeClr>
              </a:solidFill>
            </a:endParaRPr>
          </a:p>
          <a:p>
            <a:pPr marL="285750" indent="-285750">
              <a:buFont typeface="Arial" panose="020B0604020202020204" pitchFamily="34" charset="0"/>
              <a:buChar char="•"/>
            </a:pPr>
            <a:r>
              <a:rPr lang="en-US" sz="1200" i="1" dirty="0" err="1">
                <a:solidFill>
                  <a:schemeClr val="tx1">
                    <a:lumMod val="75000"/>
                    <a:lumOff val="25000"/>
                  </a:schemeClr>
                </a:solidFill>
              </a:rPr>
              <a:t>Terapia</a:t>
            </a:r>
            <a:r>
              <a:rPr lang="en-US" sz="1200" i="1" dirty="0">
                <a:solidFill>
                  <a:schemeClr val="tx1">
                    <a:lumMod val="75000"/>
                    <a:lumOff val="25000"/>
                  </a:schemeClr>
                </a:solidFill>
              </a:rPr>
              <a:t> </a:t>
            </a:r>
            <a:r>
              <a:rPr lang="en-US" sz="1200" i="1" dirty="0" err="1">
                <a:solidFill>
                  <a:schemeClr val="tx1">
                    <a:lumMod val="75000"/>
                    <a:lumOff val="25000"/>
                  </a:schemeClr>
                </a:solidFill>
              </a:rPr>
              <a:t>narrativa</a:t>
            </a:r>
            <a:endParaRPr lang="en-US" sz="1200" i="1" dirty="0">
              <a:solidFill>
                <a:schemeClr val="tx1">
                  <a:lumMod val="75000"/>
                  <a:lumOff val="25000"/>
                </a:schemeClr>
              </a:solidFill>
            </a:endParaRPr>
          </a:p>
          <a:p>
            <a:pPr marL="285750" indent="-285750">
              <a:buFont typeface="Arial" panose="020B0604020202020204" pitchFamily="34" charset="0"/>
              <a:buChar char="•"/>
            </a:pPr>
            <a:r>
              <a:rPr lang="en-US" sz="1200" i="1" dirty="0">
                <a:solidFill>
                  <a:schemeClr val="tx1">
                    <a:lumMod val="75000"/>
                    <a:lumOff val="25000"/>
                  </a:schemeClr>
                </a:solidFill>
              </a:rPr>
              <a:t>Debate  y </a:t>
            </a:r>
            <a:r>
              <a:rPr lang="en-US" sz="1200" i="1" dirty="0" err="1">
                <a:solidFill>
                  <a:schemeClr val="tx1">
                    <a:lumMod val="75000"/>
                    <a:lumOff val="25000"/>
                  </a:schemeClr>
                </a:solidFill>
              </a:rPr>
              <a:t>simulación</a:t>
            </a:r>
            <a:endParaRPr lang="en-US" sz="1200" i="1" dirty="0">
              <a:solidFill>
                <a:schemeClr val="tx1">
                  <a:lumMod val="75000"/>
                  <a:lumOff val="25000"/>
                </a:schemeClr>
              </a:solidFill>
            </a:endParaRPr>
          </a:p>
          <a:p>
            <a:pPr marL="285750" indent="-285750">
              <a:buFont typeface="Arial" panose="020B0604020202020204" pitchFamily="34" charset="0"/>
              <a:buChar char="•"/>
            </a:pPr>
            <a:endParaRPr lang="en-US" sz="1200" i="1" dirty="0">
              <a:solidFill>
                <a:schemeClr val="tx1">
                  <a:lumMod val="75000"/>
                  <a:lumOff val="25000"/>
                </a:schemeClr>
              </a:solidFill>
            </a:endParaRPr>
          </a:p>
          <a:p>
            <a:r>
              <a:rPr lang="en-US" sz="1200" i="1" dirty="0">
                <a:solidFill>
                  <a:schemeClr val="tx1">
                    <a:lumMod val="75000"/>
                    <a:lumOff val="25000"/>
                  </a:schemeClr>
                </a:solidFill>
              </a:rPr>
              <a:t>Día 3:</a:t>
            </a:r>
          </a:p>
          <a:p>
            <a:pPr marL="285750" indent="-285750">
              <a:buFont typeface="Arial" panose="020B0604020202020204" pitchFamily="34" charset="0"/>
              <a:buChar char="•"/>
            </a:pPr>
            <a:r>
              <a:rPr lang="en-US" sz="1200" i="1" dirty="0" err="1">
                <a:solidFill>
                  <a:schemeClr val="tx1">
                    <a:lumMod val="75000"/>
                    <a:lumOff val="25000"/>
                  </a:schemeClr>
                </a:solidFill>
              </a:rPr>
              <a:t>Resolución</a:t>
            </a:r>
            <a:r>
              <a:rPr lang="en-US" sz="1200" i="1" dirty="0">
                <a:solidFill>
                  <a:schemeClr val="tx1">
                    <a:lumMod val="75000"/>
                    <a:lumOff val="25000"/>
                  </a:schemeClr>
                </a:solidFill>
              </a:rPr>
              <a:t> de </a:t>
            </a:r>
            <a:r>
              <a:rPr lang="en-US" sz="1200" i="1" dirty="0" err="1">
                <a:solidFill>
                  <a:schemeClr val="tx1">
                    <a:lumMod val="75000"/>
                    <a:lumOff val="25000"/>
                  </a:schemeClr>
                </a:solidFill>
              </a:rPr>
              <a:t>conflictos</a:t>
            </a:r>
            <a:endParaRPr lang="en-US" sz="1200" i="1" dirty="0">
              <a:solidFill>
                <a:schemeClr val="tx1">
                  <a:lumMod val="75000"/>
                  <a:lumOff val="25000"/>
                </a:schemeClr>
              </a:solidFill>
            </a:endParaRPr>
          </a:p>
          <a:p>
            <a:pPr marL="285750" indent="-285750">
              <a:buFont typeface="Arial" panose="020B0604020202020204" pitchFamily="34" charset="0"/>
              <a:buChar char="•"/>
            </a:pPr>
            <a:r>
              <a:rPr lang="en-US" sz="1200" i="1" dirty="0">
                <a:solidFill>
                  <a:schemeClr val="tx1">
                    <a:lumMod val="75000"/>
                    <a:lumOff val="25000"/>
                  </a:schemeClr>
                </a:solidFill>
              </a:rPr>
              <a:t>Respuesta </a:t>
            </a:r>
            <a:r>
              <a:rPr lang="en-US" sz="1200" i="1" dirty="0" err="1">
                <a:solidFill>
                  <a:schemeClr val="tx1">
                    <a:lumMod val="75000"/>
                    <a:lumOff val="25000"/>
                  </a:schemeClr>
                </a:solidFill>
              </a:rPr>
              <a:t>estatal</a:t>
            </a:r>
            <a:r>
              <a:rPr lang="en-US" sz="1200" i="1" dirty="0">
                <a:solidFill>
                  <a:schemeClr val="tx1">
                    <a:lumMod val="75000"/>
                    <a:lumOff val="25000"/>
                  </a:schemeClr>
                </a:solidFill>
              </a:rPr>
              <a:t> </a:t>
            </a:r>
            <a:r>
              <a:rPr lang="en-US" sz="1200" i="1" dirty="0" err="1">
                <a:solidFill>
                  <a:schemeClr val="tx1">
                    <a:lumMod val="75000"/>
                    <a:lumOff val="25000"/>
                  </a:schemeClr>
                </a:solidFill>
              </a:rPr>
              <a:t>proporcional</a:t>
            </a:r>
            <a:endParaRPr lang="en-US" sz="1200" i="1" dirty="0">
              <a:solidFill>
                <a:schemeClr val="tx1">
                  <a:lumMod val="75000"/>
                  <a:lumOff val="25000"/>
                </a:schemeClr>
              </a:solidFill>
            </a:endParaRPr>
          </a:p>
          <a:p>
            <a:pPr marL="285750" indent="-285750">
              <a:buFont typeface="Arial" panose="020B0604020202020204" pitchFamily="34" charset="0"/>
              <a:buChar char="•"/>
            </a:pPr>
            <a:r>
              <a:rPr lang="en-US" sz="1200" i="1" dirty="0" err="1">
                <a:solidFill>
                  <a:schemeClr val="tx1">
                    <a:lumMod val="75000"/>
                    <a:lumOff val="25000"/>
                  </a:schemeClr>
                </a:solidFill>
              </a:rPr>
              <a:t>Buenas</a:t>
            </a:r>
            <a:r>
              <a:rPr lang="en-US" sz="1200" i="1" dirty="0">
                <a:solidFill>
                  <a:schemeClr val="tx1">
                    <a:lumMod val="75000"/>
                    <a:lumOff val="25000"/>
                  </a:schemeClr>
                </a:solidFill>
              </a:rPr>
              <a:t> </a:t>
            </a:r>
            <a:r>
              <a:rPr lang="en-US" sz="1200" i="1" dirty="0" err="1">
                <a:solidFill>
                  <a:schemeClr val="tx1">
                    <a:lumMod val="75000"/>
                    <a:lumOff val="25000"/>
                  </a:schemeClr>
                </a:solidFill>
              </a:rPr>
              <a:t>prácticas</a:t>
            </a:r>
            <a:endParaRPr lang="en-US" sz="1200" i="1" dirty="0">
              <a:solidFill>
                <a:schemeClr val="tx1">
                  <a:lumMod val="75000"/>
                  <a:lumOff val="25000"/>
                </a:schemeClr>
              </a:solidFill>
            </a:endParaRPr>
          </a:p>
          <a:p>
            <a:endParaRPr lang="en-US" i="1" dirty="0">
              <a:solidFill>
                <a:schemeClr val="tx1">
                  <a:lumMod val="75000"/>
                  <a:lumOff val="25000"/>
                </a:schemeClr>
              </a:solidFill>
            </a:endParaRPr>
          </a:p>
        </p:txBody>
      </p:sp>
      <p:sp>
        <p:nvSpPr>
          <p:cNvPr id="7" name="Slide Number Placeholder 6"/>
          <p:cNvSpPr>
            <a:spLocks noGrp="1"/>
          </p:cNvSpPr>
          <p:nvPr>
            <p:ph type="sldNum" sz="quarter" idx="12"/>
          </p:nvPr>
        </p:nvSpPr>
        <p:spPr/>
        <p:txBody>
          <a:bodyPr/>
          <a:lstStyle/>
          <a:p>
            <a:fld id="{CB318F78-A315-46C9-8B3F-2431B4397D31}" type="slidenum">
              <a:rPr lang="en-US" smtClean="0"/>
              <a:t>2</a:t>
            </a:fld>
            <a:endParaRPr lang="en-US"/>
          </a:p>
        </p:txBody>
      </p:sp>
    </p:spTree>
    <p:extLst>
      <p:ext uri="{BB962C8B-B14F-4D97-AF65-F5344CB8AC3E}">
        <p14:creationId xmlns:p14="http://schemas.microsoft.com/office/powerpoint/2010/main" val="36749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A71793B-DD50-4418-B2DD-9B5DC41E4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954139"/>
            <a:ext cx="3962400" cy="5818678"/>
          </a:xfrm>
          <a:prstGeom prst="rect">
            <a:avLst/>
          </a:prstGeom>
        </p:spPr>
      </p:pic>
      <p:sp>
        <p:nvSpPr>
          <p:cNvPr id="21" name="Rectangle 44">
            <a:extLst>
              <a:ext uri="{FF2B5EF4-FFF2-40B4-BE49-F238E27FC236}">
                <a16:creationId xmlns:a16="http://schemas.microsoft.com/office/drawing/2014/main" id="{3B5F4A0D-6C23-4A07-B833-021EFDEFE655}"/>
              </a:ext>
            </a:extLst>
          </p:cNvPr>
          <p:cNvSpPr/>
          <p:nvPr/>
        </p:nvSpPr>
        <p:spPr>
          <a:xfrm>
            <a:off x="685800" y="380681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2" name="Rectangle 44">
            <a:extLst>
              <a:ext uri="{FF2B5EF4-FFF2-40B4-BE49-F238E27FC236}">
                <a16:creationId xmlns:a16="http://schemas.microsoft.com/office/drawing/2014/main" id="{94E071A0-2952-4953-85D6-7E226FDCBB30}"/>
              </a:ext>
            </a:extLst>
          </p:cNvPr>
          <p:cNvSpPr/>
          <p:nvPr/>
        </p:nvSpPr>
        <p:spPr>
          <a:xfrm>
            <a:off x="685800" y="4532305"/>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3" name="Rectangle 44">
            <a:extLst>
              <a:ext uri="{FF2B5EF4-FFF2-40B4-BE49-F238E27FC236}">
                <a16:creationId xmlns:a16="http://schemas.microsoft.com/office/drawing/2014/main" id="{699262F6-4260-46CC-BE03-57FE3314A004}"/>
              </a:ext>
            </a:extLst>
          </p:cNvPr>
          <p:cNvSpPr/>
          <p:nvPr/>
        </p:nvSpPr>
        <p:spPr>
          <a:xfrm>
            <a:off x="685800" y="525780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4" name="Rectangle 44">
            <a:extLst>
              <a:ext uri="{FF2B5EF4-FFF2-40B4-BE49-F238E27FC236}">
                <a16:creationId xmlns:a16="http://schemas.microsoft.com/office/drawing/2014/main" id="{74F4EEA9-577C-465A-8779-394EAB9735BB}"/>
              </a:ext>
            </a:extLst>
          </p:cNvPr>
          <p:cNvSpPr/>
          <p:nvPr/>
        </p:nvSpPr>
        <p:spPr>
          <a:xfrm>
            <a:off x="685800" y="3081315"/>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5" name="TextBox 52">
            <a:extLst>
              <a:ext uri="{FF2B5EF4-FFF2-40B4-BE49-F238E27FC236}">
                <a16:creationId xmlns:a16="http://schemas.microsoft.com/office/drawing/2014/main" id="{E754B741-A413-40E3-9F49-DEC12C5C8559}"/>
              </a:ext>
            </a:extLst>
          </p:cNvPr>
          <p:cNvSpPr txBox="1"/>
          <p:nvPr/>
        </p:nvSpPr>
        <p:spPr>
          <a:xfrm>
            <a:off x="776956" y="3186739"/>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s-ES" sz="2000" b="1" dirty="0"/>
              <a:t>En parejas</a:t>
            </a:r>
            <a:endParaRPr sz="2000" b="1" dirty="0"/>
          </a:p>
        </p:txBody>
      </p:sp>
      <p:sp>
        <p:nvSpPr>
          <p:cNvPr id="26" name="TextBox 52">
            <a:extLst>
              <a:ext uri="{FF2B5EF4-FFF2-40B4-BE49-F238E27FC236}">
                <a16:creationId xmlns:a16="http://schemas.microsoft.com/office/drawing/2014/main" id="{6960AC8B-CD13-40B1-A09B-97E97DEAB0EB}"/>
              </a:ext>
            </a:extLst>
          </p:cNvPr>
          <p:cNvSpPr txBox="1"/>
          <p:nvPr/>
        </p:nvSpPr>
        <p:spPr>
          <a:xfrm>
            <a:off x="776956" y="3937546"/>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Elegir un artículo</a:t>
            </a:r>
            <a:endParaRPr sz="2000" b="1" dirty="0"/>
          </a:p>
        </p:txBody>
      </p:sp>
      <p:sp>
        <p:nvSpPr>
          <p:cNvPr id="27" name="TextBox 52">
            <a:extLst>
              <a:ext uri="{FF2B5EF4-FFF2-40B4-BE49-F238E27FC236}">
                <a16:creationId xmlns:a16="http://schemas.microsoft.com/office/drawing/2014/main" id="{6262B83D-F76E-409C-8A7A-DEFC3F467604}"/>
              </a:ext>
            </a:extLst>
          </p:cNvPr>
          <p:cNvSpPr txBox="1"/>
          <p:nvPr/>
        </p:nvSpPr>
        <p:spPr>
          <a:xfrm>
            <a:off x="776956" y="4668978"/>
            <a:ext cx="25908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Responder 6 preguntas</a:t>
            </a:r>
            <a:endParaRPr sz="2000" b="1" dirty="0"/>
          </a:p>
        </p:txBody>
      </p:sp>
      <p:sp>
        <p:nvSpPr>
          <p:cNvPr id="28" name="TextBox 52">
            <a:extLst>
              <a:ext uri="{FF2B5EF4-FFF2-40B4-BE49-F238E27FC236}">
                <a16:creationId xmlns:a16="http://schemas.microsoft.com/office/drawing/2014/main" id="{48D480AB-2F8F-443C-8017-1AB2C946538C}"/>
              </a:ext>
            </a:extLst>
          </p:cNvPr>
          <p:cNvSpPr txBox="1"/>
          <p:nvPr/>
        </p:nvSpPr>
        <p:spPr>
          <a:xfrm>
            <a:off x="776956" y="5395925"/>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¿Nos lo creemos?</a:t>
            </a:r>
            <a:endParaRPr sz="2000" b="1" dirty="0"/>
          </a:p>
        </p:txBody>
      </p:sp>
      <p:sp>
        <p:nvSpPr>
          <p:cNvPr id="7" name="Заглавие 6">
            <a:extLst>
              <a:ext uri="{FF2B5EF4-FFF2-40B4-BE49-F238E27FC236}">
                <a16:creationId xmlns:a16="http://schemas.microsoft.com/office/drawing/2014/main" id="{8FCDA169-B753-4AA0-BB7F-CE9D647649CC}"/>
              </a:ext>
            </a:extLst>
          </p:cNvPr>
          <p:cNvSpPr>
            <a:spLocks noGrp="1"/>
          </p:cNvSpPr>
          <p:nvPr>
            <p:ph type="title"/>
          </p:nvPr>
        </p:nvSpPr>
        <p:spPr/>
        <p:txBody>
          <a:bodyPr/>
          <a:lstStyle/>
          <a:p>
            <a:r>
              <a:rPr lang="en-GB" dirty="0" err="1"/>
              <a:t>Pensamiento</a:t>
            </a:r>
            <a:r>
              <a:rPr lang="en-GB" dirty="0"/>
              <a:t> </a:t>
            </a:r>
            <a:r>
              <a:rPr lang="en-GB" dirty="0" err="1"/>
              <a:t>crítico</a:t>
            </a:r>
            <a:r>
              <a:rPr lang="en-GB" dirty="0"/>
              <a:t>:</a:t>
            </a:r>
            <a:br>
              <a:rPr lang="en-GB" dirty="0"/>
            </a:br>
            <a:r>
              <a:rPr lang="en-GB" dirty="0" err="1"/>
              <a:t>Ejercicio</a:t>
            </a:r>
            <a:r>
              <a:rPr lang="en-GB" dirty="0"/>
              <a:t> 2 </a:t>
            </a:r>
            <a:endParaRPr lang="bg-BG" dirty="0"/>
          </a:p>
        </p:txBody>
      </p:sp>
      <p:sp>
        <p:nvSpPr>
          <p:cNvPr id="18" name="Tijdelijke aanduiding voor dianummer 5">
            <a:extLst>
              <a:ext uri="{FF2B5EF4-FFF2-40B4-BE49-F238E27FC236}">
                <a16:creationId xmlns:a16="http://schemas.microsoft.com/office/drawing/2014/main" id="{1FA45C63-523E-4F4D-9882-F18A726DFA32}"/>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29</a:t>
            </a:fld>
            <a:endParaRPr lang="en-US" dirty="0"/>
          </a:p>
        </p:txBody>
      </p:sp>
      <p:sp>
        <p:nvSpPr>
          <p:cNvPr id="13" name="Текстово поле 12">
            <a:extLst>
              <a:ext uri="{FF2B5EF4-FFF2-40B4-BE49-F238E27FC236}">
                <a16:creationId xmlns:a16="http://schemas.microsoft.com/office/drawing/2014/main" id="{06D489EF-FA39-4C0A-86D6-C34F7F8A3D0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7781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p:tmAbs val="0"/>
                                  </p:iterate>
                                  <p:childTnLst>
                                    <p:set>
                                      <p:cBhvr>
                                        <p:cTn id="6" fill="hold"/>
                                        <p:tgtEl>
                                          <p:spTgt spid="24"/>
                                        </p:tgtEl>
                                        <p:attrNameLst>
                                          <p:attrName>style.visibility</p:attrName>
                                        </p:attrNameLst>
                                      </p:cBhvr>
                                      <p:to>
                                        <p:strVal val="visible"/>
                                      </p:to>
                                    </p:set>
                                    <p:animEffect transition="in" filter="wipe(left)">
                                      <p:cBhvr>
                                        <p:cTn id="7" dur="600"/>
                                        <p:tgtEl>
                                          <p:spTgt spid="24"/>
                                        </p:tgtEl>
                                      </p:cBhvr>
                                    </p:animEffect>
                                  </p:childTnLst>
                                </p:cTn>
                              </p:par>
                              <p:par>
                                <p:cTn id="8" presetID="4" presetClass="entr" presetSubtype="32" fill="hold" grpId="0" nodeType="withEffect">
                                  <p:stCondLst>
                                    <p:cond delay="0"/>
                                  </p:stCondLst>
                                  <p:iterate>
                                    <p:tmAbs val="0"/>
                                  </p:iterate>
                                  <p:childTnLst>
                                    <p:set>
                                      <p:cBhvr>
                                        <p:cTn id="9" fill="hold"/>
                                        <p:tgtEl>
                                          <p:spTgt spid="25"/>
                                        </p:tgtEl>
                                        <p:attrNameLst>
                                          <p:attrName>style.visibility</p:attrName>
                                        </p:attrNameLst>
                                      </p:cBhvr>
                                      <p:to>
                                        <p:strVal val="visible"/>
                                      </p:to>
                                    </p:set>
                                    <p:animEffect transition="in" filter="box(out)">
                                      <p:cBhvr>
                                        <p:cTn id="10" dur="6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1"/>
                                        </p:tgtEl>
                                        <p:attrNameLst>
                                          <p:attrName>style.visibility</p:attrName>
                                        </p:attrNameLst>
                                      </p:cBhvr>
                                      <p:to>
                                        <p:strVal val="visible"/>
                                      </p:to>
                                    </p:set>
                                    <p:animEffect transition="in" filter="wipe(left)">
                                      <p:cBhvr>
                                        <p:cTn id="15" dur="600"/>
                                        <p:tgtEl>
                                          <p:spTgt spid="21"/>
                                        </p:tgtEl>
                                      </p:cBhvr>
                                    </p:animEffect>
                                  </p:childTnLst>
                                </p:cTn>
                              </p:par>
                              <p:par>
                                <p:cTn id="16" presetID="4" presetClass="entr" presetSubtype="32" fill="hold" grpId="0" nodeType="withEffect">
                                  <p:stCondLst>
                                    <p:cond delay="0"/>
                                  </p:stCondLst>
                                  <p:iterate>
                                    <p:tmAbs val="0"/>
                                  </p:iterate>
                                  <p:childTnLst>
                                    <p:set>
                                      <p:cBhvr>
                                        <p:cTn id="17" fill="hold"/>
                                        <p:tgtEl>
                                          <p:spTgt spid="26"/>
                                        </p:tgtEl>
                                        <p:attrNameLst>
                                          <p:attrName>style.visibility</p:attrName>
                                        </p:attrNameLst>
                                      </p:cBhvr>
                                      <p:to>
                                        <p:strVal val="visible"/>
                                      </p:to>
                                    </p:set>
                                    <p:animEffect transition="in" filter="box(out)">
                                      <p:cBhvr>
                                        <p:cTn id="18" dur="6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22"/>
                                        </p:tgtEl>
                                        <p:attrNameLst>
                                          <p:attrName>style.visibility</p:attrName>
                                        </p:attrNameLst>
                                      </p:cBhvr>
                                      <p:to>
                                        <p:strVal val="visible"/>
                                      </p:to>
                                    </p:set>
                                    <p:animEffect transition="in" filter="wipe(left)">
                                      <p:cBhvr>
                                        <p:cTn id="23" dur="600"/>
                                        <p:tgtEl>
                                          <p:spTgt spid="22"/>
                                        </p:tgtEl>
                                      </p:cBhvr>
                                    </p:animEffect>
                                  </p:childTnLst>
                                </p:cTn>
                              </p:par>
                              <p:par>
                                <p:cTn id="24" presetID="4" presetClass="entr" presetSubtype="32" fill="hold" grpId="0" nodeType="withEffect">
                                  <p:stCondLst>
                                    <p:cond delay="0"/>
                                  </p:stCondLst>
                                  <p:iterate>
                                    <p:tmAbs val="0"/>
                                  </p:iterate>
                                  <p:childTnLst>
                                    <p:set>
                                      <p:cBhvr>
                                        <p:cTn id="25" fill="hold"/>
                                        <p:tgtEl>
                                          <p:spTgt spid="27"/>
                                        </p:tgtEl>
                                        <p:attrNameLst>
                                          <p:attrName>style.visibility</p:attrName>
                                        </p:attrNameLst>
                                      </p:cBhvr>
                                      <p:to>
                                        <p:strVal val="visible"/>
                                      </p:to>
                                    </p:set>
                                    <p:animEffect transition="in" filter="box(out)">
                                      <p:cBhvr>
                                        <p:cTn id="26" dur="6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p:tmAbs val="0"/>
                                  </p:iterate>
                                  <p:childTnLst>
                                    <p:set>
                                      <p:cBhvr>
                                        <p:cTn id="30" fill="hold"/>
                                        <p:tgtEl>
                                          <p:spTgt spid="23"/>
                                        </p:tgtEl>
                                        <p:attrNameLst>
                                          <p:attrName>style.visibility</p:attrName>
                                        </p:attrNameLst>
                                      </p:cBhvr>
                                      <p:to>
                                        <p:strVal val="visible"/>
                                      </p:to>
                                    </p:set>
                                    <p:animEffect transition="in" filter="wipe(left)">
                                      <p:cBhvr>
                                        <p:cTn id="31" dur="600"/>
                                        <p:tgtEl>
                                          <p:spTgt spid="23"/>
                                        </p:tgtEl>
                                      </p:cBhvr>
                                    </p:animEffect>
                                  </p:childTnLst>
                                </p:cTn>
                              </p:par>
                              <p:par>
                                <p:cTn id="32" presetID="4" presetClass="entr" presetSubtype="32" fill="hold" grpId="0" nodeType="withEffect">
                                  <p:stCondLst>
                                    <p:cond delay="0"/>
                                  </p:stCondLst>
                                  <p:iterate>
                                    <p:tmAbs val="0"/>
                                  </p:iterate>
                                  <p:childTnLst>
                                    <p:set>
                                      <p:cBhvr>
                                        <p:cTn id="33" fill="hold"/>
                                        <p:tgtEl>
                                          <p:spTgt spid="28"/>
                                        </p:tgtEl>
                                        <p:attrNameLst>
                                          <p:attrName>style.visibility</p:attrName>
                                        </p:attrNameLst>
                                      </p:cBhvr>
                                      <p:to>
                                        <p:strVal val="visible"/>
                                      </p:to>
                                    </p:set>
                                    <p:animEffect transition="in" filter="box(out)">
                                      <p:cBhvr>
                                        <p:cTn id="34" dur="6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El </a:t>
            </a:r>
            <a:r>
              <a:rPr lang="en-GB" sz="2400" dirty="0" err="1">
                <a:solidFill>
                  <a:srgbClr val="0770B1"/>
                </a:solidFill>
                <a:latin typeface="+mj-lt"/>
                <a:ea typeface="+mj-ea"/>
                <a:cs typeface="+mj-cs"/>
              </a:rPr>
              <a:t>ejercicio</a:t>
            </a:r>
            <a:r>
              <a:rPr lang="en-GB" sz="2400" dirty="0">
                <a:solidFill>
                  <a:srgbClr val="0770B1"/>
                </a:solidFill>
                <a:latin typeface="+mj-lt"/>
                <a:ea typeface="+mj-ea"/>
                <a:cs typeface="+mj-cs"/>
              </a:rPr>
              <a:t> de las 6 </a:t>
            </a:r>
            <a:r>
              <a:rPr lang="en-GB" sz="2400" dirty="0" err="1">
                <a:solidFill>
                  <a:srgbClr val="0770B1"/>
                </a:solidFill>
                <a:latin typeface="+mj-lt"/>
                <a:ea typeface="+mj-ea"/>
                <a:cs typeface="+mj-cs"/>
              </a:rPr>
              <a:t>preguntas</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err="1"/>
              <a:t>Pensamiento</a:t>
            </a:r>
            <a:r>
              <a:rPr lang="en-GB" dirty="0"/>
              <a:t> </a:t>
            </a:r>
            <a:r>
              <a:rPr lang="en-GB" dirty="0" err="1"/>
              <a:t>crítico</a:t>
            </a:r>
            <a:r>
              <a:rPr lang="en-GB" dirty="0"/>
              <a:t>: </a:t>
            </a:r>
            <a:r>
              <a:rPr lang="en-GB" dirty="0" err="1"/>
              <a:t>Ejercicio</a:t>
            </a:r>
            <a:r>
              <a:rPr lang="en-GB" dirty="0"/>
              <a:t> </a:t>
            </a:r>
            <a:r>
              <a:rPr lang="bg-BG" dirty="0"/>
              <a:t>2</a:t>
            </a:r>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30</a:t>
            </a:fld>
            <a:endParaRPr lang="en-US" dirty="0"/>
          </a:p>
        </p:txBody>
      </p:sp>
      <p:sp>
        <p:nvSpPr>
          <p:cNvPr id="18" name="Текстово поле 17">
            <a:extLst>
              <a:ext uri="{FF2B5EF4-FFF2-40B4-BE49-F238E27FC236}">
                <a16:creationId xmlns:a16="http://schemas.microsoft.com/office/drawing/2014/main" id="{C2C49050-67CD-44DF-93F6-C0BFF1DB741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15620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nl-NL" b="1" dirty="0"/>
              <a:t>Ejercicios</a:t>
            </a:r>
          </a:p>
          <a:p>
            <a:pPr marL="385763" indent="-385763">
              <a:buFont typeface="+mj-lt"/>
              <a:buAutoNum type="arabicPeriod"/>
            </a:pPr>
            <a:r>
              <a:rPr lang="nl-NL" sz="2200" dirty="0"/>
              <a:t>¿Qué te ha llamado la atención?</a:t>
            </a:r>
          </a:p>
          <a:p>
            <a:pPr marL="385763" indent="-385763">
              <a:buFont typeface="+mj-lt"/>
              <a:buAutoNum type="arabicPeriod"/>
            </a:pPr>
            <a:r>
              <a:rPr lang="nl-NL" sz="2200" dirty="0"/>
              <a:t>¿Un buen padre/mentor?</a:t>
            </a:r>
          </a:p>
          <a:p>
            <a:pPr marL="385763" indent="-385763">
              <a:buFont typeface="+mj-lt"/>
              <a:buAutoNum type="arabicPeriod"/>
            </a:pPr>
            <a:r>
              <a:rPr lang="nl-NL" sz="2200" dirty="0"/>
              <a:t>Crea tu propio modelo a seguir</a:t>
            </a:r>
          </a:p>
          <a:p>
            <a:pPr marL="385763" indent="-385763">
              <a:buFont typeface="+mj-lt"/>
              <a:buAutoNum type="arabicPeriod"/>
            </a:pPr>
            <a:r>
              <a:rPr lang="nl-NL" sz="2200" dirty="0"/>
              <a:t>Inténtalo en una frase</a:t>
            </a:r>
          </a:p>
          <a:p>
            <a:pPr marL="385763" indent="-385763">
              <a:buFont typeface="+mj-lt"/>
              <a:buAutoNum type="arabicPeriod"/>
            </a:pPr>
            <a:r>
              <a:rPr lang="nl-NL" sz="2200" dirty="0"/>
              <a:t>El ejercicio de las 6 preguntas</a:t>
            </a:r>
            <a:endParaRPr lang="en-GB"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en-GB" dirty="0"/>
              <a:t>Feedback</a:t>
            </a:r>
            <a:endParaRPr lang="bg-BG" dirty="0"/>
          </a:p>
        </p:txBody>
      </p:sp>
      <p:sp>
        <p:nvSpPr>
          <p:cNvPr id="13" name="Текстово поле 12">
            <a:extLst>
              <a:ext uri="{FF2B5EF4-FFF2-40B4-BE49-F238E27FC236}">
                <a16:creationId xmlns:a16="http://schemas.microsoft.com/office/drawing/2014/main" id="{A3F167B9-AB4F-4284-BD15-BF3882165BB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26254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es-ES" dirty="0"/>
              <a:t>Pregunta para la siguiente sesión</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dirty="0"/>
              <a:t>¿</a:t>
            </a:r>
            <a:r>
              <a:rPr lang="es-ES" dirty="0"/>
              <a:t>Qué es lo que más necesitas en tu contexto laboral para contribuir a la prevención de la radicalización</a:t>
            </a:r>
            <a:r>
              <a:rPr lang="en-US" dirty="0"/>
              <a:t>?</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32</a:t>
            </a:fld>
            <a:endParaRPr lang="en-US"/>
          </a:p>
        </p:txBody>
      </p:sp>
      <p:sp>
        <p:nvSpPr>
          <p:cNvPr id="5" name="Текстово поле 4">
            <a:extLst>
              <a:ext uri="{FF2B5EF4-FFF2-40B4-BE49-F238E27FC236}">
                <a16:creationId xmlns:a16="http://schemas.microsoft.com/office/drawing/2014/main" id="{CD05B02E-9FF3-471B-9A7B-9E33DA77A54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en-GB" dirty="0"/>
              <a:t>What was most interesting to you today?</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33</a:t>
            </a:fld>
            <a:endParaRPr lang="en-US" dirty="0"/>
          </a:p>
        </p:txBody>
      </p:sp>
      <p:pic>
        <p:nvPicPr>
          <p:cNvPr id="1026" name="Picture 2" descr="John Cleese adds a name to list of unlikely goalkeepers ...">
            <a:hlinkClick r:id="rId3"/>
            <a:extLst>
              <a:ext uri="{FF2B5EF4-FFF2-40B4-BE49-F238E27FC236}">
                <a16:creationId xmlns:a16="http://schemas.microsoft.com/office/drawing/2014/main" id="{930D8480-3B1A-4D7C-99AD-7C43D7E12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4139044"/>
            <a:ext cx="2921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200" dirty="0"/>
              <a:t>¿</a:t>
            </a:r>
            <a:r>
              <a:rPr lang="en-US" sz="2200" dirty="0" err="1"/>
              <a:t>Qué</a:t>
            </a:r>
            <a:r>
              <a:rPr lang="en-US" sz="2200" dirty="0"/>
              <a:t> </a:t>
            </a:r>
            <a:r>
              <a:rPr lang="en-US" sz="2200" dirty="0" err="1"/>
              <a:t>te</a:t>
            </a:r>
            <a:r>
              <a:rPr lang="en-US" sz="2200" dirty="0"/>
              <a:t> ha </a:t>
            </a:r>
            <a:r>
              <a:rPr lang="en-US" sz="2200" dirty="0" err="1"/>
              <a:t>parecido</a:t>
            </a:r>
            <a:r>
              <a:rPr lang="en-US" sz="2200" dirty="0"/>
              <a:t> </a:t>
            </a:r>
            <a:r>
              <a:rPr lang="en-US" sz="2200" dirty="0" err="1"/>
              <a:t>más</a:t>
            </a:r>
            <a:r>
              <a:rPr lang="en-US" sz="2200" dirty="0"/>
              <a:t> </a:t>
            </a:r>
            <a:r>
              <a:rPr lang="en-US" sz="2200" dirty="0" err="1"/>
              <a:t>interesante</a:t>
            </a:r>
            <a:r>
              <a:rPr lang="en-US" sz="2200" dirty="0"/>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en-GB" dirty="0" err="1"/>
              <a:t>Conclusión</a:t>
            </a:r>
            <a:endParaRPr lang="bg-BG" dirty="0"/>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pic>
        <p:nvPicPr>
          <p:cNvPr id="4" name="Afbeelding 3">
            <a:extLst>
              <a:ext uri="{FF2B5EF4-FFF2-40B4-BE49-F238E27FC236}">
                <a16:creationId xmlns:a16="http://schemas.microsoft.com/office/drawing/2014/main" id="{43AB754A-F27A-4E2B-BD96-A5F0A6850E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3864198"/>
            <a:ext cx="2192068" cy="2526792"/>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en-US" dirty="0"/>
              <a:t>¡Gracias!</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
            <a:extLst>
              <a:ext uri="{FF2B5EF4-FFF2-40B4-BE49-F238E27FC236}">
                <a16:creationId xmlns:a16="http://schemas.microsoft.com/office/drawing/2014/main" id="{C802BB1A-C252-4F90-BD2C-7982A6A7FB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793"/>
          <a:stretch/>
        </p:blipFill>
        <p:spPr>
          <a:xfrm>
            <a:off x="3163780" y="4491247"/>
            <a:ext cx="1794810" cy="1645331"/>
          </a:xfrm>
          <a:prstGeom prst="rect">
            <a:avLst/>
          </a:prstGeom>
        </p:spPr>
      </p:pic>
      <p:pic>
        <p:nvPicPr>
          <p:cNvPr id="30" name="Grafik 13">
            <a:extLst>
              <a:ext uri="{FF2B5EF4-FFF2-40B4-BE49-F238E27FC236}">
                <a16:creationId xmlns:a16="http://schemas.microsoft.com/office/drawing/2014/main" id="{6FAC2C86-6058-4326-8DFE-BC2EA386C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115" y="4669380"/>
            <a:ext cx="2663242" cy="1481639"/>
          </a:xfrm>
          <a:prstGeom prst="rect">
            <a:avLst/>
          </a:prstGeom>
        </p:spPr>
      </p:pic>
      <p:pic>
        <p:nvPicPr>
          <p:cNvPr id="21" name="Afbeelding 20">
            <a:extLst>
              <a:ext uri="{FF2B5EF4-FFF2-40B4-BE49-F238E27FC236}">
                <a16:creationId xmlns:a16="http://schemas.microsoft.com/office/drawing/2014/main" id="{EC7939BD-6584-4B5D-92E5-E545EAC3D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659" y="3814258"/>
            <a:ext cx="3147393" cy="2360545"/>
          </a:xfrm>
          <a:prstGeom prst="rect">
            <a:avLst/>
          </a:prstGeom>
        </p:spPr>
      </p:pic>
      <p:sp>
        <p:nvSpPr>
          <p:cNvPr id="26" name="Tekstvak 20">
            <a:extLst>
              <a:ext uri="{FF2B5EF4-FFF2-40B4-BE49-F238E27FC236}">
                <a16:creationId xmlns:a16="http://schemas.microsoft.com/office/drawing/2014/main" id="{956A60AA-215A-436A-97BA-2F42310F0248}"/>
              </a:ext>
            </a:extLst>
          </p:cNvPr>
          <p:cNvSpPr txBox="1"/>
          <p:nvPr/>
        </p:nvSpPr>
        <p:spPr>
          <a:xfrm>
            <a:off x="5594883" y="6172200"/>
            <a:ext cx="1110717" cy="276999"/>
          </a:xfrm>
          <a:prstGeom prst="rect">
            <a:avLst/>
          </a:prstGeom>
          <a:noFill/>
        </p:spPr>
        <p:txBody>
          <a:bodyPr wrap="square">
            <a:spAutoFit/>
          </a:bodyPr>
          <a:lstStyle/>
          <a:p>
            <a:pPr algn="ctr"/>
            <a:r>
              <a:rPr lang="en-GB" sz="1200" dirty="0">
                <a:solidFill>
                  <a:schemeClr val="tx1">
                    <a:lumMod val="75000"/>
                    <a:lumOff val="25000"/>
                  </a:schemeClr>
                </a:solidFill>
              </a:rPr>
              <a:t>Luchador ISIS</a:t>
            </a:r>
          </a:p>
        </p:txBody>
      </p:sp>
      <p:sp>
        <p:nvSpPr>
          <p:cNvPr id="7" name="Title 6"/>
          <p:cNvSpPr>
            <a:spLocks noGrp="1"/>
          </p:cNvSpPr>
          <p:nvPr>
            <p:ph type="title"/>
          </p:nvPr>
        </p:nvSpPr>
        <p:spPr/>
        <p:txBody>
          <a:bodyPr/>
          <a:lstStyle/>
          <a:p>
            <a:r>
              <a:rPr lang="nl-NL" dirty="0"/>
              <a:t>Introducción (1)</a:t>
            </a:r>
            <a:endParaRPr lang="en-US" dirty="0"/>
          </a:p>
        </p:txBody>
      </p:sp>
      <p:sp>
        <p:nvSpPr>
          <p:cNvPr id="10" name="Rechthoek 6">
            <a:extLst>
              <a:ext uri="{FF2B5EF4-FFF2-40B4-BE49-F238E27FC236}">
                <a16:creationId xmlns:a16="http://schemas.microsoft.com/office/drawing/2014/main" id="{29AD3D51-C296-4A69-A11B-7BC1551B2FA3}"/>
              </a:ext>
            </a:extLst>
          </p:cNvPr>
          <p:cNvSpPr/>
          <p:nvPr/>
        </p:nvSpPr>
        <p:spPr>
          <a:xfrm>
            <a:off x="1125334" y="2840154"/>
            <a:ext cx="1752600" cy="8382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solidFill>
                  <a:schemeClr val="bg1"/>
                </a:solidFill>
                <a:hlinkClick r:id="rId6">
                  <a:extLst>
                    <a:ext uri="{A12FA001-AC4F-418D-AE19-62706E023703}">
                      <ahyp:hlinkClr xmlns:ahyp="http://schemas.microsoft.com/office/drawing/2018/hyperlinkcolor" val="tx"/>
                    </a:ext>
                  </a:extLst>
                </a:hlinkClick>
              </a:rPr>
              <a:t>¿Por </a:t>
            </a:r>
            <a:r>
              <a:rPr lang="en-GB" sz="2400" b="1" dirty="0" err="1">
                <a:solidFill>
                  <a:schemeClr val="bg1"/>
                </a:solidFill>
                <a:hlinkClick r:id="rId6">
                  <a:extLst>
                    <a:ext uri="{A12FA001-AC4F-418D-AE19-62706E023703}">
                      <ahyp:hlinkClr xmlns:ahyp="http://schemas.microsoft.com/office/drawing/2018/hyperlinkcolor" val="tx"/>
                    </a:ext>
                  </a:extLst>
                </a:hlinkClick>
              </a:rPr>
              <a:t>qué</a:t>
            </a:r>
            <a:r>
              <a:rPr lang="en-GB" sz="2400" b="1" dirty="0">
                <a:solidFill>
                  <a:schemeClr val="bg1"/>
                </a:solidFill>
                <a:hlinkClick r:id="rId6">
                  <a:extLst>
                    <a:ext uri="{A12FA001-AC4F-418D-AE19-62706E023703}">
                      <ahyp:hlinkClr xmlns:ahyp="http://schemas.microsoft.com/office/drawing/2018/hyperlinkcolor" val="tx"/>
                    </a:ext>
                  </a:extLst>
                </a:hlinkClick>
              </a:rPr>
              <a:t>?</a:t>
            </a:r>
            <a:endParaRPr lang="en-GB" sz="2400" b="1" dirty="0">
              <a:solidFill>
                <a:schemeClr val="bg1"/>
              </a:solidFill>
            </a:endParaRPr>
          </a:p>
        </p:txBody>
      </p:sp>
      <p:sp>
        <p:nvSpPr>
          <p:cNvPr id="12" name="Rechthoek 8">
            <a:extLst>
              <a:ext uri="{FF2B5EF4-FFF2-40B4-BE49-F238E27FC236}">
                <a16:creationId xmlns:a16="http://schemas.microsoft.com/office/drawing/2014/main" id="{90591A75-520C-4A62-9291-0734C5516474}"/>
              </a:ext>
            </a:extLst>
          </p:cNvPr>
          <p:cNvSpPr/>
          <p:nvPr/>
        </p:nvSpPr>
        <p:spPr>
          <a:xfrm>
            <a:off x="3715181" y="3309503"/>
            <a:ext cx="1752600" cy="838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solidFill>
                  <a:schemeClr val="bg1"/>
                </a:solidFill>
                <a:hlinkClick r:id="rId7">
                  <a:extLst>
                    <a:ext uri="{A12FA001-AC4F-418D-AE19-62706E023703}">
                      <ahyp:hlinkClr xmlns:ahyp="http://schemas.microsoft.com/office/drawing/2018/hyperlinkcolor" val="tx"/>
                    </a:ext>
                  </a:extLst>
                </a:hlinkClick>
              </a:rPr>
              <a:t>¿</a:t>
            </a:r>
            <a:r>
              <a:rPr lang="en-GB" sz="2400" dirty="0" err="1">
                <a:solidFill>
                  <a:schemeClr val="bg1"/>
                </a:solidFill>
                <a:hlinkClick r:id="rId7">
                  <a:extLst>
                    <a:ext uri="{A12FA001-AC4F-418D-AE19-62706E023703}">
                      <ahyp:hlinkClr xmlns:ahyp="http://schemas.microsoft.com/office/drawing/2018/hyperlinkcolor" val="tx"/>
                    </a:ext>
                  </a:extLst>
                </a:hlinkClick>
              </a:rPr>
              <a:t>Cómo</a:t>
            </a:r>
            <a:r>
              <a:rPr lang="en-GB" sz="2400" dirty="0">
                <a:solidFill>
                  <a:schemeClr val="bg1"/>
                </a:solidFill>
                <a:hlinkClick r:id="rId7">
                  <a:extLst>
                    <a:ext uri="{A12FA001-AC4F-418D-AE19-62706E023703}">
                      <ahyp:hlinkClr xmlns:ahyp="http://schemas.microsoft.com/office/drawing/2018/hyperlinkcolor" val="tx"/>
                    </a:ext>
                  </a:extLst>
                </a:hlinkClick>
              </a:rPr>
              <a:t>?</a:t>
            </a:r>
            <a:endParaRPr lang="en-GB" sz="2400" dirty="0">
              <a:solidFill>
                <a:schemeClr val="bg1"/>
              </a:solidFill>
            </a:endParaRPr>
          </a:p>
        </p:txBody>
      </p:sp>
      <p:sp>
        <p:nvSpPr>
          <p:cNvPr id="18" name="Tekstvak 13">
            <a:extLst>
              <a:ext uri="{FF2B5EF4-FFF2-40B4-BE49-F238E27FC236}">
                <a16:creationId xmlns:a16="http://schemas.microsoft.com/office/drawing/2014/main" id="{C5F99287-6EF2-49B7-9441-88C5C554ECE3}"/>
              </a:ext>
            </a:extLst>
          </p:cNvPr>
          <p:cNvSpPr txBox="1"/>
          <p:nvPr/>
        </p:nvSpPr>
        <p:spPr>
          <a:xfrm>
            <a:off x="4042135" y="5789204"/>
            <a:ext cx="1066800" cy="307777"/>
          </a:xfrm>
          <a:prstGeom prst="rect">
            <a:avLst/>
          </a:prstGeom>
          <a:noFill/>
        </p:spPr>
        <p:txBody>
          <a:bodyPr wrap="square" rtlCol="0">
            <a:spAutoFit/>
          </a:bodyPr>
          <a:lstStyle/>
          <a:p>
            <a:r>
              <a:rPr lang="en-GB" sz="1400" b="1" dirty="0">
                <a:solidFill>
                  <a:schemeClr val="bg1"/>
                </a:solidFill>
              </a:rPr>
              <a:t>Izquierda</a:t>
            </a:r>
          </a:p>
        </p:txBody>
      </p:sp>
      <p:sp>
        <p:nvSpPr>
          <p:cNvPr id="19" name="Tekstvak 14">
            <a:extLst>
              <a:ext uri="{FF2B5EF4-FFF2-40B4-BE49-F238E27FC236}">
                <a16:creationId xmlns:a16="http://schemas.microsoft.com/office/drawing/2014/main" id="{5D8975EC-52A9-456B-81AF-DDAFD5C75E03}"/>
              </a:ext>
            </a:extLst>
          </p:cNvPr>
          <p:cNvSpPr txBox="1"/>
          <p:nvPr/>
        </p:nvSpPr>
        <p:spPr>
          <a:xfrm>
            <a:off x="5774458" y="5826175"/>
            <a:ext cx="1066800" cy="307777"/>
          </a:xfrm>
          <a:prstGeom prst="rect">
            <a:avLst/>
          </a:prstGeom>
          <a:noFill/>
        </p:spPr>
        <p:txBody>
          <a:bodyPr wrap="square" rtlCol="0">
            <a:spAutoFit/>
          </a:bodyPr>
          <a:lstStyle/>
          <a:p>
            <a:r>
              <a:rPr lang="en-GB" sz="1400" b="1" dirty="0" err="1">
                <a:solidFill>
                  <a:schemeClr val="bg1"/>
                </a:solidFill>
              </a:rPr>
              <a:t>Religión</a:t>
            </a:r>
            <a:endParaRPr lang="en-GB" sz="1400" b="1" dirty="0">
              <a:solidFill>
                <a:schemeClr val="bg1"/>
              </a:solidFill>
            </a:endParaRPr>
          </a:p>
        </p:txBody>
      </p:sp>
      <p:sp>
        <p:nvSpPr>
          <p:cNvPr id="23" name="Tekstvak 17">
            <a:extLst>
              <a:ext uri="{FF2B5EF4-FFF2-40B4-BE49-F238E27FC236}">
                <a16:creationId xmlns:a16="http://schemas.microsoft.com/office/drawing/2014/main" id="{3330B052-E698-4448-AC83-2EE35BD7B6B9}"/>
              </a:ext>
            </a:extLst>
          </p:cNvPr>
          <p:cNvSpPr txBox="1"/>
          <p:nvPr/>
        </p:nvSpPr>
        <p:spPr>
          <a:xfrm>
            <a:off x="530227" y="6172200"/>
            <a:ext cx="2441573" cy="276999"/>
          </a:xfrm>
          <a:prstGeom prst="rect">
            <a:avLst/>
          </a:prstGeom>
          <a:noFill/>
        </p:spPr>
        <p:txBody>
          <a:bodyPr wrap="square">
            <a:spAutoFit/>
          </a:bodyPr>
          <a:lstStyle/>
          <a:p>
            <a:pPr algn="ctr"/>
            <a:r>
              <a:rPr lang="en-GB" sz="1200" dirty="0">
                <a:solidFill>
                  <a:schemeClr val="tx1">
                    <a:lumMod val="75000"/>
                    <a:lumOff val="25000"/>
                  </a:schemeClr>
                </a:solidFill>
              </a:rPr>
              <a:t>Proud Boys </a:t>
            </a:r>
            <a:r>
              <a:rPr lang="en-GB" sz="1200" dirty="0" err="1">
                <a:solidFill>
                  <a:schemeClr val="tx1">
                    <a:lumMod val="75000"/>
                    <a:lumOff val="25000"/>
                  </a:schemeClr>
                </a:solidFill>
              </a:rPr>
              <a:t>en</a:t>
            </a:r>
            <a:r>
              <a:rPr lang="en-GB" sz="1200" dirty="0">
                <a:solidFill>
                  <a:schemeClr val="tx1">
                    <a:lumMod val="75000"/>
                    <a:lumOff val="25000"/>
                  </a:schemeClr>
                </a:solidFill>
              </a:rPr>
              <a:t> Washington, DC</a:t>
            </a:r>
          </a:p>
        </p:txBody>
      </p:sp>
      <p:sp>
        <p:nvSpPr>
          <p:cNvPr id="24" name="Tekstvak 18">
            <a:extLst>
              <a:ext uri="{FF2B5EF4-FFF2-40B4-BE49-F238E27FC236}">
                <a16:creationId xmlns:a16="http://schemas.microsoft.com/office/drawing/2014/main" id="{5EAAA209-ABCB-4017-8910-2ED4CE5737B0}"/>
              </a:ext>
            </a:extLst>
          </p:cNvPr>
          <p:cNvSpPr txBox="1"/>
          <p:nvPr/>
        </p:nvSpPr>
        <p:spPr>
          <a:xfrm>
            <a:off x="2819400" y="6172200"/>
            <a:ext cx="2496017" cy="276999"/>
          </a:xfrm>
          <a:prstGeom prst="rect">
            <a:avLst/>
          </a:prstGeom>
          <a:noFill/>
        </p:spPr>
        <p:txBody>
          <a:bodyPr wrap="square">
            <a:spAutoFit/>
          </a:bodyPr>
          <a:lstStyle/>
          <a:p>
            <a:pPr algn="ctr"/>
            <a:r>
              <a:rPr lang="en-GB" sz="1200" dirty="0">
                <a:solidFill>
                  <a:schemeClr val="tx1">
                    <a:lumMod val="75000"/>
                    <a:lumOff val="25000"/>
                  </a:schemeClr>
                </a:solidFill>
              </a:rPr>
              <a:t>Antifa</a:t>
            </a:r>
          </a:p>
        </p:txBody>
      </p:sp>
      <p:sp>
        <p:nvSpPr>
          <p:cNvPr id="27" name="Tekstvak 21">
            <a:extLst>
              <a:ext uri="{FF2B5EF4-FFF2-40B4-BE49-F238E27FC236}">
                <a16:creationId xmlns:a16="http://schemas.microsoft.com/office/drawing/2014/main" id="{6F7FF771-314F-46FA-B8AC-14670BF8C900}"/>
              </a:ext>
            </a:extLst>
          </p:cNvPr>
          <p:cNvSpPr txBox="1"/>
          <p:nvPr/>
        </p:nvSpPr>
        <p:spPr>
          <a:xfrm>
            <a:off x="7093664" y="6171809"/>
            <a:ext cx="1668868" cy="276999"/>
          </a:xfrm>
          <a:prstGeom prst="rect">
            <a:avLst/>
          </a:prstGeom>
          <a:noFill/>
        </p:spPr>
        <p:txBody>
          <a:bodyPr wrap="square">
            <a:spAutoFit/>
          </a:bodyPr>
          <a:lstStyle/>
          <a:p>
            <a:pPr algn="ctr"/>
            <a:r>
              <a:rPr lang="en-GB" sz="1200" dirty="0" err="1">
                <a:solidFill>
                  <a:schemeClr val="tx1">
                    <a:lumMod val="75000"/>
                    <a:lumOff val="25000"/>
                  </a:schemeClr>
                </a:solidFill>
              </a:rPr>
              <a:t>Extremista</a:t>
            </a:r>
            <a:r>
              <a:rPr lang="en-GB" sz="1200" dirty="0">
                <a:solidFill>
                  <a:schemeClr val="tx1">
                    <a:lumMod val="75000"/>
                    <a:lumOff val="25000"/>
                  </a:schemeClr>
                </a:solidFill>
              </a:rPr>
              <a:t> </a:t>
            </a:r>
            <a:r>
              <a:rPr lang="en-GB" sz="1200" dirty="0" err="1">
                <a:solidFill>
                  <a:schemeClr val="tx1">
                    <a:lumMod val="75000"/>
                    <a:lumOff val="25000"/>
                  </a:schemeClr>
                </a:solidFill>
              </a:rPr>
              <a:t>feminista</a:t>
            </a:r>
            <a:endParaRPr lang="en-GB" sz="1200" dirty="0">
              <a:solidFill>
                <a:schemeClr val="tx1">
                  <a:lumMod val="75000"/>
                  <a:lumOff val="25000"/>
                </a:schemeClr>
              </a:solidFill>
            </a:endParaRPr>
          </a:p>
        </p:txBody>
      </p:sp>
      <p:sp>
        <p:nvSpPr>
          <p:cNvPr id="17" name="Tekstvak 12">
            <a:extLst>
              <a:ext uri="{FF2B5EF4-FFF2-40B4-BE49-F238E27FC236}">
                <a16:creationId xmlns:a16="http://schemas.microsoft.com/office/drawing/2014/main" id="{98B9BE66-5A81-457B-AFD0-C1635BFE44C7}"/>
              </a:ext>
            </a:extLst>
          </p:cNvPr>
          <p:cNvSpPr txBox="1"/>
          <p:nvPr/>
        </p:nvSpPr>
        <p:spPr>
          <a:xfrm>
            <a:off x="530474" y="5826177"/>
            <a:ext cx="1066800" cy="307777"/>
          </a:xfrm>
          <a:prstGeom prst="rect">
            <a:avLst/>
          </a:prstGeom>
          <a:noFill/>
        </p:spPr>
        <p:txBody>
          <a:bodyPr wrap="square" rtlCol="0">
            <a:spAutoFit/>
          </a:bodyPr>
          <a:lstStyle/>
          <a:p>
            <a:r>
              <a:rPr lang="en-GB" sz="1400" b="1" dirty="0" err="1">
                <a:solidFill>
                  <a:schemeClr val="bg1"/>
                </a:solidFill>
              </a:rPr>
              <a:t>Derecha</a:t>
            </a:r>
            <a:endParaRPr lang="en-GB" sz="1400" b="1" dirty="0">
              <a:solidFill>
                <a:schemeClr val="bg1"/>
              </a:solidFill>
            </a:endParaRPr>
          </a:p>
        </p:txBody>
      </p:sp>
      <p:sp>
        <p:nvSpPr>
          <p:cNvPr id="31" name="Tekstvak 30">
            <a:extLst>
              <a:ext uri="{FF2B5EF4-FFF2-40B4-BE49-F238E27FC236}">
                <a16:creationId xmlns:a16="http://schemas.microsoft.com/office/drawing/2014/main" id="{139BA6E1-47FE-4A72-99A6-7F7D2AB51AEF}"/>
              </a:ext>
            </a:extLst>
          </p:cNvPr>
          <p:cNvSpPr txBox="1"/>
          <p:nvPr/>
        </p:nvSpPr>
        <p:spPr>
          <a:xfrm>
            <a:off x="490463" y="6503280"/>
            <a:ext cx="2387471" cy="215444"/>
          </a:xfrm>
          <a:prstGeom prst="rect">
            <a:avLst/>
          </a:prstGeom>
          <a:noFill/>
        </p:spPr>
        <p:txBody>
          <a:bodyPr wrap="square">
            <a:spAutoFit/>
          </a:bodyPr>
          <a:lstStyle/>
          <a:p>
            <a:pPr algn="ctr"/>
            <a:r>
              <a:rPr lang="en-GB" sz="800" i="1" dirty="0">
                <a:solidFill>
                  <a:schemeClr val="tx1">
                    <a:lumMod val="50000"/>
                    <a:lumOff val="50000"/>
                  </a:schemeClr>
                </a:solidFill>
                <a:effectLst/>
                <a:ea typeface="Calibri" panose="020F0502020204030204" pitchFamily="34" charset="0"/>
                <a:cs typeface="Arial" panose="020B0604020202020204" pitchFamily="34" charset="0"/>
              </a:rPr>
              <a:t>Fuente: www.shutterstock.com</a:t>
            </a:r>
            <a:endParaRPr lang="nl-NL" sz="800" i="1" dirty="0">
              <a:solidFill>
                <a:schemeClr val="tx1">
                  <a:lumMod val="50000"/>
                  <a:lumOff val="50000"/>
                </a:schemeClr>
              </a:solidFill>
            </a:endParaRPr>
          </a:p>
        </p:txBody>
      </p:sp>
      <p:pic>
        <p:nvPicPr>
          <p:cNvPr id="33" name="Grafik 7">
            <a:extLst>
              <a:ext uri="{FF2B5EF4-FFF2-40B4-BE49-F238E27FC236}">
                <a16:creationId xmlns:a16="http://schemas.microsoft.com/office/drawing/2014/main" id="{6171608C-682F-49C2-B422-21179360E1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1282"/>
          <a:stretch/>
        </p:blipFill>
        <p:spPr>
          <a:xfrm>
            <a:off x="6986253" y="4613449"/>
            <a:ext cx="1776279" cy="1504340"/>
          </a:xfrm>
          <a:prstGeom prst="rect">
            <a:avLst/>
          </a:prstGeom>
        </p:spPr>
      </p:pic>
      <p:sp>
        <p:nvSpPr>
          <p:cNvPr id="34" name="Tekstvak 33">
            <a:extLst>
              <a:ext uri="{FF2B5EF4-FFF2-40B4-BE49-F238E27FC236}">
                <a16:creationId xmlns:a16="http://schemas.microsoft.com/office/drawing/2014/main" id="{2975BC33-3C75-4422-A703-19B73BA19F97}"/>
              </a:ext>
            </a:extLst>
          </p:cNvPr>
          <p:cNvSpPr txBox="1"/>
          <p:nvPr/>
        </p:nvSpPr>
        <p:spPr>
          <a:xfrm>
            <a:off x="6756529" y="6502829"/>
            <a:ext cx="2387471" cy="215444"/>
          </a:xfrm>
          <a:prstGeom prst="rect">
            <a:avLst/>
          </a:prstGeom>
          <a:noFill/>
        </p:spPr>
        <p:txBody>
          <a:bodyPr wrap="square">
            <a:spAutoFit/>
          </a:bodyPr>
          <a:lstStyle/>
          <a:p>
            <a:pPr algn="ctr"/>
            <a:r>
              <a:rPr lang="en-GB" sz="800" i="1" dirty="0">
                <a:solidFill>
                  <a:schemeClr val="tx1">
                    <a:lumMod val="50000"/>
                    <a:lumOff val="50000"/>
                  </a:schemeClr>
                </a:solidFill>
                <a:ea typeface="Calibri" panose="020F0502020204030204" pitchFamily="34" charset="0"/>
                <a:cs typeface="Arial" panose="020B0604020202020204" pitchFamily="34" charset="0"/>
              </a:rPr>
              <a:t>Fuente: www.shutterstock.com</a:t>
            </a:r>
            <a:endParaRPr lang="nl-NL" sz="800" i="1" dirty="0">
              <a:solidFill>
                <a:schemeClr val="tx1">
                  <a:lumMod val="50000"/>
                  <a:lumOff val="50000"/>
                </a:schemeClr>
              </a:solidFill>
            </a:endParaRPr>
          </a:p>
        </p:txBody>
      </p:sp>
      <p:sp>
        <p:nvSpPr>
          <p:cNvPr id="35" name="Tekstvak 34">
            <a:extLst>
              <a:ext uri="{FF2B5EF4-FFF2-40B4-BE49-F238E27FC236}">
                <a16:creationId xmlns:a16="http://schemas.microsoft.com/office/drawing/2014/main" id="{9B926E67-42B0-48D1-AE4A-2200C128FEFD}"/>
              </a:ext>
            </a:extLst>
          </p:cNvPr>
          <p:cNvSpPr txBox="1"/>
          <p:nvPr/>
        </p:nvSpPr>
        <p:spPr>
          <a:xfrm>
            <a:off x="2819400" y="6502829"/>
            <a:ext cx="2387471" cy="215444"/>
          </a:xfrm>
          <a:prstGeom prst="rect">
            <a:avLst/>
          </a:prstGeom>
          <a:noFill/>
        </p:spPr>
        <p:txBody>
          <a:bodyPr wrap="square">
            <a:spAutoFit/>
          </a:bodyPr>
          <a:lstStyle/>
          <a:p>
            <a:pPr algn="ctr"/>
            <a:r>
              <a:rPr lang="en-GB" sz="800" i="1" dirty="0">
                <a:solidFill>
                  <a:schemeClr val="tx1">
                    <a:lumMod val="50000"/>
                    <a:lumOff val="50000"/>
                  </a:schemeClr>
                </a:solidFill>
                <a:ea typeface="Calibri" panose="020F0502020204030204" pitchFamily="34" charset="0"/>
                <a:cs typeface="Arial" panose="020B0604020202020204" pitchFamily="34" charset="0"/>
              </a:rPr>
              <a:t>Fuente: www.shutterstock.com</a:t>
            </a:r>
            <a:endParaRPr lang="nl-NL" sz="800" i="1" dirty="0">
              <a:solidFill>
                <a:schemeClr val="tx1">
                  <a:lumMod val="50000"/>
                  <a:lumOff val="50000"/>
                </a:schemeClr>
              </a:solidFill>
            </a:endParaRPr>
          </a:p>
        </p:txBody>
      </p:sp>
      <p:sp>
        <p:nvSpPr>
          <p:cNvPr id="36" name="Tekstvak 35">
            <a:extLst>
              <a:ext uri="{FF2B5EF4-FFF2-40B4-BE49-F238E27FC236}">
                <a16:creationId xmlns:a16="http://schemas.microsoft.com/office/drawing/2014/main" id="{9BEE2254-6060-49BA-805D-A0C8648E7F22}"/>
              </a:ext>
            </a:extLst>
          </p:cNvPr>
          <p:cNvSpPr txBox="1"/>
          <p:nvPr/>
        </p:nvSpPr>
        <p:spPr>
          <a:xfrm>
            <a:off x="5245274" y="6502829"/>
            <a:ext cx="1765126" cy="215444"/>
          </a:xfrm>
          <a:prstGeom prst="rect">
            <a:avLst/>
          </a:prstGeom>
          <a:noFill/>
        </p:spPr>
        <p:txBody>
          <a:bodyPr wrap="square">
            <a:spAutoFit/>
          </a:bodyPr>
          <a:lstStyle/>
          <a:p>
            <a:pPr algn="ctr"/>
            <a:r>
              <a:rPr lang="en-GB" sz="800" i="1" dirty="0">
                <a:solidFill>
                  <a:schemeClr val="tx1">
                    <a:lumMod val="50000"/>
                    <a:lumOff val="50000"/>
                  </a:schemeClr>
                </a:solidFill>
                <a:cs typeface="Arial" panose="020B0604020202020204" pitchFamily="34" charset="0"/>
              </a:rPr>
              <a:t>Fuente: www.hiclipart.com</a:t>
            </a:r>
            <a:endParaRPr lang="nl-NL" sz="800" i="1" dirty="0">
              <a:solidFill>
                <a:schemeClr val="tx1">
                  <a:lumMod val="50000"/>
                  <a:lumOff val="50000"/>
                </a:schemeClr>
              </a:solidFill>
              <a:cs typeface="Arial" panose="020B0604020202020204" pitchFamily="34" charset="0"/>
            </a:endParaRPr>
          </a:p>
        </p:txBody>
      </p:sp>
      <p:sp>
        <p:nvSpPr>
          <p:cNvPr id="20" name="Tekstvak 15">
            <a:extLst>
              <a:ext uri="{FF2B5EF4-FFF2-40B4-BE49-F238E27FC236}">
                <a16:creationId xmlns:a16="http://schemas.microsoft.com/office/drawing/2014/main" id="{0A2CF012-7B7D-4934-BE25-B965B1D43FB1}"/>
              </a:ext>
            </a:extLst>
          </p:cNvPr>
          <p:cNvSpPr txBox="1"/>
          <p:nvPr/>
        </p:nvSpPr>
        <p:spPr>
          <a:xfrm>
            <a:off x="7738259" y="5787543"/>
            <a:ext cx="1066800" cy="307777"/>
          </a:xfrm>
          <a:prstGeom prst="rect">
            <a:avLst/>
          </a:prstGeom>
          <a:noFill/>
        </p:spPr>
        <p:txBody>
          <a:bodyPr wrap="square" rtlCol="0">
            <a:spAutoFit/>
          </a:bodyPr>
          <a:lstStyle/>
          <a:p>
            <a:r>
              <a:rPr lang="en-GB" sz="1400" b="1" dirty="0">
                <a:solidFill>
                  <a:schemeClr val="bg1"/>
                </a:solidFill>
              </a:rPr>
              <a:t>Caso </a:t>
            </a:r>
            <a:r>
              <a:rPr lang="en-GB" sz="1400" b="1" dirty="0" err="1">
                <a:solidFill>
                  <a:schemeClr val="bg1"/>
                </a:solidFill>
              </a:rPr>
              <a:t>único</a:t>
            </a:r>
            <a:endParaRPr lang="en-GB" sz="1400" b="1" dirty="0">
              <a:solidFill>
                <a:schemeClr val="bg1"/>
              </a:solidFill>
            </a:endParaRPr>
          </a:p>
        </p:txBody>
      </p:sp>
      <p:sp>
        <p:nvSpPr>
          <p:cNvPr id="25" name="Tekstvak 2">
            <a:extLst>
              <a:ext uri="{FF2B5EF4-FFF2-40B4-BE49-F238E27FC236}">
                <a16:creationId xmlns:a16="http://schemas.microsoft.com/office/drawing/2014/main" id="{913A3071-72F5-48A0-80B7-275EECEB3AE6}"/>
              </a:ext>
            </a:extLst>
          </p:cNvPr>
          <p:cNvSpPr txBox="1"/>
          <p:nvPr/>
        </p:nvSpPr>
        <p:spPr>
          <a:xfrm rot="1067140">
            <a:off x="5077275" y="2958454"/>
            <a:ext cx="3734054" cy="461665"/>
          </a:xfrm>
          <a:prstGeom prst="rect">
            <a:avLst/>
          </a:prstGeom>
          <a:noFill/>
        </p:spPr>
        <p:txBody>
          <a:bodyPr wrap="square" rtlCol="0">
            <a:spAutoFit/>
          </a:bodyPr>
          <a:lstStyle/>
          <a:p>
            <a:pPr algn="ctr"/>
            <a:r>
              <a:rPr lang="en-GB" sz="2400" b="1" dirty="0">
                <a:solidFill>
                  <a:schemeClr val="accent4">
                    <a:lumMod val="75000"/>
                  </a:schemeClr>
                </a:solidFill>
              </a:rPr>
              <a:t>¿</a:t>
            </a:r>
            <a:r>
              <a:rPr lang="en-GB" sz="2400" b="1" dirty="0" err="1">
                <a:solidFill>
                  <a:schemeClr val="accent4">
                    <a:lumMod val="75000"/>
                  </a:schemeClr>
                </a:solidFill>
              </a:rPr>
              <a:t>Qué</a:t>
            </a:r>
            <a:r>
              <a:rPr lang="en-GB" sz="2400" b="1" dirty="0">
                <a:solidFill>
                  <a:schemeClr val="accent4">
                    <a:lumMod val="75000"/>
                  </a:schemeClr>
                </a:solidFill>
              </a:rPr>
              <a:t> </a:t>
            </a:r>
            <a:r>
              <a:rPr lang="en-GB" sz="2400" b="1" dirty="0" err="1">
                <a:solidFill>
                  <a:schemeClr val="accent4">
                    <a:lumMod val="75000"/>
                  </a:schemeClr>
                </a:solidFill>
              </a:rPr>
              <a:t>te</a:t>
            </a:r>
            <a:r>
              <a:rPr lang="en-GB" sz="2400" b="1" dirty="0">
                <a:solidFill>
                  <a:schemeClr val="accent4">
                    <a:lumMod val="75000"/>
                  </a:schemeClr>
                </a:solidFill>
              </a:rPr>
              <a:t> llama la </a:t>
            </a:r>
            <a:r>
              <a:rPr lang="en-GB" sz="2400" b="1" dirty="0" err="1">
                <a:solidFill>
                  <a:schemeClr val="accent4">
                    <a:lumMod val="75000"/>
                  </a:schemeClr>
                </a:solidFill>
              </a:rPr>
              <a:t>atención</a:t>
            </a:r>
            <a:r>
              <a:rPr lang="en-GB" sz="2400" b="1" dirty="0">
                <a:solidFill>
                  <a:schemeClr val="accent4">
                    <a:lumMod val="75000"/>
                  </a:schemeClr>
                </a:solidFill>
              </a:rPr>
              <a:t>?</a:t>
            </a:r>
          </a:p>
        </p:txBody>
      </p:sp>
      <p:sp>
        <p:nvSpPr>
          <p:cNvPr id="22" name="Текстово поле 21">
            <a:extLst>
              <a:ext uri="{FF2B5EF4-FFF2-40B4-BE49-F238E27FC236}">
                <a16:creationId xmlns:a16="http://schemas.microsoft.com/office/drawing/2014/main" id="{1B1C9673-468F-4CFF-AE70-D100E38D608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40266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100"/>
                                        <p:tgtEl>
                                          <p:spTgt spid="23"/>
                                        </p:tgtEl>
                                      </p:cBhvr>
                                    </p:animEffect>
                                    <p:set>
                                      <p:cBhvr>
                                        <p:cTn id="9" dur="1" fill="hold">
                                          <p:stCondLst>
                                            <p:cond delay="99"/>
                                          </p:stCondLst>
                                        </p:cTn>
                                        <p:tgtEl>
                                          <p:spTgt spid="2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100"/>
                                        <p:tgtEl>
                                          <p:spTgt spid="24"/>
                                        </p:tgtEl>
                                      </p:cBhvr>
                                    </p:animEffect>
                                    <p:set>
                                      <p:cBhvr>
                                        <p:cTn id="12" dur="1" fill="hold">
                                          <p:stCondLst>
                                            <p:cond delay="99"/>
                                          </p:stCondLst>
                                        </p:cTn>
                                        <p:tgtEl>
                                          <p:spTgt spid="2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100"/>
                                        <p:tgtEl>
                                          <p:spTgt spid="26"/>
                                        </p:tgtEl>
                                      </p:cBhvr>
                                    </p:animEffect>
                                    <p:set>
                                      <p:cBhvr>
                                        <p:cTn id="15" dur="1" fill="hold">
                                          <p:stCondLst>
                                            <p:cond delay="99"/>
                                          </p:stCondLst>
                                        </p:cTn>
                                        <p:tgtEl>
                                          <p:spTgt spid="2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
                                        <p:tgtEl>
                                          <p:spTgt spid="27"/>
                                        </p:tgtEl>
                                      </p:cBhvr>
                                    </p:animEffect>
                                    <p:set>
                                      <p:cBhvr>
                                        <p:cTn id="18" dur="1" fill="hold">
                                          <p:stCondLst>
                                            <p:cond delay="99"/>
                                          </p:stCondLst>
                                        </p:cTn>
                                        <p:tgtEl>
                                          <p:spTgt spid="2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
                                        <p:tgtEl>
                                          <p:spTgt spid="17"/>
                                        </p:tgtEl>
                                      </p:cBhvr>
                                    </p:animEffect>
                                    <p:set>
                                      <p:cBhvr>
                                        <p:cTn id="21" dur="1" fill="hold">
                                          <p:stCondLst>
                                            <p:cond delay="99"/>
                                          </p:stCondLst>
                                        </p:cTn>
                                        <p:tgtEl>
                                          <p:spTgt spid="1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
                                        <p:tgtEl>
                                          <p:spTgt spid="18"/>
                                        </p:tgtEl>
                                      </p:cBhvr>
                                    </p:animEffect>
                                    <p:set>
                                      <p:cBhvr>
                                        <p:cTn id="24" dur="1" fill="hold">
                                          <p:stCondLst>
                                            <p:cond delay="99"/>
                                          </p:stCondLst>
                                        </p:cTn>
                                        <p:tgtEl>
                                          <p:spTgt spid="18"/>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
                                        <p:tgtEl>
                                          <p:spTgt spid="19"/>
                                        </p:tgtEl>
                                      </p:cBhvr>
                                    </p:animEffect>
                                    <p:set>
                                      <p:cBhvr>
                                        <p:cTn id="27" dur="1" fill="hold">
                                          <p:stCondLst>
                                            <p:cond delay="99"/>
                                          </p:stCondLst>
                                        </p:cTn>
                                        <p:tgtEl>
                                          <p:spTgt spid="19"/>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
                                        <p:tgtEl>
                                          <p:spTgt spid="20"/>
                                        </p:tgtEl>
                                      </p:cBhvr>
                                    </p:animEffect>
                                    <p:set>
                                      <p:cBhvr>
                                        <p:cTn id="30" dur="1" fill="hold">
                                          <p:stCondLst>
                                            <p:cond delay="99"/>
                                          </p:stCondLst>
                                        </p:cTn>
                                        <p:tgtEl>
                                          <p:spTgt spid="2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animBg="1"/>
      <p:bldP spid="12" grpId="0" animBg="1"/>
      <p:bldP spid="18" grpId="0"/>
      <p:bldP spid="19" grpId="0"/>
      <p:bldP spid="23" grpId="0"/>
      <p:bldP spid="24" grpId="0"/>
      <p:bldP spid="27" grpId="0"/>
      <p:bldP spid="17" grpId="0"/>
      <p:bldP spid="31" grpId="0"/>
      <p:bldP spid="34" grpId="0"/>
      <p:bldP spid="35" grpId="0"/>
      <p:bldP spid="36" grpId="0"/>
      <p:bldP spid="20"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a:t>Introducción (2)</a:t>
            </a:r>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4</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2900287996"/>
              </p:ext>
            </p:extLst>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C9843C-D099-4A9E-9D91-3AA333CABB60}"/>
              </a:ext>
            </a:extLst>
          </p:cNvPr>
          <p:cNvSpPr>
            <a:spLocks noGrp="1"/>
          </p:cNvSpPr>
          <p:nvPr>
            <p:ph type="title"/>
          </p:nvPr>
        </p:nvSpPr>
        <p:spPr/>
        <p:txBody>
          <a:bodyPr/>
          <a:lstStyle/>
          <a:p>
            <a:r>
              <a:rPr lang="en-US" dirty="0" err="1"/>
              <a:t>Competencias</a:t>
            </a:r>
            <a:r>
              <a:rPr lang="en-US" dirty="0"/>
              <a:t> clave</a:t>
            </a:r>
            <a:endParaRPr lang="bg-BG" dirty="0"/>
          </a:p>
        </p:txBody>
      </p:sp>
      <p:sp>
        <p:nvSpPr>
          <p:cNvPr id="6" name="Контейнер за номер на слайда 5">
            <a:extLst>
              <a:ext uri="{FF2B5EF4-FFF2-40B4-BE49-F238E27FC236}">
                <a16:creationId xmlns:a16="http://schemas.microsoft.com/office/drawing/2014/main" id="{ECE9C46A-534B-4C7C-9C10-A40BAB2D37D3}"/>
              </a:ext>
            </a:extLst>
          </p:cNvPr>
          <p:cNvSpPr>
            <a:spLocks noGrp="1"/>
          </p:cNvSpPr>
          <p:nvPr>
            <p:ph type="sldNum" sz="quarter" idx="12"/>
          </p:nvPr>
        </p:nvSpPr>
        <p:spPr/>
        <p:txBody>
          <a:bodyPr/>
          <a:lstStyle/>
          <a:p>
            <a:fld id="{CB318F78-A315-46C9-8B3F-2431B4397D31}" type="slidenum">
              <a:rPr lang="en-US" smtClean="0"/>
              <a:t>5</a:t>
            </a:fld>
            <a:endParaRPr lang="en-US" dirty="0"/>
          </a:p>
        </p:txBody>
      </p:sp>
      <p:grpSp>
        <p:nvGrpSpPr>
          <p:cNvPr id="72" name="Групиране 71">
            <a:extLst>
              <a:ext uri="{FF2B5EF4-FFF2-40B4-BE49-F238E27FC236}">
                <a16:creationId xmlns:a16="http://schemas.microsoft.com/office/drawing/2014/main" id="{9F59C7C5-D4FD-4144-9AC9-0337A92FA2FF}"/>
              </a:ext>
            </a:extLst>
          </p:cNvPr>
          <p:cNvGrpSpPr/>
          <p:nvPr/>
        </p:nvGrpSpPr>
        <p:grpSpPr>
          <a:xfrm>
            <a:off x="1542395" y="2478299"/>
            <a:ext cx="2892857" cy="1785893"/>
            <a:chOff x="1162967" y="2432502"/>
            <a:chExt cx="2892857" cy="1785893"/>
          </a:xfrm>
        </p:grpSpPr>
        <p:sp>
          <p:nvSpPr>
            <p:cNvPr id="63" name="Сълза 62">
              <a:extLst>
                <a:ext uri="{FF2B5EF4-FFF2-40B4-BE49-F238E27FC236}">
                  <a16:creationId xmlns:a16="http://schemas.microsoft.com/office/drawing/2014/main" id="{4D0B22DF-C030-4584-A813-B5A3C6B0775B}"/>
                </a:ext>
              </a:extLst>
            </p:cNvPr>
            <p:cNvSpPr/>
            <p:nvPr/>
          </p:nvSpPr>
          <p:spPr>
            <a:xfrm rot="1396531">
              <a:off x="1243807" y="2432502"/>
              <a:ext cx="2459071" cy="1785893"/>
            </a:xfrm>
            <a:prstGeom prst="teardrop">
              <a:avLst/>
            </a:prstGeom>
            <a:gradFill flip="none" rotWithShape="1">
              <a:gsLst>
                <a:gs pos="0">
                  <a:schemeClr val="accent2"/>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bg-BG"/>
            </a:p>
          </p:txBody>
        </p:sp>
        <p:sp>
          <p:nvSpPr>
            <p:cNvPr id="38" name="TextBox 52">
              <a:extLst>
                <a:ext uri="{FF2B5EF4-FFF2-40B4-BE49-F238E27FC236}">
                  <a16:creationId xmlns:a16="http://schemas.microsoft.com/office/drawing/2014/main" id="{55BFBF4C-7E43-47E8-9EF5-C53C43EFC225}"/>
                </a:ext>
              </a:extLst>
            </p:cNvPr>
            <p:cNvSpPr txBox="1"/>
            <p:nvPr/>
          </p:nvSpPr>
          <p:spPr>
            <a:xfrm>
              <a:off x="1162967" y="2949522"/>
              <a:ext cx="2892857"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pPr algn="ctr"/>
              <a:r>
                <a:rPr lang="en-GB" sz="2000" b="1" dirty="0">
                  <a:solidFill>
                    <a:srgbClr val="006600"/>
                  </a:solidFill>
                </a:rPr>
                <a:t>  </a:t>
              </a:r>
              <a:r>
                <a:rPr lang="en-GB" sz="2000" b="1" dirty="0" err="1">
                  <a:solidFill>
                    <a:schemeClr val="accent2">
                      <a:lumMod val="50000"/>
                    </a:schemeClr>
                  </a:solidFill>
                </a:rPr>
                <a:t>competencia</a:t>
              </a:r>
              <a:r>
                <a:rPr lang="en-GB" sz="2000" b="1" dirty="0">
                  <a:solidFill>
                    <a:srgbClr val="006600"/>
                  </a:solidFill>
                </a:rPr>
                <a:t> </a:t>
              </a:r>
            </a:p>
            <a:p>
              <a:pPr algn="ctr"/>
              <a:r>
                <a:rPr lang="en-GB" sz="2000" b="1" dirty="0">
                  <a:solidFill>
                    <a:schemeClr val="accent2">
                      <a:lumMod val="50000"/>
                    </a:schemeClr>
                  </a:solidFill>
                </a:rPr>
                <a:t>social</a:t>
              </a:r>
            </a:p>
          </p:txBody>
        </p:sp>
      </p:grpSp>
      <p:sp>
        <p:nvSpPr>
          <p:cNvPr id="39" name="TextBox 34">
            <a:extLst>
              <a:ext uri="{FF2B5EF4-FFF2-40B4-BE49-F238E27FC236}">
                <a16:creationId xmlns:a16="http://schemas.microsoft.com/office/drawing/2014/main" id="{8D60047B-F6D6-48E5-BB13-C4DC63A2E76D}"/>
              </a:ext>
            </a:extLst>
          </p:cNvPr>
          <p:cNvSpPr txBox="1"/>
          <p:nvPr/>
        </p:nvSpPr>
        <p:spPr>
          <a:xfrm>
            <a:off x="4802807" y="2395267"/>
            <a:ext cx="852729" cy="450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endParaRPr sz="2475" dirty="0"/>
          </a:p>
        </p:txBody>
      </p:sp>
      <p:sp>
        <p:nvSpPr>
          <p:cNvPr id="40" name="Freeform 16">
            <a:extLst>
              <a:ext uri="{FF2B5EF4-FFF2-40B4-BE49-F238E27FC236}">
                <a16:creationId xmlns:a16="http://schemas.microsoft.com/office/drawing/2014/main" id="{3A1B5D88-77A3-4837-9220-2B99E2A0519D}"/>
              </a:ext>
            </a:extLst>
          </p:cNvPr>
          <p:cNvSpPr/>
          <p:nvPr/>
        </p:nvSpPr>
        <p:spPr>
          <a:xfrm>
            <a:off x="4528088" y="5474744"/>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solidFill>
                  <a:srgbClr val="000000"/>
                </a:solidFill>
                <a:latin typeface="Calibri"/>
                <a:ea typeface="Calibri"/>
                <a:cs typeface="Calibri"/>
                <a:sym typeface="Calibri"/>
              </a:defRPr>
            </a:pPr>
            <a:endParaRPr sz="1350"/>
          </a:p>
        </p:txBody>
      </p:sp>
      <p:grpSp>
        <p:nvGrpSpPr>
          <p:cNvPr id="71" name="Групиране 70">
            <a:extLst>
              <a:ext uri="{FF2B5EF4-FFF2-40B4-BE49-F238E27FC236}">
                <a16:creationId xmlns:a16="http://schemas.microsoft.com/office/drawing/2014/main" id="{8F21FC97-B736-4E38-BCFD-8712FDD5AD81}"/>
              </a:ext>
            </a:extLst>
          </p:cNvPr>
          <p:cNvGrpSpPr/>
          <p:nvPr/>
        </p:nvGrpSpPr>
        <p:grpSpPr>
          <a:xfrm>
            <a:off x="4977962" y="2395267"/>
            <a:ext cx="3251638" cy="1748917"/>
            <a:chOff x="4903286" y="2383345"/>
            <a:chExt cx="3249693" cy="1785893"/>
          </a:xfrm>
        </p:grpSpPr>
        <p:sp>
          <p:nvSpPr>
            <p:cNvPr id="66" name="Сълза 65">
              <a:extLst>
                <a:ext uri="{FF2B5EF4-FFF2-40B4-BE49-F238E27FC236}">
                  <a16:creationId xmlns:a16="http://schemas.microsoft.com/office/drawing/2014/main" id="{83E70848-7A76-4F69-91BB-8BE51914EA34}"/>
                </a:ext>
              </a:extLst>
            </p:cNvPr>
            <p:cNvSpPr/>
            <p:nvPr/>
          </p:nvSpPr>
          <p:spPr>
            <a:xfrm rot="19972680" flipH="1">
              <a:off x="4903286" y="2383345"/>
              <a:ext cx="2459071" cy="1785893"/>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TextBox 52">
              <a:extLst>
                <a:ext uri="{FF2B5EF4-FFF2-40B4-BE49-F238E27FC236}">
                  <a16:creationId xmlns:a16="http://schemas.microsoft.com/office/drawing/2014/main" id="{A9B0739E-9DCA-410F-A3FB-7C55A58197DA}"/>
                </a:ext>
              </a:extLst>
            </p:cNvPr>
            <p:cNvSpPr txBox="1"/>
            <p:nvPr/>
          </p:nvSpPr>
          <p:spPr>
            <a:xfrm>
              <a:off x="5374742" y="2615788"/>
              <a:ext cx="2778237" cy="1351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en-GB" sz="2000" b="1" dirty="0">
                  <a:solidFill>
                    <a:schemeClr val="accent3">
                      <a:lumMod val="50000"/>
                    </a:schemeClr>
                  </a:solidFill>
                </a:rPr>
                <a:t>   </a:t>
              </a:r>
              <a:r>
                <a:rPr lang="en-GB" sz="2000" b="1" dirty="0" err="1">
                  <a:solidFill>
                    <a:schemeClr val="accent3">
                      <a:lumMod val="50000"/>
                    </a:schemeClr>
                  </a:solidFill>
                </a:rPr>
                <a:t>competencia</a:t>
              </a:r>
              <a:r>
                <a:rPr lang="en-GB" sz="2000" b="1" dirty="0">
                  <a:solidFill>
                    <a:schemeClr val="accent3">
                      <a:lumMod val="50000"/>
                    </a:schemeClr>
                  </a:solidFill>
                </a:rPr>
                <a:t> </a:t>
              </a:r>
            </a:p>
            <a:p>
              <a:r>
                <a:rPr lang="en-GB" sz="2000" b="1" dirty="0" err="1">
                  <a:solidFill>
                    <a:schemeClr val="accent3">
                      <a:lumMod val="50000"/>
                    </a:schemeClr>
                  </a:solidFill>
                </a:rPr>
                <a:t>emocional</a:t>
              </a:r>
              <a:r>
                <a:rPr lang="en-GB" sz="2000" b="1" dirty="0">
                  <a:solidFill>
                    <a:schemeClr val="accent3">
                      <a:lumMod val="50000"/>
                    </a:schemeClr>
                  </a:solidFill>
                </a:rPr>
                <a:t> y </a:t>
              </a:r>
            </a:p>
            <a:p>
              <a:r>
                <a:rPr lang="en-GB" sz="2000" b="1" dirty="0" err="1">
                  <a:solidFill>
                    <a:schemeClr val="accent3">
                      <a:lumMod val="50000"/>
                    </a:schemeClr>
                  </a:solidFill>
                </a:rPr>
                <a:t>construcción</a:t>
              </a:r>
              <a:r>
                <a:rPr lang="en-GB" sz="2000" b="1" dirty="0">
                  <a:solidFill>
                    <a:schemeClr val="accent3">
                      <a:lumMod val="50000"/>
                    </a:schemeClr>
                  </a:solidFill>
                </a:rPr>
                <a:t> de </a:t>
              </a:r>
              <a:r>
                <a:rPr lang="en-GB" sz="2000" b="1" dirty="0" err="1">
                  <a:solidFill>
                    <a:schemeClr val="accent3">
                      <a:lumMod val="50000"/>
                    </a:schemeClr>
                  </a:solidFill>
                </a:rPr>
                <a:t>autonomía</a:t>
              </a:r>
              <a:endParaRPr sz="2000" dirty="0">
                <a:solidFill>
                  <a:schemeClr val="accent3">
                    <a:lumMod val="50000"/>
                  </a:schemeClr>
                </a:solidFill>
              </a:endParaRPr>
            </a:p>
          </p:txBody>
        </p:sp>
      </p:grpSp>
      <p:grpSp>
        <p:nvGrpSpPr>
          <p:cNvPr id="70" name="Групиране 69">
            <a:extLst>
              <a:ext uri="{FF2B5EF4-FFF2-40B4-BE49-F238E27FC236}">
                <a16:creationId xmlns:a16="http://schemas.microsoft.com/office/drawing/2014/main" id="{25DD6CEA-1793-44C4-BAFC-7EE19611C2AE}"/>
              </a:ext>
            </a:extLst>
          </p:cNvPr>
          <p:cNvGrpSpPr/>
          <p:nvPr/>
        </p:nvGrpSpPr>
        <p:grpSpPr>
          <a:xfrm>
            <a:off x="4970280" y="4445851"/>
            <a:ext cx="3738739" cy="1785893"/>
            <a:chOff x="5513644" y="4424902"/>
            <a:chExt cx="3738739" cy="1785893"/>
          </a:xfrm>
        </p:grpSpPr>
        <p:sp>
          <p:nvSpPr>
            <p:cNvPr id="67" name="Сълза 66">
              <a:extLst>
                <a:ext uri="{FF2B5EF4-FFF2-40B4-BE49-F238E27FC236}">
                  <a16:creationId xmlns:a16="http://schemas.microsoft.com/office/drawing/2014/main" id="{1C2021F2-667E-4430-BABD-D09339E0EDC2}"/>
                </a:ext>
              </a:extLst>
            </p:cNvPr>
            <p:cNvSpPr/>
            <p:nvPr/>
          </p:nvSpPr>
          <p:spPr>
            <a:xfrm rot="20203469" flipH="1">
              <a:off x="5513644" y="4424902"/>
              <a:ext cx="2459071" cy="1785893"/>
            </a:xfrm>
            <a:prstGeom prst="teardrop">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TextBox 52">
              <a:extLst>
                <a:ext uri="{FF2B5EF4-FFF2-40B4-BE49-F238E27FC236}">
                  <a16:creationId xmlns:a16="http://schemas.microsoft.com/office/drawing/2014/main" id="{6355D015-13AA-4EDE-9233-0C5B82672E23}"/>
                </a:ext>
              </a:extLst>
            </p:cNvPr>
            <p:cNvSpPr txBox="1"/>
            <p:nvPr/>
          </p:nvSpPr>
          <p:spPr>
            <a:xfrm>
              <a:off x="5759017" y="5085746"/>
              <a:ext cx="349336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en-GB" sz="2000" b="1" dirty="0" err="1">
                  <a:solidFill>
                    <a:schemeClr val="accent6">
                      <a:lumMod val="50000"/>
                    </a:schemeClr>
                  </a:solidFill>
                </a:rPr>
                <a:t>resolución</a:t>
              </a:r>
              <a:r>
                <a:rPr lang="en-GB" sz="2000" b="1" dirty="0">
                  <a:solidFill>
                    <a:schemeClr val="accent6">
                      <a:lumMod val="50000"/>
                    </a:schemeClr>
                  </a:solidFill>
                </a:rPr>
                <a:t> de </a:t>
              </a:r>
            </a:p>
            <a:p>
              <a:r>
                <a:rPr lang="en-GB" sz="2000" b="1" dirty="0" err="1">
                  <a:solidFill>
                    <a:schemeClr val="accent6">
                      <a:lumMod val="50000"/>
                    </a:schemeClr>
                  </a:solidFill>
                </a:rPr>
                <a:t>problemas</a:t>
              </a:r>
              <a:endParaRPr sz="2000" dirty="0">
                <a:solidFill>
                  <a:schemeClr val="accent6">
                    <a:lumMod val="50000"/>
                  </a:schemeClr>
                </a:solidFill>
              </a:endParaRPr>
            </a:p>
          </p:txBody>
        </p:sp>
      </p:grpSp>
      <p:grpSp>
        <p:nvGrpSpPr>
          <p:cNvPr id="69" name="Групиране 68">
            <a:extLst>
              <a:ext uri="{FF2B5EF4-FFF2-40B4-BE49-F238E27FC236}">
                <a16:creationId xmlns:a16="http://schemas.microsoft.com/office/drawing/2014/main" id="{DAF809AB-901D-4CD5-9C7A-62F61E9A786C}"/>
              </a:ext>
            </a:extLst>
          </p:cNvPr>
          <p:cNvGrpSpPr/>
          <p:nvPr/>
        </p:nvGrpSpPr>
        <p:grpSpPr>
          <a:xfrm>
            <a:off x="1364045" y="4413803"/>
            <a:ext cx="3024373" cy="1785893"/>
            <a:chOff x="530697" y="4456307"/>
            <a:chExt cx="3024373" cy="1785893"/>
          </a:xfrm>
        </p:grpSpPr>
        <p:sp>
          <p:nvSpPr>
            <p:cNvPr id="64" name="Сълза 63">
              <a:extLst>
                <a:ext uri="{FF2B5EF4-FFF2-40B4-BE49-F238E27FC236}">
                  <a16:creationId xmlns:a16="http://schemas.microsoft.com/office/drawing/2014/main" id="{A5E82DD7-E68A-4DC4-B2A6-92BC47DD8CF1}"/>
                </a:ext>
              </a:extLst>
            </p:cNvPr>
            <p:cNvSpPr/>
            <p:nvPr/>
          </p:nvSpPr>
          <p:spPr>
            <a:xfrm rot="1396531">
              <a:off x="740828" y="4456307"/>
              <a:ext cx="2459071" cy="1785893"/>
            </a:xfrm>
            <a:prstGeom prst="teardrop">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TextBox 52">
              <a:extLst>
                <a:ext uri="{FF2B5EF4-FFF2-40B4-BE49-F238E27FC236}">
                  <a16:creationId xmlns:a16="http://schemas.microsoft.com/office/drawing/2014/main" id="{8B05FED0-6166-4D41-9EBD-C2EB2626B431}"/>
                </a:ext>
              </a:extLst>
            </p:cNvPr>
            <p:cNvSpPr txBox="1"/>
            <p:nvPr/>
          </p:nvSpPr>
          <p:spPr>
            <a:xfrm>
              <a:off x="530697" y="4985579"/>
              <a:ext cx="3024373"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pPr lvl="0" algn="ctr">
                <a:defRPr/>
              </a:pPr>
              <a:r>
                <a:rPr lang="en-GB" sz="2000" b="1" dirty="0" err="1">
                  <a:solidFill>
                    <a:schemeClr val="accent4">
                      <a:lumMod val="50000"/>
                    </a:schemeClr>
                  </a:solidFill>
                </a:rPr>
                <a:t>mediación</a:t>
              </a:r>
              <a:r>
                <a:rPr lang="en-GB" sz="2000" b="1" dirty="0">
                  <a:solidFill>
                    <a:schemeClr val="accent4">
                      <a:lumMod val="50000"/>
                    </a:schemeClr>
                  </a:solidFill>
                </a:rPr>
                <a:t> y </a:t>
              </a:r>
            </a:p>
            <a:p>
              <a:pPr lvl="0" algn="ctr">
                <a:defRPr/>
              </a:pPr>
              <a:r>
                <a:rPr lang="en-GB" sz="2000" b="1" dirty="0" err="1">
                  <a:solidFill>
                    <a:schemeClr val="accent4">
                      <a:lumMod val="50000"/>
                    </a:schemeClr>
                  </a:solidFill>
                </a:rPr>
                <a:t>negociación</a:t>
              </a:r>
              <a:r>
                <a:rPr sz="2000" dirty="0">
                  <a:solidFill>
                    <a:schemeClr val="accent4">
                      <a:lumMod val="50000"/>
                    </a:schemeClr>
                  </a:solidFill>
                </a:rPr>
                <a:t>    </a:t>
              </a:r>
            </a:p>
          </p:txBody>
        </p:sp>
      </p:grpSp>
      <p:sp>
        <p:nvSpPr>
          <p:cNvPr id="22" name="Текстово поле 21">
            <a:extLst>
              <a:ext uri="{FF2B5EF4-FFF2-40B4-BE49-F238E27FC236}">
                <a16:creationId xmlns:a16="http://schemas.microsoft.com/office/drawing/2014/main" id="{79BC2A72-74AE-4597-87DE-52497FF7538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4906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circle(in)">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circle(in)">
                                      <p:cBhvr>
                                        <p:cTn id="12" dur="10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circle(in)">
                                      <p:cBhvr>
                                        <p:cTn id="17" dur="10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circle(in)">
                                      <p:cBhvr>
                                        <p:cTn id="2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Заглавие 50">
            <a:extLst>
              <a:ext uri="{FF2B5EF4-FFF2-40B4-BE49-F238E27FC236}">
                <a16:creationId xmlns:a16="http://schemas.microsoft.com/office/drawing/2014/main" id="{FC2AB708-BB77-4285-BF3A-37F8C6569035}"/>
              </a:ext>
            </a:extLst>
          </p:cNvPr>
          <p:cNvSpPr>
            <a:spLocks noGrp="1"/>
          </p:cNvSpPr>
          <p:nvPr>
            <p:ph type="title"/>
          </p:nvPr>
        </p:nvSpPr>
        <p:spPr/>
        <p:txBody>
          <a:bodyPr/>
          <a:lstStyle/>
          <a:p>
            <a:r>
              <a:rPr lang="en-US" dirty="0" err="1"/>
              <a:t>Configuración</a:t>
            </a:r>
            <a:r>
              <a:rPr lang="en-US" dirty="0"/>
              <a:t> de los </a:t>
            </a:r>
            <a:r>
              <a:rPr lang="en-US" dirty="0" err="1"/>
              <a:t>tallerse</a:t>
            </a:r>
            <a:endParaRPr lang="bg-BG" dirty="0"/>
          </a:p>
        </p:txBody>
      </p:sp>
      <p:sp>
        <p:nvSpPr>
          <p:cNvPr id="5" name="Контейнер за номер на слайда 4">
            <a:extLst>
              <a:ext uri="{FF2B5EF4-FFF2-40B4-BE49-F238E27FC236}">
                <a16:creationId xmlns:a16="http://schemas.microsoft.com/office/drawing/2014/main" id="{8DBA1079-DE7C-47B1-A265-A274EE6680BD}"/>
              </a:ext>
            </a:extLst>
          </p:cNvPr>
          <p:cNvSpPr>
            <a:spLocks noGrp="1"/>
          </p:cNvSpPr>
          <p:nvPr>
            <p:ph type="sldNum" sz="quarter" idx="12"/>
          </p:nvPr>
        </p:nvSpPr>
        <p:spPr/>
        <p:txBody>
          <a:bodyPr/>
          <a:lstStyle/>
          <a:p>
            <a:fld id="{CB318F78-A315-46C9-8B3F-2431B4397D31}" type="slidenum">
              <a:rPr lang="en-US" smtClean="0"/>
              <a:t>6</a:t>
            </a:fld>
            <a:endParaRPr lang="en-US" dirty="0"/>
          </a:p>
        </p:txBody>
      </p:sp>
      <p:graphicFrame>
        <p:nvGraphicFramePr>
          <p:cNvPr id="24" name="Diagram 29">
            <a:extLst>
              <a:ext uri="{FF2B5EF4-FFF2-40B4-BE49-F238E27FC236}">
                <a16:creationId xmlns:a16="http://schemas.microsoft.com/office/drawing/2014/main" id="{7044A37C-3C4E-4A81-BED1-A0921632C36F}"/>
              </a:ext>
            </a:extLst>
          </p:cNvPr>
          <p:cNvGraphicFramePr/>
          <p:nvPr>
            <p:extLst>
              <p:ext uri="{D42A27DB-BD31-4B8C-83A1-F6EECF244321}">
                <p14:modId xmlns:p14="http://schemas.microsoft.com/office/powerpoint/2010/main" val="684400811"/>
              </p:ext>
            </p:extLst>
          </p:nvPr>
        </p:nvGraphicFramePr>
        <p:xfrm>
          <a:off x="326642" y="2317457"/>
          <a:ext cx="6477000" cy="396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7" name="Групиране 56">
            <a:extLst>
              <a:ext uri="{FF2B5EF4-FFF2-40B4-BE49-F238E27FC236}">
                <a16:creationId xmlns:a16="http://schemas.microsoft.com/office/drawing/2014/main" id="{BB5E27C9-D447-4643-BC4F-372520B9F848}"/>
              </a:ext>
            </a:extLst>
          </p:cNvPr>
          <p:cNvGrpSpPr/>
          <p:nvPr/>
        </p:nvGrpSpPr>
        <p:grpSpPr>
          <a:xfrm>
            <a:off x="6781090" y="2280741"/>
            <a:ext cx="2194700" cy="2986799"/>
            <a:chOff x="6858000" y="2160991"/>
            <a:chExt cx="2194700" cy="3477809"/>
          </a:xfrm>
        </p:grpSpPr>
        <p:graphicFrame>
          <p:nvGraphicFramePr>
            <p:cNvPr id="54" name="Диаграма 53">
              <a:extLst>
                <a:ext uri="{FF2B5EF4-FFF2-40B4-BE49-F238E27FC236}">
                  <a16:creationId xmlns:a16="http://schemas.microsoft.com/office/drawing/2014/main" id="{39358E2F-C3DC-4D43-86CB-1B45C93F1C2C}"/>
                </a:ext>
              </a:extLst>
            </p:cNvPr>
            <p:cNvGraphicFramePr/>
            <p:nvPr>
              <p:extLst>
                <p:ext uri="{D42A27DB-BD31-4B8C-83A1-F6EECF244321}">
                  <p14:modId xmlns:p14="http://schemas.microsoft.com/office/powerpoint/2010/main" val="1080509019"/>
                </p:ext>
              </p:extLst>
            </p:nvPr>
          </p:nvGraphicFramePr>
          <p:xfrm>
            <a:off x="7225145" y="2160991"/>
            <a:ext cx="1827555" cy="34778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5" name="Лява фигурна скоба 54">
              <a:extLst>
                <a:ext uri="{FF2B5EF4-FFF2-40B4-BE49-F238E27FC236}">
                  <a16:creationId xmlns:a16="http://schemas.microsoft.com/office/drawing/2014/main" id="{26B11C96-D2EB-4656-9574-E94900994EC9}"/>
                </a:ext>
              </a:extLst>
            </p:cNvPr>
            <p:cNvSpPr/>
            <p:nvPr/>
          </p:nvSpPr>
          <p:spPr>
            <a:xfrm>
              <a:off x="6858000" y="2160991"/>
              <a:ext cx="304800" cy="3477809"/>
            </a:xfrm>
            <a:prstGeom prst="leftBrace">
              <a:avLst>
                <a:gd name="adj1" fmla="val 165151"/>
                <a:gd name="adj2" fmla="val 5000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bg-BG"/>
            </a:p>
          </p:txBody>
        </p:sp>
      </p:grpSp>
      <p:grpSp>
        <p:nvGrpSpPr>
          <p:cNvPr id="61" name="Групиране 60">
            <a:extLst>
              <a:ext uri="{FF2B5EF4-FFF2-40B4-BE49-F238E27FC236}">
                <a16:creationId xmlns:a16="http://schemas.microsoft.com/office/drawing/2014/main" id="{9EC66155-E457-46BC-9036-3B5FDA3456AB}"/>
              </a:ext>
            </a:extLst>
          </p:cNvPr>
          <p:cNvGrpSpPr/>
          <p:nvPr/>
        </p:nvGrpSpPr>
        <p:grpSpPr>
          <a:xfrm>
            <a:off x="6803644" y="5341111"/>
            <a:ext cx="2172146" cy="865591"/>
            <a:chOff x="6842900" y="4800600"/>
            <a:chExt cx="2224897" cy="1584159"/>
          </a:xfrm>
        </p:grpSpPr>
        <p:graphicFrame>
          <p:nvGraphicFramePr>
            <p:cNvPr id="59" name="Диаграма 58">
              <a:extLst>
                <a:ext uri="{FF2B5EF4-FFF2-40B4-BE49-F238E27FC236}">
                  <a16:creationId xmlns:a16="http://schemas.microsoft.com/office/drawing/2014/main" id="{73099F9F-591A-4F9C-9B20-116D2E723EA4}"/>
                </a:ext>
              </a:extLst>
            </p:cNvPr>
            <p:cNvGraphicFramePr/>
            <p:nvPr>
              <p:extLst>
                <p:ext uri="{D42A27DB-BD31-4B8C-83A1-F6EECF244321}">
                  <p14:modId xmlns:p14="http://schemas.microsoft.com/office/powerpoint/2010/main" val="350211676"/>
                </p:ext>
              </p:extLst>
            </p:nvPr>
          </p:nvGraphicFramePr>
          <p:xfrm>
            <a:off x="7197369" y="4800600"/>
            <a:ext cx="1870428" cy="15557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0" name="Лява фигурна скоба 59">
              <a:extLst>
                <a:ext uri="{FF2B5EF4-FFF2-40B4-BE49-F238E27FC236}">
                  <a16:creationId xmlns:a16="http://schemas.microsoft.com/office/drawing/2014/main" id="{919CF772-C113-4B18-9653-30B1FD376486}"/>
                </a:ext>
              </a:extLst>
            </p:cNvPr>
            <p:cNvSpPr/>
            <p:nvPr/>
          </p:nvSpPr>
          <p:spPr>
            <a:xfrm>
              <a:off x="6842900" y="4800600"/>
              <a:ext cx="304800" cy="1584159"/>
            </a:xfrm>
            <a:prstGeom prst="leftBrace">
              <a:avLst>
                <a:gd name="adj1" fmla="val 165151"/>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bg-BG"/>
            </a:p>
          </p:txBody>
        </p:sp>
      </p:grpSp>
      <p:sp>
        <p:nvSpPr>
          <p:cNvPr id="12" name="Текстово поле 11">
            <a:extLst>
              <a:ext uri="{FF2B5EF4-FFF2-40B4-BE49-F238E27FC236}">
                <a16:creationId xmlns:a16="http://schemas.microsoft.com/office/drawing/2014/main" id="{7F9B3155-5441-4D30-9700-D87AC034BF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6176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en-US" dirty="0" err="1"/>
              <a:t>Radicalización</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GB" sz="2200" dirty="0"/>
              <a:t>“</a:t>
            </a:r>
            <a:r>
              <a:rPr lang="es-ES" sz="2200" dirty="0"/>
              <a:t>Un proceso complejo con distintas etapas durante las cuales un individuo o un grupo acoge una ideología o creencia radical que acepta, usa o tolera la violencia […] para conseguir un objetivo político o ideológico concreto</a:t>
            </a:r>
            <a:r>
              <a:rPr lang="en-GB" sz="2200" dirty="0"/>
              <a:t>.”</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7</a:t>
            </a:fld>
            <a:endParaRPr lang="en-US"/>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852091" y="5661279"/>
            <a:ext cx="1444626" cy="215444"/>
          </a:xfrm>
          <a:prstGeom prst="rect">
            <a:avLst/>
          </a:prstGeom>
          <a:noFill/>
        </p:spPr>
        <p:txBody>
          <a:bodyPr wrap="none" rtlCol="0">
            <a:spAutoFit/>
          </a:bodyPr>
          <a:lstStyle/>
          <a:p>
            <a:r>
              <a:rPr lang="en-US" sz="800" i="1" dirty="0">
                <a:solidFill>
                  <a:schemeClr val="bg1">
                    <a:lumMod val="50000"/>
                  </a:schemeClr>
                </a:solidFill>
              </a:rPr>
              <a:t>Fuente: European Commission</a:t>
            </a: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иране 9">
            <a:extLst>
              <a:ext uri="{FF2B5EF4-FFF2-40B4-BE49-F238E27FC236}">
                <a16:creationId xmlns:a16="http://schemas.microsoft.com/office/drawing/2014/main" id="{6F72390C-34A6-4F3B-884D-BC6451F64DA6}"/>
              </a:ext>
            </a:extLst>
          </p:cNvPr>
          <p:cNvGrpSpPr/>
          <p:nvPr/>
        </p:nvGrpSpPr>
        <p:grpSpPr>
          <a:xfrm>
            <a:off x="1511001" y="2514158"/>
            <a:ext cx="6286500" cy="3276600"/>
            <a:chOff x="1485900" y="2459250"/>
            <a:chExt cx="6286500" cy="3276600"/>
          </a:xfrm>
        </p:grpSpPr>
        <p:sp>
          <p:nvSpPr>
            <p:cNvPr id="7" name="Ovaal 7">
              <a:extLst>
                <a:ext uri="{FF2B5EF4-FFF2-40B4-BE49-F238E27FC236}">
                  <a16:creationId xmlns:a16="http://schemas.microsoft.com/office/drawing/2014/main" id="{ED1D0CCA-6A76-4677-889F-74B724214D2C}"/>
                </a:ext>
              </a:extLst>
            </p:cNvPr>
            <p:cNvSpPr/>
            <p:nvPr/>
          </p:nvSpPr>
          <p:spPr>
            <a:xfrm>
              <a:off x="1485900" y="2459250"/>
              <a:ext cx="6286500" cy="3276600"/>
            </a:xfrm>
            <a:prstGeom prst="ellipse">
              <a:avLst/>
            </a:prstGeom>
            <a:solidFill>
              <a:schemeClr val="accent3">
                <a:lumMod val="40000"/>
                <a:lumOff val="60000"/>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3200" dirty="0"/>
            </a:p>
          </p:txBody>
        </p:sp>
        <p:sp>
          <p:nvSpPr>
            <p:cNvPr id="9" name="Текстово поле 8">
              <a:extLst>
                <a:ext uri="{FF2B5EF4-FFF2-40B4-BE49-F238E27FC236}">
                  <a16:creationId xmlns:a16="http://schemas.microsoft.com/office/drawing/2014/main" id="{9DC2E22C-BEBC-4B7B-9A52-08C82C425C81}"/>
                </a:ext>
              </a:extLst>
            </p:cNvPr>
            <p:cNvSpPr txBox="1"/>
            <p:nvPr/>
          </p:nvSpPr>
          <p:spPr>
            <a:xfrm>
              <a:off x="3356750" y="2754104"/>
              <a:ext cx="2405402" cy="400110"/>
            </a:xfrm>
            <a:prstGeom prst="rect">
              <a:avLst/>
            </a:prstGeom>
            <a:noFill/>
          </p:spPr>
          <p:txBody>
            <a:bodyPr wrap="none" rtlCol="0">
              <a:spAutoFit/>
            </a:bodyPr>
            <a:lstStyle/>
            <a:p>
              <a:r>
                <a:rPr lang="en-US" sz="2000" dirty="0" err="1">
                  <a:solidFill>
                    <a:schemeClr val="accent3"/>
                  </a:solidFill>
                </a:rPr>
                <a:t>Clima</a:t>
              </a:r>
              <a:r>
                <a:rPr lang="en-US" sz="2000" dirty="0">
                  <a:solidFill>
                    <a:schemeClr val="accent3"/>
                  </a:solidFill>
                </a:rPr>
                <a:t> de </a:t>
              </a:r>
              <a:r>
                <a:rPr lang="en-US" sz="2000" dirty="0" err="1">
                  <a:solidFill>
                    <a:schemeClr val="accent3"/>
                  </a:solidFill>
                </a:rPr>
                <a:t>polarización</a:t>
              </a:r>
              <a:endParaRPr lang="bg-BG" sz="2000" dirty="0">
                <a:solidFill>
                  <a:schemeClr val="accent3"/>
                </a:solidFill>
              </a:endParaRPr>
            </a:p>
          </p:txBody>
        </p:sp>
      </p:grpSp>
      <p:sp>
        <p:nvSpPr>
          <p:cNvPr id="2" name="Заглавие 1">
            <a:extLst>
              <a:ext uri="{FF2B5EF4-FFF2-40B4-BE49-F238E27FC236}">
                <a16:creationId xmlns:a16="http://schemas.microsoft.com/office/drawing/2014/main" id="{24E66302-03AC-4058-83DF-06C29C0D6509}"/>
              </a:ext>
            </a:extLst>
          </p:cNvPr>
          <p:cNvSpPr>
            <a:spLocks noGrp="1"/>
          </p:cNvSpPr>
          <p:nvPr>
            <p:ph type="title"/>
          </p:nvPr>
        </p:nvSpPr>
        <p:spPr/>
        <p:txBody>
          <a:bodyPr/>
          <a:lstStyle/>
          <a:p>
            <a:r>
              <a:rPr lang="en-US" dirty="0" err="1"/>
              <a:t>Conceptos</a:t>
            </a:r>
            <a:r>
              <a:rPr lang="en-US" dirty="0"/>
              <a:t> </a:t>
            </a:r>
            <a:endParaRPr lang="bg-BG" dirty="0"/>
          </a:p>
        </p:txBody>
      </p:sp>
      <p:sp>
        <p:nvSpPr>
          <p:cNvPr id="6" name="Контейнер за номер на слайда 5">
            <a:extLst>
              <a:ext uri="{FF2B5EF4-FFF2-40B4-BE49-F238E27FC236}">
                <a16:creationId xmlns:a16="http://schemas.microsoft.com/office/drawing/2014/main" id="{081C8768-D93B-4C79-B5DA-977621541A69}"/>
              </a:ext>
            </a:extLst>
          </p:cNvPr>
          <p:cNvSpPr>
            <a:spLocks noGrp="1"/>
          </p:cNvSpPr>
          <p:nvPr>
            <p:ph type="sldNum" sz="quarter" idx="12"/>
          </p:nvPr>
        </p:nvSpPr>
        <p:spPr/>
        <p:txBody>
          <a:bodyPr/>
          <a:lstStyle/>
          <a:p>
            <a:fld id="{CB318F78-A315-46C9-8B3F-2431B4397D31}" type="slidenum">
              <a:rPr lang="en-US" smtClean="0"/>
              <a:t>8</a:t>
            </a:fld>
            <a:endParaRPr lang="en-US" dirty="0"/>
          </a:p>
        </p:txBody>
      </p:sp>
      <p:graphicFrame>
        <p:nvGraphicFramePr>
          <p:cNvPr id="8" name="Tijdelijke aanduiding voor inhoud 2">
            <a:extLst>
              <a:ext uri="{FF2B5EF4-FFF2-40B4-BE49-F238E27FC236}">
                <a16:creationId xmlns:a16="http://schemas.microsoft.com/office/drawing/2014/main" id="{EDCA4D96-B36E-4185-A8B1-356D6AF507F6}"/>
              </a:ext>
            </a:extLst>
          </p:cNvPr>
          <p:cNvGraphicFramePr>
            <a:graphicFrameLocks noGrp="1"/>
          </p:cNvGraphicFramePr>
          <p:nvPr>
            <p:ph idx="1"/>
            <p:extLst>
              <p:ext uri="{D42A27DB-BD31-4B8C-83A1-F6EECF244321}">
                <p14:modId xmlns:p14="http://schemas.microsoft.com/office/powerpoint/2010/main" val="3545801856"/>
              </p:ext>
            </p:extLst>
          </p:nvPr>
        </p:nvGraphicFramePr>
        <p:xfrm>
          <a:off x="710901" y="2664758"/>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Текстово поле 11">
            <a:extLst>
              <a:ext uri="{FF2B5EF4-FFF2-40B4-BE49-F238E27FC236}">
                <a16:creationId xmlns:a16="http://schemas.microsoft.com/office/drawing/2014/main" id="{5D319887-8B9F-4010-A7D8-1350DB4E2194}"/>
              </a:ext>
            </a:extLst>
          </p:cNvPr>
          <p:cNvSpPr txBox="1"/>
          <p:nvPr/>
        </p:nvSpPr>
        <p:spPr>
          <a:xfrm>
            <a:off x="7505700" y="5750045"/>
            <a:ext cx="888385" cy="246221"/>
          </a:xfrm>
          <a:prstGeom prst="rect">
            <a:avLst/>
          </a:prstGeom>
          <a:noFill/>
        </p:spPr>
        <p:txBody>
          <a:bodyPr wrap="none" rtlCol="0">
            <a:spAutoFit/>
          </a:bodyPr>
          <a:lstStyle/>
          <a:p>
            <a:r>
              <a:rPr lang="en-US" sz="1000" i="1" dirty="0">
                <a:solidFill>
                  <a:schemeClr val="bg1">
                    <a:lumMod val="50000"/>
                  </a:schemeClr>
                </a:solidFill>
              </a:rPr>
              <a:t>Fuente: NCTV</a:t>
            </a:r>
          </a:p>
        </p:txBody>
      </p:sp>
      <p:sp>
        <p:nvSpPr>
          <p:cNvPr id="13" name="Текстово поле 12">
            <a:extLst>
              <a:ext uri="{FF2B5EF4-FFF2-40B4-BE49-F238E27FC236}">
                <a16:creationId xmlns:a16="http://schemas.microsoft.com/office/drawing/2014/main" id="{63E59914-51E8-4756-A441-879B59C204C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692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7559</TotalTime>
  <Words>11769</Words>
  <Application>Microsoft Office PowerPoint</Application>
  <PresentationFormat>Presentación en pantalla (4:3)</PresentationFormat>
  <Paragraphs>971</Paragraphs>
  <Slides>35</Slides>
  <Notes>34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35</vt:i4>
      </vt:variant>
    </vt:vector>
  </HeadingPairs>
  <TitlesOfParts>
    <vt:vector size="48" baseType="lpstr">
      <vt:lpstr>Arial</vt:lpstr>
      <vt:lpstr>Arimo</vt:lpstr>
      <vt:lpstr>Avenir Roman</vt:lpstr>
      <vt:lpstr>Bellota Regular</vt:lpstr>
      <vt:lpstr>Calibri</vt:lpstr>
      <vt:lpstr>Ink Free</vt:lpstr>
      <vt:lpstr>Open Sans</vt:lpstr>
      <vt:lpstr>OpenSansRegular</vt:lpstr>
      <vt:lpstr>Roboto</vt:lpstr>
      <vt:lpstr>Symbol</vt:lpstr>
      <vt:lpstr>TimesDigitalW04-Regular</vt:lpstr>
      <vt:lpstr>Verdana</vt:lpstr>
      <vt:lpstr>Office Theme</vt:lpstr>
      <vt:lpstr>Formación de Formadores</vt:lpstr>
      <vt:lpstr>Presentación de PowerPoint</vt:lpstr>
      <vt:lpstr>Programa de la sesión</vt:lpstr>
      <vt:lpstr>Introducción (1)</vt:lpstr>
      <vt:lpstr>Introducción (2)</vt:lpstr>
      <vt:lpstr>Competencias clave</vt:lpstr>
      <vt:lpstr>Configuración de los tallerse</vt:lpstr>
      <vt:lpstr>Radicalización</vt:lpstr>
      <vt:lpstr>Conceptos </vt:lpstr>
      <vt:lpstr>Diferentes ideologías</vt:lpstr>
      <vt:lpstr>Tipos de personas radicalizadas</vt:lpstr>
      <vt:lpstr>Etapas de la Radicalización (1)</vt:lpstr>
      <vt:lpstr>Etapas de la Radicalización (2)</vt:lpstr>
      <vt:lpstr>Posibles señales de radicalización</vt:lpstr>
      <vt:lpstr>Factores causales</vt:lpstr>
      <vt:lpstr>Presentación de PowerPoint</vt:lpstr>
      <vt:lpstr>Factores de empuje, atracción y personales</vt:lpstr>
      <vt:lpstr>Niveles de los factores causales</vt:lpstr>
      <vt:lpstr>Asesoramiento y pedagogía familiar</vt:lpstr>
      <vt:lpstr>Asesoramiento y pedagogía familiar</vt:lpstr>
      <vt:lpstr>Asesoramiento y pedagogía familiar</vt:lpstr>
      <vt:lpstr>Asesoramiento y pedagogía familiar</vt:lpstr>
      <vt:lpstr>Taller de asesoramiento y pedagogía familiar</vt:lpstr>
      <vt:lpstr>Asesoramiento y pedagogía familiar: Ejercicio</vt:lpstr>
      <vt:lpstr>Asesoramiento y pedagogía familiar: Ejercicio</vt:lpstr>
      <vt:lpstr>Pensamiento crítico</vt:lpstr>
      <vt:lpstr>Taller de pensamiento crítico</vt:lpstr>
      <vt:lpstr>Pensamiento crítico: Ejercicio 1</vt:lpstr>
      <vt:lpstr>Pensamiento crítico: Ejercicio 1</vt:lpstr>
      <vt:lpstr>Pensamiento crítico: Ejercicio 2 </vt:lpstr>
      <vt:lpstr>Pensamiento crítico: Ejercicio 2</vt:lpstr>
      <vt:lpstr>Feedback</vt:lpstr>
      <vt:lpstr>Pregunta para la siguiente sesión</vt:lpstr>
      <vt:lpstr>Conclusión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Roberto Muelas Lobato</cp:lastModifiedBy>
  <cp:revision>178</cp:revision>
  <dcterms:created xsi:type="dcterms:W3CDTF">2019-01-04T14:31:26Z</dcterms:created>
  <dcterms:modified xsi:type="dcterms:W3CDTF">2021-06-10T07:58:15Z</dcterms:modified>
</cp:coreProperties>
</file>