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6"/>
  </p:notesMasterIdLst>
  <p:handoutMasterIdLst>
    <p:handoutMasterId r:id="rId37"/>
  </p:handoutMasterIdLst>
  <p:sldIdLst>
    <p:sldId id="266" r:id="rId2"/>
    <p:sldId id="287" r:id="rId3"/>
    <p:sldId id="273" r:id="rId4"/>
    <p:sldId id="351" r:id="rId5"/>
    <p:sldId id="419" r:id="rId6"/>
    <p:sldId id="422" r:id="rId7"/>
    <p:sldId id="321" r:id="rId8"/>
    <p:sldId id="455" r:id="rId9"/>
    <p:sldId id="400" r:id="rId10"/>
    <p:sldId id="456" r:id="rId11"/>
    <p:sldId id="457" r:id="rId12"/>
    <p:sldId id="458" r:id="rId13"/>
    <p:sldId id="459" r:id="rId14"/>
    <p:sldId id="411" r:id="rId15"/>
    <p:sldId id="439" r:id="rId16"/>
    <p:sldId id="354" r:id="rId17"/>
    <p:sldId id="471" r:id="rId18"/>
    <p:sldId id="460" r:id="rId19"/>
    <p:sldId id="461" r:id="rId20"/>
    <p:sldId id="462" r:id="rId21"/>
    <p:sldId id="463" r:id="rId22"/>
    <p:sldId id="357" r:id="rId23"/>
    <p:sldId id="465" r:id="rId24"/>
    <p:sldId id="441" r:id="rId25"/>
    <p:sldId id="472" r:id="rId26"/>
    <p:sldId id="447" r:id="rId27"/>
    <p:sldId id="444" r:id="rId28"/>
    <p:sldId id="468" r:id="rId29"/>
    <p:sldId id="412" r:id="rId30"/>
    <p:sldId id="480" r:id="rId31"/>
    <p:sldId id="469" r:id="rId32"/>
    <p:sldId id="435" r:id="rId33"/>
    <p:sldId id="470" r:id="rId34"/>
    <p:sldId id="263" r:id="rId35"/>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00"/>
    <a:srgbClr val="CC3399"/>
    <a:srgbClr val="F9A307"/>
    <a:srgbClr val="0BA7DF"/>
    <a:srgbClr val="084092"/>
    <a:srgbClr val="006600"/>
    <a:srgbClr val="0770B1"/>
    <a:srgbClr val="26687C"/>
    <a:srgbClr val="EB9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4289" autoAdjust="0"/>
  </p:normalViewPr>
  <p:slideViewPr>
    <p:cSldViewPr>
      <p:cViewPr varScale="1">
        <p:scale>
          <a:sx n="86" d="100"/>
          <a:sy n="86" d="100"/>
        </p:scale>
        <p:origin x="1354" y="5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6CEED-C273-4D1F-A21C-008F591E7F6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6224379F-43B8-4F2A-A9E7-55EBDF3D597C}">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l-GR" sz="1600" b="1" dirty="0"/>
            <a:t>Φυσική και αυτόματη αντίδραση</a:t>
          </a:r>
          <a:endParaRPr lang="en-US" sz="1600" b="1" dirty="0"/>
        </a:p>
      </dgm:t>
    </dgm:pt>
    <dgm:pt modelId="{6236E326-E38D-454B-B5F4-B4B22A1C93EB}" type="parTrans" cxnId="{E1975C12-D122-47DE-BE28-59733CF40F36}">
      <dgm:prSet/>
      <dgm:spPr/>
      <dgm:t>
        <a:bodyPr/>
        <a:lstStyle/>
        <a:p>
          <a:endParaRPr lang="en-US"/>
        </a:p>
      </dgm:t>
    </dgm:pt>
    <dgm:pt modelId="{2E9CFB9A-43AE-4DFD-BFDE-2286998F289B}" type="sibTrans" cxnId="{E1975C12-D122-47DE-BE28-59733CF40F36}">
      <dgm:prSet/>
      <dgm:spPr/>
      <dgm:t>
        <a:bodyPr/>
        <a:lstStyle/>
        <a:p>
          <a:endParaRPr lang="en-US"/>
        </a:p>
      </dgm:t>
    </dgm:pt>
    <dgm:pt modelId="{7A5E5351-2EFA-4859-920A-D780581E864B}">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l-GR" sz="1600" b="1" dirty="0"/>
            <a:t>Θεμελιώδες αλλά συχνά και δευτερεύον συναίσθημα</a:t>
          </a:r>
          <a:endParaRPr lang="en-US" sz="1600" b="1" dirty="0"/>
        </a:p>
      </dgm:t>
    </dgm:pt>
    <dgm:pt modelId="{7F52040A-573A-40D0-A82C-A5843DAEC7AF}" type="parTrans" cxnId="{8C294B5D-D331-47D2-BE22-9CA17B45407B}">
      <dgm:prSet/>
      <dgm:spPr/>
      <dgm:t>
        <a:bodyPr/>
        <a:lstStyle/>
        <a:p>
          <a:endParaRPr lang="en-US"/>
        </a:p>
      </dgm:t>
    </dgm:pt>
    <dgm:pt modelId="{C1E532F2-6422-429C-AE65-9C74326475A9}" type="sibTrans" cxnId="{8C294B5D-D331-47D2-BE22-9CA17B45407B}">
      <dgm:prSet/>
      <dgm:spPr/>
      <dgm:t>
        <a:bodyPr/>
        <a:lstStyle/>
        <a:p>
          <a:endParaRPr lang="en-US"/>
        </a:p>
      </dgm:t>
    </dgm:pt>
    <dgm:pt modelId="{E3A2566B-C97D-4F4D-9441-DA0FC3A41632}">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Push factor</a:t>
          </a:r>
          <a:r>
            <a:rPr lang="el-GR" sz="1600" b="1" dirty="0"/>
            <a:t> – Παράγοντας ώθησης</a:t>
          </a:r>
          <a:endParaRPr lang="en-US" sz="1600" b="1" dirty="0"/>
        </a:p>
      </dgm:t>
    </dgm:pt>
    <dgm:pt modelId="{E8877584-33A0-4EE7-8B6E-865199AB89C5}" type="parTrans" cxnId="{F8A6C691-ACEA-48A7-B050-8BFE4529502E}">
      <dgm:prSet/>
      <dgm:spPr/>
      <dgm:t>
        <a:bodyPr/>
        <a:lstStyle/>
        <a:p>
          <a:endParaRPr lang="en-US"/>
        </a:p>
      </dgm:t>
    </dgm:pt>
    <dgm:pt modelId="{EB77CF9F-E33B-44D3-A7A1-F2FF3AEF5E28}" type="sibTrans" cxnId="{F8A6C691-ACEA-48A7-B050-8BFE4529502E}">
      <dgm:prSet/>
      <dgm:spPr/>
      <dgm:t>
        <a:bodyPr/>
        <a:lstStyle/>
        <a:p>
          <a:endParaRPr lang="en-US"/>
        </a:p>
      </dgm:t>
    </dgm:pt>
    <dgm:pt modelId="{6F7A1A34-A9AE-4DCB-BAC5-E90640BB9FC5}">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l-GR" sz="1600" b="1" dirty="0"/>
            <a:t>Η διαχείριση του είναι μια δεξιότητα
</a:t>
          </a:r>
          <a:endParaRPr lang="en-US" sz="1600" b="1" dirty="0"/>
        </a:p>
      </dgm:t>
    </dgm:pt>
    <dgm:pt modelId="{8AE32B1A-F725-4E03-8F48-6A103CE612BA}" type="parTrans" cxnId="{A9C7D73E-3361-4A3F-9946-EFF24E3E3094}">
      <dgm:prSet/>
      <dgm:spPr/>
      <dgm:t>
        <a:bodyPr/>
        <a:lstStyle/>
        <a:p>
          <a:endParaRPr lang="en-US"/>
        </a:p>
      </dgm:t>
    </dgm:pt>
    <dgm:pt modelId="{E39961BB-C94C-40BC-AC2C-983964E5B39A}" type="sibTrans" cxnId="{A9C7D73E-3361-4A3F-9946-EFF24E3E3094}">
      <dgm:prSet/>
      <dgm:spPr/>
      <dgm:t>
        <a:bodyPr/>
        <a:lstStyle/>
        <a:p>
          <a:endParaRPr lang="en-US"/>
        </a:p>
      </dgm:t>
    </dgm:pt>
    <dgm:pt modelId="{D6773533-644E-4D3B-B919-360FC1F4696A}">
      <dgm:prSet phldrT="[Text]" custT="1">
        <dgm:style>
          <a:lnRef idx="1">
            <a:schemeClr val="accent3"/>
          </a:lnRef>
          <a:fillRef idx="2">
            <a:schemeClr val="accent3"/>
          </a:fillRef>
          <a:effectRef idx="1">
            <a:schemeClr val="accent3"/>
          </a:effectRef>
          <a:fontRef idx="minor">
            <a:schemeClr val="dk1"/>
          </a:fontRef>
        </dgm:style>
      </dgm:prSet>
      <dgm:spPr>
        <a:solidFill>
          <a:schemeClr val="bg1"/>
        </a:solidFill>
        <a:ln>
          <a:solidFill>
            <a:srgbClr val="FF6600"/>
          </a:solidFill>
        </a:ln>
      </dgm:spPr>
      <dgm:t>
        <a:bodyPr/>
        <a:lstStyle/>
        <a:p>
          <a:endParaRPr lang="en-US" sz="1600" b="1" dirty="0"/>
        </a:p>
      </dgm:t>
    </dgm:pt>
    <dgm:pt modelId="{45D66C51-4E64-4AB8-8FF4-72019CDD6635}" type="sibTrans" cxnId="{B36B4D5F-2DBB-4B92-8E32-7702237A7E65}">
      <dgm:prSet/>
      <dgm:spPr/>
      <dgm:t>
        <a:bodyPr/>
        <a:lstStyle/>
        <a:p>
          <a:endParaRPr lang="en-US"/>
        </a:p>
      </dgm:t>
    </dgm:pt>
    <dgm:pt modelId="{785DFC40-6A10-4F2E-93DD-B15C384C68D5}" type="parTrans" cxnId="{B36B4D5F-2DBB-4B92-8E32-7702237A7E65}">
      <dgm:prSet/>
      <dgm:spPr/>
      <dgm:t>
        <a:bodyPr/>
        <a:lstStyle/>
        <a:p>
          <a:endParaRPr lang="en-US"/>
        </a:p>
      </dgm:t>
    </dgm:pt>
    <dgm:pt modelId="{CC8AAA5B-860C-4D61-AD8A-64BF61902E42}">
      <dgm:prSet/>
      <dgm:spPr/>
      <dgm:t>
        <a:bodyPr/>
        <a:lstStyle/>
        <a:p>
          <a:endParaRPr lang="en-GB" sz="1600" b="1" dirty="0"/>
        </a:p>
      </dgm:t>
    </dgm:pt>
    <dgm:pt modelId="{84343F1B-E04E-4994-9EFE-AA6D08992714}" type="parTrans" cxnId="{F2E8ACA5-8622-45B8-B34D-2AA62A2859FD}">
      <dgm:prSet/>
      <dgm:spPr/>
      <dgm:t>
        <a:bodyPr/>
        <a:lstStyle/>
        <a:p>
          <a:endParaRPr lang="en-US"/>
        </a:p>
      </dgm:t>
    </dgm:pt>
    <dgm:pt modelId="{A92E694B-94C5-43FA-99CB-A9CED96D8174}" type="sibTrans" cxnId="{F2E8ACA5-8622-45B8-B34D-2AA62A2859FD}">
      <dgm:prSet/>
      <dgm:spPr/>
      <dgm:t>
        <a:bodyPr/>
        <a:lstStyle/>
        <a:p>
          <a:endParaRPr lang="en-US"/>
        </a:p>
      </dgm:t>
    </dgm:pt>
    <dgm:pt modelId="{8A5C3110-336E-4AC7-AA73-39E669B26596}">
      <dgm:prSe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l-GR" sz="1600" b="1" dirty="0"/>
            <a:t>Άμεση έναντι χρόνιας</a:t>
          </a:r>
          <a:endParaRPr lang="en-US" sz="1600" b="1" dirty="0"/>
        </a:p>
      </dgm:t>
    </dgm:pt>
    <dgm:pt modelId="{965E6627-6BFF-4F16-A12A-87AC294D1E05}" type="parTrans" cxnId="{380EAEB5-64A7-412B-84E0-41D5E424F93A}">
      <dgm:prSet/>
      <dgm:spPr/>
      <dgm:t>
        <a:bodyPr/>
        <a:lstStyle/>
        <a:p>
          <a:endParaRPr lang="en-US"/>
        </a:p>
      </dgm:t>
    </dgm:pt>
    <dgm:pt modelId="{5696EF55-79B1-4073-8BD4-57BE45B4E803}" type="sibTrans" cxnId="{380EAEB5-64A7-412B-84E0-41D5E424F93A}">
      <dgm:prSet/>
      <dgm:spPr/>
      <dgm:t>
        <a:bodyPr/>
        <a:lstStyle/>
        <a:p>
          <a:endParaRPr lang="en-US"/>
        </a:p>
      </dgm:t>
    </dgm:pt>
    <dgm:pt modelId="{1C05C148-DEED-4696-99AB-322300E892B3}" type="pres">
      <dgm:prSet presAssocID="{FA16CEED-C273-4D1F-A21C-008F591E7F67}" presName="composite" presStyleCnt="0">
        <dgm:presLayoutVars>
          <dgm:chMax val="1"/>
          <dgm:dir/>
          <dgm:resizeHandles val="exact"/>
        </dgm:presLayoutVars>
      </dgm:prSet>
      <dgm:spPr/>
    </dgm:pt>
    <dgm:pt modelId="{671F9C92-3D76-404A-83D0-FB2B400FBB16}" type="pres">
      <dgm:prSet presAssocID="{FA16CEED-C273-4D1F-A21C-008F591E7F67}" presName="radial" presStyleCnt="0">
        <dgm:presLayoutVars>
          <dgm:animLvl val="ctr"/>
        </dgm:presLayoutVars>
      </dgm:prSet>
      <dgm:spPr/>
    </dgm:pt>
    <dgm:pt modelId="{99B8D19E-CDAF-405F-9D33-C9CCA1FE28B8}" type="pres">
      <dgm:prSet presAssocID="{D6773533-644E-4D3B-B919-360FC1F4696A}" presName="centerShape" presStyleLbl="vennNode1" presStyleIdx="0" presStyleCnt="6"/>
      <dgm:spPr/>
    </dgm:pt>
    <dgm:pt modelId="{AF0B5D36-ACB3-4C4C-A226-384FC7F8BC10}" type="pres">
      <dgm:prSet presAssocID="{6224379F-43B8-4F2A-A9E7-55EBDF3D597C}" presName="node" presStyleLbl="vennNode1" presStyleIdx="1" presStyleCnt="6" custScaleX="178285" custScaleY="107647">
        <dgm:presLayoutVars>
          <dgm:bulletEnabled val="1"/>
        </dgm:presLayoutVars>
      </dgm:prSet>
      <dgm:spPr/>
    </dgm:pt>
    <dgm:pt modelId="{2A92D750-9ADE-4258-94EC-074E4C45AA48}" type="pres">
      <dgm:prSet presAssocID="{7A5E5351-2EFA-4859-920A-D780581E864B}" presName="node" presStyleLbl="vennNode1" presStyleIdx="2" presStyleCnt="6" custScaleX="178285" custScaleY="107647" custRadScaleRad="130055" custRadScaleInc="12718">
        <dgm:presLayoutVars>
          <dgm:bulletEnabled val="1"/>
        </dgm:presLayoutVars>
      </dgm:prSet>
      <dgm:spPr/>
    </dgm:pt>
    <dgm:pt modelId="{54A0A1A9-0D79-410A-8963-AFC64FD7AD0E}" type="pres">
      <dgm:prSet presAssocID="{8A5C3110-336E-4AC7-AA73-39E669B26596}" presName="node" presStyleLbl="vennNode1" presStyleIdx="3" presStyleCnt="6" custScaleX="178285" custScaleY="107647" custRadScaleRad="108822" custRadScaleInc="-8800">
        <dgm:presLayoutVars>
          <dgm:bulletEnabled val="1"/>
        </dgm:presLayoutVars>
      </dgm:prSet>
      <dgm:spPr/>
    </dgm:pt>
    <dgm:pt modelId="{5700B36B-E52A-48C9-A9C6-3C6B25ADABA9}" type="pres">
      <dgm:prSet presAssocID="{E3A2566B-C97D-4F4D-9441-DA0FC3A41632}" presName="node" presStyleLbl="vennNode1" presStyleIdx="4" presStyleCnt="6" custScaleX="178285" custScaleY="107647" custRadScaleRad="112568" custRadScaleInc="11651">
        <dgm:presLayoutVars>
          <dgm:bulletEnabled val="1"/>
        </dgm:presLayoutVars>
      </dgm:prSet>
      <dgm:spPr/>
    </dgm:pt>
    <dgm:pt modelId="{03BF36AC-E73E-4A5A-B7C3-CB6F4B28016B}" type="pres">
      <dgm:prSet presAssocID="{6F7A1A34-A9AE-4DCB-BAC5-E90640BB9FC5}" presName="node" presStyleLbl="vennNode1" presStyleIdx="5" presStyleCnt="6" custScaleX="178285" custScaleY="107647" custRadScaleRad="134937" custRadScaleInc="-12531">
        <dgm:presLayoutVars>
          <dgm:bulletEnabled val="1"/>
        </dgm:presLayoutVars>
      </dgm:prSet>
      <dgm:spPr/>
    </dgm:pt>
  </dgm:ptLst>
  <dgm:cxnLst>
    <dgm:cxn modelId="{E1975C12-D122-47DE-BE28-59733CF40F36}" srcId="{D6773533-644E-4D3B-B919-360FC1F4696A}" destId="{6224379F-43B8-4F2A-A9E7-55EBDF3D597C}" srcOrd="0" destOrd="0" parTransId="{6236E326-E38D-454B-B5F4-B4B22A1C93EB}" sibTransId="{2E9CFB9A-43AE-4DFD-BFDE-2286998F289B}"/>
    <dgm:cxn modelId="{0DB76F14-1C36-4DFD-8CD8-6A44271A3A5E}" type="presOf" srcId="{8A5C3110-336E-4AC7-AA73-39E669B26596}" destId="{54A0A1A9-0D79-410A-8963-AFC64FD7AD0E}" srcOrd="0" destOrd="0" presId="urn:microsoft.com/office/officeart/2005/8/layout/radial3"/>
    <dgm:cxn modelId="{B912D916-7321-4684-A24E-AEE00617A155}" type="presOf" srcId="{D6773533-644E-4D3B-B919-360FC1F4696A}" destId="{99B8D19E-CDAF-405F-9D33-C9CCA1FE28B8}" srcOrd="0" destOrd="0" presId="urn:microsoft.com/office/officeart/2005/8/layout/radial3"/>
    <dgm:cxn modelId="{A9C7D73E-3361-4A3F-9946-EFF24E3E3094}" srcId="{D6773533-644E-4D3B-B919-360FC1F4696A}" destId="{6F7A1A34-A9AE-4DCB-BAC5-E90640BB9FC5}" srcOrd="4" destOrd="0" parTransId="{8AE32B1A-F725-4E03-8F48-6A103CE612BA}" sibTransId="{E39961BB-C94C-40BC-AC2C-983964E5B39A}"/>
    <dgm:cxn modelId="{8C294B5D-D331-47D2-BE22-9CA17B45407B}" srcId="{D6773533-644E-4D3B-B919-360FC1F4696A}" destId="{7A5E5351-2EFA-4859-920A-D780581E864B}" srcOrd="1" destOrd="0" parTransId="{7F52040A-573A-40D0-A82C-A5843DAEC7AF}" sibTransId="{C1E532F2-6422-429C-AE65-9C74326475A9}"/>
    <dgm:cxn modelId="{B36B4D5F-2DBB-4B92-8E32-7702237A7E65}" srcId="{FA16CEED-C273-4D1F-A21C-008F591E7F67}" destId="{D6773533-644E-4D3B-B919-360FC1F4696A}" srcOrd="0" destOrd="0" parTransId="{785DFC40-6A10-4F2E-93DD-B15C384C68D5}" sibTransId="{45D66C51-4E64-4AB8-8FF4-72019CDD6635}"/>
    <dgm:cxn modelId="{3F005363-D566-4BF3-AB0C-0D4018E1C5AD}" type="presOf" srcId="{FA16CEED-C273-4D1F-A21C-008F591E7F67}" destId="{1C05C148-DEED-4696-99AB-322300E892B3}" srcOrd="0" destOrd="0" presId="urn:microsoft.com/office/officeart/2005/8/layout/radial3"/>
    <dgm:cxn modelId="{F8A6C691-ACEA-48A7-B050-8BFE4529502E}" srcId="{D6773533-644E-4D3B-B919-360FC1F4696A}" destId="{E3A2566B-C97D-4F4D-9441-DA0FC3A41632}" srcOrd="3" destOrd="0" parTransId="{E8877584-33A0-4EE7-8B6E-865199AB89C5}" sibTransId="{EB77CF9F-E33B-44D3-A7A1-F2FF3AEF5E28}"/>
    <dgm:cxn modelId="{112CC791-33FD-45EA-98FA-CB51E22860DE}" type="presOf" srcId="{7A5E5351-2EFA-4859-920A-D780581E864B}" destId="{2A92D750-9ADE-4258-94EC-074E4C45AA48}" srcOrd="0" destOrd="0" presId="urn:microsoft.com/office/officeart/2005/8/layout/radial3"/>
    <dgm:cxn modelId="{F2E8ACA5-8622-45B8-B34D-2AA62A2859FD}" srcId="{FA16CEED-C273-4D1F-A21C-008F591E7F67}" destId="{CC8AAA5B-860C-4D61-AD8A-64BF61902E42}" srcOrd="1" destOrd="0" parTransId="{84343F1B-E04E-4994-9EFE-AA6D08992714}" sibTransId="{A92E694B-94C5-43FA-99CB-A9CED96D8174}"/>
    <dgm:cxn modelId="{380EAEB5-64A7-412B-84E0-41D5E424F93A}" srcId="{D6773533-644E-4D3B-B919-360FC1F4696A}" destId="{8A5C3110-336E-4AC7-AA73-39E669B26596}" srcOrd="2" destOrd="0" parTransId="{965E6627-6BFF-4F16-A12A-87AC294D1E05}" sibTransId="{5696EF55-79B1-4073-8BD4-57BE45B4E803}"/>
    <dgm:cxn modelId="{7991D5C6-FE53-4340-96FC-0B42CF023597}" type="presOf" srcId="{E3A2566B-C97D-4F4D-9441-DA0FC3A41632}" destId="{5700B36B-E52A-48C9-A9C6-3C6B25ADABA9}" srcOrd="0" destOrd="0" presId="urn:microsoft.com/office/officeart/2005/8/layout/radial3"/>
    <dgm:cxn modelId="{6C666AC8-C336-42DC-8689-3BAB792B6773}" type="presOf" srcId="{6224379F-43B8-4F2A-A9E7-55EBDF3D597C}" destId="{AF0B5D36-ACB3-4C4C-A226-384FC7F8BC10}" srcOrd="0" destOrd="0" presId="urn:microsoft.com/office/officeart/2005/8/layout/radial3"/>
    <dgm:cxn modelId="{88886ACC-9C42-452B-B3A6-CC78F08FE1BC}" type="presOf" srcId="{6F7A1A34-A9AE-4DCB-BAC5-E90640BB9FC5}" destId="{03BF36AC-E73E-4A5A-B7C3-CB6F4B28016B}" srcOrd="0" destOrd="0" presId="urn:microsoft.com/office/officeart/2005/8/layout/radial3"/>
    <dgm:cxn modelId="{35EF00C0-990F-4224-99A9-888ACC562287}" type="presParOf" srcId="{1C05C148-DEED-4696-99AB-322300E892B3}" destId="{671F9C92-3D76-404A-83D0-FB2B400FBB16}" srcOrd="0" destOrd="0" presId="urn:microsoft.com/office/officeart/2005/8/layout/radial3"/>
    <dgm:cxn modelId="{8D994BD7-4B23-49A5-982D-76B1289E51FF}" type="presParOf" srcId="{671F9C92-3D76-404A-83D0-FB2B400FBB16}" destId="{99B8D19E-CDAF-405F-9D33-C9CCA1FE28B8}" srcOrd="0" destOrd="0" presId="urn:microsoft.com/office/officeart/2005/8/layout/radial3"/>
    <dgm:cxn modelId="{C07876F0-3555-4D0A-8985-8B4CD1FBCF49}" type="presParOf" srcId="{671F9C92-3D76-404A-83D0-FB2B400FBB16}" destId="{AF0B5D36-ACB3-4C4C-A226-384FC7F8BC10}" srcOrd="1" destOrd="0" presId="urn:microsoft.com/office/officeart/2005/8/layout/radial3"/>
    <dgm:cxn modelId="{9C2D6EA3-E0BE-4B57-B443-3C8AB47525CA}" type="presParOf" srcId="{671F9C92-3D76-404A-83D0-FB2B400FBB16}" destId="{2A92D750-9ADE-4258-94EC-074E4C45AA48}" srcOrd="2" destOrd="0" presId="urn:microsoft.com/office/officeart/2005/8/layout/radial3"/>
    <dgm:cxn modelId="{7E751CC5-FDC8-436F-9862-815DD9D59269}" type="presParOf" srcId="{671F9C92-3D76-404A-83D0-FB2B400FBB16}" destId="{54A0A1A9-0D79-410A-8963-AFC64FD7AD0E}" srcOrd="3" destOrd="0" presId="urn:microsoft.com/office/officeart/2005/8/layout/radial3"/>
    <dgm:cxn modelId="{1277542A-5403-4957-9394-30900D5F2917}" type="presParOf" srcId="{671F9C92-3D76-404A-83D0-FB2B400FBB16}" destId="{5700B36B-E52A-48C9-A9C6-3C6B25ADABA9}" srcOrd="4" destOrd="0" presId="urn:microsoft.com/office/officeart/2005/8/layout/radial3"/>
    <dgm:cxn modelId="{A90E4487-5944-4A0C-B703-D488F1ADD876}" type="presParOf" srcId="{671F9C92-3D76-404A-83D0-FB2B400FBB16}" destId="{03BF36AC-E73E-4A5A-B7C3-CB6F4B28016B}" srcOrd="5"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l-GR" dirty="0">
              <a:solidFill>
                <a:schemeClr val="tx1">
                  <a:lumMod val="75000"/>
                  <a:lumOff val="25000"/>
                </a:schemeClr>
              </a:solidFill>
            </a:rPr>
            <a:t>Ποιος</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l-GR" sz="1900" dirty="0">
              <a:solidFill>
                <a:schemeClr val="tx1">
                  <a:lumMod val="75000"/>
                  <a:lumOff val="25000"/>
                </a:schemeClr>
              </a:solidFill>
            </a:rPr>
            <a:t>Επαγγελματίες πρώτης γραμμής</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l-GR" dirty="0">
              <a:solidFill>
                <a:schemeClr val="tx1">
                  <a:lumMod val="75000"/>
                  <a:lumOff val="25000"/>
                </a:schemeClr>
              </a:solidFill>
            </a:rPr>
            <a:t>Τι</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l-GR" sz="1600" dirty="0">
              <a:solidFill>
                <a:schemeClr val="tx1">
                  <a:lumMod val="75000"/>
                  <a:lumOff val="25000"/>
                </a:schemeClr>
              </a:solidFill>
            </a:rPr>
            <a:t>Πλαίσιο ριζοσπαστικοποίησης</a:t>
          </a:r>
          <a:endParaRPr lang="en-GB" sz="16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l-GR" sz="1600" dirty="0">
              <a:solidFill>
                <a:schemeClr val="tx1">
                  <a:lumMod val="75000"/>
                  <a:lumOff val="25000"/>
                </a:schemeClr>
              </a:solidFill>
            </a:rPr>
            <a:t>Ασκήσεις και προσομοιώσεις</a:t>
          </a:r>
          <a:endParaRPr lang="en-GB" sz="16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l-GR" dirty="0">
              <a:solidFill>
                <a:schemeClr val="tx1">
                  <a:lumMod val="75000"/>
                  <a:lumOff val="25000"/>
                </a:schemeClr>
              </a:solidFill>
            </a:rPr>
            <a:t>Πώς</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l-GR" dirty="0">
              <a:solidFill>
                <a:schemeClr val="tx1">
                  <a:lumMod val="75000"/>
                  <a:lumOff val="25000"/>
                </a:schemeClr>
              </a:solidFill>
            </a:rPr>
            <a:t>Γνώση</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l-GR" dirty="0">
              <a:solidFill>
                <a:schemeClr val="tx1">
                  <a:lumMod val="75000"/>
                  <a:lumOff val="25000"/>
                </a:schemeClr>
              </a:solidFill>
            </a:rPr>
            <a:t>Εξάσκηση δεξιοτήτων</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l-GR" dirty="0">
              <a:solidFill>
                <a:schemeClr val="tx1">
                  <a:lumMod val="75000"/>
                  <a:lumOff val="25000"/>
                </a:schemeClr>
              </a:solidFill>
            </a:rPr>
            <a:t>Αποτέλεσμα</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l-GR" dirty="0">
              <a:solidFill>
                <a:schemeClr val="tx1">
                  <a:lumMod val="75000"/>
                  <a:lumOff val="25000"/>
                </a:schemeClr>
              </a:solidFill>
            </a:rPr>
            <a:t>Αναγνώριση σημαδιών</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l-GR" dirty="0">
              <a:solidFill>
                <a:schemeClr val="tx1">
                  <a:lumMod val="75000"/>
                  <a:lumOff val="25000"/>
                </a:schemeClr>
              </a:solidFill>
            </a:rPr>
            <a:t>Δεξιότητες διαχείρισης θυμού</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001C79-3885-4A94-B5E3-4D6836C0E203}" type="doc">
      <dgm:prSet loTypeId="urn:microsoft.com/office/officeart/2005/8/layout/venn1" loCatId="relationship" qsTypeId="urn:microsoft.com/office/officeart/2005/8/quickstyle/simple2" qsCatId="simple" csTypeId="urn:microsoft.com/office/officeart/2005/8/colors/accent4_2" csCatId="accent4" phldr="1"/>
      <dgm:spPr/>
    </dgm:pt>
    <dgm:pt modelId="{925941C5-F819-443B-B5FA-64A1EEDD0C36}">
      <dgm:prSet phldrT="[Tekst]"/>
      <dgm:spPr/>
      <dgm:t>
        <a:bodyPr/>
        <a:lstStyle/>
        <a:p>
          <a:r>
            <a:rPr lang="el-GR" dirty="0"/>
            <a:t>Εσωτερική ταυτότητα</a:t>
          </a:r>
          <a:endParaRPr lang="en-GB" dirty="0"/>
        </a:p>
      </dgm:t>
    </dgm:pt>
    <dgm:pt modelId="{9C4E13C5-673F-4D3F-85E6-2F39A8AB2170}" type="parTrans" cxnId="{199A0010-39B8-490F-B001-0904E6A3B826}">
      <dgm:prSet/>
      <dgm:spPr/>
      <dgm:t>
        <a:bodyPr/>
        <a:lstStyle/>
        <a:p>
          <a:endParaRPr lang="en-GB"/>
        </a:p>
      </dgm:t>
    </dgm:pt>
    <dgm:pt modelId="{2A26F1AF-886E-43EA-AC5E-1ACB1F9B9729}" type="sibTrans" cxnId="{199A0010-39B8-490F-B001-0904E6A3B826}">
      <dgm:prSet/>
      <dgm:spPr/>
      <dgm:t>
        <a:bodyPr/>
        <a:lstStyle/>
        <a:p>
          <a:endParaRPr lang="en-GB"/>
        </a:p>
      </dgm:t>
    </dgm:pt>
    <dgm:pt modelId="{A3A93CB9-F726-4FD5-A156-8A1C23B81563}">
      <dgm:prSet phldrT="[Tekst]"/>
      <dgm:spPr/>
      <dgm:t>
        <a:bodyPr/>
        <a:lstStyle/>
        <a:p>
          <a:r>
            <a:rPr lang="el-GR" dirty="0"/>
            <a:t>Εξωτερική ταυτότητα</a:t>
          </a:r>
          <a:endParaRPr lang="en-GB" dirty="0"/>
        </a:p>
      </dgm:t>
    </dgm:pt>
    <dgm:pt modelId="{50CC28C3-E3ED-420D-B6C8-60DD2FD2B216}" type="parTrans" cxnId="{2E358F73-6CA0-433F-9276-B42DE73DAB52}">
      <dgm:prSet/>
      <dgm:spPr/>
      <dgm:t>
        <a:bodyPr/>
        <a:lstStyle/>
        <a:p>
          <a:endParaRPr lang="en-GB"/>
        </a:p>
      </dgm:t>
    </dgm:pt>
    <dgm:pt modelId="{CFFBF3DB-45B0-4C8D-9371-FC90ED16BB40}" type="sibTrans" cxnId="{2E358F73-6CA0-433F-9276-B42DE73DAB52}">
      <dgm:prSet/>
      <dgm:spPr/>
      <dgm:t>
        <a:bodyPr/>
        <a:lstStyle/>
        <a:p>
          <a:endParaRPr lang="en-GB"/>
        </a:p>
      </dgm:t>
    </dgm:pt>
    <dgm:pt modelId="{6C70655E-4D24-48C0-87B8-35D407BDEF8F}" type="pres">
      <dgm:prSet presAssocID="{1B001C79-3885-4A94-B5E3-4D6836C0E203}" presName="compositeShape" presStyleCnt="0">
        <dgm:presLayoutVars>
          <dgm:chMax val="7"/>
          <dgm:dir/>
          <dgm:resizeHandles val="exact"/>
        </dgm:presLayoutVars>
      </dgm:prSet>
      <dgm:spPr/>
    </dgm:pt>
    <dgm:pt modelId="{E84B3A34-9B99-40BE-BF16-13442021F0DB}" type="pres">
      <dgm:prSet presAssocID="{925941C5-F819-443B-B5FA-64A1EEDD0C36}" presName="circ1" presStyleLbl="vennNode1" presStyleIdx="0" presStyleCnt="2"/>
      <dgm:spPr/>
    </dgm:pt>
    <dgm:pt modelId="{C0294074-ABD1-4891-B4C6-AEF73E181EFE}" type="pres">
      <dgm:prSet presAssocID="{925941C5-F819-443B-B5FA-64A1EEDD0C36}" presName="circ1Tx" presStyleLbl="revTx" presStyleIdx="0" presStyleCnt="0">
        <dgm:presLayoutVars>
          <dgm:chMax val="0"/>
          <dgm:chPref val="0"/>
          <dgm:bulletEnabled val="1"/>
        </dgm:presLayoutVars>
      </dgm:prSet>
      <dgm:spPr/>
    </dgm:pt>
    <dgm:pt modelId="{30D752B7-372C-480B-9860-730BE3ED62D7}" type="pres">
      <dgm:prSet presAssocID="{A3A93CB9-F726-4FD5-A156-8A1C23B81563}" presName="circ2" presStyleLbl="vennNode1" presStyleIdx="1" presStyleCnt="2"/>
      <dgm:spPr/>
    </dgm:pt>
    <dgm:pt modelId="{AFFFCFE8-D653-43E6-B601-08CBD8F01952}" type="pres">
      <dgm:prSet presAssocID="{A3A93CB9-F726-4FD5-A156-8A1C23B81563}" presName="circ2Tx" presStyleLbl="revTx" presStyleIdx="0" presStyleCnt="0">
        <dgm:presLayoutVars>
          <dgm:chMax val="0"/>
          <dgm:chPref val="0"/>
          <dgm:bulletEnabled val="1"/>
        </dgm:presLayoutVars>
      </dgm:prSet>
      <dgm:spPr/>
    </dgm:pt>
  </dgm:ptLst>
  <dgm:cxnLst>
    <dgm:cxn modelId="{199A0010-39B8-490F-B001-0904E6A3B826}" srcId="{1B001C79-3885-4A94-B5E3-4D6836C0E203}" destId="{925941C5-F819-443B-B5FA-64A1EEDD0C36}" srcOrd="0" destOrd="0" parTransId="{9C4E13C5-673F-4D3F-85E6-2F39A8AB2170}" sibTransId="{2A26F1AF-886E-43EA-AC5E-1ACB1F9B9729}"/>
    <dgm:cxn modelId="{C0008A14-1C65-442A-9CD9-C45FE4AA5C6A}" type="presOf" srcId="{A3A93CB9-F726-4FD5-A156-8A1C23B81563}" destId="{AFFFCFE8-D653-43E6-B601-08CBD8F01952}" srcOrd="1" destOrd="0" presId="urn:microsoft.com/office/officeart/2005/8/layout/venn1"/>
    <dgm:cxn modelId="{55ED4363-80D9-41F1-86DF-09E45AABBD40}" type="presOf" srcId="{925941C5-F819-443B-B5FA-64A1EEDD0C36}" destId="{E84B3A34-9B99-40BE-BF16-13442021F0DB}" srcOrd="0" destOrd="0" presId="urn:microsoft.com/office/officeart/2005/8/layout/venn1"/>
    <dgm:cxn modelId="{E7936145-B503-42A8-96CD-CB1E9213EE1A}" type="presOf" srcId="{1B001C79-3885-4A94-B5E3-4D6836C0E203}" destId="{6C70655E-4D24-48C0-87B8-35D407BDEF8F}" srcOrd="0" destOrd="0" presId="urn:microsoft.com/office/officeart/2005/8/layout/venn1"/>
    <dgm:cxn modelId="{2E358F73-6CA0-433F-9276-B42DE73DAB52}" srcId="{1B001C79-3885-4A94-B5E3-4D6836C0E203}" destId="{A3A93CB9-F726-4FD5-A156-8A1C23B81563}" srcOrd="1" destOrd="0" parTransId="{50CC28C3-E3ED-420D-B6C8-60DD2FD2B216}" sibTransId="{CFFBF3DB-45B0-4C8D-9371-FC90ED16BB40}"/>
    <dgm:cxn modelId="{5CE9F584-D4B9-401C-AA76-02431908B79A}" type="presOf" srcId="{925941C5-F819-443B-B5FA-64A1EEDD0C36}" destId="{C0294074-ABD1-4891-B4C6-AEF73E181EFE}" srcOrd="1" destOrd="0" presId="urn:microsoft.com/office/officeart/2005/8/layout/venn1"/>
    <dgm:cxn modelId="{AD45C8A1-12CC-4C44-9B60-D2FA0E864608}" type="presOf" srcId="{A3A93CB9-F726-4FD5-A156-8A1C23B81563}" destId="{30D752B7-372C-480B-9860-730BE3ED62D7}" srcOrd="0" destOrd="0" presId="urn:microsoft.com/office/officeart/2005/8/layout/venn1"/>
    <dgm:cxn modelId="{FF9D905F-15E3-44AF-B596-AA946B30C7F5}" type="presParOf" srcId="{6C70655E-4D24-48C0-87B8-35D407BDEF8F}" destId="{E84B3A34-9B99-40BE-BF16-13442021F0DB}" srcOrd="0" destOrd="0" presId="urn:microsoft.com/office/officeart/2005/8/layout/venn1"/>
    <dgm:cxn modelId="{4E10EC16-529C-4ADF-906A-0B70A652F61E}" type="presParOf" srcId="{6C70655E-4D24-48C0-87B8-35D407BDEF8F}" destId="{C0294074-ABD1-4891-B4C6-AEF73E181EFE}" srcOrd="1" destOrd="0" presId="urn:microsoft.com/office/officeart/2005/8/layout/venn1"/>
    <dgm:cxn modelId="{B30770C3-9B05-463D-A2DE-988B6A08787F}" type="presParOf" srcId="{6C70655E-4D24-48C0-87B8-35D407BDEF8F}" destId="{30D752B7-372C-480B-9860-730BE3ED62D7}" srcOrd="2" destOrd="0" presId="urn:microsoft.com/office/officeart/2005/8/layout/venn1"/>
    <dgm:cxn modelId="{3D63EFF8-474C-4657-A74D-9CBB1E4E3B24}" type="presParOf" srcId="{6C70655E-4D24-48C0-87B8-35D407BDEF8F}" destId="{AFFFCFE8-D653-43E6-B601-08CBD8F0195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l-GR" dirty="0">
              <a:solidFill>
                <a:schemeClr val="tx1">
                  <a:lumMod val="75000"/>
                  <a:lumOff val="25000"/>
                </a:schemeClr>
              </a:solidFill>
            </a:rPr>
            <a:t>Ποιος</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l-GR" sz="1800" dirty="0">
              <a:solidFill>
                <a:schemeClr val="tx1">
                  <a:lumMod val="75000"/>
                  <a:lumOff val="25000"/>
                </a:schemeClr>
              </a:solidFill>
            </a:rPr>
            <a:t>Επαγγελματίες πρώτης γραμμής</a:t>
          </a:r>
          <a:endParaRPr lang="en-GB" sz="18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l-GR" dirty="0">
              <a:solidFill>
                <a:schemeClr val="tx1">
                  <a:lumMod val="75000"/>
                  <a:lumOff val="25000"/>
                </a:schemeClr>
              </a:solidFill>
            </a:rPr>
            <a:t>Τι</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l-GR" sz="1800" dirty="0">
              <a:solidFill>
                <a:schemeClr val="tx1">
                  <a:lumMod val="75000"/>
                  <a:lumOff val="25000"/>
                </a:schemeClr>
              </a:solidFill>
            </a:rPr>
            <a:t>Πλαίσιο ριζοσπαστικοποίησης</a:t>
          </a:r>
          <a:endParaRPr lang="en-GB" sz="18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l-GR" sz="1800" dirty="0">
              <a:solidFill>
                <a:schemeClr val="tx1">
                  <a:lumMod val="75000"/>
                  <a:lumOff val="25000"/>
                </a:schemeClr>
              </a:solidFill>
            </a:rPr>
            <a:t>Ασκήσεις και προσομοιώσεις</a:t>
          </a:r>
          <a:endParaRPr lang="en-GB" sz="18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l-GR" dirty="0">
              <a:solidFill>
                <a:schemeClr val="tx1">
                  <a:lumMod val="75000"/>
                  <a:lumOff val="25000"/>
                </a:schemeClr>
              </a:solidFill>
            </a:rPr>
            <a:t>Πώς</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l-GR" sz="1800" dirty="0">
              <a:solidFill>
                <a:schemeClr val="tx1">
                  <a:lumMod val="75000"/>
                  <a:lumOff val="25000"/>
                </a:schemeClr>
              </a:solidFill>
            </a:rPr>
            <a:t>Γνώση</a:t>
          </a:r>
          <a:endParaRPr lang="en-GB" sz="1800"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el-GR" sz="1800" dirty="0">
              <a:solidFill>
                <a:schemeClr val="tx1">
                  <a:lumMod val="75000"/>
                  <a:lumOff val="25000"/>
                </a:schemeClr>
              </a:solidFill>
            </a:rPr>
            <a:t>Εξάσκηση δεξιοτήτων</a:t>
          </a:r>
          <a:endParaRPr lang="en-GB" sz="1800"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l-GR" dirty="0">
              <a:solidFill>
                <a:schemeClr val="tx1">
                  <a:lumMod val="75000"/>
                  <a:lumOff val="25000"/>
                </a:schemeClr>
              </a:solidFill>
            </a:rPr>
            <a:t>Αποτέλεσμα</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l-GR" sz="1800" dirty="0">
              <a:solidFill>
                <a:schemeClr val="tx1">
                  <a:lumMod val="75000"/>
                  <a:lumOff val="25000"/>
                </a:schemeClr>
              </a:solidFill>
            </a:rPr>
            <a:t>Αναγνώριση σημαδιών</a:t>
          </a:r>
          <a:endParaRPr lang="en-GB" sz="18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el-GR" sz="1800" dirty="0">
              <a:solidFill>
                <a:schemeClr val="tx1">
                  <a:lumMod val="75000"/>
                  <a:lumOff val="25000"/>
                </a:schemeClr>
              </a:solidFill>
            </a:rPr>
            <a:t>Αντιμετώπιση δυσλειτουργικών αφηγήσεων</a:t>
          </a:r>
          <a:endParaRPr lang="en-GB" sz="1800"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ScaleY="110475"/>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custScaleX="100839" custScaleY="84220"/>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custScaleY="116139"/>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l-GR" dirty="0">
              <a:solidFill>
                <a:schemeClr val="tx1">
                  <a:lumMod val="75000"/>
                  <a:lumOff val="25000"/>
                </a:schemeClr>
              </a:solidFill>
            </a:rPr>
            <a:t>Ποιος</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l-GR" sz="1900" dirty="0">
              <a:solidFill>
                <a:schemeClr val="tx1">
                  <a:lumMod val="75000"/>
                  <a:lumOff val="25000"/>
                </a:schemeClr>
              </a:solidFill>
            </a:rPr>
            <a:t>Επαγγελματίες πρώτης γραμμής</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l-GR" dirty="0">
              <a:solidFill>
                <a:schemeClr val="tx1">
                  <a:lumMod val="75000"/>
                  <a:lumOff val="25000"/>
                </a:schemeClr>
              </a:solidFill>
            </a:rPr>
            <a:t>Τι</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l-GR" sz="1900" dirty="0">
              <a:solidFill>
                <a:schemeClr val="tx1">
                  <a:lumMod val="75000"/>
                  <a:lumOff val="25000"/>
                </a:schemeClr>
              </a:solidFill>
            </a:rPr>
            <a:t>Πλαίσιο ριζοσπαστικοποίησης</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l-GR" sz="1900" dirty="0">
              <a:solidFill>
                <a:schemeClr val="tx1">
                  <a:lumMod val="75000"/>
                  <a:lumOff val="25000"/>
                </a:schemeClr>
              </a:solidFill>
            </a:rPr>
            <a:t>Ασκήσεις και προσομοιώσεις</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l-GR" dirty="0">
              <a:solidFill>
                <a:schemeClr val="tx1">
                  <a:lumMod val="75000"/>
                  <a:lumOff val="25000"/>
                </a:schemeClr>
              </a:solidFill>
            </a:rPr>
            <a:t>Πώς</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l-GR" dirty="0">
              <a:solidFill>
                <a:schemeClr val="tx1">
                  <a:lumMod val="75000"/>
                  <a:lumOff val="25000"/>
                </a:schemeClr>
              </a:solidFill>
            </a:rPr>
            <a:t>Γνώση</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l-GR" dirty="0">
              <a:solidFill>
                <a:schemeClr val="tx1">
                  <a:lumMod val="75000"/>
                  <a:lumOff val="25000"/>
                </a:schemeClr>
              </a:solidFill>
            </a:rPr>
            <a:t>Εξάσκηση δεξιοτήτων</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l-GR" dirty="0">
              <a:solidFill>
                <a:schemeClr val="tx1">
                  <a:lumMod val="75000"/>
                  <a:lumOff val="25000"/>
                </a:schemeClr>
              </a:solidFill>
            </a:rPr>
            <a:t>Αποτέλεσμα</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l-GR" dirty="0">
              <a:solidFill>
                <a:schemeClr val="tx1">
                  <a:lumMod val="75000"/>
                  <a:lumOff val="25000"/>
                </a:schemeClr>
              </a:solidFill>
            </a:rPr>
            <a:t>Αναγνώριση σημαδιών</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l-GR" dirty="0">
              <a:solidFill>
                <a:schemeClr val="tx1">
                  <a:lumMod val="75000"/>
                  <a:lumOff val="25000"/>
                </a:schemeClr>
              </a:solidFill>
            </a:rPr>
            <a:t>Δεξιότητες Διαλόγου</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ScaleY="110475"/>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custScaleY="76620"/>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D19E-CDAF-405F-9D33-C9CCA1FE28B8}">
      <dsp:nvSpPr>
        <dsp:cNvPr id="0" name=""/>
        <dsp:cNvSpPr/>
      </dsp:nvSpPr>
      <dsp:spPr>
        <a:xfrm>
          <a:off x="2724708" y="1002113"/>
          <a:ext cx="2322983" cy="2322983"/>
        </a:xfrm>
        <a:prstGeom prst="ellipse">
          <a:avLst/>
        </a:prstGeom>
        <a:solidFill>
          <a:schemeClr val="bg1"/>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3064901" y="1342306"/>
        <a:ext cx="1642597" cy="1642597"/>
      </dsp:txXfrm>
    </dsp:sp>
    <dsp:sp modelId="{AF0B5D36-ACB3-4C4C-A226-384FC7F8BC10}">
      <dsp:nvSpPr>
        <dsp:cNvPr id="0" name=""/>
        <dsp:cNvSpPr/>
      </dsp:nvSpPr>
      <dsp:spPr>
        <a:xfrm>
          <a:off x="2850817" y="27259"/>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t>Φυσική και αυτόματη αντίδραση</a:t>
          </a:r>
          <a:endParaRPr lang="en-US" sz="1600" b="1" kern="1200" dirty="0"/>
        </a:p>
      </dsp:txBody>
      <dsp:txXfrm>
        <a:off x="3154074" y="210363"/>
        <a:ext cx="1464251" cy="884103"/>
      </dsp:txXfrm>
    </dsp:sp>
    <dsp:sp modelId="{2A92D750-9ADE-4258-94EC-074E4C45AA48}">
      <dsp:nvSpPr>
        <dsp:cNvPr id="0" name=""/>
        <dsp:cNvSpPr/>
      </dsp:nvSpPr>
      <dsp:spPr>
        <a:xfrm>
          <a:off x="4792833" y="1236316"/>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t>Θεμελιώδες αλλά συχνά και δευτερεύον συναίσθημα</a:t>
          </a:r>
          <a:endParaRPr lang="en-US" sz="1600" b="1" kern="1200" dirty="0"/>
        </a:p>
      </dsp:txBody>
      <dsp:txXfrm>
        <a:off x="5096090" y="1419420"/>
        <a:ext cx="1464251" cy="884103"/>
      </dsp:txXfrm>
    </dsp:sp>
    <dsp:sp modelId="{54A0A1A9-0D79-410A-8963-AFC64FD7AD0E}">
      <dsp:nvSpPr>
        <dsp:cNvPr id="0" name=""/>
        <dsp:cNvSpPr/>
      </dsp:nvSpPr>
      <dsp:spPr>
        <a:xfrm>
          <a:off x="3958355" y="2754083"/>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t>Άμεση έναντι χρόνιας</a:t>
          </a:r>
          <a:endParaRPr lang="en-US" sz="1600" b="1" kern="1200" dirty="0"/>
        </a:p>
      </dsp:txBody>
      <dsp:txXfrm>
        <a:off x="4261612" y="2937187"/>
        <a:ext cx="1464251" cy="884103"/>
      </dsp:txXfrm>
    </dsp:sp>
    <dsp:sp modelId="{5700B36B-E52A-48C9-A9C6-3C6B25ADABA9}">
      <dsp:nvSpPr>
        <dsp:cNvPr id="0" name=""/>
        <dsp:cNvSpPr/>
      </dsp:nvSpPr>
      <dsp:spPr>
        <a:xfrm>
          <a:off x="1660847" y="2754085"/>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Push factor</a:t>
          </a:r>
          <a:r>
            <a:rPr lang="el-GR" sz="1600" b="1" kern="1200" dirty="0"/>
            <a:t> – Παράγοντας ώθησης</a:t>
          </a:r>
          <a:endParaRPr lang="en-US" sz="1600" b="1" kern="1200" dirty="0"/>
        </a:p>
      </dsp:txBody>
      <dsp:txXfrm>
        <a:off x="1964104" y="2937189"/>
        <a:ext cx="1464251" cy="884103"/>
      </dsp:txXfrm>
    </dsp:sp>
    <dsp:sp modelId="{03BF36AC-E73E-4A5A-B7C3-CB6F4B28016B}">
      <dsp:nvSpPr>
        <dsp:cNvPr id="0" name=""/>
        <dsp:cNvSpPr/>
      </dsp:nvSpPr>
      <dsp:spPr>
        <a:xfrm>
          <a:off x="836643" y="1220240"/>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t>Η διαχείριση του είναι μια δεξιότητα
</a:t>
          </a:r>
          <a:endParaRPr lang="en-US" sz="1600" b="1" kern="1200" dirty="0"/>
        </a:p>
      </dsp:txBody>
      <dsp:txXfrm>
        <a:off x="1139900" y="1403344"/>
        <a:ext cx="1464251" cy="884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Ποιος</a:t>
          </a:r>
          <a:endParaRPr lang="en-GB" sz="37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Τι</a:t>
          </a:r>
          <a:endParaRPr lang="en-GB" sz="3700" kern="1200" dirty="0">
            <a:solidFill>
              <a:schemeClr val="tx1">
                <a:lumMod val="75000"/>
                <a:lumOff val="25000"/>
              </a:schemeClr>
            </a:solidFill>
          </a:endParaRP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Πώς</a:t>
          </a:r>
          <a:endParaRPr lang="en-GB" sz="37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l-GR" sz="3700" kern="1200" dirty="0">
              <a:solidFill>
                <a:schemeClr val="tx1">
                  <a:lumMod val="75000"/>
                  <a:lumOff val="25000"/>
                </a:schemeClr>
              </a:solidFill>
            </a:rPr>
            <a:t>Αποτέλεσμα</a:t>
          </a:r>
          <a:endParaRPr lang="en-GB" sz="37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Επαγγελματίες πρώτης γραμμής</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Πλαίσιο ριζοσπαστικοποίησης</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Ασκήσεις και προσομοιώσεις</a:t>
          </a:r>
          <a:endParaRPr lang="en-GB" sz="16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Γνώση</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Εξάσκηση δεξιοτήτων</a:t>
          </a:r>
          <a:endParaRPr lang="en-GB" sz="16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Αναγνώριση σημαδιών</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l-GR" sz="1600" kern="1200" dirty="0">
              <a:solidFill>
                <a:schemeClr val="tx1">
                  <a:lumMod val="75000"/>
                  <a:lumOff val="25000"/>
                </a:schemeClr>
              </a:solidFill>
            </a:rPr>
            <a:t>Δεξιότητες διαχείρισης θυμού</a:t>
          </a:r>
          <a:endParaRPr lang="en-GB" sz="1600" kern="1200" dirty="0">
            <a:solidFill>
              <a:schemeClr val="tx1">
                <a:lumMod val="75000"/>
                <a:lumOff val="25000"/>
              </a:schemeClr>
            </a:solidFill>
          </a:endParaRPr>
        </a:p>
      </dsp:txBody>
      <dsp:txXfrm>
        <a:off x="4888891" y="2556863"/>
        <a:ext cx="2883508" cy="852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A34-9B99-40BE-BF16-13442021F0DB}">
      <dsp:nvSpPr>
        <dsp:cNvPr id="0" name=""/>
        <dsp:cNvSpPr/>
      </dsp:nvSpPr>
      <dsp:spPr>
        <a:xfrm>
          <a:off x="94059" y="255279"/>
          <a:ext cx="2320123" cy="2320123"/>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l-GR" sz="2400" kern="1200" dirty="0"/>
            <a:t>Εσωτερική ταυτότητα</a:t>
          </a:r>
          <a:endParaRPr lang="en-GB" sz="2400" kern="1200" dirty="0"/>
        </a:p>
      </dsp:txBody>
      <dsp:txXfrm>
        <a:off x="418040" y="528871"/>
        <a:ext cx="1337728" cy="1772938"/>
      </dsp:txXfrm>
    </dsp:sp>
    <dsp:sp modelId="{30D752B7-372C-480B-9860-730BE3ED62D7}">
      <dsp:nvSpPr>
        <dsp:cNvPr id="0" name=""/>
        <dsp:cNvSpPr/>
      </dsp:nvSpPr>
      <dsp:spPr>
        <a:xfrm>
          <a:off x="1766219" y="255279"/>
          <a:ext cx="2320123" cy="2320123"/>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l-GR" sz="2400" kern="1200" dirty="0"/>
            <a:t>Εξωτερική ταυτότητα</a:t>
          </a:r>
          <a:endParaRPr lang="en-GB" sz="2400" kern="1200" dirty="0"/>
        </a:p>
      </dsp:txBody>
      <dsp:txXfrm>
        <a:off x="2424633" y="528871"/>
        <a:ext cx="1337728" cy="1772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12096"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2"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solidFill>
                <a:schemeClr val="tx1">
                  <a:lumMod val="75000"/>
                  <a:lumOff val="25000"/>
                </a:schemeClr>
              </a:solidFill>
            </a:rPr>
            <a:t>Ποιος</a:t>
          </a:r>
          <a:endParaRPr lang="en-GB" sz="3300" kern="1200" dirty="0">
            <a:solidFill>
              <a:schemeClr val="tx1">
                <a:lumMod val="75000"/>
                <a:lumOff val="25000"/>
              </a:schemeClr>
            </a:solidFill>
          </a:endParaRPr>
        </a:p>
      </dsp:txBody>
      <dsp:txXfrm>
        <a:off x="2005382" y="0"/>
        <a:ext cx="2883508" cy="852287"/>
      </dsp:txXfrm>
    </dsp:sp>
    <dsp:sp modelId="{6A1A59E2-BE9E-43A4-9D6E-8DFAC286AEA7}">
      <dsp:nvSpPr>
        <dsp:cNvPr id="0" name=""/>
        <dsp:cNvSpPr/>
      </dsp:nvSpPr>
      <dsp:spPr>
        <a:xfrm>
          <a:off x="514316"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1993286" y="697365"/>
          <a:ext cx="5767017" cy="3267784"/>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solidFill>
                <a:schemeClr val="tx1">
                  <a:lumMod val="75000"/>
                  <a:lumOff val="25000"/>
                </a:schemeClr>
              </a:solidFill>
            </a:rPr>
            <a:t>Τι</a:t>
          </a:r>
          <a:endParaRPr lang="en-GB" sz="3300" kern="1200" dirty="0">
            <a:solidFill>
              <a:schemeClr val="tx1">
                <a:lumMod val="75000"/>
                <a:lumOff val="25000"/>
              </a:schemeClr>
            </a:solidFill>
          </a:endParaRPr>
        </a:p>
      </dsp:txBody>
      <dsp:txXfrm>
        <a:off x="1993286" y="697365"/>
        <a:ext cx="2883508" cy="941564"/>
      </dsp:txXfrm>
    </dsp:sp>
    <dsp:sp modelId="{E23D1449-B424-46BB-B0E3-A988FB2BCD1F}">
      <dsp:nvSpPr>
        <dsp:cNvPr id="0" name=""/>
        <dsp:cNvSpPr/>
      </dsp:nvSpPr>
      <dsp:spPr>
        <a:xfrm>
          <a:off x="1040729"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1969094" y="1854889"/>
          <a:ext cx="5815402" cy="1604486"/>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solidFill>
                <a:schemeClr val="tx1">
                  <a:lumMod val="75000"/>
                  <a:lumOff val="25000"/>
                </a:schemeClr>
              </a:solidFill>
            </a:rPr>
            <a:t>Πώς</a:t>
          </a:r>
          <a:endParaRPr lang="en-GB" sz="3300" kern="1200" dirty="0">
            <a:solidFill>
              <a:schemeClr val="tx1">
                <a:lumMod val="75000"/>
                <a:lumOff val="25000"/>
              </a:schemeClr>
            </a:solidFill>
          </a:endParaRPr>
        </a:p>
      </dsp:txBody>
      <dsp:txXfrm>
        <a:off x="1969094" y="1854889"/>
        <a:ext cx="2907701" cy="717796"/>
      </dsp:txXfrm>
    </dsp:sp>
    <dsp:sp modelId="{BF653195-9924-4613-8F2D-729467B890E6}">
      <dsp:nvSpPr>
        <dsp:cNvPr id="0" name=""/>
        <dsp:cNvSpPr/>
      </dsp:nvSpPr>
      <dsp:spPr>
        <a:xfrm>
          <a:off x="1567142"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1993286" y="2488087"/>
          <a:ext cx="5767017" cy="989838"/>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solidFill>
                <a:schemeClr val="tx1">
                  <a:lumMod val="75000"/>
                  <a:lumOff val="25000"/>
                </a:schemeClr>
              </a:solidFill>
            </a:rPr>
            <a:t>Αποτέλεσμα</a:t>
          </a:r>
          <a:endParaRPr lang="en-GB" sz="3300" kern="1200" dirty="0">
            <a:solidFill>
              <a:schemeClr val="tx1">
                <a:lumMod val="75000"/>
                <a:lumOff val="25000"/>
              </a:schemeClr>
            </a:solidFill>
          </a:endParaRPr>
        </a:p>
      </dsp:txBody>
      <dsp:txXfrm>
        <a:off x="1993286" y="2488087"/>
        <a:ext cx="2883508" cy="989838"/>
      </dsp:txXfrm>
    </dsp:sp>
    <dsp:sp modelId="{A5906B98-203F-4988-B407-B8E2FB5B95EE}">
      <dsp:nvSpPr>
        <dsp:cNvPr id="0" name=""/>
        <dsp:cNvSpPr/>
      </dsp:nvSpPr>
      <dsp:spPr>
        <a:xfrm>
          <a:off x="4876795"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rPr>
            <a:t>Επαγγελματίες πρώτης γραμμής</a:t>
          </a:r>
          <a:endParaRPr lang="en-GB" sz="1800" kern="1200" dirty="0">
            <a:solidFill>
              <a:schemeClr val="tx1">
                <a:lumMod val="75000"/>
                <a:lumOff val="25000"/>
              </a:schemeClr>
            </a:solidFill>
          </a:endParaRPr>
        </a:p>
      </dsp:txBody>
      <dsp:txXfrm>
        <a:off x="4876795" y="0"/>
        <a:ext cx="2883508" cy="852287"/>
      </dsp:txXfrm>
    </dsp:sp>
    <dsp:sp modelId="{ED256798-062E-4140-9838-778B40B4133B}">
      <dsp:nvSpPr>
        <dsp:cNvPr id="0" name=""/>
        <dsp:cNvSpPr/>
      </dsp:nvSpPr>
      <dsp:spPr>
        <a:xfrm>
          <a:off x="4876795"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rPr>
            <a:t>Πλαίσιο ριζοσπαστικοποίησης</a:t>
          </a:r>
          <a:endParaRPr lang="en-GB"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rPr>
            <a:t>Ασκήσεις και προσομοιώσεις</a:t>
          </a:r>
          <a:endParaRPr lang="en-GB" sz="1800" kern="1200" dirty="0">
            <a:solidFill>
              <a:schemeClr val="tx1">
                <a:lumMod val="75000"/>
                <a:lumOff val="25000"/>
              </a:schemeClr>
            </a:solidFill>
          </a:endParaRPr>
        </a:p>
      </dsp:txBody>
      <dsp:txXfrm>
        <a:off x="4876795" y="852287"/>
        <a:ext cx="2883508" cy="852287"/>
      </dsp:txXfrm>
    </dsp:sp>
    <dsp:sp modelId="{72233991-9FDD-466B-8563-82B17F89AC0F}">
      <dsp:nvSpPr>
        <dsp:cNvPr id="0" name=""/>
        <dsp:cNvSpPr/>
      </dsp:nvSpPr>
      <dsp:spPr>
        <a:xfrm>
          <a:off x="4876795"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rPr>
            <a:t>Γνώση</a:t>
          </a:r>
          <a:endParaRPr lang="en-GB"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rPr>
            <a:t>Εξάσκηση δεξιοτήτων</a:t>
          </a:r>
          <a:endParaRPr lang="en-GB" sz="1800" kern="1200" dirty="0">
            <a:solidFill>
              <a:schemeClr val="tx1">
                <a:lumMod val="75000"/>
                <a:lumOff val="25000"/>
              </a:schemeClr>
            </a:solidFill>
          </a:endParaRPr>
        </a:p>
      </dsp:txBody>
      <dsp:txXfrm>
        <a:off x="4876795" y="1699922"/>
        <a:ext cx="2883508" cy="852287"/>
      </dsp:txXfrm>
    </dsp:sp>
    <dsp:sp modelId="{58607765-02B2-4957-A800-0D639B23EACD}">
      <dsp:nvSpPr>
        <dsp:cNvPr id="0" name=""/>
        <dsp:cNvSpPr/>
      </dsp:nvSpPr>
      <dsp:spPr>
        <a:xfrm>
          <a:off x="4876795"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rPr>
            <a:t>Αναγνώριση σημαδιών</a:t>
          </a:r>
          <a:endParaRPr lang="en-GB"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rPr>
            <a:t>Αντιμετώπιση δυσλειτουργικών αφηγήσεων</a:t>
          </a:r>
          <a:endParaRPr lang="en-GB" sz="1800" kern="1200" dirty="0">
            <a:solidFill>
              <a:schemeClr val="tx1">
                <a:lumMod val="75000"/>
                <a:lumOff val="25000"/>
              </a:schemeClr>
            </a:solidFill>
          </a:endParaRPr>
        </a:p>
      </dsp:txBody>
      <dsp:txXfrm>
        <a:off x="4876795" y="2556863"/>
        <a:ext cx="2883508" cy="852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solidFill>
                <a:schemeClr val="tx1">
                  <a:lumMod val="75000"/>
                  <a:lumOff val="25000"/>
                </a:schemeClr>
              </a:solidFill>
            </a:rPr>
            <a:t>Ποιος</a:t>
          </a:r>
          <a:endParaRPr lang="en-GB" sz="30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697365"/>
          <a:ext cx="5767017" cy="3267784"/>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solidFill>
                <a:schemeClr val="tx1">
                  <a:lumMod val="75000"/>
                  <a:lumOff val="25000"/>
                </a:schemeClr>
              </a:solidFill>
            </a:rPr>
            <a:t>Τι</a:t>
          </a:r>
          <a:endParaRPr lang="en-GB" sz="3000" kern="1200" dirty="0">
            <a:solidFill>
              <a:schemeClr val="tx1">
                <a:lumMod val="75000"/>
                <a:lumOff val="25000"/>
              </a:schemeClr>
            </a:solidFill>
          </a:endParaRPr>
        </a:p>
      </dsp:txBody>
      <dsp:txXfrm>
        <a:off x="2005383" y="697365"/>
        <a:ext cx="2883508" cy="941564"/>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927283"/>
          <a:ext cx="5767017" cy="1459698"/>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solidFill>
                <a:schemeClr val="tx1">
                  <a:lumMod val="75000"/>
                  <a:lumOff val="25000"/>
                </a:schemeClr>
              </a:solidFill>
            </a:rPr>
            <a:t>Πώς</a:t>
          </a:r>
          <a:endParaRPr lang="en-GB" sz="3000" kern="1200" dirty="0">
            <a:solidFill>
              <a:schemeClr val="tx1">
                <a:lumMod val="75000"/>
                <a:lumOff val="25000"/>
              </a:schemeClr>
            </a:solidFill>
          </a:endParaRPr>
        </a:p>
      </dsp:txBody>
      <dsp:txXfrm>
        <a:off x="2005383" y="1927283"/>
        <a:ext cx="2883508" cy="653022"/>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solidFill>
                <a:schemeClr val="tx1">
                  <a:lumMod val="75000"/>
                  <a:lumOff val="25000"/>
                </a:schemeClr>
              </a:solidFill>
            </a:rPr>
            <a:t>Αποτέλεσμα</a:t>
          </a:r>
          <a:endParaRPr lang="en-GB" sz="30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Επαγγελματίες πρώτης γραμμής</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Πλαίσιο ριζοσπαστικοποίησης</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Ασκήσεις και προσομοιώσεις</a:t>
          </a:r>
          <a:endParaRPr lang="en-GB" sz="19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Γνώση</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Εξάσκηση δεξιοτήτων</a:t>
          </a:r>
          <a:endParaRPr lang="en-GB" sz="19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Αναγνώριση σημαδιών</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l-GR" sz="1900" kern="1200" dirty="0">
              <a:solidFill>
                <a:schemeClr val="tx1">
                  <a:lumMod val="75000"/>
                  <a:lumOff val="25000"/>
                </a:schemeClr>
              </a:solidFill>
            </a:rPr>
            <a:t>Δεξιότητες Διαλόγου</a:t>
          </a:r>
          <a:endParaRPr lang="en-GB" sz="1900" kern="1200" dirty="0">
            <a:solidFill>
              <a:schemeClr val="tx1">
                <a:lumMod val="75000"/>
                <a:lumOff val="25000"/>
              </a:schemeClr>
            </a:solidFill>
          </a:endParaRPr>
        </a:p>
      </dsp:txBody>
      <dsp:txXfrm>
        <a:off x="4888891" y="2556863"/>
        <a:ext cx="2883508" cy="85228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BFD056CD-E48A-445E-80B6-2ADCA8FB1D90}" type="datetimeFigureOut">
              <a:rPr lang="en-US" smtClean="0"/>
              <a:t>8/27/2021</a:t>
            </a:fld>
            <a:endParaRPr lang="en-US"/>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812FE9C-A388-4AF3-883E-F263149D8481}" type="datetimeFigureOut">
              <a:rPr lang="en-US" smtClean="0"/>
              <a:t>8/27/2021</a:t>
            </a:fld>
            <a:endParaRPr 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reducation.net/resources/anger_management/anger__a_secondary_emotion.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endParaRPr lang="en-GB" sz="10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0" i="0" u="none" strike="noStrike" baseline="0" dirty="0">
                <a:latin typeface="Verdana" panose="020B0604030504040204" pitchFamily="34" charset="0"/>
              </a:rPr>
              <a:t>Οδηγίες
</a:t>
            </a:r>
            <a:r>
              <a:rPr lang="el-GR" sz="1200" b="0" dirty="0">
                <a:effectLst/>
                <a:latin typeface="Calibri" panose="020F0502020204030204" pitchFamily="34" charset="0"/>
                <a:ea typeface="Calibri" panose="020F0502020204030204" pitchFamily="34" charset="0"/>
                <a:cs typeface="Times New Roman" panose="02020603050405020304" pitchFamily="18" charset="0"/>
              </a:rPr>
              <a:t>Η άσκηση ονομάζεται Συμβουλές/Υποδείξεις/Υπόνοιες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Hints)</a:t>
            </a:r>
            <a:r>
              <a:rPr lang="el-GR"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Τροχός συναισθημάτων - Συμβουλές
</a:t>
            </a:r>
            <a:r>
              <a:rPr lang="el-GR" sz="1200" b="0" dirty="0">
                <a:effectLst/>
                <a:latin typeface="Calibri" panose="020F0502020204030204" pitchFamily="34" charset="0"/>
                <a:ea typeface="Calibri" panose="020F0502020204030204" pitchFamily="34" charset="0"/>
                <a:cs typeface="Times New Roman" panose="02020603050405020304" pitchFamily="18" charset="0"/>
              </a:rPr>
              <a:t>Στόχος
Ο στόχος είναι να ευαισθητοποιηθούν οι επαγγελματίες πρώτης γραμμής και οι νέοι για τα συναισθήματα και τον τρόπο με τον οποίο εκφράζονται. Αργότερα μπορεί επίσης να χρησιμοποιηθεί για τη διάκριση μεταξύ θυμού, χρόνιου πόνου και μη προσαρμοστικής συμπεριφοράς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Description </a:t>
            </a:r>
          </a:p>
          <a:p>
            <a:pPr marL="457200" marR="0" lvl="1" indent="0" algn="l" defTabSz="914400" rtl="0" eaLnBrk="1" fontAlgn="auto" latinLnBrk="0" hangingPunct="1">
              <a:lnSpc>
                <a:spcPct val="115000"/>
              </a:lnSpc>
              <a:spcBef>
                <a:spcPts val="0"/>
              </a:spcBef>
              <a:spcAft>
                <a:spcPts val="600"/>
              </a:spcAft>
              <a:buClrTx/>
              <a:buSzTx/>
              <a:buFontTx/>
              <a:buNone/>
              <a:tabLst/>
              <a:defRPr/>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Οι συμμετέχοντες καλούνται πρώτα να επιλέξουν τυχαία ένα συναίσθημα στον τροχό συναισθημάτων και να μιμηθούν την έκφρασή του για να το αναγνωρίσουν οι άλλοι.</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169308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Αυτό είναι ένα άλλο παράδειγμα μιας από τις ασκήσεις στο εργαστήριο Διαχείριση θυμού. Διανείμετε το φυλλάδιο.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1: Διαβάστε το κείμενο
Βήμα 2: Επιλέξτε 1 χρήσιμη συμβουλή από κάθε φάση (πριν - κατά τη διάρκεια - μετά από ένα ξέσπασμα)
Βήμα 3: Υποδείξτε γιατί σας προσελκύει</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192860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
</a:t>
            </a:r>
            <a:r>
              <a:rPr lang="el-GR" sz="1200" b="0" dirty="0">
                <a:effectLst/>
                <a:latin typeface="Calibri" panose="020F0502020204030204" pitchFamily="34" charset="0"/>
                <a:ea typeface="Calibri" panose="020F0502020204030204" pitchFamily="34" charset="0"/>
                <a:cs typeface="Times New Roman" panose="02020603050405020304" pitchFamily="18" charset="0"/>
              </a:rPr>
              <a:t>Η άσκηση ονομάζεται Κάντε ένα σχέδιο!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Κάντε ένα σχέδιο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Στόχος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Ο στόχος είναι να μάθουμε πώς να βοηθήσουμε να περιορίσουμε και να κατευθύνουμε θέματα διαχείρισης θυμού μαθαίνοντας πώς ο θυμός μπορεί να ελεγχθεί σκεπτόμενοι μια στρατηγική εκ των προτέρων</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331540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a:t>
            </a:r>
            <a:r>
              <a:rPr lang="en-GB" sz="1200" b="1" i="0" u="none" strike="noStrike" baseline="0" dirty="0">
                <a:latin typeface="Verdana" panose="020B0604030504040204" pitchFamily="34" charset="0"/>
              </a:rPr>
              <a:t> </a:t>
            </a:r>
          </a:p>
          <a:p>
            <a:r>
              <a:rPr lang="el-GR" sz="1200" dirty="0">
                <a:latin typeface="Arial" charset="0"/>
                <a:cs typeface="Arial" charset="0"/>
              </a:rPr>
              <a:t>Για το επόμενο θέμα μας επιστρέφουμε στο μοντέλο παραγόντων ενεργοποίησης, το οποίο περιγράφει διάφορα στοιχεία της ριζοσπαστικοποίησης. 
</a:t>
            </a:r>
            <a:endParaRPr lang="en-GB" sz="1200" dirty="0">
              <a:latin typeface="Arial" charset="0"/>
              <a:cs typeface="Arial" charset="0"/>
            </a:endParaRPr>
          </a:p>
          <a:p>
            <a:pPr marL="0" indent="0">
              <a:buFont typeface="+mj-lt"/>
              <a:buNone/>
            </a:pPr>
            <a:r>
              <a:rPr lang="el-GR" sz="1200" dirty="0">
                <a:latin typeface="Arial" charset="0"/>
                <a:cs typeface="Arial" charset="0"/>
              </a:rPr>
              <a:t>Θα επικεντρωθούμε τώρα σε δύο θέματα που είναι διασυνδεδεμένα και σχετίζονται επίσης με τον τρόπο με τον οποίο αντιδρούν οι άνθρωποι στις «ενεργοποιήσεις/</a:t>
            </a:r>
            <a:r>
              <a:rPr lang="en-US" sz="1200" dirty="0">
                <a:latin typeface="Arial" charset="0"/>
                <a:cs typeface="Arial" charset="0"/>
              </a:rPr>
              <a:t>triggers</a:t>
            </a:r>
            <a:r>
              <a:rPr lang="el-GR" sz="1200" dirty="0">
                <a:latin typeface="Arial" charset="0"/>
                <a:cs typeface="Arial" charset="0"/>
              </a:rPr>
              <a:t>»: Ταυτότητα και αφηγήσεις
</a:t>
            </a:r>
            <a:endParaRPr lang="en-GB" sz="1200" dirty="0">
              <a:latin typeface="Arial" charset="0"/>
              <a:cs typeface="Arial" charset="0"/>
            </a:endParaRPr>
          </a:p>
          <a:p>
            <a:pPr marL="228600" indent="-228600">
              <a:buFont typeface="+mj-lt"/>
              <a:buAutoNum type="arabicPeriod"/>
            </a:pPr>
            <a:r>
              <a:rPr lang="el-GR" sz="1200" dirty="0"/>
              <a:t>Ταυτότητα</a:t>
            </a:r>
            <a:endParaRPr lang="nl-NL" sz="1200" dirty="0"/>
          </a:p>
          <a:p>
            <a:pPr marL="228600" indent="-228600">
              <a:buFont typeface="+mj-lt"/>
              <a:buAutoNum type="arabicPeriod"/>
            </a:pPr>
            <a:r>
              <a:rPr lang="el-GR" sz="1200" dirty="0"/>
              <a:t>Προσωπικές εμπειρίες με διακρίσεις</a:t>
            </a:r>
            <a:endParaRPr lang="nl-NL" sz="1200" dirty="0"/>
          </a:p>
          <a:p>
            <a:pPr marL="0" marR="0" lvl="0" indent="0" fontAlgn="auto">
              <a:lnSpc>
                <a:spcPct val="100000"/>
              </a:lnSpc>
              <a:spcBef>
                <a:spcPts val="0"/>
              </a:spcBef>
              <a:spcAft>
                <a:spcPts val="0"/>
              </a:spcAft>
              <a:buClrTx/>
              <a:buSzTx/>
              <a:buFont typeface="Arial" panose="020B0604020202020204" pitchFamily="34" charset="0"/>
              <a:buNone/>
              <a:tabLst/>
              <a:defRPr/>
            </a:pPr>
            <a:r>
              <a:rPr lang="el-GR" sz="1200" dirty="0"/>
              <a:t>3.   Αντιπαράθεση με τη προπαγάνδα</a:t>
            </a:r>
            <a:endParaRPr lang="nl-NL" sz="1200" dirty="0"/>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noProof="0" dirty="0"/>
              <a:t>Οι προσωπικές εμπειρίες και η προπαγάνδα τροφοδοτούν τις αφηγήσεις που έχουμε για τον εαυτό μας και τους άλλους. </a:t>
            </a:r>
            <a:endParaRPr lang="en-GB"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noProof="0" dirty="0"/>
              <a:t>Θα δούμε ότι οι αφηγήσεις και η ταυτότητα μπορούν να γίνουν τρωτά σημεία για τη ριζοσπαστικοποίηση (παράγοντες </a:t>
            </a:r>
            <a:r>
              <a:rPr lang="el-GR" sz="1200" noProof="0" dirty="0" err="1"/>
              <a:t>ευαλωτότητας</a:t>
            </a:r>
            <a:r>
              <a:rPr lang="el-GR" sz="1200" noProof="0" dirty="0"/>
              <a:t>), αλλά μπορούν επίσης να είναι προστατευτικοί παράγοντες
</a:t>
            </a:r>
            <a:endParaRPr lang="en-GB" sz="1200" noProof="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a:p>
        </p:txBody>
      </p:sp>
    </p:spTree>
    <p:extLst>
      <p:ext uri="{BB962C8B-B14F-4D97-AF65-F5344CB8AC3E}">
        <p14:creationId xmlns:p14="http://schemas.microsoft.com/office/powerpoint/2010/main" val="8857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defTabSz="945307">
              <a:defRPr/>
            </a:pPr>
            <a:r>
              <a:rPr lang="el-GR" sz="1200" noProof="0" dirty="0"/>
              <a:t>Αλλά τι είναι οι αφηγήσεις; Τι είναι η ταυτότητα; Και πώς σχετίζονται;
</a:t>
            </a:r>
            <a:endParaRPr lang="en-GB" sz="1200" noProof="0" dirty="0"/>
          </a:p>
          <a:p>
            <a:pPr defTabSz="945307">
              <a:defRPr/>
            </a:pPr>
            <a:r>
              <a:rPr lang="el-GR" sz="1200" b="1" noProof="0" dirty="0"/>
              <a:t>Ταυτότητα: το αίσθημα ότι είσαι ένα μοναδικό και εσωτερικά συνεκτικό άτομο παρά τις αλλαγές σε σχέση με τους άλλους. (κατασκευή)
</a:t>
            </a:r>
            <a:r>
              <a:rPr lang="el-GR" sz="1200" noProof="0" dirty="0"/>
              <a:t>Η ανάπτυξη της ταυτότητας κάποιου συμβαίνει κατά μήκος των κεντρικών ερωτήσεων που εμφανίζονται στο φύλλο. Οι απαντήσεις σε αυτές τις ερωτήσεις είναι αποτέλεσμα της αλληλεπίδρασης μεταξύ της προσωπικότητας κάποιου με ένα συγκεκριμένο πλαίσιο αναφοράς και των εμπειριών κάποιου. Έτσι, ο τρόπος που ερμηνεύετε τις εμπειρίες χρωματίζεται από τις τρέχουσες πεποιθήσεις σας. </a:t>
            </a:r>
            <a:endParaRPr lang="en-GB" sz="1200" noProof="0" dirty="0"/>
          </a:p>
          <a:p>
            <a:endParaRPr lang="en-GB" sz="1200" noProof="0" dirty="0"/>
          </a:p>
          <a:p>
            <a:r>
              <a:rPr lang="en-GB" sz="1200" noProof="0" dirty="0"/>
              <a:t>Erikson (1968): </a:t>
            </a:r>
            <a:r>
              <a:rPr lang="el-GR" sz="1200" noProof="0" dirty="0"/>
              <a:t>το κεντρικό αναπτυξιακό καθήκον της εφηβείας είναι η ανάπτυξη της δικής του ταυτότητας. Αναπροσανατολισμός και ανακάλυψη δυνατοτήτων και περιορισμών.
Η διαδικασία ανάπτυξης είναι μια μακροπρόθεσμη αλληλεπίδραση μεταξύ προδιάθεσης και περιβαλλοντικών παραγόντων.
Η παιδαγωγική και η ψυχολογία ακολουθούν τη θεωρία της πορείας ζωής του </a:t>
            </a:r>
            <a:r>
              <a:rPr lang="el-GR" sz="1200" noProof="0" dirty="0" err="1"/>
              <a:t>Erikson</a:t>
            </a:r>
            <a:r>
              <a:rPr lang="el-GR" sz="1200" noProof="0" dirty="0"/>
              <a:t>. Διακρίνει οκτώ φάσεις σε μια ανθρώπινη ζωή. Σε κάθε φάση της ζωής ένα άτομο έρχεται αντιμέτωπο με μια ψυχοκοινωνική κρίση που πρέπει να λυθεί. Τα αποτελέσματα αυτής της κρίσης επηρεάζουν την προσωπικότητα κάποιου. Στη φάση πέντε της ζωής, αυτή είναι η περίοδος της εφηβείας, σχηματίζοντας μια σταθερή ταυτότητα και μια σταθερή εικόνα του εαυτού είναι τα πιο σημαντικά. Σε αυτή τη φάση ηλικίας (12- 18 ετών), οι νέοι αναπτύσσουν μια εικόνα του εαυτού τους σε σύγκριση με άλλους ανθρώπους. Όταν η διαδικασία επιτύχει, σχηματίζεται μια σταθερή ταυτότητα στο τέλος αυτής της φάσης. Όταν η διαδικασία αποτύχει, μπορεί να προκύψει σύγχυση ρόλων και μπορεί να προκύψει κρίση ταυτότητας. Μέσα σε αυτή τη θεωρία η «ταυτότητα» αντιμετωπίζεται από ψυχολογική άποψη. 
</a:t>
            </a:r>
            <a:endParaRPr lang="en-GB" sz="1200" noProof="0" dirty="0"/>
          </a:p>
          <a:p>
            <a:r>
              <a:rPr lang="el-GR" sz="1200" noProof="0" dirty="0"/>
              <a:t>Έτσι, κατά τη διάρκεια της εφηβείας οι νέοι αναρωτιούνται "Ποιος είμαι;" του "Ποιος θέλω να γίνω;". Για να απαντηθούν αυτά τα ερωτήματα, συνήθως διερευνώνται διαφορετικές εναλλακτικές λύσεις (ταυτότητας) (εξερεύνηση). Π.χ. σύναψη νέων σχέσεων φιλίας, υιοθέτηση διαφορετικού στυλ ένδυσης ή ακόμη και έκφραση επικίνδυνης συμπεριφοράς.
</a:t>
            </a:r>
            <a:endParaRPr lang="en-GB" sz="1200" noProof="0" dirty="0"/>
          </a:p>
          <a:p>
            <a:r>
              <a:rPr lang="el-GR" sz="1200" noProof="0" dirty="0"/>
              <a:t>Η αναζήτηση της ταυτότητάς του μπορεί να γίνει μέσω μουσικής, ρούχων, φίλων, σχολείου, θέσεων εργασίας, χόμπι και άλλων επιδιώξεων, αθλητισμού, πολιτισμού, κανόνων και αξιών, πίστης, πεποιθήσεων σε άλλους τομείς, δεξιοτήτων, αυτοκινήτων, στυλ μαλλιών και οτιδήποτε άλλο σας ενδιαφέρει. Το πιο σημαντικό είναι ότι οι νέοι συγκεντρώνουν φίλους γύρω τους κατά τη διάρκεια αυτής της περιόδου. Οι φίλοι είναι συχνά ένα από τα σημεία εκκίνησης για την αναζήτηση της δικής του ταυτότητας και η συνεχής διαβούλευση μαζί τους παρέχει μια βάση για να εξερευνήσετε τι σας ταιριάζει και τι δεν σας ταιριάζει. Είναι συνήθως περίπου στην ίδια ηλικία, στο ίδιο επίπεδο εκπαίδευσης και στο ίδιο </a:t>
            </a:r>
            <a:r>
              <a:rPr lang="el-GR" sz="1200" noProof="0" dirty="0" err="1"/>
              <a:t>εθνοτικό</a:t>
            </a:r>
            <a:r>
              <a:rPr lang="el-GR" sz="1200" noProof="0" dirty="0"/>
              <a:t> και κοινωνικό υπόβαθρο. Νιώθεις έλξη για ανθρώπους που σου μοιάζουν. 
</a:t>
            </a:r>
            <a:r>
              <a:rPr lang="en-GB" sz="1200" noProof="0" dirty="0"/>
              <a:t> </a:t>
            </a:r>
          </a:p>
          <a:p>
            <a:pPr defTabSz="945307">
              <a:defRPr/>
            </a:pPr>
            <a:r>
              <a:rPr lang="el-GR" sz="1200" noProof="0" dirty="0"/>
              <a:t>Το άτομο χρησιμοποιεί αφηγήσεις για να καταλάβει τον κόσμο. Η διαδικασία ανάπτυξης ταυτότητας αντιπροσωπεύει τη σχέση μεταξύ του εαυτού και της κοινωνίας. 
</a:t>
            </a:r>
            <a:endParaRPr lang="en-GB" sz="1200" noProof="0" dirty="0"/>
          </a:p>
          <a:p>
            <a:pPr defTabSz="945307">
              <a:defRPr/>
            </a:pPr>
            <a:r>
              <a:rPr lang="el-GR" sz="1200" noProof="0" dirty="0"/>
              <a:t>Οι αφηγήσεις που μας ελκύουν μπορούν να αλλάξουν με την πάροδο του χρόνου.
Δεν υπάρχει ταυτότητα χωρίς ιστορία. Χρειαζόμαστε πάντα γλώσσα για να διαμορφώσουμε την ταυτότητά μας και επηρεαζόμαστε από τις ιστορίες στις οποίες πιστεύουμε
</a:t>
            </a:r>
            <a:endParaRPr lang="en-GB" sz="1200"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Τι είναι μια αφήγηση από κοινωνιολογική και ψυχολογική άποψη; 
Με την αφήγηση εννοούμε τις σύντομες ή μεγαλύτερες ιστορίες με τις οποίο μεγαλώνουμε και ακούμε στο περιβάλλον μας. Αυτές οι ιστορίες συχνά περιέχουν έμμεσες οδηγίες για το πώς να συμπεριφερόμαστε μέσα σε ένα συγκεκριμένο πλαίσιο. Με ουδέτερη έννοια, προσφέρουν μια κατευθυντήρια γραμμή για να συμπεριφερόμαστε σωστά και να τα πηγαίνουμε καλά με την ομάδα στην οποία μεγαλώνουμε.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Από πολιτιστικές αφηγήσεις μέχρι ιστορίες προσωπικής ζωής. τρέφονται με παροιμίες, εικόνες, σχόλια, ρητούς και σιωπηρούς κανόνες. Είναι ένας τρόπος για τα άτομα και τις ομάδες να κατανοήσουν τα γεγονότα και τις ενέργειες στη ζωή τους –να δημιουργήσουν νόημα.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Για παράδειγμα, οι ιστορίες των Ισραηλινών και των Παλαιστινίων, μπορούν να θεωρηθούν ως «κύριες αφηγήσεις» της εθνικής ταυτότητας. Δύο προβολές, δύο πλαίσια αναφορών, δύο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νοηματοδοτήσεις</a:t>
            </a:r>
            <a:r>
              <a:rPr lang="el-GR" sz="1200" dirty="0">
                <a:effectLst/>
                <a:latin typeface="Calibri" panose="020F0502020204030204" pitchFamily="34" charset="0"/>
                <a:ea typeface="Calibri" panose="020F0502020204030204" pitchFamily="34" charset="0"/>
                <a:cs typeface="Times New Roman" panose="02020603050405020304" pitchFamily="18" charset="0"/>
              </a:rPr>
              <a:t> της ιστορίας.
</a:t>
            </a:r>
            <a:r>
              <a:rPr lang="en-GB" sz="1200" dirty="0"/>
              <a:t>(Alternative example: Make America great again vs Black Lives Matter)</a:t>
            </a:r>
          </a:p>
          <a:p>
            <a:pPr marL="0" indent="0">
              <a:lnSpc>
                <a:spcPct val="115000"/>
              </a:lnSpc>
              <a:spcAft>
                <a:spcPts val="600"/>
              </a:spcAft>
              <a:buFont typeface="Arial" panose="020B0604020202020204" pitchFamily="34" charset="0"/>
              <a:buNone/>
            </a:pPr>
            <a:r>
              <a:rPr lang="el-GR" sz="1200" dirty="0"/>
              <a:t>
</a:t>
            </a: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ταυτότητα διαμορφώνεται μέσα από ιστορίες. Αυτά που λέμε ο ένας στον άλλο και αυτά που λέμε στους εαυτούς μας ώστε να εξηγήσουμε και να παρακινήσουμε τις επιλογές μας, τις αντιδράσεις μας, το παρελθόν, το παρόν και το μέλλον μας.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Οι συλλογικές ταυτότητες σχηματίζονται επίσης μέσω ιστοριών. 
Δεν υπάρχουν σταθερές ταυτότητες, καθώς η ταυτότητα όπως και οποιοδήποτε άλλο συγκεκριμένο χαρακτηριστικό της ανθρώπινης προσωπικότητας υφίσταται μια συνεχή διαδικασία αλλαγής.
Μία από τις πιο βασικές θεραπευτικές αρχές στην αφηγηματική θεραπεία είναι ότι βρίσκουμε νόημα και θεραπεία μέσω της αφήγησης ιστοριών.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(Courtney, 2017)</a:t>
            </a:r>
          </a:p>
          <a:p>
            <a:pPr marL="342900" lvl="0" indent="-342900" algn="just">
              <a:lnSpc>
                <a:spcPct val="115000"/>
              </a:lnSpc>
              <a:spcAft>
                <a:spcPts val="600"/>
              </a:spcAft>
              <a:buFont typeface="Symbol" panose="05050102010706020507" pitchFamily="18" charset="2"/>
              <a:buChar char=""/>
            </a:pP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Symbol" panose="05050102010706020507" pitchFamily="18" charset="2"/>
              <a:buNone/>
            </a:pPr>
            <a:r>
              <a:rPr lang="el-GR" sz="1200" dirty="0">
                <a:effectLst/>
                <a:latin typeface="Calibri" panose="020F0502020204030204" pitchFamily="34" charset="0"/>
                <a:ea typeface="Calibri" panose="020F0502020204030204" pitchFamily="34" charset="0"/>
                <a:cs typeface="Times New Roman" panose="02020603050405020304" pitchFamily="18" charset="0"/>
              </a:rPr>
              <a:t>Οι ιστορίες συχνά αποτελούν τη βάση των σχέσεων εξουσίας. Οι κυρίαρχες αφηγήσεις έχουν ως στόχο να επιτρέψουν σε μια συγκεκριμένη ομάδα να διατηρήσει μια κυρίαρχη θέση σε μια κοινότητα ή κοινωνία. Οι περιθωριακές αφηγήσεις βοηθούν στη διατήρηση άλλων ομάδων σε υποδεέστερη θέση. Είναι αυτονόητο ότι η χρήση αυτών των αφηγήσεων εξαρτάται από το πλαίσιο και αποτελεί μέρος του συστήματος που εμείς ως κοινωνία διατηρούμε μαζί".</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56914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Έτσι, όλες αυτές </a:t>
            </a:r>
            <a:r>
              <a:rPr lang="el-GR" sz="1200" dirty="0">
                <a:effectLst/>
                <a:latin typeface="Calibri" panose="020F0502020204030204" pitchFamily="34" charset="0"/>
                <a:ea typeface="Calibri" panose="020F0502020204030204" pitchFamily="34" charset="0"/>
                <a:cs typeface="Times New Roman" panose="02020603050405020304" pitchFamily="18" charset="0"/>
              </a:rPr>
              <a:t>οι ιστορίες τροφοδοτούν την ταυτότητά μας ή τις ταυτότητές μας, επειδή έχουμε περισσότερες από μία ταυτότητες, τόσο εσωτερικά όσο και εξωτερικά. 
Εσωτερικά έχουμε τις δικές μας προσωπικές ταυτότητες, τον τρόπο που βλέπουμε τους εαυτούς μας, τις ιστορίες που κρατάμε. Οι ταυτότητες που προβάλλουν άλλοι άνθρωποι πάνω μας σχηματίζουν τις εξωτερικές μας ταυτότητες, τις ιστορίες τους για εμάς, τόσο ως άτομα όσο και ως μέρος ορισμένων ομάδων. Μερικές από αυτές τις ιστορίες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αλλήλο</a:t>
            </a:r>
            <a:r>
              <a:rPr lang="el-GR" sz="1200" dirty="0">
                <a:effectLst/>
                <a:latin typeface="Calibri" panose="020F0502020204030204" pitchFamily="34" charset="0"/>
                <a:ea typeface="Calibri" panose="020F0502020204030204" pitchFamily="34" charset="0"/>
                <a:cs typeface="Times New Roman" panose="02020603050405020304" pitchFamily="18" charset="0"/>
              </a:rPr>
              <a:t>-επικαλύπτονται, άλλες όχι.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Οι αφηγήσεις έχουν αναγνωριστεί π.χ. σε κοινωνιολογικές, ψυχολογικές, πολιτιστικές ανθρωπολογικές μελέτες κλπ. ως βασική στρατηγική που βρίσκεται στο επίκεντρο της διαμόρφωσης ταυτότητας και της αναμόρφωσης της</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l-GR" sz="1200" dirty="0">
                <a:effectLst/>
                <a:latin typeface="Calibri" panose="020F0502020204030204" pitchFamily="34" charset="0"/>
                <a:ea typeface="Calibri" panose="020F0502020204030204" pitchFamily="34" charset="0"/>
                <a:cs typeface="Times New Roman" panose="02020603050405020304" pitchFamily="18" charset="0"/>
              </a:rPr>
              <a:t>Με απλά λόγια, η ταυτότητα διαμορφώνεται μέσω αφηγήσεων. Αυτά που λέμε ο ένας στον άλλο και αυτά που λέμε στους εαυτούς μας να εξηγήσουμε και να παρακινήσουμε τις επιλογές μας, τις αντιδράσεις μας, το παρελθόν, το παρόν και το μέλλον μας.</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l-GR" sz="1200" dirty="0">
                <a:effectLst/>
                <a:latin typeface="Calibri" panose="020F0502020204030204" pitchFamily="34" charset="0"/>
                <a:ea typeface="Calibri" panose="020F0502020204030204" pitchFamily="34" charset="0"/>
                <a:cs typeface="Times New Roman" panose="02020603050405020304" pitchFamily="18" charset="0"/>
              </a:rPr>
              <a:t>Η προσωπική αφήγηση κάποιου κατασκευάζεται και ανακατασκευάζεται σε όλη την πορεία της ζωής και εγγράφεται</a:t>
            </a:r>
            <a:r>
              <a:rPr lang="el-GR" sz="1200" dirty="0"/>
              <a:t> μέσα από την κοινωνική αλληλεπίδραση και την κοινωνική πρακτική.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Τα άτομα είναι και δοχεία ταυτοτήτων που άλλοι άνθρωποι προβάλλουν πάνω τους μέσω ιστοριών, αλλά και διανομείς ταυτοτήτων που οι ίδιοι προβάλλουν στον κόσμο μέσα από τις δικές τους ιστορίες.</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Η σχέση μεταξύ μιας «κύριας» αφήγησης και μιας προσωπικής αφήγησης ταυτότητας παρέχει άμεση πρόσβαση στη διαδικασία της κοινωνικής αναπαραγωγής και αλλαγής. Η έννοια της κύριας αφήγησης </a:t>
            </a:r>
            <a:r>
              <a:rPr lang="en-GB" sz="1200" dirty="0"/>
              <a:t>(see Bamberg, 2004; Thorne, 2004; Thorne &amp; McLean, 2003) </a:t>
            </a:r>
            <a:r>
              <a:rPr lang="el-GR" sz="1200" dirty="0"/>
              <a:t>συνάδει με τις έννοιες ενός "κυρίαρχου λόγου“</a:t>
            </a:r>
            <a:r>
              <a:rPr lang="en-US" sz="1200" dirty="0"/>
              <a:t>.</a:t>
            </a:r>
            <a:r>
              <a:rPr lang="el-GR" sz="1200" dirty="0"/>
              <a:t> Καθώς τα άτομα αρχίζουν να κατασκευάζουν προσωπικές αφηγήσεις ταυτότητας που θα αγκυροβολήσουν το γνωστικό και κοινωνικό πλαίσιο μέσω του οποίου αναπτύσσονται, συμπλέκουν με κύριες αφηγήσεις ταυτότητας
</a:t>
            </a:r>
            <a:endParaRPr lang="nl-NL" sz="1200" dirty="0"/>
          </a:p>
          <a:p>
            <a:r>
              <a:rPr lang="el-GR" sz="1200" dirty="0"/>
              <a:t>Οι νέοι καθορίζουν και επαναπροσδιορίζουν την ταυτότητα σε σχέση με τους άλλους. Συνεπώς, το πολιτιστικό περιβάλλον είναι σημαντικό. Εδώ πραγματοποιούνται κοινωνικές αλληλεπιδράσεις και ορίζονται ταυτότητες. Από την παιδική ηλικία, οι νέοι διδάσκονται τους κανόνες, τις νόρμες, τις αξίες και τις συμπεριφορές που είναι κοινές στο πλαίσιο της «κουλτούρας» στην οποία μεγαλώνουν. Μαθαίνουν την κοινωνική θέση ορισμένων υποομάδων και τους κανόνες συμπεριφοράς για το πώς να συμπεριφέρονται σε ορισμένα άτομα. Αυτές οι κοινωνικές ταξινομήσεις γίνονται «φυσιολογικές» για τους νέους και παρέχουν «ένα σύνολο αυτονόητων τρόπων σκέψης, συναισθήματος και πράξης. " Οι ταξινομήσεις και οι ερμηνείες δεν είναι στατικές. Διαφέρουν από πολιτισμό σε πολιτισμό και μπορούν να αλλάξουν με την πάροδο του χρόνου. </a:t>
            </a:r>
            <a:endParaRPr lang="en-GB" sz="1200" dirty="0"/>
          </a:p>
          <a:p>
            <a:endParaRPr lang="en-GB" sz="1200" dirty="0"/>
          </a:p>
          <a:p>
            <a:r>
              <a:rPr lang="el-GR" sz="1200" dirty="0"/>
              <a:t>Οι άνθρωποι έχουν πολλαπλές ταυτότητες: σύζυγος, πατέρας, Βρετανός, ποδοσφαιριστής, φούρναρης ή γυναίκα, αδελφή, Τούρκος, ζωγράφος, σοσιαλιστής. Κάθε μία από αυτές τις ταυτότητες περιλαμβάνει κανόνες, αξίες, προκαταλήψεις, επιλογές,....
Έχουμε την αντίληψή μας για το ποιοι είμαστε, αλλά υπάρχει και η ταυτότητα που βλέπουν οι άλλοι.
</a:t>
            </a:r>
            <a:endParaRPr lang="en-GB" sz="1200" dirty="0"/>
          </a:p>
          <a:p>
            <a:r>
              <a:rPr lang="el-GR" sz="1200" dirty="0"/>
              <a:t>Εάν υπάρχουν ανταγωνιστικές / αντικρουόμενες ταυτότητες, μπορεί να υπάρξει ριζοσπαστικοποίηση. Εάν οι κοινωνικοί και ηθικοί κανόνες των αντικρουόμενων ταυτοτήτων δεν ταιριάζουν, αυτό δημιουργεί ένταση (μερικές φορές γνωστική ασυμφωνία). Η ταυτότητα που βρίσκεται υπό τις περισσότερες πιέσεις ενισχύεται.
</a:t>
            </a:r>
            <a:endParaRPr lang="en-GB" sz="1200" dirty="0"/>
          </a:p>
          <a:p>
            <a:r>
              <a:rPr lang="el-GR" sz="1200" dirty="0"/>
              <a:t>Η εμπειρία της απειλής ταυτότητας, ή της υπαρξιακής ανασφάλειας σε θέματα ταυτότητας, σίγουρα επηρεάζει τη διαδικασία της κοινωνικής αναγέννησης </a:t>
            </a:r>
            <a:r>
              <a:rPr lang="en-GB" sz="1200" dirty="0"/>
              <a:t>(see Giddens, 1991; </a:t>
            </a:r>
            <a:r>
              <a:rPr lang="en-GB" sz="1200" dirty="0" err="1"/>
              <a:t>Kinnvall</a:t>
            </a:r>
            <a:r>
              <a:rPr lang="en-GB" sz="1200" dirty="0"/>
              <a:t>, 2004; Pettigrew, 2003). </a:t>
            </a:r>
            <a:r>
              <a:rPr lang="el-GR" sz="1200" dirty="0"/>
              <a:t>Η ανησυχία για την πιθανή απώλεια της συλλογικής ταυτότητας, η οποία είναι κοινή μεταξύ πολλών ομάδων που είναι περιθωριοποιημένες ή αποδυναμωμένες μέσα σε μια συγκεκριμένη κοινωνική δομή, πιθανότατα παρακινεί μια ισχυρή σύνδεση μεταξύ κύριων αφηγήσεων και προσωπικών αφηγήσεων ταυτότητας </a:t>
            </a:r>
            <a:r>
              <a:rPr lang="en-GB" sz="1200" dirty="0"/>
              <a:t>(Hammack, 2008)</a:t>
            </a:r>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15</a:t>
            </a:fld>
            <a:endParaRPr lang="en-US"/>
          </a:p>
        </p:txBody>
      </p:sp>
    </p:spTree>
    <p:extLst>
      <p:ext uri="{BB962C8B-B14F-4D97-AF65-F5344CB8AC3E}">
        <p14:creationId xmlns:p14="http://schemas.microsoft.com/office/powerpoint/2010/main" val="227266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r>
              <a:rPr lang="el-GR" sz="1200" dirty="0"/>
              <a:t>Πώς μπορούν οι επαγγελματίες να βοηθήσουν τους νέους να αντιμετωπίσουν τοξικές αφηγήσεις; Το εργαστήριο που προσφέρεται σε αυτό το έργο έχει ως στόχο να τους υποστηρίξει να το κάνουν. 
</a:t>
            </a:r>
            <a:endParaRPr lang="en-GB" sz="1200" dirty="0"/>
          </a:p>
          <a:p>
            <a:r>
              <a:rPr lang="el-GR" sz="1200" b="1" i="0" u="none" strike="noStrike" baseline="0" dirty="0">
                <a:solidFill>
                  <a:srgbClr val="000000"/>
                </a:solidFill>
                <a:latin typeface="Calibri" panose="020F0502020204030204" pitchFamily="34" charset="0"/>
              </a:rPr>
              <a:t>Το εργαστήριο «Αφήγηση και Ταυτότητα» παρέχει ένα πλαίσιο, ένα σενάριο και ένα λεπτομερές σύνολο ασκήσεων και προσομοιώσεων που μπορούν να βοηθήσουν τους συμμετέχοντες στην κατανόηση του ρόλου που παίζουν οι αφηγήσεις στη διαμόρφωση της ταυτότητάς μας, τον τρόπο με τον οποίο μπορούν να εντοπίσουν δυσλειτουργικές ή τοξικές αφηγήσεις και, τέλος, τον τρόπο με τον οποίο μπορούν να χρησιμοποιήσουν αφηγήσεις για να εφαρμόσουν πρακτικές </a:t>
            </a:r>
            <a:r>
              <a:rPr lang="el-GR" sz="1200" b="1" i="0" u="none" strike="noStrike" baseline="0" dirty="0" err="1">
                <a:solidFill>
                  <a:srgbClr val="000000"/>
                </a:solidFill>
                <a:latin typeface="Calibri" panose="020F0502020204030204" pitchFamily="34" charset="0"/>
              </a:rPr>
              <a:t>ψυχοεκπαίδευτικής</a:t>
            </a:r>
            <a:r>
              <a:rPr lang="el-GR" sz="1200" b="1" i="0" u="none" strike="noStrike" baseline="0" dirty="0">
                <a:solidFill>
                  <a:srgbClr val="000000"/>
                </a:solidFill>
                <a:latin typeface="Calibri" panose="020F0502020204030204" pitchFamily="34" charset="0"/>
              </a:rPr>
              <a:t> παρέμβασης στην επαγγελματική καθημερινή τους ρουτίνα. </a:t>
            </a:r>
            <a:r>
              <a:rPr lang="el-GR" sz="1200" b="0" i="0" u="none" strike="noStrike" baseline="0" dirty="0">
                <a:solidFill>
                  <a:srgbClr val="000000"/>
                </a:solidFill>
                <a:latin typeface="Calibri" panose="020F0502020204030204" pitchFamily="34" charset="0"/>
              </a:rPr>
              <a:t>Περιλαμβάνει μια σειρά ασκήσεων που, εάν χρησιμοποιηθούν σε σύγκλιση, μπορούν να βοηθήσουν τους επαγγελματίες πρώτης γραμμής να χρησιμοποιήσουν στρατηγικές και τεχνικές αφηγηματικής θεραπείας για να βοηθήσουν στην εκτροπή των νέων από μια αρνητική εικόνα του εαυτού και των άλλων. Προσφέρει επίσης λύσεις για την ενθάρρυνση στους νέους θετικών και ενδυναμωτικών τρόπων </a:t>
            </a:r>
            <a:r>
              <a:rPr lang="el-GR" sz="1200" b="0" i="0" u="none" strike="noStrike" baseline="0" dirty="0" err="1">
                <a:solidFill>
                  <a:srgbClr val="000000"/>
                </a:solidFill>
                <a:latin typeface="Calibri" panose="020F0502020204030204" pitchFamily="34" charset="0"/>
              </a:rPr>
              <a:t>αυτοέκφρασης</a:t>
            </a:r>
            <a:r>
              <a:rPr lang="el-GR" sz="1200" b="0" i="0" u="none" strike="noStrike" baseline="0" dirty="0">
                <a:solidFill>
                  <a:srgbClr val="000000"/>
                </a:solidFill>
                <a:latin typeface="Calibri" panose="020F0502020204030204" pitchFamily="34" charset="0"/>
              </a:rPr>
              <a:t> και </a:t>
            </a:r>
            <a:r>
              <a:rPr lang="el-GR" sz="1200" b="0" i="0" u="none" strike="noStrike" baseline="0" dirty="0" err="1">
                <a:solidFill>
                  <a:srgbClr val="000000"/>
                </a:solidFill>
                <a:latin typeface="Calibri" panose="020F0502020204030204" pitchFamily="34" charset="0"/>
              </a:rPr>
              <a:t>αυτοεπιβεβαίωσης</a:t>
            </a:r>
            <a:r>
              <a:rPr lang="el-GR" sz="1200" b="0" i="0" u="none" strike="noStrike" baseline="0" dirty="0">
                <a:solidFill>
                  <a:srgbClr val="000000"/>
                </a:solidFill>
                <a:latin typeface="Calibri" panose="020F0502020204030204" pitchFamily="34" charset="0"/>
              </a:rPr>
              <a:t>. Οι τεχνικές που περιγράφονται έχουν εμπνευστεί από το έργο των θεραπευτών που χρησιμοποιούν αφηγηματική θεραπεία για την αντιμετώπιση φοβιών, άγχους, κατάθλιψης, σχιζοφρένειας κλπ. </a:t>
            </a:r>
            <a:endParaRPr lang="en-GB" sz="1200" b="0" i="0" u="none" strike="noStrike" baseline="0" dirty="0">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224495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r>
              <a:rPr lang="el-GR" sz="1200" b="0" dirty="0">
                <a:effectLst/>
                <a:latin typeface="Calibri" panose="020F0502020204030204" pitchFamily="34" charset="0"/>
                <a:ea typeface="Calibri" panose="020F0502020204030204" pitchFamily="34" charset="0"/>
                <a:cs typeface="Times New Roman" panose="02020603050405020304" pitchFamily="18" charset="0"/>
              </a:rPr>
              <a:t>Αυτό είναι ένα παράδειγμα μιας από τις ασκήσεις στο εργαστήριο Αφηγήσεις και ταυτότητα. 
</a:t>
            </a:r>
            <a:r>
              <a:rPr lang="en-GB" sz="1200" dirty="0">
                <a:hlinkClick r:id="rId3"/>
              </a:rPr>
              <a:t>https://www.ted.com/talks/chimamanda_ngozi_adichie_the_danger_of_a_single_story#t-547447</a:t>
            </a:r>
            <a:r>
              <a:rPr lang="en-GB" sz="1200" dirty="0"/>
              <a:t> (tot 9.40) Click on picture</a:t>
            </a:r>
          </a:p>
          <a:p>
            <a:endParaRPr lang="en-GB" sz="1200" dirty="0"/>
          </a:p>
          <a:p>
            <a:r>
              <a:rPr lang="el-GR" sz="1200" dirty="0"/>
              <a:t>Ζητήστε από τους ανθρώπους να σχολιάσουν, τι τους εντυπωσίασε, τι «κρατάνε» από αυτό το κλιπ; Πώς επηρεάζουν οι ιστορίες την ταυτότητα;
</a:t>
            </a:r>
            <a:endParaRPr lang="en-GB" sz="1200" dirty="0"/>
          </a:p>
          <a:p>
            <a:r>
              <a:rPr lang="el-GR" sz="1200" dirty="0"/>
              <a:t>Συζητήστε σε δύο παραδείγματα αφηγήσεων που μπορούν είτε να έχουν θετική είτε αρνητική επίδραση στη ριζοσπαστικοποίηση
</a:t>
            </a:r>
            <a:endParaRPr lang="en-GB" sz="1200" dirty="0"/>
          </a:p>
          <a:p>
            <a:r>
              <a:rPr lang="el-GR" sz="1200" dirty="0"/>
              <a:t>Πώς μπορείς να χρησιμοποιήσεις τις ιστορίες με θετικό τρόπο;
</a:t>
            </a:r>
            <a:endParaRPr lang="en-GB" sz="1200" dirty="0"/>
          </a:p>
          <a:p>
            <a:pPr defTabSz="945307">
              <a:defRPr/>
            </a:pPr>
            <a:r>
              <a:rPr lang="el-GR" sz="1200" b="1" dirty="0"/>
              <a:t>Άσκηση </a:t>
            </a:r>
            <a:r>
              <a:rPr lang="el-GR" sz="1200" b="1" dirty="0" err="1"/>
              <a:t>No</a:t>
            </a:r>
            <a:r>
              <a:rPr lang="el-GR" sz="1200" b="1" dirty="0"/>
              <a:t>. 3 Εντοπίστε το πρόβλημα που η αφηγηματική θεραπεία μπορεί να λύσει </a:t>
            </a:r>
            <a:r>
              <a:rPr lang="en-GB" sz="1200" dirty="0"/>
              <a:t>	</a:t>
            </a:r>
          </a:p>
          <a:p>
            <a:r>
              <a:rPr lang="el-GR" sz="1200" dirty="0"/>
              <a:t>Οι συμμετέχοντες καλούνται να παρακολουθήσουν το </a:t>
            </a:r>
            <a:r>
              <a:rPr lang="el-GR" sz="1200" dirty="0" err="1"/>
              <a:t>TedTalk</a:t>
            </a:r>
            <a:r>
              <a:rPr lang="el-GR" sz="1200" dirty="0"/>
              <a:t> από την </a:t>
            </a:r>
            <a:r>
              <a:rPr lang="el-GR" sz="1200" dirty="0" err="1"/>
              <a:t>Chimamanda</a:t>
            </a:r>
            <a:r>
              <a:rPr lang="el-GR" sz="1200" dirty="0"/>
              <a:t> </a:t>
            </a:r>
            <a:r>
              <a:rPr lang="el-GR" sz="1200" dirty="0" err="1"/>
              <a:t>Adichie</a:t>
            </a:r>
            <a:r>
              <a:rPr lang="el-GR" sz="1200" dirty="0"/>
              <a:t> και, στη συνέχεια, μια ομαδική συζήτηση ενθαρρύνεται να οριοθετήσει τις θεραπευτικές λειτουργίες μιας ιστορίας. Η σχέση μεταξύ της έκθεσης σε μια μόνο ιστορία και της εμφάνισης της πόλωσης, του εξτρεμισμού, του φυλετικού, του εθνικισμού κλπ. συζητούνται τόσο όσον αφορά τους κινδύνους όσο και τις στρατηγικές αντιμετώπισης. </a:t>
            </a:r>
            <a:endParaRPr lang="en-GB" sz="1200" dirty="0"/>
          </a:p>
          <a:p>
            <a:endParaRPr lang="en-GB" sz="1200" dirty="0"/>
          </a:p>
          <a:p>
            <a:r>
              <a:rPr lang="el-GR" sz="1200" dirty="0"/>
              <a:t>Σημειώσεις στις οποίες πρέπει να δώσουν έμφαση οι εκπαιδευτές κατά τη διάρκεια της συζήτησης: 
</a:t>
            </a:r>
            <a:endParaRPr lang="en-US" sz="1200" dirty="0"/>
          </a:p>
          <a:p>
            <a:pPr marL="177245" indent="-177245">
              <a:buFontTx/>
              <a:buChar char="-"/>
            </a:pPr>
            <a:r>
              <a:rPr lang="el-GR" sz="1200" dirty="0"/>
              <a:t>Η αφηγηματική θεραπεία βασίζεται στην ιδέα ότι η πραγματικότητα είναι υποκειμενική, πολλαπλή και ρευστή. Αν δημιουργούμε νόημα μέσω της γλώσσας μέσα στις κοινότητες των ανθρώπων και το διατηρούμε μέσω της αφήγησης, τότε ο τρόπος με τον οποίο πλαισιώνουμε μια ιστορία γίνεται κρίσιμος για τη διαμόρφωση της ταυτότητάς μας και τη δύναμη να αυτό-ρυθμιζόμαστε. 
Ωστόσο, "η έρευνα στην αφηγηματική θεραπεία βρίσκεται σε συγκριτικά εμβρυϊκό στάδιο. Λίγες μελέτες υπάρχουν που θα θεωρούνταν ως «καλά» στοιχεία για την αποτελεσματικότητα της αφηγηματικής θεραπείας εντός των παραδόσεων της έρευνας θεραπευτικών αποτελεσμάτων. " </a:t>
            </a:r>
            <a:r>
              <a:rPr lang="en-US" sz="1200" dirty="0"/>
              <a:t> (Wallis, Burns, &amp; </a:t>
            </a:r>
            <a:r>
              <a:rPr lang="en-US" sz="1200" dirty="0" err="1"/>
              <a:t>Capdevila</a:t>
            </a:r>
            <a:r>
              <a:rPr lang="en-US" sz="1200" dirty="0"/>
              <a:t>, 2011, p. 488);  </a:t>
            </a:r>
          </a:p>
          <a:p>
            <a:pPr marL="177245" indent="-177245">
              <a:buFontTx/>
              <a:buChar char="-"/>
            </a:pPr>
            <a:r>
              <a:rPr lang="el-GR" sz="1200" dirty="0"/>
              <a:t>Εκτός από τους ψυχολόγους που κάνουν θεραπεία, οι εκπαιδευτικοί, οι εκπαιδευτές, οι προπονητές ή οι εκπαιδευτικοί σύμβουλοι θα μπορούσαν να επωφεληθούν πολύ από την ενσωμάτωση της θεραπευτικής προσέγγισης στις αφηγήσεις στις πρακτικές τους. 
Η αφηγηματική θεραπεία μπορεί να βοηθήσει: να διακρίνουμε αν μια ιστορία γίνεται τοξική για την ταυτότητά μας (π.χ. αφηγήσεις φύλου, σεξουαλικού προσανατολισμού, αναπηρίας, εθνικότητας). εάν πρέπει να καταρριφθεί ένα ταμπού σχετικά με το ποιος επιτρέπεται να πει μια ιστορία (π.χ. ερμηνεία θρησκευτικών αρχών, κοινοτικών αξιών κ.λπ.)·</a:t>
            </a:r>
            <a:r>
              <a:rPr lang="en-US" sz="1200" dirty="0"/>
              <a:t> </a:t>
            </a:r>
            <a:r>
              <a:rPr lang="el-GR" sz="1200" dirty="0"/>
              <a:t>εάν βρισκόμαστε στα χέρια μιας σύγκρουσης μεταξύ πολλαπλών ταυτοτήτων· αν αισθανόμαστε συγκλονισμένοι και αποδυναμωμένοι κλπ. </a:t>
            </a:r>
            <a:endParaRPr lang="en-GB" sz="120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17</a:t>
            </a:fld>
            <a:endParaRPr lang="en-US"/>
          </a:p>
        </p:txBody>
      </p:sp>
    </p:spTree>
    <p:extLst>
      <p:ext uri="{BB962C8B-B14F-4D97-AF65-F5344CB8AC3E}">
        <p14:creationId xmlns:p14="http://schemas.microsoft.com/office/powerpoint/2010/main" val="123160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Η άσκηση ονομάζεται «Εντοπίστε το πρόβλημα»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Στόχος είναι ο εντοπισμός ατομικών και συλλογικών προβλημάτων που αντιμετωπίζονται με αφηγηματική θεραπεία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Εντοπίστε το πρόβλημα που η αφηγηματική θεραπεία μπορεί να λύσει
</a:t>
            </a:r>
            <a:r>
              <a:rPr lang="el-GR" sz="1200" b="1" dirty="0">
                <a:effectLst/>
                <a:latin typeface="Calibri" panose="020F0502020204030204" pitchFamily="34" charset="0"/>
                <a:ea typeface="Calibri" panose="020F0502020204030204" pitchFamily="34" charset="0"/>
                <a:cs typeface="Times New Roman" panose="02020603050405020304" pitchFamily="18" charset="0"/>
              </a:rPr>
              <a:t>Στόχος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l-GR" sz="1200" dirty="0">
                <a:effectLst/>
                <a:latin typeface="Calibri" panose="020F0502020204030204" pitchFamily="34" charset="0"/>
                <a:ea typeface="Calibri" panose="020F0502020204030204" pitchFamily="34" charset="0"/>
                <a:cs typeface="Times New Roman" panose="02020603050405020304" pitchFamily="18" charset="0"/>
              </a:rPr>
              <a:t>"Για τον εντοπισμό ατομικών και συλλογικών προβλημάτων που αντιμετωπίζονται με αφηγηματική θεραπεία"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39809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charset="0"/>
              <a:cs typeface="Arial"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defTabSz="945307">
              <a:defRPr/>
            </a:pPr>
            <a:r>
              <a:rPr lang="el-GR" dirty="0"/>
              <a:t>Έτσι, οι αφηγήσεις έχουν μια ουδέτερη έως θετική λειτουργία στο ότι μας βοηθούν να κατανοήσουμε τον κόσμο και να γνωρίζουμε τι να κάνουμε σε ορισμένα πλαίσια. Αυτό κερδίζει σεβασμό και εκτίμηση εντός της (</a:t>
            </a:r>
            <a:r>
              <a:rPr lang="el-GR" dirty="0" err="1"/>
              <a:t>υπο</a:t>
            </a:r>
            <a:r>
              <a:rPr lang="el-GR" dirty="0"/>
              <a:t>)κουλτούρας μας.
</a:t>
            </a:r>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19</a:t>
            </a:fld>
            <a:endParaRPr lang="en-US"/>
          </a:p>
        </p:txBody>
      </p:sp>
    </p:spTree>
    <p:extLst>
      <p:ext uri="{BB962C8B-B14F-4D97-AF65-F5344CB8AC3E}">
        <p14:creationId xmlns:p14="http://schemas.microsoft.com/office/powerpoint/2010/main" val="1678228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dirty="0"/>
          </a:p>
          <a:p>
            <a:pPr defTabSz="945307">
              <a:defRPr/>
            </a:pPr>
            <a:r>
              <a:rPr lang="el-GR" sz="1200" dirty="0"/>
              <a:t>Ορισμένες αφηγήσεις ενδυναμώνουν, άλλες αποκλείουν, </a:t>
            </a:r>
            <a:r>
              <a:rPr lang="el-GR" sz="1200" dirty="0" err="1"/>
              <a:t>απανθρωπίζουν</a:t>
            </a:r>
            <a:r>
              <a:rPr lang="el-GR" sz="1200" dirty="0"/>
              <a:t> ή προκαλούν μίσος. Και αυτές μπορούν να γίνουν ένας παράγοντας ώθησης ή έλξης για ριζοσπαστικοποίηση
</a:t>
            </a:r>
            <a:endParaRPr lang="en-GB" sz="1200" dirty="0"/>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 background info from D3.2.4</a:t>
            </a:r>
          </a:p>
          <a:p>
            <a:pPr algn="just">
              <a:lnSpc>
                <a:spcPct val="115000"/>
              </a:lnSpc>
              <a:spcAft>
                <a:spcPts val="6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Επιστημονικές μελέτες παραγόντων ριζοσπαστικοποίησης αναφέρουν ταραγμένες και συγκρουόμενες ταυτότητες μεταξύ των πιο συχνών παραγόντων έλξης: μια αίσθηση ταυτότητας που περιγράφεται ως «αναζήτηση της σημασίας» </a:t>
            </a:r>
            <a:r>
              <a:rPr lang="en-GB" sz="1200" dirty="0">
                <a:effectLst/>
                <a:latin typeface="Calibri" panose="020F0502020204030204" pitchFamily="34" charset="0"/>
                <a:ea typeface="Calibri" panose="020F0502020204030204" pitchFamily="34" charset="0"/>
                <a:cs typeface="Times New Roman" panose="02020603050405020304" pitchFamily="18" charset="0"/>
              </a:rPr>
              <a:t>(A. W.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Kruglanski</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2014), </a:t>
            </a:r>
            <a:r>
              <a:rPr lang="el-GR" sz="1200" dirty="0">
                <a:effectLst/>
                <a:latin typeface="Calibri" panose="020F0502020204030204" pitchFamily="34" charset="0"/>
                <a:ea typeface="Calibri" panose="020F0502020204030204" pitchFamily="34" charset="0"/>
                <a:cs typeface="Times New Roman" panose="02020603050405020304" pitchFamily="18" charset="0"/>
              </a:rPr>
              <a:t>«αναζήτηση ταυτότητας που συμβάλλει στην αίσθηση του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ανήκειν</a:t>
            </a:r>
            <a:r>
              <a:rPr lang="el-GR" sz="1200" dirty="0">
                <a:effectLst/>
                <a:latin typeface="Calibri" panose="020F0502020204030204" pitchFamily="34" charset="0"/>
                <a:ea typeface="Calibri" panose="020F0502020204030204" pitchFamily="34" charset="0"/>
                <a:cs typeface="Times New Roman" panose="02020603050405020304" pitchFamily="18" charset="0"/>
              </a:rPr>
              <a:t>, της αξίας και του σκοπού» </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Dalgaard</a:t>
            </a:r>
            <a:r>
              <a:rPr lang="en-GB" sz="1200" dirty="0">
                <a:effectLst/>
                <a:latin typeface="Calibri" panose="020F0502020204030204" pitchFamily="34" charset="0"/>
                <a:ea typeface="Calibri" panose="020F0502020204030204" pitchFamily="34" charset="0"/>
                <a:cs typeface="Times New Roman" panose="02020603050405020304" pitchFamily="18" charset="0"/>
              </a:rPr>
              <a:t>-Nielsen 2008b), </a:t>
            </a:r>
            <a:r>
              <a:rPr lang="el-GR" sz="1200" dirty="0">
                <a:effectLst/>
                <a:latin typeface="Calibri" panose="020F0502020204030204" pitchFamily="34" charset="0"/>
                <a:ea typeface="Calibri" panose="020F0502020204030204" pitchFamily="34" charset="0"/>
                <a:cs typeface="Times New Roman" panose="02020603050405020304" pitchFamily="18" charset="0"/>
              </a:rPr>
              <a:t>προσωπική εκπλήρωση </a:t>
            </a:r>
            <a:r>
              <a:rPr lang="en-GB" sz="1200" dirty="0">
                <a:effectLst/>
                <a:latin typeface="Calibri" panose="020F0502020204030204" pitchFamily="34" charset="0"/>
                <a:ea typeface="Calibri" panose="020F0502020204030204" pitchFamily="34" charset="0"/>
                <a:cs typeface="Times New Roman" panose="02020603050405020304" pitchFamily="18" charset="0"/>
              </a:rPr>
              <a:t>(Silverman 2017), </a:t>
            </a:r>
            <a:r>
              <a:rPr lang="el-GR" sz="1200" dirty="0">
                <a:effectLst/>
                <a:latin typeface="Calibri" panose="020F0502020204030204" pitchFamily="34" charset="0"/>
                <a:ea typeface="Calibri" panose="020F0502020204030204" pitchFamily="34" charset="0"/>
                <a:cs typeface="Times New Roman" panose="02020603050405020304" pitchFamily="18" charset="0"/>
              </a:rPr>
              <a:t>έλλειψη αυτοεκτίμησης </a:t>
            </a:r>
            <a:r>
              <a:rPr lang="en-GB" sz="1200" dirty="0">
                <a:effectLst/>
                <a:latin typeface="Calibri" panose="020F0502020204030204" pitchFamily="34" charset="0"/>
                <a:ea typeface="Calibri" panose="020F0502020204030204" pitchFamily="34" charset="0"/>
                <a:cs typeface="Times New Roman" panose="02020603050405020304" pitchFamily="18" charset="0"/>
              </a:rPr>
              <a:t>(R. &amp;.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Borum</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2017)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Chassman</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Christmann</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2012) (Dawson 2017)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Lindekilde</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2016)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Senzai</a:t>
            </a:r>
            <a:r>
              <a:rPr lang="en-GB" sz="1200" dirty="0">
                <a:effectLst/>
                <a:latin typeface="Calibri" panose="020F0502020204030204" pitchFamily="34" charset="0"/>
                <a:ea typeface="Calibri" panose="020F0502020204030204" pitchFamily="34" charset="0"/>
                <a:cs typeface="Times New Roman" panose="02020603050405020304" pitchFamily="18" charset="0"/>
              </a:rPr>
              <a:t> 2015), </a:t>
            </a:r>
            <a:r>
              <a:rPr lang="el-GR" sz="1200" dirty="0">
                <a:effectLst/>
                <a:latin typeface="Calibri" panose="020F0502020204030204" pitchFamily="34" charset="0"/>
                <a:ea typeface="Calibri" panose="020F0502020204030204" pitchFamily="34" charset="0"/>
                <a:cs typeface="Times New Roman" panose="02020603050405020304" pitchFamily="18" charset="0"/>
              </a:rPr>
              <a:t>ατομική απογοήτευση και προσβολή </a:t>
            </a:r>
            <a:r>
              <a:rPr lang="en-GB" sz="1200" dirty="0">
                <a:effectLst/>
                <a:latin typeface="Calibri" panose="020F0502020204030204" pitchFamily="34" charset="0"/>
                <a:ea typeface="Calibri" panose="020F0502020204030204" pitchFamily="34" charset="0"/>
                <a:cs typeface="Times New Roman" panose="02020603050405020304" pitchFamily="18" charset="0"/>
              </a:rPr>
              <a:t>(Larry 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Beutler</a:t>
            </a:r>
            <a:r>
              <a:rPr lang="en-GB" sz="1200" dirty="0">
                <a:effectLst/>
                <a:latin typeface="Calibri" panose="020F0502020204030204" pitchFamily="34" charset="0"/>
                <a:ea typeface="Calibri" panose="020F0502020204030204" pitchFamily="34" charset="0"/>
                <a:cs typeface="Times New Roman" panose="02020603050405020304" pitchFamily="18" charset="0"/>
              </a:rPr>
              <a:t>, Psychology of terrorism 2007 ), </a:t>
            </a:r>
            <a:r>
              <a:rPr lang="el-GR" sz="1200" dirty="0">
                <a:effectLst/>
                <a:latin typeface="Calibri" panose="020F0502020204030204" pitchFamily="34" charset="0"/>
                <a:ea typeface="Calibri" panose="020F0502020204030204" pitchFamily="34" charset="0"/>
                <a:cs typeface="Times New Roman" panose="02020603050405020304" pitchFamily="18" charset="0"/>
              </a:rPr>
              <a:t>γνωστικοί-κοινωνικοί παράγοντες όπως η ανάληψη κινδύνων και η μειωμένη κοινωνική επαφή </a:t>
            </a:r>
            <a:r>
              <a:rPr lang="en-GB" sz="1200" dirty="0">
                <a:effectLst/>
                <a:latin typeface="Calibri" panose="020F0502020204030204" pitchFamily="34" charset="0"/>
                <a:ea typeface="Calibri" panose="020F0502020204030204" pitchFamily="34" charset="0"/>
                <a:cs typeface="Times New Roman" panose="02020603050405020304" pitchFamily="18" charset="0"/>
              </a:rPr>
              <a:t>(M. &amp;. Taylor 2006), </a:t>
            </a:r>
            <a:r>
              <a:rPr lang="el-GR" sz="1200" dirty="0">
                <a:effectLst/>
                <a:latin typeface="Calibri" panose="020F0502020204030204" pitchFamily="34" charset="0"/>
                <a:ea typeface="Calibri" panose="020F0502020204030204" pitchFamily="34" charset="0"/>
                <a:cs typeface="Times New Roman" panose="02020603050405020304" pitchFamily="18" charset="0"/>
              </a:rPr>
              <a:t>προσωπική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θυματοποίηση</a:t>
            </a: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(C. &amp;. McCauley 2011), </a:t>
            </a:r>
            <a:r>
              <a:rPr lang="el-GR" sz="1200" dirty="0">
                <a:effectLst/>
                <a:latin typeface="Calibri" panose="020F0502020204030204" pitchFamily="34" charset="0"/>
                <a:ea typeface="Calibri" panose="020F0502020204030204" pitchFamily="34" charset="0"/>
                <a:cs typeface="Times New Roman" panose="02020603050405020304" pitchFamily="18" charset="0"/>
              </a:rPr>
              <a:t>μετατόπιση της επιθετικότητας </a:t>
            </a:r>
            <a:r>
              <a:rPr lang="en-GB" sz="1200" dirty="0">
                <a:effectLst/>
                <a:latin typeface="Calibri" panose="020F0502020204030204" pitchFamily="34" charset="0"/>
                <a:ea typeface="Calibri" panose="020F0502020204030204" pitchFamily="34" charset="0"/>
                <a:cs typeface="Times New Roman" panose="02020603050405020304" pitchFamily="18" charset="0"/>
              </a:rPr>
              <a:t>(Moghaddam 2005), </a:t>
            </a:r>
            <a:r>
              <a:rPr lang="el-GR" sz="1200" dirty="0">
                <a:effectLst/>
                <a:latin typeface="Calibri" panose="020F0502020204030204" pitchFamily="34" charset="0"/>
                <a:ea typeface="Calibri" panose="020F0502020204030204" pitchFamily="34" charset="0"/>
                <a:cs typeface="Times New Roman" panose="02020603050405020304" pitchFamily="18" charset="0"/>
              </a:rPr>
              <a:t>όλα σχετίζονται με μια συγκρουσιακή και δυσλειτουργική αίσθηση ταυτότητας.</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20</a:t>
            </a:fld>
            <a:endParaRPr lang="en-US"/>
          </a:p>
        </p:txBody>
      </p:sp>
    </p:spTree>
    <p:extLst>
      <p:ext uri="{BB962C8B-B14F-4D97-AF65-F5344CB8AC3E}">
        <p14:creationId xmlns:p14="http://schemas.microsoft.com/office/powerpoint/2010/main" val="2765684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dirty="0"/>
          </a:p>
          <a:p>
            <a:pPr defTabSz="945307">
              <a:defRPr/>
            </a:pPr>
            <a:r>
              <a:rPr lang="el-GR" dirty="0"/>
              <a:t>Μια τοξική αφήγηση είναι μια αφήγηση που προκαλεί κυρίως φόβο, απόρριψη ή ακόμα και μίσος που οδηγεί σε αντικρουόμενες ή δυσλειτουργικές αφηγήσεις του εαυτού και των άλλων
</a:t>
            </a:r>
            <a:endParaRPr lang="en-GB" dirty="0"/>
          </a:p>
          <a:p>
            <a:pPr defTabSz="945307">
              <a:defRPr/>
            </a:pPr>
            <a:r>
              <a:rPr lang="el-GR" dirty="0"/>
              <a:t>Κάθε ιστορία που αποδυναμώνει το άτομο, το περιορίζει σε ένα στενό σύνολο αξιών και προκαλεί αρνητικά συναισθήματα πρόκειται να έχει αρνητικό αποτέλεσμα.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picture: https://www.insightswb.com/wp-content/uploads/2017/01/plant.jpg</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21</a:t>
            </a:fld>
            <a:endParaRPr lang="en-US"/>
          </a:p>
        </p:txBody>
      </p:sp>
    </p:spTree>
    <p:extLst>
      <p:ext uri="{BB962C8B-B14F-4D97-AF65-F5344CB8AC3E}">
        <p14:creationId xmlns:p14="http://schemas.microsoft.com/office/powerpoint/2010/main" val="3223123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a:t>
            </a:r>
            <a:endParaRPr lang="en-US" sz="1200" b="1" i="0" u="none" strike="noStrike" baseline="0" dirty="0">
              <a:latin typeface="Verdana" panose="020B0604030504040204" pitchFamily="34"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Η άσκηση ονομάζεται Ποιος είμαι;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Ο στόχος είναι να αφήσουμε τους συμμετέχοντες να βιώσουν τη δική τους αφήγηση και τις επιρροές που την διαμόρφωσαν, επίσης για να πάρουν μια πρώτη γεύση των πεποιθήσεων και της γνώσης των συμμετεχόντων σχετικά με τις αφηγήσεις από την άποψη των κοινωνικών επιστημών </a:t>
            </a:r>
            <a:r>
              <a:rPr lang="en-GB" sz="1200" b="1" dirty="0"/>
              <a:t>	</a:t>
            </a:r>
            <a:endParaRPr lang="en-GB" sz="1200" dirty="0"/>
          </a:p>
          <a:p>
            <a:pPr indent="-236327">
              <a:lnSpc>
                <a:spcPct val="90000"/>
              </a:lnSpc>
              <a:spcAft>
                <a:spcPts val="620"/>
              </a:spcAft>
              <a:buFont typeface="Arial" panose="020B0604020202020204" pitchFamily="34" charset="0"/>
              <a:buChar char="•"/>
            </a:pPr>
            <a:endParaRPr lang="en-US" sz="1200" dirty="0"/>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el-GR" sz="1200" dirty="0"/>
              <a:t>Κάντε ομάδες των 3, 4 έως 5 </a:t>
            </a:r>
            <a:endParaRPr lang="en-US" sz="1200" dirty="0"/>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el-GR" sz="1200" dirty="0"/>
              <a:t>Αφήστε τους να επιλέξουν αν θα ήθελαν να χρησιμοποιήσουν τη φόρμα για 12-16 ετών ή αυτή για 16+</a:t>
            </a:r>
            <a:endParaRPr lang="en-US" sz="1200" dirty="0"/>
          </a:p>
          <a:p>
            <a:pPr indent="-236327">
              <a:lnSpc>
                <a:spcPct val="90000"/>
              </a:lnSpc>
              <a:spcAft>
                <a:spcPts val="620"/>
              </a:spcAft>
              <a:buFont typeface="Arial" panose="020B0604020202020204" pitchFamily="34" charset="0"/>
              <a:buChar char="•"/>
            </a:pPr>
            <a:r>
              <a:rPr lang="el-GR" sz="1200" dirty="0"/>
              <a:t>Απαντήστε στην ερώτηση "Ποιος είμαι;" χρησιμοποιώντας το έντυπο 2 ή 3. Λάβετε υπόψη ότι υπάρχει μια φόρμα για μικρότερα παιδιά</a:t>
            </a:r>
            <a:endParaRPr lang="en-US" sz="1200" dirty="0"/>
          </a:p>
          <a:p>
            <a:pPr indent="-236327">
              <a:lnSpc>
                <a:spcPct val="90000"/>
              </a:lnSpc>
              <a:spcAft>
                <a:spcPts val="620"/>
              </a:spcAft>
              <a:buFont typeface="Arial" panose="020B0604020202020204" pitchFamily="34" charset="0"/>
              <a:buChar char="•"/>
            </a:pPr>
            <a:r>
              <a:rPr lang="el-GR" sz="1200" dirty="0"/>
              <a:t>Ομαδική συζήτηση: αναλογιστείτε την αξία της προσωπικής ιστορίας, τον θετικό / αρνητικό τόνο της, τον τρόπο με τον οποίο έγινε η επιλογή των ιστορικών γεγονότων και τι είδους πολιτιστικά φίλτρα εφαρμόζουμε. </a:t>
            </a:r>
            <a:endParaRPr lang="en-US" sz="1200" dirty="0"/>
          </a:p>
          <a:p>
            <a:pPr indent="-236327">
              <a:lnSpc>
                <a:spcPct val="90000"/>
              </a:lnSpc>
              <a:spcAft>
                <a:spcPts val="620"/>
              </a:spcAft>
              <a:buFont typeface="Arial" panose="020B0604020202020204" pitchFamily="34" charset="0"/>
              <a:buChar char="•"/>
            </a:pPr>
            <a:r>
              <a:rPr lang="el-GR" sz="1200" dirty="0"/>
              <a:t>Συζήτηση 2 λεπτών: Τι σας εντυπωσίασε στην άσκηση / ο εκπαιδευτής συλλέγει πιθανές απαντήσεις σε ένα </a:t>
            </a:r>
            <a:r>
              <a:rPr lang="el-GR" sz="1200" dirty="0" err="1"/>
              <a:t>flipchart</a:t>
            </a:r>
            <a:r>
              <a:rPr lang="el-GR" sz="1200" dirty="0"/>
              <a:t>.</a:t>
            </a:r>
            <a:endParaRPr lang="en-US" sz="12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2720882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i="0" u="none" strike="noStrike" baseline="0" dirty="0">
                <a:latin typeface="Verdana" panose="020B0604030504040204" pitchFamily="34" charset="0"/>
              </a:rPr>
              <a:t>Οδηγίες
</a:t>
            </a:r>
            <a:endParaRPr lang="en-GB" sz="1800" b="1" i="0" u="none" strike="noStrike" baseline="0" dirty="0">
              <a:latin typeface="Verdana" panose="020B0604030504040204" pitchFamily="34" charset="0"/>
            </a:endParaRPr>
          </a:p>
          <a:p>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Το επόμενο εργαστήριό μας αφορά την ικανότητα να μπούμε σε μια συζήτηση ή διάλογο με εποικοδομητικό τρόπο.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Οι γνώσεις, οι δεξιότητες, οι αξίες και οι στάσεις που αντλήθηκαν κατά τη διάρκεια του εργαστηρίου αφιερωμένου στην προσομοίωση και τη συζήτηση αποσκοπούν στη διευκόλυνση της οικοδόμησης ανθεκτικότητας σε ακραίες ιδεολογίες και βίαιη συμπεριφορά, εδραιώνοντας την κριτική σκέψη, την επικοινωνία, τη συνεργασία, την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ενσυναίσθηση</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και τον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αναστοχασμό</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Αυτό το εργαστήριο δεν θα έχει αντίκτυπο εάν εφαρμοστεί μόνο μία φορά. Το εργαστήριο που βασίζεται στη συζήτηση θα πρέπει να πραγματοποιείται τακτικά.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From D3.2.5</a:t>
            </a:r>
          </a:p>
          <a:p>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Η διδασκαλία της προσομοίωσης και της συζήτησης εξυπηρετεί το σκοπό της ανάπτυξης γνώσεων και δεξιοτήτων μέσω του μοντέλου εκπαίδευσης τη γνωστικής συμπεριφοράς και της «μάθησης μέσω της πράξης». Είναι επίσης μια μορφή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ψυχοεκπαιδευτικής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παρέμβασης στην οποία ο συντονιστής της συζήτησης λειτουργεί ως προπονητής έτοιμος να προσφέρει επαναλαμβανόμενες στρατηγικές θετικής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αυτοέκφρασης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και επικοινωνίας προσανατολισμένης στο στόχο, προωθώντας παράλληλα την ανοχή και την αξιολόγηση των δυσμενών απόψεων άλλων ανθρώπων με ανοιχτόμυαλο τρόπο.
οι γνώσεις, οι δεξιότητες, οι αξίες και οι στάσεις που διδάσκονται κατά τη διάρκεια του εργαστηρίου αφιερωμένου στην προσομοίωση και τη συζήτηση αποσκοπούν στη διευκόλυνση της οικοδόμησης ανθεκτικότητας σε ακραίες ιδεολογίες και βίαιη συμπεριφορά, εδραιώνοντας την κριτική σκέψη, την επικοινωνία, τη συνεργασία, την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ενσυναίσθηση</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και τον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αναστοχασμό</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πιστεύουμε ότι η συζήτηση προσομοίωσης ως μέθοδος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ψυχο</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-εκπαιδευτικής παρέμβασης, έχει τη δυνατότητα να αυξήσει την ανθεκτικότητα των παραγόντων ώθησης και έλξης της ριζοσπαστικοποίησης όπως: μια αίσθηση ταυτότητας που περιγράφεται ως «αναζήτηση της σημασίας», «αναζήτηση ταυτότητας που συμβάλλει στην αίσθηση του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ανήκειν</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της αξίας και του σκοπού», προσωπική εκπλήρωση, έλλειψη αυτοεκτίμησης, ατομική απογοήτευση και προσβολή, γνωστικοί-κοινωνικοί παράγοντες όπως η ανάληψη κινδύνων και η μειωμένη κοινωνική επαφή, η προσωπική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θυματοποίηση</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η μετατόπιση της επιθετικότητας, σχετίζονται όλα με μια συγκρουόμενη και δυσλειτουργική αίσθηση ταυτότητας.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Μολονότι τα παιχνίδια συζήτησης και προσομοίωσης έχουν χρησιμοποιηθεί ευρέως σε ακαδημαϊκά πλαίσια, μεταξύ άλλων ως μέσα μάθησης, το EL διαφέρει από την τακτική κατάρτιση σε συζητήσεις υπό την έννοια ότι δεν έχει ως στόχο να εξοπλίσει τους συμμετέχοντες με τις απαραίτητες γνώσεις και δεξιότητες για να συμμετάσχουν σε μια συζήτηση, αλλά μάλλον να κατανοήσουν το σκοπό, τη δομή και το πλαίσιο στο οποίο μπορεί να χρησιμοποιηθεί καθώς και τους μεθοδολογικούς περιορισμούς.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396067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b="1" i="0" u="none" strike="noStrike" baseline="0" dirty="0">
                <a:latin typeface="Verdana" panose="020B0604030504040204" pitchFamily="34" charset="0"/>
              </a:rPr>
              <a:t>Οδηγίες
</a:t>
            </a:r>
            <a:endParaRPr lang="en-GB" sz="1000" b="1" i="0" u="none" strike="noStrike" baseline="0" dirty="0">
              <a:latin typeface="Verdana" panose="020B0604030504040204" pitchFamily="34" charset="0"/>
            </a:endParaRPr>
          </a:p>
          <a:p>
            <a:r>
              <a:rPr lang="el-GR" sz="1000" dirty="0"/>
              <a:t>Πώς μπορούν οι επαγγελματίες πρώτης γραμμής να βοηθήσουν τους νέους να αναπτύξουν δεξιότητες συζήτησης; Το εργαστήριο που προσφέρεται σε αυτό το έργο έχει ως στόχο να τους υποστηρίξει να το κάνουν.
</a:t>
            </a:r>
            <a:endParaRPr lang="en-GB" sz="1000" dirty="0"/>
          </a:p>
          <a:p>
            <a:r>
              <a:rPr lang="en-GB" sz="1000" b="0" i="0" u="none" strike="noStrike" baseline="0" dirty="0">
                <a:highlight>
                  <a:srgbClr val="FFFF00"/>
                </a:highlight>
                <a:latin typeface="Calibri" panose="020F0502020204030204" pitchFamily="34" charset="0"/>
              </a:rPr>
              <a:t>For more detailed information I recommend the Manual for trainers of the Workshop Anger Management (show the site where it can be found? Or give a printed version as a gift?)</a:t>
            </a:r>
          </a:p>
          <a:p>
            <a:endParaRPr lang="en-GB" sz="1000" b="0" i="0" u="none" strike="noStrike" baseline="0" dirty="0">
              <a:latin typeface="Calibri" panose="020F0502020204030204" pitchFamily="34" charset="0"/>
            </a:endParaRPr>
          </a:p>
          <a:p>
            <a:r>
              <a:rPr lang="el-GR" sz="1000" b="0" i="0" u="none" strike="noStrike" baseline="0" dirty="0">
                <a:latin typeface="Calibri" panose="020F0502020204030204" pitchFamily="34" charset="0"/>
              </a:rPr>
              <a:t>Θα δούμε τώρα παραδείγματα πιθανών ασκήσεων από το εργαστήριο
</a:t>
            </a:r>
            <a:endParaRPr lang="en-GB" sz="10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1986077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r>
              <a:rPr lang="en-GB" dirty="0"/>
              <a:t>Click on #Dare to be grey</a:t>
            </a:r>
          </a:p>
          <a:p>
            <a:endParaRPr lang="en-GB" dirty="0"/>
          </a:p>
          <a:p>
            <a:r>
              <a:rPr lang="el-GR" dirty="0"/>
              <a:t>Ένας από τους βαθύτερους στόχους είναι να συνειδητοποιήσουμε ότι οι ασπρόμαυρες απόψεις δεν είναι οι μόνες και ότι δεν χρειάζεται να "διαλέξετε πλευρές", μπορείτε να έχετε μια λεπτή, "γκρίζα" άποψη. Το </a:t>
            </a:r>
            <a:r>
              <a:rPr lang="el-GR" dirty="0" err="1"/>
              <a:t>Dare</a:t>
            </a:r>
            <a:r>
              <a:rPr lang="el-GR" dirty="0"/>
              <a:t> </a:t>
            </a:r>
            <a:r>
              <a:rPr lang="el-GR" dirty="0" err="1"/>
              <a:t>to</a:t>
            </a:r>
            <a:r>
              <a:rPr lang="el-GR" dirty="0"/>
              <a:t> </a:t>
            </a:r>
            <a:r>
              <a:rPr lang="el-GR" dirty="0" err="1"/>
              <a:t>be</a:t>
            </a:r>
            <a:r>
              <a:rPr lang="el-GR" dirty="0"/>
              <a:t> </a:t>
            </a:r>
            <a:r>
              <a:rPr lang="el-GR" dirty="0" err="1"/>
              <a:t>grey</a:t>
            </a:r>
            <a:r>
              <a:rPr lang="el-GR" dirty="0"/>
              <a:t> είναι ένα έργο που έχει ως στόχο να αντιταχθεί στην πόλωση εντός και εκτός διαδικτύου ενισχύοντας τις απόψεις της «γκρίζας μέσης». Οι ακτιβιστές, οι αναλυτές δεδομένων και οι κοινωνικοί λειτουργοί ενώνουν τα χέρια τους για την καταπολέμηση της πόλωσης και των διαδικασιών ριζοσπαστικοποίησης που απορρέουν από αυτήν.
</a:t>
            </a:r>
            <a:endParaRPr lang="en-GB" dirty="0"/>
          </a:p>
          <a:p>
            <a:r>
              <a:rPr lang="en-GB" dirty="0"/>
              <a:t>https://projectgrey.eu/</a:t>
            </a:r>
          </a:p>
          <a:p>
            <a:r>
              <a:rPr lang="en-GB" dirty="0"/>
              <a:t>https://youtu.be/WPChHeKaurQ</a:t>
            </a:r>
          </a:p>
          <a:p>
            <a:endParaRPr lang="en-GB" dirty="0"/>
          </a:p>
          <a:p>
            <a:r>
              <a:rPr lang="en-GB" dirty="0"/>
              <a:t>CO: </a:t>
            </a:r>
            <a:r>
              <a:rPr lang="el-GR" dirty="0"/>
              <a:t>Αυτό το φύλλο θα μπορούσε επίσης να ταιριάζει στην κριτική σκέψη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4110132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Αυτό είναι ένα παράδειγμα μιας από τις ασκήσεις στο εργαστήριο Διάλογος και προσομοίωση. </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Again, my suggestion is to first experience how the exercise goes and then discuss the objectives</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Αυτή η άσκηση διαρκεί περίπου 40 λεπτά (ανάλογα με τον αριθμό των δηλώσεων και των συμμετεχόντων)
Βήμα 1: Ενημερώστε τους μαθητές ότι θα ακούσουν δηλώσεις που είναι πάντα αληθείς
</a:t>
            </a:r>
            <a:r>
              <a:rPr lang="el-GR" sz="1200" i="1" dirty="0">
                <a:effectLst/>
                <a:latin typeface="Calibri" panose="020F0502020204030204" pitchFamily="34" charset="0"/>
                <a:ea typeface="Times New Roman" panose="02020603050405020304" pitchFamily="18" charset="0"/>
                <a:cs typeface="Times New Roman" panose="02020603050405020304" pitchFamily="18" charset="0"/>
              </a:rPr>
              <a:t>Βήμα 2: Η δουλειά τους είναι να σκεφτούν περιπτώσεις/καταστάσεις όπου η δήλωση είναι ψευδής και να κάνουν τις δικές τους λίστες.
</a:t>
            </a: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3: Πηγαίνετε γύρω από την ομάδα ζητώντας ένα παράδειγμα από κάθε μαθητή. εάν ένας μαθητής δώσει ένα παράδειγμα που έχει ήδη αναφερθεί, έχει ένα λεπτό για να σκεφτεί ένα άλλο.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4: Εάν ο μαθητής δεν σκεφτεί ένα νέο παράδειγμα, είναι εκτός παιχνιδιού. Ο/η εκπαιδευτικός ρωτάει κάθε μαθητή με τη σειρά του μέχρι μόνο ένας μαθητής να έχει παραδείγματα στη λίστα του.
Βήμα 5: Στο τέλος της άσκησης, 15-20 λεπτά θα πρέπει να αφιερωθούν σε ομαδική συζήτηση σχετικά με τις ιδέες που εκφράστηκαν και τις συνέπειες που αυτές συνεπάγονται (σήμερα μπορεί να είναι ένας σύντομος γύρος)
</a:t>
            </a:r>
            <a:endParaRPr lang="en-GB" dirty="0"/>
          </a:p>
          <a:p>
            <a:r>
              <a:rPr lang="el-GR" dirty="0"/>
              <a:t>Η δήλωση μπορεί να είναι "ο φόνος είναι λάθος"
</a:t>
            </a:r>
            <a:r>
              <a:rPr lang="en-GB" dirty="0"/>
              <a:t>Another one could be ‘???</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093082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i="0" u="none" strike="noStrike" baseline="0" dirty="0">
                <a:latin typeface="Verdana" panose="020B0604030504040204" pitchFamily="34" charset="0"/>
              </a:rPr>
              <a:t>Οδηγίες</a:t>
            </a: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Η άσκηση ονομάζεται Αλήθεια ή Ψέματα;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l-GR" sz="1200" b="0" dirty="0">
                <a:effectLst/>
                <a:latin typeface="Calibri" panose="020F0502020204030204" pitchFamily="34" charset="0"/>
                <a:ea typeface="Calibri" panose="020F0502020204030204" pitchFamily="34" charset="0"/>
                <a:cs typeface="Times New Roman" panose="02020603050405020304" pitchFamily="18" charset="0"/>
              </a:rPr>
              <a:t>Ρωτήστε τους συμμετέχοντες: Ποια είναι η γνώμη σας για την ιδέα/νόημα αυτής της άσκησης;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Αλήθεια ή Ψέματα</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Στόχος
</a:t>
            </a:r>
            <a:r>
              <a:rPr lang="el-GR" sz="1800" dirty="0"/>
              <a:t>• Για τη βελτίωση των δεξιοτήτων σφαιρικής σκέψης 
• Για τη βελτίωση των δεξιοτήτων αντίκρουσης επιχειρημάτων
• Για την ενθάρρυνση δεξιοτήτων γρήγορης σκέψης 
• Για την ενθάρρυνση των δεξιοτήτων μνήμης 
• Για τη βελτίωση του λεξιλογίου και της χρήσης λέξεων 
• Για την ενθάρρυνση δεξιοτήτων ακρόασης του άλλου (να ακούμε τι λέει ο άλλος)
• Ενθάρρυνση της αξιολόγησης από συμμαθητές/συναδέλφους 
</a:t>
            </a: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puberty/teenage/adult </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15-45 min (depending on the amount of statements and the size of the group)</a:t>
            </a:r>
          </a:p>
          <a:p>
            <a:pPr lvl="1">
              <a:lnSpc>
                <a:spcPct val="115000"/>
              </a:lnSpc>
              <a:spcAft>
                <a:spcPts val="600"/>
              </a:spcAft>
            </a:pPr>
            <a:r>
              <a:rPr lang="el-GR" sz="1200" b="1" dirty="0">
                <a:effectLst/>
                <a:latin typeface="Calibri" panose="020F0502020204030204" pitchFamily="34" charset="0"/>
                <a:ea typeface="Calibri" panose="020F0502020204030204" pitchFamily="34" charset="0"/>
                <a:cs typeface="Times New Roman" panose="02020603050405020304" pitchFamily="18" charset="0"/>
              </a:rPr>
              <a:t>Περιγραφή</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1: Ενημερώστε τους μαθητές ότι θα ακούσουν δηλώσεις που είναι πάντα αληθείς
</a:t>
            </a:r>
            <a:r>
              <a:rPr lang="el-GR" sz="1200" i="1" dirty="0">
                <a:effectLst/>
                <a:latin typeface="Calibri" panose="020F0502020204030204" pitchFamily="34" charset="0"/>
                <a:ea typeface="Times New Roman" panose="02020603050405020304" pitchFamily="18" charset="0"/>
                <a:cs typeface="Times New Roman" panose="02020603050405020304" pitchFamily="18" charset="0"/>
              </a:rPr>
              <a:t>Βήμα 2: Ζητήστε τους να σκεφτούν περιπτώσεις όπου η δήλωση είναι ψευδής και να κάνουν τις δικές τους λίστες.
</a:t>
            </a: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3: πηγαίνετε γύρω από την ομάδα ζητώντας ένα παράδειγμα από κάθε μαθητή. εάν ένας μαθητής δώσει ένα παράδειγμα που έχει ήδη αναφερθεί, έχει ένα λεπτό για να σκεφτεί ένα άλλο.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4: Εάν ο μαθητής δεν σκεφτεί ένα νέο παράδειγμα, είναι εκτός παιχνιδιού. Ο/η εκπαιδευτικός ρωτάει κάθε μαθητή με τη σειρά του μέχρι μόνο ένας μαθητής να έχει παραδείγματα στη λίστα του.
Βήμα 5: Στο τέλος της άσκησης, 10-15 λεπτά θα πρέπει να αφιερωθούν σε ομαδική συζήτηση σχετικά με τις ιδέες που εκφράστηκαν και τις συνέπειες που αυτές συνεπάγονται (σήμερα μπορεί να είναι ένας σύντομος γύρος)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Extended practice, guided discussion, covert self-instruction (student inner speech)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149909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r>
              <a:rPr lang="el-GR" dirty="0"/>
              <a:t>Ένας από τους στόχους αυτής της εκπαίδευσης είναι να σας πει για τα 7 εργαστήρια στο πλαίσιο αυτού του έργου. Τι είναι και πώς μπορείτε εύκολα να τα εκτελέσετε με τους συναδέλφους ή τους συνεργάτες σας;
</a:t>
            </a:r>
            <a:endParaRPr lang="en-US" dirty="0"/>
          </a:p>
          <a:p>
            <a:r>
              <a:rPr lang="el-GR" dirty="0"/>
              <a:t>Μπορείτε να βρείτε το εκπαιδευτικό υλικό μας </a:t>
            </a:r>
            <a:r>
              <a:rPr lang="en-US" dirty="0"/>
              <a:t>https://www.firstlinepractitioners.com/</a:t>
            </a:r>
          </a:p>
          <a:p>
            <a:endParaRPr lang="en-US" b="1" dirty="0"/>
          </a:p>
          <a:p>
            <a:r>
              <a:rPr lang="en-US" b="1" dirty="0"/>
              <a:t>@Trainer: click on images</a:t>
            </a:r>
          </a:p>
          <a:p>
            <a:r>
              <a:rPr lang="en-US"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Μεταβείτε στην ιστοσελίδα και δείξτε πού ακριβώς, επισημάνετε επίσης το υλικό αξιολόγησης
</a:t>
            </a:r>
            <a:endParaRPr lang="en-US" dirty="0"/>
          </a:p>
          <a:p>
            <a:r>
              <a:rPr lang="el-GR" dirty="0"/>
              <a:t>Πρόσθετες πληροφορίες και κατάρτιση διατίθενται στην πλατφόρμα κατάρτισης της ΕΕ </a:t>
            </a:r>
            <a:r>
              <a:rPr lang="en-US" dirty="0"/>
              <a:t>Hermes</a:t>
            </a:r>
          </a:p>
          <a:p>
            <a:r>
              <a:rPr lang="en-US" dirty="0"/>
              <a:t>https://www.traininghermes.eu/</a:t>
            </a:r>
          </a:p>
          <a:p>
            <a:r>
              <a:rPr lang="en-US" dirty="0"/>
              <a:t>Go to the website, explain how they can register and show our e-learning (make sure you have an account so you can access the course)</a:t>
            </a:r>
          </a:p>
          <a:p>
            <a:r>
              <a:rPr lang="en-US" dirty="0"/>
              <a:t>Both of ARMOUR and of DERAD (any other related training on Hermes?)</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a:t>
            </a:r>
            <a:endParaRPr lang="en-GB" sz="1200" b="1" i="0" u="none" strike="noStrike" baseline="0" dirty="0">
              <a:latin typeface="Verdana" panose="020B0604030504040204" pitchFamily="34" charset="0"/>
            </a:endParaRPr>
          </a:p>
          <a:p>
            <a:endParaRPr lang="en-GB" noProof="0" dirty="0"/>
          </a:p>
          <a:p>
            <a:r>
              <a:rPr lang="el-GR" noProof="0" dirty="0"/>
              <a:t>Θυμός – τι είναι αυτό, πώς μπορεί να τροφοδοτήσει τη ριζοσπαστικοποίηση και πώς να την ελέγξει
Ασκήσεις – πειραματισμός με ασκήσεις για να βοηθήσει τους νέους να διαχειριστούν το θυμό τους
Αφηγήσεις – εξήγηση για τον τρόπο με τον οποίο οι αφηγήσεις και η διαμόρφωση ταυτότητας μπορούν είτε να αυξήσουν τις πιθανότητες ριζοσπαστικοποίησης </a:t>
            </a:r>
            <a:endParaRPr lang="en-GB" noProof="0" dirty="0"/>
          </a:p>
          <a:p>
            <a:r>
              <a:rPr lang="el-GR" noProof="0" dirty="0"/>
              <a:t>Ασκήσεις – βιώνοντας μία ή περισσότερες από τις ασκήσεις για τη χρήση αφηγήσεων με πιο θετικό τρόπο
Διάλογος και προσομοίωση</a:t>
            </a:r>
            <a:endParaRPr lang="en-GB" noProof="0" dirty="0"/>
          </a:p>
          <a:p>
            <a:endParaRPr lang="nl-NL" noProof="0" dirty="0"/>
          </a:p>
          <a:p>
            <a:endParaRPr lang="nl-NL" noProof="0" dirty="0"/>
          </a:p>
          <a:p>
            <a:endParaRPr lang="nl-NL"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49323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
</a:t>
            </a:r>
            <a:endParaRPr lang="en-GB" sz="1200" b="1" i="0" u="none" strike="noStrike" baseline="0" dirty="0">
              <a:latin typeface="Verdana" panose="020B0604030504040204" pitchFamily="34" charset="0"/>
            </a:endParaRPr>
          </a:p>
          <a:p>
            <a:r>
              <a:rPr lang="el-GR" dirty="0"/>
              <a:t>Ένας άλλος στόχος είναι να σας δείξουμε πού μπορούν να βρεθούν άλλες συλλογές </a:t>
            </a:r>
            <a:r>
              <a:rPr lang="el-GR" dirty="0" err="1"/>
              <a:t>προσβάσιμων</a:t>
            </a:r>
            <a:r>
              <a:rPr lang="el-GR" dirty="0"/>
              <a:t> και εφαρμόσιμων πρακτικών. Αυτή είναι μια επιλογή από τους </a:t>
            </a:r>
            <a:r>
              <a:rPr lang="el-GR" dirty="0" err="1"/>
              <a:t>ιστότοπους</a:t>
            </a:r>
            <a:r>
              <a:rPr lang="el-GR" dirty="0"/>
              <a:t> όπου μπορείτε να βρείτε πολλές πληροφορίες και υλικό
</a:t>
            </a:r>
            <a:endParaRPr lang="en-US" dirty="0"/>
          </a:p>
          <a:p>
            <a:r>
              <a:rPr lang="en-US" dirty="0"/>
              <a:t>@Partners: next to the 3 European projects, this selection is geared towards the Dutch context, please select the ones interesting for your audience)</a:t>
            </a:r>
          </a:p>
          <a:p>
            <a:endParaRPr lang="en-US" dirty="0"/>
          </a:p>
          <a:p>
            <a:r>
              <a:rPr lang="en-US" b="1" dirty="0"/>
              <a:t>@Trainer: click on images and tell something about each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https://www.bounce-resilience-tools.eu/bounce-along (is temporarily offline, but will be back, if not: please replace)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33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a:t>
            </a:r>
            <a:r>
              <a:rPr lang="en-GB" dirty="0" err="1"/>
              <a:t>secon</a:t>
            </a:r>
            <a:r>
              <a:rPr lang="en-GB" dirty="0"/>
              <a:t> session of the TTT, we introduced three workshops of project ARMOUR, on Anger Management, Narratives &amp; Identity and Debate &amp; simulation</a:t>
            </a:r>
            <a:endParaRPr lang="en-GB" sz="1200" b="1" i="0" u="none" strike="noStrike" baseline="0" dirty="0">
              <a:latin typeface="Verdana" panose="020B0604030504040204" pitchFamily="34" charset="0"/>
            </a:endParaRPr>
          </a:p>
          <a:p>
            <a:endParaRPr lang="en-GB" dirty="0"/>
          </a:p>
          <a:p>
            <a:r>
              <a:rPr lang="en-GB" dirty="0"/>
              <a:t>Distribute T2 survey day 2. </a:t>
            </a:r>
          </a:p>
          <a:p>
            <a:r>
              <a:rPr lang="en-GB" dirty="0"/>
              <a:t>Explain that participants can use the number of the exercise as shown to add comments on a specific exercise</a:t>
            </a:r>
          </a:p>
          <a:p>
            <a:endParaRPr lang="en-GB" dirty="0"/>
          </a:p>
          <a:p>
            <a:r>
              <a:rPr lang="en-GB" dirty="0"/>
              <a:t>Did they help you get to grips with the concepts?</a:t>
            </a:r>
          </a:p>
          <a:p>
            <a:r>
              <a:rPr lang="en-GB" dirty="0"/>
              <a:t>Are they useful for use with young people?</a:t>
            </a:r>
          </a:p>
          <a:p>
            <a:r>
              <a:rPr lang="en-GB" dirty="0"/>
              <a:t>Which ones are useful in your work (or privately)?</a:t>
            </a:r>
          </a:p>
          <a:p>
            <a:endParaRPr lang="en-GB" dirty="0"/>
          </a:p>
          <a:p>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30</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31</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@Trainer: Make a round and collect highlights</a:t>
            </a:r>
          </a:p>
          <a:p>
            <a:endParaRPr lang="en-US" dirty="0"/>
          </a:p>
          <a:p>
            <a:r>
              <a:rPr lang="en-US" dirty="0"/>
              <a:t>The rationale behind this is to end with a positive and to reinforce these particular topics</a:t>
            </a:r>
          </a:p>
        </p:txBody>
      </p:sp>
      <p:sp>
        <p:nvSpPr>
          <p:cNvPr id="4" name="Slide Number Placeholder 3"/>
          <p:cNvSpPr>
            <a:spLocks noGrp="1"/>
          </p:cNvSpPr>
          <p:nvPr>
            <p:ph type="sldNum" sz="quarter" idx="10"/>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7F6500-7E3F-4999-8C74-183F6B321703}" type="slidenum">
              <a:rPr lang="en-US" smtClean="0"/>
              <a:t>33</a:t>
            </a:fld>
            <a:endParaRPr lang="en-US"/>
          </a:p>
        </p:txBody>
      </p:sp>
    </p:spTree>
    <p:extLst>
      <p:ext uri="{BB962C8B-B14F-4D97-AF65-F5344CB8AC3E}">
        <p14:creationId xmlns:p14="http://schemas.microsoft.com/office/powerpoint/2010/main" val="143738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a:t>
            </a:r>
            <a:endParaRPr lang="en-GB" sz="1200" b="1" i="0" u="none" strike="noStrike" baseline="0" dirty="0">
              <a:latin typeface="Verdana" panose="020B0604030504040204" pitchFamily="34" charset="0"/>
            </a:endParaRPr>
          </a:p>
          <a:p>
            <a:r>
              <a:rPr lang="el-GR" dirty="0"/>
              <a:t>Ένας από τους </a:t>
            </a:r>
            <a:r>
              <a:rPr lang="el-GR" dirty="0" err="1"/>
              <a:t>αιτιακούς</a:t>
            </a:r>
            <a:r>
              <a:rPr lang="el-GR" dirty="0"/>
              <a:t> παράγοντες που έχουν εξεταστεί εξονυχιστικά από τους ερευνητές είναι το αίσθημα προσλαμβανόμενης αδικίας (ως βίωμα), όπως η άδικη μεταχείριση, η σχετική στέρηση, η ανηθικότητα κλπ.
</a:t>
            </a:r>
            <a:endParaRPr lang="en-GB" dirty="0"/>
          </a:p>
          <a:p>
            <a:r>
              <a:rPr lang="el-GR" dirty="0"/>
              <a:t>Αυτό μπορεί να γίνει ένας παράγοντας ώθησης στη ριζοσπαστικοποίηση, ειδικά όταν οι άνθρωποι αισθάνονται ανασφαλείς ή δεν είναι σε θέση να ελέγξουν ορισμένα συναισθήματα. </a:t>
            </a:r>
            <a:endParaRPr lang="en-GB" dirty="0"/>
          </a:p>
          <a:p>
            <a:r>
              <a:rPr lang="en-GB" dirty="0"/>
              <a:t>P19 </a:t>
            </a:r>
            <a:r>
              <a:rPr lang="en-GB" dirty="0" err="1"/>
              <a:t>Kees</a:t>
            </a:r>
            <a:r>
              <a:rPr lang="en-GB" dirty="0"/>
              <a:t> van den Bos (2019)</a:t>
            </a:r>
          </a:p>
          <a:p>
            <a:endParaRPr lang="en-GB" dirty="0"/>
          </a:p>
          <a:p>
            <a:r>
              <a:rPr lang="el-GR" dirty="0"/>
              <a:t>Ο θυμός τους απομακρύνει από την κοινωνία (αυτή που εν πολλοίς χαρακτηρίζεται ως σύστημα, </a:t>
            </a:r>
            <a:r>
              <a:rPr lang="en-US" dirty="0"/>
              <a:t>mainstream society</a:t>
            </a:r>
            <a:r>
              <a:rPr lang="el-GR" dirty="0"/>
              <a:t>), επειδή τους προκαλεί αρνητική συσχέτιση με αυτήν.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235973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 / suggested text sheet 5</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We will start with an example of one of the exercises in the workshop Anger Management. Please take a paper and pen (or tablet/smartphone/laptop).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l-GR" sz="1200" b="1" dirty="0"/>
              <a:t>#1 Ανταλλαγή Ιδεών – ελεύθεροι συνειρμοί </a:t>
            </a:r>
            <a:r>
              <a:rPr lang="en-GB" sz="1200" b="1" dirty="0"/>
              <a:t>	</a:t>
            </a:r>
            <a:r>
              <a:rPr lang="en-GB" sz="1200" dirty="0"/>
              <a:t>Icebreaker 1 (15-20 min)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is one of the icebreakers in the workshop on Anger Management. It takes about 15-20 minutes</a:t>
            </a:r>
          </a:p>
          <a:p>
            <a:pPr defTabSz="945307">
              <a:defRPr/>
            </a:pPr>
            <a:r>
              <a:rPr lang="el-GR" sz="1200" i="1" dirty="0">
                <a:effectLst/>
                <a:latin typeface="Calibri" panose="020F0502020204030204" pitchFamily="34" charset="0"/>
                <a:ea typeface="Calibri" panose="020F0502020204030204" pitchFamily="34" charset="0"/>
                <a:cs typeface="Times New Roman" panose="02020603050405020304" pitchFamily="18" charset="0"/>
              </a:rPr>
              <a:t>Βήμα 1-4: Ο εκπαιδευτής ζητά από τους συμμετέχοντες να απαντήσουν στις ακόλουθες ερωτήσεις (μία προς μία) γράφοντας όχι περισσότερες από τρεις λέξεις ανά ερώτηση σε ένα φύλλο χαρτιού. </a:t>
            </a:r>
            <a:r>
              <a:rPr lang="en-GB" sz="1200" dirty="0"/>
              <a:t>	(4 min)</a:t>
            </a:r>
          </a:p>
          <a:p>
            <a:r>
              <a:rPr lang="el-GR" sz="1200" dirty="0"/>
              <a:t>Βήμα 5: κάθε συμμετέχων επιλέγει έναν συνεργάτη και μοιράζεται απαντήσεις μαζί του</a:t>
            </a:r>
            <a:r>
              <a:rPr lang="en-GB" sz="1200" dirty="0"/>
              <a:t>. (4 min)</a:t>
            </a:r>
          </a:p>
          <a:p>
            <a:r>
              <a:rPr lang="el-GR" sz="1200" dirty="0"/>
              <a:t>Βήμα 6: μια συζήτηση 2 λεπτών χρησιμοποιείται από τον εκπαιδευτή για τη συλλογή πιθανών απαντήσεων σε ένα </a:t>
            </a:r>
            <a:r>
              <a:rPr lang="el-GR" sz="1200" dirty="0" err="1"/>
              <a:t>flipchart</a:t>
            </a:r>
            <a:r>
              <a:rPr lang="el-GR" sz="1200" dirty="0"/>
              <a:t>. </a:t>
            </a:r>
            <a:r>
              <a:rPr lang="en-GB" sz="1200" dirty="0"/>
              <a:t>	</a:t>
            </a:r>
            <a:endParaRPr lang="el-GR" sz="1200" dirty="0"/>
          </a:p>
          <a:p>
            <a:r>
              <a:rPr lang="el-GR" sz="1200" dirty="0"/>
              <a:t>Ας ελπίσουμε ότι οι παρατηρήσεις των συμμετεχόντων δείχνουν το στόχο αυτών των ασκήσεων: να αντιληφθεί κανείς τον προσωπικό του τρόπο να βιώνει και να αντιμετωπίζει το θυμό και να είναι σε θέση να τον αναγνωρίσει. Οι άνθρωποι συνειδητοποιούν ότι ο θυμός είναι κάτι που όλοι γνωρίζουμε.</a:t>
            </a:r>
            <a:r>
              <a:rPr lang="el-GR" sz="1800" dirty="0"/>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baseline="0" dirty="0">
                <a:latin typeface="Verdana" panose="020B0604030504040204" pitchFamily="34" charset="0"/>
              </a:rPr>
              <a:t>Οδηγίες</a:t>
            </a:r>
            <a:endParaRPr lang="en-GB" sz="1200" b="1" i="0" u="none" strike="noStrike" baseline="0" dirty="0">
              <a:latin typeface="Verdana" panose="020B0604030504040204" pitchFamily="34" charset="0"/>
            </a:endParaRPr>
          </a:p>
          <a:p>
            <a:r>
              <a:rPr lang="el-GR" sz="1200" dirty="0"/>
              <a:t>Όταν οι άνθρωποι είναι θυμωμένοι συχνά δεν είναι το μόνο συναίσθημα εν ενεργεία.
</a:t>
            </a:r>
            <a:endParaRPr lang="en-GB" sz="1200" dirty="0"/>
          </a:p>
          <a:p>
            <a:r>
              <a:rPr lang="en-GB" sz="1200" dirty="0" err="1"/>
              <a:t>Pg</a:t>
            </a:r>
            <a:r>
              <a:rPr lang="en-GB" sz="1200" dirty="0"/>
              <a:t> 13 of D3.2 </a:t>
            </a:r>
            <a:r>
              <a:rPr lang="el-GR" sz="1200" dirty="0"/>
              <a:t>Θυμός ως δευτερογενές συναίσθημα</a:t>
            </a:r>
            <a:endParaRPr lang="en-GB" sz="1200" dirty="0"/>
          </a:p>
          <a:p>
            <a:r>
              <a:rPr lang="el-GR" sz="1200" b="0" i="0" kern="1200" dirty="0">
                <a:solidFill>
                  <a:schemeClr val="tx1"/>
                </a:solidFill>
                <a:effectLst/>
                <a:latin typeface="+mn-lt"/>
                <a:ea typeface="+mn-ea"/>
                <a:cs typeface="+mn-cs"/>
              </a:rPr>
              <a:t>Ο θυμός μπορεί να είναι ένα θεμελιώδες και πρωταρχικό συναίσθημα, αλλά συχνά αποκαλείται δευτερεύον συναίσθημα επειδή τείνουμε να καταφεύγουμε στο θυμό για να προστατευτούμε ή να καλύψουμε άλλα ευάλωτα συναισθήματα. Ένα πρωταρχικό συναίσθημα είναι αυτό που γίνεται αισθητό αμέσως πριν νιώσουμε θυμό. Σχεδόν πάντα νιώθουμε κάτι άλλο πρώτα πριν θυμώσουμε. Μπορεί πρώτα να αισθανόμαστε φοβισμένοι, πως δεχόμαστε επίθεση, προσβεβλημένοι, πως δε μας σέβονται, αναγκασμένοι, παγιδευμένοι ή πιεσμένοι. Αν κάποιο από αυτά τα συναισθήματα είναι αρκετά έντονο, σκεφτόμαστε αυτό το συναίσθημα ως θυμό.
Όπως δείχνει το σχέδιο, ο θυμός είναι σαν ένα παγόβουνο καθώς μόνο μερικά από τα συναισθήματα είναι ορατά. Τα άλλα συναισθήματα υπάρχουν "κάτω από την επιφάνεια του νερού" όπου δεν είναι άμεσα προφανή στους εξωτερικούς παρατηρητές. </a:t>
            </a:r>
            <a:r>
              <a:rPr lang="en-US" sz="1200" b="0" i="0" kern="1200" dirty="0">
                <a:solidFill>
                  <a:schemeClr val="tx1"/>
                </a:solidFill>
                <a:effectLst/>
                <a:latin typeface="+mn-lt"/>
                <a:ea typeface="+mn-ea"/>
                <a:cs typeface="+mn-cs"/>
              </a:rPr>
              <a:t>(</a:t>
            </a:r>
            <a:r>
              <a:rPr lang="nl-NL" sz="1200" dirty="0">
                <a:hlinkClick r:id="rId3"/>
              </a:rPr>
              <a:t>http://creducation.net/resources/anger_management/anger__a_secondary_emotion.html</a:t>
            </a:r>
            <a:r>
              <a:rPr lang="nl-NL" sz="1200" dirty="0"/>
              <a:t>)</a:t>
            </a:r>
          </a:p>
          <a:p>
            <a:endParaRPr lang="nl-NL" sz="1200" b="0" i="0" kern="1200" dirty="0">
              <a:solidFill>
                <a:schemeClr val="tx1"/>
              </a:solidFill>
              <a:effectLst/>
              <a:latin typeface="+mn-lt"/>
              <a:ea typeface="+mn-ea"/>
              <a:cs typeface="+mn-cs"/>
            </a:endParaRPr>
          </a:p>
          <a:p>
            <a:r>
              <a:rPr lang="el-GR" sz="1200" b="0" i="0" kern="1200" dirty="0">
                <a:solidFill>
                  <a:schemeClr val="tx1"/>
                </a:solidFill>
                <a:effectLst/>
                <a:latin typeface="+mn-lt"/>
                <a:ea typeface="+mn-ea"/>
                <a:cs typeface="+mn-cs"/>
              </a:rPr>
              <a:t>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l-GR" sz="1200" b="0" i="0" u="none" strike="noStrike" baseline="0" dirty="0">
                <a:latin typeface="Verdana" panose="020B0604030504040204" pitchFamily="34" charset="0"/>
              </a:rPr>
              <a:t>Οδηγίες</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GB" sz="1200" b="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l-GR" sz="1200" b="0" dirty="0"/>
              <a:t>Ορισμένα χαρακτηριστικά του θυμού</a:t>
            </a:r>
            <a:endParaRPr lang="en-GB" sz="1200" b="0" dirty="0"/>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l-GR" sz="1200" b="0" dirty="0"/>
              <a:t>Θεωρείται φυσική και ως επί το </a:t>
            </a:r>
            <a:r>
              <a:rPr lang="el-GR" sz="1200" b="0" dirty="0" err="1"/>
              <a:t>πλείστον</a:t>
            </a:r>
            <a:r>
              <a:rPr lang="el-GR" sz="1200" b="0" dirty="0"/>
              <a:t> αυτόματη αντίδραση σε ανεπιθύμητες ενέργειες 
Ο θυμός είναι ένα θεμελιώδες συναίσθημα.  Και συχνά παίρνει τη θέση ενός υποκείμενου συναισθήματος. Μερικοί άνθρωποι αισθάνονται ότι είναι ένα «κακό» ή αρνητικό συναίσθημα, άλλοι λένε ότι γίνεται πρόβλημα μόνο όταν κάποιος κρατάει το θυμό και γίνεται χρόνιο.</a:t>
            </a:r>
            <a:endParaRPr lang="en-GB" sz="1200" b="0" dirty="0"/>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l-GR" sz="1200" b="0" dirty="0"/>
              <a:t>Το να μάθουμε να διαχειριζόμαστε σωστά το θυμό μας είναι μια ικανότητα, δεν γίνεται από ένστικτο. Σχετίζεται με τον τρόπο με τον οποίο θέτουμε ένα όριο σε μια σύνθετη αλληλεπίδραση με άλλα συναισθήματα.  
</a:t>
            </a:r>
            <a:r>
              <a:rPr lang="el-GR" sz="1200" b="0" dirty="0">
                <a:latin typeface="Calibri" panose="020F0502020204030204" pitchFamily="34" charset="0"/>
                <a:ea typeface="Calibri" panose="020F0502020204030204" pitchFamily="34" charset="0"/>
                <a:cs typeface="Times New Roman" panose="02020603050405020304" pitchFamily="18" charset="0"/>
              </a:rPr>
              <a:t>Οι άνθρωποι που είναι ανίκανοι να θυμώσουν είναι επίσης ανίκανοι να ορθώσουν το ανάστημά τους. Είναι σημαντικό τότε οι άνθρωποι να μάθουν πώς να εκφράζουν κατάλληλα το θυμό τους. 
Οι άνθρωποι πρέπει να μάθουν υγιείς και κοινωνικά αποδεκτούς τρόπους να εκφράσουν θυμωμένα συναισθήματα και να μην αφήσουν τον θυμό να ξεφύγει από τον έλεγχο σε σημείο που να επηρεάζει αρνητικά τις σχέσεις, την εργασία και την υγεία τους. </a:t>
            </a:r>
            <a:endParaRPr lang="ro-RO" sz="1200" b="0" dirty="0"/>
          </a:p>
          <a:p>
            <a:pPr marL="285750" indent="-285750">
              <a:buFont typeface="Arial" panose="020B0604020202020204" pitchFamily="34" charset="0"/>
              <a:buChar char="•"/>
            </a:pPr>
            <a:r>
              <a:rPr lang="el-GR" sz="1200" b="0" dirty="0"/>
              <a:t>Είναι πιο ικανοποιητικό να αισθάνεσαι θυμωμένος παρά να αναγνωρίζεις τα οδυνηρά συναισθήματα που σχετίζονται με την </a:t>
            </a:r>
            <a:r>
              <a:rPr lang="el-GR" sz="1200" b="0" dirty="0" err="1"/>
              <a:t>ευαλωτότητα</a:t>
            </a:r>
            <a:r>
              <a:rPr lang="el-GR" sz="1200" b="0" dirty="0"/>
              <a:t>.</a:t>
            </a:r>
            <a:endParaRPr lang="en-GB" sz="12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188446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800" b="1" i="0" u="none" strike="noStrike" baseline="0" dirty="0">
                <a:latin typeface="Verdana" panose="020B0604030504040204" pitchFamily="34" charset="0"/>
              </a:rPr>
              <a:t>Οδηγίες</a:t>
            </a:r>
            <a:r>
              <a:rPr lang="en-GB" sz="800" b="1" i="0" u="none" strike="noStrike" baseline="0" dirty="0">
                <a:latin typeface="Verdana" panose="020B0604030504040204" pitchFamily="34" charset="0"/>
              </a:rPr>
              <a:t> </a:t>
            </a:r>
            <a:endParaRPr lang="el-GR" sz="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Πώς μπορούν οι επαγγελματίες πρώτης γραμμής να βοηθήσουν τους νέους να αναπτύξουν δεξιότητες διαχείρισης θυμού; Το εργαστήριο που προσφέρεται σε αυτό το έργο έχει ως στόχο να τους υποστηρίξει προς αυτή τη κατεύθυνση.
</a:t>
            </a:r>
            <a:endParaRPr lang="en-GB" sz="1200" dirty="0"/>
          </a:p>
          <a:p>
            <a:r>
              <a:rPr lang="el-GR" sz="1200" b="0" i="0" u="none" strike="noStrike" baseline="0" dirty="0">
                <a:solidFill>
                  <a:srgbClr val="000000"/>
                </a:solidFill>
                <a:latin typeface="Calibri" panose="020F0502020204030204" pitchFamily="34" charset="0"/>
              </a:rPr>
              <a:t>Το «Εργαστήριο Διαχείρισης Θυμού» εξετάζει πώς να διδάξει καλύτερα τη διαχείριση θυμού ως μια μορφή </a:t>
            </a:r>
            <a:r>
              <a:rPr lang="el-GR" sz="1200" b="0" i="0" u="none" strike="noStrike" baseline="0" dirty="0" err="1">
                <a:solidFill>
                  <a:srgbClr val="000000"/>
                </a:solidFill>
                <a:latin typeface="Calibri" panose="020F0502020204030204" pitchFamily="34" charset="0"/>
              </a:rPr>
              <a:t>ψυχοεκπαιδευτικής</a:t>
            </a:r>
            <a:r>
              <a:rPr lang="el-GR" sz="1200" b="0" i="0" u="none" strike="noStrike" baseline="0" dirty="0">
                <a:solidFill>
                  <a:srgbClr val="000000"/>
                </a:solidFill>
                <a:latin typeface="Calibri" panose="020F0502020204030204" pitchFamily="34" charset="0"/>
              </a:rPr>
              <a:t> παρέμβασης. Περιλαμβάνει μια σειρά ασκήσεων που μπορούν να βοηθήσουν τους επαγγελματίες πρώτης γραμμής που εργάζονται με νέους που είναι ευάλωτοι στη ριζοσπαστικοποίηση να χρησιμοποιήσουν στρατηγικές και τεχνικές διαχείρισης θυμού για να τους βοηθήσουν να εκτρέψουν από τη βίαιη καταστροφική συμπεριφορά. Οι τεχνικές που περιγράφονται έχουν εμπνευστεί από το έργο των προπονητών και των θεραπευτών στη διδασκαλία και την προώθηση της διαχείρισης θυμού. </a:t>
            </a:r>
            <a:r>
              <a:rPr lang="el-GR" sz="1200" b="1" i="0" u="none" strike="noStrike" baseline="0" dirty="0">
                <a:solidFill>
                  <a:srgbClr val="000000"/>
                </a:solidFill>
                <a:latin typeface="Calibri" panose="020F0502020204030204" pitchFamily="34" charset="0"/>
              </a:rPr>
              <a:t>
</a:t>
            </a:r>
            <a:r>
              <a:rPr lang="el-GR" sz="1200" b="0" i="0" u="none" strike="noStrike" baseline="0" dirty="0">
                <a:latin typeface="Calibri" panose="020F0502020204030204" pitchFamily="34" charset="0"/>
              </a:rPr>
              <a:t>Η βασική ιδέα είναι ότι βοηθώντας τους να διαλύσουν ή να ελέγξουν το θυμό τους θα βοηθήσουν στην αποτροπή τους από τη ριζοσπαστικοποίηση / πόλωση. </a:t>
            </a:r>
            <a:r>
              <a:rPr lang="el-GR" sz="1000" b="0" i="0" u="none" strike="noStrike" baseline="0" dirty="0">
                <a:latin typeface="Calibri" panose="020F0502020204030204" pitchFamily="34" charset="0"/>
              </a:rPr>
              <a:t>
</a:t>
            </a:r>
            <a:endParaRPr lang="en-GB" sz="10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 / suggested text sheet 11</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dirty="0">
                <a:effectLst/>
                <a:latin typeface="Calibri" panose="020F0502020204030204" pitchFamily="34" charset="0"/>
                <a:ea typeface="Calibri" panose="020F0502020204030204" pitchFamily="34" charset="0"/>
                <a:cs typeface="Times New Roman" panose="02020603050405020304" pitchFamily="18" charset="0"/>
              </a:rPr>
              <a:t>Αυτό είναι ένα παράδειγμα μιας από τις ασκήσεις στο εργαστήριο Διαχείριση Θυμού. </a:t>
            </a:r>
            <a:r>
              <a:rPr lang="el-GR" sz="1200" dirty="0"/>
              <a:t>Πολλές επιλογές είναι διαθέσιμες και οι περισσότερες είναι εύκολο να αναπαραχθούν με νέους.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Μοιράζω τον τροχό σε χαρτί.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l-GR" sz="1200" b="0" dirty="0">
                <a:effectLst/>
                <a:latin typeface="Calibri" panose="020F0502020204030204" pitchFamily="34" charset="0"/>
                <a:ea typeface="Calibri" panose="020F0502020204030204" pitchFamily="34" charset="0"/>
                <a:cs typeface="Times New Roman" panose="02020603050405020304" pitchFamily="18" charset="0"/>
              </a:rPr>
              <a:t>Αυτή η άσκηση ζητά από κάθε συμμετέχοντα (που επιθυμεί να συμμετάσχει) να επιλέξει ένα συναίσθημα και να το εκφράσει μπροστά στην ομάδα. Άλλοι πρέπει να μαντέψουν ποιο συναίσθημα εκφράζεται.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Σημείωση: μερικοί άνθρωποι το βρίσκουν δύσκολο, δημιουργείστε ένα ασφαλές περιβάλλον και προσπαθήστε να τους ενθαρρύνετε, αλλά επιτρέψτε επίσης στους ανθρώπους που επιθυμούν να εξαιρεθούν
Σημείωση: για ηλικιακές ομάδες κάτω των 14 ετών, θα χρησιμοποιηθεί μια απλούστερη έκδοση του τροχού συναισθημάτων.</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1988522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8/27/2021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dewereldin100woorden.blogspot.com/2012/01/zweet-des-aanschijn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WPChHeKaurQ"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www.traininghermes.eu/" TargetMode="External"/><Relationship Id="rId5" Type="http://schemas.openxmlformats.org/officeDocument/2006/relationships/image" Target="../media/image40.png"/><Relationship Id="rId4" Type="http://schemas.openxmlformats.org/officeDocument/2006/relationships/hyperlink" Target="https://www.firstlinepractitioner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hyperlink" Target="https://terratoolkit.eu/download_teachers/" TargetMode="External"/><Relationship Id="rId13" Type="http://schemas.openxmlformats.org/officeDocument/2006/relationships/image" Target="../media/image46.png"/><Relationship Id="rId3" Type="http://schemas.openxmlformats.org/officeDocument/2006/relationships/hyperlink" Target="https://www.kis.nl/publicatie/zicht-op-radicalisering" TargetMode="External"/><Relationship Id="rId7" Type="http://schemas.openxmlformats.org/officeDocument/2006/relationships/image" Target="../media/image43.png"/><Relationship Id="rId12" Type="http://schemas.openxmlformats.org/officeDocument/2006/relationships/hyperlink" Target="https://ec.europa.eu/home-affairs/what-we-do/networks/radicalisation_awareness_network/ran-best-practices_en"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ter-info.nl/home" TargetMode="External"/><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hyperlink" Target="https://www.bounce-resilience-tools.eu/bounce-along" TargetMode="External"/><Relationship Id="rId4" Type="http://schemas.openxmlformats.org/officeDocument/2006/relationships/image" Target="../media/image41.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normAutofit/>
          </a:bodyPr>
          <a:lstStyle/>
          <a:p>
            <a:r>
              <a:rPr lang="el-GR" dirty="0"/>
              <a:t>Εκπαίδευση Εκπαιδευτών</a:t>
            </a:r>
            <a:br>
              <a:rPr lang="en-US" dirty="0"/>
            </a:br>
            <a:r>
              <a:rPr lang="en-US" sz="2200" dirty="0"/>
              <a:t>17/3/2021</a:t>
            </a:r>
            <a:br>
              <a:rPr lang="en-US" sz="2200" dirty="0"/>
            </a:br>
            <a:r>
              <a:rPr lang="en-US" sz="2200" dirty="0"/>
              <a:t>KE.ME.A.</a:t>
            </a:r>
          </a:p>
        </p:txBody>
      </p:sp>
      <p:sp>
        <p:nvSpPr>
          <p:cNvPr id="3" name="Subtitle 2"/>
          <p:cNvSpPr>
            <a:spLocks noGrp="1"/>
          </p:cNvSpPr>
          <p:nvPr>
            <p:ph type="subTitle" idx="1"/>
          </p:nvPr>
        </p:nvSpPr>
        <p:spPr>
          <a:ln>
            <a:noFill/>
          </a:ln>
        </p:spPr>
        <p:txBody>
          <a:bodyPr anchor="t">
            <a:normAutofit fontScale="85000" lnSpcReduction="10000"/>
          </a:bodyPr>
          <a:lstStyle/>
          <a:p>
            <a:r>
              <a:rPr lang="el-GR" sz="2800" dirty="0">
                <a:solidFill>
                  <a:schemeClr val="tx1"/>
                </a:solidFill>
              </a:rPr>
              <a:t>Ενότητα 2: Πρόληψη της ριζοσπαστικοποίησης των νέων
</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dirty="0"/>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fontScale="90000"/>
          </a:bodyPr>
          <a:lstStyle/>
          <a:p>
            <a:r>
              <a:rPr lang="el-GR" dirty="0"/>
              <a:t>Διαχείριση θυμού: Άσκηση 1
</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Οδηγίες
</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Στόχος
</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κοινό</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Διάρκεια
</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1418530"/>
          </a:xfrm>
          <a:prstGeom prst="rect">
            <a:avLst/>
          </a:prstGeom>
          <a:noFill/>
        </p:spPr>
        <p:txBody>
          <a:bodyPr wrap="square">
            <a:spAutoFit/>
          </a:bodyPr>
          <a:lstStyle/>
          <a:p>
            <a:pPr lvl="0" algn="ctr">
              <a:lnSpc>
                <a:spcPct val="115000"/>
              </a:lnSpc>
              <a:spcBef>
                <a:spcPct val="0"/>
              </a:spcBef>
              <a:spcAft>
                <a:spcPts val="600"/>
              </a:spcAft>
              <a:defRPr/>
            </a:pPr>
            <a:r>
              <a:rPr lang="el-GR" sz="2400" dirty="0">
                <a:solidFill>
                  <a:srgbClr val="0770B1"/>
                </a:solidFill>
                <a:latin typeface="+mj-lt"/>
                <a:ea typeface="+mj-ea"/>
                <a:cs typeface="+mj-cs"/>
              </a:rPr>
              <a:t>Τροχός συναισθημάτων - υποδείξεις
</a:t>
            </a:r>
            <a:endParaRPr lang="en-GB" sz="2400" dirty="0">
              <a:solidFill>
                <a:srgbClr val="0770B1"/>
              </a:solidFill>
              <a:latin typeface="+mj-lt"/>
              <a:ea typeface="+mj-ea"/>
              <a:cs typeface="+mj-cs"/>
            </a:endParaRPr>
          </a:p>
        </p:txBody>
      </p:sp>
    </p:spTree>
    <p:extLst>
      <p:ext uri="{BB962C8B-B14F-4D97-AF65-F5344CB8AC3E}">
        <p14:creationId xmlns:p14="http://schemas.microsoft.com/office/powerpoint/2010/main" val="345955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fontScale="90000"/>
          </a:bodyPr>
          <a:lstStyle/>
          <a:p>
            <a:r>
              <a:rPr lang="el-GR" dirty="0"/>
              <a:t>Διαχείριση θυμού: Άσκηση 2
</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24" name="Hexagon 72">
            <a:extLst>
              <a:ext uri="{FF2B5EF4-FFF2-40B4-BE49-F238E27FC236}">
                <a16:creationId xmlns:a16="http://schemas.microsoft.com/office/drawing/2014/main" id="{7FF687C4-61CA-4A15-8626-BDFD8BA8A5A5}"/>
              </a:ext>
            </a:extLst>
          </p:cNvPr>
          <p:cNvSpPr/>
          <p:nvPr/>
        </p:nvSpPr>
        <p:spPr>
          <a:xfrm>
            <a:off x="1254048" y="3086385"/>
            <a:ext cx="2615889"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5" name="Freeform 13">
            <a:extLst>
              <a:ext uri="{FF2B5EF4-FFF2-40B4-BE49-F238E27FC236}">
                <a16:creationId xmlns:a16="http://schemas.microsoft.com/office/drawing/2014/main" id="{D78EDE39-BBE0-409C-8DD4-E2F3C11E4650}"/>
              </a:ext>
            </a:extLst>
          </p:cNvPr>
          <p:cNvSpPr/>
          <p:nvPr/>
        </p:nvSpPr>
        <p:spPr>
          <a:xfrm>
            <a:off x="5942689" y="300139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26" name="Hexagon 76">
            <a:extLst>
              <a:ext uri="{FF2B5EF4-FFF2-40B4-BE49-F238E27FC236}">
                <a16:creationId xmlns:a16="http://schemas.microsoft.com/office/drawing/2014/main" id="{B3A8F904-9043-4663-BB43-4FB0A66C9DF4}"/>
              </a:ext>
            </a:extLst>
          </p:cNvPr>
          <p:cNvSpPr/>
          <p:nvPr/>
        </p:nvSpPr>
        <p:spPr>
          <a:xfrm>
            <a:off x="337438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7" name="Freeform 89">
            <a:extLst>
              <a:ext uri="{FF2B5EF4-FFF2-40B4-BE49-F238E27FC236}">
                <a16:creationId xmlns:a16="http://schemas.microsoft.com/office/drawing/2014/main" id="{52934689-1ACC-49ED-9926-0E51CB6962C5}"/>
              </a:ext>
            </a:extLst>
          </p:cNvPr>
          <p:cNvSpPr/>
          <p:nvPr/>
        </p:nvSpPr>
        <p:spPr>
          <a:xfrm>
            <a:off x="2730710" y="3067199"/>
            <a:ext cx="1794082" cy="2284791"/>
          </a:xfrm>
          <a:custGeom>
            <a:avLst/>
            <a:gdLst/>
            <a:ahLst/>
            <a:cxnLst>
              <a:cxn ang="0">
                <a:pos x="wd2" y="hd2"/>
              </a:cxn>
              <a:cxn ang="5400000">
                <a:pos x="wd2" y="hd2"/>
              </a:cxn>
              <a:cxn ang="10800000">
                <a:pos x="wd2" y="hd2"/>
              </a:cxn>
              <a:cxn ang="16200000">
                <a:pos x="wd2" y="hd2"/>
              </a:cxn>
            </a:cxnLst>
            <a:rect l="0" t="0" r="r" b="b"/>
            <a:pathLst>
              <a:path w="21600" h="21600" extrusionOk="0">
                <a:moveTo>
                  <a:pt x="14970" y="0"/>
                </a:moveTo>
                <a:lnTo>
                  <a:pt x="21600" y="25"/>
                </a:lnTo>
                <a:lnTo>
                  <a:pt x="10797" y="15615"/>
                </a:lnTo>
                <a:lnTo>
                  <a:pt x="10788" y="15603"/>
                </a:lnTo>
                <a:lnTo>
                  <a:pt x="6691" y="21600"/>
                </a:lnTo>
                <a:lnTo>
                  <a:pt x="0" y="21588"/>
                </a:lnTo>
                <a:lnTo>
                  <a:pt x="10888" y="6167"/>
                </a:lnTo>
                <a:lnTo>
                  <a:pt x="10897" y="6179"/>
                </a:lnTo>
                <a:lnTo>
                  <a:pt x="14970"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
        <p:nvSpPr>
          <p:cNvPr id="28" name="Hexagon 162">
            <a:extLst>
              <a:ext uri="{FF2B5EF4-FFF2-40B4-BE49-F238E27FC236}">
                <a16:creationId xmlns:a16="http://schemas.microsoft.com/office/drawing/2014/main" id="{C469A176-9B4F-47C3-8A00-66D4E3172833}"/>
              </a:ext>
            </a:extLst>
          </p:cNvPr>
          <p:cNvSpPr/>
          <p:nvPr/>
        </p:nvSpPr>
        <p:spPr>
          <a:xfrm>
            <a:off x="548640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9" name="Hexagon 1">
            <a:extLst>
              <a:ext uri="{FF2B5EF4-FFF2-40B4-BE49-F238E27FC236}">
                <a16:creationId xmlns:a16="http://schemas.microsoft.com/office/drawing/2014/main" id="{6B7F95C0-45DC-424F-93BD-D7BD68FE3E5C}"/>
              </a:ext>
            </a:extLst>
          </p:cNvPr>
          <p:cNvSpPr/>
          <p:nvPr/>
        </p:nvSpPr>
        <p:spPr>
          <a:xfrm>
            <a:off x="1778273" y="3544941"/>
            <a:ext cx="156744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92D050"/>
          </a:solidFill>
          <a:ln w="12700">
            <a:solidFill>
              <a:srgbClr val="92D050"/>
            </a:solidFill>
            <a:miter lim="400000"/>
          </a:ln>
        </p:spPr>
        <p:txBody>
          <a:bodyPr lIns="45719" rIns="45719" anchor="ctr"/>
          <a:lstStyle/>
          <a:p>
            <a:pPr algn="ctr">
              <a:defRPr>
                <a:solidFill>
                  <a:srgbClr val="FFFFFF"/>
                </a:solidFill>
              </a:defRPr>
            </a:pPr>
            <a:r>
              <a:rPr lang="el-GR" dirty="0"/>
              <a:t>Διαβάστε το κείμενο
</a:t>
            </a:r>
            <a:endParaRPr dirty="0"/>
          </a:p>
        </p:txBody>
      </p:sp>
      <p:sp>
        <p:nvSpPr>
          <p:cNvPr id="30" name="Hexagon 77">
            <a:extLst>
              <a:ext uri="{FF2B5EF4-FFF2-40B4-BE49-F238E27FC236}">
                <a16:creationId xmlns:a16="http://schemas.microsoft.com/office/drawing/2014/main" id="{69B87358-70E0-4AAB-8C27-D3E6CDA3E554}"/>
              </a:ext>
            </a:extLst>
          </p:cNvPr>
          <p:cNvSpPr/>
          <p:nvPr/>
        </p:nvSpPr>
        <p:spPr>
          <a:xfrm>
            <a:off x="389860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BA7DF"/>
          </a:solidFill>
          <a:ln w="12700">
            <a:solidFill>
              <a:srgbClr val="0BA7DF"/>
            </a:solidFill>
            <a:miter lim="400000"/>
          </a:ln>
        </p:spPr>
        <p:txBody>
          <a:bodyPr lIns="45719" rIns="45719" anchor="ctr"/>
          <a:lstStyle/>
          <a:p>
            <a:pPr algn="ctr">
              <a:defRPr>
                <a:solidFill>
                  <a:srgbClr val="FFFFFF"/>
                </a:solidFill>
              </a:defRPr>
            </a:pPr>
            <a:r>
              <a:rPr lang="el-GR" dirty="0"/>
              <a:t>Επιλέξτε 1 συμβουλή ανά φάση
</a:t>
            </a:r>
            <a:endParaRPr dirty="0"/>
          </a:p>
        </p:txBody>
      </p:sp>
      <p:sp>
        <p:nvSpPr>
          <p:cNvPr id="31" name="Hexagon 166">
            <a:extLst>
              <a:ext uri="{FF2B5EF4-FFF2-40B4-BE49-F238E27FC236}">
                <a16:creationId xmlns:a16="http://schemas.microsoft.com/office/drawing/2014/main" id="{A391A542-27DA-4CBD-BC86-2F531C5340A7}"/>
              </a:ext>
            </a:extLst>
          </p:cNvPr>
          <p:cNvSpPr/>
          <p:nvPr/>
        </p:nvSpPr>
        <p:spPr>
          <a:xfrm>
            <a:off x="601062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CC3399"/>
          </a:solidFill>
          <a:ln w="12700">
            <a:solidFill>
              <a:srgbClr val="CC3399"/>
            </a:solidFill>
            <a:miter lim="400000"/>
          </a:ln>
        </p:spPr>
        <p:txBody>
          <a:bodyPr lIns="45719" rIns="45719" anchor="ctr"/>
          <a:lstStyle/>
          <a:p>
            <a:pPr algn="ctr">
              <a:defRPr>
                <a:solidFill>
                  <a:srgbClr val="FFFFFF"/>
                </a:solidFill>
              </a:defRPr>
            </a:pPr>
            <a:r>
              <a:rPr lang="el-GR" dirty="0"/>
              <a:t>Εξηγήστε γιατί
</a:t>
            </a:r>
            <a:endParaRPr dirty="0"/>
          </a:p>
        </p:txBody>
      </p:sp>
      <p:sp>
        <p:nvSpPr>
          <p:cNvPr id="32" name="Freeform 165">
            <a:extLst>
              <a:ext uri="{FF2B5EF4-FFF2-40B4-BE49-F238E27FC236}">
                <a16:creationId xmlns:a16="http://schemas.microsoft.com/office/drawing/2014/main" id="{E6352DC0-26F2-4E94-9883-C6E8B99D4C57}"/>
              </a:ext>
            </a:extLst>
          </p:cNvPr>
          <p:cNvSpPr/>
          <p:nvPr/>
        </p:nvSpPr>
        <p:spPr>
          <a:xfrm>
            <a:off x="4850922" y="3069800"/>
            <a:ext cx="1779185" cy="2266367"/>
          </a:xfrm>
          <a:custGeom>
            <a:avLst/>
            <a:gdLst/>
            <a:ahLst/>
            <a:cxnLst>
              <a:cxn ang="0">
                <a:pos x="wd2" y="hd2"/>
              </a:cxn>
              <a:cxn ang="5400000">
                <a:pos x="wd2" y="hd2"/>
              </a:cxn>
              <a:cxn ang="10800000">
                <a:pos x="wd2" y="hd2"/>
              </a:cxn>
              <a:cxn ang="16200000">
                <a:pos x="wd2" y="hd2"/>
              </a:cxn>
            </a:cxnLst>
            <a:rect l="0" t="0" r="r" b="b"/>
            <a:pathLst>
              <a:path w="21600" h="21600" extrusionOk="0">
                <a:moveTo>
                  <a:pt x="14764" y="0"/>
                </a:moveTo>
                <a:lnTo>
                  <a:pt x="21600" y="11"/>
                </a:lnTo>
                <a:lnTo>
                  <a:pt x="10642" y="15599"/>
                </a:lnTo>
                <a:lnTo>
                  <a:pt x="10633" y="15587"/>
                </a:lnTo>
                <a:lnTo>
                  <a:pt x="6502" y="21588"/>
                </a:lnTo>
                <a:lnTo>
                  <a:pt x="0" y="21600"/>
                </a:lnTo>
                <a:lnTo>
                  <a:pt x="10734" y="6144"/>
                </a:lnTo>
                <a:lnTo>
                  <a:pt x="10743" y="6156"/>
                </a:lnTo>
                <a:lnTo>
                  <a:pt x="14764"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Tree>
    <p:extLst>
      <p:ext uri="{BB962C8B-B14F-4D97-AF65-F5344CB8AC3E}">
        <p14:creationId xmlns:p14="http://schemas.microsoft.com/office/powerpoint/2010/main" val="16433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600"/>
                                        <p:tgtEl>
                                          <p:spTgt spid="24"/>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29"/>
                                        </p:tgtEl>
                                        <p:attrNameLst>
                                          <p:attrName>style.visibility</p:attrName>
                                        </p:attrNameLst>
                                      </p:cBhvr>
                                      <p:to>
                                        <p:strVal val="visible"/>
                                      </p:to>
                                    </p:set>
                                    <p:animEffect transition="in" filter="box(out)">
                                      <p:cBhvr>
                                        <p:cTn id="11" dur="6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26"/>
                                        </p:tgtEl>
                                        <p:attrNameLst>
                                          <p:attrName>style.visibility</p:attrName>
                                        </p:attrNameLst>
                                      </p:cBhvr>
                                      <p:to>
                                        <p:strVal val="visible"/>
                                      </p:to>
                                    </p:set>
                                    <p:animEffect transition="in" filter="box(out)">
                                      <p:cBhvr>
                                        <p:cTn id="16" dur="600"/>
                                        <p:tgtEl>
                                          <p:spTgt spid="26"/>
                                        </p:tgtEl>
                                      </p:cBhvr>
                                    </p:animEffect>
                                  </p:childTnLst>
                                </p:cTn>
                              </p:par>
                            </p:childTnLst>
                          </p:cTn>
                        </p:par>
                        <p:par>
                          <p:cTn id="17" fill="hold">
                            <p:stCondLst>
                              <p:cond delay="600"/>
                            </p:stCondLst>
                            <p:childTnLst>
                              <p:par>
                                <p:cTn id="18" presetID="4" presetClass="entr" presetSubtype="32" fill="hold" grpId="0" nodeType="afterEffect">
                                  <p:stCondLst>
                                    <p:cond delay="0"/>
                                  </p:stCondLst>
                                  <p:iterate>
                                    <p:tmAbs val="0"/>
                                  </p:iterate>
                                  <p:childTnLst>
                                    <p:set>
                                      <p:cBhvr>
                                        <p:cTn id="19" fill="hold"/>
                                        <p:tgtEl>
                                          <p:spTgt spid="30"/>
                                        </p:tgtEl>
                                        <p:attrNameLst>
                                          <p:attrName>style.visibility</p:attrName>
                                        </p:attrNameLst>
                                      </p:cBhvr>
                                      <p:to>
                                        <p:strVal val="visible"/>
                                      </p:to>
                                    </p:set>
                                    <p:animEffect transition="in" filter="box(out)">
                                      <p:cBhvr>
                                        <p:cTn id="20" dur="600"/>
                                        <p:tgtEl>
                                          <p:spTgt spid="30"/>
                                        </p:tgtEl>
                                      </p:cBhvr>
                                    </p:animEffect>
                                  </p:childTnLst>
                                </p:cTn>
                              </p:par>
                              <p:par>
                                <p:cTn id="21" presetID="4" presetClass="entr" presetSubtype="32" fill="hold" grpId="0" nodeType="with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6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28"/>
                                        </p:tgtEl>
                                        <p:attrNameLst>
                                          <p:attrName>style.visibility</p:attrName>
                                        </p:attrNameLst>
                                      </p:cBhvr>
                                      <p:to>
                                        <p:strVal val="visible"/>
                                      </p:to>
                                    </p:set>
                                    <p:animEffect transition="in" filter="box(out)">
                                      <p:cBhvr>
                                        <p:cTn id="28" dur="600"/>
                                        <p:tgtEl>
                                          <p:spTgt spid="28"/>
                                        </p:tgtEl>
                                      </p:cBhvr>
                                    </p:animEffect>
                                  </p:childTnLst>
                                </p:cTn>
                              </p:par>
                            </p:childTnLst>
                          </p:cTn>
                        </p:par>
                        <p:par>
                          <p:cTn id="29" fill="hold">
                            <p:stCondLst>
                              <p:cond delay="600"/>
                            </p:stCondLst>
                            <p:childTnLst>
                              <p:par>
                                <p:cTn id="30" presetID="4" presetClass="entr" presetSubtype="32" fill="hold" grpId="0" nodeType="afterEffect">
                                  <p:stCondLst>
                                    <p:cond delay="0"/>
                                  </p:stCondLst>
                                  <p:iterate>
                                    <p:tmAbs val="0"/>
                                  </p:iterate>
                                  <p:childTnLst>
                                    <p:set>
                                      <p:cBhvr>
                                        <p:cTn id="31" fill="hold"/>
                                        <p:tgtEl>
                                          <p:spTgt spid="31"/>
                                        </p:tgtEl>
                                        <p:attrNameLst>
                                          <p:attrName>style.visibility</p:attrName>
                                        </p:attrNameLst>
                                      </p:cBhvr>
                                      <p:to>
                                        <p:strVal val="visible"/>
                                      </p:to>
                                    </p:set>
                                    <p:animEffect transition="in" filter="box(out)">
                                      <p:cBhvr>
                                        <p:cTn id="32" dur="600"/>
                                        <p:tgtEl>
                                          <p:spTgt spid="31"/>
                                        </p:tgtEl>
                                      </p:cBhvr>
                                    </p:animEffect>
                                  </p:childTnLst>
                                </p:cTn>
                              </p:par>
                            </p:childTnLst>
                          </p:cTn>
                        </p:par>
                        <p:par>
                          <p:cTn id="33" fill="hold">
                            <p:stCondLst>
                              <p:cond delay="1200"/>
                            </p:stCondLst>
                            <p:childTnLst>
                              <p:par>
                                <p:cTn id="34" presetID="4" presetClass="entr" presetSubtype="32" fill="hold" grpId="0" nodeType="afterEffect">
                                  <p:stCondLst>
                                    <p:cond delay="0"/>
                                  </p:stCondLst>
                                  <p:iterate>
                                    <p:tmAbs val="0"/>
                                  </p:iterate>
                                  <p:childTnLst>
                                    <p:set>
                                      <p:cBhvr>
                                        <p:cTn id="35" fill="hold"/>
                                        <p:tgtEl>
                                          <p:spTgt spid="32"/>
                                        </p:tgtEl>
                                        <p:attrNameLst>
                                          <p:attrName>style.visibility</p:attrName>
                                        </p:attrNameLst>
                                      </p:cBhvr>
                                      <p:to>
                                        <p:strVal val="visible"/>
                                      </p:to>
                                    </p:set>
                                    <p:animEffect transition="in" filter="box(out)">
                                      <p:cBhvr>
                                        <p:cTn id="36"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29" grpId="0" animBg="1" advAuto="0"/>
      <p:bldP spid="30" grpId="0" animBg="1" advAuto="0"/>
      <p:bldP spid="31" grpId="0" animBg="1" advAuto="0"/>
      <p:bldP spid="3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fontScale="90000"/>
          </a:bodyPr>
          <a:lstStyle/>
          <a:p>
            <a:r>
              <a:rPr lang="el-GR" dirty="0"/>
              <a:t>Διαχείριση θυμού: Άσκηση 2
</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Οδηγίες
</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Στόχος
</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κοινό</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Διάρκεια
</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993798"/>
          </a:xfrm>
          <a:prstGeom prst="rect">
            <a:avLst/>
          </a:prstGeom>
          <a:noFill/>
        </p:spPr>
        <p:txBody>
          <a:bodyPr wrap="square">
            <a:spAutoFit/>
          </a:bodyPr>
          <a:lstStyle/>
          <a:p>
            <a:pPr lvl="0" algn="ctr">
              <a:lnSpc>
                <a:spcPct val="115000"/>
              </a:lnSpc>
              <a:spcBef>
                <a:spcPct val="0"/>
              </a:spcBef>
              <a:spcAft>
                <a:spcPts val="600"/>
              </a:spcAft>
              <a:defRPr/>
            </a:pPr>
            <a:r>
              <a:rPr lang="el-GR" sz="2400" dirty="0">
                <a:solidFill>
                  <a:srgbClr val="0770B1"/>
                </a:solidFill>
                <a:latin typeface="+mj-lt"/>
                <a:ea typeface="+mj-ea"/>
                <a:cs typeface="+mj-cs"/>
              </a:rPr>
              <a:t>Κάνε ένα σχέδιο!
</a:t>
            </a:r>
            <a:endParaRPr lang="en-GB" sz="2400" dirty="0">
              <a:solidFill>
                <a:srgbClr val="0770B1"/>
              </a:solidFill>
              <a:latin typeface="+mj-lt"/>
              <a:ea typeface="+mj-ea"/>
              <a:cs typeface="+mj-cs"/>
            </a:endParaRPr>
          </a:p>
        </p:txBody>
      </p:sp>
    </p:spTree>
    <p:extLst>
      <p:ext uri="{BB962C8B-B14F-4D97-AF65-F5344CB8AC3E}">
        <p14:creationId xmlns:p14="http://schemas.microsoft.com/office/powerpoint/2010/main" val="87830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12</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2" name="Картина 31" descr="Картина, която съдържа текст&#10;&#10;Описанието е генерирано автоматично">
            <a:extLst>
              <a:ext uri="{FF2B5EF4-FFF2-40B4-BE49-F238E27FC236}">
                <a16:creationId xmlns:a16="http://schemas.microsoft.com/office/drawing/2014/main" id="{3549AA92-C15C-4CBF-9449-2E648211E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178" y="2057400"/>
            <a:ext cx="3268665" cy="17075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0" name="Картина 39">
            <a:extLst>
              <a:ext uri="{FF2B5EF4-FFF2-40B4-BE49-F238E27FC236}">
                <a16:creationId xmlns:a16="http://schemas.microsoft.com/office/drawing/2014/main" id="{D663759F-B66A-4D3B-8833-E14A86D712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2057400"/>
            <a:ext cx="3268663" cy="2892615"/>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236962" y="1195872"/>
            <a:ext cx="1791806" cy="1892826"/>
            <a:chOff x="7236962" y="1195872"/>
            <a:chExt cx="1791806" cy="189282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236962" y="1195872"/>
              <a:ext cx="1791806" cy="189282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l-GR" sz="1300" dirty="0"/>
                <a:t>Προσωπική εμπειρία με διακρίσεις</a:t>
              </a:r>
              <a:r>
                <a:rPr lang="en-US" sz="1300" dirty="0"/>
                <a:t>/</a:t>
              </a:r>
              <a:r>
                <a:rPr lang="el-GR" sz="1300" dirty="0"/>
                <a:t>προκαταλήψεις Προβλήματα στο σπίτι</a:t>
              </a:r>
              <a:endParaRPr lang="nl-NL" sz="1300" dirty="0"/>
            </a:p>
            <a:p>
              <a:pPr marL="174625" indent="-174625">
                <a:buFont typeface="Arial" panose="020B0604020202020204" pitchFamily="34" charset="0"/>
                <a:buChar char="•"/>
              </a:pPr>
              <a:r>
                <a:rPr lang="el-GR" sz="1300" dirty="0"/>
                <a:t>Αντιπαράθεση με το θάνατο</a:t>
              </a:r>
              <a:endParaRPr lang="nl-NL" sz="1300" dirty="0"/>
            </a:p>
            <a:p>
              <a:pPr marL="174625" indent="-174625">
                <a:buFont typeface="Arial" panose="020B0604020202020204" pitchFamily="34" charset="0"/>
                <a:buChar char="•"/>
              </a:pPr>
              <a:r>
                <a:rPr lang="nl-NL" sz="1300" dirty="0"/>
                <a:t>Confrontation w. death</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10800000">
              <a:off x="7236962" y="2142285"/>
              <a:ext cx="170848" cy="96954"/>
            </a:xfrm>
            <a:prstGeom prst="curvedConnector3">
              <a:avLst>
                <a:gd name="adj1" fmla="val 23380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216205" y="2786785"/>
            <a:ext cx="1851595" cy="1292662"/>
            <a:chOff x="7216205" y="2786785"/>
            <a:chExt cx="1851595" cy="1292662"/>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216205" y="2786785"/>
              <a:ext cx="1851595" cy="1292662"/>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l-GR" sz="1300" dirty="0"/>
                <a:t>Αντιπαράθεση με τη προπαγάνδα</a:t>
              </a:r>
              <a:endParaRPr lang="nl-NL" sz="13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l-GR" sz="1300" dirty="0"/>
                <a:t>Μέλος ριζοσπαστικής ομάδας</a:t>
              </a:r>
              <a:endParaRPr lang="nl-NL" sz="13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l-GR" sz="1300" dirty="0"/>
                <a:t>Αδικία κατά της ομάδας</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stCxn id="32" idx="3"/>
              <a:endCxn id="49" idx="1"/>
            </p:cNvCxnSpPr>
            <p:nvPr/>
          </p:nvCxnSpPr>
          <p:spPr>
            <a:xfrm flipH="1">
              <a:off x="7216205" y="2911156"/>
              <a:ext cx="230638" cy="521960"/>
            </a:xfrm>
            <a:prstGeom prst="curvedConnector5">
              <a:avLst>
                <a:gd name="adj1" fmla="val -99116"/>
                <a:gd name="adj2" fmla="val 267624"/>
                <a:gd name="adj3" fmla="val 199116"/>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236963" y="3468117"/>
            <a:ext cx="1830838" cy="1751216"/>
            <a:chOff x="7236963" y="3468117"/>
            <a:chExt cx="1830838" cy="1751216"/>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236963" y="4326781"/>
              <a:ext cx="1830838" cy="892552"/>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el-GR" sz="1300" dirty="0"/>
                <a:t>Πρόσκληση σε δράση Κυβερνητική πολιτική </a:t>
              </a:r>
              <a:endParaRPr lang="en-GB" sz="1300" dirty="0"/>
            </a:p>
            <a:p>
              <a:pPr marL="174625" indent="-174625">
                <a:buFont typeface="Arial" panose="020B0604020202020204" pitchFamily="34" charset="0"/>
                <a:buChar char="•"/>
                <a:defRPr/>
              </a:pPr>
              <a:r>
                <a:rPr lang="el-GR" sz="1300" dirty="0"/>
                <a:t>Πόλεμος ενάντια στην ομάδα</a:t>
              </a:r>
              <a:endParaRPr lang="nl-NL" sz="13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5400000">
              <a:off x="6689432" y="4015648"/>
              <a:ext cx="1304940" cy="209878"/>
            </a:xfrm>
            <a:prstGeom prst="curvedConnector4">
              <a:avLst>
                <a:gd name="adj1" fmla="val 32901"/>
                <a:gd name="adj2" fmla="val 208920"/>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7" name="Овал 66">
            <a:extLst>
              <a:ext uri="{FF2B5EF4-FFF2-40B4-BE49-F238E27FC236}">
                <a16:creationId xmlns:a16="http://schemas.microsoft.com/office/drawing/2014/main" id="{F4C8B7F7-BCFF-4018-B8F8-BB11D1718211}"/>
              </a:ext>
            </a:extLst>
          </p:cNvPr>
          <p:cNvSpPr/>
          <p:nvPr/>
        </p:nvSpPr>
        <p:spPr>
          <a:xfrm>
            <a:off x="7446841" y="758155"/>
            <a:ext cx="1697159" cy="204677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Овал 67">
            <a:extLst>
              <a:ext uri="{FF2B5EF4-FFF2-40B4-BE49-F238E27FC236}">
                <a16:creationId xmlns:a16="http://schemas.microsoft.com/office/drawing/2014/main" id="{D34BFEA6-6013-4037-86C3-5202232181DA}"/>
              </a:ext>
            </a:extLst>
          </p:cNvPr>
          <p:cNvSpPr/>
          <p:nvPr/>
        </p:nvSpPr>
        <p:spPr>
          <a:xfrm>
            <a:off x="7467600" y="2652256"/>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3" name="Овал 72">
            <a:extLst>
              <a:ext uri="{FF2B5EF4-FFF2-40B4-BE49-F238E27FC236}">
                <a16:creationId xmlns:a16="http://schemas.microsoft.com/office/drawing/2014/main" id="{3B8C1408-81FB-4570-A106-9D93D0EB885B}"/>
              </a:ext>
            </a:extLst>
          </p:cNvPr>
          <p:cNvSpPr/>
          <p:nvPr/>
        </p:nvSpPr>
        <p:spPr>
          <a:xfrm>
            <a:off x="1278311" y="5524467"/>
            <a:ext cx="143049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11"/>
          <a:stretch>
            <a:fillRect/>
          </a:stretch>
        </p:blipFill>
        <p:spPr>
          <a:xfrm>
            <a:off x="2228282" y="388255"/>
            <a:ext cx="3286125" cy="704850"/>
          </a:xfrm>
          <a:prstGeom prst="rect">
            <a:avLst/>
          </a:prstGeom>
        </p:spPr>
      </p:pic>
    </p:spTree>
    <p:extLst>
      <p:ext uri="{BB962C8B-B14F-4D97-AF65-F5344CB8AC3E}">
        <p14:creationId xmlns:p14="http://schemas.microsoft.com/office/powerpoint/2010/main" val="24866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l-GR" dirty="0"/>
              <a:t>Αφήγηση και ταυτότητα
</a:t>
            </a:r>
            <a:endParaRPr lang="en-GB" dirty="0"/>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4495798" cy="3754053"/>
          </a:xfrm>
        </p:spPr>
        <p:txBody>
          <a:bodyPr>
            <a:normAutofit/>
          </a:bodyPr>
          <a:lstStyle/>
          <a:p>
            <a:pPr algn="ctr"/>
            <a:endParaRPr lang="en-GB" sz="1600" b="1" dirty="0">
              <a:solidFill>
                <a:schemeClr val="tx1">
                  <a:lumMod val="75000"/>
                  <a:lumOff val="25000"/>
                </a:schemeClr>
              </a:solidFill>
            </a:endParaRPr>
          </a:p>
          <a:p>
            <a:r>
              <a:rPr lang="el-GR" sz="2000" b="1" dirty="0"/>
              <a:t>Ταυτότητα</a:t>
            </a:r>
            <a:endParaRPr lang="nl-NL" sz="2000" b="1" dirty="0"/>
          </a:p>
          <a:p>
            <a:pPr marL="342900" indent="-342900">
              <a:buFont typeface="Arial" panose="020B0604020202020204" pitchFamily="34" charset="0"/>
              <a:buChar char="•"/>
            </a:pPr>
            <a:r>
              <a:rPr lang="el-GR" sz="2000" dirty="0"/>
              <a:t>Πώς βλέπω τον εαυτό μου;
Ποιος είμαι για τους άλλους;
Ποιος είμαι εγώ; Τι θέλω στη ζωή;</a:t>
            </a:r>
            <a:endParaRPr lang="nl-NL" sz="2000" dirty="0"/>
          </a:p>
          <a:p>
            <a:pPr marL="342900" indent="-342900">
              <a:buFont typeface="Arial" panose="020B0604020202020204" pitchFamily="34" charset="0"/>
              <a:buChar char="•"/>
            </a:pPr>
            <a:r>
              <a:rPr lang="el-GR" sz="2000" dirty="0"/>
              <a:t>Συνεχής αλληλεπίδραση μεταξύ διάθεσης και εμπειριών</a:t>
            </a:r>
            <a:endParaRPr lang="en-US"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13</a:t>
            </a:fld>
            <a:endParaRPr lang="en-US" dirty="0"/>
          </a:p>
        </p:txBody>
      </p:sp>
      <p:pic>
        <p:nvPicPr>
          <p:cNvPr id="40" name="Picture 4" descr="Seksualiteit in het licht van de Bijbel | EchtVerbonden">
            <a:extLst>
              <a:ext uri="{FF2B5EF4-FFF2-40B4-BE49-F238E27FC236}">
                <a16:creationId xmlns:a16="http://schemas.microsoft.com/office/drawing/2014/main" id="{890D1C86-D0AA-4CFE-9471-EBDFF6269E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9413" y="2417589"/>
            <a:ext cx="2016820" cy="82932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Ray-Ban black Wayfarer sunglasses ($150) | Birkenstock ...">
            <a:extLst>
              <a:ext uri="{FF2B5EF4-FFF2-40B4-BE49-F238E27FC236}">
                <a16:creationId xmlns:a16="http://schemas.microsoft.com/office/drawing/2014/main" id="{AB1E6EFD-8379-42B4-92C2-02BD4E8BE4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351380"/>
            <a:ext cx="2375711" cy="1247248"/>
          </a:xfrm>
          <a:prstGeom prst="rect">
            <a:avLst/>
          </a:prstGeom>
          <a:noFill/>
          <a:extLst>
            <a:ext uri="{909E8E84-426E-40DD-AFC4-6F175D3DCCD1}">
              <a14:hiddenFill xmlns:a14="http://schemas.microsoft.com/office/drawing/2010/main">
                <a:solidFill>
                  <a:srgbClr val="FFFFFF"/>
                </a:solidFill>
              </a14:hiddenFill>
            </a:ext>
          </a:extLst>
        </p:spPr>
      </p:pic>
      <p:sp>
        <p:nvSpPr>
          <p:cNvPr id="42" name="Tekstvak 8">
            <a:extLst>
              <a:ext uri="{FF2B5EF4-FFF2-40B4-BE49-F238E27FC236}">
                <a16:creationId xmlns:a16="http://schemas.microsoft.com/office/drawing/2014/main" id="{3D44E1D9-4BAE-4D9A-BA14-AE773EE32753}"/>
              </a:ext>
            </a:extLst>
          </p:cNvPr>
          <p:cNvSpPr txBox="1"/>
          <p:nvPr/>
        </p:nvSpPr>
        <p:spPr>
          <a:xfrm>
            <a:off x="5717493" y="3237170"/>
            <a:ext cx="2297017" cy="507831"/>
          </a:xfrm>
          <a:prstGeom prst="rect">
            <a:avLst/>
          </a:prstGeom>
          <a:noFill/>
        </p:spPr>
        <p:txBody>
          <a:bodyPr wrap="square" rtlCol="0">
            <a:spAutoFit/>
          </a:bodyPr>
          <a:lstStyle/>
          <a:p>
            <a:r>
              <a:rPr lang="el-GR" sz="1350" dirty="0"/>
              <a:t>Πλαίσιο της πραγματικότητας
</a:t>
            </a:r>
            <a:endParaRPr lang="en-GB" sz="1350" dirty="0"/>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063510-FCA9-4695-AB7A-6BEDBCB836F1}"/>
              </a:ext>
            </a:extLst>
          </p:cNvPr>
          <p:cNvSpPr>
            <a:spLocks noGrp="1"/>
          </p:cNvSpPr>
          <p:nvPr>
            <p:ph idx="1"/>
          </p:nvPr>
        </p:nvSpPr>
        <p:spPr/>
        <p:txBody>
          <a:bodyPr>
            <a:normAutofit/>
          </a:bodyPr>
          <a:lstStyle/>
          <a:p>
            <a:pPr marL="0" indent="0">
              <a:buNone/>
            </a:pPr>
            <a:r>
              <a:rPr lang="el-GR" sz="2200" b="1" dirty="0"/>
              <a:t>Τι είναι η αφήγηση;
</a:t>
            </a:r>
            <a:r>
              <a:rPr lang="el-GR" sz="2200" dirty="0"/>
              <a:t>Οι ιστορίες που λέμε στους εαυτούς μας και στους άλλους</a:t>
            </a:r>
            <a:endParaRPr lang="en-GB" sz="2200" dirty="0"/>
          </a:p>
        </p:txBody>
      </p:sp>
      <p:sp>
        <p:nvSpPr>
          <p:cNvPr id="6" name="Tijdelijke aanduiding voor dianummer 5">
            <a:extLst>
              <a:ext uri="{FF2B5EF4-FFF2-40B4-BE49-F238E27FC236}">
                <a16:creationId xmlns:a16="http://schemas.microsoft.com/office/drawing/2014/main" id="{5E5A9EB5-322E-4728-89C1-392A9F66F1BD}"/>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8" name="Tekstvak 7">
            <a:extLst>
              <a:ext uri="{FF2B5EF4-FFF2-40B4-BE49-F238E27FC236}">
                <a16:creationId xmlns:a16="http://schemas.microsoft.com/office/drawing/2014/main" id="{DAEC871C-4DA6-4B3E-80C1-A7D96DF0B3EF}"/>
              </a:ext>
            </a:extLst>
          </p:cNvPr>
          <p:cNvSpPr txBox="1"/>
          <p:nvPr/>
        </p:nvSpPr>
        <p:spPr>
          <a:xfrm>
            <a:off x="685800" y="3282076"/>
            <a:ext cx="3657600" cy="2862322"/>
          </a:xfrm>
          <a:prstGeom prst="rect">
            <a:avLst/>
          </a:prstGeom>
          <a:noFill/>
        </p:spPr>
        <p:txBody>
          <a:bodyPr wrap="square">
            <a:spAutoFit/>
          </a:bodyPr>
          <a:lstStyle/>
          <a:p>
            <a:r>
              <a:rPr lang="el-GR" dirty="0"/>
              <a:t>Το 1948, ένα έθνος αναδύθηκε από τις στάχτες του Ολοκαυτώματος. Οι αμμώδεις ακτές, το εύφορο έδαφος και η ορεινή ομορφιά της αρχικής τους πατρίδας τους τους καλωσόρισε για άλλη μια φορά. Γι' αυτούς, υπήρχε επιτέλους ένας φάρος φωτός στο τέλος της πιο σκοτεινής νύχτας. 
</a:t>
            </a:r>
            <a:endParaRPr lang="en-GB" dirty="0"/>
          </a:p>
        </p:txBody>
      </p:sp>
      <p:sp>
        <p:nvSpPr>
          <p:cNvPr id="10" name="Tekstvak 9">
            <a:extLst>
              <a:ext uri="{FF2B5EF4-FFF2-40B4-BE49-F238E27FC236}">
                <a16:creationId xmlns:a16="http://schemas.microsoft.com/office/drawing/2014/main" id="{2AB7FE3A-A7A4-4CD4-A199-0F5FE7CD7515}"/>
              </a:ext>
            </a:extLst>
          </p:cNvPr>
          <p:cNvSpPr txBox="1"/>
          <p:nvPr/>
        </p:nvSpPr>
        <p:spPr>
          <a:xfrm>
            <a:off x="4572000" y="3282076"/>
            <a:ext cx="3752850" cy="3416320"/>
          </a:xfrm>
          <a:prstGeom prst="rect">
            <a:avLst/>
          </a:prstGeom>
          <a:noFill/>
        </p:spPr>
        <p:txBody>
          <a:bodyPr wrap="square">
            <a:spAutoFit/>
          </a:bodyPr>
          <a:lstStyle/>
          <a:p>
            <a:r>
              <a:rPr lang="el-GR" dirty="0"/>
              <a:t>Το 1948, ένας ειρηνικός λαός υπέστη μια οδυνηρή τραγωδία με τη ρήξη της πατρίδας του. Έχοντας καλωσορίσει με ανοιχτές αγκάλες τα θύματα μιας τρομερής τραγωδίας από μια μακρινή χώρα, σε ένα μέρος όπου άνθρωποι διαφόρων θρησκειών ζούσαν σε κοινωνική αρμονία, μοιράστηκαν τη γη και το φαγητό τους, μόνο και μόνο για να τους αποκριθούν με μια βίαιη επίθεση. 
</a:t>
            </a:r>
            <a:endParaRPr lang="en-GB" dirty="0"/>
          </a:p>
        </p:txBody>
      </p:sp>
      <p:sp>
        <p:nvSpPr>
          <p:cNvPr id="11" name="Tekstvak 10">
            <a:extLst>
              <a:ext uri="{FF2B5EF4-FFF2-40B4-BE49-F238E27FC236}">
                <a16:creationId xmlns:a16="http://schemas.microsoft.com/office/drawing/2014/main" id="{B258B11C-5E9A-465B-87DA-5DBE307F5DC0}"/>
              </a:ext>
            </a:extLst>
          </p:cNvPr>
          <p:cNvSpPr txBox="1"/>
          <p:nvPr/>
        </p:nvSpPr>
        <p:spPr>
          <a:xfrm>
            <a:off x="6515100" y="6019799"/>
            <a:ext cx="1524000" cy="246221"/>
          </a:xfrm>
          <a:prstGeom prst="rect">
            <a:avLst/>
          </a:prstGeom>
          <a:noFill/>
        </p:spPr>
        <p:txBody>
          <a:bodyPr wrap="square" rtlCol="0">
            <a:spAutoFit/>
          </a:bodyPr>
          <a:lstStyle/>
          <a:p>
            <a:r>
              <a:rPr lang="en-GB" sz="1000" i="1" dirty="0">
                <a:solidFill>
                  <a:schemeClr val="bg1">
                    <a:lumMod val="65000"/>
                  </a:schemeClr>
                </a:solidFill>
              </a:rPr>
              <a:t>Source: Hammack, 2014</a:t>
            </a:r>
          </a:p>
        </p:txBody>
      </p:sp>
      <p:sp>
        <p:nvSpPr>
          <p:cNvPr id="9" name="Заглавие 8">
            <a:extLst>
              <a:ext uri="{FF2B5EF4-FFF2-40B4-BE49-F238E27FC236}">
                <a16:creationId xmlns:a16="http://schemas.microsoft.com/office/drawing/2014/main" id="{F3BEB7A5-D162-4076-B4F4-51F063445DB8}"/>
              </a:ext>
            </a:extLst>
          </p:cNvPr>
          <p:cNvSpPr>
            <a:spLocks noGrp="1"/>
          </p:cNvSpPr>
          <p:nvPr>
            <p:ph type="title"/>
          </p:nvPr>
        </p:nvSpPr>
        <p:spPr/>
        <p:txBody>
          <a:bodyPr>
            <a:normAutofit fontScale="90000"/>
          </a:bodyPr>
          <a:lstStyle/>
          <a:p>
            <a:r>
              <a:rPr lang="el-GR" dirty="0"/>
              <a:t>Αφηγήσεις και ταυτότητα
</a:t>
            </a:r>
            <a:endParaRPr lang="bg-BG" dirty="0"/>
          </a:p>
        </p:txBody>
      </p:sp>
    </p:spTree>
    <p:extLst>
      <p:ext uri="{BB962C8B-B14F-4D97-AF65-F5344CB8AC3E}">
        <p14:creationId xmlns:p14="http://schemas.microsoft.com/office/powerpoint/2010/main" val="15546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6CDEBB0B-BAAC-4E47-AF7D-37D795F0CB8B}"/>
              </a:ext>
            </a:extLst>
          </p:cNvPr>
          <p:cNvSpPr txBox="1"/>
          <p:nvPr/>
        </p:nvSpPr>
        <p:spPr>
          <a:xfrm>
            <a:off x="710623" y="2262738"/>
            <a:ext cx="7876592" cy="5509200"/>
          </a:xfrm>
          <a:prstGeom prst="rect">
            <a:avLst/>
          </a:prstGeom>
          <a:noFill/>
          <a:scene3d>
            <a:camera prst="orthographicFront">
              <a:rot lat="0" lon="0" rev="0"/>
            </a:camera>
            <a:lightRig rig="threePt" dir="t"/>
          </a:scene3d>
        </p:spPr>
        <p:txBody>
          <a:bodyPr wrap="square" rtlCol="0">
            <a:spAutoFit/>
          </a:bodyPr>
          <a:lstStyle/>
          <a:p>
            <a:pPr algn="ctr"/>
            <a:r>
              <a:rPr lang="el-GR" sz="8000" dirty="0">
                <a:solidFill>
                  <a:schemeClr val="bg1">
                    <a:lumMod val="65000"/>
                  </a:schemeClr>
                </a:solidFill>
              </a:rPr>
              <a:t>Πολιτισμός και
</a:t>
            </a:r>
            <a:endParaRPr lang="en-GB" sz="8000" dirty="0">
              <a:solidFill>
                <a:schemeClr val="bg1">
                  <a:lumMod val="65000"/>
                </a:schemeClr>
              </a:solidFill>
            </a:endParaRPr>
          </a:p>
          <a:p>
            <a:pPr algn="ctr"/>
            <a:endParaRPr lang="en-GB" sz="3200" dirty="0">
              <a:solidFill>
                <a:schemeClr val="bg1">
                  <a:lumMod val="65000"/>
                </a:schemeClr>
              </a:solidFill>
            </a:endParaRPr>
          </a:p>
          <a:p>
            <a:pPr algn="ctr"/>
            <a:r>
              <a:rPr lang="el-GR" sz="6600" dirty="0">
                <a:solidFill>
                  <a:schemeClr val="bg1">
                    <a:lumMod val="65000"/>
                  </a:schemeClr>
                </a:solidFill>
              </a:rPr>
              <a:t>ευρύτερο περιβάλλον</a:t>
            </a:r>
            <a:r>
              <a:rPr lang="el-GR" sz="8000" dirty="0">
                <a:solidFill>
                  <a:schemeClr val="bg1">
                    <a:lumMod val="65000"/>
                  </a:schemeClr>
                </a:solidFill>
              </a:rPr>
              <a:t>
</a:t>
            </a:r>
            <a:endParaRPr lang="en-GB" sz="8000" dirty="0">
              <a:solidFill>
                <a:schemeClr val="bg1">
                  <a:lumMod val="65000"/>
                </a:schemeClr>
              </a:solidFill>
            </a:endParaRPr>
          </a:p>
        </p:txBody>
      </p:sp>
      <p:graphicFrame>
        <p:nvGraphicFramePr>
          <p:cNvPr id="12" name="Diagram 11">
            <a:extLst>
              <a:ext uri="{FF2B5EF4-FFF2-40B4-BE49-F238E27FC236}">
                <a16:creationId xmlns:a16="http://schemas.microsoft.com/office/drawing/2014/main" id="{2FF2E3FB-2E25-4EBA-A199-A568C2363153}"/>
              </a:ext>
            </a:extLst>
          </p:cNvPr>
          <p:cNvGraphicFramePr/>
          <p:nvPr>
            <p:extLst>
              <p:ext uri="{D42A27DB-BD31-4B8C-83A1-F6EECF244321}">
                <p14:modId xmlns:p14="http://schemas.microsoft.com/office/powerpoint/2010/main" val="623687207"/>
              </p:ext>
            </p:extLst>
          </p:nvPr>
        </p:nvGraphicFramePr>
        <p:xfrm>
          <a:off x="2686268" y="3047999"/>
          <a:ext cx="4180402" cy="283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id="{B99E1452-6DCD-4D50-A915-55A4274BEE7E}"/>
              </a:ext>
            </a:extLst>
          </p:cNvPr>
          <p:cNvSpPr>
            <a:spLocks noGrp="1"/>
          </p:cNvSpPr>
          <p:nvPr>
            <p:ph type="sldNum" sz="quarter" idx="12"/>
          </p:nvPr>
        </p:nvSpPr>
        <p:spPr/>
        <p:txBody>
          <a:bodyPr/>
          <a:lstStyle/>
          <a:p>
            <a:fld id="{CB318F78-A315-46C9-8B3F-2431B4397D31}" type="slidenum">
              <a:rPr lang="en-US" smtClean="0"/>
              <a:t>15</a:t>
            </a:fld>
            <a:endParaRPr lang="en-US" dirty="0"/>
          </a:p>
        </p:txBody>
      </p:sp>
      <p:sp>
        <p:nvSpPr>
          <p:cNvPr id="3" name="Pijl: links/rechts 2">
            <a:extLst>
              <a:ext uri="{FF2B5EF4-FFF2-40B4-BE49-F238E27FC236}">
                <a16:creationId xmlns:a16="http://schemas.microsoft.com/office/drawing/2014/main" id="{DE02E9AB-7A29-419C-9E11-C75CF54011FE}"/>
              </a:ext>
            </a:extLst>
          </p:cNvPr>
          <p:cNvSpPr/>
          <p:nvPr/>
        </p:nvSpPr>
        <p:spPr>
          <a:xfrm>
            <a:off x="2505452" y="4381177"/>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Pijl: links/rechts 3">
            <a:extLst>
              <a:ext uri="{FF2B5EF4-FFF2-40B4-BE49-F238E27FC236}">
                <a16:creationId xmlns:a16="http://schemas.microsoft.com/office/drawing/2014/main" id="{291DCF71-B9F8-4683-B640-3184EA43209A}"/>
              </a:ext>
            </a:extLst>
          </p:cNvPr>
          <p:cNvSpPr/>
          <p:nvPr/>
        </p:nvSpPr>
        <p:spPr>
          <a:xfrm rot="4557724">
            <a:off x="5053657" y="3164404"/>
            <a:ext cx="581934" cy="190583"/>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Pijl: links/rechts 4">
            <a:extLst>
              <a:ext uri="{FF2B5EF4-FFF2-40B4-BE49-F238E27FC236}">
                <a16:creationId xmlns:a16="http://schemas.microsoft.com/office/drawing/2014/main" id="{37AF1879-AD94-4A58-B42E-8C9ECB29A5A3}"/>
              </a:ext>
            </a:extLst>
          </p:cNvPr>
          <p:cNvSpPr/>
          <p:nvPr/>
        </p:nvSpPr>
        <p:spPr>
          <a:xfrm>
            <a:off x="3682766" y="5151954"/>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Pijl: links/rechts 14">
            <a:extLst>
              <a:ext uri="{FF2B5EF4-FFF2-40B4-BE49-F238E27FC236}">
                <a16:creationId xmlns:a16="http://schemas.microsoft.com/office/drawing/2014/main" id="{E868AD14-2956-40E6-8117-5F081FDF5191}"/>
              </a:ext>
            </a:extLst>
          </p:cNvPr>
          <p:cNvSpPr/>
          <p:nvPr/>
        </p:nvSpPr>
        <p:spPr>
          <a:xfrm rot="3339704">
            <a:off x="6073684" y="528350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Pijl: links/rechts 16">
            <a:extLst>
              <a:ext uri="{FF2B5EF4-FFF2-40B4-BE49-F238E27FC236}">
                <a16:creationId xmlns:a16="http://schemas.microsoft.com/office/drawing/2014/main" id="{FA08B369-75D7-4C86-8B42-DEB7BADBDFF9}"/>
              </a:ext>
            </a:extLst>
          </p:cNvPr>
          <p:cNvSpPr/>
          <p:nvPr/>
        </p:nvSpPr>
        <p:spPr>
          <a:xfrm>
            <a:off x="6477000" y="413044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Pijl: links/rechts 18">
            <a:extLst>
              <a:ext uri="{FF2B5EF4-FFF2-40B4-BE49-F238E27FC236}">
                <a16:creationId xmlns:a16="http://schemas.microsoft.com/office/drawing/2014/main" id="{47380726-3963-436B-93A6-FA4BAA3934D4}"/>
              </a:ext>
            </a:extLst>
          </p:cNvPr>
          <p:cNvSpPr/>
          <p:nvPr/>
        </p:nvSpPr>
        <p:spPr>
          <a:xfrm rot="2199970">
            <a:off x="2671920" y="3705232"/>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Pijl: links/rechts 19">
            <a:extLst>
              <a:ext uri="{FF2B5EF4-FFF2-40B4-BE49-F238E27FC236}">
                <a16:creationId xmlns:a16="http://schemas.microsoft.com/office/drawing/2014/main" id="{F20FB990-6799-483E-BF03-7A86148EC4A8}"/>
              </a:ext>
            </a:extLst>
          </p:cNvPr>
          <p:cNvSpPr/>
          <p:nvPr/>
        </p:nvSpPr>
        <p:spPr>
          <a:xfrm>
            <a:off x="4568780" y="437796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Заглавие 8">
            <a:extLst>
              <a:ext uri="{FF2B5EF4-FFF2-40B4-BE49-F238E27FC236}">
                <a16:creationId xmlns:a16="http://schemas.microsoft.com/office/drawing/2014/main" id="{23BB6273-7C2D-438A-A338-50595729D877}"/>
              </a:ext>
            </a:extLst>
          </p:cNvPr>
          <p:cNvSpPr>
            <a:spLocks noGrp="1"/>
          </p:cNvSpPr>
          <p:nvPr>
            <p:ph type="title"/>
          </p:nvPr>
        </p:nvSpPr>
        <p:spPr/>
        <p:txBody>
          <a:bodyPr>
            <a:normAutofit fontScale="90000"/>
          </a:bodyPr>
          <a:lstStyle/>
          <a:p>
            <a:r>
              <a:rPr lang="el-GR" dirty="0"/>
              <a:t>Αφηγήσεις και ταυτότητα
</a:t>
            </a:r>
            <a:endParaRPr lang="bg-BG" dirty="0"/>
          </a:p>
        </p:txBody>
      </p:sp>
    </p:spTree>
    <p:extLst>
      <p:ext uri="{BB962C8B-B14F-4D97-AF65-F5344CB8AC3E}">
        <p14:creationId xmlns:p14="http://schemas.microsoft.com/office/powerpoint/2010/main" val="35412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5" grpId="0" animBg="1"/>
      <p:bldP spid="15" grpId="0" animBg="1"/>
      <p:bldP spid="17"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454606947"/>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normAutofit fontScale="90000"/>
          </a:bodyPr>
          <a:lstStyle/>
          <a:p>
            <a:r>
              <a:rPr lang="el-GR" dirty="0"/>
              <a:t>Εργαστήριο για τις αφηγήσεις και την ταυτότητα
</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Tree>
    <p:extLst>
      <p:ext uri="{BB962C8B-B14F-4D97-AF65-F5344CB8AC3E}">
        <p14:creationId xmlns:p14="http://schemas.microsoft.com/office/powerpoint/2010/main" val="2594471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normAutofit fontScale="90000"/>
          </a:bodyPr>
          <a:lstStyle/>
          <a:p>
            <a:r>
              <a:rPr lang="el-GR" dirty="0"/>
              <a:t>Αφηγήσεις και ταυτότητα: Άσκηση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3886200" cy="3733799"/>
          </a:xfrm>
        </p:spPr>
        <p:txBody>
          <a:bodyPr>
            <a:normAutofit/>
          </a:bodyPr>
          <a:lstStyle/>
          <a:p>
            <a:r>
              <a:rPr lang="el-GR" dirty="0"/>
              <a:t>Πώς επηρεάζουν οι αφηγήσεις την ταυτότητα;
Σκεφτείτε παραδείγματα αρνητικών ιστοριών σε σχέση με τη ριζοσπαστικοποίηση</a:t>
            </a:r>
            <a:endParaRPr lang="en-US" dirty="0"/>
          </a:p>
          <a:p>
            <a:r>
              <a:rPr lang="el-GR" dirty="0"/>
              <a:t>Πώς μπορείτε να χρησιμοποιήσετε τις ιστορίες με θετικό τρόπο;</a:t>
            </a: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17</a:t>
            </a:fld>
            <a:endParaRPr lang="en-US" dirty="0"/>
          </a:p>
        </p:txBody>
      </p:sp>
      <p:pic>
        <p:nvPicPr>
          <p:cNvPr id="8" name="Picture 2" descr="Chimamanda Ngozi Adichie: The danger of a single story ...">
            <a:hlinkClick r:id="rId3"/>
            <a:extLst>
              <a:ext uri="{FF2B5EF4-FFF2-40B4-BE49-F238E27FC236}">
                <a16:creationId xmlns:a16="http://schemas.microsoft.com/office/drawing/2014/main" id="{EE9528D2-25CA-4B13-B53D-CF16D36CD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53000" y="2683073"/>
            <a:ext cx="3505200" cy="22860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kstvak 3">
            <a:extLst>
              <a:ext uri="{FF2B5EF4-FFF2-40B4-BE49-F238E27FC236}">
                <a16:creationId xmlns:a16="http://schemas.microsoft.com/office/drawing/2014/main" id="{944122CF-F6DB-4A1B-BFC8-F7CBF547A473}"/>
              </a:ext>
            </a:extLst>
          </p:cNvPr>
          <p:cNvSpPr txBox="1"/>
          <p:nvPr/>
        </p:nvSpPr>
        <p:spPr>
          <a:xfrm>
            <a:off x="5867400" y="5121473"/>
            <a:ext cx="2204926" cy="307777"/>
          </a:xfrm>
          <a:prstGeom prst="rect">
            <a:avLst/>
          </a:prstGeom>
          <a:noFill/>
        </p:spPr>
        <p:txBody>
          <a:bodyPr wrap="square" rtlCol="0">
            <a:spAutoFit/>
          </a:bodyPr>
          <a:lstStyle/>
          <a:p>
            <a:r>
              <a:rPr lang="en-GB" sz="1400" dirty="0">
                <a:solidFill>
                  <a:schemeClr val="tx1">
                    <a:lumMod val="75000"/>
                    <a:lumOff val="25000"/>
                  </a:schemeClr>
                </a:solidFill>
              </a:rPr>
              <a:t>Chimamanda Adichie</a:t>
            </a:r>
          </a:p>
        </p:txBody>
      </p:sp>
    </p:spTree>
    <p:extLst>
      <p:ext uri="{BB962C8B-B14F-4D97-AF65-F5344CB8AC3E}">
        <p14:creationId xmlns:p14="http://schemas.microsoft.com/office/powerpoint/2010/main" val="8515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fontScale="90000"/>
          </a:bodyPr>
          <a:lstStyle/>
          <a:p>
            <a:r>
              <a:rPr lang="el-GR" dirty="0"/>
              <a:t>Αφηγήσεις και ταυτότητα: Άσκηση
</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Οδηγίες
</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Στόχος
</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κοινό
</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Διάρκεια
</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32437" y="2865163"/>
            <a:ext cx="4455017" cy="993798"/>
          </a:xfrm>
          <a:prstGeom prst="rect">
            <a:avLst/>
          </a:prstGeom>
          <a:noFill/>
        </p:spPr>
        <p:txBody>
          <a:bodyPr wrap="square">
            <a:spAutoFit/>
          </a:bodyPr>
          <a:lstStyle/>
          <a:p>
            <a:pPr lvl="0" algn="ctr">
              <a:lnSpc>
                <a:spcPct val="115000"/>
              </a:lnSpc>
              <a:spcBef>
                <a:spcPct val="0"/>
              </a:spcBef>
              <a:spcAft>
                <a:spcPts val="600"/>
              </a:spcAft>
              <a:defRPr/>
            </a:pPr>
            <a:r>
              <a:rPr lang="el-GR" sz="2400" dirty="0">
                <a:solidFill>
                  <a:srgbClr val="0770B1"/>
                </a:solidFill>
                <a:latin typeface="+mj-lt"/>
                <a:ea typeface="+mj-ea"/>
                <a:cs typeface="+mj-cs"/>
              </a:rPr>
              <a:t>Εντοπίστε το πρόβλημα
</a:t>
            </a:r>
            <a:endParaRPr lang="en-GB" sz="2400" dirty="0">
              <a:solidFill>
                <a:srgbClr val="0770B1"/>
              </a:solidFill>
              <a:latin typeface="+mj-lt"/>
              <a:ea typeface="+mj-ea"/>
              <a:cs typeface="+mj-cs"/>
            </a:endParaRPr>
          </a:p>
        </p:txBody>
      </p:sp>
    </p:spTree>
    <p:extLst>
      <p:ext uri="{BB962C8B-B14F-4D97-AF65-F5344CB8AC3E}">
        <p14:creationId xmlns:p14="http://schemas.microsoft.com/office/powerpoint/2010/main" val="64077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2" name="Картина 31" descr="Картина, която съдържа текст&#10;&#10;Описанието е генерирано автоматично">
            <a:extLst>
              <a:ext uri="{FF2B5EF4-FFF2-40B4-BE49-F238E27FC236}">
                <a16:creationId xmlns:a16="http://schemas.microsoft.com/office/drawing/2014/main" id="{3549AA92-C15C-4CBF-9449-2E648211E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178" y="2057400"/>
            <a:ext cx="3268665" cy="17075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0" name="Картина 39">
            <a:extLst>
              <a:ext uri="{FF2B5EF4-FFF2-40B4-BE49-F238E27FC236}">
                <a16:creationId xmlns:a16="http://schemas.microsoft.com/office/drawing/2014/main" id="{D663759F-B66A-4D3B-8833-E14A86D712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2057400"/>
            <a:ext cx="3268663" cy="2892615"/>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692771"/>
            <a:chOff x="7446843" y="1242632"/>
            <a:chExt cx="1620957" cy="1692771"/>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692771"/>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l-GR" sz="1300" dirty="0"/>
                <a:t>Προσωπική εμπειρία με διακρίσεις</a:t>
              </a:r>
              <a:r>
                <a:rPr lang="en-US" sz="1300" dirty="0"/>
                <a:t>/</a:t>
              </a:r>
              <a:r>
                <a:rPr lang="el-GR" sz="1300" dirty="0"/>
                <a:t>προκαταλήψεις 
Προβλήματα στο σπίτι</a:t>
              </a:r>
              <a:endParaRPr lang="nl-NL" sz="1300" dirty="0"/>
            </a:p>
            <a:p>
              <a:pPr marL="174625" indent="-174625">
                <a:buFont typeface="Arial" panose="020B0604020202020204" pitchFamily="34" charset="0"/>
                <a:buChar char="•"/>
              </a:pPr>
              <a:r>
                <a:rPr lang="el-GR" sz="1300" dirty="0"/>
                <a:t>Αντιπαράθεση με το θάνατο</a:t>
              </a:r>
              <a:endParaRPr lang="nl-NL" sz="1300" dirty="0"/>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425485" y="2110376"/>
              <a:ext cx="196982"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892826"/>
            <a:chOff x="7446843" y="2786785"/>
            <a:chExt cx="1620957" cy="189282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89282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l-GR" sz="1300" dirty="0"/>
                <a:t>Αντιπαράθεση με τη προπαγάνδα</a:t>
              </a:r>
              <a:endParaRPr lang="nl-NL" sz="13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l-GR" sz="1300" dirty="0"/>
                <a:t>Μέλος ριζοσπαστικής ομάδας</a:t>
              </a:r>
              <a:endParaRPr lang="nl-NL" sz="1300" dirty="0"/>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l-GR" sz="1300" dirty="0"/>
                <a:t>Αδικία κατά της ομάδας
</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stCxn id="32" idx="3"/>
              <a:endCxn id="49" idx="1"/>
            </p:cNvCxnSpPr>
            <p:nvPr/>
          </p:nvCxnSpPr>
          <p:spPr>
            <a:xfrm>
              <a:off x="7446843" y="2911156"/>
              <a:ext cx="154266" cy="822042"/>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7"/>
            <a:ext cx="1620958" cy="2551435"/>
            <a:chOff x="7446842" y="3468117"/>
            <a:chExt cx="1620958" cy="2551435"/>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692771"/>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el-GR" sz="1300" dirty="0"/>
                <a:t>Πρόσκληση σε δράση
Κυβερνητική πολιτική </a:t>
              </a:r>
              <a:endParaRPr lang="en-GB" sz="1300" dirty="0"/>
            </a:p>
            <a:p>
              <a:pPr marL="174625" indent="-174625">
                <a:buFont typeface="Arial" panose="020B0604020202020204" pitchFamily="34" charset="0"/>
                <a:buChar char="•"/>
                <a:defRPr/>
              </a:pPr>
              <a:r>
                <a:rPr lang="el-GR" sz="1300" dirty="0"/>
                <a:t>Πόλεμος ενάντια στην ομάδα 
</a:t>
              </a:r>
              <a:endParaRPr lang="nl-NL" sz="1300" dirty="0"/>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671451" y="4243508"/>
              <a:ext cx="1705049"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7" name="Овал 66">
            <a:extLst>
              <a:ext uri="{FF2B5EF4-FFF2-40B4-BE49-F238E27FC236}">
                <a16:creationId xmlns:a16="http://schemas.microsoft.com/office/drawing/2014/main" id="{F4C8B7F7-BCFF-4018-B8F8-BB11D1718211}"/>
              </a:ext>
            </a:extLst>
          </p:cNvPr>
          <p:cNvSpPr/>
          <p:nvPr/>
        </p:nvSpPr>
        <p:spPr>
          <a:xfrm>
            <a:off x="7446841" y="1097417"/>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Овал 67">
            <a:extLst>
              <a:ext uri="{FF2B5EF4-FFF2-40B4-BE49-F238E27FC236}">
                <a16:creationId xmlns:a16="http://schemas.microsoft.com/office/drawing/2014/main" id="{D34BFEA6-6013-4037-86C3-5202232181DA}"/>
              </a:ext>
            </a:extLst>
          </p:cNvPr>
          <p:cNvSpPr/>
          <p:nvPr/>
        </p:nvSpPr>
        <p:spPr>
          <a:xfrm>
            <a:off x="7467600" y="2652256"/>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Овал 68">
            <a:extLst>
              <a:ext uri="{FF2B5EF4-FFF2-40B4-BE49-F238E27FC236}">
                <a16:creationId xmlns:a16="http://schemas.microsoft.com/office/drawing/2014/main" id="{ECF04DB1-FAA0-4699-A2DB-9B579C8FCA6D}"/>
              </a:ext>
            </a:extLst>
          </p:cNvPr>
          <p:cNvSpPr/>
          <p:nvPr/>
        </p:nvSpPr>
        <p:spPr>
          <a:xfrm>
            <a:off x="7465423" y="4257907"/>
            <a:ext cx="1697159" cy="138313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3" name="Овал 72">
            <a:extLst>
              <a:ext uri="{FF2B5EF4-FFF2-40B4-BE49-F238E27FC236}">
                <a16:creationId xmlns:a16="http://schemas.microsoft.com/office/drawing/2014/main" id="{3B8C1408-81FB-4570-A106-9D93D0EB885B}"/>
              </a:ext>
            </a:extLst>
          </p:cNvPr>
          <p:cNvSpPr/>
          <p:nvPr/>
        </p:nvSpPr>
        <p:spPr>
          <a:xfrm>
            <a:off x="1278311" y="5524467"/>
            <a:ext cx="143049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2042677" y="6128726"/>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11"/>
          <a:stretch>
            <a:fillRect/>
          </a:stretch>
        </p:blipFill>
        <p:spPr>
          <a:xfrm>
            <a:off x="2228282" y="388255"/>
            <a:ext cx="3286125" cy="704850"/>
          </a:xfrm>
          <a:prstGeom prst="rect">
            <a:avLst/>
          </a:prstGeom>
        </p:spPr>
      </p:pic>
    </p:spTree>
    <p:extLst>
      <p:ext uri="{BB962C8B-B14F-4D97-AF65-F5344CB8AC3E}">
        <p14:creationId xmlns:p14="http://schemas.microsoft.com/office/powerpoint/2010/main" val="4335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3"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normAutofit fontScale="90000"/>
          </a:bodyPr>
          <a:lstStyle/>
          <a:p>
            <a:r>
              <a:rPr lang="el-GR" dirty="0"/>
              <a:t>Αφηγήσεις και ταυτότητα: Άσκηση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4114800" cy="3733799"/>
          </a:xfrm>
        </p:spPr>
        <p:txBody>
          <a:bodyPr/>
          <a:lstStyle/>
          <a:p>
            <a:pPr marL="0" indent="0">
              <a:buNone/>
            </a:pPr>
            <a:r>
              <a:rPr lang="el-GR" b="1" dirty="0"/>
              <a:t>Αφηγήσεις</a:t>
            </a:r>
            <a:endParaRPr lang="nl-NL" b="1" dirty="0"/>
          </a:p>
          <a:p>
            <a:pPr marL="400050"/>
            <a:r>
              <a:rPr lang="el-GR" dirty="0"/>
              <a:t>για να κατανοήσουμε τον κόσμο
για να μάθουμε πώς να συμπεριφερόμαστε μέσα σε αυτόν</a:t>
            </a:r>
            <a:endParaRPr lang="nl-NL" dirty="0"/>
          </a:p>
          <a:p>
            <a:pPr marL="400050"/>
            <a:r>
              <a:rPr lang="el-GR" dirty="0"/>
              <a:t>πολιτισμικά διδακτικές</a:t>
            </a: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19</a:t>
            </a:fld>
            <a:endParaRPr lang="en-US" dirty="0"/>
          </a:p>
        </p:txBody>
      </p:sp>
      <p:pic>
        <p:nvPicPr>
          <p:cNvPr id="10" name="Picture 2" descr="Zweet des aanschijns | Mijn wereld in 100 woorden">
            <a:extLst>
              <a:ext uri="{FF2B5EF4-FFF2-40B4-BE49-F238E27FC236}">
                <a16:creationId xmlns:a16="http://schemas.microsoft.com/office/drawing/2014/main" id="{076AEA24-FAEC-487C-BBFE-BB9BD32024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732" y="2444307"/>
            <a:ext cx="2650332" cy="1755086"/>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8">
            <a:extLst>
              <a:ext uri="{FF2B5EF4-FFF2-40B4-BE49-F238E27FC236}">
                <a16:creationId xmlns:a16="http://schemas.microsoft.com/office/drawing/2014/main" id="{C39E0B0E-E756-4E4E-8365-0375A462A94A}"/>
              </a:ext>
            </a:extLst>
          </p:cNvPr>
          <p:cNvSpPr txBox="1"/>
          <p:nvPr/>
        </p:nvSpPr>
        <p:spPr>
          <a:xfrm>
            <a:off x="5179199" y="4401235"/>
            <a:ext cx="3119398" cy="646331"/>
          </a:xfrm>
          <a:prstGeom prst="rect">
            <a:avLst/>
          </a:prstGeom>
          <a:noFill/>
        </p:spPr>
        <p:txBody>
          <a:bodyPr wrap="square" rtlCol="0">
            <a:spAutoFit/>
          </a:bodyPr>
          <a:lstStyle/>
          <a:p>
            <a:pPr algn="ctr"/>
            <a:r>
              <a:rPr lang="en-GB" dirty="0"/>
              <a:t>“Hard work and self-reliance our virtues”</a:t>
            </a:r>
            <a:endParaRPr lang="en-GB" sz="1050" dirty="0"/>
          </a:p>
        </p:txBody>
      </p:sp>
      <p:sp>
        <p:nvSpPr>
          <p:cNvPr id="12" name="Rechthoek 9">
            <a:extLst>
              <a:ext uri="{FF2B5EF4-FFF2-40B4-BE49-F238E27FC236}">
                <a16:creationId xmlns:a16="http://schemas.microsoft.com/office/drawing/2014/main" id="{F3233D8F-B99D-4256-8208-B356A154E40C}"/>
              </a:ext>
            </a:extLst>
          </p:cNvPr>
          <p:cNvSpPr/>
          <p:nvPr/>
        </p:nvSpPr>
        <p:spPr>
          <a:xfrm>
            <a:off x="5451774" y="5126297"/>
            <a:ext cx="2846823" cy="246221"/>
          </a:xfrm>
          <a:prstGeom prst="rect">
            <a:avLst/>
          </a:prstGeom>
        </p:spPr>
        <p:txBody>
          <a:bodyPr wrap="square">
            <a:spAutoFit/>
          </a:bodyPr>
          <a:lstStyle/>
          <a:p>
            <a:pPr fontAlgn="base"/>
            <a:r>
              <a:rPr lang="nl-NL" sz="1000" i="1" dirty="0">
                <a:solidFill>
                  <a:schemeClr val="bg1">
                    <a:lumMod val="65000"/>
                  </a:schemeClr>
                </a:solidFill>
                <a:hlinkClick r:id="rId4">
                  <a:extLst>
                    <a:ext uri="{A12FA001-AC4F-418D-AE19-62706E023703}">
                      <ahyp:hlinkClr xmlns:ahyp="http://schemas.microsoft.com/office/drawing/2018/hyperlinkcolor" val="tx"/>
                    </a:ext>
                  </a:extLst>
                </a:hlinkClick>
              </a:rPr>
              <a:t>Source: dewereldin100woorden.blogspot.com</a:t>
            </a:r>
            <a:endParaRPr lang="nl-NL" sz="1000" i="1" dirty="0">
              <a:solidFill>
                <a:schemeClr val="bg1">
                  <a:lumMod val="65000"/>
                </a:schemeClr>
              </a:solidFill>
            </a:endParaRPr>
          </a:p>
        </p:txBody>
      </p:sp>
    </p:spTree>
    <p:extLst>
      <p:ext uri="{BB962C8B-B14F-4D97-AF65-F5344CB8AC3E}">
        <p14:creationId xmlns:p14="http://schemas.microsoft.com/office/powerpoint/2010/main" val="36850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normAutofit fontScale="90000"/>
          </a:bodyPr>
          <a:lstStyle/>
          <a:p>
            <a:r>
              <a:rPr lang="el-GR" dirty="0"/>
              <a:t>Αφηγήσεις και ταυτότητα: Άσκηση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4114800" cy="3733799"/>
          </a:xfrm>
        </p:spPr>
        <p:txBody>
          <a:bodyPr>
            <a:normAutofit fontScale="85000" lnSpcReduction="20000"/>
          </a:bodyPr>
          <a:lstStyle/>
          <a:p>
            <a:pPr marL="0" indent="0">
              <a:buNone/>
            </a:pPr>
            <a:r>
              <a:rPr lang="el-GR" b="1" dirty="0"/>
              <a:t>Αφηγήσεις</a:t>
            </a:r>
            <a:endParaRPr lang="nl-NL" b="1" dirty="0"/>
          </a:p>
          <a:p>
            <a:pPr marL="400050"/>
            <a:r>
              <a:rPr lang="el-GR" dirty="0"/>
              <a:t>για να κατανοήσουμε τον κόσμο
για να μάθουμε πώς να συμπεριφερόμαστε μέσα σε αυτόν</a:t>
            </a:r>
            <a:endParaRPr lang="nl-NL" dirty="0"/>
          </a:p>
          <a:p>
            <a:pPr marL="400050"/>
            <a:r>
              <a:rPr lang="el-GR" dirty="0"/>
              <a:t>πολιτισμικά διδακτικές</a:t>
            </a:r>
            <a:endParaRPr lang="bg-BG" dirty="0"/>
          </a:p>
          <a:p>
            <a:pPr marL="57150" indent="0">
              <a:buNone/>
            </a:pPr>
            <a:endParaRPr lang="nl-NL" dirty="0"/>
          </a:p>
          <a:p>
            <a:pPr marL="57150" indent="0">
              <a:buNone/>
            </a:pPr>
            <a:r>
              <a:rPr lang="el-GR" dirty="0"/>
              <a:t>Οι αφηγήσεις μπορούν επίσης να είναι</a:t>
            </a:r>
            <a:endParaRPr lang="nl-NL" dirty="0"/>
          </a:p>
          <a:p>
            <a:pPr marL="400050" lvl="1" indent="-342900">
              <a:buFont typeface="Arial" pitchFamily="34" charset="0"/>
              <a:buChar char="•"/>
            </a:pPr>
            <a:r>
              <a:rPr lang="el-GR" sz="2400" dirty="0">
                <a:solidFill>
                  <a:schemeClr val="tx1">
                    <a:lumMod val="75000"/>
                    <a:lumOff val="25000"/>
                  </a:schemeClr>
                </a:solidFill>
              </a:rPr>
              <a:t>παράγοντες ώθησης για ριζοσπαστικοποίηση
παράγοντες έλξης για ριζοσπαστικοποίηση</a:t>
            </a:r>
            <a:endParaRPr lang="nl-NL" sz="2400" dirty="0">
              <a:solidFill>
                <a:schemeClr val="tx1">
                  <a:lumMod val="75000"/>
                  <a:lumOff val="25000"/>
                </a:schemeClr>
              </a:solidFill>
            </a:endParaRPr>
          </a:p>
          <a:p>
            <a:pPr marL="57150" indent="0">
              <a:buNone/>
            </a:pPr>
            <a:endParaRPr lang="nl-NL" dirty="0"/>
          </a:p>
          <a:p>
            <a:pPr marL="0" indent="0">
              <a:buNone/>
            </a:pP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8" name="Tekstvak 12">
            <a:extLst>
              <a:ext uri="{FF2B5EF4-FFF2-40B4-BE49-F238E27FC236}">
                <a16:creationId xmlns:a16="http://schemas.microsoft.com/office/drawing/2014/main" id="{171AE1EC-01EA-4F5B-A5E4-2B26BCD1C51D}"/>
              </a:ext>
            </a:extLst>
          </p:cNvPr>
          <p:cNvSpPr txBox="1"/>
          <p:nvPr/>
        </p:nvSpPr>
        <p:spPr>
          <a:xfrm>
            <a:off x="6858000" y="4275680"/>
            <a:ext cx="2706880" cy="246221"/>
          </a:xfrm>
          <a:prstGeom prst="rect">
            <a:avLst/>
          </a:prstGeom>
          <a:noFill/>
        </p:spPr>
        <p:txBody>
          <a:bodyPr wrap="square" rtlCol="0">
            <a:spAutoFit/>
          </a:bodyPr>
          <a:lstStyle/>
          <a:p>
            <a:r>
              <a:rPr lang="en-GB" sz="1000" i="1" dirty="0">
                <a:solidFill>
                  <a:schemeClr val="bg1">
                    <a:lumMod val="65000"/>
                  </a:schemeClr>
                </a:solidFill>
              </a:rPr>
              <a:t>Source: tesseraguild.com</a:t>
            </a:r>
          </a:p>
        </p:txBody>
      </p:sp>
      <p:pic>
        <p:nvPicPr>
          <p:cNvPr id="3" name="Picture 2">
            <a:extLst>
              <a:ext uri="{FF2B5EF4-FFF2-40B4-BE49-F238E27FC236}">
                <a16:creationId xmlns:a16="http://schemas.microsoft.com/office/drawing/2014/main" id="{CA3E30C0-D29C-4900-92FD-57BFD8A29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362200"/>
            <a:ext cx="2933254" cy="1913480"/>
          </a:xfrm>
          <a:prstGeom prst="rect">
            <a:avLst/>
          </a:prstGeom>
        </p:spPr>
      </p:pic>
      <p:pic>
        <p:nvPicPr>
          <p:cNvPr id="10" name="Picture 9">
            <a:extLst>
              <a:ext uri="{FF2B5EF4-FFF2-40B4-BE49-F238E27FC236}">
                <a16:creationId xmlns:a16="http://schemas.microsoft.com/office/drawing/2014/main" id="{C82A3757-8469-43C3-A107-816A4876C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504280"/>
            <a:ext cx="3276600" cy="1852074"/>
          </a:xfrm>
          <a:prstGeom prst="rect">
            <a:avLst/>
          </a:prstGeom>
        </p:spPr>
      </p:pic>
    </p:spTree>
    <p:extLst>
      <p:ext uri="{BB962C8B-B14F-4D97-AF65-F5344CB8AC3E}">
        <p14:creationId xmlns:p14="http://schemas.microsoft.com/office/powerpoint/2010/main" val="37498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Контейнер за съдържание 6">
            <a:extLst>
              <a:ext uri="{FF2B5EF4-FFF2-40B4-BE49-F238E27FC236}">
                <a16:creationId xmlns:a16="http://schemas.microsoft.com/office/drawing/2014/main" id="{27D756E2-8EE5-4536-81BE-4116E7A22586}"/>
              </a:ext>
            </a:extLst>
          </p:cNvPr>
          <p:cNvSpPr>
            <a:spLocks noGrp="1"/>
          </p:cNvSpPr>
          <p:nvPr>
            <p:ph idx="1"/>
          </p:nvPr>
        </p:nvSpPr>
        <p:spPr/>
        <p:txBody>
          <a:bodyPr>
            <a:normAutofit/>
          </a:bodyPr>
          <a:lstStyle/>
          <a:p>
            <a:pPr marL="0" indent="0">
              <a:buNone/>
            </a:pPr>
            <a:r>
              <a:rPr lang="el-GR" b="1" dirty="0">
                <a:latin typeface="+mj-lt"/>
                <a:ea typeface="+mj-ea"/>
                <a:cs typeface="+mj-cs"/>
              </a:rPr>
              <a:t>προκαλούν</a:t>
            </a:r>
            <a:endParaRPr lang="en-GB" b="1" dirty="0">
              <a:latin typeface="+mj-lt"/>
              <a:ea typeface="+mj-ea"/>
              <a:cs typeface="+mj-cs"/>
            </a:endParaRPr>
          </a:p>
          <a:p>
            <a:pPr marL="400050"/>
            <a:r>
              <a:rPr lang="el-GR" dirty="0"/>
              <a:t>Φόβο
Απόρριψη 
Μίσος</a:t>
            </a:r>
            <a:endParaRPr lang="bg-BG" dirty="0"/>
          </a:p>
        </p:txBody>
      </p:sp>
      <p:sp>
        <p:nvSpPr>
          <p:cNvPr id="5" name="Tijdelijke aanduiding voor dianummer 5">
            <a:extLst>
              <a:ext uri="{FF2B5EF4-FFF2-40B4-BE49-F238E27FC236}">
                <a16:creationId xmlns:a16="http://schemas.microsoft.com/office/drawing/2014/main" id="{C9911447-371C-4E76-B18E-BDD96D0B9F88}"/>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3" name="Tijdelijke aanduiding voor inhoud 2">
            <a:extLst>
              <a:ext uri="{FF2B5EF4-FFF2-40B4-BE49-F238E27FC236}">
                <a16:creationId xmlns:a16="http://schemas.microsoft.com/office/drawing/2014/main" id="{AD3254DC-E092-47B9-8627-CCB5924596C4}"/>
              </a:ext>
            </a:extLst>
          </p:cNvPr>
          <p:cNvSpPr txBox="1">
            <a:spLocks/>
          </p:cNvSpPr>
          <p:nvPr/>
        </p:nvSpPr>
        <p:spPr>
          <a:xfrm>
            <a:off x="3771900" y="5978833"/>
            <a:ext cx="3276599" cy="2557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50000"/>
                  </a:schemeClr>
                </a:solidFill>
              </a:rPr>
              <a:t>Source: www.insightswb.com</a:t>
            </a:r>
          </a:p>
        </p:txBody>
      </p:sp>
      <p:pic>
        <p:nvPicPr>
          <p:cNvPr id="4" name="Picture 2">
            <a:extLst>
              <a:ext uri="{FF2B5EF4-FFF2-40B4-BE49-F238E27FC236}">
                <a16:creationId xmlns:a16="http://schemas.microsoft.com/office/drawing/2014/main" id="{69AE02B5-5C1C-4CEF-9245-991E44C5A5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450627"/>
            <a:ext cx="4419600" cy="3404543"/>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лавие 8">
            <a:extLst>
              <a:ext uri="{FF2B5EF4-FFF2-40B4-BE49-F238E27FC236}">
                <a16:creationId xmlns:a16="http://schemas.microsoft.com/office/drawing/2014/main" id="{A7156F2E-2772-497F-AC31-20EC12C0DB03}"/>
              </a:ext>
            </a:extLst>
          </p:cNvPr>
          <p:cNvSpPr>
            <a:spLocks noGrp="1"/>
          </p:cNvSpPr>
          <p:nvPr>
            <p:ph type="title"/>
          </p:nvPr>
        </p:nvSpPr>
        <p:spPr/>
        <p:txBody>
          <a:bodyPr>
            <a:normAutofit fontScale="90000"/>
          </a:bodyPr>
          <a:lstStyle/>
          <a:p>
            <a:r>
              <a:rPr lang="el-GR" dirty="0"/>
              <a:t>Τοξικές αφηγήσεις
</a:t>
            </a:r>
            <a:endParaRPr lang="bg-BG" dirty="0"/>
          </a:p>
        </p:txBody>
      </p:sp>
    </p:spTree>
    <p:extLst>
      <p:ext uri="{BB962C8B-B14F-4D97-AF65-F5344CB8AC3E}">
        <p14:creationId xmlns:p14="http://schemas.microsoft.com/office/powerpoint/2010/main" val="36707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Τι σε εντυπωσίασε;
</a:t>
            </a:r>
            <a:endParaRPr lang="nl-NL"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l-GR" dirty="0"/>
              <a:t>Σκεφτείτε τη σημασία/νόημα
</a:t>
            </a:r>
            <a:endParaRPr lang="en-GB"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673543" y="5932411"/>
            <a:ext cx="2861026"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Μοιραστείτε την ιστορία σας μέσα στην ομάδα
</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Ποιος είμαι;
</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5881067" y="4178534"/>
            <a:ext cx="271614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Επιλέξτε μορφή
</a:t>
            </a: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Κάντε ομάδες των 3, 4 ή 5
</a:t>
            </a:r>
            <a:endParaRPr lang="en-US"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normAutofit fontScale="90000"/>
          </a:bodyPr>
          <a:lstStyle/>
          <a:p>
            <a:r>
              <a:rPr lang="el-GR" dirty="0"/>
              <a:t>Αφηγήσεις και ταυτότητα: Άσκηση 2
</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22</a:t>
            </a:fld>
            <a:endParaRPr lang="en-US" dirty="0"/>
          </a:p>
        </p:txBody>
      </p:sp>
    </p:spTree>
    <p:extLst>
      <p:ext uri="{BB962C8B-B14F-4D97-AF65-F5344CB8AC3E}">
        <p14:creationId xmlns:p14="http://schemas.microsoft.com/office/powerpoint/2010/main" val="19490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a:extLst>
              <a:ext uri="{FF2B5EF4-FFF2-40B4-BE49-F238E27FC236}">
                <a16:creationId xmlns:a16="http://schemas.microsoft.com/office/drawing/2014/main" id="{2E13CD3D-20BA-4B5A-AD16-5AAE259452FB}"/>
              </a:ext>
            </a:extLst>
          </p:cNvPr>
          <p:cNvGrpSpPr/>
          <p:nvPr/>
        </p:nvGrpSpPr>
        <p:grpSpPr>
          <a:xfrm>
            <a:off x="550965" y="5390520"/>
            <a:ext cx="3235635" cy="747731"/>
            <a:chOff x="0" y="0"/>
            <a:chExt cx="4314178" cy="996972"/>
          </a:xfrm>
          <a:solidFill>
            <a:srgbClr val="92D050"/>
          </a:solidFill>
        </p:grpSpPr>
        <p:sp>
          <p:nvSpPr>
            <p:cNvPr id="8" name="Freeform 2">
              <a:extLst>
                <a:ext uri="{FF2B5EF4-FFF2-40B4-BE49-F238E27FC236}">
                  <a16:creationId xmlns:a16="http://schemas.microsoft.com/office/drawing/2014/main" id="{64D6FBD8-9E4E-4F78-B31E-1EB03C856063}"/>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9" name="Freeform 3">
              <a:extLst>
                <a:ext uri="{FF2B5EF4-FFF2-40B4-BE49-F238E27FC236}">
                  <a16:creationId xmlns:a16="http://schemas.microsoft.com/office/drawing/2014/main" id="{D3A17023-72E4-48C3-A85C-6D25F1049F0F}"/>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6" name="Group">
            <a:extLst>
              <a:ext uri="{FF2B5EF4-FFF2-40B4-BE49-F238E27FC236}">
                <a16:creationId xmlns:a16="http://schemas.microsoft.com/office/drawing/2014/main" id="{35FD8DE7-C1BF-411E-B396-BB8F5718D018}"/>
              </a:ext>
            </a:extLst>
          </p:cNvPr>
          <p:cNvGrpSpPr/>
          <p:nvPr/>
        </p:nvGrpSpPr>
        <p:grpSpPr>
          <a:xfrm>
            <a:off x="4933400" y="3436060"/>
            <a:ext cx="3235635" cy="747731"/>
            <a:chOff x="0" y="0"/>
            <a:chExt cx="4314178" cy="996972"/>
          </a:xfrm>
          <a:solidFill>
            <a:srgbClr val="00B0F0"/>
          </a:solidFill>
        </p:grpSpPr>
        <p:sp>
          <p:nvSpPr>
            <p:cNvPr id="17" name="Freeform 2">
              <a:extLst>
                <a:ext uri="{FF2B5EF4-FFF2-40B4-BE49-F238E27FC236}">
                  <a16:creationId xmlns:a16="http://schemas.microsoft.com/office/drawing/2014/main" id="{9C954FBD-3F1E-4D3E-ACDA-3AF2E3396B1B}"/>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CE80667C-2E03-4157-98C7-689C30D88009}"/>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9" name="Group">
            <a:extLst>
              <a:ext uri="{FF2B5EF4-FFF2-40B4-BE49-F238E27FC236}">
                <a16:creationId xmlns:a16="http://schemas.microsoft.com/office/drawing/2014/main" id="{9EDC247C-51DB-4CA4-A0B3-5D974E0ECDEC}"/>
              </a:ext>
            </a:extLst>
          </p:cNvPr>
          <p:cNvGrpSpPr/>
          <p:nvPr/>
        </p:nvGrpSpPr>
        <p:grpSpPr>
          <a:xfrm>
            <a:off x="550965" y="4416064"/>
            <a:ext cx="3235635" cy="747731"/>
            <a:chOff x="0" y="0"/>
            <a:chExt cx="4314178" cy="996972"/>
          </a:xfrm>
          <a:solidFill>
            <a:srgbClr val="92D050"/>
          </a:solidFill>
        </p:grpSpPr>
        <p:sp>
          <p:nvSpPr>
            <p:cNvPr id="20" name="Freeform 2">
              <a:extLst>
                <a:ext uri="{FF2B5EF4-FFF2-40B4-BE49-F238E27FC236}">
                  <a16:creationId xmlns:a16="http://schemas.microsoft.com/office/drawing/2014/main" id="{4C9C208E-B55C-4230-AED2-865C2F099AD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1" name="Freeform 3">
              <a:extLst>
                <a:ext uri="{FF2B5EF4-FFF2-40B4-BE49-F238E27FC236}">
                  <a16:creationId xmlns:a16="http://schemas.microsoft.com/office/drawing/2014/main" id="{8953725D-6C8C-4B0A-9B70-3A19C3F0FECB}"/>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2" name="Group">
            <a:extLst>
              <a:ext uri="{FF2B5EF4-FFF2-40B4-BE49-F238E27FC236}">
                <a16:creationId xmlns:a16="http://schemas.microsoft.com/office/drawing/2014/main" id="{CB13F98A-08F1-463F-9593-90F441922016}"/>
              </a:ext>
            </a:extLst>
          </p:cNvPr>
          <p:cNvGrpSpPr/>
          <p:nvPr/>
        </p:nvGrpSpPr>
        <p:grpSpPr>
          <a:xfrm>
            <a:off x="518359" y="3451956"/>
            <a:ext cx="3235635" cy="747731"/>
            <a:chOff x="0" y="0"/>
            <a:chExt cx="4314178" cy="996972"/>
          </a:xfrm>
          <a:solidFill>
            <a:srgbClr val="92D050"/>
          </a:solidFill>
        </p:grpSpPr>
        <p:sp>
          <p:nvSpPr>
            <p:cNvPr id="23" name="Freeform 2">
              <a:extLst>
                <a:ext uri="{FF2B5EF4-FFF2-40B4-BE49-F238E27FC236}">
                  <a16:creationId xmlns:a16="http://schemas.microsoft.com/office/drawing/2014/main" id="{63F933BB-90C3-44E2-B7AC-E41D21E6FBAF}"/>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4" name="Freeform 3">
              <a:extLst>
                <a:ext uri="{FF2B5EF4-FFF2-40B4-BE49-F238E27FC236}">
                  <a16:creationId xmlns:a16="http://schemas.microsoft.com/office/drawing/2014/main" id="{BB22B907-1C85-43FD-A47D-7754696DC443}"/>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5" name="Group">
            <a:extLst>
              <a:ext uri="{FF2B5EF4-FFF2-40B4-BE49-F238E27FC236}">
                <a16:creationId xmlns:a16="http://schemas.microsoft.com/office/drawing/2014/main" id="{23BE5922-1B0B-4C84-8CF9-29D3603500D6}"/>
              </a:ext>
            </a:extLst>
          </p:cNvPr>
          <p:cNvGrpSpPr/>
          <p:nvPr/>
        </p:nvGrpSpPr>
        <p:grpSpPr>
          <a:xfrm>
            <a:off x="586098" y="2474580"/>
            <a:ext cx="3235635" cy="747731"/>
            <a:chOff x="0" y="0"/>
            <a:chExt cx="4314178" cy="996972"/>
          </a:xfrm>
          <a:solidFill>
            <a:srgbClr val="92D050"/>
          </a:solidFill>
        </p:grpSpPr>
        <p:sp>
          <p:nvSpPr>
            <p:cNvPr id="26" name="Freeform 2">
              <a:extLst>
                <a:ext uri="{FF2B5EF4-FFF2-40B4-BE49-F238E27FC236}">
                  <a16:creationId xmlns:a16="http://schemas.microsoft.com/office/drawing/2014/main" id="{E38CF76F-7D4C-4B42-97FA-60B07DBE086B}"/>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7" name="Freeform 3">
              <a:extLst>
                <a:ext uri="{FF2B5EF4-FFF2-40B4-BE49-F238E27FC236}">
                  <a16:creationId xmlns:a16="http://schemas.microsoft.com/office/drawing/2014/main" id="{FFB6A426-71EE-48D2-8438-F251D590A762}"/>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8" name="Group">
            <a:extLst>
              <a:ext uri="{FF2B5EF4-FFF2-40B4-BE49-F238E27FC236}">
                <a16:creationId xmlns:a16="http://schemas.microsoft.com/office/drawing/2014/main" id="{5E471FC1-78E2-4C8C-B9F9-B620D438DC0E}"/>
              </a:ext>
            </a:extLst>
          </p:cNvPr>
          <p:cNvGrpSpPr/>
          <p:nvPr/>
        </p:nvGrpSpPr>
        <p:grpSpPr>
          <a:xfrm>
            <a:off x="4933401" y="2432034"/>
            <a:ext cx="3235635" cy="747731"/>
            <a:chOff x="0" y="0"/>
            <a:chExt cx="4314178" cy="996972"/>
          </a:xfrm>
          <a:solidFill>
            <a:srgbClr val="00B0F0"/>
          </a:solidFill>
        </p:grpSpPr>
        <p:sp>
          <p:nvSpPr>
            <p:cNvPr id="29" name="Freeform 2">
              <a:extLst>
                <a:ext uri="{FF2B5EF4-FFF2-40B4-BE49-F238E27FC236}">
                  <a16:creationId xmlns:a16="http://schemas.microsoft.com/office/drawing/2014/main" id="{13790173-E04C-435F-946F-47AC81C6F7D7}"/>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0" name="Freeform 3">
              <a:extLst>
                <a:ext uri="{FF2B5EF4-FFF2-40B4-BE49-F238E27FC236}">
                  <a16:creationId xmlns:a16="http://schemas.microsoft.com/office/drawing/2014/main" id="{09EAD80E-4EF2-40E2-8A1A-02CA40C4A80C}"/>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1" name="Group">
            <a:extLst>
              <a:ext uri="{FF2B5EF4-FFF2-40B4-BE49-F238E27FC236}">
                <a16:creationId xmlns:a16="http://schemas.microsoft.com/office/drawing/2014/main" id="{BDA99221-192B-4A65-919A-2467F229ADA2}"/>
              </a:ext>
            </a:extLst>
          </p:cNvPr>
          <p:cNvGrpSpPr/>
          <p:nvPr/>
        </p:nvGrpSpPr>
        <p:grpSpPr>
          <a:xfrm>
            <a:off x="4933398" y="4414867"/>
            <a:ext cx="3235637" cy="816780"/>
            <a:chOff x="-1" y="0"/>
            <a:chExt cx="4314181" cy="1089037"/>
          </a:xfrm>
          <a:solidFill>
            <a:srgbClr val="00B0F0"/>
          </a:solidFill>
        </p:grpSpPr>
        <p:sp>
          <p:nvSpPr>
            <p:cNvPr id="32" name="Freeform 2">
              <a:extLst>
                <a:ext uri="{FF2B5EF4-FFF2-40B4-BE49-F238E27FC236}">
                  <a16:creationId xmlns:a16="http://schemas.microsoft.com/office/drawing/2014/main" id="{0FB7963C-47DE-4219-BB81-4A60351D009A}"/>
                </a:ext>
              </a:extLst>
            </p:cNvPr>
            <p:cNvSpPr/>
            <p:nvPr/>
          </p:nvSpPr>
          <p:spPr>
            <a:xfrm>
              <a:off x="-1" y="3195"/>
              <a:ext cx="4314181" cy="10858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8A0FFB06-1A53-4432-A0D3-A264F2742CC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4" name="Group">
            <a:extLst>
              <a:ext uri="{FF2B5EF4-FFF2-40B4-BE49-F238E27FC236}">
                <a16:creationId xmlns:a16="http://schemas.microsoft.com/office/drawing/2014/main" id="{2EE67817-2D29-4AB5-ABE8-55A6168F60CC}"/>
              </a:ext>
            </a:extLst>
          </p:cNvPr>
          <p:cNvGrpSpPr/>
          <p:nvPr/>
        </p:nvGrpSpPr>
        <p:grpSpPr>
          <a:xfrm>
            <a:off x="4933398" y="5465451"/>
            <a:ext cx="3235635" cy="747731"/>
            <a:chOff x="0" y="0"/>
            <a:chExt cx="4314178" cy="996972"/>
          </a:xfrm>
          <a:solidFill>
            <a:srgbClr val="00B0F0"/>
          </a:solidFill>
        </p:grpSpPr>
        <p:sp>
          <p:nvSpPr>
            <p:cNvPr id="35" name="Freeform 2">
              <a:extLst>
                <a:ext uri="{FF2B5EF4-FFF2-40B4-BE49-F238E27FC236}">
                  <a16:creationId xmlns:a16="http://schemas.microsoft.com/office/drawing/2014/main" id="{B0AF078F-62BC-43C2-860D-4C3FEF7FAA02}"/>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6" name="Freeform 3">
              <a:extLst>
                <a:ext uri="{FF2B5EF4-FFF2-40B4-BE49-F238E27FC236}">
                  <a16:creationId xmlns:a16="http://schemas.microsoft.com/office/drawing/2014/main" id="{A89E64D1-EB65-4C9A-AD29-FE911222E3B1}"/>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41" name="TextBox 52">
            <a:extLst>
              <a:ext uri="{FF2B5EF4-FFF2-40B4-BE49-F238E27FC236}">
                <a16:creationId xmlns:a16="http://schemas.microsoft.com/office/drawing/2014/main" id="{9BC16356-CA84-4E3D-AB2A-44A66DF8E224}"/>
              </a:ext>
            </a:extLst>
          </p:cNvPr>
          <p:cNvSpPr txBox="1"/>
          <p:nvPr/>
        </p:nvSpPr>
        <p:spPr>
          <a:xfrm>
            <a:off x="1425472" y="2802236"/>
            <a:ext cx="22098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el-GR" sz="1575" dirty="0"/>
              <a:t>Γνώση </a:t>
            </a:r>
            <a:r>
              <a:rPr sz="1575" dirty="0"/>
              <a:t>    </a:t>
            </a:r>
          </a:p>
        </p:txBody>
      </p:sp>
      <p:sp>
        <p:nvSpPr>
          <p:cNvPr id="42" name="TextBox 52">
            <a:extLst>
              <a:ext uri="{FF2B5EF4-FFF2-40B4-BE49-F238E27FC236}">
                <a16:creationId xmlns:a16="http://schemas.microsoft.com/office/drawing/2014/main" id="{A108A06B-3E3D-44E4-81C8-BB50810B5638}"/>
              </a:ext>
            </a:extLst>
          </p:cNvPr>
          <p:cNvSpPr txBox="1"/>
          <p:nvPr/>
        </p:nvSpPr>
        <p:spPr>
          <a:xfrm>
            <a:off x="1349272" y="4763136"/>
            <a:ext cx="22860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el-GR" sz="1575" dirty="0"/>
              <a:t>Αξίες</a:t>
            </a:r>
            <a:r>
              <a:rPr sz="1575" dirty="0"/>
              <a:t>     </a:t>
            </a:r>
          </a:p>
        </p:txBody>
      </p:sp>
      <p:sp>
        <p:nvSpPr>
          <p:cNvPr id="43" name="TextBox 52">
            <a:extLst>
              <a:ext uri="{FF2B5EF4-FFF2-40B4-BE49-F238E27FC236}">
                <a16:creationId xmlns:a16="http://schemas.microsoft.com/office/drawing/2014/main" id="{1E138043-1259-4324-9922-0740AEE6D310}"/>
              </a:ext>
            </a:extLst>
          </p:cNvPr>
          <p:cNvSpPr txBox="1"/>
          <p:nvPr/>
        </p:nvSpPr>
        <p:spPr>
          <a:xfrm>
            <a:off x="1425472" y="3831553"/>
            <a:ext cx="22098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el-GR" sz="1575" dirty="0"/>
              <a:t>Δεξιότητες </a:t>
            </a:r>
            <a:r>
              <a:rPr sz="1575" dirty="0"/>
              <a:t>   </a:t>
            </a:r>
          </a:p>
        </p:txBody>
      </p:sp>
      <p:sp>
        <p:nvSpPr>
          <p:cNvPr id="44" name="TextBox 52">
            <a:extLst>
              <a:ext uri="{FF2B5EF4-FFF2-40B4-BE49-F238E27FC236}">
                <a16:creationId xmlns:a16="http://schemas.microsoft.com/office/drawing/2014/main" id="{D70B929C-FFFA-4685-B727-5FB0339BA1FA}"/>
              </a:ext>
            </a:extLst>
          </p:cNvPr>
          <p:cNvSpPr txBox="1"/>
          <p:nvPr/>
        </p:nvSpPr>
        <p:spPr>
          <a:xfrm>
            <a:off x="1349272" y="5684703"/>
            <a:ext cx="22860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el-GR" sz="1575" dirty="0"/>
              <a:t>Στάσεις </a:t>
            </a:r>
            <a:r>
              <a:rPr sz="1575" dirty="0"/>
              <a:t> </a:t>
            </a:r>
          </a:p>
        </p:txBody>
      </p:sp>
      <p:sp>
        <p:nvSpPr>
          <p:cNvPr id="45" name="TextBox 52">
            <a:extLst>
              <a:ext uri="{FF2B5EF4-FFF2-40B4-BE49-F238E27FC236}">
                <a16:creationId xmlns:a16="http://schemas.microsoft.com/office/drawing/2014/main" id="{5B4B72BA-9A66-46DE-9A3A-C464069048DF}"/>
              </a:ext>
            </a:extLst>
          </p:cNvPr>
          <p:cNvSpPr txBox="1"/>
          <p:nvPr/>
        </p:nvSpPr>
        <p:spPr>
          <a:xfrm>
            <a:off x="5105400" y="2774719"/>
            <a:ext cx="1371600"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575" dirty="0"/>
              <a:t>Κριτική σκέψη     
</a:t>
            </a:r>
            <a:endParaRPr sz="1575" dirty="0"/>
          </a:p>
        </p:txBody>
      </p:sp>
      <p:sp>
        <p:nvSpPr>
          <p:cNvPr id="46" name="TextBox 52">
            <a:extLst>
              <a:ext uri="{FF2B5EF4-FFF2-40B4-BE49-F238E27FC236}">
                <a16:creationId xmlns:a16="http://schemas.microsoft.com/office/drawing/2014/main" id="{0222B999-2FE1-4472-B702-0DCB84049451}"/>
              </a:ext>
            </a:extLst>
          </p:cNvPr>
          <p:cNvSpPr txBox="1"/>
          <p:nvPr/>
        </p:nvSpPr>
        <p:spPr>
          <a:xfrm>
            <a:off x="5153884" y="3719915"/>
            <a:ext cx="2598915"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575" dirty="0"/>
              <a:t>Επικοινωνία
</a:t>
            </a:r>
            <a:endParaRPr sz="1575" dirty="0"/>
          </a:p>
        </p:txBody>
      </p:sp>
      <p:sp>
        <p:nvSpPr>
          <p:cNvPr id="47" name="TextBox 52">
            <a:extLst>
              <a:ext uri="{FF2B5EF4-FFF2-40B4-BE49-F238E27FC236}">
                <a16:creationId xmlns:a16="http://schemas.microsoft.com/office/drawing/2014/main" id="{97958E54-B5B9-4B55-9979-39FEDF908E9A}"/>
              </a:ext>
            </a:extLst>
          </p:cNvPr>
          <p:cNvSpPr txBox="1"/>
          <p:nvPr/>
        </p:nvSpPr>
        <p:spPr>
          <a:xfrm>
            <a:off x="5120428" y="4727614"/>
            <a:ext cx="2423372" cy="796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575" dirty="0"/>
              <a:t>Συνεργασία και </a:t>
            </a:r>
            <a:r>
              <a:rPr lang="el-GR" sz="1575" dirty="0" err="1"/>
              <a:t>ενσυναίσθηση</a:t>
            </a:r>
            <a:r>
              <a:rPr lang="el-GR" sz="1575" dirty="0"/>
              <a:t>     
</a:t>
            </a:r>
            <a:endParaRPr sz="1575" dirty="0"/>
          </a:p>
        </p:txBody>
      </p:sp>
      <p:sp>
        <p:nvSpPr>
          <p:cNvPr id="48" name="TextBox 52">
            <a:extLst>
              <a:ext uri="{FF2B5EF4-FFF2-40B4-BE49-F238E27FC236}">
                <a16:creationId xmlns:a16="http://schemas.microsoft.com/office/drawing/2014/main" id="{F1602C11-777E-4B94-9384-54B7CE97F24F}"/>
              </a:ext>
            </a:extLst>
          </p:cNvPr>
          <p:cNvSpPr txBox="1"/>
          <p:nvPr/>
        </p:nvSpPr>
        <p:spPr>
          <a:xfrm>
            <a:off x="4978919" y="5764386"/>
            <a:ext cx="1371600" cy="553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l-GR" sz="1575" dirty="0" err="1"/>
              <a:t>Αναστοχασμός</a:t>
            </a:r>
            <a:r>
              <a:rPr lang="el-GR" sz="1575" dirty="0"/>
              <a:t>
</a:t>
            </a:r>
            <a:endParaRPr sz="1575" dirty="0"/>
          </a:p>
        </p:txBody>
      </p:sp>
      <p:grpSp>
        <p:nvGrpSpPr>
          <p:cNvPr id="49" name="Group">
            <a:extLst>
              <a:ext uri="{FF2B5EF4-FFF2-40B4-BE49-F238E27FC236}">
                <a16:creationId xmlns:a16="http://schemas.microsoft.com/office/drawing/2014/main" id="{BE0F20EC-88FF-4967-B6D0-754CB96F4096}"/>
              </a:ext>
            </a:extLst>
          </p:cNvPr>
          <p:cNvGrpSpPr/>
          <p:nvPr/>
        </p:nvGrpSpPr>
        <p:grpSpPr>
          <a:xfrm>
            <a:off x="3950712" y="1278432"/>
            <a:ext cx="831358" cy="5731968"/>
            <a:chOff x="4294" y="-5"/>
            <a:chExt cx="1043665" cy="5501507"/>
          </a:xfrm>
        </p:grpSpPr>
        <p:grpSp>
          <p:nvGrpSpPr>
            <p:cNvPr id="50" name="Group">
              <a:extLst>
                <a:ext uri="{FF2B5EF4-FFF2-40B4-BE49-F238E27FC236}">
                  <a16:creationId xmlns:a16="http://schemas.microsoft.com/office/drawing/2014/main" id="{DDCD7CE0-15DD-4634-B409-F192C86549B4}"/>
                </a:ext>
              </a:extLst>
            </p:cNvPr>
            <p:cNvGrpSpPr/>
            <p:nvPr/>
          </p:nvGrpSpPr>
          <p:grpSpPr>
            <a:xfrm>
              <a:off x="33734" y="477289"/>
              <a:ext cx="983944" cy="5024213"/>
              <a:chOff x="-1" y="-2"/>
              <a:chExt cx="983943" cy="5024211"/>
            </a:xfrm>
          </p:grpSpPr>
          <p:grpSp>
            <p:nvGrpSpPr>
              <p:cNvPr id="78" name="Group">
                <a:extLst>
                  <a:ext uri="{FF2B5EF4-FFF2-40B4-BE49-F238E27FC236}">
                    <a16:creationId xmlns:a16="http://schemas.microsoft.com/office/drawing/2014/main" id="{035D2308-B7FA-41AA-AE5F-7C24C3B9ECCD}"/>
                  </a:ext>
                </a:extLst>
              </p:cNvPr>
              <p:cNvGrpSpPr/>
              <p:nvPr/>
            </p:nvGrpSpPr>
            <p:grpSpPr>
              <a:xfrm>
                <a:off x="9701" y="3691956"/>
                <a:ext cx="963923" cy="1330390"/>
                <a:chOff x="0" y="0"/>
                <a:chExt cx="963922" cy="1330389"/>
              </a:xfrm>
            </p:grpSpPr>
            <p:sp>
              <p:nvSpPr>
                <p:cNvPr id="91" name="Freeform 732">
                  <a:extLst>
                    <a:ext uri="{FF2B5EF4-FFF2-40B4-BE49-F238E27FC236}">
                      <a16:creationId xmlns:a16="http://schemas.microsoft.com/office/drawing/2014/main" id="{2CBFAB73-E897-460B-9C76-7F09B45BEC8D}"/>
                    </a:ext>
                  </a:extLst>
                </p:cNvPr>
                <p:cNvSpPr/>
                <p:nvPr/>
              </p:nvSpPr>
              <p:spPr>
                <a:xfrm>
                  <a:off x="144066" y="-1"/>
                  <a:ext cx="329797" cy="986022"/>
                </a:xfrm>
                <a:custGeom>
                  <a:avLst/>
                  <a:gdLst/>
                  <a:ahLst/>
                  <a:cxnLst>
                    <a:cxn ang="0">
                      <a:pos x="wd2" y="hd2"/>
                    </a:cxn>
                    <a:cxn ang="5400000">
                      <a:pos x="wd2" y="hd2"/>
                    </a:cxn>
                    <a:cxn ang="10800000">
                      <a:pos x="wd2" y="hd2"/>
                    </a:cxn>
                    <a:cxn ang="16200000">
                      <a:pos x="wd2" y="hd2"/>
                    </a:cxn>
                  </a:cxnLst>
                  <a:rect l="0" t="0" r="r" b="b"/>
                  <a:pathLst>
                    <a:path w="21600" h="21600" extrusionOk="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2" name="Freeform 733">
                  <a:extLst>
                    <a:ext uri="{FF2B5EF4-FFF2-40B4-BE49-F238E27FC236}">
                      <a16:creationId xmlns:a16="http://schemas.microsoft.com/office/drawing/2014/main" id="{382F9979-E20E-4240-B796-E23001BAD9F8}"/>
                    </a:ext>
                  </a:extLst>
                </p:cNvPr>
                <p:cNvSpPr/>
                <p:nvPr/>
              </p:nvSpPr>
              <p:spPr>
                <a:xfrm>
                  <a:off x="469847" y="0"/>
                  <a:ext cx="329488" cy="993929"/>
                </a:xfrm>
                <a:custGeom>
                  <a:avLst/>
                  <a:gdLst/>
                  <a:ahLst/>
                  <a:cxnLst>
                    <a:cxn ang="0">
                      <a:pos x="wd2" y="hd2"/>
                    </a:cxn>
                    <a:cxn ang="5400000">
                      <a:pos x="wd2" y="hd2"/>
                    </a:cxn>
                    <a:cxn ang="10800000">
                      <a:pos x="wd2" y="hd2"/>
                    </a:cxn>
                    <a:cxn ang="16200000">
                      <a:pos x="wd2" y="hd2"/>
                    </a:cxn>
                  </a:cxnLst>
                  <a:rect l="0" t="0" r="r" b="b"/>
                  <a:pathLst>
                    <a:path w="21600" h="21600" extrusionOk="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3" name="Freeform 734">
                  <a:extLst>
                    <a:ext uri="{FF2B5EF4-FFF2-40B4-BE49-F238E27FC236}">
                      <a16:creationId xmlns:a16="http://schemas.microsoft.com/office/drawing/2014/main" id="{9F2EEC5B-F33E-46D9-BDA6-12955055DF88}"/>
                    </a:ext>
                  </a:extLst>
                </p:cNvPr>
                <p:cNvSpPr/>
                <p:nvPr/>
              </p:nvSpPr>
              <p:spPr>
                <a:xfrm>
                  <a:off x="571441" y="155290"/>
                  <a:ext cx="392482" cy="869552"/>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21600" y="7706"/>
                      </a:lnTo>
                      <a:lnTo>
                        <a:pt x="12542" y="0"/>
                      </a:lnTo>
                      <a:lnTo>
                        <a:pt x="0" y="20832"/>
                      </a:lnTo>
                      <a:cubicBezTo>
                        <a:pt x="1612" y="21021"/>
                        <a:pt x="3192" y="21277"/>
                        <a:pt x="4725" y="21600"/>
                      </a:cubicBezTo>
                      <a:close/>
                    </a:path>
                  </a:pathLst>
                </a:custGeom>
                <a:solidFill>
                  <a:srgbClr val="D6B38B"/>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4" name="Freeform 735">
                  <a:extLst>
                    <a:ext uri="{FF2B5EF4-FFF2-40B4-BE49-F238E27FC236}">
                      <a16:creationId xmlns:a16="http://schemas.microsoft.com/office/drawing/2014/main" id="{BB560A90-3973-42AB-9150-4B9CEC7B98F2}"/>
                    </a:ext>
                  </a:extLst>
                </p:cNvPr>
                <p:cNvSpPr/>
                <p:nvPr/>
              </p:nvSpPr>
              <p:spPr>
                <a:xfrm>
                  <a:off x="-1" y="147740"/>
                  <a:ext cx="370726" cy="866679"/>
                </a:xfrm>
                <a:custGeom>
                  <a:avLst/>
                  <a:gdLst/>
                  <a:ahLst/>
                  <a:cxnLst>
                    <a:cxn ang="0">
                      <a:pos x="wd2" y="hd2"/>
                    </a:cxn>
                    <a:cxn ang="5400000">
                      <a:pos x="wd2" y="hd2"/>
                    </a:cxn>
                    <a:cxn ang="10800000">
                      <a:pos x="wd2" y="hd2"/>
                    </a:cxn>
                    <a:cxn ang="16200000">
                      <a:pos x="wd2" y="hd2"/>
                    </a:cxn>
                  </a:cxnLst>
                  <a:rect l="0" t="0" r="r" b="b"/>
                  <a:pathLst>
                    <a:path w="21600" h="21600" extrusionOk="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5" name="Freeform 737">
                  <a:extLst>
                    <a:ext uri="{FF2B5EF4-FFF2-40B4-BE49-F238E27FC236}">
                      <a16:creationId xmlns:a16="http://schemas.microsoft.com/office/drawing/2014/main" id="{95A4B287-6B08-49FA-B8F1-E2984E604B0D}"/>
                    </a:ext>
                  </a:extLst>
                </p:cNvPr>
                <p:cNvSpPr/>
                <p:nvPr/>
              </p:nvSpPr>
              <p:spPr>
                <a:xfrm>
                  <a:off x="282098" y="957502"/>
                  <a:ext cx="375190" cy="372888"/>
                </a:xfrm>
                <a:custGeom>
                  <a:avLst/>
                  <a:gdLst/>
                  <a:ahLst/>
                  <a:cxnLst>
                    <a:cxn ang="0">
                      <a:pos x="wd2" y="hd2"/>
                    </a:cxn>
                    <a:cxn ang="5400000">
                      <a:pos x="wd2" y="hd2"/>
                    </a:cxn>
                    <a:cxn ang="10800000">
                      <a:pos x="wd2" y="hd2"/>
                    </a:cxn>
                    <a:cxn ang="16200000">
                      <a:pos x="wd2" y="hd2"/>
                    </a:cxn>
                  </a:cxnLst>
                  <a:rect l="0" t="0" r="r" b="b"/>
                  <a:pathLst>
                    <a:path w="21600" h="21184" extrusionOk="0">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sp>
            <p:nvSpPr>
              <p:cNvPr id="79" name="Shape">
                <a:extLst>
                  <a:ext uri="{FF2B5EF4-FFF2-40B4-BE49-F238E27FC236}">
                    <a16:creationId xmlns:a16="http://schemas.microsoft.com/office/drawing/2014/main" id="{6C03FF51-A3D4-4D8A-93CE-213965FA54FA}"/>
                  </a:ext>
                </a:extLst>
              </p:cNvPr>
              <p:cNvSpPr/>
              <p:nvPr/>
            </p:nvSpPr>
            <p:spPr>
              <a:xfrm>
                <a:off x="246142" y="3117459"/>
                <a:ext cx="245513"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0" name="Shape">
                <a:extLst>
                  <a:ext uri="{FF2B5EF4-FFF2-40B4-BE49-F238E27FC236}">
                    <a16:creationId xmlns:a16="http://schemas.microsoft.com/office/drawing/2014/main" id="{788EFF25-DD17-4427-9053-D28BB21C6DC6}"/>
                  </a:ext>
                </a:extLst>
              </p:cNvPr>
              <p:cNvSpPr/>
              <p:nvPr/>
            </p:nvSpPr>
            <p:spPr>
              <a:xfrm>
                <a:off x="737795"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1" name="Shape">
                <a:extLst>
                  <a:ext uri="{FF2B5EF4-FFF2-40B4-BE49-F238E27FC236}">
                    <a16:creationId xmlns:a16="http://schemas.microsoft.com/office/drawing/2014/main" id="{694EA4BD-8155-413A-85B2-71782FF6B100}"/>
                  </a:ext>
                </a:extLst>
              </p:cNvPr>
              <p:cNvSpPr/>
              <p:nvPr/>
            </p:nvSpPr>
            <p:spPr>
              <a:xfrm>
                <a:off x="-1"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2" name="Shape">
                <a:extLst>
                  <a:ext uri="{FF2B5EF4-FFF2-40B4-BE49-F238E27FC236}">
                    <a16:creationId xmlns:a16="http://schemas.microsoft.com/office/drawing/2014/main" id="{C372DE92-38AE-4AD2-819A-D2C8A1B670AA}"/>
                  </a:ext>
                </a:extLst>
              </p:cNvPr>
              <p:cNvSpPr/>
              <p:nvPr/>
            </p:nvSpPr>
            <p:spPr>
              <a:xfrm>
                <a:off x="491653" y="3117459"/>
                <a:ext cx="246144"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nvGrpSpPr>
              <p:cNvPr id="83" name="Group">
                <a:extLst>
                  <a:ext uri="{FF2B5EF4-FFF2-40B4-BE49-F238E27FC236}">
                    <a16:creationId xmlns:a16="http://schemas.microsoft.com/office/drawing/2014/main" id="{2D3B402D-2457-4218-98CF-9EC3306C5243}"/>
                  </a:ext>
                </a:extLst>
              </p:cNvPr>
              <p:cNvGrpSpPr/>
              <p:nvPr/>
            </p:nvGrpSpPr>
            <p:grpSpPr>
              <a:xfrm>
                <a:off x="-1" y="-2"/>
                <a:ext cx="983943" cy="4095223"/>
                <a:chOff x="0" y="-1"/>
                <a:chExt cx="983941" cy="4095222"/>
              </a:xfrm>
            </p:grpSpPr>
            <p:sp>
              <p:nvSpPr>
                <p:cNvPr id="87" name="Rectangle">
                  <a:extLst>
                    <a:ext uri="{FF2B5EF4-FFF2-40B4-BE49-F238E27FC236}">
                      <a16:creationId xmlns:a16="http://schemas.microsoft.com/office/drawing/2014/main" id="{E9CA8C95-8DD1-4515-BEE6-E385639891F8}"/>
                    </a:ext>
                  </a:extLst>
                </p:cNvPr>
                <p:cNvSpPr/>
                <p:nvPr/>
              </p:nvSpPr>
              <p:spPr>
                <a:xfrm>
                  <a:off x="0" y="-1"/>
                  <a:ext cx="246144" cy="3299682"/>
                </a:xfrm>
                <a:prstGeom prst="rect">
                  <a:avLst/>
                </a:pr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8" name="Rectangle">
                  <a:extLst>
                    <a:ext uri="{FF2B5EF4-FFF2-40B4-BE49-F238E27FC236}">
                      <a16:creationId xmlns:a16="http://schemas.microsoft.com/office/drawing/2014/main" id="{93B397EF-CF9E-4F8A-BFD9-0CD6C0525228}"/>
                    </a:ext>
                  </a:extLst>
                </p:cNvPr>
                <p:cNvSpPr/>
                <p:nvPr/>
              </p:nvSpPr>
              <p:spPr>
                <a:xfrm>
                  <a:off x="246138" y="627947"/>
                  <a:ext cx="263765" cy="3467274"/>
                </a:xfrm>
                <a:prstGeom prst="rect">
                  <a:avLst/>
                </a:pr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r>
                    <a:rPr lang="el-GR" dirty="0">
                      <a:solidFill>
                        <a:srgbClr val="C00000"/>
                      </a:solidFill>
                    </a:rPr>
                    <a:t>Ανθεκτικότητα</a:t>
                  </a:r>
                  <a:endParaRPr dirty="0">
                    <a:solidFill>
                      <a:srgbClr val="C00000"/>
                    </a:solidFill>
                  </a:endParaRPr>
                </a:p>
              </p:txBody>
            </p:sp>
            <p:sp>
              <p:nvSpPr>
                <p:cNvPr id="89" name="Rectangle">
                  <a:extLst>
                    <a:ext uri="{FF2B5EF4-FFF2-40B4-BE49-F238E27FC236}">
                      <a16:creationId xmlns:a16="http://schemas.microsoft.com/office/drawing/2014/main" id="{C0939BEE-38FB-4981-BC44-6E970C6D6130}"/>
                    </a:ext>
                  </a:extLst>
                </p:cNvPr>
                <p:cNvSpPr/>
                <p:nvPr/>
              </p:nvSpPr>
              <p:spPr>
                <a:xfrm>
                  <a:off x="491653" y="-1"/>
                  <a:ext cx="246145" cy="3299682"/>
                </a:xfrm>
                <a:prstGeom prst="rect">
                  <a:avLst/>
                </a:pr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90" name="Rectangle">
                  <a:extLst>
                    <a:ext uri="{FF2B5EF4-FFF2-40B4-BE49-F238E27FC236}">
                      <a16:creationId xmlns:a16="http://schemas.microsoft.com/office/drawing/2014/main" id="{81CEE846-4B15-4C5A-8DAE-6F47971176FC}"/>
                    </a:ext>
                  </a:extLst>
                </p:cNvPr>
                <p:cNvSpPr/>
                <p:nvPr/>
              </p:nvSpPr>
              <p:spPr>
                <a:xfrm>
                  <a:off x="737797" y="-1"/>
                  <a:ext cx="246144" cy="3299682"/>
                </a:xfrm>
                <a:prstGeom prst="rect">
                  <a:avLst/>
                </a:pr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84" name="Group">
                <a:extLst>
                  <a:ext uri="{FF2B5EF4-FFF2-40B4-BE49-F238E27FC236}">
                    <a16:creationId xmlns:a16="http://schemas.microsoft.com/office/drawing/2014/main" id="{6E298244-16A2-4087-B9BF-AA29B6028745}"/>
                  </a:ext>
                </a:extLst>
              </p:cNvPr>
              <p:cNvGrpSpPr/>
              <p:nvPr/>
            </p:nvGrpSpPr>
            <p:grpSpPr>
              <a:xfrm>
                <a:off x="323959" y="4668618"/>
                <a:ext cx="306643" cy="355591"/>
                <a:chOff x="0" y="6"/>
                <a:chExt cx="306642" cy="355590"/>
              </a:xfrm>
            </p:grpSpPr>
            <p:sp>
              <p:nvSpPr>
                <p:cNvPr id="85" name="Freeform 77">
                  <a:extLst>
                    <a:ext uri="{FF2B5EF4-FFF2-40B4-BE49-F238E27FC236}">
                      <a16:creationId xmlns:a16="http://schemas.microsoft.com/office/drawing/2014/main" id="{8F3E828C-33BB-4E5C-8D4E-1F0E63CBCABD}"/>
                    </a:ext>
                  </a:extLst>
                </p:cNvPr>
                <p:cNvSpPr/>
                <p:nvPr/>
              </p:nvSpPr>
              <p:spPr>
                <a:xfrm rot="10800000">
                  <a:off x="171590" y="11664"/>
                  <a:ext cx="135053" cy="343933"/>
                </a:xfrm>
                <a:custGeom>
                  <a:avLst/>
                  <a:gdLst/>
                  <a:ahLst/>
                  <a:cxnLst>
                    <a:cxn ang="0">
                      <a:pos x="wd2" y="hd2"/>
                    </a:cxn>
                    <a:cxn ang="5400000">
                      <a:pos x="wd2" y="hd2"/>
                    </a:cxn>
                    <a:cxn ang="10800000">
                      <a:pos x="wd2" y="hd2"/>
                    </a:cxn>
                    <a:cxn ang="16200000">
                      <a:pos x="wd2" y="hd2"/>
                    </a:cxn>
                  </a:cxnLst>
                  <a:rect l="0" t="0" r="r" b="b"/>
                  <a:pathLst>
                    <a:path w="21600" h="21384" extrusionOk="0">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86" name="Freeform 78">
                  <a:extLst>
                    <a:ext uri="{FF2B5EF4-FFF2-40B4-BE49-F238E27FC236}">
                      <a16:creationId xmlns:a16="http://schemas.microsoft.com/office/drawing/2014/main" id="{378E00DA-44A7-40BB-B08E-820E3250A6A3}"/>
                    </a:ext>
                  </a:extLst>
                </p:cNvPr>
                <p:cNvSpPr/>
                <p:nvPr/>
              </p:nvSpPr>
              <p:spPr>
                <a:xfrm rot="10800000">
                  <a:off x="0" y="6"/>
                  <a:ext cx="142068" cy="355591"/>
                </a:xfrm>
                <a:custGeom>
                  <a:avLst/>
                  <a:gdLst/>
                  <a:ahLst/>
                  <a:cxnLst>
                    <a:cxn ang="0">
                      <a:pos x="wd2" y="hd2"/>
                    </a:cxn>
                    <a:cxn ang="5400000">
                      <a:pos x="wd2" y="hd2"/>
                    </a:cxn>
                    <a:cxn ang="10800000">
                      <a:pos x="wd2" y="hd2"/>
                    </a:cxn>
                    <a:cxn ang="16200000">
                      <a:pos x="wd2" y="hd2"/>
                    </a:cxn>
                  </a:cxnLst>
                  <a:rect l="0" t="0" r="r" b="b"/>
                  <a:pathLst>
                    <a:path w="21600" h="21474" extrusionOk="0">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grpSp>
        <p:grpSp>
          <p:nvGrpSpPr>
            <p:cNvPr id="51" name="Google Shape;30;p1">
              <a:extLst>
                <a:ext uri="{FF2B5EF4-FFF2-40B4-BE49-F238E27FC236}">
                  <a16:creationId xmlns:a16="http://schemas.microsoft.com/office/drawing/2014/main" id="{000876E0-88F2-4A37-AE3D-F4672AE15661}"/>
                </a:ext>
              </a:extLst>
            </p:cNvPr>
            <p:cNvGrpSpPr/>
            <p:nvPr/>
          </p:nvGrpSpPr>
          <p:grpSpPr>
            <a:xfrm>
              <a:off x="4294" y="-5"/>
              <a:ext cx="1043665" cy="1121778"/>
              <a:chOff x="4295" y="-3"/>
              <a:chExt cx="1043663" cy="1121776"/>
            </a:xfrm>
          </p:grpSpPr>
          <p:grpSp>
            <p:nvGrpSpPr>
              <p:cNvPr id="52" name="Google Shape;31;p1">
                <a:extLst>
                  <a:ext uri="{FF2B5EF4-FFF2-40B4-BE49-F238E27FC236}">
                    <a16:creationId xmlns:a16="http://schemas.microsoft.com/office/drawing/2014/main" id="{BD239EA3-54B3-4AB4-9AE9-032F1AED0703}"/>
                  </a:ext>
                </a:extLst>
              </p:cNvPr>
              <p:cNvGrpSpPr/>
              <p:nvPr/>
            </p:nvGrpSpPr>
            <p:grpSpPr>
              <a:xfrm>
                <a:off x="4295" y="-3"/>
                <a:ext cx="1043663" cy="1121776"/>
                <a:chOff x="4296" y="-1"/>
                <a:chExt cx="1043661" cy="1121774"/>
              </a:xfrm>
            </p:grpSpPr>
            <p:sp>
              <p:nvSpPr>
                <p:cNvPr id="54" name="Google Shape;32;p1">
                  <a:extLst>
                    <a:ext uri="{FF2B5EF4-FFF2-40B4-BE49-F238E27FC236}">
                      <a16:creationId xmlns:a16="http://schemas.microsoft.com/office/drawing/2014/main" id="{EF315C45-265F-4B8A-BE44-4ED42626DC1C}"/>
                    </a:ext>
                  </a:extLst>
                </p:cNvPr>
                <p:cNvSpPr/>
                <p:nvPr/>
              </p:nvSpPr>
              <p:spPr>
                <a:xfrm rot="16200000">
                  <a:off x="164082" y="-112313"/>
                  <a:ext cx="733037" cy="957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55" name="Google Shape;33;p1">
                  <a:extLst>
                    <a:ext uri="{FF2B5EF4-FFF2-40B4-BE49-F238E27FC236}">
                      <a16:creationId xmlns:a16="http://schemas.microsoft.com/office/drawing/2014/main" id="{A963C84A-9422-416E-8DE1-BC04C47E3C3D}"/>
                    </a:ext>
                  </a:extLst>
                </p:cNvPr>
                <p:cNvSpPr/>
                <p:nvPr/>
              </p:nvSpPr>
              <p:spPr>
                <a:xfrm rot="16200000">
                  <a:off x="161796" y="262994"/>
                  <a:ext cx="732736" cy="984822"/>
                </a:xfrm>
                <a:custGeom>
                  <a:avLst/>
                  <a:gdLst/>
                  <a:ahLst/>
                  <a:cxnLst>
                    <a:cxn ang="0">
                      <a:pos x="wd2" y="hd2"/>
                    </a:cxn>
                    <a:cxn ang="5400000">
                      <a:pos x="wd2" y="hd2"/>
                    </a:cxn>
                    <a:cxn ang="10800000">
                      <a:pos x="wd2" y="hd2"/>
                    </a:cxn>
                    <a:cxn ang="16200000">
                      <a:pos x="wd2" y="hd2"/>
                    </a:cxn>
                  </a:cxnLst>
                  <a:rect l="0" t="0" r="r" b="b"/>
                  <a:pathLst>
                    <a:path w="21582" h="21600" extrusionOk="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nvGrpSpPr>
                <p:cNvPr id="56" name="Google Shape;34;p1">
                  <a:extLst>
                    <a:ext uri="{FF2B5EF4-FFF2-40B4-BE49-F238E27FC236}">
                      <a16:creationId xmlns:a16="http://schemas.microsoft.com/office/drawing/2014/main" id="{E3ECFD93-883E-4F46-AC04-C933E4F1BADC}"/>
                    </a:ext>
                  </a:extLst>
                </p:cNvPr>
                <p:cNvGrpSpPr/>
                <p:nvPr/>
              </p:nvGrpSpPr>
              <p:grpSpPr>
                <a:xfrm>
                  <a:off x="4296" y="415577"/>
                  <a:ext cx="1043661" cy="646036"/>
                  <a:chOff x="4297" y="-1"/>
                  <a:chExt cx="1043659" cy="646035"/>
                </a:xfrm>
              </p:grpSpPr>
              <p:sp>
                <p:nvSpPr>
                  <p:cNvPr id="72" name="Google Shape;35;p1">
                    <a:extLst>
                      <a:ext uri="{FF2B5EF4-FFF2-40B4-BE49-F238E27FC236}">
                        <a16:creationId xmlns:a16="http://schemas.microsoft.com/office/drawing/2014/main" id="{F89E98FF-D1DF-4506-AF5B-1A20A2590738}"/>
                      </a:ext>
                    </a:extLst>
                  </p:cNvPr>
                  <p:cNvSpPr/>
                  <p:nvPr/>
                </p:nvSpPr>
                <p:spPr>
                  <a:xfrm rot="16200000">
                    <a:off x="497433" y="-369437"/>
                    <a:ext cx="58861" cy="1042184"/>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3" name="Google Shape;36;p1">
                    <a:extLst>
                      <a:ext uri="{FF2B5EF4-FFF2-40B4-BE49-F238E27FC236}">
                        <a16:creationId xmlns:a16="http://schemas.microsoft.com/office/drawing/2014/main" id="{FD5D02B4-F8DA-431E-9552-3C77954173A1}"/>
                      </a:ext>
                    </a:extLst>
                  </p:cNvPr>
                  <p:cNvSpPr/>
                  <p:nvPr/>
                </p:nvSpPr>
                <p:spPr>
                  <a:xfrm rot="16200000">
                    <a:off x="509974" y="-447880"/>
                    <a:ext cx="41811" cy="937569"/>
                  </a:xfrm>
                  <a:prstGeom prst="rect">
                    <a:avLst/>
                  </a:prstGeom>
                  <a:solidFill>
                    <a:srgbClr val="000000">
                      <a:alpha val="6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4" name="Google Shape;37;p1">
                    <a:extLst>
                      <a:ext uri="{FF2B5EF4-FFF2-40B4-BE49-F238E27FC236}">
                        <a16:creationId xmlns:a16="http://schemas.microsoft.com/office/drawing/2014/main" id="{651EE0E5-7BC0-4A04-868B-2D2E041DD071}"/>
                      </a:ext>
                    </a:extLst>
                  </p:cNvPr>
                  <p:cNvSpPr/>
                  <p:nvPr/>
                </p:nvSpPr>
                <p:spPr>
                  <a:xfrm rot="16200000">
                    <a:off x="506477" y="133499"/>
                    <a:ext cx="41811" cy="983260"/>
                  </a:xfrm>
                  <a:prstGeom prst="rect">
                    <a:avLst/>
                  </a:prstGeom>
                  <a:solidFill>
                    <a:srgbClr val="000000">
                      <a:alpha val="4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5" name="Google Shape;38;p1">
                    <a:extLst>
                      <a:ext uri="{FF2B5EF4-FFF2-40B4-BE49-F238E27FC236}">
                        <a16:creationId xmlns:a16="http://schemas.microsoft.com/office/drawing/2014/main" id="{DD1F0680-E25C-42AA-8443-9387556B2FCC}"/>
                      </a:ext>
                    </a:extLst>
                  </p:cNvPr>
                  <p:cNvSpPr/>
                  <p:nvPr/>
                </p:nvSpPr>
                <p:spPr>
                  <a:xfrm rot="16200000">
                    <a:off x="495957" y="-130589"/>
                    <a:ext cx="58863" cy="1042184"/>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flip="none" rotWithShape="1">
                    <a:gsLst>
                      <a:gs pos="0">
                        <a:srgbClr val="606867"/>
                      </a:gs>
                      <a:gs pos="24000">
                        <a:srgbClr val="606867"/>
                      </a:gs>
                      <a:gs pos="79000">
                        <a:srgbClr val="222625"/>
                      </a:gs>
                      <a:gs pos="100000">
                        <a:srgbClr val="222625"/>
                      </a:gs>
                    </a:gsLst>
                    <a:lin ang="3514153" scaled="0"/>
                  </a:gradFill>
                  <a:ln w="9525" cap="flat">
                    <a:solidFill>
                      <a:srgbClr val="707473"/>
                    </a:solidFill>
                    <a:prstDash val="solid"/>
                    <a:miter lim="800000"/>
                  </a:ln>
                  <a:effectLst>
                    <a:outerShdw blurRad="241300" dist="101600" dir="2700000" rotWithShape="0">
                      <a:srgbClr val="000000">
                        <a:alpha val="40000"/>
                      </a:srgbClr>
                    </a:outerShdw>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6" name="Google Shape;39;p1">
                    <a:extLst>
                      <a:ext uri="{FF2B5EF4-FFF2-40B4-BE49-F238E27FC236}">
                        <a16:creationId xmlns:a16="http://schemas.microsoft.com/office/drawing/2014/main" id="{CC2C9B26-8C7A-4489-80B8-1B2747718C72}"/>
                      </a:ext>
                    </a:extLst>
                  </p:cNvPr>
                  <p:cNvSpPr/>
                  <p:nvPr/>
                </p:nvSpPr>
                <p:spPr>
                  <a:xfrm rot="16200000">
                    <a:off x="425064" y="-12529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7" name="Google Shape;40;p1">
                    <a:extLst>
                      <a:ext uri="{FF2B5EF4-FFF2-40B4-BE49-F238E27FC236}">
                        <a16:creationId xmlns:a16="http://schemas.microsoft.com/office/drawing/2014/main" id="{CF3C4B29-4EEB-4E7A-AEBC-2E34BE120948}"/>
                      </a:ext>
                    </a:extLst>
                  </p:cNvPr>
                  <p:cNvSpPr/>
                  <p:nvPr/>
                </p:nvSpPr>
                <p:spPr>
                  <a:xfrm rot="16200000">
                    <a:off x="425064" y="25107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7" name="Google Shape;41;p1">
                  <a:extLst>
                    <a:ext uri="{FF2B5EF4-FFF2-40B4-BE49-F238E27FC236}">
                      <a16:creationId xmlns:a16="http://schemas.microsoft.com/office/drawing/2014/main" id="{E90F2E66-F4FD-42CC-AA95-6C1D48DAD3EB}"/>
                    </a:ext>
                  </a:extLst>
                </p:cNvPr>
                <p:cNvGrpSpPr/>
                <p:nvPr/>
              </p:nvGrpSpPr>
              <p:grpSpPr>
                <a:xfrm>
                  <a:off x="463853" y="689040"/>
                  <a:ext cx="133496" cy="132749"/>
                  <a:chOff x="-1" y="2"/>
                  <a:chExt cx="133495" cy="132748"/>
                </a:xfrm>
              </p:grpSpPr>
              <p:grpSp>
                <p:nvGrpSpPr>
                  <p:cNvPr id="68" name="Google Shape;42;p1">
                    <a:extLst>
                      <a:ext uri="{FF2B5EF4-FFF2-40B4-BE49-F238E27FC236}">
                        <a16:creationId xmlns:a16="http://schemas.microsoft.com/office/drawing/2014/main" id="{2F06C997-A0EA-452A-B5EB-6A512E10CAB0}"/>
                      </a:ext>
                    </a:extLst>
                  </p:cNvPr>
                  <p:cNvGrpSpPr/>
                  <p:nvPr/>
                </p:nvGrpSpPr>
                <p:grpSpPr>
                  <a:xfrm>
                    <a:off x="-2" y="2"/>
                    <a:ext cx="133496" cy="132749"/>
                    <a:chOff x="0" y="2"/>
                    <a:chExt cx="133495" cy="132748"/>
                  </a:xfrm>
                </p:grpSpPr>
                <p:sp>
                  <p:nvSpPr>
                    <p:cNvPr id="70" name="Google Shape;43;p1">
                      <a:extLst>
                        <a:ext uri="{FF2B5EF4-FFF2-40B4-BE49-F238E27FC236}">
                          <a16:creationId xmlns:a16="http://schemas.microsoft.com/office/drawing/2014/main" id="{E4EE0A33-81A3-4C2A-9201-1688E9B4AC05}"/>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1" name="Google Shape;44;p1">
                      <a:extLst>
                        <a:ext uri="{FF2B5EF4-FFF2-40B4-BE49-F238E27FC236}">
                          <a16:creationId xmlns:a16="http://schemas.microsoft.com/office/drawing/2014/main" id="{9DD4082D-01EE-4C30-8025-1D230129A8BB}"/>
                        </a:ext>
                      </a:extLst>
                    </p:cNvPr>
                    <p:cNvSpPr/>
                    <p:nvPr/>
                  </p:nvSpPr>
                  <p:spPr>
                    <a:xfrm rot="16200000">
                      <a:off x="-21" y="22"/>
                      <a:ext cx="132749" cy="13270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9" name="Google Shape;45;p1">
                    <a:extLst>
                      <a:ext uri="{FF2B5EF4-FFF2-40B4-BE49-F238E27FC236}">
                        <a16:creationId xmlns:a16="http://schemas.microsoft.com/office/drawing/2014/main" id="{24CED865-801F-4318-B860-1E8B500868CE}"/>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8" name="Google Shape;46;p1">
                  <a:extLst>
                    <a:ext uri="{FF2B5EF4-FFF2-40B4-BE49-F238E27FC236}">
                      <a16:creationId xmlns:a16="http://schemas.microsoft.com/office/drawing/2014/main" id="{755ECF6B-A537-45AC-BBED-4563690141DE}"/>
                    </a:ext>
                  </a:extLst>
                </p:cNvPr>
                <p:cNvGrpSpPr/>
                <p:nvPr/>
              </p:nvGrpSpPr>
              <p:grpSpPr>
                <a:xfrm>
                  <a:off x="149614" y="689040"/>
                  <a:ext cx="133496" cy="132749"/>
                  <a:chOff x="-1" y="2"/>
                  <a:chExt cx="133494" cy="132748"/>
                </a:xfrm>
              </p:grpSpPr>
              <p:grpSp>
                <p:nvGrpSpPr>
                  <p:cNvPr id="64" name="Google Shape;47;p1">
                    <a:extLst>
                      <a:ext uri="{FF2B5EF4-FFF2-40B4-BE49-F238E27FC236}">
                        <a16:creationId xmlns:a16="http://schemas.microsoft.com/office/drawing/2014/main" id="{04F4761C-6850-4149-A66A-E7FD34D98460}"/>
                      </a:ext>
                    </a:extLst>
                  </p:cNvPr>
                  <p:cNvGrpSpPr/>
                  <p:nvPr/>
                </p:nvGrpSpPr>
                <p:grpSpPr>
                  <a:xfrm>
                    <a:off x="-2" y="2"/>
                    <a:ext cx="133496" cy="132749"/>
                    <a:chOff x="0" y="2"/>
                    <a:chExt cx="133494" cy="132748"/>
                  </a:xfrm>
                </p:grpSpPr>
                <p:sp>
                  <p:nvSpPr>
                    <p:cNvPr id="66" name="Google Shape;48;p1">
                      <a:extLst>
                        <a:ext uri="{FF2B5EF4-FFF2-40B4-BE49-F238E27FC236}">
                          <a16:creationId xmlns:a16="http://schemas.microsoft.com/office/drawing/2014/main" id="{F826CA5A-A597-46A4-8B3F-CB3FD79C72D9}"/>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7" name="Google Shape;49;p1">
                      <a:extLst>
                        <a:ext uri="{FF2B5EF4-FFF2-40B4-BE49-F238E27FC236}">
                          <a16:creationId xmlns:a16="http://schemas.microsoft.com/office/drawing/2014/main" id="{06501281-F2DC-4D1C-824D-887696D46E71}"/>
                        </a:ext>
                      </a:extLst>
                    </p:cNvPr>
                    <p:cNvSpPr/>
                    <p:nvPr/>
                  </p:nvSpPr>
                  <p:spPr>
                    <a:xfrm rot="16200000">
                      <a:off x="-21" y="23"/>
                      <a:ext cx="132749" cy="132708"/>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5" name="Google Shape;50;p1">
                    <a:extLst>
                      <a:ext uri="{FF2B5EF4-FFF2-40B4-BE49-F238E27FC236}">
                        <a16:creationId xmlns:a16="http://schemas.microsoft.com/office/drawing/2014/main" id="{966CB583-0062-40D3-B4D3-664AC09DC5EA}"/>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9" name="Google Shape;51;p1">
                  <a:extLst>
                    <a:ext uri="{FF2B5EF4-FFF2-40B4-BE49-F238E27FC236}">
                      <a16:creationId xmlns:a16="http://schemas.microsoft.com/office/drawing/2014/main" id="{DEFC4D2F-F882-4BDB-9062-621619523709}"/>
                    </a:ext>
                  </a:extLst>
                </p:cNvPr>
                <p:cNvGrpSpPr/>
                <p:nvPr/>
              </p:nvGrpSpPr>
              <p:grpSpPr>
                <a:xfrm>
                  <a:off x="726464" y="685236"/>
                  <a:ext cx="133493" cy="132749"/>
                  <a:chOff x="-1" y="2"/>
                  <a:chExt cx="133492" cy="132748"/>
                </a:xfrm>
              </p:grpSpPr>
              <p:grpSp>
                <p:nvGrpSpPr>
                  <p:cNvPr id="60" name="Google Shape;52;p1">
                    <a:extLst>
                      <a:ext uri="{FF2B5EF4-FFF2-40B4-BE49-F238E27FC236}">
                        <a16:creationId xmlns:a16="http://schemas.microsoft.com/office/drawing/2014/main" id="{CD794F0D-0F9D-4D4A-932A-7656509A66CE}"/>
                      </a:ext>
                    </a:extLst>
                  </p:cNvPr>
                  <p:cNvGrpSpPr/>
                  <p:nvPr/>
                </p:nvGrpSpPr>
                <p:grpSpPr>
                  <a:xfrm>
                    <a:off x="-2" y="2"/>
                    <a:ext cx="133494" cy="132749"/>
                    <a:chOff x="0" y="2"/>
                    <a:chExt cx="133492" cy="132748"/>
                  </a:xfrm>
                </p:grpSpPr>
                <p:sp>
                  <p:nvSpPr>
                    <p:cNvPr id="62" name="Google Shape;53;p1">
                      <a:extLst>
                        <a:ext uri="{FF2B5EF4-FFF2-40B4-BE49-F238E27FC236}">
                          <a16:creationId xmlns:a16="http://schemas.microsoft.com/office/drawing/2014/main" id="{FFD1AF46-EFA1-429B-B76E-3970D1296016}"/>
                        </a:ext>
                      </a:extLst>
                    </p:cNvPr>
                    <p:cNvSpPr/>
                    <p:nvPr/>
                  </p:nvSpPr>
                  <p:spPr>
                    <a:xfrm rot="16200000">
                      <a:off x="8285" y="4248"/>
                      <a:ext cx="125233" cy="125183"/>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3" name="Google Shape;54;p1">
                      <a:extLst>
                        <a:ext uri="{FF2B5EF4-FFF2-40B4-BE49-F238E27FC236}">
                          <a16:creationId xmlns:a16="http://schemas.microsoft.com/office/drawing/2014/main" id="{4F741440-B40E-42B7-8BE5-FC8C21EB9D98}"/>
                        </a:ext>
                      </a:extLst>
                    </p:cNvPr>
                    <p:cNvSpPr/>
                    <p:nvPr/>
                  </p:nvSpPr>
                  <p:spPr>
                    <a:xfrm rot="16200000">
                      <a:off x="-22" y="23"/>
                      <a:ext cx="132749" cy="132707"/>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1" name="Google Shape;55;p1">
                    <a:extLst>
                      <a:ext uri="{FF2B5EF4-FFF2-40B4-BE49-F238E27FC236}">
                        <a16:creationId xmlns:a16="http://schemas.microsoft.com/office/drawing/2014/main" id="{57B305C1-DFE7-4E9B-A43C-555D8DDF9EBC}"/>
                      </a:ext>
                    </a:extLst>
                  </p:cNvPr>
                  <p:cNvSpPr/>
                  <p:nvPr/>
                </p:nvSpPr>
                <p:spPr>
                  <a:xfrm rot="16200000">
                    <a:off x="12267" y="11917"/>
                    <a:ext cx="108952" cy="108905"/>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53" name="Google Shape;56;p1">
                <a:extLst>
                  <a:ext uri="{FF2B5EF4-FFF2-40B4-BE49-F238E27FC236}">
                    <a16:creationId xmlns:a16="http://schemas.microsoft.com/office/drawing/2014/main" id="{868F257A-8381-4EF1-AE67-67A6B2B58E32}"/>
                  </a:ext>
                </a:extLst>
              </p:cNvPr>
              <p:cNvSpPr/>
              <p:nvPr/>
            </p:nvSpPr>
            <p:spPr>
              <a:xfrm>
                <a:off x="470116" y="20865"/>
                <a:ext cx="532910" cy="364847"/>
              </a:xfrm>
              <a:custGeom>
                <a:avLst/>
                <a:gdLst/>
                <a:ahLst/>
                <a:cxnLst>
                  <a:cxn ang="0">
                    <a:pos x="wd2" y="hd2"/>
                  </a:cxn>
                  <a:cxn ang="5400000">
                    <a:pos x="wd2" y="hd2"/>
                  </a:cxn>
                  <a:cxn ang="10800000">
                    <a:pos x="wd2" y="hd2"/>
                  </a:cxn>
                  <a:cxn ang="16200000">
                    <a:pos x="wd2" y="hd2"/>
                  </a:cxn>
                </a:cxnLst>
                <a:rect l="0" t="0" r="r" b="b"/>
                <a:pathLst>
                  <a:path w="21600" h="21600" extrusionOk="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flip="none" rotWithShape="1">
                <a:gsLst>
                  <a:gs pos="0">
                    <a:srgbClr val="FFFFFF"/>
                  </a:gs>
                  <a:gs pos="22846">
                    <a:srgbClr val="FFFFFF"/>
                  </a:gs>
                  <a:gs pos="63321">
                    <a:srgbClr val="E6EAEB"/>
                  </a:gs>
                  <a:gs pos="99960">
                    <a:srgbClr val="CDD5D8"/>
                  </a:gs>
                  <a:gs pos="100000">
                    <a:srgbClr val="CDD5D8"/>
                  </a:gs>
                </a:gsLst>
                <a:lin ang="2089255" scaled="0"/>
              </a:gra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4" name="Заглавие 3">
            <a:extLst>
              <a:ext uri="{FF2B5EF4-FFF2-40B4-BE49-F238E27FC236}">
                <a16:creationId xmlns:a16="http://schemas.microsoft.com/office/drawing/2014/main" id="{38474582-918F-4D45-89AD-5EC1EC6C43F0}"/>
              </a:ext>
            </a:extLst>
          </p:cNvPr>
          <p:cNvSpPr>
            <a:spLocks noGrp="1"/>
          </p:cNvSpPr>
          <p:nvPr>
            <p:ph type="title"/>
          </p:nvPr>
        </p:nvSpPr>
        <p:spPr>
          <a:xfrm>
            <a:off x="685800" y="1278432"/>
            <a:ext cx="7772400" cy="586084"/>
          </a:xfrm>
        </p:spPr>
        <p:txBody>
          <a:bodyPr>
            <a:normAutofit fontScale="90000"/>
          </a:bodyPr>
          <a:lstStyle/>
          <a:p>
            <a:r>
              <a:rPr lang="el-GR" dirty="0"/>
              <a:t>Διάλογος και προσομοίωση
</a:t>
            </a:r>
            <a:endParaRPr lang="bg-BG" dirty="0"/>
          </a:p>
        </p:txBody>
      </p:sp>
    </p:spTree>
    <p:extLst>
      <p:ext uri="{BB962C8B-B14F-4D97-AF65-F5344CB8AC3E}">
        <p14:creationId xmlns:p14="http://schemas.microsoft.com/office/powerpoint/2010/main" val="337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25"/>
                                        </p:tgtEl>
                                        <p:attrNameLst>
                                          <p:attrName>style.visibility</p:attrName>
                                        </p:attrNameLst>
                                      </p:cBhvr>
                                      <p:to>
                                        <p:strVal val="visible"/>
                                      </p:to>
                                    </p:set>
                                    <p:animEffect transition="in" filter="wipe(right)">
                                      <p:cBhvr>
                                        <p:cTn id="7" dur="300"/>
                                        <p:tgtEl>
                                          <p:spTgt spid="25"/>
                                        </p:tgtEl>
                                      </p:cBhvr>
                                    </p:animEffect>
                                  </p:childTnLst>
                                </p:cTn>
                              </p:par>
                            </p:childTnLst>
                          </p:cTn>
                        </p:par>
                        <p:par>
                          <p:cTn id="8" fill="hold">
                            <p:stCondLst>
                              <p:cond delay="300"/>
                            </p:stCondLst>
                            <p:childTnLst>
                              <p:par>
                                <p:cTn id="9" presetID="22" presetClass="entr" presetSubtype="2"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right)">
                                      <p:cBhvr>
                                        <p:cTn id="11" dur="3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iterate>
                                    <p:tmAbs val="0"/>
                                  </p:iterate>
                                  <p:childTnLst>
                                    <p:set>
                                      <p:cBhvr>
                                        <p:cTn id="15" fill="hold"/>
                                        <p:tgtEl>
                                          <p:spTgt spid="22"/>
                                        </p:tgtEl>
                                        <p:attrNameLst>
                                          <p:attrName>style.visibility</p:attrName>
                                        </p:attrNameLst>
                                      </p:cBhvr>
                                      <p:to>
                                        <p:strVal val="visible"/>
                                      </p:to>
                                    </p:set>
                                    <p:animEffect transition="in" filter="wipe(right)">
                                      <p:cBhvr>
                                        <p:cTn id="16" dur="300"/>
                                        <p:tgtEl>
                                          <p:spTgt spid="22"/>
                                        </p:tgtEl>
                                      </p:cBhvr>
                                    </p:animEffect>
                                  </p:childTnLst>
                                </p:cTn>
                              </p:par>
                            </p:childTnLst>
                          </p:cTn>
                        </p:par>
                        <p:par>
                          <p:cTn id="17" fill="hold">
                            <p:stCondLst>
                              <p:cond delay="300"/>
                            </p:stCondLst>
                            <p:childTnLst>
                              <p:par>
                                <p:cTn id="18" presetID="22" presetClass="entr" presetSubtype="2" fill="hold" grpId="0" nodeType="afterEffect">
                                  <p:stCondLst>
                                    <p:cond delay="0"/>
                                  </p:stCondLst>
                                  <p:iterate>
                                    <p:tmAbs val="0"/>
                                  </p:iterate>
                                  <p:childTnLst>
                                    <p:set>
                                      <p:cBhvr>
                                        <p:cTn id="19" fill="hold"/>
                                        <p:tgtEl>
                                          <p:spTgt spid="43"/>
                                        </p:tgtEl>
                                        <p:attrNameLst>
                                          <p:attrName>style.visibility</p:attrName>
                                        </p:attrNameLst>
                                      </p:cBhvr>
                                      <p:to>
                                        <p:strVal val="visible"/>
                                      </p:to>
                                    </p:set>
                                    <p:animEffect transition="in" filter="wipe(right)">
                                      <p:cBhvr>
                                        <p:cTn id="20" dur="3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p:tmAbs val="0"/>
                                  </p:iterate>
                                  <p:childTnLst>
                                    <p:set>
                                      <p:cBhvr>
                                        <p:cTn id="24" fill="hold"/>
                                        <p:tgtEl>
                                          <p:spTgt spid="19"/>
                                        </p:tgtEl>
                                        <p:attrNameLst>
                                          <p:attrName>style.visibility</p:attrName>
                                        </p:attrNameLst>
                                      </p:cBhvr>
                                      <p:to>
                                        <p:strVal val="visible"/>
                                      </p:to>
                                    </p:set>
                                    <p:animEffect transition="in" filter="wipe(right)">
                                      <p:cBhvr>
                                        <p:cTn id="25" dur="300"/>
                                        <p:tgtEl>
                                          <p:spTgt spid="19"/>
                                        </p:tgtEl>
                                      </p:cBhvr>
                                    </p:animEffect>
                                  </p:childTnLst>
                                </p:cTn>
                              </p:par>
                            </p:childTnLst>
                          </p:cTn>
                        </p:par>
                        <p:par>
                          <p:cTn id="26" fill="hold">
                            <p:stCondLst>
                              <p:cond delay="300"/>
                            </p:stCondLst>
                            <p:childTnLst>
                              <p:par>
                                <p:cTn id="27" presetID="22" presetClass="entr" presetSubtype="2" fill="hold" grpId="0" nodeType="afterEffect">
                                  <p:stCondLst>
                                    <p:cond delay="0"/>
                                  </p:stCondLst>
                                  <p:iterate>
                                    <p:tmAbs val="0"/>
                                  </p:iterate>
                                  <p:childTnLst>
                                    <p:set>
                                      <p:cBhvr>
                                        <p:cTn id="28" fill="hold"/>
                                        <p:tgtEl>
                                          <p:spTgt spid="42"/>
                                        </p:tgtEl>
                                        <p:attrNameLst>
                                          <p:attrName>style.visibility</p:attrName>
                                        </p:attrNameLst>
                                      </p:cBhvr>
                                      <p:to>
                                        <p:strVal val="visible"/>
                                      </p:to>
                                    </p:set>
                                    <p:animEffect transition="in" filter="wipe(right)">
                                      <p:cBhvr>
                                        <p:cTn id="29" dur="3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iterate>
                                    <p:tmAbs val="0"/>
                                  </p:iterate>
                                  <p:childTnLst>
                                    <p:set>
                                      <p:cBhvr>
                                        <p:cTn id="33" fill="hold"/>
                                        <p:tgtEl>
                                          <p:spTgt spid="7"/>
                                        </p:tgtEl>
                                        <p:attrNameLst>
                                          <p:attrName>style.visibility</p:attrName>
                                        </p:attrNameLst>
                                      </p:cBhvr>
                                      <p:to>
                                        <p:strVal val="visible"/>
                                      </p:to>
                                    </p:set>
                                    <p:animEffect transition="in" filter="wipe(right)">
                                      <p:cBhvr>
                                        <p:cTn id="34" dur="300"/>
                                        <p:tgtEl>
                                          <p:spTgt spid="7"/>
                                        </p:tgtEl>
                                      </p:cBhvr>
                                    </p:animEffect>
                                  </p:childTnLst>
                                </p:cTn>
                              </p:par>
                            </p:childTnLst>
                          </p:cTn>
                        </p:par>
                        <p:par>
                          <p:cTn id="35" fill="hold">
                            <p:stCondLst>
                              <p:cond delay="300"/>
                            </p:stCondLst>
                            <p:childTnLst>
                              <p:par>
                                <p:cTn id="36" presetID="22" presetClass="entr" presetSubtype="2" fill="hold" grpId="0" nodeType="afterEffect">
                                  <p:stCondLst>
                                    <p:cond delay="0"/>
                                  </p:stCondLst>
                                  <p:iterate>
                                    <p:tmAbs val="0"/>
                                  </p:iterate>
                                  <p:childTnLst>
                                    <p:set>
                                      <p:cBhvr>
                                        <p:cTn id="37" fill="hold"/>
                                        <p:tgtEl>
                                          <p:spTgt spid="44"/>
                                        </p:tgtEl>
                                        <p:attrNameLst>
                                          <p:attrName>style.visibility</p:attrName>
                                        </p:attrNameLst>
                                      </p:cBhvr>
                                      <p:to>
                                        <p:strVal val="visible"/>
                                      </p:to>
                                    </p:set>
                                    <p:animEffect transition="in" filter="wipe(right)">
                                      <p:cBhvr>
                                        <p:cTn id="38" dur="3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28"/>
                                        </p:tgtEl>
                                        <p:attrNameLst>
                                          <p:attrName>style.visibility</p:attrName>
                                        </p:attrNameLst>
                                      </p:cBhvr>
                                      <p:to>
                                        <p:strVal val="visible"/>
                                      </p:to>
                                    </p:set>
                                    <p:animEffect transition="in" filter="wipe(left)">
                                      <p:cBhvr>
                                        <p:cTn id="43" dur="300"/>
                                        <p:tgtEl>
                                          <p:spTgt spid="28"/>
                                        </p:tgtEl>
                                      </p:cBhvr>
                                    </p:animEffect>
                                  </p:childTnLst>
                                </p:cTn>
                              </p:par>
                            </p:childTnLst>
                          </p:cTn>
                        </p:par>
                        <p:par>
                          <p:cTn id="44" fill="hold">
                            <p:stCondLst>
                              <p:cond delay="300"/>
                            </p:stCondLst>
                            <p:childTnLst>
                              <p:par>
                                <p:cTn id="45" presetID="22" presetClass="entr" presetSubtype="2" fill="hold" grpId="0" nodeType="afterEffect">
                                  <p:stCondLst>
                                    <p:cond delay="0"/>
                                  </p:stCondLst>
                                  <p:iterate>
                                    <p:tmAbs val="0"/>
                                  </p:iterate>
                                  <p:childTnLst>
                                    <p:set>
                                      <p:cBhvr>
                                        <p:cTn id="46" fill="hold"/>
                                        <p:tgtEl>
                                          <p:spTgt spid="45"/>
                                        </p:tgtEl>
                                        <p:attrNameLst>
                                          <p:attrName>style.visibility</p:attrName>
                                        </p:attrNameLst>
                                      </p:cBhvr>
                                      <p:to>
                                        <p:strVal val="visible"/>
                                      </p:to>
                                    </p:set>
                                    <p:animEffect transition="in" filter="wipe(right)">
                                      <p:cBhvr>
                                        <p:cTn id="47" dur="3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6"/>
                                        </p:tgtEl>
                                        <p:attrNameLst>
                                          <p:attrName>style.visibility</p:attrName>
                                        </p:attrNameLst>
                                      </p:cBhvr>
                                      <p:to>
                                        <p:strVal val="visible"/>
                                      </p:to>
                                    </p:set>
                                    <p:animEffect transition="in" filter="wipe(left)">
                                      <p:cBhvr>
                                        <p:cTn id="52" dur="300"/>
                                        <p:tgtEl>
                                          <p:spTgt spid="16"/>
                                        </p:tgtEl>
                                      </p:cBhvr>
                                    </p:animEffect>
                                  </p:childTnLst>
                                </p:cTn>
                              </p:par>
                            </p:childTnLst>
                          </p:cTn>
                        </p:par>
                        <p:par>
                          <p:cTn id="53" fill="hold">
                            <p:stCondLst>
                              <p:cond delay="300"/>
                            </p:stCondLst>
                            <p:childTnLst>
                              <p:par>
                                <p:cTn id="54" presetID="22" presetClass="entr" presetSubtype="2" fill="hold" grpId="0" nodeType="afterEffect">
                                  <p:stCondLst>
                                    <p:cond delay="0"/>
                                  </p:stCondLst>
                                  <p:iterate>
                                    <p:tmAbs val="0"/>
                                  </p:iterate>
                                  <p:childTnLst>
                                    <p:set>
                                      <p:cBhvr>
                                        <p:cTn id="55" fill="hold"/>
                                        <p:tgtEl>
                                          <p:spTgt spid="46"/>
                                        </p:tgtEl>
                                        <p:attrNameLst>
                                          <p:attrName>style.visibility</p:attrName>
                                        </p:attrNameLst>
                                      </p:cBhvr>
                                      <p:to>
                                        <p:strVal val="visible"/>
                                      </p:to>
                                    </p:set>
                                    <p:animEffect transition="in" filter="wipe(right)">
                                      <p:cBhvr>
                                        <p:cTn id="56" dur="3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p:tmAbs val="0"/>
                                  </p:iterate>
                                  <p:childTnLst>
                                    <p:set>
                                      <p:cBhvr>
                                        <p:cTn id="60" fill="hold"/>
                                        <p:tgtEl>
                                          <p:spTgt spid="31"/>
                                        </p:tgtEl>
                                        <p:attrNameLst>
                                          <p:attrName>style.visibility</p:attrName>
                                        </p:attrNameLst>
                                      </p:cBhvr>
                                      <p:to>
                                        <p:strVal val="visible"/>
                                      </p:to>
                                    </p:set>
                                    <p:animEffect transition="in" filter="wipe(left)">
                                      <p:cBhvr>
                                        <p:cTn id="61" dur="300"/>
                                        <p:tgtEl>
                                          <p:spTgt spid="31"/>
                                        </p:tgtEl>
                                      </p:cBhvr>
                                    </p:animEffect>
                                  </p:childTnLst>
                                </p:cTn>
                              </p:par>
                            </p:childTnLst>
                          </p:cTn>
                        </p:par>
                        <p:par>
                          <p:cTn id="62" fill="hold">
                            <p:stCondLst>
                              <p:cond delay="300"/>
                            </p:stCondLst>
                            <p:childTnLst>
                              <p:par>
                                <p:cTn id="63" presetID="22" presetClass="entr" presetSubtype="2" fill="hold" grpId="0" nodeType="afterEffect">
                                  <p:stCondLst>
                                    <p:cond delay="0"/>
                                  </p:stCondLst>
                                  <p:iterate>
                                    <p:tmAbs val="0"/>
                                  </p:iterate>
                                  <p:childTnLst>
                                    <p:set>
                                      <p:cBhvr>
                                        <p:cTn id="64" fill="hold"/>
                                        <p:tgtEl>
                                          <p:spTgt spid="47"/>
                                        </p:tgtEl>
                                        <p:attrNameLst>
                                          <p:attrName>style.visibility</p:attrName>
                                        </p:attrNameLst>
                                      </p:cBhvr>
                                      <p:to>
                                        <p:strVal val="visible"/>
                                      </p:to>
                                    </p:set>
                                    <p:animEffect transition="in" filter="wipe(right)">
                                      <p:cBhvr>
                                        <p:cTn id="65" dur="3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p:tmAbs val="0"/>
                                  </p:iterate>
                                  <p:childTnLst>
                                    <p:set>
                                      <p:cBhvr>
                                        <p:cTn id="69" fill="hold"/>
                                        <p:tgtEl>
                                          <p:spTgt spid="34"/>
                                        </p:tgtEl>
                                        <p:attrNameLst>
                                          <p:attrName>style.visibility</p:attrName>
                                        </p:attrNameLst>
                                      </p:cBhvr>
                                      <p:to>
                                        <p:strVal val="visible"/>
                                      </p:to>
                                    </p:set>
                                    <p:animEffect transition="in" filter="wipe(left)">
                                      <p:cBhvr>
                                        <p:cTn id="70" dur="300"/>
                                        <p:tgtEl>
                                          <p:spTgt spid="34"/>
                                        </p:tgtEl>
                                      </p:cBhvr>
                                    </p:animEffect>
                                  </p:childTnLst>
                                </p:cTn>
                              </p:par>
                            </p:childTnLst>
                          </p:cTn>
                        </p:par>
                        <p:par>
                          <p:cTn id="71" fill="hold">
                            <p:stCondLst>
                              <p:cond delay="300"/>
                            </p:stCondLst>
                            <p:childTnLst>
                              <p:par>
                                <p:cTn id="72" presetID="22" presetClass="entr" presetSubtype="2" fill="hold" grpId="0" nodeType="afterEffect">
                                  <p:stCondLst>
                                    <p:cond delay="0"/>
                                  </p:stCondLst>
                                  <p:iterate>
                                    <p:tmAbs val="0"/>
                                  </p:iterate>
                                  <p:childTnLst>
                                    <p:set>
                                      <p:cBhvr>
                                        <p:cTn id="73" fill="hold"/>
                                        <p:tgtEl>
                                          <p:spTgt spid="48"/>
                                        </p:tgtEl>
                                        <p:attrNameLst>
                                          <p:attrName>style.visibility</p:attrName>
                                        </p:attrNameLst>
                                      </p:cBhvr>
                                      <p:to>
                                        <p:strVal val="visible"/>
                                      </p:to>
                                    </p:set>
                                    <p:animEffect transition="in" filter="wipe(right)">
                                      <p:cBhvr>
                                        <p:cTn id="74" dur="3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6" grpId="0" animBg="1" advAuto="0"/>
      <p:bldP spid="19" grpId="0" animBg="1" advAuto="0"/>
      <p:bldP spid="22" grpId="0" animBg="1" advAuto="0"/>
      <p:bldP spid="25" grpId="0" animBg="1" advAuto="0"/>
      <p:bldP spid="28" grpId="0" animBg="1" advAuto="0"/>
      <p:bldP spid="31" grpId="0" animBg="1" advAuto="0"/>
      <p:bldP spid="34"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758056050"/>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normAutofit fontScale="90000"/>
          </a:bodyPr>
          <a:lstStyle/>
          <a:p>
            <a:r>
              <a:rPr lang="el-GR" dirty="0"/>
              <a:t>Εργαστήριο για τον Διάλογο και Προσομοίωση
</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24</a:t>
            </a:fld>
            <a:endParaRPr lang="en-US" dirty="0"/>
          </a:p>
        </p:txBody>
      </p:sp>
    </p:spTree>
    <p:extLst>
      <p:ext uri="{BB962C8B-B14F-4D97-AF65-F5344CB8AC3E}">
        <p14:creationId xmlns:p14="http://schemas.microsoft.com/office/powerpoint/2010/main" val="246325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E58B1-E5E3-4DA4-BBE5-CF06A5D0902C}"/>
              </a:ext>
            </a:extLst>
          </p:cNvPr>
          <p:cNvSpPr>
            <a:spLocks noGrp="1"/>
          </p:cNvSpPr>
          <p:nvPr>
            <p:ph type="title"/>
          </p:nvPr>
        </p:nvSpPr>
        <p:spPr/>
        <p:txBody>
          <a:bodyPr>
            <a:normAutofit fontScale="90000"/>
          </a:bodyPr>
          <a:lstStyle/>
          <a:p>
            <a:r>
              <a:rPr lang="el-GR" dirty="0"/>
              <a:t>Το μεσαίο έδαφος
</a:t>
            </a:r>
            <a:endParaRPr lang="en-GB" dirty="0"/>
          </a:p>
        </p:txBody>
      </p:sp>
      <p:sp>
        <p:nvSpPr>
          <p:cNvPr id="6" name="Tijdelijke aanduiding voor dianummer 5">
            <a:extLst>
              <a:ext uri="{FF2B5EF4-FFF2-40B4-BE49-F238E27FC236}">
                <a16:creationId xmlns:a16="http://schemas.microsoft.com/office/drawing/2014/main" id="{844FD8C0-0F76-4FE4-B699-50F6BE970B55}"/>
              </a:ext>
            </a:extLst>
          </p:cNvPr>
          <p:cNvSpPr>
            <a:spLocks noGrp="1"/>
          </p:cNvSpPr>
          <p:nvPr>
            <p:ph type="sldNum" sz="quarter" idx="12"/>
          </p:nvPr>
        </p:nvSpPr>
        <p:spPr/>
        <p:txBody>
          <a:bodyPr/>
          <a:lstStyle/>
          <a:p>
            <a:fld id="{CB318F78-A315-46C9-8B3F-2431B4397D31}" type="slidenum">
              <a:rPr lang="en-US" smtClean="0"/>
              <a:t>25</a:t>
            </a:fld>
            <a:endParaRPr lang="en-US" dirty="0"/>
          </a:p>
        </p:txBody>
      </p:sp>
      <p:pic>
        <p:nvPicPr>
          <p:cNvPr id="1026" name="Picture 2">
            <a:hlinkClick r:id="rId3"/>
            <a:extLst>
              <a:ext uri="{FF2B5EF4-FFF2-40B4-BE49-F238E27FC236}">
                <a16:creationId xmlns:a16="http://schemas.microsoft.com/office/drawing/2014/main" id="{1FA8511B-3BBE-4F60-94A0-9DDF341F17E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8930" y="2609776"/>
            <a:ext cx="4549587" cy="315685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5B80222-26D6-44CB-9859-6ADE8DC59942}"/>
              </a:ext>
            </a:extLst>
          </p:cNvPr>
          <p:cNvSpPr txBox="1"/>
          <p:nvPr/>
        </p:nvSpPr>
        <p:spPr>
          <a:xfrm>
            <a:off x="5301647" y="2609776"/>
            <a:ext cx="3156553" cy="1200329"/>
          </a:xfrm>
          <a:prstGeom prst="rect">
            <a:avLst/>
          </a:prstGeom>
          <a:noFill/>
        </p:spPr>
        <p:txBody>
          <a:bodyPr wrap="square">
            <a:spAutoFit/>
          </a:bodyPr>
          <a:lstStyle/>
          <a:p>
            <a:pPr algn="r"/>
            <a:r>
              <a:rPr lang="el-GR" i="1" dirty="0">
                <a:solidFill>
                  <a:schemeClr val="tx1">
                    <a:lumMod val="75000"/>
                    <a:lumOff val="25000"/>
                  </a:schemeClr>
                </a:solidFill>
                <a:latin typeface="Calibri" panose="020F0502020204030204" pitchFamily="34" charset="0"/>
                <a:cs typeface="Times New Roman" panose="02020603050405020304" pitchFamily="18" charset="0"/>
              </a:rPr>
              <a:t>"Ασπρόμαυρη σκέψη είναι όταν πιστεύεις ότι η ιστορία σου είναι η μόνη αλήθεια"
</a:t>
            </a: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Babah</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Trawally</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endParaRPr lang="en-GB" dirty="0">
              <a:solidFill>
                <a:schemeClr val="tx1">
                  <a:lumMod val="75000"/>
                  <a:lumOff val="25000"/>
                </a:schemeClr>
              </a:solidFill>
            </a:endParaRPr>
          </a:p>
        </p:txBody>
      </p:sp>
      <p:sp>
        <p:nvSpPr>
          <p:cNvPr id="9" name="Tekstvak 8">
            <a:extLst>
              <a:ext uri="{FF2B5EF4-FFF2-40B4-BE49-F238E27FC236}">
                <a16:creationId xmlns:a16="http://schemas.microsoft.com/office/drawing/2014/main" id="{D38CE02A-C148-4C23-9AF2-3B3841BC25D5}"/>
              </a:ext>
            </a:extLst>
          </p:cNvPr>
          <p:cNvSpPr txBox="1"/>
          <p:nvPr/>
        </p:nvSpPr>
        <p:spPr>
          <a:xfrm>
            <a:off x="2041223" y="4352432"/>
            <a:ext cx="1905000" cy="866904"/>
          </a:xfrm>
          <a:prstGeom prst="rect">
            <a:avLst/>
          </a:prstGeom>
          <a:solidFill>
            <a:schemeClr val="tx1">
              <a:lumMod val="95000"/>
              <a:lumOff val="5000"/>
            </a:schemeClr>
          </a:solidFill>
        </p:spPr>
        <p:txBody>
          <a:bodyPr wrap="square" rtlCol="0">
            <a:spAutoFit/>
          </a:bodyPr>
          <a:lstStyle/>
          <a:p>
            <a:pPr algn="ctr">
              <a:spcBef>
                <a:spcPts val="1000"/>
              </a:spcBef>
            </a:pPr>
            <a:r>
              <a:rPr lang="el-GR" sz="1400" dirty="0">
                <a:solidFill>
                  <a:schemeClr val="bg1"/>
                </a:solidFill>
              </a:rPr>
              <a:t>Πέρα από τη ασπρόμαυρη σκέψη
</a:t>
            </a:r>
            <a:endParaRPr lang="en-GB" sz="1400" dirty="0">
              <a:solidFill>
                <a:schemeClr val="bg1"/>
              </a:solidFill>
            </a:endParaRPr>
          </a:p>
        </p:txBody>
      </p:sp>
    </p:spTree>
    <p:extLst>
      <p:ext uri="{BB962C8B-B14F-4D97-AF65-F5344CB8AC3E}">
        <p14:creationId xmlns:p14="http://schemas.microsoft.com/office/powerpoint/2010/main" val="283975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036521" y="5115985"/>
            <a:ext cx="4345479" cy="1011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782653"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l-GR" sz="2000" dirty="0"/>
              <a:t>Η δήλωση είναι αληθής      
</a:t>
            </a:r>
            <a:endParaRPr sz="2000"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l-GR" sz="2000" dirty="0"/>
              <a:t>Πότε είναι ψευδής;     
</a:t>
            </a:r>
            <a:endParaRPr sz="2000" dirty="0"/>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l-GR" sz="2000" dirty="0"/>
              <a:t>Μοιραστείτε ένα παράδειγμα</a:t>
            </a:r>
            <a:r>
              <a:rPr sz="2000" dirty="0"/>
              <a:t>     </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036521" y="5082410"/>
            <a:ext cx="3890238" cy="992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l-GR" sz="2000" dirty="0">
                <a:solidFill>
                  <a:schemeClr val="bg1"/>
                </a:solidFill>
              </a:rPr>
              <a:t>Ο τελευταίος που θα μείνει να έχει ένα καινούργιο παράδειγμα, κερδίζει</a:t>
            </a:r>
            <a:r>
              <a:rPr sz="2000" dirty="0">
                <a:solidFill>
                  <a:schemeClr val="bg1"/>
                </a:solidFill>
              </a:rPr>
              <a:t>     </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dirty="0"/>
              <a:t>     </a:t>
            </a:r>
          </a:p>
        </p:txBody>
      </p:sp>
      <p:sp>
        <p:nvSpPr>
          <p:cNvPr id="61" name="Hexagon 77">
            <a:extLst>
              <a:ext uri="{FF2B5EF4-FFF2-40B4-BE49-F238E27FC236}">
                <a16:creationId xmlns:a16="http://schemas.microsoft.com/office/drawing/2014/main" id="{3E322EBA-7298-4265-9D9C-1B8676016923}"/>
              </a:ext>
            </a:extLst>
          </p:cNvPr>
          <p:cNvSpPr/>
          <p:nvPr/>
        </p:nvSpPr>
        <p:spPr>
          <a:xfrm>
            <a:off x="6368884" y="2681737"/>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el-GR" dirty="0"/>
              <a:t>Το να σκοτώνεις είναι πάντα λάθος.
</a:t>
            </a:r>
            <a:endParaRPr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l-GR" dirty="0"/>
              <a:t>Διάλογος και Προσομοίωση</a:t>
            </a:r>
            <a:r>
              <a:rPr lang="en-GB" dirty="0"/>
              <a:t>: </a:t>
            </a:r>
            <a:r>
              <a:rPr lang="el-GR" dirty="0"/>
              <a:t>Άσκηση</a:t>
            </a:r>
            <a:r>
              <a:rPr lang="en-GB" dirty="0"/>
              <a:t> 1</a:t>
            </a:r>
            <a:endParaRPr lang="bg-BG" dirty="0"/>
          </a:p>
        </p:txBody>
      </p:sp>
    </p:spTree>
    <p:extLst>
      <p:ext uri="{BB962C8B-B14F-4D97-AF65-F5344CB8AC3E}">
        <p14:creationId xmlns:p14="http://schemas.microsoft.com/office/powerpoint/2010/main" val="428379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ox(out)">
                                      <p:cBhvr>
                                        <p:cTn id="7" dur="100"/>
                                        <p:tgtEl>
                                          <p:spTgt spid="33"/>
                                        </p:tgtEl>
                                      </p:cBhvr>
                                    </p:animEffect>
                                  </p:childTnLst>
                                </p:cTn>
                              </p:par>
                            </p:childTnLst>
                          </p:cTn>
                        </p:par>
                        <p:par>
                          <p:cTn id="8" fill="hold">
                            <p:stCondLst>
                              <p:cond delay="100"/>
                            </p:stCondLst>
                            <p:childTnLst>
                              <p:par>
                                <p:cTn id="9" presetID="22" presetClass="entr" presetSubtype="2" fill="hold" grpId="0" nodeType="afterEffect">
                                  <p:stCondLst>
                                    <p:cond delay="0"/>
                                  </p:stCondLst>
                                  <p:iterate>
                                    <p:tmAbs val="0"/>
                                  </p:iterate>
                                  <p:childTnLst>
                                    <p:set>
                                      <p:cBhvr>
                                        <p:cTn id="10" fill="hold"/>
                                        <p:tgtEl>
                                          <p:spTgt spid="26"/>
                                        </p:tgtEl>
                                        <p:attrNameLst>
                                          <p:attrName>style.visibility</p:attrName>
                                        </p:attrNameLst>
                                      </p:cBhvr>
                                      <p:to>
                                        <p:strVal val="visible"/>
                                      </p:to>
                                    </p:set>
                                    <p:animEffect transition="in" filter="wipe(right)">
                                      <p:cBhvr>
                                        <p:cTn id="11" dur="100"/>
                                        <p:tgtEl>
                                          <p:spTgt spid="26"/>
                                        </p:tgtEl>
                                      </p:cBhvr>
                                    </p:animEffect>
                                  </p:childTnLst>
                                </p:cTn>
                              </p:par>
                            </p:childTnLst>
                          </p:cTn>
                        </p:par>
                        <p:par>
                          <p:cTn id="12" fill="hold">
                            <p:stCondLst>
                              <p:cond delay="200"/>
                            </p:stCondLst>
                            <p:childTnLst>
                              <p:par>
                                <p:cTn id="13" presetID="22" presetClass="entr" presetSubtype="8" fill="hold" grpId="0" nodeType="afterEffect">
                                  <p:stCondLst>
                                    <p:cond delay="0"/>
                                  </p:stCondLst>
                                  <p:iterate>
                                    <p:tmAbs val="0"/>
                                  </p:iterate>
                                  <p:childTnLst>
                                    <p:set>
                                      <p:cBhvr>
                                        <p:cTn id="14" fill="hold"/>
                                        <p:tgtEl>
                                          <p:spTgt spid="35"/>
                                        </p:tgtEl>
                                        <p:attrNameLst>
                                          <p:attrName>style.visibility</p:attrName>
                                        </p:attrNameLst>
                                      </p:cBhvr>
                                      <p:to>
                                        <p:strVal val="visible"/>
                                      </p:to>
                                    </p:set>
                                    <p:animEffect transition="in" filter="wipe(left)">
                                      <p:cBhvr>
                                        <p:cTn id="15" dur="100"/>
                                        <p:tgtEl>
                                          <p:spTgt spid="35"/>
                                        </p:tgtEl>
                                      </p:cBhvr>
                                    </p:animEffect>
                                  </p:childTnLst>
                                </p:cTn>
                              </p:par>
                            </p:childTnLst>
                          </p:cTn>
                        </p:par>
                        <p:par>
                          <p:cTn id="16" fill="hold">
                            <p:stCondLst>
                              <p:cond delay="300"/>
                            </p:stCondLst>
                            <p:childTnLst>
                              <p:par>
                                <p:cTn id="17" presetID="22" presetClass="entr" presetSubtype="8" fill="hold" grpId="0" nodeType="afterEffect">
                                  <p:stCondLst>
                                    <p:cond delay="0"/>
                                  </p:stCondLst>
                                  <p:iterate>
                                    <p:tmAbs val="0"/>
                                  </p:iterate>
                                  <p:childTnLst>
                                    <p:set>
                                      <p:cBhvr>
                                        <p:cTn id="18" fill="hold"/>
                                        <p:tgtEl>
                                          <p:spTgt spid="38"/>
                                        </p:tgtEl>
                                        <p:attrNameLst>
                                          <p:attrName>style.visibility</p:attrName>
                                        </p:attrNameLst>
                                      </p:cBhvr>
                                      <p:to>
                                        <p:strVal val="visible"/>
                                      </p:to>
                                    </p:set>
                                    <p:animEffect transition="in" filter="wipe(left)">
                                      <p:cBhvr>
                                        <p:cTn id="19" dur="100"/>
                                        <p:tgtEl>
                                          <p:spTgt spid="38"/>
                                        </p:tgtEl>
                                      </p:cBhvr>
                                    </p:animEffect>
                                  </p:childTnLst>
                                </p:cTn>
                              </p:par>
                              <p:par>
                                <p:cTn id="20" presetID="4" presetClass="entr" presetSubtype="32" fill="hold" grpId="0" nodeType="withEffect">
                                  <p:stCondLst>
                                    <p:cond delay="0"/>
                                  </p:stCondLst>
                                  <p:iterate>
                                    <p:tmAbs val="0"/>
                                  </p:iterate>
                                  <p:childTnLst>
                                    <p:set>
                                      <p:cBhvr>
                                        <p:cTn id="21" fill="hold"/>
                                        <p:tgtEl>
                                          <p:spTgt spid="42"/>
                                        </p:tgtEl>
                                        <p:attrNameLst>
                                          <p:attrName>style.visibility</p:attrName>
                                        </p:attrNameLst>
                                      </p:cBhvr>
                                      <p:to>
                                        <p:strVal val="visible"/>
                                      </p:to>
                                    </p:set>
                                    <p:animEffect transition="in" filter="box(out)">
                                      <p:cBhvr>
                                        <p:cTn id="22" dur="1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100"/>
                                        <p:tgtEl>
                                          <p:spTgt spid="32"/>
                                        </p:tgtEl>
                                      </p:cBhvr>
                                    </p:animEffect>
                                  </p:childTnLst>
                                </p:cTn>
                              </p:par>
                            </p:childTnLst>
                          </p:cTn>
                        </p:par>
                        <p:par>
                          <p:cTn id="28" fill="hold">
                            <p:stCondLst>
                              <p:cond delay="100"/>
                            </p:stCondLst>
                            <p:childTnLst>
                              <p:par>
                                <p:cTn id="29" presetID="22" presetClass="entr" presetSubtype="2" fill="hold" grpId="0" nodeType="afterEffect">
                                  <p:stCondLst>
                                    <p:cond delay="0"/>
                                  </p:stCondLst>
                                  <p:iterate>
                                    <p:tmAbs val="0"/>
                                  </p:iterate>
                                  <p:childTnLst>
                                    <p:set>
                                      <p:cBhvr>
                                        <p:cTn id="30" fill="hold"/>
                                        <p:tgtEl>
                                          <p:spTgt spid="27"/>
                                        </p:tgtEl>
                                        <p:attrNameLst>
                                          <p:attrName>style.visibility</p:attrName>
                                        </p:attrNameLst>
                                      </p:cBhvr>
                                      <p:to>
                                        <p:strVal val="visible"/>
                                      </p:to>
                                    </p:set>
                                    <p:animEffect transition="in" filter="wipe(right)">
                                      <p:cBhvr>
                                        <p:cTn id="31" dur="100"/>
                                        <p:tgtEl>
                                          <p:spTgt spid="27"/>
                                        </p:tgtEl>
                                      </p:cBhvr>
                                    </p:animEffect>
                                  </p:childTnLst>
                                </p:cTn>
                              </p:par>
                            </p:childTnLst>
                          </p:cTn>
                        </p:par>
                        <p:par>
                          <p:cTn id="32" fill="hold">
                            <p:stCondLst>
                              <p:cond delay="200"/>
                            </p:stCondLst>
                            <p:childTnLst>
                              <p:par>
                                <p:cTn id="33" presetID="22" presetClass="entr" presetSubtype="8" fill="hold" grpId="0" nodeType="afterEffect">
                                  <p:stCondLst>
                                    <p:cond delay="0"/>
                                  </p:stCondLst>
                                  <p:iterate>
                                    <p:tmAbs val="0"/>
                                  </p:iterate>
                                  <p:childTnLst>
                                    <p:set>
                                      <p:cBhvr>
                                        <p:cTn id="34" fill="hold"/>
                                        <p:tgtEl>
                                          <p:spTgt spid="34"/>
                                        </p:tgtEl>
                                        <p:attrNameLst>
                                          <p:attrName>style.visibility</p:attrName>
                                        </p:attrNameLst>
                                      </p:cBhvr>
                                      <p:to>
                                        <p:strVal val="visible"/>
                                      </p:to>
                                    </p:set>
                                    <p:animEffect transition="in" filter="wipe(left)">
                                      <p:cBhvr>
                                        <p:cTn id="35" dur="100"/>
                                        <p:tgtEl>
                                          <p:spTgt spid="34"/>
                                        </p:tgtEl>
                                      </p:cBhvr>
                                    </p:animEffect>
                                  </p:childTnLst>
                                </p:cTn>
                              </p:par>
                            </p:childTnLst>
                          </p:cTn>
                        </p:par>
                        <p:par>
                          <p:cTn id="36" fill="hold">
                            <p:stCondLst>
                              <p:cond delay="300"/>
                            </p:stCondLst>
                            <p:childTnLst>
                              <p:par>
                                <p:cTn id="37" presetID="22" presetClass="entr" presetSubtype="8" fill="hold" grpId="0" nodeType="afterEffect">
                                  <p:stCondLst>
                                    <p:cond delay="0"/>
                                  </p:stCondLst>
                                  <p:iterate>
                                    <p:tmAbs val="0"/>
                                  </p:iterate>
                                  <p:childTnLst>
                                    <p:set>
                                      <p:cBhvr>
                                        <p:cTn id="38" fill="hold"/>
                                        <p:tgtEl>
                                          <p:spTgt spid="39"/>
                                        </p:tgtEl>
                                        <p:attrNameLst>
                                          <p:attrName>style.visibility</p:attrName>
                                        </p:attrNameLst>
                                      </p:cBhvr>
                                      <p:to>
                                        <p:strVal val="visible"/>
                                      </p:to>
                                    </p:set>
                                    <p:animEffect transition="in" filter="wipe(left)">
                                      <p:cBhvr>
                                        <p:cTn id="39" dur="100"/>
                                        <p:tgtEl>
                                          <p:spTgt spid="39"/>
                                        </p:tgtEl>
                                      </p:cBhvr>
                                    </p:animEffect>
                                  </p:childTnLst>
                                </p:cTn>
                              </p:par>
                              <p:par>
                                <p:cTn id="40" presetID="4" presetClass="entr" presetSubtype="32" fill="hold" grpId="0" nodeType="withEffect">
                                  <p:stCondLst>
                                    <p:cond delay="0"/>
                                  </p:stCondLst>
                                  <p:iterate>
                                    <p:tmAbs val="0"/>
                                  </p:iterate>
                                  <p:childTnLst>
                                    <p:set>
                                      <p:cBhvr>
                                        <p:cTn id="41" fill="hold"/>
                                        <p:tgtEl>
                                          <p:spTgt spid="45"/>
                                        </p:tgtEl>
                                        <p:attrNameLst>
                                          <p:attrName>style.visibility</p:attrName>
                                        </p:attrNameLst>
                                      </p:cBhvr>
                                      <p:to>
                                        <p:strVal val="visible"/>
                                      </p:to>
                                    </p:set>
                                    <p:animEffect transition="in" filter="box(out)">
                                      <p:cBhvr>
                                        <p:cTn id="42" dur="1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31"/>
                                        </p:tgtEl>
                                        <p:attrNameLst>
                                          <p:attrName>style.visibility</p:attrName>
                                        </p:attrNameLst>
                                      </p:cBhvr>
                                      <p:to>
                                        <p:strVal val="visible"/>
                                      </p:to>
                                    </p:set>
                                    <p:animEffect transition="in" filter="box(out)">
                                      <p:cBhvr>
                                        <p:cTn id="47" dur="100"/>
                                        <p:tgtEl>
                                          <p:spTgt spid="31"/>
                                        </p:tgtEl>
                                      </p:cBhvr>
                                    </p:animEffect>
                                  </p:childTnLst>
                                </p:cTn>
                              </p:par>
                            </p:childTnLst>
                          </p:cTn>
                        </p:par>
                        <p:par>
                          <p:cTn id="48" fill="hold">
                            <p:stCondLst>
                              <p:cond delay="100"/>
                            </p:stCondLst>
                            <p:childTnLst>
                              <p:par>
                                <p:cTn id="49" presetID="22" presetClass="entr" presetSubtype="2" fill="hold" grpId="0" nodeType="afterEffect">
                                  <p:stCondLst>
                                    <p:cond delay="0"/>
                                  </p:stCondLst>
                                  <p:iterate>
                                    <p:tmAbs val="0"/>
                                  </p:iterate>
                                  <p:childTnLst>
                                    <p:set>
                                      <p:cBhvr>
                                        <p:cTn id="50" fill="hold"/>
                                        <p:tgtEl>
                                          <p:spTgt spid="28"/>
                                        </p:tgtEl>
                                        <p:attrNameLst>
                                          <p:attrName>style.visibility</p:attrName>
                                        </p:attrNameLst>
                                      </p:cBhvr>
                                      <p:to>
                                        <p:strVal val="visible"/>
                                      </p:to>
                                    </p:set>
                                    <p:animEffect transition="in" filter="wipe(right)">
                                      <p:cBhvr>
                                        <p:cTn id="51" dur="100"/>
                                        <p:tgtEl>
                                          <p:spTgt spid="28"/>
                                        </p:tgtEl>
                                      </p:cBhvr>
                                    </p:animEffect>
                                  </p:childTnLst>
                                </p:cTn>
                              </p:par>
                            </p:childTnLst>
                          </p:cTn>
                        </p:par>
                        <p:par>
                          <p:cTn id="52" fill="hold">
                            <p:stCondLst>
                              <p:cond delay="200"/>
                            </p:stCondLst>
                            <p:childTnLst>
                              <p:par>
                                <p:cTn id="53" presetID="22" presetClass="entr" presetSubtype="8" fill="hold" grpId="0" nodeType="afterEffect">
                                  <p:stCondLst>
                                    <p:cond delay="0"/>
                                  </p:stCondLst>
                                  <p:iterate>
                                    <p:tmAbs val="0"/>
                                  </p:iterate>
                                  <p:childTnLst>
                                    <p:set>
                                      <p:cBhvr>
                                        <p:cTn id="54" fill="hold"/>
                                        <p:tgtEl>
                                          <p:spTgt spid="36"/>
                                        </p:tgtEl>
                                        <p:attrNameLst>
                                          <p:attrName>style.visibility</p:attrName>
                                        </p:attrNameLst>
                                      </p:cBhvr>
                                      <p:to>
                                        <p:strVal val="visible"/>
                                      </p:to>
                                    </p:set>
                                    <p:animEffect transition="in" filter="wipe(left)">
                                      <p:cBhvr>
                                        <p:cTn id="55" dur="100"/>
                                        <p:tgtEl>
                                          <p:spTgt spid="36"/>
                                        </p:tgtEl>
                                      </p:cBhvr>
                                    </p:animEffect>
                                  </p:childTnLst>
                                </p:cTn>
                              </p:par>
                            </p:childTnLst>
                          </p:cTn>
                        </p:par>
                        <p:par>
                          <p:cTn id="56" fill="hold">
                            <p:stCondLst>
                              <p:cond delay="300"/>
                            </p:stCondLst>
                            <p:childTnLst>
                              <p:par>
                                <p:cTn id="57" presetID="22" presetClass="entr" presetSubtype="8" fill="hold" grpId="0" nodeType="afterEffect">
                                  <p:stCondLst>
                                    <p:cond delay="0"/>
                                  </p:stCondLst>
                                  <p:iterate>
                                    <p:tmAbs val="0"/>
                                  </p:iterate>
                                  <p:childTnLst>
                                    <p:set>
                                      <p:cBhvr>
                                        <p:cTn id="58" fill="hold"/>
                                        <p:tgtEl>
                                          <p:spTgt spid="40"/>
                                        </p:tgtEl>
                                        <p:attrNameLst>
                                          <p:attrName>style.visibility</p:attrName>
                                        </p:attrNameLst>
                                      </p:cBhvr>
                                      <p:to>
                                        <p:strVal val="visible"/>
                                      </p:to>
                                    </p:set>
                                    <p:animEffect transition="in" filter="wipe(left)">
                                      <p:cBhvr>
                                        <p:cTn id="59" dur="100"/>
                                        <p:tgtEl>
                                          <p:spTgt spid="40"/>
                                        </p:tgtEl>
                                      </p:cBhvr>
                                    </p:animEffect>
                                  </p:childTnLst>
                                </p:cTn>
                              </p:par>
                              <p:par>
                                <p:cTn id="60" presetID="4" presetClass="entr" presetSubtype="32" fill="hold" grpId="0" nodeType="withEffect">
                                  <p:stCondLst>
                                    <p:cond delay="0"/>
                                  </p:stCondLst>
                                  <p:iterate>
                                    <p:tmAbs val="0"/>
                                  </p:iterate>
                                  <p:childTnLst>
                                    <p:set>
                                      <p:cBhvr>
                                        <p:cTn id="61" fill="hold"/>
                                        <p:tgtEl>
                                          <p:spTgt spid="48"/>
                                        </p:tgtEl>
                                        <p:attrNameLst>
                                          <p:attrName>style.visibility</p:attrName>
                                        </p:attrNameLst>
                                      </p:cBhvr>
                                      <p:to>
                                        <p:strVal val="visible"/>
                                      </p:to>
                                    </p:set>
                                    <p:animEffect transition="in" filter="box(out)">
                                      <p:cBhvr>
                                        <p:cTn id="62" dur="1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iterate>
                                    <p:tmAbs val="0"/>
                                  </p:iterate>
                                  <p:childTnLst>
                                    <p:set>
                                      <p:cBhvr>
                                        <p:cTn id="66" fill="hold"/>
                                        <p:tgtEl>
                                          <p:spTgt spid="30"/>
                                        </p:tgtEl>
                                        <p:attrNameLst>
                                          <p:attrName>style.visibility</p:attrName>
                                        </p:attrNameLst>
                                      </p:cBhvr>
                                      <p:to>
                                        <p:strVal val="visible"/>
                                      </p:to>
                                    </p:set>
                                    <p:animEffect transition="in" filter="box(out)">
                                      <p:cBhvr>
                                        <p:cTn id="67" dur="100"/>
                                        <p:tgtEl>
                                          <p:spTgt spid="30"/>
                                        </p:tgtEl>
                                      </p:cBhvr>
                                    </p:animEffect>
                                  </p:childTnLst>
                                </p:cTn>
                              </p:par>
                            </p:childTnLst>
                          </p:cTn>
                        </p:par>
                        <p:par>
                          <p:cTn id="68" fill="hold">
                            <p:stCondLst>
                              <p:cond delay="100"/>
                            </p:stCondLst>
                            <p:childTnLst>
                              <p:par>
                                <p:cTn id="69" presetID="22" presetClass="entr" presetSubtype="2"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right)">
                                      <p:cBhvr>
                                        <p:cTn id="71" dur="100"/>
                                        <p:tgtEl>
                                          <p:spTgt spid="29"/>
                                        </p:tgtEl>
                                      </p:cBhvr>
                                    </p:animEffect>
                                  </p:childTnLst>
                                </p:cTn>
                              </p:par>
                            </p:childTnLst>
                          </p:cTn>
                        </p:par>
                        <p:par>
                          <p:cTn id="72" fill="hold">
                            <p:stCondLst>
                              <p:cond delay="200"/>
                            </p:stCondLst>
                            <p:childTnLst>
                              <p:par>
                                <p:cTn id="73" presetID="22" presetClass="entr" presetSubtype="8" fill="hold" grpId="0" nodeType="afterEffect">
                                  <p:stCondLst>
                                    <p:cond delay="0"/>
                                  </p:stCondLst>
                                  <p:iterate>
                                    <p:tmAbs val="0"/>
                                  </p:iterate>
                                  <p:childTnLst>
                                    <p:set>
                                      <p:cBhvr>
                                        <p:cTn id="74" fill="hold"/>
                                        <p:tgtEl>
                                          <p:spTgt spid="37"/>
                                        </p:tgtEl>
                                        <p:attrNameLst>
                                          <p:attrName>style.visibility</p:attrName>
                                        </p:attrNameLst>
                                      </p:cBhvr>
                                      <p:to>
                                        <p:strVal val="visible"/>
                                      </p:to>
                                    </p:set>
                                    <p:animEffect transition="in" filter="wipe(left)">
                                      <p:cBhvr>
                                        <p:cTn id="75" dur="100"/>
                                        <p:tgtEl>
                                          <p:spTgt spid="37"/>
                                        </p:tgtEl>
                                      </p:cBhvr>
                                    </p:animEffect>
                                  </p:childTnLst>
                                </p:cTn>
                              </p:par>
                            </p:childTnLst>
                          </p:cTn>
                        </p:par>
                        <p:par>
                          <p:cTn id="76" fill="hold">
                            <p:stCondLst>
                              <p:cond delay="300"/>
                            </p:stCondLst>
                            <p:childTnLst>
                              <p:par>
                                <p:cTn id="77" presetID="22" presetClass="entr" presetSubtype="8" fill="hold" grpId="0" nodeType="afterEffect">
                                  <p:stCondLst>
                                    <p:cond delay="0"/>
                                  </p:stCondLst>
                                  <p:iterate>
                                    <p:tmAbs val="0"/>
                                  </p:iterate>
                                  <p:childTnLst>
                                    <p:set>
                                      <p:cBhvr>
                                        <p:cTn id="78" fill="hold"/>
                                        <p:tgtEl>
                                          <p:spTgt spid="41"/>
                                        </p:tgtEl>
                                        <p:attrNameLst>
                                          <p:attrName>style.visibility</p:attrName>
                                        </p:attrNameLst>
                                      </p:cBhvr>
                                      <p:to>
                                        <p:strVal val="visible"/>
                                      </p:to>
                                    </p:set>
                                    <p:animEffect transition="in" filter="wipe(left)">
                                      <p:cBhvr>
                                        <p:cTn id="79" dur="100"/>
                                        <p:tgtEl>
                                          <p:spTgt spid="41"/>
                                        </p:tgtEl>
                                      </p:cBhvr>
                                    </p:animEffect>
                                  </p:childTnLst>
                                </p:cTn>
                              </p:par>
                              <p:par>
                                <p:cTn id="80" presetID="4" presetClass="entr" presetSubtype="32" fill="hold" grpId="0" nodeType="withEffect">
                                  <p:stCondLst>
                                    <p:cond delay="0"/>
                                  </p:stCondLst>
                                  <p:iterate>
                                    <p:tmAbs val="0"/>
                                  </p:iterate>
                                  <p:childTnLst>
                                    <p:set>
                                      <p:cBhvr>
                                        <p:cTn id="81" fill="hold"/>
                                        <p:tgtEl>
                                          <p:spTgt spid="51"/>
                                        </p:tgtEl>
                                        <p:attrNameLst>
                                          <p:attrName>style.visibility</p:attrName>
                                        </p:attrNameLst>
                                      </p:cBhvr>
                                      <p:to>
                                        <p:strVal val="visible"/>
                                      </p:to>
                                    </p:set>
                                    <p:animEffect transition="in" filter="box(out)">
                                      <p:cBhvr>
                                        <p:cTn id="82" dur="100"/>
                                        <p:tgtEl>
                                          <p:spTgt spid="51"/>
                                        </p:tgtEl>
                                      </p:cBhvr>
                                    </p:animEffect>
                                  </p:childTnLst>
                                </p:cTn>
                              </p:par>
                            </p:childTnLst>
                          </p:cTn>
                        </p:par>
                        <p:par>
                          <p:cTn id="83" fill="hold">
                            <p:stCondLst>
                              <p:cond delay="400"/>
                            </p:stCondLst>
                            <p:childTnLst>
                              <p:par>
                                <p:cTn id="84" presetID="4" presetClass="entr" presetSubtype="32" fill="hold" grpId="0" nodeType="afterEffect">
                                  <p:stCondLst>
                                    <p:cond delay="0"/>
                                  </p:stCondLst>
                                  <p:iterate>
                                    <p:tmAbs val="0"/>
                                  </p:iterate>
                                  <p:childTnLst>
                                    <p:set>
                                      <p:cBhvr>
                                        <p:cTn id="85" fill="hold"/>
                                        <p:tgtEl>
                                          <p:spTgt spid="58"/>
                                        </p:tgtEl>
                                        <p:attrNameLst>
                                          <p:attrName>style.visibility</p:attrName>
                                        </p:attrNameLst>
                                      </p:cBhvr>
                                      <p:to>
                                        <p:strVal val="visible"/>
                                      </p:to>
                                    </p:set>
                                    <p:animEffect transition="in" filter="box(out)">
                                      <p:cBhvr>
                                        <p:cTn id="86" dur="1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grpId="0" nodeType="clickEffect">
                                  <p:stCondLst>
                                    <p:cond delay="0"/>
                                  </p:stCondLst>
                                  <p:iterate>
                                    <p:tmAbs val="0"/>
                                  </p:iterate>
                                  <p:childTnLst>
                                    <p:set>
                                      <p:cBhvr>
                                        <p:cTn id="90" fill="hold"/>
                                        <p:tgtEl>
                                          <p:spTgt spid="61"/>
                                        </p:tgtEl>
                                        <p:attrNameLst>
                                          <p:attrName>style.visibility</p:attrName>
                                        </p:attrNameLst>
                                      </p:cBhvr>
                                      <p:to>
                                        <p:strVal val="visible"/>
                                      </p:to>
                                    </p:set>
                                    <p:animEffect transition="in" filter="box(out)">
                                      <p:cBhvr>
                                        <p:cTn id="91" dur="6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fontScale="90000"/>
          </a:bodyPr>
          <a:lstStyle/>
          <a:p>
            <a:r>
              <a:rPr lang="el-GR" dirty="0"/>
              <a:t>Συζήτηση και προσομοίωση: Άσκηση 1
</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27</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500188" y="364676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Οδηγίες
</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Στόχος
</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κοινό</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el-GR" dirty="0">
                <a:solidFill>
                  <a:schemeClr val="tx1">
                    <a:lumMod val="75000"/>
                    <a:lumOff val="25000"/>
                  </a:schemeClr>
                </a:solidFill>
              </a:rPr>
              <a:t>Διάρκεια
</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993798"/>
          </a:xfrm>
          <a:prstGeom prst="rect">
            <a:avLst/>
          </a:prstGeom>
          <a:noFill/>
        </p:spPr>
        <p:txBody>
          <a:bodyPr wrap="square">
            <a:spAutoFit/>
          </a:bodyPr>
          <a:lstStyle/>
          <a:p>
            <a:pPr lvl="0" algn="ctr">
              <a:lnSpc>
                <a:spcPct val="115000"/>
              </a:lnSpc>
              <a:spcBef>
                <a:spcPct val="0"/>
              </a:spcBef>
              <a:spcAft>
                <a:spcPts val="600"/>
              </a:spcAft>
              <a:defRPr/>
            </a:pPr>
            <a:r>
              <a:rPr lang="el-GR" sz="2400" dirty="0">
                <a:solidFill>
                  <a:srgbClr val="0770B1"/>
                </a:solidFill>
                <a:latin typeface="+mj-lt"/>
                <a:ea typeface="+mj-ea"/>
                <a:cs typeface="+mj-cs"/>
              </a:rPr>
              <a:t>Αλήθεια ή ψέματα;
</a:t>
            </a:r>
            <a:endParaRPr lang="en-GB" sz="2400" dirty="0">
              <a:solidFill>
                <a:srgbClr val="0770B1"/>
              </a:solidFill>
              <a:latin typeface="+mj-lt"/>
              <a:ea typeface="+mj-ea"/>
              <a:cs typeface="+mj-cs"/>
            </a:endParaRPr>
          </a:p>
        </p:txBody>
      </p:sp>
    </p:spTree>
    <p:extLst>
      <p:ext uri="{BB962C8B-B14F-4D97-AF65-F5344CB8AC3E}">
        <p14:creationId xmlns:p14="http://schemas.microsoft.com/office/powerpoint/2010/main" val="1413691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28</a:t>
            </a:fld>
            <a:endParaRPr lang="en-US" dirty="0"/>
          </a:p>
        </p:txBody>
      </p:sp>
      <p:pic>
        <p:nvPicPr>
          <p:cNvPr id="12" name="Контейнер за картина 11" descr="Картина, която съдържа текст&#10;&#10;Описанието е генерирано автоматично">
            <a:extLst>
              <a:ext uri="{FF2B5EF4-FFF2-40B4-BE49-F238E27FC236}">
                <a16:creationId xmlns:a16="http://schemas.microsoft.com/office/drawing/2014/main" id="{18C729DA-A68B-4306-A71D-89B5065E5B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007" r="5007"/>
          <a:stretch>
            <a:fillRect/>
          </a:stretch>
        </p:blipFill>
        <p:spPr>
          <a:ln>
            <a:solidFill>
              <a:schemeClr val="accent5">
                <a:lumMod val="75000"/>
              </a:schemeClr>
            </a:solidFill>
          </a:ln>
        </p:spPr>
      </p:pic>
      <p:sp>
        <p:nvSpPr>
          <p:cNvPr id="5" name="Текстов контейнер 4">
            <a:extLst>
              <a:ext uri="{FF2B5EF4-FFF2-40B4-BE49-F238E27FC236}">
                <a16:creationId xmlns:a16="http://schemas.microsoft.com/office/drawing/2014/main" id="{DA991E0A-1CC8-4B2A-94FA-5AC2BD47F113}"/>
              </a:ext>
            </a:extLst>
          </p:cNvPr>
          <p:cNvSpPr>
            <a:spLocks noGrp="1"/>
          </p:cNvSpPr>
          <p:nvPr>
            <p:ph type="body" sz="quarter" idx="15"/>
          </p:nvPr>
        </p:nvSpPr>
        <p:spPr/>
        <p:txBody>
          <a:bodyPr>
            <a:normAutofit fontScale="92500"/>
          </a:bodyPr>
          <a:lstStyle/>
          <a:p>
            <a:r>
              <a:rPr lang="bg-BG" sz="1800" dirty="0">
                <a:hlinkClick r:id="rId4"/>
              </a:rPr>
              <a:t>https://www.firstlinepractitioners.com/</a:t>
            </a:r>
            <a:endParaRPr lang="bg-BG" sz="1800" dirty="0"/>
          </a:p>
        </p:txBody>
      </p:sp>
      <p:pic>
        <p:nvPicPr>
          <p:cNvPr id="15" name="Контейнер за картина 14" descr="Картина, която съдържа текст&#10;&#10;Описанието е генерирано автоматично">
            <a:extLst>
              <a:ext uri="{FF2B5EF4-FFF2-40B4-BE49-F238E27FC236}">
                <a16:creationId xmlns:a16="http://schemas.microsoft.com/office/drawing/2014/main" id="{B5492599-FA71-4443-81AA-2B02E4EF51B2}"/>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15" r="7915"/>
          <a:stretch>
            <a:fillRect/>
          </a:stretch>
        </p:blipFill>
        <p:spPr>
          <a:ln>
            <a:solidFill>
              <a:schemeClr val="accent3">
                <a:lumMod val="75000"/>
              </a:schemeClr>
            </a:solidFill>
          </a:ln>
        </p:spPr>
      </p:pic>
      <p:sp>
        <p:nvSpPr>
          <p:cNvPr id="8" name="Текстов контейнер 7">
            <a:extLst>
              <a:ext uri="{FF2B5EF4-FFF2-40B4-BE49-F238E27FC236}">
                <a16:creationId xmlns:a16="http://schemas.microsoft.com/office/drawing/2014/main" id="{9AE1D6C2-D3F4-44CF-9AD5-F003B0391C3C}"/>
              </a:ext>
            </a:extLst>
          </p:cNvPr>
          <p:cNvSpPr>
            <a:spLocks noGrp="1"/>
          </p:cNvSpPr>
          <p:nvPr>
            <p:ph type="body" sz="quarter" idx="17"/>
          </p:nvPr>
        </p:nvSpPr>
        <p:spPr/>
        <p:txBody>
          <a:bodyPr>
            <a:normAutofit/>
          </a:bodyPr>
          <a:lstStyle/>
          <a:p>
            <a:r>
              <a:rPr lang="bg-BG" sz="1700" dirty="0">
                <a:hlinkClick r:id="rId6"/>
              </a:rPr>
              <a:t>https://www.traininghermes.eu/</a:t>
            </a:r>
            <a:endParaRPr lang="bg-BG" sz="1700" dirty="0"/>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l-GR" dirty="0"/>
              <a:t>Καλές Πρακτικές</a:t>
            </a:r>
            <a:endParaRPr lang="en-GB" dirty="0"/>
          </a:p>
        </p:txBody>
      </p:sp>
      <p:sp>
        <p:nvSpPr>
          <p:cNvPr id="10" name="Текстово поле 9">
            <a:extLst>
              <a:ext uri="{FF2B5EF4-FFF2-40B4-BE49-F238E27FC236}">
                <a16:creationId xmlns:a16="http://schemas.microsoft.com/office/drawing/2014/main" id="{A05EE61E-5F1C-4E59-8742-2CFCFB748DC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84133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l-GR" dirty="0"/>
              <a:t>Πρόγραμμα</a:t>
            </a:r>
            <a:br>
              <a:rPr lang="en-US" dirty="0"/>
            </a:br>
            <a:r>
              <a:rPr lang="en-US" dirty="0"/>
              <a:t>(</a:t>
            </a:r>
            <a:r>
              <a:rPr lang="el-GR" dirty="0"/>
              <a:t>Ημέρα 2η</a:t>
            </a:r>
            <a:r>
              <a:rPr lang="en-US" dirty="0"/>
              <a:t>)</a:t>
            </a:r>
          </a:p>
        </p:txBody>
      </p:sp>
      <p:sp>
        <p:nvSpPr>
          <p:cNvPr id="20" name="Content Placeholder 19"/>
          <p:cNvSpPr>
            <a:spLocks noGrp="1"/>
          </p:cNvSpPr>
          <p:nvPr>
            <p:ph idx="1"/>
          </p:nvPr>
        </p:nvSpPr>
        <p:spPr/>
        <p:txBody>
          <a:bodyPr/>
          <a:lstStyle/>
          <a:p>
            <a:pPr marL="0" indent="0">
              <a:buNone/>
            </a:pPr>
            <a:endParaRPr lang="en-US" dirty="0"/>
          </a:p>
          <a:p>
            <a:pPr marL="514350" indent="-514350">
              <a:buFont typeface="+mj-lt"/>
              <a:buAutoNum type="arabicPeriod"/>
            </a:pPr>
            <a:r>
              <a:rPr lang="el-GR" dirty="0"/>
              <a:t>Διαχείριση Θυμού</a:t>
            </a:r>
            <a:endParaRPr lang="en-US" dirty="0"/>
          </a:p>
          <a:p>
            <a:pPr marL="514350" indent="-514350">
              <a:buFont typeface="+mj-lt"/>
              <a:buAutoNum type="arabicPeriod"/>
            </a:pPr>
            <a:r>
              <a:rPr lang="el-GR" dirty="0"/>
              <a:t>Αφηγηματική Θεραπεία
Διάλογος και προσομοίωση</a:t>
            </a:r>
          </a:p>
          <a:p>
            <a:pPr marL="514350" indent="-514350">
              <a:buFont typeface="+mj-lt"/>
              <a:buAutoNum type="arabicPeriod"/>
            </a:pPr>
            <a:r>
              <a:rPr lang="el-GR" dirty="0"/>
              <a:t>Καλές Πρακτικές </a:t>
            </a:r>
          </a:p>
          <a:p>
            <a:pPr marL="514350" indent="-514350">
              <a:buFont typeface="+mj-lt"/>
              <a:buAutoNum type="arabicPeriod"/>
            </a:pPr>
            <a:r>
              <a:rPr lang="el-GR" dirty="0"/>
              <a:t>Ανατροφοδότηση
Συμπέρασμα</a:t>
            </a:r>
            <a:endParaRPr lang="en-US" dirty="0"/>
          </a:p>
        </p:txBody>
      </p:sp>
      <p:sp>
        <p:nvSpPr>
          <p:cNvPr id="7" name="Slide Number Placeholder 6"/>
          <p:cNvSpPr>
            <a:spLocks noGrp="1"/>
          </p:cNvSpPr>
          <p:nvPr>
            <p:ph type="sldNum" sz="quarter" idx="12"/>
          </p:nvPr>
        </p:nvSpPr>
        <p:spPr/>
        <p:txBody>
          <a:bodyPr/>
          <a:lstStyle/>
          <a:p>
            <a:fld id="{CB318F78-A315-46C9-8B3F-2431B4397D31}" type="slidenum">
              <a:rPr lang="en-US" smtClean="0"/>
              <a:t>2</a:t>
            </a:fld>
            <a:endParaRPr lang="en-US"/>
          </a:p>
        </p:txBody>
      </p:sp>
      <p:sp>
        <p:nvSpPr>
          <p:cNvPr id="8" name="Текстово поле 7">
            <a:extLst>
              <a:ext uri="{FF2B5EF4-FFF2-40B4-BE49-F238E27FC236}">
                <a16:creationId xmlns:a16="http://schemas.microsoft.com/office/drawing/2014/main" id="{C2075264-5868-4ECD-976C-C80A174B9F0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674978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l-GR" dirty="0"/>
              <a:t>Καλές πρακτικές</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29</a:t>
            </a:fld>
            <a:endParaRPr lang="en-US" dirty="0"/>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032006" y="2438400"/>
            <a:ext cx="2320562" cy="1547040"/>
          </a:xfrm>
          <a:prstGeom prst="rect">
            <a:avLst/>
          </a:prstGeom>
          <a:ln>
            <a:solidFill>
              <a:schemeClr val="accent6">
                <a:lumMod val="75000"/>
              </a:schemeClr>
            </a:solidFill>
          </a:ln>
        </p:spPr>
      </p:pic>
      <p:pic>
        <p:nvPicPr>
          <p:cNvPr id="12" name="Tijdelijke aanduiding voor inhoud 11">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5"/>
          <a:srcRect l="19005" t="5599" r="46104" b="47020"/>
          <a:stretch/>
        </p:blipFill>
        <p:spPr>
          <a:xfrm>
            <a:off x="6032006" y="4457059"/>
            <a:ext cx="2320562" cy="1647754"/>
          </a:xfrm>
          <a:prstGeom prst="rect">
            <a:avLst/>
          </a:prstGeom>
          <a:ln>
            <a:solidFill>
              <a:schemeClr val="accent2">
                <a:lumMod val="75000"/>
              </a:schemeClr>
            </a:solidFill>
          </a:ln>
        </p:spPr>
      </p:pic>
      <p:pic>
        <p:nvPicPr>
          <p:cNvPr id="14" name="Afbeelding 13">
            <a:hlinkClick r:id="rId6"/>
            <a:extLst>
              <a:ext uri="{FF2B5EF4-FFF2-40B4-BE49-F238E27FC236}">
                <a16:creationId xmlns:a16="http://schemas.microsoft.com/office/drawing/2014/main" id="{AC294F3E-415C-4C1E-89F7-A9F26ED027C0}"/>
              </a:ext>
            </a:extLst>
          </p:cNvPr>
          <p:cNvPicPr>
            <a:picLocks noChangeAspect="1"/>
          </p:cNvPicPr>
          <p:nvPr/>
        </p:nvPicPr>
        <p:blipFill rotWithShape="1">
          <a:blip r:embed="rId7"/>
          <a:srcRect l="17019" t="5241" r="50202" b="54272"/>
          <a:stretch/>
        </p:blipFill>
        <p:spPr>
          <a:xfrm>
            <a:off x="3469278" y="4457059"/>
            <a:ext cx="2406693" cy="1647754"/>
          </a:xfrm>
          <a:prstGeom prst="rect">
            <a:avLst/>
          </a:prstGeom>
          <a:ln>
            <a:solidFill>
              <a:schemeClr val="accent3">
                <a:lumMod val="75000"/>
              </a:schemeClr>
            </a:solidFill>
          </a:ln>
        </p:spPr>
      </p:pic>
      <p:pic>
        <p:nvPicPr>
          <p:cNvPr id="4" name="Afbeelding 3">
            <a:hlinkClick r:id="rId8"/>
            <a:extLst>
              <a:ext uri="{FF2B5EF4-FFF2-40B4-BE49-F238E27FC236}">
                <a16:creationId xmlns:a16="http://schemas.microsoft.com/office/drawing/2014/main" id="{3FC0D3C5-179B-4ADA-B598-A9FD96308DA6}"/>
              </a:ext>
            </a:extLst>
          </p:cNvPr>
          <p:cNvPicPr>
            <a:picLocks noChangeAspect="1"/>
          </p:cNvPicPr>
          <p:nvPr/>
        </p:nvPicPr>
        <p:blipFill rotWithShape="1">
          <a:blip r:embed="rId9"/>
          <a:srcRect l="24280" r="23921" b="52016"/>
          <a:stretch/>
        </p:blipFill>
        <p:spPr>
          <a:xfrm>
            <a:off x="762000" y="2438399"/>
            <a:ext cx="2551244" cy="1547041"/>
          </a:xfrm>
          <a:prstGeom prst="rect">
            <a:avLst/>
          </a:prstGeom>
          <a:ln>
            <a:solidFill>
              <a:schemeClr val="accent4">
                <a:lumMod val="75000"/>
              </a:schemeClr>
            </a:solidFill>
          </a:ln>
        </p:spPr>
      </p:pic>
      <p:pic>
        <p:nvPicPr>
          <p:cNvPr id="8" name="Afbeelding 7">
            <a:hlinkClick r:id="rId10"/>
            <a:extLst>
              <a:ext uri="{FF2B5EF4-FFF2-40B4-BE49-F238E27FC236}">
                <a16:creationId xmlns:a16="http://schemas.microsoft.com/office/drawing/2014/main" id="{FF29CB39-3F14-4056-8BA0-74ABD2F5E475}"/>
              </a:ext>
            </a:extLst>
          </p:cNvPr>
          <p:cNvPicPr>
            <a:picLocks noChangeAspect="1"/>
          </p:cNvPicPr>
          <p:nvPr/>
        </p:nvPicPr>
        <p:blipFill rotWithShape="1">
          <a:blip r:embed="rId11"/>
          <a:srcRect l="12240" t="56617" r="53588" b="5974"/>
          <a:stretch/>
        </p:blipFill>
        <p:spPr>
          <a:xfrm>
            <a:off x="3469278" y="2438399"/>
            <a:ext cx="2406692" cy="1547040"/>
          </a:xfrm>
          <a:prstGeom prst="rect">
            <a:avLst/>
          </a:prstGeom>
          <a:ln>
            <a:solidFill>
              <a:schemeClr val="accent5">
                <a:lumMod val="75000"/>
              </a:schemeClr>
            </a:solidFill>
          </a:ln>
        </p:spPr>
      </p:pic>
      <p:pic>
        <p:nvPicPr>
          <p:cNvPr id="16" name="Afbeelding 15">
            <a:hlinkClick r:id="rId12"/>
            <a:extLst>
              <a:ext uri="{FF2B5EF4-FFF2-40B4-BE49-F238E27FC236}">
                <a16:creationId xmlns:a16="http://schemas.microsoft.com/office/drawing/2014/main" id="{A2268262-23D8-4577-8234-E0DEE306B9C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2878" t="14445" r="35339" b="44074"/>
          <a:stretch/>
        </p:blipFill>
        <p:spPr>
          <a:xfrm>
            <a:off x="762000" y="4451350"/>
            <a:ext cx="2551244" cy="1653463"/>
          </a:xfrm>
          <a:prstGeom prst="rect">
            <a:avLst/>
          </a:prstGeom>
          <a:ln>
            <a:solidFill>
              <a:schemeClr val="accent6">
                <a:lumMod val="75000"/>
              </a:schemeClr>
            </a:solidFill>
          </a:ln>
        </p:spPr>
      </p:pic>
      <p:sp>
        <p:nvSpPr>
          <p:cNvPr id="11" name="Текстово поле 10">
            <a:extLst>
              <a:ext uri="{FF2B5EF4-FFF2-40B4-BE49-F238E27FC236}">
                <a16:creationId xmlns:a16="http://schemas.microsoft.com/office/drawing/2014/main" id="{CFD47B82-20C3-4B36-B0D2-141337BBFA1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330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el-GR" sz="2200" dirty="0"/>
              <a:t>Ασκήσεις</a:t>
            </a:r>
            <a:endParaRPr lang="nl-NL" sz="2200" dirty="0"/>
          </a:p>
          <a:p>
            <a:pPr marL="385763" indent="-385763">
              <a:buFont typeface="+mj-lt"/>
              <a:buAutoNum type="arabicPeriod"/>
            </a:pPr>
            <a:r>
              <a:rPr lang="el-GR" sz="2200" dirty="0"/>
              <a:t>Πώς ξέρω ότι είμαι θυμωμένος;
Τροχός συναισθημάτων – υποδείξεις
Κάνε ένα σχέδιο!
Εντοπίστε το πρόβλημα </a:t>
            </a:r>
            <a:r>
              <a:rPr lang="en-US" sz="1600" dirty="0"/>
              <a:t>(Chimamanda Adichie)</a:t>
            </a:r>
          </a:p>
          <a:p>
            <a:pPr marL="385763" indent="-385763">
              <a:buFont typeface="+mj-lt"/>
              <a:buAutoNum type="arabicPeriod"/>
            </a:pPr>
            <a:r>
              <a:rPr lang="el-GR" sz="2200" dirty="0"/>
              <a:t>Ποιος είμαι;
Αλήθεια ή ψέματα;</a:t>
            </a: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30</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29771" y="278509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normAutofit fontScale="90000"/>
          </a:bodyPr>
          <a:lstStyle/>
          <a:p>
            <a:r>
              <a:rPr lang="el-GR" dirty="0"/>
              <a:t>Ανατροφοδότηση
</a:t>
            </a:r>
            <a:endParaRPr lang="bg-BG" dirty="0"/>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normAutofit fontScale="90000"/>
          </a:bodyPr>
          <a:lstStyle/>
          <a:p>
            <a:r>
              <a:rPr lang="el-GR" dirty="0"/>
              <a:t>Ερώτηση 
</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l-GR" sz="2200" dirty="0"/>
              <a:t>Αντιμετωπίζετε καταστάσεις στις οποίες μπορείτε να εφαρμόσετε αυτά που έχετε μάθει μέχρι στιγμής;
</a:t>
            </a:r>
            <a:endParaRPr lang="en-US" sz="2200"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31</a:t>
            </a:fld>
            <a:endParaRPr lang="en-US"/>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32</a:t>
            </a:fld>
            <a:endParaRPr lang="en-US" dirty="0"/>
          </a:p>
        </p:txBody>
      </p:sp>
      <p:pic>
        <p:nvPicPr>
          <p:cNvPr id="1032" name="Picture 8" descr="Afbeeldingsresultaat voor stickman waving goodby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3810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l-GR" sz="2200" dirty="0"/>
              <a:t>Τι ήταν το πιο ενδιαφέρον για σένα σήμερα;
</a:t>
            </a:r>
            <a:endParaRPr lang="en-US" sz="2200" dirty="0"/>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en-GB" dirty="0"/>
              <a:t>Conclusion</a:t>
            </a:r>
            <a:endParaRPr lang="bg-BG" dirty="0"/>
          </a:p>
        </p:txBody>
      </p:sp>
    </p:spTree>
    <p:extLst>
      <p:ext uri="{BB962C8B-B14F-4D97-AF65-F5344CB8AC3E}">
        <p14:creationId xmlns:p14="http://schemas.microsoft.com/office/powerpoint/2010/main" val="26102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p:txBody>
          <a:bodyPr/>
          <a:lstStyle/>
          <a:p>
            <a:pPr algn="ctr"/>
            <a:r>
              <a:rPr lang="el-GR" dirty="0"/>
              <a:t>Ευχαριστούμε</a:t>
            </a:r>
            <a:r>
              <a:rPr lang="en-US" dirty="0"/>
              <a:t>!</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3F7B9CB-440B-4BF9-B6C3-B766AC38D54A}"/>
              </a:ext>
            </a:extLst>
          </p:cNvPr>
          <p:cNvSpPr>
            <a:spLocks noGrp="1"/>
          </p:cNvSpPr>
          <p:nvPr>
            <p:ph type="sldNum" sz="quarter" idx="12"/>
          </p:nvPr>
        </p:nvSpPr>
        <p:spPr/>
        <p:txBody>
          <a:bodyPr/>
          <a:lstStyle/>
          <a:p>
            <a:fld id="{CB318F78-A315-46C9-8B3F-2431B4397D31}" type="slidenum">
              <a:rPr lang="en-US" smtClean="0"/>
              <a:t>3</a:t>
            </a:fld>
            <a:endParaRPr lang="en-US" dirty="0"/>
          </a:p>
        </p:txBody>
      </p:sp>
      <p:sp>
        <p:nvSpPr>
          <p:cNvPr id="7" name="Rechthoek: afgeronde hoeken 6">
            <a:extLst>
              <a:ext uri="{FF2B5EF4-FFF2-40B4-BE49-F238E27FC236}">
                <a16:creationId xmlns:a16="http://schemas.microsoft.com/office/drawing/2014/main" id="{B1293308-9871-4FB7-8ED2-667012AE2196}"/>
              </a:ext>
            </a:extLst>
          </p:cNvPr>
          <p:cNvSpPr/>
          <p:nvPr/>
        </p:nvSpPr>
        <p:spPr>
          <a:xfrm>
            <a:off x="1366521" y="3708400"/>
            <a:ext cx="152400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a:t>Αίσθημα αδικίας</a:t>
            </a:r>
            <a:endParaRPr lang="en-GB" b="1" dirty="0"/>
          </a:p>
        </p:txBody>
      </p:sp>
      <p:sp>
        <p:nvSpPr>
          <p:cNvPr id="8" name="Rechthoek: afgeronde hoeken 7">
            <a:extLst>
              <a:ext uri="{FF2B5EF4-FFF2-40B4-BE49-F238E27FC236}">
                <a16:creationId xmlns:a16="http://schemas.microsoft.com/office/drawing/2014/main" id="{71E1EDA7-45AE-4108-BCD6-72DFAC21B876}"/>
              </a:ext>
            </a:extLst>
          </p:cNvPr>
          <p:cNvSpPr/>
          <p:nvPr/>
        </p:nvSpPr>
        <p:spPr>
          <a:xfrm>
            <a:off x="6253480" y="3708400"/>
            <a:ext cx="167132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a:t>Ριζοσπαστικοποίηση
</a:t>
            </a:r>
            <a:endParaRPr lang="en-GB" b="1" dirty="0"/>
          </a:p>
        </p:txBody>
      </p:sp>
      <p:sp>
        <p:nvSpPr>
          <p:cNvPr id="9" name="Pijl: rechts 8">
            <a:extLst>
              <a:ext uri="{FF2B5EF4-FFF2-40B4-BE49-F238E27FC236}">
                <a16:creationId xmlns:a16="http://schemas.microsoft.com/office/drawing/2014/main" id="{1EDF9DF3-BE7F-4DC1-A826-076566216259}"/>
              </a:ext>
            </a:extLst>
          </p:cNvPr>
          <p:cNvSpPr/>
          <p:nvPr/>
        </p:nvSpPr>
        <p:spPr>
          <a:xfrm>
            <a:off x="3048000" y="3708400"/>
            <a:ext cx="3048000" cy="75247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000" b="1" dirty="0"/>
              <a:t>Θυμός</a:t>
            </a:r>
            <a:endParaRPr lang="en-GB" sz="2000" b="1" dirty="0"/>
          </a:p>
        </p:txBody>
      </p:sp>
      <p:sp>
        <p:nvSpPr>
          <p:cNvPr id="11" name="Pijl: rechts 10">
            <a:extLst>
              <a:ext uri="{FF2B5EF4-FFF2-40B4-BE49-F238E27FC236}">
                <a16:creationId xmlns:a16="http://schemas.microsoft.com/office/drawing/2014/main" id="{3A6DE0A5-BDB6-43DF-9515-A3440ECAA20B}"/>
              </a:ext>
            </a:extLst>
          </p:cNvPr>
          <p:cNvSpPr/>
          <p:nvPr/>
        </p:nvSpPr>
        <p:spPr>
          <a:xfrm rot="5400000">
            <a:off x="4307840" y="3432174"/>
            <a:ext cx="685801" cy="1524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Pijl: rechts 11">
            <a:extLst>
              <a:ext uri="{FF2B5EF4-FFF2-40B4-BE49-F238E27FC236}">
                <a16:creationId xmlns:a16="http://schemas.microsoft.com/office/drawing/2014/main" id="{6E67A5E7-D5A0-407A-8571-23B3DE1DA5F9}"/>
              </a:ext>
            </a:extLst>
          </p:cNvPr>
          <p:cNvSpPr/>
          <p:nvPr/>
        </p:nvSpPr>
        <p:spPr>
          <a:xfrm rot="16200000">
            <a:off x="4305301" y="4610099"/>
            <a:ext cx="685801" cy="1524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Rechthoek: afgeronde hoeken 12">
            <a:extLst>
              <a:ext uri="{FF2B5EF4-FFF2-40B4-BE49-F238E27FC236}">
                <a16:creationId xmlns:a16="http://schemas.microsoft.com/office/drawing/2014/main" id="{F1D05287-9AF8-4596-93B8-3C40715924C0}"/>
              </a:ext>
            </a:extLst>
          </p:cNvPr>
          <p:cNvSpPr/>
          <p:nvPr/>
        </p:nvSpPr>
        <p:spPr>
          <a:xfrm>
            <a:off x="3581401" y="5083176"/>
            <a:ext cx="2133600" cy="127317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b="1" dirty="0"/>
              <a:t>Ανεπαρκής αυτό -διόρθωση των παρορμήσεων
</a:t>
            </a:r>
            <a:endParaRPr lang="en-GB" b="1" dirty="0"/>
          </a:p>
        </p:txBody>
      </p:sp>
      <p:sp>
        <p:nvSpPr>
          <p:cNvPr id="14" name="Rechthoek: afgeronde hoeken 13">
            <a:extLst>
              <a:ext uri="{FF2B5EF4-FFF2-40B4-BE49-F238E27FC236}">
                <a16:creationId xmlns:a16="http://schemas.microsoft.com/office/drawing/2014/main" id="{AFC94FBB-8B37-4D7B-BCF7-E061BBD26F47}"/>
              </a:ext>
            </a:extLst>
          </p:cNvPr>
          <p:cNvSpPr/>
          <p:nvPr/>
        </p:nvSpPr>
        <p:spPr>
          <a:xfrm>
            <a:off x="3888740" y="2397125"/>
            <a:ext cx="152400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b="1" dirty="0"/>
              <a:t>Ανασφάλεια
</a:t>
            </a:r>
            <a:endParaRPr lang="en-GB" b="1" dirty="0"/>
          </a:p>
        </p:txBody>
      </p:sp>
      <p:sp>
        <p:nvSpPr>
          <p:cNvPr id="4" name="Заглавие 3">
            <a:extLst>
              <a:ext uri="{FF2B5EF4-FFF2-40B4-BE49-F238E27FC236}">
                <a16:creationId xmlns:a16="http://schemas.microsoft.com/office/drawing/2014/main" id="{B1BF98ED-5F3E-42EB-AB41-59949380FD25}"/>
              </a:ext>
            </a:extLst>
          </p:cNvPr>
          <p:cNvSpPr>
            <a:spLocks noGrp="1"/>
          </p:cNvSpPr>
          <p:nvPr>
            <p:ph type="title"/>
          </p:nvPr>
        </p:nvSpPr>
        <p:spPr/>
        <p:txBody>
          <a:bodyPr/>
          <a:lstStyle/>
          <a:p>
            <a:r>
              <a:rPr lang="el-GR" dirty="0"/>
              <a:t>Θυμός</a:t>
            </a:r>
            <a:endParaRPr lang="bg-BG" dirty="0"/>
          </a:p>
        </p:txBody>
      </p:sp>
    </p:spTree>
    <p:extLst>
      <p:ext uri="{BB962C8B-B14F-4D97-AF65-F5344CB8AC3E}">
        <p14:creationId xmlns:p14="http://schemas.microsoft.com/office/powerpoint/2010/main" val="798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Τι σε εντυπωσίασε;
</a:t>
            </a:r>
            <a:endParaRPr lang="nl-NL" dirty="0">
              <a:solidFill>
                <a:schemeClr val="tx1">
                  <a:lumMod val="75000"/>
                  <a:lumOff val="25000"/>
                </a:schemeClr>
              </a:solidFill>
            </a:endParaRP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Συζητήστε σε δυάδες
</a:t>
            </a:r>
            <a:endParaRPr lang="nl-NL" dirty="0">
              <a:solidFill>
                <a:schemeClr val="tx1">
                  <a:lumMod val="75000"/>
                  <a:lumOff val="25000"/>
                </a:schemeClr>
              </a:solidFill>
            </a:endParaRP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Πώς επηρεάζει η οργισμένη αντίδρασή μου τους άλλους; 
</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Πώς αντιδρώ όταν είμαι θυμωμένος; 
</a:t>
            </a:r>
            <a:endParaRPr lang="en-US" dirty="0">
              <a:solidFill>
                <a:schemeClr val="tx1">
                  <a:lumMod val="75000"/>
                  <a:lumOff val="25000"/>
                </a:schemeClr>
              </a:solidFill>
            </a:endParaRP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1177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l-GR" dirty="0">
                <a:solidFill>
                  <a:schemeClr val="tx1">
                    <a:lumMod val="75000"/>
                    <a:lumOff val="25000"/>
                  </a:schemeClr>
                </a:solidFill>
              </a:rPr>
              <a:t>Ποια γεγονότα/άνθρωποι/</a:t>
            </a:r>
            <a:br>
              <a:rPr lang="el-GR" dirty="0">
                <a:solidFill>
                  <a:schemeClr val="tx1">
                    <a:lumMod val="75000"/>
                    <a:lumOff val="25000"/>
                  </a:schemeClr>
                </a:solidFill>
              </a:rPr>
            </a:br>
            <a:r>
              <a:rPr lang="el-GR" dirty="0">
                <a:solidFill>
                  <a:schemeClr val="tx1">
                    <a:lumMod val="75000"/>
                    <a:lumOff val="25000"/>
                  </a:schemeClr>
                </a:solidFill>
              </a:rPr>
              <a:t>μέρη/πράγματα με κάνουν να θυμώνω; 
</a:t>
            </a: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l-GR" dirty="0">
                <a:solidFill>
                  <a:schemeClr val="tx1">
                    <a:lumMod val="75000"/>
                    <a:lumOff val="25000"/>
                  </a:schemeClr>
                </a:solidFill>
              </a:rPr>
              <a:t>Πώς ξέρω ότι είμαι θυμωμένος;
</a:t>
            </a:r>
            <a:endParaRPr lang="en-US"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normAutofit fontScale="90000"/>
          </a:bodyPr>
          <a:lstStyle/>
          <a:p>
            <a:r>
              <a:rPr lang="el-GR" dirty="0"/>
              <a:t>Θυμός: Άσκηση
</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4</a:t>
            </a:fld>
            <a:endParaRPr lang="en-US" dirty="0"/>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el-GR" dirty="0"/>
              <a:t>Θυμός</a:t>
            </a:r>
            <a:endParaRPr lang="en-GB" dirty="0"/>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5</a:t>
            </a:fld>
            <a:endParaRPr lang="en-US" dirty="0"/>
          </a:p>
        </p:txBody>
      </p:sp>
      <p:sp>
        <p:nvSpPr>
          <p:cNvPr id="9" name="Tekstvak 8">
            <a:extLst>
              <a:ext uri="{FF2B5EF4-FFF2-40B4-BE49-F238E27FC236}">
                <a16:creationId xmlns:a16="http://schemas.microsoft.com/office/drawing/2014/main" id="{BA51A5ED-C96A-48B1-945E-654C003B0D37}"/>
              </a:ext>
            </a:extLst>
          </p:cNvPr>
          <p:cNvSpPr txBox="1"/>
          <p:nvPr/>
        </p:nvSpPr>
        <p:spPr>
          <a:xfrm>
            <a:off x="623455" y="2999363"/>
            <a:ext cx="2803960" cy="1877437"/>
          </a:xfrm>
          <a:prstGeom prst="rect">
            <a:avLst/>
          </a:prstGeom>
          <a:noFill/>
        </p:spPr>
        <p:txBody>
          <a:bodyPr wrap="square">
            <a:spAutoFit/>
          </a:bodyPr>
          <a:lstStyle/>
          <a:p>
            <a:endParaRPr lang="en-GB" sz="2000" dirty="0">
              <a:solidFill>
                <a:schemeClr val="tx1">
                  <a:lumMod val="75000"/>
                  <a:lumOff val="25000"/>
                </a:schemeClr>
              </a:solidFill>
            </a:endParaRPr>
          </a:p>
          <a:p>
            <a:r>
              <a:rPr lang="el-GR" sz="2400" dirty="0">
                <a:solidFill>
                  <a:schemeClr val="tx1">
                    <a:lumMod val="75000"/>
                    <a:lumOff val="25000"/>
                  </a:schemeClr>
                </a:solidFill>
              </a:rPr>
              <a:t>Πρωτογενές και δευτερεύον συναίσθημα 
</a:t>
            </a:r>
            <a:endParaRPr lang="en-GB" sz="2400" dirty="0">
              <a:solidFill>
                <a:schemeClr val="tx1">
                  <a:lumMod val="75000"/>
                  <a:lumOff val="25000"/>
                </a:schemeClr>
              </a:solidFill>
            </a:endParaRPr>
          </a:p>
        </p:txBody>
      </p:sp>
      <p:sp>
        <p:nvSpPr>
          <p:cNvPr id="11" name="TextBox 5">
            <a:extLst>
              <a:ext uri="{FF2B5EF4-FFF2-40B4-BE49-F238E27FC236}">
                <a16:creationId xmlns:a16="http://schemas.microsoft.com/office/drawing/2014/main" id="{A067E6DF-EC50-489F-882F-1F372B4D7FCD}"/>
              </a:ext>
            </a:extLst>
          </p:cNvPr>
          <p:cNvSpPr txBox="1"/>
          <p:nvPr/>
        </p:nvSpPr>
        <p:spPr>
          <a:xfrm>
            <a:off x="623455" y="6356349"/>
            <a:ext cx="4992685" cy="246221"/>
          </a:xfrm>
          <a:prstGeom prst="rect">
            <a:avLst/>
          </a:prstGeom>
          <a:noFill/>
        </p:spPr>
        <p:txBody>
          <a:bodyPr wrap="square" rtlCol="0">
            <a:spAutoFit/>
          </a:bodyPr>
          <a:lstStyle/>
          <a:p>
            <a:r>
              <a:rPr lang="nl-NL" sz="10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Source: https://www.gottman.com/blog/the-anger-iceberg/</a:t>
            </a:r>
            <a:endParaRPr lang="en-GB" sz="1000" i="1" dirty="0">
              <a:solidFill>
                <a:schemeClr val="tx1">
                  <a:lumMod val="50000"/>
                  <a:lumOff val="50000"/>
                </a:schemeClr>
              </a:solidFill>
            </a:endParaRPr>
          </a:p>
        </p:txBody>
      </p:sp>
      <p:pic>
        <p:nvPicPr>
          <p:cNvPr id="5" name="Picture 4">
            <a:extLst>
              <a:ext uri="{FF2B5EF4-FFF2-40B4-BE49-F238E27FC236}">
                <a16:creationId xmlns:a16="http://schemas.microsoft.com/office/drawing/2014/main" id="{FEFF33CB-CF9B-45A1-BE5D-AA3C0D608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143000"/>
            <a:ext cx="4724398" cy="5029200"/>
          </a:xfrm>
          <a:prstGeom prst="rect">
            <a:avLst/>
          </a:prstGeom>
        </p:spPr>
      </p:pic>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8512595"/>
              </p:ext>
            </p:extLst>
          </p:nvPr>
        </p:nvGraphicFramePr>
        <p:xfrm>
          <a:off x="685800" y="2279654"/>
          <a:ext cx="7772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6</a:t>
            </a:fld>
            <a:endParaRPr lang="en-US" dirty="0"/>
          </a:p>
        </p:txBody>
      </p:sp>
      <p:pic>
        <p:nvPicPr>
          <p:cNvPr id="3074" name="Picture 2" descr="Afbeeldingsresultaat voor anger"/>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rcRect l="18667" t="2890" r="16592" b="5111"/>
          <a:stretch/>
        </p:blipFill>
        <p:spPr bwMode="auto">
          <a:xfrm>
            <a:off x="3905250" y="3810000"/>
            <a:ext cx="1333500" cy="1263316"/>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лавие 4">
            <a:extLst>
              <a:ext uri="{FF2B5EF4-FFF2-40B4-BE49-F238E27FC236}">
                <a16:creationId xmlns:a16="http://schemas.microsoft.com/office/drawing/2014/main" id="{12854B48-4AD8-4EDD-9A68-F080824B3133}"/>
              </a:ext>
            </a:extLst>
          </p:cNvPr>
          <p:cNvSpPr>
            <a:spLocks noGrp="1"/>
          </p:cNvSpPr>
          <p:nvPr>
            <p:ph type="title"/>
          </p:nvPr>
        </p:nvSpPr>
        <p:spPr/>
        <p:txBody>
          <a:bodyPr/>
          <a:lstStyle/>
          <a:p>
            <a:r>
              <a:rPr lang="el-GR" dirty="0"/>
              <a:t>Θυμός</a:t>
            </a:r>
            <a:endParaRPr lang="bg-BG" dirty="0"/>
          </a:p>
        </p:txBody>
      </p:sp>
    </p:spTree>
    <p:extLst>
      <p:ext uri="{BB962C8B-B14F-4D97-AF65-F5344CB8AC3E}">
        <p14:creationId xmlns:p14="http://schemas.microsoft.com/office/powerpoint/2010/main" val="11174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0B5D36-ACB3-4C4C-A226-384FC7F8BC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92D750-9ADE-4258-94EC-074E4C45A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A0A1A9-0D79-410A-8963-AFC64FD7AD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00B36B-E52A-48C9-A9C6-3C6B25ADAB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3BF36AC-E73E-4A5A-B7C3-CB6F4B2801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2932840799"/>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normAutofit fontScale="90000"/>
          </a:bodyPr>
          <a:lstStyle/>
          <a:p>
            <a:r>
              <a:rPr lang="el-GR" dirty="0"/>
              <a:t>Εργαστήριο για τη διαχείριση θυμού
</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7</a:t>
            </a:fld>
            <a:endParaRPr lang="en-US" dirty="0"/>
          </a:p>
        </p:txBody>
      </p:sp>
    </p:spTree>
    <p:extLst>
      <p:ext uri="{BB962C8B-B14F-4D97-AF65-F5344CB8AC3E}">
        <p14:creationId xmlns:p14="http://schemas.microsoft.com/office/powerpoint/2010/main" val="397777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fontScale="90000"/>
          </a:bodyPr>
          <a:lstStyle/>
          <a:p>
            <a:r>
              <a:rPr lang="el-GR" dirty="0"/>
              <a:t>Διαχείριση θυμού: Άσκηση 1
</a:t>
            </a:r>
            <a:endParaRPr lang="en-GB" dirty="0"/>
          </a:p>
        </p:txBody>
      </p:sp>
      <p:sp>
        <p:nvSpPr>
          <p:cNvPr id="3" name="Текстов контейнер 2">
            <a:extLst>
              <a:ext uri="{FF2B5EF4-FFF2-40B4-BE49-F238E27FC236}">
                <a16:creationId xmlns:a16="http://schemas.microsoft.com/office/drawing/2014/main" id="{8304D1A8-30A8-4354-AB2B-7E96556F3865}"/>
              </a:ext>
            </a:extLst>
          </p:cNvPr>
          <p:cNvSpPr>
            <a:spLocks noGrp="1"/>
          </p:cNvSpPr>
          <p:nvPr>
            <p:ph idx="1"/>
          </p:nvPr>
        </p:nvSpPr>
        <p:spPr>
          <a:xfrm>
            <a:off x="685800" y="2286000"/>
            <a:ext cx="3008311" cy="3733799"/>
          </a:xfrm>
        </p:spPr>
        <p:txBody>
          <a:bodyPr/>
          <a:lstStyle/>
          <a:p>
            <a:pPr marL="0" indent="0">
              <a:buNone/>
            </a:pPr>
            <a:endParaRPr lang="en-GB" sz="2000" b="1" dirty="0">
              <a:solidFill>
                <a:schemeClr val="tx1">
                  <a:lumMod val="75000"/>
                  <a:lumOff val="25000"/>
                </a:schemeClr>
              </a:solidFill>
            </a:endParaRPr>
          </a:p>
          <a:p>
            <a:pPr marL="0" indent="0">
              <a:buNone/>
            </a:pPr>
            <a:r>
              <a:rPr lang="el-GR" sz="2000" b="1" dirty="0"/>
              <a:t>Τροχός συναισθημάτων
</a:t>
            </a:r>
            <a:r>
              <a:rPr lang="en-GB" sz="1050" dirty="0">
                <a:solidFill>
                  <a:schemeClr val="tx1">
                    <a:lumMod val="75000"/>
                    <a:lumOff val="25000"/>
                  </a:schemeClr>
                </a:solidFill>
              </a:rPr>
              <a:t>(Robert </a:t>
            </a:r>
            <a:r>
              <a:rPr lang="en-GB" sz="1050" dirty="0" err="1">
                <a:solidFill>
                  <a:schemeClr val="tx1">
                    <a:lumMod val="75000"/>
                    <a:lumOff val="25000"/>
                  </a:schemeClr>
                </a:solidFill>
              </a:rPr>
              <a:t>Plutchik</a:t>
            </a:r>
            <a:r>
              <a:rPr lang="en-GB" sz="1050" dirty="0">
                <a:solidFill>
                  <a:schemeClr val="tx1">
                    <a:lumMod val="75000"/>
                    <a:lumOff val="25000"/>
                  </a:schemeClr>
                </a:solidFill>
              </a:rPr>
              <a:t>, 1980)</a:t>
            </a:r>
          </a:p>
          <a:p>
            <a:pPr marL="0" indent="0">
              <a:buNone/>
            </a:pPr>
            <a:endParaRPr lang="en-GB" sz="1050" dirty="0">
              <a:solidFill>
                <a:schemeClr val="tx1">
                  <a:lumMod val="75000"/>
                  <a:lumOff val="25000"/>
                </a:schemeClr>
              </a:solidFill>
            </a:endParaRPr>
          </a:p>
          <a:p>
            <a:pPr marL="0" indent="0">
              <a:buNone/>
            </a:pPr>
            <a:r>
              <a:rPr lang="el-GR" sz="2000" dirty="0"/>
              <a:t>Υποδείξεις</a:t>
            </a:r>
            <a:r>
              <a:rPr lang="nl-NL" sz="2000" dirty="0">
                <a:solidFill>
                  <a:schemeClr val="tx1">
                    <a:lumMod val="75000"/>
                    <a:lumOff val="25000"/>
                  </a:schemeClr>
                </a:solidFill>
              </a:rPr>
              <a:t>:</a:t>
            </a:r>
          </a:p>
          <a:p>
            <a:pPr marL="285750" indent="-285750"/>
            <a:r>
              <a:rPr lang="el-GR" sz="2000" dirty="0"/>
              <a:t>Επιλέξτε ένα συναίσθημα από τον τροχό
Εκφράστε το μη λεκτικά, ώστε άλλοι να μπορούν να το αναγνωρίσουν</a:t>
            </a:r>
            <a:endParaRPr lang="bg-BG" sz="200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8</a:t>
            </a:fld>
            <a:endParaRPr lang="en-US" dirty="0"/>
          </a:p>
        </p:txBody>
      </p:sp>
      <p:pic>
        <p:nvPicPr>
          <p:cNvPr id="4" name="Picture 3">
            <a:extLst>
              <a:ext uri="{FF2B5EF4-FFF2-40B4-BE49-F238E27FC236}">
                <a16:creationId xmlns:a16="http://schemas.microsoft.com/office/drawing/2014/main" id="{15B217EE-F452-426A-967A-7CF96C609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4110" y="2133600"/>
            <a:ext cx="4916489" cy="4497324"/>
          </a:xfrm>
          <a:prstGeom prst="rect">
            <a:avLst/>
          </a:prstGeom>
        </p:spPr>
      </p:pic>
    </p:spTree>
    <p:extLst>
      <p:ext uri="{BB962C8B-B14F-4D97-AF65-F5344CB8AC3E}">
        <p14:creationId xmlns:p14="http://schemas.microsoft.com/office/powerpoint/2010/main" val="39306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7853</TotalTime>
  <Words>6649</Words>
  <Application>Microsoft Office PowerPoint</Application>
  <PresentationFormat>On-screen Show (4:3)</PresentationFormat>
  <Paragraphs>486</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Avenir Roman</vt:lpstr>
      <vt:lpstr>Calibri</vt:lpstr>
      <vt:lpstr>Symbol</vt:lpstr>
      <vt:lpstr>Verdana</vt:lpstr>
      <vt:lpstr>Office Theme</vt:lpstr>
      <vt:lpstr>Εκπαίδευση Εκπαιδευτών 17/3/2021 KE.ME.A.</vt:lpstr>
      <vt:lpstr>PowerPoint Presentation</vt:lpstr>
      <vt:lpstr>Πρόγραμμα (Ημέρα 2η)</vt:lpstr>
      <vt:lpstr>Θυμός</vt:lpstr>
      <vt:lpstr>Θυμός: Άσκηση
</vt:lpstr>
      <vt:lpstr>Θυμός</vt:lpstr>
      <vt:lpstr>Θυμός</vt:lpstr>
      <vt:lpstr>Εργαστήριο για τη διαχείριση θυμού
</vt:lpstr>
      <vt:lpstr>Διαχείριση θυμού: Άσκηση 1
</vt:lpstr>
      <vt:lpstr>Διαχείριση θυμού: Άσκηση 1
</vt:lpstr>
      <vt:lpstr>Διαχείριση θυμού: Άσκηση 2
</vt:lpstr>
      <vt:lpstr>Διαχείριση θυμού: Άσκηση 2
</vt:lpstr>
      <vt:lpstr>PowerPoint Presentation</vt:lpstr>
      <vt:lpstr>Αφήγηση και ταυτότητα
</vt:lpstr>
      <vt:lpstr>Αφηγήσεις και ταυτότητα
</vt:lpstr>
      <vt:lpstr>Αφηγήσεις και ταυτότητα
</vt:lpstr>
      <vt:lpstr>Εργαστήριο για τις αφηγήσεις και την ταυτότητα
</vt:lpstr>
      <vt:lpstr>Αφηγήσεις και ταυτότητα: Άσκηση 
</vt:lpstr>
      <vt:lpstr>Αφηγήσεις και ταυτότητα: Άσκηση
</vt:lpstr>
      <vt:lpstr>Αφηγήσεις και ταυτότητα: Άσκηση 
</vt:lpstr>
      <vt:lpstr>Αφηγήσεις και ταυτότητα: Άσκηση 
</vt:lpstr>
      <vt:lpstr>Τοξικές αφηγήσεις
</vt:lpstr>
      <vt:lpstr>Αφηγήσεις και ταυτότητα: Άσκηση 2
</vt:lpstr>
      <vt:lpstr>Διάλογος και προσομοίωση
</vt:lpstr>
      <vt:lpstr>Εργαστήριο για τον Διάλογο και Προσομοίωση
</vt:lpstr>
      <vt:lpstr>Το μεσαίο έδαφος
</vt:lpstr>
      <vt:lpstr>Διάλογος και Προσομοίωση: Άσκηση 1</vt:lpstr>
      <vt:lpstr>Συζήτηση και προσομοίωση: Άσκηση 1
</vt:lpstr>
      <vt:lpstr>Καλές Πρακτικές</vt:lpstr>
      <vt:lpstr>Καλές πρακτικές</vt:lpstr>
      <vt:lpstr>Ανατροφοδότηση
</vt:lpstr>
      <vt:lpstr>Ερώτηση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Andrianna Retzepi</cp:lastModifiedBy>
  <cp:revision>164</cp:revision>
  <cp:lastPrinted>2021-03-17T13:22:34Z</cp:lastPrinted>
  <dcterms:created xsi:type="dcterms:W3CDTF">2019-01-04T14:31:26Z</dcterms:created>
  <dcterms:modified xsi:type="dcterms:W3CDTF">2021-08-27T12:47:34Z</dcterms:modified>
</cp:coreProperties>
</file>