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0"/>
  </p:notesMasterIdLst>
  <p:handoutMasterIdLst>
    <p:handoutMasterId r:id="rId41"/>
  </p:handoutMasterIdLst>
  <p:sldIdLst>
    <p:sldId id="471" r:id="rId2"/>
    <p:sldId id="510" r:id="rId3"/>
    <p:sldId id="473" r:id="rId4"/>
    <p:sldId id="474" r:id="rId5"/>
    <p:sldId id="475" r:id="rId6"/>
    <p:sldId id="476" r:id="rId7"/>
    <p:sldId id="477" r:id="rId8"/>
    <p:sldId id="478" r:id="rId9"/>
    <p:sldId id="479" r:id="rId10"/>
    <p:sldId id="480" r:id="rId11"/>
    <p:sldId id="481" r:id="rId12"/>
    <p:sldId id="482" r:id="rId13"/>
    <p:sldId id="483"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496" r:id="rId27"/>
    <p:sldId id="497" r:id="rId28"/>
    <p:sldId id="498" r:id="rId29"/>
    <p:sldId id="499" r:id="rId30"/>
    <p:sldId id="500" r:id="rId31"/>
    <p:sldId id="501" r:id="rId32"/>
    <p:sldId id="502" r:id="rId33"/>
    <p:sldId id="503" r:id="rId34"/>
    <p:sldId id="504" r:id="rId35"/>
    <p:sldId id="505" r:id="rId36"/>
    <p:sldId id="506" r:id="rId37"/>
    <p:sldId id="507" r:id="rId38"/>
    <p:sldId id="50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6600"/>
    <a:srgbClr val="CC3399"/>
    <a:srgbClr val="F9A307"/>
    <a:srgbClr val="0BA7DF"/>
    <a:srgbClr val="084092"/>
    <a:srgbClr val="006600"/>
    <a:srgbClr val="0770B1"/>
    <a:srgbClr val="26687C"/>
    <a:srgbClr val="EB9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289" autoAdjust="0"/>
  </p:normalViewPr>
  <p:slideViewPr>
    <p:cSldViewPr>
      <p:cViewPr varScale="1">
        <p:scale>
          <a:sx n="66" d="100"/>
          <a:sy n="66" d="100"/>
        </p:scale>
        <p:origin x="2748"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n-US" dirty="0"/>
            <a:t>7 </a:t>
          </a:r>
          <a:r>
            <a:rPr lang="ro-RO" dirty="0" smtClean="0"/>
            <a:t>ateliere</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o-RO" dirty="0" smtClean="0"/>
            <a:t>Capacitate individuală de răspuns </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Coaching </a:t>
          </a:r>
          <a:r>
            <a:rPr lang="ro-RO" dirty="0" smtClean="0"/>
            <a:t>și </a:t>
          </a:r>
          <a:r>
            <a:rPr lang="en-US" dirty="0" smtClean="0"/>
            <a:t>parenting</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o-RO" dirty="0" smtClean="0"/>
            <a:t>Gândire critică</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o-RO" dirty="0" smtClean="0"/>
            <a:t>Creșterea capacității de răspuns a comunității</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ro-RO" dirty="0" smtClean="0"/>
            <a:t>Răspunsul statului </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o-RO" dirty="0" smtClean="0"/>
            <a:t>Gestionarea furiei </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o-RO" dirty="0" smtClean="0"/>
            <a:t>Narațiuni și identitate </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o-RO" dirty="0" smtClean="0"/>
            <a:t>Deznatere și simulare</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o-RO" dirty="0" smtClean="0"/>
            <a:t>Managementul conflictului</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ro-RO" dirty="0" smtClean="0"/>
            <a:t>Răspunsul proporțional al statului</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t>
        <a:bodyPr/>
        <a:lstStyle/>
        <a:p>
          <a:endParaRPr lang="en-US"/>
        </a:p>
      </dgm:t>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t>
        <a:bodyPr/>
        <a:lstStyle/>
        <a:p>
          <a:endParaRPr lang="en-US"/>
        </a:p>
      </dgm:t>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t>
        <a:bodyPr/>
        <a:lstStyle/>
        <a:p>
          <a:endParaRPr lang="en-US"/>
        </a:p>
      </dgm:t>
    </dgm:pt>
    <dgm:pt modelId="{A6D1CF04-4F28-42B2-A1B0-1E62E20462A1}" type="pres">
      <dgm:prSet presAssocID="{B5CF837E-6209-478F-821D-AD64B7DB5A1B}" presName="connTx" presStyleLbl="parChTrans1D2" presStyleIdx="0" presStyleCnt="3"/>
      <dgm:spPr/>
      <dgm:t>
        <a:bodyPr/>
        <a:lstStyle/>
        <a:p>
          <a:endParaRPr lang="en-US"/>
        </a:p>
      </dgm:t>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t>
        <a:bodyPr/>
        <a:lstStyle/>
        <a:p>
          <a:endParaRPr lang="en-US"/>
        </a:p>
      </dgm:t>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t>
        <a:bodyPr/>
        <a:lstStyle/>
        <a:p>
          <a:endParaRPr lang="en-US"/>
        </a:p>
      </dgm:t>
    </dgm:pt>
    <dgm:pt modelId="{64A5BD6B-4D0F-421B-86EC-44853CD5BEDC}" type="pres">
      <dgm:prSet presAssocID="{BB19E469-E94A-4068-987F-72537B5F4E6D}" presName="connTx" presStyleLbl="parChTrans1D3" presStyleIdx="0" presStyleCnt="7"/>
      <dgm:spPr/>
      <dgm:t>
        <a:bodyPr/>
        <a:lstStyle/>
        <a:p>
          <a:endParaRPr lang="en-US"/>
        </a:p>
      </dgm:t>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t>
        <a:bodyPr/>
        <a:lstStyle/>
        <a:p>
          <a:endParaRPr lang="en-US"/>
        </a:p>
      </dgm:t>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t>
        <a:bodyPr/>
        <a:lstStyle/>
        <a:p>
          <a:endParaRPr lang="en-US"/>
        </a:p>
      </dgm:t>
    </dgm:pt>
    <dgm:pt modelId="{17BB76E0-2297-45CD-B521-CAD7AAEAF906}" type="pres">
      <dgm:prSet presAssocID="{5354FDFA-52C1-4D5E-81A9-86DD5BDC258F}" presName="connTx" presStyleLbl="parChTrans1D3" presStyleIdx="1" presStyleCnt="7"/>
      <dgm:spPr/>
      <dgm:t>
        <a:bodyPr/>
        <a:lstStyle/>
        <a:p>
          <a:endParaRPr lang="en-US"/>
        </a:p>
      </dgm:t>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t>
        <a:bodyPr/>
        <a:lstStyle/>
        <a:p>
          <a:endParaRPr lang="en-US"/>
        </a:p>
      </dgm:t>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t>
        <a:bodyPr/>
        <a:lstStyle/>
        <a:p>
          <a:endParaRPr lang="en-US"/>
        </a:p>
      </dgm:t>
    </dgm:pt>
    <dgm:pt modelId="{AB417B95-7893-4EC8-A796-698C9484FF10}" type="pres">
      <dgm:prSet presAssocID="{CFA07B40-0A76-4EEF-935E-0B9A5F64831F}" presName="connTx" presStyleLbl="parChTrans1D3" presStyleIdx="2" presStyleCnt="7"/>
      <dgm:spPr/>
      <dgm:t>
        <a:bodyPr/>
        <a:lstStyle/>
        <a:p>
          <a:endParaRPr lang="en-US"/>
        </a:p>
      </dgm:t>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t>
        <a:bodyPr/>
        <a:lstStyle/>
        <a:p>
          <a:endParaRPr lang="en-US"/>
        </a:p>
      </dgm:t>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t>
        <a:bodyPr/>
        <a:lstStyle/>
        <a:p>
          <a:endParaRPr lang="en-US"/>
        </a:p>
      </dgm:t>
    </dgm:pt>
    <dgm:pt modelId="{A859700E-6CFA-4AC1-B226-0F27D900925B}" type="pres">
      <dgm:prSet presAssocID="{BC4EC194-9265-428A-9048-D28D99F7F0EE}" presName="connTx" presStyleLbl="parChTrans1D2" presStyleIdx="1" presStyleCnt="3"/>
      <dgm:spPr/>
      <dgm:t>
        <a:bodyPr/>
        <a:lstStyle/>
        <a:p>
          <a:endParaRPr lang="en-US"/>
        </a:p>
      </dgm:t>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t>
        <a:bodyPr/>
        <a:lstStyle/>
        <a:p>
          <a:endParaRPr lang="en-US"/>
        </a:p>
      </dgm:t>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t>
        <a:bodyPr/>
        <a:lstStyle/>
        <a:p>
          <a:endParaRPr lang="en-US"/>
        </a:p>
      </dgm:t>
    </dgm:pt>
    <dgm:pt modelId="{6C3DD16C-B924-461A-BFB7-1FAF7FEA21EE}" type="pres">
      <dgm:prSet presAssocID="{14D6DE97-6EA6-4AD1-88E9-2B619A6861A6}" presName="connTx" presStyleLbl="parChTrans1D3" presStyleIdx="3" presStyleCnt="7"/>
      <dgm:spPr/>
      <dgm:t>
        <a:bodyPr/>
        <a:lstStyle/>
        <a:p>
          <a:endParaRPr lang="en-US"/>
        </a:p>
      </dgm:t>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t>
        <a:bodyPr/>
        <a:lstStyle/>
        <a:p>
          <a:endParaRPr lang="en-US"/>
        </a:p>
      </dgm:t>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t>
        <a:bodyPr/>
        <a:lstStyle/>
        <a:p>
          <a:endParaRPr lang="en-US"/>
        </a:p>
      </dgm:t>
    </dgm:pt>
    <dgm:pt modelId="{98851BC1-B396-4747-B666-E8A22B3548E5}" type="pres">
      <dgm:prSet presAssocID="{379192E5-61A0-4A64-B468-CD4B9AD57720}" presName="connTx" presStyleLbl="parChTrans1D3" presStyleIdx="4" presStyleCnt="7"/>
      <dgm:spPr/>
      <dgm:t>
        <a:bodyPr/>
        <a:lstStyle/>
        <a:p>
          <a:endParaRPr lang="en-US"/>
        </a:p>
      </dgm:t>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t>
        <a:bodyPr/>
        <a:lstStyle/>
        <a:p>
          <a:endParaRPr lang="en-US"/>
        </a:p>
      </dgm:t>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t>
        <a:bodyPr/>
        <a:lstStyle/>
        <a:p>
          <a:endParaRPr lang="en-US"/>
        </a:p>
      </dgm:t>
    </dgm:pt>
    <dgm:pt modelId="{43958A74-EC84-49C7-B13D-DA8EC7EAE9A4}" type="pres">
      <dgm:prSet presAssocID="{EBBAAE07-4105-4D1E-9450-784A749575FD}" presName="connTx" presStyleLbl="parChTrans1D3" presStyleIdx="5" presStyleCnt="7"/>
      <dgm:spPr/>
      <dgm:t>
        <a:bodyPr/>
        <a:lstStyle/>
        <a:p>
          <a:endParaRPr lang="en-US"/>
        </a:p>
      </dgm:t>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t>
        <a:bodyPr/>
        <a:lstStyle/>
        <a:p>
          <a:endParaRPr lang="en-US"/>
        </a:p>
      </dgm:t>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t>
        <a:bodyPr/>
        <a:lstStyle/>
        <a:p>
          <a:endParaRPr lang="en-US"/>
        </a:p>
      </dgm:t>
    </dgm:pt>
    <dgm:pt modelId="{BB183768-5AE9-439B-B6D9-993AB5521A28}" type="pres">
      <dgm:prSet presAssocID="{89B24F05-2335-4029-B3E2-2240874102AE}" presName="connTx" presStyleLbl="parChTrans1D2" presStyleIdx="2" presStyleCnt="3"/>
      <dgm:spPr/>
      <dgm:t>
        <a:bodyPr/>
        <a:lstStyle/>
        <a:p>
          <a:endParaRPr lang="en-US"/>
        </a:p>
      </dgm:t>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t>
        <a:bodyPr/>
        <a:lstStyle/>
        <a:p>
          <a:endParaRPr lang="en-US"/>
        </a:p>
      </dgm:t>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t>
        <a:bodyPr/>
        <a:lstStyle/>
        <a:p>
          <a:endParaRPr lang="en-US"/>
        </a:p>
      </dgm:t>
    </dgm:pt>
    <dgm:pt modelId="{57ACF63F-781E-481B-A73E-0AE3C1E06B6C}" type="pres">
      <dgm:prSet presAssocID="{1157283B-11A0-4E51-A396-6E89AC9314EC}" presName="connTx" presStyleLbl="parChTrans1D3" presStyleIdx="6" presStyleCnt="7"/>
      <dgm:spPr/>
      <dgm:t>
        <a:bodyPr/>
        <a:lstStyle/>
        <a:p>
          <a:endParaRPr lang="en-US"/>
        </a:p>
      </dgm:t>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t>
        <a:bodyPr/>
        <a:lstStyle/>
        <a:p>
          <a:endParaRPr lang="en-US"/>
        </a:p>
      </dgm:t>
    </dgm:pt>
    <dgm:pt modelId="{0B4907A7-6BB2-4138-BC5A-71143E6DA44C}" type="pres">
      <dgm:prSet presAssocID="{70AD3DE8-C3E7-4DA4-9DD2-28C856F61735}" presName="level3hierChild" presStyleCnt="0"/>
      <dgm:spPr/>
    </dgm:pt>
  </dgm:ptLst>
  <dgm:cxnLst>
    <dgm:cxn modelId="{79ECDF70-33B7-4B42-B730-FB4CF692F1FE}" type="presOf" srcId="{BB19E469-E94A-4068-987F-72537B5F4E6D}" destId="{64A5BD6B-4D0F-421B-86EC-44853CD5BEDC}" srcOrd="1" destOrd="0" presId="urn:microsoft.com/office/officeart/2005/8/layout/hierarchy2"/>
    <dgm:cxn modelId="{98744361-4389-439D-A7BA-0D71898712EC}" type="presOf" srcId="{1157283B-11A0-4E51-A396-6E89AC9314EC}" destId="{64C35001-29B9-4060-BC13-7C9FFE36CF79}" srcOrd="0" destOrd="0" presId="urn:microsoft.com/office/officeart/2005/8/layout/hierarchy2"/>
    <dgm:cxn modelId="{6BCC8479-A1B5-427C-9CCA-6AD5F444A21C}" type="presOf" srcId="{1157283B-11A0-4E51-A396-6E89AC9314EC}" destId="{57ACF63F-781E-481B-A73E-0AE3C1E06B6C}" srcOrd="1" destOrd="0" presId="urn:microsoft.com/office/officeart/2005/8/layout/hierarchy2"/>
    <dgm:cxn modelId="{4F24C842-92D7-4B84-9CCD-99D06BE22FE1}" type="presOf" srcId="{32C88652-3E9B-4DE4-801A-CB6156919216}" destId="{753C46A5-89DF-4099-9DAB-73E019B97C54}" srcOrd="0" destOrd="0" presId="urn:microsoft.com/office/officeart/2005/8/layout/hierarchy2"/>
    <dgm:cxn modelId="{D2C23FBD-80AF-474B-9A53-297A2D0B1AE5}" type="presOf" srcId="{FAD44CEE-8D1B-4297-A050-B08635A8E238}" destId="{0CA94541-B13B-4BCC-8ED0-E8459C0CD0E5}"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6DFB85E6-D767-4E1C-84A5-351A25D8277F}" srcId="{A53A0010-F5D8-47BA-AFC4-0B143B3500FD}" destId="{2FA50617-274B-4A05-A624-9EF6FBF155D6}" srcOrd="1" destOrd="0" parTransId="{379192E5-61A0-4A64-B468-CD4B9AD57720}" sibTransId="{A059176A-EB26-409E-8B08-6BFB16D5062A}"/>
    <dgm:cxn modelId="{C69D8305-B5B2-45ED-820C-EED476FEE542}" type="presOf" srcId="{379192E5-61A0-4A64-B468-CD4B9AD57720}" destId="{98851BC1-B396-4747-B666-E8A22B3548E5}" srcOrd="1"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CEA9DB30-73D2-466B-A222-70337BF9CAD2}" type="presOf" srcId="{40A2E41F-ABE3-4D51-B18A-5C56588AD171}" destId="{5C81EBB6-5A17-474F-A68A-EB8EFE691F92}" srcOrd="0" destOrd="0" presId="urn:microsoft.com/office/officeart/2005/8/layout/hierarchy2"/>
    <dgm:cxn modelId="{05B7204D-F071-476B-833D-5F6491FE521F}" type="presOf" srcId="{CFA07B40-0A76-4EEF-935E-0B9A5F64831F}" destId="{AB417B95-7893-4EC8-A796-698C9484FF10}" srcOrd="1" destOrd="0" presId="urn:microsoft.com/office/officeart/2005/8/layout/hierarchy2"/>
    <dgm:cxn modelId="{AD31A67D-370E-4AC1-A7E6-B2C9ACBFE726}" type="presOf" srcId="{BB19E469-E94A-4068-987F-72537B5F4E6D}" destId="{D5EE364E-275D-4E10-ADF3-8B92DDD75254}" srcOrd="0"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6DFCFA65-AE3E-4E90-9423-C868A1F4F046}" type="presOf" srcId="{80EEC1A8-51C1-4D51-84DB-A0047B049F42}" destId="{A780A850-4A1D-47E8-AFBC-DFB0A5E780B6}" srcOrd="0" destOrd="0" presId="urn:microsoft.com/office/officeart/2005/8/layout/hierarchy2"/>
    <dgm:cxn modelId="{FCA6B282-9574-4963-A140-E983DDDC5BF0}" type="presOf" srcId="{70AD3DE8-C3E7-4DA4-9DD2-28C856F61735}" destId="{21AB9225-2FA2-46FF-BEB7-61CEFE61718C}" srcOrd="0" destOrd="0" presId="urn:microsoft.com/office/officeart/2005/8/layout/hierarchy2"/>
    <dgm:cxn modelId="{3423CFBE-CD7E-46E2-AD47-AD999466418A}" type="presOf" srcId="{EBBAAE07-4105-4D1E-9450-784A749575FD}" destId="{43958A74-EC84-49C7-B13D-DA8EC7EAE9A4}"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90506768-F10F-49F3-9433-F4709B2846B4}" srcId="{80EEC1A8-51C1-4D51-84DB-A0047B049F42}" destId="{6200A963-3DB9-4596-9872-09A02463DD2B}" srcOrd="0" destOrd="0" parTransId="{67B047AC-5AE9-4250-9D9D-D73FBAE422FB}" sibTransId="{454B882B-B4B3-4397-B241-18A1CBB645F5}"/>
    <dgm:cxn modelId="{C4C0C65E-4E1B-4375-8187-5CE7B5BC02F2}" srcId="{6200A963-3DB9-4596-9872-09A02463DD2B}" destId="{FAD44CEE-8D1B-4297-A050-B08635A8E238}" srcOrd="2" destOrd="0" parTransId="{89B24F05-2335-4029-B3E2-2240874102AE}" sibTransId="{69415AC5-28F2-4AF2-A1BA-837FD53BA55F}"/>
    <dgm:cxn modelId="{76DD1A95-BD0D-44B2-A67C-7E984DA4D8DC}" srcId="{09F9ABEF-B2BF-4A07-8BE5-90EA9C05A4EB}" destId="{AC4F34C2-CEE4-4B47-AA9F-42894A27C7E1}" srcOrd="1" destOrd="0" parTransId="{5354FDFA-52C1-4D5E-81A9-86DD5BDC258F}" sibTransId="{4C331381-3932-43CD-A9F0-AFE94B49D441}"/>
    <dgm:cxn modelId="{D9EC8FA0-6708-46DF-8CC1-024323211473}" type="presOf" srcId="{B5CF837E-6209-478F-821D-AD64B7DB5A1B}" destId="{A6D1CF04-4F28-42B2-A1B0-1E62E20462A1}" srcOrd="1" destOrd="0" presId="urn:microsoft.com/office/officeart/2005/8/layout/hierarchy2"/>
    <dgm:cxn modelId="{DB367D17-CF58-469E-B2CC-1E99C6EC46C6}" type="presOf" srcId="{8C9D3A07-DD02-49C1-90C1-CE0B6AD9C020}" destId="{209AC506-7A06-4C43-907C-539674530672}" srcOrd="0" destOrd="0" presId="urn:microsoft.com/office/officeart/2005/8/layout/hierarchy2"/>
    <dgm:cxn modelId="{24173FCC-24E7-44B1-93F0-AD63FC78A0CC}" type="presOf" srcId="{BC4EC194-9265-428A-9048-D28D99F7F0EE}" destId="{A859700E-6CFA-4AC1-B226-0F27D900925B}" srcOrd="1"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FDA60C18-54F9-4E11-9476-68B2BDA9287F}" type="presOf" srcId="{379192E5-61A0-4A64-B468-CD4B9AD57720}" destId="{BC6E53BC-3EB5-44A9-A6AF-787968648BA4}" srcOrd="0" destOrd="0" presId="urn:microsoft.com/office/officeart/2005/8/layout/hierarchy2"/>
    <dgm:cxn modelId="{A54A9164-2BD1-43B1-9C15-F8E1E31B9CA4}" type="presOf" srcId="{09F9ABEF-B2BF-4A07-8BE5-90EA9C05A4EB}" destId="{31B1D687-11EC-48F1-83F7-68AF7C6C3A63}" srcOrd="0" destOrd="0" presId="urn:microsoft.com/office/officeart/2005/8/layout/hierarchy2"/>
    <dgm:cxn modelId="{837A038E-51FE-48F5-B642-47734636AB15}" type="presOf" srcId="{AC4F34C2-CEE4-4B47-AA9F-42894A27C7E1}" destId="{5CCF7575-E76C-4274-96CA-76B0A01B8BF2}" srcOrd="0" destOrd="0" presId="urn:microsoft.com/office/officeart/2005/8/layout/hierarchy2"/>
    <dgm:cxn modelId="{2D4C682D-F7AB-4936-BA1D-712CB099AA2D}" type="presOf" srcId="{EBBAAE07-4105-4D1E-9450-784A749575FD}" destId="{6552871A-9F2C-40C6-BB3A-1D6F227DF39D}" srcOrd="0" destOrd="0" presId="urn:microsoft.com/office/officeart/2005/8/layout/hierarchy2"/>
    <dgm:cxn modelId="{B4A1A8A2-2C3F-4860-AE85-9280377DC662}" type="presOf" srcId="{B5CF837E-6209-478F-821D-AD64B7DB5A1B}" destId="{32B24CF6-D12B-4548-952E-6BF534F65B84}" srcOrd="0" destOrd="0" presId="urn:microsoft.com/office/officeart/2005/8/layout/hierarchy2"/>
    <dgm:cxn modelId="{90D68D7D-F82C-4DBF-AB99-489E25C1B429}" type="presOf" srcId="{14D6DE97-6EA6-4AD1-88E9-2B619A6861A6}" destId="{6C3DD16C-B924-461A-BFB7-1FAF7FEA21EE}" srcOrd="1" destOrd="0" presId="urn:microsoft.com/office/officeart/2005/8/layout/hierarchy2"/>
    <dgm:cxn modelId="{200D2FC1-D900-4BB9-9318-6C4DCBD93781}" type="presOf" srcId="{CFA07B40-0A76-4EEF-935E-0B9A5F64831F}" destId="{5F11B917-DEF9-4C42-B1A3-E2AE88CA3AC1}" srcOrd="0" destOrd="0" presId="urn:microsoft.com/office/officeart/2005/8/layout/hierarchy2"/>
    <dgm:cxn modelId="{185E8F06-4D5C-4E64-B5B7-1DDD2688C687}" type="presOf" srcId="{89B24F05-2335-4029-B3E2-2240874102AE}" destId="{DCFDD876-4638-494D-B622-8005193ED59B}" srcOrd="0"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9D8AE80-50B2-43BB-ABC4-82DDAE79D83A}" srcId="{6200A963-3DB9-4596-9872-09A02463DD2B}" destId="{09F9ABEF-B2BF-4A07-8BE5-90EA9C05A4EB}" srcOrd="0" destOrd="0" parTransId="{B5CF837E-6209-478F-821D-AD64B7DB5A1B}" sibTransId="{154EDBDF-281A-4167-87B4-8F17F0FBD233}"/>
    <dgm:cxn modelId="{673A75FC-FC67-49D2-A7AE-FA9A3F066DD0}" type="presOf" srcId="{14D6DE97-6EA6-4AD1-88E9-2B619A6861A6}" destId="{624F5E0E-144C-40C5-B6A9-809064F2A67D}" srcOrd="0" destOrd="0" presId="urn:microsoft.com/office/officeart/2005/8/layout/hierarchy2"/>
    <dgm:cxn modelId="{06DD9D8E-CA48-4896-BAB1-8480C4485E6C}" type="presOf" srcId="{5354FDFA-52C1-4D5E-81A9-86DD5BDC258F}" destId="{6B4CC6B1-0051-4F59-B753-D5C0D40DB04F}" srcOrd="0" destOrd="0" presId="urn:microsoft.com/office/officeart/2005/8/layout/hierarchy2"/>
    <dgm:cxn modelId="{DD520AE9-4045-4BF6-97C8-24DA2F43C818}" type="presOf" srcId="{89B24F05-2335-4029-B3E2-2240874102AE}" destId="{BB183768-5AE9-439B-B6D9-993AB5521A28}" srcOrd="1" destOrd="0" presId="urn:microsoft.com/office/officeart/2005/8/layout/hierarchy2"/>
    <dgm:cxn modelId="{9000A7DF-E9C4-4FA4-8D48-8F0E6AE3D809}" type="presOf" srcId="{BC4EC194-9265-428A-9048-D28D99F7F0EE}" destId="{806929F4-30CE-4606-A54C-81E6598712E2}" srcOrd="0" destOrd="0" presId="urn:microsoft.com/office/officeart/2005/8/layout/hierarchy2"/>
    <dgm:cxn modelId="{4B730940-585A-47A6-8593-C8AAF28D61DE}" type="presOf" srcId="{6200A963-3DB9-4596-9872-09A02463DD2B}" destId="{92E04C62-F893-4AA2-B475-4EA6A44263F3}" srcOrd="0" destOrd="0" presId="urn:microsoft.com/office/officeart/2005/8/layout/hierarchy2"/>
    <dgm:cxn modelId="{434E920C-C2E2-49E9-8BF8-CC3ED087B753}" type="presOf" srcId="{5354FDFA-52C1-4D5E-81A9-86DD5BDC258F}" destId="{17BB76E0-2297-45CD-B521-CAD7AAEAF906}" srcOrd="1" destOrd="0" presId="urn:microsoft.com/office/officeart/2005/8/layout/hierarchy2"/>
    <dgm:cxn modelId="{9BACED39-ACD7-4292-9B6A-D0B9DADC9EE9}" type="presOf" srcId="{A53A0010-F5D8-47BA-AFC4-0B143B3500FD}" destId="{AB7CE315-A47D-484E-AF74-16B54A879364}" srcOrd="0" destOrd="0" presId="urn:microsoft.com/office/officeart/2005/8/layout/hierarchy2"/>
    <dgm:cxn modelId="{D85C8C9B-956B-4CF1-8347-B8A76FF69BBB}" type="presOf" srcId="{E206CC4B-3BBF-46E4-9A4B-DEC67CDB2521}" destId="{44220A00-6C43-4BC2-9B75-92EED113ADB5}" srcOrd="0" destOrd="0" presId="urn:microsoft.com/office/officeart/2005/8/layout/hierarchy2"/>
    <dgm:cxn modelId="{E5E06F25-6AC3-4B8B-B2C4-2539D2BDE504}" type="presOf" srcId="{2FA50617-274B-4A05-A624-9EF6FBF155D6}" destId="{C92CC2BD-95BA-4A46-A0BD-FCBDDAFCF77D}" srcOrd="0" destOrd="0" presId="urn:microsoft.com/office/officeart/2005/8/layout/hierarchy2"/>
    <dgm:cxn modelId="{D95FE5D8-4CC1-40F4-8F73-AF37D039007E}" type="presParOf" srcId="{A780A850-4A1D-47E8-AFBC-DFB0A5E780B6}" destId="{F7FBBCE9-33C1-4816-A643-D33BB77E44F9}" srcOrd="0" destOrd="0" presId="urn:microsoft.com/office/officeart/2005/8/layout/hierarchy2"/>
    <dgm:cxn modelId="{C15A7CA0-E45A-431F-9F97-1F4AF190B553}" type="presParOf" srcId="{F7FBBCE9-33C1-4816-A643-D33BB77E44F9}" destId="{92E04C62-F893-4AA2-B475-4EA6A44263F3}" srcOrd="0" destOrd="0" presId="urn:microsoft.com/office/officeart/2005/8/layout/hierarchy2"/>
    <dgm:cxn modelId="{6364D94D-3D7F-43A5-8810-3C55D4953DB5}" type="presParOf" srcId="{F7FBBCE9-33C1-4816-A643-D33BB77E44F9}" destId="{69089578-35F6-4EBA-83C1-38E8FCD0118D}" srcOrd="1" destOrd="0" presId="urn:microsoft.com/office/officeart/2005/8/layout/hierarchy2"/>
    <dgm:cxn modelId="{E1FE75AC-84CB-4C1C-A828-3B48FB7CD11D}" type="presParOf" srcId="{69089578-35F6-4EBA-83C1-38E8FCD0118D}" destId="{32B24CF6-D12B-4548-952E-6BF534F65B84}" srcOrd="0" destOrd="0" presId="urn:microsoft.com/office/officeart/2005/8/layout/hierarchy2"/>
    <dgm:cxn modelId="{CB3DFEB8-6C16-4A33-A59C-22F19A2A9511}" type="presParOf" srcId="{32B24CF6-D12B-4548-952E-6BF534F65B84}" destId="{A6D1CF04-4F28-42B2-A1B0-1E62E20462A1}" srcOrd="0" destOrd="0" presId="urn:microsoft.com/office/officeart/2005/8/layout/hierarchy2"/>
    <dgm:cxn modelId="{D1FC3C03-B64C-4B8D-88EC-E3EECAD3BBEF}" type="presParOf" srcId="{69089578-35F6-4EBA-83C1-38E8FCD0118D}" destId="{C3B19BE8-71CA-49AB-82E0-2BBDD527B3EE}" srcOrd="1" destOrd="0" presId="urn:microsoft.com/office/officeart/2005/8/layout/hierarchy2"/>
    <dgm:cxn modelId="{0837E83A-9EAF-4B83-8751-EF1B44870CE0}" type="presParOf" srcId="{C3B19BE8-71CA-49AB-82E0-2BBDD527B3EE}" destId="{31B1D687-11EC-48F1-83F7-68AF7C6C3A63}" srcOrd="0" destOrd="0" presId="urn:microsoft.com/office/officeart/2005/8/layout/hierarchy2"/>
    <dgm:cxn modelId="{B2EC3D97-9644-462C-B82F-64BD2C8E24E9}" type="presParOf" srcId="{C3B19BE8-71CA-49AB-82E0-2BBDD527B3EE}" destId="{43831DA5-C426-443B-AF94-B075255E9DB8}" srcOrd="1" destOrd="0" presId="urn:microsoft.com/office/officeart/2005/8/layout/hierarchy2"/>
    <dgm:cxn modelId="{AA6BF8DB-CFCC-477D-9F06-C866CAC09BD2}" type="presParOf" srcId="{43831DA5-C426-443B-AF94-B075255E9DB8}" destId="{D5EE364E-275D-4E10-ADF3-8B92DDD75254}" srcOrd="0" destOrd="0" presId="urn:microsoft.com/office/officeart/2005/8/layout/hierarchy2"/>
    <dgm:cxn modelId="{EF2F857F-B5BA-4A20-8FEF-D6A3EA9D9BDD}" type="presParOf" srcId="{D5EE364E-275D-4E10-ADF3-8B92DDD75254}" destId="{64A5BD6B-4D0F-421B-86EC-44853CD5BEDC}" srcOrd="0" destOrd="0" presId="urn:microsoft.com/office/officeart/2005/8/layout/hierarchy2"/>
    <dgm:cxn modelId="{30B56DDD-EA02-44E1-87FE-40E427C3A730}" type="presParOf" srcId="{43831DA5-C426-443B-AF94-B075255E9DB8}" destId="{B10A58F4-3E22-4CD8-9D93-401C3CCE3A9F}" srcOrd="1" destOrd="0" presId="urn:microsoft.com/office/officeart/2005/8/layout/hierarchy2"/>
    <dgm:cxn modelId="{35AA0648-93DE-49FA-9EB4-C49F07F463E7}" type="presParOf" srcId="{B10A58F4-3E22-4CD8-9D93-401C3CCE3A9F}" destId="{5C81EBB6-5A17-474F-A68A-EB8EFE691F92}" srcOrd="0" destOrd="0" presId="urn:microsoft.com/office/officeart/2005/8/layout/hierarchy2"/>
    <dgm:cxn modelId="{A19BFBE1-8237-45CD-8BDB-86487782FB37}" type="presParOf" srcId="{B10A58F4-3E22-4CD8-9D93-401C3CCE3A9F}" destId="{90D91833-F286-41AD-AEFF-7D5F479CC635}" srcOrd="1" destOrd="0" presId="urn:microsoft.com/office/officeart/2005/8/layout/hierarchy2"/>
    <dgm:cxn modelId="{B19D5068-C4B0-41FB-AEF7-295512C57A21}" type="presParOf" srcId="{43831DA5-C426-443B-AF94-B075255E9DB8}" destId="{6B4CC6B1-0051-4F59-B753-D5C0D40DB04F}" srcOrd="2" destOrd="0" presId="urn:microsoft.com/office/officeart/2005/8/layout/hierarchy2"/>
    <dgm:cxn modelId="{F3ABC29A-8DBC-407C-940D-E144148B8D76}" type="presParOf" srcId="{6B4CC6B1-0051-4F59-B753-D5C0D40DB04F}" destId="{17BB76E0-2297-45CD-B521-CAD7AAEAF906}" srcOrd="0" destOrd="0" presId="urn:microsoft.com/office/officeart/2005/8/layout/hierarchy2"/>
    <dgm:cxn modelId="{D1AC333E-FAF0-450D-96F0-026354342000}" type="presParOf" srcId="{43831DA5-C426-443B-AF94-B075255E9DB8}" destId="{8583D0F4-1554-4F77-A60C-B9B0A882F163}" srcOrd="3" destOrd="0" presId="urn:microsoft.com/office/officeart/2005/8/layout/hierarchy2"/>
    <dgm:cxn modelId="{C6ED53F6-1EF6-4416-AD59-7E0CF6129E30}" type="presParOf" srcId="{8583D0F4-1554-4F77-A60C-B9B0A882F163}" destId="{5CCF7575-E76C-4274-96CA-76B0A01B8BF2}" srcOrd="0" destOrd="0" presId="urn:microsoft.com/office/officeart/2005/8/layout/hierarchy2"/>
    <dgm:cxn modelId="{ACA01C39-0393-4EFC-A723-937C31CE9886}" type="presParOf" srcId="{8583D0F4-1554-4F77-A60C-B9B0A882F163}" destId="{EC181032-8893-460B-9842-A0EDBA3D3419}" srcOrd="1" destOrd="0" presId="urn:microsoft.com/office/officeart/2005/8/layout/hierarchy2"/>
    <dgm:cxn modelId="{92E079BE-E993-467A-9083-9536E1209E05}" type="presParOf" srcId="{43831DA5-C426-443B-AF94-B075255E9DB8}" destId="{5F11B917-DEF9-4C42-B1A3-E2AE88CA3AC1}" srcOrd="4" destOrd="0" presId="urn:microsoft.com/office/officeart/2005/8/layout/hierarchy2"/>
    <dgm:cxn modelId="{2A0E1061-CFBC-4081-9A3F-A07F3B27A726}" type="presParOf" srcId="{5F11B917-DEF9-4C42-B1A3-E2AE88CA3AC1}" destId="{AB417B95-7893-4EC8-A796-698C9484FF10}" srcOrd="0" destOrd="0" presId="urn:microsoft.com/office/officeart/2005/8/layout/hierarchy2"/>
    <dgm:cxn modelId="{B263EDD9-B051-4E1E-BFEB-D63DD2610E71}" type="presParOf" srcId="{43831DA5-C426-443B-AF94-B075255E9DB8}" destId="{9B98EE5A-5117-46A4-A4E6-843948E98FF8}" srcOrd="5" destOrd="0" presId="urn:microsoft.com/office/officeart/2005/8/layout/hierarchy2"/>
    <dgm:cxn modelId="{4392A2ED-6819-4630-9FD3-9C2EC10C5BD5}" type="presParOf" srcId="{9B98EE5A-5117-46A4-A4E6-843948E98FF8}" destId="{753C46A5-89DF-4099-9DAB-73E019B97C54}" srcOrd="0" destOrd="0" presId="urn:microsoft.com/office/officeart/2005/8/layout/hierarchy2"/>
    <dgm:cxn modelId="{7BA7A4DB-2897-493B-B07C-787F0B7731A1}" type="presParOf" srcId="{9B98EE5A-5117-46A4-A4E6-843948E98FF8}" destId="{C6F548B4-53FF-4EB3-BDB3-334746AA4724}" srcOrd="1" destOrd="0" presId="urn:microsoft.com/office/officeart/2005/8/layout/hierarchy2"/>
    <dgm:cxn modelId="{DCDF8389-D333-4B90-A053-A2C33B98347A}" type="presParOf" srcId="{69089578-35F6-4EBA-83C1-38E8FCD0118D}" destId="{806929F4-30CE-4606-A54C-81E6598712E2}" srcOrd="2" destOrd="0" presId="urn:microsoft.com/office/officeart/2005/8/layout/hierarchy2"/>
    <dgm:cxn modelId="{5F14B80C-2483-48DE-8FD7-DCC1272A6E74}" type="presParOf" srcId="{806929F4-30CE-4606-A54C-81E6598712E2}" destId="{A859700E-6CFA-4AC1-B226-0F27D900925B}" srcOrd="0" destOrd="0" presId="urn:microsoft.com/office/officeart/2005/8/layout/hierarchy2"/>
    <dgm:cxn modelId="{B4CCBCFB-28D9-4880-9EC6-E1FC32532136}" type="presParOf" srcId="{69089578-35F6-4EBA-83C1-38E8FCD0118D}" destId="{0CC9DB3A-B8B7-4F1B-A708-E792CB53BC70}" srcOrd="3" destOrd="0" presId="urn:microsoft.com/office/officeart/2005/8/layout/hierarchy2"/>
    <dgm:cxn modelId="{BC4F07FA-997E-4072-8836-80E6DA3B59AB}" type="presParOf" srcId="{0CC9DB3A-B8B7-4F1B-A708-E792CB53BC70}" destId="{AB7CE315-A47D-484E-AF74-16B54A879364}" srcOrd="0" destOrd="0" presId="urn:microsoft.com/office/officeart/2005/8/layout/hierarchy2"/>
    <dgm:cxn modelId="{D7BD6F15-B047-45CA-B313-CFA4D2C487D5}" type="presParOf" srcId="{0CC9DB3A-B8B7-4F1B-A708-E792CB53BC70}" destId="{14EB116E-C2BA-4423-890D-E50BE2A66037}" srcOrd="1" destOrd="0" presId="urn:microsoft.com/office/officeart/2005/8/layout/hierarchy2"/>
    <dgm:cxn modelId="{EBD03716-F100-4316-81A6-E9E7397B72B9}" type="presParOf" srcId="{14EB116E-C2BA-4423-890D-E50BE2A66037}" destId="{624F5E0E-144C-40C5-B6A9-809064F2A67D}" srcOrd="0" destOrd="0" presId="urn:microsoft.com/office/officeart/2005/8/layout/hierarchy2"/>
    <dgm:cxn modelId="{F26A763E-099D-422B-BAF9-6957D145B751}" type="presParOf" srcId="{624F5E0E-144C-40C5-B6A9-809064F2A67D}" destId="{6C3DD16C-B924-461A-BFB7-1FAF7FEA21EE}" srcOrd="0" destOrd="0" presId="urn:microsoft.com/office/officeart/2005/8/layout/hierarchy2"/>
    <dgm:cxn modelId="{1D48E100-0E5E-4D4A-B81D-617F6DB353C9}" type="presParOf" srcId="{14EB116E-C2BA-4423-890D-E50BE2A66037}" destId="{4438E630-190A-446B-A8EE-75A2D334DDAE}" srcOrd="1" destOrd="0" presId="urn:microsoft.com/office/officeart/2005/8/layout/hierarchy2"/>
    <dgm:cxn modelId="{608EB46B-013A-4320-AB25-D124F9F5018B}" type="presParOf" srcId="{4438E630-190A-446B-A8EE-75A2D334DDAE}" destId="{209AC506-7A06-4C43-907C-539674530672}" srcOrd="0" destOrd="0" presId="urn:microsoft.com/office/officeart/2005/8/layout/hierarchy2"/>
    <dgm:cxn modelId="{AA98F672-FBDC-4EB1-9912-34087307B8F3}" type="presParOf" srcId="{4438E630-190A-446B-A8EE-75A2D334DDAE}" destId="{4F685A22-A439-470D-9B11-9440D504C88D}" srcOrd="1" destOrd="0" presId="urn:microsoft.com/office/officeart/2005/8/layout/hierarchy2"/>
    <dgm:cxn modelId="{8E957AF0-40CD-432F-AD4B-C0BC0675FCBF}" type="presParOf" srcId="{14EB116E-C2BA-4423-890D-E50BE2A66037}" destId="{BC6E53BC-3EB5-44A9-A6AF-787968648BA4}" srcOrd="2" destOrd="0" presId="urn:microsoft.com/office/officeart/2005/8/layout/hierarchy2"/>
    <dgm:cxn modelId="{8BCB77E6-4419-438B-8102-52E49A9F2EAF}" type="presParOf" srcId="{BC6E53BC-3EB5-44A9-A6AF-787968648BA4}" destId="{98851BC1-B396-4747-B666-E8A22B3548E5}" srcOrd="0" destOrd="0" presId="urn:microsoft.com/office/officeart/2005/8/layout/hierarchy2"/>
    <dgm:cxn modelId="{0A5FDDE3-C93B-4FDF-B021-A0AEC8075364}" type="presParOf" srcId="{14EB116E-C2BA-4423-890D-E50BE2A66037}" destId="{B8677350-4991-4944-9CC4-D3F509C81049}" srcOrd="3" destOrd="0" presId="urn:microsoft.com/office/officeart/2005/8/layout/hierarchy2"/>
    <dgm:cxn modelId="{E9BC21B0-D8DA-4101-A4C2-E5C50151384B}" type="presParOf" srcId="{B8677350-4991-4944-9CC4-D3F509C81049}" destId="{C92CC2BD-95BA-4A46-A0BD-FCBDDAFCF77D}" srcOrd="0" destOrd="0" presId="urn:microsoft.com/office/officeart/2005/8/layout/hierarchy2"/>
    <dgm:cxn modelId="{7AAB5BD2-5F98-44E4-94B4-B6A741CB6911}" type="presParOf" srcId="{B8677350-4991-4944-9CC4-D3F509C81049}" destId="{F08F6781-3D0D-40D3-B421-49C80E83DD5A}" srcOrd="1" destOrd="0" presId="urn:microsoft.com/office/officeart/2005/8/layout/hierarchy2"/>
    <dgm:cxn modelId="{B07ABA23-ED37-46D6-8A51-DA76C6B6C363}" type="presParOf" srcId="{14EB116E-C2BA-4423-890D-E50BE2A66037}" destId="{6552871A-9F2C-40C6-BB3A-1D6F227DF39D}" srcOrd="4" destOrd="0" presId="urn:microsoft.com/office/officeart/2005/8/layout/hierarchy2"/>
    <dgm:cxn modelId="{25690C85-755E-4D72-A734-3C046DC99511}" type="presParOf" srcId="{6552871A-9F2C-40C6-BB3A-1D6F227DF39D}" destId="{43958A74-EC84-49C7-B13D-DA8EC7EAE9A4}" srcOrd="0" destOrd="0" presId="urn:microsoft.com/office/officeart/2005/8/layout/hierarchy2"/>
    <dgm:cxn modelId="{A5A79D86-5307-4242-AC9A-98221B3AF5C7}" type="presParOf" srcId="{14EB116E-C2BA-4423-890D-E50BE2A66037}" destId="{25DE460A-2A2A-494F-AC57-BE24727503CA}" srcOrd="5" destOrd="0" presId="urn:microsoft.com/office/officeart/2005/8/layout/hierarchy2"/>
    <dgm:cxn modelId="{ABBF511B-DA94-4061-BD14-E76459F06594}" type="presParOf" srcId="{25DE460A-2A2A-494F-AC57-BE24727503CA}" destId="{44220A00-6C43-4BC2-9B75-92EED113ADB5}" srcOrd="0" destOrd="0" presId="urn:microsoft.com/office/officeart/2005/8/layout/hierarchy2"/>
    <dgm:cxn modelId="{FF3A1624-1CF8-4A40-BEE2-B0BAE4B1B75B}" type="presParOf" srcId="{25DE460A-2A2A-494F-AC57-BE24727503CA}" destId="{949912F7-6727-433B-8764-5B73E6343F28}" srcOrd="1" destOrd="0" presId="urn:microsoft.com/office/officeart/2005/8/layout/hierarchy2"/>
    <dgm:cxn modelId="{38D8A8D7-9FE0-458D-8E58-C17440E613AE}" type="presParOf" srcId="{69089578-35F6-4EBA-83C1-38E8FCD0118D}" destId="{DCFDD876-4638-494D-B622-8005193ED59B}" srcOrd="4" destOrd="0" presId="urn:microsoft.com/office/officeart/2005/8/layout/hierarchy2"/>
    <dgm:cxn modelId="{B0EBB22A-637D-41A5-AFEF-BE3454A69B14}" type="presParOf" srcId="{DCFDD876-4638-494D-B622-8005193ED59B}" destId="{BB183768-5AE9-439B-B6D9-993AB5521A28}" srcOrd="0" destOrd="0" presId="urn:microsoft.com/office/officeart/2005/8/layout/hierarchy2"/>
    <dgm:cxn modelId="{A314634E-A722-4955-A7CA-71DC1E44FA5C}" type="presParOf" srcId="{69089578-35F6-4EBA-83C1-38E8FCD0118D}" destId="{443C819B-8C5C-413D-88DD-EBC4DD77993E}" srcOrd="5" destOrd="0" presId="urn:microsoft.com/office/officeart/2005/8/layout/hierarchy2"/>
    <dgm:cxn modelId="{B89F0DE8-5672-4C8F-B596-B7E65FA2EDE4}" type="presParOf" srcId="{443C819B-8C5C-413D-88DD-EBC4DD77993E}" destId="{0CA94541-B13B-4BCC-8ED0-E8459C0CD0E5}" srcOrd="0" destOrd="0" presId="urn:microsoft.com/office/officeart/2005/8/layout/hierarchy2"/>
    <dgm:cxn modelId="{22B4AAD5-9424-4D0D-964F-D6B7899F8346}" type="presParOf" srcId="{443C819B-8C5C-413D-88DD-EBC4DD77993E}" destId="{65F99AD5-273A-4E65-9876-6FAF64EB985E}" srcOrd="1" destOrd="0" presId="urn:microsoft.com/office/officeart/2005/8/layout/hierarchy2"/>
    <dgm:cxn modelId="{CDB63A57-6B01-4549-A53D-BBE8AAF499FB}" type="presParOf" srcId="{65F99AD5-273A-4E65-9876-6FAF64EB985E}" destId="{64C35001-29B9-4060-BC13-7C9FFE36CF79}" srcOrd="0" destOrd="0" presId="urn:microsoft.com/office/officeart/2005/8/layout/hierarchy2"/>
    <dgm:cxn modelId="{BA7E8BEA-8352-4891-B0FB-55A1AB64F336}" type="presParOf" srcId="{64C35001-29B9-4060-BC13-7C9FFE36CF79}" destId="{57ACF63F-781E-481B-A73E-0AE3C1E06B6C}" srcOrd="0" destOrd="0" presId="urn:microsoft.com/office/officeart/2005/8/layout/hierarchy2"/>
    <dgm:cxn modelId="{D29A2D64-7F34-48D8-BE7F-CA0A5DED69A5}" type="presParOf" srcId="{65F99AD5-273A-4E65-9876-6FAF64EB985E}" destId="{64585AC7-ABF1-4C2F-88BF-D2DE678C62A9}" srcOrd="1" destOrd="0" presId="urn:microsoft.com/office/officeart/2005/8/layout/hierarchy2"/>
    <dgm:cxn modelId="{CCFEA715-00F5-4241-86C7-29FC06241456}" type="presParOf" srcId="{64585AC7-ABF1-4C2F-88BF-D2DE678C62A9}" destId="{21AB9225-2FA2-46FF-BEB7-61CEFE61718C}" srcOrd="0" destOrd="0" presId="urn:microsoft.com/office/officeart/2005/8/layout/hierarchy2"/>
    <dgm:cxn modelId="{057EB873-B2B2-42D0-8335-FF446DFAB308}"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t>1. </a:t>
          </a:r>
          <a:r>
            <a:rPr lang="ro-RO" dirty="0" smtClean="0"/>
            <a:t>Un bun mentor / părinte </a:t>
          </a:r>
          <a:r>
            <a:rPr lang="en-US" dirty="0" smtClean="0"/>
            <a:t>?</a:t>
          </a:r>
          <a:endParaRPr lang="bg-BG" dirty="0"/>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en-US" dirty="0"/>
            <a:t>2. </a:t>
          </a:r>
          <a:r>
            <a:rPr lang="ro-RO" dirty="0" smtClean="0"/>
            <a:t>Cum ne construim propriul model</a:t>
          </a:r>
          <a:endParaRPr lang="bg-BG" dirty="0"/>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t>
        <a:bodyPr/>
        <a:lstStyle/>
        <a:p>
          <a:endParaRPr lang="en-US"/>
        </a:p>
      </dgm:t>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t>
        <a:bodyPr/>
        <a:lstStyle/>
        <a:p>
          <a:endParaRPr lang="en-US"/>
        </a:p>
      </dgm:t>
    </dgm:pt>
    <dgm:pt modelId="{ED40621B-4149-429C-BC00-C82ABFD3182B}" type="pres">
      <dgm:prSet presAssocID="{1FC1DEAC-C438-46F3-A96F-A6B712E350C8}" presName="parentText" presStyleLbl="node1" presStyleIdx="0" presStyleCnt="2">
        <dgm:presLayoutVars>
          <dgm:chMax val="0"/>
          <dgm:bulletEnabled val="1"/>
        </dgm:presLayoutVars>
      </dgm:prSet>
      <dgm:spPr/>
      <dgm:t>
        <a:bodyPr/>
        <a:lstStyle/>
        <a:p>
          <a:endParaRPr lang="en-US"/>
        </a:p>
      </dgm:t>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2"/>
      <dgm:spPr/>
      <dgm:t>
        <a:bodyPr/>
        <a:lstStyle/>
        <a:p>
          <a:endParaRPr lang="en-US"/>
        </a:p>
      </dgm:t>
    </dgm:pt>
    <dgm:pt modelId="{D1D765D9-0528-4F2C-82E5-DD52268BF058}" type="pres">
      <dgm:prSet presAssocID="{7E49221A-D24D-49D3-933C-632FDDD578F3}" presName="parentText" presStyleLbl="node1" presStyleIdx="1" presStyleCnt="2">
        <dgm:presLayoutVars>
          <dgm:chMax val="0"/>
          <dgm:bulletEnabled val="1"/>
        </dgm:presLayoutVars>
      </dgm:prSet>
      <dgm:spPr/>
      <dgm:t>
        <a:bodyPr/>
        <a:lstStyle/>
        <a:p>
          <a:endParaRPr lang="en-US"/>
        </a:p>
      </dgm:t>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2">
        <dgm:presLayoutVars>
          <dgm:bulletEnabled val="1"/>
        </dgm:presLayoutVars>
      </dgm:prSet>
      <dgm:spPr/>
    </dgm:pt>
  </dgm:ptLst>
  <dgm:cxnLst>
    <dgm:cxn modelId="{BD25F561-EDD3-4800-BB25-FC95050CDE1D}" type="presOf" srcId="{7E49221A-D24D-49D3-933C-632FDDD578F3}" destId="{7DB09466-0919-452F-BD9D-ABF58418B11A}" srcOrd="0" destOrd="0" presId="urn:microsoft.com/office/officeart/2005/8/layout/list1"/>
    <dgm:cxn modelId="{328C2462-CC4B-4809-8DB1-5D81E5BF6C50}" type="presOf" srcId="{A4759D0C-1A33-4E41-8003-1522F5826868}" destId="{52EE124C-B1B7-4282-9940-22B32D2106B6}" srcOrd="0" destOrd="0" presId="urn:microsoft.com/office/officeart/2005/8/layout/list1"/>
    <dgm:cxn modelId="{E2489C7F-BC78-479F-BC05-C6C770E52490}" type="presOf" srcId="{1FC1DEAC-C438-46F3-A96F-A6B712E350C8}" destId="{423BEAF9-91AF-43F1-980C-1B8601F7ECB2}" srcOrd="0" destOrd="0" presId="urn:microsoft.com/office/officeart/2005/8/layout/list1"/>
    <dgm:cxn modelId="{6B9E2F00-EB30-4F2F-86C9-6E6942239E54}" srcId="{A4759D0C-1A33-4E41-8003-1522F5826868}" destId="{7E49221A-D24D-49D3-933C-632FDDD578F3}" srcOrd="1" destOrd="0" parTransId="{D0B2DF11-194B-4F54-9105-BA002DC0025F}" sibTransId="{2FDB090A-8B09-468D-8A14-877AF251C46D}"/>
    <dgm:cxn modelId="{CAFA16DA-199B-4335-9C1C-F837D59F5411}" srcId="{A4759D0C-1A33-4E41-8003-1522F5826868}" destId="{1FC1DEAC-C438-46F3-A96F-A6B712E350C8}" srcOrd="0" destOrd="0" parTransId="{C2FE0452-4206-4F7E-B955-82B3D86935ED}" sibTransId="{AA6F5109-2C89-431C-A4C9-FBDDB538A930}"/>
    <dgm:cxn modelId="{F71E3416-8F05-4C56-A293-54FD34BD7571}" type="presOf" srcId="{7E49221A-D24D-49D3-933C-632FDDD578F3}" destId="{D1D765D9-0528-4F2C-82E5-DD52268BF058}" srcOrd="1" destOrd="0" presId="urn:microsoft.com/office/officeart/2005/8/layout/list1"/>
    <dgm:cxn modelId="{AD0EAAA1-4014-4F16-9E3A-B4BEE16D1653}" type="presOf" srcId="{1FC1DEAC-C438-46F3-A96F-A6B712E350C8}" destId="{ED40621B-4149-429C-BC00-C82ABFD3182B}" srcOrd="1" destOrd="0" presId="urn:microsoft.com/office/officeart/2005/8/layout/list1"/>
    <dgm:cxn modelId="{E0E46CDF-76CC-4CC7-9C23-9EC2E2AAE66B}" type="presParOf" srcId="{52EE124C-B1B7-4282-9940-22B32D2106B6}" destId="{1D5B19CE-06EF-4548-A860-BF694A947B62}" srcOrd="0" destOrd="0" presId="urn:microsoft.com/office/officeart/2005/8/layout/list1"/>
    <dgm:cxn modelId="{2FC45E62-F7B7-42C7-A632-13D299F813B4}" type="presParOf" srcId="{1D5B19CE-06EF-4548-A860-BF694A947B62}" destId="{423BEAF9-91AF-43F1-980C-1B8601F7ECB2}" srcOrd="0" destOrd="0" presId="urn:microsoft.com/office/officeart/2005/8/layout/list1"/>
    <dgm:cxn modelId="{0BFF741C-ED10-46EC-BC1C-A50C212A28C1}" type="presParOf" srcId="{1D5B19CE-06EF-4548-A860-BF694A947B62}" destId="{ED40621B-4149-429C-BC00-C82ABFD3182B}" srcOrd="1" destOrd="0" presId="urn:microsoft.com/office/officeart/2005/8/layout/list1"/>
    <dgm:cxn modelId="{E56D6520-B9F0-446B-999D-F436E827B47C}" type="presParOf" srcId="{52EE124C-B1B7-4282-9940-22B32D2106B6}" destId="{D8055956-95E8-4D16-BE79-211D2C2C55C2}" srcOrd="1" destOrd="0" presId="urn:microsoft.com/office/officeart/2005/8/layout/list1"/>
    <dgm:cxn modelId="{AD7B4377-BA70-4F20-BC59-69CEF36A57AA}" type="presParOf" srcId="{52EE124C-B1B7-4282-9940-22B32D2106B6}" destId="{7763D800-1B36-41F5-AC37-A7F4E0935A48}" srcOrd="2" destOrd="0" presId="urn:microsoft.com/office/officeart/2005/8/layout/list1"/>
    <dgm:cxn modelId="{8B6155A0-925B-4B10-A9B0-FDB2B5AB83B8}" type="presParOf" srcId="{52EE124C-B1B7-4282-9940-22B32D2106B6}" destId="{1A6D4BFB-7B3E-4CE5-A338-E699A1A60A96}" srcOrd="3" destOrd="0" presId="urn:microsoft.com/office/officeart/2005/8/layout/list1"/>
    <dgm:cxn modelId="{3DD6CCA9-A3C1-4D4A-9A68-EEA9CC2AC442}" type="presParOf" srcId="{52EE124C-B1B7-4282-9940-22B32D2106B6}" destId="{716C324C-52E3-4C67-9107-0A350E47C754}" srcOrd="4" destOrd="0" presId="urn:microsoft.com/office/officeart/2005/8/layout/list1"/>
    <dgm:cxn modelId="{53DDDEDE-C3D0-4F9B-A70B-885D34DEC462}" type="presParOf" srcId="{716C324C-52E3-4C67-9107-0A350E47C754}" destId="{7DB09466-0919-452F-BD9D-ABF58418B11A}" srcOrd="0" destOrd="0" presId="urn:microsoft.com/office/officeart/2005/8/layout/list1"/>
    <dgm:cxn modelId="{130675B3-EA41-4B08-BAA0-8ADA8E99B8F2}" type="presParOf" srcId="{716C324C-52E3-4C67-9107-0A350E47C754}" destId="{D1D765D9-0528-4F2C-82E5-DD52268BF058}" srcOrd="1" destOrd="0" presId="urn:microsoft.com/office/officeart/2005/8/layout/list1"/>
    <dgm:cxn modelId="{EC7C7F1D-7956-407C-B398-109C2451B206}" type="presParOf" srcId="{52EE124C-B1B7-4282-9940-22B32D2106B6}" destId="{C9FFA8A9-8A60-47AC-A307-DA14617BC2BA}" srcOrd="5" destOrd="0" presId="urn:microsoft.com/office/officeart/2005/8/layout/list1"/>
    <dgm:cxn modelId="{B5719D53-238D-4F73-B3F4-A2E8B2563015}" type="presParOf" srcId="{52EE124C-B1B7-4282-9940-22B32D2106B6}" destId="{E6F02A8B-3A8D-4AC2-8A94-E2C59D34CB0E}"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t>1. </a:t>
          </a:r>
          <a:r>
            <a:rPr lang="ro-RO" dirty="0" smtClean="0"/>
            <a:t>Încearcă o afirmație</a:t>
          </a:r>
          <a:endParaRPr lang="bg-BG" dirty="0"/>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en-US" dirty="0"/>
            <a:t>2. </a:t>
          </a:r>
          <a:r>
            <a:rPr lang="ro-RO" dirty="0" smtClean="0"/>
            <a:t>Cele 6 întrebări </a:t>
          </a:r>
          <a:endParaRPr lang="bg-BG" dirty="0"/>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t>
        <a:bodyPr/>
        <a:lstStyle/>
        <a:p>
          <a:endParaRPr lang="en-US"/>
        </a:p>
      </dgm:t>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t>
        <a:bodyPr/>
        <a:lstStyle/>
        <a:p>
          <a:endParaRPr lang="en-US"/>
        </a:p>
      </dgm:t>
    </dgm:pt>
    <dgm:pt modelId="{ED40621B-4149-429C-BC00-C82ABFD3182B}" type="pres">
      <dgm:prSet presAssocID="{1FC1DEAC-C438-46F3-A96F-A6B712E350C8}" presName="parentText" presStyleLbl="node1" presStyleIdx="0" presStyleCnt="2">
        <dgm:presLayoutVars>
          <dgm:chMax val="0"/>
          <dgm:bulletEnabled val="1"/>
        </dgm:presLayoutVars>
      </dgm:prSet>
      <dgm:spPr/>
      <dgm:t>
        <a:bodyPr/>
        <a:lstStyle/>
        <a:p>
          <a:endParaRPr lang="en-US"/>
        </a:p>
      </dgm:t>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2"/>
      <dgm:spPr/>
      <dgm:t>
        <a:bodyPr/>
        <a:lstStyle/>
        <a:p>
          <a:endParaRPr lang="en-US"/>
        </a:p>
      </dgm:t>
    </dgm:pt>
    <dgm:pt modelId="{D1D765D9-0528-4F2C-82E5-DD52268BF058}" type="pres">
      <dgm:prSet presAssocID="{7E49221A-D24D-49D3-933C-632FDDD578F3}" presName="parentText" presStyleLbl="node1" presStyleIdx="1" presStyleCnt="2">
        <dgm:presLayoutVars>
          <dgm:chMax val="0"/>
          <dgm:bulletEnabled val="1"/>
        </dgm:presLayoutVars>
      </dgm:prSet>
      <dgm:spPr/>
      <dgm:t>
        <a:bodyPr/>
        <a:lstStyle/>
        <a:p>
          <a:endParaRPr lang="en-US"/>
        </a:p>
      </dgm:t>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2">
        <dgm:presLayoutVars>
          <dgm:bulletEnabled val="1"/>
        </dgm:presLayoutVars>
      </dgm:prSet>
      <dgm:spPr/>
    </dgm:pt>
  </dgm:ptLst>
  <dgm:cxnLst>
    <dgm:cxn modelId="{D04AD21F-A4C1-484D-B584-36AAEE9986F0}" type="presOf" srcId="{1FC1DEAC-C438-46F3-A96F-A6B712E350C8}" destId="{ED40621B-4149-429C-BC00-C82ABFD3182B}" srcOrd="1" destOrd="0" presId="urn:microsoft.com/office/officeart/2005/8/layout/list1"/>
    <dgm:cxn modelId="{010006BF-32B9-48DC-A8DA-7845522C96F6}" type="presOf" srcId="{A4759D0C-1A33-4E41-8003-1522F5826868}" destId="{52EE124C-B1B7-4282-9940-22B32D2106B6}" srcOrd="0" destOrd="0" presId="urn:microsoft.com/office/officeart/2005/8/layout/list1"/>
    <dgm:cxn modelId="{877F5393-74A3-4A34-BBDE-7F8D358D0E4A}" type="presOf" srcId="{7E49221A-D24D-49D3-933C-632FDDD578F3}" destId="{7DB09466-0919-452F-BD9D-ABF58418B11A}"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8F49BBF3-0A7A-46CB-8AAC-1C13680628AC}" type="presOf" srcId="{7E49221A-D24D-49D3-933C-632FDDD578F3}" destId="{D1D765D9-0528-4F2C-82E5-DD52268BF058}" srcOrd="1" destOrd="0" presId="urn:microsoft.com/office/officeart/2005/8/layout/list1"/>
    <dgm:cxn modelId="{9491DFD1-F254-4E4C-8A36-C506E7F3D7D1}" type="presOf" srcId="{1FC1DEAC-C438-46F3-A96F-A6B712E350C8}" destId="{423BEAF9-91AF-43F1-980C-1B8601F7ECB2}" srcOrd="0" destOrd="0" presId="urn:microsoft.com/office/officeart/2005/8/layout/list1"/>
    <dgm:cxn modelId="{6B9E2F00-EB30-4F2F-86C9-6E6942239E54}" srcId="{A4759D0C-1A33-4E41-8003-1522F5826868}" destId="{7E49221A-D24D-49D3-933C-632FDDD578F3}" srcOrd="1" destOrd="0" parTransId="{D0B2DF11-194B-4F54-9105-BA002DC0025F}" sibTransId="{2FDB090A-8B09-468D-8A14-877AF251C46D}"/>
    <dgm:cxn modelId="{37F46175-7887-495B-94C4-1969FC7CDDDA}" type="presParOf" srcId="{52EE124C-B1B7-4282-9940-22B32D2106B6}" destId="{1D5B19CE-06EF-4548-A860-BF694A947B62}" srcOrd="0" destOrd="0" presId="urn:microsoft.com/office/officeart/2005/8/layout/list1"/>
    <dgm:cxn modelId="{CCF59667-C675-4143-99B8-055C0F6E54A3}" type="presParOf" srcId="{1D5B19CE-06EF-4548-A860-BF694A947B62}" destId="{423BEAF9-91AF-43F1-980C-1B8601F7ECB2}" srcOrd="0" destOrd="0" presId="urn:microsoft.com/office/officeart/2005/8/layout/list1"/>
    <dgm:cxn modelId="{7D4BD78F-18DC-47DC-B132-20415D6C270A}" type="presParOf" srcId="{1D5B19CE-06EF-4548-A860-BF694A947B62}" destId="{ED40621B-4149-429C-BC00-C82ABFD3182B}" srcOrd="1" destOrd="0" presId="urn:microsoft.com/office/officeart/2005/8/layout/list1"/>
    <dgm:cxn modelId="{6F369025-8664-4B15-8929-2D53F6A58212}" type="presParOf" srcId="{52EE124C-B1B7-4282-9940-22B32D2106B6}" destId="{D8055956-95E8-4D16-BE79-211D2C2C55C2}" srcOrd="1" destOrd="0" presId="urn:microsoft.com/office/officeart/2005/8/layout/list1"/>
    <dgm:cxn modelId="{49F4DABE-646F-413E-B6A7-87E83232AA21}" type="presParOf" srcId="{52EE124C-B1B7-4282-9940-22B32D2106B6}" destId="{7763D800-1B36-41F5-AC37-A7F4E0935A48}" srcOrd="2" destOrd="0" presId="urn:microsoft.com/office/officeart/2005/8/layout/list1"/>
    <dgm:cxn modelId="{7B31169C-5FC9-467E-B1B2-0B78B45F612F}" type="presParOf" srcId="{52EE124C-B1B7-4282-9940-22B32D2106B6}" destId="{1A6D4BFB-7B3E-4CE5-A338-E699A1A60A96}" srcOrd="3" destOrd="0" presId="urn:microsoft.com/office/officeart/2005/8/layout/list1"/>
    <dgm:cxn modelId="{6446D1DD-1B74-4337-8E4F-0F9925A03420}" type="presParOf" srcId="{52EE124C-B1B7-4282-9940-22B32D2106B6}" destId="{716C324C-52E3-4C67-9107-0A350E47C754}" srcOrd="4" destOrd="0" presId="urn:microsoft.com/office/officeart/2005/8/layout/list1"/>
    <dgm:cxn modelId="{319C192F-88B0-4CF0-AB7B-B678515DB391}" type="presParOf" srcId="{716C324C-52E3-4C67-9107-0A350E47C754}" destId="{7DB09466-0919-452F-BD9D-ABF58418B11A}" srcOrd="0" destOrd="0" presId="urn:microsoft.com/office/officeart/2005/8/layout/list1"/>
    <dgm:cxn modelId="{C3BDCAA2-5BC1-42A7-9870-3A5AFC29D4D6}" type="presParOf" srcId="{716C324C-52E3-4C67-9107-0A350E47C754}" destId="{D1D765D9-0528-4F2C-82E5-DD52268BF058}" srcOrd="1" destOrd="0" presId="urn:microsoft.com/office/officeart/2005/8/layout/list1"/>
    <dgm:cxn modelId="{2AE224EB-C403-42B2-8268-EFFACDC78ECF}" type="presParOf" srcId="{52EE124C-B1B7-4282-9940-22B32D2106B6}" destId="{C9FFA8A9-8A60-47AC-A307-DA14617BC2BA}" srcOrd="5" destOrd="0" presId="urn:microsoft.com/office/officeart/2005/8/layout/list1"/>
    <dgm:cxn modelId="{50992E9D-847D-4E3F-AB84-98704C3D53E0}" type="presParOf" srcId="{52EE124C-B1B7-4282-9940-22B32D2106B6}" destId="{E6F02A8B-3A8D-4AC2-8A94-E2C59D34CB0E}" srcOrd="6"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ro-RO" dirty="0" smtClean="0"/>
            <a:t>Înțelegerea radicalizării – concept general </a:t>
          </a:r>
          <a:endParaRPr lang="en-GB" dirty="0"/>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ro-RO" dirty="0" smtClean="0"/>
            <a:t>Relația dintre radicalizare și temele de lucru </a:t>
          </a:r>
          <a:endParaRPr lang="en-GB" dirty="0"/>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ro-RO" dirty="0" smtClean="0"/>
            <a:t>Clarificări cu privire la temele de discuție</a:t>
          </a:r>
          <a:endParaRPr lang="en-GB"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600"/>
            </a:spcAft>
            <a:buClrTx/>
            <a:buSzTx/>
            <a:buFontTx/>
            <a:buNone/>
            <a:tabLst/>
            <a:defRPr/>
          </a:pPr>
          <a:r>
            <a:rPr lang="ro-RO" dirty="0" smtClean="0"/>
            <a:t>Exerciții</a:t>
          </a:r>
          <a:endParaRPr lang="en-GB" dirty="0"/>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t>
        <a:bodyPr/>
        <a:lstStyle/>
        <a:p>
          <a:endParaRPr lang="en-US"/>
        </a:p>
      </dgm:t>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t>
        <a:bodyPr/>
        <a:lstStyle/>
        <a:p>
          <a:endParaRPr lang="en-US"/>
        </a:p>
      </dgm:t>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t>
        <a:bodyPr/>
        <a:lstStyle/>
        <a:p>
          <a:endParaRPr lang="en-US"/>
        </a:p>
      </dgm:t>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t>
        <a:bodyPr/>
        <a:lstStyle/>
        <a:p>
          <a:endParaRPr lang="en-US"/>
        </a:p>
      </dgm:t>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t>
        <a:bodyPr/>
        <a:lstStyle/>
        <a:p>
          <a:endParaRPr lang="en-US"/>
        </a:p>
      </dgm:t>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t>
        <a:bodyPr/>
        <a:lstStyle/>
        <a:p>
          <a:endParaRPr lang="en-US"/>
        </a:p>
      </dgm:t>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F60326F0-2AEE-4A80-8877-70E4980E9583}"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6889E78A-A5DF-4417-89C1-6341E35BA902}" type="presOf" srcId="{EB0F8EEF-C1F9-4492-AAE8-3356836A7310}" destId="{EE4DB84A-7B51-4BE9-B9A1-4FF26AC89ADD}" srcOrd="0" destOrd="0" presId="urn:microsoft.com/office/officeart/2008/layout/VerticalCurvedList"/>
    <dgm:cxn modelId="{BF6C1149-E4BA-4605-80AA-E4F6EEBC5C63}" type="presOf" srcId="{15F1BE6E-7DA5-4C5A-9D91-4F37957CE095}" destId="{84B7EB82-D3A9-42BF-8C3F-A6D8A1850E93}" srcOrd="0" destOrd="0" presId="urn:microsoft.com/office/officeart/2008/layout/VerticalCurvedList"/>
    <dgm:cxn modelId="{9CC40A45-0663-434D-9F13-16E875844CAF}" type="presOf" srcId="{DBE1275B-0C90-4067-9467-F9452DEB59DE}" destId="{769C617B-C7E7-4801-8037-FB2097D44826}" srcOrd="0" destOrd="0" presId="urn:microsoft.com/office/officeart/2008/layout/VerticalCurvedList"/>
    <dgm:cxn modelId="{4C3FED92-301C-4E8A-AAA9-4DDC8569E58D}" type="presOf" srcId="{3C039A8C-E3D5-417F-8F1B-8D2DB5607EC0}" destId="{31F187AD-3412-4AEA-B81A-2BAD2018C4E4}" srcOrd="0" destOrd="0" presId="urn:microsoft.com/office/officeart/2008/layout/VerticalCurvedList"/>
    <dgm:cxn modelId="{09819FE0-F628-4292-A1C5-519421DF3BD5}" type="presOf" srcId="{31D2DCC1-A8D3-4EBC-BAC2-EF1F016E2895}" destId="{647ABB97-E109-4B4F-B1D5-F9F6C56AD6D6}"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25A366A1-9E3E-463A-82F2-888974628BBB}" srcId="{EB0F8EEF-C1F9-4492-AAE8-3356836A7310}" destId="{3C039A8C-E3D5-417F-8F1B-8D2DB5607EC0}" srcOrd="1" destOrd="0" parTransId="{8C4057BD-C43D-44A4-A78E-6EEA5A5BCF62}" sibTransId="{A5D805B6-56C7-47FC-9C83-41FB04CB8E32}"/>
    <dgm:cxn modelId="{5F81D58D-BD31-448A-8245-528716F7393D}" srcId="{EB0F8EEF-C1F9-4492-AAE8-3356836A7310}" destId="{31D2DCC1-A8D3-4EBC-BAC2-EF1F016E2895}" srcOrd="0" destOrd="0" parTransId="{16823911-F98A-444F-8723-E85953FC203D}" sibTransId="{15F1BE6E-7DA5-4C5A-9D91-4F37957CE095}"/>
    <dgm:cxn modelId="{596ADD94-1C77-4436-8D64-95E35C0CEE3F}" type="presParOf" srcId="{EE4DB84A-7B51-4BE9-B9A1-4FF26AC89ADD}" destId="{315E0FB1-D4D3-45D5-9824-1A08DF92C708}" srcOrd="0" destOrd="0" presId="urn:microsoft.com/office/officeart/2008/layout/VerticalCurvedList"/>
    <dgm:cxn modelId="{CE768C20-0E03-497E-B2E8-D0A005CF4F93}" type="presParOf" srcId="{315E0FB1-D4D3-45D5-9824-1A08DF92C708}" destId="{D6785E55-DE44-40CD-8800-6F7453B67C37}" srcOrd="0" destOrd="0" presId="urn:microsoft.com/office/officeart/2008/layout/VerticalCurvedList"/>
    <dgm:cxn modelId="{5B327230-55D4-47F1-AD7B-D93B623F88BC}" type="presParOf" srcId="{D6785E55-DE44-40CD-8800-6F7453B67C37}" destId="{2B844F08-B0FC-47B3-A343-D929BC0D1E6D}" srcOrd="0" destOrd="0" presId="urn:microsoft.com/office/officeart/2008/layout/VerticalCurvedList"/>
    <dgm:cxn modelId="{B904B9AD-4C82-465C-A759-FBD116120C19}" type="presParOf" srcId="{D6785E55-DE44-40CD-8800-6F7453B67C37}" destId="{84B7EB82-D3A9-42BF-8C3F-A6D8A1850E93}" srcOrd="1" destOrd="0" presId="urn:microsoft.com/office/officeart/2008/layout/VerticalCurvedList"/>
    <dgm:cxn modelId="{DAFB5F50-A3DE-4FEE-8B0C-9A64CE5D382A}" type="presParOf" srcId="{D6785E55-DE44-40CD-8800-6F7453B67C37}" destId="{DFA62A0A-2184-4D47-8896-B395EDAE6795}" srcOrd="2" destOrd="0" presId="urn:microsoft.com/office/officeart/2008/layout/VerticalCurvedList"/>
    <dgm:cxn modelId="{16BE7987-9F21-4E1D-BD41-128BBD472F93}" type="presParOf" srcId="{D6785E55-DE44-40CD-8800-6F7453B67C37}" destId="{03114061-533F-446F-8906-11632756CE13}" srcOrd="3" destOrd="0" presId="urn:microsoft.com/office/officeart/2008/layout/VerticalCurvedList"/>
    <dgm:cxn modelId="{E70D8298-DF7E-44AF-B8FD-7FC986553E85}" type="presParOf" srcId="{315E0FB1-D4D3-45D5-9824-1A08DF92C708}" destId="{647ABB97-E109-4B4F-B1D5-F9F6C56AD6D6}" srcOrd="1" destOrd="0" presId="urn:microsoft.com/office/officeart/2008/layout/VerticalCurvedList"/>
    <dgm:cxn modelId="{E9FAD2F4-826E-4778-9A80-CB5D5D54B7C2}" type="presParOf" srcId="{315E0FB1-D4D3-45D5-9824-1A08DF92C708}" destId="{5F7CF164-6C91-44C6-952A-CD0C20F6C028}" srcOrd="2" destOrd="0" presId="urn:microsoft.com/office/officeart/2008/layout/VerticalCurvedList"/>
    <dgm:cxn modelId="{91DF207F-AB84-4CED-A8D9-ABA0FC257A23}" type="presParOf" srcId="{5F7CF164-6C91-44C6-952A-CD0C20F6C028}" destId="{41D38068-98F0-41CC-A924-9DCB81A8CED3}" srcOrd="0" destOrd="0" presId="urn:microsoft.com/office/officeart/2008/layout/VerticalCurvedList"/>
    <dgm:cxn modelId="{F2D7973F-0ECA-4738-8160-C1659BBC35DA}" type="presParOf" srcId="{315E0FB1-D4D3-45D5-9824-1A08DF92C708}" destId="{31F187AD-3412-4AEA-B81A-2BAD2018C4E4}" srcOrd="3" destOrd="0" presId="urn:microsoft.com/office/officeart/2008/layout/VerticalCurvedList"/>
    <dgm:cxn modelId="{13A306CB-B15B-4DAF-B3B8-1538BF258F5A}" type="presParOf" srcId="{315E0FB1-D4D3-45D5-9824-1A08DF92C708}" destId="{489D471C-F0F6-4490-B657-6A247C85DAA6}" srcOrd="4" destOrd="0" presId="urn:microsoft.com/office/officeart/2008/layout/VerticalCurvedList"/>
    <dgm:cxn modelId="{51B2FA40-1926-4262-880B-9CA67DD46794}" type="presParOf" srcId="{489D471C-F0F6-4490-B657-6A247C85DAA6}" destId="{A36D6CBA-EEA4-43E4-85F1-390086E2844C}" srcOrd="0" destOrd="0" presId="urn:microsoft.com/office/officeart/2008/layout/VerticalCurvedList"/>
    <dgm:cxn modelId="{EC7BF5FD-EC44-44BA-9034-4E2226A8B9B7}" type="presParOf" srcId="{315E0FB1-D4D3-45D5-9824-1A08DF92C708}" destId="{769C617B-C7E7-4801-8037-FB2097D44826}" srcOrd="5" destOrd="0" presId="urn:microsoft.com/office/officeart/2008/layout/VerticalCurvedList"/>
    <dgm:cxn modelId="{80751E23-569F-44C9-AC31-0B8E455A7582}" type="presParOf" srcId="{315E0FB1-D4D3-45D5-9824-1A08DF92C708}" destId="{CF1767FA-74DF-4749-A256-8EA93057123C}" srcOrd="6" destOrd="0" presId="urn:microsoft.com/office/officeart/2008/layout/VerticalCurvedList"/>
    <dgm:cxn modelId="{EE70BABC-734D-475D-8A16-536D45A4BF0D}" type="presParOf" srcId="{CF1767FA-74DF-4749-A256-8EA93057123C}" destId="{F839506C-2F4B-4A51-9B06-A7509B905F51}" srcOrd="0" destOrd="0" presId="urn:microsoft.com/office/officeart/2008/layout/VerticalCurvedList"/>
    <dgm:cxn modelId="{8B5A2F61-E56D-4FD0-8C00-02996F8BC406}" type="presParOf" srcId="{315E0FB1-D4D3-45D5-9824-1A08DF92C708}" destId="{75114A73-6B5C-4BCB-A8DB-99DA3DF589D7}" srcOrd="7" destOrd="0" presId="urn:microsoft.com/office/officeart/2008/layout/VerticalCurvedList"/>
    <dgm:cxn modelId="{572EE53F-9096-4075-87D4-27B02AD62651}" type="presParOf" srcId="{315E0FB1-D4D3-45D5-9824-1A08DF92C708}" destId="{C6B8063E-57A4-43CD-B1CF-F229295AD7D1}" srcOrd="8" destOrd="0" presId="urn:microsoft.com/office/officeart/2008/layout/VerticalCurvedList"/>
    <dgm:cxn modelId="{7D5E2E23-BABF-442B-AAFC-886B1F81D1FC}"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16CEED-C273-4D1F-A21C-008F591E7F6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6224379F-43B8-4F2A-A9E7-55EBDF3D597C}">
      <dgm:prSet phldrT="[Text]" custT="1">
        <dgm:style>
          <a:lnRef idx="1">
            <a:schemeClr val="accent3"/>
          </a:lnRef>
          <a:fillRef idx="2">
            <a:schemeClr val="accent3"/>
          </a:fillRef>
          <a:effectRef idx="1">
            <a:schemeClr val="accent3"/>
          </a:effectRef>
          <a:fontRef idx="minor">
            <a:schemeClr val="dk1"/>
          </a:fontRef>
        </dgm:style>
      </dgm:prSet>
      <dgm:spPr>
        <a:solidFill>
          <a:srgbClr val="FF7575"/>
        </a:solidFill>
      </dgm:spPr>
      <dgm:t>
        <a:bodyPr/>
        <a:lstStyle/>
        <a:p>
          <a:r>
            <a:rPr lang="ro-RO" sz="1400" dirty="0" smtClean="0"/>
            <a:t>Răspuns automat </a:t>
          </a:r>
          <a:endParaRPr lang="en-US" sz="1400" dirty="0"/>
        </a:p>
      </dgm:t>
    </dgm:pt>
    <dgm:pt modelId="{6236E326-E38D-454B-B5F4-B4B22A1C93EB}" type="parTrans" cxnId="{E1975C12-D122-47DE-BE28-59733CF40F36}">
      <dgm:prSet/>
      <dgm:spPr/>
      <dgm:t>
        <a:bodyPr/>
        <a:lstStyle/>
        <a:p>
          <a:endParaRPr lang="en-US"/>
        </a:p>
      </dgm:t>
    </dgm:pt>
    <dgm:pt modelId="{2E9CFB9A-43AE-4DFD-BFDE-2286998F289B}" type="sibTrans" cxnId="{E1975C12-D122-47DE-BE28-59733CF40F36}">
      <dgm:prSet/>
      <dgm:spPr/>
      <dgm:t>
        <a:bodyPr/>
        <a:lstStyle/>
        <a:p>
          <a:endParaRPr lang="en-US"/>
        </a:p>
      </dgm:t>
    </dgm:pt>
    <dgm:pt modelId="{7A5E5351-2EFA-4859-920A-D780581E864B}">
      <dgm:prSet phldrT="[Text]" custT="1">
        <dgm:style>
          <a:lnRef idx="1">
            <a:schemeClr val="accent3"/>
          </a:lnRef>
          <a:fillRef idx="2">
            <a:schemeClr val="accent3"/>
          </a:fillRef>
          <a:effectRef idx="1">
            <a:schemeClr val="accent3"/>
          </a:effectRef>
          <a:fontRef idx="minor">
            <a:schemeClr val="dk1"/>
          </a:fontRef>
        </dgm:style>
      </dgm:prSet>
      <dgm:spPr>
        <a:solidFill>
          <a:srgbClr val="FF7575"/>
        </a:solidFill>
      </dgm:spPr>
      <dgm:t>
        <a:bodyPr/>
        <a:lstStyle/>
        <a:p>
          <a:r>
            <a:rPr lang="ro-RO" sz="1400" dirty="0" smtClean="0"/>
            <a:t>Emoție fundamentală, de multe ori de ordin secundar</a:t>
          </a:r>
          <a:endParaRPr lang="en-US" sz="1400" dirty="0"/>
        </a:p>
      </dgm:t>
    </dgm:pt>
    <dgm:pt modelId="{7F52040A-573A-40D0-A82C-A5843DAEC7AF}" type="parTrans" cxnId="{8C294B5D-D331-47D2-BE22-9CA17B45407B}">
      <dgm:prSet/>
      <dgm:spPr/>
      <dgm:t>
        <a:bodyPr/>
        <a:lstStyle/>
        <a:p>
          <a:endParaRPr lang="en-US"/>
        </a:p>
      </dgm:t>
    </dgm:pt>
    <dgm:pt modelId="{C1E532F2-6422-429C-AE65-9C74326475A9}" type="sibTrans" cxnId="{8C294B5D-D331-47D2-BE22-9CA17B45407B}">
      <dgm:prSet/>
      <dgm:spPr/>
      <dgm:t>
        <a:bodyPr/>
        <a:lstStyle/>
        <a:p>
          <a:endParaRPr lang="en-US"/>
        </a:p>
      </dgm:t>
    </dgm:pt>
    <dgm:pt modelId="{E3A2566B-C97D-4F4D-9441-DA0FC3A41632}">
      <dgm:prSet phldrT="[Text]" custT="1">
        <dgm:style>
          <a:lnRef idx="1">
            <a:schemeClr val="accent3"/>
          </a:lnRef>
          <a:fillRef idx="2">
            <a:schemeClr val="accent3"/>
          </a:fillRef>
          <a:effectRef idx="1">
            <a:schemeClr val="accent3"/>
          </a:effectRef>
          <a:fontRef idx="minor">
            <a:schemeClr val="dk1"/>
          </a:fontRef>
        </dgm:style>
      </dgm:prSet>
      <dgm:spPr>
        <a:solidFill>
          <a:srgbClr val="FF7575"/>
        </a:solidFill>
      </dgm:spPr>
      <dgm:t>
        <a:bodyPr/>
        <a:lstStyle/>
        <a:p>
          <a:r>
            <a:rPr lang="ro-RO" sz="1400" dirty="0" smtClean="0"/>
            <a:t>Factor care împinge spre radicalizare </a:t>
          </a:r>
          <a:endParaRPr lang="en-US" sz="1400" dirty="0"/>
        </a:p>
      </dgm:t>
    </dgm:pt>
    <dgm:pt modelId="{E8877584-33A0-4EE7-8B6E-865199AB89C5}" type="parTrans" cxnId="{F8A6C691-ACEA-48A7-B050-8BFE4529502E}">
      <dgm:prSet/>
      <dgm:spPr/>
      <dgm:t>
        <a:bodyPr/>
        <a:lstStyle/>
        <a:p>
          <a:endParaRPr lang="en-US"/>
        </a:p>
      </dgm:t>
    </dgm:pt>
    <dgm:pt modelId="{EB77CF9F-E33B-44D3-A7A1-F2FF3AEF5E28}" type="sibTrans" cxnId="{F8A6C691-ACEA-48A7-B050-8BFE4529502E}">
      <dgm:prSet/>
      <dgm:spPr/>
      <dgm:t>
        <a:bodyPr/>
        <a:lstStyle/>
        <a:p>
          <a:endParaRPr lang="en-US"/>
        </a:p>
      </dgm:t>
    </dgm:pt>
    <dgm:pt modelId="{6F7A1A34-A9AE-4DCB-BAC5-E90640BB9FC5}">
      <dgm:prSet phldrT="[Text]" custT="1">
        <dgm:style>
          <a:lnRef idx="1">
            <a:schemeClr val="accent3"/>
          </a:lnRef>
          <a:fillRef idx="2">
            <a:schemeClr val="accent3"/>
          </a:fillRef>
          <a:effectRef idx="1">
            <a:schemeClr val="accent3"/>
          </a:effectRef>
          <a:fontRef idx="minor">
            <a:schemeClr val="dk1"/>
          </a:fontRef>
        </dgm:style>
      </dgm:prSet>
      <dgm:spPr>
        <a:solidFill>
          <a:srgbClr val="FF7575"/>
        </a:solidFill>
      </dgm:spPr>
      <dgm:t>
        <a:bodyPr/>
        <a:lstStyle/>
        <a:p>
          <a:r>
            <a:rPr lang="ro-RO" sz="1400" dirty="0" smtClean="0"/>
            <a:t>Poate fi gestionată pentru a deveni o aptitudine</a:t>
          </a:r>
          <a:endParaRPr lang="en-US" sz="1400" dirty="0"/>
        </a:p>
      </dgm:t>
    </dgm:pt>
    <dgm:pt modelId="{8AE32B1A-F725-4E03-8F48-6A103CE612BA}" type="parTrans" cxnId="{A9C7D73E-3361-4A3F-9946-EFF24E3E3094}">
      <dgm:prSet/>
      <dgm:spPr/>
      <dgm:t>
        <a:bodyPr/>
        <a:lstStyle/>
        <a:p>
          <a:endParaRPr lang="en-US"/>
        </a:p>
      </dgm:t>
    </dgm:pt>
    <dgm:pt modelId="{E39961BB-C94C-40BC-AC2C-983964E5B39A}" type="sibTrans" cxnId="{A9C7D73E-3361-4A3F-9946-EFF24E3E3094}">
      <dgm:prSet/>
      <dgm:spPr/>
      <dgm:t>
        <a:bodyPr/>
        <a:lstStyle/>
        <a:p>
          <a:endParaRPr lang="en-US"/>
        </a:p>
      </dgm:t>
    </dgm:pt>
    <dgm:pt modelId="{D6773533-644E-4D3B-B919-360FC1F4696A}">
      <dgm:prSet phldrT="[Text]">
        <dgm:style>
          <a:lnRef idx="1">
            <a:schemeClr val="accent3"/>
          </a:lnRef>
          <a:fillRef idx="2">
            <a:schemeClr val="accent3"/>
          </a:fillRef>
          <a:effectRef idx="1">
            <a:schemeClr val="accent3"/>
          </a:effectRef>
          <a:fontRef idx="minor">
            <a:schemeClr val="dk1"/>
          </a:fontRef>
        </dgm:style>
      </dgm:prSet>
      <dgm:spPr>
        <a:solidFill>
          <a:schemeClr val="bg1"/>
        </a:solidFill>
        <a:ln>
          <a:solidFill>
            <a:schemeClr val="bg1"/>
          </a:solidFill>
        </a:ln>
      </dgm:spPr>
      <dgm:t>
        <a:bodyPr/>
        <a:lstStyle/>
        <a:p>
          <a:endParaRPr lang="en-US" b="0" dirty="0"/>
        </a:p>
      </dgm:t>
    </dgm:pt>
    <dgm:pt modelId="{45D66C51-4E64-4AB8-8FF4-72019CDD6635}" type="sibTrans" cxnId="{B36B4D5F-2DBB-4B92-8E32-7702237A7E65}">
      <dgm:prSet/>
      <dgm:spPr/>
      <dgm:t>
        <a:bodyPr/>
        <a:lstStyle/>
        <a:p>
          <a:endParaRPr lang="en-US"/>
        </a:p>
      </dgm:t>
    </dgm:pt>
    <dgm:pt modelId="{785DFC40-6A10-4F2E-93DD-B15C384C68D5}" type="parTrans" cxnId="{B36B4D5F-2DBB-4B92-8E32-7702237A7E65}">
      <dgm:prSet/>
      <dgm:spPr/>
      <dgm:t>
        <a:bodyPr/>
        <a:lstStyle/>
        <a:p>
          <a:endParaRPr lang="en-US"/>
        </a:p>
      </dgm:t>
    </dgm:pt>
    <dgm:pt modelId="{CC8AAA5B-860C-4D61-AD8A-64BF61902E42}">
      <dgm:prSet/>
      <dgm:spPr/>
      <dgm:t>
        <a:bodyPr/>
        <a:lstStyle/>
        <a:p>
          <a:endParaRPr lang="en-GB"/>
        </a:p>
      </dgm:t>
    </dgm:pt>
    <dgm:pt modelId="{84343F1B-E04E-4994-9EFE-AA6D08992714}" type="parTrans" cxnId="{F2E8ACA5-8622-45B8-B34D-2AA62A2859FD}">
      <dgm:prSet/>
      <dgm:spPr/>
      <dgm:t>
        <a:bodyPr/>
        <a:lstStyle/>
        <a:p>
          <a:endParaRPr lang="en-US"/>
        </a:p>
      </dgm:t>
    </dgm:pt>
    <dgm:pt modelId="{A92E694B-94C5-43FA-99CB-A9CED96D8174}" type="sibTrans" cxnId="{F2E8ACA5-8622-45B8-B34D-2AA62A2859FD}">
      <dgm:prSet/>
      <dgm:spPr/>
      <dgm:t>
        <a:bodyPr/>
        <a:lstStyle/>
        <a:p>
          <a:endParaRPr lang="en-US"/>
        </a:p>
      </dgm:t>
    </dgm:pt>
    <dgm:pt modelId="{8A5C3110-336E-4AC7-AA73-39E669B26596}">
      <dgm:prSet custT="1">
        <dgm:style>
          <a:lnRef idx="1">
            <a:schemeClr val="accent3"/>
          </a:lnRef>
          <a:fillRef idx="2">
            <a:schemeClr val="accent3"/>
          </a:fillRef>
          <a:effectRef idx="1">
            <a:schemeClr val="accent3"/>
          </a:effectRef>
          <a:fontRef idx="minor">
            <a:schemeClr val="dk1"/>
          </a:fontRef>
        </dgm:style>
      </dgm:prSet>
      <dgm:spPr>
        <a:solidFill>
          <a:srgbClr val="FF7575"/>
        </a:solidFill>
      </dgm:spPr>
      <dgm:t>
        <a:bodyPr/>
        <a:lstStyle/>
        <a:p>
          <a:r>
            <a:rPr lang="ro-RO" sz="1400" dirty="0" smtClean="0"/>
            <a:t>Directă</a:t>
          </a:r>
          <a:r>
            <a:rPr lang="en-US" sz="1400" dirty="0" smtClean="0"/>
            <a:t> vs</a:t>
          </a:r>
          <a:r>
            <a:rPr lang="ro-RO" sz="1400" dirty="0" smtClean="0"/>
            <a:t>.</a:t>
          </a:r>
          <a:r>
            <a:rPr lang="en-US" sz="1400" dirty="0" smtClean="0"/>
            <a:t> </a:t>
          </a:r>
          <a:r>
            <a:rPr lang="en-US" sz="1400" dirty="0" err="1" smtClean="0"/>
            <a:t>cronic</a:t>
          </a:r>
          <a:r>
            <a:rPr lang="ro-RO" sz="1400" dirty="0" smtClean="0"/>
            <a:t>ă</a:t>
          </a:r>
          <a:endParaRPr lang="en-US" sz="1400" dirty="0"/>
        </a:p>
      </dgm:t>
    </dgm:pt>
    <dgm:pt modelId="{965E6627-6BFF-4F16-A12A-87AC294D1E05}" type="parTrans" cxnId="{380EAEB5-64A7-412B-84E0-41D5E424F93A}">
      <dgm:prSet/>
      <dgm:spPr/>
      <dgm:t>
        <a:bodyPr/>
        <a:lstStyle/>
        <a:p>
          <a:endParaRPr lang="en-US"/>
        </a:p>
      </dgm:t>
    </dgm:pt>
    <dgm:pt modelId="{5696EF55-79B1-4073-8BD4-57BE45B4E803}" type="sibTrans" cxnId="{380EAEB5-64A7-412B-84E0-41D5E424F93A}">
      <dgm:prSet/>
      <dgm:spPr/>
      <dgm:t>
        <a:bodyPr/>
        <a:lstStyle/>
        <a:p>
          <a:endParaRPr lang="en-US"/>
        </a:p>
      </dgm:t>
    </dgm:pt>
    <dgm:pt modelId="{1C05C148-DEED-4696-99AB-322300E892B3}" type="pres">
      <dgm:prSet presAssocID="{FA16CEED-C273-4D1F-A21C-008F591E7F67}" presName="composite" presStyleCnt="0">
        <dgm:presLayoutVars>
          <dgm:chMax val="1"/>
          <dgm:dir/>
          <dgm:resizeHandles val="exact"/>
        </dgm:presLayoutVars>
      </dgm:prSet>
      <dgm:spPr/>
      <dgm:t>
        <a:bodyPr/>
        <a:lstStyle/>
        <a:p>
          <a:endParaRPr lang="en-US"/>
        </a:p>
      </dgm:t>
    </dgm:pt>
    <dgm:pt modelId="{671F9C92-3D76-404A-83D0-FB2B400FBB16}" type="pres">
      <dgm:prSet presAssocID="{FA16CEED-C273-4D1F-A21C-008F591E7F67}" presName="radial" presStyleCnt="0">
        <dgm:presLayoutVars>
          <dgm:animLvl val="ctr"/>
        </dgm:presLayoutVars>
      </dgm:prSet>
      <dgm:spPr/>
    </dgm:pt>
    <dgm:pt modelId="{99B8D19E-CDAF-405F-9D33-C9CCA1FE28B8}" type="pres">
      <dgm:prSet presAssocID="{D6773533-644E-4D3B-B919-360FC1F4696A}" presName="centerShape" presStyleLbl="vennNode1" presStyleIdx="0" presStyleCnt="6"/>
      <dgm:spPr/>
      <dgm:t>
        <a:bodyPr/>
        <a:lstStyle/>
        <a:p>
          <a:endParaRPr lang="en-US"/>
        </a:p>
      </dgm:t>
    </dgm:pt>
    <dgm:pt modelId="{AF0B5D36-ACB3-4C4C-A226-384FC7F8BC10}" type="pres">
      <dgm:prSet presAssocID="{6224379F-43B8-4F2A-A9E7-55EBDF3D597C}" presName="node" presStyleLbl="vennNode1" presStyleIdx="1" presStyleCnt="6" custScaleX="178285" custScaleY="107647">
        <dgm:presLayoutVars>
          <dgm:bulletEnabled val="1"/>
        </dgm:presLayoutVars>
      </dgm:prSet>
      <dgm:spPr/>
      <dgm:t>
        <a:bodyPr/>
        <a:lstStyle/>
        <a:p>
          <a:endParaRPr lang="en-US"/>
        </a:p>
      </dgm:t>
    </dgm:pt>
    <dgm:pt modelId="{2A92D750-9ADE-4258-94EC-074E4C45AA48}" type="pres">
      <dgm:prSet presAssocID="{7A5E5351-2EFA-4859-920A-D780581E864B}" presName="node" presStyleLbl="vennNode1" presStyleIdx="2" presStyleCnt="6" custScaleX="178285" custScaleY="107647" custRadScaleRad="130055" custRadScaleInc="12718">
        <dgm:presLayoutVars>
          <dgm:bulletEnabled val="1"/>
        </dgm:presLayoutVars>
      </dgm:prSet>
      <dgm:spPr/>
      <dgm:t>
        <a:bodyPr/>
        <a:lstStyle/>
        <a:p>
          <a:endParaRPr lang="en-US"/>
        </a:p>
      </dgm:t>
    </dgm:pt>
    <dgm:pt modelId="{54A0A1A9-0D79-410A-8963-AFC64FD7AD0E}" type="pres">
      <dgm:prSet presAssocID="{8A5C3110-336E-4AC7-AA73-39E669B26596}" presName="node" presStyleLbl="vennNode1" presStyleIdx="3" presStyleCnt="6" custScaleX="178285" custScaleY="107647" custRadScaleRad="108822" custRadScaleInc="-8800">
        <dgm:presLayoutVars>
          <dgm:bulletEnabled val="1"/>
        </dgm:presLayoutVars>
      </dgm:prSet>
      <dgm:spPr/>
      <dgm:t>
        <a:bodyPr/>
        <a:lstStyle/>
        <a:p>
          <a:endParaRPr lang="en-US"/>
        </a:p>
      </dgm:t>
    </dgm:pt>
    <dgm:pt modelId="{5700B36B-E52A-48C9-A9C6-3C6B25ADABA9}" type="pres">
      <dgm:prSet presAssocID="{E3A2566B-C97D-4F4D-9441-DA0FC3A41632}" presName="node" presStyleLbl="vennNode1" presStyleIdx="4" presStyleCnt="6" custScaleX="178285" custScaleY="107647" custRadScaleRad="112568" custRadScaleInc="11651">
        <dgm:presLayoutVars>
          <dgm:bulletEnabled val="1"/>
        </dgm:presLayoutVars>
      </dgm:prSet>
      <dgm:spPr/>
      <dgm:t>
        <a:bodyPr/>
        <a:lstStyle/>
        <a:p>
          <a:endParaRPr lang="en-US"/>
        </a:p>
      </dgm:t>
    </dgm:pt>
    <dgm:pt modelId="{03BF36AC-E73E-4A5A-B7C3-CB6F4B28016B}" type="pres">
      <dgm:prSet presAssocID="{6F7A1A34-A9AE-4DCB-BAC5-E90640BB9FC5}" presName="node" presStyleLbl="vennNode1" presStyleIdx="5" presStyleCnt="6" custScaleX="178285" custScaleY="107647" custRadScaleRad="134937" custRadScaleInc="-12531">
        <dgm:presLayoutVars>
          <dgm:bulletEnabled val="1"/>
        </dgm:presLayoutVars>
      </dgm:prSet>
      <dgm:spPr/>
      <dgm:t>
        <a:bodyPr/>
        <a:lstStyle/>
        <a:p>
          <a:endParaRPr lang="en-US"/>
        </a:p>
      </dgm:t>
    </dgm:pt>
  </dgm:ptLst>
  <dgm:cxnLst>
    <dgm:cxn modelId="{F8A6C691-ACEA-48A7-B050-8BFE4529502E}" srcId="{D6773533-644E-4D3B-B919-360FC1F4696A}" destId="{E3A2566B-C97D-4F4D-9441-DA0FC3A41632}" srcOrd="3" destOrd="0" parTransId="{E8877584-33A0-4EE7-8B6E-865199AB89C5}" sibTransId="{EB77CF9F-E33B-44D3-A7A1-F2FF3AEF5E28}"/>
    <dgm:cxn modelId="{08AFD78A-FDB2-4D5A-85A4-290621D74CB2}" type="presOf" srcId="{8A5C3110-336E-4AC7-AA73-39E669B26596}" destId="{54A0A1A9-0D79-410A-8963-AFC64FD7AD0E}" srcOrd="0" destOrd="0" presId="urn:microsoft.com/office/officeart/2005/8/layout/radial3"/>
    <dgm:cxn modelId="{E1975C12-D122-47DE-BE28-59733CF40F36}" srcId="{D6773533-644E-4D3B-B919-360FC1F4696A}" destId="{6224379F-43B8-4F2A-A9E7-55EBDF3D597C}" srcOrd="0" destOrd="0" parTransId="{6236E326-E38D-454B-B5F4-B4B22A1C93EB}" sibTransId="{2E9CFB9A-43AE-4DFD-BFDE-2286998F289B}"/>
    <dgm:cxn modelId="{B791D85C-C26C-41A7-8B0C-E0F46061AD51}" type="presOf" srcId="{6224379F-43B8-4F2A-A9E7-55EBDF3D597C}" destId="{AF0B5D36-ACB3-4C4C-A226-384FC7F8BC10}" srcOrd="0" destOrd="0" presId="urn:microsoft.com/office/officeart/2005/8/layout/radial3"/>
    <dgm:cxn modelId="{8C294B5D-D331-47D2-BE22-9CA17B45407B}" srcId="{D6773533-644E-4D3B-B919-360FC1F4696A}" destId="{7A5E5351-2EFA-4859-920A-D780581E864B}" srcOrd="1" destOrd="0" parTransId="{7F52040A-573A-40D0-A82C-A5843DAEC7AF}" sibTransId="{C1E532F2-6422-429C-AE65-9C74326475A9}"/>
    <dgm:cxn modelId="{A9C7D73E-3361-4A3F-9946-EFF24E3E3094}" srcId="{D6773533-644E-4D3B-B919-360FC1F4696A}" destId="{6F7A1A34-A9AE-4DCB-BAC5-E90640BB9FC5}" srcOrd="4" destOrd="0" parTransId="{8AE32B1A-F725-4E03-8F48-6A103CE612BA}" sibTransId="{E39961BB-C94C-40BC-AC2C-983964E5B39A}"/>
    <dgm:cxn modelId="{975DFACB-DACE-45AF-A37E-A3BF662BAC15}" type="presOf" srcId="{FA16CEED-C273-4D1F-A21C-008F591E7F67}" destId="{1C05C148-DEED-4696-99AB-322300E892B3}" srcOrd="0" destOrd="0" presId="urn:microsoft.com/office/officeart/2005/8/layout/radial3"/>
    <dgm:cxn modelId="{7B3F1FD9-1F7D-42F8-B440-AE80398ABBE6}" type="presOf" srcId="{6F7A1A34-A9AE-4DCB-BAC5-E90640BB9FC5}" destId="{03BF36AC-E73E-4A5A-B7C3-CB6F4B28016B}" srcOrd="0" destOrd="0" presId="urn:microsoft.com/office/officeart/2005/8/layout/radial3"/>
    <dgm:cxn modelId="{D7C37C7E-6B56-4B01-B77F-78B406F2CC2F}" type="presOf" srcId="{7A5E5351-2EFA-4859-920A-D780581E864B}" destId="{2A92D750-9ADE-4258-94EC-074E4C45AA48}" srcOrd="0" destOrd="0" presId="urn:microsoft.com/office/officeart/2005/8/layout/radial3"/>
    <dgm:cxn modelId="{B36B4D5F-2DBB-4B92-8E32-7702237A7E65}" srcId="{FA16CEED-C273-4D1F-A21C-008F591E7F67}" destId="{D6773533-644E-4D3B-B919-360FC1F4696A}" srcOrd="0" destOrd="0" parTransId="{785DFC40-6A10-4F2E-93DD-B15C384C68D5}" sibTransId="{45D66C51-4E64-4AB8-8FF4-72019CDD6635}"/>
    <dgm:cxn modelId="{943F9BEB-EEB1-4417-A769-06AA4DFFD6AB}" type="presOf" srcId="{E3A2566B-C97D-4F4D-9441-DA0FC3A41632}" destId="{5700B36B-E52A-48C9-A9C6-3C6B25ADABA9}" srcOrd="0" destOrd="0" presId="urn:microsoft.com/office/officeart/2005/8/layout/radial3"/>
    <dgm:cxn modelId="{380EAEB5-64A7-412B-84E0-41D5E424F93A}" srcId="{D6773533-644E-4D3B-B919-360FC1F4696A}" destId="{8A5C3110-336E-4AC7-AA73-39E669B26596}" srcOrd="2" destOrd="0" parTransId="{965E6627-6BFF-4F16-A12A-87AC294D1E05}" sibTransId="{5696EF55-79B1-4073-8BD4-57BE45B4E803}"/>
    <dgm:cxn modelId="{F2E8ACA5-8622-45B8-B34D-2AA62A2859FD}" srcId="{FA16CEED-C273-4D1F-A21C-008F591E7F67}" destId="{CC8AAA5B-860C-4D61-AD8A-64BF61902E42}" srcOrd="1" destOrd="0" parTransId="{84343F1B-E04E-4994-9EFE-AA6D08992714}" sibTransId="{A92E694B-94C5-43FA-99CB-A9CED96D8174}"/>
    <dgm:cxn modelId="{B9E1F8D0-5BB3-403B-92A7-3AA7DBC75D89}" type="presOf" srcId="{D6773533-644E-4D3B-B919-360FC1F4696A}" destId="{99B8D19E-CDAF-405F-9D33-C9CCA1FE28B8}" srcOrd="0" destOrd="0" presId="urn:microsoft.com/office/officeart/2005/8/layout/radial3"/>
    <dgm:cxn modelId="{DA4B6E21-2601-4F8F-8821-B398096A046A}" type="presParOf" srcId="{1C05C148-DEED-4696-99AB-322300E892B3}" destId="{671F9C92-3D76-404A-83D0-FB2B400FBB16}" srcOrd="0" destOrd="0" presId="urn:microsoft.com/office/officeart/2005/8/layout/radial3"/>
    <dgm:cxn modelId="{1C49ACB9-568D-4988-A106-EA7B355E6A12}" type="presParOf" srcId="{671F9C92-3D76-404A-83D0-FB2B400FBB16}" destId="{99B8D19E-CDAF-405F-9D33-C9CCA1FE28B8}" srcOrd="0" destOrd="0" presId="urn:microsoft.com/office/officeart/2005/8/layout/radial3"/>
    <dgm:cxn modelId="{C5079A4F-20C2-443C-ABBB-B9074983DAD8}" type="presParOf" srcId="{671F9C92-3D76-404A-83D0-FB2B400FBB16}" destId="{AF0B5D36-ACB3-4C4C-A226-384FC7F8BC10}" srcOrd="1" destOrd="0" presId="urn:microsoft.com/office/officeart/2005/8/layout/radial3"/>
    <dgm:cxn modelId="{2DBF4F49-5286-44CC-978A-CAA0F25EBF47}" type="presParOf" srcId="{671F9C92-3D76-404A-83D0-FB2B400FBB16}" destId="{2A92D750-9ADE-4258-94EC-074E4C45AA48}" srcOrd="2" destOrd="0" presId="urn:microsoft.com/office/officeart/2005/8/layout/radial3"/>
    <dgm:cxn modelId="{D6E60B84-B54E-42C8-BDB6-BA743FFEA0FC}" type="presParOf" srcId="{671F9C92-3D76-404A-83D0-FB2B400FBB16}" destId="{54A0A1A9-0D79-410A-8963-AFC64FD7AD0E}" srcOrd="3" destOrd="0" presId="urn:microsoft.com/office/officeart/2005/8/layout/radial3"/>
    <dgm:cxn modelId="{0CEA8574-822D-4249-BC4C-DAAE7917629A}" type="presParOf" srcId="{671F9C92-3D76-404A-83D0-FB2B400FBB16}" destId="{5700B36B-E52A-48C9-A9C6-3C6B25ADABA9}" srcOrd="4" destOrd="0" presId="urn:microsoft.com/office/officeart/2005/8/layout/radial3"/>
    <dgm:cxn modelId="{A92F16BF-D0AE-4C04-9DD1-07F37DC1268A}" type="presParOf" srcId="{671F9C92-3D76-404A-83D0-FB2B400FBB16}" destId="{03BF36AC-E73E-4A5A-B7C3-CB6F4B28016B}"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ro-RO" dirty="0" smtClean="0"/>
            <a:t>Cine</a:t>
          </a:r>
          <a:endParaRPr lang="en-GB" dirty="0"/>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dgm:spPr/>
      <dgm:t>
        <a:bodyPr/>
        <a:lstStyle/>
        <a:p>
          <a:r>
            <a:rPr lang="ro-RO" dirty="0" smtClean="0"/>
            <a:t>Practicieni din prima linie </a:t>
          </a:r>
          <a:endParaRPr lang="en-GB" dirty="0"/>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ro-RO" dirty="0" smtClean="0"/>
            <a:t>Ce </a:t>
          </a:r>
          <a:endParaRPr lang="en-GB" dirty="0"/>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dgm:spPr/>
      <dgm:t>
        <a:bodyPr/>
        <a:lstStyle/>
        <a:p>
          <a:r>
            <a:rPr lang="ro-RO" dirty="0" smtClean="0"/>
            <a:t>Cadrul radicalizării</a:t>
          </a:r>
          <a:endParaRPr lang="en-GB" dirty="0"/>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dgm:spPr/>
      <dgm:t>
        <a:bodyPr/>
        <a:lstStyle/>
        <a:p>
          <a:r>
            <a:rPr lang="ro-RO" dirty="0" smtClean="0"/>
            <a:t>Exerciții și simulări</a:t>
          </a:r>
          <a:endParaRPr lang="en-GB" dirty="0"/>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ro-RO" dirty="0" smtClean="0"/>
            <a:t>Cum </a:t>
          </a:r>
          <a:endParaRPr lang="en-GB" dirty="0"/>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ro-RO" dirty="0" smtClean="0"/>
            <a:t>Cunoaștere</a:t>
          </a:r>
          <a:endParaRPr lang="en-GB" dirty="0"/>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ro-RO" dirty="0" smtClean="0"/>
            <a:t>Exersarea aptitudinilor </a:t>
          </a:r>
          <a:endParaRPr lang="en-GB" dirty="0"/>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ro-RO" dirty="0" smtClean="0"/>
            <a:t>Rezultat </a:t>
          </a:r>
          <a:endParaRPr lang="en-GB" dirty="0"/>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ro-RO" dirty="0" smtClean="0"/>
            <a:t>Recunoașterea semnelor </a:t>
          </a:r>
          <a:endParaRPr lang="en-GB" dirty="0"/>
        </a:p>
      </dgm:t>
    </dgm:pt>
    <dgm:pt modelId="{DF400E71-F62E-4429-9BA0-3C44367C473E}" type="parTrans" cxnId="{0CC227D6-88D3-49A7-8750-3C48E4D154D7}">
      <dgm:prSet/>
      <dgm:spPr/>
    </dgm:pt>
    <dgm:pt modelId="{4DC2B445-65BE-41C1-8A0B-44BCD068B89D}" type="sibTrans" cxnId="{0CC227D6-88D3-49A7-8750-3C48E4D154D7}">
      <dgm:prSet/>
      <dgm:spPr/>
    </dgm:pt>
    <dgm:pt modelId="{ABE8A5B4-E513-420F-8615-7FC725422FB3}">
      <dgm:prSet phldrT="[Tekst]"/>
      <dgm:spPr/>
      <dgm:t>
        <a:bodyPr/>
        <a:lstStyle/>
        <a:p>
          <a:r>
            <a:rPr lang="ro-RO" dirty="0" smtClean="0"/>
            <a:t>Aptitudini de gestionare a furiei </a:t>
          </a:r>
          <a:endParaRPr lang="en-GB" dirty="0"/>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t>
        <a:bodyPr/>
        <a:lstStyle/>
        <a:p>
          <a:endParaRPr lang="en-US"/>
        </a:p>
      </dgm:t>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t>
        <a:bodyPr/>
        <a:lstStyle/>
        <a:p>
          <a:endParaRPr lang="en-US"/>
        </a:p>
      </dgm:t>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t>
        <a:bodyPr/>
        <a:lstStyle/>
        <a:p>
          <a:endParaRPr lang="en-US"/>
        </a:p>
      </dgm:t>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t>
        <a:bodyPr/>
        <a:lstStyle/>
        <a:p>
          <a:endParaRPr lang="en-US"/>
        </a:p>
      </dgm:t>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t>
        <a:bodyPr/>
        <a:lstStyle/>
        <a:p>
          <a:endParaRPr lang="en-US"/>
        </a:p>
      </dgm:t>
    </dgm:pt>
    <dgm:pt modelId="{97CD9EE1-A22B-4A72-8399-F213A58E19E8}" type="pres">
      <dgm:prSet presAssocID="{B58E5805-9D79-4032-89FB-E8797F96D632}" presName="rect1ParTx" presStyleLbl="alignAcc1" presStyleIdx="3" presStyleCnt="4">
        <dgm:presLayoutVars>
          <dgm:chMax val="1"/>
          <dgm:bulletEnabled val="1"/>
        </dgm:presLayoutVars>
      </dgm:prSet>
      <dgm:spPr/>
      <dgm:t>
        <a:bodyPr/>
        <a:lstStyle/>
        <a:p>
          <a:endParaRPr lang="en-US"/>
        </a:p>
      </dgm:t>
    </dgm:pt>
    <dgm:pt modelId="{A5906B98-203F-4988-B407-B8E2FB5B95EE}" type="pres">
      <dgm:prSet presAssocID="{B58E5805-9D79-4032-89FB-E8797F96D632}" presName="rect1ChTx" presStyleLbl="alignAcc1" presStyleIdx="3" presStyleCnt="4">
        <dgm:presLayoutVars>
          <dgm:bulletEnabled val="1"/>
        </dgm:presLayoutVars>
      </dgm:prSet>
      <dgm:spPr/>
      <dgm:t>
        <a:bodyPr/>
        <a:lstStyle/>
        <a:p>
          <a:endParaRPr lang="en-US"/>
        </a:p>
      </dgm:t>
    </dgm:pt>
    <dgm:pt modelId="{5FCFF95D-2397-4B99-8DCB-380ADCD239E2}" type="pres">
      <dgm:prSet presAssocID="{822841D3-9DBF-46D5-B049-0CB374430D48}" presName="rect2ParTx" presStyleLbl="alignAcc1" presStyleIdx="3" presStyleCnt="4">
        <dgm:presLayoutVars>
          <dgm:chMax val="1"/>
          <dgm:bulletEnabled val="1"/>
        </dgm:presLayoutVars>
      </dgm:prSet>
      <dgm:spPr/>
      <dgm:t>
        <a:bodyPr/>
        <a:lstStyle/>
        <a:p>
          <a:endParaRPr lang="en-US"/>
        </a:p>
      </dgm:t>
    </dgm:pt>
    <dgm:pt modelId="{ED256798-062E-4140-9838-778B40B4133B}" type="pres">
      <dgm:prSet presAssocID="{822841D3-9DBF-46D5-B049-0CB374430D48}" presName="rect2ChTx" presStyleLbl="alignAcc1" presStyleIdx="3" presStyleCnt="4">
        <dgm:presLayoutVars>
          <dgm:bulletEnabled val="1"/>
        </dgm:presLayoutVars>
      </dgm:prSet>
      <dgm:spPr/>
      <dgm:t>
        <a:bodyPr/>
        <a:lstStyle/>
        <a:p>
          <a:endParaRPr lang="en-US"/>
        </a:p>
      </dgm:t>
    </dgm:pt>
    <dgm:pt modelId="{23272424-70F0-4CA4-99A4-66205F997BE8}" type="pres">
      <dgm:prSet presAssocID="{7F3C50ED-D558-43BE-8D5E-9B9FE531D635}" presName="rect3ParTx" presStyleLbl="alignAcc1" presStyleIdx="3" presStyleCnt="4">
        <dgm:presLayoutVars>
          <dgm:chMax val="1"/>
          <dgm:bulletEnabled val="1"/>
        </dgm:presLayoutVars>
      </dgm:prSet>
      <dgm:spPr/>
      <dgm:t>
        <a:bodyPr/>
        <a:lstStyle/>
        <a:p>
          <a:endParaRPr lang="en-US"/>
        </a:p>
      </dgm:t>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t>
        <a:bodyPr/>
        <a:lstStyle/>
        <a:p>
          <a:endParaRPr lang="en-US"/>
        </a:p>
      </dgm:t>
    </dgm:pt>
    <dgm:pt modelId="{55A20474-D4A6-457F-8360-CB519C4B6B20}" type="pres">
      <dgm:prSet presAssocID="{24EBDD27-769C-422A-921F-6A362873931C}" presName="rect4ParTx" presStyleLbl="alignAcc1" presStyleIdx="3" presStyleCnt="4">
        <dgm:presLayoutVars>
          <dgm:chMax val="1"/>
          <dgm:bulletEnabled val="1"/>
        </dgm:presLayoutVars>
      </dgm:prSet>
      <dgm:spPr/>
      <dgm:t>
        <a:bodyPr/>
        <a:lstStyle/>
        <a:p>
          <a:endParaRPr lang="en-US"/>
        </a:p>
      </dgm:t>
    </dgm:pt>
    <dgm:pt modelId="{58607765-02B2-4957-A800-0D639B23EACD}" type="pres">
      <dgm:prSet presAssocID="{24EBDD27-769C-422A-921F-6A362873931C}" presName="rect4ChTx" presStyleLbl="alignAcc1" presStyleIdx="3" presStyleCnt="4">
        <dgm:presLayoutVars>
          <dgm:bulletEnabled val="1"/>
        </dgm:presLayoutVars>
      </dgm:prSet>
      <dgm:spPr/>
      <dgm:t>
        <a:bodyPr/>
        <a:lstStyle/>
        <a:p>
          <a:endParaRPr lang="en-US"/>
        </a:p>
      </dgm:t>
    </dgm:pt>
  </dgm:ptLst>
  <dgm:cxnLst>
    <dgm:cxn modelId="{0B53BEB5-9B89-4C61-9E6B-07F7F95EF3C2}"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356FAC72-FD2C-4531-A95C-76E30FCB5C6D}" type="presOf" srcId="{ABE8A5B4-E513-420F-8615-7FC725422FB3}" destId="{58607765-02B2-4957-A800-0D639B23EACD}" srcOrd="0" destOrd="1" presId="urn:microsoft.com/office/officeart/2005/8/layout/target3"/>
    <dgm:cxn modelId="{8D18F974-7688-4BE7-A5F8-6530B33F5EE6}" type="presOf" srcId="{10676DC6-B8D2-4DE8-8B00-126245C2E4A1}" destId="{ED256798-062E-4140-9838-778B40B4133B}"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715D2D1B-D0DE-406A-AEB2-37A51E9CC14C}" type="presOf" srcId="{7F3C50ED-D558-43BE-8D5E-9B9FE531D635}" destId="{23272424-70F0-4CA4-99A4-66205F997BE8}"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866FCB8E-775E-4010-BD72-FEB484DC79DF}" type="presOf" srcId="{7F3C50ED-D558-43BE-8D5E-9B9FE531D635}" destId="{0E2498CC-FF27-45B0-A608-3D1351FF4555}" srcOrd="0" destOrd="0" presId="urn:microsoft.com/office/officeart/2005/8/layout/target3"/>
    <dgm:cxn modelId="{6BC3CA41-E1F6-4918-96E2-58627DC84BD1}" type="presOf" srcId="{C5F46B49-7652-4CDE-A124-0EDE50701F43}" destId="{72233991-9FDD-466B-8563-82B17F89AC0F}" srcOrd="0" destOrd="0" presId="urn:microsoft.com/office/officeart/2005/8/layout/target3"/>
    <dgm:cxn modelId="{0F1D4E86-AEBC-4599-BDB6-830C9B090800}"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0AE0B8B0-510F-4EE6-BC21-D0DAC71EDAB5}" srcId="{B58E5805-9D79-4032-89FB-E8797F96D632}" destId="{B7E11FAA-F15B-454C-940F-78B4A6D1A097}" srcOrd="0" destOrd="0" parTransId="{C4B6EDEC-158C-4E41-86F6-8DA2F5EFE48A}" sibTransId="{C99C42B1-5F23-4ECF-93C2-13515BCDC84B}"/>
    <dgm:cxn modelId="{8EEA415F-336C-444F-933E-5968FCDA4D26}" type="presOf" srcId="{F96C46DA-1DCD-4027-A14B-44B05D28AD14}" destId="{58607765-02B2-4957-A800-0D639B23EACD}" srcOrd="0" destOrd="0" presId="urn:microsoft.com/office/officeart/2005/8/layout/target3"/>
    <dgm:cxn modelId="{7E304421-E297-4282-88D9-7005F757654C}" type="presOf" srcId="{B7E11FAA-F15B-454C-940F-78B4A6D1A097}" destId="{A5906B98-203F-4988-B407-B8E2FB5B95EE}" srcOrd="0" destOrd="0" presId="urn:microsoft.com/office/officeart/2005/8/layout/target3"/>
    <dgm:cxn modelId="{6E23B537-9440-485F-9CE1-04EB74557EE9}" srcId="{822841D3-9DBF-46D5-B049-0CB374430D48}" destId="{9B258738-F5EA-46F1-BC70-FA0E0DE5B482}" srcOrd="0" destOrd="0" parTransId="{287D15D9-0DCA-48C1-BAE4-82BCB85BD84A}" sibTransId="{A6DBD87E-EC2B-4022-8AD6-21B80AA9E69A}"/>
    <dgm:cxn modelId="{32D08B84-1193-4AE0-9C8C-DF84BDF03F5C}" type="presOf" srcId="{01A2945C-62D9-4D4B-9F68-B922646DA43C}" destId="{72233991-9FDD-466B-8563-82B17F89AC0F}" srcOrd="0" destOrd="1" presId="urn:microsoft.com/office/officeart/2005/8/layout/target3"/>
    <dgm:cxn modelId="{E0CC869A-1C4B-48FB-A26B-56D2C7E1B119}" type="presOf" srcId="{822841D3-9DBF-46D5-B049-0CB374430D48}" destId="{5FCFF95D-2397-4B99-8DCB-380ADCD239E2}"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69BAD8D6-77A3-4A8F-A026-C130099F4D83}" srcId="{7F3C50ED-D558-43BE-8D5E-9B9FE531D635}" destId="{01A2945C-62D9-4D4B-9F68-B922646DA43C}" srcOrd="1" destOrd="0" parTransId="{EE76601C-E513-4AC3-AF95-3EF8CAB06BD3}" sibTransId="{AAC5E341-9570-4844-A6E6-E7593EDCA940}"/>
    <dgm:cxn modelId="{852026B9-2417-45E7-B8CA-8243D5174580}" srcId="{7F3C50ED-D558-43BE-8D5E-9B9FE531D635}" destId="{C5F46B49-7652-4CDE-A124-0EDE50701F43}" srcOrd="0" destOrd="0" parTransId="{0FDC68D8-781C-4987-922F-AAA7A6C6F5A3}" sibTransId="{9CF7EEBE-1A9C-47A1-B619-A2C24D3C9D8E}"/>
    <dgm:cxn modelId="{0E57275A-1FE4-45D7-B23A-505679D8BADF}" type="presOf" srcId="{24EBDD27-769C-422A-921F-6A362873931C}" destId="{55A20474-D4A6-457F-8360-CB519C4B6B20}" srcOrd="1" destOrd="0" presId="urn:microsoft.com/office/officeart/2005/8/layout/target3"/>
    <dgm:cxn modelId="{DA875F34-50AC-48A6-92AA-EC9192DB3F1C}" type="presOf" srcId="{24EBDD27-769C-422A-921F-6A362873931C}" destId="{0BB3372C-810B-4993-990E-62E29B44623C}" srcOrd="0" destOrd="0" presId="urn:microsoft.com/office/officeart/2005/8/layout/target3"/>
    <dgm:cxn modelId="{5D317453-696D-4125-BF3B-7BF693366498}" type="presOf" srcId="{B58E5805-9D79-4032-89FB-E8797F96D632}" destId="{97CD9EE1-A22B-4A72-8399-F213A58E19E8}" srcOrd="1" destOrd="0" presId="urn:microsoft.com/office/officeart/2005/8/layout/target3"/>
    <dgm:cxn modelId="{DB190AA2-8B48-4809-A012-19B2D8509084}" type="presOf" srcId="{B58E5805-9D79-4032-89FB-E8797F96D632}" destId="{07FF51D4-A9AD-408D-AEA1-9D315CDF1091}" srcOrd="0" destOrd="0" presId="urn:microsoft.com/office/officeart/2005/8/layout/target3"/>
    <dgm:cxn modelId="{9DD4E833-1784-4454-8C05-814A5AC59652}" srcId="{24EBDD27-769C-422A-921F-6A362873931C}" destId="{ABE8A5B4-E513-420F-8615-7FC725422FB3}" srcOrd="1" destOrd="0" parTransId="{586DD813-C1C1-4109-81E1-491E503B15D8}" sibTransId="{88C4B0AA-0D50-4BDB-8133-5E1125CE04F6}"/>
    <dgm:cxn modelId="{0CC227D6-88D3-49A7-8750-3C48E4D154D7}" srcId="{24EBDD27-769C-422A-921F-6A362873931C}" destId="{F96C46DA-1DCD-4027-A14B-44B05D28AD14}" srcOrd="0" destOrd="0" parTransId="{DF400E71-F62E-4429-9BA0-3C44367C473E}" sibTransId="{4DC2B445-65BE-41C1-8A0B-44BCD068B89D}"/>
    <dgm:cxn modelId="{A441B6A8-AE45-4AD6-9BEB-DC991757A50C}" type="presOf" srcId="{9D704693-0B74-4955-9ADC-99007F12EE3A}" destId="{70A81A3C-543A-4912-8C88-DBB8C24F6A79}" srcOrd="0" destOrd="0" presId="urn:microsoft.com/office/officeart/2005/8/layout/target3"/>
    <dgm:cxn modelId="{D13A111A-FE59-4B1F-A695-223CF5B4EC58}" type="presParOf" srcId="{70A81A3C-543A-4912-8C88-DBB8C24F6A79}" destId="{26386E4C-81AD-4122-997C-DE8B77FFB8E5}" srcOrd="0" destOrd="0" presId="urn:microsoft.com/office/officeart/2005/8/layout/target3"/>
    <dgm:cxn modelId="{29D1550A-B09F-4F82-8F66-D6A1E2FA4F43}" type="presParOf" srcId="{70A81A3C-543A-4912-8C88-DBB8C24F6A79}" destId="{2A55105D-BD2B-41A2-B5B7-32469BB08A3C}" srcOrd="1" destOrd="0" presId="urn:microsoft.com/office/officeart/2005/8/layout/target3"/>
    <dgm:cxn modelId="{3D0D8726-7D94-4454-BB2A-FB28D8A9607F}" type="presParOf" srcId="{70A81A3C-543A-4912-8C88-DBB8C24F6A79}" destId="{07FF51D4-A9AD-408D-AEA1-9D315CDF1091}" srcOrd="2" destOrd="0" presId="urn:microsoft.com/office/officeart/2005/8/layout/target3"/>
    <dgm:cxn modelId="{939FA5D6-3741-4A4B-A824-D673F1F658D7}" type="presParOf" srcId="{70A81A3C-543A-4912-8C88-DBB8C24F6A79}" destId="{AB92FB87-6D5F-4F25-99D8-F79CDC563E16}" srcOrd="3" destOrd="0" presId="urn:microsoft.com/office/officeart/2005/8/layout/target3"/>
    <dgm:cxn modelId="{F76C0A9D-B1B7-48D2-85E5-64FDA7616B1F}" type="presParOf" srcId="{70A81A3C-543A-4912-8C88-DBB8C24F6A79}" destId="{6A1A59E2-BE9E-43A4-9D6E-8DFAC286AEA7}" srcOrd="4" destOrd="0" presId="urn:microsoft.com/office/officeart/2005/8/layout/target3"/>
    <dgm:cxn modelId="{BF79C7BB-F13F-40E7-9535-525CFE9556BB}" type="presParOf" srcId="{70A81A3C-543A-4912-8C88-DBB8C24F6A79}" destId="{A1E97288-4156-4711-8F93-B7E1DC364E6A}" srcOrd="5" destOrd="0" presId="urn:microsoft.com/office/officeart/2005/8/layout/target3"/>
    <dgm:cxn modelId="{BA153B3A-A745-4588-BB80-B4E4C691E472}" type="presParOf" srcId="{70A81A3C-543A-4912-8C88-DBB8C24F6A79}" destId="{65DECA80-5A27-4C0D-A032-8826BBCC23B7}" srcOrd="6" destOrd="0" presId="urn:microsoft.com/office/officeart/2005/8/layout/target3"/>
    <dgm:cxn modelId="{8161E859-C39A-456E-A87F-37EDB4934E3D}" type="presParOf" srcId="{70A81A3C-543A-4912-8C88-DBB8C24F6A79}" destId="{E23D1449-B424-46BB-B0E3-A988FB2BCD1F}" srcOrd="7" destOrd="0" presId="urn:microsoft.com/office/officeart/2005/8/layout/target3"/>
    <dgm:cxn modelId="{AFC7F8D8-A9CF-48B5-974F-BFF70D9462CF}" type="presParOf" srcId="{70A81A3C-543A-4912-8C88-DBB8C24F6A79}" destId="{0E2498CC-FF27-45B0-A608-3D1351FF4555}" srcOrd="8" destOrd="0" presId="urn:microsoft.com/office/officeart/2005/8/layout/target3"/>
    <dgm:cxn modelId="{13900488-5534-4D00-A8EF-5FDF25AC0B13}" type="presParOf" srcId="{70A81A3C-543A-4912-8C88-DBB8C24F6A79}" destId="{365FB566-913F-4B06-B579-7A433F201508}" srcOrd="9" destOrd="0" presId="urn:microsoft.com/office/officeart/2005/8/layout/target3"/>
    <dgm:cxn modelId="{1B74DCF7-2008-4AD8-8088-3F27324C3A4B}" type="presParOf" srcId="{70A81A3C-543A-4912-8C88-DBB8C24F6A79}" destId="{BF653195-9924-4613-8F2D-729467B890E6}" srcOrd="10" destOrd="0" presId="urn:microsoft.com/office/officeart/2005/8/layout/target3"/>
    <dgm:cxn modelId="{6E507FC3-E053-4C80-AB42-9E78F94F9F5C}" type="presParOf" srcId="{70A81A3C-543A-4912-8C88-DBB8C24F6A79}" destId="{0BB3372C-810B-4993-990E-62E29B44623C}" srcOrd="11" destOrd="0" presId="urn:microsoft.com/office/officeart/2005/8/layout/target3"/>
    <dgm:cxn modelId="{55F4A0C6-019E-4E88-926A-64893DD2C4B6}" type="presParOf" srcId="{70A81A3C-543A-4912-8C88-DBB8C24F6A79}" destId="{97CD9EE1-A22B-4A72-8399-F213A58E19E8}" srcOrd="12" destOrd="0" presId="urn:microsoft.com/office/officeart/2005/8/layout/target3"/>
    <dgm:cxn modelId="{A35CB6E6-A08B-4BB6-9D58-B0645008DC24}" type="presParOf" srcId="{70A81A3C-543A-4912-8C88-DBB8C24F6A79}" destId="{A5906B98-203F-4988-B407-B8E2FB5B95EE}" srcOrd="13" destOrd="0" presId="urn:microsoft.com/office/officeart/2005/8/layout/target3"/>
    <dgm:cxn modelId="{B2B2482E-BDE7-40E3-9992-EA2F4AD7495D}" type="presParOf" srcId="{70A81A3C-543A-4912-8C88-DBB8C24F6A79}" destId="{5FCFF95D-2397-4B99-8DCB-380ADCD239E2}" srcOrd="14" destOrd="0" presId="urn:microsoft.com/office/officeart/2005/8/layout/target3"/>
    <dgm:cxn modelId="{1B165053-B827-4C60-90C9-56E0FB2B135B}" type="presParOf" srcId="{70A81A3C-543A-4912-8C88-DBB8C24F6A79}" destId="{ED256798-062E-4140-9838-778B40B4133B}" srcOrd="15" destOrd="0" presId="urn:microsoft.com/office/officeart/2005/8/layout/target3"/>
    <dgm:cxn modelId="{8A85D711-9E4D-4C13-B2A8-C01CCC4BA288}" type="presParOf" srcId="{70A81A3C-543A-4912-8C88-DBB8C24F6A79}" destId="{23272424-70F0-4CA4-99A4-66205F997BE8}" srcOrd="16" destOrd="0" presId="urn:microsoft.com/office/officeart/2005/8/layout/target3"/>
    <dgm:cxn modelId="{9A94A0B4-20D1-478D-A566-9DBE0B95390A}" type="presParOf" srcId="{70A81A3C-543A-4912-8C88-DBB8C24F6A79}" destId="{72233991-9FDD-466B-8563-82B17F89AC0F}" srcOrd="17" destOrd="0" presId="urn:microsoft.com/office/officeart/2005/8/layout/target3"/>
    <dgm:cxn modelId="{2C5FBA33-AC0B-4297-90A3-52D4FC061906}" type="presParOf" srcId="{70A81A3C-543A-4912-8C88-DBB8C24F6A79}" destId="{55A20474-D4A6-457F-8360-CB519C4B6B20}" srcOrd="18" destOrd="0" presId="urn:microsoft.com/office/officeart/2005/8/layout/target3"/>
    <dgm:cxn modelId="{0D06DE89-DF87-43BD-82ED-6A86A93DBE41}"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001C79-3885-4A94-B5E3-4D6836C0E203}" type="doc">
      <dgm:prSet loTypeId="urn:microsoft.com/office/officeart/2005/8/layout/venn1" loCatId="relationship" qsTypeId="urn:microsoft.com/office/officeart/2005/8/quickstyle/simple3" qsCatId="simple" csTypeId="urn:microsoft.com/office/officeart/2005/8/colors/accent1_2" csCatId="accent1" phldr="1"/>
      <dgm:spPr/>
    </dgm:pt>
    <dgm:pt modelId="{925941C5-F819-443B-B5FA-64A1EEDD0C36}">
      <dgm:prSet phldrT="[Tekst]"/>
      <dgm:spPr>
        <a:gradFill flip="none"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2700000" scaled="1"/>
          <a:tileRect/>
        </a:gradFill>
      </dgm:spPr>
      <dgm:t>
        <a:bodyPr/>
        <a:lstStyle/>
        <a:p>
          <a:r>
            <a:rPr lang="ro-RO" dirty="0" smtClean="0"/>
            <a:t>Identitate internă</a:t>
          </a:r>
          <a:endParaRPr lang="en-GB" dirty="0"/>
        </a:p>
      </dgm:t>
    </dgm:pt>
    <dgm:pt modelId="{9C4E13C5-673F-4D3F-85E6-2F39A8AB2170}" type="parTrans" cxnId="{199A0010-39B8-490F-B001-0904E6A3B826}">
      <dgm:prSet/>
      <dgm:spPr/>
      <dgm:t>
        <a:bodyPr/>
        <a:lstStyle/>
        <a:p>
          <a:endParaRPr lang="en-GB"/>
        </a:p>
      </dgm:t>
    </dgm:pt>
    <dgm:pt modelId="{2A26F1AF-886E-43EA-AC5E-1ACB1F9B9729}" type="sibTrans" cxnId="{199A0010-39B8-490F-B001-0904E6A3B826}">
      <dgm:prSet/>
      <dgm:spPr/>
      <dgm:t>
        <a:bodyPr/>
        <a:lstStyle/>
        <a:p>
          <a:endParaRPr lang="en-GB"/>
        </a:p>
      </dgm:t>
    </dgm:pt>
    <dgm:pt modelId="{A3A93CB9-F726-4FD5-A156-8A1C23B81563}">
      <dgm:prSet phldrT="[Tekst]"/>
      <dgm:spPr>
        <a:gradFill flip="none"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2700000" scaled="1"/>
          <a:tileRect/>
        </a:gradFill>
      </dgm:spPr>
      <dgm:t>
        <a:bodyPr/>
        <a:lstStyle/>
        <a:p>
          <a:r>
            <a:rPr lang="ro-RO" dirty="0" smtClean="0"/>
            <a:t>Identitate externă</a:t>
          </a:r>
          <a:endParaRPr lang="en-GB" dirty="0"/>
        </a:p>
      </dgm:t>
    </dgm:pt>
    <dgm:pt modelId="{50CC28C3-E3ED-420D-B6C8-60DD2FD2B216}" type="parTrans" cxnId="{2E358F73-6CA0-433F-9276-B42DE73DAB52}">
      <dgm:prSet/>
      <dgm:spPr/>
      <dgm:t>
        <a:bodyPr/>
        <a:lstStyle/>
        <a:p>
          <a:endParaRPr lang="en-GB"/>
        </a:p>
      </dgm:t>
    </dgm:pt>
    <dgm:pt modelId="{CFFBF3DB-45B0-4C8D-9371-FC90ED16BB40}" type="sibTrans" cxnId="{2E358F73-6CA0-433F-9276-B42DE73DAB52}">
      <dgm:prSet/>
      <dgm:spPr/>
      <dgm:t>
        <a:bodyPr/>
        <a:lstStyle/>
        <a:p>
          <a:endParaRPr lang="en-GB"/>
        </a:p>
      </dgm:t>
    </dgm:pt>
    <dgm:pt modelId="{6C70655E-4D24-48C0-87B8-35D407BDEF8F}" type="pres">
      <dgm:prSet presAssocID="{1B001C79-3885-4A94-B5E3-4D6836C0E203}" presName="compositeShape" presStyleCnt="0">
        <dgm:presLayoutVars>
          <dgm:chMax val="7"/>
          <dgm:dir/>
          <dgm:resizeHandles val="exact"/>
        </dgm:presLayoutVars>
      </dgm:prSet>
      <dgm:spPr/>
    </dgm:pt>
    <dgm:pt modelId="{E84B3A34-9B99-40BE-BF16-13442021F0DB}" type="pres">
      <dgm:prSet presAssocID="{925941C5-F819-443B-B5FA-64A1EEDD0C36}" presName="circ1" presStyleLbl="vennNode1" presStyleIdx="0" presStyleCnt="2"/>
      <dgm:spPr/>
      <dgm:t>
        <a:bodyPr/>
        <a:lstStyle/>
        <a:p>
          <a:endParaRPr lang="en-US"/>
        </a:p>
      </dgm:t>
    </dgm:pt>
    <dgm:pt modelId="{C0294074-ABD1-4891-B4C6-AEF73E181EFE}" type="pres">
      <dgm:prSet presAssocID="{925941C5-F819-443B-B5FA-64A1EEDD0C36}" presName="circ1Tx" presStyleLbl="revTx" presStyleIdx="0" presStyleCnt="0">
        <dgm:presLayoutVars>
          <dgm:chMax val="0"/>
          <dgm:chPref val="0"/>
          <dgm:bulletEnabled val="1"/>
        </dgm:presLayoutVars>
      </dgm:prSet>
      <dgm:spPr/>
      <dgm:t>
        <a:bodyPr/>
        <a:lstStyle/>
        <a:p>
          <a:endParaRPr lang="en-US"/>
        </a:p>
      </dgm:t>
    </dgm:pt>
    <dgm:pt modelId="{30D752B7-372C-480B-9860-730BE3ED62D7}" type="pres">
      <dgm:prSet presAssocID="{A3A93CB9-F726-4FD5-A156-8A1C23B81563}" presName="circ2" presStyleLbl="vennNode1" presStyleIdx="1" presStyleCnt="2"/>
      <dgm:spPr/>
      <dgm:t>
        <a:bodyPr/>
        <a:lstStyle/>
        <a:p>
          <a:endParaRPr lang="en-US"/>
        </a:p>
      </dgm:t>
    </dgm:pt>
    <dgm:pt modelId="{AFFFCFE8-D653-43E6-B601-08CBD8F01952}" type="pres">
      <dgm:prSet presAssocID="{A3A93CB9-F726-4FD5-A156-8A1C23B81563}" presName="circ2Tx" presStyleLbl="revTx" presStyleIdx="0" presStyleCnt="0">
        <dgm:presLayoutVars>
          <dgm:chMax val="0"/>
          <dgm:chPref val="0"/>
          <dgm:bulletEnabled val="1"/>
        </dgm:presLayoutVars>
      </dgm:prSet>
      <dgm:spPr/>
      <dgm:t>
        <a:bodyPr/>
        <a:lstStyle/>
        <a:p>
          <a:endParaRPr lang="en-US"/>
        </a:p>
      </dgm:t>
    </dgm:pt>
  </dgm:ptLst>
  <dgm:cxnLst>
    <dgm:cxn modelId="{78F843C9-4186-434C-B104-AC4009DF9C83}" type="presOf" srcId="{925941C5-F819-443B-B5FA-64A1EEDD0C36}" destId="{C0294074-ABD1-4891-B4C6-AEF73E181EFE}" srcOrd="1" destOrd="0" presId="urn:microsoft.com/office/officeart/2005/8/layout/venn1"/>
    <dgm:cxn modelId="{822BBF66-8CB0-487E-8B17-9B5A777B7E83}" type="presOf" srcId="{A3A93CB9-F726-4FD5-A156-8A1C23B81563}" destId="{AFFFCFE8-D653-43E6-B601-08CBD8F01952}" srcOrd="1" destOrd="0" presId="urn:microsoft.com/office/officeart/2005/8/layout/venn1"/>
    <dgm:cxn modelId="{9225CA37-DD7C-4638-AC9B-214CF99C29CF}" type="presOf" srcId="{A3A93CB9-F726-4FD5-A156-8A1C23B81563}" destId="{30D752B7-372C-480B-9860-730BE3ED62D7}" srcOrd="0" destOrd="0" presId="urn:microsoft.com/office/officeart/2005/8/layout/venn1"/>
    <dgm:cxn modelId="{039FD49F-BA35-4AA2-BCA4-3DF151D7A22A}" type="presOf" srcId="{1B001C79-3885-4A94-B5E3-4D6836C0E203}" destId="{6C70655E-4D24-48C0-87B8-35D407BDEF8F}" srcOrd="0" destOrd="0" presId="urn:microsoft.com/office/officeart/2005/8/layout/venn1"/>
    <dgm:cxn modelId="{199A0010-39B8-490F-B001-0904E6A3B826}" srcId="{1B001C79-3885-4A94-B5E3-4D6836C0E203}" destId="{925941C5-F819-443B-B5FA-64A1EEDD0C36}" srcOrd="0" destOrd="0" parTransId="{9C4E13C5-673F-4D3F-85E6-2F39A8AB2170}" sibTransId="{2A26F1AF-886E-43EA-AC5E-1ACB1F9B9729}"/>
    <dgm:cxn modelId="{945DA2D6-6B7D-4015-A37D-66F735FDA79D}" type="presOf" srcId="{925941C5-F819-443B-B5FA-64A1EEDD0C36}" destId="{E84B3A34-9B99-40BE-BF16-13442021F0DB}" srcOrd="0" destOrd="0" presId="urn:microsoft.com/office/officeart/2005/8/layout/venn1"/>
    <dgm:cxn modelId="{2E358F73-6CA0-433F-9276-B42DE73DAB52}" srcId="{1B001C79-3885-4A94-B5E3-4D6836C0E203}" destId="{A3A93CB9-F726-4FD5-A156-8A1C23B81563}" srcOrd="1" destOrd="0" parTransId="{50CC28C3-E3ED-420D-B6C8-60DD2FD2B216}" sibTransId="{CFFBF3DB-45B0-4C8D-9371-FC90ED16BB40}"/>
    <dgm:cxn modelId="{11276076-0E2F-4306-8C57-590C78343B59}" type="presParOf" srcId="{6C70655E-4D24-48C0-87B8-35D407BDEF8F}" destId="{E84B3A34-9B99-40BE-BF16-13442021F0DB}" srcOrd="0" destOrd="0" presId="urn:microsoft.com/office/officeart/2005/8/layout/venn1"/>
    <dgm:cxn modelId="{DC57392A-33FE-42B9-B098-A4E8CA895BA4}" type="presParOf" srcId="{6C70655E-4D24-48C0-87B8-35D407BDEF8F}" destId="{C0294074-ABD1-4891-B4C6-AEF73E181EFE}" srcOrd="1" destOrd="0" presId="urn:microsoft.com/office/officeart/2005/8/layout/venn1"/>
    <dgm:cxn modelId="{D6FCBBA0-1F6D-4B9C-8A27-E5DF2D066779}" type="presParOf" srcId="{6C70655E-4D24-48C0-87B8-35D407BDEF8F}" destId="{30D752B7-372C-480B-9860-730BE3ED62D7}" srcOrd="2" destOrd="0" presId="urn:microsoft.com/office/officeart/2005/8/layout/venn1"/>
    <dgm:cxn modelId="{B54739B2-6E3F-45C3-856B-0DE0168107E8}" type="presParOf" srcId="{6C70655E-4D24-48C0-87B8-35D407BDEF8F}" destId="{AFFFCFE8-D653-43E6-B601-08CBD8F0195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ro-RO" dirty="0" smtClean="0"/>
            <a:t>Cine </a:t>
          </a:r>
          <a:endParaRPr lang="en-GB" dirty="0"/>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dgm:spPr/>
      <dgm:t>
        <a:bodyPr/>
        <a:lstStyle/>
        <a:p>
          <a:r>
            <a:rPr lang="ro-RO" dirty="0" smtClean="0"/>
            <a:t>Practicieni din prima linie </a:t>
          </a:r>
          <a:endParaRPr lang="en-GB" dirty="0"/>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ro-RO" dirty="0" smtClean="0"/>
            <a:t>Ce</a:t>
          </a:r>
          <a:endParaRPr lang="en-GB" dirty="0"/>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dgm:spPr/>
      <dgm:t>
        <a:bodyPr/>
        <a:lstStyle/>
        <a:p>
          <a:r>
            <a:rPr lang="ro-RO" dirty="0" smtClean="0"/>
            <a:t>Cadrul conceptual al radicalizării </a:t>
          </a:r>
          <a:endParaRPr lang="en-GB" dirty="0"/>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dgm:spPr/>
      <dgm:t>
        <a:bodyPr/>
        <a:lstStyle/>
        <a:p>
          <a:r>
            <a:rPr lang="ro-RO" dirty="0" smtClean="0"/>
            <a:t>Exerciții și simulări </a:t>
          </a:r>
          <a:endParaRPr lang="en-GB" dirty="0"/>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ro-RO" dirty="0" smtClean="0"/>
            <a:t>Cum </a:t>
          </a:r>
          <a:endParaRPr lang="en-GB" dirty="0"/>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ro-RO" dirty="0" smtClean="0"/>
            <a:t>Cunoaștere </a:t>
          </a:r>
          <a:endParaRPr lang="en-GB" dirty="0"/>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ro-RO" dirty="0" smtClean="0"/>
            <a:t>Aptitudini practice </a:t>
          </a:r>
          <a:endParaRPr lang="en-GB" dirty="0"/>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ro-RO" dirty="0" smtClean="0"/>
            <a:t>Rezultat </a:t>
          </a:r>
          <a:endParaRPr lang="en-GB" dirty="0"/>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ro-RO" dirty="0" smtClean="0"/>
            <a:t>Recunoașterea semnelor </a:t>
          </a:r>
          <a:endParaRPr lang="en-GB" dirty="0"/>
        </a:p>
      </dgm:t>
    </dgm:pt>
    <dgm:pt modelId="{DF400E71-F62E-4429-9BA0-3C44367C473E}" type="parTrans" cxnId="{0CC227D6-88D3-49A7-8750-3C48E4D154D7}">
      <dgm:prSet/>
      <dgm:spPr/>
    </dgm:pt>
    <dgm:pt modelId="{4DC2B445-65BE-41C1-8A0B-44BCD068B89D}" type="sibTrans" cxnId="{0CC227D6-88D3-49A7-8750-3C48E4D154D7}">
      <dgm:prSet/>
      <dgm:spPr/>
    </dgm:pt>
    <dgm:pt modelId="{ABE8A5B4-E513-420F-8615-7FC725422FB3}">
      <dgm:prSet phldrT="[Tekst]"/>
      <dgm:spPr/>
      <dgm:t>
        <a:bodyPr/>
        <a:lstStyle/>
        <a:p>
          <a:r>
            <a:rPr lang="ro-RO" dirty="0" smtClean="0"/>
            <a:t>Gestionarea narațiunilor disfuncționale </a:t>
          </a:r>
          <a:endParaRPr lang="en-GB" dirty="0"/>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t>
        <a:bodyPr/>
        <a:lstStyle/>
        <a:p>
          <a:endParaRPr lang="en-US"/>
        </a:p>
      </dgm:t>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t>
        <a:bodyPr/>
        <a:lstStyle/>
        <a:p>
          <a:endParaRPr lang="en-US"/>
        </a:p>
      </dgm:t>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t>
        <a:bodyPr/>
        <a:lstStyle/>
        <a:p>
          <a:endParaRPr lang="en-US"/>
        </a:p>
      </dgm:t>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t>
        <a:bodyPr/>
        <a:lstStyle/>
        <a:p>
          <a:endParaRPr lang="en-US"/>
        </a:p>
      </dgm:t>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t>
        <a:bodyPr/>
        <a:lstStyle/>
        <a:p>
          <a:endParaRPr lang="en-US"/>
        </a:p>
      </dgm:t>
    </dgm:pt>
    <dgm:pt modelId="{97CD9EE1-A22B-4A72-8399-F213A58E19E8}" type="pres">
      <dgm:prSet presAssocID="{B58E5805-9D79-4032-89FB-E8797F96D632}" presName="rect1ParTx" presStyleLbl="alignAcc1" presStyleIdx="3" presStyleCnt="4">
        <dgm:presLayoutVars>
          <dgm:chMax val="1"/>
          <dgm:bulletEnabled val="1"/>
        </dgm:presLayoutVars>
      </dgm:prSet>
      <dgm:spPr/>
      <dgm:t>
        <a:bodyPr/>
        <a:lstStyle/>
        <a:p>
          <a:endParaRPr lang="en-US"/>
        </a:p>
      </dgm:t>
    </dgm:pt>
    <dgm:pt modelId="{A5906B98-203F-4988-B407-B8E2FB5B95EE}" type="pres">
      <dgm:prSet presAssocID="{B58E5805-9D79-4032-89FB-E8797F96D632}" presName="rect1ChTx" presStyleLbl="alignAcc1" presStyleIdx="3" presStyleCnt="4">
        <dgm:presLayoutVars>
          <dgm:bulletEnabled val="1"/>
        </dgm:presLayoutVars>
      </dgm:prSet>
      <dgm:spPr/>
      <dgm:t>
        <a:bodyPr/>
        <a:lstStyle/>
        <a:p>
          <a:endParaRPr lang="en-US"/>
        </a:p>
      </dgm:t>
    </dgm:pt>
    <dgm:pt modelId="{5FCFF95D-2397-4B99-8DCB-380ADCD239E2}" type="pres">
      <dgm:prSet presAssocID="{822841D3-9DBF-46D5-B049-0CB374430D48}" presName="rect2ParTx" presStyleLbl="alignAcc1" presStyleIdx="3" presStyleCnt="4">
        <dgm:presLayoutVars>
          <dgm:chMax val="1"/>
          <dgm:bulletEnabled val="1"/>
        </dgm:presLayoutVars>
      </dgm:prSet>
      <dgm:spPr/>
      <dgm:t>
        <a:bodyPr/>
        <a:lstStyle/>
        <a:p>
          <a:endParaRPr lang="en-US"/>
        </a:p>
      </dgm:t>
    </dgm:pt>
    <dgm:pt modelId="{ED256798-062E-4140-9838-778B40B4133B}" type="pres">
      <dgm:prSet presAssocID="{822841D3-9DBF-46D5-B049-0CB374430D48}" presName="rect2ChTx" presStyleLbl="alignAcc1" presStyleIdx="3" presStyleCnt="4">
        <dgm:presLayoutVars>
          <dgm:bulletEnabled val="1"/>
        </dgm:presLayoutVars>
      </dgm:prSet>
      <dgm:spPr/>
      <dgm:t>
        <a:bodyPr/>
        <a:lstStyle/>
        <a:p>
          <a:endParaRPr lang="en-US"/>
        </a:p>
      </dgm:t>
    </dgm:pt>
    <dgm:pt modelId="{23272424-70F0-4CA4-99A4-66205F997BE8}" type="pres">
      <dgm:prSet presAssocID="{7F3C50ED-D558-43BE-8D5E-9B9FE531D635}" presName="rect3ParTx" presStyleLbl="alignAcc1" presStyleIdx="3" presStyleCnt="4">
        <dgm:presLayoutVars>
          <dgm:chMax val="1"/>
          <dgm:bulletEnabled val="1"/>
        </dgm:presLayoutVars>
      </dgm:prSet>
      <dgm:spPr/>
      <dgm:t>
        <a:bodyPr/>
        <a:lstStyle/>
        <a:p>
          <a:endParaRPr lang="en-US"/>
        </a:p>
      </dgm:t>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t>
        <a:bodyPr/>
        <a:lstStyle/>
        <a:p>
          <a:endParaRPr lang="en-US"/>
        </a:p>
      </dgm:t>
    </dgm:pt>
    <dgm:pt modelId="{55A20474-D4A6-457F-8360-CB519C4B6B20}" type="pres">
      <dgm:prSet presAssocID="{24EBDD27-769C-422A-921F-6A362873931C}" presName="rect4ParTx" presStyleLbl="alignAcc1" presStyleIdx="3" presStyleCnt="4">
        <dgm:presLayoutVars>
          <dgm:chMax val="1"/>
          <dgm:bulletEnabled val="1"/>
        </dgm:presLayoutVars>
      </dgm:prSet>
      <dgm:spPr/>
      <dgm:t>
        <a:bodyPr/>
        <a:lstStyle/>
        <a:p>
          <a:endParaRPr lang="en-US"/>
        </a:p>
      </dgm:t>
    </dgm:pt>
    <dgm:pt modelId="{58607765-02B2-4957-A800-0D639B23EACD}" type="pres">
      <dgm:prSet presAssocID="{24EBDD27-769C-422A-921F-6A362873931C}" presName="rect4ChTx" presStyleLbl="alignAcc1" presStyleIdx="3" presStyleCnt="4">
        <dgm:presLayoutVars>
          <dgm:bulletEnabled val="1"/>
        </dgm:presLayoutVars>
      </dgm:prSet>
      <dgm:spPr/>
      <dgm:t>
        <a:bodyPr/>
        <a:lstStyle/>
        <a:p>
          <a:endParaRPr lang="en-US"/>
        </a:p>
      </dgm:t>
    </dgm:pt>
  </dgm:ptLst>
  <dgm:cxnLst>
    <dgm:cxn modelId="{51427B27-0F56-4B25-BF44-1C20708F6D05}" type="presOf" srcId="{01A2945C-62D9-4D4B-9F68-B922646DA43C}" destId="{72233991-9FDD-466B-8563-82B17F89AC0F}" srcOrd="0" destOrd="1" presId="urn:microsoft.com/office/officeart/2005/8/layout/target3"/>
    <dgm:cxn modelId="{4CF9DFA8-CD98-45BA-8CAB-86C7D5734D4E}" type="presOf" srcId="{9D704693-0B74-4955-9ADC-99007F12EE3A}" destId="{70A81A3C-543A-4912-8C88-DBB8C24F6A79}"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D6C6AB21-B178-4F54-B2D4-D5B422775120}" type="presOf" srcId="{822841D3-9DBF-46D5-B049-0CB374430D48}" destId="{A1E97288-4156-4711-8F93-B7E1DC364E6A}" srcOrd="0" destOrd="0" presId="urn:microsoft.com/office/officeart/2005/8/layout/target3"/>
    <dgm:cxn modelId="{8D009D50-68F6-4B7C-A850-1F64623B16D5}" type="presOf" srcId="{24EBDD27-769C-422A-921F-6A362873931C}" destId="{0BB3372C-810B-4993-990E-62E29B44623C}" srcOrd="0" destOrd="0" presId="urn:microsoft.com/office/officeart/2005/8/layout/target3"/>
    <dgm:cxn modelId="{9DD4E833-1784-4454-8C05-814A5AC59652}" srcId="{24EBDD27-769C-422A-921F-6A362873931C}" destId="{ABE8A5B4-E513-420F-8615-7FC725422FB3}" srcOrd="1" destOrd="0" parTransId="{586DD813-C1C1-4109-81E1-491E503B15D8}" sibTransId="{88C4B0AA-0D50-4BDB-8133-5E1125CE04F6}"/>
    <dgm:cxn modelId="{69BAD8D6-77A3-4A8F-A026-C130099F4D83}" srcId="{7F3C50ED-D558-43BE-8D5E-9B9FE531D635}" destId="{01A2945C-62D9-4D4B-9F68-B922646DA43C}" srcOrd="1" destOrd="0" parTransId="{EE76601C-E513-4AC3-AF95-3EF8CAB06BD3}" sibTransId="{AAC5E341-9570-4844-A6E6-E7593EDCA940}"/>
    <dgm:cxn modelId="{9FFBF264-9F45-46BD-A037-94438A28E579}" type="presOf" srcId="{24EBDD27-769C-422A-921F-6A362873931C}" destId="{55A20474-D4A6-457F-8360-CB519C4B6B20}" srcOrd="1" destOrd="0"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1F44E572-BE69-4CE1-81D1-15DA69A7404F}" type="presOf" srcId="{7F3C50ED-D558-43BE-8D5E-9B9FE531D635}" destId="{0E2498CC-FF27-45B0-A608-3D1351FF4555}" srcOrd="0" destOrd="0" presId="urn:microsoft.com/office/officeart/2005/8/layout/target3"/>
    <dgm:cxn modelId="{5C5C5355-EBFC-45DE-BAB9-74C6A515391D}" type="presOf" srcId="{B7E11FAA-F15B-454C-940F-78B4A6D1A097}" destId="{A5906B98-203F-4988-B407-B8E2FB5B95EE}"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2AD7A749-D97B-4C5E-A97D-9F270E306F70}" type="presOf" srcId="{ABE8A5B4-E513-420F-8615-7FC725422FB3}" destId="{58607765-02B2-4957-A800-0D639B23EACD}" srcOrd="0" destOrd="1" presId="urn:microsoft.com/office/officeart/2005/8/layout/target3"/>
    <dgm:cxn modelId="{28AAE780-8FC3-45E4-A9DA-4B7E8A24E272}" type="presOf" srcId="{C5F46B49-7652-4CDE-A124-0EDE50701F43}" destId="{72233991-9FDD-466B-8563-82B17F89AC0F}" srcOrd="0" destOrd="0" presId="urn:microsoft.com/office/officeart/2005/8/layout/target3"/>
    <dgm:cxn modelId="{15DB78F8-D7F7-43FD-A367-8A1C1762DD5E}" type="presOf" srcId="{7F3C50ED-D558-43BE-8D5E-9B9FE531D635}" destId="{23272424-70F0-4CA4-99A4-66205F997B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852026B9-2417-45E7-B8CA-8243D5174580}" srcId="{7F3C50ED-D558-43BE-8D5E-9B9FE531D635}" destId="{C5F46B49-7652-4CDE-A124-0EDE50701F43}" srcOrd="0" destOrd="0" parTransId="{0FDC68D8-781C-4987-922F-AAA7A6C6F5A3}" sibTransId="{9CF7EEBE-1A9C-47A1-B619-A2C24D3C9D8E}"/>
    <dgm:cxn modelId="{0CC227D6-88D3-49A7-8750-3C48E4D154D7}" srcId="{24EBDD27-769C-422A-921F-6A362873931C}" destId="{F96C46DA-1DCD-4027-A14B-44B05D28AD14}" srcOrd="0" destOrd="0" parTransId="{DF400E71-F62E-4429-9BA0-3C44367C473E}" sibTransId="{4DC2B445-65BE-41C1-8A0B-44BCD068B89D}"/>
    <dgm:cxn modelId="{AF9F9725-5B78-436B-8DCF-06E513CA5B88}" type="presOf" srcId="{10676DC6-B8D2-4DE8-8B00-126245C2E4A1}" destId="{ED256798-062E-4140-9838-778B40B4133B}" srcOrd="0" destOrd="1"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DFAAA402-7E52-4D04-B238-CF077A892F41}" type="presOf" srcId="{B58E5805-9D79-4032-89FB-E8797F96D632}" destId="{07FF51D4-A9AD-408D-AEA1-9D315CDF1091}"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6E23B537-9440-485F-9CE1-04EB74557EE9}" srcId="{822841D3-9DBF-46D5-B049-0CB374430D48}" destId="{9B258738-F5EA-46F1-BC70-FA0E0DE5B482}" srcOrd="0" destOrd="0" parTransId="{287D15D9-0DCA-48C1-BAE4-82BCB85BD84A}" sibTransId="{A6DBD87E-EC2B-4022-8AD6-21B80AA9E69A}"/>
    <dgm:cxn modelId="{F36BF560-BD00-4EA4-9DBB-82ABC4B30C2C}" type="presOf" srcId="{9B258738-F5EA-46F1-BC70-FA0E0DE5B482}" destId="{ED256798-062E-4140-9838-778B40B4133B}" srcOrd="0" destOrd="0" presId="urn:microsoft.com/office/officeart/2005/8/layout/target3"/>
    <dgm:cxn modelId="{54F9E548-A424-45BE-B404-3C31F8B0A683}" type="presOf" srcId="{B58E5805-9D79-4032-89FB-E8797F96D632}" destId="{97CD9EE1-A22B-4A72-8399-F213A58E19E8}" srcOrd="1" destOrd="0" presId="urn:microsoft.com/office/officeart/2005/8/layout/target3"/>
    <dgm:cxn modelId="{488841CF-1EB3-4479-A13E-0912831F828C}" type="presOf" srcId="{F96C46DA-1DCD-4027-A14B-44B05D28AD14}" destId="{58607765-02B2-4957-A800-0D639B23EACD}" srcOrd="0" destOrd="0" presId="urn:microsoft.com/office/officeart/2005/8/layout/target3"/>
    <dgm:cxn modelId="{5992B79B-C9C7-4891-BB25-30AC90895E41}" type="presOf" srcId="{822841D3-9DBF-46D5-B049-0CB374430D48}" destId="{5FCFF95D-2397-4B99-8DCB-380ADCD239E2}" srcOrd="1" destOrd="0" presId="urn:microsoft.com/office/officeart/2005/8/layout/target3"/>
    <dgm:cxn modelId="{A6C2FCCF-127E-4994-A67C-CFEC5C674CE7}" type="presParOf" srcId="{70A81A3C-543A-4912-8C88-DBB8C24F6A79}" destId="{26386E4C-81AD-4122-997C-DE8B77FFB8E5}" srcOrd="0" destOrd="0" presId="urn:microsoft.com/office/officeart/2005/8/layout/target3"/>
    <dgm:cxn modelId="{1EC83EFD-974F-43C5-BCEC-3A5C70C29BCD}" type="presParOf" srcId="{70A81A3C-543A-4912-8C88-DBB8C24F6A79}" destId="{2A55105D-BD2B-41A2-B5B7-32469BB08A3C}" srcOrd="1" destOrd="0" presId="urn:microsoft.com/office/officeart/2005/8/layout/target3"/>
    <dgm:cxn modelId="{82D19269-6147-4951-B4C2-E91599B3E7CF}" type="presParOf" srcId="{70A81A3C-543A-4912-8C88-DBB8C24F6A79}" destId="{07FF51D4-A9AD-408D-AEA1-9D315CDF1091}" srcOrd="2" destOrd="0" presId="urn:microsoft.com/office/officeart/2005/8/layout/target3"/>
    <dgm:cxn modelId="{58048D3A-1692-4FD2-A3B4-04E8CBB83CB2}" type="presParOf" srcId="{70A81A3C-543A-4912-8C88-DBB8C24F6A79}" destId="{AB92FB87-6D5F-4F25-99D8-F79CDC563E16}" srcOrd="3" destOrd="0" presId="urn:microsoft.com/office/officeart/2005/8/layout/target3"/>
    <dgm:cxn modelId="{F907170F-17A8-49A3-9E46-E32ECFB8EC9C}" type="presParOf" srcId="{70A81A3C-543A-4912-8C88-DBB8C24F6A79}" destId="{6A1A59E2-BE9E-43A4-9D6E-8DFAC286AEA7}" srcOrd="4" destOrd="0" presId="urn:microsoft.com/office/officeart/2005/8/layout/target3"/>
    <dgm:cxn modelId="{BE4DBABB-9028-47D4-8391-67B459BEB1F8}" type="presParOf" srcId="{70A81A3C-543A-4912-8C88-DBB8C24F6A79}" destId="{A1E97288-4156-4711-8F93-B7E1DC364E6A}" srcOrd="5" destOrd="0" presId="urn:microsoft.com/office/officeart/2005/8/layout/target3"/>
    <dgm:cxn modelId="{B694923F-56D6-4943-B6DE-637768C9D2B1}" type="presParOf" srcId="{70A81A3C-543A-4912-8C88-DBB8C24F6A79}" destId="{65DECA80-5A27-4C0D-A032-8826BBCC23B7}" srcOrd="6" destOrd="0" presId="urn:microsoft.com/office/officeart/2005/8/layout/target3"/>
    <dgm:cxn modelId="{9816D18B-B1DD-4860-8015-1C68DCF8E41E}" type="presParOf" srcId="{70A81A3C-543A-4912-8C88-DBB8C24F6A79}" destId="{E23D1449-B424-46BB-B0E3-A988FB2BCD1F}" srcOrd="7" destOrd="0" presId="urn:microsoft.com/office/officeart/2005/8/layout/target3"/>
    <dgm:cxn modelId="{C158855D-D6DF-439C-8409-A60AD6CBB1B7}" type="presParOf" srcId="{70A81A3C-543A-4912-8C88-DBB8C24F6A79}" destId="{0E2498CC-FF27-45B0-A608-3D1351FF4555}" srcOrd="8" destOrd="0" presId="urn:microsoft.com/office/officeart/2005/8/layout/target3"/>
    <dgm:cxn modelId="{964DD58D-128D-4D72-A0A9-3E50E0D0245B}" type="presParOf" srcId="{70A81A3C-543A-4912-8C88-DBB8C24F6A79}" destId="{365FB566-913F-4B06-B579-7A433F201508}" srcOrd="9" destOrd="0" presId="urn:microsoft.com/office/officeart/2005/8/layout/target3"/>
    <dgm:cxn modelId="{7E9FD1C8-68E7-4C4B-9560-4B9069B292B2}" type="presParOf" srcId="{70A81A3C-543A-4912-8C88-DBB8C24F6A79}" destId="{BF653195-9924-4613-8F2D-729467B890E6}" srcOrd="10" destOrd="0" presId="urn:microsoft.com/office/officeart/2005/8/layout/target3"/>
    <dgm:cxn modelId="{651CB960-F8F9-4F42-B3BB-BDF52C0FEEDD}" type="presParOf" srcId="{70A81A3C-543A-4912-8C88-DBB8C24F6A79}" destId="{0BB3372C-810B-4993-990E-62E29B44623C}" srcOrd="11" destOrd="0" presId="urn:microsoft.com/office/officeart/2005/8/layout/target3"/>
    <dgm:cxn modelId="{57E10BA2-E4EC-47FB-B9B9-199C7A8D05E8}" type="presParOf" srcId="{70A81A3C-543A-4912-8C88-DBB8C24F6A79}" destId="{97CD9EE1-A22B-4A72-8399-F213A58E19E8}" srcOrd="12" destOrd="0" presId="urn:microsoft.com/office/officeart/2005/8/layout/target3"/>
    <dgm:cxn modelId="{C7DC6D31-C939-4CA2-AFD9-4D43448F8EBC}" type="presParOf" srcId="{70A81A3C-543A-4912-8C88-DBB8C24F6A79}" destId="{A5906B98-203F-4988-B407-B8E2FB5B95EE}" srcOrd="13" destOrd="0" presId="urn:microsoft.com/office/officeart/2005/8/layout/target3"/>
    <dgm:cxn modelId="{140B9EA2-230A-40CB-BE07-CB13C3C78FF7}" type="presParOf" srcId="{70A81A3C-543A-4912-8C88-DBB8C24F6A79}" destId="{5FCFF95D-2397-4B99-8DCB-380ADCD239E2}" srcOrd="14" destOrd="0" presId="urn:microsoft.com/office/officeart/2005/8/layout/target3"/>
    <dgm:cxn modelId="{468DBC2D-5DA8-43CA-8127-B0236090B4CE}" type="presParOf" srcId="{70A81A3C-543A-4912-8C88-DBB8C24F6A79}" destId="{ED256798-062E-4140-9838-778B40B4133B}" srcOrd="15" destOrd="0" presId="urn:microsoft.com/office/officeart/2005/8/layout/target3"/>
    <dgm:cxn modelId="{E9599056-4353-41DA-9627-85D324A4FC2F}" type="presParOf" srcId="{70A81A3C-543A-4912-8C88-DBB8C24F6A79}" destId="{23272424-70F0-4CA4-99A4-66205F997BE8}" srcOrd="16" destOrd="0" presId="urn:microsoft.com/office/officeart/2005/8/layout/target3"/>
    <dgm:cxn modelId="{F1B391C4-DA85-4B92-A3A8-8C32F3CC8148}" type="presParOf" srcId="{70A81A3C-543A-4912-8C88-DBB8C24F6A79}" destId="{72233991-9FDD-466B-8563-82B17F89AC0F}" srcOrd="17" destOrd="0" presId="urn:microsoft.com/office/officeart/2005/8/layout/target3"/>
    <dgm:cxn modelId="{CEADA6A0-8B65-43BA-9985-B4E17E374825}" type="presParOf" srcId="{70A81A3C-543A-4912-8C88-DBB8C24F6A79}" destId="{55A20474-D4A6-457F-8360-CB519C4B6B20}" srcOrd="18" destOrd="0" presId="urn:microsoft.com/office/officeart/2005/8/layout/target3"/>
    <dgm:cxn modelId="{A5F42515-740A-4512-9508-41314E356BD8}"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ro-RO" dirty="0" smtClean="0"/>
            <a:t>Cine</a:t>
          </a:r>
          <a:endParaRPr lang="en-GB" dirty="0"/>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dgm:spPr/>
      <dgm:t>
        <a:bodyPr/>
        <a:lstStyle/>
        <a:p>
          <a:r>
            <a:rPr lang="ro-RO" dirty="0" smtClean="0"/>
            <a:t>P</a:t>
          </a:r>
          <a:r>
            <a:rPr lang="en-GB" dirty="0" err="1" smtClean="0"/>
            <a:t>racti</a:t>
          </a:r>
          <a:r>
            <a:rPr lang="ro-RO" dirty="0" smtClean="0"/>
            <a:t>cieni din prima linie</a:t>
          </a:r>
          <a:endParaRPr lang="en-GB" dirty="0"/>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ro-RO" dirty="0" smtClean="0"/>
            <a:t>Ce</a:t>
          </a:r>
          <a:endParaRPr lang="en-GB" dirty="0"/>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dgm:spPr/>
      <dgm:t>
        <a:bodyPr/>
        <a:lstStyle/>
        <a:p>
          <a:r>
            <a:rPr lang="ro-RO" dirty="0" smtClean="0"/>
            <a:t>Încadrarea radicalizării</a:t>
          </a:r>
          <a:endParaRPr lang="en-GB" dirty="0"/>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dgm:spPr/>
      <dgm:t>
        <a:bodyPr/>
        <a:lstStyle/>
        <a:p>
          <a:r>
            <a:rPr lang="en-GB" dirty="0" err="1" smtClean="0"/>
            <a:t>Exerci</a:t>
          </a:r>
          <a:r>
            <a:rPr lang="ro-RO" dirty="0" smtClean="0"/>
            <a:t>ții</a:t>
          </a:r>
          <a:r>
            <a:rPr lang="en-GB" dirty="0" smtClean="0"/>
            <a:t> </a:t>
          </a:r>
          <a:r>
            <a:rPr lang="en-GB" dirty="0"/>
            <a:t>and </a:t>
          </a:r>
          <a:r>
            <a:rPr lang="en-GB" dirty="0" err="1" smtClean="0"/>
            <a:t>simul</a:t>
          </a:r>
          <a:r>
            <a:rPr lang="ro-RO" dirty="0" smtClean="0"/>
            <a:t>ări</a:t>
          </a:r>
          <a:endParaRPr lang="en-GB" dirty="0"/>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ro-RO" dirty="0" smtClean="0"/>
            <a:t>Cum</a:t>
          </a:r>
          <a:endParaRPr lang="en-GB" dirty="0"/>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ro-RO" dirty="0" smtClean="0"/>
            <a:t>Cunoștințe</a:t>
          </a:r>
          <a:endParaRPr lang="en-GB" dirty="0"/>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ro-RO" dirty="0" smtClean="0"/>
            <a:t>Abilități practice</a:t>
          </a:r>
          <a:endParaRPr lang="en-GB" dirty="0"/>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smtClean="0"/>
            <a:t>Re</a:t>
          </a:r>
          <a:r>
            <a:rPr lang="ro-RO" dirty="0" smtClean="0"/>
            <a:t>zultat</a:t>
          </a:r>
          <a:endParaRPr lang="en-GB" dirty="0"/>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smtClean="0"/>
            <a:t>Rec</a:t>
          </a:r>
          <a:r>
            <a:rPr lang="ro-RO" dirty="0" smtClean="0"/>
            <a:t>unoașterea semnelor</a:t>
          </a:r>
          <a:endParaRPr lang="en-GB" dirty="0"/>
        </a:p>
      </dgm:t>
    </dgm:pt>
    <dgm:pt modelId="{DF400E71-F62E-4429-9BA0-3C44367C473E}" type="parTrans" cxnId="{0CC227D6-88D3-49A7-8750-3C48E4D154D7}">
      <dgm:prSet/>
      <dgm:spPr/>
    </dgm:pt>
    <dgm:pt modelId="{4DC2B445-65BE-41C1-8A0B-44BCD068B89D}" type="sibTrans" cxnId="{0CC227D6-88D3-49A7-8750-3C48E4D154D7}">
      <dgm:prSet/>
      <dgm:spPr/>
    </dgm:pt>
    <dgm:pt modelId="{ABE8A5B4-E513-420F-8615-7FC725422FB3}">
      <dgm:prSet phldrT="[Tekst]"/>
      <dgm:spPr/>
      <dgm:t>
        <a:bodyPr/>
        <a:lstStyle/>
        <a:p>
          <a:r>
            <a:rPr lang="ro-RO" dirty="0" smtClean="0"/>
            <a:t>Abilități de dezbatere</a:t>
          </a:r>
          <a:endParaRPr lang="en-GB" dirty="0"/>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t>
        <a:bodyPr/>
        <a:lstStyle/>
        <a:p>
          <a:endParaRPr lang="en-US"/>
        </a:p>
      </dgm:t>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t>
        <a:bodyPr/>
        <a:lstStyle/>
        <a:p>
          <a:endParaRPr lang="en-US"/>
        </a:p>
      </dgm:t>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t>
        <a:bodyPr/>
        <a:lstStyle/>
        <a:p>
          <a:endParaRPr lang="en-US"/>
        </a:p>
      </dgm:t>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t>
        <a:bodyPr/>
        <a:lstStyle/>
        <a:p>
          <a:endParaRPr lang="en-US"/>
        </a:p>
      </dgm:t>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t>
        <a:bodyPr/>
        <a:lstStyle/>
        <a:p>
          <a:endParaRPr lang="en-US"/>
        </a:p>
      </dgm:t>
    </dgm:pt>
    <dgm:pt modelId="{97CD9EE1-A22B-4A72-8399-F213A58E19E8}" type="pres">
      <dgm:prSet presAssocID="{B58E5805-9D79-4032-89FB-E8797F96D632}" presName="rect1ParTx" presStyleLbl="alignAcc1" presStyleIdx="3" presStyleCnt="4">
        <dgm:presLayoutVars>
          <dgm:chMax val="1"/>
          <dgm:bulletEnabled val="1"/>
        </dgm:presLayoutVars>
      </dgm:prSet>
      <dgm:spPr/>
      <dgm:t>
        <a:bodyPr/>
        <a:lstStyle/>
        <a:p>
          <a:endParaRPr lang="en-US"/>
        </a:p>
      </dgm:t>
    </dgm:pt>
    <dgm:pt modelId="{A5906B98-203F-4988-B407-B8E2FB5B95EE}" type="pres">
      <dgm:prSet presAssocID="{B58E5805-9D79-4032-89FB-E8797F96D632}" presName="rect1ChTx" presStyleLbl="alignAcc1" presStyleIdx="3" presStyleCnt="4">
        <dgm:presLayoutVars>
          <dgm:bulletEnabled val="1"/>
        </dgm:presLayoutVars>
      </dgm:prSet>
      <dgm:spPr/>
      <dgm:t>
        <a:bodyPr/>
        <a:lstStyle/>
        <a:p>
          <a:endParaRPr lang="en-US"/>
        </a:p>
      </dgm:t>
    </dgm:pt>
    <dgm:pt modelId="{5FCFF95D-2397-4B99-8DCB-380ADCD239E2}" type="pres">
      <dgm:prSet presAssocID="{822841D3-9DBF-46D5-B049-0CB374430D48}" presName="rect2ParTx" presStyleLbl="alignAcc1" presStyleIdx="3" presStyleCnt="4">
        <dgm:presLayoutVars>
          <dgm:chMax val="1"/>
          <dgm:bulletEnabled val="1"/>
        </dgm:presLayoutVars>
      </dgm:prSet>
      <dgm:spPr/>
      <dgm:t>
        <a:bodyPr/>
        <a:lstStyle/>
        <a:p>
          <a:endParaRPr lang="en-US"/>
        </a:p>
      </dgm:t>
    </dgm:pt>
    <dgm:pt modelId="{ED256798-062E-4140-9838-778B40B4133B}" type="pres">
      <dgm:prSet presAssocID="{822841D3-9DBF-46D5-B049-0CB374430D48}" presName="rect2ChTx" presStyleLbl="alignAcc1" presStyleIdx="3" presStyleCnt="4">
        <dgm:presLayoutVars>
          <dgm:bulletEnabled val="1"/>
        </dgm:presLayoutVars>
      </dgm:prSet>
      <dgm:spPr/>
      <dgm:t>
        <a:bodyPr/>
        <a:lstStyle/>
        <a:p>
          <a:endParaRPr lang="en-US"/>
        </a:p>
      </dgm:t>
    </dgm:pt>
    <dgm:pt modelId="{23272424-70F0-4CA4-99A4-66205F997BE8}" type="pres">
      <dgm:prSet presAssocID="{7F3C50ED-D558-43BE-8D5E-9B9FE531D635}" presName="rect3ParTx" presStyleLbl="alignAcc1" presStyleIdx="3" presStyleCnt="4">
        <dgm:presLayoutVars>
          <dgm:chMax val="1"/>
          <dgm:bulletEnabled val="1"/>
        </dgm:presLayoutVars>
      </dgm:prSet>
      <dgm:spPr/>
      <dgm:t>
        <a:bodyPr/>
        <a:lstStyle/>
        <a:p>
          <a:endParaRPr lang="en-US"/>
        </a:p>
      </dgm:t>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t>
        <a:bodyPr/>
        <a:lstStyle/>
        <a:p>
          <a:endParaRPr lang="en-US"/>
        </a:p>
      </dgm:t>
    </dgm:pt>
    <dgm:pt modelId="{55A20474-D4A6-457F-8360-CB519C4B6B20}" type="pres">
      <dgm:prSet presAssocID="{24EBDD27-769C-422A-921F-6A362873931C}" presName="rect4ParTx" presStyleLbl="alignAcc1" presStyleIdx="3" presStyleCnt="4">
        <dgm:presLayoutVars>
          <dgm:chMax val="1"/>
          <dgm:bulletEnabled val="1"/>
        </dgm:presLayoutVars>
      </dgm:prSet>
      <dgm:spPr/>
      <dgm:t>
        <a:bodyPr/>
        <a:lstStyle/>
        <a:p>
          <a:endParaRPr lang="en-US"/>
        </a:p>
      </dgm:t>
    </dgm:pt>
    <dgm:pt modelId="{58607765-02B2-4957-A800-0D639B23EACD}" type="pres">
      <dgm:prSet presAssocID="{24EBDD27-769C-422A-921F-6A362873931C}" presName="rect4ChTx" presStyleLbl="alignAcc1" presStyleIdx="3" presStyleCnt="4">
        <dgm:presLayoutVars>
          <dgm:bulletEnabled val="1"/>
        </dgm:presLayoutVars>
      </dgm:prSet>
      <dgm:spPr/>
      <dgm:t>
        <a:bodyPr/>
        <a:lstStyle/>
        <a:p>
          <a:endParaRPr lang="en-US"/>
        </a:p>
      </dgm:t>
    </dgm:pt>
  </dgm:ptLst>
  <dgm:cxnLst>
    <dgm:cxn modelId="{6B1E9052-22DA-4464-9DFC-5E5922315BD2}" srcId="{9D704693-0B74-4955-9ADC-99007F12EE3A}" destId="{24EBDD27-769C-422A-921F-6A362873931C}" srcOrd="3" destOrd="0" parTransId="{DA87B8DB-0E16-47F8-A4E9-28B5E5834048}" sibTransId="{3EDA8786-D707-4816-9E4B-4EB112AD90E8}"/>
    <dgm:cxn modelId="{FACD6280-6413-43F3-9CD2-3D2F1AA84052}" type="presOf" srcId="{822841D3-9DBF-46D5-B049-0CB374430D48}" destId="{A1E97288-4156-4711-8F93-B7E1DC364E6A}" srcOrd="0" destOrd="0" presId="urn:microsoft.com/office/officeart/2005/8/layout/target3"/>
    <dgm:cxn modelId="{AAE3BCCE-26CD-4268-8597-CED748E35A6B}" type="presOf" srcId="{B7E11FAA-F15B-454C-940F-78B4A6D1A097}" destId="{A5906B98-203F-4988-B407-B8E2FB5B95EE}" srcOrd="0" destOrd="0" presId="urn:microsoft.com/office/officeart/2005/8/layout/target3"/>
    <dgm:cxn modelId="{745C951A-0E06-416E-B3ED-A31A9BA5E08B}" type="presOf" srcId="{24EBDD27-769C-422A-921F-6A362873931C}" destId="{0BB3372C-810B-4993-990E-62E29B44623C}" srcOrd="0" destOrd="0" presId="urn:microsoft.com/office/officeart/2005/8/layout/target3"/>
    <dgm:cxn modelId="{B0F39BA7-A32D-4A30-9233-1797FFB344FB}" type="presOf" srcId="{10676DC6-B8D2-4DE8-8B00-126245C2E4A1}" destId="{ED256798-062E-4140-9838-778B40B4133B}" srcOrd="0" destOrd="1" presId="urn:microsoft.com/office/officeart/2005/8/layout/target3"/>
    <dgm:cxn modelId="{20C93E99-179C-42D9-93E6-6F79388997C4}" type="presOf" srcId="{F96C46DA-1DCD-4027-A14B-44B05D28AD14}" destId="{58607765-02B2-4957-A800-0D639B23EACD}" srcOrd="0" destOrd="0" presId="urn:microsoft.com/office/officeart/2005/8/layout/target3"/>
    <dgm:cxn modelId="{EDA5BC8A-A8DC-4315-A70D-9D842908FE78}" type="presOf" srcId="{ABE8A5B4-E513-420F-8615-7FC725422FB3}" destId="{58607765-02B2-4957-A800-0D639B23EACD}" srcOrd="0" destOrd="1" presId="urn:microsoft.com/office/officeart/2005/8/layout/target3"/>
    <dgm:cxn modelId="{A685B99A-850E-479E-A6A0-385DFBC6A5BE}" type="presOf" srcId="{01A2945C-62D9-4D4B-9F68-B922646DA43C}" destId="{72233991-9FDD-466B-8563-82B17F89AC0F}" srcOrd="0" destOrd="1" presId="urn:microsoft.com/office/officeart/2005/8/layout/target3"/>
    <dgm:cxn modelId="{9DD4E833-1784-4454-8C05-814A5AC59652}" srcId="{24EBDD27-769C-422A-921F-6A362873931C}" destId="{ABE8A5B4-E513-420F-8615-7FC725422FB3}" srcOrd="1" destOrd="0" parTransId="{586DD813-C1C1-4109-81E1-491E503B15D8}" sibTransId="{88C4B0AA-0D50-4BDB-8133-5E1125CE04F6}"/>
    <dgm:cxn modelId="{92BD11CE-1E29-46EC-A3D8-43FBA18A5CD2}" type="presOf" srcId="{9D704693-0B74-4955-9ADC-99007F12EE3A}" destId="{70A81A3C-543A-4912-8C88-DBB8C24F6A79}" srcOrd="0" destOrd="0" presId="urn:microsoft.com/office/officeart/2005/8/layout/target3"/>
    <dgm:cxn modelId="{69BAD8D6-77A3-4A8F-A026-C130099F4D83}" srcId="{7F3C50ED-D558-43BE-8D5E-9B9FE531D635}" destId="{01A2945C-62D9-4D4B-9F68-B922646DA43C}" srcOrd="1" destOrd="0" parTransId="{EE76601C-E513-4AC3-AF95-3EF8CAB06BD3}" sibTransId="{AAC5E341-9570-4844-A6E6-E7593EDCA940}"/>
    <dgm:cxn modelId="{EC7A0026-FE94-43D4-A1C4-F1146C2D31B9}" type="presOf" srcId="{7F3C50ED-D558-43BE-8D5E-9B9FE531D635}" destId="{0E2498CC-FF27-45B0-A608-3D1351FF4555}" srcOrd="0" destOrd="0"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77767B81-FCB0-42CC-844E-8CD430528199}" type="presOf" srcId="{822841D3-9DBF-46D5-B049-0CB374430D48}" destId="{5FCFF95D-2397-4B99-8DCB-380ADCD239E2}" srcOrd="1" destOrd="0" presId="urn:microsoft.com/office/officeart/2005/8/layout/target3"/>
    <dgm:cxn modelId="{658C7D1C-FEED-411F-9FF7-6E1C98BAA302}" type="presOf" srcId="{24EBDD27-769C-422A-921F-6A362873931C}" destId="{55A20474-D4A6-457F-8360-CB519C4B6B20}" srcOrd="1"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AF2F15D1-EE4D-47F4-9FB9-993DC5C423DA}" srcId="{9D704693-0B74-4955-9ADC-99007F12EE3A}" destId="{822841D3-9DBF-46D5-B049-0CB374430D48}" srcOrd="1" destOrd="0" parTransId="{58D72ACF-0CDE-4534-8377-AB8AF4010113}" sibTransId="{A914BAD3-FC8C-4559-A8CA-7D00D6720A8C}"/>
    <dgm:cxn modelId="{852026B9-2417-45E7-B8CA-8243D5174580}" srcId="{7F3C50ED-D558-43BE-8D5E-9B9FE531D635}" destId="{C5F46B49-7652-4CDE-A124-0EDE50701F43}" srcOrd="0" destOrd="0" parTransId="{0FDC68D8-781C-4987-922F-AAA7A6C6F5A3}" sibTransId="{9CF7EEBE-1A9C-47A1-B619-A2C24D3C9D8E}"/>
    <dgm:cxn modelId="{0CC227D6-88D3-49A7-8750-3C48E4D154D7}" srcId="{24EBDD27-769C-422A-921F-6A362873931C}" destId="{F96C46DA-1DCD-4027-A14B-44B05D28AD14}" srcOrd="0" destOrd="0" parTransId="{DF400E71-F62E-4429-9BA0-3C44367C473E}" sibTransId="{4DC2B445-65BE-41C1-8A0B-44BCD068B89D}"/>
    <dgm:cxn modelId="{62145C90-A382-4A37-9DE5-D13C188A881E}" type="presOf" srcId="{C5F46B49-7652-4CDE-A124-0EDE50701F43}" destId="{72233991-9FDD-466B-8563-82B17F89AC0F}" srcOrd="0" destOrd="0" presId="urn:microsoft.com/office/officeart/2005/8/layout/target3"/>
    <dgm:cxn modelId="{D101B0A2-F63D-4AAB-84F1-0286A5221305}" type="presOf" srcId="{B58E5805-9D79-4032-89FB-E8797F96D632}" destId="{07FF51D4-A9AD-408D-AEA1-9D315CDF1091}" srcOrd="0"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0BDFE6E-84AF-4317-ACE5-377AF7ED99BB}" srcId="{822841D3-9DBF-46D5-B049-0CB374430D48}" destId="{10676DC6-B8D2-4DE8-8B00-126245C2E4A1}" srcOrd="1" destOrd="0" parTransId="{36C8D2F8-2D79-4B24-AA92-29830D2F117A}" sibTransId="{B6AF7B50-B29F-4B8E-B399-7A4DFA190D07}"/>
    <dgm:cxn modelId="{6E23B537-9440-485F-9CE1-04EB74557EE9}" srcId="{822841D3-9DBF-46D5-B049-0CB374430D48}" destId="{9B258738-F5EA-46F1-BC70-FA0E0DE5B482}" srcOrd="0" destOrd="0" parTransId="{287D15D9-0DCA-48C1-BAE4-82BCB85BD84A}" sibTransId="{A6DBD87E-EC2B-4022-8AD6-21B80AA9E69A}"/>
    <dgm:cxn modelId="{6F321CD7-F5AC-410E-8962-D3B4B443EB99}" type="presOf" srcId="{9B258738-F5EA-46F1-BC70-FA0E0DE5B482}" destId="{ED256798-062E-4140-9838-778B40B4133B}" srcOrd="0" destOrd="0" presId="urn:microsoft.com/office/officeart/2005/8/layout/target3"/>
    <dgm:cxn modelId="{114615F3-4025-4AB7-8672-AA35708404AA}" type="presOf" srcId="{B58E5805-9D79-4032-89FB-E8797F96D632}" destId="{97CD9EE1-A22B-4A72-8399-F213A58E19E8}" srcOrd="1" destOrd="0" presId="urn:microsoft.com/office/officeart/2005/8/layout/target3"/>
    <dgm:cxn modelId="{F60D47B0-E13B-45B6-B7F1-543A54B804CF}" type="presOf" srcId="{7F3C50ED-D558-43BE-8D5E-9B9FE531D635}" destId="{23272424-70F0-4CA4-99A4-66205F997BE8}" srcOrd="1" destOrd="0" presId="urn:microsoft.com/office/officeart/2005/8/layout/target3"/>
    <dgm:cxn modelId="{8CFC3676-BECB-40D4-9BE6-3ED0DA199F58}" type="presParOf" srcId="{70A81A3C-543A-4912-8C88-DBB8C24F6A79}" destId="{26386E4C-81AD-4122-997C-DE8B77FFB8E5}" srcOrd="0" destOrd="0" presId="urn:microsoft.com/office/officeart/2005/8/layout/target3"/>
    <dgm:cxn modelId="{A9E38C16-7548-46EB-AB10-6016D7EFC3E0}" type="presParOf" srcId="{70A81A3C-543A-4912-8C88-DBB8C24F6A79}" destId="{2A55105D-BD2B-41A2-B5B7-32469BB08A3C}" srcOrd="1" destOrd="0" presId="urn:microsoft.com/office/officeart/2005/8/layout/target3"/>
    <dgm:cxn modelId="{12D29192-71CC-46D9-A3B8-0CB5908A54CE}" type="presParOf" srcId="{70A81A3C-543A-4912-8C88-DBB8C24F6A79}" destId="{07FF51D4-A9AD-408D-AEA1-9D315CDF1091}" srcOrd="2" destOrd="0" presId="urn:microsoft.com/office/officeart/2005/8/layout/target3"/>
    <dgm:cxn modelId="{CFDDCCA3-14E2-4574-8515-5A44958A2827}" type="presParOf" srcId="{70A81A3C-543A-4912-8C88-DBB8C24F6A79}" destId="{AB92FB87-6D5F-4F25-99D8-F79CDC563E16}" srcOrd="3" destOrd="0" presId="urn:microsoft.com/office/officeart/2005/8/layout/target3"/>
    <dgm:cxn modelId="{E9C7E569-C229-4091-B48D-547E56B51FF1}" type="presParOf" srcId="{70A81A3C-543A-4912-8C88-DBB8C24F6A79}" destId="{6A1A59E2-BE9E-43A4-9D6E-8DFAC286AEA7}" srcOrd="4" destOrd="0" presId="urn:microsoft.com/office/officeart/2005/8/layout/target3"/>
    <dgm:cxn modelId="{EB121232-D70E-4B9D-8C0C-6FA8CFA19BD2}" type="presParOf" srcId="{70A81A3C-543A-4912-8C88-DBB8C24F6A79}" destId="{A1E97288-4156-4711-8F93-B7E1DC364E6A}" srcOrd="5" destOrd="0" presId="urn:microsoft.com/office/officeart/2005/8/layout/target3"/>
    <dgm:cxn modelId="{5A0A3665-C799-40B9-887B-95AF5D3C97C2}" type="presParOf" srcId="{70A81A3C-543A-4912-8C88-DBB8C24F6A79}" destId="{65DECA80-5A27-4C0D-A032-8826BBCC23B7}" srcOrd="6" destOrd="0" presId="urn:microsoft.com/office/officeart/2005/8/layout/target3"/>
    <dgm:cxn modelId="{C1903836-2C15-453B-B1A7-616BECD096CC}" type="presParOf" srcId="{70A81A3C-543A-4912-8C88-DBB8C24F6A79}" destId="{E23D1449-B424-46BB-B0E3-A988FB2BCD1F}" srcOrd="7" destOrd="0" presId="urn:microsoft.com/office/officeart/2005/8/layout/target3"/>
    <dgm:cxn modelId="{D3B72F2A-9233-44E9-8FC4-7C98C11DFE66}" type="presParOf" srcId="{70A81A3C-543A-4912-8C88-DBB8C24F6A79}" destId="{0E2498CC-FF27-45B0-A608-3D1351FF4555}" srcOrd="8" destOrd="0" presId="urn:microsoft.com/office/officeart/2005/8/layout/target3"/>
    <dgm:cxn modelId="{7F9D5E3B-6B10-4F98-86E9-BFCE165E721B}" type="presParOf" srcId="{70A81A3C-543A-4912-8C88-DBB8C24F6A79}" destId="{365FB566-913F-4B06-B579-7A433F201508}" srcOrd="9" destOrd="0" presId="urn:microsoft.com/office/officeart/2005/8/layout/target3"/>
    <dgm:cxn modelId="{C9D6924A-CECC-4386-B672-562340E18A7A}" type="presParOf" srcId="{70A81A3C-543A-4912-8C88-DBB8C24F6A79}" destId="{BF653195-9924-4613-8F2D-729467B890E6}" srcOrd="10" destOrd="0" presId="urn:microsoft.com/office/officeart/2005/8/layout/target3"/>
    <dgm:cxn modelId="{7D1959BB-ED54-4F67-8C06-07C10458A970}" type="presParOf" srcId="{70A81A3C-543A-4912-8C88-DBB8C24F6A79}" destId="{0BB3372C-810B-4993-990E-62E29B44623C}" srcOrd="11" destOrd="0" presId="urn:microsoft.com/office/officeart/2005/8/layout/target3"/>
    <dgm:cxn modelId="{E17573C1-7416-4D2A-8EE9-7CF8493D1582}" type="presParOf" srcId="{70A81A3C-543A-4912-8C88-DBB8C24F6A79}" destId="{97CD9EE1-A22B-4A72-8399-F213A58E19E8}" srcOrd="12" destOrd="0" presId="urn:microsoft.com/office/officeart/2005/8/layout/target3"/>
    <dgm:cxn modelId="{61BE93DF-55F7-49B1-B847-D1BD7B4215F8}" type="presParOf" srcId="{70A81A3C-543A-4912-8C88-DBB8C24F6A79}" destId="{A5906B98-203F-4988-B407-B8E2FB5B95EE}" srcOrd="13" destOrd="0" presId="urn:microsoft.com/office/officeart/2005/8/layout/target3"/>
    <dgm:cxn modelId="{6E293240-B128-4A83-AE4D-CE89CD5F9DED}" type="presParOf" srcId="{70A81A3C-543A-4912-8C88-DBB8C24F6A79}" destId="{5FCFF95D-2397-4B99-8DCB-380ADCD239E2}" srcOrd="14" destOrd="0" presId="urn:microsoft.com/office/officeart/2005/8/layout/target3"/>
    <dgm:cxn modelId="{E3856418-7624-4DB0-9A52-3DACEC958235}" type="presParOf" srcId="{70A81A3C-543A-4912-8C88-DBB8C24F6A79}" destId="{ED256798-062E-4140-9838-778B40B4133B}" srcOrd="15" destOrd="0" presId="urn:microsoft.com/office/officeart/2005/8/layout/target3"/>
    <dgm:cxn modelId="{CACEECB1-83CE-4395-92BB-E4DCFEEEC8F5}" type="presParOf" srcId="{70A81A3C-543A-4912-8C88-DBB8C24F6A79}" destId="{23272424-70F0-4CA4-99A4-66205F997BE8}" srcOrd="16" destOrd="0" presId="urn:microsoft.com/office/officeart/2005/8/layout/target3"/>
    <dgm:cxn modelId="{955CA24B-AE83-4F00-8DC8-E9BA552492DF}" type="presParOf" srcId="{70A81A3C-543A-4912-8C88-DBB8C24F6A79}" destId="{72233991-9FDD-466B-8563-82B17F89AC0F}" srcOrd="17" destOrd="0" presId="urn:microsoft.com/office/officeart/2005/8/layout/target3"/>
    <dgm:cxn modelId="{E1FC6F55-6F44-4C44-8FEE-9FFCC053EAFE}" type="presParOf" srcId="{70A81A3C-543A-4912-8C88-DBB8C24F6A79}" destId="{55A20474-D4A6-457F-8360-CB519C4B6B20}" srcOrd="18" destOrd="0" presId="urn:microsoft.com/office/officeart/2005/8/layout/target3"/>
    <dgm:cxn modelId="{F3D23CEB-4405-4EF9-895B-2900DECAB1A9}"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7 </a:t>
          </a:r>
          <a:r>
            <a:rPr lang="ro-RO" sz="1100" kern="1200" dirty="0" smtClean="0"/>
            <a:t>ateliere</a:t>
          </a:r>
          <a:endParaRPr lang="bg-BG" sz="11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o-RO" sz="1100" kern="1200" dirty="0" smtClean="0"/>
            <a:t>Capacitate individuală de răspuns </a:t>
          </a:r>
          <a:endParaRPr lang="bg-BG" sz="11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Coaching </a:t>
          </a:r>
          <a:r>
            <a:rPr lang="ro-RO" sz="1100" kern="1200" dirty="0" smtClean="0"/>
            <a:t>și </a:t>
          </a:r>
          <a:r>
            <a:rPr lang="en-US" sz="1100" kern="1200" dirty="0" smtClean="0"/>
            <a:t>parenting</a:t>
          </a:r>
          <a:endParaRPr lang="bg-BG" sz="11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o-RO" sz="1100" kern="1200" dirty="0" smtClean="0"/>
            <a:t>Gândire critică</a:t>
          </a:r>
          <a:endParaRPr lang="bg-BG" sz="11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o-RO" sz="1100" kern="1200" dirty="0" smtClean="0"/>
            <a:t>Gestionarea furiei </a:t>
          </a:r>
          <a:endParaRPr lang="bg-BG" sz="11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o-RO" sz="1100" kern="1200" dirty="0" smtClean="0"/>
            <a:t>Creșterea capacității de răspuns a comunității</a:t>
          </a:r>
          <a:endParaRPr lang="bg-BG" sz="11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o-RO" sz="1100" kern="1200" dirty="0" smtClean="0"/>
            <a:t>Narațiuni și identitate </a:t>
          </a:r>
          <a:endParaRPr lang="bg-BG" sz="11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o-RO" sz="1100" kern="1200" dirty="0" smtClean="0"/>
            <a:t>Deznatere și simulare</a:t>
          </a:r>
          <a:endParaRPr lang="bg-BG" sz="11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o-RO" sz="1100" kern="1200" dirty="0" smtClean="0"/>
            <a:t>Managementul conflictului</a:t>
          </a:r>
          <a:endParaRPr lang="bg-BG" sz="11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o-RO" sz="1100" kern="1200" dirty="0" smtClean="0"/>
            <a:t>Răspunsul statului </a:t>
          </a:r>
          <a:endParaRPr lang="bg-BG" sz="11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o-RO" sz="1100" kern="1200" dirty="0" smtClean="0"/>
            <a:t>Răspunsul proporțional al statului</a:t>
          </a:r>
          <a:endParaRPr lang="bg-BG" sz="1100" kern="1200" dirty="0"/>
        </a:p>
      </dsp:txBody>
      <dsp:txXfrm>
        <a:off x="4394026" y="4379417"/>
        <a:ext cx="1226360" cy="594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1189050"/>
          <a:ext cx="4508274"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967650"/>
          <a:ext cx="3155791"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lvl="0" algn="l" defTabSz="666750">
            <a:lnSpc>
              <a:spcPct val="90000"/>
            </a:lnSpc>
            <a:spcBef>
              <a:spcPct val="0"/>
            </a:spcBef>
            <a:spcAft>
              <a:spcPct val="35000"/>
            </a:spcAft>
          </a:pPr>
          <a:r>
            <a:rPr lang="en-US" sz="1500" kern="1200" dirty="0"/>
            <a:t>1. </a:t>
          </a:r>
          <a:r>
            <a:rPr lang="ro-RO" sz="1500" kern="1200" dirty="0" smtClean="0"/>
            <a:t>Un bun mentor / părinte </a:t>
          </a:r>
          <a:r>
            <a:rPr lang="en-US" sz="1500" kern="1200" dirty="0" smtClean="0"/>
            <a:t>?</a:t>
          </a:r>
          <a:endParaRPr lang="bg-BG" sz="1500" kern="1200" dirty="0"/>
        </a:p>
      </dsp:txBody>
      <dsp:txXfrm>
        <a:off x="247029" y="989266"/>
        <a:ext cx="3112559" cy="399568"/>
      </dsp:txXfrm>
    </dsp:sp>
    <dsp:sp modelId="{E6F02A8B-3A8D-4AC2-8A94-E2C59D34CB0E}">
      <dsp:nvSpPr>
        <dsp:cNvPr id="0" name=""/>
        <dsp:cNvSpPr/>
      </dsp:nvSpPr>
      <dsp:spPr>
        <a:xfrm>
          <a:off x="0" y="1869450"/>
          <a:ext cx="4508274"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225413" y="1648050"/>
          <a:ext cx="3155791"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lvl="0" algn="l" defTabSz="666750">
            <a:lnSpc>
              <a:spcPct val="90000"/>
            </a:lnSpc>
            <a:spcBef>
              <a:spcPct val="0"/>
            </a:spcBef>
            <a:spcAft>
              <a:spcPct val="35000"/>
            </a:spcAft>
          </a:pPr>
          <a:r>
            <a:rPr lang="en-US" sz="1500" kern="1200" dirty="0"/>
            <a:t>2. </a:t>
          </a:r>
          <a:r>
            <a:rPr lang="ro-RO" sz="1500" kern="1200" dirty="0" smtClean="0"/>
            <a:t>Cum ne construim propriul model</a:t>
          </a:r>
          <a:endParaRPr lang="bg-BG" sz="1500" kern="1200" dirty="0"/>
        </a:p>
      </dsp:txBody>
      <dsp:txXfrm>
        <a:off x="247029" y="1669666"/>
        <a:ext cx="3112559"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00878"/>
          <a:ext cx="3687417"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184370" y="5678"/>
          <a:ext cx="2581191"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63" tIns="0" rIns="97563" bIns="0" numCol="1" spcCol="1270" anchor="ctr" anchorCtr="0">
          <a:noAutofit/>
        </a:bodyPr>
        <a:lstStyle/>
        <a:p>
          <a:pPr lvl="0" algn="l" defTabSz="889000">
            <a:lnSpc>
              <a:spcPct val="90000"/>
            </a:lnSpc>
            <a:spcBef>
              <a:spcPct val="0"/>
            </a:spcBef>
            <a:spcAft>
              <a:spcPct val="35000"/>
            </a:spcAft>
          </a:pPr>
          <a:r>
            <a:rPr lang="en-US" sz="2000" kern="1200" dirty="0"/>
            <a:t>1. </a:t>
          </a:r>
          <a:r>
            <a:rPr lang="ro-RO" sz="2000" kern="1200" dirty="0" smtClean="0"/>
            <a:t>Încearcă o afirmație</a:t>
          </a:r>
          <a:endParaRPr lang="bg-BG" sz="2000" kern="1200" dirty="0"/>
        </a:p>
      </dsp:txBody>
      <dsp:txXfrm>
        <a:off x="213191" y="34499"/>
        <a:ext cx="2523549" cy="532758"/>
      </dsp:txXfrm>
    </dsp:sp>
    <dsp:sp modelId="{E6F02A8B-3A8D-4AC2-8A94-E2C59D34CB0E}">
      <dsp:nvSpPr>
        <dsp:cNvPr id="0" name=""/>
        <dsp:cNvSpPr/>
      </dsp:nvSpPr>
      <dsp:spPr>
        <a:xfrm>
          <a:off x="0" y="1208078"/>
          <a:ext cx="3687417"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184370" y="912878"/>
          <a:ext cx="2581191"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63" tIns="0" rIns="97563" bIns="0" numCol="1" spcCol="1270" anchor="ctr" anchorCtr="0">
          <a:noAutofit/>
        </a:bodyPr>
        <a:lstStyle/>
        <a:p>
          <a:pPr lvl="0" algn="l" defTabSz="889000">
            <a:lnSpc>
              <a:spcPct val="90000"/>
            </a:lnSpc>
            <a:spcBef>
              <a:spcPct val="0"/>
            </a:spcBef>
            <a:spcAft>
              <a:spcPct val="35000"/>
            </a:spcAft>
          </a:pPr>
          <a:r>
            <a:rPr lang="en-US" sz="2000" kern="1200" dirty="0"/>
            <a:t>2. </a:t>
          </a:r>
          <a:r>
            <a:rPr lang="ro-RO" sz="2000" kern="1200" dirty="0" smtClean="0"/>
            <a:t>Cele 6 întrebări </a:t>
          </a:r>
          <a:endParaRPr lang="bg-BG" sz="2000" kern="1200" dirty="0"/>
        </a:p>
      </dsp:txBody>
      <dsp:txXfrm>
        <a:off x="213191" y="941699"/>
        <a:ext cx="2523549"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3359111" y="-516621"/>
          <a:ext cx="4005458" cy="4005458"/>
        </a:xfrm>
        <a:prstGeom prst="blockArc">
          <a:avLst>
            <a:gd name="adj1" fmla="val 18900000"/>
            <a:gd name="adj2" fmla="val 2700000"/>
            <a:gd name="adj3" fmla="val 53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338933" y="228503"/>
          <a:ext cx="3890323" cy="45724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39" tIns="35560" rIns="35560" bIns="35560" numCol="1" spcCol="1270" anchor="ctr" anchorCtr="0">
          <a:noAutofit/>
        </a:bodyPr>
        <a:lstStyle/>
        <a:p>
          <a:pPr lvl="0" algn="l" defTabSz="622300">
            <a:lnSpc>
              <a:spcPct val="90000"/>
            </a:lnSpc>
            <a:spcBef>
              <a:spcPct val="0"/>
            </a:spcBef>
            <a:spcAft>
              <a:spcPct val="35000"/>
            </a:spcAft>
            <a:buClrTx/>
            <a:buSzTx/>
            <a:buFontTx/>
            <a:buNone/>
          </a:pPr>
          <a:r>
            <a:rPr lang="ro-RO" sz="1400" kern="1200" dirty="0" smtClean="0"/>
            <a:t>Înțelegerea radicalizării – concept general </a:t>
          </a:r>
          <a:endParaRPr lang="en-GB" sz="1400" kern="1200" dirty="0"/>
        </a:p>
      </dsp:txBody>
      <dsp:txXfrm>
        <a:off x="338933" y="228503"/>
        <a:ext cx="3890323" cy="457245"/>
      </dsp:txXfrm>
    </dsp:sp>
    <dsp:sp modelId="{41D38068-98F0-41CC-A924-9DCB81A8CED3}">
      <dsp:nvSpPr>
        <dsp:cNvPr id="0" name=""/>
        <dsp:cNvSpPr/>
      </dsp:nvSpPr>
      <dsp:spPr>
        <a:xfrm>
          <a:off x="53155" y="171348"/>
          <a:ext cx="571557" cy="57155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601083" y="914491"/>
          <a:ext cx="3628173" cy="45724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39" tIns="35560" rIns="35560" bIns="35560" numCol="1" spcCol="1270" anchor="ctr" anchorCtr="0">
          <a:noAutofit/>
        </a:bodyPr>
        <a:lstStyle/>
        <a:p>
          <a:pPr lvl="0" algn="l" defTabSz="622300">
            <a:lnSpc>
              <a:spcPct val="90000"/>
            </a:lnSpc>
            <a:spcBef>
              <a:spcPct val="0"/>
            </a:spcBef>
            <a:spcAft>
              <a:spcPct val="35000"/>
            </a:spcAft>
          </a:pPr>
          <a:r>
            <a:rPr lang="ro-RO" sz="1400" kern="1200" dirty="0" smtClean="0"/>
            <a:t>Relația dintre radicalizare și temele de lucru </a:t>
          </a:r>
          <a:endParaRPr lang="en-GB" sz="1400" kern="1200" dirty="0"/>
        </a:p>
      </dsp:txBody>
      <dsp:txXfrm>
        <a:off x="601083" y="914491"/>
        <a:ext cx="3628173" cy="457245"/>
      </dsp:txXfrm>
    </dsp:sp>
    <dsp:sp modelId="{A36D6CBA-EEA4-43E4-85F1-390086E2844C}">
      <dsp:nvSpPr>
        <dsp:cNvPr id="0" name=""/>
        <dsp:cNvSpPr/>
      </dsp:nvSpPr>
      <dsp:spPr>
        <a:xfrm>
          <a:off x="315304" y="857335"/>
          <a:ext cx="571557" cy="571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601083" y="1600478"/>
          <a:ext cx="3628173" cy="4572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39" tIns="35560" rIns="35560" bIns="35560" numCol="1" spcCol="1270" anchor="ctr" anchorCtr="0">
          <a:noAutofit/>
        </a:bodyPr>
        <a:lstStyle/>
        <a:p>
          <a:pPr lvl="0" algn="l" defTabSz="622300">
            <a:lnSpc>
              <a:spcPct val="90000"/>
            </a:lnSpc>
            <a:spcBef>
              <a:spcPct val="0"/>
            </a:spcBef>
            <a:spcAft>
              <a:spcPct val="35000"/>
            </a:spcAft>
          </a:pPr>
          <a:r>
            <a:rPr lang="ro-RO" sz="1400" kern="1200" dirty="0" smtClean="0"/>
            <a:t>Clarificări cu privire la temele de discuție</a:t>
          </a:r>
          <a:endParaRPr lang="en-GB" sz="1400" kern="1200" dirty="0"/>
        </a:p>
      </dsp:txBody>
      <dsp:txXfrm>
        <a:off x="601083" y="1600478"/>
        <a:ext cx="3628173" cy="457245"/>
      </dsp:txXfrm>
    </dsp:sp>
    <dsp:sp modelId="{F839506C-2F4B-4A51-9B06-A7509B905F51}">
      <dsp:nvSpPr>
        <dsp:cNvPr id="0" name=""/>
        <dsp:cNvSpPr/>
      </dsp:nvSpPr>
      <dsp:spPr>
        <a:xfrm>
          <a:off x="315304" y="1543323"/>
          <a:ext cx="571557" cy="571557"/>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338933" y="2286466"/>
          <a:ext cx="3890323" cy="45724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939" tIns="35560" rIns="35560" bIns="35560" numCol="1" spcCol="1270" anchor="ctr" anchorCtr="0">
          <a:noAutofit/>
        </a:bodyPr>
        <a:lstStyle/>
        <a:p>
          <a:pPr marL="0" marR="0" lvl="0" indent="0" algn="l" defTabSz="914400" eaLnBrk="1" fontAlgn="auto" latinLnBrk="0" hangingPunct="1">
            <a:lnSpc>
              <a:spcPct val="90000"/>
            </a:lnSpc>
            <a:spcBef>
              <a:spcPct val="0"/>
            </a:spcBef>
            <a:spcAft>
              <a:spcPts val="600"/>
            </a:spcAft>
            <a:buClrTx/>
            <a:buSzTx/>
            <a:buFontTx/>
            <a:buNone/>
            <a:tabLst/>
            <a:defRPr/>
          </a:pPr>
          <a:r>
            <a:rPr lang="ro-RO" sz="1400" kern="1200" dirty="0" smtClean="0"/>
            <a:t>Exerciții</a:t>
          </a:r>
          <a:endParaRPr lang="en-GB" sz="1400" kern="1200" dirty="0"/>
        </a:p>
      </dsp:txBody>
      <dsp:txXfrm>
        <a:off x="338933" y="2286466"/>
        <a:ext cx="3890323" cy="457245"/>
      </dsp:txXfrm>
    </dsp:sp>
    <dsp:sp modelId="{F44831EC-625D-42B6-BDD1-35E82763C17C}">
      <dsp:nvSpPr>
        <dsp:cNvPr id="0" name=""/>
        <dsp:cNvSpPr/>
      </dsp:nvSpPr>
      <dsp:spPr>
        <a:xfrm>
          <a:off x="53155" y="2229310"/>
          <a:ext cx="571557" cy="57155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8D19E-CDAF-405F-9D33-C9CCA1FE28B8}">
      <dsp:nvSpPr>
        <dsp:cNvPr id="0" name=""/>
        <dsp:cNvSpPr/>
      </dsp:nvSpPr>
      <dsp:spPr>
        <a:xfrm>
          <a:off x="2724708" y="1002113"/>
          <a:ext cx="2322983" cy="2322983"/>
        </a:xfrm>
        <a:prstGeom prst="ellipse">
          <a:avLst/>
        </a:prstGeom>
        <a:solidFill>
          <a:schemeClr val="bg1"/>
        </a:solidFill>
        <a:ln w="9525" cap="flat" cmpd="sng" algn="ctr">
          <a:solidFill>
            <a:schemeClr val="bg1"/>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b="0" kern="1200" dirty="0"/>
        </a:p>
      </dsp:txBody>
      <dsp:txXfrm>
        <a:off x="3064901" y="1342306"/>
        <a:ext cx="1642597" cy="1642597"/>
      </dsp:txXfrm>
    </dsp:sp>
    <dsp:sp modelId="{AF0B5D36-ACB3-4C4C-A226-384FC7F8BC10}">
      <dsp:nvSpPr>
        <dsp:cNvPr id="0" name=""/>
        <dsp:cNvSpPr/>
      </dsp:nvSpPr>
      <dsp:spPr>
        <a:xfrm>
          <a:off x="2850817" y="27259"/>
          <a:ext cx="2070765" cy="1250311"/>
        </a:xfrm>
        <a:prstGeom prst="ellipse">
          <a:avLst/>
        </a:prstGeom>
        <a:solidFill>
          <a:srgbClr val="FF7575"/>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kern="1200" dirty="0" smtClean="0"/>
            <a:t>Răspuns automat </a:t>
          </a:r>
          <a:endParaRPr lang="en-US" sz="1400" kern="1200" dirty="0"/>
        </a:p>
      </dsp:txBody>
      <dsp:txXfrm>
        <a:off x="3154074" y="210363"/>
        <a:ext cx="1464251" cy="884103"/>
      </dsp:txXfrm>
    </dsp:sp>
    <dsp:sp modelId="{2A92D750-9ADE-4258-94EC-074E4C45AA48}">
      <dsp:nvSpPr>
        <dsp:cNvPr id="0" name=""/>
        <dsp:cNvSpPr/>
      </dsp:nvSpPr>
      <dsp:spPr>
        <a:xfrm>
          <a:off x="4792833" y="1236316"/>
          <a:ext cx="2070765" cy="1250311"/>
        </a:xfrm>
        <a:prstGeom prst="ellipse">
          <a:avLst/>
        </a:prstGeom>
        <a:solidFill>
          <a:srgbClr val="FF7575"/>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kern="1200" dirty="0" smtClean="0"/>
            <a:t>Emoție fundamentală, de multe ori de ordin secundar</a:t>
          </a:r>
          <a:endParaRPr lang="en-US" sz="1400" kern="1200" dirty="0"/>
        </a:p>
      </dsp:txBody>
      <dsp:txXfrm>
        <a:off x="5096090" y="1419420"/>
        <a:ext cx="1464251" cy="884103"/>
      </dsp:txXfrm>
    </dsp:sp>
    <dsp:sp modelId="{54A0A1A9-0D79-410A-8963-AFC64FD7AD0E}">
      <dsp:nvSpPr>
        <dsp:cNvPr id="0" name=""/>
        <dsp:cNvSpPr/>
      </dsp:nvSpPr>
      <dsp:spPr>
        <a:xfrm>
          <a:off x="3958355" y="2754083"/>
          <a:ext cx="2070765" cy="1250311"/>
        </a:xfrm>
        <a:prstGeom prst="ellipse">
          <a:avLst/>
        </a:prstGeom>
        <a:solidFill>
          <a:srgbClr val="FF7575"/>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kern="1200" dirty="0" smtClean="0"/>
            <a:t>Directă</a:t>
          </a:r>
          <a:r>
            <a:rPr lang="en-US" sz="1400" kern="1200" dirty="0" smtClean="0"/>
            <a:t> vs</a:t>
          </a:r>
          <a:r>
            <a:rPr lang="ro-RO" sz="1400" kern="1200" dirty="0" smtClean="0"/>
            <a:t>.</a:t>
          </a:r>
          <a:r>
            <a:rPr lang="en-US" sz="1400" kern="1200" dirty="0" smtClean="0"/>
            <a:t> </a:t>
          </a:r>
          <a:r>
            <a:rPr lang="en-US" sz="1400" kern="1200" dirty="0" err="1" smtClean="0"/>
            <a:t>cronic</a:t>
          </a:r>
          <a:r>
            <a:rPr lang="ro-RO" sz="1400" kern="1200" dirty="0" smtClean="0"/>
            <a:t>ă</a:t>
          </a:r>
          <a:endParaRPr lang="en-US" sz="1400" kern="1200" dirty="0"/>
        </a:p>
      </dsp:txBody>
      <dsp:txXfrm>
        <a:off x="4261612" y="2937187"/>
        <a:ext cx="1464251" cy="884103"/>
      </dsp:txXfrm>
    </dsp:sp>
    <dsp:sp modelId="{5700B36B-E52A-48C9-A9C6-3C6B25ADABA9}">
      <dsp:nvSpPr>
        <dsp:cNvPr id="0" name=""/>
        <dsp:cNvSpPr/>
      </dsp:nvSpPr>
      <dsp:spPr>
        <a:xfrm>
          <a:off x="1660847" y="2754085"/>
          <a:ext cx="2070765" cy="1250311"/>
        </a:xfrm>
        <a:prstGeom prst="ellipse">
          <a:avLst/>
        </a:prstGeom>
        <a:solidFill>
          <a:srgbClr val="FF7575"/>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kern="1200" dirty="0" smtClean="0"/>
            <a:t>Factor care împinge spre radicalizare </a:t>
          </a:r>
          <a:endParaRPr lang="en-US" sz="1400" kern="1200" dirty="0"/>
        </a:p>
      </dsp:txBody>
      <dsp:txXfrm>
        <a:off x="1964104" y="2937189"/>
        <a:ext cx="1464251" cy="884103"/>
      </dsp:txXfrm>
    </dsp:sp>
    <dsp:sp modelId="{03BF36AC-E73E-4A5A-B7C3-CB6F4B28016B}">
      <dsp:nvSpPr>
        <dsp:cNvPr id="0" name=""/>
        <dsp:cNvSpPr/>
      </dsp:nvSpPr>
      <dsp:spPr>
        <a:xfrm>
          <a:off x="836643" y="1220240"/>
          <a:ext cx="2070765" cy="1250311"/>
        </a:xfrm>
        <a:prstGeom prst="ellipse">
          <a:avLst/>
        </a:prstGeom>
        <a:solidFill>
          <a:srgbClr val="FF7575"/>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kern="1200" dirty="0" smtClean="0"/>
            <a:t>Poate fi gestionată pentru a deveni o aptitudine</a:t>
          </a:r>
          <a:endParaRPr lang="en-US" sz="1400" kern="1200" dirty="0"/>
        </a:p>
      </dsp:txBody>
      <dsp:txXfrm>
        <a:off x="1139900" y="1403344"/>
        <a:ext cx="1464251" cy="884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203199"/>
          <a:ext cx="3657600" cy="365760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1828800" y="131291"/>
          <a:ext cx="4267200" cy="3657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o-RO" sz="3600" kern="1200" dirty="0" smtClean="0"/>
            <a:t>Cine</a:t>
          </a:r>
          <a:endParaRPr lang="en-GB" sz="3600" kern="1200" dirty="0"/>
        </a:p>
      </dsp:txBody>
      <dsp:txXfrm>
        <a:off x="1828800" y="131291"/>
        <a:ext cx="2133600" cy="777239"/>
      </dsp:txXfrm>
    </dsp:sp>
    <dsp:sp modelId="{6A1A59E2-BE9E-43A4-9D6E-8DFAC286AEA7}">
      <dsp:nvSpPr>
        <dsp:cNvPr id="0" name=""/>
        <dsp:cNvSpPr/>
      </dsp:nvSpPr>
      <dsp:spPr>
        <a:xfrm>
          <a:off x="480059" y="980439"/>
          <a:ext cx="2697480" cy="2697480"/>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1828800" y="980439"/>
          <a:ext cx="4267200" cy="2697480"/>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o-RO" sz="3600" kern="1200" dirty="0" smtClean="0"/>
            <a:t>Ce </a:t>
          </a:r>
          <a:endParaRPr lang="en-GB" sz="3600" kern="1200" dirty="0"/>
        </a:p>
      </dsp:txBody>
      <dsp:txXfrm>
        <a:off x="1828800" y="980439"/>
        <a:ext cx="2133600" cy="777240"/>
      </dsp:txXfrm>
    </dsp:sp>
    <dsp:sp modelId="{E23D1449-B424-46BB-B0E3-A988FB2BCD1F}">
      <dsp:nvSpPr>
        <dsp:cNvPr id="0" name=""/>
        <dsp:cNvSpPr/>
      </dsp:nvSpPr>
      <dsp:spPr>
        <a:xfrm>
          <a:off x="960120" y="1757680"/>
          <a:ext cx="1737360" cy="1737360"/>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1828800" y="1757680"/>
          <a:ext cx="4267200" cy="1737360"/>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o-RO" sz="3600" kern="1200" dirty="0" smtClean="0"/>
            <a:t>Cum </a:t>
          </a:r>
          <a:endParaRPr lang="en-GB" sz="3600" kern="1200" dirty="0"/>
        </a:p>
      </dsp:txBody>
      <dsp:txXfrm>
        <a:off x="1828800" y="1757680"/>
        <a:ext cx="2133600" cy="777240"/>
      </dsp:txXfrm>
    </dsp:sp>
    <dsp:sp modelId="{BF653195-9924-4613-8F2D-729467B890E6}">
      <dsp:nvSpPr>
        <dsp:cNvPr id="0" name=""/>
        <dsp:cNvSpPr/>
      </dsp:nvSpPr>
      <dsp:spPr>
        <a:xfrm>
          <a:off x="1440180" y="2534920"/>
          <a:ext cx="777240" cy="777240"/>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1828800" y="2534920"/>
          <a:ext cx="4267200" cy="777240"/>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o-RO" sz="3600" kern="1200" dirty="0" smtClean="0"/>
            <a:t>Rezultat </a:t>
          </a:r>
          <a:endParaRPr lang="en-GB" sz="3600" kern="1200" dirty="0"/>
        </a:p>
      </dsp:txBody>
      <dsp:txXfrm>
        <a:off x="1828800" y="2534920"/>
        <a:ext cx="2133600" cy="777240"/>
      </dsp:txXfrm>
    </dsp:sp>
    <dsp:sp modelId="{A5906B98-203F-4988-B407-B8E2FB5B95EE}">
      <dsp:nvSpPr>
        <dsp:cNvPr id="0" name=""/>
        <dsp:cNvSpPr/>
      </dsp:nvSpPr>
      <dsp:spPr>
        <a:xfrm>
          <a:off x="3962400" y="203199"/>
          <a:ext cx="2133600" cy="77723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ro-RO" sz="1400" kern="1200" dirty="0" smtClean="0"/>
            <a:t>Practicieni din prima linie </a:t>
          </a:r>
          <a:endParaRPr lang="en-GB" sz="1400" kern="1200" dirty="0"/>
        </a:p>
      </dsp:txBody>
      <dsp:txXfrm>
        <a:off x="3962400" y="203199"/>
        <a:ext cx="2133600" cy="777239"/>
      </dsp:txXfrm>
    </dsp:sp>
    <dsp:sp modelId="{ED256798-062E-4140-9838-778B40B4133B}">
      <dsp:nvSpPr>
        <dsp:cNvPr id="0" name=""/>
        <dsp:cNvSpPr/>
      </dsp:nvSpPr>
      <dsp:spPr>
        <a:xfrm>
          <a:off x="3962400" y="980439"/>
          <a:ext cx="2133600" cy="777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ro-RO" sz="1400" kern="1200" dirty="0" smtClean="0"/>
            <a:t>Cadrul radicalizării</a:t>
          </a:r>
          <a:endParaRPr lang="en-GB" sz="1400" kern="1200" dirty="0"/>
        </a:p>
        <a:p>
          <a:pPr marL="114300" lvl="1" indent="-114300" algn="l" defTabSz="622300">
            <a:lnSpc>
              <a:spcPct val="90000"/>
            </a:lnSpc>
            <a:spcBef>
              <a:spcPct val="0"/>
            </a:spcBef>
            <a:spcAft>
              <a:spcPct val="15000"/>
            </a:spcAft>
            <a:buChar char="••"/>
          </a:pPr>
          <a:r>
            <a:rPr lang="ro-RO" sz="1400" kern="1200" dirty="0" smtClean="0"/>
            <a:t>Exerciții și simulări</a:t>
          </a:r>
          <a:endParaRPr lang="en-GB" sz="1400" kern="1200" dirty="0"/>
        </a:p>
      </dsp:txBody>
      <dsp:txXfrm>
        <a:off x="3962400" y="980439"/>
        <a:ext cx="2133600" cy="777240"/>
      </dsp:txXfrm>
    </dsp:sp>
    <dsp:sp modelId="{72233991-9FDD-466B-8563-82B17F89AC0F}">
      <dsp:nvSpPr>
        <dsp:cNvPr id="0" name=""/>
        <dsp:cNvSpPr/>
      </dsp:nvSpPr>
      <dsp:spPr>
        <a:xfrm>
          <a:off x="3962400" y="1753436"/>
          <a:ext cx="2133600" cy="777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ro-RO" sz="1400" kern="1200" dirty="0" smtClean="0"/>
            <a:t>Cunoaștere</a:t>
          </a:r>
          <a:endParaRPr lang="en-GB" sz="1400" kern="1200" dirty="0"/>
        </a:p>
        <a:p>
          <a:pPr marL="114300" lvl="1" indent="-114300" algn="l" defTabSz="622300">
            <a:lnSpc>
              <a:spcPct val="90000"/>
            </a:lnSpc>
            <a:spcBef>
              <a:spcPct val="0"/>
            </a:spcBef>
            <a:spcAft>
              <a:spcPct val="15000"/>
            </a:spcAft>
            <a:buChar char="••"/>
          </a:pPr>
          <a:r>
            <a:rPr lang="ro-RO" sz="1400" kern="1200" dirty="0" smtClean="0"/>
            <a:t>Exersarea aptitudinilor </a:t>
          </a:r>
          <a:endParaRPr lang="en-GB" sz="1400" kern="1200" dirty="0"/>
        </a:p>
      </dsp:txBody>
      <dsp:txXfrm>
        <a:off x="3962400" y="1753436"/>
        <a:ext cx="2133600" cy="777240"/>
      </dsp:txXfrm>
    </dsp:sp>
    <dsp:sp modelId="{58607765-02B2-4957-A800-0D639B23EACD}">
      <dsp:nvSpPr>
        <dsp:cNvPr id="0" name=""/>
        <dsp:cNvSpPr/>
      </dsp:nvSpPr>
      <dsp:spPr>
        <a:xfrm>
          <a:off x="3962400" y="2534920"/>
          <a:ext cx="2133600" cy="777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ro-RO" sz="1400" kern="1200" dirty="0" smtClean="0"/>
            <a:t>Recunoașterea semnelor </a:t>
          </a:r>
          <a:endParaRPr lang="en-GB" sz="1400" kern="1200" dirty="0"/>
        </a:p>
        <a:p>
          <a:pPr marL="114300" lvl="1" indent="-114300" algn="l" defTabSz="622300">
            <a:lnSpc>
              <a:spcPct val="90000"/>
            </a:lnSpc>
            <a:spcBef>
              <a:spcPct val="0"/>
            </a:spcBef>
            <a:spcAft>
              <a:spcPct val="15000"/>
            </a:spcAft>
            <a:buChar char="••"/>
          </a:pPr>
          <a:r>
            <a:rPr lang="ro-RO" sz="1400" kern="1200" dirty="0" smtClean="0"/>
            <a:t>Aptitudini de gestionare a furiei </a:t>
          </a:r>
          <a:endParaRPr lang="en-GB" sz="1400" kern="1200" dirty="0"/>
        </a:p>
      </dsp:txBody>
      <dsp:txXfrm>
        <a:off x="3962400" y="2534920"/>
        <a:ext cx="2133600" cy="777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B3A34-9B99-40BE-BF16-13442021F0DB}">
      <dsp:nvSpPr>
        <dsp:cNvPr id="0" name=""/>
        <dsp:cNvSpPr/>
      </dsp:nvSpPr>
      <dsp:spPr>
        <a:xfrm>
          <a:off x="94059" y="255279"/>
          <a:ext cx="2320123" cy="2320123"/>
        </a:xfrm>
        <a:prstGeom prst="ellipse">
          <a:avLst/>
        </a:prstGeom>
        <a:gradFill flip="none"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ro-RO" sz="2600" kern="1200" dirty="0" smtClean="0"/>
            <a:t>Identitate internă</a:t>
          </a:r>
          <a:endParaRPr lang="en-GB" sz="2600" kern="1200" dirty="0"/>
        </a:p>
      </dsp:txBody>
      <dsp:txXfrm>
        <a:off x="418040" y="528871"/>
        <a:ext cx="1337728" cy="1772938"/>
      </dsp:txXfrm>
    </dsp:sp>
    <dsp:sp modelId="{30D752B7-372C-480B-9860-730BE3ED62D7}">
      <dsp:nvSpPr>
        <dsp:cNvPr id="0" name=""/>
        <dsp:cNvSpPr/>
      </dsp:nvSpPr>
      <dsp:spPr>
        <a:xfrm>
          <a:off x="1766219" y="255279"/>
          <a:ext cx="2320123" cy="2320123"/>
        </a:xfrm>
        <a:prstGeom prst="ellipse">
          <a:avLst/>
        </a:prstGeom>
        <a:gradFill flip="none"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ro-RO" sz="2600" kern="1200" dirty="0" smtClean="0"/>
            <a:t>Identitate externă</a:t>
          </a:r>
          <a:endParaRPr lang="en-GB" sz="2600" kern="1200" dirty="0"/>
        </a:p>
      </dsp:txBody>
      <dsp:txXfrm>
        <a:off x="2424633" y="528871"/>
        <a:ext cx="1337728" cy="1772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203199"/>
          <a:ext cx="3657600" cy="365760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1828800" y="131291"/>
          <a:ext cx="4267200" cy="3657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o-RO" sz="3600" kern="1200" dirty="0" smtClean="0"/>
            <a:t>Cine </a:t>
          </a:r>
          <a:endParaRPr lang="en-GB" sz="3600" kern="1200" dirty="0"/>
        </a:p>
      </dsp:txBody>
      <dsp:txXfrm>
        <a:off x="1828800" y="131291"/>
        <a:ext cx="2133600" cy="777239"/>
      </dsp:txXfrm>
    </dsp:sp>
    <dsp:sp modelId="{6A1A59E2-BE9E-43A4-9D6E-8DFAC286AEA7}">
      <dsp:nvSpPr>
        <dsp:cNvPr id="0" name=""/>
        <dsp:cNvSpPr/>
      </dsp:nvSpPr>
      <dsp:spPr>
        <a:xfrm>
          <a:off x="480059" y="980439"/>
          <a:ext cx="2697480" cy="2697480"/>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1828800" y="980439"/>
          <a:ext cx="4267200" cy="2697480"/>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o-RO" sz="3600" kern="1200" dirty="0" smtClean="0"/>
            <a:t>Ce</a:t>
          </a:r>
          <a:endParaRPr lang="en-GB" sz="3600" kern="1200" dirty="0"/>
        </a:p>
      </dsp:txBody>
      <dsp:txXfrm>
        <a:off x="1828800" y="980439"/>
        <a:ext cx="2133600" cy="777240"/>
      </dsp:txXfrm>
    </dsp:sp>
    <dsp:sp modelId="{E23D1449-B424-46BB-B0E3-A988FB2BCD1F}">
      <dsp:nvSpPr>
        <dsp:cNvPr id="0" name=""/>
        <dsp:cNvSpPr/>
      </dsp:nvSpPr>
      <dsp:spPr>
        <a:xfrm>
          <a:off x="960120" y="1757680"/>
          <a:ext cx="1737360" cy="1737360"/>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1828800" y="1757680"/>
          <a:ext cx="4267200" cy="1737360"/>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o-RO" sz="3600" kern="1200" dirty="0" smtClean="0"/>
            <a:t>Cum </a:t>
          </a:r>
          <a:endParaRPr lang="en-GB" sz="3600" kern="1200" dirty="0"/>
        </a:p>
      </dsp:txBody>
      <dsp:txXfrm>
        <a:off x="1828800" y="1757680"/>
        <a:ext cx="2133600" cy="777240"/>
      </dsp:txXfrm>
    </dsp:sp>
    <dsp:sp modelId="{BF653195-9924-4613-8F2D-729467B890E6}">
      <dsp:nvSpPr>
        <dsp:cNvPr id="0" name=""/>
        <dsp:cNvSpPr/>
      </dsp:nvSpPr>
      <dsp:spPr>
        <a:xfrm>
          <a:off x="1440180" y="2534920"/>
          <a:ext cx="777240" cy="777240"/>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1828800" y="2534920"/>
          <a:ext cx="4267200" cy="777240"/>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o-RO" sz="3600" kern="1200" dirty="0" smtClean="0"/>
            <a:t>Rezultat </a:t>
          </a:r>
          <a:endParaRPr lang="en-GB" sz="3600" kern="1200" dirty="0"/>
        </a:p>
      </dsp:txBody>
      <dsp:txXfrm>
        <a:off x="1828800" y="2534920"/>
        <a:ext cx="2133600" cy="777240"/>
      </dsp:txXfrm>
    </dsp:sp>
    <dsp:sp modelId="{A5906B98-203F-4988-B407-B8E2FB5B95EE}">
      <dsp:nvSpPr>
        <dsp:cNvPr id="0" name=""/>
        <dsp:cNvSpPr/>
      </dsp:nvSpPr>
      <dsp:spPr>
        <a:xfrm>
          <a:off x="3962400" y="203199"/>
          <a:ext cx="2133600" cy="77723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ro-RO" sz="1400" kern="1200" dirty="0" smtClean="0"/>
            <a:t>Practicieni din prima linie </a:t>
          </a:r>
          <a:endParaRPr lang="en-GB" sz="1400" kern="1200" dirty="0"/>
        </a:p>
      </dsp:txBody>
      <dsp:txXfrm>
        <a:off x="3962400" y="203199"/>
        <a:ext cx="2133600" cy="777239"/>
      </dsp:txXfrm>
    </dsp:sp>
    <dsp:sp modelId="{ED256798-062E-4140-9838-778B40B4133B}">
      <dsp:nvSpPr>
        <dsp:cNvPr id="0" name=""/>
        <dsp:cNvSpPr/>
      </dsp:nvSpPr>
      <dsp:spPr>
        <a:xfrm>
          <a:off x="3962400" y="980439"/>
          <a:ext cx="2133600" cy="777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ro-RO" sz="1400" kern="1200" dirty="0" smtClean="0"/>
            <a:t>Cadrul conceptual al radicalizării </a:t>
          </a:r>
          <a:endParaRPr lang="en-GB" sz="1400" kern="1200" dirty="0"/>
        </a:p>
        <a:p>
          <a:pPr marL="114300" lvl="1" indent="-114300" algn="l" defTabSz="622300">
            <a:lnSpc>
              <a:spcPct val="90000"/>
            </a:lnSpc>
            <a:spcBef>
              <a:spcPct val="0"/>
            </a:spcBef>
            <a:spcAft>
              <a:spcPct val="15000"/>
            </a:spcAft>
            <a:buChar char="••"/>
          </a:pPr>
          <a:r>
            <a:rPr lang="ro-RO" sz="1400" kern="1200" dirty="0" smtClean="0"/>
            <a:t>Exerciții și simulări </a:t>
          </a:r>
          <a:endParaRPr lang="en-GB" sz="1400" kern="1200" dirty="0"/>
        </a:p>
      </dsp:txBody>
      <dsp:txXfrm>
        <a:off x="3962400" y="980439"/>
        <a:ext cx="2133600" cy="777240"/>
      </dsp:txXfrm>
    </dsp:sp>
    <dsp:sp modelId="{72233991-9FDD-466B-8563-82B17F89AC0F}">
      <dsp:nvSpPr>
        <dsp:cNvPr id="0" name=""/>
        <dsp:cNvSpPr/>
      </dsp:nvSpPr>
      <dsp:spPr>
        <a:xfrm>
          <a:off x="3962400" y="1753436"/>
          <a:ext cx="2133600" cy="777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ro-RO" sz="1400" kern="1200" dirty="0" smtClean="0"/>
            <a:t>Cunoaștere </a:t>
          </a:r>
          <a:endParaRPr lang="en-GB" sz="1400" kern="1200" dirty="0"/>
        </a:p>
        <a:p>
          <a:pPr marL="114300" lvl="1" indent="-114300" algn="l" defTabSz="622300">
            <a:lnSpc>
              <a:spcPct val="90000"/>
            </a:lnSpc>
            <a:spcBef>
              <a:spcPct val="0"/>
            </a:spcBef>
            <a:spcAft>
              <a:spcPct val="15000"/>
            </a:spcAft>
            <a:buChar char="••"/>
          </a:pPr>
          <a:r>
            <a:rPr lang="ro-RO" sz="1400" kern="1200" dirty="0" smtClean="0"/>
            <a:t>Aptitudini practice </a:t>
          </a:r>
          <a:endParaRPr lang="en-GB" sz="1400" kern="1200" dirty="0"/>
        </a:p>
      </dsp:txBody>
      <dsp:txXfrm>
        <a:off x="3962400" y="1753436"/>
        <a:ext cx="2133600" cy="777240"/>
      </dsp:txXfrm>
    </dsp:sp>
    <dsp:sp modelId="{58607765-02B2-4957-A800-0D639B23EACD}">
      <dsp:nvSpPr>
        <dsp:cNvPr id="0" name=""/>
        <dsp:cNvSpPr/>
      </dsp:nvSpPr>
      <dsp:spPr>
        <a:xfrm>
          <a:off x="3962400" y="2534920"/>
          <a:ext cx="2133600" cy="777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ro-RO" sz="1400" kern="1200" dirty="0" smtClean="0"/>
            <a:t>Recunoașterea semnelor </a:t>
          </a:r>
          <a:endParaRPr lang="en-GB" sz="1400" kern="1200" dirty="0"/>
        </a:p>
        <a:p>
          <a:pPr marL="114300" lvl="1" indent="-114300" algn="l" defTabSz="622300">
            <a:lnSpc>
              <a:spcPct val="90000"/>
            </a:lnSpc>
            <a:spcBef>
              <a:spcPct val="0"/>
            </a:spcBef>
            <a:spcAft>
              <a:spcPct val="15000"/>
            </a:spcAft>
            <a:buChar char="••"/>
          </a:pPr>
          <a:r>
            <a:rPr lang="ro-RO" sz="1400" kern="1200" dirty="0" smtClean="0"/>
            <a:t>Gestionarea narațiunilor disfuncționale </a:t>
          </a:r>
          <a:endParaRPr lang="en-GB" sz="1400" kern="1200" dirty="0"/>
        </a:p>
      </dsp:txBody>
      <dsp:txXfrm>
        <a:off x="3962400" y="2534920"/>
        <a:ext cx="2133600" cy="7772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203199"/>
          <a:ext cx="3657600" cy="365760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1828800" y="131291"/>
          <a:ext cx="4267200" cy="3657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o-RO" sz="3600" kern="1200" dirty="0" smtClean="0"/>
            <a:t>Cine</a:t>
          </a:r>
          <a:endParaRPr lang="en-GB" sz="3600" kern="1200" dirty="0"/>
        </a:p>
      </dsp:txBody>
      <dsp:txXfrm>
        <a:off x="1828800" y="131291"/>
        <a:ext cx="2133600" cy="777239"/>
      </dsp:txXfrm>
    </dsp:sp>
    <dsp:sp modelId="{6A1A59E2-BE9E-43A4-9D6E-8DFAC286AEA7}">
      <dsp:nvSpPr>
        <dsp:cNvPr id="0" name=""/>
        <dsp:cNvSpPr/>
      </dsp:nvSpPr>
      <dsp:spPr>
        <a:xfrm>
          <a:off x="480059" y="980439"/>
          <a:ext cx="2697480" cy="2697480"/>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1828800" y="980439"/>
          <a:ext cx="4267200" cy="2697480"/>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o-RO" sz="3600" kern="1200" dirty="0" smtClean="0"/>
            <a:t>Ce</a:t>
          </a:r>
          <a:endParaRPr lang="en-GB" sz="3600" kern="1200" dirty="0"/>
        </a:p>
      </dsp:txBody>
      <dsp:txXfrm>
        <a:off x="1828800" y="980439"/>
        <a:ext cx="2133600" cy="777240"/>
      </dsp:txXfrm>
    </dsp:sp>
    <dsp:sp modelId="{E23D1449-B424-46BB-B0E3-A988FB2BCD1F}">
      <dsp:nvSpPr>
        <dsp:cNvPr id="0" name=""/>
        <dsp:cNvSpPr/>
      </dsp:nvSpPr>
      <dsp:spPr>
        <a:xfrm>
          <a:off x="960120" y="1757680"/>
          <a:ext cx="1737360" cy="1737360"/>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1828800" y="1757680"/>
          <a:ext cx="4267200" cy="1737360"/>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o-RO" sz="3600" kern="1200" dirty="0" smtClean="0"/>
            <a:t>Cum</a:t>
          </a:r>
          <a:endParaRPr lang="en-GB" sz="3600" kern="1200" dirty="0"/>
        </a:p>
      </dsp:txBody>
      <dsp:txXfrm>
        <a:off x="1828800" y="1757680"/>
        <a:ext cx="2133600" cy="777240"/>
      </dsp:txXfrm>
    </dsp:sp>
    <dsp:sp modelId="{BF653195-9924-4613-8F2D-729467B890E6}">
      <dsp:nvSpPr>
        <dsp:cNvPr id="0" name=""/>
        <dsp:cNvSpPr/>
      </dsp:nvSpPr>
      <dsp:spPr>
        <a:xfrm>
          <a:off x="1440180" y="2534920"/>
          <a:ext cx="777240" cy="777240"/>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1828800" y="2534920"/>
          <a:ext cx="4267200" cy="777240"/>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Re</a:t>
          </a:r>
          <a:r>
            <a:rPr lang="ro-RO" sz="3600" kern="1200" dirty="0" smtClean="0"/>
            <a:t>zultat</a:t>
          </a:r>
          <a:endParaRPr lang="en-GB" sz="3600" kern="1200" dirty="0"/>
        </a:p>
      </dsp:txBody>
      <dsp:txXfrm>
        <a:off x="1828800" y="2534920"/>
        <a:ext cx="2133600" cy="777240"/>
      </dsp:txXfrm>
    </dsp:sp>
    <dsp:sp modelId="{A5906B98-203F-4988-B407-B8E2FB5B95EE}">
      <dsp:nvSpPr>
        <dsp:cNvPr id="0" name=""/>
        <dsp:cNvSpPr/>
      </dsp:nvSpPr>
      <dsp:spPr>
        <a:xfrm>
          <a:off x="3962400" y="203199"/>
          <a:ext cx="2133600" cy="77723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ro-RO" sz="1500" kern="1200" dirty="0" smtClean="0"/>
            <a:t>P</a:t>
          </a:r>
          <a:r>
            <a:rPr lang="en-GB" sz="1500" kern="1200" dirty="0" err="1" smtClean="0"/>
            <a:t>racti</a:t>
          </a:r>
          <a:r>
            <a:rPr lang="ro-RO" sz="1500" kern="1200" dirty="0" smtClean="0"/>
            <a:t>cieni din prima linie</a:t>
          </a:r>
          <a:endParaRPr lang="en-GB" sz="1500" kern="1200" dirty="0"/>
        </a:p>
      </dsp:txBody>
      <dsp:txXfrm>
        <a:off x="3962400" y="203199"/>
        <a:ext cx="2133600" cy="777239"/>
      </dsp:txXfrm>
    </dsp:sp>
    <dsp:sp modelId="{ED256798-062E-4140-9838-778B40B4133B}">
      <dsp:nvSpPr>
        <dsp:cNvPr id="0" name=""/>
        <dsp:cNvSpPr/>
      </dsp:nvSpPr>
      <dsp:spPr>
        <a:xfrm>
          <a:off x="3962400" y="980439"/>
          <a:ext cx="2133600" cy="777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ro-RO" sz="1500" kern="1200" dirty="0" smtClean="0"/>
            <a:t>Încadrarea radicalizării</a:t>
          </a:r>
          <a:endParaRPr lang="en-GB" sz="1500" kern="1200" dirty="0"/>
        </a:p>
        <a:p>
          <a:pPr marL="114300" lvl="1" indent="-114300" algn="l" defTabSz="666750">
            <a:lnSpc>
              <a:spcPct val="90000"/>
            </a:lnSpc>
            <a:spcBef>
              <a:spcPct val="0"/>
            </a:spcBef>
            <a:spcAft>
              <a:spcPct val="15000"/>
            </a:spcAft>
            <a:buChar char="••"/>
          </a:pPr>
          <a:r>
            <a:rPr lang="en-GB" sz="1500" kern="1200" dirty="0" err="1" smtClean="0"/>
            <a:t>Exerci</a:t>
          </a:r>
          <a:r>
            <a:rPr lang="ro-RO" sz="1500" kern="1200" dirty="0" smtClean="0"/>
            <a:t>ții</a:t>
          </a:r>
          <a:r>
            <a:rPr lang="en-GB" sz="1500" kern="1200" dirty="0" smtClean="0"/>
            <a:t> </a:t>
          </a:r>
          <a:r>
            <a:rPr lang="en-GB" sz="1500" kern="1200" dirty="0"/>
            <a:t>and </a:t>
          </a:r>
          <a:r>
            <a:rPr lang="en-GB" sz="1500" kern="1200" dirty="0" err="1" smtClean="0"/>
            <a:t>simul</a:t>
          </a:r>
          <a:r>
            <a:rPr lang="ro-RO" sz="1500" kern="1200" dirty="0" smtClean="0"/>
            <a:t>ări</a:t>
          </a:r>
          <a:endParaRPr lang="en-GB" sz="1500" kern="1200" dirty="0"/>
        </a:p>
      </dsp:txBody>
      <dsp:txXfrm>
        <a:off x="3962400" y="980439"/>
        <a:ext cx="2133600" cy="777240"/>
      </dsp:txXfrm>
    </dsp:sp>
    <dsp:sp modelId="{72233991-9FDD-466B-8563-82B17F89AC0F}">
      <dsp:nvSpPr>
        <dsp:cNvPr id="0" name=""/>
        <dsp:cNvSpPr/>
      </dsp:nvSpPr>
      <dsp:spPr>
        <a:xfrm>
          <a:off x="3962400" y="1753436"/>
          <a:ext cx="2133600" cy="777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ro-RO" sz="1500" kern="1200" dirty="0" smtClean="0"/>
            <a:t>Cunoștințe</a:t>
          </a:r>
          <a:endParaRPr lang="en-GB" sz="1500" kern="1200" dirty="0"/>
        </a:p>
        <a:p>
          <a:pPr marL="114300" lvl="1" indent="-114300" algn="l" defTabSz="666750">
            <a:lnSpc>
              <a:spcPct val="90000"/>
            </a:lnSpc>
            <a:spcBef>
              <a:spcPct val="0"/>
            </a:spcBef>
            <a:spcAft>
              <a:spcPct val="15000"/>
            </a:spcAft>
            <a:buChar char="••"/>
          </a:pPr>
          <a:r>
            <a:rPr lang="ro-RO" sz="1500" kern="1200" dirty="0" smtClean="0"/>
            <a:t>Abilități practice</a:t>
          </a:r>
          <a:endParaRPr lang="en-GB" sz="1500" kern="1200" dirty="0"/>
        </a:p>
      </dsp:txBody>
      <dsp:txXfrm>
        <a:off x="3962400" y="1753436"/>
        <a:ext cx="2133600" cy="777240"/>
      </dsp:txXfrm>
    </dsp:sp>
    <dsp:sp modelId="{58607765-02B2-4957-A800-0D639B23EACD}">
      <dsp:nvSpPr>
        <dsp:cNvPr id="0" name=""/>
        <dsp:cNvSpPr/>
      </dsp:nvSpPr>
      <dsp:spPr>
        <a:xfrm>
          <a:off x="3962400" y="2534920"/>
          <a:ext cx="2133600" cy="777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smtClean="0"/>
            <a:t>Rec</a:t>
          </a:r>
          <a:r>
            <a:rPr lang="ro-RO" sz="1500" kern="1200" dirty="0" smtClean="0"/>
            <a:t>unoașterea semnelor</a:t>
          </a:r>
          <a:endParaRPr lang="en-GB" sz="1500" kern="1200" dirty="0"/>
        </a:p>
        <a:p>
          <a:pPr marL="114300" lvl="1" indent="-114300" algn="l" defTabSz="666750">
            <a:lnSpc>
              <a:spcPct val="90000"/>
            </a:lnSpc>
            <a:spcBef>
              <a:spcPct val="0"/>
            </a:spcBef>
            <a:spcAft>
              <a:spcPct val="15000"/>
            </a:spcAft>
            <a:buChar char="••"/>
          </a:pPr>
          <a:r>
            <a:rPr lang="ro-RO" sz="1500" kern="1200" dirty="0" smtClean="0"/>
            <a:t>Abilități de dezbatere</a:t>
          </a:r>
          <a:endParaRPr lang="en-GB" sz="1500" kern="1200" dirty="0"/>
        </a:p>
      </dsp:txBody>
      <dsp:txXfrm>
        <a:off x="3962400" y="2534920"/>
        <a:ext cx="2133600" cy="7772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10-Feb-21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10-Feb-21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jia.sipa.columbia.edu/online-articles/understanding-radicalization-through-lens-%E2%80%98identity-vulnerability%E2%80%9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medium.com/@robertocarlosgarcia/men-dont-cry-on-toxic-masculinity-6e7917c8a44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kHszRyuR2I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reducation.net/resources/anger_management/anger__a_secondary_emotio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GB" sz="1800" b="1" i="0" u="none" strike="noStrike" baseline="0" dirty="0" err="1" smtClean="0">
                <a:latin typeface="Verdana" panose="020B0604030504040204" pitchFamily="34" charset="0"/>
              </a:rPr>
              <a:t>Recoman</a:t>
            </a:r>
            <a:r>
              <a:rPr lang="ro-RO" sz="1800" b="1" i="0" u="none" strike="noStrike" baseline="0" dirty="0" smtClean="0">
                <a:latin typeface="Verdana" panose="020B0604030504040204" pitchFamily="34" charset="0"/>
              </a:rPr>
              <a:t>dări</a:t>
            </a:r>
            <a:r>
              <a:rPr lang="en-GB" sz="1800" b="1" i="0" u="none" strike="noStrike" baseline="0" dirty="0" smtClean="0">
                <a:latin typeface="Verdana" panose="020B0604030504040204" pitchFamily="34" charset="0"/>
              </a:rPr>
              <a:t>/ sheet </a:t>
            </a:r>
            <a:r>
              <a:rPr lang="en-GB" sz="1800" b="1" i="0" u="none" strike="noStrike" baseline="0" dirty="0">
                <a:latin typeface="Verdana" panose="020B0604030504040204" pitchFamily="34" charset="0"/>
              </a:rPr>
              <a:t>1</a:t>
            </a:r>
          </a:p>
          <a:p>
            <a:pPr algn="l"/>
            <a:endParaRPr lang="en-GB" dirty="0"/>
          </a:p>
          <a:p>
            <a:pPr algn="l"/>
            <a:r>
              <a:rPr lang="ro-RO" dirty="0" smtClean="0"/>
              <a:t>Bine ați revenit! </a:t>
            </a:r>
            <a:r>
              <a:rPr lang="en-GB" dirty="0" smtClean="0"/>
              <a:t>(</a:t>
            </a:r>
            <a:r>
              <a:rPr lang="ro-RO" dirty="0" smtClean="0"/>
              <a:t>verificați dacă lista de</a:t>
            </a:r>
            <a:r>
              <a:rPr lang="ro-RO" baseline="0" dirty="0" smtClean="0"/>
              <a:t> prezență este semnată de către toți particpianții</a:t>
            </a:r>
            <a:r>
              <a:rPr lang="en-GB" dirty="0" smtClean="0"/>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@trainer </a:t>
            </a:r>
            <a:r>
              <a:rPr lang="en-GB" dirty="0" smtClean="0"/>
              <a:t>(</a:t>
            </a:r>
            <a:r>
              <a:rPr lang="ro-RO" dirty="0" smtClean="0"/>
              <a:t>vezi manualul pentru instrucțiuni</a:t>
            </a:r>
            <a:r>
              <a:rPr lang="en-GB" dirty="0" smtClean="0"/>
              <a:t>)</a:t>
            </a: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ro-RO" u="sng" dirty="0" smtClean="0"/>
              <a:t>Necesar </a:t>
            </a:r>
            <a:endParaRPr lang="en-GB" u="sng"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ro-RO" dirty="0" smtClean="0"/>
              <a:t>Listă</a:t>
            </a:r>
            <a:r>
              <a:rPr lang="ro-RO" baseline="0" dirty="0" smtClean="0"/>
              <a:t> prezență </a:t>
            </a: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smtClean="0"/>
              <a:t>Laptop/PC</a:t>
            </a:r>
            <a:r>
              <a:rPr lang="ro-RO" dirty="0" smtClean="0"/>
              <a:t> și beamer </a:t>
            </a:r>
            <a:endParaRPr lang="ro-RO"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ro-RO" dirty="0" smtClean="0"/>
              <a:t>Pixuri</a:t>
            </a:r>
            <a:r>
              <a:rPr lang="ro-RO" baseline="0" dirty="0" smtClean="0"/>
              <a:t> și hârtie pentru participanți</a:t>
            </a: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err="1" smtClean="0"/>
              <a:t>Fli</a:t>
            </a:r>
            <a:r>
              <a:rPr lang="ro-RO" dirty="0" smtClean="0"/>
              <a:t>pchart</a:t>
            </a: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marker</a:t>
            </a:r>
            <a:r>
              <a:rPr lang="ro-RO" sz="1200" kern="1200" dirty="0" smtClean="0">
                <a:solidFill>
                  <a:schemeClr val="tx1"/>
                </a:solidFill>
                <a:effectLst/>
                <a:latin typeface="+mn-lt"/>
                <a:ea typeface="+mn-ea"/>
                <a:cs typeface="+mn-cs"/>
              </a:rPr>
              <a:t>e</a:t>
            </a:r>
            <a:r>
              <a:rPr lang="en-GB" sz="1200" kern="1200" dirty="0" smtClean="0">
                <a:solidFill>
                  <a:schemeClr val="tx1"/>
                </a:solidFill>
                <a:effectLst/>
                <a:latin typeface="+mn-lt"/>
                <a:ea typeface="+mn-ea"/>
                <a:cs typeface="+mn-cs"/>
              </a:rPr>
              <a:t>, card</a:t>
            </a:r>
            <a:r>
              <a:rPr lang="ro-RO" sz="1200" kern="1200" dirty="0" smtClean="0">
                <a:solidFill>
                  <a:schemeClr val="tx1"/>
                </a:solidFill>
                <a:effectLst/>
                <a:latin typeface="+mn-lt"/>
                <a:ea typeface="+mn-ea"/>
                <a:cs typeface="+mn-cs"/>
              </a:rPr>
              <a:t>uri</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puzzle</a:t>
            </a:r>
            <a:r>
              <a:rPr lang="en-GB" sz="1200" kern="120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 foarfece</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*smartphones </a:t>
            </a:r>
            <a:r>
              <a:rPr lang="ro-RO" sz="1200" kern="1200" dirty="0" smtClean="0">
                <a:solidFill>
                  <a:schemeClr val="tx1"/>
                </a:solidFill>
                <a:effectLst/>
                <a:latin typeface="+mn-lt"/>
                <a:ea typeface="+mn-ea"/>
                <a:cs typeface="+mn-cs"/>
              </a:rPr>
              <a:t> pentru</a:t>
            </a:r>
            <a:r>
              <a:rPr lang="ro-RO" sz="1200" kern="1200" baseline="0" dirty="0" smtClean="0">
                <a:solidFill>
                  <a:schemeClr val="tx1"/>
                </a:solidFill>
                <a:effectLst/>
                <a:latin typeface="+mn-lt"/>
                <a:ea typeface="+mn-ea"/>
                <a:cs typeface="+mn-cs"/>
              </a:rPr>
              <a:t> a accesa </a:t>
            </a:r>
            <a:r>
              <a:rPr lang="en-GB" sz="1200" kern="1200" dirty="0" err="1" smtClean="0">
                <a:solidFill>
                  <a:schemeClr val="tx1"/>
                </a:solidFill>
                <a:effectLst/>
                <a:latin typeface="+mn-lt"/>
                <a:ea typeface="+mn-ea"/>
                <a:cs typeface="+mn-cs"/>
              </a:rPr>
              <a:t>Pauliseverywhere</a:t>
            </a:r>
            <a:r>
              <a:rPr lang="en-GB" sz="1200" kern="1200" dirty="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Acces </a:t>
            </a:r>
            <a:r>
              <a:rPr lang="en-GB" sz="1200" kern="1200" dirty="0" smtClean="0">
                <a:solidFill>
                  <a:schemeClr val="tx1"/>
                </a:solidFill>
                <a:effectLst/>
                <a:latin typeface="+mn-lt"/>
                <a:ea typeface="+mn-ea"/>
                <a:cs typeface="+mn-cs"/>
              </a:rPr>
              <a:t>internet, </a:t>
            </a:r>
            <a:endParaRPr lang="en-GB"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Exerciții - </a:t>
            </a:r>
            <a:r>
              <a:rPr lang="en-GB" sz="1200" kern="1200" dirty="0" smtClean="0">
                <a:solidFill>
                  <a:schemeClr val="tx1"/>
                </a:solidFill>
                <a:effectLst/>
                <a:latin typeface="+mn-lt"/>
                <a:ea typeface="+mn-ea"/>
                <a:cs typeface="+mn-cs"/>
              </a:rPr>
              <a:t>Handouts </a:t>
            </a:r>
            <a:endParaRPr lang="en-GB"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Chestionare</a:t>
            </a:r>
            <a:r>
              <a:rPr lang="ro-RO" sz="1200" kern="1200" baseline="0" dirty="0" smtClean="0">
                <a:solidFill>
                  <a:schemeClr val="tx1"/>
                </a:solidFill>
                <a:effectLst/>
                <a:latin typeface="+mn-lt"/>
                <a:ea typeface="+mn-ea"/>
                <a:cs typeface="+mn-cs"/>
              </a:rPr>
              <a:t> evaluare </a:t>
            </a:r>
            <a:endParaRPr lang="en-GB" dirty="0"/>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ro-RO" u="sng" dirty="0" smtClean="0"/>
              <a:t>Planificare recomandată – ziua</a:t>
            </a:r>
            <a:r>
              <a:rPr lang="ro-RO" u="sng" baseline="0" dirty="0" smtClean="0"/>
              <a:t> </a:t>
            </a:r>
            <a:r>
              <a:rPr lang="en-GB" u="sng" dirty="0" smtClean="0"/>
              <a:t>2</a:t>
            </a:r>
            <a:r>
              <a:rPr lang="en-GB" u="none" dirty="0" smtClean="0"/>
              <a:t> (</a:t>
            </a:r>
            <a:r>
              <a:rPr lang="ro-RO" u="none" dirty="0" smtClean="0"/>
              <a:t>în funcție de selecția exercițiilor</a:t>
            </a:r>
            <a:r>
              <a:rPr lang="en-GB" u="none" dirty="0" smtClean="0"/>
              <a:t>)</a:t>
            </a:r>
            <a:endParaRPr lang="en-GB" u="sng" dirty="0"/>
          </a:p>
          <a:p>
            <a:pPr lvl="0"/>
            <a:endParaRPr lang="en-GB" sz="1200" kern="1200" dirty="0">
              <a:solidFill>
                <a:schemeClr val="tx1"/>
              </a:solidFill>
              <a:effectLst/>
              <a:latin typeface="+mn-lt"/>
              <a:ea typeface="+mn-ea"/>
              <a:cs typeface="+mn-cs"/>
            </a:endParaRPr>
          </a:p>
          <a:p>
            <a:pPr marL="0" lvl="0" indent="0">
              <a:buFont typeface="+mj-lt"/>
              <a:buNone/>
            </a:pPr>
            <a:r>
              <a:rPr lang="ro-RO" sz="1200" kern="1200" dirty="0" smtClean="0">
                <a:solidFill>
                  <a:schemeClr val="tx1"/>
                </a:solidFill>
                <a:effectLst/>
                <a:latin typeface="+mn-lt"/>
                <a:ea typeface="+mn-ea"/>
                <a:cs typeface="+mn-cs"/>
              </a:rPr>
              <a:t>Înregistrare</a:t>
            </a:r>
            <a:r>
              <a:rPr lang="en-GB"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ceai</a:t>
            </a:r>
            <a:r>
              <a:rPr lang="en-GB"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cafea </a:t>
            </a:r>
            <a:r>
              <a:rPr lang="en-GB" sz="1200" kern="1200" dirty="0">
                <a:solidFill>
                  <a:schemeClr val="tx1"/>
                </a:solidFill>
                <a:effectLst/>
                <a:latin typeface="+mn-lt"/>
                <a:ea typeface="+mn-ea"/>
                <a:cs typeface="+mn-cs"/>
              </a:rPr>
              <a:t>		15 min</a:t>
            </a:r>
          </a:p>
          <a:p>
            <a:pPr marL="228600" lvl="0" indent="-228600">
              <a:buFont typeface="+mj-lt"/>
              <a:buAutoNum type="arabicPeriod"/>
            </a:pPr>
            <a:r>
              <a:rPr lang="en-GB" sz="1200" kern="1200" dirty="0" err="1" smtClean="0">
                <a:solidFill>
                  <a:schemeClr val="tx1"/>
                </a:solidFill>
                <a:effectLst/>
                <a:latin typeface="+mn-lt"/>
                <a:ea typeface="+mn-ea"/>
                <a:cs typeface="+mn-cs"/>
              </a:rPr>
              <a:t>Introdu</a:t>
            </a:r>
            <a:r>
              <a:rPr lang="ro-RO" sz="1200" kern="1200" dirty="0" smtClean="0">
                <a:solidFill>
                  <a:schemeClr val="tx1"/>
                </a:solidFill>
                <a:effectLst/>
                <a:latin typeface="+mn-lt"/>
                <a:ea typeface="+mn-ea"/>
                <a:cs typeface="+mn-cs"/>
              </a:rPr>
              <a:t>cere</a:t>
            </a:r>
            <a:r>
              <a:rPr lang="en-GB" sz="1200" kern="1200" dirty="0">
                <a:solidFill>
                  <a:schemeClr val="tx1"/>
                </a:solidFill>
                <a:effectLst/>
                <a:latin typeface="+mn-lt"/>
                <a:ea typeface="+mn-ea"/>
                <a:cs typeface="+mn-cs"/>
              </a:rPr>
              <a:t>		45 min</a:t>
            </a:r>
          </a:p>
          <a:p>
            <a:pPr marL="228600" lvl="0" indent="-228600">
              <a:buFont typeface="+mj-lt"/>
              <a:buAutoNum type="arabicPeriod"/>
            </a:pPr>
            <a:r>
              <a:rPr lang="ro-RO" sz="1200" kern="1200" dirty="0" smtClean="0">
                <a:solidFill>
                  <a:schemeClr val="tx1"/>
                </a:solidFill>
                <a:effectLst/>
                <a:latin typeface="+mn-lt"/>
                <a:ea typeface="+mn-ea"/>
                <a:cs typeface="+mn-cs"/>
              </a:rPr>
              <a:t>Explicarea</a:t>
            </a:r>
            <a:r>
              <a:rPr lang="ro-RO" sz="1200" kern="1200" baseline="0" dirty="0" smtClean="0">
                <a:solidFill>
                  <a:schemeClr val="tx1"/>
                </a:solidFill>
                <a:effectLst/>
                <a:latin typeface="+mn-lt"/>
                <a:ea typeface="+mn-ea"/>
                <a:cs typeface="+mn-cs"/>
              </a:rPr>
              <a:t> radicalizării </a:t>
            </a:r>
            <a:r>
              <a:rPr lang="en-GB" sz="1200" kern="1200" dirty="0">
                <a:solidFill>
                  <a:schemeClr val="tx1"/>
                </a:solidFill>
                <a:effectLst/>
                <a:latin typeface="+mn-lt"/>
                <a:ea typeface="+mn-ea"/>
                <a:cs typeface="+mn-cs"/>
              </a:rPr>
              <a:t>		45 min </a:t>
            </a:r>
            <a:r>
              <a:rPr lang="en-GB" sz="1200" kern="120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În funcție de cunoașterea anterioară</a:t>
            </a:r>
            <a:r>
              <a:rPr lang="ro-RO" sz="1200" kern="1200" baseline="0" dirty="0" smtClean="0">
                <a:solidFill>
                  <a:schemeClr val="tx1"/>
                </a:solidFill>
                <a:effectLst/>
                <a:latin typeface="+mn-lt"/>
                <a:ea typeface="+mn-ea"/>
                <a:cs typeface="+mn-cs"/>
              </a:rPr>
              <a:t> a subiectului</a:t>
            </a:r>
            <a:r>
              <a:rPr lang="en-GB" sz="1200" kern="120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 aceasta poate fi extinsă sau redusă</a:t>
            </a: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0" lvl="0" indent="0">
              <a:buFont typeface="+mj-lt"/>
              <a:buNone/>
            </a:pPr>
            <a:r>
              <a:rPr lang="ro-RO" sz="1200" kern="1200" dirty="0" smtClean="0">
                <a:solidFill>
                  <a:schemeClr val="tx1"/>
                </a:solidFill>
                <a:effectLst/>
                <a:latin typeface="+mn-lt"/>
                <a:ea typeface="+mn-ea"/>
                <a:cs typeface="+mn-cs"/>
              </a:rPr>
              <a:t>Pauză</a:t>
            </a:r>
            <a:r>
              <a:rPr lang="ro-RO" sz="1200" kern="1200" baseline="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			15 min</a:t>
            </a:r>
          </a:p>
          <a:p>
            <a:pPr marL="228600" lvl="0" indent="-228600">
              <a:buFont typeface="+mj-lt"/>
              <a:buAutoNum type="arabicPeriod" startAt="3"/>
            </a:pPr>
            <a:r>
              <a:rPr lang="en-GB" sz="1200" kern="1200" dirty="0" err="1" smtClean="0">
                <a:solidFill>
                  <a:schemeClr val="tx1"/>
                </a:solidFill>
                <a:effectLst/>
                <a:latin typeface="+mn-lt"/>
                <a:ea typeface="+mn-ea"/>
                <a:cs typeface="+mn-cs"/>
              </a:rPr>
              <a:t>Rela</a:t>
            </a:r>
            <a:r>
              <a:rPr lang="ro-RO" sz="1200" kern="1200" dirty="0" smtClean="0">
                <a:solidFill>
                  <a:schemeClr val="tx1"/>
                </a:solidFill>
                <a:effectLst/>
                <a:latin typeface="+mn-lt"/>
                <a:ea typeface="+mn-ea"/>
                <a:cs typeface="+mn-cs"/>
              </a:rPr>
              <a:t>ția</a:t>
            </a:r>
            <a:r>
              <a:rPr lang="ro-RO" sz="1200" kern="1200" baseline="0" dirty="0" smtClean="0">
                <a:solidFill>
                  <a:schemeClr val="tx1"/>
                </a:solidFill>
                <a:effectLst/>
                <a:latin typeface="+mn-lt"/>
                <a:ea typeface="+mn-ea"/>
                <a:cs typeface="+mn-cs"/>
              </a:rPr>
              <a:t> între futrie </a:t>
            </a:r>
          </a:p>
          <a:p>
            <a:pPr marL="0" lvl="0" indent="0">
              <a:buFont typeface="+mj-lt"/>
              <a:buNone/>
            </a:pPr>
            <a:r>
              <a:rPr lang="ro-RO" sz="1200" kern="1200" baseline="0" dirty="0" smtClean="0">
                <a:solidFill>
                  <a:schemeClr val="tx1"/>
                </a:solidFill>
                <a:effectLst/>
                <a:latin typeface="+mn-lt"/>
                <a:ea typeface="+mn-ea"/>
                <a:cs typeface="+mn-cs"/>
              </a:rPr>
              <a:t>	si radiclizare </a:t>
            </a:r>
            <a:r>
              <a:rPr lang="en-GB" sz="1200" kern="1200" dirty="0">
                <a:solidFill>
                  <a:schemeClr val="tx1"/>
                </a:solidFill>
                <a:effectLst/>
                <a:latin typeface="+mn-lt"/>
                <a:ea typeface="+mn-ea"/>
                <a:cs typeface="+mn-cs"/>
              </a:rPr>
              <a:t>		45 min</a:t>
            </a:r>
          </a:p>
          <a:p>
            <a:pPr marL="228600" lvl="0" indent="-228600">
              <a:buFont typeface="+mj-lt"/>
              <a:buAutoNum type="arabicPeriod" startAt="3"/>
            </a:pPr>
            <a:r>
              <a:rPr lang="en-GB" sz="1200" kern="1200" dirty="0" err="1" smtClean="0">
                <a:solidFill>
                  <a:schemeClr val="tx1"/>
                </a:solidFill>
                <a:effectLst/>
                <a:latin typeface="+mn-lt"/>
                <a:ea typeface="+mn-ea"/>
                <a:cs typeface="+mn-cs"/>
              </a:rPr>
              <a:t>Exerci</a:t>
            </a:r>
            <a:r>
              <a:rPr lang="ro-RO" sz="1200" kern="1200" dirty="0" smtClean="0">
                <a:solidFill>
                  <a:schemeClr val="tx1"/>
                </a:solidFill>
                <a:effectLst/>
                <a:latin typeface="+mn-lt"/>
                <a:ea typeface="+mn-ea"/>
                <a:cs typeface="+mn-cs"/>
              </a:rPr>
              <a:t>ții</a:t>
            </a:r>
            <a:r>
              <a:rPr lang="ro-RO" sz="1200" kern="1200" baseline="0" dirty="0" smtClean="0">
                <a:solidFill>
                  <a:schemeClr val="tx1"/>
                </a:solidFill>
                <a:effectLst/>
                <a:latin typeface="+mn-lt"/>
                <a:ea typeface="+mn-ea"/>
                <a:cs typeface="+mn-cs"/>
              </a:rPr>
              <a:t> de gestionare a furiei </a:t>
            </a:r>
            <a:r>
              <a:rPr lang="en-GB" sz="1200" kern="1200" dirty="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60 </a:t>
            </a:r>
            <a:r>
              <a:rPr lang="en-GB" sz="1200" kern="1200" dirty="0">
                <a:solidFill>
                  <a:schemeClr val="tx1"/>
                </a:solidFill>
                <a:effectLst/>
                <a:latin typeface="+mn-lt"/>
                <a:ea typeface="+mn-ea"/>
                <a:cs typeface="+mn-cs"/>
              </a:rPr>
              <a:t>min</a:t>
            </a:r>
          </a:p>
          <a:p>
            <a:pPr marL="0" lvl="0" indent="0">
              <a:buFont typeface="+mj-lt"/>
              <a:buNone/>
            </a:pPr>
            <a:r>
              <a:rPr lang="ro-RO" sz="1200" kern="1200" dirty="0" smtClean="0">
                <a:solidFill>
                  <a:schemeClr val="tx1"/>
                </a:solidFill>
                <a:effectLst/>
                <a:latin typeface="+mn-lt"/>
                <a:ea typeface="+mn-ea"/>
                <a:cs typeface="+mn-cs"/>
              </a:rPr>
              <a:t>Prânz</a:t>
            </a:r>
            <a:r>
              <a:rPr lang="ro-RO" sz="1200" kern="1200" baseline="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			60 min </a:t>
            </a:r>
            <a:r>
              <a:rPr lang="en-GB" sz="1200" kern="120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acordați</a:t>
            </a:r>
            <a:r>
              <a:rPr lang="ro-RO" sz="1200" kern="1200" baseline="0" dirty="0" smtClean="0">
                <a:solidFill>
                  <a:schemeClr val="tx1"/>
                </a:solidFill>
                <a:effectLst/>
                <a:latin typeface="+mn-lt"/>
                <a:ea typeface="+mn-ea"/>
                <a:cs typeface="+mn-cs"/>
              </a:rPr>
              <a:t> tip schimbului de experiență și networking-ului)</a:t>
            </a:r>
            <a:endParaRPr lang="en-GB" sz="1200" kern="1200" dirty="0">
              <a:solidFill>
                <a:schemeClr val="tx1"/>
              </a:solidFill>
              <a:effectLst/>
              <a:latin typeface="+mn-lt"/>
              <a:ea typeface="+mn-ea"/>
              <a:cs typeface="+mn-cs"/>
            </a:endParaRPr>
          </a:p>
          <a:p>
            <a:pPr marL="228600" lvl="0" indent="-228600">
              <a:buFont typeface="+mj-lt"/>
              <a:buAutoNum type="arabicPeriod" startAt="5"/>
            </a:pPr>
            <a:r>
              <a:rPr lang="ro-RO" sz="1200" kern="1200" dirty="0" smtClean="0">
                <a:solidFill>
                  <a:schemeClr val="tx1"/>
                </a:solidFill>
                <a:effectLst/>
                <a:latin typeface="+mn-lt"/>
                <a:ea typeface="+mn-ea"/>
                <a:cs typeface="+mn-cs"/>
              </a:rPr>
              <a:t>Legătura dintre narațiuni si Rad.</a:t>
            </a:r>
            <a:r>
              <a:rPr lang="en-GB" sz="1200" kern="1200" dirty="0">
                <a:solidFill>
                  <a:schemeClr val="tx1"/>
                </a:solidFill>
                <a:effectLst/>
                <a:latin typeface="+mn-lt"/>
                <a:ea typeface="+mn-ea"/>
                <a:cs typeface="+mn-cs"/>
              </a:rPr>
              <a:t>	30 min</a:t>
            </a:r>
          </a:p>
          <a:p>
            <a:pPr marL="228600" lvl="0" indent="-228600">
              <a:buFont typeface="+mj-lt"/>
              <a:buAutoNum type="arabicPeriod" startAt="6"/>
            </a:pPr>
            <a:r>
              <a:rPr lang="en-GB" sz="1200" kern="1200" dirty="0" err="1" smtClean="0">
                <a:solidFill>
                  <a:schemeClr val="tx1"/>
                </a:solidFill>
                <a:effectLst/>
                <a:latin typeface="+mn-lt"/>
                <a:ea typeface="+mn-ea"/>
                <a:cs typeface="+mn-cs"/>
              </a:rPr>
              <a:t>Exerci</a:t>
            </a:r>
            <a:r>
              <a:rPr lang="ro-RO" sz="1200" kern="1200" dirty="0" smtClean="0">
                <a:solidFill>
                  <a:schemeClr val="tx1"/>
                </a:solidFill>
                <a:effectLst/>
                <a:latin typeface="+mn-lt"/>
                <a:ea typeface="+mn-ea"/>
                <a:cs typeface="+mn-cs"/>
              </a:rPr>
              <a:t>ții</a:t>
            </a:r>
            <a:r>
              <a:rPr lang="en-GB"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 narațiuni </a:t>
            </a:r>
            <a:r>
              <a:rPr lang="en-GB" sz="1200" kern="1200" dirty="0">
                <a:solidFill>
                  <a:schemeClr val="tx1"/>
                </a:solidFill>
                <a:effectLst/>
                <a:latin typeface="+mn-lt"/>
                <a:ea typeface="+mn-ea"/>
                <a:cs typeface="+mn-cs"/>
              </a:rPr>
              <a:t>		45 min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ro-RO" sz="1200" kern="1200" dirty="0" smtClean="0">
                <a:solidFill>
                  <a:schemeClr val="tx1"/>
                </a:solidFill>
                <a:effectLst/>
                <a:latin typeface="+mn-lt"/>
                <a:ea typeface="+mn-ea"/>
                <a:cs typeface="+mn-cs"/>
              </a:rPr>
              <a:t>Pauză </a:t>
            </a:r>
            <a:r>
              <a:rPr lang="en-GB" sz="1200" kern="1200" dirty="0">
                <a:solidFill>
                  <a:schemeClr val="tx1"/>
                </a:solidFill>
                <a:effectLst/>
                <a:latin typeface="+mn-lt"/>
                <a:ea typeface="+mn-ea"/>
                <a:cs typeface="+mn-cs"/>
              </a:rPr>
              <a:t>			15 min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GB" sz="1200" kern="1200" dirty="0" err="1" smtClean="0">
                <a:solidFill>
                  <a:schemeClr val="tx1"/>
                </a:solidFill>
                <a:effectLst/>
                <a:latin typeface="+mn-lt"/>
                <a:ea typeface="+mn-ea"/>
                <a:cs typeface="+mn-cs"/>
              </a:rPr>
              <a:t>Exerci</a:t>
            </a:r>
            <a:r>
              <a:rPr lang="ro-RO" sz="1200" kern="1200" dirty="0" smtClean="0">
                <a:solidFill>
                  <a:schemeClr val="tx1"/>
                </a:solidFill>
                <a:effectLst/>
                <a:latin typeface="+mn-lt"/>
                <a:ea typeface="+mn-ea"/>
                <a:cs typeface="+mn-cs"/>
              </a:rPr>
              <a:t>ții – narațiuni </a:t>
            </a:r>
            <a:r>
              <a:rPr lang="en-GB" sz="1200" kern="1200" dirty="0">
                <a:solidFill>
                  <a:schemeClr val="tx1"/>
                </a:solidFill>
                <a:effectLst/>
                <a:latin typeface="+mn-lt"/>
                <a:ea typeface="+mn-ea"/>
                <a:cs typeface="+mn-cs"/>
              </a:rPr>
              <a:t>		30 min</a:t>
            </a:r>
          </a:p>
          <a:p>
            <a:pPr marL="228600" lvl="0" indent="-228600">
              <a:buFont typeface="+mj-lt"/>
              <a:buAutoNum type="arabicPeriod" startAt="7"/>
            </a:pPr>
            <a:r>
              <a:rPr lang="en-GB" sz="1200" kern="1200" dirty="0">
                <a:solidFill>
                  <a:schemeClr val="tx1"/>
                </a:solidFill>
                <a:effectLst/>
                <a:latin typeface="+mn-lt"/>
                <a:ea typeface="+mn-ea"/>
                <a:cs typeface="+mn-cs"/>
              </a:rPr>
              <a:t>Feedback </a:t>
            </a:r>
            <a:r>
              <a:rPr lang="ro-RO" sz="1200" kern="1200" dirty="0" smtClean="0">
                <a:solidFill>
                  <a:schemeClr val="tx1"/>
                </a:solidFill>
                <a:effectLst/>
                <a:latin typeface="+mn-lt"/>
                <a:ea typeface="+mn-ea"/>
                <a:cs typeface="+mn-cs"/>
              </a:rPr>
              <a:t>și </a:t>
            </a:r>
            <a:r>
              <a:rPr lang="en-GB" sz="1200" kern="1200" dirty="0" err="1" smtClean="0">
                <a:solidFill>
                  <a:schemeClr val="tx1"/>
                </a:solidFill>
                <a:effectLst/>
                <a:latin typeface="+mn-lt"/>
                <a:ea typeface="+mn-ea"/>
                <a:cs typeface="+mn-cs"/>
              </a:rPr>
              <a:t>conclu</a:t>
            </a:r>
            <a:r>
              <a:rPr lang="ro-RO" sz="1200" kern="1200" dirty="0" smtClean="0">
                <a:solidFill>
                  <a:schemeClr val="tx1"/>
                </a:solidFill>
                <a:effectLst/>
                <a:latin typeface="+mn-lt"/>
                <a:ea typeface="+mn-ea"/>
                <a:cs typeface="+mn-cs"/>
              </a:rPr>
              <a:t>zii</a:t>
            </a:r>
            <a:r>
              <a:rPr lang="en-GB" sz="1200" kern="1200" dirty="0">
                <a:solidFill>
                  <a:schemeClr val="tx1"/>
                </a:solidFill>
                <a:effectLst/>
                <a:latin typeface="+mn-lt"/>
                <a:ea typeface="+mn-ea"/>
                <a:cs typeface="+mn-cs"/>
              </a:rPr>
              <a:t>		15 min</a:t>
            </a:r>
          </a:p>
          <a:p>
            <a:pPr marL="0" lvl="0" indent="0">
              <a:buFont typeface="+mj-lt"/>
              <a:buNone/>
            </a:pPr>
            <a:endParaRPr lang="en-GB" sz="1200" kern="1200" dirty="0">
              <a:solidFill>
                <a:schemeClr val="tx1"/>
              </a:solidFill>
              <a:effectLst/>
              <a:latin typeface="+mn-lt"/>
              <a:ea typeface="+mn-ea"/>
              <a:cs typeface="+mn-cs"/>
            </a:endParaRPr>
          </a:p>
          <a:p>
            <a:pPr marL="228600" lvl="0" indent="-228600">
              <a:buFont typeface="+mj-lt"/>
              <a:buAutoNum type="arabicPeriod" startAt="4"/>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ro-RO" sz="1200" dirty="0" smtClean="0">
                <a:effectLst/>
                <a:latin typeface="Calibri" panose="020F0502020204030204" pitchFamily="34" charset="0"/>
                <a:ea typeface="Calibri" panose="020F0502020204030204" pitchFamily="34" charset="0"/>
                <a:cs typeface="Arial" panose="020B0604020202020204" pitchFamily="34" charset="0"/>
              </a:rPr>
              <a:t>De obicei se alocă mai mult timp pentru</a:t>
            </a:r>
            <a:r>
              <a:rPr lang="ro-RO" sz="1200" baseline="0" dirty="0" smtClean="0">
                <a:effectLst/>
                <a:latin typeface="Calibri" panose="020F0502020204030204" pitchFamily="34" charset="0"/>
                <a:ea typeface="Calibri" panose="020F0502020204030204" pitchFamily="34" charset="0"/>
                <a:cs typeface="Arial" panose="020B0604020202020204" pitchFamily="34" charset="0"/>
              </a:rPr>
              <a:t> a răspunde întrebărilor și a facilita interacțiunea între participanți, deci alocați un buget de </a:t>
            </a:r>
            <a:r>
              <a:rPr lang="ro-RO" sz="1200" dirty="0" smtClean="0">
                <a:effectLst/>
                <a:latin typeface="Calibri" panose="020F0502020204030204" pitchFamily="34" charset="0"/>
                <a:ea typeface="Calibri" panose="020F0502020204030204" pitchFamily="34" charset="0"/>
                <a:cs typeface="Arial" panose="020B0604020202020204" pitchFamily="34" charset="0"/>
              </a:rPr>
              <a:t>7 ore</a:t>
            </a:r>
            <a:r>
              <a:rPr lang="en-GB" sz="1200" dirty="0" smtClean="0">
                <a:effectLst/>
                <a:latin typeface="Calibri" panose="020F0502020204030204" pitchFamily="34" charset="0"/>
                <a:ea typeface="Calibri" panose="020F0502020204030204" pitchFamily="34" charset="0"/>
                <a:cs typeface="Arial" panose="020B0604020202020204" pitchFamily="34" charset="0"/>
              </a:rPr>
              <a:t>. </a:t>
            </a:r>
            <a:r>
              <a:rPr lang="ro-RO" sz="1200" dirty="0" smtClean="0">
                <a:effectLst/>
                <a:latin typeface="Calibri" panose="020F0502020204030204" pitchFamily="34" charset="0"/>
                <a:ea typeface="Calibri" panose="020F0502020204030204" pitchFamily="34" charset="0"/>
                <a:cs typeface="Arial" panose="020B0604020202020204" pitchFamily="34" charset="0"/>
              </a:rPr>
              <a:t>În funcție d enumărul de participnați, nivelul d ecunoștințe dobândite anterior și</a:t>
            </a:r>
            <a:r>
              <a:rPr lang="ro-RO" sz="1200" baseline="0" dirty="0" smtClean="0">
                <a:effectLst/>
                <a:latin typeface="Calibri" panose="020F0502020204030204" pitchFamily="34" charset="0"/>
                <a:ea typeface="Calibri" panose="020F0502020204030204" pitchFamily="34" charset="0"/>
                <a:cs typeface="Arial" panose="020B0604020202020204" pitchFamily="34" charset="0"/>
              </a:rPr>
              <a:t> discuțiile generate în timpul cursului, exercițiile selectate</a:t>
            </a:r>
            <a:r>
              <a:rPr lang="en-GB" sz="1200" dirty="0" smtClean="0">
                <a:effectLst/>
                <a:latin typeface="Calibri" panose="020F0502020204030204" pitchFamily="34" charset="0"/>
                <a:ea typeface="Calibri" panose="020F0502020204030204" pitchFamily="34" charset="0"/>
                <a:cs typeface="Arial" panose="020B0604020202020204" pitchFamily="34" charset="0"/>
              </a:rPr>
              <a:t>, </a:t>
            </a:r>
            <a:r>
              <a:rPr lang="ro-RO" sz="1200" dirty="0" smtClean="0">
                <a:effectLst/>
                <a:latin typeface="Calibri" panose="020F0502020204030204" pitchFamily="34" charset="0"/>
                <a:ea typeface="Calibri" panose="020F0502020204030204" pitchFamily="34" charset="0"/>
                <a:cs typeface="Arial" panose="020B0604020202020204" pitchFamily="34" charset="0"/>
              </a:rPr>
              <a:t>timpul estimat poate varia</a:t>
            </a:r>
            <a:r>
              <a:rPr lang="en-GB" sz="1200" dirty="0" smtClean="0">
                <a:effectLst/>
                <a:latin typeface="Calibri" panose="020F0502020204030204" pitchFamily="34" charset="0"/>
                <a:ea typeface="Calibri" panose="020F0502020204030204" pitchFamily="34" charset="0"/>
                <a:cs typeface="Arial" panose="020B0604020202020204" pitchFamily="34" charset="0"/>
              </a:rPr>
              <a:t>.</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mj-lt"/>
              <a:buNone/>
            </a:pPr>
            <a:endParaRPr lang="en-GB" sz="1000" kern="1200" dirty="0">
              <a:solidFill>
                <a:schemeClr val="tx1"/>
              </a:solidFill>
              <a:effectLst/>
              <a:latin typeface="+mn-lt"/>
              <a:ea typeface="+mn-ea"/>
              <a:cs typeface="+mn-cs"/>
            </a:endParaRPr>
          </a:p>
          <a:p>
            <a:pPr marL="0" lvl="0" indent="0">
              <a:buFont typeface="+mj-lt"/>
              <a:buNone/>
            </a:pPr>
            <a:r>
              <a:rPr lang="ro-RO" sz="1000" kern="1200" dirty="0" smtClean="0">
                <a:solidFill>
                  <a:schemeClr val="tx1"/>
                </a:solidFill>
                <a:effectLst/>
                <a:latin typeface="+mn-lt"/>
                <a:ea typeface="+mn-ea"/>
                <a:cs typeface="+mn-cs"/>
              </a:rPr>
              <a:t>Recomandare - </a:t>
            </a:r>
            <a:r>
              <a:rPr lang="en-GB" sz="1000" kern="1200" dirty="0" smtClean="0">
                <a:solidFill>
                  <a:schemeClr val="tx1"/>
                </a:solidFill>
                <a:effectLst/>
                <a:latin typeface="+mn-lt"/>
                <a:ea typeface="+mn-ea"/>
                <a:cs typeface="+mn-cs"/>
              </a:rPr>
              <a:t>09.00 </a:t>
            </a:r>
            <a:r>
              <a:rPr lang="en-GB" sz="1000" kern="1200" dirty="0">
                <a:solidFill>
                  <a:schemeClr val="tx1"/>
                </a:solidFill>
                <a:effectLst/>
                <a:latin typeface="+mn-lt"/>
                <a:ea typeface="+mn-ea"/>
                <a:cs typeface="+mn-cs"/>
              </a:rPr>
              <a:t>AM </a:t>
            </a:r>
            <a:r>
              <a:rPr lang="ro-RO" sz="1000" kern="120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16.30 </a:t>
            </a:r>
            <a:r>
              <a:rPr lang="en-GB" sz="1000" kern="1200" dirty="0">
                <a:solidFill>
                  <a:schemeClr val="tx1"/>
                </a:solidFill>
                <a:effectLst/>
                <a:latin typeface="+mn-lt"/>
                <a:ea typeface="+mn-ea"/>
                <a:cs typeface="+mn-cs"/>
              </a:rPr>
              <a:t>PM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0</a:t>
            </a:fld>
            <a:endParaRPr lang="en-US" dirty="0"/>
          </a:p>
        </p:txBody>
      </p:sp>
    </p:spTree>
    <p:extLst>
      <p:ext uri="{BB962C8B-B14F-4D97-AF65-F5344CB8AC3E}">
        <p14:creationId xmlns:p14="http://schemas.microsoft.com/office/powerpoint/2010/main" val="427337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ro-RO" sz="1600" b="1" i="0" u="none" strike="noStrike" baseline="0" dirty="0" smtClean="0">
                <a:latin typeface="Verdana" panose="020B0604030504040204" pitchFamily="34" charset="0"/>
              </a:rPr>
              <a:t>Recomandări / </a:t>
            </a:r>
            <a:r>
              <a:rPr lang="en-GB" sz="1600" b="1" i="0" u="none" strike="noStrike" baseline="0" dirty="0" smtClean="0">
                <a:latin typeface="Verdana" panose="020B0604030504040204" pitchFamily="34" charset="0"/>
              </a:rPr>
              <a:t>sheet </a:t>
            </a:r>
            <a:r>
              <a:rPr lang="en-GB" sz="1600" b="1" i="0" u="none" strike="noStrike" baseline="0" dirty="0">
                <a:latin typeface="Verdana" panose="020B0604030504040204" pitchFamily="34" charset="0"/>
              </a:rPr>
              <a:t>10</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ro-RO" sz="1600" dirty="0" smtClean="0"/>
              <a:t>Unele caracteristici</a:t>
            </a:r>
            <a:r>
              <a:rPr lang="ro-RO" sz="1600" baseline="0" dirty="0" smtClean="0"/>
              <a:t> ale furiei </a:t>
            </a:r>
            <a:endParaRPr lang="en-GB" sz="1600" dirty="0"/>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ro-RO" sz="1600" dirty="0" smtClean="0"/>
              <a:t>E considerată un răspun natural și cel mai adesea automat la situații adverse </a:t>
            </a:r>
            <a:endParaRPr lang="en-GB" sz="1600" dirty="0"/>
          </a:p>
          <a:p>
            <a:pPr marL="285750" indent="-285750">
              <a:lnSpc>
                <a:spcPct val="90000"/>
              </a:lnSpc>
              <a:buFont typeface="Arial" panose="020B0604020202020204" pitchFamily="34" charset="0"/>
              <a:buChar char="•"/>
            </a:pPr>
            <a:r>
              <a:rPr lang="ro-RO" sz="1600" dirty="0" smtClean="0"/>
              <a:t>Furia este o emoție </a:t>
            </a:r>
            <a:r>
              <a:rPr lang="en-GB" sz="1600" b="1" dirty="0" smtClean="0"/>
              <a:t>fundamental</a:t>
            </a:r>
            <a:r>
              <a:rPr lang="ro-RO" sz="1600" b="1" dirty="0" smtClean="0"/>
              <a:t>ă</a:t>
            </a:r>
            <a:r>
              <a:rPr lang="en-GB" sz="1600" b="1" dirty="0" smtClean="0"/>
              <a:t>.</a:t>
            </a:r>
            <a:r>
              <a:rPr lang="en-GB" sz="1600" dirty="0" smtClean="0"/>
              <a:t> </a:t>
            </a:r>
            <a:r>
              <a:rPr lang="en-GB" sz="1600" baseline="0" dirty="0" smtClean="0"/>
              <a:t> </a:t>
            </a:r>
            <a:r>
              <a:rPr lang="ro-RO" sz="1600" baseline="0" dirty="0" smtClean="0"/>
              <a:t>Și adesea devine emoția dominantă</a:t>
            </a:r>
            <a:r>
              <a:rPr lang="en-GB" sz="1600" baseline="0" dirty="0" smtClean="0"/>
              <a:t>. </a:t>
            </a:r>
            <a:r>
              <a:rPr lang="ro-RO" sz="1600" baseline="0" dirty="0" smtClean="0"/>
              <a:t>Unii oamnei resimt furia ca pe o emoție rea, negativă</a:t>
            </a:r>
            <a:r>
              <a:rPr lang="en-GB" sz="1600" baseline="0" dirty="0" smtClean="0"/>
              <a:t>, </a:t>
            </a:r>
            <a:r>
              <a:rPr lang="ro-RO" sz="1600" baseline="0" dirty="0" smtClean="0"/>
              <a:t>alții sunt de părre că aceasta devine o problemă atunci când cineva se lasă dominat de ea și devine cronică</a:t>
            </a:r>
            <a:r>
              <a:rPr lang="en-GB" sz="1600" baseline="0" dirty="0" smtClean="0"/>
              <a:t>.</a:t>
            </a:r>
            <a:endParaRPr lang="en-GB" sz="1600" dirty="0"/>
          </a:p>
          <a:p>
            <a:pPr marL="285750" indent="-285750">
              <a:lnSpc>
                <a:spcPct val="90000"/>
              </a:lnSpc>
              <a:buFont typeface="Arial" panose="020B0604020202020204" pitchFamily="34" charset="0"/>
              <a:buChar char="•"/>
            </a:pPr>
            <a:r>
              <a:rPr lang="ro-RO" sz="1600" dirty="0" smtClean="0"/>
              <a:t>Așa cum am explicat mai sus,</a:t>
            </a:r>
            <a:r>
              <a:rPr lang="en-GB" sz="1600" dirty="0" smtClean="0"/>
              <a:t> </a:t>
            </a:r>
            <a:r>
              <a:rPr lang="ro-RO" sz="1600" dirty="0" smtClean="0"/>
              <a:t>furia este un factor care împinge spre radicalizare</a:t>
            </a:r>
            <a:endParaRPr lang="en-GB" sz="1600" dirty="0"/>
          </a:p>
          <a:p>
            <a:pPr marL="400050" lvl="1" indent="-285750">
              <a:lnSpc>
                <a:spcPct val="90000"/>
              </a:lnSpc>
              <a:buFont typeface="Arial" panose="020B0604020202020204" pitchFamily="34" charset="0"/>
              <a:buChar char="•"/>
            </a:pPr>
            <a:r>
              <a:rPr lang="en-GB" sz="1800" dirty="0"/>
              <a:t> </a:t>
            </a:r>
            <a:r>
              <a:rPr lang="ro-RO" sz="1800" dirty="0" smtClean="0"/>
              <a:t>atunci când este asociată cu un sentiment de identitate </a:t>
            </a:r>
            <a:r>
              <a:rPr lang="en-GB" sz="1800" dirty="0" smtClean="0"/>
              <a:t>/‘</a:t>
            </a:r>
            <a:r>
              <a:rPr lang="ro-RO" sz="1800" dirty="0" smtClean="0"/>
              <a:t>căutare a semnificației</a:t>
            </a:r>
            <a:r>
              <a:rPr lang="en-GB" sz="1800" dirty="0" smtClean="0"/>
              <a:t>’, </a:t>
            </a:r>
            <a:r>
              <a:rPr lang="ro-RO" sz="1800" dirty="0" smtClean="0"/>
              <a:t>frustrare individuală și insultă</a:t>
            </a:r>
            <a:r>
              <a:rPr lang="en-GB" sz="1800" dirty="0" smtClean="0"/>
              <a:t>, </a:t>
            </a:r>
            <a:r>
              <a:rPr lang="ro-RO" sz="1800" dirty="0" smtClean="0"/>
              <a:t>factori sociali</a:t>
            </a:r>
            <a:r>
              <a:rPr lang="ro-RO" sz="1800" baseline="0" dirty="0" smtClean="0"/>
              <a:t> și cognitivi, precum asumarea riscului și contact social redus</a:t>
            </a:r>
            <a:r>
              <a:rPr lang="en-GB" sz="1800" dirty="0" smtClean="0"/>
              <a:t>, </a:t>
            </a:r>
            <a:r>
              <a:rPr lang="ro-RO" sz="1800" dirty="0" smtClean="0"/>
              <a:t>auto-victimizare</a:t>
            </a:r>
            <a:r>
              <a:rPr lang="en-GB" sz="1800" dirty="0" smtClean="0"/>
              <a:t>, </a:t>
            </a:r>
            <a:r>
              <a:rPr lang="ro-RO" sz="1800" dirty="0" smtClean="0"/>
              <a:t>deplasare a agresiunii</a:t>
            </a:r>
            <a:endParaRPr lang="en-GB" sz="1800" dirty="0"/>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ro-RO" sz="1600" b="1" dirty="0" smtClean="0"/>
              <a:t>A învăța sî gestionezi furia corect este o aptitudine</a:t>
            </a:r>
            <a:r>
              <a:rPr lang="en-GB" sz="1600" b="1" dirty="0" smtClean="0"/>
              <a:t>, </a:t>
            </a:r>
            <a:r>
              <a:rPr lang="ro-RO" sz="1600" b="1" dirty="0" smtClean="0"/>
              <a:t>nu vine din instinct</a:t>
            </a:r>
            <a:r>
              <a:rPr lang="en-GB" sz="1600" dirty="0" smtClean="0"/>
              <a:t>. </a:t>
            </a:r>
            <a:r>
              <a:rPr lang="ro-RO" sz="1600" dirty="0" smtClean="0"/>
              <a:t>Aceasta</a:t>
            </a:r>
            <a:r>
              <a:rPr lang="ro-RO" sz="1600" baseline="0" dirty="0" smtClean="0"/>
              <a:t> aptitudine ține de modul în care reușim să stabilim un prag între furie și interacțiunea ei cu alte emoții</a:t>
            </a:r>
            <a:r>
              <a:rPr lang="en-GB" sz="1600" dirty="0" smtClean="0"/>
              <a:t>.  </a:t>
            </a:r>
            <a:endParaRPr lang="en-GB" sz="1600" dirty="0"/>
          </a:p>
          <a:p>
            <a:pPr marL="285750" indent="-285750">
              <a:lnSpc>
                <a:spcPct val="90000"/>
              </a:lnSpc>
              <a:buFont typeface="Arial" panose="020B0604020202020204" pitchFamily="34" charset="0"/>
              <a:buChar char="•"/>
            </a:pPr>
            <a:endParaRPr lang="en-GB" sz="1600" dirty="0"/>
          </a:p>
          <a:p>
            <a:pPr marL="285750" indent="-285750">
              <a:buFont typeface="Arial" panose="020B0604020202020204" pitchFamily="34" charset="0"/>
              <a:buChar char="•"/>
            </a:pPr>
            <a:r>
              <a:rPr lang="ro-RO" sz="1600" dirty="0" smtClean="0">
                <a:latin typeface="Calibri" panose="020F0502020204030204" pitchFamily="34" charset="0"/>
                <a:ea typeface="Calibri" panose="020F0502020204030204" pitchFamily="34" charset="0"/>
                <a:cs typeface="Times New Roman" panose="02020603050405020304" pitchFamily="18" charset="0"/>
              </a:rPr>
              <a:t>Oamenii care se</a:t>
            </a:r>
            <a:r>
              <a:rPr lang="ro-RO" sz="1600" baseline="0" dirty="0" smtClean="0">
                <a:latin typeface="Calibri" panose="020F0502020204030204" pitchFamily="34" charset="0"/>
                <a:ea typeface="Calibri" panose="020F0502020204030204" pitchFamily="34" charset="0"/>
                <a:cs typeface="Times New Roman" panose="02020603050405020304" pitchFamily="18" charset="0"/>
              </a:rPr>
              <a:t> simp incapabili să ăși exprime furia sunt de asemenea incapabili să își apere punctul de vedere și interesele.</a:t>
            </a:r>
            <a:r>
              <a:rPr lang="en-GB" sz="1600" dirty="0" smtClean="0">
                <a:latin typeface="Calibri" panose="020F0502020204030204" pitchFamily="34" charset="0"/>
                <a:ea typeface="Calibri" panose="020F0502020204030204" pitchFamily="34" charset="0"/>
                <a:cs typeface="Times New Roman" panose="02020603050405020304" pitchFamily="18" charset="0"/>
              </a:rPr>
              <a:t> </a:t>
            </a:r>
            <a:r>
              <a:rPr lang="ro-RO" sz="1600" b="1" dirty="0" smtClean="0">
                <a:latin typeface="Calibri" panose="020F0502020204030204" pitchFamily="34" charset="0"/>
                <a:ea typeface="Calibri" panose="020F0502020204030204" pitchFamily="34" charset="0"/>
                <a:cs typeface="Times New Roman" panose="02020603050405020304" pitchFamily="18" charset="0"/>
              </a:rPr>
              <a:t>Este</a:t>
            </a:r>
            <a:r>
              <a:rPr lang="ro-RO" sz="1600" dirty="0" smtClean="0">
                <a:latin typeface="Calibri" panose="020F0502020204030204" pitchFamily="34" charset="0"/>
                <a:ea typeface="Calibri" panose="020F0502020204030204" pitchFamily="34" charset="0"/>
                <a:cs typeface="Times New Roman" panose="02020603050405020304" pitchFamily="18" charset="0"/>
              </a:rPr>
              <a:t> </a:t>
            </a:r>
            <a:r>
              <a:rPr lang="ro-RO" sz="1600" b="1" dirty="0" smtClean="0">
                <a:latin typeface="Calibri" panose="020F0502020204030204" pitchFamily="34" charset="0"/>
                <a:ea typeface="Calibri" panose="020F0502020204030204" pitchFamily="34" charset="0"/>
                <a:cs typeface="Times New Roman" panose="02020603050405020304" pitchFamily="18" charset="0"/>
              </a:rPr>
              <a:t>foarte important să învățăm să ne exprimăm furia adecvat</a:t>
            </a:r>
            <a:r>
              <a:rPr lang="en-GB" sz="1600" b="1" dirty="0" smtClean="0">
                <a:latin typeface="Calibri" panose="020F0502020204030204" pitchFamily="34" charset="0"/>
                <a:ea typeface="Calibri" panose="020F0502020204030204" pitchFamily="34" charset="0"/>
                <a:cs typeface="Times New Roman" panose="02020603050405020304" pitchFamily="18" charset="0"/>
              </a:rPr>
              <a:t>.</a:t>
            </a:r>
            <a:r>
              <a:rPr lang="en-GB" sz="1600" dirty="0" smtClean="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ro-RO" sz="1600" b="1" dirty="0" smtClean="0">
                <a:latin typeface="Calibri" panose="020F0502020204030204" pitchFamily="34" charset="0"/>
                <a:ea typeface="Calibri" panose="020F0502020204030204" pitchFamily="34" charset="0"/>
                <a:cs typeface="Times New Roman" panose="02020603050405020304" pitchFamily="18" charset="0"/>
              </a:rPr>
              <a:t>Oamenii au nevoie să învețe modalități sănătoase și respectuoase din punct de vedere social de exprimare a furiei</a:t>
            </a:r>
            <a:r>
              <a:rPr lang="en-GB" sz="1600" b="1" dirty="0" smtClean="0">
                <a:latin typeface="Calibri" panose="020F0502020204030204" pitchFamily="34" charset="0"/>
                <a:ea typeface="Calibri" panose="020F0502020204030204" pitchFamily="34" charset="0"/>
                <a:cs typeface="Times New Roman" panose="02020603050405020304" pitchFamily="18" charset="0"/>
              </a:rPr>
              <a:t>,</a:t>
            </a:r>
            <a:r>
              <a:rPr lang="en-GB" sz="1600" dirty="0" smtClean="0">
                <a:latin typeface="Calibri" panose="020F0502020204030204" pitchFamily="34" charset="0"/>
                <a:ea typeface="Calibri" panose="020F0502020204030204" pitchFamily="34" charset="0"/>
                <a:cs typeface="Times New Roman" panose="02020603050405020304" pitchFamily="18" charset="0"/>
              </a:rPr>
              <a:t> </a:t>
            </a:r>
            <a:r>
              <a:rPr lang="ro-RO" sz="1600" dirty="0" smtClean="0">
                <a:latin typeface="Calibri" panose="020F0502020204030204" pitchFamily="34" charset="0"/>
                <a:ea typeface="Calibri" panose="020F0502020204030204" pitchFamily="34" charset="0"/>
                <a:cs typeface="Times New Roman" panose="02020603050405020304" pitchFamily="18" charset="0"/>
              </a:rPr>
              <a:t>și să nu lase furia să scape de sub control până la punnctul în care le afectează  relațiile, șanslele de angajare</a:t>
            </a:r>
            <a:r>
              <a:rPr lang="ro-RO" sz="1600" baseline="0" dirty="0" smtClean="0">
                <a:latin typeface="Calibri" panose="020F0502020204030204" pitchFamily="34" charset="0"/>
                <a:ea typeface="Calibri" panose="020F0502020204030204" pitchFamily="34" charset="0"/>
                <a:cs typeface="Times New Roman" panose="02020603050405020304" pitchFamily="18" charset="0"/>
              </a:rPr>
              <a:t> și sănătatea</a:t>
            </a:r>
            <a:r>
              <a:rPr lang="en-GB" sz="1600" dirty="0" smtClean="0">
                <a:latin typeface="Calibri" panose="020F0502020204030204" pitchFamily="34" charset="0"/>
                <a:ea typeface="Calibri" panose="020F0502020204030204" pitchFamily="34" charset="0"/>
                <a:cs typeface="Times New Roman" panose="02020603050405020304" pitchFamily="18" charset="0"/>
              </a:rPr>
              <a:t>.</a:t>
            </a:r>
            <a:r>
              <a:rPr lang="ro-RO" sz="1600" dirty="0" smtClean="0"/>
              <a:t> </a:t>
            </a:r>
            <a:endParaRPr lang="ro-RO" sz="1600" dirty="0"/>
          </a:p>
          <a:p>
            <a:pPr marL="285750" indent="-285750">
              <a:buFont typeface="Arial" panose="020B0604020202020204" pitchFamily="34" charset="0"/>
              <a:buChar char="•"/>
            </a:pPr>
            <a:r>
              <a:rPr lang="ro-RO" sz="1600" dirty="0" smtClean="0"/>
              <a:t>Este mai ușor să asumi</a:t>
            </a:r>
            <a:r>
              <a:rPr lang="ro-RO" sz="1600" baseline="0" dirty="0" smtClean="0"/>
              <a:t> că este furios decât să accepți suferința asociată vulnerabilității</a:t>
            </a:r>
            <a:r>
              <a:rPr lang="en-GB" sz="1600" dirty="0" smtClean="0"/>
              <a:t>.</a:t>
            </a:r>
            <a:endParaRPr lang="ro-RO" sz="1600" dirty="0"/>
          </a:p>
          <a:p>
            <a:pPr marL="0" indent="0">
              <a:lnSpc>
                <a:spcPct val="90000"/>
              </a:lnSpc>
              <a:buFont typeface="Arial" panose="020B0604020202020204" pitchFamily="34" charset="0"/>
              <a:buNone/>
            </a:pPr>
            <a:endParaRPr lang="en-GB" sz="16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9</a:t>
            </a:fld>
            <a:endParaRPr lang="en-US" dirty="0"/>
          </a:p>
        </p:txBody>
      </p:sp>
    </p:spTree>
    <p:extLst>
      <p:ext uri="{BB962C8B-B14F-4D97-AF65-F5344CB8AC3E}">
        <p14:creationId xmlns:p14="http://schemas.microsoft.com/office/powerpoint/2010/main" val="67522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11</a:t>
            </a:r>
            <a:endParaRPr lang="en-GB" sz="1200" b="1" i="0" u="none" strike="noStrike" baseline="0" dirty="0">
              <a:latin typeface="Verdana" panose="020B0604030504040204" pitchFamily="34" charset="0"/>
            </a:endParaRPr>
          </a:p>
          <a:p>
            <a:r>
              <a:rPr lang="ro-RO" dirty="0" smtClean="0"/>
              <a:t>Cum</a:t>
            </a:r>
            <a:r>
              <a:rPr lang="ro-RO" baseline="0" dirty="0" smtClean="0"/>
              <a:t> pot practicienii din prima linie să îi ajute pe tineri să ăși dezvolte apritudinile de gestionare a furiei</a:t>
            </a:r>
            <a:r>
              <a:rPr lang="en-GB" dirty="0" smtClean="0"/>
              <a:t>? </a:t>
            </a:r>
            <a:r>
              <a:rPr lang="ro-RO" dirty="0" smtClean="0"/>
              <a:t>Atelierul</a:t>
            </a:r>
            <a:r>
              <a:rPr lang="ro-RO" baseline="0" dirty="0" smtClean="0"/>
              <a:t> oferit prin acest proiect este menit să îi susțină în acest proces.</a:t>
            </a:r>
            <a:endParaRPr lang="en-GB" dirty="0"/>
          </a:p>
          <a:p>
            <a:endParaRPr lang="en-GB" dirty="0"/>
          </a:p>
          <a:p>
            <a:r>
              <a:rPr lang="en-GB" sz="1800" b="1" i="0" u="none" strike="noStrike" baseline="0" dirty="0" smtClean="0">
                <a:solidFill>
                  <a:srgbClr val="000000"/>
                </a:solidFill>
                <a:latin typeface="Calibri" panose="020F0502020204030204" pitchFamily="34" charset="0"/>
              </a:rPr>
              <a:t>‘</a:t>
            </a:r>
            <a:r>
              <a:rPr lang="ro-RO" sz="1800" b="1" i="0" u="none" strike="noStrike" baseline="0" dirty="0" smtClean="0">
                <a:solidFill>
                  <a:srgbClr val="000000"/>
                </a:solidFill>
                <a:latin typeface="Calibri" panose="020F0502020204030204" pitchFamily="34" charset="0"/>
              </a:rPr>
              <a:t>Laboratorul de Gestionare a Furiei</a:t>
            </a:r>
            <a:r>
              <a:rPr lang="en-GB" sz="1800" b="1" i="0" u="none" strike="noStrike" baseline="0" dirty="0" smtClean="0">
                <a:solidFill>
                  <a:srgbClr val="000000"/>
                </a:solidFill>
                <a:latin typeface="Calibri" panose="020F0502020204030204" pitchFamily="34" charset="0"/>
              </a:rPr>
              <a:t>’ </a:t>
            </a:r>
            <a:r>
              <a:rPr lang="ro-RO" sz="1800" b="1" i="0" u="none" strike="noStrike" baseline="0" dirty="0" smtClean="0">
                <a:solidFill>
                  <a:srgbClr val="000000"/>
                </a:solidFill>
                <a:latin typeface="Calibri" panose="020F0502020204030204" pitchFamily="34" charset="0"/>
              </a:rPr>
              <a:t>propune </a:t>
            </a:r>
            <a:r>
              <a:rPr lang="ro-RO" sz="1800" b="0" i="0" u="none" strike="noStrike" baseline="0" dirty="0" smtClean="0">
                <a:solidFill>
                  <a:srgbClr val="000000"/>
                </a:solidFill>
                <a:latin typeface="Calibri" panose="020F0502020204030204" pitchFamily="34" charset="0"/>
              </a:rPr>
              <a:t>modalități de gestionare mai bună a furiei sub forma unei intervenții pisho-educaționale.</a:t>
            </a:r>
            <a:r>
              <a:rPr lang="en-GB" sz="1800" b="0" i="0" u="none" strike="noStrike" baseline="0" dirty="0" smtClean="0">
                <a:solidFill>
                  <a:srgbClr val="000000"/>
                </a:solidFill>
                <a:latin typeface="Calibri" panose="020F0502020204030204" pitchFamily="34" charset="0"/>
              </a:rPr>
              <a:t> </a:t>
            </a:r>
            <a:r>
              <a:rPr lang="ro-RO" sz="1800" b="0" i="0" u="none" strike="noStrike" baseline="0" dirty="0" smtClean="0">
                <a:solidFill>
                  <a:srgbClr val="000000"/>
                </a:solidFill>
                <a:latin typeface="Calibri" panose="020F0502020204030204" pitchFamily="34" charset="0"/>
              </a:rPr>
              <a:t>El este alcătuit dintr-o serie de exerciții care, dacă sunt utilizate în convergență,îi pot ajuta pe practicienii din prima linie care lucrează cu tineri vulnerabili la radicalizare să folosească strategii și tehnici de gestionare a furiei pentru a-i deturna de la comportamente violente și distructive.</a:t>
            </a:r>
            <a:r>
              <a:rPr lang="en-GB" sz="1800" b="0" i="0" u="none" strike="noStrike" baseline="0" dirty="0" smtClean="0">
                <a:solidFill>
                  <a:srgbClr val="000000"/>
                </a:solidFill>
                <a:latin typeface="Calibri" panose="020F0502020204030204" pitchFamily="34" charset="0"/>
              </a:rPr>
              <a:t> </a:t>
            </a:r>
            <a:r>
              <a:rPr lang="ro-RO" sz="1800" b="0" i="0" u="none" strike="noStrike" baseline="0" dirty="0" smtClean="0">
                <a:solidFill>
                  <a:srgbClr val="000000"/>
                </a:solidFill>
                <a:latin typeface="Calibri" panose="020F0502020204030204" pitchFamily="34" charset="0"/>
              </a:rPr>
              <a:t>Tehnicile descrise au fost inspirate de munca terapeuților și consilierilor care educă și promovează gestionarea furiei</a:t>
            </a:r>
            <a:r>
              <a:rPr lang="en-GB" sz="1800" b="0" i="0" u="none" strike="noStrike" baseline="0" dirty="0" smtClean="0">
                <a:solidFill>
                  <a:srgbClr val="000000"/>
                </a:solidFill>
                <a:latin typeface="Calibri" panose="020F0502020204030204" pitchFamily="34" charset="0"/>
              </a:rPr>
              <a:t>. </a:t>
            </a:r>
            <a:endParaRPr lang="en-GB" sz="1800" b="0" i="0" u="none" strike="noStrike" baseline="0" dirty="0">
              <a:latin typeface="Calibri" panose="020F0502020204030204" pitchFamily="34" charset="0"/>
            </a:endParaRPr>
          </a:p>
          <a:p>
            <a:r>
              <a:rPr lang="ro-RO" sz="1800" b="0" i="0" u="none" strike="noStrike" baseline="0" dirty="0" smtClean="0">
                <a:latin typeface="Calibri" panose="020F0502020204030204" pitchFamily="34" charset="0"/>
              </a:rPr>
              <a:t>Ideea care stă la baza acestora este că ajutându-i să ăși disipeze sau să ăși controleze furia, îi ajuți de fapt să dezvotle reziliență la radicalizare/polarizare.</a:t>
            </a:r>
            <a:endParaRPr lang="en-GB" sz="1800" b="0" i="0" u="none" strike="noStrike" baseline="0" dirty="0">
              <a:latin typeface="Calibri" panose="020F0502020204030204" pitchFamily="34" charset="0"/>
            </a:endParaRPr>
          </a:p>
          <a:p>
            <a:r>
              <a:rPr lang="ro-RO" sz="1800" b="0" i="0" u="none" strike="noStrike" baseline="0" dirty="0" smtClean="0">
                <a:latin typeface="Calibri" panose="020F0502020204030204" pitchFamily="34" charset="0"/>
              </a:rPr>
              <a:t>Pentru mai multe iformații, recomandăm Manualul pentru traineri asociat atelierului de gestionare a furiei</a:t>
            </a:r>
            <a:r>
              <a:rPr lang="en-GB" sz="1800" b="0" i="0" u="none" strike="noStrike" baseline="0" dirty="0" smtClean="0">
                <a:latin typeface="Calibri" panose="020F0502020204030204" pitchFamily="34" charset="0"/>
              </a:rPr>
              <a:t> (</a:t>
            </a:r>
            <a:r>
              <a:rPr lang="ro-RO" sz="1800" b="0" i="0" u="none" strike="noStrike" baseline="0" dirty="0" smtClean="0">
                <a:latin typeface="Calibri" panose="020F0502020204030204" pitchFamily="34" charset="0"/>
              </a:rPr>
              <a:t>a se accesa site-ul/ oferi o versiune tipărită / a se salva pe un memory stick</a:t>
            </a:r>
            <a:r>
              <a:rPr lang="en-GB" sz="1800" b="0" i="0" u="none" strike="noStrike" baseline="0" dirty="0" smtClean="0">
                <a:latin typeface="Calibri" panose="020F0502020204030204" pitchFamily="34" charset="0"/>
              </a:rPr>
              <a:t>)</a:t>
            </a:r>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r>
              <a:rPr lang="ro-RO" sz="1800" b="0" i="0" u="none" strike="noStrike" baseline="0" dirty="0" smtClean="0">
                <a:latin typeface="Calibri" panose="020F0502020204030204" pitchFamily="34" charset="0"/>
              </a:rPr>
              <a:t>Acum vom discuta câteva exemple de posibile exerciții din cadrul atelierului.</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1727434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a:t>
            </a:r>
            <a:r>
              <a:rPr lang="en-GB" sz="1200" b="1" i="0" u="none" strike="noStrike" baseline="0" dirty="0">
                <a:latin typeface="Verdana" panose="020B0604030504040204" pitchFamily="34" charset="0"/>
              </a:rPr>
              <a:t>12</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Acesta este un exemplu de exercițiu din</a:t>
            </a:r>
            <a:r>
              <a:rPr lang="ro-RO" sz="1200" b="0" baseline="0" dirty="0" smtClean="0">
                <a:effectLst/>
                <a:latin typeface="Calibri" panose="020F0502020204030204" pitchFamily="34" charset="0"/>
                <a:ea typeface="Calibri" panose="020F0502020204030204" pitchFamily="34" charset="0"/>
                <a:cs typeface="Times New Roman" panose="02020603050405020304" pitchFamily="18" charset="0"/>
              </a:rPr>
              <a:t> atelierul de Gestionare a Furiei</a:t>
            </a:r>
            <a:r>
              <a:rPr lang="en-GB" sz="12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Sunt dipsonibile optțiuni</a:t>
            </a:r>
            <a:r>
              <a:rPr lang="ro-RO" sz="1200" b="0" baseline="0" dirty="0" smtClean="0">
                <a:effectLst/>
                <a:latin typeface="Calibri" panose="020F0502020204030204" pitchFamily="34" charset="0"/>
                <a:ea typeface="Calibri" panose="020F0502020204030204" pitchFamily="34" charset="0"/>
                <a:cs typeface="Times New Roman" panose="02020603050405020304" pitchFamily="18" charset="0"/>
              </a:rPr>
              <a:t> multiple și mare majoritate sunt ușor de replicat cu tinerii</a:t>
            </a:r>
            <a:r>
              <a:rPr lang="en-GB" dirty="0" smtClean="0"/>
              <a:t>. </a:t>
            </a:r>
            <a:r>
              <a:rPr lang="ro-RO" dirty="0" smtClean="0"/>
              <a:t>Sugestia noastră este să testați mai întâi</a:t>
            </a:r>
            <a:r>
              <a:rPr lang="ro-RO" baseline="0" dirty="0" smtClean="0"/>
              <a:t> modul d edesfășurare a exercițiului și apoi să discutați obiectivele.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Durează </a:t>
            </a:r>
            <a:r>
              <a:rPr lang="en-GB" dirty="0" smtClean="0"/>
              <a:t>20-30 </a:t>
            </a:r>
            <a:r>
              <a:rPr lang="en-GB" dirty="0"/>
              <a:t>min </a:t>
            </a:r>
            <a:r>
              <a:rPr lang="en-GB" dirty="0" smtClean="0"/>
              <a:t>(</a:t>
            </a:r>
            <a:r>
              <a:rPr lang="ro-RO" dirty="0" smtClean="0"/>
              <a:t>în funcție de numărul participnaților</a:t>
            </a:r>
            <a:r>
              <a:rPr lang="en-GB" dirty="0" smtClean="0"/>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Înmânați</a:t>
            </a:r>
            <a:r>
              <a:rPr lang="ro-RO" baseline="0" dirty="0" smtClean="0"/>
              <a:t> participanților un handout cu roata emoțiilor</a:t>
            </a:r>
            <a:r>
              <a:rPr lang="en-GB" dirty="0" smtClean="0"/>
              <a:t>.</a:t>
            </a:r>
            <a:endParaRPr lang="en-GB" dirty="0"/>
          </a:p>
          <a:p>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În această versiune, fiecare participant</a:t>
            </a:r>
            <a:r>
              <a:rPr lang="ro-RO" sz="1200" b="0" baseline="0" dirty="0" smtClean="0">
                <a:effectLst/>
                <a:latin typeface="Calibri" panose="020F0502020204030204" pitchFamily="34" charset="0"/>
                <a:ea typeface="Calibri" panose="020F0502020204030204" pitchFamily="34" charset="0"/>
                <a:cs typeface="Times New Roman" panose="02020603050405020304" pitchFamily="18" charset="0"/>
              </a:rPr>
              <a:t> care dorește să se alăture jocului, alege o emoție și o exprimă prin gesturi și mimică în fața grupului</a:t>
            </a:r>
            <a:r>
              <a:rPr lang="en-GB" sz="12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Ceilalți</a:t>
            </a:r>
            <a:r>
              <a:rPr lang="ro-RO" sz="1200" b="0" baseline="0" dirty="0" smtClean="0">
                <a:effectLst/>
                <a:latin typeface="Calibri" panose="020F0502020204030204" pitchFamily="34" charset="0"/>
                <a:ea typeface="Calibri" panose="020F0502020204030204" pitchFamily="34" charset="0"/>
                <a:cs typeface="Times New Roman" panose="02020603050405020304" pitchFamily="18" charset="0"/>
              </a:rPr>
              <a:t> trebuie să ghicească ce emoție este exprimată</a:t>
            </a:r>
            <a:r>
              <a:rPr lang="en-GB" sz="12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Not</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unora</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li se va părea dificil să facă acest lucru,</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așa</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încât dvs. trebuie mai întâi să creați un mediu plăcut, sigur și să îi încurajați, lăsându-le totodată participanților dreptul de a alege să nu joace jocul.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Not</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pentru categoriile de vârstă</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sub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14</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 ani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se va folosi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o versiune simplificată a  roții emoțiilor. (disponibilă în manual).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315045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ro-RO" sz="1800" b="1" i="0" u="none" strike="noStrike" baseline="0" dirty="0" smtClean="0">
                <a:latin typeface="Verdana" panose="020B0604030504040204" pitchFamily="34" charset="0"/>
              </a:rPr>
              <a:t>Recomandări / </a:t>
            </a:r>
            <a:r>
              <a:rPr lang="en-GB" sz="1800" b="1" i="0" u="none" strike="noStrike" baseline="0" dirty="0" smtClean="0">
                <a:latin typeface="Verdana" panose="020B0604030504040204" pitchFamily="34" charset="0"/>
              </a:rPr>
              <a:t> </a:t>
            </a:r>
            <a:r>
              <a:rPr lang="en-GB" sz="1800" b="1" i="0" u="none" strike="noStrike" baseline="0" dirty="0">
                <a:latin typeface="Verdana" panose="020B0604030504040204" pitchFamily="34" charset="0"/>
              </a:rPr>
              <a:t>sheet 13</a:t>
            </a: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Exercițiul se numește </a:t>
            </a:r>
            <a:r>
              <a:rPr lang="ro-RO" sz="1800" b="0" i="1" dirty="0" smtClean="0">
                <a:effectLst/>
                <a:latin typeface="Calibri" panose="020F0502020204030204" pitchFamily="34" charset="0"/>
                <a:ea typeface="Calibri" panose="020F0502020204030204" pitchFamily="34" charset="0"/>
                <a:cs typeface="Times New Roman" panose="02020603050405020304" pitchFamily="18" charset="0"/>
              </a:rPr>
              <a:t>Indicii</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8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Întrebați participanții:</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Ce părere aveți despre ideea care stă la baza acestui exercițiu</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Fiecare atelier vine cu un manual care descrie obiectivul,</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publicul țintă, și durata fiecărui exercițiu</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De asemenea, sunt oferite instrucțiuni</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despre cum exercițiul poate fi aplicat și materialele necesare</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ro-RO" sz="18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Roata emoțiilor </a:t>
            </a:r>
            <a:r>
              <a:rPr lang="en-GB" sz="18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Indicii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Ob</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iectiv</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Obiectivul este să îi facă pe practicienii din prima linie și pe tinerii cu care aceștia lucrează să devină conștienți de emoții și</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de modul în care acestea sunt exprimate</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Mai târziu, poate fi de asemenea</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folosit pentru a distinge între furie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sufrință</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cronică, și comportamente dezaptative.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Publicul țintă</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Tineri</a:t>
            </a:r>
            <a:r>
              <a:rPr lang="ro-RO"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aflați la pubertate </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ro-RO"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adolescenți /</a:t>
            </a:r>
            <a:r>
              <a:rPr lang="ro-RO"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adulți </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ro-RO"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practicieni</a:t>
            </a:r>
            <a:r>
              <a:rPr lang="ro-RO"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din prima linie și tineri</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Durată</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Această parte a exercițiului este de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20-30 </a:t>
            </a:r>
            <a:r>
              <a:rPr lang="en-GB" sz="1800" dirty="0">
                <a:effectLst/>
                <a:latin typeface="Calibri" panose="020F0502020204030204" pitchFamily="34" charset="0"/>
                <a:ea typeface="Calibri" panose="020F0502020204030204" pitchFamily="34" charset="0"/>
                <a:cs typeface="Times New Roman" panose="02020603050405020304" pitchFamily="18" charset="0"/>
              </a:rPr>
              <a:t>min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în funcție de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numărul de participanți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Descriere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Participanții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sunt instruiți să aleagă la întâmplare o emoție de pe roată și să mimeze expresia acesteia astfel încât ceilalți să o poată recunoaște.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Metoda de invățare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Practica extinsă,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modelare cognitivă prin</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articularea de către mentor a ideilor principale,</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auto-instruire indusă</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1845421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ro-RO" sz="1800" b="1" i="0" u="none" strike="noStrike" baseline="0" dirty="0" smtClean="0">
                <a:latin typeface="Verdana" panose="020B0604030504040204" pitchFamily="34" charset="0"/>
              </a:rPr>
              <a:t>Recomandări / </a:t>
            </a:r>
            <a:r>
              <a:rPr lang="en-GB" sz="1800" b="1" i="0" u="none" strike="noStrike" baseline="0" dirty="0" smtClean="0">
                <a:latin typeface="Verdana" panose="020B0604030504040204" pitchFamily="34" charset="0"/>
              </a:rPr>
              <a:t>sheet </a:t>
            </a:r>
            <a:r>
              <a:rPr lang="en-GB" sz="1800" b="1" i="0" u="none" strike="noStrike" baseline="0" dirty="0">
                <a:latin typeface="Verdana" panose="020B0604030504040204" pitchFamily="34" charset="0"/>
              </a:rPr>
              <a:t>14</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latin typeface="Verdana" panose="020B0604030504040204" pitchFamily="34"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Acesta</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este un alt exempluu de exercițiu din atelierul dedicat gestionării furiei</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Distribuiți handout-ul</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Acest</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exercițiu durează aproximativ </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20-25 </a:t>
            </a:r>
            <a:r>
              <a:rPr lang="en-GB" sz="1800" b="0" dirty="0">
                <a:effectLst/>
                <a:latin typeface="Calibri" panose="020F0502020204030204" pitchFamily="34" charset="0"/>
                <a:ea typeface="Calibri" panose="020F0502020204030204" pitchFamily="34" charset="0"/>
                <a:cs typeface="Times New Roman" panose="02020603050405020304" pitchFamily="18" charset="0"/>
              </a:rPr>
              <a:t>minutes </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dacă este nevoie să scurtați programul puteți sări peste acest exercițiu,</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doar îl prezentați pe scurt</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1: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Citiți</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textul</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ro-RO" sz="1800" i="1" baseline="0" dirty="0" smtClean="0">
                <a:effectLst/>
                <a:latin typeface="Calibri" panose="020F0502020204030204" pitchFamily="34" charset="0"/>
                <a:ea typeface="Calibri" panose="020F0502020204030204" pitchFamily="34" charset="0"/>
                <a:cs typeface="Times New Roman" panose="02020603050405020304" pitchFamily="18" charset="0"/>
              </a:rPr>
              <a:t> 2</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i="0" dirty="0" smtClean="0">
                <a:effectLst/>
                <a:latin typeface="Calibri" panose="020F0502020204030204" pitchFamily="34" charset="0"/>
                <a:ea typeface="Calibri" panose="020F0502020204030204" pitchFamily="34" charset="0"/>
                <a:cs typeface="Times New Roman" panose="02020603050405020304" pitchFamily="18" charset="0"/>
              </a:rPr>
              <a:t>Alegeți</a:t>
            </a:r>
            <a:r>
              <a:rPr lang="ro-RO" sz="1800" i="0" baseline="0" dirty="0" smtClean="0">
                <a:effectLst/>
                <a:latin typeface="Calibri" panose="020F0502020204030204" pitchFamily="34" charset="0"/>
                <a:ea typeface="Calibri" panose="020F0502020204030204" pitchFamily="34" charset="0"/>
                <a:cs typeface="Times New Roman" panose="02020603050405020304" pitchFamily="18" charset="0"/>
              </a:rPr>
              <a:t> o recomandare utilă pentru fiecare etapă</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înainte </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în timpul</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după un episod</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de furie</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 </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3</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ro-RO" sz="1800" i="0" dirty="0" smtClean="0">
                <a:effectLst/>
                <a:latin typeface="Calibri" panose="020F0502020204030204" pitchFamily="34" charset="0"/>
                <a:ea typeface="Calibri" panose="020F0502020204030204" pitchFamily="34" charset="0"/>
                <a:cs typeface="Times New Roman" panose="02020603050405020304" pitchFamily="18" charset="0"/>
              </a:rPr>
              <a:t>Explicați</a:t>
            </a:r>
            <a:r>
              <a:rPr lang="ro-RO" sz="1800" i="0" baseline="0" dirty="0" smtClean="0">
                <a:effectLst/>
                <a:latin typeface="Calibri" panose="020F0502020204030204" pitchFamily="34" charset="0"/>
                <a:ea typeface="Calibri" panose="020F0502020204030204" pitchFamily="34" charset="0"/>
                <a:cs typeface="Times New Roman" panose="02020603050405020304" pitchFamily="18" charset="0"/>
              </a:rPr>
              <a:t> de </a:t>
            </a:r>
            <a:r>
              <a:rPr lang="ro-RO" sz="1800" i="0" dirty="0" smtClean="0">
                <a:effectLst/>
                <a:latin typeface="Calibri" panose="020F0502020204030204" pitchFamily="34" charset="0"/>
                <a:ea typeface="Calibri" panose="020F0502020204030204" pitchFamily="34" charset="0"/>
                <a:cs typeface="Times New Roman" panose="02020603050405020304" pitchFamily="18" charset="0"/>
              </a:rPr>
              <a:t>ce ați făcut această alegere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13</a:t>
            </a:fld>
            <a:endParaRPr lang="en-US" dirty="0"/>
          </a:p>
        </p:txBody>
      </p:sp>
    </p:spTree>
    <p:extLst>
      <p:ext uri="{BB962C8B-B14F-4D97-AF65-F5344CB8AC3E}">
        <p14:creationId xmlns:p14="http://schemas.microsoft.com/office/powerpoint/2010/main" val="3785917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ro-RO" sz="1800" b="1" i="0" u="none" strike="noStrike" baseline="0" dirty="0" smtClean="0">
                <a:latin typeface="Verdana" panose="020B0604030504040204" pitchFamily="34" charset="0"/>
              </a:rPr>
              <a:t>Recomandări / </a:t>
            </a:r>
            <a:r>
              <a:rPr lang="en-GB" sz="1800" b="1" i="0" u="none" strike="noStrike" baseline="0" dirty="0" smtClean="0">
                <a:latin typeface="Verdana" panose="020B0604030504040204" pitchFamily="34" charset="0"/>
              </a:rPr>
              <a:t>sheet </a:t>
            </a:r>
            <a:r>
              <a:rPr lang="en-GB" sz="1800" b="1" i="0" u="none" strike="noStrike" baseline="0" dirty="0">
                <a:latin typeface="Verdana" panose="020B0604030504040204" pitchFamily="34" charset="0"/>
              </a:rPr>
              <a:t>15</a:t>
            </a: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Exercițiul</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se numește </a:t>
            </a:r>
            <a:r>
              <a:rPr lang="ro-RO" sz="1800" b="0" i="1" baseline="0" dirty="0" smtClean="0">
                <a:effectLst/>
                <a:latin typeface="Calibri" panose="020F0502020204030204" pitchFamily="34" charset="0"/>
                <a:ea typeface="Calibri" panose="020F0502020204030204" pitchFamily="34" charset="0"/>
                <a:cs typeface="Times New Roman" panose="02020603050405020304" pitchFamily="18" charset="0"/>
              </a:rPr>
              <a:t>Fă-ți un plan! </a:t>
            </a:r>
            <a:endParaRPr lang="en-GB" sz="18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Fiecare atelier are un manual unde</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sunt descrise obiectivul, publicul țintă, și durata fiecărui exercițiu</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Sunt oferite de asemene recomandări</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despre modul de derulare al exercițiului și materialele necesare</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ro-RO" sz="1800" b="1" i="0" baseline="0" dirty="0" smtClean="0">
                <a:effectLst/>
                <a:latin typeface="Calibri" panose="020F0502020204030204" pitchFamily="34" charset="0"/>
                <a:ea typeface="Calibri" panose="020F0502020204030204" pitchFamily="34" charset="0"/>
                <a:cs typeface="Times New Roman" panose="02020603050405020304" pitchFamily="18" charset="0"/>
              </a:rPr>
              <a:t>Fă-ți un plan! </a:t>
            </a: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O</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biectiv</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Obiectvul este să învățăm cum putem să ajutăm la conținerea și gestionarea furiei educându-i pe tineri asupra</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modului în care ăși pot controla furia prin reflecție și construirea unei strategii</a:t>
            </a:r>
          </a:p>
          <a:p>
            <a:pPr algn="l">
              <a:lnSpc>
                <a:spcPct val="115000"/>
              </a:lnSpc>
              <a:spcAft>
                <a:spcPts val="600"/>
              </a:spcAft>
            </a:pPr>
            <a:r>
              <a:rPr lang="ro-RO" sz="1800" b="1"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țintă</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Adolescenți / adulți </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ro-RO"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practicieni</a:t>
            </a:r>
            <a:r>
              <a:rPr lang="ro-RO"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din prima linie și adulți</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Durată</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Această parte a exercițiului -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20-25 </a:t>
            </a:r>
            <a:r>
              <a:rPr lang="en-GB" sz="1800" dirty="0">
                <a:effectLst/>
                <a:latin typeface="Calibri" panose="020F0502020204030204" pitchFamily="34" charset="0"/>
                <a:ea typeface="Calibri" panose="020F0502020204030204" pitchFamily="34" charset="0"/>
                <a:cs typeface="Times New Roman" panose="02020603050405020304" pitchFamily="18" charset="0"/>
              </a:rPr>
              <a:t>minutes</a:t>
            </a: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Descriere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Particpanții sun</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t rugați să citească textul de mai jos și să aleagă o recomandare pentru fiecare fază în funcție de aplicabilitate și utilitate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Activtățile ar trebui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structurate pe momente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înainte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în</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timpul și după o izbucnire de furie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Apoi, ar trebui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să prezinte rezultatele</a:t>
            </a: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1</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t>
            </a:r>
            <a:r>
              <a:rPr lang="en-GB" sz="1800" i="0" dirty="0">
                <a:effectLst/>
                <a:latin typeface="Calibri" panose="020F0502020204030204" pitchFamily="34" charset="0"/>
                <a:ea typeface="Calibri" panose="020F0502020204030204" pitchFamily="34" charset="0"/>
                <a:cs typeface="Times New Roman" panose="02020603050405020304" pitchFamily="18" charset="0"/>
              </a:rPr>
              <a:t> </a:t>
            </a:r>
            <a:r>
              <a:rPr lang="ro-RO" sz="1800" i="0" dirty="0" smtClean="0">
                <a:effectLst/>
                <a:latin typeface="Calibri" panose="020F0502020204030204" pitchFamily="34" charset="0"/>
                <a:ea typeface="Calibri" panose="020F0502020204030204" pitchFamily="34" charset="0"/>
                <a:cs typeface="Times New Roman" panose="02020603050405020304" pitchFamily="18" charset="0"/>
              </a:rPr>
              <a:t>Citiți textul</a:t>
            </a:r>
            <a:endParaRPr lang="en-GB" sz="1800" b="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ro-RO" sz="1800" i="1" baseline="0" dirty="0" smtClean="0">
                <a:effectLst/>
                <a:latin typeface="Calibri" panose="020F0502020204030204" pitchFamily="34" charset="0"/>
                <a:ea typeface="Calibri" panose="020F0502020204030204" pitchFamily="34" charset="0"/>
                <a:cs typeface="Times New Roman" panose="02020603050405020304" pitchFamily="18" charset="0"/>
              </a:rPr>
              <a:t> 2</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i="0" dirty="0" smtClean="0">
                <a:effectLst/>
                <a:latin typeface="Calibri" panose="020F0502020204030204" pitchFamily="34" charset="0"/>
                <a:ea typeface="Calibri" panose="020F0502020204030204" pitchFamily="34" charset="0"/>
                <a:cs typeface="Times New Roman" panose="02020603050405020304" pitchFamily="18" charset="0"/>
              </a:rPr>
              <a:t>Alegeți</a:t>
            </a:r>
            <a:r>
              <a:rPr lang="ro-RO" sz="1800" i="0" baseline="0" dirty="0" smtClean="0">
                <a:effectLst/>
                <a:latin typeface="Calibri" panose="020F0502020204030204" pitchFamily="34" charset="0"/>
                <a:ea typeface="Calibri" panose="020F0502020204030204" pitchFamily="34" charset="0"/>
                <a:cs typeface="Times New Roman" panose="02020603050405020304" pitchFamily="18" charset="0"/>
              </a:rPr>
              <a:t> o recomandare utilă /  fază </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înaite </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în timpul </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după</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3: </a:t>
            </a:r>
            <a:r>
              <a:rPr lang="ro-RO" sz="1800" i="0" dirty="0" smtClean="0">
                <a:effectLst/>
                <a:latin typeface="Calibri" panose="020F0502020204030204" pitchFamily="34" charset="0"/>
                <a:ea typeface="Calibri" panose="020F0502020204030204" pitchFamily="34" charset="0"/>
                <a:cs typeface="Times New Roman" panose="02020603050405020304" pitchFamily="18" charset="0"/>
              </a:rPr>
              <a:t>Explicați</a:t>
            </a:r>
            <a:r>
              <a:rPr lang="ro-RO" sz="1800" i="0" baseline="0" dirty="0" smtClean="0">
                <a:effectLst/>
                <a:latin typeface="Calibri" panose="020F0502020204030204" pitchFamily="34" charset="0"/>
                <a:ea typeface="Calibri" panose="020F0502020204030204" pitchFamily="34" charset="0"/>
                <a:cs typeface="Times New Roman" panose="02020603050405020304" pitchFamily="18" charset="0"/>
              </a:rPr>
              <a:t> de </a:t>
            </a:r>
            <a:r>
              <a:rPr lang="ro-RO" sz="1800" i="0" dirty="0" smtClean="0">
                <a:effectLst/>
                <a:latin typeface="Calibri" panose="020F0502020204030204" pitchFamily="34" charset="0"/>
                <a:ea typeface="Calibri" panose="020F0502020204030204" pitchFamily="34" charset="0"/>
                <a:cs typeface="Times New Roman" panose="02020603050405020304" pitchFamily="18" charset="0"/>
              </a:rPr>
              <a:t>ce ați făcut această alegere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Metoda de învățare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Înțelegerea lecturii </a:t>
            </a:r>
            <a:r>
              <a:rPr lang="ro-RO"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și discuție ghidată</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2684060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smtClean="0">
              <a:latin typeface="Verdana" panose="020B0604030504040204" pitchFamily="34" charset="0"/>
            </a:endParaRPr>
          </a:p>
          <a:p>
            <a:r>
              <a:rPr lang="ro-RO" dirty="0" smtClean="0">
                <a:latin typeface="Arial" charset="0"/>
                <a:cs typeface="Arial" charset="0"/>
              </a:rPr>
              <a:t>Pentru subiectul</a:t>
            </a:r>
            <a:r>
              <a:rPr lang="ro-RO" baseline="0" dirty="0" smtClean="0">
                <a:latin typeface="Arial" charset="0"/>
                <a:cs typeface="Arial" charset="0"/>
              </a:rPr>
              <a:t> următor ne întoarcem la modelul factoului declanșator care descria mai multe componente ale radicalizării</a:t>
            </a:r>
            <a:r>
              <a:rPr lang="en-GB" dirty="0" smtClean="0">
                <a:latin typeface="Arial" charset="0"/>
                <a:cs typeface="Arial" charset="0"/>
              </a:rPr>
              <a:t>. </a:t>
            </a:r>
          </a:p>
          <a:p>
            <a:endParaRPr lang="en-GB" dirty="0" smtClean="0">
              <a:latin typeface="Arial" charset="0"/>
              <a:cs typeface="Arial" charset="0"/>
            </a:endParaRPr>
          </a:p>
          <a:p>
            <a:pPr marL="0" indent="0">
              <a:buFont typeface="+mj-lt"/>
              <a:buNone/>
            </a:pPr>
            <a:r>
              <a:rPr lang="ro-RO" dirty="0" smtClean="0">
                <a:latin typeface="Arial" charset="0"/>
                <a:cs typeface="Arial" charset="0"/>
              </a:rPr>
              <a:t>Ne</a:t>
            </a:r>
            <a:r>
              <a:rPr lang="ro-RO" baseline="0" dirty="0" smtClean="0">
                <a:latin typeface="Arial" charset="0"/>
                <a:cs typeface="Arial" charset="0"/>
              </a:rPr>
              <a:t> vom concentra asupra a două subiecte interconectate și relevante pentru modul în care oamenii reacționează în fața factorilor delcanșatori</a:t>
            </a:r>
            <a:r>
              <a:rPr lang="en-GB" dirty="0" smtClean="0">
                <a:latin typeface="Arial" charset="0"/>
                <a:cs typeface="Arial" charset="0"/>
              </a:rPr>
              <a:t>. </a:t>
            </a:r>
            <a:r>
              <a:rPr lang="ro-RO" dirty="0" smtClean="0">
                <a:latin typeface="Arial" charset="0"/>
                <a:cs typeface="Arial" charset="0"/>
              </a:rPr>
              <a:t>Identitate și narațiuni.</a:t>
            </a:r>
            <a:endParaRPr lang="en-GB" dirty="0" smtClean="0">
              <a:latin typeface="Arial" charset="0"/>
              <a:cs typeface="Arial" charset="0"/>
            </a:endParaRPr>
          </a:p>
          <a:p>
            <a:pPr marL="228600" indent="-228600">
              <a:buFont typeface="+mj-lt"/>
              <a:buAutoNum type="arabicPeriod"/>
            </a:pPr>
            <a:endParaRPr lang="en-GB" dirty="0" smtClean="0">
              <a:latin typeface="Arial" charset="0"/>
              <a:cs typeface="Arial" charset="0"/>
            </a:endParaRPr>
          </a:p>
          <a:p>
            <a:pPr marL="228600" indent="-228600">
              <a:buFont typeface="+mj-lt"/>
              <a:buAutoNum type="arabicPeriod"/>
            </a:pPr>
            <a:r>
              <a:rPr lang="ro-RO" dirty="0" smtClean="0"/>
              <a:t>Identitate</a:t>
            </a:r>
            <a:endParaRPr lang="nl-NL" dirty="0" smtClean="0"/>
          </a:p>
          <a:p>
            <a:pPr marL="228600" indent="-228600">
              <a:buFont typeface="+mj-lt"/>
              <a:buAutoNum type="arabicPeriod"/>
            </a:pPr>
            <a:endParaRPr lang="nl-NL" dirty="0" smtClean="0"/>
          </a:p>
          <a:p>
            <a:pPr marL="228600" indent="-228600">
              <a:buFont typeface="+mj-lt"/>
              <a:buAutoNum type="arabicPeriod"/>
            </a:pPr>
            <a:r>
              <a:rPr lang="ro-RO" dirty="0" smtClean="0"/>
              <a:t>Experiențe personale de expunere la discriminare </a:t>
            </a:r>
            <a:r>
              <a:rPr lang="nl-NL" dirty="0" smtClean="0"/>
              <a:t/>
            </a:r>
            <a:br>
              <a:rPr lang="nl-NL" dirty="0" smtClean="0"/>
            </a:br>
            <a:endParaRPr lang="nl-NL" dirty="0" smtClean="0"/>
          </a:p>
          <a:p>
            <a:pPr marL="228600" indent="-228600">
              <a:buFont typeface="+mj-lt"/>
              <a:buAutoNum type="arabicPeriod"/>
            </a:pPr>
            <a:r>
              <a:rPr lang="nl-NL" dirty="0" smtClean="0"/>
              <a:t>Confr</a:t>
            </a:r>
            <a:r>
              <a:rPr lang="ro-RO" dirty="0" smtClean="0"/>
              <a:t>untarea</a:t>
            </a:r>
            <a:r>
              <a:rPr lang="ro-RO" baseline="0" dirty="0" smtClean="0"/>
              <a:t> cu propaganda </a:t>
            </a:r>
            <a:endParaRPr lang="nl-NL" dirty="0" smtClean="0"/>
          </a:p>
          <a:p>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noProof="0" dirty="0" smtClean="0"/>
              <a:t>Vom vedea</a:t>
            </a:r>
            <a:r>
              <a:rPr lang="ro-RO" baseline="0" noProof="0" dirty="0" smtClean="0"/>
              <a:t> cum narațiunile și identitatea pot deveni o vulnerabilitate la radicalizare, dar se pot constitui și în factori potectori </a:t>
            </a:r>
            <a:endParaRPr lang="en-GB" noProof="0" dirty="0" smtClean="0"/>
          </a:p>
          <a:p>
            <a:endParaRPr lang="nl-NL" dirty="0" smtClean="0"/>
          </a:p>
          <a:p>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15</a:t>
            </a:fld>
            <a:endParaRPr lang="nl-NL"/>
          </a:p>
        </p:txBody>
      </p:sp>
    </p:spTree>
    <p:extLst>
      <p:ext uri="{BB962C8B-B14F-4D97-AF65-F5344CB8AC3E}">
        <p14:creationId xmlns:p14="http://schemas.microsoft.com/office/powerpoint/2010/main" val="2760886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a:t>
            </a:r>
            <a:r>
              <a:rPr lang="en-GB" sz="1200" b="1" i="0" u="none" strike="noStrike" baseline="0" dirty="0">
                <a:latin typeface="Verdana" panose="020B0604030504040204" pitchFamily="34" charset="0"/>
              </a:rPr>
              <a:t>17</a:t>
            </a:r>
          </a:p>
          <a:p>
            <a:pPr marL="0" marR="0" lvl="0" indent="0" algn="l" defTabSz="945307"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defTabSz="945307">
              <a:defRPr/>
            </a:pPr>
            <a:r>
              <a:rPr lang="ro-RO" noProof="0" dirty="0" smtClean="0"/>
              <a:t>Dar ce sut narațiunile</a:t>
            </a:r>
            <a:r>
              <a:rPr lang="en-GB" noProof="0" dirty="0" smtClean="0"/>
              <a:t>? </a:t>
            </a:r>
            <a:r>
              <a:rPr lang="ro-RO" noProof="0" dirty="0" smtClean="0"/>
              <a:t>Ce este</a:t>
            </a:r>
            <a:r>
              <a:rPr lang="ro-RO" baseline="0" noProof="0" dirty="0" smtClean="0"/>
              <a:t> identitatea</a:t>
            </a:r>
            <a:r>
              <a:rPr lang="en-GB" noProof="0" dirty="0" smtClean="0"/>
              <a:t>? </a:t>
            </a:r>
            <a:r>
              <a:rPr lang="ro-RO" noProof="0" dirty="0" smtClean="0"/>
              <a:t>Și cum sunt cele două interconectate</a:t>
            </a:r>
            <a:r>
              <a:rPr lang="en-GB" noProof="0" dirty="0" smtClean="0"/>
              <a:t>?</a:t>
            </a:r>
            <a:endParaRPr lang="en-GB" noProof="0" dirty="0"/>
          </a:p>
          <a:p>
            <a:pPr defTabSz="945307">
              <a:defRPr/>
            </a:pPr>
            <a:endParaRPr lang="en-GB" noProof="0" dirty="0"/>
          </a:p>
          <a:p>
            <a:pPr defTabSz="945307">
              <a:defRPr/>
            </a:pPr>
            <a:r>
              <a:rPr lang="en-GB" b="1" noProof="0" dirty="0" err="1" smtClean="0"/>
              <a:t>Identit</a:t>
            </a:r>
            <a:r>
              <a:rPr lang="ro-RO" b="1" noProof="0" dirty="0" smtClean="0"/>
              <a:t>atea</a:t>
            </a:r>
            <a:r>
              <a:rPr lang="en-GB" b="1" noProof="0" dirty="0" smtClean="0"/>
              <a:t>:</a:t>
            </a:r>
            <a:r>
              <a:rPr lang="en-GB" noProof="0" dirty="0"/>
              <a:t> </a:t>
            </a:r>
            <a:r>
              <a:rPr lang="ro-RO" noProof="0" dirty="0" smtClean="0"/>
              <a:t>sentimentul de a fi unic și coerent</a:t>
            </a:r>
            <a:r>
              <a:rPr lang="ro-RO" baseline="0" noProof="0" dirty="0" smtClean="0"/>
              <a:t> contruit interior în ciuda tuturor schimbărilor petrecut in relațiile cu ceilalți</a:t>
            </a:r>
            <a:r>
              <a:rPr lang="en-GB" noProof="0" dirty="0" smtClean="0"/>
              <a:t>. (</a:t>
            </a:r>
            <a:r>
              <a:rPr lang="ro-RO" noProof="0" dirty="0" smtClean="0"/>
              <a:t>un construct</a:t>
            </a:r>
            <a:r>
              <a:rPr lang="en-GB" noProof="0" dirty="0" smtClean="0"/>
              <a:t>)</a:t>
            </a:r>
            <a:endParaRPr lang="en-GB" noProof="0" dirty="0"/>
          </a:p>
          <a:p>
            <a:pPr defTabSz="945307">
              <a:defRPr/>
            </a:pPr>
            <a:r>
              <a:rPr lang="ro-RO" noProof="0" dirty="0" smtClean="0"/>
              <a:t>Dezvoltarea identității se realizează prin</a:t>
            </a:r>
            <a:r>
              <a:rPr lang="ro-RO" baseline="0" noProof="0" dirty="0" smtClean="0"/>
              <a:t> procesul de răspuns la întrebările enunțate pe slide</a:t>
            </a:r>
            <a:r>
              <a:rPr lang="en-GB" noProof="0" dirty="0" smtClean="0"/>
              <a:t>. </a:t>
            </a:r>
            <a:r>
              <a:rPr lang="ro-RO" noProof="0" dirty="0" smtClean="0"/>
              <a:t>Răspunsurile sunt</a:t>
            </a:r>
            <a:r>
              <a:rPr lang="ro-RO" baseline="0" noProof="0" dirty="0" smtClean="0"/>
              <a:t> formulate prin inetracțiunea dintre personalitate, un anumit cadru conceptual de percepere a realității și suma experiențelor trăite</a:t>
            </a:r>
            <a:r>
              <a:rPr lang="en-GB" noProof="0" dirty="0" smtClean="0"/>
              <a:t>. </a:t>
            </a:r>
            <a:r>
              <a:rPr lang="ro-RO" noProof="0" dirty="0" smtClean="0"/>
              <a:t>Prin urmare, modul în care interpetăm experiențele este condiționat de propriile noastre credințe</a:t>
            </a:r>
            <a:r>
              <a:rPr lang="en-GB" noProof="0" dirty="0" smtClean="0"/>
              <a:t>. </a:t>
            </a:r>
            <a:endParaRPr lang="en-GB" noProof="0" dirty="0"/>
          </a:p>
          <a:p>
            <a:pPr defTabSz="945307">
              <a:defRPr/>
            </a:pPr>
            <a:endParaRPr lang="en-GB" noProof="0" dirty="0"/>
          </a:p>
          <a:p>
            <a:pPr algn="l"/>
            <a:r>
              <a:rPr lang="ro-RO" noProof="0" dirty="0" smtClean="0"/>
              <a:t>Informații de fundal pentru trainer:</a:t>
            </a:r>
            <a:endParaRPr lang="en-GB" noProof="0" dirty="0"/>
          </a:p>
          <a:p>
            <a:r>
              <a:rPr lang="en-GB" noProof="0" dirty="0">
                <a:hlinkClick r:id="rId3"/>
              </a:rPr>
              <a:t>https://jia.sipa.columbia.edu/online-articles/understanding-radicalization-through-lens-%E2%80%98identity-vulnerability%E2%80%99</a:t>
            </a:r>
            <a:endParaRPr lang="en-GB" noProof="0" dirty="0"/>
          </a:p>
          <a:p>
            <a:endParaRPr lang="en-GB" noProof="0" dirty="0"/>
          </a:p>
          <a:p>
            <a:r>
              <a:rPr lang="en-GB" noProof="0" dirty="0"/>
              <a:t>Erikson (1968): </a:t>
            </a:r>
            <a:r>
              <a:rPr lang="ro-RO" noProof="0" dirty="0" smtClean="0"/>
              <a:t>sarcina de dezvoltare fundamentală a adolsecenței este aceea</a:t>
            </a:r>
            <a:r>
              <a:rPr lang="ro-RO" baseline="0" noProof="0" dirty="0" smtClean="0"/>
              <a:t> de a dezvolta propria identitate</a:t>
            </a:r>
            <a:r>
              <a:rPr lang="en-GB" noProof="0" dirty="0" smtClean="0"/>
              <a:t>. </a:t>
            </a:r>
            <a:r>
              <a:rPr lang="ro-RO" noProof="0" dirty="0" smtClean="0"/>
              <a:t>Reorientarea</a:t>
            </a:r>
            <a:r>
              <a:rPr lang="ro-RO" baseline="0" noProof="0" dirty="0" smtClean="0"/>
              <a:t> și descoperirea posibilităților și limitărilor</a:t>
            </a:r>
            <a:r>
              <a:rPr lang="en-GB" noProof="0" dirty="0" smtClean="0"/>
              <a:t>.</a:t>
            </a:r>
            <a:endParaRPr lang="en-GB" noProof="0" dirty="0"/>
          </a:p>
          <a:p>
            <a:r>
              <a:rPr lang="ro-RO" noProof="0" dirty="0" smtClean="0"/>
              <a:t>Procesul de dezvoltare este reprezentat de o interacțiune p termen lung între predispozițiile individului și factorii de mediu</a:t>
            </a:r>
            <a:r>
              <a:rPr lang="en-GB" noProof="0" dirty="0" smtClean="0"/>
              <a:t>.</a:t>
            </a:r>
            <a:endParaRPr lang="en-GB" noProof="0" dirty="0"/>
          </a:p>
          <a:p>
            <a:r>
              <a:rPr lang="ro-RO" noProof="0" dirty="0" smtClean="0"/>
              <a:t>Studiile</a:t>
            </a:r>
            <a:r>
              <a:rPr lang="ro-RO" baseline="0" noProof="0" dirty="0" smtClean="0"/>
              <a:t> de pedagogie și psihologie sunt influențate dfe teoria cursului vieții dezvoltată de </a:t>
            </a:r>
            <a:r>
              <a:rPr lang="en-GB" noProof="0" dirty="0" smtClean="0"/>
              <a:t>Erikson. </a:t>
            </a:r>
            <a:r>
              <a:rPr lang="ro-RO" noProof="0" dirty="0" smtClean="0"/>
              <a:t>Acesta</a:t>
            </a:r>
            <a:r>
              <a:rPr lang="ro-RO" baseline="0" noProof="0" dirty="0" smtClean="0"/>
              <a:t> distinge opt faze alșe vieții umane</a:t>
            </a:r>
            <a:r>
              <a:rPr lang="en-GB" noProof="0" dirty="0" smtClean="0"/>
              <a:t>. </a:t>
            </a:r>
            <a:r>
              <a:rPr lang="ro-RO" noProof="0" dirty="0" smtClean="0"/>
              <a:t>În fiecare fază a vieții unei persoane,</a:t>
            </a:r>
            <a:r>
              <a:rPr lang="ro-RO" baseline="0" noProof="0" dirty="0" smtClean="0"/>
              <a:t> aceasta se confruntă cu o criză psihologică pe care trebuie să o rezolve</a:t>
            </a:r>
            <a:r>
              <a:rPr lang="en-GB" noProof="0" dirty="0" smtClean="0"/>
              <a:t>. </a:t>
            </a:r>
            <a:r>
              <a:rPr lang="ro-RO" noProof="0" dirty="0" smtClean="0"/>
              <a:t>Rezultatele</a:t>
            </a:r>
            <a:r>
              <a:rPr lang="ro-RO" baseline="0" noProof="0" dirty="0" smtClean="0"/>
              <a:t> crizei influențează configurarea personalității. În cea de a cincea fază a vieții</a:t>
            </a:r>
            <a:r>
              <a:rPr lang="en-GB" noProof="0" dirty="0" smtClean="0"/>
              <a:t>, </a:t>
            </a:r>
            <a:r>
              <a:rPr lang="ro-RO" noProof="0" dirty="0" smtClean="0"/>
              <a:t>adică</a:t>
            </a:r>
            <a:r>
              <a:rPr lang="ro-RO" baseline="0" noProof="0" dirty="0" smtClean="0"/>
              <a:t> în perioada adolsecenței,</a:t>
            </a:r>
            <a:r>
              <a:rPr lang="en-GB" noProof="0" dirty="0" smtClean="0"/>
              <a:t> </a:t>
            </a:r>
            <a:r>
              <a:rPr lang="ro-RO" noProof="0" dirty="0" smtClean="0"/>
              <a:t>formarea unei identități stabile și a unei</a:t>
            </a:r>
            <a:r>
              <a:rPr lang="ro-RO" baseline="0" noProof="0" dirty="0" smtClean="0"/>
              <a:t> imagini stabile de sine </a:t>
            </a:r>
            <a:r>
              <a:rPr lang="ro-RO" noProof="0" dirty="0" smtClean="0"/>
              <a:t>reprezintă cele mai importante</a:t>
            </a:r>
            <a:r>
              <a:rPr lang="ro-RO" baseline="0" noProof="0" dirty="0" smtClean="0"/>
              <a:t> achiziții</a:t>
            </a:r>
            <a:r>
              <a:rPr lang="en-GB" noProof="0" dirty="0" smtClean="0"/>
              <a:t>. </a:t>
            </a:r>
            <a:r>
              <a:rPr lang="ro-RO" noProof="0" dirty="0" smtClean="0"/>
              <a:t>În</a:t>
            </a:r>
            <a:r>
              <a:rPr lang="ro-RO" baseline="0" noProof="0" dirty="0" smtClean="0"/>
              <a:t> această etapă de vîrstă, </a:t>
            </a:r>
            <a:r>
              <a:rPr lang="en-GB" noProof="0" dirty="0" smtClean="0"/>
              <a:t>(</a:t>
            </a:r>
            <a:r>
              <a:rPr lang="en-GB" noProof="0" dirty="0"/>
              <a:t>12- </a:t>
            </a:r>
            <a:r>
              <a:rPr lang="en-GB" noProof="0" dirty="0" smtClean="0"/>
              <a:t>18</a:t>
            </a:r>
            <a:r>
              <a:rPr lang="ro-RO" noProof="0" dirty="0" smtClean="0"/>
              <a:t> ani</a:t>
            </a:r>
            <a:r>
              <a:rPr lang="en-GB" noProof="0" dirty="0" smtClean="0"/>
              <a:t>), </a:t>
            </a:r>
            <a:r>
              <a:rPr lang="ro-RO" noProof="0" dirty="0" smtClean="0"/>
              <a:t>tinerii dezvoltă o imagine despre sine prin comparație cu așți oameni</a:t>
            </a:r>
            <a:r>
              <a:rPr lang="en-GB" noProof="0" dirty="0" smtClean="0"/>
              <a:t>. </a:t>
            </a:r>
            <a:r>
              <a:rPr lang="ro-RO" noProof="0" dirty="0" smtClean="0"/>
              <a:t>Atunci când</a:t>
            </a:r>
            <a:r>
              <a:rPr lang="ro-RO" baseline="0" noProof="0" dirty="0" smtClean="0"/>
              <a:t> procesul reușește,</a:t>
            </a:r>
            <a:r>
              <a:rPr lang="en-GB" noProof="0" dirty="0" smtClean="0"/>
              <a:t> </a:t>
            </a:r>
            <a:r>
              <a:rPr lang="ro-RO" noProof="0" dirty="0" smtClean="0"/>
              <a:t>la finalul acestei perioade</a:t>
            </a:r>
            <a:r>
              <a:rPr lang="ro-RO" baseline="0" noProof="0" dirty="0" smtClean="0"/>
              <a:t> </a:t>
            </a:r>
            <a:r>
              <a:rPr lang="ro-RO" noProof="0" dirty="0" smtClean="0"/>
              <a:t>se formează</a:t>
            </a:r>
            <a:r>
              <a:rPr lang="ro-RO" baseline="0" noProof="0" dirty="0" smtClean="0"/>
              <a:t> o identitate stabilă</a:t>
            </a:r>
            <a:r>
              <a:rPr lang="en-GB" noProof="0" dirty="0" smtClean="0"/>
              <a:t>. </a:t>
            </a:r>
            <a:r>
              <a:rPr lang="ro-RO" noProof="0" dirty="0" smtClean="0"/>
              <a:t>Atunci</a:t>
            </a:r>
            <a:r>
              <a:rPr lang="ro-RO" baseline="0" noProof="0" dirty="0" smtClean="0"/>
              <a:t> când porcesul nu reușește,</a:t>
            </a:r>
            <a:r>
              <a:rPr lang="en-GB" noProof="0" dirty="0" smtClean="0"/>
              <a:t> </a:t>
            </a:r>
            <a:r>
              <a:rPr lang="ro-RO" noProof="0" dirty="0" smtClean="0"/>
              <a:t>se pot porduce confuzii de rol și atunci apare criza</a:t>
            </a:r>
            <a:r>
              <a:rPr lang="ro-RO" baseline="0" noProof="0" dirty="0" smtClean="0"/>
              <a:t> de identitate</a:t>
            </a:r>
            <a:r>
              <a:rPr lang="en-GB" noProof="0" dirty="0" smtClean="0"/>
              <a:t>. </a:t>
            </a:r>
            <a:r>
              <a:rPr lang="ro-RO" noProof="0" dirty="0" smtClean="0"/>
              <a:t>În cadrul acestei teorii,</a:t>
            </a:r>
            <a:r>
              <a:rPr lang="ro-RO" baseline="0" noProof="0" dirty="0" smtClean="0"/>
              <a:t> identitatea este privită din perspectivă psihologică</a:t>
            </a:r>
            <a:r>
              <a:rPr lang="en-GB" noProof="0" dirty="0" smtClean="0"/>
              <a:t>. </a:t>
            </a:r>
            <a:endParaRPr lang="en-GB" noProof="0" dirty="0"/>
          </a:p>
          <a:p>
            <a:endParaRPr lang="en-GB" noProof="0" dirty="0"/>
          </a:p>
          <a:p>
            <a:endParaRPr lang="en-GB" noProof="0" dirty="0"/>
          </a:p>
          <a:p>
            <a:r>
              <a:rPr lang="ro-RO" noProof="0" dirty="0" smtClean="0"/>
              <a:t>Astfel, în timpul adolescenței,  tinerii ăși pun întrebarea</a:t>
            </a:r>
            <a:r>
              <a:rPr lang="ro-RO" baseline="0" noProof="0" dirty="0" smtClean="0"/>
              <a:t> </a:t>
            </a:r>
            <a:r>
              <a:rPr lang="en-GB" noProof="0" dirty="0" smtClean="0"/>
              <a:t>‘</a:t>
            </a:r>
            <a:r>
              <a:rPr lang="ro-RO" noProof="0" dirty="0" smtClean="0"/>
              <a:t>Cine sunt eu</a:t>
            </a:r>
            <a:r>
              <a:rPr lang="en-GB" noProof="0" dirty="0" smtClean="0"/>
              <a:t>?’ </a:t>
            </a:r>
            <a:r>
              <a:rPr lang="ro-RO" noProof="0" dirty="0" smtClean="0"/>
              <a:t>sau</a:t>
            </a:r>
            <a:r>
              <a:rPr lang="en-GB" noProof="0" dirty="0" smtClean="0"/>
              <a:t> ‘</a:t>
            </a:r>
            <a:r>
              <a:rPr lang="ro-RO" noProof="0" dirty="0" smtClean="0"/>
              <a:t>Cine</a:t>
            </a:r>
            <a:r>
              <a:rPr lang="ro-RO" baseline="0" noProof="0" dirty="0" smtClean="0"/>
              <a:t> îmi doresc să devin</a:t>
            </a:r>
            <a:r>
              <a:rPr lang="en-GB" noProof="0" dirty="0" smtClean="0"/>
              <a:t>?’. </a:t>
            </a:r>
            <a:r>
              <a:rPr lang="ro-RO" noProof="0" dirty="0" smtClean="0"/>
              <a:t>Pentru</a:t>
            </a:r>
            <a:r>
              <a:rPr lang="ro-RO" baseline="0" noProof="0" dirty="0" smtClean="0"/>
              <a:t> a putea răspunde la aceste întrebări</a:t>
            </a:r>
            <a:r>
              <a:rPr lang="en-GB" noProof="0" dirty="0" smtClean="0"/>
              <a:t>, </a:t>
            </a:r>
            <a:r>
              <a:rPr lang="ro-RO" noProof="0" dirty="0" smtClean="0"/>
              <a:t>sunt</a:t>
            </a:r>
            <a:r>
              <a:rPr lang="ro-RO" baseline="0" noProof="0" dirty="0" smtClean="0"/>
              <a:t> explorate mai multe alternative identitare</a:t>
            </a:r>
            <a:r>
              <a:rPr lang="en-GB" noProof="0" dirty="0" smtClean="0"/>
              <a:t>.</a:t>
            </a:r>
            <a:r>
              <a:rPr lang="en-GB" noProof="0" dirty="0"/>
              <a:t> </a:t>
            </a:r>
            <a:r>
              <a:rPr lang="ro-RO" noProof="0" dirty="0" smtClean="0"/>
              <a:t>Ex:</a:t>
            </a:r>
            <a:r>
              <a:rPr lang="en-GB" noProof="0" dirty="0" smtClean="0"/>
              <a:t> </a:t>
            </a:r>
            <a:r>
              <a:rPr lang="ro-RO" noProof="0" dirty="0" smtClean="0"/>
              <a:t>intrarea</a:t>
            </a:r>
            <a:r>
              <a:rPr lang="ro-RO" baseline="0" noProof="0" dirty="0" smtClean="0"/>
              <a:t> în noi relații de prietenie,</a:t>
            </a:r>
            <a:r>
              <a:rPr lang="en-GB" noProof="0" dirty="0" smtClean="0"/>
              <a:t> </a:t>
            </a:r>
            <a:r>
              <a:rPr lang="ro-RO" noProof="0" dirty="0" smtClean="0"/>
              <a:t>adoptarea unui stil vestimentar diferit, sau chiar exprimarea unor comportamente riscante</a:t>
            </a:r>
            <a:r>
              <a:rPr lang="en-GB" noProof="0" dirty="0" smtClean="0"/>
              <a:t>.</a:t>
            </a:r>
            <a:endParaRPr lang="en-GB" noProof="0" dirty="0"/>
          </a:p>
          <a:p>
            <a:endParaRPr lang="en-GB" noProof="0" dirty="0"/>
          </a:p>
          <a:p>
            <a:r>
              <a:rPr lang="ro-RO" noProof="0" dirty="0" smtClean="0"/>
              <a:t>Cîutarea identității</a:t>
            </a:r>
            <a:r>
              <a:rPr lang="ro-RO" baseline="0" noProof="0" dirty="0" smtClean="0"/>
              <a:t> se poate face prin muzică, vestimentație,</a:t>
            </a:r>
            <a:r>
              <a:rPr lang="en-GB" noProof="0" dirty="0" smtClean="0"/>
              <a:t> </a:t>
            </a:r>
            <a:r>
              <a:rPr lang="ro-RO" noProof="0" dirty="0" smtClean="0"/>
              <a:t>prietenii,</a:t>
            </a:r>
            <a:r>
              <a:rPr lang="en-GB" noProof="0" dirty="0" smtClean="0"/>
              <a:t> </a:t>
            </a:r>
            <a:r>
              <a:rPr lang="ro-RO" noProof="0" dirty="0" smtClean="0"/>
              <a:t>școală,</a:t>
            </a:r>
            <a:r>
              <a:rPr lang="en-GB" noProof="0" dirty="0" smtClean="0"/>
              <a:t> job</a:t>
            </a:r>
            <a:r>
              <a:rPr lang="ro-RO" noProof="0" dirty="0" smtClean="0"/>
              <a:t>-uri,</a:t>
            </a:r>
            <a:r>
              <a:rPr lang="ro-RO" baseline="0" noProof="0" dirty="0" smtClean="0"/>
              <a:t> </a:t>
            </a:r>
            <a:r>
              <a:rPr lang="en-GB" noProof="0" dirty="0" err="1" smtClean="0"/>
              <a:t>hobb</a:t>
            </a:r>
            <a:r>
              <a:rPr lang="ro-RO" noProof="0" dirty="0" smtClean="0"/>
              <a:t>y-uri</a:t>
            </a:r>
            <a:r>
              <a:rPr lang="ro-RO" baseline="0" noProof="0" dirty="0" smtClean="0"/>
              <a:t> și alte inițiative, </a:t>
            </a:r>
            <a:r>
              <a:rPr lang="en-GB" noProof="0" dirty="0" smtClean="0"/>
              <a:t>sport, </a:t>
            </a:r>
            <a:r>
              <a:rPr lang="en-GB" noProof="0" dirty="0" err="1" smtClean="0"/>
              <a:t>cultur</a:t>
            </a:r>
            <a:r>
              <a:rPr lang="ro-RO" noProof="0" dirty="0" smtClean="0"/>
              <a:t>ă</a:t>
            </a:r>
            <a:r>
              <a:rPr lang="en-GB" noProof="0" dirty="0" smtClean="0"/>
              <a:t>, norm</a:t>
            </a:r>
            <a:r>
              <a:rPr lang="ro-RO" noProof="0" dirty="0" smtClean="0"/>
              <a:t>e și valori</a:t>
            </a:r>
            <a:r>
              <a:rPr lang="en-GB" noProof="0" dirty="0" smtClean="0"/>
              <a:t>, </a:t>
            </a:r>
            <a:r>
              <a:rPr lang="ro-RO" noProof="0" dirty="0" smtClean="0"/>
              <a:t>credință spirituală, convingeri,</a:t>
            </a:r>
            <a:r>
              <a:rPr lang="en-GB" noProof="0" dirty="0" smtClean="0"/>
              <a:t> </a:t>
            </a:r>
            <a:r>
              <a:rPr lang="ro-RO" noProof="0" dirty="0" smtClean="0"/>
              <a:t>prin pasiuni și talente, mașini, tunsori</a:t>
            </a:r>
            <a:r>
              <a:rPr lang="ro-RO" baseline="0" noProof="0" dirty="0" smtClean="0"/>
              <a:t> și orice altceva i-ar putea interesa. Cel mai important aspect este că tinerii se înconjoară de prieteni în această perioadă</a:t>
            </a:r>
            <a:r>
              <a:rPr lang="en-GB" noProof="0" dirty="0" smtClean="0"/>
              <a:t>. </a:t>
            </a:r>
            <a:r>
              <a:rPr lang="ro-RO" noProof="0" dirty="0" smtClean="0"/>
              <a:t>Dacă pătrunzi</a:t>
            </a:r>
            <a:r>
              <a:rPr lang="ro-RO" baseline="0" noProof="0" dirty="0" smtClean="0"/>
              <a:t> </a:t>
            </a:r>
            <a:r>
              <a:rPr lang="ro-RO" noProof="0" dirty="0" smtClean="0"/>
              <a:t>într-un</a:t>
            </a:r>
            <a:r>
              <a:rPr lang="ro-RO" baseline="0" noProof="0" dirty="0" smtClean="0"/>
              <a:t> teritoriu nefamiliar</a:t>
            </a:r>
            <a:r>
              <a:rPr lang="en-GB" noProof="0" dirty="0" smtClean="0"/>
              <a:t>, </a:t>
            </a:r>
            <a:r>
              <a:rPr lang="ro-RO" noProof="0" dirty="0" smtClean="0"/>
              <a:t>te simți mult mai în siguranță având</a:t>
            </a:r>
            <a:r>
              <a:rPr lang="ro-RO" baseline="0" noProof="0" dirty="0" smtClean="0"/>
              <a:t> prieteni lângă tine.</a:t>
            </a:r>
            <a:r>
              <a:rPr lang="en-GB" noProof="0" dirty="0" smtClean="0"/>
              <a:t> </a:t>
            </a:r>
            <a:r>
              <a:rPr lang="ro-RO" noProof="0" dirty="0" smtClean="0"/>
              <a:t>Prietenii reprezintă adesea punctul de plecare</a:t>
            </a:r>
            <a:r>
              <a:rPr lang="ro-RO" baseline="0" noProof="0" dirty="0" smtClean="0"/>
              <a:t> pentru căutarea identității și consultarea constantă cu aceștia este esențială în explorarea a ceea ce ți se potrivește sau nu.</a:t>
            </a:r>
            <a:r>
              <a:rPr lang="en-GB" noProof="0" dirty="0" smtClean="0"/>
              <a:t> </a:t>
            </a:r>
            <a:r>
              <a:rPr lang="ro-RO" noProof="0" dirty="0" smtClean="0"/>
              <a:t>Prietenii sunt de obicei</a:t>
            </a:r>
            <a:r>
              <a:rPr lang="ro-RO" baseline="0" noProof="0" dirty="0" smtClean="0"/>
              <a:t> cam de aceeași vârstă, nivel de educație, origine etnică și socială</a:t>
            </a:r>
            <a:r>
              <a:rPr lang="en-GB" noProof="0" dirty="0" smtClean="0"/>
              <a:t>. </a:t>
            </a:r>
            <a:r>
              <a:rPr lang="ro-RO" noProof="0" dirty="0" smtClean="0"/>
              <a:t>Te simți atras de oameni care se aseamănă</a:t>
            </a:r>
            <a:r>
              <a:rPr lang="ro-RO" baseline="0" noProof="0" dirty="0" smtClean="0"/>
              <a:t> cu tine</a:t>
            </a:r>
            <a:r>
              <a:rPr lang="en-GB" noProof="0" dirty="0" smtClean="0"/>
              <a:t>.</a:t>
            </a:r>
            <a:r>
              <a:rPr lang="en-GB" noProof="0" dirty="0"/>
              <a:t> </a:t>
            </a:r>
          </a:p>
          <a:p>
            <a:endParaRPr lang="en-GB" noProof="0" dirty="0"/>
          </a:p>
          <a:p>
            <a:r>
              <a:rPr lang="en-GB" noProof="0" dirty="0"/>
              <a:t> </a:t>
            </a:r>
          </a:p>
          <a:p>
            <a:pPr defTabSz="945307">
              <a:defRPr/>
            </a:pPr>
            <a:r>
              <a:rPr lang="ro-RO" noProof="0" dirty="0" smtClean="0"/>
              <a:t>Individul foloseste narațiuni pentru a da un sens lumii</a:t>
            </a:r>
            <a:r>
              <a:rPr lang="en-GB" noProof="0" dirty="0" smtClean="0"/>
              <a:t>. </a:t>
            </a:r>
            <a:r>
              <a:rPr lang="ro-RO" noProof="0" dirty="0" smtClean="0"/>
              <a:t>Procesul de dezvoltare</a:t>
            </a:r>
            <a:r>
              <a:rPr lang="ro-RO" baseline="0" noProof="0" dirty="0" smtClean="0"/>
              <a:t> a personalității reprezintă legătura dintre sine și societate</a:t>
            </a:r>
            <a:r>
              <a:rPr lang="en-GB" dirty="0" smtClean="0"/>
              <a:t>. </a:t>
            </a:r>
            <a:endParaRPr lang="en-GB" noProof="0" dirty="0"/>
          </a:p>
          <a:p>
            <a:pPr defTabSz="945307">
              <a:defRPr/>
            </a:pPr>
            <a:endParaRPr lang="en-GB" noProof="0" dirty="0"/>
          </a:p>
          <a:p>
            <a:pPr defTabSz="945307">
              <a:defRPr/>
            </a:pPr>
            <a:r>
              <a:rPr lang="ro-RO" noProof="0" dirty="0" smtClean="0"/>
              <a:t>Narațiunile de care sutn atrași se pot schimba</a:t>
            </a:r>
            <a:r>
              <a:rPr lang="ro-RO" baseline="0" noProof="0" dirty="0" smtClean="0"/>
              <a:t> de-alungul timpului</a:t>
            </a:r>
            <a:r>
              <a:rPr lang="en-GB" noProof="0" dirty="0" smtClean="0"/>
              <a:t>.</a:t>
            </a:r>
            <a:endParaRPr lang="en-GB" noProof="0" dirty="0"/>
          </a:p>
          <a:p>
            <a:pPr defTabSz="945307">
              <a:defRPr/>
            </a:pPr>
            <a:r>
              <a:rPr lang="ro-RO" noProof="0" dirty="0" smtClean="0"/>
              <a:t>Nu există identitate fără o poveste</a:t>
            </a:r>
            <a:r>
              <a:rPr lang="en-GB" noProof="0" dirty="0" smtClean="0"/>
              <a:t>. </a:t>
            </a:r>
            <a:r>
              <a:rPr lang="ro-RO" noProof="0" dirty="0" smtClean="0"/>
              <a:t>Avem nevoie</a:t>
            </a:r>
            <a:r>
              <a:rPr lang="ro-RO" baseline="0" noProof="0" dirty="0" smtClean="0"/>
              <a:t> de limbaj pentru a ne contura identitatea și suntem influențați de poveștiile în care credem. </a:t>
            </a:r>
            <a:endParaRPr lang="en-GB" noProof="0"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3465684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0" u="none" strike="noStrike" baseline="0" dirty="0" smtClean="0">
                <a:latin typeface="Verdana" panose="020B0604030504040204" pitchFamily="34" charset="0"/>
              </a:rPr>
              <a:t>Recomandări / </a:t>
            </a:r>
            <a:r>
              <a:rPr lang="en-GB" sz="1800" b="1" i="0" u="none" strike="noStrike" baseline="0" dirty="0" smtClean="0">
                <a:latin typeface="Verdana" panose="020B0604030504040204" pitchFamily="34" charset="0"/>
              </a:rPr>
              <a:t>sheet </a:t>
            </a:r>
            <a:r>
              <a:rPr lang="en-GB" sz="1800" b="1" i="0" u="none" strike="noStrike" baseline="0" dirty="0">
                <a:latin typeface="Verdana" panose="020B0604030504040204" pitchFamily="34" charset="0"/>
              </a:rPr>
              <a:t>18</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Ce este o narațiune din punct de vedere sociologic</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și psihologic</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Prin narațiune înțelegem poveștile lungi sau scurte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cu care creștem și pe care le auzim în mediul nostru</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Aceste  povești conțin adesea instrucțiuni implicite despre cum să ne comportăm într-un anume context</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Într-un sens neutru,</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un ghid orientativ pentru</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cînd faci bine în comunitatea în care crești și te dezvolți.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Variind de la metanarațiuni culturale la povești de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viață personale</a:t>
            </a:r>
            <a:r>
              <a:rPr lang="en-GB" sz="1800" baseline="0" dirty="0" smtClean="0">
                <a:effectLst/>
                <a:latin typeface="Calibri" panose="020F0502020204030204" pitchFamily="34" charset="0"/>
                <a:ea typeface="Calibri" panose="020F0502020204030204" pitchFamily="34" charset="0"/>
                <a:cs typeface="Times New Roman" panose="02020603050405020304" pitchFamily="18" charset="0"/>
              </a:rPr>
              <a:t>; hr</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ănite de proverbe, zicători, imagini,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feedback</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reguli explicite și implicite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Este un mod prin</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care indivizii și grupurile ajung să confere semnificație evenimentelor și acțiunilor pe care le trăiesc.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slide aveți exemplul narațiunilor istorice construite de israelieni și palestinieni. Acestea pot fi abordate ca metanarațiuni ale identității naționale Două perspective, două cadre conceptuale de referință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două semnificații distincte ale istoriei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t>Exemple alternative</a:t>
            </a:r>
            <a:r>
              <a:rPr lang="en-GB" sz="1800" dirty="0" smtClean="0"/>
              <a:t>: </a:t>
            </a:r>
            <a:r>
              <a:rPr lang="en-GB" sz="1800" dirty="0"/>
              <a:t>Make America great again vs Black Lives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pentru mai multe informații relevante de contextualizare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a:t>Narrative and the Cultural Psychology of Identity </a:t>
            </a:r>
            <a:r>
              <a:rPr lang="en-GB" sz="2800" dirty="0"/>
              <a:t>Phillip L. Hammack University of California, Santa Cruz, 2008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@trainer</a:t>
            </a:r>
          </a:p>
          <a:p>
            <a:pPr>
              <a:lnSpc>
                <a:spcPct val="115000"/>
              </a:lnSpc>
              <a:spcAft>
                <a:spcPts val="600"/>
              </a:spcAft>
            </a:pPr>
            <a:r>
              <a:rPr lang="ro-RO" sz="2800" dirty="0" smtClean="0"/>
              <a:t>Pentru mulți oameni, narațiunile</a:t>
            </a:r>
            <a:r>
              <a:rPr lang="ro-RO" sz="2800" baseline="0" dirty="0" smtClean="0"/>
              <a:t> reprezintă un concept complex</a:t>
            </a:r>
            <a:r>
              <a:rPr lang="en-GB" sz="2800" dirty="0" smtClean="0"/>
              <a:t>. </a:t>
            </a:r>
            <a:r>
              <a:rPr lang="ro-RO" sz="2800" dirty="0" smtClean="0"/>
              <a:t>La finalul explicației </a:t>
            </a:r>
            <a:r>
              <a:rPr lang="en-GB" sz="2800" dirty="0" smtClean="0"/>
              <a:t>(slide</a:t>
            </a:r>
            <a:r>
              <a:rPr lang="ro-RO" sz="2800" dirty="0" smtClean="0"/>
              <a:t>-urile</a:t>
            </a:r>
            <a:r>
              <a:rPr lang="en-GB" sz="2800" dirty="0" smtClean="0"/>
              <a:t> </a:t>
            </a:r>
            <a:r>
              <a:rPr lang="en-GB" sz="2800" dirty="0"/>
              <a:t>18-25) </a:t>
            </a:r>
            <a:r>
              <a:rPr lang="ro-RO" sz="2800" dirty="0" smtClean="0"/>
              <a:t>lecția de bază ar trebui să fie</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ro-RO"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Identitatea se</a:t>
            </a:r>
            <a:r>
              <a:rPr lang="ro-RO"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formează prin povești</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Acelea pe care ni le spunem nouă înșine și acelea pe care le spunem altora pentru a</a:t>
            </a:r>
            <a:r>
              <a:rPr lang="ro-RO"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ne motiva alegerile,</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reacțiile</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trecutul</a:t>
            </a:r>
            <a:r>
              <a:rPr lang="ro-RO"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prezentul și viitorul</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ro-RO"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Identitățile colective se formează tot prin povești</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ro-RO"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 există identități fize, identitatea, ca orice altă caracteristică a personalității</a:t>
            </a:r>
            <a:r>
              <a:rPr lang="ro-RO"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umane parcurgând un proces constat de schimbare</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ro-RO"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Unul dintre principiile terapeutice</a:t>
            </a:r>
            <a:r>
              <a:rPr lang="ro-RO" sz="1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bază în terapia narativă este că găsim semnificație și vindecare prin povestirea poveștilor</a:t>
            </a:r>
            <a:r>
              <a:rPr lang="en-GB"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(Courtney, 2017)</a:t>
            </a:r>
          </a:p>
          <a:p>
            <a:pPr marL="342900" lvl="0" indent="-342900" algn="just">
              <a:lnSpc>
                <a:spcPct val="115000"/>
              </a:lnSpc>
              <a:spcAft>
                <a:spcPts val="600"/>
              </a:spcAft>
              <a:buFont typeface="Symbol" panose="05050102010706020507" pitchFamily="18" charset="2"/>
              <a:buChar char=""/>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600"/>
              </a:spcAft>
              <a:buFont typeface="Symbol" panose="05050102010706020507" pitchFamily="18" charset="2"/>
              <a:buNone/>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Poveștile formează</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adesea baza relațiilor de putere.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Narațiunile dominante sunt menite să permită unui anumit grup să ăși mențină o poziție dominantă în comunitate sau societate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Narațiunile marginale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ajută la menținerea altor grupuri în poziții subordonate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Utilizarea acestor narațiuni depinde de contextul și de sistemul pe care noi ca societăți îl menținem împreună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2346987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0" u="none" strike="noStrike" baseline="0" dirty="0" smtClean="0">
                <a:latin typeface="Verdana" panose="020B0604030504040204" pitchFamily="34" charset="0"/>
              </a:rPr>
              <a:t>Recomandări / </a:t>
            </a:r>
            <a:r>
              <a:rPr lang="en-GB" sz="1800" b="1" i="0" u="none" strike="noStrike" baseline="0" dirty="0" smtClean="0">
                <a:latin typeface="Verdana" panose="020B0604030504040204" pitchFamily="34" charset="0"/>
              </a:rPr>
              <a:t>sheet </a:t>
            </a:r>
            <a:r>
              <a:rPr lang="en-GB" sz="1800" b="1" i="0" u="none" strike="noStrike" baseline="0" dirty="0">
                <a:latin typeface="Verdana" panose="020B0604030504040204" pitchFamily="34" charset="0"/>
              </a:rPr>
              <a:t>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Toate aceste povești concură</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la crearea identității sau identităților noastre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pentru că</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avem mai multe identități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atât la nivel intern, cât și la nivel extern</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Intern, avem identitățile personale,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felul în care ne percepem</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pe noi inșine,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poveștile pe care le păstrăm</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Identitățile pe care ceilalți le proiectează asupra noastră formează</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setul de identități externe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poveștile lor despre noi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atât ca indivizi,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cât și ca parte a comunității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Unele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dintre aceste povești se întrepătrund, altele rămân distincte.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@trainer: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Informații de context ce vor fi explicate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participanților pentru a înțelege mai bine semnificația legăturii identitate – narațiune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Valoarea</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narațiunilor a fost recunoscută în de ex</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socio</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logie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 psihologie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antropologie și studii culturale etc.unde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acestea sutn văzute ca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o</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strategie de bază în formarea și restructurarea identității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În cuvinte simple,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smtClean="0">
                <a:effectLst/>
                <a:latin typeface="Calibri" panose="020F0502020204030204" pitchFamily="34" charset="0"/>
                <a:ea typeface="Calibri" panose="020F0502020204030204" pitchFamily="34" charset="0"/>
                <a:cs typeface="Times New Roman" panose="02020603050405020304" pitchFamily="18" charset="0"/>
              </a:rPr>
              <a:t>identit</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atea</a:t>
            </a:r>
            <a:r>
              <a:rPr lang="ro-RO" sz="1800" b="1" baseline="0" dirty="0" smtClean="0">
                <a:effectLst/>
                <a:latin typeface="Calibri" panose="020F0502020204030204" pitchFamily="34" charset="0"/>
                <a:ea typeface="Calibri" panose="020F0502020204030204" pitchFamily="34" charset="0"/>
                <a:cs typeface="Times New Roman" panose="02020603050405020304" pitchFamily="18" charset="0"/>
              </a:rPr>
              <a:t> se formează prin narațiuni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Acelea pe care ni le spunem unii altora și acelea pe care ni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le spunem nouă înșine pentru a ne explica și motiva alegerile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reacțiile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etc. Narațiunea personală a unui individ este construită și reconstruită  de-alungul vieții și integrată prin interacțiune și practica socială</a:t>
            </a:r>
            <a:r>
              <a:rPr lang="en-GB" sz="2800" dirty="0" smtClean="0"/>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Indivizii sunt</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în același timp conținători ai unor identități pe care alți oamnei le construiesc despre ei și prin povești, dar și diseminatori de identități pe care le proiectează în lume prin propriile povești.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Relația între o metanarațiune și o narațiune personală oferă acces direct la procesul de producție socială</a:t>
            </a:r>
            <a:r>
              <a:rPr lang="ro-RO" baseline="0" dirty="0" smtClean="0"/>
              <a:t> și schimbare</a:t>
            </a:r>
            <a:r>
              <a:rPr lang="en-GB" dirty="0" smtClean="0"/>
              <a:t>. </a:t>
            </a:r>
            <a:r>
              <a:rPr lang="ro-RO" dirty="0" smtClean="0"/>
              <a:t>Conceptul de metanarațiune </a:t>
            </a:r>
            <a:r>
              <a:rPr lang="en-GB" dirty="0" smtClean="0"/>
              <a:t>(</a:t>
            </a:r>
            <a:r>
              <a:rPr lang="en-GB" dirty="0"/>
              <a:t>see Bamberg, 2004; Thorne, 2004; Thorne &amp; McLean, 2003) </a:t>
            </a:r>
            <a:r>
              <a:rPr lang="ro-RO" dirty="0" smtClean="0"/>
              <a:t>este corelat</a:t>
            </a:r>
            <a:r>
              <a:rPr lang="ro-RO" baseline="0" dirty="0" smtClean="0"/>
              <a:t> cu noțiunea de</a:t>
            </a:r>
            <a:r>
              <a:rPr lang="en-GB" dirty="0" smtClean="0"/>
              <a:t> “</a:t>
            </a:r>
            <a:r>
              <a:rPr lang="ro-RO" dirty="0" smtClean="0"/>
              <a:t>discurs dominant</a:t>
            </a:r>
            <a:r>
              <a:rPr lang="en-GB" dirty="0" smtClean="0"/>
              <a:t>” </a:t>
            </a:r>
            <a:r>
              <a:rPr lang="ro-RO" dirty="0" smtClean="0"/>
              <a:t>Ca indivizi,</a:t>
            </a:r>
            <a:r>
              <a:rPr lang="ro-RO" baseline="0" dirty="0" smtClean="0"/>
              <a:t> începem să contruim narațiuni personale de identitate care să ne ancoreze în contextul social și cognitiv prin care ne dezvoltăm.</a:t>
            </a:r>
            <a:endParaRPr lang="nl-NL" dirty="0"/>
          </a:p>
          <a:p>
            <a:r>
              <a:rPr lang="ro-RO" dirty="0" smtClean="0"/>
              <a:t>Tinerii ăși definesc și redefinesc identitatea în relație</a:t>
            </a:r>
            <a:r>
              <a:rPr lang="ro-RO" baseline="0" dirty="0" smtClean="0"/>
              <a:t> cu ceilalți</a:t>
            </a:r>
            <a:r>
              <a:rPr lang="en-GB" dirty="0" smtClean="0"/>
              <a:t>. </a:t>
            </a:r>
            <a:r>
              <a:rPr lang="ro-RO" dirty="0" smtClean="0"/>
              <a:t>Mediul cutlural este de aceea foarte important</a:t>
            </a:r>
            <a:r>
              <a:rPr lang="en-GB" dirty="0" smtClean="0"/>
              <a:t>. </a:t>
            </a:r>
            <a:r>
              <a:rPr lang="ro-RO" dirty="0" smtClean="0"/>
              <a:t>Aici au loc interacțiunile sociale identitățile sunt</a:t>
            </a:r>
            <a:r>
              <a:rPr lang="ro-RO" baseline="0" dirty="0" smtClean="0"/>
              <a:t> definite</a:t>
            </a:r>
            <a:r>
              <a:rPr lang="en-GB" dirty="0" smtClean="0"/>
              <a:t>. </a:t>
            </a:r>
            <a:r>
              <a:rPr lang="ro-RO" dirty="0" smtClean="0"/>
              <a:t>Din copilărie,</a:t>
            </a:r>
            <a:r>
              <a:rPr lang="en-GB" dirty="0" smtClean="0"/>
              <a:t> </a:t>
            </a:r>
            <a:r>
              <a:rPr lang="ro-RO" dirty="0" smtClean="0"/>
              <a:t>indivizii învață reguli, norme, valori și comportamente</a:t>
            </a:r>
            <a:r>
              <a:rPr lang="ro-RO" baseline="0" dirty="0" smtClean="0"/>
              <a:t> care sunt împărtășite în cultura în care se dezvoltă. Învață poziționarea socială a numitor subgrupuri și regulile de conduită</a:t>
            </a:r>
            <a:r>
              <a:rPr lang="en-GB" dirty="0" smtClean="0"/>
              <a:t>. </a:t>
            </a:r>
            <a:r>
              <a:rPr lang="ro-RO" dirty="0" smtClean="0"/>
              <a:t>Aceste clasificări sociale devin </a:t>
            </a:r>
            <a:r>
              <a:rPr lang="en-GB" dirty="0" smtClean="0"/>
              <a:t>'normal</a:t>
            </a:r>
            <a:r>
              <a:rPr lang="ro-RO" dirty="0" smtClean="0"/>
              <a:t>e</a:t>
            </a:r>
            <a:r>
              <a:rPr lang="en-GB" dirty="0" smtClean="0"/>
              <a:t>' </a:t>
            </a:r>
            <a:r>
              <a:rPr lang="ro-RO" dirty="0" smtClean="0"/>
              <a:t>pentru tineri și</a:t>
            </a:r>
            <a:r>
              <a:rPr lang="ro-RO" baseline="0" dirty="0" smtClean="0"/>
              <a:t> oferă </a:t>
            </a:r>
            <a:r>
              <a:rPr lang="en-GB" dirty="0" smtClean="0"/>
              <a:t>‘</a:t>
            </a:r>
            <a:r>
              <a:rPr lang="ro-RO" dirty="0" smtClean="0"/>
              <a:t>un set de căi auto-revelatoare de a gândi,</a:t>
            </a:r>
            <a:r>
              <a:rPr lang="en-GB" dirty="0" smtClean="0"/>
              <a:t> </a:t>
            </a:r>
            <a:r>
              <a:rPr lang="ro-RO" dirty="0" smtClean="0"/>
              <a:t>simți și acționa</a:t>
            </a:r>
            <a:r>
              <a:rPr lang="en-GB" dirty="0" smtClean="0"/>
              <a:t>. </a:t>
            </a:r>
            <a:r>
              <a:rPr lang="en-GB" dirty="0"/>
              <a:t>" </a:t>
            </a:r>
            <a:r>
              <a:rPr lang="ro-RO" dirty="0" smtClean="0"/>
              <a:t>Clasificările și interpetările nu</a:t>
            </a:r>
            <a:r>
              <a:rPr lang="ro-RO" baseline="0" dirty="0" smtClean="0"/>
              <a:t> sunt statice</a:t>
            </a:r>
            <a:r>
              <a:rPr lang="en-GB" dirty="0" smtClean="0"/>
              <a:t>. </a:t>
            </a:r>
            <a:r>
              <a:rPr lang="ro-RO" dirty="0" smtClean="0"/>
              <a:t>Acestea diferă de la cultură la cultură și se pot schimba în timp</a:t>
            </a:r>
            <a:r>
              <a:rPr lang="en-GB" dirty="0" smtClean="0"/>
              <a:t>time. </a:t>
            </a:r>
            <a:endParaRPr lang="en-GB" dirty="0"/>
          </a:p>
          <a:p>
            <a:endParaRPr lang="en-GB" dirty="0"/>
          </a:p>
          <a:p>
            <a:r>
              <a:rPr lang="en-GB" dirty="0" err="1"/>
              <a:t>Kósa</a:t>
            </a:r>
            <a:r>
              <a:rPr lang="en-GB" dirty="0"/>
              <a:t>, E. (2005). ‘Mass media and identity development in adolescence’. In </a:t>
            </a:r>
            <a:r>
              <a:rPr lang="en-GB" dirty="0" err="1"/>
              <a:t>Fülöp</a:t>
            </a:r>
            <a:r>
              <a:rPr lang="en-GB" dirty="0"/>
              <a:t>, M. </a:t>
            </a:r>
            <a:r>
              <a:rPr lang="en-GB" dirty="0" err="1"/>
              <a:t>en</a:t>
            </a:r>
            <a:r>
              <a:rPr lang="en-GB" dirty="0"/>
              <a:t> Ross, A. (red)., Growing up in Europe today. Developing identities among adolescents. Stoke on Trent/ Sterling: Trentham Books, p. 121- 137. </a:t>
            </a: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18</a:t>
            </a:fld>
            <a:endParaRPr lang="en-US"/>
          </a:p>
        </p:txBody>
      </p:sp>
    </p:spTree>
    <p:extLst>
      <p:ext uri="{BB962C8B-B14F-4D97-AF65-F5344CB8AC3E}">
        <p14:creationId xmlns:p14="http://schemas.microsoft.com/office/powerpoint/2010/main" val="124941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2</a:t>
            </a:r>
          </a:p>
          <a:p>
            <a:endParaRPr lang="en-GB" b="1" noProof="0" dirty="0" smtClean="0"/>
          </a:p>
          <a:p>
            <a:r>
              <a:rPr lang="en-GB" b="1" noProof="0" dirty="0" smtClean="0"/>
              <a:t>@trainer</a:t>
            </a:r>
            <a:endParaRPr lang="en-GB" b="0" noProof="0" dirty="0" smtClean="0"/>
          </a:p>
          <a:p>
            <a:r>
              <a:rPr lang="ro-RO" b="0" noProof="0" dirty="0" smtClean="0"/>
              <a:t>Începeți</a:t>
            </a:r>
            <a:r>
              <a:rPr lang="ro-RO" b="0" baseline="0" noProof="0" dirty="0" smtClean="0"/>
              <a:t> cu o recapitulare a ceea ce s-a discutat in ziua anterioară. Alocați un timp rezonabil acestei sarcini pentru că eav stimula memoria și v aactiva motivația participanților oferindu-le o bază solidă</a:t>
            </a:r>
            <a:r>
              <a:rPr lang="en-GB" noProof="0" dirty="0" smtClean="0"/>
              <a:t>.</a:t>
            </a:r>
            <a:endParaRPr lang="nl-NL" noProof="0" dirty="0" smtClean="0"/>
          </a:p>
          <a:p>
            <a:r>
              <a:rPr lang="ro-RO" noProof="0" dirty="0" smtClean="0"/>
              <a:t>Puteți rula imaginile</a:t>
            </a:r>
            <a:r>
              <a:rPr lang="ro-RO" baseline="0" noProof="0" dirty="0" smtClean="0"/>
              <a:t> pe slide pentru a facilita reactivarea meoriei</a:t>
            </a:r>
            <a:r>
              <a:rPr lang="en-GB" noProof="0" dirty="0" smtClean="0"/>
              <a:t>, </a:t>
            </a:r>
            <a:r>
              <a:rPr lang="ro-RO" noProof="0" dirty="0" smtClean="0"/>
              <a:t>dar e mai bine sa îi lăsți pe particpianți</a:t>
            </a:r>
            <a:r>
              <a:rPr lang="ro-RO" baseline="0" noProof="0" dirty="0" smtClean="0"/>
              <a:t> să detalieze conținutul.</a:t>
            </a:r>
            <a:endParaRPr lang="en-GB" noProof="0" dirty="0" smtClean="0"/>
          </a:p>
          <a:p>
            <a:endParaRPr lang="en-GB" noProof="0" dirty="0" smtClean="0"/>
          </a:p>
          <a:p>
            <a:r>
              <a:rPr lang="en-GB" noProof="0" dirty="0" smtClean="0"/>
              <a:t>(NB</a:t>
            </a:r>
            <a:r>
              <a:rPr lang="ro-RO" noProof="0" dirty="0" smtClean="0"/>
              <a:t> acest slide poate părea</a:t>
            </a:r>
            <a:r>
              <a:rPr lang="ro-RO" baseline="0" noProof="0" dirty="0" smtClean="0"/>
              <a:t> haotic, dar in play mode va avea o ordine bine delimitată. </a:t>
            </a:r>
            <a:r>
              <a:rPr lang="en-GB" noProof="0" dirty="0" smtClean="0"/>
              <a:t>)</a:t>
            </a:r>
          </a:p>
          <a:p>
            <a:endParaRPr lang="en-GB" noProof="0" dirty="0" smtClean="0"/>
          </a:p>
          <a:p>
            <a:r>
              <a:rPr lang="ro-RO" noProof="0" dirty="0" smtClean="0"/>
              <a:t>Ce am discutat data trecută</a:t>
            </a:r>
            <a:r>
              <a:rPr lang="en-GB" noProof="0" dirty="0" smtClean="0"/>
              <a:t>? </a:t>
            </a:r>
            <a:r>
              <a:rPr lang="ro-RO" noProof="0" dirty="0" smtClean="0"/>
              <a:t>Ce vă amintiți</a:t>
            </a:r>
            <a:r>
              <a:rPr lang="en-GB" noProof="0" dirty="0" smtClean="0"/>
              <a:t>?</a:t>
            </a:r>
          </a:p>
          <a:p>
            <a:endParaRPr lang="en-GB"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err="1" smtClean="0"/>
              <a:t>Introduc</a:t>
            </a:r>
            <a:r>
              <a:rPr lang="ro-RO" noProof="0" dirty="0" smtClean="0"/>
              <a:t>ere</a:t>
            </a:r>
            <a:r>
              <a:rPr lang="ro-RO" baseline="0" noProof="0" dirty="0" smtClean="0"/>
              <a:t> </a:t>
            </a:r>
            <a:endParaRPr lang="en-GB"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 </a:t>
            </a:r>
            <a:r>
              <a:rPr lang="ro-RO" noProof="0" dirty="0" smtClean="0"/>
              <a:t>7</a:t>
            </a:r>
            <a:r>
              <a:rPr lang="ro-RO" baseline="0" noProof="0" dirty="0" smtClean="0"/>
              <a:t> ateliere </a:t>
            </a:r>
            <a:r>
              <a:rPr lang="en-GB" noProof="0" dirty="0" smtClean="0"/>
              <a:t>(coaching </a:t>
            </a:r>
            <a:r>
              <a:rPr lang="ro-RO" noProof="0" dirty="0" smtClean="0"/>
              <a:t>și </a:t>
            </a:r>
            <a:r>
              <a:rPr lang="en-GB" noProof="0" dirty="0" smtClean="0"/>
              <a:t>parenting, </a:t>
            </a:r>
            <a:r>
              <a:rPr lang="ro-RO" noProof="0" dirty="0" smtClean="0"/>
              <a:t>gândire</a:t>
            </a:r>
            <a:r>
              <a:rPr lang="ro-RO" baseline="0" noProof="0" dirty="0" smtClean="0"/>
              <a:t> critică,</a:t>
            </a:r>
            <a:r>
              <a:rPr lang="en-GB" noProof="0" dirty="0" smtClean="0"/>
              <a:t> </a:t>
            </a:r>
            <a:r>
              <a:rPr lang="ro-RO" noProof="0" dirty="0" smtClean="0"/>
              <a:t>gestionarea furiei,</a:t>
            </a:r>
            <a:r>
              <a:rPr lang="en-GB" noProof="0" dirty="0" smtClean="0"/>
              <a:t> </a:t>
            </a:r>
            <a:r>
              <a:rPr lang="ro-RO" noProof="0" dirty="0" smtClean="0"/>
              <a:t>narațiuni, gestionarea conflictelor</a:t>
            </a:r>
            <a:r>
              <a:rPr lang="en-GB" noProof="0" dirty="0" smtClean="0"/>
              <a:t>, </a:t>
            </a:r>
            <a:r>
              <a:rPr lang="ro-RO" noProof="0" dirty="0" smtClean="0"/>
              <a:t>simulare și dezbatere</a:t>
            </a:r>
            <a:r>
              <a:rPr lang="en-GB" sz="1200" dirty="0" smtClean="0"/>
              <a:t>, </a:t>
            </a:r>
            <a:r>
              <a:rPr lang="ro-RO" sz="1200" dirty="0" smtClean="0"/>
              <a:t>răspunsul proporțional al statului</a:t>
            </a:r>
            <a:r>
              <a:rPr lang="en-GB"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 </a:t>
            </a:r>
            <a:r>
              <a:rPr lang="ro-RO" noProof="0" dirty="0" smtClean="0"/>
              <a:t>structura atelierelor </a:t>
            </a:r>
            <a:r>
              <a:rPr lang="en-GB" noProof="0" dirty="0" smtClean="0"/>
              <a:t>(</a:t>
            </a:r>
            <a:r>
              <a:rPr lang="ro-RO" noProof="0" dirty="0" smtClean="0"/>
              <a:t>radicalizarea</a:t>
            </a:r>
            <a:r>
              <a:rPr lang="ro-RO" baseline="0" noProof="0" dirty="0" smtClean="0"/>
              <a:t>- concept general,</a:t>
            </a:r>
            <a:r>
              <a:rPr lang="en-GB" sz="1200" b="0" i="0" u="none" strike="noStrike" baseline="0" dirty="0" smtClean="0">
                <a:solidFill>
                  <a:srgbClr val="000000"/>
                </a:solidFill>
                <a:latin typeface="Verdana" panose="020B0604030504040204" pitchFamily="34" charset="0"/>
              </a:rPr>
              <a:t> </a:t>
            </a:r>
            <a:r>
              <a:rPr lang="ro-RO" sz="1200" b="0" i="0" u="none" strike="noStrike" baseline="0" dirty="0" smtClean="0">
                <a:solidFill>
                  <a:srgbClr val="000000"/>
                </a:solidFill>
                <a:latin typeface="Verdana" panose="020B0604030504040204" pitchFamily="34" charset="0"/>
              </a:rPr>
              <a:t>relația dintre radicalizare și tema fiecărui atelier</a:t>
            </a:r>
            <a:r>
              <a:rPr lang="en-GB" sz="1200" b="0" i="0" u="none" strike="noStrike" baseline="0" dirty="0" smtClean="0">
                <a:solidFill>
                  <a:srgbClr val="000000"/>
                </a:solidFill>
                <a:latin typeface="Verdana" panose="020B0604030504040204" pitchFamily="34" charset="0"/>
              </a:rPr>
              <a:t>, </a:t>
            </a:r>
            <a:r>
              <a:rPr lang="ro-RO" sz="1200" b="0" i="0" u="none" strike="noStrike" baseline="0" dirty="0" smtClean="0">
                <a:solidFill>
                  <a:srgbClr val="000000"/>
                </a:solidFill>
                <a:latin typeface="Verdana" panose="020B0604030504040204" pitchFamily="34" charset="0"/>
              </a:rPr>
              <a:t>detalii despre fiecare temă în parte</a:t>
            </a:r>
            <a:r>
              <a:rPr lang="en-GB" sz="1200" b="0" i="0" u="none" strike="noStrike" baseline="0" dirty="0" smtClean="0">
                <a:solidFill>
                  <a:srgbClr val="000000"/>
                </a:solidFill>
                <a:latin typeface="Verdana" panose="020B0604030504040204" pitchFamily="34" charset="0"/>
              </a:rPr>
              <a:t>, </a:t>
            </a:r>
            <a:r>
              <a:rPr lang="ro-RO" sz="1200" b="0" i="0" u="none" strike="noStrike" baseline="0" dirty="0" smtClean="0">
                <a:solidFill>
                  <a:srgbClr val="000000"/>
                </a:solidFill>
                <a:latin typeface="Verdana" panose="020B0604030504040204" pitchFamily="34" charset="0"/>
              </a:rPr>
              <a:t>exerciții</a:t>
            </a:r>
            <a:r>
              <a:rPr lang="en-GB" sz="1200" b="0" i="0" u="none" strike="noStrike" baseline="0" dirty="0" smtClean="0">
                <a:solidFill>
                  <a:srgbClr val="000000"/>
                </a:solidFill>
                <a:latin typeface="Verdana" panose="020B0604030504040204" pitchFamily="34" charset="0"/>
              </a:rPr>
              <a:t>)</a:t>
            </a:r>
            <a:endParaRPr lang="en-GB" noProof="0" dirty="0" smtClean="0"/>
          </a:p>
          <a:p>
            <a:endParaRPr lang="en-GB" noProof="0" dirty="0" smtClean="0"/>
          </a:p>
          <a:p>
            <a:r>
              <a:rPr lang="en-GB" noProof="0" dirty="0" err="1" smtClean="0"/>
              <a:t>Radicali</a:t>
            </a:r>
            <a:r>
              <a:rPr lang="ro-RO" noProof="0" dirty="0" smtClean="0"/>
              <a:t>zare</a:t>
            </a:r>
            <a:r>
              <a:rPr lang="en-GB" noProof="0" dirty="0" smtClean="0"/>
              <a:t> </a:t>
            </a:r>
          </a:p>
          <a:p>
            <a:r>
              <a:rPr lang="en-GB" noProof="0" dirty="0" smtClean="0"/>
              <a:t>– </a:t>
            </a:r>
            <a:r>
              <a:rPr lang="en-GB" noProof="0" dirty="0" err="1" smtClean="0"/>
              <a:t>defin</a:t>
            </a:r>
            <a:r>
              <a:rPr lang="ro-RO" noProof="0" dirty="0" smtClean="0"/>
              <a:t>iție</a:t>
            </a:r>
            <a:r>
              <a:rPr lang="ro-RO" baseline="0" noProof="0" dirty="0" smtClean="0"/>
              <a:t> </a:t>
            </a:r>
            <a:endParaRPr lang="en-GB" noProof="0" dirty="0" smtClean="0"/>
          </a:p>
          <a:p>
            <a:r>
              <a:rPr lang="en-GB" noProof="0" dirty="0" smtClean="0"/>
              <a:t>–model</a:t>
            </a:r>
            <a:r>
              <a:rPr lang="ro-RO" noProof="0" dirty="0" smtClean="0"/>
              <a:t>ul factorilor declanșatori </a:t>
            </a:r>
            <a:endParaRPr lang="en-GB" noProof="0" dirty="0" smtClean="0"/>
          </a:p>
          <a:p>
            <a:r>
              <a:rPr lang="en-GB" noProof="0" dirty="0" smtClean="0"/>
              <a:t>– </a:t>
            </a:r>
            <a:r>
              <a:rPr lang="ro-RO" noProof="0" dirty="0" smtClean="0"/>
              <a:t>diferite ideologii</a:t>
            </a:r>
            <a:r>
              <a:rPr lang="en-GB" noProof="0" dirty="0" smtClean="0"/>
              <a:t>: </a:t>
            </a:r>
            <a:r>
              <a:rPr lang="ro-RO" noProof="0" dirty="0" smtClean="0"/>
              <a:t>motivate</a:t>
            </a:r>
            <a:r>
              <a:rPr lang="ro-RO" baseline="0" noProof="0" dirty="0" smtClean="0"/>
              <a:t> religios,</a:t>
            </a:r>
            <a:r>
              <a:rPr lang="en-US" baseline="0" dirty="0" smtClean="0"/>
              <a:t> </a:t>
            </a:r>
            <a:r>
              <a:rPr lang="ro-RO" baseline="0" dirty="0" smtClean="0"/>
              <a:t>de extremă dreapta, extremă stânga, de sursă unică,</a:t>
            </a:r>
            <a:r>
              <a:rPr lang="en-US" baseline="0" dirty="0" smtClean="0"/>
              <a:t> </a:t>
            </a:r>
            <a:r>
              <a:rPr lang="ro-RO" baseline="0" dirty="0" smtClean="0"/>
              <a:t>precum activismul și etxremismul pentru drepturile animalelor</a:t>
            </a:r>
            <a:endParaRPr lang="en-US" baseline="0" dirty="0" smtClean="0"/>
          </a:p>
          <a:p>
            <a:r>
              <a:rPr lang="en-GB" noProof="0" dirty="0" smtClean="0"/>
              <a:t>–</a:t>
            </a:r>
            <a:r>
              <a:rPr lang="ro-RO" noProof="0" dirty="0" smtClean="0"/>
              <a:t> semne posibile </a:t>
            </a:r>
            <a:endParaRPr lang="en-US" baseline="0" dirty="0" smtClean="0"/>
          </a:p>
          <a:p>
            <a:endParaRPr lang="en-GB" noProof="0" dirty="0" smtClean="0"/>
          </a:p>
          <a:p>
            <a:r>
              <a:rPr lang="en-GB" noProof="0" dirty="0" smtClean="0"/>
              <a:t>Coaching </a:t>
            </a:r>
            <a:r>
              <a:rPr lang="ro-RO" noProof="0" dirty="0" smtClean="0"/>
              <a:t>și </a:t>
            </a:r>
            <a:r>
              <a:rPr lang="en-GB" noProof="0" dirty="0" smtClean="0"/>
              <a:t>Parenting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 </a:t>
            </a:r>
            <a:r>
              <a:rPr lang="ro-RO" noProof="0" dirty="0" smtClean="0"/>
              <a:t>Dezvoltarea copiilor începe la naștere și se termină odată cu adolescența</a:t>
            </a:r>
            <a:r>
              <a:rPr lang="en-GB" sz="1200" b="0" i="0" u="none" strike="noStrike" baseline="0" dirty="0" smtClean="0">
                <a:latin typeface="Calibri" panose="020F0502020204030204" pitchFamily="34" charset="0"/>
              </a:rPr>
              <a:t>. </a:t>
            </a:r>
            <a:r>
              <a:rPr lang="ro-RO" sz="1200" b="0" i="0" u="none" strike="noStrike" baseline="0" dirty="0" smtClean="0">
                <a:latin typeface="Calibri" panose="020F0502020204030204" pitchFamily="34" charset="0"/>
              </a:rPr>
              <a:t>În această perioadă biologică</a:t>
            </a:r>
            <a:r>
              <a:rPr lang="en-GB" sz="1200" b="0" i="0" u="none" strike="noStrike" baseline="0" dirty="0" smtClean="0">
                <a:latin typeface="Calibri" panose="020F0502020204030204" pitchFamily="34" charset="0"/>
              </a:rPr>
              <a:t>, </a:t>
            </a:r>
            <a:r>
              <a:rPr lang="ro-RO" sz="1200" b="0" i="0" u="none" strike="noStrike" baseline="0" dirty="0" smtClean="0">
                <a:latin typeface="Calibri" panose="020F0502020204030204" pitchFamily="34" charset="0"/>
              </a:rPr>
              <a:t>auloc schimbări de ordin biologic, social, emoțional, </a:t>
            </a:r>
            <a:r>
              <a:rPr lang="en-GB" sz="1200" b="0" i="0" u="none" strike="noStrike" baseline="0" dirty="0" err="1" smtClean="0">
                <a:latin typeface="Calibri" panose="020F0502020204030204" pitchFamily="34" charset="0"/>
              </a:rPr>
              <a:t>cognitiv</a:t>
            </a:r>
            <a:r>
              <a:rPr lang="ro-RO" sz="1200" b="0" i="0" u="none" strike="noStrike" baseline="0" dirty="0" smtClean="0">
                <a:latin typeface="Calibri" panose="020F0502020204030204" pitchFamily="34" charset="0"/>
              </a:rPr>
              <a:t> și psihologic</a:t>
            </a:r>
            <a:r>
              <a:rPr lang="en-GB" sz="1200" b="0" i="0" u="none" strike="noStrike" baseline="0" dirty="0" smtClean="0">
                <a:latin typeface="Calibri" panose="020F0502020204030204" pitchFamily="34" charset="0"/>
              </a:rPr>
              <a:t>. </a:t>
            </a:r>
            <a:r>
              <a:rPr lang="ro-RO" sz="1200" b="0" i="0" u="none" strike="noStrike" baseline="0" dirty="0" smtClean="0">
                <a:latin typeface="Calibri" panose="020F0502020204030204" pitchFamily="34" charset="0"/>
              </a:rPr>
              <a:t>În fiecare etapă de dezvoltare, copilul are o provocare majoră de depășit</a:t>
            </a:r>
            <a:r>
              <a:rPr lang="en-GB" sz="1200" b="0" i="0" u="none" strike="noStrike" baseline="0" dirty="0" smtClean="0">
                <a:latin typeface="Calibri" panose="020F0502020204030204" pitchFamily="34" charset="0"/>
              </a:rPr>
              <a:t>. </a:t>
            </a:r>
            <a:r>
              <a:rPr lang="ro-RO" sz="1200" b="0" i="0" u="none" strike="noStrike" baseline="0" dirty="0" smtClean="0">
                <a:latin typeface="Calibri" panose="020F0502020204030204" pitchFamily="34" charset="0"/>
              </a:rPr>
              <a:t>Adolescenții parcurg drumul dintre copilărie către maturitate și își formează pe parcurs identitatea</a:t>
            </a:r>
            <a:r>
              <a:rPr lang="en-GB" sz="1200" b="0" i="0" u="none" strike="noStrike" baseline="0" dirty="0" smtClean="0">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 </a:t>
            </a:r>
            <a:r>
              <a:rPr lang="ro-RO" noProof="0" dirty="0" smtClean="0"/>
              <a:t>explicația</a:t>
            </a:r>
            <a:r>
              <a:rPr lang="ro-RO" baseline="0" noProof="0" dirty="0" smtClean="0"/>
              <a:t> modului în care activitatea de coaching și </a:t>
            </a:r>
            <a:r>
              <a:rPr lang="en-GB" noProof="0" dirty="0" smtClean="0"/>
              <a:t>parenting </a:t>
            </a:r>
            <a:r>
              <a:rPr lang="ro-RO" noProof="0" dirty="0" smtClean="0"/>
              <a:t>poate fie crească, fie să descrească riscurile de radicalizare.</a:t>
            </a:r>
            <a:endParaRPr lang="en-GB" noProof="0" dirty="0" smtClean="0"/>
          </a:p>
          <a:p>
            <a:endParaRPr lang="en-GB" noProof="0" dirty="0" smtClean="0"/>
          </a:p>
          <a:p>
            <a:endParaRPr lang="en-GB" noProof="0" dirty="0" smtClean="0"/>
          </a:p>
          <a:p>
            <a:r>
              <a:rPr lang="ro-RO" noProof="0" dirty="0" smtClean="0"/>
              <a:t>Exerciții</a:t>
            </a:r>
            <a:endParaRPr lang="en-GB" noProof="0" dirty="0" smtClean="0"/>
          </a:p>
          <a:p>
            <a:r>
              <a:rPr lang="en-GB" noProof="0" dirty="0" smtClean="0"/>
              <a:t>– </a:t>
            </a:r>
            <a:r>
              <a:rPr lang="ro-RO" noProof="0" dirty="0" smtClean="0"/>
              <a:t>aptitudini de </a:t>
            </a:r>
            <a:r>
              <a:rPr lang="en-GB" noProof="0" dirty="0" smtClean="0"/>
              <a:t>coaching </a:t>
            </a:r>
            <a:r>
              <a:rPr lang="ro-RO" noProof="0" dirty="0" smtClean="0"/>
              <a:t>și </a:t>
            </a:r>
            <a:r>
              <a:rPr lang="en-GB" noProof="0" dirty="0" smtClean="0"/>
              <a:t>parenting</a:t>
            </a:r>
          </a:p>
          <a:p>
            <a:r>
              <a:rPr lang="ro-RO" noProof="0" dirty="0" smtClean="0"/>
              <a:t>Ce definește</a:t>
            </a:r>
            <a:r>
              <a:rPr lang="ro-RO" baseline="0" noProof="0" dirty="0" smtClean="0"/>
              <a:t> un mentor/părinte bun?</a:t>
            </a:r>
            <a:endParaRPr lang="en-GB" noProof="0" dirty="0" smtClean="0"/>
          </a:p>
          <a:p>
            <a:r>
              <a:rPr lang="ro-RO" noProof="0" dirty="0" smtClean="0"/>
              <a:t>Construiți-vă</a:t>
            </a:r>
            <a:r>
              <a:rPr lang="ro-RO" baseline="0" noProof="0" dirty="0" smtClean="0"/>
              <a:t> modelul</a:t>
            </a:r>
            <a:endParaRPr lang="en-GB" noProof="0" dirty="0" smtClean="0"/>
          </a:p>
          <a:p>
            <a:endParaRPr lang="en-GB" noProof="0" dirty="0" smtClean="0"/>
          </a:p>
          <a:p>
            <a:endParaRPr lang="en-GB" noProof="0" dirty="0" smtClean="0"/>
          </a:p>
          <a:p>
            <a:r>
              <a:rPr lang="ro-RO" noProof="0" dirty="0" smtClean="0"/>
              <a:t>Gândire critică</a:t>
            </a:r>
            <a:endParaRPr lang="en-GB" noProof="0" dirty="0" smtClean="0"/>
          </a:p>
          <a:p>
            <a:r>
              <a:rPr lang="en-GB" noProof="0" dirty="0" smtClean="0"/>
              <a:t>– </a:t>
            </a:r>
            <a:r>
              <a:rPr lang="ro-RO" noProof="0" dirty="0" smtClean="0"/>
              <a:t>explicația modului în care oamenii se pot lăsa influențați de propagandă</a:t>
            </a:r>
            <a:r>
              <a:rPr lang="ro-RO" baseline="0" noProof="0" dirty="0" smtClean="0"/>
              <a:t> </a:t>
            </a:r>
            <a:r>
              <a:rPr lang="ro-RO" noProof="0" dirty="0" smtClean="0"/>
              <a:t>și minciuni dacă nu gândesc critic </a:t>
            </a:r>
            <a:endParaRPr lang="en-GB" noProof="0" dirty="0" smtClean="0"/>
          </a:p>
          <a:p>
            <a:r>
              <a:rPr lang="en-GB" noProof="0" dirty="0" smtClean="0"/>
              <a:t>– </a:t>
            </a:r>
            <a:r>
              <a:rPr lang="ro-RO" noProof="0" dirty="0" smtClean="0"/>
              <a:t>Ce este gândirea critică</a:t>
            </a:r>
            <a:r>
              <a:rPr lang="en-GB" noProof="0" dirty="0" smtClean="0"/>
              <a:t>?</a:t>
            </a:r>
          </a:p>
          <a:p>
            <a:endParaRPr lang="en-GB" noProof="0" dirty="0" smtClean="0"/>
          </a:p>
          <a:p>
            <a:r>
              <a:rPr lang="en-GB" noProof="0" dirty="0" err="1" smtClean="0"/>
              <a:t>Exerci</a:t>
            </a:r>
            <a:r>
              <a:rPr lang="ro-RO" noProof="0" dirty="0" smtClean="0"/>
              <a:t>ții</a:t>
            </a:r>
            <a:endParaRPr lang="en-GB" noProof="0" dirty="0" smtClean="0"/>
          </a:p>
          <a:p>
            <a:r>
              <a:rPr lang="en-GB" noProof="0" dirty="0" smtClean="0"/>
              <a:t>–</a:t>
            </a:r>
            <a:r>
              <a:rPr lang="ro-RO" noProof="0" dirty="0" smtClean="0"/>
              <a:t>realizarea</a:t>
            </a:r>
            <a:r>
              <a:rPr lang="ro-RO" baseline="0" noProof="0" dirty="0" smtClean="0"/>
              <a:t> a unui sau mai multor exerciții de îmbunătățire a gândirii critice </a:t>
            </a:r>
            <a:endParaRPr lang="en-GB" noProof="0" dirty="0" smtClean="0"/>
          </a:p>
          <a:p>
            <a:r>
              <a:rPr lang="ro-RO" noProof="0" dirty="0" smtClean="0"/>
              <a:t>Încearcă</a:t>
            </a:r>
            <a:r>
              <a:rPr lang="ro-RO" baseline="0" noProof="0" dirty="0" smtClean="0"/>
              <a:t> o propoziție </a:t>
            </a:r>
            <a:endParaRPr lang="en-GB" noProof="0" dirty="0" smtClean="0"/>
          </a:p>
          <a:p>
            <a:r>
              <a:rPr lang="ro-RO" noProof="0" dirty="0" smtClean="0"/>
              <a:t>Cele</a:t>
            </a:r>
            <a:r>
              <a:rPr lang="ro-RO" baseline="0" noProof="0" dirty="0" smtClean="0"/>
              <a:t> 6 întrebări </a:t>
            </a:r>
            <a:endParaRPr lang="en-GB" noProof="0" dirty="0" smtClean="0"/>
          </a:p>
          <a:p>
            <a:endParaRPr lang="en-GB" noProof="0" dirty="0" smtClean="0"/>
          </a:p>
          <a:p>
            <a:endParaRPr lang="en-GB" noProof="0" dirty="0" smtClean="0"/>
          </a:p>
          <a:p>
            <a:r>
              <a:rPr lang="en-GB" noProof="0" dirty="0" smtClean="0"/>
              <a:t>Feedback – </a:t>
            </a:r>
            <a:r>
              <a:rPr lang="ro-RO" noProof="0" dirty="0" smtClean="0"/>
              <a:t>Foarte important, pentru îmbunătățirea eficienței training-ului </a:t>
            </a:r>
            <a:endParaRPr lang="en-GB" noProof="0" dirty="0" smtClean="0"/>
          </a:p>
          <a:p>
            <a:endParaRPr lang="en-GB" noProof="0" dirty="0" smtClean="0"/>
          </a:p>
          <a:p>
            <a:r>
              <a:rPr lang="ro-RO" noProof="0" dirty="0" smtClean="0"/>
              <a:t>Am discutat de asemenea despre cât</a:t>
            </a:r>
            <a:r>
              <a:rPr lang="ro-RO" baseline="0" noProof="0" dirty="0" smtClean="0"/>
              <a:t> de relevante sutn și de ce aveti </a:t>
            </a:r>
            <a:r>
              <a:rPr lang="ro-RO" noProof="0" dirty="0" smtClean="0"/>
              <a:t>nevoie din</a:t>
            </a:r>
            <a:r>
              <a:rPr lang="ro-RO" baseline="0" noProof="0" dirty="0" smtClean="0"/>
              <a:t> cele învățate în contextul dvs. profesional și în prevenirea/combaterea radicalizării.</a:t>
            </a:r>
            <a:endParaRPr lang="en-GB" noProof="0" dirty="0" smtClean="0"/>
          </a:p>
          <a:p>
            <a:endParaRPr lang="en-GB" noProof="0" dirty="0" smtClean="0"/>
          </a:p>
          <a:p>
            <a:endParaRPr lang="en-GB" noProof="0" dirty="0" smtClean="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a:t>
            </a:fld>
            <a:endParaRPr lang="en-US" dirty="0"/>
          </a:p>
        </p:txBody>
      </p:sp>
    </p:spTree>
    <p:extLst>
      <p:ext uri="{BB962C8B-B14F-4D97-AF65-F5344CB8AC3E}">
        <p14:creationId xmlns:p14="http://schemas.microsoft.com/office/powerpoint/2010/main" val="885645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a:t>
            </a:r>
            <a:r>
              <a:rPr lang="en-GB" sz="1200" b="1" i="0" u="none" strike="noStrike" baseline="0" dirty="0">
                <a:latin typeface="Verdana" panose="020B0604030504040204" pitchFamily="34" charset="0"/>
              </a:rPr>
              <a:t>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Acesta este un exemplu de exercițiu din atelierul dedicat narațiunilor și identității</a:t>
            </a:r>
            <a:r>
              <a:rPr lang="en-GB" sz="1200" b="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dirty="0">
              <a:hlinkClick r:id="rId3"/>
            </a:endParaRPr>
          </a:p>
          <a:p>
            <a:r>
              <a:rPr lang="en-GB" dirty="0">
                <a:hlinkClick r:id="rId3"/>
              </a:rPr>
              <a:t>https://www.ted.com/talks/chimamanda_ngozi_adichie_the_danger_of_a_single_story#t-547447</a:t>
            </a:r>
            <a:r>
              <a:rPr lang="en-GB" dirty="0"/>
              <a:t> (tot 9.40) Click </a:t>
            </a:r>
            <a:r>
              <a:rPr lang="ro-RO" dirty="0" smtClean="0"/>
              <a:t>pe poză</a:t>
            </a:r>
            <a:endParaRPr lang="en-GB" dirty="0"/>
          </a:p>
          <a:p>
            <a:endParaRPr lang="en-GB" dirty="0"/>
          </a:p>
          <a:p>
            <a:r>
              <a:rPr lang="ro-RO" dirty="0" smtClean="0"/>
              <a:t>Cereți participanților să comenteze,</a:t>
            </a:r>
            <a:r>
              <a:rPr lang="en-GB" dirty="0" smtClean="0"/>
              <a:t> </a:t>
            </a:r>
            <a:r>
              <a:rPr lang="ro-RO" dirty="0" smtClean="0"/>
              <a:t>să</a:t>
            </a:r>
            <a:r>
              <a:rPr lang="ro-RO" baseline="0" dirty="0" smtClean="0"/>
              <a:t> spună ce i-a frapat și care este concluzia după vizionarea acestui </a:t>
            </a:r>
            <a:r>
              <a:rPr lang="en-GB" dirty="0" smtClean="0"/>
              <a:t>clip</a:t>
            </a:r>
            <a:r>
              <a:rPr lang="en-GB" dirty="0"/>
              <a:t>? </a:t>
            </a:r>
            <a:r>
              <a:rPr lang="ro-RO" dirty="0" smtClean="0"/>
              <a:t>Cum influențează poveștile identitatea</a:t>
            </a:r>
            <a:r>
              <a:rPr lang="en-GB" dirty="0" smtClean="0"/>
              <a:t>?</a:t>
            </a:r>
            <a:endParaRPr lang="en-GB" dirty="0"/>
          </a:p>
          <a:p>
            <a:endParaRPr lang="en-GB" dirty="0"/>
          </a:p>
          <a:p>
            <a:r>
              <a:rPr lang="ro-RO" dirty="0" smtClean="0"/>
              <a:t>Discutați</a:t>
            </a:r>
            <a:r>
              <a:rPr lang="ro-RO" baseline="0" dirty="0" smtClean="0"/>
              <a:t> în grupuri de cîte doi exemple d enarațiuni care pot avea fie un efect pozitiv, fie un efect negativ asupra radicalizării.</a:t>
            </a:r>
            <a:endParaRPr lang="en-GB" dirty="0"/>
          </a:p>
          <a:p>
            <a:endParaRPr lang="en-GB" dirty="0"/>
          </a:p>
          <a:p>
            <a:r>
              <a:rPr lang="ro-RO" dirty="0" smtClean="0"/>
              <a:t>Cum puteți folosi aceste povești</a:t>
            </a:r>
            <a:r>
              <a:rPr lang="ro-RO" baseline="0" dirty="0" smtClean="0"/>
              <a:t> în mod pozitiv</a:t>
            </a:r>
            <a:r>
              <a:rPr lang="en-GB" dirty="0" smtClean="0"/>
              <a:t>?</a:t>
            </a:r>
            <a:endParaRPr lang="en-GB" dirty="0"/>
          </a:p>
          <a:p>
            <a:endParaRPr lang="en-GB" dirty="0"/>
          </a:p>
          <a:p>
            <a:pPr defTabSz="945307">
              <a:defRPr/>
            </a:pPr>
            <a:r>
              <a:rPr lang="en-GB" b="1" dirty="0" err="1" smtClean="0"/>
              <a:t>Exerci</a:t>
            </a:r>
            <a:r>
              <a:rPr lang="ro-RO" b="1" dirty="0" smtClean="0"/>
              <a:t>țiul</a:t>
            </a:r>
            <a:r>
              <a:rPr lang="en-GB" b="1" dirty="0" smtClean="0"/>
              <a:t> </a:t>
            </a:r>
            <a:r>
              <a:rPr lang="ro-RO" b="1" dirty="0" smtClean="0"/>
              <a:t>nr</a:t>
            </a:r>
            <a:r>
              <a:rPr lang="en-GB" b="1" dirty="0" smtClean="0"/>
              <a:t>. </a:t>
            </a:r>
            <a:r>
              <a:rPr lang="en-GB" b="1" dirty="0"/>
              <a:t>3 </a:t>
            </a:r>
            <a:r>
              <a:rPr lang="en-GB" dirty="0"/>
              <a:t>	</a:t>
            </a:r>
            <a:r>
              <a:rPr lang="ro-RO" b="1" dirty="0" smtClean="0"/>
              <a:t>Identificați porblema pe care o poate</a:t>
            </a:r>
            <a:r>
              <a:rPr lang="ro-RO" b="1" baseline="0" dirty="0" smtClean="0"/>
              <a:t> rezolva terapia narativă </a:t>
            </a:r>
            <a:r>
              <a:rPr lang="en-GB" dirty="0"/>
              <a:t>	</a:t>
            </a:r>
          </a:p>
          <a:p>
            <a:r>
              <a:rPr lang="ro-RO" dirty="0" smtClean="0"/>
              <a:t>Participanții sunt</a:t>
            </a:r>
            <a:r>
              <a:rPr lang="ro-RO" baseline="0" dirty="0" smtClean="0"/>
              <a:t> rugați să urmărească această miniprelegere  - </a:t>
            </a:r>
            <a:r>
              <a:rPr lang="en-GB" dirty="0" err="1" smtClean="0"/>
              <a:t>TedTalk</a:t>
            </a:r>
            <a:r>
              <a:rPr lang="en-GB" dirty="0" smtClean="0"/>
              <a:t> </a:t>
            </a:r>
            <a:r>
              <a:rPr lang="ro-RO" dirty="0" smtClean="0"/>
              <a:t>de</a:t>
            </a:r>
            <a:r>
              <a:rPr lang="ro-RO" baseline="0" dirty="0" smtClean="0"/>
              <a:t> </a:t>
            </a:r>
            <a:r>
              <a:rPr lang="en-GB" dirty="0" err="1" smtClean="0"/>
              <a:t>Chimamanda</a:t>
            </a:r>
            <a:r>
              <a:rPr lang="en-GB" dirty="0" smtClean="0"/>
              <a:t> </a:t>
            </a:r>
            <a:r>
              <a:rPr lang="en-GB" dirty="0" err="1"/>
              <a:t>Adichie</a:t>
            </a:r>
            <a:r>
              <a:rPr lang="en-GB" dirty="0"/>
              <a:t> </a:t>
            </a:r>
            <a:r>
              <a:rPr lang="ro-RO" dirty="0" smtClean="0"/>
              <a:t>și</a:t>
            </a:r>
            <a:r>
              <a:rPr lang="en-GB" dirty="0" smtClean="0"/>
              <a:t>, </a:t>
            </a:r>
            <a:r>
              <a:rPr lang="ro-RO" dirty="0" smtClean="0"/>
              <a:t>ulterior,</a:t>
            </a:r>
            <a:r>
              <a:rPr lang="en-GB" dirty="0" smtClean="0"/>
              <a:t> </a:t>
            </a:r>
            <a:r>
              <a:rPr lang="ro-RO" dirty="0" smtClean="0"/>
              <a:t>este încurajată</a:t>
            </a:r>
            <a:r>
              <a:rPr lang="ro-RO" baseline="0" dirty="0" smtClean="0"/>
              <a:t> o discuție de grup pentru a delimita funcțiile terapeutice ale poveștii</a:t>
            </a:r>
            <a:r>
              <a:rPr lang="en-GB" dirty="0" smtClean="0"/>
              <a:t>. </a:t>
            </a:r>
            <a:r>
              <a:rPr lang="ro-RO" dirty="0" smtClean="0"/>
              <a:t>Relația între expunerea la o singură poveste  și apariția polarizării</a:t>
            </a:r>
            <a:r>
              <a:rPr lang="en-GB" dirty="0" smtClean="0"/>
              <a:t>, extremism</a:t>
            </a:r>
            <a:r>
              <a:rPr lang="ro-RO" dirty="0" smtClean="0"/>
              <a:t>ului</a:t>
            </a:r>
            <a:r>
              <a:rPr lang="en-GB" dirty="0" smtClean="0"/>
              <a:t>, tribalism</a:t>
            </a:r>
            <a:r>
              <a:rPr lang="ro-RO" dirty="0" smtClean="0"/>
              <a:t>ului</a:t>
            </a:r>
            <a:r>
              <a:rPr lang="en-GB" dirty="0" smtClean="0"/>
              <a:t>, nationalism</a:t>
            </a:r>
            <a:r>
              <a:rPr lang="ro-RO" dirty="0" smtClean="0"/>
              <a:t>ului</a:t>
            </a:r>
            <a:r>
              <a:rPr lang="ro-RO" baseline="0" dirty="0" smtClean="0"/>
              <a:t> </a:t>
            </a:r>
            <a:r>
              <a:rPr lang="en-GB" dirty="0" smtClean="0"/>
              <a:t>etc</a:t>
            </a:r>
            <a:r>
              <a:rPr lang="en-GB" dirty="0"/>
              <a:t>. </a:t>
            </a:r>
            <a:r>
              <a:rPr lang="ro-RO" dirty="0" smtClean="0"/>
              <a:t>Sut dicutate</a:t>
            </a:r>
            <a:r>
              <a:rPr lang="ro-RO" baseline="0" dirty="0" smtClean="0"/>
              <a:t> atât în termeni de risc, cât și de strategii de gestionare a riscului</a:t>
            </a:r>
            <a:r>
              <a:rPr lang="en-GB" dirty="0" smtClean="0"/>
              <a:t>. </a:t>
            </a:r>
            <a:endParaRPr lang="en-GB" dirty="0"/>
          </a:p>
          <a:p>
            <a:endParaRPr lang="en-GB" dirty="0"/>
          </a:p>
          <a:p>
            <a:r>
              <a:rPr lang="ro-RO" dirty="0" smtClean="0"/>
              <a:t>Notă pentru </a:t>
            </a:r>
            <a:r>
              <a:rPr lang="en-US" dirty="0" smtClean="0"/>
              <a:t>trainer</a:t>
            </a:r>
            <a:r>
              <a:rPr lang="ro-RO" dirty="0" smtClean="0"/>
              <a:t>i</a:t>
            </a:r>
            <a:r>
              <a:rPr lang="ro-RO" baseline="0" dirty="0" smtClean="0"/>
              <a:t> – idei ce trebuie subliniate în cadrul discuției</a:t>
            </a:r>
            <a:r>
              <a:rPr lang="en-US" dirty="0" smtClean="0"/>
              <a:t>: </a:t>
            </a:r>
            <a:endParaRPr lang="en-US" dirty="0"/>
          </a:p>
          <a:p>
            <a:pPr marL="177245" indent="-177245">
              <a:buFontTx/>
              <a:buChar char="-"/>
            </a:pPr>
            <a:r>
              <a:rPr lang="ro-RO" dirty="0" smtClean="0"/>
              <a:t>Terapia narativă se bazează pe ideea că realitatea este subiectivă,</a:t>
            </a:r>
            <a:r>
              <a:rPr lang="en-US" dirty="0" smtClean="0"/>
              <a:t> </a:t>
            </a:r>
            <a:r>
              <a:rPr lang="en-US" dirty="0" err="1" smtClean="0"/>
              <a:t>multipl</a:t>
            </a:r>
            <a:r>
              <a:rPr lang="ro-RO" dirty="0" smtClean="0"/>
              <a:t>ă</a:t>
            </a:r>
            <a:r>
              <a:rPr lang="en-US" dirty="0" smtClean="0"/>
              <a:t> </a:t>
            </a:r>
            <a:r>
              <a:rPr lang="ro-RO" dirty="0" smtClean="0"/>
              <a:t>și </a:t>
            </a:r>
            <a:r>
              <a:rPr lang="en-US" dirty="0" smtClean="0"/>
              <a:t>fluid</a:t>
            </a:r>
            <a:r>
              <a:rPr lang="ro-RO" dirty="0" smtClean="0"/>
              <a:t>ă</a:t>
            </a:r>
            <a:r>
              <a:rPr lang="en-US" dirty="0" smtClean="0"/>
              <a:t>. </a:t>
            </a:r>
            <a:r>
              <a:rPr lang="ro-RO" dirty="0" smtClean="0"/>
              <a:t>Dacă vom</a:t>
            </a:r>
            <a:r>
              <a:rPr lang="ro-RO" baseline="0" dirty="0" smtClean="0"/>
              <a:t> construi semnificații prin limbaj în cadrul comunității și o menținem prin narațiuni</a:t>
            </a:r>
            <a:r>
              <a:rPr lang="en-US" dirty="0" smtClean="0"/>
              <a:t>, </a:t>
            </a:r>
            <a:r>
              <a:rPr lang="ro-RO" dirty="0" smtClean="0"/>
              <a:t>atunci modul în care încadrăm povestea devine critic pentru modul în care ne formăm identitatea și puterea de auto-gestionare</a:t>
            </a:r>
            <a:r>
              <a:rPr lang="en-US" dirty="0" smtClean="0"/>
              <a:t>; </a:t>
            </a:r>
            <a:endParaRPr lang="en-US" dirty="0"/>
          </a:p>
          <a:p>
            <a:pPr marL="177245" indent="-177245">
              <a:buFontTx/>
              <a:buChar char="-"/>
            </a:pPr>
            <a:r>
              <a:rPr lang="ro-RO" dirty="0" smtClean="0"/>
              <a:t>Cu toate acestea,</a:t>
            </a:r>
            <a:r>
              <a:rPr lang="en-US" dirty="0" smtClean="0"/>
              <a:t> “</a:t>
            </a:r>
            <a:r>
              <a:rPr lang="ro-RO" dirty="0" smtClean="0"/>
              <a:t>cercetările</a:t>
            </a:r>
            <a:r>
              <a:rPr lang="ro-RO" baseline="0" dirty="0" smtClean="0"/>
              <a:t> în terapia narativă se află într-un stadiu incipient</a:t>
            </a:r>
            <a:r>
              <a:rPr lang="en-US" dirty="0" smtClean="0"/>
              <a:t>. </a:t>
            </a:r>
            <a:r>
              <a:rPr lang="ro-RO" dirty="0" smtClean="0"/>
              <a:t>Există puține studii care ar putea fi considerate dovezi incontestabile pentru eficiența terapiei narative în tradiția cercetările terapeutice</a:t>
            </a:r>
            <a:r>
              <a:rPr lang="en-US" dirty="0" smtClean="0"/>
              <a:t>. </a:t>
            </a:r>
            <a:r>
              <a:rPr lang="en-US" dirty="0"/>
              <a:t>“ (Wallis, Burns, &amp; </a:t>
            </a:r>
            <a:r>
              <a:rPr lang="en-US" dirty="0" err="1"/>
              <a:t>Capdevila</a:t>
            </a:r>
            <a:r>
              <a:rPr lang="en-US" dirty="0"/>
              <a:t>, 2011, p. 488);  </a:t>
            </a:r>
          </a:p>
          <a:p>
            <a:pPr lvl="0"/>
            <a:r>
              <a:rPr lang="ro-RO" sz="1200" kern="1200" dirty="0" smtClean="0">
                <a:solidFill>
                  <a:schemeClr val="tx1"/>
                </a:solidFill>
                <a:effectLst/>
                <a:latin typeface="+mn-lt"/>
                <a:ea typeface="+mn-ea"/>
                <a:cs typeface="+mn-cs"/>
              </a:rPr>
              <a:t>- În afară de psihologii care fac terapie, profesorii, formatorii, antrenorii sau consilierii educaționali ar putea beneficia în activitatea lor de integrarea abordării terapeutice a poveștilor.</a:t>
            </a:r>
            <a:endParaRPr lang="en-US" sz="1200" kern="1200" dirty="0" smtClean="0">
              <a:solidFill>
                <a:schemeClr val="tx1"/>
              </a:solidFill>
              <a:effectLst/>
              <a:latin typeface="+mn-lt"/>
              <a:ea typeface="+mn-ea"/>
              <a:cs typeface="+mn-cs"/>
            </a:endParaRPr>
          </a:p>
          <a:p>
            <a:pPr lvl="0"/>
            <a:r>
              <a:rPr lang="ro-RO" sz="1200" kern="1200" dirty="0" smtClean="0">
                <a:solidFill>
                  <a:schemeClr val="tx1"/>
                </a:solidFill>
                <a:effectLst/>
                <a:latin typeface="+mn-lt"/>
                <a:ea typeface="+mn-ea"/>
                <a:cs typeface="+mn-cs"/>
              </a:rPr>
              <a:t>- Terapia narativă poate ajuta la: a distinge dacă o poveste devine toxică pentru identitatea noastră (de exemplu, narațiuni de gen, orientare sexuală, dizabilitate, etnie); dacă un tabu trebuie să fie demistificat despre cine are voie să spună o poveste (de exemplu, interpretarea preceptelor religioase, valorile comunității etc.); dacă ne aflăm într-un conflict între identități multiple; dacă ne simțim copleșiți și disprețuiți etc. </a:t>
            </a:r>
            <a:endParaRPr lang="en-US"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19</a:t>
            </a:fld>
            <a:endParaRPr lang="en-US" dirty="0">
              <a:solidFill>
                <a:prstClr val="black"/>
              </a:solidFill>
              <a:latin typeface="Calibri"/>
            </a:endParaRPr>
          </a:p>
        </p:txBody>
      </p:sp>
    </p:spTree>
    <p:extLst>
      <p:ext uri="{BB962C8B-B14F-4D97-AF65-F5344CB8AC3E}">
        <p14:creationId xmlns:p14="http://schemas.microsoft.com/office/powerpoint/2010/main" val="2944120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ro-RO" sz="1800" b="1" i="0" u="none" strike="noStrike" baseline="0" dirty="0" smtClean="0">
                <a:latin typeface="Verdana" panose="020B0604030504040204" pitchFamily="34" charset="0"/>
              </a:rPr>
              <a:t>Recomandări / </a:t>
            </a:r>
            <a:r>
              <a:rPr lang="en-GB" sz="1800" b="1" i="0" u="none" strike="noStrike" baseline="0" dirty="0" smtClean="0">
                <a:latin typeface="Verdana" panose="020B0604030504040204" pitchFamily="34" charset="0"/>
              </a:rPr>
              <a:t>sheet </a:t>
            </a:r>
            <a:r>
              <a:rPr lang="en-GB" sz="1800" b="1" i="0" u="none" strike="noStrike" baseline="0" dirty="0">
                <a:latin typeface="Verdana" panose="020B0604030504040204" pitchFamily="34" charset="0"/>
              </a:rPr>
              <a:t>21</a:t>
            </a: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Exercițiul se numește Identificarea</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problemei</a:t>
            </a:r>
            <a:endParaRPr lang="en-GB" sz="18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Participanții</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sunt rugați să răspundă la următorea întrebare</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Care credeți că este ideea care stă la baza acestui exercițiu</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1-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obiectivul este </a:t>
            </a:r>
            <a:r>
              <a:rPr lang="ro-RO" sz="1200" kern="1200" dirty="0" smtClean="0">
                <a:solidFill>
                  <a:schemeClr val="tx1"/>
                </a:solidFill>
                <a:effectLst/>
                <a:latin typeface="+mn-lt"/>
                <a:ea typeface="+mn-ea"/>
                <a:cs typeface="+mn-cs"/>
              </a:rPr>
              <a:t>identificarea problemelor individuale și colective abordabile prin terapia narativă</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Fiecare atelier are un manual care</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descrie obiectivul, publicul țintă și durata fiecărui exercițiu</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De asemenea,</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instrucțiunile sutn date cu privire la modul de desfășurare al exercițiului și materialele necesare</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ro-RO" sz="1200" kern="1200" dirty="0" smtClean="0">
                <a:solidFill>
                  <a:schemeClr val="tx1"/>
                </a:solidFill>
                <a:effectLst/>
                <a:latin typeface="+mn-lt"/>
                <a:ea typeface="+mn-ea"/>
                <a:cs typeface="+mn-cs"/>
              </a:rPr>
              <a:t>Identificarea problemelor individuale și colective abordabile prin terapia narativă</a:t>
            </a: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Ob</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i</a:t>
            </a:r>
            <a:r>
              <a:rPr lang="en-GB" sz="1800" b="1" dirty="0" err="1" smtClean="0">
                <a:effectLst/>
                <a:latin typeface="Calibri" panose="020F0502020204030204" pitchFamily="34" charset="0"/>
                <a:ea typeface="Calibri" panose="020F0502020204030204" pitchFamily="34" charset="0"/>
                <a:cs typeface="Times New Roman" panose="02020603050405020304" pitchFamily="18" charset="0"/>
              </a:rPr>
              <a:t>ectiv</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200" kern="1200" dirty="0" smtClean="0">
                <a:solidFill>
                  <a:schemeClr val="tx1"/>
                </a:solidFill>
                <a:effectLst/>
                <a:latin typeface="+mn-lt"/>
                <a:ea typeface="+mn-ea"/>
                <a:cs typeface="+mn-cs"/>
              </a:rPr>
              <a:t>Identificarea problemelor individuale și colective abordabile prin terapia narativă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a:lnSpc>
                <a:spcPct val="115000"/>
              </a:lnSpc>
              <a:spcAft>
                <a:spcPts val="600"/>
              </a:spcAft>
            </a:pPr>
            <a:r>
              <a:rPr lang="ro-RO" sz="1200" b="1" kern="1200" dirty="0" smtClean="0">
                <a:solidFill>
                  <a:schemeClr val="tx1"/>
                </a:solidFill>
                <a:effectLst/>
                <a:latin typeface="+mn-lt"/>
                <a:ea typeface="+mn-ea"/>
                <a:cs typeface="+mn-cs"/>
              </a:rPr>
              <a:t>Public țintă </a:t>
            </a:r>
          </a:p>
          <a:p>
            <a:pPr>
              <a:lnSpc>
                <a:spcPct val="115000"/>
              </a:lnSpc>
              <a:spcAft>
                <a:spcPts val="60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16</a:t>
            </a:r>
            <a:r>
              <a:rPr lang="en-GB" sz="1800" dirty="0">
                <a:effectLst/>
                <a:latin typeface="Calibri" panose="020F0502020204030204" pitchFamily="34" charset="0"/>
                <a:ea typeface="Calibri" panose="020F0502020204030204" pitchFamily="34" charset="0"/>
                <a:cs typeface="Times New Roman" panose="02020603050405020304" pitchFamily="18" charset="0"/>
              </a:rPr>
              <a:t>+/adult</a:t>
            </a: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Durată</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20-30 min</a:t>
            </a: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Descriere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ro-RO" sz="1200" kern="1200" dirty="0" smtClean="0">
                <a:solidFill>
                  <a:schemeClr val="tx1"/>
                </a:solidFill>
                <a:effectLst/>
                <a:latin typeface="+mn-lt"/>
                <a:ea typeface="+mn-ea"/>
                <a:cs typeface="+mn-cs"/>
              </a:rPr>
              <a:t>Participanții sunt instruiți să urmărească înregistrarea unui discurs în format TedTalk ținut de Chimamanda Adichie. Ulterior, facilitatorul inițiază o discuție de grup pentru a delimita funcțiile terapeutice ale unei povești. Relația dintre expunerea la o poveste unică și apariția polarizării, extremismului, tribalismului, naționalismului etc. sunt discutate atât în ceea ce privește riscurile, cât și în ceea ce privește strategiile de gestionare.</a:t>
            </a:r>
            <a:endParaRPr lang="en-US" sz="1200" kern="1200" dirty="0" smtClean="0">
              <a:solidFill>
                <a:schemeClr val="tx1"/>
              </a:solidFill>
              <a:effectLst/>
              <a:latin typeface="+mn-lt"/>
              <a:ea typeface="+mn-ea"/>
              <a:cs typeface="+mn-cs"/>
            </a:endParaRPr>
          </a:p>
          <a:p>
            <a:pPr algn="l">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Metoda de învățare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Învățare prin practică, demonstrație, discuție ghidată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1354535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a:t>
            </a:r>
            <a:r>
              <a:rPr lang="en-GB" sz="1200" b="1" i="0" u="none" strike="noStrike" baseline="0" dirty="0">
                <a:latin typeface="Verdana" panose="020B0604030504040204" pitchFamily="34" charset="0"/>
              </a:rPr>
              <a:t>22</a:t>
            </a:r>
          </a:p>
          <a:p>
            <a:pPr marL="0" marR="0" lvl="0" indent="0" algn="l" defTabSz="945307"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defTabSz="945307">
              <a:defRPr/>
            </a:pPr>
            <a:r>
              <a:rPr lang="ro-RO" dirty="0" smtClean="0"/>
              <a:t>Narațiunile</a:t>
            </a:r>
            <a:r>
              <a:rPr lang="ro-RO" baseline="0" dirty="0" smtClean="0"/>
              <a:t> pot avea o funcție neutră sau pozitivă atunci când ne ajută să înțelegem ce să facem în anumite contexte</a:t>
            </a:r>
            <a:r>
              <a:rPr lang="en-GB" dirty="0" smtClean="0"/>
              <a:t>. </a:t>
            </a:r>
            <a:r>
              <a:rPr lang="ro-RO" dirty="0" smtClean="0"/>
              <a:t>Astfeld e vaori ne</a:t>
            </a:r>
            <a:r>
              <a:rPr lang="ro-RO" baseline="0" dirty="0" smtClean="0"/>
              <a:t> conferă respect și apreciere în (sub)cultura noastră.</a:t>
            </a:r>
            <a:endParaRPr lang="en-GB" dirty="0"/>
          </a:p>
          <a:p>
            <a:pPr defTabSz="945307">
              <a:defRPr/>
            </a:pPr>
            <a:endParaRPr lang="en-GB" dirty="0"/>
          </a:p>
          <a:p>
            <a:pPr defTabSz="945307">
              <a:defRPr/>
            </a:pPr>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21</a:t>
            </a:fld>
            <a:endParaRPr lang="en-US"/>
          </a:p>
        </p:txBody>
      </p:sp>
    </p:spTree>
    <p:extLst>
      <p:ext uri="{BB962C8B-B14F-4D97-AF65-F5344CB8AC3E}">
        <p14:creationId xmlns:p14="http://schemas.microsoft.com/office/powerpoint/2010/main" val="3902546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a:t>
            </a:r>
            <a:r>
              <a:rPr lang="en-GB" sz="1200" b="1" i="0" u="none" strike="noStrike" baseline="0" dirty="0">
                <a:latin typeface="Verdana" panose="020B0604030504040204" pitchFamily="34" charset="0"/>
              </a:rPr>
              <a:t>23</a:t>
            </a:r>
          </a:p>
          <a:p>
            <a:pPr defTabSz="945307">
              <a:defRPr/>
            </a:pPr>
            <a:endParaRPr lang="en-GB" dirty="0"/>
          </a:p>
          <a:p>
            <a:pPr defTabSz="945307">
              <a:defRPr/>
            </a:pPr>
            <a:r>
              <a:rPr lang="ro-RO" dirty="0" smtClean="0"/>
              <a:t>Unele narațiuni conferă putere personală, altele exclud,</a:t>
            </a:r>
            <a:r>
              <a:rPr lang="en-GB" dirty="0" smtClean="0"/>
              <a:t> </a:t>
            </a:r>
            <a:r>
              <a:rPr lang="ro-RO" dirty="0" smtClean="0"/>
              <a:t>dezumanizează sau incită la </a:t>
            </a:r>
            <a:r>
              <a:rPr lang="ro-RO" baseline="0" dirty="0" smtClean="0"/>
              <a:t>ură</a:t>
            </a:r>
            <a:r>
              <a:rPr lang="en-GB" dirty="0" smtClean="0"/>
              <a:t>. </a:t>
            </a:r>
            <a:r>
              <a:rPr lang="ro-RO" dirty="0" smtClean="0"/>
              <a:t>Acestea din urmă pot deveni un factor care fie atrage</a:t>
            </a:r>
            <a:r>
              <a:rPr lang="ro-RO" baseline="0" dirty="0" smtClean="0"/>
              <a:t>, fie împinge către radicalizare.</a:t>
            </a:r>
            <a:endParaRPr lang="en-GB" dirty="0"/>
          </a:p>
          <a:p>
            <a:pPr defTabSz="945307">
              <a:defRPr/>
            </a:pPr>
            <a:endParaRPr lang="en-GB" dirty="0"/>
          </a:p>
          <a:p>
            <a:pPr defTabSz="945307">
              <a:defRPr/>
            </a:pPr>
            <a:endParaRPr lang="en-GB" dirty="0"/>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 </a:t>
            </a:r>
            <a:r>
              <a:rPr lang="ro-RO" sz="1200" b="1" dirty="0" smtClean="0">
                <a:effectLst/>
                <a:latin typeface="Calibri" panose="020F0502020204030204" pitchFamily="34" charset="0"/>
                <a:ea typeface="Calibri" panose="020F0502020204030204" pitchFamily="34" charset="0"/>
                <a:cs typeface="Times New Roman" panose="02020603050405020304" pitchFamily="18" charset="0"/>
              </a:rPr>
              <a:t>informații de context din </a:t>
            </a: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D3.2.4</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ro-RO" sz="1200" kern="1200" dirty="0" smtClean="0">
                <a:solidFill>
                  <a:schemeClr val="tx1"/>
                </a:solidFill>
                <a:effectLst/>
                <a:latin typeface="+mn-lt"/>
                <a:ea typeface="+mn-ea"/>
                <a:cs typeface="+mn-cs"/>
              </a:rPr>
              <a:t>Factorii de radicalizare din studiile științifice citează identitățile anxioase și conflictuale printre cei mai importanți factori care împing către radicalizare: un sentiment al identității descris ca o „căutare a semnificației” (A. W. Kruglanski 2014), „căutarea identității care contribuie la sentimentul de apartenență, valoare și scop” (Dalgaard-Nielsen 2008b), împlinirea personală (Silverman 2017), lipsa stimei de sine (R. &amp;. Borum 2017) (Chassman 2016) (Christmann 2012) (Dawson 2017) (Lindekilde 2016) (Senzai 2015), frustrarea individuală și insulta (Larry E. Beutler, Psychology of terrorism 2007 ), factori cognitivi și sociali precum asumarea riscului și reducerea contactului social (M. &amp;. Taylor 2006), victimizarea personală (C. &amp;. McCauley 2011), deplasarea agresiunii  (Moghaddam 2005), sunt factori legați de un construct conflictual și disfuncțional al identității și de o poveste pe măsură.</a:t>
            </a:r>
            <a:endParaRPr lang="en-US" sz="1200" kern="1200" dirty="0" smtClean="0">
              <a:solidFill>
                <a:schemeClr val="tx1"/>
              </a:solidFill>
              <a:effectLst/>
              <a:latin typeface="+mn-lt"/>
              <a:ea typeface="+mn-ea"/>
              <a:cs typeface="+mn-cs"/>
            </a:endParaRP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22</a:t>
            </a:fld>
            <a:endParaRPr lang="en-US"/>
          </a:p>
        </p:txBody>
      </p:sp>
    </p:spTree>
    <p:extLst>
      <p:ext uri="{BB962C8B-B14F-4D97-AF65-F5344CB8AC3E}">
        <p14:creationId xmlns:p14="http://schemas.microsoft.com/office/powerpoint/2010/main" val="2582757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a:t>
            </a:r>
            <a:r>
              <a:rPr lang="en-GB" sz="1200" b="1" i="0" u="none" strike="noStrike" baseline="0" dirty="0">
                <a:latin typeface="Verdana" panose="020B0604030504040204" pitchFamily="34" charset="0"/>
              </a:rPr>
              <a:t>24</a:t>
            </a:r>
          </a:p>
          <a:p>
            <a:pPr defTabSz="945307">
              <a:defRPr/>
            </a:pPr>
            <a:endParaRPr lang="en-GB" dirty="0"/>
          </a:p>
          <a:p>
            <a:pPr defTabSz="945307">
              <a:defRPr/>
            </a:pPr>
            <a:r>
              <a:rPr lang="ro-RO" dirty="0" smtClean="0"/>
              <a:t>O narațiune toxică</a:t>
            </a:r>
            <a:r>
              <a:rPr lang="ro-RO" baseline="0" dirty="0" smtClean="0"/>
              <a:t> este o narațiune care evocă frica</a:t>
            </a:r>
            <a:r>
              <a:rPr lang="en-GB" dirty="0" smtClean="0"/>
              <a:t>, </a:t>
            </a:r>
            <a:r>
              <a:rPr lang="ro-RO" dirty="0" smtClean="0"/>
              <a:t>respingerea</a:t>
            </a:r>
            <a:r>
              <a:rPr lang="ro-RO" baseline="0" dirty="0" smtClean="0"/>
              <a:t> sau care incită la ură și conduce la conflict sau la conturarea unor narațiuni disfuncționale despre sine sau despre ceilalți.</a:t>
            </a:r>
            <a:endParaRPr lang="en-GB" dirty="0"/>
          </a:p>
          <a:p>
            <a:pPr defTabSz="945307">
              <a:defRPr/>
            </a:pPr>
            <a:endParaRPr lang="en-GB" dirty="0"/>
          </a:p>
          <a:p>
            <a:pPr defTabSz="945307">
              <a:defRPr/>
            </a:pPr>
            <a:r>
              <a:rPr lang="ro-RO" dirty="0" smtClean="0"/>
              <a:t>Orice</a:t>
            </a:r>
            <a:r>
              <a:rPr lang="ro-RO" baseline="0" dirty="0" smtClean="0"/>
              <a:t> poveste care anulează puterea personală</a:t>
            </a:r>
            <a:r>
              <a:rPr lang="en-GB" dirty="0" smtClean="0"/>
              <a:t>, </a:t>
            </a:r>
            <a:r>
              <a:rPr lang="ro-RO" dirty="0" smtClean="0"/>
              <a:t>îl reduce la un set îngust de valori, și incită</a:t>
            </a:r>
            <a:r>
              <a:rPr lang="ro-RO" baseline="0" dirty="0" smtClean="0"/>
              <a:t> la emoții negative va avea un efect negativ</a:t>
            </a:r>
            <a:r>
              <a:rPr lang="en-GB" dirty="0" smtClean="0"/>
              <a:t>.</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Sursa imaginii</a:t>
            </a:r>
            <a:r>
              <a:rPr lang="en-GB" dirty="0" smtClean="0"/>
              <a:t>: </a:t>
            </a:r>
            <a:r>
              <a:rPr lang="en-GB" dirty="0"/>
              <a:t>https://www.insightswb.com/wp-content/uploads/2017/01/plant.jpg</a:t>
            </a: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23</a:t>
            </a:fld>
            <a:endParaRPr lang="en-US"/>
          </a:p>
        </p:txBody>
      </p:sp>
    </p:spTree>
    <p:extLst>
      <p:ext uri="{BB962C8B-B14F-4D97-AF65-F5344CB8AC3E}">
        <p14:creationId xmlns:p14="http://schemas.microsoft.com/office/powerpoint/2010/main" val="3267297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a:t>
            </a:r>
            <a:r>
              <a:rPr lang="en-GB" sz="1200" b="1" i="0" u="none" strike="noStrike" baseline="0" dirty="0">
                <a:latin typeface="Verdana" panose="020B0604030504040204" pitchFamily="34" charset="0"/>
              </a:rPr>
              <a:t>25</a:t>
            </a:r>
          </a:p>
          <a:p>
            <a:pPr defTabSz="945307">
              <a:defRPr/>
            </a:pPr>
            <a:endParaRPr lang="en-GB" dirty="0">
              <a:hlinkClick r:id="rId3"/>
            </a:endParaRPr>
          </a:p>
          <a:p>
            <a:pPr defTabSz="945307">
              <a:defRPr/>
            </a:pPr>
            <a:r>
              <a:rPr lang="en-GB" dirty="0">
                <a:hlinkClick r:id="rId3"/>
              </a:rPr>
              <a:t>https://medium.com/@robertocarlosgarcia/men-dont-cry-on-toxic-masculinity-6e7917c8a44e</a:t>
            </a:r>
            <a:endParaRPr lang="en-GB" dirty="0"/>
          </a:p>
          <a:p>
            <a:pPr defTabSz="945307">
              <a:defRPr/>
            </a:pPr>
            <a:endParaRPr lang="en-GB" dirty="0"/>
          </a:p>
          <a:p>
            <a:pPr defTabSz="945307">
              <a:defRPr/>
            </a:pPr>
            <a:r>
              <a:rPr lang="ro-RO" dirty="0" smtClean="0"/>
              <a:t>Alte exemple de recomandări implicite</a:t>
            </a:r>
            <a:r>
              <a:rPr lang="ro-RO" baseline="0" dirty="0" smtClean="0"/>
              <a:t> pot fi imaginile următoare</a:t>
            </a:r>
            <a:r>
              <a:rPr lang="en-GB" dirty="0" smtClean="0"/>
              <a:t>.</a:t>
            </a:r>
            <a:endParaRPr lang="en-GB" dirty="0"/>
          </a:p>
          <a:p>
            <a:pPr defTabSz="945307">
              <a:defRPr/>
            </a:pPr>
            <a:endParaRPr lang="en-GB" dirty="0"/>
          </a:p>
          <a:p>
            <a:pPr defTabSz="945307">
              <a:defRPr/>
            </a:pPr>
            <a:r>
              <a:rPr lang="ro-RO" dirty="0" smtClean="0"/>
              <a:t>Acestea oferă o iamgine și o opinie despre anumite grupuri și subculturi</a:t>
            </a:r>
            <a:r>
              <a:rPr lang="ro-RO" baseline="0" dirty="0" smtClean="0"/>
              <a:t> precum cele de gen, orientare sexuală etc.</a:t>
            </a:r>
            <a:endParaRPr lang="en-GB" dirty="0"/>
          </a:p>
          <a:p>
            <a:pPr defTabSz="945307">
              <a:defRPr/>
            </a:pPr>
            <a:r>
              <a:rPr lang="en-GB" dirty="0"/>
              <a:t>Click</a:t>
            </a:r>
          </a:p>
          <a:p>
            <a:pPr defTabSz="945307">
              <a:defRPr/>
            </a:pPr>
            <a:endParaRPr lang="en-GB" dirty="0"/>
          </a:p>
          <a:p>
            <a:pPr defTabSz="945307">
              <a:defRPr/>
            </a:pPr>
            <a:r>
              <a:rPr lang="ro-RO" dirty="0" smtClean="0"/>
              <a:t>Dar acesta nu</a:t>
            </a:r>
            <a:r>
              <a:rPr lang="ro-RO" baseline="0" dirty="0" smtClean="0"/>
              <a:t> este barbat</a:t>
            </a:r>
            <a:r>
              <a:rPr lang="en-GB" dirty="0" smtClean="0"/>
              <a:t>?</a:t>
            </a:r>
            <a:endParaRPr lang="en-GB" dirty="0"/>
          </a:p>
          <a:p>
            <a:pPr defTabSz="945307">
              <a:defRPr/>
            </a:pPr>
            <a:r>
              <a:rPr lang="ro-RO" dirty="0" smtClean="0"/>
              <a:t>Acesta poate fi britanic</a:t>
            </a:r>
            <a:r>
              <a:rPr lang="en-GB" dirty="0" smtClean="0"/>
              <a:t>?</a:t>
            </a:r>
            <a:endParaRPr lang="en-GB" dirty="0"/>
          </a:p>
          <a:p>
            <a:pPr defTabSz="945307">
              <a:defRPr/>
            </a:pPr>
            <a:r>
              <a:rPr lang="ro-RO" dirty="0" smtClean="0"/>
              <a:t>Este ok pentru o femeie să aibă mușchi</a:t>
            </a:r>
            <a:r>
              <a:rPr lang="en-GB" dirty="0" smtClean="0"/>
              <a:t>?</a:t>
            </a:r>
            <a:endParaRPr lang="en-GB" dirty="0"/>
          </a:p>
          <a:p>
            <a:pPr defTabSz="945307">
              <a:defRPr/>
            </a:pPr>
            <a:r>
              <a:rPr lang="ro-RO" dirty="0" smtClean="0"/>
              <a:t>Acesta nu este musulman</a:t>
            </a:r>
            <a:r>
              <a:rPr lang="en-GB" dirty="0" smtClean="0"/>
              <a:t>?</a:t>
            </a:r>
            <a:endParaRPr lang="en-GB" dirty="0"/>
          </a:p>
          <a:p>
            <a:pPr defTabSz="945307">
              <a:defRPr/>
            </a:pPr>
            <a:r>
              <a:rPr lang="ro-RO" dirty="0" smtClean="0"/>
              <a:t>Poate fi </a:t>
            </a:r>
            <a:r>
              <a:rPr lang="en-GB" dirty="0" smtClean="0"/>
              <a:t>gay</a:t>
            </a:r>
            <a:r>
              <a:rPr lang="en-GB" dirty="0"/>
              <a:t>?</a:t>
            </a:r>
          </a:p>
          <a:p>
            <a:pPr defTabSz="945307">
              <a:defRPr/>
            </a:pPr>
            <a:endParaRPr lang="en-GB" dirty="0"/>
          </a:p>
          <a:p>
            <a:pPr defTabSz="945307">
              <a:defRPr/>
            </a:pPr>
            <a:r>
              <a:rPr lang="en-GB" b="1" dirty="0"/>
              <a:t>@trainer: </a:t>
            </a:r>
            <a:r>
              <a:rPr lang="ro-RO" b="1" dirty="0" smtClean="0"/>
              <a:t>informații</a:t>
            </a:r>
            <a:r>
              <a:rPr lang="ro-RO" b="1" baseline="0" dirty="0" smtClean="0"/>
              <a:t> despre imaginile oferite ca exemplu </a:t>
            </a:r>
            <a:endParaRPr lang="en-GB" b="1" dirty="0"/>
          </a:p>
          <a:p>
            <a:pPr defTabSz="945307">
              <a:defRPr/>
            </a:pPr>
            <a:r>
              <a:rPr lang="ro-RO" b="0" i="0" dirty="0" smtClean="0">
                <a:solidFill>
                  <a:srgbClr val="232323"/>
                </a:solidFill>
                <a:effectLst/>
                <a:latin typeface="Georgia" panose="02040502050405020303" pitchFamily="18" charset="0"/>
              </a:rPr>
              <a:t>Î</a:t>
            </a:r>
            <a:r>
              <a:rPr lang="en-GB" b="0" i="0" dirty="0" smtClean="0">
                <a:solidFill>
                  <a:srgbClr val="232323"/>
                </a:solidFill>
                <a:effectLst/>
                <a:latin typeface="Georgia" panose="02040502050405020303" pitchFamily="18" charset="0"/>
              </a:rPr>
              <a:t>n </a:t>
            </a:r>
            <a:r>
              <a:rPr lang="en-GB" b="0" i="0" dirty="0">
                <a:solidFill>
                  <a:srgbClr val="232323"/>
                </a:solidFill>
                <a:effectLst/>
                <a:latin typeface="Georgia" panose="02040502050405020303" pitchFamily="18" charset="0"/>
              </a:rPr>
              <a:t>2008 </a:t>
            </a:r>
            <a:r>
              <a:rPr lang="ro-RO" b="0" i="0" dirty="0" smtClean="0">
                <a:solidFill>
                  <a:srgbClr val="232323"/>
                </a:solidFill>
                <a:effectLst/>
                <a:latin typeface="Georgia" panose="02040502050405020303" pitchFamily="18" charset="0"/>
              </a:rPr>
              <a:t>soldatul american </a:t>
            </a:r>
            <a:r>
              <a:rPr lang="en-GB" b="0" i="0" dirty="0" smtClean="0">
                <a:solidFill>
                  <a:srgbClr val="232323"/>
                </a:solidFill>
                <a:effectLst/>
                <a:latin typeface="Georgia" panose="02040502050405020303" pitchFamily="18" charset="0"/>
              </a:rPr>
              <a:t>Michael </a:t>
            </a:r>
            <a:r>
              <a:rPr lang="en-GB" b="0" i="0" dirty="0" err="1">
                <a:solidFill>
                  <a:srgbClr val="232323"/>
                </a:solidFill>
                <a:effectLst/>
                <a:latin typeface="Georgia" panose="02040502050405020303" pitchFamily="18" charset="0"/>
              </a:rPr>
              <a:t>Monsoor</a:t>
            </a:r>
            <a:r>
              <a:rPr lang="en-GB" b="0" i="0" dirty="0">
                <a:solidFill>
                  <a:srgbClr val="232323"/>
                </a:solidFill>
                <a:effectLst/>
                <a:latin typeface="Georgia" panose="02040502050405020303" pitchFamily="18" charset="0"/>
              </a:rPr>
              <a:t> </a:t>
            </a:r>
            <a:r>
              <a:rPr lang="ro-RO" b="0" i="0" dirty="0" smtClean="0">
                <a:solidFill>
                  <a:srgbClr val="232323"/>
                </a:solidFill>
                <a:effectLst/>
                <a:latin typeface="Georgia" panose="02040502050405020303" pitchFamily="18" charset="0"/>
              </a:rPr>
              <a:t>și-a sacrificat</a:t>
            </a:r>
            <a:r>
              <a:rPr lang="ro-RO" b="0" i="0" baseline="0" dirty="0" smtClean="0">
                <a:solidFill>
                  <a:srgbClr val="232323"/>
                </a:solidFill>
                <a:effectLst/>
                <a:latin typeface="Georgia" panose="02040502050405020303" pitchFamily="18" charset="0"/>
              </a:rPr>
              <a:t> viața pentru camarazii săi sărind asupra unei grenade și luând asupra sa efectul exploziei</a:t>
            </a:r>
            <a:r>
              <a:rPr lang="en-GB" b="0" i="0" dirty="0" smtClean="0">
                <a:solidFill>
                  <a:srgbClr val="232323"/>
                </a:solidFill>
                <a:effectLst/>
                <a:latin typeface="Georgia" panose="02040502050405020303" pitchFamily="18" charset="0"/>
              </a:rPr>
              <a:t>.</a:t>
            </a:r>
            <a:r>
              <a:rPr lang="en-GB" b="0" i="0" dirty="0">
                <a:solidFill>
                  <a:srgbClr val="232323"/>
                </a:solidFill>
                <a:effectLst/>
                <a:latin typeface="Georgia" panose="02040502050405020303" pitchFamily="18" charset="0"/>
              </a:rPr>
              <a:t> </a:t>
            </a:r>
            <a:r>
              <a:rPr lang="ro-RO" b="0" i="0" dirty="0" smtClean="0">
                <a:solidFill>
                  <a:srgbClr val="232323"/>
                </a:solidFill>
                <a:effectLst/>
                <a:latin typeface="Georgia" panose="02040502050405020303" pitchFamily="18" charset="0"/>
              </a:rPr>
              <a:t>Președintele </a:t>
            </a:r>
            <a:r>
              <a:rPr lang="en-GB" dirty="0" smtClean="0"/>
              <a:t>George Bush</a:t>
            </a:r>
            <a:r>
              <a:rPr lang="ro-RO" dirty="0" smtClean="0"/>
              <a:t>, vizibil emoționat, a prezentat post-mortem părinților lui </a:t>
            </a:r>
            <a:r>
              <a:rPr lang="en-GB" b="0" i="0" dirty="0" err="1" smtClean="0">
                <a:solidFill>
                  <a:srgbClr val="232323"/>
                </a:solidFill>
                <a:effectLst/>
                <a:latin typeface="Georgia" panose="02040502050405020303" pitchFamily="18" charset="0"/>
              </a:rPr>
              <a:t>Monsoor</a:t>
            </a:r>
            <a:r>
              <a:rPr lang="ro-RO" b="0" i="0" dirty="0" smtClean="0">
                <a:solidFill>
                  <a:srgbClr val="232323"/>
                </a:solidFill>
                <a:effectLst/>
                <a:latin typeface="Georgia" panose="02040502050405020303" pitchFamily="18" charset="0"/>
              </a:rPr>
              <a:t> medalia de onoare în</a:t>
            </a:r>
            <a:r>
              <a:rPr lang="ro-RO" b="0" i="0" baseline="0" dirty="0" smtClean="0">
                <a:solidFill>
                  <a:srgbClr val="232323"/>
                </a:solidFill>
                <a:effectLst/>
                <a:latin typeface="Georgia" panose="02040502050405020303" pitchFamily="18" charset="0"/>
              </a:rPr>
              <a:t> cadrul unei ceremonii ce a avut loc la Casa Albă</a:t>
            </a:r>
            <a:r>
              <a:rPr lang="en-GB" b="0" i="0" dirty="0" smtClean="0">
                <a:solidFill>
                  <a:srgbClr val="232323"/>
                </a:solidFill>
                <a:effectLst/>
                <a:latin typeface="Georgia" panose="02040502050405020303" pitchFamily="18" charset="0"/>
              </a:rPr>
              <a:t>.</a:t>
            </a:r>
            <a:endParaRPr lang="en-GB" b="0" i="0" dirty="0">
              <a:solidFill>
                <a:srgbClr val="232323"/>
              </a:solidFill>
              <a:effectLst/>
              <a:latin typeface="Georgia" panose="02040502050405020303" pitchFamily="18" charset="0"/>
            </a:endParaRP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a:solidFill>
                  <a:srgbClr val="232323"/>
                </a:solidFill>
                <a:effectLst/>
                <a:latin typeface="Georgia" panose="02040502050405020303" pitchFamily="18" charset="0"/>
              </a:rPr>
              <a:t>Sadiq Khan </a:t>
            </a:r>
            <a:r>
              <a:rPr lang="ro-RO" b="0" i="0" dirty="0" smtClean="0">
                <a:solidFill>
                  <a:srgbClr val="232323"/>
                </a:solidFill>
                <a:effectLst/>
                <a:latin typeface="Georgia" panose="02040502050405020303" pitchFamily="18" charset="0"/>
              </a:rPr>
              <a:t>este un cetățean britanic de origine pachistaneză</a:t>
            </a:r>
            <a:r>
              <a:rPr lang="en-GB" b="0" i="0" dirty="0" smtClean="0">
                <a:solidFill>
                  <a:srgbClr val="232323"/>
                </a:solidFill>
                <a:effectLst/>
                <a:latin typeface="Georgia" panose="02040502050405020303" pitchFamily="18" charset="0"/>
              </a:rPr>
              <a:t>, </a:t>
            </a:r>
            <a:r>
              <a:rPr lang="ro-RO" b="0" i="0" dirty="0" smtClean="0">
                <a:solidFill>
                  <a:srgbClr val="232323"/>
                </a:solidFill>
                <a:effectLst/>
                <a:latin typeface="Georgia" panose="02040502050405020303" pitchFamily="18" charset="0"/>
              </a:rPr>
              <a:t>este politician</a:t>
            </a:r>
            <a:r>
              <a:rPr lang="en-GB" b="0" i="0" dirty="0" smtClean="0">
                <a:solidFill>
                  <a:srgbClr val="232323"/>
                </a:solidFill>
                <a:effectLst/>
                <a:latin typeface="Georgia" panose="02040502050405020303" pitchFamily="18" charset="0"/>
              </a:rPr>
              <a:t>, </a:t>
            </a:r>
            <a:r>
              <a:rPr lang="ro-RO" b="0" i="0" dirty="0" smtClean="0">
                <a:solidFill>
                  <a:srgbClr val="232323"/>
                </a:solidFill>
                <a:effectLst/>
                <a:latin typeface="Georgia" panose="02040502050405020303" pitchFamily="18" charset="0"/>
              </a:rPr>
              <a:t>avocat, și primarul Londrei din </a:t>
            </a:r>
            <a:r>
              <a:rPr lang="en-GB" b="0" i="0" dirty="0" smtClean="0">
                <a:solidFill>
                  <a:srgbClr val="232323"/>
                </a:solidFill>
                <a:effectLst/>
                <a:latin typeface="Georgia" panose="02040502050405020303" pitchFamily="18" charset="0"/>
              </a:rPr>
              <a:t>2016</a:t>
            </a:r>
            <a:r>
              <a:rPr lang="ro-RO" b="0" i="0" dirty="0" smtClean="0">
                <a:solidFill>
                  <a:srgbClr val="232323"/>
                </a:solidFill>
                <a:effectLst/>
                <a:latin typeface="Georgia" panose="02040502050405020303" pitchFamily="18" charset="0"/>
              </a:rPr>
              <a:t>.</a:t>
            </a:r>
            <a:endParaRPr lang="en-GB" b="0" i="0" dirty="0">
              <a:solidFill>
                <a:srgbClr val="232323"/>
              </a:solidFill>
              <a:effectLst/>
              <a:latin typeface="Georgia" panose="02040502050405020303" pitchFamily="18" charset="0"/>
            </a:endParaRP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a:solidFill>
                  <a:srgbClr val="232323"/>
                </a:solidFill>
                <a:effectLst/>
                <a:latin typeface="Georgia" panose="02040502050405020303" pitchFamily="18" charset="0"/>
              </a:rPr>
              <a:t>Serena Williams </a:t>
            </a:r>
            <a:r>
              <a:rPr lang="ro-RO" b="0" i="0" dirty="0" smtClean="0">
                <a:solidFill>
                  <a:srgbClr val="232323"/>
                </a:solidFill>
                <a:effectLst/>
                <a:latin typeface="Georgia" panose="02040502050405020303" pitchFamily="18" charset="0"/>
              </a:rPr>
              <a:t>este o jucătoare profesinistă de tenis</a:t>
            </a:r>
            <a:r>
              <a:rPr lang="en-GB" b="0" i="0" dirty="0" smtClean="0">
                <a:solidFill>
                  <a:srgbClr val="232323"/>
                </a:solidFill>
                <a:effectLst/>
                <a:latin typeface="Georgia" panose="02040502050405020303" pitchFamily="18" charset="0"/>
              </a:rPr>
              <a:t>, </a:t>
            </a:r>
            <a:r>
              <a:rPr lang="ro-RO" b="0" i="0" dirty="0" smtClean="0">
                <a:solidFill>
                  <a:srgbClr val="232323"/>
                </a:solidFill>
                <a:effectLst/>
                <a:latin typeface="Georgia" panose="02040502050405020303" pitchFamily="18" charset="0"/>
              </a:rPr>
              <a:t>care a câștigat </a:t>
            </a:r>
            <a:r>
              <a:rPr lang="en-GB" b="0" i="0" dirty="0" smtClean="0">
                <a:solidFill>
                  <a:srgbClr val="232323"/>
                </a:solidFill>
                <a:effectLst/>
                <a:latin typeface="Georgia" panose="02040502050405020303" pitchFamily="18" charset="0"/>
              </a:rPr>
              <a:t>23 </a:t>
            </a:r>
            <a:r>
              <a:rPr lang="ro-RO" b="0" i="0" dirty="0" smtClean="0">
                <a:solidFill>
                  <a:srgbClr val="232323"/>
                </a:solidFill>
                <a:effectLst/>
                <a:latin typeface="Georgia" panose="02040502050405020303" pitchFamily="18" charset="0"/>
              </a:rPr>
              <a:t>d e tiluri de </a:t>
            </a:r>
            <a:r>
              <a:rPr lang="en-GB" b="0" i="0" dirty="0" smtClean="0">
                <a:solidFill>
                  <a:srgbClr val="232323"/>
                </a:solidFill>
                <a:effectLst/>
                <a:latin typeface="Georgia" panose="02040502050405020303" pitchFamily="18" charset="0"/>
              </a:rPr>
              <a:t>Grand Slam. </a:t>
            </a:r>
            <a:r>
              <a:rPr lang="ro-RO" b="0" i="0" dirty="0" smtClean="0">
                <a:solidFill>
                  <a:srgbClr val="232323"/>
                </a:solidFill>
                <a:effectLst/>
                <a:latin typeface="Georgia" panose="02040502050405020303" pitchFamily="18" charset="0"/>
              </a:rPr>
              <a:t>Este adesea ironizată pentru statura</a:t>
            </a:r>
            <a:r>
              <a:rPr lang="ro-RO" b="0" i="0" baseline="0" dirty="0" smtClean="0">
                <a:solidFill>
                  <a:srgbClr val="232323"/>
                </a:solidFill>
                <a:effectLst/>
                <a:latin typeface="Georgia" panose="02040502050405020303" pitchFamily="18" charset="0"/>
              </a:rPr>
              <a:t> musculoasă și pentru că nu este suficient de feminină</a:t>
            </a:r>
            <a:r>
              <a:rPr lang="en-GB" b="0" i="0" dirty="0" smtClean="0">
                <a:solidFill>
                  <a:srgbClr val="232323"/>
                </a:solidFill>
                <a:effectLst/>
                <a:latin typeface="Georgia" panose="02040502050405020303" pitchFamily="18" charset="0"/>
              </a:rPr>
              <a:t>.</a:t>
            </a:r>
            <a:endParaRPr lang="en-GB" b="0" i="0" dirty="0">
              <a:solidFill>
                <a:srgbClr val="232323"/>
              </a:solidFill>
              <a:effectLst/>
              <a:latin typeface="Georgia" panose="02040502050405020303" pitchFamily="18" charset="0"/>
            </a:endParaRP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a:solidFill>
                  <a:srgbClr val="232323"/>
                </a:solidFill>
                <a:effectLst/>
                <a:latin typeface="Georgia" panose="02040502050405020303" pitchFamily="18" charset="0"/>
              </a:rPr>
              <a:t>Mohamed Salah </a:t>
            </a:r>
            <a:r>
              <a:rPr lang="ro-RO" b="0" i="0" dirty="0" smtClean="0">
                <a:solidFill>
                  <a:srgbClr val="232323"/>
                </a:solidFill>
                <a:effectLst/>
                <a:latin typeface="Georgia" panose="02040502050405020303" pitchFamily="18" charset="0"/>
              </a:rPr>
              <a:t>este un jucător</a:t>
            </a:r>
            <a:r>
              <a:rPr lang="ro-RO" b="0" i="0" baseline="0" dirty="0" smtClean="0">
                <a:solidFill>
                  <a:srgbClr val="232323"/>
                </a:solidFill>
                <a:effectLst/>
                <a:latin typeface="Georgia" panose="02040502050405020303" pitchFamily="18" charset="0"/>
              </a:rPr>
              <a:t> profesionist de fotbal din Egipt</a:t>
            </a:r>
            <a:r>
              <a:rPr lang="en-GB" b="0" i="0" dirty="0" smtClean="0">
                <a:solidFill>
                  <a:srgbClr val="232323"/>
                </a:solidFill>
                <a:effectLst/>
                <a:latin typeface="Georgia" panose="02040502050405020303" pitchFamily="18" charset="0"/>
              </a:rPr>
              <a:t>, </a:t>
            </a:r>
            <a:r>
              <a:rPr lang="ro-RO" b="0" i="0" dirty="0" smtClean="0">
                <a:solidFill>
                  <a:srgbClr val="232323"/>
                </a:solidFill>
                <a:effectLst/>
                <a:latin typeface="Georgia" panose="02040502050405020303" pitchFamily="18" charset="0"/>
              </a:rPr>
              <a:t>care acum joacă la </a:t>
            </a:r>
            <a:r>
              <a:rPr lang="en-GB" b="0" i="0" dirty="0" smtClean="0">
                <a:solidFill>
                  <a:srgbClr val="232323"/>
                </a:solidFill>
                <a:effectLst/>
                <a:latin typeface="Georgia" panose="02040502050405020303" pitchFamily="18" charset="0"/>
              </a:rPr>
              <a:t>Liverpool </a:t>
            </a:r>
            <a:r>
              <a:rPr lang="en-GB" b="0" i="0" dirty="0">
                <a:solidFill>
                  <a:srgbClr val="232323"/>
                </a:solidFill>
                <a:effectLst/>
                <a:latin typeface="Georgia" panose="02040502050405020303" pitchFamily="18" charset="0"/>
              </a:rPr>
              <a:t>FC. </a:t>
            </a:r>
            <a:r>
              <a:rPr lang="ro-RO" b="0" i="0" dirty="0" smtClean="0">
                <a:solidFill>
                  <a:srgbClr val="232323"/>
                </a:solidFill>
                <a:effectLst/>
                <a:latin typeface="Georgia" panose="02040502050405020303" pitchFamily="18" charset="0"/>
              </a:rPr>
              <a:t>Este</a:t>
            </a:r>
            <a:r>
              <a:rPr lang="ro-RO" b="0" i="0" baseline="0" dirty="0" smtClean="0">
                <a:solidFill>
                  <a:srgbClr val="232323"/>
                </a:solidFill>
                <a:effectLst/>
                <a:latin typeface="Georgia" panose="02040502050405020303" pitchFamily="18" charset="0"/>
              </a:rPr>
              <a:t> musulman.</a:t>
            </a:r>
            <a:endParaRPr lang="en-GB" b="0" i="0" dirty="0">
              <a:solidFill>
                <a:srgbClr val="232323"/>
              </a:solidFill>
              <a:effectLst/>
              <a:latin typeface="Georgia" panose="02040502050405020303" pitchFamily="18" charset="0"/>
            </a:endParaRP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smtClean="0">
                <a:solidFill>
                  <a:srgbClr val="232323"/>
                </a:solidFill>
                <a:effectLst/>
                <a:latin typeface="Georgia" panose="02040502050405020303" pitchFamily="18" charset="0"/>
              </a:rPr>
              <a:t>Actor</a:t>
            </a:r>
            <a:r>
              <a:rPr lang="ro-RO" b="0" i="0" dirty="0" smtClean="0">
                <a:solidFill>
                  <a:srgbClr val="232323"/>
                </a:solidFill>
                <a:effectLst/>
                <a:latin typeface="Georgia" panose="02040502050405020303" pitchFamily="18" charset="0"/>
              </a:rPr>
              <a:t>ul</a:t>
            </a:r>
            <a:r>
              <a:rPr lang="en-GB" b="0" i="0" dirty="0" smtClean="0">
                <a:solidFill>
                  <a:srgbClr val="232323"/>
                </a:solidFill>
                <a:effectLst/>
                <a:latin typeface="Georgia" panose="02040502050405020303" pitchFamily="18" charset="0"/>
              </a:rPr>
              <a:t> </a:t>
            </a:r>
            <a:r>
              <a:rPr lang="en-GB" b="0" i="0" dirty="0" err="1">
                <a:solidFill>
                  <a:srgbClr val="202122"/>
                </a:solidFill>
                <a:effectLst/>
                <a:latin typeface="Arial" panose="020B0604020202020204" pitchFamily="34" charset="0"/>
              </a:rPr>
              <a:t>Trevante</a:t>
            </a:r>
            <a:r>
              <a:rPr lang="en-GB" b="0" i="0" dirty="0">
                <a:solidFill>
                  <a:srgbClr val="202122"/>
                </a:solidFill>
                <a:effectLst/>
                <a:latin typeface="Arial" panose="020B0604020202020204" pitchFamily="34" charset="0"/>
              </a:rPr>
              <a:t> Rhodes </a:t>
            </a:r>
            <a:r>
              <a:rPr lang="ro-RO" b="0" i="0" dirty="0" smtClean="0">
                <a:solidFill>
                  <a:srgbClr val="202122"/>
                </a:solidFill>
                <a:effectLst/>
                <a:latin typeface="Arial" panose="020B0604020202020204" pitchFamily="34" charset="0"/>
              </a:rPr>
              <a:t>joacă rolul lui </a:t>
            </a:r>
            <a:r>
              <a:rPr lang="en-GB" b="0" i="0" dirty="0" smtClean="0">
                <a:solidFill>
                  <a:srgbClr val="232323"/>
                </a:solidFill>
                <a:effectLst/>
                <a:latin typeface="Georgia" panose="02040502050405020303" pitchFamily="18" charset="0"/>
              </a:rPr>
              <a:t>Chiron</a:t>
            </a:r>
            <a:r>
              <a:rPr lang="en-GB" b="0" i="0" dirty="0">
                <a:solidFill>
                  <a:srgbClr val="232323"/>
                </a:solidFill>
                <a:effectLst/>
                <a:latin typeface="Georgia" panose="02040502050405020303" pitchFamily="18" charset="0"/>
              </a:rPr>
              <a:t>, </a:t>
            </a:r>
            <a:r>
              <a:rPr lang="ro-RO" b="0" i="0" dirty="0" smtClean="0">
                <a:solidFill>
                  <a:srgbClr val="232323"/>
                </a:solidFill>
                <a:effectLst/>
                <a:latin typeface="Georgia" panose="02040502050405020303" pitchFamily="18" charset="0"/>
              </a:rPr>
              <a:t>un bărbat </a:t>
            </a:r>
            <a:r>
              <a:rPr lang="en-GB" b="0" i="0" dirty="0" smtClean="0">
                <a:solidFill>
                  <a:srgbClr val="232323"/>
                </a:solidFill>
                <a:effectLst/>
                <a:latin typeface="Georgia" panose="02040502050405020303" pitchFamily="18" charset="0"/>
              </a:rPr>
              <a:t>gay </a:t>
            </a:r>
            <a:r>
              <a:rPr lang="en-GB" b="0" i="0" dirty="0" err="1" smtClean="0">
                <a:solidFill>
                  <a:srgbClr val="232323"/>
                </a:solidFill>
                <a:effectLst/>
                <a:latin typeface="Georgia" panose="02040502050405020303" pitchFamily="18" charset="0"/>
              </a:rPr>
              <a:t>Afr</a:t>
            </a:r>
            <a:r>
              <a:rPr lang="ro-RO" b="0" i="0" dirty="0" smtClean="0">
                <a:solidFill>
                  <a:srgbClr val="232323"/>
                </a:solidFill>
                <a:effectLst/>
                <a:latin typeface="Georgia" panose="02040502050405020303" pitchFamily="18" charset="0"/>
              </a:rPr>
              <a:t>o</a:t>
            </a:r>
            <a:r>
              <a:rPr lang="en-GB" b="0" i="0" dirty="0" smtClean="0">
                <a:solidFill>
                  <a:srgbClr val="232323"/>
                </a:solidFill>
                <a:effectLst/>
                <a:latin typeface="Georgia" panose="02040502050405020303" pitchFamily="18" charset="0"/>
              </a:rPr>
              <a:t>-American</a:t>
            </a:r>
            <a:r>
              <a:rPr lang="ro-RO" b="0" i="0" dirty="0" smtClean="0">
                <a:solidFill>
                  <a:srgbClr val="232323"/>
                </a:solidFill>
                <a:effectLst/>
                <a:latin typeface="Georgia" panose="02040502050405020303" pitchFamily="18" charset="0"/>
              </a:rPr>
              <a:t> crescut în jungla ghettoului</a:t>
            </a:r>
            <a:r>
              <a:rPr lang="en-GB" b="0" i="0" dirty="0" smtClean="0">
                <a:solidFill>
                  <a:srgbClr val="232323"/>
                </a:solidFill>
                <a:effectLst/>
                <a:latin typeface="Georgia" panose="02040502050405020303" pitchFamily="18" charset="0"/>
              </a:rPr>
              <a:t>, </a:t>
            </a:r>
            <a:r>
              <a:rPr lang="ro-RO" b="0" i="0" dirty="0" smtClean="0">
                <a:solidFill>
                  <a:srgbClr val="232323"/>
                </a:solidFill>
                <a:effectLst/>
                <a:latin typeface="Georgia" panose="02040502050405020303" pitchFamily="18" charset="0"/>
              </a:rPr>
              <a:t>într-un fil despre identitate, narațiuni și alegeri.</a:t>
            </a:r>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24</a:t>
            </a:fld>
            <a:endParaRPr lang="en-US"/>
          </a:p>
        </p:txBody>
      </p:sp>
    </p:spTree>
    <p:extLst>
      <p:ext uri="{BB962C8B-B14F-4D97-AF65-F5344CB8AC3E}">
        <p14:creationId xmlns:p14="http://schemas.microsoft.com/office/powerpoint/2010/main" val="4232813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solidFill>
                  <a:srgbClr val="FF0000"/>
                </a:solidFill>
                <a:latin typeface="Verdana" panose="020B0604030504040204" pitchFamily="34" charset="0"/>
              </a:rPr>
              <a:t>Recomandări / </a:t>
            </a:r>
            <a:r>
              <a:rPr lang="en-GB" sz="1200" b="1" i="0" u="none" strike="noStrike" baseline="0" dirty="0" smtClean="0">
                <a:solidFill>
                  <a:srgbClr val="FF0000"/>
                </a:solidFill>
                <a:latin typeface="Verdana" panose="020B0604030504040204" pitchFamily="34" charset="0"/>
              </a:rPr>
              <a:t> </a:t>
            </a:r>
            <a:r>
              <a:rPr lang="en-GB" sz="1200" b="1" i="0" u="none" strike="noStrike" baseline="0" dirty="0">
                <a:solidFill>
                  <a:srgbClr val="FF0000"/>
                </a:solidFill>
                <a:latin typeface="Verdana" panose="020B0604030504040204" pitchFamily="34" charset="0"/>
              </a:rPr>
              <a:t>sheet 26</a:t>
            </a:r>
          </a:p>
          <a:p>
            <a:r>
              <a:rPr lang="ro-RO" dirty="0" smtClean="0">
                <a:solidFill>
                  <a:srgbClr val="FF0000"/>
                </a:solidFill>
              </a:rPr>
              <a:t>Cum pot practicienii să îi ajute pe tineri să gestioneze narațiunile toxice</a:t>
            </a:r>
            <a:r>
              <a:rPr lang="en-GB" dirty="0" smtClean="0">
                <a:solidFill>
                  <a:srgbClr val="FF0000"/>
                </a:solidFill>
              </a:rPr>
              <a:t>? </a:t>
            </a:r>
            <a:r>
              <a:rPr lang="ro-RO" dirty="0" smtClean="0">
                <a:solidFill>
                  <a:srgbClr val="FF0000"/>
                </a:solidFill>
              </a:rPr>
              <a:t>Atelierul</a:t>
            </a:r>
            <a:r>
              <a:rPr lang="ro-RO" baseline="0" dirty="0" smtClean="0">
                <a:solidFill>
                  <a:srgbClr val="FF0000"/>
                </a:solidFill>
              </a:rPr>
              <a:t> oferit în cadrul proiectului Armour este menit să îi spirjine</a:t>
            </a:r>
            <a:r>
              <a:rPr lang="en-GB" dirty="0" smtClean="0">
                <a:solidFill>
                  <a:srgbClr val="FF0000"/>
                </a:solidFill>
              </a:rPr>
              <a:t>.</a:t>
            </a:r>
            <a:endParaRPr lang="en-GB" dirty="0">
              <a:solidFill>
                <a:srgbClr val="FF0000"/>
              </a:solidFill>
            </a:endParaRPr>
          </a:p>
          <a:p>
            <a:endParaRPr lang="en-GB" dirty="0">
              <a:solidFill>
                <a:srgbClr val="FF0000"/>
              </a:solidFill>
            </a:endParaRPr>
          </a:p>
          <a:p>
            <a:r>
              <a:rPr lang="ro-RO" dirty="0" smtClean="0">
                <a:solidFill>
                  <a:srgbClr val="FF0000"/>
                </a:solidFill>
              </a:rPr>
              <a:t>Acesta se</a:t>
            </a:r>
            <a:r>
              <a:rPr lang="ro-RO" baseline="0" dirty="0" smtClean="0">
                <a:solidFill>
                  <a:srgbClr val="FF0000"/>
                </a:solidFill>
              </a:rPr>
              <a:t> adresează practicienilor din prima linie –asistenți sociali,</a:t>
            </a:r>
            <a:r>
              <a:rPr lang="en-GB" dirty="0" smtClean="0">
                <a:solidFill>
                  <a:srgbClr val="FF0000"/>
                </a:solidFill>
              </a:rPr>
              <a:t> </a:t>
            </a:r>
            <a:r>
              <a:rPr lang="ro-RO" dirty="0" smtClean="0">
                <a:solidFill>
                  <a:srgbClr val="FF0000"/>
                </a:solidFill>
              </a:rPr>
              <a:t>ofițeri de poliție</a:t>
            </a:r>
            <a:r>
              <a:rPr lang="en-GB" dirty="0" smtClean="0">
                <a:solidFill>
                  <a:srgbClr val="FF0000"/>
                </a:solidFill>
              </a:rPr>
              <a:t>, </a:t>
            </a:r>
            <a:r>
              <a:rPr lang="ro-RO" dirty="0" smtClean="0">
                <a:solidFill>
                  <a:srgbClr val="FF0000"/>
                </a:solidFill>
              </a:rPr>
              <a:t>consilieri școlari,</a:t>
            </a:r>
            <a:r>
              <a:rPr lang="ro-RO" baseline="0" dirty="0" smtClean="0">
                <a:solidFill>
                  <a:srgbClr val="FF0000"/>
                </a:solidFill>
              </a:rPr>
              <a:t> profesori, mentori, psihologi etc.</a:t>
            </a:r>
            <a:r>
              <a:rPr lang="en-GB" sz="18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dirty="0">
              <a:solidFill>
                <a:srgbClr val="FF0000"/>
              </a:solidFill>
            </a:endParaRPr>
          </a:p>
          <a:p>
            <a:endParaRPr lang="en-GB" dirty="0"/>
          </a:p>
          <a:p>
            <a:r>
              <a:rPr lang="ro-RO" sz="1800" b="1" i="0" u="none" strike="noStrike" baseline="0" dirty="0" smtClean="0">
                <a:solidFill>
                  <a:srgbClr val="000000"/>
                </a:solidFill>
                <a:latin typeface="Calibri" panose="020F0502020204030204" pitchFamily="34" charset="0"/>
              </a:rPr>
              <a:t>Atelierul dedicat narațiunilor și identității oferă </a:t>
            </a:r>
            <a:r>
              <a:rPr lang="ro-RO" sz="1200" kern="1200" dirty="0" smtClean="0">
                <a:solidFill>
                  <a:schemeClr val="tx1"/>
                </a:solidFill>
                <a:effectLst/>
                <a:latin typeface="+mn-lt"/>
                <a:ea typeface="+mn-ea"/>
                <a:cs typeface="+mn-cs"/>
              </a:rPr>
              <a:t>modalități de a înțelege rolul pe care îl joacă narațiunile în formarea identității noastre, modul în care putem observa narațiuni disfuncționale sau toxice și, nu în ultimul rând, modul în care putem folosi narațiunile în practici pozitive de intervenție psiho-educațională, ce pot fi inserate în activitatea zilnică a practicienilor care lucrează cu tineri vulnerabili la radicalizare. El cuprinde o serie de exerciții care, dacă sunt utilizate în convergență, pot ajuta consilierii școlari, profesorii, asistenții sociali sau psihologii să integreze strategii și tehnici de terapie narativă în activtatea și, astfel, sa îi ajute pe tineri să se abată de la o imagine negativă a sinelui și a celorlalți. De asemenea, oferă soluții pentru a încuraja tinerii să adopte modalități pozitive de exprimare și autoafirmare. Tehnicile descrise s-au inspirat din activitatea terapeuților care folosesc terapia narativă în tratamentul fobiilor, anxietății, depresiei, schizofreniei etc.</a:t>
            </a:r>
            <a:endParaRPr lang="en-US" sz="1200" kern="1200" dirty="0" smtClean="0">
              <a:solidFill>
                <a:schemeClr val="tx1"/>
              </a:solidFill>
              <a:effectLst/>
              <a:latin typeface="+mn-lt"/>
              <a:ea typeface="+mn-ea"/>
              <a:cs typeface="+mn-cs"/>
            </a:endParaRPr>
          </a:p>
          <a:p>
            <a:endParaRPr lang="en-GB" sz="1800" b="0" i="0" u="none" strike="noStrike" baseline="0" dirty="0">
              <a:latin typeface="Calibri" panose="020F0502020204030204" pitchFamily="34" charset="0"/>
            </a:endParaRPr>
          </a:p>
          <a:p>
            <a:pPr algn="just">
              <a:lnSpc>
                <a:spcPct val="115000"/>
              </a:lnSpc>
              <a:spcAft>
                <a:spcPts val="600"/>
              </a:spcAft>
            </a:pP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From D3.2.4</a:t>
            </a:r>
          </a:p>
          <a:p>
            <a:r>
              <a:rPr lang="ro-RO" sz="1200" kern="1200" dirty="0" smtClean="0">
                <a:solidFill>
                  <a:schemeClr val="tx1"/>
                </a:solidFill>
                <a:effectLst/>
                <a:latin typeface="+mn-lt"/>
                <a:ea typeface="+mn-ea"/>
                <a:cs typeface="+mn-cs"/>
              </a:rPr>
              <a:t>Laboratorul propune tehnici care facilitează învățarea de către tineri a unor noi odalități de a răspunde la stimuli negativi și la narațiuni toxice în situații concrete. Laboratorul oferă participanților soluții prin care să îi încurajeze pe tineri să își controleze comportamentul prin schimbarea narațiunilor despre identitate și imagine despre sine, împuternicindu-i astfel să își facă propriile alegeri pozitive. Scopul este de a-i învăța să se adreseze tinerilor vulnerabili la radicalizare, răspunzând nevoilor lor în moduri nedistructive și făcându-i rezistenți la conflicte în timp ce le conferă un sentiment al valorii personale.</a:t>
            </a:r>
            <a:endParaRPr lang="en-US" sz="1200" kern="1200" dirty="0" smtClean="0">
              <a:solidFill>
                <a:schemeClr val="tx1"/>
              </a:solidFill>
              <a:effectLst/>
              <a:latin typeface="+mn-lt"/>
              <a:ea typeface="+mn-ea"/>
              <a:cs typeface="+mn-cs"/>
            </a:endParaRP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1800" b="0" i="0" u="none" strike="noStrike" baseline="0" dirty="0">
              <a:latin typeface="Calibri" panose="020F0502020204030204" pitchFamily="34" charset="0"/>
            </a:endParaRPr>
          </a:p>
          <a:p>
            <a:r>
              <a:rPr lang="ro-RO" sz="1800" b="0" i="0" u="none" strike="noStrike" baseline="0" dirty="0" smtClean="0">
                <a:latin typeface="Calibri" panose="020F0502020204030204" pitchFamily="34" charset="0"/>
              </a:rPr>
              <a:t>Pentru mai multe detalii recomandăm Manualul dedicat </a:t>
            </a:r>
            <a:r>
              <a:rPr lang="en-GB" sz="1800" b="0" i="0" u="none" strike="noStrike" baseline="0" dirty="0" smtClean="0">
                <a:latin typeface="Calibri" panose="020F0502020204030204" pitchFamily="34" charset="0"/>
              </a:rPr>
              <a:t>trainer</a:t>
            </a:r>
            <a:r>
              <a:rPr lang="ro-RO" sz="1800" b="0" i="0" u="none" strike="noStrike" baseline="0" dirty="0" smtClean="0">
                <a:latin typeface="Calibri" panose="020F0502020204030204" pitchFamily="34" charset="0"/>
              </a:rPr>
              <a:t>ilor pentru atelierul  menționat </a:t>
            </a:r>
            <a:r>
              <a:rPr lang="en-GB" sz="1800" b="0" i="0" u="none" strike="noStrike" baseline="0" dirty="0" smtClean="0">
                <a:latin typeface="Calibri" panose="020F0502020204030204" pitchFamily="34" charset="0"/>
              </a:rPr>
              <a:t>(</a:t>
            </a:r>
            <a:r>
              <a:rPr lang="ro-RO" sz="1800" b="0" i="0" u="none" strike="noStrike" baseline="0" dirty="0" smtClean="0">
                <a:latin typeface="Calibri" panose="020F0502020204030204" pitchFamily="34" charset="0"/>
              </a:rPr>
              <a:t>link catre site, print?)</a:t>
            </a:r>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r>
              <a:rPr lang="ro-RO" sz="1800" b="0" i="0" u="none" strike="noStrike" baseline="0" dirty="0" smtClean="0">
                <a:latin typeface="Calibri" panose="020F0502020204030204" pitchFamily="34" charset="0"/>
              </a:rPr>
              <a:t>Vom lua un exemplu de posibil exercițiu din cadrul atelierului. </a:t>
            </a:r>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3900468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a:t>
            </a:r>
            <a:r>
              <a:rPr lang="en-GB" sz="1200" b="1" i="0" u="none" strike="noStrike" baseline="0" dirty="0">
                <a:latin typeface="Verdana" panose="020B0604030504040204" pitchFamily="34" charset="0"/>
              </a:rPr>
              <a:t>27</a:t>
            </a:r>
          </a:p>
          <a:p>
            <a:pPr defTabSz="945307">
              <a:defRPr/>
            </a:pPr>
            <a:r>
              <a:rPr lang="ro-RO" sz="1200" b="0" dirty="0" smtClean="0">
                <a:effectLst/>
                <a:latin typeface="Calibri" panose="020F0502020204030204" pitchFamily="34" charset="0"/>
                <a:ea typeface="Calibri" panose="020F0502020204030204" pitchFamily="34" charset="0"/>
                <a:cs typeface="Times New Roman" panose="02020603050405020304" pitchFamily="18" charset="0"/>
              </a:rPr>
              <a:t>Acesta este un exemplu de exercițiu din cadrul atelierului dedicat temei Narațiuni și</a:t>
            </a:r>
            <a:r>
              <a:rPr lang="ro-RO" sz="1200" b="0" baseline="0" dirty="0" smtClean="0">
                <a:effectLst/>
                <a:latin typeface="Calibri" panose="020F0502020204030204" pitchFamily="34" charset="0"/>
                <a:ea typeface="Calibri" panose="020F0502020204030204" pitchFamily="34" charset="0"/>
                <a:cs typeface="Times New Roman" panose="02020603050405020304" pitchFamily="18" charset="0"/>
              </a:rPr>
              <a:t> Identitate </a:t>
            </a:r>
            <a:r>
              <a:rPr lang="en-GB" b="1" dirty="0"/>
              <a:t>	</a:t>
            </a:r>
            <a:endParaRPr lang="en-GB" dirty="0"/>
          </a:p>
          <a:p>
            <a:pPr indent="-236327">
              <a:lnSpc>
                <a:spcPct val="90000"/>
              </a:lnSpc>
              <a:spcAft>
                <a:spcPts val="620"/>
              </a:spcAft>
              <a:buFont typeface="Arial" panose="020B0604020202020204" pitchFamily="34" charset="0"/>
              <a:buChar char="•"/>
            </a:pPr>
            <a:endParaRPr lang="en-US" dirty="0"/>
          </a:p>
          <a:p>
            <a:pPr marL="0" marR="0" lvl="0" indent="-236327" algn="l"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ro-RO" dirty="0" smtClean="0"/>
              <a:t>Grupați-vă câte</a:t>
            </a:r>
            <a:r>
              <a:rPr lang="ro-RO" baseline="0" dirty="0" smtClean="0"/>
              <a:t> </a:t>
            </a:r>
            <a:r>
              <a:rPr lang="en-US" baseline="0" dirty="0" smtClean="0"/>
              <a:t>3</a:t>
            </a:r>
            <a:r>
              <a:rPr lang="en-US" baseline="0" dirty="0"/>
              <a:t>, </a:t>
            </a:r>
            <a:r>
              <a:rPr lang="en-US" dirty="0"/>
              <a:t>4</a:t>
            </a:r>
            <a:r>
              <a:rPr lang="en-US" baseline="0" dirty="0"/>
              <a:t> </a:t>
            </a:r>
            <a:r>
              <a:rPr lang="ro-RO" baseline="0" dirty="0" smtClean="0"/>
              <a:t>sau</a:t>
            </a:r>
            <a:r>
              <a:rPr lang="en-US" baseline="0" dirty="0" smtClean="0"/>
              <a:t> </a:t>
            </a:r>
            <a:r>
              <a:rPr lang="en-US" dirty="0"/>
              <a:t>5 </a:t>
            </a:r>
            <a:endParaRPr lang="ro-RO" dirty="0" smtClean="0"/>
          </a:p>
          <a:p>
            <a:pPr marL="0" marR="0" lvl="0" indent="-236327" algn="l"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ro-RO" dirty="0" smtClean="0"/>
              <a:t>Alegeți</a:t>
            </a:r>
            <a:r>
              <a:rPr lang="ro-RO" baseline="0" dirty="0" smtClean="0"/>
              <a:t> unul din formatele propuse – (1) pentru categoria de vârstă </a:t>
            </a:r>
            <a:r>
              <a:rPr lang="en-US" sz="1200" dirty="0" smtClean="0"/>
              <a:t>12-16 </a:t>
            </a:r>
            <a:r>
              <a:rPr lang="ro-RO" sz="1200" dirty="0" smtClean="0"/>
              <a:t>ani sau (2) pentru categoria </a:t>
            </a:r>
            <a:r>
              <a:rPr lang="en-US" sz="1200" dirty="0" smtClean="0"/>
              <a:t>16</a:t>
            </a:r>
            <a:r>
              <a:rPr lang="en-US" sz="1200" dirty="0"/>
              <a:t>+</a:t>
            </a:r>
          </a:p>
          <a:p>
            <a:pPr indent="-236327">
              <a:lnSpc>
                <a:spcPct val="90000"/>
              </a:lnSpc>
              <a:spcAft>
                <a:spcPts val="620"/>
              </a:spcAft>
              <a:buFont typeface="Arial" panose="020B0604020202020204" pitchFamily="34" charset="0"/>
              <a:buChar char="•"/>
            </a:pPr>
            <a:r>
              <a:rPr lang="ro-RO" dirty="0" smtClean="0"/>
              <a:t>Răspundeți la întrebarea </a:t>
            </a:r>
            <a:r>
              <a:rPr lang="en-US" dirty="0" smtClean="0"/>
              <a:t>“</a:t>
            </a:r>
            <a:r>
              <a:rPr lang="ro-RO" dirty="0" smtClean="0"/>
              <a:t>Cine sunt eu</a:t>
            </a:r>
            <a:r>
              <a:rPr lang="en-US" dirty="0" smtClean="0"/>
              <a:t>?” </a:t>
            </a:r>
            <a:r>
              <a:rPr lang="ro-RO" dirty="0" smtClean="0"/>
              <a:t>folosind</a:t>
            </a:r>
            <a:r>
              <a:rPr lang="ro-RO" baseline="0" dirty="0" smtClean="0"/>
              <a:t> formularul </a:t>
            </a:r>
            <a:r>
              <a:rPr lang="en-US" dirty="0" smtClean="0"/>
              <a:t>2 </a:t>
            </a:r>
            <a:r>
              <a:rPr lang="ro-RO" dirty="0" smtClean="0"/>
              <a:t>sau</a:t>
            </a:r>
            <a:r>
              <a:rPr lang="en-US" dirty="0" smtClean="0"/>
              <a:t> </a:t>
            </a:r>
            <a:r>
              <a:rPr lang="en-US" dirty="0"/>
              <a:t>3. </a:t>
            </a:r>
            <a:r>
              <a:rPr lang="ro-RO" dirty="0" smtClean="0"/>
              <a:t>Atenție, pentru categoriile mai mici de vârstă,</a:t>
            </a:r>
            <a:r>
              <a:rPr lang="ro-RO" baseline="0" dirty="0" smtClean="0"/>
              <a:t> în manual este foerită o versiune simplificată</a:t>
            </a:r>
            <a:endParaRPr lang="en-US" dirty="0"/>
          </a:p>
          <a:p>
            <a:pPr indent="-236327">
              <a:lnSpc>
                <a:spcPct val="90000"/>
              </a:lnSpc>
              <a:spcAft>
                <a:spcPts val="620"/>
              </a:spcAft>
              <a:buFont typeface="Arial" panose="020B0604020202020204" pitchFamily="34" charset="0"/>
              <a:buChar char="•"/>
            </a:pPr>
            <a:r>
              <a:rPr lang="ro-RO" dirty="0" smtClean="0"/>
              <a:t>Discuție de Grup: reflectați asupra valorii poveștii</a:t>
            </a:r>
            <a:r>
              <a:rPr lang="ro-RO" baseline="0" dirty="0" smtClean="0"/>
              <a:t> personale</a:t>
            </a:r>
            <a:r>
              <a:rPr lang="en-US" dirty="0" smtClean="0"/>
              <a:t>, </a:t>
            </a:r>
            <a:r>
              <a:rPr lang="ro-RO" dirty="0" smtClean="0"/>
              <a:t>a tonului său pozitiv</a:t>
            </a:r>
            <a:r>
              <a:rPr lang="ro-RO" baseline="0" dirty="0" smtClean="0"/>
              <a:t> </a:t>
            </a:r>
            <a:r>
              <a:rPr lang="en-US" dirty="0" smtClean="0"/>
              <a:t>/ </a:t>
            </a:r>
            <a:r>
              <a:rPr lang="en-US" dirty="0" err="1" smtClean="0"/>
              <a:t>negativ</a:t>
            </a:r>
            <a:r>
              <a:rPr lang="en-US" dirty="0" smtClean="0"/>
              <a:t>, </a:t>
            </a:r>
            <a:r>
              <a:rPr lang="ro-RO" dirty="0" smtClean="0"/>
              <a:t>asupra</a:t>
            </a:r>
            <a:r>
              <a:rPr lang="ro-RO" baseline="0" dirty="0" smtClean="0"/>
              <a:t> modului în care ste făcută selecția eveniemntelor povestite și a filtrelor culturale aplicate</a:t>
            </a:r>
            <a:r>
              <a:rPr lang="en-US" dirty="0" smtClean="0"/>
              <a:t>. </a:t>
            </a:r>
            <a:endParaRPr lang="en-US" dirty="0"/>
          </a:p>
          <a:p>
            <a:pPr indent="-236327">
              <a:lnSpc>
                <a:spcPct val="90000"/>
              </a:lnSpc>
              <a:spcAft>
                <a:spcPts val="620"/>
              </a:spcAft>
              <a:buFont typeface="Arial" panose="020B0604020202020204" pitchFamily="34" charset="0"/>
              <a:buChar char="•"/>
            </a:pPr>
            <a:endParaRPr lang="en-US" dirty="0"/>
          </a:p>
          <a:p>
            <a:pPr indent="-236327">
              <a:lnSpc>
                <a:spcPct val="90000"/>
              </a:lnSpc>
              <a:spcAft>
                <a:spcPts val="620"/>
              </a:spcAft>
              <a:buFont typeface="Arial" panose="020B0604020202020204" pitchFamily="34" charset="0"/>
              <a:buChar char="•"/>
            </a:pPr>
            <a:r>
              <a:rPr lang="ro-RO" dirty="0" smtClean="0"/>
              <a:t>Subiectul va fi dezbătu</a:t>
            </a:r>
            <a:r>
              <a:rPr lang="ro-RO" baseline="0" dirty="0" smtClean="0"/>
              <a:t>t în plen  - </a:t>
            </a:r>
            <a:r>
              <a:rPr lang="en-US" dirty="0" smtClean="0"/>
              <a:t>2 minute</a:t>
            </a:r>
            <a:r>
              <a:rPr lang="ro-RO" dirty="0" smtClean="0"/>
              <a:t>: Ce v-a</a:t>
            </a:r>
            <a:r>
              <a:rPr lang="ro-RO" baseline="0" dirty="0" smtClean="0"/>
              <a:t> atras atenția în acest exercițiu? Trainerul va colecta toate răspunsurile pe </a:t>
            </a:r>
            <a:r>
              <a:rPr lang="en-US" dirty="0" smtClean="0"/>
              <a:t>flipchart</a:t>
            </a:r>
            <a:r>
              <a:rPr lang="en-US" dirty="0"/>
              <a:t>. </a:t>
            </a:r>
          </a:p>
          <a:p>
            <a:pPr indent="-236327">
              <a:lnSpc>
                <a:spcPct val="90000"/>
              </a:lnSpc>
              <a:spcAft>
                <a:spcPts val="620"/>
              </a:spcAft>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F7EDCD22-DFD2-214F-BFA9-58357701920C}" type="slidenum">
              <a:rPr lang="en-US" smtClean="0"/>
              <a:t>26</a:t>
            </a:fld>
            <a:endParaRPr lang="en-US"/>
          </a:p>
        </p:txBody>
      </p:sp>
    </p:spTree>
    <p:extLst>
      <p:ext uri="{BB962C8B-B14F-4D97-AF65-F5344CB8AC3E}">
        <p14:creationId xmlns:p14="http://schemas.microsoft.com/office/powerpoint/2010/main" val="2815675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ro-RO" sz="1800" b="1" i="0" u="none" strike="noStrike" baseline="0" dirty="0" smtClean="0">
                <a:latin typeface="Verdana" panose="020B0604030504040204" pitchFamily="34" charset="0"/>
              </a:rPr>
              <a:t>Recomandări / </a:t>
            </a:r>
            <a:r>
              <a:rPr lang="en-GB" sz="1800" b="1" i="0" u="none" strike="noStrike" baseline="0" dirty="0" smtClean="0">
                <a:latin typeface="Verdana" panose="020B0604030504040204" pitchFamily="34" charset="0"/>
              </a:rPr>
              <a:t>sheet </a:t>
            </a:r>
            <a:r>
              <a:rPr lang="en-GB" sz="1800" b="1" i="0" u="none" strike="noStrike" baseline="0" dirty="0">
                <a:latin typeface="Verdana" panose="020B0604030504040204" pitchFamily="34" charset="0"/>
              </a:rPr>
              <a:t>28</a:t>
            </a:r>
          </a:p>
          <a:p>
            <a:pPr>
              <a:lnSpc>
                <a:spcPct val="115000"/>
              </a:lnSpc>
              <a:spcAft>
                <a:spcPts val="600"/>
              </a:spcAft>
            </a:pPr>
            <a:r>
              <a:rPr lang="ro-RO" sz="1800" b="0" i="1" dirty="0" smtClean="0">
                <a:effectLst/>
                <a:latin typeface="Calibri" panose="020F0502020204030204" pitchFamily="34" charset="0"/>
                <a:ea typeface="Calibri" panose="020F0502020204030204" pitchFamily="34" charset="0"/>
                <a:cs typeface="Times New Roman" panose="02020603050405020304" pitchFamily="18" charset="0"/>
              </a:rPr>
              <a:t>Exercițiul se numește Cine sunt eu?</a:t>
            </a:r>
            <a:endParaRPr lang="en-GB" sz="18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Întrebare către particpanți</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Care</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credeți că este ideea acestui exercițiu</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Acest</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exercițiu permite participanților să intre în contact cu propriile narațiuni și influențelor care i-au modelat;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oferă, de asemenea, </a:t>
            </a:r>
            <a:r>
              <a:rPr lang="ro-RO" sz="1200" kern="1200" dirty="0" smtClean="0">
                <a:solidFill>
                  <a:schemeClr val="tx1"/>
                </a:solidFill>
                <a:effectLst/>
                <a:latin typeface="+mn-lt"/>
                <a:ea typeface="+mn-ea"/>
                <a:cs typeface="+mn-cs"/>
              </a:rPr>
              <a:t>o scanare preliminară cu privire la convingerile și cunoștințele participanților privind narațiunile din perspectiva științelor sociale.</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Fiecare atelier dispune</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de un </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manual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care descrie obiectivul,</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publicul țintă și durata fiecărui exercițiu.</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De asemenea, sutn</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oferite recomandări cu privire la modul de desfășurare și materielele necesare fiecărui exercițiu</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ro-RO" sz="18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Cine sunt eu</a:t>
            </a:r>
            <a:r>
              <a:rPr lang="en-GB" sz="18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Ob</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iectiv</a:t>
            </a:r>
            <a:r>
              <a:rPr lang="ro-RO" sz="18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Să permită participanților să intre în contct cu propria narațiune și cu influențele care i-au modelat </a:t>
            </a:r>
            <a:endParaRPr lang="en-GB" sz="18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Public Țintă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200" kern="1200" dirty="0" smtClean="0">
                <a:solidFill>
                  <a:schemeClr val="tx1"/>
                </a:solidFill>
                <a:effectLst/>
                <a:latin typeface="+mn-lt"/>
                <a:ea typeface="+mn-ea"/>
                <a:cs typeface="+mn-cs"/>
              </a:rPr>
              <a:t>Oricare (dacă este adaptat la nivelul de înțelegere al publicului țintă)</a:t>
            </a:r>
            <a:br>
              <a:rPr lang="ro-RO" sz="1200" kern="1200" dirty="0" smtClean="0">
                <a:solidFill>
                  <a:schemeClr val="tx1"/>
                </a:solidFill>
                <a:effectLst/>
                <a:latin typeface="+mn-lt"/>
                <a:ea typeface="+mn-ea"/>
                <a:cs typeface="+mn-cs"/>
              </a:rPr>
            </a:br>
            <a:r>
              <a:rPr lang="ro-RO" sz="1200" kern="1200" dirty="0" smtClean="0">
                <a:solidFill>
                  <a:schemeClr val="tx1"/>
                </a:solidFill>
                <a:effectLst/>
                <a:latin typeface="+mn-lt"/>
                <a:ea typeface="+mn-ea"/>
                <a:cs typeface="+mn-cs"/>
              </a:rPr>
              <a:t>Sunt oferite 3 fișe de exercițiu distincte: începător (recomandat vârstei:  - 12 ani), intermediar (recomandat vârstei: 12-16) și avansat (recomandat vârstei 16 + / adulților) – </a:t>
            </a:r>
          </a:p>
          <a:p>
            <a:pPr algn="just">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Durată</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45 min</a:t>
            </a: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Descriere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236327" algn="l"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 </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1</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t>alcătuiți grupuri de </a:t>
            </a:r>
            <a:r>
              <a:rPr lang="en-US" sz="1800" baseline="0" dirty="0" smtClean="0"/>
              <a:t> </a:t>
            </a:r>
            <a:r>
              <a:rPr lang="en-US" sz="1800" baseline="0" dirty="0"/>
              <a:t>3, </a:t>
            </a:r>
            <a:r>
              <a:rPr lang="en-US" sz="1800" dirty="0"/>
              <a:t>4</a:t>
            </a:r>
            <a:r>
              <a:rPr lang="en-US" sz="1800" baseline="0" dirty="0"/>
              <a:t> </a:t>
            </a:r>
            <a:r>
              <a:rPr lang="ro-RO" sz="1800" baseline="0" dirty="0" smtClean="0"/>
              <a:t>sau</a:t>
            </a:r>
            <a:r>
              <a:rPr lang="en-US" sz="1800" baseline="0" dirty="0" smtClean="0"/>
              <a:t> </a:t>
            </a:r>
            <a:r>
              <a:rPr lang="en-US" sz="1800" dirty="0" smtClean="0"/>
              <a:t>5</a:t>
            </a:r>
            <a:r>
              <a:rPr lang="ro-RO" sz="1800" dirty="0" smtClean="0"/>
              <a:t> participanți</a:t>
            </a:r>
            <a:r>
              <a:rPr lang="en-US" sz="1800" dirty="0" smtClean="0"/>
              <a:t> </a:t>
            </a:r>
            <a:r>
              <a:rPr lang="en-US" sz="1800" dirty="0"/>
              <a:t/>
            </a:r>
            <a:br>
              <a:rPr lang="en-US" sz="1800" dirty="0"/>
            </a:br>
            <a:endParaRPr lang="en-US" sz="1800" dirty="0"/>
          </a:p>
          <a:p>
            <a:pPr marL="0" marR="0" lvl="0" indent="-236327" algn="l"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ro-RO" sz="1800" dirty="0" smtClean="0"/>
              <a:t>Alegeți una din versiunile de formular oferite – pentru categoria 12-16 sau pentru categoria 16+</a:t>
            </a:r>
            <a:endParaRPr lang="en-US" sz="1800" dirty="0"/>
          </a:p>
          <a:p>
            <a:pPr indent="-236327">
              <a:lnSpc>
                <a:spcPct val="90000"/>
              </a:lnSpc>
              <a:spcAft>
                <a:spcPts val="620"/>
              </a:spcAft>
              <a:buFont typeface="Arial" panose="020B0604020202020204" pitchFamily="34" charset="0"/>
              <a:buChar char="•"/>
            </a:pPr>
            <a:endParaRPr lang="en-US" sz="1800" dirty="0"/>
          </a:p>
          <a:p>
            <a:pPr indent="-236327">
              <a:lnSpc>
                <a:spcPct val="90000"/>
              </a:lnSpc>
              <a:spcAft>
                <a:spcPts val="620"/>
              </a:spcAft>
              <a:buFont typeface="Arial" panose="020B0604020202020204" pitchFamily="34" charset="0"/>
              <a:buChar char="•"/>
            </a:pPr>
            <a:r>
              <a:rPr lang="ro-RO" sz="1800" dirty="0" smtClean="0"/>
              <a:t>Răspundeți la întrebarea </a:t>
            </a:r>
            <a:r>
              <a:rPr lang="en-US" sz="1800" dirty="0" smtClean="0"/>
              <a:t>“</a:t>
            </a:r>
            <a:r>
              <a:rPr lang="ro-RO" sz="1800" dirty="0" smtClean="0"/>
              <a:t>Cine sunt eu</a:t>
            </a:r>
            <a:r>
              <a:rPr lang="en-US" sz="1800" dirty="0" smtClean="0"/>
              <a:t>?” </a:t>
            </a:r>
            <a:r>
              <a:rPr lang="ro-RO" sz="1800" dirty="0" smtClean="0"/>
              <a:t>folosind</a:t>
            </a:r>
            <a:r>
              <a:rPr lang="ro-RO" sz="1800" baseline="0" dirty="0" smtClean="0"/>
              <a:t> formularul </a:t>
            </a:r>
            <a:r>
              <a:rPr lang="en-US" sz="1800" dirty="0" smtClean="0"/>
              <a:t>2 </a:t>
            </a:r>
            <a:r>
              <a:rPr lang="ro-RO" sz="1800" dirty="0" smtClean="0"/>
              <a:t>sau</a:t>
            </a:r>
            <a:r>
              <a:rPr lang="en-US" sz="1800" dirty="0" smtClean="0"/>
              <a:t> </a:t>
            </a:r>
            <a:r>
              <a:rPr lang="en-US" sz="1800" dirty="0"/>
              <a:t>3. </a:t>
            </a:r>
            <a:r>
              <a:rPr lang="ro-RO" sz="1800" dirty="0" smtClean="0"/>
              <a:t>Atenție</a:t>
            </a:r>
            <a:r>
              <a:rPr lang="ro-RO" sz="1800" baseline="0" dirty="0" smtClean="0"/>
              <a:t> – în manual este integrat si un formular pentru copii de vârste mai mici </a:t>
            </a:r>
            <a:endParaRPr lang="en-US" sz="1800" dirty="0"/>
          </a:p>
          <a:p>
            <a:pPr indent="-236327">
              <a:lnSpc>
                <a:spcPct val="90000"/>
              </a:lnSpc>
              <a:spcAft>
                <a:spcPts val="620"/>
              </a:spcAft>
              <a:buFont typeface="Arial" panose="020B0604020202020204" pitchFamily="34" charset="0"/>
              <a:buChar char="•"/>
            </a:pPr>
            <a:r>
              <a:rPr lang="ro-RO" sz="1800" dirty="0" smtClean="0"/>
              <a:t>Discuție de grup: reflectați asupra</a:t>
            </a:r>
            <a:r>
              <a:rPr lang="ro-RO" sz="1800" baseline="0" dirty="0" smtClean="0"/>
              <a:t> valorii poveștii personale</a:t>
            </a:r>
            <a:r>
              <a:rPr lang="en-US" sz="1800" dirty="0" smtClean="0"/>
              <a:t>, </a:t>
            </a:r>
            <a:r>
              <a:rPr lang="ro-RO" sz="1800" dirty="0" smtClean="0"/>
              <a:t>a tonului pozitiv / </a:t>
            </a:r>
            <a:r>
              <a:rPr lang="en-US" sz="1800" dirty="0" err="1" smtClean="0"/>
              <a:t>negativ</a:t>
            </a:r>
            <a:r>
              <a:rPr lang="en-US" sz="1800" dirty="0" smtClean="0"/>
              <a:t>, </a:t>
            </a:r>
            <a:r>
              <a:rPr lang="ro-RO" sz="1800" dirty="0" smtClean="0"/>
              <a:t>a modului</a:t>
            </a:r>
            <a:r>
              <a:rPr lang="ro-RO" sz="1800" baseline="0" dirty="0" smtClean="0"/>
              <a:t> în care ați făcut selecția evenimentelor povestite șia  filtrelor culturale aplicate</a:t>
            </a:r>
            <a:r>
              <a:rPr lang="en-US" sz="1800" dirty="0" smtClean="0"/>
              <a:t>. </a:t>
            </a:r>
            <a:endParaRPr lang="en-US" sz="1800" dirty="0"/>
          </a:p>
          <a:p>
            <a:pPr indent="-236327">
              <a:lnSpc>
                <a:spcPct val="90000"/>
              </a:lnSpc>
              <a:spcAft>
                <a:spcPts val="620"/>
              </a:spcAft>
              <a:buFont typeface="Arial" panose="020B0604020202020204" pitchFamily="34" charset="0"/>
              <a:buChar char="•"/>
            </a:pPr>
            <a:endParaRPr lang="en-US" sz="1800" dirty="0"/>
          </a:p>
          <a:p>
            <a:pPr indent="-236327">
              <a:lnSpc>
                <a:spcPct val="90000"/>
              </a:lnSpc>
              <a:spcAft>
                <a:spcPts val="620"/>
              </a:spcAft>
              <a:buFont typeface="Arial" panose="020B0604020202020204" pitchFamily="34" charset="0"/>
              <a:buChar char="•"/>
            </a:pPr>
            <a:r>
              <a:rPr lang="ro-RO" sz="1800" dirty="0" smtClean="0"/>
              <a:t>Discuție de grup  - 2 minute : Ce v-a</a:t>
            </a:r>
            <a:r>
              <a:rPr lang="ro-RO" sz="1800" baseline="0" dirty="0" smtClean="0"/>
              <a:t> atras atenția la acest exercițiu? Trainerul va colecta toate răspunsurile pe </a:t>
            </a:r>
            <a:r>
              <a:rPr lang="en-US" sz="1800" dirty="0" smtClean="0"/>
              <a:t>flipchart</a:t>
            </a:r>
            <a:r>
              <a:rPr lang="en-US" sz="1800" dirty="0"/>
              <a:t>. </a:t>
            </a:r>
          </a:p>
          <a:p>
            <a:pPr indent="-236327">
              <a:lnSpc>
                <a:spcPct val="90000"/>
              </a:lnSpc>
              <a:spcAft>
                <a:spcPts val="620"/>
              </a:spcAft>
              <a:buFont typeface="Arial" panose="020B0604020202020204" pitchFamily="34" charset="0"/>
              <a:buChar char="•"/>
            </a:pPr>
            <a:endParaRPr lang="en-US" sz="1800" dirty="0"/>
          </a:p>
          <a:p>
            <a:pPr algn="l">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Metoda</a:t>
            </a:r>
            <a:r>
              <a:rPr lang="ro-RO" sz="1800" b="1" baseline="0" dirty="0" smtClean="0">
                <a:effectLst/>
                <a:latin typeface="Calibri" panose="020F0502020204030204" pitchFamily="34" charset="0"/>
                <a:ea typeface="Calibri" panose="020F0502020204030204" pitchFamily="34" charset="0"/>
                <a:cs typeface="Times New Roman" panose="02020603050405020304" pitchFamily="18" charset="0"/>
              </a:rPr>
              <a:t> de învățare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Învățare prin exercițiu, demonstrație,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discuție ghidată</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605281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dirty="0" smtClean="0"/>
              <a:t>Instrucțiuni / fișa recomandată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t>În continuare, discutăm despre capacitatea de a intra într-o discuție sau dezbatere într-un mod constructiv. Cunoștințele, abilitățile, valorile și atitudinile învățate în timpul atelierului dedicat simulării și dezbaterii sunt menite să faciliteze dezvoltarea rezilienței la ideologii extremiste și comportament violent, prin consolidarea gândirii critice, comunicării, cooperării, empatiei și (auto) reflecție. </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t>Acest atelier nu va avea impact dacă este implementat o singură dată. Atelierul bazat pe dezbateri ar trebui să aibă loc periodic.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dirty="0" smtClean="0"/>
              <a:t>De la D3.2.5</a:t>
            </a:r>
            <a:r>
              <a:rPr lang="ro-RO" sz="18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t>Simularea și dezbaterea predării servește scopului dezvoltării cunoștințelor și abilităților prin modelul de instruire comportamentală cognitivă și modelul învățării prin realizare. Este, de asemenea, o formă de intervenție psihoeducațională, în care moderatorul dezbaterii funcționează ca un antrenor pregătit să ofere strategii replicabile de exprimare pozitivă de sine și comunicare orientată spre obiective, încurajând totodată toleranța și evaluarea deschisă a opiniilor adverse ale altor persoane. </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t>Cunoștințele, abilitățile, valorile și atitudinile învățate în timpul atelierului dedicat simulării și dezbaterii sunt menite să faciliteze dezvoltarea rezilienței la ideologii extremiste și comportament violent, prin consolidarea gândirii critice, comunicării, cooperării, empatiei și (auto) reflecției.</a:t>
            </a:r>
            <a:endParaRPr lang="ro-RO" sz="18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aseline="0" dirty="0" smtClean="0"/>
              <a:t>C</a:t>
            </a:r>
            <a:r>
              <a:rPr lang="ro-RO" sz="1800" dirty="0" smtClean="0"/>
              <a:t>redem că dezbaterea de simulare ca metodă de intervenție psiho-educativă, are potențialul de a crește reziliența față de factorii </a:t>
            </a:r>
            <a:r>
              <a:rPr lang="ro-RO" sz="1800" i="1" dirty="0" smtClean="0"/>
              <a:t>push and pull </a:t>
            </a:r>
            <a:r>
              <a:rPr lang="ro-RO" sz="1800" dirty="0" smtClean="0"/>
              <a:t>ai  radicalizării, cum ar fi: un sentimentul identității înțeles ca o „căutare a sensului”, „căutarea identității care contribuie la un sentiment de apartenență, valoar și scop”, împlinirea personală, lipsa de stimă de sine, frustrarea și insulta individuală, factorii cognitiv-sociali, cum ar fi asumarea riscurilor și reducerea contactului social, victimizarea personală, deplasarea agresivității;</a:t>
            </a:r>
            <a:r>
              <a:rPr lang="ro-RO" sz="1800" baseline="0" dirty="0" smtClean="0"/>
              <a:t> </a:t>
            </a:r>
            <a:r>
              <a:rPr lang="ro-RO" sz="1800" dirty="0" smtClean="0"/>
              <a:t>toți sunt  legați de un conflictul identitar și de disfuncții în definire identitară.</a:t>
            </a:r>
          </a:p>
          <a:p>
            <a:pPr marL="0" marR="0" lvl="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Deși jocurile de dezbatere și simulare au fost utilizate pe scară largă în contexte academice, inclusiv ca instrumente de învățare, atelierul diferă de un training </a:t>
            </a:r>
            <a:r>
              <a:rPr lang="ro-RO" sz="1200" kern="1200" dirty="0" smtClean="0">
                <a:solidFill>
                  <a:schemeClr val="tx1"/>
                </a:solidFill>
                <a:effectLst/>
                <a:latin typeface="+mn-lt"/>
                <a:ea typeface="+mn-ea"/>
                <a:cs typeface="+mn-cs"/>
              </a:rPr>
              <a:t>obișnuit pe tema</a:t>
            </a:r>
            <a:r>
              <a:rPr lang="bg-BG" sz="1200" kern="1200" dirty="0" smtClean="0">
                <a:solidFill>
                  <a:schemeClr val="tx1"/>
                </a:solidFill>
                <a:effectLst/>
                <a:latin typeface="+mn-lt"/>
                <a:ea typeface="+mn-ea"/>
                <a:cs typeface="+mn-cs"/>
              </a:rPr>
              <a:t> dezbater</a:t>
            </a:r>
            <a:r>
              <a:rPr lang="ro-RO" sz="1200" kern="1200" dirty="0" smtClean="0">
                <a:solidFill>
                  <a:schemeClr val="tx1"/>
                </a:solidFill>
                <a:effectLst/>
                <a:latin typeface="+mn-lt"/>
                <a:ea typeface="+mn-ea"/>
                <a:cs typeface="+mn-cs"/>
              </a:rPr>
              <a:t>ii. Neavând</a:t>
            </a:r>
            <a:r>
              <a:rPr lang="bg-BG" sz="1200" kern="1200" dirty="0" smtClean="0">
                <a:solidFill>
                  <a:schemeClr val="tx1"/>
                </a:solidFill>
                <a:effectLst/>
                <a:latin typeface="+mn-lt"/>
                <a:ea typeface="+mn-ea"/>
                <a:cs typeface="+mn-cs"/>
              </a:rPr>
              <a:t> ca scop </a:t>
            </a:r>
            <a:r>
              <a:rPr lang="ro-RO" sz="1200" kern="1200" dirty="0" smtClean="0">
                <a:solidFill>
                  <a:schemeClr val="tx1"/>
                </a:solidFill>
                <a:effectLst/>
                <a:latin typeface="+mn-lt"/>
                <a:ea typeface="+mn-ea"/>
                <a:cs typeface="+mn-cs"/>
              </a:rPr>
              <a:t>transmiterea de</a:t>
            </a:r>
            <a:r>
              <a:rPr lang="bg-BG" sz="1200" kern="1200" dirty="0" smtClean="0">
                <a:solidFill>
                  <a:schemeClr val="tx1"/>
                </a:solidFill>
                <a:effectLst/>
                <a:latin typeface="+mn-lt"/>
                <a:ea typeface="+mn-ea"/>
                <a:cs typeface="+mn-cs"/>
              </a:rPr>
              <a:t> cunoștințe și </a:t>
            </a:r>
            <a:r>
              <a:rPr lang="ro-RO" sz="1200" kern="1200" dirty="0" smtClean="0">
                <a:solidFill>
                  <a:schemeClr val="tx1"/>
                </a:solidFill>
                <a:effectLst/>
                <a:latin typeface="+mn-lt"/>
                <a:ea typeface="+mn-ea"/>
                <a:cs typeface="+mn-cs"/>
              </a:rPr>
              <a:t>formarea de </a:t>
            </a:r>
            <a:r>
              <a:rPr lang="bg-BG" sz="1200" kern="1200" dirty="0" smtClean="0">
                <a:solidFill>
                  <a:schemeClr val="tx1"/>
                </a:solidFill>
                <a:effectLst/>
                <a:latin typeface="+mn-lt"/>
                <a:ea typeface="+mn-ea"/>
                <a:cs typeface="+mn-cs"/>
              </a:rPr>
              <a:t>abilități necesare pentru a fi parte a unei dezbateri, </a:t>
            </a:r>
            <a:r>
              <a:rPr lang="ro-RO" sz="1200" kern="1200" dirty="0" smtClean="0">
                <a:solidFill>
                  <a:schemeClr val="tx1"/>
                </a:solidFill>
                <a:effectLst/>
                <a:latin typeface="+mn-lt"/>
                <a:ea typeface="+mn-ea"/>
                <a:cs typeface="+mn-cs"/>
              </a:rPr>
              <a:t>atelierul își propune să ajute </a:t>
            </a:r>
            <a:r>
              <a:rPr lang="bg-BG" sz="1200" kern="1200" dirty="0" smtClean="0">
                <a:solidFill>
                  <a:schemeClr val="tx1"/>
                </a:solidFill>
                <a:effectLst/>
                <a:latin typeface="+mn-lt"/>
                <a:ea typeface="+mn-ea"/>
                <a:cs typeface="+mn-cs"/>
              </a:rPr>
              <a:t>participanții în a înțelege scopul, structura și contextul în care </a:t>
            </a:r>
            <a:r>
              <a:rPr lang="ro-RO" sz="1200" kern="1200" dirty="0" smtClean="0">
                <a:solidFill>
                  <a:schemeClr val="tx1"/>
                </a:solidFill>
                <a:effectLst/>
                <a:latin typeface="+mn-lt"/>
                <a:ea typeface="+mn-ea"/>
                <a:cs typeface="+mn-cs"/>
              </a:rPr>
              <a:t>aceste tehnici pot </a:t>
            </a:r>
            <a:r>
              <a:rPr lang="bg-BG" sz="1200" kern="1200" dirty="0" smtClean="0">
                <a:solidFill>
                  <a:schemeClr val="tx1"/>
                </a:solidFill>
                <a:effectLst/>
                <a:latin typeface="+mn-lt"/>
                <a:ea typeface="+mn-ea"/>
                <a:cs typeface="+mn-cs"/>
              </a:rPr>
              <a:t>fi folosit</a:t>
            </a:r>
            <a:r>
              <a:rPr lang="ro-RO" sz="1200" kern="1200" dirty="0" smtClean="0">
                <a:solidFill>
                  <a:schemeClr val="tx1"/>
                </a:solidFill>
                <a:effectLst/>
                <a:latin typeface="+mn-lt"/>
                <a:ea typeface="+mn-ea"/>
                <a:cs typeface="+mn-cs"/>
              </a:rPr>
              <a:t>e</a:t>
            </a:r>
            <a:r>
              <a:rPr lang="bg-BG" sz="1200" kern="1200" dirty="0" smtClean="0">
                <a:solidFill>
                  <a:schemeClr val="tx1"/>
                </a:solidFill>
                <a:effectLst/>
                <a:latin typeface="+mn-lt"/>
                <a:ea typeface="+mn-ea"/>
                <a:cs typeface="+mn-cs"/>
              </a:rPr>
              <a:t>, precum și constrângerile metodologice și </a:t>
            </a:r>
            <a:r>
              <a:rPr lang="ro-RO" sz="1200" kern="1200" dirty="0" smtClean="0">
                <a:solidFill>
                  <a:schemeClr val="tx1"/>
                </a:solidFill>
                <a:effectLst/>
                <a:latin typeface="+mn-lt"/>
                <a:ea typeface="+mn-ea"/>
                <a:cs typeface="+mn-cs"/>
              </a:rPr>
              <a:t>limitele</a:t>
            </a:r>
            <a:r>
              <a:rPr lang="bg-BG" sz="1200" kern="1200" dirty="0" smtClean="0">
                <a:solidFill>
                  <a:schemeClr val="tx1"/>
                </a:solidFill>
                <a:effectLst/>
                <a:latin typeface="+mn-lt"/>
                <a:ea typeface="+mn-ea"/>
                <a:cs typeface="+mn-cs"/>
              </a:rPr>
              <a:t>. </a:t>
            </a:r>
            <a:endParaRPr lang="ro-RO"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374224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a:t>
            </a:r>
            <a:r>
              <a:rPr lang="en-GB" sz="1200" b="1" i="0" u="none" strike="noStrike" baseline="0" dirty="0">
                <a:latin typeface="Verdana" panose="020B0604030504040204" pitchFamily="34" charset="0"/>
              </a:rPr>
              <a:t>3</a:t>
            </a:r>
          </a:p>
          <a:p>
            <a:r>
              <a:rPr lang="ro-RO" dirty="0" smtClean="0"/>
              <a:t>La finalul primei zile</a:t>
            </a:r>
            <a:r>
              <a:rPr lang="ro-RO" baseline="0" dirty="0" smtClean="0"/>
              <a:t> am întrebat ce anume aveți nevoie cel mai mult în profesia dvs. pentru a contribui la prevenirea radicalizării</a:t>
            </a:r>
            <a:r>
              <a:rPr lang="en-US" dirty="0" smtClean="0"/>
              <a:t>.</a:t>
            </a:r>
            <a:endParaRPr lang="en-US" dirty="0"/>
          </a:p>
          <a:p>
            <a:endParaRPr lang="en-US" dirty="0"/>
          </a:p>
          <a:p>
            <a:r>
              <a:rPr lang="en-US" dirty="0"/>
              <a:t>@trainer</a:t>
            </a:r>
          </a:p>
          <a:p>
            <a:r>
              <a:rPr lang="ro-RO" dirty="0" smtClean="0"/>
              <a:t>Colectați</a:t>
            </a:r>
            <a:r>
              <a:rPr lang="ro-RO" baseline="0" dirty="0" smtClean="0"/>
              <a:t> răspunsurile și verificați dacă cele menționate vor fi abordate în cadrul cursului </a:t>
            </a:r>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a:t>
            </a:fld>
            <a:endParaRPr lang="en-US" dirty="0"/>
          </a:p>
        </p:txBody>
      </p:sp>
    </p:spTree>
    <p:extLst>
      <p:ext uri="{BB962C8B-B14F-4D97-AF65-F5344CB8AC3E}">
        <p14:creationId xmlns:p14="http://schemas.microsoft.com/office/powerpoint/2010/main" val="2611341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smtClean="0"/>
          </a:p>
          <a:p>
            <a:r>
              <a:rPr lang="en-US" b="1" dirty="0" err="1" smtClean="0"/>
              <a:t>Instrucțiuni</a:t>
            </a:r>
            <a:r>
              <a:rPr lang="en-US" b="1" dirty="0" smtClean="0"/>
              <a:t> / </a:t>
            </a:r>
            <a:r>
              <a:rPr lang="ro-RO" sz="1200" b="1" dirty="0" smtClean="0"/>
              <a:t>fișa recomandată </a:t>
            </a:r>
            <a:r>
              <a:rPr lang="en-US" b="1" dirty="0" smtClean="0"/>
              <a:t>30</a:t>
            </a:r>
            <a:endParaRPr lang="ro-RO" b="1" dirty="0" smtClean="0"/>
          </a:p>
          <a:p>
            <a:endParaRPr lang="ro-RO" b="1" dirty="0" smtClean="0"/>
          </a:p>
          <a:p>
            <a:r>
              <a:rPr lang="en-US" dirty="0" smtClean="0"/>
              <a:t>Cum pot </a:t>
            </a:r>
            <a:r>
              <a:rPr lang="en-US" dirty="0" err="1" smtClean="0"/>
              <a:t>ajuta</a:t>
            </a:r>
            <a:r>
              <a:rPr lang="en-US" dirty="0" smtClean="0"/>
              <a:t> </a:t>
            </a:r>
            <a:r>
              <a:rPr lang="en-US" dirty="0" err="1" smtClean="0"/>
              <a:t>practicienii</a:t>
            </a:r>
            <a:r>
              <a:rPr lang="en-US" dirty="0" smtClean="0"/>
              <a:t> din prima </a:t>
            </a:r>
            <a:r>
              <a:rPr lang="en-US" dirty="0" err="1" smtClean="0"/>
              <a:t>linie</a:t>
            </a:r>
            <a:r>
              <a:rPr lang="en-US" dirty="0" smtClean="0"/>
              <a:t> </a:t>
            </a:r>
            <a:r>
              <a:rPr lang="en-US" dirty="0" err="1" smtClean="0"/>
              <a:t>tinerii</a:t>
            </a:r>
            <a:r>
              <a:rPr lang="en-US" dirty="0" smtClean="0"/>
              <a:t> </a:t>
            </a:r>
            <a:r>
              <a:rPr lang="en-US" dirty="0" err="1" smtClean="0"/>
              <a:t>să</a:t>
            </a:r>
            <a:r>
              <a:rPr lang="en-US" dirty="0" smtClean="0"/>
              <a:t> </a:t>
            </a:r>
            <a:r>
              <a:rPr lang="en-US" dirty="0" err="1" smtClean="0"/>
              <a:t>dezvolte</a:t>
            </a:r>
            <a:r>
              <a:rPr lang="en-US" dirty="0" smtClean="0"/>
              <a:t> </a:t>
            </a:r>
            <a:r>
              <a:rPr lang="en-US" dirty="0" err="1" smtClean="0"/>
              <a:t>abilități</a:t>
            </a:r>
            <a:r>
              <a:rPr lang="en-US" dirty="0" smtClean="0"/>
              <a:t> de </a:t>
            </a:r>
            <a:r>
              <a:rPr lang="en-US" dirty="0" err="1" smtClean="0"/>
              <a:t>dezbatere</a:t>
            </a:r>
            <a:r>
              <a:rPr lang="en-US" dirty="0" smtClean="0"/>
              <a:t>? </a:t>
            </a:r>
            <a:r>
              <a:rPr lang="en-US" dirty="0" err="1" smtClean="0"/>
              <a:t>Atelierul</a:t>
            </a:r>
            <a:r>
              <a:rPr lang="en-US" dirty="0" smtClean="0"/>
              <a:t> </a:t>
            </a:r>
            <a:r>
              <a:rPr lang="en-US" dirty="0" err="1" smtClean="0"/>
              <a:t>oferit</a:t>
            </a:r>
            <a:r>
              <a:rPr lang="en-US" dirty="0" smtClean="0"/>
              <a:t> </a:t>
            </a:r>
            <a:r>
              <a:rPr lang="en-US" dirty="0" err="1" smtClean="0"/>
              <a:t>în</a:t>
            </a:r>
            <a:r>
              <a:rPr lang="en-US" dirty="0" smtClean="0"/>
              <a:t> </a:t>
            </a:r>
            <a:r>
              <a:rPr lang="en-US" dirty="0" err="1" smtClean="0"/>
              <a:t>acest</a:t>
            </a:r>
            <a:r>
              <a:rPr lang="en-US" dirty="0" smtClean="0"/>
              <a:t> </a:t>
            </a:r>
            <a:r>
              <a:rPr lang="en-US" dirty="0" err="1" smtClean="0"/>
              <a:t>proiect</a:t>
            </a:r>
            <a:r>
              <a:rPr lang="en-US" dirty="0" smtClean="0"/>
              <a:t> </a:t>
            </a:r>
            <a:r>
              <a:rPr lang="en-US" dirty="0" err="1" smtClean="0"/>
              <a:t>este</a:t>
            </a:r>
            <a:r>
              <a:rPr lang="en-US" dirty="0" smtClean="0"/>
              <a:t> </a:t>
            </a:r>
            <a:r>
              <a:rPr lang="en-US" dirty="0" err="1" smtClean="0"/>
              <a:t>menit</a:t>
            </a:r>
            <a:r>
              <a:rPr lang="en-US" dirty="0" smtClean="0"/>
              <a:t> </a:t>
            </a:r>
            <a:r>
              <a:rPr lang="en-US" dirty="0" err="1" smtClean="0"/>
              <a:t>să</a:t>
            </a:r>
            <a:r>
              <a:rPr lang="en-US" dirty="0" smtClean="0"/>
              <a:t>-i </a:t>
            </a:r>
            <a:r>
              <a:rPr lang="en-US" dirty="0" err="1" smtClean="0"/>
              <a:t>susțină</a:t>
            </a:r>
            <a:r>
              <a:rPr lang="en-US" dirty="0" smtClean="0"/>
              <a:t> </a:t>
            </a:r>
            <a:r>
              <a:rPr lang="en-US" dirty="0" err="1" smtClean="0"/>
              <a:t>în</a:t>
            </a:r>
            <a:r>
              <a:rPr lang="en-US" dirty="0" smtClean="0"/>
              <a:t> </a:t>
            </a:r>
            <a:r>
              <a:rPr lang="en-US" dirty="0" err="1" smtClean="0"/>
              <a:t>acest</a:t>
            </a:r>
            <a:r>
              <a:rPr lang="en-US" dirty="0" smtClean="0"/>
              <a:t> </a:t>
            </a:r>
            <a:r>
              <a:rPr lang="en-US" dirty="0" err="1" smtClean="0"/>
              <a:t>sens.</a:t>
            </a:r>
            <a:endParaRPr lang="ro-RO" dirty="0" smtClean="0"/>
          </a:p>
          <a:p>
            <a:r>
              <a:rPr lang="en-US" dirty="0" err="1" smtClean="0"/>
              <a:t>Pentru</a:t>
            </a:r>
            <a:r>
              <a:rPr lang="en-US" dirty="0" smtClean="0"/>
              <a:t> </a:t>
            </a:r>
            <a:r>
              <a:rPr lang="en-US" dirty="0" err="1" smtClean="0"/>
              <a:t>informații</a:t>
            </a:r>
            <a:r>
              <a:rPr lang="en-US" dirty="0" smtClean="0"/>
              <a:t> </a:t>
            </a:r>
            <a:r>
              <a:rPr lang="en-US" dirty="0" err="1" smtClean="0"/>
              <a:t>mai</a:t>
            </a:r>
            <a:r>
              <a:rPr lang="en-US" dirty="0" smtClean="0"/>
              <a:t> </a:t>
            </a:r>
            <a:r>
              <a:rPr lang="en-US" dirty="0" err="1" smtClean="0"/>
              <a:t>detaliate</a:t>
            </a:r>
            <a:r>
              <a:rPr lang="en-US" dirty="0" smtClean="0"/>
              <a:t>, </a:t>
            </a:r>
            <a:r>
              <a:rPr lang="en-US" dirty="0" err="1" smtClean="0"/>
              <a:t>recomand</a:t>
            </a:r>
            <a:r>
              <a:rPr lang="en-US" dirty="0" smtClean="0"/>
              <a:t> </a:t>
            </a:r>
            <a:r>
              <a:rPr lang="en-US" dirty="0" err="1" smtClean="0"/>
              <a:t>Manualul</a:t>
            </a:r>
            <a:r>
              <a:rPr lang="en-US" dirty="0" smtClean="0"/>
              <a:t> </a:t>
            </a:r>
            <a:r>
              <a:rPr lang="en-US" dirty="0" err="1" smtClean="0"/>
              <a:t>pentru</a:t>
            </a:r>
            <a:r>
              <a:rPr lang="en-US" dirty="0" smtClean="0"/>
              <a:t> </a:t>
            </a:r>
            <a:r>
              <a:rPr lang="en-US" dirty="0" err="1" smtClean="0"/>
              <a:t>formatorii</a:t>
            </a:r>
            <a:r>
              <a:rPr lang="en-US" dirty="0" smtClean="0"/>
              <a:t> </a:t>
            </a:r>
            <a:r>
              <a:rPr lang="ro-RO" dirty="0" smtClean="0"/>
              <a:t>Atelierului pentru Gestionarea Furiei</a:t>
            </a:r>
            <a:r>
              <a:rPr lang="en-US" dirty="0" smtClean="0"/>
              <a:t> (</a:t>
            </a:r>
            <a:r>
              <a:rPr lang="en-US" dirty="0" err="1" smtClean="0"/>
              <a:t>arătați</a:t>
            </a:r>
            <a:r>
              <a:rPr lang="en-US" dirty="0" smtClean="0"/>
              <a:t> site-</a:t>
            </a:r>
            <a:r>
              <a:rPr lang="en-US" dirty="0" err="1" smtClean="0"/>
              <a:t>ul</a:t>
            </a:r>
            <a:r>
              <a:rPr lang="en-US" dirty="0" smtClean="0"/>
              <a:t> </a:t>
            </a:r>
            <a:r>
              <a:rPr lang="en-US" dirty="0" err="1" smtClean="0"/>
              <a:t>unde</a:t>
            </a:r>
            <a:r>
              <a:rPr lang="en-US" dirty="0" smtClean="0"/>
              <a:t> </a:t>
            </a:r>
            <a:r>
              <a:rPr lang="en-US" dirty="0" err="1" smtClean="0"/>
              <a:t>poate</a:t>
            </a:r>
            <a:r>
              <a:rPr lang="en-US" dirty="0" smtClean="0"/>
              <a:t> fi </a:t>
            </a:r>
            <a:r>
              <a:rPr lang="en-US" dirty="0" err="1" smtClean="0"/>
              <a:t>găsit</a:t>
            </a:r>
            <a:r>
              <a:rPr lang="en-US" dirty="0" smtClean="0"/>
              <a:t>? Sau </a:t>
            </a:r>
            <a:r>
              <a:rPr lang="en-US" dirty="0" err="1" smtClean="0"/>
              <a:t>oferiți</a:t>
            </a:r>
            <a:r>
              <a:rPr lang="en-US" dirty="0" smtClean="0"/>
              <a:t> </a:t>
            </a:r>
            <a:r>
              <a:rPr lang="en-US" dirty="0" err="1" smtClean="0"/>
              <a:t>cadou</a:t>
            </a:r>
            <a:r>
              <a:rPr lang="en-US" dirty="0" smtClean="0"/>
              <a:t> o </a:t>
            </a:r>
            <a:r>
              <a:rPr lang="en-US" dirty="0" err="1" smtClean="0"/>
              <a:t>versiune</a:t>
            </a:r>
            <a:r>
              <a:rPr lang="en-US" dirty="0" smtClean="0"/>
              <a:t> </a:t>
            </a:r>
            <a:r>
              <a:rPr lang="en-US" dirty="0" err="1" smtClean="0"/>
              <a:t>tipărită</a:t>
            </a:r>
            <a:r>
              <a:rPr lang="en-US" dirty="0" smtClean="0"/>
              <a:t>?)</a:t>
            </a:r>
            <a:endParaRPr lang="ro-RO" dirty="0" smtClean="0"/>
          </a:p>
          <a:p>
            <a:r>
              <a:rPr lang="en-US" dirty="0" err="1" smtClean="0"/>
              <a:t>Vom</a:t>
            </a:r>
            <a:r>
              <a:rPr lang="en-US" dirty="0" smtClean="0"/>
              <a:t> </a:t>
            </a:r>
            <a:r>
              <a:rPr lang="ro-RO" dirty="0" smtClean="0"/>
              <a:t>aborda </a:t>
            </a:r>
            <a:r>
              <a:rPr lang="en-US" dirty="0" err="1" smtClean="0"/>
              <a:t>acum</a:t>
            </a:r>
            <a:r>
              <a:rPr lang="en-US" dirty="0" smtClean="0"/>
              <a:t> un </a:t>
            </a:r>
            <a:r>
              <a:rPr lang="en-US" dirty="0" err="1" smtClean="0"/>
              <a:t>exemplu</a:t>
            </a:r>
            <a:r>
              <a:rPr lang="en-US" dirty="0" smtClean="0"/>
              <a:t> de </a:t>
            </a:r>
            <a:r>
              <a:rPr lang="en-US" dirty="0" err="1" smtClean="0"/>
              <a:t>posibile</a:t>
            </a:r>
            <a:r>
              <a:rPr lang="en-US" dirty="0" smtClean="0"/>
              <a:t> </a:t>
            </a:r>
            <a:r>
              <a:rPr lang="en-US" dirty="0" err="1" smtClean="0"/>
              <a:t>exerciții</a:t>
            </a:r>
            <a:r>
              <a:rPr lang="en-US" dirty="0" smtClean="0"/>
              <a:t> din atelier</a:t>
            </a:r>
            <a:r>
              <a:rPr lang="ro-RO" dirty="0" smtClean="0"/>
              <a:t>.</a:t>
            </a:r>
            <a:endParaRPr lang="en-US" dirty="0" smtClean="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2690387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ro-R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b="1" dirty="0" smtClean="0"/>
              <a:t>Instrucțiuni / </a:t>
            </a:r>
            <a:r>
              <a:rPr lang="ro-RO" sz="1200" b="1" dirty="0" smtClean="0"/>
              <a:t>fișa recomandată </a:t>
            </a:r>
            <a:r>
              <a:rPr lang="ro-RO" b="1" dirty="0" smtClean="0"/>
              <a:t>31</a:t>
            </a:r>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Faceți clic pe #Îndrăznește</a:t>
            </a:r>
            <a:r>
              <a:rPr lang="ro-RO" baseline="0" dirty="0" smtClean="0"/>
              <a:t> să fii gri</a:t>
            </a:r>
            <a:endParaRPr lang="ro-RO"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Unul dintre obiectivele este să realizezi că opiniile în negru sau alb nu sunt singurele și că nu trebuie să „alegi părțile”, poți avea o opinie nuanțată, „gri”. Îndrăznește să fii gri este un proiect care își propune să se opună polarizării online și offline prin amplificarea opiniilor despre „mijlocul gri”. Campaniștii, analiștii de date și asistenții sociali își dau mâna pentru a combate polarizarea și procesele de radicalizare care decurg din aceasta.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https://projectgrey.eu/</a:t>
            </a:r>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https://youtu.be/WPChHeKaurQ</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CO: Această fișă s-ar putea potrivi și pentru Gândirea Critică</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31</a:t>
            </a:fld>
            <a:endParaRPr lang="en-US" dirty="0"/>
          </a:p>
        </p:txBody>
      </p:sp>
    </p:spTree>
    <p:extLst>
      <p:ext uri="{BB962C8B-B14F-4D97-AF65-F5344CB8AC3E}">
        <p14:creationId xmlns:p14="http://schemas.microsoft.com/office/powerpoint/2010/main" val="3293693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ro-RO" b="1" dirty="0" smtClean="0"/>
              <a:t>Instrucțiuni / </a:t>
            </a:r>
            <a:r>
              <a:rPr lang="ro-RO" sz="1200" b="1" dirty="0" smtClean="0"/>
              <a:t>fișa recomandată </a:t>
            </a:r>
            <a:r>
              <a:rPr lang="ro-RO" b="1" dirty="0" smtClean="0"/>
              <a:t>32 </a:t>
            </a:r>
          </a:p>
          <a:p>
            <a:r>
              <a:rPr lang="ro-RO" dirty="0" smtClean="0"/>
              <a:t>Acesta este un exemplu de exercițiu din atelierul Dezbatere și simulare. Din nou, sugestia mea este să experimentați mai întâi cum merge exercițiul și apoi să discutați obiectivele</a:t>
            </a:r>
          </a:p>
          <a:p>
            <a:endParaRPr lang="ro-RO" dirty="0" smtClean="0"/>
          </a:p>
          <a:p>
            <a:r>
              <a:rPr lang="ro-RO" b="1" dirty="0" smtClean="0"/>
              <a:t>@antrenor</a:t>
            </a:r>
          </a:p>
          <a:p>
            <a:r>
              <a:rPr lang="ro-RO" dirty="0" smtClean="0"/>
              <a:t>Acest exercițiu durează aproximativ 40 de minute (în funcție de numărul de declarații și participanți)</a:t>
            </a:r>
          </a:p>
          <a:p>
            <a:endParaRPr lang="ro-RO" dirty="0" smtClean="0"/>
          </a:p>
          <a:p>
            <a:r>
              <a:rPr lang="ro-RO" i="1" dirty="0" smtClean="0"/>
              <a:t>Pasul 1</a:t>
            </a:r>
            <a:r>
              <a:rPr lang="ro-RO" dirty="0" smtClean="0"/>
              <a:t>: Informați participanții că vor asculta afirmații care sunt întotdeauna adevărate</a:t>
            </a:r>
          </a:p>
          <a:p>
            <a:r>
              <a:rPr lang="ro-RO" i="1" dirty="0" smtClean="0"/>
              <a:t>Pasul 2</a:t>
            </a:r>
            <a:r>
              <a:rPr lang="ro-RO" dirty="0" smtClean="0"/>
              <a:t>: Sarcina lor este să se gândească la cât mai multe cazuri în care afirmația este falsă și să își facă propriile liste</a:t>
            </a:r>
          </a:p>
          <a:p>
            <a:r>
              <a:rPr lang="ro-RO" i="1" dirty="0" smtClean="0"/>
              <a:t>Pasul 3</a:t>
            </a:r>
            <a:r>
              <a:rPr lang="ro-RO" dirty="0" smtClean="0"/>
              <a:t>: </a:t>
            </a:r>
            <a:r>
              <a:rPr lang="ro-RO" sz="1200" dirty="0" smtClean="0"/>
              <a:t>Treceți pe la fiecare</a:t>
            </a:r>
            <a:r>
              <a:rPr lang="ro-RO" sz="1200" baseline="0" dirty="0" smtClean="0"/>
              <a:t> participant </a:t>
            </a:r>
            <a:r>
              <a:rPr lang="en-US" sz="1200" dirty="0" err="1" smtClean="0"/>
              <a:t>cerând</a:t>
            </a:r>
            <a:r>
              <a:rPr lang="en-US" sz="1200" dirty="0" smtClean="0"/>
              <a:t> </a:t>
            </a:r>
            <a:r>
              <a:rPr lang="ro-RO" sz="1200" dirty="0" smtClean="0"/>
              <a:t>câte </a:t>
            </a:r>
            <a:r>
              <a:rPr lang="en-US" sz="1200" dirty="0" smtClean="0"/>
              <a:t>un </a:t>
            </a:r>
            <a:r>
              <a:rPr lang="en-US" sz="1200" dirty="0" err="1" smtClean="0"/>
              <a:t>exemplu</a:t>
            </a:r>
            <a:r>
              <a:rPr lang="ro-RO" dirty="0" smtClean="0"/>
              <a:t>; dacă un participant dă un exemplu deja menționat, are un minut să se gândească la altul</a:t>
            </a:r>
          </a:p>
          <a:p>
            <a:r>
              <a:rPr lang="ro-RO" i="1" dirty="0" smtClean="0"/>
              <a:t>Pasul 4</a:t>
            </a:r>
            <a:r>
              <a:rPr lang="ro-RO" dirty="0" smtClean="0"/>
              <a:t>: Dacă participantul nu reușește să se gândească la un nou exemplu, acesta este în afara jocului. Profesorul îi întreabă pe fiecare partcipant pe rând, până când doar unui singur participant îi mai rămân exemple pe listă.</a:t>
            </a:r>
          </a:p>
          <a:p>
            <a:r>
              <a:rPr lang="ro-RO" i="1" dirty="0" smtClean="0"/>
              <a:t>Pasul 5</a:t>
            </a:r>
            <a:r>
              <a:rPr lang="ro-RO" dirty="0" smtClean="0"/>
              <a:t>: La sfârșitul exercițiului, ar trebui alocate 15-20 de minute discuțiilor de grup cu privire la ideile exprimate și ce consecințe implică acestea (astăzi poate fi o rundă scurtă)</a:t>
            </a:r>
          </a:p>
          <a:p>
            <a:endParaRPr lang="ro-RO" dirty="0" smtClean="0"/>
          </a:p>
          <a:p>
            <a:r>
              <a:rPr lang="ro-RO" dirty="0" smtClean="0"/>
              <a:t>Afirmația ar putea fi „uciderea este greșită”</a:t>
            </a:r>
          </a:p>
          <a:p>
            <a:r>
              <a:rPr lang="ro-RO" dirty="0" smtClean="0"/>
              <a:t>Un altul ar putea fi ‘???</a:t>
            </a:r>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32</a:t>
            </a:fld>
            <a:endParaRPr lang="en-US" dirty="0"/>
          </a:p>
        </p:txBody>
      </p:sp>
    </p:spTree>
    <p:extLst>
      <p:ext uri="{BB962C8B-B14F-4D97-AF65-F5344CB8AC3E}">
        <p14:creationId xmlns:p14="http://schemas.microsoft.com/office/powerpoint/2010/main" val="889855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800" b="1" dirty="0" err="1" smtClean="0"/>
              <a:t>Instrucțiuni</a:t>
            </a:r>
            <a:r>
              <a:rPr lang="en-US" sz="1800" b="1" dirty="0" smtClean="0"/>
              <a:t> / </a:t>
            </a:r>
            <a:r>
              <a:rPr lang="ro-RO" sz="1800" b="1" dirty="0" smtClean="0"/>
              <a:t>fișa recomandată </a:t>
            </a:r>
            <a:r>
              <a:rPr lang="en-US" sz="1800" b="1" dirty="0" smtClean="0"/>
              <a:t>33</a:t>
            </a:r>
            <a:endParaRPr lang="ro-RO" sz="1800" b="1" dirty="0" smtClean="0"/>
          </a:p>
          <a:p>
            <a:endParaRPr lang="ro-RO" sz="1800" b="1" dirty="0" smtClean="0"/>
          </a:p>
          <a:p>
            <a:r>
              <a:rPr lang="en-US" sz="1800" dirty="0" err="1" smtClean="0"/>
              <a:t>Exercițiul</a:t>
            </a:r>
            <a:r>
              <a:rPr lang="en-US" sz="1800" dirty="0" smtClean="0"/>
              <a:t> </a:t>
            </a:r>
            <a:r>
              <a:rPr lang="en-US" sz="1800" dirty="0" err="1" smtClean="0"/>
              <a:t>este</a:t>
            </a:r>
            <a:r>
              <a:rPr lang="en-US" sz="1800" dirty="0" smtClean="0"/>
              <a:t> </a:t>
            </a:r>
            <a:r>
              <a:rPr lang="en-US" sz="1800" dirty="0" err="1" smtClean="0"/>
              <a:t>denumit</a:t>
            </a:r>
            <a:r>
              <a:rPr lang="en-US" sz="1800" dirty="0" smtClean="0"/>
              <a:t> </a:t>
            </a:r>
            <a:r>
              <a:rPr lang="en-US" sz="1800" i="1" dirty="0" err="1" smtClean="0"/>
              <a:t>Adevărat</a:t>
            </a:r>
            <a:r>
              <a:rPr lang="en-US" sz="1800" i="1" dirty="0" smtClean="0"/>
              <a:t> </a:t>
            </a:r>
            <a:r>
              <a:rPr lang="en-US" sz="1800" i="1" dirty="0" err="1" smtClean="0"/>
              <a:t>sau</a:t>
            </a:r>
            <a:r>
              <a:rPr lang="en-US" sz="1800" i="1" dirty="0" smtClean="0"/>
              <a:t> </a:t>
            </a:r>
            <a:r>
              <a:rPr lang="en-US" sz="1800" i="1" dirty="0" err="1" smtClean="0"/>
              <a:t>fals</a:t>
            </a:r>
            <a:r>
              <a:rPr lang="en-US" sz="1800" dirty="0" smtClean="0"/>
              <a:t>?</a:t>
            </a:r>
            <a:endParaRPr lang="ro-RO" sz="1800" dirty="0" smtClean="0"/>
          </a:p>
          <a:p>
            <a:endParaRPr lang="ro-RO" sz="1800" dirty="0" smtClean="0"/>
          </a:p>
          <a:p>
            <a:r>
              <a:rPr lang="en-US" sz="1800" dirty="0" err="1" smtClean="0"/>
              <a:t>Întrebați</a:t>
            </a:r>
            <a:r>
              <a:rPr lang="en-US" sz="1800" dirty="0" smtClean="0"/>
              <a:t> </a:t>
            </a:r>
            <a:r>
              <a:rPr lang="en-US" sz="1800" dirty="0" err="1" smtClean="0"/>
              <a:t>participanții</a:t>
            </a:r>
            <a:r>
              <a:rPr lang="en-US" sz="1800" dirty="0" smtClean="0"/>
              <a:t>: Ce </a:t>
            </a:r>
            <a:r>
              <a:rPr lang="en-US" sz="1800" dirty="0" err="1" smtClean="0"/>
              <a:t>părere</a:t>
            </a:r>
            <a:r>
              <a:rPr lang="en-US" sz="1800" dirty="0" smtClean="0"/>
              <a:t> </a:t>
            </a:r>
            <a:r>
              <a:rPr lang="en-US" sz="1800" dirty="0" err="1" smtClean="0"/>
              <a:t>aveți</a:t>
            </a:r>
            <a:r>
              <a:rPr lang="en-US" sz="1800" dirty="0" smtClean="0"/>
              <a:t> </a:t>
            </a:r>
            <a:r>
              <a:rPr lang="en-US" sz="1800" dirty="0" err="1" smtClean="0"/>
              <a:t>despre</a:t>
            </a:r>
            <a:r>
              <a:rPr lang="en-US" sz="1800" dirty="0" smtClean="0"/>
              <a:t> </a:t>
            </a:r>
            <a:r>
              <a:rPr lang="en-US" sz="1800" dirty="0" err="1" smtClean="0"/>
              <a:t>ideea</a:t>
            </a:r>
            <a:r>
              <a:rPr lang="en-US" sz="1800" dirty="0" smtClean="0"/>
              <a:t> din </a:t>
            </a:r>
            <a:r>
              <a:rPr lang="en-US" sz="1800" dirty="0" err="1" smtClean="0"/>
              <a:t>spatele</a:t>
            </a:r>
            <a:r>
              <a:rPr lang="en-US" sz="1800" dirty="0" smtClean="0"/>
              <a:t> </a:t>
            </a:r>
            <a:r>
              <a:rPr lang="en-US" sz="1800" dirty="0" err="1" smtClean="0"/>
              <a:t>acestui</a:t>
            </a:r>
            <a:r>
              <a:rPr lang="en-US" sz="1800" dirty="0" smtClean="0"/>
              <a:t> </a:t>
            </a:r>
            <a:r>
              <a:rPr lang="en-US" sz="1800" dirty="0" err="1" smtClean="0"/>
              <a:t>exercițiu</a:t>
            </a:r>
            <a:r>
              <a:rPr lang="en-US" sz="1800" dirty="0" smtClean="0"/>
              <a:t>?</a:t>
            </a:r>
            <a:endParaRPr lang="ro-RO" sz="1800" dirty="0" smtClean="0"/>
          </a:p>
          <a:p>
            <a:r>
              <a:rPr lang="en-US" sz="1800" dirty="0" err="1" smtClean="0"/>
              <a:t>Fiecare</a:t>
            </a:r>
            <a:r>
              <a:rPr lang="en-US" sz="1800" dirty="0" smtClean="0"/>
              <a:t> atelier vine cu un manual care </a:t>
            </a:r>
            <a:r>
              <a:rPr lang="en-US" sz="1800" dirty="0" err="1" smtClean="0"/>
              <a:t>descrie</a:t>
            </a:r>
            <a:r>
              <a:rPr lang="en-US" sz="1800" dirty="0" smtClean="0"/>
              <a:t> </a:t>
            </a:r>
            <a:r>
              <a:rPr lang="en-US" sz="1800" dirty="0" err="1" smtClean="0"/>
              <a:t>obiectivul</a:t>
            </a:r>
            <a:r>
              <a:rPr lang="en-US" sz="1800" dirty="0" smtClean="0"/>
              <a:t>, </a:t>
            </a:r>
            <a:r>
              <a:rPr lang="en-US" sz="1800" dirty="0" err="1" smtClean="0"/>
              <a:t>publicul</a:t>
            </a:r>
            <a:r>
              <a:rPr lang="en-US" sz="1800" dirty="0" smtClean="0"/>
              <a:t> </a:t>
            </a:r>
            <a:r>
              <a:rPr lang="en-US" sz="1800" dirty="0" err="1" smtClean="0"/>
              <a:t>țintă</a:t>
            </a:r>
            <a:r>
              <a:rPr lang="en-US" sz="1800" dirty="0" smtClean="0"/>
              <a:t> </a:t>
            </a:r>
            <a:r>
              <a:rPr lang="en-US" sz="1800" dirty="0" err="1" smtClean="0"/>
              <a:t>și</a:t>
            </a:r>
            <a:r>
              <a:rPr lang="en-US" sz="1800" dirty="0" smtClean="0"/>
              <a:t> </a:t>
            </a:r>
            <a:r>
              <a:rPr lang="en-US" sz="1800" dirty="0" err="1" smtClean="0"/>
              <a:t>calendarul</a:t>
            </a:r>
            <a:r>
              <a:rPr lang="en-US" sz="1800" dirty="0" smtClean="0"/>
              <a:t> </a:t>
            </a:r>
            <a:r>
              <a:rPr lang="en-US" sz="1800" dirty="0" err="1" smtClean="0"/>
              <a:t>fiecărui</a:t>
            </a:r>
            <a:r>
              <a:rPr lang="en-US" sz="1800" dirty="0" smtClean="0"/>
              <a:t> </a:t>
            </a:r>
            <a:r>
              <a:rPr lang="en-US" sz="1800" dirty="0" err="1" smtClean="0"/>
              <a:t>exercițiu</a:t>
            </a:r>
            <a:r>
              <a:rPr lang="en-US" sz="1800" dirty="0" smtClean="0"/>
              <a:t>. De </a:t>
            </a:r>
            <a:r>
              <a:rPr lang="en-US" sz="1800" dirty="0" err="1" smtClean="0"/>
              <a:t>asemenea</a:t>
            </a:r>
            <a:r>
              <a:rPr lang="en-US" sz="1800" dirty="0" smtClean="0"/>
              <a:t>, </a:t>
            </a:r>
            <a:r>
              <a:rPr lang="en-US" sz="1800" dirty="0" err="1" smtClean="0"/>
              <a:t>sunt</a:t>
            </a:r>
            <a:r>
              <a:rPr lang="en-US" sz="1800" dirty="0" smtClean="0"/>
              <a:t> date </a:t>
            </a:r>
            <a:r>
              <a:rPr lang="en-US" sz="1800" dirty="0" err="1" smtClean="0"/>
              <a:t>instrucțiuni</a:t>
            </a:r>
            <a:r>
              <a:rPr lang="en-US" sz="1800" dirty="0" smtClean="0"/>
              <a:t> </a:t>
            </a:r>
            <a:r>
              <a:rPr lang="en-US" sz="1800" dirty="0" err="1" smtClean="0"/>
              <a:t>despre</a:t>
            </a:r>
            <a:r>
              <a:rPr lang="en-US" sz="1800" dirty="0" smtClean="0"/>
              <a:t> </a:t>
            </a:r>
            <a:r>
              <a:rPr lang="ro-RO" sz="1800" dirty="0" smtClean="0"/>
              <a:t>organizarea </a:t>
            </a:r>
            <a:r>
              <a:rPr lang="en-US" sz="1800" dirty="0" err="1" smtClean="0"/>
              <a:t>și</a:t>
            </a:r>
            <a:r>
              <a:rPr lang="en-US" sz="1800" dirty="0" smtClean="0"/>
              <a:t> </a:t>
            </a:r>
            <a:r>
              <a:rPr lang="en-US" sz="1800" dirty="0" err="1" smtClean="0"/>
              <a:t>materialele</a:t>
            </a:r>
            <a:r>
              <a:rPr lang="en-US" sz="1800" dirty="0" smtClean="0"/>
              <a:t> </a:t>
            </a:r>
            <a:r>
              <a:rPr lang="en-US" sz="1800" dirty="0" err="1" smtClean="0"/>
              <a:t>necesare</a:t>
            </a:r>
            <a:r>
              <a:rPr lang="en-US" sz="1800" dirty="0" smtClean="0"/>
              <a:t> </a:t>
            </a:r>
            <a:r>
              <a:rPr lang="en-US" sz="1800" dirty="0" err="1" smtClean="0"/>
              <a:t>exercițiului</a:t>
            </a:r>
            <a:r>
              <a:rPr lang="en-US" sz="1800" dirty="0" smtClean="0"/>
              <a:t>.</a:t>
            </a:r>
            <a:endParaRPr lang="ro-RO" sz="1800" dirty="0" smtClean="0"/>
          </a:p>
          <a:p>
            <a:r>
              <a:rPr lang="en-US" sz="1800" b="1" dirty="0" err="1" smtClean="0"/>
              <a:t>Adevărat</a:t>
            </a:r>
            <a:r>
              <a:rPr lang="en-US" sz="1800" b="1" dirty="0" smtClean="0"/>
              <a:t> </a:t>
            </a:r>
            <a:r>
              <a:rPr lang="en-US" sz="1800" b="1" dirty="0" err="1" smtClean="0"/>
              <a:t>sau</a:t>
            </a:r>
            <a:r>
              <a:rPr lang="en-US" sz="1800" b="1" dirty="0" smtClean="0"/>
              <a:t> </a:t>
            </a:r>
            <a:r>
              <a:rPr lang="en-US" sz="1800" b="1" dirty="0" err="1" smtClean="0"/>
              <a:t>fals</a:t>
            </a:r>
            <a:endParaRPr lang="ro-RO" sz="1800" b="1" dirty="0" smtClean="0"/>
          </a:p>
          <a:p>
            <a:r>
              <a:rPr lang="en-US" sz="1800" b="1" dirty="0" err="1" smtClean="0"/>
              <a:t>Obiectiv</a:t>
            </a:r>
            <a:r>
              <a:rPr lang="en-US" sz="1800" b="1" dirty="0" smtClean="0"/>
              <a:t> </a:t>
            </a:r>
            <a:endParaRPr lang="ro-RO" sz="1800" b="1" dirty="0" smtClean="0"/>
          </a:p>
          <a:p>
            <a:r>
              <a:rPr lang="en-US" sz="1800" dirty="0" smtClean="0"/>
              <a:t>• </a:t>
            </a:r>
            <a:r>
              <a:rPr lang="en-US" sz="1800" dirty="0" err="1" smtClean="0"/>
              <a:t>Pentru</a:t>
            </a:r>
            <a:r>
              <a:rPr lang="en-US" sz="1800" dirty="0" smtClean="0"/>
              <a:t> a </a:t>
            </a:r>
            <a:r>
              <a:rPr lang="en-US" sz="1800" dirty="0" err="1" smtClean="0"/>
              <a:t>ajuta</a:t>
            </a:r>
            <a:r>
              <a:rPr lang="en-US" sz="1800" dirty="0" smtClean="0"/>
              <a:t> la </a:t>
            </a:r>
            <a:r>
              <a:rPr lang="en-US" sz="1800" dirty="0" err="1" smtClean="0"/>
              <a:t>îmbunătățirea</a:t>
            </a:r>
            <a:r>
              <a:rPr lang="en-US" sz="1800" dirty="0" smtClean="0"/>
              <a:t> </a:t>
            </a:r>
            <a:r>
              <a:rPr lang="en-US" sz="1800" dirty="0" err="1" smtClean="0"/>
              <a:t>abilităților</a:t>
            </a:r>
            <a:r>
              <a:rPr lang="en-US" sz="1800" dirty="0" smtClean="0"/>
              <a:t> de </a:t>
            </a:r>
            <a:r>
              <a:rPr lang="en-US" sz="1800" dirty="0" err="1" smtClean="0"/>
              <a:t>gândire</a:t>
            </a:r>
            <a:r>
              <a:rPr lang="en-US" sz="1800" dirty="0" smtClean="0"/>
              <a:t> lateral</a:t>
            </a:r>
            <a:endParaRPr lang="ro-RO" sz="1800" dirty="0" smtClean="0"/>
          </a:p>
          <a:p>
            <a:r>
              <a:rPr lang="en-US" sz="1800" dirty="0" smtClean="0"/>
              <a:t>• </a:t>
            </a:r>
            <a:r>
              <a:rPr lang="en-US" sz="1800" dirty="0" err="1" smtClean="0"/>
              <a:t>Pentru</a:t>
            </a:r>
            <a:r>
              <a:rPr lang="en-US" sz="1800" dirty="0" smtClean="0"/>
              <a:t> a </a:t>
            </a:r>
            <a:r>
              <a:rPr lang="en-US" sz="1800" dirty="0" err="1" smtClean="0"/>
              <a:t>ajuta</a:t>
            </a:r>
            <a:r>
              <a:rPr lang="en-US" sz="1800" dirty="0" smtClean="0"/>
              <a:t> la </a:t>
            </a:r>
            <a:r>
              <a:rPr lang="en-US" sz="1800" dirty="0" err="1" smtClean="0"/>
              <a:t>îmbunătățirea</a:t>
            </a:r>
            <a:r>
              <a:rPr lang="en-US" sz="1800" dirty="0" smtClean="0"/>
              <a:t> </a:t>
            </a:r>
            <a:r>
              <a:rPr lang="en-US" sz="1800" dirty="0" err="1" smtClean="0"/>
              <a:t>abilităților</a:t>
            </a:r>
            <a:r>
              <a:rPr lang="en-US" sz="1800" dirty="0" smtClean="0"/>
              <a:t> de </a:t>
            </a:r>
            <a:r>
              <a:rPr lang="en-US" sz="1800" dirty="0" err="1" smtClean="0"/>
              <a:t>respingere</a:t>
            </a:r>
            <a:r>
              <a:rPr lang="en-US" sz="1800" dirty="0" smtClean="0"/>
              <a:t> </a:t>
            </a:r>
            <a:endParaRPr lang="ro-RO" sz="1800" dirty="0" smtClean="0"/>
          </a:p>
          <a:p>
            <a:r>
              <a:rPr lang="en-US" sz="1800" dirty="0" smtClean="0"/>
              <a:t>• </a:t>
            </a:r>
            <a:r>
              <a:rPr lang="en-US" sz="1800" dirty="0" err="1" smtClean="0"/>
              <a:t>Pentru</a:t>
            </a:r>
            <a:r>
              <a:rPr lang="en-US" sz="1800" dirty="0" smtClean="0"/>
              <a:t> a </a:t>
            </a:r>
            <a:r>
              <a:rPr lang="en-US" sz="1800" dirty="0" err="1" smtClean="0"/>
              <a:t>încuraja</a:t>
            </a:r>
            <a:r>
              <a:rPr lang="en-US" sz="1800" dirty="0" smtClean="0"/>
              <a:t> </a:t>
            </a:r>
            <a:r>
              <a:rPr lang="en-US" sz="1800" dirty="0" err="1" smtClean="0"/>
              <a:t>abilitățile</a:t>
            </a:r>
            <a:r>
              <a:rPr lang="en-US" sz="1800" dirty="0" smtClean="0"/>
              <a:t> de </a:t>
            </a:r>
            <a:r>
              <a:rPr lang="en-US" sz="1800" dirty="0" err="1" smtClean="0"/>
              <a:t>gândire</a:t>
            </a:r>
            <a:r>
              <a:rPr lang="en-US" sz="1800" dirty="0" smtClean="0"/>
              <a:t> </a:t>
            </a:r>
            <a:r>
              <a:rPr lang="en-US" sz="1800" dirty="0" err="1" smtClean="0"/>
              <a:t>rapidă</a:t>
            </a:r>
            <a:endParaRPr lang="ro-RO" sz="1800" dirty="0" smtClean="0"/>
          </a:p>
          <a:p>
            <a:r>
              <a:rPr lang="en-US" sz="1800" dirty="0" smtClean="0"/>
              <a:t>• </a:t>
            </a:r>
            <a:r>
              <a:rPr lang="en-US" sz="1800" dirty="0" err="1" smtClean="0"/>
              <a:t>Pentru</a:t>
            </a:r>
            <a:r>
              <a:rPr lang="en-US" sz="1800" dirty="0" smtClean="0"/>
              <a:t> a </a:t>
            </a:r>
            <a:r>
              <a:rPr lang="en-US" sz="1800" dirty="0" err="1" smtClean="0"/>
              <a:t>încuraja</a:t>
            </a:r>
            <a:r>
              <a:rPr lang="en-US" sz="1800" dirty="0" smtClean="0"/>
              <a:t> </a:t>
            </a:r>
            <a:r>
              <a:rPr lang="en-US" sz="1800" dirty="0" err="1" smtClean="0"/>
              <a:t>abilitățile</a:t>
            </a:r>
            <a:r>
              <a:rPr lang="en-US" sz="1800" dirty="0" smtClean="0"/>
              <a:t> de </a:t>
            </a:r>
            <a:r>
              <a:rPr lang="en-US" sz="1800" dirty="0" err="1" smtClean="0"/>
              <a:t>memorie</a:t>
            </a:r>
            <a:r>
              <a:rPr lang="en-US" sz="1800" dirty="0" smtClean="0"/>
              <a:t> </a:t>
            </a:r>
            <a:endParaRPr lang="ro-RO" sz="1800" dirty="0" smtClean="0"/>
          </a:p>
          <a:p>
            <a:r>
              <a:rPr lang="en-US" sz="1800" dirty="0" smtClean="0"/>
              <a:t>• </a:t>
            </a:r>
            <a:r>
              <a:rPr lang="en-US" sz="1800" dirty="0" err="1" smtClean="0"/>
              <a:t>Pentru</a:t>
            </a:r>
            <a:r>
              <a:rPr lang="en-US" sz="1800" dirty="0" smtClean="0"/>
              <a:t> a </a:t>
            </a:r>
            <a:r>
              <a:rPr lang="en-US" sz="1800" dirty="0" err="1" smtClean="0"/>
              <a:t>îmbunătăți</a:t>
            </a:r>
            <a:r>
              <a:rPr lang="en-US" sz="1800" dirty="0" smtClean="0"/>
              <a:t> </a:t>
            </a:r>
            <a:r>
              <a:rPr lang="en-US" sz="1800" dirty="0" err="1" smtClean="0"/>
              <a:t>vocabularul</a:t>
            </a:r>
            <a:r>
              <a:rPr lang="en-US" sz="1800" dirty="0" smtClean="0"/>
              <a:t> </a:t>
            </a:r>
            <a:r>
              <a:rPr lang="en-US" sz="1800" dirty="0" err="1" smtClean="0"/>
              <a:t>și</a:t>
            </a:r>
            <a:r>
              <a:rPr lang="en-US" sz="1800" dirty="0" smtClean="0"/>
              <a:t> </a:t>
            </a:r>
            <a:r>
              <a:rPr lang="en-US" sz="1800" dirty="0" err="1" smtClean="0"/>
              <a:t>utilizarea</a:t>
            </a:r>
            <a:r>
              <a:rPr lang="en-US" sz="1800" dirty="0" smtClean="0"/>
              <a:t> </a:t>
            </a:r>
            <a:r>
              <a:rPr lang="en-US" sz="1800" dirty="0" err="1" smtClean="0"/>
              <a:t>cuvintelor</a:t>
            </a:r>
            <a:r>
              <a:rPr lang="en-US" sz="1800" dirty="0" smtClean="0"/>
              <a:t> </a:t>
            </a:r>
            <a:endParaRPr lang="ro-RO" sz="1800" dirty="0" smtClean="0"/>
          </a:p>
          <a:p>
            <a:r>
              <a:rPr lang="en-US" sz="1800" dirty="0" smtClean="0"/>
              <a:t>• </a:t>
            </a:r>
            <a:r>
              <a:rPr lang="en-US" sz="1800" dirty="0" err="1" smtClean="0"/>
              <a:t>Pentru</a:t>
            </a:r>
            <a:r>
              <a:rPr lang="en-US" sz="1800" dirty="0" smtClean="0"/>
              <a:t> a </a:t>
            </a:r>
            <a:r>
              <a:rPr lang="en-US" sz="1800" dirty="0" err="1" smtClean="0"/>
              <a:t>încuraja</a:t>
            </a:r>
            <a:r>
              <a:rPr lang="en-US" sz="1800" dirty="0" smtClean="0"/>
              <a:t> </a:t>
            </a:r>
            <a:r>
              <a:rPr lang="en-US" sz="1800" dirty="0" err="1" smtClean="0"/>
              <a:t>abilitățile</a:t>
            </a:r>
            <a:r>
              <a:rPr lang="en-US" sz="1800" dirty="0" smtClean="0"/>
              <a:t> de </a:t>
            </a:r>
            <a:r>
              <a:rPr lang="en-US" sz="1800" dirty="0" err="1" smtClean="0"/>
              <a:t>ascultare</a:t>
            </a:r>
            <a:endParaRPr lang="ro-RO" sz="1800" dirty="0" smtClean="0"/>
          </a:p>
          <a:p>
            <a:r>
              <a:rPr lang="en-US" sz="1800" dirty="0" smtClean="0"/>
              <a:t>• </a:t>
            </a:r>
            <a:r>
              <a:rPr lang="en-US" sz="1800" dirty="0" err="1" smtClean="0"/>
              <a:t>Pentru</a:t>
            </a:r>
            <a:r>
              <a:rPr lang="en-US" sz="1800" dirty="0" smtClean="0"/>
              <a:t> a </a:t>
            </a:r>
            <a:r>
              <a:rPr lang="en-US" sz="1800" dirty="0" err="1" smtClean="0"/>
              <a:t>încuraja</a:t>
            </a:r>
            <a:r>
              <a:rPr lang="en-US" sz="1800" dirty="0" smtClean="0"/>
              <a:t> </a:t>
            </a:r>
            <a:r>
              <a:rPr lang="en-US" sz="1800" dirty="0" err="1" smtClean="0"/>
              <a:t>evaluarea</a:t>
            </a:r>
            <a:r>
              <a:rPr lang="en-US" sz="1800" dirty="0" smtClean="0"/>
              <a:t> </a:t>
            </a:r>
            <a:r>
              <a:rPr lang="en-US" sz="1800" dirty="0" err="1" smtClean="0"/>
              <a:t>colegilor</a:t>
            </a:r>
            <a:endParaRPr lang="ro-RO" sz="1800" dirty="0" smtClean="0"/>
          </a:p>
          <a:p>
            <a:r>
              <a:rPr lang="en-US" sz="1800" b="1" dirty="0" smtClean="0"/>
              <a:t>Public </a:t>
            </a:r>
            <a:r>
              <a:rPr lang="en-US" sz="1800" b="1" dirty="0" err="1" smtClean="0"/>
              <a:t>țintă</a:t>
            </a:r>
            <a:r>
              <a:rPr lang="en-US" sz="1800" b="1" dirty="0" smtClean="0"/>
              <a:t> </a:t>
            </a:r>
            <a:endParaRPr lang="ro-RO" sz="1800" b="1" dirty="0" smtClean="0"/>
          </a:p>
          <a:p>
            <a:r>
              <a:rPr lang="en-US" sz="1800" dirty="0" err="1" smtClean="0"/>
              <a:t>pubertate</a:t>
            </a:r>
            <a:r>
              <a:rPr lang="en-US" sz="1800" dirty="0" smtClean="0"/>
              <a:t> / adolescent / adult</a:t>
            </a:r>
            <a:endParaRPr lang="ro-RO" sz="1800" dirty="0" smtClean="0"/>
          </a:p>
          <a:p>
            <a:r>
              <a:rPr lang="ro-RO" sz="1800" b="1" dirty="0" smtClean="0"/>
              <a:t>Timp</a:t>
            </a:r>
          </a:p>
          <a:p>
            <a:r>
              <a:rPr lang="en-US" sz="1800" dirty="0" smtClean="0"/>
              <a:t>15-45 min (</a:t>
            </a:r>
            <a:r>
              <a:rPr lang="en-US" sz="1800" dirty="0" err="1" smtClean="0"/>
              <a:t>în</a:t>
            </a:r>
            <a:r>
              <a:rPr lang="en-US" sz="1800" dirty="0" smtClean="0"/>
              <a:t> </a:t>
            </a:r>
            <a:r>
              <a:rPr lang="en-US" sz="1800" dirty="0" err="1" smtClean="0"/>
              <a:t>funcție</a:t>
            </a:r>
            <a:r>
              <a:rPr lang="en-US" sz="1800" dirty="0" smtClean="0"/>
              <a:t> de </a:t>
            </a:r>
            <a:r>
              <a:rPr lang="en-US" sz="1800" dirty="0" err="1" smtClean="0"/>
              <a:t>cantitatea</a:t>
            </a:r>
            <a:r>
              <a:rPr lang="en-US" sz="1800" dirty="0" smtClean="0"/>
              <a:t> de </a:t>
            </a:r>
            <a:r>
              <a:rPr lang="en-US" sz="1800" dirty="0" err="1" smtClean="0"/>
              <a:t>extrase</a:t>
            </a:r>
            <a:r>
              <a:rPr lang="en-US" sz="1800" dirty="0" smtClean="0"/>
              <a:t> </a:t>
            </a:r>
            <a:r>
              <a:rPr lang="en-US" sz="1800" dirty="0" err="1" smtClean="0"/>
              <a:t>și</a:t>
            </a:r>
            <a:r>
              <a:rPr lang="en-US" sz="1800" dirty="0" smtClean="0"/>
              <a:t> de </a:t>
            </a:r>
            <a:r>
              <a:rPr lang="en-US" sz="1800" dirty="0" err="1" smtClean="0"/>
              <a:t>mărimea</a:t>
            </a:r>
            <a:r>
              <a:rPr lang="en-US" sz="1800" dirty="0" smtClean="0"/>
              <a:t> </a:t>
            </a:r>
            <a:r>
              <a:rPr lang="en-US" sz="1800" dirty="0" err="1" smtClean="0"/>
              <a:t>grupului</a:t>
            </a:r>
            <a:r>
              <a:rPr lang="en-US" sz="1800" dirty="0" smtClean="0"/>
              <a:t>)</a:t>
            </a:r>
            <a:endParaRPr lang="ro-RO" sz="1800" dirty="0" smtClean="0"/>
          </a:p>
          <a:p>
            <a:r>
              <a:rPr lang="en-US" sz="1800" b="1" dirty="0" err="1" smtClean="0"/>
              <a:t>Descriere</a:t>
            </a:r>
            <a:r>
              <a:rPr lang="en-US" sz="1800" dirty="0" smtClean="0"/>
              <a:t> </a:t>
            </a:r>
            <a:endParaRPr lang="ro-RO" sz="1800" dirty="0" smtClean="0"/>
          </a:p>
          <a:p>
            <a:r>
              <a:rPr lang="en-US" sz="1800" i="1" dirty="0" err="1" smtClean="0"/>
              <a:t>Pasul</a:t>
            </a:r>
            <a:r>
              <a:rPr lang="en-US" sz="1800" i="1" dirty="0" smtClean="0"/>
              <a:t> 1</a:t>
            </a:r>
            <a:r>
              <a:rPr lang="en-US" sz="1800" dirty="0" smtClean="0"/>
              <a:t>: </a:t>
            </a:r>
            <a:r>
              <a:rPr lang="en-US" sz="1800" dirty="0" err="1" smtClean="0"/>
              <a:t>Informați</a:t>
            </a:r>
            <a:r>
              <a:rPr lang="en-US" sz="1800" dirty="0" smtClean="0"/>
              <a:t> </a:t>
            </a:r>
            <a:r>
              <a:rPr lang="ro-RO" sz="1800" dirty="0" smtClean="0"/>
              <a:t>participanții </a:t>
            </a:r>
            <a:r>
              <a:rPr lang="en-US" sz="1800" dirty="0" err="1" smtClean="0"/>
              <a:t>că</a:t>
            </a:r>
            <a:r>
              <a:rPr lang="en-US" sz="1800" dirty="0" smtClean="0"/>
              <a:t> </a:t>
            </a:r>
            <a:r>
              <a:rPr lang="en-US" sz="1800" dirty="0" err="1" smtClean="0"/>
              <a:t>vor</a:t>
            </a:r>
            <a:r>
              <a:rPr lang="en-US" sz="1800" dirty="0" smtClean="0"/>
              <a:t> </a:t>
            </a:r>
            <a:r>
              <a:rPr lang="en-US" sz="1800" dirty="0" err="1" smtClean="0"/>
              <a:t>asculta</a:t>
            </a:r>
            <a:r>
              <a:rPr lang="en-US" sz="1800" dirty="0" smtClean="0"/>
              <a:t> </a:t>
            </a:r>
            <a:r>
              <a:rPr lang="en-US" sz="1800" dirty="0" err="1" smtClean="0"/>
              <a:t>afirmații</a:t>
            </a:r>
            <a:r>
              <a:rPr lang="en-US" sz="1800" dirty="0" smtClean="0"/>
              <a:t> care </a:t>
            </a:r>
            <a:r>
              <a:rPr lang="en-US" sz="1800" dirty="0" err="1" smtClean="0"/>
              <a:t>sunt</a:t>
            </a:r>
            <a:r>
              <a:rPr lang="en-US" sz="1800" dirty="0" smtClean="0"/>
              <a:t> </a:t>
            </a:r>
            <a:r>
              <a:rPr lang="en-US" sz="1800" dirty="0" err="1" smtClean="0"/>
              <a:t>întotdeauna</a:t>
            </a:r>
            <a:r>
              <a:rPr lang="en-US" sz="1800" dirty="0" smtClean="0"/>
              <a:t> </a:t>
            </a:r>
            <a:r>
              <a:rPr lang="en-US" sz="1800" dirty="0" err="1" smtClean="0"/>
              <a:t>adevărate</a:t>
            </a:r>
            <a:endParaRPr lang="ro-RO" sz="1800" dirty="0" smtClean="0"/>
          </a:p>
          <a:p>
            <a:r>
              <a:rPr lang="en-US" sz="1800" i="1" dirty="0" err="1" smtClean="0"/>
              <a:t>Pasul</a:t>
            </a:r>
            <a:r>
              <a:rPr lang="en-US" sz="1800" i="1" dirty="0" smtClean="0"/>
              <a:t> 2</a:t>
            </a:r>
            <a:r>
              <a:rPr lang="en-US" sz="1800" dirty="0" smtClean="0"/>
              <a:t>: </a:t>
            </a:r>
            <a:r>
              <a:rPr lang="ro-RO" sz="1800" dirty="0" smtClean="0"/>
              <a:t>C</a:t>
            </a:r>
            <a:r>
              <a:rPr lang="en-US" sz="1800" dirty="0" err="1" smtClean="0"/>
              <a:t>ereți</a:t>
            </a:r>
            <a:r>
              <a:rPr lang="en-US" sz="1800" dirty="0" smtClean="0"/>
              <a:t>-</a:t>
            </a:r>
            <a:r>
              <a:rPr lang="ro-RO" sz="1800" dirty="0" smtClean="0"/>
              <a:t>le</a:t>
            </a:r>
            <a:r>
              <a:rPr lang="en-US" sz="1800" dirty="0" smtClean="0"/>
              <a:t> </a:t>
            </a:r>
            <a:r>
              <a:rPr lang="en-US" sz="1800" dirty="0" err="1" smtClean="0"/>
              <a:t>să</a:t>
            </a:r>
            <a:r>
              <a:rPr lang="en-US" sz="1800" dirty="0" smtClean="0"/>
              <a:t> se </a:t>
            </a:r>
            <a:r>
              <a:rPr lang="en-US" sz="1800" dirty="0" err="1" smtClean="0"/>
              <a:t>gândească</a:t>
            </a:r>
            <a:r>
              <a:rPr lang="en-US" sz="1800" dirty="0" smtClean="0"/>
              <a:t> la </a:t>
            </a:r>
            <a:r>
              <a:rPr lang="en-US" sz="1800" dirty="0" err="1" smtClean="0"/>
              <a:t>cât</a:t>
            </a:r>
            <a:r>
              <a:rPr lang="en-US" sz="1800" dirty="0" smtClean="0"/>
              <a:t> </a:t>
            </a:r>
            <a:r>
              <a:rPr lang="en-US" sz="1800" dirty="0" err="1" smtClean="0"/>
              <a:t>mai</a:t>
            </a:r>
            <a:r>
              <a:rPr lang="en-US" sz="1800" dirty="0" smtClean="0"/>
              <a:t> </a:t>
            </a:r>
            <a:r>
              <a:rPr lang="en-US" sz="1800" dirty="0" err="1" smtClean="0"/>
              <a:t>multe</a:t>
            </a:r>
            <a:r>
              <a:rPr lang="en-US" sz="1800" dirty="0" smtClean="0"/>
              <a:t> </a:t>
            </a:r>
            <a:r>
              <a:rPr lang="en-US" sz="1800" dirty="0" err="1" smtClean="0"/>
              <a:t>cazuri</a:t>
            </a:r>
            <a:r>
              <a:rPr lang="en-US" sz="1800" dirty="0" smtClean="0"/>
              <a:t> </a:t>
            </a:r>
            <a:r>
              <a:rPr lang="en-US" sz="1800" dirty="0" err="1" smtClean="0"/>
              <a:t>în</a:t>
            </a:r>
            <a:r>
              <a:rPr lang="en-US" sz="1800" dirty="0" smtClean="0"/>
              <a:t> care </a:t>
            </a:r>
            <a:r>
              <a:rPr lang="en-US" sz="1800" dirty="0" err="1" smtClean="0"/>
              <a:t>afirmația</a:t>
            </a:r>
            <a:r>
              <a:rPr lang="en-US" sz="1800" dirty="0" smtClean="0"/>
              <a:t> </a:t>
            </a:r>
            <a:r>
              <a:rPr lang="en-US" sz="1800" dirty="0" err="1" smtClean="0"/>
              <a:t>este</a:t>
            </a:r>
            <a:r>
              <a:rPr lang="en-US" sz="1800" dirty="0" smtClean="0"/>
              <a:t> </a:t>
            </a:r>
            <a:r>
              <a:rPr lang="en-US" sz="1800" dirty="0" err="1" smtClean="0"/>
              <a:t>falsă</a:t>
            </a:r>
            <a:r>
              <a:rPr lang="en-US" sz="1800" dirty="0" smtClean="0"/>
              <a:t> </a:t>
            </a:r>
            <a:r>
              <a:rPr lang="en-US" sz="1800" dirty="0" err="1" smtClean="0"/>
              <a:t>și</a:t>
            </a:r>
            <a:r>
              <a:rPr lang="en-US" sz="1800" dirty="0" smtClean="0"/>
              <a:t> </a:t>
            </a:r>
            <a:r>
              <a:rPr lang="en-US" sz="1800" dirty="0" err="1" smtClean="0"/>
              <a:t>să</a:t>
            </a:r>
            <a:r>
              <a:rPr lang="en-US" sz="1800" dirty="0" smtClean="0"/>
              <a:t> </a:t>
            </a:r>
            <a:r>
              <a:rPr lang="en-US" sz="1800" dirty="0" err="1" smtClean="0"/>
              <a:t>își</a:t>
            </a:r>
            <a:r>
              <a:rPr lang="en-US" sz="1800" dirty="0" smtClean="0"/>
              <a:t> </a:t>
            </a:r>
            <a:r>
              <a:rPr lang="en-US" sz="1800" dirty="0" err="1" smtClean="0"/>
              <a:t>facă</a:t>
            </a:r>
            <a:r>
              <a:rPr lang="en-US" sz="1800" dirty="0" smtClean="0"/>
              <a:t> </a:t>
            </a:r>
            <a:r>
              <a:rPr lang="en-US" sz="1800" dirty="0" err="1" smtClean="0"/>
              <a:t>propriile</a:t>
            </a:r>
            <a:r>
              <a:rPr lang="en-US" sz="1800" dirty="0" smtClean="0"/>
              <a:t> </a:t>
            </a:r>
            <a:r>
              <a:rPr lang="en-US" sz="1800" dirty="0" err="1" smtClean="0"/>
              <a:t>liste</a:t>
            </a:r>
            <a:endParaRPr lang="ro-RO" sz="1800" dirty="0" smtClean="0"/>
          </a:p>
          <a:p>
            <a:r>
              <a:rPr lang="en-US" sz="1800" i="1" dirty="0" err="1" smtClean="0"/>
              <a:t>Pasul</a:t>
            </a:r>
            <a:r>
              <a:rPr lang="en-US" sz="1800" i="1" dirty="0" smtClean="0"/>
              <a:t> 3:</a:t>
            </a:r>
            <a:r>
              <a:rPr lang="en-US" sz="1800" dirty="0" smtClean="0"/>
              <a:t> </a:t>
            </a:r>
            <a:r>
              <a:rPr lang="ro-RO" sz="1800" dirty="0" smtClean="0"/>
              <a:t>Treceți pe la fiecare</a:t>
            </a:r>
            <a:r>
              <a:rPr lang="ro-RO" sz="1800" baseline="0" dirty="0" smtClean="0"/>
              <a:t> participant </a:t>
            </a:r>
            <a:r>
              <a:rPr lang="en-US" sz="1800" dirty="0" err="1" smtClean="0"/>
              <a:t>cerând</a:t>
            </a:r>
            <a:r>
              <a:rPr lang="en-US" sz="1800" dirty="0" smtClean="0"/>
              <a:t> </a:t>
            </a:r>
            <a:r>
              <a:rPr lang="ro-RO" sz="1800" dirty="0" smtClean="0"/>
              <a:t>câte </a:t>
            </a:r>
            <a:r>
              <a:rPr lang="en-US" sz="1800" dirty="0" smtClean="0"/>
              <a:t>un </a:t>
            </a:r>
            <a:r>
              <a:rPr lang="en-US" sz="1800" dirty="0" err="1" smtClean="0"/>
              <a:t>exemplu</a:t>
            </a:r>
            <a:r>
              <a:rPr lang="en-US" sz="1800" dirty="0" smtClean="0"/>
              <a:t>; </a:t>
            </a:r>
            <a:r>
              <a:rPr lang="en-US" sz="1800" dirty="0" err="1" smtClean="0"/>
              <a:t>dacă</a:t>
            </a:r>
            <a:r>
              <a:rPr lang="en-US" sz="1800" dirty="0" smtClean="0"/>
              <a:t> un </a:t>
            </a:r>
            <a:r>
              <a:rPr lang="ro-RO" sz="1800" dirty="0" smtClean="0"/>
              <a:t>participant</a:t>
            </a:r>
            <a:r>
              <a:rPr lang="en-US" sz="1800" dirty="0" err="1" smtClean="0"/>
              <a:t>dă</a:t>
            </a:r>
            <a:r>
              <a:rPr lang="en-US" sz="1800" dirty="0" smtClean="0"/>
              <a:t> un </a:t>
            </a:r>
            <a:r>
              <a:rPr lang="en-US" sz="1800" dirty="0" err="1" smtClean="0"/>
              <a:t>exemplu</a:t>
            </a:r>
            <a:r>
              <a:rPr lang="en-US" sz="1800" dirty="0" smtClean="0"/>
              <a:t> </a:t>
            </a:r>
            <a:r>
              <a:rPr lang="en-US" sz="1800" dirty="0" err="1" smtClean="0"/>
              <a:t>deja</a:t>
            </a:r>
            <a:r>
              <a:rPr lang="en-US" sz="1800" dirty="0" smtClean="0"/>
              <a:t> </a:t>
            </a:r>
            <a:r>
              <a:rPr lang="en-US" sz="1800" dirty="0" err="1" smtClean="0"/>
              <a:t>menționat</a:t>
            </a:r>
            <a:r>
              <a:rPr lang="en-US" sz="1800" dirty="0" smtClean="0"/>
              <a:t>, are un </a:t>
            </a:r>
            <a:r>
              <a:rPr lang="en-US" sz="1800" dirty="0" err="1" smtClean="0"/>
              <a:t>minut</a:t>
            </a:r>
            <a:r>
              <a:rPr lang="en-US" sz="1800" dirty="0" smtClean="0"/>
              <a:t> </a:t>
            </a:r>
            <a:r>
              <a:rPr lang="en-US" sz="1800" dirty="0" err="1" smtClean="0"/>
              <a:t>să</a:t>
            </a:r>
            <a:r>
              <a:rPr lang="en-US" sz="1800" dirty="0" smtClean="0"/>
              <a:t> se </a:t>
            </a:r>
            <a:r>
              <a:rPr lang="en-US" sz="1800" dirty="0" err="1" smtClean="0"/>
              <a:t>gândească</a:t>
            </a:r>
            <a:r>
              <a:rPr lang="en-US" sz="1800" dirty="0" smtClean="0"/>
              <a:t> la </a:t>
            </a:r>
            <a:r>
              <a:rPr lang="en-US" sz="1800" dirty="0" err="1" smtClean="0"/>
              <a:t>altul</a:t>
            </a:r>
            <a:endParaRPr lang="ro-RO" sz="1800" dirty="0" smtClean="0"/>
          </a:p>
          <a:p>
            <a:r>
              <a:rPr lang="en-US" sz="1800" i="1" dirty="0" err="1" smtClean="0"/>
              <a:t>Pasul</a:t>
            </a:r>
            <a:r>
              <a:rPr lang="en-US" sz="1800" i="1" dirty="0" smtClean="0"/>
              <a:t> 4</a:t>
            </a:r>
            <a:r>
              <a:rPr lang="en-US" sz="1800" dirty="0" smtClean="0"/>
              <a:t>: </a:t>
            </a:r>
            <a:r>
              <a:rPr lang="en-US" sz="1800" dirty="0" err="1" smtClean="0"/>
              <a:t>Dacă</a:t>
            </a:r>
            <a:r>
              <a:rPr lang="en-US" sz="1800" dirty="0" smtClean="0"/>
              <a:t> </a:t>
            </a:r>
            <a:r>
              <a:rPr lang="ro-RO" sz="1800" dirty="0" smtClean="0"/>
              <a:t>participantul </a:t>
            </a:r>
            <a:r>
              <a:rPr lang="en-US" sz="1800" dirty="0" smtClean="0"/>
              <a:t>nu </a:t>
            </a:r>
            <a:r>
              <a:rPr lang="en-US" sz="1800" dirty="0" err="1" smtClean="0"/>
              <a:t>reușește</a:t>
            </a:r>
            <a:r>
              <a:rPr lang="en-US" sz="1800" dirty="0" smtClean="0"/>
              <a:t> </a:t>
            </a:r>
            <a:r>
              <a:rPr lang="en-US" sz="1800" dirty="0" err="1" smtClean="0"/>
              <a:t>să</a:t>
            </a:r>
            <a:r>
              <a:rPr lang="en-US" sz="1800" dirty="0" smtClean="0"/>
              <a:t> se </a:t>
            </a:r>
            <a:r>
              <a:rPr lang="en-US" sz="1800" dirty="0" err="1" smtClean="0"/>
              <a:t>gândească</a:t>
            </a:r>
            <a:r>
              <a:rPr lang="en-US" sz="1800" dirty="0" smtClean="0"/>
              <a:t> la un </a:t>
            </a:r>
            <a:r>
              <a:rPr lang="en-US" sz="1800" dirty="0" err="1" smtClean="0"/>
              <a:t>nou</a:t>
            </a:r>
            <a:r>
              <a:rPr lang="en-US" sz="1800" dirty="0" smtClean="0"/>
              <a:t> </a:t>
            </a:r>
            <a:r>
              <a:rPr lang="en-US" sz="1800" dirty="0" err="1" smtClean="0"/>
              <a:t>exemplu</a:t>
            </a:r>
            <a:r>
              <a:rPr lang="en-US" sz="1800" dirty="0" smtClean="0"/>
              <a:t>, </a:t>
            </a:r>
            <a:r>
              <a:rPr lang="en-US" sz="1800" dirty="0" err="1" smtClean="0"/>
              <a:t>acesta</a:t>
            </a:r>
            <a:r>
              <a:rPr lang="en-US" sz="1800" dirty="0" smtClean="0"/>
              <a:t> </a:t>
            </a:r>
            <a:r>
              <a:rPr lang="en-US" sz="1800" dirty="0" err="1" smtClean="0"/>
              <a:t>este</a:t>
            </a:r>
            <a:r>
              <a:rPr lang="en-US" sz="1800" dirty="0" smtClean="0"/>
              <a:t> </a:t>
            </a:r>
            <a:r>
              <a:rPr lang="en-US" sz="1800" dirty="0" err="1" smtClean="0"/>
              <a:t>în</a:t>
            </a:r>
            <a:r>
              <a:rPr lang="en-US" sz="1800" dirty="0" smtClean="0"/>
              <a:t> </a:t>
            </a:r>
            <a:r>
              <a:rPr lang="en-US" sz="1800" dirty="0" err="1" smtClean="0"/>
              <a:t>afara</a:t>
            </a:r>
            <a:r>
              <a:rPr lang="en-US" sz="1800" dirty="0" smtClean="0"/>
              <a:t> </a:t>
            </a:r>
            <a:r>
              <a:rPr lang="en-US" sz="1800" dirty="0" err="1" smtClean="0"/>
              <a:t>jocului</a:t>
            </a:r>
            <a:r>
              <a:rPr lang="en-US" sz="1800" dirty="0" smtClean="0"/>
              <a:t>. </a:t>
            </a:r>
            <a:r>
              <a:rPr lang="en-US" sz="1800" dirty="0" err="1" smtClean="0"/>
              <a:t>Profesorul</a:t>
            </a:r>
            <a:r>
              <a:rPr lang="en-US" sz="1800" dirty="0" smtClean="0"/>
              <a:t> </a:t>
            </a:r>
            <a:r>
              <a:rPr lang="en-US" sz="1800" dirty="0" err="1" smtClean="0"/>
              <a:t>întreabă</a:t>
            </a:r>
            <a:r>
              <a:rPr lang="en-US" sz="1800" dirty="0" smtClean="0"/>
              <a:t> </a:t>
            </a:r>
            <a:r>
              <a:rPr lang="en-US" sz="1800" dirty="0" err="1" smtClean="0"/>
              <a:t>fiecare</a:t>
            </a:r>
            <a:r>
              <a:rPr lang="en-US" sz="1800" dirty="0" smtClean="0"/>
              <a:t> </a:t>
            </a:r>
            <a:r>
              <a:rPr lang="ro-RO" sz="1800" dirty="0" smtClean="0"/>
              <a:t>participant </a:t>
            </a:r>
            <a:r>
              <a:rPr lang="en-US" sz="1800" dirty="0" smtClean="0"/>
              <a:t>la </a:t>
            </a:r>
            <a:r>
              <a:rPr lang="en-US" sz="1800" dirty="0" err="1" smtClean="0"/>
              <a:t>rândul</a:t>
            </a:r>
            <a:r>
              <a:rPr lang="en-US" sz="1800" dirty="0" smtClean="0"/>
              <a:t> </a:t>
            </a:r>
            <a:r>
              <a:rPr lang="en-US" sz="1800" dirty="0" err="1" smtClean="0"/>
              <a:t>său</a:t>
            </a:r>
            <a:r>
              <a:rPr lang="en-US" sz="1800" dirty="0" smtClean="0"/>
              <a:t>, </a:t>
            </a:r>
            <a:r>
              <a:rPr lang="en-US" sz="1800" dirty="0" err="1" smtClean="0"/>
              <a:t>până</a:t>
            </a:r>
            <a:r>
              <a:rPr lang="en-US" sz="1800" dirty="0" smtClean="0"/>
              <a:t> </a:t>
            </a:r>
            <a:r>
              <a:rPr lang="en-US" sz="1800" dirty="0" err="1" smtClean="0"/>
              <a:t>când</a:t>
            </a:r>
            <a:r>
              <a:rPr lang="en-US" sz="1800" dirty="0" smtClean="0"/>
              <a:t> un </a:t>
            </a:r>
            <a:r>
              <a:rPr lang="en-US" sz="1800" dirty="0" err="1" smtClean="0"/>
              <a:t>singur</a:t>
            </a:r>
            <a:r>
              <a:rPr lang="en-US" sz="1800" dirty="0" smtClean="0"/>
              <a:t> </a:t>
            </a:r>
            <a:r>
              <a:rPr lang="ro-RO" sz="1800" dirty="0" smtClean="0"/>
              <a:t>participant </a:t>
            </a:r>
            <a:r>
              <a:rPr lang="en-US" sz="1800" dirty="0" err="1" smtClean="0"/>
              <a:t>mai</a:t>
            </a:r>
            <a:r>
              <a:rPr lang="en-US" sz="1800" dirty="0" smtClean="0"/>
              <a:t> are </a:t>
            </a:r>
            <a:r>
              <a:rPr lang="en-US" sz="1800" dirty="0" err="1" smtClean="0"/>
              <a:t>exemple</a:t>
            </a:r>
            <a:r>
              <a:rPr lang="en-US" sz="1800" dirty="0" smtClean="0"/>
              <a:t> pe list</a:t>
            </a:r>
            <a:r>
              <a:rPr lang="ro-RO" sz="1800" dirty="0" smtClean="0"/>
              <a:t>ă</a:t>
            </a:r>
          </a:p>
          <a:p>
            <a:r>
              <a:rPr lang="en-US" sz="1800" i="1" dirty="0" err="1" smtClean="0"/>
              <a:t>Pasul</a:t>
            </a:r>
            <a:r>
              <a:rPr lang="en-US" sz="1800" i="1" dirty="0" smtClean="0"/>
              <a:t> 5</a:t>
            </a:r>
            <a:r>
              <a:rPr lang="en-US" sz="1800" dirty="0" smtClean="0"/>
              <a:t>: La </a:t>
            </a:r>
            <a:r>
              <a:rPr lang="en-US" sz="1800" dirty="0" err="1" smtClean="0"/>
              <a:t>sfârșitul</a:t>
            </a:r>
            <a:r>
              <a:rPr lang="en-US" sz="1800" dirty="0" smtClean="0"/>
              <a:t> </a:t>
            </a:r>
            <a:r>
              <a:rPr lang="en-US" sz="1800" dirty="0" err="1" smtClean="0"/>
              <a:t>exercițiului</a:t>
            </a:r>
            <a:r>
              <a:rPr lang="en-US" sz="1800" dirty="0" smtClean="0"/>
              <a:t>, </a:t>
            </a:r>
            <a:r>
              <a:rPr lang="en-US" sz="1800" dirty="0" err="1" smtClean="0"/>
              <a:t>ar</a:t>
            </a:r>
            <a:r>
              <a:rPr lang="en-US" sz="1800" dirty="0" smtClean="0"/>
              <a:t> </a:t>
            </a:r>
            <a:r>
              <a:rPr lang="en-US" sz="1800" dirty="0" err="1" smtClean="0"/>
              <a:t>trebui</a:t>
            </a:r>
            <a:r>
              <a:rPr lang="en-US" sz="1800" dirty="0" smtClean="0"/>
              <a:t> </a:t>
            </a:r>
            <a:r>
              <a:rPr lang="en-US" sz="1800" dirty="0" err="1" smtClean="0"/>
              <a:t>alocate</a:t>
            </a:r>
            <a:r>
              <a:rPr lang="en-US" sz="1800" dirty="0" smtClean="0"/>
              <a:t> 10-15 minute </a:t>
            </a:r>
            <a:r>
              <a:rPr lang="en-US" sz="1800" dirty="0" err="1" smtClean="0"/>
              <a:t>discuțiilor</a:t>
            </a:r>
            <a:r>
              <a:rPr lang="en-US" sz="1800" dirty="0" smtClean="0"/>
              <a:t> de </a:t>
            </a:r>
            <a:r>
              <a:rPr lang="en-US" sz="1800" dirty="0" err="1" smtClean="0"/>
              <a:t>grup</a:t>
            </a:r>
            <a:r>
              <a:rPr lang="en-US" sz="1800" dirty="0" smtClean="0"/>
              <a:t> cu </a:t>
            </a:r>
            <a:r>
              <a:rPr lang="en-US" sz="1800" dirty="0" err="1" smtClean="0"/>
              <a:t>privire</a:t>
            </a:r>
            <a:r>
              <a:rPr lang="en-US" sz="1800" dirty="0" smtClean="0"/>
              <a:t> la </a:t>
            </a:r>
            <a:r>
              <a:rPr lang="en-US" sz="1800" dirty="0" err="1" smtClean="0"/>
              <a:t>ideile</a:t>
            </a:r>
            <a:r>
              <a:rPr lang="en-US" sz="1800" dirty="0" smtClean="0"/>
              <a:t> </a:t>
            </a:r>
            <a:r>
              <a:rPr lang="en-US" sz="1800" dirty="0" err="1" smtClean="0"/>
              <a:t>exprimate</a:t>
            </a:r>
            <a:r>
              <a:rPr lang="en-US" sz="1800" dirty="0" smtClean="0"/>
              <a:t> </a:t>
            </a:r>
            <a:r>
              <a:rPr lang="en-US" sz="1800" dirty="0" err="1" smtClean="0"/>
              <a:t>și</a:t>
            </a:r>
            <a:r>
              <a:rPr lang="en-US" sz="1800" dirty="0" smtClean="0"/>
              <a:t> </a:t>
            </a:r>
            <a:r>
              <a:rPr lang="en-US" sz="1800" dirty="0" err="1" smtClean="0"/>
              <a:t>ce</a:t>
            </a:r>
            <a:r>
              <a:rPr lang="en-US" sz="1800" dirty="0" smtClean="0"/>
              <a:t> </a:t>
            </a:r>
            <a:r>
              <a:rPr lang="en-US" sz="1800" dirty="0" err="1" smtClean="0"/>
              <a:t>consecințe</a:t>
            </a:r>
            <a:r>
              <a:rPr lang="en-US" sz="1800" dirty="0" smtClean="0"/>
              <a:t> </a:t>
            </a:r>
            <a:r>
              <a:rPr lang="en-US" sz="1800" dirty="0" err="1" smtClean="0"/>
              <a:t>implică</a:t>
            </a:r>
            <a:r>
              <a:rPr lang="en-US" sz="1800" dirty="0" smtClean="0"/>
              <a:t> </a:t>
            </a:r>
            <a:r>
              <a:rPr lang="en-US" sz="1800" dirty="0" err="1" smtClean="0"/>
              <a:t>acestea</a:t>
            </a:r>
            <a:r>
              <a:rPr lang="en-US" sz="1800" dirty="0" smtClean="0"/>
              <a:t> (</a:t>
            </a:r>
            <a:r>
              <a:rPr lang="en-US" sz="1800" dirty="0" err="1" smtClean="0"/>
              <a:t>astăzi</a:t>
            </a:r>
            <a:r>
              <a:rPr lang="en-US" sz="1800" dirty="0" smtClean="0"/>
              <a:t> </a:t>
            </a:r>
            <a:r>
              <a:rPr lang="en-US" sz="1800" dirty="0" err="1" smtClean="0"/>
              <a:t>poate</a:t>
            </a:r>
            <a:r>
              <a:rPr lang="en-US" sz="1800" dirty="0" smtClean="0"/>
              <a:t> fi o </a:t>
            </a:r>
            <a:r>
              <a:rPr lang="en-US" sz="1800" dirty="0" err="1" smtClean="0"/>
              <a:t>rundă</a:t>
            </a:r>
            <a:r>
              <a:rPr lang="en-US" sz="1800" dirty="0" smtClean="0"/>
              <a:t> </a:t>
            </a:r>
            <a:r>
              <a:rPr lang="en-US" sz="1800" dirty="0" err="1" smtClean="0"/>
              <a:t>scurtă</a:t>
            </a:r>
            <a:r>
              <a:rPr lang="en-US" sz="1800" dirty="0" smtClean="0"/>
              <a:t>)</a:t>
            </a:r>
            <a:endParaRPr lang="ro-RO" sz="1800" dirty="0" smtClean="0"/>
          </a:p>
          <a:p>
            <a:endParaRPr lang="ro-RO" sz="1800" b="1" dirty="0" smtClean="0"/>
          </a:p>
          <a:p>
            <a:r>
              <a:rPr lang="en-US" sz="1800" b="1" dirty="0" err="1" smtClean="0"/>
              <a:t>Metoda</a:t>
            </a:r>
            <a:r>
              <a:rPr lang="en-US" sz="1800" b="1" dirty="0" smtClean="0"/>
              <a:t> de </a:t>
            </a:r>
            <a:r>
              <a:rPr lang="en-US" sz="1800" b="1" dirty="0" err="1" smtClean="0"/>
              <a:t>învățare</a:t>
            </a:r>
            <a:endParaRPr lang="ro-RO" sz="1800" b="1" dirty="0" smtClean="0"/>
          </a:p>
          <a:p>
            <a:r>
              <a:rPr lang="en-US" sz="1800" dirty="0" err="1" smtClean="0"/>
              <a:t>Practică</a:t>
            </a:r>
            <a:r>
              <a:rPr lang="en-US" sz="1800" dirty="0" smtClean="0"/>
              <a:t> </a:t>
            </a:r>
            <a:r>
              <a:rPr lang="en-US" sz="1800" dirty="0" err="1" smtClean="0"/>
              <a:t>extinsă</a:t>
            </a:r>
            <a:r>
              <a:rPr lang="en-US" sz="1800" dirty="0" smtClean="0"/>
              <a:t>, </a:t>
            </a:r>
            <a:r>
              <a:rPr lang="en-US" sz="1800" dirty="0" err="1" smtClean="0"/>
              <a:t>discuție</a:t>
            </a:r>
            <a:r>
              <a:rPr lang="en-US" sz="1800" dirty="0" smtClean="0"/>
              <a:t> </a:t>
            </a:r>
            <a:r>
              <a:rPr lang="en-US" sz="1800" dirty="0" err="1" smtClean="0"/>
              <a:t>ghidată</a:t>
            </a:r>
            <a:r>
              <a:rPr lang="en-US" sz="1800" dirty="0" smtClean="0"/>
              <a:t>, </a:t>
            </a:r>
            <a:r>
              <a:rPr lang="en-US" sz="1800" dirty="0" err="1" smtClean="0"/>
              <a:t>autoinstruire</a:t>
            </a:r>
            <a:r>
              <a:rPr lang="en-US" sz="1800" dirty="0" smtClean="0"/>
              <a:t> sub </a:t>
            </a:r>
            <a:r>
              <a:rPr lang="en-US" sz="1800" dirty="0" err="1" smtClean="0"/>
              <a:t>acoperire</a:t>
            </a:r>
            <a:r>
              <a:rPr lang="en-US" sz="1800" dirty="0" smtClean="0"/>
              <a:t> (</a:t>
            </a:r>
            <a:r>
              <a:rPr lang="en-US" sz="1800" dirty="0" err="1" smtClean="0"/>
              <a:t>vorbire</a:t>
            </a:r>
            <a:r>
              <a:rPr lang="en-US" sz="1800" dirty="0" smtClean="0"/>
              <a:t> </a:t>
            </a:r>
            <a:r>
              <a:rPr lang="en-US" sz="1800" dirty="0" err="1" smtClean="0"/>
              <a:t>interioară</a:t>
            </a:r>
            <a:r>
              <a:rPr lang="en-US" sz="1800" dirty="0" smtClean="0"/>
              <a:t> a </a:t>
            </a:r>
            <a:r>
              <a:rPr lang="en-US" sz="1800" dirty="0" err="1" smtClean="0"/>
              <a:t>elevului</a:t>
            </a:r>
            <a:r>
              <a:rPr lang="en-US" sz="1800" dirty="0" smtClean="0"/>
              <a:t>)</a:t>
            </a:r>
          </a:p>
          <a:p>
            <a:pPr algn="l">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33</a:t>
            </a:fld>
            <a:endParaRPr lang="en-US" dirty="0"/>
          </a:p>
        </p:txBody>
      </p:sp>
    </p:spTree>
    <p:extLst>
      <p:ext uri="{BB962C8B-B14F-4D97-AF65-F5344CB8AC3E}">
        <p14:creationId xmlns:p14="http://schemas.microsoft.com/office/powerpoint/2010/main" val="527830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a:t>
            </a:r>
            <a:r>
              <a:rPr lang="en-GB" sz="1200" b="1" i="0" u="none" strike="noStrike" baseline="0" dirty="0">
                <a:latin typeface="Verdana" panose="020B0604030504040204" pitchFamily="34" charset="0"/>
              </a:rPr>
              <a:t>34</a:t>
            </a:r>
          </a:p>
          <a:p>
            <a:r>
              <a:rPr lang="ro-RO" dirty="0" smtClean="0"/>
              <a:t>Distribuiți chestionarul </a:t>
            </a:r>
            <a:r>
              <a:rPr lang="en-GB" dirty="0" smtClean="0"/>
              <a:t>T2 </a:t>
            </a:r>
            <a:r>
              <a:rPr lang="en-GB" dirty="0"/>
              <a:t>survey </a:t>
            </a:r>
            <a:r>
              <a:rPr lang="ro-RO" dirty="0" smtClean="0"/>
              <a:t>– ziua </a:t>
            </a:r>
            <a:r>
              <a:rPr lang="en-GB" dirty="0" smtClean="0"/>
              <a:t>2</a:t>
            </a:r>
            <a:r>
              <a:rPr lang="en-GB" dirty="0"/>
              <a:t>. </a:t>
            </a:r>
          </a:p>
          <a:p>
            <a:r>
              <a:rPr lang="ro-RO" dirty="0" smtClean="0"/>
              <a:t>Explicați participanților</a:t>
            </a:r>
            <a:r>
              <a:rPr lang="ro-RO" baseline="0" dirty="0" smtClean="0"/>
              <a:t> faptul că pot folosi numărul exercițiilor conform slide, pentru a comenta asupra unui anume exercițiu </a:t>
            </a:r>
            <a:endParaRPr lang="en-GB" dirty="0"/>
          </a:p>
          <a:p>
            <a:endParaRPr lang="en-GB" dirty="0"/>
          </a:p>
          <a:p>
            <a:r>
              <a:rPr lang="ro-RO" dirty="0" smtClean="0"/>
              <a:t>V-au ajutat exercițiile să înțelegeți</a:t>
            </a:r>
            <a:r>
              <a:rPr lang="ro-RO" baseline="0" dirty="0" smtClean="0"/>
              <a:t> mai bine conceptele parcurse</a:t>
            </a:r>
            <a:r>
              <a:rPr lang="en-GB" dirty="0" smtClean="0"/>
              <a:t>?</a:t>
            </a:r>
            <a:endParaRPr lang="en-GB" dirty="0"/>
          </a:p>
          <a:p>
            <a:r>
              <a:rPr lang="ro-RO" dirty="0" smtClean="0"/>
              <a:t>Sunt</a:t>
            </a:r>
            <a:r>
              <a:rPr lang="ro-RO" baseline="0" dirty="0" smtClean="0"/>
              <a:t> utile în activtatea dvs. cu tinerii</a:t>
            </a:r>
            <a:r>
              <a:rPr lang="en-GB" dirty="0" smtClean="0"/>
              <a:t>?</a:t>
            </a:r>
            <a:endParaRPr lang="en-GB" dirty="0"/>
          </a:p>
          <a:p>
            <a:r>
              <a:rPr lang="ro-RO" dirty="0" smtClean="0"/>
              <a:t>Care sunt utile în activtatea dvs? sau în plan personal?</a:t>
            </a:r>
            <a:endParaRPr lang="en-GB" dirty="0"/>
          </a:p>
          <a:p>
            <a:r>
              <a:rPr lang="ro-RO" dirty="0" smtClean="0"/>
              <a:t>Data viitoare vom aborda tema gestionării conflictelor</a:t>
            </a:r>
            <a:r>
              <a:rPr lang="ro-RO" baseline="0" dirty="0" smtClean="0"/>
              <a:t> și tem arăspunsului proporțional al statului pentru prevenirea factorilor care contribuie la apariția radicalizării </a:t>
            </a:r>
            <a:endParaRPr lang="en-GB" dirty="0"/>
          </a:p>
          <a:p>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34</a:t>
            </a:fld>
            <a:endParaRPr lang="en-US"/>
          </a:p>
        </p:txBody>
      </p:sp>
    </p:spTree>
    <p:extLst>
      <p:ext uri="{BB962C8B-B14F-4D97-AF65-F5344CB8AC3E}">
        <p14:creationId xmlns:p14="http://schemas.microsoft.com/office/powerpoint/2010/main" val="2605776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a:t>
            </a:r>
            <a:endParaRPr lang="en-GB" sz="1200" b="1" i="0" u="none" strike="noStrike" baseline="0" dirty="0">
              <a:latin typeface="Verdana" panose="020B0604030504040204" pitchFamily="34" charset="0"/>
            </a:endParaRPr>
          </a:p>
          <a:p>
            <a:r>
              <a:rPr lang="ro-RO" dirty="0" smtClean="0"/>
              <a:t>Până</a:t>
            </a:r>
            <a:r>
              <a:rPr lang="ro-RO" baseline="0" dirty="0" smtClean="0"/>
              <a:t> data viitoare, vă rog să </a:t>
            </a:r>
            <a:r>
              <a:rPr lang="en-US" dirty="0" smtClean="0"/>
              <a:t>… </a:t>
            </a:r>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35</a:t>
            </a:fld>
            <a:endParaRPr lang="en-US" dirty="0"/>
          </a:p>
        </p:txBody>
      </p:sp>
    </p:spTree>
    <p:extLst>
      <p:ext uri="{BB962C8B-B14F-4D97-AF65-F5344CB8AC3E}">
        <p14:creationId xmlns:p14="http://schemas.microsoft.com/office/powerpoint/2010/main" val="3618625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Recomanări</a:t>
            </a:r>
            <a:endParaRPr lang="en-GB" sz="1200" b="1" i="0" u="none" strike="noStrike" baseline="0" dirty="0">
              <a:latin typeface="Verdana" panose="020B0604030504040204" pitchFamily="34" charset="0"/>
            </a:endParaRPr>
          </a:p>
          <a:p>
            <a:r>
              <a:rPr lang="en-US" dirty="0"/>
              <a:t>@Trainer: </a:t>
            </a:r>
            <a:r>
              <a:rPr lang="ro-RO" dirty="0" smtClean="0"/>
              <a:t>Faceți</a:t>
            </a:r>
            <a:r>
              <a:rPr lang="ro-RO" baseline="0" dirty="0" smtClean="0"/>
              <a:t> un tur de masă și centralizați ideile împărtășite cu privire la cele mai inetersante aspecte </a:t>
            </a:r>
            <a:endParaRPr lang="en-US" dirty="0"/>
          </a:p>
          <a:p>
            <a:r>
              <a:rPr lang="ro-RO" dirty="0" smtClean="0"/>
              <a:t>Rațiunea</a:t>
            </a:r>
            <a:r>
              <a:rPr lang="ro-RO" baseline="0" dirty="0" smtClean="0"/>
              <a:t> din spatele acestei activtăți este de a finaliza ziua într-o notă pozitivă și a consolida cele învățate </a:t>
            </a:r>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36</a:t>
            </a:fld>
            <a:endParaRPr lang="en-US" dirty="0"/>
          </a:p>
        </p:txBody>
      </p:sp>
    </p:spTree>
    <p:extLst>
      <p:ext uri="{BB962C8B-B14F-4D97-AF65-F5344CB8AC3E}">
        <p14:creationId xmlns:p14="http://schemas.microsoft.com/office/powerpoint/2010/main" val="399941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sheet </a:t>
            </a:r>
            <a:r>
              <a:rPr lang="en-GB" sz="1200" b="1" i="0" u="none" strike="noStrike" baseline="0" dirty="0" smtClean="0">
                <a:latin typeface="Verdana" panose="020B0604030504040204" pitchFamily="34" charset="0"/>
              </a:rPr>
              <a:t>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smtClean="0">
              <a:latin typeface="Verdana" panose="020B0604030504040204" pitchFamily="34" charset="0"/>
            </a:endParaRPr>
          </a:p>
          <a:p>
            <a:r>
              <a:rPr lang="ro-RO" dirty="0" smtClean="0">
                <a:latin typeface="Arial" charset="0"/>
                <a:cs typeface="Arial" charset="0"/>
              </a:rPr>
              <a:t>Ne-am încheiat discuția asupra radicalizării menționând</a:t>
            </a:r>
            <a:r>
              <a:rPr lang="ro-RO" baseline="0" dirty="0" smtClean="0">
                <a:latin typeface="Arial" charset="0"/>
                <a:cs typeface="Arial" charset="0"/>
              </a:rPr>
              <a:t> modelul factorilor declanșatori care descrie mai multe componente cauzale aflate în interacțiune.</a:t>
            </a:r>
            <a:endParaRPr lang="en-GB" dirty="0" smtClean="0">
              <a:latin typeface="Arial" charset="0"/>
              <a:cs typeface="Arial" charset="0"/>
            </a:endParaRPr>
          </a:p>
          <a:p>
            <a:endParaRPr lang="en-GB" dirty="0" smtClean="0">
              <a:latin typeface="Arial" charset="0"/>
              <a:cs typeface="Arial" charset="0"/>
            </a:endParaRPr>
          </a:p>
          <a:p>
            <a:pPr marL="0" indent="0">
              <a:buFont typeface="+mj-lt"/>
              <a:buNone/>
            </a:pPr>
            <a:r>
              <a:rPr lang="ro-RO" dirty="0" smtClean="0">
                <a:latin typeface="Arial" charset="0"/>
                <a:cs typeface="Arial" charset="0"/>
              </a:rPr>
              <a:t>Am văzut de asemenea</a:t>
            </a:r>
            <a:r>
              <a:rPr lang="ro-RO" baseline="0" dirty="0" smtClean="0">
                <a:latin typeface="Arial" charset="0"/>
                <a:cs typeface="Arial" charset="0"/>
              </a:rPr>
              <a:t> cum atelierele din acest proiect abordează mulți dintre factorii și caracteristicile menționate în porcesul de radicalizare</a:t>
            </a:r>
            <a:endParaRPr lang="en-GB" dirty="0" smtClean="0">
              <a:latin typeface="Arial" charset="0"/>
              <a:cs typeface="Arial" charset="0"/>
            </a:endParaRPr>
          </a:p>
          <a:p>
            <a:pPr marL="228600" indent="-228600">
              <a:buFont typeface="+mj-lt"/>
              <a:buAutoNum type="arabicPeriod"/>
            </a:pPr>
            <a:endParaRPr lang="en-GB" dirty="0" smtClean="0">
              <a:latin typeface="Arial" charset="0"/>
              <a:cs typeface="Arial" charset="0"/>
            </a:endParaRPr>
          </a:p>
          <a:p>
            <a:pPr marL="228600" indent="-228600">
              <a:buFont typeface="+mj-lt"/>
              <a:buAutoNum type="arabicPeriod"/>
            </a:pPr>
            <a:r>
              <a:rPr lang="ro-RO" dirty="0" smtClean="0"/>
              <a:t>Compenețe</a:t>
            </a:r>
            <a:r>
              <a:rPr lang="nl-NL" dirty="0" smtClean="0"/>
              <a:t>: e.g. </a:t>
            </a:r>
            <a:r>
              <a:rPr lang="ro-RO" dirty="0" smtClean="0"/>
              <a:t>Gândire critică</a:t>
            </a:r>
            <a:r>
              <a:rPr lang="nl-NL" dirty="0" smtClean="0"/>
              <a:t>, </a:t>
            </a:r>
            <a:r>
              <a:rPr lang="ro-RO" dirty="0" smtClean="0"/>
              <a:t>gestionarea furiei</a:t>
            </a:r>
            <a:r>
              <a:rPr lang="nl-NL" dirty="0" smtClean="0"/>
              <a:t>, </a:t>
            </a:r>
            <a:r>
              <a:rPr lang="ro-RO" dirty="0" smtClean="0"/>
              <a:t>dezbatere</a:t>
            </a:r>
            <a:endParaRPr lang="nl-NL" dirty="0" smtClean="0"/>
          </a:p>
          <a:p>
            <a:pPr marL="228600" indent="-228600">
              <a:buFont typeface="+mj-lt"/>
              <a:buAutoNum type="arabicPeriod"/>
            </a:pPr>
            <a:endParaRPr lang="nl-NL" dirty="0" smtClean="0"/>
          </a:p>
          <a:p>
            <a:pPr marL="228600" indent="-228600">
              <a:buFont typeface="+mj-lt"/>
              <a:buAutoNum type="arabicPeriod"/>
            </a:pPr>
            <a:r>
              <a:rPr lang="nl-NL" dirty="0" smtClean="0"/>
              <a:t>Identit</a:t>
            </a:r>
            <a:r>
              <a:rPr lang="ro-RO" dirty="0" smtClean="0"/>
              <a:t>ate</a:t>
            </a:r>
            <a:r>
              <a:rPr lang="nl-NL" dirty="0" smtClean="0"/>
              <a:t>: e.g. </a:t>
            </a:r>
            <a:r>
              <a:rPr lang="ro-RO" dirty="0" smtClean="0"/>
              <a:t>Narațiuni și tehnici</a:t>
            </a:r>
            <a:r>
              <a:rPr lang="ro-RO" baseline="0" dirty="0" smtClean="0"/>
              <a:t> de </a:t>
            </a:r>
            <a:r>
              <a:rPr lang="nl-NL" dirty="0" smtClean="0"/>
              <a:t>parenting</a:t>
            </a:r>
          </a:p>
          <a:p>
            <a:pPr marL="228600" indent="-228600">
              <a:buFont typeface="+mj-lt"/>
              <a:buAutoNum type="arabicPeriod"/>
            </a:pPr>
            <a:endParaRPr lang="nl-NL" dirty="0" smtClean="0"/>
          </a:p>
          <a:p>
            <a:pPr marL="228600" indent="-228600">
              <a:buFont typeface="+mj-lt"/>
              <a:buAutoNum type="arabicPeriod"/>
            </a:pPr>
            <a:r>
              <a:rPr lang="ro-RO" dirty="0" smtClean="0"/>
              <a:t>Experiențe</a:t>
            </a:r>
            <a:r>
              <a:rPr lang="ro-RO" baseline="0" dirty="0" smtClean="0"/>
              <a:t> personale de confrunatre cu discriminarea </a:t>
            </a:r>
            <a:r>
              <a:rPr lang="nl-NL" dirty="0" smtClean="0"/>
              <a:t>: e.g. </a:t>
            </a:r>
            <a:r>
              <a:rPr lang="ro-RO" dirty="0" smtClean="0"/>
              <a:t>Gestionarea conflictelor,  și coaching </a:t>
            </a:r>
            <a:r>
              <a:rPr lang="nl-NL" dirty="0" smtClean="0"/>
              <a:t>(</a:t>
            </a:r>
            <a:r>
              <a:rPr lang="ro-RO" dirty="0" smtClean="0"/>
              <a:t>astfel încât</a:t>
            </a:r>
            <a:r>
              <a:rPr lang="ro-RO" baseline="0" dirty="0" smtClean="0"/>
              <a:t> profesorii să știe cum să răspundă la provocări</a:t>
            </a:r>
            <a:r>
              <a:rPr lang="nl-NL" dirty="0" smtClean="0"/>
              <a:t>)</a:t>
            </a:r>
          </a:p>
          <a:p>
            <a:pPr marL="228600" indent="-228600">
              <a:buFont typeface="+mj-lt"/>
              <a:buAutoNum type="arabicPeriod"/>
            </a:pPr>
            <a:endParaRPr lang="nl-NL" dirty="0" smtClean="0"/>
          </a:p>
          <a:p>
            <a:pPr marL="228600" indent="-228600">
              <a:buFont typeface="+mj-lt"/>
              <a:buAutoNum type="arabicPeriod"/>
            </a:pPr>
            <a:r>
              <a:rPr lang="ro-RO" dirty="0" smtClean="0"/>
              <a:t>Probleme</a:t>
            </a:r>
            <a:r>
              <a:rPr lang="ro-RO" baseline="0" dirty="0" smtClean="0"/>
              <a:t> acasa</a:t>
            </a:r>
            <a:r>
              <a:rPr lang="nl-NL" dirty="0" smtClean="0"/>
              <a:t>: parenting</a:t>
            </a:r>
          </a:p>
          <a:p>
            <a:pPr marL="228600" indent="-228600">
              <a:buFont typeface="+mj-lt"/>
              <a:buAutoNum type="arabicPeriod"/>
            </a:pPr>
            <a:endParaRPr lang="nl-NL" dirty="0" smtClean="0"/>
          </a:p>
          <a:p>
            <a:pPr marL="228600" indent="-228600">
              <a:buFont typeface="+mj-lt"/>
              <a:buAutoNum type="arabicPeriod"/>
            </a:pPr>
            <a:r>
              <a:rPr lang="ro-RO" dirty="0" smtClean="0"/>
              <a:t>Politici publice </a:t>
            </a:r>
            <a:r>
              <a:rPr lang="nl-NL" dirty="0" smtClean="0"/>
              <a:t>: </a:t>
            </a:r>
            <a:r>
              <a:rPr lang="ro-RO" dirty="0" smtClean="0"/>
              <a:t>răspunsul</a:t>
            </a:r>
            <a:r>
              <a:rPr lang="ro-RO" baseline="0" dirty="0" smtClean="0"/>
              <a:t> proporțional al statului</a:t>
            </a:r>
            <a:endParaRPr lang="nl-NL" dirty="0" smtClean="0"/>
          </a:p>
          <a:p>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noProof="0" dirty="0" smtClean="0"/>
              <a:t>Astăzi</a:t>
            </a:r>
            <a:r>
              <a:rPr lang="ro-RO" baseline="0" noProof="0" dirty="0" smtClean="0"/>
              <a:t> vom continua cu alți trei factori favorizanți ai radicalizării</a:t>
            </a:r>
            <a:r>
              <a:rPr lang="en-GB" noProof="0" dirty="0" smtClean="0"/>
              <a:t>:</a:t>
            </a:r>
            <a:r>
              <a:rPr lang="ro-RO" baseline="0" noProof="0" dirty="0" smtClean="0"/>
              <a:t> furia</a:t>
            </a:r>
            <a:r>
              <a:rPr lang="en-GB" noProof="0" dirty="0" smtClean="0"/>
              <a:t>, </a:t>
            </a:r>
            <a:r>
              <a:rPr lang="ro-RO" noProof="0" dirty="0" smtClean="0"/>
              <a:t>narațiunile</a:t>
            </a:r>
            <a:r>
              <a:rPr lang="ro-RO" baseline="0" noProof="0" dirty="0" smtClean="0"/>
              <a:t> (ideologice) și (in)capacitatea de a dezbate</a:t>
            </a:r>
            <a:r>
              <a:rPr lang="en-GB" noProof="0" dirty="0" smtClean="0"/>
              <a:t>.</a:t>
            </a:r>
          </a:p>
          <a:p>
            <a:endParaRPr lang="nl-NL" dirty="0" smtClean="0"/>
          </a:p>
          <a:p>
            <a:endParaRPr lang="nl-NL"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3</a:t>
            </a:fld>
            <a:endParaRPr lang="nl-NL"/>
          </a:p>
        </p:txBody>
      </p:sp>
    </p:spTree>
    <p:extLst>
      <p:ext uri="{BB962C8B-B14F-4D97-AF65-F5344CB8AC3E}">
        <p14:creationId xmlns:p14="http://schemas.microsoft.com/office/powerpoint/2010/main" val="256341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a:t>
            </a:r>
            <a:r>
              <a:rPr lang="en-GB" sz="1200" b="1" i="0" u="none" strike="noStrike" baseline="0" dirty="0">
                <a:latin typeface="Verdana" panose="020B0604030504040204" pitchFamily="34" charset="0"/>
              </a:rPr>
              <a:t>5</a:t>
            </a:r>
          </a:p>
          <a:p>
            <a:endParaRPr lang="en-GB" noProof="0" dirty="0"/>
          </a:p>
          <a:p>
            <a:r>
              <a:rPr lang="ro-RO" noProof="0" dirty="0" smtClean="0"/>
              <a:t>Furia </a:t>
            </a:r>
            <a:r>
              <a:rPr lang="nl-NL" noProof="0" dirty="0" smtClean="0"/>
              <a:t>– </a:t>
            </a:r>
            <a:r>
              <a:rPr lang="ro-RO" noProof="0" dirty="0" smtClean="0"/>
              <a:t>Ce este</a:t>
            </a:r>
            <a:r>
              <a:rPr lang="nl-NL" noProof="0" dirty="0" smtClean="0"/>
              <a:t>,  </a:t>
            </a:r>
            <a:r>
              <a:rPr lang="ro-RO" noProof="0" dirty="0" smtClean="0"/>
              <a:t>cum poate alim</a:t>
            </a:r>
            <a:r>
              <a:rPr lang="en-US" noProof="0" dirty="0" smtClean="0"/>
              <a:t>e</a:t>
            </a:r>
            <a:r>
              <a:rPr lang="ro-RO" noProof="0" dirty="0" smtClean="0"/>
              <a:t>nta radic</a:t>
            </a:r>
            <a:r>
              <a:rPr lang="en-US" noProof="0" dirty="0" smtClean="0"/>
              <a:t>a</a:t>
            </a:r>
            <a:r>
              <a:rPr lang="ro-RO" noProof="0" dirty="0" smtClean="0"/>
              <a:t>lizarea și cum poate fi controlată </a:t>
            </a:r>
            <a:endParaRPr lang="nl-NL" noProof="0" dirty="0"/>
          </a:p>
          <a:p>
            <a:r>
              <a:rPr lang="nl-NL" noProof="0" dirty="0" smtClean="0"/>
              <a:t>Exerci</a:t>
            </a:r>
            <a:r>
              <a:rPr lang="ro-RO" noProof="0" dirty="0" smtClean="0"/>
              <a:t>ții</a:t>
            </a:r>
            <a:r>
              <a:rPr lang="nl-NL" noProof="0" dirty="0" smtClean="0"/>
              <a:t>– </a:t>
            </a:r>
            <a:r>
              <a:rPr lang="ro-RO" noProof="0" dirty="0" smtClean="0"/>
              <a:t>vom realiza</a:t>
            </a:r>
            <a:r>
              <a:rPr lang="ro-RO" baseline="0" noProof="0" dirty="0" smtClean="0"/>
              <a:t> exerciții care să îi ajute pe tineri să-și gestioneze furia </a:t>
            </a:r>
            <a:endParaRPr lang="nl-NL" noProof="0" dirty="0"/>
          </a:p>
          <a:p>
            <a:r>
              <a:rPr lang="en-GB" noProof="0" dirty="0" smtClean="0"/>
              <a:t>Nar</a:t>
            </a:r>
            <a:r>
              <a:rPr lang="ro-RO" noProof="0" dirty="0" smtClean="0"/>
              <a:t>ațiunile</a:t>
            </a:r>
            <a:r>
              <a:rPr lang="ro-RO" baseline="0" noProof="0" dirty="0" smtClean="0"/>
              <a:t> </a:t>
            </a:r>
            <a:r>
              <a:rPr lang="en-GB" noProof="0" dirty="0" smtClean="0"/>
              <a:t>– </a:t>
            </a:r>
            <a:r>
              <a:rPr lang="ro-RO" noProof="0" dirty="0" smtClean="0"/>
              <a:t>vom explica modul în care narațiunile</a:t>
            </a:r>
            <a:r>
              <a:rPr lang="ro-RO" baseline="0" noProof="0" dirty="0" smtClean="0"/>
              <a:t> și formarea identității pot fie crește, fie descrește riscurile de radicalizare </a:t>
            </a:r>
            <a:endParaRPr lang="en-GB" noProof="0" dirty="0"/>
          </a:p>
          <a:p>
            <a:r>
              <a:rPr lang="en-GB" noProof="0" dirty="0" err="1" smtClean="0"/>
              <a:t>Exerci</a:t>
            </a:r>
            <a:r>
              <a:rPr lang="ro-RO" noProof="0" dirty="0" smtClean="0"/>
              <a:t>ții</a:t>
            </a:r>
            <a:r>
              <a:rPr lang="en-GB" noProof="0" dirty="0" smtClean="0"/>
              <a:t>– </a:t>
            </a:r>
            <a:r>
              <a:rPr lang="ro-RO" noProof="0" dirty="0" smtClean="0"/>
              <a:t>vom realiza unul sau</a:t>
            </a:r>
            <a:r>
              <a:rPr lang="ro-RO" baseline="0" noProof="0" dirty="0" smtClean="0"/>
              <a:t> mai multe exerciții de folosire a narațiunilor în construcții pozitive </a:t>
            </a:r>
            <a:endParaRPr lang="en-GB" noProof="0" dirty="0"/>
          </a:p>
          <a:p>
            <a:r>
              <a:rPr lang="en-GB" noProof="0" dirty="0" smtClean="0"/>
              <a:t>De</a:t>
            </a:r>
            <a:r>
              <a:rPr lang="ro-RO" noProof="0" dirty="0" smtClean="0"/>
              <a:t>zbater</a:t>
            </a:r>
            <a:r>
              <a:rPr lang="ro-RO" baseline="0" noProof="0" dirty="0" smtClean="0"/>
              <a:t>e și simulare </a:t>
            </a:r>
            <a:endParaRPr lang="en-GB" noProof="0" dirty="0"/>
          </a:p>
          <a:p>
            <a:r>
              <a:rPr lang="en-GB" noProof="0" dirty="0" err="1" smtClean="0"/>
              <a:t>Exerci</a:t>
            </a:r>
            <a:r>
              <a:rPr lang="ro-RO" noProof="0" dirty="0" smtClean="0"/>
              <a:t>ții</a:t>
            </a:r>
            <a:endParaRPr lang="en-GB" noProof="0" dirty="0"/>
          </a:p>
          <a:p>
            <a:r>
              <a:rPr lang="nl-NL" noProof="0" dirty="0"/>
              <a:t>Feedback – </a:t>
            </a:r>
            <a:r>
              <a:rPr lang="nl-NL" noProof="0" dirty="0" smtClean="0"/>
              <a:t>feedback</a:t>
            </a:r>
            <a:r>
              <a:rPr lang="ro-RO" noProof="0" dirty="0" smtClean="0"/>
              <a:t>-ul dvs. cu privire la exercițiile</a:t>
            </a:r>
            <a:r>
              <a:rPr lang="ro-RO" baseline="0" noProof="0" dirty="0" smtClean="0"/>
              <a:t> di cea de a doua zi</a:t>
            </a:r>
            <a:endParaRPr lang="nl-NL" noProof="0" dirty="0"/>
          </a:p>
          <a:p>
            <a:endParaRPr lang="nl-NL" noProof="0" dirty="0"/>
          </a:p>
          <a:p>
            <a:endParaRPr lang="nl-NL" noProof="0" dirty="0"/>
          </a:p>
          <a:p>
            <a:endParaRPr lang="nl-NL" noProof="0"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a:t>
            </a:fld>
            <a:endParaRPr lang="en-US" dirty="0"/>
          </a:p>
        </p:txBody>
      </p:sp>
    </p:spTree>
    <p:extLst>
      <p:ext uri="{BB962C8B-B14F-4D97-AF65-F5344CB8AC3E}">
        <p14:creationId xmlns:p14="http://schemas.microsoft.com/office/powerpoint/2010/main" val="177574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ro-RO" sz="1800" b="1" i="0" u="none" strike="noStrike" baseline="0" dirty="0" smtClean="0">
                <a:latin typeface="Verdana" panose="020B0604030504040204" pitchFamily="34" charset="0"/>
              </a:rPr>
              <a:t>Recomandări / </a:t>
            </a:r>
            <a:r>
              <a:rPr lang="en-GB" sz="1800" b="1" i="0" u="none" strike="noStrike" baseline="0" dirty="0" smtClean="0">
                <a:latin typeface="Verdana" panose="020B0604030504040204" pitchFamily="34" charset="0"/>
              </a:rPr>
              <a:t>sheet </a:t>
            </a:r>
            <a:r>
              <a:rPr lang="en-GB" sz="1800" b="1" i="0" u="none" strike="noStrike" baseline="0" dirty="0">
                <a:latin typeface="Verdana" panose="020B0604030504040204" pitchFamily="34" charset="0"/>
              </a:rPr>
              <a:t>6</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Vom începe prin</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ilustrarea uui exercițiu din atelierul dedicat Gestionării Furiei</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Vă rog să luați o foaie de</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hârtie și un pix </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sau</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tablet</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ă</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/smartphone/laptop</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r>
              <a:rPr lang="en-GB" sz="1800" b="1" dirty="0"/>
              <a:t>#1 Brainstorming </a:t>
            </a:r>
            <a:r>
              <a:rPr lang="en-GB" sz="1800" b="1" dirty="0" smtClean="0"/>
              <a:t>–</a:t>
            </a:r>
            <a:r>
              <a:rPr lang="ro-RO" sz="1800" b="1" dirty="0" smtClean="0"/>
              <a:t> asociații libere</a:t>
            </a:r>
            <a:r>
              <a:rPr lang="en-GB" sz="1800" b="1" dirty="0"/>
              <a:t>	</a:t>
            </a:r>
            <a:r>
              <a:rPr lang="en-GB" sz="1800" dirty="0"/>
              <a:t>Icebreaker 1 (15-20 min)</a:t>
            </a:r>
          </a:p>
          <a:p>
            <a:pPr defTabSz="945307">
              <a:defRPr/>
            </a:pPr>
            <a:endParaRPr lang="en-GB" sz="1800" dirty="0"/>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Acest exercițiu este unui dintre</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exercițiile introductive din atelierul dedicat Gestionării Furiei. Durează aproximativ </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15-20 </a:t>
            </a:r>
            <a:r>
              <a:rPr lang="en-GB" sz="1800" b="0" dirty="0" err="1" smtClean="0">
                <a:effectLst/>
                <a:latin typeface="Calibri" panose="020F0502020204030204" pitchFamily="34" charset="0"/>
                <a:ea typeface="Calibri" panose="020F0502020204030204" pitchFamily="34" charset="0"/>
                <a:cs typeface="Times New Roman" panose="02020603050405020304" pitchFamily="18" charset="0"/>
              </a:rPr>
              <a:t>minu</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te.</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Pașii</a:t>
            </a:r>
            <a:r>
              <a:rPr lang="ro-RO" sz="1800" i="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1-4</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smtClean="0"/>
              <a:t>Trainer</a:t>
            </a:r>
            <a:r>
              <a:rPr lang="ro-RO" sz="1800" dirty="0" smtClean="0"/>
              <a:t>-ul</a:t>
            </a:r>
            <a:r>
              <a:rPr lang="ro-RO" sz="1800" baseline="0" dirty="0" smtClean="0"/>
              <a:t> le cere particinaților să răspundă la următoarele întrebări </a:t>
            </a:r>
            <a:r>
              <a:rPr lang="en-GB" sz="1800" dirty="0" smtClean="0"/>
              <a:t>(</a:t>
            </a:r>
            <a:r>
              <a:rPr lang="ro-RO" sz="1800" dirty="0" smtClean="0"/>
              <a:t>una câte una</a:t>
            </a:r>
            <a:r>
              <a:rPr lang="en-GB" sz="1800" dirty="0" smtClean="0"/>
              <a:t>) </a:t>
            </a:r>
            <a:r>
              <a:rPr lang="ro-RO" sz="1800" dirty="0" smtClean="0"/>
              <a:t>notând-și</a:t>
            </a:r>
            <a:r>
              <a:rPr lang="ro-RO" sz="1800" baseline="0" dirty="0" smtClean="0"/>
              <a:t> nu mai mult de trei cuvinte pe hârtie ca răspuns la fiecare întrebare</a:t>
            </a:r>
            <a:r>
              <a:rPr lang="en-GB" sz="1800" dirty="0" smtClean="0"/>
              <a:t>. </a:t>
            </a:r>
            <a:r>
              <a:rPr lang="en-GB" sz="1800" dirty="0"/>
              <a:t>	(4 min)</a:t>
            </a:r>
          </a:p>
          <a:p>
            <a:pPr defTabSz="945307">
              <a:defRPr/>
            </a:pPr>
            <a:endParaRPr lang="en-GB" sz="1800" dirty="0"/>
          </a:p>
          <a:p>
            <a:r>
              <a:rPr lang="ro-RO" sz="1800" dirty="0" smtClean="0"/>
              <a:t>Pasul </a:t>
            </a:r>
            <a:r>
              <a:rPr lang="en-GB" sz="1800" dirty="0" smtClean="0"/>
              <a:t>5</a:t>
            </a:r>
            <a:r>
              <a:rPr lang="en-GB" sz="1800" dirty="0"/>
              <a:t>: </a:t>
            </a:r>
            <a:r>
              <a:rPr lang="ro-RO" sz="1800" dirty="0" smtClean="0"/>
              <a:t>fiecare particpant ăși alege un partener cu care împărtășește</a:t>
            </a:r>
            <a:r>
              <a:rPr lang="ro-RO" sz="1800" baseline="0" dirty="0" smtClean="0"/>
              <a:t> răspunsurile</a:t>
            </a:r>
            <a:r>
              <a:rPr lang="en-GB" sz="1800" dirty="0" smtClean="0"/>
              <a:t>. </a:t>
            </a:r>
            <a:r>
              <a:rPr lang="en-GB" sz="1800" dirty="0"/>
              <a:t>(4 min)</a:t>
            </a:r>
          </a:p>
          <a:p>
            <a:endParaRPr lang="en-GB" sz="1800" dirty="0"/>
          </a:p>
          <a:p>
            <a:r>
              <a:rPr lang="ro-RO" sz="1800" dirty="0" smtClean="0"/>
              <a:t>Pasul </a:t>
            </a:r>
            <a:r>
              <a:rPr lang="en-GB" sz="1800" dirty="0" smtClean="0"/>
              <a:t>6</a:t>
            </a:r>
            <a:r>
              <a:rPr lang="en-GB" sz="1800" dirty="0"/>
              <a:t>:  </a:t>
            </a:r>
            <a:r>
              <a:rPr lang="ro-RO" sz="1800" dirty="0" smtClean="0"/>
              <a:t>se fac un</a:t>
            </a:r>
            <a:r>
              <a:rPr lang="ro-RO" sz="1800" baseline="0" dirty="0" smtClean="0"/>
              <a:t> tur de masă de </a:t>
            </a:r>
            <a:r>
              <a:rPr lang="en-GB" sz="1800" dirty="0" smtClean="0"/>
              <a:t>2 </a:t>
            </a:r>
            <a:r>
              <a:rPr lang="ro-RO" sz="1800" dirty="0" smtClean="0"/>
              <a:t>minute,</a:t>
            </a:r>
            <a:r>
              <a:rPr lang="ro-RO" sz="1800" baseline="0" dirty="0" smtClean="0"/>
              <a:t> prin care trainerul notează răspunsurile posibile pe chart</a:t>
            </a:r>
            <a:r>
              <a:rPr lang="en-GB" sz="1800" dirty="0" smtClean="0"/>
              <a:t>. </a:t>
            </a:r>
            <a:r>
              <a:rPr lang="ro-RO" sz="1800" dirty="0" smtClean="0"/>
              <a:t>Observațiile participanților ar trebui să indice în direcția oiectivului</a:t>
            </a:r>
            <a:r>
              <a:rPr lang="ro-RO" sz="1800" baseline="0" dirty="0" smtClean="0"/>
              <a:t> exercițiului – acela de a deveni conștienți de modul în care furia este experientată și gestionată în mod individual și să poată să o recunoască.</a:t>
            </a:r>
            <a:r>
              <a:rPr lang="en-GB" sz="1800" dirty="0" smtClean="0"/>
              <a:t> </a:t>
            </a:r>
            <a:r>
              <a:rPr lang="ro-RO" sz="1800" dirty="0" smtClean="0"/>
              <a:t>Participanții</a:t>
            </a:r>
            <a:r>
              <a:rPr lang="ro-RO" sz="1800" baseline="0" dirty="0" smtClean="0"/>
              <a:t> </a:t>
            </a:r>
            <a:r>
              <a:rPr lang="ro-RO" sz="1800" dirty="0" smtClean="0"/>
              <a:t>devin conștienți că furia</a:t>
            </a:r>
            <a:r>
              <a:rPr lang="ro-RO" sz="1800" baseline="0" dirty="0" smtClean="0"/>
              <a:t> este ceva cu care toți ne confruntăm.</a:t>
            </a:r>
            <a:endParaRPr lang="en-GB" sz="1800" dirty="0"/>
          </a:p>
          <a:p>
            <a:pPr defTabSz="945307">
              <a:defRPr/>
            </a:pPr>
            <a:endParaRPr lang="en-GB" sz="1800" dirty="0"/>
          </a:p>
          <a:p>
            <a:r>
              <a:rPr lang="en-GB" sz="1800" dirty="0" smtClean="0"/>
              <a:t>Trainer</a:t>
            </a:r>
            <a:r>
              <a:rPr lang="ro-RO" sz="1800" dirty="0" smtClean="0"/>
              <a:t>ul încheie exercitiul -</a:t>
            </a:r>
            <a:r>
              <a:rPr lang="ro-RO" sz="1800" baseline="0" dirty="0" smtClean="0"/>
              <a:t> </a:t>
            </a:r>
            <a:r>
              <a:rPr lang="en-GB" sz="1800" dirty="0" smtClean="0"/>
              <a:t>ice </a:t>
            </a:r>
            <a:r>
              <a:rPr lang="en-GB" sz="1800" dirty="0"/>
              <a:t>breaker </a:t>
            </a:r>
            <a:r>
              <a:rPr lang="ro-RO" sz="1800" dirty="0" smtClean="0"/>
              <a:t>punctând cele mai des întâlnite răspunsuri și menționînd faptul că</a:t>
            </a:r>
            <a:r>
              <a:rPr lang="ro-RO" sz="1800" baseline="0" dirty="0" smtClean="0"/>
              <a:t> se va reveni asupra acestui subiect pe parcursul cursului</a:t>
            </a:r>
            <a:r>
              <a:rPr lang="en-GB" sz="1800" baseline="0" dirty="0" smtClean="0"/>
              <a:t>.</a:t>
            </a:r>
            <a:endParaRPr lang="en-GB" sz="1800" dirty="0"/>
          </a:p>
          <a:p>
            <a:pPr algn="l">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365996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a:t>
            </a:r>
            <a:r>
              <a:rPr lang="en-GB" sz="1200" b="1" i="0" u="none" strike="noStrike" baseline="0" dirty="0">
                <a:latin typeface="Verdana" panose="020B0604030504040204" pitchFamily="34" charset="0"/>
              </a:rPr>
              <a:t>7</a:t>
            </a:r>
          </a:p>
          <a:p>
            <a:r>
              <a:rPr lang="en-GB" dirty="0">
                <a:hlinkClick r:id="rId3"/>
              </a:rPr>
              <a:t>https://www.youtube.com/watch?v=kHszRyuR2Ic</a:t>
            </a:r>
            <a:r>
              <a:rPr lang="en-GB" dirty="0"/>
              <a:t> tot 3.11 </a:t>
            </a:r>
            <a:r>
              <a:rPr lang="en-GB" dirty="0" smtClean="0"/>
              <a:t>(</a:t>
            </a:r>
            <a:r>
              <a:rPr lang="ro-RO" dirty="0" smtClean="0"/>
              <a:t>click pe fotografie</a:t>
            </a:r>
            <a:r>
              <a:rPr lang="en-GB" dirty="0" smtClean="0"/>
              <a:t>)</a:t>
            </a:r>
            <a:endParaRPr lang="en-GB" dirty="0"/>
          </a:p>
          <a:p>
            <a:endParaRPr lang="en-GB" dirty="0"/>
          </a:p>
          <a:p>
            <a:r>
              <a:rPr lang="en-GB" dirty="0"/>
              <a:t>@trainer</a:t>
            </a:r>
          </a:p>
          <a:p>
            <a:r>
              <a:rPr lang="ro-RO" dirty="0" smtClean="0"/>
              <a:t>Un scurt clip care</a:t>
            </a:r>
            <a:r>
              <a:rPr lang="ro-RO" baseline="0" dirty="0" smtClean="0"/>
              <a:t> ilustrează conexiunea între furie și radicalizare</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234970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a:t>
            </a:r>
            <a:r>
              <a:rPr lang="en-GB" sz="1200" b="1" i="0" u="none" strike="noStrike" baseline="0" dirty="0">
                <a:latin typeface="Verdana" panose="020B0604030504040204" pitchFamily="34" charset="0"/>
              </a:rPr>
              <a:t>8</a:t>
            </a:r>
          </a:p>
          <a:p>
            <a:r>
              <a:rPr lang="ro-RO" dirty="0" smtClean="0"/>
              <a:t>Unul dintre factorii</a:t>
            </a:r>
            <a:r>
              <a:rPr lang="ro-RO" baseline="0" dirty="0" smtClean="0"/>
              <a:t> cauzali investigați în cercetările dedicate radicalizării este expunerea la injustiție,</a:t>
            </a:r>
            <a:r>
              <a:rPr lang="en-GB" dirty="0" smtClean="0"/>
              <a:t> </a:t>
            </a:r>
            <a:r>
              <a:rPr lang="ro-RO" dirty="0" smtClean="0"/>
              <a:t>precum tratamente</a:t>
            </a:r>
            <a:r>
              <a:rPr lang="ro-RO" baseline="0" dirty="0" smtClean="0"/>
              <a:t> nedrepte</a:t>
            </a:r>
            <a:r>
              <a:rPr lang="en-GB" dirty="0" smtClean="0"/>
              <a:t>, </a:t>
            </a:r>
            <a:r>
              <a:rPr lang="ro-RO" dirty="0" smtClean="0"/>
              <a:t>deprivare relativă,</a:t>
            </a:r>
            <a:r>
              <a:rPr lang="en-GB" dirty="0" smtClean="0"/>
              <a:t> </a:t>
            </a:r>
            <a:r>
              <a:rPr lang="ro-RO" dirty="0" smtClean="0"/>
              <a:t>imoralitate </a:t>
            </a:r>
            <a:r>
              <a:rPr lang="en-GB" dirty="0" err="1" smtClean="0"/>
              <a:t>etc</a:t>
            </a:r>
            <a:r>
              <a:rPr lang="ro-RO" dirty="0" smtClean="0"/>
              <a:t>.</a:t>
            </a:r>
            <a:endParaRPr lang="en-GB" dirty="0"/>
          </a:p>
          <a:p>
            <a:r>
              <a:rPr lang="ro-RO" dirty="0" smtClean="0"/>
              <a:t>Acesta poate deveni unul dintre</a:t>
            </a:r>
            <a:r>
              <a:rPr lang="ro-RO" baseline="0" dirty="0" smtClean="0"/>
              <a:t> factorii care împing către radicalizare</a:t>
            </a:r>
            <a:r>
              <a:rPr lang="en-GB" dirty="0" smtClean="0"/>
              <a:t>, </a:t>
            </a:r>
            <a:r>
              <a:rPr lang="ro-RO" dirty="0" smtClean="0"/>
              <a:t>în special atunci când oamenii</a:t>
            </a:r>
            <a:r>
              <a:rPr lang="ro-RO" baseline="0" dirty="0" smtClean="0"/>
              <a:t> se simt nesiguri</a:t>
            </a:r>
            <a:r>
              <a:rPr lang="en-GB" dirty="0" smtClean="0"/>
              <a:t>, </a:t>
            </a:r>
            <a:r>
              <a:rPr lang="ro-RO" dirty="0" smtClean="0"/>
              <a:t>nu sunt capabili să ăși contoleze anumite emoții</a:t>
            </a:r>
            <a:r>
              <a:rPr lang="en-GB" dirty="0" smtClean="0"/>
              <a:t>. </a:t>
            </a:r>
            <a:endParaRPr lang="en-GB" dirty="0"/>
          </a:p>
          <a:p>
            <a:r>
              <a:rPr lang="en-GB" dirty="0"/>
              <a:t>P19 </a:t>
            </a:r>
            <a:r>
              <a:rPr lang="en-GB" dirty="0" err="1"/>
              <a:t>Kees</a:t>
            </a:r>
            <a:r>
              <a:rPr lang="en-GB" dirty="0"/>
              <a:t> van den Bos (2019)</a:t>
            </a:r>
          </a:p>
          <a:p>
            <a:endParaRPr lang="en-GB" dirty="0"/>
          </a:p>
          <a:p>
            <a:r>
              <a:rPr lang="ro-RO" dirty="0" smtClean="0"/>
              <a:t>Furia îi împinge în afara societății</a:t>
            </a:r>
            <a:r>
              <a:rPr lang="en-GB" dirty="0" smtClean="0"/>
              <a:t>, </a:t>
            </a:r>
            <a:r>
              <a:rPr lang="ro-RO" dirty="0" smtClean="0"/>
              <a:t>pentru că </a:t>
            </a:r>
            <a:r>
              <a:rPr lang="en-GB" dirty="0" err="1" smtClean="0"/>
              <a:t>genereaz</a:t>
            </a:r>
            <a:r>
              <a:rPr lang="ro-RO" dirty="0" smtClean="0"/>
              <a:t>ă</a:t>
            </a:r>
            <a:r>
              <a:rPr lang="ro-RO" baseline="0" dirty="0" smtClean="0"/>
              <a:t> o asociere negativă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716602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a:t>
            </a:r>
            <a:r>
              <a:rPr lang="en-GB" sz="1200" b="1" i="0" u="none" strike="noStrike" baseline="0" dirty="0">
                <a:latin typeface="Verdana" panose="020B0604030504040204" pitchFamily="34" charset="0"/>
              </a:rPr>
              <a:t>9</a:t>
            </a:r>
          </a:p>
          <a:p>
            <a:r>
              <a:rPr lang="ro-RO" dirty="0" smtClean="0"/>
              <a:t>Atunci când oamneii sut furioși, furia nu este singura</a:t>
            </a:r>
            <a:r>
              <a:rPr lang="ro-RO" baseline="0" dirty="0" smtClean="0"/>
              <a:t> emoție pe care o resimt</a:t>
            </a:r>
            <a:r>
              <a:rPr lang="en-GB" dirty="0" smtClean="0"/>
              <a:t>.</a:t>
            </a:r>
            <a:endParaRPr lang="en-GB" dirty="0"/>
          </a:p>
          <a:p>
            <a:endParaRPr lang="en-GB" dirty="0"/>
          </a:p>
          <a:p>
            <a:r>
              <a:rPr lang="en-GB" dirty="0" err="1"/>
              <a:t>Pg</a:t>
            </a:r>
            <a:r>
              <a:rPr lang="en-GB" dirty="0"/>
              <a:t> 13 </a:t>
            </a:r>
            <a:r>
              <a:rPr lang="ro-RO" dirty="0" smtClean="0"/>
              <a:t>din</a:t>
            </a:r>
            <a:r>
              <a:rPr lang="en-GB" dirty="0" smtClean="0"/>
              <a:t> D3.2</a:t>
            </a:r>
            <a:r>
              <a:rPr lang="ro-RO" dirty="0" smtClean="0"/>
              <a:t> Furia ca emoție secundară</a:t>
            </a:r>
            <a:r>
              <a:rPr lang="ro-RO" baseline="0" dirty="0" smtClean="0"/>
              <a:t> </a:t>
            </a:r>
            <a:endParaRPr lang="en-GB" dirty="0"/>
          </a:p>
          <a:p>
            <a:r>
              <a:rPr lang="ro-RO" sz="1200" b="0" i="0" kern="1200" dirty="0" smtClean="0">
                <a:solidFill>
                  <a:schemeClr val="tx1"/>
                </a:solidFill>
                <a:effectLst/>
                <a:latin typeface="+mn-lt"/>
                <a:ea typeface="+mn-ea"/>
                <a:cs typeface="+mn-cs"/>
              </a:rPr>
              <a:t>Furia poate fi o emoție rpimară, fundamentală</a:t>
            </a:r>
            <a:r>
              <a:rPr lang="en-US"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dar poate fi și o emoție secundară,</a:t>
            </a:r>
            <a:r>
              <a:rPr lang="ro-RO" sz="1200" b="0" i="0" kern="1200" baseline="0" dirty="0" smtClean="0">
                <a:solidFill>
                  <a:schemeClr val="tx1"/>
                </a:solidFill>
                <a:effectLst/>
                <a:latin typeface="+mn-lt"/>
                <a:ea typeface="+mn-ea"/>
                <a:cs typeface="+mn-cs"/>
              </a:rPr>
              <a:t> care intervine atunci când apelăm la furie pentru a ne porteja de sau a ascunde sentimente de vulnerabilitate</a:t>
            </a:r>
            <a:r>
              <a:rPr lang="en-US"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În acest caz, emoția</a:t>
            </a:r>
            <a:r>
              <a:rPr lang="ro-RO" sz="1200" b="0" i="0" kern="1200" baseline="0" dirty="0" smtClean="0">
                <a:solidFill>
                  <a:schemeClr val="tx1"/>
                </a:solidFill>
                <a:effectLst/>
                <a:latin typeface="+mn-lt"/>
                <a:ea typeface="+mn-ea"/>
                <a:cs typeface="+mn-cs"/>
              </a:rPr>
              <a:t> primară va fi aceea resimțită imediat înainte de a ne înfuria.</a:t>
            </a:r>
            <a:r>
              <a:rPr lang="en-US"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De cele maimulte ori,</a:t>
            </a:r>
            <a:r>
              <a:rPr lang="ro-RO" sz="1200" b="0" i="0" kern="1200" baseline="0" dirty="0" smtClean="0">
                <a:solidFill>
                  <a:schemeClr val="tx1"/>
                </a:solidFill>
                <a:effectLst/>
                <a:latin typeface="+mn-lt"/>
                <a:ea typeface="+mn-ea"/>
                <a:cs typeface="+mn-cs"/>
              </a:rPr>
              <a:t> există un sentiment anterior experiemntării furiei.</a:t>
            </a:r>
            <a:r>
              <a:rPr lang="en-US"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S-ar putea ca înainte</a:t>
            </a:r>
            <a:r>
              <a:rPr lang="ro-RO" sz="1200" b="0" i="0" kern="1200" baseline="0" dirty="0" smtClean="0">
                <a:solidFill>
                  <a:schemeClr val="tx1"/>
                </a:solidFill>
                <a:effectLst/>
                <a:latin typeface="+mn-lt"/>
                <a:ea typeface="+mn-ea"/>
                <a:cs typeface="+mn-cs"/>
              </a:rPr>
              <a:t> de furtie să simțim frică, să ne simțim atacați, ofensați</a:t>
            </a:r>
            <a:r>
              <a:rPr lang="en-US" sz="1200" b="0" i="0" kern="1200" dirty="0" smtClean="0">
                <a:solidFill>
                  <a:schemeClr val="tx1"/>
                </a:solidFill>
                <a:effectLst/>
                <a:latin typeface="+mn-lt"/>
                <a:ea typeface="+mn-ea"/>
                <a:cs typeface="+mn-cs"/>
              </a:rPr>
              <a:t>,</a:t>
            </a:r>
            <a:r>
              <a:rPr lang="ro-RO" sz="1200" b="0" i="0" kern="1200" baseline="0" dirty="0" smtClean="0">
                <a:solidFill>
                  <a:schemeClr val="tx1"/>
                </a:solidFill>
                <a:effectLst/>
                <a:latin typeface="+mn-lt"/>
                <a:ea typeface="+mn-ea"/>
                <a:cs typeface="+mn-cs"/>
              </a:rPr>
              <a:t> jigniți</a:t>
            </a:r>
            <a:r>
              <a:rPr lang="en-US" sz="1200" b="0" i="0" kern="1200" dirty="0" smtClean="0">
                <a:solidFill>
                  <a:schemeClr val="tx1"/>
                </a:solidFill>
                <a:effectLst/>
                <a:latin typeface="+mn-lt"/>
                <a:ea typeface="+mn-ea"/>
                <a:cs typeface="+mn-cs"/>
              </a:rPr>
              <a:t>,</a:t>
            </a:r>
            <a:r>
              <a:rPr lang="ro-RO" sz="1200" b="0" i="0" kern="1200" dirty="0" smtClean="0">
                <a:solidFill>
                  <a:schemeClr val="tx1"/>
                </a:solidFill>
                <a:effectLst/>
                <a:latin typeface="+mn-lt"/>
                <a:ea typeface="+mn-ea"/>
                <a:cs typeface="+mn-cs"/>
              </a:rPr>
              <a:t> forțați</a:t>
            </a:r>
            <a:r>
              <a:rPr lang="en-US" sz="1200" b="0" i="0" kern="1200" dirty="0" smtClean="0">
                <a:solidFill>
                  <a:schemeClr val="tx1"/>
                </a:solidFill>
                <a:effectLst/>
                <a:latin typeface="+mn-lt"/>
                <a:ea typeface="+mn-ea"/>
                <a:cs typeface="+mn-cs"/>
              </a:rPr>
              <a:t>,</a:t>
            </a:r>
            <a:r>
              <a:rPr lang="ro-RO" sz="1200" b="0" i="0" kern="1200" dirty="0" smtClean="0">
                <a:solidFill>
                  <a:schemeClr val="tx1"/>
                </a:solidFill>
                <a:effectLst/>
                <a:latin typeface="+mn-lt"/>
                <a:ea typeface="+mn-ea"/>
                <a:cs typeface="+mn-cs"/>
              </a:rPr>
              <a:t> prinși în capcană</a:t>
            </a:r>
            <a:r>
              <a:rPr lang="en-US" sz="1200" b="0" i="0" kern="1200" dirty="0" smtClean="0">
                <a:solidFill>
                  <a:schemeClr val="tx1"/>
                </a:solidFill>
                <a:effectLst/>
                <a:latin typeface="+mn-lt"/>
                <a:ea typeface="+mn-ea"/>
                <a:cs typeface="+mn-cs"/>
              </a:rPr>
              <a:t>,</a:t>
            </a:r>
            <a:r>
              <a:rPr lang="ro-RO" sz="1200" b="0" i="0" kern="1200" dirty="0" smtClean="0">
                <a:solidFill>
                  <a:schemeClr val="tx1"/>
                </a:solidFill>
                <a:effectLst/>
                <a:latin typeface="+mn-lt"/>
                <a:ea typeface="+mn-ea"/>
                <a:cs typeface="+mn-cs"/>
              </a:rPr>
              <a:t> sau supuși</a:t>
            </a:r>
            <a:r>
              <a:rPr lang="ro-RO" sz="1200" b="0" i="0" kern="1200" baseline="0" dirty="0" smtClean="0">
                <a:solidFill>
                  <a:schemeClr val="tx1"/>
                </a:solidFill>
                <a:effectLst/>
                <a:latin typeface="+mn-lt"/>
                <a:ea typeface="+mn-ea"/>
                <a:cs typeface="+mn-cs"/>
              </a:rPr>
              <a:t> unei presiuni</a:t>
            </a:r>
            <a:r>
              <a:rPr lang="en-US"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Dacă oricare dintre aceste sentimente sunt suficient de intense</a:t>
            </a:r>
            <a:r>
              <a:rPr lang="en-US"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ne gândim</a:t>
            </a:r>
            <a:r>
              <a:rPr lang="ro-RO" sz="1200" b="0" i="0" kern="1200" baseline="0" dirty="0" smtClean="0">
                <a:solidFill>
                  <a:schemeClr val="tx1"/>
                </a:solidFill>
                <a:effectLst/>
                <a:latin typeface="+mn-lt"/>
                <a:ea typeface="+mn-ea"/>
                <a:cs typeface="+mn-cs"/>
              </a:rPr>
              <a:t> la emoție ca fiind furie</a:t>
            </a:r>
            <a:r>
              <a:rPr lang="en-US" sz="1200" b="0" i="0" kern="1200" dirty="0" smtClean="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r>
              <a:rPr lang="ro-RO" sz="1200" b="0" i="0" kern="1200" dirty="0" smtClean="0">
                <a:solidFill>
                  <a:schemeClr val="tx1"/>
                </a:solidFill>
                <a:effectLst/>
                <a:latin typeface="+mn-lt"/>
                <a:ea typeface="+mn-ea"/>
                <a:cs typeface="+mn-cs"/>
              </a:rPr>
              <a:t>Așa cum ilustrează</a:t>
            </a:r>
            <a:r>
              <a:rPr lang="ro-RO" sz="1200" b="0" i="0" kern="1200" baseline="0" dirty="0" smtClean="0">
                <a:solidFill>
                  <a:schemeClr val="tx1"/>
                </a:solidFill>
                <a:effectLst/>
                <a:latin typeface="+mn-lt"/>
                <a:ea typeface="+mn-ea"/>
                <a:cs typeface="+mn-cs"/>
              </a:rPr>
              <a:t> desenul din imagine, furia este ca un iceberg prin aceea că doar o parte a emoțiilor asociate este viziblă.</a:t>
            </a:r>
            <a:r>
              <a:rPr lang="en-US"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Celelalte</a:t>
            </a:r>
            <a:r>
              <a:rPr lang="ro-RO" sz="1200" b="0" i="0" kern="1200" baseline="0" dirty="0" smtClean="0">
                <a:solidFill>
                  <a:schemeClr val="tx1"/>
                </a:solidFill>
                <a:effectLst/>
                <a:latin typeface="+mn-lt"/>
                <a:ea typeface="+mn-ea"/>
                <a:cs typeface="+mn-cs"/>
              </a:rPr>
              <a:t> emoții  există </a:t>
            </a:r>
            <a:r>
              <a:rPr lang="en-US" sz="1200" b="0" i="0" kern="1200" dirty="0" smtClean="0">
                <a:solidFill>
                  <a:schemeClr val="tx1"/>
                </a:solidFill>
                <a:effectLst/>
                <a:latin typeface="+mn-lt"/>
                <a:ea typeface="+mn-ea"/>
                <a:cs typeface="+mn-cs"/>
              </a:rPr>
              <a:t>„</a:t>
            </a:r>
            <a:r>
              <a:rPr lang="ro-RO" sz="1200" b="0" i="0" kern="1200" dirty="0" smtClean="0">
                <a:solidFill>
                  <a:schemeClr val="tx1"/>
                </a:solidFill>
                <a:effectLst/>
                <a:latin typeface="+mn-lt"/>
                <a:ea typeface="+mn-ea"/>
                <a:cs typeface="+mn-cs"/>
              </a:rPr>
              <a:t>scufundate în apă</a:t>
            </a:r>
            <a:r>
              <a:rPr lang="en-US"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unde nu sut la fel de evidente unui observator</a:t>
            </a:r>
            <a:r>
              <a:rPr lang="en-US" sz="1200" b="0" i="0" kern="1200" dirty="0" smtClean="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r>
              <a:rPr lang="nl-NL" dirty="0">
                <a:hlinkClick r:id="rId3"/>
              </a:rPr>
              <a:t>http://creducation.net/resources/anger_management/anger__a_secondary_emotion.html</a:t>
            </a:r>
            <a:r>
              <a:rPr lang="nl-NL" dirty="0"/>
              <a:t>)</a:t>
            </a:r>
          </a:p>
          <a:p>
            <a:endParaRPr lang="nl-NL" sz="1200" b="0" i="0" kern="1200" dirty="0">
              <a:solidFill>
                <a:schemeClr val="tx1"/>
              </a:solidFill>
              <a:effectLst/>
              <a:latin typeface="+mn-lt"/>
              <a:ea typeface="+mn-ea"/>
              <a:cs typeface="+mn-cs"/>
            </a:endParaRPr>
          </a:p>
          <a:p>
            <a:r>
              <a:rPr lang="ro-RO" sz="1200" b="0" i="0" kern="1200" dirty="0" smtClean="0">
                <a:solidFill>
                  <a:schemeClr val="tx1"/>
                </a:solidFill>
                <a:effectLst/>
                <a:latin typeface="+mn-lt"/>
                <a:ea typeface="+mn-ea"/>
                <a:cs typeface="+mn-cs"/>
              </a:rPr>
              <a:t>De ce credeți că acest asepct este relevant în contextul dat</a:t>
            </a:r>
            <a:r>
              <a:rPr lang="nl-NL" sz="1200" b="0" i="0" kern="1200" dirty="0" smtClean="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1296427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0BD6AE-8010-5E44-BAA3-BE7753F19C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75921C16-C9CC-8043-A60D-137F614112E8}"/>
              </a:ext>
            </a:extLst>
          </p:cNvPr>
          <p:cNvSpPr>
            <a:spLocks noGrp="1"/>
          </p:cNvSpPr>
          <p:nvPr>
            <p:ph type="dt" sz="half" idx="10"/>
          </p:nvPr>
        </p:nvSpPr>
        <p:spPr/>
        <p:txBody>
          <a:bodyPr/>
          <a:lstStyle/>
          <a:p>
            <a:fld id="{900F952F-9F2A-3B41-94DF-6C28EB7B3F89}" type="datetimeFigureOut">
              <a:rPr lang="en-US" smtClean="0"/>
              <a:t>10-Feb-21</a:t>
            </a:fld>
            <a:endParaRPr lang="en-US"/>
          </a:p>
        </p:txBody>
      </p:sp>
      <p:sp>
        <p:nvSpPr>
          <p:cNvPr id="4" name="Footer Placeholder 3">
            <a:extLst>
              <a:ext uri="{FF2B5EF4-FFF2-40B4-BE49-F238E27FC236}">
                <a16:creationId xmlns:a16="http://schemas.microsoft.com/office/drawing/2014/main" xmlns="" id="{7A8B4419-B85C-9A47-8D7D-96D771A4A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232FE0A-7805-9147-A310-6CCF7E351539}"/>
              </a:ext>
            </a:extLst>
          </p:cNvPr>
          <p:cNvSpPr>
            <a:spLocks noGrp="1"/>
          </p:cNvSpPr>
          <p:nvPr>
            <p:ph type="sldNum" sz="quarter" idx="12"/>
          </p:nvPr>
        </p:nvSpPr>
        <p:spPr/>
        <p:txBody>
          <a:bodyPr/>
          <a:lstStyle/>
          <a:p>
            <a:fld id="{C3AC1402-7F43-2044-B3DC-CD7A3D534DEB}" type="slidenum">
              <a:rPr lang="en-US" smtClean="0"/>
              <a:t>‹#›</a:t>
            </a:fld>
            <a:endParaRPr lang="en-US"/>
          </a:p>
        </p:txBody>
      </p:sp>
    </p:spTree>
    <p:extLst>
      <p:ext uri="{BB962C8B-B14F-4D97-AF65-F5344CB8AC3E}">
        <p14:creationId xmlns:p14="http://schemas.microsoft.com/office/powerpoint/2010/main" val="397053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dewereldin100woorden.blogspot.com/2012/01/zweet-des-aanschijn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4.jpeg"/><Relationship Id="rId3" Type="http://schemas.openxmlformats.org/officeDocument/2006/relationships/image" Target="../media/image28.png"/><Relationship Id="rId7" Type="http://schemas.openxmlformats.org/officeDocument/2006/relationships/image" Target="../media/image31.jpeg"/><Relationship Id="rId12" Type="http://schemas.openxmlformats.org/officeDocument/2006/relationships/hyperlink" Target="http://www.ibtimes.co.uk/london-mayoral-election-2016-builders-attack-sadiq-khans-unrealistic-affordable-housing-1541456"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30.jpeg"/><Relationship Id="rId11" Type="http://schemas.openxmlformats.org/officeDocument/2006/relationships/image" Target="../media/image33.jpeg"/><Relationship Id="rId5" Type="http://schemas.openxmlformats.org/officeDocument/2006/relationships/hyperlink" Target="https://filmhypehq.wordpress.com/" TargetMode="External"/><Relationship Id="rId10" Type="http://schemas.openxmlformats.org/officeDocument/2006/relationships/hyperlink" Target="http://www.chicagotribune.com/sports/columnists/ct-serena-williams-greatness-hersh-spt-0908-20150907-column.html" TargetMode="External"/><Relationship Id="rId4" Type="http://schemas.openxmlformats.org/officeDocument/2006/relationships/image" Target="../media/image29.jpeg"/><Relationship Id="rId9" Type="http://schemas.openxmlformats.org/officeDocument/2006/relationships/hyperlink" Target="http://www.news.com.au/national/bush-cries-for-dead-soldier/story-e6frfkp9-1111116021958" TargetMode="External"/><Relationship Id="rId14" Type="http://schemas.openxmlformats.org/officeDocument/2006/relationships/hyperlink" Target="http://www.dailymail.co.uk/sport/football/article-4720612/Liverpool-2-1-Leicester-Mo-Salah-scores-again.html"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WPChHeKaurQ"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kHszRyuR2Ic"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0223ACC-1BEC-4798-8B5C-13A462D0DF87}"/>
              </a:ext>
            </a:extLst>
          </p:cNvPr>
          <p:cNvSpPr>
            <a:spLocks noGrp="1"/>
          </p:cNvSpPr>
          <p:nvPr>
            <p:ph type="ctrTitle"/>
          </p:nvPr>
        </p:nvSpPr>
        <p:spPr/>
        <p:txBody>
          <a:bodyPr/>
          <a:lstStyle/>
          <a:p>
            <a:r>
              <a:rPr lang="nl-NL" dirty="0"/>
              <a:t>Train the </a:t>
            </a:r>
            <a:r>
              <a:rPr lang="nl-NL" dirty="0" smtClean="0"/>
              <a:t>Trainer</a:t>
            </a:r>
            <a:endParaRPr lang="en-GB" dirty="0"/>
          </a:p>
        </p:txBody>
      </p:sp>
      <p:sp>
        <p:nvSpPr>
          <p:cNvPr id="3" name="Ondertitel 2">
            <a:extLst>
              <a:ext uri="{FF2B5EF4-FFF2-40B4-BE49-F238E27FC236}">
                <a16:creationId xmlns:a16="http://schemas.microsoft.com/office/drawing/2014/main" xmlns="" id="{1B4AA76D-6F01-4379-A185-80F36A18F4CB}"/>
              </a:ext>
            </a:extLst>
          </p:cNvPr>
          <p:cNvSpPr>
            <a:spLocks noGrp="1"/>
          </p:cNvSpPr>
          <p:nvPr>
            <p:ph type="subTitle" idx="1"/>
          </p:nvPr>
        </p:nvSpPr>
        <p:spPr/>
        <p:txBody>
          <a:bodyPr/>
          <a:lstStyle/>
          <a:p>
            <a:r>
              <a:rPr lang="nl-NL" i="1" dirty="0" smtClean="0"/>
              <a:t>Sesiunea 2: Prevenirea </a:t>
            </a:r>
            <a:r>
              <a:rPr lang="nl-NL" i="1" dirty="0" smtClean="0"/>
              <a:t>radi</a:t>
            </a:r>
            <a:r>
              <a:rPr lang="fr-FR" i="1" dirty="0" smtClean="0"/>
              <a:t>c</a:t>
            </a:r>
            <a:r>
              <a:rPr lang="en-US" i="1" dirty="0" err="1" smtClean="0"/>
              <a:t>ali</a:t>
            </a:r>
            <a:r>
              <a:rPr lang="ro-RO" i="1" dirty="0" smtClean="0"/>
              <a:t>zării tinerilor </a:t>
            </a:r>
            <a:endParaRPr lang="en-GB" i="1" dirty="0"/>
          </a:p>
        </p:txBody>
      </p:sp>
      <p:sp>
        <p:nvSpPr>
          <p:cNvPr id="4" name="Tijdelijke aanduiding voor datum 3">
            <a:extLst>
              <a:ext uri="{FF2B5EF4-FFF2-40B4-BE49-F238E27FC236}">
                <a16:creationId xmlns:a16="http://schemas.microsoft.com/office/drawing/2014/main" xmlns="" id="{09346535-CFA7-4193-A650-5088B7B7DD9A}"/>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xmlns="" id="{5764C438-FCB6-4E82-BC5B-32F4F8FC779D}"/>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xmlns="" id="{46C1A139-B88A-46D2-AE9F-E99334D35973}"/>
              </a:ext>
            </a:extLst>
          </p:cNvPr>
          <p:cNvSpPr>
            <a:spLocks noGrp="1"/>
          </p:cNvSpPr>
          <p:nvPr>
            <p:ph type="sldNum" sz="quarter" idx="12"/>
          </p:nvPr>
        </p:nvSpPr>
        <p:spPr/>
        <p:txBody>
          <a:bodyPr/>
          <a:lstStyle/>
          <a:p>
            <a:fld id="{CB318F78-A315-46C9-8B3F-2431B4397D31}" type="slidenum">
              <a:rPr lang="en-US" smtClean="0"/>
              <a:t>0</a:t>
            </a:fld>
            <a:endParaRPr lang="en-US" dirty="0"/>
          </a:p>
        </p:txBody>
      </p:sp>
      <p:sp>
        <p:nvSpPr>
          <p:cNvPr id="8" name="Текстово поле 16">
            <a:extLst>
              <a:ext uri="{FF2B5EF4-FFF2-40B4-BE49-F238E27FC236}">
                <a16:creationId xmlns:a16="http://schemas.microsoft.com/office/drawing/2014/main" xmlns="" id="{93EA2322-15E1-48C4-A9E1-8AC11F758BC1}"/>
              </a:ext>
            </a:extLst>
          </p:cNvPr>
          <p:cNvSpPr txBox="1">
            <a:spLocks/>
          </p:cNvSpPr>
          <p:nvPr/>
        </p:nvSpPr>
        <p:spPr>
          <a:xfrm>
            <a:off x="3389753" y="5382134"/>
            <a:ext cx="3185160" cy="507365"/>
          </a:xfrm>
          <a:prstGeom prst="rect">
            <a:avLst/>
          </a:prstGeom>
          <a:noFill/>
          <a:ln w="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ct val="107000"/>
              </a:lnSpc>
              <a:spcAft>
                <a:spcPts val="600"/>
              </a:spcAft>
            </a:pPr>
            <a:r>
              <a:rPr lang="ro-RO"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Acest proiect este finanațat de Fondul de Securitate Interna al EU </a:t>
            </a:r>
            <a:r>
              <a:rPr lang="en-GB"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Poli</a:t>
            </a:r>
            <a:r>
              <a:rPr lang="ro-RO"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ție</a:t>
            </a:r>
            <a:r>
              <a:rPr lang="en-GB"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ro-RO"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prin contractul cadru </a:t>
            </a:r>
            <a:r>
              <a:rPr lang="en-GB"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
            </a:r>
            <a:r>
              <a:rPr lang="ro-RO"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a:t>
            </a:r>
            <a:r>
              <a:rPr lang="en-GB"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823683.</a:t>
            </a:r>
          </a:p>
          <a:p>
            <a:pPr algn="just">
              <a:lnSpc>
                <a:spcPct val="115000"/>
              </a:lnSpc>
              <a:spcAft>
                <a:spcPts val="600"/>
              </a:spcAft>
            </a:pPr>
            <a:r>
              <a:rPr lang="en-GB" sz="900" dirty="0">
                <a:solidFill>
                  <a:srgbClr val="7F7F7F"/>
                </a:solidFill>
                <a:effectLst/>
                <a:latin typeface="Calibri" panose="020F0502020204030204" pitchFamily="34" charset="0"/>
                <a:ea typeface="Calibri" panose="020F0502020204030204" pitchFamily="34"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09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235A7C-472D-4A75-84D5-2BAF8E40DD22}"/>
              </a:ext>
            </a:extLst>
          </p:cNvPr>
          <p:cNvSpPr>
            <a:spLocks noGrp="1"/>
          </p:cNvSpPr>
          <p:nvPr>
            <p:ph type="title"/>
          </p:nvPr>
        </p:nvSpPr>
        <p:spPr/>
        <p:txBody>
          <a:bodyPr/>
          <a:lstStyle/>
          <a:p>
            <a:r>
              <a:rPr lang="ro-RO" dirty="0" smtClean="0"/>
              <a:t>3. Furia </a:t>
            </a:r>
            <a:endParaRPr lang="en-GB" dirty="0"/>
          </a:p>
        </p:txBody>
      </p:sp>
      <p:graphicFrame>
        <p:nvGraphicFramePr>
          <p:cNvPr id="4" name="Content Placeholder 3"/>
          <p:cNvGraphicFramePr>
            <a:graphicFrameLocks noGrp="1"/>
          </p:cNvGraphicFramePr>
          <p:nvPr>
            <p:ph idx="1"/>
            <p:extLst/>
          </p:nvPr>
        </p:nvGraphicFramePr>
        <p:xfrm>
          <a:off x="685800" y="2133600"/>
          <a:ext cx="7772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jdelijke aanduiding voor dianummer 5">
            <a:extLst>
              <a:ext uri="{FF2B5EF4-FFF2-40B4-BE49-F238E27FC236}">
                <a16:creationId xmlns:a16="http://schemas.microsoft.com/office/drawing/2014/main" xmlns="" id="{1BA6AD5B-AF66-49DC-BF7F-74BE535E7F91}"/>
              </a:ext>
            </a:extLst>
          </p:cNvPr>
          <p:cNvSpPr>
            <a:spLocks noGrp="1"/>
          </p:cNvSpPr>
          <p:nvPr>
            <p:ph type="sldNum" sz="quarter" idx="12"/>
          </p:nvPr>
        </p:nvSpPr>
        <p:spPr/>
        <p:txBody>
          <a:bodyPr/>
          <a:lstStyle/>
          <a:p>
            <a:fld id="{CB318F78-A315-46C9-8B3F-2431B4397D31}" type="slidenum">
              <a:rPr lang="en-US" smtClean="0"/>
              <a:t>9</a:t>
            </a:fld>
            <a:endParaRPr lang="en-US" dirty="0"/>
          </a:p>
        </p:txBody>
      </p:sp>
      <p:pic>
        <p:nvPicPr>
          <p:cNvPr id="3074" name="Picture 2" descr="Afbeeldingsresultaat voor anger"/>
          <p:cNvPicPr>
            <a:picLocks noChangeAspect="1" noChangeArrowheads="1"/>
          </p:cNvPicPr>
          <p:nvPr/>
        </p:nvPicPr>
        <p:blipFill rotWithShape="1">
          <a:blip r:embed="rId8">
            <a:extLst>
              <a:ext uri="{BEBA8EAE-BF5A-486C-A8C5-ECC9F3942E4B}">
                <a14:imgProps xmlns:a14="http://schemas.microsoft.com/office/drawing/2010/main">
                  <a14:imgLayer r:embed="rId9">
                    <a14:imgEffect>
                      <a14:artisticCrisscrossEtching/>
                    </a14:imgEffect>
                  </a14:imgLayer>
                </a14:imgProps>
              </a:ext>
              <a:ext uri="{28A0092B-C50C-407E-A947-70E740481C1C}">
                <a14:useLocalDpi xmlns:a14="http://schemas.microsoft.com/office/drawing/2010/main" val="0"/>
              </a:ext>
            </a:extLst>
          </a:blip>
          <a:srcRect l="18667" t="2890" r="16592" b="5111"/>
          <a:stretch/>
        </p:blipFill>
        <p:spPr bwMode="auto">
          <a:xfrm>
            <a:off x="3848100" y="3467100"/>
            <a:ext cx="1447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34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F0B5D36-ACB3-4C4C-A226-384FC7F8BC1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A92D750-9ADE-4258-94EC-074E4C45AA4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4A0A1A9-0D79-410A-8963-AFC64FD7AD0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700B36B-E52A-48C9-A9C6-3C6B25ADABA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3BF36AC-E73E-4A5A-B7C3-CB6F4B2801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240DFEC-90E0-43F0-AB12-CABCECA5C3EA}"/>
              </a:ext>
            </a:extLst>
          </p:cNvPr>
          <p:cNvSpPr>
            <a:spLocks noGrp="1"/>
          </p:cNvSpPr>
          <p:nvPr>
            <p:ph type="title"/>
          </p:nvPr>
        </p:nvSpPr>
        <p:spPr/>
        <p:txBody>
          <a:bodyPr/>
          <a:lstStyle/>
          <a:p>
            <a:r>
              <a:rPr lang="en-GB" dirty="0"/>
              <a:t>2. </a:t>
            </a:r>
            <a:r>
              <a:rPr lang="ro-RO" dirty="0" smtClean="0"/>
              <a:t>Gestionarea furiei </a:t>
            </a:r>
            <a:endParaRPr lang="en-GB" dirty="0"/>
          </a:p>
        </p:txBody>
      </p:sp>
      <p:sp>
        <p:nvSpPr>
          <p:cNvPr id="3" name="Tijdelijke aanduiding voor inhoud 2">
            <a:extLst>
              <a:ext uri="{FF2B5EF4-FFF2-40B4-BE49-F238E27FC236}">
                <a16:creationId xmlns:a16="http://schemas.microsoft.com/office/drawing/2014/main" xmlns="" id="{739367A6-D263-450E-A08B-65BCE24FC6F2}"/>
              </a:ext>
            </a:extLst>
          </p:cNvPr>
          <p:cNvSpPr>
            <a:spLocks noGrp="1"/>
          </p:cNvSpPr>
          <p:nvPr>
            <p:ph idx="1"/>
          </p:nvPr>
        </p:nvSpPr>
        <p:spPr>
          <a:xfrm>
            <a:off x="685800" y="2286000"/>
            <a:ext cx="5029200" cy="3733799"/>
          </a:xfrm>
        </p:spPr>
        <p:txBody>
          <a:bodyPr/>
          <a:lstStyle/>
          <a:p>
            <a:pPr marL="0" indent="0">
              <a:buNone/>
            </a:pPr>
            <a:r>
              <a:rPr lang="ro-RO" sz="3200" dirty="0" smtClean="0"/>
              <a:t>Atelier</a:t>
            </a:r>
            <a:endParaRPr lang="en-GB" dirty="0"/>
          </a:p>
          <a:p>
            <a:endParaRPr lang="en-GB" dirty="0"/>
          </a:p>
          <a:p>
            <a:endParaRPr lang="en-GB" dirty="0"/>
          </a:p>
        </p:txBody>
      </p:sp>
      <p:sp>
        <p:nvSpPr>
          <p:cNvPr id="4" name="Tijdelijke aanduiding voor datum 3">
            <a:extLst>
              <a:ext uri="{FF2B5EF4-FFF2-40B4-BE49-F238E27FC236}">
                <a16:creationId xmlns:a16="http://schemas.microsoft.com/office/drawing/2014/main" xmlns="" id="{8C43D417-80C9-43BC-AD6C-2AB7FD920AAF}"/>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xmlns="" id="{7993E984-46A1-4C26-9258-DCED32249725}"/>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xmlns="" id="{95079301-500D-4AE5-A2F6-4F1A2A8ABC7E}"/>
              </a:ext>
            </a:extLst>
          </p:cNvPr>
          <p:cNvSpPr>
            <a:spLocks noGrp="1"/>
          </p:cNvSpPr>
          <p:nvPr>
            <p:ph type="sldNum" sz="quarter" idx="12"/>
          </p:nvPr>
        </p:nvSpPr>
        <p:spPr/>
        <p:txBody>
          <a:bodyPr/>
          <a:lstStyle/>
          <a:p>
            <a:fld id="{CB318F78-A315-46C9-8B3F-2431B4397D31}" type="slidenum">
              <a:rPr lang="en-US" smtClean="0"/>
              <a:t>10</a:t>
            </a:fld>
            <a:endParaRPr lang="en-US" dirty="0"/>
          </a:p>
        </p:txBody>
      </p:sp>
      <p:graphicFrame>
        <p:nvGraphicFramePr>
          <p:cNvPr id="7" name="Diagram 6">
            <a:extLst>
              <a:ext uri="{FF2B5EF4-FFF2-40B4-BE49-F238E27FC236}">
                <a16:creationId xmlns:a16="http://schemas.microsoft.com/office/drawing/2014/main" xmlns="" id="{B55FF617-9B21-4DC2-98A8-AADFAF2C1E5B}"/>
              </a:ext>
            </a:extLst>
          </p:cNvPr>
          <p:cNvGraphicFramePr/>
          <p:nvPr>
            <p:extLst/>
          </p:nvPr>
        </p:nvGraphicFramePr>
        <p:xfrm>
          <a:off x="1905000" y="210292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6543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xmlns="" id="{1BA6AD5B-AF66-49DC-BF7F-74BE535E7F91}"/>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4" name="Tekstvak 3">
            <a:extLst>
              <a:ext uri="{FF2B5EF4-FFF2-40B4-BE49-F238E27FC236}">
                <a16:creationId xmlns:a16="http://schemas.microsoft.com/office/drawing/2014/main" xmlns="" id="{572A07F4-B89D-4455-88A8-A3C253F1B1D4}"/>
              </a:ext>
            </a:extLst>
          </p:cNvPr>
          <p:cNvSpPr txBox="1"/>
          <p:nvPr/>
        </p:nvSpPr>
        <p:spPr>
          <a:xfrm>
            <a:off x="762000" y="2514600"/>
            <a:ext cx="2362200" cy="369332"/>
          </a:xfrm>
          <a:prstGeom prst="rect">
            <a:avLst/>
          </a:prstGeom>
          <a:noFill/>
        </p:spPr>
        <p:txBody>
          <a:bodyPr wrap="square" rtlCol="0">
            <a:spAutoFit/>
          </a:bodyPr>
          <a:lstStyle/>
          <a:p>
            <a:r>
              <a:rPr lang="en-GB" dirty="0">
                <a:solidFill>
                  <a:schemeClr val="accent4">
                    <a:lumMod val="50000"/>
                  </a:schemeClr>
                </a:solidFill>
              </a:rPr>
              <a:t>The emotion wheel</a:t>
            </a:r>
          </a:p>
        </p:txBody>
      </p:sp>
      <p:sp>
        <p:nvSpPr>
          <p:cNvPr id="7" name="Tijdelijke aanduiding voor inhoud 6">
            <a:extLst>
              <a:ext uri="{FF2B5EF4-FFF2-40B4-BE49-F238E27FC236}">
                <a16:creationId xmlns:a16="http://schemas.microsoft.com/office/drawing/2014/main" xmlns="" id="{F7AB165D-8C34-4B29-8C3F-76A5390FE771}"/>
              </a:ext>
            </a:extLst>
          </p:cNvPr>
          <p:cNvSpPr>
            <a:spLocks noGrp="1"/>
          </p:cNvSpPr>
          <p:nvPr>
            <p:ph idx="1"/>
          </p:nvPr>
        </p:nvSpPr>
        <p:spPr>
          <a:xfrm>
            <a:off x="685800" y="2380056"/>
            <a:ext cx="2817421" cy="3487346"/>
          </a:xfrm>
        </p:spPr>
        <p:txBody>
          <a:bodyPr>
            <a:normAutofit/>
          </a:bodyPr>
          <a:lstStyle/>
          <a:p>
            <a:pPr marL="0" indent="0">
              <a:buNone/>
            </a:pPr>
            <a:r>
              <a:rPr lang="ro-RO" sz="2800" dirty="0" smtClean="0"/>
              <a:t>Roata emoțiilor</a:t>
            </a:r>
            <a:endParaRPr lang="en-GB" sz="2800" dirty="0"/>
          </a:p>
          <a:p>
            <a:pPr marL="0" indent="0">
              <a:buNone/>
            </a:pPr>
            <a:r>
              <a:rPr lang="en-GB" sz="1200" dirty="0"/>
              <a:t>(Robert </a:t>
            </a:r>
            <a:r>
              <a:rPr lang="en-GB" sz="1200" dirty="0" err="1"/>
              <a:t>Plutchik</a:t>
            </a:r>
            <a:r>
              <a:rPr lang="en-GB" sz="1200" dirty="0"/>
              <a:t>, 1980)</a:t>
            </a:r>
          </a:p>
          <a:p>
            <a:pPr marL="0" indent="0">
              <a:buNone/>
            </a:pPr>
            <a:endParaRPr lang="en-GB" sz="1200" dirty="0"/>
          </a:p>
          <a:p>
            <a:pPr marL="0" indent="0">
              <a:buNone/>
            </a:pPr>
            <a:r>
              <a:rPr lang="ro-RO" sz="2800" dirty="0" smtClean="0"/>
              <a:t>Sugestie</a:t>
            </a:r>
            <a:endParaRPr lang="nl-NL" sz="2800" dirty="0"/>
          </a:p>
          <a:p>
            <a:pPr marL="0" indent="0">
              <a:buNone/>
            </a:pPr>
            <a:r>
              <a:rPr lang="ro-RO" sz="2000" dirty="0" smtClean="0"/>
              <a:t>Alege o emoție de pe roata emoțiilor și exprim-o non-verbal, astfel încât ceilalți să o poată ghici</a:t>
            </a:r>
            <a:endParaRPr lang="nl-NL" sz="2000" dirty="0"/>
          </a:p>
          <a:p>
            <a:pPr marL="0" indent="0">
              <a:buNone/>
            </a:pPr>
            <a:endParaRPr lang="en-GB" sz="1200" dirty="0"/>
          </a:p>
        </p:txBody>
      </p:sp>
      <p:sp>
        <p:nvSpPr>
          <p:cNvPr id="8" name="Titel 1">
            <a:extLst>
              <a:ext uri="{FF2B5EF4-FFF2-40B4-BE49-F238E27FC236}">
                <a16:creationId xmlns:a16="http://schemas.microsoft.com/office/drawing/2014/main" xmlns="" id="{3F44D0A2-F931-41AE-BE1E-CBABEA0FF5C7}"/>
              </a:ext>
            </a:extLst>
          </p:cNvPr>
          <p:cNvSpPr>
            <a:spLocks noGrp="1"/>
          </p:cNvSpPr>
          <p:nvPr>
            <p:ph type="title"/>
          </p:nvPr>
        </p:nvSpPr>
        <p:spPr>
          <a:xfrm>
            <a:off x="685800" y="1447800"/>
            <a:ext cx="2524125" cy="685800"/>
          </a:xfrm>
        </p:spPr>
        <p:txBody>
          <a:bodyPr>
            <a:normAutofit/>
          </a:bodyPr>
          <a:lstStyle/>
          <a:p>
            <a:r>
              <a:rPr lang="en-GB" dirty="0"/>
              <a:t>3. </a:t>
            </a:r>
            <a:r>
              <a:rPr lang="ro-RO" dirty="0" smtClean="0"/>
              <a:t>Exercițiul </a:t>
            </a:r>
            <a:r>
              <a:rPr lang="en-GB" dirty="0" smtClean="0"/>
              <a:t>1</a:t>
            </a:r>
            <a:endParaRPr lang="en-GB" dirty="0"/>
          </a:p>
        </p:txBody>
      </p:sp>
      <p:sp>
        <p:nvSpPr>
          <p:cNvPr id="2" name="Tekstvak 1">
            <a:extLst>
              <a:ext uri="{FF2B5EF4-FFF2-40B4-BE49-F238E27FC236}">
                <a16:creationId xmlns:a16="http://schemas.microsoft.com/office/drawing/2014/main" xmlns="" id="{3204E15C-1CD9-4394-9F22-8DBFD57D6B49}"/>
              </a:ext>
            </a:extLst>
          </p:cNvPr>
          <p:cNvSpPr txBox="1"/>
          <p:nvPr/>
        </p:nvSpPr>
        <p:spPr>
          <a:xfrm>
            <a:off x="7772400" y="5715001"/>
            <a:ext cx="1143000" cy="246222"/>
          </a:xfrm>
          <a:prstGeom prst="rect">
            <a:avLst/>
          </a:prstGeom>
          <a:noFill/>
        </p:spPr>
        <p:txBody>
          <a:bodyPr wrap="square" rtlCol="0">
            <a:spAutoFit/>
          </a:bodyPr>
          <a:lstStyle/>
          <a:p>
            <a:r>
              <a:rPr lang="en-GB" sz="1000" dirty="0">
                <a:solidFill>
                  <a:schemeClr val="tx1">
                    <a:lumMod val="50000"/>
                    <a:lumOff val="50000"/>
                  </a:schemeClr>
                </a:solidFill>
              </a:rPr>
              <a:t>Classtools.net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8258" y="1063257"/>
            <a:ext cx="4699942" cy="4648200"/>
          </a:xfrm>
          <a:prstGeom prst="rect">
            <a:avLst/>
          </a:prstGeom>
        </p:spPr>
      </p:pic>
    </p:spTree>
    <p:extLst>
      <p:ext uri="{BB962C8B-B14F-4D97-AF65-F5344CB8AC3E}">
        <p14:creationId xmlns:p14="http://schemas.microsoft.com/office/powerpoint/2010/main" val="61781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240DFEC-90E0-43F0-AB12-CABCECA5C3EA}"/>
              </a:ext>
            </a:extLst>
          </p:cNvPr>
          <p:cNvSpPr>
            <a:spLocks noGrp="1"/>
          </p:cNvSpPr>
          <p:nvPr>
            <p:ph type="title"/>
          </p:nvPr>
        </p:nvSpPr>
        <p:spPr>
          <a:xfrm>
            <a:off x="823244" y="1399918"/>
            <a:ext cx="7772400" cy="685800"/>
          </a:xfrm>
        </p:spPr>
        <p:txBody>
          <a:bodyPr>
            <a:normAutofit/>
          </a:bodyPr>
          <a:lstStyle/>
          <a:p>
            <a:r>
              <a:rPr lang="en-GB" dirty="0"/>
              <a:t>3. </a:t>
            </a:r>
            <a:r>
              <a:rPr lang="ro-RO" dirty="0" smtClean="0"/>
              <a:t>Gestionarea furiei </a:t>
            </a:r>
            <a:r>
              <a:rPr lang="en-GB" dirty="0" smtClean="0"/>
              <a:t>– </a:t>
            </a:r>
            <a:r>
              <a:rPr lang="en-GB" dirty="0" err="1" smtClean="0"/>
              <a:t>exerci</a:t>
            </a:r>
            <a:r>
              <a:rPr lang="ro-RO" dirty="0" smtClean="0"/>
              <a:t>țiul</a:t>
            </a:r>
            <a:r>
              <a:rPr lang="en-GB" dirty="0" smtClean="0"/>
              <a:t> </a:t>
            </a:r>
            <a:r>
              <a:rPr lang="en-GB" dirty="0"/>
              <a:t>1</a:t>
            </a:r>
          </a:p>
        </p:txBody>
      </p:sp>
      <p:sp>
        <p:nvSpPr>
          <p:cNvPr id="36" name="Google Shape;18;p1">
            <a:extLst>
              <a:ext uri="{FF2B5EF4-FFF2-40B4-BE49-F238E27FC236}">
                <a16:creationId xmlns:a16="http://schemas.microsoft.com/office/drawing/2014/main" xmlns="" id="{9E793AD5-55EC-4900-AC69-8DC246358E32}"/>
              </a:ext>
            </a:extLst>
          </p:cNvPr>
          <p:cNvSpPr txBox="1"/>
          <p:nvPr/>
        </p:nvSpPr>
        <p:spPr>
          <a:xfrm>
            <a:off x="1776819" y="409695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xmlns="" id="{8C5A9052-500F-4997-97FB-753CC688D4D8}"/>
              </a:ext>
            </a:extLst>
          </p:cNvPr>
          <p:cNvSpPr/>
          <p:nvPr/>
        </p:nvSpPr>
        <p:spPr>
          <a:xfrm rot="3660516">
            <a:off x="6267354" y="355082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xmlns="" id="{22A198AE-184D-4A23-9786-664E4391D777}"/>
              </a:ext>
            </a:extLst>
          </p:cNvPr>
          <p:cNvSpPr/>
          <p:nvPr/>
        </p:nvSpPr>
        <p:spPr>
          <a:xfrm rot="6244949">
            <a:off x="5651262" y="400393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xmlns="" id="{FA613C28-E942-4449-8586-D1E62627BC1C}"/>
              </a:ext>
            </a:extLst>
          </p:cNvPr>
          <p:cNvSpPr/>
          <p:nvPr/>
        </p:nvSpPr>
        <p:spPr>
          <a:xfrm>
            <a:off x="6401411" y="2639439"/>
            <a:ext cx="1912911" cy="1157072"/>
          </a:xfrm>
          <a:prstGeom prst="ellipse">
            <a:avLst/>
          </a:prstGeom>
          <a:gradFill>
            <a:gsLst>
              <a:gs pos="0">
                <a:srgbClr val="8016EF"/>
              </a:gs>
              <a:gs pos="52281">
                <a:srgbClr val="6761F7"/>
              </a:gs>
              <a:gs pos="100000">
                <a:srgbClr val="4FACFE"/>
              </a:gs>
            </a:gsLst>
            <a:lin ang="10800000"/>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xmlns="" id="{84C73546-8D43-4DF7-B130-B0CF9D86E82E}"/>
              </a:ext>
            </a:extLst>
          </p:cNvPr>
          <p:cNvSpPr/>
          <p:nvPr/>
        </p:nvSpPr>
        <p:spPr>
          <a:xfrm>
            <a:off x="6483272" y="2726383"/>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defRPr>
                <a:solidFill>
                  <a:srgbClr val="FFFFFF"/>
                </a:solidFill>
                <a:latin typeface="Avenir Roman"/>
                <a:ea typeface="Avenir Roman"/>
                <a:cs typeface="Avenir Roman"/>
                <a:sym typeface="Avenir Roman"/>
              </a:defRPr>
            </a:pPr>
            <a:r>
              <a:rPr lang="ro-RO" sz="1600" dirty="0">
                <a:solidFill>
                  <a:srgbClr val="002060"/>
                </a:solidFill>
              </a:rPr>
              <a:t>r</a:t>
            </a:r>
            <a:r>
              <a:rPr lang="ro-RO" sz="1600" dirty="0" smtClean="0">
                <a:solidFill>
                  <a:srgbClr val="002060"/>
                </a:solidFill>
              </a:rPr>
              <a:t>ecomandări de joc</a:t>
            </a:r>
            <a:endParaRPr sz="1600" dirty="0">
              <a:solidFill>
                <a:srgbClr val="002060"/>
              </a:solidFill>
            </a:endParaRPr>
          </a:p>
        </p:txBody>
      </p:sp>
      <p:sp>
        <p:nvSpPr>
          <p:cNvPr id="59" name="Google Shape;32;p1">
            <a:extLst>
              <a:ext uri="{FF2B5EF4-FFF2-40B4-BE49-F238E27FC236}">
                <a16:creationId xmlns:a16="http://schemas.microsoft.com/office/drawing/2014/main" xmlns="" id="{623C7793-4BD9-4096-8200-1A51BC65BA52}"/>
              </a:ext>
            </a:extLst>
          </p:cNvPr>
          <p:cNvSpPr/>
          <p:nvPr/>
        </p:nvSpPr>
        <p:spPr>
          <a:xfrm rot="18009338" flipH="1">
            <a:off x="4328506" y="405462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xmlns="" id="{F2A9DFF1-DC6E-4029-8D1B-AE845A16D622}"/>
              </a:ext>
            </a:extLst>
          </p:cNvPr>
          <p:cNvSpPr/>
          <p:nvPr/>
        </p:nvSpPr>
        <p:spPr>
          <a:xfrm rot="16866473" flipH="1">
            <a:off x="2417849" y="345485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xmlns="" id="{C665DEE4-1B6A-4A90-A9EB-1863349A43FB}"/>
              </a:ext>
            </a:extLst>
          </p:cNvPr>
          <p:cNvSpPr/>
          <p:nvPr/>
        </p:nvSpPr>
        <p:spPr>
          <a:xfrm flipH="1">
            <a:off x="829677" y="2595245"/>
            <a:ext cx="1994595" cy="1157072"/>
          </a:xfrm>
          <a:prstGeom prst="ellipse">
            <a:avLst/>
          </a:prstGeom>
          <a:gradFill>
            <a:gsLst>
              <a:gs pos="0">
                <a:srgbClr val="FF3847"/>
              </a:gs>
              <a:gs pos="22847">
                <a:srgbClr val="FF3847"/>
              </a:gs>
              <a:gs pos="63343">
                <a:srgbClr val="FF7D25"/>
              </a:gs>
              <a:gs pos="100000">
                <a:srgbClr val="FFC203"/>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xmlns="" id="{6D23BD2E-595B-4256-B6FD-CC2AB343292F}"/>
              </a:ext>
            </a:extLst>
          </p:cNvPr>
          <p:cNvSpPr/>
          <p:nvPr/>
        </p:nvSpPr>
        <p:spPr>
          <a:xfrm flipH="1">
            <a:off x="946200" y="271345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rgbClr val="002060"/>
                </a:solidFill>
              </a:rPr>
              <a:t>obiectiv</a:t>
            </a:r>
            <a:endParaRPr dirty="0">
              <a:solidFill>
                <a:srgbClr val="002060"/>
              </a:solidFill>
            </a:endParaRPr>
          </a:p>
        </p:txBody>
      </p:sp>
      <p:sp>
        <p:nvSpPr>
          <p:cNvPr id="64" name="Google Shape;37;p1">
            <a:extLst>
              <a:ext uri="{FF2B5EF4-FFF2-40B4-BE49-F238E27FC236}">
                <a16:creationId xmlns:a16="http://schemas.microsoft.com/office/drawing/2014/main" xmlns="" id="{1F118D97-F3CB-4512-909B-E3E81BA91DF7}"/>
              </a:ext>
            </a:extLst>
          </p:cNvPr>
          <p:cNvSpPr/>
          <p:nvPr/>
        </p:nvSpPr>
        <p:spPr>
          <a:xfrm flipH="1">
            <a:off x="2364989" y="3720016"/>
            <a:ext cx="1994598" cy="1157072"/>
          </a:xfrm>
          <a:prstGeom prst="ellipse">
            <a:avLst/>
          </a:prstGeom>
          <a:gradFill>
            <a:gsLst>
              <a:gs pos="0">
                <a:srgbClr val="FF0040"/>
              </a:gs>
              <a:gs pos="2372">
                <a:srgbClr val="FF0040"/>
              </a:gs>
              <a:gs pos="37053">
                <a:srgbClr val="FF0071"/>
              </a:gs>
              <a:gs pos="99150">
                <a:srgbClr val="FF00A2"/>
              </a:gs>
              <a:gs pos="100000">
                <a:srgbClr val="FF00A2"/>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xmlns="" id="{C8241456-DBDF-4583-84F6-2AECF238C433}"/>
              </a:ext>
            </a:extLst>
          </p:cNvPr>
          <p:cNvSpPr/>
          <p:nvPr/>
        </p:nvSpPr>
        <p:spPr>
          <a:xfrm flipH="1">
            <a:off x="2507463" y="381141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rgbClr val="002060"/>
                </a:solidFill>
              </a:rPr>
              <a:t>public țintă </a:t>
            </a:r>
            <a:endParaRPr dirty="0">
              <a:solidFill>
                <a:srgbClr val="002060"/>
              </a:solidFill>
            </a:endParaRPr>
          </a:p>
        </p:txBody>
      </p:sp>
      <p:sp>
        <p:nvSpPr>
          <p:cNvPr id="67" name="Google Shape;40;p1">
            <a:extLst>
              <a:ext uri="{FF2B5EF4-FFF2-40B4-BE49-F238E27FC236}">
                <a16:creationId xmlns:a16="http://schemas.microsoft.com/office/drawing/2014/main" xmlns="" id="{222B9482-6A6D-4BBF-B112-62D5A387865F}"/>
              </a:ext>
            </a:extLst>
          </p:cNvPr>
          <p:cNvSpPr/>
          <p:nvPr/>
        </p:nvSpPr>
        <p:spPr>
          <a:xfrm flipH="1">
            <a:off x="4585503" y="3771696"/>
            <a:ext cx="1994594" cy="1157072"/>
          </a:xfrm>
          <a:prstGeom prst="ellipse">
            <a:avLst/>
          </a:prstGeom>
          <a:gradFill>
            <a:gsLst>
              <a:gs pos="924">
                <a:srgbClr val="C3EA03"/>
              </a:gs>
              <a:gs pos="53178">
                <a:srgbClr val="67CE02"/>
              </a:gs>
              <a:gs pos="100000">
                <a:srgbClr val="0CB100"/>
              </a:gs>
            </a:gsLst>
          </a:gra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xmlns="" id="{0C82CC1A-2347-4F43-BBA5-C2F2FE152CE8}"/>
              </a:ext>
            </a:extLst>
          </p:cNvPr>
          <p:cNvSpPr/>
          <p:nvPr/>
        </p:nvSpPr>
        <p:spPr>
          <a:xfrm flipH="1">
            <a:off x="4724573" y="387313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rgbClr val="002060"/>
                </a:solidFill>
              </a:rPr>
              <a:t>durată</a:t>
            </a:r>
            <a:endParaRPr dirty="0">
              <a:solidFill>
                <a:srgbClr val="002060"/>
              </a:solidFill>
            </a:endParaRPr>
          </a:p>
        </p:txBody>
      </p:sp>
      <p:sp>
        <p:nvSpPr>
          <p:cNvPr id="87" name="Tekstvak 86">
            <a:extLst>
              <a:ext uri="{FF2B5EF4-FFF2-40B4-BE49-F238E27FC236}">
                <a16:creationId xmlns:a16="http://schemas.microsoft.com/office/drawing/2014/main" xmlns="" id="{3EDA245C-3957-4B62-955D-975E251AC84F}"/>
              </a:ext>
            </a:extLst>
          </p:cNvPr>
          <p:cNvSpPr txBox="1"/>
          <p:nvPr/>
        </p:nvSpPr>
        <p:spPr>
          <a:xfrm>
            <a:off x="2902849" y="2391177"/>
            <a:ext cx="4455017" cy="51706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ro-RO" sz="24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Roata emoțiilor </a:t>
            </a:r>
            <a:r>
              <a:rPr lang="en-GB" sz="24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ro-RO" sz="24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indicii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245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fade">
                                      <p:cBhvr>
                                        <p:cTn id="7" dur="600"/>
                                        <p:tgtEl>
                                          <p:spTgt spid="61"/>
                                        </p:tgtEl>
                                      </p:cBhvr>
                                    </p:animEffect>
                                  </p:childTnLst>
                                </p:cTn>
                              </p:par>
                            </p:childTnLst>
                          </p:cTn>
                        </p:par>
                        <p:par>
                          <p:cTn id="8" fill="hold">
                            <p:stCondLst>
                              <p:cond delay="600"/>
                            </p:stCondLst>
                            <p:childTnLst>
                              <p:par>
                                <p:cTn id="9" presetID="10" presetClass="entr" fill="hold" grpId="0" nodeType="afterEffect">
                                  <p:stCondLst>
                                    <p:cond delay="0"/>
                                  </p:stCondLst>
                                  <p:iterate>
                                    <p:tmAbs val="0"/>
                                  </p:iterate>
                                  <p:childTnLst>
                                    <p:set>
                                      <p:cBhvr>
                                        <p:cTn id="10" fill="hold"/>
                                        <p:tgtEl>
                                          <p:spTgt spid="62"/>
                                        </p:tgtEl>
                                        <p:attrNameLst>
                                          <p:attrName>style.visibility</p:attrName>
                                        </p:attrNameLst>
                                      </p:cBhvr>
                                      <p:to>
                                        <p:strVal val="visible"/>
                                      </p:to>
                                    </p:set>
                                    <p:animEffect transition="in" filter="fade">
                                      <p:cBhvr>
                                        <p:cTn id="11" dur="600"/>
                                        <p:tgtEl>
                                          <p:spTgt spid="62"/>
                                        </p:tgtEl>
                                      </p:cBhvr>
                                    </p:animEffect>
                                  </p:childTnLst>
                                </p:cTn>
                              </p:par>
                            </p:childTnLst>
                          </p:cTn>
                        </p:par>
                        <p:par>
                          <p:cTn id="12" fill="hold">
                            <p:stCondLst>
                              <p:cond delay="1200"/>
                            </p:stCondLst>
                            <p:childTnLst>
                              <p:par>
                                <p:cTn id="13" presetID="10" presetClass="entr" fill="hold" grpId="0" nodeType="afterEffect">
                                  <p:stCondLst>
                                    <p:cond delay="0"/>
                                  </p:stCondLst>
                                  <p:iterate>
                                    <p:tmAbs val="0"/>
                                  </p:iterate>
                                  <p:childTnLst>
                                    <p:set>
                                      <p:cBhvr>
                                        <p:cTn id="14" fill="hold"/>
                                        <p:tgtEl>
                                          <p:spTgt spid="36"/>
                                        </p:tgtEl>
                                        <p:attrNameLst>
                                          <p:attrName>style.visibility</p:attrName>
                                        </p:attrNameLst>
                                      </p:cBhvr>
                                      <p:to>
                                        <p:strVal val="visible"/>
                                      </p:to>
                                    </p:set>
                                    <p:animEffect transition="in" filter="fade">
                                      <p:cBhvr>
                                        <p:cTn id="15" dur="6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60"/>
                                        </p:tgtEl>
                                        <p:attrNameLst>
                                          <p:attrName>style.visibility</p:attrName>
                                        </p:attrNameLst>
                                      </p:cBhvr>
                                      <p:to>
                                        <p:strVal val="visible"/>
                                      </p:to>
                                    </p:set>
                                    <p:animEffect transition="in" filter="fade">
                                      <p:cBhvr>
                                        <p:cTn id="20" dur="600"/>
                                        <p:tgtEl>
                                          <p:spTgt spid="60"/>
                                        </p:tgtEl>
                                      </p:cBhvr>
                                    </p:animEffect>
                                  </p:childTnLst>
                                </p:cTn>
                              </p:par>
                            </p:childTnLst>
                          </p:cTn>
                        </p:par>
                        <p:par>
                          <p:cTn id="21" fill="hold">
                            <p:stCondLst>
                              <p:cond delay="600"/>
                            </p:stCondLst>
                            <p:childTnLst>
                              <p:par>
                                <p:cTn id="22" presetID="10" presetClass="entr" fill="hold" grpId="0" nodeType="afterEffect">
                                  <p:stCondLst>
                                    <p:cond delay="0"/>
                                  </p:stCondLst>
                                  <p:iterate>
                                    <p:tmAbs val="0"/>
                                  </p:iterate>
                                  <p:childTnLst>
                                    <p:set>
                                      <p:cBhvr>
                                        <p:cTn id="23" fill="hold"/>
                                        <p:tgtEl>
                                          <p:spTgt spid="64"/>
                                        </p:tgtEl>
                                        <p:attrNameLst>
                                          <p:attrName>style.visibility</p:attrName>
                                        </p:attrNameLst>
                                      </p:cBhvr>
                                      <p:to>
                                        <p:strVal val="visible"/>
                                      </p:to>
                                    </p:set>
                                    <p:animEffect transition="in" filter="fade">
                                      <p:cBhvr>
                                        <p:cTn id="24" dur="600"/>
                                        <p:tgtEl>
                                          <p:spTgt spid="64"/>
                                        </p:tgtEl>
                                      </p:cBhvr>
                                    </p:animEffect>
                                  </p:childTnLst>
                                </p:cTn>
                              </p:par>
                            </p:childTnLst>
                          </p:cTn>
                        </p:par>
                        <p:par>
                          <p:cTn id="25" fill="hold">
                            <p:stCondLst>
                              <p:cond delay="1200"/>
                            </p:stCondLst>
                            <p:childTnLst>
                              <p:par>
                                <p:cTn id="26" presetID="10" presetClass="entr" fill="hold" grpId="0" nodeType="afterEffect">
                                  <p:stCondLst>
                                    <p:cond delay="0"/>
                                  </p:stCondLst>
                                  <p:iterate>
                                    <p:tmAbs val="0"/>
                                  </p:iterate>
                                  <p:childTnLst>
                                    <p:set>
                                      <p:cBhvr>
                                        <p:cTn id="27" fill="hold"/>
                                        <p:tgtEl>
                                          <p:spTgt spid="65"/>
                                        </p:tgtEl>
                                        <p:attrNameLst>
                                          <p:attrName>style.visibility</p:attrName>
                                        </p:attrNameLst>
                                      </p:cBhvr>
                                      <p:to>
                                        <p:strVal val="visible"/>
                                      </p:to>
                                    </p:set>
                                    <p:animEffect transition="in" filter="fade">
                                      <p:cBhvr>
                                        <p:cTn id="28" dur="6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iterate>
                                    <p:tmAbs val="0"/>
                                  </p:iterate>
                                  <p:childTnLst>
                                    <p:set>
                                      <p:cBhvr>
                                        <p:cTn id="32" fill="hold"/>
                                        <p:tgtEl>
                                          <p:spTgt spid="59"/>
                                        </p:tgtEl>
                                        <p:attrNameLst>
                                          <p:attrName>style.visibility</p:attrName>
                                        </p:attrNameLst>
                                      </p:cBhvr>
                                      <p:to>
                                        <p:strVal val="visible"/>
                                      </p:to>
                                    </p:set>
                                    <p:animEffect transition="in" filter="fade">
                                      <p:cBhvr>
                                        <p:cTn id="33" dur="600"/>
                                        <p:tgtEl>
                                          <p:spTgt spid="59"/>
                                        </p:tgtEl>
                                      </p:cBhvr>
                                    </p:animEffect>
                                  </p:childTnLst>
                                </p:cTn>
                              </p:par>
                            </p:childTnLst>
                          </p:cTn>
                        </p:par>
                        <p:par>
                          <p:cTn id="34" fill="hold">
                            <p:stCondLst>
                              <p:cond delay="600"/>
                            </p:stCondLst>
                            <p:childTnLst>
                              <p:par>
                                <p:cTn id="35" presetID="10" presetClass="entr" fill="hold" grpId="0" nodeType="afterEffect">
                                  <p:stCondLst>
                                    <p:cond delay="0"/>
                                  </p:stCondLst>
                                  <p:iterate>
                                    <p:tmAbs val="0"/>
                                  </p:iterate>
                                  <p:childTnLst>
                                    <p:set>
                                      <p:cBhvr>
                                        <p:cTn id="36" fill="hold"/>
                                        <p:tgtEl>
                                          <p:spTgt spid="67"/>
                                        </p:tgtEl>
                                        <p:attrNameLst>
                                          <p:attrName>style.visibility</p:attrName>
                                        </p:attrNameLst>
                                      </p:cBhvr>
                                      <p:to>
                                        <p:strVal val="visible"/>
                                      </p:to>
                                    </p:set>
                                    <p:animEffect transition="in" filter="fade">
                                      <p:cBhvr>
                                        <p:cTn id="37" dur="600"/>
                                        <p:tgtEl>
                                          <p:spTgt spid="67"/>
                                        </p:tgtEl>
                                      </p:cBhvr>
                                    </p:animEffect>
                                  </p:childTnLst>
                                </p:cTn>
                              </p:par>
                            </p:childTnLst>
                          </p:cTn>
                        </p:par>
                        <p:par>
                          <p:cTn id="38" fill="hold">
                            <p:stCondLst>
                              <p:cond delay="1200"/>
                            </p:stCondLst>
                            <p:childTnLst>
                              <p:par>
                                <p:cTn id="39" presetID="10" presetClass="entr" fill="hold" grpId="0" nodeType="afterEffect">
                                  <p:stCondLst>
                                    <p:cond delay="0"/>
                                  </p:stCondLst>
                                  <p:iterate>
                                    <p:tmAbs val="0"/>
                                  </p:iterate>
                                  <p:childTnLst>
                                    <p:set>
                                      <p:cBhvr>
                                        <p:cTn id="40" fill="hold"/>
                                        <p:tgtEl>
                                          <p:spTgt spid="68"/>
                                        </p:tgtEl>
                                        <p:attrNameLst>
                                          <p:attrName>style.visibility</p:attrName>
                                        </p:attrNameLst>
                                      </p:cBhvr>
                                      <p:to>
                                        <p:strVal val="visible"/>
                                      </p:to>
                                    </p:set>
                                    <p:animEffect transition="in" filter="fade">
                                      <p:cBhvr>
                                        <p:cTn id="41" dur="6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grpId="0" nodeType="clickEffect">
                                  <p:stCondLst>
                                    <p:cond delay="0"/>
                                  </p:stCondLst>
                                  <p:iterate>
                                    <p:tmAbs val="0"/>
                                  </p:iterate>
                                  <p:childTnLst>
                                    <p:set>
                                      <p:cBhvr>
                                        <p:cTn id="45" fill="hold"/>
                                        <p:tgtEl>
                                          <p:spTgt spid="53"/>
                                        </p:tgtEl>
                                        <p:attrNameLst>
                                          <p:attrName>style.visibility</p:attrName>
                                        </p:attrNameLst>
                                      </p:cBhvr>
                                      <p:to>
                                        <p:strVal val="visible"/>
                                      </p:to>
                                    </p:set>
                                    <p:animEffect transition="in" filter="fade">
                                      <p:cBhvr>
                                        <p:cTn id="46" dur="600"/>
                                        <p:tgtEl>
                                          <p:spTgt spid="53"/>
                                        </p:tgtEl>
                                      </p:cBhvr>
                                    </p:animEffect>
                                  </p:childTnLst>
                                </p:cTn>
                              </p:par>
                            </p:childTnLst>
                          </p:cTn>
                        </p:par>
                        <p:par>
                          <p:cTn id="47" fill="hold">
                            <p:stCondLst>
                              <p:cond delay="600"/>
                            </p:stCondLst>
                            <p:childTnLst>
                              <p:par>
                                <p:cTn id="48" presetID="10" presetClass="entr" fill="hold" grpId="0" nodeType="afterEffect">
                                  <p:stCondLst>
                                    <p:cond delay="0"/>
                                  </p:stCondLst>
                                  <p:iterate>
                                    <p:tmAbs val="0"/>
                                  </p:iterate>
                                  <p:childTnLst>
                                    <p:set>
                                      <p:cBhvr>
                                        <p:cTn id="49" fill="hold"/>
                                        <p:tgtEl>
                                          <p:spTgt spid="52"/>
                                        </p:tgtEl>
                                        <p:attrNameLst>
                                          <p:attrName>style.visibility</p:attrName>
                                        </p:attrNameLst>
                                      </p:cBhvr>
                                      <p:to>
                                        <p:strVal val="visible"/>
                                      </p:to>
                                    </p:set>
                                    <p:animEffect transition="in" filter="fade">
                                      <p:cBhvr>
                                        <p:cTn id="50" dur="600"/>
                                        <p:tgtEl>
                                          <p:spTgt spid="52"/>
                                        </p:tgtEl>
                                      </p:cBhvr>
                                    </p:animEffect>
                                  </p:childTnLst>
                                </p:cTn>
                              </p:par>
                            </p:childTnLst>
                          </p:cTn>
                        </p:par>
                        <p:par>
                          <p:cTn id="51" fill="hold">
                            <p:stCondLst>
                              <p:cond delay="1200"/>
                            </p:stCondLst>
                            <p:childTnLst>
                              <p:par>
                                <p:cTn id="52" presetID="10" presetClass="entr" fill="hold" grpId="0" nodeType="afterEffect">
                                  <p:stCondLst>
                                    <p:cond delay="0"/>
                                  </p:stCondLst>
                                  <p:iterate>
                                    <p:tmAbs val="0"/>
                                  </p:iterate>
                                  <p:childTnLst>
                                    <p:set>
                                      <p:cBhvr>
                                        <p:cTn id="53" fill="hold"/>
                                        <p:tgtEl>
                                          <p:spTgt spid="55"/>
                                        </p:tgtEl>
                                        <p:attrNameLst>
                                          <p:attrName>style.visibility</p:attrName>
                                        </p:attrNameLst>
                                      </p:cBhvr>
                                      <p:to>
                                        <p:strVal val="visible"/>
                                      </p:to>
                                    </p:set>
                                    <p:animEffect transition="in" filter="fade">
                                      <p:cBhvr>
                                        <p:cTn id="54" dur="600"/>
                                        <p:tgtEl>
                                          <p:spTgt spid="55"/>
                                        </p:tgtEl>
                                      </p:cBhvr>
                                    </p:animEffect>
                                  </p:childTnLst>
                                </p:cTn>
                              </p:par>
                            </p:childTnLst>
                          </p:cTn>
                        </p:par>
                        <p:par>
                          <p:cTn id="55" fill="hold">
                            <p:stCondLst>
                              <p:cond delay="1800"/>
                            </p:stCondLst>
                            <p:childTnLst>
                              <p:par>
                                <p:cTn id="56" presetID="10" presetClass="entr" fill="hold" grpId="0" nodeType="afterEffect">
                                  <p:stCondLst>
                                    <p:cond delay="0"/>
                                  </p:stCondLst>
                                  <p:iterate>
                                    <p:tmAbs val="0"/>
                                  </p:iterate>
                                  <p:childTnLst>
                                    <p:set>
                                      <p:cBhvr>
                                        <p:cTn id="57" fill="hold"/>
                                        <p:tgtEl>
                                          <p:spTgt spid="56"/>
                                        </p:tgtEl>
                                        <p:attrNameLst>
                                          <p:attrName>style.visibility</p:attrName>
                                        </p:attrNameLst>
                                      </p:cBhvr>
                                      <p:to>
                                        <p:strVal val="visible"/>
                                      </p:to>
                                    </p:set>
                                    <p:animEffect transition="in" filter="fade">
                                      <p:cBhvr>
                                        <p:cTn id="58" dur="6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dvAuto="0"/>
      <p:bldP spid="52" grpId="0" animBg="1" advAuto="0"/>
      <p:bldP spid="53" grpId="0" animBg="1" advAuto="0"/>
      <p:bldP spid="55" grpId="0" animBg="1" advAuto="0"/>
      <p:bldP spid="56" grpId="0" animBg="1" advAuto="0"/>
      <p:bldP spid="59" grpId="0" animBg="1" advAuto="0"/>
      <p:bldP spid="60" grpId="0" animBg="1" advAuto="0"/>
      <p:bldP spid="61" grpId="0" animBg="1" advAuto="0"/>
      <p:bldP spid="62" grpId="0" animBg="1" advAuto="0"/>
      <p:bldP spid="64" grpId="0" animBg="1" advAuto="0"/>
      <p:bldP spid="65" grpId="0" animBg="1" advAuto="0"/>
      <p:bldP spid="67" grpId="0" animBg="1" advAuto="0"/>
      <p:bldP spid="68"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Hexagon 72">
            <a:extLst>
              <a:ext uri="{FF2B5EF4-FFF2-40B4-BE49-F238E27FC236}">
                <a16:creationId xmlns:a16="http://schemas.microsoft.com/office/drawing/2014/main" xmlns="" id="{C95B85E0-D562-46D2-B060-B5CAE1CC5E04}"/>
              </a:ext>
            </a:extLst>
          </p:cNvPr>
          <p:cNvSpPr/>
          <p:nvPr/>
        </p:nvSpPr>
        <p:spPr>
          <a:xfrm>
            <a:off x="961738" y="2654481"/>
            <a:ext cx="2615889"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41" name="TextBox 52">
            <a:extLst>
              <a:ext uri="{FF2B5EF4-FFF2-40B4-BE49-F238E27FC236}">
                <a16:creationId xmlns:a16="http://schemas.microsoft.com/office/drawing/2014/main" xmlns="" id="{BCC1D496-805D-4EB9-8DE7-F303A09F3786}"/>
              </a:ext>
            </a:extLst>
          </p:cNvPr>
          <p:cNvSpPr txBox="1"/>
          <p:nvPr/>
        </p:nvSpPr>
        <p:spPr>
          <a:xfrm>
            <a:off x="5468562" y="2497863"/>
            <a:ext cx="334649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endParaRPr dirty="0"/>
          </a:p>
        </p:txBody>
      </p:sp>
      <p:sp>
        <p:nvSpPr>
          <p:cNvPr id="45" name="Freeform 13">
            <a:extLst>
              <a:ext uri="{FF2B5EF4-FFF2-40B4-BE49-F238E27FC236}">
                <a16:creationId xmlns:a16="http://schemas.microsoft.com/office/drawing/2014/main" xmlns="" id="{DDF5ADA9-3CF9-4867-A2D2-F8FF87C3FA0D}"/>
              </a:ext>
            </a:extLst>
          </p:cNvPr>
          <p:cNvSpPr/>
          <p:nvPr/>
        </p:nvSpPr>
        <p:spPr>
          <a:xfrm>
            <a:off x="5650379" y="2569495"/>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Titel 3">
            <a:extLst>
              <a:ext uri="{FF2B5EF4-FFF2-40B4-BE49-F238E27FC236}">
                <a16:creationId xmlns:a16="http://schemas.microsoft.com/office/drawing/2014/main" xmlns="" id="{A9BEF9D8-1DD4-4E42-BB88-C19E8273A74E}"/>
              </a:ext>
            </a:extLst>
          </p:cNvPr>
          <p:cNvSpPr>
            <a:spLocks noGrp="1"/>
          </p:cNvSpPr>
          <p:nvPr>
            <p:ph type="title"/>
          </p:nvPr>
        </p:nvSpPr>
        <p:spPr/>
        <p:txBody>
          <a:bodyPr/>
          <a:lstStyle/>
          <a:p>
            <a:r>
              <a:rPr lang="en-GB" dirty="0"/>
              <a:t>3. </a:t>
            </a:r>
            <a:r>
              <a:rPr lang="ro-RO" dirty="0" smtClean="0"/>
              <a:t>Managementul furiei </a:t>
            </a:r>
            <a:r>
              <a:rPr lang="en-GB" dirty="0" smtClean="0"/>
              <a:t>– </a:t>
            </a:r>
            <a:r>
              <a:rPr lang="en-GB" dirty="0" err="1" smtClean="0"/>
              <a:t>exerci</a:t>
            </a:r>
            <a:r>
              <a:rPr lang="ro-RO" dirty="0" smtClean="0"/>
              <a:t>țiul</a:t>
            </a:r>
            <a:r>
              <a:rPr lang="en-GB" dirty="0" smtClean="0"/>
              <a:t> </a:t>
            </a:r>
            <a:r>
              <a:rPr lang="en-GB" dirty="0"/>
              <a:t>2</a:t>
            </a:r>
          </a:p>
        </p:txBody>
      </p:sp>
      <p:sp>
        <p:nvSpPr>
          <p:cNvPr id="40" name="Hexagon 76">
            <a:extLst>
              <a:ext uri="{FF2B5EF4-FFF2-40B4-BE49-F238E27FC236}">
                <a16:creationId xmlns:a16="http://schemas.microsoft.com/office/drawing/2014/main" xmlns="" id="{920683F6-063F-423C-AA1B-93E389F6FC7F}"/>
              </a:ext>
            </a:extLst>
          </p:cNvPr>
          <p:cNvSpPr/>
          <p:nvPr/>
        </p:nvSpPr>
        <p:spPr>
          <a:xfrm>
            <a:off x="3082070" y="2637777"/>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42" name="Freeform 89">
            <a:extLst>
              <a:ext uri="{FF2B5EF4-FFF2-40B4-BE49-F238E27FC236}">
                <a16:creationId xmlns:a16="http://schemas.microsoft.com/office/drawing/2014/main" xmlns="" id="{54413B17-9969-42DF-A602-09423E7BCFAE}"/>
              </a:ext>
            </a:extLst>
          </p:cNvPr>
          <p:cNvSpPr/>
          <p:nvPr/>
        </p:nvSpPr>
        <p:spPr>
          <a:xfrm>
            <a:off x="2438400" y="2635295"/>
            <a:ext cx="1794082" cy="2284791"/>
          </a:xfrm>
          <a:custGeom>
            <a:avLst/>
            <a:gdLst/>
            <a:ahLst/>
            <a:cxnLst>
              <a:cxn ang="0">
                <a:pos x="wd2" y="hd2"/>
              </a:cxn>
              <a:cxn ang="5400000">
                <a:pos x="wd2" y="hd2"/>
              </a:cxn>
              <a:cxn ang="10800000">
                <a:pos x="wd2" y="hd2"/>
              </a:cxn>
              <a:cxn ang="16200000">
                <a:pos x="wd2" y="hd2"/>
              </a:cxn>
            </a:cxnLst>
            <a:rect l="0" t="0" r="r" b="b"/>
            <a:pathLst>
              <a:path w="21600" h="21600" extrusionOk="0">
                <a:moveTo>
                  <a:pt x="14970" y="0"/>
                </a:moveTo>
                <a:lnTo>
                  <a:pt x="21600" y="25"/>
                </a:lnTo>
                <a:lnTo>
                  <a:pt x="10797" y="15615"/>
                </a:lnTo>
                <a:lnTo>
                  <a:pt x="10788" y="15603"/>
                </a:lnTo>
                <a:lnTo>
                  <a:pt x="6691" y="21600"/>
                </a:lnTo>
                <a:lnTo>
                  <a:pt x="0" y="21588"/>
                </a:lnTo>
                <a:lnTo>
                  <a:pt x="10888" y="6167"/>
                </a:lnTo>
                <a:lnTo>
                  <a:pt x="10897" y="6179"/>
                </a:lnTo>
                <a:lnTo>
                  <a:pt x="14970"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a:defRPr>
                <a:solidFill>
                  <a:srgbClr val="FFFFFF"/>
                </a:solidFill>
              </a:defRPr>
            </a:pPr>
            <a:endParaRPr/>
          </a:p>
        </p:txBody>
      </p:sp>
      <p:sp>
        <p:nvSpPr>
          <p:cNvPr id="49" name="Hexagon 162">
            <a:extLst>
              <a:ext uri="{FF2B5EF4-FFF2-40B4-BE49-F238E27FC236}">
                <a16:creationId xmlns:a16="http://schemas.microsoft.com/office/drawing/2014/main" xmlns="" id="{D5906B4D-FA77-4A1F-8F29-93DE37F4FF51}"/>
              </a:ext>
            </a:extLst>
          </p:cNvPr>
          <p:cNvSpPr/>
          <p:nvPr/>
        </p:nvSpPr>
        <p:spPr>
          <a:xfrm>
            <a:off x="5194090" y="2637777"/>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51" name="Hexagon 1">
            <a:extLst>
              <a:ext uri="{FF2B5EF4-FFF2-40B4-BE49-F238E27FC236}">
                <a16:creationId xmlns:a16="http://schemas.microsoft.com/office/drawing/2014/main" xmlns="" id="{D0BFE544-86DD-4B33-8510-E0A24C1CFB83}"/>
              </a:ext>
            </a:extLst>
          </p:cNvPr>
          <p:cNvSpPr/>
          <p:nvPr/>
        </p:nvSpPr>
        <p:spPr>
          <a:xfrm>
            <a:off x="1485963" y="3113037"/>
            <a:ext cx="1567441"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924">
                <a:srgbClr val="C3EA03"/>
              </a:gs>
              <a:gs pos="53178">
                <a:srgbClr val="67CE02"/>
              </a:gs>
              <a:gs pos="100000">
                <a:srgbClr val="0CB100"/>
              </a:gs>
            </a:gsLst>
          </a:gradFill>
          <a:ln w="12700">
            <a:miter lim="400000"/>
          </a:ln>
        </p:spPr>
        <p:txBody>
          <a:bodyPr lIns="45719" rIns="45719" anchor="ctr"/>
          <a:lstStyle/>
          <a:p>
            <a:pPr algn="ctr">
              <a:defRPr>
                <a:solidFill>
                  <a:srgbClr val="FFFFFF"/>
                </a:solidFill>
              </a:defRPr>
            </a:pPr>
            <a:r>
              <a:rPr lang="ro-RO" dirty="0" smtClean="0"/>
              <a:t>Citiți textul</a:t>
            </a:r>
            <a:endParaRPr dirty="0"/>
          </a:p>
        </p:txBody>
      </p:sp>
      <p:sp>
        <p:nvSpPr>
          <p:cNvPr id="52" name="Hexagon 77">
            <a:extLst>
              <a:ext uri="{FF2B5EF4-FFF2-40B4-BE49-F238E27FC236}">
                <a16:creationId xmlns:a16="http://schemas.microsoft.com/office/drawing/2014/main" xmlns="" id="{A9DC8AF3-0504-483B-96AC-D4D3E3E00004}"/>
              </a:ext>
            </a:extLst>
          </p:cNvPr>
          <p:cNvSpPr/>
          <p:nvPr/>
        </p:nvSpPr>
        <p:spPr>
          <a:xfrm>
            <a:off x="3606293" y="3113037"/>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0">
                <a:srgbClr val="00F2FE"/>
              </a:gs>
              <a:gs pos="41897">
                <a:srgbClr val="28CFFE"/>
              </a:gs>
              <a:gs pos="97514">
                <a:srgbClr val="4FACFE"/>
              </a:gs>
            </a:gsLst>
          </a:gradFill>
          <a:ln w="12700">
            <a:miter lim="400000"/>
          </a:ln>
        </p:spPr>
        <p:txBody>
          <a:bodyPr lIns="45719" rIns="45719" anchor="ctr"/>
          <a:lstStyle/>
          <a:p>
            <a:pPr algn="ctr">
              <a:defRPr>
                <a:solidFill>
                  <a:srgbClr val="FFFFFF"/>
                </a:solidFill>
              </a:defRPr>
            </a:pPr>
            <a:r>
              <a:rPr lang="ro-RO" dirty="0" smtClean="0"/>
              <a:t>Alegeți o recomandare din fiecare etapă</a:t>
            </a:r>
            <a:endParaRPr dirty="0"/>
          </a:p>
        </p:txBody>
      </p:sp>
      <p:sp>
        <p:nvSpPr>
          <p:cNvPr id="53" name="Hexagon 166">
            <a:extLst>
              <a:ext uri="{FF2B5EF4-FFF2-40B4-BE49-F238E27FC236}">
                <a16:creationId xmlns:a16="http://schemas.microsoft.com/office/drawing/2014/main" xmlns="" id="{B23B9724-65A7-40A2-855F-208EAC89E09C}"/>
              </a:ext>
            </a:extLst>
          </p:cNvPr>
          <p:cNvSpPr/>
          <p:nvPr/>
        </p:nvSpPr>
        <p:spPr>
          <a:xfrm>
            <a:off x="5718313" y="3113037"/>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849">
                <a:srgbClr val="FF00A2"/>
              </a:gs>
              <a:gs pos="62946">
                <a:srgbClr val="FF0071"/>
              </a:gs>
              <a:gs pos="97627">
                <a:srgbClr val="FF0040"/>
              </a:gs>
            </a:gsLst>
          </a:gradFill>
          <a:ln w="12700">
            <a:miter lim="400000"/>
          </a:ln>
        </p:spPr>
        <p:txBody>
          <a:bodyPr lIns="45719" rIns="45719" anchor="ctr"/>
          <a:lstStyle/>
          <a:p>
            <a:pPr algn="ctr">
              <a:defRPr>
                <a:solidFill>
                  <a:srgbClr val="FFFFFF"/>
                </a:solidFill>
              </a:defRPr>
            </a:pPr>
            <a:r>
              <a:rPr lang="ro-RO" dirty="0" smtClean="0"/>
              <a:t>Explicați de ce </a:t>
            </a:r>
            <a:endParaRPr dirty="0"/>
          </a:p>
        </p:txBody>
      </p:sp>
      <p:sp>
        <p:nvSpPr>
          <p:cNvPr id="55" name="Freeform 165">
            <a:extLst>
              <a:ext uri="{FF2B5EF4-FFF2-40B4-BE49-F238E27FC236}">
                <a16:creationId xmlns:a16="http://schemas.microsoft.com/office/drawing/2014/main" xmlns="" id="{5A342582-B5F0-4F79-A956-98E888946808}"/>
              </a:ext>
            </a:extLst>
          </p:cNvPr>
          <p:cNvSpPr/>
          <p:nvPr/>
        </p:nvSpPr>
        <p:spPr>
          <a:xfrm>
            <a:off x="4558612" y="2637896"/>
            <a:ext cx="1779185" cy="2266367"/>
          </a:xfrm>
          <a:custGeom>
            <a:avLst/>
            <a:gdLst/>
            <a:ahLst/>
            <a:cxnLst>
              <a:cxn ang="0">
                <a:pos x="wd2" y="hd2"/>
              </a:cxn>
              <a:cxn ang="5400000">
                <a:pos x="wd2" y="hd2"/>
              </a:cxn>
              <a:cxn ang="10800000">
                <a:pos x="wd2" y="hd2"/>
              </a:cxn>
              <a:cxn ang="16200000">
                <a:pos x="wd2" y="hd2"/>
              </a:cxn>
            </a:cxnLst>
            <a:rect l="0" t="0" r="r" b="b"/>
            <a:pathLst>
              <a:path w="21600" h="21600" extrusionOk="0">
                <a:moveTo>
                  <a:pt x="14764" y="0"/>
                </a:moveTo>
                <a:lnTo>
                  <a:pt x="21600" y="11"/>
                </a:lnTo>
                <a:lnTo>
                  <a:pt x="10642" y="15599"/>
                </a:lnTo>
                <a:lnTo>
                  <a:pt x="10633" y="15587"/>
                </a:lnTo>
                <a:lnTo>
                  <a:pt x="6502" y="21588"/>
                </a:lnTo>
                <a:lnTo>
                  <a:pt x="0" y="21600"/>
                </a:lnTo>
                <a:lnTo>
                  <a:pt x="10734" y="6144"/>
                </a:lnTo>
                <a:lnTo>
                  <a:pt x="10743" y="6156"/>
                </a:lnTo>
                <a:lnTo>
                  <a:pt x="14764"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a:defRPr>
                <a:solidFill>
                  <a:srgbClr val="FFFFFF"/>
                </a:solidFill>
              </a:defRPr>
            </a:pPr>
            <a:endParaRPr/>
          </a:p>
        </p:txBody>
      </p:sp>
    </p:spTree>
    <p:extLst>
      <p:ext uri="{BB962C8B-B14F-4D97-AF65-F5344CB8AC3E}">
        <p14:creationId xmlns:p14="http://schemas.microsoft.com/office/powerpoint/2010/main" val="177705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8"/>
                                        </p:tgtEl>
                                        <p:attrNameLst>
                                          <p:attrName>style.visibility</p:attrName>
                                        </p:attrNameLst>
                                      </p:cBhvr>
                                      <p:to>
                                        <p:strVal val="visible"/>
                                      </p:to>
                                    </p:set>
                                    <p:animEffect transition="in" filter="box(out)">
                                      <p:cBhvr>
                                        <p:cTn id="7" dur="600"/>
                                        <p:tgtEl>
                                          <p:spTgt spid="38"/>
                                        </p:tgtEl>
                                      </p:cBhvr>
                                    </p:animEffect>
                                  </p:childTnLst>
                                </p:cTn>
                              </p:par>
                            </p:childTnLst>
                          </p:cTn>
                        </p:par>
                        <p:par>
                          <p:cTn id="8" fill="hold">
                            <p:stCondLst>
                              <p:cond delay="600"/>
                            </p:stCondLst>
                            <p:childTnLst>
                              <p:par>
                                <p:cTn id="9" presetID="4" presetClass="entr" presetSubtype="32" fill="hold" grpId="0" nodeType="afterEffect">
                                  <p:stCondLst>
                                    <p:cond delay="0"/>
                                  </p:stCondLst>
                                  <p:iterate>
                                    <p:tmAbs val="0"/>
                                  </p:iterate>
                                  <p:childTnLst>
                                    <p:set>
                                      <p:cBhvr>
                                        <p:cTn id="10" fill="hold"/>
                                        <p:tgtEl>
                                          <p:spTgt spid="51"/>
                                        </p:tgtEl>
                                        <p:attrNameLst>
                                          <p:attrName>style.visibility</p:attrName>
                                        </p:attrNameLst>
                                      </p:cBhvr>
                                      <p:to>
                                        <p:strVal val="visible"/>
                                      </p:to>
                                    </p:set>
                                    <p:animEffect transition="in" filter="box(out)">
                                      <p:cBhvr>
                                        <p:cTn id="11" dur="6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iterate>
                                    <p:tmAbs val="0"/>
                                  </p:iterate>
                                  <p:childTnLst>
                                    <p:set>
                                      <p:cBhvr>
                                        <p:cTn id="15" fill="hold"/>
                                        <p:tgtEl>
                                          <p:spTgt spid="40"/>
                                        </p:tgtEl>
                                        <p:attrNameLst>
                                          <p:attrName>style.visibility</p:attrName>
                                        </p:attrNameLst>
                                      </p:cBhvr>
                                      <p:to>
                                        <p:strVal val="visible"/>
                                      </p:to>
                                    </p:set>
                                    <p:animEffect transition="in" filter="box(out)">
                                      <p:cBhvr>
                                        <p:cTn id="16" dur="600"/>
                                        <p:tgtEl>
                                          <p:spTgt spid="40"/>
                                        </p:tgtEl>
                                      </p:cBhvr>
                                    </p:animEffect>
                                  </p:childTnLst>
                                </p:cTn>
                              </p:par>
                            </p:childTnLst>
                          </p:cTn>
                        </p:par>
                        <p:par>
                          <p:cTn id="17" fill="hold">
                            <p:stCondLst>
                              <p:cond delay="600"/>
                            </p:stCondLst>
                            <p:childTnLst>
                              <p:par>
                                <p:cTn id="18" presetID="4" presetClass="entr" presetSubtype="32" fill="hold" grpId="0" nodeType="afterEffect">
                                  <p:stCondLst>
                                    <p:cond delay="0"/>
                                  </p:stCondLst>
                                  <p:iterate>
                                    <p:tmAbs val="0"/>
                                  </p:iterate>
                                  <p:childTnLst>
                                    <p:set>
                                      <p:cBhvr>
                                        <p:cTn id="19" fill="hold"/>
                                        <p:tgtEl>
                                          <p:spTgt spid="52"/>
                                        </p:tgtEl>
                                        <p:attrNameLst>
                                          <p:attrName>style.visibility</p:attrName>
                                        </p:attrNameLst>
                                      </p:cBhvr>
                                      <p:to>
                                        <p:strVal val="visible"/>
                                      </p:to>
                                    </p:set>
                                    <p:animEffect transition="in" filter="box(out)">
                                      <p:cBhvr>
                                        <p:cTn id="20" dur="600"/>
                                        <p:tgtEl>
                                          <p:spTgt spid="52"/>
                                        </p:tgtEl>
                                      </p:cBhvr>
                                    </p:animEffect>
                                  </p:childTnLst>
                                </p:cTn>
                              </p:par>
                              <p:par>
                                <p:cTn id="21" presetID="4" presetClass="entr" presetSubtype="32" fill="hold" grpId="0" nodeType="withEffect">
                                  <p:stCondLst>
                                    <p:cond delay="0"/>
                                  </p:stCondLst>
                                  <p:iterate>
                                    <p:tmAbs val="0"/>
                                  </p:iterate>
                                  <p:childTnLst>
                                    <p:set>
                                      <p:cBhvr>
                                        <p:cTn id="22" fill="hold"/>
                                        <p:tgtEl>
                                          <p:spTgt spid="42"/>
                                        </p:tgtEl>
                                        <p:attrNameLst>
                                          <p:attrName>style.visibility</p:attrName>
                                        </p:attrNameLst>
                                      </p:cBhvr>
                                      <p:to>
                                        <p:strVal val="visible"/>
                                      </p:to>
                                    </p:set>
                                    <p:animEffect transition="in" filter="box(out)">
                                      <p:cBhvr>
                                        <p:cTn id="23" dur="6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49"/>
                                        </p:tgtEl>
                                        <p:attrNameLst>
                                          <p:attrName>style.visibility</p:attrName>
                                        </p:attrNameLst>
                                      </p:cBhvr>
                                      <p:to>
                                        <p:strVal val="visible"/>
                                      </p:to>
                                    </p:set>
                                    <p:animEffect transition="in" filter="box(out)">
                                      <p:cBhvr>
                                        <p:cTn id="28" dur="600"/>
                                        <p:tgtEl>
                                          <p:spTgt spid="49"/>
                                        </p:tgtEl>
                                      </p:cBhvr>
                                    </p:animEffect>
                                  </p:childTnLst>
                                </p:cTn>
                              </p:par>
                            </p:childTnLst>
                          </p:cTn>
                        </p:par>
                        <p:par>
                          <p:cTn id="29" fill="hold">
                            <p:stCondLst>
                              <p:cond delay="600"/>
                            </p:stCondLst>
                            <p:childTnLst>
                              <p:par>
                                <p:cTn id="30" presetID="4" presetClass="entr" presetSubtype="32" fill="hold" grpId="0" nodeType="afterEffect">
                                  <p:stCondLst>
                                    <p:cond delay="0"/>
                                  </p:stCondLst>
                                  <p:iterate>
                                    <p:tmAbs val="0"/>
                                  </p:iterate>
                                  <p:childTnLst>
                                    <p:set>
                                      <p:cBhvr>
                                        <p:cTn id="31" fill="hold"/>
                                        <p:tgtEl>
                                          <p:spTgt spid="53"/>
                                        </p:tgtEl>
                                        <p:attrNameLst>
                                          <p:attrName>style.visibility</p:attrName>
                                        </p:attrNameLst>
                                      </p:cBhvr>
                                      <p:to>
                                        <p:strVal val="visible"/>
                                      </p:to>
                                    </p:set>
                                    <p:animEffect transition="in" filter="box(out)">
                                      <p:cBhvr>
                                        <p:cTn id="32" dur="600"/>
                                        <p:tgtEl>
                                          <p:spTgt spid="53"/>
                                        </p:tgtEl>
                                      </p:cBhvr>
                                    </p:animEffect>
                                  </p:childTnLst>
                                </p:cTn>
                              </p:par>
                            </p:childTnLst>
                          </p:cTn>
                        </p:par>
                        <p:par>
                          <p:cTn id="33" fill="hold">
                            <p:stCondLst>
                              <p:cond delay="1200"/>
                            </p:stCondLst>
                            <p:childTnLst>
                              <p:par>
                                <p:cTn id="34" presetID="4" presetClass="entr" presetSubtype="32" fill="hold" grpId="0" nodeType="afterEffect">
                                  <p:stCondLst>
                                    <p:cond delay="0"/>
                                  </p:stCondLst>
                                  <p:iterate>
                                    <p:tmAbs val="0"/>
                                  </p:iterate>
                                  <p:childTnLst>
                                    <p:set>
                                      <p:cBhvr>
                                        <p:cTn id="35" fill="hold"/>
                                        <p:tgtEl>
                                          <p:spTgt spid="55"/>
                                        </p:tgtEl>
                                        <p:attrNameLst>
                                          <p:attrName>style.visibility</p:attrName>
                                        </p:attrNameLst>
                                      </p:cBhvr>
                                      <p:to>
                                        <p:strVal val="visible"/>
                                      </p:to>
                                    </p:set>
                                    <p:animEffect transition="in" filter="box(out)">
                                      <p:cBhvr>
                                        <p:cTn id="36" dur="6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dvAuto="0"/>
      <p:bldP spid="40" grpId="0" animBg="1" advAuto="0"/>
      <p:bldP spid="42" grpId="0" animBg="1" advAuto="0"/>
      <p:bldP spid="49" grpId="0" animBg="1" advAuto="0"/>
      <p:bldP spid="51" grpId="0" animBg="1" advAuto="0"/>
      <p:bldP spid="52" grpId="0" animBg="1" advAuto="0"/>
      <p:bldP spid="53" grpId="0" animBg="1" advAuto="0"/>
      <p:bldP spid="55"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240DFEC-90E0-43F0-AB12-CABCECA5C3EA}"/>
              </a:ext>
            </a:extLst>
          </p:cNvPr>
          <p:cNvSpPr>
            <a:spLocks noGrp="1"/>
          </p:cNvSpPr>
          <p:nvPr>
            <p:ph type="title"/>
          </p:nvPr>
        </p:nvSpPr>
        <p:spPr>
          <a:xfrm>
            <a:off x="823244" y="1399918"/>
            <a:ext cx="7772400" cy="685800"/>
          </a:xfrm>
        </p:spPr>
        <p:txBody>
          <a:bodyPr/>
          <a:lstStyle/>
          <a:p>
            <a:r>
              <a:rPr lang="en-GB" dirty="0"/>
              <a:t>4. </a:t>
            </a:r>
            <a:r>
              <a:rPr lang="ro-RO" dirty="0" smtClean="0"/>
              <a:t>Gestionarea furiei</a:t>
            </a:r>
            <a:r>
              <a:rPr lang="en-GB" dirty="0" smtClean="0"/>
              <a:t>– </a:t>
            </a:r>
            <a:r>
              <a:rPr lang="ro-RO" dirty="0" smtClean="0"/>
              <a:t>exercițiul </a:t>
            </a:r>
            <a:r>
              <a:rPr lang="en-GB" dirty="0" smtClean="0"/>
              <a:t>2</a:t>
            </a:r>
            <a:endParaRPr lang="en-GB" dirty="0"/>
          </a:p>
        </p:txBody>
      </p:sp>
      <p:sp>
        <p:nvSpPr>
          <p:cNvPr id="36" name="Google Shape;18;p1">
            <a:extLst>
              <a:ext uri="{FF2B5EF4-FFF2-40B4-BE49-F238E27FC236}">
                <a16:creationId xmlns:a16="http://schemas.microsoft.com/office/drawing/2014/main" xmlns="" id="{9E793AD5-55EC-4900-AC69-8DC246358E32}"/>
              </a:ext>
            </a:extLst>
          </p:cNvPr>
          <p:cNvSpPr txBox="1"/>
          <p:nvPr/>
        </p:nvSpPr>
        <p:spPr>
          <a:xfrm>
            <a:off x="1776819" y="409695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xmlns="" id="{8C5A9052-500F-4997-97FB-753CC688D4D8}"/>
              </a:ext>
            </a:extLst>
          </p:cNvPr>
          <p:cNvSpPr/>
          <p:nvPr/>
        </p:nvSpPr>
        <p:spPr>
          <a:xfrm rot="3660516">
            <a:off x="6267354" y="355082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xmlns="" id="{22A198AE-184D-4A23-9786-664E4391D777}"/>
              </a:ext>
            </a:extLst>
          </p:cNvPr>
          <p:cNvSpPr/>
          <p:nvPr/>
        </p:nvSpPr>
        <p:spPr>
          <a:xfrm rot="6244949">
            <a:off x="5651262" y="400393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xmlns="" id="{FA613C28-E942-4449-8586-D1E62627BC1C}"/>
              </a:ext>
            </a:extLst>
          </p:cNvPr>
          <p:cNvSpPr/>
          <p:nvPr/>
        </p:nvSpPr>
        <p:spPr>
          <a:xfrm>
            <a:off x="6401411" y="2639439"/>
            <a:ext cx="1912911" cy="1157072"/>
          </a:xfrm>
          <a:prstGeom prst="ellipse">
            <a:avLst/>
          </a:prstGeom>
          <a:gradFill>
            <a:gsLst>
              <a:gs pos="0">
                <a:srgbClr val="8016EF"/>
              </a:gs>
              <a:gs pos="52281">
                <a:srgbClr val="6761F7"/>
              </a:gs>
              <a:gs pos="100000">
                <a:srgbClr val="4FACFE"/>
              </a:gs>
            </a:gsLst>
            <a:lin ang="10800000"/>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xmlns="" id="{84C73546-8D43-4DF7-B130-B0CF9D86E82E}"/>
              </a:ext>
            </a:extLst>
          </p:cNvPr>
          <p:cNvSpPr/>
          <p:nvPr/>
        </p:nvSpPr>
        <p:spPr>
          <a:xfrm>
            <a:off x="6483271" y="2645843"/>
            <a:ext cx="1859035" cy="102800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defRPr>
                <a:solidFill>
                  <a:srgbClr val="FFFFFF"/>
                </a:solidFill>
                <a:latin typeface="Avenir Roman"/>
                <a:ea typeface="Avenir Roman"/>
                <a:cs typeface="Avenir Roman"/>
                <a:sym typeface="Avenir Roman"/>
              </a:defRPr>
            </a:pPr>
            <a:r>
              <a:rPr lang="ro-RO" dirty="0" smtClean="0">
                <a:solidFill>
                  <a:srgbClr val="002060"/>
                </a:solidFill>
              </a:rPr>
              <a:t>recomandări</a:t>
            </a:r>
            <a:endParaRPr dirty="0">
              <a:solidFill>
                <a:srgbClr val="002060"/>
              </a:solidFill>
            </a:endParaRPr>
          </a:p>
        </p:txBody>
      </p:sp>
      <p:sp>
        <p:nvSpPr>
          <p:cNvPr id="59" name="Google Shape;32;p1">
            <a:extLst>
              <a:ext uri="{FF2B5EF4-FFF2-40B4-BE49-F238E27FC236}">
                <a16:creationId xmlns:a16="http://schemas.microsoft.com/office/drawing/2014/main" xmlns="" id="{623C7793-4BD9-4096-8200-1A51BC65BA52}"/>
              </a:ext>
            </a:extLst>
          </p:cNvPr>
          <p:cNvSpPr/>
          <p:nvPr/>
        </p:nvSpPr>
        <p:spPr>
          <a:xfrm rot="18009338" flipH="1">
            <a:off x="4328506" y="405462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xmlns="" id="{F2A9DFF1-DC6E-4029-8D1B-AE845A16D622}"/>
              </a:ext>
            </a:extLst>
          </p:cNvPr>
          <p:cNvSpPr/>
          <p:nvPr/>
        </p:nvSpPr>
        <p:spPr>
          <a:xfrm rot="16866473" flipH="1">
            <a:off x="2417849" y="345485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xmlns="" id="{C665DEE4-1B6A-4A90-A9EB-1863349A43FB}"/>
              </a:ext>
            </a:extLst>
          </p:cNvPr>
          <p:cNvSpPr/>
          <p:nvPr/>
        </p:nvSpPr>
        <p:spPr>
          <a:xfrm flipH="1">
            <a:off x="829677" y="2595245"/>
            <a:ext cx="1994595" cy="1157072"/>
          </a:xfrm>
          <a:prstGeom prst="ellipse">
            <a:avLst/>
          </a:prstGeom>
          <a:gradFill>
            <a:gsLst>
              <a:gs pos="0">
                <a:srgbClr val="FF3847"/>
              </a:gs>
              <a:gs pos="22847">
                <a:srgbClr val="FF3847"/>
              </a:gs>
              <a:gs pos="63343">
                <a:srgbClr val="FF7D25"/>
              </a:gs>
              <a:gs pos="100000">
                <a:srgbClr val="FFC203"/>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xmlns="" id="{6D23BD2E-595B-4256-B6FD-CC2AB343292F}"/>
              </a:ext>
            </a:extLst>
          </p:cNvPr>
          <p:cNvSpPr/>
          <p:nvPr/>
        </p:nvSpPr>
        <p:spPr>
          <a:xfrm flipH="1">
            <a:off x="946200" y="271345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rgbClr val="002060"/>
                </a:solidFill>
              </a:rPr>
              <a:t>obiectiv</a:t>
            </a:r>
            <a:endParaRPr dirty="0">
              <a:solidFill>
                <a:srgbClr val="002060"/>
              </a:solidFill>
            </a:endParaRPr>
          </a:p>
        </p:txBody>
      </p:sp>
      <p:sp>
        <p:nvSpPr>
          <p:cNvPr id="64" name="Google Shape;37;p1">
            <a:extLst>
              <a:ext uri="{FF2B5EF4-FFF2-40B4-BE49-F238E27FC236}">
                <a16:creationId xmlns:a16="http://schemas.microsoft.com/office/drawing/2014/main" xmlns="" id="{1F118D97-F3CB-4512-909B-E3E81BA91DF7}"/>
              </a:ext>
            </a:extLst>
          </p:cNvPr>
          <p:cNvSpPr/>
          <p:nvPr/>
        </p:nvSpPr>
        <p:spPr>
          <a:xfrm flipH="1">
            <a:off x="2364989" y="3720016"/>
            <a:ext cx="1994598" cy="1157072"/>
          </a:xfrm>
          <a:prstGeom prst="ellipse">
            <a:avLst/>
          </a:prstGeom>
          <a:gradFill>
            <a:gsLst>
              <a:gs pos="0">
                <a:srgbClr val="FF0040"/>
              </a:gs>
              <a:gs pos="2372">
                <a:srgbClr val="FF0040"/>
              </a:gs>
              <a:gs pos="37053">
                <a:srgbClr val="FF0071"/>
              </a:gs>
              <a:gs pos="99150">
                <a:srgbClr val="FF00A2"/>
              </a:gs>
              <a:gs pos="100000">
                <a:srgbClr val="FF00A2"/>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xmlns="" id="{C8241456-DBDF-4583-84F6-2AECF238C433}"/>
              </a:ext>
            </a:extLst>
          </p:cNvPr>
          <p:cNvSpPr/>
          <p:nvPr/>
        </p:nvSpPr>
        <p:spPr>
          <a:xfrm flipH="1">
            <a:off x="2507463" y="381141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rgbClr val="002060"/>
                </a:solidFill>
              </a:rPr>
              <a:t>public țintă </a:t>
            </a:r>
            <a:endParaRPr dirty="0">
              <a:solidFill>
                <a:srgbClr val="002060"/>
              </a:solidFill>
            </a:endParaRPr>
          </a:p>
        </p:txBody>
      </p:sp>
      <p:sp>
        <p:nvSpPr>
          <p:cNvPr id="67" name="Google Shape;40;p1">
            <a:extLst>
              <a:ext uri="{FF2B5EF4-FFF2-40B4-BE49-F238E27FC236}">
                <a16:creationId xmlns:a16="http://schemas.microsoft.com/office/drawing/2014/main" xmlns="" id="{222B9482-6A6D-4BBF-B112-62D5A387865F}"/>
              </a:ext>
            </a:extLst>
          </p:cNvPr>
          <p:cNvSpPr/>
          <p:nvPr/>
        </p:nvSpPr>
        <p:spPr>
          <a:xfrm flipH="1">
            <a:off x="4585503" y="3771696"/>
            <a:ext cx="1994594" cy="1157072"/>
          </a:xfrm>
          <a:prstGeom prst="ellipse">
            <a:avLst/>
          </a:prstGeom>
          <a:gradFill>
            <a:gsLst>
              <a:gs pos="924">
                <a:srgbClr val="C3EA03"/>
              </a:gs>
              <a:gs pos="53178">
                <a:srgbClr val="67CE02"/>
              </a:gs>
              <a:gs pos="100000">
                <a:srgbClr val="0CB100"/>
              </a:gs>
            </a:gsLst>
          </a:gra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xmlns="" id="{0C82CC1A-2347-4F43-BBA5-C2F2FE152CE8}"/>
              </a:ext>
            </a:extLst>
          </p:cNvPr>
          <p:cNvSpPr/>
          <p:nvPr/>
        </p:nvSpPr>
        <p:spPr>
          <a:xfrm flipH="1">
            <a:off x="4724573" y="387313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rgbClr val="002060"/>
                </a:solidFill>
              </a:rPr>
              <a:t>durată</a:t>
            </a:r>
            <a:endParaRPr dirty="0">
              <a:solidFill>
                <a:srgbClr val="002060"/>
              </a:solidFill>
            </a:endParaRPr>
          </a:p>
        </p:txBody>
      </p:sp>
      <p:sp>
        <p:nvSpPr>
          <p:cNvPr id="87" name="Tekstvak 86">
            <a:extLst>
              <a:ext uri="{FF2B5EF4-FFF2-40B4-BE49-F238E27FC236}">
                <a16:creationId xmlns:a16="http://schemas.microsoft.com/office/drawing/2014/main" xmlns="" id="{3EDA245C-3957-4B62-955D-975E251AC84F}"/>
              </a:ext>
            </a:extLst>
          </p:cNvPr>
          <p:cNvSpPr txBox="1"/>
          <p:nvPr/>
        </p:nvSpPr>
        <p:spPr>
          <a:xfrm>
            <a:off x="2906133" y="2645843"/>
            <a:ext cx="3495278" cy="49212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lang="ro-RO" sz="24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Fă-ți un plan</a:t>
            </a:r>
            <a:r>
              <a:rPr lang="en-GB" sz="24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417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fade">
                                      <p:cBhvr>
                                        <p:cTn id="7" dur="600"/>
                                        <p:tgtEl>
                                          <p:spTgt spid="61"/>
                                        </p:tgtEl>
                                      </p:cBhvr>
                                    </p:animEffect>
                                  </p:childTnLst>
                                </p:cTn>
                              </p:par>
                            </p:childTnLst>
                          </p:cTn>
                        </p:par>
                        <p:par>
                          <p:cTn id="8" fill="hold">
                            <p:stCondLst>
                              <p:cond delay="600"/>
                            </p:stCondLst>
                            <p:childTnLst>
                              <p:par>
                                <p:cTn id="9" presetID="10" presetClass="entr" fill="hold" grpId="0" nodeType="afterEffect">
                                  <p:stCondLst>
                                    <p:cond delay="0"/>
                                  </p:stCondLst>
                                  <p:iterate>
                                    <p:tmAbs val="0"/>
                                  </p:iterate>
                                  <p:childTnLst>
                                    <p:set>
                                      <p:cBhvr>
                                        <p:cTn id="10" fill="hold"/>
                                        <p:tgtEl>
                                          <p:spTgt spid="62"/>
                                        </p:tgtEl>
                                        <p:attrNameLst>
                                          <p:attrName>style.visibility</p:attrName>
                                        </p:attrNameLst>
                                      </p:cBhvr>
                                      <p:to>
                                        <p:strVal val="visible"/>
                                      </p:to>
                                    </p:set>
                                    <p:animEffect transition="in" filter="fade">
                                      <p:cBhvr>
                                        <p:cTn id="11" dur="600"/>
                                        <p:tgtEl>
                                          <p:spTgt spid="62"/>
                                        </p:tgtEl>
                                      </p:cBhvr>
                                    </p:animEffect>
                                  </p:childTnLst>
                                </p:cTn>
                              </p:par>
                            </p:childTnLst>
                          </p:cTn>
                        </p:par>
                        <p:par>
                          <p:cTn id="12" fill="hold">
                            <p:stCondLst>
                              <p:cond delay="1200"/>
                            </p:stCondLst>
                            <p:childTnLst>
                              <p:par>
                                <p:cTn id="13" presetID="10" presetClass="entr" fill="hold" grpId="0" nodeType="afterEffect">
                                  <p:stCondLst>
                                    <p:cond delay="0"/>
                                  </p:stCondLst>
                                  <p:iterate>
                                    <p:tmAbs val="0"/>
                                  </p:iterate>
                                  <p:childTnLst>
                                    <p:set>
                                      <p:cBhvr>
                                        <p:cTn id="14" fill="hold"/>
                                        <p:tgtEl>
                                          <p:spTgt spid="36"/>
                                        </p:tgtEl>
                                        <p:attrNameLst>
                                          <p:attrName>style.visibility</p:attrName>
                                        </p:attrNameLst>
                                      </p:cBhvr>
                                      <p:to>
                                        <p:strVal val="visible"/>
                                      </p:to>
                                    </p:set>
                                    <p:animEffect transition="in" filter="fade">
                                      <p:cBhvr>
                                        <p:cTn id="15" dur="6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60"/>
                                        </p:tgtEl>
                                        <p:attrNameLst>
                                          <p:attrName>style.visibility</p:attrName>
                                        </p:attrNameLst>
                                      </p:cBhvr>
                                      <p:to>
                                        <p:strVal val="visible"/>
                                      </p:to>
                                    </p:set>
                                    <p:animEffect transition="in" filter="fade">
                                      <p:cBhvr>
                                        <p:cTn id="20" dur="600"/>
                                        <p:tgtEl>
                                          <p:spTgt spid="60"/>
                                        </p:tgtEl>
                                      </p:cBhvr>
                                    </p:animEffect>
                                  </p:childTnLst>
                                </p:cTn>
                              </p:par>
                            </p:childTnLst>
                          </p:cTn>
                        </p:par>
                        <p:par>
                          <p:cTn id="21" fill="hold">
                            <p:stCondLst>
                              <p:cond delay="600"/>
                            </p:stCondLst>
                            <p:childTnLst>
                              <p:par>
                                <p:cTn id="22" presetID="10" presetClass="entr" fill="hold" grpId="0" nodeType="afterEffect">
                                  <p:stCondLst>
                                    <p:cond delay="0"/>
                                  </p:stCondLst>
                                  <p:iterate>
                                    <p:tmAbs val="0"/>
                                  </p:iterate>
                                  <p:childTnLst>
                                    <p:set>
                                      <p:cBhvr>
                                        <p:cTn id="23" fill="hold"/>
                                        <p:tgtEl>
                                          <p:spTgt spid="64"/>
                                        </p:tgtEl>
                                        <p:attrNameLst>
                                          <p:attrName>style.visibility</p:attrName>
                                        </p:attrNameLst>
                                      </p:cBhvr>
                                      <p:to>
                                        <p:strVal val="visible"/>
                                      </p:to>
                                    </p:set>
                                    <p:animEffect transition="in" filter="fade">
                                      <p:cBhvr>
                                        <p:cTn id="24" dur="600"/>
                                        <p:tgtEl>
                                          <p:spTgt spid="64"/>
                                        </p:tgtEl>
                                      </p:cBhvr>
                                    </p:animEffect>
                                  </p:childTnLst>
                                </p:cTn>
                              </p:par>
                            </p:childTnLst>
                          </p:cTn>
                        </p:par>
                        <p:par>
                          <p:cTn id="25" fill="hold">
                            <p:stCondLst>
                              <p:cond delay="1200"/>
                            </p:stCondLst>
                            <p:childTnLst>
                              <p:par>
                                <p:cTn id="26" presetID="10" presetClass="entr" fill="hold" grpId="0" nodeType="afterEffect">
                                  <p:stCondLst>
                                    <p:cond delay="0"/>
                                  </p:stCondLst>
                                  <p:iterate>
                                    <p:tmAbs val="0"/>
                                  </p:iterate>
                                  <p:childTnLst>
                                    <p:set>
                                      <p:cBhvr>
                                        <p:cTn id="27" fill="hold"/>
                                        <p:tgtEl>
                                          <p:spTgt spid="65"/>
                                        </p:tgtEl>
                                        <p:attrNameLst>
                                          <p:attrName>style.visibility</p:attrName>
                                        </p:attrNameLst>
                                      </p:cBhvr>
                                      <p:to>
                                        <p:strVal val="visible"/>
                                      </p:to>
                                    </p:set>
                                    <p:animEffect transition="in" filter="fade">
                                      <p:cBhvr>
                                        <p:cTn id="28" dur="6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iterate>
                                    <p:tmAbs val="0"/>
                                  </p:iterate>
                                  <p:childTnLst>
                                    <p:set>
                                      <p:cBhvr>
                                        <p:cTn id="32" fill="hold"/>
                                        <p:tgtEl>
                                          <p:spTgt spid="59"/>
                                        </p:tgtEl>
                                        <p:attrNameLst>
                                          <p:attrName>style.visibility</p:attrName>
                                        </p:attrNameLst>
                                      </p:cBhvr>
                                      <p:to>
                                        <p:strVal val="visible"/>
                                      </p:to>
                                    </p:set>
                                    <p:animEffect transition="in" filter="fade">
                                      <p:cBhvr>
                                        <p:cTn id="33" dur="600"/>
                                        <p:tgtEl>
                                          <p:spTgt spid="59"/>
                                        </p:tgtEl>
                                      </p:cBhvr>
                                    </p:animEffect>
                                  </p:childTnLst>
                                </p:cTn>
                              </p:par>
                            </p:childTnLst>
                          </p:cTn>
                        </p:par>
                        <p:par>
                          <p:cTn id="34" fill="hold">
                            <p:stCondLst>
                              <p:cond delay="600"/>
                            </p:stCondLst>
                            <p:childTnLst>
                              <p:par>
                                <p:cTn id="35" presetID="10" presetClass="entr" fill="hold" grpId="0" nodeType="afterEffect">
                                  <p:stCondLst>
                                    <p:cond delay="0"/>
                                  </p:stCondLst>
                                  <p:iterate>
                                    <p:tmAbs val="0"/>
                                  </p:iterate>
                                  <p:childTnLst>
                                    <p:set>
                                      <p:cBhvr>
                                        <p:cTn id="36" fill="hold"/>
                                        <p:tgtEl>
                                          <p:spTgt spid="67"/>
                                        </p:tgtEl>
                                        <p:attrNameLst>
                                          <p:attrName>style.visibility</p:attrName>
                                        </p:attrNameLst>
                                      </p:cBhvr>
                                      <p:to>
                                        <p:strVal val="visible"/>
                                      </p:to>
                                    </p:set>
                                    <p:animEffect transition="in" filter="fade">
                                      <p:cBhvr>
                                        <p:cTn id="37" dur="600"/>
                                        <p:tgtEl>
                                          <p:spTgt spid="67"/>
                                        </p:tgtEl>
                                      </p:cBhvr>
                                    </p:animEffect>
                                  </p:childTnLst>
                                </p:cTn>
                              </p:par>
                            </p:childTnLst>
                          </p:cTn>
                        </p:par>
                        <p:par>
                          <p:cTn id="38" fill="hold">
                            <p:stCondLst>
                              <p:cond delay="1200"/>
                            </p:stCondLst>
                            <p:childTnLst>
                              <p:par>
                                <p:cTn id="39" presetID="10" presetClass="entr" fill="hold" grpId="0" nodeType="afterEffect">
                                  <p:stCondLst>
                                    <p:cond delay="0"/>
                                  </p:stCondLst>
                                  <p:iterate>
                                    <p:tmAbs val="0"/>
                                  </p:iterate>
                                  <p:childTnLst>
                                    <p:set>
                                      <p:cBhvr>
                                        <p:cTn id="40" fill="hold"/>
                                        <p:tgtEl>
                                          <p:spTgt spid="68"/>
                                        </p:tgtEl>
                                        <p:attrNameLst>
                                          <p:attrName>style.visibility</p:attrName>
                                        </p:attrNameLst>
                                      </p:cBhvr>
                                      <p:to>
                                        <p:strVal val="visible"/>
                                      </p:to>
                                    </p:set>
                                    <p:animEffect transition="in" filter="fade">
                                      <p:cBhvr>
                                        <p:cTn id="41" dur="6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grpId="0" nodeType="clickEffect">
                                  <p:stCondLst>
                                    <p:cond delay="0"/>
                                  </p:stCondLst>
                                  <p:iterate>
                                    <p:tmAbs val="0"/>
                                  </p:iterate>
                                  <p:childTnLst>
                                    <p:set>
                                      <p:cBhvr>
                                        <p:cTn id="45" fill="hold"/>
                                        <p:tgtEl>
                                          <p:spTgt spid="53"/>
                                        </p:tgtEl>
                                        <p:attrNameLst>
                                          <p:attrName>style.visibility</p:attrName>
                                        </p:attrNameLst>
                                      </p:cBhvr>
                                      <p:to>
                                        <p:strVal val="visible"/>
                                      </p:to>
                                    </p:set>
                                    <p:animEffect transition="in" filter="fade">
                                      <p:cBhvr>
                                        <p:cTn id="46" dur="600"/>
                                        <p:tgtEl>
                                          <p:spTgt spid="53"/>
                                        </p:tgtEl>
                                      </p:cBhvr>
                                    </p:animEffect>
                                  </p:childTnLst>
                                </p:cTn>
                              </p:par>
                            </p:childTnLst>
                          </p:cTn>
                        </p:par>
                        <p:par>
                          <p:cTn id="47" fill="hold">
                            <p:stCondLst>
                              <p:cond delay="600"/>
                            </p:stCondLst>
                            <p:childTnLst>
                              <p:par>
                                <p:cTn id="48" presetID="10" presetClass="entr" fill="hold" grpId="0" nodeType="afterEffect">
                                  <p:stCondLst>
                                    <p:cond delay="0"/>
                                  </p:stCondLst>
                                  <p:iterate>
                                    <p:tmAbs val="0"/>
                                  </p:iterate>
                                  <p:childTnLst>
                                    <p:set>
                                      <p:cBhvr>
                                        <p:cTn id="49" fill="hold"/>
                                        <p:tgtEl>
                                          <p:spTgt spid="52"/>
                                        </p:tgtEl>
                                        <p:attrNameLst>
                                          <p:attrName>style.visibility</p:attrName>
                                        </p:attrNameLst>
                                      </p:cBhvr>
                                      <p:to>
                                        <p:strVal val="visible"/>
                                      </p:to>
                                    </p:set>
                                    <p:animEffect transition="in" filter="fade">
                                      <p:cBhvr>
                                        <p:cTn id="50" dur="600"/>
                                        <p:tgtEl>
                                          <p:spTgt spid="52"/>
                                        </p:tgtEl>
                                      </p:cBhvr>
                                    </p:animEffect>
                                  </p:childTnLst>
                                </p:cTn>
                              </p:par>
                            </p:childTnLst>
                          </p:cTn>
                        </p:par>
                        <p:par>
                          <p:cTn id="51" fill="hold">
                            <p:stCondLst>
                              <p:cond delay="1200"/>
                            </p:stCondLst>
                            <p:childTnLst>
                              <p:par>
                                <p:cTn id="52" presetID="10" presetClass="entr" fill="hold" grpId="0" nodeType="afterEffect">
                                  <p:stCondLst>
                                    <p:cond delay="0"/>
                                  </p:stCondLst>
                                  <p:iterate>
                                    <p:tmAbs val="0"/>
                                  </p:iterate>
                                  <p:childTnLst>
                                    <p:set>
                                      <p:cBhvr>
                                        <p:cTn id="53" fill="hold"/>
                                        <p:tgtEl>
                                          <p:spTgt spid="55"/>
                                        </p:tgtEl>
                                        <p:attrNameLst>
                                          <p:attrName>style.visibility</p:attrName>
                                        </p:attrNameLst>
                                      </p:cBhvr>
                                      <p:to>
                                        <p:strVal val="visible"/>
                                      </p:to>
                                    </p:set>
                                    <p:animEffect transition="in" filter="fade">
                                      <p:cBhvr>
                                        <p:cTn id="54" dur="600"/>
                                        <p:tgtEl>
                                          <p:spTgt spid="55"/>
                                        </p:tgtEl>
                                      </p:cBhvr>
                                    </p:animEffect>
                                  </p:childTnLst>
                                </p:cTn>
                              </p:par>
                            </p:childTnLst>
                          </p:cTn>
                        </p:par>
                        <p:par>
                          <p:cTn id="55" fill="hold">
                            <p:stCondLst>
                              <p:cond delay="1800"/>
                            </p:stCondLst>
                            <p:childTnLst>
                              <p:par>
                                <p:cTn id="56" presetID="10" presetClass="entr" fill="hold" grpId="0" nodeType="afterEffect">
                                  <p:stCondLst>
                                    <p:cond delay="0"/>
                                  </p:stCondLst>
                                  <p:iterate>
                                    <p:tmAbs val="0"/>
                                  </p:iterate>
                                  <p:childTnLst>
                                    <p:set>
                                      <p:cBhvr>
                                        <p:cTn id="57" fill="hold"/>
                                        <p:tgtEl>
                                          <p:spTgt spid="56"/>
                                        </p:tgtEl>
                                        <p:attrNameLst>
                                          <p:attrName>style.visibility</p:attrName>
                                        </p:attrNameLst>
                                      </p:cBhvr>
                                      <p:to>
                                        <p:strVal val="visible"/>
                                      </p:to>
                                    </p:set>
                                    <p:animEffect transition="in" filter="fade">
                                      <p:cBhvr>
                                        <p:cTn id="58" dur="6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dvAuto="0"/>
      <p:bldP spid="52" grpId="0" animBg="1" advAuto="0"/>
      <p:bldP spid="53" grpId="0" animBg="1" advAuto="0"/>
      <p:bldP spid="55" grpId="0" animBg="1" advAuto="0"/>
      <p:bldP spid="56" grpId="0" animBg="1" advAuto="0"/>
      <p:bldP spid="59" grpId="0" animBg="1" advAuto="0"/>
      <p:bldP spid="60" grpId="0" animBg="1" advAuto="0"/>
      <p:bldP spid="61" grpId="0" animBg="1" advAuto="0"/>
      <p:bldP spid="62" grpId="0" animBg="1" advAuto="0"/>
      <p:bldP spid="64" grpId="0" animBg="1" advAuto="0"/>
      <p:bldP spid="65" grpId="0" animBg="1" advAuto="0"/>
      <p:bldP spid="67" grpId="0" animBg="1" advAuto="0"/>
      <p:bldP spid="68"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919" y="382176"/>
            <a:ext cx="6312575" cy="685800"/>
          </a:xfrm>
        </p:spPr>
        <p:txBody>
          <a:bodyPr>
            <a:normAutofit/>
          </a:bodyPr>
          <a:lstStyle/>
          <a:p>
            <a:r>
              <a:rPr lang="nl-NL" dirty="0"/>
              <a:t>2. </a:t>
            </a:r>
            <a:r>
              <a:rPr lang="ro-RO" dirty="0" smtClean="0"/>
              <a:t>Modelul factorului declanșator </a:t>
            </a:r>
            <a:endParaRPr lang="nl-NL" dirty="0"/>
          </a:p>
        </p:txBody>
      </p:sp>
      <p:sp>
        <p:nvSpPr>
          <p:cNvPr id="9" name="TextBox 8"/>
          <p:cNvSpPr txBox="1"/>
          <p:nvPr/>
        </p:nvSpPr>
        <p:spPr>
          <a:xfrm>
            <a:off x="527574" y="6016409"/>
            <a:ext cx="2086645" cy="246221"/>
          </a:xfrm>
          <a:prstGeom prst="rect">
            <a:avLst/>
          </a:prstGeom>
          <a:noFill/>
        </p:spPr>
        <p:txBody>
          <a:bodyPr wrap="square" rtlCol="0">
            <a:spAutoFit/>
          </a:bodyPr>
          <a:lstStyle/>
          <a:p>
            <a:r>
              <a:rPr lang="nl-NL" sz="1000" dirty="0">
                <a:solidFill>
                  <a:schemeClr val="tx1">
                    <a:lumMod val="50000"/>
                    <a:lumOff val="50000"/>
                  </a:schemeClr>
                </a:solidFill>
              </a:rPr>
              <a:t>Source: </a:t>
            </a:r>
            <a:r>
              <a:rPr lang="nl-NL" sz="1000" dirty="0" err="1">
                <a:solidFill>
                  <a:schemeClr val="tx1">
                    <a:lumMod val="50000"/>
                    <a:lumOff val="50000"/>
                  </a:schemeClr>
                </a:solidFill>
              </a:rPr>
              <a:t>based</a:t>
            </a:r>
            <a:r>
              <a:rPr lang="nl-NL" sz="1000" dirty="0">
                <a:solidFill>
                  <a:schemeClr val="tx1">
                    <a:lumMod val="50000"/>
                    <a:lumOff val="50000"/>
                  </a:schemeClr>
                </a:solidFill>
              </a:rPr>
              <a:t> on Feddes (2015)</a:t>
            </a:r>
          </a:p>
        </p:txBody>
      </p:sp>
      <p:sp>
        <p:nvSpPr>
          <p:cNvPr id="15" name="Rectangle 235">
            <a:extLst>
              <a:ext uri="{FF2B5EF4-FFF2-40B4-BE49-F238E27FC236}">
                <a16:creationId xmlns:a16="http://schemas.microsoft.com/office/drawing/2014/main" xmlns="" id="{88EB163D-71A5-43B3-AEAE-9B9E814C5210}"/>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Cel care ăși caută identitatea </a:t>
            </a:r>
            <a:endParaRPr lang="nl-NL" sz="1400" dirty="0">
              <a:solidFill>
                <a:schemeClr val="tx1"/>
              </a:solidFill>
            </a:endParaRPr>
          </a:p>
        </p:txBody>
      </p:sp>
      <p:sp>
        <p:nvSpPr>
          <p:cNvPr id="17" name="Rectangle 235">
            <a:extLst>
              <a:ext uri="{FF2B5EF4-FFF2-40B4-BE49-F238E27FC236}">
                <a16:creationId xmlns:a16="http://schemas.microsoft.com/office/drawing/2014/main" xmlns="" id="{4AC250E9-1E6B-4AB2-AF44-6CD9DBEE07EB}"/>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EDUCAȚIE</a:t>
            </a:r>
            <a:r>
              <a:rPr lang="nl-NL" sz="1400" dirty="0" smtClean="0"/>
              <a:t>/ </a:t>
            </a:r>
            <a:r>
              <a:rPr lang="ro-RO" sz="1400" dirty="0" smtClean="0"/>
              <a:t>      APTITUDINI </a:t>
            </a:r>
            <a:endParaRPr lang="nl-NL" sz="1400" dirty="0"/>
          </a:p>
        </p:txBody>
      </p:sp>
      <p:sp>
        <p:nvSpPr>
          <p:cNvPr id="18" name="Rectangle 235">
            <a:extLst>
              <a:ext uri="{FF2B5EF4-FFF2-40B4-BE49-F238E27FC236}">
                <a16:creationId xmlns:a16="http://schemas.microsoft.com/office/drawing/2014/main" xmlns="" id="{EB968766-90E5-497F-980A-07F711811508}"/>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gen</a:t>
            </a:r>
            <a:r>
              <a:rPr lang="nl-NL" sz="1400" dirty="0" smtClean="0"/>
              <a:t> </a:t>
            </a:r>
            <a:r>
              <a:rPr lang="nl-NL" sz="1400" dirty="0"/>
              <a:t>/ </a:t>
            </a:r>
            <a:r>
              <a:rPr lang="ro-RO" sz="1400" dirty="0" smtClean="0"/>
              <a:t>vârstă</a:t>
            </a:r>
            <a:endParaRPr lang="nl-NL" sz="1400" dirty="0"/>
          </a:p>
        </p:txBody>
      </p:sp>
      <p:sp>
        <p:nvSpPr>
          <p:cNvPr id="19" name="Rectangle 235">
            <a:extLst>
              <a:ext uri="{FF2B5EF4-FFF2-40B4-BE49-F238E27FC236}">
                <a16:creationId xmlns:a16="http://schemas.microsoft.com/office/drawing/2014/main" xmlns="" id="{DC6CEF43-C4C3-46AA-9EFA-76196D83ECC3}"/>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t>CARACTERISTICI INDIVIDUALE </a:t>
            </a:r>
            <a:endParaRPr lang="nl-NL" sz="1400" b="1" dirty="0"/>
          </a:p>
        </p:txBody>
      </p:sp>
      <p:sp>
        <p:nvSpPr>
          <p:cNvPr id="20" name="Rectangle 235">
            <a:extLst>
              <a:ext uri="{FF2B5EF4-FFF2-40B4-BE49-F238E27FC236}">
                <a16:creationId xmlns:a16="http://schemas.microsoft.com/office/drawing/2014/main" xmlns="" id="{EDA6D821-777E-463E-9C13-8C8FC044CEFB}"/>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Justițiarul </a:t>
            </a:r>
            <a:endParaRPr lang="nl-NL" sz="1400" dirty="0">
              <a:solidFill>
                <a:schemeClr val="tx1"/>
              </a:solidFill>
            </a:endParaRPr>
          </a:p>
        </p:txBody>
      </p:sp>
      <p:sp>
        <p:nvSpPr>
          <p:cNvPr id="21" name="Rectangle 235">
            <a:extLst>
              <a:ext uri="{FF2B5EF4-FFF2-40B4-BE49-F238E27FC236}">
                <a16:creationId xmlns:a16="http://schemas.microsoft.com/office/drawing/2014/main" xmlns="" id="{2C687997-9B41-4FC4-8C01-560C240924F2}"/>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Aventurierul </a:t>
            </a:r>
            <a:endParaRPr lang="nl-NL" sz="1400" dirty="0">
              <a:solidFill>
                <a:schemeClr val="tx1"/>
              </a:solidFill>
            </a:endParaRPr>
          </a:p>
        </p:txBody>
      </p:sp>
      <p:sp>
        <p:nvSpPr>
          <p:cNvPr id="23" name="Rectangle 235">
            <a:extLst>
              <a:ext uri="{FF2B5EF4-FFF2-40B4-BE49-F238E27FC236}">
                <a16:creationId xmlns:a16="http://schemas.microsoft.com/office/drawing/2014/main" xmlns="" id="{4B266760-37BE-4D2A-BD94-8C0F3D2801E1}"/>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Cel care caută un sens în viață </a:t>
            </a:r>
            <a:endParaRPr lang="nl-NL" sz="1400" dirty="0">
              <a:solidFill>
                <a:schemeClr val="tx1"/>
              </a:solidFill>
            </a:endParaRPr>
          </a:p>
        </p:txBody>
      </p:sp>
      <p:sp>
        <p:nvSpPr>
          <p:cNvPr id="24" name="Rectangle 235">
            <a:extLst>
              <a:ext uri="{FF2B5EF4-FFF2-40B4-BE49-F238E27FC236}">
                <a16:creationId xmlns:a16="http://schemas.microsoft.com/office/drawing/2014/main" xmlns="" id="{CBC1FD98-B5CB-4DAC-9337-7B6DB24D4B67}"/>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TIPOLOGIE </a:t>
            </a:r>
            <a:r>
              <a:rPr lang="nl-NL" sz="1400" dirty="0" smtClean="0"/>
              <a:t>: </a:t>
            </a:r>
            <a:endParaRPr lang="nl-NL" sz="1400" dirty="0"/>
          </a:p>
        </p:txBody>
      </p:sp>
      <p:sp>
        <p:nvSpPr>
          <p:cNvPr id="25" name="Rectangle 235">
            <a:extLst>
              <a:ext uri="{FF2B5EF4-FFF2-40B4-BE49-F238E27FC236}">
                <a16:creationId xmlns:a16="http://schemas.microsoft.com/office/drawing/2014/main" xmlns="" id="{BD524B0E-9857-4B3B-AABA-5E5D872BABA4}"/>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IDENTITATE </a:t>
            </a:r>
            <a:endParaRPr lang="nl-NL" sz="1400" dirty="0"/>
          </a:p>
        </p:txBody>
      </p:sp>
      <p:sp>
        <p:nvSpPr>
          <p:cNvPr id="4" name="Pijl: rechts 3">
            <a:extLst>
              <a:ext uri="{FF2B5EF4-FFF2-40B4-BE49-F238E27FC236}">
                <a16:creationId xmlns:a16="http://schemas.microsoft.com/office/drawing/2014/main" xmlns="" id="{4A82B8E9-A3A5-4239-981D-A63D155D99D8}"/>
              </a:ext>
            </a:extLst>
          </p:cNvPr>
          <p:cNvSpPr/>
          <p:nvPr/>
        </p:nvSpPr>
        <p:spPr>
          <a:xfrm>
            <a:off x="3757663" y="4827605"/>
            <a:ext cx="4574957"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ro-RO" sz="1600" dirty="0" smtClean="0"/>
              <a:t>ETAPELE RADICALIZĂRII </a:t>
            </a:r>
            <a:endParaRPr lang="nl-NL" sz="1600" dirty="0"/>
          </a:p>
          <a:p>
            <a:pPr algn="ctr"/>
            <a:r>
              <a:rPr lang="nl-NL" sz="1400" dirty="0"/>
              <a:t>I. </a:t>
            </a:r>
            <a:r>
              <a:rPr lang="ro-RO" sz="1400" dirty="0" smtClean="0"/>
              <a:t>Sensibilitate </a:t>
            </a:r>
            <a:r>
              <a:rPr lang="nl-NL" sz="1400" dirty="0" smtClean="0"/>
              <a:t>II</a:t>
            </a:r>
            <a:r>
              <a:rPr lang="nl-NL" sz="1400" dirty="0"/>
              <a:t>. </a:t>
            </a:r>
            <a:r>
              <a:rPr lang="ro-RO" sz="1400" dirty="0" smtClean="0"/>
              <a:t>Explorare </a:t>
            </a:r>
            <a:r>
              <a:rPr lang="nl-NL" sz="1400" dirty="0" smtClean="0"/>
              <a:t>III</a:t>
            </a:r>
            <a:r>
              <a:rPr lang="nl-NL" sz="1400" dirty="0"/>
              <a:t>. </a:t>
            </a:r>
            <a:r>
              <a:rPr lang="ro-RO" sz="1400" dirty="0" smtClean="0"/>
              <a:t>Adeziune </a:t>
            </a:r>
            <a:r>
              <a:rPr lang="nl-NL" sz="1400" dirty="0" smtClean="0"/>
              <a:t>IV</a:t>
            </a:r>
            <a:r>
              <a:rPr lang="nl-NL" sz="1400" dirty="0"/>
              <a:t>. </a:t>
            </a:r>
            <a:r>
              <a:rPr lang="ro-RO" sz="1400" dirty="0" smtClean="0"/>
              <a:t>Acțiune </a:t>
            </a:r>
            <a:endParaRPr lang="en-GB" sz="1400" dirty="0"/>
          </a:p>
        </p:txBody>
      </p:sp>
      <p:sp>
        <p:nvSpPr>
          <p:cNvPr id="5" name="Rechteraccolade 4">
            <a:extLst>
              <a:ext uri="{FF2B5EF4-FFF2-40B4-BE49-F238E27FC236}">
                <a16:creationId xmlns:a16="http://schemas.microsoft.com/office/drawing/2014/main" xmlns="" id="{1240895E-7AC2-4973-9523-67DC1DCE81A1}"/>
              </a:ext>
            </a:extLst>
          </p:cNvPr>
          <p:cNvSpPr/>
          <p:nvPr/>
        </p:nvSpPr>
        <p:spPr>
          <a:xfrm>
            <a:off x="3341514" y="1599804"/>
            <a:ext cx="416149" cy="4236614"/>
          </a:xfrm>
          <a:prstGeom prst="rightBrace">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26" name="Rectangle 235">
            <a:extLst>
              <a:ext uri="{FF2B5EF4-FFF2-40B4-BE49-F238E27FC236}">
                <a16:creationId xmlns:a16="http://schemas.microsoft.com/office/drawing/2014/main" xmlns="" id="{40C94B85-AB37-4CCA-AA50-DA0533794C64}"/>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MEZO</a:t>
            </a:r>
            <a:endParaRPr lang="nl-NL" sz="1400" dirty="0">
              <a:solidFill>
                <a:schemeClr val="tx1"/>
              </a:solidFill>
            </a:endParaRPr>
          </a:p>
        </p:txBody>
      </p:sp>
      <p:sp>
        <p:nvSpPr>
          <p:cNvPr id="27" name="Rectangle 235">
            <a:extLst>
              <a:ext uri="{FF2B5EF4-FFF2-40B4-BE49-F238E27FC236}">
                <a16:creationId xmlns:a16="http://schemas.microsoft.com/office/drawing/2014/main" xmlns="" id="{96B0B973-9326-498F-B378-A9E29DA73CD0}"/>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t>FACTORI DECLANȘATORI</a:t>
            </a:r>
            <a:endParaRPr lang="nl-NL" sz="1400" b="1" dirty="0"/>
          </a:p>
        </p:txBody>
      </p:sp>
      <p:sp>
        <p:nvSpPr>
          <p:cNvPr id="28" name="Rectangle 235">
            <a:extLst>
              <a:ext uri="{FF2B5EF4-FFF2-40B4-BE49-F238E27FC236}">
                <a16:creationId xmlns:a16="http://schemas.microsoft.com/office/drawing/2014/main" xmlns="" id="{0DDC596F-2317-498D-9DFE-6E85F5D405F2}"/>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MACRO</a:t>
            </a:r>
            <a:endParaRPr lang="nl-NL" sz="1400" dirty="0">
              <a:solidFill>
                <a:schemeClr val="tx1"/>
              </a:solidFill>
            </a:endParaRPr>
          </a:p>
        </p:txBody>
      </p:sp>
      <p:sp>
        <p:nvSpPr>
          <p:cNvPr id="29" name="Rectangle 235">
            <a:extLst>
              <a:ext uri="{FF2B5EF4-FFF2-40B4-BE49-F238E27FC236}">
                <a16:creationId xmlns:a16="http://schemas.microsoft.com/office/drawing/2014/main" xmlns="" id="{91BDD281-7295-4357-B969-7E5E16619EA4}"/>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MICRO</a:t>
            </a:r>
            <a:endParaRPr lang="nl-NL" sz="1400" dirty="0">
              <a:solidFill>
                <a:schemeClr val="tx1"/>
              </a:solidFill>
            </a:endParaRPr>
          </a:p>
        </p:txBody>
      </p:sp>
      <p:sp>
        <p:nvSpPr>
          <p:cNvPr id="30" name="Pijl: omlaag 29">
            <a:extLst>
              <a:ext uri="{FF2B5EF4-FFF2-40B4-BE49-F238E27FC236}">
                <a16:creationId xmlns:a16="http://schemas.microsoft.com/office/drawing/2014/main" xmlns="" id="{1CF7002F-5D1A-44EE-879F-567B8BE145BA}"/>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1" name="Pijl: omlaag 30">
            <a:extLst>
              <a:ext uri="{FF2B5EF4-FFF2-40B4-BE49-F238E27FC236}">
                <a16:creationId xmlns:a16="http://schemas.microsoft.com/office/drawing/2014/main" xmlns="" id="{BEA0C895-3FB8-45D3-96F7-11450DF5FCEB}"/>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Pijl: omlaag 31">
            <a:extLst>
              <a:ext uri="{FF2B5EF4-FFF2-40B4-BE49-F238E27FC236}">
                <a16:creationId xmlns:a16="http://schemas.microsoft.com/office/drawing/2014/main" xmlns="" id="{CCBF9769-034F-43FC-80CF-3ECB1006318A}"/>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Pijl: omlaag 32">
            <a:extLst>
              <a:ext uri="{FF2B5EF4-FFF2-40B4-BE49-F238E27FC236}">
                <a16:creationId xmlns:a16="http://schemas.microsoft.com/office/drawing/2014/main" xmlns="" id="{31A0EB42-EBCA-485B-B6C9-2BF0E80DAEE6}"/>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Pijl: omlaag 33">
            <a:extLst>
              <a:ext uri="{FF2B5EF4-FFF2-40B4-BE49-F238E27FC236}">
                <a16:creationId xmlns:a16="http://schemas.microsoft.com/office/drawing/2014/main" xmlns="" id="{036473CE-2CB0-45FA-A548-BD7EBD8A3AC9}"/>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5" name="Pijl: omlaag 34">
            <a:extLst>
              <a:ext uri="{FF2B5EF4-FFF2-40B4-BE49-F238E27FC236}">
                <a16:creationId xmlns:a16="http://schemas.microsoft.com/office/drawing/2014/main" xmlns="" id="{86E80C38-F1FE-4F3F-B66B-59ECCBA13D97}"/>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6" name="Pijl: omlaag 35">
            <a:extLst>
              <a:ext uri="{FF2B5EF4-FFF2-40B4-BE49-F238E27FC236}">
                <a16:creationId xmlns:a16="http://schemas.microsoft.com/office/drawing/2014/main" xmlns="" id="{6090372F-36C2-4FEB-8E25-7B9294435140}"/>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9" name="Tekstvak 38">
            <a:extLst>
              <a:ext uri="{FF2B5EF4-FFF2-40B4-BE49-F238E27FC236}">
                <a16:creationId xmlns:a16="http://schemas.microsoft.com/office/drawing/2014/main" xmlns="" id="{261F3392-5656-499B-83C2-58FF7DCAEA7A}"/>
              </a:ext>
            </a:extLst>
          </p:cNvPr>
          <p:cNvSpPr txBox="1"/>
          <p:nvPr/>
        </p:nvSpPr>
        <p:spPr>
          <a:xfrm>
            <a:off x="6963166" y="1575506"/>
            <a:ext cx="2274499" cy="954107"/>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Expus la discriminare </a:t>
            </a:r>
            <a:endParaRPr lang="en-GB" sz="1400" dirty="0"/>
          </a:p>
          <a:p>
            <a:pPr marL="285750" indent="-285750">
              <a:buFont typeface="Arial" panose="020B0604020202020204" pitchFamily="34" charset="0"/>
              <a:buChar char="•"/>
            </a:pPr>
            <a:r>
              <a:rPr lang="ro-RO" sz="1400" dirty="0" smtClean="0"/>
              <a:t>Criză familială</a:t>
            </a:r>
            <a:endParaRPr lang="nl-NL" sz="1400" dirty="0"/>
          </a:p>
          <a:p>
            <a:pPr marL="285750" indent="-285750">
              <a:buFont typeface="Arial" panose="020B0604020202020204" pitchFamily="34" charset="0"/>
              <a:buChar char="•"/>
            </a:pPr>
            <a:r>
              <a:rPr lang="ro-RO" sz="1400" dirty="0" smtClean="0"/>
              <a:t>Confruntarea cu moartea</a:t>
            </a:r>
            <a:endParaRPr lang="nl-NL" sz="1400" dirty="0"/>
          </a:p>
        </p:txBody>
      </p:sp>
      <p:sp>
        <p:nvSpPr>
          <p:cNvPr id="41" name="Tekstvak 40">
            <a:extLst>
              <a:ext uri="{FF2B5EF4-FFF2-40B4-BE49-F238E27FC236}">
                <a16:creationId xmlns:a16="http://schemas.microsoft.com/office/drawing/2014/main" xmlns="" id="{5D414795-1ED9-47C3-AB7E-D4385877B9EB}"/>
              </a:ext>
            </a:extLst>
          </p:cNvPr>
          <p:cNvSpPr txBox="1"/>
          <p:nvPr/>
        </p:nvSpPr>
        <p:spPr>
          <a:xfrm>
            <a:off x="6963165" y="2528429"/>
            <a:ext cx="2274499" cy="1384995"/>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Confruntarea cu propaganda </a:t>
            </a:r>
            <a:endParaRPr lang="nl-NL" sz="1400" dirty="0"/>
          </a:p>
          <a:p>
            <a:pPr marL="285750" indent="-285750">
              <a:buFont typeface="Arial" panose="020B0604020202020204" pitchFamily="34" charset="0"/>
              <a:buChar char="•"/>
            </a:pPr>
            <a:r>
              <a:rPr lang="ro-RO" sz="1400" dirty="0" smtClean="0"/>
              <a:t>Parte dintr-un grup radical </a:t>
            </a:r>
            <a:endParaRPr lang="nl-NL" sz="1400" dirty="0"/>
          </a:p>
          <a:p>
            <a:pPr marL="285750" indent="-285750">
              <a:buFont typeface="Arial" panose="020B0604020202020204" pitchFamily="34" charset="0"/>
              <a:buChar char="•"/>
            </a:pPr>
            <a:r>
              <a:rPr lang="ro-RO" sz="1400" dirty="0" smtClean="0"/>
              <a:t>Injustiție împotriva grupului </a:t>
            </a:r>
            <a:endParaRPr lang="en-GB" sz="1400" dirty="0"/>
          </a:p>
        </p:txBody>
      </p:sp>
      <p:sp>
        <p:nvSpPr>
          <p:cNvPr id="42" name="Tekstvak 41">
            <a:extLst>
              <a:ext uri="{FF2B5EF4-FFF2-40B4-BE49-F238E27FC236}">
                <a16:creationId xmlns:a16="http://schemas.microsoft.com/office/drawing/2014/main" xmlns="" id="{965CABDE-72CF-4015-BD0C-833503CEFFD8}"/>
              </a:ext>
            </a:extLst>
          </p:cNvPr>
          <p:cNvSpPr txBox="1"/>
          <p:nvPr/>
        </p:nvSpPr>
        <p:spPr>
          <a:xfrm>
            <a:off x="7009502" y="3899500"/>
            <a:ext cx="2274499" cy="954107"/>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Îndemn la acțiune </a:t>
            </a:r>
            <a:endParaRPr lang="nl-NL" sz="1400" dirty="0"/>
          </a:p>
          <a:p>
            <a:pPr marL="285750" indent="-285750">
              <a:buFont typeface="Arial" panose="020B0604020202020204" pitchFamily="34" charset="0"/>
              <a:buChar char="•"/>
            </a:pPr>
            <a:r>
              <a:rPr lang="ro-RO" sz="1400" dirty="0" smtClean="0"/>
              <a:t>Politici guvernamentale </a:t>
            </a:r>
            <a:endParaRPr lang="en-GB" sz="1400" dirty="0"/>
          </a:p>
          <a:p>
            <a:pPr marL="285750" indent="-285750">
              <a:buFont typeface="Arial" panose="020B0604020202020204" pitchFamily="34" charset="0"/>
              <a:buChar char="•"/>
            </a:pPr>
            <a:r>
              <a:rPr lang="ro-RO" sz="1400" dirty="0" smtClean="0"/>
              <a:t>Război impotriva grupului/comunității</a:t>
            </a:r>
            <a:endParaRPr lang="nl-NL" sz="1400" dirty="0"/>
          </a:p>
        </p:txBody>
      </p:sp>
      <p:cxnSp>
        <p:nvCxnSpPr>
          <p:cNvPr id="43" name="Rechte verbindingslijn met pijl 42">
            <a:extLst>
              <a:ext uri="{FF2B5EF4-FFF2-40B4-BE49-F238E27FC236}">
                <a16:creationId xmlns:a16="http://schemas.microsoft.com/office/drawing/2014/main" xmlns="" id="{768ED35E-BB01-4B77-9C4C-D5F60526E90A}"/>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4" name="Rechte verbindingslijn met pijl 43">
            <a:extLst>
              <a:ext uri="{FF2B5EF4-FFF2-40B4-BE49-F238E27FC236}">
                <a16:creationId xmlns:a16="http://schemas.microsoft.com/office/drawing/2014/main" xmlns="" id="{C42A618F-49B4-4C5D-9814-659A886D362A}"/>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5" name="Rechte verbindingslijn met pijl 44">
            <a:extLst>
              <a:ext uri="{FF2B5EF4-FFF2-40B4-BE49-F238E27FC236}">
                <a16:creationId xmlns:a16="http://schemas.microsoft.com/office/drawing/2014/main" xmlns="" id="{DA4FBBBC-D567-40A8-94D5-48A52FE7081A}"/>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6" name="Ovaal 5">
            <a:extLst>
              <a:ext uri="{FF2B5EF4-FFF2-40B4-BE49-F238E27FC236}">
                <a16:creationId xmlns:a16="http://schemas.microsoft.com/office/drawing/2014/main" xmlns="" id="{5296C979-B446-46AB-B5AD-873809626310}"/>
              </a:ext>
            </a:extLst>
          </p:cNvPr>
          <p:cNvSpPr/>
          <p:nvPr/>
        </p:nvSpPr>
        <p:spPr>
          <a:xfrm>
            <a:off x="1980070" y="5413862"/>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a:noFill/>
            </a:endParaRPr>
          </a:p>
        </p:txBody>
      </p:sp>
      <p:sp>
        <p:nvSpPr>
          <p:cNvPr id="37" name="Ovaal 36">
            <a:extLst>
              <a:ext uri="{FF2B5EF4-FFF2-40B4-BE49-F238E27FC236}">
                <a16:creationId xmlns:a16="http://schemas.microsoft.com/office/drawing/2014/main" xmlns="" id="{B7F8B1C0-C285-4C14-B2C8-5E1907194434}"/>
              </a:ext>
            </a:extLst>
          </p:cNvPr>
          <p:cNvSpPr/>
          <p:nvPr/>
        </p:nvSpPr>
        <p:spPr>
          <a:xfrm>
            <a:off x="7322480" y="3833094"/>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38" name="Ovaal 37">
            <a:extLst>
              <a:ext uri="{FF2B5EF4-FFF2-40B4-BE49-F238E27FC236}">
                <a16:creationId xmlns:a16="http://schemas.microsoft.com/office/drawing/2014/main" xmlns="" id="{DE173FE3-D2FC-4C6B-A863-B744E1E4FDF6}"/>
              </a:ext>
            </a:extLst>
          </p:cNvPr>
          <p:cNvSpPr/>
          <p:nvPr/>
        </p:nvSpPr>
        <p:spPr>
          <a:xfrm>
            <a:off x="7341080" y="1439689"/>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47" name="Ovaal 46">
            <a:extLst>
              <a:ext uri="{FF2B5EF4-FFF2-40B4-BE49-F238E27FC236}">
                <a16:creationId xmlns:a16="http://schemas.microsoft.com/office/drawing/2014/main" xmlns="" id="{A1E1DBFB-2AA3-4A18-904E-07608FA3A6BC}"/>
              </a:ext>
            </a:extLst>
          </p:cNvPr>
          <p:cNvSpPr/>
          <p:nvPr/>
        </p:nvSpPr>
        <p:spPr>
          <a:xfrm>
            <a:off x="1420386" y="4845605"/>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a:noFill/>
            </a:endParaRPr>
          </a:p>
        </p:txBody>
      </p:sp>
      <p:sp>
        <p:nvSpPr>
          <p:cNvPr id="40" name="Ovaal 39">
            <a:extLst>
              <a:ext uri="{FF2B5EF4-FFF2-40B4-BE49-F238E27FC236}">
                <a16:creationId xmlns:a16="http://schemas.microsoft.com/office/drawing/2014/main" xmlns="" id="{5295EB44-2AD0-4C6E-B1E6-7585DC055755}"/>
              </a:ext>
            </a:extLst>
          </p:cNvPr>
          <p:cNvSpPr/>
          <p:nvPr/>
        </p:nvSpPr>
        <p:spPr>
          <a:xfrm>
            <a:off x="7245898" y="2480054"/>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55077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9"/>
                                        </p:tgtEl>
                                        <p:attrNameLst>
                                          <p:attrName>style.visibility</p:attrName>
                                        </p:attrNameLst>
                                      </p:cBhvr>
                                      <p:to>
                                        <p:strVal val="hidden"/>
                                      </p:to>
                                    </p:set>
                                  </p:childTnLst>
                                </p:cTn>
                              </p:par>
                              <p:par>
                                <p:cTn id="29" presetID="1" presetClass="entr" presetSubtype="0" fill="hold" grpId="1"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4"/>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4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4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2000" fill="hold"/>
                                        <p:tgtEl>
                                          <p:spTgt spid="4"/>
                                        </p:tgtEl>
                                        <p:attrNameLst>
                                          <p:attrName>ppt_x</p:attrName>
                                        </p:attrNameLst>
                                      </p:cBhvr>
                                      <p:tavLst>
                                        <p:tav tm="0">
                                          <p:val>
                                            <p:strVal val="0-#ppt_w/2"/>
                                          </p:val>
                                        </p:tav>
                                        <p:tav tm="100000">
                                          <p:val>
                                            <p:strVal val="#ppt_x"/>
                                          </p:val>
                                        </p:tav>
                                      </p:tavLst>
                                    </p:anim>
                                    <p:anim calcmode="lin" valueType="num">
                                      <p:cBhvr additive="base">
                                        <p:cTn id="6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childTnLst>
                                </p:cTn>
                              </p:par>
                              <p:par>
                                <p:cTn id="105" presetID="1" presetClass="entr" presetSubtype="0" fill="hold" grpId="2"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0"/>
                                        </p:tgtEl>
                                        <p:attrNameLst>
                                          <p:attrName>style.visibility</p:attrName>
                                        </p:attrNameLst>
                                      </p:cBhvr>
                                      <p:to>
                                        <p:strVal val="visible"/>
                                      </p:to>
                                    </p:set>
                                  </p:childTnLst>
                                </p:cTn>
                              </p:par>
                              <p:par>
                                <p:cTn id="113" presetID="1" presetClass="entr" presetSubtype="0" fill="hold" grpId="2"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7"/>
                                        </p:tgtEl>
                                        <p:attrNameLst>
                                          <p:attrName>style.visibility</p:attrName>
                                        </p:attrNameLst>
                                      </p:cBhvr>
                                      <p:to>
                                        <p:strVal val="visible"/>
                                      </p:to>
                                    </p:set>
                                  </p:childTnLst>
                                </p:cTn>
                              </p:par>
                              <p:par>
                                <p:cTn id="121" presetID="1" presetClass="entr" presetSubtype="0" fill="hold" grpId="2" nodeType="withEffect">
                                  <p:stCondLst>
                                    <p:cond delay="0"/>
                                  </p:stCondLst>
                                  <p:childTnLst>
                                    <p:set>
                                      <p:cBhvr>
                                        <p:cTn id="122" dur="1" fill="hold">
                                          <p:stCondLst>
                                            <p:cond delay="0"/>
                                          </p:stCondLst>
                                        </p:cTn>
                                        <p:tgtEl>
                                          <p:spTgt spid="4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23" grpId="0" animBg="1"/>
      <p:bldP spid="24" grpId="0" animBg="1"/>
      <p:bldP spid="25" grpId="0" animBg="1"/>
      <p:bldP spid="4" grpId="0" animBg="1"/>
      <p:bldP spid="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9" grpId="0"/>
      <p:bldP spid="39" grpId="1"/>
      <p:bldP spid="39" grpId="2"/>
      <p:bldP spid="41" grpId="0"/>
      <p:bldP spid="41" grpId="1"/>
      <p:bldP spid="41" grpId="2"/>
      <p:bldP spid="42" grpId="0"/>
      <p:bldP spid="42" grpId="1"/>
      <p:bldP spid="42" grpId="2"/>
      <p:bldP spid="6" grpId="0" animBg="1"/>
      <p:bldP spid="37" grpId="0" animBg="1"/>
      <p:bldP spid="38" grpId="0" animBg="1"/>
      <p:bldP spid="47"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0C2D465-1015-4AC4-8A7B-543A7CB8DC1D}"/>
              </a:ext>
            </a:extLst>
          </p:cNvPr>
          <p:cNvSpPr>
            <a:spLocks noGrp="1"/>
          </p:cNvSpPr>
          <p:nvPr>
            <p:ph type="title"/>
          </p:nvPr>
        </p:nvSpPr>
        <p:spPr/>
        <p:txBody>
          <a:bodyPr/>
          <a:lstStyle/>
          <a:p>
            <a:r>
              <a:rPr lang="en-GB" dirty="0"/>
              <a:t>4. </a:t>
            </a:r>
            <a:r>
              <a:rPr lang="ro-RO" dirty="0" smtClean="0"/>
              <a:t>Narațiuni și identitate</a:t>
            </a:r>
            <a:endParaRPr lang="en-GB" dirty="0"/>
          </a:p>
        </p:txBody>
      </p:sp>
      <p:sp>
        <p:nvSpPr>
          <p:cNvPr id="6" name="Tijdelijke aanduiding voor dianummer 5">
            <a:extLst>
              <a:ext uri="{FF2B5EF4-FFF2-40B4-BE49-F238E27FC236}">
                <a16:creationId xmlns:a16="http://schemas.microsoft.com/office/drawing/2014/main" xmlns="" id="{714372E1-19E5-4F3F-99E8-F921FA9159FB}"/>
              </a:ext>
            </a:extLst>
          </p:cNvPr>
          <p:cNvSpPr>
            <a:spLocks noGrp="1"/>
          </p:cNvSpPr>
          <p:nvPr>
            <p:ph type="sldNum" sz="quarter" idx="12"/>
          </p:nvPr>
        </p:nvSpPr>
        <p:spPr/>
        <p:txBody>
          <a:bodyPr/>
          <a:lstStyle/>
          <a:p>
            <a:fld id="{CB318F78-A315-46C9-8B3F-2431B4397D31}" type="slidenum">
              <a:rPr lang="en-US" smtClean="0"/>
              <a:t>16</a:t>
            </a:fld>
            <a:endParaRPr lang="en-US" dirty="0"/>
          </a:p>
        </p:txBody>
      </p:sp>
      <p:sp>
        <p:nvSpPr>
          <p:cNvPr id="8" name="Tekstvak 7">
            <a:extLst>
              <a:ext uri="{FF2B5EF4-FFF2-40B4-BE49-F238E27FC236}">
                <a16:creationId xmlns:a16="http://schemas.microsoft.com/office/drawing/2014/main" xmlns="" id="{3CE90FD1-84A9-49DD-A1B8-5A79F5093F66}"/>
              </a:ext>
            </a:extLst>
          </p:cNvPr>
          <p:cNvSpPr txBox="1"/>
          <p:nvPr/>
        </p:nvSpPr>
        <p:spPr>
          <a:xfrm>
            <a:off x="4457700" y="2571751"/>
            <a:ext cx="1428750" cy="738664"/>
          </a:xfrm>
          <a:prstGeom prst="rect">
            <a:avLst/>
          </a:prstGeom>
          <a:noFill/>
        </p:spPr>
        <p:txBody>
          <a:bodyPr wrap="square" rtlCol="0">
            <a:spAutoFit/>
          </a:bodyPr>
          <a:lstStyle/>
          <a:p>
            <a:r>
              <a:rPr lang="nl-NL" sz="1050" dirty="0">
                <a:solidFill>
                  <a:prstClr val="black"/>
                </a:solidFill>
                <a:latin typeface="Calibri"/>
              </a:rPr>
              <a:t>- etniciteit</a:t>
            </a:r>
          </a:p>
          <a:p>
            <a:r>
              <a:rPr lang="nl-NL" sz="1050" dirty="0">
                <a:solidFill>
                  <a:prstClr val="black"/>
                </a:solidFill>
                <a:latin typeface="Calibri"/>
              </a:rPr>
              <a:t>- woonomgeving</a:t>
            </a:r>
          </a:p>
          <a:p>
            <a:r>
              <a:rPr lang="nl-NL" sz="1050" dirty="0">
                <a:solidFill>
                  <a:prstClr val="black"/>
                </a:solidFill>
                <a:latin typeface="Calibri"/>
              </a:rPr>
              <a:t>- gezinssamenstelling</a:t>
            </a:r>
          </a:p>
          <a:p>
            <a:r>
              <a:rPr lang="nl-NL" sz="1050" dirty="0">
                <a:solidFill>
                  <a:prstClr val="black"/>
                </a:solidFill>
                <a:latin typeface="Calibri"/>
              </a:rPr>
              <a:t>- wel/niet(bij)baan</a:t>
            </a:r>
          </a:p>
        </p:txBody>
      </p:sp>
      <p:sp>
        <p:nvSpPr>
          <p:cNvPr id="5" name="Tijdelijke aanduiding voor inhoud 4">
            <a:extLst>
              <a:ext uri="{FF2B5EF4-FFF2-40B4-BE49-F238E27FC236}">
                <a16:creationId xmlns:a16="http://schemas.microsoft.com/office/drawing/2014/main" xmlns="" id="{FC58AE17-9854-4CF1-A948-21E9527B2109}"/>
              </a:ext>
            </a:extLst>
          </p:cNvPr>
          <p:cNvSpPr>
            <a:spLocks noGrp="1"/>
          </p:cNvSpPr>
          <p:nvPr>
            <p:ph idx="1"/>
          </p:nvPr>
        </p:nvSpPr>
        <p:spPr/>
        <p:txBody>
          <a:bodyPr/>
          <a:lstStyle/>
          <a:p>
            <a:pPr marL="0" indent="0">
              <a:buNone/>
            </a:pPr>
            <a:r>
              <a:rPr lang="ro-RO" dirty="0" smtClean="0"/>
              <a:t>Identitate </a:t>
            </a:r>
            <a:endParaRPr lang="nl-NL" dirty="0"/>
          </a:p>
          <a:p>
            <a:r>
              <a:rPr lang="ro-RO" dirty="0" smtClean="0"/>
              <a:t>Cum mă percep pe mine</a:t>
            </a:r>
            <a:r>
              <a:rPr lang="nl-NL" dirty="0" smtClean="0"/>
              <a:t>?</a:t>
            </a:r>
            <a:endParaRPr lang="nl-NL" dirty="0"/>
          </a:p>
          <a:p>
            <a:r>
              <a:rPr lang="ro-RO" dirty="0" smtClean="0"/>
              <a:t>Cine sunt eu pentru ceilalți</a:t>
            </a:r>
            <a:r>
              <a:rPr lang="nl-NL" dirty="0" smtClean="0"/>
              <a:t>?</a:t>
            </a:r>
            <a:endParaRPr lang="nl-NL" dirty="0"/>
          </a:p>
          <a:p>
            <a:r>
              <a:rPr lang="ro-RO" dirty="0" smtClean="0"/>
              <a:t>Cine sunt eu</a:t>
            </a:r>
            <a:r>
              <a:rPr lang="nl-NL" dirty="0" smtClean="0"/>
              <a:t>?</a:t>
            </a:r>
            <a:r>
              <a:rPr lang="ro-RO" dirty="0" smtClean="0"/>
              <a:t> Ce îmi doresc de la viață:</a:t>
            </a:r>
            <a:endParaRPr lang="nl-NL" dirty="0"/>
          </a:p>
          <a:p>
            <a:endParaRPr lang="en-GB" dirty="0"/>
          </a:p>
          <a:p>
            <a:r>
              <a:rPr lang="ro-RO" dirty="0" smtClean="0"/>
              <a:t>Interacțiunea constantă între stări </a:t>
            </a:r>
          </a:p>
          <a:p>
            <a:pPr marL="0" indent="0">
              <a:buNone/>
            </a:pPr>
            <a:r>
              <a:rPr lang="ro-RO" dirty="0" smtClean="0"/>
              <a:t>de spirit și realitate </a:t>
            </a:r>
            <a:endParaRPr lang="en-GB" dirty="0"/>
          </a:p>
        </p:txBody>
      </p:sp>
      <p:pic>
        <p:nvPicPr>
          <p:cNvPr id="2052" name="Picture 4" descr="Seksualiteit in het licht van de Bijbel | EchtVerbonden">
            <a:extLst>
              <a:ext uri="{FF2B5EF4-FFF2-40B4-BE49-F238E27FC236}">
                <a16:creationId xmlns:a16="http://schemas.microsoft.com/office/drawing/2014/main" xmlns="" id="{9EC90494-C904-4207-9F0E-488E3C4FC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7083" y="2773449"/>
            <a:ext cx="2016820" cy="8293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ay-Ban black Wayfarer sunglasses ($150) | Birkenstock ...">
            <a:extLst>
              <a:ext uri="{FF2B5EF4-FFF2-40B4-BE49-F238E27FC236}">
                <a16:creationId xmlns:a16="http://schemas.microsoft.com/office/drawing/2014/main" xmlns="" id="{680B041F-AAA6-48C1-8BC9-E696A30231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7083" y="4017380"/>
            <a:ext cx="2375711" cy="1247248"/>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xmlns="" id="{E11A4329-311E-4F5A-B05D-AC5B60B2B9B3}"/>
              </a:ext>
            </a:extLst>
          </p:cNvPr>
          <p:cNvSpPr txBox="1"/>
          <p:nvPr/>
        </p:nvSpPr>
        <p:spPr>
          <a:xfrm>
            <a:off x="6224530" y="3665075"/>
            <a:ext cx="2297017" cy="507831"/>
          </a:xfrm>
          <a:prstGeom prst="rect">
            <a:avLst/>
          </a:prstGeom>
          <a:noFill/>
        </p:spPr>
        <p:txBody>
          <a:bodyPr wrap="square" rtlCol="0">
            <a:spAutoFit/>
          </a:bodyPr>
          <a:lstStyle/>
          <a:p>
            <a:r>
              <a:rPr lang="ro-RO" sz="1350" dirty="0" smtClean="0"/>
              <a:t>Cadrul în care privim realitatea </a:t>
            </a:r>
            <a:endParaRPr lang="en-GB" sz="1350" dirty="0"/>
          </a:p>
        </p:txBody>
      </p:sp>
      <p:sp>
        <p:nvSpPr>
          <p:cNvPr id="3" name="Tekstvak 2">
            <a:extLst>
              <a:ext uri="{FF2B5EF4-FFF2-40B4-BE49-F238E27FC236}">
                <a16:creationId xmlns:a16="http://schemas.microsoft.com/office/drawing/2014/main" xmlns="" id="{961E9B6B-696D-41AB-B3F7-FEE90105750C}"/>
              </a:ext>
            </a:extLst>
          </p:cNvPr>
          <p:cNvSpPr txBox="1"/>
          <p:nvPr/>
        </p:nvSpPr>
        <p:spPr>
          <a:xfrm>
            <a:off x="3276600" y="533400"/>
            <a:ext cx="5638800" cy="923330"/>
          </a:xfrm>
          <a:prstGeom prst="rect">
            <a:avLst/>
          </a:prstGeom>
          <a:noFill/>
        </p:spPr>
        <p:txBody>
          <a:bodyPr wrap="square" rtlCol="0">
            <a:spAutoFit/>
          </a:bodyPr>
          <a:lstStyle/>
          <a:p>
            <a:r>
              <a:rPr lang="en-US" sz="1800" i="1"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Oamenii de știință spun că suntem făcuți din atomi</a:t>
            </a:r>
            <a:r>
              <a:rPr lang="en-US" sz="18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dar o mică pasăre mi-a spus că suntem făcuți din povești</a:t>
            </a:r>
            <a:r>
              <a:rPr lang="en-US" i="1"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Eduardo </a:t>
            </a:r>
            <a:r>
              <a:rPr lang="en-US" dirty="0" err="1">
                <a:latin typeface="Calibri" panose="020F0502020204030204" pitchFamily="34" charset="0"/>
                <a:ea typeface="Calibri" panose="020F0502020204030204" pitchFamily="34" charset="0"/>
                <a:cs typeface="Times New Roman" panose="02020603050405020304" pitchFamily="18" charset="0"/>
              </a:rPr>
              <a:t>Galeano</a:t>
            </a:r>
            <a:endParaRPr lang="en-GB" dirty="0"/>
          </a:p>
        </p:txBody>
      </p:sp>
    </p:spTree>
    <p:extLst>
      <p:ext uri="{BB962C8B-B14F-4D97-AF65-F5344CB8AC3E}">
        <p14:creationId xmlns:p14="http://schemas.microsoft.com/office/powerpoint/2010/main" val="283594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461C01-DC97-47FD-AE1D-74B03EC9F3BE}"/>
              </a:ext>
            </a:extLst>
          </p:cNvPr>
          <p:cNvSpPr>
            <a:spLocks noGrp="1"/>
          </p:cNvSpPr>
          <p:nvPr>
            <p:ph type="title"/>
          </p:nvPr>
        </p:nvSpPr>
        <p:spPr/>
        <p:txBody>
          <a:bodyPr/>
          <a:lstStyle/>
          <a:p>
            <a:r>
              <a:rPr lang="en-GB" dirty="0"/>
              <a:t>4. </a:t>
            </a:r>
            <a:r>
              <a:rPr lang="ro-RO" dirty="0" smtClean="0"/>
              <a:t>Narațiuni și identitate </a:t>
            </a:r>
            <a:endParaRPr lang="en-GB" dirty="0"/>
          </a:p>
        </p:txBody>
      </p:sp>
      <p:sp>
        <p:nvSpPr>
          <p:cNvPr id="3" name="Tijdelijke aanduiding voor inhoud 2">
            <a:extLst>
              <a:ext uri="{FF2B5EF4-FFF2-40B4-BE49-F238E27FC236}">
                <a16:creationId xmlns:a16="http://schemas.microsoft.com/office/drawing/2014/main" xmlns="" id="{14063510-FCA9-4695-AB7A-6BEDBCB836F1}"/>
              </a:ext>
            </a:extLst>
          </p:cNvPr>
          <p:cNvSpPr>
            <a:spLocks noGrp="1"/>
          </p:cNvSpPr>
          <p:nvPr>
            <p:ph idx="1"/>
          </p:nvPr>
        </p:nvSpPr>
        <p:spPr/>
        <p:txBody>
          <a:bodyPr/>
          <a:lstStyle/>
          <a:p>
            <a:r>
              <a:rPr lang="ro-RO" dirty="0" smtClean="0"/>
              <a:t>Ce este o narațiune</a:t>
            </a:r>
            <a:r>
              <a:rPr lang="en-GB" dirty="0" smtClean="0"/>
              <a:t>?</a:t>
            </a:r>
            <a:endParaRPr lang="en-GB" dirty="0"/>
          </a:p>
          <a:p>
            <a:pPr lvl="1"/>
            <a:r>
              <a:rPr lang="ro-RO" sz="2000" dirty="0" smtClean="0"/>
              <a:t>Poveștile pe care ni le spunem nouă înșine și altora </a:t>
            </a:r>
            <a:endParaRPr lang="en-GB" sz="2000" dirty="0"/>
          </a:p>
        </p:txBody>
      </p:sp>
      <p:sp>
        <p:nvSpPr>
          <p:cNvPr id="4" name="Tijdelijke aanduiding voor datum 3">
            <a:extLst>
              <a:ext uri="{FF2B5EF4-FFF2-40B4-BE49-F238E27FC236}">
                <a16:creationId xmlns:a16="http://schemas.microsoft.com/office/drawing/2014/main" xmlns="" id="{EE61A40C-F04D-4A15-8AA9-14FC246E3AE2}"/>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xmlns="" id="{ACD4BA77-FFCB-4BB8-85EC-8BBE39E6725C}"/>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xmlns="" id="{5E5A9EB5-322E-4728-89C1-392A9F66F1BD}"/>
              </a:ext>
            </a:extLst>
          </p:cNvPr>
          <p:cNvSpPr>
            <a:spLocks noGrp="1"/>
          </p:cNvSpPr>
          <p:nvPr>
            <p:ph type="sldNum" sz="quarter" idx="12"/>
          </p:nvPr>
        </p:nvSpPr>
        <p:spPr/>
        <p:txBody>
          <a:bodyPr/>
          <a:lstStyle/>
          <a:p>
            <a:fld id="{CB318F78-A315-46C9-8B3F-2431B4397D31}" type="slidenum">
              <a:rPr lang="en-US" smtClean="0"/>
              <a:t>17</a:t>
            </a:fld>
            <a:endParaRPr lang="en-US" dirty="0"/>
          </a:p>
        </p:txBody>
      </p:sp>
      <p:sp>
        <p:nvSpPr>
          <p:cNvPr id="8" name="Tekstvak 7">
            <a:extLst>
              <a:ext uri="{FF2B5EF4-FFF2-40B4-BE49-F238E27FC236}">
                <a16:creationId xmlns:a16="http://schemas.microsoft.com/office/drawing/2014/main" xmlns="" id="{DAEC871C-4DA6-4B3E-80C1-A7D96DF0B3EF}"/>
              </a:ext>
            </a:extLst>
          </p:cNvPr>
          <p:cNvSpPr txBox="1"/>
          <p:nvPr/>
        </p:nvSpPr>
        <p:spPr>
          <a:xfrm>
            <a:off x="838200" y="3352800"/>
            <a:ext cx="3200400" cy="2585323"/>
          </a:xfrm>
          <a:prstGeom prst="rect">
            <a:avLst/>
          </a:prstGeom>
          <a:noFill/>
        </p:spPr>
        <p:txBody>
          <a:bodyPr wrap="square">
            <a:spAutoFit/>
          </a:bodyPr>
          <a:lstStyle/>
          <a:p>
            <a:r>
              <a:rPr lang="ro-RO" dirty="0" smtClean="0"/>
              <a:t>În </a:t>
            </a:r>
            <a:r>
              <a:rPr lang="en-GB" dirty="0" smtClean="0"/>
              <a:t>1948</a:t>
            </a:r>
            <a:r>
              <a:rPr lang="en-GB" dirty="0"/>
              <a:t>, </a:t>
            </a:r>
            <a:r>
              <a:rPr lang="ro-RO" dirty="0" smtClean="0"/>
              <a:t>o națiune a renăscut din cenușa </a:t>
            </a:r>
            <a:r>
              <a:rPr lang="en-GB" dirty="0" smtClean="0"/>
              <a:t>Holocaust</a:t>
            </a:r>
            <a:r>
              <a:rPr lang="ro-RO" dirty="0" smtClean="0"/>
              <a:t>ului</a:t>
            </a:r>
            <a:r>
              <a:rPr lang="en-GB" dirty="0" smtClean="0"/>
              <a:t>. </a:t>
            </a:r>
            <a:r>
              <a:rPr lang="ro-RO" dirty="0" smtClean="0"/>
              <a:t>Țărmurile nisipoase, pământul fertil și frumusețea muntoasă a acelui acasă de demult le-a urat din nou bun venit</a:t>
            </a:r>
            <a:r>
              <a:rPr lang="en-GB" dirty="0" smtClean="0"/>
              <a:t>. </a:t>
            </a:r>
            <a:r>
              <a:rPr lang="ro-RO" dirty="0" smtClean="0"/>
              <a:t>Pentru ei, se arăta în sfârșit o rază de lumină la capătul celei mai adânci dintre nopți</a:t>
            </a:r>
            <a:r>
              <a:rPr lang="en-GB" dirty="0" smtClean="0"/>
              <a:t>. </a:t>
            </a:r>
            <a:endParaRPr lang="en-GB" dirty="0"/>
          </a:p>
        </p:txBody>
      </p:sp>
      <p:sp>
        <p:nvSpPr>
          <p:cNvPr id="10" name="Tekstvak 9">
            <a:extLst>
              <a:ext uri="{FF2B5EF4-FFF2-40B4-BE49-F238E27FC236}">
                <a16:creationId xmlns:a16="http://schemas.microsoft.com/office/drawing/2014/main" xmlns="" id="{2AB7FE3A-A7A4-4CD4-A199-0F5FE7CD7515}"/>
              </a:ext>
            </a:extLst>
          </p:cNvPr>
          <p:cNvSpPr txBox="1"/>
          <p:nvPr/>
        </p:nvSpPr>
        <p:spPr>
          <a:xfrm>
            <a:off x="4191000" y="3316650"/>
            <a:ext cx="4419600" cy="2585323"/>
          </a:xfrm>
          <a:prstGeom prst="rect">
            <a:avLst/>
          </a:prstGeom>
          <a:noFill/>
        </p:spPr>
        <p:txBody>
          <a:bodyPr wrap="square">
            <a:spAutoFit/>
          </a:bodyPr>
          <a:lstStyle/>
          <a:p>
            <a:r>
              <a:rPr lang="ro-RO" dirty="0"/>
              <a:t>Î</a:t>
            </a:r>
            <a:r>
              <a:rPr lang="en-GB" dirty="0" smtClean="0"/>
              <a:t>n </a:t>
            </a:r>
            <a:r>
              <a:rPr lang="en-GB" dirty="0"/>
              <a:t>1948, </a:t>
            </a:r>
            <a:r>
              <a:rPr lang="ro-RO" dirty="0" smtClean="0"/>
              <a:t>un popor pașnic a trecut printr-o îngrozitoare tragedie, fiind smuls de pe pământul strămoșesc. După ce primiseră cu brațele deschise victimele unei teribile tragedii dintr-un îndepărtat colț al lumii, aici, într-un loc în care oameni de diferite credințe religioase trăiau împreună în armonie,</a:t>
            </a:r>
            <a:r>
              <a:rPr lang="en-GB" dirty="0" smtClean="0"/>
              <a:t> </a:t>
            </a:r>
            <a:r>
              <a:rPr lang="ro-RO" dirty="0" smtClean="0"/>
              <a:t>după ce și-au împărțit cu aceștia pământul și mâncarea,</a:t>
            </a:r>
            <a:r>
              <a:rPr lang="en-GB" dirty="0" smtClean="0"/>
              <a:t> </a:t>
            </a:r>
            <a:r>
              <a:rPr lang="ro-RO" dirty="0" smtClean="0"/>
              <a:t>au fost atacați violent</a:t>
            </a:r>
            <a:r>
              <a:rPr lang="en-GB" dirty="0" smtClean="0"/>
              <a:t>. </a:t>
            </a:r>
            <a:endParaRPr lang="en-GB" dirty="0"/>
          </a:p>
        </p:txBody>
      </p:sp>
      <p:sp>
        <p:nvSpPr>
          <p:cNvPr id="11" name="Tekstvak 10">
            <a:extLst>
              <a:ext uri="{FF2B5EF4-FFF2-40B4-BE49-F238E27FC236}">
                <a16:creationId xmlns:a16="http://schemas.microsoft.com/office/drawing/2014/main" xmlns="" id="{B258B11C-5E9A-465B-87DA-5DBE307F5DC0}"/>
              </a:ext>
            </a:extLst>
          </p:cNvPr>
          <p:cNvSpPr txBox="1"/>
          <p:nvPr/>
        </p:nvSpPr>
        <p:spPr>
          <a:xfrm>
            <a:off x="6629400" y="5682682"/>
            <a:ext cx="1524000" cy="219291"/>
          </a:xfrm>
          <a:prstGeom prst="rect">
            <a:avLst/>
          </a:prstGeom>
          <a:noFill/>
        </p:spPr>
        <p:txBody>
          <a:bodyPr wrap="square" rtlCol="0">
            <a:spAutoFit/>
          </a:bodyPr>
          <a:lstStyle/>
          <a:p>
            <a:r>
              <a:rPr lang="en-GB" sz="825" dirty="0">
                <a:solidFill>
                  <a:schemeClr val="bg1">
                    <a:lumMod val="65000"/>
                  </a:schemeClr>
                </a:solidFill>
              </a:rPr>
              <a:t>Source: Hammack, 2014</a:t>
            </a:r>
          </a:p>
        </p:txBody>
      </p:sp>
    </p:spTree>
    <p:extLst>
      <p:ext uri="{BB962C8B-B14F-4D97-AF65-F5344CB8AC3E}">
        <p14:creationId xmlns:p14="http://schemas.microsoft.com/office/powerpoint/2010/main" val="308621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xmlns="" id="{6CDEBB0B-BAAC-4E47-AF7D-37D795F0CB8B}"/>
              </a:ext>
            </a:extLst>
          </p:cNvPr>
          <p:cNvSpPr txBox="1"/>
          <p:nvPr/>
        </p:nvSpPr>
        <p:spPr>
          <a:xfrm>
            <a:off x="280216" y="1737431"/>
            <a:ext cx="7876592" cy="3785652"/>
          </a:xfrm>
          <a:prstGeom prst="rect">
            <a:avLst/>
          </a:prstGeom>
          <a:noFill/>
          <a:scene3d>
            <a:camera prst="orthographicFront">
              <a:rot lat="0" lon="0" rev="0"/>
            </a:camera>
            <a:lightRig rig="threePt" dir="t"/>
          </a:scene3d>
        </p:spPr>
        <p:txBody>
          <a:bodyPr wrap="square" rtlCol="0">
            <a:spAutoFit/>
          </a:bodyPr>
          <a:lstStyle/>
          <a:p>
            <a:pPr algn="ctr"/>
            <a:r>
              <a:rPr lang="en-GB" sz="8000" dirty="0" smtClean="0">
                <a:solidFill>
                  <a:schemeClr val="bg1">
                    <a:lumMod val="65000"/>
                  </a:schemeClr>
                </a:solidFill>
              </a:rPr>
              <a:t>C</a:t>
            </a:r>
            <a:r>
              <a:rPr lang="ro-RO" sz="8000" dirty="0" smtClean="0">
                <a:solidFill>
                  <a:schemeClr val="bg1">
                    <a:lumMod val="65000"/>
                  </a:schemeClr>
                </a:solidFill>
              </a:rPr>
              <a:t>ultura și </a:t>
            </a:r>
            <a:endParaRPr lang="en-GB" sz="8000" dirty="0">
              <a:solidFill>
                <a:schemeClr val="bg1">
                  <a:lumMod val="65000"/>
                </a:schemeClr>
              </a:solidFill>
            </a:endParaRPr>
          </a:p>
          <a:p>
            <a:pPr algn="ctr"/>
            <a:endParaRPr lang="en-GB" sz="8000" dirty="0">
              <a:solidFill>
                <a:schemeClr val="bg1">
                  <a:lumMod val="65000"/>
                </a:schemeClr>
              </a:solidFill>
            </a:endParaRPr>
          </a:p>
          <a:p>
            <a:pPr algn="ctr"/>
            <a:r>
              <a:rPr lang="ro-RO" sz="8000" dirty="0">
                <a:solidFill>
                  <a:schemeClr val="bg1">
                    <a:lumMod val="65000"/>
                  </a:schemeClr>
                </a:solidFill>
              </a:rPr>
              <a:t>c</a:t>
            </a:r>
            <a:r>
              <a:rPr lang="ro-RO" sz="8000" dirty="0" smtClean="0">
                <a:solidFill>
                  <a:schemeClr val="bg1">
                    <a:lumMod val="65000"/>
                  </a:schemeClr>
                </a:solidFill>
              </a:rPr>
              <a:t>ontextul mai larg</a:t>
            </a:r>
            <a:endParaRPr lang="en-GB" sz="8000" dirty="0">
              <a:solidFill>
                <a:schemeClr val="bg1">
                  <a:lumMod val="65000"/>
                </a:schemeClr>
              </a:solidFill>
            </a:endParaRPr>
          </a:p>
        </p:txBody>
      </p:sp>
      <p:graphicFrame>
        <p:nvGraphicFramePr>
          <p:cNvPr id="12" name="Diagram 11">
            <a:extLst>
              <a:ext uri="{FF2B5EF4-FFF2-40B4-BE49-F238E27FC236}">
                <a16:creationId xmlns:a16="http://schemas.microsoft.com/office/drawing/2014/main" xmlns="" id="{2FF2E3FB-2E25-4EBA-A199-A568C2363153}"/>
              </a:ext>
            </a:extLst>
          </p:cNvPr>
          <p:cNvGraphicFramePr/>
          <p:nvPr>
            <p:extLst/>
          </p:nvPr>
        </p:nvGraphicFramePr>
        <p:xfrm>
          <a:off x="2372798" y="1993905"/>
          <a:ext cx="4180402" cy="283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xmlns="" id="{E6BD147E-643D-4DAB-BB95-A647D67D2874}"/>
              </a:ext>
            </a:extLst>
          </p:cNvPr>
          <p:cNvSpPr>
            <a:spLocks noGrp="1"/>
          </p:cNvSpPr>
          <p:nvPr>
            <p:ph type="title"/>
          </p:nvPr>
        </p:nvSpPr>
        <p:spPr/>
        <p:txBody>
          <a:bodyPr/>
          <a:lstStyle/>
          <a:p>
            <a:r>
              <a:rPr lang="en-GB" dirty="0" smtClean="0"/>
              <a:t>4.</a:t>
            </a:r>
            <a:r>
              <a:rPr lang="ro-RO" dirty="0" smtClean="0"/>
              <a:t>Narațiuni și identitate </a:t>
            </a:r>
            <a:endParaRPr lang="en-GB" dirty="0"/>
          </a:p>
        </p:txBody>
      </p:sp>
      <p:sp>
        <p:nvSpPr>
          <p:cNvPr id="6" name="Tijdelijke aanduiding voor dianummer 5">
            <a:extLst>
              <a:ext uri="{FF2B5EF4-FFF2-40B4-BE49-F238E27FC236}">
                <a16:creationId xmlns:a16="http://schemas.microsoft.com/office/drawing/2014/main" xmlns="" id="{B99E1452-6DCD-4D50-A915-55A4274BEE7E}"/>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3" name="Pijl: links/rechts 2">
            <a:extLst>
              <a:ext uri="{FF2B5EF4-FFF2-40B4-BE49-F238E27FC236}">
                <a16:creationId xmlns:a16="http://schemas.microsoft.com/office/drawing/2014/main" xmlns="" id="{DE02E9AB-7A29-419C-9E11-C75CF54011FE}"/>
              </a:ext>
            </a:extLst>
          </p:cNvPr>
          <p:cNvSpPr/>
          <p:nvPr/>
        </p:nvSpPr>
        <p:spPr>
          <a:xfrm rot="20820172">
            <a:off x="2048252" y="3857011"/>
            <a:ext cx="533400" cy="193224"/>
          </a:xfrm>
          <a:prstGeom prst="leftRightArrow">
            <a:avLst/>
          </a:prstGeom>
          <a:solidFill>
            <a:srgbClr val="FFFF93"/>
          </a:solidFill>
          <a:ln w="3175">
            <a:solidFill>
              <a:srgbClr val="EE3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Pijl: links/rechts 3">
            <a:extLst>
              <a:ext uri="{FF2B5EF4-FFF2-40B4-BE49-F238E27FC236}">
                <a16:creationId xmlns:a16="http://schemas.microsoft.com/office/drawing/2014/main" xmlns="" id="{291DCF71-B9F8-4683-B640-3184EA43209A}"/>
              </a:ext>
            </a:extLst>
          </p:cNvPr>
          <p:cNvSpPr/>
          <p:nvPr/>
        </p:nvSpPr>
        <p:spPr>
          <a:xfrm rot="2238984">
            <a:off x="4523318" y="2632172"/>
            <a:ext cx="581934" cy="190583"/>
          </a:xfrm>
          <a:prstGeom prst="leftRightArrow">
            <a:avLst/>
          </a:prstGeom>
          <a:solidFill>
            <a:srgbClr val="FFFF93"/>
          </a:solidFill>
          <a:ln w="3175">
            <a:solidFill>
              <a:srgbClr val="EE3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Pijl: links/rechts 4">
            <a:extLst>
              <a:ext uri="{FF2B5EF4-FFF2-40B4-BE49-F238E27FC236}">
                <a16:creationId xmlns:a16="http://schemas.microsoft.com/office/drawing/2014/main" xmlns="" id="{37AF1879-AD94-4A58-B42E-8C9ECB29A5A3}"/>
              </a:ext>
            </a:extLst>
          </p:cNvPr>
          <p:cNvSpPr/>
          <p:nvPr/>
        </p:nvSpPr>
        <p:spPr>
          <a:xfrm>
            <a:off x="3225566" y="4627788"/>
            <a:ext cx="533400" cy="193224"/>
          </a:xfrm>
          <a:prstGeom prst="leftRightArrow">
            <a:avLst/>
          </a:prstGeom>
          <a:solidFill>
            <a:srgbClr val="FFFF93"/>
          </a:solidFill>
          <a:ln w="3175">
            <a:solidFill>
              <a:srgbClr val="EE3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Pijl: links/rechts 14">
            <a:extLst>
              <a:ext uri="{FF2B5EF4-FFF2-40B4-BE49-F238E27FC236}">
                <a16:creationId xmlns:a16="http://schemas.microsoft.com/office/drawing/2014/main" xmlns="" id="{E868AD14-2956-40E6-8117-5F081FDF5191}"/>
              </a:ext>
            </a:extLst>
          </p:cNvPr>
          <p:cNvSpPr/>
          <p:nvPr/>
        </p:nvSpPr>
        <p:spPr>
          <a:xfrm rot="3339704">
            <a:off x="5616484" y="4818758"/>
            <a:ext cx="533400" cy="193224"/>
          </a:xfrm>
          <a:prstGeom prst="leftRightArrow">
            <a:avLst/>
          </a:prstGeom>
          <a:solidFill>
            <a:srgbClr val="FFFF93"/>
          </a:solidFill>
          <a:ln w="3175">
            <a:solidFill>
              <a:srgbClr val="EE3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Pijl: links/rechts 16">
            <a:extLst>
              <a:ext uri="{FF2B5EF4-FFF2-40B4-BE49-F238E27FC236}">
                <a16:creationId xmlns:a16="http://schemas.microsoft.com/office/drawing/2014/main" xmlns="" id="{FA08B369-75D7-4C86-8B42-DEB7BADBDFF9}"/>
              </a:ext>
            </a:extLst>
          </p:cNvPr>
          <p:cNvSpPr/>
          <p:nvPr/>
        </p:nvSpPr>
        <p:spPr>
          <a:xfrm>
            <a:off x="6176535" y="3606279"/>
            <a:ext cx="533400" cy="193224"/>
          </a:xfrm>
          <a:prstGeom prst="leftRightArrow">
            <a:avLst/>
          </a:prstGeom>
          <a:solidFill>
            <a:srgbClr val="FFFF93"/>
          </a:solidFill>
          <a:ln w="3175">
            <a:solidFill>
              <a:srgbClr val="EE3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Pijl: links/rechts 18">
            <a:extLst>
              <a:ext uri="{FF2B5EF4-FFF2-40B4-BE49-F238E27FC236}">
                <a16:creationId xmlns:a16="http://schemas.microsoft.com/office/drawing/2014/main" xmlns="" id="{47380726-3963-436B-93A6-FA4BAA3934D4}"/>
              </a:ext>
            </a:extLst>
          </p:cNvPr>
          <p:cNvSpPr/>
          <p:nvPr/>
        </p:nvSpPr>
        <p:spPr>
          <a:xfrm rot="3270626">
            <a:off x="2252797" y="3171549"/>
            <a:ext cx="533400" cy="193224"/>
          </a:xfrm>
          <a:prstGeom prst="leftRightArrow">
            <a:avLst/>
          </a:prstGeom>
          <a:solidFill>
            <a:srgbClr val="FFFF93"/>
          </a:solidFill>
          <a:ln w="3175">
            <a:solidFill>
              <a:srgbClr val="EE3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Pijl: links/rechts 19">
            <a:extLst>
              <a:ext uri="{FF2B5EF4-FFF2-40B4-BE49-F238E27FC236}">
                <a16:creationId xmlns:a16="http://schemas.microsoft.com/office/drawing/2014/main" xmlns="" id="{F20FB990-6799-483E-BF03-7A86148EC4A8}"/>
              </a:ext>
            </a:extLst>
          </p:cNvPr>
          <p:cNvSpPr/>
          <p:nvPr/>
        </p:nvSpPr>
        <p:spPr>
          <a:xfrm>
            <a:off x="4111580" y="3853799"/>
            <a:ext cx="533400" cy="193224"/>
          </a:xfrm>
          <a:prstGeom prst="leftRightArrow">
            <a:avLst/>
          </a:prstGeom>
          <a:solidFill>
            <a:srgbClr val="FFFF93"/>
          </a:solidFill>
          <a:ln w="3175">
            <a:solidFill>
              <a:srgbClr val="EE3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089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animBg="1"/>
      <p:bldP spid="5" grpId="0" animBg="1"/>
      <p:bldP spid="15" grpId="0" animBg="1"/>
      <p:bldP spid="17"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a:extLst>
              <a:ext uri="{FF2B5EF4-FFF2-40B4-BE49-F238E27FC236}">
                <a16:creationId xmlns:a16="http://schemas.microsoft.com/office/drawing/2014/main" xmlns="" id="{444F6EC4-78D0-4F48-8412-80CDE9B424CE}"/>
              </a:ext>
            </a:extLst>
          </p:cNvPr>
          <p:cNvSpPr>
            <a:spLocks noGrp="1"/>
          </p:cNvSpPr>
          <p:nvPr>
            <p:ph type="title"/>
          </p:nvPr>
        </p:nvSpPr>
        <p:spPr/>
        <p:txBody>
          <a:bodyPr/>
          <a:lstStyle/>
          <a:p>
            <a:r>
              <a:rPr lang="nl-NL" dirty="0"/>
              <a:t>Recap of Day 1</a:t>
            </a:r>
            <a:endParaRPr lang="bg-BG" dirty="0"/>
          </a:p>
        </p:txBody>
      </p:sp>
      <p:sp>
        <p:nvSpPr>
          <p:cNvPr id="12" name="Текстов контейнер 11">
            <a:extLst>
              <a:ext uri="{FF2B5EF4-FFF2-40B4-BE49-F238E27FC236}">
                <a16:creationId xmlns:a16="http://schemas.microsoft.com/office/drawing/2014/main" xmlns="" id="{5F90CC38-2812-4205-AD38-B3A6E1E6CCDF}"/>
              </a:ext>
            </a:extLst>
          </p:cNvPr>
          <p:cNvSpPr>
            <a:spLocks noGrp="1"/>
          </p:cNvSpPr>
          <p:nvPr>
            <p:ph type="body" sz="half" idx="2"/>
          </p:nvPr>
        </p:nvSpPr>
        <p:spPr/>
        <p:txBody>
          <a:bodyPr>
            <a:normAutofit/>
          </a:bodyPr>
          <a:lstStyle/>
          <a:p>
            <a:pPr marL="457200" indent="-457200">
              <a:buFont typeface="+mj-lt"/>
              <a:buAutoNum type="arabicPeriod"/>
            </a:pPr>
            <a:r>
              <a:rPr lang="en-GB" sz="2000" dirty="0" err="1" smtClean="0"/>
              <a:t>Introducere</a:t>
            </a:r>
            <a:r>
              <a:rPr lang="en-GB" sz="2000" dirty="0" smtClean="0"/>
              <a:t> </a:t>
            </a:r>
            <a:endParaRPr lang="en-GB" sz="2000" dirty="0"/>
          </a:p>
          <a:p>
            <a:pPr marL="457200" indent="-457200">
              <a:buFont typeface="+mj-lt"/>
              <a:buAutoNum type="arabicPeriod"/>
            </a:pPr>
            <a:r>
              <a:rPr lang="en-GB" sz="2000" dirty="0" err="1" smtClean="0"/>
              <a:t>Radicalizare</a:t>
            </a:r>
            <a:r>
              <a:rPr lang="en-GB" sz="2000" dirty="0" smtClean="0"/>
              <a:t> </a:t>
            </a:r>
            <a:endParaRPr lang="en-GB" sz="2000" dirty="0"/>
          </a:p>
          <a:p>
            <a:pPr marL="457200" indent="-457200">
              <a:buFont typeface="+mj-lt"/>
              <a:buAutoNum type="arabicPeriod"/>
            </a:pPr>
            <a:r>
              <a:rPr lang="en-GB" sz="2000" dirty="0"/>
              <a:t>Coaching </a:t>
            </a:r>
            <a:r>
              <a:rPr lang="ro-RO" sz="2000" dirty="0" smtClean="0"/>
              <a:t>și </a:t>
            </a:r>
            <a:r>
              <a:rPr lang="en-GB" sz="2000" dirty="0" smtClean="0"/>
              <a:t>parenting</a:t>
            </a:r>
            <a:endParaRPr lang="en-GB" sz="2000" dirty="0"/>
          </a:p>
          <a:p>
            <a:pPr marL="457200" indent="-457200">
              <a:buFont typeface="+mj-lt"/>
              <a:buAutoNum type="arabicPeriod"/>
            </a:pPr>
            <a:r>
              <a:rPr lang="ro-RO" sz="2000" dirty="0" smtClean="0"/>
              <a:t>Exerciții </a:t>
            </a:r>
            <a:endParaRPr lang="en-GB" sz="2000" dirty="0"/>
          </a:p>
          <a:p>
            <a:pPr marL="457200" indent="-457200">
              <a:buFont typeface="+mj-lt"/>
              <a:buAutoNum type="arabicPeriod"/>
            </a:pPr>
            <a:r>
              <a:rPr lang="ro-RO" sz="2000" dirty="0" smtClean="0"/>
              <a:t>Gândire critică</a:t>
            </a:r>
            <a:endParaRPr lang="en-GB" sz="2000" dirty="0"/>
          </a:p>
          <a:p>
            <a:pPr marL="457200" indent="-457200">
              <a:buFont typeface="+mj-lt"/>
              <a:buAutoNum type="arabicPeriod"/>
            </a:pPr>
            <a:r>
              <a:rPr lang="ro-RO" sz="2000" dirty="0" smtClean="0"/>
              <a:t>Exerciții</a:t>
            </a:r>
            <a:endParaRPr lang="en-GB" sz="2000" dirty="0"/>
          </a:p>
          <a:p>
            <a:pPr marL="457200" indent="-457200">
              <a:buFont typeface="+mj-lt"/>
              <a:buAutoNum type="arabicPeriod"/>
            </a:pPr>
            <a:r>
              <a:rPr lang="en-GB" sz="2000" dirty="0"/>
              <a:t>Feedback</a:t>
            </a:r>
          </a:p>
        </p:txBody>
      </p:sp>
      <p:sp>
        <p:nvSpPr>
          <p:cNvPr id="6" name="Tijdelijke aanduiding voor dianummer 5">
            <a:extLst>
              <a:ext uri="{FF2B5EF4-FFF2-40B4-BE49-F238E27FC236}">
                <a16:creationId xmlns:a16="http://schemas.microsoft.com/office/drawing/2014/main" xmlns="" id="{1E2ED86B-3F0B-4DB6-9398-466E10AF7E27}"/>
              </a:ext>
            </a:extLst>
          </p:cNvPr>
          <p:cNvSpPr>
            <a:spLocks noGrp="1"/>
          </p:cNvSpPr>
          <p:nvPr>
            <p:ph type="sldNum" sz="quarter" idx="12"/>
          </p:nvPr>
        </p:nvSpPr>
        <p:spPr/>
        <p:txBody>
          <a:bodyPr/>
          <a:lstStyle/>
          <a:p>
            <a:fld id="{CB318F78-A315-46C9-8B3F-2431B4397D31}" type="slidenum">
              <a:rPr lang="en-US" smtClean="0"/>
              <a:t>1</a:t>
            </a:fld>
            <a:endParaRPr lang="en-US" dirty="0"/>
          </a:p>
        </p:txBody>
      </p:sp>
      <p:graphicFrame>
        <p:nvGraphicFramePr>
          <p:cNvPr id="16" name="Диаграма 15">
            <a:extLst>
              <a:ext uri="{FF2B5EF4-FFF2-40B4-BE49-F238E27FC236}">
                <a16:creationId xmlns:a16="http://schemas.microsoft.com/office/drawing/2014/main" xmlns="" id="{6EFB9F9B-D300-49A4-BA93-80A2C4AA28AF}"/>
              </a:ext>
            </a:extLst>
          </p:cNvPr>
          <p:cNvGraphicFramePr/>
          <p:nvPr>
            <p:extLst>
              <p:ext uri="{D42A27DB-BD31-4B8C-83A1-F6EECF244321}">
                <p14:modId xmlns:p14="http://schemas.microsoft.com/office/powerpoint/2010/main" val="792045037"/>
              </p:ext>
            </p:extLst>
          </p:nvPr>
        </p:nvGraphicFramePr>
        <p:xfrm>
          <a:off x="2326534" y="870617"/>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Контейнер за съдържание 2">
            <a:extLst>
              <a:ext uri="{FF2B5EF4-FFF2-40B4-BE49-F238E27FC236}">
                <a16:creationId xmlns:a16="http://schemas.microsoft.com/office/drawing/2014/main" xmlns="" id="{E6ED115D-AC16-4092-946C-E076C3E3A839}"/>
              </a:ext>
            </a:extLst>
          </p:cNvPr>
          <p:cNvSpPr>
            <a:spLocks noGrp="1"/>
          </p:cNvSpPr>
          <p:nvPr>
            <p:ph idx="1"/>
          </p:nvPr>
        </p:nvSpPr>
        <p:spPr>
          <a:xfrm>
            <a:off x="3369090" y="2447857"/>
            <a:ext cx="5052824" cy="2174507"/>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fontScale="92500" lnSpcReduction="20000"/>
          </a:bodyPr>
          <a:lstStyle/>
          <a:p>
            <a:pPr marL="0" indent="0" algn="ctr">
              <a:lnSpc>
                <a:spcPct val="150000"/>
              </a:lnSpc>
              <a:buNone/>
            </a:pPr>
            <a:r>
              <a:rPr lang="en-GB" sz="1800" dirty="0"/>
              <a:t>“</a:t>
            </a:r>
            <a:r>
              <a:rPr lang="ro-RO" sz="1800" dirty="0"/>
              <a:t>un proces complex și gradual</a:t>
            </a:r>
            <a:r>
              <a:rPr lang="en-GB" sz="1800" dirty="0"/>
              <a:t/>
            </a:r>
            <a:br>
              <a:rPr lang="en-GB" sz="1800" dirty="0"/>
            </a:br>
            <a:r>
              <a:rPr lang="ro-RO" sz="1800" dirty="0"/>
              <a:t>prin care un individ sau un grup</a:t>
            </a:r>
            <a:r>
              <a:rPr lang="en-GB" sz="1800" dirty="0"/>
              <a:t/>
            </a:r>
            <a:br>
              <a:rPr lang="en-GB" sz="1800" dirty="0"/>
            </a:br>
            <a:r>
              <a:rPr lang="ro-RO" sz="1800" dirty="0"/>
              <a:t>ajunge să adere la o ideologie sau o convingere radicală care acceptă, utilizează sau îndeamnă la utilizarea violenței </a:t>
            </a:r>
            <a:r>
              <a:rPr lang="en-GB" sz="1800" dirty="0"/>
              <a:t>[ ] </a:t>
            </a:r>
            <a:br>
              <a:rPr lang="en-GB" sz="1800" dirty="0"/>
            </a:br>
            <a:r>
              <a:rPr lang="ro-RO" sz="1800" dirty="0"/>
              <a:t>pentru a atinge scopuri precise ideologice sau politice</a:t>
            </a:r>
            <a:r>
              <a:rPr lang="en-GB" sz="1800" dirty="0"/>
              <a:t>.”</a:t>
            </a:r>
            <a:endParaRPr lang="en-GB" sz="1800" dirty="0"/>
          </a:p>
        </p:txBody>
      </p:sp>
      <p:graphicFrame>
        <p:nvGraphicFramePr>
          <p:cNvPr id="19" name="Диаграма 18">
            <a:extLst>
              <a:ext uri="{FF2B5EF4-FFF2-40B4-BE49-F238E27FC236}">
                <a16:creationId xmlns:a16="http://schemas.microsoft.com/office/drawing/2014/main" xmlns="" id="{EBA120C1-3F76-4029-933E-E36ADEBE5D94}"/>
              </a:ext>
            </a:extLst>
          </p:cNvPr>
          <p:cNvGraphicFramePr/>
          <p:nvPr>
            <p:extLst>
              <p:ext uri="{D42A27DB-BD31-4B8C-83A1-F6EECF244321}">
                <p14:modId xmlns:p14="http://schemas.microsoft.com/office/powerpoint/2010/main" val="3832333587"/>
              </p:ext>
            </p:extLst>
          </p:nvPr>
        </p:nvGraphicFramePr>
        <p:xfrm>
          <a:off x="3721326" y="2581488"/>
          <a:ext cx="4508274" cy="3215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1" name="Съединител: извита линия 20">
            <a:extLst>
              <a:ext uri="{FF2B5EF4-FFF2-40B4-BE49-F238E27FC236}">
                <a16:creationId xmlns:a16="http://schemas.microsoft.com/office/drawing/2014/main" xmlns="" id="{5458400F-2C0E-4C3C-B612-F1256684B9C9}"/>
              </a:ext>
            </a:extLst>
          </p:cNvPr>
          <p:cNvCxnSpPr>
            <a:cxnSpLocks/>
            <a:endCxn id="19" idx="1"/>
          </p:cNvCxnSpPr>
          <p:nvPr/>
        </p:nvCxnSpPr>
        <p:spPr>
          <a:xfrm flipV="1">
            <a:off x="2460700" y="4189038"/>
            <a:ext cx="1260626" cy="30514"/>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25" name="Диаграма 24">
            <a:extLst>
              <a:ext uri="{FF2B5EF4-FFF2-40B4-BE49-F238E27FC236}">
                <a16:creationId xmlns:a16="http://schemas.microsoft.com/office/drawing/2014/main" xmlns="" id="{EF7A3147-8417-4A34-843A-6089931F45D1}"/>
              </a:ext>
            </a:extLst>
          </p:cNvPr>
          <p:cNvGraphicFramePr/>
          <p:nvPr>
            <p:extLst>
              <p:ext uri="{D42A27DB-BD31-4B8C-83A1-F6EECF244321}">
                <p14:modId xmlns:p14="http://schemas.microsoft.com/office/powerpoint/2010/main" val="838106922"/>
              </p:ext>
            </p:extLst>
          </p:nvPr>
        </p:nvGraphicFramePr>
        <p:xfrm>
          <a:off x="3721326" y="3311443"/>
          <a:ext cx="3687417" cy="171775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26" name="Съединител: извита линия 25">
            <a:extLst>
              <a:ext uri="{FF2B5EF4-FFF2-40B4-BE49-F238E27FC236}">
                <a16:creationId xmlns:a16="http://schemas.microsoft.com/office/drawing/2014/main" xmlns="" id="{23B30FC1-45DF-40B3-AA6C-FFF7205BE208}"/>
              </a:ext>
            </a:extLst>
          </p:cNvPr>
          <p:cNvCxnSpPr>
            <a:cxnSpLocks/>
            <a:endCxn id="25" idx="1"/>
          </p:cNvCxnSpPr>
          <p:nvPr/>
        </p:nvCxnSpPr>
        <p:spPr>
          <a:xfrm flipV="1">
            <a:off x="2460700" y="4170321"/>
            <a:ext cx="1260626" cy="805393"/>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13" name="Diagram 12">
            <a:extLst>
              <a:ext uri="{FF2B5EF4-FFF2-40B4-BE49-F238E27FC236}">
                <a16:creationId xmlns:a16="http://schemas.microsoft.com/office/drawing/2014/main" xmlns="" id="{6FA0BE44-8878-47B5-921B-15CD95E4DEF3}"/>
              </a:ext>
            </a:extLst>
          </p:cNvPr>
          <p:cNvGraphicFramePr/>
          <p:nvPr>
            <p:extLst>
              <p:ext uri="{D42A27DB-BD31-4B8C-83A1-F6EECF244321}">
                <p14:modId xmlns:p14="http://schemas.microsoft.com/office/powerpoint/2010/main" val="1074840620"/>
              </p:ext>
            </p:extLst>
          </p:nvPr>
        </p:nvGraphicFramePr>
        <p:xfrm>
          <a:off x="3599681" y="2581488"/>
          <a:ext cx="4267200" cy="297221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7638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6" grpId="1">
        <p:bldAsOne/>
      </p:bldGraphic>
      <p:bldP spid="18" grpId="0" animBg="1" autoUpdateAnimBg="0"/>
      <p:bldP spid="18" grpId="1" animBg="1"/>
      <p:bldGraphic spid="19" grpId="0">
        <p:bldAsOne/>
      </p:bldGraphic>
      <p:bldGraphic spid="19" grpId="1">
        <p:bldAsOne/>
      </p:bldGraphic>
      <p:bldGraphic spid="25" grpId="0">
        <p:bldAsOne/>
      </p:bldGraphic>
      <p:bldGraphic spid="25" grpId="1">
        <p:bldAsOne/>
      </p:bldGraphic>
      <p:bldGraphic spid="13" grpId="0">
        <p:bldAsOne/>
      </p:bldGraphic>
      <p:bldGraphic spid="13"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235A7C-472D-4A75-84D5-2BAF8E40DD22}"/>
              </a:ext>
            </a:extLst>
          </p:cNvPr>
          <p:cNvSpPr>
            <a:spLocks noGrp="1"/>
          </p:cNvSpPr>
          <p:nvPr>
            <p:ph type="title"/>
          </p:nvPr>
        </p:nvSpPr>
        <p:spPr/>
        <p:txBody>
          <a:bodyPr>
            <a:normAutofit/>
          </a:bodyPr>
          <a:lstStyle/>
          <a:p>
            <a:r>
              <a:rPr lang="en-GB" dirty="0" smtClean="0"/>
              <a:t>4.N</a:t>
            </a:r>
            <a:r>
              <a:rPr lang="ro-RO" dirty="0" smtClean="0"/>
              <a:t>arațiuni și identitate</a:t>
            </a:r>
            <a:r>
              <a:rPr lang="en-GB" dirty="0" smtClean="0"/>
              <a:t>– </a:t>
            </a:r>
            <a:r>
              <a:rPr lang="en-GB" dirty="0" err="1" smtClean="0"/>
              <a:t>exerci</a:t>
            </a:r>
            <a:r>
              <a:rPr lang="ro-RO" dirty="0" smtClean="0"/>
              <a:t>țiu</a:t>
            </a:r>
            <a:r>
              <a:rPr lang="en-GB" dirty="0" smtClean="0"/>
              <a:t> </a:t>
            </a:r>
            <a:endParaRPr lang="en-GB" dirty="0"/>
          </a:p>
        </p:txBody>
      </p:sp>
      <p:sp>
        <p:nvSpPr>
          <p:cNvPr id="6" name="Tijdelijke aanduiding voor dianummer 5">
            <a:extLst>
              <a:ext uri="{FF2B5EF4-FFF2-40B4-BE49-F238E27FC236}">
                <a16:creationId xmlns:a16="http://schemas.microsoft.com/office/drawing/2014/main" xmlns="" id="{1BA6AD5B-AF66-49DC-BF7F-74BE535E7F91}"/>
              </a:ext>
            </a:extLst>
          </p:cNvPr>
          <p:cNvSpPr>
            <a:spLocks noGrp="1"/>
          </p:cNvSpPr>
          <p:nvPr>
            <p:ph type="sldNum" sz="quarter" idx="12"/>
          </p:nvPr>
        </p:nvSpPr>
        <p:spPr/>
        <p:txBody>
          <a:bodyPr/>
          <a:lstStyle/>
          <a:p>
            <a:r>
              <a:rPr lang="en-US" dirty="0">
                <a:solidFill>
                  <a:prstClr val="white"/>
                </a:solidFill>
                <a:latin typeface="Calibri"/>
              </a:rPr>
              <a:t>Source: Ted.com                                 </a:t>
            </a:r>
            <a:fld id="{CB318F78-A315-46C9-8B3F-2431B4397D31}" type="slidenum">
              <a:rPr lang="en-US" smtClean="0">
                <a:solidFill>
                  <a:prstClr val="white"/>
                </a:solidFill>
                <a:latin typeface="Calibri"/>
              </a:rPr>
              <a:pPr/>
              <a:t>19</a:t>
            </a:fld>
            <a:endParaRPr lang="en-US" dirty="0">
              <a:solidFill>
                <a:prstClr val="white"/>
              </a:solidFill>
              <a:latin typeface="Calibri"/>
            </a:endParaRPr>
          </a:p>
        </p:txBody>
      </p:sp>
      <p:pic>
        <p:nvPicPr>
          <p:cNvPr id="1026" name="Picture 2" descr="Chimamanda Ngozi Adichie: The danger of a single story ...">
            <a:hlinkClick r:id="rId3"/>
            <a:extLst>
              <a:ext uri="{FF2B5EF4-FFF2-40B4-BE49-F238E27FC236}">
                <a16:creationId xmlns:a16="http://schemas.microsoft.com/office/drawing/2014/main" xmlns="" id="{FD3B200C-8A87-4EB0-A396-E448526D6F5B}"/>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534395" y="2571752"/>
            <a:ext cx="3533056" cy="198734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xmlns="" id="{0D370F2A-2F15-48BD-8AE1-8D684330D2B9}"/>
              </a:ext>
            </a:extLst>
          </p:cNvPr>
          <p:cNvSpPr txBox="1"/>
          <p:nvPr/>
        </p:nvSpPr>
        <p:spPr>
          <a:xfrm>
            <a:off x="6705600" y="3565424"/>
            <a:ext cx="1361851" cy="523220"/>
          </a:xfrm>
          <a:prstGeom prst="rect">
            <a:avLst/>
          </a:prstGeom>
          <a:noFill/>
        </p:spPr>
        <p:txBody>
          <a:bodyPr wrap="square" rtlCol="0">
            <a:spAutoFit/>
          </a:bodyPr>
          <a:lstStyle/>
          <a:p>
            <a:r>
              <a:rPr lang="en-GB" sz="1400" dirty="0">
                <a:solidFill>
                  <a:schemeClr val="accent5">
                    <a:lumMod val="50000"/>
                  </a:schemeClr>
                </a:solidFill>
              </a:rPr>
              <a:t>Chimamanda Adichie</a:t>
            </a:r>
          </a:p>
        </p:txBody>
      </p:sp>
      <p:sp>
        <p:nvSpPr>
          <p:cNvPr id="3" name="Tekstvak 2">
            <a:extLst>
              <a:ext uri="{FF2B5EF4-FFF2-40B4-BE49-F238E27FC236}">
                <a16:creationId xmlns:a16="http://schemas.microsoft.com/office/drawing/2014/main" xmlns="" id="{1F4E8274-AFD2-49D0-A660-E1A43D95ECB6}"/>
              </a:ext>
            </a:extLst>
          </p:cNvPr>
          <p:cNvSpPr txBox="1"/>
          <p:nvPr/>
        </p:nvSpPr>
        <p:spPr>
          <a:xfrm>
            <a:off x="685800" y="2501992"/>
            <a:ext cx="4000995" cy="2585323"/>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ro-RO" dirty="0" smtClean="0">
                <a:solidFill>
                  <a:schemeClr val="accent4">
                    <a:lumMod val="50000"/>
                  </a:schemeClr>
                </a:solidFill>
              </a:rPr>
              <a:t>Cum este identitatea influențată de narațiuni</a:t>
            </a:r>
            <a:r>
              <a:rPr lang="en-GB" dirty="0" smtClean="0">
                <a:solidFill>
                  <a:schemeClr val="accent4">
                    <a:lumMod val="50000"/>
                  </a:schemeClr>
                </a:solidFill>
              </a:rPr>
              <a:t>?</a:t>
            </a:r>
            <a:endParaRPr lang="en-GB" dirty="0">
              <a:solidFill>
                <a:schemeClr val="accent4">
                  <a:lumMod val="50000"/>
                </a:schemeClr>
              </a:solidFill>
            </a:endParaRPr>
          </a:p>
          <a:p>
            <a:pPr marL="214313" indent="-214313">
              <a:lnSpc>
                <a:spcPct val="150000"/>
              </a:lnSpc>
              <a:buFont typeface="Arial" panose="020B0604020202020204" pitchFamily="34" charset="0"/>
              <a:buChar char="•"/>
            </a:pPr>
            <a:r>
              <a:rPr lang="ro-RO" dirty="0" smtClean="0">
                <a:solidFill>
                  <a:schemeClr val="accent4">
                    <a:lumMod val="50000"/>
                  </a:schemeClr>
                </a:solidFill>
              </a:rPr>
              <a:t>Gândiți-vă la exemple de povești negative în relație cu radicalizarea </a:t>
            </a:r>
            <a:endParaRPr lang="en-GB" dirty="0">
              <a:solidFill>
                <a:schemeClr val="accent4">
                  <a:lumMod val="50000"/>
                </a:schemeClr>
              </a:solidFill>
            </a:endParaRPr>
          </a:p>
          <a:p>
            <a:pPr marL="214313" indent="-214313">
              <a:lnSpc>
                <a:spcPct val="150000"/>
              </a:lnSpc>
              <a:buFont typeface="Arial" panose="020B0604020202020204" pitchFamily="34" charset="0"/>
              <a:buChar char="•"/>
            </a:pPr>
            <a:r>
              <a:rPr lang="ro-RO" dirty="0" smtClean="0">
                <a:solidFill>
                  <a:schemeClr val="accent4">
                    <a:lumMod val="50000"/>
                  </a:schemeClr>
                </a:solidFill>
              </a:rPr>
              <a:t>Cum putem folosi poveștile în mod pozitiv</a:t>
            </a:r>
            <a:r>
              <a:rPr lang="en-GB" dirty="0" smtClean="0">
                <a:solidFill>
                  <a:schemeClr val="accent4">
                    <a:lumMod val="50000"/>
                  </a:schemeClr>
                </a:solidFill>
              </a:rPr>
              <a:t>?</a:t>
            </a:r>
            <a:endParaRPr lang="en-GB" dirty="0"/>
          </a:p>
        </p:txBody>
      </p:sp>
    </p:spTree>
    <p:extLst>
      <p:ext uri="{BB962C8B-B14F-4D97-AF65-F5344CB8AC3E}">
        <p14:creationId xmlns:p14="http://schemas.microsoft.com/office/powerpoint/2010/main" val="79417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240DFEC-90E0-43F0-AB12-CABCECA5C3EA}"/>
              </a:ext>
            </a:extLst>
          </p:cNvPr>
          <p:cNvSpPr>
            <a:spLocks noGrp="1"/>
          </p:cNvSpPr>
          <p:nvPr>
            <p:ph type="title"/>
          </p:nvPr>
        </p:nvSpPr>
        <p:spPr>
          <a:xfrm>
            <a:off x="823244" y="1399918"/>
            <a:ext cx="7772400" cy="685800"/>
          </a:xfrm>
        </p:spPr>
        <p:txBody>
          <a:bodyPr/>
          <a:lstStyle/>
          <a:p>
            <a:r>
              <a:rPr lang="en-GB" dirty="0" smtClean="0"/>
              <a:t>4.N</a:t>
            </a:r>
            <a:r>
              <a:rPr lang="ro-RO" dirty="0"/>
              <a:t>arațiuni și identitate</a:t>
            </a:r>
            <a:r>
              <a:rPr lang="en-GB" dirty="0"/>
              <a:t>– </a:t>
            </a:r>
            <a:r>
              <a:rPr lang="en-GB" dirty="0" err="1"/>
              <a:t>exerci</a:t>
            </a:r>
            <a:r>
              <a:rPr lang="ro-RO" dirty="0"/>
              <a:t>țiu</a:t>
            </a:r>
            <a:r>
              <a:rPr lang="en-GB" dirty="0"/>
              <a:t> </a:t>
            </a:r>
          </a:p>
        </p:txBody>
      </p:sp>
      <p:sp>
        <p:nvSpPr>
          <p:cNvPr id="36" name="Google Shape;18;p1">
            <a:extLst>
              <a:ext uri="{FF2B5EF4-FFF2-40B4-BE49-F238E27FC236}">
                <a16:creationId xmlns:a16="http://schemas.microsoft.com/office/drawing/2014/main" xmlns="" id="{9E793AD5-55EC-4900-AC69-8DC246358E32}"/>
              </a:ext>
            </a:extLst>
          </p:cNvPr>
          <p:cNvSpPr txBox="1"/>
          <p:nvPr/>
        </p:nvSpPr>
        <p:spPr>
          <a:xfrm>
            <a:off x="1776819" y="409695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xmlns="" id="{8C5A9052-500F-4997-97FB-753CC688D4D8}"/>
              </a:ext>
            </a:extLst>
          </p:cNvPr>
          <p:cNvSpPr/>
          <p:nvPr/>
        </p:nvSpPr>
        <p:spPr>
          <a:xfrm rot="3660516">
            <a:off x="6267354" y="355082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xmlns="" id="{22A198AE-184D-4A23-9786-664E4391D777}"/>
              </a:ext>
            </a:extLst>
          </p:cNvPr>
          <p:cNvSpPr/>
          <p:nvPr/>
        </p:nvSpPr>
        <p:spPr>
          <a:xfrm rot="6244949">
            <a:off x="5651262" y="400393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xmlns="" id="{FA613C28-E942-4449-8586-D1E62627BC1C}"/>
              </a:ext>
            </a:extLst>
          </p:cNvPr>
          <p:cNvSpPr/>
          <p:nvPr/>
        </p:nvSpPr>
        <p:spPr>
          <a:xfrm>
            <a:off x="6401411" y="2639439"/>
            <a:ext cx="1912911" cy="1157072"/>
          </a:xfrm>
          <a:prstGeom prst="ellipse">
            <a:avLst/>
          </a:prstGeom>
          <a:gradFill>
            <a:gsLst>
              <a:gs pos="0">
                <a:srgbClr val="8016EF"/>
              </a:gs>
              <a:gs pos="52281">
                <a:srgbClr val="6761F7"/>
              </a:gs>
              <a:gs pos="100000">
                <a:srgbClr val="4FACFE"/>
              </a:gs>
            </a:gsLst>
            <a:lin ang="10800000"/>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xmlns="" id="{84C73546-8D43-4DF7-B130-B0CF9D86E82E}"/>
              </a:ext>
            </a:extLst>
          </p:cNvPr>
          <p:cNvSpPr/>
          <p:nvPr/>
        </p:nvSpPr>
        <p:spPr>
          <a:xfrm>
            <a:off x="6272533" y="2726383"/>
            <a:ext cx="1959927"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defRPr>
                <a:solidFill>
                  <a:srgbClr val="FFFFFF"/>
                </a:solidFill>
                <a:latin typeface="Avenir Roman"/>
                <a:ea typeface="Avenir Roman"/>
                <a:cs typeface="Avenir Roman"/>
                <a:sym typeface="Avenir Roman"/>
              </a:defRPr>
            </a:pPr>
            <a:r>
              <a:rPr lang="ro-RO" dirty="0" smtClean="0">
                <a:solidFill>
                  <a:srgbClr val="002060"/>
                </a:solidFill>
              </a:rPr>
              <a:t>Recomandări </a:t>
            </a:r>
            <a:endParaRPr dirty="0">
              <a:solidFill>
                <a:srgbClr val="002060"/>
              </a:solidFill>
            </a:endParaRPr>
          </a:p>
        </p:txBody>
      </p:sp>
      <p:sp>
        <p:nvSpPr>
          <p:cNvPr id="59" name="Google Shape;32;p1">
            <a:extLst>
              <a:ext uri="{FF2B5EF4-FFF2-40B4-BE49-F238E27FC236}">
                <a16:creationId xmlns:a16="http://schemas.microsoft.com/office/drawing/2014/main" xmlns="" id="{623C7793-4BD9-4096-8200-1A51BC65BA52}"/>
              </a:ext>
            </a:extLst>
          </p:cNvPr>
          <p:cNvSpPr/>
          <p:nvPr/>
        </p:nvSpPr>
        <p:spPr>
          <a:xfrm rot="18009338" flipH="1">
            <a:off x="4328506" y="405462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xmlns="" id="{F2A9DFF1-DC6E-4029-8D1B-AE845A16D622}"/>
              </a:ext>
            </a:extLst>
          </p:cNvPr>
          <p:cNvSpPr/>
          <p:nvPr/>
        </p:nvSpPr>
        <p:spPr>
          <a:xfrm rot="16866473" flipH="1">
            <a:off x="2417849" y="345485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xmlns="" id="{C665DEE4-1B6A-4A90-A9EB-1863349A43FB}"/>
              </a:ext>
            </a:extLst>
          </p:cNvPr>
          <p:cNvSpPr/>
          <p:nvPr/>
        </p:nvSpPr>
        <p:spPr>
          <a:xfrm flipH="1">
            <a:off x="829677" y="2595245"/>
            <a:ext cx="1994595" cy="1157072"/>
          </a:xfrm>
          <a:prstGeom prst="ellipse">
            <a:avLst/>
          </a:prstGeom>
          <a:gradFill>
            <a:gsLst>
              <a:gs pos="0">
                <a:srgbClr val="FF3847"/>
              </a:gs>
              <a:gs pos="22847">
                <a:srgbClr val="FF3847"/>
              </a:gs>
              <a:gs pos="63343">
                <a:srgbClr val="FF7D25"/>
              </a:gs>
              <a:gs pos="100000">
                <a:srgbClr val="FFC203"/>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xmlns="" id="{6D23BD2E-595B-4256-B6FD-CC2AB343292F}"/>
              </a:ext>
            </a:extLst>
          </p:cNvPr>
          <p:cNvSpPr/>
          <p:nvPr/>
        </p:nvSpPr>
        <p:spPr>
          <a:xfrm flipH="1">
            <a:off x="946200" y="271345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rgbClr val="002060"/>
                </a:solidFill>
              </a:rPr>
              <a:t>o</a:t>
            </a:r>
            <a:r>
              <a:rPr lang="nl-NL" dirty="0" smtClean="0">
                <a:solidFill>
                  <a:srgbClr val="002060"/>
                </a:solidFill>
              </a:rPr>
              <a:t>bjectiv</a:t>
            </a:r>
            <a:endParaRPr dirty="0">
              <a:solidFill>
                <a:srgbClr val="002060"/>
              </a:solidFill>
            </a:endParaRPr>
          </a:p>
        </p:txBody>
      </p:sp>
      <p:sp>
        <p:nvSpPr>
          <p:cNvPr id="64" name="Google Shape;37;p1">
            <a:extLst>
              <a:ext uri="{FF2B5EF4-FFF2-40B4-BE49-F238E27FC236}">
                <a16:creationId xmlns:a16="http://schemas.microsoft.com/office/drawing/2014/main" xmlns="" id="{1F118D97-F3CB-4512-909B-E3E81BA91DF7}"/>
              </a:ext>
            </a:extLst>
          </p:cNvPr>
          <p:cNvSpPr/>
          <p:nvPr/>
        </p:nvSpPr>
        <p:spPr>
          <a:xfrm flipH="1">
            <a:off x="2364989" y="3720016"/>
            <a:ext cx="1994598" cy="1157072"/>
          </a:xfrm>
          <a:prstGeom prst="ellipse">
            <a:avLst/>
          </a:prstGeom>
          <a:gradFill>
            <a:gsLst>
              <a:gs pos="0">
                <a:srgbClr val="FF0040"/>
              </a:gs>
              <a:gs pos="2372">
                <a:srgbClr val="FF0040"/>
              </a:gs>
              <a:gs pos="37053">
                <a:srgbClr val="FF0071"/>
              </a:gs>
              <a:gs pos="99150">
                <a:srgbClr val="FF00A2"/>
              </a:gs>
              <a:gs pos="100000">
                <a:srgbClr val="FF00A2"/>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xmlns="" id="{C8241456-DBDF-4583-84F6-2AECF238C433}"/>
              </a:ext>
            </a:extLst>
          </p:cNvPr>
          <p:cNvSpPr/>
          <p:nvPr/>
        </p:nvSpPr>
        <p:spPr>
          <a:xfrm flipH="1">
            <a:off x="2507463" y="381141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rgbClr val="002060"/>
                </a:solidFill>
              </a:rPr>
              <a:t>Public țintă</a:t>
            </a:r>
            <a:endParaRPr dirty="0">
              <a:solidFill>
                <a:srgbClr val="002060"/>
              </a:solidFill>
            </a:endParaRPr>
          </a:p>
        </p:txBody>
      </p:sp>
      <p:sp>
        <p:nvSpPr>
          <p:cNvPr id="67" name="Google Shape;40;p1">
            <a:extLst>
              <a:ext uri="{FF2B5EF4-FFF2-40B4-BE49-F238E27FC236}">
                <a16:creationId xmlns:a16="http://schemas.microsoft.com/office/drawing/2014/main" xmlns="" id="{222B9482-6A6D-4BBF-B112-62D5A387865F}"/>
              </a:ext>
            </a:extLst>
          </p:cNvPr>
          <p:cNvSpPr/>
          <p:nvPr/>
        </p:nvSpPr>
        <p:spPr>
          <a:xfrm flipH="1">
            <a:off x="4585503" y="3771696"/>
            <a:ext cx="1994594" cy="1157072"/>
          </a:xfrm>
          <a:prstGeom prst="ellipse">
            <a:avLst/>
          </a:prstGeom>
          <a:gradFill>
            <a:gsLst>
              <a:gs pos="924">
                <a:srgbClr val="C3EA03"/>
              </a:gs>
              <a:gs pos="53178">
                <a:srgbClr val="67CE02"/>
              </a:gs>
              <a:gs pos="100000">
                <a:srgbClr val="0CB100"/>
              </a:gs>
            </a:gsLst>
          </a:gra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xmlns="" id="{0C82CC1A-2347-4F43-BBA5-C2F2FE152CE8}"/>
              </a:ext>
            </a:extLst>
          </p:cNvPr>
          <p:cNvSpPr/>
          <p:nvPr/>
        </p:nvSpPr>
        <p:spPr>
          <a:xfrm flipH="1">
            <a:off x="4724573" y="387313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rgbClr val="002060"/>
                </a:solidFill>
              </a:rPr>
              <a:t>Durată </a:t>
            </a:r>
            <a:endParaRPr dirty="0">
              <a:solidFill>
                <a:srgbClr val="002060"/>
              </a:solidFill>
            </a:endParaRPr>
          </a:p>
        </p:txBody>
      </p:sp>
      <p:sp>
        <p:nvSpPr>
          <p:cNvPr id="87" name="Tekstvak 86">
            <a:extLst>
              <a:ext uri="{FF2B5EF4-FFF2-40B4-BE49-F238E27FC236}">
                <a16:creationId xmlns:a16="http://schemas.microsoft.com/office/drawing/2014/main" xmlns="" id="{3EDA245C-3957-4B62-955D-975E251AC84F}"/>
              </a:ext>
            </a:extLst>
          </p:cNvPr>
          <p:cNvSpPr txBox="1"/>
          <p:nvPr/>
        </p:nvSpPr>
        <p:spPr>
          <a:xfrm>
            <a:off x="2837864" y="2563284"/>
            <a:ext cx="3495278" cy="49212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lang="ro-RO" sz="24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Identifcarea problemei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284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fade">
                                      <p:cBhvr>
                                        <p:cTn id="7" dur="600"/>
                                        <p:tgtEl>
                                          <p:spTgt spid="61"/>
                                        </p:tgtEl>
                                      </p:cBhvr>
                                    </p:animEffect>
                                  </p:childTnLst>
                                </p:cTn>
                              </p:par>
                            </p:childTnLst>
                          </p:cTn>
                        </p:par>
                        <p:par>
                          <p:cTn id="8" fill="hold">
                            <p:stCondLst>
                              <p:cond delay="600"/>
                            </p:stCondLst>
                            <p:childTnLst>
                              <p:par>
                                <p:cTn id="9" presetID="10" presetClass="entr" fill="hold" grpId="0" nodeType="afterEffect">
                                  <p:stCondLst>
                                    <p:cond delay="0"/>
                                  </p:stCondLst>
                                  <p:iterate>
                                    <p:tmAbs val="0"/>
                                  </p:iterate>
                                  <p:childTnLst>
                                    <p:set>
                                      <p:cBhvr>
                                        <p:cTn id="10" fill="hold"/>
                                        <p:tgtEl>
                                          <p:spTgt spid="62"/>
                                        </p:tgtEl>
                                        <p:attrNameLst>
                                          <p:attrName>style.visibility</p:attrName>
                                        </p:attrNameLst>
                                      </p:cBhvr>
                                      <p:to>
                                        <p:strVal val="visible"/>
                                      </p:to>
                                    </p:set>
                                    <p:animEffect transition="in" filter="fade">
                                      <p:cBhvr>
                                        <p:cTn id="11" dur="600"/>
                                        <p:tgtEl>
                                          <p:spTgt spid="62"/>
                                        </p:tgtEl>
                                      </p:cBhvr>
                                    </p:animEffect>
                                  </p:childTnLst>
                                </p:cTn>
                              </p:par>
                            </p:childTnLst>
                          </p:cTn>
                        </p:par>
                        <p:par>
                          <p:cTn id="12" fill="hold">
                            <p:stCondLst>
                              <p:cond delay="1200"/>
                            </p:stCondLst>
                            <p:childTnLst>
                              <p:par>
                                <p:cTn id="13" presetID="10" presetClass="entr" fill="hold" grpId="0" nodeType="afterEffect">
                                  <p:stCondLst>
                                    <p:cond delay="0"/>
                                  </p:stCondLst>
                                  <p:iterate>
                                    <p:tmAbs val="0"/>
                                  </p:iterate>
                                  <p:childTnLst>
                                    <p:set>
                                      <p:cBhvr>
                                        <p:cTn id="14" fill="hold"/>
                                        <p:tgtEl>
                                          <p:spTgt spid="36"/>
                                        </p:tgtEl>
                                        <p:attrNameLst>
                                          <p:attrName>style.visibility</p:attrName>
                                        </p:attrNameLst>
                                      </p:cBhvr>
                                      <p:to>
                                        <p:strVal val="visible"/>
                                      </p:to>
                                    </p:set>
                                    <p:animEffect transition="in" filter="fade">
                                      <p:cBhvr>
                                        <p:cTn id="15" dur="6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60"/>
                                        </p:tgtEl>
                                        <p:attrNameLst>
                                          <p:attrName>style.visibility</p:attrName>
                                        </p:attrNameLst>
                                      </p:cBhvr>
                                      <p:to>
                                        <p:strVal val="visible"/>
                                      </p:to>
                                    </p:set>
                                    <p:animEffect transition="in" filter="fade">
                                      <p:cBhvr>
                                        <p:cTn id="20" dur="600"/>
                                        <p:tgtEl>
                                          <p:spTgt spid="60"/>
                                        </p:tgtEl>
                                      </p:cBhvr>
                                    </p:animEffect>
                                  </p:childTnLst>
                                </p:cTn>
                              </p:par>
                            </p:childTnLst>
                          </p:cTn>
                        </p:par>
                        <p:par>
                          <p:cTn id="21" fill="hold">
                            <p:stCondLst>
                              <p:cond delay="600"/>
                            </p:stCondLst>
                            <p:childTnLst>
                              <p:par>
                                <p:cTn id="22" presetID="10" presetClass="entr" fill="hold" grpId="0" nodeType="afterEffect">
                                  <p:stCondLst>
                                    <p:cond delay="0"/>
                                  </p:stCondLst>
                                  <p:iterate>
                                    <p:tmAbs val="0"/>
                                  </p:iterate>
                                  <p:childTnLst>
                                    <p:set>
                                      <p:cBhvr>
                                        <p:cTn id="23" fill="hold"/>
                                        <p:tgtEl>
                                          <p:spTgt spid="64"/>
                                        </p:tgtEl>
                                        <p:attrNameLst>
                                          <p:attrName>style.visibility</p:attrName>
                                        </p:attrNameLst>
                                      </p:cBhvr>
                                      <p:to>
                                        <p:strVal val="visible"/>
                                      </p:to>
                                    </p:set>
                                    <p:animEffect transition="in" filter="fade">
                                      <p:cBhvr>
                                        <p:cTn id="24" dur="600"/>
                                        <p:tgtEl>
                                          <p:spTgt spid="64"/>
                                        </p:tgtEl>
                                      </p:cBhvr>
                                    </p:animEffect>
                                  </p:childTnLst>
                                </p:cTn>
                              </p:par>
                            </p:childTnLst>
                          </p:cTn>
                        </p:par>
                        <p:par>
                          <p:cTn id="25" fill="hold">
                            <p:stCondLst>
                              <p:cond delay="1200"/>
                            </p:stCondLst>
                            <p:childTnLst>
                              <p:par>
                                <p:cTn id="26" presetID="10" presetClass="entr" fill="hold" grpId="0" nodeType="afterEffect">
                                  <p:stCondLst>
                                    <p:cond delay="0"/>
                                  </p:stCondLst>
                                  <p:iterate>
                                    <p:tmAbs val="0"/>
                                  </p:iterate>
                                  <p:childTnLst>
                                    <p:set>
                                      <p:cBhvr>
                                        <p:cTn id="27" fill="hold"/>
                                        <p:tgtEl>
                                          <p:spTgt spid="65"/>
                                        </p:tgtEl>
                                        <p:attrNameLst>
                                          <p:attrName>style.visibility</p:attrName>
                                        </p:attrNameLst>
                                      </p:cBhvr>
                                      <p:to>
                                        <p:strVal val="visible"/>
                                      </p:to>
                                    </p:set>
                                    <p:animEffect transition="in" filter="fade">
                                      <p:cBhvr>
                                        <p:cTn id="28" dur="6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iterate>
                                    <p:tmAbs val="0"/>
                                  </p:iterate>
                                  <p:childTnLst>
                                    <p:set>
                                      <p:cBhvr>
                                        <p:cTn id="32" fill="hold"/>
                                        <p:tgtEl>
                                          <p:spTgt spid="59"/>
                                        </p:tgtEl>
                                        <p:attrNameLst>
                                          <p:attrName>style.visibility</p:attrName>
                                        </p:attrNameLst>
                                      </p:cBhvr>
                                      <p:to>
                                        <p:strVal val="visible"/>
                                      </p:to>
                                    </p:set>
                                    <p:animEffect transition="in" filter="fade">
                                      <p:cBhvr>
                                        <p:cTn id="33" dur="600"/>
                                        <p:tgtEl>
                                          <p:spTgt spid="59"/>
                                        </p:tgtEl>
                                      </p:cBhvr>
                                    </p:animEffect>
                                  </p:childTnLst>
                                </p:cTn>
                              </p:par>
                            </p:childTnLst>
                          </p:cTn>
                        </p:par>
                        <p:par>
                          <p:cTn id="34" fill="hold">
                            <p:stCondLst>
                              <p:cond delay="600"/>
                            </p:stCondLst>
                            <p:childTnLst>
                              <p:par>
                                <p:cTn id="35" presetID="10" presetClass="entr" fill="hold" grpId="0" nodeType="afterEffect">
                                  <p:stCondLst>
                                    <p:cond delay="0"/>
                                  </p:stCondLst>
                                  <p:iterate>
                                    <p:tmAbs val="0"/>
                                  </p:iterate>
                                  <p:childTnLst>
                                    <p:set>
                                      <p:cBhvr>
                                        <p:cTn id="36" fill="hold"/>
                                        <p:tgtEl>
                                          <p:spTgt spid="67"/>
                                        </p:tgtEl>
                                        <p:attrNameLst>
                                          <p:attrName>style.visibility</p:attrName>
                                        </p:attrNameLst>
                                      </p:cBhvr>
                                      <p:to>
                                        <p:strVal val="visible"/>
                                      </p:to>
                                    </p:set>
                                    <p:animEffect transition="in" filter="fade">
                                      <p:cBhvr>
                                        <p:cTn id="37" dur="600"/>
                                        <p:tgtEl>
                                          <p:spTgt spid="67"/>
                                        </p:tgtEl>
                                      </p:cBhvr>
                                    </p:animEffect>
                                  </p:childTnLst>
                                </p:cTn>
                              </p:par>
                            </p:childTnLst>
                          </p:cTn>
                        </p:par>
                        <p:par>
                          <p:cTn id="38" fill="hold">
                            <p:stCondLst>
                              <p:cond delay="1200"/>
                            </p:stCondLst>
                            <p:childTnLst>
                              <p:par>
                                <p:cTn id="39" presetID="10" presetClass="entr" fill="hold" grpId="0" nodeType="afterEffect">
                                  <p:stCondLst>
                                    <p:cond delay="0"/>
                                  </p:stCondLst>
                                  <p:iterate>
                                    <p:tmAbs val="0"/>
                                  </p:iterate>
                                  <p:childTnLst>
                                    <p:set>
                                      <p:cBhvr>
                                        <p:cTn id="40" fill="hold"/>
                                        <p:tgtEl>
                                          <p:spTgt spid="68"/>
                                        </p:tgtEl>
                                        <p:attrNameLst>
                                          <p:attrName>style.visibility</p:attrName>
                                        </p:attrNameLst>
                                      </p:cBhvr>
                                      <p:to>
                                        <p:strVal val="visible"/>
                                      </p:to>
                                    </p:set>
                                    <p:animEffect transition="in" filter="fade">
                                      <p:cBhvr>
                                        <p:cTn id="41" dur="6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grpId="0" nodeType="clickEffect">
                                  <p:stCondLst>
                                    <p:cond delay="0"/>
                                  </p:stCondLst>
                                  <p:iterate>
                                    <p:tmAbs val="0"/>
                                  </p:iterate>
                                  <p:childTnLst>
                                    <p:set>
                                      <p:cBhvr>
                                        <p:cTn id="45" fill="hold"/>
                                        <p:tgtEl>
                                          <p:spTgt spid="53"/>
                                        </p:tgtEl>
                                        <p:attrNameLst>
                                          <p:attrName>style.visibility</p:attrName>
                                        </p:attrNameLst>
                                      </p:cBhvr>
                                      <p:to>
                                        <p:strVal val="visible"/>
                                      </p:to>
                                    </p:set>
                                    <p:animEffect transition="in" filter="fade">
                                      <p:cBhvr>
                                        <p:cTn id="46" dur="600"/>
                                        <p:tgtEl>
                                          <p:spTgt spid="53"/>
                                        </p:tgtEl>
                                      </p:cBhvr>
                                    </p:animEffect>
                                  </p:childTnLst>
                                </p:cTn>
                              </p:par>
                            </p:childTnLst>
                          </p:cTn>
                        </p:par>
                        <p:par>
                          <p:cTn id="47" fill="hold">
                            <p:stCondLst>
                              <p:cond delay="600"/>
                            </p:stCondLst>
                            <p:childTnLst>
                              <p:par>
                                <p:cTn id="48" presetID="10" presetClass="entr" fill="hold" grpId="0" nodeType="afterEffect">
                                  <p:stCondLst>
                                    <p:cond delay="0"/>
                                  </p:stCondLst>
                                  <p:iterate>
                                    <p:tmAbs val="0"/>
                                  </p:iterate>
                                  <p:childTnLst>
                                    <p:set>
                                      <p:cBhvr>
                                        <p:cTn id="49" fill="hold"/>
                                        <p:tgtEl>
                                          <p:spTgt spid="52"/>
                                        </p:tgtEl>
                                        <p:attrNameLst>
                                          <p:attrName>style.visibility</p:attrName>
                                        </p:attrNameLst>
                                      </p:cBhvr>
                                      <p:to>
                                        <p:strVal val="visible"/>
                                      </p:to>
                                    </p:set>
                                    <p:animEffect transition="in" filter="fade">
                                      <p:cBhvr>
                                        <p:cTn id="50" dur="600"/>
                                        <p:tgtEl>
                                          <p:spTgt spid="52"/>
                                        </p:tgtEl>
                                      </p:cBhvr>
                                    </p:animEffect>
                                  </p:childTnLst>
                                </p:cTn>
                              </p:par>
                            </p:childTnLst>
                          </p:cTn>
                        </p:par>
                        <p:par>
                          <p:cTn id="51" fill="hold">
                            <p:stCondLst>
                              <p:cond delay="1200"/>
                            </p:stCondLst>
                            <p:childTnLst>
                              <p:par>
                                <p:cTn id="52" presetID="10" presetClass="entr" fill="hold" grpId="0" nodeType="afterEffect">
                                  <p:stCondLst>
                                    <p:cond delay="0"/>
                                  </p:stCondLst>
                                  <p:iterate>
                                    <p:tmAbs val="0"/>
                                  </p:iterate>
                                  <p:childTnLst>
                                    <p:set>
                                      <p:cBhvr>
                                        <p:cTn id="53" fill="hold"/>
                                        <p:tgtEl>
                                          <p:spTgt spid="55"/>
                                        </p:tgtEl>
                                        <p:attrNameLst>
                                          <p:attrName>style.visibility</p:attrName>
                                        </p:attrNameLst>
                                      </p:cBhvr>
                                      <p:to>
                                        <p:strVal val="visible"/>
                                      </p:to>
                                    </p:set>
                                    <p:animEffect transition="in" filter="fade">
                                      <p:cBhvr>
                                        <p:cTn id="54" dur="600"/>
                                        <p:tgtEl>
                                          <p:spTgt spid="55"/>
                                        </p:tgtEl>
                                      </p:cBhvr>
                                    </p:animEffect>
                                  </p:childTnLst>
                                </p:cTn>
                              </p:par>
                            </p:childTnLst>
                          </p:cTn>
                        </p:par>
                        <p:par>
                          <p:cTn id="55" fill="hold">
                            <p:stCondLst>
                              <p:cond delay="1800"/>
                            </p:stCondLst>
                            <p:childTnLst>
                              <p:par>
                                <p:cTn id="56" presetID="10" presetClass="entr" fill="hold" grpId="0" nodeType="afterEffect">
                                  <p:stCondLst>
                                    <p:cond delay="0"/>
                                  </p:stCondLst>
                                  <p:iterate>
                                    <p:tmAbs val="0"/>
                                  </p:iterate>
                                  <p:childTnLst>
                                    <p:set>
                                      <p:cBhvr>
                                        <p:cTn id="57" fill="hold"/>
                                        <p:tgtEl>
                                          <p:spTgt spid="56"/>
                                        </p:tgtEl>
                                        <p:attrNameLst>
                                          <p:attrName>style.visibility</p:attrName>
                                        </p:attrNameLst>
                                      </p:cBhvr>
                                      <p:to>
                                        <p:strVal val="visible"/>
                                      </p:to>
                                    </p:set>
                                    <p:animEffect transition="in" filter="fade">
                                      <p:cBhvr>
                                        <p:cTn id="58" dur="6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dvAuto="0"/>
      <p:bldP spid="52" grpId="0" animBg="1" advAuto="0"/>
      <p:bldP spid="53" grpId="0" animBg="1" advAuto="0"/>
      <p:bldP spid="55" grpId="0" animBg="1" advAuto="0"/>
      <p:bldP spid="56" grpId="0" animBg="1" advAuto="0"/>
      <p:bldP spid="59" grpId="0" animBg="1" advAuto="0"/>
      <p:bldP spid="60" grpId="0" animBg="1" advAuto="0"/>
      <p:bldP spid="61" grpId="0" animBg="1" advAuto="0"/>
      <p:bldP spid="62" grpId="0" animBg="1" advAuto="0"/>
      <p:bldP spid="64" grpId="0" animBg="1" advAuto="0"/>
      <p:bldP spid="65" grpId="0" animBg="1" advAuto="0"/>
      <p:bldP spid="67" grpId="0" animBg="1" advAuto="0"/>
      <p:bldP spid="68"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Zweet des aanschijns | Mijn wereld in 100 woorden">
            <a:extLst>
              <a:ext uri="{FF2B5EF4-FFF2-40B4-BE49-F238E27FC236}">
                <a16:creationId xmlns:a16="http://schemas.microsoft.com/office/drawing/2014/main" xmlns="" id="{5C716FAF-C4E1-47B9-A126-38A32E6AD2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663539"/>
            <a:ext cx="1871663" cy="123944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xmlns="" id="{92365F91-A609-423C-953C-6E2D3FB0978E}"/>
              </a:ext>
            </a:extLst>
          </p:cNvPr>
          <p:cNvSpPr>
            <a:spLocks noGrp="1"/>
          </p:cNvSpPr>
          <p:nvPr>
            <p:ph type="title"/>
          </p:nvPr>
        </p:nvSpPr>
        <p:spPr/>
        <p:txBody>
          <a:bodyPr/>
          <a:lstStyle/>
          <a:p>
            <a:r>
              <a:rPr lang="en-GB" dirty="0"/>
              <a:t>4.N</a:t>
            </a:r>
            <a:r>
              <a:rPr lang="ro-RO" dirty="0"/>
              <a:t>arațiuni și identitate</a:t>
            </a:r>
            <a:endParaRPr lang="en-GB" dirty="0"/>
          </a:p>
        </p:txBody>
      </p:sp>
      <p:sp>
        <p:nvSpPr>
          <p:cNvPr id="3" name="Tijdelijke aanduiding voor inhoud 2">
            <a:extLst>
              <a:ext uri="{FF2B5EF4-FFF2-40B4-BE49-F238E27FC236}">
                <a16:creationId xmlns:a16="http://schemas.microsoft.com/office/drawing/2014/main" xmlns="" id="{56105C44-E8CB-44B0-8CDD-EB19F4666E37}"/>
              </a:ext>
            </a:extLst>
          </p:cNvPr>
          <p:cNvSpPr>
            <a:spLocks noGrp="1"/>
          </p:cNvSpPr>
          <p:nvPr>
            <p:ph idx="1"/>
          </p:nvPr>
        </p:nvSpPr>
        <p:spPr>
          <a:xfrm>
            <a:off x="685800" y="2571751"/>
            <a:ext cx="3767769" cy="3219449"/>
          </a:xfrm>
        </p:spPr>
        <p:txBody>
          <a:bodyPr>
            <a:normAutofit/>
          </a:bodyPr>
          <a:lstStyle/>
          <a:p>
            <a:r>
              <a:rPr lang="ro-RO" dirty="0" smtClean="0"/>
              <a:t>Narațiuni</a:t>
            </a:r>
            <a:endParaRPr lang="nl-NL" dirty="0"/>
          </a:p>
          <a:p>
            <a:pPr lvl="1"/>
            <a:r>
              <a:rPr lang="ro-RO" sz="1800" dirty="0" smtClean="0"/>
              <a:t>Prin care înțelegem lumea </a:t>
            </a:r>
            <a:endParaRPr lang="nl-NL" sz="1800" dirty="0"/>
          </a:p>
          <a:p>
            <a:pPr lvl="1"/>
            <a:r>
              <a:rPr lang="ro-RO" sz="1800" dirty="0" smtClean="0"/>
              <a:t>Prin care învățăm cum să ne comportăm</a:t>
            </a:r>
            <a:endParaRPr lang="nl-NL" sz="1800" dirty="0"/>
          </a:p>
          <a:p>
            <a:pPr lvl="1"/>
            <a:r>
              <a:rPr lang="ro-RO" sz="1800" dirty="0" smtClean="0"/>
              <a:t>Care sunt instructive cu privire la cultura locului </a:t>
            </a:r>
            <a:endParaRPr lang="nl-NL" sz="1800" dirty="0"/>
          </a:p>
          <a:p>
            <a:pPr marL="457200" lvl="1" indent="0">
              <a:buNone/>
            </a:pPr>
            <a:endParaRPr lang="nl-NL" sz="1800" dirty="0"/>
          </a:p>
          <a:p>
            <a:pPr marL="0" indent="0">
              <a:buNone/>
            </a:pPr>
            <a:endParaRPr lang="nl-NL" sz="1200" dirty="0"/>
          </a:p>
          <a:p>
            <a:pPr marL="457200" lvl="1" indent="0">
              <a:buNone/>
            </a:pPr>
            <a:endParaRPr lang="nl-NL" sz="1500" dirty="0"/>
          </a:p>
        </p:txBody>
      </p:sp>
      <p:sp>
        <p:nvSpPr>
          <p:cNvPr id="4" name="Tijdelijke aanduiding voor datum 3">
            <a:extLst>
              <a:ext uri="{FF2B5EF4-FFF2-40B4-BE49-F238E27FC236}">
                <a16:creationId xmlns:a16="http://schemas.microsoft.com/office/drawing/2014/main" xmlns="" id="{913AD432-C82D-49A8-93F8-CFCFAFDAF6FD}"/>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xmlns="" id="{E87C22A3-68B0-4984-9C55-CEF90C5EC04E}"/>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xmlns="" id="{35FC54FF-743D-4D14-AFE9-0F2ED2A9A6E2}"/>
              </a:ext>
            </a:extLst>
          </p:cNvPr>
          <p:cNvSpPr>
            <a:spLocks noGrp="1"/>
          </p:cNvSpPr>
          <p:nvPr>
            <p:ph type="sldNum" sz="quarter" idx="12"/>
          </p:nvPr>
        </p:nvSpPr>
        <p:spPr/>
        <p:txBody>
          <a:bodyPr/>
          <a:lstStyle/>
          <a:p>
            <a:fld id="{CB318F78-A315-46C9-8B3F-2431B4397D31}" type="slidenum">
              <a:rPr lang="en-US" smtClean="0"/>
              <a:t>21</a:t>
            </a:fld>
            <a:endParaRPr lang="en-US" dirty="0"/>
          </a:p>
        </p:txBody>
      </p:sp>
      <p:sp>
        <p:nvSpPr>
          <p:cNvPr id="9" name="Tekstvak 8">
            <a:extLst>
              <a:ext uri="{FF2B5EF4-FFF2-40B4-BE49-F238E27FC236}">
                <a16:creationId xmlns:a16="http://schemas.microsoft.com/office/drawing/2014/main" xmlns="" id="{DA49BA3F-EC74-4649-99E2-F75652A0095F}"/>
              </a:ext>
            </a:extLst>
          </p:cNvPr>
          <p:cNvSpPr txBox="1"/>
          <p:nvPr/>
        </p:nvSpPr>
        <p:spPr>
          <a:xfrm>
            <a:off x="6457840" y="3581310"/>
            <a:ext cx="2166898" cy="1200329"/>
          </a:xfrm>
          <a:prstGeom prst="rect">
            <a:avLst/>
          </a:prstGeom>
          <a:noFill/>
        </p:spPr>
        <p:txBody>
          <a:bodyPr wrap="square" rtlCol="0">
            <a:spAutoFit/>
          </a:bodyPr>
          <a:lstStyle/>
          <a:p>
            <a:r>
              <a:rPr lang="en-GB" dirty="0" smtClean="0"/>
              <a:t>“</a:t>
            </a:r>
            <a:r>
              <a:rPr lang="ro-RO" dirty="0" smtClean="0"/>
              <a:t>să muncești din greu și să te bizui doar pe tine sunt virtuțile noastre</a:t>
            </a:r>
            <a:r>
              <a:rPr lang="en-GB" dirty="0" smtClean="0"/>
              <a:t>”</a:t>
            </a:r>
            <a:endParaRPr lang="en-GB" sz="1050" dirty="0"/>
          </a:p>
        </p:txBody>
      </p:sp>
      <p:sp>
        <p:nvSpPr>
          <p:cNvPr id="10" name="Rechthoek 9">
            <a:extLst>
              <a:ext uri="{FF2B5EF4-FFF2-40B4-BE49-F238E27FC236}">
                <a16:creationId xmlns:a16="http://schemas.microsoft.com/office/drawing/2014/main" xmlns="" id="{8C1B9BBB-D571-4CD3-853F-8C639623EF67}"/>
              </a:ext>
            </a:extLst>
          </p:cNvPr>
          <p:cNvSpPr/>
          <p:nvPr/>
        </p:nvSpPr>
        <p:spPr>
          <a:xfrm>
            <a:off x="6443663" y="3228945"/>
            <a:ext cx="2471737" cy="219291"/>
          </a:xfrm>
          <a:prstGeom prst="rect">
            <a:avLst/>
          </a:prstGeom>
        </p:spPr>
        <p:txBody>
          <a:bodyPr wrap="square">
            <a:spAutoFit/>
          </a:bodyPr>
          <a:lstStyle/>
          <a:p>
            <a:pPr fontAlgn="base"/>
            <a:r>
              <a:rPr lang="nl-NL" sz="825" dirty="0">
                <a:solidFill>
                  <a:schemeClr val="bg1">
                    <a:lumMod val="65000"/>
                  </a:schemeClr>
                </a:solidFill>
                <a:hlinkClick r:id="rId4">
                  <a:extLst>
                    <a:ext uri="{A12FA001-AC4F-418D-AE19-62706E023703}">
                      <ahyp:hlinkClr xmlns:ahyp="http://schemas.microsoft.com/office/drawing/2018/hyperlinkcolor" xmlns="" val="tx"/>
                    </a:ext>
                  </a:extLst>
                </a:hlinkClick>
              </a:rPr>
              <a:t>Source: dewereldin100woorden.blogspot.com</a:t>
            </a:r>
            <a:endParaRPr lang="nl-NL" sz="825" dirty="0">
              <a:solidFill>
                <a:schemeClr val="bg1">
                  <a:lumMod val="65000"/>
                </a:schemeClr>
              </a:solidFill>
            </a:endParaRPr>
          </a:p>
        </p:txBody>
      </p:sp>
    </p:spTree>
    <p:extLst>
      <p:ext uri="{BB962C8B-B14F-4D97-AF65-F5344CB8AC3E}">
        <p14:creationId xmlns:p14="http://schemas.microsoft.com/office/powerpoint/2010/main" val="142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2365F91-A609-423C-953C-6E2D3FB0978E}"/>
              </a:ext>
            </a:extLst>
          </p:cNvPr>
          <p:cNvSpPr>
            <a:spLocks noGrp="1"/>
          </p:cNvSpPr>
          <p:nvPr>
            <p:ph type="title"/>
          </p:nvPr>
        </p:nvSpPr>
        <p:spPr>
          <a:xfrm>
            <a:off x="762000" y="1290021"/>
            <a:ext cx="7772400" cy="685800"/>
          </a:xfrm>
        </p:spPr>
        <p:txBody>
          <a:bodyPr/>
          <a:lstStyle/>
          <a:p>
            <a:r>
              <a:rPr lang="en-GB" dirty="0"/>
              <a:t>4.N</a:t>
            </a:r>
            <a:r>
              <a:rPr lang="ro-RO" dirty="0"/>
              <a:t>arațiuni și identitate</a:t>
            </a:r>
            <a:endParaRPr lang="en-GB" dirty="0"/>
          </a:p>
        </p:txBody>
      </p:sp>
      <p:sp>
        <p:nvSpPr>
          <p:cNvPr id="3" name="Tijdelijke aanduiding voor inhoud 2">
            <a:extLst>
              <a:ext uri="{FF2B5EF4-FFF2-40B4-BE49-F238E27FC236}">
                <a16:creationId xmlns:a16="http://schemas.microsoft.com/office/drawing/2014/main" xmlns="" id="{56105C44-E8CB-44B0-8CDD-EB19F4666E37}"/>
              </a:ext>
            </a:extLst>
          </p:cNvPr>
          <p:cNvSpPr>
            <a:spLocks noGrp="1"/>
          </p:cNvSpPr>
          <p:nvPr>
            <p:ph idx="1"/>
          </p:nvPr>
        </p:nvSpPr>
        <p:spPr>
          <a:xfrm>
            <a:off x="685800" y="2571751"/>
            <a:ext cx="3767769" cy="3219449"/>
          </a:xfrm>
        </p:spPr>
        <p:txBody>
          <a:bodyPr>
            <a:normAutofit lnSpcReduction="10000"/>
          </a:bodyPr>
          <a:lstStyle/>
          <a:p>
            <a:r>
              <a:rPr lang="ro-RO" dirty="0" smtClean="0"/>
              <a:t>Narațiuni</a:t>
            </a:r>
            <a:endParaRPr lang="nl-NL" dirty="0"/>
          </a:p>
          <a:p>
            <a:pPr lvl="1"/>
            <a:r>
              <a:rPr lang="ro-RO" sz="1800" dirty="0"/>
              <a:t>Prin care înțelegem lumea </a:t>
            </a:r>
            <a:endParaRPr lang="nl-NL" sz="1800" dirty="0"/>
          </a:p>
          <a:p>
            <a:pPr lvl="1"/>
            <a:r>
              <a:rPr lang="ro-RO" sz="1800" dirty="0"/>
              <a:t>Prin care învățăm cum să ne comportăm</a:t>
            </a:r>
            <a:endParaRPr lang="nl-NL" sz="1800" dirty="0"/>
          </a:p>
          <a:p>
            <a:pPr lvl="1"/>
            <a:r>
              <a:rPr lang="ro-RO" sz="1800" dirty="0"/>
              <a:t>Care sunt instructive cu privire la cultura locului </a:t>
            </a:r>
            <a:endParaRPr lang="nl-NL" sz="1800" dirty="0"/>
          </a:p>
          <a:p>
            <a:pPr lvl="1"/>
            <a:endParaRPr lang="nl-NL" sz="1500" dirty="0"/>
          </a:p>
          <a:p>
            <a:r>
              <a:rPr lang="ro-RO" dirty="0" smtClean="0"/>
              <a:t>Narațiunile pot fi si:</a:t>
            </a:r>
            <a:endParaRPr lang="nl-NL" dirty="0"/>
          </a:p>
          <a:p>
            <a:pPr lvl="1"/>
            <a:r>
              <a:rPr lang="ro-RO" sz="1800" dirty="0" smtClean="0"/>
              <a:t>Un factor care atrage sau care împinge către radicalizare </a:t>
            </a:r>
            <a:endParaRPr lang="nl-NL" sz="1800" dirty="0"/>
          </a:p>
          <a:p>
            <a:pPr lvl="1"/>
            <a:endParaRPr lang="nl-NL" sz="1500" dirty="0"/>
          </a:p>
          <a:p>
            <a:pPr marL="0" indent="0">
              <a:buNone/>
            </a:pPr>
            <a:endParaRPr lang="nl-NL" sz="1200" dirty="0"/>
          </a:p>
          <a:p>
            <a:pPr marL="457200" lvl="1" indent="0">
              <a:buNone/>
            </a:pPr>
            <a:endParaRPr lang="nl-NL" sz="1500" dirty="0"/>
          </a:p>
        </p:txBody>
      </p:sp>
      <p:sp>
        <p:nvSpPr>
          <p:cNvPr id="4" name="Tijdelijke aanduiding voor datum 3">
            <a:extLst>
              <a:ext uri="{FF2B5EF4-FFF2-40B4-BE49-F238E27FC236}">
                <a16:creationId xmlns:a16="http://schemas.microsoft.com/office/drawing/2014/main" xmlns="" id="{913AD432-C82D-49A8-93F8-CFCFAFDAF6FD}"/>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xmlns="" id="{E87C22A3-68B0-4984-9C55-CEF90C5EC04E}"/>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xmlns="" id="{35FC54FF-743D-4D14-AFE9-0F2ED2A9A6E2}"/>
              </a:ext>
            </a:extLst>
          </p:cNvPr>
          <p:cNvSpPr>
            <a:spLocks noGrp="1"/>
          </p:cNvSpPr>
          <p:nvPr>
            <p:ph type="sldNum" sz="quarter" idx="12"/>
          </p:nvPr>
        </p:nvSpPr>
        <p:spPr/>
        <p:txBody>
          <a:bodyPr/>
          <a:lstStyle/>
          <a:p>
            <a:fld id="{CB318F78-A315-46C9-8B3F-2431B4397D31}" type="slidenum">
              <a:rPr lang="en-US" smtClean="0"/>
              <a:t>22</a:t>
            </a:fld>
            <a:endParaRPr lang="en-US" dirty="0"/>
          </a:p>
        </p:txBody>
      </p:sp>
      <p:sp>
        <p:nvSpPr>
          <p:cNvPr id="13" name="Tekstvak 12">
            <a:extLst>
              <a:ext uri="{FF2B5EF4-FFF2-40B4-BE49-F238E27FC236}">
                <a16:creationId xmlns:a16="http://schemas.microsoft.com/office/drawing/2014/main" xmlns="" id="{9DF6EE20-FA76-4F9E-8C03-5017289304D6}"/>
              </a:ext>
            </a:extLst>
          </p:cNvPr>
          <p:cNvSpPr txBox="1"/>
          <p:nvPr/>
        </p:nvSpPr>
        <p:spPr>
          <a:xfrm>
            <a:off x="7227228" y="3970787"/>
            <a:ext cx="1051695" cy="369332"/>
          </a:xfrm>
          <a:prstGeom prst="rect">
            <a:avLst/>
          </a:prstGeom>
          <a:noFill/>
        </p:spPr>
        <p:txBody>
          <a:bodyPr wrap="square" rtlCol="0">
            <a:spAutoFit/>
          </a:bodyPr>
          <a:lstStyle/>
          <a:p>
            <a:r>
              <a:rPr lang="en-GB" sz="900" dirty="0">
                <a:solidFill>
                  <a:schemeClr val="bg1">
                    <a:lumMod val="65000"/>
                  </a:schemeClr>
                </a:solidFill>
              </a:rPr>
              <a:t>Source: tesseraguild.com</a:t>
            </a:r>
          </a:p>
        </p:txBody>
      </p:sp>
      <p:pic>
        <p:nvPicPr>
          <p:cNvPr id="14" name="Picture 2" descr="inSITE Blog on Terrorism and Extremism">
            <a:extLst>
              <a:ext uri="{FF2B5EF4-FFF2-40B4-BE49-F238E27FC236}">
                <a16:creationId xmlns:a16="http://schemas.microsoft.com/office/drawing/2014/main" xmlns="" id="{C7589343-DAD6-4D21-9D7B-8BD7C1B6E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195" y="3711326"/>
            <a:ext cx="2706880" cy="1522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4" descr="Anti-Meme Fridays – The ‘When you…’ plague – Tessera Guild">
            <a:extLst>
              <a:ext uri="{FF2B5EF4-FFF2-40B4-BE49-F238E27FC236}">
                <a16:creationId xmlns:a16="http://schemas.microsoft.com/office/drawing/2014/main" xmlns="" id="{2A89030C-8BDA-4E07-9BFA-9F5A607EB0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323" y="2583300"/>
            <a:ext cx="2065811" cy="1324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9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15"/>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13"/>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6BDA01F-D45D-4C27-8CAE-2D33E07A6244}"/>
              </a:ext>
            </a:extLst>
          </p:cNvPr>
          <p:cNvSpPr>
            <a:spLocks noGrp="1"/>
          </p:cNvSpPr>
          <p:nvPr>
            <p:ph type="title"/>
          </p:nvPr>
        </p:nvSpPr>
        <p:spPr>
          <a:xfrm>
            <a:off x="5604753" y="1443151"/>
            <a:ext cx="3114067" cy="994172"/>
          </a:xfrm>
        </p:spPr>
        <p:txBody>
          <a:bodyPr>
            <a:normAutofit fontScale="90000"/>
          </a:bodyPr>
          <a:lstStyle/>
          <a:p>
            <a:r>
              <a:rPr lang="ro-RO" dirty="0" smtClean="0"/>
              <a:t>Narațiunile toxice </a:t>
            </a:r>
            <a:endParaRPr lang="en-GB" dirty="0"/>
          </a:p>
        </p:txBody>
      </p:sp>
      <p:sp>
        <p:nvSpPr>
          <p:cNvPr id="3" name="Tijdelijke aanduiding voor inhoud 2">
            <a:extLst>
              <a:ext uri="{FF2B5EF4-FFF2-40B4-BE49-F238E27FC236}">
                <a16:creationId xmlns:a16="http://schemas.microsoft.com/office/drawing/2014/main" xmlns="" id="{AD3254DC-E092-47B9-8627-CCB5924596C4}"/>
              </a:ext>
            </a:extLst>
          </p:cNvPr>
          <p:cNvSpPr txBox="1">
            <a:spLocks/>
          </p:cNvSpPr>
          <p:nvPr/>
        </p:nvSpPr>
        <p:spPr>
          <a:xfrm>
            <a:off x="7047689" y="5154443"/>
            <a:ext cx="1410510" cy="21765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00" dirty="0">
                <a:solidFill>
                  <a:schemeClr val="bg1">
                    <a:lumMod val="50000"/>
                  </a:schemeClr>
                </a:solidFill>
              </a:rPr>
              <a:t>Source: www.insightswb.com</a:t>
            </a:r>
          </a:p>
        </p:txBody>
      </p:sp>
      <p:pic>
        <p:nvPicPr>
          <p:cNvPr id="4" name="Picture 2">
            <a:extLst>
              <a:ext uri="{FF2B5EF4-FFF2-40B4-BE49-F238E27FC236}">
                <a16:creationId xmlns:a16="http://schemas.microsoft.com/office/drawing/2014/main" xmlns="" id="{69AE02B5-5C1C-4CEF-9245-991E44C5A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421782"/>
            <a:ext cx="5128097" cy="3950318"/>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5">
            <a:extLst>
              <a:ext uri="{FF2B5EF4-FFF2-40B4-BE49-F238E27FC236}">
                <a16:creationId xmlns:a16="http://schemas.microsoft.com/office/drawing/2014/main" xmlns="" id="{C9911447-371C-4E76-B18E-BDD96D0B9F88}"/>
              </a:ext>
            </a:extLst>
          </p:cNvPr>
          <p:cNvSpPr>
            <a:spLocks noGrp="1"/>
          </p:cNvSpPr>
          <p:nvPr>
            <p:ph type="sldNum" sz="quarter" idx="12"/>
          </p:nvPr>
        </p:nvSpPr>
        <p:spPr>
          <a:xfrm>
            <a:off x="6553200" y="5624514"/>
            <a:ext cx="1905000" cy="273844"/>
          </a:xfrm>
        </p:spPr>
        <p:txBody>
          <a:bodyPr/>
          <a:lstStyle/>
          <a:p>
            <a:fld id="{CB318F78-A315-46C9-8B3F-2431B4397D31}" type="slidenum">
              <a:rPr lang="en-US" smtClean="0"/>
              <a:t>23</a:t>
            </a:fld>
            <a:endParaRPr lang="en-US" dirty="0"/>
          </a:p>
        </p:txBody>
      </p:sp>
      <p:sp>
        <p:nvSpPr>
          <p:cNvPr id="6" name="Tekstvak 5">
            <a:extLst>
              <a:ext uri="{FF2B5EF4-FFF2-40B4-BE49-F238E27FC236}">
                <a16:creationId xmlns:a16="http://schemas.microsoft.com/office/drawing/2014/main" xmlns="" id="{1FC56B33-2E18-464A-A04C-302DC5CBE3B7}"/>
              </a:ext>
            </a:extLst>
          </p:cNvPr>
          <p:cNvSpPr txBox="1"/>
          <p:nvPr/>
        </p:nvSpPr>
        <p:spPr>
          <a:xfrm>
            <a:off x="6553200" y="2521059"/>
            <a:ext cx="2057399" cy="1815882"/>
          </a:xfrm>
          <a:prstGeom prst="rect">
            <a:avLst/>
          </a:prstGeom>
          <a:noFill/>
        </p:spPr>
        <p:txBody>
          <a:bodyPr wrap="square" rtlCol="0">
            <a:spAutoFit/>
          </a:bodyPr>
          <a:lstStyle/>
          <a:p>
            <a:r>
              <a:rPr lang="en-GB" sz="4000" dirty="0" err="1" smtClean="0">
                <a:latin typeface="+mj-lt"/>
                <a:ea typeface="+mj-ea"/>
                <a:cs typeface="+mj-cs"/>
              </a:rPr>
              <a:t>evo</a:t>
            </a:r>
            <a:r>
              <a:rPr lang="ro-RO" sz="4000" dirty="0" smtClean="0">
                <a:latin typeface="+mj-lt"/>
                <a:ea typeface="+mj-ea"/>
                <a:cs typeface="+mj-cs"/>
              </a:rPr>
              <a:t>că</a:t>
            </a:r>
            <a:endParaRPr lang="en-GB" sz="4000" dirty="0">
              <a:latin typeface="+mj-lt"/>
              <a:ea typeface="+mj-ea"/>
              <a:cs typeface="+mj-cs"/>
            </a:endParaRPr>
          </a:p>
          <a:p>
            <a:pPr marL="285750" indent="-285750">
              <a:buFont typeface="Arial" panose="020B0604020202020204" pitchFamily="34" charset="0"/>
              <a:buChar char="•"/>
            </a:pPr>
            <a:r>
              <a:rPr lang="ro-RO" sz="2400" dirty="0" smtClean="0"/>
              <a:t>frica</a:t>
            </a:r>
            <a:endParaRPr lang="en-GB" sz="2400" dirty="0"/>
          </a:p>
          <a:p>
            <a:pPr marL="285750" indent="-285750">
              <a:buFont typeface="Arial" panose="020B0604020202020204" pitchFamily="34" charset="0"/>
              <a:buChar char="•"/>
            </a:pPr>
            <a:r>
              <a:rPr lang="ro-RO" sz="2400" dirty="0" smtClean="0"/>
              <a:t>respingerea</a:t>
            </a:r>
            <a:endParaRPr lang="en-GB" sz="2400" dirty="0"/>
          </a:p>
          <a:p>
            <a:pPr marL="285750" indent="-285750">
              <a:buFont typeface="Arial" panose="020B0604020202020204" pitchFamily="34" charset="0"/>
              <a:buChar char="•"/>
            </a:pPr>
            <a:r>
              <a:rPr lang="ro-RO" sz="2400" dirty="0" smtClean="0"/>
              <a:t>ura</a:t>
            </a:r>
            <a:endParaRPr lang="en-GB" sz="2400" dirty="0"/>
          </a:p>
        </p:txBody>
      </p:sp>
    </p:spTree>
    <p:extLst>
      <p:ext uri="{BB962C8B-B14F-4D97-AF65-F5344CB8AC3E}">
        <p14:creationId xmlns:p14="http://schemas.microsoft.com/office/powerpoint/2010/main" val="341647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nk, Friends, and Muslim: BRITISH&#10; FEMALE&#10; MUSLIM&#10; GAY&#10; STEREOTYPES ARE THE VIEWS OF&#10; THE SMALL-MINDED.&#10; &quot;It's levioHsa not levioSA!&quot;&#10; BRITISH&#10; &quot;I need feminism because Im&#10; an&#10; FEMALE&#10; &quot;Shut up your mouse&#10; Obama!&quot;&#10; MUSLIM&#10; &quot;We are the champions&#10; my friends!&quot;&#10; GAY&#10;~Myagooshki">
            <a:extLst>
              <a:ext uri="{FF2B5EF4-FFF2-40B4-BE49-F238E27FC236}">
                <a16:creationId xmlns:a16="http://schemas.microsoft.com/office/drawing/2014/main" xmlns="" id="{FC86ED9C-A6A8-40B0-8262-DEDFC26708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630" b="27045"/>
          <a:stretch/>
        </p:blipFill>
        <p:spPr bwMode="auto">
          <a:xfrm>
            <a:off x="2786063" y="2613129"/>
            <a:ext cx="1674819" cy="20306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xmlns="" id="{18DD0BC4-BB17-44FD-832F-7D6C69E85F6B}"/>
              </a:ext>
            </a:extLst>
          </p:cNvPr>
          <p:cNvSpPr>
            <a:spLocks noGrp="1"/>
          </p:cNvSpPr>
          <p:nvPr>
            <p:ph type="title"/>
          </p:nvPr>
        </p:nvSpPr>
        <p:spPr/>
        <p:txBody>
          <a:bodyPr/>
          <a:lstStyle/>
          <a:p>
            <a:pPr algn="l"/>
            <a:r>
              <a:rPr lang="en-GB" dirty="0"/>
              <a:t>4. </a:t>
            </a:r>
            <a:r>
              <a:rPr lang="ro-RO" dirty="0" smtClean="0"/>
              <a:t>Narațiuni</a:t>
            </a:r>
            <a:endParaRPr lang="en-GB" dirty="0"/>
          </a:p>
        </p:txBody>
      </p:sp>
      <p:sp>
        <p:nvSpPr>
          <p:cNvPr id="5" name="Tekstvak 4">
            <a:extLst>
              <a:ext uri="{FF2B5EF4-FFF2-40B4-BE49-F238E27FC236}">
                <a16:creationId xmlns:a16="http://schemas.microsoft.com/office/drawing/2014/main" xmlns="" id="{A9BC040A-5937-48F3-AF64-9C67BEEB4B16}"/>
              </a:ext>
            </a:extLst>
          </p:cNvPr>
          <p:cNvSpPr txBox="1"/>
          <p:nvPr/>
        </p:nvSpPr>
        <p:spPr>
          <a:xfrm>
            <a:off x="2845340" y="4770824"/>
            <a:ext cx="1831232" cy="230832"/>
          </a:xfrm>
          <a:prstGeom prst="rect">
            <a:avLst/>
          </a:prstGeom>
          <a:noFill/>
        </p:spPr>
        <p:txBody>
          <a:bodyPr wrap="square" rtlCol="0">
            <a:spAutoFit/>
          </a:bodyPr>
          <a:lstStyle/>
          <a:p>
            <a:r>
              <a:rPr lang="en-GB" sz="900" dirty="0">
                <a:solidFill>
                  <a:schemeClr val="bg1">
                    <a:lumMod val="65000"/>
                  </a:schemeClr>
                </a:solidFill>
              </a:rPr>
              <a:t>Source: divinerarttumbler.com</a:t>
            </a:r>
          </a:p>
        </p:txBody>
      </p:sp>
      <p:pic>
        <p:nvPicPr>
          <p:cNvPr id="6" name="Picture 2" descr="Moonlight: The Compelling Story of Chiron – Film Hype">
            <a:extLst>
              <a:ext uri="{FF2B5EF4-FFF2-40B4-BE49-F238E27FC236}">
                <a16:creationId xmlns:a16="http://schemas.microsoft.com/office/drawing/2014/main" xmlns="" id="{80D418DB-DB76-4A10-BADB-18F32F0C7D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798" y="4482524"/>
            <a:ext cx="2690735" cy="134536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xmlns="" id="{1675DD71-B9B3-4D8A-8FB6-BBBF71A7EFF2}"/>
              </a:ext>
            </a:extLst>
          </p:cNvPr>
          <p:cNvSpPr txBox="1"/>
          <p:nvPr/>
        </p:nvSpPr>
        <p:spPr>
          <a:xfrm>
            <a:off x="6909898" y="5797123"/>
            <a:ext cx="2366253" cy="230832"/>
          </a:xfrm>
          <a:prstGeom prst="rect">
            <a:avLst/>
          </a:prstGeom>
          <a:noFill/>
        </p:spPr>
        <p:txBody>
          <a:bodyPr wrap="square" rtlCol="0">
            <a:spAutoFit/>
          </a:bodyPr>
          <a:lstStyle/>
          <a:p>
            <a:r>
              <a:rPr lang="en-GB" sz="900" dirty="0">
                <a:solidFill>
                  <a:schemeClr val="bg1">
                    <a:lumMod val="65000"/>
                  </a:schemeClr>
                </a:solidFill>
              </a:rPr>
              <a:t>Source: </a:t>
            </a:r>
            <a:r>
              <a:rPr lang="en-GB" sz="900" dirty="0">
                <a:solidFill>
                  <a:schemeClr val="bg1">
                    <a:lumMod val="65000"/>
                  </a:schemeClr>
                </a:solidFill>
                <a:hlinkClick r:id="rId5">
                  <a:extLst>
                    <a:ext uri="{A12FA001-AC4F-418D-AE19-62706E023703}">
                      <ahyp:hlinkClr xmlns:ahyp="http://schemas.microsoft.com/office/drawing/2018/hyperlinkcolor" xmlns="" val="tx"/>
                    </a:ext>
                  </a:extLst>
                </a:hlinkClick>
              </a:rPr>
              <a:t>filmhypehq.wordpress.com/</a:t>
            </a:r>
            <a:endParaRPr lang="en-GB" sz="900" dirty="0">
              <a:solidFill>
                <a:schemeClr val="bg1">
                  <a:lumMod val="65000"/>
                </a:schemeClr>
              </a:solidFill>
            </a:endParaRPr>
          </a:p>
        </p:txBody>
      </p:sp>
      <p:pic>
        <p:nvPicPr>
          <p:cNvPr id="8" name="Picture 4">
            <a:extLst>
              <a:ext uri="{FF2B5EF4-FFF2-40B4-BE49-F238E27FC236}">
                <a16:creationId xmlns:a16="http://schemas.microsoft.com/office/drawing/2014/main" xmlns="" id="{38840AE2-FC2D-4669-A0A9-CD065AC4FB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438" y="2525699"/>
            <a:ext cx="2400983" cy="1293965"/>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xmlns="" id="{2BD68A7D-454D-435B-933A-C3062A00CD07}"/>
              </a:ext>
            </a:extLst>
          </p:cNvPr>
          <p:cNvSpPr txBox="1"/>
          <p:nvPr/>
        </p:nvSpPr>
        <p:spPr>
          <a:xfrm>
            <a:off x="134108" y="3878747"/>
            <a:ext cx="2637356" cy="230832"/>
          </a:xfrm>
          <a:prstGeom prst="rect">
            <a:avLst/>
          </a:prstGeom>
          <a:noFill/>
        </p:spPr>
        <p:txBody>
          <a:bodyPr wrap="square" rtlCol="0">
            <a:spAutoFit/>
          </a:bodyPr>
          <a:lstStyle/>
          <a:p>
            <a:r>
              <a:rPr lang="en-GB" sz="900" dirty="0">
                <a:solidFill>
                  <a:schemeClr val="bg1">
                    <a:lumMod val="65000"/>
                  </a:schemeClr>
                </a:solidFill>
              </a:rPr>
              <a:t>Source: https://medium.com/@robertocarlosgarcia/</a:t>
            </a:r>
          </a:p>
        </p:txBody>
      </p:sp>
      <p:sp>
        <p:nvSpPr>
          <p:cNvPr id="4" name="Tekstvak 3">
            <a:extLst>
              <a:ext uri="{FF2B5EF4-FFF2-40B4-BE49-F238E27FC236}">
                <a16:creationId xmlns:a16="http://schemas.microsoft.com/office/drawing/2014/main" xmlns="" id="{A3BEAC23-F401-4C98-95F2-9F4E790AA0C2}"/>
              </a:ext>
            </a:extLst>
          </p:cNvPr>
          <p:cNvSpPr txBox="1"/>
          <p:nvPr/>
        </p:nvSpPr>
        <p:spPr>
          <a:xfrm>
            <a:off x="3563252" y="2613129"/>
            <a:ext cx="256142" cy="600164"/>
          </a:xfrm>
          <a:prstGeom prst="rect">
            <a:avLst/>
          </a:prstGeom>
          <a:solidFill>
            <a:schemeClr val="bg1">
              <a:lumMod val="95000"/>
            </a:schemeClr>
          </a:solidFill>
        </p:spPr>
        <p:txBody>
          <a:bodyPr wrap="square" rtlCol="0">
            <a:spAutoFit/>
          </a:bodyPr>
          <a:lstStyle/>
          <a:p>
            <a:r>
              <a:rPr lang="en-GB" sz="3300" b="1" dirty="0"/>
              <a:t>=</a:t>
            </a:r>
          </a:p>
        </p:txBody>
      </p:sp>
      <p:sp>
        <p:nvSpPr>
          <p:cNvPr id="10" name="Tekstvak 9">
            <a:extLst>
              <a:ext uri="{FF2B5EF4-FFF2-40B4-BE49-F238E27FC236}">
                <a16:creationId xmlns:a16="http://schemas.microsoft.com/office/drawing/2014/main" xmlns="" id="{3817DD7F-3C16-427A-9800-502D8A919294}"/>
              </a:ext>
            </a:extLst>
          </p:cNvPr>
          <p:cNvSpPr txBox="1"/>
          <p:nvPr/>
        </p:nvSpPr>
        <p:spPr>
          <a:xfrm>
            <a:off x="3549481" y="3051355"/>
            <a:ext cx="256142" cy="600164"/>
          </a:xfrm>
          <a:prstGeom prst="rect">
            <a:avLst/>
          </a:prstGeom>
          <a:solidFill>
            <a:schemeClr val="bg1">
              <a:lumMod val="95000"/>
            </a:schemeClr>
          </a:solidFill>
        </p:spPr>
        <p:txBody>
          <a:bodyPr wrap="square" rtlCol="0">
            <a:spAutoFit/>
          </a:bodyPr>
          <a:lstStyle/>
          <a:p>
            <a:r>
              <a:rPr lang="en-GB" sz="3300" b="1" dirty="0">
                <a:solidFill>
                  <a:schemeClr val="tx1">
                    <a:lumMod val="75000"/>
                    <a:lumOff val="25000"/>
                  </a:schemeClr>
                </a:solidFill>
              </a:rPr>
              <a:t>=</a:t>
            </a:r>
          </a:p>
        </p:txBody>
      </p:sp>
      <p:sp>
        <p:nvSpPr>
          <p:cNvPr id="11" name="Tekstvak 10">
            <a:extLst>
              <a:ext uri="{FF2B5EF4-FFF2-40B4-BE49-F238E27FC236}">
                <a16:creationId xmlns:a16="http://schemas.microsoft.com/office/drawing/2014/main" xmlns="" id="{CD1BECDC-2680-4AE5-83A6-125523B35094}"/>
              </a:ext>
            </a:extLst>
          </p:cNvPr>
          <p:cNvSpPr txBox="1"/>
          <p:nvPr/>
        </p:nvSpPr>
        <p:spPr>
          <a:xfrm>
            <a:off x="3549481" y="3489581"/>
            <a:ext cx="256142" cy="600164"/>
          </a:xfrm>
          <a:prstGeom prst="rect">
            <a:avLst/>
          </a:prstGeom>
          <a:solidFill>
            <a:schemeClr val="bg1">
              <a:lumMod val="95000"/>
            </a:schemeClr>
          </a:solidFill>
        </p:spPr>
        <p:txBody>
          <a:bodyPr wrap="square" rtlCol="0">
            <a:spAutoFit/>
          </a:bodyPr>
          <a:lstStyle/>
          <a:p>
            <a:r>
              <a:rPr lang="en-GB" sz="3300" b="1" dirty="0">
                <a:solidFill>
                  <a:schemeClr val="tx1">
                    <a:lumMod val="75000"/>
                    <a:lumOff val="25000"/>
                  </a:schemeClr>
                </a:solidFill>
              </a:rPr>
              <a:t>=</a:t>
            </a:r>
          </a:p>
        </p:txBody>
      </p:sp>
      <p:sp>
        <p:nvSpPr>
          <p:cNvPr id="12" name="Tekstvak 11">
            <a:extLst>
              <a:ext uri="{FF2B5EF4-FFF2-40B4-BE49-F238E27FC236}">
                <a16:creationId xmlns:a16="http://schemas.microsoft.com/office/drawing/2014/main" xmlns="" id="{22DFD63C-54FF-499D-A952-6F54F331F999}"/>
              </a:ext>
            </a:extLst>
          </p:cNvPr>
          <p:cNvSpPr txBox="1"/>
          <p:nvPr/>
        </p:nvSpPr>
        <p:spPr>
          <a:xfrm>
            <a:off x="3558417" y="4019802"/>
            <a:ext cx="256142" cy="600164"/>
          </a:xfrm>
          <a:prstGeom prst="rect">
            <a:avLst/>
          </a:prstGeom>
          <a:solidFill>
            <a:schemeClr val="bg1">
              <a:lumMod val="95000"/>
            </a:schemeClr>
          </a:solidFill>
        </p:spPr>
        <p:txBody>
          <a:bodyPr wrap="square" rtlCol="0">
            <a:spAutoFit/>
          </a:bodyPr>
          <a:lstStyle/>
          <a:p>
            <a:r>
              <a:rPr lang="en-GB" sz="3300" b="1" dirty="0">
                <a:solidFill>
                  <a:schemeClr val="tx1">
                    <a:lumMod val="75000"/>
                    <a:lumOff val="25000"/>
                  </a:schemeClr>
                </a:solidFill>
              </a:rPr>
              <a:t>=</a:t>
            </a:r>
          </a:p>
        </p:txBody>
      </p:sp>
      <p:pic>
        <p:nvPicPr>
          <p:cNvPr id="7170" name="Picture 2" descr="Serena Williams as good as it gets - Chicago Tribune">
            <a:extLst>
              <a:ext uri="{FF2B5EF4-FFF2-40B4-BE49-F238E27FC236}">
                <a16:creationId xmlns:a16="http://schemas.microsoft.com/office/drawing/2014/main" xmlns="" id="{89949924-8CA7-4121-A18E-45B6EA3565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4403" y="1902422"/>
            <a:ext cx="2130759" cy="14846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eorge W. Bush cries for dead soldier">
            <a:extLst>
              <a:ext uri="{FF2B5EF4-FFF2-40B4-BE49-F238E27FC236}">
                <a16:creationId xmlns:a16="http://schemas.microsoft.com/office/drawing/2014/main" xmlns="" id="{F1DA29B3-BC73-4D90-9F51-EA7B1218DD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438" y="4241159"/>
            <a:ext cx="2400983" cy="1646388"/>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a:extLst>
              <a:ext uri="{FF2B5EF4-FFF2-40B4-BE49-F238E27FC236}">
                <a16:creationId xmlns:a16="http://schemas.microsoft.com/office/drawing/2014/main" xmlns="" id="{06A67AB8-668A-491F-A8C1-5C1CF5010F5C}"/>
              </a:ext>
            </a:extLst>
          </p:cNvPr>
          <p:cNvSpPr/>
          <p:nvPr/>
        </p:nvSpPr>
        <p:spPr>
          <a:xfrm>
            <a:off x="2634421" y="5747909"/>
            <a:ext cx="1009409" cy="230832"/>
          </a:xfrm>
          <a:prstGeom prst="rect">
            <a:avLst/>
          </a:prstGeom>
        </p:spPr>
        <p:txBody>
          <a:bodyPr wrap="square">
            <a:spAutoFit/>
          </a:bodyPr>
          <a:lstStyle/>
          <a:p>
            <a:pPr fontAlgn="base"/>
            <a:r>
              <a:rPr lang="en-GB" sz="900" dirty="0">
                <a:solidFill>
                  <a:schemeClr val="bg1">
                    <a:lumMod val="65000"/>
                  </a:schemeClr>
                </a:solidFill>
                <a:hlinkClick r:id="rId9">
                  <a:extLst>
                    <a:ext uri="{A12FA001-AC4F-418D-AE19-62706E023703}">
                      <ahyp:hlinkClr xmlns:ahyp="http://schemas.microsoft.com/office/drawing/2018/hyperlinkcolor" xmlns="" val="tx"/>
                    </a:ext>
                  </a:extLst>
                </a:hlinkClick>
              </a:rPr>
              <a:t>news.com.au</a:t>
            </a:r>
            <a:endParaRPr lang="en-GB" sz="900" dirty="0">
              <a:solidFill>
                <a:schemeClr val="bg1">
                  <a:lumMod val="65000"/>
                </a:schemeClr>
              </a:solidFill>
            </a:endParaRPr>
          </a:p>
        </p:txBody>
      </p:sp>
      <p:sp>
        <p:nvSpPr>
          <p:cNvPr id="14" name="Rechthoek 13">
            <a:extLst>
              <a:ext uri="{FF2B5EF4-FFF2-40B4-BE49-F238E27FC236}">
                <a16:creationId xmlns:a16="http://schemas.microsoft.com/office/drawing/2014/main" xmlns="" id="{137A9E23-E906-4B93-9E75-CBF1A8BAFDF2}"/>
              </a:ext>
            </a:extLst>
          </p:cNvPr>
          <p:cNvSpPr/>
          <p:nvPr/>
        </p:nvSpPr>
        <p:spPr>
          <a:xfrm>
            <a:off x="7722756" y="3385706"/>
            <a:ext cx="1199557" cy="230832"/>
          </a:xfrm>
          <a:prstGeom prst="rect">
            <a:avLst/>
          </a:prstGeom>
        </p:spPr>
        <p:txBody>
          <a:bodyPr wrap="square">
            <a:spAutoFit/>
          </a:bodyPr>
          <a:lstStyle/>
          <a:p>
            <a:pPr fontAlgn="base"/>
            <a:r>
              <a:rPr lang="en-GB" sz="900" dirty="0">
                <a:solidFill>
                  <a:schemeClr val="bg1">
                    <a:lumMod val="65000"/>
                  </a:schemeClr>
                </a:solidFill>
                <a:hlinkClick r:id="rId10">
                  <a:extLst>
                    <a:ext uri="{A12FA001-AC4F-418D-AE19-62706E023703}">
                      <ahyp:hlinkClr xmlns:ahyp="http://schemas.microsoft.com/office/drawing/2018/hyperlinkcolor" xmlns="" val="tx"/>
                    </a:ext>
                  </a:extLst>
                </a:hlinkClick>
              </a:rPr>
              <a:t>chicagotribune.com</a:t>
            </a:r>
            <a:endParaRPr lang="en-GB" sz="900" dirty="0">
              <a:solidFill>
                <a:schemeClr val="bg1">
                  <a:lumMod val="65000"/>
                </a:schemeClr>
              </a:solidFill>
            </a:endParaRPr>
          </a:p>
        </p:txBody>
      </p:sp>
      <p:pic>
        <p:nvPicPr>
          <p:cNvPr id="7174" name="Picture 6" descr="London mayoral election 2016: Builders attack Sadiq Khan's ...">
            <a:extLst>
              <a:ext uri="{FF2B5EF4-FFF2-40B4-BE49-F238E27FC236}">
                <a16:creationId xmlns:a16="http://schemas.microsoft.com/office/drawing/2014/main" xmlns="" id="{DD8CEE01-F0EB-43C6-9AB9-1774FE6DEFD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38819" y="981591"/>
            <a:ext cx="2364905" cy="157660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xmlns="" id="{0AA0E7E1-45FF-41FF-914F-5F9867294CAC}"/>
              </a:ext>
            </a:extLst>
          </p:cNvPr>
          <p:cNvSpPr/>
          <p:nvPr/>
        </p:nvSpPr>
        <p:spPr>
          <a:xfrm>
            <a:off x="6803724" y="1580772"/>
            <a:ext cx="1255219" cy="230832"/>
          </a:xfrm>
          <a:prstGeom prst="rect">
            <a:avLst/>
          </a:prstGeom>
        </p:spPr>
        <p:txBody>
          <a:bodyPr wrap="square">
            <a:spAutoFit/>
          </a:bodyPr>
          <a:lstStyle/>
          <a:p>
            <a:pPr fontAlgn="base"/>
            <a:r>
              <a:rPr lang="en-GB" sz="900" dirty="0">
                <a:solidFill>
                  <a:schemeClr val="bg1">
                    <a:lumMod val="65000"/>
                  </a:schemeClr>
                </a:solidFill>
                <a:hlinkClick r:id="rId12">
                  <a:extLst>
                    <a:ext uri="{A12FA001-AC4F-418D-AE19-62706E023703}">
                      <ahyp:hlinkClr xmlns:ahyp="http://schemas.microsoft.com/office/drawing/2018/hyperlinkcolor" xmlns="" val="tx"/>
                    </a:ext>
                  </a:extLst>
                </a:hlinkClick>
              </a:rPr>
              <a:t>ibtimes.co.uk</a:t>
            </a:r>
            <a:endParaRPr lang="en-GB" sz="900" dirty="0">
              <a:solidFill>
                <a:schemeClr val="bg1">
                  <a:lumMod val="65000"/>
                </a:schemeClr>
              </a:solidFill>
            </a:endParaRPr>
          </a:p>
        </p:txBody>
      </p:sp>
      <p:pic>
        <p:nvPicPr>
          <p:cNvPr id="7176" name="Picture 8" descr="Liverpool 2-1 Leicester: Mo Salah scores again | Daily ...">
            <a:extLst>
              <a:ext uri="{FF2B5EF4-FFF2-40B4-BE49-F238E27FC236}">
                <a16:creationId xmlns:a16="http://schemas.microsoft.com/office/drawing/2014/main" xmlns="" id="{0264A7D9-2E14-446E-ABFD-4C0AAF2CD58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44002" y="2961791"/>
            <a:ext cx="2164790" cy="1784372"/>
          </a:xfrm>
          <a:prstGeom prst="rect">
            <a:avLst/>
          </a:prstGeom>
          <a:noFill/>
          <a:extLst>
            <a:ext uri="{909E8E84-426E-40DD-AFC4-6F175D3DCCD1}">
              <a14:hiddenFill xmlns:a14="http://schemas.microsoft.com/office/drawing/2010/main">
                <a:solidFill>
                  <a:srgbClr val="FFFFFF"/>
                </a:solidFill>
              </a14:hiddenFill>
            </a:ext>
          </a:extLst>
        </p:spPr>
      </p:pic>
      <p:sp>
        <p:nvSpPr>
          <p:cNvPr id="16" name="Rechthoek 15">
            <a:extLst>
              <a:ext uri="{FF2B5EF4-FFF2-40B4-BE49-F238E27FC236}">
                <a16:creationId xmlns:a16="http://schemas.microsoft.com/office/drawing/2014/main" xmlns="" id="{486BC481-118B-47E3-A300-582856B1F593}"/>
              </a:ext>
            </a:extLst>
          </p:cNvPr>
          <p:cNvSpPr/>
          <p:nvPr/>
        </p:nvSpPr>
        <p:spPr>
          <a:xfrm>
            <a:off x="4544002" y="4795486"/>
            <a:ext cx="2220351" cy="230832"/>
          </a:xfrm>
          <a:prstGeom prst="rect">
            <a:avLst/>
          </a:prstGeom>
        </p:spPr>
        <p:txBody>
          <a:bodyPr wrap="square">
            <a:spAutoFit/>
          </a:bodyPr>
          <a:lstStyle/>
          <a:p>
            <a:pPr fontAlgn="base"/>
            <a:r>
              <a:rPr lang="en-GB" sz="900" dirty="0">
                <a:solidFill>
                  <a:schemeClr val="bg1">
                    <a:lumMod val="65000"/>
                  </a:schemeClr>
                </a:solidFill>
                <a:hlinkClick r:id="rId14">
                  <a:extLst>
                    <a:ext uri="{A12FA001-AC4F-418D-AE19-62706E023703}">
                      <ahyp:hlinkClr xmlns:ahyp="http://schemas.microsoft.com/office/drawing/2018/hyperlinkcolor" xmlns="" val="tx"/>
                    </a:ext>
                  </a:extLst>
                </a:hlinkClick>
              </a:rPr>
              <a:t>dailymail.co.uk</a:t>
            </a:r>
            <a:endParaRPr lang="en-GB" sz="900" dirty="0">
              <a:solidFill>
                <a:schemeClr val="bg1">
                  <a:lumMod val="65000"/>
                </a:schemeClr>
              </a:solidFill>
            </a:endParaRPr>
          </a:p>
        </p:txBody>
      </p:sp>
      <p:cxnSp>
        <p:nvCxnSpPr>
          <p:cNvPr id="20" name="Rechte verbindingslijn 19">
            <a:extLst>
              <a:ext uri="{FF2B5EF4-FFF2-40B4-BE49-F238E27FC236}">
                <a16:creationId xmlns:a16="http://schemas.microsoft.com/office/drawing/2014/main" xmlns="" id="{B2C0C826-8516-4832-A8F1-D8B255384B82}"/>
              </a:ext>
            </a:extLst>
          </p:cNvPr>
          <p:cNvCxnSpPr/>
          <p:nvPr/>
        </p:nvCxnSpPr>
        <p:spPr>
          <a:xfrm flipV="1">
            <a:off x="3280272" y="2125266"/>
            <a:ext cx="1041095" cy="615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xmlns="" id="{A366ADA7-53AA-460A-A5D1-6B9E748729C2}"/>
              </a:ext>
            </a:extLst>
          </p:cNvPr>
          <p:cNvCxnSpPr/>
          <p:nvPr/>
        </p:nvCxnSpPr>
        <p:spPr>
          <a:xfrm>
            <a:off x="3372800" y="4482525"/>
            <a:ext cx="2824189" cy="1026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xmlns="" id="{38225D4C-1EDA-4F88-A7A4-AAC5E6E1E831}"/>
              </a:ext>
            </a:extLst>
          </p:cNvPr>
          <p:cNvCxnSpPr/>
          <p:nvPr/>
        </p:nvCxnSpPr>
        <p:spPr>
          <a:xfrm flipV="1">
            <a:off x="3372800" y="2741134"/>
            <a:ext cx="3213353" cy="530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xmlns="" id="{A074B2BB-F42D-448A-9FF2-D4013ECCD934}"/>
              </a:ext>
            </a:extLst>
          </p:cNvPr>
          <p:cNvCxnSpPr/>
          <p:nvPr/>
        </p:nvCxnSpPr>
        <p:spPr>
          <a:xfrm flipV="1">
            <a:off x="3280272" y="3994661"/>
            <a:ext cx="1158547" cy="260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28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17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4" grpId="0" animBg="1"/>
      <p:bldP spid="10" grpId="0" animBg="1"/>
      <p:bldP spid="11" grpId="0" animBg="1"/>
      <p:bldP spid="12" grpId="0" animBg="1"/>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240DFEC-90E0-43F0-AB12-CABCECA5C3EA}"/>
              </a:ext>
            </a:extLst>
          </p:cNvPr>
          <p:cNvSpPr>
            <a:spLocks noGrp="1"/>
          </p:cNvSpPr>
          <p:nvPr>
            <p:ph type="title"/>
          </p:nvPr>
        </p:nvSpPr>
        <p:spPr/>
        <p:txBody>
          <a:bodyPr/>
          <a:lstStyle/>
          <a:p>
            <a:r>
              <a:rPr lang="en-GB" dirty="0"/>
              <a:t>4.N</a:t>
            </a:r>
            <a:r>
              <a:rPr lang="ro-RO" dirty="0"/>
              <a:t>arațiuni și identitate</a:t>
            </a:r>
            <a:endParaRPr lang="en-GB" dirty="0"/>
          </a:p>
        </p:txBody>
      </p:sp>
      <p:sp>
        <p:nvSpPr>
          <p:cNvPr id="3" name="Tijdelijke aanduiding voor inhoud 2">
            <a:extLst>
              <a:ext uri="{FF2B5EF4-FFF2-40B4-BE49-F238E27FC236}">
                <a16:creationId xmlns:a16="http://schemas.microsoft.com/office/drawing/2014/main" xmlns="" id="{739367A6-D263-450E-A08B-65BCE24FC6F2}"/>
              </a:ext>
            </a:extLst>
          </p:cNvPr>
          <p:cNvSpPr>
            <a:spLocks noGrp="1"/>
          </p:cNvSpPr>
          <p:nvPr>
            <p:ph idx="1"/>
          </p:nvPr>
        </p:nvSpPr>
        <p:spPr>
          <a:xfrm>
            <a:off x="685800" y="2286000"/>
            <a:ext cx="5029200" cy="3733799"/>
          </a:xfrm>
        </p:spPr>
        <p:txBody>
          <a:bodyPr/>
          <a:lstStyle/>
          <a:p>
            <a:pPr marL="0" indent="0">
              <a:buNone/>
            </a:pPr>
            <a:r>
              <a:rPr lang="ro-RO" sz="3200" dirty="0" smtClean="0"/>
              <a:t>Atelier </a:t>
            </a:r>
            <a:endParaRPr lang="en-GB" dirty="0"/>
          </a:p>
          <a:p>
            <a:endParaRPr lang="en-GB" dirty="0"/>
          </a:p>
          <a:p>
            <a:endParaRPr lang="en-GB" dirty="0"/>
          </a:p>
        </p:txBody>
      </p:sp>
      <p:sp>
        <p:nvSpPr>
          <p:cNvPr id="4" name="Tijdelijke aanduiding voor datum 3">
            <a:extLst>
              <a:ext uri="{FF2B5EF4-FFF2-40B4-BE49-F238E27FC236}">
                <a16:creationId xmlns:a16="http://schemas.microsoft.com/office/drawing/2014/main" xmlns="" id="{8C43D417-80C9-43BC-AD6C-2AB7FD920AAF}"/>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xmlns="" id="{7993E984-46A1-4C26-9258-DCED32249725}"/>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xmlns="" id="{95079301-500D-4AE5-A2F6-4F1A2A8ABC7E}"/>
              </a:ext>
            </a:extLst>
          </p:cNvPr>
          <p:cNvSpPr>
            <a:spLocks noGrp="1"/>
          </p:cNvSpPr>
          <p:nvPr>
            <p:ph type="sldNum" sz="quarter" idx="12"/>
          </p:nvPr>
        </p:nvSpPr>
        <p:spPr/>
        <p:txBody>
          <a:bodyPr/>
          <a:lstStyle/>
          <a:p>
            <a:fld id="{CB318F78-A315-46C9-8B3F-2431B4397D31}" type="slidenum">
              <a:rPr lang="en-US" smtClean="0"/>
              <a:t>25</a:t>
            </a:fld>
            <a:endParaRPr lang="en-US" dirty="0"/>
          </a:p>
        </p:txBody>
      </p:sp>
      <p:graphicFrame>
        <p:nvGraphicFramePr>
          <p:cNvPr id="7" name="Diagram 6">
            <a:extLst>
              <a:ext uri="{FF2B5EF4-FFF2-40B4-BE49-F238E27FC236}">
                <a16:creationId xmlns:a16="http://schemas.microsoft.com/office/drawing/2014/main" xmlns="" id="{B55FF617-9B21-4DC2-98A8-AADFAF2C1E5B}"/>
              </a:ext>
            </a:extLst>
          </p:cNvPr>
          <p:cNvGraphicFramePr/>
          <p:nvPr>
            <p:extLst/>
          </p:nvPr>
        </p:nvGraphicFramePr>
        <p:xfrm>
          <a:off x="1905000" y="210292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7955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5">
            <a:extLst>
              <a:ext uri="{FF2B5EF4-FFF2-40B4-BE49-F238E27FC236}">
                <a16:creationId xmlns:a16="http://schemas.microsoft.com/office/drawing/2014/main" xmlns="" id="{E4E7B091-5C25-4EEE-8C27-92DC1589E292}"/>
              </a:ext>
            </a:extLst>
          </p:cNvPr>
          <p:cNvSpPr>
            <a:spLocks noGrp="1"/>
          </p:cNvSpPr>
          <p:nvPr>
            <p:ph type="sldNum" sz="quarter" idx="12"/>
          </p:nvPr>
        </p:nvSpPr>
        <p:spPr>
          <a:xfrm>
            <a:off x="6553200" y="5624514"/>
            <a:ext cx="1905000" cy="273844"/>
          </a:xfrm>
        </p:spPr>
        <p:txBody>
          <a:bodyPr/>
          <a:lstStyle/>
          <a:p>
            <a:fld id="{CB318F78-A315-46C9-8B3F-2431B4397D31}" type="slidenum">
              <a:rPr lang="en-US" smtClean="0"/>
              <a:t>26</a:t>
            </a:fld>
            <a:endParaRPr lang="en-US" dirty="0"/>
          </a:p>
        </p:txBody>
      </p:sp>
      <p:grpSp>
        <p:nvGrpSpPr>
          <p:cNvPr id="64" name="Group">
            <a:extLst>
              <a:ext uri="{FF2B5EF4-FFF2-40B4-BE49-F238E27FC236}">
                <a16:creationId xmlns:a16="http://schemas.microsoft.com/office/drawing/2014/main" xmlns="" id="{306E2573-B46A-401E-8659-D02C271B6AB6}"/>
              </a:ext>
            </a:extLst>
          </p:cNvPr>
          <p:cNvGrpSpPr/>
          <p:nvPr/>
        </p:nvGrpSpPr>
        <p:grpSpPr>
          <a:xfrm>
            <a:off x="2910741" y="2576326"/>
            <a:ext cx="2135786" cy="2389378"/>
            <a:chOff x="0" y="-1"/>
            <a:chExt cx="2847712" cy="3185835"/>
          </a:xfrm>
        </p:grpSpPr>
        <p:sp>
          <p:nvSpPr>
            <p:cNvPr id="65" name="Freeform 18">
              <a:extLst>
                <a:ext uri="{FF2B5EF4-FFF2-40B4-BE49-F238E27FC236}">
                  <a16:creationId xmlns:a16="http://schemas.microsoft.com/office/drawing/2014/main" xmlns="" id="{CB9476DF-37B0-48FC-9F06-18F52CA4FA98}"/>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66" name="Freeform 19">
              <a:extLst>
                <a:ext uri="{FF2B5EF4-FFF2-40B4-BE49-F238E27FC236}">
                  <a16:creationId xmlns:a16="http://schemas.microsoft.com/office/drawing/2014/main" xmlns="" id="{556AB297-27BE-4F97-84C8-6DE76B9E3553}"/>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67" name="Group">
            <a:extLst>
              <a:ext uri="{FF2B5EF4-FFF2-40B4-BE49-F238E27FC236}">
                <a16:creationId xmlns:a16="http://schemas.microsoft.com/office/drawing/2014/main" xmlns="" id="{3F328BBA-0127-4AE3-8686-6D2EA2AB645B}"/>
              </a:ext>
            </a:extLst>
          </p:cNvPr>
          <p:cNvGrpSpPr/>
          <p:nvPr/>
        </p:nvGrpSpPr>
        <p:grpSpPr>
          <a:xfrm>
            <a:off x="2507952" y="3794408"/>
            <a:ext cx="2600360" cy="1653539"/>
            <a:chOff x="0" y="0"/>
            <a:chExt cx="3467146" cy="2204717"/>
          </a:xfrm>
        </p:grpSpPr>
        <p:sp>
          <p:nvSpPr>
            <p:cNvPr id="68" name="Freeform 25">
              <a:extLst>
                <a:ext uri="{FF2B5EF4-FFF2-40B4-BE49-F238E27FC236}">
                  <a16:creationId xmlns:a16="http://schemas.microsoft.com/office/drawing/2014/main" xmlns="" id="{7AD63B3F-2571-42C8-BD45-910C0AAA5D88}"/>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adFill flip="none" rotWithShape="1">
              <a:gsLst>
                <a:gs pos="2485">
                  <a:srgbClr val="4FACFE"/>
                </a:gs>
                <a:gs pos="58102">
                  <a:srgbClr val="28CFFE"/>
                </a:gs>
                <a:gs pos="100000">
                  <a:srgbClr val="00F2FE"/>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69" name="Freeform 26">
              <a:extLst>
                <a:ext uri="{FF2B5EF4-FFF2-40B4-BE49-F238E27FC236}">
                  <a16:creationId xmlns:a16="http://schemas.microsoft.com/office/drawing/2014/main" xmlns="" id="{6E00B6C6-B831-4FB1-A30D-02C8E8F490A2}"/>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adFill flip="none" rotWithShape="1">
              <a:gsLst>
                <a:gs pos="2485">
                  <a:srgbClr val="4FACFE"/>
                </a:gs>
                <a:gs pos="36236">
                  <a:srgbClr val="28CFFE"/>
                </a:gs>
                <a:gs pos="100000">
                  <a:srgbClr val="00F2FE"/>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70" name="Group">
            <a:extLst>
              <a:ext uri="{FF2B5EF4-FFF2-40B4-BE49-F238E27FC236}">
                <a16:creationId xmlns:a16="http://schemas.microsoft.com/office/drawing/2014/main" xmlns="" id="{DA174A72-3640-4A1F-AF15-E8C7618DE5BA}"/>
              </a:ext>
            </a:extLst>
          </p:cNvPr>
          <p:cNvGrpSpPr/>
          <p:nvPr/>
        </p:nvGrpSpPr>
        <p:grpSpPr>
          <a:xfrm>
            <a:off x="3644180" y="3755741"/>
            <a:ext cx="1852408" cy="2520671"/>
            <a:chOff x="0" y="34"/>
            <a:chExt cx="2469875" cy="3360894"/>
          </a:xfrm>
        </p:grpSpPr>
        <p:sp>
          <p:nvSpPr>
            <p:cNvPr id="71" name="Freeform 32">
              <a:extLst>
                <a:ext uri="{FF2B5EF4-FFF2-40B4-BE49-F238E27FC236}">
                  <a16:creationId xmlns:a16="http://schemas.microsoft.com/office/drawing/2014/main" xmlns="" id="{B72D9736-F806-4C91-9099-03C5A993059E}"/>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72" name="Freeform 33">
              <a:extLst>
                <a:ext uri="{FF2B5EF4-FFF2-40B4-BE49-F238E27FC236}">
                  <a16:creationId xmlns:a16="http://schemas.microsoft.com/office/drawing/2014/main" xmlns="" id="{95574A42-F824-46F2-96F9-BD17C2E98B15}"/>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73" name="Group">
            <a:extLst>
              <a:ext uri="{FF2B5EF4-FFF2-40B4-BE49-F238E27FC236}">
                <a16:creationId xmlns:a16="http://schemas.microsoft.com/office/drawing/2014/main" xmlns="" id="{788F5D14-0F1B-49F3-8C76-729D6834CB76}"/>
              </a:ext>
            </a:extLst>
          </p:cNvPr>
          <p:cNvGrpSpPr/>
          <p:nvPr/>
        </p:nvGrpSpPr>
        <p:grpSpPr>
          <a:xfrm>
            <a:off x="4088056" y="3528843"/>
            <a:ext cx="2135185" cy="2390915"/>
            <a:chOff x="46" y="61"/>
            <a:chExt cx="2846912" cy="3187886"/>
          </a:xfrm>
        </p:grpSpPr>
        <p:sp>
          <p:nvSpPr>
            <p:cNvPr id="74" name="Freeform 39">
              <a:extLst>
                <a:ext uri="{FF2B5EF4-FFF2-40B4-BE49-F238E27FC236}">
                  <a16:creationId xmlns:a16="http://schemas.microsoft.com/office/drawing/2014/main" xmlns="" id="{5EA5B603-58C6-4590-9BBF-1F005D4A4711}"/>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75" name="Freeform 40">
              <a:extLst>
                <a:ext uri="{FF2B5EF4-FFF2-40B4-BE49-F238E27FC236}">
                  <a16:creationId xmlns:a16="http://schemas.microsoft.com/office/drawing/2014/main" xmlns="" id="{BD677492-7DEA-41CC-9FE6-F300AE8542DD}"/>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76" name="Group">
            <a:extLst>
              <a:ext uri="{FF2B5EF4-FFF2-40B4-BE49-F238E27FC236}">
                <a16:creationId xmlns:a16="http://schemas.microsoft.com/office/drawing/2014/main" xmlns="" id="{0E7FC9F4-F461-4C0E-A42F-B22AC51C6AF2}"/>
              </a:ext>
            </a:extLst>
          </p:cNvPr>
          <p:cNvGrpSpPr/>
          <p:nvPr/>
        </p:nvGrpSpPr>
        <p:grpSpPr>
          <a:xfrm>
            <a:off x="4097791" y="3028748"/>
            <a:ext cx="2569015" cy="1662043"/>
            <a:chOff x="71" y="2"/>
            <a:chExt cx="3425352" cy="2216056"/>
          </a:xfrm>
        </p:grpSpPr>
        <p:sp>
          <p:nvSpPr>
            <p:cNvPr id="77" name="Freeform 46">
              <a:extLst>
                <a:ext uri="{FF2B5EF4-FFF2-40B4-BE49-F238E27FC236}">
                  <a16:creationId xmlns:a16="http://schemas.microsoft.com/office/drawing/2014/main" xmlns="" id="{25D52369-295D-4525-9212-FC2814F1F9AF}"/>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adFill flip="none" rotWithShape="1">
              <a:gsLst>
                <a:gs pos="849">
                  <a:srgbClr val="FF00A2"/>
                </a:gs>
                <a:gs pos="62946">
                  <a:srgbClr val="FF0071"/>
                </a:gs>
                <a:gs pos="97627">
                  <a:srgbClr val="FF0040"/>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78" name="Freeform 47">
              <a:extLst>
                <a:ext uri="{FF2B5EF4-FFF2-40B4-BE49-F238E27FC236}">
                  <a16:creationId xmlns:a16="http://schemas.microsoft.com/office/drawing/2014/main" xmlns="" id="{66AD1DBC-6A1B-4484-9B6F-B5161897D5C0}"/>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adFill flip="none" rotWithShape="1">
              <a:gsLst>
                <a:gs pos="2372">
                  <a:srgbClr val="FF0040"/>
                </a:gs>
                <a:gs pos="37053">
                  <a:srgbClr val="FF0071"/>
                </a:gs>
                <a:gs pos="99150">
                  <a:srgbClr val="FF00A2"/>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79" name="TextBox 52">
            <a:extLst>
              <a:ext uri="{FF2B5EF4-FFF2-40B4-BE49-F238E27FC236}">
                <a16:creationId xmlns:a16="http://schemas.microsoft.com/office/drawing/2014/main" xmlns="" id="{F661EF23-93C0-4876-9BD8-4764190766DA}"/>
              </a:ext>
            </a:extLst>
          </p:cNvPr>
          <p:cNvSpPr txBox="1"/>
          <p:nvPr/>
        </p:nvSpPr>
        <p:spPr>
          <a:xfrm>
            <a:off x="852288" y="2343224"/>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err="1"/>
              <a:t>What</a:t>
            </a:r>
            <a:r>
              <a:rPr lang="nl-NL" dirty="0"/>
              <a:t> </a:t>
            </a:r>
            <a:r>
              <a:rPr lang="nl-NL" dirty="0" err="1"/>
              <a:t>struck</a:t>
            </a:r>
            <a:r>
              <a:rPr lang="nl-NL" dirty="0"/>
              <a:t> </a:t>
            </a:r>
            <a:r>
              <a:rPr lang="nl-NL" dirty="0" err="1"/>
              <a:t>you</a:t>
            </a:r>
            <a:r>
              <a:rPr lang="nl-NL" dirty="0"/>
              <a:t>?</a:t>
            </a:r>
            <a:endParaRPr dirty="0"/>
          </a:p>
        </p:txBody>
      </p:sp>
      <p:sp>
        <p:nvSpPr>
          <p:cNvPr id="80" name="TextBox 52">
            <a:extLst>
              <a:ext uri="{FF2B5EF4-FFF2-40B4-BE49-F238E27FC236}">
                <a16:creationId xmlns:a16="http://schemas.microsoft.com/office/drawing/2014/main" xmlns="" id="{98FEF1E1-3CF2-4A7B-969A-106EC9BB4FD1}"/>
              </a:ext>
            </a:extLst>
          </p:cNvPr>
          <p:cNvSpPr txBox="1"/>
          <p:nvPr/>
        </p:nvSpPr>
        <p:spPr>
          <a:xfrm>
            <a:off x="77638" y="3941203"/>
            <a:ext cx="3119632" cy="346247"/>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5"/>
          </a:lnRef>
          <a:fillRef idx="1">
            <a:schemeClr val="lt1"/>
          </a:fillRef>
          <a:effectRef idx="0">
            <a:schemeClr val="accent5"/>
          </a:effectRef>
          <a:fontRef idx="minor">
            <a:schemeClr val="dk1"/>
          </a:fontRef>
        </p:style>
        <p:txBody>
          <a:bodyPr wrap="square" lIns="34289" tIns="34289" rIns="34289" bIns="34289">
            <a:spAutoFit/>
          </a:bodyPr>
          <a:lstStyle>
            <a:lvl1pPr>
              <a:defRPr>
                <a:solidFill>
                  <a:srgbClr val="535353"/>
                </a:solidFill>
              </a:defRPr>
            </a:lvl1pPr>
          </a:lstStyle>
          <a:p>
            <a:r>
              <a:rPr lang="ro-RO" dirty="0" smtClean="0"/>
              <a:t>Reflectează asupra semnificației</a:t>
            </a:r>
            <a:endParaRPr lang="en-GB" dirty="0"/>
          </a:p>
        </p:txBody>
      </p:sp>
      <p:sp>
        <p:nvSpPr>
          <p:cNvPr id="81" name="TextBox 52">
            <a:extLst>
              <a:ext uri="{FF2B5EF4-FFF2-40B4-BE49-F238E27FC236}">
                <a16:creationId xmlns:a16="http://schemas.microsoft.com/office/drawing/2014/main" xmlns="" id="{4D814B52-EF89-47F0-97FE-4CAF9E519E0F}"/>
              </a:ext>
            </a:extLst>
          </p:cNvPr>
          <p:cNvSpPr txBox="1"/>
          <p:nvPr/>
        </p:nvSpPr>
        <p:spPr>
          <a:xfrm>
            <a:off x="228600" y="5506921"/>
            <a:ext cx="3363072" cy="346247"/>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5"/>
          </a:lnRef>
          <a:fillRef idx="1">
            <a:schemeClr val="lt1"/>
          </a:fillRef>
          <a:effectRef idx="0">
            <a:schemeClr val="accent5"/>
          </a:effectRef>
          <a:fontRef idx="minor">
            <a:schemeClr val="dk1"/>
          </a:fontRef>
        </p:style>
        <p:txBody>
          <a:bodyPr wrap="square" lIns="34289" tIns="34289" rIns="34289" bIns="34289">
            <a:spAutoFit/>
          </a:bodyPr>
          <a:lstStyle>
            <a:lvl1pPr>
              <a:defRPr>
                <a:solidFill>
                  <a:srgbClr val="535353"/>
                </a:solidFill>
              </a:defRPr>
            </a:lvl1pPr>
          </a:lstStyle>
          <a:p>
            <a:r>
              <a:rPr lang="ro-RO" dirty="0" smtClean="0"/>
              <a:t>Împărtășește-ți povestea cu grupul</a:t>
            </a:r>
            <a:endParaRPr lang="en-GB" dirty="0"/>
          </a:p>
        </p:txBody>
      </p:sp>
      <p:sp>
        <p:nvSpPr>
          <p:cNvPr id="82" name="TextBox 52">
            <a:extLst>
              <a:ext uri="{FF2B5EF4-FFF2-40B4-BE49-F238E27FC236}">
                <a16:creationId xmlns:a16="http://schemas.microsoft.com/office/drawing/2014/main" xmlns="" id="{94B36EE3-C28F-4902-A8E1-D482723B2C4C}"/>
              </a:ext>
            </a:extLst>
          </p:cNvPr>
          <p:cNvSpPr txBox="1"/>
          <p:nvPr/>
        </p:nvSpPr>
        <p:spPr>
          <a:xfrm>
            <a:off x="5407229" y="5878749"/>
            <a:ext cx="3660571" cy="484746"/>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5"/>
          </a:lnRef>
          <a:fillRef idx="1">
            <a:schemeClr val="lt1"/>
          </a:fillRef>
          <a:effectRef idx="0">
            <a:schemeClr val="accent5"/>
          </a:effectRef>
          <a:fontRef idx="minor">
            <a:schemeClr val="dk1"/>
          </a:fontRef>
        </p:style>
        <p:txBody>
          <a:bodyPr wrap="square" lIns="34289" tIns="34289" rIns="34289" bIns="34289">
            <a:spAutoFit/>
          </a:bodyPr>
          <a:lstStyle>
            <a:lvl1pPr>
              <a:defRPr>
                <a:solidFill>
                  <a:srgbClr val="535353"/>
                </a:solidFill>
              </a:defRPr>
            </a:lvl1pPr>
          </a:lstStyle>
          <a:p>
            <a:pPr>
              <a:lnSpc>
                <a:spcPct val="150000"/>
              </a:lnSpc>
            </a:pPr>
            <a:r>
              <a:rPr lang="ro-RO" dirty="0" smtClean="0"/>
              <a:t>Cine sunt eu?</a:t>
            </a:r>
            <a:endParaRPr lang="en-GB" dirty="0"/>
          </a:p>
        </p:txBody>
      </p:sp>
      <p:sp>
        <p:nvSpPr>
          <p:cNvPr id="83" name="TextBox 52">
            <a:extLst>
              <a:ext uri="{FF2B5EF4-FFF2-40B4-BE49-F238E27FC236}">
                <a16:creationId xmlns:a16="http://schemas.microsoft.com/office/drawing/2014/main" xmlns="" id="{87B6D743-61BD-4394-9AB6-4410E642D9BA}"/>
              </a:ext>
            </a:extLst>
          </p:cNvPr>
          <p:cNvSpPr txBox="1"/>
          <p:nvPr/>
        </p:nvSpPr>
        <p:spPr>
          <a:xfrm>
            <a:off x="6136131" y="4144924"/>
            <a:ext cx="2678921" cy="623246"/>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5"/>
          </a:lnRef>
          <a:fillRef idx="1">
            <a:schemeClr val="lt1"/>
          </a:fillRef>
          <a:effectRef idx="0">
            <a:schemeClr val="accent5"/>
          </a:effectRef>
          <a:fontRef idx="minor">
            <a:schemeClr val="dk1"/>
          </a:fontRef>
        </p:style>
        <p:txBody>
          <a:bodyPr wrap="square" lIns="34289" tIns="34289" rIns="34289" bIns="34289">
            <a:spAutoFit/>
          </a:bodyPr>
          <a:lstStyle>
            <a:lvl1pPr>
              <a:defRPr>
                <a:solidFill>
                  <a:srgbClr val="535353"/>
                </a:solidFill>
              </a:defRPr>
            </a:lvl1pPr>
          </a:lstStyle>
          <a:p>
            <a:r>
              <a:rPr lang="ro-RO" dirty="0" smtClean="0"/>
              <a:t>Alege formularul dorit</a:t>
            </a:r>
            <a:endParaRPr lang="en-GB" dirty="0"/>
          </a:p>
          <a:p>
            <a:endParaRPr dirty="0"/>
          </a:p>
        </p:txBody>
      </p:sp>
      <p:sp>
        <p:nvSpPr>
          <p:cNvPr id="84" name="TextBox 52">
            <a:extLst>
              <a:ext uri="{FF2B5EF4-FFF2-40B4-BE49-F238E27FC236}">
                <a16:creationId xmlns:a16="http://schemas.microsoft.com/office/drawing/2014/main" xmlns="" id="{0B1CD8B6-D15B-4130-AD74-99C9053A9658}"/>
              </a:ext>
            </a:extLst>
          </p:cNvPr>
          <p:cNvSpPr txBox="1"/>
          <p:nvPr/>
        </p:nvSpPr>
        <p:spPr>
          <a:xfrm>
            <a:off x="5468562" y="2497863"/>
            <a:ext cx="3346490" cy="346247"/>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5"/>
          </a:lnRef>
          <a:fillRef idx="1">
            <a:schemeClr val="lt1"/>
          </a:fillRef>
          <a:effectRef idx="0">
            <a:schemeClr val="accent5"/>
          </a:effectRef>
          <a:fontRef idx="minor">
            <a:schemeClr val="dk1"/>
          </a:fontRef>
        </p:style>
        <p:txBody>
          <a:bodyPr wrap="square" lIns="34289" tIns="34289" rIns="34289" bIns="34289">
            <a:spAutoFit/>
          </a:bodyPr>
          <a:lstStyle>
            <a:lvl1pPr>
              <a:defRPr>
                <a:solidFill>
                  <a:srgbClr val="535353"/>
                </a:solidFill>
              </a:defRPr>
            </a:lvl1pPr>
          </a:lstStyle>
          <a:p>
            <a:r>
              <a:rPr lang="ro-RO" dirty="0" smtClean="0"/>
              <a:t>Grupați-vă câte 3, </a:t>
            </a:r>
            <a:r>
              <a:rPr lang="en-GB" dirty="0" smtClean="0"/>
              <a:t>4 </a:t>
            </a:r>
            <a:r>
              <a:rPr lang="ro-RO" dirty="0" smtClean="0"/>
              <a:t>sau </a:t>
            </a:r>
            <a:r>
              <a:rPr lang="en-GB" dirty="0" smtClean="0"/>
              <a:t>5</a:t>
            </a:r>
            <a:endParaRPr lang="en-GB" dirty="0"/>
          </a:p>
        </p:txBody>
      </p:sp>
      <p:sp>
        <p:nvSpPr>
          <p:cNvPr id="85" name="Freeform 9">
            <a:extLst>
              <a:ext uri="{FF2B5EF4-FFF2-40B4-BE49-F238E27FC236}">
                <a16:creationId xmlns:a16="http://schemas.microsoft.com/office/drawing/2014/main" xmlns="" id="{E737C384-5137-40D0-86D3-2ADC654E4696}"/>
              </a:ext>
            </a:extLst>
          </p:cNvPr>
          <p:cNvSpPr/>
          <p:nvPr/>
        </p:nvSpPr>
        <p:spPr>
          <a:xfrm>
            <a:off x="5761520" y="333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86" name="Freeform 12">
            <a:extLst>
              <a:ext uri="{FF2B5EF4-FFF2-40B4-BE49-F238E27FC236}">
                <a16:creationId xmlns:a16="http://schemas.microsoft.com/office/drawing/2014/main" xmlns="" id="{48AEF3AE-5DE3-49C8-AABB-1CBC851E526B}"/>
              </a:ext>
            </a:extLst>
          </p:cNvPr>
          <p:cNvSpPr/>
          <p:nvPr/>
        </p:nvSpPr>
        <p:spPr>
          <a:xfrm>
            <a:off x="3117484" y="308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87" name="Freeform 13">
            <a:extLst>
              <a:ext uri="{FF2B5EF4-FFF2-40B4-BE49-F238E27FC236}">
                <a16:creationId xmlns:a16="http://schemas.microsoft.com/office/drawing/2014/main" xmlns="" id="{5C92E356-7070-4A16-8BC5-26A10950FA0E}"/>
              </a:ext>
            </a:extLst>
          </p:cNvPr>
          <p:cNvSpPr/>
          <p:nvPr/>
        </p:nvSpPr>
        <p:spPr>
          <a:xfrm>
            <a:off x="4688641" y="241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88" name="Freeform 16">
            <a:extLst>
              <a:ext uri="{FF2B5EF4-FFF2-40B4-BE49-F238E27FC236}">
                <a16:creationId xmlns:a16="http://schemas.microsoft.com/office/drawing/2014/main" xmlns="" id="{B59C5D61-1E26-4D8F-92B7-284CB9AB6D15}"/>
              </a:ext>
            </a:extLst>
          </p:cNvPr>
          <p:cNvSpPr/>
          <p:nvPr/>
        </p:nvSpPr>
        <p:spPr>
          <a:xfrm>
            <a:off x="4360340" y="555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89" name="Freeform 17">
            <a:extLst>
              <a:ext uri="{FF2B5EF4-FFF2-40B4-BE49-F238E27FC236}">
                <a16:creationId xmlns:a16="http://schemas.microsoft.com/office/drawing/2014/main" xmlns="" id="{C8CE8A3F-39AE-4DB2-9126-A7AAA64DF002}"/>
              </a:ext>
            </a:extLst>
          </p:cNvPr>
          <p:cNvSpPr/>
          <p:nvPr/>
        </p:nvSpPr>
        <p:spPr>
          <a:xfrm>
            <a:off x="5694258" y="497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90" name="Freeform 18">
            <a:extLst>
              <a:ext uri="{FF2B5EF4-FFF2-40B4-BE49-F238E27FC236}">
                <a16:creationId xmlns:a16="http://schemas.microsoft.com/office/drawing/2014/main" xmlns="" id="{415C919B-C957-40BF-9B6F-67020F7BBF99}"/>
              </a:ext>
            </a:extLst>
          </p:cNvPr>
          <p:cNvSpPr/>
          <p:nvPr/>
        </p:nvSpPr>
        <p:spPr>
          <a:xfrm>
            <a:off x="2968876" y="466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grpSp>
        <p:nvGrpSpPr>
          <p:cNvPr id="91" name="Group">
            <a:extLst>
              <a:ext uri="{FF2B5EF4-FFF2-40B4-BE49-F238E27FC236}">
                <a16:creationId xmlns:a16="http://schemas.microsoft.com/office/drawing/2014/main" xmlns="" id="{6C629464-448E-4A40-8461-9908734648F0}"/>
              </a:ext>
            </a:extLst>
          </p:cNvPr>
          <p:cNvGrpSpPr/>
          <p:nvPr/>
        </p:nvGrpSpPr>
        <p:grpSpPr>
          <a:xfrm>
            <a:off x="3640835" y="2209705"/>
            <a:ext cx="1862330" cy="2519644"/>
            <a:chOff x="0" y="0"/>
            <a:chExt cx="2483104" cy="3359523"/>
          </a:xfrm>
        </p:grpSpPr>
        <p:sp>
          <p:nvSpPr>
            <p:cNvPr id="92" name="Freeform 11">
              <a:extLst>
                <a:ext uri="{FF2B5EF4-FFF2-40B4-BE49-F238E27FC236}">
                  <a16:creationId xmlns:a16="http://schemas.microsoft.com/office/drawing/2014/main" xmlns="" id="{2833F5A7-959E-4446-AFB0-FA430A6EED5F}"/>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93" name="Freeform 12">
              <a:extLst>
                <a:ext uri="{FF2B5EF4-FFF2-40B4-BE49-F238E27FC236}">
                  <a16:creationId xmlns:a16="http://schemas.microsoft.com/office/drawing/2014/main" xmlns="" id="{6884488B-D3E4-4208-BE71-056B088E9069}"/>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5" name="TextBox 52">
            <a:extLst>
              <a:ext uri="{FF2B5EF4-FFF2-40B4-BE49-F238E27FC236}">
                <a16:creationId xmlns:a16="http://schemas.microsoft.com/office/drawing/2014/main" xmlns="" id="{98FEF1E1-3CF2-4A7B-969A-106EC9BB4FD1}"/>
              </a:ext>
            </a:extLst>
          </p:cNvPr>
          <p:cNvSpPr txBox="1"/>
          <p:nvPr/>
        </p:nvSpPr>
        <p:spPr>
          <a:xfrm>
            <a:off x="624232" y="2372360"/>
            <a:ext cx="2664592" cy="346247"/>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5"/>
          </a:lnRef>
          <a:fillRef idx="1">
            <a:schemeClr val="lt1"/>
          </a:fillRef>
          <a:effectRef idx="0">
            <a:schemeClr val="accent5"/>
          </a:effectRef>
          <a:fontRef idx="minor">
            <a:schemeClr val="dk1"/>
          </a:fontRef>
        </p:style>
        <p:txBody>
          <a:bodyPr wrap="square" lIns="34289" tIns="34289" rIns="34289" bIns="34289">
            <a:spAutoFit/>
          </a:bodyPr>
          <a:lstStyle>
            <a:lvl1pPr>
              <a:defRPr>
                <a:solidFill>
                  <a:srgbClr val="535353"/>
                </a:solidFill>
              </a:defRPr>
            </a:lvl1pPr>
          </a:lstStyle>
          <a:p>
            <a:r>
              <a:rPr lang="ro-RO" dirty="0" smtClean="0"/>
              <a:t>Ce ți-a atras atenția?</a:t>
            </a:r>
            <a:endParaRPr lang="en-GB" dirty="0"/>
          </a:p>
        </p:txBody>
      </p:sp>
      <p:sp>
        <p:nvSpPr>
          <p:cNvPr id="39" name="Titel 1">
            <a:extLst>
              <a:ext uri="{FF2B5EF4-FFF2-40B4-BE49-F238E27FC236}">
                <a16:creationId xmlns:a16="http://schemas.microsoft.com/office/drawing/2014/main" xmlns="" id="{0240DFEC-90E0-43F0-AB12-CABCECA5C3EA}"/>
              </a:ext>
            </a:extLst>
          </p:cNvPr>
          <p:cNvSpPr txBox="1">
            <a:spLocks/>
          </p:cNvSpPr>
          <p:nvPr/>
        </p:nvSpPr>
        <p:spPr>
          <a:xfrm>
            <a:off x="641839" y="1421487"/>
            <a:ext cx="7772400" cy="685800"/>
          </a:xfrm>
          <a:prstGeom prst="rect">
            <a:avLst/>
          </a:prstGeom>
          <a:solidFill>
            <a:srgbClr val="0770B1">
              <a:alpha val="90000"/>
            </a:srgbClr>
          </a:solidFill>
          <a:effectLst>
            <a:reflection blurRad="6350" stA="52000" endA="300" endPos="35000" dir="5400000" sy="-100000" algn="bl" rotWithShape="0"/>
          </a:effectLst>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en-GB" smtClean="0"/>
              <a:t>5. </a:t>
            </a:r>
            <a:r>
              <a:rPr lang="ro-RO" smtClean="0"/>
              <a:t>Narațiuni și identiate – </a:t>
            </a:r>
            <a:r>
              <a:rPr lang="en-GB" smtClean="0"/>
              <a:t>exerci</a:t>
            </a:r>
            <a:r>
              <a:rPr lang="ro-RO" smtClean="0"/>
              <a:t>țiul</a:t>
            </a:r>
            <a:r>
              <a:rPr lang="en-GB" smtClean="0"/>
              <a:t> 2 </a:t>
            </a:r>
            <a:endParaRPr lang="en-GB" dirty="0"/>
          </a:p>
        </p:txBody>
      </p:sp>
    </p:spTree>
    <p:extLst>
      <p:ext uri="{BB962C8B-B14F-4D97-AF65-F5344CB8AC3E}">
        <p14:creationId xmlns:p14="http://schemas.microsoft.com/office/powerpoint/2010/main" val="310911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84"/>
                                        </p:tgtEl>
                                        <p:attrNameLst>
                                          <p:attrName>style.visibility</p:attrName>
                                        </p:attrNameLst>
                                      </p:cBhvr>
                                      <p:to>
                                        <p:strVal val="visible"/>
                                      </p:to>
                                    </p:set>
                                    <p:animEffect transition="in" filter="wipe(up)">
                                      <p:cBhvr>
                                        <p:cTn id="11" dur="600"/>
                                        <p:tgtEl>
                                          <p:spTgt spid="8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76"/>
                                        </p:tgtEl>
                                        <p:attrNameLst>
                                          <p:attrName>style.visibility</p:attrName>
                                        </p:attrNameLst>
                                      </p:cBhvr>
                                      <p:to>
                                        <p:strVal val="visible"/>
                                      </p:to>
                                    </p:set>
                                    <p:animEffect transition="in" filter="wipe(left)">
                                      <p:cBhvr>
                                        <p:cTn id="16" dur="500"/>
                                        <p:tgtEl>
                                          <p:spTgt spid="76"/>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83"/>
                                        </p:tgtEl>
                                        <p:attrNameLst>
                                          <p:attrName>style.visibility</p:attrName>
                                        </p:attrNameLst>
                                      </p:cBhvr>
                                      <p:to>
                                        <p:strVal val="visible"/>
                                      </p:to>
                                    </p:set>
                                    <p:animEffect transition="in" filter="wipe(up)">
                                      <p:cBhvr>
                                        <p:cTn id="20" dur="600"/>
                                        <p:tgtEl>
                                          <p:spTgt spid="8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73"/>
                                        </p:tgtEl>
                                        <p:attrNameLst>
                                          <p:attrName>style.visibility</p:attrName>
                                        </p:attrNameLst>
                                      </p:cBhvr>
                                      <p:to>
                                        <p:strVal val="visible"/>
                                      </p:to>
                                    </p:set>
                                    <p:animEffect transition="in" filter="wipe(left)">
                                      <p:cBhvr>
                                        <p:cTn id="25" dur="500"/>
                                        <p:tgtEl>
                                          <p:spTgt spid="73"/>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82"/>
                                        </p:tgtEl>
                                        <p:attrNameLst>
                                          <p:attrName>style.visibility</p:attrName>
                                        </p:attrNameLst>
                                      </p:cBhvr>
                                      <p:to>
                                        <p:strVal val="visible"/>
                                      </p:to>
                                    </p:set>
                                    <p:animEffect transition="in" filter="wipe(up)">
                                      <p:cBhvr>
                                        <p:cTn id="29" dur="600"/>
                                        <p:tgtEl>
                                          <p:spTgt spid="8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81"/>
                                        </p:tgtEl>
                                        <p:attrNameLst>
                                          <p:attrName>style.visibility</p:attrName>
                                        </p:attrNameLst>
                                      </p:cBhvr>
                                      <p:to>
                                        <p:strVal val="visible"/>
                                      </p:to>
                                    </p:set>
                                    <p:animEffect transition="in" filter="wipe(up)">
                                      <p:cBhvr>
                                        <p:cTn id="38" dur="600"/>
                                        <p:tgtEl>
                                          <p:spTgt spid="81"/>
                                        </p:tgtEl>
                                      </p:cBhvr>
                                    </p:animEffect>
                                  </p:childTnLst>
                                </p:cTn>
                              </p:par>
                              <p:par>
                                <p:cTn id="39" presetID="22" presetClass="entr" presetSubtype="8" fill="hold" grpId="0" nodeType="withEffect">
                                  <p:stCondLst>
                                    <p:cond delay="0"/>
                                  </p:stCondLst>
                                  <p:iterate>
                                    <p:tmAbs val="0"/>
                                  </p:iterate>
                                  <p:childTnLst>
                                    <p:set>
                                      <p:cBhvr>
                                        <p:cTn id="40" fill="hold"/>
                                        <p:tgtEl>
                                          <p:spTgt spid="67"/>
                                        </p:tgtEl>
                                        <p:attrNameLst>
                                          <p:attrName>style.visibility</p:attrName>
                                        </p:attrNameLst>
                                      </p:cBhvr>
                                      <p:to>
                                        <p:strVal val="visible"/>
                                      </p:to>
                                    </p:set>
                                    <p:animEffect transition="in" filter="wipe(left)">
                                      <p:cBhvr>
                                        <p:cTn id="41" dur="500"/>
                                        <p:tgtEl>
                                          <p:spTgt spid="67"/>
                                        </p:tgtEl>
                                      </p:cBhvr>
                                    </p:animEffect>
                                  </p:childTnLst>
                                </p:cTn>
                              </p:par>
                              <p:par>
                                <p:cTn id="42" presetID="22" presetClass="entr" presetSubtype="1" fill="hold" grpId="0" nodeType="withEffect">
                                  <p:stCondLst>
                                    <p:cond delay="0"/>
                                  </p:stCondLst>
                                  <p:iterate>
                                    <p:tmAbs val="0"/>
                                  </p:iterate>
                                  <p:childTnLst>
                                    <p:set>
                                      <p:cBhvr>
                                        <p:cTn id="43" fill="hold"/>
                                        <p:tgtEl>
                                          <p:spTgt spid="80"/>
                                        </p:tgtEl>
                                        <p:attrNameLst>
                                          <p:attrName>style.visibility</p:attrName>
                                        </p:attrNameLst>
                                      </p:cBhvr>
                                      <p:to>
                                        <p:strVal val="visible"/>
                                      </p:to>
                                    </p:set>
                                    <p:animEffect transition="in" filter="wipe(up)">
                                      <p:cBhvr>
                                        <p:cTn id="44" dur="600"/>
                                        <p:tgtEl>
                                          <p:spTgt spid="8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p:tmAbs val="0"/>
                                  </p:iterate>
                                  <p:childTnLst>
                                    <p:set>
                                      <p:cBhvr>
                                        <p:cTn id="48" fill="hold"/>
                                        <p:tgtEl>
                                          <p:spTgt spid="64"/>
                                        </p:tgtEl>
                                        <p:attrNameLst>
                                          <p:attrName>style.visibility</p:attrName>
                                        </p:attrNameLst>
                                      </p:cBhvr>
                                      <p:to>
                                        <p:strVal val="visible"/>
                                      </p:to>
                                    </p:set>
                                    <p:animEffect transition="in" filter="wipe(left)">
                                      <p:cBhvr>
                                        <p:cTn id="49" dur="500"/>
                                        <p:tgtEl>
                                          <p:spTgt spid="64"/>
                                        </p:tgtEl>
                                      </p:cBhvr>
                                    </p:animEffect>
                                  </p:childTnLst>
                                </p:cTn>
                              </p:par>
                            </p:childTnLst>
                          </p:cTn>
                        </p:par>
                        <p:par>
                          <p:cTn id="50" fill="hold">
                            <p:stCondLst>
                              <p:cond delay="500"/>
                            </p:stCondLst>
                            <p:childTnLst>
                              <p:par>
                                <p:cTn id="51" presetID="22" presetClass="entr" presetSubtype="1" fill="hold" grpId="0" nodeType="afterEffect">
                                  <p:stCondLst>
                                    <p:cond delay="0"/>
                                  </p:stCondLst>
                                  <p:iterate>
                                    <p:tmAbs val="0"/>
                                  </p:iterate>
                                  <p:childTnLst>
                                    <p:set>
                                      <p:cBhvr>
                                        <p:cTn id="52" fill="hold"/>
                                        <p:tgtEl>
                                          <p:spTgt spid="79"/>
                                        </p:tgtEl>
                                        <p:attrNameLst>
                                          <p:attrName>style.visibility</p:attrName>
                                        </p:attrNameLst>
                                      </p:cBhvr>
                                      <p:to>
                                        <p:strVal val="visible"/>
                                      </p:to>
                                    </p:set>
                                    <p:animEffect transition="in" filter="wipe(up)">
                                      <p:cBhvr>
                                        <p:cTn id="53" dur="600"/>
                                        <p:tgtEl>
                                          <p:spTgt spid="79"/>
                                        </p:tgtEl>
                                      </p:cBhvr>
                                    </p:animEffect>
                                  </p:childTnLst>
                                </p:cTn>
                              </p:par>
                              <p:par>
                                <p:cTn id="54" presetID="22" presetClass="entr" presetSubtype="1" fill="hold" grpId="0" nodeType="withEffect">
                                  <p:stCondLst>
                                    <p:cond delay="0"/>
                                  </p:stCondLst>
                                  <p:iterate>
                                    <p:tmAbs val="0"/>
                                  </p:iterate>
                                  <p:childTnLst>
                                    <p:set>
                                      <p:cBhvr>
                                        <p:cTn id="55" fill="hold"/>
                                        <p:tgtEl>
                                          <p:spTgt spid="35"/>
                                        </p:tgtEl>
                                        <p:attrNameLst>
                                          <p:attrName>style.visibility</p:attrName>
                                        </p:attrNameLst>
                                      </p:cBhvr>
                                      <p:to>
                                        <p:strVal val="visible"/>
                                      </p:to>
                                    </p:set>
                                    <p:animEffect transition="in" filter="wipe(up)">
                                      <p:cBhvr>
                                        <p:cTn id="56" dur="6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advAuto="0"/>
      <p:bldP spid="67" grpId="0" animBg="1" advAuto="0"/>
      <p:bldP spid="70" grpId="0" animBg="1" advAuto="0"/>
      <p:bldP spid="73" grpId="0" animBg="1" advAuto="0"/>
      <p:bldP spid="76" grpId="0" animBg="1" advAuto="0"/>
      <p:bldP spid="79" grpId="0" animBg="1" advAuto="0"/>
      <p:bldP spid="80" grpId="0" animBg="1" advAuto="0"/>
      <p:bldP spid="81" grpId="0" animBg="1" advAuto="0"/>
      <p:bldP spid="82" grpId="0" animBg="1" advAuto="0"/>
      <p:bldP spid="83" grpId="0" animBg="1" advAuto="0"/>
      <p:bldP spid="84" grpId="0" animBg="1" advAuto="0"/>
      <p:bldP spid="91" grpId="0" animBg="1" advAuto="0"/>
      <p:bldP spid="35"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240DFEC-90E0-43F0-AB12-CABCECA5C3EA}"/>
              </a:ext>
            </a:extLst>
          </p:cNvPr>
          <p:cNvSpPr>
            <a:spLocks noGrp="1"/>
          </p:cNvSpPr>
          <p:nvPr>
            <p:ph type="title"/>
          </p:nvPr>
        </p:nvSpPr>
        <p:spPr>
          <a:xfrm>
            <a:off x="823244" y="1399918"/>
            <a:ext cx="7772400" cy="685800"/>
          </a:xfrm>
        </p:spPr>
        <p:txBody>
          <a:bodyPr/>
          <a:lstStyle/>
          <a:p>
            <a:r>
              <a:rPr lang="en-GB" dirty="0"/>
              <a:t>5. </a:t>
            </a:r>
            <a:r>
              <a:rPr lang="ro-RO" dirty="0" smtClean="0"/>
              <a:t>Narațiuni și identiate – </a:t>
            </a:r>
            <a:r>
              <a:rPr lang="en-GB" dirty="0" err="1" smtClean="0"/>
              <a:t>exerci</a:t>
            </a:r>
            <a:r>
              <a:rPr lang="ro-RO" dirty="0" smtClean="0"/>
              <a:t>țiul</a:t>
            </a:r>
            <a:r>
              <a:rPr lang="en-GB" dirty="0" smtClean="0"/>
              <a:t> </a:t>
            </a:r>
            <a:r>
              <a:rPr lang="en-GB" dirty="0"/>
              <a:t>2 </a:t>
            </a:r>
          </a:p>
        </p:txBody>
      </p:sp>
      <p:sp>
        <p:nvSpPr>
          <p:cNvPr id="36" name="Google Shape;18;p1">
            <a:extLst>
              <a:ext uri="{FF2B5EF4-FFF2-40B4-BE49-F238E27FC236}">
                <a16:creationId xmlns:a16="http://schemas.microsoft.com/office/drawing/2014/main" xmlns="" id="{9E793AD5-55EC-4900-AC69-8DC246358E32}"/>
              </a:ext>
            </a:extLst>
          </p:cNvPr>
          <p:cNvSpPr txBox="1"/>
          <p:nvPr/>
        </p:nvSpPr>
        <p:spPr>
          <a:xfrm>
            <a:off x="1776819" y="409695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xmlns="" id="{8C5A9052-500F-4997-97FB-753CC688D4D8}"/>
              </a:ext>
            </a:extLst>
          </p:cNvPr>
          <p:cNvSpPr/>
          <p:nvPr/>
        </p:nvSpPr>
        <p:spPr>
          <a:xfrm rot="3660516">
            <a:off x="6267354" y="355082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xmlns="" id="{22A198AE-184D-4A23-9786-664E4391D777}"/>
              </a:ext>
            </a:extLst>
          </p:cNvPr>
          <p:cNvSpPr/>
          <p:nvPr/>
        </p:nvSpPr>
        <p:spPr>
          <a:xfrm rot="6244949">
            <a:off x="5651262" y="400393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xmlns="" id="{FA613C28-E942-4449-8586-D1E62627BC1C}"/>
              </a:ext>
            </a:extLst>
          </p:cNvPr>
          <p:cNvSpPr/>
          <p:nvPr/>
        </p:nvSpPr>
        <p:spPr>
          <a:xfrm>
            <a:off x="6401411" y="2639439"/>
            <a:ext cx="1912911" cy="1157072"/>
          </a:xfrm>
          <a:prstGeom prst="ellipse">
            <a:avLst/>
          </a:prstGeom>
          <a:gradFill>
            <a:gsLst>
              <a:gs pos="0">
                <a:srgbClr val="8016EF"/>
              </a:gs>
              <a:gs pos="52281">
                <a:srgbClr val="6761F7"/>
              </a:gs>
              <a:gs pos="100000">
                <a:srgbClr val="4FACFE"/>
              </a:gs>
            </a:gsLst>
            <a:lin ang="10800000"/>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xmlns="" id="{84C73546-8D43-4DF7-B130-B0CF9D86E82E}"/>
              </a:ext>
            </a:extLst>
          </p:cNvPr>
          <p:cNvSpPr/>
          <p:nvPr/>
        </p:nvSpPr>
        <p:spPr>
          <a:xfrm>
            <a:off x="6401411" y="2726383"/>
            <a:ext cx="1940896"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defRPr>
                <a:solidFill>
                  <a:srgbClr val="FFFFFF"/>
                </a:solidFill>
                <a:latin typeface="Avenir Roman"/>
                <a:ea typeface="Avenir Roman"/>
                <a:cs typeface="Avenir Roman"/>
                <a:sym typeface="Avenir Roman"/>
              </a:defRPr>
            </a:pPr>
            <a:r>
              <a:rPr lang="ro-RO" dirty="0" smtClean="0">
                <a:solidFill>
                  <a:srgbClr val="002060"/>
                </a:solidFill>
              </a:rPr>
              <a:t>Recomandări </a:t>
            </a:r>
            <a:endParaRPr dirty="0">
              <a:solidFill>
                <a:srgbClr val="002060"/>
              </a:solidFill>
            </a:endParaRPr>
          </a:p>
        </p:txBody>
      </p:sp>
      <p:sp>
        <p:nvSpPr>
          <p:cNvPr id="59" name="Google Shape;32;p1">
            <a:extLst>
              <a:ext uri="{FF2B5EF4-FFF2-40B4-BE49-F238E27FC236}">
                <a16:creationId xmlns:a16="http://schemas.microsoft.com/office/drawing/2014/main" xmlns="" id="{623C7793-4BD9-4096-8200-1A51BC65BA52}"/>
              </a:ext>
            </a:extLst>
          </p:cNvPr>
          <p:cNvSpPr/>
          <p:nvPr/>
        </p:nvSpPr>
        <p:spPr>
          <a:xfrm rot="18009338" flipH="1">
            <a:off x="4328506" y="405462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xmlns="" id="{F2A9DFF1-DC6E-4029-8D1B-AE845A16D622}"/>
              </a:ext>
            </a:extLst>
          </p:cNvPr>
          <p:cNvSpPr/>
          <p:nvPr/>
        </p:nvSpPr>
        <p:spPr>
          <a:xfrm rot="16866473" flipH="1">
            <a:off x="2417849" y="345485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xmlns="" id="{C665DEE4-1B6A-4A90-A9EB-1863349A43FB}"/>
              </a:ext>
            </a:extLst>
          </p:cNvPr>
          <p:cNvSpPr/>
          <p:nvPr/>
        </p:nvSpPr>
        <p:spPr>
          <a:xfrm flipH="1">
            <a:off x="829677" y="2595245"/>
            <a:ext cx="1994595" cy="1157072"/>
          </a:xfrm>
          <a:prstGeom prst="ellipse">
            <a:avLst/>
          </a:prstGeom>
          <a:gradFill>
            <a:gsLst>
              <a:gs pos="0">
                <a:srgbClr val="FF3847"/>
              </a:gs>
              <a:gs pos="22847">
                <a:srgbClr val="FF3847"/>
              </a:gs>
              <a:gs pos="63343">
                <a:srgbClr val="FF7D25"/>
              </a:gs>
              <a:gs pos="100000">
                <a:srgbClr val="FFC203"/>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xmlns="" id="{6D23BD2E-595B-4256-B6FD-CC2AB343292F}"/>
              </a:ext>
            </a:extLst>
          </p:cNvPr>
          <p:cNvSpPr/>
          <p:nvPr/>
        </p:nvSpPr>
        <p:spPr>
          <a:xfrm flipH="1">
            <a:off x="946200" y="271345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rgbClr val="002060"/>
                </a:solidFill>
              </a:rPr>
              <a:t>Obiectiv </a:t>
            </a:r>
            <a:endParaRPr dirty="0">
              <a:solidFill>
                <a:srgbClr val="002060"/>
              </a:solidFill>
            </a:endParaRPr>
          </a:p>
        </p:txBody>
      </p:sp>
      <p:sp>
        <p:nvSpPr>
          <p:cNvPr id="64" name="Google Shape;37;p1">
            <a:extLst>
              <a:ext uri="{FF2B5EF4-FFF2-40B4-BE49-F238E27FC236}">
                <a16:creationId xmlns:a16="http://schemas.microsoft.com/office/drawing/2014/main" xmlns="" id="{1F118D97-F3CB-4512-909B-E3E81BA91DF7}"/>
              </a:ext>
            </a:extLst>
          </p:cNvPr>
          <p:cNvSpPr/>
          <p:nvPr/>
        </p:nvSpPr>
        <p:spPr>
          <a:xfrm flipH="1">
            <a:off x="2364989" y="3720016"/>
            <a:ext cx="1994598" cy="1157072"/>
          </a:xfrm>
          <a:prstGeom prst="ellipse">
            <a:avLst/>
          </a:prstGeom>
          <a:gradFill>
            <a:gsLst>
              <a:gs pos="0">
                <a:srgbClr val="FF0040"/>
              </a:gs>
              <a:gs pos="2372">
                <a:srgbClr val="FF0040"/>
              </a:gs>
              <a:gs pos="37053">
                <a:srgbClr val="FF0071"/>
              </a:gs>
              <a:gs pos="99150">
                <a:srgbClr val="FF00A2"/>
              </a:gs>
              <a:gs pos="100000">
                <a:srgbClr val="FF00A2"/>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xmlns="" id="{C8241456-DBDF-4583-84F6-2AECF238C433}"/>
              </a:ext>
            </a:extLst>
          </p:cNvPr>
          <p:cNvSpPr/>
          <p:nvPr/>
        </p:nvSpPr>
        <p:spPr>
          <a:xfrm flipH="1">
            <a:off x="2507463" y="381141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rgbClr val="002060"/>
                </a:solidFill>
              </a:rPr>
              <a:t>Public țintă</a:t>
            </a:r>
            <a:endParaRPr dirty="0">
              <a:solidFill>
                <a:srgbClr val="002060"/>
              </a:solidFill>
            </a:endParaRPr>
          </a:p>
        </p:txBody>
      </p:sp>
      <p:sp>
        <p:nvSpPr>
          <p:cNvPr id="67" name="Google Shape;40;p1">
            <a:extLst>
              <a:ext uri="{FF2B5EF4-FFF2-40B4-BE49-F238E27FC236}">
                <a16:creationId xmlns:a16="http://schemas.microsoft.com/office/drawing/2014/main" xmlns="" id="{222B9482-6A6D-4BBF-B112-62D5A387865F}"/>
              </a:ext>
            </a:extLst>
          </p:cNvPr>
          <p:cNvSpPr/>
          <p:nvPr/>
        </p:nvSpPr>
        <p:spPr>
          <a:xfrm flipH="1">
            <a:off x="4585503" y="3771696"/>
            <a:ext cx="1994594" cy="1157072"/>
          </a:xfrm>
          <a:prstGeom prst="ellipse">
            <a:avLst/>
          </a:prstGeom>
          <a:gradFill>
            <a:gsLst>
              <a:gs pos="924">
                <a:srgbClr val="C3EA03"/>
              </a:gs>
              <a:gs pos="53178">
                <a:srgbClr val="67CE02"/>
              </a:gs>
              <a:gs pos="100000">
                <a:srgbClr val="0CB100"/>
              </a:gs>
            </a:gsLst>
          </a:gra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xmlns="" id="{0C82CC1A-2347-4F43-BBA5-C2F2FE152CE8}"/>
              </a:ext>
            </a:extLst>
          </p:cNvPr>
          <p:cNvSpPr/>
          <p:nvPr/>
        </p:nvSpPr>
        <p:spPr>
          <a:xfrm flipH="1">
            <a:off x="4724573" y="387313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smtClean="0">
                <a:solidFill>
                  <a:srgbClr val="002060"/>
                </a:solidFill>
              </a:rPr>
              <a:t>Durată</a:t>
            </a:r>
            <a:endParaRPr dirty="0">
              <a:solidFill>
                <a:srgbClr val="002060"/>
              </a:solidFill>
            </a:endParaRPr>
          </a:p>
        </p:txBody>
      </p:sp>
      <p:sp>
        <p:nvSpPr>
          <p:cNvPr id="87" name="Tekstvak 86">
            <a:extLst>
              <a:ext uri="{FF2B5EF4-FFF2-40B4-BE49-F238E27FC236}">
                <a16:creationId xmlns:a16="http://schemas.microsoft.com/office/drawing/2014/main" xmlns="" id="{3EDA245C-3957-4B62-955D-975E251AC84F}"/>
              </a:ext>
            </a:extLst>
          </p:cNvPr>
          <p:cNvSpPr txBox="1"/>
          <p:nvPr/>
        </p:nvSpPr>
        <p:spPr>
          <a:xfrm>
            <a:off x="2906133" y="2645843"/>
            <a:ext cx="3495278" cy="49212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lang="ro-RO" sz="24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Cine sunt eu?</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392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fade">
                                      <p:cBhvr>
                                        <p:cTn id="7" dur="600"/>
                                        <p:tgtEl>
                                          <p:spTgt spid="61"/>
                                        </p:tgtEl>
                                      </p:cBhvr>
                                    </p:animEffect>
                                  </p:childTnLst>
                                </p:cTn>
                              </p:par>
                            </p:childTnLst>
                          </p:cTn>
                        </p:par>
                        <p:par>
                          <p:cTn id="8" fill="hold">
                            <p:stCondLst>
                              <p:cond delay="600"/>
                            </p:stCondLst>
                            <p:childTnLst>
                              <p:par>
                                <p:cTn id="9" presetID="10" presetClass="entr" fill="hold" grpId="0" nodeType="afterEffect">
                                  <p:stCondLst>
                                    <p:cond delay="0"/>
                                  </p:stCondLst>
                                  <p:iterate>
                                    <p:tmAbs val="0"/>
                                  </p:iterate>
                                  <p:childTnLst>
                                    <p:set>
                                      <p:cBhvr>
                                        <p:cTn id="10" fill="hold"/>
                                        <p:tgtEl>
                                          <p:spTgt spid="62"/>
                                        </p:tgtEl>
                                        <p:attrNameLst>
                                          <p:attrName>style.visibility</p:attrName>
                                        </p:attrNameLst>
                                      </p:cBhvr>
                                      <p:to>
                                        <p:strVal val="visible"/>
                                      </p:to>
                                    </p:set>
                                    <p:animEffect transition="in" filter="fade">
                                      <p:cBhvr>
                                        <p:cTn id="11" dur="600"/>
                                        <p:tgtEl>
                                          <p:spTgt spid="62"/>
                                        </p:tgtEl>
                                      </p:cBhvr>
                                    </p:animEffect>
                                  </p:childTnLst>
                                </p:cTn>
                              </p:par>
                            </p:childTnLst>
                          </p:cTn>
                        </p:par>
                        <p:par>
                          <p:cTn id="12" fill="hold">
                            <p:stCondLst>
                              <p:cond delay="1200"/>
                            </p:stCondLst>
                            <p:childTnLst>
                              <p:par>
                                <p:cTn id="13" presetID="10" presetClass="entr" fill="hold" grpId="0" nodeType="afterEffect">
                                  <p:stCondLst>
                                    <p:cond delay="0"/>
                                  </p:stCondLst>
                                  <p:iterate>
                                    <p:tmAbs val="0"/>
                                  </p:iterate>
                                  <p:childTnLst>
                                    <p:set>
                                      <p:cBhvr>
                                        <p:cTn id="14" fill="hold"/>
                                        <p:tgtEl>
                                          <p:spTgt spid="36"/>
                                        </p:tgtEl>
                                        <p:attrNameLst>
                                          <p:attrName>style.visibility</p:attrName>
                                        </p:attrNameLst>
                                      </p:cBhvr>
                                      <p:to>
                                        <p:strVal val="visible"/>
                                      </p:to>
                                    </p:set>
                                    <p:animEffect transition="in" filter="fade">
                                      <p:cBhvr>
                                        <p:cTn id="15" dur="6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60"/>
                                        </p:tgtEl>
                                        <p:attrNameLst>
                                          <p:attrName>style.visibility</p:attrName>
                                        </p:attrNameLst>
                                      </p:cBhvr>
                                      <p:to>
                                        <p:strVal val="visible"/>
                                      </p:to>
                                    </p:set>
                                    <p:animEffect transition="in" filter="fade">
                                      <p:cBhvr>
                                        <p:cTn id="20" dur="600"/>
                                        <p:tgtEl>
                                          <p:spTgt spid="60"/>
                                        </p:tgtEl>
                                      </p:cBhvr>
                                    </p:animEffect>
                                  </p:childTnLst>
                                </p:cTn>
                              </p:par>
                            </p:childTnLst>
                          </p:cTn>
                        </p:par>
                        <p:par>
                          <p:cTn id="21" fill="hold">
                            <p:stCondLst>
                              <p:cond delay="600"/>
                            </p:stCondLst>
                            <p:childTnLst>
                              <p:par>
                                <p:cTn id="22" presetID="10" presetClass="entr" fill="hold" grpId="0" nodeType="afterEffect">
                                  <p:stCondLst>
                                    <p:cond delay="0"/>
                                  </p:stCondLst>
                                  <p:iterate>
                                    <p:tmAbs val="0"/>
                                  </p:iterate>
                                  <p:childTnLst>
                                    <p:set>
                                      <p:cBhvr>
                                        <p:cTn id="23" fill="hold"/>
                                        <p:tgtEl>
                                          <p:spTgt spid="64"/>
                                        </p:tgtEl>
                                        <p:attrNameLst>
                                          <p:attrName>style.visibility</p:attrName>
                                        </p:attrNameLst>
                                      </p:cBhvr>
                                      <p:to>
                                        <p:strVal val="visible"/>
                                      </p:to>
                                    </p:set>
                                    <p:animEffect transition="in" filter="fade">
                                      <p:cBhvr>
                                        <p:cTn id="24" dur="600"/>
                                        <p:tgtEl>
                                          <p:spTgt spid="64"/>
                                        </p:tgtEl>
                                      </p:cBhvr>
                                    </p:animEffect>
                                  </p:childTnLst>
                                </p:cTn>
                              </p:par>
                            </p:childTnLst>
                          </p:cTn>
                        </p:par>
                        <p:par>
                          <p:cTn id="25" fill="hold">
                            <p:stCondLst>
                              <p:cond delay="1200"/>
                            </p:stCondLst>
                            <p:childTnLst>
                              <p:par>
                                <p:cTn id="26" presetID="10" presetClass="entr" fill="hold" grpId="0" nodeType="afterEffect">
                                  <p:stCondLst>
                                    <p:cond delay="0"/>
                                  </p:stCondLst>
                                  <p:iterate>
                                    <p:tmAbs val="0"/>
                                  </p:iterate>
                                  <p:childTnLst>
                                    <p:set>
                                      <p:cBhvr>
                                        <p:cTn id="27" fill="hold"/>
                                        <p:tgtEl>
                                          <p:spTgt spid="65"/>
                                        </p:tgtEl>
                                        <p:attrNameLst>
                                          <p:attrName>style.visibility</p:attrName>
                                        </p:attrNameLst>
                                      </p:cBhvr>
                                      <p:to>
                                        <p:strVal val="visible"/>
                                      </p:to>
                                    </p:set>
                                    <p:animEffect transition="in" filter="fade">
                                      <p:cBhvr>
                                        <p:cTn id="28" dur="6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iterate>
                                    <p:tmAbs val="0"/>
                                  </p:iterate>
                                  <p:childTnLst>
                                    <p:set>
                                      <p:cBhvr>
                                        <p:cTn id="32" fill="hold"/>
                                        <p:tgtEl>
                                          <p:spTgt spid="59"/>
                                        </p:tgtEl>
                                        <p:attrNameLst>
                                          <p:attrName>style.visibility</p:attrName>
                                        </p:attrNameLst>
                                      </p:cBhvr>
                                      <p:to>
                                        <p:strVal val="visible"/>
                                      </p:to>
                                    </p:set>
                                    <p:animEffect transition="in" filter="fade">
                                      <p:cBhvr>
                                        <p:cTn id="33" dur="600"/>
                                        <p:tgtEl>
                                          <p:spTgt spid="59"/>
                                        </p:tgtEl>
                                      </p:cBhvr>
                                    </p:animEffect>
                                  </p:childTnLst>
                                </p:cTn>
                              </p:par>
                            </p:childTnLst>
                          </p:cTn>
                        </p:par>
                        <p:par>
                          <p:cTn id="34" fill="hold">
                            <p:stCondLst>
                              <p:cond delay="600"/>
                            </p:stCondLst>
                            <p:childTnLst>
                              <p:par>
                                <p:cTn id="35" presetID="10" presetClass="entr" fill="hold" grpId="0" nodeType="afterEffect">
                                  <p:stCondLst>
                                    <p:cond delay="0"/>
                                  </p:stCondLst>
                                  <p:iterate>
                                    <p:tmAbs val="0"/>
                                  </p:iterate>
                                  <p:childTnLst>
                                    <p:set>
                                      <p:cBhvr>
                                        <p:cTn id="36" fill="hold"/>
                                        <p:tgtEl>
                                          <p:spTgt spid="67"/>
                                        </p:tgtEl>
                                        <p:attrNameLst>
                                          <p:attrName>style.visibility</p:attrName>
                                        </p:attrNameLst>
                                      </p:cBhvr>
                                      <p:to>
                                        <p:strVal val="visible"/>
                                      </p:to>
                                    </p:set>
                                    <p:animEffect transition="in" filter="fade">
                                      <p:cBhvr>
                                        <p:cTn id="37" dur="600"/>
                                        <p:tgtEl>
                                          <p:spTgt spid="67"/>
                                        </p:tgtEl>
                                      </p:cBhvr>
                                    </p:animEffect>
                                  </p:childTnLst>
                                </p:cTn>
                              </p:par>
                            </p:childTnLst>
                          </p:cTn>
                        </p:par>
                        <p:par>
                          <p:cTn id="38" fill="hold">
                            <p:stCondLst>
                              <p:cond delay="1200"/>
                            </p:stCondLst>
                            <p:childTnLst>
                              <p:par>
                                <p:cTn id="39" presetID="10" presetClass="entr" fill="hold" grpId="0" nodeType="afterEffect">
                                  <p:stCondLst>
                                    <p:cond delay="0"/>
                                  </p:stCondLst>
                                  <p:iterate>
                                    <p:tmAbs val="0"/>
                                  </p:iterate>
                                  <p:childTnLst>
                                    <p:set>
                                      <p:cBhvr>
                                        <p:cTn id="40" fill="hold"/>
                                        <p:tgtEl>
                                          <p:spTgt spid="68"/>
                                        </p:tgtEl>
                                        <p:attrNameLst>
                                          <p:attrName>style.visibility</p:attrName>
                                        </p:attrNameLst>
                                      </p:cBhvr>
                                      <p:to>
                                        <p:strVal val="visible"/>
                                      </p:to>
                                    </p:set>
                                    <p:animEffect transition="in" filter="fade">
                                      <p:cBhvr>
                                        <p:cTn id="41" dur="6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grpId="0" nodeType="clickEffect">
                                  <p:stCondLst>
                                    <p:cond delay="0"/>
                                  </p:stCondLst>
                                  <p:iterate>
                                    <p:tmAbs val="0"/>
                                  </p:iterate>
                                  <p:childTnLst>
                                    <p:set>
                                      <p:cBhvr>
                                        <p:cTn id="45" fill="hold"/>
                                        <p:tgtEl>
                                          <p:spTgt spid="53"/>
                                        </p:tgtEl>
                                        <p:attrNameLst>
                                          <p:attrName>style.visibility</p:attrName>
                                        </p:attrNameLst>
                                      </p:cBhvr>
                                      <p:to>
                                        <p:strVal val="visible"/>
                                      </p:to>
                                    </p:set>
                                    <p:animEffect transition="in" filter="fade">
                                      <p:cBhvr>
                                        <p:cTn id="46" dur="600"/>
                                        <p:tgtEl>
                                          <p:spTgt spid="53"/>
                                        </p:tgtEl>
                                      </p:cBhvr>
                                    </p:animEffect>
                                  </p:childTnLst>
                                </p:cTn>
                              </p:par>
                            </p:childTnLst>
                          </p:cTn>
                        </p:par>
                        <p:par>
                          <p:cTn id="47" fill="hold">
                            <p:stCondLst>
                              <p:cond delay="600"/>
                            </p:stCondLst>
                            <p:childTnLst>
                              <p:par>
                                <p:cTn id="48" presetID="10" presetClass="entr" fill="hold" grpId="0" nodeType="afterEffect">
                                  <p:stCondLst>
                                    <p:cond delay="0"/>
                                  </p:stCondLst>
                                  <p:iterate>
                                    <p:tmAbs val="0"/>
                                  </p:iterate>
                                  <p:childTnLst>
                                    <p:set>
                                      <p:cBhvr>
                                        <p:cTn id="49" fill="hold"/>
                                        <p:tgtEl>
                                          <p:spTgt spid="52"/>
                                        </p:tgtEl>
                                        <p:attrNameLst>
                                          <p:attrName>style.visibility</p:attrName>
                                        </p:attrNameLst>
                                      </p:cBhvr>
                                      <p:to>
                                        <p:strVal val="visible"/>
                                      </p:to>
                                    </p:set>
                                    <p:animEffect transition="in" filter="fade">
                                      <p:cBhvr>
                                        <p:cTn id="50" dur="600"/>
                                        <p:tgtEl>
                                          <p:spTgt spid="52"/>
                                        </p:tgtEl>
                                      </p:cBhvr>
                                    </p:animEffect>
                                  </p:childTnLst>
                                </p:cTn>
                              </p:par>
                            </p:childTnLst>
                          </p:cTn>
                        </p:par>
                        <p:par>
                          <p:cTn id="51" fill="hold">
                            <p:stCondLst>
                              <p:cond delay="1200"/>
                            </p:stCondLst>
                            <p:childTnLst>
                              <p:par>
                                <p:cTn id="52" presetID="10" presetClass="entr" fill="hold" grpId="0" nodeType="afterEffect">
                                  <p:stCondLst>
                                    <p:cond delay="0"/>
                                  </p:stCondLst>
                                  <p:iterate>
                                    <p:tmAbs val="0"/>
                                  </p:iterate>
                                  <p:childTnLst>
                                    <p:set>
                                      <p:cBhvr>
                                        <p:cTn id="53" fill="hold"/>
                                        <p:tgtEl>
                                          <p:spTgt spid="55"/>
                                        </p:tgtEl>
                                        <p:attrNameLst>
                                          <p:attrName>style.visibility</p:attrName>
                                        </p:attrNameLst>
                                      </p:cBhvr>
                                      <p:to>
                                        <p:strVal val="visible"/>
                                      </p:to>
                                    </p:set>
                                    <p:animEffect transition="in" filter="fade">
                                      <p:cBhvr>
                                        <p:cTn id="54" dur="600"/>
                                        <p:tgtEl>
                                          <p:spTgt spid="55"/>
                                        </p:tgtEl>
                                      </p:cBhvr>
                                    </p:animEffect>
                                  </p:childTnLst>
                                </p:cTn>
                              </p:par>
                            </p:childTnLst>
                          </p:cTn>
                        </p:par>
                        <p:par>
                          <p:cTn id="55" fill="hold">
                            <p:stCondLst>
                              <p:cond delay="1800"/>
                            </p:stCondLst>
                            <p:childTnLst>
                              <p:par>
                                <p:cTn id="56" presetID="10" presetClass="entr" fill="hold" grpId="0" nodeType="afterEffect">
                                  <p:stCondLst>
                                    <p:cond delay="0"/>
                                  </p:stCondLst>
                                  <p:iterate>
                                    <p:tmAbs val="0"/>
                                  </p:iterate>
                                  <p:childTnLst>
                                    <p:set>
                                      <p:cBhvr>
                                        <p:cTn id="57" fill="hold"/>
                                        <p:tgtEl>
                                          <p:spTgt spid="56"/>
                                        </p:tgtEl>
                                        <p:attrNameLst>
                                          <p:attrName>style.visibility</p:attrName>
                                        </p:attrNameLst>
                                      </p:cBhvr>
                                      <p:to>
                                        <p:strVal val="visible"/>
                                      </p:to>
                                    </p:set>
                                    <p:animEffect transition="in" filter="fade">
                                      <p:cBhvr>
                                        <p:cTn id="58" dur="6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dvAuto="0"/>
      <p:bldP spid="52" grpId="0" animBg="1" advAuto="0"/>
      <p:bldP spid="53" grpId="0" animBg="1" advAuto="0"/>
      <p:bldP spid="55" grpId="0" animBg="1" advAuto="0"/>
      <p:bldP spid="56" grpId="0" animBg="1" advAuto="0"/>
      <p:bldP spid="59" grpId="0" animBg="1" advAuto="0"/>
      <p:bldP spid="60" grpId="0" animBg="1" advAuto="0"/>
      <p:bldP spid="61" grpId="0" animBg="1" advAuto="0"/>
      <p:bldP spid="62" grpId="0" animBg="1" advAuto="0"/>
      <p:bldP spid="64" grpId="0" animBg="1" advAuto="0"/>
      <p:bldP spid="65" grpId="0" animBg="1" advAuto="0"/>
      <p:bldP spid="67" grpId="0" animBg="1" advAuto="0"/>
      <p:bldP spid="68"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www.armourproject.eu</a:t>
            </a:r>
            <a:endParaRPr lang="en-US" dirty="0"/>
          </a:p>
        </p:txBody>
      </p:sp>
      <p:sp>
        <p:nvSpPr>
          <p:cNvPr id="6" name="Slide Number Placeholder 5"/>
          <p:cNvSpPr>
            <a:spLocks noGrp="1"/>
          </p:cNvSpPr>
          <p:nvPr>
            <p:ph type="sldNum" sz="quarter" idx="12"/>
          </p:nvPr>
        </p:nvSpPr>
        <p:spPr/>
        <p:txBody>
          <a:bodyPr/>
          <a:lstStyle/>
          <a:p>
            <a:fld id="{CB318F78-A315-46C9-8B3F-2431B4397D31}" type="slidenum">
              <a:rPr lang="en-US" smtClean="0"/>
              <a:t>28</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598774" y="304800"/>
            <a:ext cx="4876800" cy="5410200"/>
          </a:xfrm>
          <a:prstGeom prst="rect">
            <a:avLst/>
          </a:prstGeom>
        </p:spPr>
      </p:pic>
    </p:spTree>
    <p:extLst>
      <p:ext uri="{BB962C8B-B14F-4D97-AF65-F5344CB8AC3E}">
        <p14:creationId xmlns:p14="http://schemas.microsoft.com/office/powerpoint/2010/main" val="4169467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235A7C-472D-4A75-84D5-2BAF8E40DD22}"/>
              </a:ext>
            </a:extLst>
          </p:cNvPr>
          <p:cNvSpPr>
            <a:spLocks noGrp="1"/>
          </p:cNvSpPr>
          <p:nvPr>
            <p:ph type="title"/>
          </p:nvPr>
        </p:nvSpPr>
        <p:spPr/>
        <p:txBody>
          <a:bodyPr/>
          <a:lstStyle/>
          <a:p>
            <a:r>
              <a:rPr lang="en-GB" dirty="0"/>
              <a:t>1. </a:t>
            </a:r>
            <a:r>
              <a:rPr lang="ro-RO" dirty="0" smtClean="0"/>
              <a:t>Întrebare</a:t>
            </a:r>
            <a:endParaRPr lang="en-GB" dirty="0"/>
          </a:p>
        </p:txBody>
      </p:sp>
      <p:sp>
        <p:nvSpPr>
          <p:cNvPr id="3" name="Tijdelijke aanduiding voor inhoud 2">
            <a:extLst>
              <a:ext uri="{FF2B5EF4-FFF2-40B4-BE49-F238E27FC236}">
                <a16:creationId xmlns:a16="http://schemas.microsoft.com/office/drawing/2014/main" xmlns="" id="{84CAF630-F790-421B-AF60-137DCE163EE9}"/>
              </a:ext>
            </a:extLst>
          </p:cNvPr>
          <p:cNvSpPr>
            <a:spLocks noGrp="1"/>
          </p:cNvSpPr>
          <p:nvPr>
            <p:ph idx="1"/>
          </p:nvPr>
        </p:nvSpPr>
        <p:spPr/>
        <p:txBody>
          <a:bodyPr/>
          <a:lstStyle/>
          <a:p>
            <a:pPr marL="0" indent="0" algn="ctr">
              <a:buNone/>
            </a:pPr>
            <a:endParaRPr lang="en-GB" dirty="0"/>
          </a:p>
          <a:p>
            <a:pPr marL="0" indent="0" algn="ctr">
              <a:lnSpc>
                <a:spcPct val="150000"/>
              </a:lnSpc>
              <a:buNone/>
            </a:pPr>
            <a:r>
              <a:rPr lang="ro-RO" dirty="0" smtClean="0"/>
              <a:t>De ce aveți nevoie cel mai mult în profesia dvs. pentru a contribui la prevenirea radicalizării</a:t>
            </a:r>
            <a:r>
              <a:rPr lang="en-GB" dirty="0" smtClean="0"/>
              <a:t>?</a:t>
            </a:r>
            <a:endParaRPr lang="en-GB" dirty="0"/>
          </a:p>
        </p:txBody>
      </p:sp>
      <p:sp>
        <p:nvSpPr>
          <p:cNvPr id="6" name="Tijdelijke aanduiding voor dianummer 5">
            <a:extLst>
              <a:ext uri="{FF2B5EF4-FFF2-40B4-BE49-F238E27FC236}">
                <a16:creationId xmlns:a16="http://schemas.microsoft.com/office/drawing/2014/main" xmlns="" id="{1BA6AD5B-AF66-49DC-BF7F-74BE535E7F91}"/>
              </a:ext>
            </a:extLst>
          </p:cNvPr>
          <p:cNvSpPr>
            <a:spLocks noGrp="1"/>
          </p:cNvSpPr>
          <p:nvPr>
            <p:ph type="sldNum" sz="quarter" idx="12"/>
          </p:nvPr>
        </p:nvSpPr>
        <p:spPr/>
        <p:txBody>
          <a:bodyPr/>
          <a:lstStyle/>
          <a:p>
            <a:fld id="{CB318F78-A315-46C9-8B3F-2431B4397D31}" type="slidenum">
              <a:rPr lang="en-US" smtClean="0"/>
              <a:t>2</a:t>
            </a:fld>
            <a:endParaRPr lang="en-US" dirty="0"/>
          </a:p>
        </p:txBody>
      </p:sp>
    </p:spTree>
    <p:extLst>
      <p:ext uri="{BB962C8B-B14F-4D97-AF65-F5344CB8AC3E}">
        <p14:creationId xmlns:p14="http://schemas.microsoft.com/office/powerpoint/2010/main" val="365829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5F9E280-D740-40C1-AD80-4D4604D853D7}"/>
              </a:ext>
            </a:extLst>
          </p:cNvPr>
          <p:cNvSpPr>
            <a:spLocks noGrp="1"/>
          </p:cNvSpPr>
          <p:nvPr>
            <p:ph type="title"/>
          </p:nvPr>
        </p:nvSpPr>
        <p:spPr/>
        <p:txBody>
          <a:bodyPr/>
          <a:lstStyle/>
          <a:p>
            <a:r>
              <a:rPr lang="en-GB" dirty="0"/>
              <a:t>6. </a:t>
            </a:r>
            <a:r>
              <a:rPr lang="en-GB" dirty="0" smtClean="0"/>
              <a:t>De</a:t>
            </a:r>
            <a:r>
              <a:rPr lang="ro-RO" dirty="0" smtClean="0"/>
              <a:t>zbatere și </a:t>
            </a:r>
            <a:r>
              <a:rPr lang="en-GB" dirty="0" err="1" smtClean="0"/>
              <a:t>simula</a:t>
            </a:r>
            <a:r>
              <a:rPr lang="ro-RO" dirty="0" smtClean="0"/>
              <a:t>re</a:t>
            </a:r>
            <a:endParaRPr lang="en-GB" dirty="0"/>
          </a:p>
        </p:txBody>
      </p:sp>
      <p:grpSp>
        <p:nvGrpSpPr>
          <p:cNvPr id="7" name="Group">
            <a:extLst>
              <a:ext uri="{FF2B5EF4-FFF2-40B4-BE49-F238E27FC236}">
                <a16:creationId xmlns="" xmlns:a16="http://schemas.microsoft.com/office/drawing/2014/main" id="{2E13CD3D-20BA-4B5A-AD16-5AAE259452FB}"/>
              </a:ext>
            </a:extLst>
          </p:cNvPr>
          <p:cNvGrpSpPr/>
          <p:nvPr/>
        </p:nvGrpSpPr>
        <p:grpSpPr>
          <a:xfrm>
            <a:off x="550965" y="5390520"/>
            <a:ext cx="3235635" cy="747731"/>
            <a:chOff x="0" y="0"/>
            <a:chExt cx="4314178" cy="996972"/>
          </a:xfrm>
        </p:grpSpPr>
        <p:sp>
          <p:nvSpPr>
            <p:cNvPr id="8" name="Freeform 2">
              <a:extLst>
                <a:ext uri="{FF2B5EF4-FFF2-40B4-BE49-F238E27FC236}">
                  <a16:creationId xmlns="" xmlns:a16="http://schemas.microsoft.com/office/drawing/2014/main" id="{64D6FBD8-9E4E-4F78-B31E-1EB03C856063}"/>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adFill flip="none" rotWithShape="1">
              <a:gsLst>
                <a:gs pos="2419">
                  <a:srgbClr val="0CB100"/>
                </a:gs>
                <a:gs pos="56783">
                  <a:srgbClr val="85CE02"/>
                </a:gs>
                <a:gs pos="100000">
                  <a:srgbClr val="FFEA03"/>
                </a:gs>
              </a:gsLst>
              <a:lin ang="2089255"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9" name="Freeform 3">
              <a:extLst>
                <a:ext uri="{FF2B5EF4-FFF2-40B4-BE49-F238E27FC236}">
                  <a16:creationId xmlns="" xmlns:a16="http://schemas.microsoft.com/office/drawing/2014/main" id="{D3A17023-72E4-48C3-A85C-6D25F1049F0F}"/>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adFill flip="none" rotWithShape="1">
              <a:gsLst>
                <a:gs pos="2419">
                  <a:srgbClr val="0CB100"/>
                </a:gs>
                <a:gs pos="56783">
                  <a:srgbClr val="85CE02"/>
                </a:gs>
                <a:gs pos="100000">
                  <a:srgbClr val="FFEA03"/>
                </a:gs>
              </a:gsLst>
              <a:lin ang="2089255" scaled="0"/>
            </a:grad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6" name="Group">
            <a:extLst>
              <a:ext uri="{FF2B5EF4-FFF2-40B4-BE49-F238E27FC236}">
                <a16:creationId xmlns="" xmlns:a16="http://schemas.microsoft.com/office/drawing/2014/main" id="{35FD8DE7-C1BF-411E-B396-BB8F5718D018}"/>
              </a:ext>
            </a:extLst>
          </p:cNvPr>
          <p:cNvGrpSpPr/>
          <p:nvPr/>
        </p:nvGrpSpPr>
        <p:grpSpPr>
          <a:xfrm>
            <a:off x="4933400" y="3436060"/>
            <a:ext cx="3235635" cy="747731"/>
            <a:chOff x="0" y="0"/>
            <a:chExt cx="4314178" cy="996972"/>
          </a:xfrm>
        </p:grpSpPr>
        <p:sp>
          <p:nvSpPr>
            <p:cNvPr id="17" name="Freeform 2">
              <a:extLst>
                <a:ext uri="{FF2B5EF4-FFF2-40B4-BE49-F238E27FC236}">
                  <a16:creationId xmlns="" xmlns:a16="http://schemas.microsoft.com/office/drawing/2014/main" id="{9C954FBD-3F1E-4D3E-ACDA-3AF2E3396B1B}"/>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8" name="Freeform 3">
              <a:extLst>
                <a:ext uri="{FF2B5EF4-FFF2-40B4-BE49-F238E27FC236}">
                  <a16:creationId xmlns="" xmlns:a16="http://schemas.microsoft.com/office/drawing/2014/main" id="{CE80667C-2E03-4157-98C7-689C30D88009}"/>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9" name="Group">
            <a:extLst>
              <a:ext uri="{FF2B5EF4-FFF2-40B4-BE49-F238E27FC236}">
                <a16:creationId xmlns="" xmlns:a16="http://schemas.microsoft.com/office/drawing/2014/main" id="{9EDC247C-51DB-4CA4-A0B3-5D974E0ECDEC}"/>
              </a:ext>
            </a:extLst>
          </p:cNvPr>
          <p:cNvGrpSpPr/>
          <p:nvPr/>
        </p:nvGrpSpPr>
        <p:grpSpPr>
          <a:xfrm>
            <a:off x="550965" y="4416064"/>
            <a:ext cx="3235635" cy="747731"/>
            <a:chOff x="0" y="0"/>
            <a:chExt cx="4314178" cy="996972"/>
          </a:xfrm>
        </p:grpSpPr>
        <p:sp>
          <p:nvSpPr>
            <p:cNvPr id="20" name="Freeform 2">
              <a:extLst>
                <a:ext uri="{FF2B5EF4-FFF2-40B4-BE49-F238E27FC236}">
                  <a16:creationId xmlns="" xmlns:a16="http://schemas.microsoft.com/office/drawing/2014/main" id="{4C9C208E-B55C-4230-AED2-865C2F099AD2}"/>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adFill flip="none" rotWithShape="1">
              <a:gsLst>
                <a:gs pos="2419">
                  <a:srgbClr val="0CB100"/>
                </a:gs>
                <a:gs pos="56783">
                  <a:srgbClr val="85CE02"/>
                </a:gs>
                <a:gs pos="100000">
                  <a:srgbClr val="FFEA03"/>
                </a:gs>
              </a:gsLst>
              <a:lin ang="2089255"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1" name="Freeform 3">
              <a:extLst>
                <a:ext uri="{FF2B5EF4-FFF2-40B4-BE49-F238E27FC236}">
                  <a16:creationId xmlns="" xmlns:a16="http://schemas.microsoft.com/office/drawing/2014/main" id="{8953725D-6C8C-4B0A-9B70-3A19C3F0FECB}"/>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adFill flip="none" rotWithShape="1">
              <a:gsLst>
                <a:gs pos="2419">
                  <a:srgbClr val="0CB100"/>
                </a:gs>
                <a:gs pos="56783">
                  <a:srgbClr val="85CE02"/>
                </a:gs>
                <a:gs pos="100000">
                  <a:srgbClr val="FFEA03"/>
                </a:gs>
              </a:gsLst>
              <a:lin ang="2089255" scaled="0"/>
            </a:grad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2" name="Group">
            <a:extLst>
              <a:ext uri="{FF2B5EF4-FFF2-40B4-BE49-F238E27FC236}">
                <a16:creationId xmlns="" xmlns:a16="http://schemas.microsoft.com/office/drawing/2014/main" id="{CB13F98A-08F1-463F-9593-90F441922016}"/>
              </a:ext>
            </a:extLst>
          </p:cNvPr>
          <p:cNvGrpSpPr/>
          <p:nvPr/>
        </p:nvGrpSpPr>
        <p:grpSpPr>
          <a:xfrm>
            <a:off x="550965" y="3441607"/>
            <a:ext cx="3235635" cy="747731"/>
            <a:chOff x="0" y="0"/>
            <a:chExt cx="4314178" cy="996972"/>
          </a:xfrm>
        </p:grpSpPr>
        <p:sp>
          <p:nvSpPr>
            <p:cNvPr id="23" name="Freeform 2">
              <a:extLst>
                <a:ext uri="{FF2B5EF4-FFF2-40B4-BE49-F238E27FC236}">
                  <a16:creationId xmlns="" xmlns:a16="http://schemas.microsoft.com/office/drawing/2014/main" id="{63F933BB-90C3-44E2-B7AC-E41D21E6FBAF}"/>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adFill flip="none" rotWithShape="1">
              <a:gsLst>
                <a:gs pos="2419">
                  <a:srgbClr val="0CB100"/>
                </a:gs>
                <a:gs pos="56783">
                  <a:srgbClr val="85CE02"/>
                </a:gs>
                <a:gs pos="100000">
                  <a:srgbClr val="FFEA03"/>
                </a:gs>
              </a:gsLst>
              <a:lin ang="2089255"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4" name="Freeform 3">
              <a:extLst>
                <a:ext uri="{FF2B5EF4-FFF2-40B4-BE49-F238E27FC236}">
                  <a16:creationId xmlns="" xmlns:a16="http://schemas.microsoft.com/office/drawing/2014/main" id="{BB22B907-1C85-43FD-A47D-7754696DC443}"/>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adFill flip="none" rotWithShape="1">
              <a:gsLst>
                <a:gs pos="2419">
                  <a:srgbClr val="0CB100"/>
                </a:gs>
                <a:gs pos="56783">
                  <a:srgbClr val="85CE02"/>
                </a:gs>
                <a:gs pos="100000">
                  <a:srgbClr val="FFEA03"/>
                </a:gs>
              </a:gsLst>
              <a:lin ang="2089255" scaled="0"/>
            </a:grad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5" name="Group">
            <a:extLst>
              <a:ext uri="{FF2B5EF4-FFF2-40B4-BE49-F238E27FC236}">
                <a16:creationId xmlns="" xmlns:a16="http://schemas.microsoft.com/office/drawing/2014/main" id="{23BE5922-1B0B-4C84-8CF9-29D3603500D6}"/>
              </a:ext>
            </a:extLst>
          </p:cNvPr>
          <p:cNvGrpSpPr/>
          <p:nvPr/>
        </p:nvGrpSpPr>
        <p:grpSpPr>
          <a:xfrm>
            <a:off x="586098" y="2474580"/>
            <a:ext cx="3235635" cy="747731"/>
            <a:chOff x="0" y="0"/>
            <a:chExt cx="4314178" cy="996972"/>
          </a:xfrm>
        </p:grpSpPr>
        <p:sp>
          <p:nvSpPr>
            <p:cNvPr id="26" name="Freeform 2">
              <a:extLst>
                <a:ext uri="{FF2B5EF4-FFF2-40B4-BE49-F238E27FC236}">
                  <a16:creationId xmlns="" xmlns:a16="http://schemas.microsoft.com/office/drawing/2014/main" id="{E38CF76F-7D4C-4B42-97FA-60B07DBE086B}"/>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adFill flip="none" rotWithShape="1">
              <a:gsLst>
                <a:gs pos="2419">
                  <a:srgbClr val="0CB100"/>
                </a:gs>
                <a:gs pos="56783">
                  <a:srgbClr val="85CE02"/>
                </a:gs>
                <a:gs pos="100000">
                  <a:srgbClr val="FFEA03"/>
                </a:gs>
              </a:gsLst>
              <a:lin ang="2089255"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7" name="Freeform 3">
              <a:extLst>
                <a:ext uri="{FF2B5EF4-FFF2-40B4-BE49-F238E27FC236}">
                  <a16:creationId xmlns="" xmlns:a16="http://schemas.microsoft.com/office/drawing/2014/main" id="{FFB6A426-71EE-48D2-8438-F251D590A762}"/>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adFill flip="none" rotWithShape="1">
              <a:gsLst>
                <a:gs pos="2419">
                  <a:srgbClr val="0CB100"/>
                </a:gs>
                <a:gs pos="56783">
                  <a:srgbClr val="85CE02"/>
                </a:gs>
                <a:gs pos="100000">
                  <a:srgbClr val="FFEA03"/>
                </a:gs>
              </a:gsLst>
              <a:lin ang="2089255" scaled="0"/>
            </a:grad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8" name="Group">
            <a:extLst>
              <a:ext uri="{FF2B5EF4-FFF2-40B4-BE49-F238E27FC236}">
                <a16:creationId xmlns="" xmlns:a16="http://schemas.microsoft.com/office/drawing/2014/main" id="{5E471FC1-78E2-4C8C-B9F9-B620D438DC0E}"/>
              </a:ext>
            </a:extLst>
          </p:cNvPr>
          <p:cNvGrpSpPr/>
          <p:nvPr/>
        </p:nvGrpSpPr>
        <p:grpSpPr>
          <a:xfrm>
            <a:off x="4933401" y="2432034"/>
            <a:ext cx="3235635" cy="747731"/>
            <a:chOff x="0" y="0"/>
            <a:chExt cx="4314178" cy="996972"/>
          </a:xfrm>
        </p:grpSpPr>
        <p:sp>
          <p:nvSpPr>
            <p:cNvPr id="29" name="Freeform 2">
              <a:extLst>
                <a:ext uri="{FF2B5EF4-FFF2-40B4-BE49-F238E27FC236}">
                  <a16:creationId xmlns="" xmlns:a16="http://schemas.microsoft.com/office/drawing/2014/main" id="{13790173-E04C-435F-946F-47AC81C6F7D7}"/>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0" name="Freeform 3">
              <a:extLst>
                <a:ext uri="{FF2B5EF4-FFF2-40B4-BE49-F238E27FC236}">
                  <a16:creationId xmlns="" xmlns:a16="http://schemas.microsoft.com/office/drawing/2014/main" id="{09EAD80E-4EF2-40E2-8A1A-02CA40C4A80C}"/>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1" name="Group">
            <a:extLst>
              <a:ext uri="{FF2B5EF4-FFF2-40B4-BE49-F238E27FC236}">
                <a16:creationId xmlns="" xmlns:a16="http://schemas.microsoft.com/office/drawing/2014/main" id="{BDA99221-192B-4A65-919A-2467F229ADA2}"/>
              </a:ext>
            </a:extLst>
          </p:cNvPr>
          <p:cNvGrpSpPr/>
          <p:nvPr/>
        </p:nvGrpSpPr>
        <p:grpSpPr>
          <a:xfrm>
            <a:off x="4933399" y="4414867"/>
            <a:ext cx="3235635" cy="747731"/>
            <a:chOff x="0" y="0"/>
            <a:chExt cx="4314178" cy="996972"/>
          </a:xfrm>
        </p:grpSpPr>
        <p:sp>
          <p:nvSpPr>
            <p:cNvPr id="32" name="Freeform 2">
              <a:extLst>
                <a:ext uri="{FF2B5EF4-FFF2-40B4-BE49-F238E27FC236}">
                  <a16:creationId xmlns="" xmlns:a16="http://schemas.microsoft.com/office/drawing/2014/main" id="{0FB7963C-47DE-4219-BB81-4A60351D009A}"/>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3" name="Freeform 3">
              <a:extLst>
                <a:ext uri="{FF2B5EF4-FFF2-40B4-BE49-F238E27FC236}">
                  <a16:creationId xmlns="" xmlns:a16="http://schemas.microsoft.com/office/drawing/2014/main" id="{8A0FFB06-1A53-4432-A0D3-A264F2742CC2}"/>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4" name="Group">
            <a:extLst>
              <a:ext uri="{FF2B5EF4-FFF2-40B4-BE49-F238E27FC236}">
                <a16:creationId xmlns="" xmlns:a16="http://schemas.microsoft.com/office/drawing/2014/main" id="{2EE67817-2D29-4AB5-ABE8-55A6168F60CC}"/>
              </a:ext>
            </a:extLst>
          </p:cNvPr>
          <p:cNvGrpSpPr/>
          <p:nvPr/>
        </p:nvGrpSpPr>
        <p:grpSpPr>
          <a:xfrm>
            <a:off x="4933398" y="5465451"/>
            <a:ext cx="3235635" cy="747731"/>
            <a:chOff x="0" y="0"/>
            <a:chExt cx="4314178" cy="996972"/>
          </a:xfrm>
        </p:grpSpPr>
        <p:sp>
          <p:nvSpPr>
            <p:cNvPr id="35" name="Freeform 2">
              <a:extLst>
                <a:ext uri="{FF2B5EF4-FFF2-40B4-BE49-F238E27FC236}">
                  <a16:creationId xmlns="" xmlns:a16="http://schemas.microsoft.com/office/drawing/2014/main" id="{B0AF078F-62BC-43C2-860D-4C3FEF7FAA02}"/>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6" name="Freeform 3">
              <a:extLst>
                <a:ext uri="{FF2B5EF4-FFF2-40B4-BE49-F238E27FC236}">
                  <a16:creationId xmlns="" xmlns:a16="http://schemas.microsoft.com/office/drawing/2014/main" id="{A89E64D1-EB65-4C9A-AD29-FE911222E3B1}"/>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41" name="TextBox 52">
            <a:extLst>
              <a:ext uri="{FF2B5EF4-FFF2-40B4-BE49-F238E27FC236}">
                <a16:creationId xmlns="" xmlns:a16="http://schemas.microsoft.com/office/drawing/2014/main" id="{9BC16356-CA84-4E3D-AB2A-44A66DF8E224}"/>
              </a:ext>
            </a:extLst>
          </p:cNvPr>
          <p:cNvSpPr txBox="1"/>
          <p:nvPr/>
        </p:nvSpPr>
        <p:spPr>
          <a:xfrm>
            <a:off x="1425472" y="2802236"/>
            <a:ext cx="22098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ro-RO" sz="1575" dirty="0" smtClean="0"/>
              <a:t>Cunoștințe</a:t>
            </a:r>
            <a:endParaRPr sz="1575" dirty="0"/>
          </a:p>
        </p:txBody>
      </p:sp>
      <p:sp>
        <p:nvSpPr>
          <p:cNvPr id="42" name="TextBox 52">
            <a:extLst>
              <a:ext uri="{FF2B5EF4-FFF2-40B4-BE49-F238E27FC236}">
                <a16:creationId xmlns="" xmlns:a16="http://schemas.microsoft.com/office/drawing/2014/main" id="{A108A06B-3E3D-44E4-81C8-BB50810B5638}"/>
              </a:ext>
            </a:extLst>
          </p:cNvPr>
          <p:cNvSpPr txBox="1"/>
          <p:nvPr/>
        </p:nvSpPr>
        <p:spPr>
          <a:xfrm>
            <a:off x="1349272" y="4763136"/>
            <a:ext cx="22860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nl-NL" sz="1575" dirty="0" smtClean="0"/>
              <a:t>Val</a:t>
            </a:r>
            <a:r>
              <a:rPr lang="ro-RO" sz="1575" dirty="0" smtClean="0"/>
              <a:t>ori</a:t>
            </a:r>
            <a:r>
              <a:rPr sz="1575" dirty="0" smtClean="0"/>
              <a:t>     </a:t>
            </a:r>
            <a:endParaRPr sz="1575" dirty="0"/>
          </a:p>
        </p:txBody>
      </p:sp>
      <p:sp>
        <p:nvSpPr>
          <p:cNvPr id="43" name="TextBox 52">
            <a:extLst>
              <a:ext uri="{FF2B5EF4-FFF2-40B4-BE49-F238E27FC236}">
                <a16:creationId xmlns="" xmlns:a16="http://schemas.microsoft.com/office/drawing/2014/main" id="{1E138043-1259-4324-9922-0740AEE6D310}"/>
              </a:ext>
            </a:extLst>
          </p:cNvPr>
          <p:cNvSpPr txBox="1"/>
          <p:nvPr/>
        </p:nvSpPr>
        <p:spPr>
          <a:xfrm>
            <a:off x="1425472" y="3831553"/>
            <a:ext cx="22098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ro-RO" sz="1575" dirty="0" smtClean="0"/>
              <a:t>Abilități</a:t>
            </a:r>
            <a:endParaRPr sz="1575" dirty="0"/>
          </a:p>
        </p:txBody>
      </p:sp>
      <p:sp>
        <p:nvSpPr>
          <p:cNvPr id="44" name="TextBox 52">
            <a:extLst>
              <a:ext uri="{FF2B5EF4-FFF2-40B4-BE49-F238E27FC236}">
                <a16:creationId xmlns="" xmlns:a16="http://schemas.microsoft.com/office/drawing/2014/main" id="{D70B929C-FFFA-4685-B727-5FB0339BA1FA}"/>
              </a:ext>
            </a:extLst>
          </p:cNvPr>
          <p:cNvSpPr txBox="1"/>
          <p:nvPr/>
        </p:nvSpPr>
        <p:spPr>
          <a:xfrm>
            <a:off x="1349272" y="5684703"/>
            <a:ext cx="22860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nl-NL" sz="1575" dirty="0" smtClean="0"/>
              <a:t>Atitud</a:t>
            </a:r>
            <a:r>
              <a:rPr lang="ro-RO" sz="1575" dirty="0" smtClean="0"/>
              <a:t>ini</a:t>
            </a:r>
            <a:r>
              <a:rPr sz="1575" dirty="0" smtClean="0"/>
              <a:t>     </a:t>
            </a:r>
            <a:endParaRPr sz="1575" dirty="0"/>
          </a:p>
        </p:txBody>
      </p:sp>
      <p:sp>
        <p:nvSpPr>
          <p:cNvPr id="45" name="TextBox 52">
            <a:extLst>
              <a:ext uri="{FF2B5EF4-FFF2-40B4-BE49-F238E27FC236}">
                <a16:creationId xmlns="" xmlns:a16="http://schemas.microsoft.com/office/drawing/2014/main" id="{5B4B72BA-9A66-46DE-9A3A-C464069048DF}"/>
              </a:ext>
            </a:extLst>
          </p:cNvPr>
          <p:cNvSpPr txBox="1"/>
          <p:nvPr/>
        </p:nvSpPr>
        <p:spPr>
          <a:xfrm>
            <a:off x="5105400" y="2774719"/>
            <a:ext cx="13716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ro-RO" sz="1575" dirty="0" smtClean="0"/>
              <a:t>Gândire critică</a:t>
            </a:r>
            <a:endParaRPr sz="1575" dirty="0"/>
          </a:p>
        </p:txBody>
      </p:sp>
      <p:sp>
        <p:nvSpPr>
          <p:cNvPr id="46" name="TextBox 52">
            <a:extLst>
              <a:ext uri="{FF2B5EF4-FFF2-40B4-BE49-F238E27FC236}">
                <a16:creationId xmlns="" xmlns:a16="http://schemas.microsoft.com/office/drawing/2014/main" id="{0222B999-2FE1-4472-B702-0DCB84049451}"/>
              </a:ext>
            </a:extLst>
          </p:cNvPr>
          <p:cNvSpPr txBox="1"/>
          <p:nvPr/>
        </p:nvSpPr>
        <p:spPr>
          <a:xfrm>
            <a:off x="5153884" y="3719915"/>
            <a:ext cx="2598915"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575" dirty="0" smtClean="0"/>
              <a:t>Comunica</a:t>
            </a:r>
            <a:r>
              <a:rPr lang="ro-RO" sz="1575" dirty="0" smtClean="0"/>
              <a:t>re</a:t>
            </a:r>
            <a:endParaRPr sz="1575" dirty="0"/>
          </a:p>
        </p:txBody>
      </p:sp>
      <p:sp>
        <p:nvSpPr>
          <p:cNvPr id="47" name="TextBox 52">
            <a:extLst>
              <a:ext uri="{FF2B5EF4-FFF2-40B4-BE49-F238E27FC236}">
                <a16:creationId xmlns="" xmlns:a16="http://schemas.microsoft.com/office/drawing/2014/main" id="{97958E54-B5B9-4B55-9979-39FEDF908E9A}"/>
              </a:ext>
            </a:extLst>
          </p:cNvPr>
          <p:cNvSpPr txBox="1"/>
          <p:nvPr/>
        </p:nvSpPr>
        <p:spPr>
          <a:xfrm>
            <a:off x="5120428" y="4727614"/>
            <a:ext cx="2347172"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575" dirty="0" smtClean="0"/>
              <a:t>Coopera</a:t>
            </a:r>
            <a:r>
              <a:rPr lang="ro-RO" sz="1575" dirty="0" smtClean="0"/>
              <a:t>re</a:t>
            </a:r>
            <a:r>
              <a:rPr lang="nl-NL" sz="1575" dirty="0" smtClean="0"/>
              <a:t> </a:t>
            </a:r>
            <a:r>
              <a:rPr lang="ro-RO" sz="1575" dirty="0" smtClean="0"/>
              <a:t>și </a:t>
            </a:r>
            <a:r>
              <a:rPr lang="nl-NL" sz="1575" dirty="0" smtClean="0"/>
              <a:t>empat</a:t>
            </a:r>
            <a:r>
              <a:rPr lang="ro-RO" sz="1575" dirty="0" smtClean="0"/>
              <a:t>ie</a:t>
            </a:r>
            <a:r>
              <a:rPr sz="1575" dirty="0" smtClean="0"/>
              <a:t>     </a:t>
            </a:r>
            <a:endParaRPr sz="1575" dirty="0"/>
          </a:p>
        </p:txBody>
      </p:sp>
      <p:sp>
        <p:nvSpPr>
          <p:cNvPr id="48" name="TextBox 52">
            <a:extLst>
              <a:ext uri="{FF2B5EF4-FFF2-40B4-BE49-F238E27FC236}">
                <a16:creationId xmlns="" xmlns:a16="http://schemas.microsoft.com/office/drawing/2014/main" id="{F1602C11-777E-4B94-9384-54B7CE97F24F}"/>
              </a:ext>
            </a:extLst>
          </p:cNvPr>
          <p:cNvSpPr txBox="1"/>
          <p:nvPr/>
        </p:nvSpPr>
        <p:spPr>
          <a:xfrm>
            <a:off x="4978918" y="5764386"/>
            <a:ext cx="2107682"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575" dirty="0" smtClean="0"/>
              <a:t>(</a:t>
            </a:r>
            <a:r>
              <a:rPr lang="ro-RO" sz="1575" dirty="0" smtClean="0"/>
              <a:t>Auto</a:t>
            </a:r>
            <a:r>
              <a:rPr lang="nl-NL" sz="1575" dirty="0" smtClean="0"/>
              <a:t>) </a:t>
            </a:r>
            <a:r>
              <a:rPr lang="ro-RO" sz="1575" dirty="0" smtClean="0"/>
              <a:t>reflecție</a:t>
            </a:r>
            <a:endParaRPr sz="1575" dirty="0"/>
          </a:p>
        </p:txBody>
      </p:sp>
      <p:grpSp>
        <p:nvGrpSpPr>
          <p:cNvPr id="49" name="Group">
            <a:extLst>
              <a:ext uri="{FF2B5EF4-FFF2-40B4-BE49-F238E27FC236}">
                <a16:creationId xmlns="" xmlns:a16="http://schemas.microsoft.com/office/drawing/2014/main" id="{BE0F20EC-88FF-4967-B6D0-754CB96F4096}"/>
              </a:ext>
            </a:extLst>
          </p:cNvPr>
          <p:cNvGrpSpPr/>
          <p:nvPr/>
        </p:nvGrpSpPr>
        <p:grpSpPr>
          <a:xfrm>
            <a:off x="3947277" y="2240011"/>
            <a:ext cx="834790" cy="4349712"/>
            <a:chOff x="-18" y="-3"/>
            <a:chExt cx="1047974" cy="5501505"/>
          </a:xfrm>
        </p:grpSpPr>
        <p:grpSp>
          <p:nvGrpSpPr>
            <p:cNvPr id="50" name="Group">
              <a:extLst>
                <a:ext uri="{FF2B5EF4-FFF2-40B4-BE49-F238E27FC236}">
                  <a16:creationId xmlns="" xmlns:a16="http://schemas.microsoft.com/office/drawing/2014/main" id="{DDCD7CE0-15DD-4634-B409-F192C86549B4}"/>
                </a:ext>
              </a:extLst>
            </p:cNvPr>
            <p:cNvGrpSpPr/>
            <p:nvPr/>
          </p:nvGrpSpPr>
          <p:grpSpPr>
            <a:xfrm>
              <a:off x="33734" y="477289"/>
              <a:ext cx="983944" cy="5024213"/>
              <a:chOff x="-1" y="-2"/>
              <a:chExt cx="983943" cy="5024211"/>
            </a:xfrm>
          </p:grpSpPr>
          <p:grpSp>
            <p:nvGrpSpPr>
              <p:cNvPr id="78" name="Group">
                <a:extLst>
                  <a:ext uri="{FF2B5EF4-FFF2-40B4-BE49-F238E27FC236}">
                    <a16:creationId xmlns="" xmlns:a16="http://schemas.microsoft.com/office/drawing/2014/main" id="{035D2308-B7FA-41AA-AE5F-7C24C3B9ECCD}"/>
                  </a:ext>
                </a:extLst>
              </p:cNvPr>
              <p:cNvGrpSpPr/>
              <p:nvPr/>
            </p:nvGrpSpPr>
            <p:grpSpPr>
              <a:xfrm>
                <a:off x="9701" y="3691956"/>
                <a:ext cx="963923" cy="1330390"/>
                <a:chOff x="0" y="0"/>
                <a:chExt cx="963922" cy="1330389"/>
              </a:xfrm>
            </p:grpSpPr>
            <p:sp>
              <p:nvSpPr>
                <p:cNvPr id="91" name="Freeform 732">
                  <a:extLst>
                    <a:ext uri="{FF2B5EF4-FFF2-40B4-BE49-F238E27FC236}">
                      <a16:creationId xmlns="" xmlns:a16="http://schemas.microsoft.com/office/drawing/2014/main" id="{2CBFAB73-E897-460B-9C76-7F09B45BEC8D}"/>
                    </a:ext>
                  </a:extLst>
                </p:cNvPr>
                <p:cNvSpPr/>
                <p:nvPr/>
              </p:nvSpPr>
              <p:spPr>
                <a:xfrm>
                  <a:off x="144066" y="-1"/>
                  <a:ext cx="329797" cy="986022"/>
                </a:xfrm>
                <a:custGeom>
                  <a:avLst/>
                  <a:gdLst/>
                  <a:ahLst/>
                  <a:cxnLst>
                    <a:cxn ang="0">
                      <a:pos x="wd2" y="hd2"/>
                    </a:cxn>
                    <a:cxn ang="5400000">
                      <a:pos x="wd2" y="hd2"/>
                    </a:cxn>
                    <a:cxn ang="10800000">
                      <a:pos x="wd2" y="hd2"/>
                    </a:cxn>
                    <a:cxn ang="16200000">
                      <a:pos x="wd2" y="hd2"/>
                    </a:cxn>
                  </a:cxnLst>
                  <a:rect l="0" t="0" r="r" b="b"/>
                  <a:pathLst>
                    <a:path w="21600" h="21600" extrusionOk="0">
                      <a:moveTo>
                        <a:pt x="21600" y="21458"/>
                      </a:moveTo>
                      <a:lnTo>
                        <a:pt x="21337" y="0"/>
                      </a:lnTo>
                      <a:lnTo>
                        <a:pt x="5016" y="0"/>
                      </a:lnTo>
                      <a:lnTo>
                        <a:pt x="0" y="3236"/>
                      </a:lnTo>
                      <a:lnTo>
                        <a:pt x="14926" y="21600"/>
                      </a:lnTo>
                      <a:cubicBezTo>
                        <a:pt x="17133" y="21466"/>
                        <a:pt x="19369" y="21419"/>
                        <a:pt x="21600" y="21458"/>
                      </a:cubicBezTo>
                      <a:close/>
                    </a:path>
                  </a:pathLst>
                </a:custGeom>
                <a:solidFill>
                  <a:srgbClr val="FFE6CA"/>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2" name="Freeform 733">
                  <a:extLst>
                    <a:ext uri="{FF2B5EF4-FFF2-40B4-BE49-F238E27FC236}">
                      <a16:creationId xmlns="" xmlns:a16="http://schemas.microsoft.com/office/drawing/2014/main" id="{382F9979-E20E-4240-B796-E23001BAD9F8}"/>
                    </a:ext>
                  </a:extLst>
                </p:cNvPr>
                <p:cNvSpPr/>
                <p:nvPr/>
              </p:nvSpPr>
              <p:spPr>
                <a:xfrm>
                  <a:off x="469847" y="0"/>
                  <a:ext cx="329488" cy="993929"/>
                </a:xfrm>
                <a:custGeom>
                  <a:avLst/>
                  <a:gdLst/>
                  <a:ahLst/>
                  <a:cxnLst>
                    <a:cxn ang="0">
                      <a:pos x="wd2" y="hd2"/>
                    </a:cxn>
                    <a:cxn ang="5400000">
                      <a:pos x="wd2" y="hd2"/>
                    </a:cxn>
                    <a:cxn ang="10800000">
                      <a:pos x="wd2" y="hd2"/>
                    </a:cxn>
                    <a:cxn ang="16200000">
                      <a:pos x="wd2" y="hd2"/>
                    </a:cxn>
                  </a:cxnLst>
                  <a:rect l="0" t="0" r="r" b="b"/>
                  <a:pathLst>
                    <a:path w="21600" h="21600" extrusionOk="0">
                      <a:moveTo>
                        <a:pt x="6660" y="21600"/>
                      </a:moveTo>
                      <a:lnTo>
                        <a:pt x="21600" y="3375"/>
                      </a:lnTo>
                      <a:lnTo>
                        <a:pt x="16195" y="0"/>
                      </a:lnTo>
                      <a:lnTo>
                        <a:pt x="0" y="0"/>
                      </a:lnTo>
                      <a:lnTo>
                        <a:pt x="263" y="21288"/>
                      </a:lnTo>
                      <a:cubicBezTo>
                        <a:pt x="2417" y="21311"/>
                        <a:pt x="4559" y="21416"/>
                        <a:pt x="6660" y="21600"/>
                      </a:cubicBezTo>
                      <a:close/>
                    </a:path>
                  </a:pathLst>
                </a:custGeom>
                <a:solidFill>
                  <a:srgbClr val="FFDAB0"/>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3" name="Freeform 734">
                  <a:extLst>
                    <a:ext uri="{FF2B5EF4-FFF2-40B4-BE49-F238E27FC236}">
                      <a16:creationId xmlns="" xmlns:a16="http://schemas.microsoft.com/office/drawing/2014/main" id="{9F2EEC5B-F33E-46D9-BDA6-12955055DF88}"/>
                    </a:ext>
                  </a:extLst>
                </p:cNvPr>
                <p:cNvSpPr/>
                <p:nvPr/>
              </p:nvSpPr>
              <p:spPr>
                <a:xfrm>
                  <a:off x="571441" y="155290"/>
                  <a:ext cx="392482" cy="869552"/>
                </a:xfrm>
                <a:custGeom>
                  <a:avLst/>
                  <a:gdLst/>
                  <a:ahLst/>
                  <a:cxnLst>
                    <a:cxn ang="0">
                      <a:pos x="wd2" y="hd2"/>
                    </a:cxn>
                    <a:cxn ang="5400000">
                      <a:pos x="wd2" y="hd2"/>
                    </a:cxn>
                    <a:cxn ang="10800000">
                      <a:pos x="wd2" y="hd2"/>
                    </a:cxn>
                    <a:cxn ang="16200000">
                      <a:pos x="wd2" y="hd2"/>
                    </a:cxn>
                  </a:cxnLst>
                  <a:rect l="0" t="0" r="r" b="b"/>
                  <a:pathLst>
                    <a:path w="21600" h="21600" extrusionOk="0">
                      <a:moveTo>
                        <a:pt x="4725" y="21600"/>
                      </a:moveTo>
                      <a:lnTo>
                        <a:pt x="21600" y="7706"/>
                      </a:lnTo>
                      <a:lnTo>
                        <a:pt x="12542" y="0"/>
                      </a:lnTo>
                      <a:lnTo>
                        <a:pt x="0" y="20832"/>
                      </a:lnTo>
                      <a:cubicBezTo>
                        <a:pt x="1612" y="21021"/>
                        <a:pt x="3192" y="21277"/>
                        <a:pt x="4725" y="21600"/>
                      </a:cubicBezTo>
                      <a:close/>
                    </a:path>
                  </a:pathLst>
                </a:custGeom>
                <a:solidFill>
                  <a:srgbClr val="D6B38B"/>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4" name="Freeform 735">
                  <a:extLst>
                    <a:ext uri="{FF2B5EF4-FFF2-40B4-BE49-F238E27FC236}">
                      <a16:creationId xmlns="" xmlns:a16="http://schemas.microsoft.com/office/drawing/2014/main" id="{BB560A90-3973-42AB-9150-4B9CEC7B98F2}"/>
                    </a:ext>
                  </a:extLst>
                </p:cNvPr>
                <p:cNvSpPr/>
                <p:nvPr/>
              </p:nvSpPr>
              <p:spPr>
                <a:xfrm>
                  <a:off x="-1" y="147740"/>
                  <a:ext cx="370726" cy="866679"/>
                </a:xfrm>
                <a:custGeom>
                  <a:avLst/>
                  <a:gdLst/>
                  <a:ahLst/>
                  <a:cxnLst>
                    <a:cxn ang="0">
                      <a:pos x="wd2" y="hd2"/>
                    </a:cxn>
                    <a:cxn ang="5400000">
                      <a:pos x="wd2" y="hd2"/>
                    </a:cxn>
                    <a:cxn ang="10800000">
                      <a:pos x="wd2" y="hd2"/>
                    </a:cxn>
                    <a:cxn ang="16200000">
                      <a:pos x="wd2" y="hd2"/>
                    </a:cxn>
                  </a:cxnLst>
                  <a:rect l="0" t="0" r="r" b="b"/>
                  <a:pathLst>
                    <a:path w="21600" h="21600" extrusionOk="0">
                      <a:moveTo>
                        <a:pt x="8394" y="0"/>
                      </a:moveTo>
                      <a:lnTo>
                        <a:pt x="0" y="7765"/>
                      </a:lnTo>
                      <a:lnTo>
                        <a:pt x="16364" y="21600"/>
                      </a:lnTo>
                      <a:cubicBezTo>
                        <a:pt x="17209" y="21448"/>
                        <a:pt x="18072" y="21315"/>
                        <a:pt x="18950" y="21202"/>
                      </a:cubicBezTo>
                      <a:cubicBezTo>
                        <a:pt x="19821" y="21091"/>
                        <a:pt x="20706" y="20999"/>
                        <a:pt x="21600" y="20928"/>
                      </a:cubicBezTo>
                      <a:lnTo>
                        <a:pt x="8394" y="0"/>
                      </a:lnTo>
                      <a:close/>
                    </a:path>
                  </a:pathLst>
                </a:custGeom>
                <a:solidFill>
                  <a:srgbClr val="FFF2E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5" name="Freeform 737">
                  <a:extLst>
                    <a:ext uri="{FF2B5EF4-FFF2-40B4-BE49-F238E27FC236}">
                      <a16:creationId xmlns="" xmlns:a16="http://schemas.microsoft.com/office/drawing/2014/main" id="{95A4B287-6B08-49FA-B8F1-E2984E604B0D}"/>
                    </a:ext>
                  </a:extLst>
                </p:cNvPr>
                <p:cNvSpPr/>
                <p:nvPr/>
              </p:nvSpPr>
              <p:spPr>
                <a:xfrm>
                  <a:off x="282098" y="957502"/>
                  <a:ext cx="375190" cy="372888"/>
                </a:xfrm>
                <a:custGeom>
                  <a:avLst/>
                  <a:gdLst/>
                  <a:ahLst/>
                  <a:cxnLst>
                    <a:cxn ang="0">
                      <a:pos x="wd2" y="hd2"/>
                    </a:cxn>
                    <a:cxn ang="5400000">
                      <a:pos x="wd2" y="hd2"/>
                    </a:cxn>
                    <a:cxn ang="10800000">
                      <a:pos x="wd2" y="hd2"/>
                    </a:cxn>
                    <a:cxn ang="16200000">
                      <a:pos x="wd2" y="hd2"/>
                    </a:cxn>
                  </a:cxnLst>
                  <a:rect l="0" t="0" r="r" b="b"/>
                  <a:pathLst>
                    <a:path w="21600" h="21184" extrusionOk="0">
                      <a:moveTo>
                        <a:pt x="0" y="3233"/>
                      </a:moveTo>
                      <a:lnTo>
                        <a:pt x="9458" y="20285"/>
                      </a:lnTo>
                      <a:cubicBezTo>
                        <a:pt x="9796" y="20860"/>
                        <a:pt x="10365" y="21198"/>
                        <a:pt x="10969" y="21183"/>
                      </a:cubicBezTo>
                      <a:cubicBezTo>
                        <a:pt x="11566" y="21191"/>
                        <a:pt x="12128" y="20853"/>
                        <a:pt x="12462" y="20285"/>
                      </a:cubicBezTo>
                      <a:lnTo>
                        <a:pt x="21600" y="3825"/>
                      </a:lnTo>
                      <a:cubicBezTo>
                        <a:pt x="19822" y="3049"/>
                        <a:pt x="18809" y="497"/>
                        <a:pt x="17209" y="88"/>
                      </a:cubicBezTo>
                      <a:cubicBezTo>
                        <a:pt x="15253" y="-402"/>
                        <a:pt x="12818" y="1313"/>
                        <a:pt x="11040" y="1252"/>
                      </a:cubicBezTo>
                      <a:cubicBezTo>
                        <a:pt x="8907" y="1252"/>
                        <a:pt x="6560" y="-239"/>
                        <a:pt x="4782" y="88"/>
                      </a:cubicBezTo>
                      <a:cubicBezTo>
                        <a:pt x="3004" y="415"/>
                        <a:pt x="1422" y="2641"/>
                        <a:pt x="0" y="3233"/>
                      </a:cubicBezTo>
                      <a:close/>
                    </a:path>
                  </a:pathLst>
                </a:custGeom>
                <a:solidFill>
                  <a:srgbClr val="63636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sp>
            <p:nvSpPr>
              <p:cNvPr id="79" name="Shape">
                <a:extLst>
                  <a:ext uri="{FF2B5EF4-FFF2-40B4-BE49-F238E27FC236}">
                    <a16:creationId xmlns="" xmlns:a16="http://schemas.microsoft.com/office/drawing/2014/main" id="{6C03FF51-A3D4-4D8A-93CE-213965FA54FA}"/>
                  </a:ext>
                </a:extLst>
              </p:cNvPr>
              <p:cNvSpPr/>
              <p:nvPr/>
            </p:nvSpPr>
            <p:spPr>
              <a:xfrm>
                <a:off x="246142" y="3117459"/>
                <a:ext cx="245513"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7" y="20578"/>
                      <a:pt x="3276" y="20872"/>
                    </a:cubicBezTo>
                    <a:lnTo>
                      <a:pt x="7496" y="21424"/>
                    </a:lnTo>
                    <a:cubicBezTo>
                      <a:pt x="8527" y="21545"/>
                      <a:pt x="9636" y="21600"/>
                      <a:pt x="10772" y="21600"/>
                    </a:cubicBezTo>
                    <a:cubicBezTo>
                      <a:pt x="11909" y="21600"/>
                      <a:pt x="13073" y="21545"/>
                      <a:pt x="14104" y="21424"/>
                    </a:cubicBezTo>
                    <a:lnTo>
                      <a:pt x="18324" y="20872"/>
                    </a:lnTo>
                    <a:cubicBezTo>
                      <a:pt x="20285" y="20579"/>
                      <a:pt x="21464" y="20110"/>
                      <a:pt x="21600" y="19603"/>
                    </a:cubicBezTo>
                    <a:lnTo>
                      <a:pt x="21600" y="0"/>
                    </a:lnTo>
                    <a:lnTo>
                      <a:pt x="0" y="0"/>
                    </a:lnTo>
                    <a:close/>
                  </a:path>
                </a:pathLst>
              </a:cu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0" name="Shape">
                <a:extLst>
                  <a:ext uri="{FF2B5EF4-FFF2-40B4-BE49-F238E27FC236}">
                    <a16:creationId xmlns="" xmlns:a16="http://schemas.microsoft.com/office/drawing/2014/main" id="{788EFF25-DD17-4427-9053-D28BB21C6DC6}"/>
                  </a:ext>
                </a:extLst>
              </p:cNvPr>
              <p:cNvSpPr/>
              <p:nvPr/>
            </p:nvSpPr>
            <p:spPr>
              <a:xfrm>
                <a:off x="737795"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477" y="21424"/>
                    </a:lnTo>
                    <a:cubicBezTo>
                      <a:pt x="8505" y="21545"/>
                      <a:pt x="9653" y="21600"/>
                      <a:pt x="10800" y="21600"/>
                    </a:cubicBezTo>
                    <a:cubicBezTo>
                      <a:pt x="11947" y="21600"/>
                      <a:pt x="13095" y="21545"/>
                      <a:pt x="14123" y="21424"/>
                    </a:cubicBezTo>
                    <a:lnTo>
                      <a:pt x="18277" y="20872"/>
                    </a:lnTo>
                    <a:cubicBezTo>
                      <a:pt x="20226" y="20578"/>
                      <a:pt x="21461" y="20110"/>
                      <a:pt x="21600" y="19603"/>
                    </a:cubicBezTo>
                    <a:lnTo>
                      <a:pt x="21600" y="0"/>
                    </a:lnTo>
                    <a:lnTo>
                      <a:pt x="0" y="0"/>
                    </a:lnTo>
                    <a:close/>
                  </a:path>
                </a:pathLst>
              </a:cu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1" name="Shape">
                <a:extLst>
                  <a:ext uri="{FF2B5EF4-FFF2-40B4-BE49-F238E27FC236}">
                    <a16:creationId xmlns="" xmlns:a16="http://schemas.microsoft.com/office/drawing/2014/main" id="{694EA4BD-8155-413A-85B2-71782FF6B100}"/>
                  </a:ext>
                </a:extLst>
              </p:cNvPr>
              <p:cNvSpPr/>
              <p:nvPr/>
            </p:nvSpPr>
            <p:spPr>
              <a:xfrm>
                <a:off x="-1"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4" y="20578"/>
                      <a:pt x="3268" y="20872"/>
                    </a:cubicBezTo>
                    <a:lnTo>
                      <a:pt x="7477" y="21424"/>
                    </a:lnTo>
                    <a:cubicBezTo>
                      <a:pt x="8505" y="21545"/>
                      <a:pt x="9611" y="21600"/>
                      <a:pt x="10745" y="21600"/>
                    </a:cubicBezTo>
                    <a:cubicBezTo>
                      <a:pt x="11878" y="21600"/>
                      <a:pt x="13039" y="21545"/>
                      <a:pt x="14068" y="21424"/>
                    </a:cubicBezTo>
                    <a:lnTo>
                      <a:pt x="18277" y="20872"/>
                    </a:lnTo>
                    <a:cubicBezTo>
                      <a:pt x="20229" y="20578"/>
                      <a:pt x="21464" y="20110"/>
                      <a:pt x="21600" y="19603"/>
                    </a:cubicBezTo>
                    <a:lnTo>
                      <a:pt x="21600" y="0"/>
                    </a:lnTo>
                    <a:lnTo>
                      <a:pt x="0" y="0"/>
                    </a:lnTo>
                    <a:close/>
                  </a:path>
                </a:pathLst>
              </a:cu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2" name="Shape">
                <a:extLst>
                  <a:ext uri="{FF2B5EF4-FFF2-40B4-BE49-F238E27FC236}">
                    <a16:creationId xmlns="" xmlns:a16="http://schemas.microsoft.com/office/drawing/2014/main" id="{C372DE92-38AE-4AD2-819A-D2C8A1B670AA}"/>
                  </a:ext>
                </a:extLst>
              </p:cNvPr>
              <p:cNvSpPr/>
              <p:nvPr/>
            </p:nvSpPr>
            <p:spPr>
              <a:xfrm>
                <a:off x="491653" y="3117459"/>
                <a:ext cx="246144"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532" y="21424"/>
                    </a:lnTo>
                    <a:cubicBezTo>
                      <a:pt x="8561" y="21545"/>
                      <a:pt x="9667" y="21600"/>
                      <a:pt x="10800" y="21600"/>
                    </a:cubicBezTo>
                    <a:cubicBezTo>
                      <a:pt x="11933" y="21600"/>
                      <a:pt x="13095" y="21545"/>
                      <a:pt x="14123" y="21424"/>
                    </a:cubicBezTo>
                    <a:lnTo>
                      <a:pt x="18332" y="20872"/>
                    </a:lnTo>
                    <a:cubicBezTo>
                      <a:pt x="20286" y="20578"/>
                      <a:pt x="21462" y="20110"/>
                      <a:pt x="21600" y="19603"/>
                    </a:cubicBezTo>
                    <a:lnTo>
                      <a:pt x="21600" y="0"/>
                    </a:lnTo>
                    <a:lnTo>
                      <a:pt x="0" y="0"/>
                    </a:lnTo>
                    <a:close/>
                  </a:path>
                </a:pathLst>
              </a:cu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nvGrpSpPr>
              <p:cNvPr id="83" name="Group">
                <a:extLst>
                  <a:ext uri="{FF2B5EF4-FFF2-40B4-BE49-F238E27FC236}">
                    <a16:creationId xmlns="" xmlns:a16="http://schemas.microsoft.com/office/drawing/2014/main" id="{2D3B402D-2457-4218-98CF-9EC3306C5243}"/>
                  </a:ext>
                </a:extLst>
              </p:cNvPr>
              <p:cNvGrpSpPr/>
              <p:nvPr/>
            </p:nvGrpSpPr>
            <p:grpSpPr>
              <a:xfrm>
                <a:off x="-1" y="-2"/>
                <a:ext cx="983943" cy="4095223"/>
                <a:chOff x="0" y="-1"/>
                <a:chExt cx="983941" cy="4095222"/>
              </a:xfrm>
            </p:grpSpPr>
            <p:sp>
              <p:nvSpPr>
                <p:cNvPr id="87" name="Rectangle">
                  <a:extLst>
                    <a:ext uri="{FF2B5EF4-FFF2-40B4-BE49-F238E27FC236}">
                      <a16:creationId xmlns="" xmlns:a16="http://schemas.microsoft.com/office/drawing/2014/main" id="{E9CA8C95-8DD1-4515-BEE6-E385639891F8}"/>
                    </a:ext>
                  </a:extLst>
                </p:cNvPr>
                <p:cNvSpPr/>
                <p:nvPr/>
              </p:nvSpPr>
              <p:spPr>
                <a:xfrm>
                  <a:off x="0" y="-1"/>
                  <a:ext cx="246144" cy="3299682"/>
                </a:xfrm>
                <a:prstGeom prst="rect">
                  <a:avLst/>
                </a:pr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8" name="Rectangle">
                  <a:extLst>
                    <a:ext uri="{FF2B5EF4-FFF2-40B4-BE49-F238E27FC236}">
                      <a16:creationId xmlns="" xmlns:a16="http://schemas.microsoft.com/office/drawing/2014/main" id="{93B397EF-CF9E-4F8A-BFD9-0CD6C0525228}"/>
                    </a:ext>
                  </a:extLst>
                </p:cNvPr>
                <p:cNvSpPr/>
                <p:nvPr/>
              </p:nvSpPr>
              <p:spPr>
                <a:xfrm>
                  <a:off x="246138" y="627947"/>
                  <a:ext cx="263765" cy="3467274"/>
                </a:xfrm>
                <a:prstGeom prst="rect">
                  <a:avLst/>
                </a:pr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lgn="ctr">
                    <a:defRPr>
                      <a:solidFill>
                        <a:srgbClr val="FFFFFF"/>
                      </a:solidFill>
                    </a:defRPr>
                  </a:pPr>
                  <a:r>
                    <a:rPr lang="nl-NL" dirty="0" smtClean="0">
                      <a:solidFill>
                        <a:srgbClr val="C00000"/>
                      </a:solidFill>
                    </a:rPr>
                    <a:t>Re</a:t>
                  </a:r>
                  <a:r>
                    <a:rPr lang="ro-RO" dirty="0" smtClean="0">
                      <a:solidFill>
                        <a:srgbClr val="C00000"/>
                      </a:solidFill>
                    </a:rPr>
                    <a:t>z</a:t>
                  </a:r>
                  <a:endParaRPr lang="nl-NL" dirty="0">
                    <a:solidFill>
                      <a:srgbClr val="C00000"/>
                    </a:solidFill>
                  </a:endParaRPr>
                </a:p>
                <a:p>
                  <a:pPr algn="ctr">
                    <a:defRPr>
                      <a:solidFill>
                        <a:srgbClr val="FFFFFF"/>
                      </a:solidFill>
                    </a:defRPr>
                  </a:pPr>
                  <a:r>
                    <a:rPr lang="nl-NL" dirty="0">
                      <a:solidFill>
                        <a:srgbClr val="C00000"/>
                      </a:solidFill>
                    </a:rPr>
                    <a:t>i</a:t>
                  </a:r>
                  <a:br>
                    <a:rPr lang="nl-NL" dirty="0">
                      <a:solidFill>
                        <a:srgbClr val="C00000"/>
                      </a:solidFill>
                    </a:rPr>
                  </a:br>
                  <a:r>
                    <a:rPr lang="nl-NL" dirty="0">
                      <a:solidFill>
                        <a:srgbClr val="C00000"/>
                      </a:solidFill>
                    </a:rPr>
                    <a:t>l</a:t>
                  </a:r>
                  <a:br>
                    <a:rPr lang="nl-NL" dirty="0">
                      <a:solidFill>
                        <a:srgbClr val="C00000"/>
                      </a:solidFill>
                    </a:rPr>
                  </a:br>
                  <a:r>
                    <a:rPr lang="nl-NL" dirty="0" smtClean="0">
                      <a:solidFill>
                        <a:srgbClr val="C00000"/>
                      </a:solidFill>
                    </a:rPr>
                    <a:t>ien</a:t>
                  </a:r>
                  <a:r>
                    <a:rPr lang="ro-RO" dirty="0" smtClean="0">
                      <a:solidFill>
                        <a:srgbClr val="C00000"/>
                      </a:solidFill>
                    </a:rPr>
                    <a:t>ță</a:t>
                  </a:r>
                  <a:endParaRPr dirty="0">
                    <a:solidFill>
                      <a:srgbClr val="C00000"/>
                    </a:solidFill>
                  </a:endParaRPr>
                </a:p>
              </p:txBody>
            </p:sp>
            <p:sp>
              <p:nvSpPr>
                <p:cNvPr id="89" name="Rectangle">
                  <a:extLst>
                    <a:ext uri="{FF2B5EF4-FFF2-40B4-BE49-F238E27FC236}">
                      <a16:creationId xmlns="" xmlns:a16="http://schemas.microsoft.com/office/drawing/2014/main" id="{C0939BEE-38FB-4981-BC44-6E970C6D6130}"/>
                    </a:ext>
                  </a:extLst>
                </p:cNvPr>
                <p:cNvSpPr/>
                <p:nvPr/>
              </p:nvSpPr>
              <p:spPr>
                <a:xfrm>
                  <a:off x="491653" y="-1"/>
                  <a:ext cx="246145" cy="3299682"/>
                </a:xfrm>
                <a:prstGeom prst="rect">
                  <a:avLst/>
                </a:pr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90" name="Rectangle">
                  <a:extLst>
                    <a:ext uri="{FF2B5EF4-FFF2-40B4-BE49-F238E27FC236}">
                      <a16:creationId xmlns="" xmlns:a16="http://schemas.microsoft.com/office/drawing/2014/main" id="{81CEE846-4B15-4C5A-8DAE-6F47971176FC}"/>
                    </a:ext>
                  </a:extLst>
                </p:cNvPr>
                <p:cNvSpPr/>
                <p:nvPr/>
              </p:nvSpPr>
              <p:spPr>
                <a:xfrm>
                  <a:off x="737797" y="-1"/>
                  <a:ext cx="246144" cy="3299682"/>
                </a:xfrm>
                <a:prstGeom prst="rect">
                  <a:avLst/>
                </a:pr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84" name="Group">
                <a:extLst>
                  <a:ext uri="{FF2B5EF4-FFF2-40B4-BE49-F238E27FC236}">
                    <a16:creationId xmlns="" xmlns:a16="http://schemas.microsoft.com/office/drawing/2014/main" id="{6E298244-16A2-4087-B9BF-AA29B6028745}"/>
                  </a:ext>
                </a:extLst>
              </p:cNvPr>
              <p:cNvGrpSpPr/>
              <p:nvPr/>
            </p:nvGrpSpPr>
            <p:grpSpPr>
              <a:xfrm>
                <a:off x="323959" y="4668618"/>
                <a:ext cx="306643" cy="355591"/>
                <a:chOff x="0" y="6"/>
                <a:chExt cx="306642" cy="355590"/>
              </a:xfrm>
            </p:grpSpPr>
            <p:sp>
              <p:nvSpPr>
                <p:cNvPr id="85" name="Freeform 77">
                  <a:extLst>
                    <a:ext uri="{FF2B5EF4-FFF2-40B4-BE49-F238E27FC236}">
                      <a16:creationId xmlns="" xmlns:a16="http://schemas.microsoft.com/office/drawing/2014/main" id="{8F3E828C-33BB-4E5C-8D4E-1F0E63CBCABD}"/>
                    </a:ext>
                  </a:extLst>
                </p:cNvPr>
                <p:cNvSpPr/>
                <p:nvPr/>
              </p:nvSpPr>
              <p:spPr>
                <a:xfrm rot="10800000">
                  <a:off x="171590" y="11664"/>
                  <a:ext cx="135053" cy="343933"/>
                </a:xfrm>
                <a:custGeom>
                  <a:avLst/>
                  <a:gdLst/>
                  <a:ahLst/>
                  <a:cxnLst>
                    <a:cxn ang="0">
                      <a:pos x="wd2" y="hd2"/>
                    </a:cxn>
                    <a:cxn ang="5400000">
                      <a:pos x="wd2" y="hd2"/>
                    </a:cxn>
                    <a:cxn ang="10800000">
                      <a:pos x="wd2" y="hd2"/>
                    </a:cxn>
                    <a:cxn ang="16200000">
                      <a:pos x="wd2" y="hd2"/>
                    </a:cxn>
                  </a:cxnLst>
                  <a:rect l="0" t="0" r="r" b="b"/>
                  <a:pathLst>
                    <a:path w="21600" h="21384" extrusionOk="0">
                      <a:moveTo>
                        <a:pt x="0" y="19401"/>
                      </a:moveTo>
                      <a:lnTo>
                        <a:pt x="21600" y="0"/>
                      </a:lnTo>
                      <a:lnTo>
                        <a:pt x="13652" y="19935"/>
                      </a:lnTo>
                      <a:cubicBezTo>
                        <a:pt x="11956" y="21047"/>
                        <a:pt x="8570" y="21600"/>
                        <a:pt x="5335" y="21305"/>
                      </a:cubicBezTo>
                      <a:cubicBezTo>
                        <a:pt x="2799" y="21073"/>
                        <a:pt x="763" y="20341"/>
                        <a:pt x="0" y="19401"/>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86" name="Freeform 78">
                  <a:extLst>
                    <a:ext uri="{FF2B5EF4-FFF2-40B4-BE49-F238E27FC236}">
                      <a16:creationId xmlns="" xmlns:a16="http://schemas.microsoft.com/office/drawing/2014/main" id="{378E00DA-44A7-40BB-B08E-820E3250A6A3}"/>
                    </a:ext>
                  </a:extLst>
                </p:cNvPr>
                <p:cNvSpPr/>
                <p:nvPr/>
              </p:nvSpPr>
              <p:spPr>
                <a:xfrm rot="10800000">
                  <a:off x="0" y="6"/>
                  <a:ext cx="142068" cy="355591"/>
                </a:xfrm>
                <a:custGeom>
                  <a:avLst/>
                  <a:gdLst/>
                  <a:ahLst/>
                  <a:cxnLst>
                    <a:cxn ang="0">
                      <a:pos x="wd2" y="hd2"/>
                    </a:cxn>
                    <a:cxn ang="5400000">
                      <a:pos x="wd2" y="hd2"/>
                    </a:cxn>
                    <a:cxn ang="10800000">
                      <a:pos x="wd2" y="hd2"/>
                    </a:cxn>
                    <a:cxn ang="16200000">
                      <a:pos x="wd2" y="hd2"/>
                    </a:cxn>
                  </a:cxnLst>
                  <a:rect l="0" t="0" r="r" b="b"/>
                  <a:pathLst>
                    <a:path w="21600" h="21474" extrusionOk="0">
                      <a:moveTo>
                        <a:pt x="21600" y="19790"/>
                      </a:moveTo>
                      <a:lnTo>
                        <a:pt x="0" y="0"/>
                      </a:lnTo>
                      <a:lnTo>
                        <a:pt x="8889" y="20997"/>
                      </a:lnTo>
                      <a:cubicBezTo>
                        <a:pt x="10995" y="21485"/>
                        <a:pt x="13606" y="21600"/>
                        <a:pt x="16005" y="21334"/>
                      </a:cubicBezTo>
                      <a:cubicBezTo>
                        <a:pt x="18284" y="21082"/>
                        <a:pt x="20208" y="20521"/>
                        <a:pt x="21600" y="19790"/>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grpSp>
        <p:grpSp>
          <p:nvGrpSpPr>
            <p:cNvPr id="51" name="Google Shape;30;p1">
              <a:extLst>
                <a:ext uri="{FF2B5EF4-FFF2-40B4-BE49-F238E27FC236}">
                  <a16:creationId xmlns="" xmlns:a16="http://schemas.microsoft.com/office/drawing/2014/main" id="{000876E0-88F2-4A37-AE3D-F4672AE15661}"/>
                </a:ext>
              </a:extLst>
            </p:cNvPr>
            <p:cNvGrpSpPr/>
            <p:nvPr/>
          </p:nvGrpSpPr>
          <p:grpSpPr>
            <a:xfrm>
              <a:off x="-18" y="-3"/>
              <a:ext cx="1047974" cy="1121774"/>
              <a:chOff x="-17" y="-1"/>
              <a:chExt cx="1047972" cy="1121772"/>
            </a:xfrm>
          </p:grpSpPr>
          <p:grpSp>
            <p:nvGrpSpPr>
              <p:cNvPr id="52" name="Google Shape;31;p1">
                <a:extLst>
                  <a:ext uri="{FF2B5EF4-FFF2-40B4-BE49-F238E27FC236}">
                    <a16:creationId xmlns="" xmlns:a16="http://schemas.microsoft.com/office/drawing/2014/main" id="{BD239EA3-54B3-4AB4-9AE9-032F1AED0703}"/>
                  </a:ext>
                </a:extLst>
              </p:cNvPr>
              <p:cNvGrpSpPr/>
              <p:nvPr/>
            </p:nvGrpSpPr>
            <p:grpSpPr>
              <a:xfrm>
                <a:off x="-18" y="-2"/>
                <a:ext cx="1047974" cy="1121774"/>
                <a:chOff x="-17" y="0"/>
                <a:chExt cx="1047972" cy="1121772"/>
              </a:xfrm>
            </p:grpSpPr>
            <p:sp>
              <p:nvSpPr>
                <p:cNvPr id="54" name="Google Shape;32;p1">
                  <a:extLst>
                    <a:ext uri="{FF2B5EF4-FFF2-40B4-BE49-F238E27FC236}">
                      <a16:creationId xmlns="" xmlns:a16="http://schemas.microsoft.com/office/drawing/2014/main" id="{EF315C45-265F-4B8A-BE44-4ED42626DC1C}"/>
                    </a:ext>
                  </a:extLst>
                </p:cNvPr>
                <p:cNvSpPr/>
                <p:nvPr/>
              </p:nvSpPr>
              <p:spPr>
                <a:xfrm rot="16200000">
                  <a:off x="164082" y="-112313"/>
                  <a:ext cx="733037" cy="9576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084" y="21600"/>
                      </a:lnTo>
                      <a:cubicBezTo>
                        <a:pt x="20021" y="21600"/>
                        <a:pt x="21600" y="20098"/>
                        <a:pt x="21600" y="18244"/>
                      </a:cubicBezTo>
                      <a:lnTo>
                        <a:pt x="21600" y="3356"/>
                      </a:lnTo>
                      <a:cubicBezTo>
                        <a:pt x="21600" y="1502"/>
                        <a:pt x="20021" y="0"/>
                        <a:pt x="18084" y="0"/>
                      </a:cubicBezTo>
                      <a:lnTo>
                        <a:pt x="0" y="0"/>
                      </a:lnTo>
                      <a:close/>
                    </a:path>
                  </a:pathLst>
                </a:cu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55" name="Google Shape;33;p1">
                  <a:extLst>
                    <a:ext uri="{FF2B5EF4-FFF2-40B4-BE49-F238E27FC236}">
                      <a16:creationId xmlns="" xmlns:a16="http://schemas.microsoft.com/office/drawing/2014/main" id="{A963C84A-9422-416E-8DE1-BC04C47E3C3D}"/>
                    </a:ext>
                  </a:extLst>
                </p:cNvPr>
                <p:cNvSpPr/>
                <p:nvPr/>
              </p:nvSpPr>
              <p:spPr>
                <a:xfrm rot="16200000">
                  <a:off x="161796" y="262994"/>
                  <a:ext cx="732736" cy="984822"/>
                </a:xfrm>
                <a:custGeom>
                  <a:avLst/>
                  <a:gdLst/>
                  <a:ahLst/>
                  <a:cxnLst>
                    <a:cxn ang="0">
                      <a:pos x="wd2" y="hd2"/>
                    </a:cxn>
                    <a:cxn ang="5400000">
                      <a:pos x="wd2" y="hd2"/>
                    </a:cxn>
                    <a:cxn ang="10800000">
                      <a:pos x="wd2" y="hd2"/>
                    </a:cxn>
                    <a:cxn ang="16200000">
                      <a:pos x="wd2" y="hd2"/>
                    </a:cxn>
                  </a:cxnLst>
                  <a:rect l="0" t="0" r="r" b="b"/>
                  <a:pathLst>
                    <a:path w="21582" h="21600" extrusionOk="0">
                      <a:moveTo>
                        <a:pt x="4" y="21133"/>
                      </a:moveTo>
                      <a:lnTo>
                        <a:pt x="4" y="426"/>
                      </a:lnTo>
                      <a:cubicBezTo>
                        <a:pt x="-7" y="198"/>
                        <a:pt x="232" y="8"/>
                        <a:pt x="538" y="0"/>
                      </a:cubicBezTo>
                      <a:cubicBezTo>
                        <a:pt x="538" y="0"/>
                        <a:pt x="538" y="0"/>
                        <a:pt x="539" y="0"/>
                      </a:cubicBezTo>
                      <a:lnTo>
                        <a:pt x="4227" y="0"/>
                      </a:lnTo>
                      <a:lnTo>
                        <a:pt x="4227" y="185"/>
                      </a:lnTo>
                      <a:lnTo>
                        <a:pt x="6274" y="185"/>
                      </a:lnTo>
                      <a:lnTo>
                        <a:pt x="6274" y="0"/>
                      </a:lnTo>
                      <a:lnTo>
                        <a:pt x="15283" y="0"/>
                      </a:lnTo>
                      <a:lnTo>
                        <a:pt x="15283" y="185"/>
                      </a:lnTo>
                      <a:lnTo>
                        <a:pt x="17358" y="185"/>
                      </a:lnTo>
                      <a:lnTo>
                        <a:pt x="17358" y="0"/>
                      </a:lnTo>
                      <a:lnTo>
                        <a:pt x="21047" y="0"/>
                      </a:lnTo>
                      <a:cubicBezTo>
                        <a:pt x="21352" y="7"/>
                        <a:pt x="21592" y="198"/>
                        <a:pt x="21582" y="425"/>
                      </a:cubicBezTo>
                      <a:cubicBezTo>
                        <a:pt x="21582" y="425"/>
                        <a:pt x="21582" y="425"/>
                        <a:pt x="21582" y="426"/>
                      </a:cubicBezTo>
                      <a:lnTo>
                        <a:pt x="21582" y="21133"/>
                      </a:lnTo>
                      <a:cubicBezTo>
                        <a:pt x="21592" y="21362"/>
                        <a:pt x="21354" y="21555"/>
                        <a:pt x="21047" y="21566"/>
                      </a:cubicBezTo>
                      <a:lnTo>
                        <a:pt x="17358" y="21566"/>
                      </a:lnTo>
                      <a:lnTo>
                        <a:pt x="17358" y="21408"/>
                      </a:lnTo>
                      <a:lnTo>
                        <a:pt x="15283" y="21408"/>
                      </a:lnTo>
                      <a:lnTo>
                        <a:pt x="15283" y="21600"/>
                      </a:lnTo>
                      <a:lnTo>
                        <a:pt x="6274" y="21600"/>
                      </a:lnTo>
                      <a:lnTo>
                        <a:pt x="6274" y="21408"/>
                      </a:lnTo>
                      <a:lnTo>
                        <a:pt x="4236" y="21408"/>
                      </a:lnTo>
                      <a:lnTo>
                        <a:pt x="4236" y="21600"/>
                      </a:lnTo>
                      <a:lnTo>
                        <a:pt x="548" y="21600"/>
                      </a:lnTo>
                      <a:cubicBezTo>
                        <a:pt x="237" y="21594"/>
                        <a:pt x="-8" y="21402"/>
                        <a:pt x="0" y="21171"/>
                      </a:cubicBezTo>
                      <a:cubicBezTo>
                        <a:pt x="1" y="21158"/>
                        <a:pt x="2" y="21146"/>
                        <a:pt x="4" y="21133"/>
                      </a:cubicBezTo>
                      <a:close/>
                    </a:path>
                  </a:pathLst>
                </a:custGeom>
                <a:solidFill>
                  <a:srgbClr val="BCBEC0"/>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nvGrpSpPr>
                <p:cNvPr id="56" name="Google Shape;34;p1">
                  <a:extLst>
                    <a:ext uri="{FF2B5EF4-FFF2-40B4-BE49-F238E27FC236}">
                      <a16:creationId xmlns="" xmlns:a16="http://schemas.microsoft.com/office/drawing/2014/main" id="{E3ECFD93-883E-4F46-AC04-C933E4F1BADC}"/>
                    </a:ext>
                  </a:extLst>
                </p:cNvPr>
                <p:cNvGrpSpPr/>
                <p:nvPr/>
              </p:nvGrpSpPr>
              <p:grpSpPr>
                <a:xfrm>
                  <a:off x="-18" y="415578"/>
                  <a:ext cx="1047974" cy="646035"/>
                  <a:chOff x="-17" y="0"/>
                  <a:chExt cx="1047972" cy="646034"/>
                </a:xfrm>
              </p:grpSpPr>
              <p:sp>
                <p:nvSpPr>
                  <p:cNvPr id="72" name="Google Shape;35;p1">
                    <a:extLst>
                      <a:ext uri="{FF2B5EF4-FFF2-40B4-BE49-F238E27FC236}">
                        <a16:creationId xmlns="" xmlns:a16="http://schemas.microsoft.com/office/drawing/2014/main" id="{F89E98FF-D1DF-4506-AF5B-1A20A2590738}"/>
                      </a:ext>
                    </a:extLst>
                  </p:cNvPr>
                  <p:cNvSpPr/>
                  <p:nvPr/>
                </p:nvSpPr>
                <p:spPr>
                  <a:xfrm rot="16200000">
                    <a:off x="497433" y="-369437"/>
                    <a:ext cx="58861" cy="1042184"/>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9" y="21533"/>
                        </a:cubicBezTo>
                        <a:cubicBezTo>
                          <a:pt x="5687" y="21568"/>
                          <a:pt x="639" y="21325"/>
                          <a:pt x="55" y="20991"/>
                        </a:cubicBezTo>
                        <a:cubicBezTo>
                          <a:pt x="-18" y="20950"/>
                          <a:pt x="-18" y="20908"/>
                          <a:pt x="55" y="20866"/>
                        </a:cubicBezTo>
                        <a:close/>
                      </a:path>
                    </a:pathLst>
                  </a:custGeom>
                  <a:solidFill>
                    <a:srgbClr val="6D6E71"/>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3" name="Google Shape;36;p1">
                    <a:extLst>
                      <a:ext uri="{FF2B5EF4-FFF2-40B4-BE49-F238E27FC236}">
                        <a16:creationId xmlns="" xmlns:a16="http://schemas.microsoft.com/office/drawing/2014/main" id="{FD5D02B4-F8DA-431E-9552-3C77954173A1}"/>
                      </a:ext>
                    </a:extLst>
                  </p:cNvPr>
                  <p:cNvSpPr/>
                  <p:nvPr/>
                </p:nvSpPr>
                <p:spPr>
                  <a:xfrm rot="16200000">
                    <a:off x="509974" y="-447880"/>
                    <a:ext cx="41811" cy="937569"/>
                  </a:xfrm>
                  <a:prstGeom prst="rect">
                    <a:avLst/>
                  </a:prstGeom>
                  <a:solidFill>
                    <a:srgbClr val="000000">
                      <a:alpha val="6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4" name="Google Shape;37;p1">
                    <a:extLst>
                      <a:ext uri="{FF2B5EF4-FFF2-40B4-BE49-F238E27FC236}">
                        <a16:creationId xmlns="" xmlns:a16="http://schemas.microsoft.com/office/drawing/2014/main" id="{651EE0E5-7BC0-4A04-868B-2D2E041DD071}"/>
                      </a:ext>
                    </a:extLst>
                  </p:cNvPr>
                  <p:cNvSpPr/>
                  <p:nvPr/>
                </p:nvSpPr>
                <p:spPr>
                  <a:xfrm rot="16200000">
                    <a:off x="506477" y="133499"/>
                    <a:ext cx="41811" cy="983260"/>
                  </a:xfrm>
                  <a:prstGeom prst="rect">
                    <a:avLst/>
                  </a:prstGeom>
                  <a:solidFill>
                    <a:srgbClr val="000000">
                      <a:alpha val="4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5" name="Google Shape;38;p1">
                    <a:extLst>
                      <a:ext uri="{FF2B5EF4-FFF2-40B4-BE49-F238E27FC236}">
                        <a16:creationId xmlns="" xmlns:a16="http://schemas.microsoft.com/office/drawing/2014/main" id="{DD1F0680-E25C-42AA-8443-9387556B2FCC}"/>
                      </a:ext>
                    </a:extLst>
                  </p:cNvPr>
                  <p:cNvSpPr/>
                  <p:nvPr/>
                </p:nvSpPr>
                <p:spPr>
                  <a:xfrm rot="16200000">
                    <a:off x="491642" y="6937"/>
                    <a:ext cx="58863" cy="1042183"/>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8" y="21533"/>
                        </a:cubicBezTo>
                        <a:cubicBezTo>
                          <a:pt x="5687" y="21568"/>
                          <a:pt x="639" y="21325"/>
                          <a:pt x="55" y="20991"/>
                        </a:cubicBezTo>
                        <a:cubicBezTo>
                          <a:pt x="-18" y="20950"/>
                          <a:pt x="-18" y="20908"/>
                          <a:pt x="55" y="20866"/>
                        </a:cubicBezTo>
                        <a:close/>
                      </a:path>
                    </a:pathLst>
                  </a:custGeom>
                  <a:gradFill flip="none" rotWithShape="1">
                    <a:gsLst>
                      <a:gs pos="0">
                        <a:srgbClr val="606867"/>
                      </a:gs>
                      <a:gs pos="24000">
                        <a:srgbClr val="606867"/>
                      </a:gs>
                      <a:gs pos="79000">
                        <a:srgbClr val="222625"/>
                      </a:gs>
                      <a:gs pos="100000">
                        <a:srgbClr val="222625"/>
                      </a:gs>
                    </a:gsLst>
                    <a:lin ang="3514153" scaled="0"/>
                  </a:gradFill>
                  <a:ln w="9525" cap="flat">
                    <a:solidFill>
                      <a:srgbClr val="707473"/>
                    </a:solidFill>
                    <a:prstDash val="solid"/>
                    <a:miter lim="800000"/>
                  </a:ln>
                  <a:effectLst>
                    <a:outerShdw blurRad="241300" dist="101600" dir="2700000" rotWithShape="0">
                      <a:srgbClr val="000000">
                        <a:alpha val="40000"/>
                      </a:srgbClr>
                    </a:outerShdw>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6" name="Google Shape;39;p1">
                    <a:extLst>
                      <a:ext uri="{FF2B5EF4-FFF2-40B4-BE49-F238E27FC236}">
                        <a16:creationId xmlns="" xmlns:a16="http://schemas.microsoft.com/office/drawing/2014/main" id="{CC2C9B26-8C7A-4489-80B8-1B2747718C72}"/>
                      </a:ext>
                    </a:extLst>
                  </p:cNvPr>
                  <p:cNvSpPr/>
                  <p:nvPr/>
                </p:nvSpPr>
                <p:spPr>
                  <a:xfrm rot="16200000">
                    <a:off x="425064" y="-12529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7" name="Google Shape;40;p1">
                    <a:extLst>
                      <a:ext uri="{FF2B5EF4-FFF2-40B4-BE49-F238E27FC236}">
                        <a16:creationId xmlns="" xmlns:a16="http://schemas.microsoft.com/office/drawing/2014/main" id="{CF3C4B29-4EEB-4E7A-AEBC-2E34BE120948}"/>
                      </a:ext>
                    </a:extLst>
                  </p:cNvPr>
                  <p:cNvSpPr/>
                  <p:nvPr/>
                </p:nvSpPr>
                <p:spPr>
                  <a:xfrm rot="16200000">
                    <a:off x="425064" y="25107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7" name="Google Shape;41;p1">
                  <a:extLst>
                    <a:ext uri="{FF2B5EF4-FFF2-40B4-BE49-F238E27FC236}">
                      <a16:creationId xmlns="" xmlns:a16="http://schemas.microsoft.com/office/drawing/2014/main" id="{E90F2E66-F4FD-42CC-AA95-6C1D48DAD3EB}"/>
                    </a:ext>
                  </a:extLst>
                </p:cNvPr>
                <p:cNvGrpSpPr/>
                <p:nvPr/>
              </p:nvGrpSpPr>
              <p:grpSpPr>
                <a:xfrm>
                  <a:off x="463853" y="689040"/>
                  <a:ext cx="133496" cy="132749"/>
                  <a:chOff x="-1" y="2"/>
                  <a:chExt cx="133495" cy="132748"/>
                </a:xfrm>
              </p:grpSpPr>
              <p:grpSp>
                <p:nvGrpSpPr>
                  <p:cNvPr id="68" name="Google Shape;42;p1">
                    <a:extLst>
                      <a:ext uri="{FF2B5EF4-FFF2-40B4-BE49-F238E27FC236}">
                        <a16:creationId xmlns="" xmlns:a16="http://schemas.microsoft.com/office/drawing/2014/main" id="{2F06C997-A0EA-452A-B5EB-6A512E10CAB0}"/>
                      </a:ext>
                    </a:extLst>
                  </p:cNvPr>
                  <p:cNvGrpSpPr/>
                  <p:nvPr/>
                </p:nvGrpSpPr>
                <p:grpSpPr>
                  <a:xfrm>
                    <a:off x="-2" y="2"/>
                    <a:ext cx="133496" cy="132749"/>
                    <a:chOff x="0" y="2"/>
                    <a:chExt cx="133495" cy="132748"/>
                  </a:xfrm>
                </p:grpSpPr>
                <p:sp>
                  <p:nvSpPr>
                    <p:cNvPr id="70" name="Google Shape;43;p1">
                      <a:extLst>
                        <a:ext uri="{FF2B5EF4-FFF2-40B4-BE49-F238E27FC236}">
                          <a16:creationId xmlns="" xmlns:a16="http://schemas.microsoft.com/office/drawing/2014/main" id="{E4EE0A33-81A3-4C2A-9201-1688E9B4AC05}"/>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1" name="Google Shape;44;p1">
                      <a:extLst>
                        <a:ext uri="{FF2B5EF4-FFF2-40B4-BE49-F238E27FC236}">
                          <a16:creationId xmlns="" xmlns:a16="http://schemas.microsoft.com/office/drawing/2014/main" id="{9DD4082D-01EE-4C30-8025-1D230129A8BB}"/>
                        </a:ext>
                      </a:extLst>
                    </p:cNvPr>
                    <p:cNvSpPr/>
                    <p:nvPr/>
                  </p:nvSpPr>
                  <p:spPr>
                    <a:xfrm rot="16200000">
                      <a:off x="-21" y="22"/>
                      <a:ext cx="132749" cy="132709"/>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9" name="Google Shape;45;p1">
                    <a:extLst>
                      <a:ext uri="{FF2B5EF4-FFF2-40B4-BE49-F238E27FC236}">
                        <a16:creationId xmlns="" xmlns:a16="http://schemas.microsoft.com/office/drawing/2014/main" id="{24CED865-801F-4318-B860-1E8B500868CE}"/>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8" name="Google Shape;46;p1">
                  <a:extLst>
                    <a:ext uri="{FF2B5EF4-FFF2-40B4-BE49-F238E27FC236}">
                      <a16:creationId xmlns="" xmlns:a16="http://schemas.microsoft.com/office/drawing/2014/main" id="{755ECF6B-A537-45AC-BBED-4563690141DE}"/>
                    </a:ext>
                  </a:extLst>
                </p:cNvPr>
                <p:cNvGrpSpPr/>
                <p:nvPr/>
              </p:nvGrpSpPr>
              <p:grpSpPr>
                <a:xfrm>
                  <a:off x="149614" y="689040"/>
                  <a:ext cx="133496" cy="132749"/>
                  <a:chOff x="-1" y="2"/>
                  <a:chExt cx="133494" cy="132748"/>
                </a:xfrm>
              </p:grpSpPr>
              <p:grpSp>
                <p:nvGrpSpPr>
                  <p:cNvPr id="64" name="Google Shape;47;p1">
                    <a:extLst>
                      <a:ext uri="{FF2B5EF4-FFF2-40B4-BE49-F238E27FC236}">
                        <a16:creationId xmlns="" xmlns:a16="http://schemas.microsoft.com/office/drawing/2014/main" id="{04F4761C-6850-4149-A66A-E7FD34D98460}"/>
                      </a:ext>
                    </a:extLst>
                  </p:cNvPr>
                  <p:cNvGrpSpPr/>
                  <p:nvPr/>
                </p:nvGrpSpPr>
                <p:grpSpPr>
                  <a:xfrm>
                    <a:off x="-2" y="2"/>
                    <a:ext cx="133496" cy="132749"/>
                    <a:chOff x="0" y="2"/>
                    <a:chExt cx="133494" cy="132748"/>
                  </a:xfrm>
                </p:grpSpPr>
                <p:sp>
                  <p:nvSpPr>
                    <p:cNvPr id="66" name="Google Shape;48;p1">
                      <a:extLst>
                        <a:ext uri="{FF2B5EF4-FFF2-40B4-BE49-F238E27FC236}">
                          <a16:creationId xmlns="" xmlns:a16="http://schemas.microsoft.com/office/drawing/2014/main" id="{F826CA5A-A597-46A4-8B3F-CB3FD79C72D9}"/>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7" name="Google Shape;49;p1">
                      <a:extLst>
                        <a:ext uri="{FF2B5EF4-FFF2-40B4-BE49-F238E27FC236}">
                          <a16:creationId xmlns="" xmlns:a16="http://schemas.microsoft.com/office/drawing/2014/main" id="{06501281-F2DC-4D1C-824D-887696D46E71}"/>
                        </a:ext>
                      </a:extLst>
                    </p:cNvPr>
                    <p:cNvSpPr/>
                    <p:nvPr/>
                  </p:nvSpPr>
                  <p:spPr>
                    <a:xfrm rot="16200000">
                      <a:off x="-21" y="23"/>
                      <a:ext cx="132749" cy="132708"/>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5" name="Google Shape;50;p1">
                    <a:extLst>
                      <a:ext uri="{FF2B5EF4-FFF2-40B4-BE49-F238E27FC236}">
                        <a16:creationId xmlns="" xmlns:a16="http://schemas.microsoft.com/office/drawing/2014/main" id="{966CB583-0062-40D3-B4D3-664AC09DC5EA}"/>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9" name="Google Shape;51;p1">
                  <a:extLst>
                    <a:ext uri="{FF2B5EF4-FFF2-40B4-BE49-F238E27FC236}">
                      <a16:creationId xmlns="" xmlns:a16="http://schemas.microsoft.com/office/drawing/2014/main" id="{DEFC4D2F-F882-4BDB-9062-621619523709}"/>
                    </a:ext>
                  </a:extLst>
                </p:cNvPr>
                <p:cNvGrpSpPr/>
                <p:nvPr/>
              </p:nvGrpSpPr>
              <p:grpSpPr>
                <a:xfrm>
                  <a:off x="726464" y="685236"/>
                  <a:ext cx="133493" cy="132749"/>
                  <a:chOff x="-1" y="2"/>
                  <a:chExt cx="133492" cy="132748"/>
                </a:xfrm>
              </p:grpSpPr>
              <p:grpSp>
                <p:nvGrpSpPr>
                  <p:cNvPr id="60" name="Google Shape;52;p1">
                    <a:extLst>
                      <a:ext uri="{FF2B5EF4-FFF2-40B4-BE49-F238E27FC236}">
                        <a16:creationId xmlns="" xmlns:a16="http://schemas.microsoft.com/office/drawing/2014/main" id="{CD794F0D-0F9D-4D4A-932A-7656509A66CE}"/>
                      </a:ext>
                    </a:extLst>
                  </p:cNvPr>
                  <p:cNvGrpSpPr/>
                  <p:nvPr/>
                </p:nvGrpSpPr>
                <p:grpSpPr>
                  <a:xfrm>
                    <a:off x="-2" y="2"/>
                    <a:ext cx="133494" cy="132749"/>
                    <a:chOff x="0" y="2"/>
                    <a:chExt cx="133492" cy="132748"/>
                  </a:xfrm>
                </p:grpSpPr>
                <p:sp>
                  <p:nvSpPr>
                    <p:cNvPr id="62" name="Google Shape;53;p1">
                      <a:extLst>
                        <a:ext uri="{FF2B5EF4-FFF2-40B4-BE49-F238E27FC236}">
                          <a16:creationId xmlns="" xmlns:a16="http://schemas.microsoft.com/office/drawing/2014/main" id="{FFD1AF46-EFA1-429B-B76E-3970D1296016}"/>
                        </a:ext>
                      </a:extLst>
                    </p:cNvPr>
                    <p:cNvSpPr/>
                    <p:nvPr/>
                  </p:nvSpPr>
                  <p:spPr>
                    <a:xfrm rot="16200000">
                      <a:off x="8285" y="4248"/>
                      <a:ext cx="125233" cy="125183"/>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3" name="Google Shape;54;p1">
                      <a:extLst>
                        <a:ext uri="{FF2B5EF4-FFF2-40B4-BE49-F238E27FC236}">
                          <a16:creationId xmlns="" xmlns:a16="http://schemas.microsoft.com/office/drawing/2014/main" id="{4F741440-B40E-42B7-8BE5-FC8C21EB9D98}"/>
                        </a:ext>
                      </a:extLst>
                    </p:cNvPr>
                    <p:cNvSpPr/>
                    <p:nvPr/>
                  </p:nvSpPr>
                  <p:spPr>
                    <a:xfrm rot="16200000">
                      <a:off x="-22" y="23"/>
                      <a:ext cx="132749" cy="132707"/>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1" name="Google Shape;55;p1">
                    <a:extLst>
                      <a:ext uri="{FF2B5EF4-FFF2-40B4-BE49-F238E27FC236}">
                        <a16:creationId xmlns="" xmlns:a16="http://schemas.microsoft.com/office/drawing/2014/main" id="{57B305C1-DFE7-4E9B-A43C-555D8DDF9EBC}"/>
                      </a:ext>
                    </a:extLst>
                  </p:cNvPr>
                  <p:cNvSpPr/>
                  <p:nvPr/>
                </p:nvSpPr>
                <p:spPr>
                  <a:xfrm rot="16200000">
                    <a:off x="12267" y="11917"/>
                    <a:ext cx="108952" cy="108905"/>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53" name="Google Shape;56;p1">
                <a:extLst>
                  <a:ext uri="{FF2B5EF4-FFF2-40B4-BE49-F238E27FC236}">
                    <a16:creationId xmlns="" xmlns:a16="http://schemas.microsoft.com/office/drawing/2014/main" id="{868F257A-8381-4EF1-AE67-67A6B2B58E32}"/>
                  </a:ext>
                </a:extLst>
              </p:cNvPr>
              <p:cNvSpPr/>
              <p:nvPr/>
            </p:nvSpPr>
            <p:spPr>
              <a:xfrm>
                <a:off x="470116" y="20865"/>
                <a:ext cx="532910" cy="364847"/>
              </a:xfrm>
              <a:custGeom>
                <a:avLst/>
                <a:gdLst/>
                <a:ahLst/>
                <a:cxnLst>
                  <a:cxn ang="0">
                    <a:pos x="wd2" y="hd2"/>
                  </a:cxn>
                  <a:cxn ang="5400000">
                    <a:pos x="wd2" y="hd2"/>
                  </a:cxn>
                  <a:cxn ang="10800000">
                    <a:pos x="wd2" y="hd2"/>
                  </a:cxn>
                  <a:cxn ang="16200000">
                    <a:pos x="wd2" y="hd2"/>
                  </a:cxn>
                </a:cxnLst>
                <a:rect l="0" t="0" r="r" b="b"/>
                <a:pathLst>
                  <a:path w="21600" h="21600" extrusionOk="0">
                    <a:moveTo>
                      <a:pt x="17063" y="0"/>
                    </a:moveTo>
                    <a:lnTo>
                      <a:pt x="4537" y="0"/>
                    </a:lnTo>
                    <a:cubicBezTo>
                      <a:pt x="2032" y="0"/>
                      <a:pt x="0" y="1435"/>
                      <a:pt x="0" y="3196"/>
                    </a:cubicBezTo>
                    <a:lnTo>
                      <a:pt x="0" y="21600"/>
                    </a:lnTo>
                    <a:lnTo>
                      <a:pt x="21600" y="21600"/>
                    </a:lnTo>
                    <a:lnTo>
                      <a:pt x="21600" y="3196"/>
                    </a:lnTo>
                    <a:cubicBezTo>
                      <a:pt x="21600" y="1435"/>
                      <a:pt x="19560" y="0"/>
                      <a:pt x="17063" y="0"/>
                    </a:cubicBezTo>
                    <a:close/>
                  </a:path>
                </a:pathLst>
              </a:custGeom>
              <a:gradFill flip="none" rotWithShape="1">
                <a:gsLst>
                  <a:gs pos="0">
                    <a:srgbClr val="FFFFFF"/>
                  </a:gs>
                  <a:gs pos="22846">
                    <a:srgbClr val="FFFFFF"/>
                  </a:gs>
                  <a:gs pos="63321">
                    <a:srgbClr val="E6EAEB"/>
                  </a:gs>
                  <a:gs pos="99960">
                    <a:srgbClr val="CDD5D8"/>
                  </a:gs>
                  <a:gs pos="100000">
                    <a:srgbClr val="CDD5D8"/>
                  </a:gs>
                </a:gsLst>
                <a:lin ang="2089255" scaled="0"/>
              </a:gra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Tree>
    <p:extLst>
      <p:ext uri="{BB962C8B-B14F-4D97-AF65-F5344CB8AC3E}">
        <p14:creationId xmlns:p14="http://schemas.microsoft.com/office/powerpoint/2010/main" val="204771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25"/>
                                        </p:tgtEl>
                                        <p:attrNameLst>
                                          <p:attrName>style.visibility</p:attrName>
                                        </p:attrNameLst>
                                      </p:cBhvr>
                                      <p:to>
                                        <p:strVal val="visible"/>
                                      </p:to>
                                    </p:set>
                                    <p:animEffect transition="in" filter="wipe(right)">
                                      <p:cBhvr>
                                        <p:cTn id="7" dur="300"/>
                                        <p:tgtEl>
                                          <p:spTgt spid="25"/>
                                        </p:tgtEl>
                                      </p:cBhvr>
                                    </p:animEffect>
                                  </p:childTnLst>
                                </p:cTn>
                              </p:par>
                            </p:childTnLst>
                          </p:cTn>
                        </p:par>
                        <p:par>
                          <p:cTn id="8" fill="hold">
                            <p:stCondLst>
                              <p:cond delay="300"/>
                            </p:stCondLst>
                            <p:childTnLst>
                              <p:par>
                                <p:cTn id="9" presetID="22" presetClass="entr" presetSubtype="2"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right)">
                                      <p:cBhvr>
                                        <p:cTn id="11" dur="3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iterate>
                                    <p:tmAbs val="0"/>
                                  </p:iterate>
                                  <p:childTnLst>
                                    <p:set>
                                      <p:cBhvr>
                                        <p:cTn id="15" fill="hold"/>
                                        <p:tgtEl>
                                          <p:spTgt spid="22"/>
                                        </p:tgtEl>
                                        <p:attrNameLst>
                                          <p:attrName>style.visibility</p:attrName>
                                        </p:attrNameLst>
                                      </p:cBhvr>
                                      <p:to>
                                        <p:strVal val="visible"/>
                                      </p:to>
                                    </p:set>
                                    <p:animEffect transition="in" filter="wipe(right)">
                                      <p:cBhvr>
                                        <p:cTn id="16" dur="300"/>
                                        <p:tgtEl>
                                          <p:spTgt spid="22"/>
                                        </p:tgtEl>
                                      </p:cBhvr>
                                    </p:animEffect>
                                  </p:childTnLst>
                                </p:cTn>
                              </p:par>
                            </p:childTnLst>
                          </p:cTn>
                        </p:par>
                        <p:par>
                          <p:cTn id="17" fill="hold">
                            <p:stCondLst>
                              <p:cond delay="300"/>
                            </p:stCondLst>
                            <p:childTnLst>
                              <p:par>
                                <p:cTn id="18" presetID="22" presetClass="entr" presetSubtype="2" fill="hold" grpId="0" nodeType="afterEffect">
                                  <p:stCondLst>
                                    <p:cond delay="0"/>
                                  </p:stCondLst>
                                  <p:iterate>
                                    <p:tmAbs val="0"/>
                                  </p:iterate>
                                  <p:childTnLst>
                                    <p:set>
                                      <p:cBhvr>
                                        <p:cTn id="19" fill="hold"/>
                                        <p:tgtEl>
                                          <p:spTgt spid="43"/>
                                        </p:tgtEl>
                                        <p:attrNameLst>
                                          <p:attrName>style.visibility</p:attrName>
                                        </p:attrNameLst>
                                      </p:cBhvr>
                                      <p:to>
                                        <p:strVal val="visible"/>
                                      </p:to>
                                    </p:set>
                                    <p:animEffect transition="in" filter="wipe(right)">
                                      <p:cBhvr>
                                        <p:cTn id="20" dur="3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iterate>
                                    <p:tmAbs val="0"/>
                                  </p:iterate>
                                  <p:childTnLst>
                                    <p:set>
                                      <p:cBhvr>
                                        <p:cTn id="24" fill="hold"/>
                                        <p:tgtEl>
                                          <p:spTgt spid="19"/>
                                        </p:tgtEl>
                                        <p:attrNameLst>
                                          <p:attrName>style.visibility</p:attrName>
                                        </p:attrNameLst>
                                      </p:cBhvr>
                                      <p:to>
                                        <p:strVal val="visible"/>
                                      </p:to>
                                    </p:set>
                                    <p:animEffect transition="in" filter="wipe(right)">
                                      <p:cBhvr>
                                        <p:cTn id="25" dur="300"/>
                                        <p:tgtEl>
                                          <p:spTgt spid="19"/>
                                        </p:tgtEl>
                                      </p:cBhvr>
                                    </p:animEffect>
                                  </p:childTnLst>
                                </p:cTn>
                              </p:par>
                            </p:childTnLst>
                          </p:cTn>
                        </p:par>
                        <p:par>
                          <p:cTn id="26" fill="hold">
                            <p:stCondLst>
                              <p:cond delay="300"/>
                            </p:stCondLst>
                            <p:childTnLst>
                              <p:par>
                                <p:cTn id="27" presetID="22" presetClass="entr" presetSubtype="2" fill="hold" grpId="0" nodeType="afterEffect">
                                  <p:stCondLst>
                                    <p:cond delay="0"/>
                                  </p:stCondLst>
                                  <p:iterate>
                                    <p:tmAbs val="0"/>
                                  </p:iterate>
                                  <p:childTnLst>
                                    <p:set>
                                      <p:cBhvr>
                                        <p:cTn id="28" fill="hold"/>
                                        <p:tgtEl>
                                          <p:spTgt spid="42"/>
                                        </p:tgtEl>
                                        <p:attrNameLst>
                                          <p:attrName>style.visibility</p:attrName>
                                        </p:attrNameLst>
                                      </p:cBhvr>
                                      <p:to>
                                        <p:strVal val="visible"/>
                                      </p:to>
                                    </p:set>
                                    <p:animEffect transition="in" filter="wipe(right)">
                                      <p:cBhvr>
                                        <p:cTn id="29" dur="3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iterate>
                                    <p:tmAbs val="0"/>
                                  </p:iterate>
                                  <p:childTnLst>
                                    <p:set>
                                      <p:cBhvr>
                                        <p:cTn id="33" fill="hold"/>
                                        <p:tgtEl>
                                          <p:spTgt spid="7"/>
                                        </p:tgtEl>
                                        <p:attrNameLst>
                                          <p:attrName>style.visibility</p:attrName>
                                        </p:attrNameLst>
                                      </p:cBhvr>
                                      <p:to>
                                        <p:strVal val="visible"/>
                                      </p:to>
                                    </p:set>
                                    <p:animEffect transition="in" filter="wipe(right)">
                                      <p:cBhvr>
                                        <p:cTn id="34" dur="300"/>
                                        <p:tgtEl>
                                          <p:spTgt spid="7"/>
                                        </p:tgtEl>
                                      </p:cBhvr>
                                    </p:animEffect>
                                  </p:childTnLst>
                                </p:cTn>
                              </p:par>
                            </p:childTnLst>
                          </p:cTn>
                        </p:par>
                        <p:par>
                          <p:cTn id="35" fill="hold">
                            <p:stCondLst>
                              <p:cond delay="300"/>
                            </p:stCondLst>
                            <p:childTnLst>
                              <p:par>
                                <p:cTn id="36" presetID="22" presetClass="entr" presetSubtype="2" fill="hold" grpId="0" nodeType="afterEffect">
                                  <p:stCondLst>
                                    <p:cond delay="0"/>
                                  </p:stCondLst>
                                  <p:iterate>
                                    <p:tmAbs val="0"/>
                                  </p:iterate>
                                  <p:childTnLst>
                                    <p:set>
                                      <p:cBhvr>
                                        <p:cTn id="37" fill="hold"/>
                                        <p:tgtEl>
                                          <p:spTgt spid="44"/>
                                        </p:tgtEl>
                                        <p:attrNameLst>
                                          <p:attrName>style.visibility</p:attrName>
                                        </p:attrNameLst>
                                      </p:cBhvr>
                                      <p:to>
                                        <p:strVal val="visible"/>
                                      </p:to>
                                    </p:set>
                                    <p:animEffect transition="in" filter="wipe(right)">
                                      <p:cBhvr>
                                        <p:cTn id="38" dur="3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28"/>
                                        </p:tgtEl>
                                        <p:attrNameLst>
                                          <p:attrName>style.visibility</p:attrName>
                                        </p:attrNameLst>
                                      </p:cBhvr>
                                      <p:to>
                                        <p:strVal val="visible"/>
                                      </p:to>
                                    </p:set>
                                    <p:animEffect transition="in" filter="wipe(left)">
                                      <p:cBhvr>
                                        <p:cTn id="43" dur="300"/>
                                        <p:tgtEl>
                                          <p:spTgt spid="28"/>
                                        </p:tgtEl>
                                      </p:cBhvr>
                                    </p:animEffect>
                                  </p:childTnLst>
                                </p:cTn>
                              </p:par>
                            </p:childTnLst>
                          </p:cTn>
                        </p:par>
                        <p:par>
                          <p:cTn id="44" fill="hold">
                            <p:stCondLst>
                              <p:cond delay="300"/>
                            </p:stCondLst>
                            <p:childTnLst>
                              <p:par>
                                <p:cTn id="45" presetID="22" presetClass="entr" presetSubtype="2" fill="hold" grpId="0" nodeType="afterEffect">
                                  <p:stCondLst>
                                    <p:cond delay="0"/>
                                  </p:stCondLst>
                                  <p:iterate>
                                    <p:tmAbs val="0"/>
                                  </p:iterate>
                                  <p:childTnLst>
                                    <p:set>
                                      <p:cBhvr>
                                        <p:cTn id="46" fill="hold"/>
                                        <p:tgtEl>
                                          <p:spTgt spid="45"/>
                                        </p:tgtEl>
                                        <p:attrNameLst>
                                          <p:attrName>style.visibility</p:attrName>
                                        </p:attrNameLst>
                                      </p:cBhvr>
                                      <p:to>
                                        <p:strVal val="visible"/>
                                      </p:to>
                                    </p:set>
                                    <p:animEffect transition="in" filter="wipe(right)">
                                      <p:cBhvr>
                                        <p:cTn id="47" dur="3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6"/>
                                        </p:tgtEl>
                                        <p:attrNameLst>
                                          <p:attrName>style.visibility</p:attrName>
                                        </p:attrNameLst>
                                      </p:cBhvr>
                                      <p:to>
                                        <p:strVal val="visible"/>
                                      </p:to>
                                    </p:set>
                                    <p:animEffect transition="in" filter="wipe(left)">
                                      <p:cBhvr>
                                        <p:cTn id="52" dur="300"/>
                                        <p:tgtEl>
                                          <p:spTgt spid="16"/>
                                        </p:tgtEl>
                                      </p:cBhvr>
                                    </p:animEffect>
                                  </p:childTnLst>
                                </p:cTn>
                              </p:par>
                            </p:childTnLst>
                          </p:cTn>
                        </p:par>
                        <p:par>
                          <p:cTn id="53" fill="hold">
                            <p:stCondLst>
                              <p:cond delay="300"/>
                            </p:stCondLst>
                            <p:childTnLst>
                              <p:par>
                                <p:cTn id="54" presetID="22" presetClass="entr" presetSubtype="2" fill="hold" grpId="0" nodeType="afterEffect">
                                  <p:stCondLst>
                                    <p:cond delay="0"/>
                                  </p:stCondLst>
                                  <p:iterate>
                                    <p:tmAbs val="0"/>
                                  </p:iterate>
                                  <p:childTnLst>
                                    <p:set>
                                      <p:cBhvr>
                                        <p:cTn id="55" fill="hold"/>
                                        <p:tgtEl>
                                          <p:spTgt spid="46"/>
                                        </p:tgtEl>
                                        <p:attrNameLst>
                                          <p:attrName>style.visibility</p:attrName>
                                        </p:attrNameLst>
                                      </p:cBhvr>
                                      <p:to>
                                        <p:strVal val="visible"/>
                                      </p:to>
                                    </p:set>
                                    <p:animEffect transition="in" filter="wipe(right)">
                                      <p:cBhvr>
                                        <p:cTn id="56" dur="3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p:tmAbs val="0"/>
                                  </p:iterate>
                                  <p:childTnLst>
                                    <p:set>
                                      <p:cBhvr>
                                        <p:cTn id="60" fill="hold"/>
                                        <p:tgtEl>
                                          <p:spTgt spid="31"/>
                                        </p:tgtEl>
                                        <p:attrNameLst>
                                          <p:attrName>style.visibility</p:attrName>
                                        </p:attrNameLst>
                                      </p:cBhvr>
                                      <p:to>
                                        <p:strVal val="visible"/>
                                      </p:to>
                                    </p:set>
                                    <p:animEffect transition="in" filter="wipe(left)">
                                      <p:cBhvr>
                                        <p:cTn id="61" dur="300"/>
                                        <p:tgtEl>
                                          <p:spTgt spid="31"/>
                                        </p:tgtEl>
                                      </p:cBhvr>
                                    </p:animEffect>
                                  </p:childTnLst>
                                </p:cTn>
                              </p:par>
                            </p:childTnLst>
                          </p:cTn>
                        </p:par>
                        <p:par>
                          <p:cTn id="62" fill="hold">
                            <p:stCondLst>
                              <p:cond delay="300"/>
                            </p:stCondLst>
                            <p:childTnLst>
                              <p:par>
                                <p:cTn id="63" presetID="22" presetClass="entr" presetSubtype="2" fill="hold" grpId="0" nodeType="afterEffect">
                                  <p:stCondLst>
                                    <p:cond delay="0"/>
                                  </p:stCondLst>
                                  <p:iterate>
                                    <p:tmAbs val="0"/>
                                  </p:iterate>
                                  <p:childTnLst>
                                    <p:set>
                                      <p:cBhvr>
                                        <p:cTn id="64" fill="hold"/>
                                        <p:tgtEl>
                                          <p:spTgt spid="47"/>
                                        </p:tgtEl>
                                        <p:attrNameLst>
                                          <p:attrName>style.visibility</p:attrName>
                                        </p:attrNameLst>
                                      </p:cBhvr>
                                      <p:to>
                                        <p:strVal val="visible"/>
                                      </p:to>
                                    </p:set>
                                    <p:animEffect transition="in" filter="wipe(right)">
                                      <p:cBhvr>
                                        <p:cTn id="65" dur="3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p:tmAbs val="0"/>
                                  </p:iterate>
                                  <p:childTnLst>
                                    <p:set>
                                      <p:cBhvr>
                                        <p:cTn id="69" fill="hold"/>
                                        <p:tgtEl>
                                          <p:spTgt spid="34"/>
                                        </p:tgtEl>
                                        <p:attrNameLst>
                                          <p:attrName>style.visibility</p:attrName>
                                        </p:attrNameLst>
                                      </p:cBhvr>
                                      <p:to>
                                        <p:strVal val="visible"/>
                                      </p:to>
                                    </p:set>
                                    <p:animEffect transition="in" filter="wipe(left)">
                                      <p:cBhvr>
                                        <p:cTn id="70" dur="300"/>
                                        <p:tgtEl>
                                          <p:spTgt spid="34"/>
                                        </p:tgtEl>
                                      </p:cBhvr>
                                    </p:animEffect>
                                  </p:childTnLst>
                                </p:cTn>
                              </p:par>
                            </p:childTnLst>
                          </p:cTn>
                        </p:par>
                        <p:par>
                          <p:cTn id="71" fill="hold">
                            <p:stCondLst>
                              <p:cond delay="300"/>
                            </p:stCondLst>
                            <p:childTnLst>
                              <p:par>
                                <p:cTn id="72" presetID="22" presetClass="entr" presetSubtype="2" fill="hold" grpId="0" nodeType="afterEffect">
                                  <p:stCondLst>
                                    <p:cond delay="0"/>
                                  </p:stCondLst>
                                  <p:iterate>
                                    <p:tmAbs val="0"/>
                                  </p:iterate>
                                  <p:childTnLst>
                                    <p:set>
                                      <p:cBhvr>
                                        <p:cTn id="73" fill="hold"/>
                                        <p:tgtEl>
                                          <p:spTgt spid="48"/>
                                        </p:tgtEl>
                                        <p:attrNameLst>
                                          <p:attrName>style.visibility</p:attrName>
                                        </p:attrNameLst>
                                      </p:cBhvr>
                                      <p:to>
                                        <p:strVal val="visible"/>
                                      </p:to>
                                    </p:set>
                                    <p:animEffect transition="in" filter="wipe(right)">
                                      <p:cBhvr>
                                        <p:cTn id="74" dur="3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16" grpId="0" animBg="1" advAuto="0"/>
      <p:bldP spid="19" grpId="0" animBg="1" advAuto="0"/>
      <p:bldP spid="22" grpId="0" animBg="1" advAuto="0"/>
      <p:bldP spid="25" grpId="0" animBg="1" advAuto="0"/>
      <p:bldP spid="28" grpId="0" animBg="1" advAuto="0"/>
      <p:bldP spid="31" grpId="0" animBg="1" advAuto="0"/>
      <p:bldP spid="34" grpId="0" animBg="1" advAuto="0"/>
      <p:bldP spid="41" grpId="0" animBg="1" advAuto="0"/>
      <p:bldP spid="42" grpId="0" animBg="1" advAuto="0"/>
      <p:bldP spid="43" grpId="0" animBg="1" advAuto="0"/>
      <p:bldP spid="44" grpId="0" animBg="1" advAuto="0"/>
      <p:bldP spid="45" grpId="0" animBg="1" advAuto="0"/>
      <p:bldP spid="46" grpId="0" animBg="1" advAuto="0"/>
      <p:bldP spid="47" grpId="0" animBg="1" advAuto="0"/>
      <p:bldP spid="48"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240DFEC-90E0-43F0-AB12-CABCECA5C3EA}"/>
              </a:ext>
            </a:extLst>
          </p:cNvPr>
          <p:cNvSpPr>
            <a:spLocks noGrp="1"/>
          </p:cNvSpPr>
          <p:nvPr>
            <p:ph type="title"/>
          </p:nvPr>
        </p:nvSpPr>
        <p:spPr/>
        <p:txBody>
          <a:bodyPr/>
          <a:lstStyle/>
          <a:p>
            <a:r>
              <a:rPr lang="en-GB" dirty="0"/>
              <a:t>6. De</a:t>
            </a:r>
            <a:r>
              <a:rPr lang="ro-RO" dirty="0"/>
              <a:t>zbatere și </a:t>
            </a:r>
            <a:r>
              <a:rPr lang="en-GB" dirty="0" err="1"/>
              <a:t>simula</a:t>
            </a:r>
            <a:r>
              <a:rPr lang="ro-RO" dirty="0"/>
              <a:t>re</a:t>
            </a:r>
            <a:endParaRPr lang="en-GB" dirty="0"/>
          </a:p>
        </p:txBody>
      </p:sp>
      <p:sp>
        <p:nvSpPr>
          <p:cNvPr id="3" name="Tijdelijke aanduiding voor inhoud 2">
            <a:extLst>
              <a:ext uri="{FF2B5EF4-FFF2-40B4-BE49-F238E27FC236}">
                <a16:creationId xmlns="" xmlns:a16="http://schemas.microsoft.com/office/drawing/2014/main" id="{739367A6-D263-450E-A08B-65BCE24FC6F2}"/>
              </a:ext>
            </a:extLst>
          </p:cNvPr>
          <p:cNvSpPr>
            <a:spLocks noGrp="1"/>
          </p:cNvSpPr>
          <p:nvPr>
            <p:ph idx="1"/>
          </p:nvPr>
        </p:nvSpPr>
        <p:spPr>
          <a:xfrm>
            <a:off x="685800" y="2286000"/>
            <a:ext cx="5029200" cy="3733799"/>
          </a:xfrm>
        </p:spPr>
        <p:txBody>
          <a:bodyPr/>
          <a:lstStyle/>
          <a:p>
            <a:pPr marL="0" indent="0">
              <a:buNone/>
            </a:pPr>
            <a:r>
              <a:rPr lang="en-GB" sz="3200" dirty="0"/>
              <a:t>Workshop</a:t>
            </a:r>
            <a:r>
              <a:rPr lang="en-GB" dirty="0"/>
              <a:t> </a:t>
            </a:r>
          </a:p>
          <a:p>
            <a:endParaRPr lang="en-GB" dirty="0"/>
          </a:p>
          <a:p>
            <a:endParaRPr lang="en-GB" dirty="0"/>
          </a:p>
        </p:txBody>
      </p:sp>
      <p:sp>
        <p:nvSpPr>
          <p:cNvPr id="4" name="Tijdelijke aanduiding voor datum 3">
            <a:extLst>
              <a:ext uri="{FF2B5EF4-FFF2-40B4-BE49-F238E27FC236}">
                <a16:creationId xmlns="" xmlns:a16="http://schemas.microsoft.com/office/drawing/2014/main" id="{8C43D417-80C9-43BC-AD6C-2AB7FD920AAF}"/>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 xmlns:a16="http://schemas.microsoft.com/office/drawing/2014/main" id="{7993E984-46A1-4C26-9258-DCED32249725}"/>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 xmlns:a16="http://schemas.microsoft.com/office/drawing/2014/main" id="{95079301-500D-4AE5-A2F6-4F1A2A8ABC7E}"/>
              </a:ext>
            </a:extLst>
          </p:cNvPr>
          <p:cNvSpPr>
            <a:spLocks noGrp="1"/>
          </p:cNvSpPr>
          <p:nvPr>
            <p:ph type="sldNum" sz="quarter" idx="12"/>
          </p:nvPr>
        </p:nvSpPr>
        <p:spPr/>
        <p:txBody>
          <a:bodyPr/>
          <a:lstStyle/>
          <a:p>
            <a:fld id="{CB318F78-A315-46C9-8B3F-2431B4397D31}" type="slidenum">
              <a:rPr lang="en-US" smtClean="0"/>
              <a:t>30</a:t>
            </a:fld>
            <a:endParaRPr lang="en-US" dirty="0"/>
          </a:p>
        </p:txBody>
      </p:sp>
      <p:graphicFrame>
        <p:nvGraphicFramePr>
          <p:cNvPr id="7" name="Diagram 6">
            <a:extLst>
              <a:ext uri="{FF2B5EF4-FFF2-40B4-BE49-F238E27FC236}">
                <a16:creationId xmlns="" xmlns:a16="http://schemas.microsoft.com/office/drawing/2014/main" id="{B55FF617-9B21-4DC2-98A8-AADFAF2C1E5B}"/>
              </a:ext>
            </a:extLst>
          </p:cNvPr>
          <p:cNvGraphicFramePr/>
          <p:nvPr>
            <p:extLst/>
          </p:nvPr>
        </p:nvGraphicFramePr>
        <p:xfrm>
          <a:off x="1905000" y="210292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1874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22E58B1-E5E3-4DA4-BBE5-CF06A5D0902C}"/>
              </a:ext>
            </a:extLst>
          </p:cNvPr>
          <p:cNvSpPr>
            <a:spLocks noGrp="1"/>
          </p:cNvSpPr>
          <p:nvPr>
            <p:ph type="title"/>
          </p:nvPr>
        </p:nvSpPr>
        <p:spPr/>
        <p:txBody>
          <a:bodyPr/>
          <a:lstStyle/>
          <a:p>
            <a:r>
              <a:rPr lang="en-GB" dirty="0"/>
              <a:t>6. </a:t>
            </a:r>
            <a:r>
              <a:rPr lang="ro-RO" dirty="0" smtClean="0"/>
              <a:t>Zona de mijloc</a:t>
            </a:r>
            <a:endParaRPr lang="en-GB" dirty="0"/>
          </a:p>
        </p:txBody>
      </p:sp>
      <p:sp>
        <p:nvSpPr>
          <p:cNvPr id="4" name="Tijdelijke aanduiding voor datum 3">
            <a:extLst>
              <a:ext uri="{FF2B5EF4-FFF2-40B4-BE49-F238E27FC236}">
                <a16:creationId xmlns="" xmlns:a16="http://schemas.microsoft.com/office/drawing/2014/main" id="{9CC9C578-5EB5-4225-876C-E5E6B83580DF}"/>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 xmlns:a16="http://schemas.microsoft.com/office/drawing/2014/main" id="{05BF52C0-93D8-489C-8927-E83F2A1ED756}"/>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 xmlns:a16="http://schemas.microsoft.com/office/drawing/2014/main" id="{844FD8C0-0F76-4FE4-B699-50F6BE970B55}"/>
              </a:ext>
            </a:extLst>
          </p:cNvPr>
          <p:cNvSpPr>
            <a:spLocks noGrp="1"/>
          </p:cNvSpPr>
          <p:nvPr>
            <p:ph type="sldNum" sz="quarter" idx="12"/>
          </p:nvPr>
        </p:nvSpPr>
        <p:spPr/>
        <p:txBody>
          <a:bodyPr/>
          <a:lstStyle/>
          <a:p>
            <a:fld id="{CB318F78-A315-46C9-8B3F-2431B4397D31}" type="slidenum">
              <a:rPr lang="en-US" smtClean="0"/>
              <a:t>31</a:t>
            </a:fld>
            <a:endParaRPr lang="en-US" dirty="0"/>
          </a:p>
        </p:txBody>
      </p:sp>
      <p:pic>
        <p:nvPicPr>
          <p:cNvPr id="1026" name="Picture 2">
            <a:hlinkClick r:id="rId3"/>
            <a:extLst>
              <a:ext uri="{FF2B5EF4-FFF2-40B4-BE49-F238E27FC236}">
                <a16:creationId xmlns="" xmlns:a16="http://schemas.microsoft.com/office/drawing/2014/main" id="{1FA8511B-3BBE-4F60-94A0-9DDF341F17E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38400" y="2177144"/>
            <a:ext cx="4549587" cy="315685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 xmlns:a16="http://schemas.microsoft.com/office/drawing/2014/main" id="{05B80222-26D6-44CB-9859-6ADE8DC59942}"/>
              </a:ext>
            </a:extLst>
          </p:cNvPr>
          <p:cNvSpPr txBox="1"/>
          <p:nvPr/>
        </p:nvSpPr>
        <p:spPr>
          <a:xfrm>
            <a:off x="4275285" y="442943"/>
            <a:ext cx="4577936" cy="923330"/>
          </a:xfrm>
          <a:prstGeom prst="rect">
            <a:avLst/>
          </a:prstGeom>
          <a:noFill/>
        </p:spPr>
        <p:txBody>
          <a:bodyPr wrap="square">
            <a:spAutoFit/>
          </a:bodyPr>
          <a:lstStyle/>
          <a:p>
            <a:pPr algn="r"/>
            <a:r>
              <a:rPr lang="en-GB" i="1" dirty="0" smtClean="0">
                <a:solidFill>
                  <a:schemeClr val="accent4">
                    <a:lumMod val="50000"/>
                  </a:schemeClr>
                </a:solidFill>
                <a:latin typeface="Calibri" panose="020F0502020204030204" pitchFamily="34" charset="0"/>
                <a:cs typeface="Times New Roman" panose="02020603050405020304" pitchFamily="18" charset="0"/>
              </a:rPr>
              <a:t>„</a:t>
            </a:r>
            <a:r>
              <a:rPr lang="ro-RO" i="1" dirty="0" smtClean="0">
                <a:solidFill>
                  <a:schemeClr val="accent4">
                    <a:lumMod val="50000"/>
                  </a:schemeClr>
                </a:solidFill>
                <a:latin typeface="Calibri" panose="020F0502020204030204" pitchFamily="34" charset="0"/>
                <a:cs typeface="Times New Roman" panose="02020603050405020304" pitchFamily="18" charset="0"/>
              </a:rPr>
              <a:t>Gândirea în alb și negru este atunci când creși că povestea ta este singura adevărată” </a:t>
            </a:r>
          </a:p>
          <a:p>
            <a:pPr algn="r"/>
            <a:r>
              <a:rPr lang="en-GB" b="1" i="1" dirty="0" err="1" smtClean="0">
                <a:solidFill>
                  <a:schemeClr val="accent4">
                    <a:lumMod val="50000"/>
                  </a:schemeClr>
                </a:solidFill>
                <a:latin typeface="Calibri" panose="020F0502020204030204" pitchFamily="34" charset="0"/>
                <a:cs typeface="Times New Roman" panose="02020603050405020304" pitchFamily="18" charset="0"/>
              </a:rPr>
              <a:t>Babah</a:t>
            </a:r>
            <a:r>
              <a:rPr lang="en-GB" b="1" i="1" dirty="0" smtClean="0">
                <a:solidFill>
                  <a:schemeClr val="accent4">
                    <a:lumMod val="50000"/>
                  </a:schemeClr>
                </a:solidFill>
                <a:latin typeface="Calibri" panose="020F0502020204030204" pitchFamily="34" charset="0"/>
                <a:cs typeface="Times New Roman" panose="02020603050405020304" pitchFamily="18" charset="0"/>
              </a:rPr>
              <a:t> </a:t>
            </a:r>
            <a:r>
              <a:rPr lang="en-GB" b="1" i="1" dirty="0" err="1">
                <a:solidFill>
                  <a:schemeClr val="accent4">
                    <a:lumMod val="50000"/>
                  </a:schemeClr>
                </a:solidFill>
                <a:latin typeface="Calibri" panose="020F0502020204030204" pitchFamily="34" charset="0"/>
                <a:cs typeface="Times New Roman" panose="02020603050405020304" pitchFamily="18" charset="0"/>
              </a:rPr>
              <a:t>Trawally</a:t>
            </a:r>
            <a:r>
              <a:rPr lang="en-GB" b="1" i="1" dirty="0">
                <a:solidFill>
                  <a:schemeClr val="accent4">
                    <a:lumMod val="50000"/>
                  </a:schemeClr>
                </a:solidFill>
                <a:latin typeface="Calibri" panose="020F0502020204030204" pitchFamily="34" charset="0"/>
                <a:cs typeface="Times New Roman" panose="02020603050405020304" pitchFamily="18" charset="0"/>
              </a:rPr>
              <a:t> </a:t>
            </a:r>
            <a:endParaRPr lang="en-GB" dirty="0"/>
          </a:p>
        </p:txBody>
      </p:sp>
      <p:sp>
        <p:nvSpPr>
          <p:cNvPr id="9" name="Tekstvak 8">
            <a:extLst>
              <a:ext uri="{FF2B5EF4-FFF2-40B4-BE49-F238E27FC236}">
                <a16:creationId xmlns="" xmlns:a16="http://schemas.microsoft.com/office/drawing/2014/main" id="{D38CE02A-C148-4C23-9AF2-3B3841BC25D5}"/>
              </a:ext>
            </a:extLst>
          </p:cNvPr>
          <p:cNvSpPr txBox="1"/>
          <p:nvPr/>
        </p:nvSpPr>
        <p:spPr>
          <a:xfrm>
            <a:off x="3836893" y="3886200"/>
            <a:ext cx="1752600" cy="523220"/>
          </a:xfrm>
          <a:prstGeom prst="rect">
            <a:avLst/>
          </a:prstGeom>
          <a:solidFill>
            <a:schemeClr val="tx1">
              <a:lumMod val="95000"/>
              <a:lumOff val="5000"/>
            </a:schemeClr>
          </a:solidFill>
        </p:spPr>
        <p:txBody>
          <a:bodyPr wrap="square" rtlCol="0">
            <a:spAutoFit/>
          </a:bodyPr>
          <a:lstStyle/>
          <a:p>
            <a:pPr algn="ctr">
              <a:spcBef>
                <a:spcPts val="1000"/>
              </a:spcBef>
            </a:pPr>
            <a:r>
              <a:rPr lang="ro-RO" sz="1400" dirty="0" smtClean="0">
                <a:solidFill>
                  <a:schemeClr val="bg1"/>
                </a:solidFill>
              </a:rPr>
              <a:t>Dincolo de gândirea alb-negru</a:t>
            </a:r>
            <a:endParaRPr lang="en-GB" sz="1400" dirty="0">
              <a:solidFill>
                <a:schemeClr val="bg1"/>
              </a:solidFill>
            </a:endParaRPr>
          </a:p>
        </p:txBody>
      </p:sp>
    </p:spTree>
    <p:extLst>
      <p:ext uri="{BB962C8B-B14F-4D97-AF65-F5344CB8AC3E}">
        <p14:creationId xmlns:p14="http://schemas.microsoft.com/office/powerpoint/2010/main" val="3332796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D55AA04-88A1-464B-A7C7-8C23CAB8A676}"/>
              </a:ext>
            </a:extLst>
          </p:cNvPr>
          <p:cNvSpPr>
            <a:spLocks noGrp="1"/>
          </p:cNvSpPr>
          <p:nvPr>
            <p:ph type="title"/>
          </p:nvPr>
        </p:nvSpPr>
        <p:spPr/>
        <p:txBody>
          <a:bodyPr/>
          <a:lstStyle/>
          <a:p>
            <a:r>
              <a:rPr lang="en-GB" dirty="0"/>
              <a:t>7. De</a:t>
            </a:r>
            <a:r>
              <a:rPr lang="ro-RO" dirty="0"/>
              <a:t>zbatere și </a:t>
            </a:r>
            <a:r>
              <a:rPr lang="en-GB" dirty="0" err="1"/>
              <a:t>simula</a:t>
            </a:r>
            <a:r>
              <a:rPr lang="ro-RO" dirty="0"/>
              <a:t>re</a:t>
            </a:r>
            <a:r>
              <a:rPr lang="en-GB" dirty="0" smtClean="0"/>
              <a:t>– </a:t>
            </a:r>
            <a:r>
              <a:rPr lang="en-GB" dirty="0" err="1" smtClean="0"/>
              <a:t>exerci</a:t>
            </a:r>
            <a:r>
              <a:rPr lang="ro-RO" dirty="0" smtClean="0"/>
              <a:t>țiul</a:t>
            </a:r>
            <a:r>
              <a:rPr lang="en-GB" dirty="0" smtClean="0"/>
              <a:t> </a:t>
            </a:r>
            <a:r>
              <a:rPr lang="en-GB" dirty="0"/>
              <a:t>1</a:t>
            </a:r>
          </a:p>
        </p:txBody>
      </p:sp>
      <p:sp>
        <p:nvSpPr>
          <p:cNvPr id="4" name="Tijdelijke aanduiding voor datum 3">
            <a:extLst>
              <a:ext uri="{FF2B5EF4-FFF2-40B4-BE49-F238E27FC236}">
                <a16:creationId xmlns="" xmlns:a16="http://schemas.microsoft.com/office/drawing/2014/main" id="{BCB3F146-5E2C-4E38-BCD0-7495BD76F051}"/>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 xmlns:a16="http://schemas.microsoft.com/office/drawing/2014/main" id="{0F28A00D-256B-4B2C-A72D-84AEBF54716D}"/>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32</a:t>
            </a:fld>
            <a:endParaRPr lang="en-US" dirty="0"/>
          </a:p>
        </p:txBody>
      </p:sp>
      <p:sp>
        <p:nvSpPr>
          <p:cNvPr id="26" name="Right Triangle 2">
            <a:extLst>
              <a:ext uri="{FF2B5EF4-FFF2-40B4-BE49-F238E27FC236}">
                <a16:creationId xmlns="" xmlns:a16="http://schemas.microsoft.com/office/drawing/2014/main" id="{3EB02E2E-61E3-496C-A5EE-914045C7B054}"/>
              </a:ext>
            </a:extLst>
          </p:cNvPr>
          <p:cNvSpPr/>
          <p:nvPr/>
        </p:nvSpPr>
        <p:spPr>
          <a:xfrm rot="10800000">
            <a:off x="1080055" y="3037162"/>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 xmlns:a16="http://schemas.microsoft.com/office/drawing/2014/main" id="{174A6EC1-D7B7-4BF7-AC4A-6B86E634CCCC}"/>
              </a:ext>
            </a:extLst>
          </p:cNvPr>
          <p:cNvSpPr/>
          <p:nvPr/>
        </p:nvSpPr>
        <p:spPr>
          <a:xfrm rot="10800000">
            <a:off x="2236518" y="3772897"/>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 xmlns:a16="http://schemas.microsoft.com/office/drawing/2014/main" id="{D23A71EF-79F3-4327-BE3F-74A468043DC7}"/>
              </a:ext>
            </a:extLst>
          </p:cNvPr>
          <p:cNvSpPr/>
          <p:nvPr/>
        </p:nvSpPr>
        <p:spPr>
          <a:xfrm rot="10800000">
            <a:off x="3422582" y="4515045"/>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 xmlns:a16="http://schemas.microsoft.com/office/drawing/2014/main" id="{57B572E8-0409-4383-8D37-035508131C69}"/>
              </a:ext>
            </a:extLst>
          </p:cNvPr>
          <p:cNvSpPr/>
          <p:nvPr/>
        </p:nvSpPr>
        <p:spPr>
          <a:xfrm rot="10800000">
            <a:off x="4620552" y="5242476"/>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3850654"/>
            <a:ext cx="152900" cy="2008352"/>
          </a:xfrm>
          <a:prstGeom prst="rect">
            <a:avLst/>
          </a:prstGeom>
          <a:ln w="12700">
            <a:miter lim="400000"/>
          </a:ln>
        </p:spPr>
      </p:pic>
      <p:pic>
        <p:nvPicPr>
          <p:cNvPr id="32" name="Picture 52" descr="Picture 52">
            <a:extLst>
              <a:ext uri="{FF2B5EF4-FFF2-40B4-BE49-F238E27FC236}">
                <a16:creationId xmlns=""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035742"/>
            <a:ext cx="152900" cy="2203190"/>
          </a:xfrm>
          <a:prstGeom prst="rect">
            <a:avLst/>
          </a:prstGeom>
          <a:ln w="12700">
            <a:miter lim="400000"/>
          </a:ln>
        </p:spPr>
      </p:pic>
      <p:pic>
        <p:nvPicPr>
          <p:cNvPr id="33" name="Picture 53" descr="Picture 53">
            <a:extLst>
              <a:ext uri="{FF2B5EF4-FFF2-40B4-BE49-F238E27FC236}">
                <a16:creationId xmlns=""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297917"/>
            <a:ext cx="152900" cy="2088617"/>
          </a:xfrm>
          <a:prstGeom prst="rect">
            <a:avLst/>
          </a:prstGeom>
          <a:ln w="12700">
            <a:miter lim="400000"/>
          </a:ln>
        </p:spPr>
      </p:pic>
      <p:sp>
        <p:nvSpPr>
          <p:cNvPr id="34" name="Rectangle 20">
            <a:extLst>
              <a:ext uri="{FF2B5EF4-FFF2-40B4-BE49-F238E27FC236}">
                <a16:creationId xmlns="" xmlns:a16="http://schemas.microsoft.com/office/drawing/2014/main" id="{2FCD2CC5-D3E9-4A6B-A627-6C4D0B637258}"/>
              </a:ext>
            </a:extLst>
          </p:cNvPr>
          <p:cNvSpPr/>
          <p:nvPr/>
        </p:nvSpPr>
        <p:spPr>
          <a:xfrm>
            <a:off x="2236519" y="3184942"/>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 xmlns:a16="http://schemas.microsoft.com/office/drawing/2014/main" id="{19207EFB-B4A2-4822-A69C-567C18E81954}"/>
              </a:ext>
            </a:extLst>
          </p:cNvPr>
          <p:cNvSpPr/>
          <p:nvPr/>
        </p:nvSpPr>
        <p:spPr>
          <a:xfrm>
            <a:off x="1080055" y="2449205"/>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 xmlns:a16="http://schemas.microsoft.com/office/drawing/2014/main" id="{7B48DBF4-4024-4C6C-A665-BC63C210E2BF}"/>
              </a:ext>
            </a:extLst>
          </p:cNvPr>
          <p:cNvSpPr/>
          <p:nvPr/>
        </p:nvSpPr>
        <p:spPr>
          <a:xfrm>
            <a:off x="3424963" y="3928583"/>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gradFill>
            <a:gsLst>
              <a:gs pos="22846">
                <a:srgbClr val="FF3847"/>
              </a:gs>
              <a:gs pos="63342">
                <a:srgbClr val="FF7D25"/>
              </a:gs>
              <a:gs pos="100000">
                <a:srgbClr val="FFC203"/>
              </a:gs>
            </a:gsLst>
          </a:gra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 xmlns:a16="http://schemas.microsoft.com/office/drawing/2014/main" id="{BD66F767-04ED-45C3-BB84-1C46D5DA6B32}"/>
              </a:ext>
            </a:extLst>
          </p:cNvPr>
          <p:cNvSpPr/>
          <p:nvPr/>
        </p:nvSpPr>
        <p:spPr>
          <a:xfrm>
            <a:off x="2740201" y="4654521"/>
            <a:ext cx="6403799"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gradFill>
            <a:gsLst>
              <a:gs pos="0">
                <a:srgbClr val="8000C2"/>
              </a:gs>
              <a:gs pos="53467">
                <a:srgbClr val="B800C4"/>
              </a:gs>
              <a:gs pos="100000">
                <a:srgbClr val="F000C6"/>
              </a:gs>
            </a:gsLst>
          </a:gra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036401"/>
            <a:ext cx="1725415" cy="491793"/>
          </a:xfrm>
          <a:prstGeom prst="rect">
            <a:avLst/>
          </a:prstGeom>
          <a:ln w="12700">
            <a:miter lim="400000"/>
          </a:ln>
        </p:spPr>
      </p:pic>
      <p:pic>
        <p:nvPicPr>
          <p:cNvPr id="39" name="TinyPPT_2019.png" descr="TinyPPT_2019.png">
            <a:extLst>
              <a:ext uri="{FF2B5EF4-FFF2-40B4-BE49-F238E27FC236}">
                <a16:creationId xmlns=""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3772553"/>
            <a:ext cx="1725415" cy="491792"/>
          </a:xfrm>
          <a:prstGeom prst="rect">
            <a:avLst/>
          </a:prstGeom>
          <a:ln w="12700">
            <a:miter lim="400000"/>
          </a:ln>
        </p:spPr>
      </p:pic>
      <p:pic>
        <p:nvPicPr>
          <p:cNvPr id="40" name="TinyPPT_2019.png" descr="TinyPPT_2019.png">
            <a:extLst>
              <a:ext uri="{FF2B5EF4-FFF2-40B4-BE49-F238E27FC236}">
                <a16:creationId xmlns=""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515120"/>
            <a:ext cx="1725415" cy="491792"/>
          </a:xfrm>
          <a:prstGeom prst="rect">
            <a:avLst/>
          </a:prstGeom>
          <a:ln w="12700">
            <a:miter lim="400000"/>
          </a:ln>
        </p:spPr>
      </p:pic>
      <p:pic>
        <p:nvPicPr>
          <p:cNvPr id="41" name="TinyPPT_2019.png" descr="TinyPPT_2019.png">
            <a:extLst>
              <a:ext uri="{FF2B5EF4-FFF2-40B4-BE49-F238E27FC236}">
                <a16:creationId xmlns=""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242399"/>
            <a:ext cx="1725415" cy="491792"/>
          </a:xfrm>
          <a:prstGeom prst="rect">
            <a:avLst/>
          </a:prstGeom>
          <a:ln w="12700">
            <a:miter lim="400000"/>
          </a:ln>
        </p:spPr>
      </p:pic>
      <p:sp>
        <p:nvSpPr>
          <p:cNvPr id="42" name="TextBox 52">
            <a:extLst>
              <a:ext uri="{FF2B5EF4-FFF2-40B4-BE49-F238E27FC236}">
                <a16:creationId xmlns="" xmlns:a16="http://schemas.microsoft.com/office/drawing/2014/main" id="{ECCECCCF-E2E1-4210-A9AE-333FC25AB39D}"/>
              </a:ext>
            </a:extLst>
          </p:cNvPr>
          <p:cNvSpPr txBox="1"/>
          <p:nvPr/>
        </p:nvSpPr>
        <p:spPr>
          <a:xfrm>
            <a:off x="1253869" y="2547560"/>
            <a:ext cx="2782653"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ro-RO" sz="2000" dirty="0" smtClean="0"/>
              <a:t>Afirmația este adevărată</a:t>
            </a:r>
            <a:r>
              <a:rPr lang="nl-NL" sz="2000" dirty="0" smtClean="0"/>
              <a:t> </a:t>
            </a:r>
            <a:r>
              <a:rPr sz="2000" dirty="0" smtClean="0"/>
              <a:t>     </a:t>
            </a:r>
            <a:endParaRPr sz="2000" dirty="0"/>
          </a:p>
        </p:txBody>
      </p:sp>
      <p:sp>
        <p:nvSpPr>
          <p:cNvPr id="45" name="TextBox 52">
            <a:extLst>
              <a:ext uri="{FF2B5EF4-FFF2-40B4-BE49-F238E27FC236}">
                <a16:creationId xmlns="" xmlns:a16="http://schemas.microsoft.com/office/drawing/2014/main" id="{E661CA9A-97EA-4C45-9F72-5046EF3C451F}"/>
              </a:ext>
            </a:extLst>
          </p:cNvPr>
          <p:cNvSpPr txBox="1"/>
          <p:nvPr/>
        </p:nvSpPr>
        <p:spPr>
          <a:xfrm>
            <a:off x="2459308" y="3272643"/>
            <a:ext cx="3254784"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ro-RO" sz="2000" dirty="0" smtClean="0"/>
              <a:t>Când este falsă</a:t>
            </a:r>
            <a:r>
              <a:rPr lang="nl-NL" sz="2000" dirty="0" smtClean="0"/>
              <a:t>?</a:t>
            </a:r>
            <a:r>
              <a:rPr sz="2000" dirty="0" smtClean="0"/>
              <a:t>     </a:t>
            </a:r>
            <a:endParaRPr sz="2000" dirty="0"/>
          </a:p>
        </p:txBody>
      </p:sp>
      <p:sp>
        <p:nvSpPr>
          <p:cNvPr id="48" name="TextBox 52">
            <a:extLst>
              <a:ext uri="{FF2B5EF4-FFF2-40B4-BE49-F238E27FC236}">
                <a16:creationId xmlns="" xmlns:a16="http://schemas.microsoft.com/office/drawing/2014/main" id="{764533D6-AE2C-4208-A293-3F90A6F3FB28}"/>
              </a:ext>
            </a:extLst>
          </p:cNvPr>
          <p:cNvSpPr txBox="1"/>
          <p:nvPr/>
        </p:nvSpPr>
        <p:spPr>
          <a:xfrm>
            <a:off x="3637607" y="4048155"/>
            <a:ext cx="3172348"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ro-RO" sz="2000" dirty="0" smtClean="0"/>
              <a:t>Oferă un </a:t>
            </a:r>
            <a:r>
              <a:rPr lang="nl-NL" sz="2000" dirty="0" smtClean="0"/>
              <a:t>exampl</a:t>
            </a:r>
            <a:r>
              <a:rPr lang="ro-RO" sz="2000" dirty="0" smtClean="0"/>
              <a:t>u</a:t>
            </a:r>
            <a:r>
              <a:rPr sz="2000" dirty="0" smtClean="0"/>
              <a:t>     </a:t>
            </a:r>
            <a:endParaRPr sz="2000" dirty="0"/>
          </a:p>
        </p:txBody>
      </p:sp>
      <p:sp>
        <p:nvSpPr>
          <p:cNvPr id="51" name="TextBox 52">
            <a:extLst>
              <a:ext uri="{FF2B5EF4-FFF2-40B4-BE49-F238E27FC236}">
                <a16:creationId xmlns="" xmlns:a16="http://schemas.microsoft.com/office/drawing/2014/main" id="{184AD3E5-BE31-46AA-A8C0-F929ABCDECF2}"/>
              </a:ext>
            </a:extLst>
          </p:cNvPr>
          <p:cNvSpPr txBox="1"/>
          <p:nvPr/>
        </p:nvSpPr>
        <p:spPr>
          <a:xfrm>
            <a:off x="2843742" y="4789527"/>
            <a:ext cx="5817727"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ro-RO" sz="2000" dirty="0" smtClean="0"/>
              <a:t>Ultimul participant care aduce o idee nouă câștigă </a:t>
            </a:r>
            <a:endParaRPr sz="2000" dirty="0"/>
          </a:p>
        </p:txBody>
      </p:sp>
      <p:sp>
        <p:nvSpPr>
          <p:cNvPr id="58" name="TextBox 52">
            <a:extLst>
              <a:ext uri="{FF2B5EF4-FFF2-40B4-BE49-F238E27FC236}">
                <a16:creationId xmlns="" xmlns:a16="http://schemas.microsoft.com/office/drawing/2014/main" id="{D9C6F7D3-C368-4C81-8595-C50CDA72BF94}"/>
              </a:ext>
            </a:extLst>
          </p:cNvPr>
          <p:cNvSpPr txBox="1"/>
          <p:nvPr/>
        </p:nvSpPr>
        <p:spPr>
          <a:xfrm>
            <a:off x="5964544" y="5612501"/>
            <a:ext cx="845411"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 xmlns:a16="http://schemas.microsoft.com/office/drawing/2014/main" id="{3E322EBA-7298-4265-9D9C-1B8676016923}"/>
              </a:ext>
            </a:extLst>
          </p:cNvPr>
          <p:cNvSpPr/>
          <p:nvPr/>
        </p:nvSpPr>
        <p:spPr>
          <a:xfrm>
            <a:off x="6368884" y="2388854"/>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0">
                <a:srgbClr val="00F2FE"/>
              </a:gs>
              <a:gs pos="41897">
                <a:srgbClr val="28CFFE"/>
              </a:gs>
              <a:gs pos="97514">
                <a:srgbClr val="4FACFE"/>
              </a:gs>
            </a:gsLst>
          </a:gradFill>
          <a:ln w="12700">
            <a:miter lim="400000"/>
          </a:ln>
        </p:spPr>
        <p:txBody>
          <a:bodyPr lIns="45719" rIns="45719" anchor="ctr"/>
          <a:lstStyle/>
          <a:p>
            <a:pPr algn="ctr">
              <a:defRPr>
                <a:solidFill>
                  <a:srgbClr val="FFFFFF"/>
                </a:solidFill>
              </a:defRPr>
            </a:pPr>
            <a:r>
              <a:rPr lang="ro-RO" dirty="0" smtClean="0"/>
              <a:t>A ucide este întotdeauna greșit</a:t>
            </a:r>
            <a:endParaRPr dirty="0"/>
          </a:p>
        </p:txBody>
      </p:sp>
    </p:spTree>
    <p:extLst>
      <p:ext uri="{BB962C8B-B14F-4D97-AF65-F5344CB8AC3E}">
        <p14:creationId xmlns:p14="http://schemas.microsoft.com/office/powerpoint/2010/main" val="162849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3"/>
                                        </p:tgtEl>
                                        <p:attrNameLst>
                                          <p:attrName>style.visibility</p:attrName>
                                        </p:attrNameLst>
                                      </p:cBhvr>
                                      <p:to>
                                        <p:strVal val="visible"/>
                                      </p:to>
                                    </p:set>
                                    <p:animEffect transition="in" filter="box(out)">
                                      <p:cBhvr>
                                        <p:cTn id="7" dur="100"/>
                                        <p:tgtEl>
                                          <p:spTgt spid="33"/>
                                        </p:tgtEl>
                                      </p:cBhvr>
                                    </p:animEffect>
                                  </p:childTnLst>
                                </p:cTn>
                              </p:par>
                            </p:childTnLst>
                          </p:cTn>
                        </p:par>
                        <p:par>
                          <p:cTn id="8" fill="hold">
                            <p:stCondLst>
                              <p:cond delay="100"/>
                            </p:stCondLst>
                            <p:childTnLst>
                              <p:par>
                                <p:cTn id="9" presetID="22" presetClass="entr" presetSubtype="2" fill="hold" grpId="0" nodeType="afterEffect">
                                  <p:stCondLst>
                                    <p:cond delay="0"/>
                                  </p:stCondLst>
                                  <p:iterate>
                                    <p:tmAbs val="0"/>
                                  </p:iterate>
                                  <p:childTnLst>
                                    <p:set>
                                      <p:cBhvr>
                                        <p:cTn id="10" fill="hold"/>
                                        <p:tgtEl>
                                          <p:spTgt spid="26"/>
                                        </p:tgtEl>
                                        <p:attrNameLst>
                                          <p:attrName>style.visibility</p:attrName>
                                        </p:attrNameLst>
                                      </p:cBhvr>
                                      <p:to>
                                        <p:strVal val="visible"/>
                                      </p:to>
                                    </p:set>
                                    <p:animEffect transition="in" filter="wipe(right)">
                                      <p:cBhvr>
                                        <p:cTn id="11" dur="100"/>
                                        <p:tgtEl>
                                          <p:spTgt spid="26"/>
                                        </p:tgtEl>
                                      </p:cBhvr>
                                    </p:animEffect>
                                  </p:childTnLst>
                                </p:cTn>
                              </p:par>
                            </p:childTnLst>
                          </p:cTn>
                        </p:par>
                        <p:par>
                          <p:cTn id="12" fill="hold">
                            <p:stCondLst>
                              <p:cond delay="200"/>
                            </p:stCondLst>
                            <p:childTnLst>
                              <p:par>
                                <p:cTn id="13" presetID="22" presetClass="entr" presetSubtype="8" fill="hold" grpId="0" nodeType="afterEffect">
                                  <p:stCondLst>
                                    <p:cond delay="0"/>
                                  </p:stCondLst>
                                  <p:iterate>
                                    <p:tmAbs val="0"/>
                                  </p:iterate>
                                  <p:childTnLst>
                                    <p:set>
                                      <p:cBhvr>
                                        <p:cTn id="14" fill="hold"/>
                                        <p:tgtEl>
                                          <p:spTgt spid="35"/>
                                        </p:tgtEl>
                                        <p:attrNameLst>
                                          <p:attrName>style.visibility</p:attrName>
                                        </p:attrNameLst>
                                      </p:cBhvr>
                                      <p:to>
                                        <p:strVal val="visible"/>
                                      </p:to>
                                    </p:set>
                                    <p:animEffect transition="in" filter="wipe(left)">
                                      <p:cBhvr>
                                        <p:cTn id="15" dur="100"/>
                                        <p:tgtEl>
                                          <p:spTgt spid="35"/>
                                        </p:tgtEl>
                                      </p:cBhvr>
                                    </p:animEffect>
                                  </p:childTnLst>
                                </p:cTn>
                              </p:par>
                            </p:childTnLst>
                          </p:cTn>
                        </p:par>
                        <p:par>
                          <p:cTn id="16" fill="hold">
                            <p:stCondLst>
                              <p:cond delay="300"/>
                            </p:stCondLst>
                            <p:childTnLst>
                              <p:par>
                                <p:cTn id="17" presetID="22" presetClass="entr" presetSubtype="8" fill="hold" grpId="0" nodeType="afterEffect">
                                  <p:stCondLst>
                                    <p:cond delay="0"/>
                                  </p:stCondLst>
                                  <p:iterate>
                                    <p:tmAbs val="0"/>
                                  </p:iterate>
                                  <p:childTnLst>
                                    <p:set>
                                      <p:cBhvr>
                                        <p:cTn id="18" fill="hold"/>
                                        <p:tgtEl>
                                          <p:spTgt spid="38"/>
                                        </p:tgtEl>
                                        <p:attrNameLst>
                                          <p:attrName>style.visibility</p:attrName>
                                        </p:attrNameLst>
                                      </p:cBhvr>
                                      <p:to>
                                        <p:strVal val="visible"/>
                                      </p:to>
                                    </p:set>
                                    <p:animEffect transition="in" filter="wipe(left)">
                                      <p:cBhvr>
                                        <p:cTn id="19" dur="100"/>
                                        <p:tgtEl>
                                          <p:spTgt spid="38"/>
                                        </p:tgtEl>
                                      </p:cBhvr>
                                    </p:animEffect>
                                  </p:childTnLst>
                                </p:cTn>
                              </p:par>
                              <p:par>
                                <p:cTn id="20" presetID="4" presetClass="entr" presetSubtype="32" fill="hold" grpId="0" nodeType="withEffect">
                                  <p:stCondLst>
                                    <p:cond delay="0"/>
                                  </p:stCondLst>
                                  <p:iterate>
                                    <p:tmAbs val="0"/>
                                  </p:iterate>
                                  <p:childTnLst>
                                    <p:set>
                                      <p:cBhvr>
                                        <p:cTn id="21" fill="hold"/>
                                        <p:tgtEl>
                                          <p:spTgt spid="42"/>
                                        </p:tgtEl>
                                        <p:attrNameLst>
                                          <p:attrName>style.visibility</p:attrName>
                                        </p:attrNameLst>
                                      </p:cBhvr>
                                      <p:to>
                                        <p:strVal val="visible"/>
                                      </p:to>
                                    </p:set>
                                    <p:animEffect transition="in" filter="box(out)">
                                      <p:cBhvr>
                                        <p:cTn id="22" dur="1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iterate>
                                    <p:tmAbs val="0"/>
                                  </p:iterate>
                                  <p:childTnLst>
                                    <p:set>
                                      <p:cBhvr>
                                        <p:cTn id="26" fill="hold"/>
                                        <p:tgtEl>
                                          <p:spTgt spid="32"/>
                                        </p:tgtEl>
                                        <p:attrNameLst>
                                          <p:attrName>style.visibility</p:attrName>
                                        </p:attrNameLst>
                                      </p:cBhvr>
                                      <p:to>
                                        <p:strVal val="visible"/>
                                      </p:to>
                                    </p:set>
                                    <p:animEffect transition="in" filter="box(out)">
                                      <p:cBhvr>
                                        <p:cTn id="27" dur="100"/>
                                        <p:tgtEl>
                                          <p:spTgt spid="32"/>
                                        </p:tgtEl>
                                      </p:cBhvr>
                                    </p:animEffect>
                                  </p:childTnLst>
                                </p:cTn>
                              </p:par>
                            </p:childTnLst>
                          </p:cTn>
                        </p:par>
                        <p:par>
                          <p:cTn id="28" fill="hold">
                            <p:stCondLst>
                              <p:cond delay="100"/>
                            </p:stCondLst>
                            <p:childTnLst>
                              <p:par>
                                <p:cTn id="29" presetID="22" presetClass="entr" presetSubtype="2" fill="hold" grpId="0" nodeType="afterEffect">
                                  <p:stCondLst>
                                    <p:cond delay="0"/>
                                  </p:stCondLst>
                                  <p:iterate>
                                    <p:tmAbs val="0"/>
                                  </p:iterate>
                                  <p:childTnLst>
                                    <p:set>
                                      <p:cBhvr>
                                        <p:cTn id="30" fill="hold"/>
                                        <p:tgtEl>
                                          <p:spTgt spid="27"/>
                                        </p:tgtEl>
                                        <p:attrNameLst>
                                          <p:attrName>style.visibility</p:attrName>
                                        </p:attrNameLst>
                                      </p:cBhvr>
                                      <p:to>
                                        <p:strVal val="visible"/>
                                      </p:to>
                                    </p:set>
                                    <p:animEffect transition="in" filter="wipe(right)">
                                      <p:cBhvr>
                                        <p:cTn id="31" dur="100"/>
                                        <p:tgtEl>
                                          <p:spTgt spid="27"/>
                                        </p:tgtEl>
                                      </p:cBhvr>
                                    </p:animEffect>
                                  </p:childTnLst>
                                </p:cTn>
                              </p:par>
                            </p:childTnLst>
                          </p:cTn>
                        </p:par>
                        <p:par>
                          <p:cTn id="32" fill="hold">
                            <p:stCondLst>
                              <p:cond delay="200"/>
                            </p:stCondLst>
                            <p:childTnLst>
                              <p:par>
                                <p:cTn id="33" presetID="22" presetClass="entr" presetSubtype="8" fill="hold" grpId="0" nodeType="afterEffect">
                                  <p:stCondLst>
                                    <p:cond delay="0"/>
                                  </p:stCondLst>
                                  <p:iterate>
                                    <p:tmAbs val="0"/>
                                  </p:iterate>
                                  <p:childTnLst>
                                    <p:set>
                                      <p:cBhvr>
                                        <p:cTn id="34" fill="hold"/>
                                        <p:tgtEl>
                                          <p:spTgt spid="34"/>
                                        </p:tgtEl>
                                        <p:attrNameLst>
                                          <p:attrName>style.visibility</p:attrName>
                                        </p:attrNameLst>
                                      </p:cBhvr>
                                      <p:to>
                                        <p:strVal val="visible"/>
                                      </p:to>
                                    </p:set>
                                    <p:animEffect transition="in" filter="wipe(left)">
                                      <p:cBhvr>
                                        <p:cTn id="35" dur="100"/>
                                        <p:tgtEl>
                                          <p:spTgt spid="34"/>
                                        </p:tgtEl>
                                      </p:cBhvr>
                                    </p:animEffect>
                                  </p:childTnLst>
                                </p:cTn>
                              </p:par>
                            </p:childTnLst>
                          </p:cTn>
                        </p:par>
                        <p:par>
                          <p:cTn id="36" fill="hold">
                            <p:stCondLst>
                              <p:cond delay="300"/>
                            </p:stCondLst>
                            <p:childTnLst>
                              <p:par>
                                <p:cTn id="37" presetID="22" presetClass="entr" presetSubtype="8" fill="hold" grpId="0" nodeType="afterEffect">
                                  <p:stCondLst>
                                    <p:cond delay="0"/>
                                  </p:stCondLst>
                                  <p:iterate>
                                    <p:tmAbs val="0"/>
                                  </p:iterate>
                                  <p:childTnLst>
                                    <p:set>
                                      <p:cBhvr>
                                        <p:cTn id="38" fill="hold"/>
                                        <p:tgtEl>
                                          <p:spTgt spid="39"/>
                                        </p:tgtEl>
                                        <p:attrNameLst>
                                          <p:attrName>style.visibility</p:attrName>
                                        </p:attrNameLst>
                                      </p:cBhvr>
                                      <p:to>
                                        <p:strVal val="visible"/>
                                      </p:to>
                                    </p:set>
                                    <p:animEffect transition="in" filter="wipe(left)">
                                      <p:cBhvr>
                                        <p:cTn id="39" dur="100"/>
                                        <p:tgtEl>
                                          <p:spTgt spid="39"/>
                                        </p:tgtEl>
                                      </p:cBhvr>
                                    </p:animEffect>
                                  </p:childTnLst>
                                </p:cTn>
                              </p:par>
                              <p:par>
                                <p:cTn id="40" presetID="4" presetClass="entr" presetSubtype="32" fill="hold" grpId="0" nodeType="withEffect">
                                  <p:stCondLst>
                                    <p:cond delay="0"/>
                                  </p:stCondLst>
                                  <p:iterate>
                                    <p:tmAbs val="0"/>
                                  </p:iterate>
                                  <p:childTnLst>
                                    <p:set>
                                      <p:cBhvr>
                                        <p:cTn id="41" fill="hold"/>
                                        <p:tgtEl>
                                          <p:spTgt spid="45"/>
                                        </p:tgtEl>
                                        <p:attrNameLst>
                                          <p:attrName>style.visibility</p:attrName>
                                        </p:attrNameLst>
                                      </p:cBhvr>
                                      <p:to>
                                        <p:strVal val="visible"/>
                                      </p:to>
                                    </p:set>
                                    <p:animEffect transition="in" filter="box(out)">
                                      <p:cBhvr>
                                        <p:cTn id="42" dur="1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iterate>
                                    <p:tmAbs val="0"/>
                                  </p:iterate>
                                  <p:childTnLst>
                                    <p:set>
                                      <p:cBhvr>
                                        <p:cTn id="46" fill="hold"/>
                                        <p:tgtEl>
                                          <p:spTgt spid="31"/>
                                        </p:tgtEl>
                                        <p:attrNameLst>
                                          <p:attrName>style.visibility</p:attrName>
                                        </p:attrNameLst>
                                      </p:cBhvr>
                                      <p:to>
                                        <p:strVal val="visible"/>
                                      </p:to>
                                    </p:set>
                                    <p:animEffect transition="in" filter="box(out)">
                                      <p:cBhvr>
                                        <p:cTn id="47" dur="100"/>
                                        <p:tgtEl>
                                          <p:spTgt spid="31"/>
                                        </p:tgtEl>
                                      </p:cBhvr>
                                    </p:animEffect>
                                  </p:childTnLst>
                                </p:cTn>
                              </p:par>
                            </p:childTnLst>
                          </p:cTn>
                        </p:par>
                        <p:par>
                          <p:cTn id="48" fill="hold">
                            <p:stCondLst>
                              <p:cond delay="100"/>
                            </p:stCondLst>
                            <p:childTnLst>
                              <p:par>
                                <p:cTn id="49" presetID="22" presetClass="entr" presetSubtype="2" fill="hold" grpId="0" nodeType="afterEffect">
                                  <p:stCondLst>
                                    <p:cond delay="0"/>
                                  </p:stCondLst>
                                  <p:iterate>
                                    <p:tmAbs val="0"/>
                                  </p:iterate>
                                  <p:childTnLst>
                                    <p:set>
                                      <p:cBhvr>
                                        <p:cTn id="50" fill="hold"/>
                                        <p:tgtEl>
                                          <p:spTgt spid="28"/>
                                        </p:tgtEl>
                                        <p:attrNameLst>
                                          <p:attrName>style.visibility</p:attrName>
                                        </p:attrNameLst>
                                      </p:cBhvr>
                                      <p:to>
                                        <p:strVal val="visible"/>
                                      </p:to>
                                    </p:set>
                                    <p:animEffect transition="in" filter="wipe(right)">
                                      <p:cBhvr>
                                        <p:cTn id="51" dur="100"/>
                                        <p:tgtEl>
                                          <p:spTgt spid="28"/>
                                        </p:tgtEl>
                                      </p:cBhvr>
                                    </p:animEffect>
                                  </p:childTnLst>
                                </p:cTn>
                              </p:par>
                            </p:childTnLst>
                          </p:cTn>
                        </p:par>
                        <p:par>
                          <p:cTn id="52" fill="hold">
                            <p:stCondLst>
                              <p:cond delay="200"/>
                            </p:stCondLst>
                            <p:childTnLst>
                              <p:par>
                                <p:cTn id="53" presetID="22" presetClass="entr" presetSubtype="8" fill="hold" grpId="0" nodeType="afterEffect">
                                  <p:stCondLst>
                                    <p:cond delay="0"/>
                                  </p:stCondLst>
                                  <p:iterate>
                                    <p:tmAbs val="0"/>
                                  </p:iterate>
                                  <p:childTnLst>
                                    <p:set>
                                      <p:cBhvr>
                                        <p:cTn id="54" fill="hold"/>
                                        <p:tgtEl>
                                          <p:spTgt spid="36"/>
                                        </p:tgtEl>
                                        <p:attrNameLst>
                                          <p:attrName>style.visibility</p:attrName>
                                        </p:attrNameLst>
                                      </p:cBhvr>
                                      <p:to>
                                        <p:strVal val="visible"/>
                                      </p:to>
                                    </p:set>
                                    <p:animEffect transition="in" filter="wipe(left)">
                                      <p:cBhvr>
                                        <p:cTn id="55" dur="100"/>
                                        <p:tgtEl>
                                          <p:spTgt spid="36"/>
                                        </p:tgtEl>
                                      </p:cBhvr>
                                    </p:animEffect>
                                  </p:childTnLst>
                                </p:cTn>
                              </p:par>
                            </p:childTnLst>
                          </p:cTn>
                        </p:par>
                        <p:par>
                          <p:cTn id="56" fill="hold">
                            <p:stCondLst>
                              <p:cond delay="300"/>
                            </p:stCondLst>
                            <p:childTnLst>
                              <p:par>
                                <p:cTn id="57" presetID="22" presetClass="entr" presetSubtype="8" fill="hold" grpId="0" nodeType="afterEffect">
                                  <p:stCondLst>
                                    <p:cond delay="0"/>
                                  </p:stCondLst>
                                  <p:iterate>
                                    <p:tmAbs val="0"/>
                                  </p:iterate>
                                  <p:childTnLst>
                                    <p:set>
                                      <p:cBhvr>
                                        <p:cTn id="58" fill="hold"/>
                                        <p:tgtEl>
                                          <p:spTgt spid="40"/>
                                        </p:tgtEl>
                                        <p:attrNameLst>
                                          <p:attrName>style.visibility</p:attrName>
                                        </p:attrNameLst>
                                      </p:cBhvr>
                                      <p:to>
                                        <p:strVal val="visible"/>
                                      </p:to>
                                    </p:set>
                                    <p:animEffect transition="in" filter="wipe(left)">
                                      <p:cBhvr>
                                        <p:cTn id="59" dur="100"/>
                                        <p:tgtEl>
                                          <p:spTgt spid="40"/>
                                        </p:tgtEl>
                                      </p:cBhvr>
                                    </p:animEffect>
                                  </p:childTnLst>
                                </p:cTn>
                              </p:par>
                              <p:par>
                                <p:cTn id="60" presetID="4" presetClass="entr" presetSubtype="32" fill="hold" grpId="0" nodeType="withEffect">
                                  <p:stCondLst>
                                    <p:cond delay="0"/>
                                  </p:stCondLst>
                                  <p:iterate>
                                    <p:tmAbs val="0"/>
                                  </p:iterate>
                                  <p:childTnLst>
                                    <p:set>
                                      <p:cBhvr>
                                        <p:cTn id="61" fill="hold"/>
                                        <p:tgtEl>
                                          <p:spTgt spid="48"/>
                                        </p:tgtEl>
                                        <p:attrNameLst>
                                          <p:attrName>style.visibility</p:attrName>
                                        </p:attrNameLst>
                                      </p:cBhvr>
                                      <p:to>
                                        <p:strVal val="visible"/>
                                      </p:to>
                                    </p:set>
                                    <p:animEffect transition="in" filter="box(out)">
                                      <p:cBhvr>
                                        <p:cTn id="62" dur="1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iterate>
                                    <p:tmAbs val="0"/>
                                  </p:iterate>
                                  <p:childTnLst>
                                    <p:set>
                                      <p:cBhvr>
                                        <p:cTn id="66" fill="hold"/>
                                        <p:tgtEl>
                                          <p:spTgt spid="30"/>
                                        </p:tgtEl>
                                        <p:attrNameLst>
                                          <p:attrName>style.visibility</p:attrName>
                                        </p:attrNameLst>
                                      </p:cBhvr>
                                      <p:to>
                                        <p:strVal val="visible"/>
                                      </p:to>
                                    </p:set>
                                    <p:animEffect transition="in" filter="box(out)">
                                      <p:cBhvr>
                                        <p:cTn id="67" dur="100"/>
                                        <p:tgtEl>
                                          <p:spTgt spid="30"/>
                                        </p:tgtEl>
                                      </p:cBhvr>
                                    </p:animEffect>
                                  </p:childTnLst>
                                </p:cTn>
                              </p:par>
                            </p:childTnLst>
                          </p:cTn>
                        </p:par>
                        <p:par>
                          <p:cTn id="68" fill="hold">
                            <p:stCondLst>
                              <p:cond delay="100"/>
                            </p:stCondLst>
                            <p:childTnLst>
                              <p:par>
                                <p:cTn id="69" presetID="22" presetClass="entr" presetSubtype="2"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right)">
                                      <p:cBhvr>
                                        <p:cTn id="71" dur="100"/>
                                        <p:tgtEl>
                                          <p:spTgt spid="29"/>
                                        </p:tgtEl>
                                      </p:cBhvr>
                                    </p:animEffect>
                                  </p:childTnLst>
                                </p:cTn>
                              </p:par>
                            </p:childTnLst>
                          </p:cTn>
                        </p:par>
                        <p:par>
                          <p:cTn id="72" fill="hold">
                            <p:stCondLst>
                              <p:cond delay="200"/>
                            </p:stCondLst>
                            <p:childTnLst>
                              <p:par>
                                <p:cTn id="73" presetID="22" presetClass="entr" presetSubtype="8" fill="hold" grpId="0" nodeType="afterEffect">
                                  <p:stCondLst>
                                    <p:cond delay="0"/>
                                  </p:stCondLst>
                                  <p:iterate>
                                    <p:tmAbs val="0"/>
                                  </p:iterate>
                                  <p:childTnLst>
                                    <p:set>
                                      <p:cBhvr>
                                        <p:cTn id="74" fill="hold"/>
                                        <p:tgtEl>
                                          <p:spTgt spid="37"/>
                                        </p:tgtEl>
                                        <p:attrNameLst>
                                          <p:attrName>style.visibility</p:attrName>
                                        </p:attrNameLst>
                                      </p:cBhvr>
                                      <p:to>
                                        <p:strVal val="visible"/>
                                      </p:to>
                                    </p:set>
                                    <p:animEffect transition="in" filter="wipe(left)">
                                      <p:cBhvr>
                                        <p:cTn id="75" dur="100"/>
                                        <p:tgtEl>
                                          <p:spTgt spid="37"/>
                                        </p:tgtEl>
                                      </p:cBhvr>
                                    </p:animEffect>
                                  </p:childTnLst>
                                </p:cTn>
                              </p:par>
                            </p:childTnLst>
                          </p:cTn>
                        </p:par>
                        <p:par>
                          <p:cTn id="76" fill="hold">
                            <p:stCondLst>
                              <p:cond delay="300"/>
                            </p:stCondLst>
                            <p:childTnLst>
                              <p:par>
                                <p:cTn id="77" presetID="22" presetClass="entr" presetSubtype="8" fill="hold" grpId="0" nodeType="afterEffect">
                                  <p:stCondLst>
                                    <p:cond delay="0"/>
                                  </p:stCondLst>
                                  <p:iterate>
                                    <p:tmAbs val="0"/>
                                  </p:iterate>
                                  <p:childTnLst>
                                    <p:set>
                                      <p:cBhvr>
                                        <p:cTn id="78" fill="hold"/>
                                        <p:tgtEl>
                                          <p:spTgt spid="41"/>
                                        </p:tgtEl>
                                        <p:attrNameLst>
                                          <p:attrName>style.visibility</p:attrName>
                                        </p:attrNameLst>
                                      </p:cBhvr>
                                      <p:to>
                                        <p:strVal val="visible"/>
                                      </p:to>
                                    </p:set>
                                    <p:animEffect transition="in" filter="wipe(left)">
                                      <p:cBhvr>
                                        <p:cTn id="79" dur="100"/>
                                        <p:tgtEl>
                                          <p:spTgt spid="41"/>
                                        </p:tgtEl>
                                      </p:cBhvr>
                                    </p:animEffect>
                                  </p:childTnLst>
                                </p:cTn>
                              </p:par>
                              <p:par>
                                <p:cTn id="80" presetID="4" presetClass="entr" presetSubtype="32" fill="hold" grpId="0" nodeType="withEffect">
                                  <p:stCondLst>
                                    <p:cond delay="0"/>
                                  </p:stCondLst>
                                  <p:iterate>
                                    <p:tmAbs val="0"/>
                                  </p:iterate>
                                  <p:childTnLst>
                                    <p:set>
                                      <p:cBhvr>
                                        <p:cTn id="81" fill="hold"/>
                                        <p:tgtEl>
                                          <p:spTgt spid="51"/>
                                        </p:tgtEl>
                                        <p:attrNameLst>
                                          <p:attrName>style.visibility</p:attrName>
                                        </p:attrNameLst>
                                      </p:cBhvr>
                                      <p:to>
                                        <p:strVal val="visible"/>
                                      </p:to>
                                    </p:set>
                                    <p:animEffect transition="in" filter="box(out)">
                                      <p:cBhvr>
                                        <p:cTn id="82" dur="100"/>
                                        <p:tgtEl>
                                          <p:spTgt spid="51"/>
                                        </p:tgtEl>
                                      </p:cBhvr>
                                    </p:animEffect>
                                  </p:childTnLst>
                                </p:cTn>
                              </p:par>
                            </p:childTnLst>
                          </p:cTn>
                        </p:par>
                        <p:par>
                          <p:cTn id="83" fill="hold">
                            <p:stCondLst>
                              <p:cond delay="400"/>
                            </p:stCondLst>
                            <p:childTnLst>
                              <p:par>
                                <p:cTn id="84" presetID="4" presetClass="entr" presetSubtype="32" fill="hold" grpId="0" nodeType="afterEffect">
                                  <p:stCondLst>
                                    <p:cond delay="0"/>
                                  </p:stCondLst>
                                  <p:iterate>
                                    <p:tmAbs val="0"/>
                                  </p:iterate>
                                  <p:childTnLst>
                                    <p:set>
                                      <p:cBhvr>
                                        <p:cTn id="85" fill="hold"/>
                                        <p:tgtEl>
                                          <p:spTgt spid="58"/>
                                        </p:tgtEl>
                                        <p:attrNameLst>
                                          <p:attrName>style.visibility</p:attrName>
                                        </p:attrNameLst>
                                      </p:cBhvr>
                                      <p:to>
                                        <p:strVal val="visible"/>
                                      </p:to>
                                    </p:set>
                                    <p:animEffect transition="in" filter="box(out)">
                                      <p:cBhvr>
                                        <p:cTn id="86" dur="1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32" fill="hold" grpId="0" nodeType="clickEffect">
                                  <p:stCondLst>
                                    <p:cond delay="0"/>
                                  </p:stCondLst>
                                  <p:iterate>
                                    <p:tmAbs val="0"/>
                                  </p:iterate>
                                  <p:childTnLst>
                                    <p:set>
                                      <p:cBhvr>
                                        <p:cTn id="90" fill="hold"/>
                                        <p:tgtEl>
                                          <p:spTgt spid="61"/>
                                        </p:tgtEl>
                                        <p:attrNameLst>
                                          <p:attrName>style.visibility</p:attrName>
                                        </p:attrNameLst>
                                      </p:cBhvr>
                                      <p:to>
                                        <p:strVal val="visible"/>
                                      </p:to>
                                    </p:set>
                                    <p:animEffect transition="in" filter="box(out)">
                                      <p:cBhvr>
                                        <p:cTn id="91" dur="6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240DFEC-90E0-43F0-AB12-CABCECA5C3EA}"/>
              </a:ext>
            </a:extLst>
          </p:cNvPr>
          <p:cNvSpPr>
            <a:spLocks noGrp="1"/>
          </p:cNvSpPr>
          <p:nvPr>
            <p:ph type="title"/>
          </p:nvPr>
        </p:nvSpPr>
        <p:spPr>
          <a:xfrm>
            <a:off x="823244" y="1399918"/>
            <a:ext cx="7772400" cy="685800"/>
          </a:xfrm>
        </p:spPr>
        <p:txBody>
          <a:bodyPr/>
          <a:lstStyle/>
          <a:p>
            <a:r>
              <a:rPr lang="en-GB" dirty="0"/>
              <a:t>7. De</a:t>
            </a:r>
            <a:r>
              <a:rPr lang="ro-RO" dirty="0"/>
              <a:t>zbatere și </a:t>
            </a:r>
            <a:r>
              <a:rPr lang="en-GB" dirty="0" err="1"/>
              <a:t>simula</a:t>
            </a:r>
            <a:r>
              <a:rPr lang="ro-RO" dirty="0"/>
              <a:t>re </a:t>
            </a:r>
            <a:r>
              <a:rPr lang="en-GB" dirty="0" smtClean="0"/>
              <a:t>– </a:t>
            </a:r>
            <a:r>
              <a:rPr lang="en-GB" dirty="0" err="1" smtClean="0"/>
              <a:t>exerci</a:t>
            </a:r>
            <a:r>
              <a:rPr lang="ro-RO" dirty="0" smtClean="0"/>
              <a:t>țiu</a:t>
            </a:r>
            <a:r>
              <a:rPr lang="en-GB" dirty="0" smtClean="0"/>
              <a:t> </a:t>
            </a:r>
            <a:endParaRPr lang="en-GB" dirty="0"/>
          </a:p>
        </p:txBody>
      </p:sp>
      <p:sp>
        <p:nvSpPr>
          <p:cNvPr id="36" name="Google Shape;18;p1">
            <a:extLst>
              <a:ext uri="{FF2B5EF4-FFF2-40B4-BE49-F238E27FC236}">
                <a16:creationId xmlns="" xmlns:a16="http://schemas.microsoft.com/office/drawing/2014/main" id="{9E793AD5-55EC-4900-AC69-8DC246358E32}"/>
              </a:ext>
            </a:extLst>
          </p:cNvPr>
          <p:cNvSpPr txBox="1"/>
          <p:nvPr/>
        </p:nvSpPr>
        <p:spPr>
          <a:xfrm>
            <a:off x="1776819" y="409695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 xmlns:a16="http://schemas.microsoft.com/office/drawing/2014/main" id="{8C5A9052-500F-4997-97FB-753CC688D4D8}"/>
              </a:ext>
            </a:extLst>
          </p:cNvPr>
          <p:cNvSpPr/>
          <p:nvPr/>
        </p:nvSpPr>
        <p:spPr>
          <a:xfrm rot="3660516">
            <a:off x="6267354" y="355082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 xmlns:a16="http://schemas.microsoft.com/office/drawing/2014/main" id="{22A198AE-184D-4A23-9786-664E4391D777}"/>
              </a:ext>
            </a:extLst>
          </p:cNvPr>
          <p:cNvSpPr/>
          <p:nvPr/>
        </p:nvSpPr>
        <p:spPr>
          <a:xfrm rot="6244949">
            <a:off x="5651262" y="400393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 xmlns:a16="http://schemas.microsoft.com/office/drawing/2014/main" id="{FA613C28-E942-4449-8586-D1E62627BC1C}"/>
              </a:ext>
            </a:extLst>
          </p:cNvPr>
          <p:cNvSpPr/>
          <p:nvPr/>
        </p:nvSpPr>
        <p:spPr>
          <a:xfrm>
            <a:off x="6401411" y="2639439"/>
            <a:ext cx="1912911" cy="1157072"/>
          </a:xfrm>
          <a:prstGeom prst="ellipse">
            <a:avLst/>
          </a:prstGeom>
          <a:gradFill>
            <a:gsLst>
              <a:gs pos="0">
                <a:srgbClr val="8016EF"/>
              </a:gs>
              <a:gs pos="52281">
                <a:srgbClr val="6761F7"/>
              </a:gs>
              <a:gs pos="100000">
                <a:srgbClr val="4FACFE"/>
              </a:gs>
            </a:gsLst>
            <a:lin ang="10800000"/>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 xmlns:a16="http://schemas.microsoft.com/office/drawing/2014/main" id="{84C73546-8D43-4DF7-B130-B0CF9D86E82E}"/>
              </a:ext>
            </a:extLst>
          </p:cNvPr>
          <p:cNvSpPr/>
          <p:nvPr/>
        </p:nvSpPr>
        <p:spPr>
          <a:xfrm>
            <a:off x="6483272" y="2726383"/>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defRPr>
                <a:solidFill>
                  <a:srgbClr val="FFFFFF"/>
                </a:solidFill>
                <a:latin typeface="Avenir Roman"/>
                <a:ea typeface="Avenir Roman"/>
                <a:cs typeface="Avenir Roman"/>
                <a:sym typeface="Avenir Roman"/>
              </a:defRPr>
            </a:pPr>
            <a:r>
              <a:rPr lang="ro-RO" dirty="0" smtClean="0">
                <a:solidFill>
                  <a:srgbClr val="002060"/>
                </a:solidFill>
              </a:rPr>
              <a:t>i</a:t>
            </a:r>
            <a:r>
              <a:rPr lang="nl-NL" dirty="0" smtClean="0">
                <a:solidFill>
                  <a:srgbClr val="002060"/>
                </a:solidFill>
              </a:rPr>
              <a:t>nstruc</a:t>
            </a:r>
            <a:r>
              <a:rPr lang="ro-RO" dirty="0" smtClean="0">
                <a:solidFill>
                  <a:srgbClr val="002060"/>
                </a:solidFill>
              </a:rPr>
              <a:t>țiuni</a:t>
            </a:r>
            <a:endParaRPr dirty="0">
              <a:solidFill>
                <a:srgbClr val="002060"/>
              </a:solidFill>
            </a:endParaRPr>
          </a:p>
        </p:txBody>
      </p:sp>
      <p:sp>
        <p:nvSpPr>
          <p:cNvPr id="59" name="Google Shape;32;p1">
            <a:extLst>
              <a:ext uri="{FF2B5EF4-FFF2-40B4-BE49-F238E27FC236}">
                <a16:creationId xmlns="" xmlns:a16="http://schemas.microsoft.com/office/drawing/2014/main" id="{623C7793-4BD9-4096-8200-1A51BC65BA52}"/>
              </a:ext>
            </a:extLst>
          </p:cNvPr>
          <p:cNvSpPr/>
          <p:nvPr/>
        </p:nvSpPr>
        <p:spPr>
          <a:xfrm rot="18009338" flipH="1">
            <a:off x="4328506" y="405462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 xmlns:a16="http://schemas.microsoft.com/office/drawing/2014/main" id="{F2A9DFF1-DC6E-4029-8D1B-AE845A16D622}"/>
              </a:ext>
            </a:extLst>
          </p:cNvPr>
          <p:cNvSpPr/>
          <p:nvPr/>
        </p:nvSpPr>
        <p:spPr>
          <a:xfrm rot="16866473" flipH="1">
            <a:off x="2417849" y="345485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 xmlns:a16="http://schemas.microsoft.com/office/drawing/2014/main" id="{C665DEE4-1B6A-4A90-A9EB-1863349A43FB}"/>
              </a:ext>
            </a:extLst>
          </p:cNvPr>
          <p:cNvSpPr/>
          <p:nvPr/>
        </p:nvSpPr>
        <p:spPr>
          <a:xfrm flipH="1">
            <a:off x="829677" y="2595245"/>
            <a:ext cx="1994595" cy="1157072"/>
          </a:xfrm>
          <a:prstGeom prst="ellipse">
            <a:avLst/>
          </a:prstGeom>
          <a:gradFill>
            <a:gsLst>
              <a:gs pos="0">
                <a:srgbClr val="FF3847"/>
              </a:gs>
              <a:gs pos="22847">
                <a:srgbClr val="FF3847"/>
              </a:gs>
              <a:gs pos="63343">
                <a:srgbClr val="FF7D25"/>
              </a:gs>
              <a:gs pos="100000">
                <a:srgbClr val="FFC203"/>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 xmlns:a16="http://schemas.microsoft.com/office/drawing/2014/main" id="{6D23BD2E-595B-4256-B6FD-CC2AB343292F}"/>
              </a:ext>
            </a:extLst>
          </p:cNvPr>
          <p:cNvSpPr/>
          <p:nvPr/>
        </p:nvSpPr>
        <p:spPr>
          <a:xfrm flipH="1">
            <a:off x="946200" y="271345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smtClean="0">
                <a:solidFill>
                  <a:srgbClr val="002060"/>
                </a:solidFill>
              </a:rPr>
              <a:t>ob</a:t>
            </a:r>
            <a:r>
              <a:rPr lang="ro-RO" dirty="0" smtClean="0">
                <a:solidFill>
                  <a:srgbClr val="002060"/>
                </a:solidFill>
              </a:rPr>
              <a:t>iectiv</a:t>
            </a:r>
            <a:endParaRPr dirty="0">
              <a:solidFill>
                <a:srgbClr val="002060"/>
              </a:solidFill>
            </a:endParaRPr>
          </a:p>
        </p:txBody>
      </p:sp>
      <p:sp>
        <p:nvSpPr>
          <p:cNvPr id="64" name="Google Shape;37;p1">
            <a:extLst>
              <a:ext uri="{FF2B5EF4-FFF2-40B4-BE49-F238E27FC236}">
                <a16:creationId xmlns="" xmlns:a16="http://schemas.microsoft.com/office/drawing/2014/main" id="{1F118D97-F3CB-4512-909B-E3E81BA91DF7}"/>
              </a:ext>
            </a:extLst>
          </p:cNvPr>
          <p:cNvSpPr/>
          <p:nvPr/>
        </p:nvSpPr>
        <p:spPr>
          <a:xfrm flipH="1">
            <a:off x="2364989" y="3720016"/>
            <a:ext cx="1994598" cy="1157072"/>
          </a:xfrm>
          <a:prstGeom prst="ellipse">
            <a:avLst/>
          </a:prstGeom>
          <a:gradFill>
            <a:gsLst>
              <a:gs pos="0">
                <a:srgbClr val="FF0040"/>
              </a:gs>
              <a:gs pos="2372">
                <a:srgbClr val="FF0040"/>
              </a:gs>
              <a:gs pos="37053">
                <a:srgbClr val="FF0071"/>
              </a:gs>
              <a:gs pos="99150">
                <a:srgbClr val="FF00A2"/>
              </a:gs>
              <a:gs pos="100000">
                <a:srgbClr val="FF00A2"/>
              </a:gs>
            </a:gsLst>
          </a:gra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 xmlns:a16="http://schemas.microsoft.com/office/drawing/2014/main" id="{C8241456-DBDF-4583-84F6-2AECF238C433}"/>
              </a:ext>
            </a:extLst>
          </p:cNvPr>
          <p:cNvSpPr/>
          <p:nvPr/>
        </p:nvSpPr>
        <p:spPr>
          <a:xfrm flipH="1">
            <a:off x="2507463" y="381141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ro-RO" dirty="0">
                <a:solidFill>
                  <a:srgbClr val="002060"/>
                </a:solidFill>
              </a:rPr>
              <a:t>a</a:t>
            </a:r>
            <a:r>
              <a:rPr lang="nl-NL" dirty="0" smtClean="0">
                <a:solidFill>
                  <a:srgbClr val="002060"/>
                </a:solidFill>
              </a:rPr>
              <a:t>udien</a:t>
            </a:r>
            <a:r>
              <a:rPr lang="ro-RO" dirty="0" smtClean="0">
                <a:solidFill>
                  <a:srgbClr val="002060"/>
                </a:solidFill>
              </a:rPr>
              <a:t>ță țintă</a:t>
            </a:r>
            <a:endParaRPr dirty="0">
              <a:solidFill>
                <a:srgbClr val="002060"/>
              </a:solidFill>
            </a:endParaRPr>
          </a:p>
        </p:txBody>
      </p:sp>
      <p:sp>
        <p:nvSpPr>
          <p:cNvPr id="67" name="Google Shape;40;p1">
            <a:extLst>
              <a:ext uri="{FF2B5EF4-FFF2-40B4-BE49-F238E27FC236}">
                <a16:creationId xmlns="" xmlns:a16="http://schemas.microsoft.com/office/drawing/2014/main" id="{222B9482-6A6D-4BBF-B112-62D5A387865F}"/>
              </a:ext>
            </a:extLst>
          </p:cNvPr>
          <p:cNvSpPr/>
          <p:nvPr/>
        </p:nvSpPr>
        <p:spPr>
          <a:xfrm flipH="1">
            <a:off x="4585503" y="3771696"/>
            <a:ext cx="1994594" cy="1157072"/>
          </a:xfrm>
          <a:prstGeom prst="ellipse">
            <a:avLst/>
          </a:prstGeom>
          <a:gradFill>
            <a:gsLst>
              <a:gs pos="924">
                <a:srgbClr val="C3EA03"/>
              </a:gs>
              <a:gs pos="53178">
                <a:srgbClr val="67CE02"/>
              </a:gs>
              <a:gs pos="100000">
                <a:srgbClr val="0CB100"/>
              </a:gs>
            </a:gsLst>
          </a:gra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 xmlns:a16="http://schemas.microsoft.com/office/drawing/2014/main" id="{0C82CC1A-2347-4F43-BBA5-C2F2FE152CE8}"/>
              </a:ext>
            </a:extLst>
          </p:cNvPr>
          <p:cNvSpPr/>
          <p:nvPr/>
        </p:nvSpPr>
        <p:spPr>
          <a:xfrm flipH="1">
            <a:off x="4724573" y="387313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smtClean="0">
                <a:solidFill>
                  <a:srgbClr val="002060"/>
                </a:solidFill>
              </a:rPr>
              <a:t>durat</a:t>
            </a:r>
            <a:r>
              <a:rPr lang="ro-RO" dirty="0" smtClean="0">
                <a:solidFill>
                  <a:srgbClr val="002060"/>
                </a:solidFill>
              </a:rPr>
              <a:t>ă</a:t>
            </a:r>
            <a:endParaRPr dirty="0">
              <a:solidFill>
                <a:srgbClr val="002060"/>
              </a:solidFill>
            </a:endParaRPr>
          </a:p>
        </p:txBody>
      </p:sp>
      <p:sp>
        <p:nvSpPr>
          <p:cNvPr id="87" name="Tekstvak 86">
            <a:extLst>
              <a:ext uri="{FF2B5EF4-FFF2-40B4-BE49-F238E27FC236}">
                <a16:creationId xmlns="" xmlns:a16="http://schemas.microsoft.com/office/drawing/2014/main" id="{3EDA245C-3957-4B62-955D-975E251AC84F}"/>
              </a:ext>
            </a:extLst>
          </p:cNvPr>
          <p:cNvSpPr txBox="1"/>
          <p:nvPr/>
        </p:nvSpPr>
        <p:spPr>
          <a:xfrm>
            <a:off x="2906133" y="2645843"/>
            <a:ext cx="3495278" cy="517065"/>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lang="ro-RO" sz="24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Adevărat sau fals</a:t>
            </a:r>
            <a:r>
              <a:rPr lang="en-GB" sz="24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652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fade">
                                      <p:cBhvr>
                                        <p:cTn id="7" dur="600"/>
                                        <p:tgtEl>
                                          <p:spTgt spid="61"/>
                                        </p:tgtEl>
                                      </p:cBhvr>
                                    </p:animEffect>
                                  </p:childTnLst>
                                </p:cTn>
                              </p:par>
                            </p:childTnLst>
                          </p:cTn>
                        </p:par>
                        <p:par>
                          <p:cTn id="8" fill="hold">
                            <p:stCondLst>
                              <p:cond delay="600"/>
                            </p:stCondLst>
                            <p:childTnLst>
                              <p:par>
                                <p:cTn id="9" presetID="10" presetClass="entr" fill="hold" grpId="0" nodeType="afterEffect">
                                  <p:stCondLst>
                                    <p:cond delay="0"/>
                                  </p:stCondLst>
                                  <p:iterate>
                                    <p:tmAbs val="0"/>
                                  </p:iterate>
                                  <p:childTnLst>
                                    <p:set>
                                      <p:cBhvr>
                                        <p:cTn id="10" fill="hold"/>
                                        <p:tgtEl>
                                          <p:spTgt spid="62"/>
                                        </p:tgtEl>
                                        <p:attrNameLst>
                                          <p:attrName>style.visibility</p:attrName>
                                        </p:attrNameLst>
                                      </p:cBhvr>
                                      <p:to>
                                        <p:strVal val="visible"/>
                                      </p:to>
                                    </p:set>
                                    <p:animEffect transition="in" filter="fade">
                                      <p:cBhvr>
                                        <p:cTn id="11" dur="600"/>
                                        <p:tgtEl>
                                          <p:spTgt spid="62"/>
                                        </p:tgtEl>
                                      </p:cBhvr>
                                    </p:animEffect>
                                  </p:childTnLst>
                                </p:cTn>
                              </p:par>
                            </p:childTnLst>
                          </p:cTn>
                        </p:par>
                        <p:par>
                          <p:cTn id="12" fill="hold">
                            <p:stCondLst>
                              <p:cond delay="1200"/>
                            </p:stCondLst>
                            <p:childTnLst>
                              <p:par>
                                <p:cTn id="13" presetID="10" presetClass="entr" fill="hold" grpId="0" nodeType="afterEffect">
                                  <p:stCondLst>
                                    <p:cond delay="0"/>
                                  </p:stCondLst>
                                  <p:iterate>
                                    <p:tmAbs val="0"/>
                                  </p:iterate>
                                  <p:childTnLst>
                                    <p:set>
                                      <p:cBhvr>
                                        <p:cTn id="14" fill="hold"/>
                                        <p:tgtEl>
                                          <p:spTgt spid="36"/>
                                        </p:tgtEl>
                                        <p:attrNameLst>
                                          <p:attrName>style.visibility</p:attrName>
                                        </p:attrNameLst>
                                      </p:cBhvr>
                                      <p:to>
                                        <p:strVal val="visible"/>
                                      </p:to>
                                    </p:set>
                                    <p:animEffect transition="in" filter="fade">
                                      <p:cBhvr>
                                        <p:cTn id="15" dur="6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60"/>
                                        </p:tgtEl>
                                        <p:attrNameLst>
                                          <p:attrName>style.visibility</p:attrName>
                                        </p:attrNameLst>
                                      </p:cBhvr>
                                      <p:to>
                                        <p:strVal val="visible"/>
                                      </p:to>
                                    </p:set>
                                    <p:animEffect transition="in" filter="fade">
                                      <p:cBhvr>
                                        <p:cTn id="20" dur="600"/>
                                        <p:tgtEl>
                                          <p:spTgt spid="60"/>
                                        </p:tgtEl>
                                      </p:cBhvr>
                                    </p:animEffect>
                                  </p:childTnLst>
                                </p:cTn>
                              </p:par>
                            </p:childTnLst>
                          </p:cTn>
                        </p:par>
                        <p:par>
                          <p:cTn id="21" fill="hold">
                            <p:stCondLst>
                              <p:cond delay="600"/>
                            </p:stCondLst>
                            <p:childTnLst>
                              <p:par>
                                <p:cTn id="22" presetID="10" presetClass="entr" fill="hold" grpId="0" nodeType="afterEffect">
                                  <p:stCondLst>
                                    <p:cond delay="0"/>
                                  </p:stCondLst>
                                  <p:iterate>
                                    <p:tmAbs val="0"/>
                                  </p:iterate>
                                  <p:childTnLst>
                                    <p:set>
                                      <p:cBhvr>
                                        <p:cTn id="23" fill="hold"/>
                                        <p:tgtEl>
                                          <p:spTgt spid="64"/>
                                        </p:tgtEl>
                                        <p:attrNameLst>
                                          <p:attrName>style.visibility</p:attrName>
                                        </p:attrNameLst>
                                      </p:cBhvr>
                                      <p:to>
                                        <p:strVal val="visible"/>
                                      </p:to>
                                    </p:set>
                                    <p:animEffect transition="in" filter="fade">
                                      <p:cBhvr>
                                        <p:cTn id="24" dur="600"/>
                                        <p:tgtEl>
                                          <p:spTgt spid="64"/>
                                        </p:tgtEl>
                                      </p:cBhvr>
                                    </p:animEffect>
                                  </p:childTnLst>
                                </p:cTn>
                              </p:par>
                            </p:childTnLst>
                          </p:cTn>
                        </p:par>
                        <p:par>
                          <p:cTn id="25" fill="hold">
                            <p:stCondLst>
                              <p:cond delay="1200"/>
                            </p:stCondLst>
                            <p:childTnLst>
                              <p:par>
                                <p:cTn id="26" presetID="10" presetClass="entr" fill="hold" grpId="0" nodeType="afterEffect">
                                  <p:stCondLst>
                                    <p:cond delay="0"/>
                                  </p:stCondLst>
                                  <p:iterate>
                                    <p:tmAbs val="0"/>
                                  </p:iterate>
                                  <p:childTnLst>
                                    <p:set>
                                      <p:cBhvr>
                                        <p:cTn id="27" fill="hold"/>
                                        <p:tgtEl>
                                          <p:spTgt spid="65"/>
                                        </p:tgtEl>
                                        <p:attrNameLst>
                                          <p:attrName>style.visibility</p:attrName>
                                        </p:attrNameLst>
                                      </p:cBhvr>
                                      <p:to>
                                        <p:strVal val="visible"/>
                                      </p:to>
                                    </p:set>
                                    <p:animEffect transition="in" filter="fade">
                                      <p:cBhvr>
                                        <p:cTn id="28" dur="6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iterate>
                                    <p:tmAbs val="0"/>
                                  </p:iterate>
                                  <p:childTnLst>
                                    <p:set>
                                      <p:cBhvr>
                                        <p:cTn id="32" fill="hold"/>
                                        <p:tgtEl>
                                          <p:spTgt spid="59"/>
                                        </p:tgtEl>
                                        <p:attrNameLst>
                                          <p:attrName>style.visibility</p:attrName>
                                        </p:attrNameLst>
                                      </p:cBhvr>
                                      <p:to>
                                        <p:strVal val="visible"/>
                                      </p:to>
                                    </p:set>
                                    <p:animEffect transition="in" filter="fade">
                                      <p:cBhvr>
                                        <p:cTn id="33" dur="600"/>
                                        <p:tgtEl>
                                          <p:spTgt spid="59"/>
                                        </p:tgtEl>
                                      </p:cBhvr>
                                    </p:animEffect>
                                  </p:childTnLst>
                                </p:cTn>
                              </p:par>
                            </p:childTnLst>
                          </p:cTn>
                        </p:par>
                        <p:par>
                          <p:cTn id="34" fill="hold">
                            <p:stCondLst>
                              <p:cond delay="600"/>
                            </p:stCondLst>
                            <p:childTnLst>
                              <p:par>
                                <p:cTn id="35" presetID="10" presetClass="entr" fill="hold" grpId="0" nodeType="afterEffect">
                                  <p:stCondLst>
                                    <p:cond delay="0"/>
                                  </p:stCondLst>
                                  <p:iterate>
                                    <p:tmAbs val="0"/>
                                  </p:iterate>
                                  <p:childTnLst>
                                    <p:set>
                                      <p:cBhvr>
                                        <p:cTn id="36" fill="hold"/>
                                        <p:tgtEl>
                                          <p:spTgt spid="67"/>
                                        </p:tgtEl>
                                        <p:attrNameLst>
                                          <p:attrName>style.visibility</p:attrName>
                                        </p:attrNameLst>
                                      </p:cBhvr>
                                      <p:to>
                                        <p:strVal val="visible"/>
                                      </p:to>
                                    </p:set>
                                    <p:animEffect transition="in" filter="fade">
                                      <p:cBhvr>
                                        <p:cTn id="37" dur="600"/>
                                        <p:tgtEl>
                                          <p:spTgt spid="67"/>
                                        </p:tgtEl>
                                      </p:cBhvr>
                                    </p:animEffect>
                                  </p:childTnLst>
                                </p:cTn>
                              </p:par>
                            </p:childTnLst>
                          </p:cTn>
                        </p:par>
                        <p:par>
                          <p:cTn id="38" fill="hold">
                            <p:stCondLst>
                              <p:cond delay="1200"/>
                            </p:stCondLst>
                            <p:childTnLst>
                              <p:par>
                                <p:cTn id="39" presetID="10" presetClass="entr" fill="hold" grpId="0" nodeType="afterEffect">
                                  <p:stCondLst>
                                    <p:cond delay="0"/>
                                  </p:stCondLst>
                                  <p:iterate>
                                    <p:tmAbs val="0"/>
                                  </p:iterate>
                                  <p:childTnLst>
                                    <p:set>
                                      <p:cBhvr>
                                        <p:cTn id="40" fill="hold"/>
                                        <p:tgtEl>
                                          <p:spTgt spid="68"/>
                                        </p:tgtEl>
                                        <p:attrNameLst>
                                          <p:attrName>style.visibility</p:attrName>
                                        </p:attrNameLst>
                                      </p:cBhvr>
                                      <p:to>
                                        <p:strVal val="visible"/>
                                      </p:to>
                                    </p:set>
                                    <p:animEffect transition="in" filter="fade">
                                      <p:cBhvr>
                                        <p:cTn id="41" dur="6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grpId="0" nodeType="clickEffect">
                                  <p:stCondLst>
                                    <p:cond delay="0"/>
                                  </p:stCondLst>
                                  <p:iterate>
                                    <p:tmAbs val="0"/>
                                  </p:iterate>
                                  <p:childTnLst>
                                    <p:set>
                                      <p:cBhvr>
                                        <p:cTn id="45" fill="hold"/>
                                        <p:tgtEl>
                                          <p:spTgt spid="53"/>
                                        </p:tgtEl>
                                        <p:attrNameLst>
                                          <p:attrName>style.visibility</p:attrName>
                                        </p:attrNameLst>
                                      </p:cBhvr>
                                      <p:to>
                                        <p:strVal val="visible"/>
                                      </p:to>
                                    </p:set>
                                    <p:animEffect transition="in" filter="fade">
                                      <p:cBhvr>
                                        <p:cTn id="46" dur="600"/>
                                        <p:tgtEl>
                                          <p:spTgt spid="53"/>
                                        </p:tgtEl>
                                      </p:cBhvr>
                                    </p:animEffect>
                                  </p:childTnLst>
                                </p:cTn>
                              </p:par>
                            </p:childTnLst>
                          </p:cTn>
                        </p:par>
                        <p:par>
                          <p:cTn id="47" fill="hold">
                            <p:stCondLst>
                              <p:cond delay="600"/>
                            </p:stCondLst>
                            <p:childTnLst>
                              <p:par>
                                <p:cTn id="48" presetID="10" presetClass="entr" fill="hold" grpId="0" nodeType="afterEffect">
                                  <p:stCondLst>
                                    <p:cond delay="0"/>
                                  </p:stCondLst>
                                  <p:iterate>
                                    <p:tmAbs val="0"/>
                                  </p:iterate>
                                  <p:childTnLst>
                                    <p:set>
                                      <p:cBhvr>
                                        <p:cTn id="49" fill="hold"/>
                                        <p:tgtEl>
                                          <p:spTgt spid="52"/>
                                        </p:tgtEl>
                                        <p:attrNameLst>
                                          <p:attrName>style.visibility</p:attrName>
                                        </p:attrNameLst>
                                      </p:cBhvr>
                                      <p:to>
                                        <p:strVal val="visible"/>
                                      </p:to>
                                    </p:set>
                                    <p:animEffect transition="in" filter="fade">
                                      <p:cBhvr>
                                        <p:cTn id="50" dur="600"/>
                                        <p:tgtEl>
                                          <p:spTgt spid="52"/>
                                        </p:tgtEl>
                                      </p:cBhvr>
                                    </p:animEffect>
                                  </p:childTnLst>
                                </p:cTn>
                              </p:par>
                            </p:childTnLst>
                          </p:cTn>
                        </p:par>
                        <p:par>
                          <p:cTn id="51" fill="hold">
                            <p:stCondLst>
                              <p:cond delay="1200"/>
                            </p:stCondLst>
                            <p:childTnLst>
                              <p:par>
                                <p:cTn id="52" presetID="10" presetClass="entr" fill="hold" grpId="0" nodeType="afterEffect">
                                  <p:stCondLst>
                                    <p:cond delay="0"/>
                                  </p:stCondLst>
                                  <p:iterate>
                                    <p:tmAbs val="0"/>
                                  </p:iterate>
                                  <p:childTnLst>
                                    <p:set>
                                      <p:cBhvr>
                                        <p:cTn id="53" fill="hold"/>
                                        <p:tgtEl>
                                          <p:spTgt spid="55"/>
                                        </p:tgtEl>
                                        <p:attrNameLst>
                                          <p:attrName>style.visibility</p:attrName>
                                        </p:attrNameLst>
                                      </p:cBhvr>
                                      <p:to>
                                        <p:strVal val="visible"/>
                                      </p:to>
                                    </p:set>
                                    <p:animEffect transition="in" filter="fade">
                                      <p:cBhvr>
                                        <p:cTn id="54" dur="600"/>
                                        <p:tgtEl>
                                          <p:spTgt spid="55"/>
                                        </p:tgtEl>
                                      </p:cBhvr>
                                    </p:animEffect>
                                  </p:childTnLst>
                                </p:cTn>
                              </p:par>
                            </p:childTnLst>
                          </p:cTn>
                        </p:par>
                        <p:par>
                          <p:cTn id="55" fill="hold">
                            <p:stCondLst>
                              <p:cond delay="1800"/>
                            </p:stCondLst>
                            <p:childTnLst>
                              <p:par>
                                <p:cTn id="56" presetID="10" presetClass="entr" fill="hold" grpId="0" nodeType="afterEffect">
                                  <p:stCondLst>
                                    <p:cond delay="0"/>
                                  </p:stCondLst>
                                  <p:iterate>
                                    <p:tmAbs val="0"/>
                                  </p:iterate>
                                  <p:childTnLst>
                                    <p:set>
                                      <p:cBhvr>
                                        <p:cTn id="57" fill="hold"/>
                                        <p:tgtEl>
                                          <p:spTgt spid="56"/>
                                        </p:tgtEl>
                                        <p:attrNameLst>
                                          <p:attrName>style.visibility</p:attrName>
                                        </p:attrNameLst>
                                      </p:cBhvr>
                                      <p:to>
                                        <p:strVal val="visible"/>
                                      </p:to>
                                    </p:set>
                                    <p:animEffect transition="in" filter="fade">
                                      <p:cBhvr>
                                        <p:cTn id="58" dur="6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dvAuto="0"/>
      <p:bldP spid="52" grpId="0" animBg="1" advAuto="0"/>
      <p:bldP spid="53" grpId="0" animBg="1" advAuto="0"/>
      <p:bldP spid="55" grpId="0" animBg="1" advAuto="0"/>
      <p:bldP spid="56" grpId="0" animBg="1" advAuto="0"/>
      <p:bldP spid="59" grpId="0" animBg="1" advAuto="0"/>
      <p:bldP spid="60" grpId="0" animBg="1" advAuto="0"/>
      <p:bldP spid="61" grpId="0" animBg="1" advAuto="0"/>
      <p:bldP spid="62" grpId="0" animBg="1" advAuto="0"/>
      <p:bldP spid="64" grpId="0" animBg="1" advAuto="0"/>
      <p:bldP spid="65" grpId="0" animBg="1" advAuto="0"/>
      <p:bldP spid="67" grpId="0" animBg="1" advAuto="0"/>
      <p:bldP spid="68"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0C1EA9-C731-4C0E-BEFF-FD5217F8273A}"/>
              </a:ext>
            </a:extLst>
          </p:cNvPr>
          <p:cNvSpPr>
            <a:spLocks noGrp="1"/>
          </p:cNvSpPr>
          <p:nvPr>
            <p:ph type="title"/>
          </p:nvPr>
        </p:nvSpPr>
        <p:spPr/>
        <p:txBody>
          <a:bodyPr/>
          <a:lstStyle/>
          <a:p>
            <a:r>
              <a:rPr lang="en-GB" dirty="0"/>
              <a:t>8.Feedback</a:t>
            </a:r>
          </a:p>
        </p:txBody>
      </p:sp>
      <p:sp>
        <p:nvSpPr>
          <p:cNvPr id="3" name="Tijdelijke aanduiding voor inhoud 2">
            <a:extLst>
              <a:ext uri="{FF2B5EF4-FFF2-40B4-BE49-F238E27FC236}">
                <a16:creationId xmlns:a16="http://schemas.microsoft.com/office/drawing/2014/main" xmlns="" id="{54B56165-4C55-462A-BEC1-6A6EA30959F3}"/>
              </a:ext>
            </a:extLst>
          </p:cNvPr>
          <p:cNvSpPr>
            <a:spLocks noGrp="1"/>
          </p:cNvSpPr>
          <p:nvPr>
            <p:ph idx="1"/>
          </p:nvPr>
        </p:nvSpPr>
        <p:spPr/>
        <p:txBody>
          <a:bodyPr>
            <a:normAutofit/>
          </a:bodyPr>
          <a:lstStyle/>
          <a:p>
            <a:pPr marL="0" indent="0">
              <a:buNone/>
            </a:pPr>
            <a:r>
              <a:rPr lang="ro-RO" sz="3200" dirty="0" smtClean="0">
                <a:solidFill>
                  <a:srgbClr val="004A82"/>
                </a:solidFill>
              </a:rPr>
              <a:t>Exerciții</a:t>
            </a:r>
            <a:endParaRPr lang="nl-NL" sz="3200" dirty="0">
              <a:solidFill>
                <a:srgbClr val="004A82"/>
              </a:solidFill>
            </a:endParaRPr>
          </a:p>
          <a:p>
            <a:pPr marL="385763" indent="-385763">
              <a:buFont typeface="+mj-lt"/>
              <a:buAutoNum type="arabicPeriod"/>
            </a:pPr>
            <a:r>
              <a:rPr lang="ro-RO" dirty="0" smtClean="0">
                <a:solidFill>
                  <a:srgbClr val="004A82"/>
                </a:solidFill>
              </a:rPr>
              <a:t>Când știu că devin furios</a:t>
            </a:r>
            <a:r>
              <a:rPr lang="nl-NL" dirty="0" smtClean="0">
                <a:solidFill>
                  <a:srgbClr val="004A82"/>
                </a:solidFill>
              </a:rPr>
              <a:t>?</a:t>
            </a:r>
            <a:endParaRPr lang="nl-NL" dirty="0">
              <a:solidFill>
                <a:srgbClr val="004A82"/>
              </a:solidFill>
            </a:endParaRPr>
          </a:p>
          <a:p>
            <a:pPr marL="385763" indent="-385763">
              <a:buFont typeface="+mj-lt"/>
              <a:buAutoNum type="arabicPeriod"/>
            </a:pPr>
            <a:r>
              <a:rPr lang="ro-RO" dirty="0" smtClean="0">
                <a:solidFill>
                  <a:srgbClr val="004A82"/>
                </a:solidFill>
              </a:rPr>
              <a:t>Roata emoțiilor </a:t>
            </a:r>
            <a:r>
              <a:rPr lang="nl-NL" dirty="0" smtClean="0">
                <a:solidFill>
                  <a:srgbClr val="004A82"/>
                </a:solidFill>
              </a:rPr>
              <a:t>– </a:t>
            </a:r>
            <a:r>
              <a:rPr lang="ro-RO" dirty="0" smtClean="0">
                <a:solidFill>
                  <a:srgbClr val="004A82"/>
                </a:solidFill>
              </a:rPr>
              <a:t>tips </a:t>
            </a:r>
            <a:endParaRPr lang="nl-NL" dirty="0">
              <a:solidFill>
                <a:srgbClr val="004A82"/>
              </a:solidFill>
            </a:endParaRPr>
          </a:p>
          <a:p>
            <a:pPr marL="385763" indent="-385763">
              <a:buFont typeface="+mj-lt"/>
              <a:buAutoNum type="arabicPeriod"/>
            </a:pPr>
            <a:r>
              <a:rPr lang="ro-RO" dirty="0" smtClean="0">
                <a:solidFill>
                  <a:srgbClr val="004A82"/>
                </a:solidFill>
              </a:rPr>
              <a:t>Fă-ți un plan</a:t>
            </a:r>
            <a:endParaRPr lang="nl-NL" dirty="0">
              <a:solidFill>
                <a:srgbClr val="004A82"/>
              </a:solidFill>
            </a:endParaRPr>
          </a:p>
          <a:p>
            <a:pPr marL="385763" indent="-385763">
              <a:buFont typeface="+mj-lt"/>
              <a:buAutoNum type="arabicPeriod"/>
            </a:pPr>
            <a:r>
              <a:rPr lang="ro-RO" dirty="0" smtClean="0">
                <a:solidFill>
                  <a:srgbClr val="004A82"/>
                </a:solidFill>
              </a:rPr>
              <a:t>Să identificăm problema</a:t>
            </a:r>
          </a:p>
          <a:p>
            <a:pPr marL="0" indent="0">
              <a:buNone/>
            </a:pPr>
            <a:r>
              <a:rPr lang="nl-NL" sz="1400" dirty="0" smtClean="0">
                <a:solidFill>
                  <a:srgbClr val="004A82"/>
                </a:solidFill>
              </a:rPr>
              <a:t>(Chimamanda </a:t>
            </a:r>
            <a:r>
              <a:rPr lang="nl-NL" sz="1400" dirty="0">
                <a:solidFill>
                  <a:srgbClr val="004A82"/>
                </a:solidFill>
              </a:rPr>
              <a:t>Adichie)</a:t>
            </a:r>
          </a:p>
          <a:p>
            <a:pPr marL="385763" indent="-385763">
              <a:buFont typeface="+mj-lt"/>
              <a:buAutoNum type="arabicPeriod"/>
            </a:pPr>
            <a:r>
              <a:rPr lang="ro-RO" dirty="0" smtClean="0">
                <a:solidFill>
                  <a:srgbClr val="004A82"/>
                </a:solidFill>
              </a:rPr>
              <a:t>Cine sunt eu</a:t>
            </a:r>
            <a:r>
              <a:rPr lang="nl-NL" dirty="0" smtClean="0">
                <a:solidFill>
                  <a:srgbClr val="004A82"/>
                </a:solidFill>
              </a:rPr>
              <a:t>?</a:t>
            </a:r>
            <a:endParaRPr lang="nl-NL" dirty="0">
              <a:solidFill>
                <a:srgbClr val="004A82"/>
              </a:solidFill>
            </a:endParaRPr>
          </a:p>
          <a:p>
            <a:pPr marL="385763" indent="-385763">
              <a:buFont typeface="+mj-lt"/>
              <a:buAutoNum type="arabicPeriod"/>
            </a:pPr>
            <a:r>
              <a:rPr lang="ro-RO" dirty="0" smtClean="0">
                <a:solidFill>
                  <a:srgbClr val="004A82"/>
                </a:solidFill>
              </a:rPr>
              <a:t>Adevărat sau fals</a:t>
            </a:r>
            <a:r>
              <a:rPr lang="nl-NL" dirty="0" smtClean="0">
                <a:solidFill>
                  <a:srgbClr val="004A82"/>
                </a:solidFill>
              </a:rPr>
              <a:t>?</a:t>
            </a:r>
            <a:endParaRPr lang="nl-NL" dirty="0">
              <a:solidFill>
                <a:srgbClr val="004A82"/>
              </a:solidFill>
            </a:endParaRPr>
          </a:p>
          <a:p>
            <a:pPr marL="385763" indent="-385763">
              <a:buFont typeface="+mj-lt"/>
              <a:buAutoNum type="arabicPeriod"/>
            </a:pPr>
            <a:endParaRPr lang="nl-NL" dirty="0">
              <a:solidFill>
                <a:srgbClr val="004A82"/>
              </a:solidFill>
            </a:endParaRPr>
          </a:p>
          <a:p>
            <a:pPr marL="385763" indent="-385763">
              <a:buFont typeface="+mj-lt"/>
              <a:buAutoNum type="arabicPeriod"/>
            </a:pPr>
            <a:endParaRPr lang="nl-NL" dirty="0">
              <a:solidFill>
                <a:srgbClr val="004A82"/>
              </a:solidFill>
            </a:endParaRPr>
          </a:p>
          <a:p>
            <a:pPr marL="385763" indent="-385763">
              <a:buFont typeface="+mj-lt"/>
              <a:buAutoNum type="arabicPeriod"/>
            </a:pPr>
            <a:endParaRPr lang="nl-NL" dirty="0">
              <a:solidFill>
                <a:srgbClr val="004A82"/>
              </a:solidFill>
            </a:endParaRPr>
          </a:p>
          <a:p>
            <a:pPr marL="385763" indent="-385763">
              <a:buFont typeface="+mj-lt"/>
              <a:buAutoNum type="arabicPeriod"/>
            </a:pPr>
            <a:endParaRPr lang="nl-NL" dirty="0">
              <a:solidFill>
                <a:srgbClr val="004A82"/>
              </a:solidFill>
            </a:endParaRPr>
          </a:p>
          <a:p>
            <a:pPr marL="385763" indent="-385763">
              <a:buFont typeface="+mj-lt"/>
              <a:buAutoNum type="arabicPeriod"/>
            </a:pPr>
            <a:endParaRPr lang="nl-NL" dirty="0"/>
          </a:p>
          <a:p>
            <a:pPr marL="385763" indent="-385763">
              <a:buFont typeface="+mj-lt"/>
              <a:buAutoNum type="arabicPeriod"/>
            </a:pPr>
            <a:endParaRPr lang="en-GB" dirty="0"/>
          </a:p>
          <a:p>
            <a:pPr marL="385763" indent="-385763">
              <a:buFont typeface="+mj-lt"/>
              <a:buAutoNum type="arabicPeriod"/>
            </a:pPr>
            <a:endParaRPr lang="en-GB" dirty="0"/>
          </a:p>
          <a:p>
            <a:endParaRPr lang="en-GB" dirty="0"/>
          </a:p>
        </p:txBody>
      </p:sp>
      <p:sp>
        <p:nvSpPr>
          <p:cNvPr id="4" name="Tijdelijke aanduiding voor datum 3">
            <a:extLst>
              <a:ext uri="{FF2B5EF4-FFF2-40B4-BE49-F238E27FC236}">
                <a16:creationId xmlns:a16="http://schemas.microsoft.com/office/drawing/2014/main" xmlns="" id="{C5CE3CB5-A62D-47D1-A915-609054353972}"/>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xmlns="" id="{293D46D5-2030-43E6-828E-86BC2D270602}"/>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xmlns="" id="{15DE8C88-DA4E-4102-BED5-3199087019FA}"/>
              </a:ext>
            </a:extLst>
          </p:cNvPr>
          <p:cNvSpPr>
            <a:spLocks noGrp="1"/>
          </p:cNvSpPr>
          <p:nvPr>
            <p:ph type="sldNum" sz="quarter" idx="12"/>
          </p:nvPr>
        </p:nvSpPr>
        <p:spPr/>
        <p:txBody>
          <a:bodyPr/>
          <a:lstStyle/>
          <a:p>
            <a:fld id="{CB318F78-A315-46C9-8B3F-2431B4397D31}" type="slidenum">
              <a:rPr lang="en-US" smtClean="0"/>
              <a:t>34</a:t>
            </a:fld>
            <a:endParaRPr lang="en-US" dirty="0"/>
          </a:p>
        </p:txBody>
      </p:sp>
      <p:sp>
        <p:nvSpPr>
          <p:cNvPr id="8" name="Group">
            <a:extLst>
              <a:ext uri="{FF2B5EF4-FFF2-40B4-BE49-F238E27FC236}">
                <a16:creationId xmlns:a16="http://schemas.microsoft.com/office/drawing/2014/main" xmlns=""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gradFill>
            <a:gsLst>
              <a:gs pos="2372">
                <a:srgbClr val="FF0040"/>
              </a:gs>
              <a:gs pos="37053">
                <a:srgbClr val="FF0071"/>
              </a:gs>
              <a:gs pos="99150">
                <a:srgbClr val="FF00A2"/>
              </a:gs>
            </a:gsLst>
          </a:gradFill>
          <a:ln w="12700">
            <a:miter lim="400000"/>
          </a:ln>
        </p:spPr>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xmlns=""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gradFill>
            <a:gsLst>
              <a:gs pos="0">
                <a:srgbClr val="0CB100"/>
              </a:gs>
              <a:gs pos="46821">
                <a:srgbClr val="67CE02"/>
              </a:gs>
              <a:gs pos="99075">
                <a:srgbClr val="C3EA03"/>
              </a:gs>
            </a:gsLst>
          </a:gradFill>
          <a:ln w="12700">
            <a:miter lim="400000"/>
          </a:ln>
        </p:spPr>
        <p:txBody>
          <a:bodyPr lIns="45718" tIns="45718" rIns="45718" bIns="45718" anchor="ctr"/>
          <a:lstStyle/>
          <a:p>
            <a:pPr>
              <a:defRPr>
                <a:solidFill>
                  <a:srgbClr val="FFFFFF"/>
                </a:solidFill>
              </a:defRPr>
            </a:pPr>
            <a:endParaRPr/>
          </a:p>
        </p:txBody>
      </p:sp>
      <p:sp>
        <p:nvSpPr>
          <p:cNvPr id="11" name="TextBox 52">
            <a:extLst>
              <a:ext uri="{FF2B5EF4-FFF2-40B4-BE49-F238E27FC236}">
                <a16:creationId xmlns:a16="http://schemas.microsoft.com/office/drawing/2014/main" xmlns=""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dirty="0"/>
              <a:t>BACK</a:t>
            </a:r>
            <a:r>
              <a:rPr dirty="0"/>
              <a:t>     </a:t>
            </a:r>
          </a:p>
        </p:txBody>
      </p:sp>
      <p:sp>
        <p:nvSpPr>
          <p:cNvPr id="16" name="TextBox 52">
            <a:extLst>
              <a:ext uri="{FF2B5EF4-FFF2-40B4-BE49-F238E27FC236}">
                <a16:creationId xmlns:a16="http://schemas.microsoft.com/office/drawing/2014/main" xmlns=""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dirty="0"/>
              <a:t>FEED</a:t>
            </a:r>
            <a:r>
              <a:rPr dirty="0"/>
              <a:t>     </a:t>
            </a:r>
          </a:p>
        </p:txBody>
      </p:sp>
    </p:spTree>
    <p:extLst>
      <p:ext uri="{BB962C8B-B14F-4D97-AF65-F5344CB8AC3E}">
        <p14:creationId xmlns:p14="http://schemas.microsoft.com/office/powerpoint/2010/main" val="269269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800"/>
                                        <p:tgtEl>
                                          <p:spTgt spid="16"/>
                                        </p:tgtEl>
                                      </p:cBhvr>
                                    </p:animEffect>
                                  </p:childTnLst>
                                </p:cTn>
                              </p:par>
                            </p:childTnLst>
                          </p:cTn>
                        </p:par>
                        <p:par>
                          <p:cTn id="15" fill="hold">
                            <p:stCondLst>
                              <p:cond delay="16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8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235A7C-472D-4A75-84D5-2BAF8E40DD22}"/>
              </a:ext>
            </a:extLst>
          </p:cNvPr>
          <p:cNvSpPr>
            <a:spLocks noGrp="1"/>
          </p:cNvSpPr>
          <p:nvPr>
            <p:ph type="title"/>
          </p:nvPr>
        </p:nvSpPr>
        <p:spPr/>
        <p:txBody>
          <a:bodyPr/>
          <a:lstStyle/>
          <a:p>
            <a:r>
              <a:rPr lang="en-GB" dirty="0"/>
              <a:t>8. </a:t>
            </a:r>
            <a:r>
              <a:rPr lang="ro-RO" dirty="0" smtClean="0"/>
              <a:t>Până data viitoare...</a:t>
            </a:r>
            <a:endParaRPr lang="en-GB" dirty="0"/>
          </a:p>
        </p:txBody>
      </p:sp>
      <p:sp>
        <p:nvSpPr>
          <p:cNvPr id="3" name="Tijdelijke aanduiding voor inhoud 2">
            <a:extLst>
              <a:ext uri="{FF2B5EF4-FFF2-40B4-BE49-F238E27FC236}">
                <a16:creationId xmlns:a16="http://schemas.microsoft.com/office/drawing/2014/main" xmlns="" id="{84CAF630-F790-421B-AF60-137DCE163EE9}"/>
              </a:ext>
            </a:extLst>
          </p:cNvPr>
          <p:cNvSpPr>
            <a:spLocks noGrp="1"/>
          </p:cNvSpPr>
          <p:nvPr>
            <p:ph idx="1"/>
          </p:nvPr>
        </p:nvSpPr>
        <p:spPr/>
        <p:txBody>
          <a:bodyPr/>
          <a:lstStyle/>
          <a:p>
            <a:pPr marL="0" indent="0" algn="ctr">
              <a:buNone/>
            </a:pPr>
            <a:endParaRPr lang="en-GB" dirty="0"/>
          </a:p>
          <a:p>
            <a:pPr marL="0" indent="0" algn="ctr">
              <a:lnSpc>
                <a:spcPct val="150000"/>
              </a:lnSpc>
              <a:buNone/>
            </a:pPr>
            <a:r>
              <a:rPr lang="ro-RO" dirty="0" smtClean="0"/>
              <a:t>Identificați situațiile în care ați putea aplica ceea ce ați învățat până acum</a:t>
            </a:r>
            <a:endParaRPr lang="en-GB" dirty="0"/>
          </a:p>
        </p:txBody>
      </p:sp>
      <p:sp>
        <p:nvSpPr>
          <p:cNvPr id="6" name="Tijdelijke aanduiding voor dianummer 5">
            <a:extLst>
              <a:ext uri="{FF2B5EF4-FFF2-40B4-BE49-F238E27FC236}">
                <a16:creationId xmlns:a16="http://schemas.microsoft.com/office/drawing/2014/main" xmlns="" id="{1BA6AD5B-AF66-49DC-BF7F-74BE535E7F91}"/>
              </a:ext>
            </a:extLst>
          </p:cNvPr>
          <p:cNvSpPr>
            <a:spLocks noGrp="1"/>
          </p:cNvSpPr>
          <p:nvPr>
            <p:ph type="sldNum" sz="quarter" idx="12"/>
          </p:nvPr>
        </p:nvSpPr>
        <p:spPr/>
        <p:txBody>
          <a:bodyPr/>
          <a:lstStyle/>
          <a:p>
            <a:fld id="{CB318F78-A315-46C9-8B3F-2431B4397D31}" type="slidenum">
              <a:rPr lang="en-US" smtClean="0"/>
              <a:t>35</a:t>
            </a:fld>
            <a:endParaRPr lang="en-US" dirty="0"/>
          </a:p>
        </p:txBody>
      </p:sp>
    </p:spTree>
    <p:extLst>
      <p:ext uri="{BB962C8B-B14F-4D97-AF65-F5344CB8AC3E}">
        <p14:creationId xmlns:p14="http://schemas.microsoft.com/office/powerpoint/2010/main" val="50961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235A7C-472D-4A75-84D5-2BAF8E40DD22}"/>
              </a:ext>
            </a:extLst>
          </p:cNvPr>
          <p:cNvSpPr>
            <a:spLocks noGrp="1"/>
          </p:cNvSpPr>
          <p:nvPr>
            <p:ph type="title"/>
          </p:nvPr>
        </p:nvSpPr>
        <p:spPr/>
        <p:txBody>
          <a:bodyPr/>
          <a:lstStyle/>
          <a:p>
            <a:r>
              <a:rPr lang="en-GB" dirty="0" smtClean="0"/>
              <a:t>8.Conclu</a:t>
            </a:r>
            <a:r>
              <a:rPr lang="ro-RO" dirty="0" smtClean="0"/>
              <a:t>zie</a:t>
            </a:r>
            <a:endParaRPr lang="en-GB" dirty="0"/>
          </a:p>
        </p:txBody>
      </p:sp>
      <p:sp>
        <p:nvSpPr>
          <p:cNvPr id="3" name="Tijdelijke aanduiding voor inhoud 2">
            <a:extLst>
              <a:ext uri="{FF2B5EF4-FFF2-40B4-BE49-F238E27FC236}">
                <a16:creationId xmlns:a16="http://schemas.microsoft.com/office/drawing/2014/main" xmlns="" id="{84CAF630-F790-421B-AF60-137DCE163EE9}"/>
              </a:ext>
            </a:extLst>
          </p:cNvPr>
          <p:cNvSpPr>
            <a:spLocks noGrp="1"/>
          </p:cNvSpPr>
          <p:nvPr>
            <p:ph idx="1"/>
          </p:nvPr>
        </p:nvSpPr>
        <p:spPr/>
        <p:txBody>
          <a:bodyPr/>
          <a:lstStyle/>
          <a:p>
            <a:pPr marL="0" indent="0" algn="ctr">
              <a:buNone/>
            </a:pPr>
            <a:endParaRPr lang="en-GB" dirty="0"/>
          </a:p>
          <a:p>
            <a:pPr marL="0" indent="0" algn="ctr">
              <a:buNone/>
            </a:pPr>
            <a:r>
              <a:rPr lang="ro-RO" dirty="0" smtClean="0"/>
              <a:t>Ce vi s-a părut cel mai interesant azi</a:t>
            </a:r>
            <a:r>
              <a:rPr lang="en-GB" dirty="0" smtClean="0"/>
              <a:t>?</a:t>
            </a:r>
            <a:endParaRPr lang="en-GB" dirty="0"/>
          </a:p>
        </p:txBody>
      </p:sp>
      <p:sp>
        <p:nvSpPr>
          <p:cNvPr id="6" name="Tijdelijke aanduiding voor dianummer 5">
            <a:extLst>
              <a:ext uri="{FF2B5EF4-FFF2-40B4-BE49-F238E27FC236}">
                <a16:creationId xmlns:a16="http://schemas.microsoft.com/office/drawing/2014/main" xmlns="" id="{1BA6AD5B-AF66-49DC-BF7F-74BE535E7F91}"/>
              </a:ext>
            </a:extLst>
          </p:cNvPr>
          <p:cNvSpPr>
            <a:spLocks noGrp="1"/>
          </p:cNvSpPr>
          <p:nvPr>
            <p:ph type="sldNum" sz="quarter" idx="12"/>
          </p:nvPr>
        </p:nvSpPr>
        <p:spPr/>
        <p:txBody>
          <a:bodyPr/>
          <a:lstStyle/>
          <a:p>
            <a:fld id="{CB318F78-A315-46C9-8B3F-2431B4397D31}" type="slidenum">
              <a:rPr lang="en-US" smtClean="0"/>
              <a:t>36</a:t>
            </a:fld>
            <a:endParaRPr lang="en-US" dirty="0"/>
          </a:p>
        </p:txBody>
      </p:sp>
      <p:pic>
        <p:nvPicPr>
          <p:cNvPr id="1032" name="Picture 8" descr="Afbeeldingsresultaat voor stickman waving goodby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588701"/>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5715000"/>
            <a:ext cx="1219200" cy="276999"/>
          </a:xfrm>
          <a:prstGeom prst="rect">
            <a:avLst/>
          </a:prstGeom>
          <a:noFill/>
        </p:spPr>
        <p:txBody>
          <a:bodyPr wrap="square" rtlCol="0">
            <a:spAutoFit/>
          </a:bodyPr>
          <a:lstStyle/>
          <a:p>
            <a:r>
              <a:rPr lang="en-US" sz="1200" dirty="0">
                <a:solidFill>
                  <a:schemeClr val="accent3">
                    <a:lumMod val="60000"/>
                    <a:lumOff val="40000"/>
                  </a:schemeClr>
                </a:solidFill>
              </a:rPr>
              <a:t>Gipher.com</a:t>
            </a:r>
          </a:p>
        </p:txBody>
      </p:sp>
    </p:spTree>
    <p:extLst>
      <p:ext uri="{BB962C8B-B14F-4D97-AF65-F5344CB8AC3E}">
        <p14:creationId xmlns:p14="http://schemas.microsoft.com/office/powerpoint/2010/main" val="14936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pPr algn="ctr"/>
            <a:r>
              <a:rPr lang="ro-RO" dirty="0" smtClean="0"/>
              <a:t>Vă mulțumesc!</a:t>
            </a:r>
            <a:endParaRPr lang="en-US" dirty="0"/>
          </a:p>
        </p:txBody>
      </p:sp>
      <p:sp>
        <p:nvSpPr>
          <p:cNvPr id="2" name="Date Placeholder 1"/>
          <p:cNvSpPr>
            <a:spLocks noGrp="1"/>
          </p:cNvSpPr>
          <p:nvPr>
            <p:ph type="dt" sz="half" idx="4294967295"/>
          </p:nvPr>
        </p:nvSpPr>
        <p:spPr>
          <a:xfrm>
            <a:off x="685800" y="6356350"/>
            <a:ext cx="1905000" cy="365125"/>
          </a:xfrm>
          <a:prstGeom prst="rect">
            <a:avLst/>
          </a:prstGeom>
        </p:spPr>
        <p:txBody>
          <a:bodyPr/>
          <a:lstStyle/>
          <a:p>
            <a:pPr algn="ctr"/>
            <a:endParaRPr lang="en-US" dirty="0"/>
          </a:p>
        </p:txBody>
      </p:sp>
      <p:sp>
        <p:nvSpPr>
          <p:cNvPr id="3" name="Footer Placeholder 2"/>
          <p:cNvSpPr>
            <a:spLocks noGrp="1"/>
          </p:cNvSpPr>
          <p:nvPr>
            <p:ph type="ftr" sz="quarter" idx="11"/>
          </p:nvPr>
        </p:nvSpPr>
        <p:spPr/>
        <p:txBody>
          <a:bodyPr/>
          <a:lstStyle/>
          <a:p>
            <a:r>
              <a:rPr lang="en-US" dirty="0"/>
              <a:t>www.armourproject.eu</a:t>
            </a:r>
          </a:p>
        </p:txBody>
      </p:sp>
      <p:sp>
        <p:nvSpPr>
          <p:cNvPr id="4" name="Slide Number Placeholder 3"/>
          <p:cNvSpPr>
            <a:spLocks noGrp="1"/>
          </p:cNvSpPr>
          <p:nvPr>
            <p:ph type="sldNum" sz="quarter" idx="4294967295"/>
          </p:nvPr>
        </p:nvSpPr>
        <p:spPr>
          <a:xfrm>
            <a:off x="6553200" y="6356350"/>
            <a:ext cx="1905000" cy="365125"/>
          </a:xfrm>
          <a:prstGeom prst="rect">
            <a:avLst/>
          </a:prstGeom>
        </p:spPr>
        <p:txBody>
          <a:bodyPr/>
          <a:lstStyle/>
          <a:p>
            <a:fld id="{CB318F78-A315-46C9-8B3F-2431B4397D31}" type="slidenum">
              <a:rPr lang="en-US" smtClean="0"/>
              <a:t>37</a:t>
            </a:fld>
            <a:endParaRPr lang="en-US" dirty="0"/>
          </a:p>
        </p:txBody>
      </p:sp>
      <p:sp>
        <p:nvSpPr>
          <p:cNvPr id="7" name="Текстово поле 16">
            <a:extLst>
              <a:ext uri="{FF2B5EF4-FFF2-40B4-BE49-F238E27FC236}">
                <a16:creationId xmlns:a16="http://schemas.microsoft.com/office/drawing/2014/main" xmlns="" id="{DFE2FAD2-0508-4C71-BBA2-3874980B0A20}"/>
              </a:ext>
            </a:extLst>
          </p:cNvPr>
          <p:cNvSpPr txBox="1">
            <a:spLocks/>
          </p:cNvSpPr>
          <p:nvPr/>
        </p:nvSpPr>
        <p:spPr>
          <a:xfrm>
            <a:off x="2591928" y="623349"/>
            <a:ext cx="4570872" cy="736600"/>
          </a:xfrm>
          <a:prstGeom prst="rect">
            <a:avLst/>
          </a:prstGeom>
          <a:noFill/>
          <a:ln w="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ct val="107000"/>
              </a:lnSpc>
              <a:spcAft>
                <a:spcPts val="600"/>
              </a:spcAft>
            </a:pP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project was funded by the European Union’s Internal Security Fund — Police, under Grant Agreement  No. 823683.</a:t>
            </a:r>
          </a:p>
          <a:p>
            <a:pPr algn="just">
              <a:lnSpc>
                <a:spcPct val="115000"/>
              </a:lnSpc>
              <a:spcAft>
                <a:spcPts val="600"/>
              </a:spcAft>
            </a:pPr>
            <a:r>
              <a:rPr lang="en-GB"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Картина 18">
            <a:extLst>
              <a:ext uri="{FF2B5EF4-FFF2-40B4-BE49-F238E27FC236}">
                <a16:creationId xmlns:a16="http://schemas.microsoft.com/office/drawing/2014/main" xmlns="" id="{87726D2E-4541-4F62-9589-3AA9FDC03C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40725" y="552629"/>
            <a:ext cx="777844" cy="550376"/>
          </a:xfrm>
          <a:prstGeom prst="rect">
            <a:avLst/>
          </a:prstGeom>
          <a:noFill/>
          <a:ln>
            <a:noFill/>
          </a:ln>
        </p:spPr>
      </p:pic>
    </p:spTree>
    <p:extLst>
      <p:ext uri="{BB962C8B-B14F-4D97-AF65-F5344CB8AC3E}">
        <p14:creationId xmlns:p14="http://schemas.microsoft.com/office/powerpoint/2010/main" val="3853775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919" y="382176"/>
            <a:ext cx="6312575" cy="685800"/>
          </a:xfrm>
        </p:spPr>
        <p:txBody>
          <a:bodyPr>
            <a:normAutofit/>
          </a:bodyPr>
          <a:lstStyle/>
          <a:p>
            <a:r>
              <a:rPr lang="nl-NL" dirty="0"/>
              <a:t>2. </a:t>
            </a:r>
            <a:r>
              <a:rPr lang="ro-RO" dirty="0" smtClean="0"/>
              <a:t>Modelul factorului declanșator </a:t>
            </a:r>
            <a:endParaRPr lang="nl-NL" dirty="0"/>
          </a:p>
        </p:txBody>
      </p:sp>
      <p:sp>
        <p:nvSpPr>
          <p:cNvPr id="9" name="TextBox 8"/>
          <p:cNvSpPr txBox="1"/>
          <p:nvPr/>
        </p:nvSpPr>
        <p:spPr>
          <a:xfrm>
            <a:off x="527574" y="6016409"/>
            <a:ext cx="2086645" cy="246221"/>
          </a:xfrm>
          <a:prstGeom prst="rect">
            <a:avLst/>
          </a:prstGeom>
          <a:noFill/>
        </p:spPr>
        <p:txBody>
          <a:bodyPr wrap="square" rtlCol="0">
            <a:spAutoFit/>
          </a:bodyPr>
          <a:lstStyle/>
          <a:p>
            <a:r>
              <a:rPr lang="nl-NL" sz="1000" dirty="0">
                <a:solidFill>
                  <a:schemeClr val="tx1">
                    <a:lumMod val="50000"/>
                    <a:lumOff val="50000"/>
                  </a:schemeClr>
                </a:solidFill>
              </a:rPr>
              <a:t>Source: </a:t>
            </a:r>
            <a:r>
              <a:rPr lang="nl-NL" sz="1000" dirty="0" err="1">
                <a:solidFill>
                  <a:schemeClr val="tx1">
                    <a:lumMod val="50000"/>
                    <a:lumOff val="50000"/>
                  </a:schemeClr>
                </a:solidFill>
              </a:rPr>
              <a:t>based</a:t>
            </a:r>
            <a:r>
              <a:rPr lang="nl-NL" sz="1000" dirty="0">
                <a:solidFill>
                  <a:schemeClr val="tx1">
                    <a:lumMod val="50000"/>
                    <a:lumOff val="50000"/>
                  </a:schemeClr>
                </a:solidFill>
              </a:rPr>
              <a:t> on Feddes (2015)</a:t>
            </a:r>
          </a:p>
        </p:txBody>
      </p:sp>
      <p:sp>
        <p:nvSpPr>
          <p:cNvPr id="15" name="Rectangle 235">
            <a:extLst>
              <a:ext uri="{FF2B5EF4-FFF2-40B4-BE49-F238E27FC236}">
                <a16:creationId xmlns:a16="http://schemas.microsoft.com/office/drawing/2014/main" xmlns="" id="{88EB163D-71A5-43B3-AEAE-9B9E814C5210}"/>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Cel care ăși caută identitatea </a:t>
            </a:r>
            <a:endParaRPr lang="nl-NL" sz="1400" dirty="0">
              <a:solidFill>
                <a:schemeClr val="tx1"/>
              </a:solidFill>
            </a:endParaRPr>
          </a:p>
        </p:txBody>
      </p:sp>
      <p:sp>
        <p:nvSpPr>
          <p:cNvPr id="17" name="Rectangle 235">
            <a:extLst>
              <a:ext uri="{FF2B5EF4-FFF2-40B4-BE49-F238E27FC236}">
                <a16:creationId xmlns:a16="http://schemas.microsoft.com/office/drawing/2014/main" xmlns="" id="{4AC250E9-1E6B-4AB2-AF44-6CD9DBEE07EB}"/>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EDUCAȚIE</a:t>
            </a:r>
            <a:r>
              <a:rPr lang="nl-NL" sz="1400" dirty="0" smtClean="0"/>
              <a:t>/ </a:t>
            </a:r>
            <a:r>
              <a:rPr lang="ro-RO" sz="1400" dirty="0" smtClean="0"/>
              <a:t>      APTITUDINI </a:t>
            </a:r>
            <a:endParaRPr lang="nl-NL" sz="1400" dirty="0"/>
          </a:p>
        </p:txBody>
      </p:sp>
      <p:sp>
        <p:nvSpPr>
          <p:cNvPr id="18" name="Rectangle 235">
            <a:extLst>
              <a:ext uri="{FF2B5EF4-FFF2-40B4-BE49-F238E27FC236}">
                <a16:creationId xmlns:a16="http://schemas.microsoft.com/office/drawing/2014/main" xmlns="" id="{EB968766-90E5-497F-980A-07F711811508}"/>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gen</a:t>
            </a:r>
            <a:r>
              <a:rPr lang="nl-NL" sz="1400" dirty="0" smtClean="0"/>
              <a:t> </a:t>
            </a:r>
            <a:r>
              <a:rPr lang="nl-NL" sz="1400" dirty="0"/>
              <a:t>/ </a:t>
            </a:r>
            <a:r>
              <a:rPr lang="ro-RO" sz="1400" dirty="0" smtClean="0"/>
              <a:t>vârstă</a:t>
            </a:r>
            <a:endParaRPr lang="nl-NL" sz="1400" dirty="0"/>
          </a:p>
        </p:txBody>
      </p:sp>
      <p:sp>
        <p:nvSpPr>
          <p:cNvPr id="19" name="Rectangle 235">
            <a:extLst>
              <a:ext uri="{FF2B5EF4-FFF2-40B4-BE49-F238E27FC236}">
                <a16:creationId xmlns:a16="http://schemas.microsoft.com/office/drawing/2014/main" xmlns="" id="{DC6CEF43-C4C3-46AA-9EFA-76196D83ECC3}"/>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CARACTERISTICI INDIVIDUALE </a:t>
            </a:r>
            <a:endParaRPr lang="nl-NL" dirty="0"/>
          </a:p>
        </p:txBody>
      </p:sp>
      <p:sp>
        <p:nvSpPr>
          <p:cNvPr id="20" name="Rectangle 235">
            <a:extLst>
              <a:ext uri="{FF2B5EF4-FFF2-40B4-BE49-F238E27FC236}">
                <a16:creationId xmlns:a16="http://schemas.microsoft.com/office/drawing/2014/main" xmlns="" id="{EDA6D821-777E-463E-9C13-8C8FC044CEFB}"/>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Justițiarul </a:t>
            </a:r>
            <a:endParaRPr lang="nl-NL" sz="1400" dirty="0">
              <a:solidFill>
                <a:schemeClr val="tx1"/>
              </a:solidFill>
            </a:endParaRPr>
          </a:p>
        </p:txBody>
      </p:sp>
      <p:sp>
        <p:nvSpPr>
          <p:cNvPr id="21" name="Rectangle 235">
            <a:extLst>
              <a:ext uri="{FF2B5EF4-FFF2-40B4-BE49-F238E27FC236}">
                <a16:creationId xmlns:a16="http://schemas.microsoft.com/office/drawing/2014/main" xmlns="" id="{2C687997-9B41-4FC4-8C01-560C240924F2}"/>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Aventurierul </a:t>
            </a:r>
            <a:endParaRPr lang="nl-NL" sz="1400" dirty="0">
              <a:solidFill>
                <a:schemeClr val="tx1"/>
              </a:solidFill>
            </a:endParaRPr>
          </a:p>
        </p:txBody>
      </p:sp>
      <p:sp>
        <p:nvSpPr>
          <p:cNvPr id="23" name="Rectangle 235">
            <a:extLst>
              <a:ext uri="{FF2B5EF4-FFF2-40B4-BE49-F238E27FC236}">
                <a16:creationId xmlns:a16="http://schemas.microsoft.com/office/drawing/2014/main" xmlns="" id="{4B266760-37BE-4D2A-BD94-8C0F3D2801E1}"/>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Cel care caută un sens în viață </a:t>
            </a:r>
            <a:endParaRPr lang="nl-NL" sz="1400" dirty="0">
              <a:solidFill>
                <a:schemeClr val="tx1"/>
              </a:solidFill>
            </a:endParaRPr>
          </a:p>
        </p:txBody>
      </p:sp>
      <p:sp>
        <p:nvSpPr>
          <p:cNvPr id="24" name="Rectangle 235">
            <a:extLst>
              <a:ext uri="{FF2B5EF4-FFF2-40B4-BE49-F238E27FC236}">
                <a16:creationId xmlns:a16="http://schemas.microsoft.com/office/drawing/2014/main" xmlns="" id="{CBC1FD98-B5CB-4DAC-9337-7B6DB24D4B67}"/>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TIPOLOGIE </a:t>
            </a:r>
            <a:r>
              <a:rPr lang="nl-NL" sz="1400" dirty="0" smtClean="0"/>
              <a:t>: </a:t>
            </a:r>
            <a:endParaRPr lang="nl-NL" sz="1400" dirty="0"/>
          </a:p>
        </p:txBody>
      </p:sp>
      <p:sp>
        <p:nvSpPr>
          <p:cNvPr id="25" name="Rectangle 235">
            <a:extLst>
              <a:ext uri="{FF2B5EF4-FFF2-40B4-BE49-F238E27FC236}">
                <a16:creationId xmlns:a16="http://schemas.microsoft.com/office/drawing/2014/main" xmlns="" id="{BD524B0E-9857-4B3B-AABA-5E5D872BABA4}"/>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IDENTITATE </a:t>
            </a:r>
            <a:endParaRPr lang="nl-NL" sz="1400" dirty="0"/>
          </a:p>
        </p:txBody>
      </p:sp>
      <p:sp>
        <p:nvSpPr>
          <p:cNvPr id="4" name="Pijl: rechts 3">
            <a:extLst>
              <a:ext uri="{FF2B5EF4-FFF2-40B4-BE49-F238E27FC236}">
                <a16:creationId xmlns:a16="http://schemas.microsoft.com/office/drawing/2014/main" xmlns="" id="{4A82B8E9-A3A5-4239-981D-A63D155D99D8}"/>
              </a:ext>
            </a:extLst>
          </p:cNvPr>
          <p:cNvSpPr/>
          <p:nvPr/>
        </p:nvSpPr>
        <p:spPr>
          <a:xfrm>
            <a:off x="3757663" y="4827605"/>
            <a:ext cx="4574957"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ro-RO" sz="1600" dirty="0" smtClean="0"/>
              <a:t>ETAPELE RADICALIZĂRII </a:t>
            </a:r>
            <a:endParaRPr lang="nl-NL" sz="1600" dirty="0"/>
          </a:p>
          <a:p>
            <a:pPr algn="ctr"/>
            <a:r>
              <a:rPr lang="nl-NL" sz="1400" dirty="0"/>
              <a:t>I. </a:t>
            </a:r>
            <a:r>
              <a:rPr lang="ro-RO" sz="1400" dirty="0" smtClean="0"/>
              <a:t>Sensibilitate </a:t>
            </a:r>
            <a:r>
              <a:rPr lang="nl-NL" sz="1400" dirty="0" smtClean="0"/>
              <a:t>II</a:t>
            </a:r>
            <a:r>
              <a:rPr lang="nl-NL" sz="1400" dirty="0"/>
              <a:t>. </a:t>
            </a:r>
            <a:r>
              <a:rPr lang="ro-RO" sz="1400" dirty="0" smtClean="0"/>
              <a:t>Explorare </a:t>
            </a:r>
            <a:r>
              <a:rPr lang="nl-NL" sz="1400" dirty="0" smtClean="0"/>
              <a:t>III</a:t>
            </a:r>
            <a:r>
              <a:rPr lang="nl-NL" sz="1400" dirty="0"/>
              <a:t>. </a:t>
            </a:r>
            <a:r>
              <a:rPr lang="ro-RO" sz="1400" dirty="0" smtClean="0"/>
              <a:t>Adeziune </a:t>
            </a:r>
            <a:r>
              <a:rPr lang="nl-NL" sz="1400" dirty="0" smtClean="0"/>
              <a:t>IV</a:t>
            </a:r>
            <a:r>
              <a:rPr lang="nl-NL" sz="1400" dirty="0"/>
              <a:t>. </a:t>
            </a:r>
            <a:r>
              <a:rPr lang="ro-RO" sz="1400" dirty="0" smtClean="0"/>
              <a:t>Acțiune </a:t>
            </a:r>
            <a:endParaRPr lang="en-GB" sz="1400" dirty="0"/>
          </a:p>
        </p:txBody>
      </p:sp>
      <p:sp>
        <p:nvSpPr>
          <p:cNvPr id="5" name="Rechteraccolade 4">
            <a:extLst>
              <a:ext uri="{FF2B5EF4-FFF2-40B4-BE49-F238E27FC236}">
                <a16:creationId xmlns:a16="http://schemas.microsoft.com/office/drawing/2014/main" xmlns="" id="{1240895E-7AC2-4973-9523-67DC1DCE81A1}"/>
              </a:ext>
            </a:extLst>
          </p:cNvPr>
          <p:cNvSpPr/>
          <p:nvPr/>
        </p:nvSpPr>
        <p:spPr>
          <a:xfrm>
            <a:off x="3341514" y="1599804"/>
            <a:ext cx="416149" cy="4236614"/>
          </a:xfrm>
          <a:prstGeom prst="rightBrace">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26" name="Rectangle 235">
            <a:extLst>
              <a:ext uri="{FF2B5EF4-FFF2-40B4-BE49-F238E27FC236}">
                <a16:creationId xmlns:a16="http://schemas.microsoft.com/office/drawing/2014/main" xmlns="" id="{40C94B85-AB37-4CCA-AA50-DA0533794C64}"/>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MEZO</a:t>
            </a:r>
            <a:endParaRPr lang="nl-NL" sz="1400" dirty="0">
              <a:solidFill>
                <a:schemeClr val="tx1"/>
              </a:solidFill>
            </a:endParaRPr>
          </a:p>
        </p:txBody>
      </p:sp>
      <p:sp>
        <p:nvSpPr>
          <p:cNvPr id="27" name="Rectangle 235">
            <a:extLst>
              <a:ext uri="{FF2B5EF4-FFF2-40B4-BE49-F238E27FC236}">
                <a16:creationId xmlns:a16="http://schemas.microsoft.com/office/drawing/2014/main" xmlns="" id="{96B0B973-9326-498F-B378-A9E29DA73CD0}"/>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t>FACTORI DECLANȘATORI</a:t>
            </a:r>
            <a:endParaRPr lang="nl-NL" sz="1400" b="1" dirty="0"/>
          </a:p>
        </p:txBody>
      </p:sp>
      <p:sp>
        <p:nvSpPr>
          <p:cNvPr id="28" name="Rectangle 235">
            <a:extLst>
              <a:ext uri="{FF2B5EF4-FFF2-40B4-BE49-F238E27FC236}">
                <a16:creationId xmlns:a16="http://schemas.microsoft.com/office/drawing/2014/main" xmlns="" id="{0DDC596F-2317-498D-9DFE-6E85F5D405F2}"/>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MACRO</a:t>
            </a:r>
            <a:endParaRPr lang="nl-NL" sz="1400" dirty="0">
              <a:solidFill>
                <a:schemeClr val="tx1"/>
              </a:solidFill>
            </a:endParaRPr>
          </a:p>
        </p:txBody>
      </p:sp>
      <p:sp>
        <p:nvSpPr>
          <p:cNvPr id="29" name="Rectangle 235">
            <a:extLst>
              <a:ext uri="{FF2B5EF4-FFF2-40B4-BE49-F238E27FC236}">
                <a16:creationId xmlns:a16="http://schemas.microsoft.com/office/drawing/2014/main" xmlns="" id="{91BDD281-7295-4357-B969-7E5E16619EA4}"/>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MICRO</a:t>
            </a:r>
            <a:endParaRPr lang="nl-NL" sz="1400" dirty="0">
              <a:solidFill>
                <a:schemeClr val="tx1"/>
              </a:solidFill>
            </a:endParaRPr>
          </a:p>
        </p:txBody>
      </p:sp>
      <p:sp>
        <p:nvSpPr>
          <p:cNvPr id="30" name="Pijl: omlaag 29">
            <a:extLst>
              <a:ext uri="{FF2B5EF4-FFF2-40B4-BE49-F238E27FC236}">
                <a16:creationId xmlns:a16="http://schemas.microsoft.com/office/drawing/2014/main" xmlns="" id="{1CF7002F-5D1A-44EE-879F-567B8BE145BA}"/>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1" name="Pijl: omlaag 30">
            <a:extLst>
              <a:ext uri="{FF2B5EF4-FFF2-40B4-BE49-F238E27FC236}">
                <a16:creationId xmlns:a16="http://schemas.microsoft.com/office/drawing/2014/main" xmlns="" id="{BEA0C895-3FB8-45D3-96F7-11450DF5FCEB}"/>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Pijl: omlaag 31">
            <a:extLst>
              <a:ext uri="{FF2B5EF4-FFF2-40B4-BE49-F238E27FC236}">
                <a16:creationId xmlns:a16="http://schemas.microsoft.com/office/drawing/2014/main" xmlns="" id="{CCBF9769-034F-43FC-80CF-3ECB1006318A}"/>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Pijl: omlaag 32">
            <a:extLst>
              <a:ext uri="{FF2B5EF4-FFF2-40B4-BE49-F238E27FC236}">
                <a16:creationId xmlns:a16="http://schemas.microsoft.com/office/drawing/2014/main" xmlns="" id="{31A0EB42-EBCA-485B-B6C9-2BF0E80DAEE6}"/>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Pijl: omlaag 33">
            <a:extLst>
              <a:ext uri="{FF2B5EF4-FFF2-40B4-BE49-F238E27FC236}">
                <a16:creationId xmlns:a16="http://schemas.microsoft.com/office/drawing/2014/main" xmlns="" id="{036473CE-2CB0-45FA-A548-BD7EBD8A3AC9}"/>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5" name="Pijl: omlaag 34">
            <a:extLst>
              <a:ext uri="{FF2B5EF4-FFF2-40B4-BE49-F238E27FC236}">
                <a16:creationId xmlns:a16="http://schemas.microsoft.com/office/drawing/2014/main" xmlns="" id="{86E80C38-F1FE-4F3F-B66B-59ECCBA13D97}"/>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6" name="Pijl: omlaag 35">
            <a:extLst>
              <a:ext uri="{FF2B5EF4-FFF2-40B4-BE49-F238E27FC236}">
                <a16:creationId xmlns:a16="http://schemas.microsoft.com/office/drawing/2014/main" xmlns="" id="{6090372F-36C2-4FEB-8E25-7B9294435140}"/>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9" name="Tekstvak 38">
            <a:extLst>
              <a:ext uri="{FF2B5EF4-FFF2-40B4-BE49-F238E27FC236}">
                <a16:creationId xmlns:a16="http://schemas.microsoft.com/office/drawing/2014/main" xmlns="" id="{261F3392-5656-499B-83C2-58FF7DCAEA7A}"/>
              </a:ext>
            </a:extLst>
          </p:cNvPr>
          <p:cNvSpPr txBox="1"/>
          <p:nvPr/>
        </p:nvSpPr>
        <p:spPr>
          <a:xfrm>
            <a:off x="6963166" y="1575506"/>
            <a:ext cx="2274499" cy="954107"/>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Expus la discriminare </a:t>
            </a:r>
            <a:endParaRPr lang="en-GB" sz="1400" dirty="0"/>
          </a:p>
          <a:p>
            <a:pPr marL="285750" indent="-285750">
              <a:buFont typeface="Arial" panose="020B0604020202020204" pitchFamily="34" charset="0"/>
              <a:buChar char="•"/>
            </a:pPr>
            <a:r>
              <a:rPr lang="ro-RO" sz="1400" dirty="0" smtClean="0"/>
              <a:t>Criză familială</a:t>
            </a:r>
            <a:endParaRPr lang="nl-NL" sz="1400" dirty="0"/>
          </a:p>
          <a:p>
            <a:pPr marL="285750" indent="-285750">
              <a:buFont typeface="Arial" panose="020B0604020202020204" pitchFamily="34" charset="0"/>
              <a:buChar char="•"/>
            </a:pPr>
            <a:r>
              <a:rPr lang="ro-RO" sz="1400" dirty="0" smtClean="0"/>
              <a:t>Confruntarea cu moartea</a:t>
            </a:r>
            <a:endParaRPr lang="nl-NL" sz="1400" dirty="0"/>
          </a:p>
        </p:txBody>
      </p:sp>
      <p:sp>
        <p:nvSpPr>
          <p:cNvPr id="41" name="Tekstvak 40">
            <a:extLst>
              <a:ext uri="{FF2B5EF4-FFF2-40B4-BE49-F238E27FC236}">
                <a16:creationId xmlns:a16="http://schemas.microsoft.com/office/drawing/2014/main" xmlns="" id="{5D414795-1ED9-47C3-AB7E-D4385877B9EB}"/>
              </a:ext>
            </a:extLst>
          </p:cNvPr>
          <p:cNvSpPr txBox="1"/>
          <p:nvPr/>
        </p:nvSpPr>
        <p:spPr>
          <a:xfrm>
            <a:off x="6963165" y="2528429"/>
            <a:ext cx="2274499" cy="1384995"/>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Confruntarea cu propaganda </a:t>
            </a:r>
            <a:endParaRPr lang="nl-NL" sz="1400" dirty="0"/>
          </a:p>
          <a:p>
            <a:pPr marL="285750" indent="-285750">
              <a:buFont typeface="Arial" panose="020B0604020202020204" pitchFamily="34" charset="0"/>
              <a:buChar char="•"/>
            </a:pPr>
            <a:r>
              <a:rPr lang="ro-RO" sz="1400" dirty="0" smtClean="0"/>
              <a:t>Parte dintr-un grup radical </a:t>
            </a:r>
            <a:endParaRPr lang="nl-NL" sz="1400" dirty="0"/>
          </a:p>
          <a:p>
            <a:pPr marL="285750" indent="-285750">
              <a:buFont typeface="Arial" panose="020B0604020202020204" pitchFamily="34" charset="0"/>
              <a:buChar char="•"/>
            </a:pPr>
            <a:r>
              <a:rPr lang="ro-RO" sz="1400" dirty="0" smtClean="0"/>
              <a:t>Injustiție împotriva grupului </a:t>
            </a:r>
            <a:endParaRPr lang="en-GB" sz="1400" dirty="0"/>
          </a:p>
        </p:txBody>
      </p:sp>
      <p:sp>
        <p:nvSpPr>
          <p:cNvPr id="42" name="Tekstvak 41">
            <a:extLst>
              <a:ext uri="{FF2B5EF4-FFF2-40B4-BE49-F238E27FC236}">
                <a16:creationId xmlns:a16="http://schemas.microsoft.com/office/drawing/2014/main" xmlns="" id="{965CABDE-72CF-4015-BD0C-833503CEFFD8}"/>
              </a:ext>
            </a:extLst>
          </p:cNvPr>
          <p:cNvSpPr txBox="1"/>
          <p:nvPr/>
        </p:nvSpPr>
        <p:spPr>
          <a:xfrm>
            <a:off x="7009502" y="3899500"/>
            <a:ext cx="2274499" cy="954107"/>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Îndemn la acțiune </a:t>
            </a:r>
            <a:endParaRPr lang="nl-NL" sz="1400" dirty="0"/>
          </a:p>
          <a:p>
            <a:pPr marL="285750" indent="-285750">
              <a:buFont typeface="Arial" panose="020B0604020202020204" pitchFamily="34" charset="0"/>
              <a:buChar char="•"/>
            </a:pPr>
            <a:r>
              <a:rPr lang="ro-RO" sz="1400" dirty="0" smtClean="0"/>
              <a:t>Politici guvernamentale </a:t>
            </a:r>
            <a:endParaRPr lang="en-GB" sz="1400" dirty="0"/>
          </a:p>
          <a:p>
            <a:pPr marL="285750" indent="-285750">
              <a:buFont typeface="Arial" panose="020B0604020202020204" pitchFamily="34" charset="0"/>
              <a:buChar char="•"/>
            </a:pPr>
            <a:r>
              <a:rPr lang="ro-RO" sz="1400" dirty="0" smtClean="0"/>
              <a:t>Război impotriva grupului/comunității</a:t>
            </a:r>
            <a:endParaRPr lang="nl-NL" sz="1400" dirty="0"/>
          </a:p>
        </p:txBody>
      </p:sp>
      <p:cxnSp>
        <p:nvCxnSpPr>
          <p:cNvPr id="43" name="Rechte verbindingslijn met pijl 42">
            <a:extLst>
              <a:ext uri="{FF2B5EF4-FFF2-40B4-BE49-F238E27FC236}">
                <a16:creationId xmlns:a16="http://schemas.microsoft.com/office/drawing/2014/main" xmlns="" id="{768ED35E-BB01-4B77-9C4C-D5F60526E90A}"/>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4" name="Rechte verbindingslijn met pijl 43">
            <a:extLst>
              <a:ext uri="{FF2B5EF4-FFF2-40B4-BE49-F238E27FC236}">
                <a16:creationId xmlns:a16="http://schemas.microsoft.com/office/drawing/2014/main" xmlns="" id="{C42A618F-49B4-4C5D-9814-659A886D362A}"/>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5" name="Rechte verbindingslijn met pijl 44">
            <a:extLst>
              <a:ext uri="{FF2B5EF4-FFF2-40B4-BE49-F238E27FC236}">
                <a16:creationId xmlns:a16="http://schemas.microsoft.com/office/drawing/2014/main" xmlns="" id="{DA4FBBBC-D567-40A8-94D5-48A52FE7081A}"/>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6" name="Ovaal 5">
            <a:extLst>
              <a:ext uri="{FF2B5EF4-FFF2-40B4-BE49-F238E27FC236}">
                <a16:creationId xmlns:a16="http://schemas.microsoft.com/office/drawing/2014/main" xmlns="" id="{5296C979-B446-46AB-B5AD-873809626310}"/>
              </a:ext>
            </a:extLst>
          </p:cNvPr>
          <p:cNvSpPr/>
          <p:nvPr/>
        </p:nvSpPr>
        <p:spPr>
          <a:xfrm>
            <a:off x="1980070" y="5413862"/>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a:noFill/>
            </a:endParaRPr>
          </a:p>
        </p:txBody>
      </p:sp>
      <p:sp>
        <p:nvSpPr>
          <p:cNvPr id="37" name="Ovaal 36">
            <a:extLst>
              <a:ext uri="{FF2B5EF4-FFF2-40B4-BE49-F238E27FC236}">
                <a16:creationId xmlns:a16="http://schemas.microsoft.com/office/drawing/2014/main" xmlns="" id="{B7F8B1C0-C285-4C14-B2C8-5E1907194434}"/>
              </a:ext>
            </a:extLst>
          </p:cNvPr>
          <p:cNvSpPr/>
          <p:nvPr/>
        </p:nvSpPr>
        <p:spPr>
          <a:xfrm>
            <a:off x="7322480" y="3833094"/>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38" name="Ovaal 37">
            <a:extLst>
              <a:ext uri="{FF2B5EF4-FFF2-40B4-BE49-F238E27FC236}">
                <a16:creationId xmlns:a16="http://schemas.microsoft.com/office/drawing/2014/main" xmlns="" id="{DE173FE3-D2FC-4C6B-A863-B744E1E4FDF6}"/>
              </a:ext>
            </a:extLst>
          </p:cNvPr>
          <p:cNvSpPr/>
          <p:nvPr/>
        </p:nvSpPr>
        <p:spPr>
          <a:xfrm>
            <a:off x="7341080" y="1439689"/>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47" name="Ovaal 46">
            <a:extLst>
              <a:ext uri="{FF2B5EF4-FFF2-40B4-BE49-F238E27FC236}">
                <a16:creationId xmlns:a16="http://schemas.microsoft.com/office/drawing/2014/main" xmlns="" id="{A1E1DBFB-2AA3-4A18-904E-07608FA3A6BC}"/>
              </a:ext>
            </a:extLst>
          </p:cNvPr>
          <p:cNvSpPr/>
          <p:nvPr/>
        </p:nvSpPr>
        <p:spPr>
          <a:xfrm>
            <a:off x="1420386" y="4845605"/>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a:noFill/>
            </a:endParaRPr>
          </a:p>
        </p:txBody>
      </p:sp>
      <p:sp>
        <p:nvSpPr>
          <p:cNvPr id="40" name="Ovaal 39">
            <a:extLst>
              <a:ext uri="{FF2B5EF4-FFF2-40B4-BE49-F238E27FC236}">
                <a16:creationId xmlns:a16="http://schemas.microsoft.com/office/drawing/2014/main" xmlns="" id="{5295EB44-2AD0-4C6E-B1E6-7585DC055755}"/>
              </a:ext>
            </a:extLst>
          </p:cNvPr>
          <p:cNvSpPr/>
          <p:nvPr/>
        </p:nvSpPr>
        <p:spPr>
          <a:xfrm>
            <a:off x="7245898" y="2480054"/>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234291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9"/>
                                        </p:tgtEl>
                                        <p:attrNameLst>
                                          <p:attrName>style.visibility</p:attrName>
                                        </p:attrNameLst>
                                      </p:cBhvr>
                                      <p:to>
                                        <p:strVal val="hidden"/>
                                      </p:to>
                                    </p:set>
                                  </p:childTnLst>
                                </p:cTn>
                              </p:par>
                              <p:par>
                                <p:cTn id="29" presetID="1" presetClass="entr" presetSubtype="0" fill="hold" grpId="1"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4"/>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4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4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2000" fill="hold"/>
                                        <p:tgtEl>
                                          <p:spTgt spid="4"/>
                                        </p:tgtEl>
                                        <p:attrNameLst>
                                          <p:attrName>ppt_x</p:attrName>
                                        </p:attrNameLst>
                                      </p:cBhvr>
                                      <p:tavLst>
                                        <p:tav tm="0">
                                          <p:val>
                                            <p:strVal val="0-#ppt_w/2"/>
                                          </p:val>
                                        </p:tav>
                                        <p:tav tm="100000">
                                          <p:val>
                                            <p:strVal val="#ppt_x"/>
                                          </p:val>
                                        </p:tav>
                                      </p:tavLst>
                                    </p:anim>
                                    <p:anim calcmode="lin" valueType="num">
                                      <p:cBhvr additive="base">
                                        <p:cTn id="6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childTnLst>
                                </p:cTn>
                              </p:par>
                              <p:par>
                                <p:cTn id="105" presetID="1" presetClass="entr" presetSubtype="0" fill="hold" grpId="2"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0"/>
                                        </p:tgtEl>
                                        <p:attrNameLst>
                                          <p:attrName>style.visibility</p:attrName>
                                        </p:attrNameLst>
                                      </p:cBhvr>
                                      <p:to>
                                        <p:strVal val="visible"/>
                                      </p:to>
                                    </p:set>
                                  </p:childTnLst>
                                </p:cTn>
                              </p:par>
                              <p:par>
                                <p:cTn id="113" presetID="1" presetClass="entr" presetSubtype="0" fill="hold" grpId="2"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7"/>
                                        </p:tgtEl>
                                        <p:attrNameLst>
                                          <p:attrName>style.visibility</p:attrName>
                                        </p:attrNameLst>
                                      </p:cBhvr>
                                      <p:to>
                                        <p:strVal val="visible"/>
                                      </p:to>
                                    </p:set>
                                  </p:childTnLst>
                                </p:cTn>
                              </p:par>
                              <p:par>
                                <p:cTn id="121" presetID="1" presetClass="entr" presetSubtype="0" fill="hold" grpId="2" nodeType="withEffect">
                                  <p:stCondLst>
                                    <p:cond delay="0"/>
                                  </p:stCondLst>
                                  <p:childTnLst>
                                    <p:set>
                                      <p:cBhvr>
                                        <p:cTn id="122" dur="1" fill="hold">
                                          <p:stCondLst>
                                            <p:cond delay="0"/>
                                          </p:stCondLst>
                                        </p:cTn>
                                        <p:tgtEl>
                                          <p:spTgt spid="4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23" grpId="0" animBg="1"/>
      <p:bldP spid="24" grpId="0" animBg="1"/>
      <p:bldP spid="25" grpId="0" animBg="1"/>
      <p:bldP spid="4" grpId="0" animBg="1"/>
      <p:bldP spid="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9" grpId="0"/>
      <p:bldP spid="39" grpId="1"/>
      <p:bldP spid="39" grpId="2"/>
      <p:bldP spid="41" grpId="0"/>
      <p:bldP spid="41" grpId="1"/>
      <p:bldP spid="41" grpId="2"/>
      <p:bldP spid="42" grpId="0"/>
      <p:bldP spid="42" grpId="1"/>
      <p:bldP spid="42" grpId="2"/>
      <p:bldP spid="6" grpId="0" animBg="1"/>
      <p:bldP spid="37" grpId="0" animBg="1"/>
      <p:bldP spid="38" grpId="0" animBg="1"/>
      <p:bldP spid="47"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BC0582E-32A7-41C1-9688-E5934F1A228A}"/>
              </a:ext>
            </a:extLst>
          </p:cNvPr>
          <p:cNvSpPr>
            <a:spLocks noGrp="1"/>
          </p:cNvSpPr>
          <p:nvPr>
            <p:ph type="title"/>
          </p:nvPr>
        </p:nvSpPr>
        <p:spPr/>
        <p:txBody>
          <a:bodyPr/>
          <a:lstStyle/>
          <a:p>
            <a:r>
              <a:rPr lang="ro-RO" dirty="0" smtClean="0"/>
              <a:t>Agenda zilei </a:t>
            </a:r>
            <a:endParaRPr lang="en-GB" dirty="0"/>
          </a:p>
        </p:txBody>
      </p:sp>
      <p:sp>
        <p:nvSpPr>
          <p:cNvPr id="3" name="Tijdelijke aanduiding voor inhoud 2">
            <a:extLst>
              <a:ext uri="{FF2B5EF4-FFF2-40B4-BE49-F238E27FC236}">
                <a16:creationId xmlns:a16="http://schemas.microsoft.com/office/drawing/2014/main" xmlns="" id="{46E45350-9C36-4921-AD66-BF41A9E248E2}"/>
              </a:ext>
            </a:extLst>
          </p:cNvPr>
          <p:cNvSpPr>
            <a:spLocks noGrp="1"/>
          </p:cNvSpPr>
          <p:nvPr>
            <p:ph idx="1"/>
          </p:nvPr>
        </p:nvSpPr>
        <p:spPr/>
        <p:txBody>
          <a:bodyPr>
            <a:normAutofit/>
          </a:bodyPr>
          <a:lstStyle/>
          <a:p>
            <a:pPr marL="457200" indent="-457200">
              <a:buFont typeface="+mj-lt"/>
              <a:buAutoNum type="arabicPeriod"/>
            </a:pPr>
            <a:r>
              <a:rPr lang="ro-RO" dirty="0" smtClean="0">
                <a:solidFill>
                  <a:schemeClr val="tx1"/>
                </a:solidFill>
              </a:rPr>
              <a:t>Recapitulare ziua </a:t>
            </a:r>
            <a:r>
              <a:rPr lang="en-GB" dirty="0" smtClean="0">
                <a:solidFill>
                  <a:schemeClr val="tx1"/>
                </a:solidFill>
              </a:rPr>
              <a:t>1</a:t>
            </a:r>
            <a:endParaRPr lang="en-GB" dirty="0">
              <a:solidFill>
                <a:schemeClr val="tx1"/>
              </a:solidFill>
            </a:endParaRPr>
          </a:p>
          <a:p>
            <a:pPr marL="457200" indent="-457200">
              <a:buFont typeface="+mj-lt"/>
              <a:buAutoNum type="arabicPeriod"/>
            </a:pPr>
            <a:r>
              <a:rPr lang="ro-RO" dirty="0" smtClean="0">
                <a:solidFill>
                  <a:schemeClr val="tx1"/>
                </a:solidFill>
              </a:rPr>
              <a:t>Gestionarea furiei</a:t>
            </a:r>
            <a:endParaRPr lang="en-GB" dirty="0">
              <a:solidFill>
                <a:schemeClr val="tx1"/>
              </a:solidFill>
            </a:endParaRPr>
          </a:p>
          <a:p>
            <a:pPr marL="457200" indent="-457200">
              <a:buFont typeface="+mj-lt"/>
              <a:buAutoNum type="arabicPeriod"/>
            </a:pPr>
            <a:r>
              <a:rPr lang="en-GB" dirty="0" err="1" smtClean="0">
                <a:solidFill>
                  <a:schemeClr val="tx1">
                    <a:lumMod val="85000"/>
                    <a:lumOff val="15000"/>
                  </a:schemeClr>
                </a:solidFill>
              </a:rPr>
              <a:t>Exerci</a:t>
            </a:r>
            <a:r>
              <a:rPr lang="ro-RO" dirty="0" smtClean="0">
                <a:solidFill>
                  <a:schemeClr val="tx1">
                    <a:lumMod val="85000"/>
                    <a:lumOff val="15000"/>
                  </a:schemeClr>
                </a:solidFill>
              </a:rPr>
              <a:t>ții</a:t>
            </a:r>
            <a:endParaRPr lang="en-GB" dirty="0">
              <a:solidFill>
                <a:schemeClr val="tx1">
                  <a:lumMod val="85000"/>
                  <a:lumOff val="15000"/>
                </a:schemeClr>
              </a:solidFill>
            </a:endParaRPr>
          </a:p>
          <a:p>
            <a:pPr marL="457200" indent="-457200">
              <a:buFont typeface="+mj-lt"/>
              <a:buAutoNum type="arabicPeriod"/>
            </a:pPr>
            <a:r>
              <a:rPr lang="en-GB" dirty="0" smtClean="0">
                <a:solidFill>
                  <a:schemeClr val="tx1"/>
                </a:solidFill>
              </a:rPr>
              <a:t>Nar</a:t>
            </a:r>
            <a:r>
              <a:rPr lang="ro-RO" dirty="0" smtClean="0">
                <a:solidFill>
                  <a:schemeClr val="tx1"/>
                </a:solidFill>
              </a:rPr>
              <a:t>așiuni și identitate</a:t>
            </a:r>
            <a:endParaRPr lang="en-GB" dirty="0">
              <a:solidFill>
                <a:schemeClr val="tx1"/>
              </a:solidFill>
            </a:endParaRPr>
          </a:p>
          <a:p>
            <a:pPr marL="457200" indent="-457200">
              <a:buFont typeface="+mj-lt"/>
              <a:buAutoNum type="arabicPeriod"/>
            </a:pPr>
            <a:r>
              <a:rPr lang="en-GB" dirty="0" err="1" smtClean="0">
                <a:solidFill>
                  <a:schemeClr val="tx1">
                    <a:lumMod val="85000"/>
                    <a:lumOff val="15000"/>
                  </a:schemeClr>
                </a:solidFill>
              </a:rPr>
              <a:t>Exerci</a:t>
            </a:r>
            <a:r>
              <a:rPr lang="ro-RO" dirty="0" smtClean="0">
                <a:solidFill>
                  <a:schemeClr val="tx1">
                    <a:lumMod val="85000"/>
                    <a:lumOff val="15000"/>
                  </a:schemeClr>
                </a:solidFill>
              </a:rPr>
              <a:t>ții</a:t>
            </a:r>
            <a:endParaRPr lang="en-GB" dirty="0">
              <a:solidFill>
                <a:schemeClr val="tx1">
                  <a:lumMod val="85000"/>
                  <a:lumOff val="15000"/>
                </a:schemeClr>
              </a:solidFill>
            </a:endParaRPr>
          </a:p>
          <a:p>
            <a:pPr marL="457200" indent="-457200">
              <a:buFont typeface="+mj-lt"/>
              <a:buAutoNum type="arabicPeriod"/>
            </a:pPr>
            <a:r>
              <a:rPr lang="en-GB" dirty="0" smtClean="0">
                <a:solidFill>
                  <a:schemeClr val="tx1"/>
                </a:solidFill>
              </a:rPr>
              <a:t>De</a:t>
            </a:r>
            <a:r>
              <a:rPr lang="ro-RO" dirty="0" smtClean="0">
                <a:solidFill>
                  <a:schemeClr val="tx1"/>
                </a:solidFill>
              </a:rPr>
              <a:t>zbatere și simulare</a:t>
            </a:r>
            <a:endParaRPr lang="en-GB" dirty="0">
              <a:solidFill>
                <a:schemeClr val="tx1"/>
              </a:solidFill>
            </a:endParaRPr>
          </a:p>
          <a:p>
            <a:pPr marL="457200" indent="-457200">
              <a:buFont typeface="+mj-lt"/>
              <a:buAutoNum type="arabicPeriod"/>
            </a:pPr>
            <a:r>
              <a:rPr lang="en-GB" dirty="0" err="1" smtClean="0">
                <a:solidFill>
                  <a:schemeClr val="tx1">
                    <a:lumMod val="85000"/>
                    <a:lumOff val="15000"/>
                  </a:schemeClr>
                </a:solidFill>
              </a:rPr>
              <a:t>Exer</a:t>
            </a:r>
            <a:r>
              <a:rPr lang="ro-RO" dirty="0" smtClean="0">
                <a:solidFill>
                  <a:schemeClr val="tx1">
                    <a:lumMod val="85000"/>
                    <a:lumOff val="15000"/>
                  </a:schemeClr>
                </a:solidFill>
              </a:rPr>
              <a:t>ciții</a:t>
            </a:r>
            <a:endParaRPr lang="en-GB" dirty="0">
              <a:solidFill>
                <a:schemeClr val="tx1">
                  <a:lumMod val="85000"/>
                  <a:lumOff val="15000"/>
                </a:schemeClr>
              </a:solidFill>
            </a:endParaRPr>
          </a:p>
          <a:p>
            <a:pPr marL="457200" indent="-457200">
              <a:buFont typeface="+mj-lt"/>
              <a:buAutoNum type="arabicPeriod"/>
            </a:pPr>
            <a:r>
              <a:rPr lang="en-GB" dirty="0" smtClean="0">
                <a:solidFill>
                  <a:schemeClr val="tx1"/>
                </a:solidFill>
              </a:rPr>
              <a:t>Feedback</a:t>
            </a:r>
            <a:r>
              <a:rPr lang="ro-RO" dirty="0" smtClean="0">
                <a:solidFill>
                  <a:schemeClr val="tx1"/>
                </a:solidFill>
              </a:rPr>
              <a:t> și concluzii</a:t>
            </a:r>
            <a:endParaRPr lang="en-GB" dirty="0">
              <a:solidFill>
                <a:schemeClr val="tx1"/>
              </a:solidFill>
            </a:endParaRPr>
          </a:p>
          <a:p>
            <a:pPr marL="0" indent="0">
              <a:buNone/>
            </a:pPr>
            <a:endParaRPr lang="en-GB" dirty="0"/>
          </a:p>
          <a:p>
            <a:endParaRPr lang="en-GB" dirty="0"/>
          </a:p>
        </p:txBody>
      </p:sp>
      <p:sp>
        <p:nvSpPr>
          <p:cNvPr id="6" name="Tijdelijke aanduiding voor dianummer 5">
            <a:extLst>
              <a:ext uri="{FF2B5EF4-FFF2-40B4-BE49-F238E27FC236}">
                <a16:creationId xmlns:a16="http://schemas.microsoft.com/office/drawing/2014/main" xmlns="" id="{1E2ED86B-3F0B-4DB6-9398-466E10AF7E27}"/>
              </a:ext>
            </a:extLst>
          </p:cNvPr>
          <p:cNvSpPr>
            <a:spLocks noGrp="1"/>
          </p:cNvSpPr>
          <p:nvPr>
            <p:ph type="sldNum" sz="quarter" idx="12"/>
          </p:nvPr>
        </p:nvSpPr>
        <p:spPr/>
        <p:txBody>
          <a:bodyPr/>
          <a:lstStyle/>
          <a:p>
            <a:fld id="{CB318F78-A315-46C9-8B3F-2431B4397D31}" type="slidenum">
              <a:rPr lang="en-US" smtClean="0"/>
              <a:t>4</a:t>
            </a:fld>
            <a:endParaRPr lang="en-US" dirty="0"/>
          </a:p>
        </p:txBody>
      </p:sp>
    </p:spTree>
    <p:extLst>
      <p:ext uri="{BB962C8B-B14F-4D97-AF65-F5344CB8AC3E}">
        <p14:creationId xmlns:p14="http://schemas.microsoft.com/office/powerpoint/2010/main" val="121171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240DFEC-90E0-43F0-AB12-CABCECA5C3EA}"/>
              </a:ext>
            </a:extLst>
          </p:cNvPr>
          <p:cNvSpPr>
            <a:spLocks noGrp="1"/>
          </p:cNvSpPr>
          <p:nvPr>
            <p:ph type="title"/>
          </p:nvPr>
        </p:nvSpPr>
        <p:spPr/>
        <p:txBody>
          <a:bodyPr>
            <a:normAutofit/>
          </a:bodyPr>
          <a:lstStyle/>
          <a:p>
            <a:r>
              <a:rPr lang="en-GB" dirty="0"/>
              <a:t>2. </a:t>
            </a:r>
            <a:r>
              <a:rPr lang="ro-RO" dirty="0" smtClean="0"/>
              <a:t>Furia </a:t>
            </a:r>
            <a:r>
              <a:rPr lang="en-GB" dirty="0" smtClean="0"/>
              <a:t>– </a:t>
            </a:r>
            <a:r>
              <a:rPr lang="en-GB" dirty="0" err="1" smtClean="0"/>
              <a:t>exerci</a:t>
            </a:r>
            <a:r>
              <a:rPr lang="ro-RO" smtClean="0"/>
              <a:t>țiu</a:t>
            </a:r>
            <a:endParaRPr lang="en-GB" dirty="0"/>
          </a:p>
        </p:txBody>
      </p:sp>
      <p:grpSp>
        <p:nvGrpSpPr>
          <p:cNvPr id="12" name="Group">
            <a:extLst>
              <a:ext uri="{FF2B5EF4-FFF2-40B4-BE49-F238E27FC236}">
                <a16:creationId xmlns:a16="http://schemas.microsoft.com/office/drawing/2014/main" xmlns="" id="{86A6AFCB-C7F6-483F-BE94-12949261E943}"/>
              </a:ext>
            </a:extLst>
          </p:cNvPr>
          <p:cNvGrpSpPr/>
          <p:nvPr/>
        </p:nvGrpSpPr>
        <p:grpSpPr>
          <a:xfrm>
            <a:off x="3640835" y="2209705"/>
            <a:ext cx="1862330" cy="2519644"/>
            <a:chOff x="0" y="0"/>
            <a:chExt cx="2483104" cy="3359523"/>
          </a:xfrm>
        </p:grpSpPr>
        <p:sp>
          <p:nvSpPr>
            <p:cNvPr id="13" name="Freeform 11">
              <a:extLst>
                <a:ext uri="{FF2B5EF4-FFF2-40B4-BE49-F238E27FC236}">
                  <a16:creationId xmlns:a16="http://schemas.microsoft.com/office/drawing/2014/main" xmlns=""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xmlns=""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xmlns="" id="{F59F0FD9-044C-43F2-8D15-763C82234BA6}"/>
              </a:ext>
            </a:extLst>
          </p:cNvPr>
          <p:cNvGrpSpPr/>
          <p:nvPr/>
        </p:nvGrpSpPr>
        <p:grpSpPr>
          <a:xfrm>
            <a:off x="2910741" y="2576326"/>
            <a:ext cx="2135786" cy="2389378"/>
            <a:chOff x="0" y="-1"/>
            <a:chExt cx="2847712" cy="3185835"/>
          </a:xfrm>
        </p:grpSpPr>
        <p:sp>
          <p:nvSpPr>
            <p:cNvPr id="16" name="Freeform 18">
              <a:extLst>
                <a:ext uri="{FF2B5EF4-FFF2-40B4-BE49-F238E27FC236}">
                  <a16:creationId xmlns:a16="http://schemas.microsoft.com/office/drawing/2014/main" xmlns=""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xmlns=""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xmlns="" id="{315890EC-0F6E-4748-A94C-EF8653E1B720}"/>
              </a:ext>
            </a:extLst>
          </p:cNvPr>
          <p:cNvGrpSpPr/>
          <p:nvPr/>
        </p:nvGrpSpPr>
        <p:grpSpPr>
          <a:xfrm>
            <a:off x="2507952" y="3794408"/>
            <a:ext cx="2600360" cy="1653539"/>
            <a:chOff x="0" y="0"/>
            <a:chExt cx="3467146" cy="2204717"/>
          </a:xfrm>
        </p:grpSpPr>
        <p:sp>
          <p:nvSpPr>
            <p:cNvPr id="19" name="Freeform 25">
              <a:extLst>
                <a:ext uri="{FF2B5EF4-FFF2-40B4-BE49-F238E27FC236}">
                  <a16:creationId xmlns:a16="http://schemas.microsoft.com/office/drawing/2014/main" xmlns=""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adFill flip="none" rotWithShape="1">
              <a:gsLst>
                <a:gs pos="2485">
                  <a:srgbClr val="4FACFE"/>
                </a:gs>
                <a:gs pos="58102">
                  <a:srgbClr val="28CFFE"/>
                </a:gs>
                <a:gs pos="100000">
                  <a:srgbClr val="00F2FE"/>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xmlns=""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adFill flip="none" rotWithShape="1">
              <a:gsLst>
                <a:gs pos="2485">
                  <a:srgbClr val="4FACFE"/>
                </a:gs>
                <a:gs pos="36236">
                  <a:srgbClr val="28CFFE"/>
                </a:gs>
                <a:gs pos="100000">
                  <a:srgbClr val="00F2FE"/>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xmlns="" id="{04F1DDE8-1955-495E-804B-B4A21B31634D}"/>
              </a:ext>
            </a:extLst>
          </p:cNvPr>
          <p:cNvGrpSpPr/>
          <p:nvPr/>
        </p:nvGrpSpPr>
        <p:grpSpPr>
          <a:xfrm>
            <a:off x="3644180" y="3755741"/>
            <a:ext cx="1852408" cy="2520671"/>
            <a:chOff x="0" y="34"/>
            <a:chExt cx="2469875" cy="3360894"/>
          </a:xfrm>
        </p:grpSpPr>
        <p:sp>
          <p:nvSpPr>
            <p:cNvPr id="22" name="Freeform 32">
              <a:extLst>
                <a:ext uri="{FF2B5EF4-FFF2-40B4-BE49-F238E27FC236}">
                  <a16:creationId xmlns:a16="http://schemas.microsoft.com/office/drawing/2014/main" xmlns=""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xmlns=""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xmlns="" id="{D3A2057C-7190-47D4-A2D3-BB4DAE480DA9}"/>
              </a:ext>
            </a:extLst>
          </p:cNvPr>
          <p:cNvGrpSpPr/>
          <p:nvPr/>
        </p:nvGrpSpPr>
        <p:grpSpPr>
          <a:xfrm>
            <a:off x="4088056" y="3528843"/>
            <a:ext cx="2135185" cy="2390915"/>
            <a:chOff x="46" y="61"/>
            <a:chExt cx="2846912" cy="3187886"/>
          </a:xfrm>
        </p:grpSpPr>
        <p:sp>
          <p:nvSpPr>
            <p:cNvPr id="25" name="Freeform 39">
              <a:extLst>
                <a:ext uri="{FF2B5EF4-FFF2-40B4-BE49-F238E27FC236}">
                  <a16:creationId xmlns:a16="http://schemas.microsoft.com/office/drawing/2014/main" xmlns=""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xmlns=""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xmlns="" id="{7E7AC122-B2C2-4580-8686-546A9BDA9E53}"/>
              </a:ext>
            </a:extLst>
          </p:cNvPr>
          <p:cNvGrpSpPr/>
          <p:nvPr/>
        </p:nvGrpSpPr>
        <p:grpSpPr>
          <a:xfrm>
            <a:off x="4053010" y="3022358"/>
            <a:ext cx="2569015" cy="1662043"/>
            <a:chOff x="71" y="2"/>
            <a:chExt cx="3425352" cy="2216056"/>
          </a:xfrm>
        </p:grpSpPr>
        <p:sp>
          <p:nvSpPr>
            <p:cNvPr id="28" name="Freeform 46">
              <a:extLst>
                <a:ext uri="{FF2B5EF4-FFF2-40B4-BE49-F238E27FC236}">
                  <a16:creationId xmlns:a16="http://schemas.microsoft.com/office/drawing/2014/main" xmlns=""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adFill flip="none" rotWithShape="1">
              <a:gsLst>
                <a:gs pos="849">
                  <a:srgbClr val="FF00A2"/>
                </a:gs>
                <a:gs pos="62946">
                  <a:srgbClr val="FF0071"/>
                </a:gs>
                <a:gs pos="97627">
                  <a:srgbClr val="FF0040"/>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xmlns=""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adFill flip="none" rotWithShape="1">
              <a:gsLst>
                <a:gs pos="2372">
                  <a:srgbClr val="FF0040"/>
                </a:gs>
                <a:gs pos="37053">
                  <a:srgbClr val="FF0071"/>
                </a:gs>
                <a:gs pos="99150">
                  <a:srgbClr val="FF00A2"/>
                </a:gs>
              </a:gsLst>
              <a:lin ang="0" scaled="0"/>
            </a:grad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xmlns="" id="{582A579B-BB7E-4833-A848-9352032D73E9}"/>
              </a:ext>
            </a:extLst>
          </p:cNvPr>
          <p:cNvSpPr txBox="1"/>
          <p:nvPr/>
        </p:nvSpPr>
        <p:spPr>
          <a:xfrm>
            <a:off x="852288" y="2343224"/>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ro-RO" dirty="0" smtClean="0"/>
              <a:t>Ce v-a declanșat furia</a:t>
            </a:r>
            <a:r>
              <a:rPr lang="nl-NL" dirty="0" smtClean="0"/>
              <a:t>?</a:t>
            </a:r>
            <a:endParaRPr dirty="0"/>
          </a:p>
        </p:txBody>
      </p:sp>
      <p:sp>
        <p:nvSpPr>
          <p:cNvPr id="33" name="TextBox 52">
            <a:extLst>
              <a:ext uri="{FF2B5EF4-FFF2-40B4-BE49-F238E27FC236}">
                <a16:creationId xmlns:a16="http://schemas.microsoft.com/office/drawing/2014/main" xmlns="" id="{856A8A39-CBFF-43F0-868B-6FBBD79C4AA0}"/>
              </a:ext>
            </a:extLst>
          </p:cNvPr>
          <p:cNvSpPr txBox="1"/>
          <p:nvPr/>
        </p:nvSpPr>
        <p:spPr>
          <a:xfrm>
            <a:off x="393882" y="3941203"/>
            <a:ext cx="266459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ro-RO" dirty="0" smtClean="0"/>
              <a:t>Discutați în grupuri de 2 persoane </a:t>
            </a:r>
            <a:endParaRPr lang="en-GB" dirty="0"/>
          </a:p>
        </p:txBody>
      </p:sp>
      <p:sp>
        <p:nvSpPr>
          <p:cNvPr id="35" name="TextBox 52">
            <a:extLst>
              <a:ext uri="{FF2B5EF4-FFF2-40B4-BE49-F238E27FC236}">
                <a16:creationId xmlns:a16="http://schemas.microsoft.com/office/drawing/2014/main" xmlns="" id="{BD993792-9DAB-4D20-A18F-967B178D09CB}"/>
              </a:ext>
            </a:extLst>
          </p:cNvPr>
          <p:cNvSpPr txBox="1"/>
          <p:nvPr/>
        </p:nvSpPr>
        <p:spPr>
          <a:xfrm>
            <a:off x="730646" y="5506921"/>
            <a:ext cx="2861026"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ro-RO" dirty="0" smtClean="0"/>
              <a:t>Cum îi afectează pe ceilalți furia mea?</a:t>
            </a:r>
            <a:endParaRPr lang="en-GB" dirty="0"/>
          </a:p>
        </p:txBody>
      </p:sp>
      <p:sp>
        <p:nvSpPr>
          <p:cNvPr id="37" name="TextBox 52">
            <a:extLst>
              <a:ext uri="{FF2B5EF4-FFF2-40B4-BE49-F238E27FC236}">
                <a16:creationId xmlns:a16="http://schemas.microsoft.com/office/drawing/2014/main" xmlns="" id="{93534470-438F-417D-A683-4D016BFF6A1D}"/>
              </a:ext>
            </a:extLst>
          </p:cNvPr>
          <p:cNvSpPr txBox="1"/>
          <p:nvPr/>
        </p:nvSpPr>
        <p:spPr>
          <a:xfrm>
            <a:off x="5407229" y="5878749"/>
            <a:ext cx="3660571" cy="8572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nSpc>
                <a:spcPct val="150000"/>
              </a:lnSpc>
            </a:pPr>
            <a:r>
              <a:rPr lang="ro-RO" dirty="0" smtClean="0"/>
              <a:t>Cum reacționez când sunt furios/oasă?</a:t>
            </a:r>
            <a:r>
              <a:rPr lang="en-GB" dirty="0" smtClean="0"/>
              <a:t> </a:t>
            </a:r>
            <a:endParaRPr lang="en-GB" dirty="0"/>
          </a:p>
        </p:txBody>
      </p:sp>
      <p:sp>
        <p:nvSpPr>
          <p:cNvPr id="39" name="TextBox 52">
            <a:extLst>
              <a:ext uri="{FF2B5EF4-FFF2-40B4-BE49-F238E27FC236}">
                <a16:creationId xmlns:a16="http://schemas.microsoft.com/office/drawing/2014/main" xmlns="" id="{08D2C4F2-DA01-4B98-A17B-8AFC346D1439}"/>
              </a:ext>
            </a:extLst>
          </p:cNvPr>
          <p:cNvSpPr txBox="1"/>
          <p:nvPr/>
        </p:nvSpPr>
        <p:spPr>
          <a:xfrm>
            <a:off x="6184089" y="4157213"/>
            <a:ext cx="2716147" cy="1177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ro-RO" dirty="0" smtClean="0"/>
              <a:t>Ce fel de întâmplări</a:t>
            </a:r>
            <a:r>
              <a:rPr lang="en-GB" dirty="0" smtClean="0"/>
              <a:t>/</a:t>
            </a:r>
            <a:r>
              <a:rPr lang="en-GB" dirty="0"/>
              <a:t/>
            </a:r>
            <a:br>
              <a:rPr lang="en-GB" dirty="0"/>
            </a:br>
            <a:r>
              <a:rPr lang="ro-RO" dirty="0" smtClean="0"/>
              <a:t>locuri</a:t>
            </a:r>
            <a:r>
              <a:rPr lang="en-GB" dirty="0" smtClean="0"/>
              <a:t>/</a:t>
            </a:r>
            <a:r>
              <a:rPr lang="ro-RO" dirty="0" smtClean="0"/>
              <a:t>aspecte îmi provoacă furie</a:t>
            </a:r>
            <a:r>
              <a:rPr lang="en-GB" dirty="0" smtClean="0"/>
              <a:t>? </a:t>
            </a:r>
            <a:endParaRPr lang="en-GB" dirty="0"/>
          </a:p>
          <a:p>
            <a:endParaRPr dirty="0"/>
          </a:p>
        </p:txBody>
      </p:sp>
      <p:sp>
        <p:nvSpPr>
          <p:cNvPr id="41" name="TextBox 52">
            <a:extLst>
              <a:ext uri="{FF2B5EF4-FFF2-40B4-BE49-F238E27FC236}">
                <a16:creationId xmlns:a16="http://schemas.microsoft.com/office/drawing/2014/main" xmlns="" id="{BCC1D496-805D-4EB9-8DE7-F303A09F3786}"/>
              </a:ext>
            </a:extLst>
          </p:cNvPr>
          <p:cNvSpPr txBox="1"/>
          <p:nvPr/>
        </p:nvSpPr>
        <p:spPr>
          <a:xfrm>
            <a:off x="5468562" y="2497863"/>
            <a:ext cx="334649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ro-RO" dirty="0" smtClean="0"/>
              <a:t>Cum știu când devin furios</a:t>
            </a:r>
            <a:r>
              <a:rPr lang="en-GB" dirty="0" smtClean="0"/>
              <a:t>?</a:t>
            </a:r>
            <a:endParaRPr lang="en-GB" dirty="0"/>
          </a:p>
        </p:txBody>
      </p:sp>
      <p:sp>
        <p:nvSpPr>
          <p:cNvPr id="43" name="Freeform 9">
            <a:extLst>
              <a:ext uri="{FF2B5EF4-FFF2-40B4-BE49-F238E27FC236}">
                <a16:creationId xmlns:a16="http://schemas.microsoft.com/office/drawing/2014/main" xmlns="" id="{B25A9DF7-D163-4FB0-90D4-462A94AFF251}"/>
              </a:ext>
            </a:extLst>
          </p:cNvPr>
          <p:cNvSpPr/>
          <p:nvPr/>
        </p:nvSpPr>
        <p:spPr>
          <a:xfrm>
            <a:off x="5761520" y="333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xmlns="" id="{DFD14A33-0121-493C-8F67-76FD07578E0E}"/>
              </a:ext>
            </a:extLst>
          </p:cNvPr>
          <p:cNvSpPr/>
          <p:nvPr/>
        </p:nvSpPr>
        <p:spPr>
          <a:xfrm>
            <a:off x="3117484" y="308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xmlns="" id="{DDF5ADA9-3CF9-4867-A2D2-F8FF87C3FA0D}"/>
              </a:ext>
            </a:extLst>
          </p:cNvPr>
          <p:cNvSpPr/>
          <p:nvPr/>
        </p:nvSpPr>
        <p:spPr>
          <a:xfrm>
            <a:off x="4688641" y="241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xmlns="" id="{2185AE11-5C15-4EF2-AC6B-32411C0C8A4E}"/>
              </a:ext>
            </a:extLst>
          </p:cNvPr>
          <p:cNvSpPr/>
          <p:nvPr/>
        </p:nvSpPr>
        <p:spPr>
          <a:xfrm>
            <a:off x="4360340" y="555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xmlns="" id="{F597C1FF-FFE3-42A6-84EA-A78766F8D57A}"/>
              </a:ext>
            </a:extLst>
          </p:cNvPr>
          <p:cNvSpPr/>
          <p:nvPr/>
        </p:nvSpPr>
        <p:spPr>
          <a:xfrm>
            <a:off x="5694258" y="497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xmlns="" id="{B1AB8EBA-3C27-46A8-A487-CC8329A5CE4C}"/>
              </a:ext>
            </a:extLst>
          </p:cNvPr>
          <p:cNvSpPr/>
          <p:nvPr/>
        </p:nvSpPr>
        <p:spPr>
          <a:xfrm>
            <a:off x="2968876" y="466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Tree>
    <p:extLst>
      <p:ext uri="{BB962C8B-B14F-4D97-AF65-F5344CB8AC3E}">
        <p14:creationId xmlns:p14="http://schemas.microsoft.com/office/powerpoint/2010/main" val="223522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7AC1FC7-E7AF-4E03-A29D-E47BB7B390AA}"/>
              </a:ext>
            </a:extLst>
          </p:cNvPr>
          <p:cNvSpPr>
            <a:spLocks noGrp="1"/>
          </p:cNvSpPr>
          <p:nvPr>
            <p:ph type="title"/>
          </p:nvPr>
        </p:nvSpPr>
        <p:spPr/>
        <p:txBody>
          <a:bodyPr/>
          <a:lstStyle/>
          <a:p>
            <a:r>
              <a:rPr lang="en-GB" dirty="0"/>
              <a:t>2. </a:t>
            </a:r>
            <a:r>
              <a:rPr lang="ro-RO" dirty="0" smtClean="0"/>
              <a:t>Furia</a:t>
            </a:r>
            <a:endParaRPr lang="en-GB" dirty="0"/>
          </a:p>
        </p:txBody>
      </p:sp>
      <p:sp>
        <p:nvSpPr>
          <p:cNvPr id="6" name="Tijdelijke aanduiding voor dianummer 5">
            <a:extLst>
              <a:ext uri="{FF2B5EF4-FFF2-40B4-BE49-F238E27FC236}">
                <a16:creationId xmlns:a16="http://schemas.microsoft.com/office/drawing/2014/main" xmlns="" id="{6D936375-326A-4F48-9803-EEA3C6D1385C}"/>
              </a:ext>
            </a:extLst>
          </p:cNvPr>
          <p:cNvSpPr>
            <a:spLocks noGrp="1"/>
          </p:cNvSpPr>
          <p:nvPr>
            <p:ph type="sldNum" sz="quarter" idx="12"/>
          </p:nvPr>
        </p:nvSpPr>
        <p:spPr/>
        <p:txBody>
          <a:bodyPr/>
          <a:lstStyle/>
          <a:p>
            <a:fld id="{CB318F78-A315-46C9-8B3F-2431B4397D31}" type="slidenum">
              <a:rPr lang="en-US" smtClean="0"/>
              <a:t>6</a:t>
            </a:fld>
            <a:endParaRPr lang="en-US" dirty="0"/>
          </a:p>
        </p:txBody>
      </p:sp>
      <p:pic>
        <p:nvPicPr>
          <p:cNvPr id="1026" name="Picture 2" descr="The Trump effect and the normalization of hate | Montreal ...">
            <a:hlinkClick r:id="rId3"/>
            <a:extLst>
              <a:ext uri="{FF2B5EF4-FFF2-40B4-BE49-F238E27FC236}">
                <a16:creationId xmlns:a16="http://schemas.microsoft.com/office/drawing/2014/main" xmlns="" id="{4802B8F2-EE8C-4E00-B461-82A0DC65A33B}"/>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946400" y="2362200"/>
            <a:ext cx="3454400"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xmlns="" id="{D0564B55-D6F0-48B9-90C5-BE6C15F56FB7}"/>
              </a:ext>
            </a:extLst>
          </p:cNvPr>
          <p:cNvSpPr txBox="1"/>
          <p:nvPr/>
        </p:nvSpPr>
        <p:spPr>
          <a:xfrm>
            <a:off x="3505200" y="5086776"/>
            <a:ext cx="2971800" cy="276999"/>
          </a:xfrm>
          <a:prstGeom prst="rect">
            <a:avLst/>
          </a:prstGeom>
          <a:noFill/>
        </p:spPr>
        <p:txBody>
          <a:bodyPr wrap="square" rtlCol="0">
            <a:spAutoFit/>
          </a:bodyPr>
          <a:lstStyle/>
          <a:p>
            <a:r>
              <a:rPr lang="en-GB" sz="1200" dirty="0">
                <a:solidFill>
                  <a:schemeClr val="bg2">
                    <a:lumMod val="75000"/>
                  </a:schemeClr>
                </a:solidFill>
              </a:rPr>
              <a:t>Source: montrealgazette.com</a:t>
            </a:r>
          </a:p>
        </p:txBody>
      </p:sp>
    </p:spTree>
    <p:extLst>
      <p:ext uri="{BB962C8B-B14F-4D97-AF65-F5344CB8AC3E}">
        <p14:creationId xmlns:p14="http://schemas.microsoft.com/office/powerpoint/2010/main" val="955043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3852400-C103-48F0-A06B-49FEBF1C8FDD}"/>
              </a:ext>
            </a:extLst>
          </p:cNvPr>
          <p:cNvSpPr>
            <a:spLocks noGrp="1"/>
          </p:cNvSpPr>
          <p:nvPr>
            <p:ph type="title"/>
          </p:nvPr>
        </p:nvSpPr>
        <p:spPr/>
        <p:txBody>
          <a:bodyPr/>
          <a:lstStyle/>
          <a:p>
            <a:r>
              <a:rPr lang="en-GB" dirty="0"/>
              <a:t>2. </a:t>
            </a:r>
            <a:r>
              <a:rPr lang="ro-RO" dirty="0" smtClean="0"/>
              <a:t>Furia </a:t>
            </a:r>
            <a:endParaRPr lang="en-GB" dirty="0"/>
          </a:p>
        </p:txBody>
      </p:sp>
      <p:sp>
        <p:nvSpPr>
          <p:cNvPr id="6" name="Tijdelijke aanduiding voor dianummer 5">
            <a:extLst>
              <a:ext uri="{FF2B5EF4-FFF2-40B4-BE49-F238E27FC236}">
                <a16:creationId xmlns:a16="http://schemas.microsoft.com/office/drawing/2014/main" xmlns="" id="{13F7B9CB-440B-4BF9-B6C3-B766AC38D54A}"/>
              </a:ext>
            </a:extLst>
          </p:cNvPr>
          <p:cNvSpPr>
            <a:spLocks noGrp="1"/>
          </p:cNvSpPr>
          <p:nvPr>
            <p:ph type="sldNum" sz="quarter" idx="12"/>
          </p:nvPr>
        </p:nvSpPr>
        <p:spPr/>
        <p:txBody>
          <a:bodyPr/>
          <a:lstStyle/>
          <a:p>
            <a:fld id="{CB318F78-A315-46C9-8B3F-2431B4397D31}" type="slidenum">
              <a:rPr lang="en-US" smtClean="0"/>
              <a:t>7</a:t>
            </a:fld>
            <a:endParaRPr lang="en-US" dirty="0"/>
          </a:p>
        </p:txBody>
      </p:sp>
      <p:sp>
        <p:nvSpPr>
          <p:cNvPr id="7" name="Rechthoek: afgeronde hoeken 6">
            <a:extLst>
              <a:ext uri="{FF2B5EF4-FFF2-40B4-BE49-F238E27FC236}">
                <a16:creationId xmlns:a16="http://schemas.microsoft.com/office/drawing/2014/main" xmlns="" id="{B1293308-9871-4FB7-8ED2-667012AE2196}"/>
              </a:ext>
            </a:extLst>
          </p:cNvPr>
          <p:cNvSpPr/>
          <p:nvPr/>
        </p:nvSpPr>
        <p:spPr>
          <a:xfrm>
            <a:off x="1366521" y="3708400"/>
            <a:ext cx="1524000" cy="762000"/>
          </a:xfrm>
          <a:prstGeom prst="roundRect">
            <a:avLst/>
          </a:prstGeom>
          <a:solidFill>
            <a:schemeClr val="tx2">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o-RO" dirty="0" smtClean="0"/>
              <a:t>Experiența injustiției </a:t>
            </a:r>
            <a:endParaRPr lang="en-GB" dirty="0"/>
          </a:p>
        </p:txBody>
      </p:sp>
      <p:sp>
        <p:nvSpPr>
          <p:cNvPr id="8" name="Rechthoek: afgeronde hoeken 7">
            <a:extLst>
              <a:ext uri="{FF2B5EF4-FFF2-40B4-BE49-F238E27FC236}">
                <a16:creationId xmlns:a16="http://schemas.microsoft.com/office/drawing/2014/main" xmlns="" id="{71E1EDA7-45AE-4108-BCD6-72DFAC21B876}"/>
              </a:ext>
            </a:extLst>
          </p:cNvPr>
          <p:cNvSpPr/>
          <p:nvPr/>
        </p:nvSpPr>
        <p:spPr>
          <a:xfrm>
            <a:off x="6253480" y="3708400"/>
            <a:ext cx="1671320" cy="762000"/>
          </a:xfrm>
          <a:prstGeom prst="roundRect">
            <a:avLst/>
          </a:prstGeom>
          <a:solidFill>
            <a:schemeClr val="tx2">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o-RO" dirty="0" smtClean="0"/>
              <a:t>Radicalizare </a:t>
            </a:r>
            <a:endParaRPr lang="en-GB" dirty="0"/>
          </a:p>
        </p:txBody>
      </p:sp>
      <p:sp>
        <p:nvSpPr>
          <p:cNvPr id="9" name="Pijl: rechts 8">
            <a:extLst>
              <a:ext uri="{FF2B5EF4-FFF2-40B4-BE49-F238E27FC236}">
                <a16:creationId xmlns:a16="http://schemas.microsoft.com/office/drawing/2014/main" xmlns="" id="{1EDF9DF3-BE7F-4DC1-A826-076566216259}"/>
              </a:ext>
            </a:extLst>
          </p:cNvPr>
          <p:cNvSpPr/>
          <p:nvPr/>
        </p:nvSpPr>
        <p:spPr>
          <a:xfrm>
            <a:off x="3048000" y="3708400"/>
            <a:ext cx="3048000" cy="752476"/>
          </a:xfrm>
          <a:prstGeom prst="rightArrow">
            <a:avLst/>
          </a:prstGeom>
          <a:solidFill>
            <a:schemeClr val="tx2">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o-RO" sz="2000" dirty="0" smtClean="0"/>
              <a:t>Furie </a:t>
            </a:r>
            <a:endParaRPr lang="en-GB" sz="2000" dirty="0"/>
          </a:p>
        </p:txBody>
      </p:sp>
      <p:sp>
        <p:nvSpPr>
          <p:cNvPr id="11" name="Pijl: rechts 10">
            <a:extLst>
              <a:ext uri="{FF2B5EF4-FFF2-40B4-BE49-F238E27FC236}">
                <a16:creationId xmlns:a16="http://schemas.microsoft.com/office/drawing/2014/main" xmlns="" id="{3A6DE0A5-BDB6-43DF-9515-A3440ECAA20B}"/>
              </a:ext>
            </a:extLst>
          </p:cNvPr>
          <p:cNvSpPr/>
          <p:nvPr/>
        </p:nvSpPr>
        <p:spPr>
          <a:xfrm rot="5400000">
            <a:off x="4307840" y="3432174"/>
            <a:ext cx="685801" cy="152402"/>
          </a:xfrm>
          <a:prstGeom prst="rightArrow">
            <a:avLst/>
          </a:prstGeom>
          <a:solidFill>
            <a:schemeClr val="accent1">
              <a:lumMod val="60000"/>
              <a:lumOff val="4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2" name="Pijl: rechts 11">
            <a:extLst>
              <a:ext uri="{FF2B5EF4-FFF2-40B4-BE49-F238E27FC236}">
                <a16:creationId xmlns:a16="http://schemas.microsoft.com/office/drawing/2014/main" xmlns="" id="{6E67A5E7-D5A0-407A-8571-23B3DE1DA5F9}"/>
              </a:ext>
            </a:extLst>
          </p:cNvPr>
          <p:cNvSpPr/>
          <p:nvPr/>
        </p:nvSpPr>
        <p:spPr>
          <a:xfrm rot="16200000">
            <a:off x="4305301" y="4558026"/>
            <a:ext cx="685801" cy="152401"/>
          </a:xfrm>
          <a:prstGeom prst="rightArrow">
            <a:avLst/>
          </a:prstGeom>
          <a:solidFill>
            <a:schemeClr val="accent1">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ln>
                <a:solidFill>
                  <a:schemeClr val="accent1">
                    <a:lumMod val="60000"/>
                    <a:lumOff val="40000"/>
                  </a:schemeClr>
                </a:solidFill>
              </a:ln>
            </a:endParaRPr>
          </a:p>
        </p:txBody>
      </p:sp>
      <p:sp>
        <p:nvSpPr>
          <p:cNvPr id="13" name="Rechthoek: afgeronde hoeken 12">
            <a:extLst>
              <a:ext uri="{FF2B5EF4-FFF2-40B4-BE49-F238E27FC236}">
                <a16:creationId xmlns:a16="http://schemas.microsoft.com/office/drawing/2014/main" xmlns="" id="{F1D05287-9AF8-4596-93B8-3C40715924C0}"/>
              </a:ext>
            </a:extLst>
          </p:cNvPr>
          <p:cNvSpPr/>
          <p:nvPr/>
        </p:nvSpPr>
        <p:spPr>
          <a:xfrm>
            <a:off x="3657600" y="5041899"/>
            <a:ext cx="2133600" cy="685800"/>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ro-RO" sz="1600" dirty="0" smtClean="0"/>
              <a:t>Insuficientă capacitate de gestionare a proriilor impulsuri </a:t>
            </a:r>
            <a:endParaRPr lang="en-GB" sz="1600" dirty="0"/>
          </a:p>
        </p:txBody>
      </p:sp>
      <p:sp>
        <p:nvSpPr>
          <p:cNvPr id="14" name="Rechthoek: afgeronde hoeken 13">
            <a:extLst>
              <a:ext uri="{FF2B5EF4-FFF2-40B4-BE49-F238E27FC236}">
                <a16:creationId xmlns:a16="http://schemas.microsoft.com/office/drawing/2014/main" xmlns="" id="{AFC94FBB-8B37-4D7B-BCF7-E061BBD26F47}"/>
              </a:ext>
            </a:extLst>
          </p:cNvPr>
          <p:cNvSpPr/>
          <p:nvPr/>
        </p:nvSpPr>
        <p:spPr>
          <a:xfrm>
            <a:off x="3888740" y="2397125"/>
            <a:ext cx="1524000" cy="685800"/>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ro-RO" sz="1600" dirty="0" smtClean="0"/>
              <a:t>Insecuritate </a:t>
            </a:r>
            <a:endParaRPr lang="en-GB" sz="1600" dirty="0"/>
          </a:p>
        </p:txBody>
      </p:sp>
    </p:spTree>
    <p:extLst>
      <p:ext uri="{BB962C8B-B14F-4D97-AF65-F5344CB8AC3E}">
        <p14:creationId xmlns:p14="http://schemas.microsoft.com/office/powerpoint/2010/main" val="104181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3BEF5F6-B14C-4A18-A46B-22922D5283F7}"/>
              </a:ext>
            </a:extLst>
          </p:cNvPr>
          <p:cNvSpPr>
            <a:spLocks noGrp="1"/>
          </p:cNvSpPr>
          <p:nvPr>
            <p:ph type="title"/>
          </p:nvPr>
        </p:nvSpPr>
        <p:spPr>
          <a:xfrm>
            <a:off x="685800" y="1447800"/>
            <a:ext cx="2819400" cy="685800"/>
          </a:xfrm>
        </p:spPr>
        <p:txBody>
          <a:bodyPr/>
          <a:lstStyle/>
          <a:p>
            <a:r>
              <a:rPr lang="en-GB" dirty="0"/>
              <a:t>2. </a:t>
            </a:r>
            <a:r>
              <a:rPr lang="ro-RO" dirty="0" smtClean="0"/>
              <a:t>Furia </a:t>
            </a:r>
            <a:endParaRPr lang="en-GB" dirty="0"/>
          </a:p>
        </p:txBody>
      </p:sp>
      <p:sp>
        <p:nvSpPr>
          <p:cNvPr id="4" name="Tijdelijke aanduiding voor datum 3">
            <a:extLst>
              <a:ext uri="{FF2B5EF4-FFF2-40B4-BE49-F238E27FC236}">
                <a16:creationId xmlns:a16="http://schemas.microsoft.com/office/drawing/2014/main" xmlns="" id="{1664A7CD-E89D-4510-BDB0-CF0BB4662F28}"/>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xmlns="" id="{FCCF1175-92E4-4E58-B919-C0678F2FDD68}"/>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xmlns="" id="{752E1FA0-7025-4C6F-9255-BA89DB7E78C2}"/>
              </a:ext>
            </a:extLst>
          </p:cNvPr>
          <p:cNvSpPr>
            <a:spLocks noGrp="1"/>
          </p:cNvSpPr>
          <p:nvPr>
            <p:ph type="sldNum" sz="quarter" idx="12"/>
          </p:nvPr>
        </p:nvSpPr>
        <p:spPr/>
        <p:txBody>
          <a:bodyPr/>
          <a:lstStyle/>
          <a:p>
            <a:fld id="{CB318F78-A315-46C9-8B3F-2431B4397D31}" type="slidenum">
              <a:rPr lang="en-US" smtClean="0"/>
              <a:t>8</a:t>
            </a:fld>
            <a:endParaRPr lang="en-US" dirty="0"/>
          </a:p>
        </p:txBody>
      </p:sp>
      <p:pic>
        <p:nvPicPr>
          <p:cNvPr id="3" name="Afbeelding 2" descr="The Anger Iceberg | Thrive Global">
            <a:extLst>
              <a:ext uri="{FF2B5EF4-FFF2-40B4-BE49-F238E27FC236}">
                <a16:creationId xmlns:a16="http://schemas.microsoft.com/office/drawing/2014/main" xmlns="" id="{1C08E3D6-4AEB-4DFD-84E9-021894649E6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533399"/>
            <a:ext cx="4195763" cy="5286692"/>
          </a:xfrm>
          <a:prstGeom prst="rect">
            <a:avLst/>
          </a:prstGeom>
          <a:noFill/>
          <a:ln>
            <a:noFill/>
          </a:ln>
        </p:spPr>
      </p:pic>
      <p:sp>
        <p:nvSpPr>
          <p:cNvPr id="10" name="Tekstvak 9">
            <a:extLst>
              <a:ext uri="{FF2B5EF4-FFF2-40B4-BE49-F238E27FC236}">
                <a16:creationId xmlns:a16="http://schemas.microsoft.com/office/drawing/2014/main" xmlns="" id="{BF3BEB7B-24ED-4FE9-962F-F23BAD171CD2}"/>
              </a:ext>
            </a:extLst>
          </p:cNvPr>
          <p:cNvSpPr txBox="1"/>
          <p:nvPr/>
        </p:nvSpPr>
        <p:spPr>
          <a:xfrm>
            <a:off x="661555" y="5949721"/>
            <a:ext cx="4577936" cy="276999"/>
          </a:xfrm>
          <a:prstGeom prst="rect">
            <a:avLst/>
          </a:prstGeom>
          <a:noFill/>
        </p:spPr>
        <p:txBody>
          <a:bodyPr wrap="square">
            <a:spAutoFit/>
          </a:bodyPr>
          <a:lstStyle/>
          <a:p>
            <a:r>
              <a:rPr lang="nl-NL" sz="12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Source: https://www.gottman.com/blog/the-anger-iceberg/</a:t>
            </a:r>
            <a:endParaRPr lang="en-GB" sz="1200" dirty="0">
              <a:solidFill>
                <a:schemeClr val="tx1">
                  <a:lumMod val="50000"/>
                  <a:lumOff val="50000"/>
                </a:schemeClr>
              </a:solidFill>
            </a:endParaRPr>
          </a:p>
        </p:txBody>
      </p:sp>
      <p:sp>
        <p:nvSpPr>
          <p:cNvPr id="9" name="Tekstvak 8">
            <a:extLst>
              <a:ext uri="{FF2B5EF4-FFF2-40B4-BE49-F238E27FC236}">
                <a16:creationId xmlns:a16="http://schemas.microsoft.com/office/drawing/2014/main" xmlns="" id="{BA51A5ED-C96A-48B1-945E-654C003B0D37}"/>
              </a:ext>
            </a:extLst>
          </p:cNvPr>
          <p:cNvSpPr txBox="1"/>
          <p:nvPr/>
        </p:nvSpPr>
        <p:spPr>
          <a:xfrm>
            <a:off x="661555" y="2443019"/>
            <a:ext cx="2462645" cy="1138773"/>
          </a:xfrm>
          <a:prstGeom prst="rect">
            <a:avLst/>
          </a:prstGeom>
          <a:noFill/>
        </p:spPr>
        <p:txBody>
          <a:bodyPr wrap="square">
            <a:spAutoFit/>
          </a:bodyPr>
          <a:lstStyle/>
          <a:p>
            <a:endParaRPr lang="en-GB" sz="2000" dirty="0">
              <a:solidFill>
                <a:srgbClr val="002060"/>
              </a:solidFill>
            </a:endParaRPr>
          </a:p>
          <a:p>
            <a:r>
              <a:rPr lang="ro-RO" sz="2400" b="0" i="0" kern="1200" dirty="0" smtClean="0">
                <a:solidFill>
                  <a:srgbClr val="002060"/>
                </a:solidFill>
                <a:effectLst/>
              </a:rPr>
              <a:t>Emoție primară sau secundară</a:t>
            </a:r>
            <a:endParaRPr lang="en-GB" sz="2400" dirty="0">
              <a:solidFill>
                <a:srgbClr val="002060"/>
              </a:solidFill>
            </a:endParaRPr>
          </a:p>
        </p:txBody>
      </p:sp>
    </p:spTree>
    <p:extLst>
      <p:ext uri="{BB962C8B-B14F-4D97-AF65-F5344CB8AC3E}">
        <p14:creationId xmlns:p14="http://schemas.microsoft.com/office/powerpoint/2010/main" val="78569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6754</TotalTime>
  <Words>6727</Words>
  <Application>Microsoft Office PowerPoint</Application>
  <PresentationFormat>On-screen Show (4:3)</PresentationFormat>
  <Paragraphs>921</Paragraphs>
  <Slides>38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Avenir Roman</vt:lpstr>
      <vt:lpstr>Calibri</vt:lpstr>
      <vt:lpstr>Georgia</vt:lpstr>
      <vt:lpstr>Symbol</vt:lpstr>
      <vt:lpstr>Times New Roman</vt:lpstr>
      <vt:lpstr>Verdana</vt:lpstr>
      <vt:lpstr>Office Theme</vt:lpstr>
      <vt:lpstr>Train the Trainer</vt:lpstr>
      <vt:lpstr>Recap of Day 1</vt:lpstr>
      <vt:lpstr>1. Întrebare</vt:lpstr>
      <vt:lpstr>2. Modelul factorului declanșator </vt:lpstr>
      <vt:lpstr>Agenda zilei </vt:lpstr>
      <vt:lpstr>2. Furia – exercițiu</vt:lpstr>
      <vt:lpstr>2. Furia</vt:lpstr>
      <vt:lpstr>2. Furia </vt:lpstr>
      <vt:lpstr>2. Furia </vt:lpstr>
      <vt:lpstr>3. Furia </vt:lpstr>
      <vt:lpstr>2. Gestionarea furiei </vt:lpstr>
      <vt:lpstr>3. Exercițiul 1</vt:lpstr>
      <vt:lpstr>3. Gestionarea furiei – exercițiul 1</vt:lpstr>
      <vt:lpstr>3. Managementul furiei – exercițiul 2</vt:lpstr>
      <vt:lpstr>4. Gestionarea furiei– exercițiul 2</vt:lpstr>
      <vt:lpstr>2. Modelul factorului declanșator </vt:lpstr>
      <vt:lpstr>4. Narațiuni și identitate</vt:lpstr>
      <vt:lpstr>4. Narațiuni și identitate </vt:lpstr>
      <vt:lpstr>4.Narațiuni și identitate </vt:lpstr>
      <vt:lpstr>4.Narațiuni și identitate– exercițiu </vt:lpstr>
      <vt:lpstr>4.Narațiuni și identitate– exercițiu </vt:lpstr>
      <vt:lpstr>4.Narațiuni și identitate</vt:lpstr>
      <vt:lpstr>4.Narațiuni și identitate</vt:lpstr>
      <vt:lpstr>Narațiunile toxice </vt:lpstr>
      <vt:lpstr>4. Narațiuni</vt:lpstr>
      <vt:lpstr>4.Narațiuni și identitate</vt:lpstr>
      <vt:lpstr>PowerPoint Presentation</vt:lpstr>
      <vt:lpstr>5. Narațiuni și identiate – exercițiul 2 </vt:lpstr>
      <vt:lpstr>PowerPoint Presentation</vt:lpstr>
      <vt:lpstr>6. Dezbatere și simulare</vt:lpstr>
      <vt:lpstr>6. Dezbatere și simulare</vt:lpstr>
      <vt:lpstr>6. Zona de mijloc</vt:lpstr>
      <vt:lpstr>7. Dezbatere și simulare– exercițiul 1</vt:lpstr>
      <vt:lpstr>7. Dezbatere și simulare – exercițiu </vt:lpstr>
      <vt:lpstr>8.Feedback</vt:lpstr>
      <vt:lpstr>8. Până data viitoare...</vt:lpstr>
      <vt:lpstr>8.Concluzie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Tehnic</cp:lastModifiedBy>
  <cp:revision>113</cp:revision>
  <dcterms:created xsi:type="dcterms:W3CDTF">2019-01-04T14:31:26Z</dcterms:created>
  <dcterms:modified xsi:type="dcterms:W3CDTF">2021-02-10T10:09:47Z</dcterms:modified>
</cp:coreProperties>
</file>