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9"/>
  </p:notesMasterIdLst>
  <p:handoutMasterIdLst>
    <p:handoutMasterId r:id="rId40"/>
  </p:handoutMasterIdLst>
  <p:sldIdLst>
    <p:sldId id="266" r:id="rId2"/>
    <p:sldId id="292" r:id="rId3"/>
    <p:sldId id="446" r:id="rId4"/>
    <p:sldId id="287" r:id="rId5"/>
    <p:sldId id="406" r:id="rId6"/>
    <p:sldId id="419" r:id="rId7"/>
    <p:sldId id="355" r:id="rId8"/>
    <p:sldId id="351" r:id="rId9"/>
    <p:sldId id="422" r:id="rId10"/>
    <p:sldId id="321" r:id="rId11"/>
    <p:sldId id="455" r:id="rId12"/>
    <p:sldId id="400" r:id="rId13"/>
    <p:sldId id="456" r:id="rId14"/>
    <p:sldId id="457" r:id="rId15"/>
    <p:sldId id="458" r:id="rId16"/>
    <p:sldId id="459" r:id="rId17"/>
    <p:sldId id="411" r:id="rId18"/>
    <p:sldId id="439" r:id="rId19"/>
    <p:sldId id="354" r:id="rId20"/>
    <p:sldId id="460" r:id="rId21"/>
    <p:sldId id="461" r:id="rId22"/>
    <p:sldId id="462" r:id="rId23"/>
    <p:sldId id="463" r:id="rId24"/>
    <p:sldId id="357" r:id="rId25"/>
    <p:sldId id="369" r:id="rId26"/>
    <p:sldId id="464" r:id="rId27"/>
    <p:sldId id="465" r:id="rId28"/>
    <p:sldId id="466" r:id="rId29"/>
    <p:sldId id="441" r:id="rId30"/>
    <p:sldId id="467" r:id="rId31"/>
    <p:sldId id="447" r:id="rId32"/>
    <p:sldId id="444" r:id="rId33"/>
    <p:sldId id="468" r:id="rId34"/>
    <p:sldId id="469" r:id="rId35"/>
    <p:sldId id="435" r:id="rId36"/>
    <p:sldId id="470" r:id="rId37"/>
    <p:sldId id="26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6600"/>
    <a:srgbClr val="CC3399"/>
    <a:srgbClr val="F9A307"/>
    <a:srgbClr val="0BA7DF"/>
    <a:srgbClr val="084092"/>
    <a:srgbClr val="006600"/>
    <a:srgbClr val="0770B1"/>
    <a:srgbClr val="26687C"/>
    <a:srgbClr val="EB95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37" autoAdjust="0"/>
  </p:normalViewPr>
  <p:slideViewPr>
    <p:cSldViewPr>
      <p:cViewPr varScale="1">
        <p:scale>
          <a:sx n="88" d="100"/>
          <a:sy n="88" d="100"/>
        </p:scale>
        <p:origin x="96" y="49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Muelas Lobato" userId="2b72eb5d94b1e210" providerId="LiveId" clId="{01BD1BB4-4AA9-425A-9EC7-2D4616E3E3D6}"/>
    <pc:docChg chg="undo redo custSel modSld">
      <pc:chgData name="Roberto Muelas Lobato" userId="2b72eb5d94b1e210" providerId="LiveId" clId="{01BD1BB4-4AA9-425A-9EC7-2D4616E3E3D6}" dt="2021-06-10T08:03:14.819" v="3726" actId="1076"/>
      <pc:docMkLst>
        <pc:docMk/>
      </pc:docMkLst>
      <pc:sldChg chg="modNotesTx">
        <pc:chgData name="Roberto Muelas Lobato" userId="2b72eb5d94b1e210" providerId="LiveId" clId="{01BD1BB4-4AA9-425A-9EC7-2D4616E3E3D6}" dt="2021-05-18T09:32:06.069" v="445"/>
        <pc:sldMkLst>
          <pc:docMk/>
          <pc:sldMk cId="2161340783" sldId="266"/>
        </pc:sldMkLst>
      </pc:sldChg>
      <pc:sldChg chg="addSp delSp modSp mod modNotesTx">
        <pc:chgData name="Roberto Muelas Lobato" userId="2b72eb5d94b1e210" providerId="LiveId" clId="{01BD1BB4-4AA9-425A-9EC7-2D4616E3E3D6}" dt="2021-06-10T08:01:13.642" v="3687" actId="1076"/>
        <pc:sldMkLst>
          <pc:docMk/>
          <pc:sldMk cId="433554829" sldId="287"/>
        </pc:sldMkLst>
        <pc:spChg chg="mod">
          <ac:chgData name="Roberto Muelas Lobato" userId="2b72eb5d94b1e210" providerId="LiveId" clId="{01BD1BB4-4AA9-425A-9EC7-2D4616E3E3D6}" dt="2021-06-10T08:01:13.642" v="3687" actId="1076"/>
          <ac:spMkLst>
            <pc:docMk/>
            <pc:sldMk cId="433554829" sldId="287"/>
            <ac:spMk id="73" creationId="{3B8C1408-81FB-4570-A106-9D93D0EB885B}"/>
          </ac:spMkLst>
        </pc:spChg>
        <pc:spChg chg="mod">
          <ac:chgData name="Roberto Muelas Lobato" userId="2b72eb5d94b1e210" providerId="LiveId" clId="{01BD1BB4-4AA9-425A-9EC7-2D4616E3E3D6}" dt="2021-06-10T08:01:13.510" v="3686" actId="1076"/>
          <ac:spMkLst>
            <pc:docMk/>
            <pc:sldMk cId="433554829" sldId="287"/>
            <ac:spMk id="74" creationId="{24158BD1-8A76-494C-8074-24EE0F27D2C0}"/>
          </ac:spMkLst>
        </pc:spChg>
        <pc:picChg chg="del">
          <ac:chgData name="Roberto Muelas Lobato" userId="2b72eb5d94b1e210" providerId="LiveId" clId="{01BD1BB4-4AA9-425A-9EC7-2D4616E3E3D6}" dt="2021-06-10T08:00:34.308" v="3661" actId="478"/>
          <ac:picMkLst>
            <pc:docMk/>
            <pc:sldMk cId="433554829" sldId="287"/>
            <ac:picMk id="3" creationId="{E341BCE8-38C7-4E83-A6C4-E2164A0BAABC}"/>
          </ac:picMkLst>
        </pc:picChg>
        <pc:picChg chg="add del mod ord">
          <ac:chgData name="Roberto Muelas Lobato" userId="2b72eb5d94b1e210" providerId="LiveId" clId="{01BD1BB4-4AA9-425A-9EC7-2D4616E3E3D6}" dt="2021-06-10T08:01:13.379" v="3685" actId="14100"/>
          <ac:picMkLst>
            <pc:docMk/>
            <pc:sldMk cId="433554829" sldId="287"/>
            <ac:picMk id="4" creationId="{4F4D1457-2469-4B14-9ECD-0ABDBF8D6F81}"/>
          </ac:picMkLst>
        </pc:picChg>
        <pc:picChg chg="del">
          <ac:chgData name="Roberto Muelas Lobato" userId="2b72eb5d94b1e210" providerId="LiveId" clId="{01BD1BB4-4AA9-425A-9EC7-2D4616E3E3D6}" dt="2021-06-10T08:00:37.600" v="3665" actId="478"/>
          <ac:picMkLst>
            <pc:docMk/>
            <pc:sldMk cId="433554829" sldId="287"/>
            <ac:picMk id="5" creationId="{5B82C8F5-9365-4964-BE50-042832DA1C09}"/>
          </ac:picMkLst>
        </pc:picChg>
        <pc:picChg chg="add mod">
          <ac:chgData name="Roberto Muelas Lobato" userId="2b72eb5d94b1e210" providerId="LiveId" clId="{01BD1BB4-4AA9-425A-9EC7-2D4616E3E3D6}" dt="2021-05-20T06:38:54.113" v="3658"/>
          <ac:picMkLst>
            <pc:docMk/>
            <pc:sldMk cId="433554829" sldId="287"/>
            <ac:picMk id="26" creationId="{35FCD44E-2110-4087-A574-96866A6FD23A}"/>
          </ac:picMkLst>
        </pc:picChg>
        <pc:picChg chg="del">
          <ac:chgData name="Roberto Muelas Lobato" userId="2b72eb5d94b1e210" providerId="LiveId" clId="{01BD1BB4-4AA9-425A-9EC7-2D4616E3E3D6}" dt="2021-06-10T08:00:37.050" v="3664" actId="478"/>
          <ac:picMkLst>
            <pc:docMk/>
            <pc:sldMk cId="433554829" sldId="287"/>
            <ac:picMk id="30" creationId="{9401A3B3-A3FC-436E-8C03-66F715C8F1F0}"/>
          </ac:picMkLst>
        </pc:picChg>
        <pc:picChg chg="del">
          <ac:chgData name="Roberto Muelas Lobato" userId="2b72eb5d94b1e210" providerId="LiveId" clId="{01BD1BB4-4AA9-425A-9EC7-2D4616E3E3D6}" dt="2021-06-10T08:00:38.140" v="3666" actId="478"/>
          <ac:picMkLst>
            <pc:docMk/>
            <pc:sldMk cId="433554829" sldId="287"/>
            <ac:picMk id="34" creationId="{C517BE47-19ED-4B5A-BF2F-B7D89B8BE433}"/>
          </ac:picMkLst>
        </pc:picChg>
        <pc:picChg chg="add del">
          <ac:chgData name="Roberto Muelas Lobato" userId="2b72eb5d94b1e210" providerId="LiveId" clId="{01BD1BB4-4AA9-425A-9EC7-2D4616E3E3D6}" dt="2021-06-10T08:01:12.810" v="3681" actId="478"/>
          <ac:picMkLst>
            <pc:docMk/>
            <pc:sldMk cId="433554829" sldId="287"/>
            <ac:picMk id="36" creationId="{42F7BCFD-EF0E-4CB5-A110-3EE579C9D487}"/>
          </ac:picMkLst>
        </pc:picChg>
        <pc:picChg chg="del">
          <ac:chgData name="Roberto Muelas Lobato" userId="2b72eb5d94b1e210" providerId="LiveId" clId="{01BD1BB4-4AA9-425A-9EC7-2D4616E3E3D6}" dt="2021-06-10T08:00:35.050" v="3662" actId="478"/>
          <ac:picMkLst>
            <pc:docMk/>
            <pc:sldMk cId="433554829" sldId="287"/>
            <ac:picMk id="38" creationId="{E65B0258-6EBD-4413-BD5C-D2BE2F24B9FD}"/>
          </ac:picMkLst>
        </pc:picChg>
        <pc:picChg chg="del">
          <ac:chgData name="Roberto Muelas Lobato" userId="2b72eb5d94b1e210" providerId="LiveId" clId="{01BD1BB4-4AA9-425A-9EC7-2D4616E3E3D6}" dt="2021-06-10T08:00:36.060" v="3663" actId="478"/>
          <ac:picMkLst>
            <pc:docMk/>
            <pc:sldMk cId="433554829" sldId="287"/>
            <ac:picMk id="44" creationId="{655F0184-6F1F-407B-8962-2ED01C402C09}"/>
          </ac:picMkLst>
        </pc:picChg>
        <pc:picChg chg="add del">
          <ac:chgData name="Roberto Muelas Lobato" userId="2b72eb5d94b1e210" providerId="LiveId" clId="{01BD1BB4-4AA9-425A-9EC7-2D4616E3E3D6}" dt="2021-06-10T08:01:12.960" v="3682" actId="478"/>
          <ac:picMkLst>
            <pc:docMk/>
            <pc:sldMk cId="433554829" sldId="287"/>
            <ac:picMk id="71" creationId="{420D9415-659A-40BF-89B3-1DDC5B9D66B0}"/>
          </ac:picMkLst>
        </pc:picChg>
        <pc:picChg chg="del">
          <ac:chgData name="Roberto Muelas Lobato" userId="2b72eb5d94b1e210" providerId="LiveId" clId="{01BD1BB4-4AA9-425A-9EC7-2D4616E3E3D6}" dt="2021-05-20T06:38:53.928" v="3657" actId="478"/>
          <ac:picMkLst>
            <pc:docMk/>
            <pc:sldMk cId="433554829" sldId="287"/>
            <ac:picMk id="83" creationId="{FA047811-63FA-4E55-B821-B88D0A33A905}"/>
          </ac:picMkLst>
        </pc:picChg>
      </pc:sldChg>
      <pc:sldChg chg="modNotesTx">
        <pc:chgData name="Roberto Muelas Lobato" userId="2b72eb5d94b1e210" providerId="LiveId" clId="{01BD1BB4-4AA9-425A-9EC7-2D4616E3E3D6}" dt="2021-05-18T09:40:10.045" v="1031" actId="20577"/>
        <pc:sldMkLst>
          <pc:docMk/>
          <pc:sldMk cId="3654329432" sldId="292"/>
        </pc:sldMkLst>
      </pc:sldChg>
      <pc:sldChg chg="modNotesTx">
        <pc:chgData name="Roberto Muelas Lobato" userId="2b72eb5d94b1e210" providerId="LiveId" clId="{01BD1BB4-4AA9-425A-9EC7-2D4616E3E3D6}" dt="2021-05-18T09:53:13.047" v="1683" actId="113"/>
        <pc:sldMkLst>
          <pc:docMk/>
          <pc:sldMk cId="1117433618" sldId="321"/>
        </pc:sldMkLst>
      </pc:sldChg>
      <pc:sldChg chg="modNotesTx">
        <pc:chgData name="Roberto Muelas Lobato" userId="2b72eb5d94b1e210" providerId="LiveId" clId="{01BD1BB4-4AA9-425A-9EC7-2D4616E3E3D6}" dt="2021-05-18T09:49:27.693" v="1581"/>
        <pc:sldMkLst>
          <pc:docMk/>
          <pc:sldMk cId="798215118" sldId="351"/>
        </pc:sldMkLst>
      </pc:sldChg>
      <pc:sldChg chg="modNotesTx">
        <pc:chgData name="Roberto Muelas Lobato" userId="2b72eb5d94b1e210" providerId="LiveId" clId="{01BD1BB4-4AA9-425A-9EC7-2D4616E3E3D6}" dt="2021-05-18T10:15:30.091" v="2393"/>
        <pc:sldMkLst>
          <pc:docMk/>
          <pc:sldMk cId="3541289511" sldId="354"/>
        </pc:sldMkLst>
      </pc:sldChg>
      <pc:sldChg chg="modNotesTx">
        <pc:chgData name="Roberto Muelas Lobato" userId="2b72eb5d94b1e210" providerId="LiveId" clId="{01BD1BB4-4AA9-425A-9EC7-2D4616E3E3D6}" dt="2021-05-18T09:48:53.010" v="1574" actId="20577"/>
        <pc:sldMkLst>
          <pc:docMk/>
          <pc:sldMk cId="363360760" sldId="355"/>
        </pc:sldMkLst>
      </pc:sldChg>
      <pc:sldChg chg="modNotesTx">
        <pc:chgData name="Roberto Muelas Lobato" userId="2b72eb5d94b1e210" providerId="LiveId" clId="{01BD1BB4-4AA9-425A-9EC7-2D4616E3E3D6}" dt="2021-05-18T10:23:18.410" v="2867" actId="20577"/>
        <pc:sldMkLst>
          <pc:docMk/>
          <pc:sldMk cId="3670767496" sldId="357"/>
        </pc:sldMkLst>
      </pc:sldChg>
      <pc:sldChg chg="modNotesTx">
        <pc:chgData name="Roberto Muelas Lobato" userId="2b72eb5d94b1e210" providerId="LiveId" clId="{01BD1BB4-4AA9-425A-9EC7-2D4616E3E3D6}" dt="2021-05-18T10:27:40.635" v="2928"/>
        <pc:sldMkLst>
          <pc:docMk/>
          <pc:sldMk cId="2556246883" sldId="369"/>
        </pc:sldMkLst>
      </pc:sldChg>
      <pc:sldChg chg="addSp delSp modSp mod modNotesTx">
        <pc:chgData name="Roberto Muelas Lobato" userId="2b72eb5d94b1e210" providerId="LiveId" clId="{01BD1BB4-4AA9-425A-9EC7-2D4616E3E3D6}" dt="2021-06-10T08:01:55.194" v="3697" actId="171"/>
        <pc:sldMkLst>
          <pc:docMk/>
          <pc:sldMk cId="3930605462" sldId="400"/>
        </pc:sldMkLst>
        <pc:picChg chg="add mod ord">
          <ac:chgData name="Roberto Muelas Lobato" userId="2b72eb5d94b1e210" providerId="LiveId" clId="{01BD1BB4-4AA9-425A-9EC7-2D4616E3E3D6}" dt="2021-06-10T08:01:55.194" v="3697" actId="171"/>
          <ac:picMkLst>
            <pc:docMk/>
            <pc:sldMk cId="3930605462" sldId="400"/>
            <ac:picMk id="4" creationId="{54090410-7CC9-4FD6-A890-4FB23791E030}"/>
          </ac:picMkLst>
        </pc:picChg>
        <pc:picChg chg="del">
          <ac:chgData name="Roberto Muelas Lobato" userId="2b72eb5d94b1e210" providerId="LiveId" clId="{01BD1BB4-4AA9-425A-9EC7-2D4616E3E3D6}" dt="2021-06-10T08:01:39.010" v="3691" actId="478"/>
          <ac:picMkLst>
            <pc:docMk/>
            <pc:sldMk cId="3930605462" sldId="400"/>
            <ac:picMk id="7" creationId="{F18A3022-E817-4BD5-9687-27FF11F9AADB}"/>
          </ac:picMkLst>
        </pc:picChg>
      </pc:sldChg>
      <pc:sldChg chg="modNotesTx">
        <pc:chgData name="Roberto Muelas Lobato" userId="2b72eb5d94b1e210" providerId="LiveId" clId="{01BD1BB4-4AA9-425A-9EC7-2D4616E3E3D6}" dt="2021-05-18T09:45:11.132" v="1439" actId="20577"/>
        <pc:sldMkLst>
          <pc:docMk/>
          <pc:sldMk cId="3782998639" sldId="406"/>
        </pc:sldMkLst>
      </pc:sldChg>
      <pc:sldChg chg="modNotesTx">
        <pc:chgData name="Roberto Muelas Lobato" userId="2b72eb5d94b1e210" providerId="LiveId" clId="{01BD1BB4-4AA9-425A-9EC7-2D4616E3E3D6}" dt="2021-05-18T10:08:13.982" v="2279"/>
        <pc:sldMkLst>
          <pc:docMk/>
          <pc:sldMk cId="2945654960" sldId="411"/>
        </pc:sldMkLst>
      </pc:sldChg>
      <pc:sldChg chg="modNotesTx">
        <pc:chgData name="Roberto Muelas Lobato" userId="2b72eb5d94b1e210" providerId="LiveId" clId="{01BD1BB4-4AA9-425A-9EC7-2D4616E3E3D6}" dt="2021-05-18T09:48:26.134" v="1557"/>
        <pc:sldMkLst>
          <pc:docMk/>
          <pc:sldMk cId="1052886491" sldId="419"/>
        </pc:sldMkLst>
      </pc:sldChg>
      <pc:sldChg chg="addSp delSp modSp mod modNotesTx">
        <pc:chgData name="Roberto Muelas Lobato" userId="2b72eb5d94b1e210" providerId="LiveId" clId="{01BD1BB4-4AA9-425A-9EC7-2D4616E3E3D6}" dt="2021-06-10T08:01:27.730" v="3690" actId="1076"/>
        <pc:sldMkLst>
          <pc:docMk/>
          <pc:sldMk cId="1016834677" sldId="422"/>
        </pc:sldMkLst>
        <pc:picChg chg="add mod">
          <ac:chgData name="Roberto Muelas Lobato" userId="2b72eb5d94b1e210" providerId="LiveId" clId="{01BD1BB4-4AA9-425A-9EC7-2D4616E3E3D6}" dt="2021-06-10T08:01:27.730" v="3690" actId="1076"/>
          <ac:picMkLst>
            <pc:docMk/>
            <pc:sldMk cId="1016834677" sldId="422"/>
            <ac:picMk id="4" creationId="{17DD8C4E-38C0-4CDD-ACC6-ED5FE954B8DC}"/>
          </ac:picMkLst>
        </pc:picChg>
        <pc:picChg chg="del">
          <ac:chgData name="Roberto Muelas Lobato" userId="2b72eb5d94b1e210" providerId="LiveId" clId="{01BD1BB4-4AA9-425A-9EC7-2D4616E3E3D6}" dt="2021-06-10T08:01:23.200" v="3688" actId="478"/>
          <ac:picMkLst>
            <pc:docMk/>
            <pc:sldMk cId="1016834677" sldId="422"/>
            <ac:picMk id="8" creationId="{6BA7D7B5-E498-4654-B091-26FEF73DF3FB}"/>
          </ac:picMkLst>
        </pc:picChg>
      </pc:sldChg>
      <pc:sldChg chg="modNotesTx">
        <pc:chgData name="Roberto Muelas Lobato" userId="2b72eb5d94b1e210" providerId="LiveId" clId="{01BD1BB4-4AA9-425A-9EC7-2D4616E3E3D6}" dt="2021-05-18T09:26:29.939" v="67"/>
        <pc:sldMkLst>
          <pc:docMk/>
          <pc:sldMk cId="3268736331" sldId="435"/>
        </pc:sldMkLst>
      </pc:sldChg>
      <pc:sldChg chg="modNotesTx">
        <pc:chgData name="Roberto Muelas Lobato" userId="2b72eb5d94b1e210" providerId="LiveId" clId="{01BD1BB4-4AA9-425A-9EC7-2D4616E3E3D6}" dt="2021-05-18T10:11:04.262" v="2322" actId="6549"/>
        <pc:sldMkLst>
          <pc:docMk/>
          <pc:sldMk cId="1554656419" sldId="439"/>
        </pc:sldMkLst>
      </pc:sldChg>
      <pc:sldChg chg="modNotesTx">
        <pc:chgData name="Roberto Muelas Lobato" userId="2b72eb5d94b1e210" providerId="LiveId" clId="{01BD1BB4-4AA9-425A-9EC7-2D4616E3E3D6}" dt="2021-05-18T10:44:22.066" v="3251" actId="20577"/>
        <pc:sldMkLst>
          <pc:docMk/>
          <pc:sldMk cId="337292635" sldId="441"/>
        </pc:sldMkLst>
      </pc:sldChg>
      <pc:sldChg chg="modNotesTx">
        <pc:chgData name="Roberto Muelas Lobato" userId="2b72eb5d94b1e210" providerId="LiveId" clId="{01BD1BB4-4AA9-425A-9EC7-2D4616E3E3D6}" dt="2021-05-18T10:47:52.568" v="3348"/>
        <pc:sldMkLst>
          <pc:docMk/>
          <pc:sldMk cId="4283791541" sldId="444"/>
        </pc:sldMkLst>
      </pc:sldChg>
      <pc:sldChg chg="modNotesTx">
        <pc:chgData name="Roberto Muelas Lobato" userId="2b72eb5d94b1e210" providerId="LiveId" clId="{01BD1BB4-4AA9-425A-9EC7-2D4616E3E3D6}" dt="2021-05-18T09:40:38.608" v="1042"/>
        <pc:sldMkLst>
          <pc:docMk/>
          <pc:sldMk cId="1068991861" sldId="446"/>
        </pc:sldMkLst>
      </pc:sldChg>
      <pc:sldChg chg="modNotesTx">
        <pc:chgData name="Roberto Muelas Lobato" userId="2b72eb5d94b1e210" providerId="LiveId" clId="{01BD1BB4-4AA9-425A-9EC7-2D4616E3E3D6}" dt="2021-05-18T10:45:53.044" v="3295"/>
        <pc:sldMkLst>
          <pc:docMk/>
          <pc:sldMk cId="283975269" sldId="447"/>
        </pc:sldMkLst>
      </pc:sldChg>
      <pc:sldChg chg="modNotesTx">
        <pc:chgData name="Roberto Muelas Lobato" userId="2b72eb5d94b1e210" providerId="LiveId" clId="{01BD1BB4-4AA9-425A-9EC7-2D4616E3E3D6}" dt="2021-05-18T09:55:01.436" v="1761"/>
        <pc:sldMkLst>
          <pc:docMk/>
          <pc:sldMk cId="3977771596" sldId="455"/>
        </pc:sldMkLst>
      </pc:sldChg>
      <pc:sldChg chg="modNotesTx">
        <pc:chgData name="Roberto Muelas Lobato" userId="2b72eb5d94b1e210" providerId="LiveId" clId="{01BD1BB4-4AA9-425A-9EC7-2D4616E3E3D6}" dt="2021-05-18T09:59:31.188" v="1993"/>
        <pc:sldMkLst>
          <pc:docMk/>
          <pc:sldMk cId="3459551375" sldId="456"/>
        </pc:sldMkLst>
      </pc:sldChg>
      <pc:sldChg chg="modNotesTx">
        <pc:chgData name="Roberto Muelas Lobato" userId="2b72eb5d94b1e210" providerId="LiveId" clId="{01BD1BB4-4AA9-425A-9EC7-2D4616E3E3D6}" dt="2021-05-18T10:00:41.071" v="2024" actId="20577"/>
        <pc:sldMkLst>
          <pc:docMk/>
          <pc:sldMk cId="1643381723" sldId="457"/>
        </pc:sldMkLst>
      </pc:sldChg>
      <pc:sldChg chg="modNotesTx">
        <pc:chgData name="Roberto Muelas Lobato" userId="2b72eb5d94b1e210" providerId="LiveId" clId="{01BD1BB4-4AA9-425A-9EC7-2D4616E3E3D6}" dt="2021-05-18T10:03:57.246" v="2175"/>
        <pc:sldMkLst>
          <pc:docMk/>
          <pc:sldMk cId="878301297" sldId="458"/>
        </pc:sldMkLst>
      </pc:sldChg>
      <pc:sldChg chg="addSp delSp modSp mod modNotesTx">
        <pc:chgData name="Roberto Muelas Lobato" userId="2b72eb5d94b1e210" providerId="LiveId" clId="{01BD1BB4-4AA9-425A-9EC7-2D4616E3E3D6}" dt="2021-06-10T08:02:43.519" v="3715" actId="1076"/>
        <pc:sldMkLst>
          <pc:docMk/>
          <pc:sldMk cId="2486604419" sldId="459"/>
        </pc:sldMkLst>
        <pc:spChg chg="mod">
          <ac:chgData name="Roberto Muelas Lobato" userId="2b72eb5d94b1e210" providerId="LiveId" clId="{01BD1BB4-4AA9-425A-9EC7-2D4616E3E3D6}" dt="2021-06-10T08:02:43.519" v="3715" actId="1076"/>
          <ac:spMkLst>
            <pc:docMk/>
            <pc:sldMk cId="2486604419" sldId="459"/>
            <ac:spMk id="73" creationId="{3B8C1408-81FB-4570-A106-9D93D0EB885B}"/>
          </ac:spMkLst>
        </pc:spChg>
        <pc:picChg chg="add del mod ord">
          <ac:chgData name="Roberto Muelas Lobato" userId="2b72eb5d94b1e210" providerId="LiveId" clId="{01BD1BB4-4AA9-425A-9EC7-2D4616E3E3D6}" dt="2021-06-10T08:02:26.479" v="3709" actId="478"/>
          <ac:picMkLst>
            <pc:docMk/>
            <pc:sldMk cId="2486604419" sldId="459"/>
            <ac:picMk id="3" creationId="{5EDE1D89-ACB3-45F8-8263-F93DB747DF1D}"/>
          </ac:picMkLst>
        </pc:picChg>
        <pc:picChg chg="del">
          <ac:chgData name="Roberto Muelas Lobato" userId="2b72eb5d94b1e210" providerId="LiveId" clId="{01BD1BB4-4AA9-425A-9EC7-2D4616E3E3D6}" dt="2021-06-10T08:02:11.970" v="3704" actId="478"/>
          <ac:picMkLst>
            <pc:docMk/>
            <pc:sldMk cId="2486604419" sldId="459"/>
            <ac:picMk id="24" creationId="{CC83DA49-68E5-4ADD-BAF1-D6BD50320A9A}"/>
          </ac:picMkLst>
        </pc:picChg>
        <pc:picChg chg="del">
          <ac:chgData name="Roberto Muelas Lobato" userId="2b72eb5d94b1e210" providerId="LiveId" clId="{01BD1BB4-4AA9-425A-9EC7-2D4616E3E3D6}" dt="2021-06-10T08:02:09.770" v="3701" actId="478"/>
          <ac:picMkLst>
            <pc:docMk/>
            <pc:sldMk cId="2486604419" sldId="459"/>
            <ac:picMk id="25" creationId="{FCBCEF67-ED40-4CFA-AD1F-15E95DCCFD3C}"/>
          </ac:picMkLst>
        </pc:picChg>
        <pc:picChg chg="add mod">
          <ac:chgData name="Roberto Muelas Lobato" userId="2b72eb5d94b1e210" providerId="LiveId" clId="{01BD1BB4-4AA9-425A-9EC7-2D4616E3E3D6}" dt="2021-05-20T06:39:01.401" v="3660"/>
          <ac:picMkLst>
            <pc:docMk/>
            <pc:sldMk cId="2486604419" sldId="459"/>
            <ac:picMk id="26" creationId="{14688DBB-D069-4CB4-9BB1-19570775498B}"/>
          </ac:picMkLst>
        </pc:picChg>
        <pc:picChg chg="add mod ord">
          <ac:chgData name="Roberto Muelas Lobato" userId="2b72eb5d94b1e210" providerId="LiveId" clId="{01BD1BB4-4AA9-425A-9EC7-2D4616E3E3D6}" dt="2021-06-10T08:02:40.520" v="3714" actId="171"/>
          <ac:picMkLst>
            <pc:docMk/>
            <pc:sldMk cId="2486604419" sldId="459"/>
            <ac:picMk id="27" creationId="{B6E24EE6-06D7-4C2C-A878-5591017C7F24}"/>
          </ac:picMkLst>
        </pc:picChg>
        <pc:picChg chg="del">
          <ac:chgData name="Roberto Muelas Lobato" userId="2b72eb5d94b1e210" providerId="LiveId" clId="{01BD1BB4-4AA9-425A-9EC7-2D4616E3E3D6}" dt="2021-06-10T08:02:09.325" v="3700" actId="478"/>
          <ac:picMkLst>
            <pc:docMk/>
            <pc:sldMk cId="2486604419" sldId="459"/>
            <ac:picMk id="30" creationId="{9401A3B3-A3FC-436E-8C03-66F715C8F1F0}"/>
          </ac:picMkLst>
        </pc:picChg>
        <pc:picChg chg="del">
          <ac:chgData name="Roberto Muelas Lobato" userId="2b72eb5d94b1e210" providerId="LiveId" clId="{01BD1BB4-4AA9-425A-9EC7-2D4616E3E3D6}" dt="2021-06-10T08:02:10.720" v="3702" actId="478"/>
          <ac:picMkLst>
            <pc:docMk/>
            <pc:sldMk cId="2486604419" sldId="459"/>
            <ac:picMk id="34" creationId="{C517BE47-19ED-4B5A-BF2F-B7D89B8BE433}"/>
          </ac:picMkLst>
        </pc:picChg>
        <pc:picChg chg="del">
          <ac:chgData name="Roberto Muelas Lobato" userId="2b72eb5d94b1e210" providerId="LiveId" clId="{01BD1BB4-4AA9-425A-9EC7-2D4616E3E3D6}" dt="2021-06-10T08:02:11.329" v="3703" actId="478"/>
          <ac:picMkLst>
            <pc:docMk/>
            <pc:sldMk cId="2486604419" sldId="459"/>
            <ac:picMk id="36" creationId="{42F7BCFD-EF0E-4CB5-A110-3EE579C9D487}"/>
          </ac:picMkLst>
        </pc:picChg>
        <pc:picChg chg="del">
          <ac:chgData name="Roberto Muelas Lobato" userId="2b72eb5d94b1e210" providerId="LiveId" clId="{01BD1BB4-4AA9-425A-9EC7-2D4616E3E3D6}" dt="2021-06-10T08:02:07.290" v="3698" actId="478"/>
          <ac:picMkLst>
            <pc:docMk/>
            <pc:sldMk cId="2486604419" sldId="459"/>
            <ac:picMk id="38" creationId="{E65B0258-6EBD-4413-BD5C-D2BE2F24B9FD}"/>
          </ac:picMkLst>
        </pc:picChg>
        <pc:picChg chg="del">
          <ac:chgData name="Roberto Muelas Lobato" userId="2b72eb5d94b1e210" providerId="LiveId" clId="{01BD1BB4-4AA9-425A-9EC7-2D4616E3E3D6}" dt="2021-06-10T08:02:08.739" v="3699" actId="478"/>
          <ac:picMkLst>
            <pc:docMk/>
            <pc:sldMk cId="2486604419" sldId="459"/>
            <ac:picMk id="44" creationId="{655F0184-6F1F-407B-8962-2ED01C402C09}"/>
          </ac:picMkLst>
        </pc:picChg>
        <pc:picChg chg="del">
          <ac:chgData name="Roberto Muelas Lobato" userId="2b72eb5d94b1e210" providerId="LiveId" clId="{01BD1BB4-4AA9-425A-9EC7-2D4616E3E3D6}" dt="2021-06-10T08:02:12.939" v="3705" actId="478"/>
          <ac:picMkLst>
            <pc:docMk/>
            <pc:sldMk cId="2486604419" sldId="459"/>
            <ac:picMk id="71" creationId="{420D9415-659A-40BF-89B3-1DDC5B9D66B0}"/>
          </ac:picMkLst>
        </pc:picChg>
        <pc:picChg chg="del">
          <ac:chgData name="Roberto Muelas Lobato" userId="2b72eb5d94b1e210" providerId="LiveId" clId="{01BD1BB4-4AA9-425A-9EC7-2D4616E3E3D6}" dt="2021-05-20T06:39:00.492" v="3659" actId="478"/>
          <ac:picMkLst>
            <pc:docMk/>
            <pc:sldMk cId="2486604419" sldId="459"/>
            <ac:picMk id="83" creationId="{FA047811-63FA-4E55-B821-B88D0A33A905}"/>
          </ac:picMkLst>
        </pc:picChg>
      </pc:sldChg>
      <pc:sldChg chg="modNotesTx">
        <pc:chgData name="Roberto Muelas Lobato" userId="2b72eb5d94b1e210" providerId="LiveId" clId="{01BD1BB4-4AA9-425A-9EC7-2D4616E3E3D6}" dt="2021-05-18T10:18:56.280" v="2573" actId="20577"/>
        <pc:sldMkLst>
          <pc:docMk/>
          <pc:sldMk cId="851511461" sldId="460"/>
        </pc:sldMkLst>
      </pc:sldChg>
      <pc:sldChg chg="modNotesTx">
        <pc:chgData name="Roberto Muelas Lobato" userId="2b72eb5d94b1e210" providerId="LiveId" clId="{01BD1BB4-4AA9-425A-9EC7-2D4616E3E3D6}" dt="2021-05-18T10:21:35.243" v="2804" actId="20577"/>
        <pc:sldMkLst>
          <pc:docMk/>
          <pc:sldMk cId="640773352" sldId="461"/>
        </pc:sldMkLst>
      </pc:sldChg>
      <pc:sldChg chg="modNotesTx">
        <pc:chgData name="Roberto Muelas Lobato" userId="2b72eb5d94b1e210" providerId="LiveId" clId="{01BD1BB4-4AA9-425A-9EC7-2D4616E3E3D6}" dt="2021-05-18T10:21:55.899" v="2805"/>
        <pc:sldMkLst>
          <pc:docMk/>
          <pc:sldMk cId="3685088129" sldId="462"/>
        </pc:sldMkLst>
      </pc:sldChg>
      <pc:sldChg chg="addSp delSp modSp mod delAnim modNotesTx">
        <pc:chgData name="Roberto Muelas Lobato" userId="2b72eb5d94b1e210" providerId="LiveId" clId="{01BD1BB4-4AA9-425A-9EC7-2D4616E3E3D6}" dt="2021-06-10T08:03:14.819" v="3726" actId="1076"/>
        <pc:sldMkLst>
          <pc:docMk/>
          <pc:sldMk cId="3749839153" sldId="463"/>
        </pc:sldMkLst>
        <pc:picChg chg="del">
          <ac:chgData name="Roberto Muelas Lobato" userId="2b72eb5d94b1e210" providerId="LiveId" clId="{01BD1BB4-4AA9-425A-9EC7-2D4616E3E3D6}" dt="2021-06-10T08:02:57.359" v="3716" actId="478"/>
          <ac:picMkLst>
            <pc:docMk/>
            <pc:sldMk cId="3749839153" sldId="463"/>
            <ac:picMk id="3" creationId="{335B995E-8661-44C0-876F-0C095EF67822}"/>
          </ac:picMkLst>
        </pc:picChg>
        <pc:picChg chg="add mod">
          <ac:chgData name="Roberto Muelas Lobato" userId="2b72eb5d94b1e210" providerId="LiveId" clId="{01BD1BB4-4AA9-425A-9EC7-2D4616E3E3D6}" dt="2021-06-10T08:03:03.741" v="3720" actId="14100"/>
          <ac:picMkLst>
            <pc:docMk/>
            <pc:sldMk cId="3749839153" sldId="463"/>
            <ac:picMk id="4" creationId="{DA34B510-7C9E-4E59-A13E-619FCC78B180}"/>
          </ac:picMkLst>
        </pc:picChg>
        <pc:picChg chg="add mod">
          <ac:chgData name="Roberto Muelas Lobato" userId="2b72eb5d94b1e210" providerId="LiveId" clId="{01BD1BB4-4AA9-425A-9EC7-2D4616E3E3D6}" dt="2021-06-10T08:03:14.819" v="3726" actId="1076"/>
          <ac:picMkLst>
            <pc:docMk/>
            <pc:sldMk cId="3749839153" sldId="463"/>
            <ac:picMk id="9" creationId="{C9EC5D53-6B45-4EBB-B358-AD2267CAA721}"/>
          </ac:picMkLst>
        </pc:picChg>
        <pc:picChg chg="del">
          <ac:chgData name="Roberto Muelas Lobato" userId="2b72eb5d94b1e210" providerId="LiveId" clId="{01BD1BB4-4AA9-425A-9EC7-2D4616E3E3D6}" dt="2021-06-10T08:03:06.289" v="3721" actId="478"/>
          <ac:picMkLst>
            <pc:docMk/>
            <pc:sldMk cId="3749839153" sldId="463"/>
            <ac:picMk id="11" creationId="{6C708603-FE59-4F9C-BA29-BE027ED6C5F9}"/>
          </ac:picMkLst>
        </pc:picChg>
      </pc:sldChg>
      <pc:sldChg chg="modNotesTx">
        <pc:chgData name="Roberto Muelas Lobato" userId="2b72eb5d94b1e210" providerId="LiveId" clId="{01BD1BB4-4AA9-425A-9EC7-2D4616E3E3D6}" dt="2021-05-18T10:30:01.783" v="3028" actId="20577"/>
        <pc:sldMkLst>
          <pc:docMk/>
          <pc:sldMk cId="1422131449" sldId="464"/>
        </pc:sldMkLst>
      </pc:sldChg>
      <pc:sldChg chg="modNotesTx">
        <pc:chgData name="Roberto Muelas Lobato" userId="2b72eb5d94b1e210" providerId="LiveId" clId="{01BD1BB4-4AA9-425A-9EC7-2D4616E3E3D6}" dt="2021-05-18T10:31:53.173" v="3087" actId="20577"/>
        <pc:sldMkLst>
          <pc:docMk/>
          <pc:sldMk cId="1949029204" sldId="465"/>
        </pc:sldMkLst>
      </pc:sldChg>
      <pc:sldChg chg="modNotesTx">
        <pc:chgData name="Roberto Muelas Lobato" userId="2b72eb5d94b1e210" providerId="LiveId" clId="{01BD1BB4-4AA9-425A-9EC7-2D4616E3E3D6}" dt="2021-05-18T10:42:52.455" v="3222" actId="20577"/>
        <pc:sldMkLst>
          <pc:docMk/>
          <pc:sldMk cId="2733841267" sldId="466"/>
        </pc:sldMkLst>
      </pc:sldChg>
      <pc:sldChg chg="modNotesTx">
        <pc:chgData name="Roberto Muelas Lobato" userId="2b72eb5d94b1e210" providerId="LiveId" clId="{01BD1BB4-4AA9-425A-9EC7-2D4616E3E3D6}" dt="2021-05-18T10:45:10.703" v="3270"/>
        <pc:sldMkLst>
          <pc:docMk/>
          <pc:sldMk cId="2142263527" sldId="467"/>
        </pc:sldMkLst>
      </pc:sldChg>
      <pc:sldChg chg="modNotesTx">
        <pc:chgData name="Roberto Muelas Lobato" userId="2b72eb5d94b1e210" providerId="LiveId" clId="{01BD1BB4-4AA9-425A-9EC7-2D4616E3E3D6}" dt="2021-05-18T10:52:21.733" v="3573" actId="6549"/>
        <pc:sldMkLst>
          <pc:docMk/>
          <pc:sldMk cId="1413691407" sldId="468"/>
        </pc:sldMkLst>
      </pc:sldChg>
      <pc:sldChg chg="modNotesTx">
        <pc:chgData name="Roberto Muelas Lobato" userId="2b72eb5d94b1e210" providerId="LiveId" clId="{01BD1BB4-4AA9-425A-9EC7-2D4616E3E3D6}" dt="2021-05-18T10:54:13.494" v="3656" actId="20577"/>
        <pc:sldMkLst>
          <pc:docMk/>
          <pc:sldMk cId="1521462658" sldId="469"/>
        </pc:sldMkLst>
      </pc:sldChg>
      <pc:sldChg chg="modNotesTx">
        <pc:chgData name="Roberto Muelas Lobato" userId="2b72eb5d94b1e210" providerId="LiveId" clId="{01BD1BB4-4AA9-425A-9EC7-2D4616E3E3D6}" dt="2021-05-18T09:26:19.858" v="66" actId="20577"/>
        <pc:sldMkLst>
          <pc:docMk/>
          <pc:sldMk cId="2610242461" sldId="4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US" dirty="0"/>
            <a:t>7 </a:t>
          </a:r>
          <a:r>
            <a:rPr lang="en-US" dirty="0" err="1"/>
            <a:t>talleres</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Capacidades</a:t>
          </a:r>
          <a:r>
            <a:rPr lang="en-US" dirty="0"/>
            <a:t> </a:t>
          </a:r>
          <a:r>
            <a:rPr lang="en-US" dirty="0" err="1"/>
            <a:t>individuales</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Asesoramiento</a:t>
          </a:r>
          <a:r>
            <a:rPr lang="en-US" dirty="0"/>
            <a:t> y </a:t>
          </a:r>
          <a:r>
            <a:rPr lang="en-US" dirty="0" err="1"/>
            <a:t>pedagogía</a:t>
          </a:r>
          <a:r>
            <a:rPr lang="en-US" dirty="0"/>
            <a:t> familiar</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Pensamiento</a:t>
          </a:r>
          <a:r>
            <a:rPr lang="en-US" dirty="0"/>
            <a:t> </a:t>
          </a:r>
          <a:r>
            <a:rPr lang="en-US" dirty="0" err="1"/>
            <a:t>crítico</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Community capacity building</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Respuesta </a:t>
          </a:r>
          <a:r>
            <a:rPr lang="en-US" dirty="0" err="1"/>
            <a:t>estatal</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dirty="0" err="1"/>
            <a:t>Gestión</a:t>
          </a:r>
          <a:r>
            <a:rPr lang="en-US" dirty="0"/>
            <a:t> de la </a:t>
          </a:r>
          <a:r>
            <a:rPr lang="en-US" dirty="0" err="1"/>
            <a:t>ira</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Terapia</a:t>
          </a:r>
          <a:r>
            <a:rPr lang="en-US" dirty="0"/>
            <a:t> </a:t>
          </a:r>
          <a:r>
            <a:rPr lang="en-US" dirty="0" err="1"/>
            <a:t>narrativa</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Debate y </a:t>
          </a:r>
          <a:r>
            <a:rPr lang="en-US" dirty="0" err="1"/>
            <a:t>simulación</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err="1"/>
            <a:t>Resolución</a:t>
          </a:r>
          <a:r>
            <a:rPr lang="en-US" dirty="0"/>
            <a:t> de </a:t>
          </a:r>
          <a:r>
            <a:rPr lang="en-US" dirty="0" err="1"/>
            <a:t>conflictos</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a:t>Respuesta </a:t>
          </a:r>
          <a:r>
            <a:rPr lang="en-US" dirty="0" err="1"/>
            <a:t>estatal</a:t>
          </a:r>
          <a:r>
            <a:rPr lang="en-US" dirty="0"/>
            <a:t> </a:t>
          </a:r>
          <a:r>
            <a:rPr lang="en-US" dirty="0" err="1"/>
            <a:t>proporcional</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pt>
    <dgm:pt modelId="{A6D1CF04-4F28-42B2-A1B0-1E62E20462A1}" type="pres">
      <dgm:prSet presAssocID="{B5CF837E-6209-478F-821D-AD64B7DB5A1B}" presName="connTx" presStyleLbl="parChTrans1D2" presStyleIdx="0" presStyleCnt="3"/>
      <dgm:spPr/>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pt>
    <dgm:pt modelId="{64A5BD6B-4D0F-421B-86EC-44853CD5BEDC}" type="pres">
      <dgm:prSet presAssocID="{BB19E469-E94A-4068-987F-72537B5F4E6D}" presName="connTx" presStyleLbl="parChTrans1D3" presStyleIdx="0" presStyleCnt="7"/>
      <dgm:spPr/>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pt>
    <dgm:pt modelId="{17BB76E0-2297-45CD-B521-CAD7AAEAF906}" type="pres">
      <dgm:prSet presAssocID="{5354FDFA-52C1-4D5E-81A9-86DD5BDC258F}" presName="connTx" presStyleLbl="parChTrans1D3" presStyleIdx="1" presStyleCnt="7"/>
      <dgm:spPr/>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pt>
    <dgm:pt modelId="{AB417B95-7893-4EC8-A796-698C9484FF10}" type="pres">
      <dgm:prSet presAssocID="{CFA07B40-0A76-4EEF-935E-0B9A5F64831F}" presName="connTx" presStyleLbl="parChTrans1D3" presStyleIdx="2" presStyleCnt="7"/>
      <dgm:spPr/>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pt>
    <dgm:pt modelId="{A859700E-6CFA-4AC1-B226-0F27D900925B}" type="pres">
      <dgm:prSet presAssocID="{BC4EC194-9265-428A-9048-D28D99F7F0EE}" presName="connTx" presStyleLbl="parChTrans1D2" presStyleIdx="1" presStyleCnt="3"/>
      <dgm:spPr/>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pt>
    <dgm:pt modelId="{6C3DD16C-B924-461A-BFB7-1FAF7FEA21EE}" type="pres">
      <dgm:prSet presAssocID="{14D6DE97-6EA6-4AD1-88E9-2B619A6861A6}" presName="connTx" presStyleLbl="parChTrans1D3" presStyleIdx="3" presStyleCnt="7"/>
      <dgm:spPr/>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pt>
    <dgm:pt modelId="{98851BC1-B396-4747-B666-E8A22B3548E5}" type="pres">
      <dgm:prSet presAssocID="{379192E5-61A0-4A64-B468-CD4B9AD57720}" presName="connTx" presStyleLbl="parChTrans1D3" presStyleIdx="4" presStyleCnt="7"/>
      <dgm:spPr/>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pt>
    <dgm:pt modelId="{43958A74-EC84-49C7-B13D-DA8EC7EAE9A4}" type="pres">
      <dgm:prSet presAssocID="{EBBAAE07-4105-4D1E-9450-784A749575FD}" presName="connTx" presStyleLbl="parChTrans1D3" presStyleIdx="5" presStyleCnt="7"/>
      <dgm:spPr/>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pt>
    <dgm:pt modelId="{BB183768-5AE9-439B-B6D9-993AB5521A28}" type="pres">
      <dgm:prSet presAssocID="{89B24F05-2335-4029-B3E2-2240874102AE}" presName="connTx" presStyleLbl="parChTrans1D2" presStyleIdx="2" presStyleCnt="3"/>
      <dgm:spPr/>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pt>
    <dgm:pt modelId="{57ACF63F-781E-481B-A73E-0AE3C1E06B6C}" type="pres">
      <dgm:prSet presAssocID="{1157283B-11A0-4E51-A396-6E89AC9314EC}" presName="connTx" presStyleLbl="parChTrans1D3" presStyleIdx="6" presStyleCnt="7"/>
      <dgm:spPr/>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pt>
    <dgm:pt modelId="{0B4907A7-6BB2-4138-BC5A-71143E6DA44C}" type="pres">
      <dgm:prSet presAssocID="{70AD3DE8-C3E7-4DA4-9DD2-28C856F61735}" presName="level3hierChild" presStyleCnt="0"/>
      <dgm:spPr/>
    </dgm:pt>
  </dgm:ptLst>
  <dgm:cxnLst>
    <dgm:cxn modelId="{B1393300-A517-445A-9186-409477352365}" type="presOf" srcId="{379192E5-61A0-4A64-B468-CD4B9AD57720}" destId="{BC6E53BC-3EB5-44A9-A6AF-787968648BA4}"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3FC4952B-2351-4309-882A-9CA6EAC3C3BA}" type="presOf" srcId="{1157283B-11A0-4E51-A396-6E89AC9314EC}" destId="{57ACF63F-781E-481B-A73E-0AE3C1E06B6C}" srcOrd="1" destOrd="0" presId="urn:microsoft.com/office/officeart/2005/8/layout/hierarchy2"/>
    <dgm:cxn modelId="{D0CC3934-75C3-4436-9D9B-D4B0C5636AD2}" type="presOf" srcId="{AC4F34C2-CEE4-4B47-AA9F-42894A27C7E1}" destId="{5CCF7575-E76C-4274-96CA-76B0A01B8BF2}" srcOrd="0" destOrd="0" presId="urn:microsoft.com/office/officeart/2005/8/layout/hierarchy2"/>
    <dgm:cxn modelId="{C4C0C65E-4E1B-4375-8187-5CE7B5BC02F2}" srcId="{6200A963-3DB9-4596-9872-09A02463DD2B}" destId="{FAD44CEE-8D1B-4297-A050-B08635A8E238}" srcOrd="2" destOrd="0" parTransId="{89B24F05-2335-4029-B3E2-2240874102AE}" sibTransId="{69415AC5-28F2-4AF2-A1BA-837FD53BA55F}"/>
    <dgm:cxn modelId="{71D62060-FFD0-46EB-834D-58D999CDC97E}" type="presOf" srcId="{CFA07B40-0A76-4EEF-935E-0B9A5F64831F}" destId="{AB417B95-7893-4EC8-A796-698C9484FF10}" srcOrd="1"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84426464-3C08-41C9-A493-44BF058415A0}" type="presOf" srcId="{89B24F05-2335-4029-B3E2-2240874102AE}" destId="{DCFDD876-4638-494D-B622-8005193ED59B}" srcOrd="0"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78234049-EDF3-45F3-AA68-BDCE5CDBECAF}" type="presOf" srcId="{BB19E469-E94A-4068-987F-72537B5F4E6D}" destId="{D5EE364E-275D-4E10-ADF3-8B92DDD75254}"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87B39F81-AF15-4E45-BAC8-D5C5DE1AE2C4}" type="presOf" srcId="{BC4EC194-9265-428A-9048-D28D99F7F0EE}" destId="{806929F4-30CE-4606-A54C-81E6598712E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6CD6008D-B4B9-4421-98DB-E2A231F21D3E}" type="presOf" srcId="{FAD44CEE-8D1B-4297-A050-B08635A8E238}" destId="{0CA94541-B13B-4BCC-8ED0-E8459C0CD0E5}"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29D31393-635C-4457-BFD6-418031BEB423}" srcId="{09F9ABEF-B2BF-4A07-8BE5-90EA9C05A4EB}" destId="{32C88652-3E9B-4DE4-801A-CB6156919216}" srcOrd="2" destOrd="0" parTransId="{CFA07B40-0A76-4EEF-935E-0B9A5F64831F}" sibTransId="{98CFE5ED-AA75-416D-A6E3-725751EE65C5}"/>
    <dgm:cxn modelId="{96D8F493-D2CA-4CFF-8A9F-31E52C76FFC0}" type="presOf" srcId="{E206CC4B-3BBF-46E4-9A4B-DEC67CDB2521}" destId="{44220A00-6C43-4BC2-9B75-92EED113ADB5}"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0C0A569A-24A2-4061-97C3-9579E60A4987}" type="presOf" srcId="{BC4EC194-9265-428A-9048-D28D99F7F0EE}" destId="{A859700E-6CFA-4AC1-B226-0F27D900925B}"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74E448A7-2EC8-4EDF-A59B-D4B2619F38DD}" type="presOf" srcId="{70AD3DE8-C3E7-4DA4-9DD2-28C856F61735}" destId="{21AB9225-2FA2-46FF-BEB7-61CEFE61718C}" srcOrd="0"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C46423BD-4118-461A-B0FA-700B421BAFEC}" type="presOf" srcId="{14D6DE97-6EA6-4AD1-88E9-2B619A6861A6}" destId="{624F5E0E-144C-40C5-B6A9-809064F2A67D}"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127B29C0-98E3-48A1-ACE1-7527FF28E97D}" type="presOf" srcId="{32C88652-3E9B-4DE4-801A-CB6156919216}" destId="{753C46A5-89DF-4099-9DAB-73E019B97C54}" srcOrd="0" destOrd="0" presId="urn:microsoft.com/office/officeart/2005/8/layout/hierarchy2"/>
    <dgm:cxn modelId="{26D28AD5-557C-4E48-A39F-9BF547CB3F26}" type="presOf" srcId="{14D6DE97-6EA6-4AD1-88E9-2B619A6861A6}" destId="{6C3DD16C-B924-461A-BFB7-1FAF7FEA21EE}" srcOrd="1"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5F47C8E2-06F0-4441-BD02-9FE4C08DED01}" type="presOf" srcId="{2FA50617-274B-4A05-A624-9EF6FBF155D6}" destId="{C92CC2BD-95BA-4A46-A0BD-FCBDDAFCF77D}"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789167F8-A7F9-495D-BDB8-0135F2AE158B}" type="presOf" srcId="{5354FDFA-52C1-4D5E-81A9-86DD5BDC258F}" destId="{6B4CC6B1-0051-4F59-B753-D5C0D40DB04F}" srcOrd="0" destOrd="0" presId="urn:microsoft.com/office/officeart/2005/8/layout/hierarchy2"/>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es-ES" dirty="0"/>
            <a:t>Entender la radicalización en general</a:t>
          </a:r>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es-ES" dirty="0"/>
            <a:t>Relación entre radicalización y el tema específico</a:t>
          </a:r>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en-GB" dirty="0" err="1"/>
            <a:t>Clarificación</a:t>
          </a:r>
          <a:r>
            <a:rPr lang="en-GB" dirty="0"/>
            <a:t> de los </a:t>
          </a:r>
          <a:r>
            <a:rPr lang="en-GB" dirty="0" err="1"/>
            <a:t>temas</a:t>
          </a:r>
          <a:r>
            <a:rPr lang="en-GB" dirty="0"/>
            <a:t> </a:t>
          </a:r>
          <a:r>
            <a:rPr lang="en-GB" dirty="0" err="1"/>
            <a:t>específicos</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err="1"/>
            <a:t>Ejercicios</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94CB1D88-C30B-4AED-8172-0409E5BB5DAB}" type="presOf" srcId="{EB0F8EEF-C1F9-4492-AAE8-3356836A7310}" destId="{EE4DB84A-7B51-4BE9-B9A1-4FF26AC89ADD}"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25A366A1-9E3E-463A-82F2-888974628BBB}" srcId="{EB0F8EEF-C1F9-4492-AAE8-3356836A7310}" destId="{3C039A8C-E3D5-417F-8F1B-8D2DB5607EC0}" srcOrd="1" destOrd="0" parTransId="{8C4057BD-C43D-44A4-A78E-6EEA5A5BCF62}" sibTransId="{A5D805B6-56C7-47FC-9C83-41FB04CB8E32}"/>
    <dgm:cxn modelId="{44250BA2-D66A-465E-A035-6ACB2A71052D}" type="presOf" srcId="{DBE1275B-0C90-4067-9467-F9452DEB59DE}" destId="{769C617B-C7E7-4801-8037-FB2097D44826}" srcOrd="0" destOrd="0" presId="urn:microsoft.com/office/officeart/2008/layout/VerticalCurvedList"/>
    <dgm:cxn modelId="{E7B1ADB3-20F5-4706-96A8-8D3164917C96}" type="presOf" srcId="{15F1BE6E-7DA5-4C5A-9D91-4F37957CE095}" destId="{84B7EB82-D3A9-42BF-8C3F-A6D8A1850E93}"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35848AB9-8D95-48BC-89F1-53A118CC50EB}" type="presOf" srcId="{3C039A8C-E3D5-417F-8F1B-8D2DB5607EC0}" destId="{31F187AD-3412-4AEA-B81A-2BAD2018C4E4}" srcOrd="0" destOrd="0" presId="urn:microsoft.com/office/officeart/2008/layout/VerticalCurvedList"/>
    <dgm:cxn modelId="{ABAE29F8-5216-4DFF-A6EF-3C05ED4B2F58}" type="presOf" srcId="{31D2DCC1-A8D3-4EBC-BAC2-EF1F016E2895}" destId="{647ABB97-E109-4B4F-B1D5-F9F6C56AD6D6}" srcOrd="0" destOrd="0" presId="urn:microsoft.com/office/officeart/2008/layout/VerticalCurvedList"/>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t>1. ¿Un </a:t>
          </a:r>
          <a:r>
            <a:rPr lang="en-US" dirty="0" err="1"/>
            <a:t>buen</a:t>
          </a:r>
          <a:r>
            <a:rPr lang="en-US" dirty="0"/>
            <a:t> padre/mentor?</a:t>
          </a:r>
          <a:endParaRPr lang="bg-BG" dirty="0"/>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t>2. </a:t>
          </a:r>
          <a:r>
            <a:rPr lang="en-US" dirty="0" err="1"/>
            <a:t>Crea</a:t>
          </a:r>
          <a:r>
            <a:rPr lang="en-US" dirty="0"/>
            <a:t> </a:t>
          </a:r>
          <a:r>
            <a:rPr lang="en-US" dirty="0" err="1"/>
            <a:t>tu</a:t>
          </a:r>
          <a:r>
            <a:rPr lang="en-US" dirty="0"/>
            <a:t> </a:t>
          </a:r>
          <a:r>
            <a:rPr lang="en-US" dirty="0" err="1"/>
            <a:t>propio</a:t>
          </a:r>
          <a:r>
            <a:rPr lang="en-US" dirty="0"/>
            <a:t> </a:t>
          </a:r>
          <a:r>
            <a:rPr lang="en-US" dirty="0" err="1"/>
            <a:t>modelo</a:t>
          </a:r>
          <a:r>
            <a:rPr lang="en-US" dirty="0"/>
            <a:t> a </a:t>
          </a:r>
          <a:r>
            <a:rPr lang="en-US" dirty="0" err="1"/>
            <a:t>seguir</a:t>
          </a:r>
          <a:endParaRPr lang="bg-BG" dirty="0"/>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pt>
    <dgm:pt modelId="{D1D765D9-0528-4F2C-82E5-DD52268BF058}" type="pres">
      <dgm:prSet presAssocID="{7E49221A-D24D-49D3-933C-632FDDD578F3}" presName="parentText" presStyleLbl="node1" presStyleIdx="1" presStyleCnt="2">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759D0C-1A33-4E41-8003-1522F58268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bg-BG"/>
        </a:p>
      </dgm:t>
    </dgm:pt>
    <dgm:pt modelId="{1FC1DEAC-C438-46F3-A96F-A6B712E350C8}">
      <dgm:prSet phldrT="[Текст]"/>
      <dgm:spPr/>
      <dgm:t>
        <a:bodyPr/>
        <a:lstStyle/>
        <a:p>
          <a:r>
            <a:rPr lang="en-US" dirty="0"/>
            <a:t>1. </a:t>
          </a:r>
          <a:r>
            <a:rPr lang="en-US" dirty="0" err="1"/>
            <a:t>Inténtalo</a:t>
          </a:r>
          <a:r>
            <a:rPr lang="en-US" dirty="0"/>
            <a:t> </a:t>
          </a:r>
          <a:r>
            <a:rPr lang="en-US" dirty="0" err="1"/>
            <a:t>en</a:t>
          </a:r>
          <a:r>
            <a:rPr lang="en-US" dirty="0"/>
            <a:t> una </a:t>
          </a:r>
          <a:r>
            <a:rPr lang="en-US" dirty="0" err="1"/>
            <a:t>frase</a:t>
          </a:r>
          <a:endParaRPr lang="bg-BG" dirty="0"/>
        </a:p>
      </dgm:t>
    </dgm:pt>
    <dgm:pt modelId="{C2FE0452-4206-4F7E-B955-82B3D86935ED}" type="parTrans" cxnId="{CAFA16DA-199B-4335-9C1C-F837D59F5411}">
      <dgm:prSet/>
      <dgm:spPr/>
      <dgm:t>
        <a:bodyPr/>
        <a:lstStyle/>
        <a:p>
          <a:endParaRPr lang="bg-BG"/>
        </a:p>
      </dgm:t>
    </dgm:pt>
    <dgm:pt modelId="{AA6F5109-2C89-431C-A4C9-FBDDB538A930}" type="sibTrans" cxnId="{CAFA16DA-199B-4335-9C1C-F837D59F5411}">
      <dgm:prSet/>
      <dgm:spPr/>
      <dgm:t>
        <a:bodyPr/>
        <a:lstStyle/>
        <a:p>
          <a:endParaRPr lang="bg-BG"/>
        </a:p>
      </dgm:t>
    </dgm:pt>
    <dgm:pt modelId="{7E49221A-D24D-49D3-933C-632FDDD578F3}">
      <dgm:prSet phldrT="[Текст]"/>
      <dgm:spPr/>
      <dgm:t>
        <a:bodyPr/>
        <a:lstStyle/>
        <a:p>
          <a:r>
            <a:rPr lang="en-US" dirty="0"/>
            <a:t>2. Las 6 </a:t>
          </a:r>
          <a:r>
            <a:rPr lang="en-US" dirty="0" err="1"/>
            <a:t>preguntas</a:t>
          </a:r>
          <a:endParaRPr lang="bg-BG" dirty="0"/>
        </a:p>
      </dgm:t>
    </dgm:pt>
    <dgm:pt modelId="{D0B2DF11-194B-4F54-9105-BA002DC0025F}" type="parTrans" cxnId="{6B9E2F00-EB30-4F2F-86C9-6E6942239E54}">
      <dgm:prSet/>
      <dgm:spPr/>
      <dgm:t>
        <a:bodyPr/>
        <a:lstStyle/>
        <a:p>
          <a:endParaRPr lang="bg-BG"/>
        </a:p>
      </dgm:t>
    </dgm:pt>
    <dgm:pt modelId="{2FDB090A-8B09-468D-8A14-877AF251C46D}" type="sibTrans" cxnId="{6B9E2F00-EB30-4F2F-86C9-6E6942239E54}">
      <dgm:prSet/>
      <dgm:spPr/>
      <dgm:t>
        <a:bodyPr/>
        <a:lstStyle/>
        <a:p>
          <a:endParaRPr lang="bg-BG"/>
        </a:p>
      </dgm:t>
    </dgm:pt>
    <dgm:pt modelId="{52EE124C-B1B7-4282-9940-22B32D2106B6}" type="pres">
      <dgm:prSet presAssocID="{A4759D0C-1A33-4E41-8003-1522F5826868}" presName="linear" presStyleCnt="0">
        <dgm:presLayoutVars>
          <dgm:dir/>
          <dgm:animLvl val="lvl"/>
          <dgm:resizeHandles val="exact"/>
        </dgm:presLayoutVars>
      </dgm:prSet>
      <dgm:spPr/>
    </dgm:pt>
    <dgm:pt modelId="{1D5B19CE-06EF-4548-A860-BF694A947B62}" type="pres">
      <dgm:prSet presAssocID="{1FC1DEAC-C438-46F3-A96F-A6B712E350C8}" presName="parentLin" presStyleCnt="0"/>
      <dgm:spPr/>
    </dgm:pt>
    <dgm:pt modelId="{423BEAF9-91AF-43F1-980C-1B8601F7ECB2}" type="pres">
      <dgm:prSet presAssocID="{1FC1DEAC-C438-46F3-A96F-A6B712E350C8}" presName="parentLeftMargin" presStyleLbl="node1" presStyleIdx="0" presStyleCnt="2"/>
      <dgm:spPr/>
    </dgm:pt>
    <dgm:pt modelId="{ED40621B-4149-429C-BC00-C82ABFD3182B}" type="pres">
      <dgm:prSet presAssocID="{1FC1DEAC-C438-46F3-A96F-A6B712E350C8}" presName="parentText" presStyleLbl="node1" presStyleIdx="0" presStyleCnt="2">
        <dgm:presLayoutVars>
          <dgm:chMax val="0"/>
          <dgm:bulletEnabled val="1"/>
        </dgm:presLayoutVars>
      </dgm:prSet>
      <dgm:spPr/>
    </dgm:pt>
    <dgm:pt modelId="{D8055956-95E8-4D16-BE79-211D2C2C55C2}" type="pres">
      <dgm:prSet presAssocID="{1FC1DEAC-C438-46F3-A96F-A6B712E350C8}" presName="negativeSpace" presStyleCnt="0"/>
      <dgm:spPr/>
    </dgm:pt>
    <dgm:pt modelId="{7763D800-1B36-41F5-AC37-A7F4E0935A48}" type="pres">
      <dgm:prSet presAssocID="{1FC1DEAC-C438-46F3-A96F-A6B712E350C8}" presName="childText" presStyleLbl="conFgAcc1" presStyleIdx="0" presStyleCnt="2">
        <dgm:presLayoutVars>
          <dgm:bulletEnabled val="1"/>
        </dgm:presLayoutVars>
      </dgm:prSet>
      <dgm:spPr/>
    </dgm:pt>
    <dgm:pt modelId="{1A6D4BFB-7B3E-4CE5-A338-E699A1A60A96}" type="pres">
      <dgm:prSet presAssocID="{AA6F5109-2C89-431C-A4C9-FBDDB538A930}" presName="spaceBetweenRectangles" presStyleCnt="0"/>
      <dgm:spPr/>
    </dgm:pt>
    <dgm:pt modelId="{716C324C-52E3-4C67-9107-0A350E47C754}" type="pres">
      <dgm:prSet presAssocID="{7E49221A-D24D-49D3-933C-632FDDD578F3}" presName="parentLin" presStyleCnt="0"/>
      <dgm:spPr/>
    </dgm:pt>
    <dgm:pt modelId="{7DB09466-0919-452F-BD9D-ABF58418B11A}" type="pres">
      <dgm:prSet presAssocID="{7E49221A-D24D-49D3-933C-632FDDD578F3}" presName="parentLeftMargin" presStyleLbl="node1" presStyleIdx="0" presStyleCnt="2"/>
      <dgm:spPr/>
    </dgm:pt>
    <dgm:pt modelId="{D1D765D9-0528-4F2C-82E5-DD52268BF058}" type="pres">
      <dgm:prSet presAssocID="{7E49221A-D24D-49D3-933C-632FDDD578F3}" presName="parentText" presStyleLbl="node1" presStyleIdx="1" presStyleCnt="2">
        <dgm:presLayoutVars>
          <dgm:chMax val="0"/>
          <dgm:bulletEnabled val="1"/>
        </dgm:presLayoutVars>
      </dgm:prSet>
      <dgm:spPr/>
    </dgm:pt>
    <dgm:pt modelId="{C9FFA8A9-8A60-47AC-A307-DA14617BC2BA}" type="pres">
      <dgm:prSet presAssocID="{7E49221A-D24D-49D3-933C-632FDDD578F3}" presName="negativeSpace" presStyleCnt="0"/>
      <dgm:spPr/>
    </dgm:pt>
    <dgm:pt modelId="{E6F02A8B-3A8D-4AC2-8A94-E2C59D34CB0E}" type="pres">
      <dgm:prSet presAssocID="{7E49221A-D24D-49D3-933C-632FDDD578F3}" presName="childText" presStyleLbl="conFgAcc1" presStyleIdx="1" presStyleCnt="2">
        <dgm:presLayoutVars>
          <dgm:bulletEnabled val="1"/>
        </dgm:presLayoutVars>
      </dgm:prSet>
      <dgm:spPr/>
    </dgm:pt>
  </dgm:ptLst>
  <dgm:cxnLst>
    <dgm:cxn modelId="{6B9E2F00-EB30-4F2F-86C9-6E6942239E54}" srcId="{A4759D0C-1A33-4E41-8003-1522F5826868}" destId="{7E49221A-D24D-49D3-933C-632FDDD578F3}" srcOrd="1" destOrd="0" parTransId="{D0B2DF11-194B-4F54-9105-BA002DC0025F}" sibTransId="{2FDB090A-8B09-468D-8A14-877AF251C46D}"/>
    <dgm:cxn modelId="{815A7D2E-AF7F-45CE-BDC2-46333C6FA5B0}" type="presOf" srcId="{1FC1DEAC-C438-46F3-A96F-A6B712E350C8}" destId="{423BEAF9-91AF-43F1-980C-1B8601F7ECB2}" srcOrd="0" destOrd="0" presId="urn:microsoft.com/office/officeart/2005/8/layout/list1"/>
    <dgm:cxn modelId="{5726F5AC-3DB1-4CCA-9648-F6192F61258E}" type="presOf" srcId="{7E49221A-D24D-49D3-933C-632FDDD578F3}" destId="{D1D765D9-0528-4F2C-82E5-DD52268BF058}" srcOrd="1" destOrd="0" presId="urn:microsoft.com/office/officeart/2005/8/layout/list1"/>
    <dgm:cxn modelId="{0AD869C0-8649-4D2D-A3D1-327094A6E8F4}" type="presOf" srcId="{A4759D0C-1A33-4E41-8003-1522F5826868}" destId="{52EE124C-B1B7-4282-9940-22B32D2106B6}" srcOrd="0" destOrd="0" presId="urn:microsoft.com/office/officeart/2005/8/layout/list1"/>
    <dgm:cxn modelId="{CAFA16DA-199B-4335-9C1C-F837D59F5411}" srcId="{A4759D0C-1A33-4E41-8003-1522F5826868}" destId="{1FC1DEAC-C438-46F3-A96F-A6B712E350C8}" srcOrd="0" destOrd="0" parTransId="{C2FE0452-4206-4F7E-B955-82B3D86935ED}" sibTransId="{AA6F5109-2C89-431C-A4C9-FBDDB538A930}"/>
    <dgm:cxn modelId="{F5B07AED-3367-4C50-90D7-568784965F91}" type="presOf" srcId="{7E49221A-D24D-49D3-933C-632FDDD578F3}" destId="{7DB09466-0919-452F-BD9D-ABF58418B11A}" srcOrd="0" destOrd="0" presId="urn:microsoft.com/office/officeart/2005/8/layout/list1"/>
    <dgm:cxn modelId="{83A0D6F6-EA4A-48E2-846F-B767B720CDA1}" type="presOf" srcId="{1FC1DEAC-C438-46F3-A96F-A6B712E350C8}" destId="{ED40621B-4149-429C-BC00-C82ABFD3182B}" srcOrd="1" destOrd="0" presId="urn:microsoft.com/office/officeart/2005/8/layout/list1"/>
    <dgm:cxn modelId="{FE38F207-97CF-4AF2-AEBD-36DD22484464}" type="presParOf" srcId="{52EE124C-B1B7-4282-9940-22B32D2106B6}" destId="{1D5B19CE-06EF-4548-A860-BF694A947B62}" srcOrd="0" destOrd="0" presId="urn:microsoft.com/office/officeart/2005/8/layout/list1"/>
    <dgm:cxn modelId="{BD863B6A-3837-4067-A7B2-45EC8C261D29}" type="presParOf" srcId="{1D5B19CE-06EF-4548-A860-BF694A947B62}" destId="{423BEAF9-91AF-43F1-980C-1B8601F7ECB2}" srcOrd="0" destOrd="0" presId="urn:microsoft.com/office/officeart/2005/8/layout/list1"/>
    <dgm:cxn modelId="{6D6F0378-ABE8-4398-845E-2AD7D5E82978}" type="presParOf" srcId="{1D5B19CE-06EF-4548-A860-BF694A947B62}" destId="{ED40621B-4149-429C-BC00-C82ABFD3182B}" srcOrd="1" destOrd="0" presId="urn:microsoft.com/office/officeart/2005/8/layout/list1"/>
    <dgm:cxn modelId="{838A5F5E-8507-4E8D-9DA7-0BE5A7231BDC}" type="presParOf" srcId="{52EE124C-B1B7-4282-9940-22B32D2106B6}" destId="{D8055956-95E8-4D16-BE79-211D2C2C55C2}" srcOrd="1" destOrd="0" presId="urn:microsoft.com/office/officeart/2005/8/layout/list1"/>
    <dgm:cxn modelId="{E93DF895-25BC-4378-B807-1A55D0F2D084}" type="presParOf" srcId="{52EE124C-B1B7-4282-9940-22B32D2106B6}" destId="{7763D800-1B36-41F5-AC37-A7F4E0935A48}" srcOrd="2" destOrd="0" presId="urn:microsoft.com/office/officeart/2005/8/layout/list1"/>
    <dgm:cxn modelId="{AE6C3F98-9089-437D-B5E7-633CAF0C64AE}" type="presParOf" srcId="{52EE124C-B1B7-4282-9940-22B32D2106B6}" destId="{1A6D4BFB-7B3E-4CE5-A338-E699A1A60A96}" srcOrd="3" destOrd="0" presId="urn:microsoft.com/office/officeart/2005/8/layout/list1"/>
    <dgm:cxn modelId="{1999EED9-E609-493D-B7EA-28FC2A1554EC}" type="presParOf" srcId="{52EE124C-B1B7-4282-9940-22B32D2106B6}" destId="{716C324C-52E3-4C67-9107-0A350E47C754}" srcOrd="4" destOrd="0" presId="urn:microsoft.com/office/officeart/2005/8/layout/list1"/>
    <dgm:cxn modelId="{26336155-F391-4B5E-BF63-46AF9ADDCF22}" type="presParOf" srcId="{716C324C-52E3-4C67-9107-0A350E47C754}" destId="{7DB09466-0919-452F-BD9D-ABF58418B11A}" srcOrd="0" destOrd="0" presId="urn:microsoft.com/office/officeart/2005/8/layout/list1"/>
    <dgm:cxn modelId="{F35AFB9C-2722-4CC1-8110-A6F3F733F80B}" type="presParOf" srcId="{716C324C-52E3-4C67-9107-0A350E47C754}" destId="{D1D765D9-0528-4F2C-82E5-DD52268BF058}" srcOrd="1" destOrd="0" presId="urn:microsoft.com/office/officeart/2005/8/layout/list1"/>
    <dgm:cxn modelId="{4900840B-3889-45A0-AE8E-F6B7645AA174}" type="presParOf" srcId="{52EE124C-B1B7-4282-9940-22B32D2106B6}" destId="{C9FFA8A9-8A60-47AC-A307-DA14617BC2BA}" srcOrd="5" destOrd="0" presId="urn:microsoft.com/office/officeart/2005/8/layout/list1"/>
    <dgm:cxn modelId="{F0CAB345-DDA9-4B61-8812-753BAAB4B493}" type="presParOf" srcId="{52EE124C-B1B7-4282-9940-22B32D2106B6}" destId="{E6F02A8B-3A8D-4AC2-8A94-E2C59D34CB0E}" srcOrd="6" destOrd="0" presId="urn:microsoft.com/office/officeart/2005/8/layout/list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16CEED-C273-4D1F-A21C-008F591E7F67}"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6224379F-43B8-4F2A-A9E7-55EBDF3D597C}">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a:t>Respuesta natural y  </a:t>
          </a:r>
          <a:r>
            <a:rPr lang="en-US" sz="1600" b="1" dirty="0" err="1"/>
            <a:t>automática</a:t>
          </a:r>
          <a:endParaRPr lang="en-US" sz="1600" b="1" dirty="0"/>
        </a:p>
      </dgm:t>
    </dgm:pt>
    <dgm:pt modelId="{6236E326-E38D-454B-B5F4-B4B22A1C93EB}" type="parTrans" cxnId="{E1975C12-D122-47DE-BE28-59733CF40F36}">
      <dgm:prSet/>
      <dgm:spPr/>
      <dgm:t>
        <a:bodyPr/>
        <a:lstStyle/>
        <a:p>
          <a:endParaRPr lang="en-US"/>
        </a:p>
      </dgm:t>
    </dgm:pt>
    <dgm:pt modelId="{2E9CFB9A-43AE-4DFD-BFDE-2286998F289B}" type="sibTrans" cxnId="{E1975C12-D122-47DE-BE28-59733CF40F36}">
      <dgm:prSet/>
      <dgm:spPr/>
      <dgm:t>
        <a:bodyPr/>
        <a:lstStyle/>
        <a:p>
          <a:endParaRPr lang="en-US"/>
        </a:p>
      </dgm:t>
    </dgm:pt>
    <dgm:pt modelId="{7A5E5351-2EFA-4859-920A-D780581E864B}">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err="1"/>
            <a:t>Emoción</a:t>
          </a:r>
          <a:r>
            <a:rPr lang="en-US" sz="1600" b="1" dirty="0"/>
            <a:t> fundamental </a:t>
          </a:r>
          <a:r>
            <a:rPr lang="en-US" sz="1600" b="1" dirty="0" err="1"/>
            <a:t>pero</a:t>
          </a:r>
          <a:r>
            <a:rPr lang="en-US" sz="1600" b="1" dirty="0"/>
            <a:t> a menudo </a:t>
          </a:r>
          <a:r>
            <a:rPr lang="en-US" sz="1600" b="1" dirty="0" err="1"/>
            <a:t>secundaria</a:t>
          </a:r>
          <a:endParaRPr lang="en-US" sz="1600" b="1" dirty="0"/>
        </a:p>
      </dgm:t>
    </dgm:pt>
    <dgm:pt modelId="{7F52040A-573A-40D0-A82C-A5843DAEC7AF}" type="parTrans" cxnId="{8C294B5D-D331-47D2-BE22-9CA17B45407B}">
      <dgm:prSet/>
      <dgm:spPr/>
      <dgm:t>
        <a:bodyPr/>
        <a:lstStyle/>
        <a:p>
          <a:endParaRPr lang="en-US"/>
        </a:p>
      </dgm:t>
    </dgm:pt>
    <dgm:pt modelId="{C1E532F2-6422-429C-AE65-9C74326475A9}" type="sibTrans" cxnId="{8C294B5D-D331-47D2-BE22-9CA17B45407B}">
      <dgm:prSet/>
      <dgm:spPr/>
      <dgm:t>
        <a:bodyPr/>
        <a:lstStyle/>
        <a:p>
          <a:endParaRPr lang="en-US"/>
        </a:p>
      </dgm:t>
    </dgm:pt>
    <dgm:pt modelId="{E3A2566B-C97D-4F4D-9441-DA0FC3A41632}">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err="1"/>
            <a:t>Factores</a:t>
          </a:r>
          <a:r>
            <a:rPr lang="en-US" sz="1600" b="1" dirty="0"/>
            <a:t> de </a:t>
          </a:r>
          <a:r>
            <a:rPr lang="en-US" sz="1600" b="1" dirty="0" err="1"/>
            <a:t>empuje</a:t>
          </a:r>
          <a:endParaRPr lang="en-US" sz="1600" b="1" dirty="0"/>
        </a:p>
      </dgm:t>
    </dgm:pt>
    <dgm:pt modelId="{E8877584-33A0-4EE7-8B6E-865199AB89C5}" type="parTrans" cxnId="{F8A6C691-ACEA-48A7-B050-8BFE4529502E}">
      <dgm:prSet/>
      <dgm:spPr/>
      <dgm:t>
        <a:bodyPr/>
        <a:lstStyle/>
        <a:p>
          <a:endParaRPr lang="en-US"/>
        </a:p>
      </dgm:t>
    </dgm:pt>
    <dgm:pt modelId="{EB77CF9F-E33B-44D3-A7A1-F2FF3AEF5E28}" type="sibTrans" cxnId="{F8A6C691-ACEA-48A7-B050-8BFE4529502E}">
      <dgm:prSet/>
      <dgm:spPr/>
      <dgm:t>
        <a:bodyPr/>
        <a:lstStyle/>
        <a:p>
          <a:endParaRPr lang="en-US"/>
        </a:p>
      </dgm:t>
    </dgm:pt>
    <dgm:pt modelId="{6F7A1A34-A9AE-4DCB-BAC5-E90640BB9FC5}">
      <dgm:prSet phldrT="[Tex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err="1"/>
            <a:t>Gestionarla</a:t>
          </a:r>
          <a:r>
            <a:rPr lang="en-US" sz="1600" b="1" dirty="0"/>
            <a:t> es una </a:t>
          </a:r>
          <a:r>
            <a:rPr lang="en-US" sz="1600" b="1" dirty="0" err="1"/>
            <a:t>habilidad</a:t>
          </a:r>
          <a:endParaRPr lang="en-US" sz="1600" b="1" dirty="0"/>
        </a:p>
      </dgm:t>
    </dgm:pt>
    <dgm:pt modelId="{8AE32B1A-F725-4E03-8F48-6A103CE612BA}" type="parTrans" cxnId="{A9C7D73E-3361-4A3F-9946-EFF24E3E3094}">
      <dgm:prSet/>
      <dgm:spPr/>
      <dgm:t>
        <a:bodyPr/>
        <a:lstStyle/>
        <a:p>
          <a:endParaRPr lang="en-US"/>
        </a:p>
      </dgm:t>
    </dgm:pt>
    <dgm:pt modelId="{E39961BB-C94C-40BC-AC2C-983964E5B39A}" type="sibTrans" cxnId="{A9C7D73E-3361-4A3F-9946-EFF24E3E3094}">
      <dgm:prSet/>
      <dgm:spPr/>
      <dgm:t>
        <a:bodyPr/>
        <a:lstStyle/>
        <a:p>
          <a:endParaRPr lang="en-US"/>
        </a:p>
      </dgm:t>
    </dgm:pt>
    <dgm:pt modelId="{D6773533-644E-4D3B-B919-360FC1F4696A}">
      <dgm:prSet phldrT="[Text]" custT="1">
        <dgm:style>
          <a:lnRef idx="1">
            <a:schemeClr val="accent3"/>
          </a:lnRef>
          <a:fillRef idx="2">
            <a:schemeClr val="accent3"/>
          </a:fillRef>
          <a:effectRef idx="1">
            <a:schemeClr val="accent3"/>
          </a:effectRef>
          <a:fontRef idx="minor">
            <a:schemeClr val="dk1"/>
          </a:fontRef>
        </dgm:style>
      </dgm:prSet>
      <dgm:spPr>
        <a:noFill/>
        <a:ln>
          <a:solidFill>
            <a:srgbClr val="FF6600"/>
          </a:solidFill>
        </a:ln>
      </dgm:spPr>
      <dgm:t>
        <a:bodyPr/>
        <a:lstStyle/>
        <a:p>
          <a:endParaRPr lang="en-US" sz="1600" b="1" dirty="0"/>
        </a:p>
      </dgm:t>
    </dgm:pt>
    <dgm:pt modelId="{45D66C51-4E64-4AB8-8FF4-72019CDD6635}" type="sibTrans" cxnId="{B36B4D5F-2DBB-4B92-8E32-7702237A7E65}">
      <dgm:prSet/>
      <dgm:spPr/>
      <dgm:t>
        <a:bodyPr/>
        <a:lstStyle/>
        <a:p>
          <a:endParaRPr lang="en-US"/>
        </a:p>
      </dgm:t>
    </dgm:pt>
    <dgm:pt modelId="{785DFC40-6A10-4F2E-93DD-B15C384C68D5}" type="parTrans" cxnId="{B36B4D5F-2DBB-4B92-8E32-7702237A7E65}">
      <dgm:prSet/>
      <dgm:spPr/>
      <dgm:t>
        <a:bodyPr/>
        <a:lstStyle/>
        <a:p>
          <a:endParaRPr lang="en-US"/>
        </a:p>
      </dgm:t>
    </dgm:pt>
    <dgm:pt modelId="{CC8AAA5B-860C-4D61-AD8A-64BF61902E42}">
      <dgm:prSet/>
      <dgm:spPr/>
      <dgm:t>
        <a:bodyPr/>
        <a:lstStyle/>
        <a:p>
          <a:endParaRPr lang="en-GB" sz="1600" b="1" dirty="0"/>
        </a:p>
      </dgm:t>
    </dgm:pt>
    <dgm:pt modelId="{84343F1B-E04E-4994-9EFE-AA6D08992714}" type="parTrans" cxnId="{F2E8ACA5-8622-45B8-B34D-2AA62A2859FD}">
      <dgm:prSet/>
      <dgm:spPr/>
      <dgm:t>
        <a:bodyPr/>
        <a:lstStyle/>
        <a:p>
          <a:endParaRPr lang="en-US"/>
        </a:p>
      </dgm:t>
    </dgm:pt>
    <dgm:pt modelId="{A92E694B-94C5-43FA-99CB-A9CED96D8174}" type="sibTrans" cxnId="{F2E8ACA5-8622-45B8-B34D-2AA62A2859FD}">
      <dgm:prSet/>
      <dgm:spPr/>
      <dgm:t>
        <a:bodyPr/>
        <a:lstStyle/>
        <a:p>
          <a:endParaRPr lang="en-US"/>
        </a:p>
      </dgm:t>
    </dgm:pt>
    <dgm:pt modelId="{8A5C3110-336E-4AC7-AA73-39E669B26596}">
      <dgm:prSet custT="1">
        <dgm:style>
          <a:lnRef idx="1">
            <a:schemeClr val="accent3"/>
          </a:lnRef>
          <a:fillRef idx="2">
            <a:schemeClr val="accent3"/>
          </a:fillRef>
          <a:effectRef idx="1">
            <a:schemeClr val="accent3"/>
          </a:effectRef>
          <a:fontRef idx="minor">
            <a:schemeClr val="dk1"/>
          </a:fontRef>
        </dgm:style>
      </dgm:prSet>
      <dgm:spPr>
        <a:solidFill>
          <a:srgbClr val="FFC000"/>
        </a:solidFill>
        <a:ln>
          <a:solidFill>
            <a:srgbClr val="FF6600"/>
          </a:solidFill>
        </a:ln>
      </dgm:spPr>
      <dgm:t>
        <a:bodyPr/>
        <a:lstStyle/>
        <a:p>
          <a:r>
            <a:rPr lang="en-US" sz="1600" b="1" dirty="0" err="1"/>
            <a:t>Momentánea</a:t>
          </a:r>
          <a:r>
            <a:rPr lang="en-US" sz="1600" b="1" dirty="0"/>
            <a:t> vs </a:t>
          </a:r>
          <a:r>
            <a:rPr lang="en-US" sz="1600" b="1" dirty="0" err="1"/>
            <a:t>crónica</a:t>
          </a:r>
          <a:endParaRPr lang="en-US" sz="1600" b="1" dirty="0"/>
        </a:p>
      </dgm:t>
    </dgm:pt>
    <dgm:pt modelId="{965E6627-6BFF-4F16-A12A-87AC294D1E05}" type="parTrans" cxnId="{380EAEB5-64A7-412B-84E0-41D5E424F93A}">
      <dgm:prSet/>
      <dgm:spPr/>
      <dgm:t>
        <a:bodyPr/>
        <a:lstStyle/>
        <a:p>
          <a:endParaRPr lang="en-US"/>
        </a:p>
      </dgm:t>
    </dgm:pt>
    <dgm:pt modelId="{5696EF55-79B1-4073-8BD4-57BE45B4E803}" type="sibTrans" cxnId="{380EAEB5-64A7-412B-84E0-41D5E424F93A}">
      <dgm:prSet/>
      <dgm:spPr/>
      <dgm:t>
        <a:bodyPr/>
        <a:lstStyle/>
        <a:p>
          <a:endParaRPr lang="en-US"/>
        </a:p>
      </dgm:t>
    </dgm:pt>
    <dgm:pt modelId="{1C05C148-DEED-4696-99AB-322300E892B3}" type="pres">
      <dgm:prSet presAssocID="{FA16CEED-C273-4D1F-A21C-008F591E7F67}" presName="composite" presStyleCnt="0">
        <dgm:presLayoutVars>
          <dgm:chMax val="1"/>
          <dgm:dir/>
          <dgm:resizeHandles val="exact"/>
        </dgm:presLayoutVars>
      </dgm:prSet>
      <dgm:spPr/>
    </dgm:pt>
    <dgm:pt modelId="{671F9C92-3D76-404A-83D0-FB2B400FBB16}" type="pres">
      <dgm:prSet presAssocID="{FA16CEED-C273-4D1F-A21C-008F591E7F67}" presName="radial" presStyleCnt="0">
        <dgm:presLayoutVars>
          <dgm:animLvl val="ctr"/>
        </dgm:presLayoutVars>
      </dgm:prSet>
      <dgm:spPr/>
    </dgm:pt>
    <dgm:pt modelId="{99B8D19E-CDAF-405F-9D33-C9CCA1FE28B8}" type="pres">
      <dgm:prSet presAssocID="{D6773533-644E-4D3B-B919-360FC1F4696A}" presName="centerShape" presStyleLbl="vennNode1" presStyleIdx="0" presStyleCnt="6"/>
      <dgm:spPr/>
    </dgm:pt>
    <dgm:pt modelId="{AF0B5D36-ACB3-4C4C-A226-384FC7F8BC10}" type="pres">
      <dgm:prSet presAssocID="{6224379F-43B8-4F2A-A9E7-55EBDF3D597C}" presName="node" presStyleLbl="vennNode1" presStyleIdx="1" presStyleCnt="6" custScaleX="178285" custScaleY="107647">
        <dgm:presLayoutVars>
          <dgm:bulletEnabled val="1"/>
        </dgm:presLayoutVars>
      </dgm:prSet>
      <dgm:spPr/>
    </dgm:pt>
    <dgm:pt modelId="{2A92D750-9ADE-4258-94EC-074E4C45AA48}" type="pres">
      <dgm:prSet presAssocID="{7A5E5351-2EFA-4859-920A-D780581E864B}" presName="node" presStyleLbl="vennNode1" presStyleIdx="2" presStyleCnt="6" custScaleX="178285" custScaleY="107647" custRadScaleRad="130055" custRadScaleInc="12718">
        <dgm:presLayoutVars>
          <dgm:bulletEnabled val="1"/>
        </dgm:presLayoutVars>
      </dgm:prSet>
      <dgm:spPr/>
    </dgm:pt>
    <dgm:pt modelId="{54A0A1A9-0D79-410A-8963-AFC64FD7AD0E}" type="pres">
      <dgm:prSet presAssocID="{8A5C3110-336E-4AC7-AA73-39E669B26596}" presName="node" presStyleLbl="vennNode1" presStyleIdx="3" presStyleCnt="6" custScaleX="178285" custScaleY="107647" custRadScaleRad="108822" custRadScaleInc="-8800">
        <dgm:presLayoutVars>
          <dgm:bulletEnabled val="1"/>
        </dgm:presLayoutVars>
      </dgm:prSet>
      <dgm:spPr/>
    </dgm:pt>
    <dgm:pt modelId="{5700B36B-E52A-48C9-A9C6-3C6B25ADABA9}" type="pres">
      <dgm:prSet presAssocID="{E3A2566B-C97D-4F4D-9441-DA0FC3A41632}" presName="node" presStyleLbl="vennNode1" presStyleIdx="4" presStyleCnt="6" custScaleX="178285" custScaleY="107647" custRadScaleRad="112568" custRadScaleInc="11651">
        <dgm:presLayoutVars>
          <dgm:bulletEnabled val="1"/>
        </dgm:presLayoutVars>
      </dgm:prSet>
      <dgm:spPr/>
    </dgm:pt>
    <dgm:pt modelId="{03BF36AC-E73E-4A5A-B7C3-CB6F4B28016B}" type="pres">
      <dgm:prSet presAssocID="{6F7A1A34-A9AE-4DCB-BAC5-E90640BB9FC5}" presName="node" presStyleLbl="vennNode1" presStyleIdx="5" presStyleCnt="6" custScaleX="178285" custScaleY="107647" custRadScaleRad="134937" custRadScaleInc="-12531">
        <dgm:presLayoutVars>
          <dgm:bulletEnabled val="1"/>
        </dgm:presLayoutVars>
      </dgm:prSet>
      <dgm:spPr/>
    </dgm:pt>
  </dgm:ptLst>
  <dgm:cxnLst>
    <dgm:cxn modelId="{E1975C12-D122-47DE-BE28-59733CF40F36}" srcId="{D6773533-644E-4D3B-B919-360FC1F4696A}" destId="{6224379F-43B8-4F2A-A9E7-55EBDF3D597C}" srcOrd="0" destOrd="0" parTransId="{6236E326-E38D-454B-B5F4-B4B22A1C93EB}" sibTransId="{2E9CFB9A-43AE-4DFD-BFDE-2286998F289B}"/>
    <dgm:cxn modelId="{0DB76F14-1C36-4DFD-8CD8-6A44271A3A5E}" type="presOf" srcId="{8A5C3110-336E-4AC7-AA73-39E669B26596}" destId="{54A0A1A9-0D79-410A-8963-AFC64FD7AD0E}" srcOrd="0" destOrd="0" presId="urn:microsoft.com/office/officeart/2005/8/layout/radial3"/>
    <dgm:cxn modelId="{B912D916-7321-4684-A24E-AEE00617A155}" type="presOf" srcId="{D6773533-644E-4D3B-B919-360FC1F4696A}" destId="{99B8D19E-CDAF-405F-9D33-C9CCA1FE28B8}" srcOrd="0" destOrd="0" presId="urn:microsoft.com/office/officeart/2005/8/layout/radial3"/>
    <dgm:cxn modelId="{A9C7D73E-3361-4A3F-9946-EFF24E3E3094}" srcId="{D6773533-644E-4D3B-B919-360FC1F4696A}" destId="{6F7A1A34-A9AE-4DCB-BAC5-E90640BB9FC5}" srcOrd="4" destOrd="0" parTransId="{8AE32B1A-F725-4E03-8F48-6A103CE612BA}" sibTransId="{E39961BB-C94C-40BC-AC2C-983964E5B39A}"/>
    <dgm:cxn modelId="{8C294B5D-D331-47D2-BE22-9CA17B45407B}" srcId="{D6773533-644E-4D3B-B919-360FC1F4696A}" destId="{7A5E5351-2EFA-4859-920A-D780581E864B}" srcOrd="1" destOrd="0" parTransId="{7F52040A-573A-40D0-A82C-A5843DAEC7AF}" sibTransId="{C1E532F2-6422-429C-AE65-9C74326475A9}"/>
    <dgm:cxn modelId="{B36B4D5F-2DBB-4B92-8E32-7702237A7E65}" srcId="{FA16CEED-C273-4D1F-A21C-008F591E7F67}" destId="{D6773533-644E-4D3B-B919-360FC1F4696A}" srcOrd="0" destOrd="0" parTransId="{785DFC40-6A10-4F2E-93DD-B15C384C68D5}" sibTransId="{45D66C51-4E64-4AB8-8FF4-72019CDD6635}"/>
    <dgm:cxn modelId="{3F005363-D566-4BF3-AB0C-0D4018E1C5AD}" type="presOf" srcId="{FA16CEED-C273-4D1F-A21C-008F591E7F67}" destId="{1C05C148-DEED-4696-99AB-322300E892B3}" srcOrd="0" destOrd="0" presId="urn:microsoft.com/office/officeart/2005/8/layout/radial3"/>
    <dgm:cxn modelId="{F8A6C691-ACEA-48A7-B050-8BFE4529502E}" srcId="{D6773533-644E-4D3B-B919-360FC1F4696A}" destId="{E3A2566B-C97D-4F4D-9441-DA0FC3A41632}" srcOrd="3" destOrd="0" parTransId="{E8877584-33A0-4EE7-8B6E-865199AB89C5}" sibTransId="{EB77CF9F-E33B-44D3-A7A1-F2FF3AEF5E28}"/>
    <dgm:cxn modelId="{112CC791-33FD-45EA-98FA-CB51E22860DE}" type="presOf" srcId="{7A5E5351-2EFA-4859-920A-D780581E864B}" destId="{2A92D750-9ADE-4258-94EC-074E4C45AA48}" srcOrd="0" destOrd="0" presId="urn:microsoft.com/office/officeart/2005/8/layout/radial3"/>
    <dgm:cxn modelId="{F2E8ACA5-8622-45B8-B34D-2AA62A2859FD}" srcId="{FA16CEED-C273-4D1F-A21C-008F591E7F67}" destId="{CC8AAA5B-860C-4D61-AD8A-64BF61902E42}" srcOrd="1" destOrd="0" parTransId="{84343F1B-E04E-4994-9EFE-AA6D08992714}" sibTransId="{A92E694B-94C5-43FA-99CB-A9CED96D8174}"/>
    <dgm:cxn modelId="{380EAEB5-64A7-412B-84E0-41D5E424F93A}" srcId="{D6773533-644E-4D3B-B919-360FC1F4696A}" destId="{8A5C3110-336E-4AC7-AA73-39E669B26596}" srcOrd="2" destOrd="0" parTransId="{965E6627-6BFF-4F16-A12A-87AC294D1E05}" sibTransId="{5696EF55-79B1-4073-8BD4-57BE45B4E803}"/>
    <dgm:cxn modelId="{7991D5C6-FE53-4340-96FC-0B42CF023597}" type="presOf" srcId="{E3A2566B-C97D-4F4D-9441-DA0FC3A41632}" destId="{5700B36B-E52A-48C9-A9C6-3C6B25ADABA9}" srcOrd="0" destOrd="0" presId="urn:microsoft.com/office/officeart/2005/8/layout/radial3"/>
    <dgm:cxn modelId="{6C666AC8-C336-42DC-8689-3BAB792B6773}" type="presOf" srcId="{6224379F-43B8-4F2A-A9E7-55EBDF3D597C}" destId="{AF0B5D36-ACB3-4C4C-A226-384FC7F8BC10}" srcOrd="0" destOrd="0" presId="urn:microsoft.com/office/officeart/2005/8/layout/radial3"/>
    <dgm:cxn modelId="{88886ACC-9C42-452B-B3A6-CC78F08FE1BC}" type="presOf" srcId="{6F7A1A34-A9AE-4DCB-BAC5-E90640BB9FC5}" destId="{03BF36AC-E73E-4A5A-B7C3-CB6F4B28016B}" srcOrd="0" destOrd="0" presId="urn:microsoft.com/office/officeart/2005/8/layout/radial3"/>
    <dgm:cxn modelId="{35EF00C0-990F-4224-99A9-888ACC562287}" type="presParOf" srcId="{1C05C148-DEED-4696-99AB-322300E892B3}" destId="{671F9C92-3D76-404A-83D0-FB2B400FBB16}" srcOrd="0" destOrd="0" presId="urn:microsoft.com/office/officeart/2005/8/layout/radial3"/>
    <dgm:cxn modelId="{8D994BD7-4B23-49A5-982D-76B1289E51FF}" type="presParOf" srcId="{671F9C92-3D76-404A-83D0-FB2B400FBB16}" destId="{99B8D19E-CDAF-405F-9D33-C9CCA1FE28B8}" srcOrd="0" destOrd="0" presId="urn:microsoft.com/office/officeart/2005/8/layout/radial3"/>
    <dgm:cxn modelId="{C07876F0-3555-4D0A-8985-8B4CD1FBCF49}" type="presParOf" srcId="{671F9C92-3D76-404A-83D0-FB2B400FBB16}" destId="{AF0B5D36-ACB3-4C4C-A226-384FC7F8BC10}" srcOrd="1" destOrd="0" presId="urn:microsoft.com/office/officeart/2005/8/layout/radial3"/>
    <dgm:cxn modelId="{9C2D6EA3-E0BE-4B57-B443-3C8AB47525CA}" type="presParOf" srcId="{671F9C92-3D76-404A-83D0-FB2B400FBB16}" destId="{2A92D750-9ADE-4258-94EC-074E4C45AA48}" srcOrd="2" destOrd="0" presId="urn:microsoft.com/office/officeart/2005/8/layout/radial3"/>
    <dgm:cxn modelId="{7E751CC5-FDC8-436F-9862-815DD9D59269}" type="presParOf" srcId="{671F9C92-3D76-404A-83D0-FB2B400FBB16}" destId="{54A0A1A9-0D79-410A-8963-AFC64FD7AD0E}" srcOrd="3" destOrd="0" presId="urn:microsoft.com/office/officeart/2005/8/layout/radial3"/>
    <dgm:cxn modelId="{1277542A-5403-4957-9394-30900D5F2917}" type="presParOf" srcId="{671F9C92-3D76-404A-83D0-FB2B400FBB16}" destId="{5700B36B-E52A-48C9-A9C6-3C6B25ADABA9}" srcOrd="4" destOrd="0" presId="urn:microsoft.com/office/officeart/2005/8/layout/radial3"/>
    <dgm:cxn modelId="{A90E4487-5944-4A0C-B703-D488F1ADD876}" type="presParOf" srcId="{671F9C92-3D76-404A-83D0-FB2B400FBB16}" destId="{03BF36AC-E73E-4A5A-B7C3-CB6F4B28016B}" srcOrd="5" destOrd="0" presId="urn:microsoft.com/office/officeart/2005/8/layout/radial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Quién</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n-GB" sz="1900" dirty="0" err="1">
              <a:solidFill>
                <a:schemeClr val="tx1">
                  <a:lumMod val="75000"/>
                  <a:lumOff val="25000"/>
                </a:schemeClr>
              </a:solidFill>
            </a:rPr>
            <a:t>Profesionales</a:t>
          </a:r>
          <a:r>
            <a:rPr lang="en-GB" sz="1900" dirty="0">
              <a:solidFill>
                <a:schemeClr val="tx1">
                  <a:lumMod val="75000"/>
                  <a:lumOff val="25000"/>
                </a:schemeClr>
              </a:solidFill>
            </a:rPr>
            <a:t> de </a:t>
          </a:r>
          <a:r>
            <a:rPr lang="en-GB" sz="1900" dirty="0" err="1">
              <a:solidFill>
                <a:schemeClr val="tx1">
                  <a:lumMod val="75000"/>
                  <a:lumOff val="25000"/>
                </a:schemeClr>
              </a:solidFill>
            </a:rPr>
            <a:t>primera</a:t>
          </a:r>
          <a:r>
            <a:rPr lang="en-GB" sz="1900" dirty="0">
              <a:solidFill>
                <a:schemeClr val="tx1">
                  <a:lumMod val="75000"/>
                  <a:lumOff val="25000"/>
                </a:schemeClr>
              </a:solidFill>
            </a:rPr>
            <a:t> </a:t>
          </a:r>
          <a:r>
            <a:rPr lang="en-GB" sz="1900" dirty="0" err="1">
              <a:solidFill>
                <a:schemeClr val="tx1">
                  <a:lumMod val="75000"/>
                  <a:lumOff val="25000"/>
                </a:schemeClr>
              </a:solidFill>
            </a:rPr>
            <a:t>línea</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err="1">
              <a:solidFill>
                <a:schemeClr val="tx1">
                  <a:lumMod val="75000"/>
                  <a:lumOff val="25000"/>
                </a:schemeClr>
              </a:solidFill>
            </a:rPr>
            <a:t>Qué</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s-ES" sz="1900" dirty="0">
              <a:solidFill>
                <a:schemeClr val="tx1">
                  <a:lumMod val="75000"/>
                  <a:lumOff val="25000"/>
                </a:schemeClr>
              </a:solidFill>
            </a:rPr>
            <a:t>Concepto de radicalización</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7F3C50ED-D558-43BE-8D5E-9B9FE531D635}">
      <dgm:prSet phldrT="[Tekst]"/>
      <dgm:spPr/>
      <dgm:t>
        <a:bodyPr/>
        <a:lstStyle/>
        <a:p>
          <a:r>
            <a:rPr lang="en-GB" dirty="0" err="1">
              <a:solidFill>
                <a:schemeClr val="tx1">
                  <a:lumMod val="75000"/>
                  <a:lumOff val="25000"/>
                </a:schemeClr>
              </a:solidFill>
            </a:rPr>
            <a:t>Cómo</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s-ES" dirty="0">
              <a:solidFill>
                <a:schemeClr val="tx1">
                  <a:lumMod val="75000"/>
                  <a:lumOff val="25000"/>
                </a:schemeClr>
              </a:solidFill>
            </a:rPr>
            <a:t>Conocimientos</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Resultado</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s-ES" dirty="0">
              <a:solidFill>
                <a:schemeClr val="tx1">
                  <a:lumMod val="75000"/>
                  <a:lumOff val="25000"/>
                </a:schemeClr>
              </a:solidFill>
            </a:rPr>
            <a:t>Reconocer las señales</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err="1">
              <a:solidFill>
                <a:schemeClr val="tx1">
                  <a:lumMod val="75000"/>
                  <a:lumOff val="25000"/>
                </a:schemeClr>
              </a:solidFill>
            </a:rPr>
            <a:t>Habilidades</a:t>
          </a:r>
          <a:r>
            <a:rPr lang="en-GB" dirty="0">
              <a:solidFill>
                <a:schemeClr val="tx1">
                  <a:lumMod val="75000"/>
                  <a:lumOff val="25000"/>
                </a:schemeClr>
              </a:solidFill>
            </a:rPr>
            <a:t> para </a:t>
          </a:r>
          <a:r>
            <a:rPr lang="en-GB" dirty="0" err="1">
              <a:solidFill>
                <a:schemeClr val="tx1">
                  <a:lumMod val="75000"/>
                  <a:lumOff val="25000"/>
                </a:schemeClr>
              </a:solidFill>
            </a:rPr>
            <a:t>gestionar</a:t>
          </a:r>
          <a:r>
            <a:rPr lang="en-GB" dirty="0">
              <a:solidFill>
                <a:schemeClr val="tx1">
                  <a:lumMod val="75000"/>
                  <a:lumOff val="25000"/>
                </a:schemeClr>
              </a:solidFill>
            </a:rPr>
            <a:t> la </a:t>
          </a:r>
          <a:r>
            <a:rPr lang="en-GB" dirty="0" err="1">
              <a:solidFill>
                <a:schemeClr val="tx1">
                  <a:lumMod val="75000"/>
                  <a:lumOff val="25000"/>
                </a:schemeClr>
              </a:solidFill>
            </a:rPr>
            <a:t>ira</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809910C8-6E66-4E62-A88E-31A51E6C26CF}">
      <dgm:prSet custT="1"/>
      <dgm:spPr/>
      <dgm:t>
        <a:bodyPr/>
        <a:lstStyle/>
        <a:p>
          <a:r>
            <a:rPr lang="es-ES" sz="1900" dirty="0">
              <a:solidFill>
                <a:schemeClr val="tx1">
                  <a:lumMod val="75000"/>
                  <a:lumOff val="25000"/>
                </a:schemeClr>
              </a:solidFill>
            </a:rPr>
            <a:t>Ejercicios y simulaciones</a:t>
          </a:r>
        </a:p>
      </dgm:t>
    </dgm:pt>
    <dgm:pt modelId="{5B6F6722-9285-45CB-9E24-9ABD1DAFB736}" type="parTrans" cxnId="{398B199A-149F-4502-8D65-596EAE5053AD}">
      <dgm:prSet/>
      <dgm:spPr/>
      <dgm:t>
        <a:bodyPr/>
        <a:lstStyle/>
        <a:p>
          <a:endParaRPr lang="es-ES"/>
        </a:p>
      </dgm:t>
    </dgm:pt>
    <dgm:pt modelId="{5D667C46-EC84-4DEF-B8E8-34FE397A3296}" type="sibTrans" cxnId="{398B199A-149F-4502-8D65-596EAE5053AD}">
      <dgm:prSet/>
      <dgm:spPr/>
      <dgm:t>
        <a:bodyPr/>
        <a:lstStyle/>
        <a:p>
          <a:endParaRPr lang="es-ES"/>
        </a:p>
      </dgm:t>
    </dgm:pt>
    <dgm:pt modelId="{5F055826-866C-497B-9031-B7AE9D5360EE}">
      <dgm:prSet/>
      <dgm:spPr/>
      <dgm:t>
        <a:bodyPr/>
        <a:lstStyle/>
        <a:p>
          <a:r>
            <a:rPr lang="es-ES" dirty="0">
              <a:solidFill>
                <a:schemeClr val="tx1">
                  <a:lumMod val="75000"/>
                  <a:lumOff val="25000"/>
                </a:schemeClr>
              </a:solidFill>
            </a:rPr>
            <a:t>Habilidades prácticas</a:t>
          </a:r>
        </a:p>
      </dgm:t>
    </dgm:pt>
    <dgm:pt modelId="{73DC5A65-42E3-47F0-BE3C-76512239959D}" type="parTrans" cxnId="{71E92AD2-CF10-4191-BF04-FD1D82F9263F}">
      <dgm:prSet/>
      <dgm:spPr/>
      <dgm:t>
        <a:bodyPr/>
        <a:lstStyle/>
        <a:p>
          <a:endParaRPr lang="es-ES"/>
        </a:p>
      </dgm:t>
    </dgm:pt>
    <dgm:pt modelId="{E7452012-8F71-44E6-90BB-AE215998B672}" type="sibTrans" cxnId="{71E92AD2-CF10-4191-BF04-FD1D82F9263F}">
      <dgm:prSet/>
      <dgm:spPr/>
      <dgm:t>
        <a:bodyPr/>
        <a:lstStyle/>
        <a:p>
          <a:endParaRPr lang="es-ES"/>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24D4850F-F086-4556-B61A-DC588920D17D}" type="presOf" srcId="{5F055826-866C-497B-9031-B7AE9D5360EE}" destId="{72233991-9FDD-466B-8563-82B17F89AC0F}" srcOrd="0" destOrd="1" presId="urn:microsoft.com/office/officeart/2005/8/layout/target3"/>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7A21BD62-F8B7-4333-9119-5362AB7DB56D}" type="presOf" srcId="{809910C8-6E66-4E62-A88E-31A51E6C26CF}" destId="{ED256798-062E-4140-9838-778B40B4133B}" srcOrd="0" destOrd="1"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398B199A-149F-4502-8D65-596EAE5053AD}" srcId="{822841D3-9DBF-46D5-B049-0CB374430D48}" destId="{809910C8-6E66-4E62-A88E-31A51E6C26CF}" srcOrd="1" destOrd="0" parTransId="{5B6F6722-9285-45CB-9E24-9ABD1DAFB736}" sibTransId="{5D667C46-EC84-4DEF-B8E8-34FE397A3296}"/>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71E92AD2-CF10-4191-BF04-FD1D82F9263F}" srcId="{7F3C50ED-D558-43BE-8D5E-9B9FE531D635}" destId="{5F055826-866C-497B-9031-B7AE9D5360EE}" srcOrd="1" destOrd="0" parTransId="{73DC5A65-42E3-47F0-BE3C-76512239959D}" sibTransId="{E7452012-8F71-44E6-90BB-AE215998B672}"/>
    <dgm:cxn modelId="{0CC227D6-88D3-49A7-8750-3C48E4D154D7}" srcId="{24EBDD27-769C-422A-921F-6A362873931C}" destId="{F96C46DA-1DCD-4027-A14B-44B05D28AD14}" srcOrd="0" destOrd="0" parTransId="{DF400E71-F62E-4429-9BA0-3C44367C473E}" sibTransId="{4DC2B445-65BE-41C1-8A0B-44BCD068B89D}"/>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001C79-3885-4A94-B5E3-4D6836C0E203}" type="doc">
      <dgm:prSet loTypeId="urn:microsoft.com/office/officeart/2005/8/layout/venn1" loCatId="relationship" qsTypeId="urn:microsoft.com/office/officeart/2005/8/quickstyle/3d3" qsCatId="3D" csTypeId="urn:microsoft.com/office/officeart/2005/8/colors/accent4_2" csCatId="accent4" phldr="1"/>
      <dgm:spPr/>
    </dgm:pt>
    <dgm:pt modelId="{925941C5-F819-443B-B5FA-64A1EEDD0C36}">
      <dgm:prSet phldrT="[Tekst]"/>
      <dgm:spPr/>
      <dgm:t>
        <a:bodyPr/>
        <a:lstStyle/>
        <a:p>
          <a:r>
            <a:rPr lang="en-GB" dirty="0"/>
            <a:t>Identidad interna</a:t>
          </a:r>
        </a:p>
      </dgm:t>
    </dgm:pt>
    <dgm:pt modelId="{9C4E13C5-673F-4D3F-85E6-2F39A8AB2170}" type="parTrans" cxnId="{199A0010-39B8-490F-B001-0904E6A3B826}">
      <dgm:prSet/>
      <dgm:spPr/>
      <dgm:t>
        <a:bodyPr/>
        <a:lstStyle/>
        <a:p>
          <a:endParaRPr lang="en-GB"/>
        </a:p>
      </dgm:t>
    </dgm:pt>
    <dgm:pt modelId="{2A26F1AF-886E-43EA-AC5E-1ACB1F9B9729}" type="sibTrans" cxnId="{199A0010-39B8-490F-B001-0904E6A3B826}">
      <dgm:prSet/>
      <dgm:spPr/>
      <dgm:t>
        <a:bodyPr/>
        <a:lstStyle/>
        <a:p>
          <a:endParaRPr lang="en-GB"/>
        </a:p>
      </dgm:t>
    </dgm:pt>
    <dgm:pt modelId="{A3A93CB9-F726-4FD5-A156-8A1C23B81563}">
      <dgm:prSet phldrT="[Tekst]"/>
      <dgm:spPr/>
      <dgm:t>
        <a:bodyPr/>
        <a:lstStyle/>
        <a:p>
          <a:r>
            <a:rPr lang="en-GB" dirty="0"/>
            <a:t>Identidad externa</a:t>
          </a:r>
        </a:p>
      </dgm:t>
    </dgm:pt>
    <dgm:pt modelId="{50CC28C3-E3ED-420D-B6C8-60DD2FD2B216}" type="parTrans" cxnId="{2E358F73-6CA0-433F-9276-B42DE73DAB52}">
      <dgm:prSet/>
      <dgm:spPr/>
      <dgm:t>
        <a:bodyPr/>
        <a:lstStyle/>
        <a:p>
          <a:endParaRPr lang="en-GB"/>
        </a:p>
      </dgm:t>
    </dgm:pt>
    <dgm:pt modelId="{CFFBF3DB-45B0-4C8D-9371-FC90ED16BB40}" type="sibTrans" cxnId="{2E358F73-6CA0-433F-9276-B42DE73DAB52}">
      <dgm:prSet/>
      <dgm:spPr/>
      <dgm:t>
        <a:bodyPr/>
        <a:lstStyle/>
        <a:p>
          <a:endParaRPr lang="en-GB"/>
        </a:p>
      </dgm:t>
    </dgm:pt>
    <dgm:pt modelId="{6C70655E-4D24-48C0-87B8-35D407BDEF8F}" type="pres">
      <dgm:prSet presAssocID="{1B001C79-3885-4A94-B5E3-4D6836C0E203}" presName="compositeShape" presStyleCnt="0">
        <dgm:presLayoutVars>
          <dgm:chMax val="7"/>
          <dgm:dir/>
          <dgm:resizeHandles val="exact"/>
        </dgm:presLayoutVars>
      </dgm:prSet>
      <dgm:spPr/>
    </dgm:pt>
    <dgm:pt modelId="{E84B3A34-9B99-40BE-BF16-13442021F0DB}" type="pres">
      <dgm:prSet presAssocID="{925941C5-F819-443B-B5FA-64A1EEDD0C36}" presName="circ1" presStyleLbl="vennNode1" presStyleIdx="0" presStyleCnt="2"/>
      <dgm:spPr/>
    </dgm:pt>
    <dgm:pt modelId="{C0294074-ABD1-4891-B4C6-AEF73E181EFE}" type="pres">
      <dgm:prSet presAssocID="{925941C5-F819-443B-B5FA-64A1EEDD0C36}" presName="circ1Tx" presStyleLbl="revTx" presStyleIdx="0" presStyleCnt="0">
        <dgm:presLayoutVars>
          <dgm:chMax val="0"/>
          <dgm:chPref val="0"/>
          <dgm:bulletEnabled val="1"/>
        </dgm:presLayoutVars>
      </dgm:prSet>
      <dgm:spPr/>
    </dgm:pt>
    <dgm:pt modelId="{30D752B7-372C-480B-9860-730BE3ED62D7}" type="pres">
      <dgm:prSet presAssocID="{A3A93CB9-F726-4FD5-A156-8A1C23B81563}" presName="circ2" presStyleLbl="vennNode1" presStyleIdx="1" presStyleCnt="2"/>
      <dgm:spPr/>
    </dgm:pt>
    <dgm:pt modelId="{AFFFCFE8-D653-43E6-B601-08CBD8F01952}" type="pres">
      <dgm:prSet presAssocID="{A3A93CB9-F726-4FD5-A156-8A1C23B81563}" presName="circ2Tx" presStyleLbl="revTx" presStyleIdx="0" presStyleCnt="0">
        <dgm:presLayoutVars>
          <dgm:chMax val="0"/>
          <dgm:chPref val="0"/>
          <dgm:bulletEnabled val="1"/>
        </dgm:presLayoutVars>
      </dgm:prSet>
      <dgm:spPr/>
    </dgm:pt>
  </dgm:ptLst>
  <dgm:cxnLst>
    <dgm:cxn modelId="{199A0010-39B8-490F-B001-0904E6A3B826}" srcId="{1B001C79-3885-4A94-B5E3-4D6836C0E203}" destId="{925941C5-F819-443B-B5FA-64A1EEDD0C36}" srcOrd="0" destOrd="0" parTransId="{9C4E13C5-673F-4D3F-85E6-2F39A8AB2170}" sibTransId="{2A26F1AF-886E-43EA-AC5E-1ACB1F9B9729}"/>
    <dgm:cxn modelId="{C0008A14-1C65-442A-9CD9-C45FE4AA5C6A}" type="presOf" srcId="{A3A93CB9-F726-4FD5-A156-8A1C23B81563}" destId="{AFFFCFE8-D653-43E6-B601-08CBD8F01952}" srcOrd="1" destOrd="0" presId="urn:microsoft.com/office/officeart/2005/8/layout/venn1"/>
    <dgm:cxn modelId="{55ED4363-80D9-41F1-86DF-09E45AABBD40}" type="presOf" srcId="{925941C5-F819-443B-B5FA-64A1EEDD0C36}" destId="{E84B3A34-9B99-40BE-BF16-13442021F0DB}" srcOrd="0" destOrd="0" presId="urn:microsoft.com/office/officeart/2005/8/layout/venn1"/>
    <dgm:cxn modelId="{E7936145-B503-42A8-96CD-CB1E9213EE1A}" type="presOf" srcId="{1B001C79-3885-4A94-B5E3-4D6836C0E203}" destId="{6C70655E-4D24-48C0-87B8-35D407BDEF8F}" srcOrd="0" destOrd="0" presId="urn:microsoft.com/office/officeart/2005/8/layout/venn1"/>
    <dgm:cxn modelId="{2E358F73-6CA0-433F-9276-B42DE73DAB52}" srcId="{1B001C79-3885-4A94-B5E3-4D6836C0E203}" destId="{A3A93CB9-F726-4FD5-A156-8A1C23B81563}" srcOrd="1" destOrd="0" parTransId="{50CC28C3-E3ED-420D-B6C8-60DD2FD2B216}" sibTransId="{CFFBF3DB-45B0-4C8D-9371-FC90ED16BB40}"/>
    <dgm:cxn modelId="{5CE9F584-D4B9-401C-AA76-02431908B79A}" type="presOf" srcId="{925941C5-F819-443B-B5FA-64A1EEDD0C36}" destId="{C0294074-ABD1-4891-B4C6-AEF73E181EFE}" srcOrd="1" destOrd="0" presId="urn:microsoft.com/office/officeart/2005/8/layout/venn1"/>
    <dgm:cxn modelId="{AD45C8A1-12CC-4C44-9B60-D2FA0E864608}" type="presOf" srcId="{A3A93CB9-F726-4FD5-A156-8A1C23B81563}" destId="{30D752B7-372C-480B-9860-730BE3ED62D7}" srcOrd="0" destOrd="0" presId="urn:microsoft.com/office/officeart/2005/8/layout/venn1"/>
    <dgm:cxn modelId="{FF9D905F-15E3-44AF-B596-AA946B30C7F5}" type="presParOf" srcId="{6C70655E-4D24-48C0-87B8-35D407BDEF8F}" destId="{E84B3A34-9B99-40BE-BF16-13442021F0DB}" srcOrd="0" destOrd="0" presId="urn:microsoft.com/office/officeart/2005/8/layout/venn1"/>
    <dgm:cxn modelId="{4E10EC16-529C-4ADF-906A-0B70A652F61E}" type="presParOf" srcId="{6C70655E-4D24-48C0-87B8-35D407BDEF8F}" destId="{C0294074-ABD1-4891-B4C6-AEF73E181EFE}" srcOrd="1" destOrd="0" presId="urn:microsoft.com/office/officeart/2005/8/layout/venn1"/>
    <dgm:cxn modelId="{B30770C3-9B05-463D-A2DE-988B6A08787F}" type="presParOf" srcId="{6C70655E-4D24-48C0-87B8-35D407BDEF8F}" destId="{30D752B7-372C-480B-9860-730BE3ED62D7}" srcOrd="2" destOrd="0" presId="urn:microsoft.com/office/officeart/2005/8/layout/venn1"/>
    <dgm:cxn modelId="{3D63EFF8-474C-4657-A74D-9CBB1E4E3B24}" type="presParOf" srcId="{6C70655E-4D24-48C0-87B8-35D407BDEF8F}" destId="{AFFFCFE8-D653-43E6-B601-08CBD8F01952}"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Quién</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s-ES" sz="1900" dirty="0">
              <a:solidFill>
                <a:schemeClr val="tx1">
                  <a:lumMod val="75000"/>
                  <a:lumOff val="25000"/>
                </a:schemeClr>
              </a:solidFill>
            </a:rPr>
            <a:t>Profesionales de primera línea</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err="1">
              <a:solidFill>
                <a:schemeClr val="tx1">
                  <a:lumMod val="75000"/>
                  <a:lumOff val="25000"/>
                </a:schemeClr>
              </a:solidFill>
            </a:rPr>
            <a:t>Qué</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s-ES" sz="1900" dirty="0">
              <a:solidFill>
                <a:schemeClr val="tx1">
                  <a:lumMod val="75000"/>
                  <a:lumOff val="25000"/>
                </a:schemeClr>
              </a:solidFill>
            </a:rPr>
            <a:t>Concepto de radicalización</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7F3C50ED-D558-43BE-8D5E-9B9FE531D635}">
      <dgm:prSet phldrT="[Tekst]"/>
      <dgm:spPr/>
      <dgm:t>
        <a:bodyPr/>
        <a:lstStyle/>
        <a:p>
          <a:r>
            <a:rPr lang="en-GB" dirty="0" err="1">
              <a:solidFill>
                <a:schemeClr val="tx1">
                  <a:lumMod val="75000"/>
                  <a:lumOff val="25000"/>
                </a:schemeClr>
              </a:solidFill>
            </a:rPr>
            <a:t>Cómo</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s-ES" dirty="0">
              <a:solidFill>
                <a:schemeClr val="tx1">
                  <a:lumMod val="75000"/>
                  <a:lumOff val="25000"/>
                </a:schemeClr>
              </a:solidFill>
            </a:rPr>
            <a:t>Conocimientos</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Resultado</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s-ES" dirty="0">
              <a:solidFill>
                <a:schemeClr val="tx1">
                  <a:lumMod val="75000"/>
                  <a:lumOff val="25000"/>
                </a:schemeClr>
              </a:solidFill>
            </a:rPr>
            <a:t>Reconocer las señales</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err="1">
              <a:solidFill>
                <a:schemeClr val="tx1">
                  <a:lumMod val="65000"/>
                  <a:lumOff val="35000"/>
                </a:schemeClr>
              </a:solidFill>
            </a:rPr>
            <a:t>Afrontar</a:t>
          </a:r>
          <a:r>
            <a:rPr lang="en-GB" dirty="0">
              <a:solidFill>
                <a:schemeClr val="tx1">
                  <a:lumMod val="65000"/>
                  <a:lumOff val="35000"/>
                </a:schemeClr>
              </a:solidFill>
            </a:rPr>
            <a:t> </a:t>
          </a:r>
          <a:r>
            <a:rPr lang="en-GB" dirty="0" err="1">
              <a:solidFill>
                <a:schemeClr val="tx1">
                  <a:lumMod val="65000"/>
                  <a:lumOff val="35000"/>
                </a:schemeClr>
              </a:solidFill>
            </a:rPr>
            <a:t>narrativas</a:t>
          </a:r>
          <a:r>
            <a:rPr lang="en-GB" dirty="0">
              <a:solidFill>
                <a:schemeClr val="tx1">
                  <a:lumMod val="65000"/>
                  <a:lumOff val="35000"/>
                </a:schemeClr>
              </a:solidFill>
            </a:rPr>
            <a:t> </a:t>
          </a:r>
          <a:r>
            <a:rPr lang="en-GB" dirty="0" err="1">
              <a:solidFill>
                <a:schemeClr val="tx1">
                  <a:lumMod val="65000"/>
                  <a:lumOff val="35000"/>
                </a:schemeClr>
              </a:solidFill>
            </a:rPr>
            <a:t>disfuncionales</a:t>
          </a:r>
          <a:endParaRPr lang="en-GB" dirty="0">
            <a:solidFill>
              <a:schemeClr val="tx1">
                <a:lumMod val="65000"/>
                <a:lumOff val="3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2F008835-05EA-4585-8A55-4E8FD0631AC2}">
      <dgm:prSet/>
      <dgm:spPr/>
      <dgm:t>
        <a:bodyPr/>
        <a:lstStyle/>
        <a:p>
          <a:r>
            <a:rPr lang="es-ES" dirty="0">
              <a:solidFill>
                <a:schemeClr val="tx1">
                  <a:lumMod val="75000"/>
                  <a:lumOff val="25000"/>
                </a:schemeClr>
              </a:solidFill>
            </a:rPr>
            <a:t>Habilidades prácticas</a:t>
          </a:r>
        </a:p>
      </dgm:t>
    </dgm:pt>
    <dgm:pt modelId="{8971488E-66C9-4FDE-AC67-06882311B566}" type="parTrans" cxnId="{45FDB886-EF45-4B70-A44F-0D40E149D079}">
      <dgm:prSet/>
      <dgm:spPr/>
      <dgm:t>
        <a:bodyPr/>
        <a:lstStyle/>
        <a:p>
          <a:endParaRPr lang="es-ES"/>
        </a:p>
      </dgm:t>
    </dgm:pt>
    <dgm:pt modelId="{4FCCB2A3-4C87-4C73-B002-ED8A5D069386}" type="sibTrans" cxnId="{45FDB886-EF45-4B70-A44F-0D40E149D079}">
      <dgm:prSet/>
      <dgm:spPr/>
      <dgm:t>
        <a:bodyPr/>
        <a:lstStyle/>
        <a:p>
          <a:endParaRPr lang="es-ES"/>
        </a:p>
      </dgm:t>
    </dgm:pt>
    <dgm:pt modelId="{AAA37082-A3EA-4D34-9E10-EB84E03C0F71}">
      <dgm:prSet custT="1"/>
      <dgm:spPr/>
      <dgm:t>
        <a:bodyPr/>
        <a:lstStyle/>
        <a:p>
          <a:r>
            <a:rPr lang="es-ES" sz="1900" dirty="0">
              <a:solidFill>
                <a:schemeClr val="tx1">
                  <a:lumMod val="75000"/>
                  <a:lumOff val="25000"/>
                </a:schemeClr>
              </a:solidFill>
            </a:rPr>
            <a:t>Ejercicios y simulaciones</a:t>
          </a:r>
        </a:p>
      </dgm:t>
    </dgm:pt>
    <dgm:pt modelId="{3940C7E8-A5B3-4451-8DB5-21F857670638}" type="parTrans" cxnId="{7331359A-09B1-4D1F-9ED2-B3C33BF6E9E5}">
      <dgm:prSet/>
      <dgm:spPr/>
      <dgm:t>
        <a:bodyPr/>
        <a:lstStyle/>
        <a:p>
          <a:endParaRPr lang="es-ES"/>
        </a:p>
      </dgm:t>
    </dgm:pt>
    <dgm:pt modelId="{EFC3FAA0-815C-46BE-A923-EEB0467CB870}" type="sibTrans" cxnId="{7331359A-09B1-4D1F-9ED2-B3C33BF6E9E5}">
      <dgm:prSet/>
      <dgm:spPr/>
      <dgm:t>
        <a:bodyPr/>
        <a:lstStyle/>
        <a:p>
          <a:endParaRPr lang="es-ES"/>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C74A40F-8567-45B1-A219-D3BDCC27FD85}" type="presOf" srcId="{C5F46B49-7652-4CDE-A124-0EDE50701F43}" destId="{72233991-9FDD-466B-8563-82B17F89AC0F}"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117D191C-19F3-4BC5-AD6B-365426F87546}" type="presOf" srcId="{AAA37082-A3EA-4D34-9E10-EB84E03C0F71}" destId="{ED256798-062E-4140-9838-778B40B4133B}" srcOrd="0" destOrd="1"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45FDB886-EF45-4B70-A44F-0D40E149D079}" srcId="{7F3C50ED-D558-43BE-8D5E-9B9FE531D635}" destId="{2F008835-05EA-4585-8A55-4E8FD0631AC2}" srcOrd="1" destOrd="0" parTransId="{8971488E-66C9-4FDE-AC67-06882311B566}" sibTransId="{4FCCB2A3-4C87-4C73-B002-ED8A5D069386}"/>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F9924496-0287-4A7F-86C6-74A28A60F4B9}" type="presOf" srcId="{2F008835-05EA-4585-8A55-4E8FD0631AC2}" destId="{72233991-9FDD-466B-8563-82B17F89AC0F}" srcOrd="0" destOrd="1" presId="urn:microsoft.com/office/officeart/2005/8/layout/target3"/>
    <dgm:cxn modelId="{7331359A-09B1-4D1F-9ED2-B3C33BF6E9E5}" srcId="{822841D3-9DBF-46D5-B049-0CB374430D48}" destId="{AAA37082-A3EA-4D34-9E10-EB84E03C0F71}" srcOrd="1" destOrd="0" parTransId="{3940C7E8-A5B3-4451-8DB5-21F857670638}" sibTransId="{EFC3FAA0-815C-46BE-A923-EEB0467CB870}"/>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en-GB" dirty="0" err="1">
              <a:solidFill>
                <a:schemeClr val="tx1">
                  <a:lumMod val="75000"/>
                  <a:lumOff val="25000"/>
                </a:schemeClr>
              </a:solidFill>
            </a:rPr>
            <a:t>Quién</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es-ES" sz="1900" dirty="0">
              <a:solidFill>
                <a:schemeClr val="tx1">
                  <a:lumMod val="75000"/>
                  <a:lumOff val="25000"/>
                </a:schemeClr>
              </a:solidFill>
            </a:rPr>
            <a:t>Profesionales de primera línea</a:t>
          </a:r>
          <a:endParaRPr lang="en-GB" sz="19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en-GB" dirty="0" err="1">
              <a:solidFill>
                <a:schemeClr val="tx1">
                  <a:lumMod val="75000"/>
                  <a:lumOff val="25000"/>
                </a:schemeClr>
              </a:solidFill>
            </a:rPr>
            <a:t>Qué</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es-ES" sz="1900" dirty="0">
              <a:solidFill>
                <a:schemeClr val="tx1">
                  <a:lumMod val="75000"/>
                  <a:lumOff val="25000"/>
                </a:schemeClr>
              </a:solidFill>
            </a:rPr>
            <a:t>Concepto de radicalización</a:t>
          </a:r>
          <a:endParaRPr lang="en-GB" sz="19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7F3C50ED-D558-43BE-8D5E-9B9FE531D635}">
      <dgm:prSet phldrT="[Tekst]"/>
      <dgm:spPr/>
      <dgm:t>
        <a:bodyPr/>
        <a:lstStyle/>
        <a:p>
          <a:r>
            <a:rPr lang="en-GB" dirty="0" err="1">
              <a:solidFill>
                <a:schemeClr val="tx1">
                  <a:lumMod val="75000"/>
                  <a:lumOff val="25000"/>
                </a:schemeClr>
              </a:solidFill>
            </a:rPr>
            <a:t>Cómo</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es-ES" dirty="0">
              <a:solidFill>
                <a:schemeClr val="tx1">
                  <a:lumMod val="75000"/>
                  <a:lumOff val="25000"/>
                </a:schemeClr>
              </a:solidFill>
            </a:rPr>
            <a:t>Conocimientos</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24EBDD27-769C-422A-921F-6A362873931C}">
      <dgm:prSet/>
      <dgm:spPr/>
      <dgm:t>
        <a:bodyPr/>
        <a:lstStyle/>
        <a:p>
          <a:r>
            <a:rPr lang="en-GB" dirty="0" err="1">
              <a:solidFill>
                <a:schemeClr val="tx1">
                  <a:lumMod val="75000"/>
                  <a:lumOff val="25000"/>
                </a:schemeClr>
              </a:solidFill>
            </a:rPr>
            <a:t>Resultado</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s-ES" dirty="0">
              <a:solidFill>
                <a:schemeClr val="tx1">
                  <a:lumMod val="75000"/>
                  <a:lumOff val="25000"/>
                </a:schemeClr>
              </a:solidFill>
            </a:rPr>
            <a:t>Reconocer las señales</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en-GB" dirty="0" err="1"/>
            <a:t>Habilidades</a:t>
          </a:r>
          <a:r>
            <a:rPr lang="en-GB" dirty="0"/>
            <a:t> de debate</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D216A09-59A9-4B3C-86BB-E37DD9AF7757}">
      <dgm:prSet/>
      <dgm:spPr/>
      <dgm:t>
        <a:bodyPr/>
        <a:lstStyle/>
        <a:p>
          <a:r>
            <a:rPr lang="es-ES" dirty="0">
              <a:solidFill>
                <a:schemeClr val="tx1">
                  <a:lumMod val="75000"/>
                  <a:lumOff val="25000"/>
                </a:schemeClr>
              </a:solidFill>
            </a:rPr>
            <a:t>Habilidades prácticas</a:t>
          </a:r>
        </a:p>
      </dgm:t>
    </dgm:pt>
    <dgm:pt modelId="{CF5AFEA2-1DA1-43B1-9E2F-83F6A9A3E3D7}" type="parTrans" cxnId="{9ED58E05-FA68-46D0-9567-F72237E9C385}">
      <dgm:prSet/>
      <dgm:spPr/>
      <dgm:t>
        <a:bodyPr/>
        <a:lstStyle/>
        <a:p>
          <a:endParaRPr lang="es-ES"/>
        </a:p>
      </dgm:t>
    </dgm:pt>
    <dgm:pt modelId="{FCE826A2-1D50-44F0-9714-F7E7EB72A517}" type="sibTrans" cxnId="{9ED58E05-FA68-46D0-9567-F72237E9C385}">
      <dgm:prSet/>
      <dgm:spPr/>
      <dgm:t>
        <a:bodyPr/>
        <a:lstStyle/>
        <a:p>
          <a:endParaRPr lang="es-ES"/>
        </a:p>
      </dgm:t>
    </dgm:pt>
    <dgm:pt modelId="{D0EBC91D-8840-4298-B066-A0D712B530B3}">
      <dgm:prSet custT="1"/>
      <dgm:spPr/>
      <dgm:t>
        <a:bodyPr/>
        <a:lstStyle/>
        <a:p>
          <a:r>
            <a:rPr lang="es-ES" sz="1900" dirty="0">
              <a:solidFill>
                <a:schemeClr val="tx1">
                  <a:lumMod val="75000"/>
                  <a:lumOff val="25000"/>
                </a:schemeClr>
              </a:solidFill>
            </a:rPr>
            <a:t>Ejercicios y simulaciones</a:t>
          </a:r>
        </a:p>
      </dgm:t>
    </dgm:pt>
    <dgm:pt modelId="{D33E0589-64DD-42EF-94BF-A38D22C2D63B}" type="parTrans" cxnId="{B6E9C10E-46EB-41D6-A5FB-4676B5FEB74F}">
      <dgm:prSet/>
      <dgm:spPr/>
      <dgm:t>
        <a:bodyPr/>
        <a:lstStyle/>
        <a:p>
          <a:endParaRPr lang="es-ES"/>
        </a:p>
      </dgm:t>
    </dgm:pt>
    <dgm:pt modelId="{609282E2-720F-4D9A-AD3F-DBF50DA82B2C}" type="sibTrans" cxnId="{B6E9C10E-46EB-41D6-A5FB-4676B5FEB74F}">
      <dgm:prSet/>
      <dgm:spPr/>
      <dgm:t>
        <a:bodyPr/>
        <a:lstStyle/>
        <a:p>
          <a:endParaRPr lang="es-ES"/>
        </a:p>
      </dgm:t>
    </dgm:pt>
    <dgm:pt modelId="{70A81A3C-543A-4912-8C88-DBB8C24F6A79}" type="pres">
      <dgm:prSet presAssocID="{9D704693-0B74-4955-9ADC-99007F12EE3A}" presName="Name0" presStyleCnt="0">
        <dgm:presLayoutVars>
          <dgm:chMax val="7"/>
          <dgm:dir/>
          <dgm:animLvl val="lvl"/>
          <dgm:resizeHandles val="exact"/>
        </dgm:presLayoutVars>
      </dgm:prSet>
      <dgm:spPr/>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pt>
    <dgm:pt modelId="{97CD9EE1-A22B-4A72-8399-F213A58E19E8}" type="pres">
      <dgm:prSet presAssocID="{B58E5805-9D79-4032-89FB-E8797F96D632}" presName="rect1ParTx" presStyleLbl="alignAcc1" presStyleIdx="3" presStyleCnt="4">
        <dgm:presLayoutVars>
          <dgm:chMax val="1"/>
          <dgm:bulletEnabled val="1"/>
        </dgm:presLayoutVars>
      </dgm:prSet>
      <dgm:spPr/>
    </dgm:pt>
    <dgm:pt modelId="{A5906B98-203F-4988-B407-B8E2FB5B95EE}" type="pres">
      <dgm:prSet presAssocID="{B58E5805-9D79-4032-89FB-E8797F96D632}" presName="rect1ChTx" presStyleLbl="alignAcc1" presStyleIdx="3" presStyleCnt="4">
        <dgm:presLayoutVars>
          <dgm:bulletEnabled val="1"/>
        </dgm:presLayoutVars>
      </dgm:prSet>
      <dgm:spPr/>
    </dgm:pt>
    <dgm:pt modelId="{5FCFF95D-2397-4B99-8DCB-380ADCD239E2}" type="pres">
      <dgm:prSet presAssocID="{822841D3-9DBF-46D5-B049-0CB374430D48}" presName="rect2ParTx" presStyleLbl="alignAcc1" presStyleIdx="3" presStyleCnt="4">
        <dgm:presLayoutVars>
          <dgm:chMax val="1"/>
          <dgm:bulletEnabled val="1"/>
        </dgm:presLayoutVars>
      </dgm:prSet>
      <dgm:spPr/>
    </dgm:pt>
    <dgm:pt modelId="{ED256798-062E-4140-9838-778B40B4133B}" type="pres">
      <dgm:prSet presAssocID="{822841D3-9DBF-46D5-B049-0CB374430D48}" presName="rect2ChTx" presStyleLbl="alignAcc1" presStyleIdx="3" presStyleCnt="4">
        <dgm:presLayoutVars>
          <dgm:bulletEnabled val="1"/>
        </dgm:presLayoutVars>
      </dgm:prSet>
      <dgm:spPr/>
    </dgm:pt>
    <dgm:pt modelId="{23272424-70F0-4CA4-99A4-66205F997BE8}" type="pres">
      <dgm:prSet presAssocID="{7F3C50ED-D558-43BE-8D5E-9B9FE531D635}" presName="rect3ParTx" presStyleLbl="alignAcc1" presStyleIdx="3" presStyleCnt="4">
        <dgm:presLayoutVars>
          <dgm:chMax val="1"/>
          <dgm:bulletEnabled val="1"/>
        </dgm:presLayoutVars>
      </dgm:prSet>
      <dgm:spPr/>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pt>
    <dgm:pt modelId="{55A20474-D4A6-457F-8360-CB519C4B6B20}" type="pres">
      <dgm:prSet presAssocID="{24EBDD27-769C-422A-921F-6A362873931C}" presName="rect4ParTx" presStyleLbl="alignAcc1" presStyleIdx="3" presStyleCnt="4">
        <dgm:presLayoutVars>
          <dgm:chMax val="1"/>
          <dgm:bulletEnabled val="1"/>
        </dgm:presLayoutVars>
      </dgm:prSet>
      <dgm:spPr/>
    </dgm:pt>
    <dgm:pt modelId="{58607765-02B2-4957-A800-0D639B23EACD}" type="pres">
      <dgm:prSet presAssocID="{24EBDD27-769C-422A-921F-6A362873931C}" presName="rect4ChTx" presStyleLbl="alignAcc1" presStyleIdx="3" presStyleCnt="4">
        <dgm:presLayoutVars>
          <dgm:bulletEnabled val="1"/>
        </dgm:presLayoutVars>
      </dgm:prSet>
      <dgm:spPr/>
    </dgm:pt>
  </dgm:ptLst>
  <dgm:cxnLst>
    <dgm:cxn modelId="{9ED58E05-FA68-46D0-9567-F72237E9C385}" srcId="{7F3C50ED-D558-43BE-8D5E-9B9FE531D635}" destId="{7D216A09-59A9-4B3C-86BB-E37DD9AF7757}" srcOrd="1" destOrd="0" parTransId="{CF5AFEA2-1DA1-43B1-9E2F-83F6A9A3E3D7}" sibTransId="{FCE826A2-1D50-44F0-9714-F7E7EB72A517}"/>
    <dgm:cxn modelId="{B6E9C10E-46EB-41D6-A5FB-4676B5FEB74F}" srcId="{822841D3-9DBF-46D5-B049-0CB374430D48}" destId="{D0EBC91D-8840-4298-B066-A0D712B530B3}" srcOrd="1" destOrd="0" parTransId="{D33E0589-64DD-42EF-94BF-A38D22C2D63B}" sibTransId="{609282E2-720F-4D9A-AD3F-DBF50DA82B2C}"/>
    <dgm:cxn modelId="{9C74A40F-8567-45B1-A219-D3BDCC27FD85}" type="presOf" srcId="{C5F46B49-7652-4CDE-A124-0EDE50701F43}" destId="{72233991-9FDD-466B-8563-82B17F89AC0F}" srcOrd="0" destOrd="0" presId="urn:microsoft.com/office/officeart/2005/8/layout/target3"/>
    <dgm:cxn modelId="{B39E5213-0CBE-4993-961F-DDBE345B1EB8}" type="presOf" srcId="{D0EBC91D-8840-4298-B066-A0D712B530B3}" destId="{ED256798-062E-4140-9838-778B40B4133B}" srcOrd="0" destOrd="1" presId="urn:microsoft.com/office/officeart/2005/8/layout/target3"/>
    <dgm:cxn modelId="{4086DE16-5B3D-44C7-9B9F-79C2F0803E7B}" type="presOf" srcId="{24EBDD27-769C-422A-921F-6A362873931C}" destId="{55A20474-D4A6-457F-8360-CB519C4B6B20}" srcOrd="1"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2A3E6D28-FFD0-44E7-A745-75E8EE724937}" type="presOf" srcId="{B7E11FAA-F15B-454C-940F-78B4A6D1A097}" destId="{A5906B98-203F-4988-B407-B8E2FB5B95EE}" srcOrd="0" destOrd="0" presId="urn:microsoft.com/office/officeart/2005/8/layout/target3"/>
    <dgm:cxn modelId="{BDCC0F2A-7734-4435-A5C7-F9D6DE833939}" type="presOf" srcId="{ABE8A5B4-E513-420F-8615-7FC725422FB3}" destId="{58607765-02B2-4957-A800-0D639B23EACD}" srcOrd="0" destOrd="1" presId="urn:microsoft.com/office/officeart/2005/8/layout/target3"/>
    <dgm:cxn modelId="{DF1E462F-FDF7-4017-8857-D6FB6C8A5E4C}" srcId="{9D704693-0B74-4955-9ADC-99007F12EE3A}" destId="{7F3C50ED-D558-43BE-8D5E-9B9FE531D635}" srcOrd="2" destOrd="0" parTransId="{56700241-0274-45D8-B871-6C3B7D8ACC12}" sibTransId="{5DF4D15F-0BD9-4ABA-809F-F37A5FBC28BC}"/>
    <dgm:cxn modelId="{9DD4E833-1784-4454-8C05-814A5AC59652}" srcId="{24EBDD27-769C-422A-921F-6A362873931C}" destId="{ABE8A5B4-E513-420F-8615-7FC725422FB3}" srcOrd="1" destOrd="0" parTransId="{586DD813-C1C1-4109-81E1-491E503B15D8}" sibTransId="{88C4B0AA-0D50-4BDB-8133-5E1125CE04F6}"/>
    <dgm:cxn modelId="{3FF91937-E0CC-467D-9682-FFA4A337E0D0}" type="presOf" srcId="{7D216A09-59A9-4B3C-86BB-E37DD9AF7757}" destId="{72233991-9FDD-466B-8563-82B17F89AC0F}" srcOrd="0" destOrd="1" presId="urn:microsoft.com/office/officeart/2005/8/layout/target3"/>
    <dgm:cxn modelId="{6E23B537-9440-485F-9CE1-04EB74557EE9}" srcId="{822841D3-9DBF-46D5-B049-0CB374430D48}" destId="{9B258738-F5EA-46F1-BC70-FA0E0DE5B482}" srcOrd="0" destOrd="0" parTransId="{287D15D9-0DCA-48C1-BAE4-82BCB85BD84A}" sibTransId="{A6DBD87E-EC2B-4022-8AD6-21B80AA9E69A}"/>
    <dgm:cxn modelId="{130C0738-91CE-4156-8C37-19D4B1E09030}" type="presOf" srcId="{24EBDD27-769C-422A-921F-6A362873931C}" destId="{0BB3372C-810B-4993-990E-62E29B44623C}" srcOrd="0" destOrd="0" presId="urn:microsoft.com/office/officeart/2005/8/layout/target3"/>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5E19BD6D-EBBB-4AFB-B513-E582CF7E8FA7}" type="presOf" srcId="{9B258738-F5EA-46F1-BC70-FA0E0DE5B482}" destId="{ED256798-062E-4140-9838-778B40B4133B}" srcOrd="0" destOrd="0" presId="urn:microsoft.com/office/officeart/2005/8/layout/target3"/>
    <dgm:cxn modelId="{D1459E4F-8913-42C3-B62F-624D385B44BA}" type="presOf" srcId="{822841D3-9DBF-46D5-B049-0CB374430D48}" destId="{A1E97288-4156-4711-8F93-B7E1DC364E6A}" srcOrd="0" destOrd="0" presId="urn:microsoft.com/office/officeart/2005/8/layout/target3"/>
    <dgm:cxn modelId="{6B1E9052-22DA-4464-9DFC-5E5922315BD2}" srcId="{9D704693-0B74-4955-9ADC-99007F12EE3A}" destId="{24EBDD27-769C-422A-921F-6A362873931C}" srcOrd="3" destOrd="0" parTransId="{DA87B8DB-0E16-47F8-A4E9-28B5E5834048}" sibTransId="{3EDA8786-D707-4816-9E4B-4EB112AD90E8}"/>
    <dgm:cxn modelId="{6FD85756-CEC7-4624-900B-721BE651658B}" type="presOf" srcId="{9D704693-0B74-4955-9ADC-99007F12EE3A}" destId="{70A81A3C-543A-4912-8C88-DBB8C24F6A79}" srcOrd="0" destOrd="0" presId="urn:microsoft.com/office/officeart/2005/8/layout/target3"/>
    <dgm:cxn modelId="{15DB148F-351B-4C9E-B98A-E3F0866ADFEB}" type="presOf" srcId="{F96C46DA-1DCD-4027-A14B-44B05D28AD14}" destId="{58607765-02B2-4957-A800-0D639B23EACD}" srcOrd="0" destOrd="0" presId="urn:microsoft.com/office/officeart/2005/8/layout/target3"/>
    <dgm:cxn modelId="{620A0094-8F19-4090-9071-3DB746E71AC2}" type="presOf" srcId="{B58E5805-9D79-4032-89FB-E8797F96D632}" destId="{07FF51D4-A9AD-408D-AEA1-9D315CDF1091}"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852026B9-2417-45E7-B8CA-8243D5174580}" srcId="{7F3C50ED-D558-43BE-8D5E-9B9FE531D635}" destId="{C5F46B49-7652-4CDE-A124-0EDE50701F43}" srcOrd="0" destOrd="0" parTransId="{0FDC68D8-781C-4987-922F-AAA7A6C6F5A3}" sibTransId="{9CF7EEBE-1A9C-47A1-B619-A2C24D3C9D8E}"/>
    <dgm:cxn modelId="{77C08BCF-7153-4C10-8D6F-F181BF2CE7DA}" type="presOf" srcId="{B58E5805-9D79-4032-89FB-E8797F96D632}" destId="{97CD9EE1-A22B-4A72-8399-F213A58E19E8}" srcOrd="1"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0CC227D6-88D3-49A7-8750-3C48E4D154D7}" srcId="{24EBDD27-769C-422A-921F-6A362873931C}" destId="{F96C46DA-1DCD-4027-A14B-44B05D28AD14}" srcOrd="0" destOrd="0" parTransId="{DF400E71-F62E-4429-9BA0-3C44367C473E}" sibTransId="{4DC2B445-65BE-41C1-8A0B-44BCD068B89D}"/>
    <dgm:cxn modelId="{A0278BE6-8902-4621-A699-053161FD6ADA}" type="presOf" srcId="{7F3C50ED-D558-43BE-8D5E-9B9FE531D635}" destId="{0E2498CC-FF27-45B0-A608-3D1351FF4555}" srcOrd="0" destOrd="0"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04C62-F893-4AA2-B475-4EA6A44263F3}">
      <dsp:nvSpPr>
        <dsp:cNvPr id="0" name=""/>
        <dsp:cNvSpPr/>
      </dsp:nvSpPr>
      <dsp:spPr>
        <a:xfrm>
          <a:off x="838112" y="2544833"/>
          <a:ext cx="1263362" cy="631681"/>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7 </a:t>
          </a:r>
          <a:r>
            <a:rPr lang="en-US" sz="1300" kern="1200" dirty="0" err="1"/>
            <a:t>talleres</a:t>
          </a:r>
          <a:endParaRPr lang="bg-BG" sz="1300" kern="1200" dirty="0"/>
        </a:p>
      </dsp:txBody>
      <dsp:txXfrm>
        <a:off x="856613" y="2563334"/>
        <a:ext cx="1226360" cy="594679"/>
      </dsp:txXfrm>
    </dsp:sp>
    <dsp:sp modelId="{32B24CF6-D12B-4548-952E-6BF534F65B84}">
      <dsp:nvSpPr>
        <dsp:cNvPr id="0" name=""/>
        <dsp:cNvSpPr/>
      </dsp:nvSpPr>
      <dsp:spPr>
        <a:xfrm rot="17132988">
          <a:off x="1411606" y="1941250"/>
          <a:ext cx="1885081" cy="22763"/>
        </a:xfrm>
        <a:custGeom>
          <a:avLst/>
          <a:gdLst/>
          <a:ahLst/>
          <a:cxnLst/>
          <a:rect l="0" t="0" r="0" b="0"/>
          <a:pathLst>
            <a:path>
              <a:moveTo>
                <a:pt x="0" y="11381"/>
              </a:moveTo>
              <a:lnTo>
                <a:pt x="1885081"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1905505"/>
        <a:ext cx="94254" cy="94254"/>
      </dsp:txXfrm>
    </dsp:sp>
    <dsp:sp modelId="{31B1D687-11EC-48F1-83F7-68AF7C6C3A63}">
      <dsp:nvSpPr>
        <dsp:cNvPr id="0" name=""/>
        <dsp:cNvSpPr/>
      </dsp:nvSpPr>
      <dsp:spPr>
        <a:xfrm>
          <a:off x="2606818"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Capacidades</a:t>
          </a:r>
          <a:r>
            <a:rPr lang="en-US" sz="1300" kern="1200" dirty="0"/>
            <a:t> </a:t>
          </a:r>
          <a:r>
            <a:rPr lang="en-US" sz="1300" kern="1200" dirty="0" err="1"/>
            <a:t>individuales</a:t>
          </a:r>
          <a:endParaRPr lang="bg-BG" sz="1300" kern="1200" dirty="0"/>
        </a:p>
      </dsp:txBody>
      <dsp:txXfrm>
        <a:off x="2625319" y="747251"/>
        <a:ext cx="1226360" cy="594679"/>
      </dsp:txXfrm>
    </dsp:sp>
    <dsp:sp modelId="{D5EE364E-275D-4E10-ADF3-8B92DDD75254}">
      <dsp:nvSpPr>
        <dsp:cNvPr id="0" name=""/>
        <dsp:cNvSpPr/>
      </dsp:nvSpPr>
      <dsp:spPr>
        <a:xfrm rot="18289469">
          <a:off x="3680394" y="669992"/>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659251"/>
        <a:ext cx="44245" cy="44245"/>
      </dsp:txXfrm>
    </dsp:sp>
    <dsp:sp modelId="{5C81EBB6-5A17-474F-A68A-EB8EFE691F92}">
      <dsp:nvSpPr>
        <dsp:cNvPr id="0" name=""/>
        <dsp:cNvSpPr/>
      </dsp:nvSpPr>
      <dsp:spPr>
        <a:xfrm>
          <a:off x="4375525" y="2316"/>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Asesoramiento</a:t>
          </a:r>
          <a:r>
            <a:rPr lang="en-US" sz="1300" kern="1200" dirty="0"/>
            <a:t> y </a:t>
          </a:r>
          <a:r>
            <a:rPr lang="en-US" sz="1300" kern="1200" dirty="0" err="1"/>
            <a:t>pedagogía</a:t>
          </a:r>
          <a:r>
            <a:rPr lang="en-US" sz="1300" kern="1200" dirty="0"/>
            <a:t> familiar</a:t>
          </a:r>
          <a:endParaRPr lang="bg-BG" sz="1300" kern="1200" dirty="0"/>
        </a:p>
      </dsp:txBody>
      <dsp:txXfrm>
        <a:off x="4394026" y="20817"/>
        <a:ext cx="1226360" cy="594679"/>
      </dsp:txXfrm>
    </dsp:sp>
    <dsp:sp modelId="{6B4CC6B1-0051-4F59-B753-D5C0D40DB04F}">
      <dsp:nvSpPr>
        <dsp:cNvPr id="0" name=""/>
        <dsp:cNvSpPr/>
      </dsp:nvSpPr>
      <dsp:spPr>
        <a:xfrm>
          <a:off x="3870181" y="1033208"/>
          <a:ext cx="505344" cy="22763"/>
        </a:xfrm>
        <a:custGeom>
          <a:avLst/>
          <a:gdLst/>
          <a:ahLst/>
          <a:cxnLst/>
          <a:rect l="0" t="0" r="0" b="0"/>
          <a:pathLst>
            <a:path>
              <a:moveTo>
                <a:pt x="0" y="11381"/>
              </a:moveTo>
              <a:lnTo>
                <a:pt x="505344"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1031957"/>
        <a:ext cx="25267" cy="25267"/>
      </dsp:txXfrm>
    </dsp:sp>
    <dsp:sp modelId="{5CCF7575-E76C-4274-96CA-76B0A01B8BF2}">
      <dsp:nvSpPr>
        <dsp:cNvPr id="0" name=""/>
        <dsp:cNvSpPr/>
      </dsp:nvSpPr>
      <dsp:spPr>
        <a:xfrm>
          <a:off x="4375525" y="728750"/>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Pensamiento</a:t>
          </a:r>
          <a:r>
            <a:rPr lang="en-US" sz="1300" kern="1200" dirty="0"/>
            <a:t> </a:t>
          </a:r>
          <a:r>
            <a:rPr lang="en-US" sz="1300" kern="1200" dirty="0" err="1"/>
            <a:t>crítico</a:t>
          </a:r>
          <a:endParaRPr lang="bg-BG" sz="1300" kern="1200" dirty="0"/>
        </a:p>
      </dsp:txBody>
      <dsp:txXfrm>
        <a:off x="4394026" y="747251"/>
        <a:ext cx="1226360" cy="594679"/>
      </dsp:txXfrm>
    </dsp:sp>
    <dsp:sp modelId="{5F11B917-DEF9-4C42-B1A3-E2AE88CA3AC1}">
      <dsp:nvSpPr>
        <dsp:cNvPr id="0" name=""/>
        <dsp:cNvSpPr/>
      </dsp:nvSpPr>
      <dsp:spPr>
        <a:xfrm rot="3310531">
          <a:off x="3680394" y="1396425"/>
          <a:ext cx="884917" cy="22763"/>
        </a:xfrm>
        <a:custGeom>
          <a:avLst/>
          <a:gdLst/>
          <a:ahLst/>
          <a:cxnLst/>
          <a:rect l="0" t="0" r="0" b="0"/>
          <a:pathLst>
            <a:path>
              <a:moveTo>
                <a:pt x="0" y="11381"/>
              </a:moveTo>
              <a:lnTo>
                <a:pt x="884917" y="11381"/>
              </a:lnTo>
            </a:path>
          </a:pathLst>
        </a:custGeom>
        <a:no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1385684"/>
        <a:ext cx="44245" cy="44245"/>
      </dsp:txXfrm>
    </dsp:sp>
    <dsp:sp modelId="{753C46A5-89DF-4099-9DAB-73E019B97C54}">
      <dsp:nvSpPr>
        <dsp:cNvPr id="0" name=""/>
        <dsp:cNvSpPr/>
      </dsp:nvSpPr>
      <dsp:spPr>
        <a:xfrm>
          <a:off x="4375525" y="1455183"/>
          <a:ext cx="1263362" cy="631681"/>
        </a:xfrm>
        <a:prstGeom prst="roundRect">
          <a:avLst>
            <a:gd name="adj" fmla="val 10000"/>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Gestión</a:t>
          </a:r>
          <a:r>
            <a:rPr lang="en-US" sz="1300" kern="1200" dirty="0"/>
            <a:t> de la </a:t>
          </a:r>
          <a:r>
            <a:rPr lang="en-US" sz="1300" kern="1200" dirty="0" err="1"/>
            <a:t>ira</a:t>
          </a:r>
          <a:endParaRPr lang="bg-BG" sz="1300" kern="1200" dirty="0"/>
        </a:p>
      </dsp:txBody>
      <dsp:txXfrm>
        <a:off x="4394026" y="1473684"/>
        <a:ext cx="1226360" cy="594679"/>
      </dsp:txXfrm>
    </dsp:sp>
    <dsp:sp modelId="{806929F4-30CE-4606-A54C-81E6598712E2}">
      <dsp:nvSpPr>
        <dsp:cNvPr id="0" name=""/>
        <dsp:cNvSpPr/>
      </dsp:nvSpPr>
      <dsp:spPr>
        <a:xfrm rot="2142401">
          <a:off x="2042979" y="3030900"/>
          <a:ext cx="622334" cy="22763"/>
        </a:xfrm>
        <a:custGeom>
          <a:avLst/>
          <a:gdLst/>
          <a:ahLst/>
          <a:cxnLst/>
          <a:rect l="0" t="0" r="0" b="0"/>
          <a:pathLst>
            <a:path>
              <a:moveTo>
                <a:pt x="0" y="11381"/>
              </a:moveTo>
              <a:lnTo>
                <a:pt x="62233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2338588" y="3026723"/>
        <a:ext cx="31116" cy="31116"/>
      </dsp:txXfrm>
    </dsp:sp>
    <dsp:sp modelId="{AB7CE315-A47D-484E-AF74-16B54A879364}">
      <dsp:nvSpPr>
        <dsp:cNvPr id="0" name=""/>
        <dsp:cNvSpPr/>
      </dsp:nvSpPr>
      <dsp:spPr>
        <a:xfrm>
          <a:off x="2606818"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Community capacity building</a:t>
          </a:r>
          <a:endParaRPr lang="bg-BG" sz="1300" kern="1200" dirty="0"/>
        </a:p>
      </dsp:txBody>
      <dsp:txXfrm>
        <a:off x="2625319" y="2926550"/>
        <a:ext cx="1226360" cy="594679"/>
      </dsp:txXfrm>
    </dsp:sp>
    <dsp:sp modelId="{624F5E0E-144C-40C5-B6A9-809064F2A67D}">
      <dsp:nvSpPr>
        <dsp:cNvPr id="0" name=""/>
        <dsp:cNvSpPr/>
      </dsp:nvSpPr>
      <dsp:spPr>
        <a:xfrm rot="18289469">
          <a:off x="3680394" y="2849291"/>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2838550"/>
        <a:ext cx="44245" cy="44245"/>
      </dsp:txXfrm>
    </dsp:sp>
    <dsp:sp modelId="{209AC506-7A06-4C43-907C-539674530672}">
      <dsp:nvSpPr>
        <dsp:cNvPr id="0" name=""/>
        <dsp:cNvSpPr/>
      </dsp:nvSpPr>
      <dsp:spPr>
        <a:xfrm>
          <a:off x="4375525" y="2181616"/>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Terapia</a:t>
          </a:r>
          <a:r>
            <a:rPr lang="en-US" sz="1300" kern="1200" dirty="0"/>
            <a:t> </a:t>
          </a:r>
          <a:r>
            <a:rPr lang="en-US" sz="1300" kern="1200" dirty="0" err="1"/>
            <a:t>narrativa</a:t>
          </a:r>
          <a:endParaRPr lang="bg-BG" sz="1300" kern="1200" dirty="0"/>
        </a:p>
      </dsp:txBody>
      <dsp:txXfrm>
        <a:off x="4394026" y="2200117"/>
        <a:ext cx="1226360" cy="594679"/>
      </dsp:txXfrm>
    </dsp:sp>
    <dsp:sp modelId="{BC6E53BC-3EB5-44A9-A6AF-787968648BA4}">
      <dsp:nvSpPr>
        <dsp:cNvPr id="0" name=""/>
        <dsp:cNvSpPr/>
      </dsp:nvSpPr>
      <dsp:spPr>
        <a:xfrm>
          <a:off x="3870181" y="3212508"/>
          <a:ext cx="505344" cy="22763"/>
        </a:xfrm>
        <a:custGeom>
          <a:avLst/>
          <a:gdLst/>
          <a:ahLst/>
          <a:cxnLst/>
          <a:rect l="0" t="0" r="0" b="0"/>
          <a:pathLst>
            <a:path>
              <a:moveTo>
                <a:pt x="0" y="11381"/>
              </a:moveTo>
              <a:lnTo>
                <a:pt x="505344"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3211256"/>
        <a:ext cx="25267" cy="25267"/>
      </dsp:txXfrm>
    </dsp:sp>
    <dsp:sp modelId="{C92CC2BD-95BA-4A46-A0BD-FCBDDAFCF77D}">
      <dsp:nvSpPr>
        <dsp:cNvPr id="0" name=""/>
        <dsp:cNvSpPr/>
      </dsp:nvSpPr>
      <dsp:spPr>
        <a:xfrm>
          <a:off x="4375525" y="2908049"/>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Debate y </a:t>
          </a:r>
          <a:r>
            <a:rPr lang="en-US" sz="1300" kern="1200" dirty="0" err="1"/>
            <a:t>simulación</a:t>
          </a:r>
          <a:endParaRPr lang="bg-BG" sz="1300" kern="1200" dirty="0"/>
        </a:p>
      </dsp:txBody>
      <dsp:txXfrm>
        <a:off x="4394026" y="2926550"/>
        <a:ext cx="1226360" cy="594679"/>
      </dsp:txXfrm>
    </dsp:sp>
    <dsp:sp modelId="{6552871A-9F2C-40C6-BB3A-1D6F227DF39D}">
      <dsp:nvSpPr>
        <dsp:cNvPr id="0" name=""/>
        <dsp:cNvSpPr/>
      </dsp:nvSpPr>
      <dsp:spPr>
        <a:xfrm rot="3310531">
          <a:off x="3680394" y="3575724"/>
          <a:ext cx="884917" cy="22763"/>
        </a:xfrm>
        <a:custGeom>
          <a:avLst/>
          <a:gdLst/>
          <a:ahLst/>
          <a:cxnLst/>
          <a:rect l="0" t="0" r="0" b="0"/>
          <a:pathLst>
            <a:path>
              <a:moveTo>
                <a:pt x="0" y="11381"/>
              </a:moveTo>
              <a:lnTo>
                <a:pt x="884917" y="11381"/>
              </a:lnTo>
            </a:path>
          </a:pathLst>
        </a:custGeom>
        <a:no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00730" y="3564983"/>
        <a:ext cx="44245" cy="44245"/>
      </dsp:txXfrm>
    </dsp:sp>
    <dsp:sp modelId="{44220A00-6C43-4BC2-9B75-92EED113ADB5}">
      <dsp:nvSpPr>
        <dsp:cNvPr id="0" name=""/>
        <dsp:cNvSpPr/>
      </dsp:nvSpPr>
      <dsp:spPr>
        <a:xfrm>
          <a:off x="4375525" y="3634482"/>
          <a:ext cx="1263362" cy="631681"/>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t>Resolución</a:t>
          </a:r>
          <a:r>
            <a:rPr lang="en-US" sz="1300" kern="1200" dirty="0"/>
            <a:t> de </a:t>
          </a:r>
          <a:r>
            <a:rPr lang="en-US" sz="1300" kern="1200" dirty="0" err="1"/>
            <a:t>conflictos</a:t>
          </a:r>
          <a:endParaRPr lang="bg-BG" sz="1300" kern="1200" dirty="0"/>
        </a:p>
      </dsp:txBody>
      <dsp:txXfrm>
        <a:off x="4394026" y="3652983"/>
        <a:ext cx="1226360" cy="594679"/>
      </dsp:txXfrm>
    </dsp:sp>
    <dsp:sp modelId="{DCFDD876-4638-494D-B622-8005193ED59B}">
      <dsp:nvSpPr>
        <dsp:cNvPr id="0" name=""/>
        <dsp:cNvSpPr/>
      </dsp:nvSpPr>
      <dsp:spPr>
        <a:xfrm rot="4467012">
          <a:off x="1411606" y="3757333"/>
          <a:ext cx="1885081" cy="22763"/>
        </a:xfrm>
        <a:custGeom>
          <a:avLst/>
          <a:gdLst/>
          <a:ahLst/>
          <a:cxnLst/>
          <a:rect l="0" t="0" r="0" b="0"/>
          <a:pathLst>
            <a:path>
              <a:moveTo>
                <a:pt x="0" y="11381"/>
              </a:moveTo>
              <a:lnTo>
                <a:pt x="1885081"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bg-BG" sz="600" kern="1200"/>
        </a:p>
      </dsp:txBody>
      <dsp:txXfrm>
        <a:off x="2307019" y="3721588"/>
        <a:ext cx="94254" cy="94254"/>
      </dsp:txXfrm>
    </dsp:sp>
    <dsp:sp modelId="{0CA94541-B13B-4BCC-8ED0-E8459C0CD0E5}">
      <dsp:nvSpPr>
        <dsp:cNvPr id="0" name=""/>
        <dsp:cNvSpPr/>
      </dsp:nvSpPr>
      <dsp:spPr>
        <a:xfrm>
          <a:off x="2606818"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Respuesta </a:t>
          </a:r>
          <a:r>
            <a:rPr lang="en-US" sz="1300" kern="1200" dirty="0" err="1"/>
            <a:t>estatal</a:t>
          </a:r>
          <a:endParaRPr lang="bg-BG" sz="1300" kern="1200" dirty="0"/>
        </a:p>
      </dsp:txBody>
      <dsp:txXfrm>
        <a:off x="2625319" y="4379417"/>
        <a:ext cx="1226360" cy="594679"/>
      </dsp:txXfrm>
    </dsp:sp>
    <dsp:sp modelId="{64C35001-29B9-4060-BC13-7C9FFE36CF79}">
      <dsp:nvSpPr>
        <dsp:cNvPr id="0" name=""/>
        <dsp:cNvSpPr/>
      </dsp:nvSpPr>
      <dsp:spPr>
        <a:xfrm>
          <a:off x="3870181" y="4665374"/>
          <a:ext cx="505344" cy="22763"/>
        </a:xfrm>
        <a:custGeom>
          <a:avLst/>
          <a:gdLst/>
          <a:ahLst/>
          <a:cxnLst/>
          <a:rect l="0" t="0" r="0" b="0"/>
          <a:pathLst>
            <a:path>
              <a:moveTo>
                <a:pt x="0" y="11381"/>
              </a:moveTo>
              <a:lnTo>
                <a:pt x="505344" y="11381"/>
              </a:lnTo>
            </a:path>
          </a:pathLst>
        </a:custGeom>
        <a:no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bg-BG" sz="500" kern="1200"/>
        </a:p>
      </dsp:txBody>
      <dsp:txXfrm>
        <a:off x="4110219" y="4664122"/>
        <a:ext cx="25267" cy="25267"/>
      </dsp:txXfrm>
    </dsp:sp>
    <dsp:sp modelId="{21AB9225-2FA2-46FF-BEB7-61CEFE61718C}">
      <dsp:nvSpPr>
        <dsp:cNvPr id="0" name=""/>
        <dsp:cNvSpPr/>
      </dsp:nvSpPr>
      <dsp:spPr>
        <a:xfrm>
          <a:off x="4375525" y="4360916"/>
          <a:ext cx="1263362" cy="631681"/>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Respuesta </a:t>
          </a:r>
          <a:r>
            <a:rPr lang="en-US" sz="1300" kern="1200" dirty="0" err="1"/>
            <a:t>estatal</a:t>
          </a:r>
          <a:r>
            <a:rPr lang="en-US" sz="1300" kern="1200" dirty="0"/>
            <a:t> </a:t>
          </a:r>
          <a:r>
            <a:rPr lang="en-US" sz="1300" kern="1200" dirty="0" err="1"/>
            <a:t>proporcional</a:t>
          </a:r>
          <a:endParaRPr lang="bg-BG" sz="1300" kern="1200" dirty="0"/>
        </a:p>
      </dsp:txBody>
      <dsp:txXfrm>
        <a:off x="4394026" y="4379417"/>
        <a:ext cx="1226360" cy="594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7EB82-D3A9-42BF-8C3F-A6D8A1850E93}">
      <dsp:nvSpPr>
        <dsp:cNvPr id="0" name=""/>
        <dsp:cNvSpPr/>
      </dsp:nvSpPr>
      <dsp:spPr>
        <a:xfrm>
          <a:off x="-3633905" y="-558397"/>
          <a:ext cx="4331894" cy="4331894"/>
        </a:xfrm>
        <a:prstGeom prst="blockArc">
          <a:avLst>
            <a:gd name="adj1" fmla="val 18900000"/>
            <a:gd name="adj2" fmla="val 2700000"/>
            <a:gd name="adj3" fmla="val 499"/>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7ABB97-E109-4B4F-B1D5-F9F6C56AD6D6}">
      <dsp:nvSpPr>
        <dsp:cNvPr id="0" name=""/>
        <dsp:cNvSpPr/>
      </dsp:nvSpPr>
      <dsp:spPr>
        <a:xfrm>
          <a:off x="365895" y="247176"/>
          <a:ext cx="4821632" cy="4946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ClrTx/>
            <a:buSzTx/>
            <a:buFontTx/>
            <a:buNone/>
          </a:pPr>
          <a:r>
            <a:rPr lang="es-ES" sz="1600" kern="1200" dirty="0"/>
            <a:t>Entender la radicalización en general</a:t>
          </a:r>
        </a:p>
      </dsp:txBody>
      <dsp:txXfrm>
        <a:off x="365895" y="247176"/>
        <a:ext cx="4821632" cy="494610"/>
      </dsp:txXfrm>
    </dsp:sp>
    <dsp:sp modelId="{41D38068-98F0-41CC-A924-9DCB81A8CED3}">
      <dsp:nvSpPr>
        <dsp:cNvPr id="0" name=""/>
        <dsp:cNvSpPr/>
      </dsp:nvSpPr>
      <dsp:spPr>
        <a:xfrm>
          <a:off x="56763" y="185350"/>
          <a:ext cx="618263" cy="618263"/>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187AD-3412-4AEA-B81A-2BAD2018C4E4}">
      <dsp:nvSpPr>
        <dsp:cNvPr id="0" name=""/>
        <dsp:cNvSpPr/>
      </dsp:nvSpPr>
      <dsp:spPr>
        <a:xfrm>
          <a:off x="649467" y="989221"/>
          <a:ext cx="4538060" cy="49461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Relación entre radicalización y el tema específico</a:t>
          </a:r>
        </a:p>
      </dsp:txBody>
      <dsp:txXfrm>
        <a:off x="649467" y="989221"/>
        <a:ext cx="4538060" cy="494610"/>
      </dsp:txXfrm>
    </dsp:sp>
    <dsp:sp modelId="{A36D6CBA-EEA4-43E4-85F1-390086E2844C}">
      <dsp:nvSpPr>
        <dsp:cNvPr id="0" name=""/>
        <dsp:cNvSpPr/>
      </dsp:nvSpPr>
      <dsp:spPr>
        <a:xfrm>
          <a:off x="340335" y="927395"/>
          <a:ext cx="618263" cy="618263"/>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C617B-C7E7-4801-8037-FB2097D44826}">
      <dsp:nvSpPr>
        <dsp:cNvPr id="0" name=""/>
        <dsp:cNvSpPr/>
      </dsp:nvSpPr>
      <dsp:spPr>
        <a:xfrm>
          <a:off x="649467" y="1731267"/>
          <a:ext cx="4538060" cy="49461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err="1"/>
            <a:t>Clarificación</a:t>
          </a:r>
          <a:r>
            <a:rPr lang="en-GB" sz="1600" kern="1200" dirty="0"/>
            <a:t> de los </a:t>
          </a:r>
          <a:r>
            <a:rPr lang="en-GB" sz="1600" kern="1200" dirty="0" err="1"/>
            <a:t>temas</a:t>
          </a:r>
          <a:r>
            <a:rPr lang="en-GB" sz="1600" kern="1200" dirty="0"/>
            <a:t> </a:t>
          </a:r>
          <a:r>
            <a:rPr lang="en-GB" sz="1600" kern="1200" dirty="0" err="1"/>
            <a:t>específicos</a:t>
          </a:r>
          <a:endParaRPr lang="en-GB" sz="1600" kern="1200" dirty="0"/>
        </a:p>
      </dsp:txBody>
      <dsp:txXfrm>
        <a:off x="649467" y="1731267"/>
        <a:ext cx="4538060" cy="494610"/>
      </dsp:txXfrm>
    </dsp:sp>
    <dsp:sp modelId="{F839506C-2F4B-4A51-9B06-A7509B905F51}">
      <dsp:nvSpPr>
        <dsp:cNvPr id="0" name=""/>
        <dsp:cNvSpPr/>
      </dsp:nvSpPr>
      <dsp:spPr>
        <a:xfrm>
          <a:off x="340335" y="1669440"/>
          <a:ext cx="618263" cy="618263"/>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14A73-6B5C-4BCB-A8DB-99DA3DF589D7}">
      <dsp:nvSpPr>
        <dsp:cNvPr id="0" name=""/>
        <dsp:cNvSpPr/>
      </dsp:nvSpPr>
      <dsp:spPr>
        <a:xfrm>
          <a:off x="365895" y="2473312"/>
          <a:ext cx="4821632" cy="49461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597" tIns="40640" rIns="40640" bIns="40640" numCol="1" spcCol="1270" anchor="ctr" anchorCtr="0">
          <a:noAutofit/>
        </a:bodyPr>
        <a:lstStyle/>
        <a:p>
          <a:pPr marL="0" marR="0" lvl="0" indent="0" algn="l" defTabSz="914400" eaLnBrk="1" fontAlgn="auto" latinLnBrk="0" hangingPunct="1">
            <a:lnSpc>
              <a:spcPct val="90000"/>
            </a:lnSpc>
            <a:spcBef>
              <a:spcPct val="0"/>
            </a:spcBef>
            <a:spcAft>
              <a:spcPts val="714"/>
            </a:spcAft>
            <a:buClrTx/>
            <a:buSzTx/>
            <a:buFontTx/>
            <a:buNone/>
            <a:tabLst/>
            <a:defRPr/>
          </a:pPr>
          <a:r>
            <a:rPr lang="en-GB" sz="1600" kern="1200" dirty="0" err="1"/>
            <a:t>Ejercicios</a:t>
          </a:r>
          <a:endParaRPr lang="en-GB" sz="1600" kern="1200" dirty="0"/>
        </a:p>
      </dsp:txBody>
      <dsp:txXfrm>
        <a:off x="365895" y="2473312"/>
        <a:ext cx="4821632" cy="494610"/>
      </dsp:txXfrm>
    </dsp:sp>
    <dsp:sp modelId="{F44831EC-625D-42B6-BDD1-35E82763C17C}">
      <dsp:nvSpPr>
        <dsp:cNvPr id="0" name=""/>
        <dsp:cNvSpPr/>
      </dsp:nvSpPr>
      <dsp:spPr>
        <a:xfrm>
          <a:off x="56763" y="2411485"/>
          <a:ext cx="618263" cy="618263"/>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1161150"/>
          <a:ext cx="4508274"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225413" y="924990"/>
          <a:ext cx="3155791"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711200">
            <a:lnSpc>
              <a:spcPct val="90000"/>
            </a:lnSpc>
            <a:spcBef>
              <a:spcPct val="0"/>
            </a:spcBef>
            <a:spcAft>
              <a:spcPct val="35000"/>
            </a:spcAft>
            <a:buNone/>
          </a:pPr>
          <a:r>
            <a:rPr lang="en-US" sz="1600" kern="1200" dirty="0"/>
            <a:t>1. ¿Un </a:t>
          </a:r>
          <a:r>
            <a:rPr lang="en-US" sz="1600" kern="1200" dirty="0" err="1"/>
            <a:t>buen</a:t>
          </a:r>
          <a:r>
            <a:rPr lang="en-US" sz="1600" kern="1200" dirty="0"/>
            <a:t> padre/mentor?</a:t>
          </a:r>
          <a:endParaRPr lang="bg-BG" sz="1600" kern="1200" dirty="0"/>
        </a:p>
      </dsp:txBody>
      <dsp:txXfrm>
        <a:off x="248470" y="948047"/>
        <a:ext cx="3109677" cy="426206"/>
      </dsp:txXfrm>
    </dsp:sp>
    <dsp:sp modelId="{E6F02A8B-3A8D-4AC2-8A94-E2C59D34CB0E}">
      <dsp:nvSpPr>
        <dsp:cNvPr id="0" name=""/>
        <dsp:cNvSpPr/>
      </dsp:nvSpPr>
      <dsp:spPr>
        <a:xfrm>
          <a:off x="0" y="1886910"/>
          <a:ext cx="4508274" cy="403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225413" y="1650750"/>
          <a:ext cx="3155791"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281" tIns="0" rIns="119281" bIns="0" numCol="1" spcCol="1270" anchor="ctr" anchorCtr="0">
          <a:noAutofit/>
        </a:bodyPr>
        <a:lstStyle/>
        <a:p>
          <a:pPr marL="0" lvl="0" indent="0" algn="l" defTabSz="711200">
            <a:lnSpc>
              <a:spcPct val="90000"/>
            </a:lnSpc>
            <a:spcBef>
              <a:spcPct val="0"/>
            </a:spcBef>
            <a:spcAft>
              <a:spcPct val="35000"/>
            </a:spcAft>
            <a:buNone/>
          </a:pPr>
          <a:r>
            <a:rPr lang="en-US" sz="1600" kern="1200" dirty="0"/>
            <a:t>2. </a:t>
          </a:r>
          <a:r>
            <a:rPr lang="en-US" sz="1600" kern="1200" dirty="0" err="1"/>
            <a:t>Crea</a:t>
          </a:r>
          <a:r>
            <a:rPr lang="en-US" sz="1600" kern="1200" dirty="0"/>
            <a:t> </a:t>
          </a:r>
          <a:r>
            <a:rPr lang="en-US" sz="1600" kern="1200" dirty="0" err="1"/>
            <a:t>tu</a:t>
          </a:r>
          <a:r>
            <a:rPr lang="en-US" sz="1600" kern="1200" dirty="0"/>
            <a:t> </a:t>
          </a:r>
          <a:r>
            <a:rPr lang="en-US" sz="1600" kern="1200" dirty="0" err="1"/>
            <a:t>propio</a:t>
          </a:r>
          <a:r>
            <a:rPr lang="en-US" sz="1600" kern="1200" dirty="0"/>
            <a:t> </a:t>
          </a:r>
          <a:r>
            <a:rPr lang="en-US" sz="1600" kern="1200" dirty="0" err="1"/>
            <a:t>modelo</a:t>
          </a:r>
          <a:r>
            <a:rPr lang="en-US" sz="1600" kern="1200" dirty="0"/>
            <a:t> a </a:t>
          </a:r>
          <a:r>
            <a:rPr lang="en-US" sz="1600" kern="1200" dirty="0" err="1"/>
            <a:t>seguir</a:t>
          </a:r>
          <a:endParaRPr lang="bg-BG" sz="1600" kern="1200" dirty="0"/>
        </a:p>
      </dsp:txBody>
      <dsp:txXfrm>
        <a:off x="248470" y="1673807"/>
        <a:ext cx="3109677"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3D800-1B36-41F5-AC37-A7F4E0935A48}">
      <dsp:nvSpPr>
        <dsp:cNvPr id="0" name=""/>
        <dsp:cNvSpPr/>
      </dsp:nvSpPr>
      <dsp:spPr>
        <a:xfrm>
          <a:off x="0" y="356678"/>
          <a:ext cx="3687417" cy="453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40621B-4149-429C-BC00-C82ABFD3182B}">
      <dsp:nvSpPr>
        <dsp:cNvPr id="0" name=""/>
        <dsp:cNvSpPr/>
      </dsp:nvSpPr>
      <dsp:spPr>
        <a:xfrm>
          <a:off x="184370" y="90998"/>
          <a:ext cx="2581191" cy="5313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marL="0" lvl="0" indent="0" algn="l" defTabSz="800100">
            <a:lnSpc>
              <a:spcPct val="90000"/>
            </a:lnSpc>
            <a:spcBef>
              <a:spcPct val="0"/>
            </a:spcBef>
            <a:spcAft>
              <a:spcPct val="35000"/>
            </a:spcAft>
            <a:buNone/>
          </a:pPr>
          <a:r>
            <a:rPr lang="en-US" sz="1800" kern="1200" dirty="0"/>
            <a:t>1. </a:t>
          </a:r>
          <a:r>
            <a:rPr lang="en-US" sz="1800" kern="1200" dirty="0" err="1"/>
            <a:t>Inténtalo</a:t>
          </a:r>
          <a:r>
            <a:rPr lang="en-US" sz="1800" kern="1200" dirty="0"/>
            <a:t> </a:t>
          </a:r>
          <a:r>
            <a:rPr lang="en-US" sz="1800" kern="1200" dirty="0" err="1"/>
            <a:t>en</a:t>
          </a:r>
          <a:r>
            <a:rPr lang="en-US" sz="1800" kern="1200" dirty="0"/>
            <a:t> una </a:t>
          </a:r>
          <a:r>
            <a:rPr lang="en-US" sz="1800" kern="1200" dirty="0" err="1"/>
            <a:t>frase</a:t>
          </a:r>
          <a:endParaRPr lang="bg-BG" sz="1800" kern="1200" dirty="0"/>
        </a:p>
      </dsp:txBody>
      <dsp:txXfrm>
        <a:off x="210309" y="116937"/>
        <a:ext cx="2529313" cy="479482"/>
      </dsp:txXfrm>
    </dsp:sp>
    <dsp:sp modelId="{E6F02A8B-3A8D-4AC2-8A94-E2C59D34CB0E}">
      <dsp:nvSpPr>
        <dsp:cNvPr id="0" name=""/>
        <dsp:cNvSpPr/>
      </dsp:nvSpPr>
      <dsp:spPr>
        <a:xfrm>
          <a:off x="0" y="1173158"/>
          <a:ext cx="3687417" cy="453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765D9-0528-4F2C-82E5-DD52268BF058}">
      <dsp:nvSpPr>
        <dsp:cNvPr id="0" name=""/>
        <dsp:cNvSpPr/>
      </dsp:nvSpPr>
      <dsp:spPr>
        <a:xfrm>
          <a:off x="184370" y="907478"/>
          <a:ext cx="2581191" cy="5313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563" tIns="0" rIns="97563" bIns="0" numCol="1" spcCol="1270" anchor="ctr" anchorCtr="0">
          <a:noAutofit/>
        </a:bodyPr>
        <a:lstStyle/>
        <a:p>
          <a:pPr marL="0" lvl="0" indent="0" algn="l" defTabSz="800100">
            <a:lnSpc>
              <a:spcPct val="90000"/>
            </a:lnSpc>
            <a:spcBef>
              <a:spcPct val="0"/>
            </a:spcBef>
            <a:spcAft>
              <a:spcPct val="35000"/>
            </a:spcAft>
            <a:buNone/>
          </a:pPr>
          <a:r>
            <a:rPr lang="en-US" sz="1800" kern="1200" dirty="0"/>
            <a:t>2. Las 6 </a:t>
          </a:r>
          <a:r>
            <a:rPr lang="en-US" sz="1800" kern="1200" dirty="0" err="1"/>
            <a:t>preguntas</a:t>
          </a:r>
          <a:endParaRPr lang="bg-BG" sz="1800" kern="1200" dirty="0"/>
        </a:p>
      </dsp:txBody>
      <dsp:txXfrm>
        <a:off x="210309" y="933417"/>
        <a:ext cx="2529313"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8D19E-CDAF-405F-9D33-C9CCA1FE28B8}">
      <dsp:nvSpPr>
        <dsp:cNvPr id="0" name=""/>
        <dsp:cNvSpPr/>
      </dsp:nvSpPr>
      <dsp:spPr>
        <a:xfrm>
          <a:off x="2724708" y="1002113"/>
          <a:ext cx="2322983" cy="2322983"/>
        </a:xfrm>
        <a:prstGeom prst="ellipse">
          <a:avLst/>
        </a:prstGeom>
        <a:no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p>
      </dsp:txBody>
      <dsp:txXfrm>
        <a:off x="3064901" y="1342306"/>
        <a:ext cx="1642597" cy="1642597"/>
      </dsp:txXfrm>
    </dsp:sp>
    <dsp:sp modelId="{AF0B5D36-ACB3-4C4C-A226-384FC7F8BC10}">
      <dsp:nvSpPr>
        <dsp:cNvPr id="0" name=""/>
        <dsp:cNvSpPr/>
      </dsp:nvSpPr>
      <dsp:spPr>
        <a:xfrm>
          <a:off x="2850817" y="27259"/>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Respuesta natural y  </a:t>
          </a:r>
          <a:r>
            <a:rPr lang="en-US" sz="1600" b="1" kern="1200" dirty="0" err="1"/>
            <a:t>automática</a:t>
          </a:r>
          <a:endParaRPr lang="en-US" sz="1600" b="1" kern="1200" dirty="0"/>
        </a:p>
      </dsp:txBody>
      <dsp:txXfrm>
        <a:off x="3154074" y="210363"/>
        <a:ext cx="1464251" cy="884103"/>
      </dsp:txXfrm>
    </dsp:sp>
    <dsp:sp modelId="{2A92D750-9ADE-4258-94EC-074E4C45AA48}">
      <dsp:nvSpPr>
        <dsp:cNvPr id="0" name=""/>
        <dsp:cNvSpPr/>
      </dsp:nvSpPr>
      <dsp:spPr>
        <a:xfrm>
          <a:off x="4792833" y="1236316"/>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Emoción</a:t>
          </a:r>
          <a:r>
            <a:rPr lang="en-US" sz="1600" b="1" kern="1200" dirty="0"/>
            <a:t> fundamental </a:t>
          </a:r>
          <a:r>
            <a:rPr lang="en-US" sz="1600" b="1" kern="1200" dirty="0" err="1"/>
            <a:t>pero</a:t>
          </a:r>
          <a:r>
            <a:rPr lang="en-US" sz="1600" b="1" kern="1200" dirty="0"/>
            <a:t> a menudo </a:t>
          </a:r>
          <a:r>
            <a:rPr lang="en-US" sz="1600" b="1" kern="1200" dirty="0" err="1"/>
            <a:t>secundaria</a:t>
          </a:r>
          <a:endParaRPr lang="en-US" sz="1600" b="1" kern="1200" dirty="0"/>
        </a:p>
      </dsp:txBody>
      <dsp:txXfrm>
        <a:off x="5096090" y="1419420"/>
        <a:ext cx="1464251" cy="884103"/>
      </dsp:txXfrm>
    </dsp:sp>
    <dsp:sp modelId="{54A0A1A9-0D79-410A-8963-AFC64FD7AD0E}">
      <dsp:nvSpPr>
        <dsp:cNvPr id="0" name=""/>
        <dsp:cNvSpPr/>
      </dsp:nvSpPr>
      <dsp:spPr>
        <a:xfrm>
          <a:off x="3958355" y="2754083"/>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Momentánea</a:t>
          </a:r>
          <a:r>
            <a:rPr lang="en-US" sz="1600" b="1" kern="1200" dirty="0"/>
            <a:t> vs </a:t>
          </a:r>
          <a:r>
            <a:rPr lang="en-US" sz="1600" b="1" kern="1200" dirty="0" err="1"/>
            <a:t>crónica</a:t>
          </a:r>
          <a:endParaRPr lang="en-US" sz="1600" b="1" kern="1200" dirty="0"/>
        </a:p>
      </dsp:txBody>
      <dsp:txXfrm>
        <a:off x="4261612" y="2937187"/>
        <a:ext cx="1464251" cy="884103"/>
      </dsp:txXfrm>
    </dsp:sp>
    <dsp:sp modelId="{5700B36B-E52A-48C9-A9C6-3C6B25ADABA9}">
      <dsp:nvSpPr>
        <dsp:cNvPr id="0" name=""/>
        <dsp:cNvSpPr/>
      </dsp:nvSpPr>
      <dsp:spPr>
        <a:xfrm>
          <a:off x="1660847" y="2754085"/>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Factores</a:t>
          </a:r>
          <a:r>
            <a:rPr lang="en-US" sz="1600" b="1" kern="1200" dirty="0"/>
            <a:t> de </a:t>
          </a:r>
          <a:r>
            <a:rPr lang="en-US" sz="1600" b="1" kern="1200" dirty="0" err="1"/>
            <a:t>empuje</a:t>
          </a:r>
          <a:endParaRPr lang="en-US" sz="1600" b="1" kern="1200" dirty="0"/>
        </a:p>
      </dsp:txBody>
      <dsp:txXfrm>
        <a:off x="1964104" y="2937189"/>
        <a:ext cx="1464251" cy="884103"/>
      </dsp:txXfrm>
    </dsp:sp>
    <dsp:sp modelId="{03BF36AC-E73E-4A5A-B7C3-CB6F4B28016B}">
      <dsp:nvSpPr>
        <dsp:cNvPr id="0" name=""/>
        <dsp:cNvSpPr/>
      </dsp:nvSpPr>
      <dsp:spPr>
        <a:xfrm>
          <a:off x="836643" y="1220240"/>
          <a:ext cx="2070765" cy="1250311"/>
        </a:xfrm>
        <a:prstGeom prst="ellipse">
          <a:avLst/>
        </a:prstGeom>
        <a:solidFill>
          <a:srgbClr val="FFC000"/>
        </a:solidFill>
        <a:ln w="9525" cap="flat" cmpd="sng" algn="ctr">
          <a:solidFill>
            <a:srgbClr val="FF66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Gestionarla</a:t>
          </a:r>
          <a:r>
            <a:rPr lang="en-US" sz="1600" b="1" kern="1200" dirty="0"/>
            <a:t> es una </a:t>
          </a:r>
          <a:r>
            <a:rPr lang="en-US" sz="1600" b="1" kern="1200" dirty="0" err="1"/>
            <a:t>habilidad</a:t>
          </a:r>
          <a:endParaRPr lang="en-US" sz="1600" b="1" kern="1200" dirty="0"/>
        </a:p>
      </dsp:txBody>
      <dsp:txXfrm>
        <a:off x="1139900" y="1403344"/>
        <a:ext cx="1464251" cy="8841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Quién</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Qué</a:t>
          </a:r>
          <a:endParaRPr lang="en-GB" sz="3900" kern="1200" dirty="0">
            <a:solidFill>
              <a:schemeClr val="tx1">
                <a:lumMod val="75000"/>
                <a:lumOff val="25000"/>
              </a:schemeClr>
            </a:solidFill>
          </a:endParaRP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Cómo</a:t>
          </a:r>
          <a:endParaRPr lang="en-GB" sz="39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Resultado</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GB" sz="1900" kern="1200" dirty="0" err="1">
              <a:solidFill>
                <a:schemeClr val="tx1">
                  <a:lumMod val="75000"/>
                  <a:lumOff val="25000"/>
                </a:schemeClr>
              </a:solidFill>
            </a:rPr>
            <a:t>Profesionales</a:t>
          </a:r>
          <a:r>
            <a:rPr lang="en-GB" sz="1900" kern="1200" dirty="0">
              <a:solidFill>
                <a:schemeClr val="tx1">
                  <a:lumMod val="75000"/>
                  <a:lumOff val="25000"/>
                </a:schemeClr>
              </a:solidFill>
            </a:rPr>
            <a:t> de </a:t>
          </a:r>
          <a:r>
            <a:rPr lang="en-GB" sz="1900" kern="1200" dirty="0" err="1">
              <a:solidFill>
                <a:schemeClr val="tx1">
                  <a:lumMod val="75000"/>
                  <a:lumOff val="25000"/>
                </a:schemeClr>
              </a:solidFill>
            </a:rPr>
            <a:t>primera</a:t>
          </a:r>
          <a:r>
            <a:rPr lang="en-GB" sz="1900" kern="1200" dirty="0">
              <a:solidFill>
                <a:schemeClr val="tx1">
                  <a:lumMod val="75000"/>
                  <a:lumOff val="25000"/>
                </a:schemeClr>
              </a:solidFill>
            </a:rPr>
            <a:t> </a:t>
          </a:r>
          <a:r>
            <a:rPr lang="en-GB" sz="1900" kern="1200" dirty="0" err="1">
              <a:solidFill>
                <a:schemeClr val="tx1">
                  <a:lumMod val="75000"/>
                  <a:lumOff val="25000"/>
                </a:schemeClr>
              </a:solidFill>
            </a:rPr>
            <a:t>línea</a:t>
          </a:r>
          <a:endParaRPr lang="en-GB" sz="19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Concepto de radicalización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Ejercicios y simulaciones</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lumMod val="75000"/>
                  <a:lumOff val="25000"/>
                </a:schemeClr>
              </a:solidFill>
            </a:rPr>
            <a:t>Conocimientos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s-ES" sz="1600" kern="1200" dirty="0">
              <a:solidFill>
                <a:schemeClr val="tx1">
                  <a:lumMod val="75000"/>
                  <a:lumOff val="25000"/>
                </a:schemeClr>
              </a:solidFill>
            </a:rPr>
            <a:t>Habilidades prácticas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lumMod val="75000"/>
                  <a:lumOff val="25000"/>
                </a:schemeClr>
              </a:solidFill>
            </a:rPr>
            <a:t>Reconocer las señales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GB" sz="1600" kern="1200" dirty="0" err="1">
              <a:solidFill>
                <a:schemeClr val="tx1">
                  <a:lumMod val="75000"/>
                  <a:lumOff val="25000"/>
                </a:schemeClr>
              </a:solidFill>
            </a:rPr>
            <a:t>Habilidades</a:t>
          </a:r>
          <a:r>
            <a:rPr lang="en-GB" sz="1600" kern="1200" dirty="0">
              <a:solidFill>
                <a:schemeClr val="tx1">
                  <a:lumMod val="75000"/>
                  <a:lumOff val="25000"/>
                </a:schemeClr>
              </a:solidFill>
            </a:rPr>
            <a:t> para </a:t>
          </a:r>
          <a:r>
            <a:rPr lang="en-GB" sz="1600" kern="1200" dirty="0" err="1">
              <a:solidFill>
                <a:schemeClr val="tx1">
                  <a:lumMod val="75000"/>
                  <a:lumOff val="25000"/>
                </a:schemeClr>
              </a:solidFill>
            </a:rPr>
            <a:t>gestionar</a:t>
          </a:r>
          <a:r>
            <a:rPr lang="en-GB" sz="1600" kern="1200" dirty="0">
              <a:solidFill>
                <a:schemeClr val="tx1">
                  <a:lumMod val="75000"/>
                  <a:lumOff val="25000"/>
                </a:schemeClr>
              </a:solidFill>
            </a:rPr>
            <a:t> la </a:t>
          </a:r>
          <a:r>
            <a:rPr lang="en-GB" sz="1600" kern="1200" dirty="0" err="1">
              <a:solidFill>
                <a:schemeClr val="tx1">
                  <a:lumMod val="75000"/>
                  <a:lumOff val="25000"/>
                </a:schemeClr>
              </a:solidFill>
            </a:rPr>
            <a:t>ira</a:t>
          </a:r>
          <a:endParaRPr lang="en-GB" sz="1600" kern="1200" dirty="0">
            <a:solidFill>
              <a:schemeClr val="tx1">
                <a:lumMod val="75000"/>
                <a:lumOff val="25000"/>
              </a:schemeClr>
            </a:solidFill>
          </a:endParaRPr>
        </a:p>
      </dsp:txBody>
      <dsp:txXfrm>
        <a:off x="4888891" y="2556863"/>
        <a:ext cx="2883508" cy="8522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B3A34-9B99-40BE-BF16-13442021F0DB}">
      <dsp:nvSpPr>
        <dsp:cNvPr id="0" name=""/>
        <dsp:cNvSpPr/>
      </dsp:nvSpPr>
      <dsp:spPr>
        <a:xfrm>
          <a:off x="9405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2700" kern="1200" dirty="0"/>
            <a:t>Identidad interna</a:t>
          </a:r>
        </a:p>
      </dsp:txBody>
      <dsp:txXfrm>
        <a:off x="418040" y="528871"/>
        <a:ext cx="1337728" cy="1772938"/>
      </dsp:txXfrm>
    </dsp:sp>
    <dsp:sp modelId="{30D752B7-372C-480B-9860-730BE3ED62D7}">
      <dsp:nvSpPr>
        <dsp:cNvPr id="0" name=""/>
        <dsp:cNvSpPr/>
      </dsp:nvSpPr>
      <dsp:spPr>
        <a:xfrm>
          <a:off x="1766219" y="255279"/>
          <a:ext cx="2320123" cy="2320123"/>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GB" sz="2700" kern="1200" dirty="0"/>
            <a:t>Identidad externa</a:t>
          </a:r>
        </a:p>
      </dsp:txBody>
      <dsp:txXfrm>
        <a:off x="2424633" y="528871"/>
        <a:ext cx="1337728" cy="17729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Quién</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Qué</a:t>
          </a:r>
          <a:endParaRPr lang="en-GB" sz="3900" kern="1200" dirty="0">
            <a:solidFill>
              <a:schemeClr val="tx1">
                <a:lumMod val="75000"/>
                <a:lumOff val="25000"/>
              </a:schemeClr>
            </a:solidFill>
          </a:endParaRP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Cómo</a:t>
          </a:r>
          <a:endParaRPr lang="en-GB" sz="39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Resultado</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Profesionales de primera línea</a:t>
          </a:r>
          <a:endParaRPr lang="en-GB" sz="19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Concepto de radicalización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Ejercicios y simulaciones</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lumMod val="75000"/>
                  <a:lumOff val="25000"/>
                </a:schemeClr>
              </a:solidFill>
            </a:rPr>
            <a:t>Conocimientos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s-ES" sz="1600" kern="1200" dirty="0">
              <a:solidFill>
                <a:schemeClr val="tx1">
                  <a:lumMod val="75000"/>
                  <a:lumOff val="25000"/>
                </a:schemeClr>
              </a:solidFill>
            </a:rPr>
            <a:t>Habilidades prácticas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a:solidFill>
                <a:schemeClr val="tx1">
                  <a:lumMod val="75000"/>
                  <a:lumOff val="25000"/>
                </a:schemeClr>
              </a:solidFill>
            </a:rPr>
            <a:t>Reconocer las señales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en-GB" sz="1600" kern="1200" dirty="0" err="1">
              <a:solidFill>
                <a:schemeClr val="tx1">
                  <a:lumMod val="65000"/>
                  <a:lumOff val="35000"/>
                </a:schemeClr>
              </a:solidFill>
            </a:rPr>
            <a:t>Afrontar</a:t>
          </a:r>
          <a:r>
            <a:rPr lang="en-GB" sz="1600" kern="1200" dirty="0">
              <a:solidFill>
                <a:schemeClr val="tx1">
                  <a:lumMod val="65000"/>
                  <a:lumOff val="35000"/>
                </a:schemeClr>
              </a:solidFill>
            </a:rPr>
            <a:t> </a:t>
          </a:r>
          <a:r>
            <a:rPr lang="en-GB" sz="1600" kern="1200" dirty="0" err="1">
              <a:solidFill>
                <a:schemeClr val="tx1">
                  <a:lumMod val="65000"/>
                  <a:lumOff val="35000"/>
                </a:schemeClr>
              </a:solidFill>
            </a:rPr>
            <a:t>narrativas</a:t>
          </a:r>
          <a:r>
            <a:rPr lang="en-GB" sz="1600" kern="1200" dirty="0">
              <a:solidFill>
                <a:schemeClr val="tx1">
                  <a:lumMod val="65000"/>
                  <a:lumOff val="35000"/>
                </a:schemeClr>
              </a:solidFill>
            </a:rPr>
            <a:t> </a:t>
          </a:r>
          <a:r>
            <a:rPr lang="en-GB" sz="1600" kern="1200" dirty="0" err="1">
              <a:solidFill>
                <a:schemeClr val="tx1">
                  <a:lumMod val="65000"/>
                  <a:lumOff val="35000"/>
                </a:schemeClr>
              </a:solidFill>
            </a:rPr>
            <a:t>disfuncionales</a:t>
          </a:r>
          <a:endParaRPr lang="en-GB" sz="1600" kern="1200" dirty="0">
            <a:solidFill>
              <a:schemeClr val="tx1">
                <a:lumMod val="65000"/>
                <a:lumOff val="35000"/>
              </a:schemeClr>
            </a:solidFill>
          </a:endParaRPr>
        </a:p>
      </dsp:txBody>
      <dsp:txXfrm>
        <a:off x="4888891" y="2556863"/>
        <a:ext cx="2883508" cy="8522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Quién</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Qué</a:t>
          </a:r>
          <a:endParaRPr lang="en-GB" sz="3900" kern="1200" dirty="0">
            <a:solidFill>
              <a:schemeClr val="tx1">
                <a:lumMod val="75000"/>
                <a:lumOff val="25000"/>
              </a:schemeClr>
            </a:solidFill>
          </a:endParaRP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Cómo</a:t>
          </a:r>
          <a:endParaRPr lang="en-GB" sz="39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err="1">
              <a:solidFill>
                <a:schemeClr val="tx1">
                  <a:lumMod val="75000"/>
                  <a:lumOff val="25000"/>
                </a:schemeClr>
              </a:solidFill>
            </a:rPr>
            <a:t>Resultado</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Profesionales de primera línea</a:t>
          </a:r>
          <a:endParaRPr lang="en-GB" sz="19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Concepto de radicalización</a:t>
          </a:r>
          <a:endParaRPr lang="en-GB" sz="1900" kern="1200" dirty="0">
            <a:solidFill>
              <a:schemeClr val="tx1">
                <a:lumMod val="75000"/>
                <a:lumOff val="25000"/>
              </a:schemeClr>
            </a:solidFill>
          </a:endParaRPr>
        </a:p>
        <a:p>
          <a:pPr marL="171450" lvl="1" indent="-171450" algn="l" defTabSz="844550">
            <a:lnSpc>
              <a:spcPct val="90000"/>
            </a:lnSpc>
            <a:spcBef>
              <a:spcPct val="0"/>
            </a:spcBef>
            <a:spcAft>
              <a:spcPct val="15000"/>
            </a:spcAft>
            <a:buChar char="•"/>
          </a:pPr>
          <a:r>
            <a:rPr lang="es-ES" sz="1900" kern="1200" dirty="0">
              <a:solidFill>
                <a:schemeClr val="tx1">
                  <a:lumMod val="75000"/>
                  <a:lumOff val="25000"/>
                </a:schemeClr>
              </a:solidFill>
            </a:rPr>
            <a:t>Ejercicios y simulaciones</a:t>
          </a: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solidFill>
                <a:schemeClr val="tx1">
                  <a:lumMod val="75000"/>
                  <a:lumOff val="25000"/>
                </a:schemeClr>
              </a:solidFill>
            </a:rPr>
            <a:t>Conocimientos</a:t>
          </a:r>
          <a:endParaRPr lang="en-GB" sz="2000"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s-ES" sz="2000" kern="1200" dirty="0">
              <a:solidFill>
                <a:schemeClr val="tx1">
                  <a:lumMod val="75000"/>
                  <a:lumOff val="25000"/>
                </a:schemeClr>
              </a:solidFill>
            </a:rPr>
            <a:t>Habilidades prácticas</a:t>
          </a: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solidFill>
                <a:schemeClr val="tx1">
                  <a:lumMod val="75000"/>
                  <a:lumOff val="25000"/>
                </a:schemeClr>
              </a:solidFill>
            </a:rPr>
            <a:t>Reconocer las señales</a:t>
          </a:r>
          <a:endParaRPr lang="en-GB" sz="2000" kern="1200" dirty="0">
            <a:solidFill>
              <a:schemeClr val="tx1">
                <a:lumMod val="75000"/>
                <a:lumOff val="25000"/>
              </a:schemeClr>
            </a:solidFill>
          </a:endParaRPr>
        </a:p>
        <a:p>
          <a:pPr marL="228600" lvl="1" indent="-228600" algn="l" defTabSz="889000">
            <a:lnSpc>
              <a:spcPct val="90000"/>
            </a:lnSpc>
            <a:spcBef>
              <a:spcPct val="0"/>
            </a:spcBef>
            <a:spcAft>
              <a:spcPct val="15000"/>
            </a:spcAft>
            <a:buChar char="•"/>
          </a:pPr>
          <a:r>
            <a:rPr lang="en-GB" sz="2000" kern="1200" dirty="0" err="1"/>
            <a:t>Habilidades</a:t>
          </a:r>
          <a:r>
            <a:rPr lang="en-GB" sz="2000" kern="1200" dirty="0"/>
            <a:t> de debate</a:t>
          </a:r>
          <a:endParaRPr lang="en-GB" sz="2000" kern="1200" dirty="0">
            <a:solidFill>
              <a:schemeClr val="tx1">
                <a:lumMod val="75000"/>
                <a:lumOff val="25000"/>
              </a:schemeClr>
            </a:solidFill>
          </a:endParaRPr>
        </a:p>
      </dsp:txBody>
      <dsp:txXfrm>
        <a:off x="4888891" y="2556863"/>
        <a:ext cx="2883508" cy="8522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6/10/2021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‹Nº›</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6/10/2021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‹Nº›</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jia.sipa.columbia.edu/online-articles/understanding-radicalization-through-lens-%E2%80%98identity-vulnerability%E2%80%9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medium.com/@robertocarlosgarcia/men-dont-cry-on-toxic-masculinity-6e7917c8a44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reducation.net/resources/anger_management/anger__a_secondary_emotion.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r>
              <a:rPr lang="es-ES" sz="1800" b="1" dirty="0">
                <a:effectLst/>
                <a:latin typeface="Verdana" panose="020B0604030504040204" pitchFamily="34" charset="0"/>
                <a:ea typeface="Calibri" panose="020F0502020204030204" pitchFamily="34" charset="0"/>
              </a:rPr>
              <a:t>Instrucciones/hoja de texto sugerido </a:t>
            </a:r>
            <a:r>
              <a:rPr lang="en-GB" sz="1800" b="1" i="0" u="none" strike="noStrike" baseline="0" dirty="0">
                <a:latin typeface="Verdana" panose="020B0604030504040204" pitchFamily="34" charset="0"/>
              </a:rPr>
              <a:t>0</a:t>
            </a:r>
            <a:endParaRPr lang="en-GB" sz="1800" b="1" i="0" u="none" strike="noStrike" baseline="0" dirty="0">
              <a:effectLst/>
              <a:latin typeface="Verdana" panose="020B0604030504040204" pitchFamily="34" charset="0"/>
              <a:ea typeface="+mn-ea"/>
            </a:endParaRPr>
          </a:p>
          <a:p>
            <a:pPr algn="l"/>
            <a:endParaRPr lang="en-GB" sz="1800" b="1" i="0" u="none" strike="noStrike" baseline="0" dirty="0">
              <a:effectLst/>
              <a:latin typeface="Verdana" panose="020B0604030504040204" pitchFamily="34" charset="0"/>
              <a:ea typeface="+mn-ea"/>
            </a:endParaRPr>
          </a:p>
          <a:p>
            <a:pPr algn="l"/>
            <a:r>
              <a:rPr lang="es-ES" sz="1200" dirty="0">
                <a:effectLst/>
                <a:latin typeface="Calibri" panose="020F0502020204030204" pitchFamily="34" charset="0"/>
                <a:ea typeface="Calibri" panose="020F0502020204030204" pitchFamily="34" charset="0"/>
              </a:rPr>
              <a:t>Da la bienvenida de nuevo (asegúrate de que todos los participantes firman la lista de asistencia)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@Formador (</a:t>
            </a:r>
            <a:r>
              <a:rPr lang="es-ES" sz="1200" dirty="0">
                <a:effectLst/>
                <a:latin typeface="Calibri" panose="020F0502020204030204" pitchFamily="34" charset="0"/>
                <a:ea typeface="Calibri" panose="020F0502020204030204" pitchFamily="34" charset="0"/>
              </a:rPr>
              <a:t>consulta el manual para más instrucciones</a:t>
            </a:r>
            <a:r>
              <a:rPr lang="en-GB" dirty="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u="sng" dirty="0"/>
              <a:t>Se </a:t>
            </a:r>
            <a:r>
              <a:rPr lang="en-GB" u="sng" dirty="0" err="1"/>
              <a:t>necesita</a:t>
            </a:r>
            <a:endParaRPr lang="en-GB" u="sng"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Lista de </a:t>
            </a:r>
            <a:r>
              <a:rPr lang="en-GB" dirty="0" err="1"/>
              <a:t>asistencia</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err="1"/>
              <a:t>Ordenador</a:t>
            </a:r>
            <a:r>
              <a:rPr lang="en-GB" dirty="0"/>
              <a:t> y </a:t>
            </a:r>
            <a:r>
              <a:rPr lang="en-GB" dirty="0" err="1"/>
              <a:t>proyector</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err="1"/>
              <a:t>Bolígrafos</a:t>
            </a:r>
            <a:r>
              <a:rPr lang="en-GB" dirty="0"/>
              <a:t> y folios para los </a:t>
            </a:r>
            <a:r>
              <a:rPr lang="en-GB" dirty="0" err="1"/>
              <a:t>participantes</a:t>
            </a:r>
            <a:endParaRPr lang="en-GB"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s-ES" sz="1200" dirty="0" err="1">
                <a:effectLst/>
                <a:latin typeface="Calibri" panose="020F0502020204030204" pitchFamily="34" charset="0"/>
                <a:ea typeface="Calibri" panose="020F0502020204030204" pitchFamily="34" charset="0"/>
              </a:rPr>
              <a:t>Totuladores</a:t>
            </a:r>
            <a:r>
              <a:rPr lang="es-ES" sz="1200" dirty="0">
                <a:effectLst/>
                <a:latin typeface="Calibri" panose="020F0502020204030204" pitchFamily="34" charset="0"/>
                <a:ea typeface="Calibri" panose="020F0502020204030204" pitchFamily="34" charset="0"/>
              </a:rPr>
              <a:t>, tarjetas, </a:t>
            </a:r>
            <a:r>
              <a:rPr lang="es-ES" sz="1200" dirty="0" err="1">
                <a:effectLst/>
                <a:latin typeface="Calibri" panose="020F0502020204030204" pitchFamily="34" charset="0"/>
                <a:ea typeface="Calibri" panose="020F0502020204030204" pitchFamily="34" charset="0"/>
              </a:rPr>
              <a:t>puzzles</a:t>
            </a:r>
            <a:r>
              <a:rPr lang="es-ES" sz="1200" dirty="0">
                <a:effectLst/>
                <a:latin typeface="Calibri" panose="020F0502020204030204" pitchFamily="34" charset="0"/>
                <a:ea typeface="Calibri" panose="020F0502020204030204" pitchFamily="34" charset="0"/>
              </a:rPr>
              <a:t>, folios blancos, tijeras y teléfonos móviles para acceder a </a:t>
            </a:r>
            <a:r>
              <a:rPr lang="es-ES" sz="1200" dirty="0" err="1">
                <a:effectLst/>
                <a:latin typeface="Calibri" panose="020F0502020204030204" pitchFamily="34" charset="0"/>
                <a:ea typeface="Calibri" panose="020F0502020204030204" pitchFamily="34" charset="0"/>
              </a:rPr>
              <a:t>Pauliseverywhere</a:t>
            </a:r>
            <a:r>
              <a:rPr lang="en-GB" sz="1200" kern="1200" dirty="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Acceso</a:t>
            </a:r>
            <a:r>
              <a:rPr lang="en-GB" sz="1200" kern="1200" dirty="0">
                <a:solidFill>
                  <a:schemeClr val="tx1"/>
                </a:solidFill>
                <a:effectLst/>
                <a:latin typeface="+mn-lt"/>
                <a:ea typeface="+mn-ea"/>
                <a:cs typeface="+mn-cs"/>
              </a:rPr>
              <a:t> a internet,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Fotocopias</a:t>
            </a:r>
            <a:r>
              <a:rPr lang="en-GB" sz="1200" kern="1200" dirty="0">
                <a:solidFill>
                  <a:schemeClr val="tx1"/>
                </a:solidFill>
                <a:effectLst/>
                <a:latin typeface="+mn-lt"/>
                <a:ea typeface="+mn-ea"/>
                <a:cs typeface="+mn-cs"/>
              </a:rPr>
              <a:t> de los </a:t>
            </a:r>
            <a:r>
              <a:rPr lang="en-GB" sz="1200" kern="1200" dirty="0" err="1">
                <a:solidFill>
                  <a:schemeClr val="tx1"/>
                </a:solidFill>
                <a:effectLst/>
                <a:latin typeface="+mn-lt"/>
                <a:ea typeface="+mn-ea"/>
                <a:cs typeface="+mn-cs"/>
              </a:rPr>
              <a:t>ejercicios</a:t>
            </a:r>
            <a:r>
              <a:rPr lang="en-GB" sz="1200" kern="1200" dirty="0">
                <a:solidFill>
                  <a:schemeClr val="tx1"/>
                </a:solidFill>
                <a:effectLst/>
                <a:latin typeface="+mn-lt"/>
                <a:ea typeface="+mn-ea"/>
                <a:cs typeface="+mn-cs"/>
              </a:rPr>
              <a:t> (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Encuestas</a:t>
            </a:r>
            <a:endParaRPr lang="en-GB" dirty="0"/>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Plan </a:t>
            </a:r>
            <a:r>
              <a:rPr lang="en-GB" u="sng" dirty="0" err="1"/>
              <a:t>sugerido</a:t>
            </a:r>
            <a:r>
              <a:rPr lang="en-GB" u="sng" dirty="0"/>
              <a:t> para la session 2</a:t>
            </a:r>
            <a:r>
              <a:rPr lang="en-GB" u="none" dirty="0"/>
              <a:t> (</a:t>
            </a:r>
            <a:r>
              <a:rPr lang="es-ES" sz="1200" dirty="0">
                <a:effectLst/>
                <a:latin typeface="Calibri" panose="020F0502020204030204" pitchFamily="34" charset="0"/>
                <a:ea typeface="Calibri" panose="020F0502020204030204" pitchFamily="34" charset="0"/>
              </a:rPr>
              <a:t>dependiendo de los ejercicios que escojas</a:t>
            </a:r>
            <a:r>
              <a:rPr lang="en-GB" u="none" dirty="0"/>
              <a:t>)</a:t>
            </a:r>
            <a:endParaRPr lang="en-GB" u="sng" dirty="0"/>
          </a:p>
          <a:p>
            <a:pPr lvl="0"/>
            <a:endParaRPr lang="en-GB" sz="1200" kern="1200" dirty="0">
              <a:solidFill>
                <a:schemeClr val="tx1"/>
              </a:solidFill>
              <a:effectLst/>
              <a:latin typeface="+mn-lt"/>
              <a:ea typeface="+mn-ea"/>
              <a:cs typeface="+mn-cs"/>
            </a:endParaRPr>
          </a:p>
          <a:p>
            <a:pPr marL="0" lvl="0" indent="0">
              <a:buFont typeface="+mj-lt"/>
              <a:buNone/>
            </a:pPr>
            <a:r>
              <a:rPr lang="es-ES" sz="1200" kern="1200" dirty="0">
                <a:solidFill>
                  <a:schemeClr val="tx1"/>
                </a:solidFill>
                <a:effectLst/>
                <a:latin typeface="+mn-lt"/>
                <a:ea typeface="+mn-ea"/>
                <a:cs typeface="+mn-cs"/>
              </a:rPr>
              <a:t>Entrada, café, té</a:t>
            </a:r>
            <a:r>
              <a:rPr lang="en-GB" sz="1200" kern="1200" dirty="0">
                <a:solidFill>
                  <a:schemeClr val="tx1"/>
                </a:solidFill>
                <a:effectLst/>
                <a:latin typeface="+mn-lt"/>
                <a:ea typeface="+mn-ea"/>
                <a:cs typeface="+mn-cs"/>
              </a:rPr>
              <a:t>		15 min</a:t>
            </a:r>
          </a:p>
          <a:p>
            <a:pPr marL="228600" lvl="0" indent="-228600">
              <a:buFont typeface="+mj-lt"/>
              <a:buAutoNum type="arabicPeriod"/>
            </a:pPr>
            <a:r>
              <a:rPr lang="en-GB" sz="1200" kern="1200" dirty="0" err="1">
                <a:solidFill>
                  <a:schemeClr val="tx1"/>
                </a:solidFill>
                <a:effectLst/>
                <a:latin typeface="+mn-lt"/>
                <a:ea typeface="+mn-ea"/>
                <a:cs typeface="+mn-cs"/>
              </a:rPr>
              <a:t>Introducción</a:t>
            </a:r>
            <a:r>
              <a:rPr lang="en-GB" sz="1200" kern="1200" dirty="0">
                <a:solidFill>
                  <a:schemeClr val="tx1"/>
                </a:solidFill>
                <a:effectLst/>
                <a:latin typeface="+mn-lt"/>
                <a:ea typeface="+mn-ea"/>
                <a:cs typeface="+mn-cs"/>
              </a:rPr>
              <a:t> 		45 min</a:t>
            </a:r>
          </a:p>
          <a:p>
            <a:pPr marL="228600" lvl="0" indent="-228600">
              <a:buFont typeface="+mj-lt"/>
              <a:buAutoNum type="arabicPeriod"/>
            </a:pPr>
            <a:r>
              <a:rPr lang="en-GB" sz="1200" kern="1200" dirty="0" err="1">
                <a:solidFill>
                  <a:schemeClr val="tx1"/>
                </a:solidFill>
                <a:effectLst/>
                <a:latin typeface="+mn-lt"/>
                <a:ea typeface="+mn-ea"/>
                <a:cs typeface="+mn-cs"/>
              </a:rPr>
              <a:t>Explicación</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radicalización</a:t>
            </a:r>
            <a:r>
              <a:rPr lang="en-GB" sz="1200" kern="1200" dirty="0">
                <a:solidFill>
                  <a:schemeClr val="tx1"/>
                </a:solidFill>
                <a:effectLst/>
                <a:latin typeface="+mn-lt"/>
                <a:ea typeface="+mn-ea"/>
                <a:cs typeface="+mn-cs"/>
              </a:rPr>
              <a:t>	45 min (</a:t>
            </a:r>
            <a:r>
              <a:rPr lang="es-ES" sz="1200" kern="1200" dirty="0">
                <a:solidFill>
                  <a:schemeClr val="tx1"/>
                </a:solidFill>
                <a:effectLst/>
                <a:latin typeface="+mn-lt"/>
                <a:ea typeface="+mn-ea"/>
                <a:cs typeface="+mn-cs"/>
              </a:rPr>
              <a:t>se puede extender o recortar dependiendo del conocimiento inicial</a:t>
            </a:r>
            <a:r>
              <a:rPr lang="en-GB" sz="1200" kern="1200" dirty="0">
                <a:solidFill>
                  <a:schemeClr val="tx1"/>
                </a:solidFill>
                <a:effectLst/>
                <a:latin typeface="+mn-lt"/>
                <a:ea typeface="+mn-ea"/>
                <a:cs typeface="+mn-cs"/>
              </a:rPr>
              <a:t>)</a:t>
            </a:r>
          </a:p>
          <a:p>
            <a:pPr marL="0" lvl="0" indent="0">
              <a:buFont typeface="+mj-lt"/>
              <a:buNone/>
            </a:pPr>
            <a:r>
              <a:rPr lang="es-ES" sz="1200" dirty="0">
                <a:effectLst/>
                <a:latin typeface="Calibri" panose="020F0502020204030204" pitchFamily="34" charset="0"/>
                <a:ea typeface="Calibri" panose="020F0502020204030204" pitchFamily="34" charset="0"/>
              </a:rPr>
              <a:t>Descanso</a:t>
            </a:r>
            <a:r>
              <a:rPr lang="en-GB" sz="1200" kern="1200" dirty="0">
                <a:solidFill>
                  <a:schemeClr val="tx1"/>
                </a:solidFill>
                <a:effectLst/>
                <a:latin typeface="+mn-lt"/>
                <a:ea typeface="+mn-ea"/>
                <a:cs typeface="+mn-cs"/>
              </a:rPr>
              <a:t>			15 min</a:t>
            </a:r>
          </a:p>
          <a:p>
            <a:pPr marL="228600" lvl="0" indent="-228600">
              <a:buFont typeface="+mj-lt"/>
              <a:buAutoNum type="arabicPeriod" startAt="3"/>
            </a:pPr>
            <a:r>
              <a:rPr lang="en-GB" sz="1200" kern="1200" dirty="0" err="1">
                <a:solidFill>
                  <a:schemeClr val="tx1"/>
                </a:solidFill>
                <a:effectLst/>
                <a:latin typeface="+mn-lt"/>
                <a:ea typeface="+mn-ea"/>
                <a:cs typeface="+mn-cs"/>
              </a:rPr>
              <a:t>Relación</a:t>
            </a:r>
            <a:r>
              <a:rPr lang="en-GB" sz="1200" kern="1200" dirty="0">
                <a:solidFill>
                  <a:schemeClr val="tx1"/>
                </a:solidFill>
                <a:effectLst/>
                <a:latin typeface="+mn-lt"/>
                <a:ea typeface="+mn-ea"/>
                <a:cs typeface="+mn-cs"/>
              </a:rPr>
              <a:t> entre </a:t>
            </a:r>
            <a:r>
              <a:rPr lang="en-GB" sz="1200" kern="1200" dirty="0" err="1">
                <a:solidFill>
                  <a:schemeClr val="tx1"/>
                </a:solidFill>
                <a:effectLst/>
                <a:latin typeface="+mn-lt"/>
                <a:ea typeface="+mn-ea"/>
                <a:cs typeface="+mn-cs"/>
              </a:rPr>
              <a:t>ira</a:t>
            </a:r>
            <a:r>
              <a:rPr lang="en-GB" sz="1200" kern="1200" dirty="0">
                <a:solidFill>
                  <a:schemeClr val="tx1"/>
                </a:solidFill>
                <a:effectLst/>
                <a:latin typeface="+mn-lt"/>
                <a:ea typeface="+mn-ea"/>
                <a:cs typeface="+mn-cs"/>
              </a:rPr>
              <a:t> y </a:t>
            </a:r>
            <a:r>
              <a:rPr lang="en-GB" sz="1200" kern="1200" dirty="0" err="1">
                <a:solidFill>
                  <a:schemeClr val="tx1"/>
                </a:solidFill>
                <a:effectLst/>
                <a:latin typeface="+mn-lt"/>
                <a:ea typeface="+mn-ea"/>
                <a:cs typeface="+mn-cs"/>
              </a:rPr>
              <a:t>radicalización</a:t>
            </a:r>
            <a:r>
              <a:rPr lang="en-GB" sz="1200" kern="1200" dirty="0">
                <a:solidFill>
                  <a:schemeClr val="tx1"/>
                </a:solidFill>
                <a:effectLst/>
                <a:latin typeface="+mn-lt"/>
                <a:ea typeface="+mn-ea"/>
                <a:cs typeface="+mn-cs"/>
              </a:rPr>
              <a:t>	45 min</a:t>
            </a:r>
          </a:p>
          <a:p>
            <a:pPr marL="228600" lvl="0" indent="-228600">
              <a:buFont typeface="+mj-lt"/>
              <a:buAutoNum type="arabicPeriod" startAt="3"/>
            </a:pPr>
            <a:r>
              <a:rPr lang="en-GB" sz="1200" kern="1200" dirty="0" err="1">
                <a:solidFill>
                  <a:schemeClr val="tx1"/>
                </a:solidFill>
                <a:effectLst/>
                <a:latin typeface="+mn-lt"/>
                <a:ea typeface="+mn-ea"/>
                <a:cs typeface="+mn-cs"/>
              </a:rPr>
              <a:t>Ejercicio</a:t>
            </a:r>
            <a:r>
              <a:rPr lang="en-GB" sz="1200" kern="1200" dirty="0">
                <a:solidFill>
                  <a:schemeClr val="tx1"/>
                </a:solidFill>
                <a:effectLst/>
                <a:latin typeface="+mn-lt"/>
                <a:ea typeface="+mn-ea"/>
                <a:cs typeface="+mn-cs"/>
              </a:rPr>
              <a:t>(s)	</a:t>
            </a:r>
            <a:r>
              <a:rPr lang="en-GB" sz="1200" kern="1200" dirty="0" err="1">
                <a:solidFill>
                  <a:schemeClr val="tx1"/>
                </a:solidFill>
                <a:effectLst/>
                <a:latin typeface="+mn-lt"/>
                <a:ea typeface="+mn-ea"/>
                <a:cs typeface="+mn-cs"/>
              </a:rPr>
              <a:t>Gestión</a:t>
            </a:r>
            <a:r>
              <a:rPr lang="en-GB" sz="1200" kern="1200" dirty="0">
                <a:solidFill>
                  <a:schemeClr val="tx1"/>
                </a:solidFill>
                <a:effectLst/>
                <a:latin typeface="+mn-lt"/>
                <a:ea typeface="+mn-ea"/>
                <a:cs typeface="+mn-cs"/>
              </a:rPr>
              <a:t> de la </a:t>
            </a:r>
            <a:r>
              <a:rPr lang="en-GB" sz="1200" kern="1200" dirty="0" err="1">
                <a:solidFill>
                  <a:schemeClr val="tx1"/>
                </a:solidFill>
                <a:effectLst/>
                <a:latin typeface="+mn-lt"/>
                <a:ea typeface="+mn-ea"/>
                <a:cs typeface="+mn-cs"/>
              </a:rPr>
              <a:t>ira</a:t>
            </a:r>
            <a:r>
              <a:rPr lang="en-GB" sz="1200" kern="1200" dirty="0">
                <a:solidFill>
                  <a:schemeClr val="tx1"/>
                </a:solidFill>
                <a:effectLst/>
                <a:latin typeface="+mn-lt"/>
                <a:ea typeface="+mn-ea"/>
                <a:cs typeface="+mn-cs"/>
              </a:rPr>
              <a:t>	60 min</a:t>
            </a:r>
          </a:p>
          <a:p>
            <a:pPr marL="0" lvl="0" indent="0">
              <a:buFont typeface="+mj-lt"/>
              <a:buNone/>
            </a:pPr>
            <a:r>
              <a:rPr lang="en-GB" sz="1200" kern="1200" dirty="0">
                <a:solidFill>
                  <a:schemeClr val="tx1"/>
                </a:solidFill>
                <a:effectLst/>
                <a:latin typeface="+mn-lt"/>
                <a:ea typeface="+mn-ea"/>
                <a:cs typeface="+mn-cs"/>
              </a:rPr>
              <a:t>Hora de comer			60 min (</a:t>
            </a:r>
            <a:r>
              <a:rPr lang="es-ES" sz="1200" dirty="0">
                <a:effectLst/>
                <a:latin typeface="Calibri" panose="020F0502020204030204" pitchFamily="34" charset="0"/>
                <a:ea typeface="Calibri" panose="020F0502020204030204" pitchFamily="34" charset="0"/>
              </a:rPr>
              <a:t>invierte tiempo en compartir experiencias y hacer contactos si es posible</a:t>
            </a:r>
            <a:r>
              <a:rPr lang="en-GB" sz="1200" kern="1200" dirty="0">
                <a:solidFill>
                  <a:schemeClr val="tx1"/>
                </a:solidFill>
                <a:effectLst/>
                <a:latin typeface="+mn-lt"/>
                <a:ea typeface="+mn-ea"/>
                <a:cs typeface="+mn-cs"/>
              </a:rPr>
              <a:t>)</a:t>
            </a:r>
          </a:p>
          <a:p>
            <a:pPr marL="228600" lvl="0" indent="-228600">
              <a:buFont typeface="+mj-lt"/>
              <a:buAutoNum type="arabicPeriod" startAt="5"/>
            </a:pPr>
            <a:r>
              <a:rPr lang="en-GB" sz="1200" kern="1200" dirty="0" err="1">
                <a:solidFill>
                  <a:schemeClr val="tx1"/>
                </a:solidFill>
                <a:effectLst/>
                <a:latin typeface="+mn-lt"/>
                <a:ea typeface="+mn-ea"/>
                <a:cs typeface="+mn-cs"/>
              </a:rPr>
              <a:t>Relación</a:t>
            </a:r>
            <a:r>
              <a:rPr lang="en-GB" sz="1200" kern="1200" dirty="0">
                <a:solidFill>
                  <a:schemeClr val="tx1"/>
                </a:solidFill>
                <a:effectLst/>
                <a:latin typeface="+mn-lt"/>
                <a:ea typeface="+mn-ea"/>
                <a:cs typeface="+mn-cs"/>
              </a:rPr>
              <a:t> entre </a:t>
            </a:r>
            <a:r>
              <a:rPr lang="en-GB" sz="1200" kern="1200" dirty="0" err="1">
                <a:solidFill>
                  <a:schemeClr val="tx1"/>
                </a:solidFill>
                <a:effectLst/>
                <a:latin typeface="+mn-lt"/>
                <a:ea typeface="+mn-ea"/>
                <a:cs typeface="+mn-cs"/>
              </a:rPr>
              <a:t>narrativas</a:t>
            </a:r>
            <a:r>
              <a:rPr lang="en-GB" sz="1200" kern="1200" dirty="0">
                <a:solidFill>
                  <a:schemeClr val="tx1"/>
                </a:solidFill>
                <a:effectLst/>
                <a:latin typeface="+mn-lt"/>
                <a:ea typeface="+mn-ea"/>
                <a:cs typeface="+mn-cs"/>
              </a:rPr>
              <a:t> y </a:t>
            </a:r>
            <a:r>
              <a:rPr lang="en-GB" sz="1200" kern="1200" dirty="0" err="1">
                <a:solidFill>
                  <a:schemeClr val="tx1"/>
                </a:solidFill>
                <a:effectLst/>
                <a:latin typeface="+mn-lt"/>
                <a:ea typeface="+mn-ea"/>
                <a:cs typeface="+mn-cs"/>
              </a:rPr>
              <a:t>radicalización</a:t>
            </a:r>
            <a:r>
              <a:rPr lang="en-GB" sz="1200" kern="1200" dirty="0">
                <a:solidFill>
                  <a:schemeClr val="tx1"/>
                </a:solidFill>
                <a:effectLst/>
                <a:latin typeface="+mn-lt"/>
                <a:ea typeface="+mn-ea"/>
                <a:cs typeface="+mn-cs"/>
              </a:rPr>
              <a:t>	30 min</a:t>
            </a:r>
          </a:p>
          <a:p>
            <a:pPr marL="228600" lvl="0" indent="-228600">
              <a:buFont typeface="+mj-lt"/>
              <a:buAutoNum type="arabicPeriod" startAt="6"/>
            </a:pPr>
            <a:r>
              <a:rPr lang="en-GB" sz="1200" kern="1200" dirty="0" err="1">
                <a:solidFill>
                  <a:schemeClr val="tx1"/>
                </a:solidFill>
                <a:effectLst/>
                <a:latin typeface="+mn-lt"/>
                <a:ea typeface="+mn-ea"/>
                <a:cs typeface="+mn-cs"/>
              </a:rPr>
              <a:t>Ejercicio</a:t>
            </a:r>
            <a:r>
              <a:rPr lang="en-GB" sz="1200" kern="1200" dirty="0">
                <a:solidFill>
                  <a:schemeClr val="tx1"/>
                </a:solidFill>
                <a:effectLst/>
                <a:latin typeface="+mn-lt"/>
                <a:ea typeface="+mn-ea"/>
                <a:cs typeface="+mn-cs"/>
              </a:rPr>
              <a:t>(s) </a:t>
            </a:r>
            <a:r>
              <a:rPr lang="en-GB" sz="1200" kern="1200" dirty="0" err="1">
                <a:solidFill>
                  <a:schemeClr val="tx1"/>
                </a:solidFill>
                <a:effectLst/>
                <a:latin typeface="+mn-lt"/>
                <a:ea typeface="+mn-ea"/>
                <a:cs typeface="+mn-cs"/>
              </a:rPr>
              <a:t>Terapia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narrativa</a:t>
            </a:r>
            <a:r>
              <a:rPr lang="en-GB" sz="1200" kern="1200" dirty="0">
                <a:solidFill>
                  <a:schemeClr val="tx1"/>
                </a:solidFill>
                <a:effectLst/>
                <a:latin typeface="+mn-lt"/>
                <a:ea typeface="+mn-ea"/>
                <a:cs typeface="+mn-cs"/>
              </a:rPr>
              <a:t>	45 min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200" dirty="0">
                <a:effectLst/>
                <a:latin typeface="Calibri" panose="020F0502020204030204" pitchFamily="34" charset="0"/>
                <a:ea typeface="Calibri" panose="020F0502020204030204" pitchFamily="34" charset="0"/>
              </a:rPr>
              <a:t>Descanso</a:t>
            </a:r>
            <a:r>
              <a:rPr lang="en-GB" sz="1200" kern="1200" dirty="0">
                <a:solidFill>
                  <a:schemeClr val="tx1"/>
                </a:solidFill>
                <a:effectLst/>
                <a:latin typeface="+mn-lt"/>
                <a:ea typeface="+mn-ea"/>
                <a:cs typeface="+mn-cs"/>
              </a:rPr>
              <a:t>			15 min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GB" sz="1200" kern="1200" dirty="0" err="1">
                <a:solidFill>
                  <a:schemeClr val="tx1"/>
                </a:solidFill>
                <a:effectLst/>
                <a:latin typeface="+mn-lt"/>
                <a:ea typeface="+mn-ea"/>
                <a:cs typeface="+mn-cs"/>
              </a:rPr>
              <a:t>Ejercicio</a:t>
            </a:r>
            <a:r>
              <a:rPr lang="en-GB" sz="1200" kern="1200" dirty="0">
                <a:solidFill>
                  <a:schemeClr val="tx1"/>
                </a:solidFill>
                <a:effectLst/>
                <a:latin typeface="+mn-lt"/>
                <a:ea typeface="+mn-ea"/>
                <a:cs typeface="+mn-cs"/>
              </a:rPr>
              <a:t>(s) </a:t>
            </a:r>
            <a:r>
              <a:rPr lang="en-GB" sz="1200" kern="1200" dirty="0" err="1">
                <a:solidFill>
                  <a:schemeClr val="tx1"/>
                </a:solidFill>
                <a:effectLst/>
                <a:latin typeface="+mn-lt"/>
                <a:ea typeface="+mn-ea"/>
                <a:cs typeface="+mn-cs"/>
              </a:rPr>
              <a:t>Terapia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narrativa</a:t>
            </a:r>
            <a:r>
              <a:rPr lang="en-GB" sz="1200" kern="1200" dirty="0">
                <a:solidFill>
                  <a:schemeClr val="tx1"/>
                </a:solidFill>
                <a:effectLst/>
                <a:latin typeface="+mn-lt"/>
                <a:ea typeface="+mn-ea"/>
                <a:cs typeface="+mn-cs"/>
              </a:rPr>
              <a:t>	30 min</a:t>
            </a:r>
          </a:p>
          <a:p>
            <a:pPr marL="228600" lvl="0" indent="-228600">
              <a:buFont typeface="+mj-lt"/>
              <a:buAutoNum type="arabicPeriod" startAt="7"/>
            </a:pPr>
            <a:r>
              <a:rPr lang="en-GB" sz="1200" kern="1200" dirty="0">
                <a:solidFill>
                  <a:schemeClr val="tx1"/>
                </a:solidFill>
                <a:effectLst/>
                <a:latin typeface="+mn-lt"/>
                <a:ea typeface="+mn-ea"/>
                <a:cs typeface="+mn-cs"/>
              </a:rPr>
              <a:t>Feedback y </a:t>
            </a:r>
            <a:r>
              <a:rPr lang="en-GB" sz="1200" kern="1200" dirty="0" err="1">
                <a:solidFill>
                  <a:schemeClr val="tx1"/>
                </a:solidFill>
                <a:effectLst/>
                <a:latin typeface="+mn-lt"/>
                <a:ea typeface="+mn-ea"/>
                <a:cs typeface="+mn-cs"/>
              </a:rPr>
              <a:t>conclusión</a:t>
            </a:r>
            <a:r>
              <a:rPr lang="en-GB" sz="1200" kern="1200" dirty="0">
                <a:solidFill>
                  <a:schemeClr val="tx1"/>
                </a:solidFill>
                <a:effectLst/>
                <a:latin typeface="+mn-lt"/>
                <a:ea typeface="+mn-ea"/>
                <a:cs typeface="+mn-cs"/>
              </a:rPr>
              <a:t>		15 min</a:t>
            </a:r>
          </a:p>
          <a:p>
            <a:pPr marL="0" lvl="0" indent="0">
              <a:buFont typeface="+mj-lt"/>
              <a:buNone/>
            </a:pPr>
            <a:endParaRPr lang="en-GB" sz="1200" kern="1200" dirty="0">
              <a:solidFill>
                <a:schemeClr val="tx1"/>
              </a:solidFill>
              <a:effectLst/>
              <a:latin typeface="+mn-lt"/>
              <a:ea typeface="+mn-ea"/>
              <a:cs typeface="+mn-cs"/>
            </a:endParaRPr>
          </a:p>
          <a:p>
            <a:r>
              <a:rPr lang="es-ES" sz="1200" dirty="0">
                <a:effectLst/>
                <a:latin typeface="Calibri" panose="020F0502020204030204" pitchFamily="34" charset="0"/>
                <a:ea typeface="Calibri" panose="020F0502020204030204" pitchFamily="34" charset="0"/>
              </a:rPr>
              <a:t>Normalmente, se tarda más tiempo (7 horas) porque se dan preguntas e interacciones. Dependiendo del número de participantes, su nivel de conocimiento al comienzo y la cantidad de discusión que se genere y cuantos ejercicios y cuales se elijan, el tiempo estimado de la primera sesión puede variar.</a:t>
            </a:r>
          </a:p>
          <a:p>
            <a:pPr marL="0" lvl="0" indent="0">
              <a:buFont typeface="+mj-lt"/>
              <a:buNone/>
            </a:pPr>
            <a:endParaRPr lang="en-GB" sz="1000" kern="1200" dirty="0">
              <a:solidFill>
                <a:schemeClr val="tx1"/>
              </a:solidFill>
              <a:effectLst/>
              <a:latin typeface="+mn-lt"/>
              <a:ea typeface="+mn-ea"/>
              <a:cs typeface="+mn-cs"/>
            </a:endParaRPr>
          </a:p>
          <a:p>
            <a:pPr>
              <a:spcBef>
                <a:spcPts val="30"/>
              </a:spcBef>
            </a:pPr>
            <a:r>
              <a:rPr lang="es-ES" sz="1000" dirty="0">
                <a:effectLst/>
                <a:latin typeface="Calibri" panose="020F0502020204030204" pitchFamily="34" charset="0"/>
                <a:ea typeface="Calibri" panose="020F0502020204030204" pitchFamily="34" charset="0"/>
              </a:rPr>
              <a:t>Se puede comenzar a las 09.00 AM y terminar para las 16.30 PM.</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s-ES" sz="1600" b="1" dirty="0">
                <a:effectLst/>
                <a:latin typeface="Verdana" panose="020B0604030504040204" pitchFamily="34" charset="0"/>
                <a:ea typeface="Calibri" panose="020F0502020204030204" pitchFamily="34" charset="0"/>
              </a:rPr>
              <a:t>Instrucciones/hoja de texto sugerido </a:t>
            </a:r>
            <a:r>
              <a:rPr lang="en-GB" sz="1600" b="1" i="0" u="none" strike="noStrike" baseline="0" dirty="0">
                <a:latin typeface="Verdana" panose="020B0604030504040204" pitchFamily="34" charset="0"/>
              </a:rPr>
              <a:t>9</a:t>
            </a:r>
            <a:endParaRPr lang="en-GB" sz="1600" b="1" i="0" u="none" strike="noStrike" baseline="0" dirty="0">
              <a:effectLst/>
              <a:latin typeface="Verdana" panose="020B0604030504040204" pitchFamily="34" charset="0"/>
              <a:ea typeface="+mn-ea"/>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lang="en-GB" sz="1600" b="1" i="0" u="none" strike="noStrike" baseline="0" dirty="0">
              <a:effectLst/>
              <a:latin typeface="Verdana" panose="020B0604030504040204" pitchFamily="34" charset="0"/>
              <a:ea typeface="+mn-ea"/>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s-ES" sz="1600" dirty="0">
                <a:effectLst/>
                <a:latin typeface="Calibri" panose="020F0502020204030204" pitchFamily="34" charset="0"/>
                <a:ea typeface="Calibri" panose="020F0502020204030204" pitchFamily="34" charset="0"/>
              </a:rPr>
              <a:t>Algunas características de la ira</a:t>
            </a:r>
            <a:endParaRPr lang="es-ES" sz="11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s-ES" sz="1600" dirty="0">
                <a:effectLst/>
                <a:latin typeface="Calibri" panose="020F0502020204030204" pitchFamily="34" charset="0"/>
                <a:ea typeface="Calibri" panose="020F0502020204030204" pitchFamily="34" charset="0"/>
              </a:rPr>
              <a:t>Se considera una respuesta natura y, en su mayor medida, automática, a las adversidades</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s-ES" sz="1600" b="0" dirty="0">
                <a:effectLst/>
                <a:latin typeface="Calibri" panose="020F0502020204030204" pitchFamily="34" charset="0"/>
                <a:ea typeface="Calibri" panose="020F0502020204030204" pitchFamily="34" charset="0"/>
              </a:rPr>
              <a:t>La ira es una </a:t>
            </a:r>
            <a:r>
              <a:rPr lang="es-ES" sz="1600" b="1" dirty="0">
                <a:effectLst/>
                <a:latin typeface="Calibri" panose="020F0502020204030204" pitchFamily="34" charset="0"/>
                <a:ea typeface="Calibri" panose="020F0502020204030204" pitchFamily="34" charset="0"/>
              </a:rPr>
              <a:t>emoción fundamental</a:t>
            </a:r>
            <a:r>
              <a:rPr lang="es-ES" sz="1600" b="0" dirty="0">
                <a:effectLst/>
                <a:latin typeface="Calibri" panose="020F0502020204030204" pitchFamily="34" charset="0"/>
                <a:ea typeface="Calibri" panose="020F0502020204030204" pitchFamily="34" charset="0"/>
              </a:rPr>
              <a:t>. Y a menudo ocupa el lugar de una emoción subyacente. Algunas personas sienten que es una emoción «mala» o negativa. Sin embargo, otras dicen que esta solo se convierte en un problema si alguien la siente de manera crónica</a:t>
            </a:r>
            <a:endParaRPr lang="en-GB" sz="1600" dirty="0"/>
          </a:p>
          <a:p>
            <a:pPr marL="285750" indent="-285750">
              <a:lnSpc>
                <a:spcPct val="90000"/>
              </a:lnSpc>
              <a:buFont typeface="Arial" panose="020B0604020202020204" pitchFamily="34" charset="0"/>
              <a:buChar char="•"/>
            </a:pPr>
            <a:r>
              <a:rPr lang="es-ES" sz="1600" dirty="0">
                <a:effectLst/>
                <a:latin typeface="Calibri" panose="020F0502020204030204" pitchFamily="34" charset="0"/>
                <a:ea typeface="Calibri" panose="020F0502020204030204" pitchFamily="34" charset="0"/>
              </a:rPr>
              <a:t>Como se ha explicado anteriormente, la ira es un </a:t>
            </a:r>
            <a:r>
              <a:rPr lang="es-ES" sz="1600" b="1" dirty="0">
                <a:effectLst/>
                <a:latin typeface="Calibri" panose="020F0502020204030204" pitchFamily="34" charset="0"/>
                <a:ea typeface="Calibri" panose="020F0502020204030204" pitchFamily="34" charset="0"/>
              </a:rPr>
              <a:t>factor de empuje</a:t>
            </a:r>
            <a:r>
              <a:rPr lang="es-ES" sz="1600" dirty="0">
                <a:effectLst/>
                <a:latin typeface="Calibri" panose="020F0502020204030204" pitchFamily="34" charset="0"/>
                <a:ea typeface="Calibri" panose="020F0502020204030204" pitchFamily="34" charset="0"/>
              </a:rPr>
              <a:t> hacia la radicalización</a:t>
            </a:r>
            <a:endParaRPr lang="en-GB" sz="1600" dirty="0"/>
          </a:p>
          <a:p>
            <a:pPr marL="742950" lvl="1" indent="-285750">
              <a:lnSpc>
                <a:spcPct val="90000"/>
              </a:lnSpc>
              <a:buFont typeface="Arial" panose="020B0604020202020204" pitchFamily="34" charset="0"/>
              <a:buChar char="•"/>
            </a:pPr>
            <a:r>
              <a:rPr lang="es-ES" sz="1800" spc="-20" dirty="0">
                <a:effectLst/>
                <a:latin typeface="Calibri" panose="020F0502020204030204" pitchFamily="34" charset="0"/>
                <a:ea typeface="Arial" panose="020B0604020202020204" pitchFamily="34" charset="0"/>
              </a:rPr>
              <a:t>junto con un sentido de identidad / “búsqueda de significado”, frustración individual e insulto, factores sociocognitivos como la toma de riesgos y el contacto social reducido, la victimización personal y el desplazamiento de la agresividad</a:t>
            </a:r>
            <a:endParaRPr lang="en-GB" sz="1800" dirty="0"/>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s-ES" sz="1600" dirty="0">
                <a:effectLst/>
                <a:latin typeface="Calibri" panose="020F0502020204030204" pitchFamily="34" charset="0"/>
                <a:ea typeface="Calibri" panose="020F0502020204030204" pitchFamily="34" charset="0"/>
              </a:rPr>
              <a:t>Aprender </a:t>
            </a:r>
            <a:r>
              <a:rPr lang="es-ES" sz="1600" b="1" dirty="0">
                <a:effectLst/>
                <a:latin typeface="Calibri" panose="020F0502020204030204" pitchFamily="34" charset="0"/>
                <a:ea typeface="Calibri" panose="020F0502020204030204" pitchFamily="34" charset="0"/>
              </a:rPr>
              <a:t>a gestionar la ira correctamente es una habilidad,</a:t>
            </a:r>
            <a:r>
              <a:rPr lang="es-ES" sz="1600" dirty="0">
                <a:effectLst/>
                <a:latin typeface="Calibri" panose="020F0502020204030204" pitchFamily="34" charset="0"/>
                <a:ea typeface="Calibri" panose="020F0502020204030204" pitchFamily="34" charset="0"/>
              </a:rPr>
              <a:t> no un instinto. Está en relación con la manera en la que nos enfrentamos a una interacción compleja con otras emociones</a:t>
            </a:r>
            <a:r>
              <a:rPr lang="en-GB" sz="1600" dirty="0"/>
              <a:t>.  </a:t>
            </a:r>
          </a:p>
          <a:p>
            <a:pPr marL="285750" indent="-285750">
              <a:buFont typeface="Arial" panose="020B0604020202020204" pitchFamily="34" charset="0"/>
              <a:buChar char="•"/>
            </a:pPr>
            <a:r>
              <a:rPr lang="es-ES" sz="1600" dirty="0">
                <a:effectLst/>
                <a:latin typeface="Calibri" panose="020F0502020204030204" pitchFamily="34" charset="0"/>
                <a:ea typeface="Calibri" panose="020F0502020204030204" pitchFamily="34" charset="0"/>
              </a:rPr>
              <a:t>Las personas que son incapaces de enfadarse también son incapaces de defenderse. </a:t>
            </a:r>
            <a:r>
              <a:rPr lang="es-ES" sz="1600" b="1" dirty="0">
                <a:effectLst/>
                <a:latin typeface="Calibri" panose="020F0502020204030204" pitchFamily="34" charset="0"/>
                <a:ea typeface="Calibri" panose="020F0502020204030204" pitchFamily="34" charset="0"/>
              </a:rPr>
              <a:t>Es importante que las personas aprendan a expresar la ira de manera apropiada</a:t>
            </a:r>
            <a:r>
              <a:rPr lang="en-GB" sz="1600" b="1" dirty="0">
                <a:latin typeface="Calibri" panose="020F0502020204030204" pitchFamily="34" charset="0"/>
                <a:ea typeface="Calibri" panose="020F0502020204030204" pitchFamily="34" charset="0"/>
                <a:cs typeface="Times New Roman" panose="02020603050405020304" pitchFamily="18" charset="0"/>
              </a:rPr>
              <a:t>.</a:t>
            </a:r>
            <a:r>
              <a:rPr lang="en-GB" sz="1600"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s-ES" sz="1600" b="1" dirty="0">
                <a:effectLst/>
                <a:latin typeface="Calibri" panose="020F0502020204030204" pitchFamily="34" charset="0"/>
                <a:ea typeface="Calibri" panose="020F0502020204030204" pitchFamily="34" charset="0"/>
              </a:rPr>
              <a:t>La gente necesita aprender formas sanas y socialmente responsables de expresar sus sentimientos de enfado, </a:t>
            </a:r>
            <a:r>
              <a:rPr lang="es-ES" sz="1600" i="1" dirty="0">
                <a:effectLst/>
                <a:latin typeface="Calibri" panose="020F0502020204030204" pitchFamily="34" charset="0"/>
                <a:ea typeface="Calibri" panose="020F0502020204030204" pitchFamily="34" charset="0"/>
              </a:rPr>
              <a:t>y no perder el control de la ira hasta el punto en el que esta afecta negativamente a sus relaciones, su empleabilidad y su salud</a:t>
            </a:r>
            <a:r>
              <a:rPr lang="en-GB" sz="1600" dirty="0">
                <a:latin typeface="Calibri" panose="020F0502020204030204" pitchFamily="34" charset="0"/>
                <a:ea typeface="Calibri" panose="020F0502020204030204" pitchFamily="34" charset="0"/>
                <a:cs typeface="Times New Roman" panose="02020603050405020304" pitchFamily="18" charset="0"/>
              </a:rPr>
              <a:t>.</a:t>
            </a:r>
            <a:r>
              <a:rPr lang="ro-RO" sz="1600" dirty="0"/>
              <a:t> </a:t>
            </a:r>
          </a:p>
          <a:p>
            <a:pPr marL="285750" indent="-285750">
              <a:buFont typeface="Arial" panose="020B0604020202020204" pitchFamily="34" charset="0"/>
              <a:buChar char="•"/>
            </a:pPr>
            <a:r>
              <a:rPr lang="es-ES" sz="1600" b="0" dirty="0">
                <a:effectLst/>
                <a:latin typeface="Calibri" panose="020F0502020204030204" pitchFamily="34" charset="0"/>
                <a:ea typeface="Calibri" panose="020F0502020204030204" pitchFamily="34" charset="0"/>
              </a:rPr>
              <a:t>Sentir enfado es mucho más satisfactorio que prestar atención a los sentimientos dolorosos que se asocian con la vulnerabilidad</a:t>
            </a:r>
            <a:r>
              <a:rPr lang="en-GB" sz="1600" b="0" dirty="0"/>
              <a:t>.</a:t>
            </a:r>
            <a:endParaRPr lang="ro-RO" sz="1600" b="0" dirty="0"/>
          </a:p>
          <a:p>
            <a:pPr marL="0" indent="0">
              <a:lnSpc>
                <a:spcPct val="90000"/>
              </a:lnSpc>
              <a:buFont typeface="Arial" panose="020B0604020202020204" pitchFamily="34" charset="0"/>
              <a:buNone/>
            </a:pPr>
            <a:endParaRPr lang="en-GB" sz="16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9</a:t>
            </a:fld>
            <a:endParaRPr lang="en-US" dirty="0"/>
          </a:p>
        </p:txBody>
      </p:sp>
    </p:spTree>
    <p:extLst>
      <p:ext uri="{BB962C8B-B14F-4D97-AF65-F5344CB8AC3E}">
        <p14:creationId xmlns:p14="http://schemas.microsoft.com/office/powerpoint/2010/main" val="188446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b="1" dirty="0">
                <a:effectLst/>
                <a:latin typeface="Verdana" panose="020B0604030504040204" pitchFamily="34" charset="0"/>
                <a:ea typeface="Calibri" panose="020F0502020204030204" pitchFamily="34" charset="0"/>
              </a:rPr>
              <a:t>Instrucciones/hoja de texto sugerido </a:t>
            </a:r>
            <a:r>
              <a:rPr lang="en-GB" sz="800" b="1" i="0" u="none" strike="noStrike" baseline="0" dirty="0">
                <a:latin typeface="Verdana" panose="020B0604030504040204" pitchFamily="34" charset="0"/>
              </a:rPr>
              <a:t>10</a:t>
            </a:r>
            <a:endParaRPr lang="en-GB" sz="800" b="1" i="0" u="none" strike="noStrike" baseline="0" dirty="0">
              <a:effectLst/>
              <a:latin typeface="Verdana" panose="020B0604030504040204" pitchFamily="34"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000" dirty="0">
                <a:effectLst/>
                <a:latin typeface="Calibri" panose="020F0502020204030204" pitchFamily="34" charset="0"/>
                <a:ea typeface="Calibri" panose="020F0502020204030204" pitchFamily="34" charset="0"/>
              </a:rPr>
              <a:t>¿Cómo los profesionales ayudar a los jóvenes a desarrollar estas habilidades? El taller que se ofrece en este proyecto busca apoyarles a hacerlo.</a:t>
            </a:r>
          </a:p>
          <a:p>
            <a:endParaRPr lang="en-GB" sz="1000" dirty="0"/>
          </a:p>
          <a:p>
            <a:r>
              <a:rPr lang="en-GB" sz="1000" b="1" i="0" u="none" strike="noStrike" baseline="0" dirty="0">
                <a:solidFill>
                  <a:srgbClr val="000000"/>
                </a:solidFill>
                <a:latin typeface="Calibri" panose="020F0502020204030204" pitchFamily="34" charset="0"/>
              </a:rPr>
              <a:t>‘El taller de </a:t>
            </a:r>
            <a:r>
              <a:rPr lang="en-GB" sz="1000" b="1" i="0" u="none" strike="noStrike" baseline="0" dirty="0" err="1">
                <a:solidFill>
                  <a:srgbClr val="000000"/>
                </a:solidFill>
                <a:latin typeface="Calibri" panose="020F0502020204030204" pitchFamily="34" charset="0"/>
              </a:rPr>
              <a:t>gestión</a:t>
            </a:r>
            <a:r>
              <a:rPr lang="en-GB" sz="1000" b="1" i="0" u="none" strike="noStrike" baseline="0" dirty="0">
                <a:solidFill>
                  <a:srgbClr val="000000"/>
                </a:solidFill>
                <a:latin typeface="Calibri" panose="020F0502020204030204" pitchFamily="34" charset="0"/>
              </a:rPr>
              <a:t> de la </a:t>
            </a:r>
            <a:r>
              <a:rPr lang="en-GB" sz="1000" b="1" i="0" u="none" strike="noStrike" baseline="0" dirty="0" err="1">
                <a:solidFill>
                  <a:srgbClr val="000000"/>
                </a:solidFill>
                <a:latin typeface="Calibri" panose="020F0502020204030204" pitchFamily="34" charset="0"/>
              </a:rPr>
              <a:t>ira</a:t>
            </a:r>
            <a:r>
              <a:rPr lang="en-GB" sz="1000" b="1" i="0" u="none" strike="noStrike" baseline="0" dirty="0">
                <a:solidFill>
                  <a:srgbClr val="000000"/>
                </a:solidFill>
                <a:latin typeface="Calibri" panose="020F0502020204030204" pitchFamily="34" charset="0"/>
              </a:rPr>
              <a:t>’ </a:t>
            </a:r>
            <a:r>
              <a:rPr lang="es-ES" sz="1000" dirty="0">
                <a:effectLst/>
                <a:latin typeface="Calibri" panose="020F0502020204030204" pitchFamily="34" charset="0"/>
                <a:ea typeface="Calibri" panose="020F0502020204030204" pitchFamily="34" charset="0"/>
              </a:rPr>
              <a:t>trata de cómo enseñar mejor a gestionar la ira como una forma de intervención psicoeducativa. Se compone de una serie de ejercicios que, si se usan conjuntamente, pueden ayudar a los profesionales de primera línea que trabajan con jóvenes susceptibles a la radicalización a usar estrategias de gestión de la ira y ayudarles a alejarse de comportamientos violentos y destructivos. Las técnicas que se describen se han inspirado del trabajo de orientadores y psicólogos expertos en enseñar y promover la gestión de la ira</a:t>
            </a:r>
            <a:r>
              <a:rPr lang="en-GB" sz="1000" b="0" i="0" u="none" strike="noStrike" baseline="0" dirty="0">
                <a:solidFill>
                  <a:srgbClr val="000000"/>
                </a:solidFill>
                <a:latin typeface="Calibri" panose="020F0502020204030204" pitchFamily="34" charset="0"/>
              </a:rPr>
              <a:t>. </a:t>
            </a:r>
            <a:endParaRPr lang="en-GB" sz="1000" b="0" i="0" u="none" strike="noStrike" baseline="0" dirty="0">
              <a:latin typeface="Calibri" panose="020F0502020204030204" pitchFamily="34" charset="0"/>
            </a:endParaRPr>
          </a:p>
          <a:p>
            <a:r>
              <a:rPr lang="es-ES" sz="1000" dirty="0">
                <a:effectLst/>
                <a:latin typeface="Calibri" panose="020F0502020204030204" pitchFamily="34" charset="0"/>
                <a:ea typeface="Calibri" panose="020F0502020204030204" pitchFamily="34" charset="0"/>
              </a:rPr>
              <a:t>La idea subyacente es que ayudar a los jóvenes a disipar o controlar su ira les hará más fácil evitar la radicalización/polarización</a:t>
            </a:r>
            <a:r>
              <a:rPr lang="en-GB" sz="1000" b="0" i="0" u="none" strike="noStrike" baseline="0" dirty="0">
                <a:latin typeface="Calibri" panose="020F0502020204030204" pitchFamily="34" charset="0"/>
              </a:rPr>
              <a:t>. </a:t>
            </a:r>
          </a:p>
          <a:p>
            <a:endParaRPr lang="en-GB" sz="1000" b="0" i="0" u="none" strike="noStrike" baseline="0" dirty="0">
              <a:effectLst/>
              <a:latin typeface="Calibri" panose="020F0502020204030204" pitchFamily="34" charset="0"/>
              <a:ea typeface="Calibri" panose="020F0502020204030204" pitchFamily="34" charset="0"/>
            </a:endParaRPr>
          </a:p>
          <a:p>
            <a:r>
              <a:rPr lang="es-ES" sz="1000" dirty="0">
                <a:effectLst/>
                <a:latin typeface="Calibri" panose="020F0502020204030204" pitchFamily="34" charset="0"/>
                <a:ea typeface="Calibri" panose="020F0502020204030204" pitchFamily="34" charset="0"/>
              </a:rPr>
              <a:t>Para acceder a información más detallada recomiendo el Manual para formadores del taller de Gestión de la ira (muestra donde puede encontrarse, regala una versión impresa o ponlo en un USB/pen.</a:t>
            </a:r>
          </a:p>
          <a:p>
            <a:endParaRPr lang="en-GB" sz="1000" b="0" i="0" u="none" strike="noStrike" baseline="0" dirty="0">
              <a:latin typeface="Calibri" panose="020F0502020204030204" pitchFamily="34" charset="0"/>
            </a:endParaRPr>
          </a:p>
          <a:p>
            <a:r>
              <a:rPr lang="es-ES" sz="1000" dirty="0">
                <a:effectLst/>
                <a:latin typeface="Calibri" panose="020F0502020204030204" pitchFamily="34" charset="0"/>
                <a:ea typeface="Calibri" panose="020F0502020204030204" pitchFamily="34" charset="0"/>
              </a:rPr>
              <a:t>Ahora nos centraremos en un ejemplo de un posible ejercicio del taller</a:t>
            </a:r>
            <a:endParaRPr lang="en-GB" sz="10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10</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11</a:t>
            </a:r>
            <a:endParaRPr lang="en-GB" sz="1200" b="1" i="0" u="none" strike="noStrike" baseline="0" dirty="0">
              <a:effectLst/>
              <a:latin typeface="Verdana" panose="020B0604030504040204" pitchFamily="34"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effectLst/>
              <a:latin typeface="Verdana" panose="020B0604030504040204" pitchFamily="34"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Este es un ejemplo de uno de los ejercicios del taller de Gestión de la ira. Existen muchas opciones muy fáciles de aplicar con los jóvenes. Mi sugerencia es experimentar primero con el ejercicio y después comentar los objetivos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@Formador: Dura entre 20-30 min (</a:t>
            </a:r>
            <a:r>
              <a:rPr lang="es-ES" sz="1200" dirty="0">
                <a:effectLst/>
                <a:latin typeface="Calibri" panose="020F0502020204030204" pitchFamily="34" charset="0"/>
                <a:ea typeface="Calibri" panose="020F0502020204030204" pitchFamily="34" charset="0"/>
              </a:rPr>
              <a:t>dependiendo de la cantidad de participantes</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Reparte la rueda de papel</a:t>
            </a:r>
            <a:r>
              <a:rPr lang="en-GB" dirty="0"/>
              <a:t>.</a:t>
            </a:r>
          </a:p>
          <a:p>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r>
              <a:rPr lang="es-ES" sz="1200" dirty="0">
                <a:effectLst/>
                <a:latin typeface="Calibri" panose="020F0502020204030204" pitchFamily="34" charset="0"/>
                <a:ea typeface="Calibri" panose="020F0502020204030204" pitchFamily="34" charset="0"/>
              </a:rPr>
              <a:t>Esta opción pide a los asistentes (que quieran participar) que escojan una emoción y la expresen frente al grupo. Los otros tienen que adivinar que emoción es</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Nota: </a:t>
            </a:r>
            <a:r>
              <a:rPr lang="es-ES" sz="1800" dirty="0">
                <a:effectLst/>
                <a:latin typeface="Calibri" panose="020F0502020204030204" pitchFamily="34" charset="0"/>
                <a:ea typeface="Calibri" panose="020F0502020204030204" pitchFamily="34" charset="0"/>
                <a:cs typeface="Times New Roman" panose="02020603050405020304" pitchFamily="18" charset="0"/>
              </a:rPr>
              <a:t>a algunas personas les resulta difícil, cree un entorno seguro e intente animarlas, pero también permita que la gente opte por no hacerlo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Nota: </a:t>
            </a:r>
            <a:r>
              <a:rPr lang="es-ES" sz="1800" dirty="0">
                <a:effectLst/>
                <a:latin typeface="Calibri" panose="020F0502020204030204" pitchFamily="34" charset="0"/>
                <a:ea typeface="Calibri" panose="020F0502020204030204" pitchFamily="34" charset="0"/>
                <a:cs typeface="Times New Roman" panose="02020603050405020304" pitchFamily="18" charset="0"/>
              </a:rPr>
              <a:t>para los grupos de edad menores de 14 años, se utilizará una versión más sencilla de la rueda de las emociones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11</a:t>
            </a:fld>
            <a:endParaRPr lang="en-US" dirty="0"/>
          </a:p>
        </p:txBody>
      </p:sp>
    </p:spTree>
    <p:extLst>
      <p:ext uri="{BB962C8B-B14F-4D97-AF65-F5344CB8AC3E}">
        <p14:creationId xmlns:p14="http://schemas.microsoft.com/office/powerpoint/2010/main" val="198852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12</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Este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se llama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La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rueda</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de las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emociones</a:t>
            </a: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Pregunta a los participantes: ¿Qué piensas de la idea detrás de este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Cada laboratorio viene con un manual que describe el objetivo, el público meta y la duración de cada ejercicio.</a:t>
            </a:r>
          </a:p>
          <a:p>
            <a:pPr>
              <a:lnSpc>
                <a:spcPct val="115000"/>
              </a:lnSpc>
              <a:spcAft>
                <a:spcPts val="600"/>
              </a:spcAft>
            </a:pPr>
            <a:r>
              <a:rPr lang="es-ES" sz="1200" dirty="0">
                <a:effectLst/>
                <a:latin typeface="Calibri" panose="020F0502020204030204" pitchFamily="34" charset="0"/>
                <a:ea typeface="Calibri" panose="020F0502020204030204" pitchFamily="34" charset="0"/>
              </a:rPr>
              <a:t>También se dan instrucciones sobre la ejecución y los materiales necesarios para el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La </a:t>
            </a: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rueda</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de las </a:t>
            </a: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emociones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Objectivo</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s-ES" sz="1200" dirty="0">
                <a:effectLst/>
                <a:latin typeface="Calibri" panose="020F0502020204030204" pitchFamily="34" charset="0"/>
                <a:ea typeface="Calibri" panose="020F0502020204030204" pitchFamily="34" charset="0"/>
              </a:rPr>
              <a:t>Tiene como objetivo hacer a los profesionales de primera línea y a los jóvenes conscientes de las emociones y la manera en la que se expresan. Mas tarde, se puede usar también para distinguir entre la ira, el dolor crónico y comportamientos inflexibles</a:t>
            </a: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Audiencia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s-ES" sz="1200" dirty="0">
                <a:effectLst/>
                <a:latin typeface="Calibri" panose="020F0502020204030204" pitchFamily="34" charset="0"/>
                <a:ea typeface="Calibri" panose="020F0502020204030204" pitchFamily="34" charset="0"/>
              </a:rPr>
              <a:t>Preadolescentes/adolescentes/adultos (profesionales de primera línea y jóvenes</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Duración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s-ES" sz="1200" dirty="0">
                <a:effectLst/>
                <a:latin typeface="Calibri" panose="020F0502020204030204" pitchFamily="34" charset="0"/>
                <a:ea typeface="Calibri" panose="020F0502020204030204" pitchFamily="34" charset="0"/>
              </a:rPr>
              <a:t>Esta parte del ejercicio dura </a:t>
            </a:r>
            <a:r>
              <a:rPr lang="en-GB" sz="1200" dirty="0">
                <a:effectLst/>
                <a:latin typeface="Calibri" panose="020F0502020204030204" pitchFamily="34" charset="0"/>
                <a:ea typeface="Calibri" panose="020F0502020204030204" pitchFamily="34" charset="0"/>
                <a:cs typeface="Times New Roman" panose="02020603050405020304" pitchFamily="18" charset="0"/>
              </a:rPr>
              <a:t>20-30 min (</a:t>
            </a:r>
            <a:r>
              <a:rPr lang="es-ES" sz="1200" dirty="0">
                <a:effectLst/>
                <a:latin typeface="Calibri" panose="020F0502020204030204" pitchFamily="34" charset="0"/>
                <a:ea typeface="Calibri" panose="020F0502020204030204" pitchFamily="34" charset="0"/>
              </a:rPr>
              <a:t>dependiendo del número de participantes</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Descripción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600"/>
              </a:spcAft>
              <a:buClrTx/>
              <a:buSzTx/>
              <a:buFontTx/>
              <a:buNone/>
              <a:tabLst/>
              <a:defRPr/>
            </a:pPr>
            <a:r>
              <a:rPr lang="es-ES" sz="1200" dirty="0">
                <a:effectLst/>
                <a:latin typeface="Calibri" panose="020F0502020204030204" pitchFamily="34" charset="0"/>
                <a:ea typeface="Calibri" panose="020F0502020204030204" pitchFamily="34" charset="0"/>
              </a:rPr>
              <a:t>Primero se les pide a los participantes que elijan un sentimiento al azar de la rueda de las emociones y representen su expresión para que los demás la reconozcan</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gn="l">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Métodos</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de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aprendizaje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s-ES" sz="1200" dirty="0">
                <a:effectLst/>
                <a:latin typeface="Calibri" panose="020F0502020204030204" pitchFamily="34" charset="0"/>
                <a:ea typeface="Calibri" panose="020F0502020204030204" pitchFamily="34" charset="0"/>
              </a:rPr>
              <a:t>Práctica extendida, modelos cognitivos a través de conversaciones con los mentores, autoaprendizaje encubierto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12</a:t>
            </a:fld>
            <a:endParaRPr lang="en-US" dirty="0"/>
          </a:p>
        </p:txBody>
      </p:sp>
    </p:spTree>
    <p:extLst>
      <p:ext uri="{BB962C8B-B14F-4D97-AF65-F5344CB8AC3E}">
        <p14:creationId xmlns:p14="http://schemas.microsoft.com/office/powerpoint/2010/main" val="169308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13</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Este es un ejemplo de uno de los ejercicios del laboratorio Gestión de la ira. Distribuye las fotocopias</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@Formador</a:t>
            </a:r>
          </a:p>
          <a:p>
            <a:pPr>
              <a:lnSpc>
                <a:spcPct val="115000"/>
              </a:lnSpc>
              <a:spcAft>
                <a:spcPts val="600"/>
              </a:spcAft>
            </a:pPr>
            <a:r>
              <a:rPr lang="es-ES" sz="1200" dirty="0">
                <a:effectLst/>
                <a:latin typeface="Calibri" panose="020F0502020204030204" pitchFamily="34" charset="0"/>
                <a:ea typeface="Calibri" panose="020F0502020204030204" pitchFamily="34" charset="0"/>
              </a:rPr>
              <a:t>Este ejercicio dura entre 20-25 minutos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r>
              <a:rPr lang="es-ES" sz="1200" dirty="0">
                <a:effectLst/>
                <a:latin typeface="Calibri" panose="020F0502020204030204" pitchFamily="34" charset="0"/>
                <a:ea typeface="Calibri" panose="020F0502020204030204" pitchFamily="34" charset="0"/>
              </a:rPr>
              <a:t>si necesitas acortar el programa puedes </a:t>
            </a:r>
            <a:r>
              <a:rPr lang="es-ES" sz="1200" b="1" dirty="0">
                <a:effectLst/>
                <a:latin typeface="Calibri" panose="020F0502020204030204" pitchFamily="34" charset="0"/>
                <a:ea typeface="Calibri" panose="020F0502020204030204" pitchFamily="34" charset="0"/>
              </a:rPr>
              <a:t>saltarte este ejercicio </a:t>
            </a:r>
            <a:r>
              <a:rPr lang="es-ES" sz="1200" dirty="0">
                <a:effectLst/>
                <a:latin typeface="Calibri" panose="020F0502020204030204" pitchFamily="34" charset="0"/>
                <a:ea typeface="Calibri" panose="020F0502020204030204" pitchFamily="34" charset="0"/>
              </a:rPr>
              <a:t>y solo enseñarlo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n-GB" sz="1200" b="0" dirty="0">
                <a:effectLst/>
                <a:latin typeface="Calibri" panose="020F0502020204030204" pitchFamily="34" charset="0"/>
                <a:ea typeface="Calibri" panose="020F0502020204030204" pitchFamily="34" charset="0"/>
                <a:cs typeface="Times New Roman" panose="02020603050405020304" pitchFamily="18" charset="0"/>
              </a:rPr>
              <a:t>Lee el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texto</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 </a:t>
            </a:r>
            <a:r>
              <a:rPr lang="es-ES" sz="1200" dirty="0">
                <a:effectLst/>
                <a:latin typeface="Calibri" panose="020F0502020204030204" pitchFamily="34" charset="0"/>
                <a:ea typeface="Calibri" panose="020F0502020204030204" pitchFamily="34" charset="0"/>
              </a:rPr>
              <a:t>Escoge 1 consejo útil de cada etapa (antes - durante - después de una rabieta</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 </a:t>
            </a:r>
            <a:r>
              <a:rPr lang="es-ES" sz="1200" dirty="0">
                <a:effectLst/>
                <a:latin typeface="Calibri" panose="020F0502020204030204" pitchFamily="34" charset="0"/>
                <a:ea typeface="Calibri" panose="020F0502020204030204" pitchFamily="34" charset="0"/>
              </a:rPr>
              <a:t>Indica por qué te atrae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13</a:t>
            </a:fld>
            <a:endParaRPr lang="en-US" dirty="0"/>
          </a:p>
        </p:txBody>
      </p:sp>
    </p:spTree>
    <p:extLst>
      <p:ext uri="{BB962C8B-B14F-4D97-AF65-F5344CB8AC3E}">
        <p14:creationId xmlns:p14="http://schemas.microsoft.com/office/powerpoint/2010/main" val="1928606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14</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Este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se llama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Elabora</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un plan!</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Cada taller viene con un manual que describe el objetivo, el público meta y la duración de cada ejercicio. También se dan instrucciones sobre la ejecución y los materiales necesarios para el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Elabora</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un plan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Objectivo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s-ES" sz="1200" dirty="0">
                <a:effectLst/>
                <a:latin typeface="Calibri" panose="020F0502020204030204" pitchFamily="34" charset="0"/>
                <a:ea typeface="Calibri" panose="020F0502020204030204" pitchFamily="34" charset="0"/>
              </a:rPr>
              <a:t>El objetivo es aprender a ayudar a contener y dirigir los problemas de gestión de la ira aprendiendo cómo puede controlarse la ira pensando en una estrategia antes</a:t>
            </a:r>
          </a:p>
          <a:p>
            <a:pPr lvl="1" algn="l">
              <a:lnSpc>
                <a:spcPct val="115000"/>
              </a:lnSpc>
              <a:spcAft>
                <a:spcPts val="600"/>
              </a:spcAft>
            </a:pPr>
            <a:r>
              <a:rPr lang="en-GB"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Audienceia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s-ES" sz="1200" dirty="0">
                <a:effectLst/>
                <a:latin typeface="Calibri" panose="020F0502020204030204" pitchFamily="34" charset="0"/>
                <a:ea typeface="Calibri" panose="020F0502020204030204" pitchFamily="34" charset="0"/>
              </a:rPr>
              <a:t>Preadolescentes/adolescentes/adultos </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s-ES" sz="1200" dirty="0">
                <a:effectLst/>
                <a:latin typeface="Calibri" panose="020F0502020204030204" pitchFamily="34" charset="0"/>
                <a:ea typeface="Calibri" panose="020F0502020204030204" pitchFamily="34" charset="0"/>
              </a:rPr>
              <a:t>profesionales de primera línea y jóvenes</a:t>
            </a:r>
            <a:r>
              <a:rPr lang="en-GB"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Duración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s-ES" sz="1200" dirty="0">
                <a:effectLst/>
                <a:latin typeface="Calibri" panose="020F0502020204030204" pitchFamily="34" charset="0"/>
                <a:ea typeface="Calibri" panose="020F0502020204030204" pitchFamily="34" charset="0"/>
              </a:rPr>
              <a:t>Esta parte del ejercicio dura 20-25 minutos</a:t>
            </a: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Descripción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115000"/>
              </a:lnSpc>
              <a:spcAft>
                <a:spcPts val="600"/>
              </a:spcAft>
            </a:pPr>
            <a:r>
              <a:rPr lang="es-ES" sz="1200" dirty="0">
                <a:effectLst/>
                <a:latin typeface="Calibri" panose="020F0502020204030204" pitchFamily="34" charset="0"/>
                <a:ea typeface="Calibri" panose="020F0502020204030204" pitchFamily="34" charset="0"/>
              </a:rPr>
              <a:t>Se piden a los participantes que lean el siguiente texto y elijan un consejo de cada etapa con relación a su aplicabilidad y su uso. Las actividades deben dividirse en momentos antes, durante y después de un brote de ira. </a:t>
            </a:r>
          </a:p>
          <a:p>
            <a:pPr lvl="1">
              <a:lnSpc>
                <a:spcPct val="115000"/>
              </a:lnSpc>
              <a:spcAft>
                <a:spcPts val="600"/>
              </a:spcAft>
            </a:pPr>
            <a:r>
              <a:rPr lang="es-ES" sz="1200" dirty="0">
                <a:effectLst/>
                <a:latin typeface="Calibri" panose="020F0502020204030204" pitchFamily="34" charset="0"/>
                <a:ea typeface="Calibri" panose="020F0502020204030204" pitchFamily="34" charset="0"/>
              </a:rPr>
              <a:t>Después, deben presentar los resultados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br>
              <a:rPr lang="en-GB" sz="1200" dirty="0">
                <a:effectLst/>
                <a:latin typeface="Calibri" panose="020F0502020204030204" pitchFamily="34" charset="0"/>
                <a:ea typeface="Calibri" panose="020F0502020204030204" pitchFamily="34" charset="0"/>
                <a:cs typeface="Times New Roman" panose="02020603050405020304" pitchFamily="18" charset="0"/>
              </a:rPr>
            </a:b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Lee el texto</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 </a:t>
            </a:r>
            <a:r>
              <a:rPr lang="es-ES" sz="1200" dirty="0">
                <a:effectLst/>
                <a:latin typeface="Calibri" panose="020F0502020204030204" pitchFamily="34" charset="0"/>
                <a:ea typeface="Calibri" panose="020F0502020204030204" pitchFamily="34" charset="0"/>
              </a:rPr>
              <a:t>Escoge 1 consejo útil de cada etapa (antes - durante - después de una rabieta</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 </a:t>
            </a:r>
            <a:r>
              <a:rPr lang="es-ES" sz="1200" dirty="0">
                <a:effectLst/>
                <a:latin typeface="Calibri" panose="020F0502020204030204" pitchFamily="34" charset="0"/>
                <a:ea typeface="Calibri" panose="020F0502020204030204" pitchFamily="34" charset="0"/>
              </a:rPr>
              <a:t>Indica por qué te atrae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Método</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de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aprendizaje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s-ES" sz="1200" dirty="0">
                <a:effectLst/>
                <a:latin typeface="Calibri" panose="020F0502020204030204" pitchFamily="34" charset="0"/>
                <a:ea typeface="Calibri" panose="020F0502020204030204" pitchFamily="34" charset="0"/>
              </a:rPr>
              <a:t>Lectura de comprensión y discusión guiada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14</a:t>
            </a:fld>
            <a:endParaRPr lang="en-US" dirty="0"/>
          </a:p>
        </p:txBody>
      </p:sp>
    </p:spTree>
    <p:extLst>
      <p:ext uri="{BB962C8B-B14F-4D97-AF65-F5344CB8AC3E}">
        <p14:creationId xmlns:p14="http://schemas.microsoft.com/office/powerpoint/2010/main" val="3315400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Arial" panose="020B0604020202020204" pitchFamily="34" charset="0"/>
                <a:ea typeface="Calibri" panose="020F0502020204030204" pitchFamily="34" charset="0"/>
                <a:cs typeface="Calibri" panose="020F0502020204030204" pitchFamily="34" charset="0"/>
              </a:rPr>
              <a:t>Para el siguiente tema volvemos al factor modelo de factor desencadenante que describe varios componentes de la radicalizaci</a:t>
            </a:r>
            <a:r>
              <a:rPr lang="es-ES" sz="1200" dirty="0">
                <a:effectLst/>
                <a:latin typeface="Arial" panose="020B0604020202020204" pitchFamily="34" charset="0"/>
                <a:ea typeface="Calibri" panose="020F0502020204030204" pitchFamily="34" charset="0"/>
              </a:rPr>
              <a:t>ó</a:t>
            </a:r>
            <a:r>
              <a:rPr lang="es-ES" sz="1200" dirty="0">
                <a:effectLst/>
                <a:latin typeface="Arial" panose="020B0604020202020204" pitchFamily="34" charset="0"/>
                <a:ea typeface="Calibri" panose="020F0502020204030204" pitchFamily="34" charset="0"/>
                <a:cs typeface="Calibri" panose="020F0502020204030204" pitchFamily="34" charset="0"/>
              </a:rPr>
              <a:t>n</a:t>
            </a:r>
            <a:r>
              <a:rPr lang="en-GB" dirty="0">
                <a:latin typeface="Arial" charset="0"/>
                <a:cs typeface="Arial" charset="0"/>
              </a:rPr>
              <a:t>. </a:t>
            </a:r>
          </a:p>
          <a:p>
            <a:endParaRPr lang="en-GB" dirty="0">
              <a:latin typeface="Arial" charset="0"/>
              <a:cs typeface="Arial" charset="0"/>
            </a:endParaRPr>
          </a:p>
          <a:p>
            <a:pPr marL="0" indent="0">
              <a:buFont typeface="+mj-lt"/>
              <a:buNone/>
            </a:pPr>
            <a:r>
              <a:rPr lang="es-ES" sz="1200" dirty="0">
                <a:effectLst/>
                <a:latin typeface="Arial" panose="020B0604020202020204" pitchFamily="34" charset="0"/>
                <a:ea typeface="Calibri" panose="020F0502020204030204" pitchFamily="34" charset="0"/>
                <a:cs typeface="Calibri" panose="020F0502020204030204" pitchFamily="34" charset="0"/>
              </a:rPr>
              <a:t>Ahora nos centraremos en dos temas que est</a:t>
            </a:r>
            <a:r>
              <a:rPr lang="es-ES" sz="1200" dirty="0">
                <a:effectLst/>
                <a:latin typeface="Arial" panose="020B0604020202020204" pitchFamily="34" charset="0"/>
                <a:ea typeface="Calibri" panose="020F0502020204030204" pitchFamily="34" charset="0"/>
              </a:rPr>
              <a:t>á</a:t>
            </a:r>
            <a:r>
              <a:rPr lang="es-ES" sz="1200" dirty="0">
                <a:effectLst/>
                <a:latin typeface="Arial" panose="020B0604020202020204" pitchFamily="34" charset="0"/>
                <a:ea typeface="Calibri" panose="020F0502020204030204" pitchFamily="34" charset="0"/>
                <a:cs typeface="Calibri" panose="020F0502020204030204" pitchFamily="34" charset="0"/>
              </a:rPr>
              <a:t>n interconectados y relacionados con la forma en la que la gente reacciona a los desencadenantes. Identidad y narrativas</a:t>
            </a:r>
          </a:p>
          <a:p>
            <a:pPr marL="0" indent="0">
              <a:buFont typeface="+mj-lt"/>
              <a:buNone/>
            </a:pPr>
            <a:endParaRPr lang="en-GB" dirty="0">
              <a:latin typeface="Arial" charset="0"/>
              <a:cs typeface="Arial" charset="0"/>
            </a:endParaRPr>
          </a:p>
          <a:p>
            <a:pPr marL="228600" indent="-228600">
              <a:buFont typeface="+mj-lt"/>
              <a:buAutoNum type="arabicPeriod"/>
            </a:pPr>
            <a:r>
              <a:rPr lang="nl-NL" dirty="0"/>
              <a:t>Identidad</a:t>
            </a:r>
          </a:p>
          <a:p>
            <a:pPr marL="228600" indent="-228600">
              <a:buFont typeface="+mj-lt"/>
              <a:buAutoNum type="arabicPeriod"/>
            </a:pPr>
            <a:endParaRPr lang="nl-NL" dirty="0"/>
          </a:p>
          <a:p>
            <a:pPr marL="228600" indent="-228600">
              <a:buFont typeface="+mj-lt"/>
              <a:buAutoNum type="arabicPeriod"/>
            </a:pPr>
            <a:r>
              <a:rPr lang="nl-NL" dirty="0"/>
              <a:t>Experiencia personal de discriminación</a:t>
            </a:r>
            <a:br>
              <a:rPr lang="nl-NL" dirty="0"/>
            </a:br>
            <a:endParaRPr lang="nl-NL" dirty="0"/>
          </a:p>
          <a:p>
            <a:pPr marL="228600" indent="-228600">
              <a:buFont typeface="+mj-lt"/>
              <a:buAutoNum type="arabicPeriod"/>
            </a:pPr>
            <a:r>
              <a:rPr lang="nl-NL" dirty="0"/>
              <a:t>Confrontación con la propaganda</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Las experiencias personales y la propaganda se alimentan de las narrativas que tenemos de nosotros mismos y de otros</a:t>
            </a:r>
            <a:r>
              <a:rPr lang="en-GB"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Veremos que las narrativas y la identidad se puede convertir en una vulnerabilidad ante la radicalización, pero también pueden ser factores positivos</a:t>
            </a:r>
            <a:endParaRPr lang="en-GB" noProof="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88571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s-ES" sz="1800" b="1" dirty="0">
                <a:effectLst/>
                <a:latin typeface="Verdana" panose="020B0604030504040204" pitchFamily="34" charset="0"/>
                <a:ea typeface="Calibri" panose="020F0502020204030204" pitchFamily="34" charset="0"/>
              </a:rPr>
              <a:t>Instrucciones/hoja de texto sugerido </a:t>
            </a:r>
            <a:r>
              <a:rPr lang="en-GB" sz="1800" b="1" i="0" u="none" strike="noStrike" baseline="0" dirty="0">
                <a:latin typeface="Verdana" panose="020B0604030504040204" pitchFamily="34" charset="0"/>
              </a:rPr>
              <a:t>16</a:t>
            </a:r>
          </a:p>
          <a:p>
            <a:pPr marL="0" marR="0" lvl="0" indent="0" algn="l" defTabSz="945307"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defTabSz="945307">
              <a:defRPr/>
            </a:pPr>
            <a:r>
              <a:rPr lang="es-ES" sz="1800" dirty="0">
                <a:effectLst/>
                <a:latin typeface="Calibri" panose="020F0502020204030204" pitchFamily="34" charset="0"/>
                <a:ea typeface="Calibri" panose="020F0502020204030204" pitchFamily="34" charset="0"/>
              </a:rPr>
              <a:t>Pero, ¿qué son las narrativas? ¿Qué es la identidad? Y, ¿cómo se </a:t>
            </a:r>
            <a:r>
              <a:rPr lang="es-ES" sz="1800" dirty="0" err="1">
                <a:effectLst/>
                <a:latin typeface="Calibri" panose="020F0502020204030204" pitchFamily="34" charset="0"/>
                <a:ea typeface="Calibri" panose="020F0502020204030204" pitchFamily="34" charset="0"/>
              </a:rPr>
              <a:t>relaci</a:t>
            </a:r>
            <a:r>
              <a:rPr lang="en-GB" sz="1800" noProof="0" dirty="0"/>
              <a:t>?</a:t>
            </a:r>
          </a:p>
          <a:p>
            <a:pPr defTabSz="945307">
              <a:defRPr/>
            </a:pPr>
            <a:endParaRPr lang="en-GB" sz="1800" noProof="0" dirty="0"/>
          </a:p>
          <a:p>
            <a:pPr defTabSz="945307">
              <a:defRPr/>
            </a:pPr>
            <a:r>
              <a:rPr lang="en-GB" sz="1800" b="1" noProof="0" dirty="0"/>
              <a:t>Identidad:</a:t>
            </a:r>
            <a:r>
              <a:rPr lang="en-GB" sz="1800" noProof="0" dirty="0"/>
              <a:t> </a:t>
            </a:r>
            <a:r>
              <a:rPr lang="es-ES" sz="1800" noProof="0" dirty="0"/>
              <a:t>la sensación de ser una persona única e internamente coherente a pesar de todos los cambios en relación con los demás</a:t>
            </a:r>
            <a:r>
              <a:rPr lang="en-GB" sz="1800" noProof="0" dirty="0"/>
              <a:t>. (un </a:t>
            </a:r>
            <a:r>
              <a:rPr lang="en-GB" sz="1800" noProof="0" dirty="0" err="1"/>
              <a:t>constructo</a:t>
            </a:r>
            <a:r>
              <a:rPr lang="en-GB" sz="1800" noProof="0" dirty="0"/>
              <a:t>)</a:t>
            </a:r>
          </a:p>
          <a:p>
            <a:pPr defTabSz="945307">
              <a:defRPr/>
            </a:pPr>
            <a:r>
              <a:rPr lang="es-ES" sz="1800" noProof="0" dirty="0"/>
              <a:t>El desarrollo de la propia identidad se produce a lo largo de las preguntas centrales que aparecen en la hoja. Las respuestas a estas preguntas son el resultado de la interacción entre la personalidad de uno con un determinado marco de referencia y sus experiencias. Por lo tanto, la forma de interpretar las experiencias está condicionada por las creencias actuales. </a:t>
            </a:r>
          </a:p>
          <a:p>
            <a:pPr defTabSz="945307">
              <a:defRPr/>
            </a:pPr>
            <a:endParaRPr lang="en-GB" sz="1800" noProof="0" dirty="0"/>
          </a:p>
          <a:p>
            <a:pPr algn="l"/>
            <a:r>
              <a:rPr lang="en-US" sz="1800" dirty="0" err="1">
                <a:effectLst/>
                <a:latin typeface="Calibri" panose="020F0502020204030204" pitchFamily="34" charset="0"/>
                <a:ea typeface="Calibri" panose="020F0502020204030204" pitchFamily="34" charset="0"/>
              </a:rPr>
              <a:t>Antecedentes</a:t>
            </a:r>
            <a:r>
              <a:rPr lang="en-US" sz="1800" dirty="0">
                <a:effectLst/>
                <a:latin typeface="Calibri" panose="020F0502020204030204" pitchFamily="34" charset="0"/>
                <a:ea typeface="Calibri" panose="020F0502020204030204" pitchFamily="34" charset="0"/>
              </a:rPr>
              <a:t> para el </a:t>
            </a:r>
            <a:r>
              <a:rPr lang="en-US" sz="1800" dirty="0" err="1">
                <a:effectLst/>
                <a:latin typeface="Calibri" panose="020F0502020204030204" pitchFamily="34" charset="0"/>
                <a:ea typeface="Calibri" panose="020F0502020204030204" pitchFamily="34" charset="0"/>
              </a:rPr>
              <a:t>formador</a:t>
            </a:r>
            <a:r>
              <a:rPr lang="es-ES" sz="1800" dirty="0">
                <a:effectLst/>
                <a:latin typeface="Calibri" panose="020F0502020204030204" pitchFamily="34" charset="0"/>
                <a:ea typeface="Calibri" panose="020F0502020204030204" pitchFamily="34" charset="0"/>
              </a:rPr>
              <a:t> </a:t>
            </a:r>
            <a:r>
              <a:rPr lang="en-GB" sz="1800" noProof="0" dirty="0">
                <a:hlinkClick r:id="rId3"/>
              </a:rPr>
              <a:t>https://jia.sipa.columbia.edu/online-articles/understanding-radicalization-through-lens-%E2%80%98identity-vulnerability%E2%80%99</a:t>
            </a:r>
            <a:endParaRPr lang="en-GB" sz="1800" noProof="0" dirty="0"/>
          </a:p>
          <a:p>
            <a:endParaRPr lang="en-GB" sz="1800" noProof="0" dirty="0"/>
          </a:p>
          <a:p>
            <a:r>
              <a:rPr lang="en-GB" sz="1800" noProof="0" dirty="0"/>
              <a:t>Erikson (1968): </a:t>
            </a:r>
            <a:r>
              <a:rPr lang="es-ES" sz="1800" dirty="0">
                <a:effectLst/>
                <a:latin typeface="Calibri" panose="020F0502020204030204" pitchFamily="34" charset="0"/>
                <a:ea typeface="Calibri" panose="020F0502020204030204" pitchFamily="34" charset="0"/>
              </a:rPr>
              <a:t>la tarea de desarrollo primordial de la adolescencia es desarrollar su propia identidad. </a:t>
            </a:r>
            <a:r>
              <a:rPr lang="es-ES" sz="1800" dirty="0" err="1">
                <a:effectLst/>
                <a:latin typeface="Calibri" panose="020F0502020204030204" pitchFamily="34" charset="0"/>
                <a:ea typeface="Calibri" panose="020F0502020204030204" pitchFamily="34" charset="0"/>
              </a:rPr>
              <a:t>Reasesoramiento</a:t>
            </a:r>
            <a:r>
              <a:rPr lang="es-ES" sz="1800" dirty="0">
                <a:effectLst/>
                <a:latin typeface="Calibri" panose="020F0502020204030204" pitchFamily="34" charset="0"/>
                <a:ea typeface="Calibri" panose="020F0502020204030204" pitchFamily="34" charset="0"/>
              </a:rPr>
              <a:t> y descubrimiento de las posibilidades y limitaciones</a:t>
            </a:r>
            <a:r>
              <a:rPr lang="en-GB" sz="1800" noProof="0" dirty="0"/>
              <a:t>.</a:t>
            </a:r>
          </a:p>
          <a:p>
            <a:r>
              <a:rPr lang="es-ES" sz="1800" dirty="0">
                <a:effectLst/>
                <a:latin typeface="Calibri" panose="020F0502020204030204" pitchFamily="34" charset="0"/>
                <a:ea typeface="Calibri" panose="020F0502020204030204" pitchFamily="34" charset="0"/>
              </a:rPr>
              <a:t>El proceso de desarrollo es una interacción a largo plazo entre los factores de predisposición y los del entorno</a:t>
            </a:r>
            <a:r>
              <a:rPr lang="en-GB" sz="1800" noProof="0" dirty="0"/>
              <a:t>.</a:t>
            </a:r>
          </a:p>
          <a:p>
            <a:r>
              <a:rPr lang="es-ES" sz="1800" dirty="0">
                <a:effectLst/>
                <a:latin typeface="Calibri" panose="020F0502020204030204" pitchFamily="34" charset="0"/>
                <a:ea typeface="Calibri" panose="020F0502020204030204" pitchFamily="34" charset="0"/>
              </a:rPr>
              <a:t>La pedagogía y la psicología siguen el curso teórico de Erikson quien distinguió ocho etapas en la vida humana. En cada etapa de la vida, las personas se enfrentan a una crisis psicosocial que debe ser resuelta. El resultado de estas crisis influencia su personalidad</a:t>
            </a:r>
            <a:r>
              <a:rPr lang="en-GB" sz="1800" noProof="0" dirty="0"/>
              <a:t>. </a:t>
            </a:r>
            <a:r>
              <a:rPr lang="es-ES" sz="1800" dirty="0">
                <a:effectLst/>
                <a:latin typeface="Calibri" panose="020F0502020204030204" pitchFamily="34" charset="0"/>
                <a:ea typeface="Calibri" panose="020F0502020204030204" pitchFamily="34" charset="0"/>
              </a:rPr>
              <a:t>En la quinta etapa de la vida, el periodo de la adolescencia, las tareas más importantes son formar una identidad y una imagen estable de sí mismo. Es esta etapa (12-18 años), los jóvenes desarrollan una imagen de sí mismos en comparación con otras personas. Cuando el proceso tiene éxito, se forma una identidad estable al final de esta etapa. cuando el proceso no tiene éxito, se puede producir una confusión de roles y surgir una crisis de identidad. Con esta teoría, la «identidad» se trata desde un punto de vista psicológico</a:t>
            </a:r>
            <a:r>
              <a:rPr lang="en-GB" sz="1800" noProof="0" dirty="0"/>
              <a:t>. </a:t>
            </a:r>
          </a:p>
          <a:p>
            <a:endParaRPr lang="en-GB" sz="1800" noProof="0" dirty="0"/>
          </a:p>
          <a:p>
            <a:r>
              <a:rPr lang="es-ES" sz="1800" dirty="0">
                <a:effectLst/>
                <a:latin typeface="Calibri" panose="020F0502020204030204" pitchFamily="34" charset="0"/>
                <a:ea typeface="Calibri" panose="020F0502020204030204" pitchFamily="34" charset="0"/>
              </a:rPr>
              <a:t>Así que durante la </a:t>
            </a:r>
            <a:r>
              <a:rPr lang="es-ES" sz="1800" b="1" dirty="0">
                <a:effectLst/>
                <a:latin typeface="Calibri" panose="020F0502020204030204" pitchFamily="34" charset="0"/>
                <a:ea typeface="Calibri" panose="020F0502020204030204" pitchFamily="34" charset="0"/>
              </a:rPr>
              <a:t>adolescencia</a:t>
            </a:r>
            <a:r>
              <a:rPr lang="es-ES" sz="1800" dirty="0">
                <a:effectLst/>
                <a:latin typeface="Calibri" panose="020F0502020204030204" pitchFamily="34" charset="0"/>
                <a:ea typeface="Calibri" panose="020F0502020204030204" pitchFamily="34" charset="0"/>
              </a:rPr>
              <a:t> los jóvenes se preguntan a sí mismos “¿Quién soy?” y “¿En qué quiero convertirme?”. Para responder a estas preguntas, normalmente se exploran diferentes alternativas identitarias. Como por ejemplo hacer nuevos amigos, adoptar un estilo de vestir diferente o incluso mostrando comportamientos arriesgados</a:t>
            </a:r>
            <a:r>
              <a:rPr lang="en-GB" sz="1800" noProof="0" dirty="0"/>
              <a:t>.</a:t>
            </a:r>
          </a:p>
          <a:p>
            <a:endParaRPr lang="en-GB" sz="1800" noProof="0" dirty="0"/>
          </a:p>
          <a:p>
            <a:r>
              <a:rPr lang="es-ES" sz="1800" dirty="0">
                <a:effectLst/>
                <a:latin typeface="Calibri" panose="020F0502020204030204" pitchFamily="34" charset="0"/>
                <a:ea typeface="Calibri" panose="020F0502020204030204" pitchFamily="34" charset="0"/>
              </a:rPr>
              <a:t>La búsqueda de nuestra identidad puede darse a través de la música, la ropa, los amigos, la escuela, el trabajo, los pasatiempos, los deportes, la cultura, las normas y los valores, la fe, las creencias en otros temas, las habilidades, los coches, los peinados, y cualquier otra cosa que te interese. Lo más importante es que los jóvenes se rodeen de amigos durante este periodo. Si te adentras en territorio extraño, te sientes mucho más seguro rodeado de amigos. Los amigos son a menudo uno de los puntos de partida de la búsqueda de nuestra identidad y consultar constantemente con ellos aporta las bases para explorar lo que se adapta o no a ti. Normalmente tienen la misma edad, el mismo nivel educativo y el mismo origen étnico y social. Nos sentimos atraídos por personas que se nos parecen</a:t>
            </a:r>
            <a:r>
              <a:rPr lang="en-GB" sz="1800" noProof="0" dirty="0"/>
              <a:t>. </a:t>
            </a:r>
          </a:p>
          <a:p>
            <a:r>
              <a:rPr lang="en-GB" sz="1800" noProof="0" dirty="0"/>
              <a:t> </a:t>
            </a:r>
          </a:p>
          <a:p>
            <a:pPr defTabSz="945307">
              <a:defRPr/>
            </a:pPr>
            <a:r>
              <a:rPr lang="es-ES" sz="1800" dirty="0">
                <a:effectLst/>
                <a:latin typeface="Calibri" panose="020F0502020204030204" pitchFamily="34" charset="0"/>
                <a:ea typeface="Calibri" panose="020F0502020204030204" pitchFamily="34" charset="0"/>
              </a:rPr>
              <a:t>El individuo usa las narrativas para darle sentido al mundo. El proceso de desarrollo de la identidad representa el vínculo entre el ser y la sociedad</a:t>
            </a:r>
            <a:r>
              <a:rPr lang="en-GB" sz="1800" dirty="0"/>
              <a:t>. </a:t>
            </a:r>
            <a:endParaRPr lang="en-GB" sz="1800" noProof="0" dirty="0"/>
          </a:p>
          <a:p>
            <a:pPr defTabSz="945307">
              <a:defRPr/>
            </a:pPr>
            <a:endParaRPr lang="en-GB" sz="1800" noProof="0" dirty="0"/>
          </a:p>
          <a:p>
            <a:pPr defTabSz="945307">
              <a:defRPr/>
            </a:pPr>
            <a:r>
              <a:rPr lang="es-ES" sz="1800" dirty="0">
                <a:effectLst/>
                <a:latin typeface="Calibri" panose="020F0502020204030204" pitchFamily="34" charset="0"/>
                <a:ea typeface="Calibri" panose="020F0502020204030204" pitchFamily="34" charset="0"/>
              </a:rPr>
              <a:t>Las narrativas que nos atraen pueden cambiar con el paso del tiempo. No hay identidad sin una historia. Siempre necesitamos al lenguaje para dar forma a nuestra identidad y las historias que creemos nos influencian</a:t>
            </a:r>
            <a:endParaRPr lang="en-GB" sz="1800" noProof="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effectLst/>
                <a:latin typeface="Verdana" panose="020B0604030504040204" pitchFamily="34" charset="0"/>
                <a:ea typeface="Calibri" panose="020F0502020204030204" pitchFamily="34" charset="0"/>
              </a:rPr>
              <a:t>Instrucciones/hoja de texto sugerido </a:t>
            </a:r>
            <a:r>
              <a:rPr lang="en-GB" sz="1800" b="1" i="0" u="none" strike="noStrike" baseline="0" dirty="0">
                <a:latin typeface="Verdana" panose="020B0604030504040204" pitchFamily="34" charset="0"/>
              </a:rPr>
              <a:t>17</a:t>
            </a:r>
            <a:endParaRPr lang="en-GB" sz="1800" b="1" i="0" u="none" strike="noStrike" baseline="0" dirty="0">
              <a:effectLst/>
              <a:latin typeface="Verdana" panose="020B0604030504040204" pitchFamily="34"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effectLst/>
              <a:latin typeface="Verdana" panose="020B0604030504040204" pitchFamily="34" charset="0"/>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¿Qué es una narrativa desde el punto de vista sociológico y psicológico?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Por narrativas entendemos las historias, cortas o largas, que oímos en nuestro entorno mientras crecemos. Las historias contienen a menudo instrucciones implícitas sobre cómo comportarse dentro de cierto contexto. En un sentido neutral, las narrativas nos indican como actuar dentro del grupo donde estás creciendo</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Desde narrativas culturales comunes hasta historias de la vida personal; plagadas de dichos, imágenes, retroalimentación y reglas implícitas o explicitas. Es una manera en la que los individuos y los grupos dan sentido a los eventos y las acciones que pasan en su vida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Como, por ejemplo, la memoria histórica de los israelíes y los palestinos, pueden entenderse como “narrativas comunes” de la identidad nacional. Dos visiones, dos marcos de referencia, dos significados para la historia</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a:t>
            </a:r>
            <a:r>
              <a:rPr lang="es-ES" sz="1800" dirty="0">
                <a:effectLst/>
                <a:latin typeface="Calibri" panose="020F0502020204030204" pitchFamily="34" charset="0"/>
                <a:ea typeface="Calibri" panose="020F0502020204030204" pitchFamily="34" charset="0"/>
              </a:rPr>
              <a:t>Ejemplo alternativo</a:t>
            </a:r>
            <a:r>
              <a:rPr lang="en-GB" sz="1800" dirty="0"/>
              <a:t>: Make America Great Again vs Black Lives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a:t>Formador,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rPr>
              <a:t>para acceder a más antecedentes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i="1" dirty="0"/>
              <a:t>Narrative and the Cultural Psychology of Identity </a:t>
            </a:r>
            <a:r>
              <a:rPr lang="en-GB" sz="2800" dirty="0"/>
              <a:t>Phillip L. Hammack University of California, Santa Cruz, 2008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@Formador</a:t>
            </a:r>
          </a:p>
          <a:p>
            <a:pPr>
              <a:lnSpc>
                <a:spcPct val="115000"/>
              </a:lnSpc>
              <a:spcAft>
                <a:spcPts val="600"/>
              </a:spcAft>
            </a:pPr>
            <a:r>
              <a:rPr lang="es-ES" sz="2800" b="0" kern="0" dirty="0">
                <a:effectLst/>
                <a:latin typeface="Calibri" panose="020F0502020204030204" pitchFamily="34" charset="0"/>
                <a:ea typeface="Calibri" panose="020F0502020204030204" pitchFamily="34" charset="0"/>
              </a:rPr>
              <a:t>Para muchas personas, las narrativas son un concepto complejo. Al final de la explicación (diapositivas 18-25) la enseñanza clave debe ser</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Calibri" panose="020F0502020204030204" pitchFamily="34" charset="0"/>
                <a:ea typeface="Symbol" panose="05050102010706020507" pitchFamily="18" charset="2"/>
                <a:cs typeface="Symbol" panose="05050102010706020507" pitchFamily="18" charset="2"/>
              </a:rPr>
              <a:t>Las que les contamos a </a:t>
            </a:r>
            <a:r>
              <a:rPr lang="es-ES" sz="1800" dirty="0">
                <a:effectLst/>
                <a:latin typeface="Calibri" panose="020F0502020204030204" pitchFamily="34" charset="0"/>
                <a:ea typeface="Calibri" panose="020F0502020204030204" pitchFamily="34" charset="0"/>
              </a:rPr>
              <a:t>los demás y las que nos contamos a nosotros mismos y a otros para explicar y motivar nuestras elecciones, nuestras reacciones y nuestro pasado, presente y futuro.</a:t>
            </a:r>
          </a:p>
          <a:p>
            <a:pPr marL="342900" lvl="0" indent="-342900" algn="just">
              <a:lnSpc>
                <a:spcPct val="115000"/>
              </a:lnSpc>
              <a:spcAft>
                <a:spcPts val="600"/>
              </a:spcAft>
              <a:buFont typeface="Symbol" panose="05050102010706020507" pitchFamily="18" charset="2"/>
              <a:buChar char=""/>
            </a:pPr>
            <a:r>
              <a:rPr lang="es-ES" sz="1800" dirty="0">
                <a:effectLst/>
                <a:latin typeface="Calibri" panose="020F0502020204030204" pitchFamily="34" charset="0"/>
                <a:ea typeface="Symbol" panose="05050102010706020507" pitchFamily="18" charset="2"/>
                <a:cs typeface="Symbol" panose="05050102010706020507" pitchFamily="18" charset="2"/>
              </a:rPr>
              <a:t>Las identidades colectivas también se forman con historias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Calibri" panose="020F0502020204030204" pitchFamily="34" charset="0"/>
                <a:ea typeface="Symbol" panose="05050102010706020507" pitchFamily="18" charset="2"/>
                <a:cs typeface="Symbol" panose="05050102010706020507" pitchFamily="18" charset="2"/>
              </a:rPr>
              <a:t>No hay identidades fijas, puesto que la identidad, como cualquier otra característica específica del ser humano está siempre en proceso de cambio</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s-ES" sz="1800" dirty="0">
                <a:effectLst/>
                <a:latin typeface="Calibri" panose="020F0502020204030204" pitchFamily="34" charset="0"/>
                <a:ea typeface="Symbol" panose="05050102010706020507" pitchFamily="18" charset="2"/>
                <a:cs typeface="Symbol" panose="05050102010706020507" pitchFamily="18" charset="2"/>
              </a:rPr>
              <a:t>Uno de los principios terapéuticos básicos de la terapia narrativa es que encontramos significado y regeneración contando historias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(Courtney, 2017)</a:t>
            </a:r>
          </a:p>
          <a:p>
            <a:pPr marL="342900" lvl="0" indent="-342900" algn="just">
              <a:lnSpc>
                <a:spcPct val="115000"/>
              </a:lnSpc>
              <a:spcAft>
                <a:spcPts val="600"/>
              </a:spcAft>
              <a:buFont typeface="Symbol" panose="05050102010706020507" pitchFamily="18" charset="2"/>
              <a:buChar char=""/>
            </a:pP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600"/>
              </a:spcAft>
              <a:buFont typeface="Symbol" panose="05050102010706020507" pitchFamily="18" charset="2"/>
              <a:buNone/>
            </a:pPr>
            <a:r>
              <a:rPr lang="es-ES" sz="1800" dirty="0">
                <a:effectLst/>
                <a:latin typeface="Calibri" panose="020F0502020204030204" pitchFamily="34" charset="0"/>
                <a:ea typeface="Calibri" panose="020F0502020204030204" pitchFamily="34" charset="0"/>
              </a:rPr>
              <a:t>Las historias forman a menudo la base de las relaciones de poder. Las narrativas dominantes tienen como objetivo permitir a un grupo en particular mantener una posición dominante en una comunidad o sociedad. Las narrativas marginales ayudan a mantener a otros grupos en una posición subordinada. No hace falta decir que el uso de estas narrativas depende del contexto y es parte del sistema que mantenemos juntos como sociedad</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17</a:t>
            </a:fld>
            <a:endParaRPr lang="en-US" dirty="0"/>
          </a:p>
        </p:txBody>
      </p:sp>
    </p:spTree>
    <p:extLst>
      <p:ext uri="{BB962C8B-B14F-4D97-AF65-F5344CB8AC3E}">
        <p14:creationId xmlns:p14="http://schemas.microsoft.com/office/powerpoint/2010/main" val="2569145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effectLst/>
                <a:latin typeface="Verdana" panose="020B0604030504040204" pitchFamily="34" charset="0"/>
                <a:ea typeface="Calibri" panose="020F0502020204030204" pitchFamily="34" charset="0"/>
              </a:rPr>
              <a:t>Instrucciones/hoja de texto sugerido </a:t>
            </a:r>
            <a:r>
              <a:rPr lang="en-GB" sz="1800" b="1" i="0" u="none" strike="noStrike" baseline="0" dirty="0">
                <a:latin typeface="Verdana" panose="020B0604030504040204" pitchFamily="34" charset="0"/>
              </a:rPr>
              <a:t>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Así que todas estas historias alimentan nuestras identidades, porque tenemos más de una identidad, tanto interna como externamente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Internamente tenemos nuestra propia identidad personal, la manera en la que nos vemos, las historias que recordamos. Las identidades que otras personas proyectan sobre nosotros, sus historias sobre nosotros, tanto como individuos como parte de ciertos grupos, forma nuestras identidades externas. Algunas de estas historias se solapan, otras no</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@Formador: </a:t>
            </a:r>
            <a:r>
              <a:rPr lang="es-ES" sz="1800" dirty="0">
                <a:effectLst/>
                <a:latin typeface="Calibri" panose="020F0502020204030204" pitchFamily="34" charset="0"/>
                <a:ea typeface="Calibri" panose="020F0502020204030204" pitchFamily="34" charset="0"/>
              </a:rPr>
              <a:t>Antecedentes para formar tu propia explicación de este tema para los participantes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Las narrativas se han tenido en cuenta en, por ejemplo, estudios sociológicos, psicológicos, de cultura antropológica, etc. como una estrategia básica de la formación y reestructuración de la identidad. Es decir, </a:t>
            </a:r>
            <a:r>
              <a:rPr lang="es-ES" sz="1800" b="1" dirty="0">
                <a:effectLst/>
                <a:latin typeface="Calibri" panose="020F0502020204030204" pitchFamily="34" charset="0"/>
                <a:ea typeface="Calibri" panose="020F0502020204030204" pitchFamily="34" charset="0"/>
              </a:rPr>
              <a:t>la identidad se forma a través de narrativas</a:t>
            </a:r>
            <a:r>
              <a:rPr lang="es-ES" sz="1800" dirty="0">
                <a:effectLst/>
                <a:latin typeface="Calibri" panose="020F0502020204030204" pitchFamily="34" charset="0"/>
                <a:ea typeface="Calibri" panose="020F0502020204030204" pitchFamily="34" charset="0"/>
              </a:rPr>
              <a:t>. Aquellas que nos contamos a nosotros mismos y a otros para explicar y dar motivo a nuestras elecciones, nuestras reacciones y nuestro pasado, presente y futuro. </a:t>
            </a:r>
            <a:r>
              <a:rPr lang="es-ES" sz="1800" b="0" kern="0" dirty="0">
                <a:effectLst/>
                <a:latin typeface="Calibri" panose="020F0502020204030204" pitchFamily="34" charset="0"/>
                <a:ea typeface="Calibri" panose="020F0502020204030204" pitchFamily="34" charset="0"/>
              </a:rPr>
              <a:t>Nuestra narrativa personal se construye y reconstruye a lo largo de nuestra vida y se nutre de nuestra interacción social y nuestra practica social</a:t>
            </a:r>
            <a:r>
              <a:rPr lang="en-GB" sz="2800" dirty="0"/>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Los individuos son tanto contenedores de identidades que otra gente proyecta sobre ellos a través de las historias como distribuidores de identidades que ellos proyectan al mundo a través de sus propias historias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La relación entre una narrativa “común” y una narrativa personal de la identidad aporta acceso directo al proceso de la reproducción social y el cambio. El concepto de narrativa común </a:t>
            </a:r>
            <a:r>
              <a:rPr lang="en-GB" dirty="0"/>
              <a:t>(</a:t>
            </a:r>
            <a:r>
              <a:rPr lang="en-GB" dirty="0" err="1"/>
              <a:t>veánse</a:t>
            </a:r>
            <a:r>
              <a:rPr lang="en-GB" dirty="0"/>
              <a:t> Bamberg, 2004; Thorne, 2004; Thorne &amp; McLean, 2003) </a:t>
            </a:r>
            <a:r>
              <a:rPr lang="es-ES" sz="1200" dirty="0">
                <a:effectLst/>
                <a:latin typeface="Calibri" panose="020F0502020204030204" pitchFamily="34" charset="0"/>
                <a:ea typeface="Calibri" panose="020F0502020204030204" pitchFamily="34" charset="0"/>
              </a:rPr>
              <a:t>consiste en nociones de un “discurso dominante”. Conforme los individuos comienzan a construir narrativas personales de identidad que anclan el contexto cognitivo y social a través del que desarrollan, se implican en las narrativas comunes de identidad</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r>
              <a:rPr lang="es-ES" sz="1200" dirty="0">
                <a:effectLst/>
                <a:latin typeface="Calibri" panose="020F0502020204030204" pitchFamily="34" charset="0"/>
                <a:ea typeface="Calibri" panose="020F0502020204030204" pitchFamily="34" charset="0"/>
              </a:rPr>
              <a:t>Los jóvenes definen y redefinen la identidad en relación con los demás. El ambiente cultural es por tanto importante. Es donde tiene lugar las interacciones sociales y se definen las identidades. A partir de la infancia, a los jóvenes se les enseña las normas, normas, valores y comportamientos que son comunes dentro de la «cultura» en la que crecen. Aprende la posición social de ciertos subgrupos y reglas de conducta sobre cómo comportarse frente a ciertos individuos. Estas clasificaciones sociales se convierten en «normales» para los jóvenes y les aportan una serie de formar de maneras de pensar, sentir y comportarse evidentes. Las clasificaciones y las interpretaciones no son estáticas. Difieren de una cultura a otra y pueden cambiar con el tiempo</a:t>
            </a:r>
          </a:p>
          <a:p>
            <a:endParaRPr lang="en-GB" dirty="0"/>
          </a:p>
          <a:p>
            <a:r>
              <a:rPr lang="en-GB" dirty="0" err="1"/>
              <a:t>Kósa</a:t>
            </a:r>
            <a:r>
              <a:rPr lang="en-GB" dirty="0"/>
              <a:t>, E. (2005). ‘Mass media and identity development in adolescence’. In </a:t>
            </a:r>
            <a:r>
              <a:rPr lang="en-GB" dirty="0" err="1"/>
              <a:t>Fülöp</a:t>
            </a:r>
            <a:r>
              <a:rPr lang="en-GB" dirty="0"/>
              <a:t>, M. </a:t>
            </a:r>
            <a:r>
              <a:rPr lang="en-GB" dirty="0" err="1"/>
              <a:t>en</a:t>
            </a:r>
            <a:r>
              <a:rPr lang="en-GB" dirty="0"/>
              <a:t> Ross, A. (red)., Growing up in Europe today. Developing identities among adolescents. Stoke on Trent/ Sterling: Trentham Books, p. 121- 137. </a:t>
            </a:r>
          </a:p>
          <a:p>
            <a:endParaRPr lang="en-GB" dirty="0"/>
          </a:p>
          <a:p>
            <a:r>
              <a:rPr lang="es-ES" sz="1200" dirty="0">
                <a:effectLst/>
                <a:latin typeface="Calibri" panose="020F0502020204030204" pitchFamily="34" charset="0"/>
                <a:ea typeface="Calibri" panose="020F0502020204030204" pitchFamily="34" charset="0"/>
              </a:rPr>
              <a:t>Las personas tienen múltiples identidades: marido, británico, jugador de fútbol, panadero, mujer, hermana, turco, pintor socialista. Cada una de estas identidades incluye normal, valores, prejuicios, elecciones… </a:t>
            </a:r>
          </a:p>
          <a:p>
            <a:r>
              <a:rPr lang="es-ES" sz="1200" dirty="0">
                <a:effectLst/>
                <a:latin typeface="Calibri" panose="020F0502020204030204" pitchFamily="34" charset="0"/>
                <a:ea typeface="Calibri" panose="020F0502020204030204" pitchFamily="34" charset="0"/>
              </a:rPr>
              <a:t>Tenemos nuestra propia percepción de quienes somos, pero también está la identidad que ven los demás</a:t>
            </a:r>
          </a:p>
          <a:p>
            <a:endParaRPr lang="en-GB" dirty="0"/>
          </a:p>
          <a:p>
            <a:r>
              <a:rPr lang="es-ES" sz="1200" dirty="0">
                <a:effectLst/>
                <a:latin typeface="Calibri" panose="020F0502020204030204" pitchFamily="34" charset="0"/>
                <a:ea typeface="Calibri" panose="020F0502020204030204" pitchFamily="34" charset="0"/>
              </a:rPr>
              <a:t>Si son identidades en conflicto/competición la radicalización puede darse. Si las normas morales y sociales de dos identidades en conflicto no coinciden, se crea tensión (a veces se da una disonancia cognitiva). La identidad que está bajo más presión se refuerza</a:t>
            </a:r>
            <a:r>
              <a:rPr lang="en-GB" dirty="0"/>
              <a:t>.</a:t>
            </a:r>
          </a:p>
          <a:p>
            <a:endParaRPr lang="en-GB" dirty="0"/>
          </a:p>
          <a:p>
            <a:r>
              <a:rPr lang="es-ES" sz="1200" dirty="0">
                <a:effectLst/>
                <a:latin typeface="Calibri" panose="020F0502020204030204" pitchFamily="34" charset="0"/>
                <a:ea typeface="Calibri" panose="020F0502020204030204" pitchFamily="34" charset="0"/>
              </a:rPr>
              <a:t>Experimentar amenazas hacia tu identidad, o inseguridad existencial con respecto a la identidad, influencia definitivamente el proceso de regeneración social </a:t>
            </a:r>
            <a:r>
              <a:rPr lang="en-GB" dirty="0"/>
              <a:t>(</a:t>
            </a:r>
            <a:r>
              <a:rPr lang="en-GB" dirty="0" err="1"/>
              <a:t>véanse</a:t>
            </a:r>
            <a:r>
              <a:rPr lang="en-GB" dirty="0"/>
              <a:t> Giddens, 1991; </a:t>
            </a:r>
            <a:r>
              <a:rPr lang="en-GB" dirty="0" err="1"/>
              <a:t>Kinnvall</a:t>
            </a:r>
            <a:r>
              <a:rPr lang="en-GB" dirty="0"/>
              <a:t>, 2004; Pettigrew, 2003). </a:t>
            </a:r>
            <a:r>
              <a:rPr lang="es-ES" sz="1200" dirty="0">
                <a:effectLst/>
                <a:latin typeface="Calibri" panose="020F0502020204030204" pitchFamily="34" charset="0"/>
                <a:ea typeface="Calibri" panose="020F0502020204030204" pitchFamily="34" charset="0"/>
              </a:rPr>
              <a:t>Preocuparse por la posible pérdida de la identidad colectiva, que es común entre muchos grupos que están marginados o </a:t>
            </a:r>
            <a:r>
              <a:rPr lang="es-ES" sz="1200" dirty="0" err="1">
                <a:effectLst/>
                <a:latin typeface="Calibri" panose="020F0502020204030204" pitchFamily="34" charset="0"/>
                <a:ea typeface="Calibri" panose="020F0502020204030204" pitchFamily="34" charset="0"/>
              </a:rPr>
              <a:t>desempoderados</a:t>
            </a:r>
            <a:r>
              <a:rPr lang="es-ES" sz="1200" dirty="0">
                <a:effectLst/>
                <a:latin typeface="Calibri" panose="020F0502020204030204" pitchFamily="34" charset="0"/>
                <a:ea typeface="Calibri" panose="020F0502020204030204" pitchFamily="34" charset="0"/>
              </a:rPr>
              <a:t> dentro de una estructura social particular, motiva en gran medida una conexión entre las narrativas de identidad comunes y personales </a:t>
            </a:r>
            <a:r>
              <a:rPr lang="en-GB" dirty="0"/>
              <a:t>(Hammack, 2008)</a:t>
            </a:r>
          </a:p>
          <a:p>
            <a:endParaRPr lang="en-GB" sz="1200" dirty="0">
              <a:effectLst/>
              <a:latin typeface="Calibri" panose="020F0502020204030204" pitchFamily="34" charset="0"/>
              <a:ea typeface="Calibri" panose="020F0502020204030204" pitchFamily="34" charset="0"/>
            </a:endParaRPr>
          </a:p>
          <a:p>
            <a:r>
              <a:rPr lang="es-ES" sz="1200" dirty="0">
                <a:effectLst/>
                <a:latin typeface="Calibri" panose="020F0502020204030204" pitchFamily="34" charset="0"/>
                <a:ea typeface="Calibri" panose="020F0502020204030204" pitchFamily="34" charset="0"/>
              </a:rPr>
              <a:t>Los ejercicios ayudan con este problema (externalizar el problema, descomponerlo, mirar al pasado para saber si eres capaz de enfrentarte a la situación)</a:t>
            </a:r>
          </a:p>
          <a:p>
            <a:r>
              <a:rPr lang="es-ES" sz="1200" dirty="0">
                <a:effectLst/>
                <a:latin typeface="Calibri" panose="020F0502020204030204" pitchFamily="34" charset="0"/>
                <a:ea typeface="Calibri" panose="020F0502020204030204" pitchFamily="34" charset="0"/>
              </a:rPr>
              <a:t>Escoge una narrativa positiva cuando otra la amenace</a:t>
            </a:r>
          </a:p>
          <a:p>
            <a:pPr marL="98425">
              <a:lnSpc>
                <a:spcPts val="1450"/>
              </a:lnSpc>
            </a:pPr>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18</a:t>
            </a:fld>
            <a:endParaRPr lang="en-US"/>
          </a:p>
        </p:txBody>
      </p:sp>
    </p:spTree>
    <p:extLst>
      <p:ext uri="{BB962C8B-B14F-4D97-AF65-F5344CB8AC3E}">
        <p14:creationId xmlns:p14="http://schemas.microsoft.com/office/powerpoint/2010/main" val="227266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a:t>
            </a:r>
          </a:p>
          <a:p>
            <a:endParaRPr lang="en-GB" b="1" noProof="0" dirty="0"/>
          </a:p>
          <a:p>
            <a:r>
              <a:rPr lang="en-GB" b="1" noProof="0" dirty="0"/>
              <a:t>@Formador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Comienza con un ensayo de la última vez. Emplea en ello algún tiempo porque ayuda a estimular la memoria y activa a los participantes. Crea una base mejor para la sesión 2</a:t>
            </a:r>
            <a:r>
              <a:rPr lang="en-GB" noProof="0" dirty="0"/>
              <a:t>.</a:t>
            </a:r>
            <a:endParaRPr lang="nl-NL" noProof="0" dirty="0"/>
          </a:p>
          <a:p>
            <a:r>
              <a:rPr lang="es-ES" sz="1200" dirty="0">
                <a:effectLst/>
                <a:latin typeface="Calibri" panose="020F0502020204030204" pitchFamily="34" charset="0"/>
                <a:ea typeface="Calibri" panose="020F0502020204030204" pitchFamily="34" charset="0"/>
              </a:rPr>
              <a:t>Puedes enseñarles las imágenes seleccionadas para reactivar su memoria, pero es mejor que les dejes que simplemente te cuente los contenidos</a:t>
            </a:r>
          </a:p>
          <a:p>
            <a:endParaRPr lang="en-GB" noProof="0" dirty="0"/>
          </a:p>
          <a:p>
            <a:r>
              <a:rPr lang="en-GB" noProof="0" dirty="0"/>
              <a:t>(Nota: </a:t>
            </a:r>
            <a:r>
              <a:rPr lang="es-ES" sz="1200" dirty="0">
                <a:effectLst/>
                <a:latin typeface="Calibri" panose="020F0502020204030204" pitchFamily="34" charset="0"/>
                <a:ea typeface="Calibri" panose="020F0502020204030204" pitchFamily="34" charset="0"/>
              </a:rPr>
              <a:t>Esta diapositiva parece un poco caótica, pero si le das a «</a:t>
            </a:r>
            <a:r>
              <a:rPr lang="es-ES" sz="1200" dirty="0" err="1">
                <a:effectLst/>
                <a:latin typeface="Calibri" panose="020F0502020204030204" pitchFamily="34" charset="0"/>
                <a:ea typeface="Calibri" panose="020F0502020204030204" pitchFamily="34" charset="0"/>
              </a:rPr>
              <a:t>play</a:t>
            </a:r>
            <a:r>
              <a:rPr lang="es-ES" sz="1200" dirty="0">
                <a:effectLst/>
                <a:latin typeface="Calibri" panose="020F0502020204030204" pitchFamily="34" charset="0"/>
                <a:ea typeface="Calibri" panose="020F0502020204030204" pitchFamily="34" charset="0"/>
              </a:rPr>
              <a:t>», se verá claramente</a:t>
            </a:r>
            <a:r>
              <a:rPr lang="en-GB" noProof="0" dirty="0"/>
              <a:t>)</a:t>
            </a:r>
            <a:endParaRPr lang="en-GB" sz="1200" noProof="0" dirty="0">
              <a:effectLst/>
              <a:latin typeface="+mn-lt"/>
              <a:ea typeface="+mn-ea"/>
            </a:endParaRPr>
          </a:p>
          <a:p>
            <a:endParaRPr lang="en-GB" sz="1200" noProof="0" dirty="0">
              <a:effectLst/>
              <a:latin typeface="+mn-lt"/>
              <a:ea typeface="+mn-ea"/>
            </a:endParaRPr>
          </a:p>
          <a:p>
            <a:r>
              <a:rPr lang="es-ES" sz="1200" dirty="0">
                <a:effectLst/>
                <a:latin typeface="Calibri" panose="020F0502020204030204" pitchFamily="34" charset="0"/>
                <a:ea typeface="Calibri" panose="020F0502020204030204" pitchFamily="34" charset="0"/>
              </a:rPr>
              <a:t>¿Qué hicimos la última vez? ¿Qué recuerdas?</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err="1"/>
              <a:t>Introducción</a:t>
            </a: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 7 </a:t>
            </a:r>
            <a:r>
              <a:rPr lang="en-GB" noProof="0" dirty="0" err="1"/>
              <a:t>talleres</a:t>
            </a:r>
            <a:r>
              <a:rPr lang="en-GB" noProof="0" dirty="0"/>
              <a:t> (</a:t>
            </a:r>
            <a:r>
              <a:rPr lang="en-GB" noProof="0" dirty="0" err="1"/>
              <a:t>asesoramiento</a:t>
            </a:r>
            <a:r>
              <a:rPr lang="en-GB" noProof="0" dirty="0"/>
              <a:t> y </a:t>
            </a:r>
            <a:r>
              <a:rPr lang="en-GB" noProof="0" dirty="0" err="1"/>
              <a:t>pedagogía</a:t>
            </a:r>
            <a:r>
              <a:rPr lang="en-GB" noProof="0" dirty="0"/>
              <a:t> familiar, </a:t>
            </a:r>
            <a:r>
              <a:rPr lang="en-GB" noProof="0" dirty="0" err="1"/>
              <a:t>pensamiento</a:t>
            </a:r>
            <a:r>
              <a:rPr lang="en-GB" noProof="0" dirty="0"/>
              <a:t> </a:t>
            </a:r>
            <a:r>
              <a:rPr lang="en-GB" noProof="0" dirty="0" err="1"/>
              <a:t>crítico</a:t>
            </a:r>
            <a:r>
              <a:rPr lang="en-GB" noProof="0" dirty="0"/>
              <a:t>, gestion de la </a:t>
            </a:r>
            <a:r>
              <a:rPr lang="en-GB" noProof="0" dirty="0" err="1"/>
              <a:t>ira</a:t>
            </a:r>
            <a:r>
              <a:rPr lang="en-GB" noProof="0" dirty="0"/>
              <a:t>, </a:t>
            </a:r>
            <a:r>
              <a:rPr lang="en-GB" noProof="0" dirty="0" err="1"/>
              <a:t>terapia</a:t>
            </a:r>
            <a:r>
              <a:rPr lang="en-GB" noProof="0" dirty="0"/>
              <a:t> </a:t>
            </a:r>
            <a:r>
              <a:rPr lang="en-GB" noProof="0" dirty="0" err="1"/>
              <a:t>narrativa</a:t>
            </a:r>
            <a:r>
              <a:rPr lang="en-GB" noProof="0" dirty="0"/>
              <a:t>, </a:t>
            </a:r>
            <a:r>
              <a:rPr lang="en-GB" noProof="0" dirty="0" err="1"/>
              <a:t>resolución</a:t>
            </a:r>
            <a:r>
              <a:rPr lang="en-GB" noProof="0" dirty="0"/>
              <a:t> de </a:t>
            </a:r>
            <a:r>
              <a:rPr lang="en-GB" noProof="0" dirty="0" err="1"/>
              <a:t>conflictos</a:t>
            </a:r>
            <a:r>
              <a:rPr lang="en-GB" noProof="0" dirty="0"/>
              <a:t>, </a:t>
            </a:r>
            <a:r>
              <a:rPr lang="en-GB" sz="1200" noProof="0" dirty="0"/>
              <a:t>debate y </a:t>
            </a:r>
            <a:r>
              <a:rPr lang="en-GB" sz="1200" noProof="0" dirty="0" err="1"/>
              <a:t>simulación</a:t>
            </a:r>
            <a:r>
              <a:rPr lang="en-GB" sz="1200" dirty="0"/>
              <a:t>, </a:t>
            </a:r>
            <a:r>
              <a:rPr lang="en-GB" noProof="0" dirty="0" err="1"/>
              <a:t>respuesta</a:t>
            </a:r>
            <a:r>
              <a:rPr lang="en-GB" noProof="0" dirty="0"/>
              <a:t> </a:t>
            </a:r>
            <a:r>
              <a:rPr lang="en-GB" noProof="0" dirty="0" err="1"/>
              <a:t>estatal</a:t>
            </a:r>
            <a:r>
              <a:rPr lang="en-GB" noProof="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 </a:t>
            </a:r>
            <a:r>
              <a:rPr lang="en-GB" noProof="0" dirty="0" err="1"/>
              <a:t>preparación</a:t>
            </a:r>
            <a:r>
              <a:rPr lang="en-GB" noProof="0" dirty="0"/>
              <a:t> de los </a:t>
            </a:r>
            <a:r>
              <a:rPr lang="en-GB" noProof="0" dirty="0" err="1"/>
              <a:t>tralleres</a:t>
            </a:r>
            <a:r>
              <a:rPr lang="en-GB" noProof="0" dirty="0"/>
              <a:t> (</a:t>
            </a:r>
            <a:r>
              <a:rPr lang="es-ES" sz="1200" spc="-15" dirty="0">
                <a:effectLst/>
                <a:latin typeface="Verdana" panose="020B0604030504040204" pitchFamily="34" charset="0"/>
                <a:ea typeface="Calibri" panose="020F0502020204030204" pitchFamily="34" charset="0"/>
              </a:rPr>
              <a:t>radicalización en general, la relación entre radicalización y el tema de los talleres, conocimientos sobre le tema en concreto, ejercicios</a:t>
            </a:r>
            <a:r>
              <a:rPr lang="en-GB" sz="1200" b="0" i="0" u="none" strike="noStrike" baseline="0" dirty="0">
                <a:solidFill>
                  <a:srgbClr val="000000"/>
                </a:solidFill>
                <a:latin typeface="Verdana" panose="020B0604030504040204" pitchFamily="34" charset="0"/>
              </a:rPr>
              <a:t>)</a:t>
            </a:r>
            <a:endParaRPr lang="en-GB" noProof="0" dirty="0"/>
          </a:p>
          <a:p>
            <a:endParaRPr lang="en-GB" noProof="0" dirty="0"/>
          </a:p>
          <a:p>
            <a:r>
              <a:rPr lang="en-GB" noProof="0" dirty="0" err="1"/>
              <a:t>Radicalización</a:t>
            </a:r>
            <a:r>
              <a:rPr lang="en-GB" noProof="0" dirty="0"/>
              <a:t> </a:t>
            </a:r>
          </a:p>
          <a:p>
            <a:r>
              <a:rPr lang="en-GB" noProof="0" dirty="0"/>
              <a:t>– </a:t>
            </a:r>
            <a:r>
              <a:rPr lang="en-GB" noProof="0" dirty="0" err="1"/>
              <a:t>definición</a:t>
            </a:r>
            <a:endParaRPr lang="en-GB" noProof="0" dirty="0"/>
          </a:p>
          <a:p>
            <a:r>
              <a:rPr lang="en-GB" noProof="0" dirty="0"/>
              <a:t>– </a:t>
            </a:r>
            <a:r>
              <a:rPr lang="en-GB" noProof="0" dirty="0" err="1"/>
              <a:t>modelo</a:t>
            </a:r>
            <a:r>
              <a:rPr lang="en-GB" noProof="0" dirty="0"/>
              <a:t> del factor </a:t>
            </a:r>
            <a:r>
              <a:rPr lang="en-GB" noProof="0" dirty="0" err="1"/>
              <a:t>desencadenante</a:t>
            </a:r>
            <a:endParaRPr lang="en-GB" noProof="0" dirty="0"/>
          </a:p>
          <a:p>
            <a:r>
              <a:rPr lang="en-GB" noProof="0" dirty="0"/>
              <a:t>– </a:t>
            </a:r>
            <a:r>
              <a:rPr lang="en-GB" noProof="0" dirty="0" err="1"/>
              <a:t>diferentes</a:t>
            </a:r>
            <a:r>
              <a:rPr lang="en-GB" noProof="0" dirty="0"/>
              <a:t> </a:t>
            </a:r>
            <a:r>
              <a:rPr lang="en-GB" noProof="0" dirty="0" err="1"/>
              <a:t>ideologías</a:t>
            </a:r>
            <a:r>
              <a:rPr lang="en-GB" noProof="0" dirty="0"/>
              <a:t>: </a:t>
            </a:r>
            <a:r>
              <a:rPr lang="es-ES" sz="1200" spc="-15" dirty="0">
                <a:effectLst/>
                <a:latin typeface="Calibri" panose="020F0502020204030204" pitchFamily="34" charset="0"/>
                <a:ea typeface="Calibri" panose="020F0502020204030204" pitchFamily="34" charset="0"/>
              </a:rPr>
              <a:t>centradas en la religión, la ultraderecha, la ultraizquierda o en un caso único, como el activismo y el extremismo animal</a:t>
            </a:r>
            <a:endParaRPr lang="en-US" baseline="0" dirty="0"/>
          </a:p>
          <a:p>
            <a:r>
              <a:rPr lang="en-GB" noProof="0" dirty="0"/>
              <a:t>– p</a:t>
            </a:r>
            <a:r>
              <a:rPr lang="en-US" baseline="0" dirty="0" err="1"/>
              <a:t>osibles</a:t>
            </a:r>
            <a:r>
              <a:rPr lang="en-US" baseline="0" dirty="0"/>
              <a:t> </a:t>
            </a:r>
            <a:r>
              <a:rPr lang="en-US" baseline="0" dirty="0" err="1"/>
              <a:t>señales</a:t>
            </a:r>
            <a:endParaRPr lang="en-US" baseline="0" dirty="0"/>
          </a:p>
          <a:p>
            <a:endParaRPr lang="en-GB" noProof="0" dirty="0"/>
          </a:p>
          <a:p>
            <a:r>
              <a:rPr lang="en-GB" noProof="0" dirty="0" err="1"/>
              <a:t>Asesoramiento</a:t>
            </a:r>
            <a:r>
              <a:rPr lang="en-GB" noProof="0" dirty="0"/>
              <a:t> y </a:t>
            </a:r>
            <a:r>
              <a:rPr lang="en-GB" noProof="0" dirty="0" err="1"/>
              <a:t>pedagogía</a:t>
            </a:r>
            <a:r>
              <a:rPr lang="en-GB" noProof="0" dirty="0"/>
              <a:t> familiar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spc="-15" dirty="0">
                <a:effectLst/>
                <a:latin typeface="Calibri" panose="020F0502020204030204" pitchFamily="34" charset="0"/>
                <a:ea typeface="Calibri" panose="020F0502020204030204" pitchFamily="34" charset="0"/>
              </a:rPr>
              <a:t>El desarrollo infantil comienza desde el nacimiento y termina con la adolescencia. Durante ese tiempo, se dan cambios psicológicos, cognitivos, emocionales, sociales y biológicos. En cada etapa, un niño tiene un reto central que superar. Los adolescentes están entre la infancia y la madurez. Y tienen que formar su identidad.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spc="-15" dirty="0">
                <a:effectLst/>
                <a:latin typeface="Calibri" panose="020F0502020204030204" pitchFamily="34" charset="0"/>
                <a:ea typeface="Calibri" panose="020F0502020204030204" pitchFamily="34" charset="0"/>
              </a:rPr>
              <a:t>Explicación de la manera en la que el asesoramiento y la pedagogía familiar pueden aumentar o disminuir las probabilidades de radicalización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dirty="0"/>
          </a:p>
          <a:p>
            <a:r>
              <a:rPr lang="en-GB" noProof="0" dirty="0" err="1"/>
              <a:t>Ejercicios</a:t>
            </a:r>
            <a:r>
              <a:rPr lang="en-GB" noProof="0" dirty="0"/>
              <a:t>:</a:t>
            </a:r>
          </a:p>
          <a:p>
            <a:pPr lvl="1"/>
            <a:r>
              <a:rPr lang="es-ES" sz="1200" dirty="0">
                <a:effectLst/>
                <a:latin typeface="Calibri" panose="020F0502020204030204" pitchFamily="34" charset="0"/>
                <a:ea typeface="Calibri" panose="020F0502020204030204" pitchFamily="34" charset="0"/>
              </a:rPr>
              <a:t>¿Qué hace a un mentor/padre bueno?</a:t>
            </a:r>
            <a:endParaRPr lang="en-GB" noProof="0" dirty="0"/>
          </a:p>
          <a:p>
            <a:pPr lvl="1"/>
            <a:r>
              <a:rPr lang="en-GB" noProof="0" dirty="0" err="1"/>
              <a:t>Crea</a:t>
            </a:r>
            <a:r>
              <a:rPr lang="en-GB" noProof="0" dirty="0"/>
              <a:t> </a:t>
            </a:r>
            <a:r>
              <a:rPr lang="en-GB" noProof="0" dirty="0" err="1"/>
              <a:t>tu</a:t>
            </a:r>
            <a:r>
              <a:rPr lang="en-GB" noProof="0" dirty="0"/>
              <a:t> </a:t>
            </a:r>
            <a:r>
              <a:rPr lang="en-GB" noProof="0" dirty="0" err="1"/>
              <a:t>propio</a:t>
            </a:r>
            <a:r>
              <a:rPr lang="en-GB" noProof="0" dirty="0"/>
              <a:t> </a:t>
            </a:r>
            <a:r>
              <a:rPr lang="en-GB" noProof="0" dirty="0" err="1"/>
              <a:t>modelo</a:t>
            </a:r>
            <a:r>
              <a:rPr lang="en-GB" noProof="0" dirty="0"/>
              <a:t> a </a:t>
            </a:r>
            <a:r>
              <a:rPr lang="en-GB" noProof="0" dirty="0" err="1"/>
              <a:t>seguir</a:t>
            </a:r>
            <a:endParaRPr lang="en-GB" noProof="0" dirty="0"/>
          </a:p>
          <a:p>
            <a:endParaRPr lang="en-GB" noProof="0" dirty="0"/>
          </a:p>
          <a:p>
            <a:r>
              <a:rPr lang="en-GB" noProof="0" dirty="0" err="1"/>
              <a:t>Pensamiento</a:t>
            </a:r>
            <a:r>
              <a:rPr lang="en-GB" noProof="0" dirty="0"/>
              <a:t> </a:t>
            </a:r>
            <a:r>
              <a:rPr lang="en-GB" noProof="0" dirty="0" err="1"/>
              <a:t>crítico</a:t>
            </a:r>
            <a:endParaRPr lang="en-GB"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spc="-15" dirty="0">
                <a:effectLst/>
                <a:latin typeface="Calibri" panose="020F0502020204030204" pitchFamily="34" charset="0"/>
                <a:ea typeface="Calibri" panose="020F0502020204030204" pitchFamily="34" charset="0"/>
              </a:rPr>
              <a:t>Explicación de lo fácil que es ser presa de la propaganda y de las mentiras si no piensas críticamente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spc="-15" dirty="0">
                <a:effectLst/>
                <a:latin typeface="Calibri" panose="020F0502020204030204" pitchFamily="34" charset="0"/>
                <a:ea typeface="Calibri" panose="020F0502020204030204" pitchFamily="34" charset="0"/>
              </a:rPr>
              <a:t>¿Qué es el pensamiento crítico?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0" u="none" strike="noStrike" kern="1200" baseline="0" noProof="0" dirty="0">
              <a:solidFill>
                <a:schemeClr val="tx1"/>
              </a:solidFill>
              <a:latin typeface="Calibri" panose="020F0502020204030204" pitchFamily="34" charset="0"/>
              <a:ea typeface="+mn-ea"/>
              <a:cs typeface="+mn-cs"/>
            </a:endParaRPr>
          </a:p>
          <a:p>
            <a:r>
              <a:rPr lang="en-GB" noProof="0" dirty="0" err="1"/>
              <a:t>Ejercicios</a:t>
            </a:r>
            <a:r>
              <a:rPr lang="en-GB" noProof="0" dirty="0"/>
              <a:t>: experiencing one or more of the exercises to improve critical thinking</a:t>
            </a:r>
          </a:p>
          <a:p>
            <a:pPr lvl="1"/>
            <a:r>
              <a:rPr lang="en-GB" noProof="0" dirty="0" err="1"/>
              <a:t>Inténtalo</a:t>
            </a:r>
            <a:r>
              <a:rPr lang="en-GB" noProof="0" dirty="0"/>
              <a:t> </a:t>
            </a:r>
            <a:r>
              <a:rPr lang="en-GB" noProof="0" dirty="0" err="1"/>
              <a:t>en</a:t>
            </a:r>
            <a:r>
              <a:rPr lang="en-GB" noProof="0" dirty="0"/>
              <a:t> una </a:t>
            </a:r>
            <a:r>
              <a:rPr lang="en-GB" noProof="0" dirty="0" err="1"/>
              <a:t>frase</a:t>
            </a:r>
            <a:endParaRPr lang="en-GB" noProof="0" dirty="0"/>
          </a:p>
          <a:p>
            <a:pPr lvl="1"/>
            <a:r>
              <a:rPr lang="en-GB" noProof="0" dirty="0"/>
              <a:t>El </a:t>
            </a:r>
            <a:r>
              <a:rPr lang="en-GB" noProof="0" dirty="0" err="1"/>
              <a:t>ejercicio</a:t>
            </a:r>
            <a:r>
              <a:rPr lang="en-GB" noProof="0" dirty="0"/>
              <a:t> de las 6 </a:t>
            </a:r>
            <a:r>
              <a:rPr lang="en-GB" noProof="0" dirty="0" err="1"/>
              <a:t>preguntas</a:t>
            </a:r>
            <a:endParaRPr lang="en-GB" noProof="0" dirty="0"/>
          </a:p>
          <a:p>
            <a:endParaRPr lang="en-GB" noProof="0" dirty="0"/>
          </a:p>
          <a:p>
            <a:r>
              <a:rPr lang="en-GB" noProof="0" dirty="0"/>
              <a:t>Feedback – </a:t>
            </a:r>
            <a:r>
              <a:rPr lang="es-ES" sz="1200" dirty="0">
                <a:effectLst/>
                <a:latin typeface="Calibri" panose="020F0502020204030204" pitchFamily="34" charset="0"/>
                <a:ea typeface="Calibri" panose="020F0502020204030204" pitchFamily="34" charset="0"/>
              </a:rPr>
              <a:t>Es muy importante para mejorar la efectividad de la formación</a:t>
            </a:r>
            <a:endParaRPr lang="en-GB" sz="1200" noProof="0" dirty="0">
              <a:effectLst/>
              <a:latin typeface="+mn-lt"/>
              <a:ea typeface="+mn-ea"/>
            </a:endParaRPr>
          </a:p>
          <a:p>
            <a:endParaRPr lang="en-GB" sz="1200" noProof="0" dirty="0">
              <a:effectLst/>
              <a:latin typeface="+mn-lt"/>
              <a:ea typeface="+mn-ea"/>
            </a:endParaRPr>
          </a:p>
          <a:p>
            <a:r>
              <a:rPr lang="es-ES" sz="1200" dirty="0">
                <a:effectLst/>
                <a:latin typeface="Calibri" panose="020F0502020204030204" pitchFamily="34" charset="0"/>
                <a:ea typeface="Calibri" panose="020F0502020204030204" pitchFamily="34" charset="0"/>
              </a:rPr>
              <a:t>Pide que piensen en las cosas que necesitan en su trabajo con respecto a la radicalización.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a:t>
            </a:fld>
            <a:endParaRPr lang="en-US" dirty="0"/>
          </a:p>
        </p:txBody>
      </p:sp>
    </p:spTree>
    <p:extLst>
      <p:ext uri="{BB962C8B-B14F-4D97-AF65-F5344CB8AC3E}">
        <p14:creationId xmlns:p14="http://schemas.microsoft.com/office/powerpoint/2010/main" val="1330498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Calibri" panose="020F0502020204030204" pitchFamily="34" charset="0"/>
                <a:ea typeface="Calibri" panose="020F0502020204030204" pitchFamily="34" charset="0"/>
              </a:rPr>
              <a:t>Este es un ejemplo de uno de los ejercicios en el taller de Terapia narrativa</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hlinkClick r:id="rId3"/>
            </a:endParaRPr>
          </a:p>
          <a:p>
            <a:r>
              <a:rPr lang="en-GB" dirty="0">
                <a:hlinkClick r:id="rId3"/>
              </a:rPr>
              <a:t>https://www.ted.com/talks/chimamanda_ngozi_adichie_the_danger_of_a_single_story#t-547447</a:t>
            </a:r>
            <a:r>
              <a:rPr lang="en-GB" dirty="0"/>
              <a:t> (9.40 </a:t>
            </a:r>
            <a:r>
              <a:rPr lang="en-GB" dirty="0" err="1"/>
              <a:t>minutos</a:t>
            </a:r>
            <a:r>
              <a:rPr lang="en-GB" dirty="0"/>
              <a:t>) </a:t>
            </a:r>
            <a:r>
              <a:rPr lang="es-ES" sz="1200" dirty="0">
                <a:effectLst/>
                <a:latin typeface="Calibri" panose="020F0502020204030204" pitchFamily="34" charset="0"/>
                <a:ea typeface="Calibri" panose="020F0502020204030204" pitchFamily="34" charset="0"/>
              </a:rPr>
              <a:t>Haz clic en la imagen</a:t>
            </a:r>
            <a:endParaRPr lang="en-GB" dirty="0"/>
          </a:p>
          <a:p>
            <a:endParaRPr lang="en-GB" dirty="0"/>
          </a:p>
          <a:p>
            <a:r>
              <a:rPr lang="es-ES" sz="1200" dirty="0">
                <a:effectLst/>
                <a:latin typeface="Calibri" panose="020F0502020204030204" pitchFamily="34" charset="0"/>
                <a:ea typeface="Calibri" panose="020F0502020204030204" pitchFamily="34" charset="0"/>
              </a:rPr>
              <a:t>Pide a los participantes que comenten lo que les ha sorprendido, y qué han aprendido de este vídeo. ¿Cómo influyen las historias en la identidad</a:t>
            </a:r>
            <a:r>
              <a:rPr lang="en-GB" dirty="0"/>
              <a:t>?</a:t>
            </a:r>
          </a:p>
          <a:p>
            <a:endParaRPr lang="en-GB" dirty="0"/>
          </a:p>
          <a:p>
            <a:r>
              <a:rPr lang="es-ES" sz="1200" dirty="0">
                <a:effectLst/>
                <a:latin typeface="Calibri" panose="020F0502020204030204" pitchFamily="34" charset="0"/>
                <a:ea typeface="Calibri" panose="020F0502020204030204" pitchFamily="34" charset="0"/>
              </a:rPr>
              <a:t>Comentad en parejas ejemplos de narrativas que pueden tener un efecto positivo o negativo en la radicalización</a:t>
            </a:r>
          </a:p>
          <a:p>
            <a:endParaRPr lang="en-GB" dirty="0"/>
          </a:p>
          <a:p>
            <a:r>
              <a:rPr lang="es-ES" sz="1200" dirty="0">
                <a:effectLst/>
                <a:latin typeface="Calibri" panose="020F0502020204030204" pitchFamily="34" charset="0"/>
                <a:ea typeface="Calibri" panose="020F0502020204030204" pitchFamily="34" charset="0"/>
              </a:rPr>
              <a:t>¿Cómo podrías usar las historias de manera positiva</a:t>
            </a:r>
            <a:r>
              <a:rPr lang="en-GB" dirty="0"/>
              <a:t>?</a:t>
            </a:r>
          </a:p>
          <a:p>
            <a:endParaRPr lang="en-GB" dirty="0"/>
          </a:p>
          <a:p>
            <a:pPr defTabSz="945307">
              <a:defRPr/>
            </a:pPr>
            <a:r>
              <a:rPr lang="en-GB" b="1" dirty="0" err="1"/>
              <a:t>Ejercicio</a:t>
            </a:r>
            <a:r>
              <a:rPr lang="en-GB" b="1" dirty="0"/>
              <a:t> nº. 3 </a:t>
            </a:r>
            <a:r>
              <a:rPr lang="en-GB" b="1" dirty="0" err="1"/>
              <a:t>Identifica</a:t>
            </a:r>
            <a:r>
              <a:rPr lang="en-GB" b="1" dirty="0"/>
              <a:t> el </a:t>
            </a:r>
            <a:r>
              <a:rPr lang="en-GB" b="1" dirty="0" err="1"/>
              <a:t>problema</a:t>
            </a:r>
            <a:r>
              <a:rPr lang="en-GB" b="1" dirty="0"/>
              <a:t> que la </a:t>
            </a:r>
            <a:r>
              <a:rPr lang="en-GB" b="1" dirty="0" err="1"/>
              <a:t>terapia</a:t>
            </a:r>
            <a:r>
              <a:rPr lang="en-GB" b="1" dirty="0"/>
              <a:t> narrative </a:t>
            </a:r>
            <a:r>
              <a:rPr lang="en-GB" b="1" dirty="0" err="1"/>
              <a:t>puede</a:t>
            </a:r>
            <a:r>
              <a:rPr lang="en-GB" b="1" dirty="0"/>
              <a:t> resolver </a:t>
            </a:r>
            <a:r>
              <a:rPr lang="en-GB" dirty="0"/>
              <a:t>	</a:t>
            </a:r>
          </a:p>
          <a:p>
            <a:r>
              <a:rPr lang="es-ES" sz="1200" dirty="0">
                <a:effectLst/>
                <a:latin typeface="Calibri" panose="020F0502020204030204" pitchFamily="34" charset="0"/>
                <a:ea typeface="Calibri" panose="020F0502020204030204" pitchFamily="34" charset="0"/>
              </a:rPr>
              <a:t>Se pide a los participantes que vean la </a:t>
            </a:r>
            <a:r>
              <a:rPr lang="es-ES" sz="1200" dirty="0" err="1">
                <a:effectLst/>
                <a:latin typeface="Calibri" panose="020F0502020204030204" pitchFamily="34" charset="0"/>
                <a:ea typeface="Calibri" panose="020F0502020204030204" pitchFamily="34" charset="0"/>
              </a:rPr>
              <a:t>TedTalk</a:t>
            </a:r>
            <a:r>
              <a:rPr lang="es-ES" sz="1200" dirty="0">
                <a:effectLst/>
                <a:latin typeface="Calibri" panose="020F0502020204030204" pitchFamily="34" charset="0"/>
                <a:ea typeface="Calibri" panose="020F0502020204030204" pitchFamily="34" charset="0"/>
              </a:rPr>
              <a:t> de </a:t>
            </a:r>
            <a:r>
              <a:rPr lang="es-ES" sz="1200" dirty="0" err="1">
                <a:effectLst/>
                <a:latin typeface="Calibri" panose="020F0502020204030204" pitchFamily="34" charset="0"/>
                <a:ea typeface="Calibri" panose="020F0502020204030204" pitchFamily="34" charset="0"/>
              </a:rPr>
              <a:t>Chimamanda</a:t>
            </a:r>
            <a:r>
              <a:rPr lang="es-ES" sz="1200" dirty="0">
                <a:effectLst/>
                <a:latin typeface="Calibri" panose="020F0502020204030204" pitchFamily="34" charset="0"/>
                <a:ea typeface="Calibri" panose="020F0502020204030204" pitchFamily="34" charset="0"/>
              </a:rPr>
              <a:t> </a:t>
            </a:r>
            <a:r>
              <a:rPr lang="es-ES" sz="1200" dirty="0" err="1">
                <a:effectLst/>
                <a:latin typeface="Calibri" panose="020F0502020204030204" pitchFamily="34" charset="0"/>
                <a:ea typeface="Calibri" panose="020F0502020204030204" pitchFamily="34" charset="0"/>
              </a:rPr>
              <a:t>Adichie</a:t>
            </a:r>
            <a:r>
              <a:rPr lang="es-ES" sz="1200" dirty="0">
                <a:effectLst/>
                <a:latin typeface="Calibri" panose="020F0502020204030204" pitchFamily="34" charset="0"/>
                <a:ea typeface="Calibri" panose="020F0502020204030204" pitchFamily="34" charset="0"/>
              </a:rPr>
              <a:t> y que comenten con el grupo las funciones terapéuticas de una historia. La relación entre la exposición a una sola historia y el surgimiento de la polarización, el extremismo, el tribalismo, el nacionalismo, etc. se entiende tanto como un riesgo como una estrategia de respuesta</a:t>
            </a:r>
            <a:r>
              <a:rPr lang="en-GB" dirty="0"/>
              <a:t>. </a:t>
            </a:r>
          </a:p>
          <a:p>
            <a:endParaRPr lang="en-GB" dirty="0"/>
          </a:p>
          <a:p>
            <a:r>
              <a:rPr lang="es-ES" sz="1200" dirty="0">
                <a:effectLst/>
                <a:latin typeface="Calibri" panose="020F0502020204030204" pitchFamily="34" charset="0"/>
                <a:ea typeface="Calibri" panose="020F0502020204030204" pitchFamily="34" charset="0"/>
              </a:rPr>
              <a:t>Consejos para los formadores para señalar durante la discusión</a:t>
            </a:r>
            <a:r>
              <a:rPr lang="en-US" dirty="0"/>
              <a:t>: </a:t>
            </a:r>
            <a:endParaRPr lang="en-US" sz="1200" dirty="0">
              <a:effectLst/>
              <a:latin typeface="+mn-lt"/>
              <a:ea typeface="+mn-ea"/>
            </a:endParaRPr>
          </a:p>
          <a:p>
            <a:pPr marL="177245" indent="-177245">
              <a:buFontTx/>
              <a:buChar char="-"/>
            </a:pPr>
            <a:r>
              <a:rPr lang="es-ES" sz="1200" dirty="0">
                <a:effectLst/>
                <a:latin typeface="Calibri" panose="020F0502020204030204" pitchFamily="34" charset="0"/>
                <a:ea typeface="Calibri" panose="020F0502020204030204" pitchFamily="34" charset="0"/>
              </a:rPr>
              <a:t>La terapia narrativa se basa en la idea de que la realidad es subjetiva, múltiple y fluida.</a:t>
            </a:r>
          </a:p>
          <a:p>
            <a:pPr marL="177245" indent="-177245">
              <a:buFontTx/>
              <a:buChar char="-"/>
            </a:pPr>
            <a:r>
              <a:rPr lang="es-ES" sz="1200" dirty="0">
                <a:effectLst/>
                <a:latin typeface="Calibri" panose="020F0502020204030204" pitchFamily="34" charset="0"/>
                <a:ea typeface="Calibri" panose="020F0502020204030204" pitchFamily="34" charset="0"/>
              </a:rPr>
              <a:t>Si construimos significado a través del lenguaje dentro de las comunidades y lo mantenemos a través de las historias, la manera en la que formamos la historia se convierte en un elemento muy importante en la formación de nuestra identidad y en nuestro poder de autorregulación;</a:t>
            </a:r>
          </a:p>
          <a:p>
            <a:pPr marL="177245" indent="-177245">
              <a:buFontTx/>
              <a:buChar char="-"/>
            </a:pPr>
            <a:r>
              <a:rPr lang="es-ES" sz="1200" dirty="0">
                <a:effectLst/>
                <a:latin typeface="Calibri" panose="020F0502020204030204" pitchFamily="34" charset="0"/>
                <a:ea typeface="Calibri" panose="020F0502020204030204" pitchFamily="34" charset="0"/>
              </a:rPr>
              <a:t>Aun así, el estudio de la terapia narrativa es en fase embrionaria.</a:t>
            </a:r>
          </a:p>
          <a:p>
            <a:pPr marL="177245" indent="-177245">
              <a:buFontTx/>
              <a:buChar char="-"/>
            </a:pPr>
            <a:r>
              <a:rPr lang="es-ES" sz="1200" dirty="0">
                <a:effectLst/>
                <a:latin typeface="Calibri" panose="020F0502020204030204" pitchFamily="34" charset="0"/>
                <a:ea typeface="Calibri" panose="020F0502020204030204" pitchFamily="34" charset="0"/>
              </a:rPr>
              <a:t>Existen muy pocos estudios que aporten “buenas” evidencias de la efectividad de la terapia narrativa dentro de las tradiciones de los estudios de resultados terapéuticos». (Wallis, Burns, &amp; Capdevila, 2011, p. 488);</a:t>
            </a:r>
          </a:p>
          <a:p>
            <a:pPr marL="177245" indent="-177245">
              <a:buFontTx/>
              <a:buChar char="-"/>
            </a:pPr>
            <a:r>
              <a:rPr lang="es-ES" sz="1200" dirty="0">
                <a:effectLst/>
                <a:latin typeface="Calibri" panose="020F0502020204030204" pitchFamily="34" charset="0"/>
                <a:ea typeface="Calibri" panose="020F0502020204030204" pitchFamily="34" charset="0"/>
              </a:rPr>
              <a:t>Aparte de los psicólogos que ofrecen terapia, los profesores, los formadores, los asesores o los orientadores educativos se pueden beneficiar mucho de la integración del enfoque terapéutico con respecto a las narrativas en su trabajo.</a:t>
            </a:r>
          </a:p>
          <a:p>
            <a:pPr marL="177245" indent="-177245">
              <a:buFontTx/>
              <a:buChar char="-"/>
            </a:pPr>
            <a:r>
              <a:rPr lang="es-ES" sz="1200" dirty="0">
                <a:effectLst/>
                <a:latin typeface="Calibri" panose="020F0502020204030204" pitchFamily="34" charset="0"/>
                <a:ea typeface="Calibri" panose="020F0502020204030204" pitchFamily="34" charset="0"/>
              </a:rPr>
              <a:t>La terapia narrativa puede ayudar a: discernir si una historia se convierte en tóxica para nuestra identidad (como por ejemplo las narrativas de género, de orientación sexual, de discapacidad, de etnia...); si es necesario desbancar un tabú que dicta quién puede contar una historia (como por ejemplo quien interpreta los preceptos religiosos, los valores de la comunidad, etc.); si nos encontramos en un conflicto entre múltiples identidades; si nos sentimos desbordados y </a:t>
            </a:r>
            <a:r>
              <a:rPr lang="es-ES" sz="1200" dirty="0" err="1">
                <a:effectLst/>
                <a:latin typeface="Calibri" panose="020F0502020204030204" pitchFamily="34" charset="0"/>
                <a:ea typeface="Calibri" panose="020F0502020204030204" pitchFamily="34" charset="0"/>
              </a:rPr>
              <a:t>desempoderados</a:t>
            </a:r>
            <a:r>
              <a:rPr lang="es-ES" sz="1200" dirty="0">
                <a:effectLst/>
                <a:latin typeface="Calibri" panose="020F0502020204030204" pitchFamily="34" charset="0"/>
                <a:ea typeface="Calibri" panose="020F0502020204030204" pitchFamily="34" charset="0"/>
              </a:rPr>
              <a:t>, etc.</a:t>
            </a:r>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19</a:t>
            </a:fld>
            <a:endParaRPr lang="en-US"/>
          </a:p>
        </p:txBody>
      </p:sp>
    </p:spTree>
    <p:extLst>
      <p:ext uri="{BB962C8B-B14F-4D97-AF65-F5344CB8AC3E}">
        <p14:creationId xmlns:p14="http://schemas.microsoft.com/office/powerpoint/2010/main" val="12316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20</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n-GB" sz="1200" b="0" dirty="0">
                <a:effectLst/>
                <a:latin typeface="Calibri" panose="020F0502020204030204" pitchFamily="34" charset="0"/>
                <a:ea typeface="Calibri" panose="020F0502020204030204" pitchFamily="34" charset="0"/>
                <a:cs typeface="Times New Roman" panose="02020603050405020304" pitchFamily="18" charset="0"/>
              </a:rPr>
              <a:t>Este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 se llama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Identifica</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el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problema</a:t>
            </a: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Pregunta a los participantes: ¿Qué piensas de la idea detrás de este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El objetivo es identificar los problemas individuales y colectivos que trata la terapia narrativa</a:t>
            </a:r>
          </a:p>
          <a:p>
            <a:pPr>
              <a:lnSpc>
                <a:spcPct val="115000"/>
              </a:lnSpc>
              <a:spcAft>
                <a:spcPts val="600"/>
              </a:spcAft>
            </a:pPr>
            <a:endParaRPr lang="es-ES" sz="1200" dirty="0">
              <a:effectLst/>
              <a:latin typeface="Calibri" panose="020F0502020204030204" pitchFamily="34" charset="0"/>
              <a:ea typeface="Calibri" panose="020F0502020204030204" pitchFamily="34"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Cada laboratorio viene con un manual que describe el objetivo, el público meta y la duración de cada ejercicio. También se dan instrucciones sobre la ejecución y los materiales necesarios para el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Identifica</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el </a:t>
            </a: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problema</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que la </a:t>
            </a: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terapia</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narrative </a:t>
            </a: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puede</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resolver</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Objectivo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200" dirty="0">
                <a:effectLst/>
                <a:latin typeface="Calibri" panose="020F0502020204030204" pitchFamily="34" charset="0"/>
                <a:ea typeface="Calibri" panose="020F0502020204030204" pitchFamily="34" charset="0"/>
                <a:cs typeface="Times New Roman" panose="02020603050405020304" pitchFamily="18" charset="0"/>
              </a:rPr>
              <a:t>“</a:t>
            </a:r>
            <a:r>
              <a:rPr lang="es-ES" sz="1200" dirty="0">
                <a:effectLst/>
                <a:latin typeface="Calibri" panose="020F0502020204030204" pitchFamily="34" charset="0"/>
                <a:ea typeface="Calibri" panose="020F0502020204030204" pitchFamily="34" charset="0"/>
              </a:rPr>
              <a:t>Identificar los problemas individuales y colectivos que trata la terapia narrativa</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Audienceia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16+/</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adultos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Duración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20-30 min</a:t>
            </a: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Descripción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s-ES" sz="1200" dirty="0">
                <a:effectLst/>
                <a:latin typeface="Calibri" panose="020F0502020204030204" pitchFamily="34" charset="0"/>
                <a:ea typeface="Calibri" panose="020F0502020204030204" pitchFamily="34" charset="0"/>
              </a:rPr>
              <a:t>Se pide a los participantes que vean la </a:t>
            </a:r>
            <a:r>
              <a:rPr lang="es-ES" sz="1200" dirty="0" err="1">
                <a:effectLst/>
                <a:latin typeface="Calibri" panose="020F0502020204030204" pitchFamily="34" charset="0"/>
                <a:ea typeface="Calibri" panose="020F0502020204030204" pitchFamily="34" charset="0"/>
              </a:rPr>
              <a:t>TedTalk</a:t>
            </a:r>
            <a:r>
              <a:rPr lang="es-ES" sz="1200" dirty="0">
                <a:effectLst/>
                <a:latin typeface="Calibri" panose="020F0502020204030204" pitchFamily="34" charset="0"/>
                <a:ea typeface="Calibri" panose="020F0502020204030204" pitchFamily="34" charset="0"/>
              </a:rPr>
              <a:t> de </a:t>
            </a:r>
            <a:r>
              <a:rPr lang="es-ES" sz="1200" dirty="0" err="1">
                <a:effectLst/>
                <a:latin typeface="Calibri" panose="020F0502020204030204" pitchFamily="34" charset="0"/>
                <a:ea typeface="Calibri" panose="020F0502020204030204" pitchFamily="34" charset="0"/>
              </a:rPr>
              <a:t>Chimamanda</a:t>
            </a:r>
            <a:r>
              <a:rPr lang="es-ES" sz="1200" dirty="0">
                <a:effectLst/>
                <a:latin typeface="Calibri" panose="020F0502020204030204" pitchFamily="34" charset="0"/>
                <a:ea typeface="Calibri" panose="020F0502020204030204" pitchFamily="34" charset="0"/>
              </a:rPr>
              <a:t> </a:t>
            </a:r>
            <a:r>
              <a:rPr lang="es-ES" sz="1200" dirty="0" err="1">
                <a:effectLst/>
                <a:latin typeface="Calibri" panose="020F0502020204030204" pitchFamily="34" charset="0"/>
                <a:ea typeface="Calibri" panose="020F0502020204030204" pitchFamily="34" charset="0"/>
              </a:rPr>
              <a:t>Adichie</a:t>
            </a:r>
            <a:r>
              <a:rPr lang="es-ES" sz="1200" dirty="0">
                <a:effectLst/>
                <a:latin typeface="Calibri" panose="020F0502020204030204" pitchFamily="34" charset="0"/>
                <a:ea typeface="Calibri" panose="020F0502020204030204" pitchFamily="34" charset="0"/>
              </a:rPr>
              <a:t> y que comenten con el grupo las funciones terapéuticas de una historia. La relación entre la exposición a una sola historia y el surgimiento de la polarización, el extremismo, el tribalismo, el nacionalismo, etc. se entiende tanto como un riesgo como una estrategia de respuesta</a:t>
            </a:r>
            <a:r>
              <a:rPr lang="en-GB" sz="1200" dirty="0"/>
              <a:t>. </a:t>
            </a:r>
          </a:p>
          <a:p>
            <a:pPr lvl="1" algn="l">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Método</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de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aprendizaje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s-ES" sz="1200" dirty="0">
                <a:effectLst/>
                <a:latin typeface="Calibri" panose="020F0502020204030204" pitchFamily="34" charset="0"/>
                <a:ea typeface="Calibri" panose="020F0502020204030204" pitchFamily="34" charset="0"/>
              </a:rPr>
              <a:t>Demostración del aprendizaje experiencial y discusión guiada</a:t>
            </a:r>
          </a:p>
          <a:p>
            <a:pPr lvl="1" algn="l">
              <a:lnSpc>
                <a:spcPct val="115000"/>
              </a:lnSpc>
              <a:spcAft>
                <a:spcPts val="6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98095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21</a:t>
            </a:r>
          </a:p>
          <a:p>
            <a:pPr marL="0" marR="0" lvl="0" indent="0" algn="l" defTabSz="945307"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defTabSz="945307">
              <a:defRPr/>
            </a:pPr>
            <a:r>
              <a:rPr lang="es-ES" sz="1200" dirty="0">
                <a:effectLst/>
                <a:latin typeface="Calibri" panose="020F0502020204030204" pitchFamily="34" charset="0"/>
                <a:ea typeface="Calibri" panose="020F0502020204030204" pitchFamily="34" charset="0"/>
              </a:rPr>
              <a:t>Las narrativas tienen una función positiva o neutra porque nos ayudan a comprender el mundo y saber que hacer en ciertos contextos. Esto nos aporta respeto y apreciación dentro de nuestra (sub)cultura</a:t>
            </a:r>
            <a:r>
              <a:rPr lang="en-GB" dirty="0"/>
              <a:t>.</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21</a:t>
            </a:fld>
            <a:endParaRPr lang="en-US"/>
          </a:p>
        </p:txBody>
      </p:sp>
    </p:spTree>
    <p:extLst>
      <p:ext uri="{BB962C8B-B14F-4D97-AF65-F5344CB8AC3E}">
        <p14:creationId xmlns:p14="http://schemas.microsoft.com/office/powerpoint/2010/main" val="1678228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22</a:t>
            </a:r>
          </a:p>
          <a:p>
            <a:pPr defTabSz="945307">
              <a:defRPr/>
            </a:pPr>
            <a:endParaRPr lang="en-GB" dirty="0"/>
          </a:p>
          <a:p>
            <a:pPr defTabSz="945307">
              <a:defRPr/>
            </a:pPr>
            <a:r>
              <a:rPr lang="es-ES" sz="1200" dirty="0">
                <a:effectLst/>
                <a:latin typeface="Calibri" panose="020F0502020204030204" pitchFamily="34" charset="0"/>
                <a:ea typeface="Calibri" panose="020F0502020204030204" pitchFamily="34" charset="0"/>
              </a:rPr>
              <a:t>Algunas narrativas son </a:t>
            </a:r>
            <a:r>
              <a:rPr lang="es-ES" sz="1200" dirty="0" err="1">
                <a:effectLst/>
                <a:latin typeface="Calibri" panose="020F0502020204030204" pitchFamily="34" charset="0"/>
                <a:ea typeface="Calibri" panose="020F0502020204030204" pitchFamily="34" charset="0"/>
              </a:rPr>
              <a:t>empodoras</a:t>
            </a:r>
            <a:r>
              <a:rPr lang="es-ES" sz="1200" dirty="0">
                <a:effectLst/>
                <a:latin typeface="Calibri" panose="020F0502020204030204" pitchFamily="34" charset="0"/>
                <a:ea typeface="Calibri" panose="020F0502020204030204" pitchFamily="34" charset="0"/>
              </a:rPr>
              <a:t>, otras excluyen, deshumanizan o llaman al odio. Y estas se pueden convertir en factores de empuje o de atracción de la radicalización</a:t>
            </a:r>
          </a:p>
          <a:p>
            <a:pPr defTabSz="945307">
              <a:defRPr/>
            </a:pPr>
            <a:endParaRPr lang="en-GB" dirty="0"/>
          </a:p>
          <a:p>
            <a:pPr algn="just">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@Formador,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antecedentes</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del D3.2.4</a:t>
            </a:r>
          </a:p>
          <a:p>
            <a:pPr algn="just">
              <a:lnSpc>
                <a:spcPct val="115000"/>
              </a:lnSpc>
              <a:spcAft>
                <a:spcPts val="600"/>
              </a:spcAft>
            </a:pPr>
            <a:r>
              <a:rPr lang="es-ES" sz="1200" dirty="0">
                <a:effectLst/>
                <a:latin typeface="Calibri" panose="020F0502020204030204" pitchFamily="34" charset="0"/>
                <a:ea typeface="Calibri" panose="020F0502020204030204" pitchFamily="34" charset="0"/>
              </a:rPr>
              <a:t>Los estudios científicos sobre los factores de la radicalización mencionan las identidades inestables o en conflicto entre los factores de atracción más frecuentes: un sentido de identidad descrito como «una búsqueda de significado» (</a:t>
            </a:r>
            <a:r>
              <a:rPr lang="es-ES" sz="1200" dirty="0" err="1">
                <a:effectLst/>
                <a:latin typeface="Calibri" panose="020F0502020204030204" pitchFamily="34" charset="0"/>
                <a:ea typeface="Calibri" panose="020F0502020204030204" pitchFamily="34" charset="0"/>
              </a:rPr>
              <a:t>Kruglanski</a:t>
            </a:r>
            <a:r>
              <a:rPr lang="es-ES" sz="1200" dirty="0">
                <a:effectLst/>
                <a:latin typeface="Calibri" panose="020F0502020204030204" pitchFamily="34" charset="0"/>
                <a:ea typeface="Calibri" panose="020F0502020204030204" pitchFamily="34" charset="0"/>
              </a:rPr>
              <a:t> 2014), “búsqueda de la identidad que aporte un sentido de pertenencia, valía y propósito” (</a:t>
            </a:r>
            <a:r>
              <a:rPr lang="es-ES" sz="1200" dirty="0" err="1">
                <a:effectLst/>
                <a:latin typeface="Calibri" panose="020F0502020204030204" pitchFamily="34" charset="0"/>
                <a:ea typeface="Calibri" panose="020F0502020204030204" pitchFamily="34" charset="0"/>
              </a:rPr>
              <a:t>Dalgaard</a:t>
            </a:r>
            <a:r>
              <a:rPr lang="es-ES" sz="1200" dirty="0">
                <a:effectLst/>
                <a:latin typeface="Calibri" panose="020F0502020204030204" pitchFamily="34" charset="0"/>
                <a:ea typeface="Calibri" panose="020F0502020204030204" pitchFamily="34" charset="0"/>
              </a:rPr>
              <a:t>-Nielsen 2008b), realización personal (Silverman 2017), falta de autoestima (R. &amp;. </a:t>
            </a:r>
            <a:r>
              <a:rPr lang="es-ES" sz="1200" dirty="0" err="1">
                <a:effectLst/>
                <a:latin typeface="Calibri" panose="020F0502020204030204" pitchFamily="34" charset="0"/>
                <a:ea typeface="Calibri" panose="020F0502020204030204" pitchFamily="34" charset="0"/>
              </a:rPr>
              <a:t>Borum</a:t>
            </a:r>
            <a:r>
              <a:rPr lang="es-ES" sz="1200" dirty="0">
                <a:effectLst/>
                <a:latin typeface="Calibri" panose="020F0502020204030204" pitchFamily="34" charset="0"/>
                <a:ea typeface="Calibri" panose="020F0502020204030204" pitchFamily="34" charset="0"/>
              </a:rPr>
              <a:t> 2017) (</a:t>
            </a:r>
            <a:r>
              <a:rPr lang="es-ES" sz="1200" dirty="0" err="1">
                <a:effectLst/>
                <a:latin typeface="Calibri" panose="020F0502020204030204" pitchFamily="34" charset="0"/>
                <a:ea typeface="Calibri" panose="020F0502020204030204" pitchFamily="34" charset="0"/>
              </a:rPr>
              <a:t>Chassman</a:t>
            </a:r>
            <a:r>
              <a:rPr lang="es-ES" sz="1200" dirty="0">
                <a:effectLst/>
                <a:latin typeface="Calibri" panose="020F0502020204030204" pitchFamily="34" charset="0"/>
                <a:ea typeface="Calibri" panose="020F0502020204030204" pitchFamily="34" charset="0"/>
              </a:rPr>
              <a:t> 2016) (</a:t>
            </a:r>
            <a:r>
              <a:rPr lang="es-ES" sz="1200" dirty="0" err="1">
                <a:effectLst/>
                <a:latin typeface="Calibri" panose="020F0502020204030204" pitchFamily="34" charset="0"/>
                <a:ea typeface="Calibri" panose="020F0502020204030204" pitchFamily="34" charset="0"/>
              </a:rPr>
              <a:t>Christmann</a:t>
            </a:r>
            <a:r>
              <a:rPr lang="es-ES" sz="1200" dirty="0">
                <a:effectLst/>
                <a:latin typeface="Calibri" panose="020F0502020204030204" pitchFamily="34" charset="0"/>
                <a:ea typeface="Calibri" panose="020F0502020204030204" pitchFamily="34" charset="0"/>
              </a:rPr>
              <a:t> 2012) (Dawson 2017) (</a:t>
            </a:r>
            <a:r>
              <a:rPr lang="es-ES" sz="1200" dirty="0" err="1">
                <a:effectLst/>
                <a:latin typeface="Calibri" panose="020F0502020204030204" pitchFamily="34" charset="0"/>
                <a:ea typeface="Calibri" panose="020F0502020204030204" pitchFamily="34" charset="0"/>
              </a:rPr>
              <a:t>Lindekilde</a:t>
            </a:r>
            <a:r>
              <a:rPr lang="es-ES" sz="1200" dirty="0">
                <a:effectLst/>
                <a:latin typeface="Calibri" panose="020F0502020204030204" pitchFamily="34" charset="0"/>
                <a:ea typeface="Calibri" panose="020F0502020204030204" pitchFamily="34" charset="0"/>
              </a:rPr>
              <a:t> 2016) (</a:t>
            </a:r>
            <a:r>
              <a:rPr lang="es-ES" sz="1200" dirty="0" err="1">
                <a:effectLst/>
                <a:latin typeface="Calibri" panose="020F0502020204030204" pitchFamily="34" charset="0"/>
                <a:ea typeface="Calibri" panose="020F0502020204030204" pitchFamily="34" charset="0"/>
              </a:rPr>
              <a:t>Senzai</a:t>
            </a:r>
            <a:r>
              <a:rPr lang="es-ES" sz="1200" dirty="0">
                <a:effectLst/>
                <a:latin typeface="Calibri" panose="020F0502020204030204" pitchFamily="34" charset="0"/>
                <a:ea typeface="Calibri" panose="020F0502020204030204" pitchFamily="34" charset="0"/>
              </a:rPr>
              <a:t> 2015), frustración individual e insulto (Larry E. </a:t>
            </a:r>
            <a:r>
              <a:rPr lang="es-ES" sz="1200" dirty="0" err="1">
                <a:effectLst/>
                <a:latin typeface="Calibri" panose="020F0502020204030204" pitchFamily="34" charset="0"/>
                <a:ea typeface="Calibri" panose="020F0502020204030204" pitchFamily="34" charset="0"/>
              </a:rPr>
              <a:t>Beutler</a:t>
            </a:r>
            <a:r>
              <a:rPr lang="es-ES" sz="1200" dirty="0">
                <a:effectLst/>
                <a:latin typeface="Calibri" panose="020F0502020204030204" pitchFamily="34" charset="0"/>
                <a:ea typeface="Calibri" panose="020F0502020204030204" pitchFamily="34" charset="0"/>
              </a:rPr>
              <a:t>, </a:t>
            </a:r>
            <a:r>
              <a:rPr lang="es-ES" sz="1200" dirty="0" err="1">
                <a:effectLst/>
                <a:latin typeface="Calibri" panose="020F0502020204030204" pitchFamily="34" charset="0"/>
                <a:ea typeface="Calibri" panose="020F0502020204030204" pitchFamily="34" charset="0"/>
              </a:rPr>
              <a:t>Psychology</a:t>
            </a:r>
            <a:r>
              <a:rPr lang="es-ES" sz="1200" dirty="0">
                <a:effectLst/>
                <a:latin typeface="Calibri" panose="020F0502020204030204" pitchFamily="34" charset="0"/>
                <a:ea typeface="Calibri" panose="020F0502020204030204" pitchFamily="34" charset="0"/>
              </a:rPr>
              <a:t> </a:t>
            </a:r>
            <a:r>
              <a:rPr lang="es-ES" sz="1200" dirty="0" err="1">
                <a:effectLst/>
                <a:latin typeface="Calibri" panose="020F0502020204030204" pitchFamily="34" charset="0"/>
                <a:ea typeface="Calibri" panose="020F0502020204030204" pitchFamily="34" charset="0"/>
              </a:rPr>
              <a:t>of</a:t>
            </a:r>
            <a:r>
              <a:rPr lang="es-ES" sz="1200" dirty="0">
                <a:effectLst/>
                <a:latin typeface="Calibri" panose="020F0502020204030204" pitchFamily="34" charset="0"/>
                <a:ea typeface="Calibri" panose="020F0502020204030204" pitchFamily="34" charset="0"/>
              </a:rPr>
              <a:t> </a:t>
            </a:r>
            <a:r>
              <a:rPr lang="es-ES" sz="1200" dirty="0" err="1">
                <a:effectLst/>
                <a:latin typeface="Calibri" panose="020F0502020204030204" pitchFamily="34" charset="0"/>
                <a:ea typeface="Calibri" panose="020F0502020204030204" pitchFamily="34" charset="0"/>
              </a:rPr>
              <a:t>terrorism</a:t>
            </a:r>
            <a:r>
              <a:rPr lang="es-ES" sz="1200" dirty="0">
                <a:effectLst/>
                <a:latin typeface="Calibri" panose="020F0502020204030204" pitchFamily="34" charset="0"/>
                <a:ea typeface="Calibri" panose="020F0502020204030204" pitchFamily="34" charset="0"/>
              </a:rPr>
              <a:t> 2007), factores sociocognitivos como la toma de riesgos y el contacto social reducido (M. &amp;. Taylor 2006), victimización personal (C. &amp;. </a:t>
            </a:r>
            <a:r>
              <a:rPr lang="es-ES" sz="1200" dirty="0" err="1">
                <a:effectLst/>
                <a:latin typeface="Calibri" panose="020F0502020204030204" pitchFamily="34" charset="0"/>
                <a:ea typeface="Calibri" panose="020F0502020204030204" pitchFamily="34" charset="0"/>
              </a:rPr>
              <a:t>McCauley</a:t>
            </a:r>
            <a:r>
              <a:rPr lang="es-ES" sz="1200" dirty="0">
                <a:effectLst/>
                <a:latin typeface="Calibri" panose="020F0502020204030204" pitchFamily="34" charset="0"/>
                <a:ea typeface="Calibri" panose="020F0502020204030204" pitchFamily="34" charset="0"/>
              </a:rPr>
              <a:t> 2011), desplazamiento de la agresividad (</a:t>
            </a:r>
            <a:r>
              <a:rPr lang="es-ES" sz="1200" dirty="0" err="1">
                <a:effectLst/>
                <a:latin typeface="Calibri" panose="020F0502020204030204" pitchFamily="34" charset="0"/>
                <a:ea typeface="Calibri" panose="020F0502020204030204" pitchFamily="34" charset="0"/>
              </a:rPr>
              <a:t>Moghaddam</a:t>
            </a:r>
            <a:r>
              <a:rPr lang="es-ES" sz="1200" dirty="0">
                <a:effectLst/>
                <a:latin typeface="Calibri" panose="020F0502020204030204" pitchFamily="34" charset="0"/>
                <a:ea typeface="Calibri" panose="020F0502020204030204" pitchFamily="34" charset="0"/>
              </a:rPr>
              <a:t> 2005), están todos relacionados con un sentido de la identidad conflictivo y disfuncional</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22</a:t>
            </a:fld>
            <a:endParaRPr lang="en-US"/>
          </a:p>
        </p:txBody>
      </p:sp>
    </p:spTree>
    <p:extLst>
      <p:ext uri="{BB962C8B-B14F-4D97-AF65-F5344CB8AC3E}">
        <p14:creationId xmlns:p14="http://schemas.microsoft.com/office/powerpoint/2010/main" val="2765684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23</a:t>
            </a:r>
          </a:p>
          <a:p>
            <a:pPr defTabSz="945307">
              <a:defRPr/>
            </a:pPr>
            <a:endParaRPr lang="en-GB" dirty="0"/>
          </a:p>
          <a:p>
            <a:pPr defTabSz="945307">
              <a:defRPr/>
            </a:pPr>
            <a:r>
              <a:rPr lang="es-ES" sz="1200" dirty="0">
                <a:effectLst/>
                <a:latin typeface="Calibri" panose="020F0502020204030204" pitchFamily="34" charset="0"/>
                <a:ea typeface="Calibri" panose="020F0502020204030204" pitchFamily="34" charset="0"/>
              </a:rPr>
              <a:t>Una narrativa tóxica que evoca mayormente miedo, rechazo o incluso odio llevan al conflicto o a narrativas disfuncionales sobre uno mismo o los demás</a:t>
            </a:r>
          </a:p>
          <a:p>
            <a:pPr defTabSz="945307">
              <a:defRPr/>
            </a:pPr>
            <a:endParaRPr lang="en-GB" dirty="0"/>
          </a:p>
          <a:p>
            <a:pPr defTabSz="945307">
              <a:defRPr/>
            </a:pPr>
            <a:r>
              <a:rPr lang="es-ES" sz="1200" dirty="0">
                <a:effectLst/>
                <a:latin typeface="Calibri" panose="020F0502020204030204" pitchFamily="34" charset="0"/>
                <a:ea typeface="Calibri" panose="020F0502020204030204" pitchFamily="34" charset="0"/>
              </a:rPr>
              <a:t>Cualquier historia que </a:t>
            </a:r>
            <a:r>
              <a:rPr lang="es-ES" sz="1200" dirty="0" err="1">
                <a:effectLst/>
                <a:latin typeface="Calibri" panose="020F0502020204030204" pitchFamily="34" charset="0"/>
                <a:ea typeface="Calibri" panose="020F0502020204030204" pitchFamily="34" charset="0"/>
              </a:rPr>
              <a:t>desempodera</a:t>
            </a:r>
            <a:r>
              <a:rPr lang="es-ES" sz="1200" dirty="0">
                <a:effectLst/>
                <a:latin typeface="Calibri" panose="020F0502020204030204" pitchFamily="34" charset="0"/>
                <a:ea typeface="Calibri" panose="020F0502020204030204" pitchFamily="34" charset="0"/>
              </a:rPr>
              <a:t> al individuo, lo reduce a una serie de valores reducida y estimula emociones negativas va a tener un efecto negativo</a:t>
            </a:r>
            <a:r>
              <a:rPr lang="en-GB" dirty="0"/>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Fuente de la imagen: https://www.insightswb.com/wp-content/uploads/2017/01/plant.jpg</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23</a:t>
            </a:fld>
            <a:endParaRPr lang="en-US"/>
          </a:p>
        </p:txBody>
      </p:sp>
    </p:spTree>
    <p:extLst>
      <p:ext uri="{BB962C8B-B14F-4D97-AF65-F5344CB8AC3E}">
        <p14:creationId xmlns:p14="http://schemas.microsoft.com/office/powerpoint/2010/main" val="3223123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24</a:t>
            </a:r>
          </a:p>
          <a:p>
            <a:pPr defTabSz="945307">
              <a:defRPr/>
            </a:pPr>
            <a:endParaRPr lang="en-GB" dirty="0">
              <a:hlinkClick r:id="rId3"/>
            </a:endParaRPr>
          </a:p>
          <a:p>
            <a:pPr defTabSz="945307">
              <a:defRPr/>
            </a:pPr>
            <a:r>
              <a:rPr lang="en-GB" dirty="0">
                <a:hlinkClick r:id="rId3"/>
              </a:rPr>
              <a:t>https://medium.com/@robertocarlosgarcia/men-dont-cry-on-toxic-masculinity-6e7917c8a44e</a:t>
            </a:r>
            <a:endParaRPr lang="en-GB" dirty="0"/>
          </a:p>
          <a:p>
            <a:pPr defTabSz="945307">
              <a:defRPr/>
            </a:pPr>
            <a:endParaRPr lang="en-GB" dirty="0"/>
          </a:p>
          <a:p>
            <a:pPr defTabSz="945307">
              <a:defRPr/>
            </a:pPr>
            <a:r>
              <a:rPr lang="es-ES" sz="1200" dirty="0">
                <a:effectLst/>
                <a:latin typeface="Calibri" panose="020F0502020204030204" pitchFamily="34" charset="0"/>
                <a:ea typeface="Calibri" panose="020F0502020204030204" pitchFamily="34" charset="0"/>
              </a:rPr>
              <a:t>Otro ejemplo de las instrucciones implícitas son las siguientes imágenes</a:t>
            </a:r>
            <a:r>
              <a:rPr lang="en-GB" dirty="0"/>
              <a:t>.</a:t>
            </a:r>
            <a:endParaRPr lang="en-GB" sz="1200" dirty="0">
              <a:effectLst/>
              <a:latin typeface="+mn-lt"/>
              <a:ea typeface="+mn-ea"/>
            </a:endParaRPr>
          </a:p>
          <a:p>
            <a:pPr defTabSz="945307">
              <a:defRPr/>
            </a:pPr>
            <a:endParaRPr lang="en-GB" sz="1200" dirty="0">
              <a:effectLst/>
              <a:latin typeface="+mn-lt"/>
              <a:ea typeface="+mn-ea"/>
            </a:endParaRPr>
          </a:p>
          <a:p>
            <a:pPr defTabSz="945307">
              <a:defRPr/>
            </a:pPr>
            <a:r>
              <a:rPr lang="es-ES" sz="1200" dirty="0">
                <a:effectLst/>
                <a:latin typeface="Calibri" panose="020F0502020204030204" pitchFamily="34" charset="0"/>
                <a:ea typeface="Calibri" panose="020F0502020204030204" pitchFamily="34" charset="0"/>
              </a:rPr>
              <a:t>A menudo dan una imagen y una opinión sobre ciertos grupos y subculturas tales como el género, la orientación sexual, culturas </a:t>
            </a:r>
          </a:p>
          <a:p>
            <a:pPr defTabSz="945307">
              <a:defRPr/>
            </a:pPr>
            <a:r>
              <a:rPr lang="es-ES" sz="1200" dirty="0">
                <a:effectLst/>
                <a:latin typeface="Calibri" panose="020F0502020204030204" pitchFamily="34" charset="0"/>
                <a:ea typeface="Calibri" panose="020F0502020204030204" pitchFamily="34" charset="0"/>
              </a:rPr>
              <a:t>Haz clic </a:t>
            </a:r>
          </a:p>
          <a:p>
            <a:pPr defTabSz="945307">
              <a:defRPr/>
            </a:pPr>
            <a:endParaRPr lang="es-ES" sz="1200" dirty="0">
              <a:effectLst/>
              <a:latin typeface="Calibri" panose="020F0502020204030204" pitchFamily="34" charset="0"/>
              <a:ea typeface="Calibri" panose="020F0502020204030204" pitchFamily="34" charset="0"/>
            </a:endParaRPr>
          </a:p>
          <a:p>
            <a:pPr defTabSz="945307">
              <a:defRPr/>
            </a:pPr>
            <a:r>
              <a:rPr lang="es-ES" sz="1200" dirty="0">
                <a:effectLst/>
                <a:latin typeface="Calibri" panose="020F0502020204030204" pitchFamily="34" charset="0"/>
                <a:ea typeface="Calibri" panose="020F0502020204030204" pitchFamily="34" charset="0"/>
              </a:rPr>
              <a:t>¿Es George Bush un hombre? </a:t>
            </a:r>
          </a:p>
          <a:p>
            <a:pPr defTabSz="945307">
              <a:defRPr/>
            </a:pPr>
            <a:r>
              <a:rPr lang="es-ES" sz="1200" dirty="0">
                <a:effectLst/>
                <a:latin typeface="Calibri" panose="020F0502020204030204" pitchFamily="34" charset="0"/>
                <a:ea typeface="Calibri" panose="020F0502020204030204" pitchFamily="34" charset="0"/>
              </a:rPr>
              <a:t>¿Puede ser </a:t>
            </a:r>
            <a:r>
              <a:rPr lang="es-ES" sz="1200" dirty="0" err="1">
                <a:effectLst/>
                <a:latin typeface="Calibri" panose="020F0502020204030204" pitchFamily="34" charset="0"/>
                <a:ea typeface="Calibri" panose="020F0502020204030204" pitchFamily="34" charset="0"/>
              </a:rPr>
              <a:t>Sadiq</a:t>
            </a:r>
            <a:r>
              <a:rPr lang="es-ES" sz="1200" dirty="0">
                <a:effectLst/>
                <a:latin typeface="Calibri" panose="020F0502020204030204" pitchFamily="34" charset="0"/>
                <a:ea typeface="Calibri" panose="020F0502020204030204" pitchFamily="34" charset="0"/>
              </a:rPr>
              <a:t> Khan ser británico?</a:t>
            </a:r>
          </a:p>
          <a:p>
            <a:pPr defTabSz="945307">
              <a:defRPr/>
            </a:pPr>
            <a:r>
              <a:rPr lang="es-ES" sz="1200" dirty="0">
                <a:effectLst/>
                <a:latin typeface="Calibri" panose="020F0502020204030204" pitchFamily="34" charset="0"/>
                <a:ea typeface="Calibri" panose="020F0502020204030204" pitchFamily="34" charset="0"/>
              </a:rPr>
              <a:t>¿Las mujeres pueden tener músculos? </a:t>
            </a:r>
          </a:p>
          <a:p>
            <a:pPr defTabSz="945307">
              <a:defRPr/>
            </a:pPr>
            <a:r>
              <a:rPr lang="es-ES" sz="1200" dirty="0">
                <a:effectLst/>
                <a:latin typeface="Calibri" panose="020F0502020204030204" pitchFamily="34" charset="0"/>
                <a:ea typeface="Calibri" panose="020F0502020204030204" pitchFamily="34" charset="0"/>
              </a:rPr>
              <a:t>¿No era musulmán?</a:t>
            </a:r>
          </a:p>
          <a:p>
            <a:pPr defTabSz="945307">
              <a:defRPr/>
            </a:pPr>
            <a:r>
              <a:rPr lang="es-ES" sz="1200" dirty="0">
                <a:effectLst/>
                <a:latin typeface="Calibri" panose="020F0502020204030204" pitchFamily="34" charset="0"/>
                <a:ea typeface="Calibri" panose="020F0502020204030204" pitchFamily="34" charset="0"/>
              </a:rPr>
              <a:t>¿No puede ser gay?</a:t>
            </a:r>
          </a:p>
          <a:p>
            <a:pPr defTabSz="945307">
              <a:defRPr/>
            </a:pPr>
            <a:endParaRPr lang="en-GB" dirty="0"/>
          </a:p>
          <a:p>
            <a:pPr defTabSz="945307">
              <a:defRPr/>
            </a:pPr>
            <a:r>
              <a:rPr lang="en-GB" b="1" dirty="0"/>
              <a:t>@Formador: </a:t>
            </a:r>
            <a:r>
              <a:rPr lang="es-ES" sz="1200" b="1" dirty="0">
                <a:effectLst/>
                <a:latin typeface="Calibri" panose="020F0502020204030204" pitchFamily="34" charset="0"/>
                <a:ea typeface="Verdana" panose="020B0604030504040204" pitchFamily="34" charset="0"/>
                <a:cs typeface="Verdana" panose="020B0604030504040204" pitchFamily="34" charset="0"/>
              </a:rPr>
              <a:t>antecedentes de las imágenes</a:t>
            </a:r>
            <a:endParaRPr lang="en-GB" b="1" dirty="0"/>
          </a:p>
          <a:p>
            <a:pPr defTabSz="945307">
              <a:defRPr/>
            </a:pPr>
            <a:r>
              <a:rPr lang="es-ES" sz="1200" i="1" dirty="0">
                <a:solidFill>
                  <a:schemeClr val="bg1">
                    <a:lumMod val="65000"/>
                  </a:schemeClr>
                </a:solidFill>
              </a:rPr>
              <a:t>El entonces presidente George W. Bush llora durante la ceremonia de entrega de la Medalla de Honor a título póstumo al suboficial de los SEAL Michael </a:t>
            </a:r>
            <a:r>
              <a:rPr lang="es-ES" sz="1200" i="1" dirty="0" err="1">
                <a:solidFill>
                  <a:schemeClr val="bg1">
                    <a:lumMod val="65000"/>
                  </a:schemeClr>
                </a:solidFill>
              </a:rPr>
              <a:t>Monsoor</a:t>
            </a:r>
            <a:r>
              <a:rPr lang="en-US" sz="1200" i="1" dirty="0">
                <a:solidFill>
                  <a:schemeClr val="bg1">
                    <a:lumMod val="65000"/>
                  </a:schemeClr>
                </a:solidFill>
              </a:rPr>
              <a:t>. </a:t>
            </a:r>
          </a:p>
          <a:p>
            <a:pPr defTabSz="945307">
              <a:defRPr/>
            </a:pPr>
            <a:endParaRPr lang="en-GB" b="0" i="0" dirty="0">
              <a:solidFill>
                <a:srgbClr val="232323"/>
              </a:solidFill>
              <a:effectLst/>
              <a:latin typeface="Georgia" panose="02040502050405020303" pitchFamily="18" charset="0"/>
            </a:endParaRPr>
          </a:p>
          <a:p>
            <a:pPr defTabSz="945307">
              <a:defRPr/>
            </a:pPr>
            <a:r>
              <a:rPr lang="es-ES" sz="1200" dirty="0" err="1">
                <a:effectLst/>
                <a:latin typeface="Georgia" panose="02040502050405020303" pitchFamily="18" charset="0"/>
                <a:ea typeface="Calibri" panose="020F0502020204030204" pitchFamily="34" charset="0"/>
              </a:rPr>
              <a:t>Sadiq</a:t>
            </a:r>
            <a:r>
              <a:rPr lang="es-ES" sz="1200" dirty="0">
                <a:effectLst/>
                <a:latin typeface="Georgia" panose="02040502050405020303" pitchFamily="18" charset="0"/>
                <a:ea typeface="Calibri" panose="020F0502020204030204" pitchFamily="34" charset="0"/>
              </a:rPr>
              <a:t> Khan es un británico con descendencia pakistaní, político, abogado y alcalde de Londres desde 2016</a:t>
            </a:r>
          </a:p>
          <a:p>
            <a:pPr defTabSz="945307">
              <a:defRPr/>
            </a:pPr>
            <a:r>
              <a:rPr lang="es-ES" sz="1200" i="1" dirty="0">
                <a:solidFill>
                  <a:schemeClr val="bg1">
                    <a:lumMod val="65000"/>
                  </a:schemeClr>
                </a:solidFill>
              </a:rPr>
              <a:t>El alcalde de Londres, </a:t>
            </a:r>
            <a:r>
              <a:rPr lang="es-ES" sz="1200" i="1" dirty="0" err="1">
                <a:solidFill>
                  <a:schemeClr val="bg1">
                    <a:lumMod val="65000"/>
                  </a:schemeClr>
                </a:solidFill>
              </a:rPr>
              <a:t>Sadiq</a:t>
            </a:r>
            <a:r>
              <a:rPr lang="es-ES" sz="1200" i="1" dirty="0">
                <a:solidFill>
                  <a:schemeClr val="bg1">
                    <a:lumMod val="65000"/>
                  </a:schemeClr>
                </a:solidFill>
              </a:rPr>
              <a:t> Khan, se dirige a los partidarios del movimiento “</a:t>
            </a:r>
            <a:r>
              <a:rPr lang="es-ES" sz="1200" i="1" dirty="0" err="1">
                <a:solidFill>
                  <a:schemeClr val="bg1">
                    <a:lumMod val="65000"/>
                  </a:schemeClr>
                </a:solidFill>
              </a:rPr>
              <a:t>Britain</a:t>
            </a:r>
            <a:r>
              <a:rPr lang="es-ES" sz="1200" i="1" dirty="0">
                <a:solidFill>
                  <a:schemeClr val="bg1">
                    <a:lumMod val="65000"/>
                  </a:schemeClr>
                </a:solidFill>
              </a:rPr>
              <a:t> </a:t>
            </a:r>
            <a:r>
              <a:rPr lang="es-ES" sz="1200" i="1" dirty="0" err="1">
                <a:solidFill>
                  <a:schemeClr val="bg1">
                    <a:lumMod val="65000"/>
                  </a:schemeClr>
                </a:solidFill>
              </a:rPr>
              <a:t>Stronger</a:t>
            </a:r>
            <a:r>
              <a:rPr lang="es-ES" sz="1200" i="1" dirty="0">
                <a:solidFill>
                  <a:schemeClr val="bg1">
                    <a:lumMod val="65000"/>
                  </a:schemeClr>
                </a:solidFill>
              </a:rPr>
              <a:t> In </a:t>
            </a:r>
            <a:r>
              <a:rPr lang="es-ES" sz="1200" i="1" dirty="0" err="1">
                <a:solidFill>
                  <a:schemeClr val="bg1">
                    <a:lumMod val="65000"/>
                  </a:schemeClr>
                </a:solidFill>
              </a:rPr>
              <a:t>Europe</a:t>
            </a:r>
            <a:r>
              <a:rPr lang="es-ES" sz="1200" i="1" dirty="0">
                <a:solidFill>
                  <a:schemeClr val="bg1">
                    <a:lumMod val="65000"/>
                  </a:schemeClr>
                </a:solidFill>
              </a:rPr>
              <a:t>” en el oeste de Londres el 30 de mayo</a:t>
            </a:r>
            <a:r>
              <a:rPr lang="en-US" sz="1200" i="1" dirty="0">
                <a:solidFill>
                  <a:schemeClr val="bg1">
                    <a:lumMod val="65000"/>
                  </a:schemeClr>
                </a:solidFill>
              </a:rPr>
              <a:t>.</a:t>
            </a:r>
          </a:p>
          <a:p>
            <a:pPr defTabSz="945307">
              <a:defRPr/>
            </a:pPr>
            <a:endParaRPr lang="en-GB" b="0" i="0" dirty="0">
              <a:solidFill>
                <a:srgbClr val="232323"/>
              </a:solidFill>
              <a:effectLst/>
              <a:latin typeface="Georgia" panose="02040502050405020303" pitchFamily="18" charset="0"/>
            </a:endParaRPr>
          </a:p>
          <a:p>
            <a:pPr defTabSz="945307">
              <a:defRPr/>
            </a:pPr>
            <a:r>
              <a:rPr lang="es-ES" sz="1200" dirty="0">
                <a:effectLst/>
                <a:latin typeface="Georgia" panose="02040502050405020303" pitchFamily="18" charset="0"/>
                <a:ea typeface="Calibri" panose="020F0502020204030204" pitchFamily="34" charset="0"/>
              </a:rPr>
              <a:t>Serena Williams es una tenista profesional estadounidense, que ha ganado 23 Grand </a:t>
            </a:r>
            <a:r>
              <a:rPr lang="es-ES" sz="1200" dirty="0" err="1">
                <a:effectLst/>
                <a:latin typeface="Georgia" panose="02040502050405020303" pitchFamily="18" charset="0"/>
                <a:ea typeface="Calibri" panose="020F0502020204030204" pitchFamily="34" charset="0"/>
              </a:rPr>
              <a:t>Slams</a:t>
            </a:r>
            <a:r>
              <a:rPr lang="es-ES" sz="1200" dirty="0">
                <a:effectLst/>
                <a:latin typeface="Georgia" panose="02040502050405020303" pitchFamily="18" charset="0"/>
                <a:ea typeface="Calibri" panose="020F0502020204030204" pitchFamily="34" charset="0"/>
              </a:rPr>
              <a:t>. A menudo se la critica por estar musculada y no ser lo suficientemente femenina</a:t>
            </a:r>
            <a:r>
              <a:rPr lang="en-GB" b="0" i="0" dirty="0">
                <a:solidFill>
                  <a:srgbClr val="232323"/>
                </a:solidFill>
                <a:effectLst/>
                <a:latin typeface="Georgia" panose="02040502050405020303" pitchFamily="18" charset="0"/>
              </a:rPr>
              <a:t>. </a:t>
            </a:r>
            <a:r>
              <a:rPr lang="en-US" sz="1200" i="1" dirty="0">
                <a:solidFill>
                  <a:schemeClr val="bg1">
                    <a:lumMod val="65000"/>
                  </a:schemeClr>
                </a:solidFill>
              </a:rPr>
              <a:t>Serena Williams </a:t>
            </a:r>
            <a:r>
              <a:rPr lang="en-US" sz="1200" i="1" dirty="0" err="1">
                <a:solidFill>
                  <a:schemeClr val="bg1">
                    <a:lumMod val="65000"/>
                  </a:schemeClr>
                </a:solidFill>
              </a:rPr>
              <a:t>reacciona</a:t>
            </a:r>
            <a:r>
              <a:rPr lang="en-US" sz="1200" i="1" dirty="0">
                <a:solidFill>
                  <a:schemeClr val="bg1">
                    <a:lumMod val="65000"/>
                  </a:schemeClr>
                </a:solidFill>
              </a:rPr>
              <a:t> </a:t>
            </a:r>
            <a:r>
              <a:rPr lang="en-US" sz="1200" i="1" dirty="0" err="1">
                <a:solidFill>
                  <a:schemeClr val="bg1">
                    <a:lumMod val="65000"/>
                  </a:schemeClr>
                </a:solidFill>
              </a:rPr>
              <a:t>tras</a:t>
            </a:r>
            <a:r>
              <a:rPr lang="en-US" sz="1200" i="1" dirty="0">
                <a:solidFill>
                  <a:schemeClr val="bg1">
                    <a:lumMod val="65000"/>
                  </a:schemeClr>
                </a:solidFill>
              </a:rPr>
              <a:t> </a:t>
            </a:r>
            <a:r>
              <a:rPr lang="en-US" sz="1200" i="1" dirty="0" err="1">
                <a:solidFill>
                  <a:schemeClr val="bg1">
                    <a:lumMod val="65000"/>
                  </a:schemeClr>
                </a:solidFill>
              </a:rPr>
              <a:t>derrotar</a:t>
            </a:r>
            <a:r>
              <a:rPr lang="en-US" sz="1200" i="1" dirty="0">
                <a:solidFill>
                  <a:schemeClr val="bg1">
                    <a:lumMod val="65000"/>
                  </a:schemeClr>
                </a:solidFill>
              </a:rPr>
              <a:t> a Bethanie </a:t>
            </a:r>
            <a:r>
              <a:rPr lang="en-US" sz="1200" i="1" dirty="0" err="1">
                <a:solidFill>
                  <a:schemeClr val="bg1">
                    <a:lumMod val="65000"/>
                  </a:schemeClr>
                </a:solidFill>
              </a:rPr>
              <a:t>Mattek</a:t>
            </a:r>
            <a:r>
              <a:rPr lang="en-US" sz="1200" i="1" dirty="0">
                <a:solidFill>
                  <a:schemeClr val="bg1">
                    <a:lumMod val="65000"/>
                  </a:schemeClr>
                </a:solidFill>
              </a:rPr>
              <a:t>-Sands </a:t>
            </a:r>
            <a:r>
              <a:rPr lang="en-US" sz="1200" i="1" dirty="0" err="1">
                <a:solidFill>
                  <a:schemeClr val="bg1">
                    <a:lumMod val="65000"/>
                  </a:schemeClr>
                </a:solidFill>
              </a:rPr>
              <a:t>durante</a:t>
            </a:r>
            <a:r>
              <a:rPr lang="en-US" sz="1200" i="1" dirty="0">
                <a:solidFill>
                  <a:schemeClr val="bg1">
                    <a:lumMod val="65000"/>
                  </a:schemeClr>
                </a:solidFill>
              </a:rPr>
              <a:t> </a:t>
            </a:r>
            <a:r>
              <a:rPr lang="en-US" sz="1200" i="1" dirty="0" err="1">
                <a:solidFill>
                  <a:schemeClr val="bg1">
                    <a:lumMod val="65000"/>
                  </a:schemeClr>
                </a:solidFill>
              </a:rPr>
              <a:t>su</a:t>
            </a:r>
            <a:r>
              <a:rPr lang="en-US" sz="1200" i="1" dirty="0">
                <a:solidFill>
                  <a:schemeClr val="bg1">
                    <a:lumMod val="65000"/>
                  </a:schemeClr>
                </a:solidFill>
              </a:rPr>
              <a:t> </a:t>
            </a:r>
            <a:r>
              <a:rPr lang="en-US" sz="1200" i="1" dirty="0" err="1">
                <a:solidFill>
                  <a:schemeClr val="bg1">
                    <a:lumMod val="65000"/>
                  </a:schemeClr>
                </a:solidFill>
              </a:rPr>
              <a:t>partido</a:t>
            </a:r>
            <a:r>
              <a:rPr lang="en-US" sz="1200" i="1" dirty="0">
                <a:solidFill>
                  <a:schemeClr val="bg1">
                    <a:lumMod val="65000"/>
                  </a:schemeClr>
                </a:solidFill>
              </a:rPr>
              <a:t> de </a:t>
            </a:r>
            <a:r>
              <a:rPr lang="en-US" sz="1200" i="1" dirty="0" err="1">
                <a:solidFill>
                  <a:schemeClr val="bg1">
                    <a:lumMod val="65000"/>
                  </a:schemeClr>
                </a:solidFill>
              </a:rPr>
              <a:t>tercera</a:t>
            </a:r>
            <a:r>
              <a:rPr lang="en-US" sz="1200" i="1" dirty="0">
                <a:solidFill>
                  <a:schemeClr val="bg1">
                    <a:lumMod val="65000"/>
                  </a:schemeClr>
                </a:solidFill>
              </a:rPr>
              <a:t> </a:t>
            </a:r>
            <a:r>
              <a:rPr lang="en-US" sz="1200" i="1" dirty="0" err="1">
                <a:solidFill>
                  <a:schemeClr val="bg1">
                    <a:lumMod val="65000"/>
                  </a:schemeClr>
                </a:solidFill>
              </a:rPr>
              <a:t>ronda</a:t>
            </a:r>
            <a:r>
              <a:rPr lang="en-US" sz="1200" i="1" dirty="0">
                <a:solidFill>
                  <a:schemeClr val="bg1">
                    <a:lumMod val="65000"/>
                  </a:schemeClr>
                </a:solidFill>
              </a:rPr>
              <a:t> de </a:t>
            </a:r>
            <a:r>
              <a:rPr lang="en-US" sz="1200" i="1" dirty="0" err="1">
                <a:solidFill>
                  <a:schemeClr val="bg1">
                    <a:lumMod val="65000"/>
                  </a:schemeClr>
                </a:solidFill>
              </a:rPr>
              <a:t>individuales</a:t>
            </a:r>
            <a:r>
              <a:rPr lang="en-US" sz="1200" i="1" dirty="0">
                <a:solidFill>
                  <a:schemeClr val="bg1">
                    <a:lumMod val="65000"/>
                  </a:schemeClr>
                </a:solidFill>
              </a:rPr>
              <a:t> </a:t>
            </a:r>
            <a:r>
              <a:rPr lang="en-US" sz="1200" i="1" dirty="0" err="1">
                <a:solidFill>
                  <a:schemeClr val="bg1">
                    <a:lumMod val="65000"/>
                  </a:schemeClr>
                </a:solidFill>
              </a:rPr>
              <a:t>femeninos</a:t>
            </a:r>
            <a:r>
              <a:rPr lang="en-US" sz="1200" i="1" dirty="0">
                <a:solidFill>
                  <a:schemeClr val="bg1">
                    <a:lumMod val="65000"/>
                  </a:schemeClr>
                </a:solidFill>
              </a:rPr>
              <a:t> del US Open 2015.</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s-ES" sz="1200" dirty="0">
                <a:effectLst/>
                <a:latin typeface="Georgia" panose="02040502050405020303" pitchFamily="18" charset="0"/>
                <a:ea typeface="Calibri" panose="020F0502020204030204" pitchFamily="34" charset="0"/>
              </a:rPr>
              <a:t>Mohamed </a:t>
            </a:r>
            <a:r>
              <a:rPr lang="es-ES" sz="1200" dirty="0" err="1">
                <a:effectLst/>
                <a:latin typeface="Georgia" panose="02040502050405020303" pitchFamily="18" charset="0"/>
                <a:ea typeface="Calibri" panose="020F0502020204030204" pitchFamily="34" charset="0"/>
              </a:rPr>
              <a:t>Salah</a:t>
            </a:r>
            <a:r>
              <a:rPr lang="es-ES" sz="1200" dirty="0">
                <a:effectLst/>
                <a:latin typeface="Georgia" panose="02040502050405020303" pitchFamily="18" charset="0"/>
                <a:ea typeface="Calibri" panose="020F0502020204030204" pitchFamily="34" charset="0"/>
              </a:rPr>
              <a:t> es un futbolista profesional egipcio que juega para el Liverpool F.C. Es musulmán</a:t>
            </a:r>
            <a:r>
              <a:rPr lang="en-GB" b="0" i="0" dirty="0">
                <a:solidFill>
                  <a:srgbClr val="232323"/>
                </a:solidFill>
                <a:effectLst/>
                <a:latin typeface="Georgia" panose="02040502050405020303" pitchFamily="18" charset="0"/>
              </a:rPr>
              <a:t>. </a:t>
            </a:r>
            <a:r>
              <a:rPr lang="es-ES" sz="1200" i="1" dirty="0" err="1">
                <a:solidFill>
                  <a:schemeClr val="bg1">
                    <a:lumMod val="65000"/>
                  </a:schemeClr>
                </a:solidFill>
              </a:rPr>
              <a:t>Salah</a:t>
            </a:r>
            <a:r>
              <a:rPr lang="es-ES" sz="1200" i="1" dirty="0">
                <a:solidFill>
                  <a:schemeClr val="bg1">
                    <a:lumMod val="65000"/>
                  </a:schemeClr>
                </a:solidFill>
              </a:rPr>
              <a:t>, fichaje récord del club procedente de la Roma este verano, celebra tras marcar para su nuevo equipo del Liverpool a los 20 minutos</a:t>
            </a:r>
            <a:r>
              <a:rPr lang="en-US" sz="1200" i="1" dirty="0">
                <a:solidFill>
                  <a:schemeClr val="bg1">
                    <a:lumMod val="65000"/>
                  </a:schemeClr>
                </a:solidFill>
              </a:rPr>
              <a:t>.</a:t>
            </a:r>
            <a:endParaRPr lang="en-GB" b="0" i="0" dirty="0">
              <a:solidFill>
                <a:srgbClr val="232323"/>
              </a:solidFill>
              <a:effectLst/>
              <a:latin typeface="Georgia" panose="02040502050405020303" pitchFamily="18" charset="0"/>
            </a:endParaRPr>
          </a:p>
          <a:p>
            <a:pPr defTabSz="945307">
              <a:defRPr/>
            </a:pPr>
            <a:endParaRPr lang="en-GB" b="0" i="0" dirty="0">
              <a:solidFill>
                <a:srgbClr val="232323"/>
              </a:solidFill>
              <a:effectLst/>
              <a:latin typeface="Georgia" panose="02040502050405020303" pitchFamily="18" charset="0"/>
            </a:endParaRPr>
          </a:p>
          <a:p>
            <a:pPr defTabSz="945307">
              <a:defRPr/>
            </a:pPr>
            <a:r>
              <a:rPr lang="es-ES" sz="1200" dirty="0">
                <a:effectLst/>
                <a:latin typeface="Calibri" panose="020F0502020204030204" pitchFamily="34" charset="0"/>
                <a:ea typeface="Calibri" panose="020F0502020204030204" pitchFamily="34" charset="0"/>
              </a:rPr>
              <a:t>El actor </a:t>
            </a:r>
            <a:r>
              <a:rPr lang="es-ES" sz="1200" dirty="0" err="1">
                <a:effectLst/>
                <a:latin typeface="Calibri" panose="020F0502020204030204" pitchFamily="34" charset="0"/>
                <a:ea typeface="Calibri" panose="020F0502020204030204" pitchFamily="34" charset="0"/>
              </a:rPr>
              <a:t>Trevante</a:t>
            </a:r>
            <a:r>
              <a:rPr lang="es-ES" sz="1200" dirty="0">
                <a:effectLst/>
                <a:latin typeface="Calibri" panose="020F0502020204030204" pitchFamily="34" charset="0"/>
                <a:ea typeface="Calibri" panose="020F0502020204030204" pitchFamily="34" charset="0"/>
              </a:rPr>
              <a:t> Rhodes representa a Chiron, un hombre afroamericano que crece en el duro mundo de gueto es una película hermosa sobre la identidad, las narrativas y las elecciones</a:t>
            </a:r>
            <a:r>
              <a:rPr lang="en-GB" b="0" i="0" dirty="0">
                <a:solidFill>
                  <a:srgbClr val="232323"/>
                </a:solidFill>
                <a:effectLst/>
                <a:latin typeface="Georgia" panose="02040502050405020303" pitchFamily="18" charset="0"/>
              </a:rPr>
              <a:t>. </a:t>
            </a:r>
            <a:r>
              <a:rPr lang="es-ES" sz="1200" i="1" dirty="0" err="1">
                <a:solidFill>
                  <a:schemeClr val="bg1">
                    <a:lumMod val="65000"/>
                  </a:schemeClr>
                </a:solidFill>
              </a:rPr>
              <a:t>Trevante</a:t>
            </a:r>
            <a:r>
              <a:rPr lang="es-ES" sz="1200" i="1" dirty="0">
                <a:solidFill>
                  <a:schemeClr val="bg1">
                    <a:lumMod val="65000"/>
                  </a:schemeClr>
                </a:solidFill>
              </a:rPr>
              <a:t> Rhodes interpreta a un gay afroamericano en ‘</a:t>
            </a:r>
            <a:r>
              <a:rPr lang="es-ES" sz="1200" i="1" dirty="0" err="1">
                <a:solidFill>
                  <a:schemeClr val="bg1">
                    <a:lumMod val="65000"/>
                  </a:schemeClr>
                </a:solidFill>
              </a:rPr>
              <a:t>Moonlight</a:t>
            </a:r>
            <a:r>
              <a:rPr lang="es-ES" sz="1200" i="1" dirty="0">
                <a:solidFill>
                  <a:schemeClr val="bg1">
                    <a:lumMod val="65000"/>
                  </a:schemeClr>
                </a:solidFill>
              </a:rPr>
              <a:t>’ (2016)</a:t>
            </a:r>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24</a:t>
            </a:fld>
            <a:endParaRPr lang="en-US"/>
          </a:p>
        </p:txBody>
      </p:sp>
    </p:spTree>
    <p:extLst>
      <p:ext uri="{BB962C8B-B14F-4D97-AF65-F5344CB8AC3E}">
        <p14:creationId xmlns:p14="http://schemas.microsoft.com/office/powerpoint/2010/main" val="3627314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b="1" dirty="0">
                <a:effectLst/>
                <a:latin typeface="Verdana" panose="020B0604030504040204" pitchFamily="34" charset="0"/>
                <a:ea typeface="Calibri" panose="020F0502020204030204" pitchFamily="34" charset="0"/>
              </a:rPr>
              <a:t>Instrucciones/hoja de texto sugerido </a:t>
            </a:r>
            <a:r>
              <a:rPr lang="en-GB" sz="800" b="1" i="0" u="none" strike="noStrike" baseline="0" dirty="0">
                <a:latin typeface="Verdana" panose="020B0604030504040204" pitchFamily="34" charset="0"/>
              </a:rPr>
              <a:t>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u="none" strike="noStrike" baseline="0" dirty="0">
              <a:latin typeface="Verdana" panose="020B0604030504040204" pitchFamily="34" charset="0"/>
            </a:endParaRPr>
          </a:p>
          <a:p>
            <a:r>
              <a:rPr lang="es-ES" sz="800" dirty="0">
                <a:effectLst/>
                <a:latin typeface="Calibri" panose="020F0502020204030204" pitchFamily="34" charset="0"/>
                <a:ea typeface="Calibri" panose="020F0502020204030204" pitchFamily="34" charset="0"/>
              </a:rPr>
              <a:t>¿Cómo pueden ayudar los profesionales a los jóvenes a enfrentarse a las narrativas tóxicas? El taller que se ofrece en este proyecto busca apoyarles a hacerlo</a:t>
            </a:r>
            <a:r>
              <a:rPr lang="en-GB" sz="800" dirty="0"/>
              <a:t>.</a:t>
            </a:r>
          </a:p>
          <a:p>
            <a:endParaRPr lang="en-GB" sz="800" dirty="0"/>
          </a:p>
          <a:p>
            <a:pPr marL="98425">
              <a:lnSpc>
                <a:spcPts val="1445"/>
              </a:lnSpc>
            </a:pPr>
            <a:r>
              <a:rPr lang="es-ES" sz="800" dirty="0">
                <a:effectLst/>
                <a:latin typeface="Calibri" panose="020F0502020204030204" pitchFamily="34" charset="0"/>
                <a:ea typeface="Calibri" panose="020F0502020204030204" pitchFamily="34" charset="0"/>
              </a:rPr>
              <a:t>Está dirigido a los profesionales de primera línea como los profesores, los trabajadores sociales, los policías, los mentores, los psicólogos, </a:t>
            </a:r>
            <a:r>
              <a:rPr lang="es-ES" sz="800" dirty="0" err="1">
                <a:effectLst/>
                <a:latin typeface="Calibri" panose="020F0502020204030204" pitchFamily="34" charset="0"/>
                <a:ea typeface="Calibri" panose="020F0502020204030204" pitchFamily="34" charset="0"/>
              </a:rPr>
              <a:t>etc</a:t>
            </a:r>
            <a:r>
              <a:rPr lang="en-GB" sz="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a:p>
          <a:p>
            <a:endParaRPr lang="en-GB" sz="800" dirty="0"/>
          </a:p>
          <a:p>
            <a:r>
              <a:rPr lang="en-GB" sz="800" b="1" i="0" u="none" strike="noStrike" baseline="0" dirty="0">
                <a:solidFill>
                  <a:srgbClr val="000000"/>
                </a:solidFill>
                <a:latin typeface="Calibri" panose="020F0502020204030204" pitchFamily="34" charset="0"/>
              </a:rPr>
              <a:t>‘Taller de </a:t>
            </a:r>
            <a:r>
              <a:rPr lang="en-GB" sz="800" b="1" i="0" u="none" strike="noStrike" baseline="0" dirty="0" err="1">
                <a:solidFill>
                  <a:srgbClr val="000000"/>
                </a:solidFill>
                <a:latin typeface="Calibri" panose="020F0502020204030204" pitchFamily="34" charset="0"/>
              </a:rPr>
              <a:t>terapia</a:t>
            </a:r>
            <a:r>
              <a:rPr lang="en-GB" sz="800" b="1" i="0" u="none" strike="noStrike" baseline="0" dirty="0">
                <a:solidFill>
                  <a:srgbClr val="000000"/>
                </a:solidFill>
                <a:latin typeface="Calibri" panose="020F0502020204030204" pitchFamily="34" charset="0"/>
              </a:rPr>
              <a:t> </a:t>
            </a:r>
            <a:r>
              <a:rPr lang="en-GB" sz="800" b="1" i="0" u="none" strike="noStrike" baseline="0" dirty="0" err="1">
                <a:solidFill>
                  <a:srgbClr val="000000"/>
                </a:solidFill>
                <a:latin typeface="Calibri" panose="020F0502020204030204" pitchFamily="34" charset="0"/>
              </a:rPr>
              <a:t>narrativa</a:t>
            </a:r>
            <a:r>
              <a:rPr lang="en-GB" sz="800" b="1" i="0" u="none" strike="noStrike" baseline="0" dirty="0">
                <a:solidFill>
                  <a:srgbClr val="000000"/>
                </a:solidFill>
                <a:latin typeface="Calibri" panose="020F0502020204030204" pitchFamily="34" charset="0"/>
              </a:rPr>
              <a:t>’ </a:t>
            </a:r>
            <a:r>
              <a:rPr lang="es-ES" sz="800" dirty="0">
                <a:effectLst/>
                <a:latin typeface="Calibri" panose="020F0502020204030204" pitchFamily="34" charset="0"/>
                <a:ea typeface="Calibri" panose="020F0502020204030204" pitchFamily="34" charset="0"/>
              </a:rPr>
              <a:t>propone un marco y un escenario, y una serie de ejercicios y simulaciones detallados que pueden ayudar a los participantes a entender el papel que desempeñan las narrativas en la formación de nuestra identidad, la manera en la que pueden identificar narrativas disfuncionales o tóxicas y por último, pero no menos importante, la manera en la que pueden usar las narrativas para emplear prácticas de intervención psicoeducativa en su rutina profesional diaria. Contiene una serie de ejercicios que, si se combinan, pueden ayudar a los profesionales de primera línea a usar estrategias de terapia narrativa y técnicas para alejar a los jóvenes de una imagen negativa de sí mismo y de los demás. También ofrece soluciones para introducir maneras positivas y </a:t>
            </a:r>
            <a:r>
              <a:rPr lang="es-ES" sz="800" dirty="0" err="1">
                <a:effectLst/>
                <a:latin typeface="Calibri" panose="020F0502020204030204" pitchFamily="34" charset="0"/>
                <a:ea typeface="Calibri" panose="020F0502020204030204" pitchFamily="34" charset="0"/>
              </a:rPr>
              <a:t>empoderantes</a:t>
            </a:r>
            <a:r>
              <a:rPr lang="es-ES" sz="800" dirty="0">
                <a:effectLst/>
                <a:latin typeface="Calibri" panose="020F0502020204030204" pitchFamily="34" charset="0"/>
                <a:ea typeface="Calibri" panose="020F0502020204030204" pitchFamily="34" charset="0"/>
              </a:rPr>
              <a:t> de autoexpresión y autoafirmación entre los jóvenes. Las técnicas que se describen se inspiran del trabajo de los terapeutas que emplean la terapia narrativa para tratar las fobias, la ansiedad, la depresión, la esquizofrenia, </a:t>
            </a:r>
            <a:r>
              <a:rPr lang="es-ES" sz="800" dirty="0" err="1">
                <a:effectLst/>
                <a:latin typeface="Calibri" panose="020F0502020204030204" pitchFamily="34" charset="0"/>
                <a:ea typeface="Calibri" panose="020F0502020204030204" pitchFamily="34" charset="0"/>
              </a:rPr>
              <a:t>etc</a:t>
            </a:r>
            <a:r>
              <a:rPr lang="en-GB" sz="800" b="0" i="0" u="none" strike="noStrike" baseline="0" dirty="0">
                <a:solidFill>
                  <a:srgbClr val="000000"/>
                </a:solidFill>
                <a:latin typeface="Calibri" panose="020F0502020204030204" pitchFamily="34" charset="0"/>
              </a:rPr>
              <a:t>. </a:t>
            </a:r>
          </a:p>
          <a:p>
            <a:endParaRPr lang="en-GB" sz="800" b="0" i="0" u="none" strike="noStrike" baseline="0" dirty="0">
              <a:latin typeface="Calibri" panose="020F0502020204030204" pitchFamily="34" charset="0"/>
            </a:endParaRPr>
          </a:p>
          <a:p>
            <a:pPr algn="just">
              <a:lnSpc>
                <a:spcPct val="115000"/>
              </a:lnSpc>
              <a:spcAft>
                <a:spcPts val="600"/>
              </a:spcAft>
            </a:pPr>
            <a:r>
              <a:rPr lang="en-GB"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 D3.2.4</a:t>
            </a:r>
          </a:p>
          <a:p>
            <a:pPr algn="just">
              <a:lnSpc>
                <a:spcPct val="115000"/>
              </a:lnSpc>
              <a:spcAft>
                <a:spcPts val="600"/>
              </a:spcAft>
            </a:pPr>
            <a:r>
              <a:rPr lang="es-ES" sz="800" dirty="0">
                <a:effectLst/>
                <a:latin typeface="Calibri" panose="020F0502020204030204" pitchFamily="34" charset="0"/>
                <a:ea typeface="Calibri" panose="020F0502020204030204" pitchFamily="34" charset="0"/>
              </a:rPr>
              <a:t>El laboratorio propone técnicas que ayudan a enseñar a los jóvenes a responder ante los estímulos negativos y las narrativas tóxicas en situaciones concretas. Equipa a los profesionales implicados en la interacción con los jóvenes con soluciones para animarlos a controlar el comportamiento para reestructurar su identidad y la imagen de sí mismos, empoderando las elecciones propias y positivas. El objetivo es enseñar a los profesionales de primera línea a tratar a los jóvenes vulnerables a la radicalización respondiendo a sus necesidades de maneras no destructivas y hacerles resilientes ante los conflictos al mismo tiempo que adoptan un sentido de valor personal</a:t>
            </a:r>
            <a:r>
              <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endParaRPr lang="en-GB"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s-ES" sz="800" dirty="0">
                <a:effectLst/>
                <a:latin typeface="Calibri" panose="020F0502020204030204" pitchFamily="34" charset="0"/>
                <a:ea typeface="Calibri" panose="020F0502020204030204" pitchFamily="34" charset="0"/>
              </a:rPr>
              <a:t>Para obtener información más detallada recomiendo el Manual para formadores del taller de Terapia narrativa (muéstrales donde pueden encontrarlo o regala una versión impresa)</a:t>
            </a:r>
          </a:p>
          <a:p>
            <a:endParaRPr lang="en-GB" sz="800" b="0" i="0" u="none" strike="noStrike" baseline="0" dirty="0">
              <a:latin typeface="Calibri" panose="020F0502020204030204" pitchFamily="34" charset="0"/>
            </a:endParaRPr>
          </a:p>
          <a:p>
            <a:r>
              <a:rPr lang="es-ES" sz="800" dirty="0">
                <a:effectLst/>
                <a:latin typeface="Calibri" panose="020F0502020204030204" pitchFamily="34" charset="0"/>
                <a:ea typeface="Calibri" panose="020F0502020204030204" pitchFamily="34" charset="0"/>
              </a:rPr>
              <a:t>Ahora nos centraremos en un ejemplo de un posible ejercicio del laboratorio</a:t>
            </a:r>
          </a:p>
          <a:p>
            <a:endParaRPr lang="en-GB" sz="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3689844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45307" rtl="0" eaLnBrk="1" fontAlgn="auto" latinLnBrk="0" hangingPunct="1">
              <a:lnSpc>
                <a:spcPct val="100000"/>
              </a:lnSpc>
              <a:spcBef>
                <a:spcPts val="0"/>
              </a:spcBef>
              <a:spcAft>
                <a:spcPts val="0"/>
              </a:spcAft>
              <a:buClrTx/>
              <a:buSzTx/>
              <a:buFontTx/>
              <a:buNone/>
              <a:tabLst/>
              <a:defRPr/>
            </a:pPr>
            <a:r>
              <a:rPr lang="es-ES" sz="1800" b="1" dirty="0">
                <a:effectLst/>
                <a:latin typeface="Verdana" panose="020B0604030504040204" pitchFamily="34" charset="0"/>
                <a:ea typeface="Calibri" panose="020F0502020204030204" pitchFamily="34" charset="0"/>
              </a:rPr>
              <a:t>Instrucciones/hoja de texto sugerido </a:t>
            </a:r>
            <a:r>
              <a:rPr lang="en-GB" sz="1800" b="1" i="0" u="none" strike="noStrike" baseline="0" dirty="0">
                <a:latin typeface="Verdana" panose="020B0604030504040204" pitchFamily="34" charset="0"/>
              </a:rPr>
              <a:t>26</a:t>
            </a:r>
            <a:endParaRPr lang="en-GB" sz="1800" b="1" i="0" u="none" strike="noStrike" baseline="0" dirty="0">
              <a:effectLst/>
              <a:latin typeface="Verdana" panose="020B0604030504040204" pitchFamily="34" charset="0"/>
              <a:ea typeface="+mn-ea"/>
            </a:endParaRPr>
          </a:p>
          <a:p>
            <a:pPr marL="0" marR="0" lvl="0" indent="0" algn="l" defTabSz="945307" rtl="0" eaLnBrk="1" fontAlgn="auto" latinLnBrk="0" hangingPunct="1">
              <a:lnSpc>
                <a:spcPct val="100000"/>
              </a:lnSpc>
              <a:spcBef>
                <a:spcPts val="0"/>
              </a:spcBef>
              <a:spcAft>
                <a:spcPts val="0"/>
              </a:spcAft>
              <a:buClrTx/>
              <a:buSzTx/>
              <a:buFontTx/>
              <a:buNone/>
              <a:tabLst/>
              <a:defRPr/>
            </a:pPr>
            <a:endParaRPr lang="en-GB" sz="1800" b="1" i="0" u="none" strike="noStrike" baseline="0" dirty="0">
              <a:effectLst/>
              <a:latin typeface="Verdana" panose="020B0604030504040204" pitchFamily="34" charset="0"/>
              <a:ea typeface="+mn-ea"/>
            </a:endParaRPr>
          </a:p>
          <a:p>
            <a:pPr marL="0" marR="0" lvl="0" indent="0" algn="l" defTabSz="945307"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Este es un ejemplo de uno de los ejercicios en el taller de Terapia narrativa</a:t>
            </a:r>
          </a:p>
          <a:p>
            <a:pPr indent="-236327">
              <a:lnSpc>
                <a:spcPct val="90000"/>
              </a:lnSpc>
              <a:spcAft>
                <a:spcPts val="620"/>
              </a:spcAft>
              <a:buFont typeface="Arial" panose="020B0604020202020204" pitchFamily="34" charset="0"/>
              <a:buChar char="•"/>
            </a:pPr>
            <a:endParaRPr lang="en-US" sz="1800" dirty="0"/>
          </a:p>
          <a:p>
            <a:pPr marL="0" marR="0" lvl="0"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es-ES" sz="1800" dirty="0">
                <a:effectLst/>
                <a:latin typeface="Calibri" panose="020F0502020204030204" pitchFamily="34" charset="0"/>
                <a:ea typeface="Calibri" panose="020F0502020204030204" pitchFamily="34" charset="0"/>
              </a:rPr>
              <a:t>Forma grupos de 3, 4 </a:t>
            </a:r>
            <a:r>
              <a:rPr lang="es-ES" sz="1800" dirty="0" err="1">
                <a:effectLst/>
                <a:latin typeface="Calibri" panose="020F0502020204030204" pitchFamily="34" charset="0"/>
                <a:ea typeface="Calibri" panose="020F0502020204030204" pitchFamily="34" charset="0"/>
              </a:rPr>
              <a:t>ó</a:t>
            </a:r>
            <a:r>
              <a:rPr lang="es-ES" sz="1800" dirty="0">
                <a:effectLst/>
                <a:latin typeface="Calibri" panose="020F0502020204030204" pitchFamily="34" charset="0"/>
                <a:ea typeface="Calibri" panose="020F0502020204030204" pitchFamily="34" charset="0"/>
              </a:rPr>
              <a:t> 5.</a:t>
            </a:r>
          </a:p>
          <a:p>
            <a:pPr marL="0" marR="0" lvl="0"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endParaRPr lang="en-US" sz="1800" dirty="0"/>
          </a:p>
          <a:p>
            <a:pPr marL="0" marR="0" lvl="0"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es-ES" sz="1800" dirty="0">
                <a:effectLst/>
                <a:latin typeface="Calibri" panose="020F0502020204030204" pitchFamily="34" charset="0"/>
                <a:ea typeface="Calibri" panose="020F0502020204030204" pitchFamily="34" charset="0"/>
              </a:rPr>
              <a:t>Déjales elegir si quieren usar el caso de 12-16 años o el de mayores de 16</a:t>
            </a:r>
            <a:endParaRPr lang="en-US" sz="1800" dirty="0"/>
          </a:p>
          <a:p>
            <a:pPr indent="-236327">
              <a:lnSpc>
                <a:spcPct val="90000"/>
              </a:lnSpc>
              <a:spcAft>
                <a:spcPts val="620"/>
              </a:spcAft>
              <a:buFont typeface="Arial" panose="020B0604020202020204" pitchFamily="34" charset="0"/>
              <a:buChar char="•"/>
            </a:pPr>
            <a:endParaRPr lang="en-US" sz="1800" dirty="0"/>
          </a:p>
          <a:p>
            <a:pPr indent="-236327">
              <a:lnSpc>
                <a:spcPct val="90000"/>
              </a:lnSpc>
              <a:spcAft>
                <a:spcPts val="62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rPr>
              <a:t>Responde a la pregunta “¿Quién soy?” usando el caso 2 </a:t>
            </a:r>
            <a:r>
              <a:rPr lang="es-ES" sz="1800" dirty="0" err="1">
                <a:effectLst/>
                <a:latin typeface="Calibri" panose="020F0502020204030204" pitchFamily="34" charset="0"/>
                <a:ea typeface="Calibri" panose="020F0502020204030204" pitchFamily="34" charset="0"/>
              </a:rPr>
              <a:t>ó</a:t>
            </a:r>
            <a:r>
              <a:rPr lang="es-ES" sz="1800" dirty="0">
                <a:effectLst/>
                <a:latin typeface="Calibri" panose="020F0502020204030204" pitchFamily="34" charset="0"/>
                <a:ea typeface="Calibri" panose="020F0502020204030204" pitchFamily="34" charset="0"/>
              </a:rPr>
              <a:t> 3. Se consciente de que hay un caso para niños más pequeños</a:t>
            </a:r>
            <a:endParaRPr lang="en-US" sz="1800" dirty="0"/>
          </a:p>
          <a:p>
            <a:pPr indent="-236327">
              <a:lnSpc>
                <a:spcPct val="90000"/>
              </a:lnSpc>
              <a:spcAft>
                <a:spcPts val="620"/>
              </a:spcAft>
              <a:buFont typeface="Arial" panose="020B0604020202020204" pitchFamily="34" charset="0"/>
              <a:buChar char="•"/>
            </a:pPr>
            <a:endParaRPr lang="en-US" sz="1800" dirty="0"/>
          </a:p>
          <a:p>
            <a:pPr indent="-236327">
              <a:lnSpc>
                <a:spcPct val="90000"/>
              </a:lnSpc>
              <a:spcAft>
                <a:spcPts val="62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rPr>
              <a:t>Discusión grupal: reflexiona sobre el valor de la historia personal, su tono positivo / negativo, como se realizó la selección de eventos relatados, y qué tipo de filtros culturales aplicamos</a:t>
            </a:r>
            <a:r>
              <a:rPr lang="en-US" sz="1800" dirty="0"/>
              <a:t> </a:t>
            </a:r>
          </a:p>
          <a:p>
            <a:pPr indent="-236327">
              <a:lnSpc>
                <a:spcPct val="90000"/>
              </a:lnSpc>
              <a:spcAft>
                <a:spcPts val="620"/>
              </a:spcAft>
              <a:buFont typeface="Arial" panose="020B0604020202020204" pitchFamily="34" charset="0"/>
              <a:buChar char="•"/>
            </a:pPr>
            <a:endParaRPr lang="en-US" sz="1800" dirty="0"/>
          </a:p>
          <a:p>
            <a:pPr indent="-236327">
              <a:lnSpc>
                <a:spcPct val="90000"/>
              </a:lnSpc>
              <a:spcAft>
                <a:spcPts val="620"/>
              </a:spcAft>
              <a:buFont typeface="Arial" panose="020B0604020202020204" pitchFamily="34" charset="0"/>
              <a:buChar char="•"/>
            </a:pPr>
            <a:r>
              <a:rPr lang="es-ES" sz="1800" dirty="0">
                <a:effectLst/>
                <a:latin typeface="Calibri" panose="020F0502020204030204" pitchFamily="34" charset="0"/>
                <a:ea typeface="Calibri" panose="020F0502020204030204" pitchFamily="34" charset="0"/>
              </a:rPr>
              <a:t>Emplea dos minutos para comentar: Qué te sorprende del ejercicio / el formador recoge las respuestas posibles en una pizarra</a:t>
            </a:r>
            <a:r>
              <a:rPr lang="en-US" sz="1800" dirty="0"/>
              <a:t>.</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27208825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27</a:t>
            </a:r>
            <a:endParaRPr lang="en-GB" sz="1200" b="1" i="0" u="none" strike="noStrike" baseline="0" dirty="0">
              <a:effectLst/>
              <a:latin typeface="Verdana" panose="020B0604030504040204" pitchFamily="34" charset="0"/>
              <a:ea typeface="+mn-ea"/>
            </a:endParaRP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effectLst/>
              <a:latin typeface="Verdana" panose="020B0604030504040204" pitchFamily="34" charset="0"/>
              <a:ea typeface="+mn-ea"/>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dirty="0">
                <a:effectLst/>
                <a:latin typeface="Calibri" panose="020F0502020204030204" pitchFamily="34" charset="0"/>
                <a:ea typeface="Calibri" panose="020F0502020204030204" pitchFamily="34" charset="0"/>
              </a:rPr>
              <a:t>El ejercicio se llama </a:t>
            </a:r>
            <a:r>
              <a:rPr lang="es-ES" sz="1200" i="1" dirty="0">
                <a:effectLst/>
                <a:latin typeface="Calibri" panose="020F0502020204030204" pitchFamily="34" charset="0"/>
                <a:ea typeface="Calibri" panose="020F0502020204030204" pitchFamily="34" charset="0"/>
              </a:rPr>
              <a:t>¿Quién soy?</a:t>
            </a:r>
            <a:endParaRPr lang="en-GB" sz="1200" b="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Pregunta a los participantes: ¿Qué piensas de la idea detrás de este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El objetivo es dejar a los participantes experimenten su propia narrativa y las influencias que la formaron, también para un escáner preliminar de las creencias y el conocimiento sobre las narrativas desde el punto de vista de las ciencias sociales de los participantes</a:t>
            </a:r>
          </a:p>
          <a:p>
            <a:pPr>
              <a:lnSpc>
                <a:spcPct val="115000"/>
              </a:lnSpc>
              <a:spcAft>
                <a:spcPts val="600"/>
              </a:spcAft>
            </a:pPr>
            <a:endParaRPr lang="es-ES" sz="1200" dirty="0">
              <a:effectLst/>
              <a:latin typeface="Calibri" panose="020F0502020204030204" pitchFamily="34" charset="0"/>
              <a:ea typeface="Calibri" panose="020F0502020204030204" pitchFamily="34"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Cada laboratorio viene con un manual que describe el objetivo, el público meta y la duración de cada ejercicio. También se dan instrucciones sobre la ejecución y los materiales necesarios para el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Quién</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soy?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Objectivo</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s-ES" sz="1200" dirty="0">
                <a:effectLst/>
                <a:latin typeface="Calibri" panose="020F0502020204030204" pitchFamily="34" charset="0"/>
                <a:ea typeface="Calibri" panose="020F0502020204030204" pitchFamily="34" charset="0"/>
              </a:rPr>
              <a:t>Dejar que los participantes experimenten su propia narrativa y las influencias que la forman</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lvl="1">
              <a:lnSpc>
                <a:spcPct val="115000"/>
              </a:lnSpc>
              <a:spcAft>
                <a:spcPts val="600"/>
              </a:spcAft>
            </a:pPr>
            <a:r>
              <a:rPr lang="en-GB"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Audienceia</a:t>
            </a:r>
            <a:endPar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s-ES" sz="1200" dirty="0">
                <a:effectLst/>
                <a:latin typeface="Calibri" panose="020F0502020204030204" pitchFamily="34" charset="0"/>
                <a:ea typeface="Calibri" panose="020F0502020204030204" pitchFamily="34" charset="0"/>
              </a:rPr>
              <a:t>Cualquiera (si se adapta a su nivel de comprensión)</a:t>
            </a:r>
          </a:p>
          <a:p>
            <a:pPr lvl="1">
              <a:lnSpc>
                <a:spcPct val="115000"/>
              </a:lnSpc>
              <a:spcAft>
                <a:spcPts val="600"/>
              </a:spcAft>
            </a:pPr>
            <a:r>
              <a:rPr lang="es-ES" sz="1200" dirty="0">
                <a:effectLst/>
                <a:latin typeface="Calibri" panose="020F0502020204030204" pitchFamily="34" charset="0"/>
                <a:ea typeface="Calibri" panose="020F0502020204030204" pitchFamily="34" charset="0"/>
              </a:rPr>
              <a:t>Se reparten tres fotocopias diferentes en este ejercicio: principiante (recomendado para 6-12 años), intermedio (recomendado para 12-16 años), y avanzado (recomendado para mayores de 16 y adultos)</a:t>
            </a: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Duración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45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minutos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Descripción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lvl="2" indent="-236327" algn="l" defTabSz="914400" rtl="0" eaLnBrk="1" fontAlgn="auto" latinLnBrk="0" hangingPunct="1">
              <a:lnSpc>
                <a:spcPct val="90000"/>
              </a:lnSpc>
              <a:spcBef>
                <a:spcPts val="0"/>
              </a:spcBef>
              <a:spcAft>
                <a:spcPts val="620"/>
              </a:spcAft>
              <a:buClrTx/>
              <a:buSzTx/>
              <a:buFont typeface="Arial" panose="020B0604020202020204" pitchFamily="34" charset="0"/>
              <a:buChar char="•"/>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Forma grupos de 3, 4 </a:t>
            </a:r>
            <a:r>
              <a:rPr lang="es-ES" sz="1200" dirty="0" err="1">
                <a:effectLst/>
                <a:latin typeface="Calibri" panose="020F0502020204030204" pitchFamily="34" charset="0"/>
                <a:ea typeface="Calibri" panose="020F0502020204030204" pitchFamily="34" charset="0"/>
              </a:rPr>
              <a:t>ó</a:t>
            </a:r>
            <a:r>
              <a:rPr lang="es-ES" sz="1200" dirty="0">
                <a:effectLst/>
                <a:latin typeface="Calibri" panose="020F0502020204030204" pitchFamily="34" charset="0"/>
                <a:ea typeface="Calibri" panose="020F0502020204030204" pitchFamily="34" charset="0"/>
              </a:rPr>
              <a:t> 5</a:t>
            </a:r>
            <a:br>
              <a:rPr lang="en-US" sz="1200" dirty="0"/>
            </a:br>
            <a:r>
              <a:rPr lang="es-ES" sz="1200" dirty="0">
                <a:effectLst/>
                <a:latin typeface="Calibri" panose="020F0502020204030204" pitchFamily="34" charset="0"/>
                <a:ea typeface="Calibri" panose="020F0502020204030204" pitchFamily="34" charset="0"/>
              </a:rPr>
              <a:t>Déjales escoger si quieren usar el caso de 12-16 años o de mayores de 16</a:t>
            </a:r>
            <a:endParaRPr lang="en-US" sz="1200" dirty="0"/>
          </a:p>
          <a:p>
            <a:pPr lvl="2" indent="-236327">
              <a:lnSpc>
                <a:spcPct val="90000"/>
              </a:lnSpc>
              <a:spcAft>
                <a:spcPts val="620"/>
              </a:spcAft>
              <a:buFont typeface="Arial" panose="020B0604020202020204" pitchFamily="34" charset="0"/>
              <a:buChar char="•"/>
            </a:pPr>
            <a:r>
              <a:rPr lang="es-ES" sz="1200" dirty="0">
                <a:effectLst/>
                <a:latin typeface="Calibri" panose="020F0502020204030204" pitchFamily="34" charset="0"/>
                <a:ea typeface="Calibri" panose="020F0502020204030204" pitchFamily="34" charset="0"/>
              </a:rPr>
              <a:t>Responde a las preguntas “¿Quién soy?” usando el caso 2 </a:t>
            </a:r>
            <a:r>
              <a:rPr lang="es-ES" sz="1200" dirty="0" err="1">
                <a:effectLst/>
                <a:latin typeface="Calibri" panose="020F0502020204030204" pitchFamily="34" charset="0"/>
                <a:ea typeface="Calibri" panose="020F0502020204030204" pitchFamily="34" charset="0"/>
              </a:rPr>
              <a:t>ó</a:t>
            </a:r>
            <a:r>
              <a:rPr lang="es-ES" sz="1200" dirty="0">
                <a:effectLst/>
                <a:latin typeface="Calibri" panose="020F0502020204030204" pitchFamily="34" charset="0"/>
                <a:ea typeface="Calibri" panose="020F0502020204030204" pitchFamily="34" charset="0"/>
              </a:rPr>
              <a:t> 3. Se consciente de que hay un caso para niños más pequeños</a:t>
            </a:r>
          </a:p>
          <a:p>
            <a:pPr lvl="2" indent="-236327">
              <a:lnSpc>
                <a:spcPct val="90000"/>
              </a:lnSpc>
              <a:spcAft>
                <a:spcPts val="620"/>
              </a:spcAft>
              <a:buFont typeface="Arial" panose="020B0604020202020204" pitchFamily="34" charset="0"/>
              <a:buChar char="•"/>
            </a:pPr>
            <a:r>
              <a:rPr lang="es-ES" sz="1200" dirty="0">
                <a:effectLst/>
                <a:latin typeface="Calibri" panose="020F0502020204030204" pitchFamily="34" charset="0"/>
                <a:ea typeface="Calibri" panose="020F0502020204030204" pitchFamily="34" charset="0"/>
              </a:rPr>
              <a:t>Discusión grupal: reflexiona sobre el valor de la historia personal, su tono positivo / negativo, como se realizó la selección de eventos relatados, y qué tipo de filtros culturales aplicamos.</a:t>
            </a:r>
          </a:p>
          <a:p>
            <a:pPr lvl="2" indent="-236327">
              <a:lnSpc>
                <a:spcPct val="90000"/>
              </a:lnSpc>
              <a:spcAft>
                <a:spcPts val="620"/>
              </a:spcAft>
              <a:buFont typeface="Arial" panose="020B0604020202020204" pitchFamily="34" charset="0"/>
              <a:buChar char="•"/>
            </a:pPr>
            <a:r>
              <a:rPr lang="es-ES" sz="1200" dirty="0">
                <a:effectLst/>
                <a:latin typeface="Calibri" panose="020F0502020204030204" pitchFamily="34" charset="0"/>
                <a:ea typeface="Calibri" panose="020F0502020204030204" pitchFamily="34" charset="0"/>
              </a:rPr>
              <a:t>Emplea dos minutos para comentar: Qué te sorprende del ejercicio / el formador recoge las respuestas posibles en una pizarra</a:t>
            </a:r>
            <a:r>
              <a:rPr lang="en-US" sz="1200" dirty="0"/>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Método</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de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aprendizaje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s-ES" sz="1200" dirty="0">
                <a:effectLst/>
                <a:latin typeface="Calibri" panose="020F0502020204030204" pitchFamily="34" charset="0"/>
                <a:ea typeface="Calibri" panose="020F0502020204030204" pitchFamily="34" charset="0"/>
              </a:rPr>
              <a:t>Demostración del aprendizaje experiencial y discusión guiada</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4288258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dirty="0">
                <a:effectLst/>
                <a:latin typeface="Verdana" panose="020B0604030504040204" pitchFamily="34" charset="0"/>
                <a:ea typeface="Calibri" panose="020F0502020204030204" pitchFamily="34" charset="0"/>
              </a:rPr>
              <a:t>Instrucciones/hoja de texto sugerido </a:t>
            </a:r>
            <a:r>
              <a:rPr lang="en-GB" sz="1800" b="1" i="0" u="none" strike="noStrike" baseline="0" dirty="0">
                <a:latin typeface="Verdana" panose="020B0604030504040204" pitchFamily="34" charset="0"/>
              </a:rPr>
              <a:t>28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u="none" strike="noStrike" baseline="0" dirty="0">
              <a:effectLst/>
              <a:latin typeface="Verdana" panose="020B060403050404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Calibri" panose="020F0502020204030204" pitchFamily="34" charset="0"/>
                <a:ea typeface="Calibri" panose="020F0502020204030204" pitchFamily="34" charset="0"/>
              </a:rPr>
              <a:t>El siguiente taller es sobre la habilidad de entablar una conversación o debate de manera constructiva.</a:t>
            </a:r>
          </a:p>
          <a:p>
            <a:pPr>
              <a:spcBef>
                <a:spcPts val="40"/>
              </a:spcBef>
            </a:pPr>
            <a:endParaRPr lang="es-ES" sz="1800" dirty="0">
              <a:effectLst/>
              <a:latin typeface="Calibri" panose="020F0502020204030204" pitchFamily="34" charset="0"/>
              <a:ea typeface="Calibri" panose="020F0502020204030204" pitchFamily="34" charset="0"/>
            </a:endParaRPr>
          </a:p>
          <a:p>
            <a:pPr>
              <a:spcBef>
                <a:spcPts val="40"/>
              </a:spcBef>
            </a:pPr>
            <a:r>
              <a:rPr lang="es-ES" sz="1800" dirty="0">
                <a:effectLst/>
                <a:latin typeface="Calibri" panose="020F0502020204030204" pitchFamily="34" charset="0"/>
                <a:ea typeface="Calibri" panose="020F0502020204030204" pitchFamily="34" charset="0"/>
              </a:rPr>
              <a:t>El conocimiento, las habilidades, los valores y las actitudes que se aprenden en el laboratorio dedicado a la simulación y el debate buscan facilitar la construcción de la resiliencia ante las ideologías extremas y el comportamiento violento, a través de la consolidación del pensamiento crítico, la comunicación, la cooperación, la empatía y la (auto)reflexión.</a:t>
            </a:r>
          </a:p>
          <a:p>
            <a:endParaRPr lang="es-ES" sz="1800" dirty="0">
              <a:effectLst/>
              <a:latin typeface="Calibri" panose="020F0502020204030204" pitchFamily="34" charset="0"/>
              <a:ea typeface="Calibri" panose="020F0502020204030204" pitchFamily="34" charset="0"/>
            </a:endParaRPr>
          </a:p>
          <a:p>
            <a:r>
              <a:rPr lang="es-ES" sz="1800" dirty="0">
                <a:effectLst/>
                <a:latin typeface="Calibri" panose="020F0502020204030204" pitchFamily="34" charset="0"/>
                <a:ea typeface="Calibri" panose="020F0502020204030204" pitchFamily="34" charset="0"/>
              </a:rPr>
              <a:t>Este laboratorio no tendrá impacto si se realiza solo una vez. El laboratorio basado en el debate debe realizarse regularmente</a:t>
            </a: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Del D3.2.5</a:t>
            </a:r>
          </a:p>
          <a:p>
            <a:r>
              <a:rPr lang="es-ES" sz="1800" dirty="0">
                <a:effectLst/>
                <a:latin typeface="Calibri" panose="020F0502020204030204" pitchFamily="34" charset="0"/>
                <a:ea typeface="Calibri" panose="020F0502020204030204" pitchFamily="34" charset="0"/>
              </a:rPr>
              <a:t>Enseñar a través de la simulación y el debate sirve para desarrollar el conocimiento y las habilidades a través del modelo educativo cognitivo-conductual y el modelo de aprender haciendo. También es una forma de intervención psicoeducativa en la que el moderador del debate se comporta como un orientador que ofrece estrategias de comunicación efectiva y autoexpresión positiva para replicar mientras que promueve la tolerancia y que se juzgue con la mente abierta las opiniones contrarias de otras personas</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rPr>
              <a:t>El conocimiento, las habilidades, los valores y las actitudes que se aprenden en el laboratorio dedicado a la simulación y el debate buscan facilitar la construcción de la resiliencia ante las ideologías extremas y el comportamiento violento, a través de la consolidación del pensamiento crítico, la comunicación, la cooperación, la empatía y la (auto)reflexión</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rPr>
              <a:t>Creemos que el debate simulado es un método de intervención psicoeducativa que tiene el potencial de aumentar la resiliencia frente a los factores de empuje y atracción de la radicalización tales como: un sentido de la identidad descrito como una «búsqueda de significado», «búsqueda de la identidad que contribuya a un sentido de pertenencia, valía y propósito», realización personal, falta de autoestima, frustración individual e insulto, los factores sociocognitivos como la toma de riesgos y contacto social reducido, la victimización personal, desplazamiento de la agresividad, que están todos relacionados con sentido de la identidad conflictivo y disfuncional</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t>
            </a:r>
          </a:p>
          <a:p>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rPr>
              <a:t>Aunque el debate y los juegos de simulación se han usado mucho en contextos académicos como instrumentos de aprendizaje, el laboratorio no es como un debate al uso porque no pretende equipar a los participantes con el conocimiento y las habilidades necesarios para formar parte de un debate, sino para que entienda su sentido, su estructura y el contexto en el que se puede emplear, además de las limitaciones metodológicas y los cabos sueltos</a:t>
            </a:r>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139606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Calibri" panose="020F0502020204030204" pitchFamily="34" charset="0"/>
                <a:ea typeface="Calibri" panose="020F0502020204030204" pitchFamily="34" charset="0"/>
              </a:rPr>
              <a:t>Al final del primer os pedí que pensarais en lo que más necesitáis en vuestro entorno de traba</a:t>
            </a:r>
            <a:r>
              <a:rPr lang="en-US" dirty="0"/>
              <a:t>.</a:t>
            </a:r>
          </a:p>
          <a:p>
            <a:endParaRPr lang="en-US" dirty="0"/>
          </a:p>
          <a:p>
            <a:r>
              <a:rPr lang="en-US" dirty="0"/>
              <a:t>@Formación</a:t>
            </a:r>
          </a:p>
          <a:p>
            <a:r>
              <a:rPr lang="es-ES" sz="1200" dirty="0">
                <a:effectLst/>
                <a:latin typeface="Calibri" panose="020F0502020204030204" pitchFamily="34" charset="0"/>
                <a:ea typeface="Calibri" panose="020F0502020204030204" pitchFamily="34" charset="0"/>
              </a:rPr>
              <a:t>Recoge las respuestas (y asegúrate de que se respondan en el curso</a:t>
            </a:r>
            <a:r>
              <a:rPr lang="en-US" dirty="0"/>
              <a:t>)</a:t>
            </a:r>
          </a:p>
        </p:txBody>
      </p:sp>
      <p:sp>
        <p:nvSpPr>
          <p:cNvPr id="4" name="Slide Number Placeholder 3"/>
          <p:cNvSpPr>
            <a:spLocks noGrp="1"/>
          </p:cNvSpPr>
          <p:nvPr>
            <p:ph type="sldNum" sz="quarter" idx="10"/>
          </p:nvPr>
        </p:nvSpPr>
        <p:spPr/>
        <p:txBody>
          <a:bodyPr/>
          <a:lstStyle/>
          <a:p>
            <a:fld id="{4D7F6500-7E3F-4999-8C74-183F6B321703}" type="slidenum">
              <a:rPr lang="en-US" smtClean="0"/>
              <a:t>2</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800" b="1" dirty="0">
                <a:effectLst/>
                <a:latin typeface="Verdana" panose="020B0604030504040204" pitchFamily="34" charset="0"/>
                <a:ea typeface="Calibri" panose="020F0502020204030204" pitchFamily="34" charset="0"/>
              </a:rPr>
              <a:t>Instrucciones/hoja de texto sugerido </a:t>
            </a:r>
            <a:r>
              <a:rPr lang="en-GB" sz="800" b="1" i="0" u="none" strike="noStrike" baseline="0" dirty="0">
                <a:latin typeface="Verdana" panose="020B0604030504040204" pitchFamily="34" charset="0"/>
              </a:rPr>
              <a:t>29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i="0" u="none" strike="noStrike" baseline="0" dirty="0">
              <a:latin typeface="Verdana" panose="020B0604030504040204" pitchFamily="34" charset="0"/>
            </a:endParaRPr>
          </a:p>
          <a:p>
            <a:r>
              <a:rPr lang="es-ES" sz="800" dirty="0">
                <a:effectLst/>
                <a:latin typeface="Calibri" panose="020F0502020204030204" pitchFamily="34" charset="0"/>
                <a:ea typeface="Calibri" panose="020F0502020204030204" pitchFamily="34" charset="0"/>
              </a:rPr>
              <a:t>¿Cómo pueden los profesionales de primera línea ayudar a los jóvenes a desarrollar habilidades de debate? El laboratorio que se ofrece en este proyecto busca apoyarles a hacerlo</a:t>
            </a:r>
            <a:r>
              <a:rPr lang="en-GB" sz="800" dirty="0"/>
              <a:t>.</a:t>
            </a:r>
          </a:p>
          <a:p>
            <a:endParaRPr lang="en-GB" sz="800" dirty="0"/>
          </a:p>
          <a:p>
            <a:r>
              <a:rPr lang="es-ES" sz="800" dirty="0">
                <a:effectLst/>
                <a:latin typeface="Calibri" panose="020F0502020204030204" pitchFamily="34" charset="0"/>
                <a:ea typeface="Calibri" panose="020F0502020204030204" pitchFamily="34" charset="0"/>
              </a:rPr>
              <a:t>Para acceder a información más detallada recomiendo el Manual para formadores del taller de Gestión de la ira (muestra donde puede encontrarse, o regala una versión impresa)</a:t>
            </a:r>
          </a:p>
          <a:p>
            <a:endParaRPr lang="en-GB" sz="800" b="0" i="0" u="none" strike="noStrike" baseline="0" dirty="0">
              <a:latin typeface="Calibri" panose="020F0502020204030204" pitchFamily="34" charset="0"/>
            </a:endParaRPr>
          </a:p>
          <a:p>
            <a:r>
              <a:rPr lang="es-ES" sz="800" dirty="0">
                <a:effectLst/>
                <a:latin typeface="Calibri" panose="020F0502020204030204" pitchFamily="34" charset="0"/>
                <a:ea typeface="Calibri" panose="020F0502020204030204" pitchFamily="34" charset="0"/>
              </a:rPr>
              <a:t>Ahora nos centraremos en un ejemplo de un posible ejercicio del laboratorio</a:t>
            </a:r>
            <a:endParaRPr lang="en-GB" sz="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290909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Calibri" panose="020F0502020204030204" pitchFamily="34" charset="0"/>
                <a:ea typeface="Calibri" panose="020F0502020204030204" pitchFamily="34" charset="0"/>
              </a:rPr>
              <a:t>Haz clic en </a:t>
            </a:r>
            <a:r>
              <a:rPr lang="en-GB" dirty="0"/>
              <a:t>#Dare to be grey (</a:t>
            </a:r>
            <a:r>
              <a:rPr lang="en-GB" dirty="0" err="1"/>
              <a:t>atrévete</a:t>
            </a:r>
            <a:r>
              <a:rPr lang="en-GB" dirty="0"/>
              <a:t> a ser </a:t>
            </a:r>
            <a:r>
              <a:rPr lang="en-GB" dirty="0" err="1"/>
              <a:t>gris</a:t>
            </a:r>
            <a:r>
              <a:rPr lang="en-GB" dirty="0"/>
              <a:t>)</a:t>
            </a:r>
          </a:p>
          <a:p>
            <a:endParaRPr lang="en-GB" dirty="0"/>
          </a:p>
          <a:p>
            <a:r>
              <a:rPr lang="es-ES" sz="1200" dirty="0">
                <a:effectLst/>
                <a:latin typeface="Calibri" panose="020F0502020204030204" pitchFamily="34" charset="0"/>
                <a:ea typeface="Calibri" panose="020F0502020204030204" pitchFamily="34" charset="0"/>
              </a:rPr>
              <a:t>Uno de los objetivos subyacentes es darse cuenta de que las opiniones de blanco y negro no son las únicas, y que no tienes que «escoger un bando», sino que puedes tener opiniones «grises» y matizadas. </a:t>
            </a:r>
            <a:r>
              <a:rPr lang="es-ES" sz="1200" i="1" dirty="0" err="1">
                <a:effectLst/>
                <a:latin typeface="Calibri" panose="020F0502020204030204" pitchFamily="34" charset="0"/>
                <a:ea typeface="Calibri" panose="020F0502020204030204" pitchFamily="34" charset="0"/>
              </a:rPr>
              <a:t>Dare</a:t>
            </a:r>
            <a:r>
              <a:rPr lang="es-ES" sz="1200" i="1" dirty="0">
                <a:effectLst/>
                <a:latin typeface="Calibri" panose="020F0502020204030204" pitchFamily="34" charset="0"/>
                <a:ea typeface="Calibri" panose="020F0502020204030204" pitchFamily="34" charset="0"/>
              </a:rPr>
              <a:t> </a:t>
            </a:r>
            <a:r>
              <a:rPr lang="es-ES" sz="1200" i="1" dirty="0" err="1">
                <a:effectLst/>
                <a:latin typeface="Calibri" panose="020F0502020204030204" pitchFamily="34" charset="0"/>
                <a:ea typeface="Calibri" panose="020F0502020204030204" pitchFamily="34" charset="0"/>
              </a:rPr>
              <a:t>to</a:t>
            </a:r>
            <a:r>
              <a:rPr lang="es-ES" sz="1200" i="1" dirty="0">
                <a:effectLst/>
                <a:latin typeface="Calibri" panose="020F0502020204030204" pitchFamily="34" charset="0"/>
                <a:ea typeface="Calibri" panose="020F0502020204030204" pitchFamily="34" charset="0"/>
              </a:rPr>
              <a:t> be grey</a:t>
            </a:r>
            <a:r>
              <a:rPr lang="es-ES" sz="1200" dirty="0">
                <a:effectLst/>
                <a:latin typeface="Calibri" panose="020F0502020204030204" pitchFamily="34" charset="0"/>
                <a:ea typeface="Calibri" panose="020F0502020204030204" pitchFamily="34" charset="0"/>
              </a:rPr>
              <a:t> es un proyecto </a:t>
            </a:r>
            <a:r>
              <a:rPr lang="es-ES" sz="1200" dirty="0">
                <a:solidFill>
                  <a:srgbClr val="000301"/>
                </a:solidFill>
                <a:effectLst/>
                <a:latin typeface="Calibri" panose="020F0502020204030204" pitchFamily="34" charset="0"/>
                <a:ea typeface="Calibri" panose="020F0502020204030204" pitchFamily="34" charset="0"/>
              </a:rPr>
              <a:t>que busca luchar contra la polarización en línea y en la vida real a través de la amplificación de las opiniones de «el punto medio gris». Activistas, analistas de datos y trabajadores sociales se unen para combatir la polarización y el proceso de radicalización que surge de esta</a:t>
            </a:r>
            <a:r>
              <a:rPr lang="en-GB" b="0" i="0" dirty="0">
                <a:solidFill>
                  <a:srgbClr val="000402"/>
                </a:solidFill>
                <a:effectLst/>
                <a:latin typeface="Barlow"/>
              </a:rPr>
              <a:t>.</a:t>
            </a:r>
            <a:endParaRPr lang="en-GB" b="0" dirty="0"/>
          </a:p>
          <a:p>
            <a:endParaRPr lang="en-GB" dirty="0"/>
          </a:p>
          <a:p>
            <a:r>
              <a:rPr lang="en-GB" dirty="0"/>
              <a:t>https://projectgrey.eu/</a:t>
            </a:r>
          </a:p>
          <a:p>
            <a:r>
              <a:rPr lang="en-GB" dirty="0"/>
              <a:t>https://youtu.be/WPChHeKaurQ</a:t>
            </a:r>
          </a:p>
          <a:p>
            <a:endParaRPr lang="en-GB" dirty="0"/>
          </a:p>
          <a:p>
            <a:r>
              <a:rPr lang="en-GB" dirty="0"/>
              <a:t>CO: </a:t>
            </a:r>
            <a:r>
              <a:rPr lang="es-ES" sz="1200" dirty="0">
                <a:effectLst/>
                <a:latin typeface="Calibri" panose="020F0502020204030204" pitchFamily="34" charset="0"/>
                <a:ea typeface="Calibri" panose="020F0502020204030204" pitchFamily="34" charset="0"/>
              </a:rPr>
              <a:t>esta diapositiva puede aplicarse también a Pensamiento crítico</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4110132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31</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Este es un ejemplo de uno de los ejercicios en el taller de Debate y simulación. De nuevo, mi sugerencia es experimentar primero con el ejercicio y después comentar los objetivos</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@Formador</a:t>
            </a:r>
          </a:p>
          <a:p>
            <a:pPr>
              <a:lnSpc>
                <a:spcPct val="115000"/>
              </a:lnSpc>
              <a:spcAft>
                <a:spcPts val="600"/>
              </a:spcAft>
            </a:pPr>
            <a:r>
              <a:rPr lang="es-ES" sz="1200" dirty="0">
                <a:effectLst/>
                <a:latin typeface="Calibri" panose="020F0502020204030204" pitchFamily="34" charset="0"/>
                <a:ea typeface="Calibri" panose="020F0502020204030204" pitchFamily="34" charset="0"/>
              </a:rPr>
              <a:t>El ejercicio dura alrededor de 40 minutos (dependiendo de la cantidad de afirmaciones y los participantes</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Informa a los estudiantes de que van a oír afirmaciones que son </a:t>
            </a:r>
            <a:r>
              <a:rPr lang="es-ES" sz="1200" i="1" dirty="0">
                <a:effectLst/>
                <a:latin typeface="Calibri" panose="020F0502020204030204" pitchFamily="34" charset="0"/>
                <a:ea typeface="Calibri" panose="020F0502020204030204" pitchFamily="34" charset="0"/>
              </a:rPr>
              <a:t>siempre</a:t>
            </a:r>
            <a:r>
              <a:rPr lang="es-ES" sz="1200" dirty="0">
                <a:effectLst/>
                <a:latin typeface="Calibri" panose="020F0502020204030204" pitchFamily="34" charset="0"/>
                <a:ea typeface="Calibri" panose="020F0502020204030204" pitchFamily="34" charset="0"/>
              </a:rPr>
              <a:t> verdaderas.</a:t>
            </a: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 2: </a:t>
            </a:r>
            <a:r>
              <a:rPr lang="es-ES" sz="1200" dirty="0">
                <a:effectLst/>
                <a:latin typeface="Calibri" panose="020F0502020204030204" pitchFamily="34" charset="0"/>
                <a:ea typeface="Calibri" panose="020F0502020204030204" pitchFamily="34" charset="0"/>
              </a:rPr>
              <a:t>Su trabajo es pensar tantos casos/situaciones en los que la afirmación no se aplique como puedan y hacer sus propias listas</a:t>
            </a:r>
            <a:r>
              <a:rPr lang="en-GB"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Muévete por el grupo y pregunta un ejemplo cada estudiante; si un estudiante da un ejemplo que ya se ha mencionado, tiene un minuto para pensar en otro</a:t>
            </a:r>
            <a:r>
              <a:rPr lang="en-GB" dirty="0"/>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4</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Si el estudiante no es capaz de pensar en un ejemplo, se les elimina del juego. El profesor sigue preguntado a cada estudiante por turnos hasta que solo queda un estudiante con ejemplos en su lista</a:t>
            </a:r>
            <a:r>
              <a:rPr lang="en-GB"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5</a:t>
            </a:r>
            <a:r>
              <a:rPr lang="en-GB" sz="1200" i="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rPr>
              <a:t>Al final del ejercicio, se emplean 15-20 minutos para que el grupo comente las ideas que se han expresado y que consecuencias suponen (hoy puede ser una ronda corta</a:t>
            </a:r>
            <a:r>
              <a:rPr lang="en-GB" sz="1800" dirty="0">
                <a:effectLst/>
                <a:latin typeface="Calibri" panose="020F0502020204030204" pitchFamily="34" charset="0"/>
                <a:ea typeface="Calibri" panose="020F0502020204030204" pitchFamily="34" charset="0"/>
              </a:rPr>
              <a:t>)</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s-ES" sz="1200" dirty="0">
                <a:effectLst/>
                <a:latin typeface="Calibri" panose="020F0502020204030204" pitchFamily="34" charset="0"/>
                <a:ea typeface="Calibri" panose="020F0502020204030204" pitchFamily="34" charset="0"/>
              </a:rPr>
              <a:t>La afirmación puede ser “matar está mal”. </a:t>
            </a:r>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31</a:t>
            </a:fld>
            <a:endParaRPr lang="en-US" dirty="0"/>
          </a:p>
        </p:txBody>
      </p:sp>
    </p:spTree>
    <p:extLst>
      <p:ext uri="{BB962C8B-B14F-4D97-AF65-F5344CB8AC3E}">
        <p14:creationId xmlns:p14="http://schemas.microsoft.com/office/powerpoint/2010/main" val="1093082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32</a:t>
            </a: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200" b="1" i="0" u="none" strike="noStrike" baseline="0" dirty="0">
              <a:latin typeface="Verdana" panose="020B0604030504040204" pitchFamily="34"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El ejercicio se llama </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Verdadero</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 o </a:t>
            </a:r>
            <a:r>
              <a:rPr lang="en-GB" sz="1200" b="0" i="1" dirty="0" err="1">
                <a:effectLst/>
                <a:latin typeface="Calibri" panose="020F0502020204030204" pitchFamily="34" charset="0"/>
                <a:ea typeface="Calibri" panose="020F0502020204030204" pitchFamily="34" charset="0"/>
                <a:cs typeface="Times New Roman" panose="02020603050405020304" pitchFamily="18" charset="0"/>
              </a:rPr>
              <a:t>falso</a:t>
            </a:r>
            <a:r>
              <a:rPr lang="en-GB" sz="1200" b="0" i="1"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Pregunta a los participantes: ¿Qué piensas de la idea detrás de este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s-ES" sz="1200" dirty="0">
                <a:effectLst/>
                <a:latin typeface="Calibri" panose="020F0502020204030204" pitchFamily="34" charset="0"/>
                <a:ea typeface="Calibri" panose="020F0502020204030204" pitchFamily="34" charset="0"/>
              </a:rPr>
              <a:t>Cada laboratorio viene con un manual que describe el objetivo, el público meta y la duración de cada ejercicio. También se dan instrucciones sobre la ejecución y los materiales necesarios para el ejercicio</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Verdadero</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o </a:t>
            </a:r>
            <a:r>
              <a:rPr lang="en-GB" sz="1200" b="1" dirty="0" err="1">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falso</a:t>
            </a:r>
            <a:r>
              <a:rPr lang="en-GB" sz="12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Objetivo</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GB" sz="1800" dirty="0"/>
              <a:t>• To help improve lateral thinking skills </a:t>
            </a:r>
            <a:endParaRPr lang="en-GB" sz="1800" b="0" kern="1200" dirty="0">
              <a:effectLst/>
              <a:latin typeface="+mn-lt"/>
              <a:ea typeface="+mn-ea"/>
            </a:endParaRPr>
          </a:p>
          <a:p>
            <a:pPr lvl="1"/>
            <a:r>
              <a:rPr lang="en-GB" sz="1800" dirty="0"/>
              <a:t>• </a:t>
            </a:r>
            <a:r>
              <a:rPr lang="es-ES" sz="1800" b="0" kern="0" dirty="0">
                <a:effectLst/>
                <a:latin typeface="Calibri" panose="020F0502020204030204" pitchFamily="34" charset="0"/>
                <a:ea typeface="Calibri" panose="020F0502020204030204" pitchFamily="34" charset="0"/>
              </a:rPr>
              <a:t>Ayudar a mejorar las habilidades de pensamiento </a:t>
            </a:r>
            <a:r>
              <a:rPr lang="es-ES" sz="1800" b="0" dirty="0">
                <a:effectLst/>
                <a:latin typeface="Calibri" panose="020F0502020204030204" pitchFamily="34" charset="0"/>
                <a:ea typeface="Calibri" panose="020F0502020204030204" pitchFamily="34" charset="0"/>
              </a:rPr>
              <a:t>lateral</a:t>
            </a:r>
          </a:p>
          <a:p>
            <a:pPr lvl="1"/>
            <a:r>
              <a:rPr lang="en-GB" sz="1800" dirty="0"/>
              <a:t>• </a:t>
            </a:r>
            <a:r>
              <a:rPr lang="es-ES" sz="1800" b="0" kern="0" dirty="0">
                <a:effectLst/>
                <a:latin typeface="Calibri" panose="020F0502020204030204" pitchFamily="34" charset="0"/>
                <a:ea typeface="Calibri" panose="020F0502020204030204" pitchFamily="34" charset="0"/>
              </a:rPr>
              <a:t>Ayudar a mejorar las habilidades de respuesta</a:t>
            </a:r>
          </a:p>
          <a:p>
            <a:pPr lvl="1"/>
            <a:r>
              <a:rPr lang="en-GB" sz="1800" dirty="0"/>
              <a:t>• </a:t>
            </a:r>
            <a:r>
              <a:rPr lang="es-ES" sz="1800" b="0" dirty="0">
                <a:effectLst/>
                <a:latin typeface="Calibri" panose="020F0502020204030204" pitchFamily="34" charset="0"/>
                <a:ea typeface="Calibri" panose="020F0502020204030204" pitchFamily="34" charset="0"/>
              </a:rPr>
              <a:t>Mejorar las habilidades agilidad de pensamiento</a:t>
            </a:r>
          </a:p>
          <a:p>
            <a:pPr lvl="1"/>
            <a:r>
              <a:rPr lang="en-GB" sz="1800" dirty="0"/>
              <a:t>• </a:t>
            </a:r>
            <a:r>
              <a:rPr lang="es-ES" sz="1800" b="0" kern="0" dirty="0">
                <a:effectLst/>
                <a:latin typeface="Calibri" panose="020F0502020204030204" pitchFamily="34" charset="0"/>
                <a:ea typeface="Calibri" panose="020F0502020204030204" pitchFamily="34" charset="0"/>
              </a:rPr>
              <a:t>Mejorar las habilidades de memoria</a:t>
            </a:r>
          </a:p>
          <a:p>
            <a:pPr lvl="1"/>
            <a:r>
              <a:rPr lang="en-GB" sz="1800" dirty="0"/>
              <a:t>• </a:t>
            </a:r>
            <a:r>
              <a:rPr lang="es-ES" sz="1800" b="0" dirty="0">
                <a:effectLst/>
                <a:latin typeface="Calibri" panose="020F0502020204030204" pitchFamily="34" charset="0"/>
                <a:ea typeface="Calibri" panose="020F0502020204030204" pitchFamily="34" charset="0"/>
              </a:rPr>
              <a:t>Mejorar el vocabulario y el uso de términos</a:t>
            </a:r>
          </a:p>
          <a:p>
            <a:pPr lvl="1"/>
            <a:r>
              <a:rPr lang="en-GB" sz="1800" dirty="0"/>
              <a:t>• </a:t>
            </a:r>
            <a:r>
              <a:rPr lang="es-ES" sz="1800" b="0" kern="0" dirty="0">
                <a:effectLst/>
                <a:latin typeface="Calibri" panose="020F0502020204030204" pitchFamily="34" charset="0"/>
                <a:ea typeface="Calibri" panose="020F0502020204030204" pitchFamily="34" charset="0"/>
              </a:rPr>
              <a:t>Mejorar las habilidades de escucha</a:t>
            </a:r>
          </a:p>
          <a:p>
            <a:pPr lvl="1"/>
            <a:r>
              <a:rPr lang="en-GB" sz="1800" dirty="0"/>
              <a:t>• </a:t>
            </a:r>
            <a:r>
              <a:rPr lang="es-ES" sz="1800" b="0" dirty="0">
                <a:effectLst/>
                <a:latin typeface="Calibri" panose="020F0502020204030204" pitchFamily="34" charset="0"/>
                <a:ea typeface="Calibri" panose="020F0502020204030204" pitchFamily="34" charset="0"/>
              </a:rPr>
              <a:t>Promover la evaluación entre iguales</a:t>
            </a:r>
          </a:p>
          <a:p>
            <a:pPr lvl="1">
              <a:lnSpc>
                <a:spcPct val="115000"/>
              </a:lnSpc>
              <a:spcAft>
                <a:spcPts val="600"/>
              </a:spcAft>
            </a:pPr>
            <a:r>
              <a:rPr lang="en-GB"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Audiencia</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s-ES" sz="1200" dirty="0" err="1">
                <a:effectLst/>
                <a:latin typeface="Calibri" panose="020F0502020204030204" pitchFamily="34" charset="0"/>
                <a:ea typeface="Calibri" panose="020F0502020204030204" pitchFamily="34" charset="0"/>
              </a:rPr>
              <a:t>Pre-adolescentes</a:t>
            </a:r>
            <a:r>
              <a:rPr lang="es-ES" sz="1200" dirty="0">
                <a:effectLst/>
                <a:latin typeface="Calibri" panose="020F0502020204030204" pitchFamily="34" charset="0"/>
                <a:ea typeface="Calibri" panose="020F0502020204030204" pitchFamily="34" charset="0"/>
              </a:rPr>
              <a:t>/adolescente/adulto</a:t>
            </a:r>
            <a:r>
              <a:rPr lang="es-ES" sz="1200" b="1" dirty="0">
                <a:effectLst/>
                <a:latin typeface="Calibri" panose="020F0502020204030204" pitchFamily="34" charset="0"/>
                <a:ea typeface="Calibri" panose="020F0502020204030204" pitchFamily="34" charset="0"/>
              </a:rPr>
              <a:t> </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Duración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6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15-45 </a:t>
            </a:r>
            <a:r>
              <a:rPr lang="es-ES" sz="1200" dirty="0">
                <a:effectLst/>
                <a:latin typeface="Calibri" panose="020F0502020204030204" pitchFamily="34" charset="0"/>
                <a:ea typeface="Calibri" panose="020F0502020204030204" pitchFamily="34" charset="0"/>
              </a:rPr>
              <a:t>minutos (dependiendo de la cantidad de afirmaciones y lo grande que sea el grupo</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1">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Descripción</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just" defTabSz="914400" rtl="0" eaLnBrk="1" fontAlgn="auto" latinLnBrk="0" hangingPunct="1">
              <a:lnSpc>
                <a:spcPct val="115000"/>
              </a:lnSpc>
              <a:spcBef>
                <a:spcPts val="0"/>
              </a:spcBef>
              <a:spcAft>
                <a:spcPts val="600"/>
              </a:spcAft>
              <a:buClrTx/>
              <a:buSzTx/>
              <a:buFontTx/>
              <a:buNone/>
              <a:tabLst/>
              <a:defRPr/>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1: </a:t>
            </a:r>
            <a:r>
              <a:rPr lang="es-ES" sz="1200" dirty="0">
                <a:effectLst/>
                <a:latin typeface="Calibri" panose="020F0502020204030204" pitchFamily="34" charset="0"/>
                <a:ea typeface="Calibri" panose="020F0502020204030204" pitchFamily="34" charset="0"/>
              </a:rPr>
              <a:t>Informa a los estudiantes de que van a escuchar afirmaciones que siempre son verdad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a:t>
            </a:r>
            <a:r>
              <a:rPr lang="en-GB" sz="1200" i="1" dirty="0">
                <a:effectLst/>
                <a:latin typeface="Calibri" panose="020F0502020204030204" pitchFamily="34" charset="0"/>
                <a:ea typeface="Times New Roman" panose="02020603050405020304" pitchFamily="18" charset="0"/>
                <a:cs typeface="Times New Roman" panose="02020603050405020304" pitchFamily="18" charset="0"/>
              </a:rPr>
              <a:t> 2: </a:t>
            </a:r>
            <a:r>
              <a:rPr lang="es-ES" sz="1200" dirty="0">
                <a:effectLst/>
                <a:latin typeface="Calibri" panose="020F0502020204030204" pitchFamily="34" charset="0"/>
                <a:ea typeface="Calibri" panose="020F0502020204030204" pitchFamily="34" charset="0"/>
              </a:rPr>
              <a:t>Pídeles que piense en todos los casos donde la afirmación no se aplica que puedan y que hagan sus propias listas</a:t>
            </a: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3</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muévete por el grupo y pregunta un ejemplo cada estudiante; si un estudiante da un ejemplo que ya se ha mencionado, tiene un minuto para pensar en otro</a:t>
            </a:r>
            <a:r>
              <a:rPr lang="en-GB" sz="1200" dirty="0"/>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4</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s-ES" sz="1200" dirty="0">
                <a:effectLst/>
                <a:latin typeface="Calibri" panose="020F0502020204030204" pitchFamily="34" charset="0"/>
                <a:ea typeface="Calibri" panose="020F0502020204030204" pitchFamily="34" charset="0"/>
              </a:rPr>
              <a:t>Si el estudiante no es capaz de pensar en un ejemplo, se les elimina del juego. El profesor sigue preguntado a cada estudiante por turnos hasta que solo queda un estudiante con ejemplos en su lista</a:t>
            </a: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i="1" dirty="0">
                <a:effectLst/>
                <a:latin typeface="Calibri" panose="020F0502020204030204" pitchFamily="34" charset="0"/>
                <a:ea typeface="Calibri" panose="020F0502020204030204" pitchFamily="34" charset="0"/>
                <a:cs typeface="Times New Roman" panose="02020603050405020304" pitchFamily="18" charset="0"/>
              </a:rPr>
              <a:t>Paso 5</a:t>
            </a:r>
            <a:r>
              <a:rPr lang="en-GB" sz="1200" i="0" dirty="0">
                <a:effectLst/>
                <a:latin typeface="Calibri" panose="020F0502020204030204" pitchFamily="34" charset="0"/>
                <a:ea typeface="Calibri" panose="020F0502020204030204" pitchFamily="34" charset="0"/>
                <a:cs typeface="Times New Roman" panose="02020603050405020304" pitchFamily="18" charset="0"/>
              </a:rPr>
              <a:t>: </a:t>
            </a:r>
            <a:r>
              <a:rPr lang="es-ES" sz="1800" b="0" kern="0" dirty="0">
                <a:effectLst/>
                <a:latin typeface="Calibri" panose="020F0502020204030204" pitchFamily="34" charset="0"/>
                <a:ea typeface="Calibri" panose="020F0502020204030204" pitchFamily="34" charset="0"/>
              </a:rPr>
              <a:t>Al final del ejercicio, se emplean 10-15 minutos para que el grupo comente las ideas que se han expresado y que consecuencias suponen (hoy puede ser una ronda corta</a:t>
            </a:r>
            <a:r>
              <a:rPr lang="en-GB" sz="1800" dirty="0">
                <a:effectLst/>
                <a:latin typeface="Calibri" panose="020F0502020204030204" pitchFamily="34" charset="0"/>
                <a:ea typeface="Calibri" panose="020F0502020204030204" pitchFamily="34" charset="0"/>
              </a:rPr>
              <a:t>)</a:t>
            </a:r>
            <a:endParaRPr lang="en-GB" sz="1200" i="0"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Método</a:t>
            </a:r>
            <a:r>
              <a:rPr lang="en-GB" sz="1200" b="1" dirty="0">
                <a:effectLst/>
                <a:latin typeface="Calibri" panose="020F0502020204030204" pitchFamily="34" charset="0"/>
                <a:ea typeface="Calibri" panose="020F0502020204030204" pitchFamily="34" charset="0"/>
                <a:cs typeface="Times New Roman" panose="02020603050405020304" pitchFamily="18" charset="0"/>
              </a:rPr>
              <a:t> de </a:t>
            </a:r>
            <a:r>
              <a:rPr lang="en-GB" sz="1200" b="1" dirty="0" err="1">
                <a:effectLst/>
                <a:latin typeface="Calibri" panose="020F0502020204030204" pitchFamily="34" charset="0"/>
                <a:ea typeface="Calibri" panose="020F0502020204030204" pitchFamily="34" charset="0"/>
                <a:cs typeface="Times New Roman" panose="02020603050405020304" pitchFamily="18" charset="0"/>
              </a:rPr>
              <a:t>aprendizaje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lvl="1" algn="l">
              <a:lnSpc>
                <a:spcPct val="115000"/>
              </a:lnSpc>
              <a:spcAft>
                <a:spcPts val="600"/>
              </a:spcAft>
            </a:pPr>
            <a:r>
              <a:rPr lang="es-ES" sz="1200" dirty="0">
                <a:effectLst/>
                <a:latin typeface="Calibri" panose="020F0502020204030204" pitchFamily="34" charset="0"/>
                <a:ea typeface="Calibri" panose="020F0502020204030204" pitchFamily="34" charset="0"/>
              </a:rPr>
              <a:t>Práctica extendida, comentario guiado, autoaprendizaje encubierto (diálogo interno del estudiante</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32</a:t>
            </a:fld>
            <a:endParaRPr lang="en-US" dirty="0"/>
          </a:p>
        </p:txBody>
      </p:sp>
    </p:spTree>
    <p:extLst>
      <p:ext uri="{BB962C8B-B14F-4D97-AF65-F5344CB8AC3E}">
        <p14:creationId xmlns:p14="http://schemas.microsoft.com/office/powerpoint/2010/main" val="1499094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33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En esta segunda sesión del TTT, presentamos tres talleres del proyecto ARMOUR, sobre Gestión de la ira, </a:t>
            </a:r>
            <a:r>
              <a:rPr lang="es-ES"/>
              <a:t>Terapia narrativa y </a:t>
            </a:r>
            <a:r>
              <a:rPr lang="es-ES" dirty="0"/>
              <a:t>Debate y simulación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s-ES" sz="1200" dirty="0">
                <a:effectLst/>
                <a:latin typeface="Calibri" panose="020F0502020204030204" pitchFamily="34" charset="0"/>
                <a:ea typeface="Calibri" panose="020F0502020204030204" pitchFamily="34" charset="0"/>
              </a:rPr>
              <a:t>Reparte la encuesta T2 del día 2</a:t>
            </a:r>
            <a:r>
              <a:rPr lang="en-GB" dirty="0"/>
              <a:t>. </a:t>
            </a:r>
          </a:p>
          <a:p>
            <a:r>
              <a:rPr lang="es-ES" sz="1200" dirty="0">
                <a:effectLst/>
                <a:latin typeface="Calibri" panose="020F0502020204030204" pitchFamily="34" charset="0"/>
                <a:ea typeface="Calibri" panose="020F0502020204030204" pitchFamily="34" charset="0"/>
              </a:rPr>
              <a:t>Explica que los participantes pueden usar el número de los ejercicios que se muestra para añadir comentarios sobre un ejercicio específico</a:t>
            </a:r>
          </a:p>
          <a:p>
            <a:endParaRPr lang="es-ES" sz="1200" dirty="0">
              <a:effectLst/>
              <a:latin typeface="Calibri" panose="020F0502020204030204" pitchFamily="34" charset="0"/>
              <a:ea typeface="Calibri" panose="020F0502020204030204" pitchFamily="34" charset="0"/>
            </a:endParaRPr>
          </a:p>
          <a:p>
            <a:r>
              <a:rPr lang="es-ES" sz="1200" dirty="0">
                <a:effectLst/>
                <a:latin typeface="Calibri" panose="020F0502020204030204" pitchFamily="34" charset="0"/>
                <a:ea typeface="Calibri" panose="020F0502020204030204" pitchFamily="34" charset="0"/>
              </a:rPr>
              <a:t>¿Te ayudaron a conocer los conceptos? </a:t>
            </a:r>
          </a:p>
          <a:p>
            <a:r>
              <a:rPr lang="es-ES" sz="1200" dirty="0">
                <a:effectLst/>
                <a:latin typeface="Calibri" panose="020F0502020204030204" pitchFamily="34" charset="0"/>
                <a:ea typeface="Calibri" panose="020F0502020204030204" pitchFamily="34" charset="0"/>
              </a:rPr>
              <a:t>¿Son útiles para emplearlos con los jóvenes?</a:t>
            </a:r>
          </a:p>
          <a:p>
            <a:r>
              <a:rPr lang="es-ES" sz="1200" dirty="0">
                <a:effectLst/>
                <a:latin typeface="Calibri" panose="020F0502020204030204" pitchFamily="34" charset="0"/>
                <a:ea typeface="Calibri" panose="020F0502020204030204" pitchFamily="34" charset="0"/>
              </a:rPr>
              <a:t>¿Cuáles usarías en tu trabajo (o en privado</a:t>
            </a:r>
            <a:r>
              <a:rPr lang="en-GB" dirty="0"/>
              <a:t>)?</a:t>
            </a:r>
          </a:p>
          <a:p>
            <a:endParaRPr lang="en-GB" dirty="0"/>
          </a:p>
          <a:p>
            <a:r>
              <a:rPr lang="es-ES" sz="1200" dirty="0">
                <a:effectLst/>
                <a:latin typeface="Calibri" panose="020F0502020204030204" pitchFamily="34" charset="0"/>
                <a:ea typeface="Calibri" panose="020F0502020204030204" pitchFamily="34" charset="0"/>
              </a:rPr>
              <a:t>El próximo día nos centraremos en la resolución de conflictos y la respuesta estatal como factores contribuyentes para la radicalización</a:t>
            </a:r>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33</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34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pPr marL="98425">
              <a:lnSpc>
                <a:spcPts val="1460"/>
              </a:lnSpc>
            </a:pPr>
            <a:r>
              <a:rPr lang="es-ES" sz="1200" dirty="0">
                <a:effectLst/>
                <a:latin typeface="Calibri" panose="020F0502020204030204" pitchFamily="34" charset="0"/>
                <a:ea typeface="Calibri" panose="020F0502020204030204" pitchFamily="34" charset="0"/>
              </a:rPr>
              <a:t>Para el próximo día me gustaría que...</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34</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@Formador: </a:t>
            </a:r>
            <a:r>
              <a:rPr lang="es-ES" sz="1200" dirty="0">
                <a:effectLst/>
                <a:latin typeface="Calibri" panose="020F0502020204030204" pitchFamily="34" charset="0"/>
                <a:ea typeface="Calibri" panose="020F0502020204030204" pitchFamily="34" charset="0"/>
              </a:rPr>
              <a:t>Haz una ronda y recoge los puntos destacados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La razón de esto es acabar en positivo y reforzar estos temas en particular</a:t>
            </a: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35</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Arial" panose="020B0604020202020204" pitchFamily="34" charset="0"/>
                <a:ea typeface="Calibri" panose="020F0502020204030204" pitchFamily="34" charset="0"/>
                <a:cs typeface="Calibri" panose="020F0502020204030204" pitchFamily="34" charset="0"/>
              </a:rPr>
              <a:t>Hemos terminado de explorar la radicalizaci</a:t>
            </a:r>
            <a:r>
              <a:rPr lang="es-ES" sz="1200" dirty="0">
                <a:effectLst/>
                <a:latin typeface="Arial" panose="020B0604020202020204" pitchFamily="34" charset="0"/>
                <a:ea typeface="Calibri" panose="020F0502020204030204" pitchFamily="34" charset="0"/>
              </a:rPr>
              <a:t>ó</a:t>
            </a:r>
            <a:r>
              <a:rPr lang="es-ES" sz="1200" dirty="0">
                <a:effectLst/>
                <a:latin typeface="Arial" panose="020B0604020202020204" pitchFamily="34" charset="0"/>
                <a:ea typeface="Calibri" panose="020F0502020204030204" pitchFamily="34" charset="0"/>
                <a:cs typeface="Calibri" panose="020F0502020204030204" pitchFamily="34" charset="0"/>
              </a:rPr>
              <a:t>n con el modelo de factor desencadenante que describe distintos componentes y su interacción</a:t>
            </a:r>
            <a:r>
              <a:rPr lang="en-GB" dirty="0">
                <a:latin typeface="Arial" charset="0"/>
                <a:cs typeface="Arial" charset="0"/>
              </a:rPr>
              <a:t>. </a:t>
            </a:r>
          </a:p>
          <a:p>
            <a:endParaRPr lang="en-GB" dirty="0">
              <a:latin typeface="Arial" charset="0"/>
              <a:cs typeface="Arial" charset="0"/>
            </a:endParaRPr>
          </a:p>
          <a:p>
            <a:pPr marL="0" indent="0">
              <a:buFont typeface="+mj-lt"/>
              <a:buNone/>
            </a:pPr>
            <a:r>
              <a:rPr lang="es-ES" sz="1200" dirty="0">
                <a:effectLst/>
                <a:latin typeface="Arial" panose="020B0604020202020204" pitchFamily="34" charset="0"/>
                <a:ea typeface="Calibri" panose="020F0502020204030204" pitchFamily="34" charset="0"/>
                <a:cs typeface="Calibri" panose="020F0502020204030204" pitchFamily="34" charset="0"/>
              </a:rPr>
              <a:t>Y hemos visto como los laboratorios de este proyecto conectan con muchos de los factores y caracter</a:t>
            </a:r>
            <a:r>
              <a:rPr lang="es-ES" sz="1200" dirty="0">
                <a:effectLst/>
                <a:latin typeface="Arial" panose="020B0604020202020204" pitchFamily="34" charset="0"/>
                <a:ea typeface="Calibri" panose="020F0502020204030204" pitchFamily="34" charset="0"/>
              </a:rPr>
              <a:t>í</a:t>
            </a:r>
            <a:r>
              <a:rPr lang="es-ES" sz="1200" dirty="0">
                <a:effectLst/>
                <a:latin typeface="Arial" panose="020B0604020202020204" pitchFamily="34" charset="0"/>
                <a:ea typeface="Calibri" panose="020F0502020204030204" pitchFamily="34" charset="0"/>
                <a:cs typeface="Calibri" panose="020F0502020204030204" pitchFamily="34" charset="0"/>
              </a:rPr>
              <a:t>sticas mencionados</a:t>
            </a:r>
          </a:p>
          <a:p>
            <a:pPr marL="0" indent="0">
              <a:buFont typeface="+mj-lt"/>
              <a:buNone/>
            </a:pPr>
            <a:endParaRPr lang="en-GB" dirty="0">
              <a:latin typeface="Arial" charset="0"/>
              <a:cs typeface="Arial" charset="0"/>
            </a:endParaRPr>
          </a:p>
          <a:p>
            <a:pPr marL="228600" indent="-228600">
              <a:buFont typeface="+mj-lt"/>
              <a:buAutoNum type="arabicPeriod"/>
            </a:pPr>
            <a:r>
              <a:rPr lang="nl-NL" dirty="0"/>
              <a:t>Habilidades: e.g. Pensamiento crítico, Gestión de la ira, Debate y simulación</a:t>
            </a:r>
          </a:p>
          <a:p>
            <a:pPr marL="228600" indent="-228600">
              <a:buFont typeface="+mj-lt"/>
              <a:buAutoNum type="arabicPeriod"/>
            </a:pPr>
            <a:endParaRPr lang="nl-NL" dirty="0"/>
          </a:p>
          <a:p>
            <a:pPr marL="228600" indent="-228600">
              <a:buFont typeface="+mj-lt"/>
              <a:buAutoNum type="arabicPeriod"/>
            </a:pPr>
            <a:r>
              <a:rPr lang="nl-NL" dirty="0"/>
              <a:t>Identidad: e.g. Terapia narrativa y Asesoramiento y pedagogía familiar </a:t>
            </a:r>
          </a:p>
          <a:p>
            <a:pPr marL="228600" indent="-228600">
              <a:buFont typeface="+mj-lt"/>
              <a:buAutoNum type="arabicPeriod"/>
            </a:pPr>
            <a:endParaRPr lang="nl-NL" dirty="0"/>
          </a:p>
          <a:p>
            <a:pPr marL="228600" indent="-228600">
              <a:buFont typeface="+mj-lt"/>
              <a:buAutoNum type="arabicPeriod"/>
            </a:pPr>
            <a:r>
              <a:rPr lang="nl-NL" dirty="0"/>
              <a:t>Experiencias personales con la discriminación: e.g. Resolución de conflictos y Asesoramiento y pedagogía familiar (</a:t>
            </a:r>
            <a:r>
              <a:rPr lang="es-ES" sz="1200" dirty="0">
                <a:effectLst/>
                <a:latin typeface="Calibri" panose="020F0502020204030204" pitchFamily="34" charset="0"/>
                <a:ea typeface="Calibri" panose="020F0502020204030204" pitchFamily="34" charset="0"/>
              </a:rPr>
              <a:t>para que los profesores sepan cómo responder</a:t>
            </a:r>
            <a:r>
              <a:rPr lang="nl-NL" dirty="0"/>
              <a:t>)</a:t>
            </a:r>
          </a:p>
          <a:p>
            <a:pPr marL="228600" indent="-228600">
              <a:buFont typeface="+mj-lt"/>
              <a:buAutoNum type="arabicPeriod"/>
            </a:pPr>
            <a:endParaRPr lang="nl-NL" dirty="0"/>
          </a:p>
          <a:p>
            <a:pPr marL="228600" indent="-228600">
              <a:buFont typeface="+mj-lt"/>
              <a:buAutoNum type="arabicPeriod"/>
            </a:pPr>
            <a:r>
              <a:rPr lang="nl-NL" dirty="0"/>
              <a:t>Problemas en casa: Asesoramiento y pedagogía familiar </a:t>
            </a:r>
          </a:p>
          <a:p>
            <a:pPr marL="228600" indent="-228600">
              <a:buFont typeface="+mj-lt"/>
              <a:buAutoNum type="arabicPeriod"/>
            </a:pPr>
            <a:endParaRPr lang="nl-NL" dirty="0"/>
          </a:p>
          <a:p>
            <a:pPr marL="228600" indent="-228600">
              <a:buFont typeface="+mj-lt"/>
              <a:buAutoNum type="arabicPeriod"/>
            </a:pPr>
            <a:r>
              <a:rPr lang="nl-NL" dirty="0"/>
              <a:t>Políticas gubernamentales: respuesta estatal proporcional</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Calibri" panose="020F0502020204030204" pitchFamily="34" charset="0"/>
                <a:ea typeface="Calibri" panose="020F0502020204030204" pitchFamily="34" charset="0"/>
              </a:rPr>
              <a:t>Hoy continuaremos con otros tres factores contribuyentes de la radicalización: ira, narrativas y habilidades de conversación</a:t>
            </a:r>
            <a:r>
              <a:rPr lang="en-GB" noProof="0" dirty="0"/>
              <a:t>.</a:t>
            </a: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4</a:t>
            </a:r>
          </a:p>
          <a:p>
            <a:endParaRPr lang="en-GB" noProof="0" dirty="0"/>
          </a:p>
          <a:p>
            <a:r>
              <a:rPr lang="nl-NL" noProof="0" dirty="0"/>
              <a:t>Ira – </a:t>
            </a:r>
            <a:r>
              <a:rPr lang="es-ES" sz="1200" dirty="0">
                <a:effectLst/>
                <a:latin typeface="Calibri" panose="020F0502020204030204" pitchFamily="34" charset="0"/>
                <a:ea typeface="Calibri" panose="020F0502020204030204" pitchFamily="34" charset="0"/>
              </a:rPr>
              <a:t>qué es, como puede alimentar la radicalización y cómo controlarla</a:t>
            </a:r>
          </a:p>
          <a:p>
            <a:r>
              <a:rPr lang="nl-NL" noProof="0" dirty="0"/>
              <a:t>Ejercicios – </a:t>
            </a:r>
            <a:r>
              <a:rPr lang="es-ES" sz="1200" dirty="0">
                <a:effectLst/>
                <a:latin typeface="Calibri" panose="020F0502020204030204" pitchFamily="34" charset="0"/>
                <a:ea typeface="Calibri" panose="020F0502020204030204" pitchFamily="34" charset="0"/>
              </a:rPr>
              <a:t>experimentar con los ejercicios para ayudar a los jóvenes a gestionar su ira</a:t>
            </a:r>
            <a:endParaRPr lang="nl-NL" noProof="0" dirty="0"/>
          </a:p>
          <a:p>
            <a:r>
              <a:rPr lang="en-GB" noProof="0" dirty="0" err="1"/>
              <a:t>Narrativas</a:t>
            </a:r>
            <a:r>
              <a:rPr lang="en-GB" noProof="0" dirty="0"/>
              <a:t> – </a:t>
            </a:r>
            <a:r>
              <a:rPr lang="es-ES" sz="1200" dirty="0">
                <a:effectLst/>
                <a:latin typeface="Calibri" panose="020F0502020204030204" pitchFamily="34" charset="0"/>
                <a:ea typeface="Calibri" panose="020F0502020204030204" pitchFamily="34" charset="0"/>
              </a:rPr>
              <a:t>explicación de la manera en la que las narrativas y la formación de la identidad pueden aumentar la probabilidad de radicalización</a:t>
            </a:r>
            <a:endParaRPr lang="en-GB" noProof="0" dirty="0"/>
          </a:p>
          <a:p>
            <a:r>
              <a:rPr lang="nl-NL" noProof="0" dirty="0"/>
              <a:t>Ejercicios </a:t>
            </a:r>
            <a:r>
              <a:rPr lang="en-GB" noProof="0" dirty="0"/>
              <a:t>– </a:t>
            </a:r>
            <a:r>
              <a:rPr lang="es-ES" sz="1200" dirty="0">
                <a:effectLst/>
                <a:latin typeface="Calibri" panose="020F0502020204030204" pitchFamily="34" charset="0"/>
                <a:ea typeface="Calibri" panose="020F0502020204030204" pitchFamily="34" charset="0"/>
              </a:rPr>
              <a:t>experimentar uno o más de los ejercicios para usar las narrativas de manera más positiva</a:t>
            </a:r>
            <a:endParaRPr lang="en-GB" noProof="0" dirty="0"/>
          </a:p>
          <a:p>
            <a:r>
              <a:rPr lang="en-GB" noProof="0" dirty="0"/>
              <a:t>Debate y </a:t>
            </a:r>
            <a:r>
              <a:rPr lang="en-GB" noProof="0" dirty="0" err="1"/>
              <a:t>simulación</a:t>
            </a:r>
            <a:endParaRPr lang="en-GB" noProof="0" dirty="0"/>
          </a:p>
          <a:p>
            <a:r>
              <a:rPr lang="nl-NL" noProof="0" dirty="0"/>
              <a:t>Ejercicios</a:t>
            </a:r>
            <a:endParaRPr lang="en-GB" noProof="0" dirty="0"/>
          </a:p>
          <a:p>
            <a:r>
              <a:rPr lang="nl-NL" noProof="0" dirty="0"/>
              <a:t>Feedback – yo</a:t>
            </a:r>
            <a:r>
              <a:rPr lang="es-ES" sz="1200" dirty="0">
                <a:effectLst/>
                <a:latin typeface="Calibri" panose="020F0502020204030204" pitchFamily="34" charset="0"/>
                <a:ea typeface="Calibri" panose="020F0502020204030204" pitchFamily="34" charset="0"/>
              </a:rPr>
              <a:t>vuestra retroalimentación sobre los ejercicios del segundo día</a:t>
            </a:r>
            <a:endParaRPr lang="nl-NL" noProof="0" dirty="0"/>
          </a:p>
          <a:p>
            <a:endParaRPr lang="nl-NL" noProof="0" dirty="0"/>
          </a:p>
          <a:p>
            <a:endParaRPr lang="nl-NL" noProof="0" dirty="0"/>
          </a:p>
          <a:p>
            <a:endParaRPr lang="nl-NL" noProof="0"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4</a:t>
            </a:fld>
            <a:endParaRPr lang="en-US" dirty="0"/>
          </a:p>
        </p:txBody>
      </p:sp>
    </p:spTree>
    <p:extLst>
      <p:ext uri="{BB962C8B-B14F-4D97-AF65-F5344CB8AC3E}">
        <p14:creationId xmlns:p14="http://schemas.microsoft.com/office/powerpoint/2010/main" val="265328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es-ES" sz="1800" b="1" dirty="0">
                <a:effectLst/>
                <a:latin typeface="Verdana" panose="020B0604030504040204" pitchFamily="34" charset="0"/>
                <a:ea typeface="Calibri" panose="020F0502020204030204" pitchFamily="34" charset="0"/>
              </a:rPr>
              <a:t>Instrucciones/hoja de texto sugerido </a:t>
            </a:r>
            <a:r>
              <a:rPr lang="en-GB" sz="1800" b="1" i="0" u="none" strike="noStrike" baseline="0" dirty="0">
                <a:latin typeface="Verdana" panose="020B0604030504040204" pitchFamily="34" charset="0"/>
              </a:rPr>
              <a:t>5</a:t>
            </a:r>
            <a:endParaRPr lang="en-GB" sz="1800" b="1" i="0" u="none" strike="noStrike" baseline="0" dirty="0">
              <a:effectLst/>
              <a:latin typeface="Verdana" panose="020B0604030504040204" pitchFamily="34" charset="0"/>
              <a:ea typeface="+mn-ea"/>
            </a:endParaRPr>
          </a:p>
          <a:p>
            <a:pPr marL="0" marR="0" lvl="0" indent="0" algn="l" defTabSz="914400" rtl="0" eaLnBrk="1" fontAlgn="auto" latinLnBrk="0" hangingPunct="1">
              <a:lnSpc>
                <a:spcPct val="115000"/>
              </a:lnSpc>
              <a:spcBef>
                <a:spcPts val="0"/>
              </a:spcBef>
              <a:spcAft>
                <a:spcPts val="600"/>
              </a:spcAft>
              <a:buClrTx/>
              <a:buSzTx/>
              <a:buFontTx/>
              <a:buNone/>
              <a:tabLst/>
              <a:defRPr/>
            </a:pPr>
            <a:endParaRPr lang="en-GB" sz="1800" b="1" i="0" u="none" strike="noStrike" baseline="0" dirty="0">
              <a:effectLst/>
              <a:latin typeface="Verdana" panose="020B0604030504040204" pitchFamily="34" charset="0"/>
              <a:ea typeface="+mn-ea"/>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s-ES" sz="1800" dirty="0">
                <a:effectLst/>
                <a:latin typeface="Calibri" panose="020F0502020204030204" pitchFamily="34" charset="0"/>
                <a:ea typeface="Calibri" panose="020F0502020204030204" pitchFamily="34" charset="0"/>
              </a:rPr>
              <a:t>Comenzaremos con un ejemplo de uno de los ejercicios del laboratorio Gestión de la ira. Por favor, coge un bolígrafo y un papel (o tableta/teléfono móvil/portátil).</a:t>
            </a:r>
          </a:p>
          <a:p>
            <a:pPr>
              <a:lnSpc>
                <a:spcPct val="115000"/>
              </a:lnSpc>
              <a:spcAft>
                <a:spcPts val="600"/>
              </a:spcAft>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en-GB" sz="1800" b="1" dirty="0"/>
              <a:t>#1 Brainstorming – libre </a:t>
            </a:r>
            <a:r>
              <a:rPr lang="en-GB" sz="1800" b="1" dirty="0" err="1"/>
              <a:t>asociación</a:t>
            </a:r>
            <a:r>
              <a:rPr lang="en-GB" sz="1800" b="1" dirty="0"/>
              <a:t> de ideas  </a:t>
            </a:r>
            <a:r>
              <a:rPr lang="en-GB" sz="1800" dirty="0"/>
              <a:t>Icebreaker 1 (15-20 min)</a:t>
            </a:r>
          </a:p>
          <a:p>
            <a:pPr defTabSz="945307">
              <a:defRPr/>
            </a:pPr>
            <a:endParaRPr lang="en-GB" sz="1800" dirty="0"/>
          </a:p>
          <a:p>
            <a:pPr>
              <a:lnSpc>
                <a:spcPct val="115000"/>
              </a:lnSpc>
              <a:spcAft>
                <a:spcPts val="6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@Formador</a:t>
            </a:r>
          </a:p>
          <a:p>
            <a:pPr>
              <a:lnSpc>
                <a:spcPct val="115000"/>
              </a:lnSpc>
              <a:spcAft>
                <a:spcPts val="600"/>
              </a:spcAft>
            </a:pPr>
            <a:r>
              <a:rPr lang="es-ES" sz="1800" dirty="0">
                <a:effectLst/>
                <a:latin typeface="Calibri" panose="020F0502020204030204" pitchFamily="34" charset="0"/>
                <a:ea typeface="Calibri" panose="020F0502020204030204" pitchFamily="34" charset="0"/>
              </a:rPr>
              <a:t>Este ejercicio es uno de los rompehielos del taller de Gestión de la ira</a:t>
            </a:r>
            <a:r>
              <a:rPr lang="en-GB" sz="1800" b="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a:effectLst/>
                <a:latin typeface="Calibri" panose="020F0502020204030204" pitchFamily="34" charset="0"/>
                <a:ea typeface="Calibri" panose="020F0502020204030204" pitchFamily="34" charset="0"/>
              </a:rPr>
              <a:t>Dura entre 15-20 minutos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defTabSz="945307">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Pasos 1-4: </a:t>
            </a:r>
            <a:r>
              <a:rPr lang="es-ES" sz="1800" dirty="0">
                <a:effectLst/>
                <a:latin typeface="Calibri" panose="020F0502020204030204" pitchFamily="34" charset="0"/>
                <a:ea typeface="Calibri" panose="020F0502020204030204" pitchFamily="34" charset="0"/>
              </a:rPr>
              <a:t>El formador pide a los participantes que respondan a las siguientes preguntas (de una en una) escribiendo en un papel no más de tres líneas</a:t>
            </a:r>
            <a:r>
              <a:rPr lang="en-GB" sz="1800" dirty="0"/>
              <a:t>. 	(4 min)</a:t>
            </a:r>
          </a:p>
          <a:p>
            <a:r>
              <a:rPr lang="en-GB" sz="1800" dirty="0"/>
              <a:t>Paso 5: </a:t>
            </a:r>
            <a:r>
              <a:rPr lang="es-ES" sz="1800" dirty="0">
                <a:effectLst/>
                <a:latin typeface="Calibri" panose="020F0502020204030204" pitchFamily="34" charset="0"/>
                <a:ea typeface="Calibri" panose="020F0502020204030204" pitchFamily="34" charset="0"/>
              </a:rPr>
              <a:t>cada participante escoge un compañero/a y comparte sus respuestas con él/ella</a:t>
            </a:r>
            <a:r>
              <a:rPr lang="en-GB" sz="1800" dirty="0"/>
              <a:t>. (4 min)</a:t>
            </a:r>
          </a:p>
          <a:p>
            <a:r>
              <a:rPr lang="en-GB" sz="1800" dirty="0"/>
              <a:t>Paso 6:  </a:t>
            </a:r>
            <a:r>
              <a:rPr lang="es-ES" sz="1800" dirty="0">
                <a:effectLst/>
                <a:latin typeface="Calibri" panose="020F0502020204030204" pitchFamily="34" charset="0"/>
                <a:ea typeface="Calibri" panose="020F0502020204030204" pitchFamily="34" charset="0"/>
              </a:rPr>
              <a:t>el formador tiene dos minutos para comentar con los participantes posibles respuestas y apuntarlas en una pizarra</a:t>
            </a:r>
            <a:r>
              <a:rPr lang="en-GB" sz="1800" dirty="0"/>
              <a:t>. 	</a:t>
            </a:r>
            <a:r>
              <a:rPr lang="es-ES" sz="1800" dirty="0"/>
              <a:t>Es de esperar que las observaciones de los participantes apunten al objetivo de estos ejercicios: tomar conciencia de la forma personal de experimentar y afrontar la ira, y ser capaz de reconocerla. La gente se da cuenta de que la ira es algo con lo que todos estamos familiarizados</a:t>
            </a:r>
            <a:r>
              <a:rPr lang="en-GB" sz="1800" dirty="0"/>
              <a:t>.</a:t>
            </a:r>
          </a:p>
          <a:p>
            <a:pPr defTabSz="945307">
              <a:defRPr/>
            </a:pPr>
            <a:endParaRPr lang="en-GB" sz="1800" dirty="0"/>
          </a:p>
          <a:p>
            <a:r>
              <a:rPr lang="es-ES" sz="1800" dirty="0">
                <a:effectLst/>
                <a:latin typeface="Calibri" panose="020F0502020204030204" pitchFamily="34" charset="0"/>
                <a:ea typeface="Calibri" panose="020F0502020204030204" pitchFamily="34" charset="0"/>
              </a:rPr>
              <a:t>El formador cierra el rompehielos indicando las respuestas más comunes y comunicando que volveremos a el concepto de ira más tarde</a:t>
            </a:r>
            <a:r>
              <a:rPr lang="en-GB" sz="1800" baseline="0" dirty="0"/>
              <a: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5</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n-GB" dirty="0"/>
              <a:t>https://vimeo.com/113623893</a:t>
            </a:r>
          </a:p>
          <a:p>
            <a:r>
              <a:rPr lang="en-GB" dirty="0"/>
              <a:t>@Formador</a:t>
            </a:r>
          </a:p>
          <a:p>
            <a:r>
              <a:rPr lang="es-ES" sz="1200" dirty="0">
                <a:effectLst/>
                <a:latin typeface="Calibri" panose="020F0502020204030204" pitchFamily="34" charset="0"/>
                <a:ea typeface="Calibri" panose="020F0502020204030204" pitchFamily="34" charset="0"/>
              </a:rPr>
              <a:t>Vídeo corto para ilustrar la conexión entre la ira y la radicalización </a:t>
            </a:r>
            <a:r>
              <a:rPr lang="en-GB" dirty="0"/>
              <a:t>(</a:t>
            </a:r>
            <a:r>
              <a:rPr lang="en-GB" dirty="0" err="1"/>
              <a:t>mostrar</a:t>
            </a:r>
            <a:r>
              <a:rPr lang="en-GB" dirty="0"/>
              <a:t> 9.46-12.42 min)</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6</a:t>
            </a:fld>
            <a:endParaRPr lang="en-US" dirty="0"/>
          </a:p>
        </p:txBody>
      </p:sp>
    </p:spTree>
    <p:extLst>
      <p:ext uri="{BB962C8B-B14F-4D97-AF65-F5344CB8AC3E}">
        <p14:creationId xmlns:p14="http://schemas.microsoft.com/office/powerpoint/2010/main" val="111394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Calibri" panose="020F0502020204030204" pitchFamily="34" charset="0"/>
                <a:ea typeface="Calibri" panose="020F0502020204030204" pitchFamily="34" charset="0"/>
              </a:rPr>
              <a:t>Uno de los factores causantes que han estudiado los investigadores es ser víctima de la injusticia, como un trato injusto, la privación relativa, la inmoralidad, </a:t>
            </a:r>
            <a:r>
              <a:rPr lang="es-ES" sz="1200" dirty="0" err="1">
                <a:effectLst/>
                <a:latin typeface="Calibri" panose="020F0502020204030204" pitchFamily="34" charset="0"/>
                <a:ea typeface="Calibri" panose="020F0502020204030204" pitchFamily="34" charset="0"/>
              </a:rPr>
              <a:t>etc</a:t>
            </a:r>
            <a:r>
              <a:rPr lang="en-GB" dirty="0"/>
              <a:t>.</a:t>
            </a:r>
          </a:p>
          <a:p>
            <a:endParaRPr lang="en-GB" dirty="0"/>
          </a:p>
          <a:p>
            <a:r>
              <a:rPr lang="es-ES" sz="1200" dirty="0">
                <a:effectLst/>
                <a:latin typeface="Calibri" panose="020F0502020204030204" pitchFamily="34" charset="0"/>
                <a:ea typeface="Calibri" panose="020F0502020204030204" pitchFamily="34" charset="0"/>
              </a:rPr>
              <a:t>Esto puede convertirse en un factor de empuje hacia la radicalización, especialmente cuando la gente es insegura o no sabe cómo controlar ciertas emociones</a:t>
            </a:r>
            <a:r>
              <a:rPr lang="en-GB" dirty="0"/>
              <a:t>. </a:t>
            </a:r>
          </a:p>
          <a:p>
            <a:r>
              <a:rPr lang="en-GB" dirty="0"/>
              <a:t>P19 </a:t>
            </a:r>
            <a:r>
              <a:rPr lang="en-GB" dirty="0" err="1"/>
              <a:t>Kees</a:t>
            </a:r>
            <a:r>
              <a:rPr lang="en-GB" dirty="0"/>
              <a:t> van den Bos (2019)</a:t>
            </a:r>
          </a:p>
          <a:p>
            <a:endParaRPr lang="en-GB" sz="1200" dirty="0">
              <a:effectLst/>
              <a:latin typeface="Calibri" panose="020F0502020204030204" pitchFamily="34" charset="0"/>
              <a:ea typeface="Calibri" panose="020F0502020204030204" pitchFamily="34" charset="0"/>
            </a:endParaRPr>
          </a:p>
          <a:p>
            <a:r>
              <a:rPr lang="es-ES" sz="1200" dirty="0">
                <a:effectLst/>
                <a:latin typeface="Calibri" panose="020F0502020204030204" pitchFamily="34" charset="0"/>
                <a:ea typeface="Calibri" panose="020F0502020204030204" pitchFamily="34" charset="0"/>
              </a:rPr>
              <a:t>La ira los aleja de la sociedad predominante porque causa una asociación negativa.</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7</a:t>
            </a:fld>
            <a:endParaRPr lang="en-US" dirty="0"/>
          </a:p>
        </p:txBody>
      </p:sp>
    </p:spTree>
    <p:extLst>
      <p:ext uri="{BB962C8B-B14F-4D97-AF65-F5344CB8AC3E}">
        <p14:creationId xmlns:p14="http://schemas.microsoft.com/office/powerpoint/2010/main" val="2359730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dirty="0">
                <a:effectLst/>
                <a:latin typeface="Verdana" panose="020B0604030504040204" pitchFamily="34" charset="0"/>
                <a:ea typeface="Calibri" panose="020F0502020204030204" pitchFamily="34" charset="0"/>
              </a:rPr>
              <a:t>Instrucciones/hoja de texto sugerido </a:t>
            </a:r>
            <a:r>
              <a:rPr lang="en-GB" sz="1200" b="1" i="0" u="none" strike="noStrike" baseline="0" dirty="0">
                <a:latin typeface="Verdana" panose="020B0604030504040204" pitchFamily="34" charset="0"/>
              </a:rPr>
              <a:t>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latin typeface="Verdana" panose="020B0604030504040204" pitchFamily="34" charset="0"/>
            </a:endParaRPr>
          </a:p>
          <a:p>
            <a:r>
              <a:rPr lang="es-ES" sz="1200" dirty="0">
                <a:effectLst/>
                <a:latin typeface="Calibri" panose="020F0502020204030204" pitchFamily="34" charset="0"/>
                <a:ea typeface="Calibri" panose="020F0502020204030204" pitchFamily="34" charset="0"/>
              </a:rPr>
              <a:t>Cuando la gente se enfada esta no suele ser la única emoción que siente</a:t>
            </a:r>
            <a:r>
              <a:rPr lang="en-GB" dirty="0"/>
              <a:t>.</a:t>
            </a:r>
          </a:p>
          <a:p>
            <a:endParaRPr lang="en-GB" dirty="0"/>
          </a:p>
          <a:p>
            <a:r>
              <a:rPr lang="en-GB" dirty="0" err="1"/>
              <a:t>Pg</a:t>
            </a:r>
            <a:r>
              <a:rPr lang="en-GB" dirty="0"/>
              <a:t> 13 del D3.2 La </a:t>
            </a:r>
            <a:r>
              <a:rPr lang="en-GB" dirty="0" err="1"/>
              <a:t>ira</a:t>
            </a:r>
            <a:r>
              <a:rPr lang="en-GB" dirty="0"/>
              <a:t> </a:t>
            </a:r>
            <a:r>
              <a:rPr lang="en-GB" dirty="0" err="1"/>
              <a:t>como</a:t>
            </a:r>
            <a:r>
              <a:rPr lang="en-GB" dirty="0"/>
              <a:t> una </a:t>
            </a:r>
            <a:r>
              <a:rPr lang="en-GB" dirty="0" err="1"/>
              <a:t>emoción</a:t>
            </a:r>
            <a:r>
              <a:rPr lang="en-GB" dirty="0"/>
              <a:t> </a:t>
            </a:r>
            <a:r>
              <a:rPr lang="en-GB" dirty="0" err="1"/>
              <a:t>secundaria</a:t>
            </a:r>
            <a:endParaRPr lang="en-GB" sz="1200" dirty="0">
              <a:effectLst/>
              <a:latin typeface="+mn-lt"/>
              <a:ea typeface="+mn-ea"/>
            </a:endParaRPr>
          </a:p>
          <a:p>
            <a:r>
              <a:rPr lang="es-ES" sz="1200" dirty="0">
                <a:effectLst/>
                <a:latin typeface="Calibri" panose="020F0502020204030204" pitchFamily="34" charset="0"/>
                <a:ea typeface="Calibri" panose="020F0502020204030204" pitchFamily="34" charset="0"/>
              </a:rPr>
              <a:t>La ira puede ser una emoción fundamental y primaria, pero también se la llama emoción de segunda mano a menudo porque tendemos a recurrir a la ira para protegernos o esconder otros sentimientos vulnerables. Un sentimiento primario es lo que se siente inmediatamente antes de sentir ira. Casi siempre sentimos otro sentimiento antes de la ira. Puede que nos sintamos asustados, atacados, ofendidos, no respetados, forzados, atrapados o presionados. Si cualquiera de esto sentamientos es bastante fuerte, pensamos que sentimos ira. Como muestra el dibujo, la ira es como un iceberg en el cual solo se ven algunas emociones. Las otras emociones están “debajo del nivel del agua”, donde no son obvias de manera inmediata para el observador exterior</a:t>
            </a:r>
            <a:r>
              <a:rPr lang="en-US" sz="1200" b="0" i="0" kern="1200" dirty="0">
                <a:solidFill>
                  <a:schemeClr val="tx1"/>
                </a:solidFill>
                <a:effectLst/>
                <a:latin typeface="+mn-lt"/>
                <a:ea typeface="+mn-ea"/>
                <a:cs typeface="+mn-cs"/>
              </a:rPr>
              <a:t>.(</a:t>
            </a:r>
            <a:r>
              <a:rPr lang="nl-NL" dirty="0">
                <a:hlinkClick r:id="rId3"/>
              </a:rPr>
              <a:t>http://creducation.net/resources/anger_management/anger__a_secondary_emotion.html</a:t>
            </a:r>
            <a:r>
              <a:rPr lang="nl-NL" dirty="0"/>
              <a:t>)</a:t>
            </a:r>
          </a:p>
          <a:p>
            <a:endParaRPr lang="nl-NL" sz="1200" b="0" i="0" kern="1200" dirty="0">
              <a:solidFill>
                <a:schemeClr val="tx1"/>
              </a:solidFill>
              <a:effectLst/>
              <a:latin typeface="+mn-lt"/>
              <a:ea typeface="+mn-ea"/>
              <a:cs typeface="+mn-cs"/>
            </a:endParaRPr>
          </a:p>
          <a:p>
            <a:r>
              <a:rPr lang="es-ES" sz="1200" dirty="0">
                <a:effectLst/>
                <a:latin typeface="Calibri" panose="020F0502020204030204" pitchFamily="34" charset="0"/>
                <a:ea typeface="Calibri" panose="020F0502020204030204" pitchFamily="34" charset="0"/>
              </a:rPr>
              <a:t>En tu opinión, ¿por qué es relevante en este contexto?</a:t>
            </a:r>
          </a:p>
          <a:p>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@Formador: </a:t>
            </a:r>
            <a:r>
              <a:rPr lang="es-ES" dirty="0"/>
              <a:t>se prepara un folleto en caso de que el gráfico sea indescifrable</a:t>
            </a:r>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8</a:t>
            </a:fld>
            <a:endParaRPr lang="en-US" dirty="0"/>
          </a:p>
        </p:txBody>
      </p:sp>
    </p:spTree>
    <p:extLst>
      <p:ext uri="{BB962C8B-B14F-4D97-AF65-F5344CB8AC3E}">
        <p14:creationId xmlns:p14="http://schemas.microsoft.com/office/powerpoint/2010/main" val="2261595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D6AE-8010-5E44-BAA3-BE7753F19C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5921C16-C9CC-8043-A60D-137F614112E8}"/>
              </a:ext>
            </a:extLst>
          </p:cNvPr>
          <p:cNvSpPr>
            <a:spLocks noGrp="1"/>
          </p:cNvSpPr>
          <p:nvPr>
            <p:ph type="dt" sz="half" idx="10"/>
          </p:nvPr>
        </p:nvSpPr>
        <p:spPr/>
        <p:txBody>
          <a:bodyPr/>
          <a:lstStyle/>
          <a:p>
            <a:fld id="{900F952F-9F2A-3B41-94DF-6C28EB7B3F89}" type="datetimeFigureOut">
              <a:rPr lang="en-US" smtClean="0"/>
              <a:t>6/10/2021</a:t>
            </a:fld>
            <a:endParaRPr lang="en-US"/>
          </a:p>
        </p:txBody>
      </p:sp>
      <p:sp>
        <p:nvSpPr>
          <p:cNvPr id="4" name="Footer Placeholder 3">
            <a:extLst>
              <a:ext uri="{FF2B5EF4-FFF2-40B4-BE49-F238E27FC236}">
                <a16:creationId xmlns:a16="http://schemas.microsoft.com/office/drawing/2014/main" id="{7A8B4419-B85C-9A47-8D7D-96D771A4A7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32FE0A-7805-9147-A310-6CCF7E351539}"/>
              </a:ext>
            </a:extLst>
          </p:cNvPr>
          <p:cNvSpPr>
            <a:spLocks noGrp="1"/>
          </p:cNvSpPr>
          <p:nvPr>
            <p:ph type="sldNum" sz="quarter" idx="12"/>
          </p:nvPr>
        </p:nvSpPr>
        <p:spPr/>
        <p:txBody>
          <a:bodyPr/>
          <a:lstStyle/>
          <a:p>
            <a:fld id="{C3AC1402-7F43-2044-B3DC-CD7A3D534DEB}" type="slidenum">
              <a:rPr lang="en-US" smtClean="0"/>
              <a:t>‹Nº›</a:t>
            </a:fld>
            <a:endParaRPr lang="en-US"/>
          </a:p>
        </p:txBody>
      </p:sp>
    </p:spTree>
    <p:extLst>
      <p:ext uri="{BB962C8B-B14F-4D97-AF65-F5344CB8AC3E}">
        <p14:creationId xmlns:p14="http://schemas.microsoft.com/office/powerpoint/2010/main" val="397053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‹Nº›</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‹Nº›</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‹Nº›</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‹Nº›</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‹Nº›</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‹Nº›</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‹Nº›</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‹Nº›</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‹Nº›</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 id="214748367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1.jpe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d.com/talks/chimamanda_ngozi_adichie_the_danger_of_a_single_story#t-547447"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youtu.be/WPChHeKaurQ"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player.vimeo.com/video/113623893?app_id=122963" TargetMode="Externa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Formación de Formadores</a:t>
            </a:r>
            <a:endParaRPr lang="en-US" dirty="0"/>
          </a:p>
        </p:txBody>
      </p:sp>
      <p:sp>
        <p:nvSpPr>
          <p:cNvPr id="3" name="Subtitle 2"/>
          <p:cNvSpPr>
            <a:spLocks noGrp="1"/>
          </p:cNvSpPr>
          <p:nvPr>
            <p:ph type="subTitle" idx="1"/>
          </p:nvPr>
        </p:nvSpPr>
        <p:spPr>
          <a:ln>
            <a:noFill/>
          </a:ln>
        </p:spPr>
        <p:txBody>
          <a:bodyPr anchor="t">
            <a:normAutofit/>
          </a:bodyPr>
          <a:lstStyle/>
          <a:p>
            <a:r>
              <a:rPr lang="en-US" sz="2800" dirty="0" err="1">
                <a:solidFill>
                  <a:schemeClr val="tx1"/>
                </a:solidFill>
              </a:rPr>
              <a:t>Sesión</a:t>
            </a:r>
            <a:r>
              <a:rPr lang="en-US" sz="2800" dirty="0">
                <a:solidFill>
                  <a:schemeClr val="tx1"/>
                </a:solidFill>
              </a:rPr>
              <a:t> 2: </a:t>
            </a:r>
            <a:r>
              <a:rPr lang="es-ES" sz="2800" dirty="0">
                <a:solidFill>
                  <a:schemeClr val="tx1"/>
                </a:solidFill>
              </a:rPr>
              <a:t>Prevenir la Radicalización en Jóvenes</a:t>
            </a:r>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Картина 2" descr="Картина, която съдържа графична колекция&#10;&#10;Описанието е генерирано автоматично">
            <a:extLst>
              <a:ext uri="{FF2B5EF4-FFF2-40B4-BE49-F238E27FC236}">
                <a16:creationId xmlns:a16="http://schemas.microsoft.com/office/drawing/2014/main" id="{CD71DDB6-1CC7-4A7E-BB2E-8D82E4169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329" y="3587932"/>
            <a:ext cx="1811341" cy="1787434"/>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632344924"/>
              </p:ext>
            </p:extLst>
          </p:nvPr>
        </p:nvGraphicFramePr>
        <p:xfrm>
          <a:off x="685800" y="2279654"/>
          <a:ext cx="77724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9</a:t>
            </a:fld>
            <a:endParaRPr lang="en-US" dirty="0"/>
          </a:p>
        </p:txBody>
      </p:sp>
      <p:sp>
        <p:nvSpPr>
          <p:cNvPr id="5" name="Заглавие 4">
            <a:extLst>
              <a:ext uri="{FF2B5EF4-FFF2-40B4-BE49-F238E27FC236}">
                <a16:creationId xmlns:a16="http://schemas.microsoft.com/office/drawing/2014/main" id="{12854B48-4AD8-4EDD-9A68-F080824B3133}"/>
              </a:ext>
            </a:extLst>
          </p:cNvPr>
          <p:cNvSpPr>
            <a:spLocks noGrp="1"/>
          </p:cNvSpPr>
          <p:nvPr>
            <p:ph type="title"/>
          </p:nvPr>
        </p:nvSpPr>
        <p:spPr/>
        <p:txBody>
          <a:bodyPr/>
          <a:lstStyle/>
          <a:p>
            <a:r>
              <a:rPr lang="en-US" dirty="0"/>
              <a:t>Ira</a:t>
            </a:r>
            <a:endParaRPr lang="bg-BG" dirty="0"/>
          </a:p>
        </p:txBody>
      </p:sp>
    </p:spTree>
    <p:extLst>
      <p:ext uri="{BB962C8B-B14F-4D97-AF65-F5344CB8AC3E}">
        <p14:creationId xmlns:p14="http://schemas.microsoft.com/office/powerpoint/2010/main" val="11174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F0B5D36-ACB3-4C4C-A226-384FC7F8BC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A92D750-9ADE-4258-94EC-074E4C45AA4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4A0A1A9-0D79-410A-8963-AFC64FD7AD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700B36B-E52A-48C9-A9C6-3C6B25ADABA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03BF36AC-E73E-4A5A-B7C3-CB6F4B2801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2067008463"/>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Taller de </a:t>
            </a:r>
            <a:r>
              <a:rPr lang="en-GB" dirty="0" err="1"/>
              <a:t>gestión</a:t>
            </a:r>
            <a:r>
              <a:rPr lang="en-GB" dirty="0"/>
              <a:t> de la </a:t>
            </a:r>
            <a:r>
              <a:rPr lang="en-GB" dirty="0" err="1"/>
              <a:t>ira</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10</a:t>
            </a:fld>
            <a:endParaRPr lang="en-US" dirty="0"/>
          </a:p>
        </p:txBody>
      </p:sp>
    </p:spTree>
    <p:extLst>
      <p:ext uri="{BB962C8B-B14F-4D97-AF65-F5344CB8AC3E}">
        <p14:creationId xmlns:p14="http://schemas.microsoft.com/office/powerpoint/2010/main" val="3977771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Gestión</a:t>
            </a:r>
            <a:r>
              <a:rPr lang="en-GB" dirty="0"/>
              <a:t> de la </a:t>
            </a:r>
            <a:r>
              <a:rPr lang="en-GB" dirty="0" err="1"/>
              <a:t>ira</a:t>
            </a:r>
            <a:r>
              <a:rPr lang="en-GB" dirty="0"/>
              <a:t>: </a:t>
            </a:r>
            <a:r>
              <a:rPr lang="en-GB" dirty="0" err="1"/>
              <a:t>Ejercicio</a:t>
            </a:r>
            <a:r>
              <a:rPr lang="en-GB" dirty="0"/>
              <a:t> 1</a:t>
            </a:r>
          </a:p>
        </p:txBody>
      </p:sp>
      <p:sp>
        <p:nvSpPr>
          <p:cNvPr id="3" name="Текстов контейнер 2">
            <a:extLst>
              <a:ext uri="{FF2B5EF4-FFF2-40B4-BE49-F238E27FC236}">
                <a16:creationId xmlns:a16="http://schemas.microsoft.com/office/drawing/2014/main" id="{8304D1A8-30A8-4354-AB2B-7E96556F3865}"/>
              </a:ext>
            </a:extLst>
          </p:cNvPr>
          <p:cNvSpPr>
            <a:spLocks noGrp="1"/>
          </p:cNvSpPr>
          <p:nvPr>
            <p:ph idx="1"/>
          </p:nvPr>
        </p:nvSpPr>
        <p:spPr>
          <a:xfrm>
            <a:off x="685800" y="2286000"/>
            <a:ext cx="3124200" cy="3733799"/>
          </a:xfrm>
        </p:spPr>
        <p:txBody>
          <a:bodyPr/>
          <a:lstStyle/>
          <a:p>
            <a:pPr marL="0" indent="0">
              <a:buNone/>
            </a:pPr>
            <a:endParaRPr lang="en-GB" sz="2000" b="1" dirty="0">
              <a:solidFill>
                <a:schemeClr val="tx1">
                  <a:lumMod val="75000"/>
                  <a:lumOff val="25000"/>
                </a:schemeClr>
              </a:solidFill>
            </a:endParaRPr>
          </a:p>
          <a:p>
            <a:pPr marL="0" indent="0">
              <a:buNone/>
            </a:pPr>
            <a:r>
              <a:rPr lang="en-GB" sz="2000" b="1" dirty="0">
                <a:solidFill>
                  <a:schemeClr val="tx1">
                    <a:lumMod val="75000"/>
                    <a:lumOff val="25000"/>
                  </a:schemeClr>
                </a:solidFill>
              </a:rPr>
              <a:t>La </a:t>
            </a:r>
            <a:r>
              <a:rPr lang="en-GB" sz="2000" b="1" dirty="0" err="1">
                <a:solidFill>
                  <a:schemeClr val="tx1">
                    <a:lumMod val="75000"/>
                    <a:lumOff val="25000"/>
                  </a:schemeClr>
                </a:solidFill>
              </a:rPr>
              <a:t>rueda</a:t>
            </a:r>
            <a:r>
              <a:rPr lang="en-GB" sz="2000" b="1" dirty="0">
                <a:solidFill>
                  <a:schemeClr val="tx1">
                    <a:lumMod val="75000"/>
                    <a:lumOff val="25000"/>
                  </a:schemeClr>
                </a:solidFill>
              </a:rPr>
              <a:t> de las </a:t>
            </a:r>
            <a:r>
              <a:rPr lang="en-GB" sz="2000" b="1" dirty="0" err="1">
                <a:solidFill>
                  <a:schemeClr val="tx1">
                    <a:lumMod val="75000"/>
                    <a:lumOff val="25000"/>
                  </a:schemeClr>
                </a:solidFill>
              </a:rPr>
              <a:t>emociones</a:t>
            </a:r>
            <a:endParaRPr lang="en-GB" sz="2000" b="1" dirty="0">
              <a:solidFill>
                <a:schemeClr val="tx1">
                  <a:lumMod val="75000"/>
                  <a:lumOff val="25000"/>
                </a:schemeClr>
              </a:solidFill>
            </a:endParaRPr>
          </a:p>
          <a:p>
            <a:pPr marL="0" indent="0">
              <a:buNone/>
            </a:pPr>
            <a:r>
              <a:rPr lang="en-GB" sz="1050" dirty="0">
                <a:solidFill>
                  <a:schemeClr val="tx1">
                    <a:lumMod val="75000"/>
                    <a:lumOff val="25000"/>
                  </a:schemeClr>
                </a:solidFill>
              </a:rPr>
              <a:t>(Robert </a:t>
            </a:r>
            <a:r>
              <a:rPr lang="en-GB" sz="1050" dirty="0" err="1">
                <a:solidFill>
                  <a:schemeClr val="tx1">
                    <a:lumMod val="75000"/>
                    <a:lumOff val="25000"/>
                  </a:schemeClr>
                </a:solidFill>
              </a:rPr>
              <a:t>Plutchik</a:t>
            </a:r>
            <a:r>
              <a:rPr lang="en-GB" sz="1050" dirty="0">
                <a:solidFill>
                  <a:schemeClr val="tx1">
                    <a:lumMod val="75000"/>
                    <a:lumOff val="25000"/>
                  </a:schemeClr>
                </a:solidFill>
              </a:rPr>
              <a:t>, 1980)</a:t>
            </a:r>
          </a:p>
          <a:p>
            <a:pPr marL="0" indent="0">
              <a:buNone/>
            </a:pPr>
            <a:endParaRPr lang="en-GB" sz="1050" dirty="0">
              <a:solidFill>
                <a:schemeClr val="tx1">
                  <a:lumMod val="75000"/>
                  <a:lumOff val="25000"/>
                </a:schemeClr>
              </a:solidFill>
            </a:endParaRPr>
          </a:p>
          <a:p>
            <a:pPr marL="0" indent="0">
              <a:buNone/>
            </a:pPr>
            <a:r>
              <a:rPr lang="nl-NL" sz="2000" dirty="0">
                <a:solidFill>
                  <a:schemeClr val="tx1">
                    <a:lumMod val="75000"/>
                    <a:lumOff val="25000"/>
                  </a:schemeClr>
                </a:solidFill>
              </a:rPr>
              <a:t>Directrices:</a:t>
            </a:r>
          </a:p>
          <a:p>
            <a:pPr marL="285750" indent="-285750">
              <a:buFont typeface="Arial" panose="020B0604020202020204" pitchFamily="34" charset="0"/>
              <a:buChar char="•"/>
            </a:pPr>
            <a:r>
              <a:rPr lang="nl-NL" sz="2000" dirty="0">
                <a:solidFill>
                  <a:schemeClr val="tx1">
                    <a:lumMod val="75000"/>
                    <a:lumOff val="25000"/>
                  </a:schemeClr>
                </a:solidFill>
              </a:rPr>
              <a:t>Escoge una emoción de la rueda</a:t>
            </a:r>
          </a:p>
          <a:p>
            <a:pPr marL="285750" indent="-285750"/>
            <a:r>
              <a:rPr lang="es-ES" sz="2000" dirty="0"/>
              <a:t>Exprésala de forma no verbal para que los demás puedan reconocerla</a:t>
            </a:r>
            <a:endParaRPr lang="bg-BG" sz="2000" dirty="0">
              <a:solidFill>
                <a:schemeClr val="tx1">
                  <a:lumMod val="75000"/>
                  <a:lumOff val="25000"/>
                </a:schemeClr>
              </a:solidFill>
            </a:endParaRPr>
          </a:p>
        </p:txBody>
      </p:sp>
      <p:pic>
        <p:nvPicPr>
          <p:cNvPr id="4" name="Imagen 3">
            <a:extLst>
              <a:ext uri="{FF2B5EF4-FFF2-40B4-BE49-F238E27FC236}">
                <a16:creationId xmlns:a16="http://schemas.microsoft.com/office/drawing/2014/main" id="{54090410-7CC9-4FD6-A890-4FB23791E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163622"/>
            <a:ext cx="4637314" cy="4661721"/>
          </a:xfrm>
          <a:prstGeom prst="rect">
            <a:avLst/>
          </a:prstGeom>
        </p:spPr>
      </p:pic>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11</a:t>
            </a:fld>
            <a:endParaRPr lang="en-US" dirty="0"/>
          </a:p>
        </p:txBody>
      </p:sp>
    </p:spTree>
    <p:extLst>
      <p:ext uri="{BB962C8B-B14F-4D97-AF65-F5344CB8AC3E}">
        <p14:creationId xmlns:p14="http://schemas.microsoft.com/office/powerpoint/2010/main" val="393060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Gestión</a:t>
            </a:r>
            <a:r>
              <a:rPr lang="en-GB" dirty="0"/>
              <a:t> de la </a:t>
            </a:r>
            <a:r>
              <a:rPr lang="en-GB" dirty="0" err="1"/>
              <a:t>ira</a:t>
            </a:r>
            <a:r>
              <a:rPr lang="en-GB" dirty="0"/>
              <a:t>: </a:t>
            </a:r>
            <a:r>
              <a:rPr lang="en-GB" dirty="0" err="1"/>
              <a:t>Ejercicio</a:t>
            </a:r>
            <a:r>
              <a:rPr lang="en-GB" dirty="0"/>
              <a:t> 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12</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instrucciones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objectivo</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audiencia</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duración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La </a:t>
            </a:r>
            <a:r>
              <a:rPr lang="en-GB" sz="2400" dirty="0" err="1">
                <a:solidFill>
                  <a:srgbClr val="0770B1"/>
                </a:solidFill>
                <a:latin typeface="+mj-lt"/>
                <a:ea typeface="+mj-ea"/>
                <a:cs typeface="+mj-cs"/>
              </a:rPr>
              <a:t>rueda</a:t>
            </a:r>
            <a:r>
              <a:rPr lang="en-GB" sz="2400" dirty="0">
                <a:solidFill>
                  <a:srgbClr val="0770B1"/>
                </a:solidFill>
                <a:latin typeface="+mj-lt"/>
                <a:ea typeface="+mj-ea"/>
                <a:cs typeface="+mj-cs"/>
              </a:rPr>
              <a:t> de las </a:t>
            </a:r>
            <a:r>
              <a:rPr lang="en-GB" sz="2400" dirty="0" err="1">
                <a:solidFill>
                  <a:srgbClr val="0770B1"/>
                </a:solidFill>
                <a:latin typeface="+mj-lt"/>
                <a:ea typeface="+mj-ea"/>
                <a:cs typeface="+mj-cs"/>
              </a:rPr>
              <a:t>emociones</a:t>
            </a:r>
            <a:endParaRPr lang="en-GB" sz="2400" dirty="0">
              <a:solidFill>
                <a:srgbClr val="0770B1"/>
              </a:solidFill>
              <a:latin typeface="+mj-lt"/>
              <a:ea typeface="+mj-ea"/>
              <a:cs typeface="+mj-cs"/>
            </a:endParaRPr>
          </a:p>
        </p:txBody>
      </p:sp>
    </p:spTree>
    <p:extLst>
      <p:ext uri="{BB962C8B-B14F-4D97-AF65-F5344CB8AC3E}">
        <p14:creationId xmlns:p14="http://schemas.microsoft.com/office/powerpoint/2010/main" val="345955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Gestión</a:t>
            </a:r>
            <a:r>
              <a:rPr lang="en-GB" dirty="0"/>
              <a:t> de la </a:t>
            </a:r>
            <a:r>
              <a:rPr lang="en-GB" dirty="0" err="1"/>
              <a:t>ira</a:t>
            </a:r>
            <a:r>
              <a:rPr lang="en-GB" dirty="0"/>
              <a:t>: </a:t>
            </a:r>
            <a:r>
              <a:rPr lang="en-GB" dirty="0" err="1"/>
              <a:t>Ejercicio</a:t>
            </a:r>
            <a:r>
              <a:rPr lang="en-GB" dirty="0"/>
              <a:t>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13</a:t>
            </a:fld>
            <a:endParaRPr lang="en-US" dirty="0"/>
          </a:p>
        </p:txBody>
      </p:sp>
      <p:sp>
        <p:nvSpPr>
          <p:cNvPr id="24" name="Hexagon 72">
            <a:extLst>
              <a:ext uri="{FF2B5EF4-FFF2-40B4-BE49-F238E27FC236}">
                <a16:creationId xmlns:a16="http://schemas.microsoft.com/office/drawing/2014/main" id="{7FF687C4-61CA-4A15-8626-BDFD8BA8A5A5}"/>
              </a:ext>
            </a:extLst>
          </p:cNvPr>
          <p:cNvSpPr/>
          <p:nvPr/>
        </p:nvSpPr>
        <p:spPr>
          <a:xfrm>
            <a:off x="1254048" y="3086385"/>
            <a:ext cx="2615889"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5" name="Freeform 13">
            <a:extLst>
              <a:ext uri="{FF2B5EF4-FFF2-40B4-BE49-F238E27FC236}">
                <a16:creationId xmlns:a16="http://schemas.microsoft.com/office/drawing/2014/main" id="{D78EDE39-BBE0-409C-8DD4-E2F3C11E4650}"/>
              </a:ext>
            </a:extLst>
          </p:cNvPr>
          <p:cNvSpPr/>
          <p:nvPr/>
        </p:nvSpPr>
        <p:spPr>
          <a:xfrm>
            <a:off x="5942689" y="300139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26" name="Hexagon 76">
            <a:extLst>
              <a:ext uri="{FF2B5EF4-FFF2-40B4-BE49-F238E27FC236}">
                <a16:creationId xmlns:a16="http://schemas.microsoft.com/office/drawing/2014/main" id="{B3A8F904-9043-4663-BB43-4FB0A66C9DF4}"/>
              </a:ext>
            </a:extLst>
          </p:cNvPr>
          <p:cNvSpPr/>
          <p:nvPr/>
        </p:nvSpPr>
        <p:spPr>
          <a:xfrm>
            <a:off x="337438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7" name="Freeform 89">
            <a:extLst>
              <a:ext uri="{FF2B5EF4-FFF2-40B4-BE49-F238E27FC236}">
                <a16:creationId xmlns:a16="http://schemas.microsoft.com/office/drawing/2014/main" id="{52934689-1ACC-49ED-9926-0E51CB6962C5}"/>
              </a:ext>
            </a:extLst>
          </p:cNvPr>
          <p:cNvSpPr/>
          <p:nvPr/>
        </p:nvSpPr>
        <p:spPr>
          <a:xfrm>
            <a:off x="2730710" y="3067199"/>
            <a:ext cx="1794082" cy="2284791"/>
          </a:xfrm>
          <a:custGeom>
            <a:avLst/>
            <a:gdLst/>
            <a:ahLst/>
            <a:cxnLst>
              <a:cxn ang="0">
                <a:pos x="wd2" y="hd2"/>
              </a:cxn>
              <a:cxn ang="5400000">
                <a:pos x="wd2" y="hd2"/>
              </a:cxn>
              <a:cxn ang="10800000">
                <a:pos x="wd2" y="hd2"/>
              </a:cxn>
              <a:cxn ang="16200000">
                <a:pos x="wd2" y="hd2"/>
              </a:cxn>
            </a:cxnLst>
            <a:rect l="0" t="0" r="r" b="b"/>
            <a:pathLst>
              <a:path w="21600" h="21600" extrusionOk="0">
                <a:moveTo>
                  <a:pt x="14970" y="0"/>
                </a:moveTo>
                <a:lnTo>
                  <a:pt x="21600" y="25"/>
                </a:lnTo>
                <a:lnTo>
                  <a:pt x="10797" y="15615"/>
                </a:lnTo>
                <a:lnTo>
                  <a:pt x="10788" y="15603"/>
                </a:lnTo>
                <a:lnTo>
                  <a:pt x="6691" y="21600"/>
                </a:lnTo>
                <a:lnTo>
                  <a:pt x="0" y="21588"/>
                </a:lnTo>
                <a:lnTo>
                  <a:pt x="10888" y="6167"/>
                </a:lnTo>
                <a:lnTo>
                  <a:pt x="10897" y="6179"/>
                </a:lnTo>
                <a:lnTo>
                  <a:pt x="14970"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
        <p:nvSpPr>
          <p:cNvPr id="28" name="Hexagon 162">
            <a:extLst>
              <a:ext uri="{FF2B5EF4-FFF2-40B4-BE49-F238E27FC236}">
                <a16:creationId xmlns:a16="http://schemas.microsoft.com/office/drawing/2014/main" id="{C469A176-9B4F-47C3-8A00-66D4E3172833}"/>
              </a:ext>
            </a:extLst>
          </p:cNvPr>
          <p:cNvSpPr/>
          <p:nvPr/>
        </p:nvSpPr>
        <p:spPr>
          <a:xfrm>
            <a:off x="5486400" y="3069681"/>
            <a:ext cx="2615888" cy="226560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gradFill>
            <a:gsLst>
              <a:gs pos="22846">
                <a:srgbClr val="FFFFFF"/>
              </a:gs>
              <a:gs pos="63322">
                <a:srgbClr val="E6EAEB"/>
              </a:gs>
              <a:gs pos="99960">
                <a:srgbClr val="CDD5D8"/>
              </a:gs>
            </a:gsLst>
            <a:lin ang="2089255"/>
          </a:gradFill>
          <a:ln w="12700">
            <a:miter lim="400000"/>
          </a:ln>
          <a:effectLst>
            <a:outerShdw blurRad="50800" dist="35191" dir="2315233" rotWithShape="0">
              <a:srgbClr val="000000">
                <a:alpha val="38297"/>
              </a:srgbClr>
            </a:outerShdw>
          </a:effectLst>
        </p:spPr>
        <p:txBody>
          <a:bodyPr lIns="45719" rIns="45719" anchor="ctr"/>
          <a:lstStyle/>
          <a:p>
            <a:pPr>
              <a:defRPr>
                <a:solidFill>
                  <a:srgbClr val="FFFFFF"/>
                </a:solidFill>
              </a:defRPr>
            </a:pPr>
            <a:endParaRPr/>
          </a:p>
        </p:txBody>
      </p:sp>
      <p:sp>
        <p:nvSpPr>
          <p:cNvPr id="29" name="Hexagon 1">
            <a:extLst>
              <a:ext uri="{FF2B5EF4-FFF2-40B4-BE49-F238E27FC236}">
                <a16:creationId xmlns:a16="http://schemas.microsoft.com/office/drawing/2014/main" id="{6B7F95C0-45DC-424F-93BD-D7BD68FE3E5C}"/>
              </a:ext>
            </a:extLst>
          </p:cNvPr>
          <p:cNvSpPr/>
          <p:nvPr/>
        </p:nvSpPr>
        <p:spPr>
          <a:xfrm>
            <a:off x="1778273" y="3544941"/>
            <a:ext cx="1567441"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92D050"/>
          </a:solidFill>
          <a:ln w="12700">
            <a:solidFill>
              <a:srgbClr val="92D050"/>
            </a:solidFill>
            <a:miter lim="400000"/>
          </a:ln>
        </p:spPr>
        <p:txBody>
          <a:bodyPr lIns="45719" rIns="45719" anchor="ctr"/>
          <a:lstStyle/>
          <a:p>
            <a:pPr algn="ctr">
              <a:defRPr>
                <a:solidFill>
                  <a:srgbClr val="FFFFFF"/>
                </a:solidFill>
              </a:defRPr>
            </a:pPr>
            <a:r>
              <a:rPr lang="nl-NL" dirty="0"/>
              <a:t>Lee el texto</a:t>
            </a:r>
            <a:endParaRPr dirty="0"/>
          </a:p>
        </p:txBody>
      </p:sp>
      <p:sp>
        <p:nvSpPr>
          <p:cNvPr id="30" name="Hexagon 77">
            <a:extLst>
              <a:ext uri="{FF2B5EF4-FFF2-40B4-BE49-F238E27FC236}">
                <a16:creationId xmlns:a16="http://schemas.microsoft.com/office/drawing/2014/main" id="{69B87358-70E0-4AAB-8C27-D3E6CDA3E554}"/>
              </a:ext>
            </a:extLst>
          </p:cNvPr>
          <p:cNvSpPr/>
          <p:nvPr/>
        </p:nvSpPr>
        <p:spPr>
          <a:xfrm>
            <a:off x="389860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BA7DF"/>
          </a:solidFill>
          <a:ln w="12700">
            <a:solidFill>
              <a:srgbClr val="0BA7DF"/>
            </a:solidFill>
            <a:miter lim="400000"/>
          </a:ln>
        </p:spPr>
        <p:txBody>
          <a:bodyPr lIns="45719" rIns="45719" anchor="ctr"/>
          <a:lstStyle/>
          <a:p>
            <a:pPr algn="ctr">
              <a:defRPr>
                <a:solidFill>
                  <a:srgbClr val="FFFFFF"/>
                </a:solidFill>
              </a:defRPr>
            </a:pPr>
            <a:r>
              <a:rPr lang="nl-NL" dirty="0"/>
              <a:t>Elige un consejo por etapa</a:t>
            </a:r>
            <a:endParaRPr dirty="0"/>
          </a:p>
        </p:txBody>
      </p:sp>
      <p:sp>
        <p:nvSpPr>
          <p:cNvPr id="31" name="Hexagon 166">
            <a:extLst>
              <a:ext uri="{FF2B5EF4-FFF2-40B4-BE49-F238E27FC236}">
                <a16:creationId xmlns:a16="http://schemas.microsoft.com/office/drawing/2014/main" id="{A391A542-27DA-4CBD-BC86-2F531C5340A7}"/>
              </a:ext>
            </a:extLst>
          </p:cNvPr>
          <p:cNvSpPr/>
          <p:nvPr/>
        </p:nvSpPr>
        <p:spPr>
          <a:xfrm>
            <a:off x="6010623" y="3544941"/>
            <a:ext cx="1567440"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CC3399"/>
          </a:solidFill>
          <a:ln w="12700">
            <a:solidFill>
              <a:srgbClr val="CC3399"/>
            </a:solidFill>
            <a:miter lim="400000"/>
          </a:ln>
        </p:spPr>
        <p:txBody>
          <a:bodyPr lIns="45719" rIns="45719" anchor="ctr"/>
          <a:lstStyle/>
          <a:p>
            <a:pPr algn="ctr">
              <a:defRPr>
                <a:solidFill>
                  <a:srgbClr val="FFFFFF"/>
                </a:solidFill>
              </a:defRPr>
            </a:pPr>
            <a:r>
              <a:rPr lang="nl-NL" dirty="0"/>
              <a:t>Explica por qué</a:t>
            </a:r>
            <a:endParaRPr dirty="0"/>
          </a:p>
        </p:txBody>
      </p:sp>
      <p:sp>
        <p:nvSpPr>
          <p:cNvPr id="32" name="Freeform 165">
            <a:extLst>
              <a:ext uri="{FF2B5EF4-FFF2-40B4-BE49-F238E27FC236}">
                <a16:creationId xmlns:a16="http://schemas.microsoft.com/office/drawing/2014/main" id="{E6352DC0-26F2-4E94-9883-C6E8B99D4C57}"/>
              </a:ext>
            </a:extLst>
          </p:cNvPr>
          <p:cNvSpPr/>
          <p:nvPr/>
        </p:nvSpPr>
        <p:spPr>
          <a:xfrm>
            <a:off x="4850922" y="3069800"/>
            <a:ext cx="1779185" cy="2266367"/>
          </a:xfrm>
          <a:custGeom>
            <a:avLst/>
            <a:gdLst/>
            <a:ahLst/>
            <a:cxnLst>
              <a:cxn ang="0">
                <a:pos x="wd2" y="hd2"/>
              </a:cxn>
              <a:cxn ang="5400000">
                <a:pos x="wd2" y="hd2"/>
              </a:cxn>
              <a:cxn ang="10800000">
                <a:pos x="wd2" y="hd2"/>
              </a:cxn>
              <a:cxn ang="16200000">
                <a:pos x="wd2" y="hd2"/>
              </a:cxn>
            </a:cxnLst>
            <a:rect l="0" t="0" r="r" b="b"/>
            <a:pathLst>
              <a:path w="21600" h="21600" extrusionOk="0">
                <a:moveTo>
                  <a:pt x="14764" y="0"/>
                </a:moveTo>
                <a:lnTo>
                  <a:pt x="21600" y="11"/>
                </a:lnTo>
                <a:lnTo>
                  <a:pt x="10642" y="15599"/>
                </a:lnTo>
                <a:lnTo>
                  <a:pt x="10633" y="15587"/>
                </a:lnTo>
                <a:lnTo>
                  <a:pt x="6502" y="21588"/>
                </a:lnTo>
                <a:lnTo>
                  <a:pt x="0" y="21600"/>
                </a:lnTo>
                <a:lnTo>
                  <a:pt x="10734" y="6144"/>
                </a:lnTo>
                <a:lnTo>
                  <a:pt x="10743" y="6156"/>
                </a:lnTo>
                <a:lnTo>
                  <a:pt x="14764" y="0"/>
                </a:lnTo>
                <a:close/>
              </a:path>
            </a:pathLst>
          </a:custGeom>
          <a:gradFill>
            <a:gsLst>
              <a:gs pos="39">
                <a:srgbClr val="CDD5D8"/>
              </a:gs>
              <a:gs pos="36677">
                <a:srgbClr val="E6EAEB"/>
              </a:gs>
              <a:gs pos="77153">
                <a:srgbClr val="FFFFFF"/>
              </a:gs>
            </a:gsLst>
            <a:lin ang="2089255"/>
          </a:gradFill>
          <a:ln w="12700">
            <a:miter lim="400000"/>
          </a:ln>
        </p:spPr>
        <p:txBody>
          <a:bodyPr lIns="45719" rIns="45719" anchor="ctr"/>
          <a:lstStyle/>
          <a:p>
            <a:pPr>
              <a:defRPr>
                <a:solidFill>
                  <a:srgbClr val="FFFFFF"/>
                </a:solidFill>
              </a:defRPr>
            </a:pPr>
            <a:endParaRPr/>
          </a:p>
        </p:txBody>
      </p:sp>
    </p:spTree>
    <p:extLst>
      <p:ext uri="{BB962C8B-B14F-4D97-AF65-F5344CB8AC3E}">
        <p14:creationId xmlns:p14="http://schemas.microsoft.com/office/powerpoint/2010/main" val="164338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box(out)">
                                      <p:cBhvr>
                                        <p:cTn id="7" dur="600"/>
                                        <p:tgtEl>
                                          <p:spTgt spid="24"/>
                                        </p:tgtEl>
                                      </p:cBhvr>
                                    </p:animEffect>
                                  </p:childTnLst>
                                </p:cTn>
                              </p:par>
                            </p:childTnLst>
                          </p:cTn>
                        </p:par>
                        <p:par>
                          <p:cTn id="8" fill="hold">
                            <p:stCondLst>
                              <p:cond delay="600"/>
                            </p:stCondLst>
                            <p:childTnLst>
                              <p:par>
                                <p:cTn id="9" presetID="4" presetClass="entr" presetSubtype="32" fill="hold" grpId="0" nodeType="afterEffect">
                                  <p:stCondLst>
                                    <p:cond delay="0"/>
                                  </p:stCondLst>
                                  <p:iterate>
                                    <p:tmAbs val="0"/>
                                  </p:iterate>
                                  <p:childTnLst>
                                    <p:set>
                                      <p:cBhvr>
                                        <p:cTn id="10" fill="hold"/>
                                        <p:tgtEl>
                                          <p:spTgt spid="29"/>
                                        </p:tgtEl>
                                        <p:attrNameLst>
                                          <p:attrName>style.visibility</p:attrName>
                                        </p:attrNameLst>
                                      </p:cBhvr>
                                      <p:to>
                                        <p:strVal val="visible"/>
                                      </p:to>
                                    </p:set>
                                    <p:animEffect transition="in" filter="box(out)">
                                      <p:cBhvr>
                                        <p:cTn id="11" dur="6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26"/>
                                        </p:tgtEl>
                                        <p:attrNameLst>
                                          <p:attrName>style.visibility</p:attrName>
                                        </p:attrNameLst>
                                      </p:cBhvr>
                                      <p:to>
                                        <p:strVal val="visible"/>
                                      </p:to>
                                    </p:set>
                                    <p:animEffect transition="in" filter="box(out)">
                                      <p:cBhvr>
                                        <p:cTn id="16" dur="600"/>
                                        <p:tgtEl>
                                          <p:spTgt spid="26"/>
                                        </p:tgtEl>
                                      </p:cBhvr>
                                    </p:animEffect>
                                  </p:childTnLst>
                                </p:cTn>
                              </p:par>
                            </p:childTnLst>
                          </p:cTn>
                        </p:par>
                        <p:par>
                          <p:cTn id="17" fill="hold">
                            <p:stCondLst>
                              <p:cond delay="600"/>
                            </p:stCondLst>
                            <p:childTnLst>
                              <p:par>
                                <p:cTn id="18" presetID="4" presetClass="entr" presetSubtype="32" fill="hold" grpId="0" nodeType="afterEffect">
                                  <p:stCondLst>
                                    <p:cond delay="0"/>
                                  </p:stCondLst>
                                  <p:iterate>
                                    <p:tmAbs val="0"/>
                                  </p:iterate>
                                  <p:childTnLst>
                                    <p:set>
                                      <p:cBhvr>
                                        <p:cTn id="19" fill="hold"/>
                                        <p:tgtEl>
                                          <p:spTgt spid="30"/>
                                        </p:tgtEl>
                                        <p:attrNameLst>
                                          <p:attrName>style.visibility</p:attrName>
                                        </p:attrNameLst>
                                      </p:cBhvr>
                                      <p:to>
                                        <p:strVal val="visible"/>
                                      </p:to>
                                    </p:set>
                                    <p:animEffect transition="in" filter="box(out)">
                                      <p:cBhvr>
                                        <p:cTn id="20" dur="600"/>
                                        <p:tgtEl>
                                          <p:spTgt spid="30"/>
                                        </p:tgtEl>
                                      </p:cBhvr>
                                    </p:animEffect>
                                  </p:childTnLst>
                                </p:cTn>
                              </p:par>
                              <p:par>
                                <p:cTn id="21" presetID="4" presetClass="entr" presetSubtype="32" fill="hold" grpId="0" nodeType="withEffect">
                                  <p:stCondLst>
                                    <p:cond delay="0"/>
                                  </p:stCondLst>
                                  <p:iterate>
                                    <p:tmAbs val="0"/>
                                  </p:iterate>
                                  <p:childTnLst>
                                    <p:set>
                                      <p:cBhvr>
                                        <p:cTn id="22" fill="hold"/>
                                        <p:tgtEl>
                                          <p:spTgt spid="27"/>
                                        </p:tgtEl>
                                        <p:attrNameLst>
                                          <p:attrName>style.visibility</p:attrName>
                                        </p:attrNameLst>
                                      </p:cBhvr>
                                      <p:to>
                                        <p:strVal val="visible"/>
                                      </p:to>
                                    </p:set>
                                    <p:animEffect transition="in" filter="box(out)">
                                      <p:cBhvr>
                                        <p:cTn id="23" dur="6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iterate>
                                    <p:tmAbs val="0"/>
                                  </p:iterate>
                                  <p:childTnLst>
                                    <p:set>
                                      <p:cBhvr>
                                        <p:cTn id="27" fill="hold"/>
                                        <p:tgtEl>
                                          <p:spTgt spid="28"/>
                                        </p:tgtEl>
                                        <p:attrNameLst>
                                          <p:attrName>style.visibility</p:attrName>
                                        </p:attrNameLst>
                                      </p:cBhvr>
                                      <p:to>
                                        <p:strVal val="visible"/>
                                      </p:to>
                                    </p:set>
                                    <p:animEffect transition="in" filter="box(out)">
                                      <p:cBhvr>
                                        <p:cTn id="28" dur="600"/>
                                        <p:tgtEl>
                                          <p:spTgt spid="28"/>
                                        </p:tgtEl>
                                      </p:cBhvr>
                                    </p:animEffect>
                                  </p:childTnLst>
                                </p:cTn>
                              </p:par>
                            </p:childTnLst>
                          </p:cTn>
                        </p:par>
                        <p:par>
                          <p:cTn id="29" fill="hold">
                            <p:stCondLst>
                              <p:cond delay="600"/>
                            </p:stCondLst>
                            <p:childTnLst>
                              <p:par>
                                <p:cTn id="30" presetID="4" presetClass="entr" presetSubtype="32" fill="hold" grpId="0" nodeType="afterEffect">
                                  <p:stCondLst>
                                    <p:cond delay="0"/>
                                  </p:stCondLst>
                                  <p:iterate>
                                    <p:tmAbs val="0"/>
                                  </p:iterate>
                                  <p:childTnLst>
                                    <p:set>
                                      <p:cBhvr>
                                        <p:cTn id="31" fill="hold"/>
                                        <p:tgtEl>
                                          <p:spTgt spid="31"/>
                                        </p:tgtEl>
                                        <p:attrNameLst>
                                          <p:attrName>style.visibility</p:attrName>
                                        </p:attrNameLst>
                                      </p:cBhvr>
                                      <p:to>
                                        <p:strVal val="visible"/>
                                      </p:to>
                                    </p:set>
                                    <p:animEffect transition="in" filter="box(out)">
                                      <p:cBhvr>
                                        <p:cTn id="32" dur="600"/>
                                        <p:tgtEl>
                                          <p:spTgt spid="31"/>
                                        </p:tgtEl>
                                      </p:cBhvr>
                                    </p:animEffect>
                                  </p:childTnLst>
                                </p:cTn>
                              </p:par>
                            </p:childTnLst>
                          </p:cTn>
                        </p:par>
                        <p:par>
                          <p:cTn id="33" fill="hold">
                            <p:stCondLst>
                              <p:cond delay="1200"/>
                            </p:stCondLst>
                            <p:childTnLst>
                              <p:par>
                                <p:cTn id="34" presetID="4" presetClass="entr" presetSubtype="32" fill="hold" grpId="0" nodeType="afterEffect">
                                  <p:stCondLst>
                                    <p:cond delay="0"/>
                                  </p:stCondLst>
                                  <p:iterate>
                                    <p:tmAbs val="0"/>
                                  </p:iterate>
                                  <p:childTnLst>
                                    <p:set>
                                      <p:cBhvr>
                                        <p:cTn id="35" fill="hold"/>
                                        <p:tgtEl>
                                          <p:spTgt spid="32"/>
                                        </p:tgtEl>
                                        <p:attrNameLst>
                                          <p:attrName>style.visibility</p:attrName>
                                        </p:attrNameLst>
                                      </p:cBhvr>
                                      <p:to>
                                        <p:strVal val="visible"/>
                                      </p:to>
                                    </p:set>
                                    <p:animEffect transition="in" filter="box(out)">
                                      <p:cBhvr>
                                        <p:cTn id="36" dur="6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P spid="26" grpId="0" animBg="1" advAuto="0"/>
      <p:bldP spid="27" grpId="0" animBg="1" advAuto="0"/>
      <p:bldP spid="28" grpId="0" animBg="1" advAuto="0"/>
      <p:bldP spid="29" grpId="0" animBg="1" advAuto="0"/>
      <p:bldP spid="30" grpId="0" animBg="1" advAuto="0"/>
      <p:bldP spid="31" grpId="0" animBg="1" advAuto="0"/>
      <p:bldP spid="32"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Gestión</a:t>
            </a:r>
            <a:r>
              <a:rPr lang="en-GB" dirty="0"/>
              <a:t> de la </a:t>
            </a:r>
            <a:r>
              <a:rPr lang="en-GB" dirty="0" err="1"/>
              <a:t>ira</a:t>
            </a:r>
            <a:r>
              <a:rPr lang="en-GB" dirty="0"/>
              <a:t>: </a:t>
            </a:r>
            <a:r>
              <a:rPr lang="en-GB" dirty="0" err="1"/>
              <a:t>Ejercicio</a:t>
            </a:r>
            <a:r>
              <a:rPr lang="en-GB" dirty="0"/>
              <a:t>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14</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instrucciones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objectivo</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audiencia</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duración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a:t>
            </a:r>
            <a:r>
              <a:rPr lang="en-GB" sz="2400" dirty="0" err="1">
                <a:solidFill>
                  <a:srgbClr val="0770B1"/>
                </a:solidFill>
                <a:latin typeface="+mj-lt"/>
                <a:ea typeface="+mj-ea"/>
                <a:cs typeface="+mj-cs"/>
              </a:rPr>
              <a:t>Elabora</a:t>
            </a:r>
            <a:r>
              <a:rPr lang="en-GB" sz="2400" dirty="0">
                <a:solidFill>
                  <a:srgbClr val="0770B1"/>
                </a:solidFill>
                <a:latin typeface="+mj-lt"/>
                <a:ea typeface="+mj-ea"/>
                <a:cs typeface="+mj-cs"/>
              </a:rPr>
              <a:t> un plan!</a:t>
            </a:r>
          </a:p>
        </p:txBody>
      </p:sp>
    </p:spTree>
    <p:extLst>
      <p:ext uri="{BB962C8B-B14F-4D97-AF65-F5344CB8AC3E}">
        <p14:creationId xmlns:p14="http://schemas.microsoft.com/office/powerpoint/2010/main" val="878301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15</a:t>
            </a:fld>
            <a:endParaRPr lang="en-US" dirty="0"/>
          </a:p>
        </p:txBody>
      </p:sp>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es-ES" sz="1300" dirty="0"/>
                <a:t>Experiencia personal de discriminación</a:t>
              </a:r>
            </a:p>
            <a:p>
              <a:pPr marL="174625" indent="-174625">
                <a:buFont typeface="Arial" panose="020B0604020202020204" pitchFamily="34" charset="0"/>
                <a:buChar char="•"/>
              </a:pPr>
              <a:r>
                <a:rPr lang="es-ES" sz="1300" dirty="0"/>
                <a:t>Problemas en casa</a:t>
              </a:r>
            </a:p>
            <a:p>
              <a:pPr marL="174625" indent="-174625">
                <a:buFont typeface="Arial" panose="020B0604020202020204" pitchFamily="34" charset="0"/>
                <a:buChar char="•"/>
              </a:pPr>
              <a:r>
                <a:rPr lang="es-ES" sz="1300" dirty="0"/>
                <a:t>Confrontación con la muerte</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Confrontación con la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Parte de un grupo radical</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Injusticia contra el grupo</a:t>
              </a:r>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8"/>
            <a:ext cx="1620958" cy="2151325"/>
            <a:chOff x="7446842" y="3468118"/>
            <a:chExt cx="1620958" cy="2151325"/>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292662"/>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es-ES" sz="1300" dirty="0"/>
                <a:t>Llamadas a la acción</a:t>
              </a:r>
            </a:p>
            <a:p>
              <a:pPr marL="174625" indent="-174625">
                <a:buFont typeface="Arial" panose="020B0604020202020204" pitchFamily="34" charset="0"/>
                <a:buChar char="•"/>
                <a:defRPr/>
              </a:pPr>
              <a:r>
                <a:rPr lang="es-ES" sz="1300" dirty="0"/>
                <a:t>Política gubernamental</a:t>
              </a:r>
            </a:p>
            <a:p>
              <a:pPr marL="174625" indent="-174625">
                <a:buFont typeface="Arial" panose="020B0604020202020204" pitchFamily="34" charset="0"/>
                <a:buChar char="•"/>
                <a:defRPr/>
              </a:pPr>
              <a:r>
                <a:rPr lang="es-ES" sz="1300" dirty="0"/>
                <a:t>Guerra contra el grupo</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71479" y="4143481"/>
              <a:ext cx="1504993"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pic>
        <p:nvPicPr>
          <p:cNvPr id="27" name="Imagen 26">
            <a:extLst>
              <a:ext uri="{FF2B5EF4-FFF2-40B4-BE49-F238E27FC236}">
                <a16:creationId xmlns:a16="http://schemas.microsoft.com/office/drawing/2014/main" id="{B6E24EE6-06D7-4C2C-A878-5591017C7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 y="1097416"/>
            <a:ext cx="7669805" cy="5760583"/>
          </a:xfrm>
          <a:prstGeom prst="rect">
            <a:avLst/>
          </a:prstGeom>
        </p:spPr>
      </p:pic>
      <p:sp>
        <p:nvSpPr>
          <p:cNvPr id="67" name="Овал 66">
            <a:extLst>
              <a:ext uri="{FF2B5EF4-FFF2-40B4-BE49-F238E27FC236}">
                <a16:creationId xmlns:a16="http://schemas.microsoft.com/office/drawing/2014/main" id="{F4C8B7F7-BCFF-4018-B8F8-BB11D1718211}"/>
              </a:ext>
            </a:extLst>
          </p:cNvPr>
          <p:cNvSpPr/>
          <p:nvPr/>
        </p:nvSpPr>
        <p:spPr>
          <a:xfrm>
            <a:off x="7446841" y="1097417"/>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Овал 67">
            <a:extLst>
              <a:ext uri="{FF2B5EF4-FFF2-40B4-BE49-F238E27FC236}">
                <a16:creationId xmlns:a16="http://schemas.microsoft.com/office/drawing/2014/main" id="{D34BFEA6-6013-4037-86C3-5202232181DA}"/>
              </a:ext>
            </a:extLst>
          </p:cNvPr>
          <p:cNvSpPr/>
          <p:nvPr/>
        </p:nvSpPr>
        <p:spPr>
          <a:xfrm>
            <a:off x="7467600" y="2652256"/>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3" name="Овал 72">
            <a:extLst>
              <a:ext uri="{FF2B5EF4-FFF2-40B4-BE49-F238E27FC236}">
                <a16:creationId xmlns:a16="http://schemas.microsoft.com/office/drawing/2014/main" id="{3B8C1408-81FB-4570-A106-9D93D0EB885B}"/>
              </a:ext>
            </a:extLst>
          </p:cNvPr>
          <p:cNvSpPr/>
          <p:nvPr/>
        </p:nvSpPr>
        <p:spPr>
          <a:xfrm>
            <a:off x="1066800" y="5262139"/>
            <a:ext cx="1430496"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pic>
        <p:nvPicPr>
          <p:cNvPr id="26" name="Imagen 25">
            <a:extLst>
              <a:ext uri="{FF2B5EF4-FFF2-40B4-BE49-F238E27FC236}">
                <a16:creationId xmlns:a16="http://schemas.microsoft.com/office/drawing/2014/main" id="{14688DBB-D069-4CB4-9BB1-19570775498B}"/>
              </a:ext>
            </a:extLst>
          </p:cNvPr>
          <p:cNvPicPr>
            <a:picLocks noChangeAspect="1"/>
          </p:cNvPicPr>
          <p:nvPr/>
        </p:nvPicPr>
        <p:blipFill>
          <a:blip r:embed="rId4"/>
          <a:stretch>
            <a:fillRect/>
          </a:stretch>
        </p:blipFill>
        <p:spPr>
          <a:xfrm>
            <a:off x="1697157" y="396014"/>
            <a:ext cx="7931583" cy="859611"/>
          </a:xfrm>
          <a:prstGeom prst="rect">
            <a:avLst/>
          </a:prstGeom>
        </p:spPr>
      </p:pic>
    </p:spTree>
    <p:extLst>
      <p:ext uri="{BB962C8B-B14F-4D97-AF65-F5344CB8AC3E}">
        <p14:creationId xmlns:p14="http://schemas.microsoft.com/office/powerpoint/2010/main" val="248660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andy zonnebril - Grijs">
            <a:extLst>
              <a:ext uri="{FF2B5EF4-FFF2-40B4-BE49-F238E27FC236}">
                <a16:creationId xmlns:a16="http://schemas.microsoft.com/office/drawing/2014/main" id="{37D2671A-2537-4CD7-95C8-AEEDE9B637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520" b="24418"/>
          <a:stretch/>
        </p:blipFill>
        <p:spPr bwMode="auto">
          <a:xfrm>
            <a:off x="5943600" y="4114800"/>
            <a:ext cx="1866901"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CD5DB7F-A7F8-4039-AC00-53BD8D8666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326" b="26532"/>
          <a:stretch/>
        </p:blipFill>
        <p:spPr bwMode="auto">
          <a:xfrm>
            <a:off x="5913120" y="2349484"/>
            <a:ext cx="1866900" cy="106680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0240DFEC-90E0-43F0-AB12-CABCECA5C3EA}"/>
              </a:ext>
            </a:extLst>
          </p:cNvPr>
          <p:cNvSpPr>
            <a:spLocks noGrp="1"/>
          </p:cNvSpPr>
          <p:nvPr>
            <p:ph type="title"/>
          </p:nvPr>
        </p:nvSpPr>
        <p:spPr/>
        <p:txBody>
          <a:bodyPr/>
          <a:lstStyle/>
          <a:p>
            <a:r>
              <a:rPr lang="en-GB" dirty="0" err="1"/>
              <a:t>Terapia</a:t>
            </a:r>
            <a:r>
              <a:rPr lang="en-GB" dirty="0"/>
              <a:t> </a:t>
            </a:r>
            <a:r>
              <a:rPr lang="en-GB" dirty="0" err="1"/>
              <a:t>narrativa</a:t>
            </a:r>
            <a:endParaRPr lang="en-GB" dirty="0"/>
          </a:p>
        </p:txBody>
      </p:sp>
      <p:sp>
        <p:nvSpPr>
          <p:cNvPr id="6" name="Текстов контейнер 5">
            <a:extLst>
              <a:ext uri="{FF2B5EF4-FFF2-40B4-BE49-F238E27FC236}">
                <a16:creationId xmlns:a16="http://schemas.microsoft.com/office/drawing/2014/main" id="{B4CF6519-30B0-4553-90DE-FB2E0A89CB1B}"/>
              </a:ext>
            </a:extLst>
          </p:cNvPr>
          <p:cNvSpPr>
            <a:spLocks noGrp="1"/>
          </p:cNvSpPr>
          <p:nvPr>
            <p:ph type="body" sz="half" idx="2"/>
          </p:nvPr>
        </p:nvSpPr>
        <p:spPr>
          <a:xfrm>
            <a:off x="685802" y="2667004"/>
            <a:ext cx="4495798" cy="3754053"/>
          </a:xfrm>
        </p:spPr>
        <p:txBody>
          <a:bodyPr>
            <a:normAutofit/>
          </a:bodyPr>
          <a:lstStyle/>
          <a:p>
            <a:pPr algn="ctr"/>
            <a:endParaRPr lang="en-GB" sz="1600" b="1" dirty="0">
              <a:solidFill>
                <a:schemeClr val="tx1">
                  <a:lumMod val="75000"/>
                  <a:lumOff val="25000"/>
                </a:schemeClr>
              </a:solidFill>
            </a:endParaRPr>
          </a:p>
          <a:p>
            <a:r>
              <a:rPr lang="nl-NL" sz="2000" b="1" dirty="0"/>
              <a:t>Identidad</a:t>
            </a:r>
          </a:p>
          <a:p>
            <a:pPr marL="342900" indent="-342900">
              <a:buFont typeface="Arial" panose="020B0604020202020204" pitchFamily="34" charset="0"/>
              <a:buChar char="•"/>
            </a:pPr>
            <a:r>
              <a:rPr lang="nl-NL" sz="2000" dirty="0"/>
              <a:t>¿Cómo me veo?</a:t>
            </a:r>
          </a:p>
          <a:p>
            <a:pPr marL="342900" indent="-342900">
              <a:buFont typeface="Arial" panose="020B0604020202020204" pitchFamily="34" charset="0"/>
              <a:buChar char="•"/>
            </a:pPr>
            <a:r>
              <a:rPr lang="nl-NL" sz="2000" dirty="0"/>
              <a:t>¿Quién soy para los demás?</a:t>
            </a:r>
          </a:p>
          <a:p>
            <a:pPr marL="342900" indent="-342900">
              <a:buFont typeface="Arial" panose="020B0604020202020204" pitchFamily="34" charset="0"/>
              <a:buChar char="•"/>
            </a:pPr>
            <a:r>
              <a:rPr lang="nl-NL" sz="2000" dirty="0"/>
              <a:t>¿Quién soy? ¿Qué quiero en la vida?</a:t>
            </a:r>
          </a:p>
          <a:p>
            <a:pPr marL="342900" indent="-342900">
              <a:buFont typeface="Arial" panose="020B0604020202020204" pitchFamily="34" charset="0"/>
              <a:buChar char="•"/>
            </a:pPr>
            <a:endParaRPr lang="nl-NL" sz="2000" dirty="0"/>
          </a:p>
          <a:p>
            <a:pPr marL="342900" indent="-342900">
              <a:buFont typeface="Arial" panose="020B0604020202020204" pitchFamily="34" charset="0"/>
              <a:buChar char="•"/>
            </a:pPr>
            <a:r>
              <a:rPr lang="es-ES" sz="2000" dirty="0"/>
              <a:t>Interacción continua entre la disposición y las experiencias</a:t>
            </a:r>
          </a:p>
        </p:txBody>
      </p:sp>
      <p:sp>
        <p:nvSpPr>
          <p:cNvPr id="38" name="Tijdelijke aanduiding voor dianummer 5">
            <a:extLst>
              <a:ext uri="{FF2B5EF4-FFF2-40B4-BE49-F238E27FC236}">
                <a16:creationId xmlns:a16="http://schemas.microsoft.com/office/drawing/2014/main"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16</a:t>
            </a:fld>
            <a:endParaRPr lang="en-US" dirty="0"/>
          </a:p>
        </p:txBody>
      </p:sp>
      <p:sp>
        <p:nvSpPr>
          <p:cNvPr id="42" name="Tekstvak 8">
            <a:extLst>
              <a:ext uri="{FF2B5EF4-FFF2-40B4-BE49-F238E27FC236}">
                <a16:creationId xmlns:a16="http://schemas.microsoft.com/office/drawing/2014/main" id="{3D44E1D9-4BAE-4D9A-BA14-AE773EE32753}"/>
              </a:ext>
            </a:extLst>
          </p:cNvPr>
          <p:cNvSpPr txBox="1"/>
          <p:nvPr/>
        </p:nvSpPr>
        <p:spPr>
          <a:xfrm>
            <a:off x="5703983" y="3654286"/>
            <a:ext cx="2297017" cy="300082"/>
          </a:xfrm>
          <a:prstGeom prst="rect">
            <a:avLst/>
          </a:prstGeom>
          <a:noFill/>
        </p:spPr>
        <p:txBody>
          <a:bodyPr wrap="square" rtlCol="0">
            <a:spAutoFit/>
          </a:bodyPr>
          <a:lstStyle/>
          <a:p>
            <a:pPr algn="ctr"/>
            <a:r>
              <a:rPr lang="en-GB" sz="1350" dirty="0"/>
              <a:t>Marco de la </a:t>
            </a:r>
            <a:r>
              <a:rPr lang="en-GB" sz="1350" dirty="0" err="1"/>
              <a:t>realidad</a:t>
            </a:r>
            <a:endParaRPr lang="en-GB" sz="1350" dirty="0"/>
          </a:p>
        </p:txBody>
      </p:sp>
      <p:sp>
        <p:nvSpPr>
          <p:cNvPr id="10" name="Tekstvak 9">
            <a:extLst>
              <a:ext uri="{FF2B5EF4-FFF2-40B4-BE49-F238E27FC236}">
                <a16:creationId xmlns:a16="http://schemas.microsoft.com/office/drawing/2014/main" id="{5C6C51EE-5B53-4AD7-A0F3-CB5A56EB2A75}"/>
              </a:ext>
            </a:extLst>
          </p:cNvPr>
          <p:cNvSpPr txBox="1"/>
          <p:nvPr/>
        </p:nvSpPr>
        <p:spPr>
          <a:xfrm>
            <a:off x="7518601" y="1693443"/>
            <a:ext cx="1879194" cy="184666"/>
          </a:xfrm>
          <a:prstGeom prst="rect">
            <a:avLst/>
          </a:prstGeom>
          <a:noFill/>
        </p:spPr>
        <p:txBody>
          <a:bodyPr wrap="square">
            <a:spAutoFit/>
          </a:bodyPr>
          <a:lstStyle/>
          <a:p>
            <a:r>
              <a:rPr lang="en-GB" sz="600" i="1" dirty="0">
                <a:solidFill>
                  <a:schemeClr val="bg1">
                    <a:lumMod val="65000"/>
                  </a:schemeClr>
                </a:solidFill>
              </a:rPr>
              <a:t>Fuente: www.partyzonnebrillen.nl</a:t>
            </a:r>
            <a:endParaRPr lang="nl-NL" sz="600" i="1" dirty="0">
              <a:solidFill>
                <a:schemeClr val="bg1">
                  <a:lumMod val="65000"/>
                </a:schemeClr>
              </a:solidFill>
            </a:endParaRPr>
          </a:p>
        </p:txBody>
      </p:sp>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4063510-FCA9-4695-AB7A-6BEDBCB836F1}"/>
              </a:ext>
            </a:extLst>
          </p:cNvPr>
          <p:cNvSpPr>
            <a:spLocks noGrp="1"/>
          </p:cNvSpPr>
          <p:nvPr>
            <p:ph idx="1"/>
          </p:nvPr>
        </p:nvSpPr>
        <p:spPr/>
        <p:txBody>
          <a:bodyPr>
            <a:normAutofit/>
          </a:bodyPr>
          <a:lstStyle/>
          <a:p>
            <a:pPr marL="0" indent="0">
              <a:buNone/>
            </a:pPr>
            <a:r>
              <a:rPr lang="en-GB" sz="2200" b="1" dirty="0"/>
              <a:t>¿</a:t>
            </a:r>
            <a:r>
              <a:rPr lang="en-GB" sz="2200" b="1" dirty="0" err="1"/>
              <a:t>Qué</a:t>
            </a:r>
            <a:r>
              <a:rPr lang="en-GB" sz="2200" b="1" dirty="0"/>
              <a:t> es una </a:t>
            </a:r>
            <a:r>
              <a:rPr lang="en-GB" sz="2200" b="1" dirty="0" err="1"/>
              <a:t>narrativa</a:t>
            </a:r>
            <a:r>
              <a:rPr lang="en-GB" sz="2200" b="1" dirty="0"/>
              <a:t>?</a:t>
            </a:r>
          </a:p>
          <a:p>
            <a:pPr marL="0" indent="0">
              <a:buNone/>
            </a:pPr>
            <a:r>
              <a:rPr lang="es-ES" sz="2200" dirty="0"/>
              <a:t>Las historias que nos contamos a nosotros mismos y a los demás</a:t>
            </a:r>
          </a:p>
        </p:txBody>
      </p:sp>
      <p:sp>
        <p:nvSpPr>
          <p:cNvPr id="6" name="Tijdelijke aanduiding voor dianummer 5">
            <a:extLst>
              <a:ext uri="{FF2B5EF4-FFF2-40B4-BE49-F238E27FC236}">
                <a16:creationId xmlns:a16="http://schemas.microsoft.com/office/drawing/2014/main" id="{5E5A9EB5-322E-4728-89C1-392A9F66F1BD}"/>
              </a:ext>
            </a:extLst>
          </p:cNvPr>
          <p:cNvSpPr>
            <a:spLocks noGrp="1"/>
          </p:cNvSpPr>
          <p:nvPr>
            <p:ph type="sldNum" sz="quarter" idx="12"/>
          </p:nvPr>
        </p:nvSpPr>
        <p:spPr/>
        <p:txBody>
          <a:bodyPr/>
          <a:lstStyle/>
          <a:p>
            <a:fld id="{CB318F78-A315-46C9-8B3F-2431B4397D31}" type="slidenum">
              <a:rPr lang="en-US" smtClean="0"/>
              <a:t>17</a:t>
            </a:fld>
            <a:endParaRPr lang="en-US" dirty="0"/>
          </a:p>
        </p:txBody>
      </p:sp>
      <p:sp>
        <p:nvSpPr>
          <p:cNvPr id="8" name="Tekstvak 7">
            <a:extLst>
              <a:ext uri="{FF2B5EF4-FFF2-40B4-BE49-F238E27FC236}">
                <a16:creationId xmlns:a16="http://schemas.microsoft.com/office/drawing/2014/main" id="{DAEC871C-4DA6-4B3E-80C1-A7D96DF0B3EF}"/>
              </a:ext>
            </a:extLst>
          </p:cNvPr>
          <p:cNvSpPr txBox="1"/>
          <p:nvPr/>
        </p:nvSpPr>
        <p:spPr>
          <a:xfrm>
            <a:off x="685800" y="3282076"/>
            <a:ext cx="3657600" cy="2031325"/>
          </a:xfrm>
          <a:prstGeom prst="rect">
            <a:avLst/>
          </a:prstGeom>
          <a:noFill/>
        </p:spPr>
        <p:txBody>
          <a:bodyPr wrap="square">
            <a:spAutoFit/>
          </a:bodyPr>
          <a:lstStyle/>
          <a:p>
            <a:r>
              <a:rPr lang="es-ES" dirty="0"/>
              <a:t>En 1948, una nación emergió de las cenizas del Holocausto. Las costas arenosas, la tierra fértil y la belleza montañosa de su patria original volvieron a darles la bienvenida. Para ellos, había por fin un faro de luz al final de la más oscura de las noches</a:t>
            </a:r>
            <a:r>
              <a:rPr lang="en-GB" dirty="0"/>
              <a:t>. </a:t>
            </a:r>
          </a:p>
        </p:txBody>
      </p:sp>
      <p:sp>
        <p:nvSpPr>
          <p:cNvPr id="10" name="Tekstvak 9">
            <a:extLst>
              <a:ext uri="{FF2B5EF4-FFF2-40B4-BE49-F238E27FC236}">
                <a16:creationId xmlns:a16="http://schemas.microsoft.com/office/drawing/2014/main" id="{2AB7FE3A-A7A4-4CD4-A199-0F5FE7CD7515}"/>
              </a:ext>
            </a:extLst>
          </p:cNvPr>
          <p:cNvSpPr txBox="1"/>
          <p:nvPr/>
        </p:nvSpPr>
        <p:spPr>
          <a:xfrm>
            <a:off x="4572000" y="3282076"/>
            <a:ext cx="3752850" cy="2862322"/>
          </a:xfrm>
          <a:prstGeom prst="rect">
            <a:avLst/>
          </a:prstGeom>
          <a:noFill/>
        </p:spPr>
        <p:txBody>
          <a:bodyPr wrap="square">
            <a:spAutoFit/>
          </a:bodyPr>
          <a:lstStyle/>
          <a:p>
            <a:r>
              <a:rPr lang="es-ES" dirty="0"/>
              <a:t>En 1948, un pueblo pacífico sufrió una prolífica tragedia con la ruptura de su patria. Habiendo acogido con los brazos abiertos a las víctimas de una terrible tragedia en una tierra lejana a un lugar donde personas de múltiples credos vivían en armonía social, compartieron su tierra y sus alimentos, sólo para ser asaltados en un violento ataque</a:t>
            </a:r>
            <a:r>
              <a:rPr lang="en-GB" dirty="0"/>
              <a:t>. </a:t>
            </a:r>
          </a:p>
        </p:txBody>
      </p:sp>
      <p:sp>
        <p:nvSpPr>
          <p:cNvPr id="11" name="Tekstvak 10">
            <a:extLst>
              <a:ext uri="{FF2B5EF4-FFF2-40B4-BE49-F238E27FC236}">
                <a16:creationId xmlns:a16="http://schemas.microsoft.com/office/drawing/2014/main" id="{B258B11C-5E9A-465B-87DA-5DBE307F5DC0}"/>
              </a:ext>
            </a:extLst>
          </p:cNvPr>
          <p:cNvSpPr txBox="1"/>
          <p:nvPr/>
        </p:nvSpPr>
        <p:spPr>
          <a:xfrm>
            <a:off x="4572000" y="6109156"/>
            <a:ext cx="1524000" cy="215444"/>
          </a:xfrm>
          <a:prstGeom prst="rect">
            <a:avLst/>
          </a:prstGeom>
          <a:noFill/>
        </p:spPr>
        <p:txBody>
          <a:bodyPr wrap="square" rtlCol="0">
            <a:spAutoFit/>
          </a:bodyPr>
          <a:lstStyle/>
          <a:p>
            <a:r>
              <a:rPr lang="en-GB" sz="800" i="1" dirty="0">
                <a:solidFill>
                  <a:schemeClr val="bg1">
                    <a:lumMod val="65000"/>
                  </a:schemeClr>
                </a:solidFill>
              </a:rPr>
              <a:t>Fuente: Hammack, 2014</a:t>
            </a:r>
          </a:p>
        </p:txBody>
      </p:sp>
      <p:sp>
        <p:nvSpPr>
          <p:cNvPr id="9" name="Заглавие 8">
            <a:extLst>
              <a:ext uri="{FF2B5EF4-FFF2-40B4-BE49-F238E27FC236}">
                <a16:creationId xmlns:a16="http://schemas.microsoft.com/office/drawing/2014/main" id="{F3BEB7A5-D162-4076-B4F4-51F063445DB8}"/>
              </a:ext>
            </a:extLst>
          </p:cNvPr>
          <p:cNvSpPr>
            <a:spLocks noGrp="1"/>
          </p:cNvSpPr>
          <p:nvPr>
            <p:ph type="title"/>
          </p:nvPr>
        </p:nvSpPr>
        <p:spPr/>
        <p:txBody>
          <a:bodyPr/>
          <a:lstStyle/>
          <a:p>
            <a:r>
              <a:rPr lang="en-GB" dirty="0" err="1"/>
              <a:t>Terapia</a:t>
            </a:r>
            <a:r>
              <a:rPr lang="en-GB" dirty="0"/>
              <a:t> </a:t>
            </a:r>
            <a:r>
              <a:rPr lang="en-GB" dirty="0" err="1"/>
              <a:t>narrativa</a:t>
            </a:r>
            <a:endParaRPr lang="bg-BG" dirty="0"/>
          </a:p>
        </p:txBody>
      </p:sp>
    </p:spTree>
    <p:extLst>
      <p:ext uri="{BB962C8B-B14F-4D97-AF65-F5344CB8AC3E}">
        <p14:creationId xmlns:p14="http://schemas.microsoft.com/office/powerpoint/2010/main" val="155465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6CDEBB0B-BAAC-4E47-AF7D-37D795F0CB8B}"/>
              </a:ext>
            </a:extLst>
          </p:cNvPr>
          <p:cNvSpPr txBox="1"/>
          <p:nvPr/>
        </p:nvSpPr>
        <p:spPr>
          <a:xfrm>
            <a:off x="685800" y="1992696"/>
            <a:ext cx="7876592" cy="4770537"/>
          </a:xfrm>
          <a:prstGeom prst="rect">
            <a:avLst/>
          </a:prstGeom>
          <a:noFill/>
          <a:scene3d>
            <a:camera prst="orthographicFront">
              <a:rot lat="0" lon="0" rev="0"/>
            </a:camera>
            <a:lightRig rig="threePt" dir="t"/>
          </a:scene3d>
        </p:spPr>
        <p:txBody>
          <a:bodyPr wrap="square" rtlCol="0">
            <a:spAutoFit/>
          </a:bodyPr>
          <a:lstStyle/>
          <a:p>
            <a:pPr algn="ctr"/>
            <a:r>
              <a:rPr lang="en-GB" sz="8000" dirty="0" err="1">
                <a:solidFill>
                  <a:srgbClr val="0070C0"/>
                </a:solidFill>
              </a:rPr>
              <a:t>Cultura</a:t>
            </a:r>
            <a:r>
              <a:rPr lang="en-GB" sz="8000" dirty="0">
                <a:solidFill>
                  <a:srgbClr val="0070C0"/>
                </a:solidFill>
              </a:rPr>
              <a:t> y</a:t>
            </a:r>
          </a:p>
          <a:p>
            <a:pPr algn="ctr"/>
            <a:endParaRPr lang="en-GB" sz="8000" dirty="0">
              <a:solidFill>
                <a:srgbClr val="0070C0"/>
              </a:solidFill>
            </a:endParaRPr>
          </a:p>
          <a:p>
            <a:pPr algn="ctr"/>
            <a:endParaRPr lang="en-GB" sz="3200" dirty="0">
              <a:solidFill>
                <a:srgbClr val="0070C0"/>
              </a:solidFill>
            </a:endParaRPr>
          </a:p>
          <a:p>
            <a:pPr algn="ctr"/>
            <a:endParaRPr lang="en-GB" sz="3200" dirty="0">
              <a:solidFill>
                <a:srgbClr val="0070C0"/>
              </a:solidFill>
            </a:endParaRPr>
          </a:p>
          <a:p>
            <a:pPr algn="ctr"/>
            <a:r>
              <a:rPr lang="en-GB" sz="8000" dirty="0" err="1">
                <a:solidFill>
                  <a:srgbClr val="0070C0"/>
                </a:solidFill>
              </a:rPr>
              <a:t>Contexto</a:t>
            </a:r>
            <a:r>
              <a:rPr lang="en-GB" sz="8000" dirty="0">
                <a:solidFill>
                  <a:srgbClr val="0070C0"/>
                </a:solidFill>
              </a:rPr>
              <a:t> </a:t>
            </a:r>
            <a:r>
              <a:rPr lang="en-GB" sz="8000" dirty="0" err="1">
                <a:solidFill>
                  <a:srgbClr val="0070C0"/>
                </a:solidFill>
              </a:rPr>
              <a:t>amplio</a:t>
            </a:r>
            <a:endParaRPr lang="en-GB" sz="8000" dirty="0">
              <a:solidFill>
                <a:srgbClr val="0070C0"/>
              </a:solidFill>
            </a:endParaRPr>
          </a:p>
        </p:txBody>
      </p:sp>
      <p:graphicFrame>
        <p:nvGraphicFramePr>
          <p:cNvPr id="12" name="Diagram 11">
            <a:extLst>
              <a:ext uri="{FF2B5EF4-FFF2-40B4-BE49-F238E27FC236}">
                <a16:creationId xmlns:a16="http://schemas.microsoft.com/office/drawing/2014/main" id="{2FF2E3FB-2E25-4EBA-A199-A568C2363153}"/>
              </a:ext>
            </a:extLst>
          </p:cNvPr>
          <p:cNvGraphicFramePr/>
          <p:nvPr>
            <p:extLst>
              <p:ext uri="{D42A27DB-BD31-4B8C-83A1-F6EECF244321}">
                <p14:modId xmlns:p14="http://schemas.microsoft.com/office/powerpoint/2010/main" val="1790994130"/>
              </p:ext>
            </p:extLst>
          </p:nvPr>
        </p:nvGraphicFramePr>
        <p:xfrm>
          <a:off x="2686268" y="3047999"/>
          <a:ext cx="4180402" cy="2830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jdelijke aanduiding voor dianummer 5">
            <a:extLst>
              <a:ext uri="{FF2B5EF4-FFF2-40B4-BE49-F238E27FC236}">
                <a16:creationId xmlns:a16="http://schemas.microsoft.com/office/drawing/2014/main" id="{B99E1452-6DCD-4D50-A915-55A4274BEE7E}"/>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3" name="Pijl: links/rechts 2">
            <a:extLst>
              <a:ext uri="{FF2B5EF4-FFF2-40B4-BE49-F238E27FC236}">
                <a16:creationId xmlns:a16="http://schemas.microsoft.com/office/drawing/2014/main" id="{DE02E9AB-7A29-419C-9E11-C75CF54011FE}"/>
              </a:ext>
            </a:extLst>
          </p:cNvPr>
          <p:cNvSpPr/>
          <p:nvPr/>
        </p:nvSpPr>
        <p:spPr>
          <a:xfrm>
            <a:off x="2505452" y="4381177"/>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Pijl: links/rechts 3">
            <a:extLst>
              <a:ext uri="{FF2B5EF4-FFF2-40B4-BE49-F238E27FC236}">
                <a16:creationId xmlns:a16="http://schemas.microsoft.com/office/drawing/2014/main" id="{291DCF71-B9F8-4683-B640-3184EA43209A}"/>
              </a:ext>
            </a:extLst>
          </p:cNvPr>
          <p:cNvSpPr/>
          <p:nvPr/>
        </p:nvSpPr>
        <p:spPr>
          <a:xfrm rot="4557724">
            <a:off x="5053657" y="3164404"/>
            <a:ext cx="581934" cy="190583"/>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Pijl: links/rechts 4">
            <a:extLst>
              <a:ext uri="{FF2B5EF4-FFF2-40B4-BE49-F238E27FC236}">
                <a16:creationId xmlns:a16="http://schemas.microsoft.com/office/drawing/2014/main" id="{37AF1879-AD94-4A58-B42E-8C9ECB29A5A3}"/>
              </a:ext>
            </a:extLst>
          </p:cNvPr>
          <p:cNvSpPr/>
          <p:nvPr/>
        </p:nvSpPr>
        <p:spPr>
          <a:xfrm>
            <a:off x="3682766" y="5151954"/>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Pijl: links/rechts 14">
            <a:extLst>
              <a:ext uri="{FF2B5EF4-FFF2-40B4-BE49-F238E27FC236}">
                <a16:creationId xmlns:a16="http://schemas.microsoft.com/office/drawing/2014/main" id="{E868AD14-2956-40E6-8117-5F081FDF5191}"/>
              </a:ext>
            </a:extLst>
          </p:cNvPr>
          <p:cNvSpPr/>
          <p:nvPr/>
        </p:nvSpPr>
        <p:spPr>
          <a:xfrm rot="3339704">
            <a:off x="6073684" y="528350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7" name="Pijl: links/rechts 16">
            <a:extLst>
              <a:ext uri="{FF2B5EF4-FFF2-40B4-BE49-F238E27FC236}">
                <a16:creationId xmlns:a16="http://schemas.microsoft.com/office/drawing/2014/main" id="{FA08B369-75D7-4C86-8B42-DEB7BADBDFF9}"/>
              </a:ext>
            </a:extLst>
          </p:cNvPr>
          <p:cNvSpPr/>
          <p:nvPr/>
        </p:nvSpPr>
        <p:spPr>
          <a:xfrm>
            <a:off x="6477000" y="413044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Pijl: links/rechts 18">
            <a:extLst>
              <a:ext uri="{FF2B5EF4-FFF2-40B4-BE49-F238E27FC236}">
                <a16:creationId xmlns:a16="http://schemas.microsoft.com/office/drawing/2014/main" id="{47380726-3963-436B-93A6-FA4BAA3934D4}"/>
              </a:ext>
            </a:extLst>
          </p:cNvPr>
          <p:cNvSpPr/>
          <p:nvPr/>
        </p:nvSpPr>
        <p:spPr>
          <a:xfrm rot="2199970">
            <a:off x="2671920" y="3705232"/>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Pijl: links/rechts 19">
            <a:extLst>
              <a:ext uri="{FF2B5EF4-FFF2-40B4-BE49-F238E27FC236}">
                <a16:creationId xmlns:a16="http://schemas.microsoft.com/office/drawing/2014/main" id="{F20FB990-6799-483E-BF03-7A86148EC4A8}"/>
              </a:ext>
            </a:extLst>
          </p:cNvPr>
          <p:cNvSpPr/>
          <p:nvPr/>
        </p:nvSpPr>
        <p:spPr>
          <a:xfrm>
            <a:off x="4568780" y="4377965"/>
            <a:ext cx="533400" cy="193224"/>
          </a:xfrm>
          <a:prstGeom prst="leftRightArrow">
            <a:avLst/>
          </a:prstGeom>
          <a:solidFill>
            <a:srgbClr val="FFC000"/>
          </a:solidFill>
          <a:ln w="3175">
            <a:solidFill>
              <a:srgbClr val="F9A307"/>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 name="Заглавие 8">
            <a:extLst>
              <a:ext uri="{FF2B5EF4-FFF2-40B4-BE49-F238E27FC236}">
                <a16:creationId xmlns:a16="http://schemas.microsoft.com/office/drawing/2014/main" id="{23BB6273-7C2D-438A-A338-50595729D877}"/>
              </a:ext>
            </a:extLst>
          </p:cNvPr>
          <p:cNvSpPr>
            <a:spLocks noGrp="1"/>
          </p:cNvSpPr>
          <p:nvPr>
            <p:ph type="title"/>
          </p:nvPr>
        </p:nvSpPr>
        <p:spPr/>
        <p:txBody>
          <a:bodyPr/>
          <a:lstStyle/>
          <a:p>
            <a:r>
              <a:rPr lang="en-GB" dirty="0" err="1"/>
              <a:t>Terapia</a:t>
            </a:r>
            <a:r>
              <a:rPr lang="en-GB" dirty="0"/>
              <a:t> </a:t>
            </a:r>
            <a:r>
              <a:rPr lang="en-GB" dirty="0" err="1"/>
              <a:t>narrativa</a:t>
            </a:r>
            <a:endParaRPr lang="bg-BG" dirty="0"/>
          </a:p>
        </p:txBody>
      </p:sp>
    </p:spTree>
    <p:extLst>
      <p:ext uri="{BB962C8B-B14F-4D97-AF65-F5344CB8AC3E}">
        <p14:creationId xmlns:p14="http://schemas.microsoft.com/office/powerpoint/2010/main" val="35412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P spid="5" grpId="0" animBg="1"/>
      <p:bldP spid="15" grpId="0" animBg="1"/>
      <p:bldP spid="17"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a:extLst>
              <a:ext uri="{FF2B5EF4-FFF2-40B4-BE49-F238E27FC236}">
                <a16:creationId xmlns:a16="http://schemas.microsoft.com/office/drawing/2014/main" id="{444F6EC4-78D0-4F48-8412-80CDE9B424CE}"/>
              </a:ext>
            </a:extLst>
          </p:cNvPr>
          <p:cNvSpPr>
            <a:spLocks noGrp="1"/>
          </p:cNvSpPr>
          <p:nvPr>
            <p:ph type="title"/>
          </p:nvPr>
        </p:nvSpPr>
        <p:spPr/>
        <p:txBody>
          <a:bodyPr/>
          <a:lstStyle/>
          <a:p>
            <a:r>
              <a:rPr lang="nl-NL" dirty="0"/>
              <a:t>Recapitulación sesión 1</a:t>
            </a:r>
            <a:endParaRPr lang="bg-BG" dirty="0"/>
          </a:p>
        </p:txBody>
      </p:sp>
      <p:sp>
        <p:nvSpPr>
          <p:cNvPr id="12" name="Текстов контейнер 11">
            <a:extLst>
              <a:ext uri="{FF2B5EF4-FFF2-40B4-BE49-F238E27FC236}">
                <a16:creationId xmlns:a16="http://schemas.microsoft.com/office/drawing/2014/main" id="{5F90CC38-2812-4205-AD38-B3A6E1E6CCDF}"/>
              </a:ext>
            </a:extLst>
          </p:cNvPr>
          <p:cNvSpPr>
            <a:spLocks noGrp="1"/>
          </p:cNvSpPr>
          <p:nvPr>
            <p:ph type="body" sz="half" idx="2"/>
          </p:nvPr>
        </p:nvSpPr>
        <p:spPr/>
        <p:txBody>
          <a:bodyPr>
            <a:normAutofit/>
          </a:bodyPr>
          <a:lstStyle/>
          <a:p>
            <a:pPr marL="457200" indent="-457200">
              <a:buFont typeface="+mj-lt"/>
              <a:buAutoNum type="arabicPeriod"/>
            </a:pPr>
            <a:r>
              <a:rPr lang="en-GB" sz="2000" dirty="0" err="1"/>
              <a:t>Introducción</a:t>
            </a:r>
            <a:endParaRPr lang="en-GB" sz="2000" dirty="0"/>
          </a:p>
          <a:p>
            <a:pPr marL="457200" indent="-457200">
              <a:buFont typeface="+mj-lt"/>
              <a:buAutoNum type="arabicPeriod"/>
            </a:pPr>
            <a:r>
              <a:rPr lang="en-GB" sz="2000" dirty="0" err="1"/>
              <a:t>Radicalización</a:t>
            </a:r>
            <a:endParaRPr lang="en-GB" sz="2000" dirty="0"/>
          </a:p>
          <a:p>
            <a:pPr marL="457200" indent="-457200">
              <a:buFont typeface="+mj-lt"/>
              <a:buAutoNum type="arabicPeriod"/>
            </a:pPr>
            <a:r>
              <a:rPr lang="en-GB" sz="2000" dirty="0" err="1"/>
              <a:t>Asesoramiento</a:t>
            </a:r>
            <a:r>
              <a:rPr lang="en-GB" sz="2000" dirty="0"/>
              <a:t> y </a:t>
            </a:r>
            <a:r>
              <a:rPr lang="en-GB" sz="2000" dirty="0" err="1"/>
              <a:t>pedagogía</a:t>
            </a:r>
            <a:r>
              <a:rPr lang="en-GB" sz="2000" dirty="0"/>
              <a:t> familiar</a:t>
            </a:r>
          </a:p>
          <a:p>
            <a:pPr marL="457200" indent="-457200">
              <a:buFont typeface="+mj-lt"/>
              <a:buAutoNum type="arabicPeriod"/>
            </a:pPr>
            <a:r>
              <a:rPr lang="en-GB" sz="2000" dirty="0" err="1"/>
              <a:t>Ejercicios</a:t>
            </a:r>
            <a:endParaRPr lang="en-GB" sz="2000" dirty="0"/>
          </a:p>
          <a:p>
            <a:pPr marL="457200" indent="-457200">
              <a:buFont typeface="+mj-lt"/>
              <a:buAutoNum type="arabicPeriod"/>
            </a:pPr>
            <a:r>
              <a:rPr lang="en-GB" sz="2000" dirty="0" err="1"/>
              <a:t>Pensamiento</a:t>
            </a:r>
            <a:r>
              <a:rPr lang="en-GB" sz="2000" dirty="0"/>
              <a:t> </a:t>
            </a:r>
            <a:r>
              <a:rPr lang="en-GB" sz="2000" dirty="0" err="1"/>
              <a:t>crítico</a:t>
            </a:r>
            <a:endParaRPr lang="en-GB" sz="2000" dirty="0"/>
          </a:p>
          <a:p>
            <a:pPr marL="457200" indent="-457200">
              <a:buFont typeface="+mj-lt"/>
              <a:buAutoNum type="arabicPeriod"/>
            </a:pPr>
            <a:r>
              <a:rPr lang="en-GB" sz="2000" dirty="0" err="1"/>
              <a:t>Ejercicios</a:t>
            </a:r>
            <a:endParaRPr lang="en-GB" sz="2000" dirty="0"/>
          </a:p>
          <a:p>
            <a:pPr marL="457200" indent="-457200">
              <a:buFont typeface="+mj-lt"/>
              <a:buAutoNum type="arabicPeriod"/>
            </a:pPr>
            <a:r>
              <a:rPr lang="en-GB" sz="2000" dirty="0"/>
              <a:t>Feedback</a:t>
            </a:r>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1</a:t>
            </a:fld>
            <a:endParaRPr lang="en-US" dirty="0"/>
          </a:p>
        </p:txBody>
      </p:sp>
      <p:graphicFrame>
        <p:nvGraphicFramePr>
          <p:cNvPr id="16" name="Диаграма 15">
            <a:extLst>
              <a:ext uri="{FF2B5EF4-FFF2-40B4-BE49-F238E27FC236}">
                <a16:creationId xmlns:a16="http://schemas.microsoft.com/office/drawing/2014/main" id="{6EFB9F9B-D300-49A4-BA93-80A2C4AA28AF}"/>
              </a:ext>
            </a:extLst>
          </p:cNvPr>
          <p:cNvGraphicFramePr/>
          <p:nvPr>
            <p:extLst>
              <p:ext uri="{D42A27DB-BD31-4B8C-83A1-F6EECF244321}">
                <p14:modId xmlns:p14="http://schemas.microsoft.com/office/powerpoint/2010/main" val="1457218536"/>
              </p:ext>
            </p:extLst>
          </p:nvPr>
        </p:nvGraphicFramePr>
        <p:xfrm>
          <a:off x="2460700" y="1447800"/>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29">
            <a:extLst>
              <a:ext uri="{FF2B5EF4-FFF2-40B4-BE49-F238E27FC236}">
                <a16:creationId xmlns:a16="http://schemas.microsoft.com/office/drawing/2014/main" id="{A0C227BE-15DA-49B7-98D0-A73AA7CBF144}"/>
              </a:ext>
            </a:extLst>
          </p:cNvPr>
          <p:cNvGraphicFramePr/>
          <p:nvPr>
            <p:extLst>
              <p:ext uri="{D42A27DB-BD31-4B8C-83A1-F6EECF244321}">
                <p14:modId xmlns:p14="http://schemas.microsoft.com/office/powerpoint/2010/main" val="4162027685"/>
              </p:ext>
            </p:extLst>
          </p:nvPr>
        </p:nvGraphicFramePr>
        <p:xfrm>
          <a:off x="3633085" y="2861371"/>
          <a:ext cx="5229307" cy="3215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8" name="Контейнер за съдържание 2">
            <a:extLst>
              <a:ext uri="{FF2B5EF4-FFF2-40B4-BE49-F238E27FC236}">
                <a16:creationId xmlns:a16="http://schemas.microsoft.com/office/drawing/2014/main" id="{E6ED115D-AC16-4092-946C-E076C3E3A839}"/>
              </a:ext>
            </a:extLst>
          </p:cNvPr>
          <p:cNvSpPr>
            <a:spLocks noGrp="1"/>
          </p:cNvSpPr>
          <p:nvPr>
            <p:ph idx="1"/>
          </p:nvPr>
        </p:nvSpPr>
        <p:spPr>
          <a:xfrm>
            <a:off x="3721326" y="3101784"/>
            <a:ext cx="5052824" cy="2174507"/>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GB" sz="1800" dirty="0"/>
              <a:t>“</a:t>
            </a:r>
            <a:r>
              <a:rPr lang="es-ES" sz="1800" dirty="0"/>
              <a:t>Un proceso complejo con distintas etapas durante las cuales un individuo o un grupo acoge una ideología o creencia radical que acepta, usa o tolera la violencia […] para conseguir un objetivo político o ideológico concreto</a:t>
            </a:r>
            <a:r>
              <a:rPr lang="en-GB" sz="1800" dirty="0"/>
              <a:t>.”</a:t>
            </a:r>
          </a:p>
        </p:txBody>
      </p:sp>
      <p:graphicFrame>
        <p:nvGraphicFramePr>
          <p:cNvPr id="19" name="Диаграма 18">
            <a:extLst>
              <a:ext uri="{FF2B5EF4-FFF2-40B4-BE49-F238E27FC236}">
                <a16:creationId xmlns:a16="http://schemas.microsoft.com/office/drawing/2014/main" id="{EBA120C1-3F76-4029-933E-E36ADEBE5D94}"/>
              </a:ext>
            </a:extLst>
          </p:cNvPr>
          <p:cNvGraphicFramePr/>
          <p:nvPr>
            <p:extLst>
              <p:ext uri="{D42A27DB-BD31-4B8C-83A1-F6EECF244321}">
                <p14:modId xmlns:p14="http://schemas.microsoft.com/office/powerpoint/2010/main" val="3742156213"/>
              </p:ext>
            </p:extLst>
          </p:nvPr>
        </p:nvGraphicFramePr>
        <p:xfrm>
          <a:off x="3721326" y="2581488"/>
          <a:ext cx="4508274" cy="32151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21" name="Съединител: извита линия 20">
            <a:extLst>
              <a:ext uri="{FF2B5EF4-FFF2-40B4-BE49-F238E27FC236}">
                <a16:creationId xmlns:a16="http://schemas.microsoft.com/office/drawing/2014/main" id="{5458400F-2C0E-4C3C-B612-F1256684B9C9}"/>
              </a:ext>
            </a:extLst>
          </p:cNvPr>
          <p:cNvCxnSpPr>
            <a:cxnSpLocks/>
            <a:endCxn id="19" idx="1"/>
          </p:cNvCxnSpPr>
          <p:nvPr/>
        </p:nvCxnSpPr>
        <p:spPr>
          <a:xfrm flipV="1">
            <a:off x="2460700" y="4189038"/>
            <a:ext cx="1260626" cy="30514"/>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aphicFrame>
        <p:nvGraphicFramePr>
          <p:cNvPr id="25" name="Диаграма 24">
            <a:extLst>
              <a:ext uri="{FF2B5EF4-FFF2-40B4-BE49-F238E27FC236}">
                <a16:creationId xmlns:a16="http://schemas.microsoft.com/office/drawing/2014/main" id="{EF7A3147-8417-4A34-843A-6089931F45D1}"/>
              </a:ext>
            </a:extLst>
          </p:cNvPr>
          <p:cNvGraphicFramePr/>
          <p:nvPr>
            <p:extLst>
              <p:ext uri="{D42A27DB-BD31-4B8C-83A1-F6EECF244321}">
                <p14:modId xmlns:p14="http://schemas.microsoft.com/office/powerpoint/2010/main" val="3302464510"/>
              </p:ext>
            </p:extLst>
          </p:nvPr>
        </p:nvGraphicFramePr>
        <p:xfrm>
          <a:off x="3721326" y="3311443"/>
          <a:ext cx="3687417" cy="1717757"/>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cxnSp>
        <p:nvCxnSpPr>
          <p:cNvPr id="26" name="Съединител: извита линия 25">
            <a:extLst>
              <a:ext uri="{FF2B5EF4-FFF2-40B4-BE49-F238E27FC236}">
                <a16:creationId xmlns:a16="http://schemas.microsoft.com/office/drawing/2014/main" id="{23B30FC1-45DF-40B3-AA6C-FFF7205BE208}"/>
              </a:ext>
            </a:extLst>
          </p:cNvPr>
          <p:cNvCxnSpPr>
            <a:cxnSpLocks/>
            <a:endCxn id="25" idx="1"/>
          </p:cNvCxnSpPr>
          <p:nvPr/>
        </p:nvCxnSpPr>
        <p:spPr>
          <a:xfrm flipV="1">
            <a:off x="2460700" y="4170321"/>
            <a:ext cx="1260626" cy="805393"/>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543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6" grpId="1">
        <p:bldAsOne/>
      </p:bldGraphic>
      <p:bldGraphic spid="17" grpId="0">
        <p:bldAsOne/>
      </p:bldGraphic>
      <p:bldGraphic spid="17" grpId="1">
        <p:bldAsOne/>
      </p:bldGraphic>
      <p:bldP spid="18" grpId="0" uiExpand="1" animBg="1" autoUpdateAnimBg="0"/>
      <p:bldP spid="18" grpId="1" animBg="1"/>
      <p:bldGraphic spid="19" grpId="0">
        <p:bldAsOne/>
      </p:bldGraphic>
      <p:bldGraphic spid="19" grpId="1">
        <p:bldAsOne/>
      </p:bldGraphic>
      <p:bldGraphic spid="25" grpId="0">
        <p:bldAsOne/>
      </p:bldGraphic>
      <p:bldGraphic spid="25" grpId="1">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en-GB" dirty="0" err="1"/>
              <a:t>Terapia</a:t>
            </a:r>
            <a:r>
              <a:rPr lang="en-GB" dirty="0"/>
              <a:t> </a:t>
            </a:r>
            <a:r>
              <a:rPr lang="en-GB" dirty="0" err="1"/>
              <a:t>narrativa</a:t>
            </a:r>
            <a:r>
              <a:rPr lang="en-GB" dirty="0"/>
              <a:t>: </a:t>
            </a:r>
            <a:r>
              <a:rPr lang="en-GB" dirty="0" err="1"/>
              <a:t>Ejercicio</a:t>
            </a:r>
            <a:r>
              <a:rPr lang="en-GB" dirty="0"/>
              <a:t>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3886200" cy="3733799"/>
          </a:xfrm>
        </p:spPr>
        <p:txBody>
          <a:bodyPr/>
          <a:lstStyle/>
          <a:p>
            <a:r>
              <a:rPr lang="es-ES" dirty="0"/>
              <a:t>¿Cómo influyen las narrativas en la identidad</a:t>
            </a:r>
            <a:r>
              <a:rPr lang="en-US" dirty="0"/>
              <a:t>?</a:t>
            </a:r>
          </a:p>
          <a:p>
            <a:r>
              <a:rPr lang="es-ES" dirty="0"/>
              <a:t>Piensa en ejemplos de historias negativas en relación con la radicalización</a:t>
            </a:r>
          </a:p>
          <a:p>
            <a:r>
              <a:rPr lang="es-ES" dirty="0"/>
              <a:t>¿Cómo se pueden utilizar las historias de forma positiva</a:t>
            </a:r>
            <a:r>
              <a:rPr lang="en-US" dirty="0"/>
              <a:t>?</a:t>
            </a: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19</a:t>
            </a:fld>
            <a:endParaRPr lang="en-US" dirty="0"/>
          </a:p>
        </p:txBody>
      </p:sp>
      <p:pic>
        <p:nvPicPr>
          <p:cNvPr id="8" name="Picture 2" descr="Chimamanda Ngozi Adichie: The danger of a single story ...">
            <a:hlinkClick r:id="rId3"/>
            <a:extLst>
              <a:ext uri="{FF2B5EF4-FFF2-40B4-BE49-F238E27FC236}">
                <a16:creationId xmlns:a16="http://schemas.microsoft.com/office/drawing/2014/main" id="{EE9528D2-25CA-4B13-B53D-CF16D36CDD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53000" y="2683073"/>
            <a:ext cx="3505200" cy="2286001"/>
          </a:xfrm>
          <a:prstGeom prst="rect">
            <a:avLst/>
          </a:prstGeom>
          <a:noFill/>
          <a:effectLst/>
          <a:extLst>
            <a:ext uri="{909E8E84-426E-40DD-AFC4-6F175D3DCCD1}">
              <a14:hiddenFill xmlns:a14="http://schemas.microsoft.com/office/drawing/2010/main">
                <a:solidFill>
                  <a:srgbClr val="FFFFFF"/>
                </a:solidFill>
              </a14:hiddenFill>
            </a:ext>
          </a:extLst>
        </p:spPr>
      </p:pic>
      <p:sp>
        <p:nvSpPr>
          <p:cNvPr id="9" name="Tekstvak 3">
            <a:extLst>
              <a:ext uri="{FF2B5EF4-FFF2-40B4-BE49-F238E27FC236}">
                <a16:creationId xmlns:a16="http://schemas.microsoft.com/office/drawing/2014/main" id="{944122CF-F6DB-4A1B-BFC8-F7CBF547A473}"/>
              </a:ext>
            </a:extLst>
          </p:cNvPr>
          <p:cNvSpPr txBox="1"/>
          <p:nvPr/>
        </p:nvSpPr>
        <p:spPr>
          <a:xfrm>
            <a:off x="6096000" y="4969074"/>
            <a:ext cx="2204926" cy="261610"/>
          </a:xfrm>
          <a:prstGeom prst="rect">
            <a:avLst/>
          </a:prstGeom>
          <a:noFill/>
        </p:spPr>
        <p:txBody>
          <a:bodyPr wrap="square" rtlCol="0">
            <a:spAutoFit/>
          </a:bodyPr>
          <a:lstStyle/>
          <a:p>
            <a:r>
              <a:rPr lang="en-GB" sz="1050" i="1" dirty="0">
                <a:solidFill>
                  <a:schemeClr val="bg1">
                    <a:lumMod val="50000"/>
                  </a:schemeClr>
                </a:solidFill>
              </a:rPr>
              <a:t>Chimamanda Adichie</a:t>
            </a:r>
          </a:p>
        </p:txBody>
      </p:sp>
    </p:spTree>
    <p:extLst>
      <p:ext uri="{BB962C8B-B14F-4D97-AF65-F5344CB8AC3E}">
        <p14:creationId xmlns:p14="http://schemas.microsoft.com/office/powerpoint/2010/main" val="85151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Terapia</a:t>
            </a:r>
            <a:r>
              <a:rPr lang="en-GB" dirty="0"/>
              <a:t> </a:t>
            </a:r>
            <a:r>
              <a:rPr lang="en-GB" dirty="0" err="1"/>
              <a:t>narrativa</a:t>
            </a:r>
            <a:r>
              <a:rPr lang="en-GB" dirty="0"/>
              <a:t>: </a:t>
            </a:r>
            <a:r>
              <a:rPr lang="en-GB" dirty="0" err="1"/>
              <a:t>Ejercicio</a:t>
            </a:r>
            <a:endParaRPr lang="en-GB" dirty="0"/>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20</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instrucciones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objectivo</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audiencia</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duración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err="1">
                <a:solidFill>
                  <a:srgbClr val="0770B1"/>
                </a:solidFill>
                <a:latin typeface="+mj-lt"/>
                <a:ea typeface="+mj-ea"/>
                <a:cs typeface="+mj-cs"/>
              </a:rPr>
              <a:t>Identifica</a:t>
            </a:r>
            <a:r>
              <a:rPr lang="en-GB" sz="2400" dirty="0">
                <a:solidFill>
                  <a:srgbClr val="0770B1"/>
                </a:solidFill>
                <a:latin typeface="+mj-lt"/>
                <a:ea typeface="+mj-ea"/>
                <a:cs typeface="+mj-cs"/>
              </a:rPr>
              <a:t> el </a:t>
            </a:r>
            <a:r>
              <a:rPr lang="en-GB" sz="2400" dirty="0" err="1">
                <a:solidFill>
                  <a:srgbClr val="0770B1"/>
                </a:solidFill>
                <a:latin typeface="+mj-lt"/>
                <a:ea typeface="+mj-ea"/>
                <a:cs typeface="+mj-cs"/>
              </a:rPr>
              <a:t>problema</a:t>
            </a:r>
            <a:endParaRPr lang="en-GB" sz="2400" dirty="0">
              <a:solidFill>
                <a:srgbClr val="0770B1"/>
              </a:solidFill>
              <a:latin typeface="+mj-lt"/>
              <a:ea typeface="+mj-ea"/>
              <a:cs typeface="+mj-cs"/>
            </a:endParaRPr>
          </a:p>
        </p:txBody>
      </p:sp>
    </p:spTree>
    <p:extLst>
      <p:ext uri="{BB962C8B-B14F-4D97-AF65-F5344CB8AC3E}">
        <p14:creationId xmlns:p14="http://schemas.microsoft.com/office/powerpoint/2010/main" val="640773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en-GB" dirty="0" err="1"/>
              <a:t>Terapia</a:t>
            </a:r>
            <a:r>
              <a:rPr lang="en-GB" dirty="0"/>
              <a:t> </a:t>
            </a:r>
            <a:r>
              <a:rPr lang="en-GB" dirty="0" err="1"/>
              <a:t>narrativa</a:t>
            </a:r>
            <a:r>
              <a:rPr lang="en-GB" dirty="0"/>
              <a:t>: </a:t>
            </a:r>
            <a:r>
              <a:rPr lang="en-GB" dirty="0" err="1"/>
              <a:t>Ejercicio</a:t>
            </a:r>
            <a:r>
              <a:rPr lang="en-GB" dirty="0"/>
              <a:t>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4114800" cy="3733799"/>
          </a:xfrm>
        </p:spPr>
        <p:txBody>
          <a:bodyPr/>
          <a:lstStyle/>
          <a:p>
            <a:pPr marL="0" indent="0">
              <a:buNone/>
            </a:pPr>
            <a:r>
              <a:rPr lang="nl-NL" b="1" dirty="0"/>
              <a:t>Narrativas</a:t>
            </a:r>
          </a:p>
          <a:p>
            <a:pPr marL="400050"/>
            <a:r>
              <a:rPr lang="es-ES" dirty="0"/>
              <a:t>para entender el mundo</a:t>
            </a:r>
          </a:p>
          <a:p>
            <a:pPr marL="400050"/>
            <a:r>
              <a:rPr lang="es-ES" dirty="0"/>
              <a:t>para saber como comportarse</a:t>
            </a:r>
          </a:p>
          <a:p>
            <a:pPr marL="400050"/>
            <a:r>
              <a:rPr lang="es-ES" dirty="0"/>
              <a:t>culturalmente instructivo</a:t>
            </a:r>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21</a:t>
            </a:fld>
            <a:endParaRPr lang="en-US" dirty="0"/>
          </a:p>
        </p:txBody>
      </p:sp>
      <p:sp>
        <p:nvSpPr>
          <p:cNvPr id="11" name="Tekstvak 8">
            <a:extLst>
              <a:ext uri="{FF2B5EF4-FFF2-40B4-BE49-F238E27FC236}">
                <a16:creationId xmlns:a16="http://schemas.microsoft.com/office/drawing/2014/main" id="{C39E0B0E-E756-4E4E-8365-0375A462A94A}"/>
              </a:ext>
            </a:extLst>
          </p:cNvPr>
          <p:cNvSpPr txBox="1"/>
          <p:nvPr/>
        </p:nvSpPr>
        <p:spPr>
          <a:xfrm>
            <a:off x="5179199" y="5410200"/>
            <a:ext cx="3119398" cy="923330"/>
          </a:xfrm>
          <a:prstGeom prst="rect">
            <a:avLst/>
          </a:prstGeom>
          <a:noFill/>
        </p:spPr>
        <p:txBody>
          <a:bodyPr wrap="square" rtlCol="0">
            <a:spAutoFit/>
          </a:bodyPr>
          <a:lstStyle/>
          <a:p>
            <a:pPr algn="ctr"/>
            <a:r>
              <a:rPr lang="en-GB" dirty="0"/>
              <a:t>“</a:t>
            </a:r>
            <a:r>
              <a:rPr lang="es-ES" dirty="0"/>
              <a:t>El trabajo duro y la autosuficiencia son nuestras virtudes</a:t>
            </a:r>
            <a:r>
              <a:rPr lang="en-GB" dirty="0"/>
              <a:t>”</a:t>
            </a:r>
            <a:endParaRPr lang="en-GB" sz="1050" dirty="0"/>
          </a:p>
        </p:txBody>
      </p:sp>
      <p:pic>
        <p:nvPicPr>
          <p:cNvPr id="8" name="Grafik 2">
            <a:extLst>
              <a:ext uri="{FF2B5EF4-FFF2-40B4-BE49-F238E27FC236}">
                <a16:creationId xmlns:a16="http://schemas.microsoft.com/office/drawing/2014/main" id="{5173EDD6-4B0C-4E20-B5B6-A24DB0B06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141" y="2377496"/>
            <a:ext cx="3093456" cy="2433291"/>
          </a:xfrm>
          <a:prstGeom prst="rect">
            <a:avLst/>
          </a:prstGeom>
        </p:spPr>
      </p:pic>
      <p:sp>
        <p:nvSpPr>
          <p:cNvPr id="9" name="Textfeld 12">
            <a:extLst>
              <a:ext uri="{FF2B5EF4-FFF2-40B4-BE49-F238E27FC236}">
                <a16:creationId xmlns:a16="http://schemas.microsoft.com/office/drawing/2014/main" id="{7EB35F70-B819-4E03-983D-E33E83F780F7}"/>
              </a:ext>
            </a:extLst>
          </p:cNvPr>
          <p:cNvSpPr txBox="1"/>
          <p:nvPr/>
        </p:nvSpPr>
        <p:spPr>
          <a:xfrm>
            <a:off x="5989869" y="4787327"/>
            <a:ext cx="1524000" cy="215444"/>
          </a:xfrm>
          <a:prstGeom prst="rect">
            <a:avLst/>
          </a:prstGeom>
          <a:noFill/>
        </p:spPr>
        <p:txBody>
          <a:bodyPr wrap="square">
            <a:spAutoFit/>
          </a:bodyPr>
          <a:lstStyle/>
          <a:p>
            <a:r>
              <a:rPr lang="de-AT" sz="800" i="1" dirty="0">
                <a:solidFill>
                  <a:schemeClr val="bg1">
                    <a:lumMod val="50000"/>
                  </a:schemeClr>
                </a:solidFill>
              </a:rPr>
              <a:t>Fuente: www.shutterstock.com</a:t>
            </a:r>
          </a:p>
        </p:txBody>
      </p:sp>
    </p:spTree>
    <p:extLst>
      <p:ext uri="{BB962C8B-B14F-4D97-AF65-F5344CB8AC3E}">
        <p14:creationId xmlns:p14="http://schemas.microsoft.com/office/powerpoint/2010/main" val="36850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лавие 5">
            <a:extLst>
              <a:ext uri="{FF2B5EF4-FFF2-40B4-BE49-F238E27FC236}">
                <a16:creationId xmlns:a16="http://schemas.microsoft.com/office/drawing/2014/main" id="{AE050285-EF8F-481D-A978-5712873AE1A4}"/>
              </a:ext>
            </a:extLst>
          </p:cNvPr>
          <p:cNvSpPr>
            <a:spLocks noGrp="1"/>
          </p:cNvSpPr>
          <p:nvPr>
            <p:ph type="title"/>
          </p:nvPr>
        </p:nvSpPr>
        <p:spPr/>
        <p:txBody>
          <a:bodyPr/>
          <a:lstStyle/>
          <a:p>
            <a:r>
              <a:rPr lang="en-GB" dirty="0" err="1"/>
              <a:t>Terapia</a:t>
            </a:r>
            <a:r>
              <a:rPr lang="en-GB" dirty="0"/>
              <a:t> </a:t>
            </a:r>
            <a:r>
              <a:rPr lang="en-GB" dirty="0" err="1"/>
              <a:t>narrativa</a:t>
            </a:r>
            <a:r>
              <a:rPr lang="en-GB" dirty="0"/>
              <a:t>: </a:t>
            </a:r>
            <a:r>
              <a:rPr lang="en-GB" dirty="0" err="1"/>
              <a:t>Ejercicio</a:t>
            </a:r>
            <a:r>
              <a:rPr lang="en-GB" dirty="0"/>
              <a:t> </a:t>
            </a:r>
            <a:endParaRPr lang="bg-BG" dirty="0"/>
          </a:p>
        </p:txBody>
      </p:sp>
      <p:sp>
        <p:nvSpPr>
          <p:cNvPr id="7" name="Контейнер за съдържание 6">
            <a:extLst>
              <a:ext uri="{FF2B5EF4-FFF2-40B4-BE49-F238E27FC236}">
                <a16:creationId xmlns:a16="http://schemas.microsoft.com/office/drawing/2014/main" id="{02C5EE87-E18B-48B2-A548-69D12F8B79D9}"/>
              </a:ext>
            </a:extLst>
          </p:cNvPr>
          <p:cNvSpPr>
            <a:spLocks noGrp="1"/>
          </p:cNvSpPr>
          <p:nvPr>
            <p:ph idx="1"/>
          </p:nvPr>
        </p:nvSpPr>
        <p:spPr>
          <a:xfrm>
            <a:off x="685800" y="2286000"/>
            <a:ext cx="4495800" cy="4191000"/>
          </a:xfrm>
        </p:spPr>
        <p:txBody>
          <a:bodyPr>
            <a:normAutofit lnSpcReduction="10000"/>
          </a:bodyPr>
          <a:lstStyle/>
          <a:p>
            <a:pPr marL="0" indent="0">
              <a:buNone/>
            </a:pPr>
            <a:r>
              <a:rPr lang="nl-NL" b="1" dirty="0"/>
              <a:t>Narratives</a:t>
            </a:r>
          </a:p>
          <a:p>
            <a:pPr marL="400050"/>
            <a:r>
              <a:rPr lang="es-ES" dirty="0"/>
              <a:t>para entender el mundo</a:t>
            </a:r>
          </a:p>
          <a:p>
            <a:pPr marL="400050"/>
            <a:r>
              <a:rPr lang="es-ES" dirty="0"/>
              <a:t>para saber como comportarse</a:t>
            </a:r>
          </a:p>
          <a:p>
            <a:pPr marL="400050"/>
            <a:r>
              <a:rPr lang="es-ES" dirty="0"/>
              <a:t>culturalmente instructivo</a:t>
            </a:r>
          </a:p>
          <a:p>
            <a:pPr marL="57150" indent="0">
              <a:buNone/>
            </a:pPr>
            <a:endParaRPr lang="nl-NL" dirty="0"/>
          </a:p>
          <a:p>
            <a:pPr marL="57150" indent="0">
              <a:buNone/>
            </a:pPr>
            <a:r>
              <a:rPr lang="nl-NL" dirty="0"/>
              <a:t>Las narrativas también pueden ser</a:t>
            </a:r>
          </a:p>
          <a:p>
            <a:pPr marL="400050" lvl="1" indent="-342900">
              <a:buFont typeface="Arial" pitchFamily="34" charset="0"/>
              <a:buChar char="•"/>
            </a:pPr>
            <a:r>
              <a:rPr lang="es-ES" sz="2400" dirty="0">
                <a:solidFill>
                  <a:schemeClr val="tx1">
                    <a:lumMod val="75000"/>
                    <a:lumOff val="25000"/>
                  </a:schemeClr>
                </a:solidFill>
              </a:rPr>
              <a:t>factores de empuje para la radicalización</a:t>
            </a:r>
          </a:p>
          <a:p>
            <a:pPr marL="400050" lvl="1" indent="-342900">
              <a:buFont typeface="Arial" pitchFamily="34" charset="0"/>
              <a:buChar char="•"/>
            </a:pPr>
            <a:r>
              <a:rPr lang="es-ES" sz="2400" dirty="0">
                <a:solidFill>
                  <a:schemeClr val="tx1">
                    <a:lumMod val="75000"/>
                    <a:lumOff val="25000"/>
                  </a:schemeClr>
                </a:solidFill>
              </a:rPr>
              <a:t>factores de atracción para la radicalización</a:t>
            </a:r>
          </a:p>
          <a:p>
            <a:pPr marL="57150" indent="0">
              <a:buNone/>
            </a:pPr>
            <a:endParaRPr lang="nl-NL" dirty="0"/>
          </a:p>
          <a:p>
            <a:pPr marL="0" indent="0">
              <a:buNone/>
            </a:pPr>
            <a:endParaRPr lang="bg-BG" dirty="0"/>
          </a:p>
        </p:txBody>
      </p:sp>
      <p:sp>
        <p:nvSpPr>
          <p:cNvPr id="5" name="Контейнер за номер на слайда 4">
            <a:extLst>
              <a:ext uri="{FF2B5EF4-FFF2-40B4-BE49-F238E27FC236}">
                <a16:creationId xmlns:a16="http://schemas.microsoft.com/office/drawing/2014/main" id="{904A44E5-3E6F-4E31-81E7-5E5421816B5D}"/>
              </a:ext>
            </a:extLst>
          </p:cNvPr>
          <p:cNvSpPr>
            <a:spLocks noGrp="1"/>
          </p:cNvSpPr>
          <p:nvPr>
            <p:ph type="sldNum" sz="quarter" idx="12"/>
          </p:nvPr>
        </p:nvSpPr>
        <p:spPr/>
        <p:txBody>
          <a:bodyPr/>
          <a:lstStyle/>
          <a:p>
            <a:fld id="{CB318F78-A315-46C9-8B3F-2431B4397D31}" type="slidenum">
              <a:rPr lang="en-US" smtClean="0"/>
              <a:t>22</a:t>
            </a:fld>
            <a:endParaRPr lang="en-US" dirty="0"/>
          </a:p>
        </p:txBody>
      </p:sp>
      <p:pic>
        <p:nvPicPr>
          <p:cNvPr id="4" name="Imagen 3">
            <a:extLst>
              <a:ext uri="{FF2B5EF4-FFF2-40B4-BE49-F238E27FC236}">
                <a16:creationId xmlns:a16="http://schemas.microsoft.com/office/drawing/2014/main" id="{DA34B510-7C9E-4E59-A13E-619FCC78B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129" y="2362199"/>
            <a:ext cx="2438053" cy="2240497"/>
          </a:xfrm>
          <a:prstGeom prst="rect">
            <a:avLst/>
          </a:prstGeom>
        </p:spPr>
      </p:pic>
      <p:pic>
        <p:nvPicPr>
          <p:cNvPr id="9" name="Imagen 8">
            <a:extLst>
              <a:ext uri="{FF2B5EF4-FFF2-40B4-BE49-F238E27FC236}">
                <a16:creationId xmlns:a16="http://schemas.microsoft.com/office/drawing/2014/main" id="{C9EC5D53-6B45-4EBB-B358-AD2267CAA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4668904"/>
            <a:ext cx="2602496" cy="1727060"/>
          </a:xfrm>
          <a:prstGeom prst="rect">
            <a:avLst/>
          </a:prstGeom>
        </p:spPr>
      </p:pic>
    </p:spTree>
    <p:extLst>
      <p:ext uri="{BB962C8B-B14F-4D97-AF65-F5344CB8AC3E}">
        <p14:creationId xmlns:p14="http://schemas.microsoft.com/office/powerpoint/2010/main" val="3749839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Контейнер за съдържание 6">
            <a:extLst>
              <a:ext uri="{FF2B5EF4-FFF2-40B4-BE49-F238E27FC236}">
                <a16:creationId xmlns:a16="http://schemas.microsoft.com/office/drawing/2014/main" id="{27D756E2-8EE5-4536-81BE-4116E7A22586}"/>
              </a:ext>
            </a:extLst>
          </p:cNvPr>
          <p:cNvSpPr>
            <a:spLocks noGrp="1"/>
          </p:cNvSpPr>
          <p:nvPr>
            <p:ph idx="1"/>
          </p:nvPr>
        </p:nvSpPr>
        <p:spPr/>
        <p:txBody>
          <a:bodyPr>
            <a:normAutofit/>
          </a:bodyPr>
          <a:lstStyle/>
          <a:p>
            <a:pPr marL="0" indent="0">
              <a:buNone/>
            </a:pPr>
            <a:r>
              <a:rPr lang="en-GB" b="1" dirty="0" err="1">
                <a:latin typeface="+mj-lt"/>
                <a:ea typeface="+mj-ea"/>
                <a:cs typeface="+mj-cs"/>
              </a:rPr>
              <a:t>evocan</a:t>
            </a:r>
            <a:endParaRPr lang="en-GB" b="1" dirty="0">
              <a:latin typeface="+mj-lt"/>
              <a:ea typeface="+mj-ea"/>
              <a:cs typeface="+mj-cs"/>
            </a:endParaRPr>
          </a:p>
          <a:p>
            <a:pPr marL="400050"/>
            <a:r>
              <a:rPr lang="en-GB" dirty="0" err="1"/>
              <a:t>Miedo</a:t>
            </a:r>
            <a:endParaRPr lang="en-GB" dirty="0"/>
          </a:p>
          <a:p>
            <a:pPr marL="400050"/>
            <a:r>
              <a:rPr lang="en-GB" dirty="0" err="1"/>
              <a:t>Rechazo</a:t>
            </a:r>
            <a:r>
              <a:rPr lang="en-GB" dirty="0"/>
              <a:t> </a:t>
            </a:r>
          </a:p>
          <a:p>
            <a:pPr marL="400050"/>
            <a:r>
              <a:rPr lang="en-GB" dirty="0" err="1"/>
              <a:t>Odio</a:t>
            </a:r>
            <a:endParaRPr lang="en-GB" dirty="0"/>
          </a:p>
          <a:p>
            <a:endParaRPr lang="bg-BG" dirty="0"/>
          </a:p>
        </p:txBody>
      </p:sp>
      <p:sp>
        <p:nvSpPr>
          <p:cNvPr id="5" name="Tijdelijke aanduiding voor dianummer 5">
            <a:extLst>
              <a:ext uri="{FF2B5EF4-FFF2-40B4-BE49-F238E27FC236}">
                <a16:creationId xmlns:a16="http://schemas.microsoft.com/office/drawing/2014/main" id="{C9911447-371C-4E76-B18E-BDD96D0B9F88}"/>
              </a:ext>
            </a:extLst>
          </p:cNvPr>
          <p:cNvSpPr>
            <a:spLocks noGrp="1"/>
          </p:cNvSpPr>
          <p:nvPr>
            <p:ph type="sldNum" sz="quarter" idx="12"/>
          </p:nvPr>
        </p:nvSpPr>
        <p:spPr/>
        <p:txBody>
          <a:bodyPr/>
          <a:lstStyle/>
          <a:p>
            <a:fld id="{CB318F78-A315-46C9-8B3F-2431B4397D31}" type="slidenum">
              <a:rPr lang="en-US" smtClean="0"/>
              <a:t>23</a:t>
            </a:fld>
            <a:endParaRPr lang="en-US" dirty="0"/>
          </a:p>
        </p:txBody>
      </p:sp>
      <p:sp>
        <p:nvSpPr>
          <p:cNvPr id="9" name="Заглавие 8">
            <a:extLst>
              <a:ext uri="{FF2B5EF4-FFF2-40B4-BE49-F238E27FC236}">
                <a16:creationId xmlns:a16="http://schemas.microsoft.com/office/drawing/2014/main" id="{A7156F2E-2772-497F-AC31-20EC12C0DB03}"/>
              </a:ext>
            </a:extLst>
          </p:cNvPr>
          <p:cNvSpPr>
            <a:spLocks noGrp="1"/>
          </p:cNvSpPr>
          <p:nvPr>
            <p:ph type="title"/>
          </p:nvPr>
        </p:nvSpPr>
        <p:spPr/>
        <p:txBody>
          <a:bodyPr/>
          <a:lstStyle/>
          <a:p>
            <a:r>
              <a:rPr lang="en-GB" dirty="0" err="1"/>
              <a:t>Narrativas</a:t>
            </a:r>
            <a:r>
              <a:rPr lang="en-GB" dirty="0"/>
              <a:t> </a:t>
            </a:r>
            <a:r>
              <a:rPr lang="en-GB" dirty="0" err="1"/>
              <a:t>tóxicas</a:t>
            </a:r>
            <a:endParaRPr lang="bg-BG" dirty="0"/>
          </a:p>
        </p:txBody>
      </p:sp>
      <p:pic>
        <p:nvPicPr>
          <p:cNvPr id="6" name="Картина 5">
            <a:extLst>
              <a:ext uri="{FF2B5EF4-FFF2-40B4-BE49-F238E27FC236}">
                <a16:creationId xmlns:a16="http://schemas.microsoft.com/office/drawing/2014/main" id="{D8B91038-AD56-4D74-8A36-6DE4D4596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0124" y="2470155"/>
            <a:ext cx="4108076" cy="3581400"/>
          </a:xfrm>
          <a:prstGeom prst="rect">
            <a:avLst/>
          </a:prstGeom>
        </p:spPr>
      </p:pic>
    </p:spTree>
    <p:extLst>
      <p:ext uri="{BB962C8B-B14F-4D97-AF65-F5344CB8AC3E}">
        <p14:creationId xmlns:p14="http://schemas.microsoft.com/office/powerpoint/2010/main" val="367076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Картина 30" descr="Картина, която съдържа силует&#10;&#10;Описанието е генерирано автоматично">
            <a:extLst>
              <a:ext uri="{FF2B5EF4-FFF2-40B4-BE49-F238E27FC236}">
                <a16:creationId xmlns:a16="http://schemas.microsoft.com/office/drawing/2014/main" id="{396E0FBD-6415-4F1F-809A-4CEF33C73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547" y="4116396"/>
            <a:ext cx="507263" cy="562649"/>
          </a:xfrm>
          <a:prstGeom prst="rect">
            <a:avLst/>
          </a:prstGeom>
        </p:spPr>
      </p:pic>
      <p:sp>
        <p:nvSpPr>
          <p:cNvPr id="27" name="Заглавие 26">
            <a:extLst>
              <a:ext uri="{FF2B5EF4-FFF2-40B4-BE49-F238E27FC236}">
                <a16:creationId xmlns:a16="http://schemas.microsoft.com/office/drawing/2014/main" id="{7B8829E7-3270-4203-AC36-35BF724B0745}"/>
              </a:ext>
            </a:extLst>
          </p:cNvPr>
          <p:cNvSpPr>
            <a:spLocks noGrp="1"/>
          </p:cNvSpPr>
          <p:nvPr>
            <p:ph type="title"/>
          </p:nvPr>
        </p:nvSpPr>
        <p:spPr/>
        <p:txBody>
          <a:bodyPr/>
          <a:lstStyle/>
          <a:p>
            <a:r>
              <a:rPr lang="en-US" dirty="0" err="1"/>
              <a:t>Narrativas</a:t>
            </a:r>
            <a:endParaRPr lang="bg-BG" dirty="0"/>
          </a:p>
        </p:txBody>
      </p:sp>
      <p:sp>
        <p:nvSpPr>
          <p:cNvPr id="7" name="Tekstvak 6">
            <a:extLst>
              <a:ext uri="{FF2B5EF4-FFF2-40B4-BE49-F238E27FC236}">
                <a16:creationId xmlns:a16="http://schemas.microsoft.com/office/drawing/2014/main" id="{1675DD71-B9B3-4D8A-8FB6-BBBF71A7EFF2}"/>
              </a:ext>
            </a:extLst>
          </p:cNvPr>
          <p:cNvSpPr txBox="1"/>
          <p:nvPr/>
        </p:nvSpPr>
        <p:spPr>
          <a:xfrm>
            <a:off x="3156705" y="6332810"/>
            <a:ext cx="3352800" cy="338554"/>
          </a:xfrm>
          <a:prstGeom prst="rect">
            <a:avLst/>
          </a:prstGeom>
          <a:noFill/>
        </p:spPr>
        <p:txBody>
          <a:bodyPr wrap="square" rtlCol="0">
            <a:spAutoFit/>
          </a:bodyPr>
          <a:lstStyle/>
          <a:p>
            <a:pPr algn="r"/>
            <a:r>
              <a:rPr lang="en-US" sz="800" i="1" dirty="0" err="1">
                <a:solidFill>
                  <a:schemeClr val="bg1">
                    <a:lumMod val="65000"/>
                  </a:schemeClr>
                </a:solidFill>
              </a:rPr>
              <a:t>Trevante</a:t>
            </a:r>
            <a:r>
              <a:rPr lang="en-US" sz="800" i="1" dirty="0">
                <a:solidFill>
                  <a:schemeClr val="bg1">
                    <a:lumMod val="65000"/>
                  </a:schemeClr>
                </a:solidFill>
              </a:rPr>
              <a:t> Rhodes </a:t>
            </a:r>
            <a:r>
              <a:rPr lang="en-US" sz="800" i="1" dirty="0" err="1">
                <a:solidFill>
                  <a:schemeClr val="bg1">
                    <a:lumMod val="65000"/>
                  </a:schemeClr>
                </a:solidFill>
              </a:rPr>
              <a:t>hablando</a:t>
            </a:r>
            <a:r>
              <a:rPr lang="en-US" sz="800" i="1" dirty="0">
                <a:solidFill>
                  <a:schemeClr val="bg1">
                    <a:lumMod val="65000"/>
                  </a:schemeClr>
                </a:solidFill>
              </a:rPr>
              <a:t> </a:t>
            </a:r>
            <a:r>
              <a:rPr lang="en-US" sz="800" i="1" dirty="0" err="1">
                <a:solidFill>
                  <a:schemeClr val="bg1">
                    <a:lumMod val="65000"/>
                  </a:schemeClr>
                </a:solidFill>
              </a:rPr>
              <a:t>en</a:t>
            </a:r>
            <a:r>
              <a:rPr lang="en-US" sz="800" i="1" dirty="0">
                <a:solidFill>
                  <a:schemeClr val="bg1">
                    <a:lumMod val="65000"/>
                  </a:schemeClr>
                </a:solidFill>
              </a:rPr>
              <a:t> la San Diego Comic Con International 2018</a:t>
            </a:r>
          </a:p>
          <a:p>
            <a:pPr algn="r"/>
            <a:r>
              <a:rPr lang="en-GB" sz="800" i="1" dirty="0">
                <a:solidFill>
                  <a:schemeClr val="bg1">
                    <a:lumMod val="65000"/>
                  </a:schemeClr>
                </a:solidFill>
              </a:rPr>
              <a:t>Image credit: Gage Skidmore </a:t>
            </a:r>
            <a:r>
              <a:rPr lang="nl-NL" sz="800" i="1" dirty="0">
                <a:solidFill>
                  <a:schemeClr val="bg1">
                    <a:lumMod val="65000"/>
                  </a:schemeClr>
                </a:solidFill>
              </a:rPr>
              <a:t>vía</a:t>
            </a:r>
            <a:r>
              <a:rPr lang="en-GB" sz="800" i="1" dirty="0">
                <a:solidFill>
                  <a:schemeClr val="bg1">
                    <a:lumMod val="65000"/>
                  </a:schemeClr>
                </a:solidFill>
              </a:rPr>
              <a:t> commons.wikimedia.org</a:t>
            </a:r>
          </a:p>
        </p:txBody>
      </p:sp>
      <p:sp>
        <p:nvSpPr>
          <p:cNvPr id="13" name="Rechthoek 12">
            <a:extLst>
              <a:ext uri="{FF2B5EF4-FFF2-40B4-BE49-F238E27FC236}">
                <a16:creationId xmlns:a16="http://schemas.microsoft.com/office/drawing/2014/main" id="{06A67AB8-668A-491F-A8C1-5C1CF5010F5C}"/>
              </a:ext>
            </a:extLst>
          </p:cNvPr>
          <p:cNvSpPr/>
          <p:nvPr/>
        </p:nvSpPr>
        <p:spPr>
          <a:xfrm>
            <a:off x="163928" y="6096001"/>
            <a:ext cx="2503072" cy="369332"/>
          </a:xfrm>
          <a:prstGeom prst="rect">
            <a:avLst/>
          </a:prstGeom>
        </p:spPr>
        <p:txBody>
          <a:bodyPr wrap="square">
            <a:spAutoFit/>
          </a:bodyPr>
          <a:lstStyle/>
          <a:p>
            <a:pPr fontAlgn="base"/>
            <a:r>
              <a:rPr lang="en-GB" sz="900" i="1" dirty="0">
                <a:solidFill>
                  <a:schemeClr val="bg1">
                    <a:lumMod val="65000"/>
                  </a:schemeClr>
                </a:solidFill>
              </a:rPr>
              <a:t>George Bush</a:t>
            </a:r>
          </a:p>
          <a:p>
            <a:pPr fontAlgn="base"/>
            <a:r>
              <a:rPr lang="en-GB" sz="900" i="1" dirty="0">
                <a:solidFill>
                  <a:schemeClr val="bg1">
                    <a:lumMod val="65000"/>
                  </a:schemeClr>
                </a:solidFill>
              </a:rPr>
              <a:t>Autor de la imagen: </a:t>
            </a:r>
            <a:r>
              <a:rPr lang="en-US" sz="900" i="1" dirty="0">
                <a:solidFill>
                  <a:schemeClr val="bg1">
                    <a:lumMod val="65000"/>
                  </a:schemeClr>
                </a:solidFill>
              </a:rPr>
              <a:t>Eric Draper</a:t>
            </a:r>
          </a:p>
        </p:txBody>
      </p:sp>
      <p:sp>
        <p:nvSpPr>
          <p:cNvPr id="14" name="Rechthoek 13">
            <a:extLst>
              <a:ext uri="{FF2B5EF4-FFF2-40B4-BE49-F238E27FC236}">
                <a16:creationId xmlns:a16="http://schemas.microsoft.com/office/drawing/2014/main" id="{137A9E23-E906-4B93-9E75-CBF1A8BAFDF2}"/>
              </a:ext>
            </a:extLst>
          </p:cNvPr>
          <p:cNvSpPr/>
          <p:nvPr/>
        </p:nvSpPr>
        <p:spPr>
          <a:xfrm>
            <a:off x="7017311" y="3685957"/>
            <a:ext cx="1874202" cy="461665"/>
          </a:xfrm>
          <a:prstGeom prst="rect">
            <a:avLst/>
          </a:prstGeom>
        </p:spPr>
        <p:txBody>
          <a:bodyPr wrap="square">
            <a:spAutoFit/>
          </a:bodyPr>
          <a:lstStyle/>
          <a:p>
            <a:pPr fontAlgn="base"/>
            <a:r>
              <a:rPr lang="en-US" sz="800" i="1" dirty="0">
                <a:solidFill>
                  <a:schemeClr val="bg1">
                    <a:lumMod val="65000"/>
                  </a:schemeClr>
                </a:solidFill>
              </a:rPr>
              <a:t>Serena Williams</a:t>
            </a:r>
          </a:p>
          <a:p>
            <a:pPr fontAlgn="base"/>
            <a:r>
              <a:rPr lang="en-GB" sz="800" i="1" dirty="0">
                <a:solidFill>
                  <a:schemeClr val="bg1">
                    <a:lumMod val="65000"/>
                  </a:schemeClr>
                </a:solidFill>
              </a:rPr>
              <a:t>Autor de la imagen: </a:t>
            </a:r>
            <a:r>
              <a:rPr lang="en-US" sz="800" i="1" dirty="0">
                <a:solidFill>
                  <a:schemeClr val="bg1">
                    <a:lumMod val="65000"/>
                  </a:schemeClr>
                </a:solidFill>
              </a:rPr>
              <a:t>Hanson K Joseph</a:t>
            </a:r>
            <a:r>
              <a:rPr lang="en-GB" sz="800" i="1" dirty="0">
                <a:solidFill>
                  <a:schemeClr val="bg1">
                    <a:lumMod val="65000"/>
                  </a:schemeClr>
                </a:solidFill>
              </a:rPr>
              <a:t> </a:t>
            </a:r>
            <a:r>
              <a:rPr lang="nl-NL" sz="800" i="1" dirty="0">
                <a:solidFill>
                  <a:schemeClr val="bg1">
                    <a:lumMod val="65000"/>
                  </a:schemeClr>
                </a:solidFill>
              </a:rPr>
              <a:t>vía</a:t>
            </a:r>
            <a:r>
              <a:rPr lang="en-GB" sz="800" i="1" dirty="0">
                <a:solidFill>
                  <a:schemeClr val="bg1">
                    <a:lumMod val="65000"/>
                  </a:schemeClr>
                </a:solidFill>
              </a:rPr>
              <a:t> commons.wikimedia.org</a:t>
            </a:r>
          </a:p>
        </p:txBody>
      </p:sp>
      <p:sp>
        <p:nvSpPr>
          <p:cNvPr id="15" name="Rechthoek 14">
            <a:extLst>
              <a:ext uri="{FF2B5EF4-FFF2-40B4-BE49-F238E27FC236}">
                <a16:creationId xmlns:a16="http://schemas.microsoft.com/office/drawing/2014/main" id="{0AA0E7E1-45FF-41FF-914F-5F9867294CAC}"/>
              </a:ext>
            </a:extLst>
          </p:cNvPr>
          <p:cNvSpPr/>
          <p:nvPr/>
        </p:nvSpPr>
        <p:spPr>
          <a:xfrm>
            <a:off x="6007714" y="1416992"/>
            <a:ext cx="2164789" cy="584775"/>
          </a:xfrm>
          <a:prstGeom prst="rect">
            <a:avLst/>
          </a:prstGeom>
        </p:spPr>
        <p:txBody>
          <a:bodyPr wrap="square">
            <a:spAutoFit/>
          </a:bodyPr>
          <a:lstStyle/>
          <a:p>
            <a:pPr fontAlgn="base"/>
            <a:r>
              <a:rPr lang="en-US" sz="800" i="1" dirty="0">
                <a:solidFill>
                  <a:schemeClr val="bg1">
                    <a:lumMod val="65000"/>
                  </a:schemeClr>
                </a:solidFill>
              </a:rPr>
              <a:t>Sadiq Khan </a:t>
            </a:r>
          </a:p>
          <a:p>
            <a:pPr fontAlgn="base"/>
            <a:r>
              <a:rPr lang="en-GB" sz="800" i="1" dirty="0">
                <a:solidFill>
                  <a:schemeClr val="bg1">
                    <a:lumMod val="65000"/>
                  </a:schemeClr>
                </a:solidFill>
              </a:rPr>
              <a:t>Autor de la imagen: </a:t>
            </a:r>
            <a:r>
              <a:rPr lang="nl-NL" sz="800" i="1" dirty="0">
                <a:solidFill>
                  <a:schemeClr val="bg1">
                    <a:lumMod val="65000"/>
                  </a:schemeClr>
                </a:solidFill>
              </a:rPr>
              <a:t>Shayan Barjesteh van Waalwijk van Doorn vía commons.wikimedia.org/</a:t>
            </a:r>
            <a:endParaRPr lang="en-US" sz="800" i="1" dirty="0">
              <a:solidFill>
                <a:schemeClr val="bg1">
                  <a:lumMod val="65000"/>
                </a:schemeClr>
              </a:solidFill>
            </a:endParaRPr>
          </a:p>
        </p:txBody>
      </p:sp>
      <p:cxnSp>
        <p:nvCxnSpPr>
          <p:cNvPr id="20" name="Rechte verbindingslijn 19">
            <a:extLst>
              <a:ext uri="{FF2B5EF4-FFF2-40B4-BE49-F238E27FC236}">
                <a16:creationId xmlns:a16="http://schemas.microsoft.com/office/drawing/2014/main" id="{B2C0C826-8516-4832-A8F1-D8B255384B82}"/>
              </a:ext>
            </a:extLst>
          </p:cNvPr>
          <p:cNvCxnSpPr>
            <a:cxnSpLocks/>
          </p:cNvCxnSpPr>
          <p:nvPr/>
        </p:nvCxnSpPr>
        <p:spPr>
          <a:xfrm flipV="1">
            <a:off x="3855708" y="2068771"/>
            <a:ext cx="602161" cy="1135672"/>
          </a:xfrm>
          <a:prstGeom prst="line">
            <a:avLst/>
          </a:prstGeom>
        </p:spPr>
        <p:style>
          <a:lnRef idx="1">
            <a:schemeClr val="accent5"/>
          </a:lnRef>
          <a:fillRef idx="0">
            <a:schemeClr val="accent5"/>
          </a:fillRef>
          <a:effectRef idx="0">
            <a:schemeClr val="accent5"/>
          </a:effectRef>
          <a:fontRef idx="minor">
            <a:schemeClr val="tx1"/>
          </a:fontRef>
        </p:style>
      </p:cxnSp>
      <p:cxnSp>
        <p:nvCxnSpPr>
          <p:cNvPr id="24" name="Rechte verbindingslijn 23">
            <a:extLst>
              <a:ext uri="{FF2B5EF4-FFF2-40B4-BE49-F238E27FC236}">
                <a16:creationId xmlns:a16="http://schemas.microsoft.com/office/drawing/2014/main" id="{A366ADA7-53AA-460A-A5D1-6B9E748729C2}"/>
              </a:ext>
            </a:extLst>
          </p:cNvPr>
          <p:cNvCxnSpPr>
            <a:cxnSpLocks/>
          </p:cNvCxnSpPr>
          <p:nvPr/>
        </p:nvCxnSpPr>
        <p:spPr>
          <a:xfrm>
            <a:off x="4572000" y="5332073"/>
            <a:ext cx="1905002" cy="840127"/>
          </a:xfrm>
          <a:prstGeom prst="line">
            <a:avLst/>
          </a:prstGeom>
        </p:spPr>
        <p:style>
          <a:lnRef idx="1">
            <a:schemeClr val="accent5"/>
          </a:lnRef>
          <a:fillRef idx="0">
            <a:schemeClr val="accent5"/>
          </a:fillRef>
          <a:effectRef idx="0">
            <a:schemeClr val="accent5"/>
          </a:effectRef>
          <a:fontRef idx="minor">
            <a:schemeClr val="tx1"/>
          </a:fontRef>
        </p:style>
      </p:cxnSp>
      <p:cxnSp>
        <p:nvCxnSpPr>
          <p:cNvPr id="26" name="Rechte verbindingslijn 25">
            <a:extLst>
              <a:ext uri="{FF2B5EF4-FFF2-40B4-BE49-F238E27FC236}">
                <a16:creationId xmlns:a16="http://schemas.microsoft.com/office/drawing/2014/main" id="{38225D4C-1EDA-4F88-A7A4-AAC5E6E1E831}"/>
              </a:ext>
            </a:extLst>
          </p:cNvPr>
          <p:cNvCxnSpPr>
            <a:cxnSpLocks/>
            <a:endCxn id="1026" idx="1"/>
          </p:cNvCxnSpPr>
          <p:nvPr/>
        </p:nvCxnSpPr>
        <p:spPr>
          <a:xfrm flipV="1">
            <a:off x="4509093" y="2767634"/>
            <a:ext cx="2536014" cy="854009"/>
          </a:xfrm>
          <a:prstGeom prst="line">
            <a:avLst/>
          </a:prstGeom>
        </p:spPr>
        <p:style>
          <a:lnRef idx="1">
            <a:schemeClr val="accent5"/>
          </a:lnRef>
          <a:fillRef idx="0">
            <a:schemeClr val="accent5"/>
          </a:fillRef>
          <a:effectRef idx="0">
            <a:schemeClr val="accent5"/>
          </a:effectRef>
          <a:fontRef idx="minor">
            <a:schemeClr val="tx1"/>
          </a:fontRef>
        </p:style>
      </p:cxnSp>
      <p:cxnSp>
        <p:nvCxnSpPr>
          <p:cNvPr id="28" name="Rechte verbindingslijn 27">
            <a:extLst>
              <a:ext uri="{FF2B5EF4-FFF2-40B4-BE49-F238E27FC236}">
                <a16:creationId xmlns:a16="http://schemas.microsoft.com/office/drawing/2014/main" id="{A074B2BB-F42D-448A-9FF2-D4013ECCD934}"/>
              </a:ext>
            </a:extLst>
          </p:cNvPr>
          <p:cNvCxnSpPr>
            <a:cxnSpLocks/>
            <a:stCxn id="31" idx="3"/>
            <a:endCxn id="3" idx="1"/>
          </p:cNvCxnSpPr>
          <p:nvPr/>
        </p:nvCxnSpPr>
        <p:spPr>
          <a:xfrm flipV="1">
            <a:off x="4439810" y="4205211"/>
            <a:ext cx="558013" cy="192510"/>
          </a:xfrm>
          <a:prstGeom prst="line">
            <a:avLst/>
          </a:prstGeom>
        </p:spPr>
        <p:style>
          <a:lnRef idx="1">
            <a:schemeClr val="accent5"/>
          </a:lnRef>
          <a:fillRef idx="0">
            <a:schemeClr val="accent5"/>
          </a:fillRef>
          <a:effectRef idx="0">
            <a:schemeClr val="accent5"/>
          </a:effectRef>
          <a:fontRef idx="minor">
            <a:schemeClr val="tx1"/>
          </a:fontRef>
        </p:style>
      </p:cxnSp>
      <p:sp>
        <p:nvSpPr>
          <p:cNvPr id="16" name="Rechthoek 15">
            <a:extLst>
              <a:ext uri="{FF2B5EF4-FFF2-40B4-BE49-F238E27FC236}">
                <a16:creationId xmlns:a16="http://schemas.microsoft.com/office/drawing/2014/main" id="{486BC481-118B-47E3-A300-582856B1F593}"/>
              </a:ext>
            </a:extLst>
          </p:cNvPr>
          <p:cNvSpPr/>
          <p:nvPr/>
        </p:nvSpPr>
        <p:spPr>
          <a:xfrm>
            <a:off x="4888956" y="5054312"/>
            <a:ext cx="2086439" cy="461665"/>
          </a:xfrm>
          <a:prstGeom prst="rect">
            <a:avLst/>
          </a:prstGeom>
        </p:spPr>
        <p:txBody>
          <a:bodyPr wrap="square">
            <a:spAutoFit/>
          </a:bodyPr>
          <a:lstStyle/>
          <a:p>
            <a:pPr fontAlgn="base"/>
            <a:r>
              <a:rPr lang="en-GB" sz="800" i="1" dirty="0">
                <a:solidFill>
                  <a:schemeClr val="bg1">
                    <a:lumMod val="65000"/>
                  </a:schemeClr>
                </a:solidFill>
              </a:rPr>
              <a:t>Mohamed Salah</a:t>
            </a:r>
          </a:p>
          <a:p>
            <a:pPr fontAlgn="base"/>
            <a:r>
              <a:rPr lang="en-GB" sz="800" i="1" dirty="0">
                <a:solidFill>
                  <a:schemeClr val="bg1">
                    <a:lumMod val="65000"/>
                  </a:schemeClr>
                </a:solidFill>
              </a:rPr>
              <a:t>Autor de la imagen: Fars News Agency </a:t>
            </a:r>
            <a:r>
              <a:rPr lang="nl-NL" sz="800" i="1" dirty="0">
                <a:solidFill>
                  <a:schemeClr val="bg1">
                    <a:lumMod val="65000"/>
                  </a:schemeClr>
                </a:solidFill>
              </a:rPr>
              <a:t>vía</a:t>
            </a:r>
            <a:r>
              <a:rPr lang="en-GB" sz="800" i="1" dirty="0">
                <a:solidFill>
                  <a:schemeClr val="bg1">
                    <a:lumMod val="65000"/>
                  </a:schemeClr>
                </a:solidFill>
              </a:rPr>
              <a:t> commons.wikimedia.org </a:t>
            </a:r>
            <a:endParaRPr lang="en-US" sz="800" i="1" dirty="0">
              <a:solidFill>
                <a:schemeClr val="bg1">
                  <a:lumMod val="65000"/>
                </a:schemeClr>
              </a:solidFill>
            </a:endParaRPr>
          </a:p>
        </p:txBody>
      </p:sp>
      <p:sp>
        <p:nvSpPr>
          <p:cNvPr id="17" name="Правоъгълник 16">
            <a:extLst>
              <a:ext uri="{FF2B5EF4-FFF2-40B4-BE49-F238E27FC236}">
                <a16:creationId xmlns:a16="http://schemas.microsoft.com/office/drawing/2014/main" id="{59587C6E-145A-4928-A455-D34458C81D5F}"/>
              </a:ext>
            </a:extLst>
          </p:cNvPr>
          <p:cNvSpPr/>
          <p:nvPr/>
        </p:nvSpPr>
        <p:spPr>
          <a:xfrm>
            <a:off x="252488" y="2819400"/>
            <a:ext cx="2400984" cy="13334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REAL MEN DON’T CRY</a:t>
            </a:r>
            <a:endParaRPr lang="bg-BG" dirty="0"/>
          </a:p>
        </p:txBody>
      </p:sp>
      <p:pic>
        <p:nvPicPr>
          <p:cNvPr id="1026" name="Picture 2">
            <a:extLst>
              <a:ext uri="{FF2B5EF4-FFF2-40B4-BE49-F238E27FC236}">
                <a16:creationId xmlns:a16="http://schemas.microsoft.com/office/drawing/2014/main" id="{F9130C94-E23A-40E7-B04D-DF7EBA343A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5107" y="1849311"/>
            <a:ext cx="1471770" cy="18366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7D47D46-D3CD-48C7-832D-B3D82F4808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219" y="297712"/>
            <a:ext cx="1537145" cy="22385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14280334-09AD-4DCA-9DD6-3C7AAF3E9B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7823" y="3347961"/>
            <a:ext cx="15525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87931BE-7445-44CC-908B-B388B463F3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2" y="5268625"/>
            <a:ext cx="2086440" cy="139009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54B73E7-B93E-43D0-944A-DA9A511E52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488" y="4263667"/>
            <a:ext cx="2414512" cy="1776893"/>
          </a:xfrm>
          <a:prstGeom prst="rect">
            <a:avLst/>
          </a:prstGeom>
          <a:noFill/>
          <a:extLst>
            <a:ext uri="{909E8E84-426E-40DD-AFC4-6F175D3DCCD1}">
              <a14:hiddenFill xmlns:a14="http://schemas.microsoft.com/office/drawing/2010/main">
                <a:solidFill>
                  <a:srgbClr val="FFFFFF"/>
                </a:solidFill>
              </a14:hiddenFill>
            </a:ext>
          </a:extLst>
        </p:spPr>
      </p:pic>
      <p:sp>
        <p:nvSpPr>
          <p:cNvPr id="10" name="Правоъгълник 9">
            <a:extLst>
              <a:ext uri="{FF2B5EF4-FFF2-40B4-BE49-F238E27FC236}">
                <a16:creationId xmlns:a16="http://schemas.microsoft.com/office/drawing/2014/main" id="{2C9EE578-41D0-48EA-81FE-9282358828E7}"/>
              </a:ext>
            </a:extLst>
          </p:cNvPr>
          <p:cNvSpPr/>
          <p:nvPr/>
        </p:nvSpPr>
        <p:spPr>
          <a:xfrm>
            <a:off x="2769413" y="3035248"/>
            <a:ext cx="1811568" cy="2296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INGLÉS</a:t>
            </a:r>
          </a:p>
          <a:p>
            <a:endParaRPr lang="en-US" b="1" dirty="0">
              <a:solidFill>
                <a:srgbClr val="002060"/>
              </a:solidFill>
            </a:endParaRPr>
          </a:p>
          <a:p>
            <a:r>
              <a:rPr lang="en-US" b="1" dirty="0">
                <a:solidFill>
                  <a:srgbClr val="002060"/>
                </a:solidFill>
              </a:rPr>
              <a:t>FEMENINA</a:t>
            </a:r>
          </a:p>
          <a:p>
            <a:endParaRPr lang="en-US" b="1" dirty="0">
              <a:solidFill>
                <a:srgbClr val="002060"/>
              </a:solidFill>
            </a:endParaRPr>
          </a:p>
          <a:p>
            <a:r>
              <a:rPr lang="en-US" b="1" dirty="0">
                <a:solidFill>
                  <a:srgbClr val="002060"/>
                </a:solidFill>
              </a:rPr>
              <a:t>MUSULMAN</a:t>
            </a:r>
          </a:p>
          <a:p>
            <a:endParaRPr lang="en-US" b="1" dirty="0">
              <a:solidFill>
                <a:srgbClr val="002060"/>
              </a:solidFill>
            </a:endParaRPr>
          </a:p>
          <a:p>
            <a:r>
              <a:rPr lang="en-US" b="1" dirty="0">
                <a:solidFill>
                  <a:srgbClr val="002060"/>
                </a:solidFill>
              </a:rPr>
              <a:t>GAY</a:t>
            </a:r>
            <a:endParaRPr lang="bg-BG" b="1" dirty="0">
              <a:solidFill>
                <a:srgbClr val="002060"/>
              </a:solidFill>
            </a:endParaRPr>
          </a:p>
        </p:txBody>
      </p:sp>
      <p:pic>
        <p:nvPicPr>
          <p:cNvPr id="22" name="Картина 21">
            <a:extLst>
              <a:ext uri="{FF2B5EF4-FFF2-40B4-BE49-F238E27FC236}">
                <a16:creationId xmlns:a16="http://schemas.microsoft.com/office/drawing/2014/main" id="{4FDDE481-7BB3-45A7-8465-7B850260E1A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70412" y="3092996"/>
            <a:ext cx="436269" cy="315613"/>
          </a:xfrm>
          <a:prstGeom prst="rect">
            <a:avLst/>
          </a:prstGeom>
        </p:spPr>
      </p:pic>
      <p:pic>
        <p:nvPicPr>
          <p:cNvPr id="25" name="Картина 24">
            <a:extLst>
              <a:ext uri="{FF2B5EF4-FFF2-40B4-BE49-F238E27FC236}">
                <a16:creationId xmlns:a16="http://schemas.microsoft.com/office/drawing/2014/main" id="{3C9A931F-0DBC-41B2-A041-D0EA60788E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0213" y="3545032"/>
            <a:ext cx="513058" cy="562256"/>
          </a:xfrm>
          <a:prstGeom prst="rect">
            <a:avLst/>
          </a:prstGeom>
        </p:spPr>
      </p:pic>
      <p:pic>
        <p:nvPicPr>
          <p:cNvPr id="35" name="Картина 34" descr="Картина, която съдържа лице, открито, мъж, носене&#10;&#10;Описанието е генерирано автоматично">
            <a:extLst>
              <a:ext uri="{FF2B5EF4-FFF2-40B4-BE49-F238E27FC236}">
                <a16:creationId xmlns:a16="http://schemas.microsoft.com/office/drawing/2014/main" id="{601322FF-A2BD-4E41-BDF4-B5FFEE5EBF0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6256" r="15677"/>
          <a:stretch/>
        </p:blipFill>
        <p:spPr>
          <a:xfrm>
            <a:off x="3877102" y="4715478"/>
            <a:ext cx="574962" cy="562255"/>
          </a:xfrm>
          <a:prstGeom prst="rect">
            <a:avLst/>
          </a:prstGeom>
        </p:spPr>
      </p:pic>
    </p:spTree>
    <p:extLst>
      <p:ext uri="{BB962C8B-B14F-4D97-AF65-F5344CB8AC3E}">
        <p14:creationId xmlns:p14="http://schemas.microsoft.com/office/powerpoint/2010/main" val="255624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45296174"/>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Taller de </a:t>
            </a:r>
            <a:r>
              <a:rPr lang="en-GB" dirty="0" err="1"/>
              <a:t>terapia</a:t>
            </a:r>
            <a:r>
              <a:rPr lang="en-GB" dirty="0"/>
              <a:t> </a:t>
            </a:r>
            <a:r>
              <a:rPr lang="en-GB" dirty="0" err="1"/>
              <a:t>narrativa</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25</a:t>
            </a:fld>
            <a:endParaRPr lang="en-US" dirty="0"/>
          </a:p>
        </p:txBody>
      </p:sp>
    </p:spTree>
    <p:extLst>
      <p:ext uri="{BB962C8B-B14F-4D97-AF65-F5344CB8AC3E}">
        <p14:creationId xmlns:p14="http://schemas.microsoft.com/office/powerpoint/2010/main" val="1422131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¿Qué te ha llamado la atención?</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GB" dirty="0" err="1"/>
              <a:t>Reflexiona</a:t>
            </a:r>
            <a:r>
              <a:rPr lang="en-GB" dirty="0"/>
              <a:t> </a:t>
            </a:r>
            <a:r>
              <a:rPr lang="en-GB" dirty="0" err="1"/>
              <a:t>sobre</a:t>
            </a:r>
            <a:r>
              <a:rPr lang="en-GB" dirty="0"/>
              <a:t> el </a:t>
            </a:r>
            <a:r>
              <a:rPr lang="en-GB" dirty="0" err="1"/>
              <a:t>significado</a:t>
            </a:r>
            <a:endParaRPr lang="en-GB" dirty="0"/>
          </a:p>
        </p:txBody>
      </p:sp>
      <p:sp>
        <p:nvSpPr>
          <p:cNvPr id="35" name="TextBox 52">
            <a:extLst>
              <a:ext uri="{FF2B5EF4-FFF2-40B4-BE49-F238E27FC236}">
                <a16:creationId xmlns:a16="http://schemas.microsoft.com/office/drawing/2014/main" id="{BD993792-9DAB-4D20-A18F-967B178D09CB}"/>
              </a:ext>
            </a:extLst>
          </p:cNvPr>
          <p:cNvSpPr txBox="1"/>
          <p:nvPr/>
        </p:nvSpPr>
        <p:spPr>
          <a:xfrm>
            <a:off x="673543" y="5932411"/>
            <a:ext cx="2861026"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Comparte</a:t>
            </a:r>
            <a:r>
              <a:rPr lang="en-US" dirty="0">
                <a:solidFill>
                  <a:schemeClr val="tx1">
                    <a:lumMod val="75000"/>
                    <a:lumOff val="25000"/>
                  </a:schemeClr>
                </a:solidFill>
              </a:rPr>
              <a:t> </a:t>
            </a:r>
            <a:r>
              <a:rPr lang="en-US" dirty="0" err="1">
                <a:solidFill>
                  <a:schemeClr val="tx1">
                    <a:lumMod val="75000"/>
                    <a:lumOff val="25000"/>
                  </a:schemeClr>
                </a:solidFill>
              </a:rPr>
              <a:t>tu</a:t>
            </a:r>
            <a:r>
              <a:rPr lang="en-US" dirty="0">
                <a:solidFill>
                  <a:schemeClr val="tx1">
                    <a:lumMod val="75000"/>
                    <a:lumOff val="25000"/>
                  </a:schemeClr>
                </a:solidFill>
              </a:rPr>
              <a:t> </a:t>
            </a:r>
            <a:r>
              <a:rPr lang="en-US" dirty="0" err="1">
                <a:solidFill>
                  <a:schemeClr val="tx1">
                    <a:lumMod val="75000"/>
                    <a:lumOff val="25000"/>
                  </a:schemeClr>
                </a:solidFill>
              </a:rPr>
              <a:t>historia</a:t>
            </a:r>
            <a:r>
              <a:rPr lang="en-US" dirty="0">
                <a:solidFill>
                  <a:schemeClr val="tx1">
                    <a:lumMod val="75000"/>
                    <a:lumOff val="25000"/>
                  </a:schemeClr>
                </a:solidFill>
              </a:rPr>
              <a:t> con el </a:t>
            </a:r>
            <a:r>
              <a:rPr lang="en-US" dirty="0" err="1">
                <a:solidFill>
                  <a:schemeClr val="tx1">
                    <a:lumMod val="75000"/>
                    <a:lumOff val="25000"/>
                  </a:schemeClr>
                </a:solidFill>
              </a:rPr>
              <a:t>grupo</a:t>
            </a:r>
            <a:endParaRPr lang="en-US" dirty="0">
              <a:solidFill>
                <a:schemeClr val="tx1">
                  <a:lumMod val="75000"/>
                  <a:lumOff val="25000"/>
                </a:schemeClr>
              </a:solidFill>
            </a:endParaRP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a:t>
            </a:r>
            <a:r>
              <a:rPr lang="en-US" dirty="0" err="1">
                <a:solidFill>
                  <a:schemeClr val="tx1">
                    <a:lumMod val="75000"/>
                    <a:lumOff val="25000"/>
                  </a:schemeClr>
                </a:solidFill>
              </a:rPr>
              <a:t>Quién</a:t>
            </a:r>
            <a:r>
              <a:rPr lang="en-US" dirty="0">
                <a:solidFill>
                  <a:schemeClr val="tx1">
                    <a:lumMod val="75000"/>
                    <a:lumOff val="25000"/>
                  </a:schemeClr>
                </a:solidFill>
              </a:rPr>
              <a:t> soy?</a:t>
            </a:r>
          </a:p>
        </p:txBody>
      </p:sp>
      <p:sp>
        <p:nvSpPr>
          <p:cNvPr id="39" name="TextBox 52">
            <a:extLst>
              <a:ext uri="{FF2B5EF4-FFF2-40B4-BE49-F238E27FC236}">
                <a16:creationId xmlns:a16="http://schemas.microsoft.com/office/drawing/2014/main" id="{08D2C4F2-DA01-4B98-A17B-8AFC346D1439}"/>
              </a:ext>
            </a:extLst>
          </p:cNvPr>
          <p:cNvSpPr txBox="1"/>
          <p:nvPr/>
        </p:nvSpPr>
        <p:spPr>
          <a:xfrm>
            <a:off x="5881067" y="4178534"/>
            <a:ext cx="2716147"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err="1">
                <a:solidFill>
                  <a:schemeClr val="tx1">
                    <a:lumMod val="75000"/>
                    <a:lumOff val="25000"/>
                  </a:schemeClr>
                </a:solidFill>
              </a:rPr>
              <a:t>Elige</a:t>
            </a:r>
            <a:r>
              <a:rPr lang="en-US" dirty="0">
                <a:solidFill>
                  <a:schemeClr val="tx1">
                    <a:lumMod val="75000"/>
                    <a:lumOff val="25000"/>
                  </a:schemeClr>
                </a:solidFill>
              </a:rPr>
              <a:t> un </a:t>
            </a:r>
            <a:r>
              <a:rPr lang="en-US" dirty="0" err="1">
                <a:solidFill>
                  <a:schemeClr val="tx1">
                    <a:lumMod val="75000"/>
                    <a:lumOff val="25000"/>
                  </a:schemeClr>
                </a:solidFill>
              </a:rPr>
              <a:t>fromulario</a:t>
            </a:r>
            <a:endParaRPr lang="en-US" dirty="0">
              <a:solidFill>
                <a:schemeClr val="tx1">
                  <a:lumMod val="75000"/>
                  <a:lumOff val="25000"/>
                </a:schemeClr>
              </a:solidFill>
            </a:endParaRPr>
          </a:p>
          <a:p>
            <a:pPr algn="ctr"/>
            <a:endParaRPr lang="en-US" dirty="0">
              <a:solidFill>
                <a:schemeClr val="tx1">
                  <a:lumMod val="75000"/>
                  <a:lumOff val="25000"/>
                </a:schemeClr>
              </a:solidFill>
            </a:endParaRP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Forma </a:t>
            </a:r>
            <a:r>
              <a:rPr lang="en-US" dirty="0" err="1">
                <a:solidFill>
                  <a:schemeClr val="tx1">
                    <a:lumMod val="75000"/>
                    <a:lumOff val="25000"/>
                  </a:schemeClr>
                </a:solidFill>
              </a:rPr>
              <a:t>grupos</a:t>
            </a:r>
            <a:r>
              <a:rPr lang="en-US" dirty="0">
                <a:solidFill>
                  <a:schemeClr val="tx1">
                    <a:lumMod val="75000"/>
                    <a:lumOff val="25000"/>
                  </a:schemeClr>
                </a:solidFill>
              </a:rPr>
              <a:t> de 3, 4 ó 5</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err="1"/>
              <a:t>Terapia</a:t>
            </a:r>
            <a:r>
              <a:rPr lang="en-GB" dirty="0"/>
              <a:t> </a:t>
            </a:r>
            <a:r>
              <a:rPr lang="en-GB" dirty="0" err="1"/>
              <a:t>narrativa</a:t>
            </a:r>
            <a:r>
              <a:rPr lang="en-GB" dirty="0"/>
              <a:t>: </a:t>
            </a:r>
            <a:r>
              <a:rPr lang="en-GB" dirty="0" err="1"/>
              <a:t>Ejercicio</a:t>
            </a:r>
            <a:r>
              <a:rPr lang="en-GB" dirty="0"/>
              <a:t> 2</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26</a:t>
            </a:fld>
            <a:endParaRPr lang="en-US" dirty="0"/>
          </a:p>
        </p:txBody>
      </p:sp>
    </p:spTree>
    <p:extLst>
      <p:ext uri="{BB962C8B-B14F-4D97-AF65-F5344CB8AC3E}">
        <p14:creationId xmlns:p14="http://schemas.microsoft.com/office/powerpoint/2010/main" val="194902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err="1"/>
              <a:t>Terapia</a:t>
            </a:r>
            <a:r>
              <a:rPr lang="en-GB" dirty="0"/>
              <a:t> </a:t>
            </a:r>
            <a:r>
              <a:rPr lang="en-GB" dirty="0" err="1"/>
              <a:t>narrativa</a:t>
            </a:r>
            <a:r>
              <a:rPr lang="en-GB" dirty="0"/>
              <a:t>: </a:t>
            </a:r>
            <a:r>
              <a:rPr lang="en-GB" dirty="0" err="1"/>
              <a:t>Ejercicio</a:t>
            </a:r>
            <a:r>
              <a:rPr lang="en-GB" dirty="0"/>
              <a:t> 2</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27</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instructions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objective</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target </a:t>
            </a:r>
            <a:r>
              <a:rPr lang="nl-NL" dirty="0" err="1">
                <a:solidFill>
                  <a:schemeClr val="tx1">
                    <a:lumMod val="75000"/>
                    <a:lumOff val="25000"/>
                  </a:schemeClr>
                </a:solidFill>
              </a:rPr>
              <a:t>audience</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err="1">
                <a:solidFill>
                  <a:schemeClr val="tx1">
                    <a:lumMod val="75000"/>
                    <a:lumOff val="25000"/>
                  </a:schemeClr>
                </a:solidFill>
              </a:rPr>
              <a:t>duration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a:t>
            </a:r>
            <a:r>
              <a:rPr lang="en-GB" sz="2400" dirty="0" err="1">
                <a:solidFill>
                  <a:srgbClr val="0770B1"/>
                </a:solidFill>
                <a:latin typeface="+mj-lt"/>
                <a:ea typeface="+mj-ea"/>
                <a:cs typeface="+mj-cs"/>
              </a:rPr>
              <a:t>Quién</a:t>
            </a:r>
            <a:r>
              <a:rPr lang="en-GB" sz="2400" dirty="0">
                <a:solidFill>
                  <a:srgbClr val="0770B1"/>
                </a:solidFill>
                <a:latin typeface="+mj-lt"/>
                <a:ea typeface="+mj-ea"/>
                <a:cs typeface="+mj-cs"/>
              </a:rPr>
              <a:t> soy?</a:t>
            </a:r>
          </a:p>
        </p:txBody>
      </p:sp>
    </p:spTree>
    <p:extLst>
      <p:ext uri="{BB962C8B-B14F-4D97-AF65-F5344CB8AC3E}">
        <p14:creationId xmlns:p14="http://schemas.microsoft.com/office/powerpoint/2010/main" val="2733841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a:extLst>
              <a:ext uri="{FF2B5EF4-FFF2-40B4-BE49-F238E27FC236}">
                <a16:creationId xmlns:a16="http://schemas.microsoft.com/office/drawing/2014/main" id="{2E13CD3D-20BA-4B5A-AD16-5AAE259452FB}"/>
              </a:ext>
            </a:extLst>
          </p:cNvPr>
          <p:cNvGrpSpPr/>
          <p:nvPr/>
        </p:nvGrpSpPr>
        <p:grpSpPr>
          <a:xfrm>
            <a:off x="550965" y="5390520"/>
            <a:ext cx="3235635" cy="747731"/>
            <a:chOff x="0" y="0"/>
            <a:chExt cx="4314178" cy="996972"/>
          </a:xfrm>
          <a:solidFill>
            <a:srgbClr val="92D050"/>
          </a:solidFill>
        </p:grpSpPr>
        <p:sp>
          <p:nvSpPr>
            <p:cNvPr id="8" name="Freeform 2">
              <a:extLst>
                <a:ext uri="{FF2B5EF4-FFF2-40B4-BE49-F238E27FC236}">
                  <a16:creationId xmlns:a16="http://schemas.microsoft.com/office/drawing/2014/main" id="{64D6FBD8-9E4E-4F78-B31E-1EB03C856063}"/>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9" name="Freeform 3">
              <a:extLst>
                <a:ext uri="{FF2B5EF4-FFF2-40B4-BE49-F238E27FC236}">
                  <a16:creationId xmlns:a16="http://schemas.microsoft.com/office/drawing/2014/main" id="{D3A17023-72E4-48C3-A85C-6D25F1049F0F}"/>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6" name="Group">
            <a:extLst>
              <a:ext uri="{FF2B5EF4-FFF2-40B4-BE49-F238E27FC236}">
                <a16:creationId xmlns:a16="http://schemas.microsoft.com/office/drawing/2014/main" id="{35FD8DE7-C1BF-411E-B396-BB8F5718D018}"/>
              </a:ext>
            </a:extLst>
          </p:cNvPr>
          <p:cNvGrpSpPr/>
          <p:nvPr/>
        </p:nvGrpSpPr>
        <p:grpSpPr>
          <a:xfrm>
            <a:off x="4933400" y="3436060"/>
            <a:ext cx="3235635" cy="747731"/>
            <a:chOff x="0" y="0"/>
            <a:chExt cx="4314178" cy="996972"/>
          </a:xfrm>
          <a:solidFill>
            <a:srgbClr val="00B0F0"/>
          </a:solidFill>
        </p:grpSpPr>
        <p:sp>
          <p:nvSpPr>
            <p:cNvPr id="17" name="Freeform 2">
              <a:extLst>
                <a:ext uri="{FF2B5EF4-FFF2-40B4-BE49-F238E27FC236}">
                  <a16:creationId xmlns:a16="http://schemas.microsoft.com/office/drawing/2014/main" id="{9C954FBD-3F1E-4D3E-ACDA-3AF2E3396B1B}"/>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id="{CE80667C-2E03-4157-98C7-689C30D88009}"/>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19" name="Group">
            <a:extLst>
              <a:ext uri="{FF2B5EF4-FFF2-40B4-BE49-F238E27FC236}">
                <a16:creationId xmlns:a16="http://schemas.microsoft.com/office/drawing/2014/main" id="{9EDC247C-51DB-4CA4-A0B3-5D974E0ECDEC}"/>
              </a:ext>
            </a:extLst>
          </p:cNvPr>
          <p:cNvGrpSpPr/>
          <p:nvPr/>
        </p:nvGrpSpPr>
        <p:grpSpPr>
          <a:xfrm>
            <a:off x="550965" y="4416064"/>
            <a:ext cx="3235635" cy="747731"/>
            <a:chOff x="0" y="0"/>
            <a:chExt cx="4314178" cy="996972"/>
          </a:xfrm>
          <a:solidFill>
            <a:srgbClr val="92D050"/>
          </a:solidFill>
        </p:grpSpPr>
        <p:sp>
          <p:nvSpPr>
            <p:cNvPr id="20" name="Freeform 2">
              <a:extLst>
                <a:ext uri="{FF2B5EF4-FFF2-40B4-BE49-F238E27FC236}">
                  <a16:creationId xmlns:a16="http://schemas.microsoft.com/office/drawing/2014/main" id="{4C9C208E-B55C-4230-AED2-865C2F099AD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1" name="Freeform 3">
              <a:extLst>
                <a:ext uri="{FF2B5EF4-FFF2-40B4-BE49-F238E27FC236}">
                  <a16:creationId xmlns:a16="http://schemas.microsoft.com/office/drawing/2014/main" id="{8953725D-6C8C-4B0A-9B70-3A19C3F0FECB}"/>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2" name="Group">
            <a:extLst>
              <a:ext uri="{FF2B5EF4-FFF2-40B4-BE49-F238E27FC236}">
                <a16:creationId xmlns:a16="http://schemas.microsoft.com/office/drawing/2014/main" id="{CB13F98A-08F1-463F-9593-90F441922016}"/>
              </a:ext>
            </a:extLst>
          </p:cNvPr>
          <p:cNvGrpSpPr/>
          <p:nvPr/>
        </p:nvGrpSpPr>
        <p:grpSpPr>
          <a:xfrm>
            <a:off x="550965" y="3441607"/>
            <a:ext cx="3235635" cy="747731"/>
            <a:chOff x="0" y="0"/>
            <a:chExt cx="4314178" cy="996972"/>
          </a:xfrm>
          <a:solidFill>
            <a:srgbClr val="92D050"/>
          </a:solidFill>
        </p:grpSpPr>
        <p:sp>
          <p:nvSpPr>
            <p:cNvPr id="23" name="Freeform 2">
              <a:extLst>
                <a:ext uri="{FF2B5EF4-FFF2-40B4-BE49-F238E27FC236}">
                  <a16:creationId xmlns:a16="http://schemas.microsoft.com/office/drawing/2014/main" id="{63F933BB-90C3-44E2-B7AC-E41D21E6FBAF}"/>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4" name="Freeform 3">
              <a:extLst>
                <a:ext uri="{FF2B5EF4-FFF2-40B4-BE49-F238E27FC236}">
                  <a16:creationId xmlns:a16="http://schemas.microsoft.com/office/drawing/2014/main" id="{BB22B907-1C85-43FD-A47D-7754696DC443}"/>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5" name="Group">
            <a:extLst>
              <a:ext uri="{FF2B5EF4-FFF2-40B4-BE49-F238E27FC236}">
                <a16:creationId xmlns:a16="http://schemas.microsoft.com/office/drawing/2014/main" id="{23BE5922-1B0B-4C84-8CF9-29D3603500D6}"/>
              </a:ext>
            </a:extLst>
          </p:cNvPr>
          <p:cNvGrpSpPr/>
          <p:nvPr/>
        </p:nvGrpSpPr>
        <p:grpSpPr>
          <a:xfrm>
            <a:off x="586098" y="2474580"/>
            <a:ext cx="3235635" cy="747731"/>
            <a:chOff x="0" y="0"/>
            <a:chExt cx="4314178" cy="996972"/>
          </a:xfrm>
          <a:solidFill>
            <a:srgbClr val="92D050"/>
          </a:solidFill>
        </p:grpSpPr>
        <p:sp>
          <p:nvSpPr>
            <p:cNvPr id="26" name="Freeform 2">
              <a:extLst>
                <a:ext uri="{FF2B5EF4-FFF2-40B4-BE49-F238E27FC236}">
                  <a16:creationId xmlns:a16="http://schemas.microsoft.com/office/drawing/2014/main" id="{E38CF76F-7D4C-4B42-97FA-60B07DBE086B}"/>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7" name="Freeform 3">
              <a:extLst>
                <a:ext uri="{FF2B5EF4-FFF2-40B4-BE49-F238E27FC236}">
                  <a16:creationId xmlns:a16="http://schemas.microsoft.com/office/drawing/2014/main" id="{FFB6A426-71EE-48D2-8438-F251D590A762}"/>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28" name="Group">
            <a:extLst>
              <a:ext uri="{FF2B5EF4-FFF2-40B4-BE49-F238E27FC236}">
                <a16:creationId xmlns:a16="http://schemas.microsoft.com/office/drawing/2014/main" id="{5E471FC1-78E2-4C8C-B9F9-B620D438DC0E}"/>
              </a:ext>
            </a:extLst>
          </p:cNvPr>
          <p:cNvGrpSpPr/>
          <p:nvPr/>
        </p:nvGrpSpPr>
        <p:grpSpPr>
          <a:xfrm>
            <a:off x="4933401" y="2432034"/>
            <a:ext cx="3235635" cy="747731"/>
            <a:chOff x="0" y="0"/>
            <a:chExt cx="4314178" cy="996972"/>
          </a:xfrm>
          <a:solidFill>
            <a:srgbClr val="00B0F0"/>
          </a:solidFill>
        </p:grpSpPr>
        <p:sp>
          <p:nvSpPr>
            <p:cNvPr id="29" name="Freeform 2">
              <a:extLst>
                <a:ext uri="{FF2B5EF4-FFF2-40B4-BE49-F238E27FC236}">
                  <a16:creationId xmlns:a16="http://schemas.microsoft.com/office/drawing/2014/main" id="{13790173-E04C-435F-946F-47AC81C6F7D7}"/>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0" name="Freeform 3">
              <a:extLst>
                <a:ext uri="{FF2B5EF4-FFF2-40B4-BE49-F238E27FC236}">
                  <a16:creationId xmlns:a16="http://schemas.microsoft.com/office/drawing/2014/main" id="{09EAD80E-4EF2-40E2-8A1A-02CA40C4A80C}"/>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1" name="Group">
            <a:extLst>
              <a:ext uri="{FF2B5EF4-FFF2-40B4-BE49-F238E27FC236}">
                <a16:creationId xmlns:a16="http://schemas.microsoft.com/office/drawing/2014/main" id="{BDA99221-192B-4A65-919A-2467F229ADA2}"/>
              </a:ext>
            </a:extLst>
          </p:cNvPr>
          <p:cNvGrpSpPr/>
          <p:nvPr/>
        </p:nvGrpSpPr>
        <p:grpSpPr>
          <a:xfrm>
            <a:off x="4933399" y="4414867"/>
            <a:ext cx="3235635" cy="747731"/>
            <a:chOff x="0" y="0"/>
            <a:chExt cx="4314178" cy="996972"/>
          </a:xfrm>
          <a:solidFill>
            <a:srgbClr val="00B0F0"/>
          </a:solidFill>
        </p:grpSpPr>
        <p:sp>
          <p:nvSpPr>
            <p:cNvPr id="32" name="Freeform 2">
              <a:extLst>
                <a:ext uri="{FF2B5EF4-FFF2-40B4-BE49-F238E27FC236}">
                  <a16:creationId xmlns:a16="http://schemas.microsoft.com/office/drawing/2014/main" id="{0FB7963C-47DE-4219-BB81-4A60351D009A}"/>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id="{8A0FFB06-1A53-4432-A0D3-A264F2742CC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grpSp>
        <p:nvGrpSpPr>
          <p:cNvPr id="34" name="Group">
            <a:extLst>
              <a:ext uri="{FF2B5EF4-FFF2-40B4-BE49-F238E27FC236}">
                <a16:creationId xmlns:a16="http://schemas.microsoft.com/office/drawing/2014/main" id="{2EE67817-2D29-4AB5-ABE8-55A6168F60CC}"/>
              </a:ext>
            </a:extLst>
          </p:cNvPr>
          <p:cNvGrpSpPr/>
          <p:nvPr/>
        </p:nvGrpSpPr>
        <p:grpSpPr>
          <a:xfrm>
            <a:off x="4933398" y="5465451"/>
            <a:ext cx="3235635" cy="747731"/>
            <a:chOff x="0" y="0"/>
            <a:chExt cx="4314178" cy="996972"/>
          </a:xfrm>
          <a:solidFill>
            <a:srgbClr val="00B0F0"/>
          </a:solidFill>
        </p:grpSpPr>
        <p:sp>
          <p:nvSpPr>
            <p:cNvPr id="35" name="Freeform 2">
              <a:extLst>
                <a:ext uri="{FF2B5EF4-FFF2-40B4-BE49-F238E27FC236}">
                  <a16:creationId xmlns:a16="http://schemas.microsoft.com/office/drawing/2014/main" id="{B0AF078F-62BC-43C2-860D-4C3FEF7FAA02}"/>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6" name="Freeform 3">
              <a:extLst>
                <a:ext uri="{FF2B5EF4-FFF2-40B4-BE49-F238E27FC236}">
                  <a16:creationId xmlns:a16="http://schemas.microsoft.com/office/drawing/2014/main" id="{A89E64D1-EB65-4C9A-AD29-FE911222E3B1}"/>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41" name="TextBox 52">
            <a:extLst>
              <a:ext uri="{FF2B5EF4-FFF2-40B4-BE49-F238E27FC236}">
                <a16:creationId xmlns:a16="http://schemas.microsoft.com/office/drawing/2014/main" id="{9BC16356-CA84-4E3D-AB2A-44A66DF8E224}"/>
              </a:ext>
            </a:extLst>
          </p:cNvPr>
          <p:cNvSpPr txBox="1"/>
          <p:nvPr/>
        </p:nvSpPr>
        <p:spPr>
          <a:xfrm>
            <a:off x="1425472" y="2802236"/>
            <a:ext cx="22098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nl-NL" sz="1575" dirty="0"/>
              <a:t>Conocimiento</a:t>
            </a:r>
            <a:r>
              <a:rPr sz="1575" dirty="0"/>
              <a:t>     </a:t>
            </a:r>
          </a:p>
        </p:txBody>
      </p:sp>
      <p:sp>
        <p:nvSpPr>
          <p:cNvPr id="42" name="TextBox 52">
            <a:extLst>
              <a:ext uri="{FF2B5EF4-FFF2-40B4-BE49-F238E27FC236}">
                <a16:creationId xmlns:a16="http://schemas.microsoft.com/office/drawing/2014/main" id="{A108A06B-3E3D-44E4-81C8-BB50810B5638}"/>
              </a:ext>
            </a:extLst>
          </p:cNvPr>
          <p:cNvSpPr txBox="1"/>
          <p:nvPr/>
        </p:nvSpPr>
        <p:spPr>
          <a:xfrm>
            <a:off x="1349272" y="4763136"/>
            <a:ext cx="22860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nl-NL" sz="1575" dirty="0"/>
              <a:t>Valores</a:t>
            </a:r>
            <a:r>
              <a:rPr sz="1575" dirty="0"/>
              <a:t>     </a:t>
            </a:r>
          </a:p>
        </p:txBody>
      </p:sp>
      <p:sp>
        <p:nvSpPr>
          <p:cNvPr id="43" name="TextBox 52">
            <a:extLst>
              <a:ext uri="{FF2B5EF4-FFF2-40B4-BE49-F238E27FC236}">
                <a16:creationId xmlns:a16="http://schemas.microsoft.com/office/drawing/2014/main" id="{1E138043-1259-4324-9922-0740AEE6D310}"/>
              </a:ext>
            </a:extLst>
          </p:cNvPr>
          <p:cNvSpPr txBox="1"/>
          <p:nvPr/>
        </p:nvSpPr>
        <p:spPr>
          <a:xfrm>
            <a:off x="1425472" y="3831553"/>
            <a:ext cx="22098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nl-NL" sz="1575" dirty="0"/>
              <a:t>Habilidades</a:t>
            </a:r>
            <a:r>
              <a:rPr sz="1575" dirty="0"/>
              <a:t>     </a:t>
            </a:r>
          </a:p>
        </p:txBody>
      </p:sp>
      <p:sp>
        <p:nvSpPr>
          <p:cNvPr id="44" name="TextBox 52">
            <a:extLst>
              <a:ext uri="{FF2B5EF4-FFF2-40B4-BE49-F238E27FC236}">
                <a16:creationId xmlns:a16="http://schemas.microsoft.com/office/drawing/2014/main" id="{D70B929C-FFFA-4685-B727-5FB0339BA1FA}"/>
              </a:ext>
            </a:extLst>
          </p:cNvPr>
          <p:cNvSpPr txBox="1"/>
          <p:nvPr/>
        </p:nvSpPr>
        <p:spPr>
          <a:xfrm>
            <a:off x="1349272" y="5684703"/>
            <a:ext cx="22860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pPr algn="r"/>
            <a:r>
              <a:rPr lang="nl-NL" sz="1575" dirty="0"/>
              <a:t>Actitudes</a:t>
            </a:r>
            <a:r>
              <a:rPr sz="1575" dirty="0"/>
              <a:t>     </a:t>
            </a:r>
          </a:p>
        </p:txBody>
      </p:sp>
      <p:sp>
        <p:nvSpPr>
          <p:cNvPr id="45" name="TextBox 52">
            <a:extLst>
              <a:ext uri="{FF2B5EF4-FFF2-40B4-BE49-F238E27FC236}">
                <a16:creationId xmlns:a16="http://schemas.microsoft.com/office/drawing/2014/main" id="{5B4B72BA-9A66-46DE-9A3A-C464069048DF}"/>
              </a:ext>
            </a:extLst>
          </p:cNvPr>
          <p:cNvSpPr txBox="1"/>
          <p:nvPr/>
        </p:nvSpPr>
        <p:spPr>
          <a:xfrm>
            <a:off x="5105400" y="2774719"/>
            <a:ext cx="17526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575" dirty="0"/>
              <a:t>Pensamiento crítico</a:t>
            </a:r>
            <a:endParaRPr sz="1575" dirty="0"/>
          </a:p>
        </p:txBody>
      </p:sp>
      <p:sp>
        <p:nvSpPr>
          <p:cNvPr id="46" name="TextBox 52">
            <a:extLst>
              <a:ext uri="{FF2B5EF4-FFF2-40B4-BE49-F238E27FC236}">
                <a16:creationId xmlns:a16="http://schemas.microsoft.com/office/drawing/2014/main" id="{0222B999-2FE1-4472-B702-0DCB84049451}"/>
              </a:ext>
            </a:extLst>
          </p:cNvPr>
          <p:cNvSpPr txBox="1"/>
          <p:nvPr/>
        </p:nvSpPr>
        <p:spPr>
          <a:xfrm>
            <a:off x="5153884" y="3719915"/>
            <a:ext cx="2598915"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575" dirty="0"/>
              <a:t>Comunicación</a:t>
            </a:r>
            <a:endParaRPr sz="1575" dirty="0"/>
          </a:p>
        </p:txBody>
      </p:sp>
      <p:sp>
        <p:nvSpPr>
          <p:cNvPr id="47" name="TextBox 52">
            <a:extLst>
              <a:ext uri="{FF2B5EF4-FFF2-40B4-BE49-F238E27FC236}">
                <a16:creationId xmlns:a16="http://schemas.microsoft.com/office/drawing/2014/main" id="{97958E54-B5B9-4B55-9979-39FEDF908E9A}"/>
              </a:ext>
            </a:extLst>
          </p:cNvPr>
          <p:cNvSpPr txBox="1"/>
          <p:nvPr/>
        </p:nvSpPr>
        <p:spPr>
          <a:xfrm>
            <a:off x="5120428" y="4727614"/>
            <a:ext cx="2347172"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es-ES" sz="1575" dirty="0"/>
              <a:t>Cooperación y empatía</a:t>
            </a:r>
            <a:endParaRPr sz="1575" dirty="0"/>
          </a:p>
        </p:txBody>
      </p:sp>
      <p:sp>
        <p:nvSpPr>
          <p:cNvPr id="48" name="TextBox 52">
            <a:extLst>
              <a:ext uri="{FF2B5EF4-FFF2-40B4-BE49-F238E27FC236}">
                <a16:creationId xmlns:a16="http://schemas.microsoft.com/office/drawing/2014/main" id="{F1602C11-777E-4B94-9384-54B7CE97F24F}"/>
              </a:ext>
            </a:extLst>
          </p:cNvPr>
          <p:cNvSpPr txBox="1"/>
          <p:nvPr/>
        </p:nvSpPr>
        <p:spPr>
          <a:xfrm>
            <a:off x="4978919" y="5764386"/>
            <a:ext cx="1371600" cy="31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1575" dirty="0"/>
              <a:t>(Auto)reflexión</a:t>
            </a:r>
            <a:endParaRPr sz="1575" dirty="0"/>
          </a:p>
        </p:txBody>
      </p:sp>
      <p:grpSp>
        <p:nvGrpSpPr>
          <p:cNvPr id="49" name="Group">
            <a:extLst>
              <a:ext uri="{FF2B5EF4-FFF2-40B4-BE49-F238E27FC236}">
                <a16:creationId xmlns:a16="http://schemas.microsoft.com/office/drawing/2014/main" id="{BE0F20EC-88FF-4967-B6D0-754CB96F4096}"/>
              </a:ext>
            </a:extLst>
          </p:cNvPr>
          <p:cNvGrpSpPr/>
          <p:nvPr/>
        </p:nvGrpSpPr>
        <p:grpSpPr>
          <a:xfrm>
            <a:off x="3947277" y="2240011"/>
            <a:ext cx="834790" cy="4349712"/>
            <a:chOff x="-18" y="-3"/>
            <a:chExt cx="1047974" cy="5501505"/>
          </a:xfrm>
        </p:grpSpPr>
        <p:grpSp>
          <p:nvGrpSpPr>
            <p:cNvPr id="50" name="Group">
              <a:extLst>
                <a:ext uri="{FF2B5EF4-FFF2-40B4-BE49-F238E27FC236}">
                  <a16:creationId xmlns:a16="http://schemas.microsoft.com/office/drawing/2014/main" id="{DDCD7CE0-15DD-4634-B409-F192C86549B4}"/>
                </a:ext>
              </a:extLst>
            </p:cNvPr>
            <p:cNvGrpSpPr/>
            <p:nvPr/>
          </p:nvGrpSpPr>
          <p:grpSpPr>
            <a:xfrm>
              <a:off x="33734" y="477289"/>
              <a:ext cx="983944" cy="5024213"/>
              <a:chOff x="-1" y="-2"/>
              <a:chExt cx="983943" cy="5024211"/>
            </a:xfrm>
          </p:grpSpPr>
          <p:grpSp>
            <p:nvGrpSpPr>
              <p:cNvPr id="78" name="Group">
                <a:extLst>
                  <a:ext uri="{FF2B5EF4-FFF2-40B4-BE49-F238E27FC236}">
                    <a16:creationId xmlns:a16="http://schemas.microsoft.com/office/drawing/2014/main" id="{035D2308-B7FA-41AA-AE5F-7C24C3B9ECCD}"/>
                  </a:ext>
                </a:extLst>
              </p:cNvPr>
              <p:cNvGrpSpPr/>
              <p:nvPr/>
            </p:nvGrpSpPr>
            <p:grpSpPr>
              <a:xfrm>
                <a:off x="9701" y="3691956"/>
                <a:ext cx="963923" cy="1330390"/>
                <a:chOff x="0" y="0"/>
                <a:chExt cx="963922" cy="1330389"/>
              </a:xfrm>
            </p:grpSpPr>
            <p:sp>
              <p:nvSpPr>
                <p:cNvPr id="91" name="Freeform 732">
                  <a:extLst>
                    <a:ext uri="{FF2B5EF4-FFF2-40B4-BE49-F238E27FC236}">
                      <a16:creationId xmlns:a16="http://schemas.microsoft.com/office/drawing/2014/main" id="{2CBFAB73-E897-460B-9C76-7F09B45BEC8D}"/>
                    </a:ext>
                  </a:extLst>
                </p:cNvPr>
                <p:cNvSpPr/>
                <p:nvPr/>
              </p:nvSpPr>
              <p:spPr>
                <a:xfrm>
                  <a:off x="144066" y="-1"/>
                  <a:ext cx="329797" cy="986022"/>
                </a:xfrm>
                <a:custGeom>
                  <a:avLst/>
                  <a:gdLst/>
                  <a:ahLst/>
                  <a:cxnLst>
                    <a:cxn ang="0">
                      <a:pos x="wd2" y="hd2"/>
                    </a:cxn>
                    <a:cxn ang="5400000">
                      <a:pos x="wd2" y="hd2"/>
                    </a:cxn>
                    <a:cxn ang="10800000">
                      <a:pos x="wd2" y="hd2"/>
                    </a:cxn>
                    <a:cxn ang="16200000">
                      <a:pos x="wd2" y="hd2"/>
                    </a:cxn>
                  </a:cxnLst>
                  <a:rect l="0" t="0" r="r" b="b"/>
                  <a:pathLst>
                    <a:path w="21600" h="21600" extrusionOk="0">
                      <a:moveTo>
                        <a:pt x="21600" y="21458"/>
                      </a:moveTo>
                      <a:lnTo>
                        <a:pt x="21337" y="0"/>
                      </a:lnTo>
                      <a:lnTo>
                        <a:pt x="5016" y="0"/>
                      </a:lnTo>
                      <a:lnTo>
                        <a:pt x="0" y="3236"/>
                      </a:lnTo>
                      <a:lnTo>
                        <a:pt x="14926" y="21600"/>
                      </a:lnTo>
                      <a:cubicBezTo>
                        <a:pt x="17133" y="21466"/>
                        <a:pt x="19369" y="21419"/>
                        <a:pt x="21600" y="21458"/>
                      </a:cubicBezTo>
                      <a:close/>
                    </a:path>
                  </a:pathLst>
                </a:custGeom>
                <a:solidFill>
                  <a:srgbClr val="FFE6CA"/>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2" name="Freeform 733">
                  <a:extLst>
                    <a:ext uri="{FF2B5EF4-FFF2-40B4-BE49-F238E27FC236}">
                      <a16:creationId xmlns:a16="http://schemas.microsoft.com/office/drawing/2014/main" id="{382F9979-E20E-4240-B796-E23001BAD9F8}"/>
                    </a:ext>
                  </a:extLst>
                </p:cNvPr>
                <p:cNvSpPr/>
                <p:nvPr/>
              </p:nvSpPr>
              <p:spPr>
                <a:xfrm>
                  <a:off x="469847" y="0"/>
                  <a:ext cx="329488" cy="993929"/>
                </a:xfrm>
                <a:custGeom>
                  <a:avLst/>
                  <a:gdLst/>
                  <a:ahLst/>
                  <a:cxnLst>
                    <a:cxn ang="0">
                      <a:pos x="wd2" y="hd2"/>
                    </a:cxn>
                    <a:cxn ang="5400000">
                      <a:pos x="wd2" y="hd2"/>
                    </a:cxn>
                    <a:cxn ang="10800000">
                      <a:pos x="wd2" y="hd2"/>
                    </a:cxn>
                    <a:cxn ang="16200000">
                      <a:pos x="wd2" y="hd2"/>
                    </a:cxn>
                  </a:cxnLst>
                  <a:rect l="0" t="0" r="r" b="b"/>
                  <a:pathLst>
                    <a:path w="21600" h="21600" extrusionOk="0">
                      <a:moveTo>
                        <a:pt x="6660" y="21600"/>
                      </a:moveTo>
                      <a:lnTo>
                        <a:pt x="21600" y="3375"/>
                      </a:lnTo>
                      <a:lnTo>
                        <a:pt x="16195" y="0"/>
                      </a:lnTo>
                      <a:lnTo>
                        <a:pt x="0" y="0"/>
                      </a:lnTo>
                      <a:lnTo>
                        <a:pt x="263" y="21288"/>
                      </a:lnTo>
                      <a:cubicBezTo>
                        <a:pt x="2417" y="21311"/>
                        <a:pt x="4559" y="21416"/>
                        <a:pt x="6660" y="21600"/>
                      </a:cubicBezTo>
                      <a:close/>
                    </a:path>
                  </a:pathLst>
                </a:custGeom>
                <a:solidFill>
                  <a:srgbClr val="FFDAB0"/>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3" name="Freeform 734">
                  <a:extLst>
                    <a:ext uri="{FF2B5EF4-FFF2-40B4-BE49-F238E27FC236}">
                      <a16:creationId xmlns:a16="http://schemas.microsoft.com/office/drawing/2014/main" id="{9F2EEC5B-F33E-46D9-BDA6-12955055DF88}"/>
                    </a:ext>
                  </a:extLst>
                </p:cNvPr>
                <p:cNvSpPr/>
                <p:nvPr/>
              </p:nvSpPr>
              <p:spPr>
                <a:xfrm>
                  <a:off x="571441" y="155290"/>
                  <a:ext cx="392482" cy="869552"/>
                </a:xfrm>
                <a:custGeom>
                  <a:avLst/>
                  <a:gdLst/>
                  <a:ahLst/>
                  <a:cxnLst>
                    <a:cxn ang="0">
                      <a:pos x="wd2" y="hd2"/>
                    </a:cxn>
                    <a:cxn ang="5400000">
                      <a:pos x="wd2" y="hd2"/>
                    </a:cxn>
                    <a:cxn ang="10800000">
                      <a:pos x="wd2" y="hd2"/>
                    </a:cxn>
                    <a:cxn ang="16200000">
                      <a:pos x="wd2" y="hd2"/>
                    </a:cxn>
                  </a:cxnLst>
                  <a:rect l="0" t="0" r="r" b="b"/>
                  <a:pathLst>
                    <a:path w="21600" h="21600" extrusionOk="0">
                      <a:moveTo>
                        <a:pt x="4725" y="21600"/>
                      </a:moveTo>
                      <a:lnTo>
                        <a:pt x="21600" y="7706"/>
                      </a:lnTo>
                      <a:lnTo>
                        <a:pt x="12542" y="0"/>
                      </a:lnTo>
                      <a:lnTo>
                        <a:pt x="0" y="20832"/>
                      </a:lnTo>
                      <a:cubicBezTo>
                        <a:pt x="1612" y="21021"/>
                        <a:pt x="3192" y="21277"/>
                        <a:pt x="4725" y="21600"/>
                      </a:cubicBezTo>
                      <a:close/>
                    </a:path>
                  </a:pathLst>
                </a:custGeom>
                <a:solidFill>
                  <a:srgbClr val="D6B38B"/>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4" name="Freeform 735">
                  <a:extLst>
                    <a:ext uri="{FF2B5EF4-FFF2-40B4-BE49-F238E27FC236}">
                      <a16:creationId xmlns:a16="http://schemas.microsoft.com/office/drawing/2014/main" id="{BB560A90-3973-42AB-9150-4B9CEC7B98F2}"/>
                    </a:ext>
                  </a:extLst>
                </p:cNvPr>
                <p:cNvSpPr/>
                <p:nvPr/>
              </p:nvSpPr>
              <p:spPr>
                <a:xfrm>
                  <a:off x="-1" y="147740"/>
                  <a:ext cx="370726" cy="866679"/>
                </a:xfrm>
                <a:custGeom>
                  <a:avLst/>
                  <a:gdLst/>
                  <a:ahLst/>
                  <a:cxnLst>
                    <a:cxn ang="0">
                      <a:pos x="wd2" y="hd2"/>
                    </a:cxn>
                    <a:cxn ang="5400000">
                      <a:pos x="wd2" y="hd2"/>
                    </a:cxn>
                    <a:cxn ang="10800000">
                      <a:pos x="wd2" y="hd2"/>
                    </a:cxn>
                    <a:cxn ang="16200000">
                      <a:pos x="wd2" y="hd2"/>
                    </a:cxn>
                  </a:cxnLst>
                  <a:rect l="0" t="0" r="r" b="b"/>
                  <a:pathLst>
                    <a:path w="21600" h="21600" extrusionOk="0">
                      <a:moveTo>
                        <a:pt x="8394" y="0"/>
                      </a:moveTo>
                      <a:lnTo>
                        <a:pt x="0" y="7765"/>
                      </a:lnTo>
                      <a:lnTo>
                        <a:pt x="16364" y="21600"/>
                      </a:lnTo>
                      <a:cubicBezTo>
                        <a:pt x="17209" y="21448"/>
                        <a:pt x="18072" y="21315"/>
                        <a:pt x="18950" y="21202"/>
                      </a:cubicBezTo>
                      <a:cubicBezTo>
                        <a:pt x="19821" y="21091"/>
                        <a:pt x="20706" y="20999"/>
                        <a:pt x="21600" y="20928"/>
                      </a:cubicBezTo>
                      <a:lnTo>
                        <a:pt x="8394" y="0"/>
                      </a:lnTo>
                      <a:close/>
                    </a:path>
                  </a:pathLst>
                </a:custGeom>
                <a:solidFill>
                  <a:srgbClr val="FFF2E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95" name="Freeform 737">
                  <a:extLst>
                    <a:ext uri="{FF2B5EF4-FFF2-40B4-BE49-F238E27FC236}">
                      <a16:creationId xmlns:a16="http://schemas.microsoft.com/office/drawing/2014/main" id="{95A4B287-6B08-49FA-B8F1-E2984E604B0D}"/>
                    </a:ext>
                  </a:extLst>
                </p:cNvPr>
                <p:cNvSpPr/>
                <p:nvPr/>
              </p:nvSpPr>
              <p:spPr>
                <a:xfrm>
                  <a:off x="282098" y="957502"/>
                  <a:ext cx="375190" cy="372888"/>
                </a:xfrm>
                <a:custGeom>
                  <a:avLst/>
                  <a:gdLst/>
                  <a:ahLst/>
                  <a:cxnLst>
                    <a:cxn ang="0">
                      <a:pos x="wd2" y="hd2"/>
                    </a:cxn>
                    <a:cxn ang="5400000">
                      <a:pos x="wd2" y="hd2"/>
                    </a:cxn>
                    <a:cxn ang="10800000">
                      <a:pos x="wd2" y="hd2"/>
                    </a:cxn>
                    <a:cxn ang="16200000">
                      <a:pos x="wd2" y="hd2"/>
                    </a:cxn>
                  </a:cxnLst>
                  <a:rect l="0" t="0" r="r" b="b"/>
                  <a:pathLst>
                    <a:path w="21600" h="21184" extrusionOk="0">
                      <a:moveTo>
                        <a:pt x="0" y="3233"/>
                      </a:moveTo>
                      <a:lnTo>
                        <a:pt x="9458" y="20285"/>
                      </a:lnTo>
                      <a:cubicBezTo>
                        <a:pt x="9796" y="20860"/>
                        <a:pt x="10365" y="21198"/>
                        <a:pt x="10969" y="21183"/>
                      </a:cubicBezTo>
                      <a:cubicBezTo>
                        <a:pt x="11566" y="21191"/>
                        <a:pt x="12128" y="20853"/>
                        <a:pt x="12462" y="20285"/>
                      </a:cubicBezTo>
                      <a:lnTo>
                        <a:pt x="21600" y="3825"/>
                      </a:lnTo>
                      <a:cubicBezTo>
                        <a:pt x="19822" y="3049"/>
                        <a:pt x="18809" y="497"/>
                        <a:pt x="17209" y="88"/>
                      </a:cubicBezTo>
                      <a:cubicBezTo>
                        <a:pt x="15253" y="-402"/>
                        <a:pt x="12818" y="1313"/>
                        <a:pt x="11040" y="1252"/>
                      </a:cubicBezTo>
                      <a:cubicBezTo>
                        <a:pt x="8907" y="1252"/>
                        <a:pt x="6560" y="-239"/>
                        <a:pt x="4782" y="88"/>
                      </a:cubicBezTo>
                      <a:cubicBezTo>
                        <a:pt x="3004" y="415"/>
                        <a:pt x="1422" y="2641"/>
                        <a:pt x="0" y="3233"/>
                      </a:cubicBezTo>
                      <a:close/>
                    </a:path>
                  </a:pathLst>
                </a:custGeom>
                <a:solidFill>
                  <a:srgbClr val="636363"/>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sp>
            <p:nvSpPr>
              <p:cNvPr id="79" name="Shape">
                <a:extLst>
                  <a:ext uri="{FF2B5EF4-FFF2-40B4-BE49-F238E27FC236}">
                    <a16:creationId xmlns:a16="http://schemas.microsoft.com/office/drawing/2014/main" id="{6C03FF51-A3D4-4D8A-93CE-213965FA54FA}"/>
                  </a:ext>
                </a:extLst>
              </p:cNvPr>
              <p:cNvSpPr/>
              <p:nvPr/>
            </p:nvSpPr>
            <p:spPr>
              <a:xfrm>
                <a:off x="246142" y="3117459"/>
                <a:ext cx="245513"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7" y="20578"/>
                      <a:pt x="3276" y="20872"/>
                    </a:cubicBezTo>
                    <a:lnTo>
                      <a:pt x="7496" y="21424"/>
                    </a:lnTo>
                    <a:cubicBezTo>
                      <a:pt x="8527" y="21545"/>
                      <a:pt x="9636" y="21600"/>
                      <a:pt x="10772" y="21600"/>
                    </a:cubicBezTo>
                    <a:cubicBezTo>
                      <a:pt x="11909" y="21600"/>
                      <a:pt x="13073" y="21545"/>
                      <a:pt x="14104" y="21424"/>
                    </a:cubicBezTo>
                    <a:lnTo>
                      <a:pt x="18324" y="20872"/>
                    </a:lnTo>
                    <a:cubicBezTo>
                      <a:pt x="20285" y="20579"/>
                      <a:pt x="21464" y="20110"/>
                      <a:pt x="21600" y="19603"/>
                    </a:cubicBezTo>
                    <a:lnTo>
                      <a:pt x="21600" y="0"/>
                    </a:lnTo>
                    <a:lnTo>
                      <a:pt x="0" y="0"/>
                    </a:lnTo>
                    <a:close/>
                  </a:path>
                </a:pathLst>
              </a:cu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0" name="Shape">
                <a:extLst>
                  <a:ext uri="{FF2B5EF4-FFF2-40B4-BE49-F238E27FC236}">
                    <a16:creationId xmlns:a16="http://schemas.microsoft.com/office/drawing/2014/main" id="{788EFF25-DD17-4427-9053-D28BB21C6DC6}"/>
                  </a:ext>
                </a:extLst>
              </p:cNvPr>
              <p:cNvSpPr/>
              <p:nvPr/>
            </p:nvSpPr>
            <p:spPr>
              <a:xfrm>
                <a:off x="737795"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477" y="21424"/>
                    </a:lnTo>
                    <a:cubicBezTo>
                      <a:pt x="8505" y="21545"/>
                      <a:pt x="9653" y="21600"/>
                      <a:pt x="10800" y="21600"/>
                    </a:cubicBezTo>
                    <a:cubicBezTo>
                      <a:pt x="11947" y="21600"/>
                      <a:pt x="13095" y="21545"/>
                      <a:pt x="14123" y="21424"/>
                    </a:cubicBezTo>
                    <a:lnTo>
                      <a:pt x="18277" y="20872"/>
                    </a:lnTo>
                    <a:cubicBezTo>
                      <a:pt x="20226" y="20578"/>
                      <a:pt x="21461" y="20110"/>
                      <a:pt x="21600" y="19603"/>
                    </a:cubicBezTo>
                    <a:lnTo>
                      <a:pt x="21600" y="0"/>
                    </a:lnTo>
                    <a:lnTo>
                      <a:pt x="0" y="0"/>
                    </a:lnTo>
                    <a:close/>
                  </a:path>
                </a:pathLst>
              </a:cu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1" name="Shape">
                <a:extLst>
                  <a:ext uri="{FF2B5EF4-FFF2-40B4-BE49-F238E27FC236}">
                    <a16:creationId xmlns:a16="http://schemas.microsoft.com/office/drawing/2014/main" id="{694EA4BD-8155-413A-85B2-71782FF6B100}"/>
                  </a:ext>
                </a:extLst>
              </p:cNvPr>
              <p:cNvSpPr/>
              <p:nvPr/>
            </p:nvSpPr>
            <p:spPr>
              <a:xfrm>
                <a:off x="-1" y="3117459"/>
                <a:ext cx="246145"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9" y="20110"/>
                      <a:pt x="1314" y="20578"/>
                      <a:pt x="3268" y="20872"/>
                    </a:cubicBezTo>
                    <a:lnTo>
                      <a:pt x="7477" y="21424"/>
                    </a:lnTo>
                    <a:cubicBezTo>
                      <a:pt x="8505" y="21545"/>
                      <a:pt x="9611" y="21600"/>
                      <a:pt x="10745" y="21600"/>
                    </a:cubicBezTo>
                    <a:cubicBezTo>
                      <a:pt x="11878" y="21600"/>
                      <a:pt x="13039" y="21545"/>
                      <a:pt x="14068" y="21424"/>
                    </a:cubicBezTo>
                    <a:lnTo>
                      <a:pt x="18277" y="20872"/>
                    </a:lnTo>
                    <a:cubicBezTo>
                      <a:pt x="20229" y="20578"/>
                      <a:pt x="21464" y="20110"/>
                      <a:pt x="21600" y="19603"/>
                    </a:cubicBezTo>
                    <a:lnTo>
                      <a:pt x="21600" y="0"/>
                    </a:lnTo>
                    <a:lnTo>
                      <a:pt x="0" y="0"/>
                    </a:lnTo>
                    <a:close/>
                  </a:path>
                </a:pathLst>
              </a:cu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2" name="Shape">
                <a:extLst>
                  <a:ext uri="{FF2B5EF4-FFF2-40B4-BE49-F238E27FC236}">
                    <a16:creationId xmlns:a16="http://schemas.microsoft.com/office/drawing/2014/main" id="{C372DE92-38AE-4AD2-819A-D2C8A1B670AA}"/>
                  </a:ext>
                </a:extLst>
              </p:cNvPr>
              <p:cNvSpPr/>
              <p:nvPr/>
            </p:nvSpPr>
            <p:spPr>
              <a:xfrm>
                <a:off x="491653" y="3117459"/>
                <a:ext cx="246144" cy="11023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9603"/>
                    </a:lnTo>
                    <a:cubicBezTo>
                      <a:pt x="136" y="20110"/>
                      <a:pt x="1371" y="20578"/>
                      <a:pt x="3323" y="20872"/>
                    </a:cubicBezTo>
                    <a:lnTo>
                      <a:pt x="7532" y="21424"/>
                    </a:lnTo>
                    <a:cubicBezTo>
                      <a:pt x="8561" y="21545"/>
                      <a:pt x="9667" y="21600"/>
                      <a:pt x="10800" y="21600"/>
                    </a:cubicBezTo>
                    <a:cubicBezTo>
                      <a:pt x="11933" y="21600"/>
                      <a:pt x="13095" y="21545"/>
                      <a:pt x="14123" y="21424"/>
                    </a:cubicBezTo>
                    <a:lnTo>
                      <a:pt x="18332" y="20872"/>
                    </a:lnTo>
                    <a:cubicBezTo>
                      <a:pt x="20286" y="20578"/>
                      <a:pt x="21462" y="20110"/>
                      <a:pt x="21600" y="19603"/>
                    </a:cubicBezTo>
                    <a:lnTo>
                      <a:pt x="21600" y="0"/>
                    </a:lnTo>
                    <a:lnTo>
                      <a:pt x="0" y="0"/>
                    </a:lnTo>
                    <a:close/>
                  </a:path>
                </a:pathLst>
              </a:cu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nvGrpSpPr>
              <p:cNvPr id="83" name="Group">
                <a:extLst>
                  <a:ext uri="{FF2B5EF4-FFF2-40B4-BE49-F238E27FC236}">
                    <a16:creationId xmlns:a16="http://schemas.microsoft.com/office/drawing/2014/main" id="{2D3B402D-2457-4218-98CF-9EC3306C5243}"/>
                  </a:ext>
                </a:extLst>
              </p:cNvPr>
              <p:cNvGrpSpPr/>
              <p:nvPr/>
            </p:nvGrpSpPr>
            <p:grpSpPr>
              <a:xfrm>
                <a:off x="-1" y="-2"/>
                <a:ext cx="983943" cy="4095223"/>
                <a:chOff x="0" y="-1"/>
                <a:chExt cx="983941" cy="4095222"/>
              </a:xfrm>
            </p:grpSpPr>
            <p:sp>
              <p:nvSpPr>
                <p:cNvPr id="87" name="Rectangle">
                  <a:extLst>
                    <a:ext uri="{FF2B5EF4-FFF2-40B4-BE49-F238E27FC236}">
                      <a16:creationId xmlns:a16="http://schemas.microsoft.com/office/drawing/2014/main" id="{E9CA8C95-8DD1-4515-BEE6-E385639891F8}"/>
                    </a:ext>
                  </a:extLst>
                </p:cNvPr>
                <p:cNvSpPr/>
                <p:nvPr/>
              </p:nvSpPr>
              <p:spPr>
                <a:xfrm>
                  <a:off x="0" y="-1"/>
                  <a:ext cx="246144" cy="3299682"/>
                </a:xfrm>
                <a:prstGeom prst="rect">
                  <a:avLst/>
                </a:prstGeom>
                <a:solidFill>
                  <a:srgbClr val="FFDD03"/>
                </a:soli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88" name="Rectangle">
                  <a:extLst>
                    <a:ext uri="{FF2B5EF4-FFF2-40B4-BE49-F238E27FC236}">
                      <a16:creationId xmlns:a16="http://schemas.microsoft.com/office/drawing/2014/main" id="{93B397EF-CF9E-4F8A-BFD9-0CD6C0525228}"/>
                    </a:ext>
                  </a:extLst>
                </p:cNvPr>
                <p:cNvSpPr/>
                <p:nvPr/>
              </p:nvSpPr>
              <p:spPr>
                <a:xfrm>
                  <a:off x="246138" y="627947"/>
                  <a:ext cx="263765" cy="3467274"/>
                </a:xfrm>
                <a:prstGeom prst="rect">
                  <a:avLst/>
                </a:prstGeom>
                <a:gradFill flip="none" rotWithShape="1">
                  <a:gsLst>
                    <a:gs pos="20900">
                      <a:srgbClr val="FFC203"/>
                    </a:gs>
                    <a:gs pos="34125">
                      <a:srgbClr val="FFC203"/>
                    </a:gs>
                    <a:gs pos="48736">
                      <a:srgbClr val="FFC203"/>
                    </a:gs>
                    <a:gs pos="100000">
                      <a:srgbClr val="FFC203"/>
                    </a:gs>
                  </a:gsLst>
                  <a:lin ang="5400000" scaled="0"/>
                </a:gradFill>
                <a:ln w="12700" cap="flat">
                  <a:noFill/>
                  <a:miter lim="400000"/>
                </a:ln>
                <a:effectLst/>
              </p:spPr>
              <p:txBody>
                <a:bodyPr wrap="square" lIns="45718" tIns="45718" rIns="45718" bIns="45718" numCol="1" anchor="ctr">
                  <a:noAutofit/>
                </a:bodyPr>
                <a:lstStyle/>
                <a:p>
                  <a:pPr algn="ctr">
                    <a:defRPr>
                      <a:solidFill>
                        <a:srgbClr val="FFFFFF"/>
                      </a:solidFill>
                    </a:defRPr>
                  </a:pPr>
                  <a:r>
                    <a:rPr lang="nl-NL" dirty="0" err="1">
                      <a:solidFill>
                        <a:srgbClr val="C00000"/>
                      </a:solidFill>
                    </a:rPr>
                    <a:t>Res</a:t>
                  </a:r>
                  <a:endParaRPr lang="nl-NL" dirty="0">
                    <a:solidFill>
                      <a:srgbClr val="C00000"/>
                    </a:solidFill>
                  </a:endParaRPr>
                </a:p>
                <a:p>
                  <a:pPr algn="ctr">
                    <a:defRPr>
                      <a:solidFill>
                        <a:srgbClr val="FFFFFF"/>
                      </a:solidFill>
                    </a:defRPr>
                  </a:pPr>
                  <a:r>
                    <a:rPr lang="nl-NL" dirty="0">
                      <a:solidFill>
                        <a:srgbClr val="C00000"/>
                      </a:solidFill>
                    </a:rPr>
                    <a:t>i</a:t>
                  </a:r>
                  <a:br>
                    <a:rPr lang="nl-NL" dirty="0">
                      <a:solidFill>
                        <a:srgbClr val="C00000"/>
                      </a:solidFill>
                    </a:rPr>
                  </a:br>
                  <a:r>
                    <a:rPr lang="nl-NL" dirty="0">
                      <a:solidFill>
                        <a:srgbClr val="C00000"/>
                      </a:solidFill>
                    </a:rPr>
                    <a:t>l</a:t>
                  </a:r>
                  <a:br>
                    <a:rPr lang="nl-NL" dirty="0">
                      <a:solidFill>
                        <a:srgbClr val="C00000"/>
                      </a:solidFill>
                    </a:rPr>
                  </a:br>
                  <a:r>
                    <a:rPr lang="nl-NL" dirty="0" err="1">
                      <a:solidFill>
                        <a:srgbClr val="C00000"/>
                      </a:solidFill>
                    </a:rPr>
                    <a:t>ience</a:t>
                  </a:r>
                  <a:endParaRPr dirty="0">
                    <a:solidFill>
                      <a:srgbClr val="C00000"/>
                    </a:solidFill>
                  </a:endParaRPr>
                </a:p>
              </p:txBody>
            </p:sp>
            <p:sp>
              <p:nvSpPr>
                <p:cNvPr id="89" name="Rectangle">
                  <a:extLst>
                    <a:ext uri="{FF2B5EF4-FFF2-40B4-BE49-F238E27FC236}">
                      <a16:creationId xmlns:a16="http://schemas.microsoft.com/office/drawing/2014/main" id="{C0939BEE-38FB-4981-BC44-6E970C6D6130}"/>
                    </a:ext>
                  </a:extLst>
                </p:cNvPr>
                <p:cNvSpPr/>
                <p:nvPr/>
              </p:nvSpPr>
              <p:spPr>
                <a:xfrm>
                  <a:off x="491653" y="-1"/>
                  <a:ext cx="246145" cy="3299682"/>
                </a:xfrm>
                <a:prstGeom prst="rect">
                  <a:avLst/>
                </a:prstGeom>
                <a:gradFill flip="none" rotWithShape="1">
                  <a:gsLst>
                    <a:gs pos="20900">
                      <a:srgbClr val="DF8544"/>
                    </a:gs>
                    <a:gs pos="34125">
                      <a:srgbClr val="DF8544"/>
                    </a:gs>
                    <a:gs pos="48736">
                      <a:srgbClr val="DF8544"/>
                    </a:gs>
                    <a:gs pos="100000">
                      <a:srgbClr val="DF85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sp>
              <p:nvSpPr>
                <p:cNvPr id="90" name="Rectangle">
                  <a:extLst>
                    <a:ext uri="{FF2B5EF4-FFF2-40B4-BE49-F238E27FC236}">
                      <a16:creationId xmlns:a16="http://schemas.microsoft.com/office/drawing/2014/main" id="{81CEE846-4B15-4C5A-8DAE-6F47971176FC}"/>
                    </a:ext>
                  </a:extLst>
                </p:cNvPr>
                <p:cNvSpPr/>
                <p:nvPr/>
              </p:nvSpPr>
              <p:spPr>
                <a:xfrm>
                  <a:off x="737797" y="-1"/>
                  <a:ext cx="246144" cy="3299682"/>
                </a:xfrm>
                <a:prstGeom prst="rect">
                  <a:avLst/>
                </a:prstGeom>
                <a:gradFill flip="none" rotWithShape="1">
                  <a:gsLst>
                    <a:gs pos="20900">
                      <a:srgbClr val="CB4F44"/>
                    </a:gs>
                    <a:gs pos="34125">
                      <a:srgbClr val="CB4F44"/>
                    </a:gs>
                    <a:gs pos="48736">
                      <a:srgbClr val="CB4F44"/>
                    </a:gs>
                    <a:gs pos="100000">
                      <a:srgbClr val="CB4F44"/>
                    </a:gs>
                  </a:gsLst>
                  <a:lin ang="5400000" scaled="0"/>
                </a:gradFill>
                <a:ln w="12700" cap="flat">
                  <a:noFill/>
                  <a:miter lim="400000"/>
                </a:ln>
                <a:effectLst/>
              </p:spPr>
              <p:txBody>
                <a:bodyPr wrap="square" lIns="45718" tIns="45718" rIns="45718" bIns="45718" numCol="1" anchor="ctr">
                  <a:noAutofit/>
                </a:bodyPr>
                <a:lstStyle/>
                <a:p>
                  <a:pPr>
                    <a:defRPr>
                      <a:solidFill>
                        <a:srgbClr val="FFFFFF"/>
                      </a:solidFill>
                    </a:defRPr>
                  </a:pPr>
                  <a:endParaRPr/>
                </a:p>
              </p:txBody>
            </p:sp>
          </p:grpSp>
          <p:grpSp>
            <p:nvGrpSpPr>
              <p:cNvPr id="84" name="Group">
                <a:extLst>
                  <a:ext uri="{FF2B5EF4-FFF2-40B4-BE49-F238E27FC236}">
                    <a16:creationId xmlns:a16="http://schemas.microsoft.com/office/drawing/2014/main" id="{6E298244-16A2-4087-B9BF-AA29B6028745}"/>
                  </a:ext>
                </a:extLst>
              </p:cNvPr>
              <p:cNvGrpSpPr/>
              <p:nvPr/>
            </p:nvGrpSpPr>
            <p:grpSpPr>
              <a:xfrm>
                <a:off x="323959" y="4668618"/>
                <a:ext cx="306643" cy="355591"/>
                <a:chOff x="0" y="6"/>
                <a:chExt cx="306642" cy="355590"/>
              </a:xfrm>
            </p:grpSpPr>
            <p:sp>
              <p:nvSpPr>
                <p:cNvPr id="85" name="Freeform 77">
                  <a:extLst>
                    <a:ext uri="{FF2B5EF4-FFF2-40B4-BE49-F238E27FC236}">
                      <a16:creationId xmlns:a16="http://schemas.microsoft.com/office/drawing/2014/main" id="{8F3E828C-33BB-4E5C-8D4E-1F0E63CBCABD}"/>
                    </a:ext>
                  </a:extLst>
                </p:cNvPr>
                <p:cNvSpPr/>
                <p:nvPr/>
              </p:nvSpPr>
              <p:spPr>
                <a:xfrm rot="10800000">
                  <a:off x="171590" y="11664"/>
                  <a:ext cx="135053" cy="343933"/>
                </a:xfrm>
                <a:custGeom>
                  <a:avLst/>
                  <a:gdLst/>
                  <a:ahLst/>
                  <a:cxnLst>
                    <a:cxn ang="0">
                      <a:pos x="wd2" y="hd2"/>
                    </a:cxn>
                    <a:cxn ang="5400000">
                      <a:pos x="wd2" y="hd2"/>
                    </a:cxn>
                    <a:cxn ang="10800000">
                      <a:pos x="wd2" y="hd2"/>
                    </a:cxn>
                    <a:cxn ang="16200000">
                      <a:pos x="wd2" y="hd2"/>
                    </a:cxn>
                  </a:cxnLst>
                  <a:rect l="0" t="0" r="r" b="b"/>
                  <a:pathLst>
                    <a:path w="21600" h="21384" extrusionOk="0">
                      <a:moveTo>
                        <a:pt x="0" y="19401"/>
                      </a:moveTo>
                      <a:lnTo>
                        <a:pt x="21600" y="0"/>
                      </a:lnTo>
                      <a:lnTo>
                        <a:pt x="13652" y="19935"/>
                      </a:lnTo>
                      <a:cubicBezTo>
                        <a:pt x="11956" y="21047"/>
                        <a:pt x="8570" y="21600"/>
                        <a:pt x="5335" y="21305"/>
                      </a:cubicBezTo>
                      <a:cubicBezTo>
                        <a:pt x="2799" y="21073"/>
                        <a:pt x="763" y="20341"/>
                        <a:pt x="0" y="19401"/>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sp>
              <p:nvSpPr>
                <p:cNvPr id="86" name="Freeform 78">
                  <a:extLst>
                    <a:ext uri="{FF2B5EF4-FFF2-40B4-BE49-F238E27FC236}">
                      <a16:creationId xmlns:a16="http://schemas.microsoft.com/office/drawing/2014/main" id="{378E00DA-44A7-40BB-B08E-820E3250A6A3}"/>
                    </a:ext>
                  </a:extLst>
                </p:cNvPr>
                <p:cNvSpPr/>
                <p:nvPr/>
              </p:nvSpPr>
              <p:spPr>
                <a:xfrm rot="10800000">
                  <a:off x="0" y="6"/>
                  <a:ext cx="142068" cy="355591"/>
                </a:xfrm>
                <a:custGeom>
                  <a:avLst/>
                  <a:gdLst/>
                  <a:ahLst/>
                  <a:cxnLst>
                    <a:cxn ang="0">
                      <a:pos x="wd2" y="hd2"/>
                    </a:cxn>
                    <a:cxn ang="5400000">
                      <a:pos x="wd2" y="hd2"/>
                    </a:cxn>
                    <a:cxn ang="10800000">
                      <a:pos x="wd2" y="hd2"/>
                    </a:cxn>
                    <a:cxn ang="16200000">
                      <a:pos x="wd2" y="hd2"/>
                    </a:cxn>
                  </a:cxnLst>
                  <a:rect l="0" t="0" r="r" b="b"/>
                  <a:pathLst>
                    <a:path w="21600" h="21474" extrusionOk="0">
                      <a:moveTo>
                        <a:pt x="21600" y="19790"/>
                      </a:moveTo>
                      <a:lnTo>
                        <a:pt x="0" y="0"/>
                      </a:lnTo>
                      <a:lnTo>
                        <a:pt x="8889" y="20997"/>
                      </a:lnTo>
                      <a:cubicBezTo>
                        <a:pt x="10995" y="21485"/>
                        <a:pt x="13606" y="21600"/>
                        <a:pt x="16005" y="21334"/>
                      </a:cubicBezTo>
                      <a:cubicBezTo>
                        <a:pt x="18284" y="21082"/>
                        <a:pt x="20208" y="20521"/>
                        <a:pt x="21600" y="19790"/>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Calibri"/>
                      <a:ea typeface="Calibri"/>
                      <a:cs typeface="Calibri"/>
                      <a:sym typeface="Calibri"/>
                    </a:defRPr>
                  </a:pPr>
                  <a:endParaRPr/>
                </a:p>
              </p:txBody>
            </p:sp>
          </p:grpSp>
        </p:grpSp>
        <p:grpSp>
          <p:nvGrpSpPr>
            <p:cNvPr id="51" name="Google Shape;30;p1">
              <a:extLst>
                <a:ext uri="{FF2B5EF4-FFF2-40B4-BE49-F238E27FC236}">
                  <a16:creationId xmlns:a16="http://schemas.microsoft.com/office/drawing/2014/main" id="{000876E0-88F2-4A37-AE3D-F4672AE15661}"/>
                </a:ext>
              </a:extLst>
            </p:cNvPr>
            <p:cNvGrpSpPr/>
            <p:nvPr/>
          </p:nvGrpSpPr>
          <p:grpSpPr>
            <a:xfrm>
              <a:off x="-18" y="-3"/>
              <a:ext cx="1047974" cy="1121774"/>
              <a:chOff x="-17" y="-1"/>
              <a:chExt cx="1047972" cy="1121772"/>
            </a:xfrm>
          </p:grpSpPr>
          <p:grpSp>
            <p:nvGrpSpPr>
              <p:cNvPr id="52" name="Google Shape;31;p1">
                <a:extLst>
                  <a:ext uri="{FF2B5EF4-FFF2-40B4-BE49-F238E27FC236}">
                    <a16:creationId xmlns:a16="http://schemas.microsoft.com/office/drawing/2014/main" id="{BD239EA3-54B3-4AB4-9AE9-032F1AED0703}"/>
                  </a:ext>
                </a:extLst>
              </p:cNvPr>
              <p:cNvGrpSpPr/>
              <p:nvPr/>
            </p:nvGrpSpPr>
            <p:grpSpPr>
              <a:xfrm>
                <a:off x="-18" y="-2"/>
                <a:ext cx="1047974" cy="1121774"/>
                <a:chOff x="-17" y="0"/>
                <a:chExt cx="1047972" cy="1121772"/>
              </a:xfrm>
            </p:grpSpPr>
            <p:sp>
              <p:nvSpPr>
                <p:cNvPr id="54" name="Google Shape;32;p1">
                  <a:extLst>
                    <a:ext uri="{FF2B5EF4-FFF2-40B4-BE49-F238E27FC236}">
                      <a16:creationId xmlns:a16="http://schemas.microsoft.com/office/drawing/2014/main" id="{EF315C45-265F-4B8A-BE44-4ED42626DC1C}"/>
                    </a:ext>
                  </a:extLst>
                </p:cNvPr>
                <p:cNvSpPr/>
                <p:nvPr/>
              </p:nvSpPr>
              <p:spPr>
                <a:xfrm rot="16200000">
                  <a:off x="164082" y="-112313"/>
                  <a:ext cx="733037" cy="9576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084" y="21600"/>
                      </a:lnTo>
                      <a:cubicBezTo>
                        <a:pt x="20021" y="21600"/>
                        <a:pt x="21600" y="20098"/>
                        <a:pt x="21600" y="18244"/>
                      </a:cubicBezTo>
                      <a:lnTo>
                        <a:pt x="21600" y="3356"/>
                      </a:lnTo>
                      <a:cubicBezTo>
                        <a:pt x="21600" y="1502"/>
                        <a:pt x="20021" y="0"/>
                        <a:pt x="18084" y="0"/>
                      </a:cubicBezTo>
                      <a:lnTo>
                        <a:pt x="0" y="0"/>
                      </a:lnTo>
                      <a:close/>
                    </a:path>
                  </a:pathLst>
                </a:cu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55" name="Google Shape;33;p1">
                  <a:extLst>
                    <a:ext uri="{FF2B5EF4-FFF2-40B4-BE49-F238E27FC236}">
                      <a16:creationId xmlns:a16="http://schemas.microsoft.com/office/drawing/2014/main" id="{A963C84A-9422-416E-8DE1-BC04C47E3C3D}"/>
                    </a:ext>
                  </a:extLst>
                </p:cNvPr>
                <p:cNvSpPr/>
                <p:nvPr/>
              </p:nvSpPr>
              <p:spPr>
                <a:xfrm rot="16200000">
                  <a:off x="161796" y="262994"/>
                  <a:ext cx="732736" cy="984822"/>
                </a:xfrm>
                <a:custGeom>
                  <a:avLst/>
                  <a:gdLst/>
                  <a:ahLst/>
                  <a:cxnLst>
                    <a:cxn ang="0">
                      <a:pos x="wd2" y="hd2"/>
                    </a:cxn>
                    <a:cxn ang="5400000">
                      <a:pos x="wd2" y="hd2"/>
                    </a:cxn>
                    <a:cxn ang="10800000">
                      <a:pos x="wd2" y="hd2"/>
                    </a:cxn>
                    <a:cxn ang="16200000">
                      <a:pos x="wd2" y="hd2"/>
                    </a:cxn>
                  </a:cxnLst>
                  <a:rect l="0" t="0" r="r" b="b"/>
                  <a:pathLst>
                    <a:path w="21582" h="21600" extrusionOk="0">
                      <a:moveTo>
                        <a:pt x="4" y="21133"/>
                      </a:moveTo>
                      <a:lnTo>
                        <a:pt x="4" y="426"/>
                      </a:lnTo>
                      <a:cubicBezTo>
                        <a:pt x="-7" y="198"/>
                        <a:pt x="232" y="8"/>
                        <a:pt x="538" y="0"/>
                      </a:cubicBezTo>
                      <a:cubicBezTo>
                        <a:pt x="538" y="0"/>
                        <a:pt x="538" y="0"/>
                        <a:pt x="539" y="0"/>
                      </a:cubicBezTo>
                      <a:lnTo>
                        <a:pt x="4227" y="0"/>
                      </a:lnTo>
                      <a:lnTo>
                        <a:pt x="4227" y="185"/>
                      </a:lnTo>
                      <a:lnTo>
                        <a:pt x="6274" y="185"/>
                      </a:lnTo>
                      <a:lnTo>
                        <a:pt x="6274" y="0"/>
                      </a:lnTo>
                      <a:lnTo>
                        <a:pt x="15283" y="0"/>
                      </a:lnTo>
                      <a:lnTo>
                        <a:pt x="15283" y="185"/>
                      </a:lnTo>
                      <a:lnTo>
                        <a:pt x="17358" y="185"/>
                      </a:lnTo>
                      <a:lnTo>
                        <a:pt x="17358" y="0"/>
                      </a:lnTo>
                      <a:lnTo>
                        <a:pt x="21047" y="0"/>
                      </a:lnTo>
                      <a:cubicBezTo>
                        <a:pt x="21352" y="7"/>
                        <a:pt x="21592" y="198"/>
                        <a:pt x="21582" y="425"/>
                      </a:cubicBezTo>
                      <a:cubicBezTo>
                        <a:pt x="21582" y="425"/>
                        <a:pt x="21582" y="425"/>
                        <a:pt x="21582" y="426"/>
                      </a:cubicBezTo>
                      <a:lnTo>
                        <a:pt x="21582" y="21133"/>
                      </a:lnTo>
                      <a:cubicBezTo>
                        <a:pt x="21592" y="21362"/>
                        <a:pt x="21354" y="21555"/>
                        <a:pt x="21047" y="21566"/>
                      </a:cubicBezTo>
                      <a:lnTo>
                        <a:pt x="17358" y="21566"/>
                      </a:lnTo>
                      <a:lnTo>
                        <a:pt x="17358" y="21408"/>
                      </a:lnTo>
                      <a:lnTo>
                        <a:pt x="15283" y="21408"/>
                      </a:lnTo>
                      <a:lnTo>
                        <a:pt x="15283" y="21600"/>
                      </a:lnTo>
                      <a:lnTo>
                        <a:pt x="6274" y="21600"/>
                      </a:lnTo>
                      <a:lnTo>
                        <a:pt x="6274" y="21408"/>
                      </a:lnTo>
                      <a:lnTo>
                        <a:pt x="4236" y="21408"/>
                      </a:lnTo>
                      <a:lnTo>
                        <a:pt x="4236" y="21600"/>
                      </a:lnTo>
                      <a:lnTo>
                        <a:pt x="548" y="21600"/>
                      </a:lnTo>
                      <a:cubicBezTo>
                        <a:pt x="237" y="21594"/>
                        <a:pt x="-8" y="21402"/>
                        <a:pt x="0" y="21171"/>
                      </a:cubicBezTo>
                      <a:cubicBezTo>
                        <a:pt x="1" y="21158"/>
                        <a:pt x="2" y="21146"/>
                        <a:pt x="4" y="21133"/>
                      </a:cubicBezTo>
                      <a:close/>
                    </a:path>
                  </a:pathLst>
                </a:custGeom>
                <a:solidFill>
                  <a:srgbClr val="BCBEC0"/>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nvGrpSpPr>
                <p:cNvPr id="56" name="Google Shape;34;p1">
                  <a:extLst>
                    <a:ext uri="{FF2B5EF4-FFF2-40B4-BE49-F238E27FC236}">
                      <a16:creationId xmlns:a16="http://schemas.microsoft.com/office/drawing/2014/main" id="{E3ECFD93-883E-4F46-AC04-C933E4F1BADC}"/>
                    </a:ext>
                  </a:extLst>
                </p:cNvPr>
                <p:cNvGrpSpPr/>
                <p:nvPr/>
              </p:nvGrpSpPr>
              <p:grpSpPr>
                <a:xfrm>
                  <a:off x="-18" y="415578"/>
                  <a:ext cx="1047974" cy="646035"/>
                  <a:chOff x="-17" y="0"/>
                  <a:chExt cx="1047972" cy="646034"/>
                </a:xfrm>
              </p:grpSpPr>
              <p:sp>
                <p:nvSpPr>
                  <p:cNvPr id="72" name="Google Shape;35;p1">
                    <a:extLst>
                      <a:ext uri="{FF2B5EF4-FFF2-40B4-BE49-F238E27FC236}">
                        <a16:creationId xmlns:a16="http://schemas.microsoft.com/office/drawing/2014/main" id="{F89E98FF-D1DF-4506-AF5B-1A20A2590738}"/>
                      </a:ext>
                    </a:extLst>
                  </p:cNvPr>
                  <p:cNvSpPr/>
                  <p:nvPr/>
                </p:nvSpPr>
                <p:spPr>
                  <a:xfrm rot="16200000">
                    <a:off x="497433" y="-369437"/>
                    <a:ext cx="58861" cy="1042184"/>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9" y="21533"/>
                        </a:cubicBezTo>
                        <a:cubicBezTo>
                          <a:pt x="5687" y="21568"/>
                          <a:pt x="639" y="21325"/>
                          <a:pt x="55" y="20991"/>
                        </a:cubicBezTo>
                        <a:cubicBezTo>
                          <a:pt x="-18" y="20950"/>
                          <a:pt x="-18" y="20908"/>
                          <a:pt x="55" y="20866"/>
                        </a:cubicBezTo>
                        <a:close/>
                      </a:path>
                    </a:pathLst>
                  </a:custGeom>
                  <a:solidFill>
                    <a:srgbClr val="6D6E71"/>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3" name="Google Shape;36;p1">
                    <a:extLst>
                      <a:ext uri="{FF2B5EF4-FFF2-40B4-BE49-F238E27FC236}">
                        <a16:creationId xmlns:a16="http://schemas.microsoft.com/office/drawing/2014/main" id="{FD5D02B4-F8DA-431E-9552-3C77954173A1}"/>
                      </a:ext>
                    </a:extLst>
                  </p:cNvPr>
                  <p:cNvSpPr/>
                  <p:nvPr/>
                </p:nvSpPr>
                <p:spPr>
                  <a:xfrm rot="16200000">
                    <a:off x="509974" y="-447880"/>
                    <a:ext cx="41811" cy="937569"/>
                  </a:xfrm>
                  <a:prstGeom prst="rect">
                    <a:avLst/>
                  </a:prstGeom>
                  <a:solidFill>
                    <a:srgbClr val="000000">
                      <a:alpha val="6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4" name="Google Shape;37;p1">
                    <a:extLst>
                      <a:ext uri="{FF2B5EF4-FFF2-40B4-BE49-F238E27FC236}">
                        <a16:creationId xmlns:a16="http://schemas.microsoft.com/office/drawing/2014/main" id="{651EE0E5-7BC0-4A04-868B-2D2E041DD071}"/>
                      </a:ext>
                    </a:extLst>
                  </p:cNvPr>
                  <p:cNvSpPr/>
                  <p:nvPr/>
                </p:nvSpPr>
                <p:spPr>
                  <a:xfrm rot="16200000">
                    <a:off x="506477" y="133499"/>
                    <a:ext cx="41811" cy="983260"/>
                  </a:xfrm>
                  <a:prstGeom prst="rect">
                    <a:avLst/>
                  </a:prstGeom>
                  <a:solidFill>
                    <a:srgbClr val="000000">
                      <a:alpha val="4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5" name="Google Shape;38;p1">
                    <a:extLst>
                      <a:ext uri="{FF2B5EF4-FFF2-40B4-BE49-F238E27FC236}">
                        <a16:creationId xmlns:a16="http://schemas.microsoft.com/office/drawing/2014/main" id="{DD1F0680-E25C-42AA-8443-9387556B2FCC}"/>
                      </a:ext>
                    </a:extLst>
                  </p:cNvPr>
                  <p:cNvSpPr/>
                  <p:nvPr/>
                </p:nvSpPr>
                <p:spPr>
                  <a:xfrm rot="16200000">
                    <a:off x="491642" y="6937"/>
                    <a:ext cx="58863" cy="1042183"/>
                  </a:xfrm>
                  <a:custGeom>
                    <a:avLst/>
                    <a:gdLst/>
                    <a:ahLst/>
                    <a:cxnLst>
                      <a:cxn ang="0">
                        <a:pos x="wd2" y="hd2"/>
                      </a:cxn>
                      <a:cxn ang="5400000">
                        <a:pos x="wd2" y="hd2"/>
                      </a:cxn>
                      <a:cxn ang="10800000">
                        <a:pos x="wd2" y="hd2"/>
                      </a:cxn>
                      <a:cxn ang="16200000">
                        <a:pos x="wd2" y="hd2"/>
                      </a:cxn>
                    </a:cxnLst>
                    <a:rect l="0" t="0" r="r" b="b"/>
                    <a:pathLst>
                      <a:path w="20542" h="21537" extrusionOk="0">
                        <a:moveTo>
                          <a:pt x="55" y="20866"/>
                        </a:moveTo>
                        <a:lnTo>
                          <a:pt x="55" y="670"/>
                        </a:lnTo>
                        <a:cubicBezTo>
                          <a:pt x="-529" y="336"/>
                          <a:pt x="3570" y="37"/>
                          <a:pt x="9213" y="3"/>
                        </a:cubicBezTo>
                        <a:cubicBezTo>
                          <a:pt x="14855" y="-32"/>
                          <a:pt x="19903" y="211"/>
                          <a:pt x="20486" y="545"/>
                        </a:cubicBezTo>
                        <a:cubicBezTo>
                          <a:pt x="20560" y="586"/>
                          <a:pt x="20560" y="628"/>
                          <a:pt x="20486" y="670"/>
                        </a:cubicBezTo>
                        <a:lnTo>
                          <a:pt x="20486" y="20866"/>
                        </a:lnTo>
                        <a:cubicBezTo>
                          <a:pt x="21071" y="21200"/>
                          <a:pt x="16970" y="21499"/>
                          <a:pt x="11328" y="21533"/>
                        </a:cubicBezTo>
                        <a:cubicBezTo>
                          <a:pt x="5687" y="21568"/>
                          <a:pt x="639" y="21325"/>
                          <a:pt x="55" y="20991"/>
                        </a:cubicBezTo>
                        <a:cubicBezTo>
                          <a:pt x="-18" y="20950"/>
                          <a:pt x="-18" y="20908"/>
                          <a:pt x="55" y="20866"/>
                        </a:cubicBezTo>
                        <a:close/>
                      </a:path>
                    </a:pathLst>
                  </a:custGeom>
                  <a:gradFill flip="none" rotWithShape="1">
                    <a:gsLst>
                      <a:gs pos="0">
                        <a:srgbClr val="606867"/>
                      </a:gs>
                      <a:gs pos="24000">
                        <a:srgbClr val="606867"/>
                      </a:gs>
                      <a:gs pos="79000">
                        <a:srgbClr val="222625"/>
                      </a:gs>
                      <a:gs pos="100000">
                        <a:srgbClr val="222625"/>
                      </a:gs>
                    </a:gsLst>
                    <a:lin ang="3514153" scaled="0"/>
                  </a:gradFill>
                  <a:ln w="9525" cap="flat">
                    <a:solidFill>
                      <a:srgbClr val="707473"/>
                    </a:solidFill>
                    <a:prstDash val="solid"/>
                    <a:miter lim="800000"/>
                  </a:ln>
                  <a:effectLst>
                    <a:outerShdw blurRad="241300" dist="101600" dir="2700000" rotWithShape="0">
                      <a:srgbClr val="000000">
                        <a:alpha val="40000"/>
                      </a:srgbClr>
                    </a:outerShdw>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6" name="Google Shape;39;p1">
                    <a:extLst>
                      <a:ext uri="{FF2B5EF4-FFF2-40B4-BE49-F238E27FC236}">
                        <a16:creationId xmlns:a16="http://schemas.microsoft.com/office/drawing/2014/main" id="{CC2C9B26-8C7A-4489-80B8-1B2747718C72}"/>
                      </a:ext>
                    </a:extLst>
                  </p:cNvPr>
                  <p:cNvSpPr/>
                  <p:nvPr/>
                </p:nvSpPr>
                <p:spPr>
                  <a:xfrm rot="16200000">
                    <a:off x="425064" y="-12529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7" name="Google Shape;40;p1">
                    <a:extLst>
                      <a:ext uri="{FF2B5EF4-FFF2-40B4-BE49-F238E27FC236}">
                        <a16:creationId xmlns:a16="http://schemas.microsoft.com/office/drawing/2014/main" id="{CF3C4B29-4EEB-4E7A-AEBC-2E34BE120948}"/>
                      </a:ext>
                    </a:extLst>
                  </p:cNvPr>
                  <p:cNvSpPr/>
                  <p:nvPr/>
                </p:nvSpPr>
                <p:spPr>
                  <a:xfrm rot="16200000">
                    <a:off x="425064" y="251077"/>
                    <a:ext cx="41811" cy="553907"/>
                  </a:xfrm>
                  <a:custGeom>
                    <a:avLst/>
                    <a:gdLst/>
                    <a:ahLst/>
                    <a:cxnLst>
                      <a:cxn ang="0">
                        <a:pos x="wd2" y="hd2"/>
                      </a:cxn>
                      <a:cxn ang="5400000">
                        <a:pos x="wd2" y="hd2"/>
                      </a:cxn>
                      <a:cxn ang="10800000">
                        <a:pos x="wd2" y="hd2"/>
                      </a:cxn>
                      <a:cxn ang="16200000">
                        <a:pos x="wd2" y="hd2"/>
                      </a:cxn>
                    </a:cxnLst>
                    <a:rect l="0" t="0" r="r" b="b"/>
                    <a:pathLst>
                      <a:path w="21368" h="21600" extrusionOk="0">
                        <a:moveTo>
                          <a:pt x="2" y="20978"/>
                        </a:moveTo>
                        <a:lnTo>
                          <a:pt x="2" y="622"/>
                        </a:lnTo>
                        <a:cubicBezTo>
                          <a:pt x="-117" y="286"/>
                          <a:pt x="4569" y="7"/>
                          <a:pt x="10468" y="0"/>
                        </a:cubicBezTo>
                        <a:cubicBezTo>
                          <a:pt x="10540" y="0"/>
                          <a:pt x="10612" y="0"/>
                          <a:pt x="10684" y="0"/>
                        </a:cubicBezTo>
                        <a:cubicBezTo>
                          <a:pt x="16583" y="0"/>
                          <a:pt x="21366" y="273"/>
                          <a:pt x="21368" y="610"/>
                        </a:cubicBezTo>
                        <a:cubicBezTo>
                          <a:pt x="21368" y="614"/>
                          <a:pt x="21366" y="618"/>
                          <a:pt x="21366" y="622"/>
                        </a:cubicBezTo>
                        <a:lnTo>
                          <a:pt x="21366" y="20978"/>
                        </a:lnTo>
                        <a:cubicBezTo>
                          <a:pt x="21483" y="21314"/>
                          <a:pt x="16797" y="21593"/>
                          <a:pt x="10900" y="21600"/>
                        </a:cubicBezTo>
                        <a:cubicBezTo>
                          <a:pt x="10828" y="21600"/>
                          <a:pt x="10756" y="21600"/>
                          <a:pt x="10684" y="21600"/>
                        </a:cubicBezTo>
                        <a:cubicBezTo>
                          <a:pt x="4785" y="21600"/>
                          <a:pt x="2" y="21327"/>
                          <a:pt x="0" y="20990"/>
                        </a:cubicBezTo>
                        <a:cubicBezTo>
                          <a:pt x="0" y="20986"/>
                          <a:pt x="0" y="20982"/>
                          <a:pt x="2" y="20978"/>
                        </a:cubicBezTo>
                        <a:close/>
                      </a:path>
                    </a:pathLst>
                  </a:custGeom>
                  <a:solidFill>
                    <a:srgbClr val="FFFFFF">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7" name="Google Shape;41;p1">
                  <a:extLst>
                    <a:ext uri="{FF2B5EF4-FFF2-40B4-BE49-F238E27FC236}">
                      <a16:creationId xmlns:a16="http://schemas.microsoft.com/office/drawing/2014/main" id="{E90F2E66-F4FD-42CC-AA95-6C1D48DAD3EB}"/>
                    </a:ext>
                  </a:extLst>
                </p:cNvPr>
                <p:cNvGrpSpPr/>
                <p:nvPr/>
              </p:nvGrpSpPr>
              <p:grpSpPr>
                <a:xfrm>
                  <a:off x="463853" y="689040"/>
                  <a:ext cx="133496" cy="132749"/>
                  <a:chOff x="-1" y="2"/>
                  <a:chExt cx="133495" cy="132748"/>
                </a:xfrm>
              </p:grpSpPr>
              <p:grpSp>
                <p:nvGrpSpPr>
                  <p:cNvPr id="68" name="Google Shape;42;p1">
                    <a:extLst>
                      <a:ext uri="{FF2B5EF4-FFF2-40B4-BE49-F238E27FC236}">
                        <a16:creationId xmlns:a16="http://schemas.microsoft.com/office/drawing/2014/main" id="{2F06C997-A0EA-452A-B5EB-6A512E10CAB0}"/>
                      </a:ext>
                    </a:extLst>
                  </p:cNvPr>
                  <p:cNvGrpSpPr/>
                  <p:nvPr/>
                </p:nvGrpSpPr>
                <p:grpSpPr>
                  <a:xfrm>
                    <a:off x="-2" y="2"/>
                    <a:ext cx="133496" cy="132749"/>
                    <a:chOff x="0" y="2"/>
                    <a:chExt cx="133495" cy="132748"/>
                  </a:xfrm>
                </p:grpSpPr>
                <p:sp>
                  <p:nvSpPr>
                    <p:cNvPr id="70" name="Google Shape;43;p1">
                      <a:extLst>
                        <a:ext uri="{FF2B5EF4-FFF2-40B4-BE49-F238E27FC236}">
                          <a16:creationId xmlns:a16="http://schemas.microsoft.com/office/drawing/2014/main" id="{E4EE0A33-81A3-4C2A-9201-1688E9B4AC05}"/>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71" name="Google Shape;44;p1">
                      <a:extLst>
                        <a:ext uri="{FF2B5EF4-FFF2-40B4-BE49-F238E27FC236}">
                          <a16:creationId xmlns:a16="http://schemas.microsoft.com/office/drawing/2014/main" id="{9DD4082D-01EE-4C30-8025-1D230129A8BB}"/>
                        </a:ext>
                      </a:extLst>
                    </p:cNvPr>
                    <p:cNvSpPr/>
                    <p:nvPr/>
                  </p:nvSpPr>
                  <p:spPr>
                    <a:xfrm rot="16200000">
                      <a:off x="-21" y="22"/>
                      <a:ext cx="132749" cy="132709"/>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9" name="Google Shape;45;p1">
                    <a:extLst>
                      <a:ext uri="{FF2B5EF4-FFF2-40B4-BE49-F238E27FC236}">
                        <a16:creationId xmlns:a16="http://schemas.microsoft.com/office/drawing/2014/main" id="{24CED865-801F-4318-B860-1E8B500868CE}"/>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8" name="Google Shape;46;p1">
                  <a:extLst>
                    <a:ext uri="{FF2B5EF4-FFF2-40B4-BE49-F238E27FC236}">
                      <a16:creationId xmlns:a16="http://schemas.microsoft.com/office/drawing/2014/main" id="{755ECF6B-A537-45AC-BBED-4563690141DE}"/>
                    </a:ext>
                  </a:extLst>
                </p:cNvPr>
                <p:cNvGrpSpPr/>
                <p:nvPr/>
              </p:nvGrpSpPr>
              <p:grpSpPr>
                <a:xfrm>
                  <a:off x="149614" y="689040"/>
                  <a:ext cx="133496" cy="132749"/>
                  <a:chOff x="-1" y="2"/>
                  <a:chExt cx="133494" cy="132748"/>
                </a:xfrm>
              </p:grpSpPr>
              <p:grpSp>
                <p:nvGrpSpPr>
                  <p:cNvPr id="64" name="Google Shape;47;p1">
                    <a:extLst>
                      <a:ext uri="{FF2B5EF4-FFF2-40B4-BE49-F238E27FC236}">
                        <a16:creationId xmlns:a16="http://schemas.microsoft.com/office/drawing/2014/main" id="{04F4761C-6850-4149-A66A-E7FD34D98460}"/>
                      </a:ext>
                    </a:extLst>
                  </p:cNvPr>
                  <p:cNvGrpSpPr/>
                  <p:nvPr/>
                </p:nvGrpSpPr>
                <p:grpSpPr>
                  <a:xfrm>
                    <a:off x="-2" y="2"/>
                    <a:ext cx="133496" cy="132749"/>
                    <a:chOff x="0" y="2"/>
                    <a:chExt cx="133494" cy="132748"/>
                  </a:xfrm>
                </p:grpSpPr>
                <p:sp>
                  <p:nvSpPr>
                    <p:cNvPr id="66" name="Google Shape;48;p1">
                      <a:extLst>
                        <a:ext uri="{FF2B5EF4-FFF2-40B4-BE49-F238E27FC236}">
                          <a16:creationId xmlns:a16="http://schemas.microsoft.com/office/drawing/2014/main" id="{F826CA5A-A597-46A4-8B3F-CB3FD79C72D9}"/>
                        </a:ext>
                      </a:extLst>
                    </p:cNvPr>
                    <p:cNvSpPr/>
                    <p:nvPr/>
                  </p:nvSpPr>
                  <p:spPr>
                    <a:xfrm rot="16200000">
                      <a:off x="8286" y="4247"/>
                      <a:ext cx="125233" cy="125185"/>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7" name="Google Shape;49;p1">
                      <a:extLst>
                        <a:ext uri="{FF2B5EF4-FFF2-40B4-BE49-F238E27FC236}">
                          <a16:creationId xmlns:a16="http://schemas.microsoft.com/office/drawing/2014/main" id="{06501281-F2DC-4D1C-824D-887696D46E71}"/>
                        </a:ext>
                      </a:extLst>
                    </p:cNvPr>
                    <p:cNvSpPr/>
                    <p:nvPr/>
                  </p:nvSpPr>
                  <p:spPr>
                    <a:xfrm rot="16200000">
                      <a:off x="-21" y="23"/>
                      <a:ext cx="132749" cy="132708"/>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5" name="Google Shape;50;p1">
                    <a:extLst>
                      <a:ext uri="{FF2B5EF4-FFF2-40B4-BE49-F238E27FC236}">
                        <a16:creationId xmlns:a16="http://schemas.microsoft.com/office/drawing/2014/main" id="{966CB583-0062-40D3-B4D3-664AC09DC5EA}"/>
                      </a:ext>
                    </a:extLst>
                  </p:cNvPr>
                  <p:cNvSpPr/>
                  <p:nvPr/>
                </p:nvSpPr>
                <p:spPr>
                  <a:xfrm rot="16200000">
                    <a:off x="12268" y="11917"/>
                    <a:ext cx="108952" cy="108906"/>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nvGrpSpPr>
                <p:cNvPr id="59" name="Google Shape;51;p1">
                  <a:extLst>
                    <a:ext uri="{FF2B5EF4-FFF2-40B4-BE49-F238E27FC236}">
                      <a16:creationId xmlns:a16="http://schemas.microsoft.com/office/drawing/2014/main" id="{DEFC4D2F-F882-4BDB-9062-621619523709}"/>
                    </a:ext>
                  </a:extLst>
                </p:cNvPr>
                <p:cNvGrpSpPr/>
                <p:nvPr/>
              </p:nvGrpSpPr>
              <p:grpSpPr>
                <a:xfrm>
                  <a:off x="726464" y="685236"/>
                  <a:ext cx="133493" cy="132749"/>
                  <a:chOff x="-1" y="2"/>
                  <a:chExt cx="133492" cy="132748"/>
                </a:xfrm>
              </p:grpSpPr>
              <p:grpSp>
                <p:nvGrpSpPr>
                  <p:cNvPr id="60" name="Google Shape;52;p1">
                    <a:extLst>
                      <a:ext uri="{FF2B5EF4-FFF2-40B4-BE49-F238E27FC236}">
                        <a16:creationId xmlns:a16="http://schemas.microsoft.com/office/drawing/2014/main" id="{CD794F0D-0F9D-4D4A-932A-7656509A66CE}"/>
                      </a:ext>
                    </a:extLst>
                  </p:cNvPr>
                  <p:cNvGrpSpPr/>
                  <p:nvPr/>
                </p:nvGrpSpPr>
                <p:grpSpPr>
                  <a:xfrm>
                    <a:off x="-2" y="2"/>
                    <a:ext cx="133494" cy="132749"/>
                    <a:chOff x="0" y="2"/>
                    <a:chExt cx="133492" cy="132748"/>
                  </a:xfrm>
                </p:grpSpPr>
                <p:sp>
                  <p:nvSpPr>
                    <p:cNvPr id="62" name="Google Shape;53;p1">
                      <a:extLst>
                        <a:ext uri="{FF2B5EF4-FFF2-40B4-BE49-F238E27FC236}">
                          <a16:creationId xmlns:a16="http://schemas.microsoft.com/office/drawing/2014/main" id="{FFD1AF46-EFA1-429B-B76E-3970D1296016}"/>
                        </a:ext>
                      </a:extLst>
                    </p:cNvPr>
                    <p:cNvSpPr/>
                    <p:nvPr/>
                  </p:nvSpPr>
                  <p:spPr>
                    <a:xfrm rot="16200000">
                      <a:off x="8285" y="4248"/>
                      <a:ext cx="125233" cy="125183"/>
                    </a:xfrm>
                    <a:prstGeom prst="ellipse">
                      <a:avLst/>
                    </a:prstGeom>
                    <a:solidFill>
                      <a:srgbClr val="FFFFFF"/>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sp>
                  <p:nvSpPr>
                    <p:cNvPr id="63" name="Google Shape;54;p1">
                      <a:extLst>
                        <a:ext uri="{FF2B5EF4-FFF2-40B4-BE49-F238E27FC236}">
                          <a16:creationId xmlns:a16="http://schemas.microsoft.com/office/drawing/2014/main" id="{4F741440-B40E-42B7-8BE5-FC8C21EB9D98}"/>
                        </a:ext>
                      </a:extLst>
                    </p:cNvPr>
                    <p:cNvSpPr/>
                    <p:nvPr/>
                  </p:nvSpPr>
                  <p:spPr>
                    <a:xfrm rot="16200000">
                      <a:off x="-22" y="23"/>
                      <a:ext cx="132749" cy="132707"/>
                    </a:xfrm>
                    <a:custGeom>
                      <a:avLst/>
                      <a:gdLst/>
                      <a:ahLst/>
                      <a:cxnLst>
                        <a:cxn ang="0">
                          <a:pos x="wd2" y="hd2"/>
                        </a:cxn>
                        <a:cxn ang="5400000">
                          <a:pos x="wd2" y="hd2"/>
                        </a:cxn>
                        <a:cxn ang="10800000">
                          <a:pos x="wd2" y="hd2"/>
                        </a:cxn>
                        <a:cxn ang="16200000">
                          <a:pos x="wd2" y="hd2"/>
                        </a:cxn>
                      </a:cxnLst>
                      <a:rect l="0" t="0" r="r" b="b"/>
                      <a:pathLst>
                        <a:path w="21215" h="20860" extrusionOk="0">
                          <a:moveTo>
                            <a:pt x="25" y="11146"/>
                          </a:moveTo>
                          <a:cubicBezTo>
                            <a:pt x="-377" y="5400"/>
                            <a:pt x="4035" y="421"/>
                            <a:pt x="9879" y="25"/>
                          </a:cubicBezTo>
                          <a:cubicBezTo>
                            <a:pt x="15723" y="-370"/>
                            <a:pt x="20787" y="3968"/>
                            <a:pt x="21189" y="9714"/>
                          </a:cubicBezTo>
                          <a:cubicBezTo>
                            <a:pt x="21223" y="10191"/>
                            <a:pt x="21223" y="10669"/>
                            <a:pt x="21189" y="11146"/>
                          </a:cubicBezTo>
                          <a:cubicBezTo>
                            <a:pt x="20787" y="16892"/>
                            <a:pt x="15723" y="21230"/>
                            <a:pt x="9879" y="20835"/>
                          </a:cubicBezTo>
                          <a:cubicBezTo>
                            <a:pt x="4595" y="20477"/>
                            <a:pt x="389" y="16342"/>
                            <a:pt x="25" y="11146"/>
                          </a:cubicBezTo>
                          <a:close/>
                          <a:moveTo>
                            <a:pt x="1026" y="11146"/>
                          </a:moveTo>
                          <a:cubicBezTo>
                            <a:pt x="1026" y="16362"/>
                            <a:pt x="5327" y="20591"/>
                            <a:pt x="10632" y="20591"/>
                          </a:cubicBezTo>
                          <a:cubicBezTo>
                            <a:pt x="15938" y="20591"/>
                            <a:pt x="20239" y="16362"/>
                            <a:pt x="20239" y="11146"/>
                          </a:cubicBezTo>
                          <a:cubicBezTo>
                            <a:pt x="20239" y="5930"/>
                            <a:pt x="15938" y="1701"/>
                            <a:pt x="10632" y="1701"/>
                          </a:cubicBezTo>
                          <a:cubicBezTo>
                            <a:pt x="5327" y="1701"/>
                            <a:pt x="1026" y="5930"/>
                            <a:pt x="1026" y="11146"/>
                          </a:cubicBezTo>
                          <a:close/>
                        </a:path>
                      </a:pathLst>
                    </a:custGeom>
                    <a:solidFill>
                      <a:srgbClr val="E6E7E8"/>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sp>
                <p:nvSpPr>
                  <p:cNvPr id="61" name="Google Shape;55;p1">
                    <a:extLst>
                      <a:ext uri="{FF2B5EF4-FFF2-40B4-BE49-F238E27FC236}">
                        <a16:creationId xmlns:a16="http://schemas.microsoft.com/office/drawing/2014/main" id="{57B305C1-DFE7-4E9B-A43C-555D8DDF9EBC}"/>
                      </a:ext>
                    </a:extLst>
                  </p:cNvPr>
                  <p:cNvSpPr/>
                  <p:nvPr/>
                </p:nvSpPr>
                <p:spPr>
                  <a:xfrm rot="16200000">
                    <a:off x="12267" y="11917"/>
                    <a:ext cx="108952" cy="108905"/>
                  </a:xfrm>
                  <a:custGeom>
                    <a:avLst/>
                    <a:gdLst/>
                    <a:ahLst/>
                    <a:cxnLst>
                      <a:cxn ang="0">
                        <a:pos x="wd2" y="hd2"/>
                      </a:cxn>
                      <a:cxn ang="5400000">
                        <a:pos x="wd2" y="hd2"/>
                      </a:cxn>
                      <a:cxn ang="10800000">
                        <a:pos x="wd2" y="hd2"/>
                      </a:cxn>
                      <a:cxn ang="16200000">
                        <a:pos x="wd2" y="hd2"/>
                      </a:cxn>
                    </a:cxnLst>
                    <a:rect l="0" t="0" r="r" b="b"/>
                    <a:pathLst>
                      <a:path w="21600" h="21565" extrusionOk="0">
                        <a:moveTo>
                          <a:pt x="21600" y="10782"/>
                        </a:moveTo>
                        <a:cubicBezTo>
                          <a:pt x="21600" y="4828"/>
                          <a:pt x="16764" y="0"/>
                          <a:pt x="10800" y="0"/>
                        </a:cubicBezTo>
                        <a:cubicBezTo>
                          <a:pt x="4835" y="0"/>
                          <a:pt x="0" y="4827"/>
                          <a:pt x="0" y="10782"/>
                        </a:cubicBezTo>
                        <a:cubicBezTo>
                          <a:pt x="0" y="16737"/>
                          <a:pt x="4835" y="21565"/>
                          <a:pt x="10800" y="21565"/>
                        </a:cubicBezTo>
                        <a:cubicBezTo>
                          <a:pt x="16730" y="21600"/>
                          <a:pt x="21565" y="16828"/>
                          <a:pt x="21600" y="10907"/>
                        </a:cubicBezTo>
                        <a:cubicBezTo>
                          <a:pt x="21600" y="10866"/>
                          <a:pt x="21600" y="10824"/>
                          <a:pt x="21600" y="10782"/>
                        </a:cubicBezTo>
                        <a:close/>
                      </a:path>
                    </a:pathLst>
                  </a:custGeom>
                  <a:solidFill>
                    <a:srgbClr val="000000">
                      <a:alpha val="80000"/>
                    </a:srgbClr>
                  </a:soli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53" name="Google Shape;56;p1">
                <a:extLst>
                  <a:ext uri="{FF2B5EF4-FFF2-40B4-BE49-F238E27FC236}">
                    <a16:creationId xmlns:a16="http://schemas.microsoft.com/office/drawing/2014/main" id="{868F257A-8381-4EF1-AE67-67A6B2B58E32}"/>
                  </a:ext>
                </a:extLst>
              </p:cNvPr>
              <p:cNvSpPr/>
              <p:nvPr/>
            </p:nvSpPr>
            <p:spPr>
              <a:xfrm>
                <a:off x="470116" y="20865"/>
                <a:ext cx="532910" cy="364847"/>
              </a:xfrm>
              <a:custGeom>
                <a:avLst/>
                <a:gdLst/>
                <a:ahLst/>
                <a:cxnLst>
                  <a:cxn ang="0">
                    <a:pos x="wd2" y="hd2"/>
                  </a:cxn>
                  <a:cxn ang="5400000">
                    <a:pos x="wd2" y="hd2"/>
                  </a:cxn>
                  <a:cxn ang="10800000">
                    <a:pos x="wd2" y="hd2"/>
                  </a:cxn>
                  <a:cxn ang="16200000">
                    <a:pos x="wd2" y="hd2"/>
                  </a:cxn>
                </a:cxnLst>
                <a:rect l="0" t="0" r="r" b="b"/>
                <a:pathLst>
                  <a:path w="21600" h="21600" extrusionOk="0">
                    <a:moveTo>
                      <a:pt x="17063" y="0"/>
                    </a:moveTo>
                    <a:lnTo>
                      <a:pt x="4537" y="0"/>
                    </a:lnTo>
                    <a:cubicBezTo>
                      <a:pt x="2032" y="0"/>
                      <a:pt x="0" y="1435"/>
                      <a:pt x="0" y="3196"/>
                    </a:cubicBezTo>
                    <a:lnTo>
                      <a:pt x="0" y="21600"/>
                    </a:lnTo>
                    <a:lnTo>
                      <a:pt x="21600" y="21600"/>
                    </a:lnTo>
                    <a:lnTo>
                      <a:pt x="21600" y="3196"/>
                    </a:lnTo>
                    <a:cubicBezTo>
                      <a:pt x="21600" y="1435"/>
                      <a:pt x="19560" y="0"/>
                      <a:pt x="17063" y="0"/>
                    </a:cubicBezTo>
                    <a:close/>
                  </a:path>
                </a:pathLst>
              </a:custGeom>
              <a:gradFill flip="none" rotWithShape="1">
                <a:gsLst>
                  <a:gs pos="0">
                    <a:srgbClr val="FFFFFF"/>
                  </a:gs>
                  <a:gs pos="22846">
                    <a:srgbClr val="FFFFFF"/>
                  </a:gs>
                  <a:gs pos="63321">
                    <a:srgbClr val="E6EAEB"/>
                  </a:gs>
                  <a:gs pos="99960">
                    <a:srgbClr val="CDD5D8"/>
                  </a:gs>
                  <a:gs pos="100000">
                    <a:srgbClr val="CDD5D8"/>
                  </a:gs>
                </a:gsLst>
                <a:lin ang="2089255" scaled="0"/>
              </a:gradFill>
              <a:ln w="12700" cap="flat">
                <a:noFill/>
                <a:miter lim="400000"/>
              </a:ln>
              <a:effectLst/>
            </p:spPr>
            <p:txBody>
              <a:bodyPr wrap="square" lIns="45718" tIns="45718" rIns="45718" bIns="45718" numCol="1" anchor="ctr">
                <a:noAutofit/>
              </a:bodyPr>
              <a:lstStyle/>
              <a:p>
                <a:pPr>
                  <a:defRPr>
                    <a:solidFill>
                      <a:srgbClr val="FFFFFF"/>
                    </a:solidFill>
                    <a:latin typeface="Avenir Roman"/>
                    <a:ea typeface="Avenir Roman"/>
                    <a:cs typeface="Avenir Roman"/>
                    <a:sym typeface="Avenir Roman"/>
                  </a:defRPr>
                </a:pPr>
                <a:endParaRPr/>
              </a:p>
            </p:txBody>
          </p:sp>
        </p:grpSp>
      </p:grpSp>
      <p:sp>
        <p:nvSpPr>
          <p:cNvPr id="4" name="Заглавие 3">
            <a:extLst>
              <a:ext uri="{FF2B5EF4-FFF2-40B4-BE49-F238E27FC236}">
                <a16:creationId xmlns:a16="http://schemas.microsoft.com/office/drawing/2014/main" id="{38474582-918F-4D45-89AD-5EC1EC6C43F0}"/>
              </a:ext>
            </a:extLst>
          </p:cNvPr>
          <p:cNvSpPr>
            <a:spLocks noGrp="1"/>
          </p:cNvSpPr>
          <p:nvPr>
            <p:ph type="title"/>
          </p:nvPr>
        </p:nvSpPr>
        <p:spPr/>
        <p:txBody>
          <a:bodyPr/>
          <a:lstStyle/>
          <a:p>
            <a:r>
              <a:rPr lang="en-GB" dirty="0"/>
              <a:t>Debate y </a:t>
            </a:r>
            <a:r>
              <a:rPr lang="en-GB" dirty="0" err="1"/>
              <a:t>simulación</a:t>
            </a:r>
            <a:endParaRPr lang="bg-BG" dirty="0"/>
          </a:p>
        </p:txBody>
      </p:sp>
    </p:spTree>
    <p:extLst>
      <p:ext uri="{BB962C8B-B14F-4D97-AF65-F5344CB8AC3E}">
        <p14:creationId xmlns:p14="http://schemas.microsoft.com/office/powerpoint/2010/main" val="3372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iterate>
                                    <p:tmAbs val="0"/>
                                  </p:iterate>
                                  <p:childTnLst>
                                    <p:set>
                                      <p:cBhvr>
                                        <p:cTn id="6" fill="hold"/>
                                        <p:tgtEl>
                                          <p:spTgt spid="25"/>
                                        </p:tgtEl>
                                        <p:attrNameLst>
                                          <p:attrName>style.visibility</p:attrName>
                                        </p:attrNameLst>
                                      </p:cBhvr>
                                      <p:to>
                                        <p:strVal val="visible"/>
                                      </p:to>
                                    </p:set>
                                    <p:animEffect transition="in" filter="wipe(right)">
                                      <p:cBhvr>
                                        <p:cTn id="7" dur="300"/>
                                        <p:tgtEl>
                                          <p:spTgt spid="25"/>
                                        </p:tgtEl>
                                      </p:cBhvr>
                                    </p:animEffect>
                                  </p:childTnLst>
                                </p:cTn>
                              </p:par>
                            </p:childTnLst>
                          </p:cTn>
                        </p:par>
                        <p:par>
                          <p:cTn id="8" fill="hold">
                            <p:stCondLst>
                              <p:cond delay="300"/>
                            </p:stCondLst>
                            <p:childTnLst>
                              <p:par>
                                <p:cTn id="9" presetID="22" presetClass="entr" presetSubtype="2"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right)">
                                      <p:cBhvr>
                                        <p:cTn id="11" dur="3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iterate>
                                    <p:tmAbs val="0"/>
                                  </p:iterate>
                                  <p:childTnLst>
                                    <p:set>
                                      <p:cBhvr>
                                        <p:cTn id="15" fill="hold"/>
                                        <p:tgtEl>
                                          <p:spTgt spid="22"/>
                                        </p:tgtEl>
                                        <p:attrNameLst>
                                          <p:attrName>style.visibility</p:attrName>
                                        </p:attrNameLst>
                                      </p:cBhvr>
                                      <p:to>
                                        <p:strVal val="visible"/>
                                      </p:to>
                                    </p:set>
                                    <p:animEffect transition="in" filter="wipe(right)">
                                      <p:cBhvr>
                                        <p:cTn id="16" dur="300"/>
                                        <p:tgtEl>
                                          <p:spTgt spid="22"/>
                                        </p:tgtEl>
                                      </p:cBhvr>
                                    </p:animEffect>
                                  </p:childTnLst>
                                </p:cTn>
                              </p:par>
                            </p:childTnLst>
                          </p:cTn>
                        </p:par>
                        <p:par>
                          <p:cTn id="17" fill="hold">
                            <p:stCondLst>
                              <p:cond delay="300"/>
                            </p:stCondLst>
                            <p:childTnLst>
                              <p:par>
                                <p:cTn id="18" presetID="22" presetClass="entr" presetSubtype="2" fill="hold" grpId="0" nodeType="afterEffect">
                                  <p:stCondLst>
                                    <p:cond delay="0"/>
                                  </p:stCondLst>
                                  <p:iterate>
                                    <p:tmAbs val="0"/>
                                  </p:iterate>
                                  <p:childTnLst>
                                    <p:set>
                                      <p:cBhvr>
                                        <p:cTn id="19" fill="hold"/>
                                        <p:tgtEl>
                                          <p:spTgt spid="43"/>
                                        </p:tgtEl>
                                        <p:attrNameLst>
                                          <p:attrName>style.visibility</p:attrName>
                                        </p:attrNameLst>
                                      </p:cBhvr>
                                      <p:to>
                                        <p:strVal val="visible"/>
                                      </p:to>
                                    </p:set>
                                    <p:animEffect transition="in" filter="wipe(right)">
                                      <p:cBhvr>
                                        <p:cTn id="20" dur="300"/>
                                        <p:tgtEl>
                                          <p:spTgt spid="4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iterate>
                                    <p:tmAbs val="0"/>
                                  </p:iterate>
                                  <p:childTnLst>
                                    <p:set>
                                      <p:cBhvr>
                                        <p:cTn id="24" fill="hold"/>
                                        <p:tgtEl>
                                          <p:spTgt spid="19"/>
                                        </p:tgtEl>
                                        <p:attrNameLst>
                                          <p:attrName>style.visibility</p:attrName>
                                        </p:attrNameLst>
                                      </p:cBhvr>
                                      <p:to>
                                        <p:strVal val="visible"/>
                                      </p:to>
                                    </p:set>
                                    <p:animEffect transition="in" filter="wipe(right)">
                                      <p:cBhvr>
                                        <p:cTn id="25" dur="300"/>
                                        <p:tgtEl>
                                          <p:spTgt spid="19"/>
                                        </p:tgtEl>
                                      </p:cBhvr>
                                    </p:animEffect>
                                  </p:childTnLst>
                                </p:cTn>
                              </p:par>
                            </p:childTnLst>
                          </p:cTn>
                        </p:par>
                        <p:par>
                          <p:cTn id="26" fill="hold">
                            <p:stCondLst>
                              <p:cond delay="300"/>
                            </p:stCondLst>
                            <p:childTnLst>
                              <p:par>
                                <p:cTn id="27" presetID="22" presetClass="entr" presetSubtype="2" fill="hold" grpId="0" nodeType="afterEffect">
                                  <p:stCondLst>
                                    <p:cond delay="0"/>
                                  </p:stCondLst>
                                  <p:iterate>
                                    <p:tmAbs val="0"/>
                                  </p:iterate>
                                  <p:childTnLst>
                                    <p:set>
                                      <p:cBhvr>
                                        <p:cTn id="28" fill="hold"/>
                                        <p:tgtEl>
                                          <p:spTgt spid="42"/>
                                        </p:tgtEl>
                                        <p:attrNameLst>
                                          <p:attrName>style.visibility</p:attrName>
                                        </p:attrNameLst>
                                      </p:cBhvr>
                                      <p:to>
                                        <p:strVal val="visible"/>
                                      </p:to>
                                    </p:set>
                                    <p:animEffect transition="in" filter="wipe(right)">
                                      <p:cBhvr>
                                        <p:cTn id="29" dur="3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iterate>
                                    <p:tmAbs val="0"/>
                                  </p:iterate>
                                  <p:childTnLst>
                                    <p:set>
                                      <p:cBhvr>
                                        <p:cTn id="33" fill="hold"/>
                                        <p:tgtEl>
                                          <p:spTgt spid="7"/>
                                        </p:tgtEl>
                                        <p:attrNameLst>
                                          <p:attrName>style.visibility</p:attrName>
                                        </p:attrNameLst>
                                      </p:cBhvr>
                                      <p:to>
                                        <p:strVal val="visible"/>
                                      </p:to>
                                    </p:set>
                                    <p:animEffect transition="in" filter="wipe(right)">
                                      <p:cBhvr>
                                        <p:cTn id="34" dur="300"/>
                                        <p:tgtEl>
                                          <p:spTgt spid="7"/>
                                        </p:tgtEl>
                                      </p:cBhvr>
                                    </p:animEffect>
                                  </p:childTnLst>
                                </p:cTn>
                              </p:par>
                            </p:childTnLst>
                          </p:cTn>
                        </p:par>
                        <p:par>
                          <p:cTn id="35" fill="hold">
                            <p:stCondLst>
                              <p:cond delay="300"/>
                            </p:stCondLst>
                            <p:childTnLst>
                              <p:par>
                                <p:cTn id="36" presetID="22" presetClass="entr" presetSubtype="2" fill="hold" grpId="0" nodeType="afterEffect">
                                  <p:stCondLst>
                                    <p:cond delay="0"/>
                                  </p:stCondLst>
                                  <p:iterate>
                                    <p:tmAbs val="0"/>
                                  </p:iterate>
                                  <p:childTnLst>
                                    <p:set>
                                      <p:cBhvr>
                                        <p:cTn id="37" fill="hold"/>
                                        <p:tgtEl>
                                          <p:spTgt spid="44"/>
                                        </p:tgtEl>
                                        <p:attrNameLst>
                                          <p:attrName>style.visibility</p:attrName>
                                        </p:attrNameLst>
                                      </p:cBhvr>
                                      <p:to>
                                        <p:strVal val="visible"/>
                                      </p:to>
                                    </p:set>
                                    <p:animEffect transition="in" filter="wipe(right)">
                                      <p:cBhvr>
                                        <p:cTn id="38" dur="300"/>
                                        <p:tgtEl>
                                          <p:spTgt spid="4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28"/>
                                        </p:tgtEl>
                                        <p:attrNameLst>
                                          <p:attrName>style.visibility</p:attrName>
                                        </p:attrNameLst>
                                      </p:cBhvr>
                                      <p:to>
                                        <p:strVal val="visible"/>
                                      </p:to>
                                    </p:set>
                                    <p:animEffect transition="in" filter="wipe(left)">
                                      <p:cBhvr>
                                        <p:cTn id="43" dur="300"/>
                                        <p:tgtEl>
                                          <p:spTgt spid="28"/>
                                        </p:tgtEl>
                                      </p:cBhvr>
                                    </p:animEffect>
                                  </p:childTnLst>
                                </p:cTn>
                              </p:par>
                            </p:childTnLst>
                          </p:cTn>
                        </p:par>
                        <p:par>
                          <p:cTn id="44" fill="hold">
                            <p:stCondLst>
                              <p:cond delay="300"/>
                            </p:stCondLst>
                            <p:childTnLst>
                              <p:par>
                                <p:cTn id="45" presetID="22" presetClass="entr" presetSubtype="2" fill="hold" grpId="0" nodeType="afterEffect">
                                  <p:stCondLst>
                                    <p:cond delay="0"/>
                                  </p:stCondLst>
                                  <p:iterate>
                                    <p:tmAbs val="0"/>
                                  </p:iterate>
                                  <p:childTnLst>
                                    <p:set>
                                      <p:cBhvr>
                                        <p:cTn id="46" fill="hold"/>
                                        <p:tgtEl>
                                          <p:spTgt spid="45"/>
                                        </p:tgtEl>
                                        <p:attrNameLst>
                                          <p:attrName>style.visibility</p:attrName>
                                        </p:attrNameLst>
                                      </p:cBhvr>
                                      <p:to>
                                        <p:strVal val="visible"/>
                                      </p:to>
                                    </p:set>
                                    <p:animEffect transition="in" filter="wipe(right)">
                                      <p:cBhvr>
                                        <p:cTn id="47" dur="3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6"/>
                                        </p:tgtEl>
                                        <p:attrNameLst>
                                          <p:attrName>style.visibility</p:attrName>
                                        </p:attrNameLst>
                                      </p:cBhvr>
                                      <p:to>
                                        <p:strVal val="visible"/>
                                      </p:to>
                                    </p:set>
                                    <p:animEffect transition="in" filter="wipe(left)">
                                      <p:cBhvr>
                                        <p:cTn id="52" dur="300"/>
                                        <p:tgtEl>
                                          <p:spTgt spid="16"/>
                                        </p:tgtEl>
                                      </p:cBhvr>
                                    </p:animEffect>
                                  </p:childTnLst>
                                </p:cTn>
                              </p:par>
                            </p:childTnLst>
                          </p:cTn>
                        </p:par>
                        <p:par>
                          <p:cTn id="53" fill="hold">
                            <p:stCondLst>
                              <p:cond delay="300"/>
                            </p:stCondLst>
                            <p:childTnLst>
                              <p:par>
                                <p:cTn id="54" presetID="22" presetClass="entr" presetSubtype="2" fill="hold" grpId="0" nodeType="afterEffect">
                                  <p:stCondLst>
                                    <p:cond delay="0"/>
                                  </p:stCondLst>
                                  <p:iterate>
                                    <p:tmAbs val="0"/>
                                  </p:iterate>
                                  <p:childTnLst>
                                    <p:set>
                                      <p:cBhvr>
                                        <p:cTn id="55" fill="hold"/>
                                        <p:tgtEl>
                                          <p:spTgt spid="46"/>
                                        </p:tgtEl>
                                        <p:attrNameLst>
                                          <p:attrName>style.visibility</p:attrName>
                                        </p:attrNameLst>
                                      </p:cBhvr>
                                      <p:to>
                                        <p:strVal val="visible"/>
                                      </p:to>
                                    </p:set>
                                    <p:animEffect transition="in" filter="wipe(right)">
                                      <p:cBhvr>
                                        <p:cTn id="56" dur="300"/>
                                        <p:tgtEl>
                                          <p:spTgt spid="4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p:tmAbs val="0"/>
                                  </p:iterate>
                                  <p:childTnLst>
                                    <p:set>
                                      <p:cBhvr>
                                        <p:cTn id="60" fill="hold"/>
                                        <p:tgtEl>
                                          <p:spTgt spid="31"/>
                                        </p:tgtEl>
                                        <p:attrNameLst>
                                          <p:attrName>style.visibility</p:attrName>
                                        </p:attrNameLst>
                                      </p:cBhvr>
                                      <p:to>
                                        <p:strVal val="visible"/>
                                      </p:to>
                                    </p:set>
                                    <p:animEffect transition="in" filter="wipe(left)">
                                      <p:cBhvr>
                                        <p:cTn id="61" dur="300"/>
                                        <p:tgtEl>
                                          <p:spTgt spid="31"/>
                                        </p:tgtEl>
                                      </p:cBhvr>
                                    </p:animEffect>
                                  </p:childTnLst>
                                </p:cTn>
                              </p:par>
                            </p:childTnLst>
                          </p:cTn>
                        </p:par>
                        <p:par>
                          <p:cTn id="62" fill="hold">
                            <p:stCondLst>
                              <p:cond delay="300"/>
                            </p:stCondLst>
                            <p:childTnLst>
                              <p:par>
                                <p:cTn id="63" presetID="22" presetClass="entr" presetSubtype="2" fill="hold" grpId="0" nodeType="afterEffect">
                                  <p:stCondLst>
                                    <p:cond delay="0"/>
                                  </p:stCondLst>
                                  <p:iterate>
                                    <p:tmAbs val="0"/>
                                  </p:iterate>
                                  <p:childTnLst>
                                    <p:set>
                                      <p:cBhvr>
                                        <p:cTn id="64" fill="hold"/>
                                        <p:tgtEl>
                                          <p:spTgt spid="47"/>
                                        </p:tgtEl>
                                        <p:attrNameLst>
                                          <p:attrName>style.visibility</p:attrName>
                                        </p:attrNameLst>
                                      </p:cBhvr>
                                      <p:to>
                                        <p:strVal val="visible"/>
                                      </p:to>
                                    </p:set>
                                    <p:animEffect transition="in" filter="wipe(right)">
                                      <p:cBhvr>
                                        <p:cTn id="65" dur="3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p:tmAbs val="0"/>
                                  </p:iterate>
                                  <p:childTnLst>
                                    <p:set>
                                      <p:cBhvr>
                                        <p:cTn id="69" fill="hold"/>
                                        <p:tgtEl>
                                          <p:spTgt spid="34"/>
                                        </p:tgtEl>
                                        <p:attrNameLst>
                                          <p:attrName>style.visibility</p:attrName>
                                        </p:attrNameLst>
                                      </p:cBhvr>
                                      <p:to>
                                        <p:strVal val="visible"/>
                                      </p:to>
                                    </p:set>
                                    <p:animEffect transition="in" filter="wipe(left)">
                                      <p:cBhvr>
                                        <p:cTn id="70" dur="300"/>
                                        <p:tgtEl>
                                          <p:spTgt spid="34"/>
                                        </p:tgtEl>
                                      </p:cBhvr>
                                    </p:animEffect>
                                  </p:childTnLst>
                                </p:cTn>
                              </p:par>
                            </p:childTnLst>
                          </p:cTn>
                        </p:par>
                        <p:par>
                          <p:cTn id="71" fill="hold">
                            <p:stCondLst>
                              <p:cond delay="300"/>
                            </p:stCondLst>
                            <p:childTnLst>
                              <p:par>
                                <p:cTn id="72" presetID="22" presetClass="entr" presetSubtype="2" fill="hold" grpId="0" nodeType="afterEffect">
                                  <p:stCondLst>
                                    <p:cond delay="0"/>
                                  </p:stCondLst>
                                  <p:iterate>
                                    <p:tmAbs val="0"/>
                                  </p:iterate>
                                  <p:childTnLst>
                                    <p:set>
                                      <p:cBhvr>
                                        <p:cTn id="73" fill="hold"/>
                                        <p:tgtEl>
                                          <p:spTgt spid="48"/>
                                        </p:tgtEl>
                                        <p:attrNameLst>
                                          <p:attrName>style.visibility</p:attrName>
                                        </p:attrNameLst>
                                      </p:cBhvr>
                                      <p:to>
                                        <p:strVal val="visible"/>
                                      </p:to>
                                    </p:set>
                                    <p:animEffect transition="in" filter="wipe(right)">
                                      <p:cBhvr>
                                        <p:cTn id="74" dur="30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additive="base">
                                        <p:cTn id="79" dur="500" fill="hold"/>
                                        <p:tgtEl>
                                          <p:spTgt spid="49"/>
                                        </p:tgtEl>
                                        <p:attrNameLst>
                                          <p:attrName>ppt_x</p:attrName>
                                        </p:attrNameLst>
                                      </p:cBhvr>
                                      <p:tavLst>
                                        <p:tav tm="0">
                                          <p:val>
                                            <p:strVal val="#ppt_x"/>
                                          </p:val>
                                        </p:tav>
                                        <p:tav tm="100000">
                                          <p:val>
                                            <p:strVal val="#ppt_x"/>
                                          </p:val>
                                        </p:tav>
                                      </p:tavLst>
                                    </p:anim>
                                    <p:anim calcmode="lin" valueType="num">
                                      <p:cBhvr additive="base">
                                        <p:cTn id="80"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6" grpId="0" animBg="1" advAuto="0"/>
      <p:bldP spid="19" grpId="0" animBg="1" advAuto="0"/>
      <p:bldP spid="22" grpId="0" animBg="1" advAuto="0"/>
      <p:bldP spid="25" grpId="0" animBg="1" advAuto="0"/>
      <p:bldP spid="28" grpId="0" animBg="1" advAuto="0"/>
      <p:bldP spid="31" grpId="0" animBg="1" advAuto="0"/>
      <p:bldP spid="34" grpId="0" animBg="1" advAuto="0"/>
      <p:bldP spid="41" grpId="0" animBg="1" advAuto="0"/>
      <p:bldP spid="42" grpId="0" animBg="1" advAuto="0"/>
      <p:bldP spid="43" grpId="0" animBg="1" advAuto="0"/>
      <p:bldP spid="44" grpId="0" animBg="1" advAuto="0"/>
      <p:bldP spid="45" grpId="0" animBg="1" advAuto="0"/>
      <p:bldP spid="46" grpId="0" animBg="1" advAuto="0"/>
      <p:bldP spid="47" grpId="0" animBg="1" advAuto="0"/>
      <p:bldP spid="48"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2</a:t>
            </a:fld>
            <a:endParaRPr lang="en-US" dirty="0"/>
          </a:p>
        </p:txBody>
      </p:sp>
      <p:sp>
        <p:nvSpPr>
          <p:cNvPr id="5" name="Заглавие 4">
            <a:extLst>
              <a:ext uri="{FF2B5EF4-FFF2-40B4-BE49-F238E27FC236}">
                <a16:creationId xmlns:a16="http://schemas.microsoft.com/office/drawing/2014/main" id="{A5392224-5DF9-4A23-98B1-5D57EB11649E}"/>
              </a:ext>
            </a:extLst>
          </p:cNvPr>
          <p:cNvSpPr>
            <a:spLocks noGrp="1"/>
          </p:cNvSpPr>
          <p:nvPr>
            <p:ph type="title"/>
          </p:nvPr>
        </p:nvSpPr>
        <p:spPr/>
        <p:txBody>
          <a:bodyPr/>
          <a:lstStyle/>
          <a:p>
            <a:r>
              <a:rPr lang="en-GB" dirty="0" err="1"/>
              <a:t>Pregunta</a:t>
            </a:r>
            <a:endParaRPr lang="bg-BG" dirty="0"/>
          </a:p>
        </p:txBody>
      </p:sp>
      <p:sp>
        <p:nvSpPr>
          <p:cNvPr id="9" name="Контейнер за съдържание 2">
            <a:extLst>
              <a:ext uri="{FF2B5EF4-FFF2-40B4-BE49-F238E27FC236}">
                <a16:creationId xmlns:a16="http://schemas.microsoft.com/office/drawing/2014/main" id="{3932327B-2719-4596-AC98-E112F20E585D}"/>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s-ES" sz="2200" dirty="0"/>
              <a:t>¿Qué es lo que más necesitas en tu contexto laboral para contribuir a la prevención de la radicalización</a:t>
            </a:r>
            <a:r>
              <a:rPr lang="en-US" sz="2200" dirty="0"/>
              <a:t>?</a:t>
            </a:r>
          </a:p>
        </p:txBody>
      </p:sp>
    </p:spTree>
    <p:extLst>
      <p:ext uri="{BB962C8B-B14F-4D97-AF65-F5344CB8AC3E}">
        <p14:creationId xmlns:p14="http://schemas.microsoft.com/office/powerpoint/2010/main" val="10689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id="{B55FF617-9B21-4DC2-98A8-AADFAF2C1E5B}"/>
              </a:ext>
            </a:extLst>
          </p:cNvPr>
          <p:cNvGraphicFramePr/>
          <p:nvPr>
            <p:extLst>
              <p:ext uri="{D42A27DB-BD31-4B8C-83A1-F6EECF244321}">
                <p14:modId xmlns:p14="http://schemas.microsoft.com/office/powerpoint/2010/main" val="14077642"/>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id="{835A58E1-3744-4114-A821-5D9B0CA9AFB3}"/>
              </a:ext>
            </a:extLst>
          </p:cNvPr>
          <p:cNvSpPr>
            <a:spLocks noGrp="1"/>
          </p:cNvSpPr>
          <p:nvPr>
            <p:ph type="title"/>
          </p:nvPr>
        </p:nvSpPr>
        <p:spPr/>
        <p:txBody>
          <a:bodyPr/>
          <a:lstStyle/>
          <a:p>
            <a:r>
              <a:rPr lang="en-GB" dirty="0"/>
              <a:t>Taller de debate y </a:t>
            </a:r>
            <a:r>
              <a:rPr lang="en-GB" dirty="0" err="1"/>
              <a:t>simulación</a:t>
            </a:r>
            <a:endParaRPr lang="bg-BG" dirty="0"/>
          </a:p>
        </p:txBody>
      </p:sp>
      <p:sp>
        <p:nvSpPr>
          <p:cNvPr id="8" name="Tijdelijke aanduiding voor dianummer 5">
            <a:extLst>
              <a:ext uri="{FF2B5EF4-FFF2-40B4-BE49-F238E27FC236}">
                <a16:creationId xmlns:a16="http://schemas.microsoft.com/office/drawing/2014/main"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29</a:t>
            </a:fld>
            <a:endParaRPr lang="en-US" dirty="0"/>
          </a:p>
        </p:txBody>
      </p:sp>
    </p:spTree>
    <p:extLst>
      <p:ext uri="{BB962C8B-B14F-4D97-AF65-F5344CB8AC3E}">
        <p14:creationId xmlns:p14="http://schemas.microsoft.com/office/powerpoint/2010/main" val="2142263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E58B1-E5E3-4DA4-BBE5-CF06A5D0902C}"/>
              </a:ext>
            </a:extLst>
          </p:cNvPr>
          <p:cNvSpPr>
            <a:spLocks noGrp="1"/>
          </p:cNvSpPr>
          <p:nvPr>
            <p:ph type="title"/>
          </p:nvPr>
        </p:nvSpPr>
        <p:spPr/>
        <p:txBody>
          <a:bodyPr/>
          <a:lstStyle/>
          <a:p>
            <a:r>
              <a:rPr lang="en-GB" dirty="0"/>
              <a:t>El </a:t>
            </a:r>
            <a:r>
              <a:rPr lang="en-GB" dirty="0" err="1"/>
              <a:t>término</a:t>
            </a:r>
            <a:r>
              <a:rPr lang="en-GB" dirty="0"/>
              <a:t> medio</a:t>
            </a:r>
          </a:p>
        </p:txBody>
      </p:sp>
      <p:sp>
        <p:nvSpPr>
          <p:cNvPr id="6" name="Tijdelijke aanduiding voor dianummer 5">
            <a:extLst>
              <a:ext uri="{FF2B5EF4-FFF2-40B4-BE49-F238E27FC236}">
                <a16:creationId xmlns:a16="http://schemas.microsoft.com/office/drawing/2014/main" id="{844FD8C0-0F76-4FE4-B699-50F6BE970B55}"/>
              </a:ext>
            </a:extLst>
          </p:cNvPr>
          <p:cNvSpPr>
            <a:spLocks noGrp="1"/>
          </p:cNvSpPr>
          <p:nvPr>
            <p:ph type="sldNum" sz="quarter" idx="12"/>
          </p:nvPr>
        </p:nvSpPr>
        <p:spPr/>
        <p:txBody>
          <a:bodyPr/>
          <a:lstStyle/>
          <a:p>
            <a:fld id="{CB318F78-A315-46C9-8B3F-2431B4397D31}" type="slidenum">
              <a:rPr lang="en-US" smtClean="0"/>
              <a:t>30</a:t>
            </a:fld>
            <a:endParaRPr lang="en-US" dirty="0"/>
          </a:p>
        </p:txBody>
      </p:sp>
      <p:pic>
        <p:nvPicPr>
          <p:cNvPr id="1026" name="Picture 2">
            <a:hlinkClick r:id="rId3"/>
            <a:extLst>
              <a:ext uri="{FF2B5EF4-FFF2-40B4-BE49-F238E27FC236}">
                <a16:creationId xmlns:a16="http://schemas.microsoft.com/office/drawing/2014/main" id="{1FA8511B-3BBE-4F60-94A0-9DDF341F17E7}"/>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18930" y="2609776"/>
            <a:ext cx="4549587" cy="315685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5B80222-26D6-44CB-9859-6ADE8DC59942}"/>
              </a:ext>
            </a:extLst>
          </p:cNvPr>
          <p:cNvSpPr txBox="1"/>
          <p:nvPr/>
        </p:nvSpPr>
        <p:spPr>
          <a:xfrm>
            <a:off x="5301647" y="2609776"/>
            <a:ext cx="3156553" cy="1200329"/>
          </a:xfrm>
          <a:prstGeom prst="rect">
            <a:avLst/>
          </a:prstGeom>
          <a:noFill/>
        </p:spPr>
        <p:txBody>
          <a:bodyPr wrap="square">
            <a:spAutoFit/>
          </a:bodyPr>
          <a:lstStyle/>
          <a:p>
            <a:pPr algn="r"/>
            <a:r>
              <a:rPr lang="en-GB" i="1" dirty="0">
                <a:solidFill>
                  <a:schemeClr val="tx1">
                    <a:lumMod val="75000"/>
                    <a:lumOff val="25000"/>
                  </a:schemeClr>
                </a:solidFill>
                <a:latin typeface="Calibri" panose="020F0502020204030204" pitchFamily="34" charset="0"/>
                <a:cs typeface="Times New Roman" panose="02020603050405020304" pitchFamily="18" charset="0"/>
              </a:rPr>
              <a:t>"</a:t>
            </a:r>
            <a:r>
              <a:rPr lang="es-ES" i="1" dirty="0">
                <a:solidFill>
                  <a:schemeClr val="tx1">
                    <a:lumMod val="75000"/>
                    <a:lumOff val="25000"/>
                  </a:schemeClr>
                </a:solidFill>
                <a:latin typeface="Calibri" panose="020F0502020204030204" pitchFamily="34" charset="0"/>
                <a:cs typeface="Times New Roman" panose="02020603050405020304" pitchFamily="18" charset="0"/>
              </a:rPr>
              <a:t>El pensamiento en blanco y negro es cuando crees que tu historia es la única verdadera</a:t>
            </a:r>
            <a:r>
              <a:rPr lang="en-GB" i="1" dirty="0">
                <a:solidFill>
                  <a:schemeClr val="tx1">
                    <a:lumMod val="75000"/>
                    <a:lumOff val="25000"/>
                  </a:schemeClr>
                </a:solidFill>
                <a:latin typeface="Calibri" panose="020F0502020204030204" pitchFamily="34" charset="0"/>
                <a:cs typeface="Times New Roman" panose="02020603050405020304" pitchFamily="18" charset="0"/>
              </a:rPr>
              <a:t>“</a:t>
            </a:r>
          </a:p>
          <a:p>
            <a:pPr algn="r"/>
            <a:r>
              <a:rPr lang="en-GB" b="1" i="1" dirty="0" err="1">
                <a:solidFill>
                  <a:schemeClr val="tx1">
                    <a:lumMod val="75000"/>
                    <a:lumOff val="25000"/>
                  </a:schemeClr>
                </a:solidFill>
                <a:latin typeface="Calibri" panose="020F0502020204030204" pitchFamily="34" charset="0"/>
                <a:cs typeface="Times New Roman" panose="02020603050405020304" pitchFamily="18" charset="0"/>
              </a:rPr>
              <a:t>Babah</a:t>
            </a:r>
            <a:r>
              <a:rPr lang="en-GB" b="1" i="1" dirty="0">
                <a:solidFill>
                  <a:schemeClr val="tx1">
                    <a:lumMod val="75000"/>
                    <a:lumOff val="25000"/>
                  </a:schemeClr>
                </a:solidFill>
                <a:latin typeface="Calibri" panose="020F0502020204030204" pitchFamily="34" charset="0"/>
                <a:cs typeface="Times New Roman" panose="02020603050405020304" pitchFamily="18" charset="0"/>
              </a:rPr>
              <a:t> </a:t>
            </a:r>
            <a:r>
              <a:rPr lang="en-GB" b="1" i="1" dirty="0" err="1">
                <a:solidFill>
                  <a:schemeClr val="tx1">
                    <a:lumMod val="75000"/>
                    <a:lumOff val="25000"/>
                  </a:schemeClr>
                </a:solidFill>
                <a:latin typeface="Calibri" panose="020F0502020204030204" pitchFamily="34" charset="0"/>
                <a:cs typeface="Times New Roman" panose="02020603050405020304" pitchFamily="18" charset="0"/>
              </a:rPr>
              <a:t>Trawally</a:t>
            </a:r>
            <a:r>
              <a:rPr lang="en-GB" b="1" i="1" dirty="0">
                <a:solidFill>
                  <a:schemeClr val="tx1">
                    <a:lumMod val="75000"/>
                    <a:lumOff val="25000"/>
                  </a:schemeClr>
                </a:solidFill>
                <a:latin typeface="Calibri" panose="020F0502020204030204" pitchFamily="34" charset="0"/>
                <a:cs typeface="Times New Roman" panose="02020603050405020304" pitchFamily="18" charset="0"/>
              </a:rPr>
              <a:t> </a:t>
            </a:r>
            <a:endParaRPr lang="en-GB" dirty="0">
              <a:solidFill>
                <a:schemeClr val="tx1">
                  <a:lumMod val="75000"/>
                  <a:lumOff val="25000"/>
                </a:schemeClr>
              </a:solidFill>
            </a:endParaRPr>
          </a:p>
        </p:txBody>
      </p:sp>
      <p:sp>
        <p:nvSpPr>
          <p:cNvPr id="9" name="Tekstvak 8">
            <a:extLst>
              <a:ext uri="{FF2B5EF4-FFF2-40B4-BE49-F238E27FC236}">
                <a16:creationId xmlns:a16="http://schemas.microsoft.com/office/drawing/2014/main" id="{D38CE02A-C148-4C23-9AF2-3B3841BC25D5}"/>
              </a:ext>
            </a:extLst>
          </p:cNvPr>
          <p:cNvSpPr txBox="1"/>
          <p:nvPr/>
        </p:nvSpPr>
        <p:spPr>
          <a:xfrm>
            <a:off x="2041223" y="4352432"/>
            <a:ext cx="1905000" cy="576000"/>
          </a:xfrm>
          <a:prstGeom prst="rect">
            <a:avLst/>
          </a:prstGeom>
          <a:solidFill>
            <a:schemeClr val="tx1">
              <a:lumMod val="95000"/>
              <a:lumOff val="5000"/>
            </a:schemeClr>
          </a:solidFill>
        </p:spPr>
        <p:txBody>
          <a:bodyPr wrap="square" rtlCol="0">
            <a:spAutoFit/>
          </a:bodyPr>
          <a:lstStyle/>
          <a:p>
            <a:pPr algn="ctr">
              <a:spcBef>
                <a:spcPts val="1000"/>
              </a:spcBef>
            </a:pPr>
            <a:r>
              <a:rPr lang="en-GB" sz="1400" dirty="0">
                <a:solidFill>
                  <a:schemeClr val="bg1"/>
                </a:solidFill>
              </a:rPr>
              <a:t>Beyond black and white thinking</a:t>
            </a:r>
          </a:p>
        </p:txBody>
      </p:sp>
    </p:spTree>
    <p:extLst>
      <p:ext uri="{BB962C8B-B14F-4D97-AF65-F5344CB8AC3E}">
        <p14:creationId xmlns:p14="http://schemas.microsoft.com/office/powerpoint/2010/main" val="28397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90716C0B-A4F4-4616-9B1C-5F75AA8ADED1}"/>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26" name="Right Triangle 2">
            <a:extLst>
              <a:ext uri="{FF2B5EF4-FFF2-40B4-BE49-F238E27FC236}">
                <a16:creationId xmlns:a16="http://schemas.microsoft.com/office/drawing/2014/main" id="{3EB02E2E-61E3-496C-A5EE-914045C7B054}"/>
              </a:ext>
            </a:extLst>
          </p:cNvPr>
          <p:cNvSpPr/>
          <p:nvPr/>
        </p:nvSpPr>
        <p:spPr>
          <a:xfrm rot="10800000">
            <a:off x="1080055" y="3330045"/>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0CB100"/>
              </a:gs>
              <a:gs pos="46821">
                <a:srgbClr val="67CE02"/>
              </a:gs>
              <a:gs pos="99075">
                <a:srgbClr val="C3EA03"/>
              </a:gs>
            </a:gsLst>
          </a:gradFill>
          <a:ln w="12700">
            <a:miter lim="400000"/>
          </a:ln>
        </p:spPr>
        <p:txBody>
          <a:bodyPr lIns="34289" tIns="34289" rIns="34289" bIns="34289" anchor="ctr"/>
          <a:lstStyle/>
          <a:p>
            <a:pPr>
              <a:defRPr>
                <a:solidFill>
                  <a:srgbClr val="FFFFFF"/>
                </a:solidFill>
              </a:defRPr>
            </a:pPr>
            <a:endParaRPr sz="1350"/>
          </a:p>
        </p:txBody>
      </p:sp>
      <p:sp>
        <p:nvSpPr>
          <p:cNvPr id="27" name="Right Triangle 14">
            <a:extLst>
              <a:ext uri="{FF2B5EF4-FFF2-40B4-BE49-F238E27FC236}">
                <a16:creationId xmlns:a16="http://schemas.microsoft.com/office/drawing/2014/main" id="{174A6EC1-D7B7-4BF7-AC4A-6B86E634CCCC}"/>
              </a:ext>
            </a:extLst>
          </p:cNvPr>
          <p:cNvSpPr/>
          <p:nvPr/>
        </p:nvSpPr>
        <p:spPr>
          <a:xfrm rot="10800000">
            <a:off x="2236518" y="4065780"/>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2372">
                <a:srgbClr val="FF0040"/>
              </a:gs>
              <a:gs pos="37053">
                <a:srgbClr val="FF0071"/>
              </a:gs>
              <a:gs pos="99150">
                <a:srgbClr val="FF00A2"/>
              </a:gs>
            </a:gsLst>
          </a:gradFill>
          <a:ln w="12700">
            <a:miter lim="400000"/>
          </a:ln>
        </p:spPr>
        <p:txBody>
          <a:bodyPr lIns="34289" tIns="34289" rIns="34289" bIns="34289" anchor="ctr"/>
          <a:lstStyle/>
          <a:p>
            <a:pPr>
              <a:defRPr>
                <a:solidFill>
                  <a:srgbClr val="FFFFFF"/>
                </a:solidFill>
              </a:defRPr>
            </a:pPr>
            <a:endParaRPr sz="1350"/>
          </a:p>
        </p:txBody>
      </p:sp>
      <p:sp>
        <p:nvSpPr>
          <p:cNvPr id="28" name="Right Triangle 26">
            <a:extLst>
              <a:ext uri="{FF2B5EF4-FFF2-40B4-BE49-F238E27FC236}">
                <a16:creationId xmlns:a16="http://schemas.microsoft.com/office/drawing/2014/main" id="{D23A71EF-79F3-4327-BE3F-74A468043DC7}"/>
              </a:ext>
            </a:extLst>
          </p:cNvPr>
          <p:cNvSpPr/>
          <p:nvPr/>
        </p:nvSpPr>
        <p:spPr>
          <a:xfrm rot="10800000">
            <a:off x="3422582" y="4807928"/>
            <a:ext cx="326532" cy="3231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FC203"/>
              </a:gs>
              <a:gs pos="36657">
                <a:srgbClr val="FF7D25"/>
              </a:gs>
              <a:gs pos="77153">
                <a:srgbClr val="FF3847"/>
              </a:gs>
            </a:gsLst>
          </a:gradFill>
          <a:ln w="12700">
            <a:miter lim="400000"/>
          </a:ln>
        </p:spPr>
        <p:txBody>
          <a:bodyPr lIns="34289" tIns="34289" rIns="34289" bIns="34289" anchor="ctr"/>
          <a:lstStyle/>
          <a:p>
            <a:pPr>
              <a:defRPr>
                <a:solidFill>
                  <a:srgbClr val="FFFFFF"/>
                </a:solidFill>
              </a:defRPr>
            </a:pPr>
            <a:endParaRPr sz="1350"/>
          </a:p>
        </p:txBody>
      </p:sp>
      <p:sp>
        <p:nvSpPr>
          <p:cNvPr id="29" name="Right Triangle 38">
            <a:extLst>
              <a:ext uri="{FF2B5EF4-FFF2-40B4-BE49-F238E27FC236}">
                <a16:creationId xmlns:a16="http://schemas.microsoft.com/office/drawing/2014/main" id="{57B572E8-0409-4383-8D37-035508131C69}"/>
              </a:ext>
            </a:extLst>
          </p:cNvPr>
          <p:cNvSpPr/>
          <p:nvPr/>
        </p:nvSpPr>
        <p:spPr>
          <a:xfrm rot="10800000">
            <a:off x="4620552" y="5535359"/>
            <a:ext cx="326532" cy="323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gradFill>
            <a:gsLst>
              <a:gs pos="0">
                <a:srgbClr val="F000C6"/>
              </a:gs>
              <a:gs pos="46532">
                <a:srgbClr val="B800C4"/>
              </a:gs>
              <a:gs pos="100000">
                <a:srgbClr val="8000C2"/>
              </a:gs>
            </a:gsLst>
          </a:gradFill>
          <a:ln w="12700">
            <a:miter lim="400000"/>
          </a:ln>
        </p:spPr>
        <p:txBody>
          <a:bodyPr lIns="34289" tIns="34289" rIns="34289" bIns="34289" anchor="ctr"/>
          <a:lstStyle/>
          <a:p>
            <a:pPr>
              <a:defRPr>
                <a:solidFill>
                  <a:srgbClr val="FFFFFF"/>
                </a:solidFill>
              </a:defRPr>
            </a:pPr>
            <a:endParaRPr sz="1350"/>
          </a:p>
        </p:txBody>
      </p:sp>
      <p:pic>
        <p:nvPicPr>
          <p:cNvPr id="30" name="Picture 50" descr="Picture 50">
            <a:extLst>
              <a:ext uri="{FF2B5EF4-FFF2-40B4-BE49-F238E27FC236}">
                <a16:creationId xmlns:a16="http://schemas.microsoft.com/office/drawing/2014/main" id="{9EBC3898-FC74-49E8-8626-C9185E2EDFDB}"/>
              </a:ext>
            </a:extLst>
          </p:cNvPr>
          <p:cNvPicPr>
            <a:picLocks noChangeAspect="1"/>
          </p:cNvPicPr>
          <p:nvPr/>
        </p:nvPicPr>
        <p:blipFill>
          <a:blip r:embed="rId3">
            <a:alphaModFix amt="70000"/>
          </a:blip>
          <a:srcRect t="7891"/>
          <a:stretch>
            <a:fillRect/>
          </a:stretch>
        </p:blipFill>
        <p:spPr>
          <a:xfrm>
            <a:off x="4794145" y="4554545"/>
            <a:ext cx="152900" cy="2029320"/>
          </a:xfrm>
          <a:prstGeom prst="rect">
            <a:avLst/>
          </a:prstGeom>
          <a:ln w="12700">
            <a:miter lim="400000"/>
          </a:ln>
        </p:spPr>
      </p:pic>
      <p:pic>
        <p:nvPicPr>
          <p:cNvPr id="31" name="Picture 51" descr="Picture 51">
            <a:extLst>
              <a:ext uri="{FF2B5EF4-FFF2-40B4-BE49-F238E27FC236}">
                <a16:creationId xmlns:a16="http://schemas.microsoft.com/office/drawing/2014/main" id="{BCF4C46B-4343-41C4-BA74-D26498933466}"/>
              </a:ext>
            </a:extLst>
          </p:cNvPr>
          <p:cNvPicPr>
            <a:picLocks noChangeAspect="1"/>
          </p:cNvPicPr>
          <p:nvPr/>
        </p:nvPicPr>
        <p:blipFill>
          <a:blip r:embed="rId3">
            <a:alphaModFix amt="70000"/>
          </a:blip>
          <a:srcRect t="8843"/>
          <a:stretch>
            <a:fillRect/>
          </a:stretch>
        </p:blipFill>
        <p:spPr>
          <a:xfrm>
            <a:off x="3597580" y="4143537"/>
            <a:ext cx="152900" cy="2008352"/>
          </a:xfrm>
          <a:prstGeom prst="rect">
            <a:avLst/>
          </a:prstGeom>
          <a:ln w="12700">
            <a:miter lim="400000"/>
          </a:ln>
        </p:spPr>
      </p:pic>
      <p:pic>
        <p:nvPicPr>
          <p:cNvPr id="32" name="Picture 52" descr="Picture 52">
            <a:extLst>
              <a:ext uri="{FF2B5EF4-FFF2-40B4-BE49-F238E27FC236}">
                <a16:creationId xmlns:a16="http://schemas.microsoft.com/office/drawing/2014/main" id="{C4EF7387-6DD5-4E7C-B327-6374C43A2501}"/>
              </a:ext>
            </a:extLst>
          </p:cNvPr>
          <p:cNvPicPr>
            <a:picLocks noChangeAspect="1"/>
          </p:cNvPicPr>
          <p:nvPr/>
        </p:nvPicPr>
        <p:blipFill>
          <a:blip r:embed="rId3">
            <a:alphaModFix amt="70000"/>
          </a:blip>
          <a:stretch>
            <a:fillRect/>
          </a:stretch>
        </p:blipFill>
        <p:spPr>
          <a:xfrm>
            <a:off x="2411910" y="3328625"/>
            <a:ext cx="152900" cy="2203190"/>
          </a:xfrm>
          <a:prstGeom prst="rect">
            <a:avLst/>
          </a:prstGeom>
          <a:ln w="12700">
            <a:miter lim="400000"/>
          </a:ln>
        </p:spPr>
      </p:pic>
      <p:pic>
        <p:nvPicPr>
          <p:cNvPr id="33" name="Picture 53" descr="Picture 53">
            <a:extLst>
              <a:ext uri="{FF2B5EF4-FFF2-40B4-BE49-F238E27FC236}">
                <a16:creationId xmlns:a16="http://schemas.microsoft.com/office/drawing/2014/main" id="{A454F1DB-4E60-4A59-BF2A-2C729173F34C}"/>
              </a:ext>
            </a:extLst>
          </p:cNvPr>
          <p:cNvPicPr>
            <a:picLocks noChangeAspect="1"/>
          </p:cNvPicPr>
          <p:nvPr/>
        </p:nvPicPr>
        <p:blipFill>
          <a:blip r:embed="rId3">
            <a:alphaModFix amt="70000"/>
          </a:blip>
          <a:srcRect t="5200"/>
          <a:stretch>
            <a:fillRect/>
          </a:stretch>
        </p:blipFill>
        <p:spPr>
          <a:xfrm>
            <a:off x="1253870" y="2590800"/>
            <a:ext cx="152900" cy="2088617"/>
          </a:xfrm>
          <a:prstGeom prst="rect">
            <a:avLst/>
          </a:prstGeom>
          <a:ln w="12700">
            <a:miter lim="400000"/>
          </a:ln>
        </p:spPr>
      </p:pic>
      <p:sp>
        <p:nvSpPr>
          <p:cNvPr id="34" name="Rectangle 20">
            <a:extLst>
              <a:ext uri="{FF2B5EF4-FFF2-40B4-BE49-F238E27FC236}">
                <a16:creationId xmlns:a16="http://schemas.microsoft.com/office/drawing/2014/main" id="{2FCD2CC5-D3E9-4A6B-A627-6C4D0B637258}"/>
              </a:ext>
            </a:extLst>
          </p:cNvPr>
          <p:cNvSpPr/>
          <p:nvPr/>
        </p:nvSpPr>
        <p:spPr>
          <a:xfrm>
            <a:off x="2236519" y="3477825"/>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CC3399"/>
          </a:solidFill>
          <a:ln w="12700">
            <a:miter lim="400000"/>
          </a:ln>
        </p:spPr>
        <p:txBody>
          <a:bodyPr lIns="34289" tIns="34289" rIns="34289" bIns="34289" anchor="ctr"/>
          <a:lstStyle/>
          <a:p>
            <a:pPr>
              <a:defRPr>
                <a:solidFill>
                  <a:srgbClr val="FFFFFF"/>
                </a:solidFill>
              </a:defRPr>
            </a:pPr>
            <a:endParaRPr sz="1350"/>
          </a:p>
        </p:txBody>
      </p:sp>
      <p:sp>
        <p:nvSpPr>
          <p:cNvPr id="35" name="Rectangle 8">
            <a:extLst>
              <a:ext uri="{FF2B5EF4-FFF2-40B4-BE49-F238E27FC236}">
                <a16:creationId xmlns:a16="http://schemas.microsoft.com/office/drawing/2014/main" id="{19207EFB-B4A2-4822-A69C-567C18E81954}"/>
              </a:ext>
            </a:extLst>
          </p:cNvPr>
          <p:cNvSpPr/>
          <p:nvPr/>
        </p:nvSpPr>
        <p:spPr>
          <a:xfrm>
            <a:off x="1080055" y="2742088"/>
            <a:ext cx="3890238" cy="587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92D050"/>
          </a:solidFill>
          <a:ln w="12700">
            <a:miter lim="400000"/>
          </a:ln>
        </p:spPr>
        <p:txBody>
          <a:bodyPr lIns="34289" tIns="34289" rIns="34289" bIns="34289" anchor="ctr"/>
          <a:lstStyle/>
          <a:p>
            <a:pPr>
              <a:defRPr>
                <a:solidFill>
                  <a:srgbClr val="FFFFFF"/>
                </a:solidFill>
              </a:defRPr>
            </a:pPr>
            <a:endParaRPr sz="1350"/>
          </a:p>
        </p:txBody>
      </p:sp>
      <p:sp>
        <p:nvSpPr>
          <p:cNvPr id="36" name="Rectangle 32">
            <a:extLst>
              <a:ext uri="{FF2B5EF4-FFF2-40B4-BE49-F238E27FC236}">
                <a16:creationId xmlns:a16="http://schemas.microsoft.com/office/drawing/2014/main" id="{7B48DBF4-4024-4C6C-A665-BC63C210E2BF}"/>
              </a:ext>
            </a:extLst>
          </p:cNvPr>
          <p:cNvSpPr/>
          <p:nvPr/>
        </p:nvSpPr>
        <p:spPr>
          <a:xfrm>
            <a:off x="3424963" y="4221466"/>
            <a:ext cx="3890238"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FF6600"/>
          </a:solidFill>
          <a:ln w="12700">
            <a:miter lim="400000"/>
          </a:ln>
        </p:spPr>
        <p:txBody>
          <a:bodyPr lIns="34289" tIns="34289" rIns="34289" bIns="34289" anchor="ctr"/>
          <a:lstStyle/>
          <a:p>
            <a:pPr>
              <a:defRPr>
                <a:solidFill>
                  <a:srgbClr val="FFFFFF"/>
                </a:solidFill>
              </a:defRPr>
            </a:pPr>
            <a:endParaRPr sz="1350"/>
          </a:p>
        </p:txBody>
      </p:sp>
      <p:sp>
        <p:nvSpPr>
          <p:cNvPr id="37" name="Rectangle 44">
            <a:extLst>
              <a:ext uri="{FF2B5EF4-FFF2-40B4-BE49-F238E27FC236}">
                <a16:creationId xmlns:a16="http://schemas.microsoft.com/office/drawing/2014/main" id="{BD66F767-04ED-45C3-BB84-1C46D5DA6B32}"/>
              </a:ext>
            </a:extLst>
          </p:cNvPr>
          <p:cNvSpPr/>
          <p:nvPr/>
        </p:nvSpPr>
        <p:spPr>
          <a:xfrm>
            <a:off x="4620552" y="4947404"/>
            <a:ext cx="3890241"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7030A0"/>
          </a:solidFill>
          <a:ln w="12700">
            <a:miter lim="400000"/>
          </a:ln>
        </p:spPr>
        <p:txBody>
          <a:bodyPr lIns="34289" tIns="34289" rIns="34289" bIns="34289" anchor="ctr"/>
          <a:lstStyle/>
          <a:p>
            <a:pPr>
              <a:defRPr>
                <a:solidFill>
                  <a:srgbClr val="FFFFFF"/>
                </a:solidFill>
              </a:defRPr>
            </a:pPr>
            <a:endParaRPr sz="1350"/>
          </a:p>
        </p:txBody>
      </p:sp>
      <p:pic>
        <p:nvPicPr>
          <p:cNvPr id="38" name="TinyPPT_2019.png" descr="TinyPPT_2019.png">
            <a:extLst>
              <a:ext uri="{FF2B5EF4-FFF2-40B4-BE49-F238E27FC236}">
                <a16:creationId xmlns:a16="http://schemas.microsoft.com/office/drawing/2014/main" id="{734316B8-875C-4458-A177-990240873A32}"/>
              </a:ext>
            </a:extLst>
          </p:cNvPr>
          <p:cNvPicPr>
            <a:picLocks noChangeAspect="1"/>
          </p:cNvPicPr>
          <p:nvPr/>
        </p:nvPicPr>
        <p:blipFill>
          <a:blip r:embed="rId4">
            <a:alphaModFix amt="64876"/>
          </a:blip>
          <a:srcRect l="29878" t="18045" r="7893" b="18044"/>
          <a:stretch>
            <a:fillRect/>
          </a:stretch>
        </p:blipFill>
        <p:spPr>
          <a:xfrm>
            <a:off x="1118327" y="3329284"/>
            <a:ext cx="1725415" cy="491793"/>
          </a:xfrm>
          <a:prstGeom prst="rect">
            <a:avLst/>
          </a:prstGeom>
          <a:ln w="12700">
            <a:miter lim="400000"/>
          </a:ln>
        </p:spPr>
      </p:pic>
      <p:pic>
        <p:nvPicPr>
          <p:cNvPr id="39" name="TinyPPT_2019.png" descr="TinyPPT_2019.png">
            <a:extLst>
              <a:ext uri="{FF2B5EF4-FFF2-40B4-BE49-F238E27FC236}">
                <a16:creationId xmlns:a16="http://schemas.microsoft.com/office/drawing/2014/main" id="{956FAF4B-407B-4650-B7C8-0DC57A15B5E9}"/>
              </a:ext>
            </a:extLst>
          </p:cNvPr>
          <p:cNvPicPr>
            <a:picLocks noChangeAspect="1"/>
          </p:cNvPicPr>
          <p:nvPr/>
        </p:nvPicPr>
        <p:blipFill>
          <a:blip r:embed="rId4">
            <a:alphaModFix amt="64876"/>
          </a:blip>
          <a:srcRect l="29878" t="18045" r="7893" b="18045"/>
          <a:stretch>
            <a:fillRect/>
          </a:stretch>
        </p:blipFill>
        <p:spPr>
          <a:xfrm>
            <a:off x="2311108" y="4065436"/>
            <a:ext cx="1725415" cy="491792"/>
          </a:xfrm>
          <a:prstGeom prst="rect">
            <a:avLst/>
          </a:prstGeom>
          <a:ln w="12700">
            <a:miter lim="400000"/>
          </a:ln>
        </p:spPr>
      </p:pic>
      <p:pic>
        <p:nvPicPr>
          <p:cNvPr id="40" name="TinyPPT_2019.png" descr="TinyPPT_2019.png">
            <a:extLst>
              <a:ext uri="{FF2B5EF4-FFF2-40B4-BE49-F238E27FC236}">
                <a16:creationId xmlns:a16="http://schemas.microsoft.com/office/drawing/2014/main" id="{27ECD697-8BEF-4C65-880C-59892E9035C7}"/>
              </a:ext>
            </a:extLst>
          </p:cNvPr>
          <p:cNvPicPr>
            <a:picLocks noChangeAspect="1"/>
          </p:cNvPicPr>
          <p:nvPr/>
        </p:nvPicPr>
        <p:blipFill>
          <a:blip r:embed="rId4">
            <a:alphaModFix amt="64876"/>
          </a:blip>
          <a:srcRect l="29878" t="18045" r="7893" b="18045"/>
          <a:stretch>
            <a:fillRect/>
          </a:stretch>
        </p:blipFill>
        <p:spPr>
          <a:xfrm>
            <a:off x="3470112" y="4808003"/>
            <a:ext cx="1725415" cy="491792"/>
          </a:xfrm>
          <a:prstGeom prst="rect">
            <a:avLst/>
          </a:prstGeom>
          <a:ln w="12700">
            <a:miter lim="400000"/>
          </a:ln>
        </p:spPr>
      </p:pic>
      <p:pic>
        <p:nvPicPr>
          <p:cNvPr id="41" name="TinyPPT_2019.png" descr="TinyPPT_2019.png">
            <a:extLst>
              <a:ext uri="{FF2B5EF4-FFF2-40B4-BE49-F238E27FC236}">
                <a16:creationId xmlns:a16="http://schemas.microsoft.com/office/drawing/2014/main" id="{6BAA8B59-1E0D-4A20-9303-EFFBE4BCA3A3}"/>
              </a:ext>
            </a:extLst>
          </p:cNvPr>
          <p:cNvPicPr>
            <a:picLocks noChangeAspect="1"/>
          </p:cNvPicPr>
          <p:nvPr/>
        </p:nvPicPr>
        <p:blipFill>
          <a:blip r:embed="rId4">
            <a:alphaModFix amt="64876"/>
          </a:blip>
          <a:srcRect l="29878" t="18045" r="7893" b="18044"/>
          <a:stretch>
            <a:fillRect/>
          </a:stretch>
        </p:blipFill>
        <p:spPr>
          <a:xfrm>
            <a:off x="4643469" y="5535282"/>
            <a:ext cx="1725415" cy="491792"/>
          </a:xfrm>
          <a:prstGeom prst="rect">
            <a:avLst/>
          </a:prstGeom>
          <a:ln w="12700">
            <a:miter lim="400000"/>
          </a:ln>
        </p:spPr>
      </p:pic>
      <p:sp>
        <p:nvSpPr>
          <p:cNvPr id="42" name="TextBox 52">
            <a:extLst>
              <a:ext uri="{FF2B5EF4-FFF2-40B4-BE49-F238E27FC236}">
                <a16:creationId xmlns:a16="http://schemas.microsoft.com/office/drawing/2014/main" id="{ECCECCCF-E2E1-4210-A9AE-333FC25AB39D}"/>
              </a:ext>
            </a:extLst>
          </p:cNvPr>
          <p:cNvSpPr txBox="1"/>
          <p:nvPr/>
        </p:nvSpPr>
        <p:spPr>
          <a:xfrm>
            <a:off x="1253869" y="2840443"/>
            <a:ext cx="2988464"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s-ES" sz="2000" dirty="0"/>
              <a:t>La afirmación es verdadera</a:t>
            </a:r>
            <a:endParaRPr sz="2000" dirty="0"/>
          </a:p>
        </p:txBody>
      </p:sp>
      <p:sp>
        <p:nvSpPr>
          <p:cNvPr id="45" name="TextBox 52">
            <a:extLst>
              <a:ext uri="{FF2B5EF4-FFF2-40B4-BE49-F238E27FC236}">
                <a16:creationId xmlns:a16="http://schemas.microsoft.com/office/drawing/2014/main" id="{E661CA9A-97EA-4C45-9F72-5046EF3C451F}"/>
              </a:ext>
            </a:extLst>
          </p:cNvPr>
          <p:cNvSpPr txBox="1"/>
          <p:nvPr/>
        </p:nvSpPr>
        <p:spPr>
          <a:xfrm>
            <a:off x="2459308" y="3565526"/>
            <a:ext cx="3254784"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nl-NL" sz="2000" dirty="0"/>
              <a:t>¿Cuándo es falsa?</a:t>
            </a:r>
            <a:r>
              <a:rPr sz="2000" dirty="0"/>
              <a:t>     </a:t>
            </a:r>
          </a:p>
        </p:txBody>
      </p:sp>
      <p:sp>
        <p:nvSpPr>
          <p:cNvPr id="48" name="TextBox 52">
            <a:extLst>
              <a:ext uri="{FF2B5EF4-FFF2-40B4-BE49-F238E27FC236}">
                <a16:creationId xmlns:a16="http://schemas.microsoft.com/office/drawing/2014/main" id="{764533D6-AE2C-4208-A293-3F90A6F3FB28}"/>
              </a:ext>
            </a:extLst>
          </p:cNvPr>
          <p:cNvSpPr txBox="1"/>
          <p:nvPr/>
        </p:nvSpPr>
        <p:spPr>
          <a:xfrm>
            <a:off x="3637607" y="4341038"/>
            <a:ext cx="3172348"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s-ES" sz="2000" dirty="0"/>
              <a:t>Comparte un ejemplo</a:t>
            </a:r>
            <a:endParaRPr sz="2000" dirty="0"/>
          </a:p>
        </p:txBody>
      </p:sp>
      <p:sp>
        <p:nvSpPr>
          <p:cNvPr id="51" name="TextBox 52">
            <a:extLst>
              <a:ext uri="{FF2B5EF4-FFF2-40B4-BE49-F238E27FC236}">
                <a16:creationId xmlns:a16="http://schemas.microsoft.com/office/drawing/2014/main" id="{184AD3E5-BE31-46AA-A8C0-F929ABCDECF2}"/>
              </a:ext>
            </a:extLst>
          </p:cNvPr>
          <p:cNvSpPr txBox="1"/>
          <p:nvPr/>
        </p:nvSpPr>
        <p:spPr>
          <a:xfrm>
            <a:off x="4856146" y="4876800"/>
            <a:ext cx="3297254"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es-ES" sz="2000" dirty="0"/>
              <a:t>El último que comparta un nuevo ejemplo gana</a:t>
            </a:r>
            <a:endParaRPr sz="2000" dirty="0"/>
          </a:p>
        </p:txBody>
      </p:sp>
      <p:sp>
        <p:nvSpPr>
          <p:cNvPr id="58" name="TextBox 52">
            <a:extLst>
              <a:ext uri="{FF2B5EF4-FFF2-40B4-BE49-F238E27FC236}">
                <a16:creationId xmlns:a16="http://schemas.microsoft.com/office/drawing/2014/main" id="{D9C6F7D3-C368-4C81-8595-C50CDA72BF94}"/>
              </a:ext>
            </a:extLst>
          </p:cNvPr>
          <p:cNvSpPr txBox="1"/>
          <p:nvPr/>
        </p:nvSpPr>
        <p:spPr>
          <a:xfrm>
            <a:off x="5964544" y="5905384"/>
            <a:ext cx="845411"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defRPr sz="2100">
                <a:solidFill>
                  <a:srgbClr val="FFFFFF"/>
                </a:solidFill>
              </a:defRPr>
            </a:lvl1pPr>
          </a:lstStyle>
          <a:p>
            <a:r>
              <a:rPr sz="1575"/>
              <a:t>OPTION     </a:t>
            </a:r>
          </a:p>
        </p:txBody>
      </p:sp>
      <p:sp>
        <p:nvSpPr>
          <p:cNvPr id="61" name="Hexagon 77">
            <a:extLst>
              <a:ext uri="{FF2B5EF4-FFF2-40B4-BE49-F238E27FC236}">
                <a16:creationId xmlns:a16="http://schemas.microsoft.com/office/drawing/2014/main" id="{3E322EBA-7298-4265-9D9C-1B8676016923}"/>
              </a:ext>
            </a:extLst>
          </p:cNvPr>
          <p:cNvSpPr/>
          <p:nvPr/>
        </p:nvSpPr>
        <p:spPr>
          <a:xfrm>
            <a:off x="6368884" y="2681737"/>
            <a:ext cx="2013116" cy="135755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054" y="0"/>
                </a:lnTo>
                <a:lnTo>
                  <a:pt x="16546" y="0"/>
                </a:lnTo>
                <a:lnTo>
                  <a:pt x="21600" y="10800"/>
                </a:lnTo>
                <a:lnTo>
                  <a:pt x="16546" y="21600"/>
                </a:lnTo>
                <a:lnTo>
                  <a:pt x="5054" y="21600"/>
                </a:lnTo>
                <a:close/>
              </a:path>
            </a:pathLst>
          </a:custGeom>
          <a:solidFill>
            <a:srgbClr val="00B0F0"/>
          </a:solidFill>
          <a:ln w="12700">
            <a:miter lim="400000"/>
          </a:ln>
        </p:spPr>
        <p:txBody>
          <a:bodyPr lIns="45719" rIns="45719" anchor="ctr"/>
          <a:lstStyle/>
          <a:p>
            <a:pPr algn="ctr">
              <a:defRPr>
                <a:solidFill>
                  <a:srgbClr val="FFFFFF"/>
                </a:solidFill>
              </a:defRPr>
            </a:pPr>
            <a:r>
              <a:rPr lang="nl-NL" dirty="0"/>
              <a:t>Matar siempre </a:t>
            </a:r>
          </a:p>
          <a:p>
            <a:pPr algn="ctr">
              <a:defRPr>
                <a:solidFill>
                  <a:srgbClr val="FFFFFF"/>
                </a:solidFill>
              </a:defRPr>
            </a:pPr>
            <a:r>
              <a:rPr lang="nl-NL" dirty="0"/>
              <a:t>está mal</a:t>
            </a:r>
            <a:endParaRPr dirty="0"/>
          </a:p>
        </p:txBody>
      </p:sp>
      <p:sp>
        <p:nvSpPr>
          <p:cNvPr id="7" name="Заглавие 6">
            <a:extLst>
              <a:ext uri="{FF2B5EF4-FFF2-40B4-BE49-F238E27FC236}">
                <a16:creationId xmlns:a16="http://schemas.microsoft.com/office/drawing/2014/main" id="{683FA961-40A4-4106-84F8-521DCA498568}"/>
              </a:ext>
            </a:extLst>
          </p:cNvPr>
          <p:cNvSpPr>
            <a:spLocks noGrp="1"/>
          </p:cNvSpPr>
          <p:nvPr>
            <p:ph type="title"/>
          </p:nvPr>
        </p:nvSpPr>
        <p:spPr/>
        <p:txBody>
          <a:bodyPr/>
          <a:lstStyle/>
          <a:p>
            <a:r>
              <a:rPr lang="en-GB" dirty="0"/>
              <a:t>Debate y </a:t>
            </a:r>
            <a:r>
              <a:rPr lang="en-GB" dirty="0" err="1"/>
              <a:t>simulación</a:t>
            </a:r>
            <a:r>
              <a:rPr lang="en-GB" dirty="0"/>
              <a:t> : </a:t>
            </a:r>
            <a:r>
              <a:rPr lang="en-GB" dirty="0" err="1"/>
              <a:t>Ejercicio</a:t>
            </a:r>
            <a:r>
              <a:rPr lang="en-GB" dirty="0"/>
              <a:t> 1</a:t>
            </a:r>
            <a:endParaRPr lang="bg-BG" dirty="0"/>
          </a:p>
        </p:txBody>
      </p:sp>
    </p:spTree>
    <p:extLst>
      <p:ext uri="{BB962C8B-B14F-4D97-AF65-F5344CB8AC3E}">
        <p14:creationId xmlns:p14="http://schemas.microsoft.com/office/powerpoint/2010/main" val="428379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3"/>
                                        </p:tgtEl>
                                        <p:attrNameLst>
                                          <p:attrName>style.visibility</p:attrName>
                                        </p:attrNameLst>
                                      </p:cBhvr>
                                      <p:to>
                                        <p:strVal val="visible"/>
                                      </p:to>
                                    </p:set>
                                    <p:animEffect transition="in" filter="box(out)">
                                      <p:cBhvr>
                                        <p:cTn id="7" dur="100"/>
                                        <p:tgtEl>
                                          <p:spTgt spid="33"/>
                                        </p:tgtEl>
                                      </p:cBhvr>
                                    </p:animEffect>
                                  </p:childTnLst>
                                </p:cTn>
                              </p:par>
                            </p:childTnLst>
                          </p:cTn>
                        </p:par>
                        <p:par>
                          <p:cTn id="8" fill="hold">
                            <p:stCondLst>
                              <p:cond delay="100"/>
                            </p:stCondLst>
                            <p:childTnLst>
                              <p:par>
                                <p:cTn id="9" presetID="22" presetClass="entr" presetSubtype="2" fill="hold" grpId="0" nodeType="afterEffect">
                                  <p:stCondLst>
                                    <p:cond delay="0"/>
                                  </p:stCondLst>
                                  <p:iterate>
                                    <p:tmAbs val="0"/>
                                  </p:iterate>
                                  <p:childTnLst>
                                    <p:set>
                                      <p:cBhvr>
                                        <p:cTn id="10" fill="hold"/>
                                        <p:tgtEl>
                                          <p:spTgt spid="26"/>
                                        </p:tgtEl>
                                        <p:attrNameLst>
                                          <p:attrName>style.visibility</p:attrName>
                                        </p:attrNameLst>
                                      </p:cBhvr>
                                      <p:to>
                                        <p:strVal val="visible"/>
                                      </p:to>
                                    </p:set>
                                    <p:animEffect transition="in" filter="wipe(right)">
                                      <p:cBhvr>
                                        <p:cTn id="11" dur="100"/>
                                        <p:tgtEl>
                                          <p:spTgt spid="26"/>
                                        </p:tgtEl>
                                      </p:cBhvr>
                                    </p:animEffect>
                                  </p:childTnLst>
                                </p:cTn>
                              </p:par>
                            </p:childTnLst>
                          </p:cTn>
                        </p:par>
                        <p:par>
                          <p:cTn id="12" fill="hold">
                            <p:stCondLst>
                              <p:cond delay="200"/>
                            </p:stCondLst>
                            <p:childTnLst>
                              <p:par>
                                <p:cTn id="13" presetID="22" presetClass="entr" presetSubtype="8" fill="hold" grpId="0" nodeType="afterEffect">
                                  <p:stCondLst>
                                    <p:cond delay="0"/>
                                  </p:stCondLst>
                                  <p:iterate>
                                    <p:tmAbs val="0"/>
                                  </p:iterate>
                                  <p:childTnLst>
                                    <p:set>
                                      <p:cBhvr>
                                        <p:cTn id="14" fill="hold"/>
                                        <p:tgtEl>
                                          <p:spTgt spid="35"/>
                                        </p:tgtEl>
                                        <p:attrNameLst>
                                          <p:attrName>style.visibility</p:attrName>
                                        </p:attrNameLst>
                                      </p:cBhvr>
                                      <p:to>
                                        <p:strVal val="visible"/>
                                      </p:to>
                                    </p:set>
                                    <p:animEffect transition="in" filter="wipe(left)">
                                      <p:cBhvr>
                                        <p:cTn id="15" dur="100"/>
                                        <p:tgtEl>
                                          <p:spTgt spid="35"/>
                                        </p:tgtEl>
                                      </p:cBhvr>
                                    </p:animEffect>
                                  </p:childTnLst>
                                </p:cTn>
                              </p:par>
                            </p:childTnLst>
                          </p:cTn>
                        </p:par>
                        <p:par>
                          <p:cTn id="16" fill="hold">
                            <p:stCondLst>
                              <p:cond delay="300"/>
                            </p:stCondLst>
                            <p:childTnLst>
                              <p:par>
                                <p:cTn id="17" presetID="22" presetClass="entr" presetSubtype="8" fill="hold" grpId="0" nodeType="afterEffect">
                                  <p:stCondLst>
                                    <p:cond delay="0"/>
                                  </p:stCondLst>
                                  <p:iterate>
                                    <p:tmAbs val="0"/>
                                  </p:iterate>
                                  <p:childTnLst>
                                    <p:set>
                                      <p:cBhvr>
                                        <p:cTn id="18" fill="hold"/>
                                        <p:tgtEl>
                                          <p:spTgt spid="38"/>
                                        </p:tgtEl>
                                        <p:attrNameLst>
                                          <p:attrName>style.visibility</p:attrName>
                                        </p:attrNameLst>
                                      </p:cBhvr>
                                      <p:to>
                                        <p:strVal val="visible"/>
                                      </p:to>
                                    </p:set>
                                    <p:animEffect transition="in" filter="wipe(left)">
                                      <p:cBhvr>
                                        <p:cTn id="19" dur="100"/>
                                        <p:tgtEl>
                                          <p:spTgt spid="38"/>
                                        </p:tgtEl>
                                      </p:cBhvr>
                                    </p:animEffect>
                                  </p:childTnLst>
                                </p:cTn>
                              </p:par>
                              <p:par>
                                <p:cTn id="20" presetID="4" presetClass="entr" presetSubtype="32" fill="hold" grpId="0" nodeType="withEffect">
                                  <p:stCondLst>
                                    <p:cond delay="0"/>
                                  </p:stCondLst>
                                  <p:iterate>
                                    <p:tmAbs val="0"/>
                                  </p:iterate>
                                  <p:childTnLst>
                                    <p:set>
                                      <p:cBhvr>
                                        <p:cTn id="21" fill="hold"/>
                                        <p:tgtEl>
                                          <p:spTgt spid="42"/>
                                        </p:tgtEl>
                                        <p:attrNameLst>
                                          <p:attrName>style.visibility</p:attrName>
                                        </p:attrNameLst>
                                      </p:cBhvr>
                                      <p:to>
                                        <p:strVal val="visible"/>
                                      </p:to>
                                    </p:set>
                                    <p:animEffect transition="in" filter="box(out)">
                                      <p:cBhvr>
                                        <p:cTn id="22" dur="1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iterate>
                                    <p:tmAbs val="0"/>
                                  </p:iterate>
                                  <p:childTnLst>
                                    <p:set>
                                      <p:cBhvr>
                                        <p:cTn id="26" fill="hold"/>
                                        <p:tgtEl>
                                          <p:spTgt spid="32"/>
                                        </p:tgtEl>
                                        <p:attrNameLst>
                                          <p:attrName>style.visibility</p:attrName>
                                        </p:attrNameLst>
                                      </p:cBhvr>
                                      <p:to>
                                        <p:strVal val="visible"/>
                                      </p:to>
                                    </p:set>
                                    <p:animEffect transition="in" filter="box(out)">
                                      <p:cBhvr>
                                        <p:cTn id="27" dur="100"/>
                                        <p:tgtEl>
                                          <p:spTgt spid="32"/>
                                        </p:tgtEl>
                                      </p:cBhvr>
                                    </p:animEffect>
                                  </p:childTnLst>
                                </p:cTn>
                              </p:par>
                            </p:childTnLst>
                          </p:cTn>
                        </p:par>
                        <p:par>
                          <p:cTn id="28" fill="hold">
                            <p:stCondLst>
                              <p:cond delay="100"/>
                            </p:stCondLst>
                            <p:childTnLst>
                              <p:par>
                                <p:cTn id="29" presetID="22" presetClass="entr" presetSubtype="2" fill="hold" grpId="0" nodeType="afterEffect">
                                  <p:stCondLst>
                                    <p:cond delay="0"/>
                                  </p:stCondLst>
                                  <p:iterate>
                                    <p:tmAbs val="0"/>
                                  </p:iterate>
                                  <p:childTnLst>
                                    <p:set>
                                      <p:cBhvr>
                                        <p:cTn id="30" fill="hold"/>
                                        <p:tgtEl>
                                          <p:spTgt spid="27"/>
                                        </p:tgtEl>
                                        <p:attrNameLst>
                                          <p:attrName>style.visibility</p:attrName>
                                        </p:attrNameLst>
                                      </p:cBhvr>
                                      <p:to>
                                        <p:strVal val="visible"/>
                                      </p:to>
                                    </p:set>
                                    <p:animEffect transition="in" filter="wipe(right)">
                                      <p:cBhvr>
                                        <p:cTn id="31" dur="100"/>
                                        <p:tgtEl>
                                          <p:spTgt spid="27"/>
                                        </p:tgtEl>
                                      </p:cBhvr>
                                    </p:animEffect>
                                  </p:childTnLst>
                                </p:cTn>
                              </p:par>
                            </p:childTnLst>
                          </p:cTn>
                        </p:par>
                        <p:par>
                          <p:cTn id="32" fill="hold">
                            <p:stCondLst>
                              <p:cond delay="200"/>
                            </p:stCondLst>
                            <p:childTnLst>
                              <p:par>
                                <p:cTn id="33" presetID="22" presetClass="entr" presetSubtype="8" fill="hold" grpId="0" nodeType="afterEffect">
                                  <p:stCondLst>
                                    <p:cond delay="0"/>
                                  </p:stCondLst>
                                  <p:iterate>
                                    <p:tmAbs val="0"/>
                                  </p:iterate>
                                  <p:childTnLst>
                                    <p:set>
                                      <p:cBhvr>
                                        <p:cTn id="34" fill="hold"/>
                                        <p:tgtEl>
                                          <p:spTgt spid="34"/>
                                        </p:tgtEl>
                                        <p:attrNameLst>
                                          <p:attrName>style.visibility</p:attrName>
                                        </p:attrNameLst>
                                      </p:cBhvr>
                                      <p:to>
                                        <p:strVal val="visible"/>
                                      </p:to>
                                    </p:set>
                                    <p:animEffect transition="in" filter="wipe(left)">
                                      <p:cBhvr>
                                        <p:cTn id="35" dur="100"/>
                                        <p:tgtEl>
                                          <p:spTgt spid="34"/>
                                        </p:tgtEl>
                                      </p:cBhvr>
                                    </p:animEffect>
                                  </p:childTnLst>
                                </p:cTn>
                              </p:par>
                            </p:childTnLst>
                          </p:cTn>
                        </p:par>
                        <p:par>
                          <p:cTn id="36" fill="hold">
                            <p:stCondLst>
                              <p:cond delay="300"/>
                            </p:stCondLst>
                            <p:childTnLst>
                              <p:par>
                                <p:cTn id="37" presetID="22" presetClass="entr" presetSubtype="8" fill="hold" grpId="0" nodeType="afterEffect">
                                  <p:stCondLst>
                                    <p:cond delay="0"/>
                                  </p:stCondLst>
                                  <p:iterate>
                                    <p:tmAbs val="0"/>
                                  </p:iterate>
                                  <p:childTnLst>
                                    <p:set>
                                      <p:cBhvr>
                                        <p:cTn id="38" fill="hold"/>
                                        <p:tgtEl>
                                          <p:spTgt spid="39"/>
                                        </p:tgtEl>
                                        <p:attrNameLst>
                                          <p:attrName>style.visibility</p:attrName>
                                        </p:attrNameLst>
                                      </p:cBhvr>
                                      <p:to>
                                        <p:strVal val="visible"/>
                                      </p:to>
                                    </p:set>
                                    <p:animEffect transition="in" filter="wipe(left)">
                                      <p:cBhvr>
                                        <p:cTn id="39" dur="100"/>
                                        <p:tgtEl>
                                          <p:spTgt spid="39"/>
                                        </p:tgtEl>
                                      </p:cBhvr>
                                    </p:animEffect>
                                  </p:childTnLst>
                                </p:cTn>
                              </p:par>
                              <p:par>
                                <p:cTn id="40" presetID="4" presetClass="entr" presetSubtype="32" fill="hold" grpId="0" nodeType="withEffect">
                                  <p:stCondLst>
                                    <p:cond delay="0"/>
                                  </p:stCondLst>
                                  <p:iterate>
                                    <p:tmAbs val="0"/>
                                  </p:iterate>
                                  <p:childTnLst>
                                    <p:set>
                                      <p:cBhvr>
                                        <p:cTn id="41" fill="hold"/>
                                        <p:tgtEl>
                                          <p:spTgt spid="45"/>
                                        </p:tgtEl>
                                        <p:attrNameLst>
                                          <p:attrName>style.visibility</p:attrName>
                                        </p:attrNameLst>
                                      </p:cBhvr>
                                      <p:to>
                                        <p:strVal val="visible"/>
                                      </p:to>
                                    </p:set>
                                    <p:animEffect transition="in" filter="box(out)">
                                      <p:cBhvr>
                                        <p:cTn id="42" dur="1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iterate>
                                    <p:tmAbs val="0"/>
                                  </p:iterate>
                                  <p:childTnLst>
                                    <p:set>
                                      <p:cBhvr>
                                        <p:cTn id="46" fill="hold"/>
                                        <p:tgtEl>
                                          <p:spTgt spid="31"/>
                                        </p:tgtEl>
                                        <p:attrNameLst>
                                          <p:attrName>style.visibility</p:attrName>
                                        </p:attrNameLst>
                                      </p:cBhvr>
                                      <p:to>
                                        <p:strVal val="visible"/>
                                      </p:to>
                                    </p:set>
                                    <p:animEffect transition="in" filter="box(out)">
                                      <p:cBhvr>
                                        <p:cTn id="47" dur="100"/>
                                        <p:tgtEl>
                                          <p:spTgt spid="31"/>
                                        </p:tgtEl>
                                      </p:cBhvr>
                                    </p:animEffect>
                                  </p:childTnLst>
                                </p:cTn>
                              </p:par>
                            </p:childTnLst>
                          </p:cTn>
                        </p:par>
                        <p:par>
                          <p:cTn id="48" fill="hold">
                            <p:stCondLst>
                              <p:cond delay="100"/>
                            </p:stCondLst>
                            <p:childTnLst>
                              <p:par>
                                <p:cTn id="49" presetID="22" presetClass="entr" presetSubtype="2" fill="hold" grpId="0" nodeType="afterEffect">
                                  <p:stCondLst>
                                    <p:cond delay="0"/>
                                  </p:stCondLst>
                                  <p:iterate>
                                    <p:tmAbs val="0"/>
                                  </p:iterate>
                                  <p:childTnLst>
                                    <p:set>
                                      <p:cBhvr>
                                        <p:cTn id="50" fill="hold"/>
                                        <p:tgtEl>
                                          <p:spTgt spid="28"/>
                                        </p:tgtEl>
                                        <p:attrNameLst>
                                          <p:attrName>style.visibility</p:attrName>
                                        </p:attrNameLst>
                                      </p:cBhvr>
                                      <p:to>
                                        <p:strVal val="visible"/>
                                      </p:to>
                                    </p:set>
                                    <p:animEffect transition="in" filter="wipe(right)">
                                      <p:cBhvr>
                                        <p:cTn id="51" dur="100"/>
                                        <p:tgtEl>
                                          <p:spTgt spid="28"/>
                                        </p:tgtEl>
                                      </p:cBhvr>
                                    </p:animEffect>
                                  </p:childTnLst>
                                </p:cTn>
                              </p:par>
                            </p:childTnLst>
                          </p:cTn>
                        </p:par>
                        <p:par>
                          <p:cTn id="52" fill="hold">
                            <p:stCondLst>
                              <p:cond delay="200"/>
                            </p:stCondLst>
                            <p:childTnLst>
                              <p:par>
                                <p:cTn id="53" presetID="22" presetClass="entr" presetSubtype="8" fill="hold" grpId="0" nodeType="afterEffect">
                                  <p:stCondLst>
                                    <p:cond delay="0"/>
                                  </p:stCondLst>
                                  <p:iterate>
                                    <p:tmAbs val="0"/>
                                  </p:iterate>
                                  <p:childTnLst>
                                    <p:set>
                                      <p:cBhvr>
                                        <p:cTn id="54" fill="hold"/>
                                        <p:tgtEl>
                                          <p:spTgt spid="36"/>
                                        </p:tgtEl>
                                        <p:attrNameLst>
                                          <p:attrName>style.visibility</p:attrName>
                                        </p:attrNameLst>
                                      </p:cBhvr>
                                      <p:to>
                                        <p:strVal val="visible"/>
                                      </p:to>
                                    </p:set>
                                    <p:animEffect transition="in" filter="wipe(left)">
                                      <p:cBhvr>
                                        <p:cTn id="55" dur="100"/>
                                        <p:tgtEl>
                                          <p:spTgt spid="36"/>
                                        </p:tgtEl>
                                      </p:cBhvr>
                                    </p:animEffect>
                                  </p:childTnLst>
                                </p:cTn>
                              </p:par>
                            </p:childTnLst>
                          </p:cTn>
                        </p:par>
                        <p:par>
                          <p:cTn id="56" fill="hold">
                            <p:stCondLst>
                              <p:cond delay="300"/>
                            </p:stCondLst>
                            <p:childTnLst>
                              <p:par>
                                <p:cTn id="57" presetID="22" presetClass="entr" presetSubtype="8" fill="hold" grpId="0" nodeType="afterEffect">
                                  <p:stCondLst>
                                    <p:cond delay="0"/>
                                  </p:stCondLst>
                                  <p:iterate>
                                    <p:tmAbs val="0"/>
                                  </p:iterate>
                                  <p:childTnLst>
                                    <p:set>
                                      <p:cBhvr>
                                        <p:cTn id="58" fill="hold"/>
                                        <p:tgtEl>
                                          <p:spTgt spid="40"/>
                                        </p:tgtEl>
                                        <p:attrNameLst>
                                          <p:attrName>style.visibility</p:attrName>
                                        </p:attrNameLst>
                                      </p:cBhvr>
                                      <p:to>
                                        <p:strVal val="visible"/>
                                      </p:to>
                                    </p:set>
                                    <p:animEffect transition="in" filter="wipe(left)">
                                      <p:cBhvr>
                                        <p:cTn id="59" dur="100"/>
                                        <p:tgtEl>
                                          <p:spTgt spid="40"/>
                                        </p:tgtEl>
                                      </p:cBhvr>
                                    </p:animEffect>
                                  </p:childTnLst>
                                </p:cTn>
                              </p:par>
                              <p:par>
                                <p:cTn id="60" presetID="4" presetClass="entr" presetSubtype="32" fill="hold" grpId="0" nodeType="withEffect">
                                  <p:stCondLst>
                                    <p:cond delay="0"/>
                                  </p:stCondLst>
                                  <p:iterate>
                                    <p:tmAbs val="0"/>
                                  </p:iterate>
                                  <p:childTnLst>
                                    <p:set>
                                      <p:cBhvr>
                                        <p:cTn id="61" fill="hold"/>
                                        <p:tgtEl>
                                          <p:spTgt spid="48"/>
                                        </p:tgtEl>
                                        <p:attrNameLst>
                                          <p:attrName>style.visibility</p:attrName>
                                        </p:attrNameLst>
                                      </p:cBhvr>
                                      <p:to>
                                        <p:strVal val="visible"/>
                                      </p:to>
                                    </p:set>
                                    <p:animEffect transition="in" filter="box(out)">
                                      <p:cBhvr>
                                        <p:cTn id="62" dur="100"/>
                                        <p:tgtEl>
                                          <p:spTgt spid="48"/>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32" fill="hold" grpId="0" nodeType="clickEffect">
                                  <p:stCondLst>
                                    <p:cond delay="0"/>
                                  </p:stCondLst>
                                  <p:iterate>
                                    <p:tmAbs val="0"/>
                                  </p:iterate>
                                  <p:childTnLst>
                                    <p:set>
                                      <p:cBhvr>
                                        <p:cTn id="66" fill="hold"/>
                                        <p:tgtEl>
                                          <p:spTgt spid="30"/>
                                        </p:tgtEl>
                                        <p:attrNameLst>
                                          <p:attrName>style.visibility</p:attrName>
                                        </p:attrNameLst>
                                      </p:cBhvr>
                                      <p:to>
                                        <p:strVal val="visible"/>
                                      </p:to>
                                    </p:set>
                                    <p:animEffect transition="in" filter="box(out)">
                                      <p:cBhvr>
                                        <p:cTn id="67" dur="100"/>
                                        <p:tgtEl>
                                          <p:spTgt spid="30"/>
                                        </p:tgtEl>
                                      </p:cBhvr>
                                    </p:animEffect>
                                  </p:childTnLst>
                                </p:cTn>
                              </p:par>
                            </p:childTnLst>
                          </p:cTn>
                        </p:par>
                        <p:par>
                          <p:cTn id="68" fill="hold">
                            <p:stCondLst>
                              <p:cond delay="100"/>
                            </p:stCondLst>
                            <p:childTnLst>
                              <p:par>
                                <p:cTn id="69" presetID="22" presetClass="entr" presetSubtype="2" fill="hold" grpId="0" nodeType="afterEffect">
                                  <p:stCondLst>
                                    <p:cond delay="0"/>
                                  </p:stCondLst>
                                  <p:iterate>
                                    <p:tmAbs val="0"/>
                                  </p:iterate>
                                  <p:childTnLst>
                                    <p:set>
                                      <p:cBhvr>
                                        <p:cTn id="70" fill="hold"/>
                                        <p:tgtEl>
                                          <p:spTgt spid="29"/>
                                        </p:tgtEl>
                                        <p:attrNameLst>
                                          <p:attrName>style.visibility</p:attrName>
                                        </p:attrNameLst>
                                      </p:cBhvr>
                                      <p:to>
                                        <p:strVal val="visible"/>
                                      </p:to>
                                    </p:set>
                                    <p:animEffect transition="in" filter="wipe(right)">
                                      <p:cBhvr>
                                        <p:cTn id="71" dur="100"/>
                                        <p:tgtEl>
                                          <p:spTgt spid="29"/>
                                        </p:tgtEl>
                                      </p:cBhvr>
                                    </p:animEffect>
                                  </p:childTnLst>
                                </p:cTn>
                              </p:par>
                            </p:childTnLst>
                          </p:cTn>
                        </p:par>
                        <p:par>
                          <p:cTn id="72" fill="hold">
                            <p:stCondLst>
                              <p:cond delay="200"/>
                            </p:stCondLst>
                            <p:childTnLst>
                              <p:par>
                                <p:cTn id="73" presetID="22" presetClass="entr" presetSubtype="8" fill="hold" grpId="0" nodeType="afterEffect">
                                  <p:stCondLst>
                                    <p:cond delay="0"/>
                                  </p:stCondLst>
                                  <p:iterate>
                                    <p:tmAbs val="0"/>
                                  </p:iterate>
                                  <p:childTnLst>
                                    <p:set>
                                      <p:cBhvr>
                                        <p:cTn id="74" fill="hold"/>
                                        <p:tgtEl>
                                          <p:spTgt spid="37"/>
                                        </p:tgtEl>
                                        <p:attrNameLst>
                                          <p:attrName>style.visibility</p:attrName>
                                        </p:attrNameLst>
                                      </p:cBhvr>
                                      <p:to>
                                        <p:strVal val="visible"/>
                                      </p:to>
                                    </p:set>
                                    <p:animEffect transition="in" filter="wipe(left)">
                                      <p:cBhvr>
                                        <p:cTn id="75" dur="100"/>
                                        <p:tgtEl>
                                          <p:spTgt spid="37"/>
                                        </p:tgtEl>
                                      </p:cBhvr>
                                    </p:animEffect>
                                  </p:childTnLst>
                                </p:cTn>
                              </p:par>
                            </p:childTnLst>
                          </p:cTn>
                        </p:par>
                        <p:par>
                          <p:cTn id="76" fill="hold">
                            <p:stCondLst>
                              <p:cond delay="300"/>
                            </p:stCondLst>
                            <p:childTnLst>
                              <p:par>
                                <p:cTn id="77" presetID="22" presetClass="entr" presetSubtype="8" fill="hold" grpId="0" nodeType="afterEffect">
                                  <p:stCondLst>
                                    <p:cond delay="0"/>
                                  </p:stCondLst>
                                  <p:iterate>
                                    <p:tmAbs val="0"/>
                                  </p:iterate>
                                  <p:childTnLst>
                                    <p:set>
                                      <p:cBhvr>
                                        <p:cTn id="78" fill="hold"/>
                                        <p:tgtEl>
                                          <p:spTgt spid="41"/>
                                        </p:tgtEl>
                                        <p:attrNameLst>
                                          <p:attrName>style.visibility</p:attrName>
                                        </p:attrNameLst>
                                      </p:cBhvr>
                                      <p:to>
                                        <p:strVal val="visible"/>
                                      </p:to>
                                    </p:set>
                                    <p:animEffect transition="in" filter="wipe(left)">
                                      <p:cBhvr>
                                        <p:cTn id="79" dur="100"/>
                                        <p:tgtEl>
                                          <p:spTgt spid="41"/>
                                        </p:tgtEl>
                                      </p:cBhvr>
                                    </p:animEffect>
                                  </p:childTnLst>
                                </p:cTn>
                              </p:par>
                              <p:par>
                                <p:cTn id="80" presetID="4" presetClass="entr" presetSubtype="32" fill="hold" grpId="0" nodeType="withEffect">
                                  <p:stCondLst>
                                    <p:cond delay="0"/>
                                  </p:stCondLst>
                                  <p:iterate>
                                    <p:tmAbs val="0"/>
                                  </p:iterate>
                                  <p:childTnLst>
                                    <p:set>
                                      <p:cBhvr>
                                        <p:cTn id="81" fill="hold"/>
                                        <p:tgtEl>
                                          <p:spTgt spid="51"/>
                                        </p:tgtEl>
                                        <p:attrNameLst>
                                          <p:attrName>style.visibility</p:attrName>
                                        </p:attrNameLst>
                                      </p:cBhvr>
                                      <p:to>
                                        <p:strVal val="visible"/>
                                      </p:to>
                                    </p:set>
                                    <p:animEffect transition="in" filter="box(out)">
                                      <p:cBhvr>
                                        <p:cTn id="82" dur="100"/>
                                        <p:tgtEl>
                                          <p:spTgt spid="51"/>
                                        </p:tgtEl>
                                      </p:cBhvr>
                                    </p:animEffect>
                                  </p:childTnLst>
                                </p:cTn>
                              </p:par>
                            </p:childTnLst>
                          </p:cTn>
                        </p:par>
                        <p:par>
                          <p:cTn id="83" fill="hold">
                            <p:stCondLst>
                              <p:cond delay="400"/>
                            </p:stCondLst>
                            <p:childTnLst>
                              <p:par>
                                <p:cTn id="84" presetID="4" presetClass="entr" presetSubtype="32" fill="hold" grpId="0" nodeType="afterEffect">
                                  <p:stCondLst>
                                    <p:cond delay="0"/>
                                  </p:stCondLst>
                                  <p:iterate>
                                    <p:tmAbs val="0"/>
                                  </p:iterate>
                                  <p:childTnLst>
                                    <p:set>
                                      <p:cBhvr>
                                        <p:cTn id="85" fill="hold"/>
                                        <p:tgtEl>
                                          <p:spTgt spid="58"/>
                                        </p:tgtEl>
                                        <p:attrNameLst>
                                          <p:attrName>style.visibility</p:attrName>
                                        </p:attrNameLst>
                                      </p:cBhvr>
                                      <p:to>
                                        <p:strVal val="visible"/>
                                      </p:to>
                                    </p:set>
                                    <p:animEffect transition="in" filter="box(out)">
                                      <p:cBhvr>
                                        <p:cTn id="86" dur="1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32" fill="hold" grpId="0" nodeType="clickEffect">
                                  <p:stCondLst>
                                    <p:cond delay="0"/>
                                  </p:stCondLst>
                                  <p:iterate>
                                    <p:tmAbs val="0"/>
                                  </p:iterate>
                                  <p:childTnLst>
                                    <p:set>
                                      <p:cBhvr>
                                        <p:cTn id="90" fill="hold"/>
                                        <p:tgtEl>
                                          <p:spTgt spid="61"/>
                                        </p:tgtEl>
                                        <p:attrNameLst>
                                          <p:attrName>style.visibility</p:attrName>
                                        </p:attrNameLst>
                                      </p:cBhvr>
                                      <p:to>
                                        <p:strVal val="visible"/>
                                      </p:to>
                                    </p:set>
                                    <p:animEffect transition="in" filter="box(out)">
                                      <p:cBhvr>
                                        <p:cTn id="91" dur="6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7" grpId="0" animBg="1" advAuto="0"/>
      <p:bldP spid="28" grpId="0" animBg="1" advAuto="0"/>
      <p:bldP spid="29" grpId="0" animBg="1" advAuto="0"/>
      <p:bldP spid="30" grpId="0" animBg="1" advAuto="0"/>
      <p:bldP spid="31" grpId="0" animBg="1" advAuto="0"/>
      <p:bldP spid="32" grpId="0" animBg="1" advAuto="0"/>
      <p:bldP spid="33" grpId="0" animBg="1" advAuto="0"/>
      <p:bldP spid="34" grpId="0" animBg="1" advAuto="0"/>
      <p:bldP spid="35" grpId="0" animBg="1" advAuto="0"/>
      <p:bldP spid="36" grpId="0" animBg="1" advAuto="0"/>
      <p:bldP spid="37" grpId="0" animBg="1" advAuto="0"/>
      <p:bldP spid="38" grpId="0" animBg="1" advAuto="0"/>
      <p:bldP spid="39" grpId="0" animBg="1" advAuto="0"/>
      <p:bldP spid="40" grpId="0" animBg="1" advAuto="0"/>
      <p:bldP spid="41" grpId="0" animBg="1" advAuto="0"/>
      <p:bldP spid="42" grpId="0" animBg="1" advAuto="0"/>
      <p:bldP spid="45" grpId="0" animBg="1" advAuto="0"/>
      <p:bldP spid="48" grpId="0" animBg="1" advAuto="0"/>
      <p:bldP spid="51" grpId="0" animBg="1" advAuto="0"/>
      <p:bldP spid="58" grpId="0" animBg="1" advAuto="0"/>
      <p:bldP spid="61"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F44D0A2-F931-41AE-BE1E-CBABEA0FF5C7}"/>
              </a:ext>
            </a:extLst>
          </p:cNvPr>
          <p:cNvSpPr>
            <a:spLocks noGrp="1"/>
          </p:cNvSpPr>
          <p:nvPr>
            <p:ph type="title"/>
          </p:nvPr>
        </p:nvSpPr>
        <p:spPr/>
        <p:txBody>
          <a:bodyPr>
            <a:normAutofit/>
          </a:bodyPr>
          <a:lstStyle/>
          <a:p>
            <a:r>
              <a:rPr lang="en-GB" dirty="0"/>
              <a:t>Debate y </a:t>
            </a:r>
            <a:r>
              <a:rPr lang="en-GB" dirty="0" err="1"/>
              <a:t>simulación</a:t>
            </a:r>
            <a:r>
              <a:rPr lang="en-GB" dirty="0"/>
              <a:t>: </a:t>
            </a:r>
            <a:r>
              <a:rPr lang="en-GB" dirty="0" err="1"/>
              <a:t>Ejercicio</a:t>
            </a:r>
            <a:r>
              <a:rPr lang="en-GB" dirty="0"/>
              <a:t> 1</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32</a:t>
            </a:fld>
            <a:endParaRPr lang="en-US" dirty="0"/>
          </a:p>
        </p:txBody>
      </p:sp>
      <p:sp>
        <p:nvSpPr>
          <p:cNvPr id="9" name="Google Shape;18;p1">
            <a:extLst>
              <a:ext uri="{FF2B5EF4-FFF2-40B4-BE49-F238E27FC236}">
                <a16:creationId xmlns:a16="http://schemas.microsoft.com/office/drawing/2014/main" id="{1BEF7DEC-D938-4BF2-BA09-F6A23552D156}"/>
              </a:ext>
            </a:extLst>
          </p:cNvPr>
          <p:cNvSpPr txBox="1"/>
          <p:nvPr/>
        </p:nvSpPr>
        <p:spPr>
          <a:xfrm>
            <a:off x="1776208" y="5024845"/>
            <a:ext cx="901824" cy="2769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10" name="Google Shape;25;p1">
            <a:extLst>
              <a:ext uri="{FF2B5EF4-FFF2-40B4-BE49-F238E27FC236}">
                <a16:creationId xmlns:a16="http://schemas.microsoft.com/office/drawing/2014/main" id="{415E739C-256A-4E2C-8A54-DDD78D5ED4A6}"/>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2" name="Google Shape;26;p1">
            <a:extLst>
              <a:ext uri="{FF2B5EF4-FFF2-40B4-BE49-F238E27FC236}">
                <a16:creationId xmlns:a16="http://schemas.microsoft.com/office/drawing/2014/main" id="{C74A05D8-58AB-440D-8503-C426714CE96A}"/>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3" name="Google Shape;28;p1">
            <a:extLst>
              <a:ext uri="{FF2B5EF4-FFF2-40B4-BE49-F238E27FC236}">
                <a16:creationId xmlns:a16="http://schemas.microsoft.com/office/drawing/2014/main" id="{F77EE04F-9280-49DF-988B-E49A90E62773}"/>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4" name="Google Shape;29;p1">
            <a:extLst>
              <a:ext uri="{FF2B5EF4-FFF2-40B4-BE49-F238E27FC236}">
                <a16:creationId xmlns:a16="http://schemas.microsoft.com/office/drawing/2014/main" id="{23ECD913-7660-4094-8764-E2C9718613D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instrucciones</a:t>
            </a:r>
            <a:endParaRPr dirty="0">
              <a:solidFill>
                <a:schemeClr val="tx1">
                  <a:lumMod val="75000"/>
                  <a:lumOff val="25000"/>
                </a:schemeClr>
              </a:solidFill>
            </a:endParaRPr>
          </a:p>
        </p:txBody>
      </p:sp>
      <p:sp>
        <p:nvSpPr>
          <p:cNvPr id="15" name="Google Shape;32;p1">
            <a:extLst>
              <a:ext uri="{FF2B5EF4-FFF2-40B4-BE49-F238E27FC236}">
                <a16:creationId xmlns:a16="http://schemas.microsoft.com/office/drawing/2014/main" id="{5E2B1936-BB60-4419-B151-A3E3810A69EC}"/>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6" name="Google Shape;33;p1">
            <a:extLst>
              <a:ext uri="{FF2B5EF4-FFF2-40B4-BE49-F238E27FC236}">
                <a16:creationId xmlns:a16="http://schemas.microsoft.com/office/drawing/2014/main" id="{8088B0E0-63B7-48DA-A0BC-AA3917779941}"/>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7" name="Google Shape;34;p1">
            <a:extLst>
              <a:ext uri="{FF2B5EF4-FFF2-40B4-BE49-F238E27FC236}">
                <a16:creationId xmlns:a16="http://schemas.microsoft.com/office/drawing/2014/main" id="{6F6F6683-3FB5-4E04-8FC9-686E6DEFF2D1}"/>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18" name="Google Shape;35;p1">
            <a:extLst>
              <a:ext uri="{FF2B5EF4-FFF2-40B4-BE49-F238E27FC236}">
                <a16:creationId xmlns:a16="http://schemas.microsoft.com/office/drawing/2014/main" id="{1B2CBEE7-C9A2-4DB5-85A5-EF45E431E521}"/>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objectivo</a:t>
            </a:r>
            <a:endParaRPr dirty="0">
              <a:solidFill>
                <a:schemeClr val="tx1">
                  <a:lumMod val="75000"/>
                  <a:lumOff val="25000"/>
                </a:schemeClr>
              </a:solidFill>
            </a:endParaRPr>
          </a:p>
        </p:txBody>
      </p:sp>
      <p:sp>
        <p:nvSpPr>
          <p:cNvPr id="19" name="Google Shape;37;p1">
            <a:extLst>
              <a:ext uri="{FF2B5EF4-FFF2-40B4-BE49-F238E27FC236}">
                <a16:creationId xmlns:a16="http://schemas.microsoft.com/office/drawing/2014/main" id="{DEAA5878-D271-4486-B99E-E26DD4AE4D21}"/>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20" name="Google Shape;38;p1">
            <a:extLst>
              <a:ext uri="{FF2B5EF4-FFF2-40B4-BE49-F238E27FC236}">
                <a16:creationId xmlns:a16="http://schemas.microsoft.com/office/drawing/2014/main" id="{BBBF3B1C-B6A6-4735-97FB-F9C949AC0DEF}"/>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audiencia</a:t>
            </a:r>
            <a:endParaRPr dirty="0">
              <a:solidFill>
                <a:schemeClr val="tx1">
                  <a:lumMod val="75000"/>
                  <a:lumOff val="25000"/>
                </a:schemeClr>
              </a:solidFill>
            </a:endParaRPr>
          </a:p>
        </p:txBody>
      </p:sp>
      <p:sp>
        <p:nvSpPr>
          <p:cNvPr id="21" name="Google Shape;40;p1">
            <a:extLst>
              <a:ext uri="{FF2B5EF4-FFF2-40B4-BE49-F238E27FC236}">
                <a16:creationId xmlns:a16="http://schemas.microsoft.com/office/drawing/2014/main" id="{2CCD8059-845A-46AE-87A5-37084FC4139D}"/>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22" name="Google Shape;41;p1">
            <a:extLst>
              <a:ext uri="{FF2B5EF4-FFF2-40B4-BE49-F238E27FC236}">
                <a16:creationId xmlns:a16="http://schemas.microsoft.com/office/drawing/2014/main" id="{D4D5A9B6-D788-4FA4-9DA2-D8BE45C52F5A}"/>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duración</a:t>
            </a:r>
            <a:endParaRPr dirty="0">
              <a:solidFill>
                <a:schemeClr val="tx1">
                  <a:lumMod val="75000"/>
                  <a:lumOff val="25000"/>
                </a:schemeClr>
              </a:solidFill>
            </a:endParaRPr>
          </a:p>
        </p:txBody>
      </p:sp>
      <p:sp>
        <p:nvSpPr>
          <p:cNvPr id="23" name="Tekstvak 86">
            <a:extLst>
              <a:ext uri="{FF2B5EF4-FFF2-40B4-BE49-F238E27FC236}">
                <a16:creationId xmlns:a16="http://schemas.microsoft.com/office/drawing/2014/main" id="{F6EA357B-8840-40F4-925A-2F3DE46620A0}"/>
              </a:ext>
            </a:extLst>
          </p:cNvPr>
          <p:cNvSpPr txBox="1"/>
          <p:nvPr/>
        </p:nvSpPr>
        <p:spPr>
          <a:xfrm>
            <a:off x="2364378" y="2864495"/>
            <a:ext cx="4455017" cy="492122"/>
          </a:xfrm>
          <a:prstGeom prst="rect">
            <a:avLst/>
          </a:prstGeom>
          <a:noFill/>
        </p:spPr>
        <p:txBody>
          <a:bodyPr wrap="square">
            <a:spAutoFit/>
          </a:bodyPr>
          <a:lstStyle/>
          <a:p>
            <a:pPr marL="0" marR="0" lvl="0" indent="0" algn="ctr" fontAlgn="auto">
              <a:lnSpc>
                <a:spcPct val="115000"/>
              </a:lnSpc>
              <a:spcBef>
                <a:spcPct val="0"/>
              </a:spcBef>
              <a:spcAft>
                <a:spcPts val="600"/>
              </a:spcAft>
              <a:buClrTx/>
              <a:buSzTx/>
              <a:tabLst/>
              <a:defRPr/>
            </a:pPr>
            <a:r>
              <a:rPr lang="en-GB" sz="2400" dirty="0">
                <a:solidFill>
                  <a:srgbClr val="0770B1"/>
                </a:solidFill>
                <a:latin typeface="+mj-lt"/>
                <a:ea typeface="+mj-ea"/>
                <a:cs typeface="+mj-cs"/>
              </a:rPr>
              <a:t>¿</a:t>
            </a:r>
            <a:r>
              <a:rPr lang="en-GB" sz="2400" dirty="0" err="1">
                <a:solidFill>
                  <a:srgbClr val="0770B1"/>
                </a:solidFill>
                <a:latin typeface="+mj-lt"/>
                <a:ea typeface="+mj-ea"/>
                <a:cs typeface="+mj-cs"/>
              </a:rPr>
              <a:t>Verdadero</a:t>
            </a:r>
            <a:r>
              <a:rPr lang="en-GB" sz="2400" dirty="0">
                <a:solidFill>
                  <a:srgbClr val="0770B1"/>
                </a:solidFill>
                <a:latin typeface="+mj-lt"/>
                <a:ea typeface="+mj-ea"/>
                <a:cs typeface="+mj-cs"/>
              </a:rPr>
              <a:t> o </a:t>
            </a:r>
            <a:r>
              <a:rPr lang="en-GB" sz="2400" dirty="0" err="1">
                <a:solidFill>
                  <a:srgbClr val="0770B1"/>
                </a:solidFill>
                <a:latin typeface="+mj-lt"/>
                <a:ea typeface="+mj-ea"/>
                <a:cs typeface="+mj-cs"/>
              </a:rPr>
              <a:t>falso</a:t>
            </a:r>
            <a:r>
              <a:rPr lang="en-GB" sz="2400" dirty="0">
                <a:solidFill>
                  <a:srgbClr val="0770B1"/>
                </a:solidFill>
                <a:latin typeface="+mj-lt"/>
                <a:ea typeface="+mj-ea"/>
                <a:cs typeface="+mj-cs"/>
              </a:rPr>
              <a:t>?</a:t>
            </a:r>
          </a:p>
        </p:txBody>
      </p:sp>
    </p:spTree>
    <p:extLst>
      <p:ext uri="{BB962C8B-B14F-4D97-AF65-F5344CB8AC3E}">
        <p14:creationId xmlns:p14="http://schemas.microsoft.com/office/powerpoint/2010/main" val="1413691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nl-NL" sz="2200" dirty="0"/>
              <a:t>Ejercicios</a:t>
            </a:r>
          </a:p>
          <a:p>
            <a:pPr marL="385763" indent="-385763">
              <a:buFont typeface="+mj-lt"/>
              <a:buAutoNum type="arabicPeriod"/>
            </a:pPr>
            <a:r>
              <a:rPr lang="es-ES" sz="2200" dirty="0"/>
              <a:t>¿Cómo sé que estoy enfadado</a:t>
            </a:r>
            <a:r>
              <a:rPr lang="en-US" sz="2200" dirty="0"/>
              <a:t>?</a:t>
            </a:r>
          </a:p>
          <a:p>
            <a:pPr marL="385763" indent="-385763">
              <a:buFont typeface="+mj-lt"/>
              <a:buAutoNum type="arabicPeriod"/>
            </a:pPr>
            <a:r>
              <a:rPr lang="en-US" sz="2200" dirty="0"/>
              <a:t>La </a:t>
            </a:r>
            <a:r>
              <a:rPr lang="en-US" sz="2200" dirty="0" err="1"/>
              <a:t>rueda</a:t>
            </a:r>
            <a:r>
              <a:rPr lang="en-US" sz="2200" dirty="0"/>
              <a:t> de las </a:t>
            </a:r>
            <a:r>
              <a:rPr lang="en-US" sz="2200" dirty="0" err="1"/>
              <a:t>emociones</a:t>
            </a:r>
            <a:endParaRPr lang="en-US" sz="2200" dirty="0"/>
          </a:p>
          <a:p>
            <a:pPr marL="385763" indent="-385763">
              <a:buFont typeface="+mj-lt"/>
              <a:buAutoNum type="arabicPeriod"/>
            </a:pPr>
            <a:r>
              <a:rPr lang="en-US" sz="2200" dirty="0"/>
              <a:t>¡</a:t>
            </a:r>
            <a:r>
              <a:rPr lang="en-US" sz="2200" dirty="0" err="1"/>
              <a:t>Elabora</a:t>
            </a:r>
            <a:r>
              <a:rPr lang="en-US" sz="2200" dirty="0"/>
              <a:t> un plan!</a:t>
            </a:r>
          </a:p>
          <a:p>
            <a:pPr marL="385763" indent="-385763">
              <a:buFont typeface="+mj-lt"/>
              <a:buAutoNum type="arabicPeriod"/>
            </a:pPr>
            <a:r>
              <a:rPr lang="en-US" sz="2200" dirty="0" err="1"/>
              <a:t>Identifica</a:t>
            </a:r>
            <a:r>
              <a:rPr lang="en-US" sz="2200" dirty="0"/>
              <a:t> el </a:t>
            </a:r>
            <a:r>
              <a:rPr lang="en-US" sz="2200" dirty="0" err="1"/>
              <a:t>problema</a:t>
            </a:r>
            <a:r>
              <a:rPr lang="en-US" sz="2200" dirty="0"/>
              <a:t> </a:t>
            </a:r>
            <a:r>
              <a:rPr lang="en-US" sz="1600" dirty="0"/>
              <a:t>(Chimamanda Adichie)</a:t>
            </a:r>
          </a:p>
          <a:p>
            <a:pPr marL="385763" indent="-385763">
              <a:buFont typeface="+mj-lt"/>
              <a:buAutoNum type="arabicPeriod"/>
            </a:pPr>
            <a:r>
              <a:rPr lang="en-US" sz="2200" dirty="0"/>
              <a:t>¿</a:t>
            </a:r>
            <a:r>
              <a:rPr lang="en-US" sz="2200" dirty="0" err="1"/>
              <a:t>Quién</a:t>
            </a:r>
            <a:r>
              <a:rPr lang="en-US" sz="2200" dirty="0"/>
              <a:t> soy?</a:t>
            </a:r>
          </a:p>
          <a:p>
            <a:pPr marL="385763" indent="-385763">
              <a:buFont typeface="+mj-lt"/>
              <a:buAutoNum type="arabicPeriod"/>
            </a:pPr>
            <a:r>
              <a:rPr lang="en-US" sz="2200" dirty="0"/>
              <a:t>¿</a:t>
            </a:r>
            <a:r>
              <a:rPr lang="en-US" sz="2200" dirty="0" err="1"/>
              <a:t>Verdadero</a:t>
            </a:r>
            <a:r>
              <a:rPr lang="en-US" sz="2200" dirty="0"/>
              <a:t> o </a:t>
            </a:r>
            <a:r>
              <a:rPr lang="en-US" sz="2200" dirty="0" err="1"/>
              <a:t>falso</a:t>
            </a:r>
            <a:r>
              <a:rPr lang="en-US" sz="2200" dirty="0"/>
              <a:t>?</a:t>
            </a:r>
          </a:p>
          <a:p>
            <a:pPr marL="0" indent="0">
              <a:buNone/>
            </a:pPr>
            <a:endParaRPr lang="en-GB" dirty="0"/>
          </a:p>
        </p:txBody>
      </p:sp>
      <p:sp>
        <p:nvSpPr>
          <p:cNvPr id="6" name="Tijdelijke aanduiding voor dianummer 5">
            <a:extLst>
              <a:ext uri="{FF2B5EF4-FFF2-40B4-BE49-F238E27FC236}">
                <a16:creationId xmlns:a16="http://schemas.microsoft.com/office/drawing/2014/main" id="{15DE8C88-DA4E-4102-BED5-3199087019FA}"/>
              </a:ext>
            </a:extLst>
          </p:cNvPr>
          <p:cNvSpPr>
            <a:spLocks noGrp="1"/>
          </p:cNvSpPr>
          <p:nvPr>
            <p:ph type="sldNum" sz="quarter" idx="12"/>
          </p:nvPr>
        </p:nvSpPr>
        <p:spPr/>
        <p:txBody>
          <a:bodyPr/>
          <a:lstStyle/>
          <a:p>
            <a:fld id="{CB318F78-A315-46C9-8B3F-2431B4397D31}" type="slidenum">
              <a:rPr lang="en-US" smtClean="0"/>
              <a:t>33</a:t>
            </a:fld>
            <a:endParaRPr lang="en-US" dirty="0"/>
          </a:p>
        </p:txBody>
      </p:sp>
      <p:sp>
        <p:nvSpPr>
          <p:cNvPr id="8" name="Group">
            <a:extLst>
              <a:ext uri="{FF2B5EF4-FFF2-40B4-BE49-F238E27FC236}">
                <a16:creationId xmlns:a16="http://schemas.microsoft.com/office/drawing/2014/main"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id="{10C62E6F-540A-4FD3-B303-FEBAC7BA0639}"/>
              </a:ext>
            </a:extLst>
          </p:cNvPr>
          <p:cNvSpPr>
            <a:spLocks noGrp="1"/>
          </p:cNvSpPr>
          <p:nvPr>
            <p:ph type="title"/>
          </p:nvPr>
        </p:nvSpPr>
        <p:spPr/>
        <p:txBody>
          <a:bodyPr/>
          <a:lstStyle/>
          <a:p>
            <a:r>
              <a:rPr lang="en-GB" dirty="0"/>
              <a:t>Feedback</a:t>
            </a:r>
            <a:endParaRPr lang="bg-BG" dirty="0"/>
          </a:p>
        </p:txBody>
      </p:sp>
    </p:spTree>
    <p:extLst>
      <p:ext uri="{BB962C8B-B14F-4D97-AF65-F5344CB8AC3E}">
        <p14:creationId xmlns:p14="http://schemas.microsoft.com/office/powerpoint/2010/main" val="152146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1C8255E-078C-44DC-B247-9A426F9CE89E}"/>
              </a:ext>
            </a:extLst>
          </p:cNvPr>
          <p:cNvSpPr>
            <a:spLocks noGrp="1"/>
          </p:cNvSpPr>
          <p:nvPr>
            <p:ph type="title"/>
          </p:nvPr>
        </p:nvSpPr>
        <p:spPr/>
        <p:txBody>
          <a:bodyPr/>
          <a:lstStyle/>
          <a:p>
            <a:r>
              <a:rPr lang="es-ES" dirty="0"/>
              <a:t>Pregunta para la siguiente sesión</a:t>
            </a:r>
            <a:endParaRPr lang="en-US" dirty="0"/>
          </a:p>
        </p:txBody>
      </p:sp>
      <p:sp>
        <p:nvSpPr>
          <p:cNvPr id="3" name="Контейнер за съдържание 2">
            <a:extLst>
              <a:ext uri="{FF2B5EF4-FFF2-40B4-BE49-F238E27FC236}">
                <a16:creationId xmlns:a16="http://schemas.microsoft.com/office/drawing/2014/main"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s-ES" sz="2200" dirty="0"/>
              <a:t>Piensa si te enfrentas a situaciones en las que puedes aplicar lo que has aprendido hasta ahora</a:t>
            </a:r>
            <a:endParaRPr lang="en-US" sz="2200" dirty="0"/>
          </a:p>
        </p:txBody>
      </p:sp>
      <p:sp>
        <p:nvSpPr>
          <p:cNvPr id="7" name="Контейнер за номер на слайда 6">
            <a:extLst>
              <a:ext uri="{FF2B5EF4-FFF2-40B4-BE49-F238E27FC236}">
                <a16:creationId xmlns:a16="http://schemas.microsoft.com/office/drawing/2014/main" id="{398434F5-A7C3-44F4-B19B-C06994A4B16E}"/>
              </a:ext>
            </a:extLst>
          </p:cNvPr>
          <p:cNvSpPr>
            <a:spLocks noGrp="1"/>
          </p:cNvSpPr>
          <p:nvPr>
            <p:ph type="sldNum" sz="quarter" idx="12"/>
          </p:nvPr>
        </p:nvSpPr>
        <p:spPr/>
        <p:txBody>
          <a:bodyPr/>
          <a:lstStyle/>
          <a:p>
            <a:fld id="{CB318F78-A315-46C9-8B3F-2431B4397D31}" type="slidenum">
              <a:rPr lang="en-US" smtClean="0"/>
              <a:t>34</a:t>
            </a:fld>
            <a:endParaRPr lang="en-US"/>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en-GB" dirty="0"/>
              <a:t>What was most interesting to you today?</a:t>
            </a:r>
          </a:p>
        </p:txBody>
      </p:sp>
      <p:sp>
        <p:nvSpPr>
          <p:cNvPr id="6" name="Tijdelijke aanduiding voor dianummer 5">
            <a:extLst>
              <a:ext uri="{FF2B5EF4-FFF2-40B4-BE49-F238E27FC236}">
                <a16:creationId xmlns:a16="http://schemas.microsoft.com/office/drawing/2014/main" id="{1BA6AD5B-AF66-49DC-BF7F-74BE535E7F91}"/>
              </a:ext>
            </a:extLst>
          </p:cNvPr>
          <p:cNvSpPr>
            <a:spLocks noGrp="1"/>
          </p:cNvSpPr>
          <p:nvPr>
            <p:ph type="sldNum" sz="quarter" idx="12"/>
          </p:nvPr>
        </p:nvSpPr>
        <p:spPr/>
        <p:txBody>
          <a:bodyPr/>
          <a:lstStyle/>
          <a:p>
            <a:fld id="{CB318F78-A315-46C9-8B3F-2431B4397D31}" type="slidenum">
              <a:rPr lang="en-US" smtClean="0"/>
              <a:t>35</a:t>
            </a:fld>
            <a:endParaRPr lang="en-US" dirty="0"/>
          </a:p>
        </p:txBody>
      </p:sp>
      <p:sp>
        <p:nvSpPr>
          <p:cNvPr id="10" name="Контейнер за съдържание 2">
            <a:extLst>
              <a:ext uri="{FF2B5EF4-FFF2-40B4-BE49-F238E27FC236}">
                <a16:creationId xmlns:a16="http://schemas.microsoft.com/office/drawing/2014/main"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s-ES" sz="2200" dirty="0"/>
              <a:t>¿Qué te ha parecido más interesante</a:t>
            </a:r>
            <a:r>
              <a:rPr lang="en-US" sz="2200" dirty="0"/>
              <a:t>?</a:t>
            </a:r>
          </a:p>
        </p:txBody>
      </p:sp>
      <p:sp>
        <p:nvSpPr>
          <p:cNvPr id="9" name="Заглавие 8">
            <a:extLst>
              <a:ext uri="{FF2B5EF4-FFF2-40B4-BE49-F238E27FC236}">
                <a16:creationId xmlns:a16="http://schemas.microsoft.com/office/drawing/2014/main" id="{054DF7D4-9BBF-4215-9516-967D113618B7}"/>
              </a:ext>
            </a:extLst>
          </p:cNvPr>
          <p:cNvSpPr>
            <a:spLocks noGrp="1"/>
          </p:cNvSpPr>
          <p:nvPr>
            <p:ph type="title"/>
          </p:nvPr>
        </p:nvSpPr>
        <p:spPr/>
        <p:txBody>
          <a:bodyPr/>
          <a:lstStyle/>
          <a:p>
            <a:r>
              <a:rPr lang="en-GB" dirty="0" err="1"/>
              <a:t>Conclusión</a:t>
            </a:r>
            <a:endParaRPr lang="bg-BG" dirty="0"/>
          </a:p>
        </p:txBody>
      </p:sp>
      <p:pic>
        <p:nvPicPr>
          <p:cNvPr id="4" name="Картина 3">
            <a:extLst>
              <a:ext uri="{FF2B5EF4-FFF2-40B4-BE49-F238E27FC236}">
                <a16:creationId xmlns:a16="http://schemas.microsoft.com/office/drawing/2014/main" id="{3424A4AE-33BE-4101-9B19-F46E73EC5D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3754" y="3640183"/>
            <a:ext cx="2456491" cy="2831592"/>
          </a:xfrm>
          <a:prstGeom prst="rect">
            <a:avLst/>
          </a:prstGeom>
        </p:spPr>
      </p:pic>
    </p:spTree>
    <p:extLst>
      <p:ext uri="{BB962C8B-B14F-4D97-AF65-F5344CB8AC3E}">
        <p14:creationId xmlns:p14="http://schemas.microsoft.com/office/powerpoint/2010/main" val="261024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a:xfrm>
            <a:off x="1652567" y="3429000"/>
            <a:ext cx="5854699" cy="736600"/>
          </a:xfrm>
        </p:spPr>
        <p:txBody>
          <a:bodyPr/>
          <a:lstStyle/>
          <a:p>
            <a:pPr algn="ctr"/>
            <a:r>
              <a:rPr lang="en-US" dirty="0"/>
              <a:t>¡Gracias!</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F4D1457-2469-4B14-9ECD-0ABDBF8D6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 y="1097416"/>
            <a:ext cx="7669805" cy="5760583"/>
          </a:xfrm>
          <a:prstGeom prst="rect">
            <a:avLst/>
          </a:prstGeom>
        </p:spPr>
      </p:pic>
      <p:sp>
        <p:nvSpPr>
          <p:cNvPr id="6" name="Контейнер за номер на слайда 5">
            <a:extLst>
              <a:ext uri="{FF2B5EF4-FFF2-40B4-BE49-F238E27FC236}">
                <a16:creationId xmlns:a16="http://schemas.microsoft.com/office/drawing/2014/main" id="{50B5F2F4-BDB3-45BC-A488-2284C2508A0E}"/>
              </a:ext>
            </a:extLst>
          </p:cNvPr>
          <p:cNvSpPr>
            <a:spLocks noGrp="1"/>
          </p:cNvSpPr>
          <p:nvPr>
            <p:ph type="sldNum" sz="quarter" idx="12"/>
          </p:nvPr>
        </p:nvSpPr>
        <p:spPr/>
        <p:txBody>
          <a:bodyPr/>
          <a:lstStyle/>
          <a:p>
            <a:fld id="{CB318F78-A315-46C9-8B3F-2431B4397D31}" type="slidenum">
              <a:rPr lang="en-US" smtClean="0"/>
              <a:t>3</a:t>
            </a:fld>
            <a:endParaRPr lang="en-US" dirty="0"/>
          </a:p>
        </p:txBody>
      </p:sp>
      <p:grpSp>
        <p:nvGrpSpPr>
          <p:cNvPr id="64" name="Групиране 63">
            <a:extLst>
              <a:ext uri="{FF2B5EF4-FFF2-40B4-BE49-F238E27FC236}">
                <a16:creationId xmlns:a16="http://schemas.microsoft.com/office/drawing/2014/main" id="{56ACA92C-6983-4800-B893-4E8D34EFC066}"/>
              </a:ext>
            </a:extLst>
          </p:cNvPr>
          <p:cNvGrpSpPr/>
          <p:nvPr/>
        </p:nvGrpSpPr>
        <p:grpSpPr>
          <a:xfrm>
            <a:off x="7446843" y="1242632"/>
            <a:ext cx="1620957" cy="1492716"/>
            <a:chOff x="7446843" y="1242632"/>
            <a:chExt cx="1620957" cy="1492716"/>
          </a:xfrm>
        </p:grpSpPr>
        <p:sp>
          <p:nvSpPr>
            <p:cNvPr id="46" name="Текстово поле 45">
              <a:extLst>
                <a:ext uri="{FF2B5EF4-FFF2-40B4-BE49-F238E27FC236}">
                  <a16:creationId xmlns:a16="http://schemas.microsoft.com/office/drawing/2014/main" id="{F7D94996-CE37-400D-892A-0E66327AF160}"/>
                </a:ext>
              </a:extLst>
            </p:cNvPr>
            <p:cNvSpPr txBox="1"/>
            <p:nvPr/>
          </p:nvSpPr>
          <p:spPr>
            <a:xfrm>
              <a:off x="7601109" y="1242632"/>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pPr>
              <a:r>
                <a:rPr lang="es-ES" sz="1300" dirty="0"/>
                <a:t>Experiencia personal de discriminación</a:t>
              </a:r>
            </a:p>
            <a:p>
              <a:pPr marL="174625" indent="-174625">
                <a:buFont typeface="Arial" panose="020B0604020202020204" pitchFamily="34" charset="0"/>
                <a:buChar char="•"/>
              </a:pPr>
              <a:r>
                <a:rPr lang="es-ES" sz="1300" dirty="0"/>
                <a:t>Problemas en casa</a:t>
              </a:r>
            </a:p>
            <a:p>
              <a:pPr marL="174625" indent="-174625">
                <a:buFont typeface="Arial" panose="020B0604020202020204" pitchFamily="34" charset="0"/>
                <a:buChar char="•"/>
              </a:pPr>
              <a:r>
                <a:rPr lang="es-ES" sz="1300" dirty="0"/>
                <a:t>Confrontación con la muerte</a:t>
              </a:r>
            </a:p>
          </p:txBody>
        </p:sp>
        <p:cxnSp>
          <p:nvCxnSpPr>
            <p:cNvPr id="54" name="Съединител: извита линия 53">
              <a:extLst>
                <a:ext uri="{FF2B5EF4-FFF2-40B4-BE49-F238E27FC236}">
                  <a16:creationId xmlns:a16="http://schemas.microsoft.com/office/drawing/2014/main" id="{706E402E-9F8B-442A-84D4-4BF1C4DA4790}"/>
                </a:ext>
              </a:extLst>
            </p:cNvPr>
            <p:cNvCxnSpPr>
              <a:cxnSpLocks/>
              <a:endCxn id="46" idx="1"/>
            </p:cNvCxnSpPr>
            <p:nvPr/>
          </p:nvCxnSpPr>
          <p:spPr>
            <a:xfrm rot="5400000" flipH="1" flipV="1">
              <a:off x="7375471" y="2060362"/>
              <a:ext cx="297010" cy="154266"/>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5" name="Групиране 64">
            <a:extLst>
              <a:ext uri="{FF2B5EF4-FFF2-40B4-BE49-F238E27FC236}">
                <a16:creationId xmlns:a16="http://schemas.microsoft.com/office/drawing/2014/main" id="{6F704F37-2FEA-41B1-986E-7DC8E1385CA6}"/>
              </a:ext>
            </a:extLst>
          </p:cNvPr>
          <p:cNvGrpSpPr/>
          <p:nvPr/>
        </p:nvGrpSpPr>
        <p:grpSpPr>
          <a:xfrm>
            <a:off x="7446843" y="2786785"/>
            <a:ext cx="1620957" cy="1492716"/>
            <a:chOff x="7446843" y="2786785"/>
            <a:chExt cx="1620957" cy="1492716"/>
          </a:xfrm>
        </p:grpSpPr>
        <p:sp>
          <p:nvSpPr>
            <p:cNvPr id="49" name="Текстово поле 48">
              <a:extLst>
                <a:ext uri="{FF2B5EF4-FFF2-40B4-BE49-F238E27FC236}">
                  <a16:creationId xmlns:a16="http://schemas.microsoft.com/office/drawing/2014/main" id="{BF3B2A08-E5C4-48CA-8A28-088737B4146D}"/>
                </a:ext>
              </a:extLst>
            </p:cNvPr>
            <p:cNvSpPr txBox="1"/>
            <p:nvPr/>
          </p:nvSpPr>
          <p:spPr>
            <a:xfrm>
              <a:off x="7601109" y="2786785"/>
              <a:ext cx="1466691" cy="1492716"/>
            </a:xfrm>
            <a:prstGeom prst="rect">
              <a:avLst/>
            </a:prstGeom>
            <a:solidFill>
              <a:schemeClr val="bg1">
                <a:lumMod val="95000"/>
              </a:schemeClr>
            </a:solidFill>
            <a:ln>
              <a:solidFill>
                <a:schemeClr val="bg1">
                  <a:lumMod val="75000"/>
                </a:schemeClr>
              </a:solidFill>
            </a:ln>
          </p:spPr>
          <p:txBody>
            <a:bodyPr wrap="square">
              <a:spAutoFit/>
            </a:bodyPr>
            <a:lstStyle/>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Confrontación con la propaganda</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Parte de un grupo radical</a:t>
              </a:r>
            </a:p>
            <a:p>
              <a:pPr marL="174625" marR="0" lvl="0" indent="-174625" fontAlgn="auto">
                <a:lnSpc>
                  <a:spcPct val="100000"/>
                </a:lnSpc>
                <a:spcBef>
                  <a:spcPts val="0"/>
                </a:spcBef>
                <a:spcAft>
                  <a:spcPts val="0"/>
                </a:spcAft>
                <a:buClrTx/>
                <a:buSzTx/>
                <a:buFont typeface="Arial" panose="020B0604020202020204" pitchFamily="34" charset="0"/>
                <a:buChar char="•"/>
                <a:tabLst/>
                <a:defRPr/>
              </a:pPr>
              <a:r>
                <a:rPr lang="es-ES" sz="1300" dirty="0"/>
                <a:t>Injusticia contra el grupo</a:t>
              </a:r>
            </a:p>
          </p:txBody>
        </p:sp>
        <p:cxnSp>
          <p:nvCxnSpPr>
            <p:cNvPr id="57" name="Съединител: извита линия 56">
              <a:extLst>
                <a:ext uri="{FF2B5EF4-FFF2-40B4-BE49-F238E27FC236}">
                  <a16:creationId xmlns:a16="http://schemas.microsoft.com/office/drawing/2014/main" id="{748D6082-BFBA-4876-9199-56A0CC4A4B5D}"/>
                </a:ext>
              </a:extLst>
            </p:cNvPr>
            <p:cNvCxnSpPr>
              <a:cxnSpLocks/>
              <a:endCxn id="49" idx="1"/>
            </p:cNvCxnSpPr>
            <p:nvPr/>
          </p:nvCxnSpPr>
          <p:spPr>
            <a:xfrm>
              <a:off x="7446843" y="2911156"/>
              <a:ext cx="154266" cy="621987"/>
            </a:xfrm>
            <a:prstGeom prst="curvedConnector3">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66" name="Групиране 65">
            <a:extLst>
              <a:ext uri="{FF2B5EF4-FFF2-40B4-BE49-F238E27FC236}">
                <a16:creationId xmlns:a16="http://schemas.microsoft.com/office/drawing/2014/main" id="{E432FED3-3A72-459C-AACF-A44626B62BC8}"/>
              </a:ext>
            </a:extLst>
          </p:cNvPr>
          <p:cNvGrpSpPr/>
          <p:nvPr/>
        </p:nvGrpSpPr>
        <p:grpSpPr>
          <a:xfrm>
            <a:off x="7446842" y="3468118"/>
            <a:ext cx="1620958" cy="2151325"/>
            <a:chOff x="7446842" y="3468118"/>
            <a:chExt cx="1620958" cy="2151325"/>
          </a:xfrm>
        </p:grpSpPr>
        <p:sp>
          <p:nvSpPr>
            <p:cNvPr id="51" name="Текстово поле 50">
              <a:extLst>
                <a:ext uri="{FF2B5EF4-FFF2-40B4-BE49-F238E27FC236}">
                  <a16:creationId xmlns:a16="http://schemas.microsoft.com/office/drawing/2014/main" id="{D95C4201-F19D-4E8E-8356-A8AA684AADAD}"/>
                </a:ext>
              </a:extLst>
            </p:cNvPr>
            <p:cNvSpPr txBox="1"/>
            <p:nvPr/>
          </p:nvSpPr>
          <p:spPr>
            <a:xfrm>
              <a:off x="7601109" y="4326781"/>
              <a:ext cx="1466691" cy="1292662"/>
            </a:xfrm>
            <a:prstGeom prst="rect">
              <a:avLst/>
            </a:prstGeom>
            <a:solidFill>
              <a:schemeClr val="bg1">
                <a:lumMod val="95000"/>
              </a:schemeClr>
            </a:solidFill>
            <a:ln>
              <a:solidFill>
                <a:schemeClr val="bg1">
                  <a:lumMod val="75000"/>
                </a:schemeClr>
              </a:solidFill>
            </a:ln>
          </p:spPr>
          <p:txBody>
            <a:bodyPr wrap="square">
              <a:spAutoFit/>
            </a:bodyPr>
            <a:lstStyle/>
            <a:p>
              <a:pPr marL="174625" indent="-174625">
                <a:buFont typeface="Arial" panose="020B0604020202020204" pitchFamily="34" charset="0"/>
                <a:buChar char="•"/>
                <a:defRPr/>
              </a:pPr>
              <a:r>
                <a:rPr lang="nl-NL" sz="1300" dirty="0"/>
                <a:t>Llamadas a la acción</a:t>
              </a:r>
            </a:p>
            <a:p>
              <a:pPr marL="174625" indent="-174625">
                <a:buFont typeface="Arial" panose="020B0604020202020204" pitchFamily="34" charset="0"/>
                <a:buChar char="•"/>
                <a:defRPr/>
              </a:pPr>
              <a:r>
                <a:rPr lang="es-ES" sz="1300" dirty="0"/>
                <a:t>Política gubernamental</a:t>
              </a:r>
              <a:endParaRPr lang="en-GB" sz="1300" dirty="0"/>
            </a:p>
            <a:p>
              <a:pPr marL="174625" indent="-174625">
                <a:buFont typeface="Arial" panose="020B0604020202020204" pitchFamily="34" charset="0"/>
                <a:buChar char="•"/>
                <a:defRPr/>
              </a:pPr>
              <a:r>
                <a:rPr lang="nl-NL" sz="1300" dirty="0"/>
                <a:t>Guerra contra el grupo</a:t>
              </a:r>
            </a:p>
          </p:txBody>
        </p:sp>
        <p:cxnSp>
          <p:nvCxnSpPr>
            <p:cNvPr id="60" name="Съединител: извита линия 59">
              <a:extLst>
                <a:ext uri="{FF2B5EF4-FFF2-40B4-BE49-F238E27FC236}">
                  <a16:creationId xmlns:a16="http://schemas.microsoft.com/office/drawing/2014/main" id="{E5411E15-4983-4C52-BA79-E42983DCD6BD}"/>
                </a:ext>
              </a:extLst>
            </p:cNvPr>
            <p:cNvCxnSpPr>
              <a:cxnSpLocks/>
              <a:endCxn id="51" idx="1"/>
            </p:cNvCxnSpPr>
            <p:nvPr/>
          </p:nvCxnSpPr>
          <p:spPr>
            <a:xfrm rot="16200000" flipH="1">
              <a:off x="6771479" y="4143481"/>
              <a:ext cx="1504993" cy="154267"/>
            </a:xfrm>
            <a:prstGeom prst="curvedConnector2">
              <a:avLst/>
            </a:prstGeom>
            <a:ln>
              <a:tailEnd type="triangle"/>
            </a:ln>
          </p:spPr>
          <p:style>
            <a:lnRef idx="1">
              <a:schemeClr val="accent3"/>
            </a:lnRef>
            <a:fillRef idx="0">
              <a:schemeClr val="accent3"/>
            </a:fillRef>
            <a:effectRef idx="0">
              <a:schemeClr val="accent3"/>
            </a:effectRef>
            <a:fontRef idx="minor">
              <a:schemeClr val="tx1"/>
            </a:fontRef>
          </p:style>
        </p:cxnSp>
      </p:grpSp>
      <p:sp>
        <p:nvSpPr>
          <p:cNvPr id="67" name="Овал 66">
            <a:extLst>
              <a:ext uri="{FF2B5EF4-FFF2-40B4-BE49-F238E27FC236}">
                <a16:creationId xmlns:a16="http://schemas.microsoft.com/office/drawing/2014/main" id="{F4C8B7F7-BCFF-4018-B8F8-BB11D1718211}"/>
              </a:ext>
            </a:extLst>
          </p:cNvPr>
          <p:cNvSpPr/>
          <p:nvPr/>
        </p:nvSpPr>
        <p:spPr>
          <a:xfrm>
            <a:off x="7446841" y="1097417"/>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Овал 67">
            <a:extLst>
              <a:ext uri="{FF2B5EF4-FFF2-40B4-BE49-F238E27FC236}">
                <a16:creationId xmlns:a16="http://schemas.microsoft.com/office/drawing/2014/main" id="{D34BFEA6-6013-4037-86C3-5202232181DA}"/>
              </a:ext>
            </a:extLst>
          </p:cNvPr>
          <p:cNvSpPr/>
          <p:nvPr/>
        </p:nvSpPr>
        <p:spPr>
          <a:xfrm>
            <a:off x="7467600" y="2652256"/>
            <a:ext cx="1697159" cy="170751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Овал 68">
            <a:extLst>
              <a:ext uri="{FF2B5EF4-FFF2-40B4-BE49-F238E27FC236}">
                <a16:creationId xmlns:a16="http://schemas.microsoft.com/office/drawing/2014/main" id="{ECF04DB1-FAA0-4699-A2DB-9B579C8FCA6D}"/>
              </a:ext>
            </a:extLst>
          </p:cNvPr>
          <p:cNvSpPr/>
          <p:nvPr/>
        </p:nvSpPr>
        <p:spPr>
          <a:xfrm>
            <a:off x="7465423" y="4257907"/>
            <a:ext cx="1697159" cy="1383130"/>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3" name="Овал 72">
            <a:extLst>
              <a:ext uri="{FF2B5EF4-FFF2-40B4-BE49-F238E27FC236}">
                <a16:creationId xmlns:a16="http://schemas.microsoft.com/office/drawing/2014/main" id="{3B8C1408-81FB-4570-A106-9D93D0EB885B}"/>
              </a:ext>
            </a:extLst>
          </p:cNvPr>
          <p:cNvSpPr/>
          <p:nvPr/>
        </p:nvSpPr>
        <p:spPr>
          <a:xfrm>
            <a:off x="1044920" y="5230493"/>
            <a:ext cx="1430496"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sp>
        <p:nvSpPr>
          <p:cNvPr id="74" name="Овал 73">
            <a:extLst>
              <a:ext uri="{FF2B5EF4-FFF2-40B4-BE49-F238E27FC236}">
                <a16:creationId xmlns:a16="http://schemas.microsoft.com/office/drawing/2014/main" id="{24158BD1-8A76-494C-8074-24EE0F27D2C0}"/>
              </a:ext>
            </a:extLst>
          </p:cNvPr>
          <p:cNvSpPr/>
          <p:nvPr/>
        </p:nvSpPr>
        <p:spPr>
          <a:xfrm>
            <a:off x="1760168" y="5807554"/>
            <a:ext cx="1096247" cy="566174"/>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bg-BG"/>
          </a:p>
        </p:txBody>
      </p:sp>
      <p:pic>
        <p:nvPicPr>
          <p:cNvPr id="26" name="Imagen 25">
            <a:extLst>
              <a:ext uri="{FF2B5EF4-FFF2-40B4-BE49-F238E27FC236}">
                <a16:creationId xmlns:a16="http://schemas.microsoft.com/office/drawing/2014/main" id="{35FCD44E-2110-4087-A574-96866A6FD23A}"/>
              </a:ext>
            </a:extLst>
          </p:cNvPr>
          <p:cNvPicPr>
            <a:picLocks noChangeAspect="1"/>
          </p:cNvPicPr>
          <p:nvPr/>
        </p:nvPicPr>
        <p:blipFill>
          <a:blip r:embed="rId4"/>
          <a:stretch>
            <a:fillRect/>
          </a:stretch>
        </p:blipFill>
        <p:spPr>
          <a:xfrm>
            <a:off x="1697157" y="396014"/>
            <a:ext cx="7931583" cy="859611"/>
          </a:xfrm>
          <a:prstGeom prst="rect">
            <a:avLst/>
          </a:prstGeom>
        </p:spPr>
      </p:pic>
    </p:spTree>
    <p:extLst>
      <p:ext uri="{BB962C8B-B14F-4D97-AF65-F5344CB8AC3E}">
        <p14:creationId xmlns:p14="http://schemas.microsoft.com/office/powerpoint/2010/main" val="4335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3"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6E45350-9C36-4921-AD66-BF41A9E248E2}"/>
              </a:ext>
            </a:extLst>
          </p:cNvPr>
          <p:cNvSpPr>
            <a:spLocks noGrp="1"/>
          </p:cNvSpPr>
          <p:nvPr>
            <p:ph idx="1"/>
          </p:nvPr>
        </p:nvSpPr>
        <p:spPr/>
        <p:txBody>
          <a:bodyPr>
            <a:normAutofit/>
          </a:bodyPr>
          <a:lstStyle/>
          <a:p>
            <a:pPr marL="457200" indent="-457200">
              <a:buFont typeface="+mj-lt"/>
              <a:buAutoNum type="arabicPeriod"/>
            </a:pPr>
            <a:r>
              <a:rPr lang="en-GB" dirty="0" err="1"/>
              <a:t>Recapitulación</a:t>
            </a:r>
            <a:r>
              <a:rPr lang="en-GB" dirty="0"/>
              <a:t> de la session 1</a:t>
            </a:r>
          </a:p>
          <a:p>
            <a:pPr marL="457200" indent="-457200">
              <a:buFont typeface="+mj-lt"/>
              <a:buAutoNum type="arabicPeriod"/>
            </a:pPr>
            <a:r>
              <a:rPr lang="en-GB" dirty="0" err="1"/>
              <a:t>Gestión</a:t>
            </a:r>
            <a:r>
              <a:rPr lang="en-GB" dirty="0"/>
              <a:t> de la </a:t>
            </a:r>
            <a:r>
              <a:rPr lang="en-GB" dirty="0" err="1"/>
              <a:t>ira</a:t>
            </a:r>
            <a:endParaRPr lang="en-GB" dirty="0"/>
          </a:p>
          <a:p>
            <a:pPr marL="457200" indent="-457200">
              <a:buFont typeface="+mj-lt"/>
              <a:buAutoNum type="arabicPeriod"/>
            </a:pPr>
            <a:r>
              <a:rPr lang="en-GB" dirty="0" err="1"/>
              <a:t>Ejercicios</a:t>
            </a:r>
            <a:endParaRPr lang="en-GB" dirty="0"/>
          </a:p>
          <a:p>
            <a:pPr marL="457200" indent="-457200">
              <a:buFont typeface="+mj-lt"/>
              <a:buAutoNum type="arabicPeriod"/>
            </a:pPr>
            <a:r>
              <a:rPr lang="en-GB" dirty="0" err="1"/>
              <a:t>Terapia</a:t>
            </a:r>
            <a:r>
              <a:rPr lang="en-GB" dirty="0"/>
              <a:t> </a:t>
            </a:r>
            <a:r>
              <a:rPr lang="en-GB" dirty="0" err="1"/>
              <a:t>narrativa</a:t>
            </a:r>
            <a:endParaRPr lang="en-GB" dirty="0"/>
          </a:p>
          <a:p>
            <a:pPr marL="457200" indent="-457200">
              <a:buFont typeface="+mj-lt"/>
              <a:buAutoNum type="arabicPeriod"/>
            </a:pPr>
            <a:r>
              <a:rPr lang="en-GB" dirty="0" err="1"/>
              <a:t>Ejercicios</a:t>
            </a:r>
            <a:endParaRPr lang="en-GB" dirty="0"/>
          </a:p>
          <a:p>
            <a:pPr marL="457200" indent="-457200">
              <a:buFont typeface="+mj-lt"/>
              <a:buAutoNum type="arabicPeriod"/>
            </a:pPr>
            <a:r>
              <a:rPr lang="en-GB" dirty="0"/>
              <a:t>Debate y </a:t>
            </a:r>
            <a:r>
              <a:rPr lang="en-GB" dirty="0" err="1"/>
              <a:t>simulación</a:t>
            </a:r>
            <a:endParaRPr lang="en-GB" dirty="0"/>
          </a:p>
          <a:p>
            <a:pPr marL="457200" indent="-457200">
              <a:buFont typeface="+mj-lt"/>
              <a:buAutoNum type="arabicPeriod"/>
            </a:pPr>
            <a:r>
              <a:rPr lang="en-GB" dirty="0" err="1"/>
              <a:t>Ejercicios</a:t>
            </a:r>
            <a:endParaRPr lang="en-GB" dirty="0"/>
          </a:p>
          <a:p>
            <a:pPr marL="457200" indent="-457200">
              <a:buFont typeface="+mj-lt"/>
              <a:buAutoNum type="arabicPeriod"/>
            </a:pPr>
            <a:r>
              <a:rPr lang="en-GB" dirty="0"/>
              <a:t>Feedback y </a:t>
            </a:r>
            <a:r>
              <a:rPr lang="en-GB" dirty="0" err="1"/>
              <a:t>conclusión</a:t>
            </a:r>
            <a:endParaRPr lang="en-GB" dirty="0"/>
          </a:p>
        </p:txBody>
      </p:sp>
      <p:sp>
        <p:nvSpPr>
          <p:cNvPr id="6" name="Tijdelijke aanduiding voor dianummer 5">
            <a:extLst>
              <a:ext uri="{FF2B5EF4-FFF2-40B4-BE49-F238E27FC236}">
                <a16:creationId xmlns:a16="http://schemas.microsoft.com/office/drawing/2014/main" id="{1E2ED86B-3F0B-4DB6-9398-466E10AF7E27}"/>
              </a:ext>
            </a:extLst>
          </p:cNvPr>
          <p:cNvSpPr>
            <a:spLocks noGrp="1"/>
          </p:cNvSpPr>
          <p:nvPr>
            <p:ph type="sldNum" sz="quarter" idx="12"/>
          </p:nvPr>
        </p:nvSpPr>
        <p:spPr/>
        <p:txBody>
          <a:bodyPr/>
          <a:lstStyle/>
          <a:p>
            <a:fld id="{CB318F78-A315-46C9-8B3F-2431B4397D31}" type="slidenum">
              <a:rPr lang="en-US" smtClean="0"/>
              <a:t>4</a:t>
            </a:fld>
            <a:endParaRPr lang="en-US" dirty="0"/>
          </a:p>
        </p:txBody>
      </p:sp>
      <p:sp>
        <p:nvSpPr>
          <p:cNvPr id="5" name="Заглавие 4">
            <a:extLst>
              <a:ext uri="{FF2B5EF4-FFF2-40B4-BE49-F238E27FC236}">
                <a16:creationId xmlns:a16="http://schemas.microsoft.com/office/drawing/2014/main" id="{F045F4F0-DFF0-4F8D-AEBE-AA1CFAC92E14}"/>
              </a:ext>
            </a:extLst>
          </p:cNvPr>
          <p:cNvSpPr>
            <a:spLocks noGrp="1"/>
          </p:cNvSpPr>
          <p:nvPr>
            <p:ph type="title"/>
          </p:nvPr>
        </p:nvSpPr>
        <p:spPr/>
        <p:txBody>
          <a:bodyPr/>
          <a:lstStyle/>
          <a:p>
            <a:r>
              <a:rPr lang="en-US" dirty="0" err="1"/>
              <a:t>Programa</a:t>
            </a:r>
            <a:r>
              <a:rPr lang="en-US" dirty="0"/>
              <a:t> de la </a:t>
            </a:r>
            <a:r>
              <a:rPr lang="en-US" dirty="0" err="1"/>
              <a:t>sesión</a:t>
            </a:r>
            <a:endParaRPr lang="bg-BG" dirty="0"/>
          </a:p>
        </p:txBody>
      </p:sp>
    </p:spTree>
    <p:extLst>
      <p:ext uri="{BB962C8B-B14F-4D97-AF65-F5344CB8AC3E}">
        <p14:creationId xmlns:p14="http://schemas.microsoft.com/office/powerpoint/2010/main" val="378299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id="{582A579B-BB7E-4833-A848-9352032D73E9}"/>
              </a:ext>
            </a:extLst>
          </p:cNvPr>
          <p:cNvSpPr txBox="1"/>
          <p:nvPr/>
        </p:nvSpPr>
        <p:spPr>
          <a:xfrm>
            <a:off x="1442322" y="2270078"/>
            <a:ext cx="3742667"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nl-NL" dirty="0">
                <a:solidFill>
                  <a:schemeClr val="tx1">
                    <a:lumMod val="75000"/>
                    <a:lumOff val="25000"/>
                  </a:schemeClr>
                </a:solidFill>
              </a:rPr>
              <a:t>¿Qué te ha llamado la atención?</a:t>
            </a:r>
          </a:p>
        </p:txBody>
      </p:sp>
      <p:sp>
        <p:nvSpPr>
          <p:cNvPr id="33" name="TextBox 52">
            <a:extLst>
              <a:ext uri="{FF2B5EF4-FFF2-40B4-BE49-F238E27FC236}">
                <a16:creationId xmlns:a16="http://schemas.microsoft.com/office/drawing/2014/main" id="{856A8A39-CBFF-43F0-868B-6FBBD79C4AA0}"/>
              </a:ext>
            </a:extLst>
          </p:cNvPr>
          <p:cNvSpPr txBox="1"/>
          <p:nvPr/>
        </p:nvSpPr>
        <p:spPr>
          <a:xfrm>
            <a:off x="196758" y="3971887"/>
            <a:ext cx="2664592"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Comentar en parejas</a:t>
            </a:r>
          </a:p>
        </p:txBody>
      </p:sp>
      <p:sp>
        <p:nvSpPr>
          <p:cNvPr id="35" name="TextBox 52">
            <a:extLst>
              <a:ext uri="{FF2B5EF4-FFF2-40B4-BE49-F238E27FC236}">
                <a16:creationId xmlns:a16="http://schemas.microsoft.com/office/drawing/2014/main" id="{BD993792-9DAB-4D20-A18F-967B178D09CB}"/>
              </a:ext>
            </a:extLst>
          </p:cNvPr>
          <p:cNvSpPr txBox="1"/>
          <p:nvPr/>
        </p:nvSpPr>
        <p:spPr>
          <a:xfrm>
            <a:off x="759421" y="5818390"/>
            <a:ext cx="2861026"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a:t>
            </a:r>
            <a:r>
              <a:rPr lang="es-ES" dirty="0">
                <a:solidFill>
                  <a:schemeClr val="tx1">
                    <a:lumMod val="75000"/>
                    <a:lumOff val="25000"/>
                  </a:schemeClr>
                </a:solidFill>
              </a:rPr>
              <a:t>Cómo afecta mi reacción de enfado a los demás</a:t>
            </a:r>
            <a:r>
              <a:rPr lang="en-US" dirty="0">
                <a:solidFill>
                  <a:schemeClr val="tx1">
                    <a:lumMod val="75000"/>
                    <a:lumOff val="25000"/>
                  </a:schemeClr>
                </a:solidFill>
              </a:rPr>
              <a:t>? </a:t>
            </a:r>
          </a:p>
        </p:txBody>
      </p:sp>
      <p:sp>
        <p:nvSpPr>
          <p:cNvPr id="37" name="TextBox 52">
            <a:extLst>
              <a:ext uri="{FF2B5EF4-FFF2-40B4-BE49-F238E27FC236}">
                <a16:creationId xmlns:a16="http://schemas.microsoft.com/office/drawing/2014/main" id="{93534470-438F-417D-A683-4D016BFF6A1D}"/>
              </a:ext>
            </a:extLst>
          </p:cNvPr>
          <p:cNvSpPr txBox="1"/>
          <p:nvPr/>
        </p:nvSpPr>
        <p:spPr>
          <a:xfrm>
            <a:off x="5216357" y="6050625"/>
            <a:ext cx="3660571" cy="6232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a:t>
            </a:r>
            <a:r>
              <a:rPr lang="es-ES" dirty="0">
                <a:solidFill>
                  <a:schemeClr val="tx1">
                    <a:lumMod val="75000"/>
                    <a:lumOff val="25000"/>
                  </a:schemeClr>
                </a:solidFill>
              </a:rPr>
              <a:t>Cómo reacciono cuando estoy enfadado</a:t>
            </a:r>
            <a:r>
              <a:rPr lang="en-US" dirty="0">
                <a:solidFill>
                  <a:schemeClr val="tx1">
                    <a:lumMod val="75000"/>
                    <a:lumOff val="25000"/>
                  </a:schemeClr>
                </a:solidFill>
              </a:rPr>
              <a:t>? </a:t>
            </a:r>
          </a:p>
        </p:txBody>
      </p:sp>
      <p:sp>
        <p:nvSpPr>
          <p:cNvPr id="39" name="TextBox 52">
            <a:extLst>
              <a:ext uri="{FF2B5EF4-FFF2-40B4-BE49-F238E27FC236}">
                <a16:creationId xmlns:a16="http://schemas.microsoft.com/office/drawing/2014/main" id="{08D2C4F2-DA01-4B98-A17B-8AFC346D1439}"/>
              </a:ext>
            </a:extLst>
          </p:cNvPr>
          <p:cNvSpPr txBox="1"/>
          <p:nvPr/>
        </p:nvSpPr>
        <p:spPr>
          <a:xfrm>
            <a:off x="6300206" y="4232025"/>
            <a:ext cx="2716147" cy="1177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pPr algn="ctr"/>
            <a:r>
              <a:rPr lang="en-US" dirty="0">
                <a:solidFill>
                  <a:schemeClr val="tx1">
                    <a:lumMod val="75000"/>
                    <a:lumOff val="25000"/>
                  </a:schemeClr>
                </a:solidFill>
              </a:rPr>
              <a:t>¿</a:t>
            </a:r>
            <a:r>
              <a:rPr lang="es-ES" dirty="0">
                <a:solidFill>
                  <a:schemeClr val="tx1">
                    <a:lumMod val="75000"/>
                    <a:lumOff val="25000"/>
                  </a:schemeClr>
                </a:solidFill>
              </a:rPr>
              <a:t>Qué acontecimientos/personas/lugares/cosas me hacen enfadar</a:t>
            </a:r>
            <a:r>
              <a:rPr lang="en-US" dirty="0">
                <a:solidFill>
                  <a:schemeClr val="tx1">
                    <a:lumMod val="75000"/>
                    <a:lumOff val="25000"/>
                  </a:schemeClr>
                </a:solidFill>
              </a:rPr>
              <a:t>? </a:t>
            </a:r>
          </a:p>
        </p:txBody>
      </p:sp>
      <p:sp>
        <p:nvSpPr>
          <p:cNvPr id="41" name="TextBox 52">
            <a:extLst>
              <a:ext uri="{FF2B5EF4-FFF2-40B4-BE49-F238E27FC236}">
                <a16:creationId xmlns:a16="http://schemas.microsoft.com/office/drawing/2014/main" id="{BCC1D496-805D-4EB9-8DE7-F303A09F3786}"/>
              </a:ext>
            </a:extLst>
          </p:cNvPr>
          <p:cNvSpPr txBox="1"/>
          <p:nvPr/>
        </p:nvSpPr>
        <p:spPr>
          <a:xfrm>
            <a:off x="5532564" y="2300268"/>
            <a:ext cx="3346490"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535353"/>
                </a:solidFill>
              </a:defRPr>
            </a:lvl1pPr>
          </a:lstStyle>
          <a:p>
            <a:r>
              <a:rPr lang="en-US" dirty="0">
                <a:solidFill>
                  <a:schemeClr val="tx1">
                    <a:lumMod val="75000"/>
                    <a:lumOff val="25000"/>
                  </a:schemeClr>
                </a:solidFill>
              </a:rPr>
              <a:t>¿</a:t>
            </a:r>
            <a:r>
              <a:rPr lang="en-US" dirty="0" err="1">
                <a:solidFill>
                  <a:schemeClr val="tx1">
                    <a:lumMod val="75000"/>
                    <a:lumOff val="25000"/>
                  </a:schemeClr>
                </a:solidFill>
              </a:rPr>
              <a:t>Cómo</a:t>
            </a:r>
            <a:r>
              <a:rPr lang="en-US" dirty="0">
                <a:solidFill>
                  <a:schemeClr val="tx1">
                    <a:lumMod val="75000"/>
                    <a:lumOff val="25000"/>
                  </a:schemeClr>
                </a:solidFill>
              </a:rPr>
              <a:t> </a:t>
            </a:r>
            <a:r>
              <a:rPr lang="en-US" dirty="0" err="1">
                <a:solidFill>
                  <a:schemeClr val="tx1">
                    <a:lumMod val="75000"/>
                    <a:lumOff val="25000"/>
                  </a:schemeClr>
                </a:solidFill>
              </a:rPr>
              <a:t>sé</a:t>
            </a:r>
            <a:r>
              <a:rPr lang="en-US" dirty="0">
                <a:solidFill>
                  <a:schemeClr val="tx1">
                    <a:lumMod val="75000"/>
                    <a:lumOff val="25000"/>
                  </a:schemeClr>
                </a:solidFill>
              </a:rPr>
              <a:t> </a:t>
            </a:r>
            <a:r>
              <a:rPr lang="en-US" dirty="0" err="1">
                <a:solidFill>
                  <a:schemeClr val="tx1">
                    <a:lumMod val="75000"/>
                    <a:lumOff val="25000"/>
                  </a:schemeClr>
                </a:solidFill>
              </a:rPr>
              <a:t>si</a:t>
            </a:r>
            <a:r>
              <a:rPr lang="en-US" dirty="0">
                <a:solidFill>
                  <a:schemeClr val="tx1">
                    <a:lumMod val="75000"/>
                    <a:lumOff val="25000"/>
                  </a:schemeClr>
                </a:solidFill>
              </a:rPr>
              <a:t> </a:t>
            </a:r>
            <a:r>
              <a:rPr lang="en-US" dirty="0" err="1">
                <a:solidFill>
                  <a:schemeClr val="tx1">
                    <a:lumMod val="75000"/>
                    <a:lumOff val="25000"/>
                  </a:schemeClr>
                </a:solidFill>
              </a:rPr>
              <a:t>estoy</a:t>
            </a:r>
            <a:r>
              <a:rPr lang="en-US" dirty="0">
                <a:solidFill>
                  <a:schemeClr val="tx1">
                    <a:lumMod val="75000"/>
                    <a:lumOff val="25000"/>
                  </a:schemeClr>
                </a:solidFill>
              </a:rPr>
              <a:t> </a:t>
            </a:r>
            <a:r>
              <a:rPr lang="en-US" dirty="0" err="1">
                <a:solidFill>
                  <a:schemeClr val="tx1">
                    <a:lumMod val="75000"/>
                    <a:lumOff val="25000"/>
                  </a:schemeClr>
                </a:solidFill>
              </a:rPr>
              <a:t>enfadado</a:t>
            </a:r>
            <a:r>
              <a:rPr lang="en-US" dirty="0">
                <a:solidFill>
                  <a:schemeClr val="tx1">
                    <a:lumMod val="75000"/>
                    <a:lumOff val="25000"/>
                  </a:schemeClr>
                </a:solidFill>
              </a:rPr>
              <a:t>?</a:t>
            </a:r>
          </a:p>
        </p:txBody>
      </p:sp>
      <p:sp>
        <p:nvSpPr>
          <p:cNvPr id="43" name="Freeform 9">
            <a:extLst>
              <a:ext uri="{FF2B5EF4-FFF2-40B4-BE49-F238E27FC236}">
                <a16:creationId xmlns:a16="http://schemas.microsoft.com/office/drawing/2014/main"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id="{A8A937E9-D876-4506-8755-3B31B8F5CA34}"/>
              </a:ext>
            </a:extLst>
          </p:cNvPr>
          <p:cNvSpPr>
            <a:spLocks noGrp="1"/>
          </p:cNvSpPr>
          <p:nvPr>
            <p:ph type="title"/>
          </p:nvPr>
        </p:nvSpPr>
        <p:spPr/>
        <p:txBody>
          <a:bodyPr/>
          <a:lstStyle/>
          <a:p>
            <a:r>
              <a:rPr lang="en-GB" dirty="0"/>
              <a:t>Ira: </a:t>
            </a:r>
            <a:r>
              <a:rPr lang="en-GB" dirty="0" err="1"/>
              <a:t>Ejercicio</a:t>
            </a:r>
            <a:endParaRPr lang="bg-BG" dirty="0"/>
          </a:p>
        </p:txBody>
      </p:sp>
      <p:sp>
        <p:nvSpPr>
          <p:cNvPr id="36" name="Tijdelijke aanduiding voor dianummer 5">
            <a:extLst>
              <a:ext uri="{FF2B5EF4-FFF2-40B4-BE49-F238E27FC236}">
                <a16:creationId xmlns:a16="http://schemas.microsoft.com/office/drawing/2014/main"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5</a:t>
            </a:fld>
            <a:endParaRPr lang="en-US" dirty="0"/>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6D936375-326A-4F48-9803-EEA3C6D1385C}"/>
              </a:ext>
            </a:extLst>
          </p:cNvPr>
          <p:cNvSpPr>
            <a:spLocks noGrp="1"/>
          </p:cNvSpPr>
          <p:nvPr>
            <p:ph type="sldNum" sz="quarter" idx="12"/>
          </p:nvPr>
        </p:nvSpPr>
        <p:spPr/>
        <p:txBody>
          <a:bodyPr/>
          <a:lstStyle/>
          <a:p>
            <a:fld id="{CB318F78-A315-46C9-8B3F-2431B4397D31}" type="slidenum">
              <a:rPr lang="en-US" smtClean="0"/>
              <a:t>6</a:t>
            </a:fld>
            <a:endParaRPr lang="en-US" dirty="0"/>
          </a:p>
        </p:txBody>
      </p:sp>
      <p:sp>
        <p:nvSpPr>
          <p:cNvPr id="4" name="Заглавие 3">
            <a:extLst>
              <a:ext uri="{FF2B5EF4-FFF2-40B4-BE49-F238E27FC236}">
                <a16:creationId xmlns:a16="http://schemas.microsoft.com/office/drawing/2014/main" id="{5EFCD1D1-9501-4618-B28D-D48CE3C46167}"/>
              </a:ext>
            </a:extLst>
          </p:cNvPr>
          <p:cNvSpPr>
            <a:spLocks noGrp="1"/>
          </p:cNvSpPr>
          <p:nvPr>
            <p:ph type="title"/>
          </p:nvPr>
        </p:nvSpPr>
        <p:spPr/>
        <p:txBody>
          <a:bodyPr/>
          <a:lstStyle/>
          <a:p>
            <a:r>
              <a:rPr lang="en-GB" dirty="0"/>
              <a:t>Ira</a:t>
            </a:r>
            <a:endParaRPr lang="bg-BG" dirty="0"/>
          </a:p>
        </p:txBody>
      </p:sp>
      <p:sp>
        <p:nvSpPr>
          <p:cNvPr id="8" name="TextBox 5">
            <a:extLst>
              <a:ext uri="{FF2B5EF4-FFF2-40B4-BE49-F238E27FC236}">
                <a16:creationId xmlns:a16="http://schemas.microsoft.com/office/drawing/2014/main" id="{296B0811-0AFC-4209-AF20-8FA9DCBD406A}"/>
              </a:ext>
            </a:extLst>
          </p:cNvPr>
          <p:cNvSpPr txBox="1"/>
          <p:nvPr/>
        </p:nvSpPr>
        <p:spPr>
          <a:xfrm>
            <a:off x="3083260" y="5815134"/>
            <a:ext cx="2520280" cy="215444"/>
          </a:xfrm>
          <a:prstGeom prst="rect">
            <a:avLst/>
          </a:prstGeom>
          <a:noFill/>
        </p:spPr>
        <p:txBody>
          <a:bodyPr wrap="square" rtlCol="0">
            <a:spAutoFit/>
          </a:bodyPr>
          <a:lstStyle/>
          <a:p>
            <a:pPr algn="ctr"/>
            <a:r>
              <a:rPr lang="nl-NL" sz="800" i="1" dirty="0">
                <a:solidFill>
                  <a:schemeClr val="bg1">
                    <a:lumMod val="50000"/>
                  </a:schemeClr>
                </a:solidFill>
              </a:rPr>
              <a:t>Fuente: terratoolkit.eu</a:t>
            </a:r>
          </a:p>
        </p:txBody>
      </p:sp>
      <p:pic>
        <p:nvPicPr>
          <p:cNvPr id="3" name="Onlinemedia 2" title="Soren Lerche, DK">
            <a:hlinkClick r:id="" action="ppaction://media"/>
            <a:extLst>
              <a:ext uri="{FF2B5EF4-FFF2-40B4-BE49-F238E27FC236}">
                <a16:creationId xmlns:a16="http://schemas.microsoft.com/office/drawing/2014/main" id="{81E1D671-83D3-4AD3-986D-FC3F63576433}"/>
              </a:ext>
            </a:extLst>
          </p:cNvPr>
          <p:cNvPicPr>
            <a:picLocks noRot="1" noChangeAspect="1"/>
          </p:cNvPicPr>
          <p:nvPr>
            <a:videoFile r:link="rId1"/>
          </p:nvPr>
        </p:nvPicPr>
        <p:blipFill>
          <a:blip r:embed="rId4"/>
          <a:stretch>
            <a:fillRect/>
          </a:stretch>
        </p:blipFill>
        <p:spPr>
          <a:xfrm>
            <a:off x="1371600" y="2423082"/>
            <a:ext cx="5943600" cy="3343275"/>
          </a:xfrm>
          <a:prstGeom prst="rect">
            <a:avLst/>
          </a:prstGeom>
        </p:spPr>
      </p:pic>
      <p:sp>
        <p:nvSpPr>
          <p:cNvPr id="9" name="Tekstvak 8">
            <a:extLst>
              <a:ext uri="{FF2B5EF4-FFF2-40B4-BE49-F238E27FC236}">
                <a16:creationId xmlns:a16="http://schemas.microsoft.com/office/drawing/2014/main" id="{BD946D91-5C76-4F56-A3ED-B4399EAF305A}"/>
              </a:ext>
            </a:extLst>
          </p:cNvPr>
          <p:cNvSpPr txBox="1"/>
          <p:nvPr/>
        </p:nvSpPr>
        <p:spPr>
          <a:xfrm>
            <a:off x="2286000" y="1459102"/>
            <a:ext cx="4572000" cy="646331"/>
          </a:xfrm>
          <a:prstGeom prst="rect">
            <a:avLst/>
          </a:prstGeom>
          <a:noFill/>
        </p:spPr>
        <p:txBody>
          <a:bodyPr wrap="square">
            <a:spAutoFit/>
          </a:bodyPr>
          <a:lstStyle/>
          <a:p>
            <a:pPr lvl="0" algn="ctr" eaLnBrk="0" fontAlgn="base" hangingPunct="0">
              <a:spcBef>
                <a:spcPct val="0"/>
              </a:spcBef>
              <a:spcAft>
                <a:spcPct val="0"/>
              </a:spcAft>
            </a:pPr>
            <a:r>
              <a:rPr lang="en-US" altLang="en-US" i="1" dirty="0">
                <a:latin typeface="Arial" panose="020B0604020202020204" pitchFamily="34" charset="0"/>
              </a:rPr>
              <a:t>‘</a:t>
            </a:r>
            <a:r>
              <a:rPr lang="es-ES" altLang="en-US" i="1" dirty="0">
                <a:latin typeface="Arial" panose="020B0604020202020204" pitchFamily="34" charset="0"/>
              </a:rPr>
              <a:t>Intenta entender por qué están enfadados y trata de desafiar esta ira</a:t>
            </a:r>
            <a:r>
              <a:rPr lang="en-US" altLang="en-US" i="1" dirty="0">
                <a:latin typeface="Arial" panose="020B0604020202020204" pitchFamily="34" charset="0"/>
              </a:rPr>
              <a:t>.’</a:t>
            </a:r>
            <a:endParaRPr lang="en-US" altLang="en-US" sz="1500" i="1" dirty="0">
              <a:solidFill>
                <a:srgbClr val="000000"/>
              </a:solidFill>
              <a:latin typeface="Open Sans"/>
            </a:endParaRPr>
          </a:p>
        </p:txBody>
      </p:sp>
    </p:spTree>
    <p:extLst>
      <p:ext uri="{BB962C8B-B14F-4D97-AF65-F5344CB8AC3E}">
        <p14:creationId xmlns:p14="http://schemas.microsoft.com/office/powerpoint/2010/main" val="36336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3F7B9CB-440B-4BF9-B6C3-B766AC38D54A}"/>
              </a:ext>
            </a:extLst>
          </p:cNvPr>
          <p:cNvSpPr>
            <a:spLocks noGrp="1"/>
          </p:cNvSpPr>
          <p:nvPr>
            <p:ph type="sldNum" sz="quarter" idx="12"/>
          </p:nvPr>
        </p:nvSpPr>
        <p:spPr/>
        <p:txBody>
          <a:bodyPr/>
          <a:lstStyle/>
          <a:p>
            <a:fld id="{CB318F78-A315-46C9-8B3F-2431B4397D31}" type="slidenum">
              <a:rPr lang="en-US" smtClean="0"/>
              <a:t>7</a:t>
            </a:fld>
            <a:endParaRPr lang="en-US" dirty="0"/>
          </a:p>
        </p:txBody>
      </p:sp>
      <p:sp>
        <p:nvSpPr>
          <p:cNvPr id="7" name="Rechthoek: afgeronde hoeken 6">
            <a:extLst>
              <a:ext uri="{FF2B5EF4-FFF2-40B4-BE49-F238E27FC236}">
                <a16:creationId xmlns:a16="http://schemas.microsoft.com/office/drawing/2014/main" id="{B1293308-9871-4FB7-8ED2-667012AE2196}"/>
              </a:ext>
            </a:extLst>
          </p:cNvPr>
          <p:cNvSpPr/>
          <p:nvPr/>
        </p:nvSpPr>
        <p:spPr>
          <a:xfrm>
            <a:off x="1366521" y="3708400"/>
            <a:ext cx="152400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700" b="1" dirty="0" err="1"/>
              <a:t>Experimentar</a:t>
            </a:r>
            <a:r>
              <a:rPr lang="en-GB" sz="1700" b="1" dirty="0"/>
              <a:t> </a:t>
            </a:r>
            <a:r>
              <a:rPr lang="en-GB" sz="1700" b="1" dirty="0" err="1"/>
              <a:t>injusticias</a:t>
            </a:r>
            <a:endParaRPr lang="en-GB" sz="1700" b="1" dirty="0"/>
          </a:p>
        </p:txBody>
      </p:sp>
      <p:sp>
        <p:nvSpPr>
          <p:cNvPr id="8" name="Rechthoek: afgeronde hoeken 7">
            <a:extLst>
              <a:ext uri="{FF2B5EF4-FFF2-40B4-BE49-F238E27FC236}">
                <a16:creationId xmlns:a16="http://schemas.microsoft.com/office/drawing/2014/main" id="{71E1EDA7-45AE-4108-BCD6-72DFAC21B876}"/>
              </a:ext>
            </a:extLst>
          </p:cNvPr>
          <p:cNvSpPr/>
          <p:nvPr/>
        </p:nvSpPr>
        <p:spPr>
          <a:xfrm>
            <a:off x="6253480" y="3708400"/>
            <a:ext cx="1671320" cy="762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b="1" dirty="0" err="1"/>
              <a:t>Radicalización</a:t>
            </a:r>
            <a:endParaRPr lang="en-GB" b="1" dirty="0"/>
          </a:p>
        </p:txBody>
      </p:sp>
      <p:sp>
        <p:nvSpPr>
          <p:cNvPr id="9" name="Pijl: rechts 8">
            <a:extLst>
              <a:ext uri="{FF2B5EF4-FFF2-40B4-BE49-F238E27FC236}">
                <a16:creationId xmlns:a16="http://schemas.microsoft.com/office/drawing/2014/main" id="{1EDF9DF3-BE7F-4DC1-A826-076566216259}"/>
              </a:ext>
            </a:extLst>
          </p:cNvPr>
          <p:cNvSpPr/>
          <p:nvPr/>
        </p:nvSpPr>
        <p:spPr>
          <a:xfrm>
            <a:off x="3048000" y="3708400"/>
            <a:ext cx="3048000" cy="75247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000" b="1" dirty="0"/>
              <a:t>Ira</a:t>
            </a:r>
          </a:p>
        </p:txBody>
      </p:sp>
      <p:sp>
        <p:nvSpPr>
          <p:cNvPr id="11" name="Pijl: rechts 10">
            <a:extLst>
              <a:ext uri="{FF2B5EF4-FFF2-40B4-BE49-F238E27FC236}">
                <a16:creationId xmlns:a16="http://schemas.microsoft.com/office/drawing/2014/main" id="{3A6DE0A5-BDB6-43DF-9515-A3440ECAA20B}"/>
              </a:ext>
            </a:extLst>
          </p:cNvPr>
          <p:cNvSpPr/>
          <p:nvPr/>
        </p:nvSpPr>
        <p:spPr>
          <a:xfrm rot="5400000">
            <a:off x="4307840" y="3432174"/>
            <a:ext cx="685801" cy="1524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Pijl: rechts 11">
            <a:extLst>
              <a:ext uri="{FF2B5EF4-FFF2-40B4-BE49-F238E27FC236}">
                <a16:creationId xmlns:a16="http://schemas.microsoft.com/office/drawing/2014/main" id="{6E67A5E7-D5A0-407A-8571-23B3DE1DA5F9}"/>
              </a:ext>
            </a:extLst>
          </p:cNvPr>
          <p:cNvSpPr/>
          <p:nvPr/>
        </p:nvSpPr>
        <p:spPr>
          <a:xfrm rot="16200000">
            <a:off x="4305301" y="4610099"/>
            <a:ext cx="685801" cy="15240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3" name="Rechthoek: afgeronde hoeken 12">
            <a:extLst>
              <a:ext uri="{FF2B5EF4-FFF2-40B4-BE49-F238E27FC236}">
                <a16:creationId xmlns:a16="http://schemas.microsoft.com/office/drawing/2014/main" id="{F1D05287-9AF8-4596-93B8-3C40715924C0}"/>
              </a:ext>
            </a:extLst>
          </p:cNvPr>
          <p:cNvSpPr/>
          <p:nvPr/>
        </p:nvSpPr>
        <p:spPr>
          <a:xfrm>
            <a:off x="3581401" y="5083176"/>
            <a:ext cx="2133600" cy="9525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err="1"/>
              <a:t>Insuficiente</a:t>
            </a:r>
            <a:r>
              <a:rPr lang="en-GB" b="1" dirty="0"/>
              <a:t> </a:t>
            </a:r>
            <a:r>
              <a:rPr lang="en-GB" b="1" dirty="0" err="1"/>
              <a:t>autocontrol</a:t>
            </a:r>
            <a:r>
              <a:rPr lang="en-GB" b="1" dirty="0"/>
              <a:t> de </a:t>
            </a:r>
            <a:r>
              <a:rPr lang="en-GB" b="1" dirty="0" err="1"/>
              <a:t>impulsos</a:t>
            </a:r>
            <a:endParaRPr lang="en-GB" b="1" dirty="0"/>
          </a:p>
        </p:txBody>
      </p:sp>
      <p:sp>
        <p:nvSpPr>
          <p:cNvPr id="14" name="Rechthoek: afgeronde hoeken 13">
            <a:extLst>
              <a:ext uri="{FF2B5EF4-FFF2-40B4-BE49-F238E27FC236}">
                <a16:creationId xmlns:a16="http://schemas.microsoft.com/office/drawing/2014/main" id="{AFC94FBB-8B37-4D7B-BCF7-E061BBD26F47}"/>
              </a:ext>
            </a:extLst>
          </p:cNvPr>
          <p:cNvSpPr/>
          <p:nvPr/>
        </p:nvSpPr>
        <p:spPr>
          <a:xfrm>
            <a:off x="3888740" y="2397125"/>
            <a:ext cx="1524000" cy="6858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err="1"/>
              <a:t>Inseguridad</a:t>
            </a:r>
            <a:endParaRPr lang="en-GB" b="1" dirty="0"/>
          </a:p>
        </p:txBody>
      </p:sp>
      <p:sp>
        <p:nvSpPr>
          <p:cNvPr id="4" name="Заглавие 3">
            <a:extLst>
              <a:ext uri="{FF2B5EF4-FFF2-40B4-BE49-F238E27FC236}">
                <a16:creationId xmlns:a16="http://schemas.microsoft.com/office/drawing/2014/main" id="{B1BF98ED-5F3E-42EB-AB41-59949380FD25}"/>
              </a:ext>
            </a:extLst>
          </p:cNvPr>
          <p:cNvSpPr>
            <a:spLocks noGrp="1"/>
          </p:cNvSpPr>
          <p:nvPr>
            <p:ph type="title"/>
          </p:nvPr>
        </p:nvSpPr>
        <p:spPr/>
        <p:txBody>
          <a:bodyPr/>
          <a:lstStyle/>
          <a:p>
            <a:r>
              <a:rPr lang="en-US" dirty="0"/>
              <a:t>Ira</a:t>
            </a:r>
            <a:endParaRPr lang="bg-BG" dirty="0"/>
          </a:p>
        </p:txBody>
      </p:sp>
      <p:sp>
        <p:nvSpPr>
          <p:cNvPr id="15" name="TextBox 5">
            <a:extLst>
              <a:ext uri="{FF2B5EF4-FFF2-40B4-BE49-F238E27FC236}">
                <a16:creationId xmlns:a16="http://schemas.microsoft.com/office/drawing/2014/main" id="{4241B72F-E99B-4665-8FF3-1A1A79F55B4E}"/>
              </a:ext>
            </a:extLst>
          </p:cNvPr>
          <p:cNvSpPr txBox="1"/>
          <p:nvPr/>
        </p:nvSpPr>
        <p:spPr>
          <a:xfrm>
            <a:off x="685800" y="6068333"/>
            <a:ext cx="2520280" cy="215444"/>
          </a:xfrm>
          <a:prstGeom prst="rect">
            <a:avLst/>
          </a:prstGeom>
          <a:noFill/>
        </p:spPr>
        <p:txBody>
          <a:bodyPr wrap="square" rtlCol="0">
            <a:spAutoFit/>
          </a:bodyPr>
          <a:lstStyle/>
          <a:p>
            <a:pPr algn="ctr"/>
            <a:r>
              <a:rPr lang="nl-NL" sz="800" i="1" dirty="0">
                <a:solidFill>
                  <a:schemeClr val="bg1">
                    <a:lumMod val="50000"/>
                  </a:schemeClr>
                </a:solidFill>
              </a:rPr>
              <a:t>Fuente: Van den Bos (2019)</a:t>
            </a:r>
          </a:p>
        </p:txBody>
      </p:sp>
    </p:spTree>
    <p:extLst>
      <p:ext uri="{BB962C8B-B14F-4D97-AF65-F5344CB8AC3E}">
        <p14:creationId xmlns:p14="http://schemas.microsoft.com/office/powerpoint/2010/main" val="7982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BEF5F6-B14C-4A18-A46B-22922D5283F7}"/>
              </a:ext>
            </a:extLst>
          </p:cNvPr>
          <p:cNvSpPr>
            <a:spLocks noGrp="1"/>
          </p:cNvSpPr>
          <p:nvPr>
            <p:ph type="title"/>
          </p:nvPr>
        </p:nvSpPr>
        <p:spPr/>
        <p:txBody>
          <a:bodyPr/>
          <a:lstStyle/>
          <a:p>
            <a:r>
              <a:rPr lang="en-GB" dirty="0"/>
              <a:t>Ira</a:t>
            </a:r>
          </a:p>
        </p:txBody>
      </p:sp>
      <p:sp>
        <p:nvSpPr>
          <p:cNvPr id="6" name="Tijdelijke aanduiding voor dianummer 5">
            <a:extLst>
              <a:ext uri="{FF2B5EF4-FFF2-40B4-BE49-F238E27FC236}">
                <a16:creationId xmlns:a16="http://schemas.microsoft.com/office/drawing/2014/main" id="{752E1FA0-7025-4C6F-9255-BA89DB7E78C2}"/>
              </a:ext>
            </a:extLst>
          </p:cNvPr>
          <p:cNvSpPr>
            <a:spLocks noGrp="1"/>
          </p:cNvSpPr>
          <p:nvPr>
            <p:ph type="sldNum" sz="quarter" idx="12"/>
          </p:nvPr>
        </p:nvSpPr>
        <p:spPr/>
        <p:txBody>
          <a:bodyPr/>
          <a:lstStyle/>
          <a:p>
            <a:fld id="{CB318F78-A315-46C9-8B3F-2431B4397D31}" type="slidenum">
              <a:rPr lang="en-US" smtClean="0"/>
              <a:t>8</a:t>
            </a:fld>
            <a:endParaRPr lang="en-US" dirty="0"/>
          </a:p>
        </p:txBody>
      </p:sp>
      <p:sp>
        <p:nvSpPr>
          <p:cNvPr id="9" name="Tekstvak 8">
            <a:extLst>
              <a:ext uri="{FF2B5EF4-FFF2-40B4-BE49-F238E27FC236}">
                <a16:creationId xmlns:a16="http://schemas.microsoft.com/office/drawing/2014/main" id="{BA51A5ED-C96A-48B1-945E-654C003B0D37}"/>
              </a:ext>
            </a:extLst>
          </p:cNvPr>
          <p:cNvSpPr txBox="1"/>
          <p:nvPr/>
        </p:nvSpPr>
        <p:spPr>
          <a:xfrm>
            <a:off x="623455" y="2859613"/>
            <a:ext cx="2803960" cy="1138773"/>
          </a:xfrm>
          <a:prstGeom prst="rect">
            <a:avLst/>
          </a:prstGeom>
          <a:noFill/>
        </p:spPr>
        <p:txBody>
          <a:bodyPr wrap="square">
            <a:spAutoFit/>
          </a:bodyPr>
          <a:lstStyle/>
          <a:p>
            <a:endParaRPr lang="en-GB" sz="2000" dirty="0">
              <a:solidFill>
                <a:schemeClr val="tx1">
                  <a:lumMod val="75000"/>
                  <a:lumOff val="25000"/>
                </a:schemeClr>
              </a:solidFill>
            </a:endParaRPr>
          </a:p>
          <a:p>
            <a:r>
              <a:rPr lang="en-US" sz="2400" b="0" i="0" kern="1200" dirty="0" err="1">
                <a:solidFill>
                  <a:schemeClr val="tx1">
                    <a:lumMod val="75000"/>
                    <a:lumOff val="25000"/>
                  </a:schemeClr>
                </a:solidFill>
                <a:effectLst/>
              </a:rPr>
              <a:t>Emociones</a:t>
            </a:r>
            <a:r>
              <a:rPr lang="en-US" sz="2400" b="0" i="0" kern="1200" dirty="0">
                <a:solidFill>
                  <a:schemeClr val="tx1">
                    <a:lumMod val="75000"/>
                    <a:lumOff val="25000"/>
                  </a:schemeClr>
                </a:solidFill>
                <a:effectLst/>
              </a:rPr>
              <a:t> </a:t>
            </a:r>
            <a:r>
              <a:rPr lang="en-US" sz="2400" b="0" i="0" kern="1200" dirty="0" err="1">
                <a:solidFill>
                  <a:schemeClr val="tx1">
                    <a:lumMod val="75000"/>
                    <a:lumOff val="25000"/>
                  </a:schemeClr>
                </a:solidFill>
                <a:effectLst/>
              </a:rPr>
              <a:t>primarias</a:t>
            </a:r>
            <a:r>
              <a:rPr lang="en-US" sz="2400" b="0" i="0" kern="1200" dirty="0">
                <a:solidFill>
                  <a:schemeClr val="tx1">
                    <a:lumMod val="75000"/>
                    <a:lumOff val="25000"/>
                  </a:schemeClr>
                </a:solidFill>
                <a:effectLst/>
              </a:rPr>
              <a:t> y </a:t>
            </a:r>
            <a:r>
              <a:rPr lang="en-US" sz="2400" b="0" i="0" kern="1200" dirty="0" err="1">
                <a:solidFill>
                  <a:schemeClr val="tx1">
                    <a:lumMod val="75000"/>
                    <a:lumOff val="25000"/>
                  </a:schemeClr>
                </a:solidFill>
                <a:effectLst/>
              </a:rPr>
              <a:t>secundarias</a:t>
            </a:r>
            <a:endParaRPr lang="en-GB" sz="2400" dirty="0">
              <a:solidFill>
                <a:schemeClr val="tx1">
                  <a:lumMod val="75000"/>
                  <a:lumOff val="25000"/>
                </a:schemeClr>
              </a:solidFill>
            </a:endParaRPr>
          </a:p>
        </p:txBody>
      </p:sp>
      <p:sp>
        <p:nvSpPr>
          <p:cNvPr id="7" name="TextBox 5">
            <a:extLst>
              <a:ext uri="{FF2B5EF4-FFF2-40B4-BE49-F238E27FC236}">
                <a16:creationId xmlns:a16="http://schemas.microsoft.com/office/drawing/2014/main" id="{C0A83567-1C15-450C-B5A8-EB2F2C10B423}"/>
              </a:ext>
            </a:extLst>
          </p:cNvPr>
          <p:cNvSpPr txBox="1"/>
          <p:nvPr/>
        </p:nvSpPr>
        <p:spPr>
          <a:xfrm>
            <a:off x="4056857" y="6292695"/>
            <a:ext cx="4992685" cy="215444"/>
          </a:xfrm>
          <a:prstGeom prst="rect">
            <a:avLst/>
          </a:prstGeom>
          <a:noFill/>
        </p:spPr>
        <p:txBody>
          <a:bodyPr wrap="square" rtlCol="0">
            <a:spAutoFit/>
          </a:bodyPr>
          <a:lstStyle/>
          <a:p>
            <a:r>
              <a:rPr lang="nl-NL" sz="800" i="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Basado en: https://www.gottman.com/blog/the-anger-iceberg/</a:t>
            </a:r>
            <a:endParaRPr lang="en-GB" sz="800" i="1" dirty="0">
              <a:solidFill>
                <a:schemeClr val="bg1">
                  <a:lumMod val="50000"/>
                </a:schemeClr>
              </a:solidFill>
            </a:endParaRPr>
          </a:p>
        </p:txBody>
      </p:sp>
      <p:pic>
        <p:nvPicPr>
          <p:cNvPr id="4" name="Imagen 3">
            <a:extLst>
              <a:ext uri="{FF2B5EF4-FFF2-40B4-BE49-F238E27FC236}">
                <a16:creationId xmlns:a16="http://schemas.microsoft.com/office/drawing/2014/main" id="{17DD8C4E-38C0-4CDD-ACC6-ED5FE954B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514" y="1362730"/>
            <a:ext cx="3779520" cy="4898136"/>
          </a:xfrm>
          <a:prstGeom prst="rect">
            <a:avLst/>
          </a:prstGeom>
        </p:spPr>
      </p:pic>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7042</TotalTime>
  <Words>9208</Words>
  <Application>Microsoft Office PowerPoint</Application>
  <PresentationFormat>Presentación en pantalla (4:3)</PresentationFormat>
  <Paragraphs>890</Paragraphs>
  <Slides>37</Slides>
  <Notes>36</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Arial</vt:lpstr>
      <vt:lpstr>Avenir Roman</vt:lpstr>
      <vt:lpstr>Barlow</vt:lpstr>
      <vt:lpstr>Calibri</vt:lpstr>
      <vt:lpstr>Georgia</vt:lpstr>
      <vt:lpstr>Open Sans</vt:lpstr>
      <vt:lpstr>Symbol</vt:lpstr>
      <vt:lpstr>Verdana</vt:lpstr>
      <vt:lpstr>Office Theme</vt:lpstr>
      <vt:lpstr>Formación de Formadores</vt:lpstr>
      <vt:lpstr>Recapitulación sesión 1</vt:lpstr>
      <vt:lpstr>Pregunta</vt:lpstr>
      <vt:lpstr>Presentación de PowerPoint</vt:lpstr>
      <vt:lpstr>Programa de la sesión</vt:lpstr>
      <vt:lpstr>Ira: Ejercicio</vt:lpstr>
      <vt:lpstr>Ira</vt:lpstr>
      <vt:lpstr>Ira</vt:lpstr>
      <vt:lpstr>Ira</vt:lpstr>
      <vt:lpstr>Ira</vt:lpstr>
      <vt:lpstr>Taller de gestión de la ira</vt:lpstr>
      <vt:lpstr>Gestión de la ira: Ejercicio 1</vt:lpstr>
      <vt:lpstr>Gestión de la ira: Ejercicio 1</vt:lpstr>
      <vt:lpstr>Gestión de la ira: Ejercicio 2</vt:lpstr>
      <vt:lpstr>Gestión de la ira: Ejercicio 2</vt:lpstr>
      <vt:lpstr>Presentación de PowerPoint</vt:lpstr>
      <vt:lpstr>Terapia narrativa</vt:lpstr>
      <vt:lpstr>Terapia narrativa</vt:lpstr>
      <vt:lpstr>Terapia narrativa</vt:lpstr>
      <vt:lpstr>Terapia narrativa: Ejercicio </vt:lpstr>
      <vt:lpstr>Terapia narrativa: Ejercicio</vt:lpstr>
      <vt:lpstr>Terapia narrativa: Ejercicio </vt:lpstr>
      <vt:lpstr>Terapia narrativa: Ejercicio </vt:lpstr>
      <vt:lpstr>Narrativas tóxicas</vt:lpstr>
      <vt:lpstr>Narrativas</vt:lpstr>
      <vt:lpstr>Taller de terapia narrativa</vt:lpstr>
      <vt:lpstr>Terapia narrativa: Ejercicio 2</vt:lpstr>
      <vt:lpstr>Terapia narrativa: Ejercicio 2</vt:lpstr>
      <vt:lpstr>Debate y simulación</vt:lpstr>
      <vt:lpstr>Taller de debate y simulación</vt:lpstr>
      <vt:lpstr>El término medio</vt:lpstr>
      <vt:lpstr>Debate y simulación : Ejercicio 1</vt:lpstr>
      <vt:lpstr>Debate y simulación: Ejercicio 1</vt:lpstr>
      <vt:lpstr>Feedback</vt:lpstr>
      <vt:lpstr>Pregunta para la siguiente sesión</vt:lpstr>
      <vt:lpstr>Conclusión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Roberto Muelas Lobato</cp:lastModifiedBy>
  <cp:revision>158</cp:revision>
  <dcterms:created xsi:type="dcterms:W3CDTF">2019-01-04T14:31:26Z</dcterms:created>
  <dcterms:modified xsi:type="dcterms:W3CDTF">2021-06-10T08:03:29Z</dcterms:modified>
</cp:coreProperties>
</file>