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1"/>
  </p:notesMasterIdLst>
  <p:handoutMasterIdLst>
    <p:handoutMasterId r:id="rId22"/>
  </p:handoutMasterIdLst>
  <p:sldIdLst>
    <p:sldId id="266" r:id="rId2"/>
    <p:sldId id="501" r:id="rId3"/>
    <p:sldId id="276" r:id="rId4"/>
    <p:sldId id="273" r:id="rId5"/>
    <p:sldId id="279" r:id="rId6"/>
    <p:sldId id="286" r:id="rId7"/>
    <p:sldId id="502" r:id="rId8"/>
    <p:sldId id="485" r:id="rId9"/>
    <p:sldId id="493" r:id="rId10"/>
    <p:sldId id="494" r:id="rId11"/>
    <p:sldId id="495" r:id="rId12"/>
    <p:sldId id="496" r:id="rId13"/>
    <p:sldId id="477" r:id="rId14"/>
    <p:sldId id="504" r:id="rId15"/>
    <p:sldId id="500" r:id="rId16"/>
    <p:sldId id="505" r:id="rId17"/>
    <p:sldId id="412" r:id="rId18"/>
    <p:sldId id="480" r:id="rId19"/>
    <p:sldId id="263" r:id="rId20"/>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375BB0"/>
    <a:srgbClr val="CC0099"/>
    <a:srgbClr val="CC3399"/>
    <a:srgbClr val="0BA7DF"/>
    <a:srgbClr val="F9A307"/>
    <a:srgbClr val="084092"/>
    <a:srgbClr val="006600"/>
    <a:srgbClr val="0770B1"/>
    <a:srgbClr val="2668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Среден стил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Светъл стил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52136" autoAdjust="0"/>
  </p:normalViewPr>
  <p:slideViewPr>
    <p:cSldViewPr>
      <p:cViewPr varScale="1">
        <p:scale>
          <a:sx n="86" d="100"/>
          <a:sy n="86" d="100"/>
        </p:scale>
        <p:origin x="1354" y="5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3128"/>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EC1A8-51C1-4D51-84DB-A0047B049F42}"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bg-BG"/>
        </a:p>
      </dgm:t>
    </dgm:pt>
    <dgm:pt modelId="{6200A963-3DB9-4596-9872-09A02463DD2B}">
      <dgm:prSet phldrT="[Текст]">
        <dgm:style>
          <a:lnRef idx="2">
            <a:schemeClr val="accent2"/>
          </a:lnRef>
          <a:fillRef idx="1">
            <a:schemeClr val="lt1"/>
          </a:fillRef>
          <a:effectRef idx="0">
            <a:schemeClr val="accent2"/>
          </a:effectRef>
          <a:fontRef idx="minor">
            <a:schemeClr val="dk1"/>
          </a:fontRef>
        </dgm:style>
      </dgm:prSet>
      <dgm:spPr/>
      <dgm:t>
        <a:bodyPr/>
        <a:lstStyle/>
        <a:p>
          <a:r>
            <a:rPr lang="el-GR" dirty="0"/>
            <a:t>7 εργαστήρια</a:t>
          </a:r>
          <a:endParaRPr lang="bg-BG" dirty="0"/>
        </a:p>
      </dgm:t>
    </dgm:pt>
    <dgm:pt modelId="{67B047AC-5AE9-4250-9D9D-D73FBAE422FB}" type="parTrans" cxnId="{90506768-F10F-49F3-9433-F4709B2846B4}">
      <dgm:prSet/>
      <dgm:spPr/>
      <dgm:t>
        <a:bodyPr/>
        <a:lstStyle/>
        <a:p>
          <a:endParaRPr lang="bg-BG"/>
        </a:p>
      </dgm:t>
    </dgm:pt>
    <dgm:pt modelId="{454B882B-B4B3-4397-B241-18A1CBB645F5}" type="sibTrans" cxnId="{90506768-F10F-49F3-9433-F4709B2846B4}">
      <dgm:prSet/>
      <dgm:spPr/>
      <dgm:t>
        <a:bodyPr/>
        <a:lstStyle/>
        <a:p>
          <a:endParaRPr lang="bg-BG"/>
        </a:p>
      </dgm:t>
    </dgm:pt>
    <dgm:pt modelId="{09F9ABEF-B2BF-4A07-8BE5-90EA9C05A4EB}">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l-GR" dirty="0"/>
            <a:t>Ατομική ανάπτυξη δεξιοτήτων</a:t>
          </a:r>
          <a:endParaRPr lang="bg-BG" dirty="0"/>
        </a:p>
      </dgm:t>
    </dgm:pt>
    <dgm:pt modelId="{B5CF837E-6209-478F-821D-AD64B7DB5A1B}" type="parTrans" cxnId="{89D8AE80-50B2-43BB-ABC4-82DDAE79D83A}">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154EDBDF-281A-4167-87B4-8F17F0FBD233}" type="sibTrans" cxnId="{89D8AE80-50B2-43BB-ABC4-82DDAE79D83A}">
      <dgm:prSet/>
      <dgm:spPr/>
      <dgm:t>
        <a:bodyPr/>
        <a:lstStyle/>
        <a:p>
          <a:endParaRPr lang="bg-BG"/>
        </a:p>
      </dgm:t>
    </dgm:pt>
    <dgm:pt modelId="{40A2E41F-ABE3-4D51-B18A-5C56588AD171}">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l-GR" dirty="0"/>
            <a:t>Καθοδήγηση και γονική μέριμνα</a:t>
          </a:r>
          <a:endParaRPr lang="bg-BG" dirty="0"/>
        </a:p>
      </dgm:t>
    </dgm:pt>
    <dgm:pt modelId="{BB19E469-E94A-4068-987F-72537B5F4E6D}" type="parTrans" cxnId="{B9F8F689-70E3-40B3-9CC4-C3AC76B3D5AE}">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26A76DF0-AB15-46EC-92AD-2F7A9C175DC8}" type="sibTrans" cxnId="{B9F8F689-70E3-40B3-9CC4-C3AC76B3D5AE}">
      <dgm:prSet/>
      <dgm:spPr/>
      <dgm:t>
        <a:bodyPr/>
        <a:lstStyle/>
        <a:p>
          <a:endParaRPr lang="bg-BG"/>
        </a:p>
      </dgm:t>
    </dgm:pt>
    <dgm:pt modelId="{AC4F34C2-CEE4-4B47-AA9F-42894A27C7E1}">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l-GR" dirty="0"/>
            <a:t>Κριτική σκέψη</a:t>
          </a:r>
          <a:endParaRPr lang="bg-BG" dirty="0"/>
        </a:p>
      </dgm:t>
    </dgm:pt>
    <dgm:pt modelId="{5354FDFA-52C1-4D5E-81A9-86DD5BDC258F}" type="parTrans" cxnId="{76DD1A95-BD0D-44B2-A67C-7E984DA4D8DC}">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4C331381-3932-43CD-A9F0-AFE94B49D441}" type="sibTrans" cxnId="{76DD1A95-BD0D-44B2-A67C-7E984DA4D8DC}">
      <dgm:prSet/>
      <dgm:spPr/>
      <dgm:t>
        <a:bodyPr/>
        <a:lstStyle/>
        <a:p>
          <a:endParaRPr lang="bg-BG"/>
        </a:p>
      </dgm:t>
    </dgm:pt>
    <dgm:pt modelId="{A53A0010-F5D8-47BA-AFC4-0B143B3500FD}">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l-GR" dirty="0"/>
            <a:t>Ανάπτυξη κοινωνικών δεξιοτήτων</a:t>
          </a:r>
          <a:endParaRPr lang="bg-BG" dirty="0"/>
        </a:p>
      </dgm:t>
    </dgm:pt>
    <dgm:pt modelId="{BC4EC194-9265-428A-9048-D28D99F7F0EE}" type="parTrans" cxnId="{409182A5-65D4-4B96-AC61-B1BCC8CD9400}">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0EF5FB30-CD44-46A6-8524-A4539E296BEB}" type="sibTrans" cxnId="{409182A5-65D4-4B96-AC61-B1BCC8CD9400}">
      <dgm:prSet/>
      <dgm:spPr/>
      <dgm:t>
        <a:bodyPr/>
        <a:lstStyle/>
        <a:p>
          <a:endParaRPr lang="bg-BG"/>
        </a:p>
      </dgm:t>
    </dgm:pt>
    <dgm:pt modelId="{FAD44CEE-8D1B-4297-A050-B08635A8E238}">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l-GR" dirty="0"/>
            <a:t>Κρατική απάντηση</a:t>
          </a:r>
          <a:endParaRPr lang="bg-BG" dirty="0"/>
        </a:p>
      </dgm:t>
    </dgm:pt>
    <dgm:pt modelId="{89B24F05-2335-4029-B3E2-2240874102AE}" type="parTrans" cxnId="{C4C0C65E-4E1B-4375-8187-5CE7B5BC02F2}">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a:p>
      </dgm:t>
    </dgm:pt>
    <dgm:pt modelId="{69415AC5-28F2-4AF2-A1BA-837FD53BA55F}" type="sibTrans" cxnId="{C4C0C65E-4E1B-4375-8187-5CE7B5BC02F2}">
      <dgm:prSet/>
      <dgm:spPr/>
      <dgm:t>
        <a:bodyPr/>
        <a:lstStyle/>
        <a:p>
          <a:endParaRPr lang="bg-BG"/>
        </a:p>
      </dgm:t>
    </dgm:pt>
    <dgm:pt modelId="{32C88652-3E9B-4DE4-801A-CB6156919216}">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l-GR" dirty="0"/>
            <a:t>Διαχείριση θυμού
</a:t>
          </a:r>
          <a:endParaRPr lang="bg-BG" dirty="0"/>
        </a:p>
      </dgm:t>
    </dgm:pt>
    <dgm:pt modelId="{CFA07B40-0A76-4EEF-935E-0B9A5F64831F}" type="parTrans" cxnId="{29D31393-635C-4457-BFD6-418031BEB423}">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98CFE5ED-AA75-416D-A6E3-725751EE65C5}" type="sibTrans" cxnId="{29D31393-635C-4457-BFD6-418031BEB423}">
      <dgm:prSet/>
      <dgm:spPr/>
      <dgm:t>
        <a:bodyPr/>
        <a:lstStyle/>
        <a:p>
          <a:endParaRPr lang="bg-BG"/>
        </a:p>
      </dgm:t>
    </dgm:pt>
    <dgm:pt modelId="{8C9D3A07-DD02-49C1-90C1-CE0B6AD9C020}">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l-GR" dirty="0"/>
            <a:t>Αφηγήσεις και ταυτότητα</a:t>
          </a:r>
          <a:endParaRPr lang="bg-BG" dirty="0"/>
        </a:p>
      </dgm:t>
    </dgm:pt>
    <dgm:pt modelId="{14D6DE97-6EA6-4AD1-88E9-2B619A6861A6}" type="parTrans" cxnId="{DC6AF105-0F5B-4019-8BCF-BDD52806AC3B}">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E180E9E8-8C69-4D10-AFF5-218FFE9447A7}" type="sibTrans" cxnId="{DC6AF105-0F5B-4019-8BCF-BDD52806AC3B}">
      <dgm:prSet/>
      <dgm:spPr/>
      <dgm:t>
        <a:bodyPr/>
        <a:lstStyle/>
        <a:p>
          <a:endParaRPr lang="bg-BG"/>
        </a:p>
      </dgm:t>
    </dgm:pt>
    <dgm:pt modelId="{2FA50617-274B-4A05-A624-9EF6FBF155D6}">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l-GR" dirty="0"/>
            <a:t>Συζήτηση και προσομοίωση</a:t>
          </a:r>
          <a:endParaRPr lang="bg-BG" dirty="0"/>
        </a:p>
      </dgm:t>
    </dgm:pt>
    <dgm:pt modelId="{379192E5-61A0-4A64-B468-CD4B9AD57720}" type="parTrans" cxnId="{6DFB85E6-D767-4E1C-84A5-351A25D8277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A059176A-EB26-409E-8B08-6BFB16D5062A}" type="sibTrans" cxnId="{6DFB85E6-D767-4E1C-84A5-351A25D8277F}">
      <dgm:prSet/>
      <dgm:spPr/>
      <dgm:t>
        <a:bodyPr/>
        <a:lstStyle/>
        <a:p>
          <a:endParaRPr lang="bg-BG"/>
        </a:p>
      </dgm:t>
    </dgm:pt>
    <dgm:pt modelId="{E206CC4B-3BBF-46E4-9A4B-DEC67CDB2521}">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l-GR" dirty="0"/>
            <a:t>Επίλυση Συγκρούσεων</a:t>
          </a:r>
          <a:endParaRPr lang="bg-BG" dirty="0"/>
        </a:p>
      </dgm:t>
    </dgm:pt>
    <dgm:pt modelId="{EBBAAE07-4105-4D1E-9450-784A749575FD}" type="parTrans" cxnId="{5F77E642-6402-4892-BCBC-657F275B302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B34881EF-91B0-4F0E-A693-BB2E277B0699}" type="sibTrans" cxnId="{5F77E642-6402-4892-BCBC-657F275B302F}">
      <dgm:prSet/>
      <dgm:spPr/>
      <dgm:t>
        <a:bodyPr/>
        <a:lstStyle/>
        <a:p>
          <a:endParaRPr lang="bg-BG"/>
        </a:p>
      </dgm:t>
    </dgm:pt>
    <dgm:pt modelId="{70AD3DE8-C3E7-4DA4-9DD2-28C856F61735}">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l-GR" dirty="0"/>
            <a:t>Αναλογική κρατική απάντηση</a:t>
          </a:r>
          <a:endParaRPr lang="bg-BG" dirty="0"/>
        </a:p>
      </dgm:t>
    </dgm:pt>
    <dgm:pt modelId="{1157283B-11A0-4E51-A396-6E89AC9314EC}" type="parTrans" cxnId="{C769C8BF-B8A9-4314-BDD2-75E1F1AC12E9}">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a:p>
      </dgm:t>
    </dgm:pt>
    <dgm:pt modelId="{18E1ADA6-3087-4470-B564-8CE1487DCD05}" type="sibTrans" cxnId="{C769C8BF-B8A9-4314-BDD2-75E1F1AC12E9}">
      <dgm:prSet/>
      <dgm:spPr/>
      <dgm:t>
        <a:bodyPr/>
        <a:lstStyle/>
        <a:p>
          <a:endParaRPr lang="bg-BG"/>
        </a:p>
      </dgm:t>
    </dgm:pt>
    <dgm:pt modelId="{A780A850-4A1D-47E8-AFBC-DFB0A5E780B6}" type="pres">
      <dgm:prSet presAssocID="{80EEC1A8-51C1-4D51-84DB-A0047B049F42}" presName="diagram" presStyleCnt="0">
        <dgm:presLayoutVars>
          <dgm:chPref val="1"/>
          <dgm:dir/>
          <dgm:animOne val="branch"/>
          <dgm:animLvl val="lvl"/>
          <dgm:resizeHandles val="exact"/>
        </dgm:presLayoutVars>
      </dgm:prSet>
      <dgm:spPr/>
    </dgm:pt>
    <dgm:pt modelId="{F7FBBCE9-33C1-4816-A643-D33BB77E44F9}" type="pres">
      <dgm:prSet presAssocID="{6200A963-3DB9-4596-9872-09A02463DD2B}" presName="root1" presStyleCnt="0"/>
      <dgm:spPr/>
    </dgm:pt>
    <dgm:pt modelId="{92E04C62-F893-4AA2-B475-4EA6A44263F3}" type="pres">
      <dgm:prSet presAssocID="{6200A963-3DB9-4596-9872-09A02463DD2B}" presName="LevelOneTextNode" presStyleLbl="node0" presStyleIdx="0" presStyleCnt="1">
        <dgm:presLayoutVars>
          <dgm:chPref val="3"/>
        </dgm:presLayoutVars>
      </dgm:prSet>
      <dgm:spPr/>
    </dgm:pt>
    <dgm:pt modelId="{69089578-35F6-4EBA-83C1-38E8FCD0118D}" type="pres">
      <dgm:prSet presAssocID="{6200A963-3DB9-4596-9872-09A02463DD2B}" presName="level2hierChild" presStyleCnt="0"/>
      <dgm:spPr/>
    </dgm:pt>
    <dgm:pt modelId="{32B24CF6-D12B-4548-952E-6BF534F65B84}" type="pres">
      <dgm:prSet presAssocID="{B5CF837E-6209-478F-821D-AD64B7DB5A1B}" presName="conn2-1" presStyleLbl="parChTrans1D2" presStyleIdx="0" presStyleCnt="3"/>
      <dgm:spPr/>
    </dgm:pt>
    <dgm:pt modelId="{A6D1CF04-4F28-42B2-A1B0-1E62E20462A1}" type="pres">
      <dgm:prSet presAssocID="{B5CF837E-6209-478F-821D-AD64B7DB5A1B}" presName="connTx" presStyleLbl="parChTrans1D2" presStyleIdx="0" presStyleCnt="3"/>
      <dgm:spPr/>
    </dgm:pt>
    <dgm:pt modelId="{C3B19BE8-71CA-49AB-82E0-2BBDD527B3EE}" type="pres">
      <dgm:prSet presAssocID="{09F9ABEF-B2BF-4A07-8BE5-90EA9C05A4EB}" presName="root2" presStyleCnt="0"/>
      <dgm:spPr/>
    </dgm:pt>
    <dgm:pt modelId="{31B1D687-11EC-48F1-83F7-68AF7C6C3A63}" type="pres">
      <dgm:prSet presAssocID="{09F9ABEF-B2BF-4A07-8BE5-90EA9C05A4EB}" presName="LevelTwoTextNode" presStyleLbl="node2" presStyleIdx="0" presStyleCnt="3">
        <dgm:presLayoutVars>
          <dgm:chPref val="3"/>
        </dgm:presLayoutVars>
      </dgm:prSet>
      <dgm:spPr/>
    </dgm:pt>
    <dgm:pt modelId="{43831DA5-C426-443B-AF94-B075255E9DB8}" type="pres">
      <dgm:prSet presAssocID="{09F9ABEF-B2BF-4A07-8BE5-90EA9C05A4EB}" presName="level3hierChild" presStyleCnt="0"/>
      <dgm:spPr/>
    </dgm:pt>
    <dgm:pt modelId="{D5EE364E-275D-4E10-ADF3-8B92DDD75254}" type="pres">
      <dgm:prSet presAssocID="{BB19E469-E94A-4068-987F-72537B5F4E6D}" presName="conn2-1" presStyleLbl="parChTrans1D3" presStyleIdx="0" presStyleCnt="7"/>
      <dgm:spPr/>
    </dgm:pt>
    <dgm:pt modelId="{64A5BD6B-4D0F-421B-86EC-44853CD5BEDC}" type="pres">
      <dgm:prSet presAssocID="{BB19E469-E94A-4068-987F-72537B5F4E6D}" presName="connTx" presStyleLbl="parChTrans1D3" presStyleIdx="0" presStyleCnt="7"/>
      <dgm:spPr/>
    </dgm:pt>
    <dgm:pt modelId="{B10A58F4-3E22-4CD8-9D93-401C3CCE3A9F}" type="pres">
      <dgm:prSet presAssocID="{40A2E41F-ABE3-4D51-B18A-5C56588AD171}" presName="root2" presStyleCnt="0"/>
      <dgm:spPr/>
    </dgm:pt>
    <dgm:pt modelId="{5C81EBB6-5A17-474F-A68A-EB8EFE691F92}" type="pres">
      <dgm:prSet presAssocID="{40A2E41F-ABE3-4D51-B18A-5C56588AD171}" presName="LevelTwoTextNode" presStyleLbl="node3" presStyleIdx="0" presStyleCnt="7">
        <dgm:presLayoutVars>
          <dgm:chPref val="3"/>
        </dgm:presLayoutVars>
      </dgm:prSet>
      <dgm:spPr/>
    </dgm:pt>
    <dgm:pt modelId="{90D91833-F286-41AD-AEFF-7D5F479CC635}" type="pres">
      <dgm:prSet presAssocID="{40A2E41F-ABE3-4D51-B18A-5C56588AD171}" presName="level3hierChild" presStyleCnt="0"/>
      <dgm:spPr/>
    </dgm:pt>
    <dgm:pt modelId="{6B4CC6B1-0051-4F59-B753-D5C0D40DB04F}" type="pres">
      <dgm:prSet presAssocID="{5354FDFA-52C1-4D5E-81A9-86DD5BDC258F}" presName="conn2-1" presStyleLbl="parChTrans1D3" presStyleIdx="1" presStyleCnt="7"/>
      <dgm:spPr/>
    </dgm:pt>
    <dgm:pt modelId="{17BB76E0-2297-45CD-B521-CAD7AAEAF906}" type="pres">
      <dgm:prSet presAssocID="{5354FDFA-52C1-4D5E-81A9-86DD5BDC258F}" presName="connTx" presStyleLbl="parChTrans1D3" presStyleIdx="1" presStyleCnt="7"/>
      <dgm:spPr/>
    </dgm:pt>
    <dgm:pt modelId="{8583D0F4-1554-4F77-A60C-B9B0A882F163}" type="pres">
      <dgm:prSet presAssocID="{AC4F34C2-CEE4-4B47-AA9F-42894A27C7E1}" presName="root2" presStyleCnt="0"/>
      <dgm:spPr/>
    </dgm:pt>
    <dgm:pt modelId="{5CCF7575-E76C-4274-96CA-76B0A01B8BF2}" type="pres">
      <dgm:prSet presAssocID="{AC4F34C2-CEE4-4B47-AA9F-42894A27C7E1}" presName="LevelTwoTextNode" presStyleLbl="node3" presStyleIdx="1" presStyleCnt="7">
        <dgm:presLayoutVars>
          <dgm:chPref val="3"/>
        </dgm:presLayoutVars>
      </dgm:prSet>
      <dgm:spPr/>
    </dgm:pt>
    <dgm:pt modelId="{EC181032-8893-460B-9842-A0EDBA3D3419}" type="pres">
      <dgm:prSet presAssocID="{AC4F34C2-CEE4-4B47-AA9F-42894A27C7E1}" presName="level3hierChild" presStyleCnt="0"/>
      <dgm:spPr/>
    </dgm:pt>
    <dgm:pt modelId="{5F11B917-DEF9-4C42-B1A3-E2AE88CA3AC1}" type="pres">
      <dgm:prSet presAssocID="{CFA07B40-0A76-4EEF-935E-0B9A5F64831F}" presName="conn2-1" presStyleLbl="parChTrans1D3" presStyleIdx="2" presStyleCnt="7"/>
      <dgm:spPr/>
    </dgm:pt>
    <dgm:pt modelId="{AB417B95-7893-4EC8-A796-698C9484FF10}" type="pres">
      <dgm:prSet presAssocID="{CFA07B40-0A76-4EEF-935E-0B9A5F64831F}" presName="connTx" presStyleLbl="parChTrans1D3" presStyleIdx="2" presStyleCnt="7"/>
      <dgm:spPr/>
    </dgm:pt>
    <dgm:pt modelId="{9B98EE5A-5117-46A4-A4E6-843948E98FF8}" type="pres">
      <dgm:prSet presAssocID="{32C88652-3E9B-4DE4-801A-CB6156919216}" presName="root2" presStyleCnt="0"/>
      <dgm:spPr/>
    </dgm:pt>
    <dgm:pt modelId="{753C46A5-89DF-4099-9DAB-73E019B97C54}" type="pres">
      <dgm:prSet presAssocID="{32C88652-3E9B-4DE4-801A-CB6156919216}" presName="LevelTwoTextNode" presStyleLbl="node3" presStyleIdx="2" presStyleCnt="7">
        <dgm:presLayoutVars>
          <dgm:chPref val="3"/>
        </dgm:presLayoutVars>
      </dgm:prSet>
      <dgm:spPr/>
    </dgm:pt>
    <dgm:pt modelId="{C6F548B4-53FF-4EB3-BDB3-334746AA4724}" type="pres">
      <dgm:prSet presAssocID="{32C88652-3E9B-4DE4-801A-CB6156919216}" presName="level3hierChild" presStyleCnt="0"/>
      <dgm:spPr/>
    </dgm:pt>
    <dgm:pt modelId="{806929F4-30CE-4606-A54C-81E6598712E2}" type="pres">
      <dgm:prSet presAssocID="{BC4EC194-9265-428A-9048-D28D99F7F0EE}" presName="conn2-1" presStyleLbl="parChTrans1D2" presStyleIdx="1" presStyleCnt="3"/>
      <dgm:spPr/>
    </dgm:pt>
    <dgm:pt modelId="{A859700E-6CFA-4AC1-B226-0F27D900925B}" type="pres">
      <dgm:prSet presAssocID="{BC4EC194-9265-428A-9048-D28D99F7F0EE}" presName="connTx" presStyleLbl="parChTrans1D2" presStyleIdx="1" presStyleCnt="3"/>
      <dgm:spPr/>
    </dgm:pt>
    <dgm:pt modelId="{0CC9DB3A-B8B7-4F1B-A708-E792CB53BC70}" type="pres">
      <dgm:prSet presAssocID="{A53A0010-F5D8-47BA-AFC4-0B143B3500FD}" presName="root2" presStyleCnt="0"/>
      <dgm:spPr/>
    </dgm:pt>
    <dgm:pt modelId="{AB7CE315-A47D-484E-AF74-16B54A879364}" type="pres">
      <dgm:prSet presAssocID="{A53A0010-F5D8-47BA-AFC4-0B143B3500FD}" presName="LevelTwoTextNode" presStyleLbl="node2" presStyleIdx="1" presStyleCnt="3">
        <dgm:presLayoutVars>
          <dgm:chPref val="3"/>
        </dgm:presLayoutVars>
      </dgm:prSet>
      <dgm:spPr/>
    </dgm:pt>
    <dgm:pt modelId="{14EB116E-C2BA-4423-890D-E50BE2A66037}" type="pres">
      <dgm:prSet presAssocID="{A53A0010-F5D8-47BA-AFC4-0B143B3500FD}" presName="level3hierChild" presStyleCnt="0"/>
      <dgm:spPr/>
    </dgm:pt>
    <dgm:pt modelId="{624F5E0E-144C-40C5-B6A9-809064F2A67D}" type="pres">
      <dgm:prSet presAssocID="{14D6DE97-6EA6-4AD1-88E9-2B619A6861A6}" presName="conn2-1" presStyleLbl="parChTrans1D3" presStyleIdx="3" presStyleCnt="7"/>
      <dgm:spPr/>
    </dgm:pt>
    <dgm:pt modelId="{6C3DD16C-B924-461A-BFB7-1FAF7FEA21EE}" type="pres">
      <dgm:prSet presAssocID="{14D6DE97-6EA6-4AD1-88E9-2B619A6861A6}" presName="connTx" presStyleLbl="parChTrans1D3" presStyleIdx="3" presStyleCnt="7"/>
      <dgm:spPr/>
    </dgm:pt>
    <dgm:pt modelId="{4438E630-190A-446B-A8EE-75A2D334DDAE}" type="pres">
      <dgm:prSet presAssocID="{8C9D3A07-DD02-49C1-90C1-CE0B6AD9C020}" presName="root2" presStyleCnt="0"/>
      <dgm:spPr/>
    </dgm:pt>
    <dgm:pt modelId="{209AC506-7A06-4C43-907C-539674530672}" type="pres">
      <dgm:prSet presAssocID="{8C9D3A07-DD02-49C1-90C1-CE0B6AD9C020}" presName="LevelTwoTextNode" presStyleLbl="node3" presStyleIdx="3" presStyleCnt="7">
        <dgm:presLayoutVars>
          <dgm:chPref val="3"/>
        </dgm:presLayoutVars>
      </dgm:prSet>
      <dgm:spPr/>
    </dgm:pt>
    <dgm:pt modelId="{4F685A22-A439-470D-9B11-9440D504C88D}" type="pres">
      <dgm:prSet presAssocID="{8C9D3A07-DD02-49C1-90C1-CE0B6AD9C020}" presName="level3hierChild" presStyleCnt="0"/>
      <dgm:spPr/>
    </dgm:pt>
    <dgm:pt modelId="{BC6E53BC-3EB5-44A9-A6AF-787968648BA4}" type="pres">
      <dgm:prSet presAssocID="{379192E5-61A0-4A64-B468-CD4B9AD57720}" presName="conn2-1" presStyleLbl="parChTrans1D3" presStyleIdx="4" presStyleCnt="7"/>
      <dgm:spPr/>
    </dgm:pt>
    <dgm:pt modelId="{98851BC1-B396-4747-B666-E8A22B3548E5}" type="pres">
      <dgm:prSet presAssocID="{379192E5-61A0-4A64-B468-CD4B9AD57720}" presName="connTx" presStyleLbl="parChTrans1D3" presStyleIdx="4" presStyleCnt="7"/>
      <dgm:spPr/>
    </dgm:pt>
    <dgm:pt modelId="{B8677350-4991-4944-9CC4-D3F509C81049}" type="pres">
      <dgm:prSet presAssocID="{2FA50617-274B-4A05-A624-9EF6FBF155D6}" presName="root2" presStyleCnt="0"/>
      <dgm:spPr/>
    </dgm:pt>
    <dgm:pt modelId="{C92CC2BD-95BA-4A46-A0BD-FCBDDAFCF77D}" type="pres">
      <dgm:prSet presAssocID="{2FA50617-274B-4A05-A624-9EF6FBF155D6}" presName="LevelTwoTextNode" presStyleLbl="node3" presStyleIdx="4" presStyleCnt="7">
        <dgm:presLayoutVars>
          <dgm:chPref val="3"/>
        </dgm:presLayoutVars>
      </dgm:prSet>
      <dgm:spPr/>
    </dgm:pt>
    <dgm:pt modelId="{F08F6781-3D0D-40D3-B421-49C80E83DD5A}" type="pres">
      <dgm:prSet presAssocID="{2FA50617-274B-4A05-A624-9EF6FBF155D6}" presName="level3hierChild" presStyleCnt="0"/>
      <dgm:spPr/>
    </dgm:pt>
    <dgm:pt modelId="{6552871A-9F2C-40C6-BB3A-1D6F227DF39D}" type="pres">
      <dgm:prSet presAssocID="{EBBAAE07-4105-4D1E-9450-784A749575FD}" presName="conn2-1" presStyleLbl="parChTrans1D3" presStyleIdx="5" presStyleCnt="7"/>
      <dgm:spPr/>
    </dgm:pt>
    <dgm:pt modelId="{43958A74-EC84-49C7-B13D-DA8EC7EAE9A4}" type="pres">
      <dgm:prSet presAssocID="{EBBAAE07-4105-4D1E-9450-784A749575FD}" presName="connTx" presStyleLbl="parChTrans1D3" presStyleIdx="5" presStyleCnt="7"/>
      <dgm:spPr/>
    </dgm:pt>
    <dgm:pt modelId="{25DE460A-2A2A-494F-AC57-BE24727503CA}" type="pres">
      <dgm:prSet presAssocID="{E206CC4B-3BBF-46E4-9A4B-DEC67CDB2521}" presName="root2" presStyleCnt="0"/>
      <dgm:spPr/>
    </dgm:pt>
    <dgm:pt modelId="{44220A00-6C43-4BC2-9B75-92EED113ADB5}" type="pres">
      <dgm:prSet presAssocID="{E206CC4B-3BBF-46E4-9A4B-DEC67CDB2521}" presName="LevelTwoTextNode" presStyleLbl="node3" presStyleIdx="5" presStyleCnt="7">
        <dgm:presLayoutVars>
          <dgm:chPref val="3"/>
        </dgm:presLayoutVars>
      </dgm:prSet>
      <dgm:spPr/>
    </dgm:pt>
    <dgm:pt modelId="{949912F7-6727-433B-8764-5B73E6343F28}" type="pres">
      <dgm:prSet presAssocID="{E206CC4B-3BBF-46E4-9A4B-DEC67CDB2521}" presName="level3hierChild" presStyleCnt="0"/>
      <dgm:spPr/>
    </dgm:pt>
    <dgm:pt modelId="{DCFDD876-4638-494D-B622-8005193ED59B}" type="pres">
      <dgm:prSet presAssocID="{89B24F05-2335-4029-B3E2-2240874102AE}" presName="conn2-1" presStyleLbl="parChTrans1D2" presStyleIdx="2" presStyleCnt="3"/>
      <dgm:spPr/>
    </dgm:pt>
    <dgm:pt modelId="{BB183768-5AE9-439B-B6D9-993AB5521A28}" type="pres">
      <dgm:prSet presAssocID="{89B24F05-2335-4029-B3E2-2240874102AE}" presName="connTx" presStyleLbl="parChTrans1D2" presStyleIdx="2" presStyleCnt="3"/>
      <dgm:spPr/>
    </dgm:pt>
    <dgm:pt modelId="{443C819B-8C5C-413D-88DD-EBC4DD77993E}" type="pres">
      <dgm:prSet presAssocID="{FAD44CEE-8D1B-4297-A050-B08635A8E238}" presName="root2" presStyleCnt="0"/>
      <dgm:spPr/>
    </dgm:pt>
    <dgm:pt modelId="{0CA94541-B13B-4BCC-8ED0-E8459C0CD0E5}" type="pres">
      <dgm:prSet presAssocID="{FAD44CEE-8D1B-4297-A050-B08635A8E238}" presName="LevelTwoTextNode" presStyleLbl="node2" presStyleIdx="2" presStyleCnt="3">
        <dgm:presLayoutVars>
          <dgm:chPref val="3"/>
        </dgm:presLayoutVars>
      </dgm:prSet>
      <dgm:spPr/>
    </dgm:pt>
    <dgm:pt modelId="{65F99AD5-273A-4E65-9876-6FAF64EB985E}" type="pres">
      <dgm:prSet presAssocID="{FAD44CEE-8D1B-4297-A050-B08635A8E238}" presName="level3hierChild" presStyleCnt="0"/>
      <dgm:spPr/>
    </dgm:pt>
    <dgm:pt modelId="{64C35001-29B9-4060-BC13-7C9FFE36CF79}" type="pres">
      <dgm:prSet presAssocID="{1157283B-11A0-4E51-A396-6E89AC9314EC}" presName="conn2-1" presStyleLbl="parChTrans1D3" presStyleIdx="6" presStyleCnt="7"/>
      <dgm:spPr/>
    </dgm:pt>
    <dgm:pt modelId="{57ACF63F-781E-481B-A73E-0AE3C1E06B6C}" type="pres">
      <dgm:prSet presAssocID="{1157283B-11A0-4E51-A396-6E89AC9314EC}" presName="connTx" presStyleLbl="parChTrans1D3" presStyleIdx="6" presStyleCnt="7"/>
      <dgm:spPr/>
    </dgm:pt>
    <dgm:pt modelId="{64585AC7-ABF1-4C2F-88BF-D2DE678C62A9}" type="pres">
      <dgm:prSet presAssocID="{70AD3DE8-C3E7-4DA4-9DD2-28C856F61735}" presName="root2" presStyleCnt="0"/>
      <dgm:spPr/>
    </dgm:pt>
    <dgm:pt modelId="{21AB9225-2FA2-46FF-BEB7-61CEFE61718C}" type="pres">
      <dgm:prSet presAssocID="{70AD3DE8-C3E7-4DA4-9DD2-28C856F61735}" presName="LevelTwoTextNode" presStyleLbl="node3" presStyleIdx="6" presStyleCnt="7">
        <dgm:presLayoutVars>
          <dgm:chPref val="3"/>
        </dgm:presLayoutVars>
      </dgm:prSet>
      <dgm:spPr/>
    </dgm:pt>
    <dgm:pt modelId="{0B4907A7-6BB2-4138-BC5A-71143E6DA44C}" type="pres">
      <dgm:prSet presAssocID="{70AD3DE8-C3E7-4DA4-9DD2-28C856F61735}" presName="level3hierChild" presStyleCnt="0"/>
      <dgm:spPr/>
    </dgm:pt>
  </dgm:ptLst>
  <dgm:cxnLst>
    <dgm:cxn modelId="{B1393300-A517-445A-9186-409477352365}" type="presOf" srcId="{379192E5-61A0-4A64-B468-CD4B9AD57720}" destId="{BC6E53BC-3EB5-44A9-A6AF-787968648BA4}" srcOrd="0" destOrd="0" presId="urn:microsoft.com/office/officeart/2005/8/layout/hierarchy2"/>
    <dgm:cxn modelId="{DC6AF105-0F5B-4019-8BCF-BDD52806AC3B}" srcId="{A53A0010-F5D8-47BA-AFC4-0B143B3500FD}" destId="{8C9D3A07-DD02-49C1-90C1-CE0B6AD9C020}" srcOrd="0" destOrd="0" parTransId="{14D6DE97-6EA6-4AD1-88E9-2B619A6861A6}" sibTransId="{E180E9E8-8C69-4D10-AFF5-218FFE9447A7}"/>
    <dgm:cxn modelId="{13C3E815-0142-4A86-B173-4BC025114D50}" type="presOf" srcId="{6200A963-3DB9-4596-9872-09A02463DD2B}" destId="{92E04C62-F893-4AA2-B475-4EA6A44263F3}" srcOrd="0" destOrd="0" presId="urn:microsoft.com/office/officeart/2005/8/layout/hierarchy2"/>
    <dgm:cxn modelId="{FD86A21E-5671-4148-83D1-2CCC3317AC83}" type="presOf" srcId="{1157283B-11A0-4E51-A396-6E89AC9314EC}" destId="{64C35001-29B9-4060-BC13-7C9FFE36CF79}" srcOrd="0" destOrd="0" presId="urn:microsoft.com/office/officeart/2005/8/layout/hierarchy2"/>
    <dgm:cxn modelId="{1841EF1F-1AC3-402A-B399-6B29D1AF13AA}" type="presOf" srcId="{CFA07B40-0A76-4EEF-935E-0B9A5F64831F}" destId="{5F11B917-DEF9-4C42-B1A3-E2AE88CA3AC1}" srcOrd="0" destOrd="0" presId="urn:microsoft.com/office/officeart/2005/8/layout/hierarchy2"/>
    <dgm:cxn modelId="{3FC4952B-2351-4309-882A-9CA6EAC3C3BA}" type="presOf" srcId="{1157283B-11A0-4E51-A396-6E89AC9314EC}" destId="{57ACF63F-781E-481B-A73E-0AE3C1E06B6C}" srcOrd="1" destOrd="0" presId="urn:microsoft.com/office/officeart/2005/8/layout/hierarchy2"/>
    <dgm:cxn modelId="{D0CC3934-75C3-4436-9D9B-D4B0C5636AD2}" type="presOf" srcId="{AC4F34C2-CEE4-4B47-AA9F-42894A27C7E1}" destId="{5CCF7575-E76C-4274-96CA-76B0A01B8BF2}" srcOrd="0" destOrd="0" presId="urn:microsoft.com/office/officeart/2005/8/layout/hierarchy2"/>
    <dgm:cxn modelId="{C4C0C65E-4E1B-4375-8187-5CE7B5BC02F2}" srcId="{6200A963-3DB9-4596-9872-09A02463DD2B}" destId="{FAD44CEE-8D1B-4297-A050-B08635A8E238}" srcOrd="2" destOrd="0" parTransId="{89B24F05-2335-4029-B3E2-2240874102AE}" sibTransId="{69415AC5-28F2-4AF2-A1BA-837FD53BA55F}"/>
    <dgm:cxn modelId="{71D62060-FFD0-46EB-834D-58D999CDC97E}" type="presOf" srcId="{CFA07B40-0A76-4EEF-935E-0B9A5F64831F}" destId="{AB417B95-7893-4EC8-A796-698C9484FF10}" srcOrd="1" destOrd="0" presId="urn:microsoft.com/office/officeart/2005/8/layout/hierarchy2"/>
    <dgm:cxn modelId="{5F77E642-6402-4892-BCBC-657F275B302F}" srcId="{A53A0010-F5D8-47BA-AFC4-0B143B3500FD}" destId="{E206CC4B-3BBF-46E4-9A4B-DEC67CDB2521}" srcOrd="2" destOrd="0" parTransId="{EBBAAE07-4105-4D1E-9450-784A749575FD}" sibTransId="{B34881EF-91B0-4F0E-A693-BB2E277B0699}"/>
    <dgm:cxn modelId="{84426464-3C08-41C9-A493-44BF058415A0}" type="presOf" srcId="{89B24F05-2335-4029-B3E2-2240874102AE}" destId="{DCFDD876-4638-494D-B622-8005193ED59B}" srcOrd="0" destOrd="0" presId="urn:microsoft.com/office/officeart/2005/8/layout/hierarchy2"/>
    <dgm:cxn modelId="{81A2D667-570C-407F-A85C-D2903F8BFDA6}" type="presOf" srcId="{B5CF837E-6209-478F-821D-AD64B7DB5A1B}" destId="{32B24CF6-D12B-4548-952E-6BF534F65B84}" srcOrd="0" destOrd="0" presId="urn:microsoft.com/office/officeart/2005/8/layout/hierarchy2"/>
    <dgm:cxn modelId="{90506768-F10F-49F3-9433-F4709B2846B4}" srcId="{80EEC1A8-51C1-4D51-84DB-A0047B049F42}" destId="{6200A963-3DB9-4596-9872-09A02463DD2B}" srcOrd="0" destOrd="0" parTransId="{67B047AC-5AE9-4250-9D9D-D73FBAE422FB}" sibTransId="{454B882B-B4B3-4397-B241-18A1CBB645F5}"/>
    <dgm:cxn modelId="{78234049-EDF3-45F3-AA68-BDCE5CDBECAF}" type="presOf" srcId="{BB19E469-E94A-4068-987F-72537B5F4E6D}" destId="{D5EE364E-275D-4E10-ADF3-8B92DDD75254}" srcOrd="0" destOrd="0" presId="urn:microsoft.com/office/officeart/2005/8/layout/hierarchy2"/>
    <dgm:cxn modelId="{C8D98A6B-C25C-466D-965C-F0E867835D9D}" type="presOf" srcId="{40A2E41F-ABE3-4D51-B18A-5C56588AD171}" destId="{5C81EBB6-5A17-474F-A68A-EB8EFE691F92}" srcOrd="0" destOrd="0" presId="urn:microsoft.com/office/officeart/2005/8/layout/hierarchy2"/>
    <dgm:cxn modelId="{BD51E06D-12E1-407C-9FCA-D88DB7E30AF9}" type="presOf" srcId="{B5CF837E-6209-478F-821D-AD64B7DB5A1B}" destId="{A6D1CF04-4F28-42B2-A1B0-1E62E20462A1}" srcOrd="1" destOrd="0" presId="urn:microsoft.com/office/officeart/2005/8/layout/hierarchy2"/>
    <dgm:cxn modelId="{BCAA184E-137A-4887-9375-1C076F8A8692}" type="presOf" srcId="{80EEC1A8-51C1-4D51-84DB-A0047B049F42}" destId="{A780A850-4A1D-47E8-AFBC-DFB0A5E780B6}" srcOrd="0" destOrd="0" presId="urn:microsoft.com/office/officeart/2005/8/layout/hierarchy2"/>
    <dgm:cxn modelId="{2D4A3850-3FD4-49E7-9E59-5026D6652A93}" type="presOf" srcId="{379192E5-61A0-4A64-B468-CD4B9AD57720}" destId="{98851BC1-B396-4747-B666-E8A22B3548E5}" srcOrd="1" destOrd="0" presId="urn:microsoft.com/office/officeart/2005/8/layout/hierarchy2"/>
    <dgm:cxn modelId="{89D8AE80-50B2-43BB-ABC4-82DDAE79D83A}" srcId="{6200A963-3DB9-4596-9872-09A02463DD2B}" destId="{09F9ABEF-B2BF-4A07-8BE5-90EA9C05A4EB}" srcOrd="0" destOrd="0" parTransId="{B5CF837E-6209-478F-821D-AD64B7DB5A1B}" sibTransId="{154EDBDF-281A-4167-87B4-8F17F0FBD233}"/>
    <dgm:cxn modelId="{87B39F81-AF15-4E45-BAC8-D5C5DE1AE2C4}" type="presOf" srcId="{BC4EC194-9265-428A-9048-D28D99F7F0EE}" destId="{806929F4-30CE-4606-A54C-81E6598712E2}" srcOrd="0" destOrd="0" presId="urn:microsoft.com/office/officeart/2005/8/layout/hierarchy2"/>
    <dgm:cxn modelId="{3C1D1085-EF39-4996-BBFE-6E9E96CF2D7A}" type="presOf" srcId="{BB19E469-E94A-4068-987F-72537B5F4E6D}" destId="{64A5BD6B-4D0F-421B-86EC-44853CD5BEDC}" srcOrd="1" destOrd="0" presId="urn:microsoft.com/office/officeart/2005/8/layout/hierarchy2"/>
    <dgm:cxn modelId="{B9F8F689-70E3-40B3-9CC4-C3AC76B3D5AE}" srcId="{09F9ABEF-B2BF-4A07-8BE5-90EA9C05A4EB}" destId="{40A2E41F-ABE3-4D51-B18A-5C56588AD171}" srcOrd="0" destOrd="0" parTransId="{BB19E469-E94A-4068-987F-72537B5F4E6D}" sibTransId="{26A76DF0-AB15-46EC-92AD-2F7A9C175DC8}"/>
    <dgm:cxn modelId="{6CD6008D-B4B9-4421-98DB-E2A231F21D3E}" type="presOf" srcId="{FAD44CEE-8D1B-4297-A050-B08635A8E238}" destId="{0CA94541-B13B-4BCC-8ED0-E8459C0CD0E5}" srcOrd="0" destOrd="0" presId="urn:microsoft.com/office/officeart/2005/8/layout/hierarchy2"/>
    <dgm:cxn modelId="{E391A98E-BA35-4E49-8890-7C61D531DAB8}" type="presOf" srcId="{A53A0010-F5D8-47BA-AFC4-0B143B3500FD}" destId="{AB7CE315-A47D-484E-AF74-16B54A879364}" srcOrd="0" destOrd="0" presId="urn:microsoft.com/office/officeart/2005/8/layout/hierarchy2"/>
    <dgm:cxn modelId="{A21D768F-9C56-4022-8582-6CBCF8AA9E4E}" type="presOf" srcId="{8C9D3A07-DD02-49C1-90C1-CE0B6AD9C020}" destId="{209AC506-7A06-4C43-907C-539674530672}" srcOrd="0" destOrd="0" presId="urn:microsoft.com/office/officeart/2005/8/layout/hierarchy2"/>
    <dgm:cxn modelId="{29D31393-635C-4457-BFD6-418031BEB423}" srcId="{09F9ABEF-B2BF-4A07-8BE5-90EA9C05A4EB}" destId="{32C88652-3E9B-4DE4-801A-CB6156919216}" srcOrd="2" destOrd="0" parTransId="{CFA07B40-0A76-4EEF-935E-0B9A5F64831F}" sibTransId="{98CFE5ED-AA75-416D-A6E3-725751EE65C5}"/>
    <dgm:cxn modelId="{96D8F493-D2CA-4CFF-8A9F-31E52C76FFC0}" type="presOf" srcId="{E206CC4B-3BBF-46E4-9A4B-DEC67CDB2521}" destId="{44220A00-6C43-4BC2-9B75-92EED113ADB5}" srcOrd="0" destOrd="0" presId="urn:microsoft.com/office/officeart/2005/8/layout/hierarchy2"/>
    <dgm:cxn modelId="{76DD1A95-BD0D-44B2-A67C-7E984DA4D8DC}" srcId="{09F9ABEF-B2BF-4A07-8BE5-90EA9C05A4EB}" destId="{AC4F34C2-CEE4-4B47-AA9F-42894A27C7E1}" srcOrd="1" destOrd="0" parTransId="{5354FDFA-52C1-4D5E-81A9-86DD5BDC258F}" sibTransId="{4C331381-3932-43CD-A9F0-AFE94B49D441}"/>
    <dgm:cxn modelId="{0C0A569A-24A2-4061-97C3-9579E60A4987}" type="presOf" srcId="{BC4EC194-9265-428A-9048-D28D99F7F0EE}" destId="{A859700E-6CFA-4AC1-B226-0F27D900925B}" srcOrd="1" destOrd="0" presId="urn:microsoft.com/office/officeart/2005/8/layout/hierarchy2"/>
    <dgm:cxn modelId="{5FBAE59F-4A80-4F51-AA95-E5E537712A75}" type="presOf" srcId="{89B24F05-2335-4029-B3E2-2240874102AE}" destId="{BB183768-5AE9-439B-B6D9-993AB5521A28}" srcOrd="1" destOrd="0" presId="urn:microsoft.com/office/officeart/2005/8/layout/hierarchy2"/>
    <dgm:cxn modelId="{409182A5-65D4-4B96-AC61-B1BCC8CD9400}" srcId="{6200A963-3DB9-4596-9872-09A02463DD2B}" destId="{A53A0010-F5D8-47BA-AFC4-0B143B3500FD}" srcOrd="1" destOrd="0" parTransId="{BC4EC194-9265-428A-9048-D28D99F7F0EE}" sibTransId="{0EF5FB30-CD44-46A6-8524-A4539E296BEB}"/>
    <dgm:cxn modelId="{74E448A7-2EC8-4EDF-A59B-D4B2619F38DD}" type="presOf" srcId="{70AD3DE8-C3E7-4DA4-9DD2-28C856F61735}" destId="{21AB9225-2FA2-46FF-BEB7-61CEFE61718C}" srcOrd="0" destOrd="0" presId="urn:microsoft.com/office/officeart/2005/8/layout/hierarchy2"/>
    <dgm:cxn modelId="{7A8668A8-D2DE-482B-861D-17408991A15C}" type="presOf" srcId="{5354FDFA-52C1-4D5E-81A9-86DD5BDC258F}" destId="{17BB76E0-2297-45CD-B521-CAD7AAEAF906}" srcOrd="1" destOrd="0" presId="urn:microsoft.com/office/officeart/2005/8/layout/hierarchy2"/>
    <dgm:cxn modelId="{5882FFB9-45A5-4E28-AA97-0A72D29B68EC}" type="presOf" srcId="{09F9ABEF-B2BF-4A07-8BE5-90EA9C05A4EB}" destId="{31B1D687-11EC-48F1-83F7-68AF7C6C3A63}" srcOrd="0" destOrd="0" presId="urn:microsoft.com/office/officeart/2005/8/layout/hierarchy2"/>
    <dgm:cxn modelId="{35E71DBD-375F-4D20-BB60-F224848F9E65}" type="presOf" srcId="{EBBAAE07-4105-4D1E-9450-784A749575FD}" destId="{6552871A-9F2C-40C6-BB3A-1D6F227DF39D}" srcOrd="0" destOrd="0" presId="urn:microsoft.com/office/officeart/2005/8/layout/hierarchy2"/>
    <dgm:cxn modelId="{C46423BD-4118-461A-B0FA-700B421BAFEC}" type="presOf" srcId="{14D6DE97-6EA6-4AD1-88E9-2B619A6861A6}" destId="{624F5E0E-144C-40C5-B6A9-809064F2A67D}" srcOrd="0" destOrd="0" presId="urn:microsoft.com/office/officeart/2005/8/layout/hierarchy2"/>
    <dgm:cxn modelId="{C769C8BF-B8A9-4314-BDD2-75E1F1AC12E9}" srcId="{FAD44CEE-8D1B-4297-A050-B08635A8E238}" destId="{70AD3DE8-C3E7-4DA4-9DD2-28C856F61735}" srcOrd="0" destOrd="0" parTransId="{1157283B-11A0-4E51-A396-6E89AC9314EC}" sibTransId="{18E1ADA6-3087-4470-B564-8CE1487DCD05}"/>
    <dgm:cxn modelId="{127B29C0-98E3-48A1-ACE1-7527FF28E97D}" type="presOf" srcId="{32C88652-3E9B-4DE4-801A-CB6156919216}" destId="{753C46A5-89DF-4099-9DAB-73E019B97C54}" srcOrd="0" destOrd="0" presId="urn:microsoft.com/office/officeart/2005/8/layout/hierarchy2"/>
    <dgm:cxn modelId="{26D28AD5-557C-4E48-A39F-9BF547CB3F26}" type="presOf" srcId="{14D6DE97-6EA6-4AD1-88E9-2B619A6861A6}" destId="{6C3DD16C-B924-461A-BFB7-1FAF7FEA21EE}" srcOrd="1" destOrd="0" presId="urn:microsoft.com/office/officeart/2005/8/layout/hierarchy2"/>
    <dgm:cxn modelId="{E130F5D8-5F5B-4B50-9846-FEE48661C1AF}" type="presOf" srcId="{EBBAAE07-4105-4D1E-9450-784A749575FD}" destId="{43958A74-EC84-49C7-B13D-DA8EC7EAE9A4}" srcOrd="1" destOrd="0" presId="urn:microsoft.com/office/officeart/2005/8/layout/hierarchy2"/>
    <dgm:cxn modelId="{5F47C8E2-06F0-4441-BD02-9FE4C08DED01}" type="presOf" srcId="{2FA50617-274B-4A05-A624-9EF6FBF155D6}" destId="{C92CC2BD-95BA-4A46-A0BD-FCBDDAFCF77D}" srcOrd="0" destOrd="0" presId="urn:microsoft.com/office/officeart/2005/8/layout/hierarchy2"/>
    <dgm:cxn modelId="{6DFB85E6-D767-4E1C-84A5-351A25D8277F}" srcId="{A53A0010-F5D8-47BA-AFC4-0B143B3500FD}" destId="{2FA50617-274B-4A05-A624-9EF6FBF155D6}" srcOrd="1" destOrd="0" parTransId="{379192E5-61A0-4A64-B468-CD4B9AD57720}" sibTransId="{A059176A-EB26-409E-8B08-6BFB16D5062A}"/>
    <dgm:cxn modelId="{789167F8-A7F9-495D-BDB8-0135F2AE158B}" type="presOf" srcId="{5354FDFA-52C1-4D5E-81A9-86DD5BDC258F}" destId="{6B4CC6B1-0051-4F59-B753-D5C0D40DB04F}" srcOrd="0" destOrd="0" presId="urn:microsoft.com/office/officeart/2005/8/layout/hierarchy2"/>
    <dgm:cxn modelId="{998F1EE8-6527-4586-BCA7-1C36B5D406E5}" type="presParOf" srcId="{A780A850-4A1D-47E8-AFBC-DFB0A5E780B6}" destId="{F7FBBCE9-33C1-4816-A643-D33BB77E44F9}" srcOrd="0" destOrd="0" presId="urn:microsoft.com/office/officeart/2005/8/layout/hierarchy2"/>
    <dgm:cxn modelId="{FF76CE90-705B-44B4-8AD5-A31AA578B5D3}" type="presParOf" srcId="{F7FBBCE9-33C1-4816-A643-D33BB77E44F9}" destId="{92E04C62-F893-4AA2-B475-4EA6A44263F3}" srcOrd="0" destOrd="0" presId="urn:microsoft.com/office/officeart/2005/8/layout/hierarchy2"/>
    <dgm:cxn modelId="{5D6EBA76-AA66-4C4E-A935-AB8DB2B20727}" type="presParOf" srcId="{F7FBBCE9-33C1-4816-A643-D33BB77E44F9}" destId="{69089578-35F6-4EBA-83C1-38E8FCD0118D}" srcOrd="1" destOrd="0" presId="urn:microsoft.com/office/officeart/2005/8/layout/hierarchy2"/>
    <dgm:cxn modelId="{362E0311-98CD-4DFD-A2B7-52DBB2B55D44}" type="presParOf" srcId="{69089578-35F6-4EBA-83C1-38E8FCD0118D}" destId="{32B24CF6-D12B-4548-952E-6BF534F65B84}" srcOrd="0" destOrd="0" presId="urn:microsoft.com/office/officeart/2005/8/layout/hierarchy2"/>
    <dgm:cxn modelId="{AC09F268-C89F-4422-86B9-D0FF2FA7AAAA}" type="presParOf" srcId="{32B24CF6-D12B-4548-952E-6BF534F65B84}" destId="{A6D1CF04-4F28-42B2-A1B0-1E62E20462A1}" srcOrd="0" destOrd="0" presId="urn:microsoft.com/office/officeart/2005/8/layout/hierarchy2"/>
    <dgm:cxn modelId="{E1646873-5A4F-46BA-9721-0F11AD3F444F}" type="presParOf" srcId="{69089578-35F6-4EBA-83C1-38E8FCD0118D}" destId="{C3B19BE8-71CA-49AB-82E0-2BBDD527B3EE}" srcOrd="1" destOrd="0" presId="urn:microsoft.com/office/officeart/2005/8/layout/hierarchy2"/>
    <dgm:cxn modelId="{93F56D7A-C714-4B30-B73F-74BE2D947FEA}" type="presParOf" srcId="{C3B19BE8-71CA-49AB-82E0-2BBDD527B3EE}" destId="{31B1D687-11EC-48F1-83F7-68AF7C6C3A63}" srcOrd="0" destOrd="0" presId="urn:microsoft.com/office/officeart/2005/8/layout/hierarchy2"/>
    <dgm:cxn modelId="{0A399206-05F8-4FEF-8CDD-642495F53F73}" type="presParOf" srcId="{C3B19BE8-71CA-49AB-82E0-2BBDD527B3EE}" destId="{43831DA5-C426-443B-AF94-B075255E9DB8}" srcOrd="1" destOrd="0" presId="urn:microsoft.com/office/officeart/2005/8/layout/hierarchy2"/>
    <dgm:cxn modelId="{31832206-B2EF-455F-A602-E8D23FB7B5B4}" type="presParOf" srcId="{43831DA5-C426-443B-AF94-B075255E9DB8}" destId="{D5EE364E-275D-4E10-ADF3-8B92DDD75254}" srcOrd="0" destOrd="0" presId="urn:microsoft.com/office/officeart/2005/8/layout/hierarchy2"/>
    <dgm:cxn modelId="{A2DCC365-51F7-4ED8-AC70-70E82C8EDBED}" type="presParOf" srcId="{D5EE364E-275D-4E10-ADF3-8B92DDD75254}" destId="{64A5BD6B-4D0F-421B-86EC-44853CD5BEDC}" srcOrd="0" destOrd="0" presId="urn:microsoft.com/office/officeart/2005/8/layout/hierarchy2"/>
    <dgm:cxn modelId="{349B6CDC-FB27-4F31-9389-3FEC4FF65AD5}" type="presParOf" srcId="{43831DA5-C426-443B-AF94-B075255E9DB8}" destId="{B10A58F4-3E22-4CD8-9D93-401C3CCE3A9F}" srcOrd="1" destOrd="0" presId="urn:microsoft.com/office/officeart/2005/8/layout/hierarchy2"/>
    <dgm:cxn modelId="{0EAF56DE-8EA8-488E-994F-D5A7714406D8}" type="presParOf" srcId="{B10A58F4-3E22-4CD8-9D93-401C3CCE3A9F}" destId="{5C81EBB6-5A17-474F-A68A-EB8EFE691F92}" srcOrd="0" destOrd="0" presId="urn:microsoft.com/office/officeart/2005/8/layout/hierarchy2"/>
    <dgm:cxn modelId="{2E1BB081-883F-4A71-ADCB-6406DF137DA7}" type="presParOf" srcId="{B10A58F4-3E22-4CD8-9D93-401C3CCE3A9F}" destId="{90D91833-F286-41AD-AEFF-7D5F479CC635}" srcOrd="1" destOrd="0" presId="urn:microsoft.com/office/officeart/2005/8/layout/hierarchy2"/>
    <dgm:cxn modelId="{82AD6859-C3B9-4153-954B-775D0419A86F}" type="presParOf" srcId="{43831DA5-C426-443B-AF94-B075255E9DB8}" destId="{6B4CC6B1-0051-4F59-B753-D5C0D40DB04F}" srcOrd="2" destOrd="0" presId="urn:microsoft.com/office/officeart/2005/8/layout/hierarchy2"/>
    <dgm:cxn modelId="{0FEE37D5-3058-4415-8E92-A65FB56002A1}" type="presParOf" srcId="{6B4CC6B1-0051-4F59-B753-D5C0D40DB04F}" destId="{17BB76E0-2297-45CD-B521-CAD7AAEAF906}" srcOrd="0" destOrd="0" presId="urn:microsoft.com/office/officeart/2005/8/layout/hierarchy2"/>
    <dgm:cxn modelId="{6D2A185B-7926-4372-A258-0C964DEC749C}" type="presParOf" srcId="{43831DA5-C426-443B-AF94-B075255E9DB8}" destId="{8583D0F4-1554-4F77-A60C-B9B0A882F163}" srcOrd="3" destOrd="0" presId="urn:microsoft.com/office/officeart/2005/8/layout/hierarchy2"/>
    <dgm:cxn modelId="{9212FB49-F71D-4697-A20A-CB318E3CF79B}" type="presParOf" srcId="{8583D0F4-1554-4F77-A60C-B9B0A882F163}" destId="{5CCF7575-E76C-4274-96CA-76B0A01B8BF2}" srcOrd="0" destOrd="0" presId="urn:microsoft.com/office/officeart/2005/8/layout/hierarchy2"/>
    <dgm:cxn modelId="{48B1FBC3-75A0-4962-B206-BA4ED383B317}" type="presParOf" srcId="{8583D0F4-1554-4F77-A60C-B9B0A882F163}" destId="{EC181032-8893-460B-9842-A0EDBA3D3419}" srcOrd="1" destOrd="0" presId="urn:microsoft.com/office/officeart/2005/8/layout/hierarchy2"/>
    <dgm:cxn modelId="{E7B5ADD3-E562-4BB3-A3B8-F3C06CA78DDB}" type="presParOf" srcId="{43831DA5-C426-443B-AF94-B075255E9DB8}" destId="{5F11B917-DEF9-4C42-B1A3-E2AE88CA3AC1}" srcOrd="4" destOrd="0" presId="urn:microsoft.com/office/officeart/2005/8/layout/hierarchy2"/>
    <dgm:cxn modelId="{29820BE5-1A9D-403A-A037-725DADFEC280}" type="presParOf" srcId="{5F11B917-DEF9-4C42-B1A3-E2AE88CA3AC1}" destId="{AB417B95-7893-4EC8-A796-698C9484FF10}" srcOrd="0" destOrd="0" presId="urn:microsoft.com/office/officeart/2005/8/layout/hierarchy2"/>
    <dgm:cxn modelId="{21937375-63A6-45BD-B261-638369B7B2CE}" type="presParOf" srcId="{43831DA5-C426-443B-AF94-B075255E9DB8}" destId="{9B98EE5A-5117-46A4-A4E6-843948E98FF8}" srcOrd="5" destOrd="0" presId="urn:microsoft.com/office/officeart/2005/8/layout/hierarchy2"/>
    <dgm:cxn modelId="{FB52B00E-CCBA-4343-A3E3-7890F37CD523}" type="presParOf" srcId="{9B98EE5A-5117-46A4-A4E6-843948E98FF8}" destId="{753C46A5-89DF-4099-9DAB-73E019B97C54}" srcOrd="0" destOrd="0" presId="urn:microsoft.com/office/officeart/2005/8/layout/hierarchy2"/>
    <dgm:cxn modelId="{80D32B8C-F970-4643-8BE9-466241B9E04A}" type="presParOf" srcId="{9B98EE5A-5117-46A4-A4E6-843948E98FF8}" destId="{C6F548B4-53FF-4EB3-BDB3-334746AA4724}" srcOrd="1" destOrd="0" presId="urn:microsoft.com/office/officeart/2005/8/layout/hierarchy2"/>
    <dgm:cxn modelId="{8F7E74D3-B91B-422B-A887-22BF15E9406D}" type="presParOf" srcId="{69089578-35F6-4EBA-83C1-38E8FCD0118D}" destId="{806929F4-30CE-4606-A54C-81E6598712E2}" srcOrd="2" destOrd="0" presId="urn:microsoft.com/office/officeart/2005/8/layout/hierarchy2"/>
    <dgm:cxn modelId="{12276E66-999E-41BD-966E-AB5B7BDA216A}" type="presParOf" srcId="{806929F4-30CE-4606-A54C-81E6598712E2}" destId="{A859700E-6CFA-4AC1-B226-0F27D900925B}" srcOrd="0" destOrd="0" presId="urn:microsoft.com/office/officeart/2005/8/layout/hierarchy2"/>
    <dgm:cxn modelId="{C7A64C85-8443-4980-AB29-04807AED5A03}" type="presParOf" srcId="{69089578-35F6-4EBA-83C1-38E8FCD0118D}" destId="{0CC9DB3A-B8B7-4F1B-A708-E792CB53BC70}" srcOrd="3" destOrd="0" presId="urn:microsoft.com/office/officeart/2005/8/layout/hierarchy2"/>
    <dgm:cxn modelId="{F8F51EDB-B28E-4F8F-9FD1-C8DA2FEF2CBD}" type="presParOf" srcId="{0CC9DB3A-B8B7-4F1B-A708-E792CB53BC70}" destId="{AB7CE315-A47D-484E-AF74-16B54A879364}" srcOrd="0" destOrd="0" presId="urn:microsoft.com/office/officeart/2005/8/layout/hierarchy2"/>
    <dgm:cxn modelId="{69EDB842-0F30-42F4-854F-AC24904F2FB1}" type="presParOf" srcId="{0CC9DB3A-B8B7-4F1B-A708-E792CB53BC70}" destId="{14EB116E-C2BA-4423-890D-E50BE2A66037}" srcOrd="1" destOrd="0" presId="urn:microsoft.com/office/officeart/2005/8/layout/hierarchy2"/>
    <dgm:cxn modelId="{E5D359F1-92A7-418A-B5A2-DFF4EB0E85C1}" type="presParOf" srcId="{14EB116E-C2BA-4423-890D-E50BE2A66037}" destId="{624F5E0E-144C-40C5-B6A9-809064F2A67D}" srcOrd="0" destOrd="0" presId="urn:microsoft.com/office/officeart/2005/8/layout/hierarchy2"/>
    <dgm:cxn modelId="{40C496CA-40D9-4894-B3E4-05005843F719}" type="presParOf" srcId="{624F5E0E-144C-40C5-B6A9-809064F2A67D}" destId="{6C3DD16C-B924-461A-BFB7-1FAF7FEA21EE}" srcOrd="0" destOrd="0" presId="urn:microsoft.com/office/officeart/2005/8/layout/hierarchy2"/>
    <dgm:cxn modelId="{C77EAFDE-F7B7-470A-B7D0-11DBE0E93E53}" type="presParOf" srcId="{14EB116E-C2BA-4423-890D-E50BE2A66037}" destId="{4438E630-190A-446B-A8EE-75A2D334DDAE}" srcOrd="1" destOrd="0" presId="urn:microsoft.com/office/officeart/2005/8/layout/hierarchy2"/>
    <dgm:cxn modelId="{2609F95B-3155-4652-8F6A-64E100827AB0}" type="presParOf" srcId="{4438E630-190A-446B-A8EE-75A2D334DDAE}" destId="{209AC506-7A06-4C43-907C-539674530672}" srcOrd="0" destOrd="0" presId="urn:microsoft.com/office/officeart/2005/8/layout/hierarchy2"/>
    <dgm:cxn modelId="{150B90B8-0102-43C0-977D-12F6056A5813}" type="presParOf" srcId="{4438E630-190A-446B-A8EE-75A2D334DDAE}" destId="{4F685A22-A439-470D-9B11-9440D504C88D}" srcOrd="1" destOrd="0" presId="urn:microsoft.com/office/officeart/2005/8/layout/hierarchy2"/>
    <dgm:cxn modelId="{8D8962A0-9BF7-4BE1-8C51-4FD36C91B094}" type="presParOf" srcId="{14EB116E-C2BA-4423-890D-E50BE2A66037}" destId="{BC6E53BC-3EB5-44A9-A6AF-787968648BA4}" srcOrd="2" destOrd="0" presId="urn:microsoft.com/office/officeart/2005/8/layout/hierarchy2"/>
    <dgm:cxn modelId="{4EEE9AAE-44D1-4F18-AFD1-94EF8F053955}" type="presParOf" srcId="{BC6E53BC-3EB5-44A9-A6AF-787968648BA4}" destId="{98851BC1-B396-4747-B666-E8A22B3548E5}" srcOrd="0" destOrd="0" presId="urn:microsoft.com/office/officeart/2005/8/layout/hierarchy2"/>
    <dgm:cxn modelId="{5684DBAB-ECB4-4EA6-B6AC-66E8D90E23C1}" type="presParOf" srcId="{14EB116E-C2BA-4423-890D-E50BE2A66037}" destId="{B8677350-4991-4944-9CC4-D3F509C81049}" srcOrd="3" destOrd="0" presId="urn:microsoft.com/office/officeart/2005/8/layout/hierarchy2"/>
    <dgm:cxn modelId="{AB51F577-5B90-4E67-BDB5-4A51A6BF6A2F}" type="presParOf" srcId="{B8677350-4991-4944-9CC4-D3F509C81049}" destId="{C92CC2BD-95BA-4A46-A0BD-FCBDDAFCF77D}" srcOrd="0" destOrd="0" presId="urn:microsoft.com/office/officeart/2005/8/layout/hierarchy2"/>
    <dgm:cxn modelId="{7F757EE1-A854-481E-A9EB-E864D5ED7CE0}" type="presParOf" srcId="{B8677350-4991-4944-9CC4-D3F509C81049}" destId="{F08F6781-3D0D-40D3-B421-49C80E83DD5A}" srcOrd="1" destOrd="0" presId="urn:microsoft.com/office/officeart/2005/8/layout/hierarchy2"/>
    <dgm:cxn modelId="{EEEAE462-887B-4AD7-8042-5E5AB1DF9F21}" type="presParOf" srcId="{14EB116E-C2BA-4423-890D-E50BE2A66037}" destId="{6552871A-9F2C-40C6-BB3A-1D6F227DF39D}" srcOrd="4" destOrd="0" presId="urn:microsoft.com/office/officeart/2005/8/layout/hierarchy2"/>
    <dgm:cxn modelId="{D8189A9E-DCF1-467D-90AB-73DE9BB61E4A}" type="presParOf" srcId="{6552871A-9F2C-40C6-BB3A-1D6F227DF39D}" destId="{43958A74-EC84-49C7-B13D-DA8EC7EAE9A4}" srcOrd="0" destOrd="0" presId="urn:microsoft.com/office/officeart/2005/8/layout/hierarchy2"/>
    <dgm:cxn modelId="{07EBF8DE-93A3-4FDA-9ECA-1DF16481D0B1}" type="presParOf" srcId="{14EB116E-C2BA-4423-890D-E50BE2A66037}" destId="{25DE460A-2A2A-494F-AC57-BE24727503CA}" srcOrd="5" destOrd="0" presId="urn:microsoft.com/office/officeart/2005/8/layout/hierarchy2"/>
    <dgm:cxn modelId="{8DAE9910-36B7-46D0-83E8-266818934B78}" type="presParOf" srcId="{25DE460A-2A2A-494F-AC57-BE24727503CA}" destId="{44220A00-6C43-4BC2-9B75-92EED113ADB5}" srcOrd="0" destOrd="0" presId="urn:microsoft.com/office/officeart/2005/8/layout/hierarchy2"/>
    <dgm:cxn modelId="{363D9D97-89B4-48F5-B69C-1367C19D5FCB}" type="presParOf" srcId="{25DE460A-2A2A-494F-AC57-BE24727503CA}" destId="{949912F7-6727-433B-8764-5B73E6343F28}" srcOrd="1" destOrd="0" presId="urn:microsoft.com/office/officeart/2005/8/layout/hierarchy2"/>
    <dgm:cxn modelId="{62382253-0D3B-4E77-B6B1-8B5BDD75111E}" type="presParOf" srcId="{69089578-35F6-4EBA-83C1-38E8FCD0118D}" destId="{DCFDD876-4638-494D-B622-8005193ED59B}" srcOrd="4" destOrd="0" presId="urn:microsoft.com/office/officeart/2005/8/layout/hierarchy2"/>
    <dgm:cxn modelId="{553C5DA9-0517-4E2D-B1EF-1D4E0037434C}" type="presParOf" srcId="{DCFDD876-4638-494D-B622-8005193ED59B}" destId="{BB183768-5AE9-439B-B6D9-993AB5521A28}" srcOrd="0" destOrd="0" presId="urn:microsoft.com/office/officeart/2005/8/layout/hierarchy2"/>
    <dgm:cxn modelId="{AF22D692-D6E5-4789-B272-BD2911E1A203}" type="presParOf" srcId="{69089578-35F6-4EBA-83C1-38E8FCD0118D}" destId="{443C819B-8C5C-413D-88DD-EBC4DD77993E}" srcOrd="5" destOrd="0" presId="urn:microsoft.com/office/officeart/2005/8/layout/hierarchy2"/>
    <dgm:cxn modelId="{A7E71BDE-2C02-42DC-A013-43A0177DDA67}" type="presParOf" srcId="{443C819B-8C5C-413D-88DD-EBC4DD77993E}" destId="{0CA94541-B13B-4BCC-8ED0-E8459C0CD0E5}" srcOrd="0" destOrd="0" presId="urn:microsoft.com/office/officeart/2005/8/layout/hierarchy2"/>
    <dgm:cxn modelId="{47162117-6D5A-47EC-AC41-6C4482AEF9C1}" type="presParOf" srcId="{443C819B-8C5C-413D-88DD-EBC4DD77993E}" destId="{65F99AD5-273A-4E65-9876-6FAF64EB985E}" srcOrd="1" destOrd="0" presId="urn:microsoft.com/office/officeart/2005/8/layout/hierarchy2"/>
    <dgm:cxn modelId="{0DC2D7F6-C2D8-49E2-883E-8FC93E9BB7B0}" type="presParOf" srcId="{65F99AD5-273A-4E65-9876-6FAF64EB985E}" destId="{64C35001-29B9-4060-BC13-7C9FFE36CF79}" srcOrd="0" destOrd="0" presId="urn:microsoft.com/office/officeart/2005/8/layout/hierarchy2"/>
    <dgm:cxn modelId="{0276FBC6-9DE5-4551-991E-AB2719616785}" type="presParOf" srcId="{64C35001-29B9-4060-BC13-7C9FFE36CF79}" destId="{57ACF63F-781E-481B-A73E-0AE3C1E06B6C}" srcOrd="0" destOrd="0" presId="urn:microsoft.com/office/officeart/2005/8/layout/hierarchy2"/>
    <dgm:cxn modelId="{E33374CB-436C-4812-9C7C-088A09F84EA4}" type="presParOf" srcId="{65F99AD5-273A-4E65-9876-6FAF64EB985E}" destId="{64585AC7-ABF1-4C2F-88BF-D2DE678C62A9}" srcOrd="1" destOrd="0" presId="urn:microsoft.com/office/officeart/2005/8/layout/hierarchy2"/>
    <dgm:cxn modelId="{DB82A2CE-4371-4E18-83FB-D6E3CA022173}" type="presParOf" srcId="{64585AC7-ABF1-4C2F-88BF-D2DE678C62A9}" destId="{21AB9225-2FA2-46FF-BEB7-61CEFE61718C}" srcOrd="0" destOrd="0" presId="urn:microsoft.com/office/officeart/2005/8/layout/hierarchy2"/>
    <dgm:cxn modelId="{855D1A21-C991-4D2F-A376-9169E58338EE}" type="presParOf" srcId="{64585AC7-ABF1-4C2F-88BF-D2DE678C62A9}" destId="{0B4907A7-6BB2-4138-BC5A-71143E6DA44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79EB20-E82E-49D9-8D82-F13003406BF0}" type="doc">
      <dgm:prSet loTypeId="urn:microsoft.com/office/officeart/2005/8/layout/radial5" loCatId="cycle" qsTypeId="urn:microsoft.com/office/officeart/2005/8/quickstyle/simple5" qsCatId="simple" csTypeId="urn:microsoft.com/office/officeart/2005/8/colors/accent4_2" csCatId="accent4" phldr="1"/>
      <dgm:spPr/>
      <dgm:t>
        <a:bodyPr/>
        <a:lstStyle/>
        <a:p>
          <a:endParaRPr lang="en-GB"/>
        </a:p>
      </dgm:t>
    </dgm:pt>
    <dgm:pt modelId="{0019870D-D709-431C-A5CD-0AB29D834FAD}">
      <dgm:prSet phldrT="[Tekst]" custT="1">
        <dgm:style>
          <a:lnRef idx="3">
            <a:schemeClr val="lt1"/>
          </a:lnRef>
          <a:fillRef idx="1">
            <a:schemeClr val="accent3"/>
          </a:fillRef>
          <a:effectRef idx="1">
            <a:schemeClr val="accent3"/>
          </a:effectRef>
          <a:fontRef idx="minor">
            <a:schemeClr val="lt1"/>
          </a:fontRef>
        </dgm:style>
      </dgm:prSet>
      <dgm:spPr/>
      <dgm:t>
        <a:bodyPr/>
        <a:lstStyle/>
        <a:p>
          <a:r>
            <a:rPr lang="el-GR" sz="2000" dirty="0"/>
            <a:t>Ριζοσπαστικοποίηση</a:t>
          </a:r>
          <a:endParaRPr lang="en-GB" sz="2000" dirty="0"/>
        </a:p>
      </dgm:t>
    </dgm:pt>
    <dgm:pt modelId="{9D9CD9B6-C15D-48EC-86FF-6106570208EE}" type="parTrans" cxnId="{85F61319-3D4D-46E3-8D9E-ED68CBBCBE7A}">
      <dgm:prSet/>
      <dgm:spPr/>
      <dgm:t>
        <a:bodyPr/>
        <a:lstStyle/>
        <a:p>
          <a:endParaRPr lang="en-GB" sz="2000"/>
        </a:p>
      </dgm:t>
    </dgm:pt>
    <dgm:pt modelId="{7A9D0C9F-EF45-4970-B420-57A987BB1EC8}" type="sibTrans" cxnId="{85F61319-3D4D-46E3-8D9E-ED68CBBCBE7A}">
      <dgm:prSet/>
      <dgm:spPr/>
      <dgm:t>
        <a:bodyPr/>
        <a:lstStyle/>
        <a:p>
          <a:endParaRPr lang="en-GB" sz="2000"/>
        </a:p>
      </dgm:t>
    </dgm:pt>
    <dgm:pt modelId="{05EEC615-9A61-4237-A5AA-6B7E7A55B778}">
      <dgm:prSet phldrT="[Tekst]" custT="1">
        <dgm:style>
          <a:lnRef idx="3">
            <a:schemeClr val="lt1"/>
          </a:lnRef>
          <a:fillRef idx="1">
            <a:schemeClr val="accent4"/>
          </a:fillRef>
          <a:effectRef idx="1">
            <a:schemeClr val="accent4"/>
          </a:effectRef>
          <a:fontRef idx="minor">
            <a:schemeClr val="lt1"/>
          </a:fontRef>
        </dgm:style>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sz="2000" noProof="0" dirty="0"/>
            <a:t>Πολιτικοί</a:t>
          </a:r>
          <a:endParaRPr lang="en-US" sz="2000" noProof="0" dirty="0"/>
        </a:p>
      </dgm:t>
    </dgm:pt>
    <dgm:pt modelId="{44BFE570-0B95-48E6-93BA-02BAAFA5A905}" type="parTrans" cxnId="{83FCCC73-7BEA-4FE9-BAD2-9470BD2500DA}">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D4113E3D-4A90-4B1E-AD09-7E785DBD52BA}" type="sibTrans" cxnId="{83FCCC73-7BEA-4FE9-BAD2-9470BD2500DA}">
      <dgm:prSet/>
      <dgm:spPr/>
      <dgm:t>
        <a:bodyPr/>
        <a:lstStyle/>
        <a:p>
          <a:endParaRPr lang="en-GB" sz="2000"/>
        </a:p>
      </dgm:t>
    </dgm:pt>
    <dgm:pt modelId="{47042899-BF93-4892-BD6B-CF740A405FE2}">
      <dgm:prSet phldrT="[Tekst]" custT="1">
        <dgm:style>
          <a:lnRef idx="3">
            <a:schemeClr val="lt1"/>
          </a:lnRef>
          <a:fillRef idx="1">
            <a:schemeClr val="accent4"/>
          </a:fillRef>
          <a:effectRef idx="1">
            <a:schemeClr val="accent4"/>
          </a:effectRef>
          <a:fontRef idx="minor">
            <a:schemeClr val="lt1"/>
          </a:fontRef>
        </dgm:style>
      </dgm:prSet>
      <dgm:spPr/>
      <dgm:t>
        <a:bodyPr/>
        <a:lstStyle/>
        <a:p>
          <a:r>
            <a:rPr lang="el-GR" sz="2000" noProof="0" dirty="0"/>
            <a:t>Κοινωνιολογικοί </a:t>
          </a:r>
          <a:endParaRPr lang="en-US" sz="2000" noProof="0" dirty="0"/>
        </a:p>
      </dgm:t>
    </dgm:pt>
    <dgm:pt modelId="{2E18562A-990A-47EE-BC3E-9E292F9CE2F9}" type="parTrans" cxnId="{83CCCB5B-3750-4FC3-998D-A577A07BBBBB}">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5392A487-DBB1-488E-9F35-198907DEB3AA}" type="sibTrans" cxnId="{83CCCB5B-3750-4FC3-998D-A577A07BBBBB}">
      <dgm:prSet/>
      <dgm:spPr/>
      <dgm:t>
        <a:bodyPr/>
        <a:lstStyle/>
        <a:p>
          <a:endParaRPr lang="en-GB" sz="2000"/>
        </a:p>
      </dgm:t>
    </dgm:pt>
    <dgm:pt modelId="{C65B56B4-B62F-4B0E-B6A9-B3C1D786CDAA}">
      <dgm:prSet phldrT="[Tekst]" custT="1">
        <dgm:style>
          <a:lnRef idx="3">
            <a:schemeClr val="lt1"/>
          </a:lnRef>
          <a:fillRef idx="1">
            <a:schemeClr val="accent4"/>
          </a:fillRef>
          <a:effectRef idx="1">
            <a:schemeClr val="accent4"/>
          </a:effectRef>
          <a:fontRef idx="minor">
            <a:schemeClr val="lt1"/>
          </a:fontRef>
        </dgm:style>
      </dgm:prSet>
      <dgm:spPr/>
      <dgm:t>
        <a:bodyPr/>
        <a:lstStyle/>
        <a:p>
          <a:r>
            <a:rPr lang="el-GR" sz="2000" noProof="0" dirty="0"/>
            <a:t>Ψυχολογικοί</a:t>
          </a:r>
          <a:endParaRPr lang="en-US" sz="2000" noProof="0" dirty="0"/>
        </a:p>
      </dgm:t>
    </dgm:pt>
    <dgm:pt modelId="{DBE1F64C-6584-4D64-99F5-CF94DAB0E7EC}" type="parTrans" cxnId="{37728228-2E1D-4F2B-AECE-E26EF9B13299}">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64C7320F-68A3-4E23-93FD-71E810D6B7F5}" type="sibTrans" cxnId="{37728228-2E1D-4F2B-AECE-E26EF9B13299}">
      <dgm:prSet/>
      <dgm:spPr/>
      <dgm:t>
        <a:bodyPr/>
        <a:lstStyle/>
        <a:p>
          <a:endParaRPr lang="en-GB" sz="2000"/>
        </a:p>
      </dgm:t>
    </dgm:pt>
    <dgm:pt modelId="{AB5F85E6-7386-4877-806D-DB2CB86BF27F}">
      <dgm:prSet phldrT="[Tekst]" custT="1">
        <dgm:style>
          <a:lnRef idx="3">
            <a:schemeClr val="lt1"/>
          </a:lnRef>
          <a:fillRef idx="1">
            <a:schemeClr val="accent4"/>
          </a:fillRef>
          <a:effectRef idx="1">
            <a:schemeClr val="accent4"/>
          </a:effectRef>
          <a:fontRef idx="minor">
            <a:schemeClr val="lt1"/>
          </a:fontRef>
        </dgm:style>
      </dgm:prSet>
      <dgm:spPr/>
      <dgm:t>
        <a:bodyPr/>
        <a:lstStyle/>
        <a:p>
          <a:r>
            <a:rPr lang="el-GR" sz="2000" noProof="0" dirty="0"/>
            <a:t>Οικονομικοί</a:t>
          </a:r>
          <a:endParaRPr lang="en-US" sz="2000" noProof="0" dirty="0"/>
        </a:p>
      </dgm:t>
    </dgm:pt>
    <dgm:pt modelId="{47AD3C75-9961-4A8E-A25A-12E4C8940789}" type="sibTrans" cxnId="{30A07482-7F6D-4F13-AEF5-3A81F3B1CFDA}">
      <dgm:prSet/>
      <dgm:spPr/>
      <dgm:t>
        <a:bodyPr/>
        <a:lstStyle/>
        <a:p>
          <a:endParaRPr lang="en-GB" sz="2000"/>
        </a:p>
      </dgm:t>
    </dgm:pt>
    <dgm:pt modelId="{CD9C708B-58E3-4D71-9534-778751C759C1}" type="parTrans" cxnId="{30A07482-7F6D-4F13-AEF5-3A81F3B1CFDA}">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0F9C34CC-C8E7-4DAD-9B8B-4AE428EE8083}" type="pres">
      <dgm:prSet presAssocID="{6C79EB20-E82E-49D9-8D82-F13003406BF0}" presName="Name0" presStyleCnt="0">
        <dgm:presLayoutVars>
          <dgm:chMax val="1"/>
          <dgm:dir/>
          <dgm:animLvl val="ctr"/>
          <dgm:resizeHandles val="exact"/>
        </dgm:presLayoutVars>
      </dgm:prSet>
      <dgm:spPr/>
    </dgm:pt>
    <dgm:pt modelId="{19CF4C96-FCA5-482F-AA95-D9589F411D24}" type="pres">
      <dgm:prSet presAssocID="{0019870D-D709-431C-A5CD-0AB29D834FAD}" presName="centerShape" presStyleLbl="node0" presStyleIdx="0" presStyleCnt="1" custScaleX="227946"/>
      <dgm:spPr/>
    </dgm:pt>
    <dgm:pt modelId="{CF8B6F7C-A46D-4351-AF7A-1B3C9BDD7911}" type="pres">
      <dgm:prSet presAssocID="{44BFE570-0B95-48E6-93BA-02BAAFA5A905}" presName="parTrans" presStyleLbl="sibTrans2D1" presStyleIdx="0" presStyleCnt="4" custAng="10800000"/>
      <dgm:spPr/>
    </dgm:pt>
    <dgm:pt modelId="{690E5B1A-E080-431E-98E7-AE379433B9F4}" type="pres">
      <dgm:prSet presAssocID="{44BFE570-0B95-48E6-93BA-02BAAFA5A905}" presName="connectorText" presStyleLbl="sibTrans2D1" presStyleIdx="0" presStyleCnt="4"/>
      <dgm:spPr/>
    </dgm:pt>
    <dgm:pt modelId="{4FEB0E7D-D201-4830-89D0-018947637ED2}" type="pres">
      <dgm:prSet presAssocID="{05EEC615-9A61-4237-A5AA-6B7E7A55B778}" presName="node" presStyleLbl="node1" presStyleIdx="0" presStyleCnt="4" custScaleX="191171">
        <dgm:presLayoutVars>
          <dgm:bulletEnabled val="1"/>
        </dgm:presLayoutVars>
      </dgm:prSet>
      <dgm:spPr/>
    </dgm:pt>
    <dgm:pt modelId="{9DBFBB1B-8F22-4AC1-8905-FBFC046628A4}" type="pres">
      <dgm:prSet presAssocID="{CD9C708B-58E3-4D71-9534-778751C759C1}" presName="parTrans" presStyleLbl="sibTrans2D1" presStyleIdx="1" presStyleCnt="4" custAng="10800000"/>
      <dgm:spPr/>
    </dgm:pt>
    <dgm:pt modelId="{9F53C05F-F294-4AB1-AABA-29A1013C7EA2}" type="pres">
      <dgm:prSet presAssocID="{CD9C708B-58E3-4D71-9534-778751C759C1}" presName="connectorText" presStyleLbl="sibTrans2D1" presStyleIdx="1" presStyleCnt="4"/>
      <dgm:spPr/>
    </dgm:pt>
    <dgm:pt modelId="{E4815B6F-EA47-4FEE-A4D6-AE6BA3500709}" type="pres">
      <dgm:prSet presAssocID="{AB5F85E6-7386-4877-806D-DB2CB86BF27F}" presName="node" presStyleLbl="node1" presStyleIdx="1" presStyleCnt="4" custScaleX="244277" custRadScaleRad="186309" custRadScaleInc="1660">
        <dgm:presLayoutVars>
          <dgm:bulletEnabled val="1"/>
        </dgm:presLayoutVars>
      </dgm:prSet>
      <dgm:spPr/>
    </dgm:pt>
    <dgm:pt modelId="{B99F13FB-8399-4B5F-B920-BCD02B325D3B}" type="pres">
      <dgm:prSet presAssocID="{2E18562A-990A-47EE-BC3E-9E292F9CE2F9}" presName="parTrans" presStyleLbl="sibTrans2D1" presStyleIdx="2" presStyleCnt="4" custAng="10800000"/>
      <dgm:spPr/>
    </dgm:pt>
    <dgm:pt modelId="{6B1EB70A-A85E-436C-81D5-1DA2E2E37DE4}" type="pres">
      <dgm:prSet presAssocID="{2E18562A-990A-47EE-BC3E-9E292F9CE2F9}" presName="connectorText" presStyleLbl="sibTrans2D1" presStyleIdx="2" presStyleCnt="4"/>
      <dgm:spPr/>
    </dgm:pt>
    <dgm:pt modelId="{E449E10B-F278-4CC5-ABEF-67AC4FA19542}" type="pres">
      <dgm:prSet presAssocID="{47042899-BF93-4892-BD6B-CF740A405FE2}" presName="node" presStyleLbl="node1" presStyleIdx="2" presStyleCnt="4" custScaleX="283815">
        <dgm:presLayoutVars>
          <dgm:bulletEnabled val="1"/>
        </dgm:presLayoutVars>
      </dgm:prSet>
      <dgm:spPr/>
    </dgm:pt>
    <dgm:pt modelId="{BE09E87E-DE5B-4544-AF43-DF28B9B7894E}" type="pres">
      <dgm:prSet presAssocID="{DBE1F64C-6584-4D64-99F5-CF94DAB0E7EC}" presName="parTrans" presStyleLbl="sibTrans2D1" presStyleIdx="3" presStyleCnt="4" custAng="10634515"/>
      <dgm:spPr/>
    </dgm:pt>
    <dgm:pt modelId="{837E24A5-9D6F-46CD-B77C-8B03BE965FCF}" type="pres">
      <dgm:prSet presAssocID="{DBE1F64C-6584-4D64-99F5-CF94DAB0E7EC}" presName="connectorText" presStyleLbl="sibTrans2D1" presStyleIdx="3" presStyleCnt="4"/>
      <dgm:spPr/>
    </dgm:pt>
    <dgm:pt modelId="{F84927B7-6CB1-4D3E-9D95-5B7DC191615F}" type="pres">
      <dgm:prSet presAssocID="{C65B56B4-B62F-4B0E-B6A9-B3C1D786CDAA}" presName="node" presStyleLbl="node1" presStyleIdx="3" presStyleCnt="4" custScaleX="231793" custRadScaleRad="182234" custRadScaleInc="-706">
        <dgm:presLayoutVars>
          <dgm:bulletEnabled val="1"/>
        </dgm:presLayoutVars>
      </dgm:prSet>
      <dgm:spPr/>
    </dgm:pt>
  </dgm:ptLst>
  <dgm:cxnLst>
    <dgm:cxn modelId="{85F61319-3D4D-46E3-8D9E-ED68CBBCBE7A}" srcId="{6C79EB20-E82E-49D9-8D82-F13003406BF0}" destId="{0019870D-D709-431C-A5CD-0AB29D834FAD}" srcOrd="0" destOrd="0" parTransId="{9D9CD9B6-C15D-48EC-86FF-6106570208EE}" sibTransId="{7A9D0C9F-EF45-4970-B420-57A987BB1EC8}"/>
    <dgm:cxn modelId="{5C1B3E21-AF64-4787-AAAF-849474A2B35D}" type="presOf" srcId="{DBE1F64C-6584-4D64-99F5-CF94DAB0E7EC}" destId="{837E24A5-9D6F-46CD-B77C-8B03BE965FCF}" srcOrd="1" destOrd="0" presId="urn:microsoft.com/office/officeart/2005/8/layout/radial5"/>
    <dgm:cxn modelId="{37728228-2E1D-4F2B-AECE-E26EF9B13299}" srcId="{0019870D-D709-431C-A5CD-0AB29D834FAD}" destId="{C65B56B4-B62F-4B0E-B6A9-B3C1D786CDAA}" srcOrd="3" destOrd="0" parTransId="{DBE1F64C-6584-4D64-99F5-CF94DAB0E7EC}" sibTransId="{64C7320F-68A3-4E23-93FD-71E810D6B7F5}"/>
    <dgm:cxn modelId="{A922EC28-B35B-4984-95BA-00404F3B570C}" type="presOf" srcId="{0019870D-D709-431C-A5CD-0AB29D834FAD}" destId="{19CF4C96-FCA5-482F-AA95-D9589F411D24}" srcOrd="0" destOrd="0" presId="urn:microsoft.com/office/officeart/2005/8/layout/radial5"/>
    <dgm:cxn modelId="{FAE1733E-C238-42E9-8F6A-BFEE59B03044}" type="presOf" srcId="{C65B56B4-B62F-4B0E-B6A9-B3C1D786CDAA}" destId="{F84927B7-6CB1-4D3E-9D95-5B7DC191615F}" srcOrd="0" destOrd="0" presId="urn:microsoft.com/office/officeart/2005/8/layout/radial5"/>
    <dgm:cxn modelId="{83CCCB5B-3750-4FC3-998D-A577A07BBBBB}" srcId="{0019870D-D709-431C-A5CD-0AB29D834FAD}" destId="{47042899-BF93-4892-BD6B-CF740A405FE2}" srcOrd="2" destOrd="0" parTransId="{2E18562A-990A-47EE-BC3E-9E292F9CE2F9}" sibTransId="{5392A487-DBB1-488E-9F35-198907DEB3AA}"/>
    <dgm:cxn modelId="{E4B6B366-D0D8-470E-9272-66CE014184C4}" type="presOf" srcId="{AB5F85E6-7386-4877-806D-DB2CB86BF27F}" destId="{E4815B6F-EA47-4FEE-A4D6-AE6BA3500709}" srcOrd="0" destOrd="0" presId="urn:microsoft.com/office/officeart/2005/8/layout/radial5"/>
    <dgm:cxn modelId="{F935E747-B6D1-48F6-ACA3-4FBCAA3675AC}" type="presOf" srcId="{05EEC615-9A61-4237-A5AA-6B7E7A55B778}" destId="{4FEB0E7D-D201-4830-89D0-018947637ED2}" srcOrd="0" destOrd="0" presId="urn:microsoft.com/office/officeart/2005/8/layout/radial5"/>
    <dgm:cxn modelId="{83FCCC73-7BEA-4FE9-BAD2-9470BD2500DA}" srcId="{0019870D-D709-431C-A5CD-0AB29D834FAD}" destId="{05EEC615-9A61-4237-A5AA-6B7E7A55B778}" srcOrd="0" destOrd="0" parTransId="{44BFE570-0B95-48E6-93BA-02BAAFA5A905}" sibTransId="{D4113E3D-4A90-4B1E-AD09-7E785DBD52BA}"/>
    <dgm:cxn modelId="{30A07482-7F6D-4F13-AEF5-3A81F3B1CFDA}" srcId="{0019870D-D709-431C-A5CD-0AB29D834FAD}" destId="{AB5F85E6-7386-4877-806D-DB2CB86BF27F}" srcOrd="1" destOrd="0" parTransId="{CD9C708B-58E3-4D71-9534-778751C759C1}" sibTransId="{47AD3C75-9961-4A8E-A25A-12E4C8940789}"/>
    <dgm:cxn modelId="{977C138A-3418-44F4-BF40-8C520F2676C3}" type="presOf" srcId="{2E18562A-990A-47EE-BC3E-9E292F9CE2F9}" destId="{6B1EB70A-A85E-436C-81D5-1DA2E2E37DE4}" srcOrd="1" destOrd="0" presId="urn:microsoft.com/office/officeart/2005/8/layout/radial5"/>
    <dgm:cxn modelId="{4DF52D8C-BD74-4FC5-99AE-FD9F05014B90}" type="presOf" srcId="{2E18562A-990A-47EE-BC3E-9E292F9CE2F9}" destId="{B99F13FB-8399-4B5F-B920-BCD02B325D3B}" srcOrd="0" destOrd="0" presId="urn:microsoft.com/office/officeart/2005/8/layout/radial5"/>
    <dgm:cxn modelId="{2A9DF89B-8D62-4D06-B3FD-DA91C999FA88}" type="presOf" srcId="{44BFE570-0B95-48E6-93BA-02BAAFA5A905}" destId="{CF8B6F7C-A46D-4351-AF7A-1B3C9BDD7911}" srcOrd="0" destOrd="0" presId="urn:microsoft.com/office/officeart/2005/8/layout/radial5"/>
    <dgm:cxn modelId="{EF3F49A0-48B2-412D-96B2-8314DEAF7A3F}" type="presOf" srcId="{DBE1F64C-6584-4D64-99F5-CF94DAB0E7EC}" destId="{BE09E87E-DE5B-4544-AF43-DF28B9B7894E}" srcOrd="0" destOrd="0" presId="urn:microsoft.com/office/officeart/2005/8/layout/radial5"/>
    <dgm:cxn modelId="{4B2224A1-64B8-4961-8F38-31D007C7F876}" type="presOf" srcId="{6C79EB20-E82E-49D9-8D82-F13003406BF0}" destId="{0F9C34CC-C8E7-4DAD-9B8B-4AE428EE8083}" srcOrd="0" destOrd="0" presId="urn:microsoft.com/office/officeart/2005/8/layout/radial5"/>
    <dgm:cxn modelId="{FE818FA5-6FAB-4F9D-996F-AF2D05460FBD}" type="presOf" srcId="{44BFE570-0B95-48E6-93BA-02BAAFA5A905}" destId="{690E5B1A-E080-431E-98E7-AE379433B9F4}" srcOrd="1" destOrd="0" presId="urn:microsoft.com/office/officeart/2005/8/layout/radial5"/>
    <dgm:cxn modelId="{398DABAA-3D73-4BA4-8277-07CD9B47296D}" type="presOf" srcId="{CD9C708B-58E3-4D71-9534-778751C759C1}" destId="{9DBFBB1B-8F22-4AC1-8905-FBFC046628A4}" srcOrd="0" destOrd="0" presId="urn:microsoft.com/office/officeart/2005/8/layout/radial5"/>
    <dgm:cxn modelId="{9B461DAE-7CE2-4303-8992-1608E1EE950D}" type="presOf" srcId="{47042899-BF93-4892-BD6B-CF740A405FE2}" destId="{E449E10B-F278-4CC5-ABEF-67AC4FA19542}" srcOrd="0" destOrd="0" presId="urn:microsoft.com/office/officeart/2005/8/layout/radial5"/>
    <dgm:cxn modelId="{E24A4EC9-2259-4E9B-A9E3-702F23BD5DA2}" type="presOf" srcId="{CD9C708B-58E3-4D71-9534-778751C759C1}" destId="{9F53C05F-F294-4AB1-AABA-29A1013C7EA2}" srcOrd="1" destOrd="0" presId="urn:microsoft.com/office/officeart/2005/8/layout/radial5"/>
    <dgm:cxn modelId="{5FE68CE5-7616-49D9-8678-B9F98472C965}" type="presParOf" srcId="{0F9C34CC-C8E7-4DAD-9B8B-4AE428EE8083}" destId="{19CF4C96-FCA5-482F-AA95-D9589F411D24}" srcOrd="0" destOrd="0" presId="urn:microsoft.com/office/officeart/2005/8/layout/radial5"/>
    <dgm:cxn modelId="{F068EC6E-582C-4E57-8151-1B7F1BD2F570}" type="presParOf" srcId="{0F9C34CC-C8E7-4DAD-9B8B-4AE428EE8083}" destId="{CF8B6F7C-A46D-4351-AF7A-1B3C9BDD7911}" srcOrd="1" destOrd="0" presId="urn:microsoft.com/office/officeart/2005/8/layout/radial5"/>
    <dgm:cxn modelId="{2354F45F-D8BA-429F-A62A-4AB630EF63E1}" type="presParOf" srcId="{CF8B6F7C-A46D-4351-AF7A-1B3C9BDD7911}" destId="{690E5B1A-E080-431E-98E7-AE379433B9F4}" srcOrd="0" destOrd="0" presId="urn:microsoft.com/office/officeart/2005/8/layout/radial5"/>
    <dgm:cxn modelId="{5A1F2C8B-5AAA-4676-97AC-C160C0B350AE}" type="presParOf" srcId="{0F9C34CC-C8E7-4DAD-9B8B-4AE428EE8083}" destId="{4FEB0E7D-D201-4830-89D0-018947637ED2}" srcOrd="2" destOrd="0" presId="urn:microsoft.com/office/officeart/2005/8/layout/radial5"/>
    <dgm:cxn modelId="{19369C98-6EAA-4188-8A59-6469DC081D64}" type="presParOf" srcId="{0F9C34CC-C8E7-4DAD-9B8B-4AE428EE8083}" destId="{9DBFBB1B-8F22-4AC1-8905-FBFC046628A4}" srcOrd="3" destOrd="0" presId="urn:microsoft.com/office/officeart/2005/8/layout/radial5"/>
    <dgm:cxn modelId="{E89A31AB-04A9-463B-8B90-D9182584877F}" type="presParOf" srcId="{9DBFBB1B-8F22-4AC1-8905-FBFC046628A4}" destId="{9F53C05F-F294-4AB1-AABA-29A1013C7EA2}" srcOrd="0" destOrd="0" presId="urn:microsoft.com/office/officeart/2005/8/layout/radial5"/>
    <dgm:cxn modelId="{5892C971-71FA-483F-BAE1-6EF9310C0581}" type="presParOf" srcId="{0F9C34CC-C8E7-4DAD-9B8B-4AE428EE8083}" destId="{E4815B6F-EA47-4FEE-A4D6-AE6BA3500709}" srcOrd="4" destOrd="0" presId="urn:microsoft.com/office/officeart/2005/8/layout/radial5"/>
    <dgm:cxn modelId="{243B0490-9669-4426-8234-D4A888B9C292}" type="presParOf" srcId="{0F9C34CC-C8E7-4DAD-9B8B-4AE428EE8083}" destId="{B99F13FB-8399-4B5F-B920-BCD02B325D3B}" srcOrd="5" destOrd="0" presId="urn:microsoft.com/office/officeart/2005/8/layout/radial5"/>
    <dgm:cxn modelId="{D50C8E4E-A8AD-409B-B6C8-D148D26EC9BD}" type="presParOf" srcId="{B99F13FB-8399-4B5F-B920-BCD02B325D3B}" destId="{6B1EB70A-A85E-436C-81D5-1DA2E2E37DE4}" srcOrd="0" destOrd="0" presId="urn:microsoft.com/office/officeart/2005/8/layout/radial5"/>
    <dgm:cxn modelId="{50A07754-2496-4095-9062-95F61BA0FB82}" type="presParOf" srcId="{0F9C34CC-C8E7-4DAD-9B8B-4AE428EE8083}" destId="{E449E10B-F278-4CC5-ABEF-67AC4FA19542}" srcOrd="6" destOrd="0" presId="urn:microsoft.com/office/officeart/2005/8/layout/radial5"/>
    <dgm:cxn modelId="{9EF7BCD2-AE16-49A5-9D2C-C7BB8EBE8FCE}" type="presParOf" srcId="{0F9C34CC-C8E7-4DAD-9B8B-4AE428EE8083}" destId="{BE09E87E-DE5B-4544-AF43-DF28B9B7894E}" srcOrd="7" destOrd="0" presId="urn:microsoft.com/office/officeart/2005/8/layout/radial5"/>
    <dgm:cxn modelId="{E06A2378-5055-4F6E-8FB8-B0B8874C69D8}" type="presParOf" srcId="{BE09E87E-DE5B-4544-AF43-DF28B9B7894E}" destId="{837E24A5-9D6F-46CD-B77C-8B03BE965FCF}" srcOrd="0" destOrd="0" presId="urn:microsoft.com/office/officeart/2005/8/layout/radial5"/>
    <dgm:cxn modelId="{5B186496-408E-48F2-81CC-F2B0829487D7}" type="presParOf" srcId="{0F9C34CC-C8E7-4DAD-9B8B-4AE428EE8083}" destId="{F84927B7-6CB1-4D3E-9D95-5B7DC191615F}"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A26949-97B0-47F5-BC94-CCFFC9AE1E33}" type="doc">
      <dgm:prSet loTypeId="urn:microsoft.com/office/officeart/2005/8/layout/radial3" loCatId="cycle" qsTypeId="urn:microsoft.com/office/officeart/2005/8/quickstyle/simple1" qsCatId="simple" csTypeId="urn:microsoft.com/office/officeart/2005/8/colors/colorful2" csCatId="colorful" phldr="1"/>
      <dgm:spPr/>
      <dgm:t>
        <a:bodyPr/>
        <a:lstStyle/>
        <a:p>
          <a:endParaRPr lang="en-GB"/>
        </a:p>
      </dgm:t>
    </dgm:pt>
    <dgm:pt modelId="{31AE7CCE-DD08-42FE-9C07-C1DE890080C0}">
      <dgm:prSet phldrT="[Tekst]" custT="1"/>
      <dgm:spPr/>
      <dgm:t>
        <a:bodyPr/>
        <a:lstStyle/>
        <a:p>
          <a:r>
            <a:rPr lang="el-GR" sz="3600" b="1" dirty="0"/>
            <a:t>Τύπος</a:t>
          </a:r>
          <a:endParaRPr lang="en-GB" sz="3600" b="1" dirty="0"/>
        </a:p>
      </dgm:t>
    </dgm:pt>
    <dgm:pt modelId="{8F896FB2-13B4-4283-92D8-E142259DA9C6}" type="parTrans" cxnId="{DB828CCD-D051-43FE-A125-1F9A4F9E7A40}">
      <dgm:prSet/>
      <dgm:spPr/>
      <dgm:t>
        <a:bodyPr/>
        <a:lstStyle/>
        <a:p>
          <a:endParaRPr lang="en-GB"/>
        </a:p>
      </dgm:t>
    </dgm:pt>
    <dgm:pt modelId="{D257E52D-DB83-4C15-A181-607E4084BBEE}" type="sibTrans" cxnId="{DB828CCD-D051-43FE-A125-1F9A4F9E7A40}">
      <dgm:prSet/>
      <dgm:spPr/>
      <dgm:t>
        <a:bodyPr/>
        <a:lstStyle/>
        <a:p>
          <a:endParaRPr lang="en-GB"/>
        </a:p>
      </dgm:t>
    </dgm:pt>
    <dgm:pt modelId="{AE1B877D-7799-40D7-9A91-21FD39B95217}">
      <dgm:prSet phldrT="[Tekst]" custT="1"/>
      <dgm:spPr/>
      <dgm:t>
        <a:bodyPr/>
        <a:lstStyle/>
        <a:p>
          <a:r>
            <a:rPr lang="el-GR" sz="2000" b="1" dirty="0"/>
            <a:t>Εκείνοι που αναζητούν τη ταυτότητα τους</a:t>
          </a:r>
          <a:endParaRPr lang="en-GB" sz="2000" b="1" dirty="0"/>
        </a:p>
      </dgm:t>
    </dgm:pt>
    <dgm:pt modelId="{52D53111-D6F1-4036-BE90-8A544430B2E3}" type="parTrans" cxnId="{0321B5C2-78FA-4E36-AF55-AFE265693720}">
      <dgm:prSet/>
      <dgm:spPr/>
      <dgm:t>
        <a:bodyPr/>
        <a:lstStyle/>
        <a:p>
          <a:endParaRPr lang="en-GB"/>
        </a:p>
      </dgm:t>
    </dgm:pt>
    <dgm:pt modelId="{92F50170-06F9-48BC-8239-B79ED506B976}" type="sibTrans" cxnId="{0321B5C2-78FA-4E36-AF55-AFE265693720}">
      <dgm:prSet/>
      <dgm:spPr/>
      <dgm:t>
        <a:bodyPr/>
        <a:lstStyle/>
        <a:p>
          <a:endParaRPr lang="en-GB"/>
        </a:p>
      </dgm:t>
    </dgm:pt>
    <dgm:pt modelId="{52340E1C-7EB8-4294-A467-EBCEEA9F632D}">
      <dgm:prSet phldrT="[Tekst]" custT="1"/>
      <dgm:spPr/>
      <dgm:t>
        <a:bodyPr/>
        <a:lstStyle/>
        <a:p>
          <a:r>
            <a:rPr lang="el-GR" sz="2000" b="1" dirty="0"/>
            <a:t>Εκείνοι που αναζητούν τη δικαιοσύνη</a:t>
          </a:r>
          <a:endParaRPr lang="en-GB" sz="2000" b="1" dirty="0"/>
        </a:p>
      </dgm:t>
    </dgm:pt>
    <dgm:pt modelId="{9DA23656-D6FD-4ECF-90EA-317763935848}" type="parTrans" cxnId="{1420FECE-7B95-4FBB-B324-912CA98D98C7}">
      <dgm:prSet/>
      <dgm:spPr/>
      <dgm:t>
        <a:bodyPr/>
        <a:lstStyle/>
        <a:p>
          <a:endParaRPr lang="en-GB"/>
        </a:p>
      </dgm:t>
    </dgm:pt>
    <dgm:pt modelId="{C1610D26-23CD-4B78-8CFA-AB3AA5B1BC78}" type="sibTrans" cxnId="{1420FECE-7B95-4FBB-B324-912CA98D98C7}">
      <dgm:prSet/>
      <dgm:spPr/>
      <dgm:t>
        <a:bodyPr/>
        <a:lstStyle/>
        <a:p>
          <a:endParaRPr lang="en-GB"/>
        </a:p>
      </dgm:t>
    </dgm:pt>
    <dgm:pt modelId="{95CAFB56-273A-42AE-AAA8-E05A306B4FC6}">
      <dgm:prSet phldrT="[Tekst]" custT="1"/>
      <dgm:spPr/>
      <dgm:t>
        <a:bodyPr/>
        <a:lstStyle/>
        <a:p>
          <a:r>
            <a:rPr lang="el-GR" sz="2000" b="1" dirty="0"/>
            <a:t>Λάτρεις της συγκίνησης</a:t>
          </a:r>
          <a:endParaRPr lang="en-GB" sz="2000" b="1" dirty="0"/>
        </a:p>
      </dgm:t>
    </dgm:pt>
    <dgm:pt modelId="{1E401502-A0A9-43E2-8AAB-4A851BA6394A}" type="parTrans" cxnId="{1AA5E315-CCFD-4164-8AAE-850AE6833506}">
      <dgm:prSet/>
      <dgm:spPr/>
      <dgm:t>
        <a:bodyPr/>
        <a:lstStyle/>
        <a:p>
          <a:endParaRPr lang="en-GB"/>
        </a:p>
      </dgm:t>
    </dgm:pt>
    <dgm:pt modelId="{1817D6C0-A398-4C9C-AB62-C00436023DF3}" type="sibTrans" cxnId="{1AA5E315-CCFD-4164-8AAE-850AE6833506}">
      <dgm:prSet/>
      <dgm:spPr/>
      <dgm:t>
        <a:bodyPr/>
        <a:lstStyle/>
        <a:p>
          <a:endParaRPr lang="en-GB"/>
        </a:p>
      </dgm:t>
    </dgm:pt>
    <dgm:pt modelId="{6D199876-4D62-4F94-AA37-8181981FCE21}">
      <dgm:prSet phldrT="[Tekst]" custT="1"/>
      <dgm:spPr/>
      <dgm:t>
        <a:bodyPr/>
        <a:lstStyle/>
        <a:p>
          <a:r>
            <a:rPr lang="el-GR" sz="2000" b="1" dirty="0"/>
            <a:t>Νόημα της ζωής</a:t>
          </a:r>
          <a:endParaRPr lang="en-GB" sz="2000" b="1" dirty="0"/>
        </a:p>
      </dgm:t>
    </dgm:pt>
    <dgm:pt modelId="{AD1D152F-0667-492A-B5CB-22C2FB1A6083}" type="parTrans" cxnId="{F94A9811-38E5-4931-A5DE-EEF4C86058DD}">
      <dgm:prSet/>
      <dgm:spPr/>
      <dgm:t>
        <a:bodyPr/>
        <a:lstStyle/>
        <a:p>
          <a:endParaRPr lang="en-GB"/>
        </a:p>
      </dgm:t>
    </dgm:pt>
    <dgm:pt modelId="{64ADC107-4932-43A5-8F8A-6BF4154F12C1}" type="sibTrans" cxnId="{F94A9811-38E5-4931-A5DE-EEF4C86058DD}">
      <dgm:prSet/>
      <dgm:spPr/>
      <dgm:t>
        <a:bodyPr/>
        <a:lstStyle/>
        <a:p>
          <a:endParaRPr lang="en-GB"/>
        </a:p>
      </dgm:t>
    </dgm:pt>
    <dgm:pt modelId="{B482A02D-6833-4096-AECC-D5CFACE7DFFC}" type="pres">
      <dgm:prSet presAssocID="{89A26949-97B0-47F5-BC94-CCFFC9AE1E33}" presName="composite" presStyleCnt="0">
        <dgm:presLayoutVars>
          <dgm:chMax val="1"/>
          <dgm:dir/>
          <dgm:resizeHandles val="exact"/>
        </dgm:presLayoutVars>
      </dgm:prSet>
      <dgm:spPr/>
    </dgm:pt>
    <dgm:pt modelId="{AF7D5A8D-8B16-4806-A44E-DBFF90D70E0D}" type="pres">
      <dgm:prSet presAssocID="{89A26949-97B0-47F5-BC94-CCFFC9AE1E33}" presName="radial" presStyleCnt="0">
        <dgm:presLayoutVars>
          <dgm:animLvl val="ctr"/>
        </dgm:presLayoutVars>
      </dgm:prSet>
      <dgm:spPr/>
    </dgm:pt>
    <dgm:pt modelId="{1B3B174D-095A-405D-A7CF-0C58EEBD7A71}" type="pres">
      <dgm:prSet presAssocID="{31AE7CCE-DD08-42FE-9C07-C1DE890080C0}" presName="centerShape" presStyleLbl="vennNode1" presStyleIdx="0" presStyleCnt="5"/>
      <dgm:spPr/>
    </dgm:pt>
    <dgm:pt modelId="{6F00AB81-EB2A-4083-A88D-9BE3004986D2}" type="pres">
      <dgm:prSet presAssocID="{AE1B877D-7799-40D7-9A91-21FD39B95217}" presName="node" presStyleLbl="vennNode1" presStyleIdx="1" presStyleCnt="5" custScaleX="227798" custScaleY="120565">
        <dgm:presLayoutVars>
          <dgm:bulletEnabled val="1"/>
        </dgm:presLayoutVars>
      </dgm:prSet>
      <dgm:spPr/>
    </dgm:pt>
    <dgm:pt modelId="{B024BB09-AC3A-451D-BA97-F3965BA08065}" type="pres">
      <dgm:prSet presAssocID="{52340E1C-7EB8-4294-A467-EBCEEA9F632D}" presName="node" presStyleLbl="vennNode1" presStyleIdx="2" presStyleCnt="5" custScaleX="227798" custRadScaleRad="141951" custRadScaleInc="146">
        <dgm:presLayoutVars>
          <dgm:bulletEnabled val="1"/>
        </dgm:presLayoutVars>
      </dgm:prSet>
      <dgm:spPr/>
    </dgm:pt>
    <dgm:pt modelId="{4C1CC435-FD44-4D97-9557-E99594F8F96C}" type="pres">
      <dgm:prSet presAssocID="{95CAFB56-273A-42AE-AAA8-E05A306B4FC6}" presName="node" presStyleLbl="vennNode1" presStyleIdx="3" presStyleCnt="5" custScaleX="227798">
        <dgm:presLayoutVars>
          <dgm:bulletEnabled val="1"/>
        </dgm:presLayoutVars>
      </dgm:prSet>
      <dgm:spPr/>
    </dgm:pt>
    <dgm:pt modelId="{CD81C4CF-30B8-4095-B9AB-540FF8C8C938}" type="pres">
      <dgm:prSet presAssocID="{6D199876-4D62-4F94-AA37-8181981FCE21}" presName="node" presStyleLbl="vennNode1" presStyleIdx="4" presStyleCnt="5" custScaleX="227798" custRadScaleRad="140434" custRadScaleInc="-147">
        <dgm:presLayoutVars>
          <dgm:bulletEnabled val="1"/>
        </dgm:presLayoutVars>
      </dgm:prSet>
      <dgm:spPr/>
    </dgm:pt>
  </dgm:ptLst>
  <dgm:cxnLst>
    <dgm:cxn modelId="{F94A9811-38E5-4931-A5DE-EEF4C86058DD}" srcId="{31AE7CCE-DD08-42FE-9C07-C1DE890080C0}" destId="{6D199876-4D62-4F94-AA37-8181981FCE21}" srcOrd="3" destOrd="0" parTransId="{AD1D152F-0667-492A-B5CB-22C2FB1A6083}" sibTransId="{64ADC107-4932-43A5-8F8A-6BF4154F12C1}"/>
    <dgm:cxn modelId="{1AA5E315-CCFD-4164-8AAE-850AE6833506}" srcId="{31AE7CCE-DD08-42FE-9C07-C1DE890080C0}" destId="{95CAFB56-273A-42AE-AAA8-E05A306B4FC6}" srcOrd="2" destOrd="0" parTransId="{1E401502-A0A9-43E2-8AAB-4A851BA6394A}" sibTransId="{1817D6C0-A398-4C9C-AB62-C00436023DF3}"/>
    <dgm:cxn modelId="{D3382E2E-DED2-4B2D-9EF2-E55A369A5544}" type="presOf" srcId="{31AE7CCE-DD08-42FE-9C07-C1DE890080C0}" destId="{1B3B174D-095A-405D-A7CF-0C58EEBD7A71}" srcOrd="0" destOrd="0" presId="urn:microsoft.com/office/officeart/2005/8/layout/radial3"/>
    <dgm:cxn modelId="{C9E92443-F2C1-4751-8276-C60566FAD45C}" type="presOf" srcId="{89A26949-97B0-47F5-BC94-CCFFC9AE1E33}" destId="{B482A02D-6833-4096-AECC-D5CFACE7DFFC}" srcOrd="0" destOrd="0" presId="urn:microsoft.com/office/officeart/2005/8/layout/radial3"/>
    <dgm:cxn modelId="{C4220C5A-893A-4625-9A3B-C5C5DA23BC50}" type="presOf" srcId="{6D199876-4D62-4F94-AA37-8181981FCE21}" destId="{CD81C4CF-30B8-4095-B9AB-540FF8C8C938}" srcOrd="0" destOrd="0" presId="urn:microsoft.com/office/officeart/2005/8/layout/radial3"/>
    <dgm:cxn modelId="{C0E1C7B3-8E77-4C71-915E-51DB0345CEA0}" type="presOf" srcId="{AE1B877D-7799-40D7-9A91-21FD39B95217}" destId="{6F00AB81-EB2A-4083-A88D-9BE3004986D2}" srcOrd="0" destOrd="0" presId="urn:microsoft.com/office/officeart/2005/8/layout/radial3"/>
    <dgm:cxn modelId="{0321B5C2-78FA-4E36-AF55-AFE265693720}" srcId="{31AE7CCE-DD08-42FE-9C07-C1DE890080C0}" destId="{AE1B877D-7799-40D7-9A91-21FD39B95217}" srcOrd="0" destOrd="0" parTransId="{52D53111-D6F1-4036-BE90-8A544430B2E3}" sibTransId="{92F50170-06F9-48BC-8239-B79ED506B976}"/>
    <dgm:cxn modelId="{6CC3DDC2-D982-4A0A-98CD-580640D76266}" type="presOf" srcId="{95CAFB56-273A-42AE-AAA8-E05A306B4FC6}" destId="{4C1CC435-FD44-4D97-9557-E99594F8F96C}" srcOrd="0" destOrd="0" presId="urn:microsoft.com/office/officeart/2005/8/layout/radial3"/>
    <dgm:cxn modelId="{DB828CCD-D051-43FE-A125-1F9A4F9E7A40}" srcId="{89A26949-97B0-47F5-BC94-CCFFC9AE1E33}" destId="{31AE7CCE-DD08-42FE-9C07-C1DE890080C0}" srcOrd="0" destOrd="0" parTransId="{8F896FB2-13B4-4283-92D8-E142259DA9C6}" sibTransId="{D257E52D-DB83-4C15-A181-607E4084BBEE}"/>
    <dgm:cxn modelId="{1420FECE-7B95-4FBB-B324-912CA98D98C7}" srcId="{31AE7CCE-DD08-42FE-9C07-C1DE890080C0}" destId="{52340E1C-7EB8-4294-A467-EBCEEA9F632D}" srcOrd="1" destOrd="0" parTransId="{9DA23656-D6FD-4ECF-90EA-317763935848}" sibTransId="{C1610D26-23CD-4B78-8CFA-AB3AA5B1BC78}"/>
    <dgm:cxn modelId="{C19800D7-4970-4B0D-BEA2-106FEFAF5FBC}" type="presOf" srcId="{52340E1C-7EB8-4294-A467-EBCEEA9F632D}" destId="{B024BB09-AC3A-451D-BA97-F3965BA08065}" srcOrd="0" destOrd="0" presId="urn:microsoft.com/office/officeart/2005/8/layout/radial3"/>
    <dgm:cxn modelId="{2F862DD8-F75E-4A61-898D-2744C65FDC7E}" type="presParOf" srcId="{B482A02D-6833-4096-AECC-D5CFACE7DFFC}" destId="{AF7D5A8D-8B16-4806-A44E-DBFF90D70E0D}" srcOrd="0" destOrd="0" presId="urn:microsoft.com/office/officeart/2005/8/layout/radial3"/>
    <dgm:cxn modelId="{91575A4A-1BE9-48AB-93CF-763AF17009F4}" type="presParOf" srcId="{AF7D5A8D-8B16-4806-A44E-DBFF90D70E0D}" destId="{1B3B174D-095A-405D-A7CF-0C58EEBD7A71}" srcOrd="0" destOrd="0" presId="urn:microsoft.com/office/officeart/2005/8/layout/radial3"/>
    <dgm:cxn modelId="{4EEB9150-4828-4EE5-9384-EEE5BA13E1E6}" type="presParOf" srcId="{AF7D5A8D-8B16-4806-A44E-DBFF90D70E0D}" destId="{6F00AB81-EB2A-4083-A88D-9BE3004986D2}" srcOrd="1" destOrd="0" presId="urn:microsoft.com/office/officeart/2005/8/layout/radial3"/>
    <dgm:cxn modelId="{29D36479-7935-4955-B312-543077BAE3BF}" type="presParOf" srcId="{AF7D5A8D-8B16-4806-A44E-DBFF90D70E0D}" destId="{B024BB09-AC3A-451D-BA97-F3965BA08065}" srcOrd="2" destOrd="0" presId="urn:microsoft.com/office/officeart/2005/8/layout/radial3"/>
    <dgm:cxn modelId="{F0DBB301-9277-471D-8A8A-EB76D4DDE089}" type="presParOf" srcId="{AF7D5A8D-8B16-4806-A44E-DBFF90D70E0D}" destId="{4C1CC435-FD44-4D97-9557-E99594F8F96C}" srcOrd="3" destOrd="0" presId="urn:microsoft.com/office/officeart/2005/8/layout/radial3"/>
    <dgm:cxn modelId="{D79AA73A-D231-48E3-A7FE-49AE52380B61}" type="presParOf" srcId="{AF7D5A8D-8B16-4806-A44E-DBFF90D70E0D}" destId="{CD81C4CF-30B8-4095-B9AB-540FF8C8C938}"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407445-6A7D-4DFA-A81E-ADFE56D6BFC6}" type="doc">
      <dgm:prSet loTypeId="urn:microsoft.com/office/officeart/2005/8/layout/vList2" loCatId="list" qsTypeId="urn:microsoft.com/office/officeart/2005/8/quickstyle/simple1" qsCatId="simple" csTypeId="urn:microsoft.com/office/officeart/2005/8/colors/accent4_1" csCatId="accent4" phldr="1"/>
      <dgm:spPr/>
      <dgm:t>
        <a:bodyPr/>
        <a:lstStyle/>
        <a:p>
          <a:endParaRPr lang="bg-BG"/>
        </a:p>
      </dgm:t>
    </dgm:pt>
    <dgm:pt modelId="{EFFC9DF3-7695-483B-AF8A-9DB4A86CF16B}">
      <dgm:prSet phldrT="[Текст]" custT="1"/>
      <dgm:spPr/>
      <dgm:t>
        <a:bodyPr/>
        <a:lstStyle/>
        <a:p>
          <a:r>
            <a:rPr lang="el-GR" sz="1400" dirty="0"/>
            <a:t>Θυμός</a:t>
          </a:r>
          <a:endParaRPr lang="nl-NL" sz="1400" dirty="0"/>
        </a:p>
      </dgm:t>
    </dgm:pt>
    <dgm:pt modelId="{771E1B03-6B92-4279-ABB0-E64E5ED0F918}" type="parTrans" cxnId="{45E4DD29-00E7-453E-9A63-E0B8098F69F7}">
      <dgm:prSet/>
      <dgm:spPr/>
      <dgm:t>
        <a:bodyPr/>
        <a:lstStyle/>
        <a:p>
          <a:endParaRPr lang="bg-BG"/>
        </a:p>
      </dgm:t>
    </dgm:pt>
    <dgm:pt modelId="{9660488D-D491-4155-A647-995D8248C08F}" type="sibTrans" cxnId="{45E4DD29-00E7-453E-9A63-E0B8098F69F7}">
      <dgm:prSet/>
      <dgm:spPr/>
      <dgm:t>
        <a:bodyPr/>
        <a:lstStyle/>
        <a:p>
          <a:endParaRPr lang="bg-BG"/>
        </a:p>
      </dgm:t>
    </dgm:pt>
    <dgm:pt modelId="{FC5B8D7B-8E0F-4880-AD20-4364313A500A}">
      <dgm:prSet phldrT="[Текст]"/>
      <dgm:spPr/>
      <dgm:t>
        <a:bodyPr/>
        <a:lstStyle/>
        <a:p>
          <a:r>
            <a:rPr lang="el-GR" dirty="0">
              <a:latin typeface="Avenir Roman"/>
              <a:ea typeface="Avenir Roman"/>
              <a:cs typeface="Avenir Roman"/>
            </a:rPr>
            <a:t>Δυσαρέσκεια</a:t>
          </a:r>
          <a:endParaRPr lang="bg-BG" dirty="0"/>
        </a:p>
      </dgm:t>
    </dgm:pt>
    <dgm:pt modelId="{729F81C4-B78F-40D6-8F93-AFF53BDA0072}" type="parTrans" cxnId="{90B1F0CE-59A0-443A-B7CC-19211186E396}">
      <dgm:prSet/>
      <dgm:spPr/>
      <dgm:t>
        <a:bodyPr/>
        <a:lstStyle/>
        <a:p>
          <a:endParaRPr lang="bg-BG"/>
        </a:p>
      </dgm:t>
    </dgm:pt>
    <dgm:pt modelId="{B75F4A5B-AA3A-4C22-A537-C139FEEE1EC9}" type="sibTrans" cxnId="{90B1F0CE-59A0-443A-B7CC-19211186E396}">
      <dgm:prSet/>
      <dgm:spPr/>
      <dgm:t>
        <a:bodyPr/>
        <a:lstStyle/>
        <a:p>
          <a:endParaRPr lang="bg-BG"/>
        </a:p>
      </dgm:t>
    </dgm:pt>
    <dgm:pt modelId="{8933C078-0744-4431-AFDC-27EC6CB8667D}">
      <dgm:prSet phldrT="[Текст]"/>
      <dgm:spPr/>
      <dgm:t>
        <a:bodyPr/>
        <a:lstStyle/>
        <a:p>
          <a:r>
            <a:rPr lang="el-GR" dirty="0">
              <a:latin typeface="Avenir Roman"/>
              <a:ea typeface="Avenir Roman"/>
              <a:cs typeface="Avenir Roman"/>
            </a:rPr>
            <a:t>Είναι αναποτελεσματικό</a:t>
          </a:r>
          <a:endParaRPr lang="bg-BG" dirty="0"/>
        </a:p>
      </dgm:t>
    </dgm:pt>
    <dgm:pt modelId="{6295BD74-14EE-45DE-B7BA-1909919B96A5}" type="parTrans" cxnId="{FAFEFAF7-622C-4000-AA0D-07207887A7C8}">
      <dgm:prSet/>
      <dgm:spPr/>
      <dgm:t>
        <a:bodyPr/>
        <a:lstStyle/>
        <a:p>
          <a:endParaRPr lang="bg-BG"/>
        </a:p>
      </dgm:t>
    </dgm:pt>
    <dgm:pt modelId="{2CD95573-F107-4FA2-99D9-3BF9AC109178}" type="sibTrans" cxnId="{FAFEFAF7-622C-4000-AA0D-07207887A7C8}">
      <dgm:prSet/>
      <dgm:spPr/>
      <dgm:t>
        <a:bodyPr/>
        <a:lstStyle/>
        <a:p>
          <a:endParaRPr lang="bg-BG"/>
        </a:p>
      </dgm:t>
    </dgm:pt>
    <dgm:pt modelId="{52BE0841-A495-4AEF-A196-26FCAD3E0C34}" type="pres">
      <dgm:prSet presAssocID="{A7407445-6A7D-4DFA-A81E-ADFE56D6BFC6}" presName="linear" presStyleCnt="0">
        <dgm:presLayoutVars>
          <dgm:animLvl val="lvl"/>
          <dgm:resizeHandles val="exact"/>
        </dgm:presLayoutVars>
      </dgm:prSet>
      <dgm:spPr/>
    </dgm:pt>
    <dgm:pt modelId="{5C3234C6-E487-4E45-8CD7-2A8E7C28EAFC}" type="pres">
      <dgm:prSet presAssocID="{EFFC9DF3-7695-483B-AF8A-9DB4A86CF16B}" presName="parentText" presStyleLbl="node1" presStyleIdx="0" presStyleCnt="3">
        <dgm:presLayoutVars>
          <dgm:chMax val="0"/>
          <dgm:bulletEnabled val="1"/>
        </dgm:presLayoutVars>
      </dgm:prSet>
      <dgm:spPr/>
    </dgm:pt>
    <dgm:pt modelId="{BE1CFCFE-D6D0-41BC-8D10-FBA0CC64B745}" type="pres">
      <dgm:prSet presAssocID="{9660488D-D491-4155-A647-995D8248C08F}" presName="spacer" presStyleCnt="0"/>
      <dgm:spPr/>
    </dgm:pt>
    <dgm:pt modelId="{8126F753-EB9C-49D3-B75B-583337D698C8}" type="pres">
      <dgm:prSet presAssocID="{FC5B8D7B-8E0F-4880-AD20-4364313A500A}" presName="parentText" presStyleLbl="node1" presStyleIdx="1" presStyleCnt="3">
        <dgm:presLayoutVars>
          <dgm:chMax val="0"/>
          <dgm:bulletEnabled val="1"/>
        </dgm:presLayoutVars>
      </dgm:prSet>
      <dgm:spPr/>
    </dgm:pt>
    <dgm:pt modelId="{D7799557-7EBC-4103-BF37-C0F487971B41}" type="pres">
      <dgm:prSet presAssocID="{B75F4A5B-AA3A-4C22-A537-C139FEEE1EC9}" presName="spacer" presStyleCnt="0"/>
      <dgm:spPr/>
    </dgm:pt>
    <dgm:pt modelId="{F0FE2AA4-077A-437A-B5B2-A938B723E1EE}" type="pres">
      <dgm:prSet presAssocID="{8933C078-0744-4431-AFDC-27EC6CB8667D}" presName="parentText" presStyleLbl="node1" presStyleIdx="2" presStyleCnt="3">
        <dgm:presLayoutVars>
          <dgm:chMax val="0"/>
          <dgm:bulletEnabled val="1"/>
        </dgm:presLayoutVars>
      </dgm:prSet>
      <dgm:spPr/>
    </dgm:pt>
  </dgm:ptLst>
  <dgm:cxnLst>
    <dgm:cxn modelId="{C2B78716-D4C1-4693-9146-9E4663CC38BA}" type="presOf" srcId="{A7407445-6A7D-4DFA-A81E-ADFE56D6BFC6}" destId="{52BE0841-A495-4AEF-A196-26FCAD3E0C34}" srcOrd="0" destOrd="0" presId="urn:microsoft.com/office/officeart/2005/8/layout/vList2"/>
    <dgm:cxn modelId="{45E4DD29-00E7-453E-9A63-E0B8098F69F7}" srcId="{A7407445-6A7D-4DFA-A81E-ADFE56D6BFC6}" destId="{EFFC9DF3-7695-483B-AF8A-9DB4A86CF16B}" srcOrd="0" destOrd="0" parTransId="{771E1B03-6B92-4279-ABB0-E64E5ED0F918}" sibTransId="{9660488D-D491-4155-A647-995D8248C08F}"/>
    <dgm:cxn modelId="{3C5AC234-EA20-419E-90BC-FEDADB204AF1}" type="presOf" srcId="{EFFC9DF3-7695-483B-AF8A-9DB4A86CF16B}" destId="{5C3234C6-E487-4E45-8CD7-2A8E7C28EAFC}" srcOrd="0" destOrd="0" presId="urn:microsoft.com/office/officeart/2005/8/layout/vList2"/>
    <dgm:cxn modelId="{F737206D-E955-40ED-B6BE-B2BE8E04647B}" type="presOf" srcId="{FC5B8D7B-8E0F-4880-AD20-4364313A500A}" destId="{8126F753-EB9C-49D3-B75B-583337D698C8}" srcOrd="0" destOrd="0" presId="urn:microsoft.com/office/officeart/2005/8/layout/vList2"/>
    <dgm:cxn modelId="{90B1F0CE-59A0-443A-B7CC-19211186E396}" srcId="{A7407445-6A7D-4DFA-A81E-ADFE56D6BFC6}" destId="{FC5B8D7B-8E0F-4880-AD20-4364313A500A}" srcOrd="1" destOrd="0" parTransId="{729F81C4-B78F-40D6-8F93-AFF53BDA0072}" sibTransId="{B75F4A5B-AA3A-4C22-A537-C139FEEE1EC9}"/>
    <dgm:cxn modelId="{FAFEFAF7-622C-4000-AA0D-07207887A7C8}" srcId="{A7407445-6A7D-4DFA-A81E-ADFE56D6BFC6}" destId="{8933C078-0744-4431-AFDC-27EC6CB8667D}" srcOrd="2" destOrd="0" parTransId="{6295BD74-14EE-45DE-B7BA-1909919B96A5}" sibTransId="{2CD95573-F107-4FA2-99D9-3BF9AC109178}"/>
    <dgm:cxn modelId="{154D20FF-4B98-4516-957F-5CEC87553C71}" type="presOf" srcId="{8933C078-0744-4431-AFDC-27EC6CB8667D}" destId="{F0FE2AA4-077A-437A-B5B2-A938B723E1EE}" srcOrd="0" destOrd="0" presId="urn:microsoft.com/office/officeart/2005/8/layout/vList2"/>
    <dgm:cxn modelId="{09369924-DCED-499F-A1F2-858312C1E238}" type="presParOf" srcId="{52BE0841-A495-4AEF-A196-26FCAD3E0C34}" destId="{5C3234C6-E487-4E45-8CD7-2A8E7C28EAFC}" srcOrd="0" destOrd="0" presId="urn:microsoft.com/office/officeart/2005/8/layout/vList2"/>
    <dgm:cxn modelId="{0D7BFC06-DEB5-49AB-8356-076014B161DB}" type="presParOf" srcId="{52BE0841-A495-4AEF-A196-26FCAD3E0C34}" destId="{BE1CFCFE-D6D0-41BC-8D10-FBA0CC64B745}" srcOrd="1" destOrd="0" presId="urn:microsoft.com/office/officeart/2005/8/layout/vList2"/>
    <dgm:cxn modelId="{D9C832D6-41B2-4A7C-BD13-5B12A8D63788}" type="presParOf" srcId="{52BE0841-A495-4AEF-A196-26FCAD3E0C34}" destId="{8126F753-EB9C-49D3-B75B-583337D698C8}" srcOrd="2" destOrd="0" presId="urn:microsoft.com/office/officeart/2005/8/layout/vList2"/>
    <dgm:cxn modelId="{1E301B8C-F19D-4BD9-A044-9091B0BEDE45}" type="presParOf" srcId="{52BE0841-A495-4AEF-A196-26FCAD3E0C34}" destId="{D7799557-7EBC-4103-BF37-C0F487971B41}" srcOrd="3" destOrd="0" presId="urn:microsoft.com/office/officeart/2005/8/layout/vList2"/>
    <dgm:cxn modelId="{63F44C16-4401-4C66-B004-3EFAD329D934}" type="presParOf" srcId="{52BE0841-A495-4AEF-A196-26FCAD3E0C34}" destId="{F0FE2AA4-077A-437A-B5B2-A938B723E1E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407445-6A7D-4DFA-A81E-ADFE56D6BFC6}" type="doc">
      <dgm:prSet loTypeId="urn:microsoft.com/office/officeart/2005/8/layout/vList2" loCatId="list" qsTypeId="urn:microsoft.com/office/officeart/2005/8/quickstyle/simple1" qsCatId="simple" csTypeId="urn:microsoft.com/office/officeart/2005/8/colors/accent4_1" csCatId="accent4" phldr="1"/>
      <dgm:spPr/>
      <dgm:t>
        <a:bodyPr/>
        <a:lstStyle/>
        <a:p>
          <a:endParaRPr lang="bg-BG"/>
        </a:p>
      </dgm:t>
    </dgm:pt>
    <dgm:pt modelId="{EFFC9DF3-7695-483B-AF8A-9DB4A86CF16B}">
      <dgm:prSet phldrT="[Текст]"/>
      <dgm:spPr/>
      <dgm:t>
        <a:bodyPr/>
        <a:lstStyle/>
        <a:p>
          <a:r>
            <a:rPr lang="el-GR" dirty="0"/>
            <a:t>Περαιτέρω πόλωση/ ριζοσπαστικοποίηση</a:t>
          </a:r>
          <a:endParaRPr lang="nl-NL" dirty="0"/>
        </a:p>
      </dgm:t>
    </dgm:pt>
    <dgm:pt modelId="{771E1B03-6B92-4279-ABB0-E64E5ED0F918}" type="parTrans" cxnId="{45E4DD29-00E7-453E-9A63-E0B8098F69F7}">
      <dgm:prSet/>
      <dgm:spPr/>
      <dgm:t>
        <a:bodyPr/>
        <a:lstStyle/>
        <a:p>
          <a:endParaRPr lang="bg-BG"/>
        </a:p>
      </dgm:t>
    </dgm:pt>
    <dgm:pt modelId="{9660488D-D491-4155-A647-995D8248C08F}" type="sibTrans" cxnId="{45E4DD29-00E7-453E-9A63-E0B8098F69F7}">
      <dgm:prSet/>
      <dgm:spPr/>
      <dgm:t>
        <a:bodyPr/>
        <a:lstStyle/>
        <a:p>
          <a:endParaRPr lang="bg-BG"/>
        </a:p>
      </dgm:t>
    </dgm:pt>
    <dgm:pt modelId="{52BE0841-A495-4AEF-A196-26FCAD3E0C34}" type="pres">
      <dgm:prSet presAssocID="{A7407445-6A7D-4DFA-A81E-ADFE56D6BFC6}" presName="linear" presStyleCnt="0">
        <dgm:presLayoutVars>
          <dgm:animLvl val="lvl"/>
          <dgm:resizeHandles val="exact"/>
        </dgm:presLayoutVars>
      </dgm:prSet>
      <dgm:spPr/>
    </dgm:pt>
    <dgm:pt modelId="{5C3234C6-E487-4E45-8CD7-2A8E7C28EAFC}" type="pres">
      <dgm:prSet presAssocID="{EFFC9DF3-7695-483B-AF8A-9DB4A86CF16B}" presName="parentText" presStyleLbl="node1" presStyleIdx="0" presStyleCnt="1">
        <dgm:presLayoutVars>
          <dgm:chMax val="0"/>
          <dgm:bulletEnabled val="1"/>
        </dgm:presLayoutVars>
      </dgm:prSet>
      <dgm:spPr/>
    </dgm:pt>
  </dgm:ptLst>
  <dgm:cxnLst>
    <dgm:cxn modelId="{C2B78716-D4C1-4693-9146-9E4663CC38BA}" type="presOf" srcId="{A7407445-6A7D-4DFA-A81E-ADFE56D6BFC6}" destId="{52BE0841-A495-4AEF-A196-26FCAD3E0C34}" srcOrd="0" destOrd="0" presId="urn:microsoft.com/office/officeart/2005/8/layout/vList2"/>
    <dgm:cxn modelId="{45E4DD29-00E7-453E-9A63-E0B8098F69F7}" srcId="{A7407445-6A7D-4DFA-A81E-ADFE56D6BFC6}" destId="{EFFC9DF3-7695-483B-AF8A-9DB4A86CF16B}" srcOrd="0" destOrd="0" parTransId="{771E1B03-6B92-4279-ABB0-E64E5ED0F918}" sibTransId="{9660488D-D491-4155-A647-995D8248C08F}"/>
    <dgm:cxn modelId="{3C5AC234-EA20-419E-90BC-FEDADB204AF1}" type="presOf" srcId="{EFFC9DF3-7695-483B-AF8A-9DB4A86CF16B}" destId="{5C3234C6-E487-4E45-8CD7-2A8E7C28EAFC}" srcOrd="0" destOrd="0" presId="urn:microsoft.com/office/officeart/2005/8/layout/vList2"/>
    <dgm:cxn modelId="{09369924-DCED-499F-A1F2-858312C1E238}" type="presParOf" srcId="{52BE0841-A495-4AEF-A196-26FCAD3E0C34}" destId="{5C3234C6-E487-4E45-8CD7-2A8E7C28EAFC}"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407445-6A7D-4DFA-A81E-ADFE56D6BFC6}"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bg-BG"/>
        </a:p>
      </dgm:t>
    </dgm:pt>
    <dgm:pt modelId="{EFFC9DF3-7695-483B-AF8A-9DB4A86CF16B}">
      <dgm:prSet phldrT="[Текст]"/>
      <dgm:spPr>
        <a:ln>
          <a:solidFill>
            <a:srgbClr val="C00000"/>
          </a:solidFill>
        </a:ln>
      </dgm:spPr>
      <dgm:t>
        <a:bodyPr/>
        <a:lstStyle/>
        <a:p>
          <a:r>
            <a:rPr lang="el-GR" dirty="0"/>
            <a:t>Θυμός</a:t>
          </a:r>
          <a:endParaRPr lang="nl-NL" dirty="0"/>
        </a:p>
      </dgm:t>
    </dgm:pt>
    <dgm:pt modelId="{771E1B03-6B92-4279-ABB0-E64E5ED0F918}" type="parTrans" cxnId="{45E4DD29-00E7-453E-9A63-E0B8098F69F7}">
      <dgm:prSet/>
      <dgm:spPr/>
      <dgm:t>
        <a:bodyPr/>
        <a:lstStyle/>
        <a:p>
          <a:endParaRPr lang="bg-BG"/>
        </a:p>
      </dgm:t>
    </dgm:pt>
    <dgm:pt modelId="{9660488D-D491-4155-A647-995D8248C08F}" type="sibTrans" cxnId="{45E4DD29-00E7-453E-9A63-E0B8098F69F7}">
      <dgm:prSet/>
      <dgm:spPr/>
      <dgm:t>
        <a:bodyPr/>
        <a:lstStyle/>
        <a:p>
          <a:endParaRPr lang="bg-BG"/>
        </a:p>
      </dgm:t>
    </dgm:pt>
    <dgm:pt modelId="{31FE1FAC-9B47-4E60-8F5E-E93E2C91CE80}">
      <dgm:prSet phldrT="[Текст]"/>
      <dgm:spPr>
        <a:ln>
          <a:solidFill>
            <a:srgbClr val="C00000"/>
          </a:solidFill>
        </a:ln>
      </dgm:spPr>
      <dgm:t>
        <a:bodyPr/>
        <a:lstStyle/>
        <a:p>
          <a:r>
            <a:rPr lang="el-GR" dirty="0"/>
            <a:t>Αδικία</a:t>
          </a:r>
          <a:endParaRPr lang="bg-BG" dirty="0"/>
        </a:p>
      </dgm:t>
    </dgm:pt>
    <dgm:pt modelId="{A426774C-7A01-4116-A78C-5C2EB5982485}" type="parTrans" cxnId="{224D003F-CA2D-4F19-B1DD-FC3D0F938FE2}">
      <dgm:prSet/>
      <dgm:spPr/>
      <dgm:t>
        <a:bodyPr/>
        <a:lstStyle/>
        <a:p>
          <a:endParaRPr lang="bg-BG"/>
        </a:p>
      </dgm:t>
    </dgm:pt>
    <dgm:pt modelId="{4FBF7C47-1F9C-469B-B209-1B9C7C53773A}" type="sibTrans" cxnId="{224D003F-CA2D-4F19-B1DD-FC3D0F938FE2}">
      <dgm:prSet/>
      <dgm:spPr/>
      <dgm:t>
        <a:bodyPr/>
        <a:lstStyle/>
        <a:p>
          <a:endParaRPr lang="bg-BG"/>
        </a:p>
      </dgm:t>
    </dgm:pt>
    <dgm:pt modelId="{8DB53F2D-DBF6-4E45-B88A-15E19EFACE85}">
      <dgm:prSet phldrT="[Текст]"/>
      <dgm:spPr>
        <a:ln>
          <a:solidFill>
            <a:srgbClr val="C00000"/>
          </a:solidFill>
        </a:ln>
      </dgm:spPr>
      <dgm:t>
        <a:bodyPr/>
        <a:lstStyle/>
        <a:p>
          <a:r>
            <a:rPr lang="el-GR" dirty="0"/>
            <a:t>Είναι αναποτελεσματικό</a:t>
          </a:r>
          <a:endParaRPr lang="bg-BG" dirty="0"/>
        </a:p>
      </dgm:t>
    </dgm:pt>
    <dgm:pt modelId="{EE88A2A9-E0AF-4685-B995-91342C801E1E}" type="parTrans" cxnId="{B8B8602E-1B72-4473-BBC3-83C480FEB502}">
      <dgm:prSet/>
      <dgm:spPr/>
      <dgm:t>
        <a:bodyPr/>
        <a:lstStyle/>
        <a:p>
          <a:endParaRPr lang="bg-BG"/>
        </a:p>
      </dgm:t>
    </dgm:pt>
    <dgm:pt modelId="{2D5356C2-F5F3-4E51-934B-35391AE0DC6D}" type="sibTrans" cxnId="{B8B8602E-1B72-4473-BBC3-83C480FEB502}">
      <dgm:prSet/>
      <dgm:spPr/>
      <dgm:t>
        <a:bodyPr/>
        <a:lstStyle/>
        <a:p>
          <a:endParaRPr lang="bg-BG"/>
        </a:p>
      </dgm:t>
    </dgm:pt>
    <dgm:pt modelId="{52BE0841-A495-4AEF-A196-26FCAD3E0C34}" type="pres">
      <dgm:prSet presAssocID="{A7407445-6A7D-4DFA-A81E-ADFE56D6BFC6}" presName="linear" presStyleCnt="0">
        <dgm:presLayoutVars>
          <dgm:animLvl val="lvl"/>
          <dgm:resizeHandles val="exact"/>
        </dgm:presLayoutVars>
      </dgm:prSet>
      <dgm:spPr/>
    </dgm:pt>
    <dgm:pt modelId="{5C3234C6-E487-4E45-8CD7-2A8E7C28EAFC}" type="pres">
      <dgm:prSet presAssocID="{EFFC9DF3-7695-483B-AF8A-9DB4A86CF16B}" presName="parentText" presStyleLbl="node1" presStyleIdx="0" presStyleCnt="3">
        <dgm:presLayoutVars>
          <dgm:chMax val="0"/>
          <dgm:bulletEnabled val="1"/>
        </dgm:presLayoutVars>
      </dgm:prSet>
      <dgm:spPr/>
    </dgm:pt>
    <dgm:pt modelId="{BE1CFCFE-D6D0-41BC-8D10-FBA0CC64B745}" type="pres">
      <dgm:prSet presAssocID="{9660488D-D491-4155-A647-995D8248C08F}" presName="spacer" presStyleCnt="0"/>
      <dgm:spPr/>
    </dgm:pt>
    <dgm:pt modelId="{BCDD70E3-6BA4-4B16-80DE-8B16907E36D4}" type="pres">
      <dgm:prSet presAssocID="{31FE1FAC-9B47-4E60-8F5E-E93E2C91CE80}" presName="parentText" presStyleLbl="node1" presStyleIdx="1" presStyleCnt="3">
        <dgm:presLayoutVars>
          <dgm:chMax val="0"/>
          <dgm:bulletEnabled val="1"/>
        </dgm:presLayoutVars>
      </dgm:prSet>
      <dgm:spPr/>
    </dgm:pt>
    <dgm:pt modelId="{ADB85D1E-93D0-4C94-BBA5-092CBB404D6E}" type="pres">
      <dgm:prSet presAssocID="{4FBF7C47-1F9C-469B-B209-1B9C7C53773A}" presName="spacer" presStyleCnt="0"/>
      <dgm:spPr/>
    </dgm:pt>
    <dgm:pt modelId="{9B7281B0-BFC2-4674-94B4-B58579D0DAC3}" type="pres">
      <dgm:prSet presAssocID="{8DB53F2D-DBF6-4E45-B88A-15E19EFACE85}" presName="parentText" presStyleLbl="node1" presStyleIdx="2" presStyleCnt="3">
        <dgm:presLayoutVars>
          <dgm:chMax val="0"/>
          <dgm:bulletEnabled val="1"/>
        </dgm:presLayoutVars>
      </dgm:prSet>
      <dgm:spPr/>
    </dgm:pt>
  </dgm:ptLst>
  <dgm:cxnLst>
    <dgm:cxn modelId="{C2B78716-D4C1-4693-9146-9E4663CC38BA}" type="presOf" srcId="{A7407445-6A7D-4DFA-A81E-ADFE56D6BFC6}" destId="{52BE0841-A495-4AEF-A196-26FCAD3E0C34}" srcOrd="0" destOrd="0" presId="urn:microsoft.com/office/officeart/2005/8/layout/vList2"/>
    <dgm:cxn modelId="{45E4DD29-00E7-453E-9A63-E0B8098F69F7}" srcId="{A7407445-6A7D-4DFA-A81E-ADFE56D6BFC6}" destId="{EFFC9DF3-7695-483B-AF8A-9DB4A86CF16B}" srcOrd="0" destOrd="0" parTransId="{771E1B03-6B92-4279-ABB0-E64E5ED0F918}" sibTransId="{9660488D-D491-4155-A647-995D8248C08F}"/>
    <dgm:cxn modelId="{B8B8602E-1B72-4473-BBC3-83C480FEB502}" srcId="{A7407445-6A7D-4DFA-A81E-ADFE56D6BFC6}" destId="{8DB53F2D-DBF6-4E45-B88A-15E19EFACE85}" srcOrd="2" destOrd="0" parTransId="{EE88A2A9-E0AF-4685-B995-91342C801E1E}" sibTransId="{2D5356C2-F5F3-4E51-934B-35391AE0DC6D}"/>
    <dgm:cxn modelId="{3C5AC234-EA20-419E-90BC-FEDADB204AF1}" type="presOf" srcId="{EFFC9DF3-7695-483B-AF8A-9DB4A86CF16B}" destId="{5C3234C6-E487-4E45-8CD7-2A8E7C28EAFC}" srcOrd="0" destOrd="0" presId="urn:microsoft.com/office/officeart/2005/8/layout/vList2"/>
    <dgm:cxn modelId="{224D003F-CA2D-4F19-B1DD-FC3D0F938FE2}" srcId="{A7407445-6A7D-4DFA-A81E-ADFE56D6BFC6}" destId="{31FE1FAC-9B47-4E60-8F5E-E93E2C91CE80}" srcOrd="1" destOrd="0" parTransId="{A426774C-7A01-4116-A78C-5C2EB5982485}" sibTransId="{4FBF7C47-1F9C-469B-B209-1B9C7C53773A}"/>
    <dgm:cxn modelId="{C2612648-9B79-4A25-841E-77A2D149035D}" type="presOf" srcId="{8DB53F2D-DBF6-4E45-B88A-15E19EFACE85}" destId="{9B7281B0-BFC2-4674-94B4-B58579D0DAC3}" srcOrd="0" destOrd="0" presId="urn:microsoft.com/office/officeart/2005/8/layout/vList2"/>
    <dgm:cxn modelId="{9FA9D274-ED98-4336-89E6-40B538D42984}" type="presOf" srcId="{31FE1FAC-9B47-4E60-8F5E-E93E2C91CE80}" destId="{BCDD70E3-6BA4-4B16-80DE-8B16907E36D4}" srcOrd="0" destOrd="0" presId="urn:microsoft.com/office/officeart/2005/8/layout/vList2"/>
    <dgm:cxn modelId="{09369924-DCED-499F-A1F2-858312C1E238}" type="presParOf" srcId="{52BE0841-A495-4AEF-A196-26FCAD3E0C34}" destId="{5C3234C6-E487-4E45-8CD7-2A8E7C28EAFC}" srcOrd="0" destOrd="0" presId="urn:microsoft.com/office/officeart/2005/8/layout/vList2"/>
    <dgm:cxn modelId="{0D7BFC06-DEB5-49AB-8356-076014B161DB}" type="presParOf" srcId="{52BE0841-A495-4AEF-A196-26FCAD3E0C34}" destId="{BE1CFCFE-D6D0-41BC-8D10-FBA0CC64B745}" srcOrd="1" destOrd="0" presId="urn:microsoft.com/office/officeart/2005/8/layout/vList2"/>
    <dgm:cxn modelId="{00BDEB55-A187-4241-889F-A7D9F423E5FE}" type="presParOf" srcId="{52BE0841-A495-4AEF-A196-26FCAD3E0C34}" destId="{BCDD70E3-6BA4-4B16-80DE-8B16907E36D4}" srcOrd="2" destOrd="0" presId="urn:microsoft.com/office/officeart/2005/8/layout/vList2"/>
    <dgm:cxn modelId="{26792777-45A6-4328-97F0-FA24D5196AF6}" type="presParOf" srcId="{52BE0841-A495-4AEF-A196-26FCAD3E0C34}" destId="{ADB85D1E-93D0-4C94-BBA5-092CBB404D6E}" srcOrd="3" destOrd="0" presId="urn:microsoft.com/office/officeart/2005/8/layout/vList2"/>
    <dgm:cxn modelId="{2CC1912B-2F1D-441A-BAE8-E1EFD8493EB7}" type="presParOf" srcId="{52BE0841-A495-4AEF-A196-26FCAD3E0C34}" destId="{9B7281B0-BFC2-4674-94B4-B58579D0DAC3}"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407445-6A7D-4DFA-A81E-ADFE56D6BFC6}"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bg-BG"/>
        </a:p>
      </dgm:t>
    </dgm:pt>
    <dgm:pt modelId="{EFFC9DF3-7695-483B-AF8A-9DB4A86CF16B}">
      <dgm:prSet phldrT="[Текст]"/>
      <dgm:spPr>
        <a:ln>
          <a:solidFill>
            <a:srgbClr val="C00000"/>
          </a:solidFill>
        </a:ln>
      </dgm:spPr>
      <dgm:t>
        <a:bodyPr/>
        <a:lstStyle/>
        <a:p>
          <a:r>
            <a:rPr lang="el-GR" dirty="0"/>
            <a:t>Περαιτέρω πόλωση/ ριζοσπαστικοποίηση</a:t>
          </a:r>
          <a:endParaRPr lang="nl-NL" dirty="0"/>
        </a:p>
      </dgm:t>
    </dgm:pt>
    <dgm:pt modelId="{771E1B03-6B92-4279-ABB0-E64E5ED0F918}" type="parTrans" cxnId="{45E4DD29-00E7-453E-9A63-E0B8098F69F7}">
      <dgm:prSet/>
      <dgm:spPr/>
      <dgm:t>
        <a:bodyPr/>
        <a:lstStyle/>
        <a:p>
          <a:endParaRPr lang="bg-BG"/>
        </a:p>
      </dgm:t>
    </dgm:pt>
    <dgm:pt modelId="{9660488D-D491-4155-A647-995D8248C08F}" type="sibTrans" cxnId="{45E4DD29-00E7-453E-9A63-E0B8098F69F7}">
      <dgm:prSet/>
      <dgm:spPr/>
      <dgm:t>
        <a:bodyPr/>
        <a:lstStyle/>
        <a:p>
          <a:endParaRPr lang="bg-BG"/>
        </a:p>
      </dgm:t>
    </dgm:pt>
    <dgm:pt modelId="{52BE0841-A495-4AEF-A196-26FCAD3E0C34}" type="pres">
      <dgm:prSet presAssocID="{A7407445-6A7D-4DFA-A81E-ADFE56D6BFC6}" presName="linear" presStyleCnt="0">
        <dgm:presLayoutVars>
          <dgm:animLvl val="lvl"/>
          <dgm:resizeHandles val="exact"/>
        </dgm:presLayoutVars>
      </dgm:prSet>
      <dgm:spPr/>
    </dgm:pt>
    <dgm:pt modelId="{5C3234C6-E487-4E45-8CD7-2A8E7C28EAFC}" type="pres">
      <dgm:prSet presAssocID="{EFFC9DF3-7695-483B-AF8A-9DB4A86CF16B}" presName="parentText" presStyleLbl="node1" presStyleIdx="0" presStyleCnt="1">
        <dgm:presLayoutVars>
          <dgm:chMax val="0"/>
          <dgm:bulletEnabled val="1"/>
        </dgm:presLayoutVars>
      </dgm:prSet>
      <dgm:spPr/>
    </dgm:pt>
  </dgm:ptLst>
  <dgm:cxnLst>
    <dgm:cxn modelId="{C2B78716-D4C1-4693-9146-9E4663CC38BA}" type="presOf" srcId="{A7407445-6A7D-4DFA-A81E-ADFE56D6BFC6}" destId="{52BE0841-A495-4AEF-A196-26FCAD3E0C34}" srcOrd="0" destOrd="0" presId="urn:microsoft.com/office/officeart/2005/8/layout/vList2"/>
    <dgm:cxn modelId="{45E4DD29-00E7-453E-9A63-E0B8098F69F7}" srcId="{A7407445-6A7D-4DFA-A81E-ADFE56D6BFC6}" destId="{EFFC9DF3-7695-483B-AF8A-9DB4A86CF16B}" srcOrd="0" destOrd="0" parTransId="{771E1B03-6B92-4279-ABB0-E64E5ED0F918}" sibTransId="{9660488D-D491-4155-A647-995D8248C08F}"/>
    <dgm:cxn modelId="{3C5AC234-EA20-419E-90BC-FEDADB204AF1}" type="presOf" srcId="{EFFC9DF3-7695-483B-AF8A-9DB4A86CF16B}" destId="{5C3234C6-E487-4E45-8CD7-2A8E7C28EAFC}" srcOrd="0" destOrd="0" presId="urn:microsoft.com/office/officeart/2005/8/layout/vList2"/>
    <dgm:cxn modelId="{09369924-DCED-499F-A1F2-858312C1E238}" type="presParOf" srcId="{52BE0841-A495-4AEF-A196-26FCAD3E0C34}" destId="{5C3234C6-E487-4E45-8CD7-2A8E7C28EAFC}" srcOrd="0"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el-GR" dirty="0">
              <a:solidFill>
                <a:schemeClr val="tx1">
                  <a:lumMod val="75000"/>
                  <a:lumOff val="25000"/>
                </a:schemeClr>
              </a:solidFill>
            </a:rPr>
            <a:t>Ποιος</a:t>
          </a:r>
          <a:endParaRPr lang="en-GB" dirty="0">
            <a:solidFill>
              <a:schemeClr val="tx1">
                <a:lumMod val="75000"/>
                <a:lumOff val="25000"/>
              </a:schemeClr>
            </a:solidFill>
          </a:endParaRP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custT="1"/>
      <dgm:spPr/>
      <dgm:t>
        <a:bodyPr/>
        <a:lstStyle/>
        <a:p>
          <a:r>
            <a:rPr lang="el-GR" sz="1700" dirty="0">
              <a:solidFill>
                <a:schemeClr val="tx1">
                  <a:lumMod val="75000"/>
                  <a:lumOff val="25000"/>
                </a:schemeClr>
              </a:solidFill>
            </a:rPr>
            <a:t>Υπεύθυνοι χάραξης πολιτικής</a:t>
          </a:r>
          <a:endParaRPr lang="en-GB" sz="1700" dirty="0">
            <a:solidFill>
              <a:schemeClr val="tx1">
                <a:lumMod val="75000"/>
                <a:lumOff val="25000"/>
              </a:schemeClr>
            </a:solidFill>
          </a:endParaRP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el-GR" dirty="0">
              <a:solidFill>
                <a:schemeClr val="tx1">
                  <a:lumMod val="75000"/>
                  <a:lumOff val="25000"/>
                </a:schemeClr>
              </a:solidFill>
            </a:rPr>
            <a:t>Τι</a:t>
          </a:r>
          <a:endParaRPr lang="en-GB" dirty="0">
            <a:solidFill>
              <a:schemeClr val="tx1">
                <a:lumMod val="75000"/>
                <a:lumOff val="25000"/>
              </a:schemeClr>
            </a:solidFill>
          </a:endParaRP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custT="1"/>
      <dgm:spPr/>
      <dgm:t>
        <a:bodyPr/>
        <a:lstStyle/>
        <a:p>
          <a:r>
            <a:rPr lang="el-GR" sz="1700" dirty="0">
              <a:solidFill>
                <a:schemeClr val="tx1">
                  <a:lumMod val="75000"/>
                  <a:lumOff val="25000"/>
                </a:schemeClr>
              </a:solidFill>
            </a:rPr>
            <a:t>Έννοια της ριζοσπαστικοποίησης</a:t>
          </a:r>
          <a:endParaRPr lang="en-GB" sz="1700" dirty="0">
            <a:solidFill>
              <a:schemeClr val="tx1">
                <a:lumMod val="75000"/>
                <a:lumOff val="25000"/>
              </a:schemeClr>
            </a:solidFill>
          </a:endParaRP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10676DC6-B8D2-4DE8-8B00-126245C2E4A1}">
      <dgm:prSet phldrT="[Tekst]" custT="1"/>
      <dgm:spPr/>
      <dgm:t>
        <a:bodyPr/>
        <a:lstStyle/>
        <a:p>
          <a:r>
            <a:rPr lang="el-GR" sz="1700" dirty="0">
              <a:solidFill>
                <a:schemeClr val="tx1">
                  <a:lumMod val="75000"/>
                  <a:lumOff val="25000"/>
                </a:schemeClr>
              </a:solidFill>
            </a:rPr>
            <a:t>Σενάρια</a:t>
          </a:r>
          <a:endParaRPr lang="en-GB" sz="1700" dirty="0">
            <a:solidFill>
              <a:schemeClr val="tx1">
                <a:lumMod val="75000"/>
                <a:lumOff val="25000"/>
              </a:schemeClr>
            </a:solidFill>
          </a:endParaRPr>
        </a:p>
      </dgm:t>
    </dgm:pt>
    <dgm:pt modelId="{36C8D2F8-2D79-4B24-AA92-29830D2F117A}" type="parTrans" cxnId="{50BDFE6E-84AF-4317-ACE5-377AF7ED99BB}">
      <dgm:prSet/>
      <dgm:spPr/>
      <dgm:t>
        <a:bodyPr/>
        <a:lstStyle/>
        <a:p>
          <a:endParaRPr lang="en-GB"/>
        </a:p>
      </dgm:t>
    </dgm:pt>
    <dgm:pt modelId="{B6AF7B50-B29F-4B8E-B399-7A4DFA190D07}" type="sibTrans" cxnId="{50BDFE6E-84AF-4317-ACE5-377AF7ED99BB}">
      <dgm:prSet/>
      <dgm:spPr/>
      <dgm:t>
        <a:bodyPr/>
        <a:lstStyle/>
        <a:p>
          <a:endParaRPr lang="en-GB"/>
        </a:p>
      </dgm:t>
    </dgm:pt>
    <dgm:pt modelId="{7F3C50ED-D558-43BE-8D5E-9B9FE531D635}">
      <dgm:prSet phldrT="[Tekst]"/>
      <dgm:spPr/>
      <dgm:t>
        <a:bodyPr/>
        <a:lstStyle/>
        <a:p>
          <a:r>
            <a:rPr lang="el-GR" dirty="0">
              <a:solidFill>
                <a:schemeClr val="tx1">
                  <a:lumMod val="75000"/>
                  <a:lumOff val="25000"/>
                </a:schemeClr>
              </a:solidFill>
            </a:rPr>
            <a:t>Πως</a:t>
          </a:r>
          <a:endParaRPr lang="en-GB" dirty="0">
            <a:solidFill>
              <a:schemeClr val="tx1">
                <a:lumMod val="75000"/>
                <a:lumOff val="25000"/>
              </a:schemeClr>
            </a:solidFill>
          </a:endParaRP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dgm:spPr/>
      <dgm:t>
        <a:bodyPr/>
        <a:lstStyle/>
        <a:p>
          <a:r>
            <a:rPr lang="el-GR" dirty="0">
              <a:solidFill>
                <a:schemeClr val="tx1">
                  <a:lumMod val="75000"/>
                  <a:lumOff val="25000"/>
                </a:schemeClr>
              </a:solidFill>
            </a:rPr>
            <a:t>Γνώση</a:t>
          </a:r>
          <a:endParaRPr lang="en-GB" dirty="0">
            <a:solidFill>
              <a:schemeClr val="tx1">
                <a:lumMod val="75000"/>
                <a:lumOff val="25000"/>
              </a:schemeClr>
            </a:solidFill>
          </a:endParaRP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dgm:spPr/>
      <dgm:t>
        <a:bodyPr/>
        <a:lstStyle/>
        <a:p>
          <a:r>
            <a:rPr lang="el-GR" dirty="0">
              <a:solidFill>
                <a:schemeClr val="tx1">
                  <a:lumMod val="75000"/>
                  <a:lumOff val="25000"/>
                </a:schemeClr>
              </a:solidFill>
            </a:rPr>
            <a:t>Συζήτηση σεναρίων</a:t>
          </a:r>
          <a:endParaRPr lang="en-GB" dirty="0">
            <a:solidFill>
              <a:schemeClr val="tx1">
                <a:lumMod val="75000"/>
                <a:lumOff val="25000"/>
              </a:schemeClr>
            </a:solidFill>
          </a:endParaRPr>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24EBDD27-769C-422A-921F-6A362873931C}">
      <dgm:prSet/>
      <dgm:spPr/>
      <dgm:t>
        <a:bodyPr/>
        <a:lstStyle/>
        <a:p>
          <a:r>
            <a:rPr lang="el-GR" dirty="0">
              <a:solidFill>
                <a:schemeClr val="tx1">
                  <a:lumMod val="75000"/>
                  <a:lumOff val="25000"/>
                </a:schemeClr>
              </a:solidFill>
            </a:rPr>
            <a:t>Αποτέλεσμα</a:t>
          </a:r>
          <a:endParaRPr lang="en-GB" dirty="0">
            <a:solidFill>
              <a:schemeClr val="tx1">
                <a:lumMod val="75000"/>
                <a:lumOff val="25000"/>
              </a:schemeClr>
            </a:solidFill>
          </a:endParaRPr>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dgm:spPr/>
      <dgm:t>
        <a:bodyPr/>
        <a:lstStyle/>
        <a:p>
          <a:r>
            <a:rPr lang="el-GR" dirty="0">
              <a:solidFill>
                <a:schemeClr val="tx1">
                  <a:lumMod val="75000"/>
                  <a:lumOff val="25000"/>
                </a:schemeClr>
              </a:solidFill>
            </a:rPr>
            <a:t>Αναγνώριση σημαδιών</a:t>
          </a:r>
          <a:endParaRPr lang="en-GB" dirty="0">
            <a:solidFill>
              <a:schemeClr val="tx1">
                <a:lumMod val="75000"/>
                <a:lumOff val="25000"/>
              </a:schemeClr>
            </a:solidFill>
          </a:endParaRP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ABE8A5B4-E513-420F-8615-7FC725422FB3}">
      <dgm:prSet phldrT="[Tekst]"/>
      <dgm:spPr/>
      <dgm:t>
        <a:bodyPr/>
        <a:lstStyle/>
        <a:p>
          <a:r>
            <a:rPr lang="el-GR" dirty="0">
              <a:solidFill>
                <a:schemeClr val="tx1">
                  <a:lumMod val="75000"/>
                  <a:lumOff val="25000"/>
                </a:schemeClr>
              </a:solidFill>
            </a:rPr>
            <a:t>Αναλογική κρατική αντίδραση</a:t>
          </a:r>
          <a:endParaRPr lang="en-GB" dirty="0">
            <a:solidFill>
              <a:schemeClr val="tx1">
                <a:lumMod val="75000"/>
                <a:lumOff val="25000"/>
              </a:schemeClr>
            </a:solidFill>
          </a:endParaRPr>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42B70B41-2C1B-4572-8BA7-5E231BDC6C70}">
      <dgm:prSet phldrT="[Tekst]" custT="1"/>
      <dgm:spPr/>
      <dgm:t>
        <a:bodyPr/>
        <a:lstStyle/>
        <a:p>
          <a:r>
            <a:rPr lang="el-GR" sz="1700" dirty="0">
              <a:solidFill>
                <a:schemeClr val="tx1">
                  <a:lumMod val="75000"/>
                  <a:lumOff val="25000"/>
                </a:schemeClr>
              </a:solidFill>
            </a:rPr>
            <a:t>Φορείς Επιβολής του Νόμου</a:t>
          </a:r>
          <a:endParaRPr lang="en-GB" sz="1700" dirty="0">
            <a:solidFill>
              <a:schemeClr val="tx1">
                <a:lumMod val="75000"/>
                <a:lumOff val="25000"/>
              </a:schemeClr>
            </a:solidFill>
          </a:endParaRPr>
        </a:p>
      </dgm:t>
    </dgm:pt>
    <dgm:pt modelId="{BC6B0285-B54B-4955-9CA4-9BF38755F36F}" type="parTrans" cxnId="{931AEC01-1CCE-4A4F-8239-E6D5B4ECB5F3}">
      <dgm:prSet/>
      <dgm:spPr/>
      <dgm:t>
        <a:bodyPr/>
        <a:lstStyle/>
        <a:p>
          <a:endParaRPr lang="bg-BG"/>
        </a:p>
      </dgm:t>
    </dgm:pt>
    <dgm:pt modelId="{9E42BD10-E85E-4366-BC6D-A080952110EB}" type="sibTrans" cxnId="{931AEC01-1CCE-4A4F-8239-E6D5B4ECB5F3}">
      <dgm:prSet/>
      <dgm:spPr/>
      <dgm:t>
        <a:bodyPr/>
        <a:lstStyle/>
        <a:p>
          <a:endParaRPr lang="bg-BG"/>
        </a:p>
      </dgm:t>
    </dgm:pt>
    <dgm:pt modelId="{70A81A3C-543A-4912-8C88-DBB8C24F6A79}" type="pres">
      <dgm:prSet presAssocID="{9D704693-0B74-4955-9ADC-99007F12EE3A}" presName="Name0" presStyleCnt="0">
        <dgm:presLayoutVars>
          <dgm:chMax val="7"/>
          <dgm:dir/>
          <dgm:animLvl val="lvl"/>
          <dgm:resizeHandles val="exact"/>
        </dgm:presLayoutVars>
      </dgm:prSet>
      <dgm:spPr/>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custLinFactNeighborX="15436" custLinFactNeighborY="183"/>
      <dgm:spPr/>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pt>
    <dgm:pt modelId="{97CD9EE1-A22B-4A72-8399-F213A58E19E8}" type="pres">
      <dgm:prSet presAssocID="{B58E5805-9D79-4032-89FB-E8797F96D632}" presName="rect1ParTx" presStyleLbl="alignAcc1" presStyleIdx="3" presStyleCnt="4">
        <dgm:presLayoutVars>
          <dgm:chMax val="1"/>
          <dgm:bulletEnabled val="1"/>
        </dgm:presLayoutVars>
      </dgm:prSet>
      <dgm:spPr/>
    </dgm:pt>
    <dgm:pt modelId="{A5906B98-203F-4988-B407-B8E2FB5B95EE}" type="pres">
      <dgm:prSet presAssocID="{B58E5805-9D79-4032-89FB-E8797F96D632}" presName="rect1ChTx" presStyleLbl="alignAcc1" presStyleIdx="3" presStyleCnt="4">
        <dgm:presLayoutVars>
          <dgm:bulletEnabled val="1"/>
        </dgm:presLayoutVars>
      </dgm:prSet>
      <dgm:spPr/>
    </dgm:pt>
    <dgm:pt modelId="{5FCFF95D-2397-4B99-8DCB-380ADCD239E2}" type="pres">
      <dgm:prSet presAssocID="{822841D3-9DBF-46D5-B049-0CB374430D48}" presName="rect2ParTx" presStyleLbl="alignAcc1" presStyleIdx="3" presStyleCnt="4">
        <dgm:presLayoutVars>
          <dgm:chMax val="1"/>
          <dgm:bulletEnabled val="1"/>
        </dgm:presLayoutVars>
      </dgm:prSet>
      <dgm:spPr/>
    </dgm:pt>
    <dgm:pt modelId="{ED256798-062E-4140-9838-778B40B4133B}" type="pres">
      <dgm:prSet presAssocID="{822841D3-9DBF-46D5-B049-0CB374430D48}" presName="rect2ChTx" presStyleLbl="alignAcc1" presStyleIdx="3" presStyleCnt="4">
        <dgm:presLayoutVars>
          <dgm:bulletEnabled val="1"/>
        </dgm:presLayoutVars>
      </dgm:prSet>
      <dgm:spPr/>
    </dgm:pt>
    <dgm:pt modelId="{23272424-70F0-4CA4-99A4-66205F997BE8}" type="pres">
      <dgm:prSet presAssocID="{7F3C50ED-D558-43BE-8D5E-9B9FE531D635}" presName="rect3ParTx" presStyleLbl="alignAcc1" presStyleIdx="3" presStyleCnt="4">
        <dgm:presLayoutVars>
          <dgm:chMax val="1"/>
          <dgm:bulletEnabled val="1"/>
        </dgm:presLayoutVars>
      </dgm:prSet>
      <dgm:spPr/>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pt>
    <dgm:pt modelId="{55A20474-D4A6-457F-8360-CB519C4B6B20}" type="pres">
      <dgm:prSet presAssocID="{24EBDD27-769C-422A-921F-6A362873931C}" presName="rect4ParTx" presStyleLbl="alignAcc1" presStyleIdx="3" presStyleCnt="4">
        <dgm:presLayoutVars>
          <dgm:chMax val="1"/>
          <dgm:bulletEnabled val="1"/>
        </dgm:presLayoutVars>
      </dgm:prSet>
      <dgm:spPr/>
    </dgm:pt>
    <dgm:pt modelId="{58607765-02B2-4957-A800-0D639B23EACD}" type="pres">
      <dgm:prSet presAssocID="{24EBDD27-769C-422A-921F-6A362873931C}" presName="rect4ChTx" presStyleLbl="alignAcc1" presStyleIdx="3" presStyleCnt="4">
        <dgm:presLayoutVars>
          <dgm:bulletEnabled val="1"/>
        </dgm:presLayoutVars>
      </dgm:prSet>
      <dgm:spPr/>
    </dgm:pt>
  </dgm:ptLst>
  <dgm:cxnLst>
    <dgm:cxn modelId="{931AEC01-1CCE-4A4F-8239-E6D5B4ECB5F3}" srcId="{B58E5805-9D79-4032-89FB-E8797F96D632}" destId="{42B70B41-2C1B-4572-8BA7-5E231BDC6C70}" srcOrd="1" destOrd="0" parTransId="{BC6B0285-B54B-4955-9CA4-9BF38755F36F}" sibTransId="{9E42BD10-E85E-4366-BC6D-A080952110EB}"/>
    <dgm:cxn modelId="{9C74A40F-8567-45B1-A219-D3BDCC27FD85}" type="presOf" srcId="{C5F46B49-7652-4CDE-A124-0EDE50701F43}" destId="{72233991-9FDD-466B-8563-82B17F89AC0F}"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2A3E6D28-FFD0-44E7-A745-75E8EE724937}" type="presOf" srcId="{B7E11FAA-F15B-454C-940F-78B4A6D1A097}" destId="{A5906B98-203F-4988-B407-B8E2FB5B95EE}" srcOrd="0" destOrd="0" presId="urn:microsoft.com/office/officeart/2005/8/layout/target3"/>
    <dgm:cxn modelId="{BDCC0F2A-7734-4435-A5C7-F9D6DE833939}" type="presOf" srcId="{ABE8A5B4-E513-420F-8615-7FC725422FB3}" destId="{58607765-02B2-4957-A800-0D639B23EACD}" srcOrd="0" destOrd="1"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9DD4E833-1784-4454-8C05-814A5AC59652}" srcId="{24EBDD27-769C-422A-921F-6A362873931C}" destId="{ABE8A5B4-E513-420F-8615-7FC725422FB3}" srcOrd="1" destOrd="0" parTransId="{586DD813-C1C1-4109-81E1-491E503B15D8}" sibTransId="{88C4B0AA-0D50-4BDB-8133-5E1125CE04F6}"/>
    <dgm:cxn modelId="{6E23B537-9440-485F-9CE1-04EB74557EE9}" srcId="{822841D3-9DBF-46D5-B049-0CB374430D48}" destId="{9B258738-F5EA-46F1-BC70-FA0E0DE5B482}" srcOrd="0" destOrd="0" parTransId="{287D15D9-0DCA-48C1-BAE4-82BCB85BD84A}" sibTransId="{A6DBD87E-EC2B-4022-8AD6-21B80AA9E69A}"/>
    <dgm:cxn modelId="{130C0738-91CE-4156-8C37-19D4B1E09030}" type="presOf" srcId="{24EBDD27-769C-422A-921F-6A362873931C}" destId="{0BB3372C-810B-4993-990E-62E29B44623C}" srcOrd="0" destOrd="0" presId="urn:microsoft.com/office/officeart/2005/8/layout/target3"/>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5E19BD6D-EBBB-4AFB-B513-E582CF7E8FA7}" type="presOf" srcId="{9B258738-F5EA-46F1-BC70-FA0E0DE5B482}" destId="{ED256798-062E-4140-9838-778B40B4133B}" srcOrd="0" destOrd="0" presId="urn:microsoft.com/office/officeart/2005/8/layout/target3"/>
    <dgm:cxn modelId="{50BDFE6E-84AF-4317-ACE5-377AF7ED99BB}" srcId="{822841D3-9DBF-46D5-B049-0CB374430D48}" destId="{10676DC6-B8D2-4DE8-8B00-126245C2E4A1}" srcOrd="1" destOrd="0" parTransId="{36C8D2F8-2D79-4B24-AA92-29830D2F117A}" sibTransId="{B6AF7B50-B29F-4B8E-B399-7A4DFA190D07}"/>
    <dgm:cxn modelId="{D1459E4F-8913-42C3-B62F-624D385B44BA}" type="presOf" srcId="{822841D3-9DBF-46D5-B049-0CB374430D48}" destId="{A1E97288-4156-4711-8F93-B7E1DC364E6A}"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6FD85756-CEC7-4624-900B-721BE651658B}" type="presOf" srcId="{9D704693-0B74-4955-9ADC-99007F12EE3A}" destId="{70A81A3C-543A-4912-8C88-DBB8C24F6A79}" srcOrd="0" destOrd="0" presId="urn:microsoft.com/office/officeart/2005/8/layout/target3"/>
    <dgm:cxn modelId="{370C3D8C-994E-4194-9E41-6B101072D6C2}" type="presOf" srcId="{10676DC6-B8D2-4DE8-8B00-126245C2E4A1}" destId="{ED256798-062E-4140-9838-778B40B4133B}" srcOrd="0" destOrd="1" presId="urn:microsoft.com/office/officeart/2005/8/layout/target3"/>
    <dgm:cxn modelId="{15DB148F-351B-4C9E-B98A-E3F0866ADFEB}" type="presOf" srcId="{F96C46DA-1DCD-4027-A14B-44B05D28AD14}" destId="{58607765-02B2-4957-A800-0D639B23EACD}" srcOrd="0" destOrd="0" presId="urn:microsoft.com/office/officeart/2005/8/layout/target3"/>
    <dgm:cxn modelId="{620A0094-8F19-4090-9071-3DB746E71AC2}" type="presOf" srcId="{B58E5805-9D79-4032-89FB-E8797F96D632}" destId="{07FF51D4-A9AD-408D-AEA1-9D315CDF1091}" srcOrd="0"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852026B9-2417-45E7-B8CA-8243D5174580}" srcId="{7F3C50ED-D558-43BE-8D5E-9B9FE531D635}" destId="{C5F46B49-7652-4CDE-A124-0EDE50701F43}" srcOrd="0" destOrd="0" parTransId="{0FDC68D8-781C-4987-922F-AAA7A6C6F5A3}" sibTransId="{9CF7EEBE-1A9C-47A1-B619-A2C24D3C9D8E}"/>
    <dgm:cxn modelId="{1EBF15CA-8008-4168-85CB-C3BCDB856645}" type="presOf" srcId="{42B70B41-2C1B-4572-8BA7-5E231BDC6C70}" destId="{A5906B98-203F-4988-B407-B8E2FB5B95EE}" srcOrd="0" destOrd="1" presId="urn:microsoft.com/office/officeart/2005/8/layout/target3"/>
    <dgm:cxn modelId="{77C08BCF-7153-4C10-8D6F-F181BF2CE7DA}" type="presOf" srcId="{B58E5805-9D79-4032-89FB-E8797F96D632}" destId="{97CD9EE1-A22B-4A72-8399-F213A58E19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0CC227D6-88D3-49A7-8750-3C48E4D154D7}" srcId="{24EBDD27-769C-422A-921F-6A362873931C}" destId="{F96C46DA-1DCD-4027-A14B-44B05D28AD14}" srcOrd="0" destOrd="0" parTransId="{DF400E71-F62E-4429-9BA0-3C44367C473E}" sibTransId="{4DC2B445-65BE-41C1-8A0B-44BCD068B89D}"/>
    <dgm:cxn modelId="{69BAD8D6-77A3-4A8F-A026-C130099F4D83}" srcId="{7F3C50ED-D558-43BE-8D5E-9B9FE531D635}" destId="{01A2945C-62D9-4D4B-9F68-B922646DA43C}" srcOrd="1" destOrd="0" parTransId="{EE76601C-E513-4AC3-AF95-3EF8CAB06BD3}" sibTransId="{AAC5E341-9570-4844-A6E6-E7593EDCA940}"/>
    <dgm:cxn modelId="{5CA48CDA-77F9-468A-A7B6-2B5D650564A0}" type="presOf" srcId="{01A2945C-62D9-4D4B-9F68-B922646DA43C}" destId="{72233991-9FDD-466B-8563-82B17F89AC0F}" srcOrd="0" destOrd="1" presId="urn:microsoft.com/office/officeart/2005/8/layout/target3"/>
    <dgm:cxn modelId="{A0278BE6-8902-4621-A699-053161FD6ADA}" type="presOf" srcId="{7F3C50ED-D558-43BE-8D5E-9B9FE531D635}" destId="{0E2498CC-FF27-45B0-A608-3D1351FF4555}" srcOrd="0" destOrd="0"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04C62-F893-4AA2-B475-4EA6A44263F3}">
      <dsp:nvSpPr>
        <dsp:cNvPr id="0" name=""/>
        <dsp:cNvSpPr/>
      </dsp:nvSpPr>
      <dsp:spPr>
        <a:xfrm>
          <a:off x="838112" y="2544833"/>
          <a:ext cx="1263362" cy="631681"/>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l-GR" sz="1300" kern="1200" dirty="0"/>
            <a:t>7 εργαστήρια</a:t>
          </a:r>
          <a:endParaRPr lang="bg-BG" sz="1300" kern="1200" dirty="0"/>
        </a:p>
      </dsp:txBody>
      <dsp:txXfrm>
        <a:off x="856613" y="2563334"/>
        <a:ext cx="1226360" cy="594679"/>
      </dsp:txXfrm>
    </dsp:sp>
    <dsp:sp modelId="{32B24CF6-D12B-4548-952E-6BF534F65B84}">
      <dsp:nvSpPr>
        <dsp:cNvPr id="0" name=""/>
        <dsp:cNvSpPr/>
      </dsp:nvSpPr>
      <dsp:spPr>
        <a:xfrm rot="17132988">
          <a:off x="1411606" y="1941250"/>
          <a:ext cx="1885081" cy="22763"/>
        </a:xfrm>
        <a:custGeom>
          <a:avLst/>
          <a:gdLst/>
          <a:ahLst/>
          <a:cxnLst/>
          <a:rect l="0" t="0" r="0" b="0"/>
          <a:pathLst>
            <a:path>
              <a:moveTo>
                <a:pt x="0" y="11381"/>
              </a:moveTo>
              <a:lnTo>
                <a:pt x="1885081"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bg-BG" sz="600" kern="1200"/>
        </a:p>
      </dsp:txBody>
      <dsp:txXfrm>
        <a:off x="2307019" y="1905505"/>
        <a:ext cx="94254" cy="94254"/>
      </dsp:txXfrm>
    </dsp:sp>
    <dsp:sp modelId="{31B1D687-11EC-48F1-83F7-68AF7C6C3A63}">
      <dsp:nvSpPr>
        <dsp:cNvPr id="0" name=""/>
        <dsp:cNvSpPr/>
      </dsp:nvSpPr>
      <dsp:spPr>
        <a:xfrm>
          <a:off x="2606818" y="728750"/>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l-GR" sz="1300" kern="1200" dirty="0"/>
            <a:t>Ατομική ανάπτυξη δεξιοτήτων</a:t>
          </a:r>
          <a:endParaRPr lang="bg-BG" sz="1300" kern="1200" dirty="0"/>
        </a:p>
      </dsp:txBody>
      <dsp:txXfrm>
        <a:off x="2625319" y="747251"/>
        <a:ext cx="1226360" cy="594679"/>
      </dsp:txXfrm>
    </dsp:sp>
    <dsp:sp modelId="{D5EE364E-275D-4E10-ADF3-8B92DDD75254}">
      <dsp:nvSpPr>
        <dsp:cNvPr id="0" name=""/>
        <dsp:cNvSpPr/>
      </dsp:nvSpPr>
      <dsp:spPr>
        <a:xfrm rot="18289469">
          <a:off x="3680394" y="669992"/>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659251"/>
        <a:ext cx="44245" cy="44245"/>
      </dsp:txXfrm>
    </dsp:sp>
    <dsp:sp modelId="{5C81EBB6-5A17-474F-A68A-EB8EFE691F92}">
      <dsp:nvSpPr>
        <dsp:cNvPr id="0" name=""/>
        <dsp:cNvSpPr/>
      </dsp:nvSpPr>
      <dsp:spPr>
        <a:xfrm>
          <a:off x="4375525" y="2316"/>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l-GR" sz="1300" kern="1200" dirty="0"/>
            <a:t>Καθοδήγηση και γονική μέριμνα</a:t>
          </a:r>
          <a:endParaRPr lang="bg-BG" sz="1300" kern="1200" dirty="0"/>
        </a:p>
      </dsp:txBody>
      <dsp:txXfrm>
        <a:off x="4394026" y="20817"/>
        <a:ext cx="1226360" cy="594679"/>
      </dsp:txXfrm>
    </dsp:sp>
    <dsp:sp modelId="{6B4CC6B1-0051-4F59-B753-D5C0D40DB04F}">
      <dsp:nvSpPr>
        <dsp:cNvPr id="0" name=""/>
        <dsp:cNvSpPr/>
      </dsp:nvSpPr>
      <dsp:spPr>
        <a:xfrm>
          <a:off x="3870181" y="1033208"/>
          <a:ext cx="505344" cy="22763"/>
        </a:xfrm>
        <a:custGeom>
          <a:avLst/>
          <a:gdLst/>
          <a:ahLst/>
          <a:cxnLst/>
          <a:rect l="0" t="0" r="0" b="0"/>
          <a:pathLst>
            <a:path>
              <a:moveTo>
                <a:pt x="0" y="11381"/>
              </a:moveTo>
              <a:lnTo>
                <a:pt x="505344"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1031957"/>
        <a:ext cx="25267" cy="25267"/>
      </dsp:txXfrm>
    </dsp:sp>
    <dsp:sp modelId="{5CCF7575-E76C-4274-96CA-76B0A01B8BF2}">
      <dsp:nvSpPr>
        <dsp:cNvPr id="0" name=""/>
        <dsp:cNvSpPr/>
      </dsp:nvSpPr>
      <dsp:spPr>
        <a:xfrm>
          <a:off x="4375525" y="728750"/>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l-GR" sz="1300" kern="1200" dirty="0"/>
            <a:t>Κριτική σκέψη</a:t>
          </a:r>
          <a:endParaRPr lang="bg-BG" sz="1300" kern="1200" dirty="0"/>
        </a:p>
      </dsp:txBody>
      <dsp:txXfrm>
        <a:off x="4394026" y="747251"/>
        <a:ext cx="1226360" cy="594679"/>
      </dsp:txXfrm>
    </dsp:sp>
    <dsp:sp modelId="{5F11B917-DEF9-4C42-B1A3-E2AE88CA3AC1}">
      <dsp:nvSpPr>
        <dsp:cNvPr id="0" name=""/>
        <dsp:cNvSpPr/>
      </dsp:nvSpPr>
      <dsp:spPr>
        <a:xfrm rot="3310531">
          <a:off x="3680394" y="1396425"/>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1385684"/>
        <a:ext cx="44245" cy="44245"/>
      </dsp:txXfrm>
    </dsp:sp>
    <dsp:sp modelId="{753C46A5-89DF-4099-9DAB-73E019B97C54}">
      <dsp:nvSpPr>
        <dsp:cNvPr id="0" name=""/>
        <dsp:cNvSpPr/>
      </dsp:nvSpPr>
      <dsp:spPr>
        <a:xfrm>
          <a:off x="4375525" y="1455183"/>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l-GR" sz="1300" kern="1200" dirty="0"/>
            <a:t>Διαχείριση θυμού
</a:t>
          </a:r>
          <a:endParaRPr lang="bg-BG" sz="1300" kern="1200" dirty="0"/>
        </a:p>
      </dsp:txBody>
      <dsp:txXfrm>
        <a:off x="4394026" y="1473684"/>
        <a:ext cx="1226360" cy="594679"/>
      </dsp:txXfrm>
    </dsp:sp>
    <dsp:sp modelId="{806929F4-30CE-4606-A54C-81E6598712E2}">
      <dsp:nvSpPr>
        <dsp:cNvPr id="0" name=""/>
        <dsp:cNvSpPr/>
      </dsp:nvSpPr>
      <dsp:spPr>
        <a:xfrm rot="2142401">
          <a:off x="2042979" y="3030900"/>
          <a:ext cx="622334" cy="22763"/>
        </a:xfrm>
        <a:custGeom>
          <a:avLst/>
          <a:gdLst/>
          <a:ahLst/>
          <a:cxnLst/>
          <a:rect l="0" t="0" r="0" b="0"/>
          <a:pathLst>
            <a:path>
              <a:moveTo>
                <a:pt x="0" y="11381"/>
              </a:moveTo>
              <a:lnTo>
                <a:pt x="62233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2338588" y="3026723"/>
        <a:ext cx="31116" cy="31116"/>
      </dsp:txXfrm>
    </dsp:sp>
    <dsp:sp modelId="{AB7CE315-A47D-484E-AF74-16B54A879364}">
      <dsp:nvSpPr>
        <dsp:cNvPr id="0" name=""/>
        <dsp:cNvSpPr/>
      </dsp:nvSpPr>
      <dsp:spPr>
        <a:xfrm>
          <a:off x="2606818" y="2908049"/>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l-GR" sz="1300" kern="1200" dirty="0"/>
            <a:t>Ανάπτυξη κοινωνικών δεξιοτήτων</a:t>
          </a:r>
          <a:endParaRPr lang="bg-BG" sz="1300" kern="1200" dirty="0"/>
        </a:p>
      </dsp:txBody>
      <dsp:txXfrm>
        <a:off x="2625319" y="2926550"/>
        <a:ext cx="1226360" cy="594679"/>
      </dsp:txXfrm>
    </dsp:sp>
    <dsp:sp modelId="{624F5E0E-144C-40C5-B6A9-809064F2A67D}">
      <dsp:nvSpPr>
        <dsp:cNvPr id="0" name=""/>
        <dsp:cNvSpPr/>
      </dsp:nvSpPr>
      <dsp:spPr>
        <a:xfrm rot="18289469">
          <a:off x="3680394" y="2849291"/>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2838550"/>
        <a:ext cx="44245" cy="44245"/>
      </dsp:txXfrm>
    </dsp:sp>
    <dsp:sp modelId="{209AC506-7A06-4C43-907C-539674530672}">
      <dsp:nvSpPr>
        <dsp:cNvPr id="0" name=""/>
        <dsp:cNvSpPr/>
      </dsp:nvSpPr>
      <dsp:spPr>
        <a:xfrm>
          <a:off x="4375525" y="2181616"/>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l-GR" sz="1300" kern="1200" dirty="0"/>
            <a:t>Αφηγήσεις και ταυτότητα</a:t>
          </a:r>
          <a:endParaRPr lang="bg-BG" sz="1300" kern="1200" dirty="0"/>
        </a:p>
      </dsp:txBody>
      <dsp:txXfrm>
        <a:off x="4394026" y="2200117"/>
        <a:ext cx="1226360" cy="594679"/>
      </dsp:txXfrm>
    </dsp:sp>
    <dsp:sp modelId="{BC6E53BC-3EB5-44A9-A6AF-787968648BA4}">
      <dsp:nvSpPr>
        <dsp:cNvPr id="0" name=""/>
        <dsp:cNvSpPr/>
      </dsp:nvSpPr>
      <dsp:spPr>
        <a:xfrm>
          <a:off x="3870181" y="3212508"/>
          <a:ext cx="505344" cy="22763"/>
        </a:xfrm>
        <a:custGeom>
          <a:avLst/>
          <a:gdLst/>
          <a:ahLst/>
          <a:cxnLst/>
          <a:rect l="0" t="0" r="0" b="0"/>
          <a:pathLst>
            <a:path>
              <a:moveTo>
                <a:pt x="0" y="11381"/>
              </a:moveTo>
              <a:lnTo>
                <a:pt x="50534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3211256"/>
        <a:ext cx="25267" cy="25267"/>
      </dsp:txXfrm>
    </dsp:sp>
    <dsp:sp modelId="{C92CC2BD-95BA-4A46-A0BD-FCBDDAFCF77D}">
      <dsp:nvSpPr>
        <dsp:cNvPr id="0" name=""/>
        <dsp:cNvSpPr/>
      </dsp:nvSpPr>
      <dsp:spPr>
        <a:xfrm>
          <a:off x="4375525" y="2908049"/>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l-GR" sz="1300" kern="1200" dirty="0"/>
            <a:t>Συζήτηση και προσομοίωση</a:t>
          </a:r>
          <a:endParaRPr lang="bg-BG" sz="1300" kern="1200" dirty="0"/>
        </a:p>
      </dsp:txBody>
      <dsp:txXfrm>
        <a:off x="4394026" y="2926550"/>
        <a:ext cx="1226360" cy="594679"/>
      </dsp:txXfrm>
    </dsp:sp>
    <dsp:sp modelId="{6552871A-9F2C-40C6-BB3A-1D6F227DF39D}">
      <dsp:nvSpPr>
        <dsp:cNvPr id="0" name=""/>
        <dsp:cNvSpPr/>
      </dsp:nvSpPr>
      <dsp:spPr>
        <a:xfrm rot="3310531">
          <a:off x="3680394" y="3575724"/>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3564983"/>
        <a:ext cx="44245" cy="44245"/>
      </dsp:txXfrm>
    </dsp:sp>
    <dsp:sp modelId="{44220A00-6C43-4BC2-9B75-92EED113ADB5}">
      <dsp:nvSpPr>
        <dsp:cNvPr id="0" name=""/>
        <dsp:cNvSpPr/>
      </dsp:nvSpPr>
      <dsp:spPr>
        <a:xfrm>
          <a:off x="4375525" y="3634482"/>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l-GR" sz="1300" kern="1200" dirty="0"/>
            <a:t>Επίλυση Συγκρούσεων</a:t>
          </a:r>
          <a:endParaRPr lang="bg-BG" sz="1300" kern="1200" dirty="0"/>
        </a:p>
      </dsp:txBody>
      <dsp:txXfrm>
        <a:off x="4394026" y="3652983"/>
        <a:ext cx="1226360" cy="594679"/>
      </dsp:txXfrm>
    </dsp:sp>
    <dsp:sp modelId="{DCFDD876-4638-494D-B622-8005193ED59B}">
      <dsp:nvSpPr>
        <dsp:cNvPr id="0" name=""/>
        <dsp:cNvSpPr/>
      </dsp:nvSpPr>
      <dsp:spPr>
        <a:xfrm rot="4467012">
          <a:off x="1411606" y="3757333"/>
          <a:ext cx="1885081" cy="22763"/>
        </a:xfrm>
        <a:custGeom>
          <a:avLst/>
          <a:gdLst/>
          <a:ahLst/>
          <a:cxnLst/>
          <a:rect l="0" t="0" r="0" b="0"/>
          <a:pathLst>
            <a:path>
              <a:moveTo>
                <a:pt x="0" y="11381"/>
              </a:moveTo>
              <a:lnTo>
                <a:pt x="1885081"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bg-BG" sz="600" kern="1200"/>
        </a:p>
      </dsp:txBody>
      <dsp:txXfrm>
        <a:off x="2307019" y="3721588"/>
        <a:ext cx="94254" cy="94254"/>
      </dsp:txXfrm>
    </dsp:sp>
    <dsp:sp modelId="{0CA94541-B13B-4BCC-8ED0-E8459C0CD0E5}">
      <dsp:nvSpPr>
        <dsp:cNvPr id="0" name=""/>
        <dsp:cNvSpPr/>
      </dsp:nvSpPr>
      <dsp:spPr>
        <a:xfrm>
          <a:off x="2606818" y="4360916"/>
          <a:ext cx="1263362" cy="631681"/>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l-GR" sz="1300" kern="1200" dirty="0"/>
            <a:t>Κρατική απάντηση</a:t>
          </a:r>
          <a:endParaRPr lang="bg-BG" sz="1300" kern="1200" dirty="0"/>
        </a:p>
      </dsp:txBody>
      <dsp:txXfrm>
        <a:off x="2625319" y="4379417"/>
        <a:ext cx="1226360" cy="594679"/>
      </dsp:txXfrm>
    </dsp:sp>
    <dsp:sp modelId="{64C35001-29B9-4060-BC13-7C9FFE36CF79}">
      <dsp:nvSpPr>
        <dsp:cNvPr id="0" name=""/>
        <dsp:cNvSpPr/>
      </dsp:nvSpPr>
      <dsp:spPr>
        <a:xfrm>
          <a:off x="3870181" y="4665374"/>
          <a:ext cx="505344" cy="22763"/>
        </a:xfrm>
        <a:custGeom>
          <a:avLst/>
          <a:gdLst/>
          <a:ahLst/>
          <a:cxnLst/>
          <a:rect l="0" t="0" r="0" b="0"/>
          <a:pathLst>
            <a:path>
              <a:moveTo>
                <a:pt x="0" y="11381"/>
              </a:moveTo>
              <a:lnTo>
                <a:pt x="505344"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4664122"/>
        <a:ext cx="25267" cy="25267"/>
      </dsp:txXfrm>
    </dsp:sp>
    <dsp:sp modelId="{21AB9225-2FA2-46FF-BEB7-61CEFE61718C}">
      <dsp:nvSpPr>
        <dsp:cNvPr id="0" name=""/>
        <dsp:cNvSpPr/>
      </dsp:nvSpPr>
      <dsp:spPr>
        <a:xfrm>
          <a:off x="4375525" y="4360916"/>
          <a:ext cx="1263362" cy="631681"/>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l-GR" sz="1300" kern="1200" dirty="0"/>
            <a:t>Αναλογική κρατική απάντηση</a:t>
          </a:r>
          <a:endParaRPr lang="bg-BG" sz="1300" kern="1200" dirty="0"/>
        </a:p>
      </dsp:txBody>
      <dsp:txXfrm>
        <a:off x="4394026" y="4379417"/>
        <a:ext cx="1226360" cy="594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F4C96-FCA5-482F-AA95-D9589F411D24}">
      <dsp:nvSpPr>
        <dsp:cNvPr id="0" name=""/>
        <dsp:cNvSpPr/>
      </dsp:nvSpPr>
      <dsp:spPr>
        <a:xfrm>
          <a:off x="2520602" y="1308134"/>
          <a:ext cx="2127598" cy="933378"/>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dirty="0"/>
            <a:t>Ριζοσπαστικοποίηση</a:t>
          </a:r>
          <a:endParaRPr lang="en-GB" sz="2000" kern="1200" dirty="0"/>
        </a:p>
      </dsp:txBody>
      <dsp:txXfrm>
        <a:off x="2832182" y="1444824"/>
        <a:ext cx="1504438" cy="659998"/>
      </dsp:txXfrm>
    </dsp:sp>
    <dsp:sp modelId="{CF8B6F7C-A46D-4351-AF7A-1B3C9BDD7911}">
      <dsp:nvSpPr>
        <dsp:cNvPr id="0" name=""/>
        <dsp:cNvSpPr/>
      </dsp:nvSpPr>
      <dsp:spPr>
        <a:xfrm rot="5400000">
          <a:off x="3485738" y="968888"/>
          <a:ext cx="197326"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3515337" y="1002759"/>
        <a:ext cx="138128" cy="190408"/>
      </dsp:txXfrm>
    </dsp:sp>
    <dsp:sp modelId="{4FEB0E7D-D201-4830-89D0-018947637ED2}">
      <dsp:nvSpPr>
        <dsp:cNvPr id="0" name=""/>
        <dsp:cNvSpPr/>
      </dsp:nvSpPr>
      <dsp:spPr>
        <a:xfrm>
          <a:off x="2692227" y="2442"/>
          <a:ext cx="1784348"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2000" kern="1200" noProof="0" dirty="0"/>
            <a:t>Πολιτικοί</a:t>
          </a:r>
          <a:endParaRPr lang="en-US" sz="2000" kern="1200" noProof="0" dirty="0"/>
        </a:p>
      </dsp:txBody>
      <dsp:txXfrm>
        <a:off x="2953539" y="139132"/>
        <a:ext cx="1261724" cy="659998"/>
      </dsp:txXfrm>
    </dsp:sp>
    <dsp:sp modelId="{9DBFBB1B-8F22-4AC1-8905-FBFC046628A4}">
      <dsp:nvSpPr>
        <dsp:cNvPr id="0" name=""/>
        <dsp:cNvSpPr/>
      </dsp:nvSpPr>
      <dsp:spPr>
        <a:xfrm rot="10844820">
          <a:off x="4698248" y="1631465"/>
          <a:ext cx="121723"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734763" y="1695173"/>
        <a:ext cx="85206" cy="190408"/>
      </dsp:txXfrm>
    </dsp:sp>
    <dsp:sp modelId="{E4815B6F-EA47-4FEE-A4D6-AE6BA3500709}">
      <dsp:nvSpPr>
        <dsp:cNvPr id="0" name=""/>
        <dsp:cNvSpPr/>
      </dsp:nvSpPr>
      <dsp:spPr>
        <a:xfrm>
          <a:off x="4876801" y="1339849"/>
          <a:ext cx="2280028"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noProof="0" dirty="0"/>
            <a:t>Οικονομικοί</a:t>
          </a:r>
          <a:endParaRPr lang="en-US" sz="2000" kern="1200" noProof="0" dirty="0"/>
        </a:p>
      </dsp:txBody>
      <dsp:txXfrm>
        <a:off x="5210703" y="1476539"/>
        <a:ext cx="1612224" cy="659998"/>
      </dsp:txXfrm>
    </dsp:sp>
    <dsp:sp modelId="{B99F13FB-8399-4B5F-B920-BCD02B325D3B}">
      <dsp:nvSpPr>
        <dsp:cNvPr id="0" name=""/>
        <dsp:cNvSpPr/>
      </dsp:nvSpPr>
      <dsp:spPr>
        <a:xfrm rot="16200000">
          <a:off x="3485738" y="2263410"/>
          <a:ext cx="197326"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3515337" y="2356479"/>
        <a:ext cx="138128" cy="190408"/>
      </dsp:txXfrm>
    </dsp:sp>
    <dsp:sp modelId="{E449E10B-F278-4CC5-ABEF-67AC4FA19542}">
      <dsp:nvSpPr>
        <dsp:cNvPr id="0" name=""/>
        <dsp:cNvSpPr/>
      </dsp:nvSpPr>
      <dsp:spPr>
        <a:xfrm>
          <a:off x="2259867" y="2613825"/>
          <a:ext cx="2649067"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noProof="0" dirty="0"/>
            <a:t>Κοινωνιολογικοί </a:t>
          </a:r>
          <a:endParaRPr lang="en-US" sz="2000" kern="1200" noProof="0" dirty="0"/>
        </a:p>
      </dsp:txBody>
      <dsp:txXfrm>
        <a:off x="2647814" y="2750515"/>
        <a:ext cx="1873173" cy="659998"/>
      </dsp:txXfrm>
    </dsp:sp>
    <dsp:sp modelId="{BE09E87E-DE5B-4544-AF43-DF28B9B7894E}">
      <dsp:nvSpPr>
        <dsp:cNvPr id="0" name=""/>
        <dsp:cNvSpPr/>
      </dsp:nvSpPr>
      <dsp:spPr>
        <a:xfrm rot="21415453">
          <a:off x="2345186" y="1622676"/>
          <a:ext cx="124021"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rot="10800000">
        <a:off x="2345213" y="1687144"/>
        <a:ext cx="86815" cy="190408"/>
      </dsp:txXfrm>
    </dsp:sp>
    <dsp:sp modelId="{F84927B7-6CB1-4D3E-9D95-5B7DC191615F}">
      <dsp:nvSpPr>
        <dsp:cNvPr id="0" name=""/>
        <dsp:cNvSpPr/>
      </dsp:nvSpPr>
      <dsp:spPr>
        <a:xfrm>
          <a:off x="123271" y="1321327"/>
          <a:ext cx="2163505"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noProof="0" dirty="0"/>
            <a:t>Ψυχολογικοί</a:t>
          </a:r>
          <a:endParaRPr lang="en-US" sz="2000" kern="1200" noProof="0" dirty="0"/>
        </a:p>
      </dsp:txBody>
      <dsp:txXfrm>
        <a:off x="440109" y="1458017"/>
        <a:ext cx="1529829" cy="6599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B174D-095A-405D-A7CF-0C58EEBD7A71}">
      <dsp:nvSpPr>
        <dsp:cNvPr id="0" name=""/>
        <dsp:cNvSpPr/>
      </dsp:nvSpPr>
      <dsp:spPr>
        <a:xfrm>
          <a:off x="2359521" y="848487"/>
          <a:ext cx="1986557" cy="1986557"/>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l-GR" sz="3600" b="1" kern="1200" dirty="0"/>
            <a:t>Τύπος</a:t>
          </a:r>
          <a:endParaRPr lang="en-GB" sz="3600" b="1" kern="1200" dirty="0"/>
        </a:p>
      </dsp:txBody>
      <dsp:txXfrm>
        <a:off x="2650446" y="1139412"/>
        <a:ext cx="1404707" cy="1404707"/>
      </dsp:txXfrm>
    </dsp:sp>
    <dsp:sp modelId="{6F00AB81-EB2A-4083-A88D-9BE3004986D2}">
      <dsp:nvSpPr>
        <dsp:cNvPr id="0" name=""/>
        <dsp:cNvSpPr/>
      </dsp:nvSpPr>
      <dsp:spPr>
        <a:xfrm>
          <a:off x="2221465" y="-50712"/>
          <a:ext cx="2262668" cy="1197546"/>
        </a:xfrm>
        <a:prstGeom prst="ellipse">
          <a:avLst/>
        </a:prstGeom>
        <a:solidFill>
          <a:schemeClr val="accent2">
            <a:alpha val="50000"/>
            <a:hueOff val="1620696"/>
            <a:satOff val="6188"/>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b="1" kern="1200" dirty="0"/>
            <a:t>Εκείνοι που αναζητούν τη ταυτότητα τους</a:t>
          </a:r>
          <a:endParaRPr lang="en-GB" sz="2000" b="1" kern="1200" dirty="0"/>
        </a:p>
      </dsp:txBody>
      <dsp:txXfrm>
        <a:off x="2552825" y="124665"/>
        <a:ext cx="1599948" cy="846792"/>
      </dsp:txXfrm>
    </dsp:sp>
    <dsp:sp modelId="{B024BB09-AC3A-451D-BA97-F3965BA08065}">
      <dsp:nvSpPr>
        <dsp:cNvPr id="0" name=""/>
        <dsp:cNvSpPr/>
      </dsp:nvSpPr>
      <dsp:spPr>
        <a:xfrm>
          <a:off x="4057888" y="1349338"/>
          <a:ext cx="2262668" cy="993278"/>
        </a:xfrm>
        <a:prstGeom prst="ellipse">
          <a:avLst/>
        </a:prstGeom>
        <a:solidFill>
          <a:schemeClr val="accent2">
            <a:alpha val="50000"/>
            <a:hueOff val="3241392"/>
            <a:satOff val="12376"/>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b="1" kern="1200" dirty="0"/>
            <a:t>Εκείνοι που αναζητούν τη δικαιοσύνη</a:t>
          </a:r>
          <a:endParaRPr lang="en-GB" sz="2000" b="1" kern="1200" dirty="0"/>
        </a:p>
      </dsp:txBody>
      <dsp:txXfrm>
        <a:off x="4389248" y="1494800"/>
        <a:ext cx="1599948" cy="702354"/>
      </dsp:txXfrm>
    </dsp:sp>
    <dsp:sp modelId="{4C1CC435-FD44-4D97-9557-E99594F8F96C}">
      <dsp:nvSpPr>
        <dsp:cNvPr id="0" name=""/>
        <dsp:cNvSpPr/>
      </dsp:nvSpPr>
      <dsp:spPr>
        <a:xfrm>
          <a:off x="2221465" y="2638832"/>
          <a:ext cx="2262668" cy="993278"/>
        </a:xfrm>
        <a:prstGeom prst="ellipse">
          <a:avLst/>
        </a:prstGeom>
        <a:solidFill>
          <a:schemeClr val="accent2">
            <a:alpha val="50000"/>
            <a:hueOff val="4862088"/>
            <a:satOff val="18565"/>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b="1" kern="1200" dirty="0"/>
            <a:t>Λάτρεις της συγκίνησης</a:t>
          </a:r>
          <a:endParaRPr lang="en-GB" sz="2000" b="1" kern="1200" dirty="0"/>
        </a:p>
      </dsp:txBody>
      <dsp:txXfrm>
        <a:off x="2552825" y="2784294"/>
        <a:ext cx="1599948" cy="702354"/>
      </dsp:txXfrm>
    </dsp:sp>
    <dsp:sp modelId="{CD81C4CF-30B8-4095-B9AB-540FF8C8C938}">
      <dsp:nvSpPr>
        <dsp:cNvPr id="0" name=""/>
        <dsp:cNvSpPr/>
      </dsp:nvSpPr>
      <dsp:spPr>
        <a:xfrm>
          <a:off x="404667" y="1349322"/>
          <a:ext cx="2262668" cy="993278"/>
        </a:xfrm>
        <a:prstGeom prst="ellipse">
          <a:avLst/>
        </a:prstGeom>
        <a:solidFill>
          <a:schemeClr val="accent2">
            <a:alpha val="50000"/>
            <a:hueOff val="6482784"/>
            <a:satOff val="24753"/>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b="1" kern="1200" dirty="0"/>
            <a:t>Νόημα της ζωής</a:t>
          </a:r>
          <a:endParaRPr lang="en-GB" sz="2000" b="1" kern="1200" dirty="0"/>
        </a:p>
      </dsp:txBody>
      <dsp:txXfrm>
        <a:off x="736027" y="1494784"/>
        <a:ext cx="1599948" cy="7023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234C6-E487-4E45-8CD7-2A8E7C28EAFC}">
      <dsp:nvSpPr>
        <dsp:cNvPr id="0" name=""/>
        <dsp:cNvSpPr/>
      </dsp:nvSpPr>
      <dsp:spPr>
        <a:xfrm>
          <a:off x="0" y="155323"/>
          <a:ext cx="1638300" cy="33696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dirty="0"/>
            <a:t>Θυμός</a:t>
          </a:r>
          <a:endParaRPr lang="nl-NL" sz="1400" kern="1200" dirty="0"/>
        </a:p>
      </dsp:txBody>
      <dsp:txXfrm>
        <a:off x="16449" y="171772"/>
        <a:ext cx="1605402" cy="304062"/>
      </dsp:txXfrm>
    </dsp:sp>
    <dsp:sp modelId="{8126F753-EB9C-49D3-B75B-583337D698C8}">
      <dsp:nvSpPr>
        <dsp:cNvPr id="0" name=""/>
        <dsp:cNvSpPr/>
      </dsp:nvSpPr>
      <dsp:spPr>
        <a:xfrm>
          <a:off x="0" y="526843"/>
          <a:ext cx="1638300" cy="33696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dirty="0">
              <a:latin typeface="Avenir Roman"/>
              <a:ea typeface="Avenir Roman"/>
              <a:cs typeface="Avenir Roman"/>
            </a:rPr>
            <a:t>Δυσαρέσκεια</a:t>
          </a:r>
          <a:endParaRPr lang="bg-BG" sz="1200" kern="1200" dirty="0"/>
        </a:p>
      </dsp:txBody>
      <dsp:txXfrm>
        <a:off x="16449" y="543292"/>
        <a:ext cx="1605402" cy="304062"/>
      </dsp:txXfrm>
    </dsp:sp>
    <dsp:sp modelId="{F0FE2AA4-077A-437A-B5B2-A938B723E1EE}">
      <dsp:nvSpPr>
        <dsp:cNvPr id="0" name=""/>
        <dsp:cNvSpPr/>
      </dsp:nvSpPr>
      <dsp:spPr>
        <a:xfrm>
          <a:off x="0" y="898363"/>
          <a:ext cx="1638300" cy="33696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dirty="0">
              <a:latin typeface="Avenir Roman"/>
              <a:ea typeface="Avenir Roman"/>
              <a:cs typeface="Avenir Roman"/>
            </a:rPr>
            <a:t>Είναι αναποτελεσματικό</a:t>
          </a:r>
          <a:endParaRPr lang="bg-BG" sz="1200" kern="1200" dirty="0"/>
        </a:p>
      </dsp:txBody>
      <dsp:txXfrm>
        <a:off x="16449" y="914812"/>
        <a:ext cx="1605402" cy="3040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234C6-E487-4E45-8CD7-2A8E7C28EAFC}">
      <dsp:nvSpPr>
        <dsp:cNvPr id="0" name=""/>
        <dsp:cNvSpPr/>
      </dsp:nvSpPr>
      <dsp:spPr>
        <a:xfrm>
          <a:off x="0" y="454942"/>
          <a:ext cx="1353211" cy="43758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l-GR" sz="1100" kern="1200" dirty="0"/>
            <a:t>Περαιτέρω πόλωση/ ριζοσπαστικοποίηση</a:t>
          </a:r>
          <a:endParaRPr lang="nl-NL" sz="1100" kern="1200" dirty="0"/>
        </a:p>
      </dsp:txBody>
      <dsp:txXfrm>
        <a:off x="21361" y="476303"/>
        <a:ext cx="1310489" cy="3948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234C6-E487-4E45-8CD7-2A8E7C28EAFC}">
      <dsp:nvSpPr>
        <dsp:cNvPr id="0" name=""/>
        <dsp:cNvSpPr/>
      </dsp:nvSpPr>
      <dsp:spPr>
        <a:xfrm>
          <a:off x="0" y="229033"/>
          <a:ext cx="1638300" cy="287819"/>
        </a:xfrm>
        <a:prstGeom prst="round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dirty="0"/>
            <a:t>Θυμός</a:t>
          </a:r>
          <a:endParaRPr lang="nl-NL" sz="1200" kern="1200" dirty="0"/>
        </a:p>
      </dsp:txBody>
      <dsp:txXfrm>
        <a:off x="14050" y="243083"/>
        <a:ext cx="1610200" cy="259719"/>
      </dsp:txXfrm>
    </dsp:sp>
    <dsp:sp modelId="{BCDD70E3-6BA4-4B16-80DE-8B16907E36D4}">
      <dsp:nvSpPr>
        <dsp:cNvPr id="0" name=""/>
        <dsp:cNvSpPr/>
      </dsp:nvSpPr>
      <dsp:spPr>
        <a:xfrm>
          <a:off x="0" y="551413"/>
          <a:ext cx="1638300" cy="287819"/>
        </a:xfrm>
        <a:prstGeom prst="round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dirty="0"/>
            <a:t>Αδικία</a:t>
          </a:r>
          <a:endParaRPr lang="bg-BG" sz="1200" kern="1200" dirty="0"/>
        </a:p>
      </dsp:txBody>
      <dsp:txXfrm>
        <a:off x="14050" y="565463"/>
        <a:ext cx="1610200" cy="259719"/>
      </dsp:txXfrm>
    </dsp:sp>
    <dsp:sp modelId="{9B7281B0-BFC2-4674-94B4-B58579D0DAC3}">
      <dsp:nvSpPr>
        <dsp:cNvPr id="0" name=""/>
        <dsp:cNvSpPr/>
      </dsp:nvSpPr>
      <dsp:spPr>
        <a:xfrm>
          <a:off x="0" y="873793"/>
          <a:ext cx="1638300" cy="287819"/>
        </a:xfrm>
        <a:prstGeom prst="round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dirty="0"/>
            <a:t>Είναι αναποτελεσματικό</a:t>
          </a:r>
          <a:endParaRPr lang="bg-BG" sz="1200" kern="1200" dirty="0"/>
        </a:p>
      </dsp:txBody>
      <dsp:txXfrm>
        <a:off x="14050" y="887843"/>
        <a:ext cx="1610200" cy="2597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234C6-E487-4E45-8CD7-2A8E7C28EAFC}">
      <dsp:nvSpPr>
        <dsp:cNvPr id="0" name=""/>
        <dsp:cNvSpPr/>
      </dsp:nvSpPr>
      <dsp:spPr>
        <a:xfrm>
          <a:off x="0" y="442611"/>
          <a:ext cx="1359972" cy="437580"/>
        </a:xfrm>
        <a:prstGeom prst="round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l-GR" sz="1100" kern="1200" dirty="0"/>
            <a:t>Περαιτέρω πόλωση/ ριζοσπαστικοποίηση</a:t>
          </a:r>
          <a:endParaRPr lang="nl-NL" sz="1100" kern="1200" dirty="0"/>
        </a:p>
      </dsp:txBody>
      <dsp:txXfrm>
        <a:off x="21361" y="463972"/>
        <a:ext cx="1317250" cy="3948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0"/>
          <a:ext cx="4010766" cy="4010766"/>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2005383" y="0"/>
          <a:ext cx="5767017" cy="4010766"/>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l-GR" sz="3700" kern="1200" dirty="0">
              <a:solidFill>
                <a:schemeClr val="tx1">
                  <a:lumMod val="75000"/>
                  <a:lumOff val="25000"/>
                </a:schemeClr>
              </a:solidFill>
            </a:rPr>
            <a:t>Ποιος</a:t>
          </a:r>
          <a:endParaRPr lang="en-GB" sz="3700" kern="1200" dirty="0">
            <a:solidFill>
              <a:schemeClr val="tx1">
                <a:lumMod val="75000"/>
                <a:lumOff val="25000"/>
              </a:schemeClr>
            </a:solidFill>
          </a:endParaRPr>
        </a:p>
      </dsp:txBody>
      <dsp:txXfrm>
        <a:off x="2005383" y="0"/>
        <a:ext cx="2883508" cy="852287"/>
      </dsp:txXfrm>
    </dsp:sp>
    <dsp:sp modelId="{6A1A59E2-BE9E-43A4-9D6E-8DFAC286AEA7}">
      <dsp:nvSpPr>
        <dsp:cNvPr id="0" name=""/>
        <dsp:cNvSpPr/>
      </dsp:nvSpPr>
      <dsp:spPr>
        <a:xfrm>
          <a:off x="526413" y="852287"/>
          <a:ext cx="2957939" cy="2957939"/>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2005383" y="857700"/>
          <a:ext cx="5767017" cy="2957939"/>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l-GR" sz="3700" kern="1200" dirty="0">
              <a:solidFill>
                <a:schemeClr val="tx1">
                  <a:lumMod val="75000"/>
                  <a:lumOff val="25000"/>
                </a:schemeClr>
              </a:solidFill>
            </a:rPr>
            <a:t>Τι</a:t>
          </a:r>
          <a:endParaRPr lang="en-GB" sz="3700" kern="1200" dirty="0">
            <a:solidFill>
              <a:schemeClr val="tx1">
                <a:lumMod val="75000"/>
                <a:lumOff val="25000"/>
              </a:schemeClr>
            </a:solidFill>
          </a:endParaRPr>
        </a:p>
      </dsp:txBody>
      <dsp:txXfrm>
        <a:off x="2005383" y="857700"/>
        <a:ext cx="2883508" cy="852287"/>
      </dsp:txXfrm>
    </dsp:sp>
    <dsp:sp modelId="{E23D1449-B424-46BB-B0E3-A988FB2BCD1F}">
      <dsp:nvSpPr>
        <dsp:cNvPr id="0" name=""/>
        <dsp:cNvSpPr/>
      </dsp:nvSpPr>
      <dsp:spPr>
        <a:xfrm>
          <a:off x="1052826" y="1704575"/>
          <a:ext cx="1905113" cy="1905113"/>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2005383" y="1704575"/>
          <a:ext cx="5767017" cy="1905113"/>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l-GR" sz="3700" kern="1200" dirty="0">
              <a:solidFill>
                <a:schemeClr val="tx1">
                  <a:lumMod val="75000"/>
                  <a:lumOff val="25000"/>
                </a:schemeClr>
              </a:solidFill>
            </a:rPr>
            <a:t>Πως</a:t>
          </a:r>
          <a:endParaRPr lang="en-GB" sz="3700" kern="1200" dirty="0">
            <a:solidFill>
              <a:schemeClr val="tx1">
                <a:lumMod val="75000"/>
                <a:lumOff val="25000"/>
              </a:schemeClr>
            </a:solidFill>
          </a:endParaRPr>
        </a:p>
      </dsp:txBody>
      <dsp:txXfrm>
        <a:off x="2005383" y="1704575"/>
        <a:ext cx="2883508" cy="852287"/>
      </dsp:txXfrm>
    </dsp:sp>
    <dsp:sp modelId="{BF653195-9924-4613-8F2D-729467B890E6}">
      <dsp:nvSpPr>
        <dsp:cNvPr id="0" name=""/>
        <dsp:cNvSpPr/>
      </dsp:nvSpPr>
      <dsp:spPr>
        <a:xfrm>
          <a:off x="1579239" y="2556863"/>
          <a:ext cx="852287" cy="852287"/>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2005383" y="2556863"/>
          <a:ext cx="5767017" cy="852287"/>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l-GR" sz="3700" kern="1200" dirty="0">
              <a:solidFill>
                <a:schemeClr val="tx1">
                  <a:lumMod val="75000"/>
                  <a:lumOff val="25000"/>
                </a:schemeClr>
              </a:solidFill>
            </a:rPr>
            <a:t>Αποτέλεσμα</a:t>
          </a:r>
          <a:endParaRPr lang="en-GB" sz="3700" kern="1200" dirty="0">
            <a:solidFill>
              <a:schemeClr val="tx1">
                <a:lumMod val="75000"/>
                <a:lumOff val="25000"/>
              </a:schemeClr>
            </a:solidFill>
          </a:endParaRPr>
        </a:p>
      </dsp:txBody>
      <dsp:txXfrm>
        <a:off x="2005383" y="2556863"/>
        <a:ext cx="2883508" cy="852287"/>
      </dsp:txXfrm>
    </dsp:sp>
    <dsp:sp modelId="{A5906B98-203F-4988-B407-B8E2FB5B95EE}">
      <dsp:nvSpPr>
        <dsp:cNvPr id="0" name=""/>
        <dsp:cNvSpPr/>
      </dsp:nvSpPr>
      <dsp:spPr>
        <a:xfrm>
          <a:off x="4888891" y="0"/>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755650">
            <a:lnSpc>
              <a:spcPct val="90000"/>
            </a:lnSpc>
            <a:spcBef>
              <a:spcPct val="0"/>
            </a:spcBef>
            <a:spcAft>
              <a:spcPct val="15000"/>
            </a:spcAft>
            <a:buChar char="•"/>
          </a:pPr>
          <a:r>
            <a:rPr lang="el-GR" sz="1700" kern="1200" dirty="0">
              <a:solidFill>
                <a:schemeClr val="tx1">
                  <a:lumMod val="75000"/>
                  <a:lumOff val="25000"/>
                </a:schemeClr>
              </a:solidFill>
            </a:rPr>
            <a:t>Υπεύθυνοι χάραξης πολιτικής</a:t>
          </a:r>
          <a:endParaRPr lang="en-GB" sz="1700" kern="1200" dirty="0">
            <a:solidFill>
              <a:schemeClr val="tx1">
                <a:lumMod val="75000"/>
                <a:lumOff val="25000"/>
              </a:schemeClr>
            </a:solidFill>
          </a:endParaRPr>
        </a:p>
        <a:p>
          <a:pPr marL="171450" lvl="1" indent="-171450" algn="l" defTabSz="755650">
            <a:lnSpc>
              <a:spcPct val="90000"/>
            </a:lnSpc>
            <a:spcBef>
              <a:spcPct val="0"/>
            </a:spcBef>
            <a:spcAft>
              <a:spcPct val="15000"/>
            </a:spcAft>
            <a:buChar char="•"/>
          </a:pPr>
          <a:r>
            <a:rPr lang="el-GR" sz="1700" kern="1200" dirty="0">
              <a:solidFill>
                <a:schemeClr val="tx1">
                  <a:lumMod val="75000"/>
                  <a:lumOff val="25000"/>
                </a:schemeClr>
              </a:solidFill>
            </a:rPr>
            <a:t>Φορείς Επιβολής του Νόμου</a:t>
          </a:r>
          <a:endParaRPr lang="en-GB" sz="1700" kern="1200" dirty="0">
            <a:solidFill>
              <a:schemeClr val="tx1">
                <a:lumMod val="75000"/>
                <a:lumOff val="25000"/>
              </a:schemeClr>
            </a:solidFill>
          </a:endParaRPr>
        </a:p>
      </dsp:txBody>
      <dsp:txXfrm>
        <a:off x="4888891" y="0"/>
        <a:ext cx="2883508" cy="852287"/>
      </dsp:txXfrm>
    </dsp:sp>
    <dsp:sp modelId="{ED256798-062E-4140-9838-778B40B4133B}">
      <dsp:nvSpPr>
        <dsp:cNvPr id="0" name=""/>
        <dsp:cNvSpPr/>
      </dsp:nvSpPr>
      <dsp:spPr>
        <a:xfrm>
          <a:off x="4888891" y="852287"/>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755650">
            <a:lnSpc>
              <a:spcPct val="90000"/>
            </a:lnSpc>
            <a:spcBef>
              <a:spcPct val="0"/>
            </a:spcBef>
            <a:spcAft>
              <a:spcPct val="15000"/>
            </a:spcAft>
            <a:buChar char="•"/>
          </a:pPr>
          <a:r>
            <a:rPr lang="el-GR" sz="1700" kern="1200" dirty="0">
              <a:solidFill>
                <a:schemeClr val="tx1">
                  <a:lumMod val="75000"/>
                  <a:lumOff val="25000"/>
                </a:schemeClr>
              </a:solidFill>
            </a:rPr>
            <a:t>Έννοια της ριζοσπαστικοποίησης</a:t>
          </a:r>
          <a:endParaRPr lang="en-GB" sz="1700" kern="1200" dirty="0">
            <a:solidFill>
              <a:schemeClr val="tx1">
                <a:lumMod val="75000"/>
                <a:lumOff val="25000"/>
              </a:schemeClr>
            </a:solidFill>
          </a:endParaRPr>
        </a:p>
        <a:p>
          <a:pPr marL="171450" lvl="1" indent="-171450" algn="l" defTabSz="755650">
            <a:lnSpc>
              <a:spcPct val="90000"/>
            </a:lnSpc>
            <a:spcBef>
              <a:spcPct val="0"/>
            </a:spcBef>
            <a:spcAft>
              <a:spcPct val="15000"/>
            </a:spcAft>
            <a:buChar char="•"/>
          </a:pPr>
          <a:r>
            <a:rPr lang="el-GR" sz="1700" kern="1200" dirty="0">
              <a:solidFill>
                <a:schemeClr val="tx1">
                  <a:lumMod val="75000"/>
                  <a:lumOff val="25000"/>
                </a:schemeClr>
              </a:solidFill>
            </a:rPr>
            <a:t>Σενάρια</a:t>
          </a:r>
          <a:endParaRPr lang="en-GB" sz="1700" kern="1200" dirty="0">
            <a:solidFill>
              <a:schemeClr val="tx1">
                <a:lumMod val="75000"/>
                <a:lumOff val="25000"/>
              </a:schemeClr>
            </a:solidFill>
          </a:endParaRPr>
        </a:p>
      </dsp:txBody>
      <dsp:txXfrm>
        <a:off x="4888891" y="852287"/>
        <a:ext cx="2883508" cy="852287"/>
      </dsp:txXfrm>
    </dsp:sp>
    <dsp:sp modelId="{72233991-9FDD-466B-8563-82B17F89AC0F}">
      <dsp:nvSpPr>
        <dsp:cNvPr id="0" name=""/>
        <dsp:cNvSpPr/>
      </dsp:nvSpPr>
      <dsp:spPr>
        <a:xfrm>
          <a:off x="4888891" y="1699922"/>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l-GR" sz="1600" kern="1200" dirty="0">
              <a:solidFill>
                <a:schemeClr val="tx1">
                  <a:lumMod val="75000"/>
                  <a:lumOff val="25000"/>
                </a:schemeClr>
              </a:solidFill>
            </a:rPr>
            <a:t>Γνώση</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el-GR" sz="1600" kern="1200" dirty="0">
              <a:solidFill>
                <a:schemeClr val="tx1">
                  <a:lumMod val="75000"/>
                  <a:lumOff val="25000"/>
                </a:schemeClr>
              </a:solidFill>
            </a:rPr>
            <a:t>Συζήτηση σεναρίων</a:t>
          </a:r>
          <a:endParaRPr lang="en-GB" sz="1600" kern="1200" dirty="0">
            <a:solidFill>
              <a:schemeClr val="tx1">
                <a:lumMod val="75000"/>
                <a:lumOff val="25000"/>
              </a:schemeClr>
            </a:solidFill>
          </a:endParaRPr>
        </a:p>
      </dsp:txBody>
      <dsp:txXfrm>
        <a:off x="4888891" y="1699922"/>
        <a:ext cx="2883508" cy="852287"/>
      </dsp:txXfrm>
    </dsp:sp>
    <dsp:sp modelId="{58607765-02B2-4957-A800-0D639B23EACD}">
      <dsp:nvSpPr>
        <dsp:cNvPr id="0" name=""/>
        <dsp:cNvSpPr/>
      </dsp:nvSpPr>
      <dsp:spPr>
        <a:xfrm>
          <a:off x="4888891" y="2556863"/>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l-GR" sz="1600" kern="1200" dirty="0">
              <a:solidFill>
                <a:schemeClr val="tx1">
                  <a:lumMod val="75000"/>
                  <a:lumOff val="25000"/>
                </a:schemeClr>
              </a:solidFill>
            </a:rPr>
            <a:t>Αναγνώριση σημαδιών</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el-GR" sz="1600" kern="1200" dirty="0">
              <a:solidFill>
                <a:schemeClr val="tx1">
                  <a:lumMod val="75000"/>
                  <a:lumOff val="25000"/>
                </a:schemeClr>
              </a:solidFill>
            </a:rPr>
            <a:t>Αναλογική κρατική αντίδραση</a:t>
          </a:r>
          <a:endParaRPr lang="en-GB" sz="1600" kern="1200" dirty="0">
            <a:solidFill>
              <a:schemeClr val="tx1">
                <a:lumMod val="75000"/>
                <a:lumOff val="25000"/>
              </a:schemeClr>
            </a:solidFill>
          </a:endParaRPr>
        </a:p>
      </dsp:txBody>
      <dsp:txXfrm>
        <a:off x="4888891" y="2556863"/>
        <a:ext cx="2883508" cy="8522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BFD056CD-E48A-445E-80B6-2ADCA8FB1D90}" type="datetimeFigureOut">
              <a:rPr lang="en-US" smtClean="0"/>
              <a:t>3/19/2021</a:t>
            </a:fld>
            <a:endParaRPr lang="en-US"/>
          </a:p>
        </p:txBody>
      </p:sp>
      <p:sp>
        <p:nvSpPr>
          <p:cNvPr id="4" name="Footer Placeholder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2E45F38D-E3C4-4F30-851C-A7C05338AC35}" type="slidenum">
              <a:rPr lang="en-US" smtClean="0"/>
              <a:t>‹#›</a:t>
            </a:fld>
            <a:endParaRPr lang="en-US"/>
          </a:p>
        </p:txBody>
      </p:sp>
    </p:spTree>
    <p:extLst>
      <p:ext uri="{BB962C8B-B14F-4D97-AF65-F5344CB8AC3E}">
        <p14:creationId xmlns:p14="http://schemas.microsoft.com/office/powerpoint/2010/main" val="1325226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3812FE9C-A388-4AF3-883E-F263149D8481}" type="datetimeFigureOut">
              <a:rPr lang="en-US" smtClean="0"/>
              <a:t>3/19/2021</a:t>
            </a:fld>
            <a:endParaRPr lang="en-US"/>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4D7F6500-7E3F-4999-8C74-183F6B321703}" type="slidenum">
              <a:rPr lang="en-US" smtClean="0"/>
              <a:t>‹#›</a:t>
            </a:fld>
            <a:endParaRPr lang="en-US"/>
          </a:p>
        </p:txBody>
      </p:sp>
    </p:spTree>
    <p:extLst>
      <p:ext uri="{BB962C8B-B14F-4D97-AF65-F5344CB8AC3E}">
        <p14:creationId xmlns:p14="http://schemas.microsoft.com/office/powerpoint/2010/main" val="329126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terratoolkit.eu/download_teachers/"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ter-info.nl/home" TargetMode="External"/><Relationship Id="rId5" Type="http://schemas.openxmlformats.org/officeDocument/2006/relationships/hyperlink" Target="https://www.nji.nl/nl/Kennis/Dossier/Radicalisering" TargetMode="External"/><Relationship Id="rId4" Type="http://schemas.openxmlformats.org/officeDocument/2006/relationships/hyperlink" Target="https://www.kis.nl/publicatie/zicht-op-radicaliserin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c.europa.eu/home-affairs/what-we-do/policies/crisis-and-terrorism/radicalisation_e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l"/>
            <a:endParaRPr lang="en-GB" sz="1000" kern="1200" dirty="0">
              <a:solidFill>
                <a:schemeClr val="tx1"/>
              </a:solidFill>
              <a:effectLst/>
              <a:latin typeface="+mn-lt"/>
              <a:ea typeface="+mn-ea"/>
              <a:cs typeface="+mn-cs"/>
            </a:endParaRP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0</a:t>
            </a:fld>
            <a:endParaRPr lang="en-US"/>
          </a:p>
        </p:txBody>
      </p:sp>
    </p:spTree>
    <p:extLst>
      <p:ext uri="{BB962C8B-B14F-4D97-AF65-F5344CB8AC3E}">
        <p14:creationId xmlns:p14="http://schemas.microsoft.com/office/powerpoint/2010/main" val="2255934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i="0" u="none" strike="noStrike" baseline="0" dirty="0">
                <a:latin typeface="Verdana" panose="020B0604030504040204" pitchFamily="34" charset="0"/>
              </a:rPr>
              <a:t>Οδηγίες</a:t>
            </a:r>
            <a:endParaRPr lang="en-GB" sz="1200" b="1" i="0" u="none" strike="noStrike" baseline="0" dirty="0">
              <a:latin typeface="Verdana" panose="020B0604030504040204" pitchFamily="34" charset="0"/>
            </a:endParaRPr>
          </a:p>
          <a:p>
            <a:r>
              <a:rPr lang="el-GR" sz="1200" b="0" dirty="0"/>
              <a:t>Αλλά το κράτος και η επιβολή του νόμου πρέπει να δράσουν σε απειλές για την ασφάλεια, σε τοπικό και εθνικό επίπεδο. Τόσο από μια πολύ πρακτική άποψη της προστασίας των ανθρώπων, όσο και από πολιτική άποψη.
</a:t>
            </a:r>
            <a:endParaRPr lang="en-GB" sz="1200" b="1" dirty="0"/>
          </a:p>
          <a:p>
            <a:r>
              <a:rPr lang="en-GB" sz="1200" b="1" dirty="0"/>
              <a:t>From D3.2.7</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Μια ανάλυση των περιπτωσιολογικών μελετών που είναι διαθέσιμες στην επιτόπια βιβλιογραφία των τελευταίων δύο δεκαετιών δείχνει ότι η πολύ σκληρή αντίδραση από το κράτος είναι πιθανό να προκαλέσει περαιτέρω ριζοσπαστικοποίηση, ενώ μια πολύ διστακτική απάντηση μπορεί να αποδειχθεί αναποτελεσματική και να επιτρέψει περαιτέρω κοινωνική πόλωση και δυσαρέσκεια. Ως εκ τούτου, η εκμάθηση του τρόπου σχεδιασμού και εφαρμογής αναλογικών μέτρων έχει καταστεί ένα απαραίτητο βήμα προόδου που πρέπει να ενθαρρύνουμε και να διευκολύνουμε. 
</a:t>
            </a:r>
            <a:endParaRPr lang="en-GB" sz="1200" dirty="0"/>
          </a:p>
          <a:p>
            <a:r>
              <a:rPr lang="en-GB" sz="1200" b="1" dirty="0"/>
              <a:t>From D3.1.7</a:t>
            </a:r>
          </a:p>
          <a:p>
            <a:r>
              <a:rPr lang="el-GR" sz="1200" dirty="0"/>
              <a:t>Ενώ η καταπολέμηση της ριζοσπαστικοποίησης είναι ζωτικής σημασίας για τη διασφάλιση της εσωτερικής ασφάλειας, ο τρόπος με τον οποίο το κράτος προσεγγίζει αυτό το συγκεκριμένο καθήκον είναι σημαντικός για το αν καταπολεμά με επιτυχία το φαινόμενο ή το επιδεινώνει. </a:t>
            </a:r>
            <a:r>
              <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Ενώ η βιβλιογραφία αναγνωρίζει ότι μια κρατική απάντηση είναι απαραίτητη στην περίπτωση της ριζοσπαστικοποίησης, ειδικά όταν κινδυνεύουν ζωές, οι περισσότερες μελέτες </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GB"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Borum</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2011; </a:t>
            </a:r>
            <a:r>
              <a:rPr lang="en-GB"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Campelo</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et al 2018; </a:t>
            </a:r>
            <a:r>
              <a:rPr lang="en-GB"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Slootman</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a:t>
            </a:r>
            <a:r>
              <a:rPr lang="en-GB"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Tille</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2006) </a:t>
            </a:r>
            <a:r>
              <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τονίζουν επίσης το γεγονός ότι η καταχρηστική μεταχείριση από την αστυνομία αντιπροσωπεύει έναν από τους κύριους παράγοντες που προκαλούν ή αυξάνουν τη ριζοσπαστικοποίηση. </a:t>
            </a:r>
            <a:r>
              <a:rPr lang="el-GR" sz="1200" dirty="0"/>
              <a:t>Αυτός είναι ο λόγος για τον οποίο ο καθορισμός των κατάλληλων ορίων κρατικής αντίδρασης στο φαινόμενο της ριζοσπαστικοποίησης έχει σημασία για την εφαρμογή μιας αποδεκτής πολιτικής για την καταπολέμησή του.</a:t>
            </a:r>
            <a:endParaRPr lang="bg-BG" sz="1200"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9</a:t>
            </a:fld>
            <a:endParaRPr lang="en-US"/>
          </a:p>
        </p:txBody>
      </p:sp>
    </p:spTree>
    <p:extLst>
      <p:ext uri="{BB962C8B-B14F-4D97-AF65-F5344CB8AC3E}">
        <p14:creationId xmlns:p14="http://schemas.microsoft.com/office/powerpoint/2010/main" val="2489384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i="0" u="none" strike="noStrike" baseline="0" dirty="0">
                <a:latin typeface="Verdana" panose="020B0604030504040204" pitchFamily="34" charset="0"/>
              </a:rPr>
              <a:t>Οδηγίες</a:t>
            </a:r>
            <a:endParaRPr lang="en-GB" sz="1200" b="1"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t>Πώς μπορούν οι υπεύθυνοι χάραξης πολιτικής να συμβάλουν στην πρόληψη της ριζοσπαστικοποίησης; Το εργαστήριο που προσφέρεται σε αυτό το έργο έχει ως στόχο να τους υποστηρίξει με αυτόν τον τρόπο. Αυτό το εργαστήριο χρησιμοποιεί δώδεκα σενάρια, εμπνευσμένα από πραγματικές περιπτώσεις, στις οποίες το κράτος ενήργησε για την καταπολέμηση της ριζοσπαστικοποίησης. Οι συμμετέχοντες θα κληθούν να συζητήσουν κατά πόσον οι ενέργειες αυτές ήταν αναλογικές ή όχι και να αιτιολογήσουν τους ισχυρισμούς τους.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t>
</a:t>
            </a:r>
            <a:r>
              <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Το εργαστήριο έχει ως στόχο να εξοικειώσει τους επαγγελματίες με τις προκλήσεις που θέτει η αλληλεπίδραση μεταξύ των αξιωματικών επιβολής του νόμου και των ανθρώπων που έχουν ενδεχομένως </a:t>
            </a:r>
            <a:r>
              <a:rPr lang="el-GR"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ριζοσπαστικοποιηθεί</a:t>
            </a:r>
            <a:r>
              <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Ενώ η βιβλιογραφία αναγνωρίζει ότι μια κρατική απάντηση είναι απαραίτητη στην περίπτωση της ριζοσπαστικοποίησης, ειδικά όταν κινδυνεύουν ζωές, οι περισσότερες μελέτες τονίζουν επίσης το γεγονός ότι η καταχρηστική μεταχείριση από την αστυνομία αντιπροσωπεύει έναν από τους κύριους παράγοντες που προκαλούν ή αυξάνουν τη ριζοσπαστικοποίηση.
</a:t>
            </a:r>
            <a:endParaRPr lang="en-GB" sz="1200" dirty="0"/>
          </a:p>
          <a:p>
            <a:r>
              <a:rPr lang="el-GR" sz="1200" dirty="0"/>
              <a:t>Προορίζεται για τους υπεύθυνους χάραξης πολιτικής (τοπικούς και εθνικούς) και την αστυνομία κτλ. 
</a:t>
            </a:r>
            <a:endParaRPr lang="en-GB" sz="1200" dirty="0"/>
          </a:p>
          <a:p>
            <a:r>
              <a:rPr lang="el-GR" sz="1200" b="0" i="0" u="none" strike="noStrike" baseline="0" dirty="0">
                <a:solidFill>
                  <a:srgbClr val="000000"/>
                </a:solidFill>
                <a:latin typeface="Calibri" panose="020F0502020204030204" pitchFamily="34" charset="0"/>
              </a:rPr>
              <a:t>Παρέχει ένα πλαίσιο, ένα σενάριο και ένα λεπτομερές σύνολο σεναρίων για την άσκηση της εύρεσης της σωστής αντίδρασης
</a:t>
            </a:r>
            <a:r>
              <a:rPr lang="el-GR" sz="1200" dirty="0">
                <a:effectLst/>
                <a:latin typeface="Calibri" panose="020F0502020204030204" pitchFamily="34" charset="0"/>
                <a:ea typeface="Calibri" panose="020F0502020204030204" pitchFamily="34" charset="0"/>
                <a:cs typeface="Times New Roman" panose="02020603050405020304" pitchFamily="18" charset="0"/>
              </a:rPr>
              <a:t>Με αυτές τις γνώσεις και τις δεξιότητες οι συμμετέχοντες θα μάθουν πώς να:</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600"/>
              </a:spcAft>
              <a:buClrTx/>
              <a:buSzTx/>
              <a:buFont typeface="Calibri" panose="020F0502020204030204" pitchFamily="34" charset="0"/>
              <a:buChar char="-"/>
              <a:tabLst/>
              <a:defRPr/>
            </a:pPr>
            <a:r>
              <a:rPr lang="el-GR" sz="1200" dirty="0">
                <a:effectLst/>
                <a:latin typeface="Calibri" panose="020F0502020204030204" pitchFamily="34" charset="0"/>
                <a:ea typeface="Calibri" panose="020F0502020204030204" pitchFamily="34" charset="0"/>
                <a:cs typeface="Times New Roman" panose="02020603050405020304" pitchFamily="18" charset="0"/>
              </a:rPr>
              <a:t>Αναγνωρίζουν σημάδια ριζοσπαστικοποίησης
Βρίσκουν την ισορροπία στην αναζήτηση μιας αναλογικής και αποτελεσματικής κρατικής απάντησης</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b="0" i="0" u="none" strike="noStrike" baseline="0" dirty="0">
              <a:latin typeface="Calibri" panose="020F0502020204030204" pitchFamily="34" charset="0"/>
            </a:endParaRPr>
          </a:p>
          <a:p>
            <a:r>
              <a:rPr lang="el-GR" sz="1200" b="0" i="0" u="none" strike="noStrike" baseline="0" dirty="0">
                <a:latin typeface="Calibri" panose="020F0502020204030204" pitchFamily="34" charset="0"/>
              </a:rPr>
              <a:t>Θα δούμε τώρα παραδείγματα πιθανών ασκήσεων από το εργαστήριο
</a:t>
            </a:r>
            <a:endParaRPr lang="en-GB" sz="1200" b="0" i="0" u="none" strike="noStrike" baseline="0" dirty="0">
              <a:latin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10</a:t>
            </a:fld>
            <a:endParaRPr lang="en-US" dirty="0"/>
          </a:p>
        </p:txBody>
      </p:sp>
    </p:spTree>
    <p:extLst>
      <p:ext uri="{BB962C8B-B14F-4D97-AF65-F5344CB8AC3E}">
        <p14:creationId xmlns:p14="http://schemas.microsoft.com/office/powerpoint/2010/main" val="1838929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l-GR" sz="1200" b="1" i="0" u="none" strike="noStrike" baseline="0" dirty="0">
                <a:latin typeface="Verdana" panose="020B0604030504040204" pitchFamily="34" charset="0"/>
              </a:rPr>
              <a:t>Οδηγίες
</a:t>
            </a:r>
            <a:endParaRPr lang="en-GB" sz="1200" b="1"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l-GR" sz="1200" b="0" dirty="0">
                <a:effectLst/>
                <a:latin typeface="Calibri" panose="020F0502020204030204" pitchFamily="34" charset="0"/>
                <a:ea typeface="Calibri" panose="020F0502020204030204" pitchFamily="34" charset="0"/>
                <a:cs typeface="Times New Roman" panose="02020603050405020304" pitchFamily="18" charset="0"/>
              </a:rPr>
              <a:t>Αυτό είναι ένα παράδειγμα άσκησης </a:t>
            </a:r>
            <a:r>
              <a:rPr lang="en-GB" sz="1200" b="0" dirty="0">
                <a:effectLst/>
                <a:latin typeface="Calibri" panose="020F0502020204030204" pitchFamily="34" charset="0"/>
                <a:ea typeface="Calibri" panose="020F0502020204030204" pitchFamily="34" charset="0"/>
                <a:cs typeface="Times New Roman" panose="02020603050405020304" pitchFamily="18" charset="0"/>
              </a:rPr>
              <a:t>ice-breaker </a:t>
            </a:r>
            <a:r>
              <a:rPr lang="el-GR" sz="1200" b="0" dirty="0">
                <a:effectLst/>
                <a:latin typeface="Calibri" panose="020F0502020204030204" pitchFamily="34" charset="0"/>
                <a:ea typeface="Calibri" panose="020F0502020204030204" pitchFamily="34" charset="0"/>
                <a:cs typeface="Times New Roman" panose="02020603050405020304" pitchFamily="18" charset="0"/>
              </a:rPr>
              <a:t>από το εργαστήριο «Αναλογική αντίδραση κράτους»
</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@Trainer</a:t>
            </a:r>
          </a:p>
          <a:p>
            <a:pPr marL="0" marR="0" lvl="0" indent="0" algn="l" defTabSz="914400" rtl="0" eaLnBrk="1" fontAlgn="auto" latinLnBrk="0" hangingPunct="1">
              <a:lnSpc>
                <a:spcPct val="115000"/>
              </a:lnSpc>
              <a:spcBef>
                <a:spcPts val="0"/>
              </a:spcBef>
              <a:spcAft>
                <a:spcPts val="600"/>
              </a:spcAft>
              <a:buClrTx/>
              <a:buSzTx/>
              <a:buFontTx/>
              <a:buNone/>
              <a:tabLst/>
              <a:defRPr/>
            </a:pPr>
            <a:r>
              <a:rPr lang="el-GR" sz="1200" b="0" dirty="0">
                <a:effectLst/>
                <a:latin typeface="Calibri" panose="020F0502020204030204" pitchFamily="34" charset="0"/>
                <a:ea typeface="Calibri" panose="020F0502020204030204" pitchFamily="34" charset="0"/>
                <a:cs typeface="Times New Roman" panose="02020603050405020304" pitchFamily="18" charset="0"/>
              </a:rPr>
              <a:t>Αποσιωπήστε τα τέσσερα πλευρικά μπλοκ της διαφάνειας μέχρι και το βήμα 3
Αυτή η άσκηση διαρκεί περίπου 10 λεπτά</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l-GR" sz="1200" i="1" dirty="0">
                <a:effectLst/>
                <a:latin typeface="Calibri" panose="020F0502020204030204" pitchFamily="34" charset="0"/>
                <a:ea typeface="Calibri" panose="020F0502020204030204" pitchFamily="34" charset="0"/>
                <a:cs typeface="Times New Roman" panose="02020603050405020304" pitchFamily="18" charset="0"/>
              </a:rPr>
              <a:t>Βήμα 1: Ζητήστε από τους συμμετέχοντες να γράψουν μερικές λέξεις κλειδιά ως απάντηση στην ερώτηση 2-3 λεπτά
Βήμα 2: Πείτε τους να συζητήσουν τις απαντήσεις τους με έναν άλλο συμμετέχοντα (3 λεπτά)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[if online: this can be done in a break out session, or skipped]</a:t>
            </a:r>
            <a:endParaRPr lang="en-GB" sz="1200" b="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l-GR" sz="1200" i="1" dirty="0">
                <a:effectLst/>
                <a:latin typeface="Calibri" panose="020F0502020204030204" pitchFamily="34" charset="0"/>
                <a:ea typeface="Calibri" panose="020F0502020204030204" pitchFamily="34" charset="0"/>
                <a:cs typeface="Times New Roman" panose="02020603050405020304" pitchFamily="18" charset="0"/>
              </a:rPr>
              <a:t>Βήμα 3: Ρωτήστε την ομάδα για τις λέξεις κλειδιά που συμφώνησαν (2-3 λεπτά)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600"/>
              </a:spcAft>
            </a:pPr>
            <a:r>
              <a:rPr lang="el-GR" sz="1200" dirty="0">
                <a:effectLst/>
                <a:latin typeface="Calibri" panose="020F0502020204030204" pitchFamily="34" charset="0"/>
                <a:ea typeface="Times New Roman" panose="02020603050405020304" pitchFamily="18" charset="0"/>
                <a:cs typeface="Times New Roman" panose="02020603050405020304" pitchFamily="18" charset="0"/>
              </a:rPr>
              <a:t>Βεβαιωθείτε ότι στην τελική συζήτηση αναφέρονται τα ακόλουθα σημεία: 
</a:t>
            </a:r>
            <a:r>
              <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Η έννοια της αναλογικότητας μπορεί κατ' </a:t>
            </a:r>
            <a:r>
              <a:rPr lang="el-GR"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ουσίαν</a:t>
            </a:r>
            <a:r>
              <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να οριστεί ως η επιλογή των μέσων κατά τέτοιο τρόπο ώστε να επιτυγχάνεται καλύτερα ο σκοπός με τη λιγότερη πιθανή βλάβη κατά την ανάληψη δράσης η οποία θα μπορούσε να έχει τόσο θετικές όσο και αρνητικές επιπτώσεις. Αυτό σημαίνει ότι, για να δράσουμε αναλογικά, σε αυτό το πλαίσιο, πρέπει να προβούμε σε εξισορρόπηση των βλαβών και των αγαθών που μπορούν να αποκτηθούν και να επιλέξουμε μόνο εκείνα τα μέσα που βλάπτουν λιγότερο σε σχέση με το αγαθό που αποκτιέται.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r>
              <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Ως αναλογική δράση νοείται η δράση κατά τρόπον ώστε να αποφεύγεται η πρόκληση «περιττού τραυματισμού ή περιττού πόνου». 
Μια δυσανάλογη ενέργεια είναι αυτή που "προστατεύει μια λιγότερο σημαντική αξία (π.χ. ιδιοκτησία), εις βάρος μιας πιο σημαντικής (π.χ. ζωής)". 
Μια πολιτική που είναι τόσο αναγκαία όσο και κατάλληλη για τον στόχο που θέλει να επιτύχει.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11</a:t>
            </a:fld>
            <a:endParaRPr lang="en-US"/>
          </a:p>
        </p:txBody>
      </p:sp>
    </p:spTree>
    <p:extLst>
      <p:ext uri="{BB962C8B-B14F-4D97-AF65-F5344CB8AC3E}">
        <p14:creationId xmlns:p14="http://schemas.microsoft.com/office/powerpoint/2010/main" val="397590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a:t>
            </a:r>
            <a:endParaRPr lang="el-GR" sz="1200" b="1"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1"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dirty="0">
                <a:effectLst/>
                <a:latin typeface="Calibri" panose="020F0502020204030204" pitchFamily="34" charset="0"/>
                <a:ea typeface="Calibri" panose="020F0502020204030204" pitchFamily="34" charset="0"/>
                <a:cs typeface="Times New Roman" panose="02020603050405020304" pitchFamily="18" charset="0"/>
              </a:rPr>
              <a:t>Στόχος
Ο στόχος της άσκησης είναι να εξοικειώσει τους επαγγελματίες με τη συζήτηση σχετικά με την αναλογικότητα των κρατικών ενεργειών (ανάλογα με το σενάριο που επιλέγεται). Είναι επίσης ένας τρόπος να μάθουμε πώς να ισορροπήσουμε μεταξύ διαφορετικών ειδών θετικών και αρνητικών επιπτώσεων ορισμένων αντιδράσεων</a:t>
            </a:r>
            <a:endParaRPr lang="en-GB" sz="1200" b="1"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l-GR" dirty="0"/>
              <a:t>Θα συνεχίσουμε τώρα με μία από τις περιπτώσεις που μπορούν να χρησιμοποιηθούν στο εργαστήριο Αναλογική κρατική απάντηση. (Σενάριο Υποχρεωτικής Εκπαίδευσης)
</a:t>
            </a:r>
            <a:endParaRPr lang="en-GB" dirty="0"/>
          </a:p>
          <a:p>
            <a:pPr marL="0" indent="0">
              <a:buFontTx/>
              <a:buNone/>
            </a:pPr>
            <a:r>
              <a:rPr lang="en-GB" sz="1200" b="1" dirty="0">
                <a:effectLst/>
                <a:latin typeface="Calibri" panose="020F0502020204030204" pitchFamily="34" charset="0"/>
                <a:ea typeface="Calibri" panose="020F0502020204030204" pitchFamily="34" charset="0"/>
                <a:cs typeface="Times New Roman" panose="02020603050405020304" pitchFamily="18" charset="0"/>
              </a:rPr>
              <a:t>Description </a:t>
            </a:r>
            <a:endParaRPr lang="el-GR" sz="1200" b="1" i="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Tx/>
              <a:buNone/>
            </a:pPr>
            <a:r>
              <a:rPr lang="el-GR" sz="1200" i="1" dirty="0">
                <a:effectLst/>
                <a:latin typeface="Calibri" panose="020F0502020204030204" pitchFamily="34" charset="0"/>
                <a:ea typeface="Calibri" panose="020F0502020204030204" pitchFamily="34" charset="0"/>
                <a:cs typeface="Times New Roman" panose="02020603050405020304" pitchFamily="18" charset="0"/>
              </a:rPr>
              <a:t>Βήμα 1: Διαίρεση των συμμετεχόντων σε δύο ομάδες
</a:t>
            </a:r>
            <a:r>
              <a:rPr lang="el-GR" sz="1200" i="1" dirty="0">
                <a:effectLst/>
                <a:latin typeface="Calibri" panose="020F0502020204030204" pitchFamily="34" charset="0"/>
                <a:cs typeface="Times New Roman" panose="02020603050405020304" pitchFamily="18" charset="0"/>
              </a:rPr>
              <a:t>Βήμα 2: Διανομή κειμένου
</a:t>
            </a:r>
            <a:r>
              <a:rPr lang="el-GR" sz="1200" i="1" dirty="0">
                <a:effectLst/>
                <a:latin typeface="Calibri" panose="020F0502020204030204" pitchFamily="34" charset="0"/>
                <a:ea typeface="Calibri" panose="020F0502020204030204" pitchFamily="34" charset="0"/>
                <a:cs typeface="Times New Roman" panose="02020603050405020304" pitchFamily="18" charset="0"/>
              </a:rPr>
              <a:t>Βήμα 3: Ζητήστε από το ήμισυ κάθε ομάδας να σημειώσει επιχειρήματα για να καταδείξει ότι οι ενέργειες ήταν αναλογικές και η άλλη πρέπει να σημειώσει επιχειρήματα για να δείξει ότι ήταν δυσανάλογες
[Ή ζητήστε από κάθε συμμετέχοντα να σημειώσει επιχειρήματα για να καταδείξει ότι οι ενέργειες ήταν αναλογικές, καθώς και επιχειρήματα που έδειχναν ότι ήταν δυσανάλογες]
Βήμα 4: Ζητήστε από τους συμμετέχοντες να μοιραστούν ένα επιχείρημα (το οποίο δεν έχει αναφερθεί προηγουμένως). Συγκεντρώστε τα επιχειρήματα σε πίνακα (υπέρ, κατά)
</a:t>
            </a:r>
            <a:r>
              <a:rPr lang="el-GR" sz="1200" i="1" dirty="0">
                <a:effectLst/>
                <a:latin typeface="Calibri" panose="020F0502020204030204" pitchFamily="34" charset="0"/>
                <a:cs typeface="Times New Roman" panose="02020603050405020304" pitchFamily="18" charset="0"/>
              </a:rPr>
              <a:t>Βήμα 5: Αφήστε την ομάδα να συζητήσει ποια επιχειρήματα καταλήγουν σε ένα ομαδικό συμπέρασμα. Βεβαιωθείτε ότι λαμβάνονται υπόψη οι επιπτώσεις των ενεργειών.</a:t>
            </a:r>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12</a:t>
            </a:fld>
            <a:endParaRPr lang="en-US" dirty="0"/>
          </a:p>
        </p:txBody>
      </p:sp>
    </p:spTree>
    <p:extLst>
      <p:ext uri="{BB962C8B-B14F-4D97-AF65-F5344CB8AC3E}">
        <p14:creationId xmlns:p14="http://schemas.microsoft.com/office/powerpoint/2010/main" val="1333558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l-GR" dirty="0"/>
              <a:t>Αυτή είναι μια εναλλακτική περίπτωση από το εργαστήριο Αναλογική Αντίδραση του Κράτους. (Σενάριο: Θανατηφόρα αστυνομική δύναμη)(</a:t>
            </a:r>
            <a:r>
              <a:rPr lang="en-US" dirty="0"/>
              <a:t>Lethal Police Force)</a:t>
            </a:r>
            <a:r>
              <a:rPr lang="el-GR" dirty="0"/>
              <a:t>
</a:t>
            </a:r>
            <a:endParaRPr lang="en-GB" dirty="0"/>
          </a:p>
          <a:p>
            <a:pPr marL="0" indent="0">
              <a:buFontTx/>
              <a:buNone/>
            </a:pPr>
            <a:r>
              <a:rPr lang="en-GB" sz="1200" b="1" dirty="0">
                <a:effectLst/>
                <a:latin typeface="Calibri" panose="020F0502020204030204" pitchFamily="34" charset="0"/>
                <a:ea typeface="Calibri" panose="020F0502020204030204" pitchFamily="34" charset="0"/>
                <a:cs typeface="Times New Roman" panose="02020603050405020304" pitchFamily="18" charset="0"/>
              </a:rPr>
              <a:t>Description </a:t>
            </a:r>
            <a:endParaRPr lang="el-GR" sz="1200" b="1" i="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Tx/>
              <a:buNone/>
            </a:pPr>
            <a:r>
              <a:rPr lang="el-GR" sz="1200" i="1" dirty="0">
                <a:effectLst/>
                <a:latin typeface="Calibri" panose="020F0502020204030204" pitchFamily="34" charset="0"/>
                <a:ea typeface="Calibri" panose="020F0502020204030204" pitchFamily="34" charset="0"/>
                <a:cs typeface="Times New Roman" panose="02020603050405020304" pitchFamily="18" charset="0"/>
              </a:rPr>
              <a:t>Βήμα 1: Διαίρεση των συμμετεχόντων σε δύο ομάδες
</a:t>
            </a:r>
            <a:r>
              <a:rPr lang="el-GR" sz="1200" i="1" dirty="0">
                <a:effectLst/>
                <a:latin typeface="Calibri" panose="020F0502020204030204" pitchFamily="34" charset="0"/>
                <a:cs typeface="Times New Roman" panose="02020603050405020304" pitchFamily="18" charset="0"/>
              </a:rPr>
              <a:t>Βήμα 2: Διανομή κειμένου
</a:t>
            </a:r>
            <a:r>
              <a:rPr lang="el-GR" sz="1200" i="1" dirty="0">
                <a:effectLst/>
                <a:latin typeface="Calibri" panose="020F0502020204030204" pitchFamily="34" charset="0"/>
                <a:ea typeface="Calibri" panose="020F0502020204030204" pitchFamily="34" charset="0"/>
                <a:cs typeface="Times New Roman" panose="02020603050405020304" pitchFamily="18" charset="0"/>
              </a:rPr>
              <a:t>Βήμα 3: Ζητήστε από το ήμισυ κάθε ομάδας να σημειώσει επιχειρήματα για να καταδείξει ότι οι ενέργειες ήταν αναλογικές και η άλλη πρέπει να σημειώσει επιχειρήματα για να δείξει ότι ήταν δυσανάλογες
[Ή ζητήστε από κάθε συμμετέχοντα να σημειώσει επιχειρήματα για να καταδείξει ότι οι ενέργειες ήταν αναλογικές, καθώς και επιχειρήματα που έδειχναν ότι ήταν δυσανάλογες]
Βήμα 4: Ζητήστε από τους συμμετέχοντες να μοιραστούν ένα επιχείρημα (το οποίο δεν έχει αναφερθεί προηγουμένως). Συγκεντρώστε τα επιχειρήματα σε πίνακα (υπέρ, κατά)
</a:t>
            </a:r>
            <a:r>
              <a:rPr lang="el-GR" sz="1200" i="1" dirty="0">
                <a:effectLst/>
                <a:latin typeface="Calibri" panose="020F0502020204030204" pitchFamily="34" charset="0"/>
                <a:cs typeface="Times New Roman" panose="02020603050405020304" pitchFamily="18" charset="0"/>
              </a:rPr>
              <a:t>Βήμα 5: Αφήστε την ομάδα να συζητήσει ποια επιχειρήματα καταλήγουν σε ένα ομαδικό συμπέρασμα. Βεβαιωθείτε ότι λαμβάνονται υπόψη οι επιπτώσεις των ενεργειών.</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14</a:t>
            </a:fld>
            <a:endParaRPr lang="en-US" dirty="0"/>
          </a:p>
        </p:txBody>
      </p:sp>
    </p:spTree>
    <p:extLst>
      <p:ext uri="{BB962C8B-B14F-4D97-AF65-F5344CB8AC3E}">
        <p14:creationId xmlns:p14="http://schemas.microsoft.com/office/powerpoint/2010/main" val="2448659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for sheet 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US" dirty="0"/>
              <a:t>One of the goals of this training is tell you about the 7 workshops within this project. What are they about and how can you easily execute them with your colleagues or partners?</a:t>
            </a:r>
          </a:p>
          <a:p>
            <a:endParaRPr lang="en-US" dirty="0"/>
          </a:p>
          <a:p>
            <a:r>
              <a:rPr lang="en-US" dirty="0"/>
              <a:t>You can find our materials on https://www.firstlinepractitioners.com/</a:t>
            </a:r>
          </a:p>
          <a:p>
            <a:endParaRPr lang="en-US" dirty="0"/>
          </a:p>
          <a:p>
            <a:r>
              <a:rPr lang="en-US" dirty="0"/>
              <a:t>Additional information and training can be found on the EU training platform Hermes</a:t>
            </a:r>
          </a:p>
          <a:p>
            <a:r>
              <a:rPr lang="en-US" dirty="0"/>
              <a:t>https://www.traininghermes.eu/</a:t>
            </a:r>
          </a:p>
          <a:p>
            <a:r>
              <a:rPr lang="en-US" dirty="0"/>
              <a:t>Go to the website, explain how they can register and show our e-learning (make sure you have an account so you can access the course)</a:t>
            </a:r>
          </a:p>
          <a:p>
            <a:r>
              <a:rPr lang="en-US" dirty="0"/>
              <a:t>Both of ARMOUR and of DERAD (any other related training on Hermes?)</a:t>
            </a:r>
          </a:p>
          <a:p>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16</a:t>
            </a:fld>
            <a:endParaRPr lang="en-US" dirty="0"/>
          </a:p>
        </p:txBody>
      </p:sp>
    </p:spTree>
    <p:extLst>
      <p:ext uri="{BB962C8B-B14F-4D97-AF65-F5344CB8AC3E}">
        <p14:creationId xmlns:p14="http://schemas.microsoft.com/office/powerpoint/2010/main" val="1115870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for sheet 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US" dirty="0"/>
              <a:t>Another goal is to show you where other collections of accessible and usable practices can be found. This is a selection of the websites where you can find a lot of information and materials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https://terratoolkit.eu/download_teachers/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https://www.bounce-resilience-tools.eu/bounce-along (is temporarily offline, but will be back, if not: please replace)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https://www.kis.nl/publicatie/zicht-op-radicalisering</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5"/>
              </a:rPr>
              <a:t>https://www.nji.nl/nl/Kennis/Dossier/Radicalisering</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6"/>
              </a:rPr>
              <a:t>https://ter-info.nl/home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https://ec.europa.eu/home-affairs/what-we-do/networks/radicalisation_awareness_network/ran-best-practices_en </a:t>
            </a:r>
          </a:p>
          <a:p>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17</a:t>
            </a:fld>
            <a:endParaRPr lang="en-US" dirty="0"/>
          </a:p>
        </p:txBody>
      </p:sp>
    </p:spTree>
    <p:extLst>
      <p:ext uri="{BB962C8B-B14F-4D97-AF65-F5344CB8AC3E}">
        <p14:creationId xmlns:p14="http://schemas.microsoft.com/office/powerpoint/2010/main" val="3932061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a:t>
            </a:fld>
            <a:endParaRPr lang="en-US"/>
          </a:p>
        </p:txBody>
      </p:sp>
    </p:spTree>
    <p:extLst>
      <p:ext uri="{BB962C8B-B14F-4D97-AF65-F5344CB8AC3E}">
        <p14:creationId xmlns:p14="http://schemas.microsoft.com/office/powerpoint/2010/main" val="1820288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a:t>
            </a:r>
            <a:endParaRPr lang="en-GB" baseline="0" noProof="0" dirty="0"/>
          </a:p>
          <a:p>
            <a:r>
              <a:rPr lang="en-GB" sz="1800" b="0" i="0" u="none" strike="noStrike" baseline="0" dirty="0">
                <a:solidFill>
                  <a:srgbClr val="000000"/>
                </a:solidFill>
                <a:latin typeface="Calibri" panose="020F0502020204030204" pitchFamily="34" charset="0"/>
              </a:rPr>
              <a:t>This course will </a:t>
            </a:r>
            <a:r>
              <a:rPr lang="en-GB" sz="1800" noProof="0" dirty="0"/>
              <a:t>show you information and examples of each of the 7 workshops. They </a:t>
            </a:r>
            <a:r>
              <a:rPr lang="en-GB" sz="1800" b="0" i="0" u="none" strike="noStrike" baseline="0" dirty="0">
                <a:solidFill>
                  <a:srgbClr val="000000"/>
                </a:solidFill>
                <a:latin typeface="Calibri" panose="020F0502020204030204" pitchFamily="34" charset="0"/>
              </a:rPr>
              <a:t>are aimed at the internalisation and further replication of practical, hands-on strategies and personal skills of conflict resolution, peace building, critical thinking, anger management, proportionate response. </a:t>
            </a:r>
            <a:endParaRPr lang="en-GB"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We will show you information and examples of exercises of each topic. </a:t>
            </a:r>
            <a:endParaRPr lang="en-GB" baseline="0" noProof="0" dirty="0"/>
          </a:p>
          <a:p>
            <a:endParaRPr lang="en-GB" baseline="0" noProof="0" dirty="0"/>
          </a:p>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2</a:t>
            </a:fld>
            <a:endParaRPr lang="en-US"/>
          </a:p>
        </p:txBody>
      </p:sp>
    </p:spTree>
    <p:extLst>
      <p:ext uri="{BB962C8B-B14F-4D97-AF65-F5344CB8AC3E}">
        <p14:creationId xmlns:p14="http://schemas.microsoft.com/office/powerpoint/2010/main" val="20859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3</a:t>
            </a:fld>
            <a:endParaRPr lang="en-US"/>
          </a:p>
        </p:txBody>
      </p:sp>
    </p:spTree>
    <p:extLst>
      <p:ext uri="{BB962C8B-B14F-4D97-AF65-F5344CB8AC3E}">
        <p14:creationId xmlns:p14="http://schemas.microsoft.com/office/powerpoint/2010/main" val="3493231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000" b="1" i="0" u="none" strike="noStrike" baseline="0" dirty="0">
                <a:latin typeface="Verdana" panose="020B0604030504040204" pitchFamily="34" charset="0"/>
              </a:rPr>
              <a:t>Instructions/text sheet 7</a:t>
            </a:r>
          </a:p>
          <a:p>
            <a:pPr marL="0" marR="0" lvl="0" indent="0" algn="l" defTabSz="914400" rtl="0" eaLnBrk="1" fontAlgn="t" latinLnBrk="0" hangingPunct="1">
              <a:lnSpc>
                <a:spcPct val="100000"/>
              </a:lnSpc>
              <a:spcBef>
                <a:spcPts val="0"/>
              </a:spcBef>
              <a:spcAft>
                <a:spcPts val="0"/>
              </a:spcAft>
              <a:buClrTx/>
              <a:buSzTx/>
              <a:buFontTx/>
              <a:buNone/>
              <a:tabLst/>
              <a:defRPr/>
            </a:pPr>
            <a:endParaRPr lang="en-GB" sz="1000" b="1" i="0" u="none" strike="noStrike" baseline="0" dirty="0">
              <a:latin typeface="Verdana" panose="020B060403050404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GB" baseline="0" noProof="0" dirty="0"/>
              <a:t>Moving to the second part of today’s programme we will now turn to radicalisation. What is it?</a:t>
            </a:r>
          </a:p>
          <a:p>
            <a:pPr marL="0" marR="0" lvl="0" indent="0" algn="l" defTabSz="914400" rtl="0" eaLnBrk="1" fontAlgn="t" latinLnBrk="0" hangingPunct="1">
              <a:lnSpc>
                <a:spcPct val="100000"/>
              </a:lnSpc>
              <a:spcBef>
                <a:spcPts val="0"/>
              </a:spcBef>
              <a:spcAft>
                <a:spcPts val="0"/>
              </a:spcAft>
              <a:buClrTx/>
              <a:buSzTx/>
              <a:buFontTx/>
              <a:buNone/>
              <a:tabLst/>
              <a:defRPr/>
            </a:pPr>
            <a:endParaRPr lang="en-GB" baseline="0" noProof="0" dirty="0"/>
          </a:p>
          <a:p>
            <a:pPr marL="0" marR="0" lvl="0" indent="0" algn="l" defTabSz="914400" rtl="0" eaLnBrk="1" fontAlgn="t" latinLnBrk="0" hangingPunct="1">
              <a:lnSpc>
                <a:spcPct val="100000"/>
              </a:lnSpc>
              <a:spcBef>
                <a:spcPts val="0"/>
              </a:spcBef>
              <a:spcAft>
                <a:spcPts val="0"/>
              </a:spcAft>
              <a:buClrTx/>
              <a:buSzTx/>
              <a:buFontTx/>
              <a:buNone/>
              <a:tabLst/>
              <a:defRPr/>
            </a:pPr>
            <a:r>
              <a:rPr lang="en-GB" baseline="0" noProof="0" dirty="0"/>
              <a:t>Many definitions of radicalisation exist, this is the one used by the</a:t>
            </a:r>
          </a:p>
          <a:p>
            <a:pPr marL="0" marR="0" lvl="0" indent="0" algn="l" defTabSz="914400" rtl="0" eaLnBrk="1" fontAlgn="t"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Calibri" panose="020F0502020204030204" pitchFamily="34" charset="0"/>
              </a:rPr>
              <a:t>European Commission (2020). Prevention of Radicalisation. Retrieved 27 May 2020 from </a:t>
            </a:r>
            <a:r>
              <a:rPr lang="en-GB" sz="1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https://ec.europa.eu/home-affairs/what-we-do/policies/crisis-and-terrorism/radicalisation_en</a:t>
            </a:r>
            <a:endParaRPr lang="en-GB" sz="1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GB" noProof="0" dirty="0"/>
          </a:p>
          <a:p>
            <a:pPr fontAlgn="t"/>
            <a:endParaRPr lang="nl-NL" sz="1000" b="1" i="0" kern="1200" dirty="0">
              <a:solidFill>
                <a:schemeClr val="tx1"/>
              </a:solidFill>
              <a:effectLst/>
              <a:latin typeface="Arial" charset="0"/>
              <a:ea typeface="+mn-ea"/>
              <a:cs typeface="Arial" charset="0"/>
            </a:endParaRPr>
          </a:p>
          <a:p>
            <a:endParaRPr lang="en-US" dirty="0"/>
          </a:p>
          <a:p>
            <a:endParaRPr lang="bg-BG"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4</a:t>
            </a:fld>
            <a:endParaRPr lang="en-US"/>
          </a:p>
        </p:txBody>
      </p:sp>
    </p:spTree>
    <p:extLst>
      <p:ext uri="{BB962C8B-B14F-4D97-AF65-F5344CB8AC3E}">
        <p14:creationId xmlns:p14="http://schemas.microsoft.com/office/powerpoint/2010/main" val="581639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l-GR" dirty="0"/>
              <a:t>Ποιες είναι οι βαθύτερες αιτίες;</a:t>
            </a:r>
            <a:r>
              <a:rPr lang="en-GB" dirty="0"/>
              <a:t> </a:t>
            </a:r>
            <a:r>
              <a:rPr lang="el-GR" dirty="0"/>
              <a:t>Πώς γίνεται κάποιοι άνθρωποι να πάνε στην επόμενη φάση ή στο επόμενο επίπεδο; Δυστυχώς, δεν υπάρχει σαφής απάντηση σε αυτό. Δεν υπάρχει σχέδιο ριζοσπαστικοποίησης. Οι αιτίες μπορούν να προέλθουν από διαφορετικές γωνίες και μπορούν να κατηγοριοποιηθούν με διαφορετικούς τρόπους. Η πρώτη διάκριση μπορεί να είναι: πολιτικοί, οικονομικοί, κοινωνιολογικοί και ψυχολογικοί. Συνειδητοποιήστε ότι υπάρχει μια σύνθετη αλληλεπίδραση μεταξύ αυτών των παραγόντων, γεγονός που εξηγεί γιατί κάθε </a:t>
            </a:r>
            <a:r>
              <a:rPr lang="el-GR" dirty="0" err="1"/>
              <a:t>ριζοσπαστικοποιημένο</a:t>
            </a:r>
            <a:r>
              <a:rPr lang="el-GR" dirty="0"/>
              <a:t> άτομο έχει ακολουθήσει ένα μοναδικό μονοπάτι.
</a:t>
            </a:r>
            <a:endParaRPr lang="en-GB" dirty="0"/>
          </a:p>
          <a:p>
            <a:pPr algn="l" fontAlgn="base"/>
            <a:r>
              <a:rPr lang="en-GB" b="1" i="0" dirty="0">
                <a:solidFill>
                  <a:srgbClr val="00859F"/>
                </a:solidFill>
                <a:effectLst/>
                <a:latin typeface="Open Sans"/>
              </a:rPr>
              <a:t>Vulnerable individuals</a:t>
            </a:r>
          </a:p>
          <a:p>
            <a:pPr algn="l" fontAlgn="base"/>
            <a:r>
              <a:rPr lang="el-GR" b="0" i="0" dirty="0">
                <a:solidFill>
                  <a:srgbClr val="00859F"/>
                </a:solidFill>
                <a:effectLst/>
                <a:latin typeface="Open Sans"/>
              </a:rPr>
              <a:t>Το αν ένας νέος </a:t>
            </a:r>
            <a:r>
              <a:rPr lang="el-GR" b="0" i="0" dirty="0" err="1">
                <a:solidFill>
                  <a:srgbClr val="00859F"/>
                </a:solidFill>
                <a:effectLst/>
                <a:latin typeface="Open Sans"/>
              </a:rPr>
              <a:t>ριζοσπαστικοποιείται</a:t>
            </a:r>
            <a:r>
              <a:rPr lang="el-GR" b="0" i="0" dirty="0">
                <a:solidFill>
                  <a:srgbClr val="00859F"/>
                </a:solidFill>
                <a:effectLst/>
                <a:latin typeface="Open Sans"/>
              </a:rPr>
              <a:t> έχει επίσης να κάνει με τα ατομικά χαρακτηριστικά και τις περιστάσεις. Οι νέοι που είναι λιγότερο σταθεροί και ισχυροί στη ζωή είναι επιρρεπείς σε ριζοσπαστικά μηνύματα. Μία ή περισσότερες από τις ακόλουθες δυσκολίες μπορούν να αυξήσουν την </a:t>
            </a:r>
            <a:r>
              <a:rPr lang="el-GR" b="0" i="0" dirty="0" err="1">
                <a:solidFill>
                  <a:srgbClr val="00859F"/>
                </a:solidFill>
                <a:effectLst/>
                <a:latin typeface="Open Sans"/>
              </a:rPr>
              <a:t>ευαλωτότητα</a:t>
            </a:r>
            <a:r>
              <a:rPr lang="el-GR" b="0" i="0" dirty="0">
                <a:solidFill>
                  <a:srgbClr val="00859F"/>
                </a:solidFill>
                <a:effectLst/>
                <a:latin typeface="Open Sans"/>
              </a:rPr>
              <a:t> στη ριζοσπαστικοποίηση: </a:t>
            </a:r>
            <a:endParaRPr lang="en-GB" b="0" i="0" dirty="0">
              <a:solidFill>
                <a:srgbClr val="00859F"/>
              </a:solidFill>
              <a:effectLst/>
              <a:latin typeface="Open Sans"/>
            </a:endParaRPr>
          </a:p>
          <a:p>
            <a:pPr lvl="1" algn="l" fontAlgn="base"/>
            <a:r>
              <a:rPr lang="el-GR" b="0" i="0" dirty="0">
                <a:solidFill>
                  <a:srgbClr val="00859F"/>
                </a:solidFill>
                <a:effectLst/>
                <a:latin typeface="Open Sans"/>
              </a:rPr>
              <a:t>ψυχοκοινωνικά προβλήματα 
προβλήματα συμπεριφοράς 
μια μικρή διανοητική αναπηρία
χρήση αλκοόλ ή ναρκωτικών ουσιών.
</a:t>
            </a:r>
            <a:endParaRPr lang="en-GB" b="0" i="0" dirty="0">
              <a:solidFill>
                <a:srgbClr val="00859F"/>
              </a:solidFill>
              <a:effectLst/>
              <a:latin typeface="Open Sans"/>
            </a:endParaRPr>
          </a:p>
          <a:p>
            <a:pPr algn="l" fontAlgn="base"/>
            <a:r>
              <a:rPr lang="el-GR" b="0" i="0" dirty="0">
                <a:solidFill>
                  <a:srgbClr val="00859F"/>
                </a:solidFill>
                <a:effectLst/>
                <a:latin typeface="Open Sans"/>
              </a:rPr>
              <a:t>Ένας νεαρός είναι περισσότερο ευάλωτος αν:
	μεγαλώνει σε μια διαλυμένη ή διαταραγμένη οικογένεια
	μεγαλώνει χωρίς πατέρα
	κακοποιήθηκε όταν ήταν παιδί. 
</a:t>
            </a:r>
            <a:endParaRPr lang="en-GB" b="0" i="0" dirty="0">
              <a:solidFill>
                <a:srgbClr val="00859F"/>
              </a:solidFill>
              <a:effectLst/>
              <a:latin typeface="Open Sans"/>
            </a:endParaRPr>
          </a:p>
          <a:p>
            <a:pPr algn="l" fontAlgn="base"/>
            <a:r>
              <a:rPr lang="el-GR" b="0" i="0" dirty="0">
                <a:solidFill>
                  <a:srgbClr val="00859F"/>
                </a:solidFill>
                <a:effectLst/>
                <a:latin typeface="Open Sans"/>
              </a:rPr>
              <a:t>Η </a:t>
            </a:r>
            <a:r>
              <a:rPr lang="el-GR" b="0" i="0" dirty="0" err="1">
                <a:solidFill>
                  <a:srgbClr val="00859F"/>
                </a:solidFill>
                <a:effectLst/>
                <a:latin typeface="Open Sans"/>
              </a:rPr>
              <a:t>ευαλωτότητα</a:t>
            </a:r>
            <a:r>
              <a:rPr lang="el-GR" b="0" i="0" dirty="0">
                <a:solidFill>
                  <a:srgbClr val="00859F"/>
                </a:solidFill>
                <a:effectLst/>
                <a:latin typeface="Open Sans"/>
              </a:rPr>
              <a:t>, ωστόσο, δεν αποτελεί προϋπόθεση για τη ριζοσπαστικοποίηση. </a:t>
            </a:r>
            <a:r>
              <a:rPr lang="en-GB" b="0" i="0" dirty="0" err="1">
                <a:solidFill>
                  <a:srgbClr val="00859F"/>
                </a:solidFill>
                <a:effectLst/>
                <a:latin typeface="Open Sans"/>
              </a:rPr>
              <a:t>Sieckelinck</a:t>
            </a:r>
            <a:r>
              <a:rPr lang="en-GB" b="0" i="0" dirty="0">
                <a:solidFill>
                  <a:srgbClr val="00859F"/>
                </a:solidFill>
                <a:effectLst/>
                <a:latin typeface="Open Sans"/>
              </a:rPr>
              <a:t> and De Winter (2015) </a:t>
            </a:r>
            <a:r>
              <a:rPr lang="el-GR" b="0" i="0" dirty="0">
                <a:solidFill>
                  <a:srgbClr val="00859F"/>
                </a:solidFill>
                <a:effectLst/>
                <a:latin typeface="Open Sans"/>
              </a:rPr>
              <a:t>έχουν διερευνήσει σε τρεις χώρες τον ρόλο που διαδραματίζει η οικογένεια στη ριζοσπαστικοποίηση. Κατέληξαν στο συμπέρασμα ότι οι νέοι που </a:t>
            </a:r>
            <a:r>
              <a:rPr lang="el-GR" b="0" i="0" dirty="0" err="1">
                <a:solidFill>
                  <a:srgbClr val="00859F"/>
                </a:solidFill>
                <a:effectLst/>
                <a:latin typeface="Open Sans"/>
              </a:rPr>
              <a:t>ριζοσπαστικοποιούνται</a:t>
            </a:r>
            <a:r>
              <a:rPr lang="el-GR" b="0" i="0" dirty="0">
                <a:solidFill>
                  <a:srgbClr val="00859F"/>
                </a:solidFill>
                <a:effectLst/>
                <a:latin typeface="Open Sans"/>
              </a:rPr>
              <a:t> συχνά προέρχονται από στενές, ζεστές οικογένειες. Είναι συχνά έξυπνοι, φιλόδοξοι νέοι με ισχυρό αίσθημα δικαιοσύνης.
</a:t>
            </a:r>
            <a:endParaRPr lang="en-GB" dirty="0"/>
          </a:p>
          <a:p>
            <a:r>
              <a:rPr lang="en-GB" b="0" i="0" dirty="0" err="1">
                <a:solidFill>
                  <a:srgbClr val="00859F"/>
                </a:solidFill>
                <a:effectLst/>
                <a:latin typeface="Open Sans"/>
              </a:rPr>
              <a:t>Sieckelinck</a:t>
            </a:r>
            <a:r>
              <a:rPr lang="en-GB" b="0" i="0" dirty="0">
                <a:solidFill>
                  <a:srgbClr val="00859F"/>
                </a:solidFill>
                <a:effectLst/>
                <a:latin typeface="Open Sans"/>
              </a:rPr>
              <a:t> and De Winter (2015). </a:t>
            </a:r>
            <a:r>
              <a:rPr lang="en-US" dirty="0"/>
              <a:t>Formers &amp; families Transitional journeys in and out of extremisms in the United Kingdom, Denmark and The Netherlands. Den Haag: NCTV</a:t>
            </a:r>
            <a:endParaRPr lang="bg-BG"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5</a:t>
            </a:fld>
            <a:endParaRPr lang="en-US"/>
          </a:p>
        </p:txBody>
      </p:sp>
    </p:spTree>
    <p:extLst>
      <p:ext uri="{BB962C8B-B14F-4D97-AF65-F5344CB8AC3E}">
        <p14:creationId xmlns:p14="http://schemas.microsoft.com/office/powerpoint/2010/main" val="3580150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nl-NL" dirty="0"/>
              <a:t>Feddes, Nickolson, Doosje (2015) </a:t>
            </a:r>
            <a:r>
              <a:rPr lang="el-GR" dirty="0"/>
              <a:t>αναμένουν ότι η επίδραση των εναυσμάτων</a:t>
            </a:r>
            <a:r>
              <a:rPr lang="en-US" dirty="0"/>
              <a:t>/</a:t>
            </a:r>
            <a:r>
              <a:rPr lang="el-GR" dirty="0"/>
              <a:t>προκλήσεων θα εξαρτηθεί επίσης από τα κυρίαρχα κίνητρα/ψυχοσύνθεση του εν λόγω προσώπου. Διαφοροποιεί μεταξύ τεσσάρων τύπων προσώπων όσον αφορά το κύριο κίνητρο για ριζοσπαστικοποίηση. 
</a:t>
            </a:r>
            <a:r>
              <a:rPr lang="en-GB" dirty="0"/>
              <a:t>1 </a:t>
            </a:r>
            <a:r>
              <a:rPr lang="el-GR" dirty="0"/>
              <a:t>Αναζητητές ταυτότητας: άτομα που αναζητούν μια θετική ταυτότητα και προσπαθούν να την βρουν μέσω της σύναψης σχέσεων με άλλους. </a:t>
            </a:r>
            <a:endParaRPr lang="en-GB" dirty="0"/>
          </a:p>
          <a:p>
            <a:r>
              <a:rPr lang="en-GB" dirty="0"/>
              <a:t>2 </a:t>
            </a:r>
            <a:r>
              <a:rPr lang="el-GR" dirty="0"/>
              <a:t>Αναζητητές δικαιοσύνης: άτομα που αναζητούν κυρίως πολιτική δικαιοσύνη ή υψηλότερο κοινωνικοπολιτική θέση για τη δική τους κοινωνική ομάδα. </a:t>
            </a:r>
            <a:endParaRPr lang="en-GB" dirty="0"/>
          </a:p>
          <a:p>
            <a:r>
              <a:rPr lang="en-GB" dirty="0"/>
              <a:t>3 </a:t>
            </a:r>
            <a:r>
              <a:rPr lang="el-GR" dirty="0"/>
              <a:t>Αναζητητές για το νόημα της ζωής: άτομα που κυρίως αγωνίζονται για κάτι για να κρατηθούν και να δώσουν νόημα στη ζωή. </a:t>
            </a:r>
            <a:endParaRPr lang="en-GB" dirty="0"/>
          </a:p>
          <a:p>
            <a:r>
              <a:rPr lang="en-GB" dirty="0"/>
              <a:t>4 </a:t>
            </a:r>
            <a:r>
              <a:rPr lang="el-GR" dirty="0"/>
              <a:t>Αναζητητές συγκίνησης: άτομα που αναζητούν ενθουσιασμό και περιπέτεια. </a:t>
            </a:r>
            <a:endParaRPr lang="nl-NL" dirty="0"/>
          </a:p>
          <a:p>
            <a:endParaRPr lang="nl-NL" dirty="0"/>
          </a:p>
          <a:p>
            <a:r>
              <a:rPr lang="nl-NL" dirty="0"/>
              <a:t>Feddes, Nickolson, Doosje (2015) Triggerfactoren in het Radicaliseringsproces. Ministerie van Sociale</a:t>
            </a:r>
          </a:p>
          <a:p>
            <a:r>
              <a:rPr lang="nl-NL" dirty="0"/>
              <a:t>Zaken en Werkgelegenheid</a:t>
            </a:r>
            <a:endParaRPr lang="bg-BG" dirty="0"/>
          </a:p>
          <a:p>
            <a:pPr marL="0" indent="0">
              <a:buFont typeface="+mj-lt"/>
              <a:buNone/>
            </a:pPr>
            <a:endParaRPr lang="nl-NL"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6</a:t>
            </a:fld>
            <a:endParaRPr lang="en-US"/>
          </a:p>
        </p:txBody>
      </p:sp>
    </p:spTree>
    <p:extLst>
      <p:ext uri="{BB962C8B-B14F-4D97-AF65-F5344CB8AC3E}">
        <p14:creationId xmlns:p14="http://schemas.microsoft.com/office/powerpoint/2010/main" val="3824856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el-GR" dirty="0">
                <a:latin typeface="Arial" charset="0"/>
                <a:cs typeface="Arial" charset="0"/>
              </a:rPr>
              <a:t>Σε αυτό το μοντέλο βλέπετε τα διάφορα στοιχεία που περιγράφονται καθώς </a:t>
            </a:r>
            <a:r>
              <a:rPr lang="el-GR" dirty="0" err="1">
                <a:latin typeface="Arial" charset="0"/>
                <a:cs typeface="Arial" charset="0"/>
              </a:rPr>
              <a:t>αλληλεπιδρούν</a:t>
            </a:r>
            <a:r>
              <a:rPr lang="en-GB" dirty="0">
                <a:latin typeface="Arial" charset="0"/>
                <a:cs typeface="Arial" charset="0"/>
              </a:rPr>
              <a:t>. </a:t>
            </a:r>
          </a:p>
          <a:p>
            <a:pPr marL="228600" indent="-228600">
              <a:buFont typeface="+mj-lt"/>
              <a:buAutoNum type="arabicPeriod"/>
            </a:pPr>
            <a:r>
              <a:rPr lang="el-GR" dirty="0">
                <a:latin typeface="Arial" charset="0"/>
                <a:cs typeface="Arial" charset="0"/>
              </a:rPr>
              <a:t>Υπάρχουν εναύσματα που επηρεάζουν και διεγείρουν τη διαδικασία ριζοσπαστικοποίησης.
Δρουν σε διαφορετικά επίπεδα και μπορεί να είναι κοινωνιολογικά, ψυχολογικά, πολιτικά ή οικονομικά</a:t>
            </a:r>
            <a:endParaRPr lang="en-GB" dirty="0">
              <a:latin typeface="Arial" charset="0"/>
              <a:cs typeface="Arial" charset="0"/>
            </a:endParaRPr>
          </a:p>
          <a:p>
            <a:pPr marL="228600" indent="-228600">
              <a:buFont typeface="+mj-lt"/>
              <a:buAutoNum type="arabicPeriod"/>
            </a:pPr>
            <a:r>
              <a:rPr lang="el-GR" dirty="0">
                <a:latin typeface="Arial" charset="0"/>
                <a:cs typeface="Arial" charset="0"/>
              </a:rPr>
              <a:t>Οι παράγοντες ενεργοποίησης στο </a:t>
            </a:r>
            <a:r>
              <a:rPr lang="el-GR" dirty="0" err="1">
                <a:latin typeface="Arial" charset="0"/>
                <a:cs typeface="Arial" charset="0"/>
              </a:rPr>
              <a:t>μικρο</a:t>
            </a:r>
            <a:r>
              <a:rPr lang="el-GR" dirty="0">
                <a:latin typeface="Arial" charset="0"/>
                <a:cs typeface="Arial" charset="0"/>
              </a:rPr>
              <a:t>-επίπεδο (εμπειρίες σε ατομικό επίπεδο) περιλαμβάνουν άμεσες εμπειρίες διακρίσεων και συγκρούσεων με τις αρχές ή κράτηση, αντιπαράθεση με το θάνατο, προβλήματα στο σπίτι (όπως διαζύγιο ή καυγάδες με γονείς), απώλεια εργασίας ή σχολείου.
Στο </a:t>
            </a:r>
            <a:r>
              <a:rPr lang="el-GR" dirty="0" err="1">
                <a:latin typeface="Arial" charset="0"/>
                <a:cs typeface="Arial" charset="0"/>
              </a:rPr>
              <a:t>μεσο</a:t>
            </a:r>
            <a:r>
              <a:rPr lang="el-GR" dirty="0">
                <a:latin typeface="Arial" charset="0"/>
                <a:cs typeface="Arial" charset="0"/>
              </a:rPr>
              <a:t> επίπεδο (το επίπεδο της ομάδας και άλλων άμεσων κοινωνικών συνδέσεων), περιλαμβάνει π.χ. τη συνάντηση με ένα </a:t>
            </a:r>
            <a:r>
              <a:rPr lang="el-GR" dirty="0" err="1">
                <a:latin typeface="Arial" charset="0"/>
                <a:cs typeface="Arial" charset="0"/>
              </a:rPr>
              <a:t>ριζοσπαστικοποιημένο</a:t>
            </a:r>
            <a:r>
              <a:rPr lang="el-GR" dirty="0">
                <a:latin typeface="Arial" charset="0"/>
                <a:cs typeface="Arial" charset="0"/>
              </a:rPr>
              <a:t> άτομο (</a:t>
            </a:r>
            <a:r>
              <a:rPr lang="el-GR" dirty="0" err="1">
                <a:latin typeface="Arial" charset="0"/>
                <a:cs typeface="Arial" charset="0"/>
              </a:rPr>
              <a:t>διάδραση</a:t>
            </a:r>
            <a:r>
              <a:rPr lang="el-GR" dirty="0">
                <a:latin typeface="Arial" charset="0"/>
                <a:cs typeface="Arial" charset="0"/>
              </a:rPr>
              <a:t>, επιρροή), την παρατήρηση της αδικίας κατά της ομάδας με την οποία τα άτομα ταυτίζονται</a:t>
            </a:r>
            <a:r>
              <a:rPr lang="en-GB" dirty="0">
                <a:latin typeface="Arial" charset="0"/>
                <a:cs typeface="Arial" charset="0"/>
              </a:rPr>
              <a:t>. </a:t>
            </a:r>
          </a:p>
          <a:p>
            <a:pPr marL="228600" indent="-228600">
              <a:buFont typeface="+mj-lt"/>
              <a:buAutoNum type="arabicPeriod"/>
            </a:pPr>
            <a:r>
              <a:rPr lang="el-GR" dirty="0">
                <a:latin typeface="Arial" charset="0"/>
                <a:cs typeface="Arial" charset="0"/>
              </a:rPr>
              <a:t>Και στο </a:t>
            </a:r>
            <a:r>
              <a:rPr lang="el-GR" dirty="0" err="1">
                <a:latin typeface="Arial" charset="0"/>
                <a:cs typeface="Arial" charset="0"/>
              </a:rPr>
              <a:t>μακροεπίπεδο</a:t>
            </a:r>
            <a:r>
              <a:rPr lang="el-GR" dirty="0">
                <a:latin typeface="Arial" charset="0"/>
                <a:cs typeface="Arial" charset="0"/>
              </a:rPr>
              <a:t> (κοινωνία, γεωπολιτική) μπορείτε να σκεφτείτε εκκλήσεις για δράση από ιδεολογικούς ηγέτες, στρατιωτικές επιθέσεις κατά συγκεκριμένης ομάδας και κυβερνητικές πολιτικές που στοχεύουν σε συγκεκριμένη ομάδα</a:t>
            </a:r>
            <a:r>
              <a:rPr lang="en-GB" dirty="0">
                <a:latin typeface="Arial" charset="0"/>
                <a:cs typeface="Arial" charset="0"/>
              </a:rPr>
              <a:t>.</a:t>
            </a:r>
          </a:p>
          <a:p>
            <a:pPr marL="228600" indent="-228600">
              <a:buFont typeface="+mj-lt"/>
              <a:buAutoNum type="arabicPeriod"/>
            </a:pPr>
            <a:r>
              <a:rPr lang="el-GR" dirty="0">
                <a:latin typeface="Arial" charset="0"/>
                <a:cs typeface="Arial" charset="0"/>
              </a:rPr>
              <a:t>Η επίδραση αυτών των εναυσμάτων μπορεί να ποικίλει ανάλογα με τη φάση της ριζοσπαστικοποίησης που βρίσκεται ένα άτομο</a:t>
            </a:r>
            <a:r>
              <a:rPr lang="en-GB" dirty="0">
                <a:latin typeface="Arial" charset="0"/>
                <a:cs typeface="Arial" charset="0"/>
              </a:rPr>
              <a:t>.</a:t>
            </a:r>
          </a:p>
          <a:p>
            <a:pPr marL="228600" indent="-228600">
              <a:buFont typeface="+mj-lt"/>
              <a:buAutoNum type="arabicPeriod"/>
            </a:pPr>
            <a:r>
              <a:rPr lang="el-GR" dirty="0">
                <a:latin typeface="Arial" charset="0"/>
                <a:cs typeface="Arial" charset="0"/>
              </a:rPr>
              <a:t>Επιπλέον, το αποτέλεσμα μπορεί να διαφέρει ανάλογα με τα προσωπικά χαρακτηριστικά, όπως τι είδους άτομο είναι κάποιος. επίπεδο φύλου, ηλικίας ή εκπαίδευσης και τις δεξιότητες που διαθέτει για την αντιμετώπιση των εναυσμάτων</a:t>
            </a:r>
            <a:r>
              <a:rPr lang="en-GB" dirty="0">
                <a:latin typeface="Arial" charset="0"/>
                <a:cs typeface="Arial" charset="0"/>
              </a:rPr>
              <a:t>. </a:t>
            </a:r>
          </a:p>
          <a:p>
            <a:endParaRPr lang="el-GR" dirty="0"/>
          </a:p>
          <a:p>
            <a:pPr marL="228600" indent="-228600">
              <a:buFont typeface="+mj-lt"/>
              <a:buAutoNum type="arabicPeriod"/>
            </a:pPr>
            <a:r>
              <a:rPr lang="el-GR" dirty="0">
                <a:latin typeface="Arial" charset="0"/>
                <a:cs typeface="Arial" charset="0"/>
              </a:rPr>
              <a:t>Τα εργαστήρια σε αυτό το έργο συνδέονται με πολλούς από τους προαναφερθέντες παράγοντες και χαρακτηριστικά</a:t>
            </a:r>
            <a:endParaRPr lang="en-GB" dirty="0">
              <a:latin typeface="Arial" charset="0"/>
              <a:cs typeface="Arial" charset="0"/>
            </a:endParaRPr>
          </a:p>
          <a:p>
            <a:pPr marL="228600" indent="-228600">
              <a:buFont typeface="+mj-lt"/>
              <a:buAutoNum type="arabicPeriod"/>
            </a:pPr>
            <a:r>
              <a:rPr lang="el-GR" dirty="0"/>
              <a:t>Δεξιότητες: αντιμετωπίζονται στα εργαστήρια κριτική σκέψη, διαχείριση θυμού, π.χ.</a:t>
            </a:r>
            <a:endParaRPr lang="nl-NL" dirty="0"/>
          </a:p>
          <a:p>
            <a:pPr marL="228600" indent="-228600">
              <a:buFont typeface="+mj-lt"/>
              <a:buAutoNum type="arabicPeriod"/>
            </a:pPr>
            <a:r>
              <a:rPr lang="el-GR" dirty="0"/>
              <a:t>Ταυτότητα: π.χ. στα εργαστήρια αφηγήσεις &amp; ταυτότητα και ανατροφή των παιδιών</a:t>
            </a:r>
            <a:endParaRPr lang="nl-NL" dirty="0"/>
          </a:p>
          <a:p>
            <a:pPr marL="228600" indent="-228600">
              <a:buFont typeface="+mj-lt"/>
              <a:buAutoNum type="arabicPeriod"/>
            </a:pPr>
            <a:r>
              <a:rPr lang="el-GR" dirty="0"/>
              <a:t>Προσωπικές εμπειρίες με διακρίσεις: π.χ. στα εργαστήρια διαχείρισης συγκρούσεων και καθοδήγησης </a:t>
            </a:r>
            <a:endParaRPr lang="nl-NL" dirty="0"/>
          </a:p>
          <a:p>
            <a:pPr marL="228600" indent="-228600">
              <a:buFont typeface="+mj-lt"/>
              <a:buAutoNum type="arabicPeriod"/>
            </a:pPr>
            <a:r>
              <a:rPr lang="el-GR" dirty="0"/>
              <a:t>Προβλήματα στο σπίτι: ανατροφή των παιδιών </a:t>
            </a:r>
            <a:endParaRPr lang="nl-NL" dirty="0"/>
          </a:p>
          <a:p>
            <a:pPr marL="228600" indent="-228600">
              <a:buFont typeface="+mj-lt"/>
              <a:buAutoNum type="arabicPeriod"/>
            </a:pPr>
            <a:r>
              <a:rPr lang="el-GR" dirty="0"/>
              <a:t>Κυβερνητική πολιτική: στο εργαστήριο αναλογική κρατική αντίδραση</a:t>
            </a:r>
            <a:endParaRPr lang="nl-NL" dirty="0"/>
          </a:p>
          <a:p>
            <a:endParaRPr lang="nl-NL" dirty="0"/>
          </a:p>
          <a:p>
            <a:r>
              <a:rPr lang="nl-NL" dirty="0"/>
              <a:t>@Trainer, more background (to connect radicalisation to an increased vulnerability of youths)</a:t>
            </a:r>
          </a:p>
          <a:p>
            <a:pPr>
              <a:lnSpc>
                <a:spcPct val="107000"/>
              </a:lnSpc>
              <a:spcAft>
                <a:spcPts val="600"/>
              </a:spcAft>
            </a:pPr>
            <a:r>
              <a:rPr lang="el-GR" sz="1200" dirty="0">
                <a:effectLst/>
                <a:latin typeface="Calibri" panose="020F0502020204030204" pitchFamily="34" charset="0"/>
                <a:ea typeface="Calibri" panose="020F0502020204030204" pitchFamily="34" charset="0"/>
                <a:cs typeface="Times New Roman" panose="02020603050405020304" pitchFamily="18" charset="0"/>
              </a:rPr>
              <a:t>Αν και δεν υπάρχει ένας δρόμος προς τη ριζοσπαστικοποίηση, οι ερευνητές και οι επαγγελματίες αναγνωρίζουν ορισμένους παράγοντες κινδύνου και προστασίας για τους νέους. Οι παράγοντες κινδύνου ενισχύουν την πιθανότητα ριζοσπαστικοποίησης, αλλά σίγουρα δεν προβλέπουν ότι η ριζοσπαστικοποίηση συμβαίνει αναγκαστικά. Οι προστατευτικοί παράγοντες μειώνουν την πιθανότητα ριζοσπαστικοποίησης, αλλά δυστυχώς δεν θα εμποδίζουν πάντα ένα άτομο να </a:t>
            </a:r>
            <a:r>
              <a:rPr lang="el-GR" sz="1200" dirty="0" err="1">
                <a:effectLst/>
                <a:latin typeface="Calibri" panose="020F0502020204030204" pitchFamily="34" charset="0"/>
                <a:ea typeface="Calibri" panose="020F0502020204030204" pitchFamily="34" charset="0"/>
                <a:cs typeface="Times New Roman" panose="02020603050405020304" pitchFamily="18" charset="0"/>
              </a:rPr>
              <a:t>ριζοσπαστικοποιήσει</a:t>
            </a:r>
            <a:r>
              <a:rPr lang="el-GR"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l-GR" sz="1200" dirty="0">
                <a:effectLst/>
                <a:latin typeface="Calibri" panose="020F0502020204030204" pitchFamily="34" charset="0"/>
                <a:ea typeface="Calibri" panose="020F0502020204030204" pitchFamily="34" charset="0"/>
                <a:cs typeface="Times New Roman" panose="02020603050405020304" pitchFamily="18" charset="0"/>
              </a:rPr>
              <a:t>Η ίδια η εφηβεία αποτελεί παράγοντα κινδύνου, όταν οι νέοι προσπαθούν να βρουν τη θέση και το νόημά τους σε έναν σύνθετο και συχνά πολωμένο κόσμο. Αυτή η λαχτάρα για σύνδεση μπορεί να εκπληρωθεί από μια εξτρεμιστική ομάδα. Έλλειψη δεξιοτήτων για την αντιμετώπιση συγκεκριμένων εμπειριών, π.χ. θυμός ως αποτέλεσμα προσλαμβανόμενων παραπόνων/αισθήματος αδικίας. Τα γεγονότα της ζωής, όπως ο θάνατος στην οικογένεια, ή το διαζύγιο μπορεί να είναι ένα έναυσμα. Επίσης, τα προβλήματα ψυχικής υγείας μπορούν μερικές φορές να αυξήσουν τον κίνδυνο, όπως και η ανάγκη για ενθουσιασμό.
</a:t>
            </a:r>
            <a:endParaRPr lang="nl-NL" dirty="0"/>
          </a:p>
          <a:p>
            <a:r>
              <a:rPr lang="el-GR" sz="1800" kern="1200" dirty="0">
                <a:solidFill>
                  <a:srgbClr val="000000"/>
                </a:solidFill>
                <a:effectLst/>
                <a:latin typeface="Calibri" panose="020F0502020204030204" pitchFamily="34" charset="0"/>
                <a:ea typeface="+mn-ea"/>
                <a:cs typeface="+mn-cs"/>
              </a:rPr>
              <a:t>Σε αυτό το έργο εστιάζουμε στην ενίσχυση των προστατευτικών παραγόντων και στην αποδυνάμωση των τρωτών σημείων για τη δημιουργία μεγαλύτερης ανθεκτικότητας έναντι εμπειριών/ριζοσπαστικοποίησης</a:t>
            </a:r>
            <a:r>
              <a:rPr lang="el-GR" dirty="0"/>
              <a:t>
</a:t>
            </a:r>
            <a:endParaRPr lang="nl-NL" dirty="0"/>
          </a:p>
          <a:p>
            <a:endParaRPr lang="nl-NL"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7</a:t>
            </a:fld>
            <a:endParaRPr lang="en-US"/>
          </a:p>
        </p:txBody>
      </p:sp>
    </p:spTree>
    <p:extLst>
      <p:ext uri="{BB962C8B-B14F-4D97-AF65-F5344CB8AC3E}">
        <p14:creationId xmlns:p14="http://schemas.microsoft.com/office/powerpoint/2010/main" val="894582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i="0" u="none" strike="noStrike" baseline="0" dirty="0">
                <a:latin typeface="Verdana" panose="020B0604030504040204" pitchFamily="34" charset="0"/>
              </a:rPr>
              <a:t>Οδηγίες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Calibri" panose="020F0502020204030204" pitchFamily="34" charset="0"/>
                <a:cs typeface="Times New Roman" panose="02020603050405020304" pitchFamily="18" charset="0"/>
              </a:rPr>
              <a:t>From D3.2.7</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effectLst/>
                <a:latin typeface="Calibri" panose="020F0502020204030204" pitchFamily="34" charset="0"/>
                <a:ea typeface="Calibri" panose="020F0502020204030204" pitchFamily="34" charset="0"/>
                <a:cs typeface="Times New Roman" panose="02020603050405020304" pitchFamily="18" charset="0"/>
              </a:rPr>
              <a:t>Αρκετές μελέτες έχουν δείξει ότι η αντίληψη της αδικίας αντιπροσωπεύει έναν από τους ισχυρότερους παράγοντες που οδηγούν στη ριζοσπαστικοποίηση. Λαμβάνοντας υπόψη τα αποτελέσματα αυτών των μελετών και, προκειμένου να αποφευχθεί η ριζοσπαστικοποίηση, καθίσταται απαραίτητο να παρασχεθούν λεπτομερείς κατευθυντήριες γραμμές στους επαγγελματίες σχετικά με τα κατάλληλα όρια για την κρατική δράση.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Μια ανάλυση των περιπτωσιολογικών μελετών που είναι διαθέσιμες στην επιτόπια βιβλιογραφία των τελευταίων δύο δεκαετιών δείχνει ότι η πολύ σκληρή αντίδραση από το κράτος είναι πιθανό να προκαλέσει περαιτέρω ριζοσπαστικοποίηση, ενώ μια πολύ διστακτική απάντηση μπορεί να αποδειχθεί αναποτελεσματική και να επιτρέψει περαιτέρω κοινωνική πόλωση και δυσαρέσκεια. Ως εκ τούτου, η εκμάθηση του τρόπου σχεδιασμού και εφαρμογής αναλογικών μέτρων έχει καταστεί ένα απαραίτητο βήμα προόδου που πρέπει να ενθαρρύνουμε και να διευκολύνουμε. </a:t>
            </a:r>
            <a:r>
              <a:rPr lang="el-GR" sz="1200" dirty="0"/>
              <a:t>
</a:t>
            </a:r>
            <a:endParaRPr lang="en-GB" sz="1200" dirty="0"/>
          </a:p>
          <a:p>
            <a:r>
              <a:rPr lang="el-GR" sz="1200" dirty="0"/>
              <a:t>Ενώ η καταπολέμηση της ριζοσπαστικοποίησης είναι ζωτικής σημασίας για τη διασφάλιση της εσωτερικής ασφάλειας, ο τρόπος με τον οποίο το κράτος προσεγγίζει αυτό το συγκεκριμένο καθήκον είναι σημαντικός για το αν καταπολεμά με επιτυχία το φαινόμενο ή το επιδεινώνει. Αυτός είναι ο λόγος για τον οποίο ο καθορισμός των κατάλληλων ορίων κρατικής αντίδρασης στο φαινόμενο της ριζοσπαστικοποίησης έχει σημασία για την εφαρμογή μιας αποδεκτής πολιτικής για την καταπολέμησή του. Μία από τις πιο γνωστές αιτίες ριζοσπαστικοποίησης είναι η αντίληψη του κοινωνικού αποκλεισμού (</a:t>
            </a:r>
            <a:r>
              <a:rPr lang="el-GR" sz="1200" dirty="0" err="1"/>
              <a:t>Neuroscience</a:t>
            </a:r>
            <a:r>
              <a:rPr lang="el-GR" sz="1200" dirty="0"/>
              <a:t> </a:t>
            </a:r>
            <a:r>
              <a:rPr lang="el-GR" sz="1200" dirty="0" err="1"/>
              <a:t>News</a:t>
            </a:r>
            <a:r>
              <a:rPr lang="el-GR" sz="1200" dirty="0"/>
              <a:t>, 2019). Σύμφωνα με πειράματα που διεξήχθησαν, οι άνθρωποι που αισθάνθηκαν </a:t>
            </a:r>
            <a:r>
              <a:rPr lang="el-GR" sz="1200" dirty="0" err="1"/>
              <a:t>παραμελημένοι</a:t>
            </a:r>
            <a:r>
              <a:rPr lang="el-GR" sz="1200" dirty="0"/>
              <a:t> από μια συγκεκριμένη κοινωνική ομάδα ήταν οι πιο επιρρεπείς στη ριζοσπαστικοποίηση. Αυτός είναι ο λόγος για τον οποίο η εμπειρία της κατάχρησης από το κράτος πρέπει να περιοριστεί όσο το δυνατόν περισσότερο από τα θεσμικά όργανα που είναι επιφορτισμένα με την επιβολή του νόμου. Επιπλέον, η πολιτιστική ευαισθητοποίηση είναι επίσης ζωτικής σημασίας όταν στοχεύουμε στην πρόληψη της ριζοσπαστικοποίησης. Σύμφωνα με έρευνα (</a:t>
            </a:r>
            <a:r>
              <a:rPr lang="el-GR" sz="1200" dirty="0" err="1"/>
              <a:t>Neuroscience</a:t>
            </a:r>
            <a:r>
              <a:rPr lang="el-GR" sz="1200" dirty="0"/>
              <a:t> </a:t>
            </a:r>
            <a:r>
              <a:rPr lang="el-GR" sz="1200" dirty="0" err="1"/>
              <a:t>news</a:t>
            </a:r>
            <a:r>
              <a:rPr lang="el-GR" sz="1200" dirty="0"/>
              <a:t> 2019), οι άνθρωποι διακρίνουν μεταξύ «ιερών αξιών» και «μη ιερών αξιών». Έχουν μεγαλύτερη προθυμία να πεθάνουν για τις ιερές αξίες τους παρά για τις μη ιερές αξίες και αυτή η προθυμία αυξάνεται όταν αυτές οι ιερές αξίες θεωρείται πως καταπατούνται από έναν θεσμό του κράτους. </a:t>
            </a:r>
            <a:endParaRPr lang="en-GB" sz="1200" dirty="0"/>
          </a:p>
          <a:p>
            <a:pPr marL="0" marR="0" lvl="0" indent="0" algn="just" defTabSz="914400" rtl="0" eaLnBrk="1" fontAlgn="auto" latinLnBrk="0" hangingPunct="1">
              <a:lnSpc>
                <a:spcPct val="115000"/>
              </a:lnSpc>
              <a:spcBef>
                <a:spcPts val="0"/>
              </a:spcBef>
              <a:spcAft>
                <a:spcPts val="600"/>
              </a:spcAft>
              <a:buClrTx/>
              <a:buSzTx/>
              <a:buFontTx/>
              <a:buNone/>
              <a:tabLst/>
              <a:defRPr/>
            </a:pPr>
            <a:endParaRPr lang="en-GB" sz="1200" dirty="0">
              <a:solidFill>
                <a:srgbClr val="444444"/>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en-GB" sz="1200" dirty="0">
                <a:solidFill>
                  <a:srgbClr val="444444"/>
                </a:solidFill>
                <a:effectLst/>
                <a:latin typeface="Calibri" panose="020F0502020204030204" pitchFamily="34" charset="0"/>
                <a:ea typeface="Times New Roman" panose="02020603050405020304" pitchFamily="18" charset="0"/>
                <a:cs typeface="Calibri" panose="020F0502020204030204" pitchFamily="34" charset="0"/>
              </a:rPr>
              <a:t>- </a:t>
            </a:r>
            <a:r>
              <a:rPr lang="el-GR" sz="1200" dirty="0">
                <a:solidFill>
                  <a:srgbClr val="444444"/>
                </a:solidFill>
                <a:effectLst/>
                <a:latin typeface="Calibri" panose="020F0502020204030204" pitchFamily="34" charset="0"/>
                <a:ea typeface="Times New Roman" panose="02020603050405020304" pitchFamily="18" charset="0"/>
                <a:cs typeface="Calibri" panose="020F0502020204030204" pitchFamily="34" charset="0"/>
              </a:rPr>
              <a:t>Τα τρέχοντα σενάρια του εργαστηρίου κρατικής αντίδρασης ασχολούνται κυρίως με θρησκευτικούς εξτρεμιστές (ή/και μπορεί να ερμηνευθούν από τους συμμετέχοντες ότι ασχολούνται με </a:t>
            </a:r>
            <a:r>
              <a:rPr lang="el-GR" sz="1200" dirty="0" err="1">
                <a:solidFill>
                  <a:srgbClr val="444444"/>
                </a:solidFill>
                <a:effectLst/>
                <a:latin typeface="Calibri" panose="020F0502020204030204" pitchFamily="34" charset="0"/>
                <a:ea typeface="Times New Roman" panose="02020603050405020304" pitchFamily="18" charset="0"/>
                <a:cs typeface="Calibri" panose="020F0502020204030204" pitchFamily="34" charset="0"/>
              </a:rPr>
              <a:t>ριζοσπαστικοποιημένους</a:t>
            </a:r>
            <a:r>
              <a:rPr lang="el-GR" sz="1200" dirty="0">
                <a:solidFill>
                  <a:srgbClr val="444444"/>
                </a:solidFill>
                <a:effectLst/>
                <a:latin typeface="Calibri" panose="020F0502020204030204" pitchFamily="34" charset="0"/>
                <a:ea typeface="Times New Roman" panose="02020603050405020304" pitchFamily="18" charset="0"/>
                <a:cs typeface="Calibri" panose="020F0502020204030204" pitchFamily="34" charset="0"/>
              </a:rPr>
              <a:t> Μουσουλμάνους, λόγω των προκατειλημμένων ιδεών τους για ριζοσπαστικοποίηση) ή /και την κατάχρηση εξουσίας από την αστυνομία. Ανάλογα με το κοινό, ίσως θελήσετε να προσθέσετε πιο διαφορετικά σενάρια για να δείξετε ότι δεν ασχολούμαστε μόνο με τέτοιου είδους ριζοσπαστικοποίηση και διλήμματα - ίσως κάτι για τον περιβαλλοντικό ακτιβισμό ή το 5G / COVID19 ή τη νομοθεσία.</a:t>
            </a:r>
            <a:endParaRPr lang="en-GB"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8</a:t>
            </a:fld>
            <a:endParaRPr lang="en-US" dirty="0"/>
          </a:p>
        </p:txBody>
      </p:sp>
    </p:spTree>
    <p:extLst>
      <p:ext uri="{BB962C8B-B14F-4D97-AF65-F5344CB8AC3E}">
        <p14:creationId xmlns:p14="http://schemas.microsoft.com/office/powerpoint/2010/main" val="24828389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023" y="1952101"/>
            <a:ext cx="2588320" cy="1973568"/>
          </a:xfrm>
          <a:prstGeom prst="rect">
            <a:avLst/>
          </a:prstGeom>
        </p:spPr>
      </p:pic>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3000086" y="4306673"/>
            <a:ext cx="3124199" cy="646331"/>
            <a:chOff x="685800" y="1334621"/>
            <a:chExt cx="3019716" cy="646331"/>
          </a:xfrm>
        </p:grpSpPr>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3" name="TextBox 12"/>
            <p:cNvSpPr txBox="1"/>
            <p:nvPr userDrawn="1"/>
          </p:nvSpPr>
          <p:spPr>
            <a:xfrm>
              <a:off x="1659245" y="1334621"/>
              <a:ext cx="2046271"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4" name="Straight Connector 13"/>
          <p:cNvCxnSpPr/>
          <p:nvPr userDrawn="1"/>
        </p:nvCxnSpPr>
        <p:spPr>
          <a:xfrm>
            <a:off x="3000083" y="41148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04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6201" y="1676400"/>
            <a:ext cx="1618196" cy="1233858"/>
          </a:xfrm>
          <a:prstGeom prst="rect">
            <a:avLst/>
          </a:prstGeom>
        </p:spPr>
      </p:pic>
      <p:sp>
        <p:nvSpPr>
          <p:cNvPr id="6" name="Footer Placeholder 5"/>
          <p:cNvSpPr>
            <a:spLocks noGrp="1"/>
          </p:cNvSpPr>
          <p:nvPr>
            <p:ph type="ftr" sz="quarter" idx="11"/>
          </p:nvPr>
        </p:nvSpPr>
        <p:spPr>
          <a:xfrm>
            <a:off x="3513117" y="4724404"/>
            <a:ext cx="2133600" cy="365125"/>
          </a:xfrm>
        </p:spPr>
        <p:txBody>
          <a:bodyPr/>
          <a:lstStyle/>
          <a:p>
            <a:r>
              <a:rPr lang="en-US"/>
              <a:t>www.armourproject.eu</a:t>
            </a:r>
          </a:p>
        </p:txBody>
      </p:sp>
      <p:sp>
        <p:nvSpPr>
          <p:cNvPr id="11" name="Text Placeholder 2"/>
          <p:cNvSpPr>
            <a:spLocks noGrp="1"/>
          </p:cNvSpPr>
          <p:nvPr>
            <p:ph type="body" sz="quarter" idx="13" hasCustomPrompt="1"/>
          </p:nvPr>
        </p:nvSpPr>
        <p:spPr>
          <a:xfrm>
            <a:off x="1752602" y="3378201"/>
            <a:ext cx="5854699" cy="736600"/>
          </a:xfrm>
        </p:spPr>
        <p:txBody>
          <a:bodyPr>
            <a:noAutofit/>
          </a:bodyPr>
          <a:lstStyle>
            <a:lvl1pPr marL="0" indent="0">
              <a:buNone/>
              <a:defRPr sz="2800" baseline="0">
                <a:solidFill>
                  <a:srgbClr val="0770B1"/>
                </a:solidFill>
              </a:defRPr>
            </a:lvl1pPr>
          </a:lstStyle>
          <a:p>
            <a:pPr lvl="0"/>
            <a:r>
              <a:rPr lang="en-US" dirty="0"/>
              <a:t>Add text here………………………………………</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77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209804"/>
            <a:ext cx="7772400" cy="1470025"/>
          </a:xfrm>
          <a:noFill/>
          <a:ln>
            <a:solidFill>
              <a:schemeClr val="bg1">
                <a:lumMod val="65000"/>
              </a:schemeClr>
            </a:solidFill>
          </a:ln>
          <a:effectLst/>
        </p:spPr>
        <p:txBody>
          <a:bodyPr>
            <a:normAutofit/>
          </a:bodyPr>
          <a:lstStyle>
            <a:lvl1pPr>
              <a:defRPr lang="en-US" sz="3200" b="1" dirty="0">
                <a:solidFill>
                  <a:srgbClr val="0BA7DF"/>
                </a:solidFill>
                <a:latin typeface="+mj-lt"/>
                <a:ea typeface="Verdana" pitchFamily="34" charset="0"/>
                <a:cs typeface="Verdana" pitchFamily="34" charset="0"/>
              </a:defRPr>
            </a:lvl1pPr>
          </a:lstStyle>
          <a:p>
            <a:endParaRPr lang="en-US" dirty="0"/>
          </a:p>
        </p:txBody>
      </p:sp>
      <p:sp>
        <p:nvSpPr>
          <p:cNvPr id="3" name="Subtitle 2"/>
          <p:cNvSpPr>
            <a:spLocks noGrp="1"/>
          </p:cNvSpPr>
          <p:nvPr>
            <p:ph type="subTitle" idx="1" hasCustomPrompt="1"/>
          </p:nvPr>
        </p:nvSpPr>
        <p:spPr>
          <a:xfrm>
            <a:off x="685800" y="3832229"/>
            <a:ext cx="7772400" cy="1120775"/>
          </a:xfrm>
          <a:solidFill>
            <a:schemeClr val="bg1">
              <a:alpha val="90000"/>
            </a:schemeClr>
          </a:solidFill>
          <a:ln>
            <a:solidFill>
              <a:schemeClr val="bg1">
                <a:lumMod val="65000"/>
              </a:schemeClr>
            </a:solidFill>
          </a:ln>
          <a:effectLst/>
        </p:spPr>
        <p:txBody>
          <a:bodyPr>
            <a:normAutofit/>
          </a:bodyPr>
          <a:lstStyle>
            <a:lvl1pPr marL="0" indent="0" algn="ctr">
              <a:buNone/>
              <a:defRPr sz="2400" b="0">
                <a:solidFill>
                  <a:schemeClr val="tx1">
                    <a:lumMod val="65000"/>
                    <a:lumOff val="35000"/>
                  </a:schemeClr>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a:t>
            </a:r>
          </a:p>
        </p:txBody>
      </p:sp>
      <p:sp>
        <p:nvSpPr>
          <p:cNvPr id="4" name="Date Placeholder 3"/>
          <p:cNvSpPr>
            <a:spLocks noGrp="1"/>
          </p:cNvSpPr>
          <p:nvPr>
            <p:ph type="dt" sz="half" idx="10"/>
          </p:nvPr>
        </p:nvSpPr>
        <p:spPr>
          <a:xfrm>
            <a:off x="685800" y="6356354"/>
            <a:ext cx="1905000" cy="365125"/>
          </a:xfrm>
          <a:noFill/>
          <a:ln>
            <a:noFill/>
          </a:ln>
        </p:spPr>
        <p:txBody>
          <a:bodyPr/>
          <a:lstStyle>
            <a:lvl1pPr>
              <a:defRPr b="0">
                <a:solidFill>
                  <a:srgbClr val="0770B1"/>
                </a:solidFill>
              </a:defRPr>
            </a:lvl1pPr>
          </a:lstStyle>
          <a:p>
            <a:endParaRPr lang="en-US" dirty="0"/>
          </a:p>
        </p:txBody>
      </p:sp>
      <p:sp>
        <p:nvSpPr>
          <p:cNvPr id="5" name="Footer Placeholder 4"/>
          <p:cNvSpPr>
            <a:spLocks noGrp="1"/>
          </p:cNvSpPr>
          <p:nvPr>
            <p:ph type="ftr" sz="quarter" idx="11"/>
          </p:nvPr>
        </p:nvSpPr>
        <p:spPr>
          <a:noFill/>
          <a:ln>
            <a:noFill/>
          </a:ln>
        </p:spPr>
        <p:txBody>
          <a:bodyPr/>
          <a:lstStyle>
            <a:lvl1pPr>
              <a:defRPr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12"/>
          </p:nvPr>
        </p:nvSpPr>
        <p:spPr>
          <a:noFill/>
          <a:ln>
            <a:noFill/>
          </a:ln>
        </p:spPr>
        <p:txBody>
          <a:bodyPr/>
          <a:lstStyle>
            <a:lvl1pPr>
              <a:defRPr b="0">
                <a:solidFill>
                  <a:srgbClr val="0770B1"/>
                </a:solidFill>
              </a:defRPr>
            </a:lvl1pPr>
          </a:lstStyle>
          <a:p>
            <a:fld id="{CB318F78-A315-46C9-8B3F-2431B4397D31}" type="slidenum">
              <a:rPr lang="en-US" smtClean="0"/>
              <a:pPr/>
              <a:t>‹#›</a:t>
            </a:fld>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1" y="120187"/>
            <a:ext cx="1441352" cy="1099017"/>
          </a:xfrm>
          <a:prstGeom prst="rect">
            <a:avLst/>
          </a:prstGeom>
        </p:spPr>
      </p:pic>
      <p:grpSp>
        <p:nvGrpSpPr>
          <p:cNvPr id="12" name="Group 11"/>
          <p:cNvGrpSpPr/>
          <p:nvPr userDrawn="1"/>
        </p:nvGrpSpPr>
        <p:grpSpPr>
          <a:xfrm>
            <a:off x="685800" y="1371604"/>
            <a:ext cx="3124200" cy="646331"/>
            <a:chOff x="685800" y="1347180"/>
            <a:chExt cx="3124200" cy="646331"/>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6" name="TextBox 15"/>
            <p:cNvSpPr txBox="1"/>
            <p:nvPr userDrawn="1"/>
          </p:nvSpPr>
          <p:spPr>
            <a:xfrm>
              <a:off x="1659246" y="1347180"/>
              <a:ext cx="2150754"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7" name="Straight Connector 16"/>
          <p:cNvCxnSpPr/>
          <p:nvPr userDrawn="1"/>
        </p:nvCxnSpPr>
        <p:spPr>
          <a:xfrm>
            <a:off x="685800" y="12954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D:\Disk D\Work\projects n\Libre\ARMOuR\partners\partner-synyo-877-450x0.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138930" y="5263201"/>
            <a:ext cx="631914" cy="63191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Disk D\Work\projects n\Libre\ARMOuR\partners\partner-uom-879-450x0.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487337" y="5148289"/>
            <a:ext cx="869427" cy="8694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Disk D\Work\projects n\Libre\ARMOuR\partners\rug-web-49-450x0.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514001" y="5149715"/>
            <a:ext cx="944201" cy="94420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Disk D\Work\projects n\Libre\ARMOuR\partners\ministero-della-giustizia-577-450x0.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587420" y="52508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Disk D\Work\projects n\Libre\ARMOuR\partners\mnvia-112-450x0.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332401" y="5181602"/>
            <a:ext cx="791801" cy="79180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D:\Disk D\Work\projects n\Libre\ARMOuR\partners\partner-agenfor-878-450x0.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817348" y="5259888"/>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Disk D\Work\projects n\Libre\ARMOuR\partners\partner-fundea-875-450x0.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00206"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Disk D\Work\projects n\Libre\ARMOuR\partners\partner-kemea-876-450x0.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72920"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5605055" y="5228128"/>
            <a:ext cx="763117" cy="7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56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
        <p:nvSpPr>
          <p:cNvPr id="2"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685800" y="2286000"/>
            <a:ext cx="7772400" cy="3733799"/>
          </a:xfrm>
          <a:solidFill>
            <a:schemeClr val="bg1"/>
          </a:solidFill>
          <a:effectLst/>
        </p:spPr>
        <p:txBody>
          <a:bodyPr>
            <a:normAutofit/>
          </a:bodyPr>
          <a:lstStyle>
            <a:lvl1pPr>
              <a:defRPr sz="2400">
                <a:solidFill>
                  <a:schemeClr val="tx1">
                    <a:lumMod val="75000"/>
                    <a:lumOff val="25000"/>
                  </a:schemeClr>
                </a:solidFill>
              </a:defRPr>
            </a:lvl1pPr>
          </a:lstStyle>
          <a:p>
            <a:pPr lvl="0"/>
            <a:r>
              <a:rPr lang="en-US" dirty="0"/>
              <a:t>Click to edit Master text styles</a:t>
            </a:r>
          </a:p>
        </p:txBody>
      </p:sp>
      <p:sp>
        <p:nvSpPr>
          <p:cNvPr id="14"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5"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6"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a:t>
            </a:fld>
            <a:endParaRPr lang="en-US" dirty="0"/>
          </a:p>
        </p:txBody>
      </p:sp>
      <p:cxnSp>
        <p:nvCxnSpPr>
          <p:cNvPr id="17" name="Straight Connector 16"/>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36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6"/>
          <p:cNvSpPr>
            <a:spLocks noGrp="1"/>
          </p:cNvSpPr>
          <p:nvPr>
            <p:ph type="body" sz="quarter" idx="13"/>
          </p:nvPr>
        </p:nvSpPr>
        <p:spPr>
          <a:xfrm>
            <a:off x="685800" y="1447800"/>
            <a:ext cx="7772400" cy="4572000"/>
          </a:xfrm>
          <a:solidFill>
            <a:schemeClr val="bg1"/>
          </a:solidFill>
          <a:effectLst/>
        </p:spPr>
        <p:txBody>
          <a:bodyPr>
            <a:normAutofit/>
          </a:bodyPr>
          <a:lstStyle>
            <a:lvl1pPr>
              <a:defRPr sz="2400">
                <a:solidFill>
                  <a:schemeClr val="tx1">
                    <a:lumMod val="75000"/>
                    <a:lumOff val="25000"/>
                  </a:schemeClr>
                </a:solidFill>
              </a:defRPr>
            </a:lvl1pPr>
          </a:lstStyle>
          <a:p>
            <a:pPr lvl="0"/>
            <a:endParaRPr lang="en-US" dirty="0"/>
          </a:p>
        </p:txBody>
      </p:sp>
      <p:sp>
        <p:nvSpPr>
          <p:cNvPr id="10"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3"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4"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a:t>
            </a:fld>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Tree>
    <p:extLst>
      <p:ext uri="{BB962C8B-B14F-4D97-AF65-F5344CB8AC3E}">
        <p14:creationId xmlns:p14="http://schemas.microsoft.com/office/powerpoint/2010/main" val="273027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r>
              <a:rPr lang="en-US"/>
              <a:t>www.armourproject.eu</a:t>
            </a:r>
            <a:endParaRPr lang="en-US" dirty="0"/>
          </a:p>
        </p:txBody>
      </p:sp>
      <p:sp>
        <p:nvSpPr>
          <p:cNvPr id="11" name="Slide Number Placeholder 10"/>
          <p:cNvSpPr>
            <a:spLocks noGrp="1"/>
          </p:cNvSpPr>
          <p:nvPr>
            <p:ph type="sldNum" sz="quarter" idx="12"/>
          </p:nvPr>
        </p:nvSpPr>
        <p:spPr/>
        <p:txBody>
          <a:bodyPr/>
          <a:lstStyle/>
          <a:p>
            <a:fld id="{CB318F78-A315-46C9-8B3F-2431B4397D31}" type="slidenum">
              <a:rPr lang="en-US" smtClean="0"/>
              <a:t>‹#›</a:t>
            </a:fld>
            <a:endParaRPr lang="en-US" dirty="0"/>
          </a:p>
        </p:txBody>
      </p:sp>
      <p:sp>
        <p:nvSpPr>
          <p:cNvPr id="19" name="Picture Placeholder 6"/>
          <p:cNvSpPr>
            <a:spLocks noGrp="1"/>
          </p:cNvSpPr>
          <p:nvPr>
            <p:ph type="pic" sz="quarter" idx="13"/>
          </p:nvPr>
        </p:nvSpPr>
        <p:spPr>
          <a:xfrm>
            <a:off x="685800"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0" name="Text Placeholder 11"/>
          <p:cNvSpPr>
            <a:spLocks noGrp="1"/>
          </p:cNvSpPr>
          <p:nvPr>
            <p:ph type="body" sz="quarter" idx="15" hasCustomPrompt="1"/>
          </p:nvPr>
        </p:nvSpPr>
        <p:spPr>
          <a:xfrm>
            <a:off x="685800" y="5562600"/>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27" name="Picture Placeholder 6"/>
          <p:cNvSpPr>
            <a:spLocks noGrp="1"/>
          </p:cNvSpPr>
          <p:nvPr>
            <p:ph type="pic" sz="quarter" idx="16"/>
          </p:nvPr>
        </p:nvSpPr>
        <p:spPr>
          <a:xfrm>
            <a:off x="4636412"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8" name="Text Placeholder 11"/>
          <p:cNvSpPr>
            <a:spLocks noGrp="1"/>
          </p:cNvSpPr>
          <p:nvPr>
            <p:ph type="body" sz="quarter" idx="17" hasCustomPrompt="1"/>
          </p:nvPr>
        </p:nvSpPr>
        <p:spPr>
          <a:xfrm>
            <a:off x="4636412" y="5562601"/>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13"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8" name="Straight Connector 17"/>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58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a:t>
            </a:fld>
            <a:endParaRPr lang="en-US"/>
          </a:p>
        </p:txBody>
      </p:sp>
      <p:sp>
        <p:nvSpPr>
          <p:cNvPr id="15" name="Picture Placeholder 14"/>
          <p:cNvSpPr>
            <a:spLocks noGrp="1"/>
          </p:cNvSpPr>
          <p:nvPr>
            <p:ph type="pic" sz="quarter" idx="13"/>
          </p:nvPr>
        </p:nvSpPr>
        <p:spPr>
          <a:xfrm>
            <a:off x="685800" y="1447800"/>
            <a:ext cx="7772400" cy="3581400"/>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35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a:t>
            </a:fld>
            <a:endParaRPr lang="en-US"/>
          </a:p>
        </p:txBody>
      </p:sp>
      <p:sp>
        <p:nvSpPr>
          <p:cNvPr id="13" name="Media Placeholder 7"/>
          <p:cNvSpPr>
            <a:spLocks noGrp="1"/>
          </p:cNvSpPr>
          <p:nvPr>
            <p:ph type="media" sz="quarter" idx="14"/>
          </p:nvPr>
        </p:nvSpPr>
        <p:spPr>
          <a:xfrm>
            <a:off x="685800" y="1447800"/>
            <a:ext cx="7772400" cy="3581400"/>
          </a:xfrm>
          <a:solidFill>
            <a:schemeClr val="bg1">
              <a:lumMod val="95000"/>
            </a:schemeClr>
          </a:solidFill>
          <a:ln>
            <a:solidFill>
              <a:schemeClr val="bg1"/>
            </a:solidFill>
          </a:ln>
        </p:spPr>
        <p:txBody>
          <a:bodyPr/>
          <a:lstStyle>
            <a:lvl1pPr>
              <a:defRPr>
                <a:solidFill>
                  <a:schemeClr val="tx1">
                    <a:lumMod val="50000"/>
                    <a:lumOff val="50000"/>
                  </a:schemeClr>
                </a:solidFill>
              </a:defRPr>
            </a:lvl1pPr>
          </a:lstStyle>
          <a:p>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122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1447800"/>
            <a:ext cx="7772400" cy="685800"/>
          </a:xfrm>
          <a:noFill/>
          <a:effectLst>
            <a:reflection blurRad="6350" stA="52000" endA="300" endPos="35000" dir="5400000" sy="-100000" algn="bl" rotWithShape="0"/>
          </a:effectLst>
        </p:spPr>
        <p:txBody>
          <a:bodyPr>
            <a:normAutofit/>
          </a:bodyPr>
          <a:lstStyle>
            <a:lvl1pPr algn="l">
              <a:defRPr sz="3200">
                <a:solidFill>
                  <a:srgbClr val="0770B1"/>
                </a:solidFill>
              </a:defRPr>
            </a:lvl1pPr>
          </a:lstStyle>
          <a:p>
            <a:r>
              <a:rPr lang="en-US" dirty="0"/>
              <a:t>Click to edit Master title style</a:t>
            </a:r>
          </a:p>
        </p:txBody>
      </p:sp>
      <p:sp>
        <p:nvSpPr>
          <p:cNvPr id="4" name="Content Placeholder 3"/>
          <p:cNvSpPr>
            <a:spLocks noGrp="1"/>
          </p:cNvSpPr>
          <p:nvPr>
            <p:ph sz="half" idx="2"/>
          </p:nvPr>
        </p:nvSpPr>
        <p:spPr>
          <a:xfrm>
            <a:off x="685800" y="2971803"/>
            <a:ext cx="3811588"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45027" y="2286000"/>
            <a:ext cx="3813175" cy="639762"/>
          </a:xfrm>
          <a:solidFill>
            <a:schemeClr val="bg1">
              <a:lumMod val="65000"/>
              <a:alpha val="70000"/>
            </a:schemeClr>
          </a:solidFill>
        </p:spPr>
        <p:txBody>
          <a:bodyPr anchor="b">
            <a:norm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p:cNvSpPr>
            <a:spLocks noGrp="1"/>
          </p:cNvSpPr>
          <p:nvPr>
            <p:ph type="body" idx="1"/>
          </p:nvPr>
        </p:nvSpPr>
        <p:spPr>
          <a:xfrm>
            <a:off x="685800" y="2286000"/>
            <a:ext cx="3811588" cy="639762"/>
          </a:xfrm>
          <a:solidFill>
            <a:schemeClr val="bg1">
              <a:lumMod val="65000"/>
              <a:alpha val="70000"/>
            </a:schemeClr>
          </a:solidFill>
        </p:spPr>
        <p:txBody>
          <a:bodyPr anchor="b">
            <a:no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971803"/>
            <a:ext cx="3813175"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www.armourproject.eu</a:t>
            </a:r>
            <a:endParaRPr lang="en-US" dirty="0"/>
          </a:p>
        </p:txBody>
      </p:sp>
      <p:sp>
        <p:nvSpPr>
          <p:cNvPr id="9" name="Slide Number Placeholder 8"/>
          <p:cNvSpPr>
            <a:spLocks noGrp="1"/>
          </p:cNvSpPr>
          <p:nvPr>
            <p:ph type="sldNum" sz="quarter" idx="12"/>
          </p:nvPr>
        </p:nvSpPr>
        <p:spPr/>
        <p:txBody>
          <a:bodyPr/>
          <a:lstStyle/>
          <a:p>
            <a:fld id="{CB318F78-A315-46C9-8B3F-2431B4397D31}" type="slidenum">
              <a:rPr lang="en-US" smtClean="0"/>
              <a:t>‹#›</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5" name="Straight Connector 14"/>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303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2" y="1447800"/>
            <a:ext cx="2779713" cy="1066800"/>
          </a:xfrm>
          <a:noFill/>
        </p:spPr>
        <p:txBody>
          <a:bodyPr anchor="b">
            <a:noAutofit/>
          </a:bodyPr>
          <a:lstStyle>
            <a:lvl1pPr algn="l">
              <a:defRPr sz="2800" b="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3575050" y="1447800"/>
            <a:ext cx="4883150" cy="4678363"/>
          </a:xfrm>
          <a:solidFill>
            <a:schemeClr val="bg1">
              <a:alpha val="90000"/>
            </a:schemeClr>
          </a:solidFill>
          <a:effectLst/>
        </p:spPr>
        <p:txBody>
          <a:bodyPr/>
          <a:lstStyle>
            <a:lvl1pPr>
              <a:defRPr sz="2800">
                <a:solidFill>
                  <a:schemeClr val="tx1">
                    <a:lumMod val="75000"/>
                    <a:lumOff val="2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600">
                <a:solidFill>
                  <a:schemeClr val="tx1">
                    <a:lumMod val="85000"/>
                    <a:lumOff val="1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2" y="2667004"/>
            <a:ext cx="2779713" cy="3459163"/>
          </a:xfrm>
          <a:solidFill>
            <a:schemeClr val="bg1">
              <a:alpha val="90000"/>
            </a:schemeClr>
          </a:solidFill>
          <a:effectLst/>
        </p:spPr>
        <p:txBody>
          <a:bodyPr>
            <a:normAutofit/>
          </a:bodyPr>
          <a:lstStyle>
            <a:lvl1pPr marL="0" indent="0">
              <a:buNone/>
              <a:defRPr sz="1600">
                <a:solidFill>
                  <a:schemeClr val="tx1">
                    <a:lumMod val="85000"/>
                    <a:lumOff val="1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4" name="Straight Connector 13"/>
          <p:cNvCxnSpPr/>
          <p:nvPr userDrawn="1"/>
        </p:nvCxnSpPr>
        <p:spPr>
          <a:xfrm>
            <a:off x="685800" y="2514600"/>
            <a:ext cx="27432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543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356354"/>
            <a:ext cx="1905000" cy="365125"/>
          </a:xfrm>
          <a:prstGeom prst="rect">
            <a:avLst/>
          </a:prstGeom>
          <a:noFill/>
          <a:ln w="6350">
            <a:noFill/>
          </a:ln>
        </p:spPr>
        <p:txBody>
          <a:bodyPr vert="horz" lIns="91440" tIns="45720" rIns="91440" bIns="45720" rtlCol="0" anchor="ctr"/>
          <a:lstStyle>
            <a:lvl1pPr algn="l">
              <a:defRPr sz="1200" b="0">
                <a:solidFill>
                  <a:srgbClr val="0770B1"/>
                </a:solidFill>
              </a:defRPr>
            </a:lvl1pPr>
          </a:lstStyle>
          <a:p>
            <a:endParaRPr lang="en-US" dirty="0"/>
          </a:p>
        </p:txBody>
      </p:sp>
      <p:sp>
        <p:nvSpPr>
          <p:cNvPr id="5" name="Footer Placeholder 4"/>
          <p:cNvSpPr>
            <a:spLocks noGrp="1"/>
          </p:cNvSpPr>
          <p:nvPr>
            <p:ph type="ftr" sz="quarter" idx="3"/>
          </p:nvPr>
        </p:nvSpPr>
        <p:spPr>
          <a:xfrm>
            <a:off x="3505200" y="6356354"/>
            <a:ext cx="2133600" cy="365125"/>
          </a:xfrm>
          <a:prstGeom prst="rect">
            <a:avLst/>
          </a:prstGeom>
          <a:noFill/>
          <a:ln w="6350">
            <a:noFill/>
          </a:ln>
        </p:spPr>
        <p:txBody>
          <a:bodyPr vert="horz" lIns="91440" tIns="45720" rIns="91440" bIns="45720" rtlCol="0" anchor="ctr"/>
          <a:lstStyle>
            <a:lvl1pPr algn="ctr">
              <a:defRPr sz="1200"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4"/>
          </p:nvPr>
        </p:nvSpPr>
        <p:spPr>
          <a:xfrm>
            <a:off x="6553200" y="6356354"/>
            <a:ext cx="1905000" cy="365125"/>
          </a:xfrm>
          <a:prstGeom prst="rect">
            <a:avLst/>
          </a:prstGeom>
          <a:noFill/>
          <a:ln w="6350">
            <a:noFill/>
          </a:ln>
        </p:spPr>
        <p:txBody>
          <a:bodyPr vert="horz" lIns="91440" tIns="45720" rIns="91440" bIns="45720" rtlCol="0" anchor="ctr"/>
          <a:lstStyle>
            <a:lvl1pPr algn="r">
              <a:defRPr sz="1200" b="0">
                <a:solidFill>
                  <a:srgbClr val="0770B1"/>
                </a:solidFill>
              </a:defRPr>
            </a:lvl1pPr>
          </a:lstStyle>
          <a:p>
            <a:fld id="{CB318F78-A315-46C9-8B3F-2431B4397D31}" type="slidenum">
              <a:rPr lang="en-US" smtClean="0"/>
              <a:pPr/>
              <a:t>‹#›</a:t>
            </a:fld>
            <a:endParaRPr lang="en-US" dirty="0"/>
          </a:p>
        </p:txBody>
      </p:sp>
    </p:spTree>
    <p:extLst>
      <p:ext uri="{BB962C8B-B14F-4D97-AF65-F5344CB8AC3E}">
        <p14:creationId xmlns:p14="http://schemas.microsoft.com/office/powerpoint/2010/main" val="1137601936"/>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64" r:id="rId3"/>
    <p:sldLayoutId id="2147483665" r:id="rId4"/>
    <p:sldLayoutId id="2147483666" r:id="rId5"/>
    <p:sldLayoutId id="2147483667" r:id="rId6"/>
    <p:sldLayoutId id="2147483668" r:id="rId7"/>
    <p:sldLayoutId id="2147483669" r:id="rId8"/>
    <p:sldLayoutId id="2147483670" r:id="rId9"/>
    <p:sldLayoutId id="2147483661" r:id="rId10"/>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18" Type="http://schemas.openxmlformats.org/officeDocument/2006/relationships/diagramData" Target="../diagrams/data7.xml"/><Relationship Id="rId3" Type="http://schemas.openxmlformats.org/officeDocument/2006/relationships/diagramData" Target="../diagrams/data4.xml"/><Relationship Id="rId21" Type="http://schemas.openxmlformats.org/officeDocument/2006/relationships/diagramColors" Target="../diagrams/colors7.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10.xml"/><Relationship Id="rId16" Type="http://schemas.openxmlformats.org/officeDocument/2006/relationships/diagramColors" Target="../diagrams/colors6.xml"/><Relationship Id="rId20" Type="http://schemas.openxmlformats.org/officeDocument/2006/relationships/diagramQuickStyle" Target="../diagrams/quickStyle7.xml"/><Relationship Id="rId1" Type="http://schemas.openxmlformats.org/officeDocument/2006/relationships/slideLayout" Target="../slideLayouts/slideLayout3.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19" Type="http://schemas.openxmlformats.org/officeDocument/2006/relationships/diagramLayout" Target="../diagrams/layout7.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 Id="rId22" Type="http://schemas.microsoft.com/office/2007/relationships/diagramDrawing" Target="../diagrams/drawing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s://www.traininghermes.eu/" TargetMode="External"/><Relationship Id="rId5" Type="http://schemas.openxmlformats.org/officeDocument/2006/relationships/image" Target="../media/image27.png"/><Relationship Id="rId4" Type="http://schemas.openxmlformats.org/officeDocument/2006/relationships/hyperlink" Target="https://www.firstlinepractitioners.com/"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terratoolkit.eu/download_teachers/" TargetMode="External"/><Relationship Id="rId13" Type="http://schemas.openxmlformats.org/officeDocument/2006/relationships/image" Target="../media/image33.png"/><Relationship Id="rId3" Type="http://schemas.openxmlformats.org/officeDocument/2006/relationships/hyperlink" Target="https://www.kis.nl/publicatie/zicht-op-radicalisering" TargetMode="External"/><Relationship Id="rId7" Type="http://schemas.openxmlformats.org/officeDocument/2006/relationships/image" Target="../media/image30.png"/><Relationship Id="rId12" Type="http://schemas.openxmlformats.org/officeDocument/2006/relationships/hyperlink" Target="https://ec.europa.eu/home-affairs/what-we-do/networks/radicalisation_awareness_network/ran-best-practices_en"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ter-info.nl/home" TargetMode="External"/><Relationship Id="rId11" Type="http://schemas.openxmlformats.org/officeDocument/2006/relationships/image" Target="../media/image32.png"/><Relationship Id="rId5" Type="http://schemas.openxmlformats.org/officeDocument/2006/relationships/image" Target="../media/image29.png"/><Relationship Id="rId10" Type="http://schemas.openxmlformats.org/officeDocument/2006/relationships/hyperlink" Target="https://www.bounce-resilience-tools.eu/bounce-along" TargetMode="External"/><Relationship Id="rId4" Type="http://schemas.openxmlformats.org/officeDocument/2006/relationships/image" Target="../media/image28.png"/><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noFill/>
          </a:ln>
        </p:spPr>
        <p:txBody>
          <a:bodyPr>
            <a:normAutofit/>
          </a:bodyPr>
          <a:lstStyle/>
          <a:p>
            <a:r>
              <a:rPr lang="el-GR" dirty="0"/>
              <a:t>Εκπαίδευση Εκπαιδευτών</a:t>
            </a:r>
            <a:br>
              <a:rPr lang="en-US" dirty="0"/>
            </a:br>
            <a:r>
              <a:rPr lang="en-US" sz="2200" dirty="0"/>
              <a:t>19/3/2021</a:t>
            </a:r>
            <a:br>
              <a:rPr lang="en-US" sz="2200" dirty="0"/>
            </a:br>
            <a:r>
              <a:rPr lang="el-GR" sz="2200" dirty="0"/>
              <a:t>ΚΕ.ΜΕ.Α. ΕΛΛΑΔΑ</a:t>
            </a:r>
            <a:endParaRPr lang="en-US" sz="2200" dirty="0"/>
          </a:p>
        </p:txBody>
      </p:sp>
      <p:sp>
        <p:nvSpPr>
          <p:cNvPr id="3" name="Subtitle 2"/>
          <p:cNvSpPr>
            <a:spLocks noGrp="1"/>
          </p:cNvSpPr>
          <p:nvPr>
            <p:ph type="subTitle" idx="1"/>
          </p:nvPr>
        </p:nvSpPr>
        <p:spPr>
          <a:ln>
            <a:noFill/>
          </a:ln>
        </p:spPr>
        <p:txBody>
          <a:bodyPr anchor="t">
            <a:normAutofit fontScale="85000" lnSpcReduction="10000"/>
          </a:bodyPr>
          <a:lstStyle/>
          <a:p>
            <a:r>
              <a:rPr lang="el-GR" sz="2800" dirty="0">
                <a:solidFill>
                  <a:schemeClr val="tx1"/>
                </a:solidFill>
              </a:rPr>
              <a:t>Ενότητα 3: Πρόληψη της ριζοσπαστικοποίησης των νέων
</a:t>
            </a:r>
            <a:endParaRPr lang="en-US" sz="2800" dirty="0">
              <a:solidFill>
                <a:schemeClr val="tx1"/>
              </a:solidFill>
            </a:endParaRPr>
          </a:p>
        </p:txBody>
      </p:sp>
      <p:sp>
        <p:nvSpPr>
          <p:cNvPr id="5" name="Footer Placeholder 4"/>
          <p:cNvSpPr>
            <a:spLocks noGrp="1"/>
          </p:cNvSpPr>
          <p:nvPr>
            <p:ph type="ftr" sz="quarter" idx="11"/>
          </p:nvPr>
        </p:nvSpPr>
        <p:spPr/>
        <p:txBody>
          <a:bodyPr/>
          <a:lstStyle/>
          <a:p>
            <a:r>
              <a:rPr lang="en-US"/>
              <a:t>www.armourproject.eu</a:t>
            </a:r>
            <a:endParaRPr lang="en-US" dirty="0"/>
          </a:p>
        </p:txBody>
      </p:sp>
    </p:spTree>
    <p:extLst>
      <p:ext uri="{BB962C8B-B14F-4D97-AF65-F5344CB8AC3E}">
        <p14:creationId xmlns:p14="http://schemas.microsoft.com/office/powerpoint/2010/main" val="2161340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F79D7989-47AE-4F01-AEB6-415318DEAF6B}"/>
              </a:ext>
            </a:extLst>
          </p:cNvPr>
          <p:cNvSpPr>
            <a:spLocks noGrp="1"/>
          </p:cNvSpPr>
          <p:nvPr>
            <p:ph type="title"/>
          </p:nvPr>
        </p:nvSpPr>
        <p:spPr/>
        <p:txBody>
          <a:bodyPr>
            <a:normAutofit fontScale="90000"/>
          </a:bodyPr>
          <a:lstStyle/>
          <a:p>
            <a:r>
              <a:rPr lang="el-GR" dirty="0"/>
              <a:t>Επιδράσεις της κρατικής αντίδρασης
</a:t>
            </a:r>
            <a:endParaRPr lang="bg-BG" dirty="0"/>
          </a:p>
        </p:txBody>
      </p:sp>
      <p:grpSp>
        <p:nvGrpSpPr>
          <p:cNvPr id="19" name="Групиране 18">
            <a:extLst>
              <a:ext uri="{FF2B5EF4-FFF2-40B4-BE49-F238E27FC236}">
                <a16:creationId xmlns:a16="http://schemas.microsoft.com/office/drawing/2014/main" id="{8FA4CF16-BD0E-4C1E-8317-AB52C0F12289}"/>
              </a:ext>
            </a:extLst>
          </p:cNvPr>
          <p:cNvGrpSpPr/>
          <p:nvPr/>
        </p:nvGrpSpPr>
        <p:grpSpPr>
          <a:xfrm>
            <a:off x="3489165" y="2262953"/>
            <a:ext cx="2705100" cy="2190749"/>
            <a:chOff x="3276600" y="2533652"/>
            <a:chExt cx="2705100" cy="2190749"/>
          </a:xfrm>
        </p:grpSpPr>
        <p:sp>
          <p:nvSpPr>
            <p:cNvPr id="11" name="Овал 10">
              <a:extLst>
                <a:ext uri="{FF2B5EF4-FFF2-40B4-BE49-F238E27FC236}">
                  <a16:creationId xmlns:a16="http://schemas.microsoft.com/office/drawing/2014/main" id="{6E899655-4B9E-4CCF-91DF-B3A6454DD792}"/>
                </a:ext>
              </a:extLst>
            </p:cNvPr>
            <p:cNvSpPr/>
            <p:nvPr/>
          </p:nvSpPr>
          <p:spPr>
            <a:xfrm>
              <a:off x="3276600" y="2533652"/>
              <a:ext cx="2705100" cy="2190749"/>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graphicFrame>
          <p:nvGraphicFramePr>
            <p:cNvPr id="8" name="Диаграма 7">
              <a:extLst>
                <a:ext uri="{FF2B5EF4-FFF2-40B4-BE49-F238E27FC236}">
                  <a16:creationId xmlns:a16="http://schemas.microsoft.com/office/drawing/2014/main" id="{F341507F-EE71-4C9B-8772-3D4347218C9E}"/>
                </a:ext>
              </a:extLst>
            </p:cNvPr>
            <p:cNvGraphicFramePr/>
            <p:nvPr>
              <p:extLst>
                <p:ext uri="{D42A27DB-BD31-4B8C-83A1-F6EECF244321}">
                  <p14:modId xmlns:p14="http://schemas.microsoft.com/office/powerpoint/2010/main" val="1183643639"/>
                </p:ext>
              </p:extLst>
            </p:nvPr>
          </p:nvGraphicFramePr>
          <p:xfrm>
            <a:off x="3848100" y="2914651"/>
            <a:ext cx="1638300" cy="1390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24" name="Групиране 23">
            <a:extLst>
              <a:ext uri="{FF2B5EF4-FFF2-40B4-BE49-F238E27FC236}">
                <a16:creationId xmlns:a16="http://schemas.microsoft.com/office/drawing/2014/main" id="{1A1360C0-CF45-4E78-951D-5689A536A056}"/>
              </a:ext>
            </a:extLst>
          </p:cNvPr>
          <p:cNvGrpSpPr/>
          <p:nvPr/>
        </p:nvGrpSpPr>
        <p:grpSpPr>
          <a:xfrm>
            <a:off x="6707844" y="2330979"/>
            <a:ext cx="2234372" cy="2122723"/>
            <a:chOff x="3276600" y="2533652"/>
            <a:chExt cx="2705100" cy="2190749"/>
          </a:xfrm>
        </p:grpSpPr>
        <p:sp>
          <p:nvSpPr>
            <p:cNvPr id="25" name="Овал 24">
              <a:extLst>
                <a:ext uri="{FF2B5EF4-FFF2-40B4-BE49-F238E27FC236}">
                  <a16:creationId xmlns:a16="http://schemas.microsoft.com/office/drawing/2014/main" id="{0BE5AC5B-B3D3-469F-9213-2163DEA76203}"/>
                </a:ext>
              </a:extLst>
            </p:cNvPr>
            <p:cNvSpPr/>
            <p:nvPr/>
          </p:nvSpPr>
          <p:spPr>
            <a:xfrm>
              <a:off x="3276600" y="2533652"/>
              <a:ext cx="2705100" cy="2190749"/>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graphicFrame>
          <p:nvGraphicFramePr>
            <p:cNvPr id="26" name="Диаграма 25">
              <a:extLst>
                <a:ext uri="{FF2B5EF4-FFF2-40B4-BE49-F238E27FC236}">
                  <a16:creationId xmlns:a16="http://schemas.microsoft.com/office/drawing/2014/main" id="{68A32331-8973-4F57-B7E8-6379ACAF1BED}"/>
                </a:ext>
              </a:extLst>
            </p:cNvPr>
            <p:cNvGraphicFramePr/>
            <p:nvPr>
              <p:extLst>
                <p:ext uri="{D42A27DB-BD31-4B8C-83A1-F6EECF244321}">
                  <p14:modId xmlns:p14="http://schemas.microsoft.com/office/powerpoint/2010/main" val="2133508460"/>
                </p:ext>
              </p:extLst>
            </p:nvPr>
          </p:nvGraphicFramePr>
          <p:xfrm>
            <a:off x="3848100" y="2914651"/>
            <a:ext cx="1638300" cy="13906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grpSp>
        <p:nvGrpSpPr>
          <p:cNvPr id="27" name="Групиране 26">
            <a:extLst>
              <a:ext uri="{FF2B5EF4-FFF2-40B4-BE49-F238E27FC236}">
                <a16:creationId xmlns:a16="http://schemas.microsoft.com/office/drawing/2014/main" id="{C45D13FA-26E3-4D47-968B-992ED0A5B6D3}"/>
              </a:ext>
            </a:extLst>
          </p:cNvPr>
          <p:cNvGrpSpPr/>
          <p:nvPr/>
        </p:nvGrpSpPr>
        <p:grpSpPr>
          <a:xfrm>
            <a:off x="3505200" y="4495800"/>
            <a:ext cx="2705100" cy="2190749"/>
            <a:chOff x="3276600" y="2533652"/>
            <a:chExt cx="2705100" cy="2190749"/>
          </a:xfr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p:grpSpPr>
        <p:sp>
          <p:nvSpPr>
            <p:cNvPr id="28" name="Овал 27">
              <a:extLst>
                <a:ext uri="{FF2B5EF4-FFF2-40B4-BE49-F238E27FC236}">
                  <a16:creationId xmlns:a16="http://schemas.microsoft.com/office/drawing/2014/main" id="{0EE51685-362D-4000-B6E1-FDFE78C5617C}"/>
                </a:ext>
              </a:extLst>
            </p:cNvPr>
            <p:cNvSpPr/>
            <p:nvPr/>
          </p:nvSpPr>
          <p:spPr>
            <a:xfrm>
              <a:off x="3276600" y="2533652"/>
              <a:ext cx="2705100" cy="2190749"/>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graphicFrame>
          <p:nvGraphicFramePr>
            <p:cNvPr id="29" name="Диаграма 28">
              <a:extLst>
                <a:ext uri="{FF2B5EF4-FFF2-40B4-BE49-F238E27FC236}">
                  <a16:creationId xmlns:a16="http://schemas.microsoft.com/office/drawing/2014/main" id="{DF3811C7-F1F0-49BC-BC0F-B674864AD647}"/>
                </a:ext>
              </a:extLst>
            </p:cNvPr>
            <p:cNvGraphicFramePr/>
            <p:nvPr>
              <p:extLst>
                <p:ext uri="{D42A27DB-BD31-4B8C-83A1-F6EECF244321}">
                  <p14:modId xmlns:p14="http://schemas.microsoft.com/office/powerpoint/2010/main" val="2613403126"/>
                </p:ext>
              </p:extLst>
            </p:nvPr>
          </p:nvGraphicFramePr>
          <p:xfrm>
            <a:off x="3848100" y="2914651"/>
            <a:ext cx="1638300" cy="139064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grpSp>
        <p:nvGrpSpPr>
          <p:cNvPr id="30" name="Групиране 29">
            <a:extLst>
              <a:ext uri="{FF2B5EF4-FFF2-40B4-BE49-F238E27FC236}">
                <a16:creationId xmlns:a16="http://schemas.microsoft.com/office/drawing/2014/main" id="{C9B5D473-5525-4490-8847-86E30095A172}"/>
              </a:ext>
            </a:extLst>
          </p:cNvPr>
          <p:cNvGrpSpPr/>
          <p:nvPr/>
        </p:nvGrpSpPr>
        <p:grpSpPr>
          <a:xfrm>
            <a:off x="6729129" y="4602677"/>
            <a:ext cx="2245535" cy="2083872"/>
            <a:chOff x="3276600" y="2533652"/>
            <a:chExt cx="2705100" cy="2190749"/>
          </a:xfr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p:grpSpPr>
        <p:sp>
          <p:nvSpPr>
            <p:cNvPr id="31" name="Овал 30">
              <a:extLst>
                <a:ext uri="{FF2B5EF4-FFF2-40B4-BE49-F238E27FC236}">
                  <a16:creationId xmlns:a16="http://schemas.microsoft.com/office/drawing/2014/main" id="{D718D591-016F-4C43-87BE-853084665E45}"/>
                </a:ext>
              </a:extLst>
            </p:cNvPr>
            <p:cNvSpPr/>
            <p:nvPr/>
          </p:nvSpPr>
          <p:spPr>
            <a:xfrm>
              <a:off x="3276600" y="2533652"/>
              <a:ext cx="2705100" cy="2190749"/>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graphicFrame>
          <p:nvGraphicFramePr>
            <p:cNvPr id="32" name="Диаграма 31">
              <a:extLst>
                <a:ext uri="{FF2B5EF4-FFF2-40B4-BE49-F238E27FC236}">
                  <a16:creationId xmlns:a16="http://schemas.microsoft.com/office/drawing/2014/main" id="{9B1C8CAE-AF71-4ED7-992F-B1193E194D36}"/>
                </a:ext>
              </a:extLst>
            </p:cNvPr>
            <p:cNvGraphicFramePr/>
            <p:nvPr>
              <p:extLst>
                <p:ext uri="{D42A27DB-BD31-4B8C-83A1-F6EECF244321}">
                  <p14:modId xmlns:p14="http://schemas.microsoft.com/office/powerpoint/2010/main" val="3672448858"/>
                </p:ext>
              </p:extLst>
            </p:nvPr>
          </p:nvGraphicFramePr>
          <p:xfrm>
            <a:off x="3848100" y="2914651"/>
            <a:ext cx="1638300" cy="139064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sp>
        <p:nvSpPr>
          <p:cNvPr id="33" name="Стрелка надясно 32">
            <a:extLst>
              <a:ext uri="{FF2B5EF4-FFF2-40B4-BE49-F238E27FC236}">
                <a16:creationId xmlns:a16="http://schemas.microsoft.com/office/drawing/2014/main" id="{D382FCB1-A270-4E6B-B664-8397298412D6}"/>
              </a:ext>
            </a:extLst>
          </p:cNvPr>
          <p:cNvSpPr/>
          <p:nvPr/>
        </p:nvSpPr>
        <p:spPr>
          <a:xfrm>
            <a:off x="6250643" y="3175766"/>
            <a:ext cx="400823" cy="365125"/>
          </a:xfrm>
          <a:prstGeom prst="rightArrow">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sp>
        <p:nvSpPr>
          <p:cNvPr id="34" name="Стрелка надясно 33">
            <a:extLst>
              <a:ext uri="{FF2B5EF4-FFF2-40B4-BE49-F238E27FC236}">
                <a16:creationId xmlns:a16="http://schemas.microsoft.com/office/drawing/2014/main" id="{CB5616CF-75E0-402D-8834-397573CBA90D}"/>
              </a:ext>
            </a:extLst>
          </p:cNvPr>
          <p:cNvSpPr/>
          <p:nvPr/>
        </p:nvSpPr>
        <p:spPr>
          <a:xfrm>
            <a:off x="6250643" y="5408611"/>
            <a:ext cx="438143" cy="365125"/>
          </a:xfrm>
          <a:prstGeom prst="rightArrow">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sp>
        <p:nvSpPr>
          <p:cNvPr id="36" name="Стрелка надясно 35">
            <a:extLst>
              <a:ext uri="{FF2B5EF4-FFF2-40B4-BE49-F238E27FC236}">
                <a16:creationId xmlns:a16="http://schemas.microsoft.com/office/drawing/2014/main" id="{52EE9B33-5E1E-4213-87FD-9D1B5696CFCE}"/>
              </a:ext>
            </a:extLst>
          </p:cNvPr>
          <p:cNvSpPr/>
          <p:nvPr/>
        </p:nvSpPr>
        <p:spPr>
          <a:xfrm>
            <a:off x="1815958" y="2856963"/>
            <a:ext cx="1613991" cy="117763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l-GR" b="1" dirty="0"/>
              <a:t>Υπερβολικά χαλαρή</a:t>
            </a:r>
            <a:endParaRPr lang="bg-BG" dirty="0"/>
          </a:p>
        </p:txBody>
      </p:sp>
      <p:sp>
        <p:nvSpPr>
          <p:cNvPr id="37" name="Стрелка надясно 36">
            <a:extLst>
              <a:ext uri="{FF2B5EF4-FFF2-40B4-BE49-F238E27FC236}">
                <a16:creationId xmlns:a16="http://schemas.microsoft.com/office/drawing/2014/main" id="{3705490C-614E-49AB-940C-F88F998FDC79}"/>
              </a:ext>
            </a:extLst>
          </p:cNvPr>
          <p:cNvSpPr/>
          <p:nvPr/>
        </p:nvSpPr>
        <p:spPr>
          <a:xfrm>
            <a:off x="1850866" y="4965089"/>
            <a:ext cx="1613991" cy="1073240"/>
          </a:xfrm>
          <a:prstGeom prst="rightArrow">
            <a:avLst/>
          </a:prstGeom>
          <a:solidFill>
            <a:srgbClr val="C0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l-GR" b="1" dirty="0"/>
              <a:t>Υπερβολικά σκληρή</a:t>
            </a:r>
            <a:r>
              <a:rPr lang="en-US" dirty="0"/>
              <a:t> </a:t>
            </a:r>
            <a:endParaRPr lang="bg-BG" dirty="0"/>
          </a:p>
        </p:txBody>
      </p:sp>
      <p:sp>
        <p:nvSpPr>
          <p:cNvPr id="38" name="Правоъгълник: със заоблени ъгли 37">
            <a:extLst>
              <a:ext uri="{FF2B5EF4-FFF2-40B4-BE49-F238E27FC236}">
                <a16:creationId xmlns:a16="http://schemas.microsoft.com/office/drawing/2014/main" id="{5AD24C8D-E4F2-4C09-BCA7-EF00F2DEE9FD}"/>
              </a:ext>
            </a:extLst>
          </p:cNvPr>
          <p:cNvSpPr/>
          <p:nvPr/>
        </p:nvSpPr>
        <p:spPr>
          <a:xfrm>
            <a:off x="390169" y="2856963"/>
            <a:ext cx="1385445" cy="3181366"/>
          </a:xfrm>
          <a:prstGeom prst="roundRect">
            <a:avLst/>
          </a:prstGeom>
          <a:ln>
            <a:solidFill>
              <a:schemeClr val="tx2">
                <a:lumMod val="75000"/>
              </a:schemeClr>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el-GR" b="1" dirty="0">
                <a:solidFill>
                  <a:schemeClr val="tx1"/>
                </a:solidFill>
              </a:rPr>
              <a:t>Απειλές  ασφάλειας
</a:t>
            </a:r>
            <a:endParaRPr lang="bg-BG" b="1" dirty="0">
              <a:solidFill>
                <a:schemeClr val="tx1"/>
              </a:solidFill>
            </a:endParaRPr>
          </a:p>
        </p:txBody>
      </p:sp>
      <p:sp>
        <p:nvSpPr>
          <p:cNvPr id="20" name="Текстово поле 19">
            <a:extLst>
              <a:ext uri="{FF2B5EF4-FFF2-40B4-BE49-F238E27FC236}">
                <a16:creationId xmlns:a16="http://schemas.microsoft.com/office/drawing/2014/main" id="{0580ECFF-2676-4BDB-995E-557553FB496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87283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6" grpId="0" animBg="1"/>
      <p:bldP spid="37" grpId="0" animBg="1"/>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0"/>
            <a:ext cx="5029200" cy="3733799"/>
          </a:xfrm>
        </p:spPr>
        <p:txBody>
          <a:bodyPr/>
          <a:lstStyle/>
          <a:p>
            <a:endParaRPr lang="en-GB" dirty="0"/>
          </a:p>
          <a:p>
            <a:endParaRPr lang="en-GB" dirty="0"/>
          </a:p>
        </p:txBody>
      </p:sp>
      <p:graphicFrame>
        <p:nvGraphicFramePr>
          <p:cNvPr id="7" name="Diagram 6">
            <a:extLst>
              <a:ext uri="{FF2B5EF4-FFF2-40B4-BE49-F238E27FC236}">
                <a16:creationId xmlns:a16="http://schemas.microsoft.com/office/drawing/2014/main" id="{B55FF617-9B21-4DC2-98A8-AADFAF2C1E5B}"/>
              </a:ext>
            </a:extLst>
          </p:cNvPr>
          <p:cNvGraphicFramePr/>
          <p:nvPr>
            <p:extLst>
              <p:ext uri="{D42A27DB-BD31-4B8C-83A1-F6EECF244321}">
                <p14:modId xmlns:p14="http://schemas.microsoft.com/office/powerpoint/2010/main" val="1166555012"/>
              </p:ext>
            </p:extLst>
          </p:nvPr>
        </p:nvGraphicFramePr>
        <p:xfrm>
          <a:off x="609600" y="2302136"/>
          <a:ext cx="7772400" cy="4010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Заглавие 4">
            <a:extLst>
              <a:ext uri="{FF2B5EF4-FFF2-40B4-BE49-F238E27FC236}">
                <a16:creationId xmlns:a16="http://schemas.microsoft.com/office/drawing/2014/main" id="{835A58E1-3744-4114-A821-5D9B0CA9AFB3}"/>
              </a:ext>
            </a:extLst>
          </p:cNvPr>
          <p:cNvSpPr>
            <a:spLocks noGrp="1"/>
          </p:cNvSpPr>
          <p:nvPr>
            <p:ph type="title"/>
          </p:nvPr>
        </p:nvSpPr>
        <p:spPr/>
        <p:txBody>
          <a:bodyPr>
            <a:normAutofit fontScale="90000"/>
          </a:bodyPr>
          <a:lstStyle/>
          <a:p>
            <a:r>
              <a:rPr lang="el-GR" dirty="0"/>
              <a:t>Εργαστήριο για την αναλογική αντίδραση του κράτους
</a:t>
            </a:r>
            <a:endParaRPr lang="bg-BG" dirty="0"/>
          </a:p>
        </p:txBody>
      </p:sp>
      <p:sp>
        <p:nvSpPr>
          <p:cNvPr id="8" name="Tijdelijke aanduiding voor dianummer 5">
            <a:extLst>
              <a:ext uri="{FF2B5EF4-FFF2-40B4-BE49-F238E27FC236}">
                <a16:creationId xmlns:a16="http://schemas.microsoft.com/office/drawing/2014/main" id="{3D8EB758-EB57-4352-9F26-5F7187C9D4EF}"/>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10</a:t>
            </a:fld>
            <a:endParaRPr lang="en-US" dirty="0"/>
          </a:p>
        </p:txBody>
      </p:sp>
      <p:sp>
        <p:nvSpPr>
          <p:cNvPr id="6" name="Текстово поле 5">
            <a:extLst>
              <a:ext uri="{FF2B5EF4-FFF2-40B4-BE49-F238E27FC236}">
                <a16:creationId xmlns:a16="http://schemas.microsoft.com/office/drawing/2014/main" id="{6F34D448-436E-496A-A619-9570B34157F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876101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B681C46F-6748-4341-9055-CC0680AB38BA}"/>
              </a:ext>
            </a:extLst>
          </p:cNvPr>
          <p:cNvSpPr>
            <a:spLocks noGrp="1"/>
          </p:cNvSpPr>
          <p:nvPr>
            <p:ph type="title"/>
          </p:nvPr>
        </p:nvSpPr>
        <p:spPr/>
        <p:txBody>
          <a:bodyPr>
            <a:normAutofit fontScale="90000"/>
          </a:bodyPr>
          <a:lstStyle/>
          <a:p>
            <a:r>
              <a:rPr lang="el-GR" dirty="0"/>
              <a:t>Αναλογική αντίδραση κράτους: Άσκηση 1
</a:t>
            </a:r>
            <a:endParaRPr lang="bg-BG" dirty="0"/>
          </a:p>
        </p:txBody>
      </p:sp>
      <p:sp>
        <p:nvSpPr>
          <p:cNvPr id="6" name="Контейнер за номер на слайда 5">
            <a:extLst>
              <a:ext uri="{FF2B5EF4-FFF2-40B4-BE49-F238E27FC236}">
                <a16:creationId xmlns:a16="http://schemas.microsoft.com/office/drawing/2014/main" id="{C2B56EC9-F1DC-4F2F-9B65-60C05FF2D9CC}"/>
              </a:ext>
            </a:extLst>
          </p:cNvPr>
          <p:cNvSpPr>
            <a:spLocks noGrp="1"/>
          </p:cNvSpPr>
          <p:nvPr>
            <p:ph type="sldNum" sz="quarter" idx="12"/>
          </p:nvPr>
        </p:nvSpPr>
        <p:spPr/>
        <p:txBody>
          <a:bodyPr/>
          <a:lstStyle/>
          <a:p>
            <a:fld id="{CB318F78-A315-46C9-8B3F-2431B4397D31}" type="slidenum">
              <a:rPr lang="en-US" smtClean="0"/>
              <a:t>11</a:t>
            </a:fld>
            <a:endParaRPr lang="en-US" dirty="0"/>
          </a:p>
        </p:txBody>
      </p:sp>
      <p:grpSp>
        <p:nvGrpSpPr>
          <p:cNvPr id="15" name="Групиране 14">
            <a:extLst>
              <a:ext uri="{FF2B5EF4-FFF2-40B4-BE49-F238E27FC236}">
                <a16:creationId xmlns:a16="http://schemas.microsoft.com/office/drawing/2014/main" id="{C237BF23-1FB9-43DD-8BCD-FA27EDCB3E78}"/>
              </a:ext>
            </a:extLst>
          </p:cNvPr>
          <p:cNvGrpSpPr/>
          <p:nvPr/>
        </p:nvGrpSpPr>
        <p:grpSpPr>
          <a:xfrm>
            <a:off x="3491631" y="3466407"/>
            <a:ext cx="2160737" cy="2057845"/>
            <a:chOff x="3491631" y="3466407"/>
            <a:chExt cx="2160737" cy="2057845"/>
          </a:xfrm>
        </p:grpSpPr>
        <p:sp>
          <p:nvSpPr>
            <p:cNvPr id="7" name="Pentagon 1">
              <a:extLst>
                <a:ext uri="{FF2B5EF4-FFF2-40B4-BE49-F238E27FC236}">
                  <a16:creationId xmlns:a16="http://schemas.microsoft.com/office/drawing/2014/main" id="{7255E2E4-78A2-44ED-A810-1793A50206FA}"/>
                </a:ext>
              </a:extLst>
            </p:cNvPr>
            <p:cNvSpPr/>
            <p:nvPr/>
          </p:nvSpPr>
          <p:spPr>
            <a:xfrm rot="10800000" flipH="1">
              <a:off x="3491631" y="3466407"/>
              <a:ext cx="2160737" cy="2057845"/>
            </a:xfrm>
            <a:prstGeom prst="pentagon">
              <a:avLst/>
            </a:prstGeom>
            <a:gradFill flip="none" rotWithShape="1">
              <a:gsLst>
                <a:gs pos="0">
                  <a:srgbClr val="C00000"/>
                </a:gs>
                <a:gs pos="78000">
                  <a:srgbClr val="C00000">
                    <a:tint val="44500"/>
                    <a:satMod val="160000"/>
                  </a:srgbClr>
                </a:gs>
                <a:gs pos="100000">
                  <a:srgbClr val="C00000">
                    <a:tint val="23500"/>
                    <a:satMod val="160000"/>
                  </a:srgbClr>
                </a:gs>
              </a:gsLst>
              <a:lin ang="16200000" scaled="1"/>
              <a:tileRect/>
            </a:gradFill>
            <a:ln>
              <a:solidFill>
                <a:srgbClr val="FF0000"/>
              </a:solidFill>
            </a:ln>
          </p:spPr>
          <p:style>
            <a:lnRef idx="1">
              <a:schemeClr val="accent1"/>
            </a:lnRef>
            <a:fillRef idx="2">
              <a:schemeClr val="accent1"/>
            </a:fillRef>
            <a:effectRef idx="1">
              <a:schemeClr val="accent1"/>
            </a:effectRef>
            <a:fontRef idx="minor">
              <a:schemeClr val="dk1"/>
            </a:fontRef>
          </p:style>
          <p:txBody>
            <a:bodyPr lIns="45718" tIns="45718" rIns="45718" bIns="45718" anchor="ctr"/>
            <a:lstStyle/>
            <a:p>
              <a:pPr>
                <a:defRPr>
                  <a:solidFill>
                    <a:srgbClr val="FFFFFF"/>
                  </a:solidFill>
                </a:defRPr>
              </a:pPr>
              <a:endParaRPr dirty="0"/>
            </a:p>
          </p:txBody>
        </p:sp>
        <p:sp>
          <p:nvSpPr>
            <p:cNvPr id="9" name="Текстово поле 8">
              <a:extLst>
                <a:ext uri="{FF2B5EF4-FFF2-40B4-BE49-F238E27FC236}">
                  <a16:creationId xmlns:a16="http://schemas.microsoft.com/office/drawing/2014/main" id="{4BC7EA0B-EAFB-465B-BA2D-6732B1BC0610}"/>
                </a:ext>
              </a:extLst>
            </p:cNvPr>
            <p:cNvSpPr txBox="1"/>
            <p:nvPr/>
          </p:nvSpPr>
          <p:spPr>
            <a:xfrm>
              <a:off x="3771899" y="3895164"/>
              <a:ext cx="1600200" cy="1200329"/>
            </a:xfrm>
            <a:prstGeom prst="rect">
              <a:avLst/>
            </a:prstGeom>
            <a:noFill/>
          </p:spPr>
          <p:txBody>
            <a:bodyPr wrap="square">
              <a:spAutoFit/>
            </a:bodyPr>
            <a:lstStyle/>
            <a:p>
              <a:pPr algn="ctr"/>
              <a:r>
                <a:rPr lang="el-GR" b="1" dirty="0">
                  <a:solidFill>
                    <a:schemeClr val="bg1"/>
                  </a:solidFill>
                </a:rPr>
                <a:t>Τι σημαίνει αναλογική αντίδραση;     
</a:t>
              </a:r>
              <a:endParaRPr lang="en-US" sz="1800" b="1" dirty="0">
                <a:solidFill>
                  <a:schemeClr val="bg1"/>
                </a:solidFill>
              </a:endParaRPr>
            </a:p>
          </p:txBody>
        </p:sp>
      </p:grpSp>
      <p:sp>
        <p:nvSpPr>
          <p:cNvPr id="10" name="Tekstvak 37">
            <a:extLst>
              <a:ext uri="{FF2B5EF4-FFF2-40B4-BE49-F238E27FC236}">
                <a16:creationId xmlns:a16="http://schemas.microsoft.com/office/drawing/2014/main" id="{C5571144-585E-4C12-B105-4B8D123757D6}"/>
              </a:ext>
            </a:extLst>
          </p:cNvPr>
          <p:cNvSpPr txBox="1"/>
          <p:nvPr/>
        </p:nvSpPr>
        <p:spPr>
          <a:xfrm>
            <a:off x="1676400" y="2417671"/>
            <a:ext cx="6096000" cy="1200329"/>
          </a:xfrm>
          <a:prstGeom prst="rect">
            <a:avLst/>
          </a:prstGeom>
          <a:noFill/>
        </p:spPr>
        <p:txBody>
          <a:bodyPr wrap="square">
            <a:spAutoFit/>
          </a:bodyPr>
          <a:lstStyle/>
          <a:p>
            <a:pPr algn="ctr"/>
            <a:r>
              <a:rPr lang="el-GR" sz="2400" dirty="0">
                <a:latin typeface="Calibri" panose="020F0502020204030204" pitchFamily="34" charset="0"/>
                <a:ea typeface="Times New Roman" panose="02020603050405020304" pitchFamily="18" charset="0"/>
                <a:cs typeface="Times New Roman" panose="02020603050405020304" pitchFamily="18" charset="0"/>
              </a:rPr>
              <a:t>Όταν αναφέρεται σε δημόσιες πολιτικές και δράσεις:
</a:t>
            </a:r>
            <a:endParaRPr lang="en-GB" sz="2400" dirty="0"/>
          </a:p>
        </p:txBody>
      </p:sp>
      <p:sp>
        <p:nvSpPr>
          <p:cNvPr id="11" name="Tekstvak 38">
            <a:extLst>
              <a:ext uri="{FF2B5EF4-FFF2-40B4-BE49-F238E27FC236}">
                <a16:creationId xmlns:a16="http://schemas.microsoft.com/office/drawing/2014/main" id="{B95B93C2-D921-4CA2-B863-B3481A06ED29}"/>
              </a:ext>
            </a:extLst>
          </p:cNvPr>
          <p:cNvSpPr txBox="1"/>
          <p:nvPr/>
        </p:nvSpPr>
        <p:spPr>
          <a:xfrm>
            <a:off x="1117165" y="3433156"/>
            <a:ext cx="2514600" cy="1200329"/>
          </a:xfrm>
          <a:prstGeom prst="rect">
            <a:avLst/>
          </a:prstGeom>
          <a:noFill/>
        </p:spPr>
        <p:txBody>
          <a:bodyPr wrap="square">
            <a:spAutoFit/>
          </a:bodyPr>
          <a:lstStyle/>
          <a:p>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Επιλογή μέσων για την επίτευξη θετικών παρά αρνητικών επιπτώσεων
</a:t>
            </a:r>
            <a:endParaRPr lang="en-GB" dirty="0"/>
          </a:p>
        </p:txBody>
      </p:sp>
      <p:sp>
        <p:nvSpPr>
          <p:cNvPr id="12" name="Tekstvak 39">
            <a:extLst>
              <a:ext uri="{FF2B5EF4-FFF2-40B4-BE49-F238E27FC236}">
                <a16:creationId xmlns:a16="http://schemas.microsoft.com/office/drawing/2014/main" id="{79E96F83-434D-4367-82B0-A70043A0A546}"/>
              </a:ext>
            </a:extLst>
          </p:cNvPr>
          <p:cNvSpPr txBox="1"/>
          <p:nvPr/>
        </p:nvSpPr>
        <p:spPr>
          <a:xfrm>
            <a:off x="5652368" y="3556468"/>
            <a:ext cx="2362200" cy="1200329"/>
          </a:xfrm>
          <a:prstGeom prst="rect">
            <a:avLst/>
          </a:prstGeom>
          <a:noFill/>
        </p:spPr>
        <p:txBody>
          <a:bodyPr wrap="square">
            <a:spAutoFit/>
          </a:bodyPr>
          <a:lstStyle/>
          <a:p>
            <a:pPr algn="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Αποφύγετε την πρόκληση περιττής βλάβης
</a:t>
            </a:r>
            <a:endParaRPr lang="en-GB" dirty="0"/>
          </a:p>
        </p:txBody>
      </p:sp>
      <p:sp>
        <p:nvSpPr>
          <p:cNvPr id="13" name="Tekstvak 40">
            <a:extLst>
              <a:ext uri="{FF2B5EF4-FFF2-40B4-BE49-F238E27FC236}">
                <a16:creationId xmlns:a16="http://schemas.microsoft.com/office/drawing/2014/main" id="{78BE4C80-47AC-4AD4-9F79-691F8544E8E9}"/>
              </a:ext>
            </a:extLst>
          </p:cNvPr>
          <p:cNvSpPr txBox="1"/>
          <p:nvPr/>
        </p:nvSpPr>
        <p:spPr>
          <a:xfrm>
            <a:off x="1117165" y="4948535"/>
            <a:ext cx="2514600" cy="1477328"/>
          </a:xfrm>
          <a:prstGeom prst="rect">
            <a:avLst/>
          </a:prstGeom>
          <a:noFill/>
        </p:spPr>
        <p:txBody>
          <a:bodyPr wrap="square">
            <a:spAutoFit/>
          </a:bodyPr>
          <a:lstStyle/>
          <a:p>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Μην προστατεύετε μια μικρότερη αξία εις βάρος μιας πιο σημαντικής
</a:t>
            </a:r>
            <a:endParaRPr lang="en-GB" dirty="0"/>
          </a:p>
        </p:txBody>
      </p:sp>
      <p:sp>
        <p:nvSpPr>
          <p:cNvPr id="14" name="Tekstvak 41">
            <a:extLst>
              <a:ext uri="{FF2B5EF4-FFF2-40B4-BE49-F238E27FC236}">
                <a16:creationId xmlns:a16="http://schemas.microsoft.com/office/drawing/2014/main" id="{3E36C78C-5B0E-4D8A-871A-CAE9165D16C6}"/>
              </a:ext>
            </a:extLst>
          </p:cNvPr>
          <p:cNvSpPr txBox="1"/>
          <p:nvPr/>
        </p:nvSpPr>
        <p:spPr>
          <a:xfrm>
            <a:off x="5499968" y="4879931"/>
            <a:ext cx="2514600" cy="1754326"/>
          </a:xfrm>
          <a:prstGeom prst="rect">
            <a:avLst/>
          </a:prstGeom>
          <a:noFill/>
        </p:spPr>
        <p:txBody>
          <a:bodyPr wrap="square">
            <a:spAutoFit/>
          </a:bodyPr>
          <a:lstStyle/>
          <a:p>
            <a:pPr algn="r"/>
            <a:r>
              <a:rPr lang="el-GR" dirty="0">
                <a:solidFill>
                  <a:srgbClr val="000000"/>
                </a:solidFill>
                <a:latin typeface="Calibri" panose="020F0502020204030204" pitchFamily="34" charset="0"/>
                <a:cs typeface="Times New Roman" panose="02020603050405020304" pitchFamily="18" charset="0"/>
              </a:rPr>
              <a:t>Η κρατική αντίδραση θα πρέπει να είναι απαραίτητη και κατάλληλη για το πρόβλημα
</a:t>
            </a:r>
            <a:endParaRPr lang="en-GB" dirty="0"/>
          </a:p>
        </p:txBody>
      </p:sp>
      <p:sp>
        <p:nvSpPr>
          <p:cNvPr id="16" name="Текстово поле 15">
            <a:extLst>
              <a:ext uri="{FF2B5EF4-FFF2-40B4-BE49-F238E27FC236}">
                <a16:creationId xmlns:a16="http://schemas.microsoft.com/office/drawing/2014/main" id="{50E95081-84CE-4612-BB22-7F0108DE3D7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307474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1C0574-527D-4031-8DD7-F8DDE221C562}"/>
              </a:ext>
            </a:extLst>
          </p:cNvPr>
          <p:cNvSpPr>
            <a:spLocks noGrp="1"/>
          </p:cNvSpPr>
          <p:nvPr>
            <p:ph type="title"/>
          </p:nvPr>
        </p:nvSpPr>
        <p:spPr/>
        <p:txBody>
          <a:bodyPr>
            <a:normAutofit fontScale="90000"/>
          </a:bodyPr>
          <a:lstStyle/>
          <a:p>
            <a:r>
              <a:rPr lang="el-GR" dirty="0"/>
              <a:t>Αναλογική αντίδραση κράτους: Σενάριο 1
</a:t>
            </a:r>
            <a:endParaRPr lang="en-GB" dirty="0"/>
          </a:p>
        </p:txBody>
      </p:sp>
      <p:sp>
        <p:nvSpPr>
          <p:cNvPr id="6" name="Tijdelijke aanduiding voor dianummer 5">
            <a:extLst>
              <a:ext uri="{FF2B5EF4-FFF2-40B4-BE49-F238E27FC236}">
                <a16:creationId xmlns:a16="http://schemas.microsoft.com/office/drawing/2014/main" id="{5D14F700-30F1-4601-BF98-F3AD0A997DBB}"/>
              </a:ext>
            </a:extLst>
          </p:cNvPr>
          <p:cNvSpPr>
            <a:spLocks noGrp="1"/>
          </p:cNvSpPr>
          <p:nvPr>
            <p:ph type="sldNum" sz="quarter" idx="12"/>
          </p:nvPr>
        </p:nvSpPr>
        <p:spPr/>
        <p:txBody>
          <a:bodyPr/>
          <a:lstStyle/>
          <a:p>
            <a:fld id="{CB318F78-A315-46C9-8B3F-2431B4397D31}" type="slidenum">
              <a:rPr lang="en-US" smtClean="0"/>
              <a:t>12</a:t>
            </a:fld>
            <a:endParaRPr lang="en-US" dirty="0"/>
          </a:p>
        </p:txBody>
      </p:sp>
      <p:sp>
        <p:nvSpPr>
          <p:cNvPr id="7" name="Circle">
            <a:extLst>
              <a:ext uri="{FF2B5EF4-FFF2-40B4-BE49-F238E27FC236}">
                <a16:creationId xmlns:a16="http://schemas.microsoft.com/office/drawing/2014/main" id="{1FA28133-FB6C-4E54-BC51-61994F1994EE}"/>
              </a:ext>
            </a:extLst>
          </p:cNvPr>
          <p:cNvSpPr/>
          <p:nvPr/>
        </p:nvSpPr>
        <p:spPr>
          <a:xfrm>
            <a:off x="376755" y="4610665"/>
            <a:ext cx="2381240" cy="1194105"/>
          </a:xfrm>
          <a:prstGeom prst="ellipse">
            <a:avLst/>
          </a:prstGeom>
          <a:solidFill>
            <a:srgbClr val="FF6600"/>
          </a:solidFill>
          <a:ln w="12700">
            <a:miter lim="400000"/>
          </a:ln>
        </p:spPr>
        <p:txBody>
          <a:bodyPr lIns="34289" rIns="34289" anchor="ctr"/>
          <a:lstStyle/>
          <a:p>
            <a:pPr algn="ctr">
              <a:defRPr>
                <a:solidFill>
                  <a:srgbClr val="FFFFFF"/>
                </a:solidFill>
              </a:defRPr>
            </a:pPr>
            <a:r>
              <a:rPr lang="el-GR" sz="1600" b="1" dirty="0"/>
              <a:t>Επιχειρήματα ότι ήταν αναλογικές
</a:t>
            </a:r>
            <a:endParaRPr sz="1600" b="1" dirty="0"/>
          </a:p>
        </p:txBody>
      </p:sp>
      <p:sp>
        <p:nvSpPr>
          <p:cNvPr id="8" name="Line">
            <a:extLst>
              <a:ext uri="{FF2B5EF4-FFF2-40B4-BE49-F238E27FC236}">
                <a16:creationId xmlns:a16="http://schemas.microsoft.com/office/drawing/2014/main" id="{F6B81046-8816-47FF-A45A-1B25477901C8}"/>
              </a:ext>
            </a:extLst>
          </p:cNvPr>
          <p:cNvSpPr/>
          <p:nvPr/>
        </p:nvSpPr>
        <p:spPr>
          <a:xfrm>
            <a:off x="880744" y="3412013"/>
            <a:ext cx="2935528" cy="1271437"/>
          </a:xfrm>
          <a:custGeom>
            <a:avLst/>
            <a:gdLst/>
            <a:ahLst/>
            <a:cxnLst>
              <a:cxn ang="0">
                <a:pos x="wd2" y="hd2"/>
              </a:cxn>
              <a:cxn ang="5400000">
                <a:pos x="wd2" y="hd2"/>
              </a:cxn>
              <a:cxn ang="10800000">
                <a:pos x="wd2" y="hd2"/>
              </a:cxn>
              <a:cxn ang="16200000">
                <a:pos x="wd2" y="hd2"/>
              </a:cxn>
            </a:cxnLst>
            <a:rect l="0" t="0" r="r" b="b"/>
            <a:pathLst>
              <a:path w="21219" h="19540" extrusionOk="0">
                <a:moveTo>
                  <a:pt x="21219" y="0"/>
                </a:moveTo>
                <a:cubicBezTo>
                  <a:pt x="19244" y="1101"/>
                  <a:pt x="17213" y="1576"/>
                  <a:pt x="15180" y="1446"/>
                </a:cubicBezTo>
                <a:cubicBezTo>
                  <a:pt x="10581" y="1153"/>
                  <a:pt x="5346" y="-2060"/>
                  <a:pt x="1839" y="5762"/>
                </a:cubicBezTo>
                <a:cubicBezTo>
                  <a:pt x="235" y="9342"/>
                  <a:pt x="-381" y="14635"/>
                  <a:pt x="234" y="19540"/>
                </a:cubicBezTo>
              </a:path>
            </a:pathLst>
          </a:custGeom>
          <a:ln w="19050" cap="rnd">
            <a:solidFill>
              <a:srgbClr val="FF8A00"/>
            </a:solidFill>
            <a:custDash>
              <a:ds d="100000" sp="200000"/>
            </a:custDash>
            <a:headEnd type="oval"/>
            <a:tailEnd type="oval"/>
          </a:ln>
        </p:spPr>
        <p:txBody>
          <a:bodyPr lIns="34289" rIns="34289" anchor="ctr"/>
          <a:lstStyle/>
          <a:p>
            <a:pPr>
              <a:defRPr>
                <a:solidFill>
                  <a:srgbClr val="FFFFFF"/>
                </a:solidFill>
              </a:defRPr>
            </a:pPr>
            <a:endParaRPr sz="1350"/>
          </a:p>
        </p:txBody>
      </p:sp>
      <p:sp>
        <p:nvSpPr>
          <p:cNvPr id="11" name="Circle">
            <a:extLst>
              <a:ext uri="{FF2B5EF4-FFF2-40B4-BE49-F238E27FC236}">
                <a16:creationId xmlns:a16="http://schemas.microsoft.com/office/drawing/2014/main" id="{4AE1CEDF-B0FC-4B7C-8E39-6A0204CA6647}"/>
              </a:ext>
            </a:extLst>
          </p:cNvPr>
          <p:cNvSpPr/>
          <p:nvPr/>
        </p:nvSpPr>
        <p:spPr>
          <a:xfrm>
            <a:off x="6705600" y="4572009"/>
            <a:ext cx="2209800" cy="1116607"/>
          </a:xfrm>
          <a:prstGeom prst="ellipse">
            <a:avLst/>
          </a:prstGeom>
          <a:solidFill>
            <a:srgbClr val="FF6600"/>
          </a:solidFill>
          <a:ln w="12700">
            <a:miter lim="400000"/>
          </a:ln>
        </p:spPr>
        <p:txBody>
          <a:bodyPr lIns="34289" rIns="34289" anchor="ctr"/>
          <a:lstStyle/>
          <a:p>
            <a:pPr algn="ctr">
              <a:defRPr>
                <a:solidFill>
                  <a:srgbClr val="FFFFFF"/>
                </a:solidFill>
              </a:defRPr>
            </a:pPr>
            <a:r>
              <a:rPr lang="el-GR" sz="1600" b="1" dirty="0"/>
              <a:t>Επιχειρήματα ότι ήταν δυσανάλογες
</a:t>
            </a:r>
            <a:endParaRPr sz="1600" b="1" dirty="0"/>
          </a:p>
        </p:txBody>
      </p:sp>
      <p:sp>
        <p:nvSpPr>
          <p:cNvPr id="12" name="Line">
            <a:extLst>
              <a:ext uri="{FF2B5EF4-FFF2-40B4-BE49-F238E27FC236}">
                <a16:creationId xmlns:a16="http://schemas.microsoft.com/office/drawing/2014/main" id="{9D69A162-916C-40D6-AA84-B8BA818185C7}"/>
              </a:ext>
            </a:extLst>
          </p:cNvPr>
          <p:cNvSpPr/>
          <p:nvPr/>
        </p:nvSpPr>
        <p:spPr>
          <a:xfrm flipH="1">
            <a:off x="5475883" y="3412013"/>
            <a:ext cx="2935528" cy="1194105"/>
          </a:xfrm>
          <a:custGeom>
            <a:avLst/>
            <a:gdLst/>
            <a:ahLst/>
            <a:cxnLst>
              <a:cxn ang="0">
                <a:pos x="wd2" y="hd2"/>
              </a:cxn>
              <a:cxn ang="5400000">
                <a:pos x="wd2" y="hd2"/>
              </a:cxn>
              <a:cxn ang="10800000">
                <a:pos x="wd2" y="hd2"/>
              </a:cxn>
              <a:cxn ang="16200000">
                <a:pos x="wd2" y="hd2"/>
              </a:cxn>
            </a:cxnLst>
            <a:rect l="0" t="0" r="r" b="b"/>
            <a:pathLst>
              <a:path w="21219" h="19540" extrusionOk="0">
                <a:moveTo>
                  <a:pt x="21219" y="0"/>
                </a:moveTo>
                <a:cubicBezTo>
                  <a:pt x="19244" y="1101"/>
                  <a:pt x="17213" y="1576"/>
                  <a:pt x="15180" y="1446"/>
                </a:cubicBezTo>
                <a:cubicBezTo>
                  <a:pt x="10581" y="1153"/>
                  <a:pt x="5346" y="-2060"/>
                  <a:pt x="1839" y="5762"/>
                </a:cubicBezTo>
                <a:cubicBezTo>
                  <a:pt x="235" y="9342"/>
                  <a:pt x="-381" y="14635"/>
                  <a:pt x="234" y="19540"/>
                </a:cubicBezTo>
              </a:path>
            </a:pathLst>
          </a:custGeom>
          <a:ln w="19050" cap="rnd">
            <a:solidFill>
              <a:srgbClr val="FF9F00"/>
            </a:solidFill>
            <a:custDash>
              <a:ds d="100000" sp="200000"/>
            </a:custDash>
            <a:headEnd type="oval"/>
            <a:tailEnd type="oval"/>
          </a:ln>
        </p:spPr>
        <p:txBody>
          <a:bodyPr lIns="34289" rIns="34289" anchor="ctr"/>
          <a:lstStyle/>
          <a:p>
            <a:pPr>
              <a:defRPr>
                <a:solidFill>
                  <a:srgbClr val="FFFFFF"/>
                </a:solidFill>
              </a:defRPr>
            </a:pPr>
            <a:endParaRPr sz="1350"/>
          </a:p>
        </p:txBody>
      </p:sp>
      <p:sp>
        <p:nvSpPr>
          <p:cNvPr id="16" name="Circle">
            <a:extLst>
              <a:ext uri="{FF2B5EF4-FFF2-40B4-BE49-F238E27FC236}">
                <a16:creationId xmlns:a16="http://schemas.microsoft.com/office/drawing/2014/main" id="{9371F81A-03F0-4E0B-AFED-0B122C9E78E4}"/>
              </a:ext>
            </a:extLst>
          </p:cNvPr>
          <p:cNvSpPr/>
          <p:nvPr/>
        </p:nvSpPr>
        <p:spPr>
          <a:xfrm>
            <a:off x="3055398" y="4572000"/>
            <a:ext cx="3352799" cy="1271437"/>
          </a:xfrm>
          <a:prstGeom prst="ellipse">
            <a:avLst/>
          </a:prstGeom>
          <a:solidFill>
            <a:schemeClr val="accent6">
              <a:lumMod val="75000"/>
            </a:schemeClr>
          </a:solidFill>
          <a:ln w="12700">
            <a:miter lim="400000"/>
          </a:ln>
        </p:spPr>
        <p:txBody>
          <a:bodyPr lIns="34289" rIns="34289" anchor="ctr"/>
          <a:lstStyle/>
          <a:p>
            <a:pPr algn="ctr">
              <a:defRPr>
                <a:solidFill>
                  <a:srgbClr val="FFFFFF"/>
                </a:solidFill>
              </a:defRPr>
            </a:pPr>
            <a:r>
              <a:rPr lang="el-GR" b="1" dirty="0"/>
              <a:t>Ήταν αναλογικές οι ενέργειες του σχολείου και της αστυνομίας; 
</a:t>
            </a:r>
            <a:endParaRPr b="1" dirty="0"/>
          </a:p>
        </p:txBody>
      </p:sp>
      <p:grpSp>
        <p:nvGrpSpPr>
          <p:cNvPr id="19" name="Group">
            <a:extLst>
              <a:ext uri="{FF2B5EF4-FFF2-40B4-BE49-F238E27FC236}">
                <a16:creationId xmlns:a16="http://schemas.microsoft.com/office/drawing/2014/main" id="{24D9191C-DF41-4559-976F-9FC106571BED}"/>
              </a:ext>
            </a:extLst>
          </p:cNvPr>
          <p:cNvGrpSpPr/>
          <p:nvPr/>
        </p:nvGrpSpPr>
        <p:grpSpPr>
          <a:xfrm>
            <a:off x="3643632" y="2286000"/>
            <a:ext cx="2176332" cy="1729709"/>
            <a:chOff x="-13" y="7"/>
            <a:chExt cx="2211481" cy="2211866"/>
          </a:xfrm>
        </p:grpSpPr>
        <p:sp>
          <p:nvSpPr>
            <p:cNvPr id="20" name="Circle">
              <a:extLst>
                <a:ext uri="{FF2B5EF4-FFF2-40B4-BE49-F238E27FC236}">
                  <a16:creationId xmlns:a16="http://schemas.microsoft.com/office/drawing/2014/main" id="{FBFDB598-B223-416F-9769-907F00FFD77F}"/>
                </a:ext>
              </a:extLst>
            </p:cNvPr>
            <p:cNvSpPr/>
            <p:nvPr/>
          </p:nvSpPr>
          <p:spPr>
            <a:xfrm rot="21526100">
              <a:off x="68632" y="55885"/>
              <a:ext cx="2074942" cy="2087353"/>
            </a:xfrm>
            <a:prstGeom prst="ellipse">
              <a:avLst/>
            </a:prstGeom>
            <a:gradFill flip="none" rotWithShape="1">
              <a:gsLst>
                <a:gs pos="22846">
                  <a:srgbClr val="FFFFFF"/>
                </a:gs>
                <a:gs pos="63322">
                  <a:srgbClr val="E6EAEB"/>
                </a:gs>
                <a:gs pos="99960">
                  <a:srgbClr val="CDD5D8"/>
                </a:gs>
              </a:gsLst>
              <a:lin ang="2089253"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pPr algn="ctr">
                <a:defRPr>
                  <a:solidFill>
                    <a:srgbClr val="FFFFFF"/>
                  </a:solidFill>
                </a:defRPr>
              </a:pPr>
              <a:r>
                <a:rPr lang="el-GR" sz="2000" dirty="0">
                  <a:solidFill>
                    <a:schemeClr val="tx1">
                      <a:lumMod val="75000"/>
                      <a:lumOff val="25000"/>
                    </a:schemeClr>
                  </a:solidFill>
                </a:rPr>
                <a:t>Διαβάστε την περίπτωση
</a:t>
              </a:r>
              <a:endParaRPr sz="2000" dirty="0">
                <a:solidFill>
                  <a:schemeClr val="tx1">
                    <a:lumMod val="75000"/>
                    <a:lumOff val="25000"/>
                  </a:schemeClr>
                </a:solidFill>
              </a:endParaRPr>
            </a:p>
          </p:txBody>
        </p:sp>
        <p:sp>
          <p:nvSpPr>
            <p:cNvPr id="21" name="Freeform 4">
              <a:extLst>
                <a:ext uri="{FF2B5EF4-FFF2-40B4-BE49-F238E27FC236}">
                  <a16:creationId xmlns:a16="http://schemas.microsoft.com/office/drawing/2014/main" id="{FB25E56A-6794-46E9-8C76-1C2CD8B7DECE}"/>
                </a:ext>
              </a:extLst>
            </p:cNvPr>
            <p:cNvSpPr/>
            <p:nvPr/>
          </p:nvSpPr>
          <p:spPr>
            <a:xfrm>
              <a:off x="-13" y="7"/>
              <a:ext cx="2211481" cy="2211866"/>
            </a:xfrm>
            <a:custGeom>
              <a:avLst/>
              <a:gdLst/>
              <a:ahLst/>
              <a:cxnLst>
                <a:cxn ang="0">
                  <a:pos x="wd2" y="hd2"/>
                </a:cxn>
                <a:cxn ang="5400000">
                  <a:pos x="wd2" y="hd2"/>
                </a:cxn>
                <a:cxn ang="10800000">
                  <a:pos x="wd2" y="hd2"/>
                </a:cxn>
                <a:cxn ang="16200000">
                  <a:pos x="wd2" y="hd2"/>
                </a:cxn>
              </a:cxnLst>
              <a:rect l="0" t="0" r="r" b="b"/>
              <a:pathLst>
                <a:path w="21216" h="21518" extrusionOk="0">
                  <a:moveTo>
                    <a:pt x="10796" y="2"/>
                  </a:moveTo>
                  <a:cubicBezTo>
                    <a:pt x="8556" y="-41"/>
                    <a:pt x="6360" y="639"/>
                    <a:pt x="4526" y="1945"/>
                  </a:cubicBezTo>
                  <a:cubicBezTo>
                    <a:pt x="2688" y="3245"/>
                    <a:pt x="1308" y="5105"/>
                    <a:pt x="581" y="7254"/>
                  </a:cubicBezTo>
                  <a:cubicBezTo>
                    <a:pt x="-149" y="9402"/>
                    <a:pt x="-193" y="11728"/>
                    <a:pt x="459" y="13901"/>
                  </a:cubicBezTo>
                  <a:cubicBezTo>
                    <a:pt x="1116" y="16073"/>
                    <a:pt x="2430" y="17979"/>
                    <a:pt x="4217" y="19348"/>
                  </a:cubicBezTo>
                  <a:cubicBezTo>
                    <a:pt x="6007" y="20714"/>
                    <a:pt x="8178" y="21471"/>
                    <a:pt x="10418" y="21512"/>
                  </a:cubicBezTo>
                  <a:lnTo>
                    <a:pt x="10418" y="21516"/>
                  </a:lnTo>
                  <a:cubicBezTo>
                    <a:pt x="12658" y="21559"/>
                    <a:pt x="14854" y="20879"/>
                    <a:pt x="16688" y="19573"/>
                  </a:cubicBezTo>
                  <a:lnTo>
                    <a:pt x="16122" y="18746"/>
                  </a:lnTo>
                  <a:lnTo>
                    <a:pt x="16688" y="19566"/>
                  </a:lnTo>
                  <a:cubicBezTo>
                    <a:pt x="18526" y="18267"/>
                    <a:pt x="19909" y="16412"/>
                    <a:pt x="20637" y="14264"/>
                  </a:cubicBezTo>
                  <a:cubicBezTo>
                    <a:pt x="21367" y="12116"/>
                    <a:pt x="21407" y="9786"/>
                    <a:pt x="20755" y="7613"/>
                  </a:cubicBezTo>
                  <a:cubicBezTo>
                    <a:pt x="20098" y="5442"/>
                    <a:pt x="18784" y="3536"/>
                    <a:pt x="16997" y="2166"/>
                  </a:cubicBezTo>
                  <a:cubicBezTo>
                    <a:pt x="15207" y="800"/>
                    <a:pt x="13036" y="43"/>
                    <a:pt x="10796" y="2"/>
                  </a:cubicBezTo>
                  <a:close/>
                  <a:moveTo>
                    <a:pt x="10775" y="1216"/>
                  </a:moveTo>
                  <a:lnTo>
                    <a:pt x="10775" y="1220"/>
                  </a:lnTo>
                  <a:cubicBezTo>
                    <a:pt x="12762" y="1256"/>
                    <a:pt x="14688" y="1926"/>
                    <a:pt x="16275" y="3138"/>
                  </a:cubicBezTo>
                  <a:cubicBezTo>
                    <a:pt x="17063" y="3741"/>
                    <a:pt x="17754" y="4467"/>
                    <a:pt x="18319" y="5287"/>
                  </a:cubicBezTo>
                  <a:cubicBezTo>
                    <a:pt x="18885" y="6107"/>
                    <a:pt x="19318" y="7012"/>
                    <a:pt x="19606" y="7969"/>
                  </a:cubicBezTo>
                  <a:cubicBezTo>
                    <a:pt x="20185" y="9896"/>
                    <a:pt x="20149" y="11961"/>
                    <a:pt x="19502" y="13866"/>
                  </a:cubicBezTo>
                  <a:cubicBezTo>
                    <a:pt x="18856" y="15771"/>
                    <a:pt x="17628" y="17419"/>
                    <a:pt x="15997" y="18570"/>
                  </a:cubicBezTo>
                  <a:lnTo>
                    <a:pt x="16001" y="18574"/>
                  </a:lnTo>
                  <a:cubicBezTo>
                    <a:pt x="14375" y="19732"/>
                    <a:pt x="12425" y="20336"/>
                    <a:pt x="10439" y="20298"/>
                  </a:cubicBezTo>
                  <a:lnTo>
                    <a:pt x="10439" y="20295"/>
                  </a:lnTo>
                  <a:cubicBezTo>
                    <a:pt x="8452" y="20258"/>
                    <a:pt x="6530" y="19589"/>
                    <a:pt x="4942" y="18377"/>
                  </a:cubicBezTo>
                  <a:cubicBezTo>
                    <a:pt x="3358" y="17163"/>
                    <a:pt x="2190" y="15472"/>
                    <a:pt x="1608" y="13546"/>
                  </a:cubicBezTo>
                  <a:cubicBezTo>
                    <a:pt x="1029" y="11619"/>
                    <a:pt x="1065" y="9554"/>
                    <a:pt x="1712" y="7648"/>
                  </a:cubicBezTo>
                  <a:cubicBezTo>
                    <a:pt x="2358" y="5743"/>
                    <a:pt x="3586" y="4097"/>
                    <a:pt x="5217" y="2944"/>
                  </a:cubicBezTo>
                  <a:lnTo>
                    <a:pt x="5217" y="2941"/>
                  </a:lnTo>
                  <a:cubicBezTo>
                    <a:pt x="6843" y="1782"/>
                    <a:pt x="8789" y="1179"/>
                    <a:pt x="10775" y="1216"/>
                  </a:cubicBezTo>
                  <a:close/>
                </a:path>
              </a:pathLst>
            </a:custGeom>
            <a:gradFill flip="none" rotWithShape="1">
              <a:gsLst>
                <a:gs pos="22846">
                  <a:srgbClr val="FFFFFF"/>
                </a:gs>
                <a:gs pos="63322">
                  <a:srgbClr val="E6EAEB"/>
                </a:gs>
                <a:gs pos="99960">
                  <a:srgbClr val="CDD5D8"/>
                </a:gs>
              </a:gsLst>
              <a:lin ang="2089255" scaled="0"/>
            </a:gradFill>
            <a:ln w="12700" cap="flat">
              <a:noFill/>
              <a:miter lim="400000"/>
            </a:ln>
            <a:effectLst>
              <a:outerShdw blurRad="50800" dist="35191" dir="2315233" rotWithShape="0">
                <a:srgbClr val="000000">
                  <a:alpha val="38297"/>
                </a:srgbClr>
              </a:outerShdw>
            </a:effectLst>
          </p:spPr>
          <p:txBody>
            <a:bodyPr wrap="square" lIns="34289" tIns="34289" rIns="34289" bIns="34289" numCol="1" anchor="ctr">
              <a:noAutofit/>
            </a:bodyPr>
            <a:lstStyle/>
            <a:p>
              <a:pPr>
                <a:defRPr>
                  <a:solidFill>
                    <a:srgbClr val="FFFFFF"/>
                  </a:solidFill>
                </a:defRPr>
              </a:pPr>
              <a:endParaRPr sz="1350"/>
            </a:p>
          </p:txBody>
        </p:sp>
      </p:grpSp>
      <p:cxnSp>
        <p:nvCxnSpPr>
          <p:cNvPr id="23" name="Rechte verbindingslijn 22">
            <a:extLst>
              <a:ext uri="{FF2B5EF4-FFF2-40B4-BE49-F238E27FC236}">
                <a16:creationId xmlns:a16="http://schemas.microsoft.com/office/drawing/2014/main" id="{48F74F81-FC22-44EF-BFED-2984F099D97E}"/>
              </a:ext>
            </a:extLst>
          </p:cNvPr>
          <p:cNvCxnSpPr>
            <a:cxnSpLocks/>
            <a:endCxn id="16" idx="0"/>
          </p:cNvCxnSpPr>
          <p:nvPr/>
        </p:nvCxnSpPr>
        <p:spPr>
          <a:xfrm flipH="1">
            <a:off x="4731798" y="4015709"/>
            <a:ext cx="2124" cy="556291"/>
          </a:xfrm>
          <a:prstGeom prst="line">
            <a:avLst/>
          </a:prstGeom>
        </p:spPr>
        <p:style>
          <a:lnRef idx="2">
            <a:schemeClr val="accent6"/>
          </a:lnRef>
          <a:fillRef idx="0">
            <a:schemeClr val="accent6"/>
          </a:fillRef>
          <a:effectRef idx="1">
            <a:schemeClr val="accent6"/>
          </a:effectRef>
          <a:fontRef idx="minor">
            <a:schemeClr val="tx1"/>
          </a:fontRef>
        </p:style>
      </p:cxnSp>
      <p:sp>
        <p:nvSpPr>
          <p:cNvPr id="13" name="Текстово поле 12">
            <a:extLst>
              <a:ext uri="{FF2B5EF4-FFF2-40B4-BE49-F238E27FC236}">
                <a16:creationId xmlns:a16="http://schemas.microsoft.com/office/drawing/2014/main" id="{A89B83A5-1520-440A-A1B4-DD9159697925}"/>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395330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32" fill="hold" grpId="0" nodeType="clickEffect">
                                  <p:stCondLst>
                                    <p:cond delay="0"/>
                                  </p:stCondLst>
                                  <p:iterate>
                                    <p:tmAbs val="0"/>
                                  </p:iterate>
                                  <p:childTnLst>
                                    <p:set>
                                      <p:cBhvr>
                                        <p:cTn id="10" fill="hold"/>
                                        <p:tgtEl>
                                          <p:spTgt spid="16"/>
                                        </p:tgtEl>
                                        <p:attrNameLst>
                                          <p:attrName>style.visibility</p:attrName>
                                        </p:attrNameLst>
                                      </p:cBhvr>
                                      <p:to>
                                        <p:strVal val="visible"/>
                                      </p:to>
                                    </p:set>
                                    <p:animEffect transition="in" filter="box(out)">
                                      <p:cBhvr>
                                        <p:cTn id="11" dur="600"/>
                                        <p:tgtEl>
                                          <p:spTgt spid="16"/>
                                        </p:tgtEl>
                                      </p:cBhvr>
                                    </p:animEffect>
                                  </p:childTnLst>
                                </p:cTn>
                              </p:par>
                              <p:par>
                                <p:cTn id="12" presetID="1"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iterate>
                                    <p:tmAbs val="0"/>
                                  </p:iterate>
                                  <p:childTnLst>
                                    <p:set>
                                      <p:cBhvr>
                                        <p:cTn id="17" fill="hold"/>
                                        <p:tgtEl>
                                          <p:spTgt spid="8"/>
                                        </p:tgtEl>
                                        <p:attrNameLst>
                                          <p:attrName>style.visibility</p:attrName>
                                        </p:attrNameLst>
                                      </p:cBhvr>
                                      <p:to>
                                        <p:strVal val="visible"/>
                                      </p:to>
                                    </p:set>
                                    <p:animEffect transition="in" filter="wipe(up)">
                                      <p:cBhvr>
                                        <p:cTn id="18" dur="600"/>
                                        <p:tgtEl>
                                          <p:spTgt spid="8"/>
                                        </p:tgtEl>
                                      </p:cBhvr>
                                    </p:animEffect>
                                  </p:childTnLst>
                                </p:cTn>
                              </p:par>
                            </p:childTnLst>
                          </p:cTn>
                        </p:par>
                        <p:par>
                          <p:cTn id="19" fill="hold">
                            <p:stCondLst>
                              <p:cond delay="600"/>
                            </p:stCondLst>
                            <p:childTnLst>
                              <p:par>
                                <p:cTn id="20" presetID="4" presetClass="entr" presetSubtype="32" fill="hold" grpId="0" nodeType="afterEffect">
                                  <p:stCondLst>
                                    <p:cond delay="0"/>
                                  </p:stCondLst>
                                  <p:iterate>
                                    <p:tmAbs val="0"/>
                                  </p:iterate>
                                  <p:childTnLst>
                                    <p:set>
                                      <p:cBhvr>
                                        <p:cTn id="21" fill="hold"/>
                                        <p:tgtEl>
                                          <p:spTgt spid="7"/>
                                        </p:tgtEl>
                                        <p:attrNameLst>
                                          <p:attrName>style.visibility</p:attrName>
                                        </p:attrNameLst>
                                      </p:cBhvr>
                                      <p:to>
                                        <p:strVal val="visible"/>
                                      </p:to>
                                    </p:set>
                                    <p:animEffect transition="in" filter="box(out)">
                                      <p:cBhvr>
                                        <p:cTn id="22" dur="6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p:tmAbs val="0"/>
                                  </p:iterate>
                                  <p:childTnLst>
                                    <p:set>
                                      <p:cBhvr>
                                        <p:cTn id="26" fill="hold"/>
                                        <p:tgtEl>
                                          <p:spTgt spid="12"/>
                                        </p:tgtEl>
                                        <p:attrNameLst>
                                          <p:attrName>style.visibility</p:attrName>
                                        </p:attrNameLst>
                                      </p:cBhvr>
                                      <p:to>
                                        <p:strVal val="visible"/>
                                      </p:to>
                                    </p:set>
                                    <p:animEffect transition="in" filter="wipe(up)">
                                      <p:cBhvr>
                                        <p:cTn id="27" dur="600"/>
                                        <p:tgtEl>
                                          <p:spTgt spid="12"/>
                                        </p:tgtEl>
                                      </p:cBhvr>
                                    </p:animEffect>
                                  </p:childTnLst>
                                </p:cTn>
                              </p:par>
                            </p:childTnLst>
                          </p:cTn>
                        </p:par>
                        <p:par>
                          <p:cTn id="28" fill="hold">
                            <p:stCondLst>
                              <p:cond delay="600"/>
                            </p:stCondLst>
                            <p:childTnLst>
                              <p:par>
                                <p:cTn id="29" presetID="4" presetClass="entr" presetSubtype="32" fill="hold" grpId="0" nodeType="afterEffect">
                                  <p:stCondLst>
                                    <p:cond delay="0"/>
                                  </p:stCondLst>
                                  <p:iterate>
                                    <p:tmAbs val="0"/>
                                  </p:iterate>
                                  <p:childTnLst>
                                    <p:set>
                                      <p:cBhvr>
                                        <p:cTn id="30" fill="hold"/>
                                        <p:tgtEl>
                                          <p:spTgt spid="11"/>
                                        </p:tgtEl>
                                        <p:attrNameLst>
                                          <p:attrName>style.visibility</p:attrName>
                                        </p:attrNameLst>
                                      </p:cBhvr>
                                      <p:to>
                                        <p:strVal val="visible"/>
                                      </p:to>
                                    </p:set>
                                    <p:animEffect transition="in" filter="box(out)">
                                      <p:cBhvr>
                                        <p:cTn id="31" dur="6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11" grpId="0" animBg="1" advAuto="0"/>
      <p:bldP spid="12" grpId="0" animBg="1" advAuto="0"/>
      <p:bldP spid="16"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4C944-EA67-4FE9-9945-969F22AF314B}"/>
              </a:ext>
            </a:extLst>
          </p:cNvPr>
          <p:cNvSpPr>
            <a:spLocks noGrp="1"/>
          </p:cNvSpPr>
          <p:nvPr>
            <p:ph type="title"/>
          </p:nvPr>
        </p:nvSpPr>
        <p:spPr>
          <a:xfrm>
            <a:off x="685800" y="1447800"/>
            <a:ext cx="7772400" cy="381000"/>
          </a:xfrm>
        </p:spPr>
        <p:txBody>
          <a:bodyPr>
            <a:normAutofit/>
          </a:bodyPr>
          <a:lstStyle/>
          <a:p>
            <a:pPr algn="ctr"/>
            <a:r>
              <a:rPr lang="el-GR" sz="1600" b="1" kern="1200" dirty="0">
                <a:solidFill>
                  <a:srgbClr val="000000"/>
                </a:solidFill>
                <a:effectLst/>
                <a:latin typeface="Calibri" panose="020F0502020204030204" pitchFamily="34" charset="0"/>
                <a:ea typeface="+mn-ea"/>
                <a:cs typeface="+mn-cs"/>
              </a:rPr>
              <a:t>Σενάριο Υποχρεωτικής Εκπαίδευσης</a:t>
            </a:r>
            <a:endParaRPr lang="en-US" sz="1600" dirty="0"/>
          </a:p>
        </p:txBody>
      </p:sp>
      <p:sp>
        <p:nvSpPr>
          <p:cNvPr id="3" name="Content Placeholder 2">
            <a:extLst>
              <a:ext uri="{FF2B5EF4-FFF2-40B4-BE49-F238E27FC236}">
                <a16:creationId xmlns:a16="http://schemas.microsoft.com/office/drawing/2014/main" id="{49959180-C60D-476B-B8E1-01ACE080FF7E}"/>
              </a:ext>
            </a:extLst>
          </p:cNvPr>
          <p:cNvSpPr>
            <a:spLocks noGrp="1"/>
          </p:cNvSpPr>
          <p:nvPr>
            <p:ph idx="1"/>
          </p:nvPr>
        </p:nvSpPr>
        <p:spPr>
          <a:xfrm>
            <a:off x="381000" y="1828800"/>
            <a:ext cx="8534400" cy="4648200"/>
          </a:xfrm>
        </p:spPr>
        <p:txBody>
          <a:bodyPr>
            <a:normAutofit fontScale="62500" lnSpcReduction="20000"/>
          </a:bodyPr>
          <a:lstStyle/>
          <a:p>
            <a:pPr marL="0" indent="0" algn="just">
              <a:lnSpc>
                <a:spcPct val="115000"/>
              </a:lnSpc>
              <a:spcAft>
                <a:spcPts val="600"/>
              </a:spcAft>
              <a:buNone/>
            </a:pPr>
            <a:r>
              <a:rPr lang="el-GR" sz="2400" dirty="0">
                <a:effectLst/>
                <a:latin typeface="Calibri" panose="020F0502020204030204" pitchFamily="34" charset="0"/>
                <a:ea typeface="Times New Roman" panose="02020603050405020304" pitchFamily="18" charset="0"/>
                <a:cs typeface="Times New Roman" panose="02020603050405020304" pitchFamily="18" charset="0"/>
              </a:rPr>
              <a:t>Ένα νεαρό ζευγάρι που ανήκει σε μια διαφορετική θρησκεία από την πλειοψηφία μετακινείται σε μια γειτονιά όπου όλοι οι κάτοικοι ανήκουν στην θρησκεία της πλειοψηφίας. Δεν υπάρχει σχολείο στην γύρω περιοχή που να προσφέρει θρησκευτική εκπαίδευση ή γεύματα αποδεκτά από θρησκευτική άποψη, προσαρμοσμένα στις ανάγκες της κόρης του ζευγαριού. </a:t>
            </a:r>
          </a:p>
          <a:p>
            <a:pPr marL="0" indent="0" algn="just">
              <a:lnSpc>
                <a:spcPct val="115000"/>
              </a:lnSpc>
              <a:spcAft>
                <a:spcPts val="600"/>
              </a:spcAft>
              <a:buNone/>
            </a:pPr>
            <a:r>
              <a:rPr lang="el-GR" sz="2400" dirty="0">
                <a:effectLst/>
                <a:latin typeface="Calibri" panose="020F0502020204030204" pitchFamily="34" charset="0"/>
                <a:ea typeface="Times New Roman" panose="02020603050405020304" pitchFamily="18" charset="0"/>
                <a:cs typeface="Times New Roman" panose="02020603050405020304" pitchFamily="18" charset="0"/>
              </a:rPr>
              <a:t>Παρά την προσπάθεια διαμεσολάβησης μεταξύ του ζευγαριού και του σχολείου, το οποίο είναι πρόθυμο να προβεί σε ορισμένες τροποποιήσεις στο διατροφικό του πλάνο αλλά δεν είναι πρόθυμο να εισαγάγει τη θρησκευτική εκπαίδευση προσαρμοσμένη στη θρησκεία των μειονοτήτων, το ζευγάρι αρνείται να στείλει την κόρη τους στο σχολείο, παραβιάζοντας τον νόμο σύμφωνα με τον οποίο όλα τα παιδιά υποχρεούνται να πάνε στο σχολείο μόλις γίνουν επτά. </a:t>
            </a:r>
          </a:p>
          <a:p>
            <a:pPr marL="0" indent="0" algn="just">
              <a:lnSpc>
                <a:spcPct val="115000"/>
              </a:lnSpc>
              <a:spcAft>
                <a:spcPts val="600"/>
              </a:spcAft>
              <a:buNone/>
            </a:pPr>
            <a:r>
              <a:rPr lang="el-GR" sz="2400" dirty="0">
                <a:effectLst/>
                <a:latin typeface="Calibri" panose="020F0502020204030204" pitchFamily="34" charset="0"/>
                <a:ea typeface="Times New Roman" panose="02020603050405020304" pitchFamily="18" charset="0"/>
                <a:cs typeface="Times New Roman" panose="02020603050405020304" pitchFamily="18" charset="0"/>
              </a:rPr>
              <a:t>Μετά από λίγο, η αστυνομία βάζει πρόστιμο στους γονείς και τους καταδικάζει σε κοινωνική εργασία. </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600"/>
              </a:spcAft>
              <a:buNone/>
            </a:pPr>
            <a:r>
              <a:rPr lang="el-GR" sz="2400" dirty="0">
                <a:latin typeface="Calibri" panose="020F0502020204030204" pitchFamily="34" charset="0"/>
                <a:ea typeface="Calibri" panose="020F0502020204030204" pitchFamily="34" charset="0"/>
                <a:cs typeface="Times New Roman" panose="02020603050405020304" pitchFamily="18" charset="0"/>
              </a:rPr>
              <a:t>Την ίδια στιγμή, η κόρη είναι υποχρεωμένη να πάει στο τοπικό σχολείο, όπου τη χλευάζουν για την διαφορετική εμφάνιση και συμπεριφορά της. </a:t>
            </a:r>
          </a:p>
          <a:p>
            <a:pPr marL="0" indent="0" algn="just">
              <a:lnSpc>
                <a:spcPct val="115000"/>
              </a:lnSpc>
              <a:spcAft>
                <a:spcPts val="600"/>
              </a:spcAft>
              <a:buNone/>
            </a:pPr>
            <a:r>
              <a:rPr lang="el-GR" sz="2400" dirty="0">
                <a:latin typeface="Calibri" panose="020F0502020204030204" pitchFamily="34" charset="0"/>
                <a:ea typeface="Calibri" panose="020F0502020204030204" pitchFamily="34" charset="0"/>
                <a:cs typeface="Times New Roman" panose="02020603050405020304" pitchFamily="18" charset="0"/>
              </a:rPr>
              <a:t>Οι συμμετέχοντες του πειραματικού εργαστηρίου καλούνται να απαντήσουν στις ακόλουθες ερωτήσεις:</a:t>
            </a:r>
          </a:p>
          <a:p>
            <a:pPr marL="0" indent="0" algn="just">
              <a:lnSpc>
                <a:spcPct val="115000"/>
              </a:lnSpc>
              <a:spcAft>
                <a:spcPts val="600"/>
              </a:spcAft>
              <a:buNone/>
            </a:pPr>
            <a:r>
              <a:rPr lang="el-GR" sz="2400" dirty="0">
                <a:latin typeface="Calibri" panose="020F0502020204030204" pitchFamily="34" charset="0"/>
                <a:ea typeface="Calibri" panose="020F0502020204030204" pitchFamily="34" charset="0"/>
                <a:cs typeface="Times New Roman" panose="02020603050405020304" pitchFamily="18" charset="0"/>
              </a:rPr>
              <a:t>1. Πιστεύετε ότι το γεγονός ότι δεν συμπεριλαμβάνονται μαθήματα θρησκευτικής εκπαίδευσης είναι αναλογική; Παρακαλώ επιχειρηματολογήστε υπέρ ή κατά.</a:t>
            </a:r>
          </a:p>
          <a:p>
            <a:pPr marL="0" indent="0" algn="just">
              <a:lnSpc>
                <a:spcPct val="115000"/>
              </a:lnSpc>
              <a:spcAft>
                <a:spcPts val="600"/>
              </a:spcAft>
              <a:buNone/>
            </a:pPr>
            <a:r>
              <a:rPr lang="el-GR" sz="2400" dirty="0">
                <a:latin typeface="Calibri" panose="020F0502020204030204" pitchFamily="34" charset="0"/>
                <a:ea typeface="Calibri" panose="020F0502020204030204" pitchFamily="34" charset="0"/>
                <a:cs typeface="Times New Roman" panose="02020603050405020304" pitchFamily="18" charset="0"/>
              </a:rPr>
              <a:t>2. Πιστεύετε ότι οι </a:t>
            </a:r>
            <a:r>
              <a:rPr lang="el-GR" sz="2400" dirty="0" err="1">
                <a:latin typeface="Calibri" panose="020F0502020204030204" pitchFamily="34" charset="0"/>
                <a:ea typeface="Calibri" panose="020F0502020204030204" pitchFamily="34" charset="0"/>
                <a:cs typeface="Times New Roman" panose="02020603050405020304" pitchFamily="18" charset="0"/>
              </a:rPr>
              <a:t>επιβληθείσες</a:t>
            </a:r>
            <a:r>
              <a:rPr lang="el-GR" sz="2400" dirty="0">
                <a:latin typeface="Calibri" panose="020F0502020204030204" pitchFamily="34" charset="0"/>
                <a:ea typeface="Calibri" panose="020F0502020204030204" pitchFamily="34" charset="0"/>
                <a:cs typeface="Times New Roman" panose="02020603050405020304" pitchFamily="18" charset="0"/>
              </a:rPr>
              <a:t> κυρώσεις και το γεγονός ότι η κόρη αναγκάστηκε να πάει στο τοπικό σχολείο ήταν μια αναλογική αντίδραση από τις αρχές; Παρακαλώ επιχειρηματολογήστε υπέρ ή κατά</a:t>
            </a:r>
            <a:r>
              <a:rPr lang="en-GB" sz="2400" dirty="0">
                <a:effectLst/>
                <a:latin typeface="Calibri" panose="020F0502020204030204" pitchFamily="34" charset="0"/>
                <a:ea typeface="Calibri" panose="020F0502020204030204" pitchFamily="34" charset="0"/>
                <a:cs typeface="Arial" panose="020B0604020202020204" pitchFamily="34" charset="0"/>
              </a:rPr>
              <a:t>.</a:t>
            </a:r>
            <a:endParaRPr lang="nl-NL" sz="2400" dirty="0"/>
          </a:p>
          <a:p>
            <a:pPr marL="0" indent="0" algn="just">
              <a:lnSpc>
                <a:spcPct val="115000"/>
              </a:lnSpc>
              <a:spcAft>
                <a:spcPts val="600"/>
              </a:spcAft>
              <a:buNone/>
            </a:pPr>
            <a:endParaRPr lang="el-G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5" name="Footer Placeholder 4">
            <a:extLst>
              <a:ext uri="{FF2B5EF4-FFF2-40B4-BE49-F238E27FC236}">
                <a16:creationId xmlns:a16="http://schemas.microsoft.com/office/drawing/2014/main" id="{BC3DDC05-B356-40C1-B56F-7AFE2531F166}"/>
              </a:ext>
            </a:extLst>
          </p:cNvPr>
          <p:cNvSpPr>
            <a:spLocks noGrp="1"/>
          </p:cNvSpPr>
          <p:nvPr>
            <p:ph type="ftr" sz="quarter" idx="11"/>
          </p:nvPr>
        </p:nvSpPr>
        <p:spPr/>
        <p:txBody>
          <a:bodyPr/>
          <a:lstStyle/>
          <a:p>
            <a:r>
              <a:rPr lang="en-US"/>
              <a:t>www.armourproject.eu</a:t>
            </a:r>
            <a:endParaRPr lang="en-US" dirty="0"/>
          </a:p>
        </p:txBody>
      </p:sp>
      <p:sp>
        <p:nvSpPr>
          <p:cNvPr id="6" name="Slide Number Placeholder 5">
            <a:extLst>
              <a:ext uri="{FF2B5EF4-FFF2-40B4-BE49-F238E27FC236}">
                <a16:creationId xmlns:a16="http://schemas.microsoft.com/office/drawing/2014/main" id="{92136B7C-1A72-4B71-A141-99D4548829A4}"/>
              </a:ext>
            </a:extLst>
          </p:cNvPr>
          <p:cNvSpPr>
            <a:spLocks noGrp="1"/>
          </p:cNvSpPr>
          <p:nvPr>
            <p:ph type="sldNum" sz="quarter" idx="12"/>
          </p:nvPr>
        </p:nvSpPr>
        <p:spPr/>
        <p:txBody>
          <a:bodyPr/>
          <a:lstStyle/>
          <a:p>
            <a:fld id="{CB318F78-A315-46C9-8B3F-2431B4397D31}" type="slidenum">
              <a:rPr lang="en-US" smtClean="0"/>
              <a:t>13</a:t>
            </a:fld>
            <a:endParaRPr lang="en-US" dirty="0"/>
          </a:p>
        </p:txBody>
      </p:sp>
    </p:spTree>
    <p:extLst>
      <p:ext uri="{BB962C8B-B14F-4D97-AF65-F5344CB8AC3E}">
        <p14:creationId xmlns:p14="http://schemas.microsoft.com/office/powerpoint/2010/main" val="3314737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1C0574-527D-4031-8DD7-F8DDE221C562}"/>
              </a:ext>
            </a:extLst>
          </p:cNvPr>
          <p:cNvSpPr>
            <a:spLocks noGrp="1"/>
          </p:cNvSpPr>
          <p:nvPr>
            <p:ph type="title"/>
          </p:nvPr>
        </p:nvSpPr>
        <p:spPr/>
        <p:txBody>
          <a:bodyPr>
            <a:normAutofit fontScale="90000"/>
          </a:bodyPr>
          <a:lstStyle/>
          <a:p>
            <a:r>
              <a:rPr lang="el-GR" dirty="0"/>
              <a:t>Αναλογική αντίδραση κράτους: Σενάριο </a:t>
            </a:r>
            <a:r>
              <a:rPr lang="en-US" dirty="0"/>
              <a:t>2</a:t>
            </a:r>
            <a:r>
              <a:rPr lang="el-GR" dirty="0"/>
              <a:t>
</a:t>
            </a:r>
            <a:endParaRPr lang="en-GB" dirty="0"/>
          </a:p>
        </p:txBody>
      </p:sp>
      <p:sp>
        <p:nvSpPr>
          <p:cNvPr id="6" name="Tijdelijke aanduiding voor dianummer 5">
            <a:extLst>
              <a:ext uri="{FF2B5EF4-FFF2-40B4-BE49-F238E27FC236}">
                <a16:creationId xmlns:a16="http://schemas.microsoft.com/office/drawing/2014/main" id="{5D14F700-30F1-4601-BF98-F3AD0A997DBB}"/>
              </a:ext>
            </a:extLst>
          </p:cNvPr>
          <p:cNvSpPr>
            <a:spLocks noGrp="1"/>
          </p:cNvSpPr>
          <p:nvPr>
            <p:ph type="sldNum" sz="quarter" idx="12"/>
          </p:nvPr>
        </p:nvSpPr>
        <p:spPr/>
        <p:txBody>
          <a:bodyPr/>
          <a:lstStyle/>
          <a:p>
            <a:fld id="{CB318F78-A315-46C9-8B3F-2431B4397D31}" type="slidenum">
              <a:rPr lang="en-US" smtClean="0"/>
              <a:t>14</a:t>
            </a:fld>
            <a:endParaRPr lang="en-US" dirty="0"/>
          </a:p>
        </p:txBody>
      </p:sp>
      <p:sp>
        <p:nvSpPr>
          <p:cNvPr id="7" name="Circle">
            <a:extLst>
              <a:ext uri="{FF2B5EF4-FFF2-40B4-BE49-F238E27FC236}">
                <a16:creationId xmlns:a16="http://schemas.microsoft.com/office/drawing/2014/main" id="{1FA28133-FB6C-4E54-BC51-61994F1994EE}"/>
              </a:ext>
            </a:extLst>
          </p:cNvPr>
          <p:cNvSpPr/>
          <p:nvPr/>
        </p:nvSpPr>
        <p:spPr>
          <a:xfrm>
            <a:off x="376755" y="4610665"/>
            <a:ext cx="2381240" cy="1194105"/>
          </a:xfrm>
          <a:prstGeom prst="ellipse">
            <a:avLst/>
          </a:prstGeom>
          <a:solidFill>
            <a:srgbClr val="FF6600"/>
          </a:solidFill>
          <a:ln w="12700">
            <a:miter lim="400000"/>
          </a:ln>
        </p:spPr>
        <p:txBody>
          <a:bodyPr lIns="34289" rIns="34289" anchor="ctr"/>
          <a:lstStyle/>
          <a:p>
            <a:pPr algn="ctr">
              <a:defRPr>
                <a:solidFill>
                  <a:srgbClr val="FFFFFF"/>
                </a:solidFill>
              </a:defRPr>
            </a:pPr>
            <a:r>
              <a:rPr lang="el-GR" sz="1600" b="1" dirty="0"/>
              <a:t>Επιχειρήματα ότι ήταν αναλογικές
</a:t>
            </a:r>
            <a:endParaRPr sz="1600" b="1" dirty="0"/>
          </a:p>
        </p:txBody>
      </p:sp>
      <p:sp>
        <p:nvSpPr>
          <p:cNvPr id="8" name="Line">
            <a:extLst>
              <a:ext uri="{FF2B5EF4-FFF2-40B4-BE49-F238E27FC236}">
                <a16:creationId xmlns:a16="http://schemas.microsoft.com/office/drawing/2014/main" id="{F6B81046-8816-47FF-A45A-1B25477901C8}"/>
              </a:ext>
            </a:extLst>
          </p:cNvPr>
          <p:cNvSpPr/>
          <p:nvPr/>
        </p:nvSpPr>
        <p:spPr>
          <a:xfrm>
            <a:off x="880744" y="3412013"/>
            <a:ext cx="2935528" cy="1271437"/>
          </a:xfrm>
          <a:custGeom>
            <a:avLst/>
            <a:gdLst/>
            <a:ahLst/>
            <a:cxnLst>
              <a:cxn ang="0">
                <a:pos x="wd2" y="hd2"/>
              </a:cxn>
              <a:cxn ang="5400000">
                <a:pos x="wd2" y="hd2"/>
              </a:cxn>
              <a:cxn ang="10800000">
                <a:pos x="wd2" y="hd2"/>
              </a:cxn>
              <a:cxn ang="16200000">
                <a:pos x="wd2" y="hd2"/>
              </a:cxn>
            </a:cxnLst>
            <a:rect l="0" t="0" r="r" b="b"/>
            <a:pathLst>
              <a:path w="21219" h="19540" extrusionOk="0">
                <a:moveTo>
                  <a:pt x="21219" y="0"/>
                </a:moveTo>
                <a:cubicBezTo>
                  <a:pt x="19244" y="1101"/>
                  <a:pt x="17213" y="1576"/>
                  <a:pt x="15180" y="1446"/>
                </a:cubicBezTo>
                <a:cubicBezTo>
                  <a:pt x="10581" y="1153"/>
                  <a:pt x="5346" y="-2060"/>
                  <a:pt x="1839" y="5762"/>
                </a:cubicBezTo>
                <a:cubicBezTo>
                  <a:pt x="235" y="9342"/>
                  <a:pt x="-381" y="14635"/>
                  <a:pt x="234" y="19540"/>
                </a:cubicBezTo>
              </a:path>
            </a:pathLst>
          </a:custGeom>
          <a:ln w="19050" cap="rnd">
            <a:solidFill>
              <a:srgbClr val="FF8A00"/>
            </a:solidFill>
            <a:custDash>
              <a:ds d="100000" sp="200000"/>
            </a:custDash>
            <a:headEnd type="oval"/>
            <a:tailEnd type="oval"/>
          </a:ln>
        </p:spPr>
        <p:txBody>
          <a:bodyPr lIns="34289" rIns="34289" anchor="ctr"/>
          <a:lstStyle/>
          <a:p>
            <a:pPr>
              <a:defRPr>
                <a:solidFill>
                  <a:srgbClr val="FFFFFF"/>
                </a:solidFill>
              </a:defRPr>
            </a:pPr>
            <a:endParaRPr sz="1350"/>
          </a:p>
        </p:txBody>
      </p:sp>
      <p:sp>
        <p:nvSpPr>
          <p:cNvPr id="11" name="Circle">
            <a:extLst>
              <a:ext uri="{FF2B5EF4-FFF2-40B4-BE49-F238E27FC236}">
                <a16:creationId xmlns:a16="http://schemas.microsoft.com/office/drawing/2014/main" id="{4AE1CEDF-B0FC-4B7C-8E39-6A0204CA6647}"/>
              </a:ext>
            </a:extLst>
          </p:cNvPr>
          <p:cNvSpPr/>
          <p:nvPr/>
        </p:nvSpPr>
        <p:spPr>
          <a:xfrm>
            <a:off x="6705600" y="4572009"/>
            <a:ext cx="2209800" cy="1116607"/>
          </a:xfrm>
          <a:prstGeom prst="ellipse">
            <a:avLst/>
          </a:prstGeom>
          <a:solidFill>
            <a:srgbClr val="FF6600"/>
          </a:solidFill>
          <a:ln w="12700">
            <a:miter lim="400000"/>
          </a:ln>
        </p:spPr>
        <p:txBody>
          <a:bodyPr lIns="34289" rIns="34289" anchor="ctr"/>
          <a:lstStyle/>
          <a:p>
            <a:pPr algn="ctr">
              <a:defRPr>
                <a:solidFill>
                  <a:srgbClr val="FFFFFF"/>
                </a:solidFill>
              </a:defRPr>
            </a:pPr>
            <a:r>
              <a:rPr lang="el-GR" sz="1600" b="1" dirty="0"/>
              <a:t>Επιχειρήματα ότι ήταν δυσανάλογες
</a:t>
            </a:r>
            <a:endParaRPr sz="1600" b="1" dirty="0"/>
          </a:p>
        </p:txBody>
      </p:sp>
      <p:sp>
        <p:nvSpPr>
          <p:cNvPr id="12" name="Line">
            <a:extLst>
              <a:ext uri="{FF2B5EF4-FFF2-40B4-BE49-F238E27FC236}">
                <a16:creationId xmlns:a16="http://schemas.microsoft.com/office/drawing/2014/main" id="{9D69A162-916C-40D6-AA84-B8BA818185C7}"/>
              </a:ext>
            </a:extLst>
          </p:cNvPr>
          <p:cNvSpPr/>
          <p:nvPr/>
        </p:nvSpPr>
        <p:spPr>
          <a:xfrm flipH="1">
            <a:off x="5475883" y="3412013"/>
            <a:ext cx="2935528" cy="1194105"/>
          </a:xfrm>
          <a:custGeom>
            <a:avLst/>
            <a:gdLst/>
            <a:ahLst/>
            <a:cxnLst>
              <a:cxn ang="0">
                <a:pos x="wd2" y="hd2"/>
              </a:cxn>
              <a:cxn ang="5400000">
                <a:pos x="wd2" y="hd2"/>
              </a:cxn>
              <a:cxn ang="10800000">
                <a:pos x="wd2" y="hd2"/>
              </a:cxn>
              <a:cxn ang="16200000">
                <a:pos x="wd2" y="hd2"/>
              </a:cxn>
            </a:cxnLst>
            <a:rect l="0" t="0" r="r" b="b"/>
            <a:pathLst>
              <a:path w="21219" h="19540" extrusionOk="0">
                <a:moveTo>
                  <a:pt x="21219" y="0"/>
                </a:moveTo>
                <a:cubicBezTo>
                  <a:pt x="19244" y="1101"/>
                  <a:pt x="17213" y="1576"/>
                  <a:pt x="15180" y="1446"/>
                </a:cubicBezTo>
                <a:cubicBezTo>
                  <a:pt x="10581" y="1153"/>
                  <a:pt x="5346" y="-2060"/>
                  <a:pt x="1839" y="5762"/>
                </a:cubicBezTo>
                <a:cubicBezTo>
                  <a:pt x="235" y="9342"/>
                  <a:pt x="-381" y="14635"/>
                  <a:pt x="234" y="19540"/>
                </a:cubicBezTo>
              </a:path>
            </a:pathLst>
          </a:custGeom>
          <a:ln w="19050" cap="rnd">
            <a:solidFill>
              <a:srgbClr val="FF9F00"/>
            </a:solidFill>
            <a:custDash>
              <a:ds d="100000" sp="200000"/>
            </a:custDash>
            <a:headEnd type="oval"/>
            <a:tailEnd type="oval"/>
          </a:ln>
        </p:spPr>
        <p:txBody>
          <a:bodyPr lIns="34289" rIns="34289" anchor="ctr"/>
          <a:lstStyle/>
          <a:p>
            <a:pPr>
              <a:defRPr>
                <a:solidFill>
                  <a:srgbClr val="FFFFFF"/>
                </a:solidFill>
              </a:defRPr>
            </a:pPr>
            <a:endParaRPr sz="1350"/>
          </a:p>
        </p:txBody>
      </p:sp>
      <p:sp>
        <p:nvSpPr>
          <p:cNvPr id="16" name="Circle">
            <a:extLst>
              <a:ext uri="{FF2B5EF4-FFF2-40B4-BE49-F238E27FC236}">
                <a16:creationId xmlns:a16="http://schemas.microsoft.com/office/drawing/2014/main" id="{9371F81A-03F0-4E0B-AFED-0B122C9E78E4}"/>
              </a:ext>
            </a:extLst>
          </p:cNvPr>
          <p:cNvSpPr/>
          <p:nvPr/>
        </p:nvSpPr>
        <p:spPr>
          <a:xfrm>
            <a:off x="3055398" y="4572000"/>
            <a:ext cx="3352799" cy="1271437"/>
          </a:xfrm>
          <a:prstGeom prst="ellipse">
            <a:avLst/>
          </a:prstGeom>
          <a:solidFill>
            <a:schemeClr val="accent6">
              <a:lumMod val="75000"/>
            </a:schemeClr>
          </a:solidFill>
          <a:ln w="12700">
            <a:miter lim="400000"/>
          </a:ln>
        </p:spPr>
        <p:txBody>
          <a:bodyPr lIns="34289" rIns="34289" anchor="ctr"/>
          <a:lstStyle/>
          <a:p>
            <a:pPr algn="ctr">
              <a:defRPr>
                <a:solidFill>
                  <a:srgbClr val="FFFFFF"/>
                </a:solidFill>
              </a:defRPr>
            </a:pPr>
            <a:r>
              <a:rPr lang="el-GR" b="1" dirty="0"/>
              <a:t>Ήταν αναλογικές οι ενέργειες της αστυνομίας; 
</a:t>
            </a:r>
            <a:endParaRPr b="1" dirty="0"/>
          </a:p>
        </p:txBody>
      </p:sp>
      <p:grpSp>
        <p:nvGrpSpPr>
          <p:cNvPr id="19" name="Group">
            <a:extLst>
              <a:ext uri="{FF2B5EF4-FFF2-40B4-BE49-F238E27FC236}">
                <a16:creationId xmlns:a16="http://schemas.microsoft.com/office/drawing/2014/main" id="{24D9191C-DF41-4559-976F-9FC106571BED}"/>
              </a:ext>
            </a:extLst>
          </p:cNvPr>
          <p:cNvGrpSpPr/>
          <p:nvPr/>
        </p:nvGrpSpPr>
        <p:grpSpPr>
          <a:xfrm>
            <a:off x="3643632" y="2286000"/>
            <a:ext cx="2176332" cy="1729709"/>
            <a:chOff x="-13" y="7"/>
            <a:chExt cx="2211481" cy="2211866"/>
          </a:xfrm>
        </p:grpSpPr>
        <p:sp>
          <p:nvSpPr>
            <p:cNvPr id="20" name="Circle">
              <a:extLst>
                <a:ext uri="{FF2B5EF4-FFF2-40B4-BE49-F238E27FC236}">
                  <a16:creationId xmlns:a16="http://schemas.microsoft.com/office/drawing/2014/main" id="{FBFDB598-B223-416F-9769-907F00FFD77F}"/>
                </a:ext>
              </a:extLst>
            </p:cNvPr>
            <p:cNvSpPr/>
            <p:nvPr/>
          </p:nvSpPr>
          <p:spPr>
            <a:xfrm rot="21526100">
              <a:off x="68632" y="55885"/>
              <a:ext cx="2074942" cy="2087353"/>
            </a:xfrm>
            <a:prstGeom prst="ellipse">
              <a:avLst/>
            </a:prstGeom>
            <a:gradFill flip="none" rotWithShape="1">
              <a:gsLst>
                <a:gs pos="22846">
                  <a:srgbClr val="FFFFFF"/>
                </a:gs>
                <a:gs pos="63322">
                  <a:srgbClr val="E6EAEB"/>
                </a:gs>
                <a:gs pos="99960">
                  <a:srgbClr val="CDD5D8"/>
                </a:gs>
              </a:gsLst>
              <a:lin ang="2089253"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pPr algn="ctr">
                <a:defRPr>
                  <a:solidFill>
                    <a:srgbClr val="FFFFFF"/>
                  </a:solidFill>
                </a:defRPr>
              </a:pPr>
              <a:r>
                <a:rPr lang="el-GR" sz="2000" dirty="0">
                  <a:solidFill>
                    <a:schemeClr val="tx1">
                      <a:lumMod val="75000"/>
                      <a:lumOff val="25000"/>
                    </a:schemeClr>
                  </a:solidFill>
                </a:rPr>
                <a:t>Διαβάστε την περίπτωση
</a:t>
              </a:r>
              <a:endParaRPr sz="2000" dirty="0">
                <a:solidFill>
                  <a:schemeClr val="tx1">
                    <a:lumMod val="75000"/>
                    <a:lumOff val="25000"/>
                  </a:schemeClr>
                </a:solidFill>
              </a:endParaRPr>
            </a:p>
          </p:txBody>
        </p:sp>
        <p:sp>
          <p:nvSpPr>
            <p:cNvPr id="21" name="Freeform 4">
              <a:extLst>
                <a:ext uri="{FF2B5EF4-FFF2-40B4-BE49-F238E27FC236}">
                  <a16:creationId xmlns:a16="http://schemas.microsoft.com/office/drawing/2014/main" id="{FB25E56A-6794-46E9-8C76-1C2CD8B7DECE}"/>
                </a:ext>
              </a:extLst>
            </p:cNvPr>
            <p:cNvSpPr/>
            <p:nvPr/>
          </p:nvSpPr>
          <p:spPr>
            <a:xfrm>
              <a:off x="-13" y="7"/>
              <a:ext cx="2211481" cy="2211866"/>
            </a:xfrm>
            <a:custGeom>
              <a:avLst/>
              <a:gdLst/>
              <a:ahLst/>
              <a:cxnLst>
                <a:cxn ang="0">
                  <a:pos x="wd2" y="hd2"/>
                </a:cxn>
                <a:cxn ang="5400000">
                  <a:pos x="wd2" y="hd2"/>
                </a:cxn>
                <a:cxn ang="10800000">
                  <a:pos x="wd2" y="hd2"/>
                </a:cxn>
                <a:cxn ang="16200000">
                  <a:pos x="wd2" y="hd2"/>
                </a:cxn>
              </a:cxnLst>
              <a:rect l="0" t="0" r="r" b="b"/>
              <a:pathLst>
                <a:path w="21216" h="21518" extrusionOk="0">
                  <a:moveTo>
                    <a:pt x="10796" y="2"/>
                  </a:moveTo>
                  <a:cubicBezTo>
                    <a:pt x="8556" y="-41"/>
                    <a:pt x="6360" y="639"/>
                    <a:pt x="4526" y="1945"/>
                  </a:cubicBezTo>
                  <a:cubicBezTo>
                    <a:pt x="2688" y="3245"/>
                    <a:pt x="1308" y="5105"/>
                    <a:pt x="581" y="7254"/>
                  </a:cubicBezTo>
                  <a:cubicBezTo>
                    <a:pt x="-149" y="9402"/>
                    <a:pt x="-193" y="11728"/>
                    <a:pt x="459" y="13901"/>
                  </a:cubicBezTo>
                  <a:cubicBezTo>
                    <a:pt x="1116" y="16073"/>
                    <a:pt x="2430" y="17979"/>
                    <a:pt x="4217" y="19348"/>
                  </a:cubicBezTo>
                  <a:cubicBezTo>
                    <a:pt x="6007" y="20714"/>
                    <a:pt x="8178" y="21471"/>
                    <a:pt x="10418" y="21512"/>
                  </a:cubicBezTo>
                  <a:lnTo>
                    <a:pt x="10418" y="21516"/>
                  </a:lnTo>
                  <a:cubicBezTo>
                    <a:pt x="12658" y="21559"/>
                    <a:pt x="14854" y="20879"/>
                    <a:pt x="16688" y="19573"/>
                  </a:cubicBezTo>
                  <a:lnTo>
                    <a:pt x="16122" y="18746"/>
                  </a:lnTo>
                  <a:lnTo>
                    <a:pt x="16688" y="19566"/>
                  </a:lnTo>
                  <a:cubicBezTo>
                    <a:pt x="18526" y="18267"/>
                    <a:pt x="19909" y="16412"/>
                    <a:pt x="20637" y="14264"/>
                  </a:cubicBezTo>
                  <a:cubicBezTo>
                    <a:pt x="21367" y="12116"/>
                    <a:pt x="21407" y="9786"/>
                    <a:pt x="20755" y="7613"/>
                  </a:cubicBezTo>
                  <a:cubicBezTo>
                    <a:pt x="20098" y="5442"/>
                    <a:pt x="18784" y="3536"/>
                    <a:pt x="16997" y="2166"/>
                  </a:cubicBezTo>
                  <a:cubicBezTo>
                    <a:pt x="15207" y="800"/>
                    <a:pt x="13036" y="43"/>
                    <a:pt x="10796" y="2"/>
                  </a:cubicBezTo>
                  <a:close/>
                  <a:moveTo>
                    <a:pt x="10775" y="1216"/>
                  </a:moveTo>
                  <a:lnTo>
                    <a:pt x="10775" y="1220"/>
                  </a:lnTo>
                  <a:cubicBezTo>
                    <a:pt x="12762" y="1256"/>
                    <a:pt x="14688" y="1926"/>
                    <a:pt x="16275" y="3138"/>
                  </a:cubicBezTo>
                  <a:cubicBezTo>
                    <a:pt x="17063" y="3741"/>
                    <a:pt x="17754" y="4467"/>
                    <a:pt x="18319" y="5287"/>
                  </a:cubicBezTo>
                  <a:cubicBezTo>
                    <a:pt x="18885" y="6107"/>
                    <a:pt x="19318" y="7012"/>
                    <a:pt x="19606" y="7969"/>
                  </a:cubicBezTo>
                  <a:cubicBezTo>
                    <a:pt x="20185" y="9896"/>
                    <a:pt x="20149" y="11961"/>
                    <a:pt x="19502" y="13866"/>
                  </a:cubicBezTo>
                  <a:cubicBezTo>
                    <a:pt x="18856" y="15771"/>
                    <a:pt x="17628" y="17419"/>
                    <a:pt x="15997" y="18570"/>
                  </a:cubicBezTo>
                  <a:lnTo>
                    <a:pt x="16001" y="18574"/>
                  </a:lnTo>
                  <a:cubicBezTo>
                    <a:pt x="14375" y="19732"/>
                    <a:pt x="12425" y="20336"/>
                    <a:pt x="10439" y="20298"/>
                  </a:cubicBezTo>
                  <a:lnTo>
                    <a:pt x="10439" y="20295"/>
                  </a:lnTo>
                  <a:cubicBezTo>
                    <a:pt x="8452" y="20258"/>
                    <a:pt x="6530" y="19589"/>
                    <a:pt x="4942" y="18377"/>
                  </a:cubicBezTo>
                  <a:cubicBezTo>
                    <a:pt x="3358" y="17163"/>
                    <a:pt x="2190" y="15472"/>
                    <a:pt x="1608" y="13546"/>
                  </a:cubicBezTo>
                  <a:cubicBezTo>
                    <a:pt x="1029" y="11619"/>
                    <a:pt x="1065" y="9554"/>
                    <a:pt x="1712" y="7648"/>
                  </a:cubicBezTo>
                  <a:cubicBezTo>
                    <a:pt x="2358" y="5743"/>
                    <a:pt x="3586" y="4097"/>
                    <a:pt x="5217" y="2944"/>
                  </a:cubicBezTo>
                  <a:lnTo>
                    <a:pt x="5217" y="2941"/>
                  </a:lnTo>
                  <a:cubicBezTo>
                    <a:pt x="6843" y="1782"/>
                    <a:pt x="8789" y="1179"/>
                    <a:pt x="10775" y="1216"/>
                  </a:cubicBezTo>
                  <a:close/>
                </a:path>
              </a:pathLst>
            </a:custGeom>
            <a:gradFill flip="none" rotWithShape="1">
              <a:gsLst>
                <a:gs pos="22846">
                  <a:srgbClr val="FFFFFF"/>
                </a:gs>
                <a:gs pos="63322">
                  <a:srgbClr val="E6EAEB"/>
                </a:gs>
                <a:gs pos="99960">
                  <a:srgbClr val="CDD5D8"/>
                </a:gs>
              </a:gsLst>
              <a:lin ang="2089255" scaled="0"/>
            </a:gradFill>
            <a:ln w="12700" cap="flat">
              <a:noFill/>
              <a:miter lim="400000"/>
            </a:ln>
            <a:effectLst>
              <a:outerShdw blurRad="50800" dist="35191" dir="2315233" rotWithShape="0">
                <a:srgbClr val="000000">
                  <a:alpha val="38297"/>
                </a:srgbClr>
              </a:outerShdw>
            </a:effectLst>
          </p:spPr>
          <p:txBody>
            <a:bodyPr wrap="square" lIns="34289" tIns="34289" rIns="34289" bIns="34289" numCol="1" anchor="ctr">
              <a:noAutofit/>
            </a:bodyPr>
            <a:lstStyle/>
            <a:p>
              <a:pPr>
                <a:defRPr>
                  <a:solidFill>
                    <a:srgbClr val="FFFFFF"/>
                  </a:solidFill>
                </a:defRPr>
              </a:pPr>
              <a:endParaRPr sz="1350"/>
            </a:p>
          </p:txBody>
        </p:sp>
      </p:grpSp>
      <p:cxnSp>
        <p:nvCxnSpPr>
          <p:cNvPr id="23" name="Rechte verbindingslijn 22">
            <a:extLst>
              <a:ext uri="{FF2B5EF4-FFF2-40B4-BE49-F238E27FC236}">
                <a16:creationId xmlns:a16="http://schemas.microsoft.com/office/drawing/2014/main" id="{48F74F81-FC22-44EF-BFED-2984F099D97E}"/>
              </a:ext>
            </a:extLst>
          </p:cNvPr>
          <p:cNvCxnSpPr>
            <a:cxnSpLocks/>
            <a:endCxn id="16" idx="0"/>
          </p:cNvCxnSpPr>
          <p:nvPr/>
        </p:nvCxnSpPr>
        <p:spPr>
          <a:xfrm flipH="1">
            <a:off x="4731798" y="4015709"/>
            <a:ext cx="2124" cy="556291"/>
          </a:xfrm>
          <a:prstGeom prst="line">
            <a:avLst/>
          </a:prstGeom>
        </p:spPr>
        <p:style>
          <a:lnRef idx="2">
            <a:schemeClr val="accent6"/>
          </a:lnRef>
          <a:fillRef idx="0">
            <a:schemeClr val="accent6"/>
          </a:fillRef>
          <a:effectRef idx="1">
            <a:schemeClr val="accent6"/>
          </a:effectRef>
          <a:fontRef idx="minor">
            <a:schemeClr val="tx1"/>
          </a:fontRef>
        </p:style>
      </p:cxnSp>
      <p:sp>
        <p:nvSpPr>
          <p:cNvPr id="13" name="Текстово поле 12">
            <a:extLst>
              <a:ext uri="{FF2B5EF4-FFF2-40B4-BE49-F238E27FC236}">
                <a16:creationId xmlns:a16="http://schemas.microsoft.com/office/drawing/2014/main" id="{A89B83A5-1520-440A-A1B4-DD9159697925}"/>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199111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32" fill="hold" grpId="0" nodeType="clickEffect">
                                  <p:stCondLst>
                                    <p:cond delay="0"/>
                                  </p:stCondLst>
                                  <p:iterate>
                                    <p:tmAbs val="0"/>
                                  </p:iterate>
                                  <p:childTnLst>
                                    <p:set>
                                      <p:cBhvr>
                                        <p:cTn id="10" fill="hold"/>
                                        <p:tgtEl>
                                          <p:spTgt spid="16"/>
                                        </p:tgtEl>
                                        <p:attrNameLst>
                                          <p:attrName>style.visibility</p:attrName>
                                        </p:attrNameLst>
                                      </p:cBhvr>
                                      <p:to>
                                        <p:strVal val="visible"/>
                                      </p:to>
                                    </p:set>
                                    <p:animEffect transition="in" filter="box(out)">
                                      <p:cBhvr>
                                        <p:cTn id="11" dur="600"/>
                                        <p:tgtEl>
                                          <p:spTgt spid="16"/>
                                        </p:tgtEl>
                                      </p:cBhvr>
                                    </p:animEffect>
                                  </p:childTnLst>
                                </p:cTn>
                              </p:par>
                              <p:par>
                                <p:cTn id="12" presetID="1"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iterate>
                                    <p:tmAbs val="0"/>
                                  </p:iterate>
                                  <p:childTnLst>
                                    <p:set>
                                      <p:cBhvr>
                                        <p:cTn id="17" fill="hold"/>
                                        <p:tgtEl>
                                          <p:spTgt spid="8"/>
                                        </p:tgtEl>
                                        <p:attrNameLst>
                                          <p:attrName>style.visibility</p:attrName>
                                        </p:attrNameLst>
                                      </p:cBhvr>
                                      <p:to>
                                        <p:strVal val="visible"/>
                                      </p:to>
                                    </p:set>
                                    <p:animEffect transition="in" filter="wipe(up)">
                                      <p:cBhvr>
                                        <p:cTn id="18" dur="600"/>
                                        <p:tgtEl>
                                          <p:spTgt spid="8"/>
                                        </p:tgtEl>
                                      </p:cBhvr>
                                    </p:animEffect>
                                  </p:childTnLst>
                                </p:cTn>
                              </p:par>
                            </p:childTnLst>
                          </p:cTn>
                        </p:par>
                        <p:par>
                          <p:cTn id="19" fill="hold">
                            <p:stCondLst>
                              <p:cond delay="600"/>
                            </p:stCondLst>
                            <p:childTnLst>
                              <p:par>
                                <p:cTn id="20" presetID="4" presetClass="entr" presetSubtype="32" fill="hold" grpId="0" nodeType="afterEffect">
                                  <p:stCondLst>
                                    <p:cond delay="0"/>
                                  </p:stCondLst>
                                  <p:iterate>
                                    <p:tmAbs val="0"/>
                                  </p:iterate>
                                  <p:childTnLst>
                                    <p:set>
                                      <p:cBhvr>
                                        <p:cTn id="21" fill="hold"/>
                                        <p:tgtEl>
                                          <p:spTgt spid="7"/>
                                        </p:tgtEl>
                                        <p:attrNameLst>
                                          <p:attrName>style.visibility</p:attrName>
                                        </p:attrNameLst>
                                      </p:cBhvr>
                                      <p:to>
                                        <p:strVal val="visible"/>
                                      </p:to>
                                    </p:set>
                                    <p:animEffect transition="in" filter="box(out)">
                                      <p:cBhvr>
                                        <p:cTn id="22" dur="6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p:tmAbs val="0"/>
                                  </p:iterate>
                                  <p:childTnLst>
                                    <p:set>
                                      <p:cBhvr>
                                        <p:cTn id="26" fill="hold"/>
                                        <p:tgtEl>
                                          <p:spTgt spid="12"/>
                                        </p:tgtEl>
                                        <p:attrNameLst>
                                          <p:attrName>style.visibility</p:attrName>
                                        </p:attrNameLst>
                                      </p:cBhvr>
                                      <p:to>
                                        <p:strVal val="visible"/>
                                      </p:to>
                                    </p:set>
                                    <p:animEffect transition="in" filter="wipe(up)">
                                      <p:cBhvr>
                                        <p:cTn id="27" dur="600"/>
                                        <p:tgtEl>
                                          <p:spTgt spid="12"/>
                                        </p:tgtEl>
                                      </p:cBhvr>
                                    </p:animEffect>
                                  </p:childTnLst>
                                </p:cTn>
                              </p:par>
                            </p:childTnLst>
                          </p:cTn>
                        </p:par>
                        <p:par>
                          <p:cTn id="28" fill="hold">
                            <p:stCondLst>
                              <p:cond delay="600"/>
                            </p:stCondLst>
                            <p:childTnLst>
                              <p:par>
                                <p:cTn id="29" presetID="4" presetClass="entr" presetSubtype="32" fill="hold" grpId="0" nodeType="afterEffect">
                                  <p:stCondLst>
                                    <p:cond delay="0"/>
                                  </p:stCondLst>
                                  <p:iterate>
                                    <p:tmAbs val="0"/>
                                  </p:iterate>
                                  <p:childTnLst>
                                    <p:set>
                                      <p:cBhvr>
                                        <p:cTn id="30" fill="hold"/>
                                        <p:tgtEl>
                                          <p:spTgt spid="11"/>
                                        </p:tgtEl>
                                        <p:attrNameLst>
                                          <p:attrName>style.visibility</p:attrName>
                                        </p:attrNameLst>
                                      </p:cBhvr>
                                      <p:to>
                                        <p:strVal val="visible"/>
                                      </p:to>
                                    </p:set>
                                    <p:animEffect transition="in" filter="box(out)">
                                      <p:cBhvr>
                                        <p:cTn id="31" dur="6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11" grpId="0" animBg="1" advAuto="0"/>
      <p:bldP spid="12" grpId="0" animBg="1" advAuto="0"/>
      <p:bldP spid="16"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D2820-FA60-4246-8EE1-F45B19EE8B12}"/>
              </a:ext>
            </a:extLst>
          </p:cNvPr>
          <p:cNvSpPr>
            <a:spLocks noGrp="1"/>
          </p:cNvSpPr>
          <p:nvPr>
            <p:ph type="title"/>
          </p:nvPr>
        </p:nvSpPr>
        <p:spPr>
          <a:xfrm>
            <a:off x="685800" y="1066800"/>
            <a:ext cx="7772400" cy="609600"/>
          </a:xfrm>
        </p:spPr>
        <p:txBody>
          <a:bodyPr>
            <a:normAutofit fontScale="90000"/>
          </a:bodyPr>
          <a:lstStyle/>
          <a:p>
            <a:pPr algn="ctr"/>
            <a:r>
              <a:rPr lang="el-GR" sz="2000" b="1" dirty="0">
                <a:latin typeface="Calibri" panose="020F0502020204030204" pitchFamily="34" charset="0"/>
                <a:cs typeface="Times New Roman" panose="02020603050405020304" pitchFamily="18" charset="0"/>
              </a:rPr>
              <a:t>Σενάριο: Θανατηφόρα αστυνομική δύναμη</a:t>
            </a:r>
            <a:br>
              <a:rPr lang="en-GB" sz="3200" b="1" dirty="0">
                <a:latin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58A0630E-ACE5-46A7-8632-BBAE23DC518C}"/>
              </a:ext>
            </a:extLst>
          </p:cNvPr>
          <p:cNvSpPr>
            <a:spLocks noGrp="1"/>
          </p:cNvSpPr>
          <p:nvPr>
            <p:ph idx="1"/>
          </p:nvPr>
        </p:nvSpPr>
        <p:spPr>
          <a:xfrm>
            <a:off x="152400" y="1295399"/>
            <a:ext cx="8915400" cy="5426079"/>
          </a:xfrm>
        </p:spPr>
        <p:txBody>
          <a:bodyPr>
            <a:normAutofit fontScale="25000" lnSpcReduction="20000"/>
          </a:bodyPr>
          <a:lstStyle/>
          <a:p>
            <a:pPr marL="0" indent="0" algn="just">
              <a:lnSpc>
                <a:spcPct val="115000"/>
              </a:lnSpc>
              <a:spcAft>
                <a:spcPts val="600"/>
              </a:spcAft>
              <a:buNone/>
            </a:pPr>
            <a:r>
              <a:rPr lang="el-GR" sz="5600" dirty="0">
                <a:effectLst/>
                <a:latin typeface="Calibri" panose="020F0502020204030204" pitchFamily="34" charset="0"/>
                <a:ea typeface="Times New Roman" panose="02020603050405020304" pitchFamily="18" charset="0"/>
                <a:cs typeface="Times New Roman" panose="02020603050405020304" pitchFamily="18" charset="0"/>
              </a:rPr>
              <a:t>Μια υπηρεσία επιβολής του νόμου λαμβάνει πληροφορίες ότι μια ομάδα </a:t>
            </a:r>
            <a:r>
              <a:rPr lang="el-GR" sz="5600" dirty="0" err="1">
                <a:effectLst/>
                <a:latin typeface="Calibri" panose="020F0502020204030204" pitchFamily="34" charset="0"/>
                <a:ea typeface="Times New Roman" panose="02020603050405020304" pitchFamily="18" charset="0"/>
                <a:cs typeface="Times New Roman" panose="02020603050405020304" pitchFamily="18" charset="0"/>
              </a:rPr>
              <a:t>ριζοσπαστικοποιημένων</a:t>
            </a:r>
            <a:r>
              <a:rPr lang="el-GR" sz="5600" dirty="0">
                <a:effectLst/>
                <a:latin typeface="Calibri" panose="020F0502020204030204" pitchFamily="34" charset="0"/>
                <a:ea typeface="Times New Roman" panose="02020603050405020304" pitchFamily="18" charset="0"/>
                <a:cs typeface="Times New Roman" panose="02020603050405020304" pitchFamily="18" charset="0"/>
              </a:rPr>
              <a:t> νέων προγραμματίζει να διαπράξει τρομοκρατική ενέργεια που μπορεί να βλάψει πολλούς ανθρώπους. Εντοπίζονται να φορτώνουν μια εκρηκτική συσκευή σε ένα αυτοκίνητο και να αναχωρούν προς έναν άγνωστο προορισμό. Χάνονται από την παρακολούθηση κατά τη διάρκεια του ταξιδιού και </a:t>
            </a:r>
            <a:r>
              <a:rPr lang="el-GR" sz="5600" dirty="0" err="1">
                <a:effectLst/>
                <a:latin typeface="Calibri" panose="020F0502020204030204" pitchFamily="34" charset="0"/>
                <a:ea typeface="Times New Roman" panose="02020603050405020304" pitchFamily="18" charset="0"/>
                <a:cs typeface="Times New Roman" panose="02020603050405020304" pitchFamily="18" charset="0"/>
              </a:rPr>
              <a:t>ξαναεντοπίζονται</a:t>
            </a:r>
            <a:r>
              <a:rPr lang="el-GR" sz="5600" dirty="0">
                <a:effectLst/>
                <a:latin typeface="Calibri" panose="020F0502020204030204" pitchFamily="34" charset="0"/>
                <a:ea typeface="Times New Roman" panose="02020603050405020304" pitchFamily="18" charset="0"/>
                <a:cs typeface="Times New Roman" panose="02020603050405020304" pitchFamily="18" charset="0"/>
              </a:rPr>
              <a:t> από ομάδες παρακολούθησης στην περιοχή του προορισμού τους. </a:t>
            </a:r>
            <a:endParaRPr lang="en-US" sz="5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15000"/>
              </a:lnSpc>
              <a:spcAft>
                <a:spcPts val="600"/>
              </a:spcAft>
              <a:buNone/>
            </a:pPr>
            <a:r>
              <a:rPr lang="el-GR" sz="5600" dirty="0">
                <a:effectLst/>
                <a:latin typeface="Calibri" panose="020F0502020204030204" pitchFamily="34" charset="0"/>
                <a:ea typeface="Times New Roman" panose="02020603050405020304" pitchFamily="18" charset="0"/>
                <a:cs typeface="Times New Roman" panose="02020603050405020304" pitchFamily="18" charset="0"/>
              </a:rPr>
              <a:t>Σε αυτό το σημείο, οδηγούν ένα άλλο αυτοκίνητο από αυτό που είχαν εντοπιστεί να φορτώνουν τις εκρηκτικές συσκευές μέσα. Οι αρχές δεν σκοπεύουν να τους αναχαιτίσουν με την κανονική αστυνομία, αλλά με ειδικά εκπαιδευμένα στρατιωτικά στρατεύματα, τα οποία έχουν χρησιμοποιηθεί στο παρελθόν σε πολεμικές ζώνες και έχουν εκπαιδευτεί να πυροβολούν για να σκοτώσουν. </a:t>
            </a:r>
            <a:endParaRPr lang="en-US" sz="5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15000"/>
              </a:lnSpc>
              <a:spcAft>
                <a:spcPts val="600"/>
              </a:spcAft>
              <a:buNone/>
            </a:pPr>
            <a:r>
              <a:rPr lang="el-GR" sz="5600" dirty="0">
                <a:effectLst/>
                <a:latin typeface="Calibri" panose="020F0502020204030204" pitchFamily="34" charset="0"/>
                <a:ea typeface="Times New Roman" panose="02020603050405020304" pitchFamily="18" charset="0"/>
                <a:cs typeface="Times New Roman" panose="02020603050405020304" pitchFamily="18" charset="0"/>
              </a:rPr>
              <a:t>Στα στρατεύματα δίνονται σχετικά χαλαροί κανόνες επέμβασης που τους επιτρέπουν να ανοίξουν πυρ εάν πιστεύουν ότι υπάρχει απειλή για τη ζωή και  ότι μπορούν να αποφύγουν να δώσουν προειδοποιήσεις αν πιστεύουν ότι τέτοιες προειδοποιήσεις είναι ανέφικτες. Στη συνέχεια, η ομάδα των νέων αναχαιτίζεται και έρχεται αντιμέτωπη με αυτά τα στρατεύματα. </a:t>
            </a:r>
          </a:p>
          <a:p>
            <a:pPr marL="0" marR="0" indent="0" algn="just">
              <a:lnSpc>
                <a:spcPct val="115000"/>
              </a:lnSpc>
              <a:spcBef>
                <a:spcPts val="0"/>
              </a:spcBef>
              <a:spcAft>
                <a:spcPts val="600"/>
              </a:spcAft>
              <a:buNone/>
            </a:pPr>
            <a:r>
              <a:rPr lang="el-GR" sz="5600" dirty="0">
                <a:effectLst/>
                <a:latin typeface="Calibri" panose="020F0502020204030204" pitchFamily="34" charset="0"/>
                <a:ea typeface="Times New Roman" panose="02020603050405020304" pitchFamily="18" charset="0"/>
                <a:cs typeface="Times New Roman" panose="02020603050405020304" pitchFamily="18" charset="0"/>
              </a:rPr>
              <a:t>Με την πεποίθηση ότι επίκειται η ενεργοποίηση μιας εκρηκτικής συσκευής, τα στρατεύματα πυροβολούν </a:t>
            </a:r>
            <a:r>
              <a:rPr lang="el-GR" sz="5600" dirty="0" err="1">
                <a:effectLst/>
                <a:latin typeface="Calibri" panose="020F0502020204030204" pitchFamily="34" charset="0"/>
                <a:ea typeface="Times New Roman" panose="02020603050405020304" pitchFamily="18" charset="0"/>
                <a:cs typeface="Times New Roman" panose="02020603050405020304" pitchFamily="18" charset="0"/>
              </a:rPr>
              <a:t>κατ</a:t>
            </a:r>
            <a:r>
              <a:rPr lang="el-GR" sz="5600" dirty="0">
                <a:effectLst/>
                <a:latin typeface="Calibri" panose="020F0502020204030204" pitchFamily="34" charset="0"/>
                <a:ea typeface="Times New Roman" panose="02020603050405020304" pitchFamily="18" charset="0"/>
                <a:cs typeface="Times New Roman" panose="02020603050405020304" pitchFamily="18" charset="0"/>
              </a:rPr>
              <a:t> 'ευθείαν στο σώμα και σκοτώνουν όλους τους συμμετέχοντες στην ομάδα. Κατά τον έλεγχο των σωμάτων τους, ανακαλύφθηκε ότι κανένας δεν είχε ούτε ένα όπλο, ούτε τον πυροκροτητή της εκρηκτικής συσκευής πάνω τους και ότι το αυτοκίνητο που οδηγούσαν δεν ήταν εφοδιασμένο με εκρηκτικά. Το αυτοκίνητο όπου βρισκόταν η εκρηκτική συσκευή εντοπίστηκε παρκαρισμένο 20 χιλιόμετρα από τον τόπο των πυροβολισμών.</a:t>
            </a:r>
            <a:endParaRPr lang="en-US" sz="5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gn="just">
              <a:lnSpc>
                <a:spcPct val="115000"/>
              </a:lnSpc>
              <a:spcBef>
                <a:spcPts val="0"/>
              </a:spcBef>
              <a:spcAft>
                <a:spcPts val="600"/>
              </a:spcAft>
              <a:buNone/>
            </a:pPr>
            <a:r>
              <a:rPr lang="el-GR" sz="5600" dirty="0">
                <a:effectLst/>
                <a:latin typeface="Calibri" panose="020F0502020204030204" pitchFamily="34" charset="0"/>
                <a:ea typeface="Times New Roman" panose="02020603050405020304" pitchFamily="18" charset="0"/>
                <a:cs typeface="Times New Roman" panose="02020603050405020304" pitchFamily="18" charset="0"/>
              </a:rPr>
              <a:t>Οι συμμετέχοντες του πειραματικού εργαστηρίου καλούνται να απαντήσουν στις ακόλουθες ερωτήσεις: </a:t>
            </a:r>
            <a:endParaRPr lang="en-US" sz="5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600"/>
              </a:spcAft>
              <a:buFont typeface="+mj-lt"/>
              <a:buAutoNum type="arabicPeriod"/>
            </a:pPr>
            <a:r>
              <a:rPr lang="el-GR" sz="5600" dirty="0">
                <a:effectLst/>
                <a:latin typeface="Calibri" panose="020F0502020204030204" pitchFamily="34" charset="0"/>
                <a:ea typeface="Times New Roman" panose="02020603050405020304" pitchFamily="18" charset="0"/>
                <a:cs typeface="Times New Roman" panose="02020603050405020304" pitchFamily="18" charset="0"/>
              </a:rPr>
              <a:t>Πιστεύετε ότι η δράση των οργανωτών της επιχείρησης ήταν απαραίτητη και αναλογική; </a:t>
            </a:r>
            <a:r>
              <a:rPr lang="en-GB" sz="5600" dirty="0">
                <a:effectLst/>
                <a:latin typeface="Calibri" panose="020F0502020204030204" pitchFamily="34" charset="0"/>
                <a:ea typeface="Times New Roman" panose="02020603050405020304" pitchFamily="18" charset="0"/>
                <a:cs typeface="Times New Roman" panose="02020603050405020304" pitchFamily="18" charset="0"/>
              </a:rPr>
              <a:t>Παρακα</a:t>
            </a:r>
            <a:r>
              <a:rPr lang="en-GB" sz="5600" dirty="0" err="1">
                <a:effectLst/>
                <a:latin typeface="Calibri" panose="020F0502020204030204" pitchFamily="34" charset="0"/>
                <a:ea typeface="Times New Roman" panose="02020603050405020304" pitchFamily="18" charset="0"/>
                <a:cs typeface="Times New Roman" panose="02020603050405020304" pitchFamily="18" charset="0"/>
              </a:rPr>
              <a:t>λούμε</a:t>
            </a:r>
            <a:r>
              <a:rPr lang="en-GB" sz="5600" dirty="0">
                <a:effectLst/>
                <a:latin typeface="Calibri" panose="020F0502020204030204" pitchFamily="34" charset="0"/>
                <a:ea typeface="Times New Roman" panose="02020603050405020304" pitchFamily="18" charset="0"/>
                <a:cs typeface="Times New Roman" panose="02020603050405020304" pitchFamily="18" charset="0"/>
              </a:rPr>
              <a:t> να</a:t>
            </a:r>
            <a:r>
              <a:rPr lang="el-GR" sz="5600" dirty="0">
                <a:effectLst/>
                <a:latin typeface="Calibri" panose="020F0502020204030204" pitchFamily="34" charset="0"/>
                <a:ea typeface="Times New Roman" panose="02020603050405020304" pitchFamily="18" charset="0"/>
                <a:cs typeface="Times New Roman" panose="02020603050405020304" pitchFamily="18" charset="0"/>
              </a:rPr>
              <a:t> αιτιολογήσετε</a:t>
            </a:r>
            <a:r>
              <a:rPr lang="en-GB" sz="56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5600" dirty="0" err="1">
                <a:effectLst/>
                <a:latin typeface="Calibri" panose="020F0502020204030204" pitchFamily="34" charset="0"/>
                <a:ea typeface="Times New Roman" panose="02020603050405020304" pitchFamily="18" charset="0"/>
                <a:cs typeface="Times New Roman" panose="02020603050405020304" pitchFamily="18" charset="0"/>
              </a:rPr>
              <a:t>την</a:t>
            </a:r>
            <a:r>
              <a:rPr lang="en-GB" sz="5600" dirty="0">
                <a:effectLst/>
                <a:latin typeface="Calibri" panose="020F0502020204030204" pitchFamily="34" charset="0"/>
                <a:ea typeface="Times New Roman" panose="02020603050405020304" pitchFamily="18" charset="0"/>
                <a:cs typeface="Times New Roman" panose="02020603050405020304" pitchFamily="18" charset="0"/>
              </a:rPr>
              <a:t> απ</a:t>
            </a:r>
            <a:r>
              <a:rPr lang="en-GB" sz="5600" dirty="0" err="1">
                <a:effectLst/>
                <a:latin typeface="Calibri" panose="020F0502020204030204" pitchFamily="34" charset="0"/>
                <a:ea typeface="Times New Roman" panose="02020603050405020304" pitchFamily="18" charset="0"/>
                <a:cs typeface="Times New Roman" panose="02020603050405020304" pitchFamily="18" charset="0"/>
              </a:rPr>
              <a:t>άντησή</a:t>
            </a:r>
            <a:r>
              <a:rPr lang="en-GB" sz="5600" dirty="0">
                <a:effectLst/>
                <a:latin typeface="Calibri" panose="020F0502020204030204" pitchFamily="34" charset="0"/>
                <a:ea typeface="Times New Roman" panose="02020603050405020304" pitchFamily="18" charset="0"/>
                <a:cs typeface="Times New Roman" panose="02020603050405020304" pitchFamily="18" charset="0"/>
              </a:rPr>
              <a:t> σας.</a:t>
            </a:r>
            <a:endParaRPr lang="en-US" sz="56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600"/>
              </a:spcAft>
              <a:buFont typeface="+mj-lt"/>
              <a:buAutoNum type="arabicPeriod"/>
            </a:pPr>
            <a:r>
              <a:rPr lang="el-GR" sz="5600" dirty="0">
                <a:effectLst/>
                <a:latin typeface="Calibri" panose="020F0502020204030204" pitchFamily="34" charset="0"/>
                <a:ea typeface="Times New Roman" panose="02020603050405020304" pitchFamily="18" charset="0"/>
                <a:cs typeface="Times New Roman" panose="02020603050405020304" pitchFamily="18" charset="0"/>
              </a:rPr>
              <a:t>Εάν υποστηρίξατε ότι οι ενέργειες των οργανωτών των επιχειρήσεων ή των στρατευμάτων ήταν δυσανάλογες, περιγράψτε πώς θα χρειαζόταν να αλλάξει η κατάσταση προκειμένου οι ενέργειες των οργανωτών της επιχείρησης ή των στρατευμάτων να καταστούν αναγκαίες και αναλογικές. </a:t>
            </a:r>
            <a:endParaRPr lang="nl-NL" sz="5600" dirty="0"/>
          </a:p>
          <a:p>
            <a:pPr marL="0" indent="0" algn="just">
              <a:lnSpc>
                <a:spcPct val="115000"/>
              </a:lnSpc>
              <a:spcAft>
                <a:spcPts val="600"/>
              </a:spcAft>
              <a:buNone/>
            </a:pPr>
            <a:endParaRPr lang="nl-NL" sz="3500" dirty="0"/>
          </a:p>
          <a:p>
            <a:pPr marL="0" indent="0">
              <a:buNone/>
            </a:pPr>
            <a:endParaRPr lang="en-US" dirty="0"/>
          </a:p>
        </p:txBody>
      </p:sp>
      <p:sp>
        <p:nvSpPr>
          <p:cNvPr id="6" name="Slide Number Placeholder 5">
            <a:extLst>
              <a:ext uri="{FF2B5EF4-FFF2-40B4-BE49-F238E27FC236}">
                <a16:creationId xmlns:a16="http://schemas.microsoft.com/office/drawing/2014/main" id="{EAA14785-CF8C-4513-A3BE-7C05DAA7BB47}"/>
              </a:ext>
            </a:extLst>
          </p:cNvPr>
          <p:cNvSpPr>
            <a:spLocks noGrp="1"/>
          </p:cNvSpPr>
          <p:nvPr>
            <p:ph type="sldNum" sz="quarter" idx="12"/>
          </p:nvPr>
        </p:nvSpPr>
        <p:spPr/>
        <p:txBody>
          <a:bodyPr/>
          <a:lstStyle/>
          <a:p>
            <a:fld id="{CB318F78-A315-46C9-8B3F-2431B4397D31}" type="slidenum">
              <a:rPr lang="en-US" smtClean="0"/>
              <a:t>15</a:t>
            </a:fld>
            <a:endParaRPr lang="en-US" dirty="0"/>
          </a:p>
        </p:txBody>
      </p:sp>
    </p:spTree>
    <p:extLst>
      <p:ext uri="{BB962C8B-B14F-4D97-AF65-F5344CB8AC3E}">
        <p14:creationId xmlns:p14="http://schemas.microsoft.com/office/powerpoint/2010/main" val="408097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16</a:t>
            </a:fld>
            <a:endParaRPr lang="en-US" dirty="0"/>
          </a:p>
        </p:txBody>
      </p:sp>
      <p:pic>
        <p:nvPicPr>
          <p:cNvPr id="12" name="Контейнер за картина 11" descr="Картина, която съдържа текст&#10;&#10;Описанието е генерирано автоматично">
            <a:extLst>
              <a:ext uri="{FF2B5EF4-FFF2-40B4-BE49-F238E27FC236}">
                <a16:creationId xmlns:a16="http://schemas.microsoft.com/office/drawing/2014/main" id="{18C729DA-A68B-4306-A71D-89B5065E5BD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5007" r="5007"/>
          <a:stretch>
            <a:fillRect/>
          </a:stretch>
        </p:blipFill>
        <p:spPr>
          <a:ln>
            <a:solidFill>
              <a:schemeClr val="accent5">
                <a:lumMod val="75000"/>
              </a:schemeClr>
            </a:solidFill>
          </a:ln>
        </p:spPr>
      </p:pic>
      <p:sp>
        <p:nvSpPr>
          <p:cNvPr id="5" name="Текстов контейнер 4">
            <a:extLst>
              <a:ext uri="{FF2B5EF4-FFF2-40B4-BE49-F238E27FC236}">
                <a16:creationId xmlns:a16="http://schemas.microsoft.com/office/drawing/2014/main" id="{DA991E0A-1CC8-4B2A-94FA-5AC2BD47F113}"/>
              </a:ext>
            </a:extLst>
          </p:cNvPr>
          <p:cNvSpPr>
            <a:spLocks noGrp="1"/>
          </p:cNvSpPr>
          <p:nvPr>
            <p:ph type="body" sz="quarter" idx="15"/>
          </p:nvPr>
        </p:nvSpPr>
        <p:spPr/>
        <p:txBody>
          <a:bodyPr>
            <a:normAutofit fontScale="92500"/>
          </a:bodyPr>
          <a:lstStyle/>
          <a:p>
            <a:r>
              <a:rPr lang="bg-BG" sz="1800" dirty="0">
                <a:hlinkClick r:id="rId4"/>
              </a:rPr>
              <a:t>https://www.firstlinepractitioners.com/</a:t>
            </a:r>
            <a:endParaRPr lang="bg-BG" sz="1800" dirty="0"/>
          </a:p>
        </p:txBody>
      </p:sp>
      <p:pic>
        <p:nvPicPr>
          <p:cNvPr id="15" name="Контейнер за картина 14" descr="Картина, която съдържа текст&#10;&#10;Описанието е генерирано автоматично">
            <a:extLst>
              <a:ext uri="{FF2B5EF4-FFF2-40B4-BE49-F238E27FC236}">
                <a16:creationId xmlns:a16="http://schemas.microsoft.com/office/drawing/2014/main" id="{B5492599-FA71-4443-81AA-2B02E4EF51B2}"/>
              </a:ext>
            </a:extLst>
          </p:cNvPr>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15" r="7915"/>
          <a:stretch>
            <a:fillRect/>
          </a:stretch>
        </p:blipFill>
        <p:spPr>
          <a:ln>
            <a:solidFill>
              <a:schemeClr val="accent3">
                <a:lumMod val="75000"/>
              </a:schemeClr>
            </a:solidFill>
          </a:ln>
        </p:spPr>
      </p:pic>
      <p:sp>
        <p:nvSpPr>
          <p:cNvPr id="8" name="Текстов контейнер 7">
            <a:extLst>
              <a:ext uri="{FF2B5EF4-FFF2-40B4-BE49-F238E27FC236}">
                <a16:creationId xmlns:a16="http://schemas.microsoft.com/office/drawing/2014/main" id="{9AE1D6C2-D3F4-44CF-9AD5-F003B0391C3C}"/>
              </a:ext>
            </a:extLst>
          </p:cNvPr>
          <p:cNvSpPr>
            <a:spLocks noGrp="1"/>
          </p:cNvSpPr>
          <p:nvPr>
            <p:ph type="body" sz="quarter" idx="17"/>
          </p:nvPr>
        </p:nvSpPr>
        <p:spPr/>
        <p:txBody>
          <a:bodyPr>
            <a:normAutofit/>
          </a:bodyPr>
          <a:lstStyle/>
          <a:p>
            <a:r>
              <a:rPr lang="bg-BG" sz="1700" dirty="0">
                <a:hlinkClick r:id="rId6"/>
              </a:rPr>
              <a:t>https://www.traininghermes.eu/</a:t>
            </a:r>
            <a:endParaRPr lang="bg-BG" sz="1700" dirty="0"/>
          </a:p>
        </p:txBody>
      </p:sp>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en-GB" dirty="0"/>
              <a:t>Best practices</a:t>
            </a:r>
          </a:p>
        </p:txBody>
      </p:sp>
      <p:sp>
        <p:nvSpPr>
          <p:cNvPr id="10" name="Текстово поле 9">
            <a:extLst>
              <a:ext uri="{FF2B5EF4-FFF2-40B4-BE49-F238E27FC236}">
                <a16:creationId xmlns:a16="http://schemas.microsoft.com/office/drawing/2014/main" id="{A05EE61E-5F1C-4E59-8742-2CFCFB748DC7}"/>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841335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en-GB" dirty="0"/>
              <a:t>Best practices</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17</a:t>
            </a:fld>
            <a:endParaRPr lang="en-US" dirty="0"/>
          </a:p>
        </p:txBody>
      </p:sp>
      <p:pic>
        <p:nvPicPr>
          <p:cNvPr id="10" name="Afbeelding 9">
            <a:hlinkClick r:id="rId3"/>
            <a:extLst>
              <a:ext uri="{FF2B5EF4-FFF2-40B4-BE49-F238E27FC236}">
                <a16:creationId xmlns:a16="http://schemas.microsoft.com/office/drawing/2014/main" id="{5D64931E-4C3D-4D74-A9E3-D477DA4100DD}"/>
              </a:ext>
            </a:extLst>
          </p:cNvPr>
          <p:cNvPicPr>
            <a:picLocks noChangeAspect="1"/>
          </p:cNvPicPr>
          <p:nvPr/>
        </p:nvPicPr>
        <p:blipFill rotWithShape="1">
          <a:blip r:embed="rId4"/>
          <a:srcRect l="1804" t="15523" r="66801" b="47268"/>
          <a:stretch/>
        </p:blipFill>
        <p:spPr>
          <a:xfrm>
            <a:off x="6032006" y="2438400"/>
            <a:ext cx="2320562" cy="1547040"/>
          </a:xfrm>
          <a:prstGeom prst="rect">
            <a:avLst/>
          </a:prstGeom>
          <a:ln>
            <a:solidFill>
              <a:schemeClr val="accent6">
                <a:lumMod val="75000"/>
              </a:schemeClr>
            </a:solidFill>
          </a:ln>
        </p:spPr>
      </p:pic>
      <p:pic>
        <p:nvPicPr>
          <p:cNvPr id="12" name="Tijdelijke aanduiding voor inhoud 11">
            <a:extLst>
              <a:ext uri="{FF2B5EF4-FFF2-40B4-BE49-F238E27FC236}">
                <a16:creationId xmlns:a16="http://schemas.microsoft.com/office/drawing/2014/main" id="{96E4C501-8964-4F1A-86AF-F22423BBEFFF}"/>
              </a:ext>
            </a:extLst>
          </p:cNvPr>
          <p:cNvPicPr>
            <a:picLocks noGrp="1" noChangeAspect="1"/>
          </p:cNvPicPr>
          <p:nvPr>
            <p:ph idx="1"/>
          </p:nvPr>
        </p:nvPicPr>
        <p:blipFill rotWithShape="1">
          <a:blip r:embed="rId5"/>
          <a:srcRect l="19005" t="5599" r="46104" b="47020"/>
          <a:stretch/>
        </p:blipFill>
        <p:spPr>
          <a:xfrm>
            <a:off x="6032006" y="4457059"/>
            <a:ext cx="2320562" cy="1647754"/>
          </a:xfrm>
          <a:prstGeom prst="rect">
            <a:avLst/>
          </a:prstGeom>
          <a:ln>
            <a:solidFill>
              <a:schemeClr val="accent2">
                <a:lumMod val="75000"/>
              </a:schemeClr>
            </a:solidFill>
          </a:ln>
        </p:spPr>
      </p:pic>
      <p:pic>
        <p:nvPicPr>
          <p:cNvPr id="14" name="Afbeelding 13">
            <a:hlinkClick r:id="rId6"/>
            <a:extLst>
              <a:ext uri="{FF2B5EF4-FFF2-40B4-BE49-F238E27FC236}">
                <a16:creationId xmlns:a16="http://schemas.microsoft.com/office/drawing/2014/main" id="{AC294F3E-415C-4C1E-89F7-A9F26ED027C0}"/>
              </a:ext>
            </a:extLst>
          </p:cNvPr>
          <p:cNvPicPr>
            <a:picLocks noChangeAspect="1"/>
          </p:cNvPicPr>
          <p:nvPr/>
        </p:nvPicPr>
        <p:blipFill rotWithShape="1">
          <a:blip r:embed="rId7"/>
          <a:srcRect l="17019" t="5241" r="50202" b="54272"/>
          <a:stretch/>
        </p:blipFill>
        <p:spPr>
          <a:xfrm>
            <a:off x="3469278" y="4457059"/>
            <a:ext cx="2406693" cy="1647754"/>
          </a:xfrm>
          <a:prstGeom prst="rect">
            <a:avLst/>
          </a:prstGeom>
          <a:ln>
            <a:solidFill>
              <a:schemeClr val="accent3">
                <a:lumMod val="75000"/>
              </a:schemeClr>
            </a:solidFill>
          </a:ln>
        </p:spPr>
      </p:pic>
      <p:pic>
        <p:nvPicPr>
          <p:cNvPr id="4" name="Afbeelding 3">
            <a:hlinkClick r:id="rId8"/>
            <a:extLst>
              <a:ext uri="{FF2B5EF4-FFF2-40B4-BE49-F238E27FC236}">
                <a16:creationId xmlns:a16="http://schemas.microsoft.com/office/drawing/2014/main" id="{3FC0D3C5-179B-4ADA-B598-A9FD96308DA6}"/>
              </a:ext>
            </a:extLst>
          </p:cNvPr>
          <p:cNvPicPr>
            <a:picLocks noChangeAspect="1"/>
          </p:cNvPicPr>
          <p:nvPr/>
        </p:nvPicPr>
        <p:blipFill rotWithShape="1">
          <a:blip r:embed="rId9"/>
          <a:srcRect l="24280" r="23921" b="52016"/>
          <a:stretch/>
        </p:blipFill>
        <p:spPr>
          <a:xfrm>
            <a:off x="762000" y="2438399"/>
            <a:ext cx="2551244" cy="1547041"/>
          </a:xfrm>
          <a:prstGeom prst="rect">
            <a:avLst/>
          </a:prstGeom>
          <a:ln>
            <a:solidFill>
              <a:schemeClr val="accent4">
                <a:lumMod val="75000"/>
              </a:schemeClr>
            </a:solidFill>
          </a:ln>
        </p:spPr>
      </p:pic>
      <p:pic>
        <p:nvPicPr>
          <p:cNvPr id="8" name="Afbeelding 7">
            <a:hlinkClick r:id="rId10"/>
            <a:extLst>
              <a:ext uri="{FF2B5EF4-FFF2-40B4-BE49-F238E27FC236}">
                <a16:creationId xmlns:a16="http://schemas.microsoft.com/office/drawing/2014/main" id="{FF29CB39-3F14-4056-8BA0-74ABD2F5E475}"/>
              </a:ext>
            </a:extLst>
          </p:cNvPr>
          <p:cNvPicPr>
            <a:picLocks noChangeAspect="1"/>
          </p:cNvPicPr>
          <p:nvPr/>
        </p:nvPicPr>
        <p:blipFill rotWithShape="1">
          <a:blip r:embed="rId11"/>
          <a:srcRect l="12240" t="56617" r="53588" b="5974"/>
          <a:stretch/>
        </p:blipFill>
        <p:spPr>
          <a:xfrm>
            <a:off x="3469278" y="2438399"/>
            <a:ext cx="2406692" cy="1547040"/>
          </a:xfrm>
          <a:prstGeom prst="rect">
            <a:avLst/>
          </a:prstGeom>
          <a:ln>
            <a:solidFill>
              <a:schemeClr val="accent5">
                <a:lumMod val="75000"/>
              </a:schemeClr>
            </a:solidFill>
          </a:ln>
        </p:spPr>
      </p:pic>
      <p:pic>
        <p:nvPicPr>
          <p:cNvPr id="16" name="Afbeelding 15">
            <a:hlinkClick r:id="rId12"/>
            <a:extLst>
              <a:ext uri="{FF2B5EF4-FFF2-40B4-BE49-F238E27FC236}">
                <a16:creationId xmlns:a16="http://schemas.microsoft.com/office/drawing/2014/main" id="{A2268262-23D8-4577-8234-E0DEE306B9C5}"/>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32878" t="14445" r="35339" b="44074"/>
          <a:stretch/>
        </p:blipFill>
        <p:spPr>
          <a:xfrm>
            <a:off x="762000" y="4451350"/>
            <a:ext cx="2551244" cy="1653463"/>
          </a:xfrm>
          <a:prstGeom prst="rect">
            <a:avLst/>
          </a:prstGeom>
          <a:ln>
            <a:solidFill>
              <a:schemeClr val="accent6">
                <a:lumMod val="75000"/>
              </a:schemeClr>
            </a:solidFill>
          </a:ln>
        </p:spPr>
      </p:pic>
      <p:sp>
        <p:nvSpPr>
          <p:cNvPr id="11" name="Текстово поле 10">
            <a:extLst>
              <a:ext uri="{FF2B5EF4-FFF2-40B4-BE49-F238E27FC236}">
                <a16:creationId xmlns:a16="http://schemas.microsoft.com/office/drawing/2014/main" id="{CFD47B82-20C3-4B36-B0D2-141337BBFA17}"/>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193306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www.armourproject.eu</a:t>
            </a:r>
          </a:p>
        </p:txBody>
      </p:sp>
      <p:sp>
        <p:nvSpPr>
          <p:cNvPr id="2" name="Text Placeholder 1"/>
          <p:cNvSpPr>
            <a:spLocks noGrp="1"/>
          </p:cNvSpPr>
          <p:nvPr>
            <p:ph type="body" sz="quarter" idx="13"/>
          </p:nvPr>
        </p:nvSpPr>
        <p:spPr/>
        <p:txBody>
          <a:bodyPr/>
          <a:lstStyle/>
          <a:p>
            <a:pPr algn="ctr"/>
            <a:r>
              <a:rPr lang="el-GR" dirty="0"/>
              <a:t>Ευχαριστούμε</a:t>
            </a:r>
            <a:r>
              <a:rPr lang="en-US" dirty="0"/>
              <a:t>!</a:t>
            </a:r>
          </a:p>
        </p:txBody>
      </p:sp>
    </p:spTree>
    <p:extLst>
      <p:ext uri="{BB962C8B-B14F-4D97-AF65-F5344CB8AC3E}">
        <p14:creationId xmlns:p14="http://schemas.microsoft.com/office/powerpoint/2010/main" val="1318929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a:t>Το Έργο</a:t>
            </a:r>
            <a:r>
              <a:rPr lang="nl-NL" dirty="0"/>
              <a:t> ARMOUR</a:t>
            </a:r>
            <a:endParaRPr lang="en-US" dirty="0"/>
          </a:p>
        </p:txBody>
      </p:sp>
      <p:sp>
        <p:nvSpPr>
          <p:cNvPr id="32" name="Pijl: rechts 12">
            <a:extLst>
              <a:ext uri="{FF2B5EF4-FFF2-40B4-BE49-F238E27FC236}">
                <a16:creationId xmlns:a16="http://schemas.microsoft.com/office/drawing/2014/main" id="{94621F36-D2B9-41F9-924F-8C1B930DB24A}"/>
              </a:ext>
            </a:extLst>
          </p:cNvPr>
          <p:cNvSpPr/>
          <p:nvPr/>
        </p:nvSpPr>
        <p:spPr>
          <a:xfrm flipV="1">
            <a:off x="8229599" y="6384545"/>
            <a:ext cx="304801" cy="79623"/>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11" name="Content Placeholder 2">
            <a:extLst>
              <a:ext uri="{FF2B5EF4-FFF2-40B4-BE49-F238E27FC236}">
                <a16:creationId xmlns:a16="http://schemas.microsoft.com/office/drawing/2014/main" id="{91B71700-4AF2-4978-9F7D-5A6FFF33ECE1}"/>
              </a:ext>
            </a:extLst>
          </p:cNvPr>
          <p:cNvSpPr>
            <a:spLocks noGrp="1"/>
          </p:cNvSpPr>
          <p:nvPr>
            <p:ph idx="1"/>
          </p:nvPr>
        </p:nvSpPr>
        <p:spPr>
          <a:xfrm>
            <a:off x="685800" y="2286000"/>
            <a:ext cx="3657600" cy="3657600"/>
          </a:xfrm>
        </p:spPr>
        <p:txBody>
          <a:bodyPr>
            <a:normAutofit fontScale="25000" lnSpcReduction="20000"/>
          </a:bodyPr>
          <a:lstStyle/>
          <a:p>
            <a:pPr marL="0" indent="0">
              <a:lnSpc>
                <a:spcPct val="120000"/>
              </a:lnSpc>
              <a:spcAft>
                <a:spcPts val="900"/>
              </a:spcAft>
              <a:buNone/>
            </a:pPr>
            <a:r>
              <a:rPr lang="el-GR" sz="5600" dirty="0"/>
              <a:t>Πριν περάσουμε στο περιεχόμενο, θα θέλαμε να περιγράψουμε σύντομα το έργο στο οποίο αναπτύσσεται όλο το υλικό.
Το Project ARMOUR χρηματοδοτήθηκε από το Ταμείο Εσωτερικής Ασφάλειας της Ευρωπαϊκής Ένωσης. Πρωταρχικός στόχος του είναι να στηρίξει τους επαγγελματίες πρώτης γραμμής στην πρόληψη της ριζοσπαστικοποίησης των νέων σε πολύ πρώιμο στάδιο.
Αυτό γίνεται με την παροχή γνώσεων και εργαλείων που μπορούν να χρησιμοποιηθούν στον επαγγελματικό χώρο εργασίας, καθώς και από τους γονείς για την ενίσχυση της ανθεκτικότητας στη ριζοσπαστικοποίηση των νέων. </a:t>
            </a:r>
            <a:r>
              <a:rPr lang="el-GR" sz="1900" dirty="0"/>
              <a:t>
</a:t>
            </a:r>
            <a:endParaRPr lang="en-GB" sz="1900" dirty="0"/>
          </a:p>
        </p:txBody>
      </p:sp>
      <p:sp>
        <p:nvSpPr>
          <p:cNvPr id="16" name="Content Placeholder 2">
            <a:extLst>
              <a:ext uri="{FF2B5EF4-FFF2-40B4-BE49-F238E27FC236}">
                <a16:creationId xmlns:a16="http://schemas.microsoft.com/office/drawing/2014/main" id="{AE80EECF-FC27-4C55-B307-056DC32B6DE9}"/>
              </a:ext>
            </a:extLst>
          </p:cNvPr>
          <p:cNvSpPr txBox="1">
            <a:spLocks/>
          </p:cNvSpPr>
          <p:nvPr/>
        </p:nvSpPr>
        <p:spPr>
          <a:xfrm>
            <a:off x="4572000" y="2304757"/>
            <a:ext cx="3886199" cy="4019843"/>
          </a:xfrm>
          <a:prstGeom prst="rect">
            <a:avLst/>
          </a:prstGeom>
          <a:solidFill>
            <a:schemeClr val="bg1"/>
          </a:solidFill>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900"/>
              </a:spcAft>
              <a:buNone/>
            </a:pPr>
            <a:r>
              <a:rPr lang="el-GR" sz="1400" dirty="0"/>
              <a:t>Τα κύρια εργαλεία αποτελούνται από έτοιμα εργαστήρια με ασκήσεις προσαρμοσμένες σε νέους ηλικίας 10-18 ετών. 
Τα εργαστήρια δοκιμάστηκαν σε έξι χώρες με επαγγελματίες πρώτης γραμμής από κάθε είδους τομείς: αστυνομικούς, εργαζόμενους στον τομέα της νεολαίας, εκπαιδευτικούς, ψυχολόγους, εργαζόμενους στον τομέα της φροντίδας των νέων κ.λπ.
Ελπίζουμε ότι θα σας αρέσει η ηλεκτρονική εκπαίδευση και ότι θα νιώσετε θετικά στο να ενσωματώσετε τόσο τις γνώσεις όσο και το προσφερόμενο εκπαιδευτικό υλικό που στη δουλειά σας.</a:t>
            </a:r>
            <a:r>
              <a:rPr lang="el-GR" sz="1600" dirty="0"/>
              <a:t>
</a:t>
            </a:r>
            <a:endParaRPr lang="en-GB" sz="1600" dirty="0"/>
          </a:p>
        </p:txBody>
      </p:sp>
    </p:spTree>
    <p:extLst>
      <p:ext uri="{BB962C8B-B14F-4D97-AF65-F5344CB8AC3E}">
        <p14:creationId xmlns:p14="http://schemas.microsoft.com/office/powerpoint/2010/main" val="142727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a:t>Εισαγωγή</a:t>
            </a:r>
            <a:endParaRPr lang="en-US" dirty="0"/>
          </a:p>
        </p:txBody>
      </p:sp>
      <p:sp>
        <p:nvSpPr>
          <p:cNvPr id="6" name="Slide Number Placeholder 5"/>
          <p:cNvSpPr>
            <a:spLocks noGrp="1"/>
          </p:cNvSpPr>
          <p:nvPr>
            <p:ph type="sldNum" sz="quarter" idx="12"/>
          </p:nvPr>
        </p:nvSpPr>
        <p:spPr/>
        <p:txBody>
          <a:bodyPr/>
          <a:lstStyle/>
          <a:p>
            <a:fld id="{CB318F78-A315-46C9-8B3F-2431B4397D31}" type="slidenum">
              <a:rPr lang="en-US" smtClean="0"/>
              <a:t>2</a:t>
            </a:fld>
            <a:endParaRPr lang="en-US"/>
          </a:p>
        </p:txBody>
      </p:sp>
      <p:graphicFrame>
        <p:nvGraphicFramePr>
          <p:cNvPr id="4" name="Диаграма 3">
            <a:extLst>
              <a:ext uri="{FF2B5EF4-FFF2-40B4-BE49-F238E27FC236}">
                <a16:creationId xmlns:a16="http://schemas.microsoft.com/office/drawing/2014/main" id="{74E20635-1DB2-4FEB-B110-17168A99DA97}"/>
              </a:ext>
            </a:extLst>
          </p:cNvPr>
          <p:cNvGraphicFramePr/>
          <p:nvPr/>
        </p:nvGraphicFramePr>
        <p:xfrm>
          <a:off x="1524000" y="1131253"/>
          <a:ext cx="6477000" cy="4994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Текстово поле 8">
            <a:extLst>
              <a:ext uri="{FF2B5EF4-FFF2-40B4-BE49-F238E27FC236}">
                <a16:creationId xmlns:a16="http://schemas.microsoft.com/office/drawing/2014/main" id="{A7DF2FBE-AA6C-48F9-9B05-1D476930F79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1348790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l-GR" dirty="0"/>
              <a:t>Πρόγραμμα</a:t>
            </a:r>
            <a:endParaRPr lang="en-US" dirty="0"/>
          </a:p>
        </p:txBody>
      </p:sp>
      <p:sp>
        <p:nvSpPr>
          <p:cNvPr id="20" name="Content Placeholder 19"/>
          <p:cNvSpPr>
            <a:spLocks noGrp="1"/>
          </p:cNvSpPr>
          <p:nvPr>
            <p:ph idx="1"/>
          </p:nvPr>
        </p:nvSpPr>
        <p:spPr/>
        <p:txBody>
          <a:bodyPr/>
          <a:lstStyle/>
          <a:p>
            <a:pPr marL="514350" indent="-514350">
              <a:buFont typeface="+mj-lt"/>
              <a:buAutoNum type="arabicPeriod"/>
            </a:pPr>
            <a:r>
              <a:rPr lang="el-GR" dirty="0"/>
              <a:t>Εισαγωγή
Ριζοσπαστικοποίηση</a:t>
            </a:r>
            <a:endParaRPr lang="en-US" dirty="0"/>
          </a:p>
          <a:p>
            <a:pPr marL="514350" indent="-514350">
              <a:buFont typeface="+mj-lt"/>
              <a:buAutoNum type="arabicPeriod"/>
            </a:pPr>
            <a:r>
              <a:rPr lang="el-GR" dirty="0"/>
              <a:t>Αναλογική Αντίδραση του Κράτους</a:t>
            </a:r>
          </a:p>
          <a:p>
            <a:pPr marL="514350" indent="-514350">
              <a:buFont typeface="+mj-lt"/>
              <a:buAutoNum type="arabicPeriod"/>
            </a:pPr>
            <a:r>
              <a:rPr lang="el-GR" dirty="0"/>
              <a:t>Ανατροφοδότηση
Συμπέρασμα</a:t>
            </a:r>
            <a:endParaRPr lang="en-US" dirty="0"/>
          </a:p>
        </p:txBody>
      </p:sp>
      <p:sp>
        <p:nvSpPr>
          <p:cNvPr id="7" name="Slide Number Placeholder 6"/>
          <p:cNvSpPr>
            <a:spLocks noGrp="1"/>
          </p:cNvSpPr>
          <p:nvPr>
            <p:ph type="sldNum" sz="quarter" idx="12"/>
          </p:nvPr>
        </p:nvSpPr>
        <p:spPr/>
        <p:txBody>
          <a:bodyPr/>
          <a:lstStyle/>
          <a:p>
            <a:fld id="{CB318F78-A315-46C9-8B3F-2431B4397D31}" type="slidenum">
              <a:rPr lang="en-US" smtClean="0"/>
              <a:t>3</a:t>
            </a:fld>
            <a:endParaRPr lang="en-US"/>
          </a:p>
        </p:txBody>
      </p:sp>
      <p:sp>
        <p:nvSpPr>
          <p:cNvPr id="8" name="Текстово поле 7">
            <a:extLst>
              <a:ext uri="{FF2B5EF4-FFF2-40B4-BE49-F238E27FC236}">
                <a16:creationId xmlns:a16="http://schemas.microsoft.com/office/drawing/2014/main" id="{C2075264-5868-4ECD-976C-C80A174B9F00}"/>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3674978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1C8255E-078C-44DC-B247-9A426F9CE89E}"/>
              </a:ext>
            </a:extLst>
          </p:cNvPr>
          <p:cNvSpPr>
            <a:spLocks noGrp="1"/>
          </p:cNvSpPr>
          <p:nvPr>
            <p:ph type="title"/>
          </p:nvPr>
        </p:nvSpPr>
        <p:spPr/>
        <p:txBody>
          <a:bodyPr>
            <a:normAutofit/>
          </a:bodyPr>
          <a:lstStyle/>
          <a:p>
            <a:r>
              <a:rPr lang="el-GR" dirty="0"/>
              <a:t>Ριζοσπαστικοποίηση</a:t>
            </a:r>
            <a:endParaRPr lang="en-US" dirty="0"/>
          </a:p>
        </p:txBody>
      </p:sp>
      <p:sp>
        <p:nvSpPr>
          <p:cNvPr id="3" name="Контейнер за съдържание 2">
            <a:extLst>
              <a:ext uri="{FF2B5EF4-FFF2-40B4-BE49-F238E27FC236}">
                <a16:creationId xmlns:a16="http://schemas.microsoft.com/office/drawing/2014/main" id="{4F5C4E3B-1774-44A5-8C9A-44248549B247}"/>
              </a:ext>
            </a:extLst>
          </p:cNvPr>
          <p:cNvSpPr>
            <a:spLocks noGrp="1"/>
          </p:cNvSpPr>
          <p:nvPr>
            <p:ph idx="1"/>
          </p:nvPr>
        </p:nvSpPr>
        <p:spPr>
          <a:xfrm>
            <a:off x="1295400" y="2568234"/>
            <a:ext cx="6553200" cy="2908491"/>
          </a:xfrm>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normAutofit/>
          </a:bodyPr>
          <a:lstStyle/>
          <a:p>
            <a:pPr marL="0" lvl="0" indent="0" algn="ctr" fontAlgn="t">
              <a:lnSpc>
                <a:spcPts val="2800"/>
              </a:lnSpc>
              <a:spcBef>
                <a:spcPts val="0"/>
              </a:spcBef>
              <a:buNone/>
              <a:defRPr/>
            </a:pPr>
            <a:r>
              <a:rPr lang="en-GB" i="1" dirty="0"/>
              <a:t>“</a:t>
            </a:r>
            <a:r>
              <a:rPr lang="el-GR" i="1" dirty="0"/>
              <a:t>μια σταδιακή και πολύπλοκη διαδικασία κατά την οποία ένα άτομο ή μια ομάδα υιοθετεί μια ριζοσπαστική ιδεολογία ή πεποίθηση που δικαιολογεί, αποδέχεται ή χρησιμοποιεί τη βία [ ] για την επίτευξη συγκεκριμένου πολιτικού ή ιδεολογικού σκοπού</a:t>
            </a:r>
            <a:r>
              <a:rPr lang="en-GB" i="1" dirty="0"/>
              <a:t>.”</a:t>
            </a:r>
          </a:p>
        </p:txBody>
      </p:sp>
      <p:sp>
        <p:nvSpPr>
          <p:cNvPr id="7" name="Контейнер за номер на слайда 6">
            <a:extLst>
              <a:ext uri="{FF2B5EF4-FFF2-40B4-BE49-F238E27FC236}">
                <a16:creationId xmlns:a16="http://schemas.microsoft.com/office/drawing/2014/main" id="{398434F5-A7C3-44F4-B19B-C06994A4B16E}"/>
              </a:ext>
            </a:extLst>
          </p:cNvPr>
          <p:cNvSpPr>
            <a:spLocks noGrp="1"/>
          </p:cNvSpPr>
          <p:nvPr>
            <p:ph type="sldNum" sz="quarter" idx="12"/>
          </p:nvPr>
        </p:nvSpPr>
        <p:spPr/>
        <p:txBody>
          <a:bodyPr/>
          <a:lstStyle/>
          <a:p>
            <a:fld id="{CB318F78-A315-46C9-8B3F-2431B4397D31}" type="slidenum">
              <a:rPr lang="en-US" smtClean="0"/>
              <a:t>4</a:t>
            </a:fld>
            <a:endParaRPr lang="en-US"/>
          </a:p>
        </p:txBody>
      </p:sp>
      <p:sp>
        <p:nvSpPr>
          <p:cNvPr id="8" name="Текстово поле 7">
            <a:extLst>
              <a:ext uri="{FF2B5EF4-FFF2-40B4-BE49-F238E27FC236}">
                <a16:creationId xmlns:a16="http://schemas.microsoft.com/office/drawing/2014/main" id="{A51C19EC-B87D-4475-A80C-5363841A3E98}"/>
              </a:ext>
            </a:extLst>
          </p:cNvPr>
          <p:cNvSpPr txBox="1"/>
          <p:nvPr/>
        </p:nvSpPr>
        <p:spPr>
          <a:xfrm>
            <a:off x="3701409" y="5627922"/>
            <a:ext cx="1625766" cy="400110"/>
          </a:xfrm>
          <a:prstGeom prst="rect">
            <a:avLst/>
          </a:prstGeom>
          <a:noFill/>
        </p:spPr>
        <p:txBody>
          <a:bodyPr wrap="none" rtlCol="0">
            <a:spAutoFit/>
          </a:bodyPr>
          <a:lstStyle/>
          <a:p>
            <a:r>
              <a:rPr lang="el-GR" sz="1000" i="1">
                <a:solidFill>
                  <a:schemeClr val="bg1">
                    <a:lumMod val="50000"/>
                  </a:schemeClr>
                </a:solidFill>
              </a:rPr>
              <a:t>Πηγή: Ευρωπαϊκή Επιτροπή
</a:t>
            </a:r>
            <a:endParaRPr lang="en-US" sz="1000" i="1" dirty="0">
              <a:solidFill>
                <a:schemeClr val="bg1">
                  <a:lumMod val="50000"/>
                </a:schemeClr>
              </a:solidFill>
            </a:endParaRPr>
          </a:p>
        </p:txBody>
      </p:sp>
      <p:sp>
        <p:nvSpPr>
          <p:cNvPr id="9" name="Текстово поле 8">
            <a:extLst>
              <a:ext uri="{FF2B5EF4-FFF2-40B4-BE49-F238E27FC236}">
                <a16:creationId xmlns:a16="http://schemas.microsoft.com/office/drawing/2014/main" id="{C06DF00C-CF8D-41A8-81A4-9798BAD762A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9561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3F54112-F1D3-4B70-81DD-ACBBFDD261C9}"/>
              </a:ext>
            </a:extLst>
          </p:cNvPr>
          <p:cNvSpPr>
            <a:spLocks noGrp="1"/>
          </p:cNvSpPr>
          <p:nvPr>
            <p:ph type="title"/>
          </p:nvPr>
        </p:nvSpPr>
        <p:spPr/>
        <p:txBody>
          <a:bodyPr>
            <a:normAutofit/>
          </a:bodyPr>
          <a:lstStyle/>
          <a:p>
            <a:r>
              <a:rPr lang="el-GR"/>
              <a:t>Αιτιολογικοί παράγοντες</a:t>
            </a:r>
            <a:endParaRPr lang="bg-BG" dirty="0"/>
          </a:p>
        </p:txBody>
      </p:sp>
      <p:sp>
        <p:nvSpPr>
          <p:cNvPr id="6" name="Контейнер за номер на слайда 5">
            <a:extLst>
              <a:ext uri="{FF2B5EF4-FFF2-40B4-BE49-F238E27FC236}">
                <a16:creationId xmlns:a16="http://schemas.microsoft.com/office/drawing/2014/main" id="{2029B22A-257E-4DE4-A7FD-86ECE96C87DF}"/>
              </a:ext>
            </a:extLst>
          </p:cNvPr>
          <p:cNvSpPr>
            <a:spLocks noGrp="1"/>
          </p:cNvSpPr>
          <p:nvPr>
            <p:ph type="sldNum" sz="quarter" idx="12"/>
          </p:nvPr>
        </p:nvSpPr>
        <p:spPr/>
        <p:txBody>
          <a:bodyPr/>
          <a:lstStyle/>
          <a:p>
            <a:fld id="{CB318F78-A315-46C9-8B3F-2431B4397D31}" type="slidenum">
              <a:rPr lang="en-US" smtClean="0"/>
              <a:t>5</a:t>
            </a:fld>
            <a:endParaRPr lang="en-US" dirty="0"/>
          </a:p>
        </p:txBody>
      </p:sp>
      <p:graphicFrame>
        <p:nvGraphicFramePr>
          <p:cNvPr id="9" name="Diagram 6">
            <a:extLst>
              <a:ext uri="{FF2B5EF4-FFF2-40B4-BE49-F238E27FC236}">
                <a16:creationId xmlns:a16="http://schemas.microsoft.com/office/drawing/2014/main" id="{73323536-E41B-4756-8203-46EFE33ED9BA}"/>
              </a:ext>
            </a:extLst>
          </p:cNvPr>
          <p:cNvGraphicFramePr/>
          <p:nvPr/>
        </p:nvGraphicFramePr>
        <p:xfrm>
          <a:off x="958467" y="2460292"/>
          <a:ext cx="7227065" cy="3549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Текстово поле 6">
            <a:extLst>
              <a:ext uri="{FF2B5EF4-FFF2-40B4-BE49-F238E27FC236}">
                <a16:creationId xmlns:a16="http://schemas.microsoft.com/office/drawing/2014/main" id="{C05F8B70-B92F-4803-9DFA-CF0CDA1F9211}"/>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371697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A78E5AD2-A9B9-4912-A165-0F78F8A7BF24}"/>
              </a:ext>
            </a:extLst>
          </p:cNvPr>
          <p:cNvSpPr>
            <a:spLocks noGrp="1"/>
          </p:cNvSpPr>
          <p:nvPr>
            <p:ph type="title"/>
          </p:nvPr>
        </p:nvSpPr>
        <p:spPr/>
        <p:txBody>
          <a:bodyPr>
            <a:normAutofit/>
          </a:bodyPr>
          <a:lstStyle/>
          <a:p>
            <a:r>
              <a:rPr lang="el-GR" dirty="0"/>
              <a:t>Μοντέλο παραγόντων ενεργοποίησης</a:t>
            </a:r>
            <a:endParaRPr lang="bg-BG" dirty="0"/>
          </a:p>
        </p:txBody>
      </p:sp>
      <p:graphicFrame>
        <p:nvGraphicFramePr>
          <p:cNvPr id="7" name="Diagram 6">
            <a:extLst>
              <a:ext uri="{FF2B5EF4-FFF2-40B4-BE49-F238E27FC236}">
                <a16:creationId xmlns:a16="http://schemas.microsoft.com/office/drawing/2014/main" id="{69B4CFB0-A796-430E-92A1-879BE40118AB}"/>
              </a:ext>
            </a:extLst>
          </p:cNvPr>
          <p:cNvGraphicFramePr/>
          <p:nvPr/>
        </p:nvGraphicFramePr>
        <p:xfrm>
          <a:off x="2507816" y="2475244"/>
          <a:ext cx="6705600" cy="3581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Текстово поле 8">
            <a:extLst>
              <a:ext uri="{FF2B5EF4-FFF2-40B4-BE49-F238E27FC236}">
                <a16:creationId xmlns:a16="http://schemas.microsoft.com/office/drawing/2014/main" id="{46886326-F6D9-4F3C-8102-C086AFB1D539}"/>
              </a:ext>
            </a:extLst>
          </p:cNvPr>
          <p:cNvSpPr txBox="1"/>
          <p:nvPr/>
        </p:nvSpPr>
        <p:spPr>
          <a:xfrm>
            <a:off x="7031535" y="5762313"/>
            <a:ext cx="2853330" cy="246221"/>
          </a:xfrm>
          <a:prstGeom prst="rect">
            <a:avLst/>
          </a:prstGeom>
          <a:noFill/>
        </p:spPr>
        <p:txBody>
          <a:bodyPr wrap="square" rtlCol="0">
            <a:spAutoFit/>
          </a:bodyPr>
          <a:lstStyle/>
          <a:p>
            <a:r>
              <a:rPr lang="el-GR" sz="1000" i="1" dirty="0">
                <a:solidFill>
                  <a:schemeClr val="bg1">
                    <a:lumMod val="50000"/>
                  </a:schemeClr>
                </a:solidFill>
              </a:rPr>
              <a:t>Πηγή</a:t>
            </a:r>
            <a:r>
              <a:rPr lang="en-US" sz="1000" i="1" dirty="0">
                <a:solidFill>
                  <a:schemeClr val="bg1">
                    <a:lumMod val="50000"/>
                  </a:schemeClr>
                </a:solidFill>
              </a:rPr>
              <a:t>: </a:t>
            </a:r>
            <a:r>
              <a:rPr lang="en-US" sz="1000" i="1" dirty="0" err="1">
                <a:solidFill>
                  <a:schemeClr val="bg1">
                    <a:lumMod val="50000"/>
                  </a:schemeClr>
                </a:solidFill>
              </a:rPr>
              <a:t>Feddes</a:t>
            </a:r>
            <a:r>
              <a:rPr lang="en-US" sz="1000" i="1" dirty="0">
                <a:solidFill>
                  <a:schemeClr val="bg1">
                    <a:lumMod val="50000"/>
                  </a:schemeClr>
                </a:solidFill>
              </a:rPr>
              <a:t> et al. (2015)</a:t>
            </a:r>
          </a:p>
        </p:txBody>
      </p:sp>
      <p:sp>
        <p:nvSpPr>
          <p:cNvPr id="8" name="Pijl: rechts 12">
            <a:extLst>
              <a:ext uri="{FF2B5EF4-FFF2-40B4-BE49-F238E27FC236}">
                <a16:creationId xmlns:a16="http://schemas.microsoft.com/office/drawing/2014/main" id="{A696E67C-3E85-47CF-AFD0-E665A93B89CE}"/>
              </a:ext>
            </a:extLst>
          </p:cNvPr>
          <p:cNvSpPr/>
          <p:nvPr/>
        </p:nvSpPr>
        <p:spPr>
          <a:xfrm flipV="1">
            <a:off x="8229599" y="6384545"/>
            <a:ext cx="304801" cy="79623"/>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1" name="Tekstvak 11">
            <a:extLst>
              <a:ext uri="{FF2B5EF4-FFF2-40B4-BE49-F238E27FC236}">
                <a16:creationId xmlns:a16="http://schemas.microsoft.com/office/drawing/2014/main" id="{64C24DBD-519F-45F9-85A8-93D6FF720BA8}"/>
              </a:ext>
            </a:extLst>
          </p:cNvPr>
          <p:cNvSpPr txBox="1"/>
          <p:nvPr/>
        </p:nvSpPr>
        <p:spPr>
          <a:xfrm>
            <a:off x="1171073" y="6398287"/>
            <a:ext cx="7086600" cy="646331"/>
          </a:xfrm>
          <a:prstGeom prst="rect">
            <a:avLst/>
          </a:prstGeom>
          <a:noFill/>
        </p:spPr>
        <p:txBody>
          <a:bodyPr wrap="square">
            <a:spAutoFit/>
          </a:bodyPr>
          <a:lstStyle/>
          <a:p>
            <a:pPr algn="r"/>
            <a:r>
              <a:rPr lang="el-GR" dirty="0">
                <a:solidFill>
                  <a:schemeClr val="tx1">
                    <a:lumMod val="75000"/>
                    <a:lumOff val="25000"/>
                  </a:schemeClr>
                </a:solidFill>
              </a:rPr>
              <a:t>Στο επόμενο μοντέλο όλες οι προηγούμενες υποθέσεις συνδυάζονται
</a:t>
            </a:r>
            <a:endParaRPr lang="en-GB" dirty="0">
              <a:solidFill>
                <a:schemeClr val="tx1">
                  <a:lumMod val="75000"/>
                  <a:lumOff val="25000"/>
                </a:schemeClr>
              </a:solidFill>
            </a:endParaRPr>
          </a:p>
        </p:txBody>
      </p:sp>
      <p:sp>
        <p:nvSpPr>
          <p:cNvPr id="12" name="Ovaal 8">
            <a:extLst>
              <a:ext uri="{FF2B5EF4-FFF2-40B4-BE49-F238E27FC236}">
                <a16:creationId xmlns:a16="http://schemas.microsoft.com/office/drawing/2014/main" id="{C4EEDA22-797B-4654-9CCD-2A937CF985D2}"/>
              </a:ext>
            </a:extLst>
          </p:cNvPr>
          <p:cNvSpPr/>
          <p:nvPr/>
        </p:nvSpPr>
        <p:spPr>
          <a:xfrm>
            <a:off x="685800" y="2288223"/>
            <a:ext cx="2351213" cy="1711021"/>
          </a:xfrm>
          <a:custGeom>
            <a:avLst/>
            <a:gdLst>
              <a:gd name="connsiteX0" fmla="*/ 0 w 3810000"/>
              <a:gd name="connsiteY0" fmla="*/ 914400 h 1828800"/>
              <a:gd name="connsiteX1" fmla="*/ 1905000 w 3810000"/>
              <a:gd name="connsiteY1" fmla="*/ 0 h 1828800"/>
              <a:gd name="connsiteX2" fmla="*/ 3810000 w 3810000"/>
              <a:gd name="connsiteY2" fmla="*/ 914400 h 1828800"/>
              <a:gd name="connsiteX3" fmla="*/ 1905000 w 3810000"/>
              <a:gd name="connsiteY3" fmla="*/ 1828800 h 1828800"/>
              <a:gd name="connsiteX4" fmla="*/ 0 w 3810000"/>
              <a:gd name="connsiteY4" fmla="*/ 914400 h 1828800"/>
              <a:gd name="connsiteX0" fmla="*/ 0 w 2741221"/>
              <a:gd name="connsiteY0" fmla="*/ 914400 h 1828800"/>
              <a:gd name="connsiteX1" fmla="*/ 1905000 w 2741221"/>
              <a:gd name="connsiteY1" fmla="*/ 0 h 1828800"/>
              <a:gd name="connsiteX2" fmla="*/ 2741221 w 2741221"/>
              <a:gd name="connsiteY2" fmla="*/ 914400 h 1828800"/>
              <a:gd name="connsiteX3" fmla="*/ 1905000 w 2741221"/>
              <a:gd name="connsiteY3" fmla="*/ 1828800 h 1828800"/>
              <a:gd name="connsiteX4" fmla="*/ 0 w 2741221"/>
              <a:gd name="connsiteY4" fmla="*/ 914400 h 1828800"/>
              <a:gd name="connsiteX0" fmla="*/ 0 w 1850572"/>
              <a:gd name="connsiteY0" fmla="*/ 938178 h 1828857"/>
              <a:gd name="connsiteX1" fmla="*/ 1014351 w 1850572"/>
              <a:gd name="connsiteY1" fmla="*/ 28 h 1828857"/>
              <a:gd name="connsiteX2" fmla="*/ 1850572 w 1850572"/>
              <a:gd name="connsiteY2" fmla="*/ 914428 h 1828857"/>
              <a:gd name="connsiteX3" fmla="*/ 1014351 w 1850572"/>
              <a:gd name="connsiteY3" fmla="*/ 1828828 h 1828857"/>
              <a:gd name="connsiteX4" fmla="*/ 0 w 1850572"/>
              <a:gd name="connsiteY4" fmla="*/ 938178 h 1828857"/>
              <a:gd name="connsiteX0" fmla="*/ 80718 w 1931290"/>
              <a:gd name="connsiteY0" fmla="*/ 1274167 h 2164838"/>
              <a:gd name="connsiteX1" fmla="*/ 178690 w 1931290"/>
              <a:gd name="connsiteY1" fmla="*/ 50020 h 2164838"/>
              <a:gd name="connsiteX2" fmla="*/ 1095069 w 1931290"/>
              <a:gd name="connsiteY2" fmla="*/ 336017 h 2164838"/>
              <a:gd name="connsiteX3" fmla="*/ 1931290 w 1931290"/>
              <a:gd name="connsiteY3" fmla="*/ 1250417 h 2164838"/>
              <a:gd name="connsiteX4" fmla="*/ 1095069 w 1931290"/>
              <a:gd name="connsiteY4" fmla="*/ 2164817 h 2164838"/>
              <a:gd name="connsiteX5" fmla="*/ 80718 w 1931290"/>
              <a:gd name="connsiteY5" fmla="*/ 1274167 h 2164838"/>
              <a:gd name="connsiteX0" fmla="*/ 80718 w 2370677"/>
              <a:gd name="connsiteY0" fmla="*/ 1269446 h 2162856"/>
              <a:gd name="connsiteX1" fmla="*/ 178690 w 2370677"/>
              <a:gd name="connsiteY1" fmla="*/ 45299 h 2162856"/>
              <a:gd name="connsiteX2" fmla="*/ 1095069 w 2370677"/>
              <a:gd name="connsiteY2" fmla="*/ 331296 h 2162856"/>
              <a:gd name="connsiteX3" fmla="*/ 2370677 w 2370677"/>
              <a:gd name="connsiteY3" fmla="*/ 982120 h 2162856"/>
              <a:gd name="connsiteX4" fmla="*/ 1095069 w 2370677"/>
              <a:gd name="connsiteY4" fmla="*/ 2160096 h 2162856"/>
              <a:gd name="connsiteX5" fmla="*/ 80718 w 2370677"/>
              <a:gd name="connsiteY5" fmla="*/ 1269446 h 2162856"/>
              <a:gd name="connsiteX0" fmla="*/ 58096 w 2348055"/>
              <a:gd name="connsiteY0" fmla="*/ 1269446 h 1734269"/>
              <a:gd name="connsiteX1" fmla="*/ 156068 w 2348055"/>
              <a:gd name="connsiteY1" fmla="*/ 45299 h 1734269"/>
              <a:gd name="connsiteX2" fmla="*/ 1072447 w 2348055"/>
              <a:gd name="connsiteY2" fmla="*/ 331296 h 1734269"/>
              <a:gd name="connsiteX3" fmla="*/ 2348055 w 2348055"/>
              <a:gd name="connsiteY3" fmla="*/ 982120 h 1734269"/>
              <a:gd name="connsiteX4" fmla="*/ 763688 w 2348055"/>
              <a:gd name="connsiteY4" fmla="*/ 1727831 h 1734269"/>
              <a:gd name="connsiteX5" fmla="*/ 58096 w 2348055"/>
              <a:gd name="connsiteY5" fmla="*/ 1269446 h 1734269"/>
              <a:gd name="connsiteX0" fmla="*/ 59829 w 2349788"/>
              <a:gd name="connsiteY0" fmla="*/ 1269446 h 1505625"/>
              <a:gd name="connsiteX1" fmla="*/ 157801 w 2349788"/>
              <a:gd name="connsiteY1" fmla="*/ 45299 h 1505625"/>
              <a:gd name="connsiteX2" fmla="*/ 1074180 w 2349788"/>
              <a:gd name="connsiteY2" fmla="*/ 331296 h 1505625"/>
              <a:gd name="connsiteX3" fmla="*/ 2349788 w 2349788"/>
              <a:gd name="connsiteY3" fmla="*/ 982120 h 1505625"/>
              <a:gd name="connsiteX4" fmla="*/ 789172 w 2349788"/>
              <a:gd name="connsiteY4" fmla="*/ 1485342 h 1505625"/>
              <a:gd name="connsiteX5" fmla="*/ 59829 w 2349788"/>
              <a:gd name="connsiteY5" fmla="*/ 1269446 h 1505625"/>
              <a:gd name="connsiteX0" fmla="*/ 47109 w 2337068"/>
              <a:gd name="connsiteY0" fmla="*/ 1123327 h 1355707"/>
              <a:gd name="connsiteX1" fmla="*/ 180707 w 2337068"/>
              <a:gd name="connsiteY1" fmla="*/ 67868 h 1355707"/>
              <a:gd name="connsiteX2" fmla="*/ 1061460 w 2337068"/>
              <a:gd name="connsiteY2" fmla="*/ 185177 h 1355707"/>
              <a:gd name="connsiteX3" fmla="*/ 2337068 w 2337068"/>
              <a:gd name="connsiteY3" fmla="*/ 836001 h 1355707"/>
              <a:gd name="connsiteX4" fmla="*/ 776452 w 2337068"/>
              <a:gd name="connsiteY4" fmla="*/ 1339223 h 1355707"/>
              <a:gd name="connsiteX5" fmla="*/ 47109 w 2337068"/>
              <a:gd name="connsiteY5" fmla="*/ 1123327 h 1355707"/>
              <a:gd name="connsiteX0" fmla="*/ 47109 w 2301442"/>
              <a:gd name="connsiteY0" fmla="*/ 1116239 h 1364719"/>
              <a:gd name="connsiteX1" fmla="*/ 180707 w 2301442"/>
              <a:gd name="connsiteY1" fmla="*/ 60780 h 1364719"/>
              <a:gd name="connsiteX2" fmla="*/ 1061460 w 2301442"/>
              <a:gd name="connsiteY2" fmla="*/ 178089 h 1364719"/>
              <a:gd name="connsiteX3" fmla="*/ 2301442 w 2301442"/>
              <a:gd name="connsiteY3" fmla="*/ 596967 h 1364719"/>
              <a:gd name="connsiteX4" fmla="*/ 776452 w 2301442"/>
              <a:gd name="connsiteY4" fmla="*/ 1332135 h 1364719"/>
              <a:gd name="connsiteX5" fmla="*/ 47109 w 2301442"/>
              <a:gd name="connsiteY5" fmla="*/ 1116239 h 136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1442" h="1364719">
                <a:moveTo>
                  <a:pt x="47109" y="1116239"/>
                </a:moveTo>
                <a:cubicBezTo>
                  <a:pt x="-52182" y="904347"/>
                  <a:pt x="11649" y="217138"/>
                  <a:pt x="180707" y="60780"/>
                </a:cubicBezTo>
                <a:cubicBezTo>
                  <a:pt x="349765" y="-95578"/>
                  <a:pt x="708004" y="88725"/>
                  <a:pt x="1061460" y="178089"/>
                </a:cubicBezTo>
                <a:cubicBezTo>
                  <a:pt x="1414916" y="267453"/>
                  <a:pt x="2301442" y="91958"/>
                  <a:pt x="2301442" y="596967"/>
                </a:cubicBezTo>
                <a:cubicBezTo>
                  <a:pt x="2301442" y="1101976"/>
                  <a:pt x="1152174" y="1245590"/>
                  <a:pt x="776452" y="1332135"/>
                </a:cubicBezTo>
                <a:cubicBezTo>
                  <a:pt x="400730" y="1418680"/>
                  <a:pt x="146400" y="1328132"/>
                  <a:pt x="47109" y="1116239"/>
                </a:cubicBez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87313"/>
            <a:r>
              <a:rPr lang="el-GR" sz="1600" b="1" dirty="0"/>
              <a:t>Αναγνωρίζονται τέσσερις τύποι όσον αφορά τα κύρια κίνητρα</a:t>
            </a:r>
            <a:endParaRPr lang="en-GB" sz="1600" b="1" dirty="0"/>
          </a:p>
        </p:txBody>
      </p:sp>
      <p:sp>
        <p:nvSpPr>
          <p:cNvPr id="13" name="Ovaal 8">
            <a:extLst>
              <a:ext uri="{FF2B5EF4-FFF2-40B4-BE49-F238E27FC236}">
                <a16:creationId xmlns:a16="http://schemas.microsoft.com/office/drawing/2014/main" id="{0467F7CB-AE81-4074-8FC1-66A220B60769}"/>
              </a:ext>
            </a:extLst>
          </p:cNvPr>
          <p:cNvSpPr/>
          <p:nvPr/>
        </p:nvSpPr>
        <p:spPr>
          <a:xfrm>
            <a:off x="180566" y="4382756"/>
            <a:ext cx="2901134" cy="2155009"/>
          </a:xfrm>
          <a:custGeom>
            <a:avLst/>
            <a:gdLst>
              <a:gd name="connsiteX0" fmla="*/ 0 w 3810000"/>
              <a:gd name="connsiteY0" fmla="*/ 914400 h 1828800"/>
              <a:gd name="connsiteX1" fmla="*/ 1905000 w 3810000"/>
              <a:gd name="connsiteY1" fmla="*/ 0 h 1828800"/>
              <a:gd name="connsiteX2" fmla="*/ 3810000 w 3810000"/>
              <a:gd name="connsiteY2" fmla="*/ 914400 h 1828800"/>
              <a:gd name="connsiteX3" fmla="*/ 1905000 w 3810000"/>
              <a:gd name="connsiteY3" fmla="*/ 1828800 h 1828800"/>
              <a:gd name="connsiteX4" fmla="*/ 0 w 3810000"/>
              <a:gd name="connsiteY4" fmla="*/ 914400 h 1828800"/>
              <a:gd name="connsiteX0" fmla="*/ 0 w 2741221"/>
              <a:gd name="connsiteY0" fmla="*/ 914400 h 1828800"/>
              <a:gd name="connsiteX1" fmla="*/ 1905000 w 2741221"/>
              <a:gd name="connsiteY1" fmla="*/ 0 h 1828800"/>
              <a:gd name="connsiteX2" fmla="*/ 2741221 w 2741221"/>
              <a:gd name="connsiteY2" fmla="*/ 914400 h 1828800"/>
              <a:gd name="connsiteX3" fmla="*/ 1905000 w 2741221"/>
              <a:gd name="connsiteY3" fmla="*/ 1828800 h 1828800"/>
              <a:gd name="connsiteX4" fmla="*/ 0 w 2741221"/>
              <a:gd name="connsiteY4" fmla="*/ 914400 h 1828800"/>
              <a:gd name="connsiteX0" fmla="*/ 0 w 1850572"/>
              <a:gd name="connsiteY0" fmla="*/ 938178 h 1828857"/>
              <a:gd name="connsiteX1" fmla="*/ 1014351 w 1850572"/>
              <a:gd name="connsiteY1" fmla="*/ 28 h 1828857"/>
              <a:gd name="connsiteX2" fmla="*/ 1850572 w 1850572"/>
              <a:gd name="connsiteY2" fmla="*/ 914428 h 1828857"/>
              <a:gd name="connsiteX3" fmla="*/ 1014351 w 1850572"/>
              <a:gd name="connsiteY3" fmla="*/ 1828828 h 1828857"/>
              <a:gd name="connsiteX4" fmla="*/ 0 w 1850572"/>
              <a:gd name="connsiteY4" fmla="*/ 938178 h 1828857"/>
              <a:gd name="connsiteX0" fmla="*/ 80718 w 1931290"/>
              <a:gd name="connsiteY0" fmla="*/ 1274167 h 2164838"/>
              <a:gd name="connsiteX1" fmla="*/ 178690 w 1931290"/>
              <a:gd name="connsiteY1" fmla="*/ 50020 h 2164838"/>
              <a:gd name="connsiteX2" fmla="*/ 1095069 w 1931290"/>
              <a:gd name="connsiteY2" fmla="*/ 336017 h 2164838"/>
              <a:gd name="connsiteX3" fmla="*/ 1931290 w 1931290"/>
              <a:gd name="connsiteY3" fmla="*/ 1250417 h 2164838"/>
              <a:gd name="connsiteX4" fmla="*/ 1095069 w 1931290"/>
              <a:gd name="connsiteY4" fmla="*/ 2164817 h 2164838"/>
              <a:gd name="connsiteX5" fmla="*/ 80718 w 1931290"/>
              <a:gd name="connsiteY5" fmla="*/ 1274167 h 2164838"/>
              <a:gd name="connsiteX0" fmla="*/ 93784 w 1944356"/>
              <a:gd name="connsiteY0" fmla="*/ 1365217 h 2255888"/>
              <a:gd name="connsiteX1" fmla="*/ 191756 w 1944356"/>
              <a:gd name="connsiteY1" fmla="*/ 141070 h 2255888"/>
              <a:gd name="connsiteX2" fmla="*/ 1390304 w 1944356"/>
              <a:gd name="connsiteY2" fmla="*/ 160309 h 2255888"/>
              <a:gd name="connsiteX3" fmla="*/ 1944356 w 1944356"/>
              <a:gd name="connsiteY3" fmla="*/ 1341467 h 2255888"/>
              <a:gd name="connsiteX4" fmla="*/ 1108135 w 1944356"/>
              <a:gd name="connsiteY4" fmla="*/ 2255867 h 2255888"/>
              <a:gd name="connsiteX5" fmla="*/ 93784 w 1944356"/>
              <a:gd name="connsiteY5" fmla="*/ 1365217 h 2255888"/>
              <a:gd name="connsiteX0" fmla="*/ 107242 w 1957814"/>
              <a:gd name="connsiteY0" fmla="*/ 1413801 h 2304472"/>
              <a:gd name="connsiteX1" fmla="*/ 205214 w 1957814"/>
              <a:gd name="connsiteY1" fmla="*/ 189654 h 2304472"/>
              <a:gd name="connsiteX2" fmla="*/ 1660849 w 1957814"/>
              <a:gd name="connsiteY2" fmla="*/ 126815 h 2304472"/>
              <a:gd name="connsiteX3" fmla="*/ 1957814 w 1957814"/>
              <a:gd name="connsiteY3" fmla="*/ 1390051 h 2304472"/>
              <a:gd name="connsiteX4" fmla="*/ 1121593 w 1957814"/>
              <a:gd name="connsiteY4" fmla="*/ 2304451 h 2304472"/>
              <a:gd name="connsiteX5" fmla="*/ 107242 w 1957814"/>
              <a:gd name="connsiteY5" fmla="*/ 1413801 h 2304472"/>
              <a:gd name="connsiteX0" fmla="*/ 54393 w 1904965"/>
              <a:gd name="connsiteY0" fmla="*/ 1413803 h 2314269"/>
              <a:gd name="connsiteX1" fmla="*/ 152365 w 1904965"/>
              <a:gd name="connsiteY1" fmla="*/ 189656 h 2314269"/>
              <a:gd name="connsiteX2" fmla="*/ 1608000 w 1904965"/>
              <a:gd name="connsiteY2" fmla="*/ 126817 h 2314269"/>
              <a:gd name="connsiteX3" fmla="*/ 1904965 w 1904965"/>
              <a:gd name="connsiteY3" fmla="*/ 1390053 h 2314269"/>
              <a:gd name="connsiteX4" fmla="*/ 1068744 w 1904965"/>
              <a:gd name="connsiteY4" fmla="*/ 2304453 h 2314269"/>
              <a:gd name="connsiteX5" fmla="*/ 240691 w 1904965"/>
              <a:gd name="connsiteY5" fmla="*/ 1846201 h 2314269"/>
              <a:gd name="connsiteX6" fmla="*/ 54393 w 1904965"/>
              <a:gd name="connsiteY6" fmla="*/ 1413803 h 2314269"/>
              <a:gd name="connsiteX0" fmla="*/ 23600 w 1949417"/>
              <a:gd name="connsiteY0" fmla="*/ 1392195 h 2313180"/>
              <a:gd name="connsiteX1" fmla="*/ 196817 w 1949417"/>
              <a:gd name="connsiteY1" fmla="*/ 188566 h 2313180"/>
              <a:gd name="connsiteX2" fmla="*/ 1652452 w 1949417"/>
              <a:gd name="connsiteY2" fmla="*/ 125727 h 2313180"/>
              <a:gd name="connsiteX3" fmla="*/ 1949417 w 1949417"/>
              <a:gd name="connsiteY3" fmla="*/ 1388963 h 2313180"/>
              <a:gd name="connsiteX4" fmla="*/ 1113196 w 1949417"/>
              <a:gd name="connsiteY4" fmla="*/ 2303363 h 2313180"/>
              <a:gd name="connsiteX5" fmla="*/ 285143 w 1949417"/>
              <a:gd name="connsiteY5" fmla="*/ 1845111 h 2313180"/>
              <a:gd name="connsiteX6" fmla="*/ 23600 w 1949417"/>
              <a:gd name="connsiteY6" fmla="*/ 1392195 h 2313180"/>
              <a:gd name="connsiteX0" fmla="*/ 23600 w 2306831"/>
              <a:gd name="connsiteY0" fmla="*/ 1386489 h 2310633"/>
              <a:gd name="connsiteX1" fmla="*/ 196817 w 2306831"/>
              <a:gd name="connsiteY1" fmla="*/ 182860 h 2310633"/>
              <a:gd name="connsiteX2" fmla="*/ 1652452 w 2306831"/>
              <a:gd name="connsiteY2" fmla="*/ 120021 h 2310633"/>
              <a:gd name="connsiteX3" fmla="*/ 2306831 w 2306831"/>
              <a:gd name="connsiteY3" fmla="*/ 1301178 h 2310633"/>
              <a:gd name="connsiteX4" fmla="*/ 1113196 w 2306831"/>
              <a:gd name="connsiteY4" fmla="*/ 2297657 h 2310633"/>
              <a:gd name="connsiteX5" fmla="*/ 285143 w 2306831"/>
              <a:gd name="connsiteY5" fmla="*/ 1839405 h 2310633"/>
              <a:gd name="connsiteX6" fmla="*/ 23600 w 2306831"/>
              <a:gd name="connsiteY6" fmla="*/ 1386489 h 2310633"/>
              <a:gd name="connsiteX0" fmla="*/ 23600 w 2386948"/>
              <a:gd name="connsiteY0" fmla="*/ 1327668 h 2251811"/>
              <a:gd name="connsiteX1" fmla="*/ 196817 w 2386948"/>
              <a:gd name="connsiteY1" fmla="*/ 124039 h 2251811"/>
              <a:gd name="connsiteX2" fmla="*/ 1652452 w 2386948"/>
              <a:gd name="connsiteY2" fmla="*/ 61200 h 2251811"/>
              <a:gd name="connsiteX3" fmla="*/ 2210162 w 2386948"/>
              <a:gd name="connsiteY3" fmla="*/ 323676 h 2251811"/>
              <a:gd name="connsiteX4" fmla="*/ 2306831 w 2386948"/>
              <a:gd name="connsiteY4" fmla="*/ 1242357 h 2251811"/>
              <a:gd name="connsiteX5" fmla="*/ 1113196 w 2386948"/>
              <a:gd name="connsiteY5" fmla="*/ 2238836 h 2251811"/>
              <a:gd name="connsiteX6" fmla="*/ 285143 w 2386948"/>
              <a:gd name="connsiteY6" fmla="*/ 1780584 h 2251811"/>
              <a:gd name="connsiteX7" fmla="*/ 23600 w 2386948"/>
              <a:gd name="connsiteY7" fmla="*/ 1327668 h 2251811"/>
              <a:gd name="connsiteX0" fmla="*/ 23600 w 2340210"/>
              <a:gd name="connsiteY0" fmla="*/ 1327668 h 2240367"/>
              <a:gd name="connsiteX1" fmla="*/ 196817 w 2340210"/>
              <a:gd name="connsiteY1" fmla="*/ 124039 h 2240367"/>
              <a:gd name="connsiteX2" fmla="*/ 1652452 w 2340210"/>
              <a:gd name="connsiteY2" fmla="*/ 61200 h 2240367"/>
              <a:gd name="connsiteX3" fmla="*/ 2210162 w 2340210"/>
              <a:gd name="connsiteY3" fmla="*/ 323676 h 2240367"/>
              <a:gd name="connsiteX4" fmla="*/ 2306831 w 2340210"/>
              <a:gd name="connsiteY4" fmla="*/ 1242357 h 2240367"/>
              <a:gd name="connsiteX5" fmla="*/ 1927993 w 2340210"/>
              <a:gd name="connsiteY5" fmla="*/ 1903701 h 2240367"/>
              <a:gd name="connsiteX6" fmla="*/ 1113196 w 2340210"/>
              <a:gd name="connsiteY6" fmla="*/ 2238836 h 2240367"/>
              <a:gd name="connsiteX7" fmla="*/ 285143 w 2340210"/>
              <a:gd name="connsiteY7" fmla="*/ 1780584 h 2240367"/>
              <a:gd name="connsiteX8" fmla="*/ 23600 w 2340210"/>
              <a:gd name="connsiteY8" fmla="*/ 1327668 h 2240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210" h="2240367">
                <a:moveTo>
                  <a:pt x="23600" y="1327668"/>
                </a:moveTo>
                <a:cubicBezTo>
                  <a:pt x="8879" y="1051577"/>
                  <a:pt x="-74658" y="335117"/>
                  <a:pt x="196817" y="124039"/>
                </a:cubicBezTo>
                <a:cubicBezTo>
                  <a:pt x="468292" y="-87039"/>
                  <a:pt x="1316895" y="27927"/>
                  <a:pt x="1652452" y="61200"/>
                </a:cubicBezTo>
                <a:cubicBezTo>
                  <a:pt x="1988009" y="94473"/>
                  <a:pt x="2101099" y="126817"/>
                  <a:pt x="2210162" y="323676"/>
                </a:cubicBezTo>
                <a:cubicBezTo>
                  <a:pt x="2319225" y="520535"/>
                  <a:pt x="2383121" y="996120"/>
                  <a:pt x="2306831" y="1242357"/>
                </a:cubicBezTo>
                <a:cubicBezTo>
                  <a:pt x="2230541" y="1488594"/>
                  <a:pt x="2126932" y="1737621"/>
                  <a:pt x="1927993" y="1903701"/>
                </a:cubicBezTo>
                <a:cubicBezTo>
                  <a:pt x="1729054" y="2069781"/>
                  <a:pt x="1387004" y="2259355"/>
                  <a:pt x="1113196" y="2238836"/>
                </a:cubicBezTo>
                <a:cubicBezTo>
                  <a:pt x="839388" y="2218317"/>
                  <a:pt x="454201" y="1929026"/>
                  <a:pt x="285143" y="1780584"/>
                </a:cubicBezTo>
                <a:cubicBezTo>
                  <a:pt x="116085" y="1632142"/>
                  <a:pt x="38321" y="1603759"/>
                  <a:pt x="23600" y="1327668"/>
                </a:cubicBez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b="1" dirty="0"/>
              <a:t>Η υπόθεση είναι ότι τα εναύσματα έχουν διαφορετική επίδραση ανάλογα με το στάδιο της ριζοσπαστικοποίησης και το είδος/χαρακτήρα του ατόμου
</a:t>
            </a:r>
            <a:endParaRPr lang="en-GB" b="1" dirty="0"/>
          </a:p>
        </p:txBody>
      </p:sp>
    </p:spTree>
    <p:extLst>
      <p:ext uri="{BB962C8B-B14F-4D97-AF65-F5344CB8AC3E}">
        <p14:creationId xmlns:p14="http://schemas.microsoft.com/office/powerpoint/2010/main" val="2774206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Картина 29" descr="Картина, която съдържа текст, удрящ&#10;&#10;Описанието е генерирано автоматично">
            <a:extLst>
              <a:ext uri="{FF2B5EF4-FFF2-40B4-BE49-F238E27FC236}">
                <a16:creationId xmlns:a16="http://schemas.microsoft.com/office/drawing/2014/main" id="{9401A3B3-A3FC-436E-8C03-66F715C8F1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8179" y="1423763"/>
            <a:ext cx="3268664" cy="573312"/>
          </a:xfrm>
          <a:prstGeom prst="rect">
            <a:avLst/>
          </a:prstGeom>
        </p:spPr>
      </p:pic>
      <p:pic>
        <p:nvPicPr>
          <p:cNvPr id="32" name="Картина 31" descr="Картина, която съдържа текст&#10;&#10;Описанието е генерирано автоматично">
            <a:extLst>
              <a:ext uri="{FF2B5EF4-FFF2-40B4-BE49-F238E27FC236}">
                <a16:creationId xmlns:a16="http://schemas.microsoft.com/office/drawing/2014/main" id="{3549AA92-C15C-4CBF-9449-2E648211E2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8178" y="2057400"/>
            <a:ext cx="3268665" cy="1707512"/>
          </a:xfrm>
          <a:prstGeom prst="rect">
            <a:avLst/>
          </a:prstGeom>
        </p:spPr>
      </p:pic>
      <p:pic>
        <p:nvPicPr>
          <p:cNvPr id="34" name="Картина 33">
            <a:extLst>
              <a:ext uri="{FF2B5EF4-FFF2-40B4-BE49-F238E27FC236}">
                <a16:creationId xmlns:a16="http://schemas.microsoft.com/office/drawing/2014/main" id="{C517BE47-19ED-4B5A-BF2F-B7D89B8BE4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8814" y="3764913"/>
            <a:ext cx="2807391" cy="1185102"/>
          </a:xfrm>
          <a:prstGeom prst="rect">
            <a:avLst/>
          </a:prstGeom>
        </p:spPr>
      </p:pic>
      <p:pic>
        <p:nvPicPr>
          <p:cNvPr id="36" name="Картина 35" descr="Картина, която съдържа текст, визитка, екранна снимка&#10;&#10;Описанието е генерирано автоматично">
            <a:extLst>
              <a:ext uri="{FF2B5EF4-FFF2-40B4-BE49-F238E27FC236}">
                <a16:creationId xmlns:a16="http://schemas.microsoft.com/office/drawing/2014/main" id="{42F7BCFD-EF0E-4CB5-A110-3EE579C9D4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0112" y="4964033"/>
            <a:ext cx="3897886" cy="1836023"/>
          </a:xfrm>
          <a:prstGeom prst="rect">
            <a:avLst/>
          </a:prstGeom>
        </p:spPr>
      </p:pic>
      <p:pic>
        <p:nvPicPr>
          <p:cNvPr id="38" name="Картина 37" descr="Картина, която съдържа текст, удрящ&#10;&#10;Описанието е генерирано автоматично">
            <a:extLst>
              <a:ext uri="{FF2B5EF4-FFF2-40B4-BE49-F238E27FC236}">
                <a16:creationId xmlns:a16="http://schemas.microsoft.com/office/drawing/2014/main" id="{E65B0258-6EBD-4413-BD5C-D2BE2F24B9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9229" y="1429659"/>
            <a:ext cx="3268664" cy="530183"/>
          </a:xfrm>
          <a:prstGeom prst="rect">
            <a:avLst/>
          </a:prstGeom>
        </p:spPr>
      </p:pic>
      <p:pic>
        <p:nvPicPr>
          <p:cNvPr id="40" name="Картина 39">
            <a:extLst>
              <a:ext uri="{FF2B5EF4-FFF2-40B4-BE49-F238E27FC236}">
                <a16:creationId xmlns:a16="http://schemas.microsoft.com/office/drawing/2014/main" id="{D663759F-B66A-4D3B-8833-E14A86D712C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9228" y="2057400"/>
            <a:ext cx="3268663" cy="2892615"/>
          </a:xfrm>
          <a:prstGeom prst="rect">
            <a:avLst/>
          </a:prstGeom>
        </p:spPr>
      </p:pic>
      <p:pic>
        <p:nvPicPr>
          <p:cNvPr id="44" name="Картина 43">
            <a:extLst>
              <a:ext uri="{FF2B5EF4-FFF2-40B4-BE49-F238E27FC236}">
                <a16:creationId xmlns:a16="http://schemas.microsoft.com/office/drawing/2014/main" id="{655F0184-6F1F-407B-8962-2ED01C402C0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42579" y="1325793"/>
            <a:ext cx="457533" cy="5395686"/>
          </a:xfrm>
          <a:prstGeom prst="rect">
            <a:avLst/>
          </a:prstGeom>
        </p:spPr>
      </p:pic>
      <p:grpSp>
        <p:nvGrpSpPr>
          <p:cNvPr id="64" name="Групиране 63">
            <a:extLst>
              <a:ext uri="{FF2B5EF4-FFF2-40B4-BE49-F238E27FC236}">
                <a16:creationId xmlns:a16="http://schemas.microsoft.com/office/drawing/2014/main" id="{56ACA92C-6983-4800-B893-4E8D34EFC066}"/>
              </a:ext>
            </a:extLst>
          </p:cNvPr>
          <p:cNvGrpSpPr/>
          <p:nvPr/>
        </p:nvGrpSpPr>
        <p:grpSpPr>
          <a:xfrm>
            <a:off x="7446843" y="1242632"/>
            <a:ext cx="1620957" cy="1492716"/>
            <a:chOff x="7446843" y="1242632"/>
            <a:chExt cx="1620957" cy="1492716"/>
          </a:xfrm>
        </p:grpSpPr>
        <p:sp>
          <p:nvSpPr>
            <p:cNvPr id="46" name="Текстово поле 45">
              <a:extLst>
                <a:ext uri="{FF2B5EF4-FFF2-40B4-BE49-F238E27FC236}">
                  <a16:creationId xmlns:a16="http://schemas.microsoft.com/office/drawing/2014/main" id="{F7D94996-CE37-400D-892A-0E66327AF160}"/>
                </a:ext>
              </a:extLst>
            </p:cNvPr>
            <p:cNvSpPr txBox="1"/>
            <p:nvPr/>
          </p:nvSpPr>
          <p:spPr>
            <a:xfrm>
              <a:off x="7601109" y="1242632"/>
              <a:ext cx="1466691" cy="1492716"/>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pPr>
              <a:r>
                <a:rPr lang="el-GR" sz="1300" dirty="0"/>
                <a:t>Προσωπική εμπειρία με διακρίσεις 
Προβλήματα στο σπίτι
Αντιπαράθεση  με το θάνατο</a:t>
              </a:r>
              <a:endParaRPr lang="nl-NL" sz="1300" dirty="0"/>
            </a:p>
          </p:txBody>
        </p:sp>
        <p:cxnSp>
          <p:nvCxnSpPr>
            <p:cNvPr id="54" name="Съединител: извита линия 53">
              <a:extLst>
                <a:ext uri="{FF2B5EF4-FFF2-40B4-BE49-F238E27FC236}">
                  <a16:creationId xmlns:a16="http://schemas.microsoft.com/office/drawing/2014/main" id="{706E402E-9F8B-442A-84D4-4BF1C4DA4790}"/>
                </a:ext>
              </a:extLst>
            </p:cNvPr>
            <p:cNvCxnSpPr>
              <a:cxnSpLocks/>
              <a:endCxn id="46" idx="1"/>
            </p:cNvCxnSpPr>
            <p:nvPr/>
          </p:nvCxnSpPr>
          <p:spPr>
            <a:xfrm rot="5400000" flipH="1" flipV="1">
              <a:off x="7375471" y="2060362"/>
              <a:ext cx="297010" cy="154266"/>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5" name="Групиране 64">
            <a:extLst>
              <a:ext uri="{FF2B5EF4-FFF2-40B4-BE49-F238E27FC236}">
                <a16:creationId xmlns:a16="http://schemas.microsoft.com/office/drawing/2014/main" id="{6F704F37-2FEA-41B1-986E-7DC8E1385CA6}"/>
              </a:ext>
            </a:extLst>
          </p:cNvPr>
          <p:cNvGrpSpPr/>
          <p:nvPr/>
        </p:nvGrpSpPr>
        <p:grpSpPr>
          <a:xfrm>
            <a:off x="7446843" y="2786785"/>
            <a:ext cx="1620957" cy="1492716"/>
            <a:chOff x="7446843" y="2786785"/>
            <a:chExt cx="1620957" cy="1492716"/>
          </a:xfrm>
        </p:grpSpPr>
        <p:sp>
          <p:nvSpPr>
            <p:cNvPr id="49" name="Текстово поле 48">
              <a:extLst>
                <a:ext uri="{FF2B5EF4-FFF2-40B4-BE49-F238E27FC236}">
                  <a16:creationId xmlns:a16="http://schemas.microsoft.com/office/drawing/2014/main" id="{BF3B2A08-E5C4-48CA-8A28-088737B4146D}"/>
                </a:ext>
              </a:extLst>
            </p:cNvPr>
            <p:cNvSpPr txBox="1"/>
            <p:nvPr/>
          </p:nvSpPr>
          <p:spPr>
            <a:xfrm>
              <a:off x="7601109" y="2786785"/>
              <a:ext cx="1466691" cy="1492716"/>
            </a:xfrm>
            <a:prstGeom prst="rect">
              <a:avLst/>
            </a:prstGeom>
            <a:solidFill>
              <a:schemeClr val="bg1">
                <a:lumMod val="95000"/>
              </a:schemeClr>
            </a:solidFill>
            <a:ln>
              <a:solidFill>
                <a:schemeClr val="bg1">
                  <a:lumMod val="75000"/>
                </a:schemeClr>
              </a:solidFill>
            </a:ln>
          </p:spPr>
          <p:txBody>
            <a:bodyPr wrap="square">
              <a:spAutoFit/>
            </a:bodyPr>
            <a:lstStyle/>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el-GR" sz="1300" dirty="0"/>
                <a:t>Αντιπαράθεση με προπαγάνδα
Μέρος ριζοσπαστικής ομάδας
Αδικία κατά της ομάδας</a:t>
              </a:r>
              <a:endParaRPr lang="en-GB" sz="1300" dirty="0"/>
            </a:p>
          </p:txBody>
        </p:sp>
        <p:cxnSp>
          <p:nvCxnSpPr>
            <p:cNvPr id="57" name="Съединител: извита линия 56">
              <a:extLst>
                <a:ext uri="{FF2B5EF4-FFF2-40B4-BE49-F238E27FC236}">
                  <a16:creationId xmlns:a16="http://schemas.microsoft.com/office/drawing/2014/main" id="{748D6082-BFBA-4876-9199-56A0CC4A4B5D}"/>
                </a:ext>
              </a:extLst>
            </p:cNvPr>
            <p:cNvCxnSpPr>
              <a:cxnSpLocks/>
              <a:stCxn id="32" idx="3"/>
              <a:endCxn id="49" idx="1"/>
            </p:cNvCxnSpPr>
            <p:nvPr/>
          </p:nvCxnSpPr>
          <p:spPr>
            <a:xfrm>
              <a:off x="7446843" y="2911156"/>
              <a:ext cx="154266" cy="621987"/>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6" name="Групиране 65">
            <a:extLst>
              <a:ext uri="{FF2B5EF4-FFF2-40B4-BE49-F238E27FC236}">
                <a16:creationId xmlns:a16="http://schemas.microsoft.com/office/drawing/2014/main" id="{E432FED3-3A72-459C-AACF-A44626B62BC8}"/>
              </a:ext>
            </a:extLst>
          </p:cNvPr>
          <p:cNvGrpSpPr/>
          <p:nvPr/>
        </p:nvGrpSpPr>
        <p:grpSpPr>
          <a:xfrm>
            <a:off x="7446842" y="3468117"/>
            <a:ext cx="1620958" cy="2351380"/>
            <a:chOff x="7446842" y="3468117"/>
            <a:chExt cx="1620958" cy="2351380"/>
          </a:xfrm>
        </p:grpSpPr>
        <p:sp>
          <p:nvSpPr>
            <p:cNvPr id="51" name="Текстово поле 50">
              <a:extLst>
                <a:ext uri="{FF2B5EF4-FFF2-40B4-BE49-F238E27FC236}">
                  <a16:creationId xmlns:a16="http://schemas.microsoft.com/office/drawing/2014/main" id="{D95C4201-F19D-4E8E-8356-A8AA684AADAD}"/>
                </a:ext>
              </a:extLst>
            </p:cNvPr>
            <p:cNvSpPr txBox="1"/>
            <p:nvPr/>
          </p:nvSpPr>
          <p:spPr>
            <a:xfrm>
              <a:off x="7601109" y="4326781"/>
              <a:ext cx="1466691" cy="1492716"/>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defRPr/>
              </a:pPr>
              <a:r>
                <a:rPr lang="el-GR" sz="1300" dirty="0"/>
                <a:t>Προσκλήσεις για δράση
Κυβερνητική πολιτική 
Πόλεμος ενάντια στην ομάδα </a:t>
              </a:r>
              <a:endParaRPr lang="nl-NL" sz="1300" dirty="0"/>
            </a:p>
          </p:txBody>
        </p:sp>
        <p:cxnSp>
          <p:nvCxnSpPr>
            <p:cNvPr id="60" name="Съединител: извита линия 59">
              <a:extLst>
                <a:ext uri="{FF2B5EF4-FFF2-40B4-BE49-F238E27FC236}">
                  <a16:creationId xmlns:a16="http://schemas.microsoft.com/office/drawing/2014/main" id="{E5411E15-4983-4C52-BA79-E42983DCD6BD}"/>
                </a:ext>
              </a:extLst>
            </p:cNvPr>
            <p:cNvCxnSpPr>
              <a:cxnSpLocks/>
              <a:endCxn id="51" idx="1"/>
            </p:cNvCxnSpPr>
            <p:nvPr/>
          </p:nvCxnSpPr>
          <p:spPr>
            <a:xfrm rot="16200000" flipH="1">
              <a:off x="6721465" y="4193494"/>
              <a:ext cx="1605021" cy="154267"/>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pic>
        <p:nvPicPr>
          <p:cNvPr id="71" name="Картина 70">
            <a:extLst>
              <a:ext uri="{FF2B5EF4-FFF2-40B4-BE49-F238E27FC236}">
                <a16:creationId xmlns:a16="http://schemas.microsoft.com/office/drawing/2014/main" id="{420D9415-659A-40BF-89B3-1DDC5B9D66B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9228" y="4950015"/>
            <a:ext cx="3268663" cy="1737628"/>
          </a:xfrm>
          <a:prstGeom prst="rect">
            <a:avLst/>
          </a:prstGeom>
        </p:spPr>
      </p:pic>
      <p:pic>
        <p:nvPicPr>
          <p:cNvPr id="83" name="Картина 82">
            <a:extLst>
              <a:ext uri="{FF2B5EF4-FFF2-40B4-BE49-F238E27FC236}">
                <a16:creationId xmlns:a16="http://schemas.microsoft.com/office/drawing/2014/main" id="{FA047811-63FA-4E55-B821-B88D0A33A905}"/>
              </a:ext>
            </a:extLst>
          </p:cNvPr>
          <p:cNvPicPr>
            <a:picLocks noChangeAspect="1"/>
          </p:cNvPicPr>
          <p:nvPr/>
        </p:nvPicPr>
        <p:blipFill>
          <a:blip r:embed="rId11"/>
          <a:stretch>
            <a:fillRect/>
          </a:stretch>
        </p:blipFill>
        <p:spPr>
          <a:xfrm>
            <a:off x="2228282" y="388255"/>
            <a:ext cx="3286125" cy="704850"/>
          </a:xfrm>
          <a:prstGeom prst="rect">
            <a:avLst/>
          </a:prstGeom>
        </p:spPr>
      </p:pic>
      <p:sp>
        <p:nvSpPr>
          <p:cNvPr id="25" name="Tekstvak 36">
            <a:extLst>
              <a:ext uri="{FF2B5EF4-FFF2-40B4-BE49-F238E27FC236}">
                <a16:creationId xmlns:a16="http://schemas.microsoft.com/office/drawing/2014/main" id="{F28F5674-6D34-414C-BF2C-5FCB1C7B5213}"/>
              </a:ext>
            </a:extLst>
          </p:cNvPr>
          <p:cNvSpPr txBox="1"/>
          <p:nvPr/>
        </p:nvSpPr>
        <p:spPr>
          <a:xfrm>
            <a:off x="1219200" y="1039938"/>
            <a:ext cx="6662800" cy="646331"/>
          </a:xfrm>
          <a:prstGeom prst="rect">
            <a:avLst/>
          </a:prstGeom>
          <a:noFill/>
        </p:spPr>
        <p:txBody>
          <a:bodyPr wrap="square" rtlCol="0">
            <a:spAutoFit/>
          </a:bodyPr>
          <a:lstStyle/>
          <a:p>
            <a:r>
              <a:rPr lang="el-GR" dirty="0">
                <a:solidFill>
                  <a:schemeClr val="tx1">
                    <a:lumMod val="75000"/>
                    <a:lumOff val="25000"/>
                  </a:schemeClr>
                </a:solidFill>
              </a:rPr>
              <a:t>Παράγοντες ενεργοποίησης εμφανίζονται σε διαφορετικά επίπεδα...
</a:t>
            </a:r>
            <a:endParaRPr lang="nl-NL" dirty="0">
              <a:solidFill>
                <a:schemeClr val="tx1">
                  <a:lumMod val="75000"/>
                  <a:lumOff val="25000"/>
                </a:schemeClr>
              </a:solidFill>
            </a:endParaRPr>
          </a:p>
        </p:txBody>
      </p:sp>
      <p:sp>
        <p:nvSpPr>
          <p:cNvPr id="26" name="Tekstvak 2">
            <a:extLst>
              <a:ext uri="{FF2B5EF4-FFF2-40B4-BE49-F238E27FC236}">
                <a16:creationId xmlns:a16="http://schemas.microsoft.com/office/drawing/2014/main" id="{E99430FD-2659-4422-BE14-BBC62C9CA890}"/>
              </a:ext>
            </a:extLst>
          </p:cNvPr>
          <p:cNvSpPr txBox="1"/>
          <p:nvPr/>
        </p:nvSpPr>
        <p:spPr>
          <a:xfrm>
            <a:off x="4330748" y="4023636"/>
            <a:ext cx="2765932" cy="738664"/>
          </a:xfrm>
          <a:prstGeom prst="rect">
            <a:avLst/>
          </a:prstGeom>
          <a:noFill/>
        </p:spPr>
        <p:txBody>
          <a:bodyPr wrap="square" rtlCol="0">
            <a:spAutoFit/>
          </a:bodyPr>
          <a:lstStyle/>
          <a:p>
            <a:pPr algn="ctr"/>
            <a:r>
              <a:rPr lang="el-GR" sz="1400" b="1" dirty="0"/>
              <a:t>Διαφορετική επίδραση σε κάθε φάση και σε κάθε άτομο
</a:t>
            </a:r>
            <a:endParaRPr lang="en-GB" sz="1400" b="1" dirty="0"/>
          </a:p>
        </p:txBody>
      </p:sp>
      <p:sp>
        <p:nvSpPr>
          <p:cNvPr id="27" name="Pijl: rechts 12">
            <a:extLst>
              <a:ext uri="{FF2B5EF4-FFF2-40B4-BE49-F238E27FC236}">
                <a16:creationId xmlns:a16="http://schemas.microsoft.com/office/drawing/2014/main" id="{317777D6-6C1C-464F-9D86-A453413C8CF8}"/>
              </a:ext>
            </a:extLst>
          </p:cNvPr>
          <p:cNvSpPr/>
          <p:nvPr/>
        </p:nvSpPr>
        <p:spPr>
          <a:xfrm flipV="1">
            <a:off x="8229599" y="6384545"/>
            <a:ext cx="304801" cy="79623"/>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3225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5"/>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42F4B9CD-FAD7-4A15-8582-6869A4E58EBC}"/>
              </a:ext>
            </a:extLst>
          </p:cNvPr>
          <p:cNvSpPr>
            <a:spLocks noGrp="1"/>
          </p:cNvSpPr>
          <p:nvPr>
            <p:ph type="sldNum" sz="quarter" idx="12"/>
          </p:nvPr>
        </p:nvSpPr>
        <p:spPr/>
        <p:txBody>
          <a:bodyPr/>
          <a:lstStyle/>
          <a:p>
            <a:fld id="{CB318F78-A315-46C9-8B3F-2431B4397D31}" type="slidenum">
              <a:rPr lang="en-US" smtClean="0"/>
              <a:t>8</a:t>
            </a:fld>
            <a:endParaRPr lang="en-US" dirty="0"/>
          </a:p>
        </p:txBody>
      </p:sp>
      <p:sp>
        <p:nvSpPr>
          <p:cNvPr id="7" name="Oval 1">
            <a:extLst>
              <a:ext uri="{FF2B5EF4-FFF2-40B4-BE49-F238E27FC236}">
                <a16:creationId xmlns:a16="http://schemas.microsoft.com/office/drawing/2014/main" id="{78A770DE-4121-486E-AF6C-DB19234EBF20}"/>
              </a:ext>
            </a:extLst>
          </p:cNvPr>
          <p:cNvSpPr/>
          <p:nvPr/>
        </p:nvSpPr>
        <p:spPr>
          <a:xfrm>
            <a:off x="3367864" y="3903440"/>
            <a:ext cx="2408272" cy="2408273"/>
          </a:xfrm>
          <a:prstGeom prst="ellipse">
            <a:avLst/>
          </a:prstGeom>
          <a:gradFill>
            <a:gsLst>
              <a:gs pos="22846">
                <a:srgbClr val="FFFFFF"/>
              </a:gs>
              <a:gs pos="63322">
                <a:srgbClr val="E6EAEB"/>
              </a:gs>
              <a:gs pos="99960">
                <a:srgbClr val="CDD5D8"/>
              </a:gs>
            </a:gsLst>
            <a:lin ang="2089253"/>
          </a:gradFill>
          <a:ln w="6350">
            <a:solidFill>
              <a:srgbClr val="FFFFFF"/>
            </a:solidFill>
            <a:miter/>
          </a:ln>
          <a:effectLst>
            <a:outerShdw blurRad="25400" dist="47593" dir="2315233" rotWithShape="0">
              <a:srgbClr val="000000">
                <a:alpha val="26460"/>
              </a:srgbClr>
            </a:outerShdw>
          </a:effectLst>
        </p:spPr>
        <p:txBody>
          <a:bodyPr lIns="34289" rIns="34289" anchor="ctr"/>
          <a:lstStyle/>
          <a:p>
            <a:pPr algn="ctr">
              <a:defRPr>
                <a:solidFill>
                  <a:srgbClr val="FFFFFF"/>
                </a:solidFill>
              </a:defRPr>
            </a:pPr>
            <a:r>
              <a:rPr lang="el-GR" sz="2000" b="1" dirty="0">
                <a:solidFill>
                  <a:schemeClr val="tx1">
                    <a:lumMod val="75000"/>
                    <a:lumOff val="25000"/>
                  </a:schemeClr>
                </a:solidFill>
              </a:rPr>
              <a:t>Παράγοντες ώθησης προς τη ριζοσπαστικοποίηση
</a:t>
            </a:r>
            <a:endParaRPr sz="2000" b="1" dirty="0">
              <a:solidFill>
                <a:schemeClr val="tx1">
                  <a:lumMod val="75000"/>
                  <a:lumOff val="25000"/>
                </a:schemeClr>
              </a:solidFill>
            </a:endParaRPr>
          </a:p>
        </p:txBody>
      </p:sp>
      <p:sp>
        <p:nvSpPr>
          <p:cNvPr id="8" name="Rectangle: Rounded Corners 4">
            <a:extLst>
              <a:ext uri="{FF2B5EF4-FFF2-40B4-BE49-F238E27FC236}">
                <a16:creationId xmlns:a16="http://schemas.microsoft.com/office/drawing/2014/main" id="{69E60CF5-450A-4AED-9464-6EA5820B849F}"/>
              </a:ext>
            </a:extLst>
          </p:cNvPr>
          <p:cNvSpPr/>
          <p:nvPr/>
        </p:nvSpPr>
        <p:spPr>
          <a:xfrm>
            <a:off x="1485017" y="5650454"/>
            <a:ext cx="1594471" cy="704515"/>
          </a:xfrm>
          <a:prstGeom prst="roundRect">
            <a:avLst>
              <a:gd name="adj" fmla="val 50000"/>
            </a:avLst>
          </a:prstGeom>
          <a:solidFill>
            <a:srgbClr val="FF6600"/>
          </a:solidFill>
          <a:ln w="12700">
            <a:miter lim="400000"/>
          </a:ln>
        </p:spPr>
        <p:txBody>
          <a:bodyPr lIns="34289" rIns="34289" anchor="ctr"/>
          <a:lstStyle/>
          <a:p>
            <a:pPr>
              <a:defRPr>
                <a:solidFill>
                  <a:srgbClr val="FFFFFF"/>
                </a:solidFill>
              </a:defRPr>
            </a:pPr>
            <a:endParaRPr sz="1350"/>
          </a:p>
        </p:txBody>
      </p:sp>
      <p:sp>
        <p:nvSpPr>
          <p:cNvPr id="9" name="Oval 3">
            <a:extLst>
              <a:ext uri="{FF2B5EF4-FFF2-40B4-BE49-F238E27FC236}">
                <a16:creationId xmlns:a16="http://schemas.microsoft.com/office/drawing/2014/main" id="{BDB5EB7E-23E2-494B-A270-904D12BDEB6B}"/>
              </a:ext>
            </a:extLst>
          </p:cNvPr>
          <p:cNvSpPr/>
          <p:nvPr/>
        </p:nvSpPr>
        <p:spPr>
          <a:xfrm>
            <a:off x="3118697" y="5649551"/>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0" name="Oval 3">
            <a:extLst>
              <a:ext uri="{FF2B5EF4-FFF2-40B4-BE49-F238E27FC236}">
                <a16:creationId xmlns:a16="http://schemas.microsoft.com/office/drawing/2014/main" id="{723380E2-486A-42FE-8FFA-1EC679703201}"/>
              </a:ext>
            </a:extLst>
          </p:cNvPr>
          <p:cNvSpPr/>
          <p:nvPr/>
        </p:nvSpPr>
        <p:spPr>
          <a:xfrm>
            <a:off x="3142483" y="5673336"/>
            <a:ext cx="191125" cy="191125"/>
          </a:xfrm>
          <a:prstGeom prst="ellipse">
            <a:avLst/>
          </a:prstGeom>
          <a:gradFill>
            <a:gsLst>
              <a:gs pos="0">
                <a:srgbClr val="FFC203"/>
              </a:gs>
              <a:gs pos="36657">
                <a:srgbClr val="FF7D25"/>
              </a:gs>
              <a:gs pos="77153">
                <a:srgbClr val="FF3847"/>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1" name="Oval 3">
            <a:extLst>
              <a:ext uri="{FF2B5EF4-FFF2-40B4-BE49-F238E27FC236}">
                <a16:creationId xmlns:a16="http://schemas.microsoft.com/office/drawing/2014/main" id="{F6F66FA9-86BA-44B1-88A3-8CA68EF01D9A}"/>
              </a:ext>
            </a:extLst>
          </p:cNvPr>
          <p:cNvSpPr/>
          <p:nvPr/>
        </p:nvSpPr>
        <p:spPr>
          <a:xfrm>
            <a:off x="3183752" y="4224835"/>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2" name="Oval 3">
            <a:extLst>
              <a:ext uri="{FF2B5EF4-FFF2-40B4-BE49-F238E27FC236}">
                <a16:creationId xmlns:a16="http://schemas.microsoft.com/office/drawing/2014/main" id="{6154E69E-8E55-438B-9B6F-ADF7FD1FB8A8}"/>
              </a:ext>
            </a:extLst>
          </p:cNvPr>
          <p:cNvSpPr/>
          <p:nvPr/>
        </p:nvSpPr>
        <p:spPr>
          <a:xfrm>
            <a:off x="3207538" y="4248622"/>
            <a:ext cx="191125" cy="191125"/>
          </a:xfrm>
          <a:prstGeom prst="ellipse">
            <a:avLst/>
          </a:prstGeom>
          <a:gradFill>
            <a:gsLst>
              <a:gs pos="1100">
                <a:srgbClr val="C23FC6"/>
              </a:gs>
              <a:gs pos="35864">
                <a:srgbClr val="E1359B"/>
              </a:gs>
              <a:gs pos="98109">
                <a:srgbClr val="FF2A70"/>
              </a:gs>
            </a:gsLst>
            <a:lin ang="2089253"/>
          </a:gradFill>
          <a:ln w="12700">
            <a:miter lim="400000"/>
          </a:ln>
        </p:spPr>
        <p:txBody>
          <a:bodyPr lIns="34289" rIns="34289" anchor="ctr"/>
          <a:lstStyle/>
          <a:p>
            <a:pPr>
              <a:defRPr>
                <a:solidFill>
                  <a:srgbClr val="FFFFFF"/>
                </a:solidFill>
              </a:defRPr>
            </a:pPr>
            <a:endParaRPr sz="1350"/>
          </a:p>
        </p:txBody>
      </p:sp>
      <p:sp>
        <p:nvSpPr>
          <p:cNvPr id="13" name="Rectangle: Rounded Corners 4">
            <a:extLst>
              <a:ext uri="{FF2B5EF4-FFF2-40B4-BE49-F238E27FC236}">
                <a16:creationId xmlns:a16="http://schemas.microsoft.com/office/drawing/2014/main" id="{74A03D7D-BBEE-4AA5-8138-0F86958AD92D}"/>
              </a:ext>
            </a:extLst>
          </p:cNvPr>
          <p:cNvSpPr/>
          <p:nvPr/>
        </p:nvSpPr>
        <p:spPr>
          <a:xfrm>
            <a:off x="1462738" y="3782348"/>
            <a:ext cx="1594470" cy="704515"/>
          </a:xfrm>
          <a:prstGeom prst="roundRect">
            <a:avLst>
              <a:gd name="adj" fmla="val 50000"/>
            </a:avLst>
          </a:prstGeom>
          <a:solidFill>
            <a:srgbClr val="CC3399"/>
          </a:solidFill>
          <a:ln w="12700">
            <a:miter lim="400000"/>
          </a:ln>
        </p:spPr>
        <p:txBody>
          <a:bodyPr lIns="34289" rIns="34289" anchor="ctr"/>
          <a:lstStyle/>
          <a:p>
            <a:pPr>
              <a:defRPr>
                <a:solidFill>
                  <a:srgbClr val="FFFFFF"/>
                </a:solidFill>
              </a:defRPr>
            </a:pPr>
            <a:endParaRPr sz="1350"/>
          </a:p>
        </p:txBody>
      </p:sp>
      <p:sp>
        <p:nvSpPr>
          <p:cNvPr id="14" name="Rectangle: Rounded Corners 4">
            <a:extLst>
              <a:ext uri="{FF2B5EF4-FFF2-40B4-BE49-F238E27FC236}">
                <a16:creationId xmlns:a16="http://schemas.microsoft.com/office/drawing/2014/main" id="{5423EBA5-AB73-4515-88A3-91AF27593020}"/>
              </a:ext>
            </a:extLst>
          </p:cNvPr>
          <p:cNvSpPr/>
          <p:nvPr/>
        </p:nvSpPr>
        <p:spPr>
          <a:xfrm>
            <a:off x="3753225" y="2582470"/>
            <a:ext cx="1968325" cy="704514"/>
          </a:xfrm>
          <a:prstGeom prst="roundRect">
            <a:avLst>
              <a:gd name="adj" fmla="val 50000"/>
            </a:avLst>
          </a:prstGeom>
          <a:solidFill>
            <a:schemeClr val="accent6">
              <a:lumMod val="75000"/>
            </a:schemeClr>
          </a:solidFill>
          <a:ln w="12700">
            <a:miter lim="400000"/>
          </a:ln>
        </p:spPr>
        <p:txBody>
          <a:bodyPr lIns="34289" rIns="34289" anchor="ctr"/>
          <a:lstStyle/>
          <a:p>
            <a:pPr>
              <a:defRPr>
                <a:solidFill>
                  <a:srgbClr val="FFFFFF"/>
                </a:solidFill>
              </a:defRPr>
            </a:pPr>
            <a:endParaRPr sz="1350"/>
          </a:p>
        </p:txBody>
      </p:sp>
      <p:sp>
        <p:nvSpPr>
          <p:cNvPr id="15" name="Rectangle: Rounded Corners 4">
            <a:extLst>
              <a:ext uri="{FF2B5EF4-FFF2-40B4-BE49-F238E27FC236}">
                <a16:creationId xmlns:a16="http://schemas.microsoft.com/office/drawing/2014/main" id="{A05EFE2F-90A8-4024-8161-C6CE316AAFE5}"/>
              </a:ext>
            </a:extLst>
          </p:cNvPr>
          <p:cNvSpPr/>
          <p:nvPr/>
        </p:nvSpPr>
        <p:spPr>
          <a:xfrm>
            <a:off x="6125492" y="3782348"/>
            <a:ext cx="1905000" cy="704515"/>
          </a:xfrm>
          <a:prstGeom prst="roundRect">
            <a:avLst>
              <a:gd name="adj" fmla="val 50000"/>
            </a:avLst>
          </a:prstGeom>
          <a:solidFill>
            <a:srgbClr val="0BA7DF"/>
          </a:solidFill>
          <a:ln w="12700">
            <a:miter lim="400000"/>
          </a:ln>
        </p:spPr>
        <p:txBody>
          <a:bodyPr lIns="34289" rIns="34289" anchor="ctr"/>
          <a:lstStyle/>
          <a:p>
            <a:pPr>
              <a:defRPr>
                <a:solidFill>
                  <a:srgbClr val="FFFFFF"/>
                </a:solidFill>
              </a:defRPr>
            </a:pPr>
            <a:endParaRPr sz="1350"/>
          </a:p>
        </p:txBody>
      </p:sp>
      <p:sp>
        <p:nvSpPr>
          <p:cNvPr id="16" name="Rectangle: Rounded Corners 4">
            <a:extLst>
              <a:ext uri="{FF2B5EF4-FFF2-40B4-BE49-F238E27FC236}">
                <a16:creationId xmlns:a16="http://schemas.microsoft.com/office/drawing/2014/main" id="{98E7ECAD-B0A1-4818-9D78-B7C0C71570D8}"/>
              </a:ext>
            </a:extLst>
          </p:cNvPr>
          <p:cNvSpPr/>
          <p:nvPr/>
        </p:nvSpPr>
        <p:spPr>
          <a:xfrm>
            <a:off x="6085300" y="5454726"/>
            <a:ext cx="2220500" cy="900244"/>
          </a:xfrm>
          <a:prstGeom prst="roundRect">
            <a:avLst>
              <a:gd name="adj" fmla="val 50000"/>
            </a:avLst>
          </a:prstGeom>
          <a:solidFill>
            <a:srgbClr val="92D050"/>
          </a:solidFill>
          <a:ln w="12700">
            <a:miter lim="400000"/>
          </a:ln>
        </p:spPr>
        <p:txBody>
          <a:bodyPr lIns="34289" rIns="34289" anchor="ctr"/>
          <a:lstStyle/>
          <a:p>
            <a:pPr>
              <a:defRPr>
                <a:solidFill>
                  <a:srgbClr val="FFFFFF"/>
                </a:solidFill>
              </a:defRPr>
            </a:pPr>
            <a:endParaRPr sz="1350"/>
          </a:p>
        </p:txBody>
      </p:sp>
      <p:sp>
        <p:nvSpPr>
          <p:cNvPr id="17" name="Oval 3">
            <a:extLst>
              <a:ext uri="{FF2B5EF4-FFF2-40B4-BE49-F238E27FC236}">
                <a16:creationId xmlns:a16="http://schemas.microsoft.com/office/drawing/2014/main" id="{6ECF00C3-013D-43C0-8953-EFE0DA2F744B}"/>
              </a:ext>
            </a:extLst>
          </p:cNvPr>
          <p:cNvSpPr/>
          <p:nvPr/>
        </p:nvSpPr>
        <p:spPr>
          <a:xfrm>
            <a:off x="4452651" y="3505594"/>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8" name="Oval 3">
            <a:extLst>
              <a:ext uri="{FF2B5EF4-FFF2-40B4-BE49-F238E27FC236}">
                <a16:creationId xmlns:a16="http://schemas.microsoft.com/office/drawing/2014/main" id="{99267888-9412-4B43-88CA-A517BEC1FA73}"/>
              </a:ext>
            </a:extLst>
          </p:cNvPr>
          <p:cNvSpPr/>
          <p:nvPr/>
        </p:nvSpPr>
        <p:spPr>
          <a:xfrm>
            <a:off x="4476437" y="3529381"/>
            <a:ext cx="191125" cy="191125"/>
          </a:xfrm>
          <a:prstGeom prst="ellipse">
            <a:avLst/>
          </a:prstGeom>
          <a:gradFill>
            <a:gsLst>
              <a:gs pos="195">
                <a:srgbClr val="A852E6"/>
              </a:gs>
              <a:gs pos="36759">
                <a:srgbClr val="863DC8"/>
              </a:gs>
              <a:gs pos="77153">
                <a:srgbClr val="6428AA"/>
              </a:gs>
            </a:gsLst>
            <a:lin ang="2089253"/>
          </a:gradFill>
          <a:ln w="12700">
            <a:miter lim="400000"/>
          </a:ln>
        </p:spPr>
        <p:txBody>
          <a:bodyPr lIns="34289" rIns="34289" anchor="ctr"/>
          <a:lstStyle/>
          <a:p>
            <a:pPr>
              <a:defRPr>
                <a:solidFill>
                  <a:srgbClr val="FFFFFF"/>
                </a:solidFill>
              </a:defRPr>
            </a:pPr>
            <a:endParaRPr sz="1350"/>
          </a:p>
        </p:txBody>
      </p:sp>
      <p:sp>
        <p:nvSpPr>
          <p:cNvPr id="19" name="Oval 3">
            <a:extLst>
              <a:ext uri="{FF2B5EF4-FFF2-40B4-BE49-F238E27FC236}">
                <a16:creationId xmlns:a16="http://schemas.microsoft.com/office/drawing/2014/main" id="{AA6AE475-1FE0-4BB4-8FB6-586B3A494927}"/>
              </a:ext>
            </a:extLst>
          </p:cNvPr>
          <p:cNvSpPr/>
          <p:nvPr/>
        </p:nvSpPr>
        <p:spPr>
          <a:xfrm>
            <a:off x="5721551" y="4224835"/>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20" name="Oval 3">
            <a:extLst>
              <a:ext uri="{FF2B5EF4-FFF2-40B4-BE49-F238E27FC236}">
                <a16:creationId xmlns:a16="http://schemas.microsoft.com/office/drawing/2014/main" id="{F7D7C7BE-7220-47A1-A75C-8F8C2663916D}"/>
              </a:ext>
            </a:extLst>
          </p:cNvPr>
          <p:cNvSpPr/>
          <p:nvPr/>
        </p:nvSpPr>
        <p:spPr>
          <a:xfrm>
            <a:off x="5745335" y="4248622"/>
            <a:ext cx="191125" cy="191125"/>
          </a:xfrm>
          <a:prstGeom prst="ellipse">
            <a:avLst/>
          </a:prstGeom>
          <a:gradFill>
            <a:gsLst>
              <a:gs pos="0">
                <a:srgbClr val="00F2FE"/>
              </a:gs>
              <a:gs pos="36657">
                <a:srgbClr val="28CFFE"/>
              </a:gs>
              <a:gs pos="77153">
                <a:srgbClr val="4FACFE"/>
              </a:gs>
            </a:gsLst>
            <a:lin ang="2089253"/>
          </a:gradFill>
          <a:ln w="12700">
            <a:miter lim="400000"/>
          </a:ln>
        </p:spPr>
        <p:txBody>
          <a:bodyPr lIns="34289" rIns="34289" anchor="ctr"/>
          <a:lstStyle/>
          <a:p>
            <a:pPr>
              <a:defRPr>
                <a:solidFill>
                  <a:srgbClr val="FFFFFF"/>
                </a:solidFill>
              </a:defRPr>
            </a:pPr>
            <a:endParaRPr sz="1350"/>
          </a:p>
        </p:txBody>
      </p:sp>
      <p:sp>
        <p:nvSpPr>
          <p:cNvPr id="21" name="Oval 3">
            <a:extLst>
              <a:ext uri="{FF2B5EF4-FFF2-40B4-BE49-F238E27FC236}">
                <a16:creationId xmlns:a16="http://schemas.microsoft.com/office/drawing/2014/main" id="{0802B41E-F54A-484B-92E5-51EA474BFD4D}"/>
              </a:ext>
            </a:extLst>
          </p:cNvPr>
          <p:cNvSpPr/>
          <p:nvPr/>
        </p:nvSpPr>
        <p:spPr>
          <a:xfrm>
            <a:off x="5778515" y="5673336"/>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22" name="Oval 3">
            <a:extLst>
              <a:ext uri="{FF2B5EF4-FFF2-40B4-BE49-F238E27FC236}">
                <a16:creationId xmlns:a16="http://schemas.microsoft.com/office/drawing/2014/main" id="{AA06C3D5-A902-4B76-9A20-7B8F580F919E}"/>
              </a:ext>
            </a:extLst>
          </p:cNvPr>
          <p:cNvSpPr/>
          <p:nvPr/>
        </p:nvSpPr>
        <p:spPr>
          <a:xfrm>
            <a:off x="5802301" y="5697120"/>
            <a:ext cx="191125" cy="191125"/>
          </a:xfrm>
          <a:prstGeom prst="ellipse">
            <a:avLst/>
          </a:prstGeom>
          <a:gradFill>
            <a:gsLst>
              <a:gs pos="0">
                <a:srgbClr val="FFEA03"/>
              </a:gs>
              <a:gs pos="70683">
                <a:srgbClr val="85CE02"/>
              </a:gs>
              <a:gs pos="97580">
                <a:srgbClr val="0CB100"/>
              </a:gs>
            </a:gsLst>
            <a:lin ang="2089253"/>
          </a:gradFill>
          <a:ln w="12700">
            <a:miter lim="400000"/>
          </a:ln>
        </p:spPr>
        <p:txBody>
          <a:bodyPr lIns="34289" rIns="34289" anchor="ctr"/>
          <a:lstStyle/>
          <a:p>
            <a:pPr>
              <a:defRPr>
                <a:solidFill>
                  <a:srgbClr val="FFFFFF"/>
                </a:solidFill>
              </a:defRPr>
            </a:pPr>
            <a:endParaRPr sz="1350"/>
          </a:p>
        </p:txBody>
      </p:sp>
      <p:sp>
        <p:nvSpPr>
          <p:cNvPr id="23" name="TextBox 52">
            <a:extLst>
              <a:ext uri="{FF2B5EF4-FFF2-40B4-BE49-F238E27FC236}">
                <a16:creationId xmlns:a16="http://schemas.microsoft.com/office/drawing/2014/main" id="{5F4567C6-AF30-4FEB-BF40-256C40FC323C}"/>
              </a:ext>
            </a:extLst>
          </p:cNvPr>
          <p:cNvSpPr txBox="1"/>
          <p:nvPr/>
        </p:nvSpPr>
        <p:spPr>
          <a:xfrm>
            <a:off x="1837268" y="5846900"/>
            <a:ext cx="845410"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a:defRPr sz="2100">
                <a:solidFill>
                  <a:srgbClr val="FFFFFF"/>
                </a:solidFill>
              </a:defRPr>
            </a:lvl1pPr>
          </a:lstStyle>
          <a:p>
            <a:pPr algn="ctr"/>
            <a:r>
              <a:rPr lang="el-GR" sz="1800" b="1" dirty="0"/>
              <a:t>Θυμός</a:t>
            </a:r>
            <a:r>
              <a:rPr sz="1575" b="1" dirty="0"/>
              <a:t>     </a:t>
            </a:r>
          </a:p>
        </p:txBody>
      </p:sp>
      <p:sp>
        <p:nvSpPr>
          <p:cNvPr id="25" name="TextBox 52">
            <a:extLst>
              <a:ext uri="{FF2B5EF4-FFF2-40B4-BE49-F238E27FC236}">
                <a16:creationId xmlns:a16="http://schemas.microsoft.com/office/drawing/2014/main" id="{DC725097-7A2C-4DEC-B9CD-6D549F8B9274}"/>
              </a:ext>
            </a:extLst>
          </p:cNvPr>
          <p:cNvSpPr txBox="1"/>
          <p:nvPr/>
        </p:nvSpPr>
        <p:spPr>
          <a:xfrm>
            <a:off x="1529842" y="3840288"/>
            <a:ext cx="1479232" cy="9002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el-GR" sz="1800" b="1" dirty="0"/>
              <a:t>Κοινωνικός αποκλεισμός
</a:t>
            </a:r>
            <a:endParaRPr lang="nl-NL" sz="1800" b="1" dirty="0"/>
          </a:p>
        </p:txBody>
      </p:sp>
      <p:sp>
        <p:nvSpPr>
          <p:cNvPr id="27" name="TextBox 52">
            <a:extLst>
              <a:ext uri="{FF2B5EF4-FFF2-40B4-BE49-F238E27FC236}">
                <a16:creationId xmlns:a16="http://schemas.microsoft.com/office/drawing/2014/main" id="{49E9FF86-73EB-4D65-A073-2C02D92A62C3}"/>
              </a:ext>
            </a:extLst>
          </p:cNvPr>
          <p:cNvSpPr txBox="1"/>
          <p:nvPr/>
        </p:nvSpPr>
        <p:spPr>
          <a:xfrm>
            <a:off x="3954775" y="2753720"/>
            <a:ext cx="1766775"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el-GR" sz="1800" b="1" dirty="0">
                <a:solidFill>
                  <a:schemeClr val="bg1"/>
                </a:solidFill>
              </a:rPr>
              <a:t>Απογοήτευση</a:t>
            </a:r>
            <a:endParaRPr sz="1575" b="1" dirty="0">
              <a:solidFill>
                <a:schemeClr val="bg1"/>
              </a:solidFill>
            </a:endParaRPr>
          </a:p>
        </p:txBody>
      </p:sp>
      <p:sp>
        <p:nvSpPr>
          <p:cNvPr id="29" name="TextBox 52">
            <a:extLst>
              <a:ext uri="{FF2B5EF4-FFF2-40B4-BE49-F238E27FC236}">
                <a16:creationId xmlns:a16="http://schemas.microsoft.com/office/drawing/2014/main" id="{53F2B28F-98C1-4DB4-93DB-9B7AB173BD7B}"/>
              </a:ext>
            </a:extLst>
          </p:cNvPr>
          <p:cNvSpPr txBox="1"/>
          <p:nvPr/>
        </p:nvSpPr>
        <p:spPr>
          <a:xfrm>
            <a:off x="6293566" y="3978794"/>
            <a:ext cx="1634663"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el-GR" sz="1800" b="1" dirty="0" err="1"/>
              <a:t>Θυματοποίηση</a:t>
            </a:r>
            <a:endParaRPr sz="1575" b="1" dirty="0"/>
          </a:p>
        </p:txBody>
      </p:sp>
      <p:sp>
        <p:nvSpPr>
          <p:cNvPr id="31" name="TextBox 52">
            <a:extLst>
              <a:ext uri="{FF2B5EF4-FFF2-40B4-BE49-F238E27FC236}">
                <a16:creationId xmlns:a16="http://schemas.microsoft.com/office/drawing/2014/main" id="{3370F676-6AA2-42E6-978A-E61B1A314CE2}"/>
              </a:ext>
            </a:extLst>
          </p:cNvPr>
          <p:cNvSpPr txBox="1"/>
          <p:nvPr/>
        </p:nvSpPr>
        <p:spPr>
          <a:xfrm>
            <a:off x="6241933" y="5673336"/>
            <a:ext cx="1905000" cy="9002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el-GR" sz="1800" b="1" dirty="0"/>
              <a:t>Προσλαμβανόμενο αίσθημα αδικίας
</a:t>
            </a:r>
            <a:endParaRPr lang="nl-NL" sz="1800" b="1" dirty="0"/>
          </a:p>
        </p:txBody>
      </p:sp>
      <p:sp>
        <p:nvSpPr>
          <p:cNvPr id="26" name="Заглавие 25">
            <a:extLst>
              <a:ext uri="{FF2B5EF4-FFF2-40B4-BE49-F238E27FC236}">
                <a16:creationId xmlns:a16="http://schemas.microsoft.com/office/drawing/2014/main" id="{65F5E9EF-9AD0-49B3-A283-6B7CFAA3EAA4}"/>
              </a:ext>
            </a:extLst>
          </p:cNvPr>
          <p:cNvSpPr>
            <a:spLocks noGrp="1"/>
          </p:cNvSpPr>
          <p:nvPr>
            <p:ph type="title"/>
          </p:nvPr>
        </p:nvSpPr>
        <p:spPr>
          <a:xfrm>
            <a:off x="914400" y="1447800"/>
            <a:ext cx="7543800" cy="685800"/>
          </a:xfrm>
        </p:spPr>
        <p:txBody>
          <a:bodyPr>
            <a:normAutofit fontScale="90000"/>
          </a:bodyPr>
          <a:lstStyle/>
          <a:p>
            <a:r>
              <a:rPr lang="el-GR" dirty="0"/>
              <a:t>Αναλογική αντίδραση κράτους
</a:t>
            </a:r>
            <a:endParaRPr lang="bg-BG" dirty="0"/>
          </a:p>
        </p:txBody>
      </p:sp>
      <p:sp>
        <p:nvSpPr>
          <p:cNvPr id="28" name="Текстово поле 27">
            <a:extLst>
              <a:ext uri="{FF2B5EF4-FFF2-40B4-BE49-F238E27FC236}">
                <a16:creationId xmlns:a16="http://schemas.microsoft.com/office/drawing/2014/main" id="{5B9ACEDB-D7A0-4EBC-8BF3-98E51445B53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94143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7"/>
                                        </p:tgtEl>
                                        <p:attrNameLst>
                                          <p:attrName>style.visibility</p:attrName>
                                        </p:attrNameLst>
                                      </p:cBhvr>
                                      <p:to>
                                        <p:strVal val="visible"/>
                                      </p:to>
                                    </p:set>
                                    <p:animEffect transition="in" filter="box(out)">
                                      <p:cBhvr>
                                        <p:cTn id="7" dur="7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iterate>
                                    <p:tmAbs val="0"/>
                                  </p:iterate>
                                  <p:childTnLst>
                                    <p:set>
                                      <p:cBhvr>
                                        <p:cTn id="11" fill="hold"/>
                                        <p:tgtEl>
                                          <p:spTgt spid="9"/>
                                        </p:tgtEl>
                                        <p:attrNameLst>
                                          <p:attrName>style.visibility</p:attrName>
                                        </p:attrNameLst>
                                      </p:cBhvr>
                                      <p:to>
                                        <p:strVal val="visible"/>
                                      </p:to>
                                    </p:set>
                                    <p:animEffect transition="in" filter="box(out)">
                                      <p:cBhvr>
                                        <p:cTn id="12" dur="200"/>
                                        <p:tgtEl>
                                          <p:spTgt spid="9"/>
                                        </p:tgtEl>
                                      </p:cBhvr>
                                    </p:animEffect>
                                  </p:childTnLst>
                                </p:cTn>
                              </p:par>
                              <p:par>
                                <p:cTn id="13" presetID="4" presetClass="entr" presetSubtype="32" fill="hold" grpId="0" nodeType="withEffect">
                                  <p:stCondLst>
                                    <p:cond delay="0"/>
                                  </p:stCondLst>
                                  <p:iterate>
                                    <p:tmAbs val="0"/>
                                  </p:iterate>
                                  <p:childTnLst>
                                    <p:set>
                                      <p:cBhvr>
                                        <p:cTn id="14" fill="hold"/>
                                        <p:tgtEl>
                                          <p:spTgt spid="10"/>
                                        </p:tgtEl>
                                        <p:attrNameLst>
                                          <p:attrName>style.visibility</p:attrName>
                                        </p:attrNameLst>
                                      </p:cBhvr>
                                      <p:to>
                                        <p:strVal val="visible"/>
                                      </p:to>
                                    </p:set>
                                    <p:animEffect transition="in" filter="box(out)">
                                      <p:cBhvr>
                                        <p:cTn id="15" dur="200"/>
                                        <p:tgtEl>
                                          <p:spTgt spid="10"/>
                                        </p:tgtEl>
                                      </p:cBhvr>
                                    </p:animEffect>
                                  </p:childTnLst>
                                </p:cTn>
                              </p:par>
                            </p:childTnLst>
                          </p:cTn>
                        </p:par>
                        <p:par>
                          <p:cTn id="16" fill="hold">
                            <p:stCondLst>
                              <p:cond delay="200"/>
                            </p:stCondLst>
                            <p:childTnLst>
                              <p:par>
                                <p:cTn id="17" presetID="4" presetClass="entr" presetSubtype="32" fill="hold" grpId="0" nodeType="afterEffect">
                                  <p:stCondLst>
                                    <p:cond delay="0"/>
                                  </p:stCondLst>
                                  <p:iterate>
                                    <p:tmAbs val="0"/>
                                  </p:iterate>
                                  <p:childTnLst>
                                    <p:set>
                                      <p:cBhvr>
                                        <p:cTn id="18" fill="hold"/>
                                        <p:tgtEl>
                                          <p:spTgt spid="8"/>
                                        </p:tgtEl>
                                        <p:attrNameLst>
                                          <p:attrName>style.visibility</p:attrName>
                                        </p:attrNameLst>
                                      </p:cBhvr>
                                      <p:to>
                                        <p:strVal val="visible"/>
                                      </p:to>
                                    </p:set>
                                    <p:animEffect transition="in" filter="box(out)">
                                      <p:cBhvr>
                                        <p:cTn id="19" dur="200"/>
                                        <p:tgtEl>
                                          <p:spTgt spid="8"/>
                                        </p:tgtEl>
                                      </p:cBhvr>
                                    </p:animEffect>
                                  </p:childTnLst>
                                </p:cTn>
                              </p:par>
                            </p:childTnLst>
                          </p:cTn>
                        </p:par>
                        <p:par>
                          <p:cTn id="20" fill="hold">
                            <p:stCondLst>
                              <p:cond delay="400"/>
                            </p:stCondLst>
                            <p:childTnLst>
                              <p:par>
                                <p:cTn id="21" presetID="22" presetClass="entr" presetSubtype="1" fill="hold" grpId="0" nodeType="afterEffect">
                                  <p:stCondLst>
                                    <p:cond delay="0"/>
                                  </p:stCondLst>
                                  <p:iterate>
                                    <p:tmAbs val="0"/>
                                  </p:iterate>
                                  <p:childTnLst>
                                    <p:set>
                                      <p:cBhvr>
                                        <p:cTn id="22" fill="hold"/>
                                        <p:tgtEl>
                                          <p:spTgt spid="23"/>
                                        </p:tgtEl>
                                        <p:attrNameLst>
                                          <p:attrName>style.visibility</p:attrName>
                                        </p:attrNameLst>
                                      </p:cBhvr>
                                      <p:to>
                                        <p:strVal val="visible"/>
                                      </p:to>
                                    </p:set>
                                    <p:animEffect transition="in" filter="wipe(up)">
                                      <p:cBhvr>
                                        <p:cTn id="23" dur="2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iterate>
                                    <p:tmAbs val="0"/>
                                  </p:iterate>
                                  <p:childTnLst>
                                    <p:set>
                                      <p:cBhvr>
                                        <p:cTn id="27" fill="hold"/>
                                        <p:tgtEl>
                                          <p:spTgt spid="11"/>
                                        </p:tgtEl>
                                        <p:attrNameLst>
                                          <p:attrName>style.visibility</p:attrName>
                                        </p:attrNameLst>
                                      </p:cBhvr>
                                      <p:to>
                                        <p:strVal val="visible"/>
                                      </p:to>
                                    </p:set>
                                    <p:animEffect transition="in" filter="box(out)">
                                      <p:cBhvr>
                                        <p:cTn id="28" dur="200"/>
                                        <p:tgtEl>
                                          <p:spTgt spid="11"/>
                                        </p:tgtEl>
                                      </p:cBhvr>
                                    </p:animEffect>
                                  </p:childTnLst>
                                </p:cTn>
                              </p:par>
                              <p:par>
                                <p:cTn id="29" presetID="4" presetClass="entr" presetSubtype="32" fill="hold" grpId="0" nodeType="withEffect">
                                  <p:stCondLst>
                                    <p:cond delay="0"/>
                                  </p:stCondLst>
                                  <p:iterate>
                                    <p:tmAbs val="0"/>
                                  </p:iterate>
                                  <p:childTnLst>
                                    <p:set>
                                      <p:cBhvr>
                                        <p:cTn id="30" fill="hold"/>
                                        <p:tgtEl>
                                          <p:spTgt spid="12"/>
                                        </p:tgtEl>
                                        <p:attrNameLst>
                                          <p:attrName>style.visibility</p:attrName>
                                        </p:attrNameLst>
                                      </p:cBhvr>
                                      <p:to>
                                        <p:strVal val="visible"/>
                                      </p:to>
                                    </p:set>
                                    <p:animEffect transition="in" filter="box(out)">
                                      <p:cBhvr>
                                        <p:cTn id="31" dur="200"/>
                                        <p:tgtEl>
                                          <p:spTgt spid="12"/>
                                        </p:tgtEl>
                                      </p:cBhvr>
                                    </p:animEffect>
                                  </p:childTnLst>
                                </p:cTn>
                              </p:par>
                            </p:childTnLst>
                          </p:cTn>
                        </p:par>
                        <p:par>
                          <p:cTn id="32" fill="hold">
                            <p:stCondLst>
                              <p:cond delay="200"/>
                            </p:stCondLst>
                            <p:childTnLst>
                              <p:par>
                                <p:cTn id="33" presetID="4" presetClass="entr" presetSubtype="32" fill="hold" grpId="0" nodeType="afterEffect">
                                  <p:stCondLst>
                                    <p:cond delay="0"/>
                                  </p:stCondLst>
                                  <p:iterate>
                                    <p:tmAbs val="0"/>
                                  </p:iterate>
                                  <p:childTnLst>
                                    <p:set>
                                      <p:cBhvr>
                                        <p:cTn id="34" fill="hold"/>
                                        <p:tgtEl>
                                          <p:spTgt spid="13"/>
                                        </p:tgtEl>
                                        <p:attrNameLst>
                                          <p:attrName>style.visibility</p:attrName>
                                        </p:attrNameLst>
                                      </p:cBhvr>
                                      <p:to>
                                        <p:strVal val="visible"/>
                                      </p:to>
                                    </p:set>
                                    <p:animEffect transition="in" filter="box(out)">
                                      <p:cBhvr>
                                        <p:cTn id="35" dur="200"/>
                                        <p:tgtEl>
                                          <p:spTgt spid="13"/>
                                        </p:tgtEl>
                                      </p:cBhvr>
                                    </p:animEffect>
                                  </p:childTnLst>
                                </p:cTn>
                              </p:par>
                            </p:childTnLst>
                          </p:cTn>
                        </p:par>
                        <p:par>
                          <p:cTn id="36" fill="hold">
                            <p:stCondLst>
                              <p:cond delay="400"/>
                            </p:stCondLst>
                            <p:childTnLst>
                              <p:par>
                                <p:cTn id="37" presetID="22" presetClass="entr" presetSubtype="1" fill="hold" grpId="0" nodeType="afterEffect">
                                  <p:stCondLst>
                                    <p:cond delay="0"/>
                                  </p:stCondLst>
                                  <p:iterate>
                                    <p:tmAbs val="0"/>
                                  </p:iterate>
                                  <p:childTnLst>
                                    <p:set>
                                      <p:cBhvr>
                                        <p:cTn id="38" fill="hold"/>
                                        <p:tgtEl>
                                          <p:spTgt spid="25"/>
                                        </p:tgtEl>
                                        <p:attrNameLst>
                                          <p:attrName>style.visibility</p:attrName>
                                        </p:attrNameLst>
                                      </p:cBhvr>
                                      <p:to>
                                        <p:strVal val="visible"/>
                                      </p:to>
                                    </p:set>
                                    <p:animEffect transition="in" filter="wipe(up)">
                                      <p:cBhvr>
                                        <p:cTn id="39" dur="2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32" fill="hold" grpId="0" nodeType="clickEffect">
                                  <p:stCondLst>
                                    <p:cond delay="0"/>
                                  </p:stCondLst>
                                  <p:iterate>
                                    <p:tmAbs val="0"/>
                                  </p:iterate>
                                  <p:childTnLst>
                                    <p:set>
                                      <p:cBhvr>
                                        <p:cTn id="43" fill="hold"/>
                                        <p:tgtEl>
                                          <p:spTgt spid="17"/>
                                        </p:tgtEl>
                                        <p:attrNameLst>
                                          <p:attrName>style.visibility</p:attrName>
                                        </p:attrNameLst>
                                      </p:cBhvr>
                                      <p:to>
                                        <p:strVal val="visible"/>
                                      </p:to>
                                    </p:set>
                                    <p:animEffect transition="in" filter="box(out)">
                                      <p:cBhvr>
                                        <p:cTn id="44" dur="200"/>
                                        <p:tgtEl>
                                          <p:spTgt spid="17"/>
                                        </p:tgtEl>
                                      </p:cBhvr>
                                    </p:animEffect>
                                  </p:childTnLst>
                                </p:cTn>
                              </p:par>
                              <p:par>
                                <p:cTn id="45" presetID="4" presetClass="entr" presetSubtype="32" fill="hold" grpId="0" nodeType="withEffect">
                                  <p:stCondLst>
                                    <p:cond delay="0"/>
                                  </p:stCondLst>
                                  <p:iterate>
                                    <p:tmAbs val="0"/>
                                  </p:iterate>
                                  <p:childTnLst>
                                    <p:set>
                                      <p:cBhvr>
                                        <p:cTn id="46" fill="hold"/>
                                        <p:tgtEl>
                                          <p:spTgt spid="18"/>
                                        </p:tgtEl>
                                        <p:attrNameLst>
                                          <p:attrName>style.visibility</p:attrName>
                                        </p:attrNameLst>
                                      </p:cBhvr>
                                      <p:to>
                                        <p:strVal val="visible"/>
                                      </p:to>
                                    </p:set>
                                    <p:animEffect transition="in" filter="box(out)">
                                      <p:cBhvr>
                                        <p:cTn id="47" dur="200"/>
                                        <p:tgtEl>
                                          <p:spTgt spid="18"/>
                                        </p:tgtEl>
                                      </p:cBhvr>
                                    </p:animEffect>
                                  </p:childTnLst>
                                </p:cTn>
                              </p:par>
                            </p:childTnLst>
                          </p:cTn>
                        </p:par>
                        <p:par>
                          <p:cTn id="48" fill="hold">
                            <p:stCondLst>
                              <p:cond delay="200"/>
                            </p:stCondLst>
                            <p:childTnLst>
                              <p:par>
                                <p:cTn id="49" presetID="4" presetClass="entr" presetSubtype="32" fill="hold" grpId="0" nodeType="afterEffect">
                                  <p:stCondLst>
                                    <p:cond delay="0"/>
                                  </p:stCondLst>
                                  <p:iterate>
                                    <p:tmAbs val="0"/>
                                  </p:iterate>
                                  <p:childTnLst>
                                    <p:set>
                                      <p:cBhvr>
                                        <p:cTn id="50" fill="hold"/>
                                        <p:tgtEl>
                                          <p:spTgt spid="14"/>
                                        </p:tgtEl>
                                        <p:attrNameLst>
                                          <p:attrName>style.visibility</p:attrName>
                                        </p:attrNameLst>
                                      </p:cBhvr>
                                      <p:to>
                                        <p:strVal val="visible"/>
                                      </p:to>
                                    </p:set>
                                    <p:animEffect transition="in" filter="box(out)">
                                      <p:cBhvr>
                                        <p:cTn id="51" dur="200"/>
                                        <p:tgtEl>
                                          <p:spTgt spid="14"/>
                                        </p:tgtEl>
                                      </p:cBhvr>
                                    </p:animEffect>
                                  </p:childTnLst>
                                </p:cTn>
                              </p:par>
                            </p:childTnLst>
                          </p:cTn>
                        </p:par>
                        <p:par>
                          <p:cTn id="52" fill="hold">
                            <p:stCondLst>
                              <p:cond delay="400"/>
                            </p:stCondLst>
                            <p:childTnLst>
                              <p:par>
                                <p:cTn id="53" presetID="22" presetClass="entr" presetSubtype="1" fill="hold" grpId="0" nodeType="afterEffect">
                                  <p:stCondLst>
                                    <p:cond delay="0"/>
                                  </p:stCondLst>
                                  <p:iterate>
                                    <p:tmAbs val="0"/>
                                  </p:iterate>
                                  <p:childTnLst>
                                    <p:set>
                                      <p:cBhvr>
                                        <p:cTn id="54" fill="hold"/>
                                        <p:tgtEl>
                                          <p:spTgt spid="27"/>
                                        </p:tgtEl>
                                        <p:attrNameLst>
                                          <p:attrName>style.visibility</p:attrName>
                                        </p:attrNameLst>
                                      </p:cBhvr>
                                      <p:to>
                                        <p:strVal val="visible"/>
                                      </p:to>
                                    </p:set>
                                    <p:animEffect transition="in" filter="wipe(up)">
                                      <p:cBhvr>
                                        <p:cTn id="55" dur="2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32" fill="hold" grpId="0" nodeType="clickEffect">
                                  <p:stCondLst>
                                    <p:cond delay="0"/>
                                  </p:stCondLst>
                                  <p:iterate>
                                    <p:tmAbs val="0"/>
                                  </p:iterate>
                                  <p:childTnLst>
                                    <p:set>
                                      <p:cBhvr>
                                        <p:cTn id="59" fill="hold"/>
                                        <p:tgtEl>
                                          <p:spTgt spid="20"/>
                                        </p:tgtEl>
                                        <p:attrNameLst>
                                          <p:attrName>style.visibility</p:attrName>
                                        </p:attrNameLst>
                                      </p:cBhvr>
                                      <p:to>
                                        <p:strVal val="visible"/>
                                      </p:to>
                                    </p:set>
                                    <p:animEffect transition="in" filter="box(out)">
                                      <p:cBhvr>
                                        <p:cTn id="60" dur="200"/>
                                        <p:tgtEl>
                                          <p:spTgt spid="20"/>
                                        </p:tgtEl>
                                      </p:cBhvr>
                                    </p:animEffect>
                                  </p:childTnLst>
                                </p:cTn>
                              </p:par>
                              <p:par>
                                <p:cTn id="61" presetID="4" presetClass="entr" presetSubtype="32" fill="hold" grpId="0" nodeType="withEffect">
                                  <p:stCondLst>
                                    <p:cond delay="0"/>
                                  </p:stCondLst>
                                  <p:iterate>
                                    <p:tmAbs val="0"/>
                                  </p:iterate>
                                  <p:childTnLst>
                                    <p:set>
                                      <p:cBhvr>
                                        <p:cTn id="62" fill="hold"/>
                                        <p:tgtEl>
                                          <p:spTgt spid="19"/>
                                        </p:tgtEl>
                                        <p:attrNameLst>
                                          <p:attrName>style.visibility</p:attrName>
                                        </p:attrNameLst>
                                      </p:cBhvr>
                                      <p:to>
                                        <p:strVal val="visible"/>
                                      </p:to>
                                    </p:set>
                                    <p:animEffect transition="in" filter="box(out)">
                                      <p:cBhvr>
                                        <p:cTn id="63" dur="200"/>
                                        <p:tgtEl>
                                          <p:spTgt spid="19"/>
                                        </p:tgtEl>
                                      </p:cBhvr>
                                    </p:animEffect>
                                  </p:childTnLst>
                                </p:cTn>
                              </p:par>
                            </p:childTnLst>
                          </p:cTn>
                        </p:par>
                        <p:par>
                          <p:cTn id="64" fill="hold">
                            <p:stCondLst>
                              <p:cond delay="200"/>
                            </p:stCondLst>
                            <p:childTnLst>
                              <p:par>
                                <p:cTn id="65" presetID="4" presetClass="entr" presetSubtype="32" fill="hold" grpId="0" nodeType="afterEffect">
                                  <p:stCondLst>
                                    <p:cond delay="0"/>
                                  </p:stCondLst>
                                  <p:iterate>
                                    <p:tmAbs val="0"/>
                                  </p:iterate>
                                  <p:childTnLst>
                                    <p:set>
                                      <p:cBhvr>
                                        <p:cTn id="66" fill="hold"/>
                                        <p:tgtEl>
                                          <p:spTgt spid="15"/>
                                        </p:tgtEl>
                                        <p:attrNameLst>
                                          <p:attrName>style.visibility</p:attrName>
                                        </p:attrNameLst>
                                      </p:cBhvr>
                                      <p:to>
                                        <p:strVal val="visible"/>
                                      </p:to>
                                    </p:set>
                                    <p:animEffect transition="in" filter="box(out)">
                                      <p:cBhvr>
                                        <p:cTn id="67" dur="200"/>
                                        <p:tgtEl>
                                          <p:spTgt spid="15"/>
                                        </p:tgtEl>
                                      </p:cBhvr>
                                    </p:animEffect>
                                  </p:childTnLst>
                                </p:cTn>
                              </p:par>
                            </p:childTnLst>
                          </p:cTn>
                        </p:par>
                        <p:par>
                          <p:cTn id="68" fill="hold">
                            <p:stCondLst>
                              <p:cond delay="400"/>
                            </p:stCondLst>
                            <p:childTnLst>
                              <p:par>
                                <p:cTn id="69" presetID="22" presetClass="entr" presetSubtype="1" fill="hold" grpId="0" nodeType="afterEffect">
                                  <p:stCondLst>
                                    <p:cond delay="0"/>
                                  </p:stCondLst>
                                  <p:iterate>
                                    <p:tmAbs val="0"/>
                                  </p:iterate>
                                  <p:childTnLst>
                                    <p:set>
                                      <p:cBhvr>
                                        <p:cTn id="70" fill="hold"/>
                                        <p:tgtEl>
                                          <p:spTgt spid="29"/>
                                        </p:tgtEl>
                                        <p:attrNameLst>
                                          <p:attrName>style.visibility</p:attrName>
                                        </p:attrNameLst>
                                      </p:cBhvr>
                                      <p:to>
                                        <p:strVal val="visible"/>
                                      </p:to>
                                    </p:set>
                                    <p:animEffect transition="in" filter="wipe(up)">
                                      <p:cBhvr>
                                        <p:cTn id="71" dur="2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32" fill="hold" grpId="0" nodeType="clickEffect">
                                  <p:stCondLst>
                                    <p:cond delay="0"/>
                                  </p:stCondLst>
                                  <p:iterate>
                                    <p:tmAbs val="0"/>
                                  </p:iterate>
                                  <p:childTnLst>
                                    <p:set>
                                      <p:cBhvr>
                                        <p:cTn id="75" fill="hold"/>
                                        <p:tgtEl>
                                          <p:spTgt spid="21"/>
                                        </p:tgtEl>
                                        <p:attrNameLst>
                                          <p:attrName>style.visibility</p:attrName>
                                        </p:attrNameLst>
                                      </p:cBhvr>
                                      <p:to>
                                        <p:strVal val="visible"/>
                                      </p:to>
                                    </p:set>
                                    <p:animEffect transition="in" filter="box(out)">
                                      <p:cBhvr>
                                        <p:cTn id="76" dur="200"/>
                                        <p:tgtEl>
                                          <p:spTgt spid="21"/>
                                        </p:tgtEl>
                                      </p:cBhvr>
                                    </p:animEffect>
                                  </p:childTnLst>
                                </p:cTn>
                              </p:par>
                              <p:par>
                                <p:cTn id="77" presetID="4" presetClass="entr" presetSubtype="32" fill="hold" grpId="0" nodeType="withEffect">
                                  <p:stCondLst>
                                    <p:cond delay="0"/>
                                  </p:stCondLst>
                                  <p:iterate>
                                    <p:tmAbs val="0"/>
                                  </p:iterate>
                                  <p:childTnLst>
                                    <p:set>
                                      <p:cBhvr>
                                        <p:cTn id="78" fill="hold"/>
                                        <p:tgtEl>
                                          <p:spTgt spid="22"/>
                                        </p:tgtEl>
                                        <p:attrNameLst>
                                          <p:attrName>style.visibility</p:attrName>
                                        </p:attrNameLst>
                                      </p:cBhvr>
                                      <p:to>
                                        <p:strVal val="visible"/>
                                      </p:to>
                                    </p:set>
                                    <p:animEffect transition="in" filter="box(out)">
                                      <p:cBhvr>
                                        <p:cTn id="79" dur="200"/>
                                        <p:tgtEl>
                                          <p:spTgt spid="22"/>
                                        </p:tgtEl>
                                      </p:cBhvr>
                                    </p:animEffect>
                                  </p:childTnLst>
                                </p:cTn>
                              </p:par>
                            </p:childTnLst>
                          </p:cTn>
                        </p:par>
                        <p:par>
                          <p:cTn id="80" fill="hold">
                            <p:stCondLst>
                              <p:cond delay="200"/>
                            </p:stCondLst>
                            <p:childTnLst>
                              <p:par>
                                <p:cTn id="81" presetID="4" presetClass="entr" presetSubtype="32" fill="hold" grpId="0" nodeType="afterEffect">
                                  <p:stCondLst>
                                    <p:cond delay="0"/>
                                  </p:stCondLst>
                                  <p:iterate>
                                    <p:tmAbs val="0"/>
                                  </p:iterate>
                                  <p:childTnLst>
                                    <p:set>
                                      <p:cBhvr>
                                        <p:cTn id="82" fill="hold"/>
                                        <p:tgtEl>
                                          <p:spTgt spid="16"/>
                                        </p:tgtEl>
                                        <p:attrNameLst>
                                          <p:attrName>style.visibility</p:attrName>
                                        </p:attrNameLst>
                                      </p:cBhvr>
                                      <p:to>
                                        <p:strVal val="visible"/>
                                      </p:to>
                                    </p:set>
                                    <p:animEffect transition="in" filter="box(out)">
                                      <p:cBhvr>
                                        <p:cTn id="83" dur="200"/>
                                        <p:tgtEl>
                                          <p:spTgt spid="16"/>
                                        </p:tgtEl>
                                      </p:cBhvr>
                                    </p:animEffect>
                                  </p:childTnLst>
                                </p:cTn>
                              </p:par>
                            </p:childTnLst>
                          </p:cTn>
                        </p:par>
                        <p:par>
                          <p:cTn id="84" fill="hold">
                            <p:stCondLst>
                              <p:cond delay="400"/>
                            </p:stCondLst>
                            <p:childTnLst>
                              <p:par>
                                <p:cTn id="85" presetID="22" presetClass="entr" presetSubtype="1" fill="hold" grpId="0" nodeType="afterEffect">
                                  <p:stCondLst>
                                    <p:cond delay="0"/>
                                  </p:stCondLst>
                                  <p:iterate>
                                    <p:tmAbs val="0"/>
                                  </p:iterate>
                                  <p:childTnLst>
                                    <p:set>
                                      <p:cBhvr>
                                        <p:cTn id="86" fill="hold"/>
                                        <p:tgtEl>
                                          <p:spTgt spid="31"/>
                                        </p:tgtEl>
                                        <p:attrNameLst>
                                          <p:attrName>style.visibility</p:attrName>
                                        </p:attrNameLst>
                                      </p:cBhvr>
                                      <p:to>
                                        <p:strVal val="visible"/>
                                      </p:to>
                                    </p:set>
                                    <p:animEffect transition="in" filter="wipe(up)">
                                      <p:cBhvr>
                                        <p:cTn id="87" dur="2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9" grpId="0" animBg="1" advAuto="0"/>
      <p:bldP spid="10" grpId="0" animBg="1" advAuto="0"/>
      <p:bldP spid="11" grpId="0" animBg="1" advAuto="0"/>
      <p:bldP spid="12" grpId="0" animBg="1" advAuto="0"/>
      <p:bldP spid="13" grpId="0" animBg="1" advAuto="0"/>
      <p:bldP spid="14" grpId="0" animBg="1" advAuto="0"/>
      <p:bldP spid="15" grpId="0" animBg="1" advAuto="0"/>
      <p:bldP spid="16" grpId="0" animBg="1" advAuto="0"/>
      <p:bldP spid="17" grpId="0" animBg="1" advAuto="0"/>
      <p:bldP spid="18" grpId="0" animBg="1" advAuto="0"/>
      <p:bldP spid="19" grpId="0" animBg="1" advAuto="0"/>
      <p:bldP spid="20" grpId="0" animBg="1" advAuto="0"/>
      <p:bldP spid="21" grpId="0" animBg="1" advAuto="0"/>
      <p:bldP spid="22" grpId="0" animBg="1" advAuto="0"/>
      <p:bldP spid="23" grpId="0" animBg="1" advAuto="0"/>
      <p:bldP spid="25" grpId="0" animBg="1" advAuto="0"/>
      <p:bldP spid="27" grpId="0" animBg="1" advAuto="0"/>
      <p:bldP spid="29" grpId="0" animBg="1" advAuto="0"/>
      <p:bldP spid="31" grpId="0" animBg="1" advAuto="0"/>
    </p:bldLst>
  </p:timing>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10356</TotalTime>
  <Words>4143</Words>
  <Application>Microsoft Office PowerPoint</Application>
  <PresentationFormat>On-screen Show (4:3)</PresentationFormat>
  <Paragraphs>267</Paragraphs>
  <Slides>19</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Avenir Roman</vt:lpstr>
      <vt:lpstr>Calibri</vt:lpstr>
      <vt:lpstr>Open Sans</vt:lpstr>
      <vt:lpstr>Verdana</vt:lpstr>
      <vt:lpstr>Office Theme</vt:lpstr>
      <vt:lpstr>Εκπαίδευση Εκπαιδευτών 19/3/2021 ΚΕ.ΜΕ.Α. ΕΛΛΑΔΑ</vt:lpstr>
      <vt:lpstr>Το Έργο ARMOUR</vt:lpstr>
      <vt:lpstr>Εισαγωγή</vt:lpstr>
      <vt:lpstr>Πρόγραμμα</vt:lpstr>
      <vt:lpstr>Ριζοσπαστικοποίηση</vt:lpstr>
      <vt:lpstr>Αιτιολογικοί παράγοντες</vt:lpstr>
      <vt:lpstr>Μοντέλο παραγόντων ενεργοποίησης</vt:lpstr>
      <vt:lpstr>PowerPoint Presentation</vt:lpstr>
      <vt:lpstr>Αναλογική αντίδραση κράτους
</vt:lpstr>
      <vt:lpstr>Επιδράσεις της κρατικής αντίδρασης
</vt:lpstr>
      <vt:lpstr>Εργαστήριο για την αναλογική αντίδραση του κράτους
</vt:lpstr>
      <vt:lpstr>Αναλογική αντίδραση κράτους: Άσκηση 1
</vt:lpstr>
      <vt:lpstr>Αναλογική αντίδραση κράτους: Σενάριο 1
</vt:lpstr>
      <vt:lpstr>Σενάριο Υποχρεωτικής Εκπαίδευσης</vt:lpstr>
      <vt:lpstr>Αναλογική αντίδραση κράτους: Σενάριο 2
</vt:lpstr>
      <vt:lpstr>Σενάριο: Θανατηφόρα αστυνομική δύναμη </vt:lpstr>
      <vt:lpstr>Best practices</vt:lpstr>
      <vt:lpstr>Best practices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dc:creator>
  <cp:lastModifiedBy>Andrianna Retzepi</cp:lastModifiedBy>
  <cp:revision>154</cp:revision>
  <cp:lastPrinted>2021-03-19T08:11:51Z</cp:lastPrinted>
  <dcterms:created xsi:type="dcterms:W3CDTF">2019-01-04T14:31:26Z</dcterms:created>
  <dcterms:modified xsi:type="dcterms:W3CDTF">2021-03-19T10:47:22Z</dcterms:modified>
</cp:coreProperties>
</file>