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266" r:id="rId2"/>
    <p:sldId id="482" r:id="rId3"/>
    <p:sldId id="481" r:id="rId4"/>
    <p:sldId id="484" r:id="rId5"/>
    <p:sldId id="485" r:id="rId6"/>
    <p:sldId id="486" r:id="rId7"/>
    <p:sldId id="473" r:id="rId8"/>
    <p:sldId id="474" r:id="rId9"/>
    <p:sldId id="487" r:id="rId10"/>
    <p:sldId id="488" r:id="rId11"/>
    <p:sldId id="489" r:id="rId12"/>
    <p:sldId id="490" r:id="rId13"/>
    <p:sldId id="491" r:id="rId14"/>
    <p:sldId id="492" r:id="rId15"/>
    <p:sldId id="493" r:id="rId16"/>
    <p:sldId id="494" r:id="rId17"/>
    <p:sldId id="495" r:id="rId18"/>
    <p:sldId id="496" r:id="rId19"/>
    <p:sldId id="497" r:id="rId20"/>
    <p:sldId id="477" r:id="rId21"/>
    <p:sldId id="498" r:id="rId22"/>
    <p:sldId id="499" r:id="rId23"/>
    <p:sldId id="479" r:id="rId24"/>
    <p:sldId id="412" r:id="rId25"/>
    <p:sldId id="480" r:id="rId26"/>
    <p:sldId id="469" r:id="rId27"/>
    <p:sldId id="30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6" autoAdjust="0"/>
  </p:normalViewPr>
  <p:slideViewPr>
    <p:cSldViewPr>
      <p:cViewPr varScale="1">
        <p:scale>
          <a:sx n="54" d="100"/>
          <a:sy n="54" d="100"/>
        </p:scale>
        <p:origin x="2046"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Consolidarea capacităților individuale</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Strategii de </a:t>
          </a:r>
          <a:r>
            <a:rPr lang="ro-RO" i="1" dirty="0" smtClean="0"/>
            <a:t>c</a:t>
          </a:r>
          <a:r>
            <a:rPr lang="en-GB" i="1" dirty="0" err="1" smtClean="0"/>
            <a:t>oaching</a:t>
          </a:r>
          <a:r>
            <a:rPr lang="en-GB" i="1" dirty="0" smtClean="0"/>
            <a:t> </a:t>
          </a:r>
          <a:r>
            <a:rPr lang="ro-RO" dirty="0" smtClean="0"/>
            <a:t>și</a:t>
          </a:r>
          <a:r>
            <a:rPr lang="en-GB" dirty="0" smtClean="0"/>
            <a:t> </a:t>
          </a:r>
          <a:r>
            <a:rPr lang="en-GB" i="1" dirty="0" smtClean="0"/>
            <a:t>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Gândire critică</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Consolidarea capacității comunității</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RO" dirty="0" smtClean="0"/>
            <a:t>Răspuns proporțional al autorităților statale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Managementul furiei</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Narațiuni și identitate</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dirty="0" smtClean="0"/>
            <a:t>De</a:t>
          </a:r>
          <a:r>
            <a:rPr lang="ro-RO" dirty="0" smtClean="0"/>
            <a:t>zbatere și simulare</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Managementul conflictului</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RO" dirty="0" smtClean="0"/>
            <a:t>Răspuns proporțional al autorităților statale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a:t>
          </a:r>
          <a:r>
            <a:rPr lang="ro-RO" dirty="0" smtClean="0"/>
            <a:t>ateliere de lucru</a:t>
          </a:r>
          <a:endParaRPr lang="bg-BG" dirty="0"/>
        </a:p>
      </dgm:t>
    </dgm:pt>
    <dgm:pt modelId="{454B882B-B4B3-4397-B241-18A1CBB645F5}" type="sibTrans" cxnId="{90506768-F10F-49F3-9433-F4709B2846B4}">
      <dgm:prSet/>
      <dgm:spPr/>
      <dgm:t>
        <a:bodyPr/>
        <a:lstStyle/>
        <a:p>
          <a:endParaRPr lang="bg-BG"/>
        </a:p>
      </dgm:t>
    </dgm:pt>
    <dgm:pt modelId="{67B047AC-5AE9-4250-9D9D-D73FBAE422FB}" type="parTrans" cxnId="{90506768-F10F-49F3-9433-F4709B2846B4}">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t>
        <a:bodyPr/>
        <a:lstStyle/>
        <a:p>
          <a:endParaRPr lang="en-US"/>
        </a:p>
      </dgm:t>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t>
        <a:bodyPr/>
        <a:lstStyle/>
        <a:p>
          <a:endParaRPr lang="en-US"/>
        </a:p>
      </dgm:t>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t>
        <a:bodyPr/>
        <a:lstStyle/>
        <a:p>
          <a:endParaRPr lang="en-US"/>
        </a:p>
      </dgm:t>
    </dgm:pt>
    <dgm:pt modelId="{A6D1CF04-4F28-42B2-A1B0-1E62E20462A1}" type="pres">
      <dgm:prSet presAssocID="{B5CF837E-6209-478F-821D-AD64B7DB5A1B}" presName="connTx" presStyleLbl="parChTrans1D2" presStyleIdx="0" presStyleCnt="3"/>
      <dgm:spPr/>
      <dgm:t>
        <a:bodyPr/>
        <a:lstStyle/>
        <a:p>
          <a:endParaRPr lang="en-US"/>
        </a:p>
      </dgm:t>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t>
        <a:bodyPr/>
        <a:lstStyle/>
        <a:p>
          <a:endParaRPr lang="en-US"/>
        </a:p>
      </dgm:t>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t>
        <a:bodyPr/>
        <a:lstStyle/>
        <a:p>
          <a:endParaRPr lang="en-US"/>
        </a:p>
      </dgm:t>
    </dgm:pt>
    <dgm:pt modelId="{64A5BD6B-4D0F-421B-86EC-44853CD5BEDC}" type="pres">
      <dgm:prSet presAssocID="{BB19E469-E94A-4068-987F-72537B5F4E6D}" presName="connTx" presStyleLbl="parChTrans1D3" presStyleIdx="0" presStyleCnt="7"/>
      <dgm:spPr/>
      <dgm:t>
        <a:bodyPr/>
        <a:lstStyle/>
        <a:p>
          <a:endParaRPr lang="en-US"/>
        </a:p>
      </dgm:t>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t>
        <a:bodyPr/>
        <a:lstStyle/>
        <a:p>
          <a:endParaRPr lang="en-US"/>
        </a:p>
      </dgm:t>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t>
        <a:bodyPr/>
        <a:lstStyle/>
        <a:p>
          <a:endParaRPr lang="en-US"/>
        </a:p>
      </dgm:t>
    </dgm:pt>
    <dgm:pt modelId="{17BB76E0-2297-45CD-B521-CAD7AAEAF906}" type="pres">
      <dgm:prSet presAssocID="{5354FDFA-52C1-4D5E-81A9-86DD5BDC258F}" presName="connTx" presStyleLbl="parChTrans1D3" presStyleIdx="1" presStyleCnt="7"/>
      <dgm:spPr/>
      <dgm:t>
        <a:bodyPr/>
        <a:lstStyle/>
        <a:p>
          <a:endParaRPr lang="en-US"/>
        </a:p>
      </dgm:t>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t>
        <a:bodyPr/>
        <a:lstStyle/>
        <a:p>
          <a:endParaRPr lang="en-US"/>
        </a:p>
      </dgm:t>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t>
        <a:bodyPr/>
        <a:lstStyle/>
        <a:p>
          <a:endParaRPr lang="en-US"/>
        </a:p>
      </dgm:t>
    </dgm:pt>
    <dgm:pt modelId="{AB417B95-7893-4EC8-A796-698C9484FF10}" type="pres">
      <dgm:prSet presAssocID="{CFA07B40-0A76-4EEF-935E-0B9A5F64831F}" presName="connTx" presStyleLbl="parChTrans1D3" presStyleIdx="2" presStyleCnt="7"/>
      <dgm:spPr/>
      <dgm:t>
        <a:bodyPr/>
        <a:lstStyle/>
        <a:p>
          <a:endParaRPr lang="en-US"/>
        </a:p>
      </dgm:t>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t>
        <a:bodyPr/>
        <a:lstStyle/>
        <a:p>
          <a:endParaRPr lang="en-US"/>
        </a:p>
      </dgm:t>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t>
        <a:bodyPr/>
        <a:lstStyle/>
        <a:p>
          <a:endParaRPr lang="en-US"/>
        </a:p>
      </dgm:t>
    </dgm:pt>
    <dgm:pt modelId="{A859700E-6CFA-4AC1-B226-0F27D900925B}" type="pres">
      <dgm:prSet presAssocID="{BC4EC194-9265-428A-9048-D28D99F7F0EE}" presName="connTx" presStyleLbl="parChTrans1D2" presStyleIdx="1" presStyleCnt="3"/>
      <dgm:spPr/>
      <dgm:t>
        <a:bodyPr/>
        <a:lstStyle/>
        <a:p>
          <a:endParaRPr lang="en-US"/>
        </a:p>
      </dgm:t>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t>
        <a:bodyPr/>
        <a:lstStyle/>
        <a:p>
          <a:endParaRPr lang="en-US"/>
        </a:p>
      </dgm:t>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t>
        <a:bodyPr/>
        <a:lstStyle/>
        <a:p>
          <a:endParaRPr lang="en-US"/>
        </a:p>
      </dgm:t>
    </dgm:pt>
    <dgm:pt modelId="{6C3DD16C-B924-461A-BFB7-1FAF7FEA21EE}" type="pres">
      <dgm:prSet presAssocID="{14D6DE97-6EA6-4AD1-88E9-2B619A6861A6}" presName="connTx" presStyleLbl="parChTrans1D3" presStyleIdx="3" presStyleCnt="7"/>
      <dgm:spPr/>
      <dgm:t>
        <a:bodyPr/>
        <a:lstStyle/>
        <a:p>
          <a:endParaRPr lang="en-US"/>
        </a:p>
      </dgm:t>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t>
        <a:bodyPr/>
        <a:lstStyle/>
        <a:p>
          <a:endParaRPr lang="en-US"/>
        </a:p>
      </dgm:t>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t>
        <a:bodyPr/>
        <a:lstStyle/>
        <a:p>
          <a:endParaRPr lang="en-US"/>
        </a:p>
      </dgm:t>
    </dgm:pt>
    <dgm:pt modelId="{98851BC1-B396-4747-B666-E8A22B3548E5}" type="pres">
      <dgm:prSet presAssocID="{379192E5-61A0-4A64-B468-CD4B9AD57720}" presName="connTx" presStyleLbl="parChTrans1D3" presStyleIdx="4" presStyleCnt="7"/>
      <dgm:spPr/>
      <dgm:t>
        <a:bodyPr/>
        <a:lstStyle/>
        <a:p>
          <a:endParaRPr lang="en-US"/>
        </a:p>
      </dgm:t>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t>
        <a:bodyPr/>
        <a:lstStyle/>
        <a:p>
          <a:endParaRPr lang="en-US"/>
        </a:p>
      </dgm:t>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t>
        <a:bodyPr/>
        <a:lstStyle/>
        <a:p>
          <a:endParaRPr lang="en-US"/>
        </a:p>
      </dgm:t>
    </dgm:pt>
    <dgm:pt modelId="{43958A74-EC84-49C7-B13D-DA8EC7EAE9A4}" type="pres">
      <dgm:prSet presAssocID="{EBBAAE07-4105-4D1E-9450-784A749575FD}" presName="connTx" presStyleLbl="parChTrans1D3" presStyleIdx="5" presStyleCnt="7"/>
      <dgm:spPr/>
      <dgm:t>
        <a:bodyPr/>
        <a:lstStyle/>
        <a:p>
          <a:endParaRPr lang="en-US"/>
        </a:p>
      </dgm:t>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t>
        <a:bodyPr/>
        <a:lstStyle/>
        <a:p>
          <a:endParaRPr lang="en-US"/>
        </a:p>
      </dgm:t>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t>
        <a:bodyPr/>
        <a:lstStyle/>
        <a:p>
          <a:endParaRPr lang="en-US"/>
        </a:p>
      </dgm:t>
    </dgm:pt>
    <dgm:pt modelId="{BB183768-5AE9-439B-B6D9-993AB5521A28}" type="pres">
      <dgm:prSet presAssocID="{89B24F05-2335-4029-B3E2-2240874102AE}" presName="connTx" presStyleLbl="parChTrans1D2" presStyleIdx="2" presStyleCnt="3"/>
      <dgm:spPr/>
      <dgm:t>
        <a:bodyPr/>
        <a:lstStyle/>
        <a:p>
          <a:endParaRPr lang="en-US"/>
        </a:p>
      </dgm:t>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t>
        <a:bodyPr/>
        <a:lstStyle/>
        <a:p>
          <a:endParaRPr lang="en-US"/>
        </a:p>
      </dgm:t>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t>
        <a:bodyPr/>
        <a:lstStyle/>
        <a:p>
          <a:endParaRPr lang="en-US"/>
        </a:p>
      </dgm:t>
    </dgm:pt>
    <dgm:pt modelId="{57ACF63F-781E-481B-A73E-0AE3C1E06B6C}" type="pres">
      <dgm:prSet presAssocID="{1157283B-11A0-4E51-A396-6E89AC9314EC}" presName="connTx" presStyleLbl="parChTrans1D3" presStyleIdx="6" presStyleCnt="7"/>
      <dgm:spPr/>
      <dgm:t>
        <a:bodyPr/>
        <a:lstStyle/>
        <a:p>
          <a:endParaRPr lang="en-US"/>
        </a:p>
      </dgm:t>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t>
        <a:bodyPr/>
        <a:lstStyle/>
        <a:p>
          <a:endParaRPr lang="en-US"/>
        </a:p>
      </dgm:t>
    </dgm:pt>
    <dgm:pt modelId="{0B4907A7-6BB2-4138-BC5A-71143E6DA44C}" type="pres">
      <dgm:prSet presAssocID="{70AD3DE8-C3E7-4DA4-9DD2-28C856F61735}" presName="level3hierChild" presStyleCnt="0"/>
      <dgm:spPr/>
    </dgm:pt>
  </dgm:ptLst>
  <dgm:cxnLst>
    <dgm:cxn modelId="{29D31393-635C-4457-BFD6-418031BEB423}" srcId="{09F9ABEF-B2BF-4A07-8BE5-90EA9C05A4EB}" destId="{32C88652-3E9B-4DE4-801A-CB6156919216}" srcOrd="2" destOrd="0" parTransId="{CFA07B40-0A76-4EEF-935E-0B9A5F64831F}" sibTransId="{98CFE5ED-AA75-416D-A6E3-725751EE65C5}"/>
    <dgm:cxn modelId="{26D28AD5-557C-4E48-A39F-9BF547CB3F26}" type="presOf" srcId="{14D6DE97-6EA6-4AD1-88E9-2B619A6861A6}" destId="{6C3DD16C-B924-461A-BFB7-1FAF7FEA21EE}" srcOrd="1"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789167F8-A7F9-495D-BDB8-0135F2AE158B}" type="presOf" srcId="{5354FDFA-52C1-4D5E-81A9-86DD5BDC258F}" destId="{6B4CC6B1-0051-4F59-B753-D5C0D40DB04F}"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3FC4952B-2351-4309-882A-9CA6EAC3C3BA}" type="presOf" srcId="{1157283B-11A0-4E51-A396-6E89AC9314EC}" destId="{57ACF63F-781E-481B-A73E-0AE3C1E06B6C}" srcOrd="1" destOrd="0" presId="urn:microsoft.com/office/officeart/2005/8/layout/hierarchy2"/>
    <dgm:cxn modelId="{96D8F493-D2CA-4CFF-8A9F-31E52C76FFC0}" type="presOf" srcId="{E206CC4B-3BBF-46E4-9A4B-DEC67CDB2521}" destId="{44220A00-6C43-4BC2-9B75-92EED113ADB5}"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78234049-EDF3-45F3-AA68-BDCE5CDBECAF}" type="presOf" srcId="{BB19E469-E94A-4068-987F-72537B5F4E6D}" destId="{D5EE364E-275D-4E10-ADF3-8B92DDD75254}" srcOrd="0"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B1393300-A517-445A-9186-409477352365}" type="presOf" srcId="{379192E5-61A0-4A64-B468-CD4B9AD57720}" destId="{BC6E53BC-3EB5-44A9-A6AF-787968648BA4}"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C4C0C65E-4E1B-4375-8187-5CE7B5BC02F2}" srcId="{6200A963-3DB9-4596-9872-09A02463DD2B}" destId="{FAD44CEE-8D1B-4297-A050-B08635A8E238}" srcOrd="2" destOrd="0" parTransId="{89B24F05-2335-4029-B3E2-2240874102AE}" sibTransId="{69415AC5-28F2-4AF2-A1BA-837FD53BA55F}"/>
    <dgm:cxn modelId="{127B29C0-98E3-48A1-ACE1-7527FF28E97D}" type="presOf" srcId="{32C88652-3E9B-4DE4-801A-CB6156919216}" destId="{753C46A5-89DF-4099-9DAB-73E019B97C54}" srcOrd="0" destOrd="0" presId="urn:microsoft.com/office/officeart/2005/8/layout/hierarchy2"/>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C46423BD-4118-461A-B0FA-700B421BAFEC}" type="presOf" srcId="{14D6DE97-6EA6-4AD1-88E9-2B619A6861A6}" destId="{624F5E0E-144C-40C5-B6A9-809064F2A67D}" srcOrd="0" destOrd="0" presId="urn:microsoft.com/office/officeart/2005/8/layout/hierarchy2"/>
    <dgm:cxn modelId="{74E448A7-2EC8-4EDF-A59B-D4B2619F38DD}" type="presOf" srcId="{70AD3DE8-C3E7-4DA4-9DD2-28C856F61735}" destId="{21AB9225-2FA2-46FF-BEB7-61CEFE61718C}" srcOrd="0" destOrd="0" presId="urn:microsoft.com/office/officeart/2005/8/layout/hierarchy2"/>
    <dgm:cxn modelId="{87B39F81-AF15-4E45-BAC8-D5C5DE1AE2C4}" type="presOf" srcId="{BC4EC194-9265-428A-9048-D28D99F7F0EE}" destId="{806929F4-30CE-4606-A54C-81E6598712E2}" srcOrd="0"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5F47C8E2-06F0-4441-BD02-9FE4C08DED01}" type="presOf" srcId="{2FA50617-274B-4A05-A624-9EF6FBF155D6}" destId="{C92CC2BD-95BA-4A46-A0BD-FCBDDAFCF77D}"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0C0A569A-24A2-4061-97C3-9579E60A4987}" type="presOf" srcId="{BC4EC194-9265-428A-9048-D28D99F7F0EE}" destId="{A859700E-6CFA-4AC1-B226-0F27D900925B}"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84426464-3C08-41C9-A493-44BF058415A0}" type="presOf" srcId="{89B24F05-2335-4029-B3E2-2240874102AE}" destId="{DCFDD876-4638-494D-B622-8005193ED59B}"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71D62060-FFD0-46EB-834D-58D999CDC97E}" type="presOf" srcId="{CFA07B40-0A76-4EEF-935E-0B9A5F64831F}" destId="{AB417B95-7893-4EC8-A796-698C9484FF10}"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D0CC3934-75C3-4436-9D9B-D4B0C5636AD2}" type="presOf" srcId="{AC4F34C2-CEE4-4B47-AA9F-42894A27C7E1}" destId="{5CCF7575-E76C-4274-96CA-76B0A01B8BF2}" srcOrd="0" destOrd="0" presId="urn:microsoft.com/office/officeart/2005/8/layout/hierarchy2"/>
    <dgm:cxn modelId="{6CD6008D-B4B9-4421-98DB-E2A231F21D3E}" type="presOf" srcId="{FAD44CEE-8D1B-4297-A050-B08635A8E238}" destId="{0CA94541-B13B-4BCC-8ED0-E8459C0CD0E5}"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ro-RO" dirty="0" smtClean="0"/>
            <a:t>Mai multă polarizare/radicalizare</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t>
        <a:bodyPr/>
        <a:lstStyle/>
        <a:p>
          <a:endParaRPr lang="en-US"/>
        </a:p>
      </dgm:t>
    </dgm:pt>
    <dgm:pt modelId="{5C3234C6-E487-4E45-8CD7-2A8E7C28EAFC}" type="pres">
      <dgm:prSet presAssocID="{EFFC9DF3-7695-483B-AF8A-9DB4A86CF16B}" presName="parentText" presStyleLbl="node1" presStyleIdx="0" presStyleCnt="1">
        <dgm:presLayoutVars>
          <dgm:chMax val="0"/>
          <dgm:bulletEnabled val="1"/>
        </dgm:presLayoutVars>
      </dgm:prSet>
      <dgm:spPr/>
      <dgm:t>
        <a:bodyPr/>
        <a:lstStyle/>
        <a:p>
          <a:endParaRPr lang="en-US"/>
        </a:p>
      </dgm:t>
    </dgm:pt>
  </dgm:ptLst>
  <dgm:cxnLst>
    <dgm:cxn modelId="{45E4DD29-00E7-453E-9A63-E0B8098F69F7}" srcId="{A7407445-6A7D-4DFA-A81E-ADFE56D6BFC6}" destId="{EFFC9DF3-7695-483B-AF8A-9DB4A86CF16B}" srcOrd="0" destOrd="0" parTransId="{771E1B03-6B92-4279-ABB0-E64E5ED0F918}" sibTransId="{9660488D-D491-4155-A647-995D8248C08F}"/>
    <dgm:cxn modelId="{C2B78716-D4C1-4693-9146-9E4663CC38BA}" type="presOf" srcId="{A7407445-6A7D-4DFA-A81E-ADFE56D6BFC6}" destId="{52BE0841-A495-4AEF-A196-26FCAD3E0C34}" srcOrd="0" destOrd="0" presId="urn:microsoft.com/office/officeart/2005/8/layout/vList2"/>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solidFill>
                <a:schemeClr val="tx1">
                  <a:lumMod val="75000"/>
                  <a:lumOff val="25000"/>
                </a:schemeClr>
              </a:solidFill>
            </a:rPr>
            <a:t>Cine</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ro-RO" sz="1600" dirty="0" smtClean="0">
              <a:solidFill>
                <a:schemeClr val="tx1">
                  <a:lumMod val="75000"/>
                  <a:lumOff val="25000"/>
                </a:schemeClr>
              </a:solidFill>
            </a:rPr>
            <a:t>Decidenți</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solidFill>
                <a:schemeClr val="tx1">
                  <a:lumMod val="75000"/>
                  <a:lumOff val="25000"/>
                </a:schemeClr>
              </a:solidFill>
            </a:rPr>
            <a:t>Ce</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ro-RO" sz="1600" dirty="0" smtClean="0">
              <a:solidFill>
                <a:schemeClr val="tx1">
                  <a:lumMod val="75000"/>
                  <a:lumOff val="25000"/>
                </a:schemeClr>
              </a:solidFill>
            </a:rPr>
            <a:t>Cadru de referință - radicalizarea</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600" dirty="0" err="1" smtClean="0">
              <a:solidFill>
                <a:schemeClr val="tx1">
                  <a:lumMod val="75000"/>
                  <a:lumOff val="25000"/>
                </a:schemeClr>
              </a:solidFill>
            </a:rPr>
            <a:t>Scen</a:t>
          </a:r>
          <a:r>
            <a:rPr lang="ro-RO" sz="1600" dirty="0" smtClean="0">
              <a:solidFill>
                <a:schemeClr val="tx1">
                  <a:lumMod val="75000"/>
                  <a:lumOff val="25000"/>
                </a:schemeClr>
              </a:solidFill>
            </a:rPr>
            <a:t>arii</a:t>
          </a:r>
          <a:endParaRPr lang="en-GB" sz="16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ro-RO" dirty="0" smtClean="0">
              <a:solidFill>
                <a:schemeClr val="tx1">
                  <a:lumMod val="75000"/>
                  <a:lumOff val="25000"/>
                </a:schemeClr>
              </a:solidFill>
            </a:rPr>
            <a:t>Cum</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ro-RO" dirty="0" smtClean="0">
              <a:solidFill>
                <a:schemeClr val="tx1">
                  <a:lumMod val="75000"/>
                  <a:lumOff val="25000"/>
                </a:schemeClr>
              </a:solidFill>
            </a:rPr>
            <a:t>Cunoaștere</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smtClean="0">
              <a:solidFill>
                <a:schemeClr val="tx1">
                  <a:lumMod val="75000"/>
                  <a:lumOff val="25000"/>
                </a:schemeClr>
              </a:solidFill>
            </a:rPr>
            <a:t>De</a:t>
          </a:r>
          <a:r>
            <a:rPr lang="ro-RO" dirty="0" smtClean="0">
              <a:solidFill>
                <a:schemeClr val="tx1">
                  <a:lumMod val="75000"/>
                  <a:lumOff val="25000"/>
                </a:schemeClr>
              </a:solidFill>
            </a:rPr>
            <a:t>zbaterea scenariilor</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smtClean="0">
              <a:solidFill>
                <a:schemeClr val="tx1">
                  <a:lumMod val="75000"/>
                  <a:lumOff val="25000"/>
                </a:schemeClr>
              </a:solidFill>
            </a:rPr>
            <a:t>Re</a:t>
          </a:r>
          <a:r>
            <a:rPr lang="ro-RO" dirty="0" smtClean="0">
              <a:solidFill>
                <a:schemeClr val="tx1">
                  <a:lumMod val="75000"/>
                  <a:lumOff val="25000"/>
                </a:schemeClr>
              </a:solidFill>
            </a:rPr>
            <a:t>zultat</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ro-RO" dirty="0" smtClean="0">
              <a:solidFill>
                <a:schemeClr val="tx1">
                  <a:lumMod val="75000"/>
                  <a:lumOff val="25000"/>
                </a:schemeClr>
              </a:solidFill>
            </a:rPr>
            <a:t>Recunoașterea semnalelor</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ro-RO" dirty="0" smtClean="0">
              <a:solidFill>
                <a:schemeClr val="tx1">
                  <a:lumMod val="75000"/>
                  <a:lumOff val="25000"/>
                </a:schemeClr>
              </a:solidFill>
            </a:rPr>
            <a:t>Răspuns proporțional din partea statului</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42B70B41-2C1B-4572-8BA7-5E231BDC6C70}">
      <dgm:prSet phldrT="[Tekst]" custT="1"/>
      <dgm:spPr/>
      <dgm:t>
        <a:bodyPr/>
        <a:lstStyle/>
        <a:p>
          <a:r>
            <a:rPr lang="ro-RO" sz="1600" dirty="0" smtClean="0"/>
            <a:t>Reprezentanți ai instituțiilor de impunere a legii</a:t>
          </a:r>
          <a:endParaRPr lang="en-GB" sz="1600" dirty="0">
            <a:solidFill>
              <a:schemeClr val="tx1">
                <a:lumMod val="75000"/>
                <a:lumOff val="25000"/>
              </a:schemeClr>
            </a:solidFill>
          </a:endParaRP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6B1E9052-22DA-4464-9DFC-5E5922315BD2}" srcId="{9D704693-0B74-4955-9ADC-99007F12EE3A}" destId="{24EBDD27-769C-422A-921F-6A362873931C}" srcOrd="3" destOrd="0" parTransId="{DA87B8DB-0E16-47F8-A4E9-28B5E5834048}" sibTransId="{3EDA8786-D707-4816-9E4B-4EB112AD90E8}"/>
    <dgm:cxn modelId="{130C0738-91CE-4156-8C37-19D4B1E09030}" type="presOf" srcId="{24EBDD27-769C-422A-921F-6A362873931C}" destId="{0BB3372C-810B-4993-990E-62E29B44623C}" srcOrd="0" destOrd="0" presId="urn:microsoft.com/office/officeart/2005/8/layout/target3"/>
    <dgm:cxn modelId="{931AEC01-1CCE-4A4F-8239-E6D5B4ECB5F3}" srcId="{B58E5805-9D79-4032-89FB-E8797F96D632}" destId="{42B70B41-2C1B-4572-8BA7-5E231BDC6C70}" srcOrd="1" destOrd="0" parTransId="{BC6B0285-B54B-4955-9CA4-9BF38755F36F}" sibTransId="{9E42BD10-E85E-4366-BC6D-A080952110EB}"/>
    <dgm:cxn modelId="{1EBF15CA-8008-4168-85CB-C3BCDB856645}" type="presOf" srcId="{42B70B41-2C1B-4572-8BA7-5E231BDC6C70}" destId="{A5906B98-203F-4988-B407-B8E2FB5B95EE}" srcOrd="0" destOrd="1" presId="urn:microsoft.com/office/officeart/2005/8/layout/target3"/>
    <dgm:cxn modelId="{370C3D8C-994E-4194-9E41-6B101072D6C2}" type="presOf" srcId="{10676DC6-B8D2-4DE8-8B00-126245C2E4A1}" destId="{ED256798-062E-4140-9838-778B40B4133B}"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9DD4E833-1784-4454-8C05-814A5AC59652}" srcId="{24EBDD27-769C-422A-921F-6A362873931C}" destId="{ABE8A5B4-E513-420F-8615-7FC725422FB3}" srcOrd="1" destOrd="0" parTransId="{586DD813-C1C1-4109-81E1-491E503B15D8}" sibTransId="{88C4B0AA-0D50-4BDB-8133-5E1125CE04F6}"/>
    <dgm:cxn modelId="{D1459E4F-8913-42C3-B62F-624D385B44BA}" type="presOf" srcId="{822841D3-9DBF-46D5-B049-0CB374430D48}" destId="{A1E97288-4156-4711-8F93-B7E1DC364E6A}" srcOrd="0" destOrd="0" presId="urn:microsoft.com/office/officeart/2005/8/layout/target3"/>
    <dgm:cxn modelId="{69BAD8D6-77A3-4A8F-A026-C130099F4D83}" srcId="{7F3C50ED-D558-43BE-8D5E-9B9FE531D635}" destId="{01A2945C-62D9-4D4B-9F68-B922646DA43C}" srcOrd="1" destOrd="0" parTransId="{EE76601C-E513-4AC3-AF95-3EF8CAB06BD3}" sibTransId="{AAC5E341-9570-4844-A6E6-E7593EDCA940}"/>
    <dgm:cxn modelId="{DF1E462F-FDF7-4017-8857-D6FB6C8A5E4C}" srcId="{9D704693-0B74-4955-9ADC-99007F12EE3A}" destId="{7F3C50ED-D558-43BE-8D5E-9B9FE531D635}" srcOrd="2" destOrd="0" parTransId="{56700241-0274-45D8-B871-6C3B7D8ACC12}" sibTransId="{5DF4D15F-0BD9-4ABA-809F-F37A5FBC28BC}"/>
    <dgm:cxn modelId="{2A3E6D28-FFD0-44E7-A745-75E8EE724937}" type="presOf" srcId="{B7E11FAA-F15B-454C-940F-78B4A6D1A097}" destId="{A5906B98-203F-4988-B407-B8E2FB5B95EE}"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620A0094-8F19-4090-9071-3DB746E71AC2}" type="presOf" srcId="{B58E5805-9D79-4032-89FB-E8797F96D632}" destId="{07FF51D4-A9AD-408D-AEA1-9D315CDF1091}" srcOrd="0"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852026B9-2417-45E7-B8CA-8243D5174580}" srcId="{7F3C50ED-D558-43BE-8D5E-9B9FE531D635}" destId="{C5F46B49-7652-4CDE-A124-0EDE50701F43}" srcOrd="0" destOrd="0" parTransId="{0FDC68D8-781C-4987-922F-AAA7A6C6F5A3}" sibTransId="{9CF7EEBE-1A9C-47A1-B619-A2C24D3C9D8E}"/>
    <dgm:cxn modelId="{0CC227D6-88D3-49A7-8750-3C48E4D154D7}" srcId="{24EBDD27-769C-422A-921F-6A362873931C}" destId="{F96C46DA-1DCD-4027-A14B-44B05D28AD14}" srcOrd="0" destOrd="0" parTransId="{DF400E71-F62E-4429-9BA0-3C44367C473E}" sibTransId="{4DC2B445-65BE-41C1-8A0B-44BCD068B89D}"/>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BDCC0F2A-7734-4435-A5C7-F9D6DE833939}" type="presOf" srcId="{ABE8A5B4-E513-420F-8615-7FC725422FB3}" destId="{58607765-02B2-4957-A800-0D639B23EACD}" srcOrd="0" destOrd="1" presId="urn:microsoft.com/office/officeart/2005/8/layout/target3"/>
    <dgm:cxn modelId="{6FD85756-CEC7-4624-900B-721BE651658B}" type="presOf" srcId="{9D704693-0B74-4955-9ADC-99007F12EE3A}" destId="{70A81A3C-543A-4912-8C88-DBB8C24F6A79}"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6E23B537-9440-485F-9CE1-04EB74557EE9}" srcId="{822841D3-9DBF-46D5-B049-0CB374430D48}" destId="{9B258738-F5EA-46F1-BC70-FA0E0DE5B482}" srcOrd="0" destOrd="0" parTransId="{287D15D9-0DCA-48C1-BAE4-82BCB85BD84A}" sibTransId="{A6DBD87E-EC2B-4022-8AD6-21B80AA9E69A}"/>
    <dgm:cxn modelId="{A0278BE6-8902-4621-A699-053161FD6ADA}" type="presOf" srcId="{7F3C50ED-D558-43BE-8D5E-9B9FE531D635}" destId="{0E2498CC-FF27-45B0-A608-3D1351FF4555}" srcOrd="0" destOrd="0" presId="urn:microsoft.com/office/officeart/2005/8/layout/target3"/>
    <dgm:cxn modelId="{5E19BD6D-EBBB-4AFB-B513-E582CF7E8FA7}" type="presOf" srcId="{9B258738-F5EA-46F1-BC70-FA0E0DE5B482}" destId="{ED256798-062E-4140-9838-778B40B4133B}" srcOrd="0" destOrd="0" presId="urn:microsoft.com/office/officeart/2005/8/layout/target3"/>
    <dgm:cxn modelId="{9C74A40F-8567-45B1-A219-D3BDCC27FD85}" type="presOf" srcId="{C5F46B49-7652-4CDE-A124-0EDE50701F43}" destId="{72233991-9FDD-466B-8563-82B17F89AC0F}" srcOrd="0"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5CA48CDA-77F9-468A-A7B6-2B5D650564A0}" type="presOf" srcId="{01A2945C-62D9-4D4B-9F68-B922646DA43C}" destId="{72233991-9FDD-466B-8563-82B17F89AC0F}" srcOrd="0" destOrd="1"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ro-RO" dirty="0" smtClean="0"/>
            <a:t>Înțelegerea radicalizării în general</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ro-RO" dirty="0" smtClean="0"/>
            <a:t>Relația dintre radicalizare și un subiect specific</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ro-RO" dirty="0" smtClean="0"/>
            <a:t>Clarificarea subiectului specific</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smtClean="0"/>
            <a:t>Exerc</a:t>
          </a:r>
          <a:r>
            <a:rPr lang="ro-RO" dirty="0" smtClean="0"/>
            <a:t>iții </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t>
        <a:bodyPr/>
        <a:lstStyle/>
        <a:p>
          <a:endParaRPr lang="en-US"/>
        </a:p>
      </dgm:t>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t>
        <a:bodyPr/>
        <a:lstStyle/>
        <a:p>
          <a:endParaRPr lang="en-US"/>
        </a:p>
      </dgm:t>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t>
        <a:bodyPr/>
        <a:lstStyle/>
        <a:p>
          <a:endParaRPr lang="en-US"/>
        </a:p>
      </dgm:t>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t>
        <a:bodyPr/>
        <a:lstStyle/>
        <a:p>
          <a:endParaRPr lang="en-US"/>
        </a:p>
      </dgm:t>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t>
        <a:bodyPr/>
        <a:lstStyle/>
        <a:p>
          <a:endParaRPr lang="en-US"/>
        </a:p>
      </dgm:t>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t>
        <a:bodyPr/>
        <a:lstStyle/>
        <a:p>
          <a:endParaRPr lang="en-US"/>
        </a:p>
      </dgm:t>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44250BA2-D66A-465E-A035-6ACB2A71052D}" type="presOf" srcId="{DBE1275B-0C90-4067-9467-F9452DEB59DE}" destId="{769C617B-C7E7-4801-8037-FB2097D44826}" srcOrd="0" destOrd="0" presId="urn:microsoft.com/office/officeart/2008/layout/VerticalCurvedList"/>
    <dgm:cxn modelId="{94CB1D88-C30B-4AED-8172-0409E5BB5DAB}" type="presOf" srcId="{EB0F8EEF-C1F9-4492-AAE8-3356836A7310}" destId="{EE4DB84A-7B51-4BE9-B9A1-4FF26AC89ADD}"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ABAE29F8-5216-4DFF-A6EF-3C05ED4B2F58}" type="presOf" srcId="{31D2DCC1-A8D3-4EBC-BAC2-EF1F016E2895}" destId="{647ABB97-E109-4B4F-B1D5-F9F6C56AD6D6}" srcOrd="0" destOrd="0" presId="urn:microsoft.com/office/officeart/2008/layout/VerticalCurvedList"/>
    <dgm:cxn modelId="{25A366A1-9E3E-463A-82F2-888974628BBB}" srcId="{EB0F8EEF-C1F9-4492-AAE8-3356836A7310}" destId="{3C039A8C-E3D5-417F-8F1B-8D2DB5607EC0}" srcOrd="1" destOrd="0" parTransId="{8C4057BD-C43D-44A4-A78E-6EEA5A5BCF62}" sibTransId="{A5D805B6-56C7-47FC-9C83-41FB04CB8E32}"/>
    <dgm:cxn modelId="{35848AB9-8D95-48BC-89F1-53A118CC50EB}" type="presOf" srcId="{3C039A8C-E3D5-417F-8F1B-8D2DB5607EC0}" destId="{31F187AD-3412-4AEA-B81A-2BAD2018C4E4}"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E7B1ADB3-20F5-4706-96A8-8D3164917C96}" type="presOf" srcId="{15F1BE6E-7DA5-4C5A-9D91-4F37957CE095}" destId="{84B7EB82-D3A9-42BF-8C3F-A6D8A1850E93}"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ro-RO" dirty="0" smtClean="0">
              <a:solidFill>
                <a:schemeClr val="bg1"/>
              </a:solidFill>
            </a:rPr>
            <a:t>Cum știu că sunt furios</a:t>
          </a:r>
          <a:r>
            <a:rPr lang="nl-NL" dirty="0" smtClean="0">
              <a:solidFill>
                <a:schemeClr val="bg1"/>
              </a:solidFill>
            </a:rPr>
            <a:t>?</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solidFill>
                <a:schemeClr val="bg1"/>
              </a:solidFill>
            </a:rPr>
            <a:t>2. </a:t>
          </a:r>
          <a:r>
            <a:rPr lang="ro-RO" dirty="0" smtClean="0">
              <a:solidFill>
                <a:schemeClr val="bg1"/>
              </a:solidFill>
            </a:rPr>
            <a:t>Roata emoțiilor – indicații</a:t>
          </a:r>
          <a:endParaRPr lang="bg-BG" dirty="0">
            <a:solidFill>
              <a:schemeClr val="bg1"/>
            </a:solidFill>
          </a:endParaRP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9F760714-0D62-41E5-B137-F4F6E8240C1D}">
      <dgm:prSet phldrT="[Текст]"/>
      <dgm:spPr/>
      <dgm:t>
        <a:bodyPr/>
        <a:lstStyle/>
        <a:p>
          <a:r>
            <a:rPr lang="en-US" dirty="0">
              <a:solidFill>
                <a:schemeClr val="bg1"/>
              </a:solidFill>
            </a:rPr>
            <a:t>3. </a:t>
          </a:r>
          <a:r>
            <a:rPr lang="ro-RO" dirty="0" smtClean="0">
              <a:solidFill>
                <a:schemeClr val="bg1"/>
              </a:solidFill>
            </a:rPr>
            <a:t>Fă-ți un plan</a:t>
          </a:r>
          <a:r>
            <a:rPr lang="nl-NL" dirty="0" smtClean="0">
              <a:solidFill>
                <a:schemeClr val="bg1"/>
              </a:solidFill>
            </a:rPr>
            <a:t>!</a:t>
          </a:r>
          <a:endParaRPr lang="bg-BG" dirty="0">
            <a:solidFill>
              <a:schemeClr val="bg1"/>
            </a:solidFill>
          </a:endParaRPr>
        </a:p>
      </dgm:t>
    </dgm:pt>
    <dgm:pt modelId="{04E296F0-E156-4D0A-A18A-049625871275}" type="parTrans" cxnId="{F4E434A3-7BB7-405E-9C3D-BA62A194B75B}">
      <dgm:prSet/>
      <dgm:spPr/>
      <dgm:t>
        <a:bodyPr/>
        <a:lstStyle/>
        <a:p>
          <a:endParaRPr lang="bg-BG"/>
        </a:p>
      </dgm:t>
    </dgm:pt>
    <dgm:pt modelId="{009BF5A9-484D-48E1-8406-83E907CFEF3A}" type="sibTrans" cxnId="{F4E434A3-7BB7-405E-9C3D-BA62A194B75B}">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t>
        <a:bodyPr/>
        <a:lstStyle/>
        <a:p>
          <a:endParaRPr lang="en-US"/>
        </a:p>
      </dgm:t>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3"/>
      <dgm:spPr/>
      <dgm:t>
        <a:bodyPr/>
        <a:lstStyle/>
        <a:p>
          <a:endParaRPr lang="en-US"/>
        </a:p>
      </dgm:t>
    </dgm:pt>
    <dgm:pt modelId="{ED40621B-4149-429C-BC00-C82ABFD3182B}" type="pres">
      <dgm:prSet presAssocID="{1FC1DEAC-C438-46F3-A96F-A6B712E350C8}" presName="parentText" presStyleLbl="node1" presStyleIdx="0" presStyleCnt="3">
        <dgm:presLayoutVars>
          <dgm:chMax val="0"/>
          <dgm:bulletEnabled val="1"/>
        </dgm:presLayoutVars>
      </dgm:prSet>
      <dgm:spPr/>
      <dgm:t>
        <a:bodyPr/>
        <a:lstStyle/>
        <a:p>
          <a:endParaRPr lang="en-US"/>
        </a:p>
      </dgm:t>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3">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3"/>
      <dgm:spPr/>
      <dgm:t>
        <a:bodyPr/>
        <a:lstStyle/>
        <a:p>
          <a:endParaRPr lang="en-US"/>
        </a:p>
      </dgm:t>
    </dgm:pt>
    <dgm:pt modelId="{D1D765D9-0528-4F2C-82E5-DD52268BF058}" type="pres">
      <dgm:prSet presAssocID="{7E49221A-D24D-49D3-933C-632FDDD578F3}" presName="parentText" presStyleLbl="node1" presStyleIdx="1" presStyleCnt="3">
        <dgm:presLayoutVars>
          <dgm:chMax val="0"/>
          <dgm:bulletEnabled val="1"/>
        </dgm:presLayoutVars>
      </dgm:prSet>
      <dgm:spPr/>
      <dgm:t>
        <a:bodyPr/>
        <a:lstStyle/>
        <a:p>
          <a:endParaRPr lang="en-US"/>
        </a:p>
      </dgm:t>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3">
        <dgm:presLayoutVars>
          <dgm:bulletEnabled val="1"/>
        </dgm:presLayoutVars>
      </dgm:prSet>
      <dgm:spPr/>
    </dgm:pt>
    <dgm:pt modelId="{A0670C2D-232E-48C4-81D7-52E59DB5F91A}" type="pres">
      <dgm:prSet presAssocID="{2FDB090A-8B09-468D-8A14-877AF251C46D}" presName="spaceBetweenRectangles" presStyleCnt="0"/>
      <dgm:spPr/>
    </dgm:pt>
    <dgm:pt modelId="{221B3E56-FB80-479A-A895-3C91CA6ECAF6}" type="pres">
      <dgm:prSet presAssocID="{9F760714-0D62-41E5-B137-F4F6E8240C1D}" presName="parentLin" presStyleCnt="0"/>
      <dgm:spPr/>
    </dgm:pt>
    <dgm:pt modelId="{FB056F64-FC62-4B00-8041-EE08296AD463}" type="pres">
      <dgm:prSet presAssocID="{9F760714-0D62-41E5-B137-F4F6E8240C1D}" presName="parentLeftMargin" presStyleLbl="node1" presStyleIdx="1" presStyleCnt="3"/>
      <dgm:spPr/>
      <dgm:t>
        <a:bodyPr/>
        <a:lstStyle/>
        <a:p>
          <a:endParaRPr lang="en-US"/>
        </a:p>
      </dgm:t>
    </dgm:pt>
    <dgm:pt modelId="{0C97AA04-0432-4565-9C35-44D609BC86A2}" type="pres">
      <dgm:prSet presAssocID="{9F760714-0D62-41E5-B137-F4F6E8240C1D}" presName="parentText" presStyleLbl="node1" presStyleIdx="2" presStyleCnt="3">
        <dgm:presLayoutVars>
          <dgm:chMax val="0"/>
          <dgm:bulletEnabled val="1"/>
        </dgm:presLayoutVars>
      </dgm:prSet>
      <dgm:spPr/>
      <dgm:t>
        <a:bodyPr/>
        <a:lstStyle/>
        <a:p>
          <a:endParaRPr lang="en-US"/>
        </a:p>
      </dgm:t>
    </dgm:pt>
    <dgm:pt modelId="{95388A3C-EED7-423D-97EF-31EF4278CCAC}" type="pres">
      <dgm:prSet presAssocID="{9F760714-0D62-41E5-B137-F4F6E8240C1D}" presName="negativeSpace" presStyleCnt="0"/>
      <dgm:spPr/>
    </dgm:pt>
    <dgm:pt modelId="{EEFBA0DE-5267-422A-99F9-E7F858CFBFAF}" type="pres">
      <dgm:prSet presAssocID="{9F760714-0D62-41E5-B137-F4F6E8240C1D}" presName="childText" presStyleLbl="conFgAcc1" presStyleIdx="2" presStyleCnt="3">
        <dgm:presLayoutVars>
          <dgm:bulletEnabled val="1"/>
        </dgm:presLayoutVars>
      </dgm:prSet>
      <dgm:spPr/>
    </dgm:pt>
  </dgm:ptLst>
  <dgm:cxnLst>
    <dgm:cxn modelId="{3082ACD5-3B2B-4500-ABF2-E3D8F88E20D9}" type="presOf" srcId="{9F760714-0D62-41E5-B137-F4F6E8240C1D}" destId="{FB056F64-FC62-4B00-8041-EE08296AD463}" srcOrd="0" destOrd="0" presId="urn:microsoft.com/office/officeart/2005/8/layout/list1"/>
    <dgm:cxn modelId="{F4E434A3-7BB7-405E-9C3D-BA62A194B75B}" srcId="{A4759D0C-1A33-4E41-8003-1522F5826868}" destId="{9F760714-0D62-41E5-B137-F4F6E8240C1D}" srcOrd="2" destOrd="0" parTransId="{04E296F0-E156-4D0A-A18A-049625871275}" sibTransId="{009BF5A9-484D-48E1-8406-83E907CFEF3A}"/>
    <dgm:cxn modelId="{83A0D6F6-EA4A-48E2-846F-B767B720CDA1}" type="presOf" srcId="{1FC1DEAC-C438-46F3-A96F-A6B712E350C8}" destId="{ED40621B-4149-429C-BC00-C82ABFD3182B}" srcOrd="1" destOrd="0" presId="urn:microsoft.com/office/officeart/2005/8/layout/list1"/>
    <dgm:cxn modelId="{6B9E2F00-EB30-4F2F-86C9-6E6942239E54}" srcId="{A4759D0C-1A33-4E41-8003-1522F5826868}" destId="{7E49221A-D24D-49D3-933C-632FDDD578F3}" srcOrd="1" destOrd="0" parTransId="{D0B2DF11-194B-4F54-9105-BA002DC0025F}" sibTransId="{2FDB090A-8B09-468D-8A14-877AF251C46D}"/>
    <dgm:cxn modelId="{06F2C76B-2773-4887-88F6-995F33B03CD4}" type="presOf" srcId="{9F760714-0D62-41E5-B137-F4F6E8240C1D}" destId="{0C97AA04-0432-4565-9C35-44D609BC86A2}" srcOrd="1" destOrd="0" presId="urn:microsoft.com/office/officeart/2005/8/layout/list1"/>
    <dgm:cxn modelId="{F5B07AED-3367-4C50-90D7-568784965F91}" type="presOf" srcId="{7E49221A-D24D-49D3-933C-632FDDD578F3}" destId="{7DB09466-0919-452F-BD9D-ABF58418B11A}" srcOrd="0"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0AD869C0-8649-4D2D-A3D1-327094A6E8F4}" type="presOf" srcId="{A4759D0C-1A33-4E41-8003-1522F5826868}" destId="{52EE124C-B1B7-4282-9940-22B32D2106B6}"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 modelId="{80AEE745-4883-44E2-B914-153B60834CB6}" type="presParOf" srcId="{52EE124C-B1B7-4282-9940-22B32D2106B6}" destId="{A0670C2D-232E-48C4-81D7-52E59DB5F91A}" srcOrd="7" destOrd="0" presId="urn:microsoft.com/office/officeart/2005/8/layout/list1"/>
    <dgm:cxn modelId="{BA8B1611-9392-463C-BD86-09FE325BD133}" type="presParOf" srcId="{52EE124C-B1B7-4282-9940-22B32D2106B6}" destId="{221B3E56-FB80-479A-A895-3C91CA6ECAF6}" srcOrd="8" destOrd="0" presId="urn:microsoft.com/office/officeart/2005/8/layout/list1"/>
    <dgm:cxn modelId="{541A89E6-99E1-48FF-9DCF-544596988704}" type="presParOf" srcId="{221B3E56-FB80-479A-A895-3C91CA6ECAF6}" destId="{FB056F64-FC62-4B00-8041-EE08296AD463}" srcOrd="0" destOrd="0" presId="urn:microsoft.com/office/officeart/2005/8/layout/list1"/>
    <dgm:cxn modelId="{70772729-C259-4CD8-A754-65B0D0320748}" type="presParOf" srcId="{221B3E56-FB80-479A-A895-3C91CA6ECAF6}" destId="{0C97AA04-0432-4565-9C35-44D609BC86A2}" srcOrd="1" destOrd="0" presId="urn:microsoft.com/office/officeart/2005/8/layout/list1"/>
    <dgm:cxn modelId="{A6A9F924-C360-414E-8070-A845E3D8FD88}" type="presParOf" srcId="{52EE124C-B1B7-4282-9940-22B32D2106B6}" destId="{95388A3C-EED7-423D-97EF-31EF4278CCAC}" srcOrd="9" destOrd="0" presId="urn:microsoft.com/office/officeart/2005/8/layout/list1"/>
    <dgm:cxn modelId="{56166FCE-EAFD-439D-80FE-6D4B553BDF27}" type="presParOf" srcId="{52EE124C-B1B7-4282-9940-22B32D2106B6}" destId="{EEFBA0DE-5267-422A-99F9-E7F858CFBFAF}"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ro-RO" dirty="0" smtClean="0">
              <a:solidFill>
                <a:schemeClr val="bg1"/>
              </a:solidFill>
            </a:rPr>
            <a:t>Identificarea problemei</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0B79F52-ACD6-44FA-8927-C390C961EBEA}">
      <dgm:prSet phldrT="[Текст]"/>
      <dgm:spPr/>
      <dgm:t>
        <a:bodyPr/>
        <a:lstStyle/>
        <a:p>
          <a:r>
            <a:rPr lang="en-US" dirty="0">
              <a:solidFill>
                <a:schemeClr val="bg1"/>
              </a:solidFill>
            </a:rPr>
            <a:t>2. </a:t>
          </a:r>
          <a:r>
            <a:rPr lang="ro-RO" dirty="0" smtClean="0">
              <a:solidFill>
                <a:schemeClr val="bg1"/>
              </a:solidFill>
            </a:rPr>
            <a:t>Cine sunt eu</a:t>
          </a:r>
          <a:r>
            <a:rPr lang="nl-NL" dirty="0" smtClean="0">
              <a:solidFill>
                <a:schemeClr val="bg1"/>
              </a:solidFill>
            </a:rPr>
            <a:t>?</a:t>
          </a:r>
          <a:endParaRPr lang="bg-BG" dirty="0">
            <a:solidFill>
              <a:schemeClr val="bg1"/>
            </a:solidFill>
          </a:endParaRPr>
        </a:p>
      </dgm:t>
    </dgm:pt>
    <dgm:pt modelId="{44FB00A2-278F-4119-9691-CB9FDE873A67}" type="parTrans" cxnId="{7F97F600-772A-405B-9C34-C654C1A3985C}">
      <dgm:prSet/>
      <dgm:spPr/>
      <dgm:t>
        <a:bodyPr/>
        <a:lstStyle/>
        <a:p>
          <a:endParaRPr lang="bg-BG"/>
        </a:p>
      </dgm:t>
    </dgm:pt>
    <dgm:pt modelId="{737BFB22-2310-4EE7-AA29-A42EFD263336}" type="sibTrans" cxnId="{7F97F600-772A-405B-9C34-C654C1A3985C}">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t>
        <a:bodyPr/>
        <a:lstStyle/>
        <a:p>
          <a:endParaRPr lang="en-US"/>
        </a:p>
      </dgm:t>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t>
        <a:bodyPr/>
        <a:lstStyle/>
        <a:p>
          <a:endParaRPr lang="en-US"/>
        </a:p>
      </dgm:t>
    </dgm:pt>
    <dgm:pt modelId="{ED40621B-4149-429C-BC00-C82ABFD3182B}" type="pres">
      <dgm:prSet presAssocID="{1FC1DEAC-C438-46F3-A96F-A6B712E350C8}" presName="parentText" presStyleLbl="node1" presStyleIdx="0" presStyleCnt="2">
        <dgm:presLayoutVars>
          <dgm:chMax val="0"/>
          <dgm:bulletEnabled val="1"/>
        </dgm:presLayoutVars>
      </dgm:prSet>
      <dgm:spPr/>
      <dgm:t>
        <a:bodyPr/>
        <a:lstStyle/>
        <a:p>
          <a:endParaRPr lang="en-US"/>
        </a:p>
      </dgm:t>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C13CCE1C-7008-4D9F-A964-90B85651E78A}" type="pres">
      <dgm:prSet presAssocID="{AA6F5109-2C89-431C-A4C9-FBDDB538A930}" presName="spaceBetweenRectangles" presStyleCnt="0"/>
      <dgm:spPr/>
    </dgm:pt>
    <dgm:pt modelId="{86CCD97A-573C-4FAE-9A9B-43D9040BB0D3}" type="pres">
      <dgm:prSet presAssocID="{70B79F52-ACD6-44FA-8927-C390C961EBEA}" presName="parentLin" presStyleCnt="0"/>
      <dgm:spPr/>
    </dgm:pt>
    <dgm:pt modelId="{CE3A04A3-C4A5-4C3A-8815-F2F29F908150}" type="pres">
      <dgm:prSet presAssocID="{70B79F52-ACD6-44FA-8927-C390C961EBEA}" presName="parentLeftMargin" presStyleLbl="node1" presStyleIdx="0" presStyleCnt="2"/>
      <dgm:spPr/>
      <dgm:t>
        <a:bodyPr/>
        <a:lstStyle/>
        <a:p>
          <a:endParaRPr lang="en-US"/>
        </a:p>
      </dgm:t>
    </dgm:pt>
    <dgm:pt modelId="{BD5FD048-24E4-4BF0-81D5-A84D6A389607}" type="pres">
      <dgm:prSet presAssocID="{70B79F52-ACD6-44FA-8927-C390C961EBEA}" presName="parentText" presStyleLbl="node1" presStyleIdx="1" presStyleCnt="2">
        <dgm:presLayoutVars>
          <dgm:chMax val="0"/>
          <dgm:bulletEnabled val="1"/>
        </dgm:presLayoutVars>
      </dgm:prSet>
      <dgm:spPr/>
      <dgm:t>
        <a:bodyPr/>
        <a:lstStyle/>
        <a:p>
          <a:endParaRPr lang="en-US"/>
        </a:p>
      </dgm:t>
    </dgm:pt>
    <dgm:pt modelId="{D6291E03-957C-4C07-B885-D9075EAEB10A}" type="pres">
      <dgm:prSet presAssocID="{70B79F52-ACD6-44FA-8927-C390C961EBEA}" presName="negativeSpace" presStyleCnt="0"/>
      <dgm:spPr/>
    </dgm:pt>
    <dgm:pt modelId="{4BB14DDE-23C4-47F6-B47A-44F1F56ED8B7}" type="pres">
      <dgm:prSet presAssocID="{70B79F52-ACD6-44FA-8927-C390C961EBEA}" presName="childText" presStyleLbl="conFgAcc1" presStyleIdx="1" presStyleCnt="2">
        <dgm:presLayoutVars>
          <dgm:bulletEnabled val="1"/>
        </dgm:presLayoutVars>
      </dgm:prSet>
      <dgm:spPr/>
    </dgm:pt>
  </dgm:ptLst>
  <dgm:cxnLst>
    <dgm:cxn modelId="{E794CF7F-D143-44D8-874A-07263E2FB9BE}" type="presOf" srcId="{70B79F52-ACD6-44FA-8927-C390C961EBEA}" destId="{CE3A04A3-C4A5-4C3A-8815-F2F29F908150}"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5AAA881C-FC03-48C8-B6A6-C8D1823D87E9}" type="presOf" srcId="{70B79F52-ACD6-44FA-8927-C390C961EBEA}" destId="{BD5FD048-24E4-4BF0-81D5-A84D6A389607}" srcOrd="1"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0AD869C0-8649-4D2D-A3D1-327094A6E8F4}" type="presOf" srcId="{A4759D0C-1A33-4E41-8003-1522F5826868}" destId="{52EE124C-B1B7-4282-9940-22B32D2106B6}" srcOrd="0" destOrd="0" presId="urn:microsoft.com/office/officeart/2005/8/layout/list1"/>
    <dgm:cxn modelId="{7F97F600-772A-405B-9C34-C654C1A3985C}" srcId="{A4759D0C-1A33-4E41-8003-1522F5826868}" destId="{70B79F52-ACD6-44FA-8927-C390C961EBEA}" srcOrd="1" destOrd="0" parTransId="{44FB00A2-278F-4119-9691-CB9FDE873A67}" sibTransId="{737BFB22-2310-4EE7-AA29-A42EFD263336}"/>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F6DE4490-9668-49A6-AEC3-1B57E16A8317}" type="presParOf" srcId="{52EE124C-B1B7-4282-9940-22B32D2106B6}" destId="{C13CCE1C-7008-4D9F-A964-90B85651E78A}" srcOrd="3" destOrd="0" presId="urn:microsoft.com/office/officeart/2005/8/layout/list1"/>
    <dgm:cxn modelId="{82317CB0-ADF0-4007-BA90-8E8375E94841}" type="presParOf" srcId="{52EE124C-B1B7-4282-9940-22B32D2106B6}" destId="{86CCD97A-573C-4FAE-9A9B-43D9040BB0D3}" srcOrd="4" destOrd="0" presId="urn:microsoft.com/office/officeart/2005/8/layout/list1"/>
    <dgm:cxn modelId="{96796793-5477-4B1A-BB25-3D17C6B58FBB}" type="presParOf" srcId="{86CCD97A-573C-4FAE-9A9B-43D9040BB0D3}" destId="{CE3A04A3-C4A5-4C3A-8815-F2F29F908150}" srcOrd="0" destOrd="0" presId="urn:microsoft.com/office/officeart/2005/8/layout/list1"/>
    <dgm:cxn modelId="{843FD832-2D12-4C14-BA68-C05C06F19EDC}" type="presParOf" srcId="{86CCD97A-573C-4FAE-9A9B-43D9040BB0D3}" destId="{BD5FD048-24E4-4BF0-81D5-A84D6A389607}" srcOrd="1" destOrd="0" presId="urn:microsoft.com/office/officeart/2005/8/layout/list1"/>
    <dgm:cxn modelId="{B11879A3-CA66-4087-B9D8-3B5957FB2234}" type="presParOf" srcId="{52EE124C-B1B7-4282-9940-22B32D2106B6}" destId="{D6291E03-957C-4C07-B885-D9075EAEB10A}" srcOrd="5" destOrd="0" presId="urn:microsoft.com/office/officeart/2005/8/layout/list1"/>
    <dgm:cxn modelId="{B9DAD382-2895-4696-A7FE-3FB8B800373B}" type="presParOf" srcId="{52EE124C-B1B7-4282-9940-22B32D2106B6}" destId="{4BB14DDE-23C4-47F6-B47A-44F1F56ED8B7}"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r>
            <a:rPr lang="en-US" sz="2000" dirty="0">
              <a:solidFill>
                <a:schemeClr val="bg1"/>
              </a:solidFill>
            </a:rPr>
            <a:t>1. </a:t>
          </a:r>
          <a:r>
            <a:rPr lang="ro-RO" sz="2000" dirty="0" smtClean="0">
              <a:solidFill>
                <a:schemeClr val="bg1"/>
              </a:solidFill>
            </a:rPr>
            <a:t>Adevărat sau fals</a:t>
          </a:r>
          <a:r>
            <a:rPr lang="nl-NL" sz="2000" dirty="0" smtClean="0">
              <a:solidFill>
                <a:schemeClr val="bg1"/>
              </a:solidFill>
            </a:rPr>
            <a:t>?</a:t>
          </a:r>
          <a:endParaRPr lang="bg-BG" sz="2000"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t>
        <a:bodyPr/>
        <a:lstStyle/>
        <a:p>
          <a:endParaRPr lang="en-US"/>
        </a:p>
      </dgm:t>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1"/>
      <dgm:spPr/>
      <dgm:t>
        <a:bodyPr/>
        <a:lstStyle/>
        <a:p>
          <a:endParaRPr lang="en-US"/>
        </a:p>
      </dgm:t>
    </dgm:pt>
    <dgm:pt modelId="{ED40621B-4149-429C-BC00-C82ABFD3182B}" type="pres">
      <dgm:prSet presAssocID="{1FC1DEAC-C438-46F3-A96F-A6B712E350C8}" presName="parentText" presStyleLbl="node1" presStyleIdx="0" presStyleCnt="1">
        <dgm:presLayoutVars>
          <dgm:chMax val="0"/>
          <dgm:bulletEnabled val="1"/>
        </dgm:presLayoutVars>
      </dgm:prSet>
      <dgm:spPr/>
      <dgm:t>
        <a:bodyPr/>
        <a:lstStyle/>
        <a:p>
          <a:endParaRPr lang="en-US"/>
        </a:p>
      </dgm:t>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1" custLinFactX="-28734" custLinFactNeighborX="-100000" custLinFactNeighborY="34783">
        <dgm:presLayoutVars>
          <dgm:bulletEnabled val="1"/>
        </dgm:presLayoutVars>
      </dgm:prSet>
      <dgm:spPr/>
    </dgm:pt>
  </dgm:ptLst>
  <dgm:cxnLst>
    <dgm:cxn modelId="{CAFA16DA-199B-4335-9C1C-F837D59F5411}" srcId="{A4759D0C-1A33-4E41-8003-1522F5826868}" destId="{1FC1DEAC-C438-46F3-A96F-A6B712E350C8}" srcOrd="0" destOrd="0" parTransId="{C2FE0452-4206-4F7E-B955-82B3D86935ED}" sibTransId="{AA6F5109-2C89-431C-A4C9-FBDDB538A930}"/>
    <dgm:cxn modelId="{815A7D2E-AF7F-45CE-BDC2-46333C6FA5B0}" type="presOf" srcId="{1FC1DEAC-C438-46F3-A96F-A6B712E350C8}" destId="{423BEAF9-91AF-43F1-980C-1B8601F7ECB2}"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solidFill>
                <a:schemeClr val="tx1">
                  <a:lumMod val="75000"/>
                  <a:lumOff val="25000"/>
                </a:schemeClr>
              </a:solidFill>
            </a:rPr>
            <a:t>Cine</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ro-RO" sz="1600" dirty="0" smtClean="0"/>
            <a:t>Practicieni din prima linie</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solidFill>
                <a:schemeClr val="tx1">
                  <a:lumMod val="75000"/>
                  <a:lumOff val="25000"/>
                </a:schemeClr>
              </a:solidFill>
            </a:rPr>
            <a:t>Ce</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ro-RO" sz="1600" dirty="0" smtClean="0">
              <a:solidFill>
                <a:schemeClr val="tx1">
                  <a:lumMod val="75000"/>
                  <a:lumOff val="25000"/>
                </a:schemeClr>
              </a:solidFill>
            </a:rPr>
            <a:t>Cadru de referință - radicalizarea</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ro-RO" dirty="0" smtClean="0">
              <a:solidFill>
                <a:schemeClr val="tx1">
                  <a:lumMod val="75000"/>
                  <a:lumOff val="25000"/>
                </a:schemeClr>
              </a:solidFill>
            </a:rPr>
            <a:t>Cum</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ro-RO" sz="1600" dirty="0" smtClean="0">
              <a:solidFill>
                <a:schemeClr val="tx1">
                  <a:lumMod val="75000"/>
                  <a:lumOff val="25000"/>
                </a:schemeClr>
              </a:solidFill>
            </a:rPr>
            <a:t>Cunoaștere</a:t>
          </a:r>
          <a:endParaRPr lang="en-GB" sz="16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ro-RO" sz="1600" dirty="0" smtClean="0">
              <a:solidFill>
                <a:schemeClr val="tx1">
                  <a:lumMod val="75000"/>
                  <a:lumOff val="25000"/>
                </a:schemeClr>
              </a:solidFill>
            </a:rPr>
            <a:t>Exersarea abilităților</a:t>
          </a:r>
          <a:endParaRPr lang="en-GB" sz="16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smtClean="0">
              <a:solidFill>
                <a:schemeClr val="tx1">
                  <a:lumMod val="75000"/>
                  <a:lumOff val="25000"/>
                </a:schemeClr>
              </a:solidFill>
            </a:rPr>
            <a:t>Re</a:t>
          </a:r>
          <a:r>
            <a:rPr lang="ro-RO" dirty="0" smtClean="0">
              <a:solidFill>
                <a:schemeClr val="tx1">
                  <a:lumMod val="75000"/>
                  <a:lumOff val="25000"/>
                </a:schemeClr>
              </a:solidFill>
            </a:rPr>
            <a:t>zultat</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1600" dirty="0" smtClean="0">
              <a:solidFill>
                <a:schemeClr val="tx1">
                  <a:lumMod val="75000"/>
                  <a:lumOff val="25000"/>
                </a:schemeClr>
              </a:solidFill>
            </a:rPr>
            <a:t>Rec</a:t>
          </a:r>
          <a:r>
            <a:rPr lang="ro-RO" sz="1600" dirty="0" smtClean="0">
              <a:solidFill>
                <a:schemeClr val="tx1">
                  <a:lumMod val="75000"/>
                  <a:lumOff val="25000"/>
                </a:schemeClr>
              </a:solidFill>
            </a:rPr>
            <a:t>unoașterea semenlor</a:t>
          </a:r>
          <a:endParaRPr lang="en-GB" sz="16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10676DC6-B8D2-4DE8-8B00-126245C2E4A1}">
      <dgm:prSet phldrT="[Tekst]" custT="1"/>
      <dgm:spPr/>
      <dgm:t>
        <a:bodyPr/>
        <a:lstStyle/>
        <a:p>
          <a:r>
            <a:rPr lang="en-GB" sz="1600" dirty="0" err="1" smtClean="0">
              <a:solidFill>
                <a:schemeClr val="tx1">
                  <a:lumMod val="75000"/>
                  <a:lumOff val="25000"/>
                </a:schemeClr>
              </a:solidFill>
            </a:rPr>
            <a:t>Exerci</a:t>
          </a:r>
          <a:r>
            <a:rPr lang="ro-RO" sz="1600" dirty="0" smtClean="0">
              <a:solidFill>
                <a:schemeClr val="tx1">
                  <a:lumMod val="75000"/>
                  <a:lumOff val="25000"/>
                </a:schemeClr>
              </a:solidFill>
            </a:rPr>
            <a:t>ții</a:t>
          </a:r>
          <a:endParaRPr lang="en-GB" sz="1600" dirty="0">
            <a:solidFill>
              <a:schemeClr val="tx1">
                <a:lumMod val="75000"/>
                <a:lumOff val="25000"/>
              </a:schemeClr>
            </a:solidFill>
          </a:endParaRPr>
        </a:p>
      </dgm:t>
    </dgm:pt>
    <dgm:pt modelId="{B6AF7B50-B29F-4B8E-B399-7A4DFA190D07}" type="sibTrans" cxnId="{50BDFE6E-84AF-4317-ACE5-377AF7ED99BB}">
      <dgm:prSet/>
      <dgm:spPr/>
      <dgm:t>
        <a:bodyPr/>
        <a:lstStyle/>
        <a:p>
          <a:endParaRPr lang="en-GB"/>
        </a:p>
      </dgm:t>
    </dgm:pt>
    <dgm:pt modelId="{36C8D2F8-2D79-4B24-AA92-29830D2F117A}" type="parTrans" cxnId="{50BDFE6E-84AF-4317-ACE5-377AF7ED99BB}">
      <dgm:prSet/>
      <dgm:spPr/>
      <dgm:t>
        <a:bodyPr/>
        <a:lstStyle/>
        <a:p>
          <a:endParaRPr lang="en-GB"/>
        </a:p>
      </dgm:t>
    </dgm:pt>
    <dgm:pt modelId="{4DADE002-122D-4CFA-88F3-E3EC24339108}">
      <dgm:prSet phldrT="[Tekst]" custT="1"/>
      <dgm:spPr/>
      <dgm:t>
        <a:bodyPr/>
        <a:lstStyle/>
        <a:p>
          <a:r>
            <a:rPr lang="ro-RO" sz="1600" dirty="0" smtClean="0">
              <a:solidFill>
                <a:schemeClr val="tx1">
                  <a:lumMod val="75000"/>
                  <a:lumOff val="25000"/>
                </a:schemeClr>
              </a:solidFill>
            </a:rPr>
            <a:t>Abilități de management al conflictului</a:t>
          </a:r>
          <a:endParaRPr lang="en-GB" sz="1600" dirty="0">
            <a:solidFill>
              <a:schemeClr val="tx1">
                <a:lumMod val="75000"/>
                <a:lumOff val="25000"/>
              </a:schemeClr>
            </a:solidFill>
          </a:endParaRPr>
        </a:p>
      </dgm:t>
    </dgm:pt>
    <dgm:pt modelId="{2FF02AFF-D8D8-49B3-BC9D-8D65F3638A3B}" type="parTrans" cxnId="{BB534368-F6FF-4B17-A17D-9440F0D44D53}">
      <dgm:prSet/>
      <dgm:spPr/>
    </dgm:pt>
    <dgm:pt modelId="{05F4517C-3149-46E7-A763-450DCA2B9268}" type="sibTrans" cxnId="{BB534368-F6FF-4B17-A17D-9440F0D44D53}">
      <dgm:prSet/>
      <dgm:spPr/>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6B1E9052-22DA-4464-9DFC-5E5922315BD2}" srcId="{9D704693-0B74-4955-9ADC-99007F12EE3A}" destId="{24EBDD27-769C-422A-921F-6A362873931C}" srcOrd="3" destOrd="0" parTransId="{DA87B8DB-0E16-47F8-A4E9-28B5E5834048}" sibTransId="{3EDA8786-D707-4816-9E4B-4EB112AD90E8}"/>
    <dgm:cxn modelId="{130C0738-91CE-4156-8C37-19D4B1E09030}" type="presOf" srcId="{24EBDD27-769C-422A-921F-6A362873931C}" destId="{0BB3372C-810B-4993-990E-62E29B44623C}" srcOrd="0" destOrd="0" presId="urn:microsoft.com/office/officeart/2005/8/layout/target3"/>
    <dgm:cxn modelId="{BB534368-F6FF-4B17-A17D-9440F0D44D53}" srcId="{24EBDD27-769C-422A-921F-6A362873931C}" destId="{4DADE002-122D-4CFA-88F3-E3EC24339108}" srcOrd="1" destOrd="0" parTransId="{2FF02AFF-D8D8-49B3-BC9D-8D65F3638A3B}" sibTransId="{05F4517C-3149-46E7-A763-450DCA2B9268}"/>
    <dgm:cxn modelId="{370C3D8C-994E-4194-9E41-6B101072D6C2}" type="presOf" srcId="{10676DC6-B8D2-4DE8-8B00-126245C2E4A1}" destId="{ED256798-062E-4140-9838-778B40B4133B}"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9BAD8D6-77A3-4A8F-A026-C130099F4D83}" srcId="{7F3C50ED-D558-43BE-8D5E-9B9FE531D635}" destId="{01A2945C-62D9-4D4B-9F68-B922646DA43C}" srcOrd="1" destOrd="0" parTransId="{EE76601C-E513-4AC3-AF95-3EF8CAB06BD3}" sibTransId="{AAC5E341-9570-4844-A6E6-E7593EDCA940}"/>
    <dgm:cxn modelId="{3560276B-378E-4FA2-A4AD-363FD3060C86}" type="presOf" srcId="{4DADE002-122D-4CFA-88F3-E3EC24339108}"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2A3E6D28-FFD0-44E7-A745-75E8EE724937}" type="presOf" srcId="{B7E11FAA-F15B-454C-940F-78B4A6D1A097}" destId="{A5906B98-203F-4988-B407-B8E2FB5B95EE}"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620A0094-8F19-4090-9071-3DB746E71AC2}" type="presOf" srcId="{B58E5805-9D79-4032-89FB-E8797F96D632}" destId="{07FF51D4-A9AD-408D-AEA1-9D315CDF1091}" srcOrd="0"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852026B9-2417-45E7-B8CA-8243D5174580}" srcId="{7F3C50ED-D558-43BE-8D5E-9B9FE531D635}" destId="{C5F46B49-7652-4CDE-A124-0EDE50701F43}" srcOrd="0" destOrd="0" parTransId="{0FDC68D8-781C-4987-922F-AAA7A6C6F5A3}" sibTransId="{9CF7EEBE-1A9C-47A1-B619-A2C24D3C9D8E}"/>
    <dgm:cxn modelId="{0CC227D6-88D3-49A7-8750-3C48E4D154D7}" srcId="{24EBDD27-769C-422A-921F-6A362873931C}" destId="{F96C46DA-1DCD-4027-A14B-44B05D28AD14}" srcOrd="0" destOrd="0" parTransId="{DF400E71-F62E-4429-9BA0-3C44367C473E}" sibTransId="{4DC2B445-65BE-41C1-8A0B-44BCD068B89D}"/>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6FD85756-CEC7-4624-900B-721BE651658B}" type="presOf" srcId="{9D704693-0B74-4955-9ADC-99007F12EE3A}" destId="{70A81A3C-543A-4912-8C88-DBB8C24F6A79}"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6E23B537-9440-485F-9CE1-04EB74557EE9}" srcId="{822841D3-9DBF-46D5-B049-0CB374430D48}" destId="{9B258738-F5EA-46F1-BC70-FA0E0DE5B482}" srcOrd="0" destOrd="0" parTransId="{287D15D9-0DCA-48C1-BAE4-82BCB85BD84A}" sibTransId="{A6DBD87E-EC2B-4022-8AD6-21B80AA9E69A}"/>
    <dgm:cxn modelId="{A0278BE6-8902-4621-A699-053161FD6ADA}" type="presOf" srcId="{7F3C50ED-D558-43BE-8D5E-9B9FE531D635}" destId="{0E2498CC-FF27-45B0-A608-3D1351FF4555}" srcOrd="0" destOrd="0" presId="urn:microsoft.com/office/officeart/2005/8/layout/target3"/>
    <dgm:cxn modelId="{5E19BD6D-EBBB-4AFB-B513-E582CF7E8FA7}" type="presOf" srcId="{9B258738-F5EA-46F1-BC70-FA0E0DE5B482}" destId="{ED256798-062E-4140-9838-778B40B4133B}" srcOrd="0" destOrd="0" presId="urn:microsoft.com/office/officeart/2005/8/layout/target3"/>
    <dgm:cxn modelId="{9C74A40F-8567-45B1-A219-D3BDCC27FD85}" type="presOf" srcId="{C5F46B49-7652-4CDE-A124-0EDE50701F43}" destId="{72233991-9FDD-466B-8563-82B17F89AC0F}" srcOrd="0"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5CA48CDA-77F9-468A-A7B6-2B5D650564A0}" type="presOf" srcId="{01A2945C-62D9-4D4B-9F68-B922646DA43C}" destId="{72233991-9FDD-466B-8563-82B17F89AC0F}" srcOrd="0" destOrd="1"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ro-RO" dirty="0" smtClean="0"/>
            <a:t>Furie</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ro-RO" dirty="0" smtClean="0"/>
            <a:t>Nemulțumire</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ro-RO" dirty="0" smtClean="0">
              <a:latin typeface="Avenir Roman"/>
              <a:ea typeface="Avenir Roman"/>
              <a:cs typeface="Avenir Roman"/>
            </a:rPr>
            <a:t>Ineficiență</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t>
        <a:bodyPr/>
        <a:lstStyle/>
        <a:p>
          <a:endParaRPr lang="en-US"/>
        </a:p>
      </dgm:t>
    </dgm:pt>
    <dgm:pt modelId="{5C3234C6-E487-4E45-8CD7-2A8E7C28EAFC}" type="pres">
      <dgm:prSet presAssocID="{EFFC9DF3-7695-483B-AF8A-9DB4A86CF16B}" presName="parentText" presStyleLbl="node1" presStyleIdx="0" presStyleCnt="3">
        <dgm:presLayoutVars>
          <dgm:chMax val="0"/>
          <dgm:bulletEnabled val="1"/>
        </dgm:presLayoutVars>
      </dgm:prSet>
      <dgm:spPr/>
      <dgm:t>
        <a:bodyPr/>
        <a:lstStyle/>
        <a:p>
          <a:endParaRPr lang="en-US"/>
        </a:p>
      </dgm:t>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t>
        <a:bodyPr/>
        <a:lstStyle/>
        <a:p>
          <a:endParaRPr lang="en-US"/>
        </a:p>
      </dgm:t>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t>
        <a:bodyPr/>
        <a:lstStyle/>
        <a:p>
          <a:endParaRPr lang="en-US"/>
        </a:p>
      </dgm:t>
    </dgm:pt>
  </dgm:ptLst>
  <dgm:cxnLst>
    <dgm:cxn modelId="{F737206D-E955-40ED-B6BE-B2BE8E04647B}" type="presOf" srcId="{FC5B8D7B-8E0F-4880-AD20-4364313A500A}" destId="{8126F753-EB9C-49D3-B75B-583337D698C8}" srcOrd="0" destOrd="0" presId="urn:microsoft.com/office/officeart/2005/8/layout/vList2"/>
    <dgm:cxn modelId="{C2B78716-D4C1-4693-9146-9E4663CC38BA}" type="presOf" srcId="{A7407445-6A7D-4DFA-A81E-ADFE56D6BFC6}" destId="{52BE0841-A495-4AEF-A196-26FCAD3E0C34}" srcOrd="0" destOrd="0" presId="urn:microsoft.com/office/officeart/2005/8/layout/vList2"/>
    <dgm:cxn modelId="{154D20FF-4B98-4516-957F-5CEC87553C71}" type="presOf" srcId="{8933C078-0744-4431-AFDC-27EC6CB8667D}" destId="{F0FE2AA4-077A-437A-B5B2-A938B723E1EE}" srcOrd="0" destOrd="0" presId="urn:microsoft.com/office/officeart/2005/8/layout/vList2"/>
    <dgm:cxn modelId="{3C5AC234-EA20-419E-90BC-FEDADB204AF1}" type="presOf" srcId="{EFFC9DF3-7695-483B-AF8A-9DB4A86CF16B}" destId="{5C3234C6-E487-4E45-8CD7-2A8E7C28EAFC}"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ro-RO" dirty="0" smtClean="0"/>
            <a:t>Mai multă polarizare/radicalizare</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t>
        <a:bodyPr/>
        <a:lstStyle/>
        <a:p>
          <a:endParaRPr lang="en-US"/>
        </a:p>
      </dgm:t>
    </dgm:pt>
    <dgm:pt modelId="{5C3234C6-E487-4E45-8CD7-2A8E7C28EAFC}" type="pres">
      <dgm:prSet presAssocID="{EFFC9DF3-7695-483B-AF8A-9DB4A86CF16B}" presName="parentText" presStyleLbl="node1" presStyleIdx="0" presStyleCnt="1">
        <dgm:presLayoutVars>
          <dgm:chMax val="0"/>
          <dgm:bulletEnabled val="1"/>
        </dgm:presLayoutVars>
      </dgm:prSet>
      <dgm:spPr/>
      <dgm:t>
        <a:bodyPr/>
        <a:lstStyle/>
        <a:p>
          <a:endParaRPr lang="en-US"/>
        </a:p>
      </dgm:t>
    </dgm:pt>
  </dgm:ptLst>
  <dgm:cxnLst>
    <dgm:cxn modelId="{45E4DD29-00E7-453E-9A63-E0B8098F69F7}" srcId="{A7407445-6A7D-4DFA-A81E-ADFE56D6BFC6}" destId="{EFFC9DF3-7695-483B-AF8A-9DB4A86CF16B}" srcOrd="0" destOrd="0" parTransId="{771E1B03-6B92-4279-ABB0-E64E5ED0F918}" sibTransId="{9660488D-D491-4155-A647-995D8248C08F}"/>
    <dgm:cxn modelId="{C2B78716-D4C1-4693-9146-9E4663CC38BA}" type="presOf" srcId="{A7407445-6A7D-4DFA-A81E-ADFE56D6BFC6}" destId="{52BE0841-A495-4AEF-A196-26FCAD3E0C34}" srcOrd="0" destOrd="0" presId="urn:microsoft.com/office/officeart/2005/8/layout/vList2"/>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ro-RO" dirty="0" smtClean="0"/>
            <a:t>Furie</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ro-RO" dirty="0" smtClean="0"/>
            <a:t>Nedreptate</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ro-RO" dirty="0" smtClean="0"/>
            <a:t>Frustrare</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t>
        <a:bodyPr/>
        <a:lstStyle/>
        <a:p>
          <a:endParaRPr lang="en-US"/>
        </a:p>
      </dgm:t>
    </dgm:pt>
    <dgm:pt modelId="{5C3234C6-E487-4E45-8CD7-2A8E7C28EAFC}" type="pres">
      <dgm:prSet presAssocID="{EFFC9DF3-7695-483B-AF8A-9DB4A86CF16B}" presName="parentText" presStyleLbl="node1" presStyleIdx="0" presStyleCnt="3">
        <dgm:presLayoutVars>
          <dgm:chMax val="0"/>
          <dgm:bulletEnabled val="1"/>
        </dgm:presLayoutVars>
      </dgm:prSet>
      <dgm:spPr/>
      <dgm:t>
        <a:bodyPr/>
        <a:lstStyle/>
        <a:p>
          <a:endParaRPr lang="en-US"/>
        </a:p>
      </dgm:t>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t>
        <a:bodyPr/>
        <a:lstStyle/>
        <a:p>
          <a:endParaRPr lang="en-US"/>
        </a:p>
      </dgm:t>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t>
        <a:bodyPr/>
        <a:lstStyle/>
        <a:p>
          <a:endParaRPr lang="en-US"/>
        </a:p>
      </dgm:t>
    </dgm:pt>
  </dgm:ptLst>
  <dgm:cxnLst>
    <dgm:cxn modelId="{224D003F-CA2D-4F19-B1DD-FC3D0F938FE2}" srcId="{A7407445-6A7D-4DFA-A81E-ADFE56D6BFC6}" destId="{31FE1FAC-9B47-4E60-8F5E-E93E2C91CE80}" srcOrd="1" destOrd="0" parTransId="{A426774C-7A01-4116-A78C-5C2EB5982485}" sibTransId="{4FBF7C47-1F9C-469B-B209-1B9C7C53773A}"/>
    <dgm:cxn modelId="{C2B78716-D4C1-4693-9146-9E4663CC38BA}" type="presOf" srcId="{A7407445-6A7D-4DFA-A81E-ADFE56D6BFC6}" destId="{52BE0841-A495-4AEF-A196-26FCAD3E0C34}"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3C5AC234-EA20-419E-90BC-FEDADB204AF1}" type="presOf" srcId="{EFFC9DF3-7695-483B-AF8A-9DB4A86CF16B}" destId="{5C3234C6-E487-4E45-8CD7-2A8E7C28EAFC}" srcOrd="0" destOrd="0" presId="urn:microsoft.com/office/officeart/2005/8/layout/vList2"/>
    <dgm:cxn modelId="{C2612648-9B79-4A25-841E-77A2D149035D}" type="presOf" srcId="{8DB53F2D-DBF6-4E45-B88A-15E19EFACE85}" destId="{9B7281B0-BFC2-4674-94B4-B58579D0DAC3}"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459285"/>
          <a:ext cx="1676400" cy="51714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Mai multă polarizare/radicalizare</a:t>
          </a:r>
          <a:endParaRPr lang="nl-NL" sz="1300" kern="1200" dirty="0"/>
        </a:p>
      </dsp:txBody>
      <dsp:txXfrm>
        <a:off x="25245" y="484530"/>
        <a:ext cx="1625910" cy="4666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t>Furie</a:t>
          </a:r>
          <a:endParaRPr lang="nl-NL" sz="1700" kern="1200" dirty="0"/>
        </a:p>
      </dsp:txBody>
      <dsp:txXfrm>
        <a:off x="19904" y="54649"/>
        <a:ext cx="1598492" cy="367937"/>
      </dsp:txXfrm>
    </dsp:sp>
    <dsp:sp modelId="{8126F753-EB9C-49D3-B75B-583337D698C8}">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t>Nemulțumire</a:t>
          </a:r>
          <a:endParaRPr lang="bg-BG" sz="1700" kern="1200" dirty="0"/>
        </a:p>
      </dsp:txBody>
      <dsp:txXfrm>
        <a:off x="19904" y="511355"/>
        <a:ext cx="1598492" cy="367937"/>
      </dsp:txXfrm>
    </dsp:sp>
    <dsp:sp modelId="{F0FE2AA4-077A-437A-B5B2-A938B723E1EE}">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latin typeface="Avenir Roman"/>
              <a:ea typeface="Avenir Roman"/>
              <a:cs typeface="Avenir Roman"/>
            </a:rPr>
            <a:t>Ineficiență</a:t>
          </a:r>
          <a:endParaRPr lang="bg-BG" sz="1700" kern="1200" dirty="0"/>
        </a:p>
      </dsp:txBody>
      <dsp:txXfrm>
        <a:off x="19904" y="968060"/>
        <a:ext cx="1598492" cy="367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436753"/>
          <a:ext cx="1676400" cy="5171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Mai multă polarizare/radicalizare</a:t>
          </a:r>
          <a:endParaRPr lang="nl-NL" sz="1300" kern="1200" dirty="0"/>
        </a:p>
      </dsp:txBody>
      <dsp:txXfrm>
        <a:off x="25245" y="461998"/>
        <a:ext cx="1625910" cy="4666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t>Furie</a:t>
          </a:r>
          <a:endParaRPr lang="nl-NL" sz="1700" kern="1200" dirty="0"/>
        </a:p>
      </dsp:txBody>
      <dsp:txXfrm>
        <a:off x="19904" y="54649"/>
        <a:ext cx="1598492" cy="367937"/>
      </dsp:txXfrm>
    </dsp:sp>
    <dsp:sp modelId="{BCDD70E3-6BA4-4B16-80DE-8B16907E36D4}">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t>Nedreptate</a:t>
          </a:r>
          <a:endParaRPr lang="bg-BG" sz="1700" kern="1200" dirty="0"/>
        </a:p>
      </dsp:txBody>
      <dsp:txXfrm>
        <a:off x="19904" y="511355"/>
        <a:ext cx="1598492" cy="367937"/>
      </dsp:txXfrm>
    </dsp:sp>
    <dsp:sp modelId="{9B7281B0-BFC2-4674-94B4-B58579D0DAC3}">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t>Frustrare</a:t>
          </a:r>
          <a:endParaRPr lang="bg-BG" sz="1700" kern="1200" dirty="0"/>
        </a:p>
      </dsp:txBody>
      <dsp:txXfrm>
        <a:off x="19904" y="968060"/>
        <a:ext cx="15984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20-Sep-21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20-Sep-21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ages.uoregon.edu/hodgeslab/files/Download/Hodges%20Myers_200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1</a:t>
            </a:r>
            <a:endParaRPr lang="en-GB" sz="1200" b="1" i="0" u="none" strike="noStrike" baseline="0" dirty="0" smtClean="0">
              <a:latin typeface="Verdana" panose="020B0604030504040204" pitchFamily="34" charset="0"/>
            </a:endParaRPr>
          </a:p>
          <a:p>
            <a:pPr algn="l"/>
            <a:endParaRPr lang="ro-RO" dirty="0" smtClean="0"/>
          </a:p>
          <a:p>
            <a:pPr algn="l"/>
            <a:r>
              <a:rPr lang="ro-RO" dirty="0" smtClean="0"/>
              <a:t>Bine ați venit, din nou! </a:t>
            </a:r>
            <a:r>
              <a:rPr lang="en-GB" dirty="0" smtClean="0"/>
              <a:t>(</a:t>
            </a:r>
            <a:r>
              <a:rPr lang="ro-RO" dirty="0" smtClean="0"/>
              <a:t>lista</a:t>
            </a:r>
            <a:r>
              <a:rPr lang="ro-RO" baseline="0" dirty="0" smtClean="0"/>
              <a:t> de prezență trebuie verficată pentru a ne asigura că toți cei prezenți au semnat-o</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t>
            </a:r>
            <a:r>
              <a:rPr lang="ro-RO" dirty="0" smtClean="0"/>
              <a:t>moderator</a:t>
            </a:r>
            <a:r>
              <a:rPr lang="en-GB" dirty="0" smtClean="0"/>
              <a:t> (</a:t>
            </a:r>
            <a:r>
              <a:rPr lang="ro-RO" dirty="0" smtClean="0"/>
              <a:t>consultă</a:t>
            </a:r>
            <a:r>
              <a:rPr lang="ro-RO" baseline="0" dirty="0" smtClean="0"/>
              <a:t> manualul pentru instrucțiuni suplimentare</a:t>
            </a:r>
            <a:r>
              <a:rPr lang="en-GB"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u="sng" dirty="0" smtClean="0"/>
              <a:t>Materiale</a:t>
            </a:r>
            <a:r>
              <a:rPr lang="ro-RO" u="sng" baseline="0" dirty="0" smtClean="0"/>
              <a:t> necesare</a:t>
            </a:r>
            <a:endParaRPr lang="en-GB" u="sng"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dirty="0" smtClean="0"/>
              <a:t>Lista</a:t>
            </a:r>
            <a:r>
              <a:rPr lang="ro-RO" baseline="0" dirty="0" smtClean="0"/>
              <a:t> de prezență</a:t>
            </a:r>
            <a:r>
              <a:rPr lang="en-GB" dirty="0" smtClean="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Laptop/</a:t>
            </a:r>
            <a:r>
              <a:rPr lang="ro-RO" dirty="0" smtClean="0"/>
              <a:t>calculator</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dirty="0" smtClean="0"/>
              <a:t>Pixuri și coli albe de hârtie</a:t>
            </a:r>
            <a:r>
              <a:rPr lang="ro-RO" baseline="0" dirty="0" smtClean="0"/>
              <a:t> pentru participanți</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Flip</a:t>
            </a:r>
            <a:r>
              <a:rPr lang="ro-RO" dirty="0" smtClean="0"/>
              <a:t>-chart</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marker, car</a:t>
            </a:r>
            <a:r>
              <a:rPr lang="ro-RO" sz="1200" kern="1200" dirty="0" smtClean="0">
                <a:solidFill>
                  <a:schemeClr val="tx1"/>
                </a:solidFill>
                <a:effectLst/>
                <a:latin typeface="+mn-lt"/>
                <a:ea typeface="+mn-ea"/>
                <a:cs typeface="+mn-cs"/>
              </a:rPr>
              <a:t>duri</a:t>
            </a:r>
            <a:r>
              <a:rPr lang="en-GB" sz="1200" kern="1200" dirty="0" smtClean="0">
                <a:solidFill>
                  <a:schemeClr val="tx1"/>
                </a:solidFill>
                <a:effectLst/>
                <a:latin typeface="+mn-lt"/>
                <a:ea typeface="+mn-ea"/>
                <a:cs typeface="+mn-cs"/>
              </a:rPr>
              <a:t>, puzzle,</a:t>
            </a:r>
            <a:r>
              <a:rPr lang="ro-RO" sz="1200" kern="1200" baseline="0" dirty="0" smtClean="0">
                <a:solidFill>
                  <a:schemeClr val="tx1"/>
                </a:solidFill>
                <a:effectLst/>
                <a:latin typeface="+mn-lt"/>
                <a:ea typeface="+mn-ea"/>
                <a:cs typeface="+mn-cs"/>
              </a:rPr>
              <a:t> coli albe de hârtie</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foarfece</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telefoane</a:t>
            </a:r>
            <a:r>
              <a:rPr lang="ro-RO" sz="1200" kern="1200" baseline="0" dirty="0" smtClean="0">
                <a:solidFill>
                  <a:schemeClr val="tx1"/>
                </a:solidFill>
                <a:effectLst/>
                <a:latin typeface="+mn-lt"/>
                <a:ea typeface="+mn-ea"/>
                <a:cs typeface="+mn-cs"/>
              </a:rPr>
              <a:t> mobile cu acces la platforma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Pauliseverywhere</a:t>
            </a:r>
            <a:endParaRPr lang="en-GB"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Acces</a:t>
            </a:r>
            <a:r>
              <a:rPr lang="ro-RO" sz="1200" kern="1200" baseline="0" dirty="0" smtClean="0">
                <a:solidFill>
                  <a:schemeClr val="tx1"/>
                </a:solidFill>
                <a:effectLst/>
                <a:latin typeface="+mn-lt"/>
                <a:ea typeface="+mn-ea"/>
                <a:cs typeface="+mn-cs"/>
              </a:rPr>
              <a:t> la Internet</a:t>
            </a:r>
            <a:r>
              <a:rPr lang="en-GB"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Material</a:t>
            </a:r>
            <a:r>
              <a:rPr lang="ro-RO" sz="1200" kern="1200" baseline="0" dirty="0" smtClean="0">
                <a:solidFill>
                  <a:schemeClr val="tx1"/>
                </a:solidFill>
                <a:effectLst/>
                <a:latin typeface="+mn-lt"/>
                <a:ea typeface="+mn-ea"/>
                <a:cs typeface="+mn-cs"/>
              </a:rPr>
              <a:t>e de lucru </a:t>
            </a:r>
            <a:r>
              <a:rPr lang="en-GB"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Chestionare</a:t>
            </a:r>
            <a:endParaRPr lang="en-GB" dirty="0" smtClean="0"/>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u="sng" dirty="0" smtClean="0"/>
              <a:t>Sugestii pentru planificarea zilei 3</a:t>
            </a:r>
            <a:r>
              <a:rPr lang="en-GB" u="none" dirty="0" smtClean="0"/>
              <a:t> (</a:t>
            </a:r>
            <a:r>
              <a:rPr lang="ro-RO" u="none" dirty="0" smtClean="0"/>
              <a:t>în</a:t>
            </a:r>
            <a:r>
              <a:rPr lang="ro-RO" u="none" baseline="0" dirty="0" smtClean="0"/>
              <a:t> funcție de alegerea tipurilor de exerciții</a:t>
            </a:r>
            <a:r>
              <a:rPr lang="en-GB" u="none" dirty="0" smtClean="0"/>
              <a:t>)</a:t>
            </a:r>
            <a:endParaRPr lang="en-GB" u="sng" dirty="0" smtClean="0"/>
          </a:p>
          <a:p>
            <a:pPr lvl="0"/>
            <a:endParaRPr lang="en-GB" sz="1200" kern="1200" dirty="0" smtClean="0">
              <a:solidFill>
                <a:schemeClr val="tx1"/>
              </a:solidFill>
              <a:effectLst/>
              <a:latin typeface="+mn-lt"/>
              <a:ea typeface="+mn-ea"/>
              <a:cs typeface="+mn-cs"/>
            </a:endParaRPr>
          </a:p>
          <a:p>
            <a:pPr marL="0" lvl="0" indent="0">
              <a:buFont typeface="+mj-lt"/>
              <a:buNone/>
            </a:pPr>
            <a:r>
              <a:rPr lang="ro-RO" sz="1200" kern="1200" dirty="0" smtClean="0">
                <a:solidFill>
                  <a:schemeClr val="tx1"/>
                </a:solidFill>
                <a:effectLst/>
                <a:latin typeface="+mn-lt"/>
                <a:ea typeface="+mn-ea"/>
                <a:cs typeface="+mn-cs"/>
              </a:rPr>
              <a:t>Prezența. Pauză</a:t>
            </a:r>
            <a:r>
              <a:rPr lang="ro-RO" sz="1200" kern="1200" baseline="0" dirty="0" smtClean="0">
                <a:solidFill>
                  <a:schemeClr val="tx1"/>
                </a:solidFill>
                <a:effectLst/>
                <a:latin typeface="+mn-lt"/>
                <a:ea typeface="+mn-ea"/>
                <a:cs typeface="+mn-cs"/>
              </a:rPr>
              <a:t> de cafea/ceai</a:t>
            </a:r>
            <a:r>
              <a:rPr lang="en-GB" sz="1200" kern="1200" dirty="0" smtClean="0">
                <a:solidFill>
                  <a:schemeClr val="tx1"/>
                </a:solidFill>
                <a:effectLst/>
                <a:latin typeface="+mn-lt"/>
                <a:ea typeface="+mn-ea"/>
                <a:cs typeface="+mn-cs"/>
              </a:rPr>
              <a:t>		15 min</a:t>
            </a:r>
          </a:p>
          <a:p>
            <a:pPr marL="228600" lvl="0" indent="-228600">
              <a:buFont typeface="+mj-lt"/>
              <a:buAutoNum type="arabicPeriod"/>
            </a:pPr>
            <a:r>
              <a:rPr lang="en-GB" sz="1200" kern="1200" dirty="0" err="1" smtClean="0">
                <a:solidFill>
                  <a:schemeClr val="tx1"/>
                </a:solidFill>
                <a:effectLst/>
                <a:latin typeface="+mn-lt"/>
                <a:ea typeface="+mn-ea"/>
                <a:cs typeface="+mn-cs"/>
              </a:rPr>
              <a:t>Introduc</a:t>
            </a:r>
            <a:r>
              <a:rPr lang="ro-RO" sz="1200" kern="1200" dirty="0" smtClean="0">
                <a:solidFill>
                  <a:schemeClr val="tx1"/>
                </a:solidFill>
                <a:effectLst/>
                <a:latin typeface="+mn-lt"/>
                <a:ea typeface="+mn-ea"/>
                <a:cs typeface="+mn-cs"/>
              </a:rPr>
              <a:t>ere</a:t>
            </a:r>
            <a:r>
              <a:rPr lang="ro-RO"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45 min</a:t>
            </a:r>
          </a:p>
          <a:p>
            <a:pPr marL="228600" lvl="0" indent="-228600">
              <a:buFont typeface="+mj-lt"/>
              <a:buAutoNum type="arabicPeriod"/>
            </a:pPr>
            <a:r>
              <a:rPr lang="ro-RO" sz="1200" kern="1200" dirty="0" smtClean="0">
                <a:solidFill>
                  <a:schemeClr val="tx1"/>
                </a:solidFill>
                <a:effectLst/>
                <a:latin typeface="+mn-lt"/>
                <a:ea typeface="+mn-ea"/>
                <a:cs typeface="+mn-cs"/>
              </a:rPr>
              <a:t>Soluționarea</a:t>
            </a:r>
            <a:r>
              <a:rPr lang="ro-RO" sz="1200" kern="1200" baseline="0" dirty="0" smtClean="0">
                <a:solidFill>
                  <a:schemeClr val="tx1"/>
                </a:solidFill>
                <a:effectLst/>
                <a:latin typeface="+mn-lt"/>
                <a:ea typeface="+mn-ea"/>
                <a:cs typeface="+mn-cs"/>
              </a:rPr>
              <a:t> conflictului</a:t>
            </a:r>
            <a:r>
              <a:rPr lang="en-GB" sz="1200" kern="1200" dirty="0" smtClean="0">
                <a:solidFill>
                  <a:schemeClr val="tx1"/>
                </a:solidFill>
                <a:effectLst/>
                <a:latin typeface="+mn-lt"/>
                <a:ea typeface="+mn-ea"/>
                <a:cs typeface="+mn-cs"/>
              </a:rPr>
              <a:t>		45 min</a:t>
            </a:r>
          </a:p>
          <a:p>
            <a:pPr marL="0" lvl="0" indent="0">
              <a:buFont typeface="+mj-lt"/>
              <a:buNone/>
            </a:pPr>
            <a:r>
              <a:rPr lang="en-GB" sz="1200" kern="1200" dirty="0" smtClean="0">
                <a:solidFill>
                  <a:schemeClr val="tx1"/>
                </a:solidFill>
                <a:effectLst/>
                <a:latin typeface="+mn-lt"/>
                <a:ea typeface="+mn-ea"/>
                <a:cs typeface="+mn-cs"/>
              </a:rPr>
              <a:t>Break			15 min</a:t>
            </a:r>
          </a:p>
          <a:p>
            <a:pPr marL="0" lvl="0" indent="0">
              <a:buFont typeface="+mj-lt"/>
              <a:buNone/>
            </a:pPr>
            <a:r>
              <a:rPr lang="ro-RO" sz="1200" kern="1200" dirty="0" smtClean="0">
                <a:solidFill>
                  <a:schemeClr val="tx1"/>
                </a:solidFill>
                <a:effectLst/>
                <a:latin typeface="+mn-lt"/>
                <a:ea typeface="+mn-ea"/>
                <a:cs typeface="+mn-cs"/>
              </a:rPr>
              <a:t>3. Răspuns</a:t>
            </a:r>
            <a:r>
              <a:rPr lang="ro-RO" sz="1200" kern="1200" baseline="0" dirty="0" smtClean="0">
                <a:solidFill>
                  <a:schemeClr val="tx1"/>
                </a:solidFill>
                <a:effectLst/>
                <a:latin typeface="+mn-lt"/>
                <a:ea typeface="+mn-ea"/>
                <a:cs typeface="+mn-cs"/>
              </a:rPr>
              <a:t> proporțional </a:t>
            </a:r>
          </a:p>
          <a:p>
            <a:pPr marL="0" lvl="0" indent="0">
              <a:buFont typeface="+mj-lt"/>
              <a:buNone/>
            </a:pPr>
            <a:r>
              <a:rPr lang="ro-RO" sz="1200" kern="1200" baseline="0" dirty="0" smtClean="0">
                <a:solidFill>
                  <a:schemeClr val="tx1"/>
                </a:solidFill>
                <a:effectLst/>
                <a:latin typeface="+mn-lt"/>
                <a:ea typeface="+mn-ea"/>
                <a:cs typeface="+mn-cs"/>
              </a:rPr>
              <a:t>      al autorităților statale</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5 min</a:t>
            </a:r>
          </a:p>
          <a:p>
            <a:pPr marL="0" lvl="0" indent="0">
              <a:buFont typeface="+mj-lt"/>
              <a:buNone/>
            </a:pPr>
            <a:r>
              <a:rPr lang="ro-RO" sz="1200" kern="1200" dirty="0" smtClean="0">
                <a:solidFill>
                  <a:schemeClr val="tx1"/>
                </a:solidFill>
                <a:effectLst/>
                <a:latin typeface="+mn-lt"/>
                <a:ea typeface="+mn-ea"/>
                <a:cs typeface="+mn-cs"/>
              </a:rPr>
              <a:t>4. </a:t>
            </a:r>
            <a:r>
              <a:rPr lang="en-GB" sz="1200" kern="1200" dirty="0" err="1" smtClean="0">
                <a:solidFill>
                  <a:schemeClr val="tx1"/>
                </a:solidFill>
                <a:effectLst/>
                <a:latin typeface="+mn-lt"/>
                <a:ea typeface="+mn-ea"/>
                <a:cs typeface="+mn-cs"/>
              </a:rPr>
              <a:t>Exerci</a:t>
            </a:r>
            <a:r>
              <a:rPr lang="ro-RO" sz="1200" kern="1200" dirty="0" smtClean="0">
                <a:solidFill>
                  <a:schemeClr val="tx1"/>
                </a:solidFill>
                <a:effectLst/>
                <a:latin typeface="+mn-lt"/>
                <a:ea typeface="+mn-ea"/>
                <a:cs typeface="+mn-cs"/>
              </a:rPr>
              <a:t>țiu</a:t>
            </a:r>
            <a:r>
              <a:rPr lang="ro-RO" sz="1200" kern="1200" baseline="0" dirty="0" smtClean="0">
                <a:solidFill>
                  <a:schemeClr val="tx1"/>
                </a:solidFill>
                <a:effectLst/>
                <a:latin typeface="+mn-lt"/>
                <a:ea typeface="+mn-ea"/>
                <a:cs typeface="+mn-cs"/>
              </a:rPr>
              <a:t> 1 Răspuns proporțional </a:t>
            </a:r>
          </a:p>
          <a:p>
            <a:pPr marL="0" lvl="0" indent="0">
              <a:buFont typeface="+mj-lt"/>
              <a:buNone/>
            </a:pPr>
            <a:r>
              <a:rPr lang="ro-RO" sz="1200" kern="1200" baseline="0" dirty="0" smtClean="0">
                <a:solidFill>
                  <a:schemeClr val="tx1"/>
                </a:solidFill>
                <a:effectLst/>
                <a:latin typeface="+mn-lt"/>
                <a:ea typeface="+mn-ea"/>
                <a:cs typeface="+mn-cs"/>
              </a:rPr>
              <a:t>al autorităților statale              </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30-45</a:t>
            </a:r>
            <a:r>
              <a:rPr lang="en-GB" sz="1200" kern="1200" dirty="0" smtClean="0">
                <a:solidFill>
                  <a:schemeClr val="tx1"/>
                </a:solidFill>
                <a:effectLst/>
                <a:latin typeface="+mn-lt"/>
                <a:ea typeface="+mn-ea"/>
                <a:cs typeface="+mn-cs"/>
              </a:rPr>
              <a:t> min</a:t>
            </a:r>
          </a:p>
          <a:p>
            <a:pPr marL="0" lvl="0" indent="0">
              <a:buFont typeface="+mj-lt"/>
              <a:buNone/>
            </a:pPr>
            <a:r>
              <a:rPr lang="ro-RO" sz="1200" kern="1200" dirty="0" smtClean="0">
                <a:solidFill>
                  <a:schemeClr val="tx1"/>
                </a:solidFill>
                <a:effectLst/>
                <a:latin typeface="+mn-lt"/>
                <a:ea typeface="+mn-ea"/>
                <a:cs typeface="+mn-cs"/>
              </a:rPr>
              <a:t>Prânz</a:t>
            </a:r>
            <a:r>
              <a:rPr lang="en-GB" sz="1200" kern="1200" dirty="0" smtClean="0">
                <a:solidFill>
                  <a:schemeClr val="tx1"/>
                </a:solidFill>
                <a:effectLst/>
                <a:latin typeface="+mn-lt"/>
                <a:ea typeface="+mn-ea"/>
                <a:cs typeface="+mn-cs"/>
              </a:rPr>
              <a:t>			60 min (t</a:t>
            </a:r>
            <a:r>
              <a:rPr lang="ro-RO" sz="1200" kern="1200" dirty="0" smtClean="0">
                <a:solidFill>
                  <a:schemeClr val="tx1"/>
                </a:solidFill>
                <a:effectLst/>
                <a:latin typeface="+mn-lt"/>
                <a:ea typeface="+mn-ea"/>
                <a:cs typeface="+mn-cs"/>
              </a:rPr>
              <a:t>imp</a:t>
            </a:r>
            <a:r>
              <a:rPr lang="ro-RO" sz="1200" kern="1200" baseline="0" dirty="0" smtClean="0">
                <a:solidFill>
                  <a:schemeClr val="tx1"/>
                </a:solidFill>
                <a:effectLst/>
                <a:latin typeface="+mn-lt"/>
                <a:ea typeface="+mn-ea"/>
                <a:cs typeface="+mn-cs"/>
              </a:rPr>
              <a:t> necesar pentru schimb de experință și relaționare între participanți</a:t>
            </a:r>
            <a:r>
              <a:rPr lang="en-GB" sz="1200" kern="1200" dirty="0" smtClean="0">
                <a:solidFill>
                  <a:schemeClr val="tx1"/>
                </a:solidFill>
                <a:effectLst/>
                <a:latin typeface="+mn-lt"/>
                <a:ea typeface="+mn-ea"/>
                <a:cs typeface="+mn-cs"/>
              </a:rPr>
              <a:t>)</a:t>
            </a:r>
          </a:p>
          <a:p>
            <a:pPr marL="0" lvl="0" indent="0">
              <a:buFont typeface="+mj-lt"/>
              <a:buNone/>
            </a:pPr>
            <a:r>
              <a:rPr lang="ro-RO" sz="1200" kern="1200" dirty="0" smtClean="0">
                <a:solidFill>
                  <a:schemeClr val="tx1"/>
                </a:solidFill>
                <a:effectLst/>
                <a:latin typeface="+mn-lt"/>
                <a:ea typeface="+mn-ea"/>
                <a:cs typeface="+mn-cs"/>
              </a:rPr>
              <a:t>Exercițiu 2 </a:t>
            </a:r>
            <a:r>
              <a:rPr lang="en-GB" sz="1200" kern="1200" dirty="0" smtClean="0">
                <a:solidFill>
                  <a:schemeClr val="tx1"/>
                </a:solidFill>
                <a:effectLst/>
                <a:latin typeface="+mn-lt"/>
                <a:ea typeface="+mn-ea"/>
                <a:cs typeface="+mn-cs"/>
              </a:rPr>
              <a:t>	</a:t>
            </a:r>
            <a:r>
              <a:rPr lang="ro-RO" sz="1200" kern="1200" baseline="0" dirty="0" smtClean="0">
                <a:solidFill>
                  <a:schemeClr val="tx1"/>
                </a:solidFill>
                <a:effectLst/>
                <a:latin typeface="+mn-lt"/>
                <a:ea typeface="+mn-ea"/>
                <a:cs typeface="+mn-cs"/>
              </a:rPr>
              <a:t>Răspuns proporțional </a:t>
            </a:r>
          </a:p>
          <a:p>
            <a:pPr marL="0" lvl="0" indent="0">
              <a:buFont typeface="+mj-lt"/>
              <a:buNone/>
            </a:pPr>
            <a:r>
              <a:rPr lang="ro-RO" sz="1200" kern="1200" baseline="0" dirty="0" smtClean="0">
                <a:solidFill>
                  <a:schemeClr val="tx1"/>
                </a:solidFill>
                <a:effectLst/>
                <a:latin typeface="+mn-lt"/>
                <a:ea typeface="+mn-ea"/>
                <a:cs typeface="+mn-cs"/>
              </a:rPr>
              <a:t>al autorităților statale              </a:t>
            </a:r>
            <a:r>
              <a:rPr lang="en-GB" sz="1200" kern="1200" dirty="0" smtClean="0">
                <a:solidFill>
                  <a:schemeClr val="tx1"/>
                </a:solidFill>
                <a:effectLst/>
                <a:latin typeface="+mn-lt"/>
                <a:ea typeface="+mn-ea"/>
                <a:cs typeface="+mn-cs"/>
              </a:rPr>
              <a:t>	30</a:t>
            </a:r>
            <a:r>
              <a:rPr lang="ro-RO" sz="1200" kern="1200" dirty="0" smtClean="0">
                <a:solidFill>
                  <a:schemeClr val="tx1"/>
                </a:solidFill>
                <a:effectLst/>
                <a:latin typeface="+mn-lt"/>
                <a:ea typeface="+mn-ea"/>
                <a:cs typeface="+mn-cs"/>
              </a:rPr>
              <a:t>-45</a:t>
            </a:r>
            <a:r>
              <a:rPr lang="en-GB" sz="1200" kern="1200" dirty="0" smtClean="0">
                <a:solidFill>
                  <a:schemeClr val="tx1"/>
                </a:solidFill>
                <a:effectLst/>
                <a:latin typeface="+mn-lt"/>
                <a:ea typeface="+mn-ea"/>
                <a:cs typeface="+mn-cs"/>
              </a:rPr>
              <a:t> min</a:t>
            </a:r>
          </a:p>
          <a:p>
            <a:pPr marL="228600" lvl="0" indent="-228600">
              <a:buFont typeface="+mj-lt"/>
              <a:buAutoNum type="arabicPeriod" startAt="6"/>
            </a:pPr>
            <a:r>
              <a:rPr lang="ro-RO" sz="1200" kern="1200" dirty="0" smtClean="0">
                <a:solidFill>
                  <a:schemeClr val="tx1"/>
                </a:solidFill>
                <a:effectLst/>
                <a:latin typeface="+mn-lt"/>
                <a:ea typeface="+mn-ea"/>
                <a:cs typeface="+mn-cs"/>
              </a:rPr>
              <a:t>Cele</a:t>
            </a:r>
            <a:r>
              <a:rPr lang="ro-RO" sz="1200" kern="1200" baseline="0" dirty="0" smtClean="0">
                <a:solidFill>
                  <a:schemeClr val="tx1"/>
                </a:solidFill>
                <a:effectLst/>
                <a:latin typeface="+mn-lt"/>
                <a:ea typeface="+mn-ea"/>
                <a:cs typeface="+mn-cs"/>
              </a:rPr>
              <a:t> mai bune practici </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10</a:t>
            </a:r>
            <a:r>
              <a:rPr lang="en-GB" sz="1200" kern="1200" dirty="0" smtClean="0">
                <a:solidFill>
                  <a:schemeClr val="tx1"/>
                </a:solidFill>
                <a:effectLst/>
                <a:latin typeface="+mn-lt"/>
                <a:ea typeface="+mn-ea"/>
                <a:cs typeface="+mn-cs"/>
              </a:rPr>
              <a:t> min</a:t>
            </a:r>
          </a:p>
          <a:p>
            <a:pPr marL="228600" lvl="0" indent="-228600">
              <a:buFont typeface="+mj-lt"/>
              <a:buAutoNum type="arabicPeriod" startAt="7"/>
            </a:pPr>
            <a:r>
              <a:rPr lang="en-GB" sz="1200" kern="1200" dirty="0" smtClean="0">
                <a:solidFill>
                  <a:schemeClr val="tx1"/>
                </a:solidFill>
                <a:effectLst/>
                <a:latin typeface="+mn-lt"/>
                <a:ea typeface="+mn-ea"/>
                <a:cs typeface="+mn-cs"/>
              </a:rPr>
              <a:t>Feedback </a:t>
            </a:r>
            <a:r>
              <a:rPr lang="ro-RO" sz="1200" kern="1200" dirty="0" smtClean="0">
                <a:solidFill>
                  <a:schemeClr val="tx1"/>
                </a:solidFill>
                <a:effectLst/>
                <a:latin typeface="+mn-lt"/>
                <a:ea typeface="+mn-ea"/>
                <a:cs typeface="+mn-cs"/>
              </a:rPr>
              <a:t>și</a:t>
            </a:r>
            <a:r>
              <a:rPr lang="ro-RO" sz="1200" kern="1200" baseline="0" dirty="0" smtClean="0">
                <a:solidFill>
                  <a:schemeClr val="tx1"/>
                </a:solidFill>
                <a:effectLst/>
                <a:latin typeface="+mn-lt"/>
                <a:ea typeface="+mn-ea"/>
                <a:cs typeface="+mn-cs"/>
              </a:rPr>
              <a:t> concuzii          </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20</a:t>
            </a:r>
            <a:r>
              <a:rPr lang="en-GB" sz="1200" kern="1200" dirty="0" smtClean="0">
                <a:solidFill>
                  <a:schemeClr val="tx1"/>
                </a:solidFill>
                <a:effectLst/>
                <a:latin typeface="+mn-lt"/>
                <a:ea typeface="+mn-ea"/>
                <a:cs typeface="+mn-cs"/>
              </a:rPr>
              <a:t> min</a:t>
            </a:r>
          </a:p>
          <a:p>
            <a:pPr marL="0" lvl="0" indent="0">
              <a:buFont typeface="+mj-lt"/>
              <a:buNone/>
            </a:pPr>
            <a:endParaRPr lang="en-GB" sz="1200" kern="1200" dirty="0" smtClean="0">
              <a:solidFill>
                <a:schemeClr val="tx1"/>
              </a:solidFill>
              <a:effectLst/>
              <a:latin typeface="+mn-lt"/>
              <a:ea typeface="+mn-ea"/>
              <a:cs typeface="+mn-cs"/>
            </a:endParaRPr>
          </a:p>
          <a:p>
            <a:pPr marL="228600" lvl="0" indent="-228600">
              <a:buFont typeface="+mj-lt"/>
              <a:buAutoNum type="arabicPeriod" startAt="4"/>
            </a:pPr>
            <a:endParaRPr lang="en-GB" sz="1200" kern="1200" dirty="0" smtClean="0">
              <a:solidFill>
                <a:schemeClr val="tx1"/>
              </a:solidFill>
              <a:effectLst/>
              <a:latin typeface="+mn-lt"/>
              <a:ea typeface="+mn-ea"/>
              <a:cs typeface="+mn-cs"/>
            </a:endParaRPr>
          </a:p>
          <a:p>
            <a:pPr marL="0" lvl="0" indent="0">
              <a:buFont typeface="+mj-lt"/>
              <a:buNone/>
            </a:pPr>
            <a:r>
              <a:rPr lang="ro-RO" sz="1200" kern="1200" dirty="0" smtClean="0">
                <a:solidFill>
                  <a:schemeClr val="tx1"/>
                </a:solidFill>
                <a:effectLst/>
                <a:latin typeface="+mn-lt"/>
                <a:ea typeface="+mn-ea"/>
                <a:cs typeface="+mn-cs"/>
              </a:rPr>
              <a:t>Timp total înregistrat 245-280 minute.</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10</a:t>
            </a:r>
            <a:endParaRPr lang="en-GB" sz="1200" b="1" i="0" u="none" strike="noStrike" baseline="0" dirty="0" smtClean="0">
              <a:latin typeface="Verdana" panose="020B0604030504040204" pitchFamily="34" charset="0"/>
            </a:endParaRPr>
          </a:p>
          <a:p>
            <a:pPr>
              <a:lnSpc>
                <a:spcPct val="115000"/>
              </a:lnSpc>
              <a:spcAft>
                <a:spcPts val="600"/>
              </a:spcAft>
            </a:pPr>
            <a:endParaRPr lang="ro-RO" sz="1200" dirty="0" smtClean="0"/>
          </a:p>
          <a:p>
            <a:pPr>
              <a:lnSpc>
                <a:spcPct val="115000"/>
              </a:lnSpc>
              <a:spcAft>
                <a:spcPts val="600"/>
              </a:spcAft>
            </a:pPr>
            <a:r>
              <a:rPr lang="ro-RO" sz="1200" dirty="0" smtClean="0"/>
              <a:t>Atelierul dedicat soluționării</a:t>
            </a:r>
            <a:r>
              <a:rPr lang="ro-RO" sz="1200" baseline="0" dirty="0" smtClean="0"/>
              <a:t> </a:t>
            </a:r>
            <a:r>
              <a:rPr lang="ro-RO" sz="1200" dirty="0" smtClean="0"/>
              <a:t>conflictelor prezintă o selecție de exerciții dedicate pregătirii tinerilor și încurajării dobândirii de noi abilități.</a:t>
            </a: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Unul</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dintre aceste exerciții este și cel intitulat Orice funcționează</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Acest exercițiu durează 30 minute în total.</a:t>
            </a:r>
          </a:p>
          <a:p>
            <a:pPr>
              <a:lnSpc>
                <a:spcPct val="115000"/>
              </a:lnSpc>
              <a:spcAft>
                <a:spcPts val="600"/>
              </a:spcAft>
            </a:pP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Etapa</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1</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1: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Participanții trebuie să își aleagă un partener.</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Times New Roman" panose="02020603050405020304" pitchFamily="18" charset="0"/>
                <a:cs typeface="Times New Roman" panose="02020603050405020304" pitchFamily="18" charset="0"/>
              </a:rPr>
              <a:t>Pas</a:t>
            </a:r>
            <a:r>
              <a:rPr lang="en-GB" sz="1200" i="1" dirty="0" smtClean="0">
                <a:effectLst/>
                <a:latin typeface="Calibri" panose="020F0502020204030204" pitchFamily="34" charset="0"/>
                <a:ea typeface="Times New Roman" panose="02020603050405020304" pitchFamily="18" charset="0"/>
                <a:cs typeface="Times New Roman" panose="02020603050405020304" pitchFamily="18" charset="0"/>
              </a:rPr>
              <a:t> 2: </a:t>
            </a:r>
            <a:r>
              <a:rPr lang="ro-RO" sz="1200" i="0" dirty="0" smtClean="0">
                <a:effectLst/>
                <a:latin typeface="Calibri" panose="020F0502020204030204" pitchFamily="34" charset="0"/>
                <a:ea typeface="Times New Roman" panose="02020603050405020304" pitchFamily="18" charset="0"/>
                <a:cs typeface="Times New Roman" panose="02020603050405020304" pitchFamily="18" charset="0"/>
              </a:rPr>
              <a:t>Membrii</a:t>
            </a:r>
            <a:r>
              <a:rPr lang="ro-RO" sz="1200" i="0" baseline="0" dirty="0" smtClean="0">
                <a:effectLst/>
                <a:latin typeface="Calibri" panose="020F0502020204030204" pitchFamily="34" charset="0"/>
                <a:ea typeface="Times New Roman" panose="02020603050405020304" pitchFamily="18" charset="0"/>
                <a:cs typeface="Times New Roman" panose="02020603050405020304" pitchFamily="18" charset="0"/>
              </a:rPr>
              <a:t> din fiecare pereche trebuie să stea față în față, cu pumnul drept în față (ca în exercițiul Piatră, foarfecă, hârtie) și trebuie să rostească împreună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imic</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ceva,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orice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3</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Odată</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ce cuvântul </a:t>
            </a:r>
            <a:r>
              <a:rPr lang="ro-RO" sz="1200" i="1" baseline="0" dirty="0" smtClean="0">
                <a:effectLst/>
                <a:latin typeface="Calibri" panose="020F0502020204030204" pitchFamily="34" charset="0"/>
                <a:ea typeface="Calibri" panose="020F0502020204030204" pitchFamily="34" charset="0"/>
                <a:cs typeface="Times New Roman" panose="02020603050405020304" pitchFamily="18" charset="0"/>
              </a:rPr>
              <a:t>orice</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 a fost rostit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fiecare participant strigă numele unui obiect</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la care se gândesc în acel moment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câine,</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cană de cafea, pantof)</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4</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După</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fiecare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menționat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un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lucru</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membrii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echipei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trebuie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să</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dezbată</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motivul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pentru care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lucrul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unuia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l-</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„bate”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cel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al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partenerului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Vor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fi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alocate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două-trei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minute pentru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dezbatere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b="0" i="1" dirty="0" smtClean="0">
                <a:effectLst/>
                <a:latin typeface="Calibri" panose="020F0502020204030204" pitchFamily="34" charset="0"/>
                <a:ea typeface="Calibri" panose="020F0502020204030204" pitchFamily="34" charset="0"/>
                <a:cs typeface="Times New Roman" panose="02020603050405020304" pitchFamily="18" charset="0"/>
              </a:rPr>
              <a:t> 5</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000" kern="1200" dirty="0" smtClean="0">
                <a:solidFill>
                  <a:schemeClr val="tx1"/>
                </a:solidFill>
                <a:effectLst/>
                <a:latin typeface="+mn-lt"/>
                <a:ea typeface="+mn-ea"/>
                <a:cs typeface="+mn-cs"/>
              </a:rPr>
              <a:t>Va fi inițiată o discuție preliminară cu privire la diferența dintre dezbatere și dialog. Pentru a face distincția, vor fi amintite definițiile ascultării active și empatiei cognitive și, utilizând fișele de lucru disponibile în </a:t>
            </a:r>
            <a:r>
              <a:rPr lang="ro-RO" sz="1000" i="1" kern="1200" dirty="0" smtClean="0">
                <a:solidFill>
                  <a:schemeClr val="tx1"/>
                </a:solidFill>
                <a:effectLst/>
                <a:latin typeface="+mn-lt"/>
                <a:ea typeface="+mn-ea"/>
                <a:cs typeface="+mn-cs"/>
              </a:rPr>
              <a:t>Figura 2 și Figura 3</a:t>
            </a:r>
            <a:r>
              <a:rPr lang="ro-RO" sz="1000" kern="1200" dirty="0" smtClean="0">
                <a:solidFill>
                  <a:schemeClr val="tx1"/>
                </a:solidFill>
                <a:effectLst/>
                <a:latin typeface="+mn-lt"/>
                <a:ea typeface="+mn-ea"/>
                <a:cs typeface="+mn-cs"/>
              </a:rPr>
              <a:t>, fiecare student va trebui să verifice câte dintre condițiile de dialog au fost îndeplinite.</a:t>
            </a:r>
            <a:endParaRPr lang="en-US" sz="1000" kern="1200" dirty="0" smtClean="0">
              <a:solidFill>
                <a:schemeClr val="tx1"/>
              </a:solidFill>
              <a:effectLst/>
              <a:latin typeface="+mn-lt"/>
              <a:ea typeface="+mn-ea"/>
              <a:cs typeface="+mn-cs"/>
            </a:endParaRPr>
          </a:p>
          <a:p>
            <a:pPr algn="l">
              <a:lnSpc>
                <a:spcPct val="115000"/>
              </a:lnSpc>
              <a:spcAft>
                <a:spcPts val="600"/>
              </a:spcAft>
            </a:pPr>
            <a:endParaRPr lang="en-GB" sz="1200" i="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r>
              <a:rPr lang="ro-RO" sz="1200" b="1" i="0" u="none" strike="noStrike" baseline="0" dirty="0" smtClean="0">
                <a:solidFill>
                  <a:srgbClr val="000000"/>
                </a:solidFill>
                <a:latin typeface="Calibri" panose="020F0502020204030204" pitchFamily="34" charset="0"/>
              </a:rPr>
              <a:t>E</a:t>
            </a:r>
            <a:r>
              <a:rPr lang="en-GB" sz="1200" b="1" i="0" u="none" strike="noStrike" baseline="0" dirty="0" err="1" smtClean="0">
                <a:solidFill>
                  <a:srgbClr val="000000"/>
                </a:solidFill>
                <a:latin typeface="Calibri" panose="020F0502020204030204" pitchFamily="34" charset="0"/>
              </a:rPr>
              <a:t>mpatia</a:t>
            </a:r>
            <a:r>
              <a:rPr lang="en-GB" sz="1200" b="1" i="0" u="none" strike="noStrike" baseline="0" dirty="0" smtClean="0">
                <a:solidFill>
                  <a:srgbClr val="000000"/>
                </a:solidFill>
                <a:latin typeface="Calibri" panose="020F0502020204030204" pitchFamily="34" charset="0"/>
              </a:rPr>
              <a:t> </a:t>
            </a:r>
            <a:r>
              <a:rPr lang="en-GB" sz="1200" b="1" i="0" u="none" strike="noStrike" baseline="0" dirty="0" err="1" smtClean="0">
                <a:solidFill>
                  <a:srgbClr val="000000"/>
                </a:solidFill>
                <a:latin typeface="Calibri" panose="020F0502020204030204" pitchFamily="34" charset="0"/>
              </a:rPr>
              <a:t>cognitivă</a:t>
            </a:r>
            <a:r>
              <a:rPr lang="en-GB" sz="1200" b="1"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reprezintă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abilitatea</a:t>
            </a:r>
            <a:r>
              <a:rPr lang="en-GB" sz="1200" b="0" i="0" u="none" strike="noStrike" baseline="0" dirty="0" smtClean="0">
                <a:solidFill>
                  <a:srgbClr val="000000"/>
                </a:solidFill>
                <a:latin typeface="Calibri" panose="020F0502020204030204" pitchFamily="34" charset="0"/>
              </a:rPr>
              <a:t> de a </a:t>
            </a:r>
            <a:r>
              <a:rPr lang="en-GB" sz="1200" b="0" i="0" u="none" strike="noStrike" baseline="0" dirty="0" err="1" smtClean="0">
                <a:solidFill>
                  <a:srgbClr val="000000"/>
                </a:solidFill>
                <a:latin typeface="Calibri" panose="020F0502020204030204" pitchFamily="34" charset="0"/>
              </a:rPr>
              <a:t>înțelege</a:t>
            </a:r>
            <a:r>
              <a:rPr lang="en-GB" sz="1200" b="0" i="0" u="none" strike="noStrike" baseline="0" dirty="0" smtClean="0">
                <a:solidFill>
                  <a:srgbClr val="000000"/>
                </a:solidFill>
                <a:latin typeface="Calibri" panose="020F0502020204030204" pitchFamily="34" charset="0"/>
              </a:rPr>
              <a:t> cum </a:t>
            </a:r>
            <a:r>
              <a:rPr lang="en-GB" sz="1200" b="0" i="0" u="none" strike="noStrike" baseline="0" dirty="0" err="1" smtClean="0">
                <a:solidFill>
                  <a:srgbClr val="000000"/>
                </a:solidFill>
                <a:latin typeface="Calibri" panose="020F0502020204030204" pitchFamily="34" charset="0"/>
              </a:rPr>
              <a:t>simte</a:t>
            </a:r>
            <a:r>
              <a:rPr lang="en-GB" sz="1200" b="0" i="0" u="none" strike="noStrike" baseline="0" dirty="0" smtClean="0">
                <a:solidFill>
                  <a:srgbClr val="000000"/>
                </a:solidFill>
                <a:latin typeface="Calibri" panose="020F0502020204030204" pitchFamily="34" charset="0"/>
              </a:rPr>
              <a:t> o </a:t>
            </a:r>
            <a:r>
              <a:rPr lang="en-GB" sz="1200" b="0" i="0" u="none" strike="noStrike" baseline="0" dirty="0" err="1" smtClean="0">
                <a:solidFill>
                  <a:srgbClr val="000000"/>
                </a:solidFill>
                <a:latin typeface="Calibri" panose="020F0502020204030204" pitchFamily="34" charset="0"/>
              </a:rPr>
              <a:t>persoană</a:t>
            </a:r>
            <a:r>
              <a:rPr lang="en-GB" sz="1200" b="0" i="0" u="none" strike="noStrike" baseline="0" dirty="0" smtClean="0">
                <a:solidFill>
                  <a:srgbClr val="000000"/>
                </a:solidFill>
                <a:latin typeface="Calibri" panose="020F0502020204030204" pitchFamily="34" charset="0"/>
              </a:rPr>
              <a:t> și </a:t>
            </a:r>
            <a:r>
              <a:rPr lang="en-GB" sz="1200" b="0" i="0" u="none" strike="noStrike" baseline="0" dirty="0" err="1" smtClean="0">
                <a:solidFill>
                  <a:srgbClr val="000000"/>
                </a:solidFill>
                <a:latin typeface="Calibri" panose="020F0502020204030204" pitchFamily="34" charset="0"/>
              </a:rPr>
              <a:t>ce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ar</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putea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gândi</a:t>
            </a:r>
            <a:r>
              <a:rPr lang="en-GB" sz="1200" b="0" i="0" u="none" strike="noStrike" baseline="0" dirty="0" smtClean="0">
                <a:solidFill>
                  <a:srgbClr val="000000"/>
                </a:solidFill>
                <a:latin typeface="Calibri" panose="020F0502020204030204" pitchFamily="34" charset="0"/>
              </a:rPr>
              <a:t>. </a:t>
            </a:r>
            <a:r>
              <a:rPr lang="ro-RO" sz="1000" kern="1200" dirty="0" smtClean="0">
                <a:solidFill>
                  <a:schemeClr val="tx1"/>
                </a:solidFill>
                <a:effectLst/>
                <a:latin typeface="+mn-lt"/>
                <a:ea typeface="+mn-ea"/>
                <a:cs typeface="+mn-cs"/>
              </a:rPr>
              <a:t>Îi face pe oameni să fie mai buni comunicatori, deoarece îi ajută să transmită informații astfel încât să ajungă în cel mai bun mod la cealaltă persoană.</a:t>
            </a:r>
            <a:endParaRPr lang="en-US" sz="1000" kern="1200" dirty="0" smtClean="0">
              <a:solidFill>
                <a:schemeClr val="tx1"/>
              </a:solidFill>
              <a:effectLst/>
              <a:latin typeface="+mn-lt"/>
              <a:ea typeface="+mn-ea"/>
              <a:cs typeface="+mn-cs"/>
            </a:endParaRPr>
          </a:p>
          <a:p>
            <a:endParaRPr lang="ro-RO" sz="1200" b="1" i="0" u="none" strike="noStrike" baseline="0" dirty="0" smtClean="0">
              <a:solidFill>
                <a:srgbClr val="000000"/>
              </a:solidFill>
              <a:latin typeface="Calibri" panose="020F0502020204030204" pitchFamily="34" charset="0"/>
            </a:endParaRPr>
          </a:p>
          <a:p>
            <a:r>
              <a:rPr lang="en-GB" sz="1200" b="1" i="0" u="none" strike="noStrike" baseline="0" dirty="0" smtClean="0">
                <a:solidFill>
                  <a:srgbClr val="000000"/>
                </a:solidFill>
                <a:latin typeface="Calibri" panose="020F0502020204030204" pitchFamily="34" charset="0"/>
              </a:rPr>
              <a:t>Ac</a:t>
            </a:r>
            <a:r>
              <a:rPr lang="ro-RO" sz="1200" b="1" i="0" u="none" strike="noStrike" baseline="0" dirty="0" smtClean="0">
                <a:solidFill>
                  <a:srgbClr val="000000"/>
                </a:solidFill>
                <a:latin typeface="Calibri" panose="020F0502020204030204" pitchFamily="34" charset="0"/>
              </a:rPr>
              <a:t>scultarea activă </a:t>
            </a:r>
            <a:r>
              <a:rPr lang="ro-RO" sz="1200" b="0" i="0" u="none" strike="noStrike" baseline="0" dirty="0" smtClean="0">
                <a:solidFill>
                  <a:srgbClr val="000000"/>
                </a:solidFill>
                <a:latin typeface="Calibri" panose="020F0502020204030204" pitchFamily="34" charset="0"/>
              </a:rPr>
              <a:t>a nevoilor și îngrijorărilor celeilalte părți implicate în conflict reprezintă poate una dintre cele mai importante strategii de soluționare a unui conflict, pe care o persoană o poate adopta. </a:t>
            </a:r>
            <a:r>
              <a:rPr lang="ro-RO" sz="1000" kern="1200" dirty="0" smtClean="0">
                <a:solidFill>
                  <a:schemeClr val="tx1"/>
                </a:solidFill>
                <a:effectLst/>
                <a:latin typeface="+mn-lt"/>
                <a:ea typeface="+mn-ea"/>
                <a:cs typeface="+mn-cs"/>
              </a:rPr>
              <a:t>Ascultarea și punerea de întrebări menite să rezolve problemele de bază ale celeilalte părți implicate în conflict, în locul adoptării unor strategii de apărare, poate oferi o viziune asupra perspectivei celeilalte persoane.</a:t>
            </a:r>
          </a:p>
          <a:p>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b="0" i="0" u="none" strike="noStrike" baseline="0" dirty="0" smtClean="0">
                <a:solidFill>
                  <a:srgbClr val="000000"/>
                </a:solidFill>
                <a:latin typeface="Calibri" panose="020F0502020204030204" pitchFamily="34" charset="0"/>
              </a:rPr>
              <a:t>În dialog, intenția este de a asculta cu adevărat perspectiva celuilalt cu dorința de a fi influențat de ceea ce auzim. Dialogul permite oamenilor să își dezvolte capacitatea de înțelegere a perspectivei celuilalt, a gândurilor și sentimentelor acestuia, precum și să își re-evalueze poziția pe care o adoptă, în corelație cu nivelul de înțelegere al celuilalt. În cadrul unui dialog fiecare participant are șansa de a-și face vocea auzită, de a fi înțeles și de a învăța de la celelalte persoane participante.</a:t>
            </a:r>
            <a:r>
              <a:rPr lang="en-GB" sz="1200" b="0" i="0" u="none" strike="noStrike" baseline="0" dirty="0" smtClean="0">
                <a:solidFill>
                  <a:srgbClr val="000000"/>
                </a:solidFill>
                <a:latin typeface="Calibri" panose="020F0502020204030204" pitchFamily="34" charset="0"/>
              </a:rPr>
              <a:t> </a:t>
            </a: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 11</a:t>
            </a:r>
            <a:endParaRPr lang="en-GB" sz="1800" b="1" i="0" u="none" strike="noStrike" baseline="0" dirty="0" smtClean="0">
              <a:latin typeface="Verdana" panose="020B0604030504040204" pitchFamily="34"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Exercițiul continuă</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durează în total 30 de minute.</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Etapa</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2</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1: </a:t>
            </a:r>
            <a:r>
              <a:rPr lang="ro-RO" sz="1200" kern="1200" dirty="0" smtClean="0">
                <a:solidFill>
                  <a:schemeClr val="tx1"/>
                </a:solidFill>
                <a:effectLst/>
                <a:latin typeface="+mn-lt"/>
                <a:ea typeface="+mn-ea"/>
                <a:cs typeface="+mn-cs"/>
              </a:rPr>
              <a:t>După discuția preliminară, echipele vor fi încurajate să continue conversația, moderatorul explicându-le că în această etapă trebuie să se angajeze în dialog – să pună întrebări și să asculte răspunsurile - să ajungă la un consens.</a:t>
            </a:r>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12</a:t>
            </a:r>
            <a:endParaRPr lang="en-GB" sz="1200" b="1" i="0" u="none" strike="noStrike" baseline="0" dirty="0" smtClean="0">
              <a:latin typeface="Verdana" panose="020B0604030504040204" pitchFamily="34" charset="0"/>
            </a:endParaRPr>
          </a:p>
          <a:p>
            <a:pPr>
              <a:lnSpc>
                <a:spcPct val="115000"/>
              </a:lnSpc>
              <a:spcAft>
                <a:spcPts val="600"/>
              </a:spcAft>
            </a:pP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Cea de-a treia</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parte a exercițiului</a:t>
            </a: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Exercițiul durează aproximativ</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30 de minute în total.</a:t>
            </a: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Etapa</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3- </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Discuții</a:t>
            </a:r>
            <a:r>
              <a:rPr lang="ro-RO" sz="1200" b="1" baseline="0" dirty="0" smtClean="0">
                <a:effectLst/>
                <a:latin typeface="Calibri" panose="020F0502020204030204" pitchFamily="34" charset="0"/>
                <a:ea typeface="Calibri" panose="020F0502020204030204" pitchFamily="34" charset="0"/>
                <a:cs typeface="Times New Roman" panose="02020603050405020304" pitchFamily="18" charset="0"/>
              </a:rPr>
              <a:t> de final</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1: </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Vor fi distribuite materialele de lucru cu </a:t>
            </a:r>
            <a:r>
              <a:rPr lang="ro-RO" sz="1200" b="1" i="0" dirty="0" smtClean="0">
                <a:effectLst/>
                <a:latin typeface="Calibri" panose="020F0502020204030204" pitchFamily="34" charset="0"/>
                <a:ea typeface="Calibri" panose="020F0502020204030204" pitchFamily="34" charset="0"/>
                <a:cs typeface="Times New Roman" panose="02020603050405020304" pitchFamily="18" charset="0"/>
              </a:rPr>
              <a:t>Întrebările</a:t>
            </a:r>
            <a:r>
              <a:rPr lang="ro-RO" sz="1200" b="1" i="0" baseline="0" dirty="0" smtClean="0">
                <a:effectLst/>
                <a:latin typeface="Calibri" panose="020F0502020204030204" pitchFamily="34" charset="0"/>
                <a:ea typeface="Calibri" panose="020F0502020204030204" pitchFamily="34" charset="0"/>
                <a:cs typeface="Times New Roman" panose="02020603050405020304" pitchFamily="18" charset="0"/>
              </a:rPr>
              <a:t> de discutat</a:t>
            </a:r>
          </a:p>
          <a:p>
            <a:pPr algn="just">
              <a:lnSpc>
                <a:spcPct val="115000"/>
              </a:lnSpc>
              <a:spcAft>
                <a:spcPts val="600"/>
              </a:spcAft>
            </a:pPr>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b="0" i="1" dirty="0" smtClean="0">
                <a:effectLst/>
                <a:latin typeface="Calibri" panose="020F0502020204030204" pitchFamily="34" charset="0"/>
                <a:ea typeface="Calibri" panose="020F0502020204030204" pitchFamily="34" charset="0"/>
                <a:cs typeface="Times New Roman" panose="02020603050405020304" pitchFamily="18" charset="0"/>
              </a:rPr>
              <a:t> 2: </a:t>
            </a:r>
            <a:r>
              <a:rPr lang="ro-RO" sz="1200" b="0" i="0" dirty="0" smtClean="0">
                <a:effectLst/>
                <a:latin typeface="Calibri" panose="020F0502020204030204" pitchFamily="34" charset="0"/>
                <a:ea typeface="Calibri" panose="020F0502020204030204" pitchFamily="34" charset="0"/>
                <a:cs typeface="Times New Roman" panose="02020603050405020304" pitchFamily="18" charset="0"/>
              </a:rPr>
              <a:t>Pe</a:t>
            </a:r>
            <a:r>
              <a:rPr lang="ro-RO" sz="1200" b="0" i="0" baseline="0" dirty="0" smtClean="0">
                <a:effectLst/>
                <a:latin typeface="Calibri" panose="020F0502020204030204" pitchFamily="34" charset="0"/>
                <a:ea typeface="Calibri" panose="020F0502020204030204" pitchFamily="34" charset="0"/>
                <a:cs typeface="Times New Roman" panose="02020603050405020304" pitchFamily="18" charset="0"/>
              </a:rPr>
              <a:t> echipe, o persoană oferă răspunsuri la fiecare întrebare, iar cealaltă trebuie să asculte.</a:t>
            </a:r>
            <a:endParaRPr lang="en-GB" sz="1200" b="0" i="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0" i="0"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b="0" i="0" dirty="0" smtClean="0">
                <a:effectLst/>
                <a:latin typeface="Calibri" panose="020F0502020204030204" pitchFamily="34" charset="0"/>
                <a:ea typeface="Calibri" panose="020F0502020204030204" pitchFamily="34" charset="0"/>
                <a:cs typeface="Times New Roman" panose="02020603050405020304" pitchFamily="18" charset="0"/>
              </a:rPr>
              <a:t> 3: </a:t>
            </a:r>
            <a:r>
              <a:rPr lang="ro-RO" sz="1200" b="0" i="0" dirty="0" smtClean="0">
                <a:effectLst/>
                <a:latin typeface="Calibri" panose="020F0502020204030204" pitchFamily="34" charset="0"/>
                <a:ea typeface="Calibri" panose="020F0502020204030204" pitchFamily="34" charset="0"/>
                <a:cs typeface="Times New Roman" panose="02020603050405020304" pitchFamily="18" charset="0"/>
              </a:rPr>
              <a:t>Rolurile</a:t>
            </a:r>
            <a:r>
              <a:rPr lang="ro-RO" sz="1200" b="0" i="0" baseline="0" dirty="0" smtClean="0">
                <a:effectLst/>
                <a:latin typeface="Calibri" panose="020F0502020204030204" pitchFamily="34" charset="0"/>
                <a:ea typeface="Calibri" panose="020F0502020204030204" pitchFamily="34" charset="0"/>
                <a:cs typeface="Times New Roman" panose="02020603050405020304" pitchFamily="18" charset="0"/>
              </a:rPr>
              <a:t> se inversează.</a:t>
            </a:r>
            <a:endParaRPr lang="en-GB" sz="1200" b="0" i="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0" i="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Întrebări</a:t>
            </a:r>
            <a:r>
              <a:rPr lang="ro-RO" sz="1200" b="0" i="1" baseline="0" dirty="0" smtClean="0">
                <a:effectLst/>
                <a:latin typeface="Calibri" panose="020F0502020204030204" pitchFamily="34" charset="0"/>
                <a:ea typeface="Calibri" panose="020F0502020204030204" pitchFamily="34" charset="0"/>
                <a:cs typeface="Times New Roman" panose="02020603050405020304" pitchFamily="18" charset="0"/>
              </a:rPr>
              <a:t> de discutat</a:t>
            </a:r>
            <a:r>
              <a:rPr lang="en-GB" sz="1200" b="0" i="1"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1. </a:t>
            </a:r>
            <a:r>
              <a:rPr lang="ro-RO" sz="1000" kern="1200" dirty="0" smtClean="0">
                <a:solidFill>
                  <a:schemeClr val="tx1"/>
                </a:solidFill>
                <a:effectLst/>
                <a:latin typeface="+mn-lt"/>
                <a:ea typeface="+mn-ea"/>
                <a:cs typeface="+mn-cs"/>
              </a:rPr>
              <a:t>Cum ați reacționat la acest mini-conflict?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2. </a:t>
            </a:r>
            <a:r>
              <a:rPr lang="ro-RO" sz="1000" kern="1200" dirty="0" smtClean="0">
                <a:solidFill>
                  <a:schemeClr val="tx1"/>
                </a:solidFill>
                <a:effectLst/>
                <a:latin typeface="+mn-lt"/>
                <a:ea typeface="+mn-ea"/>
                <a:cs typeface="+mn-cs"/>
              </a:rPr>
              <a:t>Aceasta</a:t>
            </a:r>
            <a:r>
              <a:rPr lang="ro-RO" sz="1000" kern="1200" baseline="0" dirty="0" smtClean="0">
                <a:solidFill>
                  <a:schemeClr val="tx1"/>
                </a:solidFill>
                <a:effectLst/>
                <a:latin typeface="+mn-lt"/>
                <a:ea typeface="+mn-ea"/>
                <a:cs typeface="+mn-cs"/>
              </a:rPr>
              <a:t> este modalitatea în care acționa</a:t>
            </a:r>
            <a:r>
              <a:rPr lang="ro-RO" sz="1000" kern="1200" dirty="0" smtClean="0">
                <a:solidFill>
                  <a:schemeClr val="tx1"/>
                </a:solidFill>
                <a:effectLst/>
                <a:latin typeface="+mn-lt"/>
                <a:ea typeface="+mn-ea"/>
                <a:cs typeface="+mn-cs"/>
              </a:rPr>
              <a:t>ți în mod normal în situații de conflict? De ce sau de ce nu?</a:t>
            </a: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3. </a:t>
            </a:r>
            <a:r>
              <a:rPr lang="ro-RO" sz="1000" kern="1200" dirty="0" smtClean="0">
                <a:solidFill>
                  <a:schemeClr val="tx1"/>
                </a:solidFill>
                <a:effectLst/>
                <a:latin typeface="+mn-lt"/>
                <a:ea typeface="+mn-ea"/>
                <a:cs typeface="+mn-cs"/>
              </a:rPr>
              <a:t>Cum ati reușit să ajungeți la un consens?</a:t>
            </a: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4. </a:t>
            </a:r>
            <a:r>
              <a:rPr lang="ro-RO" sz="1000" kern="1200" dirty="0" smtClean="0">
                <a:solidFill>
                  <a:schemeClr val="tx1"/>
                </a:solidFill>
                <a:effectLst/>
                <a:latin typeface="+mn-lt"/>
                <a:ea typeface="+mn-ea"/>
                <a:cs typeface="+mn-cs"/>
              </a:rPr>
              <a:t>Ce s-a întâmplat când ați realizat trecerea de la dezbatere la dialog?</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5. </a:t>
            </a:r>
            <a:r>
              <a:rPr lang="ro-RO" sz="1000" kern="1200" dirty="0" smtClean="0">
                <a:solidFill>
                  <a:schemeClr val="tx1"/>
                </a:solidFill>
                <a:effectLst/>
                <a:latin typeface="+mn-lt"/>
                <a:ea typeface="+mn-ea"/>
                <a:cs typeface="+mn-cs"/>
              </a:rPr>
              <a:t>Când cineva nu este de acord cu dumneavoastră, vă opriți mereu să puneți întrebări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6. </a:t>
            </a:r>
            <a:r>
              <a:rPr lang="ro-RO" sz="1000" kern="1200" dirty="0" smtClean="0">
                <a:solidFill>
                  <a:schemeClr val="tx1"/>
                </a:solidFill>
                <a:effectLst/>
                <a:latin typeface="+mn-lt"/>
                <a:ea typeface="+mn-ea"/>
                <a:cs typeface="+mn-cs"/>
              </a:rPr>
              <a:t>Este dificil să ascultați când cineva nu este de acord cu dumneavoastră? De ce?</a:t>
            </a:r>
          </a:p>
          <a:p>
            <a:pPr algn="just">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7. </a:t>
            </a:r>
            <a:r>
              <a:rPr lang="ro-RO" sz="1000" kern="1200" dirty="0" smtClean="0">
                <a:solidFill>
                  <a:schemeClr val="tx1"/>
                </a:solidFill>
                <a:effectLst/>
                <a:latin typeface="+mn-lt"/>
                <a:ea typeface="+mn-ea"/>
                <a:cs typeface="+mn-cs"/>
              </a:rPr>
              <a:t>Ce a facilitat această activitate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p>
          <a:p>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8. </a:t>
            </a:r>
            <a:r>
              <a:rPr lang="ro-RO" sz="1000" kern="1200" dirty="0" smtClean="0">
                <a:solidFill>
                  <a:schemeClr val="tx1"/>
                </a:solidFill>
                <a:effectLst/>
                <a:latin typeface="+mn-lt"/>
                <a:ea typeface="+mn-ea"/>
                <a:cs typeface="+mn-cs"/>
              </a:rPr>
              <a:t>În ce moduri puteți folosi aceste abilități la următorul conflict cu o altă persoană?</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13</a:t>
            </a:r>
            <a:endParaRPr lang="en-GB" sz="1200" b="1" i="0" u="none" strike="noStrike" baseline="0" dirty="0" smtClean="0">
              <a:latin typeface="Verdana" panose="020B0604030504040204" pitchFamily="34" charset="0"/>
            </a:endParaRPr>
          </a:p>
          <a:p>
            <a:pPr>
              <a:lnSpc>
                <a:spcPct val="115000"/>
              </a:lnSpc>
              <a:spcAft>
                <a:spcPts val="600"/>
              </a:spcAft>
            </a:pPr>
            <a:endParaRPr lang="ro-RO" sz="1200" b="0" i="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i="0" dirty="0" smtClean="0">
                <a:effectLst/>
                <a:latin typeface="Calibri" panose="020F0502020204030204" pitchFamily="34" charset="0"/>
                <a:ea typeface="Calibri" panose="020F0502020204030204" pitchFamily="34" charset="0"/>
                <a:cs typeface="Times New Roman" panose="02020603050405020304" pitchFamily="18" charset="0"/>
              </a:rPr>
              <a:t>Exercițiul</a:t>
            </a:r>
            <a:r>
              <a:rPr lang="ro-RO" sz="1200" b="0" i="0" baseline="0" dirty="0" smtClean="0">
                <a:effectLst/>
                <a:latin typeface="Calibri" panose="020F0502020204030204" pitchFamily="34" charset="0"/>
                <a:ea typeface="Calibri" panose="020F0502020204030204" pitchFamily="34" charset="0"/>
                <a:cs typeface="Times New Roman" panose="02020603050405020304" pitchFamily="18" charset="0"/>
              </a:rPr>
              <a:t> se numește </a:t>
            </a:r>
            <a:r>
              <a:rPr lang="ro-RO" sz="1200" b="0" i="1" baseline="0" dirty="0" smtClean="0">
                <a:effectLst/>
                <a:latin typeface="Calibri" panose="020F0502020204030204" pitchFamily="34" charset="0"/>
                <a:ea typeface="Calibri" panose="020F0502020204030204" pitchFamily="34" charset="0"/>
                <a:cs typeface="Times New Roman" panose="02020603050405020304" pitchFamily="18" charset="0"/>
              </a:rPr>
              <a:t>Orice funcționează</a:t>
            </a:r>
            <a:r>
              <a:rPr lang="en-GB" sz="1200" b="0" i="1"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Întrebați participanții</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Care</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considerați că este </a:t>
            </a: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ideea principală care stă la baza acestui exercițiu</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Fiecare atelier de lucru este însoțit</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de un manual în care sunt oferite informații cu privire la obiectivul, durata și grupul țintă specifice fiecărui exercițiu propus. De asemenea, manualul oferă și instrucțiuni cu privire la modul de utilizare al exercițiului, pașii care trebuie urmați și materialele necesare. </a:t>
            </a: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2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Orice</a:t>
            </a:r>
            <a:r>
              <a:rPr lang="ro-RO" sz="1200" b="1" baseline="0"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funcționează</a:t>
            </a:r>
            <a:r>
              <a:rPr lang="en-GB" sz="12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Ob</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iectiv</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000" kern="1200" dirty="0" smtClean="0">
                <a:solidFill>
                  <a:schemeClr val="tx1"/>
                </a:solidFill>
                <a:effectLst/>
                <a:latin typeface="+mn-lt"/>
                <a:ea typeface="+mn-ea"/>
                <a:cs typeface="+mn-cs"/>
              </a:rPr>
              <a:t>Acest joc este o modalitate foarte bună pentru participanți de a se implica într-un mini conflict cu un alt membru al echipei, într-o manieră ce nu reprezintă o amenințare. Participanții vor învăța cum să facă diferența între dezbatere și dialog.</a:t>
            </a:r>
          </a:p>
          <a:p>
            <a:r>
              <a:rPr lang="ro-RO"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a:t>
            </a:r>
            <a:r>
              <a:rPr lang="ro-RO" sz="12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țintă</a:t>
            </a:r>
            <a:r>
              <a:rPr lang="en-GB"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Având în vedere gradul</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de dificultate scăzut, acest exercițiu poate fi utilizat în lucrul cu </a:t>
            </a:r>
            <a:r>
              <a:rPr lang="bg-BG" sz="1000" kern="1200" dirty="0" smtClean="0">
                <a:solidFill>
                  <a:schemeClr val="tx1"/>
                </a:solidFill>
                <a:effectLst/>
                <a:latin typeface="+mn-lt"/>
                <a:ea typeface="+mn-ea"/>
                <a:cs typeface="+mn-cs"/>
              </a:rPr>
              <a:t>tineri aflați la pubertate</a:t>
            </a:r>
            <a:r>
              <a:rPr lang="ro-RO" sz="1000" kern="1200" dirty="0" smtClean="0">
                <a:solidFill>
                  <a:schemeClr val="tx1"/>
                </a:solidFill>
                <a:effectLst/>
                <a:latin typeface="+mn-lt"/>
                <a:ea typeface="+mn-ea"/>
                <a:cs typeface="+mn-cs"/>
              </a:rPr>
              <a:t>,</a:t>
            </a:r>
            <a:r>
              <a:rPr lang="ro-RO" sz="1000" kern="1200" baseline="0" dirty="0" smtClean="0">
                <a:solidFill>
                  <a:schemeClr val="tx1"/>
                </a:solidFill>
                <a:effectLst/>
                <a:latin typeface="+mn-lt"/>
                <a:ea typeface="+mn-ea"/>
                <a:cs typeface="+mn-cs"/>
              </a:rPr>
              <a:t> </a:t>
            </a:r>
            <a:r>
              <a:rPr lang="bg-BG" sz="1000" kern="1200" dirty="0" smtClean="0">
                <a:solidFill>
                  <a:schemeClr val="tx1"/>
                </a:solidFill>
                <a:effectLst/>
                <a:latin typeface="+mn-lt"/>
                <a:ea typeface="+mn-ea"/>
                <a:cs typeface="+mn-cs"/>
              </a:rPr>
              <a:t>adolescenți</a:t>
            </a:r>
            <a:r>
              <a:rPr lang="ro-RO" sz="1000" kern="1200" baseline="0" dirty="0" smtClean="0">
                <a:solidFill>
                  <a:schemeClr val="tx1"/>
                </a:solidFill>
                <a:effectLst/>
                <a:latin typeface="+mn-lt"/>
                <a:ea typeface="+mn-ea"/>
                <a:cs typeface="+mn-cs"/>
              </a:rPr>
              <a:t> și </a:t>
            </a:r>
            <a:r>
              <a:rPr lang="ro-RO" sz="1000" kern="1200" dirty="0" smtClean="0">
                <a:solidFill>
                  <a:schemeClr val="tx1"/>
                </a:solidFill>
                <a:effectLst/>
                <a:latin typeface="+mn-lt"/>
                <a:ea typeface="+mn-ea"/>
                <a:cs typeface="+mn-cs"/>
              </a:rPr>
              <a:t>adulți.</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Durata</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30 min</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ute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err="1" smtClean="0">
                <a:effectLst/>
                <a:latin typeface="Calibri" panose="020F0502020204030204" pitchFamily="34" charset="0"/>
                <a:ea typeface="Calibri" panose="020F0502020204030204" pitchFamily="34" charset="0"/>
                <a:cs typeface="Times New Roman" panose="02020603050405020304" pitchFamily="18" charset="0"/>
              </a:rPr>
              <a:t>Desc</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riere</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Etapa 1</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1: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Participanții trebuie să își aleagă un partener.</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Times New Roman" panose="02020603050405020304" pitchFamily="18" charset="0"/>
                <a:cs typeface="Times New Roman" panose="02020603050405020304" pitchFamily="18" charset="0"/>
              </a:rPr>
              <a:t>Pas</a:t>
            </a:r>
            <a:r>
              <a:rPr lang="en-GB" sz="1200" i="1" dirty="0" smtClean="0">
                <a:effectLst/>
                <a:latin typeface="Calibri" panose="020F0502020204030204" pitchFamily="34" charset="0"/>
                <a:ea typeface="Times New Roman" panose="02020603050405020304" pitchFamily="18" charset="0"/>
                <a:cs typeface="Times New Roman" panose="02020603050405020304" pitchFamily="18" charset="0"/>
              </a:rPr>
              <a:t> 2: </a:t>
            </a:r>
            <a:r>
              <a:rPr lang="ro-RO" sz="1200" i="0" dirty="0" smtClean="0">
                <a:effectLst/>
                <a:latin typeface="Calibri" panose="020F0502020204030204" pitchFamily="34" charset="0"/>
                <a:ea typeface="Times New Roman" panose="02020603050405020304" pitchFamily="18" charset="0"/>
                <a:cs typeface="Times New Roman" panose="02020603050405020304" pitchFamily="18" charset="0"/>
              </a:rPr>
              <a:t>Membrii</a:t>
            </a:r>
            <a:r>
              <a:rPr lang="ro-RO" sz="1200" i="0" baseline="0" dirty="0" smtClean="0">
                <a:effectLst/>
                <a:latin typeface="Calibri" panose="020F0502020204030204" pitchFamily="34" charset="0"/>
                <a:ea typeface="Times New Roman" panose="02020603050405020304" pitchFamily="18" charset="0"/>
                <a:cs typeface="Times New Roman" panose="02020603050405020304" pitchFamily="18" charset="0"/>
              </a:rPr>
              <a:t> din fiecare pereche trebuie să stea față în față, cu pumnul drept în față (ca în exercițiul Piatră, foarfecă, hârtie) și trebuie să rostească împreună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imic</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ceva,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orice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3</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Odată</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ce cuvântul </a:t>
            </a:r>
            <a:r>
              <a:rPr lang="ro-RO" sz="1200" i="1" baseline="0" dirty="0" smtClean="0">
                <a:effectLst/>
                <a:latin typeface="Calibri" panose="020F0502020204030204" pitchFamily="34" charset="0"/>
                <a:ea typeface="Calibri" panose="020F0502020204030204" pitchFamily="34" charset="0"/>
                <a:cs typeface="Times New Roman" panose="02020603050405020304" pitchFamily="18" charset="0"/>
              </a:rPr>
              <a:t>orice</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 a fost rostit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fiecare participant strigă numele unui obiect</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la care se gândesc în acel moment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câine,</a:t>
            </a:r>
            <a:r>
              <a:rPr lang="ro-RO" sz="1200" baseline="0" dirty="0" smtClean="0">
                <a:effectLst/>
                <a:latin typeface="Calibri" panose="020F0502020204030204" pitchFamily="34" charset="0"/>
                <a:ea typeface="Calibri" panose="020F0502020204030204" pitchFamily="34" charset="0"/>
                <a:cs typeface="Times New Roman" panose="02020603050405020304" pitchFamily="18" charset="0"/>
              </a:rPr>
              <a:t> cană de cafea, pantof)</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4</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După</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fiecare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menționat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un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lucru</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membrii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echipei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trebuie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să</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dezbată</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motivul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pentru care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lucrul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unuia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l-</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„bate”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cel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al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partenerului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Vor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fi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alocate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două-trei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minute pentru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dezbatere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000" b="1" dirty="0" smtClean="0">
                <a:effectLst/>
                <a:latin typeface="Calibri" panose="020F0502020204030204" pitchFamily="34" charset="0"/>
                <a:ea typeface="Calibri" panose="020F0502020204030204" pitchFamily="34" charset="0"/>
                <a:cs typeface="Times New Roman" panose="02020603050405020304" pitchFamily="18" charset="0"/>
              </a:rPr>
              <a:t>Etapa</a:t>
            </a:r>
            <a:r>
              <a:rPr lang="en-GB" sz="1000" b="1" dirty="0" smtClean="0">
                <a:effectLst/>
                <a:latin typeface="Calibri" panose="020F0502020204030204" pitchFamily="34" charset="0"/>
                <a:ea typeface="Calibri" panose="020F0502020204030204" pitchFamily="34" charset="0"/>
                <a:cs typeface="Times New Roman" panose="02020603050405020304" pitchFamily="18" charset="0"/>
              </a:rPr>
              <a:t> 2</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000" i="1" dirty="0" smtClean="0">
                <a:effectLst/>
                <a:latin typeface="Calibri" panose="020F0502020204030204" pitchFamily="34" charset="0"/>
                <a:ea typeface="Calibri" panose="020F0502020204030204" pitchFamily="34" charset="0"/>
                <a:cs typeface="Times New Roman" panose="02020603050405020304" pitchFamily="18" charset="0"/>
              </a:rPr>
              <a:t>Pas</a:t>
            </a:r>
            <a:r>
              <a:rPr lang="en-GB" sz="1000" i="1" dirty="0" smtClean="0">
                <a:effectLst/>
                <a:latin typeface="Calibri" panose="020F0502020204030204" pitchFamily="34" charset="0"/>
                <a:ea typeface="Calibri" panose="020F0502020204030204" pitchFamily="34" charset="0"/>
                <a:cs typeface="Times New Roman" panose="02020603050405020304" pitchFamily="18" charset="0"/>
              </a:rPr>
              <a:t> 1: </a:t>
            </a:r>
            <a:r>
              <a:rPr lang="ro-RO" sz="1200" kern="1200" dirty="0" smtClean="0">
                <a:solidFill>
                  <a:schemeClr val="tx1"/>
                </a:solidFill>
                <a:effectLst/>
                <a:latin typeface="+mn-lt"/>
                <a:ea typeface="+mn-ea"/>
                <a:cs typeface="+mn-cs"/>
              </a:rPr>
              <a:t>Va fi inițiată o discuție preliminară cu privire la diferența dintre dezbatere și dialog. Pentru a face distincția, vor fi amintite definițiile ascultării active și empatiei cognitive și, utilizând fișele de lucru disponibile în </a:t>
            </a:r>
            <a:r>
              <a:rPr lang="ro-RO" sz="1200" i="1" kern="1200" dirty="0" smtClean="0">
                <a:solidFill>
                  <a:schemeClr val="tx1"/>
                </a:solidFill>
                <a:effectLst/>
                <a:latin typeface="+mn-lt"/>
                <a:ea typeface="+mn-ea"/>
                <a:cs typeface="+mn-cs"/>
              </a:rPr>
              <a:t>Figura 2 și Figura 3</a:t>
            </a:r>
            <a:r>
              <a:rPr lang="ro-RO" sz="1200" kern="1200" dirty="0" smtClean="0">
                <a:solidFill>
                  <a:schemeClr val="tx1"/>
                </a:solidFill>
                <a:effectLst/>
                <a:latin typeface="+mn-lt"/>
                <a:ea typeface="+mn-ea"/>
                <a:cs typeface="+mn-cs"/>
              </a:rPr>
              <a:t>, fiecare student va trebui să verifice câte dintre condițiile de dialog au fost îndeplinite.</a:t>
            </a:r>
            <a:endParaRPr lang="en-US" sz="1200" kern="1200" dirty="0" smtClean="0">
              <a:solidFill>
                <a:schemeClr val="tx1"/>
              </a:solidFill>
              <a:effectLst/>
              <a:latin typeface="+mn-lt"/>
              <a:ea typeface="+mn-ea"/>
              <a:cs typeface="+mn-cs"/>
            </a:endParaRPr>
          </a:p>
          <a:p>
            <a:pPr algn="just">
              <a:lnSpc>
                <a:spcPct val="115000"/>
              </a:lnSpc>
              <a:spcAft>
                <a:spcPts val="600"/>
              </a:spcAft>
            </a:pP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Etapa</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3 – </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Discuții de final</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Întrebări</a:t>
            </a:r>
            <a:r>
              <a:rPr lang="ro-RO" sz="1200" b="1" baseline="0" dirty="0" smtClean="0">
                <a:effectLst/>
                <a:latin typeface="Calibri" panose="020F0502020204030204" pitchFamily="34" charset="0"/>
                <a:ea typeface="Calibri" panose="020F0502020204030204" pitchFamily="34" charset="0"/>
                <a:cs typeface="Times New Roman" panose="02020603050405020304" pitchFamily="18" charset="0"/>
              </a:rPr>
              <a:t> de discutat</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1. </a:t>
            </a:r>
            <a:r>
              <a:rPr lang="ro-RO" sz="1200" kern="1200" dirty="0" smtClean="0">
                <a:solidFill>
                  <a:schemeClr val="tx1"/>
                </a:solidFill>
                <a:effectLst/>
                <a:latin typeface="+mn-lt"/>
                <a:ea typeface="+mn-ea"/>
                <a:cs typeface="+mn-cs"/>
              </a:rPr>
              <a:t>Cum ați reacționat la acest mini-conflict?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2. </a:t>
            </a:r>
            <a:r>
              <a:rPr lang="ro-RO" sz="1200" kern="1200" dirty="0" smtClean="0">
                <a:solidFill>
                  <a:schemeClr val="tx1"/>
                </a:solidFill>
                <a:effectLst/>
                <a:latin typeface="+mn-lt"/>
                <a:ea typeface="+mn-ea"/>
                <a:cs typeface="+mn-cs"/>
              </a:rPr>
              <a:t>Aceasta</a:t>
            </a:r>
            <a:r>
              <a:rPr lang="ro-RO" sz="1200" kern="1200" baseline="0" dirty="0" smtClean="0">
                <a:solidFill>
                  <a:schemeClr val="tx1"/>
                </a:solidFill>
                <a:effectLst/>
                <a:latin typeface="+mn-lt"/>
                <a:ea typeface="+mn-ea"/>
                <a:cs typeface="+mn-cs"/>
              </a:rPr>
              <a:t> este modalitatea în care acționa</a:t>
            </a:r>
            <a:r>
              <a:rPr lang="ro-RO" sz="1200" kern="1200" dirty="0" smtClean="0">
                <a:solidFill>
                  <a:schemeClr val="tx1"/>
                </a:solidFill>
                <a:effectLst/>
                <a:latin typeface="+mn-lt"/>
                <a:ea typeface="+mn-ea"/>
                <a:cs typeface="+mn-cs"/>
              </a:rPr>
              <a:t>ți în mod normal în situații de conflict? De ce sau de ce nu?</a:t>
            </a: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3. </a:t>
            </a:r>
            <a:r>
              <a:rPr lang="ro-RO" sz="1200" kern="1200" dirty="0" smtClean="0">
                <a:solidFill>
                  <a:schemeClr val="tx1"/>
                </a:solidFill>
                <a:effectLst/>
                <a:latin typeface="+mn-lt"/>
                <a:ea typeface="+mn-ea"/>
                <a:cs typeface="+mn-cs"/>
              </a:rPr>
              <a:t>Cum ati reușit să ajungeți la un consens?</a:t>
            </a: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4. </a:t>
            </a:r>
            <a:r>
              <a:rPr lang="ro-RO" sz="1200" kern="1200" dirty="0" smtClean="0">
                <a:solidFill>
                  <a:schemeClr val="tx1"/>
                </a:solidFill>
                <a:effectLst/>
                <a:latin typeface="+mn-lt"/>
                <a:ea typeface="+mn-ea"/>
                <a:cs typeface="+mn-cs"/>
              </a:rPr>
              <a:t>Ce s-a întâmplat când ați realizat trecerea de la dezbatere la dialog?</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5. </a:t>
            </a:r>
            <a:r>
              <a:rPr lang="ro-RO" sz="1200" kern="1200" dirty="0" smtClean="0">
                <a:solidFill>
                  <a:schemeClr val="tx1"/>
                </a:solidFill>
                <a:effectLst/>
                <a:latin typeface="+mn-lt"/>
                <a:ea typeface="+mn-ea"/>
                <a:cs typeface="+mn-cs"/>
              </a:rPr>
              <a:t>Când cineva nu este de acord cu dumneavoastră, vă opriți mereu să puneți întrebări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6. </a:t>
            </a:r>
            <a:r>
              <a:rPr lang="ro-RO" sz="1200" kern="1200" dirty="0" smtClean="0">
                <a:solidFill>
                  <a:schemeClr val="tx1"/>
                </a:solidFill>
                <a:effectLst/>
                <a:latin typeface="+mn-lt"/>
                <a:ea typeface="+mn-ea"/>
                <a:cs typeface="+mn-cs"/>
              </a:rPr>
              <a:t>Este dificil să ascultați când cineva nu este de acord cu dumneavoastră? De ce?</a:t>
            </a: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7. </a:t>
            </a:r>
            <a:r>
              <a:rPr lang="ro-RO" sz="1200" kern="1200" dirty="0" smtClean="0">
                <a:solidFill>
                  <a:schemeClr val="tx1"/>
                </a:solidFill>
                <a:effectLst/>
                <a:latin typeface="+mn-lt"/>
                <a:ea typeface="+mn-ea"/>
                <a:cs typeface="+mn-cs"/>
              </a:rPr>
              <a:t>Ce a facilitat această activitate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8. </a:t>
            </a:r>
            <a:r>
              <a:rPr lang="ro-RO" sz="1200" kern="1200" dirty="0" smtClean="0">
                <a:solidFill>
                  <a:schemeClr val="tx1"/>
                </a:solidFill>
                <a:effectLst/>
                <a:latin typeface="+mn-lt"/>
                <a:ea typeface="+mn-ea"/>
                <a:cs typeface="+mn-cs"/>
              </a:rPr>
              <a:t>În ce moduri puteți folosi aceste abilități la următorul conflict cu o altă persoană?</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r>
            <a:br>
              <a:rPr lang="en-GB" sz="1200" dirty="0" smtClean="0">
                <a:effectLst/>
                <a:latin typeface="Calibri" panose="020F0502020204030204" pitchFamily="34" charset="0"/>
                <a:ea typeface="Calibri" panose="020F0502020204030204" pitchFamily="34" charset="0"/>
                <a:cs typeface="Times New Roman" panose="02020603050405020304" pitchFamily="18" charset="0"/>
              </a:rPr>
            </a:b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Metoda</a:t>
            </a:r>
            <a:r>
              <a:rPr lang="ro-RO" sz="1200" b="1" baseline="0" dirty="0" smtClean="0">
                <a:effectLst/>
                <a:latin typeface="Calibri" panose="020F0502020204030204" pitchFamily="34" charset="0"/>
                <a:ea typeface="Calibri" panose="020F0502020204030204" pitchFamily="34" charset="0"/>
                <a:cs typeface="Times New Roman" panose="02020603050405020304" pitchFamily="18" charset="0"/>
              </a:rPr>
              <a:t> de învățare</a:t>
            </a:r>
          </a:p>
          <a:p>
            <a:pPr algn="l">
              <a:lnSpc>
                <a:spcPct val="115000"/>
              </a:lnSpc>
              <a:spcAft>
                <a:spcPts val="600"/>
              </a:spcAft>
            </a:pPr>
            <a:r>
              <a:rPr lang="ro-RO" sz="1000" kern="1200" dirty="0" smtClean="0">
                <a:solidFill>
                  <a:schemeClr val="tx1"/>
                </a:solidFill>
                <a:effectLst/>
                <a:latin typeface="+mn-lt"/>
                <a:ea typeface="+mn-ea"/>
                <a:cs typeface="+mn-cs"/>
              </a:rPr>
              <a:t>Discuție ghidată, repetiție într-un scenariu prestabilit, modelare cognitivă prin metoda </a:t>
            </a:r>
            <a:r>
              <a:rPr lang="en-GB" sz="1000" i="1" kern="1200" dirty="0" smtClean="0">
                <a:solidFill>
                  <a:schemeClr val="tx1"/>
                </a:solidFill>
                <a:effectLst/>
                <a:latin typeface="+mn-lt"/>
                <a:ea typeface="+mn-ea"/>
                <a:cs typeface="+mn-cs"/>
              </a:rPr>
              <a:t>mentor think aloud</a:t>
            </a:r>
            <a:r>
              <a:rPr lang="ro-RO" sz="1000" kern="1200" dirty="0" smtClean="0">
                <a:solidFill>
                  <a:schemeClr val="tx1"/>
                </a:solidFill>
                <a:effectLst/>
                <a:latin typeface="+mn-lt"/>
                <a:ea typeface="+mn-ea"/>
                <a:cs typeface="+mn-cs"/>
              </a:rPr>
              <a:t>, auto-instruire, muncă în echipă</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a:t>
            </a:r>
            <a:r>
              <a:rPr lang="ro-RO" sz="1200" b="1" i="0" u="none" strike="noStrike" baseline="0" dirty="0" smtClean="0">
                <a:latin typeface="Verdana" panose="020B0604030504040204" pitchFamily="34" charset="0"/>
              </a:rPr>
              <a:t>țiuni</a:t>
            </a:r>
            <a:r>
              <a:rPr lang="en-GB" sz="1200" b="1" i="0" u="none" strike="noStrike" baseline="0" dirty="0" smtClean="0">
                <a:latin typeface="Verdana" panose="020B0604030504040204" pitchFamily="34" charset="0"/>
              </a:rPr>
              <a:t>/text </a:t>
            </a:r>
            <a:r>
              <a:rPr lang="ro-RO" sz="1200" b="1" i="0" u="none" strike="noStrike" baseline="0" dirty="0" smtClean="0">
                <a:latin typeface="Verdana" panose="020B0604030504040204" pitchFamily="34" charset="0"/>
              </a:rPr>
              <a:t>pentru slide 14</a:t>
            </a:r>
            <a:endParaRPr lang="en-GB" sz="1200" b="1" i="0" u="none" strike="noStrike" baseline="0" dirty="0" smtClean="0">
              <a:latin typeface="Verdana" panose="020B0604030504040204" pitchFamily="34" charset="0"/>
            </a:endParaRPr>
          </a:p>
          <a:p>
            <a:r>
              <a:rPr lang="ro-RO" dirty="0" smtClean="0">
                <a:latin typeface="Arial" charset="0"/>
                <a:cs typeface="Arial" charset="0"/>
              </a:rPr>
              <a:t>Pentru următorul</a:t>
            </a:r>
            <a:r>
              <a:rPr lang="ro-RO" baseline="0" dirty="0" smtClean="0">
                <a:latin typeface="Arial" charset="0"/>
                <a:cs typeface="Arial" charset="0"/>
              </a:rPr>
              <a:t> nostru subiect ne întoarcem la modelul factorilor declanșatori, care descrie o serie de componente ale radicalizării.</a:t>
            </a:r>
            <a:endParaRPr lang="en-GB" dirty="0" smtClean="0">
              <a:latin typeface="Arial" charset="0"/>
              <a:cs typeface="Arial" charset="0"/>
            </a:endParaRPr>
          </a:p>
          <a:p>
            <a:pPr marL="0" indent="0">
              <a:buFont typeface="+mj-lt"/>
              <a:buNone/>
            </a:pPr>
            <a:endParaRPr lang="ro-RO" dirty="0" smtClean="0">
              <a:latin typeface="Arial" charset="0"/>
              <a:cs typeface="Arial" charset="0"/>
            </a:endParaRPr>
          </a:p>
          <a:p>
            <a:pPr marL="0" indent="0">
              <a:buFont typeface="+mj-lt"/>
              <a:buNone/>
            </a:pPr>
            <a:r>
              <a:rPr lang="ro-RO" dirty="0" smtClean="0">
                <a:latin typeface="Arial" charset="0"/>
                <a:cs typeface="Arial" charset="0"/>
              </a:rPr>
              <a:t>Ne vom concentra acum asupra modului în care autoritățile statului răspund în anumite situații și asupra</a:t>
            </a:r>
            <a:r>
              <a:rPr lang="ro-RO" baseline="0" dirty="0" smtClean="0">
                <a:latin typeface="Arial" charset="0"/>
                <a:cs typeface="Arial" charset="0"/>
              </a:rPr>
              <a:t> efectului pe care îl pot genera asupra tinerilor radicalizați.</a:t>
            </a:r>
            <a:endParaRPr lang="en-GB" dirty="0" smtClean="0">
              <a:latin typeface="Arial" charset="0"/>
              <a:cs typeface="Arial" charset="0"/>
            </a:endParaRPr>
          </a:p>
          <a:p>
            <a:pPr marL="228600" indent="-228600">
              <a:buFont typeface="+mj-lt"/>
              <a:buAutoNum type="arabicPeriod"/>
            </a:pPr>
            <a:endParaRPr lang="en-GB" dirty="0" smtClean="0">
              <a:latin typeface="Arial" charset="0"/>
              <a:cs typeface="Arial" charset="0"/>
            </a:endParaRPr>
          </a:p>
          <a:p>
            <a:r>
              <a:rPr lang="ro-RO" dirty="0" smtClean="0"/>
              <a:t>Uneori se poate</a:t>
            </a:r>
            <a:r>
              <a:rPr lang="ro-RO" baseline="0" dirty="0" smtClean="0"/>
              <a:t> manifesta ca o nedreptate asupra unui grup, atât la nivel local, cât și la un nivel mult mai îndepărtat, național sau internațional</a:t>
            </a:r>
            <a:endParaRPr lang="nl-NL" dirty="0" smtClean="0"/>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99515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err="1" smtClean="0">
                <a:latin typeface="Verdana" panose="020B0604030504040204" pitchFamily="34" charset="0"/>
              </a:rPr>
              <a:t>Instruc</a:t>
            </a:r>
            <a:r>
              <a:rPr lang="ro-RO" sz="1800" b="1" i="0" u="none" strike="noStrike" baseline="0" dirty="0" smtClean="0">
                <a:latin typeface="Verdana" panose="020B0604030504040204" pitchFamily="34" charset="0"/>
              </a:rPr>
              <a:t>țiuni</a:t>
            </a:r>
            <a:r>
              <a:rPr lang="en-GB" sz="1800" b="1" i="0" u="none" strike="noStrike" baseline="0" dirty="0" smtClean="0">
                <a:latin typeface="Verdana" panose="020B0604030504040204" pitchFamily="34" charset="0"/>
              </a:rPr>
              <a:t>/text</a:t>
            </a:r>
            <a:r>
              <a:rPr lang="ro-RO" sz="1800" b="1" i="0" u="none" strike="noStrike" baseline="0" dirty="0" smtClean="0">
                <a:latin typeface="Verdana" panose="020B0604030504040204" pitchFamily="34" charset="0"/>
              </a:rPr>
              <a:t> pentru slide 15</a:t>
            </a:r>
            <a:endParaRPr lang="en-GB" sz="1800" b="1" i="0" u="none" strike="noStrike"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Întorcându-ne la setul anterior</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factori declanșatori (push factors – lipsa stimei de sine înlocuită de excluziunea socială și contactul social redus înlocuit de percepția nedreptății) este ușor să sesizăm cum un răspuns disproporționat din partea autorităților poate să alimenteze/stimuleze mulți dintre factorii menționați.</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Din</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D3.2.7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Times New Roman" panose="02020603050405020304" pitchFamily="18" charset="0"/>
                <a:cs typeface="Times New Roman" panose="02020603050405020304" pitchFamily="18" charset="0"/>
              </a:rPr>
              <a:t>Numeroase studii au demonstrat că percepția nedreptății reprezintă unul dintre cei mai puternici factori care conduc</a:t>
            </a:r>
            <a:r>
              <a:rPr lang="ro-RO" sz="1800" baseline="0" dirty="0" smtClean="0">
                <a:effectLst/>
                <a:latin typeface="Calibri" panose="020F0502020204030204" pitchFamily="34" charset="0"/>
                <a:ea typeface="Times New Roman" panose="02020603050405020304" pitchFamily="18" charset="0"/>
                <a:cs typeface="Times New Roman" panose="02020603050405020304" pitchFamily="18" charset="0"/>
              </a:rPr>
              <a:t> la radicalizare. Dacă ținem cont de aceste studii și de nevoia de a evita radicalizarea, rezultă că este necesar să fie oferite practicienilor detalii referitoare la limitele acțiunilor autorităților statale.</a:t>
            </a:r>
          </a:p>
          <a:p>
            <a:endParaRPr lang="ro-RO" sz="1800" dirty="0" smtClean="0"/>
          </a:p>
          <a:p>
            <a:r>
              <a:rPr lang="ro-RO" sz="1800" dirty="0" smtClean="0"/>
              <a:t>O analiză a studiilor de caz</a:t>
            </a:r>
            <a:r>
              <a:rPr lang="ro-RO" sz="1800" baseline="0" dirty="0" smtClean="0"/>
              <a:t> disponibile în literatura de specializate din ultimele două decenii arată faptul că un răspuns mult prea dur din partea autorităților este probabil să producă/ genereze radicalizare, iar un răspuns prea ezitant se poate dovedi ineficient și poate să conducă la mai multă polarizare și nemulțumire socială. Așadar, faptul că sunt abordate modalități adecvate pentru designul și implementarea unor măsuri proporționate devine un pas necesar, ce trebuie încurajat și ajutat.</a:t>
            </a:r>
          </a:p>
          <a:p>
            <a:endParaRPr lang="en-GB" sz="1800" dirty="0" smtClean="0"/>
          </a:p>
          <a:p>
            <a:r>
              <a:rPr lang="ro-RO" sz="1800" b="1" dirty="0" smtClean="0"/>
              <a:t>Din </a:t>
            </a:r>
            <a:r>
              <a:rPr lang="en-GB" sz="1800" b="1" dirty="0" smtClean="0"/>
              <a:t> D3.1.7</a:t>
            </a:r>
          </a:p>
          <a:p>
            <a:endParaRPr lang="ro-RO" sz="1800" dirty="0" smtClean="0"/>
          </a:p>
          <a:p>
            <a:r>
              <a:rPr lang="ro-RO" sz="1800" dirty="0" smtClean="0"/>
              <a:t>În timp ce combaterea radicalizării este</a:t>
            </a:r>
            <a:r>
              <a:rPr lang="ro-RO" sz="1800" baseline="0" dirty="0" smtClean="0"/>
              <a:t> crucială pentru menținerea securității interne, modalitatea în care statul abordează această sarcină este extrem de relevantă pentru combaterea cu succes a fenomenului sau, dimpotrivă, înrăutațirea acestuia. De aceea, stabilirea unor limite rezonabile în ceea ce privește răspunsul autorităților statului referitor la fenomenul radicalizării este relevantă pentru implementarea unor politici adecvate pentru combatarea acesteia.</a:t>
            </a:r>
            <a:endParaRPr lang="ro-RO" sz="1800" dirty="0" smtClean="0"/>
          </a:p>
          <a:p>
            <a:endParaRPr lang="ro-RO" sz="1800" dirty="0" smtClean="0"/>
          </a:p>
          <a:p>
            <a:r>
              <a:rPr lang="ro-RO" sz="1800" dirty="0" smtClean="0"/>
              <a:t>Una dintre cele mai cunoscute</a:t>
            </a:r>
            <a:r>
              <a:rPr lang="ro-RO" sz="1800" baseline="0" dirty="0" smtClean="0"/>
              <a:t> cauze ale radicalizării este percepția referitoare la excluziunea socială (Neuroscience news, 2019). Potrivit experimentelor conduse în acest sens, oamenii care se simt excluși de către un anumit grup social sunt cei mai înclinați spre radicalizare. Din această cauză, experiența abuzului statului ar trebui limitată cât mai mult posibil de către instituțiile însărcinate cu impunerea legii. Mai mult decât atât, conștientizarea culturală este crucială atunci când se dorește prevenirea radicalizării. Potrivit cercetării în domeniu (Neuroscience news, 2019), oamenii fac diferența între „valori sacre” și „valori ne-sacre”. Aceștia au o disponibilitatea mult mai mare de a muri pentru valorile sacre decât pentru cele ne-sacre, iar această disponibilitate crește atunci când valorile sacre sunt percepute ca fiind abuzate de către o instituție a statului.</a:t>
            </a:r>
          </a:p>
          <a:p>
            <a:endParaRPr lang="ro-RO" sz="1800" dirty="0" smtClean="0"/>
          </a:p>
          <a:p>
            <a:endParaRPr lang="en-GB" sz="1800" dirty="0" smtClean="0"/>
          </a:p>
          <a:p>
            <a:r>
              <a:rPr lang="en-GB" sz="1800" dirty="0" smtClean="0"/>
              <a:t>@trainer</a:t>
            </a:r>
            <a:endParaRPr lang="ro-RO" sz="1800" dirty="0" smtClean="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dirty="0" smtClean="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Acest</a:t>
            </a:r>
            <a:r>
              <a:rPr lang="ro-RO" sz="1800" baseline="0" dirty="0" smtClean="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workshop poate fi implementat pentru lucrătorii din prima linie cu tinerii și aceștia vor înțelege dilemele pe care instituțiile guvernamentale le au atunci când încearcă să răspundă la radicalizare. Însă acesst workshop poate fi ajustat și pentru nevoile lucrătorilor din instituțiile de impunere a legii sau decidenți, deoarece ei vor fi cei care vor influența modul în care statul răspunde.</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ro-RO"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600"/>
              </a:spcAft>
              <a:buClrTx/>
              <a:buSzTx/>
              <a:buFontTx/>
              <a:buChar char="-"/>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Scenariile workshopului referitor la răspunsul proporțional</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al statului abordează în general extremismul religios (și/sau ar putea fi interpretat de către participanți că se ocupă de musulmani radicalizați, din cauza ideilor distorsionate despre radicalizare) și/sau abuzul de putere al poliției. În funcție de audiență, s-ar putea să simți nevoia de a adăuga și alte scenarii pentru a demonstra că workshop=ul nu tratează doar aceste tipuri de radicalizare și dileme – poate ceva legat de activismul pentru mediu sau 5G/COVID19 sau legislație.</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48283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baseline="0" dirty="0" err="1" smtClean="0">
                <a:latin typeface="Verdana" panose="020B0604030504040204" pitchFamily="34" charset="0"/>
              </a:rPr>
              <a:t>Instruc</a:t>
            </a:r>
            <a:r>
              <a:rPr lang="ro-RO" sz="1000" b="1" i="0" u="none" strike="noStrike" baseline="0" dirty="0" smtClean="0">
                <a:latin typeface="Verdana" panose="020B0604030504040204" pitchFamily="34" charset="0"/>
              </a:rPr>
              <a:t>țiuni</a:t>
            </a:r>
            <a:r>
              <a:rPr lang="en-GB" sz="1000" b="1" i="0" u="none" strike="noStrike" baseline="0" dirty="0" smtClean="0">
                <a:latin typeface="Verdana" panose="020B0604030504040204" pitchFamily="34" charset="0"/>
              </a:rPr>
              <a:t>/text </a:t>
            </a:r>
            <a:r>
              <a:rPr lang="ro-RO" sz="1000" b="1" i="0" u="none" strike="noStrike" baseline="0" dirty="0" smtClean="0">
                <a:latin typeface="Verdana" panose="020B0604030504040204" pitchFamily="34" charset="0"/>
              </a:rPr>
              <a:t>pentru slide 16</a:t>
            </a:r>
            <a:endParaRPr lang="en-GB" sz="1000" b="1" i="0" u="none" strike="noStrike" baseline="0" dirty="0" smtClean="0">
              <a:latin typeface="Verdana" panose="020B0604030504040204" pitchFamily="34" charset="0"/>
            </a:endParaRPr>
          </a:p>
          <a:p>
            <a:endParaRPr lang="ro-RO" sz="1200" b="0" dirty="0" smtClean="0">
              <a:solidFill>
                <a:srgbClr val="000000"/>
              </a:solidFill>
              <a:effectLst/>
              <a:latin typeface="Calibri" panose="020F0502020204030204" pitchFamily="34" charset="0"/>
              <a:cs typeface="Times New Roman" panose="02020603050405020304" pitchFamily="18" charset="0"/>
            </a:endParaRPr>
          </a:p>
          <a:p>
            <a:r>
              <a:rPr lang="ro-RO" sz="1200" b="0" dirty="0" smtClean="0">
                <a:solidFill>
                  <a:srgbClr val="000000"/>
                </a:solidFill>
                <a:effectLst/>
                <a:latin typeface="Calibri" panose="020F0502020204030204" pitchFamily="34" charset="0"/>
                <a:cs typeface="Times New Roman" panose="02020603050405020304" pitchFamily="18" charset="0"/>
              </a:rPr>
              <a:t>Statul</a:t>
            </a:r>
            <a:r>
              <a:rPr lang="ro-RO" sz="1200" b="0" baseline="0" dirty="0" smtClean="0">
                <a:solidFill>
                  <a:srgbClr val="000000"/>
                </a:solidFill>
                <a:effectLst/>
                <a:latin typeface="Calibri" panose="020F0502020204030204" pitchFamily="34" charset="0"/>
                <a:cs typeface="Times New Roman" panose="02020603050405020304" pitchFamily="18" charset="0"/>
              </a:rPr>
              <a:t> și agențiile de impunere a legii trebuie să acționeze în cazul amenințărilor la adresa securității, la nivel local și național, atât dintr-o perspectivă foarte practică pentru protejarea cetățenilor, cât și dintr-o perspectivă politică.</a:t>
            </a:r>
            <a:endParaRPr lang="ro-RO" sz="1200" b="0" dirty="0" smtClean="0">
              <a:solidFill>
                <a:srgbClr val="000000"/>
              </a:solidFill>
              <a:effectLst/>
              <a:latin typeface="Calibri" panose="020F0502020204030204" pitchFamily="34" charset="0"/>
              <a:cs typeface="Times New Roman" panose="02020603050405020304" pitchFamily="18" charset="0"/>
            </a:endParaRPr>
          </a:p>
          <a:p>
            <a:endParaRPr lang="en-GB" sz="1000" b="0" dirty="0" smtClean="0"/>
          </a:p>
          <a:p>
            <a:r>
              <a:rPr lang="ro-RO" sz="1000" b="1" dirty="0" smtClean="0"/>
              <a:t>Din</a:t>
            </a:r>
            <a:r>
              <a:rPr lang="en-GB" sz="1000" b="1" dirty="0" smtClean="0"/>
              <a:t> D3.2.7</a:t>
            </a:r>
            <a:endParaRPr lang="en-GB" sz="1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ro-RO" sz="1000" dirty="0" smtClean="0"/>
              <a:t>O</a:t>
            </a:r>
            <a:r>
              <a:rPr lang="ro-RO" sz="1000" baseline="0" dirty="0" smtClean="0"/>
              <a:t> analiză a studiilor de caz disponibile în literatura de specialitate în ultimele două decenii relevă faptul că un răspuns prea dur din partea statului este probabil să producă mai multă radicalizare, pe când un răspuns ezitant se poate dovedi ineficient și va genera nemulțumire și polarizare socială ulterior. Mai mult, procesul de învățare referitor la cum să fie dezvoltate și să implementate măsuri proporționale a devenit un pas înainte ce trebuie încurajat și ajutat.</a:t>
            </a:r>
            <a:endParaRPr lang="ro-RO" sz="1000" dirty="0" smtClean="0"/>
          </a:p>
          <a:p>
            <a:endParaRPr lang="en-GB" sz="1000" dirty="0" smtClean="0"/>
          </a:p>
          <a:p>
            <a:r>
              <a:rPr lang="ro-RO" sz="1000" b="1" dirty="0" smtClean="0"/>
              <a:t>Din</a:t>
            </a:r>
            <a:r>
              <a:rPr lang="en-GB" sz="1000" b="1" dirty="0" smtClean="0"/>
              <a:t> D3.1.7</a:t>
            </a:r>
          </a:p>
          <a:p>
            <a:endParaRPr lang="en-GB" sz="1000" dirty="0" smtClean="0"/>
          </a:p>
          <a:p>
            <a:r>
              <a:rPr lang="ro-RO" sz="1000" dirty="0" smtClean="0"/>
              <a:t>În timp ce combaterea radicalizării este crucială pentru asigurarea securității interne, modalitatea în care statul abordează această</a:t>
            </a:r>
            <a:r>
              <a:rPr lang="ro-RO" sz="1000" baseline="0" dirty="0" smtClean="0"/>
              <a:t> sarcină particulară este relevantă din perspectiva combaterii cu succes a acestui fenomen sau, dimpotrivă, înrăutățirea acestuia. În timp ce literatura de specializare admite faptul că un răspuns din partea statului este necesar în caz de radicalizare, mai ales atunci când viața oamenilor este în pericol,  cele mai multe studii </a:t>
            </a:r>
            <a:r>
              <a:rPr lang="en-GB"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0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Borum</a:t>
            </a:r>
            <a:r>
              <a:rPr lang="en-GB"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 </a:t>
            </a:r>
            <a:r>
              <a:rPr lang="en-GB" sz="10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Campelo</a:t>
            </a:r>
            <a:r>
              <a:rPr lang="en-GB"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2018; </a:t>
            </a:r>
            <a:r>
              <a:rPr lang="en-GB" sz="10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Slootman</a:t>
            </a:r>
            <a:r>
              <a:rPr lang="en-GB"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și </a:t>
            </a:r>
            <a:r>
              <a:rPr lang="en-GB" sz="10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Tille</a:t>
            </a:r>
            <a:r>
              <a:rPr lang="en-GB"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2006) </a:t>
            </a:r>
            <a:r>
              <a:rPr lang="ro-RO"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scot în evidență faptul că tratamentul</a:t>
            </a:r>
            <a:r>
              <a:rPr lang="ro-RO" sz="10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abuziv din partea poliției reprezintă unul dintre cei mai importanți factori care declanșează sau accentuează procesul de radicalizare. Din acest motiv, stabilirea unor limite rezonabile ale răspunsului autorităților statului la fenomenul radicalizării este relevantă pentru implementarea unor politici adecvate de combatare a acestuia.</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err="1" smtClean="0">
                <a:latin typeface="Verdana" panose="020B0604030504040204" pitchFamily="34" charset="0"/>
              </a:rPr>
              <a:t>Instruc</a:t>
            </a:r>
            <a:r>
              <a:rPr lang="ro-RO" sz="800" b="1" i="0" u="none" strike="noStrike" baseline="0" dirty="0" smtClean="0">
                <a:latin typeface="Verdana" panose="020B0604030504040204" pitchFamily="34" charset="0"/>
              </a:rPr>
              <a:t>țiuni</a:t>
            </a:r>
            <a:r>
              <a:rPr lang="en-GB" sz="800" b="1" i="0" u="none" strike="noStrike" baseline="0" dirty="0" smtClean="0">
                <a:latin typeface="Verdana" panose="020B0604030504040204" pitchFamily="34" charset="0"/>
              </a:rPr>
              <a:t>/text </a:t>
            </a:r>
            <a:r>
              <a:rPr lang="ro-RO" sz="800" b="1" i="0" u="none" strike="noStrike" baseline="0" dirty="0" smtClean="0">
                <a:latin typeface="Verdana" panose="020B0604030504040204" pitchFamily="34" charset="0"/>
              </a:rPr>
              <a:t>pentru slide</a:t>
            </a:r>
            <a:r>
              <a:rPr lang="en-GB" sz="800" b="1" i="0" u="none" strike="noStrike" baseline="0" dirty="0" smtClean="0">
                <a:latin typeface="Verdana" panose="020B0604030504040204" pitchFamily="34" charset="0"/>
              </a:rPr>
              <a:t> </a:t>
            </a:r>
            <a:r>
              <a:rPr lang="ro-RO" sz="800" b="1" i="0" u="none" strike="noStrike" baseline="0" dirty="0" smtClean="0">
                <a:latin typeface="Verdana" panose="020B0604030504040204" pitchFamily="34" charset="0"/>
              </a:rPr>
              <a:t>17</a:t>
            </a:r>
            <a:endParaRPr lang="en-GB" sz="800" b="1" i="0" u="none" strike="noStrike"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800" dirty="0" smtClean="0">
                <a:effectLst/>
                <a:latin typeface="Calibri" panose="020F0502020204030204" pitchFamily="34" charset="0"/>
                <a:ea typeface="Times New Roman" panose="02020603050405020304" pitchFamily="18" charset="0"/>
                <a:cs typeface="Times New Roman" panose="02020603050405020304" pitchFamily="18" charset="0"/>
              </a:rPr>
              <a:t>Cum pot contribui decidenții la prevenirea radicalizării? Workshop-ul oferit în cadrul</a:t>
            </a:r>
            <a:r>
              <a:rPr lang="ro-RO" sz="800" baseline="0" dirty="0" smtClean="0">
                <a:effectLst/>
                <a:latin typeface="Calibri" panose="020F0502020204030204" pitchFamily="34" charset="0"/>
                <a:ea typeface="Times New Roman" panose="02020603050405020304" pitchFamily="18" charset="0"/>
                <a:cs typeface="Times New Roman" panose="02020603050405020304" pitchFamily="18" charset="0"/>
              </a:rPr>
              <a:t> acestui proiect este menit să îi sprijine în acest demers. În cadrul acestui laborator sunt utilizate 12 scenarii inspirate din cazuri reale, în care statul a acționat pentru combaterea radicalizării. Participanții sunt rugați să dezbată pe marginea acestor acțiuni pentru a stabili dacă au fost proporționale sau nu și să ofere argumente pentru alegerilor lor.</a:t>
            </a:r>
            <a:endParaRPr lang="ro-RO"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ro-RO" sz="800" dirty="0" smtClean="0"/>
              <a:t>Workshop-ul are drept scop familiarizarea</a:t>
            </a:r>
            <a:r>
              <a:rPr lang="ro-RO" sz="800" baseline="0" dirty="0" smtClean="0"/>
              <a:t> practicienilor cu diversele provocări reieșite din interacțiunea agenților din instituțiile de impunere a legii și oameni care sunt potențial radicalizați. În timp ce literatura de specializare admite faptul că un răspuns din partea statului este necesar în caz de radicalizare, mai ales atunci când viața oamenilor este în pericol,  cele mai multe studii </a:t>
            </a:r>
            <a:r>
              <a:rPr lang="ro-RO"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evidențiază faptul că tratamentul</a:t>
            </a:r>
            <a:r>
              <a:rPr lang="ro-RO" sz="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abuziv din partea poliției reprezintă unul dintre cei mai importanți factori care declanșează sau accentuează procesul de radicalizare.</a:t>
            </a:r>
            <a:endParaRPr lang="en-GB" sz="800" dirty="0" smtClean="0"/>
          </a:p>
          <a:p>
            <a:endParaRPr lang="ro-RO" sz="800" dirty="0" smtClean="0"/>
          </a:p>
          <a:p>
            <a:r>
              <a:rPr lang="ro-RO" sz="800" dirty="0" smtClean="0"/>
              <a:t>Este destinat</a:t>
            </a:r>
            <a:r>
              <a:rPr lang="ro-RO" sz="800" baseline="0" dirty="0" smtClean="0"/>
              <a:t> decidenților de politici publice de la nivel local și național și poliției??</a:t>
            </a:r>
          </a:p>
          <a:p>
            <a:endParaRPr lang="en-GB" sz="800" dirty="0" smtClean="0"/>
          </a:p>
          <a:p>
            <a:pPr algn="just">
              <a:lnSpc>
                <a:spcPct val="115000"/>
              </a:lnSpc>
              <a:spcAft>
                <a:spcPts val="600"/>
              </a:spcAft>
            </a:pPr>
            <a:r>
              <a:rPr lang="ro-RO" sz="1050" dirty="0" smtClean="0">
                <a:effectLst/>
                <a:latin typeface="Calibri" panose="020F0502020204030204" pitchFamily="34" charset="0"/>
                <a:ea typeface="Calibri" panose="020F0502020204030204" pitchFamily="34" charset="0"/>
                <a:cs typeface="Times New Roman" panose="02020603050405020304" pitchFamily="18" charset="0"/>
              </a:rPr>
              <a:t>Oferă un cadru,</a:t>
            </a:r>
            <a:r>
              <a:rPr lang="ro-RO" sz="1050" baseline="0" dirty="0" smtClean="0">
                <a:effectLst/>
                <a:latin typeface="Calibri" panose="020F0502020204030204" pitchFamily="34" charset="0"/>
                <a:ea typeface="Calibri" panose="020F0502020204030204" pitchFamily="34" charset="0"/>
                <a:cs typeface="Times New Roman" panose="02020603050405020304" pitchFamily="18" charset="0"/>
              </a:rPr>
              <a:t> un scenariu general și un set detaliat de scenarii pentru a exersa aflarea răspunsului potrivit.</a:t>
            </a:r>
          </a:p>
          <a:p>
            <a:pPr algn="just">
              <a:lnSpc>
                <a:spcPct val="115000"/>
              </a:lnSpc>
              <a:spcAft>
                <a:spcPts val="600"/>
              </a:spcAft>
            </a:pPr>
            <a:r>
              <a:rPr lang="ro-RO" sz="1050" baseline="0" dirty="0" smtClean="0">
                <a:effectLst/>
                <a:latin typeface="Calibri" panose="020F0502020204030204" pitchFamily="34" charset="0"/>
                <a:ea typeface="Calibri" panose="020F0502020204030204" pitchFamily="34" charset="0"/>
                <a:cs typeface="Times New Roman" panose="02020603050405020304" pitchFamily="18" charset="0"/>
              </a:rPr>
              <a:t>Prin aceste cunoștințe și abilități participanții vor învăța cum să:</a:t>
            </a:r>
          </a:p>
          <a:p>
            <a:pPr marL="285750" indent="-285750" algn="just">
              <a:lnSpc>
                <a:spcPct val="115000"/>
              </a:lnSpc>
              <a:spcAft>
                <a:spcPts val="600"/>
              </a:spcAft>
              <a:buFontTx/>
              <a:buChar char="-"/>
            </a:pPr>
            <a:r>
              <a:rPr lang="ro-RO" sz="1050" baseline="0" dirty="0" smtClean="0">
                <a:effectLst/>
                <a:latin typeface="Calibri" panose="020F0502020204030204" pitchFamily="34" charset="0"/>
                <a:ea typeface="Calibri" panose="020F0502020204030204" pitchFamily="34" charset="0"/>
                <a:cs typeface="Times New Roman" panose="02020603050405020304" pitchFamily="18" charset="0"/>
              </a:rPr>
              <a:t>Recunoască semnele radicalizării</a:t>
            </a:r>
          </a:p>
          <a:p>
            <a:pPr marL="285750" indent="-285750" algn="just">
              <a:lnSpc>
                <a:spcPct val="115000"/>
              </a:lnSpc>
              <a:spcAft>
                <a:spcPts val="600"/>
              </a:spcAft>
              <a:buFontTx/>
              <a:buChar char="-"/>
            </a:pPr>
            <a:r>
              <a:rPr lang="ro-RO" sz="1050" baseline="0" dirty="0" smtClean="0">
                <a:effectLst/>
                <a:latin typeface="Calibri" panose="020F0502020204030204" pitchFamily="34" charset="0"/>
                <a:ea typeface="Calibri" panose="020F0502020204030204" pitchFamily="34" charset="0"/>
                <a:cs typeface="Times New Roman" panose="02020603050405020304" pitchFamily="18" charset="0"/>
              </a:rPr>
              <a:t>Găsească echilibrul între un răspuns proporțional și unul eficient din partea statului.</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b="0" i="0" u="none" strike="noStrike" baseline="0" dirty="0" smtClean="0">
              <a:latin typeface="Calibri" panose="020F0502020204030204" pitchFamily="34" charset="0"/>
            </a:endParaRPr>
          </a:p>
          <a:p>
            <a:r>
              <a:rPr lang="ro-RO" sz="1050" b="0" i="0" u="none" strike="noStrike" baseline="0" dirty="0" smtClean="0">
                <a:latin typeface="Calibri" panose="020F0502020204030204" pitchFamily="34" charset="0"/>
              </a:rPr>
              <a:t>Pentru informații detaliate recomand Manualul pentru traineri (fie se proiectează adresa site-ului unde poate fi găsit șie se oferă o versiune printată a acestuia drept cadou)</a:t>
            </a:r>
          </a:p>
          <a:p>
            <a:endParaRPr lang="ro-RO" sz="1050" b="0" i="0" u="none" strike="noStrike" baseline="0" dirty="0" smtClean="0">
              <a:latin typeface="Calibri" panose="020F0502020204030204" pitchFamily="34" charset="0"/>
            </a:endParaRPr>
          </a:p>
          <a:p>
            <a:r>
              <a:rPr lang="ro-RO" sz="1050" b="0" i="0" u="none" strike="noStrike" baseline="0" dirty="0" smtClean="0">
                <a:latin typeface="Calibri" panose="020F0502020204030204" pitchFamily="34" charset="0"/>
              </a:rPr>
              <a:t>Vom lua acum drept exemplificare un posibil exercițiu din workshop.</a:t>
            </a:r>
          </a:p>
          <a:p>
            <a:endParaRPr lang="en-GB" sz="800" b="0" i="0" u="none" strike="noStrike" baseline="0" dirty="0">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a:t>
            </a:r>
            <a:r>
              <a:rPr lang="ro-RO" sz="1200" b="1" i="0" u="none" strike="noStrike" baseline="0" dirty="0" smtClean="0">
                <a:latin typeface="Verdana" panose="020B0604030504040204" pitchFamily="34" charset="0"/>
              </a:rPr>
              <a:t>țiuni</a:t>
            </a:r>
            <a:r>
              <a:rPr lang="en-GB" sz="1200" b="1" i="0" u="none" strike="noStrike" baseline="0" dirty="0" smtClean="0">
                <a:latin typeface="Verdana" panose="020B0604030504040204" pitchFamily="34" charset="0"/>
              </a:rPr>
              <a:t>/text </a:t>
            </a:r>
            <a:r>
              <a:rPr lang="ro-RO" sz="1200" b="1" i="0" u="none" strike="noStrike" baseline="0" dirty="0" smtClean="0">
                <a:latin typeface="Verdana" panose="020B0604030504040204" pitchFamily="34" charset="0"/>
              </a:rPr>
              <a:t>pentru slide</a:t>
            </a:r>
            <a:r>
              <a:rPr lang="en-GB" sz="1200" b="1" i="0" u="none" strike="noStrike" baseline="0" dirty="0" smtClean="0">
                <a:latin typeface="Verdana" panose="020B0604030504040204" pitchFamily="34" charset="0"/>
              </a:rPr>
              <a:t> </a:t>
            </a:r>
            <a:r>
              <a:rPr lang="ro-RO" sz="1200" b="1" i="0" u="none" strike="noStrike" baseline="0" dirty="0" smtClean="0">
                <a:latin typeface="Verdana" panose="020B0604030504040204" pitchFamily="34" charset="0"/>
              </a:rPr>
              <a:t>18</a:t>
            </a:r>
            <a:endParaRPr lang="en-GB" sz="1200" b="1" i="0" u="none" strike="noStrike" baseline="0" dirty="0" smtClean="0">
              <a:latin typeface="Verdana" panose="020B0604030504040204" pitchFamily="34" charset="0"/>
            </a:endParaRPr>
          </a:p>
          <a:p>
            <a:pPr>
              <a:lnSpc>
                <a:spcPct val="115000"/>
              </a:lnSpc>
              <a:spcAft>
                <a:spcPts val="600"/>
              </a:spcAft>
            </a:pP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Acesta este un exemplu</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de ice-breaker din cadrul workshop-ului Răspuns proporțional al autorităților statului</a:t>
            </a: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Nu</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proiecta cele 4 blocuri de text până după pasul 3</a:t>
            </a:r>
          </a:p>
          <a:p>
            <a:pPr>
              <a:lnSpc>
                <a:spcPct val="115000"/>
              </a:lnSpc>
              <a:spcAft>
                <a:spcPts val="600"/>
              </a:spcAft>
            </a:pP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Exercițiul durează aproximativ 10 minute</a:t>
            </a: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Times New Roman" panose="02020603050405020304" pitchFamily="18" charset="0"/>
                <a:cs typeface="Times New Roman" panose="02020603050405020304" pitchFamily="18" charset="0"/>
              </a:rPr>
              <a:t>Pasul 1:</a:t>
            </a:r>
            <a:r>
              <a:rPr lang="ro-RO" sz="1200" dirty="0" smtClean="0">
                <a:effectLst/>
                <a:latin typeface="Calibri" panose="020F0502020204030204" pitchFamily="34" charset="0"/>
                <a:ea typeface="Times New Roman" panose="02020603050405020304" pitchFamily="18" charset="0"/>
                <a:cs typeface="Times New Roman" panose="02020603050405020304" pitchFamily="18" charset="0"/>
              </a:rPr>
              <a:t> Solicită participanților să scrie</a:t>
            </a:r>
            <a:r>
              <a:rPr lang="ro-RO"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în 2-3 minute un răspuns la întrebare și câteva cuvinte cheie</a:t>
            </a:r>
          </a:p>
          <a:p>
            <a:pPr algn="just">
              <a:lnSpc>
                <a:spcPct val="115000"/>
              </a:lnSpc>
              <a:spcAft>
                <a:spcPts val="600"/>
              </a:spcAft>
            </a:pPr>
            <a:r>
              <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Pasul 2: </a:t>
            </a:r>
            <a:r>
              <a:rPr lang="ro-RO" sz="1200" i="0" baseline="0" dirty="0" smtClean="0">
                <a:effectLst/>
                <a:latin typeface="Calibri" panose="020F0502020204030204" pitchFamily="34" charset="0"/>
                <a:ea typeface="Times New Roman" panose="02020603050405020304" pitchFamily="18" charset="0"/>
                <a:cs typeface="Times New Roman" panose="02020603050405020304" pitchFamily="18" charset="0"/>
              </a:rPr>
              <a:t>Cere-le să discute pe marginea rsăpunsurilor proprii cu un alt participant (3 minute) </a:t>
            </a:r>
            <a:r>
              <a:rPr lang="en-US"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dacă se derulează online: acest pas poate fi realizat într-o sesiune separată de încălzire sau se poate trece peste</a:t>
            </a:r>
            <a:r>
              <a:rPr lang="en-US"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Pasul 3: </a:t>
            </a:r>
            <a:r>
              <a:rPr lang="ro-RO" sz="1200" i="0" baseline="0" dirty="0" smtClean="0">
                <a:effectLst/>
                <a:latin typeface="Calibri" panose="020F0502020204030204" pitchFamily="34" charset="0"/>
                <a:ea typeface="Times New Roman" panose="02020603050405020304" pitchFamily="18" charset="0"/>
                <a:cs typeface="Times New Roman" panose="02020603050405020304" pitchFamily="18" charset="0"/>
              </a:rPr>
              <a:t>întreabă grupul despre cuvintele cheie asupra cărora au convenit (2-3 minute)</a:t>
            </a:r>
          </a:p>
          <a:p>
            <a:pPr algn="just">
              <a:lnSpc>
                <a:spcPct val="115000"/>
              </a:lnSpc>
              <a:spcAft>
                <a:spcPts val="600"/>
              </a:spcAft>
            </a:pPr>
            <a:endParaRPr lang="ro-RO" sz="1200" i="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defTabSz="945307">
              <a:defRPr/>
            </a:pPr>
            <a:r>
              <a:rPr lang="ro-RO" sz="1000" b="0" dirty="0" smtClean="0">
                <a:effectLst/>
                <a:latin typeface="Calibri" panose="020F0502020204030204" pitchFamily="34" charset="0"/>
                <a:cs typeface="Times New Roman" panose="02020603050405020304" pitchFamily="18" charset="0"/>
              </a:rPr>
              <a:t>Asigură-te că în</a:t>
            </a:r>
            <a:r>
              <a:rPr lang="ro-RO" sz="1000" b="0" baseline="0" dirty="0" smtClean="0">
                <a:effectLst/>
                <a:latin typeface="Calibri" panose="020F0502020204030204" pitchFamily="34" charset="0"/>
                <a:cs typeface="Times New Roman" panose="02020603050405020304" pitchFamily="18" charset="0"/>
              </a:rPr>
              <a:t> discuțiile de final, următoarele puncte sunt menționate:</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Conceptul proporționalității poate fi definit drept alegerea mijloacelor în așa fel încât să se obțină un bine, mai degrabă decât să se facă rău atunci când se întreprinde o acțiune care ar putea avea atât efecte pozitive cât și negative. În acest context, pentru a acționa proporțional, trebuie analizate efectele bune și rele care pot fi obținute și alese numai acele mijloace de acțiune care generează mai puțin rău decât binele obținut.</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A acționa proporțional presupune a acționa în așa fel încât să se evite cauzare de „vătămări și suferințe inutile”</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O acțiune disproporționată este aceea care „protejează o valoare mai puțin importantă (de ex. proprietatea) în detrimentul uneia mai importante (cum ar fi viața)”</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O politică ce este în același timp necesară și potrivită scopului pe care vrea să-l atingă.</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a:t>
            </a:r>
            <a:r>
              <a:rPr lang="ro-RO" sz="1200" b="1" i="0" u="none" strike="noStrike" baseline="0" dirty="0" smtClean="0">
                <a:latin typeface="Verdana" panose="020B0604030504040204" pitchFamily="34" charset="0"/>
              </a:rPr>
              <a:t>țiuni</a:t>
            </a:r>
            <a:r>
              <a:rPr lang="en-GB" sz="1200" b="1" i="0" u="none" strike="noStrike" baseline="0" dirty="0" smtClean="0">
                <a:latin typeface="Verdana" panose="020B0604030504040204" pitchFamily="34" charset="0"/>
              </a:rPr>
              <a:t>/text </a:t>
            </a:r>
            <a:r>
              <a:rPr lang="ro-RO" sz="1200" b="1" i="0" u="none" strike="noStrike" baseline="0" dirty="0" smtClean="0">
                <a:latin typeface="Verdana" panose="020B0604030504040204" pitchFamily="34" charset="0"/>
              </a:rPr>
              <a:t>pentru slide</a:t>
            </a:r>
            <a:r>
              <a:rPr lang="en-GB" sz="1200" b="1" i="0" u="none" strike="noStrike" baseline="0" dirty="0" smtClean="0">
                <a:latin typeface="Verdana" panose="020B0604030504040204" pitchFamily="34" charset="0"/>
              </a:rPr>
              <a:t> </a:t>
            </a:r>
            <a:r>
              <a:rPr lang="ro-RO" sz="1200" b="1" i="0" u="none" strike="noStrike" baseline="0" dirty="0" smtClean="0">
                <a:latin typeface="Verdana" panose="020B0604030504040204" pitchFamily="34" charset="0"/>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Scenariul se numește </a:t>
            </a:r>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Ce este proporțional?</a:t>
            </a:r>
          </a:p>
          <a:p>
            <a:pPr>
              <a:lnSpc>
                <a:spcPct val="115000"/>
              </a:lnSpc>
              <a:spcAft>
                <a:spcPts val="600"/>
              </a:spcAft>
            </a:pPr>
            <a:r>
              <a:rPr lang="ro-RO" sz="1200" b="0" i="0" dirty="0" smtClean="0">
                <a:effectLst/>
                <a:latin typeface="Calibri" panose="020F0502020204030204" pitchFamily="34" charset="0"/>
                <a:ea typeface="Calibri" panose="020F0502020204030204" pitchFamily="34" charset="0"/>
                <a:cs typeface="Times New Roman" panose="02020603050405020304" pitchFamily="18" charset="0"/>
              </a:rPr>
              <a:t>Întrebați</a:t>
            </a:r>
            <a:r>
              <a:rPr lang="ro-RO" sz="1200" b="0" i="0" baseline="0" dirty="0" smtClean="0">
                <a:effectLst/>
                <a:latin typeface="Calibri" panose="020F0502020204030204" pitchFamily="34" charset="0"/>
                <a:ea typeface="Calibri" panose="020F0502020204030204" pitchFamily="34" charset="0"/>
                <a:cs typeface="Times New Roman" panose="02020603050405020304" pitchFamily="18" charset="0"/>
              </a:rPr>
              <a:t> participanții: Ce părerea aveți despre ideea din spatele acestui exercițiu?</a:t>
            </a: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2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Numele exercițiului</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Ce este proporțional?</a:t>
            </a:r>
            <a:endParaRPr lang="en-GB" sz="12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Ob</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iectiv</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„Să realizăm</a:t>
            </a:r>
            <a:r>
              <a:rPr lang="ro-RO" sz="1200" baseline="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o evaluare preliminară a părerilor și cunoștințelor participanților referitoare la proporționalitate</a:t>
            </a:r>
            <a:r>
              <a:rPr lang="ro-RO" sz="12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De asemenea, se</a:t>
            </a:r>
            <a:r>
              <a:rPr lang="ro-RO" sz="1200" baseline="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urmprește să se ajungă la o definiție comună.</a:t>
            </a:r>
          </a:p>
          <a:p>
            <a:endParaRPr lang="en-GB" sz="12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r>
              <a:rPr lang="ro-RO"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 țintă</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Adul</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ți</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Timp</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 min</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ute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err="1" smtClean="0">
                <a:effectLst/>
                <a:latin typeface="Calibri" panose="020F0502020204030204" pitchFamily="34" charset="0"/>
                <a:ea typeface="Calibri" panose="020F0502020204030204" pitchFamily="34" charset="0"/>
                <a:cs typeface="Times New Roman" panose="02020603050405020304" pitchFamily="18" charset="0"/>
              </a:rPr>
              <a:t>Descri</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ere</a:t>
            </a:r>
            <a:endParaRPr lang="ro-RO" sz="1000" b="0" dirty="0" smtClean="0">
              <a:effectLst/>
              <a:latin typeface="Calibri" panose="020F0502020204030204" pitchFamily="34" charset="0"/>
              <a:cs typeface="Times New Roman" panose="02020603050405020304" pitchFamily="18" charset="0"/>
            </a:endParaRPr>
          </a:p>
          <a:p>
            <a:pPr algn="just">
              <a:lnSpc>
                <a:spcPct val="115000"/>
              </a:lnSpc>
              <a:spcAft>
                <a:spcPts val="600"/>
              </a:spcAft>
            </a:pPr>
            <a:r>
              <a:rPr lang="ro-RO" sz="1200" i="1" dirty="0" smtClean="0">
                <a:effectLst/>
                <a:latin typeface="Calibri" panose="020F0502020204030204" pitchFamily="34" charset="0"/>
                <a:ea typeface="Times New Roman" panose="02020603050405020304" pitchFamily="18" charset="0"/>
                <a:cs typeface="Times New Roman" panose="02020603050405020304" pitchFamily="18" charset="0"/>
              </a:rPr>
              <a:t>Pasul 1:</a:t>
            </a:r>
            <a:r>
              <a:rPr lang="ro-RO" sz="1200" dirty="0" smtClean="0">
                <a:effectLst/>
                <a:latin typeface="Calibri" panose="020F0502020204030204" pitchFamily="34" charset="0"/>
                <a:ea typeface="Times New Roman" panose="02020603050405020304" pitchFamily="18" charset="0"/>
                <a:cs typeface="Times New Roman" panose="02020603050405020304" pitchFamily="18" charset="0"/>
              </a:rPr>
              <a:t> Solicită participanților să scrie</a:t>
            </a:r>
            <a:r>
              <a:rPr lang="ro-RO"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în 2-3 minute câteva cuvinte cheie drept răspuns la întrebare</a:t>
            </a:r>
          </a:p>
          <a:p>
            <a:pPr algn="just">
              <a:lnSpc>
                <a:spcPct val="115000"/>
              </a:lnSpc>
              <a:spcAft>
                <a:spcPts val="600"/>
              </a:spcAft>
            </a:pPr>
            <a:r>
              <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Pasul 2: </a:t>
            </a:r>
            <a:r>
              <a:rPr lang="ro-RO" sz="1200" i="0" baseline="0" dirty="0" smtClean="0">
                <a:effectLst/>
                <a:latin typeface="Calibri" panose="020F0502020204030204" pitchFamily="34" charset="0"/>
                <a:ea typeface="Times New Roman" panose="02020603050405020304" pitchFamily="18" charset="0"/>
                <a:cs typeface="Times New Roman" panose="02020603050405020304" pitchFamily="18" charset="0"/>
              </a:rPr>
              <a:t>Cere-le să discute pe marginea rsăpunsurilor proprii cu un alt participant (3 minute)</a:t>
            </a:r>
            <a:endPar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ro-RO" sz="1200" i="1" baseline="0" dirty="0" smtClean="0">
                <a:effectLst/>
                <a:latin typeface="Calibri" panose="020F0502020204030204" pitchFamily="34" charset="0"/>
                <a:ea typeface="Times New Roman" panose="02020603050405020304" pitchFamily="18" charset="0"/>
                <a:cs typeface="Times New Roman" panose="02020603050405020304" pitchFamily="18" charset="0"/>
              </a:rPr>
              <a:t>Pasul 3: </a:t>
            </a:r>
            <a:r>
              <a:rPr lang="ro-RO" sz="1200" i="0" baseline="0" dirty="0" smtClean="0">
                <a:effectLst/>
                <a:latin typeface="Calibri" panose="020F0502020204030204" pitchFamily="34" charset="0"/>
                <a:ea typeface="Times New Roman" panose="02020603050405020304" pitchFamily="18" charset="0"/>
                <a:cs typeface="Times New Roman" panose="02020603050405020304" pitchFamily="18" charset="0"/>
              </a:rPr>
              <a:t>întreabă grupul despre cuvintele cheie asupra cărora au convenit (2-3 minute)</a:t>
            </a:r>
          </a:p>
          <a:p>
            <a:pPr algn="just">
              <a:lnSpc>
                <a:spcPct val="115000"/>
              </a:lnSpc>
              <a:spcAft>
                <a:spcPts val="600"/>
              </a:spcAft>
            </a:pPr>
            <a:endParaRPr lang="ro-RO" sz="1200" i="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defTabSz="945307">
              <a:defRPr/>
            </a:pPr>
            <a:r>
              <a:rPr lang="ro-RO" sz="1000" b="0" dirty="0" smtClean="0">
                <a:effectLst/>
                <a:latin typeface="Calibri" panose="020F0502020204030204" pitchFamily="34" charset="0"/>
                <a:cs typeface="Times New Roman" panose="02020603050405020304" pitchFamily="18" charset="0"/>
              </a:rPr>
              <a:t>Asigură-te că în</a:t>
            </a:r>
            <a:r>
              <a:rPr lang="ro-RO" sz="1000" b="0" baseline="0" dirty="0" smtClean="0">
                <a:effectLst/>
                <a:latin typeface="Calibri" panose="020F0502020204030204" pitchFamily="34" charset="0"/>
                <a:cs typeface="Times New Roman" panose="02020603050405020304" pitchFamily="18" charset="0"/>
              </a:rPr>
              <a:t> discuțiile de final, următoarele puncte sunt menționate:</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Conceptul proporționalității poate fi definit drept alegerea mijloacelor în așa fel încât să se obțină un bine, mai degrabă decât să se facă rău atunci când se întreprinde o acțiune care ar putea avea atât efecte pozitive cât și negative</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În acest context, pentru a acționa proporțional, trebuie analizate efectele bune și rele care pot fi obținute și alese numai acele mijloace de acțiune care generează mai puțin rău decât binele obținut.</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A acționa proporțional presupune a acționa în așa fel încât să se evite cauzare de „vătămări și suferințe inutile”</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O acțiune disproporționată este aceea care „protejează o valoare mai puțin importantă (de ex. proprietatea) în detrimentul uneia mai importante (cum ar fi viața)”</a:t>
            </a:r>
          </a:p>
          <a:p>
            <a:pPr marL="171450" indent="-171450" defTabSz="945307">
              <a:buFontTx/>
              <a:buChar char="-"/>
              <a:defRPr/>
            </a:pPr>
            <a:r>
              <a:rPr lang="ro-RO" sz="1000" b="0" baseline="0" dirty="0" smtClean="0">
                <a:effectLst/>
                <a:latin typeface="Calibri" panose="020F0502020204030204" pitchFamily="34" charset="0"/>
                <a:cs typeface="Times New Roman" panose="02020603050405020304" pitchFamily="18" charset="0"/>
              </a:rPr>
              <a:t>O politică ce este în același timp necesară și potrivită scopului pe care vrea să-l atingă.</a:t>
            </a:r>
          </a:p>
          <a:p>
            <a:pPr algn="l">
              <a:lnSpc>
                <a:spcPct val="115000"/>
              </a:lnSpc>
              <a:spcAft>
                <a:spcPts val="6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r>
            <a:br>
              <a:rPr lang="en-GB" sz="1200" dirty="0" smtClean="0">
                <a:effectLst/>
                <a:latin typeface="Calibri" panose="020F0502020204030204" pitchFamily="34" charset="0"/>
                <a:ea typeface="Calibri" panose="020F0502020204030204" pitchFamily="34" charset="0"/>
                <a:cs typeface="Times New Roman" panose="02020603050405020304" pitchFamily="18" charset="0"/>
              </a:rPr>
            </a:b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Metoda de învățare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200" dirty="0" smtClean="0">
                <a:effectLst/>
                <a:latin typeface="Calibri" panose="020F0502020204030204" pitchFamily="34" charset="0"/>
                <a:ea typeface="Times New Roman" panose="02020603050405020304" pitchFamily="18" charset="0"/>
                <a:cs typeface="Times New Roman" panose="02020603050405020304" pitchFamily="18" charset="0"/>
              </a:rPr>
              <a:t>Discuție</a:t>
            </a:r>
            <a:r>
              <a:rPr lang="ro-RO"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ghidată, auto-instruire ascunsă (discurs interior al studentului)</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120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2</a:t>
            </a:r>
            <a:endParaRPr lang="en-GB" sz="1200" b="1" i="0" u="none" strike="noStrike"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noProof="0" dirty="0" smtClean="0"/>
              <a:t>Începeți cu o</a:t>
            </a:r>
            <a:r>
              <a:rPr lang="ro-RO" baseline="0" noProof="0" dirty="0" smtClean="0"/>
              <a:t> recapitulare a zilei anterioare. Alocați ceva timp acestui exercițiu deoarece stimulează memoria și activează participanții, dezvoltând o fundație mai bună pentru ziua 3.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baseline="0" noProof="0" dirty="0" smtClean="0"/>
              <a:t>Pot fi afișate imaginile care rezumă activitățile din ziua precedentă pentru a le stimula memoria, dar este mai simplu să le cereți să vă rezume în cuvinte ceea ce au reținut din sesiunea anterioară. </a:t>
            </a:r>
            <a:endParaRPr lang="en-GB" noProof="0" dirty="0" smtClean="0"/>
          </a:p>
          <a:p>
            <a:r>
              <a:rPr lang="en-GB" noProof="0" dirty="0" smtClean="0"/>
              <a:t>(NB </a:t>
            </a:r>
            <a:r>
              <a:rPr lang="ro-RO" noProof="0" dirty="0" smtClean="0"/>
              <a:t>chiar dacă</a:t>
            </a:r>
            <a:r>
              <a:rPr lang="ro-RO" baseline="0" noProof="0" dirty="0" smtClean="0"/>
              <a:t> acest slide pare haotic, atunci când este derulat va deveni clar, deoarece are efecte aplicate</a:t>
            </a:r>
            <a:r>
              <a:rPr lang="en-GB" noProof="0" dirty="0" smtClean="0"/>
              <a:t>)</a:t>
            </a:r>
          </a:p>
          <a:p>
            <a:endParaRPr lang="en-GB" noProof="0" dirty="0" smtClean="0"/>
          </a:p>
          <a:p>
            <a:r>
              <a:rPr lang="ro-RO" noProof="0" dirty="0" smtClean="0"/>
              <a:t>Ce</a:t>
            </a:r>
            <a:r>
              <a:rPr lang="ro-RO" baseline="0" noProof="0" dirty="0" smtClean="0"/>
              <a:t> ați parcurs în sesiunea anterioară</a:t>
            </a:r>
            <a:r>
              <a:rPr lang="en-GB" noProof="0" dirty="0" smtClean="0"/>
              <a:t>? </a:t>
            </a:r>
            <a:r>
              <a:rPr lang="ro-RO" noProof="0" dirty="0" smtClean="0"/>
              <a:t>Ce</a:t>
            </a:r>
            <a:r>
              <a:rPr lang="ro-RO" baseline="0" noProof="0" dirty="0" smtClean="0"/>
              <a:t> vă amintiți</a:t>
            </a:r>
            <a:r>
              <a:rPr lang="en-GB" noProof="0" dirty="0" smtClean="0"/>
              <a:t>?</a:t>
            </a:r>
          </a:p>
          <a:p>
            <a:endParaRPr lang="en-GB" noProof="0" dirty="0" smtClean="0"/>
          </a:p>
          <a:p>
            <a:r>
              <a:rPr lang="ro-RO" noProof="0" dirty="0" smtClean="0"/>
              <a:t>Am recapitulat</a:t>
            </a:r>
            <a:r>
              <a:rPr lang="ro-RO" baseline="0" noProof="0" dirty="0" smtClean="0"/>
              <a:t> pe scurt sesiunea din ziua </a:t>
            </a:r>
            <a:r>
              <a:rPr lang="en-GB" noProof="0" dirty="0" smtClean="0"/>
              <a:t>1. </a:t>
            </a:r>
            <a:r>
              <a:rPr lang="ro-RO" noProof="0" dirty="0" smtClean="0"/>
              <a:t>În special </a:t>
            </a:r>
            <a:r>
              <a:rPr lang="it-IT" noProof="0" dirty="0" smtClean="0"/>
              <a:t>prezentarea generală a atelierelor</a:t>
            </a:r>
            <a:r>
              <a:rPr lang="ro-RO" noProof="0" dirty="0" smtClean="0"/>
              <a:t> de lucru</a:t>
            </a:r>
            <a:r>
              <a:rPr lang="it-IT" noProof="0" dirty="0" smtClean="0"/>
              <a:t> și definiția radicalizării</a:t>
            </a:r>
            <a:r>
              <a:rPr lang="ro-RO" noProof="0" dirty="0" smtClean="0"/>
              <a:t>.</a:t>
            </a:r>
            <a:endParaRPr lang="nl-NL" noProof="0" dirty="0" smtClean="0"/>
          </a:p>
          <a:p>
            <a:r>
              <a:rPr lang="ro-RO" noProof="0" dirty="0" smtClean="0"/>
              <a:t>Managementul furiei</a:t>
            </a:r>
            <a:r>
              <a:rPr lang="nl-NL" noProof="0" dirty="0" smtClean="0"/>
              <a:t>– </a:t>
            </a:r>
            <a:r>
              <a:rPr lang="ro-RO" noProof="0" dirty="0" smtClean="0"/>
              <a:t>ce</a:t>
            </a:r>
            <a:r>
              <a:rPr lang="ro-RO" baseline="0" noProof="0" dirty="0" smtClean="0"/>
              <a:t> este furia și cum poate aceasta să alimenteze procesul de radicalizare, precum și cum putem gestiona episoadele de furie într-un mod mai constructiv</a:t>
            </a:r>
            <a:endParaRPr lang="nl-NL" noProof="0" dirty="0" smtClean="0"/>
          </a:p>
          <a:p>
            <a:r>
              <a:rPr lang="ro-RO" noProof="0" dirty="0" smtClean="0"/>
              <a:t>Exerciții</a:t>
            </a:r>
            <a:r>
              <a:rPr lang="nl-NL" noProof="0" dirty="0" smtClean="0"/>
              <a:t>– </a:t>
            </a:r>
            <a:r>
              <a:rPr lang="ro-RO" noProof="0" dirty="0" smtClean="0"/>
              <a:t>au</a:t>
            </a:r>
            <a:r>
              <a:rPr lang="ro-RO" baseline="0" noProof="0" dirty="0" smtClean="0"/>
              <a:t> fost derulate exerciții care pot ajuta tinerii să gestioneze mai bine episoadele lor de furie</a:t>
            </a:r>
            <a:endParaRPr lang="nl-NL" noProof="0" dirty="0" smtClean="0"/>
          </a:p>
          <a:p>
            <a:r>
              <a:rPr lang="ro-RO" noProof="0" dirty="0" smtClean="0"/>
              <a:t>Narațiuni</a:t>
            </a:r>
            <a:r>
              <a:rPr lang="en-GB" noProof="0" dirty="0" smtClean="0"/>
              <a:t>– </a:t>
            </a:r>
            <a:r>
              <a:rPr lang="ro-RO" noProof="0" dirty="0" smtClean="0"/>
              <a:t>explicarea modalităților în care narațiunile pot fie influența</a:t>
            </a:r>
            <a:r>
              <a:rPr lang="ro-RO" baseline="0" noProof="0" dirty="0" smtClean="0"/>
              <a:t> negativ sau pozitiv șansele de radicalizare </a:t>
            </a:r>
            <a:r>
              <a:rPr lang="en-GB" noProof="0" dirty="0" smtClean="0"/>
              <a:t>(</a:t>
            </a:r>
            <a:r>
              <a:rPr lang="ro-RO" noProof="0" dirty="0" smtClean="0"/>
              <a:t>prin</a:t>
            </a:r>
            <a:r>
              <a:rPr lang="ro-RO" baseline="0" noProof="0" dirty="0" smtClean="0"/>
              <a:t> intermediul efectelor pe care acestea le produc asupra identității</a:t>
            </a:r>
            <a:r>
              <a:rPr lang="en-GB" noProof="0" dirty="0" smtClean="0"/>
              <a:t>)</a:t>
            </a:r>
          </a:p>
          <a:p>
            <a:r>
              <a:rPr lang="ro-RO" noProof="0" dirty="0" smtClean="0"/>
              <a:t>Exerciții </a:t>
            </a:r>
            <a:r>
              <a:rPr lang="en-GB" noProof="0" dirty="0" smtClean="0"/>
              <a:t>– </a:t>
            </a:r>
            <a:r>
              <a:rPr lang="ro-RO" noProof="0" dirty="0" smtClean="0"/>
              <a:t>au fost derulate exerciții pentru</a:t>
            </a:r>
            <a:r>
              <a:rPr lang="ro-RO" baseline="0" noProof="0" dirty="0" smtClean="0"/>
              <a:t> înțelegerea impactului narațiunilor și cum pot fi utilizate acestea într-un mod pozitiv</a:t>
            </a:r>
            <a:endParaRPr lang="en-GB" noProof="0" dirty="0" smtClean="0"/>
          </a:p>
          <a:p>
            <a:r>
              <a:rPr lang="ro-RO" noProof="0" dirty="0" smtClean="0"/>
              <a:t>Dezbatere</a:t>
            </a:r>
            <a:r>
              <a:rPr lang="ro-RO" baseline="0" noProof="0" dirty="0" smtClean="0"/>
              <a:t> și Simulare – explicarea modului în care argumentele pot fi construite astfel încât dezbaterea să nu devină conflict</a:t>
            </a:r>
            <a:endParaRPr lang="en-GB" noProof="0" dirty="0" smtClean="0"/>
          </a:p>
          <a:p>
            <a:r>
              <a:rPr lang="ro-RO" noProof="0" dirty="0" smtClean="0"/>
              <a:t>Exerciții </a:t>
            </a:r>
            <a:r>
              <a:rPr lang="en-GB" noProof="0" dirty="0" smtClean="0"/>
              <a:t>–</a:t>
            </a:r>
            <a:r>
              <a:rPr lang="ro-RO" noProof="0" dirty="0" smtClean="0"/>
              <a:t> au fost</a:t>
            </a:r>
            <a:r>
              <a:rPr lang="ro-RO" baseline="0" noProof="0" dirty="0" smtClean="0"/>
              <a:t> derulate exerciții care explică principiile de derulare ale unei dezbateri, precum și modul de construire al argumentelor</a:t>
            </a:r>
            <a:endParaRPr lang="en-GB" noProof="0" dirty="0" smtClean="0"/>
          </a:p>
          <a:p>
            <a:r>
              <a:rPr lang="nl-NL" noProof="0" dirty="0" smtClean="0"/>
              <a:t>Feedback – </a:t>
            </a:r>
            <a:r>
              <a:rPr lang="ro-RO" noProof="0" dirty="0" smtClean="0"/>
              <a:t>a fost colectat</a:t>
            </a:r>
            <a:r>
              <a:rPr lang="ro-RO" baseline="0" noProof="0" dirty="0" smtClean="0"/>
              <a:t> feedback general cu privire la activitățile desfășurate de-a lungul celei de-a doua zile</a:t>
            </a:r>
            <a:endParaRPr lang="nl-NL"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0420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a:t>
            </a:r>
            <a:r>
              <a:rPr lang="ro-RO" sz="1200" b="1" i="0" u="none" strike="noStrike" baseline="0" dirty="0" smtClean="0">
                <a:latin typeface="Verdana" panose="020B0604030504040204" pitchFamily="34" charset="0"/>
              </a:rPr>
              <a:t>țiuni</a:t>
            </a:r>
            <a:r>
              <a:rPr lang="en-GB" sz="1200" b="1" i="0" u="none" strike="noStrike" baseline="0" dirty="0" smtClean="0">
                <a:latin typeface="Verdana" panose="020B0604030504040204" pitchFamily="34" charset="0"/>
              </a:rPr>
              <a:t>/text </a:t>
            </a:r>
            <a:r>
              <a:rPr lang="ro-RO" sz="1200" b="1" i="0" u="none" strike="noStrike" baseline="0" dirty="0" smtClean="0">
                <a:latin typeface="Verdana" panose="020B0604030504040204" pitchFamily="34" charset="0"/>
              </a:rPr>
              <a:t>pentru slide 20</a:t>
            </a:r>
          </a:p>
          <a:p>
            <a:endParaRPr lang="ro-RO" dirty="0" smtClean="0"/>
          </a:p>
          <a:p>
            <a:r>
              <a:rPr lang="ro-RO" dirty="0" smtClean="0"/>
              <a:t>Vom</a:t>
            </a:r>
            <a:r>
              <a:rPr lang="ro-RO" baseline="0" dirty="0" smtClean="0"/>
              <a:t> continua acum cu unul dintre cazurile ce pot fi folosite în cadrul workshop-ului Răspuns proporțional al autorităților de stat (cazul școlarizării oblogatorii)</a:t>
            </a:r>
            <a:endParaRPr lang="ro-RO" dirty="0" smtClean="0"/>
          </a:p>
          <a:p>
            <a:endParaRPr lang="en-GB" dirty="0" smtClean="0"/>
          </a:p>
          <a:p>
            <a:r>
              <a:rPr lang="en-GB" sz="18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GB" b="1" dirty="0" smtClean="0"/>
              <a:t>@trainer </a:t>
            </a:r>
          </a:p>
          <a:p>
            <a:pPr marL="171450" indent="-171450">
              <a:buFontTx/>
              <a:buChar char="-"/>
            </a:pPr>
            <a:r>
              <a:rPr lang="ro-RO" dirty="0" smtClean="0"/>
              <a:t>Dacă acest</a:t>
            </a:r>
            <a:r>
              <a:rPr lang="ro-RO" baseline="0" dirty="0" smtClean="0"/>
              <a:t> caz nu este potrivit grupului de participanți, alege un alt caz mai relevant (vezi de ex. cazul de la slide-ul 22), sau poți chiar să mai ajustezi detaliile referitoare la amenințarea descrisă, pentru a-l face mai provocator</a:t>
            </a:r>
          </a:p>
          <a:p>
            <a:pPr marL="171450" indent="-171450">
              <a:buFontTx/>
              <a:buChar char="-"/>
            </a:pPr>
            <a:r>
              <a:rPr lang="ro-RO" baseline="0" dirty="0" smtClean="0"/>
              <a:t>Daca este necesar, împarte participanții în grupuri de maxim 10 persoane</a:t>
            </a:r>
          </a:p>
          <a:p>
            <a:pPr marL="171450" indent="-171450">
              <a:buFontTx/>
              <a:buChar char="-"/>
            </a:pPr>
            <a:r>
              <a:rPr lang="ro-RO" baseline="0" dirty="0" smtClean="0"/>
              <a:t>Exercițiul dureaza între 40-60 de minute</a:t>
            </a:r>
            <a:endParaRPr lang="en-GB" dirty="0" smtClean="0"/>
          </a:p>
          <a:p>
            <a:endParaRPr lang="ro-RO" dirty="0" smtClean="0"/>
          </a:p>
          <a:p>
            <a:r>
              <a:rPr lang="ro-RO" i="1" dirty="0" smtClean="0"/>
              <a:t>Pasul</a:t>
            </a:r>
            <a:r>
              <a:rPr lang="ro-RO" i="1" baseline="0" dirty="0" smtClean="0"/>
              <a:t> 1: </a:t>
            </a:r>
            <a:r>
              <a:rPr lang="ro-RO" i="0" baseline="0" dirty="0" smtClean="0"/>
              <a:t>Împarte grupul în 2 echipe </a:t>
            </a:r>
            <a:r>
              <a:rPr lang="en-US" i="0" baseline="0" dirty="0" smtClean="0"/>
              <a:t>[online</a:t>
            </a:r>
            <a:r>
              <a:rPr lang="ro-RO" i="0" baseline="0" dirty="0" smtClean="0"/>
              <a:t>: începe cu</a:t>
            </a:r>
          </a:p>
          <a:p>
            <a:r>
              <a:rPr lang="ro-RO" i="1" baseline="0" dirty="0" smtClean="0"/>
              <a:t>Pasul 2: </a:t>
            </a:r>
            <a:r>
              <a:rPr lang="ro-RO" i="0" baseline="0" dirty="0" smtClean="0"/>
              <a:t>Distribuie textul</a:t>
            </a:r>
          </a:p>
          <a:p>
            <a:r>
              <a:rPr lang="ro-RO" i="1" baseline="0" dirty="0" smtClean="0"/>
              <a:t>Pasul 3: </a:t>
            </a:r>
            <a:r>
              <a:rPr lang="ro-RO" i="0" baseline="0" dirty="0" smtClean="0"/>
              <a:t>Solicită primei jumătăți a grupului să noteze argumente pentru a demonstra că acțiunile au fost proporționale și celei de-a doua jumătăți a grupului – argumente pentru a arăta că acțiunile au fost disproporționale</a:t>
            </a:r>
            <a:endParaRPr lang="en-GB" i="0" dirty="0" smtClean="0"/>
          </a:p>
          <a:p>
            <a:r>
              <a:rPr lang="en-GB"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SAU cere tuturor să noteze ambele tipuri de argumente</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200" i="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err="1"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4</a:t>
            </a: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Solicită participanților să împărtășească un argument (care nu a mai fost menționat). Notează-le pe un flipchart grupate pe cele două categorii (proporțional</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 – disproporțional)</a:t>
            </a:r>
          </a:p>
          <a:p>
            <a:r>
              <a:rPr lang="ro-RO" sz="1200" i="1" baseline="0" dirty="0" smtClean="0">
                <a:effectLst/>
                <a:latin typeface="Calibri" panose="020F0502020204030204" pitchFamily="34" charset="0"/>
                <a:ea typeface="Calibri" panose="020F0502020204030204" pitchFamily="34" charset="0"/>
                <a:cs typeface="Times New Roman" panose="02020603050405020304" pitchFamily="18" charset="0"/>
              </a:rPr>
              <a:t>Pasul 5: </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Lasă grupul să discute pe marginea argumentelor și să decidă asupra concluziei de grup. Asigură-te că iau în calcul și efectele acțiunilor respective</a:t>
            </a: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a:t>
            </a:r>
            <a:r>
              <a:rPr lang="ro-RO" sz="1200" b="1" i="0" u="none" strike="noStrike" baseline="0" dirty="0" smtClean="0">
                <a:latin typeface="Verdana" panose="020B0604030504040204" pitchFamily="34" charset="0"/>
              </a:rPr>
              <a:t>țiuni</a:t>
            </a:r>
            <a:r>
              <a:rPr lang="en-GB" sz="1200" b="1" i="0" u="none" strike="noStrike" baseline="0" dirty="0" smtClean="0">
                <a:latin typeface="Verdana" panose="020B0604030504040204" pitchFamily="34" charset="0"/>
              </a:rPr>
              <a:t>/text </a:t>
            </a:r>
            <a:r>
              <a:rPr lang="ro-RO" sz="1200" b="1" i="0" u="none" strike="noStrike" baseline="0" dirty="0" smtClean="0">
                <a:latin typeface="Verdana" panose="020B0604030504040204" pitchFamily="34" charset="0"/>
              </a:rPr>
              <a:t>pentru slide</a:t>
            </a:r>
            <a:r>
              <a:rPr lang="en-GB" sz="1200" b="1" i="0" u="none" strike="noStrike" baseline="0" dirty="0" smtClean="0">
                <a:latin typeface="Verdana" panose="020B0604030504040204" pitchFamily="34" charset="0"/>
              </a:rPr>
              <a:t> </a:t>
            </a:r>
            <a:r>
              <a:rPr lang="ro-RO" sz="1200" b="1" i="0" u="none" strike="noStrike" baseline="0" dirty="0" smtClean="0">
                <a:latin typeface="Verdana" panose="020B0604030504040204" pitchFamily="34" charset="0"/>
              </a:rPr>
              <a:t>21</a:t>
            </a:r>
          </a:p>
          <a:p>
            <a:pPr>
              <a:lnSpc>
                <a:spcPct val="115000"/>
              </a:lnSpc>
              <a:spcAft>
                <a:spcPts val="600"/>
              </a:spcAft>
            </a:pP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Scenariul se numește </a:t>
            </a:r>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Școlarizarea</a:t>
            </a:r>
            <a:r>
              <a:rPr lang="ro-RO" sz="1200" b="0" i="1" baseline="0" dirty="0" smtClean="0">
                <a:effectLst/>
                <a:latin typeface="Calibri" panose="020F0502020204030204" pitchFamily="34" charset="0"/>
                <a:ea typeface="Calibri" panose="020F0502020204030204" pitchFamily="34" charset="0"/>
                <a:cs typeface="Times New Roman" panose="02020603050405020304" pitchFamily="18" charset="0"/>
              </a:rPr>
              <a:t> obligatorie: ce este proporțional?</a:t>
            </a: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Întreabă participanții: </a:t>
            </a:r>
            <a:r>
              <a:rPr lang="ro-RO" sz="1200" b="0" i="1" dirty="0" smtClean="0">
                <a:effectLst/>
                <a:latin typeface="Calibri" panose="020F0502020204030204" pitchFamily="34" charset="0"/>
                <a:ea typeface="Calibri" panose="020F0502020204030204" pitchFamily="34" charset="0"/>
                <a:cs typeface="Times New Roman" panose="02020603050405020304" pitchFamily="18" charset="0"/>
              </a:rPr>
              <a:t>Ce părere aveți despre ideea din spatele acestui exercițiu?</a:t>
            </a:r>
          </a:p>
          <a:p>
            <a:pPr>
              <a:lnSpc>
                <a:spcPct val="115000"/>
              </a:lnSpc>
              <a:spcAft>
                <a:spcPts val="600"/>
              </a:spcAft>
            </a:pP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Pentru fiecare</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workshop a fost pregătit un manual în care sunt descrise obiectivele, grupul țintă și durata fiecărui exercițiu. De asemenea, se regăsesc instrucțiuni pentru derularea exercițiilor și despre materialele necesare pentru fiecare.</a:t>
            </a:r>
            <a:endParaRPr lang="ro-RO"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2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Numele</a:t>
            </a:r>
            <a:r>
              <a:rPr lang="ro-RO" sz="1200" b="1" baseline="0"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exercițiului</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A fost proporțional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Ob</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iectiv</a:t>
            </a:r>
          </a:p>
          <a:p>
            <a:pPr>
              <a:lnSpc>
                <a:spcPct val="115000"/>
              </a:lnSpc>
              <a:spcAft>
                <a:spcPts val="600"/>
              </a:spcAft>
            </a:pPr>
            <a:r>
              <a:rPr lang="ro-RO" sz="1200" b="0" dirty="0" smtClean="0">
                <a:effectLst/>
                <a:latin typeface="Calibri" panose="020F0502020204030204" pitchFamily="34" charset="0"/>
                <a:ea typeface="Times New Roman" panose="02020603050405020304" pitchFamily="18" charset="0"/>
                <a:cs typeface="Times New Roman" panose="02020603050405020304" pitchFamily="18" charset="0"/>
              </a:rPr>
              <a:t>Scopul</a:t>
            </a:r>
            <a:r>
              <a:rPr lang="ro-RO" sz="12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exercițiului este să familiarizeze practicienii cu dezbaterea referitoare la proporționalitatea acțiunilor întreprinse de autoritățile statului (în funcție de scenariul ales). De asemenea, reprezintă o modalitate de a învăța cum să cântărim/ evaluăm diversele efecte pozitive și negative ale anumitor răspunsuri</a:t>
            </a:r>
          </a:p>
          <a:p>
            <a:pPr>
              <a:lnSpc>
                <a:spcPct val="115000"/>
              </a:lnSpc>
              <a:spcAft>
                <a:spcPts val="600"/>
              </a:spcAft>
            </a:pPr>
            <a:endParaRPr lang="ro-RO" sz="1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ro-RO"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 țintă</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Adul</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ți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Durată</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40-60 min</a:t>
            </a:r>
            <a:r>
              <a:rPr lang="ro-RO" sz="1200" dirty="0" smtClean="0">
                <a:effectLst/>
                <a:latin typeface="Calibri" panose="020F0502020204030204" pitchFamily="34" charset="0"/>
                <a:ea typeface="Calibri" panose="020F0502020204030204" pitchFamily="34" charset="0"/>
                <a:cs typeface="Times New Roman" panose="02020603050405020304" pitchFamily="18" charset="0"/>
              </a:rPr>
              <a:t>ute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err="1" smtClean="0">
                <a:effectLst/>
                <a:latin typeface="Calibri" panose="020F0502020204030204" pitchFamily="34" charset="0"/>
                <a:ea typeface="Calibri" panose="020F0502020204030204" pitchFamily="34" charset="0"/>
                <a:cs typeface="Times New Roman" panose="02020603050405020304" pitchFamily="18" charset="0"/>
              </a:rPr>
              <a:t>Descri</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ere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1: </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Împarte grupul în 2 echipe</a:t>
            </a:r>
            <a:endParaRPr lang="en-GB" sz="1200"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200" i="1" dirty="0" smtClean="0">
                <a:effectLst/>
                <a:latin typeface="Calibri" panose="020F0502020204030204" pitchFamily="34" charset="0"/>
                <a:cs typeface="Times New Roman" panose="02020603050405020304" pitchFamily="18" charset="0"/>
              </a:rPr>
              <a:t> 2: </a:t>
            </a:r>
            <a:r>
              <a:rPr lang="en-GB" sz="1200" dirty="0" err="1" smtClean="0"/>
              <a:t>Distribu</a:t>
            </a:r>
            <a:r>
              <a:rPr lang="ro-RO" sz="1200" dirty="0" smtClean="0"/>
              <a:t>ie</a:t>
            </a:r>
            <a:r>
              <a:rPr lang="ro-RO" sz="1200" baseline="0" dirty="0" smtClean="0"/>
              <a:t> textul</a:t>
            </a:r>
            <a:endParaRPr lang="ro-RO" sz="1200" dirty="0" smtClean="0"/>
          </a:p>
          <a:p>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3</a:t>
            </a: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i="0" baseline="0" dirty="0" smtClean="0"/>
              <a:t>Solicită primei jumătăți a grupului să noteze argumente pentru a demonstra că acțiunile au fost proporționale și celei de-a doua jumătăți a grupului – argumente pentru a arăta că acțiunile au fost disproporționale</a:t>
            </a:r>
            <a:endParaRPr lang="en-GB" sz="1200" i="0" dirty="0" smtClean="0"/>
          </a:p>
          <a:p>
            <a:r>
              <a:rPr lang="en-GB"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SAU cere tuturor să noteze ambele tipuri de argumente</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200" i="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err="1"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4</a:t>
            </a: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Solicită participanților să împărtășească un argument (care nu a mai fost menționat). Notează-le pe un flipchart grupate pe cele două categorii (proporțional</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 – disproporțional)</a:t>
            </a:r>
          </a:p>
          <a:p>
            <a:r>
              <a:rPr lang="ro-RO" sz="1200" i="1" baseline="0" dirty="0" smtClean="0">
                <a:effectLst/>
                <a:latin typeface="Calibri" panose="020F0502020204030204" pitchFamily="34" charset="0"/>
                <a:ea typeface="Calibri" panose="020F0502020204030204" pitchFamily="34" charset="0"/>
                <a:cs typeface="Times New Roman" panose="02020603050405020304" pitchFamily="18" charset="0"/>
              </a:rPr>
              <a:t>Pasul 5: </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Lasă grupul să discute pe marginea argumentelor și să decidă asupra concluziei de grup. Asigură-te că iau în calcul și efectele acțiunilor respective</a:t>
            </a: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a:lnSpc>
                <a:spcPct val="115000"/>
              </a:lnSpc>
              <a:spcAft>
                <a:spcPts val="600"/>
              </a:spcAft>
            </a:pP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Metoda de învățare</a:t>
            </a:r>
            <a:endParaRPr lang="en-GB"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200" dirty="0" smtClean="0">
                <a:effectLst/>
                <a:latin typeface="Calibri" panose="020F0502020204030204" pitchFamily="34" charset="0"/>
                <a:ea typeface="Times New Roman" panose="02020603050405020304" pitchFamily="18" charset="0"/>
                <a:cs typeface="Times New Roman" panose="02020603050405020304" pitchFamily="18" charset="0"/>
              </a:rPr>
              <a:t>Lectura critică și dezbaterea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359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a:t>
            </a:r>
            <a:r>
              <a:rPr lang="ro-RO" sz="1200" b="1" i="0" u="none" strike="noStrike" baseline="0" dirty="0" smtClean="0">
                <a:latin typeface="Verdana" panose="020B0604030504040204" pitchFamily="34" charset="0"/>
              </a:rPr>
              <a:t>țiuni</a:t>
            </a:r>
            <a:r>
              <a:rPr lang="en-GB" sz="1200" b="1" i="0" u="none" strike="noStrike" baseline="0" dirty="0" smtClean="0">
                <a:latin typeface="Verdana" panose="020B0604030504040204" pitchFamily="34" charset="0"/>
              </a:rPr>
              <a:t>/text </a:t>
            </a:r>
            <a:r>
              <a:rPr lang="ro-RO" sz="1200" b="1" i="0" u="none" strike="noStrike" baseline="0" dirty="0" smtClean="0">
                <a:latin typeface="Verdana" panose="020B0604030504040204" pitchFamily="34" charset="0"/>
              </a:rPr>
              <a:t>pentru slide</a:t>
            </a:r>
            <a:r>
              <a:rPr lang="en-GB" sz="1200" b="1" i="0" u="none" strike="noStrike" baseline="0" dirty="0" smtClean="0">
                <a:latin typeface="Verdana" panose="020B0604030504040204" pitchFamily="34" charset="0"/>
              </a:rPr>
              <a:t> </a:t>
            </a:r>
            <a:r>
              <a:rPr lang="ro-RO" sz="1200" b="1" i="0" u="none" strike="noStrike" baseline="0" dirty="0" smtClean="0">
                <a:latin typeface="Verdana" panose="020B0604030504040204" pitchFamily="34" charset="0"/>
              </a:rPr>
              <a:t>22</a:t>
            </a:r>
          </a:p>
          <a:p>
            <a:endParaRPr lang="ro-RO" dirty="0" smtClean="0"/>
          </a:p>
          <a:p>
            <a:r>
              <a:rPr lang="ro-RO" dirty="0" smtClean="0"/>
              <a:t>Acesta este un caz alternativ</a:t>
            </a:r>
            <a:r>
              <a:rPr lang="ro-RO" baseline="0" dirty="0" smtClean="0"/>
              <a:t> din workshop-ul Răspunsul proporțional al autorităților de stat (</a:t>
            </a:r>
            <a:r>
              <a:rPr lang="ro-RO" i="1" baseline="0" dirty="0" smtClean="0"/>
              <a:t>Cazul utilizării forței letale de către poliție</a:t>
            </a:r>
            <a:r>
              <a:rPr lang="ro-RO" baseline="0" dirty="0" smtClean="0"/>
              <a:t>)</a:t>
            </a:r>
          </a:p>
          <a:p>
            <a:endParaRPr lang="ro-RO" dirty="0" smtClean="0"/>
          </a:p>
          <a:p>
            <a:r>
              <a:rPr lang="en-GB" sz="18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GB" b="1" dirty="0" smtClean="0"/>
              <a:t>@trainer </a:t>
            </a:r>
          </a:p>
          <a:p>
            <a:pPr marL="171450" indent="-171450">
              <a:buFontTx/>
              <a:buChar char="-"/>
            </a:pPr>
            <a:r>
              <a:rPr lang="ro-RO" dirty="0" smtClean="0"/>
              <a:t>Dacă participanții sunt interesați și ai timp poți</a:t>
            </a:r>
            <a:r>
              <a:rPr lang="ro-RO" baseline="0" dirty="0" smtClean="0"/>
              <a:t> să faci un al doilea scenariu sau să îl înlocuiești pe primul cu acesta. </a:t>
            </a:r>
          </a:p>
          <a:p>
            <a:pPr marL="171450" indent="-171450">
              <a:buFontTx/>
              <a:buChar char="-"/>
            </a:pPr>
            <a:r>
              <a:rPr lang="ro-RO" dirty="0" smtClean="0"/>
              <a:t>Dacă acest</a:t>
            </a:r>
            <a:r>
              <a:rPr lang="ro-RO" baseline="0" dirty="0" smtClean="0"/>
              <a:t> caz nu este potrivit grupului de participanți, alege un alt caz mai relevant, sau poți chiar să mai ajustezi detaliile referitoare la amenințarea descrisă, pentru a-l face mai provocator</a:t>
            </a:r>
          </a:p>
          <a:p>
            <a:pPr marL="171450" indent="-171450">
              <a:buFontTx/>
              <a:buChar char="-"/>
            </a:pPr>
            <a:r>
              <a:rPr lang="ro-RO" baseline="0" dirty="0" smtClean="0"/>
              <a:t>Daca este necesar, împarte participanții în grupuri de maxim 10 persoane</a:t>
            </a:r>
          </a:p>
          <a:p>
            <a:pPr marL="171450" indent="-171450">
              <a:buFontTx/>
              <a:buChar char="-"/>
            </a:pPr>
            <a:r>
              <a:rPr lang="ro-RO" baseline="0" dirty="0" smtClean="0"/>
              <a:t>Exercițiul dureaza între 40-60 de minute</a:t>
            </a:r>
            <a:endParaRPr lang="en-GB" dirty="0" smtClean="0"/>
          </a:p>
          <a:p>
            <a:endParaRPr lang="ro-RO" dirty="0" smtClean="0"/>
          </a:p>
          <a:p>
            <a:r>
              <a:rPr lang="ro-RO" i="1" dirty="0" smtClean="0"/>
              <a:t>Pasul</a:t>
            </a:r>
            <a:r>
              <a:rPr lang="ro-RO" i="1" baseline="0" dirty="0" smtClean="0"/>
              <a:t> 1: </a:t>
            </a:r>
            <a:r>
              <a:rPr lang="ro-RO" i="0" baseline="0" dirty="0" smtClean="0"/>
              <a:t>Împarte grupul în 2 echipe </a:t>
            </a:r>
          </a:p>
          <a:p>
            <a:r>
              <a:rPr lang="ro-RO" i="1" baseline="0" dirty="0" smtClean="0"/>
              <a:t>Pasul 2: </a:t>
            </a:r>
            <a:r>
              <a:rPr lang="ro-RO" i="0" baseline="0" dirty="0" smtClean="0"/>
              <a:t>Distribuie textul</a:t>
            </a:r>
          </a:p>
          <a:p>
            <a:r>
              <a:rPr lang="ro-RO" i="1" baseline="0" dirty="0" smtClean="0"/>
              <a:t>Pasul 3: </a:t>
            </a:r>
            <a:r>
              <a:rPr lang="ro-RO" i="0" baseline="0" dirty="0" smtClean="0"/>
              <a:t>Solicită primei jumătăți a grupului să noteze argumente pentru a demonstra că acțiunile au fost proporționale și celei de-a doua jumătăți a grupului – argumente pentru a arăta că acțiunile au fost disproporționale</a:t>
            </a:r>
            <a:endParaRPr lang="en-GB" i="0" dirty="0" smtClean="0"/>
          </a:p>
          <a:p>
            <a:r>
              <a:rPr lang="en-GB"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SAU cere tuturor să noteze ambele tipuri de argumente</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200" i="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err="1"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4</a:t>
            </a:r>
            <a:r>
              <a:rPr lang="ro-RO"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i="0" dirty="0" smtClean="0">
                <a:effectLst/>
                <a:latin typeface="Calibri" panose="020F0502020204030204" pitchFamily="34" charset="0"/>
                <a:ea typeface="Calibri" panose="020F0502020204030204" pitchFamily="34" charset="0"/>
                <a:cs typeface="Times New Roman" panose="02020603050405020304" pitchFamily="18" charset="0"/>
              </a:rPr>
              <a:t>Solicită participanților să împărtășească un argument (care nu a mai fost menționat). Notează-le pe un flipchart grupate pe cele două categorii (proporțional</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 – disproporțional)</a:t>
            </a:r>
          </a:p>
          <a:p>
            <a:r>
              <a:rPr lang="ro-RO" sz="1200" i="1" baseline="0" dirty="0" smtClean="0">
                <a:effectLst/>
                <a:latin typeface="Calibri" panose="020F0502020204030204" pitchFamily="34" charset="0"/>
                <a:ea typeface="Calibri" panose="020F0502020204030204" pitchFamily="34" charset="0"/>
                <a:cs typeface="Times New Roman" panose="02020603050405020304" pitchFamily="18" charset="0"/>
              </a:rPr>
              <a:t>Pasul 5: </a:t>
            </a:r>
            <a:r>
              <a:rPr lang="ro-RO" sz="1200" i="0" baseline="0" dirty="0" smtClean="0">
                <a:effectLst/>
                <a:latin typeface="Calibri" panose="020F0502020204030204" pitchFamily="34" charset="0"/>
                <a:ea typeface="Calibri" panose="020F0502020204030204" pitchFamily="34" charset="0"/>
                <a:cs typeface="Times New Roman" panose="02020603050405020304" pitchFamily="18" charset="0"/>
              </a:rPr>
              <a:t>Lasă grupul să discute pe marginea argumentelor și să decidă asupra concluziei de grup. Asigură-te că iau în calcul și efectele acțiunilor respective</a:t>
            </a: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25773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If online and instead of a handout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04781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smtClean="0">
              <a:latin typeface="Verdana" panose="020B0604030504040204" pitchFamily="34" charset="0"/>
            </a:endParaRPr>
          </a:p>
          <a:p>
            <a:r>
              <a:rPr lang="ro-RO" dirty="0" smtClean="0"/>
              <a:t>Unul dintre obiectivele acestei sesiuni de pregătire este de</a:t>
            </a:r>
            <a:r>
              <a:rPr lang="ro-RO" baseline="0" dirty="0" smtClean="0"/>
              <a:t> a prezenta cele șapte ateliere de lucru care au fost dezvoltate în cadrul proiectului ARMOuR. Prezentarea se va concentra asupra tematicii pe care fiecare atelier de lucru o abordează și asupra modului în care tehnicile prezentate în cadrul fiecărui atelier pot fi replicate și adaptate în activitatea curentă a practicienilor. </a:t>
            </a:r>
            <a:endParaRPr lang="en-US" dirty="0" smtClean="0"/>
          </a:p>
          <a:p>
            <a:endParaRPr lang="en-US" dirty="0" smtClean="0"/>
          </a:p>
          <a:p>
            <a:r>
              <a:rPr lang="ro-RO" dirty="0" smtClean="0"/>
              <a:t>Astfel, materialele</a:t>
            </a:r>
            <a:r>
              <a:rPr lang="ro-RO" baseline="0" dirty="0" smtClean="0"/>
              <a:t> care au fost prezentate astăzi sunt disponibile în format online la adresa </a:t>
            </a:r>
            <a:r>
              <a:rPr lang="en-US" dirty="0" smtClean="0"/>
              <a:t>https://www.firstlinepractitioners.com/</a:t>
            </a:r>
          </a:p>
          <a:p>
            <a:endParaRPr lang="en-US" b="1" dirty="0" smtClean="0"/>
          </a:p>
          <a:p>
            <a:r>
              <a:rPr lang="en-US" b="1" dirty="0" smtClean="0"/>
              <a:t>@</a:t>
            </a:r>
            <a:r>
              <a:rPr lang="ro-RO" b="1" dirty="0" smtClean="0"/>
              <a:t>moderator</a:t>
            </a:r>
            <a:r>
              <a:rPr lang="en-US" b="1" dirty="0" smtClean="0"/>
              <a:t>: </a:t>
            </a:r>
            <a:r>
              <a:rPr lang="ro-RO" b="1" dirty="0" smtClean="0"/>
              <a:t>apasă</a:t>
            </a:r>
            <a:r>
              <a:rPr lang="ro-RO" b="1" baseline="0" dirty="0" smtClean="0"/>
              <a:t> pe imagini</a:t>
            </a:r>
            <a:endParaRPr lang="en-US" b="1" dirty="0" smtClean="0"/>
          </a:p>
          <a:p>
            <a:r>
              <a:rPr lang="en-US" dirty="0" smtClean="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Accesează pagina web</a:t>
            </a:r>
            <a:r>
              <a:rPr lang="ro-RO" baseline="0" dirty="0" smtClean="0"/>
              <a:t> a site-ului și prezintă participanților pașii pe care trebuie să îi urmeze pentru a accesa materialele. De asemenea, evidențiază materialele dedicate procesului de evaluare.</a:t>
            </a:r>
            <a:endParaRPr lang="en-US" dirty="0" smtClean="0"/>
          </a:p>
          <a:p>
            <a:endParaRPr lang="en-US" dirty="0" smtClean="0"/>
          </a:p>
          <a:p>
            <a:r>
              <a:rPr lang="ro-RO" dirty="0" smtClean="0"/>
              <a:t>Informații suplimentare</a:t>
            </a:r>
            <a:r>
              <a:rPr lang="ro-RO" baseline="0" dirty="0" smtClean="0"/>
              <a:t> și detalii referitoare la alte programe de pregătire pot fi accesate pe platforma </a:t>
            </a:r>
            <a:r>
              <a:rPr lang="en-US" dirty="0" smtClean="0"/>
              <a:t>Hermes</a:t>
            </a:r>
            <a:r>
              <a:rPr lang="ro-RO" dirty="0" smtClean="0"/>
              <a:t> a Comisiei Europene</a:t>
            </a:r>
            <a:endParaRPr lang="en-US" dirty="0" smtClean="0"/>
          </a:p>
          <a:p>
            <a:r>
              <a:rPr lang="en-US" dirty="0" smtClean="0"/>
              <a:t>https://www.traininghermes.eu/</a:t>
            </a:r>
          </a:p>
          <a:p>
            <a:r>
              <a:rPr lang="ro-RO" dirty="0" smtClean="0"/>
              <a:t>Accesează site-ul și explică participanților</a:t>
            </a:r>
            <a:r>
              <a:rPr lang="ro-RO" baseline="0" dirty="0" smtClean="0"/>
              <a:t> cum se pot conecta. Nu uita să prezinți și platforma de e-learning a proiectelor ARMOuR și DERAD (HERMES?)</a:t>
            </a:r>
            <a:endParaRPr lang="en-US" dirty="0" smtClean="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25</a:t>
            </a:r>
            <a:endParaRPr lang="en-GB" sz="1200" b="1" i="0" u="none" strike="noStrike" baseline="0" dirty="0" smtClean="0">
              <a:latin typeface="Verdana" panose="020B0604030504040204" pitchFamily="34" charset="0"/>
            </a:endParaRPr>
          </a:p>
          <a:p>
            <a:r>
              <a:rPr lang="ro-RO" dirty="0" smtClean="0"/>
              <a:t>Un alt obiectiv al acestei sesiuni de formare este acela de a vă prezenta și alte</a:t>
            </a:r>
            <a:r>
              <a:rPr lang="ro-RO" baseline="0" dirty="0" smtClean="0"/>
              <a:t> tipuri de resurse ușor accesibile, cu privire la practici specifice acestui domeniu. În acest sens, am realizat o selecție a unor pagini web, care pot fi accesate gratuit, unde puteți găsi multe informații și materiale care tratează tematica radicalizării și a polarizării sociale.</a:t>
            </a:r>
            <a:endParaRPr lang="en-US" dirty="0" smtClean="0"/>
          </a:p>
          <a:p>
            <a:endParaRPr lang="en-US" dirty="0" smtClean="0"/>
          </a:p>
          <a:p>
            <a:r>
              <a:rPr lang="en-US" dirty="0" smtClean="0"/>
              <a:t>@partner</a:t>
            </a:r>
            <a:r>
              <a:rPr lang="ro-RO" dirty="0" smtClean="0"/>
              <a:t>i:</a:t>
            </a:r>
            <a:r>
              <a:rPr lang="ro-RO" baseline="0" dirty="0" smtClean="0"/>
              <a:t> selecția inclusă pe slide este specifică Olandei, actualizați selecția pentru țara voastră.</a:t>
            </a:r>
            <a:endParaRPr lang="en-US" dirty="0" smtClean="0"/>
          </a:p>
          <a:p>
            <a:endParaRPr lang="en-US" dirty="0" smtClean="0"/>
          </a:p>
          <a:p>
            <a:r>
              <a:rPr lang="en-US" b="1" dirty="0" smtClean="0"/>
              <a:t>@</a:t>
            </a:r>
            <a:r>
              <a:rPr lang="ro-RO" b="1" dirty="0" smtClean="0"/>
              <a:t>moderator</a:t>
            </a:r>
            <a:r>
              <a:rPr lang="en-US" b="1" dirty="0" smtClean="0"/>
              <a:t>: </a:t>
            </a:r>
            <a:r>
              <a:rPr lang="ro-RO" b="1" dirty="0" smtClean="0"/>
              <a:t>apăsați</a:t>
            </a:r>
            <a:r>
              <a:rPr lang="ro-RO" b="1" baseline="0" dirty="0" smtClean="0"/>
              <a:t> fiecare imagine pentru a deschide pagina web și prezentați câteva informații despre fiecare dintre acestea.</a:t>
            </a:r>
            <a:endParaRPr lang="en-US" b="1"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https://terratoolkit.eu/download_teachers/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https://www.bounce-resilience-tools.eu/bounce-along  (is temporarily offline, but will be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https://www.kis.nl/publicatie/zicht-op-radicalisering</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5"/>
              </a:rPr>
              <a:t>https://www.nji.nl/nl/Kennis/Dossier/Radicalisering</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6"/>
              </a:rPr>
              <a:t>https://ter-info.nl/home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26</a:t>
            </a:r>
            <a:endParaRPr lang="en-GB" sz="1200" b="1" i="0" u="none" strike="noStrike" baseline="0" dirty="0" smtClean="0">
              <a:latin typeface="Verdana" panose="020B0604030504040204" pitchFamily="34" charset="0"/>
            </a:endParaRPr>
          </a:p>
          <a:p>
            <a:endParaRPr lang="ro-RO" dirty="0" smtClean="0"/>
          </a:p>
          <a:p>
            <a:r>
              <a:rPr lang="ro-RO" dirty="0" smtClean="0"/>
              <a:t>Distribuți</a:t>
            </a:r>
            <a:r>
              <a:rPr lang="ro-RO" baseline="0" dirty="0" smtClean="0"/>
              <a:t> către participanți</a:t>
            </a:r>
            <a:r>
              <a:rPr lang="en-GB" dirty="0" smtClean="0"/>
              <a:t> </a:t>
            </a:r>
            <a:r>
              <a:rPr lang="en-GB" i="1" dirty="0" smtClean="0"/>
              <a:t>[</a:t>
            </a:r>
            <a:r>
              <a:rPr lang="ro-RO" i="1" dirty="0" smtClean="0"/>
              <a:t>prin</a:t>
            </a:r>
            <a:r>
              <a:rPr lang="ro-RO" i="1" baseline="0" dirty="0" smtClean="0"/>
              <a:t> e-mail, în cazul organizării online a sesiunii</a:t>
            </a:r>
            <a:r>
              <a:rPr lang="en-GB" i="1" dirty="0" smtClean="0"/>
              <a:t>] </a:t>
            </a:r>
            <a:r>
              <a:rPr lang="ro-RO" i="0" dirty="0" smtClean="0"/>
              <a:t>chestionarul</a:t>
            </a:r>
            <a:r>
              <a:rPr lang="ro-RO" i="0" baseline="0" dirty="0" smtClean="0"/>
              <a:t> T2 pentru ziua</a:t>
            </a:r>
            <a:r>
              <a:rPr lang="en-GB" dirty="0" smtClean="0"/>
              <a:t> 3. </a:t>
            </a:r>
          </a:p>
          <a:p>
            <a:r>
              <a:rPr lang="ro-RO" dirty="0" smtClean="0"/>
              <a:t>Explicați-le participanților</a:t>
            </a:r>
            <a:r>
              <a:rPr lang="ro-RO" baseline="0" dirty="0" smtClean="0"/>
              <a:t> că pot utiliza numerele exercițiilor așa cum ele sunt prezentate pe acest slide pentru a nota comentariile referitoare la un exercițiu anume.</a:t>
            </a:r>
            <a:endParaRPr lang="en-GB" dirty="0" smtClean="0"/>
          </a:p>
          <a:p>
            <a:endParaRPr lang="en-GB" dirty="0" smtClean="0"/>
          </a:p>
          <a:p>
            <a:r>
              <a:rPr lang="ro-RO" dirty="0" smtClean="0"/>
              <a:t>Exercițiile au fost suficient de clare astfel încât</a:t>
            </a:r>
            <a:r>
              <a:rPr lang="ro-RO" baseline="0" dirty="0" smtClean="0"/>
              <a:t> să vă familiarizeze cu conceptele utilizate</a:t>
            </a:r>
            <a:r>
              <a:rPr lang="en-GB" dirty="0" smtClean="0"/>
              <a:t>?</a:t>
            </a:r>
          </a:p>
          <a:p>
            <a:r>
              <a:rPr lang="ro-RO" dirty="0" smtClean="0"/>
              <a:t>Vi</a:t>
            </a:r>
            <a:r>
              <a:rPr lang="ro-RO" baseline="0" dirty="0" smtClean="0"/>
              <a:t> se pare că exercițiile pot fi utilizate în sesiunile de lucru cu tinerii vulnerabili</a:t>
            </a:r>
            <a:r>
              <a:rPr lang="en-GB" dirty="0" smtClean="0"/>
              <a:t>?</a:t>
            </a:r>
          </a:p>
          <a:p>
            <a:r>
              <a:rPr lang="ro-RO" dirty="0" smtClean="0"/>
              <a:t>Care dintre ele vi se par utile în activitatea pe</a:t>
            </a:r>
            <a:r>
              <a:rPr lang="ro-RO" baseline="0" dirty="0" smtClean="0"/>
              <a:t> care o desfășurați</a:t>
            </a:r>
            <a:r>
              <a:rPr lang="en-GB" dirty="0" smtClean="0"/>
              <a:t>?</a:t>
            </a:r>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25</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27</a:t>
            </a:r>
            <a:endParaRPr lang="en-GB" sz="1200" b="1" i="0" u="none" strike="noStrike"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ro-RO" dirty="0" smtClean="0"/>
              <a:t>moderator</a:t>
            </a:r>
            <a:r>
              <a:rPr lang="en-US" dirty="0" smtClean="0"/>
              <a:t>: </a:t>
            </a:r>
            <a:r>
              <a:rPr lang="ro-RO" dirty="0" smtClean="0"/>
              <a:t>Fă</a:t>
            </a:r>
            <a:r>
              <a:rPr lang="ro-RO" baseline="0" dirty="0" smtClean="0"/>
              <a:t> un tur de masă și colectează răspunsuri la fiecare întrebare de la fiecare participant.</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a:t>
            </a:r>
            <a:r>
              <a:rPr lang="ro-RO" sz="1200" b="1" i="0" u="none" strike="noStrike" baseline="0" smtClean="0">
                <a:latin typeface="Verdana" panose="020B0604030504040204" pitchFamily="34" charset="0"/>
              </a:rPr>
              <a:t>pentru slide 3</a:t>
            </a:r>
            <a:endParaRPr lang="en-GB" sz="1200" b="1" i="0" u="none" strike="noStrike" baseline="0" dirty="0" smtClean="0">
              <a:latin typeface="Verdana" panose="020B0604030504040204" pitchFamily="34" charset="0"/>
            </a:endParaRPr>
          </a:p>
          <a:p>
            <a:endParaRPr lang="ro-RO" dirty="0" smtClean="0"/>
          </a:p>
          <a:p>
            <a:r>
              <a:rPr lang="ro-RO" dirty="0" smtClean="0"/>
              <a:t>Înainte de a trece la programul de astăzi, aș dori să revin la întrebarea care v-a fost</a:t>
            </a:r>
            <a:r>
              <a:rPr lang="ro-RO" baseline="0" dirty="0" smtClean="0"/>
              <a:t> adresată </a:t>
            </a:r>
            <a:r>
              <a:rPr lang="ro-RO" dirty="0" smtClean="0"/>
              <a:t>la sfârșitul celei de-a doua sesiuni.</a:t>
            </a:r>
            <a:endParaRPr lang="en-US"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6633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a:t>
            </a:r>
            <a:r>
              <a:rPr lang="ro-RO" sz="1200" b="1" i="0" u="none" strike="noStrike" baseline="0" smtClean="0">
                <a:latin typeface="Verdana" panose="020B0604030504040204" pitchFamily="34" charset="0"/>
              </a:rPr>
              <a:t>pentru slide 4</a:t>
            </a:r>
            <a:endParaRPr lang="en-GB" sz="1200" b="1" i="0" u="none" strike="noStrike" baseline="0" dirty="0" smtClean="0">
              <a:latin typeface="Verdana" panose="020B0604030504040204" pitchFamily="34" charset="0"/>
            </a:endParaRPr>
          </a:p>
          <a:p>
            <a:endParaRPr lang="ro-RO" noProof="0" smtClean="0"/>
          </a:p>
          <a:p>
            <a:r>
              <a:rPr lang="en-GB" noProof="0" smtClean="0"/>
              <a:t>Recap</a:t>
            </a:r>
            <a:r>
              <a:rPr lang="ro-RO" noProof="0" dirty="0" smtClean="0"/>
              <a:t>itulare</a:t>
            </a:r>
            <a:r>
              <a:rPr lang="en-GB" noProof="0" dirty="0" smtClean="0"/>
              <a:t> – </a:t>
            </a:r>
            <a:r>
              <a:rPr lang="ro-RO" noProof="0" dirty="0" smtClean="0"/>
              <a:t>vor fi reamintite pe scurt principalele</a:t>
            </a:r>
            <a:r>
              <a:rPr lang="ro-RO" baseline="0" noProof="0" dirty="0" smtClean="0"/>
              <a:t> idei exprimate în cadrul sesiunii anterioare, precum și cele referitoare la definiția radicalizării </a:t>
            </a:r>
            <a:r>
              <a:rPr lang="en-GB" noProof="0" dirty="0" smtClean="0"/>
              <a:t>(</a:t>
            </a:r>
            <a:r>
              <a:rPr lang="ro-RO" noProof="0" dirty="0" smtClean="0"/>
              <a:t>pentru</a:t>
            </a:r>
            <a:r>
              <a:rPr lang="ro-RO" baseline="0" noProof="0" dirty="0" smtClean="0"/>
              <a:t> a fundamenta conținutul sesiunii din ziua </a:t>
            </a:r>
            <a:r>
              <a:rPr lang="en-GB" noProof="0" dirty="0" smtClean="0"/>
              <a:t>3) </a:t>
            </a:r>
          </a:p>
          <a:p>
            <a:r>
              <a:rPr lang="ro-RO" noProof="0" dirty="0" smtClean="0"/>
              <a:t>Managementul</a:t>
            </a:r>
            <a:r>
              <a:rPr lang="ro-RO" baseline="0" noProof="0" dirty="0" smtClean="0"/>
              <a:t> conflictului </a:t>
            </a:r>
            <a:r>
              <a:rPr lang="en-GB" noProof="0" dirty="0" smtClean="0"/>
              <a:t> – </a:t>
            </a:r>
            <a:r>
              <a:rPr lang="ro-RO" noProof="0" dirty="0" smtClean="0"/>
              <a:t>se</a:t>
            </a:r>
            <a:r>
              <a:rPr lang="ro-RO" baseline="0" noProof="0" dirty="0" smtClean="0"/>
              <a:t> va pune accentul asupra demonstrării ipotezei conform căreia incapacitatea unei persoane de a gestiona situațiile conflictuale pot alimenta procesul de radicalizare </a:t>
            </a:r>
            <a:endParaRPr lang="en-GB" noProof="0" dirty="0" smtClean="0"/>
          </a:p>
          <a:p>
            <a:r>
              <a:rPr lang="en-GB" noProof="0" dirty="0" err="1" smtClean="0"/>
              <a:t>Exerci</a:t>
            </a:r>
            <a:r>
              <a:rPr lang="ro-RO" noProof="0" dirty="0" smtClean="0"/>
              <a:t>ții</a:t>
            </a:r>
            <a:r>
              <a:rPr lang="en-GB" noProof="0" dirty="0" smtClean="0"/>
              <a:t> – </a:t>
            </a:r>
            <a:r>
              <a:rPr lang="ro-RO" noProof="0" dirty="0" smtClean="0"/>
              <a:t>vor</a:t>
            </a:r>
            <a:r>
              <a:rPr lang="ro-RO" baseline="0" noProof="0" dirty="0" smtClean="0"/>
              <a:t> fi derulate exerciții de management al conflictului</a:t>
            </a:r>
            <a:r>
              <a:rPr lang="en-GB" noProof="0" dirty="0" smtClean="0"/>
              <a:t> </a:t>
            </a:r>
          </a:p>
          <a:p>
            <a:r>
              <a:rPr lang="ro-RO" noProof="0" dirty="0" smtClean="0"/>
              <a:t>Răspunsul</a:t>
            </a:r>
            <a:r>
              <a:rPr lang="ro-RO" baseline="0" noProof="0" dirty="0" smtClean="0"/>
              <a:t> autorităților statale</a:t>
            </a:r>
            <a:r>
              <a:rPr lang="en-GB" noProof="0" dirty="0" smtClean="0"/>
              <a:t> – </a:t>
            </a:r>
            <a:r>
              <a:rPr lang="ro-RO" noProof="0" dirty="0" smtClean="0"/>
              <a:t>această sesiune va fi dedicată explicării modului în care răspunsurile oferite de către autoritățile guvernamentale la diferite situații</a:t>
            </a:r>
            <a:r>
              <a:rPr lang="ro-RO" baseline="0" noProof="0" dirty="0" smtClean="0"/>
              <a:t> pot reduce sau intensifica procesul de radicalizare </a:t>
            </a:r>
            <a:endParaRPr lang="en-GB" noProof="0" dirty="0" smtClean="0"/>
          </a:p>
          <a:p>
            <a:r>
              <a:rPr lang="ro-RO" noProof="0" dirty="0" smtClean="0"/>
              <a:t>Exerciții</a:t>
            </a:r>
            <a:r>
              <a:rPr lang="ro-RO" baseline="0" noProof="0" dirty="0" smtClean="0"/>
              <a:t> </a:t>
            </a:r>
            <a:r>
              <a:rPr lang="en-GB" noProof="0" dirty="0" smtClean="0"/>
              <a:t>– </a:t>
            </a:r>
            <a:r>
              <a:rPr lang="ro-RO" noProof="0" dirty="0" smtClean="0"/>
              <a:t>vor fi derulate exerciții dedicate înțelegerii modalității în care răspunsul</a:t>
            </a:r>
            <a:r>
              <a:rPr lang="ro-RO" baseline="0" noProof="0" dirty="0" smtClean="0"/>
              <a:t> statal trebuie construit pentru a a avea un efect pozitiv asupra procesului de prevenire și combatere a radicalizării</a:t>
            </a:r>
            <a:endParaRPr lang="en-GB" noProof="0" dirty="0" smtClean="0"/>
          </a:p>
          <a:p>
            <a:r>
              <a:rPr lang="ro-RO" noProof="0" dirty="0" smtClean="0"/>
              <a:t>Cele</a:t>
            </a:r>
            <a:r>
              <a:rPr lang="ro-RO" baseline="0" noProof="0" dirty="0" smtClean="0"/>
              <a:t> mai bune practici </a:t>
            </a:r>
            <a:r>
              <a:rPr lang="en-GB" noProof="0" dirty="0" smtClean="0"/>
              <a:t> – </a:t>
            </a:r>
            <a:r>
              <a:rPr lang="ro-RO" noProof="0" dirty="0" smtClean="0"/>
              <a:t>ne</a:t>
            </a:r>
            <a:r>
              <a:rPr lang="ro-RO" baseline="0" noProof="0" dirty="0" smtClean="0"/>
              <a:t> vom concentra asupra surselor alternative de informații și practici relevante pentru acest domeniu </a:t>
            </a:r>
            <a:endParaRPr lang="en-GB" noProof="0" dirty="0" smtClean="0"/>
          </a:p>
          <a:p>
            <a:r>
              <a:rPr lang="en-GB" noProof="0" dirty="0" smtClean="0"/>
              <a:t>Feedback – </a:t>
            </a:r>
            <a:r>
              <a:rPr lang="ro-RO" noProof="0" dirty="0" smtClean="0"/>
              <a:t>vom încerca să obținem</a:t>
            </a:r>
            <a:r>
              <a:rPr lang="ro-RO" baseline="0" noProof="0" dirty="0" smtClean="0"/>
              <a:t> de la dumneavoastră feedback general cu privire la exercițiile care au fost prezentate astăzi, precum și despre configurația întregului program de formare</a:t>
            </a:r>
            <a:r>
              <a:rPr lang="en-GB" noProof="0" dirty="0" smtClean="0"/>
              <a:t> </a:t>
            </a:r>
          </a:p>
          <a:p>
            <a:r>
              <a:rPr lang="ro-RO" noProof="0" dirty="0" smtClean="0"/>
              <a:t>Concluzii</a:t>
            </a:r>
            <a:r>
              <a:rPr lang="en-GB" noProof="0" dirty="0" smtClean="0"/>
              <a:t> – </a:t>
            </a:r>
            <a:r>
              <a:rPr lang="ro-RO" noProof="0" dirty="0" smtClean="0"/>
              <a:t>vom</a:t>
            </a:r>
            <a:r>
              <a:rPr lang="ro-RO" baseline="0" noProof="0" dirty="0" smtClean="0"/>
              <a:t> încerca să extragem ideile „de luat acasă” în urma acestui eveniment</a:t>
            </a:r>
            <a:endParaRPr lang="en-GB"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 5</a:t>
            </a:r>
            <a:endParaRPr lang="en-GB" sz="1200" b="1" i="0" u="none" strike="noStrike" baseline="0" dirty="0" smtClean="0">
              <a:latin typeface="Verdana" panose="020B0604030504040204" pitchFamily="34" charset="0"/>
            </a:endParaRPr>
          </a:p>
          <a:p>
            <a:endParaRPr lang="ro-RO" dirty="0" smtClean="0">
              <a:latin typeface="Arial" charset="0"/>
              <a:cs typeface="Arial" charset="0"/>
            </a:endParaRPr>
          </a:p>
          <a:p>
            <a:r>
              <a:rPr lang="en-GB" dirty="0" err="1" smtClean="0">
                <a:latin typeface="Arial" charset="0"/>
                <a:cs typeface="Arial" charset="0"/>
              </a:rPr>
              <a:t>În</a:t>
            </a:r>
            <a:r>
              <a:rPr lang="en-GB" dirty="0" smtClean="0">
                <a:latin typeface="Arial" charset="0"/>
                <a:cs typeface="Arial" charset="0"/>
              </a:rPr>
              <a:t> prima </a:t>
            </a:r>
            <a:r>
              <a:rPr lang="en-GB" dirty="0" err="1" smtClean="0">
                <a:latin typeface="Arial" charset="0"/>
                <a:cs typeface="Arial" charset="0"/>
              </a:rPr>
              <a:t>zi</a:t>
            </a:r>
            <a:r>
              <a:rPr lang="en-GB" dirty="0" smtClean="0">
                <a:latin typeface="Arial" charset="0"/>
                <a:cs typeface="Arial" charset="0"/>
              </a:rPr>
              <a:t> am </a:t>
            </a:r>
            <a:r>
              <a:rPr lang="en-GB" dirty="0" err="1" smtClean="0">
                <a:latin typeface="Arial" charset="0"/>
                <a:cs typeface="Arial" charset="0"/>
              </a:rPr>
              <a:t>încheiat</a:t>
            </a:r>
            <a:r>
              <a:rPr lang="en-GB" dirty="0" smtClean="0">
                <a:latin typeface="Arial" charset="0"/>
                <a:cs typeface="Arial" charset="0"/>
              </a:rPr>
              <a:t> </a:t>
            </a:r>
            <a:r>
              <a:rPr lang="en-GB" dirty="0" err="1" smtClean="0">
                <a:latin typeface="Arial" charset="0"/>
                <a:cs typeface="Arial" charset="0"/>
              </a:rPr>
              <a:t>explorarea</a:t>
            </a:r>
            <a:r>
              <a:rPr lang="en-GB" dirty="0" smtClean="0">
                <a:latin typeface="Arial" charset="0"/>
                <a:cs typeface="Arial" charset="0"/>
              </a:rPr>
              <a:t> </a:t>
            </a:r>
            <a:r>
              <a:rPr lang="ro-RO" dirty="0" smtClean="0">
                <a:latin typeface="Arial" charset="0"/>
                <a:cs typeface="Arial" charset="0"/>
              </a:rPr>
              <a:t>definiției </a:t>
            </a:r>
            <a:r>
              <a:rPr lang="en-GB" dirty="0" err="1" smtClean="0">
                <a:latin typeface="Arial" charset="0"/>
                <a:cs typeface="Arial" charset="0"/>
              </a:rPr>
              <a:t>radicalizării</a:t>
            </a:r>
            <a:r>
              <a:rPr lang="en-GB" dirty="0" smtClean="0">
                <a:latin typeface="Arial" charset="0"/>
                <a:cs typeface="Arial" charset="0"/>
              </a:rPr>
              <a:t> cu </a:t>
            </a:r>
            <a:r>
              <a:rPr lang="en-GB" dirty="0" err="1" smtClean="0">
                <a:latin typeface="Arial" charset="0"/>
                <a:cs typeface="Arial" charset="0"/>
              </a:rPr>
              <a:t>modelul</a:t>
            </a:r>
            <a:r>
              <a:rPr lang="en-GB" dirty="0" smtClean="0">
                <a:latin typeface="Arial" charset="0"/>
                <a:cs typeface="Arial" charset="0"/>
              </a:rPr>
              <a:t> </a:t>
            </a:r>
            <a:r>
              <a:rPr lang="en-GB" dirty="0" err="1" smtClean="0">
                <a:latin typeface="Arial" charset="0"/>
                <a:cs typeface="Arial" charset="0"/>
              </a:rPr>
              <a:t>factorului</a:t>
            </a:r>
            <a:r>
              <a:rPr lang="en-GB" dirty="0" smtClean="0">
                <a:latin typeface="Arial" charset="0"/>
                <a:cs typeface="Arial" charset="0"/>
              </a:rPr>
              <a:t> </a:t>
            </a:r>
            <a:r>
              <a:rPr lang="en-GB" dirty="0" err="1" smtClean="0">
                <a:latin typeface="Arial" charset="0"/>
                <a:cs typeface="Arial" charset="0"/>
              </a:rPr>
              <a:t>declanșator</a:t>
            </a:r>
            <a:r>
              <a:rPr lang="ro-RO" dirty="0" smtClean="0">
                <a:latin typeface="Arial" charset="0"/>
                <a:cs typeface="Arial" charset="0"/>
              </a:rPr>
              <a:t>,</a:t>
            </a:r>
            <a:r>
              <a:rPr lang="en-GB" dirty="0" smtClean="0">
                <a:latin typeface="Arial" charset="0"/>
                <a:cs typeface="Arial" charset="0"/>
              </a:rPr>
              <a:t> care</a:t>
            </a:r>
            <a:r>
              <a:rPr lang="ro-RO" dirty="0" smtClean="0">
                <a:latin typeface="Arial" charset="0"/>
                <a:cs typeface="Arial" charset="0"/>
              </a:rPr>
              <a:t>, dacă vă amintiți,</a:t>
            </a:r>
            <a:r>
              <a:rPr lang="en-GB" dirty="0" smtClean="0">
                <a:latin typeface="Arial" charset="0"/>
                <a:cs typeface="Arial" charset="0"/>
              </a:rPr>
              <a:t> a </a:t>
            </a:r>
            <a:r>
              <a:rPr lang="en-GB" dirty="0" err="1" smtClean="0">
                <a:latin typeface="Arial" charset="0"/>
                <a:cs typeface="Arial" charset="0"/>
              </a:rPr>
              <a:t>descris</a:t>
            </a:r>
            <a:r>
              <a:rPr lang="en-GB" dirty="0" smtClean="0">
                <a:latin typeface="Arial" charset="0"/>
                <a:cs typeface="Arial" charset="0"/>
              </a:rPr>
              <a:t> </a:t>
            </a:r>
            <a:r>
              <a:rPr lang="ro-RO" dirty="0" smtClean="0">
                <a:latin typeface="Arial" charset="0"/>
                <a:cs typeface="Arial" charset="0"/>
              </a:rPr>
              <a:t>interacțiunile dintre diverse </a:t>
            </a:r>
            <a:r>
              <a:rPr lang="en-GB" dirty="0" err="1" smtClean="0">
                <a:latin typeface="Arial" charset="0"/>
                <a:cs typeface="Arial" charset="0"/>
              </a:rPr>
              <a:t>componente</a:t>
            </a:r>
            <a:r>
              <a:rPr lang="ro-RO" baseline="0" dirty="0" smtClean="0">
                <a:latin typeface="Arial" charset="0"/>
                <a:cs typeface="Arial" charset="0"/>
              </a:rPr>
              <a:t> ale</a:t>
            </a:r>
            <a:r>
              <a:rPr lang="ro-RO" dirty="0" smtClean="0">
                <a:latin typeface="Arial" charset="0"/>
                <a:cs typeface="Arial" charset="0"/>
              </a:rPr>
              <a:t> procesului de radicalizare</a:t>
            </a:r>
            <a:r>
              <a:rPr lang="en-GB" dirty="0" smtClean="0">
                <a:latin typeface="Arial" charset="0"/>
                <a:cs typeface="Arial" charset="0"/>
              </a:rPr>
              <a:t>. </a:t>
            </a:r>
          </a:p>
          <a:p>
            <a:endParaRPr lang="en-GB" dirty="0" smtClean="0">
              <a:latin typeface="Arial" charset="0"/>
              <a:cs typeface="Arial" charset="0"/>
            </a:endParaRPr>
          </a:p>
          <a:p>
            <a:pPr marL="0" indent="0">
              <a:buFont typeface="+mj-lt"/>
              <a:buNone/>
            </a:pPr>
            <a:r>
              <a:rPr lang="ro-RO" dirty="0" smtClean="0">
                <a:latin typeface="Arial" charset="0"/>
                <a:cs typeface="Arial" charset="0"/>
              </a:rPr>
              <a:t>Am văzut, de asemenea, cum</a:t>
            </a:r>
            <a:r>
              <a:rPr lang="ro-RO" dirty="0" smtClean="0"/>
              <a:t> atelierele de lucru dezvoltate în cadrul acestui proiect se corelează cu mulți dintre factorii și caracteristicile menționate.</a:t>
            </a:r>
            <a:endParaRPr lang="en-GB" dirty="0" smtClean="0">
              <a:latin typeface="Arial" charset="0"/>
              <a:cs typeface="Arial" charset="0"/>
            </a:endParaRPr>
          </a:p>
          <a:p>
            <a:pPr marL="0" indent="0">
              <a:buFont typeface="+mj-lt"/>
              <a:buNone/>
            </a:pPr>
            <a:endParaRPr lang="en-GB" dirty="0" smtClean="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noProof="0" dirty="0" smtClean="0"/>
              <a:t>Astăzi vom continua seria cu alți doi factori care contribuie la procesul de radicalizare:</a:t>
            </a:r>
            <a:r>
              <a:rPr lang="ro-RO" baseline="0" noProof="0" dirty="0" smtClean="0"/>
              <a:t> gestionarea conflictului și răspunsul statal.</a:t>
            </a:r>
            <a:endParaRPr lang="en-GB" noProof="0" dirty="0" smtClean="0"/>
          </a:p>
          <a:p>
            <a:endParaRPr lang="nl-NL" dirty="0" smtClean="0"/>
          </a:p>
          <a:p>
            <a:pPr marL="228600" indent="-228600">
              <a:buFont typeface="+mj-lt"/>
              <a:buAutoNum type="arabicPeriod"/>
            </a:pPr>
            <a:endParaRPr lang="en-GB" dirty="0" smtClean="0">
              <a:latin typeface="Arial" charset="0"/>
              <a:cs typeface="Arial" charset="0"/>
            </a:endParaRPr>
          </a:p>
          <a:p>
            <a:pPr marL="228600" indent="-228600">
              <a:buFont typeface="Arial" panose="020B0604020202020204" pitchFamily="34" charset="0"/>
              <a:buChar char="•"/>
            </a:pPr>
            <a:r>
              <a:rPr lang="ro-RO" noProof="0" dirty="0" smtClean="0"/>
              <a:t>Aptitudini: ex.</a:t>
            </a:r>
            <a:r>
              <a:rPr lang="ro-RO" baseline="0" noProof="0" dirty="0" smtClean="0"/>
              <a:t> managementul conflictului</a:t>
            </a:r>
            <a:endParaRPr lang="ro-RO" noProof="0" dirty="0" smtClean="0"/>
          </a:p>
          <a:p>
            <a:pPr marL="171450" indent="-171450">
              <a:buFont typeface="Arial" panose="020B0604020202020204" pitchFamily="34" charset="0"/>
              <a:buChar char="•"/>
            </a:pPr>
            <a:endParaRPr lang="ro-RO" noProof="0" dirty="0" smtClean="0"/>
          </a:p>
          <a:p>
            <a:pPr marL="228600" indent="-228600">
              <a:buFont typeface="Arial" panose="020B0604020202020204" pitchFamily="34" charset="0"/>
              <a:buChar char="•"/>
            </a:pPr>
            <a:r>
              <a:rPr lang="ro-RO" noProof="0" dirty="0" smtClean="0"/>
              <a:t>Politică</a:t>
            </a:r>
            <a:r>
              <a:rPr lang="ro-RO" baseline="0" noProof="0" dirty="0" smtClean="0"/>
              <a:t> guvernamentală</a:t>
            </a:r>
            <a:r>
              <a:rPr lang="ro-RO" noProof="0" dirty="0" smtClean="0"/>
              <a:t>: răspuns</a:t>
            </a:r>
            <a:r>
              <a:rPr lang="ro-RO" baseline="0" noProof="0" dirty="0" smtClean="0"/>
              <a:t> proporțional al autorităților statale</a:t>
            </a:r>
            <a:endParaRPr lang="ro-RO" noProof="0" dirty="0" smtClean="0"/>
          </a:p>
          <a:p>
            <a:pPr marL="228600" indent="-228600">
              <a:buFont typeface="Arial" panose="020B0604020202020204" pitchFamily="34" charset="0"/>
              <a:buChar char="•"/>
            </a:pPr>
            <a:r>
              <a:rPr lang="ro-RO" noProof="0" dirty="0" smtClean="0"/>
              <a:t>Propaganda: utilizată</a:t>
            </a:r>
            <a:r>
              <a:rPr lang="ro-RO" baseline="0" noProof="0" dirty="0" smtClean="0"/>
              <a:t> de politicienii locali și naționali</a:t>
            </a:r>
            <a:endParaRPr lang="ro-RO" noProof="0" dirty="0" smtClean="0"/>
          </a:p>
          <a:p>
            <a:endParaRPr lang="nl-NL" dirty="0" smtClean="0"/>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 6</a:t>
            </a:r>
            <a:endParaRPr lang="en-GB" sz="1800" b="1" i="0" u="none" strike="noStrike"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Vom începe cu un exercițiu care să încurajeze discuțiile,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din paleta de exerciții a atelierului de lucru dedicat managementului conflictului</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Vă</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rog să utilizaț un pix și o coală albă de hârtie (un telefon/o tabletă/un laptop)</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endParaRPr lang="en-GB" sz="1800" dirty="0" smtClean="0"/>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este inclus în manualul dezvoltat pentru atelierul de lucru intitulat Soluționarea Conflictului</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dura aproximativ 15-20 minute</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Pași</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de urmat</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1-4: </a:t>
            </a:r>
            <a:r>
              <a:rPr lang="en-GB" sz="1800" dirty="0" err="1" smtClean="0"/>
              <a:t>Moderatorul</a:t>
            </a:r>
            <a:r>
              <a:rPr lang="en-GB" sz="1800" dirty="0" smtClean="0"/>
              <a:t> le </a:t>
            </a:r>
            <a:r>
              <a:rPr lang="en-GB" sz="1800" dirty="0" err="1" smtClean="0"/>
              <a:t>cere</a:t>
            </a:r>
            <a:r>
              <a:rPr lang="en-GB" sz="1800" dirty="0" smtClean="0"/>
              <a:t> </a:t>
            </a:r>
            <a:r>
              <a:rPr lang="en-GB" sz="1800" dirty="0" err="1" smtClean="0"/>
              <a:t>participanților</a:t>
            </a:r>
            <a:r>
              <a:rPr lang="en-GB" sz="1800" dirty="0" smtClean="0"/>
              <a:t> </a:t>
            </a:r>
            <a:r>
              <a:rPr lang="en-GB" sz="1800" dirty="0" err="1" smtClean="0"/>
              <a:t>să</a:t>
            </a:r>
            <a:r>
              <a:rPr lang="en-GB" sz="1800" dirty="0" smtClean="0"/>
              <a:t> </a:t>
            </a:r>
            <a:r>
              <a:rPr lang="en-GB" sz="1800" dirty="0" err="1" smtClean="0"/>
              <a:t>răspundă</a:t>
            </a:r>
            <a:r>
              <a:rPr lang="en-GB" sz="1800" dirty="0" smtClean="0"/>
              <a:t> la </a:t>
            </a:r>
            <a:r>
              <a:rPr lang="en-GB" sz="1800" dirty="0" err="1" smtClean="0"/>
              <a:t>următoarele</a:t>
            </a:r>
            <a:r>
              <a:rPr lang="en-GB" sz="1800" dirty="0" smtClean="0"/>
              <a:t> </a:t>
            </a:r>
            <a:r>
              <a:rPr lang="en-GB" sz="1800" dirty="0" err="1" smtClean="0"/>
              <a:t>întrebări</a:t>
            </a:r>
            <a:r>
              <a:rPr lang="en-GB" sz="1800" dirty="0" smtClean="0"/>
              <a:t>, </a:t>
            </a:r>
            <a:r>
              <a:rPr lang="en-GB" sz="1800" dirty="0" err="1" smtClean="0"/>
              <a:t>scriind</a:t>
            </a:r>
            <a:r>
              <a:rPr lang="en-GB" sz="1800" dirty="0" smtClean="0"/>
              <a:t> nu </a:t>
            </a:r>
            <a:r>
              <a:rPr lang="en-GB" sz="1800" dirty="0" err="1" smtClean="0"/>
              <a:t>mai</a:t>
            </a:r>
            <a:r>
              <a:rPr lang="en-GB" sz="1800" dirty="0" smtClean="0"/>
              <a:t> </a:t>
            </a:r>
            <a:r>
              <a:rPr lang="en-GB" sz="1800" dirty="0" err="1" smtClean="0"/>
              <a:t>mult</a:t>
            </a:r>
            <a:r>
              <a:rPr lang="en-GB" sz="1800" dirty="0" smtClean="0"/>
              <a:t> de </a:t>
            </a:r>
            <a:r>
              <a:rPr lang="en-GB" sz="1800" dirty="0" err="1" smtClean="0"/>
              <a:t>trei</a:t>
            </a:r>
            <a:r>
              <a:rPr lang="en-GB" sz="1800" dirty="0" smtClean="0"/>
              <a:t> </a:t>
            </a:r>
            <a:r>
              <a:rPr lang="en-GB" sz="1800" dirty="0" err="1" smtClean="0"/>
              <a:t>cuvinte</a:t>
            </a:r>
            <a:r>
              <a:rPr lang="en-GB" sz="1800" dirty="0" smtClean="0"/>
              <a:t> </a:t>
            </a:r>
            <a:r>
              <a:rPr lang="en-GB" sz="1800" dirty="0" err="1" smtClean="0"/>
              <a:t>pe</a:t>
            </a:r>
            <a:r>
              <a:rPr lang="en-GB" sz="1800" dirty="0" smtClean="0"/>
              <a:t> o </a:t>
            </a:r>
            <a:r>
              <a:rPr lang="en-GB" sz="1800" dirty="0" err="1" smtClean="0"/>
              <a:t>foaie</a:t>
            </a:r>
            <a:r>
              <a:rPr lang="en-GB" sz="1800" dirty="0" smtClean="0"/>
              <a:t> de </a:t>
            </a:r>
            <a:r>
              <a:rPr lang="en-GB" sz="1800" dirty="0" err="1" smtClean="0"/>
              <a:t>hârtie</a:t>
            </a:r>
            <a:r>
              <a:rPr lang="en-GB" sz="1800" dirty="0" smtClean="0"/>
              <a:t>.</a:t>
            </a:r>
            <a:r>
              <a:rPr lang="ro-RO" sz="1800" dirty="0" smtClean="0"/>
              <a:t> </a:t>
            </a:r>
            <a:r>
              <a:rPr lang="en-GB" sz="1800" dirty="0" smtClean="0"/>
              <a:t> 	(</a:t>
            </a:r>
            <a:r>
              <a:rPr lang="ro-RO" sz="1800" dirty="0" smtClean="0"/>
              <a:t>timp alocat - 4</a:t>
            </a:r>
            <a:r>
              <a:rPr lang="en-GB" sz="1800" dirty="0" smtClean="0"/>
              <a:t>min)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“Cum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recunosc</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o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situație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comunicare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conflictuală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“Ce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evenimente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persoane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situații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teme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discuție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generează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conflictul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cel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mai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des?”</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“Cum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reacționez</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când</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intru</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în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conflict cu o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altă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persoană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/un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grup</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oameni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pt-BR" sz="1800" dirty="0" smtClean="0">
                <a:effectLst/>
                <a:latin typeface="Calibri" panose="020F0502020204030204" pitchFamily="34" charset="0"/>
                <a:ea typeface="Calibri" panose="020F0502020204030204" pitchFamily="34" charset="0"/>
                <a:cs typeface="Times New Roman" panose="02020603050405020304" pitchFamily="18" charset="0"/>
              </a:rPr>
              <a:t>Cum reușește să rezolve problema strategia mea de soluționare a conflictelor?”</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endParaRPr lang="en-GB" sz="1800" dirty="0" smtClean="0"/>
          </a:p>
          <a:p>
            <a:r>
              <a:rPr lang="ro-RO" sz="1800" dirty="0" smtClean="0"/>
              <a:t>Pas</a:t>
            </a:r>
            <a:r>
              <a:rPr lang="en-GB" sz="1800" dirty="0" smtClean="0"/>
              <a:t> 5: </a:t>
            </a:r>
            <a:r>
              <a:rPr lang="ro-RO" sz="1800" dirty="0" smtClean="0"/>
              <a:t>F</a:t>
            </a:r>
            <a:r>
              <a:rPr lang="en-GB" sz="1800" dirty="0" err="1" smtClean="0"/>
              <a:t>iecare</a:t>
            </a:r>
            <a:r>
              <a:rPr lang="en-GB" sz="1800" dirty="0" smtClean="0"/>
              <a:t> participant </a:t>
            </a:r>
            <a:r>
              <a:rPr lang="en-GB" sz="1800" dirty="0" err="1" smtClean="0"/>
              <a:t>alege</a:t>
            </a:r>
            <a:r>
              <a:rPr lang="en-GB" sz="1800" dirty="0" smtClean="0"/>
              <a:t> un </a:t>
            </a:r>
            <a:r>
              <a:rPr lang="en-GB" sz="1800" dirty="0" err="1" smtClean="0"/>
              <a:t>partener</a:t>
            </a:r>
            <a:r>
              <a:rPr lang="en-GB" sz="1800" dirty="0" smtClean="0"/>
              <a:t> </a:t>
            </a:r>
            <a:r>
              <a:rPr lang="en-GB" sz="1800" dirty="0" err="1" smtClean="0"/>
              <a:t>căruia</a:t>
            </a:r>
            <a:r>
              <a:rPr lang="en-GB" sz="1800" dirty="0" smtClean="0"/>
              <a:t> </a:t>
            </a:r>
            <a:r>
              <a:rPr lang="en-GB" sz="1800" dirty="0" err="1" smtClean="0"/>
              <a:t>îi</a:t>
            </a:r>
            <a:r>
              <a:rPr lang="en-GB" sz="1800" dirty="0" smtClean="0"/>
              <a:t> </a:t>
            </a:r>
            <a:r>
              <a:rPr lang="en-GB" sz="1800" dirty="0" err="1" smtClean="0"/>
              <a:t>împărtășește</a:t>
            </a:r>
            <a:r>
              <a:rPr lang="en-GB" sz="1800" dirty="0" smtClean="0"/>
              <a:t> </a:t>
            </a:r>
            <a:r>
              <a:rPr lang="en-GB" sz="1800" dirty="0" err="1" smtClean="0"/>
              <a:t>răspunsurile</a:t>
            </a:r>
            <a:r>
              <a:rPr lang="en-GB" sz="1800" dirty="0" smtClean="0"/>
              <a:t> la </a:t>
            </a:r>
            <a:r>
              <a:rPr lang="en-GB" sz="1800" dirty="0" err="1" smtClean="0"/>
              <a:t>întrebări</a:t>
            </a:r>
            <a:r>
              <a:rPr lang="en-GB" sz="1800" dirty="0" smtClean="0"/>
              <a:t>. (</a:t>
            </a:r>
            <a:r>
              <a:rPr lang="ro-RO" sz="1800" dirty="0" smtClean="0"/>
              <a:t>timp alocat - </a:t>
            </a:r>
            <a:r>
              <a:rPr lang="en-GB" sz="1800" dirty="0" smtClean="0"/>
              <a:t>4 min) </a:t>
            </a:r>
            <a:r>
              <a:rPr lang="en-GB" sz="1800" i="1" dirty="0" smtClean="0"/>
              <a:t>[</a:t>
            </a:r>
            <a:r>
              <a:rPr lang="ro-RO" sz="1800" i="1" dirty="0" smtClean="0"/>
              <a:t>pentru sesiunea </a:t>
            </a:r>
            <a:r>
              <a:rPr lang="en-GB" sz="1800" i="1" dirty="0" smtClean="0"/>
              <a:t>on-line, </a:t>
            </a:r>
            <a:r>
              <a:rPr lang="en-GB" sz="1800" i="1" dirty="0" err="1" smtClean="0"/>
              <a:t>acest</a:t>
            </a:r>
            <a:r>
              <a:rPr lang="en-GB" sz="1800" i="1" dirty="0" smtClean="0"/>
              <a:t> </a:t>
            </a:r>
            <a:r>
              <a:rPr lang="en-GB" sz="1800" i="1" dirty="0" err="1" smtClean="0"/>
              <a:t>lucru</a:t>
            </a:r>
            <a:r>
              <a:rPr lang="en-GB" sz="1800" i="1" dirty="0" smtClean="0"/>
              <a:t> se </a:t>
            </a:r>
            <a:r>
              <a:rPr lang="en-GB" sz="1800" i="1" dirty="0" err="1" smtClean="0"/>
              <a:t>poate</a:t>
            </a:r>
            <a:r>
              <a:rPr lang="ro-RO" sz="1800" i="1" baseline="0" dirty="0" smtClean="0"/>
              <a:t> realiza sub forma unei scurte sesiuni</a:t>
            </a:r>
            <a:r>
              <a:rPr lang="en-GB" sz="1800" i="1" dirty="0" smtClean="0"/>
              <a:t> de break-out, </a:t>
            </a:r>
            <a:r>
              <a:rPr lang="en-GB" sz="1800" i="1" dirty="0" err="1" smtClean="0"/>
              <a:t>dacă</a:t>
            </a:r>
            <a:r>
              <a:rPr lang="en-GB" sz="1800" i="1" dirty="0" smtClean="0"/>
              <a:t> </a:t>
            </a:r>
            <a:r>
              <a:rPr lang="en-GB" sz="1800" i="1" dirty="0" err="1" smtClean="0"/>
              <a:t>platforma</a:t>
            </a:r>
            <a:r>
              <a:rPr lang="en-GB" sz="1800" i="1" dirty="0" smtClean="0"/>
              <a:t> o </a:t>
            </a:r>
            <a:r>
              <a:rPr lang="en-GB" sz="1800" i="1" dirty="0" err="1" smtClean="0"/>
              <a:t>permite</a:t>
            </a:r>
            <a:r>
              <a:rPr lang="en-GB" sz="1800" i="1" dirty="0" smtClean="0"/>
              <a:t>. </a:t>
            </a:r>
            <a:r>
              <a:rPr lang="en-GB" sz="1800" i="1" dirty="0" err="1" smtClean="0"/>
              <a:t>În</a:t>
            </a:r>
            <a:r>
              <a:rPr lang="en-GB" sz="1800" i="1" dirty="0" smtClean="0"/>
              <a:t> </a:t>
            </a:r>
            <a:r>
              <a:rPr lang="en-GB" sz="1800" i="1" dirty="0" err="1" smtClean="0"/>
              <a:t>caz</a:t>
            </a:r>
            <a:r>
              <a:rPr lang="en-GB" sz="1800" i="1" dirty="0" smtClean="0"/>
              <a:t> </a:t>
            </a:r>
            <a:r>
              <a:rPr lang="en-GB" sz="1800" i="1" dirty="0" err="1" smtClean="0"/>
              <a:t>contrar</a:t>
            </a:r>
            <a:r>
              <a:rPr lang="ro-RO" sz="1800" i="1" dirty="0" smtClean="0"/>
              <a:t>, acest pas nu va fi realizat</a:t>
            </a:r>
            <a:r>
              <a:rPr lang="en-GB" sz="1800" i="1" dirty="0" smtClean="0"/>
              <a:t>]</a:t>
            </a:r>
          </a:p>
          <a:p>
            <a:endParaRPr lang="en-GB" sz="1800" dirty="0" smtClean="0"/>
          </a:p>
          <a:p>
            <a:r>
              <a:rPr lang="ro-RO" sz="1800" dirty="0" smtClean="0"/>
              <a:t>Pas</a:t>
            </a:r>
            <a:r>
              <a:rPr lang="en-GB" sz="1800" dirty="0" smtClean="0"/>
              <a:t> 6:  </a:t>
            </a:r>
            <a:r>
              <a:rPr lang="en-GB" sz="1800" dirty="0" err="1" smtClean="0"/>
              <a:t>moderatorul</a:t>
            </a:r>
            <a:r>
              <a:rPr lang="en-GB" sz="1800" dirty="0" smtClean="0"/>
              <a:t> </a:t>
            </a:r>
            <a:r>
              <a:rPr lang="en-GB" sz="1800" dirty="0" err="1" smtClean="0"/>
              <a:t>inițiază</a:t>
            </a:r>
            <a:r>
              <a:rPr lang="en-GB" sz="1800" dirty="0" smtClean="0"/>
              <a:t> o </a:t>
            </a:r>
            <a:r>
              <a:rPr lang="en-GB" sz="1800" dirty="0" err="1" smtClean="0"/>
              <a:t>discuție</a:t>
            </a:r>
            <a:r>
              <a:rPr lang="en-GB" sz="1800" dirty="0" smtClean="0"/>
              <a:t> de 2 minute pentru a </a:t>
            </a:r>
            <a:r>
              <a:rPr lang="en-GB" sz="1800" dirty="0" err="1" smtClean="0"/>
              <a:t>colecta</a:t>
            </a:r>
            <a:r>
              <a:rPr lang="en-GB" sz="1800" dirty="0" smtClean="0"/>
              <a:t> </a:t>
            </a:r>
            <a:r>
              <a:rPr lang="en-GB" sz="1800" dirty="0" err="1" smtClean="0"/>
              <a:t>posibile</a:t>
            </a:r>
            <a:r>
              <a:rPr lang="en-GB" sz="1800" dirty="0" smtClean="0"/>
              <a:t> </a:t>
            </a:r>
            <a:r>
              <a:rPr lang="en-GB" sz="1800" dirty="0" err="1" smtClean="0"/>
              <a:t>răspunsuri</a:t>
            </a:r>
            <a:r>
              <a:rPr lang="en-GB" sz="1800" dirty="0" smtClean="0"/>
              <a:t> </a:t>
            </a:r>
            <a:r>
              <a:rPr lang="en-GB" sz="1800" dirty="0" err="1" smtClean="0"/>
              <a:t>pe</a:t>
            </a:r>
            <a:r>
              <a:rPr lang="en-GB" sz="1800" dirty="0" smtClean="0"/>
              <a:t> un flipchart. 	</a:t>
            </a:r>
            <a:r>
              <a:rPr lang="ro-RO" sz="1800" dirty="0" smtClean="0"/>
              <a:t>Sperăm</a:t>
            </a:r>
            <a:r>
              <a:rPr lang="ro-RO" sz="1800" baseline="0" dirty="0" smtClean="0"/>
              <a:t> ca </a:t>
            </a:r>
            <a:r>
              <a:rPr lang="ro-RO" sz="1800" dirty="0" smtClean="0"/>
              <a:t>observațiile participanților să indice obiectivul acestor exerciții: de</a:t>
            </a:r>
            <a:r>
              <a:rPr lang="ro-RO" sz="1800" baseline="0" dirty="0" smtClean="0"/>
              <a:t> a</a:t>
            </a:r>
            <a:r>
              <a:rPr lang="ro-RO" sz="1800" dirty="0" smtClean="0"/>
              <a:t> conștientiza modul personal și diferit</a:t>
            </a:r>
            <a:r>
              <a:rPr lang="ro-RO" sz="1800" baseline="0" dirty="0" smtClean="0"/>
              <a:t> al fiecărei persoane </a:t>
            </a:r>
            <a:r>
              <a:rPr lang="ro-RO" sz="1800" dirty="0" smtClean="0"/>
              <a:t>de a trăi și de a face față conflictului și de a</a:t>
            </a:r>
            <a:r>
              <a:rPr lang="ro-RO" sz="1800" baseline="0" dirty="0" smtClean="0"/>
              <a:t> </a:t>
            </a:r>
            <a:r>
              <a:rPr lang="ro-RO" sz="1800" dirty="0" smtClean="0"/>
              <a:t>putea recunoaște aceste moduri atunci</a:t>
            </a:r>
            <a:r>
              <a:rPr lang="ro-RO" sz="1800" baseline="0" dirty="0" smtClean="0"/>
              <a:t> când încercăm să gestionăm un conflict</a:t>
            </a:r>
            <a:r>
              <a:rPr lang="ro-RO" sz="1800" dirty="0" smtClean="0"/>
              <a:t>.</a:t>
            </a:r>
            <a:endParaRPr lang="en-GB" sz="1800" dirty="0" smtClean="0"/>
          </a:p>
          <a:p>
            <a:pPr defTabSz="945307">
              <a:defRPr/>
            </a:pPr>
            <a:endParaRPr lang="en-GB" sz="1800" dirty="0" smtClean="0"/>
          </a:p>
          <a:p>
            <a:r>
              <a:rPr lang="ro-RO" sz="1800" dirty="0" smtClean="0"/>
              <a:t>Moderatorul închide acest</a:t>
            </a:r>
            <a:r>
              <a:rPr lang="ro-RO" sz="1800" baseline="0" dirty="0" smtClean="0"/>
              <a:t> exercițiu evidențiind cae au fost cele mai întâlnite răspunsuri în rândul celor colectate de la participanți și va continua prin evidențierea faptului că</a:t>
            </a:r>
            <a:r>
              <a:rPr lang="en-GB" sz="18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0" dirty="0" smtClean="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dirty="0" smtClean="0">
                <a:effectLst/>
                <a:latin typeface="+mn-lt"/>
                <a:ea typeface="+mn-ea"/>
                <a:cs typeface="+mn-cs"/>
              </a:rPr>
              <a:t>Din</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D3.2.6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Conflictul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o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componentă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normală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relațiilor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interumane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dar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nu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trebuie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neapărat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privit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ca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fiind</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un aspect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negativ</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Când</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gestionat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în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mod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constructiv</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conflictul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poate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aduce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rezultate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pozitive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într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-o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relație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indiferent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tipul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acesteia</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Modul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în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care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gestionat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conflictul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determină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dacă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constructiv</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sau</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distructiv</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 7</a:t>
            </a: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Din</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D3.2.6</a:t>
            </a: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O serie de factori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sunt deseori citați drept factorii care determină procesul de radicalizare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ro-RO" sz="1800" dirty="0" smtClean="0">
                <a:effectLst/>
                <a:latin typeface="Times New Roman" panose="02020603050405020304" pitchFamily="18" charset="0"/>
                <a:ea typeface="Calibri" panose="020F0502020204030204" pitchFamily="34" charset="0"/>
              </a:rPr>
              <a:t>Sentimentul de furie și</a:t>
            </a:r>
            <a:r>
              <a:rPr lang="ro-RO" sz="1800" baseline="0" dirty="0" smtClean="0">
                <a:effectLst/>
                <a:latin typeface="Times New Roman" panose="02020603050405020304" pitchFamily="18" charset="0"/>
                <a:ea typeface="Calibri" panose="020F0502020204030204" pitchFamily="34" charset="0"/>
              </a:rPr>
              <a:t> plasarea greșită a agresiunii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L</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lipsa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stimei de sine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Frustrarea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individuală și insulta</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Victimizarea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personală,</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Factori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cognitiv-sociali precum asumarea riscului și reducerea cointactului social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Astfel, se poate considera că soluționarea conflictelor reprezintă o abilitate care, dacă este corect interiorizată și aplicată în viața de zi cu zi, nu poate decât să consolideze setul de factori de protecție și reziliența la radicalizare și extremism violent.</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o-RO"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Acest laborator experimental își propune, așadar, să prezinte curricula și conținutul laboratorului experimental dedicat tehnicilor de soluționare a conflictelor care pot fi utilizate de către practicienii din prima linie pentru a-i ajuta pe copii și tineri, care sunt adesea influențați de interacțiunile tensionate cu membrii familiei și colegi, să își consolideze reziliența la polarizare socială și radicalizare.</a:t>
            </a:r>
          </a:p>
          <a:p>
            <a:r>
              <a:rPr lang="ro-RO" sz="1200" kern="1200" dirty="0" smtClean="0">
                <a:solidFill>
                  <a:schemeClr val="tx1"/>
                </a:solidFill>
                <a:effectLst/>
                <a:latin typeface="+mn-lt"/>
                <a:ea typeface="+mn-ea"/>
                <a:cs typeface="+mn-cs"/>
              </a:rPr>
              <a:t> Atunci când adolescenții rezolvă conflictele în mod constructiv, interacționează cu ceilalți într-o manieră pozitivă, sunt deschiși să accepte diferențele dintre oameni, au încredere în cine sunt, ce gândesc și ce cred, de ce fac anumite alegeri, și sunt capabili să pună întrebări suplimentare pentru a îmbunătăți această înțelegere, acestia sunt mai susceptibili să reziste la mesajele înșelătoare și să facă alegeri informate și sigure.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Strategiile și tehnicile de soluționare a conflictelor descrise în acest livrabil pot fi utilizate de educatori, antrenori/meditatori și terapeuți în predarea și promovarea unor modalități pozitive și constructive de soluționare a conflictelor.</a:t>
            </a:r>
            <a:endParaRPr lang="en-US" sz="1200" kern="1200" dirty="0" smtClean="0">
              <a:solidFill>
                <a:schemeClr val="tx1"/>
              </a:solidFill>
              <a:effectLst/>
              <a:latin typeface="+mn-lt"/>
              <a:ea typeface="+mn-ea"/>
              <a:cs typeface="+mn-cs"/>
            </a:endParaRP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0" u="none" strike="noStrike" baseline="0" dirty="0" smtClean="0">
                <a:latin typeface="Verdana" panose="020B0604030504040204" pitchFamily="34" charset="0"/>
              </a:rPr>
              <a:t>Instrucțiuni/text pentru slide 8</a:t>
            </a:r>
            <a:endParaRPr lang="en-GB" sz="1000" b="1" i="0" u="none" strike="noStrike" baseline="0" dirty="0" smtClean="0">
              <a:latin typeface="Verdana" panose="020B0604030504040204" pitchFamily="34" charset="0"/>
            </a:endParaRPr>
          </a:p>
          <a:p>
            <a:endParaRPr lang="ro-RO" dirty="0" smtClean="0"/>
          </a:p>
          <a:p>
            <a:r>
              <a:rPr lang="ro-RO" dirty="0" smtClean="0"/>
              <a:t>Din</a:t>
            </a:r>
            <a:r>
              <a:rPr lang="ro-RO" baseline="0" dirty="0" smtClean="0"/>
              <a:t> livrabilul</a:t>
            </a:r>
            <a:r>
              <a:rPr lang="en-GB" dirty="0" smtClean="0"/>
              <a:t> D3.1.7</a:t>
            </a:r>
          </a:p>
          <a:p>
            <a:r>
              <a:rPr lang="ro-RO" sz="1200" b="0" i="0" u="none" strike="noStrike" baseline="0" dirty="0" smtClean="0">
                <a:solidFill>
                  <a:srgbClr val="000000"/>
                </a:solidFill>
                <a:latin typeface="Calibri" panose="020F0502020204030204" pitchFamily="34" charset="0"/>
              </a:rPr>
              <a:t>Pregătirea adolescenților în aplicarea tehnicilor constructive de soluționare a conflictelor le oferă acestora setul de instrumente necesare pentru a dezvolta stiluri de conflict sănătoase, astfel încât să poată menține relații sănătoase cu membrii familiei, prietenii/colegii și, în cele din urmă, astfel încât să poată evita polarizarea socială și alte probleme asociate acesteia, precum radicalizarea</a:t>
            </a:r>
            <a:r>
              <a:rPr lang="en-GB" sz="1200" b="0" i="0" u="none" strike="noStrike" baseline="0" dirty="0" smtClean="0">
                <a:solidFill>
                  <a:srgbClr val="000000"/>
                </a:solidFill>
                <a:latin typeface="Calibri" panose="020F0502020204030204" pitchFamily="34" charset="0"/>
              </a:rPr>
              <a:t>. </a:t>
            </a:r>
          </a:p>
          <a:p>
            <a:endParaRPr lang="en-GB" sz="1200" b="0" i="0" u="none" strike="noStrike" baseline="0" dirty="0" smtClean="0">
              <a:solidFill>
                <a:srgbClr val="000000"/>
              </a:solidFill>
              <a:latin typeface="Calibri" panose="020F0502020204030204" pitchFamily="34" charset="0"/>
            </a:endParaRPr>
          </a:p>
          <a:p>
            <a:r>
              <a:rPr lang="en-GB" sz="1200" b="0" i="0" u="none" strike="noStrike" baseline="0" dirty="0" err="1" smtClean="0">
                <a:solidFill>
                  <a:srgbClr val="000000"/>
                </a:solidFill>
                <a:latin typeface="Calibri" panose="020F0502020204030204" pitchFamily="34" charset="0"/>
              </a:rPr>
              <a:t>Principalele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abilități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pe</a:t>
            </a:r>
            <a:r>
              <a:rPr lang="en-GB" sz="1200" b="0" i="0" u="none" strike="noStrike" baseline="0" dirty="0" smtClean="0">
                <a:solidFill>
                  <a:srgbClr val="000000"/>
                </a:solidFill>
                <a:latin typeface="Calibri" panose="020F0502020204030204" pitchFamily="34" charset="0"/>
              </a:rPr>
              <a:t> care </a:t>
            </a:r>
            <a:r>
              <a:rPr lang="en-GB" sz="1200" b="0" i="0" u="none" strike="noStrike" baseline="0" dirty="0" err="1" smtClean="0">
                <a:solidFill>
                  <a:srgbClr val="000000"/>
                </a:solidFill>
                <a:latin typeface="Calibri" panose="020F0502020204030204" pitchFamily="34" charset="0"/>
              </a:rPr>
              <a:t>adolescenții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ar</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trebui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să</a:t>
            </a:r>
            <a:r>
              <a:rPr lang="en-GB" sz="1200" b="0" i="0" u="none" strike="noStrike" baseline="0" dirty="0" smtClean="0">
                <a:solidFill>
                  <a:srgbClr val="000000"/>
                </a:solidFill>
                <a:latin typeface="Calibri" panose="020F0502020204030204" pitchFamily="34" charset="0"/>
              </a:rPr>
              <a:t> le </a:t>
            </a:r>
            <a:r>
              <a:rPr lang="en-GB" sz="1200" b="0" i="0" u="none" strike="noStrike" baseline="0" dirty="0" err="1" smtClean="0">
                <a:solidFill>
                  <a:srgbClr val="000000"/>
                </a:solidFill>
                <a:latin typeface="Calibri" panose="020F0502020204030204" pitchFamily="34" charset="0"/>
              </a:rPr>
              <a:t>stăpânească</a:t>
            </a:r>
            <a:r>
              <a:rPr lang="en-GB" sz="1200" b="0" i="0" u="none" strike="noStrike" baseline="0" dirty="0" smtClean="0">
                <a:solidFill>
                  <a:srgbClr val="000000"/>
                </a:solidFill>
                <a:latin typeface="Calibri" panose="020F0502020204030204" pitchFamily="34" charset="0"/>
              </a:rPr>
              <a:t> ca parte a </a:t>
            </a:r>
            <a:r>
              <a:rPr lang="en-GB" sz="1200" b="0" i="0" u="none" strike="noStrike" baseline="0" dirty="0" err="1" smtClean="0">
                <a:solidFill>
                  <a:srgbClr val="000000"/>
                </a:solidFill>
                <a:latin typeface="Calibri" panose="020F0502020204030204" pitchFamily="34" charset="0"/>
              </a:rPr>
              <a:t>unei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dezvoltări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emoționale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sănătoase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sunt</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următoarele</a:t>
            </a:r>
            <a:r>
              <a:rPr lang="en-GB" sz="1200" b="0" i="0" u="none" strike="noStrike" baseline="0" dirty="0" smtClean="0">
                <a:solidFill>
                  <a:srgbClr val="000000"/>
                </a:solidFill>
                <a:latin typeface="Calibri" panose="020F0502020204030204" pitchFamily="34" charset="0"/>
              </a:rPr>
              <a:t>: </a:t>
            </a:r>
          </a:p>
          <a:p>
            <a:pPr marL="0" indent="0">
              <a:buNone/>
            </a:pPr>
            <a:r>
              <a:rPr lang="ro-RO" sz="1200" b="1" i="0" u="none" strike="noStrike" baseline="0" dirty="0" smtClean="0">
                <a:solidFill>
                  <a:srgbClr val="000000"/>
                </a:solidFill>
                <a:latin typeface="Calibri" panose="020F0502020204030204" pitchFamily="34" charset="0"/>
              </a:rPr>
              <a:t>1. </a:t>
            </a:r>
            <a:r>
              <a:rPr lang="en-GB" sz="1200" b="1" i="0" u="none" strike="noStrike" baseline="0" dirty="0" err="1" smtClean="0">
                <a:solidFill>
                  <a:srgbClr val="000000"/>
                </a:solidFill>
                <a:latin typeface="Calibri" panose="020F0502020204030204" pitchFamily="34" charset="0"/>
              </a:rPr>
              <a:t>Asertivitatea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este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una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dintre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cele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mai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importante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abilități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în</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gestionarea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conflictelor</a:t>
            </a:r>
            <a:r>
              <a:rPr lang="en-GB" sz="1200" b="0"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Asertivitatea reprezintă capacitatea de a exprima opiniile în mod clar și ferm, dar fără a fi agresiv, o abilitate esențială pentru prevenirea sau tratarea conflictelor într-o manieră responsabilă. </a:t>
            </a:r>
            <a:r>
              <a:rPr lang="en-GB" sz="1200" b="0" i="0" u="none" strike="noStrike" baseline="0" dirty="0" err="1" smtClean="0">
                <a:solidFill>
                  <a:srgbClr val="000000"/>
                </a:solidFill>
                <a:latin typeface="Calibri" panose="020F0502020204030204" pitchFamily="34" charset="0"/>
              </a:rPr>
              <a:t>Comunicarea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asertivă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poate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consolida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relațiile</a:t>
            </a:r>
            <a:r>
              <a:rPr lang="en-GB" sz="1200" b="0" i="0" u="none" strike="noStrike" baseline="0" dirty="0" smtClean="0">
                <a:solidFill>
                  <a:srgbClr val="000000"/>
                </a:solidFill>
                <a:latin typeface="Calibri" panose="020F0502020204030204" pitchFamily="34" charset="0"/>
              </a:rPr>
              <a:t>, reduce </a:t>
            </a:r>
            <a:r>
              <a:rPr lang="en-GB" sz="1200" b="0" i="0" u="none" strike="noStrike" baseline="0" dirty="0" err="1" smtClean="0">
                <a:solidFill>
                  <a:srgbClr val="000000"/>
                </a:solidFill>
                <a:latin typeface="Calibri" panose="020F0502020204030204" pitchFamily="34" charset="0"/>
              </a:rPr>
              <a:t>stresul</a:t>
            </a:r>
            <a:r>
              <a:rPr lang="en-GB" sz="1200" b="0" i="0" u="none" strike="noStrike" baseline="0" dirty="0" smtClean="0">
                <a:solidFill>
                  <a:srgbClr val="000000"/>
                </a:solidFill>
                <a:latin typeface="Calibri" panose="020F0502020204030204" pitchFamily="34" charset="0"/>
              </a:rPr>
              <a:t> din conflict și </a:t>
            </a:r>
            <a:r>
              <a:rPr lang="en-GB" sz="1200" b="0" i="0" u="none" strike="noStrike" baseline="0" dirty="0" err="1" smtClean="0">
                <a:solidFill>
                  <a:srgbClr val="000000"/>
                </a:solidFill>
                <a:latin typeface="Calibri" panose="020F0502020204030204" pitchFamily="34" charset="0"/>
              </a:rPr>
              <a:t>poate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oferi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sprijin</a:t>
            </a:r>
            <a:r>
              <a:rPr lang="en-GB" sz="1200" b="0" i="0" u="none" strike="noStrike" baseline="0" dirty="0" smtClean="0">
                <a:solidFill>
                  <a:srgbClr val="000000"/>
                </a:solidFill>
                <a:latin typeface="Calibri" panose="020F0502020204030204" pitchFamily="34" charset="0"/>
              </a:rPr>
              <a:t> social </a:t>
            </a:r>
            <a:r>
              <a:rPr lang="en-GB" sz="1200" b="0" i="0" u="none" strike="noStrike" baseline="0" dirty="0" err="1" smtClean="0">
                <a:solidFill>
                  <a:srgbClr val="000000"/>
                </a:solidFill>
                <a:latin typeface="Calibri" panose="020F0502020204030204" pitchFamily="34" charset="0"/>
              </a:rPr>
              <a:t>în</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momente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dificile</a:t>
            </a:r>
            <a:r>
              <a:rPr lang="ro-RO" sz="1200" b="0" i="0" u="none" strike="noStrike" baseline="0" dirty="0" smtClean="0">
                <a:solidFill>
                  <a:srgbClr val="000000"/>
                </a:solidFill>
                <a:latin typeface="Calibri" panose="020F0502020204030204" pitchFamily="34" charset="0"/>
              </a:rPr>
              <a:t> </a:t>
            </a:r>
          </a:p>
          <a:p>
            <a:pPr marL="0" indent="0">
              <a:buNone/>
            </a:pPr>
            <a:r>
              <a:rPr lang="en-GB" sz="1200" b="0" i="0" u="none" strike="noStrike" baseline="0" dirty="0" smtClean="0">
                <a:solidFill>
                  <a:srgbClr val="000000"/>
                </a:solidFill>
                <a:latin typeface="Calibri" panose="020F0502020204030204" pitchFamily="34" charset="0"/>
              </a:rPr>
              <a:t>2. </a:t>
            </a:r>
            <a:r>
              <a:rPr lang="ro-RO" sz="1200" b="1" i="0" u="none" strike="noStrike" baseline="0" dirty="0" smtClean="0">
                <a:solidFill>
                  <a:srgbClr val="000000"/>
                </a:solidFill>
                <a:latin typeface="Calibri" panose="020F0502020204030204" pitchFamily="34" charset="0"/>
              </a:rPr>
              <a:t>Conștientizarea emoțională </a:t>
            </a:r>
            <a:r>
              <a:rPr lang="ro-RO" sz="1200" b="0" i="0" u="none" strike="noStrike" baseline="0" dirty="0" smtClean="0">
                <a:solidFill>
                  <a:srgbClr val="000000"/>
                </a:solidFill>
                <a:latin typeface="Calibri" panose="020F0502020204030204" pitchFamily="34" charset="0"/>
              </a:rPr>
              <a:t>se referă la înțelegerea de sine și înțelegerea celor din jur, cunoașterea sentimentelor unei persoane pentru a putea comunica în mod eficient sau pentru a putea calma posibilele neînțelegeri. </a:t>
            </a:r>
            <a:r>
              <a:rPr lang="en-GB" sz="1200" b="0" i="0" u="none" strike="noStrike" baseline="0" dirty="0" smtClean="0">
                <a:solidFill>
                  <a:srgbClr val="000000"/>
                </a:solidFill>
                <a:latin typeface="Calibri" panose="020F0502020204030204" pitchFamily="34" charset="0"/>
              </a:rPr>
              <a:t>O </a:t>
            </a:r>
            <a:r>
              <a:rPr lang="ro-RO" sz="1200" b="0" i="0" u="none" strike="noStrike" baseline="0" dirty="0" smtClean="0">
                <a:solidFill>
                  <a:srgbClr val="000000"/>
                </a:solidFill>
                <a:latin typeface="Calibri" panose="020F0502020204030204" pitchFamily="34" charset="0"/>
              </a:rPr>
              <a:t>componentă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specială</a:t>
            </a:r>
            <a:r>
              <a:rPr lang="en-GB" sz="1200" b="0" i="0" u="none" strike="noStrike" baseline="0" dirty="0" smtClean="0">
                <a:solidFill>
                  <a:srgbClr val="000000"/>
                </a:solidFill>
                <a:latin typeface="Calibri" panose="020F0502020204030204" pitchFamily="34" charset="0"/>
              </a:rPr>
              <a:t> a </a:t>
            </a:r>
            <a:r>
              <a:rPr lang="en-GB" sz="1200" b="0" i="0" u="none" strike="noStrike" baseline="0" dirty="0" err="1" smtClean="0">
                <a:solidFill>
                  <a:srgbClr val="000000"/>
                </a:solidFill>
                <a:latin typeface="Calibri" panose="020F0502020204030204" pitchFamily="34" charset="0"/>
              </a:rPr>
              <a:t>inteligenței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emoționale</a:t>
            </a:r>
            <a:r>
              <a:rPr lang="en-GB" sz="1200" b="0" i="0" u="none" strike="noStrike" baseline="0" dirty="0" smtClean="0">
                <a:solidFill>
                  <a:srgbClr val="000000"/>
                </a:solidFill>
                <a:latin typeface="Calibri" panose="020F0502020204030204" pitchFamily="34" charset="0"/>
              </a:rPr>
              <a:t> care </a:t>
            </a:r>
            <a:r>
              <a:rPr lang="en-GB" sz="1200" b="0" i="0" u="none" strike="noStrike" baseline="0" dirty="0" err="1" smtClean="0">
                <a:solidFill>
                  <a:srgbClr val="000000"/>
                </a:solidFill>
                <a:latin typeface="Calibri" panose="020F0502020204030204" pitchFamily="34" charset="0"/>
              </a:rPr>
              <a:t>este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utilă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în</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soluționarea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conflictelor</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este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empatia</a:t>
            </a:r>
            <a:r>
              <a:rPr lang="en-GB" sz="1200" b="0" i="0" u="none" strike="noStrike" baseline="0" dirty="0" smtClean="0">
                <a:solidFill>
                  <a:srgbClr val="000000"/>
                </a:solidFill>
                <a:latin typeface="Calibri" panose="020F0502020204030204" pitchFamily="34" charset="0"/>
              </a:rPr>
              <a:t>.</a:t>
            </a:r>
            <a:endParaRPr lang="ro-RO" sz="1200" b="0" i="0" u="none" strike="noStrike" baseline="0" dirty="0" smtClean="0">
              <a:solidFill>
                <a:srgbClr val="000000"/>
              </a:solidFill>
              <a:latin typeface="Calibri" panose="020F0502020204030204" pitchFamily="34" charset="0"/>
            </a:endParaRPr>
          </a:p>
          <a:p>
            <a:pPr marL="0" indent="0">
              <a:buNone/>
            </a:pPr>
            <a:r>
              <a:rPr lang="en-GB" sz="1200" b="0" i="0" u="none" strike="noStrike" baseline="0" dirty="0" smtClean="0">
                <a:solidFill>
                  <a:srgbClr val="000000"/>
                </a:solidFill>
                <a:latin typeface="Calibri" panose="020F0502020204030204" pitchFamily="34" charset="0"/>
              </a:rPr>
              <a:t>3.</a:t>
            </a:r>
            <a:r>
              <a:rPr lang="en-GB" sz="1200" b="1" i="0" u="none" strike="noStrike" baseline="0" dirty="0" smtClean="0">
                <a:solidFill>
                  <a:srgbClr val="000000"/>
                </a:solidFill>
                <a:latin typeface="Calibri" panose="020F0502020204030204" pitchFamily="34" charset="0"/>
              </a:rPr>
              <a:t> </a:t>
            </a:r>
            <a:r>
              <a:rPr lang="en-GB" sz="1200" b="1" i="0" u="none" strike="noStrike" baseline="0" dirty="0" err="1" smtClean="0">
                <a:solidFill>
                  <a:srgbClr val="000000"/>
                </a:solidFill>
                <a:latin typeface="Calibri" panose="020F0502020204030204" pitchFamily="34" charset="0"/>
              </a:rPr>
              <a:t>Empatia</a:t>
            </a:r>
            <a:r>
              <a:rPr lang="en-GB" sz="1200" b="1" i="0" u="none" strike="noStrike" baseline="0" dirty="0" smtClean="0">
                <a:solidFill>
                  <a:srgbClr val="000000"/>
                </a:solidFill>
                <a:latin typeface="Calibri" panose="020F0502020204030204" pitchFamily="34" charset="0"/>
              </a:rPr>
              <a:t> </a:t>
            </a:r>
            <a:r>
              <a:rPr lang="en-GB" sz="1200" b="1" i="0" u="none" strike="noStrike" baseline="0" dirty="0" err="1" smtClean="0">
                <a:solidFill>
                  <a:srgbClr val="000000"/>
                </a:solidFill>
                <a:latin typeface="Calibri" panose="020F0502020204030204" pitchFamily="34" charset="0"/>
              </a:rPr>
              <a:t>cognitivă</a:t>
            </a:r>
            <a:r>
              <a:rPr lang="ro-RO" sz="1200" b="1"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reprezintă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abilitatea</a:t>
            </a:r>
            <a:r>
              <a:rPr lang="en-GB" sz="1200" b="0" i="0" u="none" strike="noStrike" baseline="0" dirty="0" smtClean="0">
                <a:solidFill>
                  <a:srgbClr val="000000"/>
                </a:solidFill>
                <a:latin typeface="Calibri" panose="020F0502020204030204" pitchFamily="34" charset="0"/>
              </a:rPr>
              <a:t> de a </a:t>
            </a:r>
            <a:r>
              <a:rPr lang="en-GB" sz="1200" b="0" i="0" u="none" strike="noStrike" baseline="0" dirty="0" err="1" smtClean="0">
                <a:solidFill>
                  <a:srgbClr val="000000"/>
                </a:solidFill>
                <a:latin typeface="Calibri" panose="020F0502020204030204" pitchFamily="34" charset="0"/>
              </a:rPr>
              <a:t>înțelege</a:t>
            </a:r>
            <a:r>
              <a:rPr lang="en-GB" sz="1200" b="0" i="0" u="none" strike="noStrike" baseline="0" dirty="0" smtClean="0">
                <a:solidFill>
                  <a:srgbClr val="000000"/>
                </a:solidFill>
                <a:latin typeface="Calibri" panose="020F0502020204030204" pitchFamily="34" charset="0"/>
              </a:rPr>
              <a:t> cum </a:t>
            </a:r>
            <a:r>
              <a:rPr lang="en-GB" sz="1200" b="0" i="0" u="none" strike="noStrike" baseline="0" dirty="0" err="1" smtClean="0">
                <a:solidFill>
                  <a:srgbClr val="000000"/>
                </a:solidFill>
                <a:latin typeface="Calibri" panose="020F0502020204030204" pitchFamily="34" charset="0"/>
              </a:rPr>
              <a:t>simte</a:t>
            </a:r>
            <a:r>
              <a:rPr lang="en-GB" sz="1200" b="0" i="0" u="none" strike="noStrike" baseline="0" dirty="0" smtClean="0">
                <a:solidFill>
                  <a:srgbClr val="000000"/>
                </a:solidFill>
                <a:latin typeface="Calibri" panose="020F0502020204030204" pitchFamily="34" charset="0"/>
              </a:rPr>
              <a:t> o </a:t>
            </a:r>
            <a:r>
              <a:rPr lang="en-GB" sz="1200" b="0" i="0" u="none" strike="noStrike" baseline="0" dirty="0" err="1" smtClean="0">
                <a:solidFill>
                  <a:srgbClr val="000000"/>
                </a:solidFill>
                <a:latin typeface="Calibri" panose="020F0502020204030204" pitchFamily="34" charset="0"/>
              </a:rPr>
              <a:t>persoană</a:t>
            </a:r>
            <a:r>
              <a:rPr lang="en-GB" sz="1200" b="0" i="0" u="none" strike="noStrike" baseline="0" dirty="0" smtClean="0">
                <a:solidFill>
                  <a:srgbClr val="000000"/>
                </a:solidFill>
                <a:latin typeface="Calibri" panose="020F0502020204030204" pitchFamily="34" charset="0"/>
              </a:rPr>
              <a:t> și </a:t>
            </a:r>
            <a:r>
              <a:rPr lang="en-GB" sz="1200" b="0" i="0" u="none" strike="noStrike" baseline="0" dirty="0" err="1" smtClean="0">
                <a:solidFill>
                  <a:srgbClr val="000000"/>
                </a:solidFill>
                <a:latin typeface="Calibri" panose="020F0502020204030204" pitchFamily="34" charset="0"/>
              </a:rPr>
              <a:t>ce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ar</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putea</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gândi</a:t>
            </a:r>
            <a:r>
              <a:rPr lang="en-GB" sz="1200" b="0" i="0" u="none" strike="noStrike" baseline="0" dirty="0" smtClean="0">
                <a:solidFill>
                  <a:srgbClr val="000000"/>
                </a:solidFill>
                <a:latin typeface="Calibri" panose="020F0502020204030204" pitchFamily="34" charset="0"/>
              </a:rPr>
              <a:t>.</a:t>
            </a:r>
            <a:r>
              <a:rPr lang="ro-RO" sz="1200" b="0" i="0" u="none" strike="noStrike" baseline="0" dirty="0" smtClean="0">
                <a:solidFill>
                  <a:srgbClr val="000000"/>
                </a:solidFill>
                <a:latin typeface="Calibri" panose="020F0502020204030204" pitchFamily="34" charset="0"/>
              </a:rPr>
              <a:t> Empatia este cea care îi</a:t>
            </a:r>
            <a:r>
              <a:rPr lang="en-GB" sz="1200" b="0" i="0" u="none" strike="noStrike" baseline="0" dirty="0" smtClean="0">
                <a:solidFill>
                  <a:srgbClr val="000000"/>
                </a:solidFill>
                <a:latin typeface="Calibri" panose="020F0502020204030204" pitchFamily="34" charset="0"/>
              </a:rPr>
              <a:t> face </a:t>
            </a:r>
            <a:r>
              <a:rPr lang="en-GB" sz="1200" b="0" i="0" u="none" strike="noStrike" baseline="0" dirty="0" err="1" smtClean="0">
                <a:solidFill>
                  <a:srgbClr val="000000"/>
                </a:solidFill>
                <a:latin typeface="Calibri" panose="020F0502020204030204" pitchFamily="34" charset="0"/>
              </a:rPr>
              <a:t>pe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oameni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să</a:t>
            </a:r>
            <a:r>
              <a:rPr lang="en-GB" sz="1200" b="0" i="0" u="none" strike="noStrike" baseline="0" dirty="0" smtClean="0">
                <a:solidFill>
                  <a:srgbClr val="000000"/>
                </a:solidFill>
                <a:latin typeface="Calibri" panose="020F0502020204030204" pitchFamily="34" charset="0"/>
              </a:rPr>
              <a:t> fie </a:t>
            </a:r>
            <a:r>
              <a:rPr lang="en-GB" sz="1200" b="0" i="0" u="none" strike="noStrike" baseline="0" dirty="0" err="1" smtClean="0">
                <a:solidFill>
                  <a:srgbClr val="000000"/>
                </a:solidFill>
                <a:latin typeface="Calibri" panose="020F0502020204030204" pitchFamily="34" charset="0"/>
              </a:rPr>
              <a:t>mai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buni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comunicatori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deoarece</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îi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ajută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transmită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informații</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astfel</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încât</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să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ajungă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în</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cel</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mai</a:t>
            </a:r>
            <a:r>
              <a:rPr lang="en-GB" sz="1200" b="0" i="0" u="none" strike="noStrike" baseline="0" dirty="0" smtClean="0">
                <a:solidFill>
                  <a:srgbClr val="000000"/>
                </a:solidFill>
                <a:latin typeface="Calibri" panose="020F0502020204030204" pitchFamily="34" charset="0"/>
              </a:rPr>
              <a:t> bun mod la </a:t>
            </a:r>
            <a:r>
              <a:rPr lang="en-GB" sz="1200" b="0" i="0" u="none" strike="noStrike" baseline="0" dirty="0" err="1" smtClean="0">
                <a:solidFill>
                  <a:srgbClr val="000000"/>
                </a:solidFill>
                <a:latin typeface="Calibri" panose="020F0502020204030204" pitchFamily="34" charset="0"/>
              </a:rPr>
              <a:t>cealaltă</a:t>
            </a:r>
            <a:r>
              <a:rPr lang="en-GB" sz="1200" b="0" i="0" u="none" strike="noStrike" baseline="0" dirty="0" smtClean="0">
                <a:solidFill>
                  <a:srgbClr val="000000"/>
                </a:solidFill>
                <a:latin typeface="Calibri" panose="020F0502020204030204" pitchFamily="34" charset="0"/>
              </a:rPr>
              <a:t> </a:t>
            </a:r>
            <a:r>
              <a:rPr lang="en-GB" sz="1200" b="0" i="0" u="none" strike="noStrike" baseline="0" dirty="0" err="1" smtClean="0">
                <a:solidFill>
                  <a:srgbClr val="000000"/>
                </a:solidFill>
                <a:latin typeface="Calibri" panose="020F0502020204030204" pitchFamily="34" charset="0"/>
              </a:rPr>
              <a:t>persoană</a:t>
            </a:r>
            <a:r>
              <a:rPr lang="en-GB" sz="1200" b="0" i="0" u="none" strike="noStrike" baseline="0" dirty="0" smtClean="0">
                <a:solidFill>
                  <a:srgbClr val="000000"/>
                </a:solidFill>
                <a:latin typeface="Calibri" panose="020F0502020204030204" pitchFamily="34" charset="0"/>
              </a:rPr>
              <a:t>.</a:t>
            </a:r>
            <a:endParaRPr lang="ro-RO" sz="1200" b="0" i="0" u="none" strike="noStrike" baseline="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smtClean="0">
                <a:solidFill>
                  <a:srgbClr val="000000"/>
                </a:solidFill>
                <a:latin typeface="Calibri" panose="020F0502020204030204" pitchFamily="34" charset="0"/>
              </a:rPr>
              <a:t>4. </a:t>
            </a:r>
            <a:r>
              <a:rPr lang="ro-RO" sz="1000" b="1" kern="1200" dirty="0" smtClean="0">
                <a:solidFill>
                  <a:schemeClr val="tx1"/>
                </a:solidFill>
                <a:effectLst/>
                <a:latin typeface="+mn-lt"/>
                <a:ea typeface="+mn-ea"/>
                <a:cs typeface="+mn-cs"/>
              </a:rPr>
              <a:t>Ascultare activă</a:t>
            </a:r>
            <a:r>
              <a:rPr lang="ro-RO" sz="1000" b="1" kern="1200" baseline="0" dirty="0" smtClean="0">
                <a:solidFill>
                  <a:schemeClr val="tx1"/>
                </a:solidFill>
                <a:effectLst/>
                <a:latin typeface="+mn-lt"/>
                <a:ea typeface="+mn-ea"/>
                <a:cs typeface="+mn-cs"/>
              </a:rPr>
              <a:t> </a:t>
            </a:r>
            <a:r>
              <a:rPr lang="ro-RO" sz="1000" b="0" kern="1200" baseline="0" dirty="0" smtClean="0">
                <a:solidFill>
                  <a:schemeClr val="tx1"/>
                </a:solidFill>
                <a:effectLst/>
                <a:latin typeface="+mn-lt"/>
                <a:ea typeface="+mn-ea"/>
                <a:cs typeface="+mn-cs"/>
              </a:rPr>
              <a:t>a îngrijorărilor interlocutorului reprezintă una dintre cele mai importante strategii de negociere a unui conflict pe care o persoană o poate adopta.  </a:t>
            </a:r>
            <a:r>
              <a:rPr lang="ro-RO" sz="1000" kern="1200" dirty="0" smtClean="0">
                <a:solidFill>
                  <a:schemeClr val="tx1"/>
                </a:solidFill>
                <a:effectLst/>
                <a:latin typeface="+mn-lt"/>
                <a:ea typeface="+mn-ea"/>
                <a:cs typeface="+mn-cs"/>
              </a:rPr>
              <a:t>Ascultarea și adresarea</a:t>
            </a:r>
            <a:r>
              <a:rPr lang="ro-RO" sz="1000" kern="1200" baseline="0" dirty="0" smtClean="0">
                <a:solidFill>
                  <a:schemeClr val="tx1"/>
                </a:solidFill>
                <a:effectLst/>
                <a:latin typeface="+mn-lt"/>
                <a:ea typeface="+mn-ea"/>
                <a:cs typeface="+mn-cs"/>
              </a:rPr>
              <a:t> </a:t>
            </a:r>
            <a:r>
              <a:rPr lang="ro-RO" sz="1000" kern="1200" dirty="0" smtClean="0">
                <a:solidFill>
                  <a:schemeClr val="tx1"/>
                </a:solidFill>
                <a:effectLst/>
                <a:latin typeface="+mn-lt"/>
                <a:ea typeface="+mn-ea"/>
                <a:cs typeface="+mn-cs"/>
              </a:rPr>
              <a:t>de întrebări menite să rezolve problemele de bază ale celeilalte părți implicate în conflict, în locul adoptării unor strategii de apărare, poate oferi o viziune asupra perspectivei celeilalte persoane.</a:t>
            </a:r>
            <a:endParaRPr lang="en-US" sz="1000" kern="1200" dirty="0" smtClean="0">
              <a:solidFill>
                <a:schemeClr val="tx1"/>
              </a:solidFill>
              <a:effectLst/>
              <a:latin typeface="+mn-lt"/>
              <a:ea typeface="+mn-ea"/>
              <a:cs typeface="+mn-cs"/>
            </a:endParaRPr>
          </a:p>
          <a:p>
            <a:endParaRPr lang="en-GB" sz="1200" b="0" i="0" u="none" strike="noStrike" baseline="0" dirty="0" smtClean="0">
              <a:solidFill>
                <a:srgbClr val="000000"/>
              </a:solidFill>
              <a:latin typeface="Calibri" panose="020F0502020204030204" pitchFamily="34" charset="0"/>
            </a:endParaRPr>
          </a:p>
          <a:p>
            <a:r>
              <a:rPr lang="ro-RO" sz="1200" b="1" i="0" u="none" strike="noStrike" baseline="0" dirty="0" smtClean="0">
                <a:solidFill>
                  <a:srgbClr val="000000"/>
                </a:solidFill>
                <a:latin typeface="Calibri" panose="020F0502020204030204" pitchFamily="34" charset="0"/>
              </a:rPr>
              <a:t>Din</a:t>
            </a:r>
            <a:r>
              <a:rPr lang="en-GB" sz="1200" b="1" i="0" u="none" strike="noStrike" baseline="0" dirty="0" smtClean="0">
                <a:solidFill>
                  <a:srgbClr val="000000"/>
                </a:solidFill>
                <a:latin typeface="Calibri" panose="020F0502020204030204" pitchFamily="34" charset="0"/>
              </a:rPr>
              <a:t> D3.2.6</a:t>
            </a: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ro-RO" sz="1000" kern="1200" dirty="0" smtClean="0">
                <a:solidFill>
                  <a:schemeClr val="tx1"/>
                </a:solidFill>
                <a:effectLst/>
                <a:latin typeface="+mn-lt"/>
                <a:ea typeface="+mn-ea"/>
                <a:cs typeface="+mn-cs"/>
              </a:rPr>
              <a:t>Empatia</a:t>
            </a:r>
            <a:r>
              <a:rPr lang="ro-RO" sz="1000" b="1" kern="1200" dirty="0" smtClean="0">
                <a:solidFill>
                  <a:schemeClr val="tx1"/>
                </a:solidFill>
                <a:effectLst/>
                <a:latin typeface="+mn-lt"/>
                <a:ea typeface="+mn-ea"/>
                <a:cs typeface="+mn-cs"/>
              </a:rPr>
              <a:t> </a:t>
            </a:r>
            <a:r>
              <a:rPr lang="ro-RO" sz="1000" kern="1200" dirty="0" smtClean="0">
                <a:solidFill>
                  <a:schemeClr val="tx1"/>
                </a:solidFill>
                <a:effectLst/>
                <a:latin typeface="+mn-lt"/>
                <a:ea typeface="+mn-ea"/>
                <a:cs typeface="+mn-cs"/>
              </a:rPr>
              <a:t>emoțională, numită și empatie afectivă sau empatie primitivă, este starea subiectivă rezultată din </a:t>
            </a:r>
            <a:r>
              <a:rPr lang="ro-RO" sz="1000" u="sng" kern="1200" dirty="0" smtClean="0">
                <a:solidFill>
                  <a:schemeClr val="tx1"/>
                </a:solidFill>
                <a:effectLst/>
                <a:latin typeface="+mn-lt"/>
                <a:ea typeface="+mn-ea"/>
                <a:cs typeface="+mn-cs"/>
              </a:rPr>
              <a:t>contaminarea emoțională</a:t>
            </a:r>
            <a:r>
              <a:rPr lang="ro-RO" sz="1000" kern="1200" dirty="0" smtClean="0">
                <a:solidFill>
                  <a:schemeClr val="tx1"/>
                </a:solidFill>
                <a:effectLst/>
                <a:latin typeface="+mn-lt"/>
                <a:ea typeface="+mn-ea"/>
                <a:cs typeface="+mn-cs"/>
              </a:rPr>
              <a:t>. Reprezintă catalizatorul nostru automat de a răspunde în mod corespunzător la emoțiile altuia. Acest tip de empatie apare automat și deseori în mod inconștient. De asemenea, a fost considerată ca fiind o împărtășire vicioasă a emoțiilor.</a:t>
            </a:r>
            <a:endParaRPr lang="en-US" sz="1000" kern="1200" dirty="0" smtClean="0">
              <a:solidFill>
                <a:schemeClr val="tx1"/>
              </a:solidFill>
              <a:effectLst/>
              <a:latin typeface="+mn-lt"/>
              <a:ea typeface="+mn-ea"/>
              <a:cs typeface="+mn-cs"/>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ro-RO" sz="1200" u="non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Empatia</a:t>
            </a:r>
            <a:r>
              <a:rPr lang="ro-RO" sz="1200" u="none"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 cognitivă </a:t>
            </a:r>
            <a:r>
              <a:rPr lang="ro-RO" sz="1200" u="none"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ro-RO" sz="1000" u="none" kern="1200" dirty="0" smtClean="0">
                <a:solidFill>
                  <a:schemeClr val="tx1"/>
                </a:solidFill>
                <a:effectLst/>
                <a:latin typeface="+mn-lt"/>
                <a:ea typeface="+mn-ea"/>
                <a:cs typeface="+mn-cs"/>
              </a:rPr>
              <a:t> impulsul în mare măsură conștient de a recunoaște cu exactitate și de a înțelege starea emoțională a altuia. Uneori numim acest tip de empatie „preluarea de perspectivă”.</a:t>
            </a:r>
            <a:r>
              <a:rPr lang="ro-RO" sz="1000" u="none" kern="1200" baseline="0" dirty="0" smtClean="0">
                <a:solidFill>
                  <a:schemeClr val="tx1"/>
                </a:solidFill>
                <a:effectLst/>
                <a:latin typeface="+mn-lt"/>
                <a:ea typeface="+mn-ea"/>
                <a:cs typeface="+mn-cs"/>
              </a:rPr>
              <a:t> </a:t>
            </a:r>
            <a:r>
              <a:rPr lang="en-GB" sz="1200" dirty="0" err="1" smtClean="0">
                <a:solidFill>
                  <a:srgbClr val="333333"/>
                </a:solidFill>
                <a:effectLst/>
                <a:latin typeface="Calibri" panose="020F0502020204030204" pitchFamily="34" charset="0"/>
                <a:ea typeface="Calibri" panose="020F0502020204030204" pitchFamily="34" charset="0"/>
              </a:rPr>
              <a:t>Empatia</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cognitivă</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este</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deliberată</a:t>
            </a:r>
            <a:r>
              <a:rPr lang="en-GB" sz="1200" dirty="0" smtClean="0">
                <a:solidFill>
                  <a:srgbClr val="333333"/>
                </a:solidFill>
                <a:effectLst/>
                <a:latin typeface="Calibri" panose="020F0502020204030204" pitchFamily="34" charset="0"/>
                <a:ea typeface="Calibri" panose="020F0502020204030204" pitchFamily="34" charset="0"/>
              </a:rPr>
              <a:t>, o </a:t>
            </a:r>
            <a:r>
              <a:rPr lang="en-GB" sz="1200" dirty="0" err="1" smtClean="0">
                <a:solidFill>
                  <a:srgbClr val="333333"/>
                </a:solidFill>
                <a:effectLst/>
                <a:latin typeface="Calibri" panose="020F0502020204030204" pitchFamily="34" charset="0"/>
                <a:ea typeface="Calibri" panose="020F0502020204030204" pitchFamily="34" charset="0"/>
              </a:rPr>
              <a:t>abilitate</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pe</a:t>
            </a:r>
            <a:r>
              <a:rPr lang="en-GB" sz="1200" dirty="0" smtClean="0">
                <a:solidFill>
                  <a:srgbClr val="333333"/>
                </a:solidFill>
                <a:effectLst/>
                <a:latin typeface="Calibri" panose="020F0502020204030204" pitchFamily="34" charset="0"/>
                <a:ea typeface="Calibri" panose="020F0502020204030204" pitchFamily="34" charset="0"/>
              </a:rPr>
              <a:t> care </a:t>
            </a:r>
            <a:r>
              <a:rPr lang="en-GB" sz="1200" dirty="0" err="1" smtClean="0">
                <a:solidFill>
                  <a:srgbClr val="333333"/>
                </a:solidFill>
                <a:effectLst/>
                <a:latin typeface="Calibri" panose="020F0502020204030204" pitchFamily="34" charset="0"/>
                <a:ea typeface="Calibri" panose="020F0502020204030204" pitchFamily="34" charset="0"/>
              </a:rPr>
              <a:t>toată</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lumea</a:t>
            </a:r>
            <a:r>
              <a:rPr lang="en-GB" sz="1200" dirty="0" smtClean="0">
                <a:solidFill>
                  <a:srgbClr val="333333"/>
                </a:solidFill>
                <a:effectLst/>
                <a:latin typeface="Calibri" panose="020F0502020204030204" pitchFamily="34" charset="0"/>
                <a:ea typeface="Calibri" panose="020F0502020204030204" pitchFamily="34" charset="0"/>
              </a:rPr>
              <a:t> la </a:t>
            </a:r>
            <a:r>
              <a:rPr lang="en-GB" sz="1200" dirty="0" err="1" smtClean="0">
                <a:solidFill>
                  <a:srgbClr val="333333"/>
                </a:solidFill>
                <a:effectLst/>
                <a:latin typeface="Calibri" panose="020F0502020204030204" pitchFamily="34" charset="0"/>
                <a:ea typeface="Calibri" panose="020F0502020204030204" pitchFamily="34" charset="0"/>
              </a:rPr>
              <a:t>serviciu</a:t>
            </a:r>
            <a:r>
              <a:rPr lang="en-GB" sz="1200" dirty="0" smtClean="0">
                <a:solidFill>
                  <a:srgbClr val="333333"/>
                </a:solidFill>
                <a:effectLst/>
                <a:latin typeface="Calibri" panose="020F0502020204030204" pitchFamily="34" charset="0"/>
                <a:ea typeface="Calibri" panose="020F0502020204030204" pitchFamily="34" charset="0"/>
              </a:rPr>
              <a:t> o </a:t>
            </a:r>
            <a:r>
              <a:rPr lang="en-GB" sz="1200" dirty="0" err="1" smtClean="0">
                <a:solidFill>
                  <a:srgbClr val="333333"/>
                </a:solidFill>
                <a:effectLst/>
                <a:latin typeface="Calibri" panose="020F0502020204030204" pitchFamily="34" charset="0"/>
                <a:ea typeface="Calibri" panose="020F0502020204030204" pitchFamily="34" charset="0"/>
              </a:rPr>
              <a:t>poate</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învăța</a:t>
            </a:r>
            <a:r>
              <a:rPr lang="en-GB" sz="1200" dirty="0" smtClean="0">
                <a:solidFill>
                  <a:srgbClr val="333333"/>
                </a:solidFill>
                <a:effectLst/>
                <a:latin typeface="Calibri" panose="020F0502020204030204" pitchFamily="34" charset="0"/>
                <a:ea typeface="Calibri" panose="020F0502020204030204" pitchFamily="34" charset="0"/>
              </a:rPr>
              <a:t> și </a:t>
            </a:r>
            <a:r>
              <a:rPr lang="en-GB" sz="1200" dirty="0" err="1" smtClean="0">
                <a:solidFill>
                  <a:srgbClr val="333333"/>
                </a:solidFill>
                <a:effectLst/>
                <a:latin typeface="Calibri" panose="020F0502020204030204" pitchFamily="34" charset="0"/>
                <a:ea typeface="Calibri" panose="020F0502020204030204" pitchFamily="34" charset="0"/>
              </a:rPr>
              <a:t>trebuie</a:t>
            </a:r>
            <a:r>
              <a:rPr lang="en-GB" sz="1200" dirty="0" smtClean="0">
                <a:solidFill>
                  <a:srgbClr val="333333"/>
                </a:solidFill>
                <a:effectLst/>
                <a:latin typeface="Calibri" panose="020F0502020204030204" pitchFamily="34" charset="0"/>
                <a:ea typeface="Calibri" panose="020F0502020204030204" pitchFamily="34" charset="0"/>
              </a:rPr>
              <a:t> </a:t>
            </a:r>
            <a:r>
              <a:rPr lang="en-GB" sz="1200" dirty="0" err="1" smtClean="0">
                <a:solidFill>
                  <a:srgbClr val="333333"/>
                </a:solidFill>
                <a:effectLst/>
                <a:latin typeface="Calibri" panose="020F0502020204030204" pitchFamily="34" charset="0"/>
                <a:ea typeface="Calibri" panose="020F0502020204030204" pitchFamily="34" charset="0"/>
              </a:rPr>
              <a:t>să</a:t>
            </a:r>
            <a:r>
              <a:rPr lang="en-GB" sz="1200" dirty="0" smtClean="0">
                <a:solidFill>
                  <a:srgbClr val="333333"/>
                </a:solidFill>
                <a:effectLst/>
                <a:latin typeface="Calibri" panose="020F0502020204030204" pitchFamily="34" charset="0"/>
                <a:ea typeface="Calibri" panose="020F0502020204030204" pitchFamily="34" charset="0"/>
              </a:rPr>
              <a:t> o </a:t>
            </a:r>
            <a:r>
              <a:rPr lang="en-GB" sz="1200" dirty="0" err="1" smtClean="0">
                <a:solidFill>
                  <a:srgbClr val="333333"/>
                </a:solidFill>
                <a:effectLst/>
                <a:latin typeface="Calibri" panose="020F0502020204030204" pitchFamily="34" charset="0"/>
                <a:ea typeface="Calibri" panose="020F0502020204030204" pitchFamily="34" charset="0"/>
              </a:rPr>
              <a:t>folosească</a:t>
            </a:r>
            <a:r>
              <a:rPr lang="ro-RO" sz="1200" dirty="0" smtClean="0">
                <a:solidFill>
                  <a:srgbClr val="333333"/>
                </a:solidFill>
                <a:effectLst/>
                <a:latin typeface="Calibri" panose="020F0502020204030204" pitchFamily="34" charset="0"/>
                <a:ea typeface="Calibri" panose="020F0502020204030204" pitchFamily="34" charset="0"/>
              </a:rPr>
              <a:t>.</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800" b="1" i="0" u="none" strike="noStrike" baseline="0" dirty="0" smtClean="0">
                <a:latin typeface="Verdana" panose="020B0604030504040204" pitchFamily="34" charset="0"/>
              </a:rPr>
              <a:t>Instrucțiuni/text pentru slide 9</a:t>
            </a:r>
            <a:endParaRPr lang="en-GB" sz="800" b="1" i="0" u="none" strike="noStrike" baseline="0" dirty="0" smtClean="0">
              <a:latin typeface="Verdana" panose="020B0604030504040204" pitchFamily="34" charset="0"/>
            </a:endParaRPr>
          </a:p>
          <a:p>
            <a:r>
              <a:rPr lang="en-GB" sz="800" dirty="0" smtClean="0"/>
              <a:t>Cum pot </a:t>
            </a:r>
            <a:r>
              <a:rPr lang="en-GB" sz="800" dirty="0" err="1" smtClean="0"/>
              <a:t>ajuta</a:t>
            </a:r>
            <a:r>
              <a:rPr lang="en-GB" sz="800" dirty="0" smtClean="0"/>
              <a:t> </a:t>
            </a:r>
            <a:r>
              <a:rPr lang="en-GB" sz="800" dirty="0" err="1" smtClean="0"/>
              <a:t>practicienii</a:t>
            </a:r>
            <a:r>
              <a:rPr lang="en-GB" sz="800" dirty="0" smtClean="0"/>
              <a:t> din prima </a:t>
            </a:r>
            <a:r>
              <a:rPr lang="en-GB" sz="800" dirty="0" err="1" smtClean="0"/>
              <a:t>linie</a:t>
            </a:r>
            <a:r>
              <a:rPr lang="en-GB" sz="800" dirty="0" smtClean="0"/>
              <a:t> </a:t>
            </a:r>
            <a:r>
              <a:rPr lang="en-GB" sz="800" dirty="0" err="1" smtClean="0"/>
              <a:t>tinerii</a:t>
            </a:r>
            <a:r>
              <a:rPr lang="en-GB" sz="800" dirty="0" smtClean="0"/>
              <a:t> </a:t>
            </a:r>
            <a:r>
              <a:rPr lang="en-GB" sz="800" dirty="0" err="1" smtClean="0"/>
              <a:t>să</a:t>
            </a:r>
            <a:r>
              <a:rPr lang="en-GB" sz="800" dirty="0" smtClean="0"/>
              <a:t> </a:t>
            </a:r>
            <a:r>
              <a:rPr lang="en-GB" sz="800" dirty="0" err="1" smtClean="0"/>
              <a:t>dezvolte</a:t>
            </a:r>
            <a:r>
              <a:rPr lang="en-GB" sz="800" dirty="0" smtClean="0"/>
              <a:t> </a:t>
            </a:r>
            <a:r>
              <a:rPr lang="en-GB" sz="800" dirty="0" err="1" smtClean="0"/>
              <a:t>abilități</a:t>
            </a:r>
            <a:r>
              <a:rPr lang="en-GB" sz="800" dirty="0" smtClean="0"/>
              <a:t> de </a:t>
            </a:r>
            <a:r>
              <a:rPr lang="en-GB" sz="800" dirty="0" err="1" smtClean="0"/>
              <a:t>gestionare</a:t>
            </a:r>
            <a:r>
              <a:rPr lang="en-GB" sz="800" dirty="0" smtClean="0"/>
              <a:t> a </a:t>
            </a:r>
            <a:r>
              <a:rPr lang="en-GB" sz="800" dirty="0" err="1" smtClean="0"/>
              <a:t>conflictelor</a:t>
            </a:r>
            <a:r>
              <a:rPr lang="en-GB" sz="800" dirty="0" smtClean="0"/>
              <a:t>? </a:t>
            </a:r>
            <a:r>
              <a:rPr lang="en-GB" sz="800" dirty="0" err="1" smtClean="0"/>
              <a:t>Atelierul</a:t>
            </a:r>
            <a:r>
              <a:rPr lang="en-GB" sz="800" dirty="0" smtClean="0"/>
              <a:t> </a:t>
            </a:r>
            <a:r>
              <a:rPr lang="ro-RO" sz="800" dirty="0" smtClean="0"/>
              <a:t>dezvoltat </a:t>
            </a:r>
            <a:r>
              <a:rPr lang="en-GB" sz="800" dirty="0" err="1" smtClean="0"/>
              <a:t>în</a:t>
            </a:r>
            <a:r>
              <a:rPr lang="ro-RO" sz="800" baseline="0" dirty="0" smtClean="0"/>
              <a:t> cadrul acestui</a:t>
            </a:r>
            <a:r>
              <a:rPr lang="en-GB" sz="800" dirty="0" smtClean="0"/>
              <a:t> </a:t>
            </a:r>
            <a:r>
              <a:rPr lang="en-GB" sz="800" dirty="0" err="1" smtClean="0"/>
              <a:t>proiect</a:t>
            </a:r>
            <a:r>
              <a:rPr lang="en-GB" sz="800" dirty="0" smtClean="0"/>
              <a:t> </a:t>
            </a:r>
            <a:r>
              <a:rPr lang="en-GB" sz="800" dirty="0" err="1" smtClean="0"/>
              <a:t>este</a:t>
            </a:r>
            <a:r>
              <a:rPr lang="en-GB" sz="800" dirty="0" smtClean="0"/>
              <a:t> </a:t>
            </a:r>
            <a:r>
              <a:rPr lang="en-GB" sz="800" dirty="0" err="1" smtClean="0"/>
              <a:t>menit</a:t>
            </a:r>
            <a:r>
              <a:rPr lang="en-GB" sz="800" dirty="0" smtClean="0"/>
              <a:t> </a:t>
            </a:r>
            <a:r>
              <a:rPr lang="en-GB" sz="800" dirty="0" err="1" smtClean="0"/>
              <a:t>să</a:t>
            </a:r>
            <a:r>
              <a:rPr lang="en-GB" sz="800" dirty="0" smtClean="0"/>
              <a:t>-i </a:t>
            </a:r>
            <a:r>
              <a:rPr lang="en-GB" sz="800" dirty="0" err="1" smtClean="0"/>
              <a:t>susțină</a:t>
            </a:r>
            <a:r>
              <a:rPr lang="en-GB" sz="800" dirty="0" smtClean="0"/>
              <a:t> </a:t>
            </a:r>
            <a:r>
              <a:rPr lang="en-GB" sz="800" dirty="0" err="1" smtClean="0"/>
              <a:t>în</a:t>
            </a:r>
            <a:r>
              <a:rPr lang="en-GB" sz="800" dirty="0" smtClean="0"/>
              <a:t> </a:t>
            </a:r>
            <a:r>
              <a:rPr lang="en-GB" sz="800" dirty="0" err="1" smtClean="0"/>
              <a:t>acest</a:t>
            </a:r>
            <a:r>
              <a:rPr lang="en-GB" sz="800" dirty="0" smtClean="0"/>
              <a:t> </a:t>
            </a:r>
            <a:r>
              <a:rPr lang="ro-RO" sz="800" dirty="0" smtClean="0"/>
              <a:t>demers</a:t>
            </a:r>
            <a:r>
              <a:rPr lang="ro-RO" sz="800" baseline="0" dirty="0" smtClean="0"/>
              <a:t>.</a:t>
            </a:r>
            <a:endParaRPr lang="en-GB" sz="800" dirty="0" smtClean="0"/>
          </a:p>
          <a:p>
            <a:endParaRPr lang="en-GB" sz="800" dirty="0" smtClean="0"/>
          </a:p>
          <a:p>
            <a:r>
              <a:rPr lang="ro-RO" sz="1050" dirty="0" smtClean="0"/>
              <a:t>Acesta oferă un cadru, un scenariu și un set detaliat de exerciții și simulări care pot ajuta participanții să învețe cum să sprijine tinerii în gestionarea conflictelor.</a:t>
            </a:r>
          </a:p>
          <a:p>
            <a:endParaRPr lang="en-GB" sz="1050" b="0" i="0" u="none" strike="noStrike" baseline="0" dirty="0" smtClean="0">
              <a:latin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ro-RO" sz="800" kern="1200" dirty="0" smtClean="0">
                <a:solidFill>
                  <a:schemeClr val="tx1"/>
                </a:solidFill>
                <a:effectLst/>
                <a:latin typeface="+mn-lt"/>
                <a:ea typeface="+mn-ea"/>
                <a:cs typeface="+mn-cs"/>
              </a:rPr>
              <a:t>Soluționarea conflictelor reprezintă o formă de intervenție psihoeducativă prin care profesorul, consilierul sau orice persoană care prezintă o formă de influență și autoritate legitimă asupra/în fața grupului țintă poate sfătui, promova și ajuta participanții în internalizarea abilităților necesare pentru soluționarea pozitivă a conflictelor și a situațiilor tensionate. Această formă de intervenție creează premisele schimbării comportamentale, oferind în același timp un spațiu sigur pentru a exersa noi moduri de a gestiona situații tensionate și conflictuale și interacțiuni sociale.</a:t>
            </a:r>
            <a:endParaRPr lang="en-US" sz="800" kern="1200" dirty="0" smtClean="0">
              <a:solidFill>
                <a:schemeClr val="tx1"/>
              </a:solidFill>
              <a:effectLst/>
              <a:latin typeface="+mn-lt"/>
              <a:ea typeface="+mn-ea"/>
              <a:cs typeface="+mn-cs"/>
            </a:endParaRPr>
          </a:p>
          <a:p>
            <a:pPr algn="just">
              <a:lnSpc>
                <a:spcPct val="115000"/>
              </a:lnSpc>
              <a:spcAft>
                <a:spcPts val="600"/>
              </a:spcAft>
              <a:tabLst>
                <a:tab pos="495300" algn="l"/>
              </a:tabLst>
            </a:pPr>
            <a:endParaRPr lang="en-GB" sz="105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Curricula și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conținutul</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laboratorului</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trebuie</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utilizate</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corelație</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directă</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materialul</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suport</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furnizat</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Livrabilul</a:t>
            </a:r>
            <a:r>
              <a:rPr lang="en-GB" sz="105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D3.1.6.</a:t>
            </a:r>
            <a:r>
              <a:rPr lang="en-GB" sz="105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tabLst>
                <a:tab pos="495300" algn="l"/>
              </a:tabLst>
            </a:pP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b="0" i="0" u="none" strike="noStrike" baseline="0" dirty="0" smtClean="0">
              <a:latin typeface="Calibri" panose="020F0502020204030204" pitchFamily="34" charset="0"/>
            </a:endParaRPr>
          </a:p>
          <a:p>
            <a:r>
              <a:rPr lang="ro-RO" sz="1050" dirty="0" smtClean="0"/>
              <a:t>Pentru informații suplimentare, puteți</a:t>
            </a:r>
            <a:r>
              <a:rPr lang="ro-RO" sz="1050" baseline="0" dirty="0" smtClean="0"/>
              <a:t> accesa</a:t>
            </a:r>
            <a:r>
              <a:rPr lang="ro-RO" sz="1050" dirty="0" smtClean="0"/>
              <a:t> manualul pentru formatori dezvoltat</a:t>
            </a:r>
            <a:r>
              <a:rPr lang="ro-RO" sz="1050" baseline="0" dirty="0" smtClean="0"/>
              <a:t> în cadrul</a:t>
            </a:r>
            <a:r>
              <a:rPr lang="ro-RO" sz="1050" dirty="0" smtClean="0"/>
              <a:t> Atelierul de Soluționare a Conflictelor (care</a:t>
            </a:r>
            <a:r>
              <a:rPr lang="ro-RO" sz="1050" baseline="0" dirty="0" smtClean="0"/>
              <a:t> poate fi accesat online la ....). Cu toate acestea, veți găsi în portofoliul de astăzi și o versiune printată a acestuia.</a:t>
            </a:r>
            <a:endParaRPr lang="en-GB" sz="1050" b="0" i="0" u="none" strike="noStrike" baseline="0" dirty="0" smtClean="0">
              <a:latin typeface="Calibri" panose="020F0502020204030204" pitchFamily="34" charset="0"/>
            </a:endParaRPr>
          </a:p>
          <a:p>
            <a:r>
              <a:rPr lang="ro-RO" sz="1050" b="0" i="0" u="none" strike="noStrike" baseline="0" dirty="0" smtClean="0">
                <a:latin typeface="Calibri" panose="020F0502020204030204" pitchFamily="34" charset="0"/>
              </a:rPr>
              <a:t>În continuare vor parcurge un exercițiu inclus în acest manual.</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59208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5921C16-C9CC-8043-A60D-137F614112E8}"/>
              </a:ext>
            </a:extLst>
          </p:cNvPr>
          <p:cNvSpPr>
            <a:spLocks noGrp="1"/>
          </p:cNvSpPr>
          <p:nvPr>
            <p:ph type="dt" sz="half" idx="10"/>
          </p:nvPr>
        </p:nvSpPr>
        <p:spPr/>
        <p:txBody>
          <a:bodyPr/>
          <a:lstStyle/>
          <a:p>
            <a:fld id="{900F952F-9F2A-3B41-94DF-6C28EB7B3F89}" type="datetimeFigureOut">
              <a:rPr lang="en-US" smtClean="0"/>
              <a:t>20-Sep-21</a:t>
            </a:fld>
            <a:endParaRPr lang="en-US"/>
          </a:p>
        </p:txBody>
      </p:sp>
      <p:sp>
        <p:nvSpPr>
          <p:cNvPr id="4" name="Footer Placeholder 3">
            <a:extLst>
              <a:ext uri="{FF2B5EF4-FFF2-40B4-BE49-F238E27FC236}">
                <a16:creationId xmlns:a16="http://schemas.microsoft.com/office/drawing/2014/main" xmlns=""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232FE0A-7805-9147-A310-6CCF7E351539}"/>
              </a:ext>
            </a:extLst>
          </p:cNvPr>
          <p:cNvSpPr>
            <a:spLocks noGrp="1"/>
          </p:cNvSpPr>
          <p:nvPr>
            <p:ph type="sldNum" sz="quarter" idx="12"/>
          </p:nvPr>
        </p:nvSpPr>
        <p:spPr/>
        <p:txBody>
          <a:bodyPr/>
          <a:lstStyle/>
          <a:p>
            <a:fld id="{C3AC1402-7F43-2044-B3DC-CD7A3D534DEB}" type="slidenum">
              <a:rPr lang="en-US" smtClean="0"/>
              <a:t>‹#›</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6.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traininghermes.eu/" TargetMode="External"/><Relationship Id="rId5" Type="http://schemas.openxmlformats.org/officeDocument/2006/relationships/image" Target="../media/image22.png"/><Relationship Id="rId4" Type="http://schemas.openxmlformats.org/officeDocument/2006/relationships/hyperlink" Target="https://www.firstlinepractitioners.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28.png"/><Relationship Id="rId3" Type="http://schemas.openxmlformats.org/officeDocument/2006/relationships/hyperlink" Target="https://www.kis.nl/publicatie/zicht-op-radicalisering" TargetMode="External"/><Relationship Id="rId7" Type="http://schemas.openxmlformats.org/officeDocument/2006/relationships/image" Target="../media/image25.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hyperlink" Target="https://www.bounce-resilience-tools.eu/bounce-along" TargetMode="External"/><Relationship Id="rId4" Type="http://schemas.openxmlformats.org/officeDocument/2006/relationships/image" Target="../media/image23.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ro-RO" smtClean="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err="1" smtClean="0">
                <a:solidFill>
                  <a:schemeClr val="tx1"/>
                </a:solidFill>
              </a:rPr>
              <a:t>Ses</a:t>
            </a:r>
            <a:r>
              <a:rPr lang="ro-RO" sz="2800" dirty="0" smtClean="0">
                <a:solidFill>
                  <a:schemeClr val="tx1"/>
                </a:solidFill>
              </a:rPr>
              <a:t>iunea </a:t>
            </a:r>
            <a:r>
              <a:rPr lang="bg-BG" sz="2800" dirty="0" smtClean="0">
                <a:solidFill>
                  <a:schemeClr val="tx1"/>
                </a:solidFill>
              </a:rPr>
              <a:t>3</a:t>
            </a:r>
            <a:r>
              <a:rPr lang="en-US" sz="2800" dirty="0">
                <a:solidFill>
                  <a:schemeClr val="tx1"/>
                </a:solidFill>
              </a:rPr>
              <a:t>: </a:t>
            </a:r>
            <a:r>
              <a:rPr lang="ro-RO" sz="2800" dirty="0"/>
              <a:t>Prevenirea radicalizării în rândul tinerilor</a:t>
            </a:r>
            <a:endParaRPr lang="en-GB" sz="2800" i="1" dirty="0"/>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90716C0B-A4F4-4616-9B1C-5F75AA8ADED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26" name="Right Triangle 2">
            <a:extLst>
              <a:ext uri="{FF2B5EF4-FFF2-40B4-BE49-F238E27FC236}">
                <a16:creationId xmlns:a16="http://schemas.microsoft.com/office/drawing/2014/main" xmlns=""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xmlns=""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xmlns=""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xmlns=""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xmlns=""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xmlns=""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xmlns=""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xmlns=""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xmlns=""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xmlns=""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xmlns=""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xmlns=""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xmlns=""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xmlns=""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xmlns=""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xmlns=""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xmlns=""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Nimic, ceva, orice!</a:t>
            </a:r>
          </a:p>
        </p:txBody>
      </p:sp>
      <p:sp>
        <p:nvSpPr>
          <p:cNvPr id="45" name="TextBox 52">
            <a:extLst>
              <a:ext uri="{FF2B5EF4-FFF2-40B4-BE49-F238E27FC236}">
                <a16:creationId xmlns:a16="http://schemas.microsoft.com/office/drawing/2014/main" xmlns=""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Urmat</a:t>
            </a:r>
            <a:r>
              <a:rPr lang="en-US" sz="1800" b="1" dirty="0"/>
              <a:t> de </a:t>
            </a:r>
            <a:r>
              <a:rPr lang="en-US" sz="1800" b="1" dirty="0" err="1"/>
              <a:t>numele</a:t>
            </a:r>
            <a:r>
              <a:rPr lang="en-US" sz="1800" b="1" dirty="0"/>
              <a:t> </a:t>
            </a:r>
            <a:r>
              <a:rPr lang="en-US" sz="1800" b="1" dirty="0" err="1"/>
              <a:t>oricărui</a:t>
            </a:r>
            <a:r>
              <a:rPr lang="en-US" sz="1800" b="1" dirty="0"/>
              <a:t> </a:t>
            </a:r>
            <a:r>
              <a:rPr lang="en-US" sz="1800" b="1" dirty="0" err="1"/>
              <a:t>lucru</a:t>
            </a:r>
            <a:endParaRPr lang="en-US" sz="1800" b="1" dirty="0"/>
          </a:p>
        </p:txBody>
      </p:sp>
      <p:sp>
        <p:nvSpPr>
          <p:cNvPr id="48" name="TextBox 52">
            <a:extLst>
              <a:ext uri="{FF2B5EF4-FFF2-40B4-BE49-F238E27FC236}">
                <a16:creationId xmlns:a16="http://schemas.microsoft.com/office/drawing/2014/main" xmlns="" id="{764533D6-AE2C-4208-A293-3F90A6F3FB28}"/>
              </a:ext>
            </a:extLst>
          </p:cNvPr>
          <p:cNvSpPr txBox="1"/>
          <p:nvPr/>
        </p:nvSpPr>
        <p:spPr>
          <a:xfrm>
            <a:off x="3537595" y="4359462"/>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fr-FR" sz="1800" b="1" dirty="0"/>
              <a:t>De ce </a:t>
            </a:r>
            <a:r>
              <a:rPr lang="fr-FR" sz="1800" b="1" dirty="0" err="1"/>
              <a:t>cuvântul</a:t>
            </a:r>
            <a:r>
              <a:rPr lang="fr-FR" sz="1800" b="1" dirty="0"/>
              <a:t> </a:t>
            </a:r>
            <a:r>
              <a:rPr lang="fr-FR" sz="1800" b="1" dirty="0" err="1"/>
              <a:t>tău</a:t>
            </a:r>
            <a:r>
              <a:rPr lang="fr-FR" sz="1800" b="1" dirty="0"/>
              <a:t> este </a:t>
            </a:r>
            <a:r>
              <a:rPr lang="fr-FR" sz="1800" b="1" dirty="0" err="1"/>
              <a:t>cel</a:t>
            </a:r>
            <a:r>
              <a:rPr lang="fr-FR" sz="1800" b="1" dirty="0"/>
              <a:t> mai bun?</a:t>
            </a:r>
          </a:p>
        </p:txBody>
      </p:sp>
      <p:sp>
        <p:nvSpPr>
          <p:cNvPr id="51" name="TextBox 52">
            <a:extLst>
              <a:ext uri="{FF2B5EF4-FFF2-40B4-BE49-F238E27FC236}">
                <a16:creationId xmlns:a16="http://schemas.microsoft.com/office/drawing/2014/main" xmlns=""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Dezbatere sau dialog?</a:t>
            </a:r>
          </a:p>
        </p:txBody>
      </p:sp>
      <p:sp>
        <p:nvSpPr>
          <p:cNvPr id="58" name="TextBox 52">
            <a:extLst>
              <a:ext uri="{FF2B5EF4-FFF2-40B4-BE49-F238E27FC236}">
                <a16:creationId xmlns:a16="http://schemas.microsoft.com/office/drawing/2014/main" xmlns=""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xmlns=""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Etapa 1</a:t>
            </a:r>
          </a:p>
        </p:txBody>
      </p:sp>
      <p:sp>
        <p:nvSpPr>
          <p:cNvPr id="7" name="Заглавие 6">
            <a:extLst>
              <a:ext uri="{FF2B5EF4-FFF2-40B4-BE49-F238E27FC236}">
                <a16:creationId xmlns:a16="http://schemas.microsoft.com/office/drawing/2014/main" xmlns="" id="{683FA961-40A4-4106-84F8-521DCA498568}"/>
              </a:ext>
            </a:extLst>
          </p:cNvPr>
          <p:cNvSpPr>
            <a:spLocks noGrp="1"/>
          </p:cNvSpPr>
          <p:nvPr>
            <p:ph type="title"/>
          </p:nvPr>
        </p:nvSpPr>
        <p:spPr/>
        <p:txBody>
          <a:bodyPr/>
          <a:lstStyle/>
          <a:p>
            <a:r>
              <a:rPr lang="ro-RO" dirty="0" smtClean="0"/>
              <a:t>Soluționarea conflictului</a:t>
            </a:r>
            <a:r>
              <a:rPr lang="en-GB" dirty="0" smtClean="0"/>
              <a:t>: </a:t>
            </a:r>
            <a:r>
              <a:rPr lang="en-GB" dirty="0" err="1" smtClean="0"/>
              <a:t>Exerc</a:t>
            </a:r>
            <a:r>
              <a:rPr lang="ro-RO" dirty="0" smtClean="0"/>
              <a:t>ițiul</a:t>
            </a:r>
            <a:r>
              <a:rPr lang="en-GB" dirty="0" smtClean="0"/>
              <a:t> </a:t>
            </a:r>
            <a:r>
              <a:rPr lang="en-GB" dirty="0"/>
              <a:t>1 (1)</a:t>
            </a:r>
            <a:endParaRPr lang="bg-BG" dirty="0"/>
          </a:p>
        </p:txBody>
      </p:sp>
      <p:sp>
        <p:nvSpPr>
          <p:cNvPr id="43" name="Текстово поле 42">
            <a:extLst>
              <a:ext uri="{FF2B5EF4-FFF2-40B4-BE49-F238E27FC236}">
                <a16:creationId xmlns:a16="http://schemas.microsoft.com/office/drawing/2014/main" xmlns=""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90716C0B-A4F4-4616-9B1C-5F75AA8ADED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6" name="Right Triangle 2">
            <a:extLst>
              <a:ext uri="{FF2B5EF4-FFF2-40B4-BE49-F238E27FC236}">
                <a16:creationId xmlns:a16="http://schemas.microsoft.com/office/drawing/2014/main" xmlns=""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xmlns=""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xmlns=""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xmlns=""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xmlns=""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xmlns=""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xmlns=""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xmlns=""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xmlns=""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xmlns=""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xmlns=""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xmlns=""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xmlns=""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xmlns=""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xmlns=""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xmlns=""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xmlns=""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Continuați conversația</a:t>
            </a:r>
          </a:p>
        </p:txBody>
      </p:sp>
      <p:sp>
        <p:nvSpPr>
          <p:cNvPr id="45" name="TextBox 52">
            <a:extLst>
              <a:ext uri="{FF2B5EF4-FFF2-40B4-BE49-F238E27FC236}">
                <a16:creationId xmlns:a16="http://schemas.microsoft.com/office/drawing/2014/main" xmlns=""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Angajați-vă</a:t>
            </a:r>
            <a:r>
              <a:rPr lang="en-US" sz="1800" b="1" dirty="0"/>
              <a:t> </a:t>
            </a:r>
            <a:r>
              <a:rPr lang="en-US" sz="1800" b="1" dirty="0" err="1"/>
              <a:t>în</a:t>
            </a:r>
            <a:r>
              <a:rPr lang="en-US" sz="1800" b="1" dirty="0"/>
              <a:t> dialog</a:t>
            </a:r>
          </a:p>
        </p:txBody>
      </p:sp>
      <p:sp>
        <p:nvSpPr>
          <p:cNvPr id="48" name="TextBox 52">
            <a:extLst>
              <a:ext uri="{FF2B5EF4-FFF2-40B4-BE49-F238E27FC236}">
                <a16:creationId xmlns:a16="http://schemas.microsoft.com/office/drawing/2014/main" xmlns=""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Puneți</a:t>
            </a:r>
            <a:r>
              <a:rPr lang="en-US" sz="1800" b="1" dirty="0"/>
              <a:t> </a:t>
            </a:r>
            <a:r>
              <a:rPr lang="en-US" sz="1800" b="1" dirty="0" err="1"/>
              <a:t>întrbări</a:t>
            </a:r>
            <a:r>
              <a:rPr lang="en-US" sz="1800" b="1" dirty="0"/>
              <a:t> și </a:t>
            </a:r>
            <a:r>
              <a:rPr lang="en-US" sz="1800" b="1" dirty="0" err="1"/>
              <a:t>ascultați</a:t>
            </a:r>
            <a:r>
              <a:rPr lang="en-US" sz="1800" b="1" dirty="0"/>
              <a:t> </a:t>
            </a:r>
            <a:r>
              <a:rPr lang="en-US" sz="1800" b="1" dirty="0" err="1"/>
              <a:t>activ</a:t>
            </a:r>
            <a:endParaRPr lang="en-US" sz="1800" b="1" dirty="0"/>
          </a:p>
        </p:txBody>
      </p:sp>
      <p:sp>
        <p:nvSpPr>
          <p:cNvPr id="51" name="TextBox 52">
            <a:extLst>
              <a:ext uri="{FF2B5EF4-FFF2-40B4-BE49-F238E27FC236}">
                <a16:creationId xmlns:a16="http://schemas.microsoft.com/office/drawing/2014/main" xmlns="" id="{184AD3E5-BE31-46AA-A8C0-F929ABCDECF2}"/>
              </a:ext>
            </a:extLst>
          </p:cNvPr>
          <p:cNvSpPr txBox="1"/>
          <p:nvPr/>
        </p:nvSpPr>
        <p:spPr>
          <a:xfrm>
            <a:off x="4856146" y="5082410"/>
            <a:ext cx="329725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Ajungeți la un consens</a:t>
            </a:r>
          </a:p>
          <a:p>
            <a:endParaRPr lang="nl-NL" sz="1800" b="1" dirty="0"/>
          </a:p>
        </p:txBody>
      </p:sp>
      <p:sp>
        <p:nvSpPr>
          <p:cNvPr id="58" name="TextBox 52">
            <a:extLst>
              <a:ext uri="{FF2B5EF4-FFF2-40B4-BE49-F238E27FC236}">
                <a16:creationId xmlns:a16="http://schemas.microsoft.com/office/drawing/2014/main" xmlns=""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xmlns="" id="{3E322EBA-7298-4265-9D9C-1B8676016923}"/>
              </a:ext>
            </a:extLst>
          </p:cNvPr>
          <p:cNvSpPr/>
          <p:nvPr/>
        </p:nvSpPr>
        <p:spPr>
          <a:xfrm>
            <a:off x="6546351" y="2318789"/>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Etapa 2</a:t>
            </a:r>
          </a:p>
        </p:txBody>
      </p:sp>
      <p:sp>
        <p:nvSpPr>
          <p:cNvPr id="7" name="Заглавие 6">
            <a:extLst>
              <a:ext uri="{FF2B5EF4-FFF2-40B4-BE49-F238E27FC236}">
                <a16:creationId xmlns:a16="http://schemas.microsoft.com/office/drawing/2014/main" xmlns="" id="{683FA961-40A4-4106-84F8-521DCA498568}"/>
              </a:ext>
            </a:extLst>
          </p:cNvPr>
          <p:cNvSpPr>
            <a:spLocks noGrp="1"/>
          </p:cNvSpPr>
          <p:nvPr>
            <p:ph type="title"/>
          </p:nvPr>
        </p:nvSpPr>
        <p:spPr/>
        <p:txBody>
          <a:bodyPr/>
          <a:lstStyle/>
          <a:p>
            <a:r>
              <a:rPr lang="ro-RO" dirty="0"/>
              <a:t>Soluționarea conflictului</a:t>
            </a:r>
            <a:r>
              <a:rPr lang="en-GB" dirty="0"/>
              <a:t>: </a:t>
            </a:r>
            <a:r>
              <a:rPr lang="en-GB" dirty="0" err="1"/>
              <a:t>Exerc</a:t>
            </a:r>
            <a:r>
              <a:rPr lang="ro-RO" dirty="0" smtClean="0"/>
              <a:t>ițiul</a:t>
            </a:r>
            <a:r>
              <a:rPr lang="en-GB" dirty="0" smtClean="0"/>
              <a:t> 1</a:t>
            </a:r>
            <a:r>
              <a:rPr lang="ro-RO" dirty="0" smtClean="0"/>
              <a:t> </a:t>
            </a:r>
            <a:r>
              <a:rPr lang="en-GB" dirty="0" smtClean="0"/>
              <a:t>(</a:t>
            </a:r>
            <a:r>
              <a:rPr lang="en-GB" dirty="0"/>
              <a:t>2)</a:t>
            </a:r>
            <a:endParaRPr lang="bg-BG" dirty="0"/>
          </a:p>
        </p:txBody>
      </p:sp>
      <p:sp>
        <p:nvSpPr>
          <p:cNvPr id="43" name="Текстово поле 42">
            <a:extLst>
              <a:ext uri="{FF2B5EF4-FFF2-40B4-BE49-F238E27FC236}">
                <a16:creationId xmlns:a16="http://schemas.microsoft.com/office/drawing/2014/main" xmlns=""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90716C0B-A4F4-4616-9B1C-5F75AA8ADED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26" name="Right Triangle 2">
            <a:extLst>
              <a:ext uri="{FF2B5EF4-FFF2-40B4-BE49-F238E27FC236}">
                <a16:creationId xmlns:a16="http://schemas.microsoft.com/office/drawing/2014/main" xmlns=""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xmlns=""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xmlns=""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xmlns=""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xmlns=""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xmlns=""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xmlns=""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xmlns=""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xmlns=""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xmlns=""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xmlns=""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xmlns=""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xmlns=""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xmlns=""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xmlns=""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xmlns=""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xmlns=""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ro-RO" sz="1800" dirty="0"/>
              <a:t>Pe echipe</a:t>
            </a:r>
          </a:p>
        </p:txBody>
      </p:sp>
      <p:sp>
        <p:nvSpPr>
          <p:cNvPr id="45" name="TextBox 52">
            <a:extLst>
              <a:ext uri="{FF2B5EF4-FFF2-40B4-BE49-F238E27FC236}">
                <a16:creationId xmlns:a16="http://schemas.microsoft.com/office/drawing/2014/main" xmlns=""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Răspundeți</a:t>
            </a:r>
            <a:r>
              <a:rPr lang="en-US" sz="1800" b="1" dirty="0"/>
              <a:t> la </a:t>
            </a:r>
            <a:r>
              <a:rPr lang="en-US" sz="1800" b="1" dirty="0" err="1"/>
              <a:t>întrebări</a:t>
            </a:r>
            <a:endParaRPr lang="en-US" sz="1800" b="1" dirty="0"/>
          </a:p>
        </p:txBody>
      </p:sp>
      <p:sp>
        <p:nvSpPr>
          <p:cNvPr id="48" name="TextBox 52">
            <a:extLst>
              <a:ext uri="{FF2B5EF4-FFF2-40B4-BE49-F238E27FC236}">
                <a16:creationId xmlns:a16="http://schemas.microsoft.com/office/drawing/2014/main" xmlns=""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Schimbați</a:t>
            </a:r>
            <a:r>
              <a:rPr lang="en-US" sz="1800" b="1" dirty="0"/>
              <a:t> </a:t>
            </a:r>
          </a:p>
        </p:txBody>
      </p:sp>
      <p:sp>
        <p:nvSpPr>
          <p:cNvPr id="51" name="TextBox 52">
            <a:extLst>
              <a:ext uri="{FF2B5EF4-FFF2-40B4-BE49-F238E27FC236}">
                <a16:creationId xmlns:a16="http://schemas.microsoft.com/office/drawing/2014/main" xmlns=""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Ce v-a marcat?</a:t>
            </a:r>
          </a:p>
        </p:txBody>
      </p:sp>
      <p:sp>
        <p:nvSpPr>
          <p:cNvPr id="58" name="TextBox 52">
            <a:extLst>
              <a:ext uri="{FF2B5EF4-FFF2-40B4-BE49-F238E27FC236}">
                <a16:creationId xmlns:a16="http://schemas.microsoft.com/office/drawing/2014/main" xmlns=""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xmlns=""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Etapa 3</a:t>
            </a:r>
          </a:p>
        </p:txBody>
      </p:sp>
      <p:sp>
        <p:nvSpPr>
          <p:cNvPr id="7" name="Заглавие 6">
            <a:extLst>
              <a:ext uri="{FF2B5EF4-FFF2-40B4-BE49-F238E27FC236}">
                <a16:creationId xmlns:a16="http://schemas.microsoft.com/office/drawing/2014/main" xmlns="" id="{683FA961-40A4-4106-84F8-521DCA498568}"/>
              </a:ext>
            </a:extLst>
          </p:cNvPr>
          <p:cNvSpPr>
            <a:spLocks noGrp="1"/>
          </p:cNvSpPr>
          <p:nvPr>
            <p:ph type="title"/>
          </p:nvPr>
        </p:nvSpPr>
        <p:spPr/>
        <p:txBody>
          <a:bodyPr/>
          <a:lstStyle/>
          <a:p>
            <a:r>
              <a:rPr lang="ro-RO" dirty="0"/>
              <a:t>Soluționarea conflictului</a:t>
            </a:r>
            <a:r>
              <a:rPr lang="en-GB" dirty="0"/>
              <a:t>: </a:t>
            </a:r>
            <a:r>
              <a:rPr lang="en-GB" dirty="0" err="1"/>
              <a:t>Exerc</a:t>
            </a:r>
            <a:r>
              <a:rPr lang="ro-RO" dirty="0"/>
              <a:t>ițiu</a:t>
            </a:r>
            <a:r>
              <a:rPr lang="en-GB" dirty="0"/>
              <a:t> </a:t>
            </a:r>
            <a:r>
              <a:rPr lang="en-GB" dirty="0" smtClean="0"/>
              <a:t>1</a:t>
            </a:r>
            <a:r>
              <a:rPr lang="ro-RO" dirty="0" smtClean="0"/>
              <a:t> (3)</a:t>
            </a:r>
            <a:endParaRPr lang="bg-BG" dirty="0"/>
          </a:p>
        </p:txBody>
      </p:sp>
      <p:sp>
        <p:nvSpPr>
          <p:cNvPr id="43" name="Текстово поле 42">
            <a:extLst>
              <a:ext uri="{FF2B5EF4-FFF2-40B4-BE49-F238E27FC236}">
                <a16:creationId xmlns:a16="http://schemas.microsoft.com/office/drawing/2014/main" xmlns=""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3F44D0A2-F931-41AE-BE1E-CBABEA0FF5C7}"/>
              </a:ext>
            </a:extLst>
          </p:cNvPr>
          <p:cNvSpPr>
            <a:spLocks noGrp="1"/>
          </p:cNvSpPr>
          <p:nvPr>
            <p:ph type="title"/>
          </p:nvPr>
        </p:nvSpPr>
        <p:spPr/>
        <p:txBody>
          <a:bodyPr>
            <a:normAutofit/>
          </a:bodyPr>
          <a:lstStyle/>
          <a:p>
            <a:r>
              <a:rPr lang="ro-RO" dirty="0" smtClean="0"/>
              <a:t>Gestionarea conflictului</a:t>
            </a:r>
            <a:r>
              <a:rPr lang="en-GB" dirty="0" smtClean="0"/>
              <a:t>: </a:t>
            </a:r>
            <a:r>
              <a:rPr lang="en-GB" dirty="0" err="1" smtClean="0"/>
              <a:t>Exerc</a:t>
            </a:r>
            <a:r>
              <a:rPr lang="ro-RO" dirty="0" smtClean="0"/>
              <a:t>ițiu</a:t>
            </a:r>
            <a:r>
              <a:rPr lang="en-GB" dirty="0" smtClean="0"/>
              <a:t> </a:t>
            </a:r>
            <a:r>
              <a:rPr lang="en-GB" dirty="0"/>
              <a:t>2</a:t>
            </a:r>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xmlns=""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xmlns=""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xmlns=""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xmlns=""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xmlns=""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instrucțiuni</a:t>
            </a:r>
          </a:p>
        </p:txBody>
      </p:sp>
      <p:sp>
        <p:nvSpPr>
          <p:cNvPr id="15" name="Google Shape;32;p1">
            <a:extLst>
              <a:ext uri="{FF2B5EF4-FFF2-40B4-BE49-F238E27FC236}">
                <a16:creationId xmlns:a16="http://schemas.microsoft.com/office/drawing/2014/main" xmlns=""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xmlns=""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xmlns=""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xmlns=""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obiectiv</a:t>
            </a:r>
          </a:p>
        </p:txBody>
      </p:sp>
      <p:sp>
        <p:nvSpPr>
          <p:cNvPr id="19" name="Google Shape;37;p1">
            <a:extLst>
              <a:ext uri="{FF2B5EF4-FFF2-40B4-BE49-F238E27FC236}">
                <a16:creationId xmlns:a16="http://schemas.microsoft.com/office/drawing/2014/main" xmlns=""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xmlns=""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grup țintă</a:t>
            </a:r>
          </a:p>
        </p:txBody>
      </p:sp>
      <p:sp>
        <p:nvSpPr>
          <p:cNvPr id="21" name="Google Shape;40;p1">
            <a:extLst>
              <a:ext uri="{FF2B5EF4-FFF2-40B4-BE49-F238E27FC236}">
                <a16:creationId xmlns:a16="http://schemas.microsoft.com/office/drawing/2014/main" xmlns=""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xmlns=""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durată</a:t>
            </a:r>
          </a:p>
        </p:txBody>
      </p:sp>
      <p:sp>
        <p:nvSpPr>
          <p:cNvPr id="23" name="Tekstvak 86">
            <a:extLst>
              <a:ext uri="{FF2B5EF4-FFF2-40B4-BE49-F238E27FC236}">
                <a16:creationId xmlns:a16="http://schemas.microsoft.com/office/drawing/2014/main" xmlns="" id="{F6EA357B-8840-40F4-925A-2F3DE46620A0}"/>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n-GB" sz="2400" dirty="0" err="1" smtClean="0">
                <a:solidFill>
                  <a:srgbClr val="0770B1"/>
                </a:solidFill>
                <a:latin typeface="+mj-lt"/>
                <a:ea typeface="+mj-ea"/>
                <a:cs typeface="+mj-cs"/>
              </a:rPr>
              <a:t>Orice</a:t>
            </a:r>
            <a:r>
              <a:rPr lang="en-GB" sz="2400" dirty="0" smtClean="0">
                <a:solidFill>
                  <a:srgbClr val="0770B1"/>
                </a:solidFill>
                <a:latin typeface="+mj-lt"/>
                <a:ea typeface="+mj-ea"/>
                <a:cs typeface="+mj-cs"/>
              </a:rPr>
              <a:t> </a:t>
            </a:r>
            <a:r>
              <a:rPr lang="en-GB" sz="2400" dirty="0" err="1" smtClean="0">
                <a:solidFill>
                  <a:srgbClr val="0770B1"/>
                </a:solidFill>
                <a:latin typeface="+mj-lt"/>
                <a:ea typeface="+mj-ea"/>
                <a:cs typeface="+mj-cs"/>
              </a:rPr>
              <a:t>funcționează</a:t>
            </a:r>
            <a:r>
              <a:rPr lang="en-GB" sz="2400" dirty="0" smtClean="0">
                <a:solidFill>
                  <a:srgbClr val="0770B1"/>
                </a:solidFill>
                <a:latin typeface="+mj-lt"/>
                <a:ea typeface="+mj-ea"/>
                <a:cs typeface="+mj-cs"/>
              </a:rPr>
              <a:t>!</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xmlns=""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xmlns="" id="{50B5F2F4-BDB3-45BC-A488-2284C2508A0E}"/>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23" name="Текстово поле 22">
            <a:extLst>
              <a:ext uri="{FF2B5EF4-FFF2-40B4-BE49-F238E27FC236}">
                <a16:creationId xmlns:a16="http://schemas.microsoft.com/office/drawing/2014/main" xmlns="" id="{280DA343-BAD6-4BAC-9164-A0C20B13ECA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24" name="Контейнер за номер на слайда 5">
            <a:extLst>
              <a:ext uri="{FF2B5EF4-FFF2-40B4-BE49-F238E27FC236}">
                <a16:creationId xmlns:a16="http://schemas.microsoft.com/office/drawing/2014/main" xmlns="" id="{50B5F2F4-BDB3-45BC-A488-2284C2508A0E}"/>
              </a:ext>
            </a:extLst>
          </p:cNvPr>
          <p:cNvSpPr txBox="1">
            <a:spLocks/>
          </p:cNvSpPr>
          <p:nvPr/>
        </p:nvSpPr>
        <p:spPr>
          <a:xfrm>
            <a:off x="6553200" y="6356354"/>
            <a:ext cx="1905000" cy="365125"/>
          </a:xfrm>
          <a:prstGeom prst="rect">
            <a:avLst/>
          </a:prstGeom>
          <a:noFill/>
          <a:ln w="6350">
            <a:noFill/>
          </a:ln>
        </p:spPr>
        <p:txBody>
          <a:bodyPr vert="horz" lIns="91440" tIns="45720" rIns="91440" bIns="45720" rtlCol="0" anchor="ctr"/>
          <a:lstStyle>
            <a:defPPr>
              <a:defRPr lang="en-US"/>
            </a:defPPr>
            <a:lvl1pPr marL="0" algn="r" defTabSz="914400" rtl="0" eaLnBrk="1" latinLnBrk="0" hangingPunct="1">
              <a:defRPr sz="1200" b="0" kern="1200">
                <a:solidFill>
                  <a:srgbClr val="0770B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18F78-A315-46C9-8B3F-2431B4397D31}" type="slidenum">
              <a:rPr lang="en-US" smtClean="0"/>
              <a:pPr/>
              <a:t>13</a:t>
            </a:fld>
            <a:endParaRPr lang="en-US" dirty="0"/>
          </a:p>
        </p:txBody>
      </p:sp>
      <p:sp>
        <p:nvSpPr>
          <p:cNvPr id="25" name="Текстово поле 23">
            <a:extLst>
              <a:ext uri="{FF2B5EF4-FFF2-40B4-BE49-F238E27FC236}">
                <a16:creationId xmlns:a16="http://schemas.microsoft.com/office/drawing/2014/main" xmlns="" id="{152A76AA-78A8-4DED-B2E3-B038ECF2D43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26" name="Rectangle 25"/>
          <p:cNvSpPr/>
          <p:nvPr/>
        </p:nvSpPr>
        <p:spPr>
          <a:xfrm>
            <a:off x="2072643" y="541567"/>
            <a:ext cx="4665316" cy="523220"/>
          </a:xfrm>
          <a:prstGeom prst="rect">
            <a:avLst/>
          </a:prstGeom>
        </p:spPr>
        <p:txBody>
          <a:bodyPr wrap="none">
            <a:spAutoFit/>
          </a:bodyPr>
          <a:lstStyle/>
          <a:p>
            <a:r>
              <a:rPr lang="ro-RO" sz="2800" u="sng" dirty="0" smtClean="0">
                <a:solidFill>
                  <a:srgbClr val="0070C0"/>
                </a:solidFill>
              </a:rPr>
              <a:t>Modelul </a:t>
            </a:r>
            <a:r>
              <a:rPr lang="ro-RO" sz="2800" u="sng" dirty="0">
                <a:solidFill>
                  <a:srgbClr val="0070C0"/>
                </a:solidFill>
              </a:rPr>
              <a:t>factorului declanșator</a:t>
            </a:r>
            <a:endParaRPr lang="en-US" sz="2800" u="sng" dirty="0">
              <a:solidFill>
                <a:srgbClr val="0070C0"/>
              </a:solidFill>
            </a:endParaRPr>
          </a:p>
        </p:txBody>
      </p:sp>
      <p:sp>
        <p:nvSpPr>
          <p:cNvPr id="27" name="TextBox 26"/>
          <p:cNvSpPr txBox="1"/>
          <p:nvPr/>
        </p:nvSpPr>
        <p:spPr>
          <a:xfrm>
            <a:off x="527574" y="6016409"/>
            <a:ext cx="2086645" cy="246221"/>
          </a:xfrm>
          <a:prstGeom prst="rect">
            <a:avLst/>
          </a:prstGeom>
          <a:noFill/>
        </p:spPr>
        <p:txBody>
          <a:bodyPr wrap="square" rtlCol="0">
            <a:spAutoFit/>
          </a:bodyPr>
          <a:lstStyle/>
          <a:p>
            <a:r>
              <a:rPr lang="nl-NL" sz="1000" dirty="0" smtClean="0">
                <a:solidFill>
                  <a:schemeClr val="tx1">
                    <a:lumMod val="50000"/>
                    <a:lumOff val="50000"/>
                  </a:schemeClr>
                </a:solidFill>
              </a:rPr>
              <a:t>S</a:t>
            </a:r>
            <a:r>
              <a:rPr lang="ro-RO" sz="1000" dirty="0" smtClean="0">
                <a:solidFill>
                  <a:schemeClr val="tx1">
                    <a:lumMod val="50000"/>
                    <a:lumOff val="50000"/>
                  </a:schemeClr>
                </a:solidFill>
              </a:rPr>
              <a:t>ursa</a:t>
            </a:r>
            <a:r>
              <a:rPr lang="nl-NL" sz="1000" dirty="0" smtClean="0">
                <a:solidFill>
                  <a:schemeClr val="tx1">
                    <a:lumMod val="50000"/>
                    <a:lumOff val="50000"/>
                  </a:schemeClr>
                </a:solidFill>
              </a:rPr>
              <a:t>: </a:t>
            </a:r>
            <a:r>
              <a:rPr lang="ro-RO" sz="1000" dirty="0" smtClean="0">
                <a:solidFill>
                  <a:schemeClr val="tx1">
                    <a:lumMod val="50000"/>
                    <a:lumOff val="50000"/>
                  </a:schemeClr>
                </a:solidFill>
              </a:rPr>
              <a:t>adaptat după </a:t>
            </a:r>
            <a:r>
              <a:rPr lang="nl-NL" sz="1000" dirty="0" smtClean="0">
                <a:solidFill>
                  <a:schemeClr val="tx1">
                    <a:lumMod val="50000"/>
                    <a:lumOff val="50000"/>
                  </a:schemeClr>
                </a:solidFill>
              </a:rPr>
              <a:t>Feddes </a:t>
            </a:r>
            <a:r>
              <a:rPr lang="nl-NL" sz="1000" dirty="0">
                <a:solidFill>
                  <a:schemeClr val="tx1">
                    <a:lumMod val="50000"/>
                    <a:lumOff val="50000"/>
                  </a:schemeClr>
                </a:solidFill>
              </a:rPr>
              <a:t>(2015)</a:t>
            </a:r>
          </a:p>
        </p:txBody>
      </p:sp>
      <p:sp>
        <p:nvSpPr>
          <p:cNvPr id="28" name="Rectangle 235">
            <a:extLst>
              <a:ext uri="{FF2B5EF4-FFF2-40B4-BE49-F238E27FC236}">
                <a16:creationId xmlns:a16="http://schemas.microsoft.com/office/drawing/2014/main" xmlns="" id="{88EB163D-71A5-43B3-AEAE-9B9E814C5210}"/>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identității</a:t>
            </a:r>
            <a:endParaRPr lang="nl-NL" sz="1400" dirty="0">
              <a:solidFill>
                <a:schemeClr val="tx1"/>
              </a:solidFill>
            </a:endParaRPr>
          </a:p>
        </p:txBody>
      </p:sp>
      <p:sp>
        <p:nvSpPr>
          <p:cNvPr id="29" name="Rectangle 235">
            <a:extLst>
              <a:ext uri="{FF2B5EF4-FFF2-40B4-BE49-F238E27FC236}">
                <a16:creationId xmlns:a16="http://schemas.microsoft.com/office/drawing/2014/main" xmlns="" id="{4AC250E9-1E6B-4AB2-AF44-6CD9DBEE07EB}"/>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EDUCAȚIE</a:t>
            </a:r>
            <a:r>
              <a:rPr lang="nl-NL" sz="1400" dirty="0" smtClean="0"/>
              <a:t> </a:t>
            </a:r>
            <a:r>
              <a:rPr lang="nl-NL" sz="1400" dirty="0"/>
              <a:t>/ </a:t>
            </a:r>
            <a:r>
              <a:rPr lang="ro-RO" sz="1400" dirty="0" smtClean="0"/>
              <a:t>APTITUDINI</a:t>
            </a:r>
            <a:endParaRPr lang="nl-NL" sz="1400" dirty="0"/>
          </a:p>
        </p:txBody>
      </p:sp>
      <p:sp>
        <p:nvSpPr>
          <p:cNvPr id="31" name="Rectangle 235">
            <a:extLst>
              <a:ext uri="{FF2B5EF4-FFF2-40B4-BE49-F238E27FC236}">
                <a16:creationId xmlns:a16="http://schemas.microsoft.com/office/drawing/2014/main" xmlns="" id="{EB968766-90E5-497F-980A-07F711811508}"/>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SEX/VÂRSTĂ</a:t>
            </a:r>
            <a:endParaRPr lang="nl-NL" sz="1400" dirty="0"/>
          </a:p>
        </p:txBody>
      </p:sp>
      <p:sp>
        <p:nvSpPr>
          <p:cNvPr id="33" name="Rectangle 235">
            <a:extLst>
              <a:ext uri="{FF2B5EF4-FFF2-40B4-BE49-F238E27FC236}">
                <a16:creationId xmlns:a16="http://schemas.microsoft.com/office/drawing/2014/main" xmlns="" id="{DC6CEF43-C4C3-46AA-9EFA-76196D83ECC3}"/>
              </a:ext>
            </a:extLst>
          </p:cNvPr>
          <p:cNvSpPr/>
          <p:nvPr/>
        </p:nvSpPr>
        <p:spPr>
          <a:xfrm>
            <a:off x="635883" y="1617933"/>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CARACTERISTICI INDIVIDUALE</a:t>
            </a:r>
            <a:endParaRPr lang="nl-NL" sz="1400" b="1" dirty="0"/>
          </a:p>
        </p:txBody>
      </p:sp>
      <p:sp>
        <p:nvSpPr>
          <p:cNvPr id="35" name="Rectangle 235">
            <a:extLst>
              <a:ext uri="{FF2B5EF4-FFF2-40B4-BE49-F238E27FC236}">
                <a16:creationId xmlns:a16="http://schemas.microsoft.com/office/drawing/2014/main" xmlns="" id="{EDA6D821-777E-463E-9C13-8C8FC044CEFB}"/>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dreptății</a:t>
            </a:r>
            <a:endParaRPr lang="nl-NL" sz="1400" dirty="0">
              <a:solidFill>
                <a:schemeClr val="tx1"/>
              </a:solidFill>
            </a:endParaRPr>
          </a:p>
        </p:txBody>
      </p:sp>
      <p:sp>
        <p:nvSpPr>
          <p:cNvPr id="37" name="Rectangle 235">
            <a:extLst>
              <a:ext uri="{FF2B5EF4-FFF2-40B4-BE49-F238E27FC236}">
                <a16:creationId xmlns:a16="http://schemas.microsoft.com/office/drawing/2014/main" xmlns="" id="{2C687997-9B41-4FC4-8C01-560C240924F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emoțiilor</a:t>
            </a:r>
            <a:endParaRPr lang="nl-NL" sz="1400" dirty="0">
              <a:solidFill>
                <a:schemeClr val="tx1"/>
              </a:solidFill>
            </a:endParaRPr>
          </a:p>
        </p:txBody>
      </p:sp>
      <p:sp>
        <p:nvSpPr>
          <p:cNvPr id="39" name="Rectangle 235">
            <a:extLst>
              <a:ext uri="{FF2B5EF4-FFF2-40B4-BE49-F238E27FC236}">
                <a16:creationId xmlns:a16="http://schemas.microsoft.com/office/drawing/2014/main" xmlns="" id="{4B266760-37BE-4D2A-BD94-8C0F3D2801E1}"/>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sensului vieții</a:t>
            </a:r>
            <a:endParaRPr lang="nl-NL" sz="1400" dirty="0">
              <a:solidFill>
                <a:schemeClr val="tx1"/>
              </a:solidFill>
            </a:endParaRPr>
          </a:p>
        </p:txBody>
      </p:sp>
      <p:sp>
        <p:nvSpPr>
          <p:cNvPr id="41" name="Rectangle 235">
            <a:extLst>
              <a:ext uri="{FF2B5EF4-FFF2-40B4-BE49-F238E27FC236}">
                <a16:creationId xmlns:a16="http://schemas.microsoft.com/office/drawing/2014/main" xmlns="" id="{CBC1FD98-B5CB-4DAC-9337-7B6DB24D4B67}"/>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TIPOLOGIE</a:t>
            </a:r>
            <a:r>
              <a:rPr lang="nl-NL" sz="1400" dirty="0" smtClean="0"/>
              <a:t>: </a:t>
            </a:r>
            <a:endParaRPr lang="nl-NL" sz="1400" dirty="0"/>
          </a:p>
        </p:txBody>
      </p:sp>
      <p:sp>
        <p:nvSpPr>
          <p:cNvPr id="42" name="Rectangle 235">
            <a:extLst>
              <a:ext uri="{FF2B5EF4-FFF2-40B4-BE49-F238E27FC236}">
                <a16:creationId xmlns:a16="http://schemas.microsoft.com/office/drawing/2014/main" xmlns="" id="{BD524B0E-9857-4B3B-AABA-5E5D872BABA4}"/>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IDENTITATE</a:t>
            </a:r>
            <a:endParaRPr lang="nl-NL" sz="1400" dirty="0"/>
          </a:p>
        </p:txBody>
      </p:sp>
      <p:sp>
        <p:nvSpPr>
          <p:cNvPr id="43" name="Pijl: rechts 3">
            <a:extLst>
              <a:ext uri="{FF2B5EF4-FFF2-40B4-BE49-F238E27FC236}">
                <a16:creationId xmlns:a16="http://schemas.microsoft.com/office/drawing/2014/main" xmlns="" id="{4A82B8E9-A3A5-4239-981D-A63D155D99D8}"/>
              </a:ext>
            </a:extLst>
          </p:cNvPr>
          <p:cNvSpPr/>
          <p:nvPr/>
        </p:nvSpPr>
        <p:spPr>
          <a:xfrm>
            <a:off x="3657253" y="4598516"/>
            <a:ext cx="5334347"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ro-RO" sz="1600" dirty="0" smtClean="0"/>
              <a:t>ETAPELE</a:t>
            </a:r>
            <a:r>
              <a:rPr lang="nl-NL" sz="1600" dirty="0" smtClean="0"/>
              <a:t> </a:t>
            </a:r>
            <a:r>
              <a:rPr lang="ro-RO" sz="1600" dirty="0" smtClean="0"/>
              <a:t>Radicalizării</a:t>
            </a:r>
            <a:endParaRPr lang="nl-NL" sz="1600" dirty="0"/>
          </a:p>
          <a:p>
            <a:pPr algn="ctr"/>
            <a:r>
              <a:rPr lang="nl-NL" sz="1400" dirty="0"/>
              <a:t>I. </a:t>
            </a:r>
            <a:r>
              <a:rPr lang="ro-RO" sz="1400" dirty="0" smtClean="0"/>
              <a:t>Sensibilitate</a:t>
            </a:r>
            <a:r>
              <a:rPr lang="nl-NL" sz="1400" dirty="0" smtClean="0"/>
              <a:t>  </a:t>
            </a:r>
            <a:r>
              <a:rPr lang="nl-NL" sz="1400" dirty="0"/>
              <a:t>II. </a:t>
            </a:r>
            <a:r>
              <a:rPr lang="ro-RO" sz="1400" dirty="0" smtClean="0"/>
              <a:t>Explorare</a:t>
            </a:r>
            <a:r>
              <a:rPr lang="nl-NL" sz="1400" dirty="0" smtClean="0"/>
              <a:t>  </a:t>
            </a:r>
            <a:r>
              <a:rPr lang="nl-NL" sz="1400" dirty="0"/>
              <a:t>III. </a:t>
            </a:r>
            <a:r>
              <a:rPr lang="ro-RO" sz="1400" dirty="0" smtClean="0"/>
              <a:t>Calitate de membru</a:t>
            </a:r>
            <a:r>
              <a:rPr lang="nl-NL" sz="1400" dirty="0" smtClean="0"/>
              <a:t> </a:t>
            </a:r>
            <a:r>
              <a:rPr lang="nl-NL" sz="1400" dirty="0"/>
              <a:t>IV. </a:t>
            </a:r>
            <a:r>
              <a:rPr lang="ro-RO" sz="1400" dirty="0" smtClean="0"/>
              <a:t>Acțiune</a:t>
            </a:r>
            <a:endParaRPr lang="en-GB" sz="1400" dirty="0"/>
          </a:p>
        </p:txBody>
      </p:sp>
      <p:sp>
        <p:nvSpPr>
          <p:cNvPr id="45" name="Rechteraccolade 4">
            <a:extLst>
              <a:ext uri="{FF2B5EF4-FFF2-40B4-BE49-F238E27FC236}">
                <a16:creationId xmlns:a16="http://schemas.microsoft.com/office/drawing/2014/main" xmlns="" id="{1240895E-7AC2-4973-9523-67DC1DCE81A1}"/>
              </a:ext>
            </a:extLst>
          </p:cNvPr>
          <p:cNvSpPr/>
          <p:nvPr/>
        </p:nvSpPr>
        <p:spPr>
          <a:xfrm>
            <a:off x="3341514" y="1599804"/>
            <a:ext cx="416149" cy="4236614"/>
          </a:xfrm>
          <a:prstGeom prst="rightBrace">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47" name="Rectangle 235">
            <a:extLst>
              <a:ext uri="{FF2B5EF4-FFF2-40B4-BE49-F238E27FC236}">
                <a16:creationId xmlns:a16="http://schemas.microsoft.com/office/drawing/2014/main" xmlns="" id="{40C94B85-AB37-4CCA-AA50-DA0533794C64}"/>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MESO</a:t>
            </a:r>
            <a:endParaRPr lang="nl-NL" sz="1400" dirty="0">
              <a:solidFill>
                <a:schemeClr val="tx1"/>
              </a:solidFill>
            </a:endParaRPr>
          </a:p>
        </p:txBody>
      </p:sp>
      <p:sp>
        <p:nvSpPr>
          <p:cNvPr id="48" name="Rectangle 235">
            <a:extLst>
              <a:ext uri="{FF2B5EF4-FFF2-40B4-BE49-F238E27FC236}">
                <a16:creationId xmlns:a16="http://schemas.microsoft.com/office/drawing/2014/main" xmlns="" id="{96B0B973-9326-498F-B378-A9E29DA73CD0}"/>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FACTORI DECLANȘATORI</a:t>
            </a:r>
            <a:endParaRPr lang="nl-NL" sz="1400" b="1" dirty="0"/>
          </a:p>
        </p:txBody>
      </p:sp>
      <p:sp>
        <p:nvSpPr>
          <p:cNvPr id="50" name="Rectangle 235">
            <a:extLst>
              <a:ext uri="{FF2B5EF4-FFF2-40B4-BE49-F238E27FC236}">
                <a16:creationId xmlns:a16="http://schemas.microsoft.com/office/drawing/2014/main" xmlns="" id="{0DDC596F-2317-498D-9DFE-6E85F5D405F2}"/>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MACRO</a:t>
            </a:r>
            <a:endParaRPr lang="nl-NL" sz="1400" dirty="0">
              <a:solidFill>
                <a:schemeClr val="tx1"/>
              </a:solidFill>
            </a:endParaRPr>
          </a:p>
        </p:txBody>
      </p:sp>
      <p:sp>
        <p:nvSpPr>
          <p:cNvPr id="52" name="Rectangle 235">
            <a:extLst>
              <a:ext uri="{FF2B5EF4-FFF2-40B4-BE49-F238E27FC236}">
                <a16:creationId xmlns:a16="http://schemas.microsoft.com/office/drawing/2014/main" xmlns="" id="{91BDD281-7295-4357-B969-7E5E16619EA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MICRO</a:t>
            </a:r>
            <a:r>
              <a:rPr lang="nl-NL" sz="1400" dirty="0" smtClean="0">
                <a:solidFill>
                  <a:schemeClr val="tx1"/>
                </a:solidFill>
              </a:rPr>
              <a:t> </a:t>
            </a:r>
            <a:endParaRPr lang="nl-NL" sz="1400" dirty="0">
              <a:solidFill>
                <a:schemeClr val="tx1"/>
              </a:solidFill>
            </a:endParaRPr>
          </a:p>
        </p:txBody>
      </p:sp>
      <p:sp>
        <p:nvSpPr>
          <p:cNvPr id="53" name="Pijl: omlaag 29">
            <a:extLst>
              <a:ext uri="{FF2B5EF4-FFF2-40B4-BE49-F238E27FC236}">
                <a16:creationId xmlns:a16="http://schemas.microsoft.com/office/drawing/2014/main" xmlns="" id="{1CF7002F-5D1A-44EE-879F-567B8BE145BA}"/>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5" name="Pijl: omlaag 30">
            <a:extLst>
              <a:ext uri="{FF2B5EF4-FFF2-40B4-BE49-F238E27FC236}">
                <a16:creationId xmlns:a16="http://schemas.microsoft.com/office/drawing/2014/main" xmlns="" id="{BEA0C895-3FB8-45D3-96F7-11450DF5FCEB}"/>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6" name="Pijl: omlaag 31">
            <a:extLst>
              <a:ext uri="{FF2B5EF4-FFF2-40B4-BE49-F238E27FC236}">
                <a16:creationId xmlns:a16="http://schemas.microsoft.com/office/drawing/2014/main" xmlns="" id="{CCBF9769-034F-43FC-80CF-3ECB1006318A}"/>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8" name="Pijl: omlaag 32">
            <a:extLst>
              <a:ext uri="{FF2B5EF4-FFF2-40B4-BE49-F238E27FC236}">
                <a16:creationId xmlns:a16="http://schemas.microsoft.com/office/drawing/2014/main" xmlns="" id="{31A0EB42-EBCA-485B-B6C9-2BF0E80DAEE6}"/>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Pijl: omlaag 33">
            <a:extLst>
              <a:ext uri="{FF2B5EF4-FFF2-40B4-BE49-F238E27FC236}">
                <a16:creationId xmlns:a16="http://schemas.microsoft.com/office/drawing/2014/main" xmlns="" id="{036473CE-2CB0-45FA-A548-BD7EBD8A3AC9}"/>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1" name="Pijl: omlaag 34">
            <a:extLst>
              <a:ext uri="{FF2B5EF4-FFF2-40B4-BE49-F238E27FC236}">
                <a16:creationId xmlns:a16="http://schemas.microsoft.com/office/drawing/2014/main" xmlns="" id="{86E80C38-F1FE-4F3F-B66B-59ECCBA13D9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2" name="Pijl: omlaag 35">
            <a:extLst>
              <a:ext uri="{FF2B5EF4-FFF2-40B4-BE49-F238E27FC236}">
                <a16:creationId xmlns:a16="http://schemas.microsoft.com/office/drawing/2014/main" xmlns="" id="{6090372F-36C2-4FEB-8E25-7B9294435140}"/>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3" name="Tekstvak 38">
            <a:extLst>
              <a:ext uri="{FF2B5EF4-FFF2-40B4-BE49-F238E27FC236}">
                <a16:creationId xmlns:a16="http://schemas.microsoft.com/office/drawing/2014/main" xmlns="" id="{261F3392-5656-499B-83C2-58FF7DCAEA7A}"/>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Experiență personală cu privire la discriminare</a:t>
            </a:r>
            <a:endParaRPr lang="en-GB" sz="1400" dirty="0"/>
          </a:p>
          <a:p>
            <a:pPr marL="285750" indent="-285750">
              <a:buFont typeface="Arial" panose="020B0604020202020204" pitchFamily="34" charset="0"/>
              <a:buChar char="•"/>
            </a:pPr>
            <a:r>
              <a:rPr lang="ro-RO" sz="1400" dirty="0" smtClean="0"/>
              <a:t>Probleme acasă</a:t>
            </a:r>
            <a:endParaRPr lang="nl-NL" sz="1400" dirty="0"/>
          </a:p>
          <a:p>
            <a:pPr marL="285750" indent="-285750">
              <a:buFont typeface="Arial" panose="020B0604020202020204" pitchFamily="34" charset="0"/>
              <a:buChar char="•"/>
            </a:pPr>
            <a:r>
              <a:rPr lang="ro-RO" sz="1400" dirty="0" smtClean="0"/>
              <a:t>Confruntare vs. moarte</a:t>
            </a:r>
            <a:endParaRPr lang="nl-NL" sz="1400" dirty="0"/>
          </a:p>
        </p:txBody>
      </p:sp>
      <p:sp>
        <p:nvSpPr>
          <p:cNvPr id="67" name="Tekstvak 40">
            <a:extLst>
              <a:ext uri="{FF2B5EF4-FFF2-40B4-BE49-F238E27FC236}">
                <a16:creationId xmlns:a16="http://schemas.microsoft.com/office/drawing/2014/main" xmlns="" id="{5D414795-1ED9-47C3-AB7E-D4385877B9EB}"/>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Confruntarea cu propaganda</a:t>
            </a:r>
            <a:endParaRPr lang="nl-NL" sz="1400" dirty="0"/>
          </a:p>
          <a:p>
            <a:pPr marL="285750" indent="-285750">
              <a:buFont typeface="Arial" panose="020B0604020202020204" pitchFamily="34" charset="0"/>
              <a:buChar char="•"/>
            </a:pPr>
            <a:r>
              <a:rPr lang="ro-RO" sz="1400" dirty="0" smtClean="0"/>
              <a:t>Parte a unui grup radical</a:t>
            </a:r>
            <a:endParaRPr lang="nl-NL" sz="1400" dirty="0"/>
          </a:p>
          <a:p>
            <a:pPr marL="285750" indent="-285750">
              <a:buFont typeface="Arial" panose="020B0604020202020204" pitchFamily="34" charset="0"/>
              <a:buChar char="•"/>
            </a:pPr>
            <a:r>
              <a:rPr lang="ro-RO" sz="1400" dirty="0" smtClean="0"/>
              <a:t>Comportament nedrept la adresa grupului</a:t>
            </a:r>
            <a:endParaRPr lang="en-GB" sz="1400" dirty="0"/>
          </a:p>
        </p:txBody>
      </p:sp>
      <p:sp>
        <p:nvSpPr>
          <p:cNvPr id="70" name="Tekstvak 41">
            <a:extLst>
              <a:ext uri="{FF2B5EF4-FFF2-40B4-BE49-F238E27FC236}">
                <a16:creationId xmlns:a16="http://schemas.microsoft.com/office/drawing/2014/main" xmlns="" id="{965CABDE-72CF-4015-BD0C-833503CEFFD8}"/>
              </a:ext>
            </a:extLst>
          </p:cNvPr>
          <p:cNvSpPr txBox="1"/>
          <p:nvPr/>
        </p:nvSpPr>
        <p:spPr>
          <a:xfrm>
            <a:off x="6916462" y="3705427"/>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Apel la acțiune</a:t>
            </a:r>
            <a:endParaRPr lang="nl-NL" sz="1400" dirty="0"/>
          </a:p>
          <a:p>
            <a:pPr marL="285750" indent="-285750">
              <a:buFont typeface="Arial" panose="020B0604020202020204" pitchFamily="34" charset="0"/>
              <a:buChar char="•"/>
            </a:pPr>
            <a:r>
              <a:rPr lang="ro-RO" sz="1400" dirty="0" smtClean="0"/>
              <a:t>Politici guvernamentale</a:t>
            </a:r>
            <a:r>
              <a:rPr lang="nl-NL" sz="1400" dirty="0" smtClean="0"/>
              <a:t> </a:t>
            </a:r>
            <a:endParaRPr lang="en-GB" sz="1400" dirty="0"/>
          </a:p>
          <a:p>
            <a:pPr marL="285750" indent="-285750">
              <a:buFont typeface="Arial" panose="020B0604020202020204" pitchFamily="34" charset="0"/>
              <a:buChar char="•"/>
            </a:pPr>
            <a:r>
              <a:rPr lang="ro-RO" sz="1400" dirty="0" smtClean="0"/>
              <a:t>Război împotriva grupului</a:t>
            </a:r>
            <a:r>
              <a:rPr lang="nl-NL" sz="1400" dirty="0" smtClean="0"/>
              <a:t> </a:t>
            </a:r>
            <a:endParaRPr lang="nl-NL" sz="1400" dirty="0"/>
          </a:p>
        </p:txBody>
      </p:sp>
      <p:cxnSp>
        <p:nvCxnSpPr>
          <p:cNvPr id="72" name="Rechte verbindingslijn met pijl 42">
            <a:extLst>
              <a:ext uri="{FF2B5EF4-FFF2-40B4-BE49-F238E27FC236}">
                <a16:creationId xmlns:a16="http://schemas.microsoft.com/office/drawing/2014/main" xmlns="" id="{768ED35E-BB01-4B77-9C4C-D5F60526E90A}"/>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3" name="Rechte verbindingslijn met pijl 43">
            <a:extLst>
              <a:ext uri="{FF2B5EF4-FFF2-40B4-BE49-F238E27FC236}">
                <a16:creationId xmlns:a16="http://schemas.microsoft.com/office/drawing/2014/main" xmlns="" id="{C42A618F-49B4-4C5D-9814-659A886D362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4" name="Rechte verbindingslijn met pijl 44">
            <a:extLst>
              <a:ext uri="{FF2B5EF4-FFF2-40B4-BE49-F238E27FC236}">
                <a16:creationId xmlns:a16="http://schemas.microsoft.com/office/drawing/2014/main" xmlns="" id="{DA4FBBBC-D567-40A8-94D5-48A52FE7081A}"/>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75" name="Ovaal 5">
            <a:extLst>
              <a:ext uri="{FF2B5EF4-FFF2-40B4-BE49-F238E27FC236}">
                <a16:creationId xmlns:a16="http://schemas.microsoft.com/office/drawing/2014/main" xmlns="" id="{5296C979-B446-46AB-B5AD-873809626310}"/>
              </a:ext>
            </a:extLst>
          </p:cNvPr>
          <p:cNvSpPr/>
          <p:nvPr/>
        </p:nvSpPr>
        <p:spPr>
          <a:xfrm>
            <a:off x="1980070" y="541386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76" name="Ovaal 36">
            <a:extLst>
              <a:ext uri="{FF2B5EF4-FFF2-40B4-BE49-F238E27FC236}">
                <a16:creationId xmlns:a16="http://schemas.microsoft.com/office/drawing/2014/main" xmlns="" id="{B7F8B1C0-C285-4C14-B2C8-5E1907194434}"/>
              </a:ext>
            </a:extLst>
          </p:cNvPr>
          <p:cNvSpPr/>
          <p:nvPr/>
        </p:nvSpPr>
        <p:spPr>
          <a:xfrm>
            <a:off x="7201430" y="355100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77" name="Ovaal 39">
            <a:extLst>
              <a:ext uri="{FF2B5EF4-FFF2-40B4-BE49-F238E27FC236}">
                <a16:creationId xmlns:a16="http://schemas.microsoft.com/office/drawing/2014/main" xmlns="" id="{5295EB44-2AD0-4C6E-B1E6-7585DC055755}"/>
              </a:ext>
            </a:extLst>
          </p:cNvPr>
          <p:cNvSpPr/>
          <p:nvPr/>
        </p:nvSpPr>
        <p:spPr>
          <a:xfrm>
            <a:off x="7245898" y="248005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1525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7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7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2000" fill="hold"/>
                                        <p:tgtEl>
                                          <p:spTgt spid="43"/>
                                        </p:tgtEl>
                                        <p:attrNameLst>
                                          <p:attrName>ppt_x</p:attrName>
                                        </p:attrNameLst>
                                      </p:cBhvr>
                                      <p:tavLst>
                                        <p:tav tm="0">
                                          <p:val>
                                            <p:strVal val="0-#ppt_w/2"/>
                                          </p:val>
                                        </p:tav>
                                        <p:tav tm="100000">
                                          <p:val>
                                            <p:strVal val="#ppt_x"/>
                                          </p:val>
                                        </p:tav>
                                      </p:tavLst>
                                    </p:anim>
                                    <p:anim calcmode="lin" valueType="num">
                                      <p:cBhvr additive="base">
                                        <p:cTn id="66" dur="2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7"/>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6"/>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3" grpId="0" animBg="1"/>
      <p:bldP spid="35" grpId="0" animBg="1"/>
      <p:bldP spid="37" grpId="0" animBg="1"/>
      <p:bldP spid="39" grpId="0" animBg="1"/>
      <p:bldP spid="41" grpId="0" animBg="1"/>
      <p:bldP spid="42" grpId="0" animBg="1"/>
      <p:bldP spid="43" grpId="0" animBg="1"/>
      <p:bldP spid="45" grpId="0" animBg="1"/>
      <p:bldP spid="47" grpId="0" animBg="1"/>
      <p:bldP spid="48" grpId="0" animBg="1"/>
      <p:bldP spid="50" grpId="0" animBg="1"/>
      <p:bldP spid="52" grpId="0" animBg="1"/>
      <p:bldP spid="53" grpId="0" animBg="1"/>
      <p:bldP spid="55" grpId="0" animBg="1"/>
      <p:bldP spid="56" grpId="0" animBg="1"/>
      <p:bldP spid="58" grpId="0" animBg="1"/>
      <p:bldP spid="59" grpId="0" animBg="1"/>
      <p:bldP spid="61" grpId="0" animBg="1"/>
      <p:bldP spid="62" grpId="0" animBg="1"/>
      <p:bldP spid="63" grpId="0"/>
      <p:bldP spid="63" grpId="1"/>
      <p:bldP spid="63" grpId="2"/>
      <p:bldP spid="67" grpId="0"/>
      <p:bldP spid="67" grpId="1"/>
      <p:bldP spid="67" grpId="2"/>
      <p:bldP spid="70" grpId="0"/>
      <p:bldP spid="70" grpId="1"/>
      <p:bldP spid="70" grpId="2"/>
      <p:bldP spid="75" grpId="0" animBg="1"/>
      <p:bldP spid="76"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42F4B9CD-FAD7-4A15-8582-6869A4E58EBC}"/>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7" name="Oval 1">
            <a:extLst>
              <a:ext uri="{FF2B5EF4-FFF2-40B4-BE49-F238E27FC236}">
                <a16:creationId xmlns:a16="http://schemas.microsoft.com/office/drawing/2014/main" xmlns=""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Factori declanșatori (push factors) pentru radicalizare</a:t>
            </a:r>
          </a:p>
        </p:txBody>
      </p:sp>
      <p:sp>
        <p:nvSpPr>
          <p:cNvPr id="8" name="Rectangle: Rounded Corners 4">
            <a:extLst>
              <a:ext uri="{FF2B5EF4-FFF2-40B4-BE49-F238E27FC236}">
                <a16:creationId xmlns:a16="http://schemas.microsoft.com/office/drawing/2014/main" xmlns=""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xmlns=""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xmlns=""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xmlns=""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xmlns=""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xmlns=""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xmlns=""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xmlns=""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xmlns=""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xmlns=""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xmlns=""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xmlns=""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xmlns=""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xmlns=""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xmlns=""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xmlns=""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800" b="1" dirty="0"/>
              <a:t>Furie</a:t>
            </a:r>
          </a:p>
        </p:txBody>
      </p:sp>
      <p:sp>
        <p:nvSpPr>
          <p:cNvPr id="25" name="TextBox 52">
            <a:extLst>
              <a:ext uri="{FF2B5EF4-FFF2-40B4-BE49-F238E27FC236}">
                <a16:creationId xmlns:a16="http://schemas.microsoft.com/office/drawing/2014/main" xmlns=""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Excluziune socială</a:t>
            </a:r>
          </a:p>
        </p:txBody>
      </p:sp>
      <p:sp>
        <p:nvSpPr>
          <p:cNvPr id="27" name="TextBox 52">
            <a:extLst>
              <a:ext uri="{FF2B5EF4-FFF2-40B4-BE49-F238E27FC236}">
                <a16:creationId xmlns:a16="http://schemas.microsoft.com/office/drawing/2014/main" xmlns=""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solidFill>
                  <a:schemeClr val="bg1"/>
                </a:solidFill>
              </a:rPr>
              <a:t>Frustrare</a:t>
            </a:r>
          </a:p>
        </p:txBody>
      </p:sp>
      <p:sp>
        <p:nvSpPr>
          <p:cNvPr id="29" name="TextBox 52">
            <a:extLst>
              <a:ext uri="{FF2B5EF4-FFF2-40B4-BE49-F238E27FC236}">
                <a16:creationId xmlns:a16="http://schemas.microsoft.com/office/drawing/2014/main" xmlns=""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Victimizare</a:t>
            </a:r>
          </a:p>
        </p:txBody>
      </p:sp>
      <p:sp>
        <p:nvSpPr>
          <p:cNvPr id="31" name="TextBox 52">
            <a:extLst>
              <a:ext uri="{FF2B5EF4-FFF2-40B4-BE49-F238E27FC236}">
                <a16:creationId xmlns:a16="http://schemas.microsoft.com/office/drawing/2014/main" xmlns=""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Percepție a nedreptății</a:t>
            </a:r>
          </a:p>
        </p:txBody>
      </p:sp>
      <p:sp>
        <p:nvSpPr>
          <p:cNvPr id="26" name="Заглавие 25">
            <a:extLst>
              <a:ext uri="{FF2B5EF4-FFF2-40B4-BE49-F238E27FC236}">
                <a16:creationId xmlns:a16="http://schemas.microsoft.com/office/drawing/2014/main" xmlns="" id="{65F5E9EF-9AD0-49B3-A283-6B7CFAA3EAA4}"/>
              </a:ext>
            </a:extLst>
          </p:cNvPr>
          <p:cNvSpPr>
            <a:spLocks noGrp="1"/>
          </p:cNvSpPr>
          <p:nvPr>
            <p:ph type="title"/>
          </p:nvPr>
        </p:nvSpPr>
        <p:spPr/>
        <p:txBody>
          <a:bodyPr/>
          <a:lstStyle/>
          <a:p>
            <a:r>
              <a:rPr lang="en-GB" dirty="0"/>
              <a:t>Răspuns </a:t>
            </a:r>
            <a:r>
              <a:rPr lang="en-GB" dirty="0" err="1"/>
              <a:t>proporțional</a:t>
            </a:r>
            <a:r>
              <a:rPr lang="en-GB" dirty="0"/>
              <a:t> al </a:t>
            </a:r>
            <a:r>
              <a:rPr lang="en-GB" dirty="0" err="1"/>
              <a:t>autorităților</a:t>
            </a:r>
            <a:r>
              <a:rPr lang="en-GB" dirty="0"/>
              <a:t> de stat</a:t>
            </a:r>
            <a:endParaRPr lang="bg-BG" dirty="0"/>
          </a:p>
        </p:txBody>
      </p:sp>
      <p:sp>
        <p:nvSpPr>
          <p:cNvPr id="28" name="Текстово поле 27">
            <a:extLst>
              <a:ext uri="{FF2B5EF4-FFF2-40B4-BE49-F238E27FC236}">
                <a16:creationId xmlns:a16="http://schemas.microsoft.com/office/drawing/2014/main" xmlns=""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F79D7989-47AE-4F01-AEB6-415318DEAF6B}"/>
              </a:ext>
            </a:extLst>
          </p:cNvPr>
          <p:cNvSpPr>
            <a:spLocks noGrp="1"/>
          </p:cNvSpPr>
          <p:nvPr>
            <p:ph type="title"/>
          </p:nvPr>
        </p:nvSpPr>
        <p:spPr/>
        <p:txBody>
          <a:bodyPr/>
          <a:lstStyle/>
          <a:p>
            <a:r>
              <a:rPr lang="ro-RO" dirty="0" smtClean="0"/>
              <a:t>Efectele </a:t>
            </a:r>
            <a:r>
              <a:rPr lang="ro-RO" dirty="0"/>
              <a:t>răspunsului autorităților</a:t>
            </a:r>
            <a:endParaRPr lang="bg-BG" dirty="0"/>
          </a:p>
        </p:txBody>
      </p:sp>
      <p:grpSp>
        <p:nvGrpSpPr>
          <p:cNvPr id="19" name="Групиране 18">
            <a:extLst>
              <a:ext uri="{FF2B5EF4-FFF2-40B4-BE49-F238E27FC236}">
                <a16:creationId xmlns:a16="http://schemas.microsoft.com/office/drawing/2014/main" xmlns=""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xmlns=""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xmlns="" id="{F341507F-EE71-4C9B-8772-3D4347218C9E}"/>
                </a:ext>
              </a:extLst>
            </p:cNvPr>
            <p:cNvGraphicFramePr/>
            <p:nvPr>
              <p:extLst>
                <p:ext uri="{D42A27DB-BD31-4B8C-83A1-F6EECF244321}">
                  <p14:modId xmlns:p14="http://schemas.microsoft.com/office/powerpoint/2010/main" val="300593339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xmlns=""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xmlns=""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xmlns="" id="{68A32331-8973-4F57-B7E8-6379ACAF1BED}"/>
                </a:ext>
              </a:extLst>
            </p:cNvPr>
            <p:cNvGraphicFramePr/>
            <p:nvPr>
              <p:extLst>
                <p:ext uri="{D42A27DB-BD31-4B8C-83A1-F6EECF244321}">
                  <p14:modId xmlns:p14="http://schemas.microsoft.com/office/powerpoint/2010/main" val="4059534938"/>
                </p:ext>
              </p:extLst>
            </p:nvPr>
          </p:nvGraphicFramePr>
          <p:xfrm>
            <a:off x="3642897" y="2856655"/>
            <a:ext cx="2029577" cy="14352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xmlns=""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xmlns=""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xmlns="" id="{DF3811C7-F1F0-49BC-BC0F-B674864AD647}"/>
                </a:ext>
              </a:extLst>
            </p:cNvPr>
            <p:cNvGraphicFramePr/>
            <p:nvPr>
              <p:extLst>
                <p:ext uri="{D42A27DB-BD31-4B8C-83A1-F6EECF244321}">
                  <p14:modId xmlns:p14="http://schemas.microsoft.com/office/powerpoint/2010/main" val="1179772374"/>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xmlns=""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xmlns=""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xmlns="" id="{9B1C8CAE-AF71-4ED7-992F-B1193E194D36}"/>
                </a:ext>
              </a:extLst>
            </p:cNvPr>
            <p:cNvGraphicFramePr/>
            <p:nvPr>
              <p:extLst>
                <p:ext uri="{D42A27DB-BD31-4B8C-83A1-F6EECF244321}">
                  <p14:modId xmlns:p14="http://schemas.microsoft.com/office/powerpoint/2010/main" val="1711889526"/>
                </p:ext>
              </p:extLst>
            </p:nvPr>
          </p:nvGraphicFramePr>
          <p:xfrm>
            <a:off x="3615435" y="2914651"/>
            <a:ext cx="2019487" cy="150934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xmlns=""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xmlns=""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xmlns=""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b="1" dirty="0" smtClean="0"/>
          </a:p>
          <a:p>
            <a:pPr algn="ctr"/>
            <a:r>
              <a:rPr lang="en-US" b="1" dirty="0" err="1" smtClean="0"/>
              <a:t>Prea</a:t>
            </a:r>
            <a:r>
              <a:rPr lang="en-US" b="1" dirty="0" smtClean="0"/>
              <a:t> </a:t>
            </a:r>
            <a:r>
              <a:rPr lang="en-US" b="1" dirty="0"/>
              <a:t>slab</a:t>
            </a:r>
          </a:p>
          <a:p>
            <a:pPr algn="ctr"/>
            <a:endParaRPr lang="en-US" b="1" dirty="0"/>
          </a:p>
        </p:txBody>
      </p:sp>
      <p:sp>
        <p:nvSpPr>
          <p:cNvPr id="37" name="Стрелка надясно 36">
            <a:extLst>
              <a:ext uri="{FF2B5EF4-FFF2-40B4-BE49-F238E27FC236}">
                <a16:creationId xmlns:a16="http://schemas.microsoft.com/office/drawing/2014/main" xmlns=""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o-RO" b="1" dirty="0" smtClean="0"/>
              <a:t>Prea dur</a:t>
            </a:r>
            <a:r>
              <a:rPr lang="en-US" dirty="0" smtClean="0"/>
              <a:t> </a:t>
            </a:r>
            <a:endParaRPr lang="bg-BG" dirty="0"/>
          </a:p>
        </p:txBody>
      </p:sp>
      <p:sp>
        <p:nvSpPr>
          <p:cNvPr id="38" name="Правоъгълник: със заоблени ъгли 37">
            <a:extLst>
              <a:ext uri="{FF2B5EF4-FFF2-40B4-BE49-F238E27FC236}">
                <a16:creationId xmlns:a16="http://schemas.microsoft.com/office/drawing/2014/main" xmlns="" id="{5AD24C8D-E4F2-4C09-BCA7-EF00F2DEE9FD}"/>
              </a:ext>
            </a:extLst>
          </p:cNvPr>
          <p:cNvSpPr/>
          <p:nvPr/>
        </p:nvSpPr>
        <p:spPr>
          <a:xfrm>
            <a:off x="304800" y="2856963"/>
            <a:ext cx="139680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b="1" dirty="0" err="1">
                <a:solidFill>
                  <a:schemeClr val="tx1"/>
                </a:solidFill>
              </a:rPr>
              <a:t>Amenințări</a:t>
            </a:r>
            <a:r>
              <a:rPr lang="en-US" b="1" dirty="0">
                <a:solidFill>
                  <a:schemeClr val="tx1"/>
                </a:solidFill>
              </a:rPr>
              <a:t> de </a:t>
            </a:r>
            <a:r>
              <a:rPr lang="en-US" b="1" dirty="0" err="1">
                <a:solidFill>
                  <a:schemeClr val="tx1"/>
                </a:solidFill>
              </a:rPr>
              <a:t>securitate</a:t>
            </a:r>
            <a:endParaRPr lang="en-US" b="1" dirty="0">
              <a:solidFill>
                <a:schemeClr val="tx1"/>
              </a:solidFill>
            </a:endParaRPr>
          </a:p>
        </p:txBody>
      </p:sp>
      <p:sp>
        <p:nvSpPr>
          <p:cNvPr id="20" name="Текстово поле 19">
            <a:extLst>
              <a:ext uri="{FF2B5EF4-FFF2-40B4-BE49-F238E27FC236}">
                <a16:creationId xmlns:a16="http://schemas.microsoft.com/office/drawing/2014/main" xmlns=""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xmlns="" id="{B55FF617-9B21-4DC2-98A8-AADFAF2C1E5B}"/>
              </a:ext>
            </a:extLst>
          </p:cNvPr>
          <p:cNvGraphicFramePr/>
          <p:nvPr>
            <p:extLst>
              <p:ext uri="{D42A27DB-BD31-4B8C-83A1-F6EECF244321}">
                <p14:modId xmlns:p14="http://schemas.microsoft.com/office/powerpoint/2010/main" val="2338981850"/>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xmlns="" id="{835A58E1-3744-4114-A821-5D9B0CA9AFB3}"/>
              </a:ext>
            </a:extLst>
          </p:cNvPr>
          <p:cNvSpPr>
            <a:spLocks noGrp="1"/>
          </p:cNvSpPr>
          <p:nvPr>
            <p:ph type="title"/>
          </p:nvPr>
        </p:nvSpPr>
        <p:spPr/>
        <p:txBody>
          <a:bodyPr/>
          <a:lstStyle/>
          <a:p>
            <a:r>
              <a:rPr lang="en-GB" dirty="0" err="1"/>
              <a:t>Răspunsul</a:t>
            </a:r>
            <a:r>
              <a:rPr lang="en-GB" dirty="0"/>
              <a:t> </a:t>
            </a:r>
            <a:r>
              <a:rPr lang="en-GB" dirty="0" err="1"/>
              <a:t>autorităților</a:t>
            </a:r>
            <a:r>
              <a:rPr lang="en-GB" dirty="0"/>
              <a:t> </a:t>
            </a:r>
            <a:r>
              <a:rPr lang="en-GB" dirty="0" err="1"/>
              <a:t>statului</a:t>
            </a:r>
            <a:endParaRPr lang="bg-BG" dirty="0"/>
          </a:p>
        </p:txBody>
      </p:sp>
      <p:sp>
        <p:nvSpPr>
          <p:cNvPr id="8" name="Tijdelijke aanduiding voor dianummer 5">
            <a:extLst>
              <a:ext uri="{FF2B5EF4-FFF2-40B4-BE49-F238E27FC236}">
                <a16:creationId xmlns:a16="http://schemas.microsoft.com/office/drawing/2014/main" xmlns=""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6" name="Текстово поле 5">
            <a:extLst>
              <a:ext uri="{FF2B5EF4-FFF2-40B4-BE49-F238E27FC236}">
                <a16:creationId xmlns:a16="http://schemas.microsoft.com/office/drawing/2014/main" xmlns=""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B681C46F-6748-4341-9055-CC0680AB38BA}"/>
              </a:ext>
            </a:extLst>
          </p:cNvPr>
          <p:cNvSpPr>
            <a:spLocks noGrp="1"/>
          </p:cNvSpPr>
          <p:nvPr>
            <p:ph type="title"/>
          </p:nvPr>
        </p:nvSpPr>
        <p:spPr>
          <a:xfrm>
            <a:off x="304800" y="1447800"/>
            <a:ext cx="8607486" cy="685800"/>
          </a:xfrm>
        </p:spPr>
        <p:txBody>
          <a:bodyPr>
            <a:normAutofit fontScale="90000"/>
          </a:bodyPr>
          <a:lstStyle/>
          <a:p>
            <a:r>
              <a:rPr lang="en-GB" dirty="0"/>
              <a:t>Răspuns </a:t>
            </a:r>
            <a:r>
              <a:rPr lang="en-GB" dirty="0" err="1"/>
              <a:t>proporțional</a:t>
            </a:r>
            <a:r>
              <a:rPr lang="en-GB" dirty="0"/>
              <a:t> al </a:t>
            </a:r>
            <a:r>
              <a:rPr lang="en-GB" dirty="0" err="1"/>
              <a:t>autorităților</a:t>
            </a:r>
            <a:r>
              <a:rPr lang="en-GB" dirty="0"/>
              <a:t> de </a:t>
            </a:r>
            <a:r>
              <a:rPr lang="en-GB" dirty="0" smtClean="0"/>
              <a:t>stat: </a:t>
            </a:r>
            <a:r>
              <a:rPr lang="en-GB" dirty="0" err="1" smtClean="0"/>
              <a:t>Exerci</a:t>
            </a:r>
            <a:r>
              <a:rPr lang="ro-RO" dirty="0" smtClean="0"/>
              <a:t>țiu</a:t>
            </a:r>
            <a:r>
              <a:rPr lang="en-GB" dirty="0" smtClean="0"/>
              <a:t> </a:t>
            </a:r>
            <a:r>
              <a:rPr lang="en-GB" dirty="0"/>
              <a:t>1</a:t>
            </a:r>
            <a:endParaRPr lang="bg-BG" dirty="0"/>
          </a:p>
        </p:txBody>
      </p:sp>
      <p:sp>
        <p:nvSpPr>
          <p:cNvPr id="6" name="Контейнер за номер на слайда 5">
            <a:extLst>
              <a:ext uri="{FF2B5EF4-FFF2-40B4-BE49-F238E27FC236}">
                <a16:creationId xmlns:a16="http://schemas.microsoft.com/office/drawing/2014/main" xmlns="" id="{C2B56EC9-F1DC-4F2F-9B65-60C05FF2D9CC}"/>
              </a:ext>
            </a:extLst>
          </p:cNvPr>
          <p:cNvSpPr>
            <a:spLocks noGrp="1"/>
          </p:cNvSpPr>
          <p:nvPr>
            <p:ph type="sldNum" sz="quarter" idx="12"/>
          </p:nvPr>
        </p:nvSpPr>
        <p:spPr/>
        <p:txBody>
          <a:bodyPr/>
          <a:lstStyle/>
          <a:p>
            <a:fld id="{CB318F78-A315-46C9-8B3F-2431B4397D31}" type="slidenum">
              <a:rPr lang="en-US" smtClean="0"/>
              <a:t>17</a:t>
            </a:fld>
            <a:endParaRPr lang="en-US" dirty="0"/>
          </a:p>
        </p:txBody>
      </p:sp>
      <p:grpSp>
        <p:nvGrpSpPr>
          <p:cNvPr id="15" name="Групиране 14">
            <a:extLst>
              <a:ext uri="{FF2B5EF4-FFF2-40B4-BE49-F238E27FC236}">
                <a16:creationId xmlns:a16="http://schemas.microsoft.com/office/drawing/2014/main" xmlns=""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xmlns=""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xmlns="" id="{4BC7EA0B-EAFB-465B-BA2D-6732B1BC0610}"/>
                </a:ext>
              </a:extLst>
            </p:cNvPr>
            <p:cNvSpPr txBox="1"/>
            <p:nvPr/>
          </p:nvSpPr>
          <p:spPr>
            <a:xfrm>
              <a:off x="3765766" y="3477753"/>
              <a:ext cx="1600200" cy="1754326"/>
            </a:xfrm>
            <a:prstGeom prst="rect">
              <a:avLst/>
            </a:prstGeom>
            <a:noFill/>
          </p:spPr>
          <p:txBody>
            <a:bodyPr wrap="square">
              <a:spAutoFit/>
            </a:bodyPr>
            <a:lstStyle/>
            <a:p>
              <a:pPr algn="ctr"/>
              <a:r>
                <a:rPr lang="en-US" b="1" dirty="0">
                  <a:solidFill>
                    <a:schemeClr val="bg1"/>
                  </a:solidFill>
                </a:rPr>
                <a:t>Ce </a:t>
              </a:r>
              <a:r>
                <a:rPr lang="en-US" b="1" dirty="0" err="1">
                  <a:solidFill>
                    <a:schemeClr val="bg1"/>
                  </a:solidFill>
                </a:rPr>
                <a:t>înseamnă</a:t>
              </a:r>
              <a:r>
                <a:rPr lang="en-US" b="1" dirty="0">
                  <a:solidFill>
                    <a:schemeClr val="bg1"/>
                  </a:solidFill>
                </a:rPr>
                <a:t> răspuns </a:t>
              </a:r>
              <a:r>
                <a:rPr lang="en-US" b="1" dirty="0" err="1">
                  <a:solidFill>
                    <a:schemeClr val="bg1"/>
                  </a:solidFill>
                </a:rPr>
                <a:t>proporțional</a:t>
              </a:r>
              <a:r>
                <a:rPr lang="en-US" b="1" dirty="0">
                  <a:solidFill>
                    <a:schemeClr val="bg1"/>
                  </a:solidFill>
                </a:rPr>
                <a:t> din </a:t>
              </a:r>
              <a:r>
                <a:rPr lang="en-US" b="1" dirty="0" err="1">
                  <a:solidFill>
                    <a:schemeClr val="bg1"/>
                  </a:solidFill>
                </a:rPr>
                <a:t>partea</a:t>
              </a:r>
              <a:r>
                <a:rPr lang="en-US" b="1" dirty="0">
                  <a:solidFill>
                    <a:schemeClr val="bg1"/>
                  </a:solidFill>
                </a:rPr>
                <a:t> </a:t>
              </a:r>
              <a:r>
                <a:rPr lang="en-US" b="1" dirty="0" err="1">
                  <a:solidFill>
                    <a:schemeClr val="bg1"/>
                  </a:solidFill>
                </a:rPr>
                <a:t>autorităților</a:t>
              </a:r>
              <a:r>
                <a:rPr lang="en-US" b="1" dirty="0">
                  <a:solidFill>
                    <a:schemeClr val="bg1"/>
                  </a:solidFill>
                </a:rPr>
                <a:t> de stat? </a:t>
              </a:r>
              <a:endParaRPr lang="en-US" sz="1800" b="1" dirty="0">
                <a:solidFill>
                  <a:schemeClr val="bg1"/>
                </a:solidFill>
              </a:endParaRPr>
            </a:p>
          </p:txBody>
        </p:sp>
      </p:grpSp>
      <p:sp>
        <p:nvSpPr>
          <p:cNvPr id="10" name="Tekstvak 37">
            <a:extLst>
              <a:ext uri="{FF2B5EF4-FFF2-40B4-BE49-F238E27FC236}">
                <a16:creationId xmlns:a16="http://schemas.microsoft.com/office/drawing/2014/main" xmlns="" id="{C5571144-585E-4C12-B105-4B8D123757D6}"/>
              </a:ext>
            </a:extLst>
          </p:cNvPr>
          <p:cNvSpPr txBox="1"/>
          <p:nvPr/>
        </p:nvSpPr>
        <p:spPr>
          <a:xfrm>
            <a:off x="1676400" y="2417671"/>
            <a:ext cx="6096000" cy="461665"/>
          </a:xfrm>
          <a:prstGeom prst="rect">
            <a:avLst/>
          </a:prstGeom>
          <a:noFill/>
        </p:spPr>
        <p:txBody>
          <a:bodyPr wrap="square">
            <a:spAutoFit/>
          </a:bodyPr>
          <a:lstStyle/>
          <a:p>
            <a:pPr algn="ctr"/>
            <a:r>
              <a:rPr lang="it-IT" sz="2400" dirty="0">
                <a:latin typeface="Calibri" panose="020F0502020204030204" pitchFamily="34" charset="0"/>
                <a:ea typeface="Times New Roman" panose="02020603050405020304" pitchFamily="18" charset="0"/>
                <a:cs typeface="Times New Roman" panose="02020603050405020304" pitchFamily="18" charset="0"/>
              </a:rPr>
              <a:t>Când ne referim la politici publice și acțiuni:</a:t>
            </a:r>
          </a:p>
        </p:txBody>
      </p:sp>
      <p:sp>
        <p:nvSpPr>
          <p:cNvPr id="11" name="Tekstvak 38">
            <a:extLst>
              <a:ext uri="{FF2B5EF4-FFF2-40B4-BE49-F238E27FC236}">
                <a16:creationId xmlns:a16="http://schemas.microsoft.com/office/drawing/2014/main" xmlns="" id="{B95B93C2-D921-4CA2-B863-B3481A06ED29}"/>
              </a:ext>
            </a:extLst>
          </p:cNvPr>
          <p:cNvSpPr txBox="1"/>
          <p:nvPr/>
        </p:nvSpPr>
        <p:spPr>
          <a:xfrm>
            <a:off x="1117165" y="3433156"/>
            <a:ext cx="2514600" cy="1200329"/>
          </a:xfrm>
          <a:prstGeom prst="rect">
            <a:avLst/>
          </a:prstGeom>
          <a:noFill/>
        </p:spPr>
        <p:txBody>
          <a:bodyPr wrap="square">
            <a:spAutoFit/>
          </a:bodyPr>
          <a:lstStyle/>
          <a:p>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Alegerea</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acelor</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mijloace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prin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care se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obțin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mai</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multe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efecte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pozitive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decât</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negative</a:t>
            </a:r>
          </a:p>
        </p:txBody>
      </p:sp>
      <p:sp>
        <p:nvSpPr>
          <p:cNvPr id="12" name="Tekstvak 39">
            <a:extLst>
              <a:ext uri="{FF2B5EF4-FFF2-40B4-BE49-F238E27FC236}">
                <a16:creationId xmlns:a16="http://schemas.microsoft.com/office/drawing/2014/main" xmlns="" id="{79E96F83-434D-4367-82B0-A70043A0A546}"/>
              </a:ext>
            </a:extLst>
          </p:cNvPr>
          <p:cNvSpPr txBox="1"/>
          <p:nvPr/>
        </p:nvSpPr>
        <p:spPr>
          <a:xfrm>
            <a:off x="5652368" y="3556468"/>
            <a:ext cx="2362200" cy="369332"/>
          </a:xfrm>
          <a:prstGeom prst="rect">
            <a:avLst/>
          </a:prstGeom>
          <a:noFill/>
        </p:spPr>
        <p:txBody>
          <a:bodyPr wrap="square">
            <a:spAutoFit/>
          </a:bodyPr>
          <a:lstStyle/>
          <a:p>
            <a:pPr algn="r"/>
            <a:r>
              <a:rPr lang="ro-RO" dirty="0">
                <a:solidFill>
                  <a:srgbClr val="000000"/>
                </a:solidFill>
                <a:latin typeface="Calibri" panose="020F0502020204030204" pitchFamily="34" charset="0"/>
                <a:cs typeface="Times New Roman" panose="02020603050405020304" pitchFamily="18" charset="0"/>
              </a:rPr>
              <a:t>Evită să faci rău inutil</a:t>
            </a:r>
            <a:endParaRPr lang="en-GB" dirty="0"/>
          </a:p>
        </p:txBody>
      </p:sp>
      <p:sp>
        <p:nvSpPr>
          <p:cNvPr id="13" name="Tekstvak 40">
            <a:extLst>
              <a:ext uri="{FF2B5EF4-FFF2-40B4-BE49-F238E27FC236}">
                <a16:creationId xmlns:a16="http://schemas.microsoft.com/office/drawing/2014/main" xmlns="" id="{78BE4C80-47AC-4AD4-9F79-691F8544E8E9}"/>
              </a:ext>
            </a:extLst>
          </p:cNvPr>
          <p:cNvSpPr txBox="1"/>
          <p:nvPr/>
        </p:nvSpPr>
        <p:spPr>
          <a:xfrm>
            <a:off x="1117165" y="4948535"/>
            <a:ext cx="2514600" cy="1200329"/>
          </a:xfrm>
          <a:prstGeom prst="rect">
            <a:avLst/>
          </a:prstGeom>
          <a:noFill/>
        </p:spPr>
        <p:txBody>
          <a:bodyPr wrap="square">
            <a:spAutoFit/>
          </a:bodyPr>
          <a:lstStyle/>
          <a:p>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Nu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proteja</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o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valoare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mai</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puțin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importantă</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în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detrimentul</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uneia</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mai</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importante</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kstvak 41">
            <a:extLst>
              <a:ext uri="{FF2B5EF4-FFF2-40B4-BE49-F238E27FC236}">
                <a16:creationId xmlns:a16="http://schemas.microsoft.com/office/drawing/2014/main" xmlns="" id="{3E36C78C-5B0E-4D8A-871A-CAE9165D16C6}"/>
              </a:ext>
            </a:extLst>
          </p:cNvPr>
          <p:cNvSpPr txBox="1"/>
          <p:nvPr/>
        </p:nvSpPr>
        <p:spPr>
          <a:xfrm>
            <a:off x="5499968" y="4879931"/>
            <a:ext cx="2514600" cy="1200329"/>
          </a:xfrm>
          <a:prstGeom prst="rect">
            <a:avLst/>
          </a:prstGeom>
          <a:noFill/>
        </p:spPr>
        <p:txBody>
          <a:bodyPr wrap="square">
            <a:spAutoFit/>
          </a:bodyPr>
          <a:lstStyle/>
          <a:p>
            <a:pPr algn="r"/>
            <a:r>
              <a:rPr lang="en-GB" dirty="0" err="1">
                <a:solidFill>
                  <a:srgbClr val="000000"/>
                </a:solidFill>
                <a:latin typeface="Calibri" panose="020F0502020204030204" pitchFamily="34" charset="0"/>
                <a:cs typeface="Times New Roman" panose="02020603050405020304" pitchFamily="18" charset="0"/>
              </a:rPr>
              <a:t>Răspunsul</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statului</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trebuie</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să</a:t>
            </a:r>
            <a:r>
              <a:rPr lang="en-GB" dirty="0">
                <a:solidFill>
                  <a:srgbClr val="000000"/>
                </a:solidFill>
                <a:latin typeface="Calibri" panose="020F0502020204030204" pitchFamily="34" charset="0"/>
                <a:cs typeface="Times New Roman" panose="02020603050405020304" pitchFamily="18" charset="0"/>
              </a:rPr>
              <a:t> fie </a:t>
            </a:r>
            <a:r>
              <a:rPr lang="en-GB" dirty="0" err="1">
                <a:solidFill>
                  <a:srgbClr val="000000"/>
                </a:solidFill>
                <a:latin typeface="Calibri" panose="020F0502020204030204" pitchFamily="34" charset="0"/>
                <a:cs typeface="Times New Roman" panose="02020603050405020304" pitchFamily="18" charset="0"/>
              </a:rPr>
              <a:t>necesar</a:t>
            </a:r>
            <a:r>
              <a:rPr lang="en-GB" dirty="0">
                <a:solidFill>
                  <a:srgbClr val="000000"/>
                </a:solidFill>
                <a:latin typeface="Calibri" panose="020F0502020204030204" pitchFamily="34" charset="0"/>
                <a:cs typeface="Times New Roman" panose="02020603050405020304" pitchFamily="18" charset="0"/>
              </a:rPr>
              <a:t> și </a:t>
            </a:r>
            <a:r>
              <a:rPr lang="en-GB" dirty="0" err="1">
                <a:solidFill>
                  <a:srgbClr val="000000"/>
                </a:solidFill>
                <a:latin typeface="Calibri" panose="020F0502020204030204" pitchFamily="34" charset="0"/>
                <a:cs typeface="Times New Roman" panose="02020603050405020304" pitchFamily="18" charset="0"/>
              </a:rPr>
              <a:t>adecvat</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problemei</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în</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cauză</a:t>
            </a:r>
            <a:endParaRPr lang="en-GB" dirty="0">
              <a:solidFill>
                <a:srgbClr val="000000"/>
              </a:solidFill>
              <a:latin typeface="Calibri" panose="020F0502020204030204" pitchFamily="34" charset="0"/>
              <a:cs typeface="Times New Roman" panose="02020603050405020304" pitchFamily="18" charset="0"/>
            </a:endParaRPr>
          </a:p>
        </p:txBody>
      </p:sp>
      <p:sp>
        <p:nvSpPr>
          <p:cNvPr id="16" name="Текстово поле 15">
            <a:extLst>
              <a:ext uri="{FF2B5EF4-FFF2-40B4-BE49-F238E27FC236}">
                <a16:creationId xmlns:a16="http://schemas.microsoft.com/office/drawing/2014/main" xmlns=""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3F44D0A2-F931-41AE-BE1E-CBABEA0FF5C7}"/>
              </a:ext>
            </a:extLst>
          </p:cNvPr>
          <p:cNvSpPr>
            <a:spLocks noGrp="1"/>
          </p:cNvSpPr>
          <p:nvPr>
            <p:ph type="title"/>
          </p:nvPr>
        </p:nvSpPr>
        <p:spPr>
          <a:xfrm>
            <a:off x="457200" y="1447800"/>
            <a:ext cx="8455086" cy="685800"/>
          </a:xfrm>
        </p:spPr>
        <p:txBody>
          <a:bodyPr>
            <a:normAutofit fontScale="90000"/>
          </a:bodyPr>
          <a:lstStyle/>
          <a:p>
            <a:r>
              <a:rPr lang="en-GB" dirty="0"/>
              <a:t>Răspuns </a:t>
            </a:r>
            <a:r>
              <a:rPr lang="en-GB" dirty="0" err="1"/>
              <a:t>proporțional</a:t>
            </a:r>
            <a:r>
              <a:rPr lang="en-GB" dirty="0"/>
              <a:t> al </a:t>
            </a:r>
            <a:r>
              <a:rPr lang="en-GB" dirty="0" err="1"/>
              <a:t>autorităților</a:t>
            </a:r>
            <a:r>
              <a:rPr lang="en-GB" dirty="0"/>
              <a:t> de stat: </a:t>
            </a:r>
            <a:r>
              <a:rPr lang="en-GB" dirty="0" err="1"/>
              <a:t>Exerci</a:t>
            </a:r>
            <a:r>
              <a:rPr lang="ro-RO" dirty="0"/>
              <a:t>țiu</a:t>
            </a:r>
            <a:r>
              <a:rPr lang="en-GB" dirty="0"/>
              <a:t> 1</a:t>
            </a:r>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Google Shape;18;p1">
            <a:extLst>
              <a:ext uri="{FF2B5EF4-FFF2-40B4-BE49-F238E27FC236}">
                <a16:creationId xmlns:a16="http://schemas.microsoft.com/office/drawing/2014/main" xmlns=""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xmlns=""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xmlns=""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xmlns="" id="{F77EE04F-9280-49DF-988B-E49A90E62773}"/>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xmlns=""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chemeClr val="tx1">
                    <a:lumMod val="75000"/>
                    <a:lumOff val="25000"/>
                  </a:schemeClr>
                </a:solidFill>
              </a:rPr>
              <a:t>i</a:t>
            </a:r>
            <a:r>
              <a:rPr lang="nl-NL" dirty="0" smtClean="0">
                <a:solidFill>
                  <a:schemeClr val="tx1">
                    <a:lumMod val="75000"/>
                    <a:lumOff val="25000"/>
                  </a:schemeClr>
                </a:solidFill>
              </a:rPr>
              <a:t>nstrucțiuni </a:t>
            </a:r>
            <a:endParaRPr lang="nl-NL"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xmlns=""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xmlns=""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xmlns=""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xmlns=""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chemeClr val="tx1">
                    <a:lumMod val="75000"/>
                    <a:lumOff val="25000"/>
                  </a:schemeClr>
                </a:solidFill>
              </a:rPr>
              <a:t>o</a:t>
            </a:r>
            <a:r>
              <a:rPr lang="nl-NL" dirty="0" smtClean="0">
                <a:solidFill>
                  <a:schemeClr val="tx1">
                    <a:lumMod val="75000"/>
                    <a:lumOff val="25000"/>
                  </a:schemeClr>
                </a:solidFill>
              </a:rPr>
              <a:t>biectiv </a:t>
            </a:r>
            <a:endParaRPr lang="nl-NL"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xmlns=""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xmlns=""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chemeClr val="tx1">
                    <a:lumMod val="75000"/>
                    <a:lumOff val="25000"/>
                  </a:schemeClr>
                </a:solidFill>
              </a:rPr>
              <a:t>g</a:t>
            </a:r>
            <a:r>
              <a:rPr lang="nl-NL" dirty="0" smtClean="0">
                <a:solidFill>
                  <a:schemeClr val="tx1">
                    <a:lumMod val="75000"/>
                    <a:lumOff val="25000"/>
                  </a:schemeClr>
                </a:solidFill>
              </a:rPr>
              <a:t>rup </a:t>
            </a:r>
            <a:r>
              <a:rPr lang="nl-NL" dirty="0">
                <a:solidFill>
                  <a:schemeClr val="tx1">
                    <a:lumMod val="75000"/>
                    <a:lumOff val="25000"/>
                  </a:schemeClr>
                </a:solidFill>
              </a:rPr>
              <a:t>țintă</a:t>
            </a:r>
          </a:p>
        </p:txBody>
      </p:sp>
      <p:sp>
        <p:nvSpPr>
          <p:cNvPr id="21" name="Google Shape;40;p1">
            <a:extLst>
              <a:ext uri="{FF2B5EF4-FFF2-40B4-BE49-F238E27FC236}">
                <a16:creationId xmlns:a16="http://schemas.microsoft.com/office/drawing/2014/main" xmlns=""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xmlns=""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chemeClr val="tx1">
                    <a:lumMod val="75000"/>
                    <a:lumOff val="25000"/>
                  </a:schemeClr>
                </a:solidFill>
              </a:rPr>
              <a:t>d</a:t>
            </a:r>
            <a:r>
              <a:rPr lang="nl-NL" dirty="0" smtClean="0">
                <a:solidFill>
                  <a:schemeClr val="tx1">
                    <a:lumMod val="75000"/>
                    <a:lumOff val="25000"/>
                  </a:schemeClr>
                </a:solidFill>
              </a:rPr>
              <a:t>urată </a:t>
            </a:r>
            <a:endParaRPr lang="nl-NL" dirty="0">
              <a:solidFill>
                <a:schemeClr val="tx1">
                  <a:lumMod val="75000"/>
                  <a:lumOff val="25000"/>
                </a:schemeClr>
              </a:solidFill>
            </a:endParaRPr>
          </a:p>
        </p:txBody>
      </p:sp>
      <p:sp>
        <p:nvSpPr>
          <p:cNvPr id="23" name="Tekstvak 86">
            <a:extLst>
              <a:ext uri="{FF2B5EF4-FFF2-40B4-BE49-F238E27FC236}">
                <a16:creationId xmlns:a16="http://schemas.microsoft.com/office/drawing/2014/main" xmlns="" id="{F6EA357B-8840-40F4-925A-2F3DE46620A0}"/>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n-GB" sz="2400" dirty="0">
                <a:solidFill>
                  <a:srgbClr val="0770B1"/>
                </a:solidFill>
                <a:latin typeface="+mj-lt"/>
                <a:ea typeface="+mj-ea"/>
                <a:cs typeface="+mj-cs"/>
              </a:rPr>
              <a:t>Ce </a:t>
            </a:r>
            <a:r>
              <a:rPr lang="en-GB" sz="2400" dirty="0" err="1">
                <a:solidFill>
                  <a:srgbClr val="0770B1"/>
                </a:solidFill>
                <a:latin typeface="+mj-lt"/>
                <a:ea typeface="+mj-ea"/>
                <a:cs typeface="+mj-cs"/>
              </a:rPr>
              <a:t>este</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proporțional</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xmlns="" id="{87A70A96-17A7-4FFF-9288-66BF019D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00678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xmlns="" id="{444F6EC4-78D0-4F48-8412-80CDE9B424CE}"/>
              </a:ext>
            </a:extLst>
          </p:cNvPr>
          <p:cNvSpPr>
            <a:spLocks noGrp="1"/>
          </p:cNvSpPr>
          <p:nvPr>
            <p:ph type="title"/>
          </p:nvPr>
        </p:nvSpPr>
        <p:spPr>
          <a:xfrm>
            <a:off x="533400" y="1447800"/>
            <a:ext cx="2932115" cy="1066800"/>
          </a:xfrm>
        </p:spPr>
        <p:txBody>
          <a:bodyPr/>
          <a:lstStyle/>
          <a:p>
            <a:r>
              <a:rPr lang="nl-NL" dirty="0"/>
              <a:t>Recap</a:t>
            </a:r>
            <a:r>
              <a:rPr lang="ro-RO" dirty="0"/>
              <a:t>itulare</a:t>
            </a:r>
            <a:r>
              <a:rPr lang="nl-NL" dirty="0"/>
              <a:t> </a:t>
            </a:r>
            <a:r>
              <a:rPr lang="ro-RO" dirty="0"/>
              <a:t>ziua</a:t>
            </a:r>
            <a:r>
              <a:rPr lang="nl-NL" dirty="0"/>
              <a:t> </a:t>
            </a:r>
            <a:r>
              <a:rPr lang="ro-RO" dirty="0"/>
              <a:t>2</a:t>
            </a:r>
            <a:endParaRPr lang="bg-BG" dirty="0"/>
          </a:p>
        </p:txBody>
      </p:sp>
      <p:sp>
        <p:nvSpPr>
          <p:cNvPr id="12" name="Текстов контейнер 11">
            <a:extLst>
              <a:ext uri="{FF2B5EF4-FFF2-40B4-BE49-F238E27FC236}">
                <a16:creationId xmlns:a16="http://schemas.microsoft.com/office/drawing/2014/main" xmlns="" id="{5F90CC38-2812-4205-AD38-B3A6E1E6CCDF}"/>
              </a:ext>
            </a:extLst>
          </p:cNvPr>
          <p:cNvSpPr>
            <a:spLocks noGrp="1"/>
          </p:cNvSpPr>
          <p:nvPr>
            <p:ph type="body" sz="half" idx="2"/>
          </p:nvPr>
        </p:nvSpPr>
        <p:spPr>
          <a:xfrm>
            <a:off x="685802" y="2667004"/>
            <a:ext cx="2779713" cy="3886196"/>
          </a:xfrm>
        </p:spPr>
        <p:txBody>
          <a:bodyPr>
            <a:normAutofit lnSpcReduction="10000"/>
          </a:bodyPr>
          <a:lstStyle/>
          <a:p>
            <a:pPr marL="457200" indent="-457200">
              <a:buFont typeface="+mj-lt"/>
              <a:buAutoNum type="arabicPeriod"/>
            </a:pPr>
            <a:r>
              <a:rPr lang="en-US" sz="2000" dirty="0" smtClean="0"/>
              <a:t>Recap</a:t>
            </a:r>
            <a:r>
              <a:rPr lang="ro-RO" sz="2000" dirty="0" smtClean="0"/>
              <a:t>itulare ziua</a:t>
            </a:r>
            <a:r>
              <a:rPr lang="en-US" sz="2000" dirty="0" smtClean="0"/>
              <a:t> </a:t>
            </a:r>
            <a:r>
              <a:rPr lang="en-US" sz="2000" dirty="0"/>
              <a:t>1</a:t>
            </a:r>
            <a:endParaRPr lang="en-GB" sz="2000" dirty="0"/>
          </a:p>
          <a:p>
            <a:pPr marL="457200" indent="-457200">
              <a:buFont typeface="+mj-lt"/>
              <a:buAutoNum type="arabicPeriod"/>
            </a:pPr>
            <a:r>
              <a:rPr lang="ro-RO" sz="2000" dirty="0" smtClean="0"/>
              <a:t>Managementul furiei</a:t>
            </a:r>
            <a:endParaRPr lang="en-GB" sz="2000" dirty="0"/>
          </a:p>
          <a:p>
            <a:pPr lvl="1"/>
            <a:r>
              <a:rPr lang="en-GB" sz="1600" dirty="0" err="1" smtClean="0"/>
              <a:t>Incl</a:t>
            </a:r>
            <a:r>
              <a:rPr lang="ro-RO" sz="1600" dirty="0" smtClean="0"/>
              <a:t>usiv exerciții</a:t>
            </a:r>
            <a:endParaRPr lang="en-GB" sz="1600" dirty="0"/>
          </a:p>
          <a:p>
            <a:pPr marL="457200" indent="-457200">
              <a:buFont typeface="+mj-lt"/>
              <a:buAutoNum type="arabicPeriod"/>
            </a:pPr>
            <a:r>
              <a:rPr lang="ro-RO" sz="2000" dirty="0" smtClean="0"/>
              <a:t>Narațiuni și identitate</a:t>
            </a:r>
            <a:endParaRPr lang="en-US" sz="2000" dirty="0"/>
          </a:p>
          <a:p>
            <a:pPr lvl="1"/>
            <a:r>
              <a:rPr lang="en-US" sz="1600" dirty="0" err="1" smtClean="0"/>
              <a:t>Incl</a:t>
            </a:r>
            <a:r>
              <a:rPr lang="ro-RO" sz="1600" dirty="0" smtClean="0"/>
              <a:t>usiv exerciții</a:t>
            </a:r>
            <a:endParaRPr lang="en-US" sz="1600" dirty="0"/>
          </a:p>
          <a:p>
            <a:pPr marL="457200" indent="-457200">
              <a:buFont typeface="+mj-lt"/>
              <a:buAutoNum type="arabicPeriod"/>
            </a:pPr>
            <a:r>
              <a:rPr lang="ro-RO" sz="2000" dirty="0" smtClean="0"/>
              <a:t>Dezbatere și simulare</a:t>
            </a:r>
            <a:endParaRPr lang="en-US" sz="2000" dirty="0"/>
          </a:p>
          <a:p>
            <a:pPr lvl="1"/>
            <a:r>
              <a:rPr lang="en-US" sz="1600" dirty="0" err="1" smtClean="0"/>
              <a:t>incl</a:t>
            </a:r>
            <a:r>
              <a:rPr lang="ro-RO" sz="1600" dirty="0" smtClean="0"/>
              <a:t>usiv exerciții</a:t>
            </a:r>
            <a:endParaRPr lang="en-US" sz="1600" dirty="0" smtClean="0"/>
          </a:p>
          <a:p>
            <a:pPr marL="457200" indent="-457200">
              <a:buFont typeface="+mj-lt"/>
              <a:buAutoNum type="arabicPeriod"/>
            </a:pPr>
            <a:r>
              <a:rPr lang="en-US" sz="2000" dirty="0" smtClean="0"/>
              <a:t>Feedback</a:t>
            </a:r>
          </a:p>
          <a:p>
            <a:pPr marL="457200" indent="-457200">
              <a:buFont typeface="+mj-lt"/>
              <a:buAutoNum type="arabicPeriod"/>
            </a:pPr>
            <a:r>
              <a:rPr lang="en-US" sz="2000" dirty="0" err="1" smtClean="0"/>
              <a:t>Concl</a:t>
            </a:r>
            <a:r>
              <a:rPr lang="ro-RO" sz="2000" dirty="0" smtClean="0"/>
              <a:t>uzii</a:t>
            </a:r>
            <a:endParaRPr lang="en-US" sz="2000" dirty="0"/>
          </a:p>
        </p:txBody>
      </p:sp>
      <p:sp>
        <p:nvSpPr>
          <p:cNvPr id="6" name="Tijdelijke aanduiding voor dianummer 5">
            <a:extLst>
              <a:ext uri="{FF2B5EF4-FFF2-40B4-BE49-F238E27FC236}">
                <a16:creationId xmlns:a16="http://schemas.microsoft.com/office/drawing/2014/main" xmlns=""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xmlns="" id="{6EFB9F9B-D300-49A4-BA93-80A2C4AA28AF}"/>
              </a:ext>
            </a:extLst>
          </p:cNvPr>
          <p:cNvGraphicFramePr/>
          <p:nvPr>
            <p:extLst>
              <p:ext uri="{D42A27DB-BD31-4B8C-83A1-F6EECF244321}">
                <p14:modId xmlns:p14="http://schemas.microsoft.com/office/powerpoint/2010/main" val="3610281786"/>
              </p:ext>
            </p:extLst>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29">
            <a:extLst>
              <a:ext uri="{FF2B5EF4-FFF2-40B4-BE49-F238E27FC236}">
                <a16:creationId xmlns:a16="http://schemas.microsoft.com/office/drawing/2014/main" xmlns="" id="{A0C227BE-15DA-49B7-98D0-A73AA7CBF144}"/>
              </a:ext>
            </a:extLst>
          </p:cNvPr>
          <p:cNvGraphicFramePr/>
          <p:nvPr>
            <p:extLst>
              <p:ext uri="{D42A27DB-BD31-4B8C-83A1-F6EECF244321}">
                <p14:modId xmlns:p14="http://schemas.microsoft.com/office/powerpoint/2010/main" val="1553869826"/>
              </p:ext>
            </p:extLst>
          </p:nvPr>
        </p:nvGraphicFramePr>
        <p:xfrm>
          <a:off x="3602096" y="2337707"/>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xmlns="" id="{E6ED115D-AC16-4092-946C-E076C3E3A839}"/>
              </a:ext>
            </a:extLst>
          </p:cNvPr>
          <p:cNvSpPr>
            <a:spLocks noGrp="1"/>
          </p:cNvSpPr>
          <p:nvPr>
            <p:ph idx="1"/>
          </p:nvPr>
        </p:nvSpPr>
        <p:spPr>
          <a:xfrm>
            <a:off x="3859462" y="2858003"/>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1800" dirty="0" smtClean="0"/>
              <a:t>“</a:t>
            </a:r>
            <a:r>
              <a:rPr lang="ro-RO" sz="1800" dirty="0"/>
              <a:t>un proces etapizat și complex prin care un individ sau un grup îmbrățișează o ideologie radicală sau o credință care acceptă, folosește sau tolerează violența [] pentru a atinge un scop politic sau ideologic specific</a:t>
            </a:r>
            <a:r>
              <a:rPr lang="en-GB" sz="1800" dirty="0" smtClean="0"/>
              <a:t>.”</a:t>
            </a:r>
            <a:endParaRPr lang="en-GB" sz="1800" dirty="0"/>
          </a:p>
        </p:txBody>
      </p:sp>
      <p:graphicFrame>
        <p:nvGraphicFramePr>
          <p:cNvPr id="19" name="Диаграма 18">
            <a:extLst>
              <a:ext uri="{FF2B5EF4-FFF2-40B4-BE49-F238E27FC236}">
                <a16:creationId xmlns:a16="http://schemas.microsoft.com/office/drawing/2014/main" xmlns="" id="{EBA120C1-3F76-4029-933E-E36ADEBE5D94}"/>
              </a:ext>
            </a:extLst>
          </p:cNvPr>
          <p:cNvGraphicFramePr/>
          <p:nvPr>
            <p:extLst>
              <p:ext uri="{D42A27DB-BD31-4B8C-83A1-F6EECF244321}">
                <p14:modId xmlns:p14="http://schemas.microsoft.com/office/powerpoint/2010/main" val="3350530603"/>
              </p:ext>
            </p:extLst>
          </p:nvPr>
        </p:nvGraphicFramePr>
        <p:xfrm>
          <a:off x="4164988" y="2204402"/>
          <a:ext cx="4508274" cy="3215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1" name="Съединител: извита линия 20">
            <a:extLst>
              <a:ext uri="{FF2B5EF4-FFF2-40B4-BE49-F238E27FC236}">
                <a16:creationId xmlns:a16="http://schemas.microsoft.com/office/drawing/2014/main" xmlns="" id="{5458400F-2C0E-4C3C-B612-F1256684B9C9}"/>
              </a:ext>
            </a:extLst>
          </p:cNvPr>
          <p:cNvCxnSpPr>
            <a:cxnSpLocks/>
            <a:endCxn id="19" idx="1"/>
          </p:cNvCxnSpPr>
          <p:nvPr/>
        </p:nvCxnSpPr>
        <p:spPr>
          <a:xfrm>
            <a:off x="2674379" y="3811952"/>
            <a:ext cx="1490609"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xmlns="" id="{EF7A3147-8417-4A34-843A-6089931F45D1}"/>
              </a:ext>
            </a:extLst>
          </p:cNvPr>
          <p:cNvGraphicFramePr/>
          <p:nvPr>
            <p:extLst>
              <p:ext uri="{D42A27DB-BD31-4B8C-83A1-F6EECF244321}">
                <p14:modId xmlns:p14="http://schemas.microsoft.com/office/powerpoint/2010/main" val="3185010784"/>
              </p:ext>
            </p:extLst>
          </p:nvPr>
        </p:nvGraphicFramePr>
        <p:xfrm>
          <a:off x="4164988" y="3216710"/>
          <a:ext cx="4508274" cy="1717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6" name="Съединител: извита линия 25">
            <a:extLst>
              <a:ext uri="{FF2B5EF4-FFF2-40B4-BE49-F238E27FC236}">
                <a16:creationId xmlns:a16="http://schemas.microsoft.com/office/drawing/2014/main" xmlns="" id="{23B30FC1-45DF-40B3-AA6C-FFF7205BE208}"/>
              </a:ext>
            </a:extLst>
          </p:cNvPr>
          <p:cNvCxnSpPr>
            <a:cxnSpLocks/>
            <a:endCxn id="25" idx="1"/>
          </p:cNvCxnSpPr>
          <p:nvPr/>
        </p:nvCxnSpPr>
        <p:spPr>
          <a:xfrm flipV="1">
            <a:off x="2674379" y="4075588"/>
            <a:ext cx="1490609" cy="76281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5" name="Диаграма 14">
            <a:extLst>
              <a:ext uri="{FF2B5EF4-FFF2-40B4-BE49-F238E27FC236}">
                <a16:creationId xmlns:a16="http://schemas.microsoft.com/office/drawing/2014/main" xmlns="" id="{AD44F61C-E6E2-4CF0-B10F-A2F106F10077}"/>
              </a:ext>
            </a:extLst>
          </p:cNvPr>
          <p:cNvGraphicFramePr/>
          <p:nvPr>
            <p:extLst>
              <p:ext uri="{D42A27DB-BD31-4B8C-83A1-F6EECF244321}">
                <p14:modId xmlns:p14="http://schemas.microsoft.com/office/powerpoint/2010/main" val="1185160845"/>
              </p:ext>
            </p:extLst>
          </p:nvPr>
        </p:nvGraphicFramePr>
        <p:xfrm>
          <a:off x="4129015" y="4976133"/>
          <a:ext cx="4508274" cy="85582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0" name="Съединител: извита линия 19">
            <a:extLst>
              <a:ext uri="{FF2B5EF4-FFF2-40B4-BE49-F238E27FC236}">
                <a16:creationId xmlns:a16="http://schemas.microsoft.com/office/drawing/2014/main" xmlns="" id="{F3668026-EC4C-4D81-9B93-13A7E976D423}"/>
              </a:ext>
            </a:extLst>
          </p:cNvPr>
          <p:cNvCxnSpPr>
            <a:cxnSpLocks/>
            <a:endCxn id="15" idx="1"/>
          </p:cNvCxnSpPr>
          <p:nvPr/>
        </p:nvCxnSpPr>
        <p:spPr>
          <a:xfrm flipV="1">
            <a:off x="2638406" y="5404047"/>
            <a:ext cx="1490609" cy="68761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Текстово поле 13">
            <a:extLst>
              <a:ext uri="{FF2B5EF4-FFF2-40B4-BE49-F238E27FC236}">
                <a16:creationId xmlns:a16="http://schemas.microsoft.com/office/drawing/2014/main" xmlns="" id="{4B825906-C787-43A6-AB0C-7508D78C8A4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7668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7" grpId="0">
        <p:bldAsOne/>
      </p:bldGraphic>
      <p:bldGraphic spid="17" grpId="1">
        <p:bldAsOne/>
      </p:bldGraphic>
      <p:bldP spid="18" grpId="0" uiExpand="1" animBg="1" autoUpdateAnimBg="0"/>
      <p:bldP spid="18" grpId="1" animBg="1"/>
      <p:bldGraphic spid="19" grpId="0">
        <p:bldAsOne/>
      </p:bldGraphic>
      <p:bldGraphic spid="19" grpId="1">
        <p:bldAsOne/>
      </p:bldGraphic>
      <p:bldGraphic spid="25" grpId="0">
        <p:bldAsOne/>
      </p:bldGraphic>
      <p:bldGraphic spid="25" grpId="1">
        <p:bldAsOne/>
      </p:bldGraphic>
      <p:bldGraphic spid="15" grpId="0">
        <p:bldAsOne/>
      </p:bldGraphic>
      <p:bldGraphic spid="1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1C0574-527D-4031-8DD7-F8DDE221C562}"/>
              </a:ext>
            </a:extLst>
          </p:cNvPr>
          <p:cNvSpPr>
            <a:spLocks noGrp="1"/>
          </p:cNvSpPr>
          <p:nvPr>
            <p:ph type="title"/>
          </p:nvPr>
        </p:nvSpPr>
        <p:spPr>
          <a:xfrm>
            <a:off x="152400" y="1447800"/>
            <a:ext cx="8915400" cy="685800"/>
          </a:xfrm>
        </p:spPr>
        <p:txBody>
          <a:bodyPr>
            <a:normAutofit fontScale="90000"/>
          </a:bodyPr>
          <a:lstStyle/>
          <a:p>
            <a:r>
              <a:rPr lang="en-GB" dirty="0"/>
              <a:t>Răspuns </a:t>
            </a:r>
            <a:r>
              <a:rPr lang="en-GB" dirty="0" err="1"/>
              <a:t>proporțional</a:t>
            </a:r>
            <a:r>
              <a:rPr lang="en-GB" dirty="0"/>
              <a:t> al </a:t>
            </a:r>
            <a:r>
              <a:rPr lang="en-GB" dirty="0" err="1"/>
              <a:t>autorităților</a:t>
            </a:r>
            <a:r>
              <a:rPr lang="en-GB" dirty="0"/>
              <a:t> de </a:t>
            </a:r>
            <a:r>
              <a:rPr lang="en-GB" dirty="0" smtClean="0"/>
              <a:t>stat</a:t>
            </a:r>
            <a:r>
              <a:rPr lang="ro-RO" dirty="0" smtClean="0"/>
              <a:t>: S</a:t>
            </a:r>
            <a:r>
              <a:rPr lang="en-GB" dirty="0" err="1" smtClean="0"/>
              <a:t>cenariul</a:t>
            </a:r>
            <a:r>
              <a:rPr lang="en-GB" dirty="0" smtClean="0"/>
              <a:t> </a:t>
            </a:r>
            <a:r>
              <a:rPr lang="en-GB" dirty="0"/>
              <a:t>1</a:t>
            </a:r>
          </a:p>
        </p:txBody>
      </p:sp>
      <p:sp>
        <p:nvSpPr>
          <p:cNvPr id="6" name="Tijdelijke aanduiding voor dianummer 5">
            <a:extLst>
              <a:ext uri="{FF2B5EF4-FFF2-40B4-BE49-F238E27FC236}">
                <a16:creationId xmlns:a16="http://schemas.microsoft.com/office/drawing/2014/main" xmlns="" id="{5D14F700-30F1-4601-BF98-F3AD0A997DBB}"/>
              </a:ext>
            </a:extLst>
          </p:cNvPr>
          <p:cNvSpPr>
            <a:spLocks noGrp="1"/>
          </p:cNvSpPr>
          <p:nvPr>
            <p:ph type="sldNum" sz="quarter" idx="12"/>
          </p:nvPr>
        </p:nvSpPr>
        <p:spPr/>
        <p:txBody>
          <a:bodyPr/>
          <a:lstStyle/>
          <a:p>
            <a:fld id="{CB318F78-A315-46C9-8B3F-2431B4397D31}" type="slidenum">
              <a:rPr lang="en-US" smtClean="0"/>
              <a:t>19</a:t>
            </a:fld>
            <a:endParaRPr lang="en-US" dirty="0"/>
          </a:p>
        </p:txBody>
      </p:sp>
      <p:sp>
        <p:nvSpPr>
          <p:cNvPr id="7" name="Circle">
            <a:extLst>
              <a:ext uri="{FF2B5EF4-FFF2-40B4-BE49-F238E27FC236}">
                <a16:creationId xmlns:a16="http://schemas.microsoft.com/office/drawing/2014/main" xmlns=""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Argumente că acțiunea a fost proporțională</a:t>
            </a:r>
          </a:p>
        </p:txBody>
      </p:sp>
      <p:sp>
        <p:nvSpPr>
          <p:cNvPr id="8" name="Line">
            <a:extLst>
              <a:ext uri="{FF2B5EF4-FFF2-40B4-BE49-F238E27FC236}">
                <a16:creationId xmlns:a16="http://schemas.microsoft.com/office/drawing/2014/main" xmlns=""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xmlns=""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Argumente că acțiunea a fost disproporțională</a:t>
            </a:r>
          </a:p>
        </p:txBody>
      </p:sp>
      <p:sp>
        <p:nvSpPr>
          <p:cNvPr id="12" name="Line">
            <a:extLst>
              <a:ext uri="{FF2B5EF4-FFF2-40B4-BE49-F238E27FC236}">
                <a16:creationId xmlns:a16="http://schemas.microsoft.com/office/drawing/2014/main" xmlns=""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xmlns=""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GB" b="1" dirty="0"/>
              <a:t>Au </a:t>
            </a:r>
            <a:r>
              <a:rPr lang="en-GB" b="1" dirty="0" err="1"/>
              <a:t>fost</a:t>
            </a:r>
            <a:r>
              <a:rPr lang="en-GB" b="1" dirty="0"/>
              <a:t> </a:t>
            </a:r>
            <a:r>
              <a:rPr lang="en-GB" b="1" dirty="0" err="1"/>
              <a:t>acțiunile</a:t>
            </a:r>
            <a:r>
              <a:rPr lang="en-GB" b="1" dirty="0"/>
              <a:t> </a:t>
            </a:r>
            <a:r>
              <a:rPr lang="en-GB" b="1" dirty="0" err="1"/>
              <a:t>școlii</a:t>
            </a:r>
            <a:r>
              <a:rPr lang="en-GB" b="1" dirty="0"/>
              <a:t> și </a:t>
            </a:r>
            <a:r>
              <a:rPr lang="en-GB" b="1" dirty="0" err="1"/>
              <a:t>poliției</a:t>
            </a:r>
            <a:r>
              <a:rPr lang="en-GB" b="1" dirty="0"/>
              <a:t> </a:t>
            </a:r>
            <a:r>
              <a:rPr lang="en-GB" b="1" dirty="0" err="1"/>
              <a:t>proporționale</a:t>
            </a:r>
            <a:r>
              <a:rPr lang="en-GB" b="1" dirty="0"/>
              <a:t>? </a:t>
            </a:r>
          </a:p>
        </p:txBody>
      </p:sp>
      <p:grpSp>
        <p:nvGrpSpPr>
          <p:cNvPr id="19" name="Group">
            <a:extLst>
              <a:ext uri="{FF2B5EF4-FFF2-40B4-BE49-F238E27FC236}">
                <a16:creationId xmlns:a16="http://schemas.microsoft.com/office/drawing/2014/main" xmlns=""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xmlns=""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ro-RO" sz="3600" dirty="0" smtClean="0">
                  <a:solidFill>
                    <a:schemeClr val="tx1">
                      <a:lumMod val="75000"/>
                      <a:lumOff val="25000"/>
                    </a:schemeClr>
                  </a:solidFill>
                </a:rPr>
                <a:t>Citește cazul</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xmlns=""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xmlns=""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xmlns=""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3F44D0A2-F931-41AE-BE1E-CBABEA0FF5C7}"/>
              </a:ext>
            </a:extLst>
          </p:cNvPr>
          <p:cNvSpPr>
            <a:spLocks noGrp="1"/>
          </p:cNvSpPr>
          <p:nvPr>
            <p:ph type="title"/>
          </p:nvPr>
        </p:nvSpPr>
        <p:spPr>
          <a:xfrm>
            <a:off x="381000" y="1447800"/>
            <a:ext cx="8610600" cy="685800"/>
          </a:xfrm>
        </p:spPr>
        <p:txBody>
          <a:bodyPr>
            <a:normAutofit fontScale="90000"/>
          </a:bodyPr>
          <a:lstStyle/>
          <a:p>
            <a:r>
              <a:rPr lang="en-GB" dirty="0"/>
              <a:t>Răspuns </a:t>
            </a:r>
            <a:r>
              <a:rPr lang="en-GB" dirty="0" err="1"/>
              <a:t>proporțional</a:t>
            </a:r>
            <a:r>
              <a:rPr lang="en-GB" dirty="0"/>
              <a:t> al </a:t>
            </a:r>
            <a:r>
              <a:rPr lang="en-GB" dirty="0" err="1"/>
              <a:t>autorităților</a:t>
            </a:r>
            <a:r>
              <a:rPr lang="en-GB" dirty="0"/>
              <a:t> de stat</a:t>
            </a:r>
            <a:r>
              <a:rPr lang="ro-RO" dirty="0"/>
              <a:t>: S</a:t>
            </a:r>
            <a:r>
              <a:rPr lang="en-GB" dirty="0" err="1" smtClean="0"/>
              <a:t>cenariu</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xmlns=""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xmlns=""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xmlns=""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xmlns=""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xmlns=""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a:solidFill>
                  <a:schemeClr val="tx1">
                    <a:lumMod val="75000"/>
                    <a:lumOff val="25000"/>
                  </a:schemeClr>
                </a:solidFill>
              </a:rPr>
              <a:t>i</a:t>
            </a:r>
            <a:r>
              <a:rPr lang="nl-NL" dirty="0">
                <a:solidFill>
                  <a:schemeClr val="tx1">
                    <a:lumMod val="75000"/>
                    <a:lumOff val="25000"/>
                  </a:schemeClr>
                </a:solidFill>
              </a:rPr>
              <a:t>nstrucțiuni </a:t>
            </a:r>
          </a:p>
        </p:txBody>
      </p:sp>
      <p:sp>
        <p:nvSpPr>
          <p:cNvPr id="15" name="Google Shape;32;p1">
            <a:extLst>
              <a:ext uri="{FF2B5EF4-FFF2-40B4-BE49-F238E27FC236}">
                <a16:creationId xmlns:a16="http://schemas.microsoft.com/office/drawing/2014/main" xmlns=""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xmlns=""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xmlns=""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xmlns=""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a:solidFill>
                  <a:schemeClr val="tx1">
                    <a:lumMod val="75000"/>
                    <a:lumOff val="25000"/>
                  </a:schemeClr>
                </a:solidFill>
              </a:rPr>
              <a:t>o</a:t>
            </a:r>
            <a:r>
              <a:rPr lang="nl-NL" dirty="0">
                <a:solidFill>
                  <a:schemeClr val="tx1">
                    <a:lumMod val="75000"/>
                    <a:lumOff val="25000"/>
                  </a:schemeClr>
                </a:solidFill>
              </a:rPr>
              <a:t>biectiv </a:t>
            </a:r>
          </a:p>
        </p:txBody>
      </p:sp>
      <p:sp>
        <p:nvSpPr>
          <p:cNvPr id="19" name="Google Shape;37;p1">
            <a:extLst>
              <a:ext uri="{FF2B5EF4-FFF2-40B4-BE49-F238E27FC236}">
                <a16:creationId xmlns:a16="http://schemas.microsoft.com/office/drawing/2014/main" xmlns=""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xmlns=""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a:solidFill>
                  <a:schemeClr val="tx1">
                    <a:lumMod val="75000"/>
                    <a:lumOff val="25000"/>
                  </a:schemeClr>
                </a:solidFill>
              </a:rPr>
              <a:t>g</a:t>
            </a:r>
            <a:r>
              <a:rPr lang="nl-NL" dirty="0">
                <a:solidFill>
                  <a:schemeClr val="tx1">
                    <a:lumMod val="75000"/>
                    <a:lumOff val="25000"/>
                  </a:schemeClr>
                </a:solidFill>
              </a:rPr>
              <a:t>rup țintă</a:t>
            </a:r>
          </a:p>
        </p:txBody>
      </p:sp>
      <p:sp>
        <p:nvSpPr>
          <p:cNvPr id="21" name="Google Shape;40;p1">
            <a:extLst>
              <a:ext uri="{FF2B5EF4-FFF2-40B4-BE49-F238E27FC236}">
                <a16:creationId xmlns:a16="http://schemas.microsoft.com/office/drawing/2014/main" xmlns=""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xmlns=""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a:solidFill>
                  <a:schemeClr val="tx1">
                    <a:lumMod val="75000"/>
                    <a:lumOff val="25000"/>
                  </a:schemeClr>
                </a:solidFill>
              </a:rPr>
              <a:t>d</a:t>
            </a:r>
            <a:r>
              <a:rPr lang="nl-NL" dirty="0">
                <a:solidFill>
                  <a:schemeClr val="tx1">
                    <a:lumMod val="75000"/>
                    <a:lumOff val="25000"/>
                  </a:schemeClr>
                </a:solidFill>
              </a:rPr>
              <a:t>urată </a:t>
            </a:r>
          </a:p>
        </p:txBody>
      </p:sp>
      <p:sp>
        <p:nvSpPr>
          <p:cNvPr id="23" name="Tekstvak 86">
            <a:extLst>
              <a:ext uri="{FF2B5EF4-FFF2-40B4-BE49-F238E27FC236}">
                <a16:creationId xmlns:a16="http://schemas.microsoft.com/office/drawing/2014/main" xmlns="" id="{F6EA357B-8840-40F4-925A-2F3DE46620A0}"/>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n-GB" sz="2400" dirty="0">
                <a:solidFill>
                  <a:srgbClr val="0770B1"/>
                </a:solidFill>
                <a:latin typeface="+mj-lt"/>
                <a:ea typeface="+mj-ea"/>
                <a:cs typeface="+mj-cs"/>
              </a:rPr>
              <a:t>Ce </a:t>
            </a:r>
            <a:r>
              <a:rPr lang="en-GB" sz="2400" dirty="0" err="1">
                <a:solidFill>
                  <a:srgbClr val="0770B1"/>
                </a:solidFill>
                <a:latin typeface="+mj-lt"/>
                <a:ea typeface="+mj-ea"/>
                <a:cs typeface="+mj-cs"/>
              </a:rPr>
              <a:t>este</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proporțional</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xmlns="" id="{E29E371F-7993-4170-B153-A5E1172781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60475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1C0574-527D-4031-8DD7-F8DDE221C562}"/>
              </a:ext>
            </a:extLst>
          </p:cNvPr>
          <p:cNvSpPr>
            <a:spLocks noGrp="1"/>
          </p:cNvSpPr>
          <p:nvPr>
            <p:ph type="title"/>
          </p:nvPr>
        </p:nvSpPr>
        <p:spPr>
          <a:xfrm>
            <a:off x="152400" y="1447800"/>
            <a:ext cx="8759886" cy="685800"/>
          </a:xfrm>
        </p:spPr>
        <p:txBody>
          <a:bodyPr>
            <a:normAutofit fontScale="90000"/>
          </a:bodyPr>
          <a:lstStyle/>
          <a:p>
            <a:r>
              <a:rPr lang="en-GB" dirty="0"/>
              <a:t>Răspuns </a:t>
            </a:r>
            <a:r>
              <a:rPr lang="en-GB" dirty="0" err="1"/>
              <a:t>proporțional</a:t>
            </a:r>
            <a:r>
              <a:rPr lang="en-GB" dirty="0"/>
              <a:t> al </a:t>
            </a:r>
            <a:r>
              <a:rPr lang="en-GB" dirty="0" err="1"/>
              <a:t>autorităților</a:t>
            </a:r>
            <a:r>
              <a:rPr lang="en-GB" dirty="0"/>
              <a:t> de stat</a:t>
            </a:r>
            <a:r>
              <a:rPr lang="ro-RO" dirty="0"/>
              <a:t>: S</a:t>
            </a:r>
            <a:r>
              <a:rPr lang="en-GB" dirty="0" err="1"/>
              <a:t>cenariul</a:t>
            </a:r>
            <a:r>
              <a:rPr lang="en-GB" dirty="0"/>
              <a:t> </a:t>
            </a:r>
            <a:r>
              <a:rPr lang="ro-RO" dirty="0" smtClean="0"/>
              <a:t>2</a:t>
            </a:r>
            <a:endParaRPr lang="en-GB" dirty="0"/>
          </a:p>
        </p:txBody>
      </p:sp>
      <p:sp>
        <p:nvSpPr>
          <p:cNvPr id="6" name="Tijdelijke aanduiding voor dianummer 5">
            <a:extLst>
              <a:ext uri="{FF2B5EF4-FFF2-40B4-BE49-F238E27FC236}">
                <a16:creationId xmlns:a16="http://schemas.microsoft.com/office/drawing/2014/main" xmlns="" id="{5D14F700-30F1-4601-BF98-F3AD0A997DBB}"/>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7" name="Circle">
            <a:extLst>
              <a:ext uri="{FF2B5EF4-FFF2-40B4-BE49-F238E27FC236}">
                <a16:creationId xmlns:a16="http://schemas.microsoft.com/office/drawing/2014/main" xmlns=""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Argumente că acțiunea a fost proporțională</a:t>
            </a:r>
          </a:p>
        </p:txBody>
      </p:sp>
      <p:sp>
        <p:nvSpPr>
          <p:cNvPr id="8" name="Line">
            <a:extLst>
              <a:ext uri="{FF2B5EF4-FFF2-40B4-BE49-F238E27FC236}">
                <a16:creationId xmlns:a16="http://schemas.microsoft.com/office/drawing/2014/main" xmlns=""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xmlns=""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Argumente că acțiunea a fost disproporțională</a:t>
            </a:r>
          </a:p>
        </p:txBody>
      </p:sp>
      <p:sp>
        <p:nvSpPr>
          <p:cNvPr id="12" name="Line">
            <a:extLst>
              <a:ext uri="{FF2B5EF4-FFF2-40B4-BE49-F238E27FC236}">
                <a16:creationId xmlns:a16="http://schemas.microsoft.com/office/drawing/2014/main" xmlns=""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xmlns=""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fr-FR" b="1" dirty="0"/>
              <a:t>Au </a:t>
            </a:r>
            <a:r>
              <a:rPr lang="fr-FR" b="1" dirty="0" err="1"/>
              <a:t>fost</a:t>
            </a:r>
            <a:r>
              <a:rPr lang="fr-FR" b="1" dirty="0"/>
              <a:t> </a:t>
            </a:r>
            <a:r>
              <a:rPr lang="fr-FR" b="1" dirty="0" err="1"/>
              <a:t>acțiunile</a:t>
            </a:r>
            <a:r>
              <a:rPr lang="fr-FR" b="1" dirty="0"/>
              <a:t> </a:t>
            </a:r>
            <a:r>
              <a:rPr lang="fr-FR" b="1" dirty="0" err="1"/>
              <a:t>poliției</a:t>
            </a:r>
            <a:r>
              <a:rPr lang="fr-FR" b="1" dirty="0"/>
              <a:t> </a:t>
            </a:r>
            <a:r>
              <a:rPr lang="fr-FR" b="1" dirty="0" err="1"/>
              <a:t>proporționale</a:t>
            </a:r>
            <a:r>
              <a:rPr lang="fr-FR" b="1" dirty="0"/>
              <a:t>? </a:t>
            </a:r>
          </a:p>
        </p:txBody>
      </p:sp>
      <p:grpSp>
        <p:nvGrpSpPr>
          <p:cNvPr id="19" name="Group">
            <a:extLst>
              <a:ext uri="{FF2B5EF4-FFF2-40B4-BE49-F238E27FC236}">
                <a16:creationId xmlns:a16="http://schemas.microsoft.com/office/drawing/2014/main" xmlns=""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xmlns=""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Citește cazul</a:t>
              </a:r>
            </a:p>
          </p:txBody>
        </p:sp>
        <p:sp>
          <p:nvSpPr>
            <p:cNvPr id="21" name="Freeform 4">
              <a:extLst>
                <a:ext uri="{FF2B5EF4-FFF2-40B4-BE49-F238E27FC236}">
                  <a16:creationId xmlns:a16="http://schemas.microsoft.com/office/drawing/2014/main" xmlns=""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xmlns=""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xmlns="" id="{27A44800-0E0B-4BF0-BDEA-CD6F7EBC9A3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53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A375D7E5-2717-4FF4-A2C5-18032B215406}"/>
              </a:ext>
            </a:extLst>
          </p:cNvPr>
          <p:cNvSpPr>
            <a:spLocks noGrp="1"/>
          </p:cNvSpPr>
          <p:nvPr>
            <p:ph type="body" sz="quarter" idx="4294967295"/>
          </p:nvPr>
        </p:nvSpPr>
        <p:spPr>
          <a:xfrm>
            <a:off x="263039" y="250825"/>
            <a:ext cx="4140200" cy="6356350"/>
          </a:xfrm>
        </p:spPr>
        <p:txBody>
          <a:bodyPr>
            <a:normAutofit fontScale="92500"/>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err="1" smtClean="0">
                <a:latin typeface="Calibri" panose="020F0502020204030204" pitchFamily="34" charset="0"/>
                <a:cs typeface="Times New Roman" panose="02020603050405020304" pitchFamily="18" charset="0"/>
              </a:rPr>
              <a:t>Scenari</a:t>
            </a:r>
            <a:r>
              <a:rPr lang="ro-RO" sz="1800" b="1" dirty="0" smtClean="0">
                <a:latin typeface="Calibri" panose="020F0502020204030204" pitchFamily="34" charset="0"/>
                <a:cs typeface="Times New Roman" panose="02020603050405020304" pitchFamily="18" charset="0"/>
              </a:rPr>
              <a:t>u</a:t>
            </a:r>
            <a:r>
              <a:rPr lang="en-GB" sz="1800" b="1" dirty="0" smtClean="0">
                <a:latin typeface="Calibri" panose="020F0502020204030204" pitchFamily="34" charset="0"/>
                <a:cs typeface="Times New Roman" panose="02020603050405020304" pitchFamily="18" charset="0"/>
              </a:rPr>
              <a:t> </a:t>
            </a:r>
            <a:r>
              <a:rPr lang="en-GB" sz="1800" b="1" dirty="0" err="1">
                <a:latin typeface="Calibri" panose="020F0502020204030204" pitchFamily="34" charset="0"/>
                <a:cs typeface="Times New Roman" panose="02020603050405020304" pitchFamily="18" charset="0"/>
              </a:rPr>
              <a:t>Utilizare</a:t>
            </a:r>
            <a:r>
              <a:rPr lang="en-GB" sz="1800" b="1" dirty="0">
                <a:latin typeface="Calibri" panose="020F0502020204030204" pitchFamily="34" charset="0"/>
                <a:cs typeface="Times New Roman" panose="02020603050405020304" pitchFamily="18" charset="0"/>
              </a:rPr>
              <a:t> </a:t>
            </a:r>
            <a:r>
              <a:rPr lang="en-GB" sz="1800" b="1" dirty="0" err="1">
                <a:latin typeface="Calibri" panose="020F0502020204030204" pitchFamily="34" charset="0"/>
                <a:cs typeface="Times New Roman" panose="02020603050405020304" pitchFamily="18" charset="0"/>
              </a:rPr>
              <a:t>Forțelor</a:t>
            </a:r>
            <a:r>
              <a:rPr lang="en-GB" sz="1800" b="1" dirty="0">
                <a:latin typeface="Calibri" panose="020F0502020204030204" pitchFamily="34" charset="0"/>
                <a:cs typeface="Times New Roman" panose="02020603050405020304" pitchFamily="18" charset="0"/>
              </a:rPr>
              <a:t> </a:t>
            </a:r>
            <a:r>
              <a:rPr lang="en-GB" sz="1800" b="1" dirty="0" err="1" smtClean="0">
                <a:latin typeface="Calibri" panose="020F0502020204030204" pitchFamily="34" charset="0"/>
                <a:cs typeface="Times New Roman" panose="02020603050405020304" pitchFamily="18" charset="0"/>
              </a:rPr>
              <a:t>Armate</a:t>
            </a:r>
            <a:endParaRPr lang="ro-RO" sz="1800" b="1" dirty="0" smtClean="0">
              <a:latin typeface="Calibri" panose="020F0502020204030204" pitchFamily="34" charset="0"/>
              <a:cs typeface="Times New Roman" panose="02020603050405020304" pitchFamily="18" charset="0"/>
            </a:endParaRPr>
          </a:p>
          <a:p>
            <a:pPr marL="0" indent="0" algn="just">
              <a:lnSpc>
                <a:spcPct val="115000"/>
              </a:lnSpc>
              <a:spcAft>
                <a:spcPts val="600"/>
              </a:spcAft>
              <a:buNone/>
            </a:pP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agenție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impunere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legii</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primește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informații</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despre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faptul</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că</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un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grup</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tineri</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radicalizați</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plănuiesc</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un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atac</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terorist</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care are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potențialul</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ucide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un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număr</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mare de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persoane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Aceștia</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sunt</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supravegheați</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și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observați</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cum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încarcă</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un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dispozitiv</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exploziv</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într</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mașină</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și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pleacă</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către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destinație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necunoscută</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600"/>
              </a:spcAft>
              <a:buNone/>
            </a:pPr>
            <a:r>
              <a:rPr lang="en-GB" sz="1500" dirty="0" err="1"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Pe</a:t>
            </a:r>
            <a:r>
              <a:rPr lang="en-GB" sz="15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timpul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călătoriei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sunt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pierduți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către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dispozitivul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supraveghere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care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redescoperă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apoi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zona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destinație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acest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moment,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conduc</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mașină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diferită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cea</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care au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fost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văzuți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încărcând</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explozibilul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Autoritățile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nu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plănuiesc</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intercepteze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ajutorul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forțelor</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ordine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ci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utilizând</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forțe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speciale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antrenament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militar</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care au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fost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folosite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și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zone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război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și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sunt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antrenate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folosească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forța</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letală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mult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mai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repede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Soldaților</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li se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impun</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reguli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angajare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interacțiunea</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grupul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tineri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relativ</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largi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care le permit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deschidă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focul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fără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avertisment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dacă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consideră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există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amenințare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la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adresa</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vieții</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lor</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și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dacă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consideră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că</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avertismentul</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nu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poate</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fi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dat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într</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-un mod </a:t>
            </a:r>
            <a:r>
              <a:rPr lang="en-GB" sz="15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eficient</a:t>
            </a:r>
            <a:r>
              <a:rPr lang="en-GB" sz="15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nl-NL" dirty="0"/>
          </a:p>
        </p:txBody>
      </p:sp>
      <p:sp>
        <p:nvSpPr>
          <p:cNvPr id="6" name="Tijdelijke aanduiding voor tekst 1">
            <a:extLst>
              <a:ext uri="{FF2B5EF4-FFF2-40B4-BE49-F238E27FC236}">
                <a16:creationId xmlns:a16="http://schemas.microsoft.com/office/drawing/2014/main" xmlns="" id="{64101B96-8FCB-4A95-91CD-8580E5DE85C8}"/>
              </a:ext>
            </a:extLst>
          </p:cNvPr>
          <p:cNvSpPr txBox="1">
            <a:spLocks/>
          </p:cNvSpPr>
          <p:nvPr/>
        </p:nvSpPr>
        <p:spPr>
          <a:xfrm>
            <a:off x="4572000" y="479425"/>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600"/>
              </a:spcAft>
              <a:buNone/>
            </a:pPr>
            <a:r>
              <a:rPr lang="en-GB" sz="1400" dirty="0" err="1">
                <a:latin typeface="Calibri" panose="020F0502020204030204" pitchFamily="34" charset="0"/>
                <a:ea typeface="Calibri" panose="020F0502020204030204" pitchFamily="34" charset="0"/>
                <a:cs typeface="Times New Roman" panose="02020603050405020304" pitchFamily="18" charset="0"/>
              </a:rPr>
              <a:t>Atunci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când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soldații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interceptează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grupul</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considerând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că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membrii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acestuia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bagă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mâna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în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buzunar</a:t>
            </a:r>
            <a:r>
              <a:rPr lang="en-GB" sz="1400" dirty="0">
                <a:latin typeface="Calibri" panose="020F0502020204030204" pitchFamily="34" charset="0"/>
                <a:ea typeface="Calibri" panose="020F0502020204030204" pitchFamily="34" charset="0"/>
                <a:cs typeface="Times New Roman" panose="02020603050405020304" pitchFamily="18" charset="0"/>
              </a:rPr>
              <a:t> pentru a </a:t>
            </a:r>
            <a:r>
              <a:rPr lang="en-GB" sz="1400" dirty="0" err="1">
                <a:latin typeface="Calibri" panose="020F0502020204030204" pitchFamily="34" charset="0"/>
                <a:ea typeface="Calibri" panose="020F0502020204030204" pitchFamily="34" charset="0"/>
                <a:cs typeface="Times New Roman" panose="02020603050405020304" pitchFamily="18" charset="0"/>
              </a:rPr>
              <a:t>scoate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detonatorul</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soldații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trag</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în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plin</a:t>
            </a:r>
            <a:r>
              <a:rPr lang="en-GB" sz="1400" dirty="0">
                <a:latin typeface="Calibri" panose="020F0502020204030204" pitchFamily="34" charset="0"/>
                <a:ea typeface="Calibri" panose="020F0502020204030204" pitchFamily="34" charset="0"/>
                <a:cs typeface="Times New Roman" panose="02020603050405020304" pitchFamily="18" charset="0"/>
              </a:rPr>
              <a:t> și </a:t>
            </a:r>
            <a:r>
              <a:rPr lang="en-GB" sz="1400" dirty="0" err="1">
                <a:latin typeface="Calibri" panose="020F0502020204030204" pitchFamily="34" charset="0"/>
                <a:ea typeface="Calibri" panose="020F0502020204030204" pitchFamily="34" charset="0"/>
                <a:cs typeface="Times New Roman" panose="02020603050405020304" pitchFamily="18" charset="0"/>
              </a:rPr>
              <a:t>îi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ucid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toți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membrii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grupului</a:t>
            </a:r>
            <a:r>
              <a:rPr lang="en-GB" sz="1400" dirty="0">
                <a:latin typeface="Calibri" panose="020F0502020204030204" pitchFamily="34" charset="0"/>
                <a:ea typeface="Calibri" panose="020F0502020204030204" pitchFamily="34" charset="0"/>
                <a:cs typeface="Times New Roman" panose="02020603050405020304" pitchFamily="18" charset="0"/>
              </a:rPr>
              <a:t>. </a:t>
            </a:r>
            <a:endParaRPr lang="ro-RO" sz="1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600"/>
              </a:spcAft>
              <a:buNone/>
            </a:pPr>
            <a:r>
              <a:rPr lang="en-GB" sz="1400" dirty="0" err="1" smtClean="0">
                <a:latin typeface="Calibri" panose="020F0502020204030204" pitchFamily="34" charset="0"/>
                <a:ea typeface="Calibri" panose="020F0502020204030204" pitchFamily="34" charset="0"/>
                <a:cs typeface="Times New Roman" panose="02020603050405020304" pitchFamily="18" charset="0"/>
              </a:rPr>
              <a:t>După</a:t>
            </a: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inspectarea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cadavrelor</a:t>
            </a:r>
            <a:r>
              <a:rPr lang="en-GB" sz="1400" dirty="0">
                <a:latin typeface="Calibri" panose="020F0502020204030204" pitchFamily="34" charset="0"/>
                <a:ea typeface="Calibri" panose="020F0502020204030204" pitchFamily="34" charset="0"/>
                <a:cs typeface="Times New Roman" panose="02020603050405020304" pitchFamily="18" charset="0"/>
              </a:rPr>
              <a:t>, se </a:t>
            </a:r>
            <a:r>
              <a:rPr lang="en-GB" sz="1400" dirty="0" err="1">
                <a:latin typeface="Calibri" panose="020F0502020204030204" pitchFamily="34" charset="0"/>
                <a:ea typeface="Calibri" panose="020F0502020204030204" pitchFamily="34" charset="0"/>
                <a:cs typeface="Times New Roman" panose="02020603050405020304" pitchFamily="18" charset="0"/>
              </a:rPr>
              <a:t>descoperă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că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nici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unul</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dintre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membrii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grupului</a:t>
            </a:r>
            <a:r>
              <a:rPr lang="en-GB" sz="1400" dirty="0">
                <a:latin typeface="Calibri" panose="020F0502020204030204" pitchFamily="34" charset="0"/>
                <a:ea typeface="Calibri" panose="020F0502020204030204" pitchFamily="34" charset="0"/>
                <a:cs typeface="Times New Roman" panose="02020603050405020304" pitchFamily="18" charset="0"/>
              </a:rPr>
              <a:t> nu </a:t>
            </a:r>
            <a:r>
              <a:rPr lang="en-GB" sz="1400" dirty="0" err="1">
                <a:latin typeface="Calibri" panose="020F0502020204030204" pitchFamily="34" charset="0"/>
                <a:ea typeface="Calibri" panose="020F0502020204030204" pitchFamily="34" charset="0"/>
                <a:cs typeface="Times New Roman" panose="02020603050405020304" pitchFamily="18" charset="0"/>
              </a:rPr>
              <a:t>deținea</a:t>
            </a:r>
            <a:r>
              <a:rPr lang="en-GB" sz="1400" dirty="0">
                <a:latin typeface="Calibri" panose="020F0502020204030204" pitchFamily="34" charset="0"/>
                <a:ea typeface="Calibri" panose="020F0502020204030204" pitchFamily="34" charset="0"/>
                <a:cs typeface="Times New Roman" panose="02020603050405020304" pitchFamily="18" charset="0"/>
              </a:rPr>
              <a:t> o </a:t>
            </a:r>
            <a:r>
              <a:rPr lang="en-GB" sz="1400" dirty="0" err="1">
                <a:latin typeface="Calibri" panose="020F0502020204030204" pitchFamily="34" charset="0"/>
                <a:ea typeface="Calibri" panose="020F0502020204030204" pitchFamily="34" charset="0"/>
                <a:cs typeface="Times New Roman" panose="02020603050405020304" pitchFamily="18" charset="0"/>
              </a:rPr>
              <a:t>armă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sau</a:t>
            </a:r>
            <a:r>
              <a:rPr lang="en-GB" sz="1400" dirty="0">
                <a:latin typeface="Calibri" panose="020F0502020204030204" pitchFamily="34" charset="0"/>
                <a:ea typeface="Calibri" panose="020F0502020204030204" pitchFamily="34" charset="0"/>
                <a:cs typeface="Times New Roman" panose="02020603050405020304" pitchFamily="18" charset="0"/>
              </a:rPr>
              <a:t> un </a:t>
            </a:r>
            <a:r>
              <a:rPr lang="en-GB" sz="1400" dirty="0" err="1">
                <a:latin typeface="Calibri" panose="020F0502020204030204" pitchFamily="34" charset="0"/>
                <a:ea typeface="Calibri" panose="020F0502020204030204" pitchFamily="34" charset="0"/>
                <a:cs typeface="Times New Roman" panose="02020603050405020304" pitchFamily="18" charset="0"/>
              </a:rPr>
              <a:t>declanșator</a:t>
            </a:r>
            <a:r>
              <a:rPr lang="en-GB" sz="1400" dirty="0">
                <a:latin typeface="Calibri" panose="020F0502020204030204" pitchFamily="34" charset="0"/>
                <a:ea typeface="Calibri" panose="020F0502020204030204" pitchFamily="34" charset="0"/>
                <a:cs typeface="Times New Roman" panose="02020603050405020304" pitchFamily="18" charset="0"/>
              </a:rPr>
              <a:t> al </a:t>
            </a:r>
            <a:r>
              <a:rPr lang="en-GB" sz="1400" dirty="0" err="1">
                <a:latin typeface="Calibri" panose="020F0502020204030204" pitchFamily="34" charset="0"/>
                <a:ea typeface="Calibri" panose="020F0502020204030204" pitchFamily="34" charset="0"/>
                <a:cs typeface="Times New Roman" panose="02020603050405020304" pitchFamily="18" charset="0"/>
              </a:rPr>
              <a:t>explozibilului</a:t>
            </a:r>
            <a:r>
              <a:rPr lang="en-GB" sz="1400" dirty="0">
                <a:latin typeface="Calibri" panose="020F0502020204030204" pitchFamily="34" charset="0"/>
                <a:ea typeface="Calibri" panose="020F0502020204030204" pitchFamily="34" charset="0"/>
                <a:cs typeface="Times New Roman" panose="02020603050405020304" pitchFamily="18" charset="0"/>
              </a:rPr>
              <a:t> și </a:t>
            </a:r>
            <a:r>
              <a:rPr lang="en-GB" sz="1400" dirty="0" err="1">
                <a:latin typeface="Calibri" panose="020F0502020204030204" pitchFamily="34" charset="0"/>
                <a:ea typeface="Calibri" panose="020F0502020204030204" pitchFamily="34" charset="0"/>
                <a:cs typeface="Times New Roman" panose="02020603050405020304" pitchFamily="18" charset="0"/>
              </a:rPr>
              <a:t>că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mașina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pe</a:t>
            </a:r>
            <a:r>
              <a:rPr lang="en-GB" sz="1400" dirty="0">
                <a:latin typeface="Calibri" panose="020F0502020204030204" pitchFamily="34" charset="0"/>
                <a:ea typeface="Calibri" panose="020F0502020204030204" pitchFamily="34" charset="0"/>
                <a:cs typeface="Times New Roman" panose="02020603050405020304" pitchFamily="18" charset="0"/>
              </a:rPr>
              <a:t> care o </a:t>
            </a:r>
            <a:r>
              <a:rPr lang="en-GB" sz="1400" dirty="0" err="1">
                <a:latin typeface="Calibri" panose="020F0502020204030204" pitchFamily="34" charset="0"/>
                <a:ea typeface="Calibri" panose="020F0502020204030204" pitchFamily="34" charset="0"/>
                <a:cs typeface="Times New Roman" panose="02020603050405020304" pitchFamily="18" charset="0"/>
              </a:rPr>
              <a:t>conduceau</a:t>
            </a:r>
            <a:r>
              <a:rPr lang="en-GB" sz="1400" dirty="0">
                <a:latin typeface="Calibri" panose="020F0502020204030204" pitchFamily="34" charset="0"/>
                <a:ea typeface="Calibri" panose="020F0502020204030204" pitchFamily="34" charset="0"/>
                <a:cs typeface="Times New Roman" panose="02020603050405020304" pitchFamily="18" charset="0"/>
              </a:rPr>
              <a:t> nu </a:t>
            </a:r>
            <a:r>
              <a:rPr lang="en-GB" sz="1400" dirty="0" err="1">
                <a:latin typeface="Calibri" panose="020F0502020204030204" pitchFamily="34" charset="0"/>
                <a:ea typeface="Calibri" panose="020F0502020204030204" pitchFamily="34" charset="0"/>
                <a:cs typeface="Times New Roman" panose="02020603050405020304" pitchFamily="18" charset="0"/>
              </a:rPr>
              <a:t>avea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exploziv</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atașat</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Mașina</a:t>
            </a:r>
            <a:r>
              <a:rPr lang="en-GB" sz="1400" dirty="0">
                <a:latin typeface="Calibri" panose="020F0502020204030204" pitchFamily="34" charset="0"/>
                <a:ea typeface="Calibri" panose="020F0502020204030204" pitchFamily="34" charset="0"/>
                <a:cs typeface="Times New Roman" panose="02020603050405020304" pitchFamily="18" charset="0"/>
              </a:rPr>
              <a:t> cu </a:t>
            </a:r>
            <a:r>
              <a:rPr lang="en-GB" sz="1400" dirty="0" err="1">
                <a:latin typeface="Calibri" panose="020F0502020204030204" pitchFamily="34" charset="0"/>
                <a:ea typeface="Calibri" panose="020F0502020204030204" pitchFamily="34" charset="0"/>
                <a:cs typeface="Times New Roman" panose="02020603050405020304" pitchFamily="18" charset="0"/>
              </a:rPr>
              <a:t>dispozitivul</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exploziv</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este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descoperită</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parcată</a:t>
            </a:r>
            <a:r>
              <a:rPr lang="en-GB" sz="1400" dirty="0">
                <a:latin typeface="Calibri" panose="020F0502020204030204" pitchFamily="34" charset="0"/>
                <a:ea typeface="Calibri" panose="020F0502020204030204" pitchFamily="34" charset="0"/>
                <a:cs typeface="Times New Roman" panose="02020603050405020304" pitchFamily="18" charset="0"/>
              </a:rPr>
              <a:t> la circa 20 de km </a:t>
            </a:r>
            <a:r>
              <a:rPr lang="en-GB" sz="1400" dirty="0" err="1">
                <a:latin typeface="Calibri" panose="020F0502020204030204" pitchFamily="34" charset="0"/>
                <a:ea typeface="Calibri" panose="020F0502020204030204" pitchFamily="34" charset="0"/>
                <a:cs typeface="Times New Roman" panose="02020603050405020304" pitchFamily="18" charset="0"/>
              </a:rPr>
              <a:t>față</a:t>
            </a:r>
            <a:r>
              <a:rPr lang="en-GB" sz="1400" dirty="0">
                <a:latin typeface="Calibri" panose="020F0502020204030204" pitchFamily="34" charset="0"/>
                <a:ea typeface="Calibri" panose="020F0502020204030204" pitchFamily="34" charset="0"/>
                <a:cs typeface="Times New Roman" panose="02020603050405020304" pitchFamily="18" charset="0"/>
              </a:rPr>
              <a:t> de </a:t>
            </a:r>
            <a:r>
              <a:rPr lang="en-GB" sz="1400" dirty="0" err="1">
                <a:latin typeface="Calibri" panose="020F0502020204030204" pitchFamily="34" charset="0"/>
                <a:ea typeface="Calibri" panose="020F0502020204030204" pitchFamily="34" charset="0"/>
                <a:cs typeface="Times New Roman" panose="02020603050405020304" pitchFamily="18" charset="0"/>
              </a:rPr>
              <a:t>locul</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împușcăturilor</a:t>
            </a:r>
            <a:r>
              <a:rPr lang="en-GB" sz="1400" dirty="0">
                <a:latin typeface="Calibri" panose="020F0502020204030204" pitchFamily="34" charset="0"/>
                <a:ea typeface="Calibri" panose="020F0502020204030204" pitchFamily="34" charset="0"/>
                <a:cs typeface="Times New Roman" panose="02020603050405020304" pitchFamily="18" charset="0"/>
              </a:rPr>
              <a:t>. </a:t>
            </a:r>
            <a:endParaRPr lang="ro-RO" sz="1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600"/>
              </a:spcAft>
              <a:buNone/>
            </a:pPr>
            <a:r>
              <a:rPr lang="ro-RO" sz="1400" dirty="0">
                <a:latin typeface="Calibri" panose="020F0502020204030204" pitchFamily="34" charset="0"/>
                <a:ea typeface="Calibri" panose="020F0502020204030204" pitchFamily="34" charset="0"/>
                <a:cs typeface="Arial" panose="020B0604020202020204" pitchFamily="34" charset="0"/>
              </a:rPr>
              <a:t>1. </a:t>
            </a:r>
            <a:r>
              <a:rPr lang="ro-RO" sz="1400" dirty="0" smtClean="0">
                <a:latin typeface="Calibri" panose="020F0502020204030204" pitchFamily="34" charset="0"/>
                <a:ea typeface="Calibri" panose="020F0502020204030204" pitchFamily="34" charset="0"/>
                <a:cs typeface="Arial" panose="020B0604020202020204" pitchFamily="34" charset="0"/>
              </a:rPr>
              <a:t>Considerați </a:t>
            </a:r>
            <a:r>
              <a:rPr lang="ro-RO" sz="1400" dirty="0">
                <a:latin typeface="Calibri" panose="020F0502020204030204" pitchFamily="34" charset="0"/>
                <a:ea typeface="Calibri" panose="020F0502020204030204" pitchFamily="34" charset="0"/>
                <a:cs typeface="Arial" panose="020B0604020202020204" pitchFamily="34" charset="0"/>
              </a:rPr>
              <a:t>că acțiunile celor care au planificat operațiunea au fost necesare și proporționale? Vă rog să vă argumentați răspunsul</a:t>
            </a:r>
            <a:r>
              <a:rPr lang="ro-RO" sz="1400" dirty="0" smtClean="0">
                <a:latin typeface="Calibri" panose="020F0502020204030204" pitchFamily="34" charset="0"/>
                <a:ea typeface="Calibri" panose="020F0502020204030204" pitchFamily="34" charset="0"/>
                <a:cs typeface="Arial" panose="020B0604020202020204" pitchFamily="34" charset="0"/>
              </a:rPr>
              <a:t>.</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600"/>
              </a:spcAft>
              <a:buNone/>
            </a:pPr>
            <a:r>
              <a:rPr lang="ro-RO" sz="1400" dirty="0" smtClean="0">
                <a:effectLst/>
                <a:latin typeface="Calibri" panose="020F0502020204030204" pitchFamily="34" charset="0"/>
                <a:ea typeface="Calibri" panose="020F0502020204030204" pitchFamily="34" charset="0"/>
                <a:cs typeface="Arial" panose="020B0604020202020204" pitchFamily="34" charset="0"/>
              </a:rPr>
              <a:t>2. </a:t>
            </a:r>
            <a:r>
              <a:rPr lang="en-GB" sz="1400" dirty="0" err="1"/>
              <a:t>Considerați</a:t>
            </a:r>
            <a:r>
              <a:rPr lang="en-GB" sz="1400" dirty="0"/>
              <a:t> </a:t>
            </a:r>
            <a:r>
              <a:rPr lang="en-GB" sz="1400" dirty="0" err="1"/>
              <a:t>că</a:t>
            </a:r>
            <a:r>
              <a:rPr lang="en-GB" sz="1400" dirty="0"/>
              <a:t> </a:t>
            </a:r>
            <a:r>
              <a:rPr lang="en-GB" sz="1400" dirty="0" err="1"/>
              <a:t>acțiunile</a:t>
            </a:r>
            <a:r>
              <a:rPr lang="en-GB" sz="1400" dirty="0"/>
              <a:t> </a:t>
            </a:r>
            <a:r>
              <a:rPr lang="en-GB" sz="1400" dirty="0" err="1"/>
              <a:t>soldaților</a:t>
            </a:r>
            <a:r>
              <a:rPr lang="en-GB" sz="1400" dirty="0"/>
              <a:t> au </a:t>
            </a:r>
            <a:r>
              <a:rPr lang="en-GB" sz="1400" dirty="0" err="1"/>
              <a:t>fost</a:t>
            </a:r>
            <a:r>
              <a:rPr lang="en-GB" sz="1400" dirty="0"/>
              <a:t> </a:t>
            </a:r>
            <a:r>
              <a:rPr lang="en-GB" sz="1400" dirty="0" err="1"/>
              <a:t>necesare</a:t>
            </a:r>
            <a:r>
              <a:rPr lang="en-GB" sz="1400" dirty="0"/>
              <a:t> și </a:t>
            </a:r>
            <a:r>
              <a:rPr lang="en-GB" sz="1400" dirty="0" err="1"/>
              <a:t>proporționale</a:t>
            </a:r>
            <a:r>
              <a:rPr lang="en-GB" sz="1400" dirty="0"/>
              <a:t>? </a:t>
            </a:r>
            <a:r>
              <a:rPr lang="en-GB" sz="1400" dirty="0" err="1"/>
              <a:t>Vă</a:t>
            </a:r>
            <a:r>
              <a:rPr lang="en-GB" sz="1400" dirty="0"/>
              <a:t> rog </a:t>
            </a:r>
            <a:r>
              <a:rPr lang="en-GB" sz="1400" dirty="0" err="1"/>
              <a:t>să</a:t>
            </a:r>
            <a:r>
              <a:rPr lang="en-GB" sz="1400" dirty="0"/>
              <a:t> </a:t>
            </a:r>
            <a:r>
              <a:rPr lang="en-GB" sz="1400" dirty="0" err="1"/>
              <a:t>vă</a:t>
            </a:r>
            <a:r>
              <a:rPr lang="en-GB" sz="1400" dirty="0"/>
              <a:t> </a:t>
            </a:r>
            <a:r>
              <a:rPr lang="en-GB" sz="1400" dirty="0" err="1"/>
              <a:t>argumentați</a:t>
            </a:r>
            <a:r>
              <a:rPr lang="en-GB" sz="1400" dirty="0"/>
              <a:t> </a:t>
            </a:r>
            <a:r>
              <a:rPr lang="en-GB" sz="1400" dirty="0" err="1"/>
              <a:t>răspunsul</a:t>
            </a:r>
            <a:r>
              <a:rPr lang="en-GB" sz="1400" dirty="0" smtClean="0">
                <a:effectLst/>
                <a:latin typeface="Calibri" panose="020F0502020204030204" pitchFamily="34" charset="0"/>
                <a:ea typeface="Calibri" panose="020F0502020204030204" pitchFamily="34" charset="0"/>
                <a:cs typeface="Arial" panose="020B0604020202020204" pitchFamily="34" charset="0"/>
              </a:rPr>
              <a:t>.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600"/>
              </a:spcAft>
              <a:buNone/>
            </a:pPr>
            <a:r>
              <a:rPr lang="ro-RO" sz="1400" dirty="0" smtClean="0">
                <a:effectLst/>
                <a:latin typeface="Calibri" panose="020F0502020204030204" pitchFamily="34" charset="0"/>
                <a:ea typeface="Calibri" panose="020F0502020204030204" pitchFamily="34" charset="0"/>
                <a:cs typeface="Arial" panose="020B0604020202020204" pitchFamily="34" charset="0"/>
              </a:rPr>
              <a:t>3. </a:t>
            </a:r>
            <a:r>
              <a:rPr lang="en-GB" sz="1400" dirty="0" err="1"/>
              <a:t>Dacă</a:t>
            </a:r>
            <a:r>
              <a:rPr lang="en-GB" sz="1400" dirty="0"/>
              <a:t> </a:t>
            </a:r>
            <a:r>
              <a:rPr lang="en-GB" sz="1400" dirty="0" err="1"/>
              <a:t>ați</a:t>
            </a:r>
            <a:r>
              <a:rPr lang="en-GB" sz="1400" dirty="0"/>
              <a:t> </a:t>
            </a:r>
            <a:r>
              <a:rPr lang="en-GB" sz="1400" dirty="0" err="1"/>
              <a:t>susținut</a:t>
            </a:r>
            <a:r>
              <a:rPr lang="en-GB" sz="1400" dirty="0"/>
              <a:t> </a:t>
            </a:r>
            <a:r>
              <a:rPr lang="en-GB" sz="1400" dirty="0" err="1"/>
              <a:t>că</a:t>
            </a:r>
            <a:r>
              <a:rPr lang="en-GB" sz="1400" dirty="0"/>
              <a:t> </a:t>
            </a:r>
            <a:r>
              <a:rPr lang="en-GB" sz="1400" dirty="0" err="1"/>
              <a:t>acțiunile</a:t>
            </a:r>
            <a:r>
              <a:rPr lang="en-GB" sz="1400" dirty="0"/>
              <a:t>, fie ale </a:t>
            </a:r>
            <a:r>
              <a:rPr lang="en-GB" sz="1400" dirty="0" err="1"/>
              <a:t>celor</a:t>
            </a:r>
            <a:r>
              <a:rPr lang="en-GB" sz="1400" dirty="0"/>
              <a:t> care au </a:t>
            </a:r>
            <a:r>
              <a:rPr lang="en-GB" sz="1400" dirty="0" err="1"/>
              <a:t>planificat</a:t>
            </a:r>
            <a:r>
              <a:rPr lang="en-GB" sz="1400" dirty="0"/>
              <a:t> </a:t>
            </a:r>
            <a:r>
              <a:rPr lang="en-GB" sz="1400" dirty="0" err="1"/>
              <a:t>operațiunea</a:t>
            </a:r>
            <a:r>
              <a:rPr lang="en-GB" sz="1400" dirty="0"/>
              <a:t>, fie ale </a:t>
            </a:r>
            <a:r>
              <a:rPr lang="en-GB" sz="1400" dirty="0" err="1"/>
              <a:t>soldaților</a:t>
            </a:r>
            <a:r>
              <a:rPr lang="en-GB" sz="1400" dirty="0"/>
              <a:t> au </a:t>
            </a:r>
            <a:r>
              <a:rPr lang="en-GB" sz="1400" dirty="0" err="1"/>
              <a:t>fost</a:t>
            </a:r>
            <a:r>
              <a:rPr lang="en-GB" sz="1400" dirty="0"/>
              <a:t> </a:t>
            </a:r>
            <a:r>
              <a:rPr lang="en-GB" sz="1400" dirty="0" err="1"/>
              <a:t>disproporționale</a:t>
            </a:r>
            <a:r>
              <a:rPr lang="en-GB" sz="1400" dirty="0"/>
              <a:t>, </a:t>
            </a:r>
            <a:r>
              <a:rPr lang="en-GB" sz="1400" dirty="0" err="1"/>
              <a:t>vă</a:t>
            </a:r>
            <a:r>
              <a:rPr lang="en-GB" sz="1400" dirty="0"/>
              <a:t> rog </a:t>
            </a:r>
            <a:r>
              <a:rPr lang="en-GB" sz="1400" dirty="0" err="1"/>
              <a:t>să</a:t>
            </a:r>
            <a:r>
              <a:rPr lang="en-GB" sz="1400" dirty="0"/>
              <a:t> </a:t>
            </a:r>
            <a:r>
              <a:rPr lang="en-GB" sz="1400" dirty="0" err="1"/>
              <a:t>descrieți</a:t>
            </a:r>
            <a:r>
              <a:rPr lang="en-GB" sz="1400" dirty="0"/>
              <a:t> cum </a:t>
            </a:r>
            <a:r>
              <a:rPr lang="en-GB" sz="1400" dirty="0" err="1"/>
              <a:t>trebuie</a:t>
            </a:r>
            <a:r>
              <a:rPr lang="en-GB" sz="1400" dirty="0"/>
              <a:t> </a:t>
            </a:r>
            <a:r>
              <a:rPr lang="en-GB" sz="1400" dirty="0" err="1"/>
              <a:t>să</a:t>
            </a:r>
            <a:r>
              <a:rPr lang="en-GB" sz="1400" dirty="0"/>
              <a:t> se </a:t>
            </a:r>
            <a:r>
              <a:rPr lang="en-GB" sz="1400" dirty="0" err="1"/>
              <a:t>schimbe</a:t>
            </a:r>
            <a:r>
              <a:rPr lang="en-GB" sz="1400" dirty="0"/>
              <a:t> </a:t>
            </a:r>
            <a:r>
              <a:rPr lang="en-GB" sz="1400" dirty="0" err="1"/>
              <a:t>situația</a:t>
            </a:r>
            <a:r>
              <a:rPr lang="en-GB" sz="1400" dirty="0"/>
              <a:t> pentru ca </a:t>
            </a:r>
            <a:r>
              <a:rPr lang="en-GB" sz="1400" dirty="0" err="1"/>
              <a:t>acțiunile</a:t>
            </a:r>
            <a:r>
              <a:rPr lang="en-GB" sz="1400" dirty="0"/>
              <a:t> </a:t>
            </a:r>
            <a:r>
              <a:rPr lang="en-GB" sz="1400" dirty="0" err="1"/>
              <a:t>acestora</a:t>
            </a:r>
            <a:r>
              <a:rPr lang="en-GB" sz="1400" dirty="0"/>
              <a:t> </a:t>
            </a:r>
            <a:r>
              <a:rPr lang="en-GB" sz="1400" dirty="0" err="1"/>
              <a:t>să</a:t>
            </a:r>
            <a:r>
              <a:rPr lang="en-GB" sz="1400" dirty="0"/>
              <a:t> fie </a:t>
            </a:r>
            <a:r>
              <a:rPr lang="en-GB" sz="1400" dirty="0" err="1"/>
              <a:t>proporționale</a:t>
            </a:r>
            <a:r>
              <a:rPr lang="en-GB" sz="1400" dirty="0" smtClean="0">
                <a:effectLst/>
                <a:latin typeface="Calibri" panose="020F0502020204030204" pitchFamily="34" charset="0"/>
                <a:ea typeface="Calibri" panose="020F0502020204030204" pitchFamily="34" charset="0"/>
                <a:cs typeface="Arial" panose="020B0604020202020204" pitchFamily="34" charset="0"/>
              </a:rPr>
              <a:t>.</a:t>
            </a:r>
            <a:endParaRPr lang="nl-NL" sz="1400" dirty="0"/>
          </a:p>
        </p:txBody>
      </p:sp>
    </p:spTree>
    <p:extLst>
      <p:ext uri="{BB962C8B-B14F-4D97-AF65-F5344CB8AC3E}">
        <p14:creationId xmlns:p14="http://schemas.microsoft.com/office/powerpoint/2010/main" val="361495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23</a:t>
            </a:fld>
            <a:endParaRPr lang="en-US" dirty="0"/>
          </a:p>
        </p:txBody>
      </p:sp>
      <p:pic>
        <p:nvPicPr>
          <p:cNvPr id="12" name="Контейнер за картина 11" descr="Картина, която съдържа текст&#10;&#10;Описанието е генерирано автоматично">
            <a:extLst>
              <a:ext uri="{FF2B5EF4-FFF2-40B4-BE49-F238E27FC236}">
                <a16:creationId xmlns:a16="http://schemas.microsoft.com/office/drawing/2014/main" xmlns="" id="{18C729DA-A68B-4306-A71D-89B5065E5B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sp>
        <p:nvSpPr>
          <p:cNvPr id="5" name="Текстов контейнер 4">
            <a:extLst>
              <a:ext uri="{FF2B5EF4-FFF2-40B4-BE49-F238E27FC236}">
                <a16:creationId xmlns:a16="http://schemas.microsoft.com/office/drawing/2014/main" xmlns="" id="{DA991E0A-1CC8-4B2A-94FA-5AC2BD47F113}"/>
              </a:ext>
            </a:extLst>
          </p:cNvPr>
          <p:cNvSpPr>
            <a:spLocks noGrp="1"/>
          </p:cNvSpPr>
          <p:nvPr>
            <p:ph type="body" sz="quarter" idx="15"/>
          </p:nvPr>
        </p:nvSpPr>
        <p:spPr/>
        <p:txBody>
          <a:bodyPr>
            <a:normAutofit fontScale="92500"/>
          </a:bodyPr>
          <a:lstStyle/>
          <a:p>
            <a:r>
              <a:rPr lang="bg-BG" sz="1800" dirty="0">
                <a:hlinkClick r:id="rId4"/>
              </a:rPr>
              <a:t>https://www.firstlinepractitioners.com/</a:t>
            </a:r>
            <a:endParaRPr lang="bg-BG" sz="1800" dirty="0"/>
          </a:p>
        </p:txBody>
      </p:sp>
      <p:pic>
        <p:nvPicPr>
          <p:cNvPr id="15" name="Контейнер за картина 14" descr="Картина, която съдържа текст&#10;&#10;Описанието е генерирано автоматично">
            <a:extLst>
              <a:ext uri="{FF2B5EF4-FFF2-40B4-BE49-F238E27FC236}">
                <a16:creationId xmlns:a16="http://schemas.microsoft.com/office/drawing/2014/main" xmlns="" id="{B5492599-FA71-4443-81AA-2B02E4EF51B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8" name="Текстов контейнер 7">
            <a:extLst>
              <a:ext uri="{FF2B5EF4-FFF2-40B4-BE49-F238E27FC236}">
                <a16:creationId xmlns:a16="http://schemas.microsoft.com/office/drawing/2014/main" xmlns="" id="{9AE1D6C2-D3F4-44CF-9AD5-F003B0391C3C}"/>
              </a:ext>
            </a:extLst>
          </p:cNvPr>
          <p:cNvSpPr>
            <a:spLocks noGrp="1"/>
          </p:cNvSpPr>
          <p:nvPr>
            <p:ph type="body" sz="quarter" idx="17"/>
          </p:nvPr>
        </p:nvSpPr>
        <p:spPr/>
        <p:txBody>
          <a:bodyPr>
            <a:normAutofit/>
          </a:bodyPr>
          <a:lstStyle/>
          <a:p>
            <a:r>
              <a:rPr lang="bg-BG" sz="1700" dirty="0">
                <a:hlinkClick r:id="rId6"/>
              </a:rPr>
              <a:t>https://www.traininghermes.eu/</a:t>
            </a:r>
            <a:endParaRPr lang="bg-BG" sz="1700" dirty="0"/>
          </a:p>
        </p:txBody>
      </p:sp>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ro-RO" dirty="0"/>
              <a:t>Cele mai bune practici</a:t>
            </a:r>
            <a:endParaRPr lang="en-GB" dirty="0"/>
          </a:p>
        </p:txBody>
      </p:sp>
      <p:sp>
        <p:nvSpPr>
          <p:cNvPr id="10" name="Текстово поле 9">
            <a:extLst>
              <a:ext uri="{FF2B5EF4-FFF2-40B4-BE49-F238E27FC236}">
                <a16:creationId xmlns:a16="http://schemas.microsoft.com/office/drawing/2014/main" xmlns=""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ro-RO" dirty="0"/>
              <a:t>Cele mai bune practici</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10" name="Afbeelding 9">
            <a:hlinkClick r:id="rId3"/>
            <a:extLst>
              <a:ext uri="{FF2B5EF4-FFF2-40B4-BE49-F238E27FC236}">
                <a16:creationId xmlns:a16="http://schemas.microsoft.com/office/drawing/2014/main" xmlns=""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xmlns=""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xmlns=""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xmlns=""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xmlns=""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xmlns=""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xmlns=""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54B56165-4C55-462A-BEC1-6A6EA30959F3}"/>
              </a:ext>
            </a:extLst>
          </p:cNvPr>
          <p:cNvSpPr>
            <a:spLocks noGrp="1"/>
          </p:cNvSpPr>
          <p:nvPr>
            <p:ph idx="1"/>
          </p:nvPr>
        </p:nvSpPr>
        <p:spPr>
          <a:xfrm>
            <a:off x="228600" y="2344472"/>
            <a:ext cx="8153400" cy="3733799"/>
          </a:xfrm>
        </p:spPr>
        <p:txBody>
          <a:bodyPr>
            <a:normAutofit/>
          </a:bodyPr>
          <a:lstStyle/>
          <a:p>
            <a:pPr marL="0" indent="0">
              <a:buNone/>
            </a:pPr>
            <a:endParaRPr lang="bg-BG" sz="2200" dirty="0"/>
          </a:p>
          <a:p>
            <a:pPr marL="0" indent="0">
              <a:buNone/>
            </a:pPr>
            <a:r>
              <a:rPr lang="nl-NL" b="1" dirty="0" smtClean="0"/>
              <a:t>Exer</a:t>
            </a:r>
            <a:r>
              <a:rPr lang="ro-RO" b="1" dirty="0" smtClean="0"/>
              <a:t>ciții</a:t>
            </a:r>
            <a:endParaRPr lang="nl-NL" sz="2200" b="1" dirty="0"/>
          </a:p>
          <a:p>
            <a:pPr marL="385763" indent="-385763">
              <a:buFont typeface="+mj-lt"/>
              <a:buAutoNum type="arabicPeriod"/>
            </a:pPr>
            <a:r>
              <a:rPr lang="en-US" sz="2200" dirty="0"/>
              <a:t>Cum </a:t>
            </a:r>
            <a:r>
              <a:rPr lang="en-US" sz="2200" dirty="0" err="1"/>
              <a:t>știți</a:t>
            </a:r>
            <a:r>
              <a:rPr lang="en-US" sz="2200" dirty="0"/>
              <a:t> </a:t>
            </a:r>
            <a:r>
              <a:rPr lang="en-US" sz="2200" dirty="0" err="1"/>
              <a:t>că</a:t>
            </a:r>
            <a:r>
              <a:rPr lang="en-US" sz="2200" dirty="0"/>
              <a:t> </a:t>
            </a:r>
            <a:r>
              <a:rPr lang="en-US" sz="2200" dirty="0" err="1"/>
              <a:t>vă</a:t>
            </a:r>
            <a:r>
              <a:rPr lang="en-US" sz="2200" dirty="0"/>
              <a:t> </a:t>
            </a:r>
            <a:r>
              <a:rPr lang="en-US" sz="2200" dirty="0" err="1"/>
              <a:t>aflați</a:t>
            </a:r>
            <a:r>
              <a:rPr lang="en-US" sz="2200" dirty="0"/>
              <a:t> </a:t>
            </a:r>
            <a:r>
              <a:rPr lang="en-US" sz="2200" dirty="0" err="1"/>
              <a:t>într</a:t>
            </a:r>
            <a:r>
              <a:rPr lang="en-US" sz="2200" dirty="0"/>
              <a:t>-un conflict?</a:t>
            </a:r>
          </a:p>
          <a:p>
            <a:pPr marL="385763" indent="-385763">
              <a:buFont typeface="+mj-lt"/>
              <a:buAutoNum type="arabicPeriod"/>
            </a:pPr>
            <a:r>
              <a:rPr lang="en-US" sz="2200" dirty="0" err="1"/>
              <a:t>Orice</a:t>
            </a:r>
            <a:r>
              <a:rPr lang="en-US" sz="2200" dirty="0"/>
              <a:t> </a:t>
            </a:r>
            <a:r>
              <a:rPr lang="en-US" sz="2200" dirty="0" err="1"/>
              <a:t>funcționează</a:t>
            </a:r>
            <a:r>
              <a:rPr lang="en-US" sz="2200" dirty="0"/>
              <a:t>!</a:t>
            </a:r>
          </a:p>
          <a:p>
            <a:pPr marL="385763" indent="-385763">
              <a:buFont typeface="+mj-lt"/>
              <a:buAutoNum type="arabicPeriod"/>
            </a:pPr>
            <a:r>
              <a:rPr lang="en-US" sz="2200" dirty="0"/>
              <a:t>Ce </a:t>
            </a:r>
            <a:r>
              <a:rPr lang="en-US" sz="2200" dirty="0" err="1"/>
              <a:t>reprezintă</a:t>
            </a:r>
            <a:r>
              <a:rPr lang="en-US" sz="2200" dirty="0"/>
              <a:t> </a:t>
            </a:r>
            <a:r>
              <a:rPr lang="en-US" sz="2200" dirty="0" err="1"/>
              <a:t>răspunsul</a:t>
            </a:r>
            <a:r>
              <a:rPr lang="en-US" sz="2200" dirty="0"/>
              <a:t> </a:t>
            </a:r>
            <a:r>
              <a:rPr lang="en-US" sz="2200" dirty="0" err="1"/>
              <a:t>proporțional</a:t>
            </a:r>
            <a:r>
              <a:rPr lang="en-US" sz="2200" dirty="0"/>
              <a:t>?</a:t>
            </a:r>
          </a:p>
          <a:p>
            <a:pPr marL="385763" indent="-385763">
              <a:buFont typeface="+mj-lt"/>
              <a:buAutoNum type="arabicPeriod"/>
            </a:pPr>
            <a:r>
              <a:rPr lang="en-US" sz="2200" dirty="0"/>
              <a:t>A </a:t>
            </a:r>
            <a:r>
              <a:rPr lang="en-US" sz="2200" dirty="0" err="1"/>
              <a:t>fost</a:t>
            </a:r>
            <a:r>
              <a:rPr lang="en-US" sz="2200" dirty="0"/>
              <a:t> </a:t>
            </a:r>
            <a:r>
              <a:rPr lang="en-US" sz="2200" dirty="0" err="1"/>
              <a:t>acesta</a:t>
            </a:r>
            <a:r>
              <a:rPr lang="en-US" sz="2200" dirty="0"/>
              <a:t> un răspuns </a:t>
            </a:r>
            <a:r>
              <a:rPr lang="en-US" sz="2200" dirty="0" err="1"/>
              <a:t>proporțional</a:t>
            </a:r>
            <a:r>
              <a:rPr lang="en-US" sz="2200" dirty="0"/>
              <a:t>?</a:t>
            </a:r>
            <a:br>
              <a:rPr lang="en-US" sz="2200" dirty="0"/>
            </a:br>
            <a:r>
              <a:rPr lang="en-US" sz="2200" dirty="0"/>
              <a:t>(</a:t>
            </a:r>
            <a:r>
              <a:rPr lang="en-US" sz="2200" dirty="0" err="1"/>
              <a:t>caz</a:t>
            </a:r>
            <a:r>
              <a:rPr lang="en-US" sz="2200" dirty="0"/>
              <a:t> </a:t>
            </a:r>
            <a:r>
              <a:rPr lang="en-US" sz="2200" dirty="0" err="1"/>
              <a:t>școlarizarea</a:t>
            </a:r>
            <a:r>
              <a:rPr lang="en-US" sz="2200" dirty="0"/>
              <a:t> </a:t>
            </a:r>
            <a:r>
              <a:rPr lang="en-US" sz="2200" dirty="0" err="1"/>
              <a:t>obligatorie</a:t>
            </a:r>
            <a:r>
              <a:rPr lang="en-US" sz="2200" dirty="0"/>
              <a:t>)</a:t>
            </a:r>
          </a:p>
          <a:p>
            <a:pPr marL="385763" indent="-385763">
              <a:buFont typeface="+mj-lt"/>
              <a:buAutoNum type="arabicPeriod"/>
            </a:pPr>
            <a:r>
              <a:rPr lang="en-US" sz="2200" dirty="0"/>
              <a:t>A </a:t>
            </a:r>
            <a:r>
              <a:rPr lang="en-US" sz="2200" dirty="0" err="1"/>
              <a:t>fost</a:t>
            </a:r>
            <a:r>
              <a:rPr lang="en-US" sz="2200" dirty="0"/>
              <a:t> </a:t>
            </a:r>
            <a:r>
              <a:rPr lang="en-US" sz="2200" dirty="0" err="1"/>
              <a:t>acesta</a:t>
            </a:r>
            <a:r>
              <a:rPr lang="en-US" sz="2200" dirty="0"/>
              <a:t> un răspuns </a:t>
            </a:r>
            <a:r>
              <a:rPr lang="en-US" sz="2200" dirty="0" err="1"/>
              <a:t>proporțional</a:t>
            </a:r>
            <a:r>
              <a:rPr lang="en-US" sz="2200" dirty="0"/>
              <a:t>?</a:t>
            </a:r>
            <a:br>
              <a:rPr lang="en-US" sz="2200" dirty="0"/>
            </a:br>
            <a:r>
              <a:rPr lang="en-US" sz="2200" dirty="0"/>
              <a:t>(</a:t>
            </a:r>
            <a:r>
              <a:rPr lang="en-US" sz="2200" dirty="0" err="1"/>
              <a:t>caz</a:t>
            </a:r>
            <a:r>
              <a:rPr lang="en-US" sz="2200" dirty="0"/>
              <a:t> </a:t>
            </a:r>
            <a:r>
              <a:rPr lang="en-US" sz="2200" dirty="0" err="1"/>
              <a:t>forța</a:t>
            </a:r>
            <a:r>
              <a:rPr lang="en-US" sz="2200" dirty="0"/>
              <a:t> </a:t>
            </a:r>
            <a:r>
              <a:rPr lang="en-US" sz="2200" dirty="0" err="1"/>
              <a:t>letală</a:t>
            </a:r>
            <a:r>
              <a:rPr lang="en-US" sz="2200" dirty="0"/>
              <a:t> a </a:t>
            </a:r>
            <a:r>
              <a:rPr lang="en-US" sz="2200" dirty="0" err="1"/>
              <a:t>poliției</a:t>
            </a:r>
            <a:r>
              <a:rPr lang="en-US" sz="2200" dirty="0"/>
              <a:t>)</a:t>
            </a:r>
          </a:p>
        </p:txBody>
      </p:sp>
      <p:sp>
        <p:nvSpPr>
          <p:cNvPr id="6" name="Tijdelijke aanduiding voor dianummer 5">
            <a:extLst>
              <a:ext uri="{FF2B5EF4-FFF2-40B4-BE49-F238E27FC236}">
                <a16:creationId xmlns:a16="http://schemas.microsoft.com/office/drawing/2014/main" xmlns="" id="{15DE8C88-DA4E-4102-BED5-3199087019FA}"/>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8" name="Group">
            <a:extLst>
              <a:ext uri="{FF2B5EF4-FFF2-40B4-BE49-F238E27FC236}">
                <a16:creationId xmlns:a16="http://schemas.microsoft.com/office/drawing/2014/main" xmlns=""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xmlns=""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xmlns=""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xmlns=""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xmlns=""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xmlns=""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xmlns=""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4">
            <a:extLst>
              <a:ext uri="{FF2B5EF4-FFF2-40B4-BE49-F238E27FC236}">
                <a16:creationId xmlns:a16="http://schemas.microsoft.com/office/drawing/2014/main" xmlns="" id="{E8C7D482-D979-40B6-9DE4-CE9644F1B670}"/>
              </a:ext>
            </a:extLst>
          </p:cNvPr>
          <p:cNvSpPr/>
          <p:nvPr/>
        </p:nvSpPr>
        <p:spPr>
          <a:xfrm>
            <a:off x="4283656" y="5298424"/>
            <a:ext cx="4208584"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xmlns="" id="{001331ED-8432-4C66-BCB3-C559F7F9158D}"/>
              </a:ext>
            </a:extLst>
          </p:cNvPr>
          <p:cNvSpPr/>
          <p:nvPr/>
        </p:nvSpPr>
        <p:spPr>
          <a:xfrm>
            <a:off x="4283655" y="4677826"/>
            <a:ext cx="4208581"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pic>
        <p:nvPicPr>
          <p:cNvPr id="1032" name="Picture 8" descr="Afbeeldingsresultaat voor stickman waving good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46664" y="365619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2">
            <a:extLst>
              <a:ext uri="{FF2B5EF4-FFF2-40B4-BE49-F238E27FC236}">
                <a16:creationId xmlns:a16="http://schemas.microsoft.com/office/drawing/2014/main" xmlns="" id="{057B127D-9E15-4F84-8ABF-4D6A67639B0B}"/>
              </a:ext>
            </a:extLst>
          </p:cNvPr>
          <p:cNvSpPr/>
          <p:nvPr/>
        </p:nvSpPr>
        <p:spPr>
          <a:xfrm>
            <a:off x="4283655" y="3447385"/>
            <a:ext cx="4208581"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en-GB" dirty="0" err="1"/>
              <a:t>Concl</a:t>
            </a:r>
            <a:r>
              <a:rPr lang="ro-RO" dirty="0" smtClean="0"/>
              <a:t>uzii</a:t>
            </a:r>
            <a:endParaRPr lang="en-GB" dirty="0"/>
          </a:p>
        </p:txBody>
      </p:sp>
      <p:sp>
        <p:nvSpPr>
          <p:cNvPr id="3" name="Tijdelijke aanduiding voor inhoud 2">
            <a:extLst>
              <a:ext uri="{FF2B5EF4-FFF2-40B4-BE49-F238E27FC236}">
                <a16:creationId xmlns:a16="http://schemas.microsoft.com/office/drawing/2014/main" xmlns="" id="{84CAF630-F790-421B-AF60-137DCE163EE9}"/>
              </a:ext>
            </a:extLst>
          </p:cNvPr>
          <p:cNvSpPr>
            <a:spLocks noGrp="1"/>
          </p:cNvSpPr>
          <p:nvPr>
            <p:ph idx="1"/>
          </p:nvPr>
        </p:nvSpPr>
        <p:spPr>
          <a:xfrm>
            <a:off x="719836" y="2263373"/>
            <a:ext cx="7772400" cy="1023892"/>
          </a:xfrm>
        </p:spPr>
        <p:txBody>
          <a:bodyPr anchor="ctr">
            <a:noAutofit/>
          </a:bodyPr>
          <a:lstStyle/>
          <a:p>
            <a:pPr marL="0" indent="0" algn="ctr">
              <a:buNone/>
            </a:pPr>
            <a:r>
              <a:rPr lang="ro-RO" dirty="0"/>
              <a:t>Care este părerea dumneavoastră generală cu privire la acest program de formare și la cele 7 laboratoare</a:t>
            </a:r>
            <a:r>
              <a:rPr lang="ro-RO" dirty="0" smtClean="0"/>
              <a:t>?</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9" name="Rectangle 8">
            <a:extLst>
              <a:ext uri="{FF2B5EF4-FFF2-40B4-BE49-F238E27FC236}">
                <a16:creationId xmlns:a16="http://schemas.microsoft.com/office/drawing/2014/main" xmlns="" id="{0C6565FA-D81B-4AEA-B050-7D55E63A4E9A}"/>
              </a:ext>
            </a:extLst>
          </p:cNvPr>
          <p:cNvSpPr/>
          <p:nvPr/>
        </p:nvSpPr>
        <p:spPr>
          <a:xfrm>
            <a:off x="4283655" y="4058074"/>
            <a:ext cx="4208581"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xmlns="" id="{28E7CD38-3A7B-48D9-829B-E15AB7A183D6}"/>
              </a:ext>
            </a:extLst>
          </p:cNvPr>
          <p:cNvSpPr txBox="1"/>
          <p:nvPr/>
        </p:nvSpPr>
        <p:spPr>
          <a:xfrm>
            <a:off x="4444787" y="4766028"/>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Cum </a:t>
            </a:r>
            <a:r>
              <a:rPr lang="en-GB" sz="1800" b="1" dirty="0" err="1"/>
              <a:t>poate</a:t>
            </a:r>
            <a:r>
              <a:rPr lang="en-GB" sz="1800" b="1" dirty="0"/>
              <a:t> fi </a:t>
            </a:r>
            <a:r>
              <a:rPr lang="en-GB" sz="1800" b="1" dirty="0" err="1"/>
              <a:t>îmbunătățit</a:t>
            </a:r>
            <a:r>
              <a:rPr lang="en-GB" sz="1800" b="1" dirty="0"/>
              <a:t>?</a:t>
            </a:r>
          </a:p>
        </p:txBody>
      </p:sp>
      <p:sp>
        <p:nvSpPr>
          <p:cNvPr id="12" name="TextBox 52">
            <a:extLst>
              <a:ext uri="{FF2B5EF4-FFF2-40B4-BE49-F238E27FC236}">
                <a16:creationId xmlns:a16="http://schemas.microsoft.com/office/drawing/2014/main" xmlns="" id="{C8300E02-A722-4BC6-891B-C5A73350A570}"/>
              </a:ext>
            </a:extLst>
          </p:cNvPr>
          <p:cNvSpPr txBox="1"/>
          <p:nvPr/>
        </p:nvSpPr>
        <p:spPr>
          <a:xfrm>
            <a:off x="4429375" y="5390269"/>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fr-FR" sz="1800" b="1" dirty="0"/>
              <a:t>Ce v-a </a:t>
            </a:r>
            <a:r>
              <a:rPr lang="fr-FR" sz="1800" b="1" dirty="0" err="1"/>
              <a:t>plăcut</a:t>
            </a:r>
            <a:r>
              <a:rPr lang="fr-FR" sz="1800" b="1" dirty="0"/>
              <a:t> </a:t>
            </a:r>
            <a:r>
              <a:rPr lang="fr-FR" sz="1800" b="1" dirty="0" err="1"/>
              <a:t>cel</a:t>
            </a:r>
            <a:r>
              <a:rPr lang="fr-FR" sz="1800" b="1" dirty="0"/>
              <a:t> mai </a:t>
            </a:r>
            <a:r>
              <a:rPr lang="fr-FR" sz="1800" b="1" dirty="0" err="1"/>
              <a:t>mult</a:t>
            </a:r>
            <a:r>
              <a:rPr lang="fr-FR" sz="1800" b="1" dirty="0"/>
              <a:t>?</a:t>
            </a:r>
          </a:p>
        </p:txBody>
      </p:sp>
      <p:sp>
        <p:nvSpPr>
          <p:cNvPr id="14" name="TextBox 52">
            <a:extLst>
              <a:ext uri="{FF2B5EF4-FFF2-40B4-BE49-F238E27FC236}">
                <a16:creationId xmlns:a16="http://schemas.microsoft.com/office/drawing/2014/main" xmlns="" id="{7A787EF2-1549-4FBB-95E1-BDC54E9078A0}"/>
              </a:ext>
            </a:extLst>
          </p:cNvPr>
          <p:cNvSpPr txBox="1"/>
          <p:nvPr/>
        </p:nvSpPr>
        <p:spPr>
          <a:xfrm>
            <a:off x="4444787" y="3533387"/>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V-au </a:t>
            </a:r>
            <a:r>
              <a:rPr lang="en-GB" sz="1800" b="1" dirty="0" err="1"/>
              <a:t>fost</a:t>
            </a:r>
            <a:r>
              <a:rPr lang="en-GB" sz="1800" b="1" dirty="0"/>
              <a:t> </a:t>
            </a:r>
            <a:r>
              <a:rPr lang="en-GB" sz="1800" b="1" dirty="0" err="1"/>
              <a:t>îndeplinite</a:t>
            </a:r>
            <a:r>
              <a:rPr lang="en-GB" sz="1800" b="1" dirty="0"/>
              <a:t> </a:t>
            </a:r>
            <a:r>
              <a:rPr lang="en-GB" sz="1800" b="1" dirty="0" err="1"/>
              <a:t>obiectivele</a:t>
            </a:r>
            <a:r>
              <a:rPr lang="en-GB" sz="1800" b="1" dirty="0"/>
              <a:t>?</a:t>
            </a:r>
          </a:p>
        </p:txBody>
      </p:sp>
      <p:sp>
        <p:nvSpPr>
          <p:cNvPr id="16" name="TextBox 52">
            <a:extLst>
              <a:ext uri="{FF2B5EF4-FFF2-40B4-BE49-F238E27FC236}">
                <a16:creationId xmlns:a16="http://schemas.microsoft.com/office/drawing/2014/main" xmlns="" id="{D0306B30-0DB6-4DD8-A74F-3FD42F67FFC3}"/>
              </a:ext>
            </a:extLst>
          </p:cNvPr>
          <p:cNvSpPr txBox="1"/>
          <p:nvPr/>
        </p:nvSpPr>
        <p:spPr>
          <a:xfrm>
            <a:off x="4408827" y="4144759"/>
            <a:ext cx="39496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pt-BR" sz="1800" b="1" dirty="0"/>
              <a:t>Ați organiza acest program de formare?</a:t>
            </a:r>
          </a:p>
        </p:txBody>
      </p:sp>
      <p:sp>
        <p:nvSpPr>
          <p:cNvPr id="32" name="TextBox 52">
            <a:extLst>
              <a:ext uri="{FF2B5EF4-FFF2-40B4-BE49-F238E27FC236}">
                <a16:creationId xmlns:a16="http://schemas.microsoft.com/office/drawing/2014/main" xmlns=""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xmlns=""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
                                            <p:txEl>
                                              <p:pRg st="0" end="0"/>
                                            </p:txEl>
                                          </p:spTgt>
                                        </p:tgtEl>
                                      </p:cBhvr>
                                    </p:animEffect>
                                    <p:set>
                                      <p:cBhvr>
                                        <p:cTn id="47" dur="1" fill="hold">
                                          <p:stCondLst>
                                            <p:cond delay="499"/>
                                          </p:stCondLst>
                                        </p:cTn>
                                        <p:tgtEl>
                                          <p:spTgt spid="3">
                                            <p:txEl>
                                              <p:pRg st="0" end="0"/>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
                                            <p:bg/>
                                          </p:spTgt>
                                        </p:tgtEl>
                                      </p:cBhvr>
                                    </p:animEffect>
                                    <p:set>
                                      <p:cBhvr>
                                        <p:cTn id="50" dur="1" fill="hold">
                                          <p:stCondLst>
                                            <p:cond delay="499"/>
                                          </p:stCondLst>
                                        </p:cTn>
                                        <p:tgtEl>
                                          <p:spTgt spid="3">
                                            <p:bg/>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ro-RO" dirty="0"/>
              <a:t>Vă mulțumim!</a:t>
            </a:r>
            <a:endParaRPr lang="en-US" dirty="0"/>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41C8255E-078C-44DC-B247-9A426F9CE89E}"/>
              </a:ext>
            </a:extLst>
          </p:cNvPr>
          <p:cNvSpPr>
            <a:spLocks noGrp="1"/>
          </p:cNvSpPr>
          <p:nvPr>
            <p:ph type="title"/>
          </p:nvPr>
        </p:nvSpPr>
        <p:spPr/>
        <p:txBody>
          <a:bodyPr/>
          <a:lstStyle/>
          <a:p>
            <a:r>
              <a:rPr lang="ro-RO" dirty="0" smtClean="0"/>
              <a:t>Întrebare</a:t>
            </a:r>
            <a:endParaRPr lang="en-US" dirty="0"/>
          </a:p>
        </p:txBody>
      </p:sp>
      <p:sp>
        <p:nvSpPr>
          <p:cNvPr id="3" name="Контейнер за съдържание 2">
            <a:extLst>
              <a:ext uri="{FF2B5EF4-FFF2-40B4-BE49-F238E27FC236}">
                <a16:creationId xmlns:a16="http://schemas.microsoft.com/office/drawing/2014/main" xmlns=""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200" dirty="0" err="1"/>
              <a:t>Identificați</a:t>
            </a:r>
            <a:r>
              <a:rPr lang="en-US" sz="2200" dirty="0"/>
              <a:t> </a:t>
            </a:r>
            <a:r>
              <a:rPr lang="en-US" sz="2200" dirty="0" err="1"/>
              <a:t>situații</a:t>
            </a:r>
            <a:r>
              <a:rPr lang="en-US" sz="2200" dirty="0"/>
              <a:t> </a:t>
            </a:r>
            <a:r>
              <a:rPr lang="en-US" sz="2200" dirty="0" err="1"/>
              <a:t>în</a:t>
            </a:r>
            <a:r>
              <a:rPr lang="en-US" sz="2200" dirty="0"/>
              <a:t> care </a:t>
            </a:r>
            <a:r>
              <a:rPr lang="en-US" sz="2200" dirty="0" err="1"/>
              <a:t>puteți</a:t>
            </a:r>
            <a:r>
              <a:rPr lang="en-US" sz="2200" dirty="0"/>
              <a:t> </a:t>
            </a:r>
            <a:r>
              <a:rPr lang="en-US" sz="2200" dirty="0" err="1"/>
              <a:t>aplica</a:t>
            </a:r>
            <a:r>
              <a:rPr lang="en-US" sz="2200" dirty="0"/>
              <a:t> </a:t>
            </a:r>
            <a:r>
              <a:rPr lang="en-US" sz="2200" dirty="0" err="1"/>
              <a:t>ceea</a:t>
            </a:r>
            <a:r>
              <a:rPr lang="en-US" sz="2200" dirty="0"/>
              <a:t> </a:t>
            </a:r>
            <a:r>
              <a:rPr lang="en-US" sz="2200" dirty="0" err="1"/>
              <a:t>ce</a:t>
            </a:r>
            <a:r>
              <a:rPr lang="en-US" sz="2200" dirty="0"/>
              <a:t> </a:t>
            </a:r>
            <a:r>
              <a:rPr lang="en-US" sz="2200" dirty="0" err="1"/>
              <a:t>ați</a:t>
            </a:r>
            <a:r>
              <a:rPr lang="en-US" sz="2200" dirty="0"/>
              <a:t> </a:t>
            </a:r>
            <a:r>
              <a:rPr lang="en-US" sz="2200" dirty="0" err="1"/>
              <a:t>învățat</a:t>
            </a:r>
            <a:r>
              <a:rPr lang="en-US" sz="2200" dirty="0"/>
              <a:t> </a:t>
            </a:r>
            <a:r>
              <a:rPr lang="en-US" sz="2200" dirty="0" err="1"/>
              <a:t>până</a:t>
            </a:r>
            <a:r>
              <a:rPr lang="en-US" sz="2200" dirty="0"/>
              <a:t> </a:t>
            </a:r>
            <a:r>
              <a:rPr lang="en-US" sz="2200" dirty="0" err="1"/>
              <a:t>acum</a:t>
            </a:r>
            <a:r>
              <a:rPr lang="en-US" sz="2200" dirty="0"/>
              <a:t>.</a:t>
            </a:r>
          </a:p>
        </p:txBody>
      </p:sp>
      <p:sp>
        <p:nvSpPr>
          <p:cNvPr id="7" name="Контейнер за номер на слайда 6">
            <a:extLst>
              <a:ext uri="{FF2B5EF4-FFF2-40B4-BE49-F238E27FC236}">
                <a16:creationId xmlns:a16="http://schemas.microsoft.com/office/drawing/2014/main" xmlns="" id="{398434F5-A7C3-44F4-B19B-C06994A4B16E}"/>
              </a:ext>
            </a:extLst>
          </p:cNvPr>
          <p:cNvSpPr>
            <a:spLocks noGrp="1"/>
          </p:cNvSpPr>
          <p:nvPr>
            <p:ph type="sldNum" sz="quarter" idx="12"/>
          </p:nvPr>
        </p:nvSpPr>
        <p:spPr/>
        <p:txBody>
          <a:bodyPr/>
          <a:lstStyle/>
          <a:p>
            <a:fld id="{CB318F78-A315-46C9-8B3F-2431B4397D31}" type="slidenum">
              <a:rPr lang="en-US" smtClean="0"/>
              <a:t>2</a:t>
            </a:fld>
            <a:endParaRPr lang="en-US"/>
          </a:p>
        </p:txBody>
      </p:sp>
      <p:sp>
        <p:nvSpPr>
          <p:cNvPr id="5" name="Текстово поле 4">
            <a:extLst>
              <a:ext uri="{FF2B5EF4-FFF2-40B4-BE49-F238E27FC236}">
                <a16:creationId xmlns:a16="http://schemas.microsoft.com/office/drawing/2014/main" xmlns="" id="{DB919C4D-AF10-4253-9BB5-7F62F0837FA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9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46E45350-9C36-4921-AD66-BF41A9E248E2}"/>
              </a:ext>
            </a:extLst>
          </p:cNvPr>
          <p:cNvSpPr>
            <a:spLocks noGrp="1"/>
          </p:cNvSpPr>
          <p:nvPr>
            <p:ph idx="1"/>
          </p:nvPr>
        </p:nvSpPr>
        <p:spPr/>
        <p:txBody>
          <a:bodyPr>
            <a:normAutofit/>
          </a:bodyPr>
          <a:lstStyle/>
          <a:p>
            <a:pPr marL="457200" indent="-457200">
              <a:buFont typeface="+mj-lt"/>
              <a:buAutoNum type="arabicPeriod"/>
            </a:pPr>
            <a:r>
              <a:rPr lang="en-US" dirty="0" err="1"/>
              <a:t>Recapitulare</a:t>
            </a:r>
            <a:r>
              <a:rPr lang="en-US" dirty="0"/>
              <a:t> </a:t>
            </a:r>
            <a:r>
              <a:rPr lang="en-US" dirty="0" err="1"/>
              <a:t>ziua</a:t>
            </a:r>
            <a:r>
              <a:rPr lang="en-US" dirty="0"/>
              <a:t> 2</a:t>
            </a:r>
          </a:p>
          <a:p>
            <a:pPr marL="457200" indent="-457200">
              <a:buFont typeface="+mj-lt"/>
              <a:buAutoNum type="arabicPeriod"/>
            </a:pPr>
            <a:r>
              <a:rPr lang="en-US" dirty="0" err="1"/>
              <a:t>Soluționarea</a:t>
            </a:r>
            <a:r>
              <a:rPr lang="en-US" dirty="0"/>
              <a:t> </a:t>
            </a:r>
            <a:r>
              <a:rPr lang="en-US" dirty="0" err="1"/>
              <a:t>conflictelor</a:t>
            </a:r>
            <a:endParaRPr lang="en-US" dirty="0"/>
          </a:p>
          <a:p>
            <a:pPr marL="400050" lvl="1" indent="46038">
              <a:buNone/>
            </a:pPr>
            <a:r>
              <a:rPr lang="en-US" sz="2400" dirty="0" err="1" smtClean="0">
                <a:solidFill>
                  <a:schemeClr val="tx1">
                    <a:lumMod val="75000"/>
                    <a:lumOff val="25000"/>
                  </a:schemeClr>
                </a:solidFill>
              </a:rPr>
              <a:t>Incl</a:t>
            </a:r>
            <a:r>
              <a:rPr lang="ro-RO" sz="2400" dirty="0" smtClean="0">
                <a:solidFill>
                  <a:schemeClr val="tx1">
                    <a:lumMod val="75000"/>
                    <a:lumOff val="25000"/>
                  </a:schemeClr>
                </a:solidFill>
              </a:rPr>
              <a:t>usiv exerciții</a:t>
            </a:r>
            <a:endParaRPr lang="en-US" sz="2400" dirty="0">
              <a:solidFill>
                <a:schemeClr val="tx1">
                  <a:lumMod val="75000"/>
                  <a:lumOff val="25000"/>
                </a:schemeClr>
              </a:solidFill>
            </a:endParaRPr>
          </a:p>
          <a:p>
            <a:pPr marL="457200" indent="-457200">
              <a:buFont typeface="+mj-lt"/>
              <a:buAutoNum type="arabicPeriod"/>
            </a:pPr>
            <a:r>
              <a:rPr lang="ro-RO" dirty="0"/>
              <a:t>Răspuns proporțional al autorităților de stat</a:t>
            </a:r>
            <a:endParaRPr lang="en-GB" dirty="0"/>
          </a:p>
          <a:p>
            <a:pPr marL="400050" lvl="1" indent="46038">
              <a:buNone/>
            </a:pPr>
            <a:r>
              <a:rPr lang="en-US" sz="2400" dirty="0" err="1" smtClean="0">
                <a:solidFill>
                  <a:schemeClr val="tx1">
                    <a:lumMod val="75000"/>
                    <a:lumOff val="25000"/>
                  </a:schemeClr>
                </a:solidFill>
              </a:rPr>
              <a:t>incl</a:t>
            </a:r>
            <a:r>
              <a:rPr lang="ro-RO" sz="2400" dirty="0" smtClean="0">
                <a:solidFill>
                  <a:schemeClr val="tx1">
                    <a:lumMod val="75000"/>
                    <a:lumOff val="25000"/>
                  </a:schemeClr>
                </a:solidFill>
              </a:rPr>
              <a:t>usiv</a:t>
            </a:r>
            <a:r>
              <a:rPr lang="en-US" sz="2400" dirty="0" smtClean="0">
                <a:solidFill>
                  <a:schemeClr val="tx1">
                    <a:lumMod val="75000"/>
                    <a:lumOff val="25000"/>
                  </a:schemeClr>
                </a:solidFill>
              </a:rPr>
              <a:t> </a:t>
            </a:r>
            <a:r>
              <a:rPr lang="ro-RO" sz="2400" dirty="0" smtClean="0">
                <a:solidFill>
                  <a:schemeClr val="tx1">
                    <a:lumMod val="75000"/>
                    <a:lumOff val="25000"/>
                  </a:schemeClr>
                </a:solidFill>
              </a:rPr>
              <a:t>exerciții</a:t>
            </a:r>
            <a:endParaRPr lang="en-US" sz="2400" dirty="0">
              <a:solidFill>
                <a:schemeClr val="tx1">
                  <a:lumMod val="75000"/>
                  <a:lumOff val="25000"/>
                </a:schemeClr>
              </a:solidFill>
            </a:endParaRPr>
          </a:p>
          <a:p>
            <a:pPr marL="457200" indent="-457200">
              <a:buFont typeface="+mj-lt"/>
              <a:buAutoNum type="arabicPeriod"/>
            </a:pPr>
            <a:r>
              <a:rPr lang="ro-RO" dirty="0"/>
              <a:t>Cele mai bune practici</a:t>
            </a:r>
            <a:endParaRPr lang="en-GB" dirty="0"/>
          </a:p>
          <a:p>
            <a:pPr marL="457200" indent="-457200">
              <a:buFont typeface="+mj-lt"/>
              <a:buAutoNum type="arabicPeriod"/>
            </a:pPr>
            <a:r>
              <a:rPr lang="en-US" dirty="0" smtClean="0"/>
              <a:t>Feedback</a:t>
            </a:r>
            <a:endParaRPr lang="en-US" dirty="0"/>
          </a:p>
          <a:p>
            <a:pPr marL="457200" indent="-457200">
              <a:buFont typeface="+mj-lt"/>
              <a:buAutoNum type="arabicPeriod"/>
            </a:pPr>
            <a:r>
              <a:rPr lang="en-US" dirty="0" err="1" smtClean="0"/>
              <a:t>Conclu</a:t>
            </a:r>
            <a:r>
              <a:rPr lang="ro-RO" dirty="0" smtClean="0"/>
              <a:t>zii</a:t>
            </a:r>
            <a:endParaRPr lang="en-GB" dirty="0"/>
          </a:p>
        </p:txBody>
      </p:sp>
      <p:sp>
        <p:nvSpPr>
          <p:cNvPr id="6" name="Tijdelijke aanduiding voor dianummer 5">
            <a:extLst>
              <a:ext uri="{FF2B5EF4-FFF2-40B4-BE49-F238E27FC236}">
                <a16:creationId xmlns:a16="http://schemas.microsoft.com/office/drawing/2014/main" xmlns="" id="{1E2ED86B-3F0B-4DB6-9398-466E10AF7E27}"/>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5" name="Заглавие 4">
            <a:extLst>
              <a:ext uri="{FF2B5EF4-FFF2-40B4-BE49-F238E27FC236}">
                <a16:creationId xmlns:a16="http://schemas.microsoft.com/office/drawing/2014/main" xmlns="" id="{F045F4F0-DFF0-4F8D-AEBE-AA1CFAC92E14}"/>
              </a:ext>
            </a:extLst>
          </p:cNvPr>
          <p:cNvSpPr>
            <a:spLocks noGrp="1"/>
          </p:cNvSpPr>
          <p:nvPr>
            <p:ph type="title"/>
          </p:nvPr>
        </p:nvSpPr>
        <p:spPr/>
        <p:txBody>
          <a:bodyPr/>
          <a:lstStyle/>
          <a:p>
            <a:r>
              <a:rPr lang="pt-BR" dirty="0"/>
              <a:t>Programul pentru ziua de astăzi</a:t>
            </a:r>
            <a:endParaRPr lang="bg-BG" dirty="0"/>
          </a:p>
        </p:txBody>
      </p:sp>
      <p:sp>
        <p:nvSpPr>
          <p:cNvPr id="7" name="Текстово поле 6">
            <a:extLst>
              <a:ext uri="{FF2B5EF4-FFF2-40B4-BE49-F238E27FC236}">
                <a16:creationId xmlns:a16="http://schemas.microsoft.com/office/drawing/2014/main" xmlns=""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xmlns="" id="{50B5F2F4-BDB3-45BC-A488-2284C2508A0E}"/>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24" name="Текстово поле 23">
            <a:extLst>
              <a:ext uri="{FF2B5EF4-FFF2-40B4-BE49-F238E27FC236}">
                <a16:creationId xmlns:a16="http://schemas.microsoft.com/office/drawing/2014/main" xmlns="" id="{152A76AA-78A8-4DED-B2E3-B038ECF2D43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2" name="Rectangle 1"/>
          <p:cNvSpPr/>
          <p:nvPr/>
        </p:nvSpPr>
        <p:spPr>
          <a:xfrm>
            <a:off x="2072643" y="541567"/>
            <a:ext cx="4665316" cy="523220"/>
          </a:xfrm>
          <a:prstGeom prst="rect">
            <a:avLst/>
          </a:prstGeom>
        </p:spPr>
        <p:txBody>
          <a:bodyPr wrap="none">
            <a:spAutoFit/>
          </a:bodyPr>
          <a:lstStyle/>
          <a:p>
            <a:r>
              <a:rPr lang="ro-RO" sz="2800" u="sng" dirty="0" smtClean="0">
                <a:solidFill>
                  <a:srgbClr val="0070C0"/>
                </a:solidFill>
              </a:rPr>
              <a:t>Modelul </a:t>
            </a:r>
            <a:r>
              <a:rPr lang="ro-RO" sz="2800" u="sng" dirty="0">
                <a:solidFill>
                  <a:srgbClr val="0070C0"/>
                </a:solidFill>
              </a:rPr>
              <a:t>factorului declanșator</a:t>
            </a:r>
            <a:endParaRPr lang="en-US" sz="2800" u="sng" dirty="0">
              <a:solidFill>
                <a:srgbClr val="0070C0"/>
              </a:solidFill>
            </a:endParaRPr>
          </a:p>
        </p:txBody>
      </p:sp>
      <p:sp>
        <p:nvSpPr>
          <p:cNvPr id="28" name="TextBox 27"/>
          <p:cNvSpPr txBox="1"/>
          <p:nvPr/>
        </p:nvSpPr>
        <p:spPr>
          <a:xfrm>
            <a:off x="527574" y="6016409"/>
            <a:ext cx="2086645" cy="246221"/>
          </a:xfrm>
          <a:prstGeom prst="rect">
            <a:avLst/>
          </a:prstGeom>
          <a:noFill/>
        </p:spPr>
        <p:txBody>
          <a:bodyPr wrap="square" rtlCol="0">
            <a:spAutoFit/>
          </a:bodyPr>
          <a:lstStyle/>
          <a:p>
            <a:r>
              <a:rPr lang="nl-NL" sz="1000" dirty="0" smtClean="0">
                <a:solidFill>
                  <a:schemeClr val="tx1">
                    <a:lumMod val="50000"/>
                    <a:lumOff val="50000"/>
                  </a:schemeClr>
                </a:solidFill>
              </a:rPr>
              <a:t>S</a:t>
            </a:r>
            <a:r>
              <a:rPr lang="ro-RO" sz="1000" dirty="0" smtClean="0">
                <a:solidFill>
                  <a:schemeClr val="tx1">
                    <a:lumMod val="50000"/>
                    <a:lumOff val="50000"/>
                  </a:schemeClr>
                </a:solidFill>
              </a:rPr>
              <a:t>ursa</a:t>
            </a:r>
            <a:r>
              <a:rPr lang="nl-NL" sz="1000" dirty="0" smtClean="0">
                <a:solidFill>
                  <a:schemeClr val="tx1">
                    <a:lumMod val="50000"/>
                    <a:lumOff val="50000"/>
                  </a:schemeClr>
                </a:solidFill>
              </a:rPr>
              <a:t>: </a:t>
            </a:r>
            <a:r>
              <a:rPr lang="ro-RO" sz="1000" dirty="0" smtClean="0">
                <a:solidFill>
                  <a:schemeClr val="tx1">
                    <a:lumMod val="50000"/>
                    <a:lumOff val="50000"/>
                  </a:schemeClr>
                </a:solidFill>
              </a:rPr>
              <a:t>adaptat după </a:t>
            </a:r>
            <a:r>
              <a:rPr lang="nl-NL" sz="1000" dirty="0" smtClean="0">
                <a:solidFill>
                  <a:schemeClr val="tx1">
                    <a:lumMod val="50000"/>
                    <a:lumOff val="50000"/>
                  </a:schemeClr>
                </a:solidFill>
              </a:rPr>
              <a:t>Feddes </a:t>
            </a:r>
            <a:r>
              <a:rPr lang="nl-NL" sz="1000" dirty="0">
                <a:solidFill>
                  <a:schemeClr val="tx1">
                    <a:lumMod val="50000"/>
                    <a:lumOff val="50000"/>
                  </a:schemeClr>
                </a:solidFill>
              </a:rPr>
              <a:t>(2015)</a:t>
            </a:r>
          </a:p>
        </p:txBody>
      </p:sp>
      <p:sp>
        <p:nvSpPr>
          <p:cNvPr id="29" name="Rectangle 235">
            <a:extLst>
              <a:ext uri="{FF2B5EF4-FFF2-40B4-BE49-F238E27FC236}">
                <a16:creationId xmlns:a16="http://schemas.microsoft.com/office/drawing/2014/main" xmlns="" id="{88EB163D-71A5-43B3-AEAE-9B9E814C5210}"/>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identității</a:t>
            </a:r>
            <a:endParaRPr lang="nl-NL" sz="1400" dirty="0">
              <a:solidFill>
                <a:schemeClr val="tx1"/>
              </a:solidFill>
            </a:endParaRPr>
          </a:p>
        </p:txBody>
      </p:sp>
      <p:sp>
        <p:nvSpPr>
          <p:cNvPr id="31" name="Rectangle 235">
            <a:extLst>
              <a:ext uri="{FF2B5EF4-FFF2-40B4-BE49-F238E27FC236}">
                <a16:creationId xmlns:a16="http://schemas.microsoft.com/office/drawing/2014/main" xmlns="" id="{4AC250E9-1E6B-4AB2-AF44-6CD9DBEE07EB}"/>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EDUCAȚIE</a:t>
            </a:r>
            <a:r>
              <a:rPr lang="nl-NL" sz="1400" dirty="0" smtClean="0"/>
              <a:t> </a:t>
            </a:r>
            <a:r>
              <a:rPr lang="nl-NL" sz="1400" dirty="0"/>
              <a:t>/ </a:t>
            </a:r>
            <a:r>
              <a:rPr lang="ro-RO" sz="1400" dirty="0" smtClean="0"/>
              <a:t>APTITUDINI</a:t>
            </a:r>
            <a:endParaRPr lang="nl-NL" sz="1400" dirty="0"/>
          </a:p>
        </p:txBody>
      </p:sp>
      <p:sp>
        <p:nvSpPr>
          <p:cNvPr id="33" name="Rectangle 235">
            <a:extLst>
              <a:ext uri="{FF2B5EF4-FFF2-40B4-BE49-F238E27FC236}">
                <a16:creationId xmlns:a16="http://schemas.microsoft.com/office/drawing/2014/main" xmlns="" id="{EB968766-90E5-497F-980A-07F711811508}"/>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SEX/VÂRSTĂ</a:t>
            </a:r>
            <a:endParaRPr lang="nl-NL" sz="1400" dirty="0"/>
          </a:p>
        </p:txBody>
      </p:sp>
      <p:sp>
        <p:nvSpPr>
          <p:cNvPr id="35" name="Rectangle 235">
            <a:extLst>
              <a:ext uri="{FF2B5EF4-FFF2-40B4-BE49-F238E27FC236}">
                <a16:creationId xmlns:a16="http://schemas.microsoft.com/office/drawing/2014/main" xmlns="" id="{DC6CEF43-C4C3-46AA-9EFA-76196D83ECC3}"/>
              </a:ext>
            </a:extLst>
          </p:cNvPr>
          <p:cNvSpPr/>
          <p:nvPr/>
        </p:nvSpPr>
        <p:spPr>
          <a:xfrm>
            <a:off x="635883" y="1617933"/>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CARACTERISTICI INDIVIDUALE</a:t>
            </a:r>
            <a:endParaRPr lang="nl-NL" sz="1400" b="1" dirty="0"/>
          </a:p>
        </p:txBody>
      </p:sp>
      <p:sp>
        <p:nvSpPr>
          <p:cNvPr id="37" name="Rectangle 235">
            <a:extLst>
              <a:ext uri="{FF2B5EF4-FFF2-40B4-BE49-F238E27FC236}">
                <a16:creationId xmlns:a16="http://schemas.microsoft.com/office/drawing/2014/main" xmlns="" id="{EDA6D821-777E-463E-9C13-8C8FC044CEFB}"/>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dreptății</a:t>
            </a:r>
            <a:endParaRPr lang="nl-NL" sz="1400" dirty="0">
              <a:solidFill>
                <a:schemeClr val="tx1"/>
              </a:solidFill>
            </a:endParaRPr>
          </a:p>
        </p:txBody>
      </p:sp>
      <p:sp>
        <p:nvSpPr>
          <p:cNvPr id="39" name="Rectangle 235">
            <a:extLst>
              <a:ext uri="{FF2B5EF4-FFF2-40B4-BE49-F238E27FC236}">
                <a16:creationId xmlns:a16="http://schemas.microsoft.com/office/drawing/2014/main" xmlns="" id="{2C687997-9B41-4FC4-8C01-560C240924F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emoțiilor</a:t>
            </a:r>
            <a:endParaRPr lang="nl-NL" sz="1400" dirty="0">
              <a:solidFill>
                <a:schemeClr val="tx1"/>
              </a:solidFill>
            </a:endParaRPr>
          </a:p>
        </p:txBody>
      </p:sp>
      <p:sp>
        <p:nvSpPr>
          <p:cNvPr id="41" name="Rectangle 235">
            <a:extLst>
              <a:ext uri="{FF2B5EF4-FFF2-40B4-BE49-F238E27FC236}">
                <a16:creationId xmlns:a16="http://schemas.microsoft.com/office/drawing/2014/main" xmlns="" id="{4B266760-37BE-4D2A-BD94-8C0F3D2801E1}"/>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sensului vieții</a:t>
            </a:r>
            <a:endParaRPr lang="nl-NL" sz="1400" dirty="0">
              <a:solidFill>
                <a:schemeClr val="tx1"/>
              </a:solidFill>
            </a:endParaRPr>
          </a:p>
        </p:txBody>
      </p:sp>
      <p:sp>
        <p:nvSpPr>
          <p:cNvPr id="42" name="Rectangle 235">
            <a:extLst>
              <a:ext uri="{FF2B5EF4-FFF2-40B4-BE49-F238E27FC236}">
                <a16:creationId xmlns:a16="http://schemas.microsoft.com/office/drawing/2014/main" xmlns="" id="{CBC1FD98-B5CB-4DAC-9337-7B6DB24D4B67}"/>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TIPOLOGIE</a:t>
            </a:r>
            <a:r>
              <a:rPr lang="nl-NL" sz="1400" dirty="0" smtClean="0"/>
              <a:t>: </a:t>
            </a:r>
            <a:endParaRPr lang="nl-NL" sz="1400" dirty="0"/>
          </a:p>
        </p:txBody>
      </p:sp>
      <p:sp>
        <p:nvSpPr>
          <p:cNvPr id="43" name="Rectangle 235">
            <a:extLst>
              <a:ext uri="{FF2B5EF4-FFF2-40B4-BE49-F238E27FC236}">
                <a16:creationId xmlns:a16="http://schemas.microsoft.com/office/drawing/2014/main" xmlns="" id="{BD524B0E-9857-4B3B-AABA-5E5D872BABA4}"/>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IDENTITATE</a:t>
            </a:r>
            <a:endParaRPr lang="nl-NL" sz="1400" dirty="0"/>
          </a:p>
        </p:txBody>
      </p:sp>
      <p:sp>
        <p:nvSpPr>
          <p:cNvPr id="45" name="Pijl: rechts 3">
            <a:extLst>
              <a:ext uri="{FF2B5EF4-FFF2-40B4-BE49-F238E27FC236}">
                <a16:creationId xmlns:a16="http://schemas.microsoft.com/office/drawing/2014/main" xmlns="" id="{4A82B8E9-A3A5-4239-981D-A63D155D99D8}"/>
              </a:ext>
            </a:extLst>
          </p:cNvPr>
          <p:cNvSpPr/>
          <p:nvPr/>
        </p:nvSpPr>
        <p:spPr>
          <a:xfrm>
            <a:off x="3657253" y="4598516"/>
            <a:ext cx="5334347"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ro-RO" sz="1600" dirty="0" smtClean="0"/>
              <a:t>ETAPELE</a:t>
            </a:r>
            <a:r>
              <a:rPr lang="nl-NL" sz="1600" dirty="0" smtClean="0"/>
              <a:t> </a:t>
            </a:r>
            <a:r>
              <a:rPr lang="ro-RO" sz="1600" dirty="0" smtClean="0"/>
              <a:t>Radicalizării</a:t>
            </a:r>
            <a:endParaRPr lang="nl-NL" sz="1600" dirty="0"/>
          </a:p>
          <a:p>
            <a:pPr algn="ctr"/>
            <a:r>
              <a:rPr lang="nl-NL" sz="1400" dirty="0"/>
              <a:t>I. </a:t>
            </a:r>
            <a:r>
              <a:rPr lang="ro-RO" sz="1400" dirty="0" smtClean="0"/>
              <a:t>Sensibilitate</a:t>
            </a:r>
            <a:r>
              <a:rPr lang="nl-NL" sz="1400" dirty="0" smtClean="0"/>
              <a:t>  </a:t>
            </a:r>
            <a:r>
              <a:rPr lang="nl-NL" sz="1400" dirty="0"/>
              <a:t>II. </a:t>
            </a:r>
            <a:r>
              <a:rPr lang="ro-RO" sz="1400" dirty="0" smtClean="0"/>
              <a:t>Explorare</a:t>
            </a:r>
            <a:r>
              <a:rPr lang="nl-NL" sz="1400" dirty="0" smtClean="0"/>
              <a:t>  </a:t>
            </a:r>
            <a:r>
              <a:rPr lang="nl-NL" sz="1400" dirty="0"/>
              <a:t>III. </a:t>
            </a:r>
            <a:r>
              <a:rPr lang="ro-RO" sz="1400" dirty="0" smtClean="0"/>
              <a:t>Calitate de membru</a:t>
            </a:r>
            <a:r>
              <a:rPr lang="nl-NL" sz="1400" dirty="0" smtClean="0"/>
              <a:t> </a:t>
            </a:r>
            <a:r>
              <a:rPr lang="nl-NL" sz="1400" dirty="0"/>
              <a:t>IV. </a:t>
            </a:r>
            <a:r>
              <a:rPr lang="ro-RO" sz="1400" dirty="0" smtClean="0"/>
              <a:t>Acțiune</a:t>
            </a:r>
            <a:endParaRPr lang="en-GB" sz="1400" dirty="0"/>
          </a:p>
        </p:txBody>
      </p:sp>
      <p:sp>
        <p:nvSpPr>
          <p:cNvPr id="47" name="Rechteraccolade 4">
            <a:extLst>
              <a:ext uri="{FF2B5EF4-FFF2-40B4-BE49-F238E27FC236}">
                <a16:creationId xmlns:a16="http://schemas.microsoft.com/office/drawing/2014/main" xmlns="" id="{1240895E-7AC2-4973-9523-67DC1DCE81A1}"/>
              </a:ext>
            </a:extLst>
          </p:cNvPr>
          <p:cNvSpPr/>
          <p:nvPr/>
        </p:nvSpPr>
        <p:spPr>
          <a:xfrm>
            <a:off x="3341514" y="1599804"/>
            <a:ext cx="416149" cy="4236614"/>
          </a:xfrm>
          <a:prstGeom prst="rightBrace">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48" name="Rectangle 235">
            <a:extLst>
              <a:ext uri="{FF2B5EF4-FFF2-40B4-BE49-F238E27FC236}">
                <a16:creationId xmlns:a16="http://schemas.microsoft.com/office/drawing/2014/main" xmlns="" id="{40C94B85-AB37-4CCA-AA50-DA0533794C64}"/>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MESO</a:t>
            </a:r>
            <a:endParaRPr lang="nl-NL" sz="1400" dirty="0">
              <a:solidFill>
                <a:schemeClr val="tx1"/>
              </a:solidFill>
            </a:endParaRPr>
          </a:p>
        </p:txBody>
      </p:sp>
      <p:sp>
        <p:nvSpPr>
          <p:cNvPr id="50" name="Rectangle 235">
            <a:extLst>
              <a:ext uri="{FF2B5EF4-FFF2-40B4-BE49-F238E27FC236}">
                <a16:creationId xmlns:a16="http://schemas.microsoft.com/office/drawing/2014/main" xmlns="" id="{96B0B973-9326-498F-B378-A9E29DA73CD0}"/>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FACTORI DECLANȘATORI</a:t>
            </a:r>
            <a:endParaRPr lang="nl-NL" sz="1400" b="1" dirty="0"/>
          </a:p>
        </p:txBody>
      </p:sp>
      <p:sp>
        <p:nvSpPr>
          <p:cNvPr id="52" name="Rectangle 235">
            <a:extLst>
              <a:ext uri="{FF2B5EF4-FFF2-40B4-BE49-F238E27FC236}">
                <a16:creationId xmlns:a16="http://schemas.microsoft.com/office/drawing/2014/main" xmlns="" id="{0DDC596F-2317-498D-9DFE-6E85F5D405F2}"/>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MACRO</a:t>
            </a:r>
            <a:endParaRPr lang="nl-NL" sz="1400" dirty="0">
              <a:solidFill>
                <a:schemeClr val="tx1"/>
              </a:solidFill>
            </a:endParaRPr>
          </a:p>
        </p:txBody>
      </p:sp>
      <p:sp>
        <p:nvSpPr>
          <p:cNvPr id="53" name="Rectangle 235">
            <a:extLst>
              <a:ext uri="{FF2B5EF4-FFF2-40B4-BE49-F238E27FC236}">
                <a16:creationId xmlns:a16="http://schemas.microsoft.com/office/drawing/2014/main" xmlns="" id="{91BDD281-7295-4357-B969-7E5E16619EA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MICRO</a:t>
            </a:r>
            <a:r>
              <a:rPr lang="nl-NL" sz="1400" dirty="0" smtClean="0">
                <a:solidFill>
                  <a:schemeClr val="tx1"/>
                </a:solidFill>
              </a:rPr>
              <a:t> </a:t>
            </a:r>
            <a:endParaRPr lang="nl-NL" sz="1400" dirty="0">
              <a:solidFill>
                <a:schemeClr val="tx1"/>
              </a:solidFill>
            </a:endParaRPr>
          </a:p>
        </p:txBody>
      </p:sp>
      <p:sp>
        <p:nvSpPr>
          <p:cNvPr id="55" name="Pijl: omlaag 29">
            <a:extLst>
              <a:ext uri="{FF2B5EF4-FFF2-40B4-BE49-F238E27FC236}">
                <a16:creationId xmlns:a16="http://schemas.microsoft.com/office/drawing/2014/main" xmlns="" id="{1CF7002F-5D1A-44EE-879F-567B8BE145BA}"/>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6" name="Pijl: omlaag 30">
            <a:extLst>
              <a:ext uri="{FF2B5EF4-FFF2-40B4-BE49-F238E27FC236}">
                <a16:creationId xmlns:a16="http://schemas.microsoft.com/office/drawing/2014/main" xmlns="" id="{BEA0C895-3FB8-45D3-96F7-11450DF5FCEB}"/>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8" name="Pijl: omlaag 31">
            <a:extLst>
              <a:ext uri="{FF2B5EF4-FFF2-40B4-BE49-F238E27FC236}">
                <a16:creationId xmlns:a16="http://schemas.microsoft.com/office/drawing/2014/main" xmlns="" id="{CCBF9769-034F-43FC-80CF-3ECB1006318A}"/>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Pijl: omlaag 32">
            <a:extLst>
              <a:ext uri="{FF2B5EF4-FFF2-40B4-BE49-F238E27FC236}">
                <a16:creationId xmlns:a16="http://schemas.microsoft.com/office/drawing/2014/main" xmlns="" id="{31A0EB42-EBCA-485B-B6C9-2BF0E80DAEE6}"/>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1" name="Pijl: omlaag 33">
            <a:extLst>
              <a:ext uri="{FF2B5EF4-FFF2-40B4-BE49-F238E27FC236}">
                <a16:creationId xmlns:a16="http://schemas.microsoft.com/office/drawing/2014/main" xmlns="" id="{036473CE-2CB0-45FA-A548-BD7EBD8A3AC9}"/>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2" name="Pijl: omlaag 34">
            <a:extLst>
              <a:ext uri="{FF2B5EF4-FFF2-40B4-BE49-F238E27FC236}">
                <a16:creationId xmlns:a16="http://schemas.microsoft.com/office/drawing/2014/main" xmlns="" id="{86E80C38-F1FE-4F3F-B66B-59ECCBA13D9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3" name="Pijl: omlaag 35">
            <a:extLst>
              <a:ext uri="{FF2B5EF4-FFF2-40B4-BE49-F238E27FC236}">
                <a16:creationId xmlns:a16="http://schemas.microsoft.com/office/drawing/2014/main" xmlns="" id="{6090372F-36C2-4FEB-8E25-7B9294435140}"/>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7" name="Tekstvak 38">
            <a:extLst>
              <a:ext uri="{FF2B5EF4-FFF2-40B4-BE49-F238E27FC236}">
                <a16:creationId xmlns:a16="http://schemas.microsoft.com/office/drawing/2014/main" xmlns="" id="{261F3392-5656-499B-83C2-58FF7DCAEA7A}"/>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Experiență personală cu privire la discriminare</a:t>
            </a:r>
            <a:endParaRPr lang="en-GB" sz="1400" dirty="0"/>
          </a:p>
          <a:p>
            <a:pPr marL="285750" indent="-285750">
              <a:buFont typeface="Arial" panose="020B0604020202020204" pitchFamily="34" charset="0"/>
              <a:buChar char="•"/>
            </a:pPr>
            <a:r>
              <a:rPr lang="ro-RO" sz="1400" dirty="0" smtClean="0"/>
              <a:t>Probleme acasă</a:t>
            </a:r>
            <a:endParaRPr lang="nl-NL" sz="1400" dirty="0"/>
          </a:p>
          <a:p>
            <a:pPr marL="285750" indent="-285750">
              <a:buFont typeface="Arial" panose="020B0604020202020204" pitchFamily="34" charset="0"/>
              <a:buChar char="•"/>
            </a:pPr>
            <a:r>
              <a:rPr lang="ro-RO" sz="1400" dirty="0" smtClean="0"/>
              <a:t>Confruntare vs. moarte</a:t>
            </a:r>
            <a:endParaRPr lang="nl-NL" sz="1400" dirty="0"/>
          </a:p>
        </p:txBody>
      </p:sp>
      <p:sp>
        <p:nvSpPr>
          <p:cNvPr id="70" name="Tekstvak 40">
            <a:extLst>
              <a:ext uri="{FF2B5EF4-FFF2-40B4-BE49-F238E27FC236}">
                <a16:creationId xmlns:a16="http://schemas.microsoft.com/office/drawing/2014/main" xmlns="" id="{5D414795-1ED9-47C3-AB7E-D4385877B9EB}"/>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Confruntarea cu propaganda</a:t>
            </a:r>
            <a:endParaRPr lang="nl-NL" sz="1400" dirty="0"/>
          </a:p>
          <a:p>
            <a:pPr marL="285750" indent="-285750">
              <a:buFont typeface="Arial" panose="020B0604020202020204" pitchFamily="34" charset="0"/>
              <a:buChar char="•"/>
            </a:pPr>
            <a:r>
              <a:rPr lang="ro-RO" sz="1400" dirty="0" smtClean="0"/>
              <a:t>Parte a unui grup radical</a:t>
            </a:r>
            <a:endParaRPr lang="nl-NL" sz="1400" dirty="0"/>
          </a:p>
          <a:p>
            <a:pPr marL="285750" indent="-285750">
              <a:buFont typeface="Arial" panose="020B0604020202020204" pitchFamily="34" charset="0"/>
              <a:buChar char="•"/>
            </a:pPr>
            <a:r>
              <a:rPr lang="ro-RO" sz="1400" dirty="0" smtClean="0"/>
              <a:t>Comportament nedrept la adresa grupului</a:t>
            </a:r>
            <a:endParaRPr lang="en-GB" sz="1400" dirty="0"/>
          </a:p>
        </p:txBody>
      </p:sp>
      <p:sp>
        <p:nvSpPr>
          <p:cNvPr id="72" name="Tekstvak 41">
            <a:extLst>
              <a:ext uri="{FF2B5EF4-FFF2-40B4-BE49-F238E27FC236}">
                <a16:creationId xmlns:a16="http://schemas.microsoft.com/office/drawing/2014/main" xmlns="" id="{965CABDE-72CF-4015-BD0C-833503CEFFD8}"/>
              </a:ext>
            </a:extLst>
          </p:cNvPr>
          <p:cNvSpPr txBox="1"/>
          <p:nvPr/>
        </p:nvSpPr>
        <p:spPr>
          <a:xfrm>
            <a:off x="6916462" y="3705427"/>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Apel la acțiune</a:t>
            </a:r>
            <a:endParaRPr lang="nl-NL" sz="1400" dirty="0"/>
          </a:p>
          <a:p>
            <a:pPr marL="285750" indent="-285750">
              <a:buFont typeface="Arial" panose="020B0604020202020204" pitchFamily="34" charset="0"/>
              <a:buChar char="•"/>
            </a:pPr>
            <a:r>
              <a:rPr lang="ro-RO" sz="1400" dirty="0" smtClean="0"/>
              <a:t>Politici guvernamentale</a:t>
            </a:r>
            <a:r>
              <a:rPr lang="nl-NL" sz="1400" dirty="0" smtClean="0"/>
              <a:t> </a:t>
            </a:r>
            <a:endParaRPr lang="en-GB" sz="1400" dirty="0"/>
          </a:p>
          <a:p>
            <a:pPr marL="285750" indent="-285750">
              <a:buFont typeface="Arial" panose="020B0604020202020204" pitchFamily="34" charset="0"/>
              <a:buChar char="•"/>
            </a:pPr>
            <a:r>
              <a:rPr lang="ro-RO" sz="1400" dirty="0" smtClean="0"/>
              <a:t>Război împotriva grupului</a:t>
            </a:r>
            <a:r>
              <a:rPr lang="nl-NL" sz="1400" dirty="0" smtClean="0"/>
              <a:t> </a:t>
            </a:r>
            <a:endParaRPr lang="nl-NL" sz="1400" dirty="0"/>
          </a:p>
        </p:txBody>
      </p:sp>
      <p:cxnSp>
        <p:nvCxnSpPr>
          <p:cNvPr id="73" name="Rechte verbindingslijn met pijl 42">
            <a:extLst>
              <a:ext uri="{FF2B5EF4-FFF2-40B4-BE49-F238E27FC236}">
                <a16:creationId xmlns:a16="http://schemas.microsoft.com/office/drawing/2014/main" xmlns="" id="{768ED35E-BB01-4B77-9C4C-D5F60526E90A}"/>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5" name="Rechte verbindingslijn met pijl 43">
            <a:extLst>
              <a:ext uri="{FF2B5EF4-FFF2-40B4-BE49-F238E27FC236}">
                <a16:creationId xmlns:a16="http://schemas.microsoft.com/office/drawing/2014/main" xmlns="" id="{C42A618F-49B4-4C5D-9814-659A886D362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6" name="Rechte verbindingslijn met pijl 44">
            <a:extLst>
              <a:ext uri="{FF2B5EF4-FFF2-40B4-BE49-F238E27FC236}">
                <a16:creationId xmlns:a16="http://schemas.microsoft.com/office/drawing/2014/main" xmlns="" id="{DA4FBBBC-D567-40A8-94D5-48A52FE7081A}"/>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77" name="Ovaal 5">
            <a:extLst>
              <a:ext uri="{FF2B5EF4-FFF2-40B4-BE49-F238E27FC236}">
                <a16:creationId xmlns:a16="http://schemas.microsoft.com/office/drawing/2014/main" xmlns="" id="{5296C979-B446-46AB-B5AD-873809626310}"/>
              </a:ext>
            </a:extLst>
          </p:cNvPr>
          <p:cNvSpPr/>
          <p:nvPr/>
        </p:nvSpPr>
        <p:spPr>
          <a:xfrm>
            <a:off x="1980070" y="541386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78" name="Ovaal 36">
            <a:extLst>
              <a:ext uri="{FF2B5EF4-FFF2-40B4-BE49-F238E27FC236}">
                <a16:creationId xmlns:a16="http://schemas.microsoft.com/office/drawing/2014/main" xmlns="" id="{B7F8B1C0-C285-4C14-B2C8-5E1907194434}"/>
              </a:ext>
            </a:extLst>
          </p:cNvPr>
          <p:cNvSpPr/>
          <p:nvPr/>
        </p:nvSpPr>
        <p:spPr>
          <a:xfrm>
            <a:off x="7201430" y="355100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79" name="Ovaal 39">
            <a:extLst>
              <a:ext uri="{FF2B5EF4-FFF2-40B4-BE49-F238E27FC236}">
                <a16:creationId xmlns:a16="http://schemas.microsoft.com/office/drawing/2014/main" xmlns="" id="{5295EB44-2AD0-4C6E-B1E6-7585DC055755}"/>
              </a:ext>
            </a:extLst>
          </p:cNvPr>
          <p:cNvSpPr/>
          <p:nvPr/>
        </p:nvSpPr>
        <p:spPr>
          <a:xfrm>
            <a:off x="7245898" y="248005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7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2000" fill="hold"/>
                                        <p:tgtEl>
                                          <p:spTgt spid="45"/>
                                        </p:tgtEl>
                                        <p:attrNameLst>
                                          <p:attrName>ppt_x</p:attrName>
                                        </p:attrNameLst>
                                      </p:cBhvr>
                                      <p:tavLst>
                                        <p:tav tm="0">
                                          <p:val>
                                            <p:strVal val="0-#ppt_w/2"/>
                                          </p:val>
                                        </p:tav>
                                        <p:tav tm="100000">
                                          <p:val>
                                            <p:strVal val="#ppt_x"/>
                                          </p:val>
                                        </p:tav>
                                      </p:tavLst>
                                    </p:anim>
                                    <p:anim calcmode="lin" valueType="num">
                                      <p:cBhvr additive="base">
                                        <p:cTn id="66" dur="2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35" grpId="0" animBg="1"/>
      <p:bldP spid="37" grpId="0" animBg="1"/>
      <p:bldP spid="39" grpId="0" animBg="1"/>
      <p:bldP spid="41" grpId="0" animBg="1"/>
      <p:bldP spid="42" grpId="0" animBg="1"/>
      <p:bldP spid="43" grpId="0" animBg="1"/>
      <p:bldP spid="45" grpId="0" animBg="1"/>
      <p:bldP spid="47" grpId="0" animBg="1"/>
      <p:bldP spid="48" grpId="0" animBg="1"/>
      <p:bldP spid="50" grpId="0" animBg="1"/>
      <p:bldP spid="52" grpId="0" animBg="1"/>
      <p:bldP spid="53" grpId="0" animBg="1"/>
      <p:bldP spid="55" grpId="0" animBg="1"/>
      <p:bldP spid="56" grpId="0" animBg="1"/>
      <p:bldP spid="58" grpId="0" animBg="1"/>
      <p:bldP spid="59" grpId="0" animBg="1"/>
      <p:bldP spid="61" grpId="0" animBg="1"/>
      <p:bldP spid="62" grpId="0" animBg="1"/>
      <p:bldP spid="63" grpId="0" animBg="1"/>
      <p:bldP spid="67" grpId="0"/>
      <p:bldP spid="67" grpId="1"/>
      <p:bldP spid="67" grpId="2"/>
      <p:bldP spid="70" grpId="0"/>
      <p:bldP spid="70" grpId="1"/>
      <p:bldP spid="70" grpId="2"/>
      <p:bldP spid="72" grpId="0"/>
      <p:bldP spid="72" grpId="1"/>
      <p:bldP spid="72" grpId="2"/>
      <p:bldP spid="77" grpId="0" animBg="1"/>
      <p:bldP spid="78"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xmlns=""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xmlns=""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xmlns=""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xmlns=""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xmlns=""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xmlns=""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xmlns=""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xmlns=""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xmlns=""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xmlns=""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xmlns=""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xmlns=""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xmlns=""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xmlns=""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xmlns=""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xmlns=""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xmlns=""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xmlns=""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xmlns=""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Ce mă marchează?</a:t>
            </a:r>
          </a:p>
        </p:txBody>
      </p:sp>
      <p:sp>
        <p:nvSpPr>
          <p:cNvPr id="33" name="TextBox 52">
            <a:extLst>
              <a:ext uri="{FF2B5EF4-FFF2-40B4-BE49-F238E27FC236}">
                <a16:creationId xmlns:a16="http://schemas.microsoft.com/office/drawing/2014/main" xmlns=""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Discutați pe </a:t>
            </a:r>
            <a:r>
              <a:rPr lang="nl-NL" dirty="0" smtClean="0">
                <a:solidFill>
                  <a:schemeClr val="tx1">
                    <a:lumMod val="75000"/>
                    <a:lumOff val="25000"/>
                  </a:schemeClr>
                </a:solidFill>
              </a:rPr>
              <a:t>perechi</a:t>
            </a:r>
            <a:endParaRPr lang="nl-NL" dirty="0">
              <a:solidFill>
                <a:schemeClr val="tx1">
                  <a:lumMod val="75000"/>
                  <a:lumOff val="25000"/>
                </a:schemeClr>
              </a:solidFill>
            </a:endParaRPr>
          </a:p>
        </p:txBody>
      </p:sp>
      <p:sp>
        <p:nvSpPr>
          <p:cNvPr id="35" name="TextBox 52">
            <a:extLst>
              <a:ext uri="{FF2B5EF4-FFF2-40B4-BE49-F238E27FC236}">
                <a16:creationId xmlns:a16="http://schemas.microsoft.com/office/drawing/2014/main" xmlns=""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pt-BR" dirty="0">
                <a:solidFill>
                  <a:schemeClr val="tx1">
                    <a:lumMod val="75000"/>
                    <a:lumOff val="25000"/>
                  </a:schemeClr>
                </a:solidFill>
              </a:rPr>
              <a:t>Cum rezolvă problema reacția mea? </a:t>
            </a:r>
          </a:p>
        </p:txBody>
      </p:sp>
      <p:sp>
        <p:nvSpPr>
          <p:cNvPr id="37" name="TextBox 52">
            <a:extLst>
              <a:ext uri="{FF2B5EF4-FFF2-40B4-BE49-F238E27FC236}">
                <a16:creationId xmlns:a16="http://schemas.microsoft.com/office/drawing/2014/main" xmlns=""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Cum </a:t>
            </a:r>
            <a:r>
              <a:rPr lang="en-US" dirty="0" err="1">
                <a:solidFill>
                  <a:schemeClr val="tx1">
                    <a:lumMod val="75000"/>
                    <a:lumOff val="25000"/>
                  </a:schemeClr>
                </a:solidFill>
              </a:rPr>
              <a:t>reacționez</a:t>
            </a:r>
            <a:r>
              <a:rPr lang="en-US" dirty="0">
                <a:solidFill>
                  <a:schemeClr val="tx1">
                    <a:lumMod val="75000"/>
                    <a:lumOff val="25000"/>
                  </a:schemeClr>
                </a:solidFill>
              </a:rPr>
              <a:t> </a:t>
            </a:r>
            <a:r>
              <a:rPr lang="en-US" dirty="0" err="1">
                <a:solidFill>
                  <a:schemeClr val="tx1">
                    <a:lumMod val="75000"/>
                    <a:lumOff val="25000"/>
                  </a:schemeClr>
                </a:solidFill>
              </a:rPr>
              <a:t>atunci</a:t>
            </a:r>
            <a:r>
              <a:rPr lang="en-US" dirty="0">
                <a:solidFill>
                  <a:schemeClr val="tx1">
                    <a:lumMod val="75000"/>
                    <a:lumOff val="25000"/>
                  </a:schemeClr>
                </a:solidFill>
              </a:rPr>
              <a:t> </a:t>
            </a:r>
            <a:r>
              <a:rPr lang="en-US" dirty="0" err="1">
                <a:solidFill>
                  <a:schemeClr val="tx1">
                    <a:lumMod val="75000"/>
                    <a:lumOff val="25000"/>
                  </a:schemeClr>
                </a:solidFill>
              </a:rPr>
              <a:t>când</a:t>
            </a:r>
            <a:r>
              <a:rPr lang="en-US" dirty="0">
                <a:solidFill>
                  <a:schemeClr val="tx1">
                    <a:lumMod val="75000"/>
                    <a:lumOff val="25000"/>
                  </a:schemeClr>
                </a:solidFill>
              </a:rPr>
              <a:t> </a:t>
            </a:r>
            <a:r>
              <a:rPr lang="en-US" dirty="0" err="1">
                <a:solidFill>
                  <a:schemeClr val="tx1">
                    <a:lumMod val="75000"/>
                    <a:lumOff val="25000"/>
                  </a:schemeClr>
                </a:solidFill>
              </a:rPr>
              <a:t>sunt</a:t>
            </a:r>
            <a:r>
              <a:rPr lang="en-US" dirty="0">
                <a:solidFill>
                  <a:schemeClr val="tx1">
                    <a:lumMod val="75000"/>
                    <a:lumOff val="25000"/>
                  </a:schemeClr>
                </a:solidFill>
              </a:rPr>
              <a:t> </a:t>
            </a:r>
            <a:r>
              <a:rPr lang="en-US" dirty="0" err="1">
                <a:solidFill>
                  <a:schemeClr val="tx1">
                    <a:lumMod val="75000"/>
                    <a:lumOff val="25000"/>
                  </a:schemeClr>
                </a:solidFill>
              </a:rPr>
              <a:t>într</a:t>
            </a:r>
            <a:r>
              <a:rPr lang="en-US" dirty="0">
                <a:solidFill>
                  <a:schemeClr val="tx1">
                    <a:lumMod val="75000"/>
                    <a:lumOff val="25000"/>
                  </a:schemeClr>
                </a:solidFill>
              </a:rPr>
              <a:t>-un conflict? </a:t>
            </a:r>
          </a:p>
        </p:txBody>
      </p:sp>
      <p:sp>
        <p:nvSpPr>
          <p:cNvPr id="39" name="TextBox 52">
            <a:extLst>
              <a:ext uri="{FF2B5EF4-FFF2-40B4-BE49-F238E27FC236}">
                <a16:creationId xmlns:a16="http://schemas.microsoft.com/office/drawing/2014/main" xmlns="" id="{08D2C4F2-DA01-4B98-A17B-8AFC346D1439}"/>
              </a:ext>
            </a:extLst>
          </p:cNvPr>
          <p:cNvSpPr txBox="1"/>
          <p:nvPr/>
        </p:nvSpPr>
        <p:spPr>
          <a:xfrm>
            <a:off x="6300206" y="4232025"/>
            <a:ext cx="2716147" cy="173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Ce </a:t>
            </a:r>
            <a:r>
              <a:rPr lang="en-US" dirty="0" err="1">
                <a:solidFill>
                  <a:schemeClr val="tx1">
                    <a:lumMod val="75000"/>
                    <a:lumOff val="25000"/>
                  </a:schemeClr>
                </a:solidFill>
              </a:rPr>
              <a:t>evenimente</a:t>
            </a:r>
            <a:r>
              <a:rPr lang="en-US" dirty="0">
                <a:solidFill>
                  <a:schemeClr val="tx1">
                    <a:lumMod val="75000"/>
                    <a:lumOff val="25000"/>
                  </a:schemeClr>
                </a:solidFill>
              </a:rPr>
              <a:t>/</a:t>
            </a:r>
            <a:r>
              <a:rPr lang="en-US" dirty="0" err="1">
                <a:solidFill>
                  <a:schemeClr val="tx1">
                    <a:lumMod val="75000"/>
                    <a:lumOff val="25000"/>
                  </a:schemeClr>
                </a:solidFill>
              </a:rPr>
              <a:t>persoane</a:t>
            </a:r>
            <a:r>
              <a:rPr lang="en-US" dirty="0">
                <a:solidFill>
                  <a:schemeClr val="tx1">
                    <a:lumMod val="75000"/>
                    <a:lumOff val="25000"/>
                  </a:schemeClr>
                </a:solidFill>
              </a:rPr>
              <a:t>/</a:t>
            </a:r>
            <a:r>
              <a:rPr lang="en-US" dirty="0" err="1">
                <a:solidFill>
                  <a:schemeClr val="tx1">
                    <a:lumMod val="75000"/>
                    <a:lumOff val="25000"/>
                  </a:schemeClr>
                </a:solidFill>
              </a:rPr>
              <a:t>situații</a:t>
            </a:r>
            <a:r>
              <a:rPr lang="en-US" dirty="0">
                <a:solidFill>
                  <a:schemeClr val="tx1">
                    <a:lumMod val="75000"/>
                    <a:lumOff val="25000"/>
                  </a:schemeClr>
                </a:solidFill>
              </a:rPr>
              <a:t>/</a:t>
            </a:r>
            <a:r>
              <a:rPr lang="en-US" dirty="0" err="1">
                <a:solidFill>
                  <a:schemeClr val="tx1">
                    <a:lumMod val="75000"/>
                    <a:lumOff val="25000"/>
                  </a:schemeClr>
                </a:solidFill>
              </a:rPr>
              <a:t>teme</a:t>
            </a:r>
            <a:r>
              <a:rPr lang="en-US" dirty="0">
                <a:solidFill>
                  <a:schemeClr val="tx1">
                    <a:lumMod val="75000"/>
                    <a:lumOff val="25000"/>
                  </a:schemeClr>
                </a:solidFill>
              </a:rPr>
              <a:t> de </a:t>
            </a:r>
            <a:r>
              <a:rPr lang="en-US" dirty="0" err="1">
                <a:solidFill>
                  <a:schemeClr val="tx1">
                    <a:lumMod val="75000"/>
                    <a:lumOff val="25000"/>
                  </a:schemeClr>
                </a:solidFill>
              </a:rPr>
              <a:t>discuție</a:t>
            </a:r>
            <a:r>
              <a:rPr lang="en-US" dirty="0">
                <a:solidFill>
                  <a:schemeClr val="tx1">
                    <a:lumMod val="75000"/>
                    <a:lumOff val="25000"/>
                  </a:schemeClr>
                </a:solidFill>
              </a:rPr>
              <a:t> </a:t>
            </a:r>
            <a:r>
              <a:rPr lang="en-US" dirty="0" err="1">
                <a:solidFill>
                  <a:schemeClr val="tx1">
                    <a:lumMod val="75000"/>
                    <a:lumOff val="25000"/>
                  </a:schemeClr>
                </a:solidFill>
              </a:rPr>
              <a:t>generează</a:t>
            </a:r>
            <a:r>
              <a:rPr lang="en-US" dirty="0">
                <a:solidFill>
                  <a:schemeClr val="tx1">
                    <a:lumMod val="75000"/>
                    <a:lumOff val="25000"/>
                  </a:schemeClr>
                </a:solidFill>
              </a:rPr>
              <a:t> </a:t>
            </a:r>
            <a:r>
              <a:rPr lang="en-US" dirty="0" err="1">
                <a:solidFill>
                  <a:schemeClr val="tx1">
                    <a:lumMod val="75000"/>
                    <a:lumOff val="25000"/>
                  </a:schemeClr>
                </a:solidFill>
              </a:rPr>
              <a:t>conflictul</a:t>
            </a:r>
            <a:r>
              <a:rPr lang="en-US" dirty="0">
                <a:solidFill>
                  <a:schemeClr val="tx1">
                    <a:lumMod val="75000"/>
                    <a:lumOff val="25000"/>
                  </a:schemeClr>
                </a:solidFill>
              </a:rPr>
              <a:t> </a:t>
            </a:r>
            <a:r>
              <a:rPr lang="en-US" dirty="0" err="1">
                <a:solidFill>
                  <a:schemeClr val="tx1">
                    <a:lumMod val="75000"/>
                    <a:lumOff val="25000"/>
                  </a:schemeClr>
                </a:solidFill>
              </a:rPr>
              <a:t>cel</a:t>
            </a:r>
            <a:r>
              <a:rPr lang="en-US" dirty="0">
                <a:solidFill>
                  <a:schemeClr val="tx1">
                    <a:lumMod val="75000"/>
                    <a:lumOff val="25000"/>
                  </a:schemeClr>
                </a:solidFill>
              </a:rPr>
              <a:t> </a:t>
            </a:r>
            <a:r>
              <a:rPr lang="en-US" dirty="0" err="1">
                <a:solidFill>
                  <a:schemeClr val="tx1">
                    <a:lumMod val="75000"/>
                    <a:lumOff val="25000"/>
                  </a:schemeClr>
                </a:solidFill>
              </a:rPr>
              <a:t>mai</a:t>
            </a:r>
            <a:r>
              <a:rPr lang="en-US" dirty="0">
                <a:solidFill>
                  <a:schemeClr val="tx1">
                    <a:lumMod val="75000"/>
                    <a:lumOff val="25000"/>
                  </a:schemeClr>
                </a:solidFill>
              </a:rPr>
              <a:t> des?</a:t>
            </a:r>
          </a:p>
          <a:p>
            <a:pPr algn="ct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xmlns=""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Cum </a:t>
            </a:r>
            <a:r>
              <a:rPr lang="en-GB" dirty="0" err="1"/>
              <a:t>recunosc</a:t>
            </a:r>
            <a:r>
              <a:rPr lang="en-GB" dirty="0"/>
              <a:t> un conflict?</a:t>
            </a:r>
          </a:p>
        </p:txBody>
      </p:sp>
      <p:sp>
        <p:nvSpPr>
          <p:cNvPr id="43" name="Freeform 9">
            <a:extLst>
              <a:ext uri="{FF2B5EF4-FFF2-40B4-BE49-F238E27FC236}">
                <a16:creationId xmlns:a16="http://schemas.microsoft.com/office/drawing/2014/main" xmlns=""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xmlns=""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xmlns=""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xmlns=""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xmlns=""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xmlns=""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xmlns="" id="{A8A937E9-D876-4506-8755-3B31B8F5CA34}"/>
              </a:ext>
            </a:extLst>
          </p:cNvPr>
          <p:cNvSpPr>
            <a:spLocks noGrp="1"/>
          </p:cNvSpPr>
          <p:nvPr>
            <p:ph type="title"/>
          </p:nvPr>
        </p:nvSpPr>
        <p:spPr/>
        <p:txBody>
          <a:bodyPr/>
          <a:lstStyle/>
          <a:p>
            <a:r>
              <a:rPr lang="en-GB" dirty="0"/>
              <a:t>Ice breaker</a:t>
            </a:r>
            <a:r>
              <a:rPr lang="ro-RO" dirty="0"/>
              <a:t> – exercițiu de „spart gheața”</a:t>
            </a:r>
            <a:endParaRPr lang="bg-BG" dirty="0"/>
          </a:p>
        </p:txBody>
      </p:sp>
      <p:sp>
        <p:nvSpPr>
          <p:cNvPr id="36" name="Tijdelijke aanduiding voor dianummer 5">
            <a:extLst>
              <a:ext uri="{FF2B5EF4-FFF2-40B4-BE49-F238E27FC236}">
                <a16:creationId xmlns:a16="http://schemas.microsoft.com/office/drawing/2014/main" xmlns=""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
        <p:nvSpPr>
          <p:cNvPr id="34" name="Текстово поле 33">
            <a:extLst>
              <a:ext uri="{FF2B5EF4-FFF2-40B4-BE49-F238E27FC236}">
                <a16:creationId xmlns:a16="http://schemas.microsoft.com/office/drawing/2014/main" xmlns=""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42F4B9CD-FAD7-4A15-8582-6869A4E58EB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Oval 1">
            <a:extLst>
              <a:ext uri="{FF2B5EF4-FFF2-40B4-BE49-F238E27FC236}">
                <a16:creationId xmlns:a16="http://schemas.microsoft.com/office/drawing/2014/main" xmlns=""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Factori care determină procesul de radicalizare</a:t>
            </a:r>
          </a:p>
        </p:txBody>
      </p:sp>
      <p:sp>
        <p:nvSpPr>
          <p:cNvPr id="8" name="Rectangle: Rounded Corners 4">
            <a:extLst>
              <a:ext uri="{FF2B5EF4-FFF2-40B4-BE49-F238E27FC236}">
                <a16:creationId xmlns:a16="http://schemas.microsoft.com/office/drawing/2014/main" xmlns=""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xmlns=""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xmlns=""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xmlns=""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xmlns=""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xmlns=""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xmlns=""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xmlns=""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xmlns=""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xmlns=""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xmlns=""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xmlns=""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xmlns=""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xmlns=""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xmlns=""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xmlns=""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800" b="1" dirty="0"/>
              <a:t>Furie </a:t>
            </a:r>
            <a:endParaRPr sz="1575" b="1" dirty="0"/>
          </a:p>
        </p:txBody>
      </p:sp>
      <p:sp>
        <p:nvSpPr>
          <p:cNvPr id="25" name="TextBox 52">
            <a:extLst>
              <a:ext uri="{FF2B5EF4-FFF2-40B4-BE49-F238E27FC236}">
                <a16:creationId xmlns:a16="http://schemas.microsoft.com/office/drawing/2014/main" xmlns="" id="{DC725097-7A2C-4DEC-B9CD-6D549F8B9274}"/>
              </a:ext>
            </a:extLst>
          </p:cNvPr>
          <p:cNvSpPr txBox="1"/>
          <p:nvPr/>
        </p:nvSpPr>
        <p:spPr>
          <a:xfrm>
            <a:off x="1397928" y="3840288"/>
            <a:ext cx="161114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Lipsa încrederii de sine</a:t>
            </a:r>
          </a:p>
        </p:txBody>
      </p:sp>
      <p:sp>
        <p:nvSpPr>
          <p:cNvPr id="27" name="TextBox 52">
            <a:extLst>
              <a:ext uri="{FF2B5EF4-FFF2-40B4-BE49-F238E27FC236}">
                <a16:creationId xmlns:a16="http://schemas.microsoft.com/office/drawing/2014/main" xmlns=""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solidFill>
                  <a:schemeClr val="bg1"/>
                </a:solidFill>
              </a:rPr>
              <a:t>Frustrare </a:t>
            </a:r>
            <a:endParaRPr sz="1575" b="1" dirty="0">
              <a:solidFill>
                <a:schemeClr val="bg1"/>
              </a:solidFill>
            </a:endParaRPr>
          </a:p>
        </p:txBody>
      </p:sp>
      <p:sp>
        <p:nvSpPr>
          <p:cNvPr id="29" name="TextBox 52">
            <a:extLst>
              <a:ext uri="{FF2B5EF4-FFF2-40B4-BE49-F238E27FC236}">
                <a16:creationId xmlns:a16="http://schemas.microsoft.com/office/drawing/2014/main" xmlns=""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Victimizare </a:t>
            </a:r>
            <a:endParaRPr sz="1575" b="1" dirty="0"/>
          </a:p>
        </p:txBody>
      </p:sp>
      <p:sp>
        <p:nvSpPr>
          <p:cNvPr id="31" name="TextBox 52">
            <a:extLst>
              <a:ext uri="{FF2B5EF4-FFF2-40B4-BE49-F238E27FC236}">
                <a16:creationId xmlns:a16="http://schemas.microsoft.com/office/drawing/2014/main" xmlns=""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Contact social redus</a:t>
            </a:r>
          </a:p>
        </p:txBody>
      </p:sp>
      <p:sp>
        <p:nvSpPr>
          <p:cNvPr id="26" name="Заглавие 25">
            <a:extLst>
              <a:ext uri="{FF2B5EF4-FFF2-40B4-BE49-F238E27FC236}">
                <a16:creationId xmlns:a16="http://schemas.microsoft.com/office/drawing/2014/main" xmlns="" id="{65F5E9EF-9AD0-49B3-A283-6B7CFAA3EAA4}"/>
              </a:ext>
            </a:extLst>
          </p:cNvPr>
          <p:cNvSpPr>
            <a:spLocks noGrp="1"/>
          </p:cNvSpPr>
          <p:nvPr>
            <p:ph type="title"/>
          </p:nvPr>
        </p:nvSpPr>
        <p:spPr/>
        <p:txBody>
          <a:bodyPr/>
          <a:lstStyle/>
          <a:p>
            <a:r>
              <a:rPr lang="ro-RO" dirty="0"/>
              <a:t>Conflict și radicalizare</a:t>
            </a:r>
            <a:endParaRPr lang="bg-BG" dirty="0"/>
          </a:p>
        </p:txBody>
      </p:sp>
      <p:sp>
        <p:nvSpPr>
          <p:cNvPr id="28" name="Текстово поле 27">
            <a:extLst>
              <a:ext uri="{FF2B5EF4-FFF2-40B4-BE49-F238E27FC236}">
                <a16:creationId xmlns:a16="http://schemas.microsoft.com/office/drawing/2014/main" xmlns=""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12F539-D9B7-4472-88D4-62F8E72994D0}"/>
              </a:ext>
            </a:extLst>
          </p:cNvPr>
          <p:cNvSpPr>
            <a:spLocks noGrp="1"/>
          </p:cNvSpPr>
          <p:nvPr>
            <p:ph type="title"/>
          </p:nvPr>
        </p:nvSpPr>
        <p:spPr/>
        <p:txBody>
          <a:bodyPr/>
          <a:lstStyle/>
          <a:p>
            <a:r>
              <a:rPr lang="ro-RO" dirty="0"/>
              <a:t>Abilități de soluționare a conflictelor</a:t>
            </a:r>
            <a:endParaRPr lang="en-GB" dirty="0"/>
          </a:p>
        </p:txBody>
      </p:sp>
      <p:sp>
        <p:nvSpPr>
          <p:cNvPr id="6" name="Tijdelijke aanduiding voor dianummer 5">
            <a:extLst>
              <a:ext uri="{FF2B5EF4-FFF2-40B4-BE49-F238E27FC236}">
                <a16:creationId xmlns:a16="http://schemas.microsoft.com/office/drawing/2014/main" xmlns="" id="{3F016114-45FE-40CF-A928-20097ED0BFD2}"/>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Group">
            <a:extLst>
              <a:ext uri="{FF2B5EF4-FFF2-40B4-BE49-F238E27FC236}">
                <a16:creationId xmlns:a16="http://schemas.microsoft.com/office/drawing/2014/main" xmlns=""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xmlns=""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xmlns=""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xmlns=""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xmlns=""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xmlns=""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xmlns=""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xmlns=""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Asertivitate </a:t>
            </a:r>
            <a:endParaRPr sz="1600" b="1" dirty="0"/>
          </a:p>
        </p:txBody>
      </p:sp>
      <p:sp>
        <p:nvSpPr>
          <p:cNvPr id="24" name="TextBox 52">
            <a:extLst>
              <a:ext uri="{FF2B5EF4-FFF2-40B4-BE49-F238E27FC236}">
                <a16:creationId xmlns:a16="http://schemas.microsoft.com/office/drawing/2014/main" xmlns="" id="{16F53CAA-7854-4979-A189-CB7F28DE7F82}"/>
              </a:ext>
            </a:extLst>
          </p:cNvPr>
          <p:cNvSpPr txBox="1"/>
          <p:nvPr/>
        </p:nvSpPr>
        <p:spPr>
          <a:xfrm>
            <a:off x="5229621" y="2906974"/>
            <a:ext cx="1475979"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Conștientizare emoțională</a:t>
            </a:r>
          </a:p>
        </p:txBody>
      </p:sp>
      <p:sp>
        <p:nvSpPr>
          <p:cNvPr id="26" name="TextBox 52">
            <a:extLst>
              <a:ext uri="{FF2B5EF4-FFF2-40B4-BE49-F238E27FC236}">
                <a16:creationId xmlns:a16="http://schemas.microsoft.com/office/drawing/2014/main" xmlns="" id="{53C68654-2F84-446C-8EDB-EAD57FC84929}"/>
              </a:ext>
            </a:extLst>
          </p:cNvPr>
          <p:cNvSpPr txBox="1"/>
          <p:nvPr/>
        </p:nvSpPr>
        <p:spPr>
          <a:xfrm>
            <a:off x="2728207" y="4742071"/>
            <a:ext cx="1337327" cy="622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Empatie cognitivă</a:t>
            </a:r>
          </a:p>
        </p:txBody>
      </p:sp>
      <p:sp>
        <p:nvSpPr>
          <p:cNvPr id="28" name="TextBox 52">
            <a:extLst>
              <a:ext uri="{FF2B5EF4-FFF2-40B4-BE49-F238E27FC236}">
                <a16:creationId xmlns:a16="http://schemas.microsoft.com/office/drawing/2014/main" xmlns=""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Ascultare activă</a:t>
            </a:r>
          </a:p>
        </p:txBody>
      </p:sp>
      <p:pic>
        <p:nvPicPr>
          <p:cNvPr id="31" name="Graphic 20" descr="Graphic 20">
            <a:extLst>
              <a:ext uri="{FF2B5EF4-FFF2-40B4-BE49-F238E27FC236}">
                <a16:creationId xmlns:a16="http://schemas.microsoft.com/office/drawing/2014/main" xmlns=""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xmlns=""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xmlns=""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xmlns=""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xmlns=""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box(out)">
                                      <p:cBhvr>
                                        <p:cTn id="7" dur="300"/>
                                        <p:tgtEl>
                                          <p:spTgt spid="11"/>
                                        </p:tgtEl>
                                      </p:cBhvr>
                                    </p:animEffect>
                                  </p:childTnLst>
                                </p:cTn>
                              </p:par>
                              <p:par>
                                <p:cTn id="8" presetID="4" presetClass="entr" presetSubtype="32" fill="hold" grpId="0" nodeType="withEffect">
                                  <p:stCondLst>
                                    <p:cond delay="0"/>
                                  </p:stCondLst>
                                  <p:iterate>
                                    <p:tmAbs val="0"/>
                                  </p:iterate>
                                  <p:childTnLst>
                                    <p:set>
                                      <p:cBhvr>
                                        <p:cTn id="9" fill="hold"/>
                                        <p:tgtEl>
                                          <p:spTgt spid="21"/>
                                        </p:tgtEl>
                                        <p:attrNameLst>
                                          <p:attrName>style.visibility</p:attrName>
                                        </p:attrNameLst>
                                      </p:cBhvr>
                                      <p:to>
                                        <p:strVal val="visible"/>
                                      </p:to>
                                    </p:set>
                                    <p:animEffect transition="in" filter="box(out)">
                                      <p:cBhvr>
                                        <p:cTn id="10" dur="300"/>
                                        <p:tgtEl>
                                          <p:spTgt spid="21"/>
                                        </p:tgtEl>
                                      </p:cBhvr>
                                    </p:animEffect>
                                  </p:childTnLst>
                                </p:cTn>
                              </p:par>
                              <p:par>
                                <p:cTn id="11" presetID="4" presetClass="entr" presetSubtype="32" fill="hold" grpId="0" nodeType="withEffect">
                                  <p:stCondLst>
                                    <p:cond delay="0"/>
                                  </p:stCondLst>
                                  <p:iterate>
                                    <p:tmAbs val="0"/>
                                  </p:iterate>
                                  <p:childTnLst>
                                    <p:set>
                                      <p:cBhvr>
                                        <p:cTn id="12" fill="hold"/>
                                        <p:tgtEl>
                                          <p:spTgt spid="12"/>
                                        </p:tgtEl>
                                        <p:attrNameLst>
                                          <p:attrName>style.visibility</p:attrName>
                                        </p:attrNameLst>
                                      </p:cBhvr>
                                      <p:to>
                                        <p:strVal val="visible"/>
                                      </p:to>
                                    </p:set>
                                    <p:animEffect transition="in" filter="box(out)">
                                      <p:cBhvr>
                                        <p:cTn id="13" dur="3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10"/>
                                        </p:tgtEl>
                                        <p:attrNameLst>
                                          <p:attrName>style.visibility</p:attrName>
                                        </p:attrNameLst>
                                      </p:cBhvr>
                                      <p:to>
                                        <p:strVal val="visible"/>
                                      </p:to>
                                    </p:set>
                                    <p:animEffect transition="in" filter="box(out)">
                                      <p:cBhvr>
                                        <p:cTn id="18" dur="300"/>
                                        <p:tgtEl>
                                          <p:spTgt spid="10"/>
                                        </p:tgtEl>
                                      </p:cBhvr>
                                    </p:animEffect>
                                  </p:childTnLst>
                                </p:cTn>
                              </p:par>
                              <p:par>
                                <p:cTn id="19" presetID="4" presetClass="entr" presetSubtype="32" fill="hold" grpId="0" nodeType="withEffect">
                                  <p:stCondLst>
                                    <p:cond delay="0"/>
                                  </p:stCondLst>
                                  <p:iterate>
                                    <p:tmAbs val="0"/>
                                  </p:iterate>
                                  <p:childTnLst>
                                    <p:set>
                                      <p:cBhvr>
                                        <p:cTn id="20" fill="hold"/>
                                        <p:tgtEl>
                                          <p:spTgt spid="22"/>
                                        </p:tgtEl>
                                        <p:attrNameLst>
                                          <p:attrName>style.visibility</p:attrName>
                                        </p:attrNameLst>
                                      </p:cBhvr>
                                      <p:to>
                                        <p:strVal val="visible"/>
                                      </p:to>
                                    </p:set>
                                    <p:animEffect transition="in" filter="box(out)">
                                      <p:cBhvr>
                                        <p:cTn id="21" dur="300"/>
                                        <p:tgtEl>
                                          <p:spTgt spid="22"/>
                                        </p:tgtEl>
                                      </p:cBhvr>
                                    </p:animEffect>
                                  </p:childTnLst>
                                </p:cTn>
                              </p:par>
                              <p:par>
                                <p:cTn id="22" presetID="4" presetClass="entr" presetSubtype="32" fill="hold" grpId="0" nodeType="withEffect">
                                  <p:stCondLst>
                                    <p:cond delay="0"/>
                                  </p:stCondLst>
                                  <p:iterate>
                                    <p:tmAbs val="0"/>
                                  </p:iterate>
                                  <p:childTnLst>
                                    <p:set>
                                      <p:cBhvr>
                                        <p:cTn id="23" fill="hold"/>
                                        <p:tgtEl>
                                          <p:spTgt spid="31"/>
                                        </p:tgtEl>
                                        <p:attrNameLst>
                                          <p:attrName>style.visibility</p:attrName>
                                        </p:attrNameLst>
                                      </p:cBhvr>
                                      <p:to>
                                        <p:strVal val="visible"/>
                                      </p:to>
                                    </p:set>
                                    <p:animEffect transition="in" filter="box(out)">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8"/>
                                        </p:tgtEl>
                                        <p:attrNameLst>
                                          <p:attrName>style.visibility</p:attrName>
                                        </p:attrNameLst>
                                      </p:cBhvr>
                                      <p:to>
                                        <p:strVal val="visible"/>
                                      </p:to>
                                    </p:set>
                                    <p:animEffect transition="in" filter="box(out)">
                                      <p:cBhvr>
                                        <p:cTn id="29" dur="300"/>
                                        <p:tgtEl>
                                          <p:spTgt spid="8"/>
                                        </p:tgtEl>
                                      </p:cBhvr>
                                    </p:animEffect>
                                  </p:childTnLst>
                                </p:cTn>
                              </p:par>
                              <p:par>
                                <p:cTn id="30" presetID="4" presetClass="entr" presetSubtype="32" fill="hold" grpId="0" nodeType="withEffect">
                                  <p:stCondLst>
                                    <p:cond delay="0"/>
                                  </p:stCondLst>
                                  <p:iterate>
                                    <p:tmAbs val="0"/>
                                  </p:iterate>
                                  <p:childTnLst>
                                    <p:set>
                                      <p:cBhvr>
                                        <p:cTn id="31" fill="hold"/>
                                        <p:tgtEl>
                                          <p:spTgt spid="24"/>
                                        </p:tgtEl>
                                        <p:attrNameLst>
                                          <p:attrName>style.visibility</p:attrName>
                                        </p:attrNameLst>
                                      </p:cBhvr>
                                      <p:to>
                                        <p:strVal val="visible"/>
                                      </p:to>
                                    </p:set>
                                    <p:animEffect transition="in" filter="box(out)">
                                      <p:cBhvr>
                                        <p:cTn id="32" dur="3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7"/>
                                        </p:tgtEl>
                                        <p:attrNameLst>
                                          <p:attrName>style.visibility</p:attrName>
                                        </p:attrNameLst>
                                      </p:cBhvr>
                                      <p:to>
                                        <p:strVal val="visible"/>
                                      </p:to>
                                    </p:set>
                                    <p:animEffect transition="in" filter="box(out)">
                                      <p:cBhvr>
                                        <p:cTn id="39" dur="300"/>
                                        <p:tgtEl>
                                          <p:spTgt spid="7"/>
                                        </p:tgtEl>
                                      </p:cBhvr>
                                    </p:animEffect>
                                  </p:childTnLst>
                                </p:cTn>
                              </p:par>
                              <p:par>
                                <p:cTn id="40" presetID="4" presetClass="entr" presetSubtype="32" fill="hold" grpId="0" nodeType="withEffect">
                                  <p:stCondLst>
                                    <p:cond delay="0"/>
                                  </p:stCondLst>
                                  <p:iterate>
                                    <p:tmAbs val="0"/>
                                  </p:iterate>
                                  <p:childTnLst>
                                    <p:set>
                                      <p:cBhvr>
                                        <p:cTn id="41" fill="hold"/>
                                        <p:tgtEl>
                                          <p:spTgt spid="28"/>
                                        </p:tgtEl>
                                        <p:attrNameLst>
                                          <p:attrName>style.visibility</p:attrName>
                                        </p:attrNameLst>
                                      </p:cBhvr>
                                      <p:to>
                                        <p:strVal val="visible"/>
                                      </p:to>
                                    </p:set>
                                    <p:animEffect transition="in" filter="box(out)">
                                      <p:cBhvr>
                                        <p:cTn id="42" dur="3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9"/>
                                        </p:tgtEl>
                                        <p:attrNameLst>
                                          <p:attrName>style.visibility</p:attrName>
                                        </p:attrNameLst>
                                      </p:cBhvr>
                                      <p:to>
                                        <p:strVal val="visible"/>
                                      </p:to>
                                    </p:set>
                                    <p:animEffect transition="in" filter="box(out)">
                                      <p:cBhvr>
                                        <p:cTn id="47" dur="300"/>
                                        <p:tgtEl>
                                          <p:spTgt spid="9"/>
                                        </p:tgtEl>
                                      </p:cBhvr>
                                    </p:animEffect>
                                  </p:childTnLst>
                                </p:cTn>
                              </p:par>
                              <p:par>
                                <p:cTn id="48" presetID="4" presetClass="entr" presetSubtype="32" fill="hold" grpId="0" nodeType="withEffect">
                                  <p:stCondLst>
                                    <p:cond delay="0"/>
                                  </p:stCondLst>
                                  <p:iterate>
                                    <p:tmAbs val="0"/>
                                  </p:iterate>
                                  <p:childTnLst>
                                    <p:set>
                                      <p:cBhvr>
                                        <p:cTn id="49" fill="hold"/>
                                        <p:tgtEl>
                                          <p:spTgt spid="26"/>
                                        </p:tgtEl>
                                        <p:attrNameLst>
                                          <p:attrName>style.visibility</p:attrName>
                                        </p:attrNameLst>
                                      </p:cBhvr>
                                      <p:to>
                                        <p:strVal val="visible"/>
                                      </p:to>
                                    </p:set>
                                    <p:animEffect transition="in" filter="box(out)">
                                      <p:cBhvr>
                                        <p:cTn id="50" dur="300"/>
                                        <p:tgtEl>
                                          <p:spTgt spid="26"/>
                                        </p:tgtEl>
                                      </p:cBhvr>
                                    </p:animEffect>
                                  </p:childTnLst>
                                </p:cTn>
                              </p:par>
                              <p:par>
                                <p:cTn id="51" presetID="4" presetClass="entr" presetSubtype="32" fill="hold" grpId="0" nodeType="withEffect">
                                  <p:stCondLst>
                                    <p:cond delay="0"/>
                                  </p:stCondLst>
                                  <p:iterate>
                                    <p:tmAbs val="0"/>
                                  </p:iterate>
                                  <p:childTnLst>
                                    <p:set>
                                      <p:cBhvr>
                                        <p:cTn id="52" fill="hold"/>
                                        <p:tgtEl>
                                          <p:spTgt spid="84"/>
                                        </p:tgtEl>
                                        <p:attrNameLst>
                                          <p:attrName>style.visibility</p:attrName>
                                        </p:attrNameLst>
                                      </p:cBhvr>
                                      <p:to>
                                        <p:strVal val="visible"/>
                                      </p:to>
                                    </p:set>
                                    <p:animEffect transition="in" filter="box(out)">
                                      <p:cBhvr>
                                        <p:cTn id="53"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21"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xmlns="" id="{B55FF617-9B21-4DC2-98A8-AADFAF2C1E5B}"/>
              </a:ext>
            </a:extLst>
          </p:cNvPr>
          <p:cNvGraphicFramePr/>
          <p:nvPr>
            <p:extLst>
              <p:ext uri="{D42A27DB-BD31-4B8C-83A1-F6EECF244321}">
                <p14:modId xmlns:p14="http://schemas.microsoft.com/office/powerpoint/2010/main" val="4083385463"/>
              </p:ext>
            </p:extLst>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xmlns="" id="{835A58E1-3744-4114-A821-5D9B0CA9AFB3}"/>
              </a:ext>
            </a:extLst>
          </p:cNvPr>
          <p:cNvSpPr>
            <a:spLocks noGrp="1"/>
          </p:cNvSpPr>
          <p:nvPr>
            <p:ph type="title"/>
          </p:nvPr>
        </p:nvSpPr>
        <p:spPr/>
        <p:txBody>
          <a:bodyPr/>
          <a:lstStyle/>
          <a:p>
            <a:r>
              <a:rPr lang="en-GB" dirty="0" err="1"/>
              <a:t>Soluționarea</a:t>
            </a:r>
            <a:r>
              <a:rPr lang="en-GB" dirty="0"/>
              <a:t> </a:t>
            </a:r>
            <a:r>
              <a:rPr lang="en-GB" dirty="0" err="1"/>
              <a:t>conflictului</a:t>
            </a:r>
            <a:endParaRPr lang="bg-BG" dirty="0"/>
          </a:p>
        </p:txBody>
      </p:sp>
      <p:sp>
        <p:nvSpPr>
          <p:cNvPr id="8" name="Tijdelijke aanduiding voor dianummer 5">
            <a:extLst>
              <a:ext uri="{FF2B5EF4-FFF2-40B4-BE49-F238E27FC236}">
                <a16:creationId xmlns:a16="http://schemas.microsoft.com/office/drawing/2014/main" xmlns=""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8</a:t>
            </a:fld>
            <a:endParaRPr lang="en-US" dirty="0"/>
          </a:p>
        </p:txBody>
      </p:sp>
      <p:sp>
        <p:nvSpPr>
          <p:cNvPr id="6" name="Текстово поле 5">
            <a:extLst>
              <a:ext uri="{FF2B5EF4-FFF2-40B4-BE49-F238E27FC236}">
                <a16:creationId xmlns:a16="http://schemas.microsoft.com/office/drawing/2014/main" xmlns=""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6987</TotalTime>
  <Words>7098</Words>
  <Application>Microsoft Office PowerPoint</Application>
  <PresentationFormat>On-screen Show (4:3)</PresentationFormat>
  <Paragraphs>748</Paragraphs>
  <Slides>28</Slides>
  <Notes>27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Avenir Roman</vt:lpstr>
      <vt:lpstr>Calibri</vt:lpstr>
      <vt:lpstr>Symbol</vt:lpstr>
      <vt:lpstr>Times New Roman</vt:lpstr>
      <vt:lpstr>Verdana</vt:lpstr>
      <vt:lpstr>Office Theme</vt:lpstr>
      <vt:lpstr>Train the Trainer</vt:lpstr>
      <vt:lpstr>Recapitulare ziua 2</vt:lpstr>
      <vt:lpstr>Întrebare</vt:lpstr>
      <vt:lpstr>Programul pentru ziua de astăzi</vt:lpstr>
      <vt:lpstr>PowerPoint Presentation</vt:lpstr>
      <vt:lpstr>Ice breaker – exercițiu de „spart gheața”</vt:lpstr>
      <vt:lpstr>Conflict și radicalizare</vt:lpstr>
      <vt:lpstr>Abilități de soluționare a conflictelor</vt:lpstr>
      <vt:lpstr>Soluționarea conflictului</vt:lpstr>
      <vt:lpstr>Soluționarea conflictului: Exercițiul 1 (1)</vt:lpstr>
      <vt:lpstr>Soluționarea conflictului: Exercițiul 1 (2)</vt:lpstr>
      <vt:lpstr>Soluționarea conflictului: Exercițiu 1 (3)</vt:lpstr>
      <vt:lpstr>Gestionarea conflictului: Exercițiu 2</vt:lpstr>
      <vt:lpstr>PowerPoint Presentation</vt:lpstr>
      <vt:lpstr>Răspuns proporțional al autorităților de stat</vt:lpstr>
      <vt:lpstr>Efectele răspunsului autorităților</vt:lpstr>
      <vt:lpstr>Răspunsul autorităților statului</vt:lpstr>
      <vt:lpstr>Răspuns proporțional al autorităților de stat: Exercițiu 1</vt:lpstr>
      <vt:lpstr>Răspuns proporțional al autorităților de stat: Exercițiu 1</vt:lpstr>
      <vt:lpstr>Răspuns proporțional al autorităților de stat: Scenariul 1</vt:lpstr>
      <vt:lpstr>Răspuns proporțional al autorităților de stat: Scenariu</vt:lpstr>
      <vt:lpstr>Răspuns proporțional al autorităților de stat: Scenariul 2</vt:lpstr>
      <vt:lpstr>PowerPoint Presentation</vt:lpstr>
      <vt:lpstr>Cele mai bune practici</vt:lpstr>
      <vt:lpstr>Cele mai bune practici</vt:lpstr>
      <vt:lpstr>Feedback</vt:lpstr>
      <vt:lpstr>Concluzii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Alex</cp:lastModifiedBy>
  <cp:revision>141</cp:revision>
  <dcterms:created xsi:type="dcterms:W3CDTF">2019-01-04T14:31:26Z</dcterms:created>
  <dcterms:modified xsi:type="dcterms:W3CDTF">2021-09-20T08:34:52Z</dcterms:modified>
</cp:coreProperties>
</file>