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266" r:id="rId2"/>
    <p:sldId id="482" r:id="rId3"/>
    <p:sldId id="481" r:id="rId4"/>
    <p:sldId id="484" r:id="rId5"/>
    <p:sldId id="485" r:id="rId6"/>
    <p:sldId id="486" r:id="rId7"/>
    <p:sldId id="473" r:id="rId8"/>
    <p:sldId id="474" r:id="rId9"/>
    <p:sldId id="487" r:id="rId10"/>
    <p:sldId id="488" r:id="rId11"/>
    <p:sldId id="489" r:id="rId12"/>
    <p:sldId id="490" r:id="rId13"/>
    <p:sldId id="491" r:id="rId14"/>
    <p:sldId id="492" r:id="rId15"/>
    <p:sldId id="493" r:id="rId16"/>
    <p:sldId id="494" r:id="rId17"/>
    <p:sldId id="495" r:id="rId18"/>
    <p:sldId id="496" r:id="rId19"/>
    <p:sldId id="497" r:id="rId20"/>
    <p:sldId id="477" r:id="rId21"/>
    <p:sldId id="498" r:id="rId22"/>
    <p:sldId id="499" r:id="rId23"/>
    <p:sldId id="479" r:id="rId24"/>
    <p:sldId id="412" r:id="rId25"/>
    <p:sldId id="480" r:id="rId26"/>
    <p:sldId id="469" r:id="rId27"/>
    <p:sldId id="30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34" autoAdjust="0"/>
  </p:normalViewPr>
  <p:slideViewPr>
    <p:cSldViewPr>
      <p:cViewPr varScale="1">
        <p:scale>
          <a:sx n="66" d="100"/>
          <a:sy n="66" d="100"/>
        </p:scale>
        <p:origin x="726"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Muelas Lobato" userId="2b72eb5d94b1e210" providerId="LiveId" clId="{30E3B917-C192-4368-B4B4-D987CE9A06A0}"/>
    <pc:docChg chg="undo redo custSel modSld">
      <pc:chgData name="Roberto Muelas Lobato" userId="2b72eb5d94b1e210" providerId="LiveId" clId="{30E3B917-C192-4368-B4B4-D987CE9A06A0}" dt="2021-06-10T08:05:04.098" v="2188" actId="167"/>
      <pc:docMkLst>
        <pc:docMk/>
      </pc:docMkLst>
      <pc:sldChg chg="modNotesTx">
        <pc:chgData name="Roberto Muelas Lobato" userId="2b72eb5d94b1e210" providerId="LiveId" clId="{30E3B917-C192-4368-B4B4-D987CE9A06A0}" dt="2021-05-18T10:57:55.538" v="77"/>
        <pc:sldMkLst>
          <pc:docMk/>
          <pc:sldMk cId="2161340783" sldId="266"/>
        </pc:sldMkLst>
      </pc:sldChg>
      <pc:sldChg chg="modNotesTx">
        <pc:chgData name="Roberto Muelas Lobato" userId="2b72eb5d94b1e210" providerId="LiveId" clId="{30E3B917-C192-4368-B4B4-D987CE9A06A0}" dt="2021-05-18T11:13:17.082" v="646" actId="20577"/>
        <pc:sldMkLst>
          <pc:docMk/>
          <pc:sldMk cId="733242155" sldId="301"/>
        </pc:sldMkLst>
      </pc:sldChg>
      <pc:sldChg chg="modNotesTx">
        <pc:chgData name="Roberto Muelas Lobato" userId="2b72eb5d94b1e210" providerId="LiveId" clId="{30E3B917-C192-4368-B4B4-D987CE9A06A0}" dt="2021-05-18T11:17:23.458" v="815"/>
        <pc:sldMkLst>
          <pc:docMk/>
          <pc:sldMk cId="841335233" sldId="412"/>
        </pc:sldMkLst>
      </pc:sldChg>
      <pc:sldChg chg="modNotesTx">
        <pc:chgData name="Roberto Muelas Lobato" userId="2b72eb5d94b1e210" providerId="LiveId" clId="{30E3B917-C192-4368-B4B4-D987CE9A06A0}" dt="2021-05-18T11:14:02.884" v="674" actId="20577"/>
        <pc:sldMkLst>
          <pc:docMk/>
          <pc:sldMk cId="1521462658" sldId="469"/>
        </pc:sldMkLst>
      </pc:sldChg>
      <pc:sldChg chg="modNotesTx">
        <pc:chgData name="Roberto Muelas Lobato" userId="2b72eb5d94b1e210" providerId="LiveId" clId="{30E3B917-C192-4368-B4B4-D987CE9A06A0}" dt="2021-05-19T05:57:21.491" v="868"/>
        <pc:sldMkLst>
          <pc:docMk/>
          <pc:sldMk cId="1850753427" sldId="473"/>
        </pc:sldMkLst>
      </pc:sldChg>
      <pc:sldChg chg="modNotesTx">
        <pc:chgData name="Roberto Muelas Lobato" userId="2b72eb5d94b1e210" providerId="LiveId" clId="{30E3B917-C192-4368-B4B4-D987CE9A06A0}" dt="2021-05-19T05:59:28.026" v="889" actId="6549"/>
        <pc:sldMkLst>
          <pc:docMk/>
          <pc:sldMk cId="4105599701" sldId="474"/>
        </pc:sldMkLst>
      </pc:sldChg>
      <pc:sldChg chg="modNotesTx">
        <pc:chgData name="Roberto Muelas Lobato" userId="2b72eb5d94b1e210" providerId="LiveId" clId="{30E3B917-C192-4368-B4B4-D987CE9A06A0}" dt="2021-05-19T07:27:56.421" v="2101"/>
        <pc:sldMkLst>
          <pc:docMk/>
          <pc:sldMk cId="3953309926" sldId="477"/>
        </pc:sldMkLst>
      </pc:sldChg>
      <pc:sldChg chg="modNotesTx">
        <pc:chgData name="Roberto Muelas Lobato" userId="2b72eb5d94b1e210" providerId="LiveId" clId="{30E3B917-C192-4368-B4B4-D987CE9A06A0}" dt="2021-05-18T11:17:35.960" v="816"/>
        <pc:sldMkLst>
          <pc:docMk/>
          <pc:sldMk cId="3614959040" sldId="479"/>
        </pc:sldMkLst>
      </pc:sldChg>
      <pc:sldChg chg="modNotesTx">
        <pc:chgData name="Roberto Muelas Lobato" userId="2b72eb5d94b1e210" providerId="LiveId" clId="{30E3B917-C192-4368-B4B4-D987CE9A06A0}" dt="2021-05-18T11:15:52.146" v="718" actId="6549"/>
        <pc:sldMkLst>
          <pc:docMk/>
          <pc:sldMk cId="1933061131" sldId="480"/>
        </pc:sldMkLst>
      </pc:sldChg>
      <pc:sldChg chg="modNotesTx">
        <pc:chgData name="Roberto Muelas Lobato" userId="2b72eb5d94b1e210" providerId="LiveId" clId="{30E3B917-C192-4368-B4B4-D987CE9A06A0}" dt="2021-05-18T11:04:48.215" v="223"/>
        <pc:sldMkLst>
          <pc:docMk/>
          <pc:sldMk cId="3789846466" sldId="481"/>
        </pc:sldMkLst>
      </pc:sldChg>
      <pc:sldChg chg="modNotesTx">
        <pc:chgData name="Roberto Muelas Lobato" userId="2b72eb5d94b1e210" providerId="LiveId" clId="{30E3B917-C192-4368-B4B4-D987CE9A06A0}" dt="2021-05-18T11:04:29.239" v="222"/>
        <pc:sldMkLst>
          <pc:docMk/>
          <pc:sldMk cId="766869315" sldId="482"/>
        </pc:sldMkLst>
      </pc:sldChg>
      <pc:sldChg chg="modNotesTx">
        <pc:chgData name="Roberto Muelas Lobato" userId="2b72eb5d94b1e210" providerId="LiveId" clId="{30E3B917-C192-4368-B4B4-D987CE9A06A0}" dt="2021-05-18T11:06:56.472" v="363" actId="20577"/>
        <pc:sldMkLst>
          <pc:docMk/>
          <pc:sldMk cId="1916496406" sldId="484"/>
        </pc:sldMkLst>
      </pc:sldChg>
      <pc:sldChg chg="addSp delSp modSp mod addAnim delAnim modNotesTx">
        <pc:chgData name="Roberto Muelas Lobato" userId="2b72eb5d94b1e210" providerId="LiveId" clId="{30E3B917-C192-4368-B4B4-D987CE9A06A0}" dt="2021-06-10T08:04:32.438" v="2178" actId="1076"/>
        <pc:sldMkLst>
          <pc:docMk/>
          <pc:sldMk cId="3032254439" sldId="485"/>
        </pc:sldMkLst>
        <pc:spChg chg="mod">
          <ac:chgData name="Roberto Muelas Lobato" userId="2b72eb5d94b1e210" providerId="LiveId" clId="{30E3B917-C192-4368-B4B4-D987CE9A06A0}" dt="2021-06-10T08:04:32.438" v="2178" actId="1076"/>
          <ac:spMkLst>
            <pc:docMk/>
            <pc:sldMk cId="3032254439" sldId="485"/>
            <ac:spMk id="74" creationId="{24158BD1-8A76-494C-8074-24EE0F27D2C0}"/>
          </ac:spMkLst>
        </pc:spChg>
        <pc:picChg chg="del">
          <ac:chgData name="Roberto Muelas Lobato" userId="2b72eb5d94b1e210" providerId="LiveId" clId="{30E3B917-C192-4368-B4B4-D987CE9A06A0}" dt="2021-06-10T08:03:56.540" v="2155" actId="478"/>
          <ac:picMkLst>
            <pc:docMk/>
            <pc:sldMk cId="3032254439" sldId="485"/>
            <ac:picMk id="3" creationId="{826C473E-1B4B-497E-8A58-1533248AD0E0}"/>
          </ac:picMkLst>
        </pc:picChg>
        <pc:picChg chg="del mod">
          <ac:chgData name="Roberto Muelas Lobato" userId="2b72eb5d94b1e210" providerId="LiveId" clId="{30E3B917-C192-4368-B4B4-D987CE9A06A0}" dt="2021-06-10T08:03:54.039" v="2151" actId="478"/>
          <ac:picMkLst>
            <pc:docMk/>
            <pc:sldMk cId="3032254439" sldId="485"/>
            <ac:picMk id="5" creationId="{19073A63-A60B-4F27-87E3-D84DBCD5D6D8}"/>
          </ac:picMkLst>
        </pc:picChg>
        <pc:picChg chg="add mod">
          <ac:chgData name="Roberto Muelas Lobato" userId="2b72eb5d94b1e210" providerId="LiveId" clId="{30E3B917-C192-4368-B4B4-D987CE9A06A0}" dt="2021-05-20T06:39:18.266" v="2144"/>
          <ac:picMkLst>
            <pc:docMk/>
            <pc:sldMk cId="3032254439" sldId="485"/>
            <ac:picMk id="25" creationId="{8D094A2C-889A-48ED-8DB4-3F0C62A95DE4}"/>
          </ac:picMkLst>
        </pc:picChg>
        <pc:picChg chg="add mod">
          <ac:chgData name="Roberto Muelas Lobato" userId="2b72eb5d94b1e210" providerId="LiveId" clId="{30E3B917-C192-4368-B4B4-D987CE9A06A0}" dt="2021-06-10T08:03:51.589" v="2150"/>
          <ac:picMkLst>
            <pc:docMk/>
            <pc:sldMk cId="3032254439" sldId="485"/>
            <ac:picMk id="26" creationId="{4F4D1457-2469-4B14-9ECD-0ABDBF8D6F81}"/>
          </ac:picMkLst>
        </pc:picChg>
        <pc:picChg chg="add mod ord">
          <ac:chgData name="Roberto Muelas Lobato" userId="2b72eb5d94b1e210" providerId="LiveId" clId="{30E3B917-C192-4368-B4B4-D987CE9A06A0}" dt="2021-06-10T08:04:32.168" v="2177" actId="167"/>
          <ac:picMkLst>
            <pc:docMk/>
            <pc:sldMk cId="3032254439" sldId="485"/>
            <ac:picMk id="27" creationId="{4F4D1457-2469-4B14-9ECD-0ABDBF8D6F81}"/>
          </ac:picMkLst>
        </pc:picChg>
        <pc:picChg chg="del">
          <ac:chgData name="Roberto Muelas Lobato" userId="2b72eb5d94b1e210" providerId="LiveId" clId="{30E3B917-C192-4368-B4B4-D987CE9A06A0}" dt="2021-06-10T08:03:56.134" v="2154" actId="478"/>
          <ac:picMkLst>
            <pc:docMk/>
            <pc:sldMk cId="3032254439" sldId="485"/>
            <ac:picMk id="30" creationId="{9401A3B3-A3FC-436E-8C03-66F715C8F1F0}"/>
          </ac:picMkLst>
        </pc:picChg>
        <pc:picChg chg="del">
          <ac:chgData name="Roberto Muelas Lobato" userId="2b72eb5d94b1e210" providerId="LiveId" clId="{30E3B917-C192-4368-B4B4-D987CE9A06A0}" dt="2021-06-10T08:03:57.129" v="2156" actId="478"/>
          <ac:picMkLst>
            <pc:docMk/>
            <pc:sldMk cId="3032254439" sldId="485"/>
            <ac:picMk id="34" creationId="{C517BE47-19ED-4B5A-BF2F-B7D89B8BE433}"/>
          </ac:picMkLst>
        </pc:picChg>
        <pc:picChg chg="del">
          <ac:chgData name="Roberto Muelas Lobato" userId="2b72eb5d94b1e210" providerId="LiveId" clId="{30E3B917-C192-4368-B4B4-D987CE9A06A0}" dt="2021-06-10T08:03:57.649" v="2157" actId="478"/>
          <ac:picMkLst>
            <pc:docMk/>
            <pc:sldMk cId="3032254439" sldId="485"/>
            <ac:picMk id="36" creationId="{42F7BCFD-EF0E-4CB5-A110-3EE579C9D487}"/>
          </ac:picMkLst>
        </pc:picChg>
        <pc:picChg chg="del">
          <ac:chgData name="Roberto Muelas Lobato" userId="2b72eb5d94b1e210" providerId="LiveId" clId="{30E3B917-C192-4368-B4B4-D987CE9A06A0}" dt="2021-06-10T08:03:54.709" v="2152" actId="478"/>
          <ac:picMkLst>
            <pc:docMk/>
            <pc:sldMk cId="3032254439" sldId="485"/>
            <ac:picMk id="38" creationId="{E65B0258-6EBD-4413-BD5C-D2BE2F24B9FD}"/>
          </ac:picMkLst>
        </pc:picChg>
        <pc:picChg chg="del">
          <ac:chgData name="Roberto Muelas Lobato" userId="2b72eb5d94b1e210" providerId="LiveId" clId="{30E3B917-C192-4368-B4B4-D987CE9A06A0}" dt="2021-06-10T08:03:55.519" v="2153" actId="478"/>
          <ac:picMkLst>
            <pc:docMk/>
            <pc:sldMk cId="3032254439" sldId="485"/>
            <ac:picMk id="44" creationId="{655F0184-6F1F-407B-8962-2ED01C402C09}"/>
          </ac:picMkLst>
        </pc:picChg>
        <pc:picChg chg="add del">
          <ac:chgData name="Roberto Muelas Lobato" userId="2b72eb5d94b1e210" providerId="LiveId" clId="{30E3B917-C192-4368-B4B4-D987CE9A06A0}" dt="2021-06-10T08:04:31.429" v="2172" actId="478"/>
          <ac:picMkLst>
            <pc:docMk/>
            <pc:sldMk cId="3032254439" sldId="485"/>
            <ac:picMk id="71" creationId="{420D9415-659A-40BF-89B3-1DDC5B9D66B0}"/>
          </ac:picMkLst>
        </pc:picChg>
        <pc:picChg chg="del">
          <ac:chgData name="Roberto Muelas Lobato" userId="2b72eb5d94b1e210" providerId="LiveId" clId="{30E3B917-C192-4368-B4B4-D987CE9A06A0}" dt="2021-05-20T06:39:17.194" v="2143" actId="478"/>
          <ac:picMkLst>
            <pc:docMk/>
            <pc:sldMk cId="3032254439" sldId="485"/>
            <ac:picMk id="83" creationId="{FA047811-63FA-4E55-B821-B88D0A33A905}"/>
          </ac:picMkLst>
        </pc:picChg>
      </pc:sldChg>
      <pc:sldChg chg="modNotesTx">
        <pc:chgData name="Roberto Muelas Lobato" userId="2b72eb5d94b1e210" providerId="LiveId" clId="{30E3B917-C192-4368-B4B4-D987CE9A06A0}" dt="2021-05-18T11:12:03.443" v="626" actId="20577"/>
        <pc:sldMkLst>
          <pc:docMk/>
          <pc:sldMk cId="2002063350" sldId="486"/>
        </pc:sldMkLst>
      </pc:sldChg>
      <pc:sldChg chg="modNotesTx">
        <pc:chgData name="Roberto Muelas Lobato" userId="2b72eb5d94b1e210" providerId="LiveId" clId="{30E3B917-C192-4368-B4B4-D987CE9A06A0}" dt="2021-05-19T06:01:02.824" v="929" actId="6549"/>
        <pc:sldMkLst>
          <pc:docMk/>
          <pc:sldMk cId="4192750519" sldId="487"/>
        </pc:sldMkLst>
      </pc:sldChg>
      <pc:sldChg chg="modNotesTx">
        <pc:chgData name="Roberto Muelas Lobato" userId="2b72eb5d94b1e210" providerId="LiveId" clId="{30E3B917-C192-4368-B4B4-D987CE9A06A0}" dt="2021-05-19T06:04:16.839" v="1024"/>
        <pc:sldMkLst>
          <pc:docMk/>
          <pc:sldMk cId="3168957187" sldId="488"/>
        </pc:sldMkLst>
      </pc:sldChg>
      <pc:sldChg chg="modNotesTx">
        <pc:chgData name="Roberto Muelas Lobato" userId="2b72eb5d94b1e210" providerId="LiveId" clId="{30E3B917-C192-4368-B4B4-D987CE9A06A0}" dt="2021-05-19T06:05:06.699" v="1083"/>
        <pc:sldMkLst>
          <pc:docMk/>
          <pc:sldMk cId="1919919712" sldId="489"/>
        </pc:sldMkLst>
      </pc:sldChg>
      <pc:sldChg chg="modNotesTx">
        <pc:chgData name="Roberto Muelas Lobato" userId="2b72eb5d94b1e210" providerId="LiveId" clId="{30E3B917-C192-4368-B4B4-D987CE9A06A0}" dt="2021-05-19T06:07:29.855" v="1168" actId="20577"/>
        <pc:sldMkLst>
          <pc:docMk/>
          <pc:sldMk cId="731762978" sldId="490"/>
        </pc:sldMkLst>
      </pc:sldChg>
      <pc:sldChg chg="modNotesTx">
        <pc:chgData name="Roberto Muelas Lobato" userId="2b72eb5d94b1e210" providerId="LiveId" clId="{30E3B917-C192-4368-B4B4-D987CE9A06A0}" dt="2021-05-19T06:17:44.805" v="1398"/>
        <pc:sldMkLst>
          <pc:docMk/>
          <pc:sldMk cId="91845566" sldId="491"/>
        </pc:sldMkLst>
      </pc:sldChg>
      <pc:sldChg chg="addSp delSp modSp mod modNotesTx">
        <pc:chgData name="Roberto Muelas Lobato" userId="2b72eb5d94b1e210" providerId="LiveId" clId="{30E3B917-C192-4368-B4B4-D987CE9A06A0}" dt="2021-06-10T08:05:04.098" v="2188" actId="167"/>
        <pc:sldMkLst>
          <pc:docMk/>
          <pc:sldMk cId="1525836835" sldId="492"/>
        </pc:sldMkLst>
        <pc:picChg chg="del">
          <ac:chgData name="Roberto Muelas Lobato" userId="2b72eb5d94b1e210" providerId="LiveId" clId="{30E3B917-C192-4368-B4B4-D987CE9A06A0}" dt="2021-06-10T08:04:55.128" v="2181" actId="478"/>
          <ac:picMkLst>
            <pc:docMk/>
            <pc:sldMk cId="1525836835" sldId="492"/>
            <ac:picMk id="24" creationId="{C16202F1-5D82-4D02-9C17-605E3145DCB1}"/>
          </ac:picMkLst>
        </pc:picChg>
        <pc:picChg chg="del">
          <ac:chgData name="Roberto Muelas Lobato" userId="2b72eb5d94b1e210" providerId="LiveId" clId="{30E3B917-C192-4368-B4B4-D987CE9A06A0}" dt="2021-06-10T08:04:56.508" v="2183" actId="478"/>
          <ac:picMkLst>
            <pc:docMk/>
            <pc:sldMk cId="1525836835" sldId="492"/>
            <ac:picMk id="25" creationId="{A6A25E28-5803-4249-8A82-2255EF7CCC11}"/>
          </ac:picMkLst>
        </pc:picChg>
        <pc:picChg chg="add mod">
          <ac:chgData name="Roberto Muelas Lobato" userId="2b72eb5d94b1e210" providerId="LiveId" clId="{30E3B917-C192-4368-B4B4-D987CE9A06A0}" dt="2021-05-20T06:39:23.866" v="2146"/>
          <ac:picMkLst>
            <pc:docMk/>
            <pc:sldMk cId="1525836835" sldId="492"/>
            <ac:picMk id="26" creationId="{7B557B91-3C9E-43EC-B19C-B0BBD88C39CB}"/>
          </ac:picMkLst>
        </pc:picChg>
        <pc:picChg chg="add mod ord">
          <ac:chgData name="Roberto Muelas Lobato" userId="2b72eb5d94b1e210" providerId="LiveId" clId="{30E3B917-C192-4368-B4B4-D987CE9A06A0}" dt="2021-06-10T08:05:04.098" v="2188" actId="167"/>
          <ac:picMkLst>
            <pc:docMk/>
            <pc:sldMk cId="1525836835" sldId="492"/>
            <ac:picMk id="27" creationId="{4BCB8556-A5DA-490D-BFE7-9698F2717031}"/>
          </ac:picMkLst>
        </pc:picChg>
        <pc:picChg chg="del">
          <ac:chgData name="Roberto Muelas Lobato" userId="2b72eb5d94b1e210" providerId="LiveId" clId="{30E3B917-C192-4368-B4B4-D987CE9A06A0}" dt="2021-06-10T08:04:55.848" v="2182" actId="478"/>
          <ac:picMkLst>
            <pc:docMk/>
            <pc:sldMk cId="1525836835" sldId="492"/>
            <ac:picMk id="30" creationId="{9401A3B3-A3FC-436E-8C03-66F715C8F1F0}"/>
          </ac:picMkLst>
        </pc:picChg>
        <pc:picChg chg="del">
          <ac:chgData name="Roberto Muelas Lobato" userId="2b72eb5d94b1e210" providerId="LiveId" clId="{30E3B917-C192-4368-B4B4-D987CE9A06A0}" dt="2021-06-10T08:04:54.548" v="2180" actId="478"/>
          <ac:picMkLst>
            <pc:docMk/>
            <pc:sldMk cId="1525836835" sldId="492"/>
            <ac:picMk id="34" creationId="{C517BE47-19ED-4B5A-BF2F-B7D89B8BE433}"/>
          </ac:picMkLst>
        </pc:picChg>
        <pc:picChg chg="del">
          <ac:chgData name="Roberto Muelas Lobato" userId="2b72eb5d94b1e210" providerId="LiveId" clId="{30E3B917-C192-4368-B4B4-D987CE9A06A0}" dt="2021-06-10T08:04:54.029" v="2179" actId="478"/>
          <ac:picMkLst>
            <pc:docMk/>
            <pc:sldMk cId="1525836835" sldId="492"/>
            <ac:picMk id="36" creationId="{42F7BCFD-EF0E-4CB5-A110-3EE579C9D487}"/>
          </ac:picMkLst>
        </pc:picChg>
        <pc:picChg chg="del">
          <ac:chgData name="Roberto Muelas Lobato" userId="2b72eb5d94b1e210" providerId="LiveId" clId="{30E3B917-C192-4368-B4B4-D987CE9A06A0}" dt="2021-06-10T08:04:57.478" v="2184" actId="478"/>
          <ac:picMkLst>
            <pc:docMk/>
            <pc:sldMk cId="1525836835" sldId="492"/>
            <ac:picMk id="38" creationId="{E65B0258-6EBD-4413-BD5C-D2BE2F24B9FD}"/>
          </ac:picMkLst>
        </pc:picChg>
        <pc:picChg chg="del">
          <ac:chgData name="Roberto Muelas Lobato" userId="2b72eb5d94b1e210" providerId="LiveId" clId="{30E3B917-C192-4368-B4B4-D987CE9A06A0}" dt="2021-06-10T08:04:58.248" v="2185" actId="478"/>
          <ac:picMkLst>
            <pc:docMk/>
            <pc:sldMk cId="1525836835" sldId="492"/>
            <ac:picMk id="44" creationId="{655F0184-6F1F-407B-8962-2ED01C402C09}"/>
          </ac:picMkLst>
        </pc:picChg>
        <pc:picChg chg="del">
          <ac:chgData name="Roberto Muelas Lobato" userId="2b72eb5d94b1e210" providerId="LiveId" clId="{30E3B917-C192-4368-B4B4-D987CE9A06A0}" dt="2021-06-10T08:04:58.928" v="2186" actId="478"/>
          <ac:picMkLst>
            <pc:docMk/>
            <pc:sldMk cId="1525836835" sldId="492"/>
            <ac:picMk id="71" creationId="{420D9415-659A-40BF-89B3-1DDC5B9D66B0}"/>
          </ac:picMkLst>
        </pc:picChg>
        <pc:picChg chg="del">
          <ac:chgData name="Roberto Muelas Lobato" userId="2b72eb5d94b1e210" providerId="LiveId" clId="{30E3B917-C192-4368-B4B4-D987CE9A06A0}" dt="2021-05-20T06:39:22.911" v="2145" actId="478"/>
          <ac:picMkLst>
            <pc:docMk/>
            <pc:sldMk cId="1525836835" sldId="492"/>
            <ac:picMk id="83" creationId="{FA047811-63FA-4E55-B821-B88D0A33A905}"/>
          </ac:picMkLst>
        </pc:picChg>
      </pc:sldChg>
      <pc:sldChg chg="modNotesTx">
        <pc:chgData name="Roberto Muelas Lobato" userId="2b72eb5d94b1e210" providerId="LiveId" clId="{30E3B917-C192-4368-B4B4-D987CE9A06A0}" dt="2021-05-19T06:30:39.313" v="1464" actId="20577"/>
        <pc:sldMkLst>
          <pc:docMk/>
          <pc:sldMk cId="941439462" sldId="493"/>
        </pc:sldMkLst>
      </pc:sldChg>
      <pc:sldChg chg="modNotesTx">
        <pc:chgData name="Roberto Muelas Lobato" userId="2b72eb5d94b1e210" providerId="LiveId" clId="{30E3B917-C192-4368-B4B4-D987CE9A06A0}" dt="2021-05-19T06:45:58.910" v="1482" actId="20577"/>
        <pc:sldMkLst>
          <pc:docMk/>
          <pc:sldMk cId="872830809" sldId="494"/>
        </pc:sldMkLst>
      </pc:sldChg>
      <pc:sldChg chg="modNotesTx">
        <pc:chgData name="Roberto Muelas Lobato" userId="2b72eb5d94b1e210" providerId="LiveId" clId="{30E3B917-C192-4368-B4B4-D987CE9A06A0}" dt="2021-05-19T06:48:14.425" v="1552" actId="20577"/>
        <pc:sldMkLst>
          <pc:docMk/>
          <pc:sldMk cId="876101805" sldId="495"/>
        </pc:sldMkLst>
      </pc:sldChg>
      <pc:sldChg chg="modNotesTx">
        <pc:chgData name="Roberto Muelas Lobato" userId="2b72eb5d94b1e210" providerId="LiveId" clId="{30E3B917-C192-4368-B4B4-D987CE9A06A0}" dt="2021-05-19T07:16:49.608" v="1686" actId="20577"/>
        <pc:sldMkLst>
          <pc:docMk/>
          <pc:sldMk cId="3074748146" sldId="496"/>
        </pc:sldMkLst>
      </pc:sldChg>
      <pc:sldChg chg="modSp mod modNotesTx">
        <pc:chgData name="Roberto Muelas Lobato" userId="2b72eb5d94b1e210" providerId="LiveId" clId="{30E3B917-C192-4368-B4B4-D987CE9A06A0}" dt="2021-05-19T07:23:25.202" v="1944"/>
        <pc:sldMkLst>
          <pc:docMk/>
          <pc:sldMk cId="4006789737" sldId="497"/>
        </pc:sldMkLst>
        <pc:spChg chg="mod">
          <ac:chgData name="Roberto Muelas Lobato" userId="2b72eb5d94b1e210" providerId="LiveId" clId="{30E3B917-C192-4368-B4B4-D987CE9A06A0}" dt="2021-05-19T07:21:21.733" v="1924" actId="20577"/>
          <ac:spMkLst>
            <pc:docMk/>
            <pc:sldMk cId="4006789737" sldId="497"/>
            <ac:spMk id="23" creationId="{F6EA357B-8840-40F4-925A-2F3DE46620A0}"/>
          </ac:spMkLst>
        </pc:spChg>
      </pc:sldChg>
      <pc:sldChg chg="modNotesTx">
        <pc:chgData name="Roberto Muelas Lobato" userId="2b72eb5d94b1e210" providerId="LiveId" clId="{30E3B917-C192-4368-B4B4-D987CE9A06A0}" dt="2021-05-19T07:25:14.391" v="2020"/>
        <pc:sldMkLst>
          <pc:docMk/>
          <pc:sldMk cId="604759607" sldId="498"/>
        </pc:sldMkLst>
      </pc:sldChg>
      <pc:sldChg chg="modNotesTx">
        <pc:chgData name="Roberto Muelas Lobato" userId="2b72eb5d94b1e210" providerId="LiveId" clId="{30E3B917-C192-4368-B4B4-D987CE9A06A0}" dt="2021-05-19T07:29:46.146" v="2142"/>
        <pc:sldMkLst>
          <pc:docMk/>
          <pc:sldMk cId="853421643" sldId="4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a:t>
          </a:r>
          <a:r>
            <a:rPr lang="en-US" dirty="0" err="1"/>
            <a:t>talleres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Capacidades</a:t>
          </a:r>
          <a:r>
            <a:rPr lang="en-US" dirty="0"/>
            <a:t> </a:t>
          </a:r>
          <a:r>
            <a:rPr lang="en-US" dirty="0" err="1"/>
            <a:t>individuales</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Asesoramiento</a:t>
          </a:r>
          <a:r>
            <a:rPr lang="en-US" dirty="0"/>
            <a:t> y </a:t>
          </a:r>
          <a:r>
            <a:rPr lang="en-US" dirty="0" err="1"/>
            <a:t>pedagogía</a:t>
          </a:r>
          <a:r>
            <a:rPr lang="en-US" dirty="0"/>
            <a:t> familiar</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Pensamiento</a:t>
          </a:r>
          <a:r>
            <a:rPr lang="en-US" dirty="0"/>
            <a:t> </a:t>
          </a:r>
          <a:r>
            <a:rPr lang="en-US" dirty="0" err="1"/>
            <a:t>crítico</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Capacidades</a:t>
          </a:r>
          <a:r>
            <a:rPr lang="en-US" dirty="0"/>
            <a:t> </a:t>
          </a:r>
          <a:r>
            <a:rPr lang="en-US" dirty="0" err="1"/>
            <a:t>comunitarias</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Respuesta </a:t>
          </a:r>
          <a:r>
            <a:rPr lang="en-US" dirty="0" err="1"/>
            <a:t>estatal</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Gestión</a:t>
          </a:r>
          <a:r>
            <a:rPr lang="en-US" dirty="0"/>
            <a:t> de la </a:t>
          </a:r>
          <a:r>
            <a:rPr lang="en-US" dirty="0" err="1"/>
            <a:t>ira</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Terapia</a:t>
          </a:r>
          <a:r>
            <a:rPr lang="en-US" dirty="0"/>
            <a:t> </a:t>
          </a:r>
          <a:r>
            <a:rPr lang="en-US" dirty="0" err="1"/>
            <a:t>narrativa</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Debate y </a:t>
          </a:r>
          <a:r>
            <a:rPr lang="en-US" dirty="0" err="1"/>
            <a:t>simulación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Resolución</a:t>
          </a:r>
          <a:r>
            <a:rPr lang="en-US" dirty="0"/>
            <a:t> de </a:t>
          </a:r>
          <a:r>
            <a:rPr lang="en-US" dirty="0" err="1"/>
            <a:t>conflictos</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Respuesta </a:t>
          </a:r>
          <a:r>
            <a:rPr lang="en-US" dirty="0" err="1"/>
            <a:t>estatal</a:t>
          </a:r>
          <a:r>
            <a:rPr lang="en-US" dirty="0"/>
            <a:t> </a:t>
          </a:r>
          <a:r>
            <a:rPr lang="en-US" dirty="0" err="1"/>
            <a:t>proporcional</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Mayor polarización/ radicalización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700" dirty="0" err="1">
              <a:solidFill>
                <a:schemeClr val="tx1">
                  <a:lumMod val="75000"/>
                  <a:lumOff val="25000"/>
                </a:schemeClr>
              </a:solidFill>
            </a:rPr>
            <a:t>Decisores</a:t>
          </a:r>
          <a:r>
            <a:rPr lang="en-GB" sz="1700" dirty="0">
              <a:solidFill>
                <a:schemeClr val="tx1">
                  <a:lumMod val="75000"/>
                  <a:lumOff val="25000"/>
                </a:schemeClr>
              </a:solidFill>
            </a:rPr>
            <a:t> </a:t>
          </a:r>
          <a:r>
            <a:rPr lang="en-GB" sz="1700" dirty="0" err="1">
              <a:solidFill>
                <a:schemeClr val="tx1">
                  <a:lumMod val="75000"/>
                  <a:lumOff val="25000"/>
                </a:schemeClr>
              </a:solidFill>
            </a:rPr>
            <a:t>políticos</a:t>
          </a:r>
          <a:endParaRPr lang="en-GB" sz="17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s-ES" sz="1700" dirty="0">
              <a:solidFill>
                <a:schemeClr val="tx1">
                  <a:lumMod val="75000"/>
                  <a:lumOff val="25000"/>
                </a:schemeClr>
              </a:solidFill>
            </a:rPr>
            <a:t>Concepto de radicalización</a:t>
          </a:r>
          <a:endParaRPr lang="en-GB" sz="17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s-ES" dirty="0">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s-ES" dirty="0">
              <a:solidFill>
                <a:schemeClr val="tx1">
                  <a:lumMod val="75000"/>
                  <a:lumOff val="25000"/>
                </a:schemeClr>
              </a:solidFill>
            </a:rPr>
            <a:t>Reconocer las 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42B70B41-2C1B-4572-8BA7-5E231BDC6C70}">
      <dgm:prSet phldrT="[Tekst]" custT="1"/>
      <dgm:spPr/>
      <dgm:t>
        <a:bodyPr/>
        <a:lstStyle/>
        <a:p>
          <a:r>
            <a:rPr lang="en-GB" sz="1700" dirty="0" err="1">
              <a:solidFill>
                <a:schemeClr val="tx1">
                  <a:lumMod val="75000"/>
                  <a:lumOff val="25000"/>
                </a:schemeClr>
              </a:solidFill>
            </a:rPr>
            <a:t>Fuerzas</a:t>
          </a:r>
          <a:r>
            <a:rPr lang="en-GB" sz="1700" dirty="0">
              <a:solidFill>
                <a:schemeClr val="tx1">
                  <a:lumMod val="75000"/>
                  <a:lumOff val="25000"/>
                </a:schemeClr>
              </a:solidFill>
            </a:rPr>
            <a:t> de </a:t>
          </a:r>
          <a:r>
            <a:rPr lang="en-GB" sz="1700" dirty="0" err="1">
              <a:solidFill>
                <a:schemeClr val="tx1">
                  <a:lumMod val="75000"/>
                  <a:lumOff val="25000"/>
                </a:schemeClr>
              </a:solidFill>
            </a:rPr>
            <a:t>seguridad</a:t>
          </a:r>
          <a:endParaRPr lang="en-GB" sz="1700" dirty="0">
            <a:solidFill>
              <a:schemeClr val="tx1">
                <a:lumMod val="75000"/>
                <a:lumOff val="25000"/>
              </a:schemeClr>
            </a:solidFill>
          </a:endParaRP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0F902DC9-5F90-4E40-BEE8-1D7CB2C87ED4}">
      <dgm:prSet custT="1"/>
      <dgm:spPr/>
      <dgm:t>
        <a:bodyPr/>
        <a:lstStyle/>
        <a:p>
          <a:r>
            <a:rPr lang="es-ES" sz="1700" dirty="0">
              <a:solidFill>
                <a:schemeClr val="tx1">
                  <a:lumMod val="75000"/>
                  <a:lumOff val="25000"/>
                </a:schemeClr>
              </a:solidFill>
            </a:rPr>
            <a:t>Escenarios</a:t>
          </a:r>
        </a:p>
      </dgm:t>
    </dgm:pt>
    <dgm:pt modelId="{DFA1EF5D-E861-4129-B0AB-057CC88D99C8}" type="parTrans" cxnId="{0A94118A-C6AA-4808-B9AD-E6DC75A515E4}">
      <dgm:prSet/>
      <dgm:spPr/>
      <dgm:t>
        <a:bodyPr/>
        <a:lstStyle/>
        <a:p>
          <a:endParaRPr lang="es-ES"/>
        </a:p>
      </dgm:t>
    </dgm:pt>
    <dgm:pt modelId="{615F395C-38BE-44AB-A30C-248310AAFC20}" type="sibTrans" cxnId="{0A94118A-C6AA-4808-B9AD-E6DC75A515E4}">
      <dgm:prSet/>
      <dgm:spPr/>
      <dgm:t>
        <a:bodyPr/>
        <a:lstStyle/>
        <a:p>
          <a:endParaRPr lang="es-ES"/>
        </a:p>
      </dgm:t>
    </dgm:pt>
    <dgm:pt modelId="{7CA445CD-CB38-4E5C-A0DE-B9956E5C77E6}">
      <dgm:prSet/>
      <dgm:spPr/>
      <dgm:t>
        <a:bodyPr/>
        <a:lstStyle/>
        <a:p>
          <a:r>
            <a:rPr lang="es-ES" dirty="0">
              <a:solidFill>
                <a:schemeClr val="tx1">
                  <a:lumMod val="75000"/>
                  <a:lumOff val="25000"/>
                </a:schemeClr>
              </a:solidFill>
            </a:rPr>
            <a:t>Respuesta estatal proporcional</a:t>
          </a:r>
        </a:p>
      </dgm:t>
    </dgm:pt>
    <dgm:pt modelId="{D75CF282-31D2-496A-8EFC-B4C2E8A92B2E}" type="parTrans" cxnId="{5F08C981-FC7F-4B5A-B42C-CF856147DBAF}">
      <dgm:prSet/>
      <dgm:spPr/>
      <dgm:t>
        <a:bodyPr/>
        <a:lstStyle/>
        <a:p>
          <a:endParaRPr lang="es-ES"/>
        </a:p>
      </dgm:t>
    </dgm:pt>
    <dgm:pt modelId="{E564453A-395E-47B4-8269-096DA3405661}" type="sibTrans" cxnId="{5F08C981-FC7F-4B5A-B42C-CF856147DBAF}">
      <dgm:prSet/>
      <dgm:spPr/>
      <dgm:t>
        <a:bodyPr/>
        <a:lstStyle/>
        <a:p>
          <a:endParaRPr lang="es-ES"/>
        </a:p>
      </dgm:t>
    </dgm:pt>
    <dgm:pt modelId="{B11BD3BA-2F68-413A-A713-EBCD0299372A}">
      <dgm:prSet/>
      <dgm:spPr/>
      <dgm:t>
        <a:bodyPr/>
        <a:lstStyle/>
        <a:p>
          <a:r>
            <a:rPr lang="es-ES" dirty="0">
              <a:solidFill>
                <a:schemeClr val="tx1">
                  <a:lumMod val="75000"/>
                  <a:lumOff val="25000"/>
                </a:schemeClr>
              </a:solidFill>
            </a:rPr>
            <a:t>Escenarios de debate</a:t>
          </a:r>
        </a:p>
      </dgm:t>
    </dgm:pt>
    <dgm:pt modelId="{36F6CD2F-0EAF-4512-B05C-EB18473490A5}" type="parTrans" cxnId="{E22BC54E-1E1B-4082-A844-B36CB8063CC6}">
      <dgm:prSet/>
      <dgm:spPr/>
      <dgm:t>
        <a:bodyPr/>
        <a:lstStyle/>
        <a:p>
          <a:endParaRPr lang="es-ES"/>
        </a:p>
      </dgm:t>
    </dgm:pt>
    <dgm:pt modelId="{6238A688-E91E-4216-8BD5-BF2457D2379F}" type="sibTrans" cxnId="{E22BC54E-1E1B-4082-A844-B36CB8063CC6}">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C03C3D01-5123-4FC1-9203-E407B90C52A5}" type="presOf" srcId="{B11BD3BA-2F68-413A-A713-EBCD0299372A}" destId="{72233991-9FDD-466B-8563-82B17F89AC0F}" srcOrd="0" destOrd="1" presId="urn:microsoft.com/office/officeart/2005/8/layout/target3"/>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E22BC54E-1E1B-4082-A844-B36CB8063CC6}" srcId="{7F3C50ED-D558-43BE-8D5E-9B9FE531D635}" destId="{B11BD3BA-2F68-413A-A713-EBCD0299372A}" srcOrd="1" destOrd="0" parTransId="{36F6CD2F-0EAF-4512-B05C-EB18473490A5}" sibTransId="{6238A688-E91E-4216-8BD5-BF2457D2379F}"/>
    <dgm:cxn modelId="{D1459E4F-8913-42C3-B62F-624D385B44BA}" type="presOf" srcId="{822841D3-9DBF-46D5-B049-0CB374430D48}" destId="{A1E97288-4156-4711-8F93-B7E1DC364E6A}" srcOrd="0" destOrd="0" presId="urn:microsoft.com/office/officeart/2005/8/layout/target3"/>
    <dgm:cxn modelId="{0C6B7071-006A-4CFA-A396-2CB8582A1DDE}" type="presOf" srcId="{7CA445CD-CB38-4E5C-A0DE-B9956E5C77E6}" destId="{58607765-02B2-4957-A800-0D639B23EACD}" srcOrd="0" destOrd="1"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5F08C981-FC7F-4B5A-B42C-CF856147DBAF}" srcId="{24EBDD27-769C-422A-921F-6A362873931C}" destId="{7CA445CD-CB38-4E5C-A0DE-B9956E5C77E6}" srcOrd="1" destOrd="0" parTransId="{D75CF282-31D2-496A-8EFC-B4C2E8A92B2E}" sibTransId="{E564453A-395E-47B4-8269-096DA3405661}"/>
    <dgm:cxn modelId="{0A94118A-C6AA-4808-B9AD-E6DC75A515E4}" srcId="{822841D3-9DBF-46D5-B049-0CB374430D48}" destId="{0F902DC9-5F90-4E40-BEE8-1D7CB2C87ED4}" srcOrd="1" destOrd="0" parTransId="{DFA1EF5D-E861-4129-B0AB-057CC88D99C8}" sibTransId="{615F395C-38BE-44AB-A30C-248310AAFC20}"/>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0981C6C4-20C5-468C-B84A-2984E0F841AD}" type="presOf" srcId="{0F902DC9-5F90-4E40-BEE8-1D7CB2C87ED4}" destId="{ED256798-062E-4140-9838-778B40B4133B}" srcOrd="0" destOrd="1" presId="urn:microsoft.com/office/officeart/2005/8/layout/target3"/>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Comprender</a:t>
          </a:r>
          <a:r>
            <a:rPr lang="en-GB" dirty="0"/>
            <a:t> la </a:t>
          </a:r>
          <a:r>
            <a:rPr lang="en-GB" dirty="0" err="1"/>
            <a:t>radicalización</a:t>
          </a:r>
          <a:r>
            <a:rPr lang="en-GB" dirty="0"/>
            <a:t> </a:t>
          </a:r>
          <a:r>
            <a:rPr lang="en-GB" dirty="0" err="1"/>
            <a:t>en</a:t>
          </a:r>
          <a:r>
            <a:rPr lang="en-GB" dirty="0"/>
            <a:t>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s-ES"/>
            <a:t>Relación entre radicalización y el tema específico</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a:t>Clarificación de los temas específicos</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Ejercicios</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¿Cómo se si estoy enfadado?</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solidFill>
                <a:schemeClr val="bg1"/>
              </a:solidFill>
            </a:rPr>
            <a:t>2. </a:t>
          </a:r>
          <a:r>
            <a:rPr lang="nl-NL" dirty="0">
              <a:solidFill>
                <a:schemeClr val="bg1"/>
              </a:solidFill>
            </a:rPr>
            <a:t>Rueda de las emociones</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en-US" dirty="0">
              <a:solidFill>
                <a:schemeClr val="bg1"/>
              </a:solidFill>
            </a:rPr>
            <a:t>3. </a:t>
          </a:r>
          <a:r>
            <a:rPr lang="nl-NL" dirty="0">
              <a:solidFill>
                <a:schemeClr val="bg1"/>
              </a:solidFill>
            </a:rPr>
            <a:t>¡Elabora un plan!</a:t>
          </a:r>
          <a:endParaRPr lang="bg-BG" dirty="0">
            <a:solidFill>
              <a:schemeClr val="bg1"/>
            </a:solidFill>
          </a:endParaRP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pt>
    <dgm:pt modelId="{ED40621B-4149-429C-BC00-C82ABFD3182B}" type="pres">
      <dgm:prSet presAssocID="{1FC1DEAC-C438-46F3-A96F-A6B712E350C8}" presName="parentText" presStyleLbl="node1" presStyleIdx="0" presStyleCnt="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pt>
    <dgm:pt modelId="{D1D765D9-0528-4F2C-82E5-DD52268BF058}" type="pres">
      <dgm:prSet presAssocID="{7E49221A-D24D-49D3-933C-632FDDD578F3}" presName="parentText" presStyleLbl="node1" presStyleIdx="1" presStyleCnt="3">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pt>
    <dgm:pt modelId="{0C97AA04-0432-4565-9C35-44D609BC86A2}" type="pres">
      <dgm:prSet presAssocID="{9F760714-0D62-41E5-B137-F4F6E8240C1D}" presName="parentText" presStyleLbl="node1" presStyleIdx="2" presStyleCnt="3">
        <dgm:presLayoutVars>
          <dgm:chMax val="0"/>
          <dgm:bulletEnabled val="1"/>
        </dgm:presLayoutVars>
      </dgm:prSet>
      <dgm:spPr/>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06F2C76B-2773-4887-88F6-995F33B03CD4}" type="presOf" srcId="{9F760714-0D62-41E5-B137-F4F6E8240C1D}" destId="{0C97AA04-0432-4565-9C35-44D609BC86A2}" srcOrd="1"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3082ACD5-3B2B-4500-ABF2-E3D8F88E20D9}" type="presOf" srcId="{9F760714-0D62-41E5-B137-F4F6E8240C1D}" destId="{FB056F64-FC62-4B00-8041-EE08296AD463}"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Identifica el problema</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en-US" dirty="0">
              <a:solidFill>
                <a:schemeClr val="bg1"/>
              </a:solidFill>
            </a:rPr>
            <a:t>2. </a:t>
          </a:r>
          <a:r>
            <a:rPr lang="nl-NL" dirty="0">
              <a:solidFill>
                <a:schemeClr val="bg1"/>
              </a:solidFill>
            </a:rPr>
            <a:t>¿Quién soy?</a:t>
          </a:r>
          <a:endParaRPr lang="bg-BG" dirty="0">
            <a:solidFill>
              <a:schemeClr val="bg1"/>
            </a:solidFill>
          </a:endParaRP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pt>
    <dgm:pt modelId="{BD5FD048-24E4-4BF0-81D5-A84D6A389607}" type="pres">
      <dgm:prSet presAssocID="{70B79F52-ACD6-44FA-8927-C390C961EBEA}" presName="parentText" presStyleLbl="node1" presStyleIdx="1" presStyleCnt="2">
        <dgm:presLayoutVars>
          <dgm:chMax val="0"/>
          <dgm:bulletEnabled val="1"/>
        </dgm:presLayoutVars>
      </dgm:prSet>
      <dgm:spPr/>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dgm:presLayoutVars>
          <dgm:bulletEnabled val="1"/>
        </dgm:presLayoutVars>
      </dgm:prSet>
      <dgm:spPr/>
    </dgm:pt>
  </dgm:ptLst>
  <dgm:cxnLst>
    <dgm:cxn modelId="{7F97F600-772A-405B-9C34-C654C1A3985C}" srcId="{A4759D0C-1A33-4E41-8003-1522F5826868}" destId="{70B79F52-ACD6-44FA-8927-C390C961EBEA}" srcOrd="1" destOrd="0" parTransId="{44FB00A2-278F-4119-9691-CB9FDE873A67}" sibTransId="{737BFB22-2310-4EE7-AA29-A42EFD263336}"/>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E794CF7F-D143-44D8-874A-07263E2FB9BE}" type="presOf" srcId="{70B79F52-ACD6-44FA-8927-C390C961EBEA}" destId="{CE3A04A3-C4A5-4C3A-8815-F2F29F908150}"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nl-NL" sz="2000" dirty="0">
              <a:solidFill>
                <a:schemeClr val="bg1"/>
              </a:solidFill>
            </a:rPr>
            <a:t>¿Verdadero o falso?</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pt>
    <dgm:pt modelId="{ED40621B-4149-429C-BC00-C82ABFD3182B}" type="pres">
      <dgm:prSet presAssocID="{1FC1DEAC-C438-46F3-A96F-A6B712E350C8}" presName="parentText" presStyleLbl="node1" presStyleIdx="0" presStyleCnt="1">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Profesionales</a:t>
          </a:r>
          <a:r>
            <a:rPr lang="en-GB" sz="1900" dirty="0">
              <a:solidFill>
                <a:schemeClr val="tx1">
                  <a:lumMod val="75000"/>
                  <a:lumOff val="25000"/>
                </a:schemeClr>
              </a:solidFill>
            </a:rPr>
            <a:t> de </a:t>
          </a:r>
          <a:r>
            <a:rPr lang="en-GB" sz="1900" dirty="0" err="1">
              <a:solidFill>
                <a:schemeClr val="tx1">
                  <a:lumMod val="75000"/>
                  <a:lumOff val="25000"/>
                </a:schemeClr>
              </a:solidFill>
            </a:rPr>
            <a:t>primera</a:t>
          </a:r>
          <a:r>
            <a:rPr lang="en-GB" sz="1900" dirty="0">
              <a:solidFill>
                <a:schemeClr val="tx1">
                  <a:lumMod val="75000"/>
                  <a:lumOff val="25000"/>
                </a:schemeClr>
              </a:solidFill>
            </a:rPr>
            <a:t> </a:t>
          </a:r>
          <a:r>
            <a:rPr lang="en-GB" sz="1900" dirty="0" err="1">
              <a:solidFill>
                <a:schemeClr val="tx1">
                  <a:lumMod val="75000"/>
                  <a:lumOff val="25000"/>
                </a:schemeClr>
              </a:solidFill>
            </a:rPr>
            <a:t>línea</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s-ES" sz="1900" dirty="0">
              <a:solidFill>
                <a:schemeClr val="tx1">
                  <a:lumMod val="75000"/>
                  <a:lumOff val="25000"/>
                </a:schemeClr>
              </a:solidFill>
            </a:rPr>
            <a:t>Concepto de radicalización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s-ES" sz="1900" dirty="0">
              <a:solidFill>
                <a:schemeClr val="tx1">
                  <a:lumMod val="75000"/>
                  <a:lumOff val="25000"/>
                </a:schemeClr>
              </a:solidFill>
            </a:rPr>
            <a:t>Conocimientos</a:t>
          </a:r>
          <a:endParaRPr lang="en-GB" sz="19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s-ES" sz="1900" dirty="0">
              <a:solidFill>
                <a:schemeClr val="tx1">
                  <a:lumMod val="75000"/>
                  <a:lumOff val="25000"/>
                </a:schemeClr>
              </a:solidFill>
            </a:rPr>
            <a:t>Reconocer las señales</a:t>
          </a:r>
          <a:endParaRPr lang="en-GB" sz="19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694F1773-1156-4F21-ADBE-390540792FE5}">
      <dgm:prSet custT="1"/>
      <dgm:spPr/>
      <dgm:t>
        <a:bodyPr/>
        <a:lstStyle/>
        <a:p>
          <a:r>
            <a:rPr lang="es-ES" sz="1900" dirty="0">
              <a:solidFill>
                <a:schemeClr val="tx1">
                  <a:lumMod val="75000"/>
                  <a:lumOff val="25000"/>
                </a:schemeClr>
              </a:solidFill>
            </a:rPr>
            <a:t>Ejercicios</a:t>
          </a:r>
        </a:p>
      </dgm:t>
    </dgm:pt>
    <dgm:pt modelId="{4995547E-112D-4787-AD9C-CBE1F28A31EE}" type="parTrans" cxnId="{ADF27649-AC3B-4434-A556-693710B31B2C}">
      <dgm:prSet/>
      <dgm:spPr/>
      <dgm:t>
        <a:bodyPr/>
        <a:lstStyle/>
        <a:p>
          <a:endParaRPr lang="es-ES"/>
        </a:p>
      </dgm:t>
    </dgm:pt>
    <dgm:pt modelId="{8F3423B7-9AEB-403A-9800-B0005AB67AB4}" type="sibTrans" cxnId="{ADF27649-AC3B-4434-A556-693710B31B2C}">
      <dgm:prSet/>
      <dgm:spPr/>
      <dgm:t>
        <a:bodyPr/>
        <a:lstStyle/>
        <a:p>
          <a:endParaRPr lang="es-ES"/>
        </a:p>
      </dgm:t>
    </dgm:pt>
    <dgm:pt modelId="{2D8D5838-1393-404F-9DF3-231F41B678AB}">
      <dgm:prSet custT="1"/>
      <dgm:spPr/>
      <dgm:t>
        <a:bodyPr/>
        <a:lstStyle/>
        <a:p>
          <a:r>
            <a:rPr lang="es-ES" sz="1900" dirty="0">
              <a:solidFill>
                <a:schemeClr val="tx1">
                  <a:lumMod val="75000"/>
                  <a:lumOff val="25000"/>
                </a:schemeClr>
              </a:solidFill>
            </a:rPr>
            <a:t>Habilidades prácticas</a:t>
          </a:r>
        </a:p>
      </dgm:t>
    </dgm:pt>
    <dgm:pt modelId="{40C799B6-3963-45E5-8B39-348DF9985912}" type="parTrans" cxnId="{5DF8DCA9-D84F-49C5-9E7B-A3CE5BCCFEE8}">
      <dgm:prSet/>
      <dgm:spPr/>
      <dgm:t>
        <a:bodyPr/>
        <a:lstStyle/>
        <a:p>
          <a:endParaRPr lang="es-ES"/>
        </a:p>
      </dgm:t>
    </dgm:pt>
    <dgm:pt modelId="{CD314BAE-C575-48A1-A559-23E4D50064FD}" type="sibTrans" cxnId="{5DF8DCA9-D84F-49C5-9E7B-A3CE5BCCFEE8}">
      <dgm:prSet/>
      <dgm:spPr/>
      <dgm:t>
        <a:bodyPr/>
        <a:lstStyle/>
        <a:p>
          <a:endParaRPr lang="es-ES"/>
        </a:p>
      </dgm:t>
    </dgm:pt>
    <dgm:pt modelId="{57D616F3-2693-4EF9-85CB-2960FF782D79}">
      <dgm:prSet custT="1"/>
      <dgm:spPr/>
      <dgm:t>
        <a:bodyPr/>
        <a:lstStyle/>
        <a:p>
          <a:r>
            <a:rPr lang="es-ES" sz="1900" dirty="0">
              <a:solidFill>
                <a:schemeClr val="tx1">
                  <a:lumMod val="75000"/>
                  <a:lumOff val="25000"/>
                </a:schemeClr>
              </a:solidFill>
            </a:rPr>
            <a:t>Habilidades para resolver conflictos</a:t>
          </a:r>
        </a:p>
      </dgm:t>
    </dgm:pt>
    <dgm:pt modelId="{8B116E96-0FC9-43F5-919A-D3A5A83AB4D3}" type="parTrans" cxnId="{13F94ECF-DF9C-4CDF-9AAD-6D1F83FEFD45}">
      <dgm:prSet/>
      <dgm:spPr/>
      <dgm:t>
        <a:bodyPr/>
        <a:lstStyle/>
        <a:p>
          <a:endParaRPr lang="es-ES"/>
        </a:p>
      </dgm:t>
    </dgm:pt>
    <dgm:pt modelId="{477727BE-20A3-4113-80E3-9415A836E6E6}" type="sibTrans" cxnId="{13F94ECF-DF9C-4CDF-9AAD-6D1F83FEFD45}">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D407D618-1BE2-4917-A1B8-F74A0D45DA28}" type="presOf" srcId="{694F1773-1156-4F21-ADBE-390540792FE5}" destId="{ED256798-062E-4140-9838-778B40B4133B}" srcOrd="0" destOrd="1"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8A78A93C-7EF4-4D71-B6C7-4E4C6EA95886}" type="presOf" srcId="{2D8D5838-1393-404F-9DF3-231F41B678AB}" destId="{72233991-9FDD-466B-8563-82B17F89AC0F}" srcOrd="0" destOrd="1"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ADF27649-AC3B-4434-A556-693710B31B2C}" srcId="{822841D3-9DBF-46D5-B049-0CB374430D48}" destId="{694F1773-1156-4F21-ADBE-390540792FE5}" srcOrd="1" destOrd="0" parTransId="{4995547E-112D-4787-AD9C-CBE1F28A31EE}" sibTransId="{8F3423B7-9AEB-403A-9800-B0005AB67AB4}"/>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E620A959-1894-4D79-9F23-C1F16B789D72}" type="presOf" srcId="{57D616F3-2693-4EF9-85CB-2960FF782D79}" destId="{58607765-02B2-4957-A800-0D639B23EACD}"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5DF8DCA9-D84F-49C5-9E7B-A3CE5BCCFEE8}" srcId="{7F3C50ED-D558-43BE-8D5E-9B9FE531D635}" destId="{2D8D5838-1393-404F-9DF3-231F41B678AB}" srcOrd="1" destOrd="0" parTransId="{40C799B6-3963-45E5-8B39-348DF9985912}" sibTransId="{CD314BAE-C575-48A1-A559-23E4D50064FD}"/>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3F94ECF-DF9C-4CDF-9AAD-6D1F83FEFD45}" srcId="{24EBDD27-769C-422A-921F-6A362873931C}" destId="{57D616F3-2693-4EF9-85CB-2960FF782D79}" srcOrd="1" destOrd="0" parTransId="{8B116E96-0FC9-43F5-919A-D3A5A83AB4D3}" sibTransId="{477727BE-20A3-4113-80E3-9415A836E6E6}"/>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Ira</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nl-NL" dirty="0">
              <a:latin typeface="Avenir Roman"/>
              <a:ea typeface="Avenir Roman"/>
              <a:cs typeface="Avenir Roman"/>
            </a:rPr>
            <a:t>Descontento</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Ineficacia</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Mayor polarización/</a:t>
          </a:r>
        </a:p>
        <a:p>
          <a:r>
            <a:rPr lang="nl-NL" dirty="0"/>
            <a:t>radicalización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Ira</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Injusticia</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n-US" dirty="0" err="1"/>
            <a:t>Frustración</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a:t>
          </a:r>
          <a:r>
            <a:rPr lang="en-US" sz="1300" kern="1200" dirty="0" err="1"/>
            <a:t>talleres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Capacidades</a:t>
          </a:r>
          <a:r>
            <a:rPr lang="en-US" sz="1300" kern="1200" dirty="0"/>
            <a:t> </a:t>
          </a:r>
          <a:r>
            <a:rPr lang="en-US" sz="1300" kern="1200" dirty="0" err="1"/>
            <a:t>individuales</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Asesoramiento</a:t>
          </a:r>
          <a:r>
            <a:rPr lang="en-US" sz="1300" kern="1200" dirty="0"/>
            <a:t> y </a:t>
          </a:r>
          <a:r>
            <a:rPr lang="en-US" sz="1300" kern="1200" dirty="0" err="1"/>
            <a:t>pedagogía</a:t>
          </a:r>
          <a:r>
            <a:rPr lang="en-US" sz="1300" kern="1200" dirty="0"/>
            <a:t> familiar</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Pensamiento</a:t>
          </a:r>
          <a:r>
            <a:rPr lang="en-US" sz="1300" kern="1200" dirty="0"/>
            <a:t> </a:t>
          </a:r>
          <a:r>
            <a:rPr lang="en-US" sz="1300" kern="1200" dirty="0" err="1"/>
            <a:t>crítico</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Gestión</a:t>
          </a:r>
          <a:r>
            <a:rPr lang="en-US" sz="1300" kern="1200" dirty="0"/>
            <a:t> de la </a:t>
          </a:r>
          <a:r>
            <a:rPr lang="en-US" sz="1300" kern="1200" dirty="0" err="1"/>
            <a:t>ira</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Capacidades</a:t>
          </a:r>
          <a:r>
            <a:rPr lang="en-US" sz="1300" kern="1200" dirty="0"/>
            <a:t> </a:t>
          </a:r>
          <a:r>
            <a:rPr lang="en-US" sz="1300" kern="1200" dirty="0" err="1"/>
            <a:t>comunitarias</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Terapia</a:t>
          </a:r>
          <a:r>
            <a:rPr lang="en-US" sz="1300" kern="1200" dirty="0"/>
            <a:t> </a:t>
          </a:r>
          <a:r>
            <a:rPr lang="en-US" sz="1300" kern="1200" dirty="0" err="1"/>
            <a:t>narrativa</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Debate y </a:t>
          </a:r>
          <a:r>
            <a:rPr lang="en-US" sz="1300" kern="1200" dirty="0" err="1"/>
            <a:t>simulación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Resolución</a:t>
          </a:r>
          <a:r>
            <a:rPr lang="en-US" sz="1300" kern="1200" dirty="0"/>
            <a:t> de </a:t>
          </a:r>
          <a:r>
            <a:rPr lang="en-US" sz="1300" kern="1200" dirty="0" err="1"/>
            <a:t>conflictos</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r>
            <a:rPr lang="en-US" sz="1300" kern="1200" dirty="0"/>
            <a:t> </a:t>
          </a:r>
          <a:r>
            <a:rPr lang="en-US" sz="1300" kern="1200" dirty="0" err="1"/>
            <a:t>proporcional</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1481"/>
          <a:ext cx="1359972" cy="8798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Mayor polarización/ radicalización</a:t>
          </a:r>
        </a:p>
      </dsp:txBody>
      <dsp:txXfrm>
        <a:off x="42950" y="264431"/>
        <a:ext cx="1274072"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Decisores</a:t>
          </a:r>
          <a:r>
            <a:rPr lang="en-GB" sz="1700" kern="1200" dirty="0">
              <a:solidFill>
                <a:schemeClr val="tx1">
                  <a:lumMod val="75000"/>
                  <a:lumOff val="25000"/>
                </a:schemeClr>
              </a:solidFill>
            </a:rPr>
            <a:t> </a:t>
          </a:r>
          <a:r>
            <a:rPr lang="en-GB" sz="1700" kern="1200" dirty="0" err="1">
              <a:solidFill>
                <a:schemeClr val="tx1">
                  <a:lumMod val="75000"/>
                  <a:lumOff val="25000"/>
                </a:schemeClr>
              </a:solidFill>
            </a:rPr>
            <a:t>políticos</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Fuerzas</a:t>
          </a:r>
          <a:r>
            <a:rPr lang="en-GB" sz="1700" kern="1200" dirty="0">
              <a:solidFill>
                <a:schemeClr val="tx1">
                  <a:lumMod val="75000"/>
                  <a:lumOff val="25000"/>
                </a:schemeClr>
              </a:solidFill>
            </a:rPr>
            <a:t> de </a:t>
          </a:r>
          <a:r>
            <a:rPr lang="en-GB" sz="1700" kern="1200" dirty="0" err="1">
              <a:solidFill>
                <a:schemeClr val="tx1">
                  <a:lumMod val="75000"/>
                  <a:lumOff val="25000"/>
                </a:schemeClr>
              </a:solidFill>
            </a:rPr>
            <a:t>seguridad</a:t>
          </a:r>
          <a:endParaRPr lang="en-GB" sz="17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solidFill>
                <a:schemeClr val="tx1">
                  <a:lumMod val="75000"/>
                  <a:lumOff val="25000"/>
                </a:schemeClr>
              </a:solidFill>
            </a:rPr>
            <a:t>Concepto de radicalización</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s-ES" sz="1700" kern="1200" dirty="0">
              <a:solidFill>
                <a:schemeClr val="tx1">
                  <a:lumMod val="75000"/>
                  <a:lumOff val="25000"/>
                </a:schemeClr>
              </a:solidFill>
            </a:rPr>
            <a:t>Escenarios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Conocimientos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Escenarios de debate</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Reconocer las señales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Respuesta estatal proporcional</a:t>
          </a:r>
        </a:p>
      </dsp:txBody>
      <dsp:txXfrm>
        <a:off x="4888891" y="2556863"/>
        <a:ext cx="2883508" cy="85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lang="en-GB" sz="1600" kern="1200" dirty="0" err="1"/>
            <a:t>Comprender</a:t>
          </a:r>
          <a:r>
            <a:rPr lang="en-GB" sz="1600" kern="1200" dirty="0"/>
            <a:t> la </a:t>
          </a:r>
          <a:r>
            <a:rPr lang="en-GB" sz="1600" kern="1200" dirty="0" err="1"/>
            <a:t>radicalización</a:t>
          </a:r>
          <a:r>
            <a:rPr lang="en-GB" sz="1600" kern="1200" dirty="0"/>
            <a:t> </a:t>
          </a:r>
          <a:r>
            <a:rPr lang="en-GB" sz="1600" kern="1200" dirty="0" err="1"/>
            <a:t>en</a:t>
          </a:r>
          <a:r>
            <a:rPr lang="en-GB" sz="1600" kern="1200" dirty="0"/>
            <a:t> general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a:t>Relación entre radicalización y el tema específico</a:t>
          </a:r>
          <a:endParaRPr lang="en-GB" sz="1600" kern="1200" dirty="0"/>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Clarificación de los temas específicos</a:t>
          </a:r>
          <a:endParaRPr lang="en-GB" sz="16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600" kern="1200" dirty="0" err="1"/>
            <a:t>Ejercicios</a:t>
          </a:r>
          <a:endParaRPr lang="en-GB" sz="1600" kern="1200" dirty="0"/>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747690"/>
          <a:ext cx="4508274"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496770"/>
          <a:ext cx="3155791"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1. </a:t>
          </a:r>
          <a:r>
            <a:rPr lang="nl-NL" sz="1700" kern="1200" dirty="0">
              <a:solidFill>
                <a:schemeClr val="bg1"/>
              </a:solidFill>
            </a:rPr>
            <a:t>¿Cómo se si estoy enfadado?</a:t>
          </a:r>
          <a:endParaRPr lang="bg-BG" sz="1700" kern="1200" dirty="0">
            <a:solidFill>
              <a:schemeClr val="bg1"/>
            </a:solidFill>
          </a:endParaRPr>
        </a:p>
      </dsp:txBody>
      <dsp:txXfrm>
        <a:off x="249911" y="521268"/>
        <a:ext cx="3106795" cy="452844"/>
      </dsp:txXfrm>
    </dsp:sp>
    <dsp:sp modelId="{E6F02A8B-3A8D-4AC2-8A94-E2C59D34CB0E}">
      <dsp:nvSpPr>
        <dsp:cNvPr id="0" name=""/>
        <dsp:cNvSpPr/>
      </dsp:nvSpPr>
      <dsp:spPr>
        <a:xfrm>
          <a:off x="0" y="1518810"/>
          <a:ext cx="4508274"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267890"/>
          <a:ext cx="3155791"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2. </a:t>
          </a:r>
          <a:r>
            <a:rPr lang="nl-NL" sz="1700" kern="1200" dirty="0">
              <a:solidFill>
                <a:schemeClr val="bg1"/>
              </a:solidFill>
            </a:rPr>
            <a:t>Rueda de las emociones</a:t>
          </a:r>
          <a:endParaRPr lang="bg-BG" sz="1700" kern="1200" dirty="0">
            <a:solidFill>
              <a:schemeClr val="bg1"/>
            </a:solidFill>
          </a:endParaRPr>
        </a:p>
      </dsp:txBody>
      <dsp:txXfrm>
        <a:off x="249911" y="1292388"/>
        <a:ext cx="3106795" cy="452844"/>
      </dsp:txXfrm>
    </dsp:sp>
    <dsp:sp modelId="{EEFBA0DE-5267-422A-99F9-E7F858CFBFAF}">
      <dsp:nvSpPr>
        <dsp:cNvPr id="0" name=""/>
        <dsp:cNvSpPr/>
      </dsp:nvSpPr>
      <dsp:spPr>
        <a:xfrm>
          <a:off x="0" y="2289930"/>
          <a:ext cx="4508274"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7AA04-0432-4565-9C35-44D609BC86A2}">
      <dsp:nvSpPr>
        <dsp:cNvPr id="0" name=""/>
        <dsp:cNvSpPr/>
      </dsp:nvSpPr>
      <dsp:spPr>
        <a:xfrm>
          <a:off x="225413" y="2039010"/>
          <a:ext cx="3155791"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3. </a:t>
          </a:r>
          <a:r>
            <a:rPr lang="nl-NL" sz="1700" kern="1200" dirty="0">
              <a:solidFill>
                <a:schemeClr val="bg1"/>
              </a:solidFill>
            </a:rPr>
            <a:t>¡Elabora un plan!</a:t>
          </a:r>
          <a:endParaRPr lang="bg-BG" sz="1700" kern="1200" dirty="0">
            <a:solidFill>
              <a:schemeClr val="bg1"/>
            </a:solidFill>
          </a:endParaRPr>
        </a:p>
      </dsp:txBody>
      <dsp:txXfrm>
        <a:off x="249911" y="2063508"/>
        <a:ext cx="3106795"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45082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5678"/>
          <a:ext cx="31557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Identifica el problema</a:t>
          </a:r>
          <a:endParaRPr lang="bg-BG" sz="2000" kern="1200" dirty="0">
            <a:solidFill>
              <a:schemeClr val="bg1"/>
            </a:solidFill>
          </a:endParaRPr>
        </a:p>
      </dsp:txBody>
      <dsp:txXfrm>
        <a:off x="254234" y="34499"/>
        <a:ext cx="3098149" cy="532758"/>
      </dsp:txXfrm>
    </dsp:sp>
    <dsp:sp modelId="{4BB14DDE-23C4-47F6-B47A-44F1F56ED8B7}">
      <dsp:nvSpPr>
        <dsp:cNvPr id="0" name=""/>
        <dsp:cNvSpPr/>
      </dsp:nvSpPr>
      <dsp:spPr>
        <a:xfrm>
          <a:off x="0" y="1208078"/>
          <a:ext cx="4508274"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D048-24E4-4BF0-81D5-A84D6A389607}">
      <dsp:nvSpPr>
        <dsp:cNvPr id="0" name=""/>
        <dsp:cNvSpPr/>
      </dsp:nvSpPr>
      <dsp:spPr>
        <a:xfrm>
          <a:off x="225413" y="912878"/>
          <a:ext cx="31557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2. </a:t>
          </a:r>
          <a:r>
            <a:rPr lang="nl-NL" sz="2000" kern="1200" dirty="0">
              <a:solidFill>
                <a:schemeClr val="bg1"/>
              </a:solidFill>
            </a:rPr>
            <a:t>¿Quién soy?</a:t>
          </a:r>
          <a:endParaRPr lang="bg-BG" sz="2000" kern="1200" dirty="0">
            <a:solidFill>
              <a:schemeClr val="bg1"/>
            </a:solidFill>
          </a:endParaRPr>
        </a:p>
      </dsp:txBody>
      <dsp:txXfrm>
        <a:off x="254234" y="941699"/>
        <a:ext cx="30981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26628"/>
          <a:ext cx="450827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8334"/>
          <a:ext cx="3155791"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¿Verdadero o falso?</a:t>
          </a:r>
          <a:endParaRPr lang="bg-BG" sz="2000" kern="1200" dirty="0">
            <a:solidFill>
              <a:schemeClr val="bg1"/>
            </a:solidFill>
          </a:endParaRPr>
        </a:p>
      </dsp:txBody>
      <dsp:txXfrm>
        <a:off x="255675" y="38596"/>
        <a:ext cx="3095267"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27108"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27108" y="0"/>
        <a:ext cx="2910745" cy="861521"/>
      </dsp:txXfrm>
    </dsp:sp>
    <dsp:sp modelId="{6A1A59E2-BE9E-43A4-9D6E-8DFAC286AEA7}">
      <dsp:nvSpPr>
        <dsp:cNvPr id="0" name=""/>
        <dsp:cNvSpPr/>
      </dsp:nvSpPr>
      <dsp:spPr>
        <a:xfrm>
          <a:off x="532116"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27108" y="861521"/>
          <a:ext cx="5821490" cy="2989985"/>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27108" y="861521"/>
        <a:ext cx="2910745" cy="861521"/>
      </dsp:txXfrm>
    </dsp:sp>
    <dsp:sp modelId="{E23D1449-B424-46BB-B0E3-A988FB2BCD1F}">
      <dsp:nvSpPr>
        <dsp:cNvPr id="0" name=""/>
        <dsp:cNvSpPr/>
      </dsp:nvSpPr>
      <dsp:spPr>
        <a:xfrm>
          <a:off x="1064232"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27108" y="1723042"/>
          <a:ext cx="5821490" cy="192575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27108" y="1723042"/>
        <a:ext cx="2910745" cy="861521"/>
      </dsp:txXfrm>
    </dsp:sp>
    <dsp:sp modelId="{BF653195-9924-4613-8F2D-729467B890E6}">
      <dsp:nvSpPr>
        <dsp:cNvPr id="0" name=""/>
        <dsp:cNvSpPr/>
      </dsp:nvSpPr>
      <dsp:spPr>
        <a:xfrm>
          <a:off x="1596348"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27108" y="2584563"/>
          <a:ext cx="5821490" cy="861521"/>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27108" y="2584563"/>
        <a:ext cx="2910745" cy="861521"/>
      </dsp:txXfrm>
    </dsp:sp>
    <dsp:sp modelId="{A5906B98-203F-4988-B407-B8E2FB5B95EE}">
      <dsp:nvSpPr>
        <dsp:cNvPr id="0" name=""/>
        <dsp:cNvSpPr/>
      </dsp:nvSpPr>
      <dsp:spPr>
        <a:xfrm>
          <a:off x="4937854"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Profesionales</a:t>
          </a:r>
          <a:r>
            <a:rPr lang="en-GB" sz="1900" kern="1200" dirty="0">
              <a:solidFill>
                <a:schemeClr val="tx1">
                  <a:lumMod val="75000"/>
                  <a:lumOff val="25000"/>
                </a:schemeClr>
              </a:solidFill>
            </a:rPr>
            <a:t> de </a:t>
          </a:r>
          <a:r>
            <a:rPr lang="en-GB" sz="1900" kern="1200" dirty="0" err="1">
              <a:solidFill>
                <a:schemeClr val="tx1">
                  <a:lumMod val="75000"/>
                  <a:lumOff val="25000"/>
                </a:schemeClr>
              </a:solidFill>
            </a:rPr>
            <a:t>primera</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línea</a:t>
          </a:r>
          <a:endParaRPr lang="en-GB" sz="1900" kern="1200" dirty="0">
            <a:solidFill>
              <a:schemeClr val="tx1">
                <a:lumMod val="75000"/>
                <a:lumOff val="25000"/>
              </a:schemeClr>
            </a:solidFill>
          </a:endParaRPr>
        </a:p>
      </dsp:txBody>
      <dsp:txXfrm>
        <a:off x="4937854" y="0"/>
        <a:ext cx="2910745" cy="861521"/>
      </dsp:txXfrm>
    </dsp:sp>
    <dsp:sp modelId="{ED256798-062E-4140-9838-778B40B4133B}">
      <dsp:nvSpPr>
        <dsp:cNvPr id="0" name=""/>
        <dsp:cNvSpPr/>
      </dsp:nvSpPr>
      <dsp:spPr>
        <a:xfrm>
          <a:off x="4937854" y="861521"/>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Concepto de radicalización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Ejercicios</a:t>
          </a:r>
        </a:p>
      </dsp:txBody>
      <dsp:txXfrm>
        <a:off x="4937854" y="861521"/>
        <a:ext cx="2910745" cy="861521"/>
      </dsp:txXfrm>
    </dsp:sp>
    <dsp:sp modelId="{72233991-9FDD-466B-8563-82B17F89AC0F}">
      <dsp:nvSpPr>
        <dsp:cNvPr id="0" name=""/>
        <dsp:cNvSpPr/>
      </dsp:nvSpPr>
      <dsp:spPr>
        <a:xfrm>
          <a:off x="493785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Conocimientos</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Habilidades prácticas</a:t>
          </a:r>
        </a:p>
      </dsp:txBody>
      <dsp:txXfrm>
        <a:off x="4937854" y="1718338"/>
        <a:ext cx="2910745" cy="861521"/>
      </dsp:txXfrm>
    </dsp:sp>
    <dsp:sp modelId="{58607765-02B2-4957-A800-0D639B23EACD}">
      <dsp:nvSpPr>
        <dsp:cNvPr id="0" name=""/>
        <dsp:cNvSpPr/>
      </dsp:nvSpPr>
      <dsp:spPr>
        <a:xfrm>
          <a:off x="4937854" y="2584563"/>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Reconocer las señales</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Habilidades para resolver conflictos</a:t>
          </a:r>
        </a:p>
      </dsp:txBody>
      <dsp:txXfrm>
        <a:off x="4937854" y="2584563"/>
        <a:ext cx="2910745" cy="86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Ira</a:t>
          </a:r>
        </a:p>
      </dsp:txBody>
      <dsp:txXfrm>
        <a:off x="19904" y="54649"/>
        <a:ext cx="1598492" cy="367937"/>
      </dsp:txXfrm>
    </dsp:sp>
    <dsp:sp modelId="{8126F753-EB9C-49D3-B75B-583337D698C8}">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Descontento</a:t>
          </a:r>
          <a:endParaRPr lang="bg-BG" sz="1700" kern="1200" dirty="0"/>
        </a:p>
      </dsp:txBody>
      <dsp:txXfrm>
        <a:off x="19904" y="511355"/>
        <a:ext cx="1598492" cy="367937"/>
      </dsp:txXfrm>
    </dsp:sp>
    <dsp:sp modelId="{F0FE2AA4-077A-437A-B5B2-A938B723E1EE}">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Ineficacia</a:t>
          </a:r>
          <a:endParaRPr lang="bg-BG" sz="1700" kern="1200" dirty="0"/>
        </a:p>
      </dsp:txBody>
      <dsp:txXfrm>
        <a:off x="19904" y="968060"/>
        <a:ext cx="1598492" cy="367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87012"/>
          <a:ext cx="1353211" cy="9734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Mayor polarización/</a:t>
          </a:r>
        </a:p>
        <a:p>
          <a:pPr marL="0" lvl="0" indent="0" algn="l" defTabSz="711200">
            <a:lnSpc>
              <a:spcPct val="90000"/>
            </a:lnSpc>
            <a:spcBef>
              <a:spcPct val="0"/>
            </a:spcBef>
            <a:spcAft>
              <a:spcPct val="35000"/>
            </a:spcAft>
            <a:buNone/>
          </a:pPr>
          <a:r>
            <a:rPr lang="nl-NL" sz="1600" kern="1200" dirty="0"/>
            <a:t>radicalización</a:t>
          </a:r>
        </a:p>
      </dsp:txBody>
      <dsp:txXfrm>
        <a:off x="47519" y="234531"/>
        <a:ext cx="1258173" cy="8784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Ira</a:t>
          </a:r>
        </a:p>
      </dsp:txBody>
      <dsp:txXfrm>
        <a:off x="19904" y="54649"/>
        <a:ext cx="1598492" cy="367937"/>
      </dsp:txXfrm>
    </dsp:sp>
    <dsp:sp modelId="{BCDD70E3-6BA4-4B16-80DE-8B16907E36D4}">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Injusticia</a:t>
          </a:r>
          <a:endParaRPr lang="bg-BG" sz="1700" kern="1200" dirty="0"/>
        </a:p>
      </dsp:txBody>
      <dsp:txXfrm>
        <a:off x="19904" y="511355"/>
        <a:ext cx="1598492" cy="367937"/>
      </dsp:txXfrm>
    </dsp:sp>
    <dsp:sp modelId="{9B7281B0-BFC2-4674-94B4-B58579D0DAC3}">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Frustración</a:t>
          </a:r>
          <a:endParaRPr lang="bg-BG" sz="1700" kern="1200" dirty="0"/>
        </a:p>
      </dsp:txBody>
      <dsp:txXfrm>
        <a:off x="19904" y="968060"/>
        <a:ext cx="15984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‹Nº›</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‹Nº›</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ycare.eu/es/" TargetMode="External"/><Relationship Id="rId3" Type="http://schemas.openxmlformats.org/officeDocument/2006/relationships/hyperlink" Target="https://terratoolkit.eu/download_teachers/" TargetMode="External"/><Relationship Id="rId7" Type="http://schemas.openxmlformats.org/officeDocument/2006/relationships/hyperlink" Target="https://ec.europa.eu/home-affairs/what-we-do/networks/radicalisation_awareness_network/ran-best-practices_en"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inclusion.gob.es/oberaxe/es/publicaciones/documentos/documento_0073.htm" TargetMode="External"/><Relationship Id="rId5" Type="http://schemas.openxmlformats.org/officeDocument/2006/relationships/hyperlink" Target="https://www.bounce-resilience-tools.eu/bounce-along" TargetMode="External"/><Relationship Id="rId4" Type="http://schemas.openxmlformats.org/officeDocument/2006/relationships/hyperlink" Target="http://www.somos-mas.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anielgoleman.info/three-kinds-of-empathy-cognitive-emotional-compassiona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pages.uoregon.edu/hodgeslab/files/Download/Hodges%20Myers_2007.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0</a:t>
            </a:r>
          </a:p>
          <a:p>
            <a:pPr algn="l"/>
            <a:endParaRPr lang="en-GB" sz="1800" b="1" i="0" u="none" strike="noStrike" baseline="0" dirty="0">
              <a:effectLst/>
              <a:latin typeface="Verdana" panose="020B0604030504040204" pitchFamily="34" charset="0"/>
              <a:ea typeface="+mn-ea"/>
            </a:endParaRPr>
          </a:p>
          <a:p>
            <a:pPr algn="l"/>
            <a:r>
              <a:rPr lang="es-ES" sz="1200" dirty="0">
                <a:effectLst/>
                <a:latin typeface="Calibri" panose="020F0502020204030204" pitchFamily="34" charset="0"/>
                <a:ea typeface="Calibri" panose="020F0502020204030204" pitchFamily="34" charset="0"/>
              </a:rPr>
              <a:t>Da la bienvenida de nuevo (asegúrate de que todos los participantes firman la lista de asistencia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s-ES" dirty="0"/>
              <a:t>Formador</a:t>
            </a:r>
            <a:r>
              <a:rPr lang="en-GB" dirty="0"/>
              <a:t> (</a:t>
            </a:r>
            <a:r>
              <a:rPr lang="es-ES" sz="1200" dirty="0">
                <a:effectLst/>
                <a:latin typeface="Calibri" panose="020F0502020204030204" pitchFamily="34" charset="0"/>
                <a:ea typeface="Calibri" panose="020F0502020204030204" pitchFamily="34" charset="0"/>
              </a:rPr>
              <a:t>consulta el manual para más instrucciones</a:t>
            </a:r>
            <a:r>
              <a:rPr lang="en-GB"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Se </a:t>
            </a:r>
            <a:r>
              <a:rPr lang="en-GB" u="sng" dirty="0" err="1"/>
              <a:t>necesita</a:t>
            </a:r>
            <a:endParaRPr lang="en-GB" u="sng"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Lista de </a:t>
            </a:r>
            <a:r>
              <a:rPr lang="en-GB" dirty="0" err="1"/>
              <a:t>asistencia</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Ordenador</a:t>
            </a:r>
            <a:r>
              <a:rPr lang="en-GB" dirty="0"/>
              <a:t> y </a:t>
            </a:r>
            <a:r>
              <a:rPr lang="en-GB" dirty="0" err="1"/>
              <a:t>proyector</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Bolígrafos</a:t>
            </a:r>
            <a:r>
              <a:rPr lang="en-GB" dirty="0"/>
              <a:t> y folios para los </a:t>
            </a:r>
            <a:r>
              <a:rPr lang="en-GB" dirty="0" err="1"/>
              <a:t>participantes</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dirty="0" err="1">
                <a:effectLst/>
                <a:latin typeface="Calibri" panose="020F0502020204030204" pitchFamily="34" charset="0"/>
                <a:ea typeface="Calibri" panose="020F0502020204030204" pitchFamily="34" charset="0"/>
              </a:rPr>
              <a:t>Totuladores</a:t>
            </a:r>
            <a:r>
              <a:rPr lang="es-ES" sz="1200" dirty="0">
                <a:effectLst/>
                <a:latin typeface="Calibri" panose="020F0502020204030204" pitchFamily="34" charset="0"/>
                <a:ea typeface="Calibri" panose="020F0502020204030204" pitchFamily="34" charset="0"/>
              </a:rPr>
              <a:t>, tarjetas, </a:t>
            </a:r>
            <a:r>
              <a:rPr lang="es-ES" sz="1200" dirty="0" err="1">
                <a:effectLst/>
                <a:latin typeface="Calibri" panose="020F0502020204030204" pitchFamily="34" charset="0"/>
                <a:ea typeface="Calibri" panose="020F0502020204030204" pitchFamily="34" charset="0"/>
              </a:rPr>
              <a:t>puzzles</a:t>
            </a:r>
            <a:r>
              <a:rPr lang="es-ES" sz="1200" dirty="0">
                <a:effectLst/>
                <a:latin typeface="Calibri" panose="020F0502020204030204" pitchFamily="34" charset="0"/>
                <a:ea typeface="Calibri" panose="020F0502020204030204" pitchFamily="34" charset="0"/>
              </a:rPr>
              <a:t>, folios blancos, tijeras y teléfonos móviles para acceder a </a:t>
            </a:r>
            <a:r>
              <a:rPr lang="es-ES" sz="1200" dirty="0" err="1">
                <a:effectLst/>
                <a:latin typeface="Calibri" panose="020F0502020204030204" pitchFamily="34" charset="0"/>
                <a:ea typeface="Calibri" panose="020F0502020204030204" pitchFamily="34" charset="0"/>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Acceso</a:t>
            </a:r>
            <a:r>
              <a:rPr lang="en-GB" sz="1200" kern="1200" dirty="0">
                <a:solidFill>
                  <a:schemeClr val="tx1"/>
                </a:solidFill>
                <a:effectLst/>
                <a:latin typeface="+mn-lt"/>
                <a:ea typeface="+mn-ea"/>
                <a:cs typeface="+mn-cs"/>
              </a:rPr>
              <a:t> a internet,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Fotocopias</a:t>
            </a:r>
            <a:r>
              <a:rPr lang="en-GB" sz="1200" kern="1200" dirty="0">
                <a:solidFill>
                  <a:schemeClr val="tx1"/>
                </a:solidFill>
                <a:effectLst/>
                <a:latin typeface="+mn-lt"/>
                <a:ea typeface="+mn-ea"/>
                <a:cs typeface="+mn-cs"/>
              </a:rPr>
              <a:t> de los </a:t>
            </a:r>
            <a:r>
              <a:rPr lang="en-GB" sz="1200" kern="1200" dirty="0" err="1">
                <a:solidFill>
                  <a:schemeClr val="tx1"/>
                </a:solidFill>
                <a:effectLst/>
                <a:latin typeface="+mn-lt"/>
                <a:ea typeface="+mn-ea"/>
                <a:cs typeface="+mn-cs"/>
              </a:rPr>
              <a:t>ejercicios</a:t>
            </a:r>
            <a:r>
              <a:rPr lang="en-GB" sz="1200" kern="1200" dirty="0">
                <a:solidFill>
                  <a:schemeClr val="tx1"/>
                </a:solidFill>
                <a:effectLst/>
                <a:latin typeface="+mn-lt"/>
                <a:ea typeface="+mn-ea"/>
                <a:cs typeface="+mn-cs"/>
              </a:rPr>
              <a:t>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Encuestas</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Plan </a:t>
            </a:r>
            <a:r>
              <a:rPr lang="en-GB" u="sng" dirty="0" err="1"/>
              <a:t>sugerido</a:t>
            </a:r>
            <a:r>
              <a:rPr lang="en-GB" u="sng" dirty="0"/>
              <a:t> para la session </a:t>
            </a:r>
            <a:r>
              <a:rPr lang="bg-BG" u="sng" dirty="0"/>
              <a:t>3</a:t>
            </a:r>
            <a:r>
              <a:rPr lang="en-GB" u="none" dirty="0"/>
              <a:t> (</a:t>
            </a:r>
            <a:r>
              <a:rPr lang="es-ES" sz="1200" dirty="0">
                <a:effectLst/>
                <a:latin typeface="Calibri" panose="020F0502020204030204" pitchFamily="34" charset="0"/>
                <a:ea typeface="Calibri" panose="020F0502020204030204" pitchFamily="34" charset="0"/>
              </a:rPr>
              <a:t>dependiendo de los ejercicios que escojas</a:t>
            </a:r>
            <a:r>
              <a:rPr lang="en-GB" u="none" dirty="0"/>
              <a:t>)</a:t>
            </a:r>
            <a:endParaRPr lang="en-GB" u="sng" dirty="0"/>
          </a:p>
          <a:p>
            <a:pPr marL="0" lvl="0" indent="0">
              <a:buFont typeface="+mj-lt"/>
              <a:buNone/>
            </a:pPr>
            <a:r>
              <a:rPr lang="es-ES" sz="1200" kern="1200" dirty="0">
                <a:solidFill>
                  <a:schemeClr val="tx1"/>
                </a:solidFill>
                <a:effectLst/>
                <a:latin typeface="+mn-lt"/>
                <a:ea typeface="+mn-ea"/>
                <a:cs typeface="+mn-cs"/>
              </a:rPr>
              <a:t>Entrada, café, té</a:t>
            </a:r>
            <a:r>
              <a:rPr lang="en-GB" sz="1200" kern="1200" dirty="0">
                <a:solidFill>
                  <a:schemeClr val="tx1"/>
                </a:solidFill>
                <a:effectLst/>
                <a:latin typeface="+mn-lt"/>
                <a:ea typeface="+mn-ea"/>
                <a:cs typeface="+mn-cs"/>
              </a:rPr>
              <a:t>		15 min</a:t>
            </a:r>
          </a:p>
          <a:p>
            <a:pPr marL="228600" lvl="0" indent="-228600">
              <a:buFont typeface="+mj-lt"/>
              <a:buAutoNum type="arabicPeriod"/>
            </a:pPr>
            <a:r>
              <a:rPr lang="en-GB" sz="1200" kern="1200" dirty="0" err="1">
                <a:solidFill>
                  <a:schemeClr val="tx1"/>
                </a:solidFill>
                <a:effectLst/>
                <a:latin typeface="+mn-lt"/>
                <a:ea typeface="+mn-ea"/>
                <a:cs typeface="+mn-cs"/>
              </a:rPr>
              <a:t>Introducción</a:t>
            </a:r>
            <a:r>
              <a:rPr lang="en-GB" sz="1200" kern="1200" dirty="0">
                <a:solidFill>
                  <a:schemeClr val="tx1"/>
                </a:solidFill>
                <a:effectLst/>
                <a:latin typeface="+mn-lt"/>
                <a:ea typeface="+mn-ea"/>
                <a:cs typeface="+mn-cs"/>
              </a:rPr>
              <a:t> 		45 min</a:t>
            </a:r>
          </a:p>
          <a:p>
            <a:pPr marL="228600" lvl="0" indent="-228600">
              <a:buFont typeface="+mj-lt"/>
              <a:buAutoNum type="arabicPeriod"/>
            </a:pPr>
            <a:r>
              <a:rPr lang="en-GB" sz="1200" kern="1200" dirty="0" err="1">
                <a:solidFill>
                  <a:schemeClr val="tx1"/>
                </a:solidFill>
                <a:effectLst/>
                <a:latin typeface="+mn-lt"/>
                <a:ea typeface="+mn-ea"/>
                <a:cs typeface="+mn-cs"/>
              </a:rPr>
              <a:t>Explicación</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radicalización</a:t>
            </a:r>
            <a:r>
              <a:rPr lang="en-GB" sz="1200" kern="1200" dirty="0">
                <a:solidFill>
                  <a:schemeClr val="tx1"/>
                </a:solidFill>
                <a:effectLst/>
                <a:latin typeface="+mn-lt"/>
                <a:ea typeface="+mn-ea"/>
                <a:cs typeface="+mn-cs"/>
              </a:rPr>
              <a:t>	45 min (</a:t>
            </a:r>
            <a:r>
              <a:rPr lang="es-ES" sz="1200" kern="1200" dirty="0">
                <a:solidFill>
                  <a:schemeClr val="tx1"/>
                </a:solidFill>
                <a:effectLst/>
                <a:latin typeface="+mn-lt"/>
                <a:ea typeface="+mn-ea"/>
                <a:cs typeface="+mn-cs"/>
              </a:rPr>
              <a:t>se puede extender o recortar dependiendo del conocimiento inicial</a:t>
            </a:r>
            <a:r>
              <a:rPr lang="en-GB" sz="1200" kern="1200" dirty="0">
                <a:solidFill>
                  <a:schemeClr val="tx1"/>
                </a:solidFill>
                <a:effectLst/>
                <a:latin typeface="+mn-lt"/>
                <a:ea typeface="+mn-ea"/>
                <a:cs typeface="+mn-cs"/>
              </a:rPr>
              <a:t>)</a:t>
            </a:r>
          </a:p>
          <a:p>
            <a:pPr marL="0" lvl="0" indent="0">
              <a:buFont typeface="+mj-lt"/>
              <a:buNone/>
            </a:pPr>
            <a:r>
              <a:rPr lang="en-GB" sz="1200" kern="1200" dirty="0">
                <a:solidFill>
                  <a:schemeClr val="tx1"/>
                </a:solidFill>
                <a:effectLst/>
                <a:latin typeface="+mn-lt"/>
                <a:ea typeface="+mn-ea"/>
                <a:cs typeface="+mn-cs"/>
              </a:rPr>
              <a:t>Descanso			15 min</a:t>
            </a:r>
          </a:p>
          <a:p>
            <a:pPr marL="228600" lvl="0" indent="-228600">
              <a:buFont typeface="+mj-lt"/>
              <a:buAutoNum type="arabicPeriod" startAt="3"/>
            </a:pPr>
            <a:r>
              <a:rPr lang="en-GB" sz="1200" kern="1200" dirty="0">
                <a:solidFill>
                  <a:schemeClr val="tx1"/>
                </a:solidFill>
                <a:effectLst/>
                <a:latin typeface="+mn-lt"/>
                <a:ea typeface="+mn-ea"/>
                <a:cs typeface="+mn-cs"/>
              </a:rPr>
              <a:t>Relation between Anger </a:t>
            </a:r>
            <a:r>
              <a:rPr lang="bg-BG"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radicalisation		45 min</a:t>
            </a:r>
          </a:p>
          <a:p>
            <a:pPr marL="228600" lvl="0" indent="-228600">
              <a:buFont typeface="+mj-lt"/>
              <a:buAutoNum type="arabicPeriod" startAt="3"/>
            </a:pPr>
            <a:r>
              <a:rPr lang="en-GB" sz="1200" kern="1200" dirty="0">
                <a:solidFill>
                  <a:schemeClr val="tx1"/>
                </a:solidFill>
                <a:effectLst/>
                <a:latin typeface="+mn-lt"/>
                <a:ea typeface="+mn-ea"/>
                <a:cs typeface="+mn-cs"/>
              </a:rPr>
              <a:t>Exercise(s)	Anger management	60 min</a:t>
            </a:r>
          </a:p>
          <a:p>
            <a:pPr marL="0" lvl="0" indent="0">
              <a:buFont typeface="+mj-lt"/>
              <a:buNone/>
            </a:pPr>
            <a:r>
              <a:rPr lang="en-GB" sz="1200" kern="1200" dirty="0">
                <a:solidFill>
                  <a:schemeClr val="tx1"/>
                </a:solidFill>
                <a:effectLst/>
                <a:latin typeface="+mn-lt"/>
                <a:ea typeface="+mn-ea"/>
                <a:cs typeface="+mn-cs"/>
              </a:rPr>
              <a:t>Hora de comer			60 min (</a:t>
            </a:r>
            <a:r>
              <a:rPr lang="es-ES" sz="1200" dirty="0">
                <a:effectLst/>
                <a:latin typeface="Calibri" panose="020F0502020204030204" pitchFamily="34" charset="0"/>
                <a:ea typeface="Calibri" panose="020F0502020204030204" pitchFamily="34" charset="0"/>
              </a:rPr>
              <a:t>invierte tiempo en compartir experiencias y hacer contactos si es posible</a:t>
            </a:r>
            <a:r>
              <a:rPr lang="en-GB" sz="1200" kern="1200" dirty="0">
                <a:solidFill>
                  <a:schemeClr val="tx1"/>
                </a:solidFill>
                <a:effectLst/>
                <a:latin typeface="+mn-lt"/>
                <a:ea typeface="+mn-ea"/>
                <a:cs typeface="+mn-cs"/>
              </a:rPr>
              <a:t>)</a:t>
            </a:r>
          </a:p>
          <a:p>
            <a:pPr marL="228600" lvl="0" indent="-228600">
              <a:buFont typeface="+mj-lt"/>
              <a:buAutoNum type="arabicPeriod" startAt="5"/>
            </a:pPr>
            <a:r>
              <a:rPr lang="en-GB" sz="1200" kern="1200" dirty="0">
                <a:solidFill>
                  <a:schemeClr val="tx1"/>
                </a:solidFill>
                <a:effectLst/>
                <a:latin typeface="+mn-lt"/>
                <a:ea typeface="+mn-ea"/>
                <a:cs typeface="+mn-cs"/>
              </a:rPr>
              <a:t>Relation narratives		30 min</a:t>
            </a:r>
          </a:p>
          <a:p>
            <a:pPr marL="228600" lvl="0" indent="-228600">
              <a:buFont typeface="+mj-lt"/>
              <a:buAutoNum type="arabicPeriod" startAt="6"/>
            </a:pPr>
            <a:r>
              <a:rPr lang="en-GB" sz="1200" kern="1200" dirty="0">
                <a:solidFill>
                  <a:schemeClr val="tx1"/>
                </a:solidFill>
                <a:effectLst/>
                <a:latin typeface="+mn-lt"/>
                <a:ea typeface="+mn-ea"/>
                <a:cs typeface="+mn-cs"/>
              </a:rPr>
              <a:t>Exercise(s) 	Narratives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Descanso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a:solidFill>
                  <a:schemeClr val="tx1"/>
                </a:solidFill>
                <a:effectLst/>
                <a:latin typeface="+mn-lt"/>
                <a:ea typeface="+mn-ea"/>
                <a:cs typeface="+mn-cs"/>
              </a:rPr>
              <a:t>Exercise(s) 	Narratives		30 min</a:t>
            </a:r>
          </a:p>
          <a:p>
            <a:pPr marL="228600" lvl="0" indent="-228600">
              <a:buFont typeface="+mj-lt"/>
              <a:buAutoNum type="arabicPeriod" startAt="7"/>
            </a:pPr>
            <a:r>
              <a:rPr lang="en-GB" sz="1200" kern="1200" dirty="0">
                <a:solidFill>
                  <a:schemeClr val="tx1"/>
                </a:solidFill>
                <a:effectLst/>
                <a:latin typeface="+mn-lt"/>
                <a:ea typeface="+mn-ea"/>
                <a:cs typeface="+mn-cs"/>
              </a:rPr>
              <a:t>Feedback y </a:t>
            </a:r>
            <a:r>
              <a:rPr lang="en-GB" sz="1200" kern="1200" dirty="0" err="1">
                <a:solidFill>
                  <a:schemeClr val="tx1"/>
                </a:solidFill>
                <a:effectLst/>
                <a:latin typeface="+mn-lt"/>
                <a:ea typeface="+mn-ea"/>
                <a:cs typeface="+mn-cs"/>
              </a:rPr>
              <a:t>conclusión</a:t>
            </a:r>
            <a:r>
              <a:rPr lang="en-GB" sz="1200" kern="1200" dirty="0">
                <a:solidFill>
                  <a:schemeClr val="tx1"/>
                </a:solidFill>
                <a:effectLst/>
                <a:latin typeface="+mn-lt"/>
                <a:ea typeface="+mn-ea"/>
                <a:cs typeface="+mn-cs"/>
              </a:rPr>
              <a:t>		15 min</a:t>
            </a:r>
          </a:p>
          <a:p>
            <a:pPr marL="0" lvl="0" indent="0">
              <a:buFont typeface="+mj-lt"/>
              <a:buNone/>
            </a:pPr>
            <a:endParaRPr lang="en-GB" sz="1200" kern="1200" dirty="0">
              <a:solidFill>
                <a:schemeClr val="tx1"/>
              </a:solidFill>
              <a:effectLst/>
              <a:latin typeface="+mn-lt"/>
              <a:ea typeface="+mn-ea"/>
              <a:cs typeface="+mn-cs"/>
            </a:endParaRPr>
          </a:p>
          <a:p>
            <a:pPr marL="228600" lvl="0" indent="-228600">
              <a:buFont typeface="+mj-lt"/>
              <a:buAutoNum type="arabicPeriod" startAt="4"/>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200" dirty="0">
                <a:effectLst/>
                <a:latin typeface="Calibri" panose="020F0502020204030204" pitchFamily="34" charset="0"/>
                <a:ea typeface="Calibri" panose="020F0502020204030204" pitchFamily="34" charset="0"/>
              </a:rPr>
              <a:t>En total, la formación dura 5/6/7 horas. Para dejar media hora de descanso se puede comenzar a las 09.00 AM y terminar para las 16.30 PM</a:t>
            </a:r>
            <a:r>
              <a:rPr lang="en-GB" sz="1000" kern="1200" dirty="0">
                <a:solidFill>
                  <a:schemeClr val="tx1"/>
                </a:solidFill>
                <a:effectLst/>
                <a:latin typeface="+mn-lt"/>
                <a:ea typeface="+mn-ea"/>
                <a:cs typeface="+mn-cs"/>
              </a:rPr>
              <a: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9</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El taller de Resolución de conflictos ofrece una selección de ejercicios para enseñar a los jóvenes habilidades relevantes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Un ejemplo de uno de ellos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200" dirty="0">
                <a:effectLst/>
                <a:latin typeface="Calibri" panose="020F0502020204030204" pitchFamily="34" charset="0"/>
                <a:ea typeface="Calibri" panose="020F0502020204030204" pitchFamily="34" charset="0"/>
              </a:rPr>
              <a:t>Este este ejercicio dura unos 30 minutos en total. </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Etapa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Pide a los participantes que busquen una pareja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Que cada pareja se coloque cara a cara, que saquen la mano derecha en un puño (como en Piedra, papel y tijera) y que digan a la vez, «¡Eso, esto o aquello</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Cuando digan </a:t>
            </a:r>
            <a:r>
              <a:rPr lang="es-ES" sz="1200" i="1" dirty="0">
                <a:effectLst/>
                <a:latin typeface="Calibri" panose="020F0502020204030204" pitchFamily="34" charset="0"/>
                <a:ea typeface="Calibri" panose="020F0502020204030204" pitchFamily="34" charset="0"/>
              </a:rPr>
              <a:t>aquello</a:t>
            </a:r>
            <a:r>
              <a:rPr lang="es-ES" sz="1200" dirty="0">
                <a:effectLst/>
                <a:latin typeface="Calibri" panose="020F0502020204030204" pitchFamily="34" charset="0"/>
                <a:ea typeface="Calibri" panose="020F0502020204030204" pitchFamily="34" charset="0"/>
              </a:rPr>
              <a:t>, los dos participantes gritan el nombre de algo (perro, taza, zapato</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Después de gritar sus objetos, los miembros de la pareja deben debatir entre ello por qué su objeto es mejor que el de la otra persona. Permite que debatan durante 2-3 minutos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5</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rPr>
              <a:t>Pausa un momento para iniciar una conversación preliminar sobre la diferencia entre el debate y el diálogo. Para hacer la distinción, recuerda las definiciones de escucha activa y empatía cognitiva y, pide a cada estudiante que, empleando las fotocopias de las figuras 2 y 3, compruebe cuantas condiciones del diálogo se han cumplido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s-ES" sz="1200" b="1" dirty="0">
                <a:effectLst/>
                <a:latin typeface="Calibri" panose="020F0502020204030204" pitchFamily="34" charset="0"/>
                <a:ea typeface="Calibri" panose="020F0502020204030204" pitchFamily="34" charset="0"/>
              </a:rPr>
              <a:t>La empatía cognitiva </a:t>
            </a:r>
            <a:r>
              <a:rPr lang="es-ES" sz="1200" dirty="0">
                <a:effectLst/>
                <a:latin typeface="Calibri" panose="020F0502020204030204" pitchFamily="34" charset="0"/>
                <a:ea typeface="Calibri" panose="020F0502020204030204" pitchFamily="34" charset="0"/>
              </a:rPr>
              <a:t>es la habilidad de comprender como una persona se siente y qué pueden estar pensando. La empatía cognitiva hace de las personas mejores comunicadoras porque les ayuda a expresar la información de la manera en la que llegue mejor a la otra persona.</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s-ES" sz="1200" b="1" dirty="0">
              <a:effectLst/>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s-ES" sz="1200" b="1" dirty="0">
                <a:effectLst/>
                <a:latin typeface="Calibri" panose="020F0502020204030204" pitchFamily="34" charset="0"/>
                <a:ea typeface="Calibri" panose="020F0502020204030204" pitchFamily="34" charset="0"/>
              </a:rPr>
              <a:t>Escucha activa </a:t>
            </a:r>
            <a:r>
              <a:rPr lang="es-ES" sz="1200" dirty="0">
                <a:effectLst/>
                <a:latin typeface="Calibri" panose="020F0502020204030204" pitchFamily="34" charset="0"/>
                <a:ea typeface="Calibri" panose="020F0502020204030204" pitchFamily="34" charset="0"/>
              </a:rPr>
              <a:t>de las preocupaciones de la otra parte es una de las estrategias de resolución de conflictos más importantes que uno puede adoptar. Escuchar y plantear preguntas con el objetivo de delinear los problemas principales de la otra parte, en lugar de defendernos a nosotros mismo, puede darnos una idea de la perspectiva de la otra persona</a:t>
            </a:r>
            <a:r>
              <a:rPr lang="en-GB" sz="1200" b="0" i="0" u="none" strike="noStrike" baseline="0" dirty="0">
                <a:solidFill>
                  <a:srgbClr val="000000"/>
                </a:solidFill>
                <a:latin typeface="Calibri" panose="020F0502020204030204" pitchFamily="34" charset="0"/>
              </a:rPr>
              <a:t>.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dirty="0">
                <a:effectLst/>
                <a:latin typeface="Calibri" panose="020F0502020204030204" pitchFamily="34" charset="0"/>
                <a:ea typeface="Calibri" panose="020F0502020204030204" pitchFamily="34" charset="0"/>
              </a:rPr>
              <a:t>En un diálogo, la intención es realmente escuchar la perspectiva del otro con la intención de influenciarnos por lo que dice. El diálogo permite desarrollar la comprensión de las perspectivas, los pensamientos y los pensamientos de los demás además de revaluar su propia posición desde los ojos del otro. En un diálogo, todo el mundo tiene la oportunidad de que se le escuche, se le entienda y aprender de los demás</a:t>
            </a:r>
            <a:r>
              <a:rPr lang="en-GB" sz="1200" b="0" i="0" u="none" strike="noStrike" baseline="0" dirty="0">
                <a:solidFill>
                  <a:srgbClr val="000000"/>
                </a:solidFill>
                <a:latin typeface="Calibri" panose="020F0502020204030204" pitchFamily="34" charset="0"/>
              </a:rPr>
              <a:t>.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El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continúa</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200" dirty="0">
                <a:effectLst/>
                <a:latin typeface="Calibri" panose="020F0502020204030204" pitchFamily="34" charset="0"/>
                <a:ea typeface="Calibri" panose="020F0502020204030204" pitchFamily="34" charset="0"/>
              </a:rPr>
              <a:t>Este ejercicio dura alrededor de 30 minutos</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Etapa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Después del comentario preliminar, pide al equipo que continúe con sus conversaciones y anima a los miembros del equipo a que se impliquen en el diálogo (planteando preguntas y escuchando las respuestas) para llegar a un acuerdo entre los dos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11</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effectLst/>
              <a:latin typeface="Verdana" panose="020B0604030504040204" pitchFamily="34" charset="0"/>
              <a:ea typeface="Calibri" panose="020F050202020403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La tercera parte del ejercicio</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200" dirty="0">
                <a:effectLst/>
                <a:latin typeface="Calibri" panose="020F0502020204030204" pitchFamily="34" charset="0"/>
                <a:ea typeface="Calibri" panose="020F0502020204030204" pitchFamily="34" charset="0"/>
              </a:rPr>
              <a:t>Este ejercicio dura alrededor de 30 minutos</a:t>
            </a: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Etapa 3 –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Comentarios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finales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Reparte las fotocopias con las </a:t>
            </a:r>
            <a:r>
              <a:rPr lang="es-ES" sz="1200" b="1" dirty="0">
                <a:effectLst/>
                <a:latin typeface="Calibri" panose="020F0502020204030204" pitchFamily="34" charset="0"/>
                <a:ea typeface="Calibri" panose="020F0502020204030204" pitchFamily="34" charset="0"/>
              </a:rPr>
              <a:t>Preguntas finales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En parejas, se van turnando para ir contestando a las preguntas</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3: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Cambia</a:t>
            </a:r>
          </a:p>
          <a:p>
            <a:pPr algn="just">
              <a:lnSpc>
                <a:spcPct val="115000"/>
              </a:lnSpc>
              <a:spcAft>
                <a:spcPts val="600"/>
              </a:spcAft>
            </a:pP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Preguntas</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finales:</a:t>
            </a:r>
          </a:p>
          <a:p>
            <a:pPr marL="342900" lvl="0" indent="-342900">
              <a:spcBef>
                <a:spcPts val="885"/>
              </a:spcBef>
              <a:spcAft>
                <a:spcPts val="0"/>
              </a:spcAft>
              <a:buSzPts val="1800"/>
              <a:buFont typeface="Calibri" panose="020F0502020204030204" pitchFamily="34" charset="0"/>
              <a:buAutoNum type="arabicPeriod"/>
              <a:tabLst>
                <a:tab pos="327660" algn="l"/>
              </a:tabLst>
            </a:pPr>
            <a:r>
              <a:rPr lang="es-ES" sz="1200" dirty="0">
                <a:effectLst/>
                <a:latin typeface="Calibri" panose="020F0502020204030204" pitchFamily="34" charset="0"/>
                <a:ea typeface="Calibri" panose="020F0502020204030204" pitchFamily="34" charset="0"/>
              </a:rPr>
              <a:t>¿Cómo has reaccionado al </a:t>
            </a:r>
            <a:r>
              <a:rPr lang="es-ES" sz="1200" dirty="0" err="1">
                <a:effectLst/>
                <a:latin typeface="Calibri" panose="020F0502020204030204" pitchFamily="34" charset="0"/>
                <a:ea typeface="Calibri" panose="020F0502020204030204" pitchFamily="34" charset="0"/>
              </a:rPr>
              <a:t>miniconflicto</a:t>
            </a:r>
            <a:r>
              <a:rPr lang="es-ES" sz="1200" dirty="0">
                <a:effectLst/>
                <a:latin typeface="Calibri" panose="020F0502020204030204" pitchFamily="34" charset="0"/>
                <a:ea typeface="Calibri" panose="020F0502020204030204" pitchFamily="34" charset="0"/>
              </a:rPr>
              <a:t>?</a:t>
            </a:r>
          </a:p>
          <a:p>
            <a:pPr marL="342900" marR="74930" lvl="0" indent="-342900">
              <a:lnSpc>
                <a:spcPct val="112000"/>
              </a:lnSpc>
              <a:spcBef>
                <a:spcPts val="890"/>
              </a:spcBef>
              <a:spcAft>
                <a:spcPts val="0"/>
              </a:spcAft>
              <a:buSzPts val="1800"/>
              <a:buFont typeface="Calibri" panose="020F0502020204030204" pitchFamily="34" charset="0"/>
              <a:buAutoNum type="arabicPeriod"/>
              <a:tabLst>
                <a:tab pos="378460" algn="l"/>
              </a:tabLst>
            </a:pPr>
            <a:r>
              <a:rPr lang="es-ES" sz="1200" dirty="0">
                <a:effectLst/>
                <a:latin typeface="Calibri" panose="020F0502020204030204" pitchFamily="34" charset="0"/>
                <a:ea typeface="Calibri" panose="020F0502020204030204" pitchFamily="34" charset="0"/>
              </a:rPr>
              <a:t>¿Normalmente actúas así en las situaciones de conflicto? ¿Por qué o por qué no?</a:t>
            </a:r>
          </a:p>
          <a:p>
            <a:pPr marL="342900" lvl="0" indent="-342900">
              <a:spcBef>
                <a:spcPts val="600"/>
              </a:spcBef>
              <a:spcAft>
                <a:spcPts val="0"/>
              </a:spcAft>
              <a:buSzPts val="1800"/>
              <a:buFont typeface="Calibri" panose="020F0502020204030204" pitchFamily="34" charset="0"/>
              <a:buAutoNum type="arabicPeriod"/>
              <a:tabLst>
                <a:tab pos="327660" algn="l"/>
              </a:tabLst>
            </a:pPr>
            <a:r>
              <a:rPr lang="es-ES" sz="1200" dirty="0">
                <a:effectLst/>
                <a:latin typeface="Calibri" panose="020F0502020204030204" pitchFamily="34" charset="0"/>
                <a:ea typeface="Calibri" panose="020F0502020204030204" pitchFamily="34" charset="0"/>
              </a:rPr>
              <a:t>¿Cómo habéis llegado a un consenso?</a:t>
            </a:r>
          </a:p>
          <a:p>
            <a:pPr marL="342900" marR="77470" lvl="0" indent="-342900">
              <a:lnSpc>
                <a:spcPct val="112000"/>
              </a:lnSpc>
              <a:spcBef>
                <a:spcPts val="885"/>
              </a:spcBef>
              <a:spcAft>
                <a:spcPts val="0"/>
              </a:spcAft>
              <a:buSzPts val="1800"/>
              <a:buFont typeface="Calibri" panose="020F0502020204030204" pitchFamily="34" charset="0"/>
              <a:buAutoNum type="arabicPeriod"/>
              <a:tabLst>
                <a:tab pos="361315" algn="l"/>
              </a:tabLst>
            </a:pPr>
            <a:r>
              <a:rPr lang="es-ES" sz="1200" dirty="0">
                <a:effectLst/>
                <a:latin typeface="Calibri" panose="020F0502020204030204" pitchFamily="34" charset="0"/>
                <a:ea typeface="Calibri" panose="020F0502020204030204" pitchFamily="34" charset="0"/>
              </a:rPr>
              <a:t>¿Qué ha pasado cuando habéis cambiado de debate a diálogo?</a:t>
            </a:r>
          </a:p>
          <a:p>
            <a:pPr marL="342900" marR="75565" lvl="0" indent="-342900">
              <a:lnSpc>
                <a:spcPct val="112000"/>
              </a:lnSpc>
              <a:spcBef>
                <a:spcPts val="605"/>
              </a:spcBef>
              <a:spcAft>
                <a:spcPts val="0"/>
              </a:spcAft>
              <a:buSzPts val="1800"/>
              <a:buFont typeface="Calibri" panose="020F0502020204030204" pitchFamily="34" charset="0"/>
              <a:buAutoNum type="arabicPeriod"/>
              <a:tabLst>
                <a:tab pos="378460" algn="l"/>
              </a:tabLst>
            </a:pPr>
            <a:r>
              <a:rPr lang="es-ES" sz="1200" dirty="0">
                <a:effectLst/>
                <a:latin typeface="Calibri" panose="020F0502020204030204" pitchFamily="34" charset="0"/>
                <a:ea typeface="Calibri" panose="020F0502020204030204" pitchFamily="34" charset="0"/>
              </a:rPr>
              <a:t>¿Cuándo alguien no está de acuerdo contigo, siempre te detienes a plantearle preguntas?</a:t>
            </a:r>
          </a:p>
          <a:p>
            <a:pPr marL="342900" marR="76200" lvl="0" indent="-342900">
              <a:lnSpc>
                <a:spcPct val="112000"/>
              </a:lnSpc>
              <a:spcBef>
                <a:spcPts val="600"/>
              </a:spcBef>
              <a:spcAft>
                <a:spcPts val="0"/>
              </a:spcAft>
              <a:buSzPts val="1800"/>
              <a:buFont typeface="Calibri" panose="020F0502020204030204" pitchFamily="34" charset="0"/>
              <a:buAutoNum type="arabicPeriod"/>
              <a:tabLst>
                <a:tab pos="363220" algn="l"/>
              </a:tabLst>
            </a:pPr>
            <a:r>
              <a:rPr lang="es-ES" sz="1200" dirty="0">
                <a:effectLst/>
                <a:latin typeface="Calibri" panose="020F0502020204030204" pitchFamily="34" charset="0"/>
                <a:ea typeface="Calibri" panose="020F0502020204030204" pitchFamily="34" charset="0"/>
              </a:rPr>
              <a:t>¿Es difícil escuchar cuando alguien no está de acuerdo contigo? ¿Por qué?</a:t>
            </a:r>
          </a:p>
          <a:p>
            <a:pPr marL="342900" lvl="0" indent="-342900">
              <a:spcBef>
                <a:spcPts val="605"/>
              </a:spcBef>
              <a:spcAft>
                <a:spcPts val="0"/>
              </a:spcAft>
              <a:buSzPts val="1800"/>
              <a:buFont typeface="Calibri" panose="020F0502020204030204" pitchFamily="34" charset="0"/>
              <a:buAutoNum type="arabicPeriod"/>
              <a:tabLst>
                <a:tab pos="327660" algn="l"/>
              </a:tabLst>
            </a:pPr>
            <a:r>
              <a:rPr lang="es-ES" sz="1200" dirty="0">
                <a:effectLst/>
                <a:latin typeface="Calibri" panose="020F0502020204030204" pitchFamily="34" charset="0"/>
                <a:ea typeface="Calibri" panose="020F0502020204030204" pitchFamily="34" charset="0"/>
              </a:rPr>
              <a:t>¿Qué te hizo más fácil escuchar en esta actividad?</a:t>
            </a:r>
          </a:p>
          <a:p>
            <a:pPr marL="342900" marR="252730" lvl="0" indent="-342900">
              <a:lnSpc>
                <a:spcPct val="97000"/>
              </a:lnSpc>
              <a:spcBef>
                <a:spcPts val="740"/>
              </a:spcBef>
              <a:spcAft>
                <a:spcPts val="0"/>
              </a:spcAft>
              <a:buSzPts val="1800"/>
              <a:buFont typeface="Calibri" panose="020F0502020204030204" pitchFamily="34" charset="0"/>
              <a:buAutoNum type="arabicPeriod"/>
              <a:tabLst>
                <a:tab pos="327660" algn="l"/>
              </a:tabLst>
            </a:pPr>
            <a:r>
              <a:rPr lang="es-ES" sz="1200" dirty="0">
                <a:effectLst/>
                <a:latin typeface="Calibri" panose="020F0502020204030204" pitchFamily="34" charset="0"/>
                <a:ea typeface="Calibri" panose="020F0502020204030204" pitchFamily="34" charset="0"/>
              </a:rPr>
              <a:t>¿Cómo puedes usar estas habilidades la próxima vez que entres en conflicto con otra persona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Todo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vale!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98425" marR="211455">
              <a:lnSpc>
                <a:spcPct val="112000"/>
              </a:lnSpc>
              <a:spcBef>
                <a:spcPts val="1490"/>
              </a:spcBef>
              <a:spcAft>
                <a:spcPts val="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Todo</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vale!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s-ES" sz="1200" dirty="0">
                <a:effectLst/>
                <a:latin typeface="Calibri" panose="020F0502020204030204" pitchFamily="34" charset="0"/>
                <a:ea typeface="Calibri" panose="020F0502020204030204" pitchFamily="34" charset="0"/>
              </a:rPr>
              <a:t>Este juego es una manera genial de que los participantes se adentren en un </a:t>
            </a:r>
            <a:r>
              <a:rPr lang="es-ES" sz="1200" dirty="0" err="1">
                <a:effectLst/>
                <a:latin typeface="Calibri" panose="020F0502020204030204" pitchFamily="34" charset="0"/>
                <a:ea typeface="Calibri" panose="020F0502020204030204" pitchFamily="34" charset="0"/>
              </a:rPr>
              <a:t>miniconflicto</a:t>
            </a:r>
            <a:r>
              <a:rPr lang="es-ES" sz="1200" dirty="0">
                <a:effectLst/>
                <a:latin typeface="Calibri" panose="020F0502020204030204" pitchFamily="34" charset="0"/>
                <a:ea typeface="Calibri" panose="020F0502020204030204" pitchFamily="34" charset="0"/>
              </a:rPr>
              <a:t> con otro miembro del equipo de manera inofensiva. Los participantes aprenderán a diferenciar entre un debate y un diálogo real</a:t>
            </a:r>
            <a:r>
              <a:rPr lang="en-GB" sz="1200" b="0" i="0" u="none" strike="noStrike" baseline="0" dirty="0">
                <a:solidFill>
                  <a:srgbClr val="000000"/>
                </a:solidFill>
                <a:latin typeface="Calibri" panose="020F0502020204030204" pitchFamily="34" charset="0"/>
              </a:rPr>
              <a:t>. </a:t>
            </a:r>
          </a:p>
          <a:p>
            <a:pPr lvl="1">
              <a:lnSpc>
                <a:spcPct val="115000"/>
              </a:lnSpc>
              <a:spcAft>
                <a:spcPts val="600"/>
              </a:spcAft>
            </a:pP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adolescente/adulto</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30 min</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Etapa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Pide a los participantes que busquen una pareja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Que cada pareja se coloque cara a cara, que saquen la mano derecha en un puño (como en Piedra, papel y tijera) y que digan a la vez</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Eso, esto o aquello</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Cuando digan </a:t>
            </a:r>
            <a:r>
              <a:rPr lang="es-ES" sz="1200" i="1" dirty="0">
                <a:effectLst/>
                <a:latin typeface="Calibri" panose="020F0502020204030204" pitchFamily="34" charset="0"/>
                <a:ea typeface="Calibri" panose="020F0502020204030204" pitchFamily="34" charset="0"/>
              </a:rPr>
              <a:t>aquello</a:t>
            </a:r>
            <a:r>
              <a:rPr lang="es-ES" sz="1200" dirty="0">
                <a:effectLst/>
                <a:latin typeface="Calibri" panose="020F0502020204030204" pitchFamily="34" charset="0"/>
                <a:ea typeface="Calibri" panose="020F0502020204030204" pitchFamily="34" charset="0"/>
              </a:rPr>
              <a:t>, los dos participantes gritan el nombre de algo (perro, taza, zapato</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Después de gritar sus objetos, los miembros del equipo deben debatir entre ellos sobre porqué su objeto es mejor que el de la otra persona. Permite que debatan durante 2-3 minutos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Etapa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0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Pausa un momento para iniciar una conversación preliminar sobre la diferencia entre el debate y el diálogo. Para hacer la distinción, recuerda las definiciones de escucha activa y empatía cognitiva y, pide a cada estudiante que, empleando las fotocopias de las figuras 2 y 3, compruebe cuantas condiciones del diálogo se han cumplido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Etapa 3 –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Comentarios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finales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Preguntas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finales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a:t>
            </a:r>
            <a:r>
              <a:rPr lang="es-ES" sz="1200" dirty="0">
                <a:effectLst/>
                <a:latin typeface="Calibri" panose="020F0502020204030204" pitchFamily="34" charset="0"/>
                <a:ea typeface="Calibri" panose="020F0502020204030204" pitchFamily="34" charset="0"/>
              </a:rPr>
              <a:t>¿Cómo has reaccionado al </a:t>
            </a:r>
            <a:r>
              <a:rPr lang="es-ES" sz="1200" dirty="0" err="1">
                <a:effectLst/>
                <a:latin typeface="Calibri" panose="020F0502020204030204" pitchFamily="34" charset="0"/>
                <a:ea typeface="Calibri" panose="020F0502020204030204" pitchFamily="34" charset="0"/>
              </a:rPr>
              <a:t>miniconflicto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a:t>
            </a:r>
            <a:r>
              <a:rPr lang="es-ES" sz="1200" dirty="0">
                <a:effectLst/>
                <a:latin typeface="Calibri" panose="020F0502020204030204" pitchFamily="34" charset="0"/>
                <a:ea typeface="Calibri" panose="020F0502020204030204" pitchFamily="34" charset="0"/>
              </a:rPr>
              <a:t>Normalmente actúas así en las situaciones de conflicto? ¿Por qué o por qué no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s-ES" sz="1200" dirty="0">
                <a:effectLst/>
                <a:latin typeface="Calibri" panose="020F0502020204030204" pitchFamily="34" charset="0"/>
                <a:ea typeface="Calibri" panose="020F0502020204030204" pitchFamily="34" charset="0"/>
              </a:rPr>
              <a:t>¿Cómo habéis llegado a un consenso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a:t>
            </a:r>
            <a:r>
              <a:rPr lang="es-ES" sz="1200" dirty="0">
                <a:effectLst/>
                <a:latin typeface="Calibri" panose="020F0502020204030204" pitchFamily="34" charset="0"/>
                <a:ea typeface="Calibri" panose="020F0502020204030204" pitchFamily="34" charset="0"/>
              </a:rPr>
              <a:t>¿Qué ha pasado cuando habéis cambiado de debate a diálogo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t>
            </a:r>
            <a:r>
              <a:rPr lang="es-ES" sz="1200" dirty="0">
                <a:effectLst/>
                <a:latin typeface="Calibri" panose="020F0502020204030204" pitchFamily="34" charset="0"/>
                <a:ea typeface="Calibri" panose="020F0502020204030204" pitchFamily="34" charset="0"/>
              </a:rPr>
              <a:t>¿Cuándo alguien no está de acuerdo contigo, siempre te detienes a plantearle preguntas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 </a:t>
            </a:r>
            <a:r>
              <a:rPr lang="es-ES" sz="1200" dirty="0">
                <a:effectLst/>
                <a:latin typeface="Calibri" panose="020F0502020204030204" pitchFamily="34" charset="0"/>
                <a:ea typeface="Calibri" panose="020F0502020204030204" pitchFamily="34" charset="0"/>
              </a:rPr>
              <a:t>¿Es difícil escuchar cuando alguien no está de acuerdo contigo? ¿Por qué</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 </a:t>
            </a:r>
            <a:r>
              <a:rPr lang="es-ES" sz="1200" dirty="0">
                <a:effectLst/>
                <a:latin typeface="Calibri" panose="020F0502020204030204" pitchFamily="34" charset="0"/>
                <a:ea typeface="Calibri" panose="020F0502020204030204" pitchFamily="34" charset="0"/>
              </a:rPr>
              <a:t>¿Qué te hizo más fácil escuchar en esta actividad</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8. </a:t>
            </a:r>
            <a:r>
              <a:rPr lang="es-ES" sz="1200" dirty="0">
                <a:effectLst/>
                <a:latin typeface="Calibri" panose="020F0502020204030204" pitchFamily="34" charset="0"/>
                <a:ea typeface="Calibri" panose="020F0502020204030204" pitchFamily="34" charset="0"/>
              </a:rPr>
              <a:t>¿Cómo puedes usar estas habilidades la próxima vez que entres en conflicto con otra persona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Comentario guiado, ensayo de escenarios falsos, modelos cognitivos a través de las conversaciones con los mentores, autoaprendizaje encubierto, trabajo en equipo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dirty="0">
                <a:latin typeface="Arial" charset="0"/>
                <a:cs typeface="Arial" charset="0"/>
              </a:rPr>
              <a:t>Para nuestro siguiente tema volvemos al modelo de los factores desencadenantes que describe varios componentes de la radicalización</a:t>
            </a:r>
          </a:p>
          <a:p>
            <a:endParaRPr lang="es-ES" dirty="0">
              <a:latin typeface="Arial" charset="0"/>
              <a:cs typeface="Arial" charset="0"/>
            </a:endParaRPr>
          </a:p>
          <a:p>
            <a:r>
              <a:rPr lang="es-ES" dirty="0">
                <a:latin typeface="Arial" charset="0"/>
                <a:cs typeface="Arial" charset="0"/>
              </a:rPr>
              <a:t>Ahora nos centraremos en la forma en que el gobierno responde a determinadas situaciones y el efecto que puede tener en la radicalización de los jóvenes</a:t>
            </a:r>
          </a:p>
          <a:p>
            <a:endParaRPr lang="es-ES" dirty="0">
              <a:latin typeface="Arial" charset="0"/>
              <a:cs typeface="Arial" charset="0"/>
            </a:endParaRPr>
          </a:p>
          <a:p>
            <a:r>
              <a:rPr lang="es-ES" dirty="0">
                <a:latin typeface="Arial" charset="0"/>
                <a:cs typeface="Arial" charset="0"/>
              </a:rPr>
              <a:t>A veces puede presentarse como una injusticia contra un grupo, tanto a nivel local como a nivel nacional o internacional más lejano</a:t>
            </a: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9951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Volviendo a la anterior serie de factor de empuje (reemplazando la falta de autoestima con la exclusión y el contacto sociales reducido por la percepción de la injusticia) es fácil ver como una respuesta desproporcionada puede alimentar mucho de los factores mencionados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Del D3.2.7</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Varios estudios han demostrado que la </a:t>
            </a:r>
            <a:r>
              <a:rPr lang="es-ES" sz="1800" i="1" dirty="0">
                <a:effectLst/>
                <a:latin typeface="Calibri" panose="020F0502020204030204" pitchFamily="34" charset="0"/>
                <a:ea typeface="Calibri" panose="020F0502020204030204" pitchFamily="34" charset="0"/>
              </a:rPr>
              <a:t>percepción de la injusticia</a:t>
            </a:r>
            <a:r>
              <a:rPr lang="es-ES" sz="1800" dirty="0">
                <a:effectLst/>
                <a:latin typeface="Calibri" panose="020F0502020204030204" pitchFamily="34" charset="0"/>
                <a:ea typeface="Calibri" panose="020F0502020204030204" pitchFamily="34" charset="0"/>
              </a:rPr>
              <a:t> representa uno de los factores más fuertes de la radicalización. Teniendo en cuenta los resultados de estos estudios y para luchar contra la radicalización, es necesario ofrecer a las profesionales directrices detalladas sobre cuáles son los límites apropiados de las acciones estatales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Un análisis de estudios de casos de la literatura de este campo de las dos últimas décadas demuestra que las respuestas estatales demasiado duras producen una radicalización mayor, mientras que las respuestas débiles han demostrado ser ineficaces y provocar un mayor polarización y descontento social. Por lo que aprender a diseñar e implementar medidas proporcionadas es un paso hacia delante que necesitamos apoyar y facilitar</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Del</a:t>
            </a:r>
            <a:r>
              <a:rPr lang="en-GB" sz="1800" b="1" dirty="0"/>
              <a:t> D3.1.7</a:t>
            </a:r>
          </a:p>
          <a:p>
            <a:r>
              <a:rPr lang="es-ES" sz="1800" dirty="0">
                <a:effectLst/>
                <a:latin typeface="Calibri" panose="020F0502020204030204" pitchFamily="34" charset="0"/>
                <a:ea typeface="Calibri" panose="020F0502020204030204" pitchFamily="34" charset="0"/>
              </a:rPr>
              <a:t>Aunque combatir la radicalización es primordial para asegurar la seguridad interna, la manera en la que el estado se enfrenta a esta tarea puede combatir el fenómeno o empeorarlo. Es por eso por lo que es necesario establecer los límites adecuados de la respuesta estatal frente al fenómeno de la radicalización para implementar una política aceptable para combatirla</a:t>
            </a:r>
            <a:r>
              <a:rPr lang="en-GB" sz="1800" dirty="0"/>
              <a:t>.</a:t>
            </a:r>
            <a:endParaRPr lang="en-GB" sz="1800" dirty="0">
              <a:effectLst/>
              <a:latin typeface="+mn-lt"/>
              <a:ea typeface="+mn-ea"/>
            </a:endParaRPr>
          </a:p>
          <a:p>
            <a:endParaRPr lang="en-GB" sz="1800" dirty="0">
              <a:effectLst/>
              <a:latin typeface="+mn-lt"/>
              <a:ea typeface="+mn-ea"/>
            </a:endParaRPr>
          </a:p>
          <a:p>
            <a:r>
              <a:rPr lang="es-ES" sz="2800" dirty="0">
                <a:effectLst/>
                <a:latin typeface="Calibri" panose="020F0502020204030204" pitchFamily="34" charset="0"/>
                <a:ea typeface="Calibri" panose="020F0502020204030204" pitchFamily="34" charset="0"/>
              </a:rPr>
              <a:t>Aunque combatir la radicalización es primordial para asegurar la seguridad interna, la manera en la que el estado se enfrenta a esta tarea puede combatir el fenómeno o empeorarlo. Es por eso por lo que es necesario establecer los límites adecuados de la respuesta estatal frente al fenómeno de la radicalización para implementar una política aceptable para combatirla. Aunque combatir la radicalización es primordial para asegurar la seguridad interna, la manera en la que el estado se enfrenta a esta tarea puede combatir el fenómeno o empeorarlo. Es por eso que es necesario establecer los límites adecuados de la respuesta estatal frente al fenómeno de la radicalización para implementar una política aceptable para combatirla. Una de las causas de la radicalización más conocidas es la percepción de la (</a:t>
            </a:r>
            <a:r>
              <a:rPr lang="es-ES" sz="2800" dirty="0" err="1">
                <a:effectLst/>
                <a:latin typeface="Calibri" panose="020F0502020204030204" pitchFamily="34" charset="0"/>
                <a:ea typeface="Calibri" panose="020F0502020204030204" pitchFamily="34" charset="0"/>
              </a:rPr>
              <a:t>Neuroscience</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news</a:t>
            </a:r>
            <a:r>
              <a:rPr lang="es-ES" sz="2800" dirty="0">
                <a:effectLst/>
                <a:latin typeface="Calibri" panose="020F0502020204030204" pitchFamily="34" charset="0"/>
                <a:ea typeface="Calibri" panose="020F0502020204030204" pitchFamily="34" charset="0"/>
              </a:rPr>
              <a:t>, 2019) exclusión social. De acuerdo con los experimentos que se han llevado a cabo, las personas que se sienten abandonadas por un grupo social en concreto son las más proclives a radicalizarse. Esta es la razón por la que los abusos estatales deben limitarse al máximo por parte de los agentes de la ley. Además, la consciencia cultural es también primordial para prevenir la radicalización. De acuerdo con los estudios (</a:t>
            </a:r>
            <a:r>
              <a:rPr lang="es-ES" sz="2800" dirty="0" err="1">
                <a:effectLst/>
                <a:latin typeface="Calibri" panose="020F0502020204030204" pitchFamily="34" charset="0"/>
                <a:ea typeface="Calibri" panose="020F0502020204030204" pitchFamily="34" charset="0"/>
              </a:rPr>
              <a:t>Neuroscience</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news</a:t>
            </a:r>
            <a:r>
              <a:rPr lang="es-ES" sz="2800" dirty="0">
                <a:effectLst/>
                <a:latin typeface="Calibri" panose="020F0502020204030204" pitchFamily="34" charset="0"/>
                <a:ea typeface="Calibri" panose="020F0502020204030204" pitchFamily="34" charset="0"/>
              </a:rPr>
              <a:t> 2019), las personas distinguen entre los “valores sagrados” y “valores no sagrados”. Están más dispuestas a morir por sus valores sagrados que por sus valores no sagrados. Cuanto más sienten que el estado ataca sus valores sagrados, más dispuestas están a morir por ellos</a:t>
            </a:r>
            <a:r>
              <a:rPr lang="en-GB" sz="2800" dirty="0"/>
              <a:t>. </a:t>
            </a:r>
            <a:endParaRPr lang="en-GB" sz="1800" dirty="0"/>
          </a:p>
          <a:p>
            <a:endParaRPr lang="en-GB" sz="1800" dirty="0"/>
          </a:p>
          <a:p>
            <a:r>
              <a:rPr lang="en-GB" sz="1800" dirty="0"/>
              <a:t>@Formador</a:t>
            </a:r>
            <a:endParaRPr lang="en-GB" sz="1800" dirty="0">
              <a:effectLst/>
              <a:latin typeface="+mn-lt"/>
              <a:ea typeface="+mn-ea"/>
            </a:endParaRPr>
          </a:p>
          <a:p>
            <a:r>
              <a:rPr lang="es-ES" sz="1800" dirty="0">
                <a:effectLst/>
                <a:latin typeface="Calibri" panose="020F0502020204030204" pitchFamily="34" charset="0"/>
                <a:ea typeface="Calibri" panose="020F0502020204030204" pitchFamily="34" charset="0"/>
              </a:rPr>
              <a:t>Este laboratorio puede usarse con familias/jóvenes (mayores), puesto que entenderán los dilemas que tienen las instituciones gubernamentales cuando responden a la radicalización. pero también se puede adaptar a los actores políticos y a los agentes de la ley. Porque serán los que influencien la manera en la que actúa el estado</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El escenario actual del taller de Respuesta estatal se enfrenta mayormente a extremistas religiosos (y puede que los participantes interpreten que se tratan de musulmanes radicalizados, dadas sus ideas preconcebidas sobre la radicalización) y/o abuso policial. Dependiendo de los asistentes, puede que desees añadir escenarios más diversos para mostrarles que no solo nos enfrentamos a este tipo de radicalización y dilemas - por ejemplo, algo sobre el activismo medioambiental, el 5G/COVID19 o la legislación</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effectLst/>
                <a:latin typeface="Verdana" panose="020B0604030504040204" pitchFamily="34" charset="0"/>
                <a:ea typeface="Calibri" panose="020F0502020204030204" pitchFamily="34" charset="0"/>
              </a:rPr>
              <a:t>Instrucciones/hoja de texto sugerido </a:t>
            </a:r>
            <a:r>
              <a:rPr lang="en-GB" sz="1000" b="1" i="0" u="none" strike="noStrike" baseline="0" dirty="0">
                <a:latin typeface="Verdana" panose="020B0604030504040204" pitchFamily="34" charset="0"/>
              </a:rPr>
              <a:t>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baseline="0" dirty="0">
              <a:effectLst/>
              <a:latin typeface="Verdana" panose="020B060403050404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Pero el estado y los agentes de la ley tienen que enfrentarse a las amenazas contra la seguridad, tanto a nivel local como nacional. Tanto desde una perspectiva muy práctica, la de proteger a las personas, como desde una perspectiva política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b="0" dirty="0"/>
          </a:p>
          <a:p>
            <a:endParaRPr lang="en-GB" b="1" dirty="0"/>
          </a:p>
          <a:p>
            <a:r>
              <a:rPr lang="en-GB" b="1" dirty="0"/>
              <a:t>Del D3.2.7</a:t>
            </a:r>
            <a:endParaRPr lang="en-GB" sz="1200" b="1" dirty="0">
              <a:effectLst/>
              <a:latin typeface="Calibri" panose="020F0502020204030204" pitchFamily="34" charset="0"/>
              <a:cs typeface="Times New Roman" panose="02020603050405020304" pitchFamily="18" charset="0"/>
            </a:endParaRPr>
          </a:p>
          <a:p>
            <a:r>
              <a:rPr lang="es-ES" sz="1200" dirty="0">
                <a:effectLst/>
                <a:latin typeface="Calibri" panose="020F0502020204030204" pitchFamily="34" charset="0"/>
                <a:ea typeface="Calibri" panose="020F0502020204030204" pitchFamily="34" charset="0"/>
              </a:rPr>
              <a:t>Un análisis de estudios de casos de la literatura de este campo de las dos últimas décadas demuestra que las respuestas estatales demasiado duras producen una radicalización mayor, mientras que las respuestas débiles han demostrado ser ineficaces y provocar un mayor polarización y descontento social. Por lo que aprender a diseñar e implementar medidas proporcionadas es un paso hacia delante que necesitamos apoyar y facilitar</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r>
              <a:rPr lang="en-GB" b="1" dirty="0"/>
              <a:t>Del D3.1.7</a:t>
            </a:r>
          </a:p>
          <a:p>
            <a:r>
              <a:rPr lang="es-ES" sz="1200" dirty="0">
                <a:effectLst/>
                <a:latin typeface="Calibri" panose="020F0502020204030204" pitchFamily="34" charset="0"/>
                <a:ea typeface="Calibri" panose="020F0502020204030204" pitchFamily="34" charset="0"/>
              </a:rPr>
              <a:t>Aunque combatir la radicalización es primordial para asegurar la seguridad interna, la manera en la que el estado se enfrenta a esta tarea puede combatir el fenómeno o empeorarlo. Mientras que la literatura es consciente de que la respuesta estatal es necesaria en cuanto a la radicalización, especialmente cuando hay vidas en riesgo, la mayoría de los estudios (</a:t>
            </a:r>
            <a:r>
              <a:rPr lang="es-ES" sz="1200" dirty="0" err="1">
                <a:effectLst/>
                <a:latin typeface="Calibri" panose="020F0502020204030204" pitchFamily="34" charset="0"/>
                <a:ea typeface="Calibri" panose="020F0502020204030204" pitchFamily="34" charset="0"/>
              </a:rPr>
              <a:t>Borum</a:t>
            </a:r>
            <a:r>
              <a:rPr lang="es-ES" sz="1200" dirty="0">
                <a:effectLst/>
                <a:latin typeface="Calibri" panose="020F0502020204030204" pitchFamily="34" charset="0"/>
                <a:ea typeface="Calibri" panose="020F0502020204030204" pitchFamily="34" charset="0"/>
              </a:rPr>
              <a:t> 2011; </a:t>
            </a:r>
            <a:r>
              <a:rPr lang="es-ES" sz="1200" dirty="0" err="1">
                <a:effectLst/>
                <a:latin typeface="Calibri" panose="020F0502020204030204" pitchFamily="34" charset="0"/>
                <a:ea typeface="Calibri" panose="020F0502020204030204" pitchFamily="34" charset="0"/>
              </a:rPr>
              <a:t>Campelo</a:t>
            </a:r>
            <a:r>
              <a:rPr lang="es-ES" sz="1200" dirty="0">
                <a:effectLst/>
                <a:latin typeface="Calibri" panose="020F0502020204030204" pitchFamily="34" charset="0"/>
                <a:ea typeface="Calibri" panose="020F0502020204030204" pitchFamily="34" charset="0"/>
              </a:rPr>
              <a:t> et al 2018; </a:t>
            </a:r>
            <a:r>
              <a:rPr lang="es-ES" sz="1200" dirty="0" err="1">
                <a:effectLst/>
                <a:latin typeface="Calibri" panose="020F0502020204030204" pitchFamily="34" charset="0"/>
                <a:ea typeface="Calibri" panose="020F0502020204030204" pitchFamily="34" charset="0"/>
              </a:rPr>
              <a:t>Slootman</a:t>
            </a:r>
            <a:r>
              <a:rPr lang="es-ES" sz="1200" dirty="0">
                <a:effectLst/>
                <a:latin typeface="Calibri" panose="020F0502020204030204" pitchFamily="34" charset="0"/>
                <a:ea typeface="Calibri" panose="020F0502020204030204" pitchFamily="34" charset="0"/>
              </a:rPr>
              <a:t> &amp; Tille 2006) señalan el hecho de que el trato policial abusivo representa uno de los principales factores que desencadenan o acrecientan la radicalización. Es por eso por lo que es necesario establecer los límites adecuados de la respuesta estatal frente al fenómeno de la radicalización para implementar una política aceptable para combatirla</a:t>
            </a:r>
            <a:r>
              <a:rPr lang="en-GB" dirty="0"/>
              <a:t>.</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effectLst/>
                <a:latin typeface="Verdana" panose="020B0604030504040204" pitchFamily="34" charset="0"/>
                <a:ea typeface="Calibri" panose="020F0502020204030204" pitchFamily="34" charset="0"/>
              </a:rPr>
              <a:t>Instrucciones/hoja de texto sugerido </a:t>
            </a:r>
            <a:r>
              <a:rPr lang="en-GB" sz="800" b="1" i="0" u="none" strike="noStrike" baseline="0" dirty="0">
                <a:latin typeface="Verdana" panose="020B0604030504040204" pitchFamily="34" charset="0"/>
              </a:rPr>
              <a:t>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a:effectLst/>
                <a:latin typeface="Calibri" panose="020F0502020204030204" pitchFamily="34" charset="0"/>
                <a:ea typeface="Calibri" panose="020F0502020204030204" pitchFamily="34" charset="0"/>
              </a:rPr>
              <a:t>¿Cómo pueden los actores políticos contribuir a prevenir la radicalización? El taller que se ofrece en este proyecto busca apoyarles a hacerlo. Este taller usa 12 escenarios inspirados en casos reales, en los que el estado actuó para combatir la radicalización. Se pedirá a los participantes que debatan sobre si estas acciones fueron proporcionadas o no y para aportar las razones de sus afirmaciones</a:t>
            </a: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a:effectLst/>
                <a:latin typeface="Calibri" panose="020F0502020204030204" pitchFamily="34" charset="0"/>
                <a:ea typeface="Calibri" panose="020F0502020204030204" pitchFamily="34" charset="0"/>
              </a:rPr>
              <a:t>El taller busca que los profesionales se pongan en contacto con los retos de la interacción entre los agentes de la ley y la gente potencialmente </a:t>
            </a:r>
            <a:r>
              <a:rPr lang="es-ES" sz="800" dirty="0" err="1">
                <a:effectLst/>
                <a:latin typeface="Calibri" panose="020F0502020204030204" pitchFamily="34" charset="0"/>
                <a:ea typeface="Calibri" panose="020F0502020204030204" pitchFamily="34" charset="0"/>
              </a:rPr>
              <a:t>radicalizable</a:t>
            </a:r>
            <a:r>
              <a:rPr lang="es-ES" sz="800" dirty="0">
                <a:effectLst/>
                <a:latin typeface="Calibri" panose="020F0502020204030204" pitchFamily="34" charset="0"/>
                <a:ea typeface="Calibri" panose="020F0502020204030204" pitchFamily="34" charset="0"/>
              </a:rPr>
              <a:t>. Mientras que la literatura es consciente de que la respuesta estatal es necesaria en cuanto a la radicalización, especialmente cuando hay vidas en riesgo, la mayoría de los estudios señalan el hecho de que el trato policial abusivo representa uno de los principales factores que desencadenan o acrecientan la radicalización</a:t>
            </a: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dirty="0"/>
          </a:p>
          <a:p>
            <a:r>
              <a:rPr lang="es-ES" sz="800" dirty="0">
                <a:effectLst/>
                <a:latin typeface="Calibri" panose="020F0502020204030204" pitchFamily="34" charset="0"/>
                <a:ea typeface="Calibri" panose="020F0502020204030204" pitchFamily="34" charset="0"/>
              </a:rPr>
              <a:t>¿Está pensado para los actores políticos y la policía, etc.?</a:t>
            </a: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p>
          <a:p>
            <a:endParaRPr lang="en-GB" sz="800" dirty="0"/>
          </a:p>
          <a:p>
            <a:r>
              <a:rPr lang="es-ES" sz="800" dirty="0">
                <a:effectLst/>
                <a:latin typeface="Calibri" panose="020F0502020204030204" pitchFamily="34" charset="0"/>
                <a:ea typeface="Calibri" panose="020F0502020204030204" pitchFamily="34" charset="0"/>
              </a:rPr>
              <a:t>Aporta un marco, un escenario, y una serie de ejercicios y escenarios detallados para practicar la búsqueda de la mejor respuesta</a:t>
            </a:r>
          </a:p>
          <a:p>
            <a:r>
              <a:rPr lang="es-ES" sz="800" dirty="0">
                <a:effectLst/>
                <a:latin typeface="Calibri" panose="020F0502020204030204" pitchFamily="34" charset="0"/>
                <a:ea typeface="Calibri" panose="020F0502020204030204" pitchFamily="34" charset="0"/>
              </a:rPr>
              <a:t>Con este conocimiento y estas habilidades los participantes aprenderán a:</a:t>
            </a:r>
          </a:p>
          <a:p>
            <a:pPr marL="342900" lvl="0" indent="-342900">
              <a:spcBef>
                <a:spcPts val="605"/>
              </a:spcBef>
              <a:spcAft>
                <a:spcPts val="0"/>
              </a:spcAft>
              <a:buFont typeface="Symbol" panose="05050102010706020507" pitchFamily="18" charset="2"/>
              <a:buChar char="-"/>
              <a:tabLst>
                <a:tab pos="441325" algn="l"/>
                <a:tab pos="441960" algn="l"/>
              </a:tabLst>
            </a:pPr>
            <a:r>
              <a:rPr lang="es-ES" sz="800" dirty="0">
                <a:effectLst/>
                <a:latin typeface="Calibri" panose="020F0502020204030204" pitchFamily="34" charset="0"/>
                <a:ea typeface="Calibri" panose="020F0502020204030204" pitchFamily="34" charset="0"/>
              </a:rPr>
              <a:t>Reconocer los signos de la radicalización</a:t>
            </a:r>
          </a:p>
          <a:p>
            <a:pPr marL="342900" marR="74930" lvl="0" indent="-342900">
              <a:lnSpc>
                <a:spcPct val="112000"/>
              </a:lnSpc>
              <a:spcBef>
                <a:spcPts val="885"/>
              </a:spcBef>
              <a:spcAft>
                <a:spcPts val="0"/>
              </a:spcAft>
              <a:buFont typeface="Symbol" panose="05050102010706020507" pitchFamily="18" charset="2"/>
              <a:buChar char="-"/>
              <a:tabLst>
                <a:tab pos="441325" algn="l"/>
                <a:tab pos="441960" algn="l"/>
              </a:tabLst>
            </a:pPr>
            <a:r>
              <a:rPr lang="es-ES" sz="800" dirty="0">
                <a:effectLst/>
                <a:latin typeface="Calibri" panose="020F0502020204030204" pitchFamily="34" charset="0"/>
                <a:ea typeface="Calibri" panose="020F0502020204030204" pitchFamily="34" charset="0"/>
              </a:rPr>
              <a:t>Encontrar el equilibrio en la búsqueda de una respuesta estatal proporcionada y efectiva</a:t>
            </a:r>
          </a:p>
          <a:p>
            <a:pPr marL="0" marR="74930" lvl="0" indent="0">
              <a:lnSpc>
                <a:spcPct val="112000"/>
              </a:lnSpc>
              <a:spcBef>
                <a:spcPts val="885"/>
              </a:spcBef>
              <a:spcAft>
                <a:spcPts val="0"/>
              </a:spcAft>
              <a:buFont typeface="Symbol" panose="05050102010706020507" pitchFamily="18" charset="2"/>
              <a:buNone/>
              <a:tabLst>
                <a:tab pos="441325" algn="l"/>
                <a:tab pos="441960" algn="l"/>
              </a:tabLst>
            </a:pPr>
            <a:endParaRPr lang="en-GB" sz="800" b="0" i="0" u="none" strike="noStrike" baseline="0" dirty="0">
              <a:latin typeface="Calibri" panose="020F0502020204030204" pitchFamily="34" charset="0"/>
            </a:endParaRPr>
          </a:p>
          <a:p>
            <a:r>
              <a:rPr lang="es-ES" sz="800" dirty="0">
                <a:effectLst/>
                <a:latin typeface="Calibri" panose="020F0502020204030204" pitchFamily="34" charset="0"/>
                <a:ea typeface="Calibri" panose="020F0502020204030204" pitchFamily="34" charset="0"/>
              </a:rPr>
              <a:t>Para acceder a información más detallada recomiendo el Manual para formadores del taller de Resolución de conflictos (muestra donde puede encontrarse, o regala una versión impresa</a:t>
            </a:r>
            <a:r>
              <a:rPr lang="en-GB" sz="800" b="0" i="0" u="none" strike="noStrike" baseline="0" dirty="0">
                <a:latin typeface="Calibri" panose="020F0502020204030204" pitchFamily="34" charset="0"/>
              </a:rPr>
              <a:t>)</a:t>
            </a:r>
            <a:endParaRPr lang="en-GB" sz="800" b="0" i="0" u="none" strike="noStrike" baseline="0" dirty="0">
              <a:effectLst/>
              <a:latin typeface="Calibri" panose="020F0502020204030204" pitchFamily="34" charset="0"/>
              <a:ea typeface="+mn-ea"/>
            </a:endParaRPr>
          </a:p>
          <a:p>
            <a:endParaRPr lang="en-GB" sz="800" b="0" i="0" u="none" strike="noStrike" baseline="0" dirty="0">
              <a:effectLst/>
              <a:latin typeface="Calibri" panose="020F0502020204030204" pitchFamily="34" charset="0"/>
              <a:ea typeface="+mn-ea"/>
            </a:endParaRPr>
          </a:p>
          <a:p>
            <a:r>
              <a:rPr lang="es-ES" sz="800" dirty="0">
                <a:effectLst/>
                <a:latin typeface="Calibri" panose="020F0502020204030204" pitchFamily="34" charset="0"/>
                <a:ea typeface="Calibri" panose="020F0502020204030204" pitchFamily="34" charset="0"/>
              </a:rPr>
              <a:t>Ahora nos centraremos en un ejemplo de un posible ejercicio del taller</a:t>
            </a:r>
          </a:p>
          <a:p>
            <a:endParaRPr lang="en-GB" sz="800" b="0" i="0" u="none" strike="noStrike" baseline="0" dirty="0">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Este es un ejemplo de uno de los ejercicios en el taller de Respuesta estatal proporcionada</a:t>
            </a: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No muestres los cuatro párrafos de los lados hasta después del paso 3</a:t>
            </a: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Este ejercicio dura en torno a 10 minutos</a:t>
            </a: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Pide a los participantes que escriban algunas palabras clave para responder a la pregunta. 2-3 minutos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2: </a:t>
            </a:r>
            <a:r>
              <a:rPr lang="es-ES" sz="1200" dirty="0">
                <a:effectLst/>
                <a:latin typeface="Calibri" panose="020F0502020204030204" pitchFamily="34" charset="0"/>
                <a:ea typeface="Calibri" panose="020F0502020204030204" pitchFamily="34" charset="0"/>
              </a:rPr>
              <a:t>Haz que comenten su respuesta con otro participante (3 minutos). </a:t>
            </a:r>
            <a:r>
              <a:rPr lang="es-ES" sz="1200" i="1" dirty="0">
                <a:effectLst/>
                <a:latin typeface="Calibri" panose="020F0502020204030204" pitchFamily="34" charset="0"/>
                <a:ea typeface="Calibri" panose="020F0502020204030204" pitchFamily="34" charset="0"/>
              </a:rPr>
              <a:t>[Si es en línea, se puede hacer en</a:t>
            </a:r>
            <a:r>
              <a:rPr lang="es-ES" sz="1200" i="0" dirty="0">
                <a:effectLst/>
                <a:latin typeface="Calibri" panose="020F0502020204030204" pitchFamily="34" charset="0"/>
                <a:ea typeface="Calibri" panose="020F0502020204030204" pitchFamily="34" charset="0"/>
              </a:rPr>
              <a:t> </a:t>
            </a:r>
            <a:r>
              <a:rPr lang="es-ES" sz="1200" i="1" dirty="0">
                <a:effectLst/>
                <a:latin typeface="Calibri" panose="020F0502020204030204" pitchFamily="34" charset="0"/>
                <a:ea typeface="Calibri" panose="020F0502020204030204" pitchFamily="34" charset="0"/>
              </a:rPr>
              <a:t>grupos más pequeños, se puede saltar</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Pregunta al grupo por las palabras claves que han decidido (2-3 minutos</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s-ES" sz="1200" dirty="0">
                <a:effectLst/>
                <a:latin typeface="Calibri" panose="020F0502020204030204" pitchFamily="34" charset="0"/>
                <a:ea typeface="Calibri" panose="020F0502020204030204" pitchFamily="34" charset="0"/>
              </a:rPr>
              <a:t>Asegúrate de que se mencionan los siguientes elementos en el comentario fina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El concepto de proporcionalidad es escoger los recursos para conseguir más objetivos positivos que negativos cuando se lleva a cabo una acción que puede tener un efecto tanto positivo como negativo. Esto significa que, para actuar proporcionalmente en este contexto, tiene que haber un equilibrio entre las ventajas y desventajas que se pueden dar y escoger solo los medios que provocan menos daños que beneficios</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Actuar proporcionalmente significa actuar para evitar causar “daño superfluo o sufrimiento innecesario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Una acción desproporcionada es aquella que “un valor menor (como, por ejemplo, la propiedad) a expensas de uno más importante (como por ejemplo la vida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política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necesaria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se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objetivo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quiere</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conseguir</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18</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Este escenario se llama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Qué</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es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proporcional</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Nombre</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del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ejercicio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0" dirty="0" err="1">
                <a:effectLst/>
                <a:latin typeface="Calibri" panose="020F0502020204030204" pitchFamily="34" charset="0"/>
                <a:ea typeface="Calibri" panose="020F0502020204030204" pitchFamily="34" charset="0"/>
                <a:cs typeface="Times New Roman" panose="02020603050405020304" pitchFamily="18" charset="0"/>
              </a:rPr>
              <a:t>Qué</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 es </a:t>
            </a:r>
            <a:r>
              <a:rPr lang="en-GB" sz="1200" b="0" i="0" dirty="0" err="1">
                <a:effectLst/>
                <a:latin typeface="Calibri" panose="020F0502020204030204" pitchFamily="34" charset="0"/>
                <a:ea typeface="Calibri" panose="020F0502020204030204" pitchFamily="34" charset="0"/>
                <a:cs typeface="Times New Roman" panose="02020603050405020304" pitchFamily="18" charset="0"/>
              </a:rPr>
              <a:t>proporcional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Conocer las creencias y el conocimiento de los participantes sobre la proporcionalidad”. También para obtener una definición común</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Audiencia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Adultos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 min</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Pide a los participantes que escriban algunas palabras clave para responder a la pregunta. 2-3 minutos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2: </a:t>
            </a:r>
            <a:r>
              <a:rPr lang="es-ES" sz="1200" dirty="0">
                <a:effectLst/>
                <a:latin typeface="Calibri" panose="020F0502020204030204" pitchFamily="34" charset="0"/>
                <a:ea typeface="Calibri" panose="020F0502020204030204" pitchFamily="34" charset="0"/>
              </a:rPr>
              <a:t>Haz que comente sus respuestas con otros participantes. 3 minutos</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Pregunta al grupo por las palabras claves que han decidido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 (2-3 </a:t>
            </a:r>
            <a:r>
              <a:rPr lang="en-GB" sz="1200" i="0" dirty="0" err="1">
                <a:effectLst/>
                <a:latin typeface="Calibri" panose="020F0502020204030204" pitchFamily="34" charset="0"/>
                <a:ea typeface="Calibri" panose="020F0502020204030204" pitchFamily="34" charset="0"/>
                <a:cs typeface="Times New Roman" panose="02020603050405020304" pitchFamily="18" charset="0"/>
              </a:rPr>
              <a:t>minutos</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s-ES" sz="1200" dirty="0">
                <a:effectLst/>
                <a:latin typeface="Calibri" panose="020F0502020204030204" pitchFamily="34" charset="0"/>
                <a:ea typeface="Calibri" panose="020F0502020204030204" pitchFamily="34" charset="0"/>
              </a:rPr>
              <a:t>Asegúrate de que se mencionan los siguientes elementos en el comentario final</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El concepto de proporcionalidad es escoger los recursos para conseguir más objetivos positivos que negativos cuando se lleva a cabo una acción que puede tener un efecto tanto positivo como negativo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200" dirty="0">
                <a:effectLst/>
                <a:latin typeface="Calibri" panose="020F0502020204030204" pitchFamily="34" charset="0"/>
                <a:ea typeface="Calibri" panose="020F0502020204030204" pitchFamily="34" charset="0"/>
              </a:rPr>
              <a:t>Actuar proporcionalmente en este contexto, significa llegar a un equilibrio entre las ventajas y desventajas que se pueden dar y escoger solo los medios que provocan menos daños que beneficios</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Actuar proporcionalmente significa actuar para evitar causar “daño superfluo o sufrimiento innecesario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Una acción desproporcionada es aquella que “un valor menor (como, por ejemplo, la propiedad) a expensas de uno más importante (como por ejemplo la vida</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s-ES" sz="1200" dirty="0">
                <a:effectLst/>
                <a:latin typeface="Calibri" panose="020F0502020204030204" pitchFamily="34" charset="0"/>
                <a:ea typeface="Calibri" panose="020F0502020204030204" pitchFamily="34" charset="0"/>
              </a:rPr>
              <a:t>Una política necesaria que se adapta al objetivo que quiere conseguir</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Comentario guiado, autoaprendizaje encubierto (diálogo interno del estudiante</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Emplea en ello algún tiempo porque ayuda a estimular la memoria y activa a los participantes. Crea una base mejor para la sesión 3</a:t>
            </a:r>
            <a:r>
              <a:rPr lang="en-GB"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r>
              <a:rPr lang="es-ES" sz="1200" dirty="0">
                <a:effectLst/>
                <a:latin typeface="Calibri" panose="020F0502020204030204" pitchFamily="34" charset="0"/>
                <a:ea typeface="Calibri" panose="020F0502020204030204" pitchFamily="34" charset="0"/>
              </a:rPr>
              <a:t>Puedes enseñarles un resumen de las imágenes seleccionadas para reactivar su memoria, pero es mejor que les dejes que simplemente te cuente los contenidos</a:t>
            </a:r>
            <a:endParaRPr lang="en-GB" noProof="0" dirty="0"/>
          </a:p>
          <a:p>
            <a:r>
              <a:rPr lang="en-GB" noProof="0" dirty="0"/>
              <a:t>(Nota: </a:t>
            </a:r>
            <a:r>
              <a:rPr lang="es-ES" sz="1200" dirty="0">
                <a:effectLst/>
                <a:latin typeface="Calibri" panose="020F0502020204030204" pitchFamily="34" charset="0"/>
                <a:ea typeface="Calibri" panose="020F0502020204030204" pitchFamily="34" charset="0"/>
              </a:rPr>
              <a:t>Esta diapositiva parece caótica, pero si le das a “</a:t>
            </a:r>
            <a:r>
              <a:rPr lang="es-ES" sz="1200" dirty="0" err="1">
                <a:effectLst/>
                <a:latin typeface="Calibri" panose="020F0502020204030204" pitchFamily="34" charset="0"/>
                <a:ea typeface="Calibri" panose="020F0502020204030204" pitchFamily="34" charset="0"/>
              </a:rPr>
              <a:t>play</a:t>
            </a:r>
            <a:r>
              <a:rPr lang="es-ES" sz="1200" dirty="0">
                <a:effectLst/>
                <a:latin typeface="Calibri" panose="020F0502020204030204" pitchFamily="34" charset="0"/>
                <a:ea typeface="Calibri" panose="020F0502020204030204" pitchFamily="34" charset="0"/>
              </a:rPr>
              <a:t>”, se verá claramente</a:t>
            </a:r>
            <a:r>
              <a:rPr lang="en-GB" noProof="0" dirty="0"/>
              <a:t>)</a:t>
            </a:r>
          </a:p>
          <a:p>
            <a:endParaRPr lang="en-GB" noProof="0" dirty="0"/>
          </a:p>
          <a:p>
            <a:r>
              <a:rPr lang="es-ES" sz="1200" dirty="0">
                <a:effectLst/>
                <a:latin typeface="Calibri" panose="020F0502020204030204" pitchFamily="34" charset="0"/>
                <a:ea typeface="Calibri" panose="020F0502020204030204" pitchFamily="34" charset="0"/>
              </a:rPr>
              <a:t>¿Qué hicimos la última vez? ¿Qué recuerdas</a:t>
            </a:r>
            <a:r>
              <a:rPr lang="en-GB" noProof="0" dirty="0"/>
              <a:t>?</a:t>
            </a:r>
          </a:p>
          <a:p>
            <a:endParaRPr lang="en-GB" noProof="0" dirty="0"/>
          </a:p>
          <a:p>
            <a:r>
              <a:rPr lang="es-ES" sz="1200" dirty="0">
                <a:effectLst/>
                <a:latin typeface="Calibri" panose="020F0502020204030204" pitchFamily="34" charset="0"/>
                <a:ea typeface="Calibri" panose="020F0502020204030204" pitchFamily="34" charset="0"/>
              </a:rPr>
              <a:t>Recordamos brevemente el contenido de la sesión 1. Especialmente, un resumen de los talleres y la definición de radicalización</a:t>
            </a:r>
          </a:p>
          <a:p>
            <a:r>
              <a:rPr lang="nl-NL" noProof="0" dirty="0"/>
              <a:t>Gestión de la ira – </a:t>
            </a:r>
            <a:r>
              <a:rPr lang="es-ES" sz="1200" dirty="0">
                <a:effectLst/>
                <a:latin typeface="Calibri" panose="020F0502020204030204" pitchFamily="34" charset="0"/>
                <a:ea typeface="Calibri" panose="020F0502020204030204" pitchFamily="34" charset="0"/>
              </a:rPr>
              <a:t>qué es la ira y cómo puede alimentar la radicalización y cómo enfrentarse a ella de manera más constructiva</a:t>
            </a:r>
            <a:endParaRPr lang="nl-NL" noProof="0" dirty="0"/>
          </a:p>
          <a:p>
            <a:r>
              <a:rPr lang="nl-NL" noProof="0" dirty="0"/>
              <a:t>Ejercicios – </a:t>
            </a:r>
            <a:r>
              <a:rPr lang="es-ES" sz="1200" dirty="0">
                <a:effectLst/>
                <a:latin typeface="Calibri" panose="020F0502020204030204" pitchFamily="34" charset="0"/>
                <a:ea typeface="Calibri" panose="020F0502020204030204" pitchFamily="34" charset="0"/>
              </a:rPr>
              <a:t>experimentar con ejercicios para ayudar a los jóvenes a gestionar la ira</a:t>
            </a:r>
            <a:endParaRPr lang="nl-NL" noProof="0" dirty="0"/>
          </a:p>
          <a:p>
            <a:r>
              <a:rPr lang="en-GB" noProof="0" dirty="0" err="1"/>
              <a:t>Terapia</a:t>
            </a:r>
            <a:r>
              <a:rPr lang="en-GB" noProof="0" dirty="0"/>
              <a:t> </a:t>
            </a:r>
            <a:r>
              <a:rPr lang="en-GB" noProof="0" dirty="0" err="1"/>
              <a:t>narrativa</a:t>
            </a:r>
            <a:r>
              <a:rPr lang="en-GB" noProof="0" dirty="0"/>
              <a:t> – </a:t>
            </a:r>
            <a:r>
              <a:rPr lang="es-ES" sz="1200" dirty="0">
                <a:effectLst/>
                <a:latin typeface="Calibri" panose="020F0502020204030204" pitchFamily="34" charset="0"/>
                <a:ea typeface="Calibri" panose="020F0502020204030204" pitchFamily="34" charset="0"/>
              </a:rPr>
              <a:t>explicación de la manera en la que las narrativas pueden aumentar las probabilidades de radicalización (a través de su efecto sobre la identidad</a:t>
            </a:r>
            <a:r>
              <a:rPr lang="en-GB" noProof="0" dirty="0"/>
              <a:t>)</a:t>
            </a:r>
          </a:p>
          <a:p>
            <a:r>
              <a:rPr lang="nl-NL" noProof="0" dirty="0"/>
              <a:t>Ejercicio s</a:t>
            </a:r>
            <a:r>
              <a:rPr lang="en-GB" noProof="0" dirty="0"/>
              <a:t>– </a:t>
            </a:r>
            <a:r>
              <a:rPr lang="es-ES" sz="1200" dirty="0">
                <a:effectLst/>
                <a:latin typeface="Calibri" panose="020F0502020204030204" pitchFamily="34" charset="0"/>
                <a:ea typeface="Calibri" panose="020F0502020204030204" pitchFamily="34" charset="0"/>
              </a:rPr>
              <a:t>experimentar uno o más de los ejercicios para comprender el impacto de las narrativas y/o cómo usarlas de manera más positiva</a:t>
            </a:r>
            <a:endParaRPr lang="en-GB" noProof="0" dirty="0"/>
          </a:p>
          <a:p>
            <a:r>
              <a:rPr lang="en-GB" noProof="0" dirty="0"/>
              <a:t>Debate y </a:t>
            </a:r>
            <a:r>
              <a:rPr lang="en-GB" noProof="0" dirty="0" err="1"/>
              <a:t>simulación</a:t>
            </a:r>
            <a:endParaRPr lang="en-GB" noProof="0" dirty="0"/>
          </a:p>
          <a:p>
            <a:r>
              <a:rPr lang="nl-NL" noProof="0" dirty="0"/>
              <a:t>Ejercicio -</a:t>
            </a:r>
            <a:endParaRPr lang="en-GB" noProof="0" dirty="0"/>
          </a:p>
          <a:p>
            <a:r>
              <a:rPr lang="nl-NL" noProof="0" dirty="0"/>
              <a:t>Feedback – </a:t>
            </a:r>
            <a:r>
              <a:rPr lang="es-ES" sz="1200" dirty="0">
                <a:effectLst/>
                <a:latin typeface="Calibri" panose="020F0502020204030204" pitchFamily="34" charset="0"/>
                <a:ea typeface="Calibri" panose="020F0502020204030204" pitchFamily="34" charset="0"/>
              </a:rPr>
              <a:t>vuestra retroalimentación sobre los ejercicios de la segunda sesión</a:t>
            </a:r>
            <a:endParaRPr lang="nl-NL"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Ahora continuaremos con uno de los casos que pueden usarse en el taller de Respuesta estatal proporcional</a:t>
            </a:r>
            <a:r>
              <a:rPr lang="en-GB" dirty="0"/>
              <a:t>. (</a:t>
            </a:r>
            <a:r>
              <a:rPr lang="en-GB" dirty="0" err="1"/>
              <a:t>Escenario</a:t>
            </a:r>
            <a:r>
              <a:rPr lang="en-GB" dirty="0"/>
              <a:t> </a:t>
            </a:r>
            <a:r>
              <a:rPr lang="en-GB" dirty="0" err="1"/>
              <a:t>Ecolarización</a:t>
            </a:r>
            <a:r>
              <a:rPr lang="en-GB" dirty="0"/>
              <a:t> </a:t>
            </a:r>
            <a:r>
              <a:rPr lang="en-GB" dirty="0" err="1"/>
              <a:t>obligatoria</a:t>
            </a:r>
            <a:r>
              <a:rPr lang="en-GB" dirty="0"/>
              <a:t>)</a:t>
            </a:r>
          </a:p>
          <a:p>
            <a:endParaRPr lang="en-GB" dirty="0"/>
          </a:p>
          <a:p>
            <a:r>
              <a:rPr lang="en-GB" dirty="0"/>
              <a:t>@Formador </a:t>
            </a:r>
          </a:p>
          <a:p>
            <a:pPr marL="171450" indent="-171450">
              <a:buFontTx/>
              <a:buChar char="-"/>
            </a:pPr>
            <a:r>
              <a:rPr lang="es-ES" sz="1200" dirty="0">
                <a:effectLst/>
                <a:latin typeface="Calibri" panose="020F0502020204030204" pitchFamily="34" charset="0"/>
                <a:ea typeface="Calibri" panose="020F0502020204030204" pitchFamily="34" charset="0"/>
              </a:rPr>
              <a:t>Si el caso de escolarización obligatoria no casa con tu audiencia, elige un caso que les interese más (ver, por ejemplo, el caso de la diapositiva 22), también puedes cambiar los detalles sobre la amenaza para hacerla más desafiante</a:t>
            </a:r>
          </a:p>
          <a:p>
            <a:pPr marL="171450" indent="-171450">
              <a:buFontTx/>
              <a:buChar char="-"/>
            </a:pPr>
            <a:r>
              <a:rPr lang="es-ES" sz="1200" dirty="0">
                <a:effectLst/>
                <a:latin typeface="Calibri" panose="020F0502020204030204" pitchFamily="34" charset="0"/>
                <a:ea typeface="Calibri" panose="020F0502020204030204" pitchFamily="34" charset="0"/>
              </a:rPr>
              <a:t>Si es necesario, divide a los participantes en grupos de 10 personas máximo</a:t>
            </a:r>
          </a:p>
          <a:p>
            <a:pPr marL="171450" indent="-171450">
              <a:buFontTx/>
              <a:buChar char="-"/>
            </a:pPr>
            <a:r>
              <a:rPr lang="es-ES" sz="1200" dirty="0">
                <a:effectLst/>
                <a:latin typeface="Calibri" panose="020F0502020204030204" pitchFamily="34" charset="0"/>
                <a:ea typeface="Calibri" panose="020F0502020204030204" pitchFamily="34" charset="0"/>
              </a:rPr>
              <a:t>Este ejercicio dura entre 40-60 minutos</a:t>
            </a:r>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Divide los grupos en dos equipos</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Distribuye el texto</a:t>
            </a:r>
            <a:endParaRPr lang="en-GB" sz="1200" i="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Pide a la mitad de cada grupo que anote argumentos para mostrar que las acciones fueron proporcionadas, y la otra tiene que anotar argumentos para mostrar que fue desproporcionada.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[O pide a cada participante que anote los argumentos para mostrar que las acciones fueron proporcionadas y también los argumentos que muestran que fueron desproporcionadas</a:t>
            </a:r>
            <a:r>
              <a:rPr lang="en-GB" dirty="0"/>
              <a: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 </a:t>
            </a:r>
            <a:r>
              <a:rPr lang="es-ES" sz="1200" dirty="0">
                <a:effectLst/>
                <a:latin typeface="Calibri" panose="020F0502020204030204" pitchFamily="34" charset="0"/>
                <a:ea typeface="Calibri" panose="020F0502020204030204" pitchFamily="34" charset="0"/>
              </a:rPr>
              <a:t>Pide a los participantes: que compartan un argumento (que no haya sido mencionado anteriormente). Escríbelos en una pizarra (los argumentos por y contra</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5:</a:t>
            </a:r>
            <a:r>
              <a:rPr lang="en-GB" sz="1200" i="0" dirty="0">
                <a:effectLst/>
                <a:latin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Deja que los grupos comenten que argumentos son decisivos para llegar a una conclusión grupal. Asegúrate de que los efectos de la acción se tienen en cuenta</a:t>
            </a:r>
            <a:r>
              <a:rPr lang="en-GB" sz="1200" i="0" dirty="0">
                <a:effectLst/>
                <a:latin typeface="Calibri" panose="020F0502020204030204" pitchFamily="34" charset="0"/>
                <a:cs typeface="Times New Roman" panose="02020603050405020304" pitchFamily="18" charset="0"/>
              </a:rPr>
              <a:t>.</a:t>
            </a:r>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Este escenario se llama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Escolarización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obligatoria</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Fue</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una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respuesta</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proporcional</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Nombre</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del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ejercicio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Fue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unar</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espuesta</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proporcional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s-ES" sz="1200" dirty="0">
                <a:effectLst/>
                <a:latin typeface="Calibri" panose="020F0502020204030204" pitchFamily="34" charset="0"/>
                <a:ea typeface="Calibri" panose="020F0502020204030204" pitchFamily="34" charset="0"/>
              </a:rPr>
              <a:t>El objetivo del ejercicio es que los profesionales se familiaricen con el debate sobre la proporcionalidad de las acciones estatales (dependiendo del escenario escogido). También es una manera de aprender a equilibrar diferentes tipos de efectos positivos y negativos de ciertas respuestas</a:t>
            </a:r>
          </a:p>
          <a:p>
            <a:pPr lvl="1"/>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adult</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40-60 min</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Divide los grupos en dos equipos</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Distribuye el texto</a:t>
            </a:r>
            <a:endParaRPr lang="en-GB" sz="1200" dirty="0"/>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Pide a la mitad de cada grupo que anote argumentos para mostrar que las acciones fueron proporcionadas, y la otra tiene que anotar argumentos para mostrar que fue desproporcionada. [</a:t>
            </a:r>
            <a:r>
              <a:rPr lang="es-ES" sz="1200" i="1" dirty="0">
                <a:effectLst/>
                <a:latin typeface="Calibri" panose="020F0502020204030204" pitchFamily="34" charset="0"/>
                <a:ea typeface="Calibri" panose="020F0502020204030204" pitchFamily="34" charset="0"/>
              </a:rPr>
              <a:t>O pide a todos los participantes que anotes los argumentos para mostrar que las acciones fueron proporcionadas y también los argumentos que muestran que fueron desproporcionadas</a:t>
            </a:r>
            <a:r>
              <a:rPr lang="en-GB" sz="1200" dirty="0"/>
              <a:t>]</a:t>
            </a:r>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 </a:t>
            </a:r>
            <a:r>
              <a:rPr lang="es-ES" sz="1200" dirty="0">
                <a:effectLst/>
                <a:latin typeface="Calibri" panose="020F0502020204030204" pitchFamily="34" charset="0"/>
                <a:ea typeface="Calibri" panose="020F0502020204030204" pitchFamily="34" charset="0"/>
              </a:rPr>
              <a:t>Pide a los participantes: que compartan un argumento (que no haya sido mencionado anteriormente). Escríbelos en una pizarra (los argumentos por y contra</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5:</a:t>
            </a:r>
            <a:r>
              <a:rPr lang="en-GB" sz="1200" i="0" dirty="0">
                <a:effectLst/>
                <a:latin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Deja que los grupos comenten que argumentos son decisivos para llegar a una conclusión. Asegúrate de que los efectos de la acción se tienen en cuenta</a:t>
            </a:r>
            <a:r>
              <a:rPr lang="en-GB" sz="1200" i="0" dirty="0">
                <a:effectLst/>
                <a:latin typeface="Calibri" panose="020F0502020204030204" pitchFamily="34" charset="0"/>
                <a:cs typeface="Times New Roman" panose="02020603050405020304" pitchFamily="18" charset="0"/>
              </a:rPr>
              <a:t>.</a:t>
            </a:r>
            <a:endParaRPr lang="en-GB" sz="1200" i="0" dirty="0"/>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Lectura crítica y debate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Ahora continuaremos con uno de los casos que pueden usarse en el taller de Respuesta estatal proporcional</a:t>
            </a:r>
            <a:r>
              <a:rPr lang="en-GB" dirty="0"/>
              <a:t>. (</a:t>
            </a:r>
            <a:r>
              <a:rPr lang="en-GB" dirty="0" err="1"/>
              <a:t>Escenario</a:t>
            </a:r>
            <a:r>
              <a:rPr lang="en-GB" dirty="0"/>
              <a:t> </a:t>
            </a:r>
            <a:r>
              <a:rPr lang="en-GB" dirty="0" err="1"/>
              <a:t>Fuerza</a:t>
            </a:r>
            <a:r>
              <a:rPr lang="en-GB" dirty="0"/>
              <a:t> </a:t>
            </a:r>
            <a:r>
              <a:rPr lang="en-GB" dirty="0" err="1"/>
              <a:t>policial</a:t>
            </a:r>
            <a:r>
              <a:rPr lang="en-GB" dirty="0"/>
              <a:t> </a:t>
            </a:r>
            <a:r>
              <a:rPr lang="en-GB" dirty="0" err="1"/>
              <a:t>letal</a:t>
            </a:r>
            <a:r>
              <a:rPr lang="en-GB" dirty="0"/>
              <a:t>)</a:t>
            </a:r>
          </a:p>
          <a:p>
            <a:endParaRPr lang="en-GB" dirty="0"/>
          </a:p>
          <a:p>
            <a:r>
              <a:rPr lang="en-GB" dirty="0"/>
              <a:t>@Formador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Si los participantes se muestran interesados y tienes tiempo, puedes hacer un segundo escenario o reemplazar el primero por este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Si el caso Fuerza policial letal no se adapta a tu audiencia, elige un caso que les sea más relevante. También puedes cambiar detalles sobre la amenaza para hacerlo más desafiante</a:t>
            </a:r>
            <a:endParaRPr lang="en-GB" sz="1200" dirty="0">
              <a:effectLst/>
              <a:latin typeface="+mn-lt"/>
              <a:ea typeface="+mn-ea"/>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Si es necesario, divide a los participantes en grupos de 10 personas máximo</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Tx/>
              <a:buChar char="-"/>
            </a:pPr>
            <a:r>
              <a:rPr lang="es-ES" sz="1200" dirty="0">
                <a:effectLst/>
                <a:latin typeface="Calibri" panose="020F0502020204030204" pitchFamily="34" charset="0"/>
                <a:ea typeface="Calibri" panose="020F0502020204030204" pitchFamily="34" charset="0"/>
              </a:rPr>
              <a:t>Este ejercicio dura entre 40-60 minutos</a:t>
            </a:r>
          </a:p>
          <a:p>
            <a:pPr marL="171450" indent="-171450">
              <a:buFontTx/>
              <a:buChar char="-"/>
            </a:pPr>
            <a:endParaRPr lang="es-E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Divide los grupos en dos equipos</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Distribuye el texto</a:t>
            </a:r>
            <a:endParaRPr lang="en-GB" dirty="0"/>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Pide a la mitad de cada grupo que anote argumentos para mostrar que las acciones fueron proporcionadas, y la otra tiene que anotar argumentos para mostrar que fue desproporcionada</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O pide a cada participante que anote los argumentos para mostrar que las acciones fueron proporcionadas y también los argumentos que muestran que fueron desproporcionadas</a:t>
            </a:r>
            <a:r>
              <a:rPr lang="en-GB" dirty="0"/>
              <a: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 </a:t>
            </a:r>
            <a:r>
              <a:rPr lang="es-ES" sz="1200" dirty="0">
                <a:effectLst/>
                <a:latin typeface="Calibri" panose="020F0502020204030204" pitchFamily="34" charset="0"/>
                <a:ea typeface="Calibri" panose="020F0502020204030204" pitchFamily="34" charset="0"/>
              </a:rPr>
              <a:t>Pide a los participantes: que compartan un argumento (que no haya sido mencionado anteriormente). Escríbelos en una pizarra (los argumentos por y contra</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cs typeface="Times New Roman" panose="02020603050405020304" pitchFamily="18" charset="0"/>
              </a:rPr>
              <a:t> 5:</a:t>
            </a:r>
            <a:r>
              <a:rPr lang="en-GB" sz="1200" i="0" dirty="0">
                <a:effectLst/>
                <a:latin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Deja que los grupos comenten que argumentos son decisivos para llegar a una conclusión. </a:t>
            </a:r>
            <a:r>
              <a:rPr lang="es-ES" sz="1200">
                <a:effectLst/>
                <a:latin typeface="Calibri" panose="020F0502020204030204" pitchFamily="34" charset="0"/>
                <a:ea typeface="Calibri" panose="020F0502020204030204" pitchFamily="34" charset="0"/>
              </a:rPr>
              <a:t>Asegúrate de que los efectos de la acción se tienen en cuenta</a:t>
            </a:r>
            <a:r>
              <a:rPr lang="en-GB" sz="1200" i="0">
                <a:effectLst/>
                <a:latin typeface="Calibri" panose="020F0502020204030204" pitchFamily="34" charset="0"/>
                <a:cs typeface="Times New Roman" panose="02020603050405020304" pitchFamily="18" charset="0"/>
              </a:rPr>
              <a:t>.</a:t>
            </a:r>
            <a:endParaRPr lang="en-GB" sz="1200"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dirty="0">
                <a:effectLst/>
                <a:latin typeface="Calibri" panose="020F0502020204030204" pitchFamily="34" charset="0"/>
                <a:ea typeface="Calibri" panose="020F0502020204030204" pitchFamily="34" charset="0"/>
              </a:rPr>
              <a:t>Si es en línea, en lugar de una fotocopia</a:t>
            </a:r>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Uno de los objetivos de esta formación es informarte sobre los siete laboratorios de este proyecto. ¿Sobre qué son y cómo puedes realizarlos fácilmente con tus colegas o compañero</a:t>
            </a:r>
            <a:r>
              <a:rPr lang="en-US" dirty="0"/>
              <a:t>s?</a:t>
            </a:r>
          </a:p>
          <a:p>
            <a:endParaRPr lang="en-US" dirty="0"/>
          </a:p>
          <a:p>
            <a:r>
              <a:rPr lang="en-US" dirty="0" err="1"/>
              <a:t>Puedes</a:t>
            </a:r>
            <a:r>
              <a:rPr lang="en-US" dirty="0"/>
              <a:t> </a:t>
            </a:r>
            <a:r>
              <a:rPr lang="en-US" dirty="0" err="1"/>
              <a:t>encontrar</a:t>
            </a:r>
            <a:r>
              <a:rPr lang="en-US" dirty="0"/>
              <a:t> </a:t>
            </a:r>
            <a:r>
              <a:rPr lang="en-US" dirty="0" err="1"/>
              <a:t>nuestros</a:t>
            </a:r>
            <a:r>
              <a:rPr lang="en-US" dirty="0"/>
              <a:t> </a:t>
            </a:r>
            <a:r>
              <a:rPr lang="en-US" dirty="0" err="1"/>
              <a:t>materiales</a:t>
            </a:r>
            <a:r>
              <a:rPr lang="en-US" dirty="0"/>
              <a:t> </a:t>
            </a:r>
            <a:r>
              <a:rPr lang="en-US" dirty="0" err="1"/>
              <a:t>en</a:t>
            </a:r>
            <a:r>
              <a:rPr lang="en-US" dirty="0"/>
              <a:t> https://www.firstlinepractitioners.com/</a:t>
            </a:r>
          </a:p>
          <a:p>
            <a:endParaRPr lang="en-US" b="1" dirty="0"/>
          </a:p>
          <a:p>
            <a:r>
              <a:rPr lang="en-US" b="1" dirty="0"/>
              <a:t>@Formador: </a:t>
            </a:r>
            <a:r>
              <a:rPr lang="en-US" b="1" dirty="0" err="1"/>
              <a:t>haz</a:t>
            </a:r>
            <a:r>
              <a:rPr lang="en-US" b="1" dirty="0"/>
              <a:t> click </a:t>
            </a:r>
            <a:r>
              <a:rPr lang="en-US" b="1" dirty="0" err="1"/>
              <a:t>en</a:t>
            </a:r>
            <a:r>
              <a:rPr lang="en-US" b="1" dirty="0"/>
              <a:t> las </a:t>
            </a:r>
            <a:r>
              <a:rPr lang="en-US" b="1" dirty="0" err="1"/>
              <a:t>imágenes</a:t>
            </a:r>
            <a:endParaRPr lang="en-US" b="1" dirty="0"/>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Dirígete a la página web y donde obtenerlos exactamente. Enséñales también el material de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ES" sz="1200" dirty="0">
                <a:effectLst/>
                <a:latin typeface="Calibri" panose="020F0502020204030204" pitchFamily="34" charset="0"/>
                <a:ea typeface="Calibri" panose="020F0502020204030204" pitchFamily="34" charset="0"/>
              </a:rPr>
              <a:t>Hay información adicional y formación disponible en la plataforma de formación de la UE Hermes </a:t>
            </a:r>
          </a:p>
          <a:p>
            <a:r>
              <a:rPr lang="en-US" dirty="0"/>
              <a:t>https://www.traininghermes.eu/</a:t>
            </a:r>
          </a:p>
          <a:p>
            <a:r>
              <a:rPr lang="es-ES" sz="1200" dirty="0">
                <a:effectLst/>
                <a:latin typeface="Calibri" panose="020F0502020204030204" pitchFamily="34" charset="0"/>
                <a:ea typeface="Calibri" panose="020F0502020204030204" pitchFamily="34" charset="0"/>
              </a:rPr>
              <a:t>Dirígete a la página web, explica cómo puede registrarse y muestra nuestra formación en línea (asegúrate de que tienes una cuenta y puedes acceder al curso).</a:t>
            </a:r>
          </a:p>
          <a:p>
            <a:r>
              <a:rPr lang="es-ES" sz="1200" dirty="0">
                <a:effectLst/>
                <a:latin typeface="Calibri" panose="020F0502020204030204" pitchFamily="34" charset="0"/>
                <a:ea typeface="Calibri" panose="020F0502020204030204" pitchFamily="34" charset="0"/>
              </a:rPr>
              <a:t>Tanto a la de ARMOUR como a la de DERAD</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Otro objetivo es mostrar donde se pueden encontrar otras colecciones y prácticas. Esta es una selección de las páginas web en las que puedes encontrar un montón de información y materiales</a:t>
            </a:r>
          </a:p>
          <a:p>
            <a:endParaRPr lang="en-US" dirty="0"/>
          </a:p>
          <a:p>
            <a:r>
              <a:rPr lang="en-US" b="1" dirty="0"/>
              <a:t>@Formador: </a:t>
            </a:r>
            <a:r>
              <a:rPr lang="es-ES" sz="1200" b="1" dirty="0">
                <a:effectLst/>
                <a:latin typeface="Calibri" panose="020F0502020204030204" pitchFamily="34" charset="0"/>
                <a:ea typeface="Calibri" panose="020F0502020204030204" pitchFamily="34" charset="0"/>
              </a:rPr>
              <a:t>haz clic en las imágenes y cuenta algo sobre cada sitio</a:t>
            </a:r>
            <a:endParaRPr lang="en-US" b="1" dirty="0"/>
          </a:p>
          <a:p>
            <a:endParaRPr lang="en-US" dirty="0"/>
          </a:p>
          <a:p>
            <a:r>
              <a:rPr lang="es-ES" dirty="0">
                <a:hlinkClick r:id="rId3"/>
              </a:rPr>
              <a:t>https://terratoolkit.eu/download_teachers/</a:t>
            </a:r>
            <a:endParaRPr lang="es-ES" dirty="0">
              <a:hlinkClick r:id="rId4"/>
            </a:endParaRPr>
          </a:p>
          <a:p>
            <a:r>
              <a:rPr lang="es-ES" dirty="0">
                <a:hlinkClick r:id="rId5"/>
              </a:rPr>
              <a:t>https://www.bounce-resilience-tools.eu/bounce-along</a:t>
            </a:r>
            <a:endParaRPr lang="es-ES" dirty="0">
              <a:hlinkClick r:id="rId4"/>
            </a:endParaRPr>
          </a:p>
          <a:p>
            <a:r>
              <a:rPr lang="es-ES" dirty="0">
                <a:hlinkClick r:id="rId6"/>
              </a:rPr>
              <a:t>https://www.inclusion.gob.es/oberaxe/es/publicaciones/documentos/documento_0073.htm</a:t>
            </a:r>
            <a:endParaRPr lang="es-ES" dirty="0">
              <a:hlinkClick r:id="rId4"/>
            </a:endParaRPr>
          </a:p>
          <a:p>
            <a:r>
              <a:rPr lang="es-ES" dirty="0">
                <a:hlinkClick r:id="rId7"/>
              </a:rPr>
              <a:t>https://ec.europa.eu/home-affairs/what-we-do/networks/radicalisation_awareness_network/ran-best-practices_en</a:t>
            </a:r>
            <a:endParaRPr lang="es-ES" dirty="0">
              <a:hlinkClick r:id="rId4"/>
            </a:endParaRPr>
          </a:p>
          <a:p>
            <a:r>
              <a:rPr lang="es-ES" dirty="0">
                <a:hlinkClick r:id="rId8"/>
              </a:rPr>
              <a:t>https://www.ycare.eu/es/</a:t>
            </a:r>
            <a:endParaRPr lang="es-ES" dirty="0">
              <a:hlinkClick r:id="rId4"/>
            </a:endParaRPr>
          </a:p>
          <a:p>
            <a:r>
              <a:rPr lang="es-ES" dirty="0">
                <a:hlinkClick r:id="rId4"/>
              </a:rPr>
              <a:t>http://www.somos-mas.es/</a:t>
            </a:r>
            <a:endParaRPr lang="en-US"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Distribuye </a:t>
            </a:r>
            <a:r>
              <a:rPr lang="es-ES" sz="1200" i="1" dirty="0">
                <a:effectLst/>
                <a:latin typeface="Calibri" panose="020F0502020204030204" pitchFamily="34" charset="0"/>
                <a:ea typeface="Calibri" panose="020F0502020204030204" pitchFamily="34" charset="0"/>
              </a:rPr>
              <a:t>[si es en línea: envía por correo electrónico]:</a:t>
            </a:r>
            <a:r>
              <a:rPr lang="es-ES" sz="1200" dirty="0">
                <a:effectLst/>
                <a:latin typeface="Calibri" panose="020F0502020204030204" pitchFamily="34" charset="0"/>
                <a:ea typeface="Calibri" panose="020F0502020204030204" pitchFamily="34" charset="0"/>
              </a:rPr>
              <a:t> encuesta T2 de la sesión 3</a:t>
            </a:r>
            <a:r>
              <a:rPr lang="en-GB" dirty="0"/>
              <a:t>. </a:t>
            </a:r>
          </a:p>
          <a:p>
            <a:r>
              <a:rPr lang="es-ES" sz="1200" dirty="0">
                <a:effectLst/>
                <a:latin typeface="Calibri" panose="020F0502020204030204" pitchFamily="34" charset="0"/>
                <a:ea typeface="Calibri" panose="020F0502020204030204" pitchFamily="34" charset="0"/>
              </a:rPr>
              <a:t>Explica que los participantes pueden usar el número de los ejercicios que se muestra para añadir comentarios sobre un ejercicio específico</a:t>
            </a:r>
          </a:p>
          <a:p>
            <a:endParaRPr lang="es-ES" sz="1200" dirty="0">
              <a:effectLst/>
              <a:latin typeface="Calibri" panose="020F0502020204030204" pitchFamily="34" charset="0"/>
              <a:ea typeface="Calibri" panose="020F0502020204030204" pitchFamily="34" charset="0"/>
            </a:endParaRPr>
          </a:p>
          <a:p>
            <a:r>
              <a:rPr lang="es-ES" sz="1200" dirty="0">
                <a:effectLst/>
                <a:latin typeface="Calibri" panose="020F0502020204030204" pitchFamily="34" charset="0"/>
                <a:ea typeface="Calibri" panose="020F0502020204030204" pitchFamily="34" charset="0"/>
              </a:rPr>
              <a:t>¿Te ayudaron a conocer los conceptos? </a:t>
            </a:r>
          </a:p>
          <a:p>
            <a:r>
              <a:rPr lang="es-ES" sz="1200" dirty="0">
                <a:effectLst/>
                <a:latin typeface="Calibri" panose="020F0502020204030204" pitchFamily="34" charset="0"/>
                <a:ea typeface="Calibri" panose="020F0502020204030204" pitchFamily="34" charset="0"/>
              </a:rPr>
              <a:t>¿Son útiles para emplearlos con los jóvenes?</a:t>
            </a:r>
          </a:p>
          <a:p>
            <a:r>
              <a:rPr lang="es-ES" sz="1200" dirty="0">
                <a:effectLst/>
                <a:latin typeface="Calibri" panose="020F0502020204030204" pitchFamily="34" charset="0"/>
                <a:ea typeface="Calibri" panose="020F0502020204030204" pitchFamily="34" charset="0"/>
              </a:rPr>
              <a:t>¿Cuáles usarías en tu trabajo (o en privado)?</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@Formador: </a:t>
            </a:r>
            <a:r>
              <a:rPr lang="es-ES" sz="1200" dirty="0">
                <a:effectLst/>
                <a:latin typeface="Calibri" panose="020F0502020204030204" pitchFamily="34" charset="0"/>
                <a:ea typeface="Calibri" panose="020F0502020204030204" pitchFamily="34" charset="0"/>
              </a:rPr>
              <a:t>Recolecta retroalimentación general sobre la formación y los siete talleres</a:t>
            </a:r>
            <a:endParaRPr lang="en-GB" sz="1200"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Antes de seguir con el programa de hoy, me gustaría volver a las preguntas que os planteé al final de la segunda sesión</a:t>
            </a:r>
            <a:r>
              <a:rPr lang="en-US" dirty="0"/>
              <a:t>.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 </a:t>
            </a:r>
          </a:p>
          <a:p>
            <a:r>
              <a:rPr lang="en-GB" noProof="0" dirty="0" err="1"/>
              <a:t>Recapitulación</a:t>
            </a:r>
            <a:r>
              <a:rPr lang="en-GB" noProof="0" dirty="0"/>
              <a:t> – </a:t>
            </a:r>
            <a:r>
              <a:rPr lang="es-ES" sz="1200" dirty="0">
                <a:effectLst/>
                <a:latin typeface="Calibri" panose="020F0502020204030204" pitchFamily="34" charset="0"/>
                <a:ea typeface="Calibri" panose="020F0502020204030204" pitchFamily="34" charset="0"/>
              </a:rPr>
              <a:t>retoma el contenido de la sesión 2 y el concepto de radicalización (para crear una base para la sesión 3 y memorizar mejor</a:t>
            </a:r>
            <a:r>
              <a:rPr lang="en-GB" noProof="0" dirty="0"/>
              <a:t>) </a:t>
            </a:r>
          </a:p>
          <a:p>
            <a:r>
              <a:rPr lang="en-GB" noProof="0" dirty="0" err="1"/>
              <a:t>Resolución</a:t>
            </a:r>
            <a:r>
              <a:rPr lang="en-GB" noProof="0" dirty="0"/>
              <a:t> de </a:t>
            </a:r>
            <a:r>
              <a:rPr lang="en-GB" noProof="0" dirty="0" err="1"/>
              <a:t>conflictos</a:t>
            </a:r>
            <a:r>
              <a:rPr lang="en-GB" noProof="0" dirty="0"/>
              <a:t> – </a:t>
            </a:r>
            <a:r>
              <a:rPr lang="es-ES" sz="1200" dirty="0">
                <a:effectLst/>
                <a:latin typeface="Calibri" panose="020F0502020204030204" pitchFamily="34" charset="0"/>
                <a:ea typeface="Calibri" panose="020F0502020204030204" pitchFamily="34" charset="0"/>
              </a:rPr>
              <a:t>explicación cómo la inhabilidad de enfrentarse a las situaciones de conflicto puede aumentar la radicalización</a:t>
            </a:r>
            <a:endParaRPr lang="en-GB" noProof="0" dirty="0"/>
          </a:p>
          <a:p>
            <a:r>
              <a:rPr lang="en-GB" noProof="0" dirty="0" err="1"/>
              <a:t>Ejercicios</a:t>
            </a:r>
            <a:r>
              <a:rPr lang="en-GB" noProof="0" dirty="0"/>
              <a:t> – </a:t>
            </a:r>
            <a:r>
              <a:rPr lang="es-ES" sz="1200" dirty="0">
                <a:effectLst/>
                <a:latin typeface="Calibri" panose="020F0502020204030204" pitchFamily="34" charset="0"/>
                <a:ea typeface="Calibri" panose="020F0502020204030204" pitchFamily="34" charset="0"/>
              </a:rPr>
              <a:t>para practicar la resolución de conflictos</a:t>
            </a:r>
            <a:endParaRPr lang="en-GB" noProof="0" dirty="0"/>
          </a:p>
          <a:p>
            <a:r>
              <a:rPr lang="en-GB" noProof="0" dirty="0"/>
              <a:t>Respuesta </a:t>
            </a:r>
            <a:r>
              <a:rPr lang="en-GB" noProof="0" dirty="0" err="1"/>
              <a:t>estatal</a:t>
            </a:r>
            <a:r>
              <a:rPr lang="en-GB" noProof="0" dirty="0"/>
              <a:t> – </a:t>
            </a:r>
            <a:r>
              <a:rPr lang="es-ES" sz="1200" dirty="0">
                <a:effectLst/>
                <a:latin typeface="Calibri" panose="020F0502020204030204" pitchFamily="34" charset="0"/>
                <a:ea typeface="Calibri" panose="020F0502020204030204" pitchFamily="34" charset="0"/>
              </a:rPr>
              <a:t>explicación de como la manera en la que el gobierno responde a las situaciones puede incrementar o disminuir la radicalización</a:t>
            </a:r>
            <a:endParaRPr lang="en-GB" noProof="0" dirty="0"/>
          </a:p>
          <a:p>
            <a:r>
              <a:rPr lang="en-GB" noProof="0" dirty="0" err="1"/>
              <a:t>Ejercicios</a:t>
            </a:r>
            <a:r>
              <a:rPr lang="en-GB" noProof="0" dirty="0"/>
              <a:t> – </a:t>
            </a:r>
            <a:r>
              <a:rPr lang="es-ES" sz="1200" dirty="0">
                <a:effectLst/>
                <a:latin typeface="Calibri" panose="020F0502020204030204" pitchFamily="34" charset="0"/>
                <a:ea typeface="Calibri" panose="020F0502020204030204" pitchFamily="34" charset="0"/>
              </a:rPr>
              <a:t>para entender cómo la respuesta estatal debe buscar un efecto positivo en la radicalización</a:t>
            </a:r>
            <a:endParaRPr lang="en-GB" noProof="0" dirty="0"/>
          </a:p>
          <a:p>
            <a:r>
              <a:rPr lang="en-GB" noProof="0" dirty="0" err="1"/>
              <a:t>Buenas</a:t>
            </a:r>
            <a:r>
              <a:rPr lang="en-GB" noProof="0" dirty="0"/>
              <a:t> </a:t>
            </a:r>
            <a:r>
              <a:rPr lang="en-GB" noProof="0" dirty="0" err="1"/>
              <a:t>prácticas</a:t>
            </a:r>
            <a:r>
              <a:rPr lang="en-GB" noProof="0" dirty="0"/>
              <a:t>– </a:t>
            </a:r>
            <a:r>
              <a:rPr lang="es-ES" sz="1200" dirty="0">
                <a:effectLst/>
                <a:latin typeface="Calibri" panose="020F0502020204030204" pitchFamily="34" charset="0"/>
                <a:ea typeface="Calibri" panose="020F0502020204030204" pitchFamily="34" charset="0"/>
              </a:rPr>
              <a:t>para mostrar más recursos de información y prácticas</a:t>
            </a:r>
            <a:endParaRPr lang="en-GB" noProof="0" dirty="0"/>
          </a:p>
          <a:p>
            <a:r>
              <a:rPr lang="en-GB" noProof="0" dirty="0"/>
              <a:t>Feedback – </a:t>
            </a:r>
            <a:r>
              <a:rPr lang="es-ES" sz="1200" dirty="0">
                <a:effectLst/>
                <a:latin typeface="Calibri" panose="020F0502020204030204" pitchFamily="34" charset="0"/>
                <a:ea typeface="Calibri" panose="020F0502020204030204" pitchFamily="34" charset="0"/>
              </a:rPr>
              <a:t>tu opinión de los ejercicios de la sesión 3 y de la formación en general</a:t>
            </a:r>
            <a:endParaRPr lang="en-GB" noProof="0" dirty="0"/>
          </a:p>
          <a:p>
            <a:r>
              <a:rPr lang="en-GB" noProof="0" dirty="0" err="1"/>
              <a:t>Conclusión</a:t>
            </a:r>
            <a:r>
              <a:rPr lang="en-GB" noProof="0" dirty="0"/>
              <a:t> – </a:t>
            </a:r>
            <a:r>
              <a:rPr lang="es-ES" sz="1200" dirty="0">
                <a:effectLst/>
                <a:latin typeface="Calibri" panose="020F0502020204030204" pitchFamily="34" charset="0"/>
                <a:ea typeface="Calibri" panose="020F0502020204030204" pitchFamily="34" charset="0"/>
              </a:rPr>
              <a:t>algunas aclaraciones finales sobre el programa</a:t>
            </a:r>
            <a:endParaRPr lang="en-GB"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Arial" panose="020B0604020202020204" pitchFamily="34" charset="0"/>
                <a:ea typeface="Calibri" panose="020F0502020204030204" pitchFamily="34" charset="0"/>
                <a:cs typeface="Calibri" panose="020F0502020204030204" pitchFamily="34" charset="0"/>
              </a:rPr>
              <a:t>El primer d</a:t>
            </a:r>
            <a:r>
              <a:rPr lang="es-ES" sz="1200" dirty="0">
                <a:effectLst/>
                <a:latin typeface="Arial" panose="020B0604020202020204" pitchFamily="34" charset="0"/>
                <a:ea typeface="Calibri" panose="020F0502020204030204" pitchFamily="34" charset="0"/>
              </a:rPr>
              <a:t>í</a:t>
            </a:r>
            <a:r>
              <a:rPr lang="es-ES" sz="1200" dirty="0">
                <a:effectLst/>
                <a:latin typeface="Arial" panose="020B0604020202020204" pitchFamily="34" charset="0"/>
                <a:ea typeface="Calibri" panose="020F0502020204030204" pitchFamily="34" charset="0"/>
                <a:cs typeface="Calibri" panose="020F0502020204030204" pitchFamily="34" charset="0"/>
              </a:rPr>
              <a:t>a terminamos de explorar la radicalizaci</a:t>
            </a:r>
            <a:r>
              <a:rPr lang="es-ES" sz="1200" dirty="0">
                <a:effectLst/>
                <a:latin typeface="Arial" panose="020B0604020202020204" pitchFamily="34" charset="0"/>
                <a:ea typeface="Calibri" panose="020F0502020204030204" pitchFamily="34" charset="0"/>
              </a:rPr>
              <a:t>ó</a:t>
            </a:r>
            <a:r>
              <a:rPr lang="es-ES" sz="1200" dirty="0">
                <a:effectLst/>
                <a:latin typeface="Arial" panose="020B0604020202020204" pitchFamily="34" charset="0"/>
                <a:ea typeface="Calibri" panose="020F0502020204030204" pitchFamily="34" charset="0"/>
                <a:cs typeface="Calibri" panose="020F0502020204030204" pitchFamily="34" charset="0"/>
              </a:rPr>
              <a:t>n con el modelo de factor desencadenante que describe distintos componentes y su interacci</a:t>
            </a:r>
            <a:r>
              <a:rPr lang="es-ES" sz="1200" dirty="0">
                <a:effectLst/>
                <a:latin typeface="Arial" panose="020B0604020202020204" pitchFamily="34" charset="0"/>
                <a:ea typeface="Calibri" panose="020F0502020204030204" pitchFamily="34" charset="0"/>
              </a:rPr>
              <a:t>ó</a:t>
            </a:r>
            <a:r>
              <a:rPr lang="es-ES" sz="1200" dirty="0">
                <a:effectLst/>
                <a:latin typeface="Arial" panose="020B0604020202020204" pitchFamily="34" charset="0"/>
                <a:ea typeface="Calibri" panose="020F0502020204030204" pitchFamily="34" charset="0"/>
                <a:cs typeface="Calibri" panose="020F0502020204030204" pitchFamily="34" charset="0"/>
              </a:rPr>
              <a:t>n</a:t>
            </a:r>
            <a:r>
              <a:rPr lang="en-GB" dirty="0">
                <a:latin typeface="Arial" charset="0"/>
                <a:cs typeface="Arial" charset="0"/>
              </a:rPr>
              <a:t>. </a:t>
            </a:r>
          </a:p>
          <a:p>
            <a:r>
              <a:rPr lang="en-GB" dirty="0">
                <a:latin typeface="Arial" charset="0"/>
                <a:cs typeface="Arial" charset="0"/>
              </a:rPr>
              <a:t>(@Formador: </a:t>
            </a:r>
            <a:r>
              <a:rPr lang="es-ES" sz="1200" dirty="0">
                <a:effectLst/>
                <a:latin typeface="Arial" panose="020B0604020202020204" pitchFamily="34" charset="0"/>
                <a:ea typeface="Calibri" panose="020F0502020204030204" pitchFamily="34" charset="0"/>
                <a:cs typeface="Calibri" panose="020F0502020204030204" pitchFamily="34" charset="0"/>
              </a:rPr>
              <a:t>si tienes diferentes participantes, puede ser beneficioso explicar este modelo (ver la diapositiva de la sesi</a:t>
            </a:r>
            <a:r>
              <a:rPr lang="es-ES" sz="1200" dirty="0">
                <a:effectLst/>
                <a:latin typeface="Arial" panose="020B0604020202020204" pitchFamily="34" charset="0"/>
                <a:ea typeface="Calibri" panose="020F0502020204030204" pitchFamily="34" charset="0"/>
              </a:rPr>
              <a:t>ó</a:t>
            </a:r>
            <a:r>
              <a:rPr lang="es-ES" sz="1200" dirty="0">
                <a:effectLst/>
                <a:latin typeface="Arial" panose="020B0604020202020204" pitchFamily="34" charset="0"/>
                <a:ea typeface="Calibri" panose="020F0502020204030204" pitchFamily="34" charset="0"/>
                <a:cs typeface="Calibri" panose="020F0502020204030204" pitchFamily="34" charset="0"/>
              </a:rPr>
              <a:t>n </a:t>
            </a:r>
            <a:r>
              <a:rPr lang="en-GB" dirty="0">
                <a:latin typeface="Arial" charset="0"/>
                <a:cs typeface="Arial" charset="0"/>
              </a:rPr>
              <a:t>1). </a:t>
            </a:r>
            <a:r>
              <a:rPr lang="es-ES" sz="1200" dirty="0">
                <a:effectLst/>
                <a:latin typeface="Arial" panose="020B0604020202020204" pitchFamily="34" charset="0"/>
                <a:ea typeface="Calibri" panose="020F0502020204030204" pitchFamily="34" charset="0"/>
                <a:cs typeface="Calibri" panose="020F0502020204030204" pitchFamily="34" charset="0"/>
              </a:rPr>
              <a:t>Si tienes los mismos participantes; puedes simplificar la diapositiva eliminando las animaciones, excepto las animaciones 11-13</a:t>
            </a:r>
            <a:r>
              <a:rPr lang="en-GB" dirty="0">
                <a:latin typeface="Arial" charset="0"/>
                <a:cs typeface="Arial" charset="0"/>
              </a:rPr>
              <a:t>)</a:t>
            </a:r>
          </a:p>
          <a:p>
            <a:endParaRPr lang="en-GB" dirty="0">
              <a:latin typeface="Arial" charset="0"/>
              <a:cs typeface="Arial" charset="0"/>
            </a:endParaRPr>
          </a:p>
          <a:p>
            <a:pPr marL="0" indent="0">
              <a:buFont typeface="+mj-lt"/>
              <a:buNone/>
            </a:pPr>
            <a:r>
              <a:rPr lang="es-ES" sz="1200" dirty="0">
                <a:effectLst/>
                <a:latin typeface="Arial" panose="020B0604020202020204" pitchFamily="34" charset="0"/>
                <a:ea typeface="Calibri" panose="020F0502020204030204" pitchFamily="34" charset="0"/>
                <a:cs typeface="Calibri" panose="020F0502020204030204" pitchFamily="34" charset="0"/>
              </a:rPr>
              <a:t>Ya hemos visto como los laboratorios de este proyecto conectan con muchos de los factores y caracter</a:t>
            </a:r>
            <a:r>
              <a:rPr lang="es-ES" sz="1200" dirty="0">
                <a:effectLst/>
                <a:latin typeface="Arial" panose="020B0604020202020204" pitchFamily="34" charset="0"/>
                <a:ea typeface="Calibri" panose="020F0502020204030204" pitchFamily="34" charset="0"/>
              </a:rPr>
              <a:t>í</a:t>
            </a:r>
            <a:r>
              <a:rPr lang="es-ES" sz="1200" dirty="0">
                <a:effectLst/>
                <a:latin typeface="Arial" panose="020B0604020202020204" pitchFamily="34" charset="0"/>
                <a:ea typeface="Calibri" panose="020F0502020204030204" pitchFamily="34" charset="0"/>
                <a:cs typeface="Calibri" panose="020F0502020204030204" pitchFamily="34" charset="0"/>
              </a:rPr>
              <a:t>sticas mencionados</a:t>
            </a:r>
            <a:r>
              <a:rPr lang="en-GB" dirty="0">
                <a:latin typeface="Arial" charset="0"/>
                <a:cs typeface="Arial" charset="0"/>
              </a:rPr>
              <a:t>.</a:t>
            </a:r>
          </a:p>
          <a:p>
            <a:pPr marL="0" indent="0">
              <a:buFont typeface="+mj-lt"/>
              <a:buNone/>
            </a:pPr>
            <a:endParaRPr lang="en-GB"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Hoy continuaremos con otros dos factores contribuyentes de la radicalización: resolución de conflictos y respuesta estatal proporcional</a:t>
            </a:r>
            <a:r>
              <a:rPr lang="en-GB" noProof="0" dirty="0"/>
              <a:t>.</a:t>
            </a:r>
            <a:endParaRPr lang="nl-NL" dirty="0"/>
          </a:p>
          <a:p>
            <a:pPr marL="228600" indent="-228600">
              <a:buFont typeface="+mj-lt"/>
              <a:buAutoNum type="arabicPeriod"/>
            </a:pPr>
            <a:endParaRPr lang="en-GB" dirty="0">
              <a:latin typeface="Arial" charset="0"/>
              <a:cs typeface="Arial" charset="0"/>
            </a:endParaRPr>
          </a:p>
          <a:p>
            <a:pPr marL="228600" indent="-228600">
              <a:buFont typeface="Arial" panose="020B0604020202020204" pitchFamily="34" charset="0"/>
              <a:buChar char="•"/>
            </a:pPr>
            <a:r>
              <a:rPr lang="nl-NL" dirty="0"/>
              <a:t>Habilidades: e.g. resolución de conflictos</a:t>
            </a:r>
          </a:p>
          <a:p>
            <a:pPr marL="228600" indent="-228600">
              <a:buFont typeface="Arial" panose="020B0604020202020204" pitchFamily="34" charset="0"/>
              <a:buChar char="•"/>
            </a:pPr>
            <a:r>
              <a:rPr lang="nl-NL" dirty="0"/>
              <a:t>Políticas gubernamentales: respuesta estatal proporcional</a:t>
            </a:r>
          </a:p>
          <a:p>
            <a:pPr marL="228600" indent="-228600">
              <a:buFont typeface="Arial" panose="020B0604020202020204" pitchFamily="34" charset="0"/>
              <a:buChar char="•"/>
            </a:pPr>
            <a:r>
              <a:rPr lang="nl-NL" dirty="0"/>
              <a:t>Propaganda: </a:t>
            </a:r>
            <a:r>
              <a:rPr lang="es-ES" sz="1200" dirty="0">
                <a:effectLst/>
                <a:latin typeface="Calibri" panose="020F0502020204030204" pitchFamily="34" charset="0"/>
                <a:ea typeface="Calibri" panose="020F0502020204030204" pitchFamily="34" charset="0"/>
              </a:rPr>
              <a:t>de políticos locales y nacionales</a:t>
            </a: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Comenzaremos con un rompehielos del taller de Resolución de conflictos. Por favor, coge un bolígrafo y un papel (o tableta/teléfono móvil/portátil</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800" dirty="0">
                <a:effectLst/>
                <a:latin typeface="Calibri" panose="020F0502020204030204" pitchFamily="34" charset="0"/>
                <a:ea typeface="Calibri" panose="020F0502020204030204" pitchFamily="34" charset="0"/>
              </a:rPr>
              <a:t>Este ejercicio es uno de los rompehielos del taller de Resolución de conflictos. Dura entre 15-20 minutos</a:t>
            </a:r>
          </a:p>
          <a:p>
            <a:pPr>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Pasos 1-4: </a:t>
            </a:r>
            <a:r>
              <a:rPr lang="es-ES" sz="1800" dirty="0">
                <a:effectLst/>
                <a:latin typeface="Calibri" panose="020F0502020204030204" pitchFamily="34" charset="0"/>
                <a:ea typeface="Calibri" panose="020F0502020204030204" pitchFamily="34" charset="0"/>
              </a:rPr>
              <a:t>El formador pide a los participantes que respondan a las siguientes preguntas (de una en una) escribiendo en un papel no más de tres líneas</a:t>
            </a:r>
            <a:r>
              <a:rPr lang="en-GB" sz="1800" dirty="0"/>
              <a:t>. 	(4 </a:t>
            </a:r>
            <a:r>
              <a:rPr lang="en-GB" sz="1800" dirty="0" err="1"/>
              <a:t>minutos</a:t>
            </a:r>
            <a:r>
              <a:rPr lang="en-GB" sz="1800" dirty="0"/>
              <a:t>)</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rPr>
              <a:t>¿Cómo reconozco una situación comunicativa conflictiva?”</a:t>
            </a:r>
          </a:p>
          <a:p>
            <a:pPr marL="342900" lvl="0" indent="-342900" algn="just">
              <a:lnSpc>
                <a:spcPct val="115000"/>
              </a:lnSpc>
              <a:spcAft>
                <a:spcPts val="600"/>
              </a:spcAft>
              <a:buSzPts val="1000"/>
              <a:buFont typeface="Symbol" panose="05050102010706020507" pitchFamily="18" charset="2"/>
              <a:buChar char=""/>
              <a:tabLst>
                <a:tab pos="377825" algn="l"/>
              </a:tabLst>
            </a:pPr>
            <a:r>
              <a:rPr lang="es-ES" sz="1800" dirty="0">
                <a:effectLst/>
                <a:latin typeface="Calibri" panose="020F0502020204030204" pitchFamily="34" charset="0"/>
                <a:ea typeface="Calibri" panose="020F0502020204030204" pitchFamily="34" charset="0"/>
              </a:rPr>
              <a:t>“¿Qué eventos/personas/situaciones/discusión/temas crean conflictos más a menudo?”</a:t>
            </a:r>
          </a:p>
          <a:p>
            <a:pPr marL="342900" lvl="0" indent="-342900" algn="just">
              <a:lnSpc>
                <a:spcPct val="115000"/>
              </a:lnSpc>
              <a:spcAft>
                <a:spcPts val="600"/>
              </a:spcAft>
              <a:buSzPts val="1000"/>
              <a:buFont typeface="Symbol" panose="05050102010706020507" pitchFamily="18" charset="2"/>
              <a:buChar char=""/>
              <a:tabLst>
                <a:tab pos="377825" algn="l"/>
              </a:tabLst>
            </a:pPr>
            <a:r>
              <a:rPr lang="es-ES" sz="1800" dirty="0">
                <a:effectLst/>
                <a:latin typeface="Calibri" panose="020F0502020204030204" pitchFamily="34" charset="0"/>
                <a:ea typeface="Calibri" panose="020F0502020204030204" pitchFamily="34" charset="0"/>
              </a:rPr>
              <a:t>“¿Cómo reacciono cuando me veo en un conflicto con otra persona/grupo?”</a:t>
            </a:r>
          </a:p>
          <a:p>
            <a:pPr marL="342900" lvl="0" indent="-342900" algn="just">
              <a:lnSpc>
                <a:spcPct val="115000"/>
              </a:lnSpc>
              <a:spcAft>
                <a:spcPts val="600"/>
              </a:spcAft>
              <a:buSzPts val="1000"/>
              <a:buFont typeface="Symbol" panose="05050102010706020507" pitchFamily="18" charset="2"/>
              <a:buChar char=""/>
              <a:tabLst>
                <a:tab pos="377825" algn="l"/>
              </a:tabLst>
            </a:pPr>
            <a:r>
              <a:rPr lang="es-ES" sz="1800" dirty="0">
                <a:effectLst/>
                <a:latin typeface="Calibri" panose="020F0502020204030204" pitchFamily="34" charset="0"/>
                <a:ea typeface="Calibri" panose="020F0502020204030204" pitchFamily="34" charset="0"/>
              </a:rPr>
              <a:t>“¿Cómo soluciona el problema mi estrategia de resolución de conflictos?”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i="1" dirty="0"/>
          </a:p>
          <a:p>
            <a:r>
              <a:rPr lang="en-GB" sz="1800" i="1" dirty="0"/>
              <a:t>Paso 5</a:t>
            </a:r>
            <a:r>
              <a:rPr lang="en-GB" sz="1800" dirty="0"/>
              <a:t>: </a:t>
            </a:r>
            <a:r>
              <a:rPr lang="es-ES" sz="1800" dirty="0">
                <a:effectLst/>
                <a:latin typeface="Calibri" panose="020F0502020204030204" pitchFamily="34" charset="0"/>
                <a:ea typeface="Calibri" panose="020F0502020204030204" pitchFamily="34" charset="0"/>
              </a:rPr>
              <a:t>cada participante escoge un compañero/a y comparte sus respuestas con él/ella. (4 minutos) </a:t>
            </a:r>
            <a:r>
              <a:rPr lang="es-ES" sz="1800" i="1" dirty="0">
                <a:effectLst/>
                <a:latin typeface="Calibri" panose="020F0502020204030204" pitchFamily="34" charset="0"/>
                <a:ea typeface="Calibri" panose="020F0502020204030204" pitchFamily="34" charset="0"/>
              </a:rPr>
              <a:t>[en línea, esto se puede llevar a cabo con una sesión por grupos corta, si la plataforma lo permite. Si no, sáltate este paso</a:t>
            </a:r>
            <a:r>
              <a:rPr lang="en-GB" sz="1800" i="1" dirty="0"/>
              <a:t>]</a:t>
            </a:r>
          </a:p>
          <a:p>
            <a:endParaRPr lang="en-GB" sz="1800" dirty="0"/>
          </a:p>
          <a:p>
            <a:r>
              <a:rPr lang="en-GB" sz="1800" i="1" dirty="0"/>
              <a:t>Paso 6</a:t>
            </a:r>
            <a:r>
              <a:rPr lang="en-GB" sz="1800" dirty="0"/>
              <a:t>:  </a:t>
            </a:r>
            <a:r>
              <a:rPr lang="es-ES" sz="1800" dirty="0"/>
              <a:t>el formador utiliza un debate de 2 minutos para recoger las posibles respuestas en un rotafolio. 	Es de esperar que las observaciones de los participantes apunten al objetivo de estos ejercicios: tomar conciencia de la forma personal de experimentar y afrontar los conflictos, y ser capaz de reconocerlos. La gente se da cuenta de que los conflictos son algo con lo que todos estamos familiarizados</a:t>
            </a:r>
            <a:r>
              <a:rPr lang="en-GB" sz="1800" dirty="0"/>
              <a:t>.</a:t>
            </a:r>
          </a:p>
          <a:p>
            <a:pPr defTabSz="945307">
              <a:defRPr/>
            </a:pPr>
            <a:endParaRPr lang="en-GB" sz="1800" dirty="0"/>
          </a:p>
          <a:p>
            <a:r>
              <a:rPr lang="es-ES" sz="1800" dirty="0">
                <a:effectLst/>
                <a:latin typeface="Calibri" panose="020F0502020204030204" pitchFamily="34" charset="0"/>
                <a:ea typeface="Calibri" panose="020F0502020204030204" pitchFamily="34" charset="0"/>
              </a:rPr>
              <a:t>El formador cierra el rompehielos señalando la respuesta más común y continúa indicando que</a:t>
            </a:r>
            <a:r>
              <a:rPr lang="en-GB" sz="1800" dirty="0"/>
              <a:t>: </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Del D3.2.6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El conflicto es un componente normal de las relaciones humanas, y no tiene por qué percibirse como un aspecto negativo. Cuando se gestiona de manera constructiva, el conflicto puede entrañar resultados positivos en una relación, sin importar el tipo. La manera en la que se gestiona el conflicto determina si este es constructivo o destructivo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Del D3.2.6</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s-ES" sz="1800" dirty="0">
                <a:effectLst/>
                <a:latin typeface="Calibri" panose="020F0502020204030204" pitchFamily="34" charset="0"/>
                <a:ea typeface="Calibri" panose="020F0502020204030204" pitchFamily="34" charset="0"/>
              </a:rPr>
              <a:t>A menudo se citan varios factores de empuje de la radicalización, como, por ejemplo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la emoción de la ira y el desplazamiento de la agresividad</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falta de autoestima,</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frustración individual e insulto,</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victimización personal,</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factores sociocognitivos como la toma de riesgos y el contacto social reducido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s-ES" sz="1800" dirty="0">
                <a:effectLst/>
                <a:latin typeface="Calibri" panose="020F0502020204030204" pitchFamily="34" charset="0"/>
                <a:ea typeface="Calibri" panose="020F0502020204030204" pitchFamily="34" charset="0"/>
              </a:rPr>
              <a:t>Por lo que creemos que la resolución de conflictos es una habilidad que, si se internaliza correctamente y se aplica en el día a día, puede consolidar una serie de factores protectores y un sentido de resiliencia frente a la radicalización y el extremismo violento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1800" dirty="0">
                <a:effectLst/>
                <a:latin typeface="Calibri" panose="020F0502020204030204" pitchFamily="34" charset="0"/>
                <a:ea typeface="Calibri" panose="020F0502020204030204" pitchFamily="34" charset="0"/>
              </a:rPr>
              <a:t>El siguiente manual ofrece las habilidades y el contenido del laboratorio experimental dedicado a las técnicas de resolución de conflictos que los profesionales de primera línea pueden usar para asistir a los niños y jóvenes, los cuales se ven envueltos a menudo en interacciones tensas con miembros de su familia y sus iguales, y que refuercen su resiliencia frente a la polarización y la radicalización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s-ES" sz="1800" dirty="0">
                <a:effectLst/>
                <a:latin typeface="Calibri" panose="020F0502020204030204" pitchFamily="34" charset="0"/>
                <a:ea typeface="Calibri" panose="020F0502020204030204" pitchFamily="34" charset="0"/>
              </a:rPr>
              <a:t>Cuando resuelven los conflictos de manera constructiva, interactúan con los demás de forma positiva, están abiertos a las diferencias entre las personas, están seguros de saber quiénes son, lo que piensan y en lo que creen, por qué toman ciertas decisiones, y son capaces de plantear preguntas para mejorar este entendimiento, los adolescentes tienen más probabilidad de ser capaces de resistir a los mensajes engañosos y tomar elecciones seguras y con fundamento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r>
              <a:rPr lang="es-ES" sz="1800" dirty="0">
                <a:effectLst/>
                <a:latin typeface="Calibri" panose="020F0502020204030204" pitchFamily="34" charset="0"/>
                <a:ea typeface="Calibri" panose="020F0502020204030204" pitchFamily="34" charset="0"/>
              </a:rPr>
              <a:t>Los educadores, los asesores y los terapeutas pueden usar estas estrategias y técnicas de resolución de conflictos que se ofrecen en el laboratorio Resolución de conflictos para enseñar y promover maneras de resolver los conflictos positivas y constructivas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Del D3.1.7</a:t>
            </a:r>
          </a:p>
          <a:p>
            <a:r>
              <a:rPr lang="es-ES" sz="1800" dirty="0">
                <a:effectLst/>
                <a:latin typeface="Calibri" panose="020F0502020204030204" pitchFamily="34" charset="0"/>
                <a:ea typeface="Calibri" panose="020F0502020204030204" pitchFamily="34" charset="0"/>
              </a:rPr>
              <a:t>Enseñar a los adolescentes a aplicar técnicas de resolución de conflictos les aporta una serie de herramientas para desarrollar estilos de conflictos sanos para que puedan mantener relaciones sanas con su familia/amigos/colegas y, finalmente, evitar la polarización social y otros problemas relacionados como la radicalización</a:t>
            </a:r>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r>
              <a:rPr lang="es-ES" sz="1800" dirty="0">
                <a:effectLst/>
                <a:latin typeface="Calibri" panose="020F0502020204030204" pitchFamily="34" charset="0"/>
                <a:ea typeface="Calibri" panose="020F0502020204030204" pitchFamily="34" charset="0"/>
              </a:rPr>
              <a:t>Las habilidades principales que los adolescentes deben dominar como parte de un desarrollo emocional sano son las siguientes</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1. </a:t>
            </a:r>
            <a:r>
              <a:rPr lang="es-ES" sz="1800" b="1" spc="-95" dirty="0">
                <a:effectLst/>
                <a:latin typeface="Calibri" panose="020F0502020204030204" pitchFamily="34" charset="0"/>
                <a:ea typeface="Calibri" panose="020F0502020204030204" pitchFamily="34" charset="0"/>
              </a:rPr>
              <a:t>Asertividad </a:t>
            </a:r>
            <a:r>
              <a:rPr lang="es-ES" sz="1800" spc="-95" dirty="0">
                <a:effectLst/>
                <a:latin typeface="Calibri" panose="020F0502020204030204" pitchFamily="34" charset="0"/>
                <a:ea typeface="Calibri" panose="020F0502020204030204" pitchFamily="34" charset="0"/>
              </a:rPr>
              <a:t>es una de las habilidades más importantes de gestionar los conflictos. La habilidad de expresar su opinión clara y firmemente, pero sin agresión es clave para </a:t>
            </a:r>
            <a:r>
              <a:rPr lang="es-ES" sz="1800" dirty="0">
                <a:effectLst/>
                <a:latin typeface="Calibri" panose="020F0502020204030204" pitchFamily="34" charset="0"/>
                <a:ea typeface="Calibri" panose="020F0502020204030204" pitchFamily="34" charset="0"/>
              </a:rPr>
              <a:t>prevenir o enfrentarse a los conflictos de manera responsable. La comunicación asertiva puede reforzar las relaciones, reducir el estrés que genera el conflicto y aportar el apoyo social cuando nos enfrentamos a momentos difíciles</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2. </a:t>
            </a:r>
            <a:r>
              <a:rPr lang="es-ES" sz="1800" b="1" spc="-95" dirty="0">
                <a:effectLst/>
                <a:latin typeface="Calibri" panose="020F0502020204030204" pitchFamily="34" charset="0"/>
                <a:ea typeface="Calibri" panose="020F0502020204030204" pitchFamily="34" charset="0"/>
              </a:rPr>
              <a:t>Conciencia emocional </a:t>
            </a:r>
            <a:r>
              <a:rPr lang="es-ES" sz="1800" spc="-95" dirty="0">
                <a:effectLst/>
                <a:latin typeface="Calibri" panose="020F0502020204030204" pitchFamily="34" charset="0"/>
                <a:ea typeface="Calibri" panose="020F0502020204030204" pitchFamily="34" charset="0"/>
              </a:rPr>
              <a:t>se refiere a la comprensión de sí mismos y de otros. Conocer nuestros sentimientos para comunicarnos efectiva y tranquilamente en los desacuerdos. un elemento de la inteligencia emocional que es particularmente útil en la resolución de conflictos es la empatía</a:t>
            </a:r>
            <a:r>
              <a:rPr lang="en-GB" sz="1800" b="1"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3.</a:t>
            </a:r>
            <a:r>
              <a:rPr lang="en-GB" sz="1800" b="1" i="0" u="none" strike="noStrike" baseline="0" dirty="0">
                <a:solidFill>
                  <a:srgbClr val="000000"/>
                </a:solidFill>
                <a:latin typeface="Calibri" panose="020F0502020204030204" pitchFamily="34" charset="0"/>
              </a:rPr>
              <a:t> </a:t>
            </a:r>
            <a:r>
              <a:rPr lang="es-ES" sz="1800" b="1" spc="-95" dirty="0">
                <a:effectLst/>
                <a:latin typeface="Calibri" panose="020F0502020204030204" pitchFamily="34" charset="0"/>
                <a:ea typeface="Calibri" panose="020F0502020204030204" pitchFamily="34" charset="0"/>
              </a:rPr>
              <a:t>La empatía cognitiva </a:t>
            </a:r>
            <a:r>
              <a:rPr lang="es-ES" sz="1800" spc="-95" dirty="0">
                <a:effectLst/>
                <a:latin typeface="Calibri" panose="020F0502020204030204" pitchFamily="34" charset="0"/>
                <a:ea typeface="Calibri" panose="020F0502020204030204" pitchFamily="34" charset="0"/>
              </a:rPr>
              <a:t>es la habilidad de comprender como una persona se siente y qué pueden estar pensando. La empatía cognitiva hace de las personas mejores comunicadoras porque les ayuda a expresar la información de la manera en la que llegue mejor a la otra persona</a:t>
            </a:r>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4. </a:t>
            </a:r>
            <a:r>
              <a:rPr lang="es-ES" sz="1800" b="1" spc="-95" dirty="0">
                <a:effectLst/>
                <a:latin typeface="Calibri" panose="020F0502020204030204" pitchFamily="34" charset="0"/>
                <a:ea typeface="Calibri" panose="020F0502020204030204" pitchFamily="34" charset="0"/>
              </a:rPr>
              <a:t>Escucha activa </a:t>
            </a:r>
            <a:r>
              <a:rPr lang="es-ES" sz="1800" spc="-95" dirty="0">
                <a:effectLst/>
                <a:latin typeface="Calibri" panose="020F0502020204030204" pitchFamily="34" charset="0"/>
                <a:ea typeface="Calibri" panose="020F0502020204030204" pitchFamily="34" charset="0"/>
              </a:rPr>
              <a:t>de las preocupaciones de la otra parte es una de las estrategias de resolución de conflictos más importantes que uno puede adoptar. Escuchar y plantear preguntas con el objetivo de delinear los problemas principales de la otra parte, en lugar de defendernos a nosotros mismo, puede darnos una idea de la perspectiva de la otra persona</a:t>
            </a:r>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Del D3.2.6</a:t>
            </a:r>
          </a:p>
          <a:p>
            <a:pPr marL="342900" lvl="0" indent="-342900" algn="just">
              <a:lnSpc>
                <a:spcPct val="115000"/>
              </a:lnSpc>
              <a:spcAft>
                <a:spcPts val="600"/>
              </a:spcAft>
              <a:buFont typeface="Symbol" panose="05050102010706020507" pitchFamily="18" charset="2"/>
              <a:buChar char=""/>
            </a:pPr>
            <a:r>
              <a:rPr lang="es-ES" sz="1200" dirty="0">
                <a:effectLst/>
                <a:latin typeface="Calibri" panose="020F0502020204030204" pitchFamily="34" charset="0"/>
                <a:ea typeface="Calibri" panose="020F0502020204030204" pitchFamily="34" charset="0"/>
              </a:rPr>
              <a:t>La empatía personal, también llamada empatía efectiva o empatía primitiva, es el estado subjetivo que resulta del </a:t>
            </a:r>
            <a:r>
              <a:rPr lang="en-GB" sz="12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contagio</a:t>
            </a:r>
            <a:r>
              <a:rPr lang="en-GB"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n-GB" sz="12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emocional</a:t>
            </a:r>
            <a:r>
              <a:rPr lang="es-ES" sz="1200" dirty="0">
                <a:effectLst/>
                <a:latin typeface="Calibri" panose="020F0502020204030204" pitchFamily="34" charset="0"/>
                <a:ea typeface="Calibri" panose="020F0502020204030204" pitchFamily="34" charset="0"/>
              </a:rPr>
              <a:t>. Responder apropiadamente a las emociones de los demás es nuestro piloto automático. Este tipo de empatía se da automáticamente y, a menudo, de manera inconsciente. También se le llama intercambio vicario de emociones.</a:t>
            </a:r>
          </a:p>
          <a:p>
            <a:pPr marL="342900" lvl="0" indent="-342900" algn="just">
              <a:lnSpc>
                <a:spcPct val="115000"/>
              </a:lnSpc>
              <a:spcAft>
                <a:spcPts val="600"/>
              </a:spcAft>
              <a:buFont typeface="Symbol" panose="05050102010706020507" pitchFamily="18" charset="2"/>
              <a:buChar char=""/>
            </a:pPr>
            <a:r>
              <a:rPr lang="es-ES" sz="1200" dirty="0">
                <a:effectLst/>
                <a:latin typeface="Calibri" panose="020F0502020204030204" pitchFamily="34" charset="0"/>
                <a:ea typeface="Calibri" panose="020F0502020204030204" pitchFamily="34" charset="0"/>
              </a:rPr>
              <a:t>La </a:t>
            </a:r>
            <a:r>
              <a:rPr lang="en-GB" sz="12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Empatía</a:t>
            </a:r>
            <a:r>
              <a:rPr lang="en-GB"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 </a:t>
            </a:r>
            <a:r>
              <a:rPr lang="en-GB" sz="12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cognitiva</a:t>
            </a:r>
            <a:r>
              <a:rPr lang="en-GB" sz="1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s-ES" sz="1200" dirty="0">
                <a:effectLst/>
                <a:latin typeface="Calibri" panose="020F0502020204030204" pitchFamily="34" charset="0"/>
                <a:ea typeface="Calibri" panose="020F0502020204030204" pitchFamily="34" charset="0"/>
              </a:rPr>
              <a:t>es el impulso mayormente impulsivo de reconocer acertadamente y comprender el estado emocional de nos demás. Algunas veces, llamamos a este tipo de empatía «toma de perspectiva». La empatía cognitiva es deliberada, una habilidad que todo el mundo puede aprender en el trabajo y necesita emplear</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effectLst/>
                <a:latin typeface="Verdana" panose="020B0604030504040204" pitchFamily="34" charset="0"/>
                <a:ea typeface="Calibri" panose="020F0502020204030204" pitchFamily="34" charset="0"/>
              </a:rPr>
              <a:t>Instrucciones/hoja de texto sugerido </a:t>
            </a:r>
            <a:r>
              <a:rPr lang="en-GB" sz="800" b="1" i="0" u="none" strike="noStrike" baseline="0" dirty="0">
                <a:latin typeface="Verdana" panose="020B0604030504040204" pitchFamily="34"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 </a:t>
            </a:r>
          </a:p>
          <a:p>
            <a:r>
              <a:rPr lang="es-ES" sz="800" dirty="0">
                <a:effectLst/>
                <a:latin typeface="Calibri" panose="020F0502020204030204" pitchFamily="34" charset="0"/>
                <a:ea typeface="Calibri" panose="020F0502020204030204" pitchFamily="34" charset="0"/>
              </a:rPr>
              <a:t>¿Cómo los profesionales ayudar a los jóvenes a desarrollar estas habilidades? El laboratorio que se ofrece en este proyecto busca apoyarles a hacerlo</a:t>
            </a:r>
            <a:r>
              <a:rPr lang="en-GB" sz="800" dirty="0"/>
              <a:t>.</a:t>
            </a:r>
          </a:p>
          <a:p>
            <a:endParaRPr lang="en-GB" sz="800" dirty="0"/>
          </a:p>
          <a:p>
            <a:r>
              <a:rPr lang="es-ES" sz="800" dirty="0">
                <a:effectLst/>
                <a:latin typeface="Calibri" panose="020F0502020204030204" pitchFamily="34" charset="0"/>
                <a:ea typeface="Calibri" panose="020F0502020204030204" pitchFamily="34" charset="0"/>
              </a:rPr>
              <a:t>Propone un marco y un escenario, y una serie de ejercicios y simulaciones detallados que pueden ayudar a los participantes a aprender cómo apoyar a los jóvenes cuando se enfrenten a conflictos</a:t>
            </a:r>
            <a:r>
              <a:rPr lang="en-GB" sz="800" b="0" i="0" u="none" strike="noStrike" baseline="0" dirty="0">
                <a:latin typeface="Calibri" panose="020F0502020204030204" pitchFamily="34" charset="0"/>
              </a:rPr>
              <a:t>. </a:t>
            </a:r>
          </a:p>
          <a:p>
            <a:endParaRPr lang="en-GB" sz="800" b="0" i="0" u="none" strike="noStrike" baseline="0" dirty="0">
              <a:latin typeface="Calibri" panose="020F0502020204030204" pitchFamily="34" charset="0"/>
            </a:endParaRPr>
          </a:p>
          <a:p>
            <a:pPr algn="just">
              <a:lnSpc>
                <a:spcPct val="115000"/>
              </a:lnSpc>
              <a:spcAft>
                <a:spcPts val="600"/>
              </a:spcAft>
              <a:tabLst>
                <a:tab pos="495300" algn="l"/>
              </a:tabLst>
            </a:pPr>
            <a:r>
              <a:rPr lang="es-ES" sz="800" dirty="0">
                <a:effectLst/>
                <a:latin typeface="Calibri" panose="020F0502020204030204" pitchFamily="34" charset="0"/>
                <a:ea typeface="Calibri" panose="020F0502020204030204" pitchFamily="34" charset="0"/>
              </a:rPr>
              <a:t>La resolución de conflictos es una forma de intervención psicoeducativa en la que el profesor, el orientador o cualquier persona de influencia o de autoridad para con el grupo meta, puede aconsejar, promover y asistir a los participantes para que internalicen las habilidades necesarias para la resolución positiva de conflictos y situaciones tensas. Esta forma de intervención da lugar a premisas para el cambio de comportamiento al mismo tiempo que ofrece un lugar seguro donde ejercer nuevas formas de enfrentarse a situaciones e interacciones sociales conflictivas y tensas</a:t>
            </a:r>
            <a:r>
              <a:rPr lang="en-GB" sz="8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15000"/>
              </a:lnSpc>
              <a:spcAft>
                <a:spcPts val="600"/>
              </a:spcAft>
              <a:tabLst>
                <a:tab pos="495300" algn="l"/>
              </a:tabLs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es-ES" sz="800" dirty="0">
                <a:effectLst/>
                <a:latin typeface="Calibri" panose="020F0502020204030204" pitchFamily="34" charset="0"/>
                <a:ea typeface="Calibri" panose="020F0502020204030204" pitchFamily="34" charset="0"/>
              </a:rPr>
              <a:t>El programa y los contenidos del taller deben emplearse en correlación directa con el material de apoyo del documento D3.1.6.</a:t>
            </a: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endParaRPr lang="en-GB" sz="800" b="0" i="0" u="none" strike="noStrike" baseline="0" dirty="0">
              <a:latin typeface="Calibri" panose="020F0502020204030204" pitchFamily="34" charset="0"/>
            </a:endParaRPr>
          </a:p>
          <a:p>
            <a:r>
              <a:rPr lang="es-ES" sz="800" dirty="0">
                <a:effectLst/>
                <a:latin typeface="Calibri" panose="020F0502020204030204" pitchFamily="34" charset="0"/>
                <a:ea typeface="Calibri" panose="020F0502020204030204" pitchFamily="34" charset="0"/>
              </a:rPr>
              <a:t>Para acceder a información más detallada recomiendo el Manual para formadores del taller de Resolución de conflictos (muestra donde puede encontrarse, o regala una versión impresa)</a:t>
            </a:r>
          </a:p>
          <a:p>
            <a:endParaRPr lang="en-GB" sz="800" b="0" i="0" u="none" strike="noStrike" baseline="0" dirty="0">
              <a:latin typeface="Calibri" panose="020F0502020204030204" pitchFamily="34" charset="0"/>
            </a:endParaRPr>
          </a:p>
          <a:p>
            <a:r>
              <a:rPr lang="es-ES" sz="800" dirty="0">
                <a:effectLst/>
                <a:latin typeface="Calibri" panose="020F0502020204030204" pitchFamily="34" charset="0"/>
                <a:ea typeface="Calibri" panose="020F0502020204030204" pitchFamily="34" charset="0"/>
              </a:rPr>
              <a:t>Ahora nos centraremos en un ejemplo de un posible ejercicio del laboratorio</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59208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6/10/2021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‹Nº›</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‹Nº›</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‹Nº›</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‹Nº›</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‹Nº›</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rstlinepractitioners.com/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www.traininghermes.eu/"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ec.europa.eu/home-affairs/what-we-do/networks/radicalisation_awareness_network/ran-best-practices_en" TargetMode="External"/><Relationship Id="rId3" Type="http://schemas.openxmlformats.org/officeDocument/2006/relationships/hyperlink" Target="http://www.somos-mas.es/" TargetMode="External"/><Relationship Id="rId7" Type="http://schemas.openxmlformats.org/officeDocument/2006/relationships/hyperlink" Target="https://www.inclusion.gob.es/oberaxe/es/publicaciones/documentos/documento_0073.htm" TargetMode="External"/><Relationship Id="rId12"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hyperlink" Target="https://www.bounce-resilience-tools.eu/bounce-along" TargetMode="External"/><Relationship Id="rId5" Type="http://schemas.openxmlformats.org/officeDocument/2006/relationships/hyperlink" Target="https://www.ycare.eu/es/"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terratoolkit.eu/download_teachers/" TargetMode="External"/><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Formación de Formadores</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err="1">
                <a:solidFill>
                  <a:schemeClr val="tx1"/>
                </a:solidFill>
              </a:rPr>
              <a:t>Sesión</a:t>
            </a:r>
            <a:r>
              <a:rPr lang="en-US" sz="2800" dirty="0">
                <a:solidFill>
                  <a:schemeClr val="tx1"/>
                </a:solidFill>
              </a:rPr>
              <a:t> </a:t>
            </a:r>
            <a:r>
              <a:rPr lang="bg-BG" sz="2800" dirty="0">
                <a:solidFill>
                  <a:schemeClr val="tx1"/>
                </a:solidFill>
              </a:rPr>
              <a:t>3</a:t>
            </a:r>
            <a:r>
              <a:rPr lang="en-US" sz="2800" dirty="0">
                <a:solidFill>
                  <a:schemeClr val="tx1"/>
                </a:solidFill>
              </a:rPr>
              <a:t>: </a:t>
            </a:r>
            <a:r>
              <a:rPr lang="es-ES" sz="2800" dirty="0">
                <a:solidFill>
                  <a:schemeClr val="tx1"/>
                </a:solidFill>
              </a:rPr>
              <a:t>Prevenir la Radicalización en Jóvenes</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¡Eso, esto o aquello!</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50523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Grita</a:t>
            </a:r>
            <a:r>
              <a:rPr lang="en-US" sz="1800" b="1" dirty="0"/>
              <a:t> el </a:t>
            </a:r>
            <a:r>
              <a:rPr lang="en-US" sz="1800" b="1" dirty="0" err="1"/>
              <a:t>nombre</a:t>
            </a:r>
            <a:r>
              <a:rPr lang="en-US" sz="1800" b="1" dirty="0"/>
              <a:t> de </a:t>
            </a:r>
            <a:r>
              <a:rPr lang="en-US" sz="1800" b="1" dirty="0" err="1"/>
              <a:t>cualquier</a:t>
            </a:r>
            <a:r>
              <a:rPr lang="en-US" sz="1800" b="1" dirty="0"/>
              <a:t> </a:t>
            </a:r>
            <a:r>
              <a:rPr lang="en-US" sz="1800" b="1" dirty="0" err="1"/>
              <a:t>objeto</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a:t>¿Por </a:t>
            </a:r>
            <a:r>
              <a:rPr lang="en-US" sz="1800" b="1" dirty="0" err="1"/>
              <a:t>qué</a:t>
            </a:r>
            <a:r>
              <a:rPr lang="en-US" sz="1800" b="1" dirty="0"/>
              <a:t> es el </a:t>
            </a:r>
            <a:r>
              <a:rPr lang="en-US" sz="1800" b="1" dirty="0" err="1"/>
              <a:t>tuyo</a:t>
            </a:r>
            <a:r>
              <a:rPr lang="en-US" sz="1800" b="1" dirty="0"/>
              <a:t> </a:t>
            </a:r>
            <a:r>
              <a:rPr lang="en-US" sz="1800" b="1" dirty="0" err="1"/>
              <a:t>mejor</a:t>
            </a:r>
            <a:r>
              <a:rPr lang="en-US" sz="1800" b="1" dirty="0"/>
              <a: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¿Diálogo o debate?</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Paso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Resolución</a:t>
            </a:r>
            <a:r>
              <a:rPr lang="en-GB" dirty="0"/>
              <a:t> de </a:t>
            </a:r>
            <a:r>
              <a:rPr lang="en-GB" dirty="0" err="1"/>
              <a:t>conflictos</a:t>
            </a:r>
            <a:r>
              <a:rPr lang="en-GB" dirty="0"/>
              <a:t>: </a:t>
            </a:r>
            <a:r>
              <a:rPr lang="en-GB" dirty="0" err="1"/>
              <a:t>Ejercicio</a:t>
            </a:r>
            <a:r>
              <a:rPr lang="en-GB" dirty="0"/>
              <a:t> 1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Continúa la conversación</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Implícate</a:t>
            </a:r>
            <a:r>
              <a:rPr lang="en-US" sz="1800" b="1" dirty="0"/>
              <a:t> </a:t>
            </a:r>
            <a:r>
              <a:rPr lang="en-US" sz="1800" b="1" dirty="0" err="1"/>
              <a:t>en</a:t>
            </a:r>
            <a:r>
              <a:rPr lang="en-US" sz="1800" b="1" dirty="0"/>
              <a:t> el </a:t>
            </a:r>
            <a:r>
              <a:rPr lang="en-US" sz="1800" b="1" dirty="0" err="1"/>
              <a:t>diálogo</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177354"/>
            <a:ext cx="344899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Plantea</a:t>
            </a:r>
            <a:r>
              <a:rPr lang="en-US" sz="1800" b="1" dirty="0"/>
              <a:t> </a:t>
            </a:r>
            <a:r>
              <a:rPr lang="en-US" sz="1800" b="1" dirty="0" err="1"/>
              <a:t>preguntas</a:t>
            </a:r>
            <a:r>
              <a:rPr lang="en-US" sz="1800" b="1" dirty="0"/>
              <a:t> y </a:t>
            </a:r>
            <a:r>
              <a:rPr lang="en-US" sz="1800" b="1" dirty="0" err="1"/>
              <a:t>escucha</a:t>
            </a:r>
            <a:r>
              <a:rPr lang="en-US" sz="1800" b="1" dirty="0"/>
              <a:t> </a:t>
            </a:r>
            <a:r>
              <a:rPr lang="en-US" sz="1800" b="1" dirty="0" err="1"/>
              <a:t>activamente</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Llega a un acuerdo</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Paso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Resolución</a:t>
            </a:r>
            <a:r>
              <a:rPr lang="en-GB" dirty="0"/>
              <a:t> de </a:t>
            </a:r>
            <a:r>
              <a:rPr lang="en-GB" dirty="0" err="1"/>
              <a:t>conflictos</a:t>
            </a:r>
            <a:r>
              <a:rPr lang="en-GB" dirty="0"/>
              <a:t>: </a:t>
            </a:r>
            <a:r>
              <a:rPr lang="en-GB" dirty="0" err="1"/>
              <a:t>Ejercicio</a:t>
            </a:r>
            <a:r>
              <a:rPr lang="en-GB" dirty="0"/>
              <a:t> 1 (2)</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En parejas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Responde</a:t>
            </a:r>
            <a:r>
              <a:rPr lang="en-US" sz="1800" b="1" dirty="0"/>
              <a:t> a las </a:t>
            </a:r>
            <a:r>
              <a:rPr lang="en-US" sz="1800" b="1" dirty="0" err="1"/>
              <a:t>preguntas</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a:t>Cambia</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¿Qué te ha llamado la atención?</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Paso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Resolución</a:t>
            </a:r>
            <a:r>
              <a:rPr lang="en-GB" dirty="0"/>
              <a:t> de </a:t>
            </a:r>
            <a:r>
              <a:rPr lang="en-GB" dirty="0" err="1"/>
              <a:t>conflictos</a:t>
            </a:r>
            <a:r>
              <a:rPr lang="en-GB" dirty="0"/>
              <a:t>: </a:t>
            </a:r>
            <a:r>
              <a:rPr lang="en-GB" dirty="0" err="1"/>
              <a:t>Ejercicio</a:t>
            </a:r>
            <a:r>
              <a:rPr lang="en-GB" dirty="0"/>
              <a:t> 1 (3)</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Resolución</a:t>
            </a:r>
            <a:r>
              <a:rPr lang="en-GB" dirty="0"/>
              <a:t> de </a:t>
            </a:r>
            <a:r>
              <a:rPr lang="en-GB" dirty="0" err="1"/>
              <a:t>conflictos</a:t>
            </a:r>
            <a:r>
              <a:rPr lang="en-GB" dirty="0"/>
              <a:t>: </a:t>
            </a:r>
            <a:r>
              <a:rPr lang="en-GB" dirty="0" err="1"/>
              <a:t>Ejercicio</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Todo</a:t>
            </a:r>
            <a:r>
              <a:rPr lang="en-GB" sz="2400" dirty="0">
                <a:solidFill>
                  <a:srgbClr val="0770B1"/>
                </a:solidFill>
                <a:latin typeface="+mj-lt"/>
                <a:ea typeface="+mj-ea"/>
                <a:cs typeface="+mj-cs"/>
              </a:rPr>
              <a:t> vale</a:t>
            </a: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4BCB8556-A5DA-490D-BFE7-9698F271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27857"/>
            <a:ext cx="7669805" cy="5760583"/>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13</a:t>
            </a:fld>
            <a:endParaRPr lang="en-US" dirty="0"/>
          </a:p>
        </p:txBody>
      </p:sp>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s-ES" sz="1300" dirty="0"/>
                <a:t>Experiencia personal de discriminación</a:t>
              </a:r>
            </a:p>
            <a:p>
              <a:pPr marL="174625" indent="-174625">
                <a:buFont typeface="Arial" panose="020B0604020202020204" pitchFamily="34" charset="0"/>
                <a:buChar char="•"/>
              </a:pPr>
              <a:r>
                <a:rPr lang="es-ES" sz="1300" dirty="0"/>
                <a:t>Problemas en casa</a:t>
              </a:r>
            </a:p>
            <a:p>
              <a:pPr marL="174625" indent="-174625">
                <a:buFont typeface="Arial" panose="020B0604020202020204" pitchFamily="34" charset="0"/>
                <a:buChar char="•"/>
              </a:pPr>
              <a:r>
                <a:rPr lang="es-ES" sz="1300" dirty="0"/>
                <a:t>Confrontación con la muerte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Confrontación con la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Parte de un grupo radical</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Injusticia contra el grupo</a:t>
              </a:r>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8"/>
            <a:ext cx="1620958" cy="2151325"/>
            <a:chOff x="7446842" y="3468118"/>
            <a:chExt cx="1620958" cy="2151325"/>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s-ES" sz="1300" dirty="0"/>
                <a:t>Llamadas a la acción</a:t>
              </a:r>
            </a:p>
            <a:p>
              <a:pPr marL="174625" indent="-174625">
                <a:buFont typeface="Arial" panose="020B0604020202020204" pitchFamily="34" charset="0"/>
                <a:buChar char="•"/>
                <a:defRPr/>
              </a:pPr>
              <a:r>
                <a:rPr lang="es-ES" sz="1300" dirty="0"/>
                <a:t>Política gubernamental</a:t>
              </a:r>
            </a:p>
            <a:p>
              <a:pPr marL="174625" indent="-174625">
                <a:buFont typeface="Arial" panose="020B0604020202020204" pitchFamily="34" charset="0"/>
                <a:buChar char="•"/>
                <a:defRPr/>
              </a:pPr>
              <a:r>
                <a:rPr lang="es-ES" sz="1300" dirty="0"/>
                <a:t>Guerra contra el grupo</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71479" y="4143481"/>
              <a:ext cx="1504993"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3360504"/>
            <a:ext cx="1697159" cy="99926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Текстово поле 22">
            <a:extLst>
              <a:ext uri="{FF2B5EF4-FFF2-40B4-BE49-F238E27FC236}">
                <a16:creationId xmlns:a16="http://schemas.microsoft.com/office/drawing/2014/main" id="{280DA343-BAD6-4BAC-9164-A0C20B13ECA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26" name="Imagen 25">
            <a:extLst>
              <a:ext uri="{FF2B5EF4-FFF2-40B4-BE49-F238E27FC236}">
                <a16:creationId xmlns:a16="http://schemas.microsoft.com/office/drawing/2014/main" id="{7B557B91-3C9E-43EC-B19C-B0BBD88C39CB}"/>
              </a:ext>
            </a:extLst>
          </p:cNvPr>
          <p:cNvPicPr>
            <a:picLocks noChangeAspect="1"/>
          </p:cNvPicPr>
          <p:nvPr/>
        </p:nvPicPr>
        <p:blipFill>
          <a:blip r:embed="rId4"/>
          <a:stretch>
            <a:fillRect/>
          </a:stretch>
        </p:blipFill>
        <p:spPr>
          <a:xfrm>
            <a:off x="1697157" y="396014"/>
            <a:ext cx="7931583" cy="859611"/>
          </a:xfrm>
          <a:prstGeom prst="rect">
            <a:avLst/>
          </a:prstGeom>
        </p:spPr>
      </p:pic>
    </p:spTree>
    <p:extLst>
      <p:ext uri="{BB962C8B-B14F-4D97-AF65-F5344CB8AC3E}">
        <p14:creationId xmlns:p14="http://schemas.microsoft.com/office/powerpoint/2010/main" val="1525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es-ES" sz="2000" b="1" dirty="0">
                <a:solidFill>
                  <a:schemeClr val="tx1">
                    <a:lumMod val="75000"/>
                    <a:lumOff val="25000"/>
                  </a:schemeClr>
                </a:solidFill>
              </a:rPr>
              <a:t>Factores de empuje hacia la radicalización</a:t>
            </a: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Ira</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Exclusión social</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solidFill>
                  <a:schemeClr val="bg1"/>
                </a:solidFill>
              </a:rPr>
              <a:t>Frustración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Victimización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Percepción de injusticias</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Respuesta </a:t>
            </a:r>
            <a:r>
              <a:rPr lang="en-GB" dirty="0" err="1"/>
              <a:t>estatal</a:t>
            </a:r>
            <a:r>
              <a:rPr lang="en-GB" dirty="0"/>
              <a:t> </a:t>
            </a:r>
            <a:r>
              <a:rPr lang="en-GB" dirty="0" err="1"/>
              <a:t>proporcional</a:t>
            </a:r>
            <a:endParaRPr lang="bg-BG" dirty="0"/>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lstStyle/>
          <a:p>
            <a:r>
              <a:rPr lang="en-GB" dirty="0" err="1"/>
              <a:t>Efectos</a:t>
            </a:r>
            <a:r>
              <a:rPr lang="en-GB" dirty="0"/>
              <a:t> de la </a:t>
            </a:r>
            <a:r>
              <a:rPr lang="en-GB" dirty="0" err="1"/>
              <a:t>respuesta</a:t>
            </a:r>
            <a:r>
              <a:rPr lang="en-GB" dirty="0"/>
              <a:t> </a:t>
            </a:r>
            <a:r>
              <a:rPr lang="en-GB" dirty="0" err="1"/>
              <a:t>estatal</a:t>
            </a:r>
            <a:endParaRPr lang="bg-BG" dirty="0"/>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1320118945"/>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2921053124"/>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4285114161"/>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3784684195"/>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t>Débiles</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Fuertes</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err="1">
                <a:solidFill>
                  <a:schemeClr val="tx1"/>
                </a:solidFill>
              </a:rPr>
              <a:t>Amenazas</a:t>
            </a:r>
            <a:r>
              <a:rPr lang="en-US" b="1" dirty="0">
                <a:solidFill>
                  <a:schemeClr val="tx1"/>
                </a:solidFill>
              </a:rPr>
              <a:t> a la </a:t>
            </a:r>
            <a:r>
              <a:rPr lang="en-US" b="1" dirty="0" err="1">
                <a:solidFill>
                  <a:schemeClr val="tx1"/>
                </a:solidFill>
              </a:rPr>
              <a:t>seguridad</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68459826"/>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a:t>
            </a:r>
            <a:r>
              <a:rPr lang="en-GB" dirty="0" err="1"/>
              <a:t>respuesta</a:t>
            </a:r>
            <a:r>
              <a:rPr lang="en-GB" dirty="0"/>
              <a:t> </a:t>
            </a:r>
            <a:r>
              <a:rPr lang="en-GB" dirty="0" err="1"/>
              <a:t>estatal</a:t>
            </a:r>
            <a:r>
              <a:rPr lang="en-GB" dirty="0"/>
              <a:t> </a:t>
            </a:r>
            <a:r>
              <a:rPr lang="en-GB" dirty="0" err="1"/>
              <a:t>proporcional</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p:txBody>
          <a:bodyPr/>
          <a:lstStyle/>
          <a:p>
            <a:r>
              <a:rPr lang="en-GB" dirty="0"/>
              <a:t>Respuesta </a:t>
            </a:r>
            <a:r>
              <a:rPr lang="en-GB" dirty="0" err="1"/>
              <a:t>estatal</a:t>
            </a:r>
            <a:r>
              <a:rPr lang="en-GB" dirty="0"/>
              <a:t> </a:t>
            </a:r>
            <a:r>
              <a:rPr lang="en-GB" dirty="0" err="1"/>
              <a:t>proporcional</a:t>
            </a:r>
            <a:r>
              <a:rPr lang="en-GB" dirty="0"/>
              <a:t>: </a:t>
            </a:r>
            <a:r>
              <a:rPr lang="en-GB" dirty="0" err="1"/>
              <a:t>Ejercicio</a:t>
            </a:r>
            <a:r>
              <a:rPr lang="en-GB" dirty="0"/>
              <a:t> 1</a:t>
            </a:r>
            <a:endParaRPr lang="bg-BG" dirty="0"/>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17</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771899" y="3895164"/>
              <a:ext cx="1600200" cy="923330"/>
            </a:xfrm>
            <a:prstGeom prst="rect">
              <a:avLst/>
            </a:prstGeom>
            <a:noFill/>
          </p:spPr>
          <p:txBody>
            <a:bodyPr wrap="square">
              <a:spAutoFit/>
            </a:bodyPr>
            <a:lstStyle/>
            <a:p>
              <a:pPr algn="ctr"/>
              <a:r>
                <a:rPr lang="en-US" sz="1800" b="1" dirty="0">
                  <a:solidFill>
                    <a:schemeClr val="bg1"/>
                  </a:solidFill>
                </a:rPr>
                <a:t>¿</a:t>
              </a:r>
              <a:r>
                <a:rPr lang="en-US" sz="1800" b="1" dirty="0" err="1">
                  <a:solidFill>
                    <a:schemeClr val="bg1"/>
                  </a:solidFill>
                </a:rPr>
                <a:t>Qué</a:t>
              </a:r>
              <a:r>
                <a:rPr lang="en-US" sz="1800" b="1" dirty="0">
                  <a:solidFill>
                    <a:schemeClr val="bg1"/>
                  </a:solidFill>
                </a:rPr>
                <a:t> </a:t>
              </a:r>
              <a:r>
                <a:rPr lang="en-US" sz="1800" b="1" dirty="0" err="1">
                  <a:solidFill>
                    <a:schemeClr val="bg1"/>
                  </a:solidFill>
                </a:rPr>
                <a:t>significa</a:t>
              </a:r>
              <a:r>
                <a:rPr lang="en-US" sz="1800" b="1" dirty="0">
                  <a:solidFill>
                    <a:schemeClr val="bg1"/>
                  </a:solidFill>
                </a:rPr>
                <a:t> </a:t>
              </a:r>
              <a:r>
                <a:rPr lang="en-US" sz="1800" b="1" dirty="0" err="1">
                  <a:solidFill>
                    <a:schemeClr val="bg1"/>
                  </a:solidFill>
                </a:rPr>
                <a:t>respuesta</a:t>
              </a:r>
              <a:r>
                <a:rPr lang="en-US" sz="1800" b="1" dirty="0">
                  <a:solidFill>
                    <a:schemeClr val="bg1"/>
                  </a:solidFill>
                </a:rPr>
                <a:t> </a:t>
              </a:r>
              <a:r>
                <a:rPr lang="en-US" sz="1800" b="1" dirty="0" err="1">
                  <a:solidFill>
                    <a:schemeClr val="bg1"/>
                  </a:solidFill>
                </a:rPr>
                <a:t>proporcional</a:t>
              </a:r>
              <a:r>
                <a:rPr lang="en-US" sz="1800" b="1" dirty="0">
                  <a:solidFill>
                    <a:schemeClr val="bg1"/>
                  </a:solidFill>
                </a:rPr>
                <a:t>?     </a:t>
              </a: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461665"/>
          </a:xfrm>
          <a:prstGeom prst="rect">
            <a:avLst/>
          </a:prstGeom>
          <a:noFill/>
        </p:spPr>
        <p:txBody>
          <a:bodyPr wrap="square">
            <a:spAutoFit/>
          </a:bodyPr>
          <a:lstStyle/>
          <a:p>
            <a:pPr algn="ctr"/>
            <a:r>
              <a:rPr lang="es-ES" sz="2400" dirty="0">
                <a:latin typeface="Calibri" panose="020F0502020204030204" pitchFamily="34" charset="0"/>
                <a:ea typeface="Times New Roman" panose="02020603050405020304" pitchFamily="18" charset="0"/>
                <a:cs typeface="Times New Roman" panose="02020603050405020304" pitchFamily="18" charset="0"/>
              </a:rPr>
              <a:t>Al referirse a las políticas y acciones públicas</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1043034" y="3417968"/>
            <a:ext cx="2514600" cy="923330"/>
          </a:xfrm>
          <a:prstGeom prst="rect">
            <a:avLst/>
          </a:prstGeom>
          <a:noFill/>
        </p:spPr>
        <p:txBody>
          <a:bodyPr wrap="square">
            <a:spAutoFit/>
          </a:bodyPr>
          <a:lstStyle/>
          <a:p>
            <a:pPr algn="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Elegir los medios para conseguir más efectos positivos que negativos</a:t>
            </a:r>
          </a:p>
        </p:txBody>
      </p:sp>
      <p:sp>
        <p:nvSpPr>
          <p:cNvPr id="12" name="Tekstvak 39">
            <a:extLst>
              <a:ext uri="{FF2B5EF4-FFF2-40B4-BE49-F238E27FC236}">
                <a16:creationId xmlns:a16="http://schemas.microsoft.com/office/drawing/2014/main" id="{79E96F83-434D-4367-82B0-A70043A0A546}"/>
              </a:ext>
            </a:extLst>
          </p:cNvPr>
          <p:cNvSpPr txBox="1"/>
          <p:nvPr/>
        </p:nvSpPr>
        <p:spPr>
          <a:xfrm>
            <a:off x="5562600" y="3556468"/>
            <a:ext cx="2362200" cy="646331"/>
          </a:xfrm>
          <a:prstGeom prst="rect">
            <a:avLst/>
          </a:prstGeom>
          <a:noFill/>
        </p:spPr>
        <p:txBody>
          <a:bodyPr wrap="square">
            <a:spAutoFit/>
          </a:bodyPr>
          <a:lstStyle/>
          <a:p>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Evitar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causar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daños</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innecesarios</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kstvak 40">
            <a:extLst>
              <a:ext uri="{FF2B5EF4-FFF2-40B4-BE49-F238E27FC236}">
                <a16:creationId xmlns:a16="http://schemas.microsoft.com/office/drawing/2014/main" id="{78BE4C80-47AC-4AD4-9F79-691F8544E8E9}"/>
              </a:ext>
            </a:extLst>
          </p:cNvPr>
          <p:cNvSpPr txBox="1"/>
          <p:nvPr/>
        </p:nvSpPr>
        <p:spPr>
          <a:xfrm>
            <a:off x="1043034" y="4928369"/>
            <a:ext cx="2514600" cy="923330"/>
          </a:xfrm>
          <a:prstGeom prst="rect">
            <a:avLst/>
          </a:prstGeom>
          <a:noFill/>
        </p:spPr>
        <p:txBody>
          <a:bodyPr wrap="square">
            <a:spAutoFit/>
          </a:bodyPr>
          <a:lstStyle/>
          <a:p>
            <a:pPr algn="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No protejas un valor menor a costa de otro más importante</a:t>
            </a:r>
          </a:p>
        </p:txBody>
      </p:sp>
      <p:sp>
        <p:nvSpPr>
          <p:cNvPr id="14" name="Tekstvak 41">
            <a:extLst>
              <a:ext uri="{FF2B5EF4-FFF2-40B4-BE49-F238E27FC236}">
                <a16:creationId xmlns:a16="http://schemas.microsoft.com/office/drawing/2014/main" id="{3E36C78C-5B0E-4D8A-871A-CAE9165D16C6}"/>
              </a:ext>
            </a:extLst>
          </p:cNvPr>
          <p:cNvSpPr txBox="1"/>
          <p:nvPr/>
        </p:nvSpPr>
        <p:spPr>
          <a:xfrm>
            <a:off x="5562600" y="4951666"/>
            <a:ext cx="2514600" cy="923330"/>
          </a:xfrm>
          <a:prstGeom prst="rect">
            <a:avLst/>
          </a:prstGeom>
          <a:noFill/>
        </p:spPr>
        <p:txBody>
          <a:bodyPr wrap="square">
            <a:spAutoFit/>
          </a:bodyPr>
          <a:lstStyle/>
          <a:p>
            <a:r>
              <a:rPr lang="es-ES" dirty="0">
                <a:solidFill>
                  <a:srgbClr val="000000"/>
                </a:solidFill>
                <a:latin typeface="Calibri" panose="020F0502020204030204" pitchFamily="34" charset="0"/>
                <a:cs typeface="Times New Roman" panose="02020603050405020304" pitchFamily="18" charset="0"/>
              </a:rPr>
              <a:t>La respuesta del Estado debe ser necesaria y adecuada al problema</a:t>
            </a:r>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Respuesta </a:t>
            </a:r>
            <a:r>
              <a:rPr lang="en-GB" dirty="0" err="1"/>
              <a:t>estatal</a:t>
            </a:r>
            <a:r>
              <a:rPr lang="en-GB" dirty="0"/>
              <a:t> </a:t>
            </a:r>
            <a:r>
              <a:rPr lang="en-GB" dirty="0" err="1"/>
              <a:t>proporcional</a:t>
            </a:r>
            <a:r>
              <a:rPr lang="en-GB" dirty="0"/>
              <a:t>: </a:t>
            </a:r>
            <a:r>
              <a:rPr lang="en-GB" dirty="0" err="1"/>
              <a:t>Ejercicio</a:t>
            </a:r>
            <a:r>
              <a:rPr lang="en-GB"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t>
            </a:r>
            <a:r>
              <a:rPr lang="en-GB" sz="2400" dirty="0" err="1">
                <a:solidFill>
                  <a:srgbClr val="0770B1"/>
                </a:solidFill>
                <a:latin typeface="+mj-lt"/>
                <a:ea typeface="+mj-ea"/>
                <a:cs typeface="+mj-cs"/>
              </a:rPr>
              <a:t>Qué</a:t>
            </a:r>
            <a:r>
              <a:rPr lang="en-GB" sz="2400" dirty="0">
                <a:solidFill>
                  <a:srgbClr val="0770B1"/>
                </a:solidFill>
                <a:latin typeface="+mj-lt"/>
                <a:ea typeface="+mj-ea"/>
                <a:cs typeface="+mj-cs"/>
              </a:rPr>
              <a:t> es </a:t>
            </a:r>
            <a:r>
              <a:rPr lang="en-GB" sz="2400" dirty="0" err="1">
                <a:solidFill>
                  <a:srgbClr val="0770B1"/>
                </a:solidFill>
                <a:latin typeface="+mj-lt"/>
                <a:ea typeface="+mj-ea"/>
                <a:cs typeface="+mj-cs"/>
              </a:rPr>
              <a:t>proporcional</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dirty="0"/>
              <a:t>Recap of Day </a:t>
            </a:r>
            <a:r>
              <a:rPr lang="bg-BG" dirty="0"/>
              <a:t>2</a:t>
            </a:r>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a:xfrm>
            <a:off x="685802" y="2667004"/>
            <a:ext cx="2779713" cy="3886196"/>
          </a:xfrm>
        </p:spPr>
        <p:txBody>
          <a:bodyPr>
            <a:normAutofit/>
          </a:bodyPr>
          <a:lstStyle/>
          <a:p>
            <a:pPr marL="457200" indent="-457200">
              <a:buFont typeface="+mj-lt"/>
              <a:buAutoNum type="arabicPeriod"/>
            </a:pPr>
            <a:r>
              <a:rPr lang="en-US" sz="2000" dirty="0" err="1"/>
              <a:t>Recapitulación</a:t>
            </a:r>
            <a:r>
              <a:rPr lang="en-US" sz="2000" dirty="0"/>
              <a:t> session 1</a:t>
            </a:r>
            <a:endParaRPr lang="en-GB" sz="2000" dirty="0"/>
          </a:p>
          <a:p>
            <a:pPr marL="457200" indent="-457200">
              <a:buFont typeface="+mj-lt"/>
              <a:buAutoNum type="arabicPeriod"/>
            </a:pPr>
            <a:r>
              <a:rPr lang="en-GB" sz="2000" dirty="0" err="1"/>
              <a:t>Gestión</a:t>
            </a:r>
            <a:r>
              <a:rPr lang="en-GB" sz="2000" dirty="0"/>
              <a:t> de la </a:t>
            </a:r>
            <a:r>
              <a:rPr lang="en-GB" sz="2000" dirty="0" err="1"/>
              <a:t>ira</a:t>
            </a:r>
            <a:endParaRPr lang="en-GB" sz="2000" dirty="0"/>
          </a:p>
          <a:p>
            <a:pPr marL="457200" indent="-457200">
              <a:buFont typeface="+mj-lt"/>
              <a:buAutoNum type="arabicPeriod"/>
            </a:pPr>
            <a:r>
              <a:rPr lang="en-GB" sz="2000" dirty="0" err="1"/>
              <a:t>Ejercicios</a:t>
            </a:r>
            <a:endParaRPr lang="en-GB" sz="1600" dirty="0"/>
          </a:p>
          <a:p>
            <a:pPr marL="457200" indent="-457200">
              <a:buFont typeface="+mj-lt"/>
              <a:buAutoNum type="arabicPeriod"/>
            </a:pPr>
            <a:r>
              <a:rPr lang="en-US" sz="2000" dirty="0" err="1"/>
              <a:t>Terapia</a:t>
            </a:r>
            <a:r>
              <a:rPr lang="en-US" sz="2000" dirty="0"/>
              <a:t> narrative</a:t>
            </a:r>
          </a:p>
          <a:p>
            <a:pPr marL="457200" indent="-457200">
              <a:buFont typeface="+mj-lt"/>
              <a:buAutoNum type="arabicPeriod"/>
            </a:pPr>
            <a:r>
              <a:rPr lang="en-US" sz="2000" dirty="0" err="1"/>
              <a:t>Ejercicios</a:t>
            </a:r>
            <a:endParaRPr lang="en-US" sz="1600" dirty="0"/>
          </a:p>
          <a:p>
            <a:pPr marL="457200" indent="-457200">
              <a:buFont typeface="+mj-lt"/>
              <a:buAutoNum type="arabicPeriod"/>
            </a:pPr>
            <a:r>
              <a:rPr lang="en-US" sz="2000" dirty="0"/>
              <a:t>Debate y </a:t>
            </a:r>
            <a:r>
              <a:rPr lang="en-US" sz="2000" dirty="0" err="1"/>
              <a:t>simulación</a:t>
            </a:r>
            <a:endParaRPr lang="en-US" sz="2000" dirty="0"/>
          </a:p>
          <a:p>
            <a:pPr marL="457200" indent="-457200">
              <a:buFont typeface="+mj-lt"/>
              <a:buAutoNum type="arabicPeriod"/>
            </a:pPr>
            <a:r>
              <a:rPr lang="en-US" sz="2000" dirty="0" err="1"/>
              <a:t>Ejercicios</a:t>
            </a:r>
            <a:endParaRPr lang="en-US" sz="1600" dirty="0"/>
          </a:p>
          <a:p>
            <a:pPr marL="457200" indent="-457200">
              <a:buFont typeface="+mj-lt"/>
              <a:buAutoNum type="arabicPeriod"/>
            </a:pPr>
            <a:r>
              <a:rPr lang="en-US" sz="2000" dirty="0"/>
              <a:t>Feedback</a:t>
            </a:r>
          </a:p>
          <a:p>
            <a:pPr marL="457200" indent="-457200">
              <a:buFont typeface="+mj-lt"/>
              <a:buAutoNum type="arabicPeriod"/>
            </a:pPr>
            <a:r>
              <a:rPr lang="en-US" sz="2000" dirty="0" err="1"/>
              <a:t>Conclusión</a:t>
            </a:r>
            <a:endParaRPr lang="en-US" sz="2000"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extLst>
              <p:ext uri="{D42A27DB-BD31-4B8C-83A1-F6EECF244321}">
                <p14:modId xmlns:p14="http://schemas.microsoft.com/office/powerpoint/2010/main" val="1533416530"/>
              </p:ext>
            </p:extLst>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178048269"/>
              </p:ext>
            </p:extLst>
          </p:nvPr>
        </p:nvGraphicFramePr>
        <p:xfrm>
          <a:off x="3586954" y="2690619"/>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675195" y="3048000"/>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a:t>“</a:t>
            </a:r>
            <a:r>
              <a:rPr lang="es-ES" sz="1800" dirty="0"/>
              <a:t>Un proceso complejo con distintas etapas durante las cuales un individuo o un grupo acoge una ideología o creencia radical que acepta, usa o tolera la violencia […] para conseguir un objetivo político o ideológico concreto</a:t>
            </a:r>
            <a:r>
              <a:rPr lang="en-GB" sz="1800" dirty="0"/>
              <a:t>.”</a:t>
            </a:r>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1816155743"/>
              </p:ext>
            </p:extLst>
          </p:nvPr>
        </p:nvGraphicFramePr>
        <p:xfrm>
          <a:off x="3951309" y="1888562"/>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a:off x="2460700" y="3496112"/>
            <a:ext cx="1490609"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3953857047"/>
              </p:ext>
            </p:extLst>
          </p:nvPr>
        </p:nvGraphicFramePr>
        <p:xfrm>
          <a:off x="3951309" y="2868633"/>
          <a:ext cx="4508274"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460700" y="3727511"/>
            <a:ext cx="1490609" cy="76281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id="{AD44F61C-E6E2-4CF0-B10F-A2F106F10077}"/>
              </a:ext>
            </a:extLst>
          </p:cNvPr>
          <p:cNvGraphicFramePr/>
          <p:nvPr>
            <p:extLst>
              <p:ext uri="{D42A27DB-BD31-4B8C-83A1-F6EECF244321}">
                <p14:modId xmlns:p14="http://schemas.microsoft.com/office/powerpoint/2010/main" val="312771520"/>
              </p:ext>
            </p:extLst>
          </p:nvPr>
        </p:nvGraphicFramePr>
        <p:xfrm>
          <a:off x="3949924" y="4345512"/>
          <a:ext cx="4508274" cy="85582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0" name="Съединител: извита линия 19">
            <a:extLst>
              <a:ext uri="{FF2B5EF4-FFF2-40B4-BE49-F238E27FC236}">
                <a16:creationId xmlns:a16="http://schemas.microsoft.com/office/drawing/2014/main" id="{F3668026-EC4C-4D81-9B93-13A7E976D423}"/>
              </a:ext>
            </a:extLst>
          </p:cNvPr>
          <p:cNvCxnSpPr>
            <a:cxnSpLocks/>
            <a:endCxn id="15" idx="1"/>
          </p:cNvCxnSpPr>
          <p:nvPr/>
        </p:nvCxnSpPr>
        <p:spPr>
          <a:xfrm flipV="1">
            <a:off x="2459315" y="4773426"/>
            <a:ext cx="1490609" cy="68761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Graphic spid="15" grpId="0">
        <p:bldAsOne/>
      </p:bldGraphic>
      <p:bldGraphic spid="1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Respuesta </a:t>
            </a:r>
            <a:r>
              <a:rPr lang="en-GB" dirty="0" err="1"/>
              <a:t>estatal</a:t>
            </a:r>
            <a:r>
              <a:rPr lang="en-GB" dirty="0"/>
              <a:t> </a:t>
            </a:r>
            <a:r>
              <a:rPr lang="en-GB" dirty="0" err="1"/>
              <a:t>proporcional</a:t>
            </a:r>
            <a:r>
              <a:rPr lang="en-GB" dirty="0"/>
              <a:t>: </a:t>
            </a:r>
            <a:r>
              <a:rPr lang="en-GB" dirty="0" err="1"/>
              <a:t>Escenario</a:t>
            </a:r>
            <a:r>
              <a:rPr lang="en-GB" dirty="0"/>
              <a:t> 1</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Argumentosa favor de que fue proporcional</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Argumentosa favor de que fue desproporcional</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a:t>¿</a:t>
            </a:r>
            <a:r>
              <a:rPr lang="en-GB" b="1" dirty="0" err="1"/>
              <a:t>Fueron</a:t>
            </a:r>
            <a:r>
              <a:rPr lang="en-GB" b="1" dirty="0"/>
              <a:t> </a:t>
            </a:r>
            <a:r>
              <a:rPr lang="en-GB" b="1" dirty="0" err="1"/>
              <a:t>proporcionales</a:t>
            </a:r>
            <a:r>
              <a:rPr lang="en-GB" b="1" dirty="0"/>
              <a:t> las </a:t>
            </a:r>
            <a:r>
              <a:rPr lang="en-GB" b="1" dirty="0" err="1"/>
              <a:t>acciones</a:t>
            </a:r>
            <a:r>
              <a:rPr lang="en-GB" b="1" dirty="0"/>
              <a:t> de la </a:t>
            </a:r>
            <a:r>
              <a:rPr lang="en-GB" b="1" dirty="0" err="1"/>
              <a:t>escuela</a:t>
            </a:r>
            <a:r>
              <a:rPr lang="en-GB" b="1" dirty="0"/>
              <a:t> y la </a:t>
            </a:r>
            <a:r>
              <a:rPr lang="en-GB" b="1" dirty="0" err="1"/>
              <a:t>policía</a:t>
            </a:r>
            <a:r>
              <a:rPr lang="en-GB" b="1" dirty="0"/>
              <a:t>?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Lee el caso</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Respuesta </a:t>
            </a:r>
            <a:r>
              <a:rPr lang="en-GB" dirty="0" err="1"/>
              <a:t>estatal</a:t>
            </a:r>
            <a:r>
              <a:rPr lang="en-GB" dirty="0"/>
              <a:t> </a:t>
            </a:r>
            <a:r>
              <a:rPr lang="en-GB" dirty="0" err="1"/>
              <a:t>proporcional</a:t>
            </a:r>
            <a:r>
              <a:rPr lang="en-GB" dirty="0"/>
              <a:t>: </a:t>
            </a:r>
            <a:r>
              <a:rPr lang="en-GB" dirty="0" err="1"/>
              <a:t>Escenarios</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t>
            </a:r>
            <a:r>
              <a:rPr lang="en-GB" sz="2400" dirty="0" err="1">
                <a:solidFill>
                  <a:srgbClr val="0770B1"/>
                </a:solidFill>
                <a:latin typeface="+mj-lt"/>
                <a:ea typeface="+mj-ea"/>
                <a:cs typeface="+mj-cs"/>
              </a:rPr>
              <a:t>Fue</a:t>
            </a:r>
            <a:r>
              <a:rPr lang="en-GB" sz="2400" dirty="0">
                <a:solidFill>
                  <a:srgbClr val="0770B1"/>
                </a:solidFill>
                <a:latin typeface="+mj-lt"/>
                <a:ea typeface="+mj-ea"/>
                <a:cs typeface="+mj-cs"/>
              </a:rPr>
              <a:t> una </a:t>
            </a:r>
            <a:r>
              <a:rPr lang="en-GB" sz="2400" dirty="0" err="1">
                <a:solidFill>
                  <a:srgbClr val="0770B1"/>
                </a:solidFill>
                <a:latin typeface="+mj-lt"/>
                <a:ea typeface="+mj-ea"/>
                <a:cs typeface="+mj-cs"/>
              </a:rPr>
              <a:t>respuesta</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proporcional</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60475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Respuesta </a:t>
            </a:r>
            <a:r>
              <a:rPr lang="en-GB" dirty="0" err="1"/>
              <a:t>estatal</a:t>
            </a:r>
            <a:r>
              <a:rPr lang="en-GB" dirty="0"/>
              <a:t> </a:t>
            </a:r>
            <a:r>
              <a:rPr lang="en-GB" dirty="0" err="1"/>
              <a:t>proporcional</a:t>
            </a:r>
            <a:r>
              <a:rPr lang="en-GB" dirty="0"/>
              <a:t>: </a:t>
            </a:r>
            <a:r>
              <a:rPr lang="en-GB" dirty="0" err="1"/>
              <a:t>Escenario</a:t>
            </a:r>
            <a:r>
              <a:rPr lang="en-GB" dirty="0"/>
              <a:t> 2</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Argumentosa favor de que fue proporcional</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Argumentosa favor de que fue desproporcional</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s-ES" b="1" dirty="0"/>
              <a:t>¿Fueron proporcionales las acciones de la policía? </a:t>
            </a:r>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Lee el caso</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4294967295"/>
          </p:nvPr>
        </p:nvSpPr>
        <p:spPr>
          <a:xfrm>
            <a:off x="263039" y="250825"/>
            <a:ext cx="4140200" cy="6356350"/>
          </a:xfrm>
        </p:spPr>
        <p:txBody>
          <a:bodyPr>
            <a:normAutofit/>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err="1">
                <a:latin typeface="Calibri" panose="020F0502020204030204" pitchFamily="34" charset="0"/>
                <a:cs typeface="Times New Roman" panose="02020603050405020304" pitchFamily="18" charset="0"/>
              </a:rPr>
              <a:t>Escenario</a:t>
            </a:r>
            <a:r>
              <a:rPr lang="en-GB" sz="1800" b="1" dirty="0">
                <a:latin typeface="Calibri" panose="020F0502020204030204" pitchFamily="34" charset="0"/>
                <a:cs typeface="Times New Roman" panose="02020603050405020304" pitchFamily="18" charset="0"/>
              </a:rPr>
              <a:t> </a:t>
            </a:r>
            <a:r>
              <a:rPr lang="en-GB" sz="1800" b="1" dirty="0" err="1">
                <a:latin typeface="Calibri" panose="020F0502020204030204" pitchFamily="34" charset="0"/>
                <a:cs typeface="Times New Roman" panose="02020603050405020304" pitchFamily="18" charset="0"/>
              </a:rPr>
              <a:t>Fuerza</a:t>
            </a:r>
            <a:r>
              <a:rPr lang="en-GB" sz="1800" b="1" dirty="0">
                <a:latin typeface="Calibri" panose="020F0502020204030204" pitchFamily="34" charset="0"/>
                <a:cs typeface="Times New Roman" panose="02020603050405020304" pitchFamily="18" charset="0"/>
              </a:rPr>
              <a:t> </a:t>
            </a:r>
            <a:r>
              <a:rPr lang="en-GB" sz="1800" b="1" dirty="0" err="1">
                <a:latin typeface="Calibri" panose="020F0502020204030204" pitchFamily="34" charset="0"/>
                <a:cs typeface="Times New Roman" panose="02020603050405020304" pitchFamily="18" charset="0"/>
              </a:rPr>
              <a:t>policial</a:t>
            </a:r>
            <a:r>
              <a:rPr lang="en-GB" sz="1800" b="1" dirty="0">
                <a:latin typeface="Calibri" panose="020F0502020204030204" pitchFamily="34" charset="0"/>
                <a:cs typeface="Times New Roman" panose="02020603050405020304" pitchFamily="18" charset="0"/>
              </a:rPr>
              <a:t> </a:t>
            </a:r>
            <a:r>
              <a:rPr lang="en-GB" sz="1800" b="1" dirty="0" err="1">
                <a:latin typeface="Calibri" panose="020F0502020204030204" pitchFamily="34" charset="0"/>
                <a:cs typeface="Times New Roman" panose="02020603050405020304" pitchFamily="18" charset="0"/>
              </a:rPr>
              <a:t>letal</a:t>
            </a:r>
            <a:endParaRPr lang="en-GB" sz="1800" b="1" dirty="0">
              <a:latin typeface="Calibri" panose="020F0502020204030204" pitchFamily="34" charset="0"/>
              <a:cs typeface="Times New Roman" panose="02020603050405020304" pitchFamily="18" charset="0"/>
            </a:endParaRPr>
          </a:p>
          <a:p>
            <a:pPr marL="0" indent="0" algn="just">
              <a:lnSpc>
                <a:spcPct val="115000"/>
              </a:lnSpc>
              <a:spcAft>
                <a:spcPts val="600"/>
              </a:spcAft>
              <a:buNone/>
            </a:pPr>
            <a:r>
              <a:rPr lang="es-ES" sz="1500" dirty="0">
                <a:effectLst/>
                <a:latin typeface="Calibri" panose="020F0502020204030204" pitchFamily="34" charset="0"/>
                <a:ea typeface="Calibri" panose="020F0502020204030204" pitchFamily="34" charset="0"/>
                <a:cs typeface="Times New Roman" panose="02020603050405020304" pitchFamily="18" charset="0"/>
              </a:rPr>
              <a:t>Una agencia agente de la ley recibe información sobre un grupo de jóvenes radicalizados que planea cometer un acto terrorista que podría herir a mucha gente. Siguen a cuatro de ellos mientras cargan un artefacto explosivo en un coche y se dirigen a un destino desconocido. </a:t>
            </a:r>
          </a:p>
          <a:p>
            <a:pPr marL="0" indent="0" algn="just">
              <a:lnSpc>
                <a:spcPct val="115000"/>
              </a:lnSpc>
              <a:spcAft>
                <a:spcPts val="600"/>
              </a:spcAft>
              <a:buNone/>
            </a:pPr>
            <a:r>
              <a:rPr lang="es-ES" sz="1500" dirty="0">
                <a:effectLst/>
                <a:latin typeface="Calibri" panose="020F0502020204030204" pitchFamily="34" charset="0"/>
                <a:ea typeface="Calibri" panose="020F0502020204030204" pitchFamily="34" charset="0"/>
                <a:cs typeface="Times New Roman" panose="02020603050405020304" pitchFamily="18" charset="0"/>
              </a:rPr>
              <a:t>Evaden la vigilancia durante el viaje, pero los equipos de vigilancia los </a:t>
            </a:r>
            <a:r>
              <a:rPr lang="es-ES" sz="1500" dirty="0" err="1">
                <a:effectLst/>
                <a:latin typeface="Calibri" panose="020F0502020204030204" pitchFamily="34" charset="0"/>
                <a:ea typeface="Calibri" panose="020F0502020204030204" pitchFamily="34" charset="0"/>
                <a:cs typeface="Times New Roman" panose="02020603050405020304" pitchFamily="18" charset="0"/>
              </a:rPr>
              <a:t>reidentifican</a:t>
            </a:r>
            <a:r>
              <a:rPr lang="es-ES" sz="1500" dirty="0">
                <a:effectLst/>
                <a:latin typeface="Calibri" panose="020F0502020204030204" pitchFamily="34" charset="0"/>
                <a:ea typeface="Calibri" panose="020F0502020204030204" pitchFamily="34" charset="0"/>
                <a:cs typeface="Times New Roman" panose="02020603050405020304" pitchFamily="18" charset="0"/>
              </a:rPr>
              <a:t> en dos horas. En ese momento, están en otro coche diferente. </a:t>
            </a:r>
          </a:p>
          <a:p>
            <a:pPr marL="0" indent="0" algn="just">
              <a:lnSpc>
                <a:spcPct val="115000"/>
              </a:lnSpc>
              <a:spcAft>
                <a:spcPts val="600"/>
              </a:spcAft>
              <a:buNone/>
            </a:pPr>
            <a:r>
              <a:rPr lang="es-ES" sz="1500" dirty="0">
                <a:effectLst/>
                <a:latin typeface="Calibri" panose="020F0502020204030204" pitchFamily="34" charset="0"/>
                <a:ea typeface="Calibri" panose="020F0502020204030204" pitchFamily="34" charset="0"/>
                <a:cs typeface="Times New Roman" panose="02020603050405020304" pitchFamily="18" charset="0"/>
              </a:rPr>
              <a:t>Las autoridades no planean que la policía los intercepte, sino que lo harán unas tropas de tipo militar entrenadas para ello, que han estado anteriormente en zonas de guerra y que disparan a matar. Se les da una serie de reglas relativamente laxas que les permiten abrir fuego si creen que hay una amenaza mortal y no tienen por qué dar un aviso si no lo ven factible</a:t>
            </a:r>
            <a:r>
              <a:rPr lang="en-GB" sz="15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572000" y="479425"/>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es-ES" sz="1400" dirty="0">
                <a:latin typeface="Calibri" panose="020F0502020204030204" pitchFamily="34" charset="0"/>
                <a:ea typeface="Calibri" panose="020F0502020204030204" pitchFamily="34" charset="0"/>
                <a:cs typeface="Times New Roman" panose="02020603050405020304" pitchFamily="18" charset="0"/>
              </a:rPr>
              <a:t>Detienen a los cuatro jóvenes y se enfrentan a ellos. Creyendo que van a activar el artefacto explosivo, las tropas disparan a matar y acaban con todos.</a:t>
            </a:r>
          </a:p>
          <a:p>
            <a:pPr marL="0" indent="0" algn="just">
              <a:lnSpc>
                <a:spcPct val="115000"/>
              </a:lnSpc>
              <a:spcAft>
                <a:spcPts val="600"/>
              </a:spcAft>
              <a:buNone/>
            </a:pPr>
            <a:r>
              <a:rPr lang="es-ES" sz="1400" dirty="0">
                <a:latin typeface="Calibri" panose="020F0502020204030204" pitchFamily="34" charset="0"/>
                <a:ea typeface="Calibri" panose="020F0502020204030204" pitchFamily="34" charset="0"/>
                <a:cs typeface="Times New Roman" panose="02020603050405020304" pitchFamily="18" charset="0"/>
              </a:rPr>
              <a:t>Cuando inspeccionan los cuerpos, se descubre que ninguno de ellos tenía acceso al artefacto explosivo y que el coche que conducían no llevaba explosivos. El coche donde estaba el artefacto explosivo estaba aparcado a 20 km. </a:t>
            </a:r>
          </a:p>
          <a:p>
            <a:pPr marL="342900" lvl="0" indent="-342900">
              <a:lnSpc>
                <a:spcPct val="115000"/>
              </a:lnSpc>
              <a:spcAft>
                <a:spcPts val="600"/>
              </a:spcAft>
              <a:buFont typeface="+mj-lt"/>
              <a:buAutoNum type="arabicPeriod"/>
            </a:pPr>
            <a:r>
              <a:rPr lang="es-ES" sz="1400" dirty="0">
                <a:effectLst/>
                <a:latin typeface="Calibri" panose="020F0502020204030204" pitchFamily="34" charset="0"/>
                <a:ea typeface="Calibri" panose="020F0502020204030204" pitchFamily="34" charset="0"/>
                <a:cs typeface="Arial" panose="020B0604020202020204" pitchFamily="34" charset="0"/>
              </a:rPr>
              <a:t>¿Crees que la acción de los que planearon la operación ha sido necesaria y proporcionada? Por favor, argumenta tu respuesta. </a:t>
            </a:r>
          </a:p>
          <a:p>
            <a:pPr marL="342900" lvl="0" indent="-342900">
              <a:lnSpc>
                <a:spcPct val="115000"/>
              </a:lnSpc>
              <a:spcAft>
                <a:spcPts val="600"/>
              </a:spcAft>
              <a:buFont typeface="+mj-lt"/>
              <a:buAutoNum type="arabicPeriod"/>
            </a:pPr>
            <a:r>
              <a:rPr lang="es-ES" sz="1400" dirty="0">
                <a:effectLst/>
                <a:latin typeface="Calibri" panose="020F0502020204030204" pitchFamily="34" charset="0"/>
                <a:ea typeface="Calibri" panose="020F0502020204030204" pitchFamily="34" charset="0"/>
                <a:cs typeface="Arial" panose="020B0604020202020204" pitchFamily="34" charset="0"/>
              </a:rPr>
              <a:t>¿Crees que las acciones de las tropas fueron necesarias y proporcionadas? Por favor, argumenta tu respuesta. </a:t>
            </a:r>
          </a:p>
          <a:p>
            <a:pPr marL="342900" lvl="0" indent="-342900">
              <a:lnSpc>
                <a:spcPct val="115000"/>
              </a:lnSpc>
              <a:spcAft>
                <a:spcPts val="600"/>
              </a:spcAft>
              <a:buFont typeface="+mj-lt"/>
              <a:buAutoNum type="arabicPeriod"/>
            </a:pPr>
            <a:r>
              <a:rPr lang="es-ES" sz="1400" dirty="0">
                <a:effectLst/>
                <a:latin typeface="Calibri" panose="020F0502020204030204" pitchFamily="34" charset="0"/>
                <a:ea typeface="Calibri" panose="020F0502020204030204" pitchFamily="34" charset="0"/>
                <a:cs typeface="Arial" panose="020B0604020202020204" pitchFamily="34" charset="0"/>
              </a:rPr>
              <a:t>Si has argumentado que las acciones de la operación o los que la planearon ha sido desproporcionada, por favor describe como necesitaría cambiar la situación para que las acciones de las que planearon la operación o de las tropas sean necesarias y proporcionadas</a:t>
            </a:r>
            <a:r>
              <a:rPr lang="en-GB" sz="1400" dirty="0">
                <a:effectLst/>
                <a:latin typeface="Calibri" panose="020F0502020204030204" pitchFamily="34" charset="0"/>
                <a:ea typeface="Calibri" panose="020F0502020204030204" pitchFamily="34" charset="0"/>
                <a:cs typeface="Arial" panose="020B0604020202020204" pitchFamily="34" charset="0"/>
              </a:rPr>
              <a:t>.</a:t>
            </a:r>
            <a:endParaRPr lang="nl-NL" sz="1400" dirty="0"/>
          </a:p>
        </p:txBody>
      </p:sp>
    </p:spTree>
    <p:extLst>
      <p:ext uri="{BB962C8B-B14F-4D97-AF65-F5344CB8AC3E}">
        <p14:creationId xmlns:p14="http://schemas.microsoft.com/office/powerpoint/2010/main" val="361495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2" name="Контейнер за картина 11" descr="Картина, която съдържа текст&#10;&#10;Описанието е генерирано автоматично">
            <a:hlinkClick r:id="rId3"/>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pic>
        <p:nvPicPr>
          <p:cNvPr id="15" name="Контейнер за картина 14" descr="Картина, която съдържа текст&#10;&#10;Описанието е генерирано автоматично">
            <a:hlinkClick r:id="rId5"/>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Buenas</a:t>
            </a:r>
            <a:r>
              <a:rPr lang="en-GB" dirty="0"/>
              <a:t> </a:t>
            </a:r>
            <a:r>
              <a:rPr lang="en-GB" dirty="0" err="1"/>
              <a:t>prácticas</a:t>
            </a:r>
            <a:endParaRPr lang="en-GB" dirty="0"/>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3"/>
            <a:extLst>
              <a:ext uri="{FF2B5EF4-FFF2-40B4-BE49-F238E27FC236}">
                <a16:creationId xmlns:a16="http://schemas.microsoft.com/office/drawing/2014/main" id="{BF76C65C-64AC-47BF-B9EE-C8B1EB7C17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8165" y="4425897"/>
            <a:ext cx="2372957" cy="16789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5"/>
            <a:extLst>
              <a:ext uri="{FF2B5EF4-FFF2-40B4-BE49-F238E27FC236}">
                <a16:creationId xmlns:a16="http://schemas.microsoft.com/office/drawing/2014/main" id="{FB47C1A0-F192-4E06-BC89-B686D0D8B3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5104" y="4451349"/>
            <a:ext cx="2406692" cy="165346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hlinkClick r:id="rId7"/>
            <a:extLst>
              <a:ext uri="{FF2B5EF4-FFF2-40B4-BE49-F238E27FC236}">
                <a16:creationId xmlns:a16="http://schemas.microsoft.com/office/drawing/2014/main" id="{E43B451C-2AEC-44DA-ACB0-8990961FB06C}"/>
              </a:ext>
            </a:extLst>
          </p:cNvPr>
          <p:cNvPicPr>
            <a:picLocks noChangeAspect="1"/>
          </p:cNvPicPr>
          <p:nvPr/>
        </p:nvPicPr>
        <p:blipFill>
          <a:blip r:embed="rId8"/>
          <a:stretch>
            <a:fillRect/>
          </a:stretch>
        </p:blipFill>
        <p:spPr>
          <a:xfrm>
            <a:off x="6040355" y="2438399"/>
            <a:ext cx="2312213" cy="1547040"/>
          </a:xfrm>
          <a:prstGeom prst="rect">
            <a:avLst/>
          </a:prstGeom>
        </p:spPr>
      </p:pic>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Buenas</a:t>
            </a:r>
            <a:r>
              <a:rPr lang="en-GB" dirty="0"/>
              <a:t> </a:t>
            </a:r>
            <a:r>
              <a:rPr lang="en-GB" dirty="0" err="1"/>
              <a:t>prácticas</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1"/>
            <a:extLst>
              <a:ext uri="{FF2B5EF4-FFF2-40B4-BE49-F238E27FC236}">
                <a16:creationId xmlns:a16="http://schemas.microsoft.com/office/drawing/2014/main" id="{FF29CB39-3F14-4056-8BA0-74ABD2F5E475}"/>
              </a:ext>
            </a:extLst>
          </p:cNvPr>
          <p:cNvPicPr>
            <a:picLocks noChangeAspect="1"/>
          </p:cNvPicPr>
          <p:nvPr/>
        </p:nvPicPr>
        <p:blipFill rotWithShape="1">
          <a:blip r:embed="rId12"/>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3"/>
            <a:extLst>
              <a:ext uri="{FF2B5EF4-FFF2-40B4-BE49-F238E27FC236}">
                <a16:creationId xmlns:a16="http://schemas.microsoft.com/office/drawing/2014/main" id="{A2268262-23D8-4577-8234-E0DEE306B9C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Exercises</a:t>
            </a:r>
            <a:endParaRPr lang="nl-NL" sz="2200" b="1" dirty="0"/>
          </a:p>
          <a:p>
            <a:pPr marL="385763" indent="-385763">
              <a:buFont typeface="+mj-lt"/>
              <a:buAutoNum type="arabicPeriod"/>
            </a:pPr>
            <a:r>
              <a:rPr lang="en-US" sz="2200" dirty="0"/>
              <a:t>How do I know I am in a conflict?</a:t>
            </a:r>
          </a:p>
          <a:p>
            <a:pPr marL="385763" indent="-385763">
              <a:buFont typeface="+mj-lt"/>
              <a:buAutoNum type="arabicPeriod"/>
            </a:pPr>
            <a:r>
              <a:rPr lang="en-US" sz="2200" dirty="0"/>
              <a:t>Anything goes!</a:t>
            </a:r>
          </a:p>
          <a:p>
            <a:pPr marL="385763" indent="-385763">
              <a:buFont typeface="+mj-lt"/>
              <a:buAutoNum type="arabicPeriod"/>
            </a:pPr>
            <a:r>
              <a:rPr lang="en-US" sz="2200" dirty="0"/>
              <a:t>What is proportionate?</a:t>
            </a:r>
          </a:p>
          <a:p>
            <a:pPr marL="385763" indent="-385763">
              <a:buFont typeface="+mj-lt"/>
              <a:buAutoNum type="arabicPeriod"/>
            </a:pPr>
            <a:r>
              <a:rPr lang="en-US" sz="2200" dirty="0"/>
              <a:t>What is proportionate?</a:t>
            </a:r>
          </a:p>
          <a:p>
            <a:pPr marL="400050" lvl="1" indent="0">
              <a:buNone/>
            </a:pPr>
            <a:r>
              <a:rPr lang="en-US" sz="2200" dirty="0">
                <a:solidFill>
                  <a:schemeClr val="tx1">
                    <a:lumMod val="75000"/>
                    <a:lumOff val="25000"/>
                  </a:schemeClr>
                </a:solidFill>
              </a:rPr>
              <a:t>(case compulsory schooling)</a:t>
            </a:r>
          </a:p>
          <a:p>
            <a:pPr marL="385763" indent="-385763">
              <a:buFont typeface="+mj-lt"/>
              <a:buAutoNum type="arabicPeriod"/>
            </a:pPr>
            <a:r>
              <a:rPr lang="en-US" sz="2200" dirty="0"/>
              <a:t>What is proportionate? </a:t>
            </a:r>
          </a:p>
          <a:p>
            <a:pPr marL="400050" lvl="1" indent="0">
              <a:buNone/>
            </a:pPr>
            <a:r>
              <a:rPr lang="en-US" sz="2200" dirty="0">
                <a:solidFill>
                  <a:schemeClr val="tx1">
                    <a:lumMod val="75000"/>
                    <a:lumOff val="25000"/>
                  </a:schemeClr>
                </a:solidFill>
              </a:rPr>
              <a:t>(case lethal force police)</a:t>
            </a:r>
            <a:endParaRPr lang="en-GB" sz="22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8" name="Rectangle 32">
            <a:extLst>
              <a:ext uri="{FF2B5EF4-FFF2-40B4-BE49-F238E27FC236}">
                <a16:creationId xmlns:a16="http://schemas.microsoft.com/office/drawing/2014/main"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Conclusión</a:t>
            </a:r>
            <a:endParaRPr lang="en-GB" dirty="0"/>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en-GB" dirty="0"/>
              <a:t>What is your general feeling about this training and the seven workshops?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542552" y="4766028"/>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How can it be improved?</a:t>
            </a:r>
          </a:p>
        </p:txBody>
      </p:sp>
      <p:sp>
        <p:nvSpPr>
          <p:cNvPr id="12" name="TextBox 52">
            <a:extLst>
              <a:ext uri="{FF2B5EF4-FFF2-40B4-BE49-F238E27FC236}">
                <a16:creationId xmlns:a16="http://schemas.microsoft.com/office/drawing/2014/main" id="{C8300E02-A722-4BC6-891B-C5A73350A570}"/>
              </a:ext>
            </a:extLst>
          </p:cNvPr>
          <p:cNvSpPr txBox="1"/>
          <p:nvPr/>
        </p:nvSpPr>
        <p:spPr>
          <a:xfrm>
            <a:off x="4510687" y="5388067"/>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What did you like most?</a:t>
            </a:r>
          </a:p>
        </p:txBody>
      </p:sp>
      <p:sp>
        <p:nvSpPr>
          <p:cNvPr id="14" name="TextBox 52">
            <a:extLst>
              <a:ext uri="{FF2B5EF4-FFF2-40B4-BE49-F238E27FC236}">
                <a16:creationId xmlns:a16="http://schemas.microsoft.com/office/drawing/2014/main" id="{7A787EF2-1549-4FBB-95E1-BDC54E9078A0}"/>
              </a:ext>
            </a:extLst>
          </p:cNvPr>
          <p:cNvSpPr txBox="1"/>
          <p:nvPr/>
        </p:nvSpPr>
        <p:spPr>
          <a:xfrm>
            <a:off x="4542552" y="3534865"/>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Were your goals met?</a:t>
            </a:r>
          </a:p>
        </p:txBody>
      </p:sp>
      <p:sp>
        <p:nvSpPr>
          <p:cNvPr id="16" name="TextBox 52">
            <a:extLst>
              <a:ext uri="{FF2B5EF4-FFF2-40B4-BE49-F238E27FC236}">
                <a16:creationId xmlns:a16="http://schemas.microsoft.com/office/drawing/2014/main" id="{D0306B30-0DB6-4DD8-A74F-3FD42F67FFC3}"/>
              </a:ext>
            </a:extLst>
          </p:cNvPr>
          <p:cNvSpPr txBox="1"/>
          <p:nvPr/>
        </p:nvSpPr>
        <p:spPr>
          <a:xfrm>
            <a:off x="4542552" y="4147310"/>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Would you give this training yourself?</a:t>
            </a:r>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5" name="Картина 4">
            <a:extLst>
              <a:ext uri="{FF2B5EF4-FFF2-40B4-BE49-F238E27FC236}">
                <a16:creationId xmlns:a16="http://schemas.microsoft.com/office/drawing/2014/main" id="{E456F64B-55D8-4AB2-942C-5AB800464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456" y="3429000"/>
            <a:ext cx="2109068" cy="2431118"/>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bg/>
                                          </p:spTgt>
                                        </p:tgtEl>
                                      </p:cBhvr>
                                    </p:animEffect>
                                    <p:set>
                                      <p:cBhvr>
                                        <p:cTn id="46" dur="1" fill="hold">
                                          <p:stCondLst>
                                            <p:cond delay="499"/>
                                          </p:stCondLst>
                                        </p:cTn>
                                        <p:tgtEl>
                                          <p:spTgt spid="3">
                                            <p:bg/>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¡Gracias!</a:t>
            </a:r>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err="1"/>
              <a:t>Pregunta</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s-ES" sz="2200" dirty="0"/>
              <a:t>Piensa si te enfrentas a situaciones en las que puedes aplicar lo que has aprendido hasta ahora</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4">
            <a:extLst>
              <a:ext uri="{FF2B5EF4-FFF2-40B4-BE49-F238E27FC236}">
                <a16:creationId xmlns:a16="http://schemas.microsoft.com/office/drawing/2014/main"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GB" dirty="0" err="1"/>
              <a:t>Recapitulación</a:t>
            </a:r>
            <a:r>
              <a:rPr lang="en-GB" dirty="0"/>
              <a:t> de la session </a:t>
            </a:r>
            <a:r>
              <a:rPr lang="en-US" dirty="0"/>
              <a:t>2</a:t>
            </a:r>
          </a:p>
          <a:p>
            <a:pPr marL="457200" indent="-457200">
              <a:buFont typeface="+mj-lt"/>
              <a:buAutoNum type="arabicPeriod"/>
            </a:pPr>
            <a:r>
              <a:rPr lang="en-US" dirty="0" err="1"/>
              <a:t>Resolución</a:t>
            </a:r>
            <a:r>
              <a:rPr lang="en-US" dirty="0"/>
              <a:t> de </a:t>
            </a:r>
            <a:r>
              <a:rPr lang="en-US" dirty="0" err="1"/>
              <a:t>conflictos</a:t>
            </a:r>
            <a:r>
              <a:rPr lang="en-US" sz="2400" dirty="0">
                <a:solidFill>
                  <a:schemeClr val="tx1">
                    <a:lumMod val="75000"/>
                    <a:lumOff val="25000"/>
                  </a:schemeClr>
                </a:solidFill>
              </a:rPr>
              <a:t>.</a:t>
            </a:r>
          </a:p>
          <a:p>
            <a:pPr marL="457200" indent="-457200">
              <a:buFont typeface="+mj-lt"/>
              <a:buAutoNum type="arabicPeriod"/>
            </a:pPr>
            <a:r>
              <a:rPr lang="en-US" dirty="0" err="1"/>
              <a:t>Ejercicios</a:t>
            </a:r>
            <a:endParaRPr lang="en-US" sz="2400" dirty="0">
              <a:solidFill>
                <a:schemeClr val="tx1">
                  <a:lumMod val="75000"/>
                  <a:lumOff val="25000"/>
                </a:schemeClr>
              </a:solidFill>
            </a:endParaRPr>
          </a:p>
          <a:p>
            <a:pPr marL="457200" indent="-457200">
              <a:buFont typeface="+mj-lt"/>
              <a:buAutoNum type="arabicPeriod"/>
            </a:pPr>
            <a:r>
              <a:rPr lang="en-US" dirty="0"/>
              <a:t>Respuesta </a:t>
            </a:r>
            <a:r>
              <a:rPr lang="en-US" dirty="0" err="1"/>
              <a:t>estatal</a:t>
            </a:r>
            <a:r>
              <a:rPr lang="en-US" dirty="0"/>
              <a:t> </a:t>
            </a:r>
            <a:r>
              <a:rPr lang="en-US" dirty="0" err="1"/>
              <a:t>proporcional</a:t>
            </a:r>
            <a:endParaRPr lang="en-US" sz="2400" dirty="0">
              <a:solidFill>
                <a:schemeClr val="tx1">
                  <a:lumMod val="75000"/>
                  <a:lumOff val="25000"/>
                </a:schemeClr>
              </a:solidFill>
            </a:endParaRPr>
          </a:p>
          <a:p>
            <a:pPr marL="400050" lvl="1" indent="46038">
              <a:buNone/>
            </a:pPr>
            <a:r>
              <a:rPr lang="en-US" sz="2400" dirty="0" err="1">
                <a:solidFill>
                  <a:schemeClr val="tx1">
                    <a:lumMod val="75000"/>
                    <a:lumOff val="25000"/>
                  </a:schemeClr>
                </a:solidFill>
              </a:rPr>
              <a:t>Ejercicios</a:t>
            </a:r>
            <a:endParaRPr lang="en-US" sz="2400" dirty="0">
              <a:solidFill>
                <a:schemeClr val="tx1">
                  <a:lumMod val="75000"/>
                  <a:lumOff val="25000"/>
                </a:schemeClr>
              </a:solidFill>
            </a:endParaRPr>
          </a:p>
          <a:p>
            <a:pPr marL="457200" indent="-457200">
              <a:buFont typeface="+mj-lt"/>
              <a:buAutoNum type="arabicPeriod"/>
            </a:pPr>
            <a:r>
              <a:rPr lang="en-US" dirty="0" err="1"/>
              <a:t>Buenas</a:t>
            </a:r>
            <a:r>
              <a:rPr lang="en-US" dirty="0"/>
              <a:t> </a:t>
            </a:r>
            <a:r>
              <a:rPr lang="en-US" dirty="0" err="1"/>
              <a:t>prácticas</a:t>
            </a:r>
            <a:endParaRPr lang="en-US" dirty="0"/>
          </a:p>
          <a:p>
            <a:pPr marL="457200" indent="-457200">
              <a:buFont typeface="+mj-lt"/>
              <a:buAutoNum type="arabicPeriod"/>
            </a:pPr>
            <a:r>
              <a:rPr lang="en-US" dirty="0"/>
              <a:t>Feedback</a:t>
            </a:r>
          </a:p>
          <a:p>
            <a:pPr marL="457200" indent="-457200">
              <a:buFont typeface="+mj-lt"/>
              <a:buAutoNum type="arabicPeriod"/>
            </a:pPr>
            <a:r>
              <a:rPr lang="en-US" dirty="0" err="1"/>
              <a:t>Conclusión</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err="1"/>
              <a:t>Programa</a:t>
            </a:r>
            <a:r>
              <a:rPr lang="en-US" dirty="0"/>
              <a:t> de la </a:t>
            </a:r>
            <a:r>
              <a:rPr lang="en-US" dirty="0" err="1"/>
              <a:t>sesión</a:t>
            </a:r>
            <a:endParaRPr lang="bg-BG" dirty="0"/>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4F4D1457-2469-4B14-9ECD-0ABDBF8D6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27857"/>
            <a:ext cx="7669805" cy="5760583"/>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4</a:t>
            </a:fld>
            <a:endParaRPr lang="en-US" dirty="0"/>
          </a:p>
        </p:txBody>
      </p:sp>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s-ES" sz="1300" dirty="0"/>
                <a:t>Experiencia personal de discriminación</a:t>
              </a:r>
            </a:p>
            <a:p>
              <a:pPr marL="174625" indent="-174625">
                <a:buFont typeface="Arial" panose="020B0604020202020204" pitchFamily="34" charset="0"/>
                <a:buChar char="•"/>
              </a:pPr>
              <a:r>
                <a:rPr lang="es-ES" sz="1300" dirty="0"/>
                <a:t>Problemas en casa</a:t>
              </a:r>
            </a:p>
            <a:p>
              <a:pPr marL="174625" indent="-174625">
                <a:buFont typeface="Arial" panose="020B0604020202020204" pitchFamily="34" charset="0"/>
                <a:buChar char="•"/>
              </a:pPr>
              <a:r>
                <a:rPr lang="es-ES" sz="1300" dirty="0"/>
                <a:t>Confrontación con la muerte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Confrontación con la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Parte de un grupo radical</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Injusticia contra el grupo</a:t>
              </a:r>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8"/>
            <a:ext cx="1620958" cy="2151325"/>
            <a:chOff x="7446842" y="3468118"/>
            <a:chExt cx="1620958" cy="2151325"/>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Llamadas a la acción</a:t>
              </a:r>
            </a:p>
            <a:p>
              <a:pPr marL="174625" indent="-174625">
                <a:buFont typeface="Arial" panose="020B0604020202020204" pitchFamily="34" charset="0"/>
                <a:buChar char="•"/>
                <a:defRPr/>
              </a:pPr>
              <a:r>
                <a:rPr lang="es-ES" sz="1300" dirty="0"/>
                <a:t>Política gubernamental</a:t>
              </a:r>
              <a:endParaRPr lang="en-GB" sz="1300" dirty="0"/>
            </a:p>
            <a:p>
              <a:pPr marL="174625" indent="-174625">
                <a:buFont typeface="Arial" panose="020B0604020202020204" pitchFamily="34" charset="0"/>
                <a:buChar char="•"/>
                <a:defRPr/>
              </a:pPr>
              <a:r>
                <a:rPr lang="nl-NL" sz="1300" dirty="0"/>
                <a:t>Guerra contra el grupo</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71479" y="4143481"/>
              <a:ext cx="1504993"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2652257"/>
            <a:ext cx="1697159" cy="89033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6"/>
            <a:ext cx="1697159" cy="99505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1828800" y="5990885"/>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4" name="Текстово поле 23">
            <a:extLst>
              <a:ext uri="{FF2B5EF4-FFF2-40B4-BE49-F238E27FC236}">
                <a16:creationId xmlns:a16="http://schemas.microsoft.com/office/drawing/2014/main"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pic>
        <p:nvPicPr>
          <p:cNvPr id="25" name="Imagen 24">
            <a:extLst>
              <a:ext uri="{FF2B5EF4-FFF2-40B4-BE49-F238E27FC236}">
                <a16:creationId xmlns:a16="http://schemas.microsoft.com/office/drawing/2014/main" id="{8D094A2C-889A-48ED-8DB4-3F0C62A95DE4}"/>
              </a:ext>
            </a:extLst>
          </p:cNvPr>
          <p:cNvPicPr>
            <a:picLocks noChangeAspect="1"/>
          </p:cNvPicPr>
          <p:nvPr/>
        </p:nvPicPr>
        <p:blipFill>
          <a:blip r:embed="rId4"/>
          <a:stretch>
            <a:fillRect/>
          </a:stretch>
        </p:blipFill>
        <p:spPr>
          <a:xfrm>
            <a:off x="1697157" y="396014"/>
            <a:ext cx="7931583" cy="859611"/>
          </a:xfrm>
          <a:prstGeom prst="rect">
            <a:avLst/>
          </a:prstGeom>
        </p:spPr>
      </p:pic>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¿Qué te ha llamado la atención?</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Comentar en parejas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a:t>
            </a:r>
            <a:r>
              <a:rPr lang="en-US" dirty="0" err="1">
                <a:solidFill>
                  <a:schemeClr val="tx1">
                    <a:lumMod val="75000"/>
                    <a:lumOff val="25000"/>
                  </a:schemeClr>
                </a:solidFill>
              </a:rPr>
              <a:t>Cómo</a:t>
            </a:r>
            <a:r>
              <a:rPr lang="en-US" dirty="0">
                <a:solidFill>
                  <a:schemeClr val="tx1">
                    <a:lumMod val="75000"/>
                    <a:lumOff val="25000"/>
                  </a:schemeClr>
                </a:solidFill>
              </a:rPr>
              <a:t> </a:t>
            </a:r>
            <a:r>
              <a:rPr lang="en-US" dirty="0" err="1">
                <a:solidFill>
                  <a:schemeClr val="tx1">
                    <a:lumMod val="75000"/>
                    <a:lumOff val="25000"/>
                  </a:schemeClr>
                </a:solidFill>
              </a:rPr>
              <a:t>resuelve</a:t>
            </a:r>
            <a:r>
              <a:rPr lang="en-US" dirty="0">
                <a:solidFill>
                  <a:schemeClr val="tx1">
                    <a:lumMod val="75000"/>
                    <a:lumOff val="25000"/>
                  </a:schemeClr>
                </a:solidFill>
              </a:rPr>
              <a:t> mi </a:t>
            </a:r>
            <a:r>
              <a:rPr lang="en-US" dirty="0" err="1">
                <a:solidFill>
                  <a:schemeClr val="tx1">
                    <a:lumMod val="75000"/>
                    <a:lumOff val="25000"/>
                  </a:schemeClr>
                </a:solidFill>
              </a:rPr>
              <a:t>reacción</a:t>
            </a:r>
            <a:r>
              <a:rPr lang="en-US" dirty="0">
                <a:solidFill>
                  <a:schemeClr val="tx1">
                    <a:lumMod val="75000"/>
                    <a:lumOff val="25000"/>
                  </a:schemeClr>
                </a:solidFill>
              </a:rPr>
              <a:t> el </a:t>
            </a:r>
            <a:r>
              <a:rPr lang="en-US" dirty="0" err="1">
                <a:solidFill>
                  <a:schemeClr val="tx1">
                    <a:lumMod val="75000"/>
                    <a:lumOff val="25000"/>
                  </a:schemeClr>
                </a:solidFill>
              </a:rPr>
              <a:t>problema</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a:t>
            </a:r>
            <a:r>
              <a:rPr lang="en-US" dirty="0" err="1">
                <a:solidFill>
                  <a:schemeClr val="tx1">
                    <a:lumMod val="75000"/>
                    <a:lumOff val="25000"/>
                  </a:schemeClr>
                </a:solidFill>
              </a:rPr>
              <a:t>Cómo</a:t>
            </a:r>
            <a:r>
              <a:rPr lang="en-US" dirty="0">
                <a:solidFill>
                  <a:schemeClr val="tx1">
                    <a:lumMod val="75000"/>
                    <a:lumOff val="25000"/>
                  </a:schemeClr>
                </a:solidFill>
              </a:rPr>
              <a:t> </a:t>
            </a:r>
            <a:r>
              <a:rPr lang="en-US" dirty="0" err="1">
                <a:solidFill>
                  <a:schemeClr val="tx1">
                    <a:lumMod val="75000"/>
                    <a:lumOff val="25000"/>
                  </a:schemeClr>
                </a:solidFill>
              </a:rPr>
              <a:t>reacciono</a:t>
            </a:r>
            <a:r>
              <a:rPr lang="en-US" dirty="0">
                <a:solidFill>
                  <a:schemeClr val="tx1">
                    <a:lumMod val="75000"/>
                    <a:lumOff val="25000"/>
                  </a:schemeClr>
                </a:solidFill>
              </a:rPr>
              <a:t> </a:t>
            </a:r>
            <a:r>
              <a:rPr lang="en-US" dirty="0" err="1">
                <a:solidFill>
                  <a:schemeClr val="tx1">
                    <a:lumMod val="75000"/>
                    <a:lumOff val="25000"/>
                  </a:schemeClr>
                </a:solidFill>
              </a:rPr>
              <a:t>cuando</a:t>
            </a:r>
            <a:r>
              <a:rPr lang="en-US" dirty="0">
                <a:solidFill>
                  <a:schemeClr val="tx1">
                    <a:lumMod val="75000"/>
                    <a:lumOff val="25000"/>
                  </a:schemeClr>
                </a:solidFill>
              </a:rPr>
              <a:t> </a:t>
            </a:r>
            <a:r>
              <a:rPr lang="en-US" dirty="0" err="1">
                <a:solidFill>
                  <a:schemeClr val="tx1">
                    <a:lumMod val="75000"/>
                    <a:lumOff val="25000"/>
                  </a:schemeClr>
                </a:solidFill>
              </a:rPr>
              <a:t>estoy</a:t>
            </a:r>
            <a:r>
              <a:rPr lang="en-US" dirty="0">
                <a:solidFill>
                  <a:schemeClr val="tx1">
                    <a:lumMod val="75000"/>
                    <a:lumOff val="25000"/>
                  </a:schemeClr>
                </a:solidFill>
              </a:rPr>
              <a:t> </a:t>
            </a:r>
            <a:r>
              <a:rPr lang="en-US" dirty="0" err="1">
                <a:solidFill>
                  <a:schemeClr val="tx1">
                    <a:lumMod val="75000"/>
                    <a:lumOff val="25000"/>
                  </a:schemeClr>
                </a:solidFill>
              </a:rPr>
              <a:t>en</a:t>
            </a:r>
            <a:r>
              <a:rPr lang="en-US" dirty="0">
                <a:solidFill>
                  <a:schemeClr val="tx1">
                    <a:lumMod val="75000"/>
                    <a:lumOff val="25000"/>
                  </a:schemeClr>
                </a:solidFill>
              </a:rPr>
              <a:t> un </a:t>
            </a:r>
            <a:r>
              <a:rPr lang="en-US" dirty="0" err="1">
                <a:solidFill>
                  <a:schemeClr val="tx1">
                    <a:lumMod val="75000"/>
                    <a:lumOff val="25000"/>
                  </a:schemeClr>
                </a:solidFill>
              </a:rPr>
              <a:t>conflicto</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s-ES" dirty="0"/>
              <a:t>¿Qué eventos/personas/temas/</a:t>
            </a:r>
          </a:p>
          <a:p>
            <a:r>
              <a:rPr lang="es-ES" dirty="0"/>
              <a:t>situaciones generan </a:t>
            </a:r>
            <a:r>
              <a:rPr lang="es-ES" dirty="0" err="1"/>
              <a:t>conflicton</a:t>
            </a:r>
            <a:r>
              <a:rPr lang="es-ES" dirty="0"/>
              <a:t> a menudo</a:t>
            </a:r>
            <a:r>
              <a:rPr lang="en-US"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a:t>
            </a:r>
            <a:r>
              <a:rPr lang="en-GB" dirty="0" err="1"/>
              <a:t>Cómo</a:t>
            </a:r>
            <a:r>
              <a:rPr lang="en-GB" dirty="0"/>
              <a:t> </a:t>
            </a:r>
            <a:r>
              <a:rPr lang="en-GB" dirty="0" err="1"/>
              <a:t>reconozco</a:t>
            </a:r>
            <a:r>
              <a:rPr lang="en-GB" dirty="0"/>
              <a:t> un </a:t>
            </a:r>
            <a:r>
              <a:rPr lang="en-GB" dirty="0" err="1"/>
              <a:t>conflicto</a:t>
            </a:r>
            <a:r>
              <a:rPr lang="en-GB" dirty="0"/>
              <a: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Rompiendo</a:t>
            </a:r>
            <a:r>
              <a:rPr lang="en-GB" dirty="0"/>
              <a:t> el </a:t>
            </a:r>
            <a:r>
              <a:rPr lang="en-GB" dirty="0" err="1"/>
              <a:t>hielo</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Factores de empuje hacia la radicalización</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Ira</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s-ES" sz="1800" b="1" dirty="0"/>
              <a:t>Falta de autoestima</a:t>
            </a:r>
            <a:endParaRPr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solidFill>
                  <a:schemeClr val="bg1"/>
                </a:solidFill>
              </a:rPr>
              <a:t>Frustración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Victimización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156391" y="5701354"/>
            <a:ext cx="149876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s-ES" sz="1800" b="1" dirty="0"/>
              <a:t>Contacto social reducido</a:t>
            </a:r>
            <a:endParaRPr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err="1"/>
              <a:t>Conflicto</a:t>
            </a:r>
            <a:r>
              <a:rPr lang="en-GB" dirty="0"/>
              <a:t> y </a:t>
            </a:r>
            <a:r>
              <a:rPr lang="en-GB" dirty="0" err="1"/>
              <a:t>radicalización</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err="1"/>
              <a:t>Habilidades</a:t>
            </a:r>
            <a:r>
              <a:rPr lang="en-GB" dirty="0"/>
              <a:t> de </a:t>
            </a:r>
            <a:r>
              <a:rPr lang="en-GB" dirty="0" err="1"/>
              <a:t>resolución</a:t>
            </a:r>
            <a:r>
              <a:rPr lang="en-GB" dirty="0"/>
              <a:t> de </a:t>
            </a:r>
            <a:r>
              <a:rPr lang="en-GB" dirty="0" err="1"/>
              <a:t>conflictos</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Asertividad</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s-ES" sz="1800" b="1" dirty="0"/>
              <a:t>Conciencia emocional</a:t>
            </a:r>
            <a:endParaRPr sz="1800" b="1" dirty="0"/>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Empatía cognitiva</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s-ES" sz="1800" b="1" dirty="0"/>
              <a:t>Escucha activa</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box(out)">
                                      <p:cBhvr>
                                        <p:cTn id="7" dur="300"/>
                                        <p:tgtEl>
                                          <p:spTgt spid="10"/>
                                        </p:tgtEl>
                                      </p:cBhvr>
                                    </p:animEffect>
                                  </p:childTnLst>
                                </p:cTn>
                              </p:par>
                              <p:par>
                                <p:cTn id="8" presetID="4" presetClass="entr" presetSubtype="32"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box(out)">
                                      <p:cBhvr>
                                        <p:cTn id="10" dur="300"/>
                                        <p:tgtEl>
                                          <p:spTgt spid="22"/>
                                        </p:tgtEl>
                                      </p:cBhvr>
                                    </p:animEffect>
                                  </p:childTnLst>
                                </p:cTn>
                              </p:par>
                              <p:par>
                                <p:cTn id="11" presetID="4" presetClass="entr" presetSubtype="32" fill="hold" grpId="0" nodeType="withEffect">
                                  <p:stCondLst>
                                    <p:cond delay="0"/>
                                  </p:stCondLst>
                                  <p:iterate>
                                    <p:tmAbs val="0"/>
                                  </p:iterate>
                                  <p:childTnLst>
                                    <p:set>
                                      <p:cBhvr>
                                        <p:cTn id="12" fill="hold"/>
                                        <p:tgtEl>
                                          <p:spTgt spid="31"/>
                                        </p:tgtEl>
                                        <p:attrNameLst>
                                          <p:attrName>style.visibility</p:attrName>
                                        </p:attrNameLst>
                                      </p:cBhvr>
                                      <p:to>
                                        <p:strVal val="visible"/>
                                      </p:to>
                                    </p:set>
                                    <p:animEffect transition="in" filter="box(out)">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box(out)">
                                      <p:cBhvr>
                                        <p:cTn id="18" dur="300"/>
                                        <p:tgtEl>
                                          <p:spTgt spid="8"/>
                                        </p:tgtEl>
                                      </p:cBhvr>
                                    </p:animEffect>
                                  </p:childTnLst>
                                </p:cTn>
                              </p:par>
                              <p:par>
                                <p:cTn id="19" presetID="4" presetClass="entr" presetSubtype="32" fill="hold" grpId="0" nodeType="withEffect">
                                  <p:stCondLst>
                                    <p:cond delay="0"/>
                                  </p:stCondLst>
                                  <p:iterate>
                                    <p:tmAbs val="0"/>
                                  </p:iterate>
                                  <p:childTnLst>
                                    <p:set>
                                      <p:cBhvr>
                                        <p:cTn id="20" fill="hold"/>
                                        <p:tgtEl>
                                          <p:spTgt spid="24"/>
                                        </p:tgtEl>
                                        <p:attrNameLst>
                                          <p:attrName>style.visibility</p:attrName>
                                        </p:attrNameLst>
                                      </p:cBhvr>
                                      <p:to>
                                        <p:strVal val="visible"/>
                                      </p:to>
                                    </p:set>
                                    <p:animEffect transition="in" filter="box(out)">
                                      <p:cBhvr>
                                        <p:cTn id="21" dur="300"/>
                                        <p:tgtEl>
                                          <p:spTgt spid="2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7"/>
                                        </p:tgtEl>
                                        <p:attrNameLst>
                                          <p:attrName>style.visibility</p:attrName>
                                        </p:attrNameLst>
                                      </p:cBhvr>
                                      <p:to>
                                        <p:strVal val="visible"/>
                                      </p:to>
                                    </p:set>
                                    <p:animEffect transition="in" filter="box(out)">
                                      <p:cBhvr>
                                        <p:cTn id="28" dur="300"/>
                                        <p:tgtEl>
                                          <p:spTgt spid="7"/>
                                        </p:tgtEl>
                                      </p:cBhvr>
                                    </p:animEffect>
                                  </p:childTnLst>
                                </p:cTn>
                              </p:par>
                              <p:par>
                                <p:cTn id="29" presetID="4" presetClass="entr" presetSubtype="32" fill="hold" grpId="0" nodeType="withEffect">
                                  <p:stCondLst>
                                    <p:cond delay="0"/>
                                  </p:stCondLst>
                                  <p:iterate>
                                    <p:tmAbs val="0"/>
                                  </p:iterate>
                                  <p:childTnLst>
                                    <p:set>
                                      <p:cBhvr>
                                        <p:cTn id="30" fill="hold"/>
                                        <p:tgtEl>
                                          <p:spTgt spid="28"/>
                                        </p:tgtEl>
                                        <p:attrNameLst>
                                          <p:attrName>style.visibility</p:attrName>
                                        </p:attrNameLst>
                                      </p:cBhvr>
                                      <p:to>
                                        <p:strVal val="visible"/>
                                      </p:to>
                                    </p:set>
                                    <p:animEffect transition="in" filter="box(out)">
                                      <p:cBhvr>
                                        <p:cTn id="31" dur="3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iterate>
                                    <p:tmAbs val="0"/>
                                  </p:iterate>
                                  <p:childTnLst>
                                    <p:set>
                                      <p:cBhvr>
                                        <p:cTn id="35" fill="hold"/>
                                        <p:tgtEl>
                                          <p:spTgt spid="9"/>
                                        </p:tgtEl>
                                        <p:attrNameLst>
                                          <p:attrName>style.visibility</p:attrName>
                                        </p:attrNameLst>
                                      </p:cBhvr>
                                      <p:to>
                                        <p:strVal val="visible"/>
                                      </p:to>
                                    </p:set>
                                    <p:animEffect transition="in" filter="box(out)">
                                      <p:cBhvr>
                                        <p:cTn id="36" dur="300"/>
                                        <p:tgtEl>
                                          <p:spTgt spid="9"/>
                                        </p:tgtEl>
                                      </p:cBhvr>
                                    </p:animEffect>
                                  </p:childTnLst>
                                </p:cTn>
                              </p:par>
                              <p:par>
                                <p:cTn id="37" presetID="4" presetClass="entr" presetSubtype="32" fill="hold" grpId="0" nodeType="withEffect">
                                  <p:stCondLst>
                                    <p:cond delay="0"/>
                                  </p:stCondLst>
                                  <p:iterate>
                                    <p:tmAbs val="0"/>
                                  </p:iterate>
                                  <p:childTnLst>
                                    <p:set>
                                      <p:cBhvr>
                                        <p:cTn id="38" fill="hold"/>
                                        <p:tgtEl>
                                          <p:spTgt spid="26"/>
                                        </p:tgtEl>
                                        <p:attrNameLst>
                                          <p:attrName>style.visibility</p:attrName>
                                        </p:attrNameLst>
                                      </p:cBhvr>
                                      <p:to>
                                        <p:strVal val="visible"/>
                                      </p:to>
                                    </p:set>
                                    <p:animEffect transition="in" filter="box(out)">
                                      <p:cBhvr>
                                        <p:cTn id="39" dur="300"/>
                                        <p:tgtEl>
                                          <p:spTgt spid="26"/>
                                        </p:tgtEl>
                                      </p:cBhvr>
                                    </p:animEffect>
                                  </p:childTnLst>
                                </p:cTn>
                              </p:par>
                              <p:par>
                                <p:cTn id="40" presetID="4" presetClass="entr" presetSubtype="32" fill="hold" grpId="0" nodeType="withEffect">
                                  <p:stCondLst>
                                    <p:cond delay="0"/>
                                  </p:stCondLst>
                                  <p:iterate>
                                    <p:tmAbs val="0"/>
                                  </p:iterate>
                                  <p:childTnLst>
                                    <p:set>
                                      <p:cBhvr>
                                        <p:cTn id="41" fill="hold"/>
                                        <p:tgtEl>
                                          <p:spTgt spid="84"/>
                                        </p:tgtEl>
                                        <p:attrNameLst>
                                          <p:attrName>style.visibility</p:attrName>
                                        </p:attrNameLst>
                                      </p:cBhvr>
                                      <p:to>
                                        <p:strVal val="visible"/>
                                      </p:to>
                                    </p:set>
                                    <p:animEffect transition="in" filter="box(out)">
                                      <p:cBhvr>
                                        <p:cTn id="42"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877559004"/>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a:t>
            </a:r>
            <a:r>
              <a:rPr lang="en-GB" dirty="0" err="1"/>
              <a:t>resolución</a:t>
            </a:r>
            <a:r>
              <a:rPr lang="en-GB" dirty="0"/>
              <a:t> de </a:t>
            </a:r>
            <a:r>
              <a:rPr lang="en-GB" dirty="0" err="1"/>
              <a:t>conflictos</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8</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7129</TotalTime>
  <Words>7257</Words>
  <Application>Microsoft Office PowerPoint</Application>
  <PresentationFormat>Presentación en pantalla (4:3)</PresentationFormat>
  <Paragraphs>705</Paragraphs>
  <Slides>28</Slides>
  <Notes>27</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Avenir Roman</vt:lpstr>
      <vt:lpstr>Calibri</vt:lpstr>
      <vt:lpstr>Symbol</vt:lpstr>
      <vt:lpstr>Verdana</vt:lpstr>
      <vt:lpstr>Office Theme</vt:lpstr>
      <vt:lpstr>Formación de Formadores</vt:lpstr>
      <vt:lpstr>Recap of Day 2</vt:lpstr>
      <vt:lpstr>Pregunta</vt:lpstr>
      <vt:lpstr>Programa de la sesión</vt:lpstr>
      <vt:lpstr>Presentación de PowerPoint</vt:lpstr>
      <vt:lpstr>Rompiendo el hielo</vt:lpstr>
      <vt:lpstr>Conflicto y radicalización</vt:lpstr>
      <vt:lpstr>Habilidades de resolución de conflictos</vt:lpstr>
      <vt:lpstr>Taller de resolución de conflictos</vt:lpstr>
      <vt:lpstr>Resolución de conflictos: Ejercicio 1 (1)</vt:lpstr>
      <vt:lpstr>Resolución de conflictos: Ejercicio 1 (2)</vt:lpstr>
      <vt:lpstr>Resolución de conflictos: Ejercicio 1 (3)</vt:lpstr>
      <vt:lpstr>Resolución de conflictos: Ejercicio 2</vt:lpstr>
      <vt:lpstr>Presentación de PowerPoint</vt:lpstr>
      <vt:lpstr>Respuesta estatal proporcional</vt:lpstr>
      <vt:lpstr>Efectos de la respuesta estatal</vt:lpstr>
      <vt:lpstr>Taller de respuesta estatal proporcional</vt:lpstr>
      <vt:lpstr>Respuesta estatal proporcional: Ejercicio 1</vt:lpstr>
      <vt:lpstr>Respuesta estatal proporcional: Ejercicio 1</vt:lpstr>
      <vt:lpstr>Respuesta estatal proporcional: Escenario 1</vt:lpstr>
      <vt:lpstr>Respuesta estatal proporcional: Escenarios</vt:lpstr>
      <vt:lpstr>Respuesta estatal proporcional: Escenario 2</vt:lpstr>
      <vt:lpstr>Presentación de PowerPoint</vt:lpstr>
      <vt:lpstr>Buenas prácticas</vt:lpstr>
      <vt:lpstr>Buenas prácticas</vt:lpstr>
      <vt:lpstr>Feedback</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Roberto Muelas Lobato</cp:lastModifiedBy>
  <cp:revision>149</cp:revision>
  <dcterms:created xsi:type="dcterms:W3CDTF">2019-01-04T14:31:26Z</dcterms:created>
  <dcterms:modified xsi:type="dcterms:W3CDTF">2021-06-10T08:05:05Z</dcterms:modified>
</cp:coreProperties>
</file>