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6"/>
  </p:notesMasterIdLst>
  <p:handoutMasterIdLst>
    <p:handoutMasterId r:id="rId27"/>
  </p:handoutMasterIdLst>
  <p:sldIdLst>
    <p:sldId id="266" r:id="rId2"/>
    <p:sldId id="494" r:id="rId3"/>
    <p:sldId id="450" r:id="rId4"/>
    <p:sldId id="405" r:id="rId5"/>
    <p:sldId id="489" r:id="rId6"/>
    <p:sldId id="358" r:id="rId7"/>
    <p:sldId id="430" r:id="rId8"/>
    <p:sldId id="436" r:id="rId9"/>
    <p:sldId id="437" r:id="rId10"/>
    <p:sldId id="451" r:id="rId11"/>
    <p:sldId id="452" r:id="rId12"/>
    <p:sldId id="492" r:id="rId13"/>
    <p:sldId id="454" r:id="rId14"/>
    <p:sldId id="487" r:id="rId15"/>
    <p:sldId id="282" r:id="rId16"/>
    <p:sldId id="485" r:id="rId17"/>
    <p:sldId id="434" r:id="rId18"/>
    <p:sldId id="435" r:id="rId19"/>
    <p:sldId id="439" r:id="rId20"/>
    <p:sldId id="455" r:id="rId21"/>
    <p:sldId id="433" r:id="rId22"/>
    <p:sldId id="456" r:id="rId23"/>
    <p:sldId id="493" r:id="rId24"/>
    <p:sldId id="26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Tsvetkova" initials="AT" lastIdx="6" clrIdx="0">
    <p:extLst>
      <p:ext uri="{19B8F6BF-5375-455C-9EA6-DF929625EA0E}">
        <p15:presenceInfo xmlns:p15="http://schemas.microsoft.com/office/powerpoint/2012/main" userId="S::libre@libreresearchgroup.onmicrosoft.com::a1c11278-9fcf-4b64-a92c-a228888dcec2" providerId="AD"/>
      </p:ext>
    </p:extLst>
  </p:cmAuthor>
  <p:cmAuthor id="2" name="C. Onderdelinden" initials="CO" lastIdx="8" clrIdx="1">
    <p:extLst>
      <p:ext uri="{19B8F6BF-5375-455C-9EA6-DF929625EA0E}">
        <p15:presenceInfo xmlns:p15="http://schemas.microsoft.com/office/powerpoint/2012/main" userId="f4e5822e236d77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3535"/>
    <a:srgbClr val="2B2121"/>
    <a:srgbClr val="084092"/>
    <a:srgbClr val="0BA7DF"/>
    <a:srgbClr val="CC0099"/>
    <a:srgbClr val="FF6600"/>
    <a:srgbClr val="CC3399"/>
    <a:srgbClr val="006600"/>
    <a:srgbClr val="0770B1"/>
    <a:srgbClr val="266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A88B2C-8303-41D4-83E6-366A7A55C151}" v="2" dt="2021-03-10T15:13:42.028"/>
  </p1510:revLst>
</p1510:revInfo>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23" autoAdjust="0"/>
  </p:normalViewPr>
  <p:slideViewPr>
    <p:cSldViewPr>
      <p:cViewPr varScale="1">
        <p:scale>
          <a:sx n="80" d="100"/>
          <a:sy n="80" d="100"/>
        </p:scale>
        <p:origin x="2514"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os Valvis" userId="3e8d6951-7a81-4c41-8d4a-1f7aafc13208" providerId="ADAL" clId="{BBA88B2C-8303-41D4-83E6-366A7A55C151}"/>
    <pc:docChg chg="modSld">
      <pc:chgData name="Anastasios Valvis" userId="3e8d6951-7a81-4c41-8d4a-1f7aafc13208" providerId="ADAL" clId="{BBA88B2C-8303-41D4-83E6-366A7A55C151}" dt="2021-03-10T15:14:04.572" v="7" actId="14100"/>
      <pc:docMkLst>
        <pc:docMk/>
      </pc:docMkLst>
      <pc:sldChg chg="modSp">
        <pc:chgData name="Anastasios Valvis" userId="3e8d6951-7a81-4c41-8d4a-1f7aafc13208" providerId="ADAL" clId="{BBA88B2C-8303-41D4-83E6-366A7A55C151}" dt="2021-03-10T15:13:42.028" v="5" actId="14100"/>
        <pc:sldMkLst>
          <pc:docMk/>
          <pc:sldMk cId="2552052084" sldId="436"/>
        </pc:sldMkLst>
        <pc:picChg chg="mod">
          <ac:chgData name="Anastasios Valvis" userId="3e8d6951-7a81-4c41-8d4a-1f7aafc13208" providerId="ADAL" clId="{BBA88B2C-8303-41D4-83E6-366A7A55C151}" dt="2021-03-10T15:13:42.028" v="5" actId="14100"/>
          <ac:picMkLst>
            <pc:docMk/>
            <pc:sldMk cId="2552052084" sldId="436"/>
            <ac:picMk id="1026" creationId="{EF5C76A6-243C-416A-AB5E-67FCBDE326B9}"/>
          </ac:picMkLst>
        </pc:picChg>
      </pc:sldChg>
      <pc:sldChg chg="modSp mod">
        <pc:chgData name="Anastasios Valvis" userId="3e8d6951-7a81-4c41-8d4a-1f7aafc13208" providerId="ADAL" clId="{BBA88B2C-8303-41D4-83E6-366A7A55C151}" dt="2021-03-10T15:14:04.572" v="7" actId="14100"/>
        <pc:sldMkLst>
          <pc:docMk/>
          <pc:sldMk cId="3351146618" sldId="437"/>
        </pc:sldMkLst>
        <pc:spChg chg="mod">
          <ac:chgData name="Anastasios Valvis" userId="3e8d6951-7a81-4c41-8d4a-1f7aafc13208" providerId="ADAL" clId="{BBA88B2C-8303-41D4-83E6-366A7A55C151}" dt="2021-03-10T15:14:04.572" v="7" actId="14100"/>
          <ac:spMkLst>
            <pc:docMk/>
            <pc:sldMk cId="3351146618" sldId="437"/>
            <ac:spMk id="17" creationId="{755AE9F4-1F51-4C60-AAB3-EF7FA0F195A2}"/>
          </ac:spMkLst>
        </pc:spChg>
      </pc:sldChg>
      <pc:sldChg chg="modSp mod">
        <pc:chgData name="Anastasios Valvis" userId="3e8d6951-7a81-4c41-8d4a-1f7aafc13208" providerId="ADAL" clId="{BBA88B2C-8303-41D4-83E6-366A7A55C151}" dt="2021-03-10T15:13:02.580" v="3" actId="20577"/>
        <pc:sldMkLst>
          <pc:docMk/>
          <pc:sldMk cId="329383445" sldId="489"/>
        </pc:sldMkLst>
        <pc:spChg chg="mod">
          <ac:chgData name="Anastasios Valvis" userId="3e8d6951-7a81-4c41-8d4a-1f7aafc13208" providerId="ADAL" clId="{BBA88B2C-8303-41D4-83E6-366A7A55C151}" dt="2021-03-10T15:13:02.580" v="3" actId="20577"/>
          <ac:spMkLst>
            <pc:docMk/>
            <pc:sldMk cId="329383445" sldId="489"/>
            <ac:spMk id="11" creationId="{B8114499-7300-460F-A065-99F7BF42A49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r>
            <a:rPr lang="el-GR" sz="2000" dirty="0"/>
            <a:t>Ριζοσπαστικοποίηση</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noProof="0" dirty="0"/>
            <a:t>Πολιτικές</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r>
            <a:rPr lang="el-GR" sz="2000" noProof="0" dirty="0"/>
            <a:t>Κοινωνιολογικές</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r>
            <a:rPr lang="el-GR" sz="2000" dirty="0"/>
            <a:t>Ψυχολογικές / συναισθηματικές</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r>
            <a:rPr lang="el-GR" sz="2000" noProof="0" dirty="0"/>
            <a:t>Οικονομικές</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27946"/>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70939">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96936" custScaleY="136251"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1742BB-4980-47E1-B93B-FBC48683EA3D}" type="doc">
      <dgm:prSet loTypeId="urn:microsoft.com/office/officeart/2005/8/layout/cycle7" loCatId="cycle" qsTypeId="urn:microsoft.com/office/officeart/2005/8/quickstyle/simple1" qsCatId="simple" csTypeId="urn:microsoft.com/office/officeart/2005/8/colors/colorful3" csCatId="colorful" phldr="1"/>
      <dgm:spPr/>
      <dgm:t>
        <a:bodyPr/>
        <a:lstStyle/>
        <a:p>
          <a:endParaRPr lang="bg-BG"/>
        </a:p>
      </dgm:t>
    </dgm:pt>
    <dgm:pt modelId="{BA8B06D4-BEFD-4C3A-82BC-96B2EAEF3A0E}">
      <dgm:prSet phldrT="[Текст]"/>
      <dgm:spPr/>
      <dgm:t>
        <a:bodyPr/>
        <a:lstStyle/>
        <a:p>
          <a:r>
            <a:rPr lang="el-GR" dirty="0">
              <a:effectLst/>
              <a:latin typeface="Calibri" panose="020F0502020204030204" pitchFamily="34" charset="0"/>
              <a:ea typeface="Calibri" panose="020F0502020204030204" pitchFamily="34" charset="0"/>
              <a:cs typeface="Times New Roman" panose="02020603050405020304" pitchFamily="18" charset="0"/>
            </a:rPr>
            <a:t>Το στοιχείο των αναγκών αναφέρεται στις πτυχές κινήτρων, ειδικά στην αναζήτηση της προσωπικής σημασίας</a:t>
          </a:r>
          <a:endParaRPr lang="bg-BG" dirty="0"/>
        </a:p>
      </dgm:t>
    </dgm:pt>
    <dgm:pt modelId="{FAC41D44-F6C6-4894-9FB9-F799E9CAA0F4}" type="parTrans" cxnId="{F9D597BF-3C39-4852-AC11-BFBC7D30B28B}">
      <dgm:prSet/>
      <dgm:spPr/>
      <dgm:t>
        <a:bodyPr/>
        <a:lstStyle/>
        <a:p>
          <a:endParaRPr lang="bg-BG"/>
        </a:p>
      </dgm:t>
    </dgm:pt>
    <dgm:pt modelId="{59A40315-F166-415C-85F0-41F4B0CDEFBB}" type="sibTrans" cxnId="{F9D597BF-3C39-4852-AC11-BFBC7D30B28B}">
      <dgm:prSet/>
      <dgm:spPr/>
      <dgm:t>
        <a:bodyPr/>
        <a:lstStyle/>
        <a:p>
          <a:endParaRPr lang="bg-BG"/>
        </a:p>
      </dgm:t>
    </dgm:pt>
    <dgm:pt modelId="{DCF8B3C1-0A41-4E89-A9A8-06B3036FCA15}">
      <dgm:prSet phldrT="[Текст]"/>
      <dgm:spPr/>
      <dgm:t>
        <a:bodyPr/>
        <a:lstStyle/>
        <a:p>
          <a:r>
            <a:rPr lang="el-GR" i="1" dirty="0"/>
            <a:t>Οι αφηγήσεις αναφέρονται στα κοινά συστήματα πίστης, καθοδηγώντας τα στην αναζήτησή τους για τη σημασία, και παρέχοντας την ηθική αιτιολόγηση στη χρήση της βίας</a:t>
          </a:r>
          <a:endParaRPr lang="bg-BG" dirty="0"/>
        </a:p>
      </dgm:t>
    </dgm:pt>
    <dgm:pt modelId="{2581E2C8-7845-4275-90E1-6FD6D053DD6E}" type="parTrans" cxnId="{DCEC7A23-492D-45BA-8586-BA7EEAF350B7}">
      <dgm:prSet/>
      <dgm:spPr/>
      <dgm:t>
        <a:bodyPr/>
        <a:lstStyle/>
        <a:p>
          <a:endParaRPr lang="bg-BG"/>
        </a:p>
      </dgm:t>
    </dgm:pt>
    <dgm:pt modelId="{661BD887-2A4F-483E-8B99-D2F2EEF4B78E}" type="sibTrans" cxnId="{DCEC7A23-492D-45BA-8586-BA7EEAF350B7}">
      <dgm:prSet/>
      <dgm:spPr/>
      <dgm:t>
        <a:bodyPr/>
        <a:lstStyle/>
        <a:p>
          <a:endParaRPr lang="bg-BG"/>
        </a:p>
      </dgm:t>
    </dgm:pt>
    <dgm:pt modelId="{7068A206-AD27-42ED-9BE3-F8BD55225D66}">
      <dgm:prSet phldrT="[Текст]"/>
      <dgm:spPr/>
      <dgm:t>
        <a:bodyPr/>
        <a:lstStyle/>
        <a:p>
          <a:r>
            <a:rPr lang="el-GR" dirty="0"/>
            <a:t>Το κοινωνικό δίκτυο είναι το μέσο μέσω του οποίου μπορεί να επιτευχθεί η προσωπική σημασία και αμοιβαία κατανόηση</a:t>
          </a:r>
          <a:endParaRPr lang="bg-BG" dirty="0"/>
        </a:p>
      </dgm:t>
    </dgm:pt>
    <dgm:pt modelId="{BA59C4D4-C84F-4935-99D2-25F3A3559030}" type="parTrans" cxnId="{C4675252-C09C-4381-A824-8309452103F4}">
      <dgm:prSet/>
      <dgm:spPr/>
      <dgm:t>
        <a:bodyPr/>
        <a:lstStyle/>
        <a:p>
          <a:endParaRPr lang="bg-BG"/>
        </a:p>
      </dgm:t>
    </dgm:pt>
    <dgm:pt modelId="{52CF76FD-CF62-4A98-80CE-812A675B4658}" type="sibTrans" cxnId="{C4675252-C09C-4381-A824-8309452103F4}">
      <dgm:prSet/>
      <dgm:spPr/>
      <dgm:t>
        <a:bodyPr/>
        <a:lstStyle/>
        <a:p>
          <a:endParaRPr lang="bg-BG"/>
        </a:p>
      </dgm:t>
    </dgm:pt>
    <dgm:pt modelId="{B419349D-A47F-445C-BD87-C4B94DC52461}" type="pres">
      <dgm:prSet presAssocID="{AD1742BB-4980-47E1-B93B-FBC48683EA3D}" presName="Name0" presStyleCnt="0">
        <dgm:presLayoutVars>
          <dgm:dir/>
          <dgm:resizeHandles val="exact"/>
        </dgm:presLayoutVars>
      </dgm:prSet>
      <dgm:spPr/>
    </dgm:pt>
    <dgm:pt modelId="{D6C7CD84-255B-4C5E-A546-842B0F6AB054}" type="pres">
      <dgm:prSet presAssocID="{BA8B06D4-BEFD-4C3A-82BC-96B2EAEF3A0E}" presName="node" presStyleLbl="node1" presStyleIdx="0" presStyleCnt="3" custScaleX="123739" custScaleY="134114" custRadScaleRad="64160" custRadScaleInc="-2816">
        <dgm:presLayoutVars>
          <dgm:bulletEnabled val="1"/>
        </dgm:presLayoutVars>
      </dgm:prSet>
      <dgm:spPr/>
    </dgm:pt>
    <dgm:pt modelId="{331F332D-FAA6-4DC6-8045-ACC212DE224D}" type="pres">
      <dgm:prSet presAssocID="{59A40315-F166-415C-85F0-41F4B0CDEFBB}" presName="sibTrans" presStyleLbl="sibTrans2D1" presStyleIdx="0" presStyleCnt="3"/>
      <dgm:spPr/>
    </dgm:pt>
    <dgm:pt modelId="{361190EF-24A5-45ED-ABE5-CA3B5D014D7E}" type="pres">
      <dgm:prSet presAssocID="{59A40315-F166-415C-85F0-41F4B0CDEFBB}" presName="connectorText" presStyleLbl="sibTrans2D1" presStyleIdx="0" presStyleCnt="3"/>
      <dgm:spPr/>
    </dgm:pt>
    <dgm:pt modelId="{2F6E29E6-C682-43AE-8228-AFC33E7A10AC}" type="pres">
      <dgm:prSet presAssocID="{DCF8B3C1-0A41-4E89-A9A8-06B3036FCA15}" presName="node" presStyleLbl="node1" presStyleIdx="1" presStyleCnt="3" custScaleX="126822" custScaleY="128633">
        <dgm:presLayoutVars>
          <dgm:bulletEnabled val="1"/>
        </dgm:presLayoutVars>
      </dgm:prSet>
      <dgm:spPr/>
    </dgm:pt>
    <dgm:pt modelId="{735F723F-D6F0-48EF-8C99-F14C7556D12E}" type="pres">
      <dgm:prSet presAssocID="{661BD887-2A4F-483E-8B99-D2F2EEF4B78E}" presName="sibTrans" presStyleLbl="sibTrans2D1" presStyleIdx="1" presStyleCnt="3"/>
      <dgm:spPr/>
    </dgm:pt>
    <dgm:pt modelId="{D639D422-2DF1-4725-9866-26598841F112}" type="pres">
      <dgm:prSet presAssocID="{661BD887-2A4F-483E-8B99-D2F2EEF4B78E}" presName="connectorText" presStyleLbl="sibTrans2D1" presStyleIdx="1" presStyleCnt="3"/>
      <dgm:spPr/>
    </dgm:pt>
    <dgm:pt modelId="{9242C5F1-8756-482D-A6FD-2227DFE43112}" type="pres">
      <dgm:prSet presAssocID="{7068A206-AD27-42ED-9BE3-F8BD55225D66}" presName="node" presStyleLbl="node1" presStyleIdx="2" presStyleCnt="3" custScaleX="130435" custScaleY="128809">
        <dgm:presLayoutVars>
          <dgm:bulletEnabled val="1"/>
        </dgm:presLayoutVars>
      </dgm:prSet>
      <dgm:spPr/>
    </dgm:pt>
    <dgm:pt modelId="{983D5442-62D9-48D8-87B5-DD37F329B08C}" type="pres">
      <dgm:prSet presAssocID="{52CF76FD-CF62-4A98-80CE-812A675B4658}" presName="sibTrans" presStyleLbl="sibTrans2D1" presStyleIdx="2" presStyleCnt="3"/>
      <dgm:spPr/>
    </dgm:pt>
    <dgm:pt modelId="{D7944B2A-5F86-4A00-A14C-DABCBCA15053}" type="pres">
      <dgm:prSet presAssocID="{52CF76FD-CF62-4A98-80CE-812A675B4658}" presName="connectorText" presStyleLbl="sibTrans2D1" presStyleIdx="2" presStyleCnt="3"/>
      <dgm:spPr/>
    </dgm:pt>
  </dgm:ptLst>
  <dgm:cxnLst>
    <dgm:cxn modelId="{48688506-D2A5-4118-BF87-1319102B11E1}" type="presOf" srcId="{661BD887-2A4F-483E-8B99-D2F2EEF4B78E}" destId="{735F723F-D6F0-48EF-8C99-F14C7556D12E}" srcOrd="0" destOrd="0" presId="urn:microsoft.com/office/officeart/2005/8/layout/cycle7"/>
    <dgm:cxn modelId="{9D140611-4C40-44C2-AC8A-B9FC1ADFD656}" type="presOf" srcId="{AD1742BB-4980-47E1-B93B-FBC48683EA3D}" destId="{B419349D-A47F-445C-BD87-C4B94DC52461}" srcOrd="0" destOrd="0" presId="urn:microsoft.com/office/officeart/2005/8/layout/cycle7"/>
    <dgm:cxn modelId="{DCEC7A23-492D-45BA-8586-BA7EEAF350B7}" srcId="{AD1742BB-4980-47E1-B93B-FBC48683EA3D}" destId="{DCF8B3C1-0A41-4E89-A9A8-06B3036FCA15}" srcOrd="1" destOrd="0" parTransId="{2581E2C8-7845-4275-90E1-6FD6D053DD6E}" sibTransId="{661BD887-2A4F-483E-8B99-D2F2EEF4B78E}"/>
    <dgm:cxn modelId="{4F74C730-AA83-4FFE-8CFB-CB890DE34C72}" type="presOf" srcId="{52CF76FD-CF62-4A98-80CE-812A675B4658}" destId="{983D5442-62D9-48D8-87B5-DD37F329B08C}" srcOrd="0" destOrd="0" presId="urn:microsoft.com/office/officeart/2005/8/layout/cycle7"/>
    <dgm:cxn modelId="{1534D15D-B6F7-490E-BC37-76C4151B561C}" type="presOf" srcId="{DCF8B3C1-0A41-4E89-A9A8-06B3036FCA15}" destId="{2F6E29E6-C682-43AE-8228-AFC33E7A10AC}" srcOrd="0" destOrd="0" presId="urn:microsoft.com/office/officeart/2005/8/layout/cycle7"/>
    <dgm:cxn modelId="{2194906F-262F-4836-A755-6B7436B700E1}" type="presOf" srcId="{BA8B06D4-BEFD-4C3A-82BC-96B2EAEF3A0E}" destId="{D6C7CD84-255B-4C5E-A546-842B0F6AB054}" srcOrd="0" destOrd="0" presId="urn:microsoft.com/office/officeart/2005/8/layout/cycle7"/>
    <dgm:cxn modelId="{C4675252-C09C-4381-A824-8309452103F4}" srcId="{AD1742BB-4980-47E1-B93B-FBC48683EA3D}" destId="{7068A206-AD27-42ED-9BE3-F8BD55225D66}" srcOrd="2" destOrd="0" parTransId="{BA59C4D4-C84F-4935-99D2-25F3A3559030}" sibTransId="{52CF76FD-CF62-4A98-80CE-812A675B4658}"/>
    <dgm:cxn modelId="{9AF6FA7A-89EE-4B8C-B825-749618DCAE7D}" type="presOf" srcId="{7068A206-AD27-42ED-9BE3-F8BD55225D66}" destId="{9242C5F1-8756-482D-A6FD-2227DFE43112}" srcOrd="0" destOrd="0" presId="urn:microsoft.com/office/officeart/2005/8/layout/cycle7"/>
    <dgm:cxn modelId="{1C3B5BA2-794D-4707-A0F0-054CB3274007}" type="presOf" srcId="{52CF76FD-CF62-4A98-80CE-812A675B4658}" destId="{D7944B2A-5F86-4A00-A14C-DABCBCA15053}" srcOrd="1" destOrd="0" presId="urn:microsoft.com/office/officeart/2005/8/layout/cycle7"/>
    <dgm:cxn modelId="{793F80A4-01D1-4A02-8BCD-20E780C8C095}" type="presOf" srcId="{59A40315-F166-415C-85F0-41F4B0CDEFBB}" destId="{361190EF-24A5-45ED-ABE5-CA3B5D014D7E}" srcOrd="1" destOrd="0" presId="urn:microsoft.com/office/officeart/2005/8/layout/cycle7"/>
    <dgm:cxn modelId="{F9D597BF-3C39-4852-AC11-BFBC7D30B28B}" srcId="{AD1742BB-4980-47E1-B93B-FBC48683EA3D}" destId="{BA8B06D4-BEFD-4C3A-82BC-96B2EAEF3A0E}" srcOrd="0" destOrd="0" parTransId="{FAC41D44-F6C6-4894-9FB9-F799E9CAA0F4}" sibTransId="{59A40315-F166-415C-85F0-41F4B0CDEFBB}"/>
    <dgm:cxn modelId="{338CBBC8-BD16-48D4-A6D7-715D6D3DB6BF}" type="presOf" srcId="{661BD887-2A4F-483E-8B99-D2F2EEF4B78E}" destId="{D639D422-2DF1-4725-9866-26598841F112}" srcOrd="1" destOrd="0" presId="urn:microsoft.com/office/officeart/2005/8/layout/cycle7"/>
    <dgm:cxn modelId="{E89504C9-7A5B-480D-A7F9-F845EEDF06C0}" type="presOf" srcId="{59A40315-F166-415C-85F0-41F4B0CDEFBB}" destId="{331F332D-FAA6-4DC6-8045-ACC212DE224D}" srcOrd="0" destOrd="0" presId="urn:microsoft.com/office/officeart/2005/8/layout/cycle7"/>
    <dgm:cxn modelId="{E9385925-3265-426C-BA60-3822652E5940}" type="presParOf" srcId="{B419349D-A47F-445C-BD87-C4B94DC52461}" destId="{D6C7CD84-255B-4C5E-A546-842B0F6AB054}" srcOrd="0" destOrd="0" presId="urn:microsoft.com/office/officeart/2005/8/layout/cycle7"/>
    <dgm:cxn modelId="{AA71D5BB-EF8A-401C-93D5-7E07E919438D}" type="presParOf" srcId="{B419349D-A47F-445C-BD87-C4B94DC52461}" destId="{331F332D-FAA6-4DC6-8045-ACC212DE224D}" srcOrd="1" destOrd="0" presId="urn:microsoft.com/office/officeart/2005/8/layout/cycle7"/>
    <dgm:cxn modelId="{6471F2C3-484C-4D59-A90C-94BABA01161F}" type="presParOf" srcId="{331F332D-FAA6-4DC6-8045-ACC212DE224D}" destId="{361190EF-24A5-45ED-ABE5-CA3B5D014D7E}" srcOrd="0" destOrd="0" presId="urn:microsoft.com/office/officeart/2005/8/layout/cycle7"/>
    <dgm:cxn modelId="{44DF3CCD-3F3A-46BC-B2B7-253E775730D4}" type="presParOf" srcId="{B419349D-A47F-445C-BD87-C4B94DC52461}" destId="{2F6E29E6-C682-43AE-8228-AFC33E7A10AC}" srcOrd="2" destOrd="0" presId="urn:microsoft.com/office/officeart/2005/8/layout/cycle7"/>
    <dgm:cxn modelId="{A3D6EDC2-65FD-4D9D-879B-BCCF5BCD0183}" type="presParOf" srcId="{B419349D-A47F-445C-BD87-C4B94DC52461}" destId="{735F723F-D6F0-48EF-8C99-F14C7556D12E}" srcOrd="3" destOrd="0" presId="urn:microsoft.com/office/officeart/2005/8/layout/cycle7"/>
    <dgm:cxn modelId="{E57C9AC3-2D2F-493D-BC70-7D0187F5B85E}" type="presParOf" srcId="{735F723F-D6F0-48EF-8C99-F14C7556D12E}" destId="{D639D422-2DF1-4725-9866-26598841F112}" srcOrd="0" destOrd="0" presId="urn:microsoft.com/office/officeart/2005/8/layout/cycle7"/>
    <dgm:cxn modelId="{BD44896A-6D34-44B6-B369-B69E026BD93D}" type="presParOf" srcId="{B419349D-A47F-445C-BD87-C4B94DC52461}" destId="{9242C5F1-8756-482D-A6FD-2227DFE43112}" srcOrd="4" destOrd="0" presId="urn:microsoft.com/office/officeart/2005/8/layout/cycle7"/>
    <dgm:cxn modelId="{D507D182-687A-4689-8099-A02F2DB65258}" type="presParOf" srcId="{B419349D-A47F-445C-BD87-C4B94DC52461}" destId="{983D5442-62D9-48D8-87B5-DD37F329B08C}" srcOrd="5" destOrd="0" presId="urn:microsoft.com/office/officeart/2005/8/layout/cycle7"/>
    <dgm:cxn modelId="{2D2D180E-31FF-4674-B8E6-873B725E8184}" type="presParOf" srcId="{983D5442-62D9-48D8-87B5-DD37F329B08C}" destId="{D7944B2A-5F86-4A00-A14C-DABCBCA15053}"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custT="1">
        <dgm:style>
          <a:lnRef idx="3">
            <a:schemeClr val="lt1"/>
          </a:lnRef>
          <a:fillRef idx="1">
            <a:schemeClr val="accent2"/>
          </a:fillRef>
          <a:effectRef idx="1">
            <a:schemeClr val="accent2"/>
          </a:effectRef>
          <a:fontRef idx="minor">
            <a:schemeClr val="lt1"/>
          </a:fontRef>
        </dgm:style>
      </dgm:prSet>
      <dgm:spPr/>
      <dgm:t>
        <a:bodyPr/>
        <a:lstStyle/>
        <a:p>
          <a:r>
            <a:rPr lang="el-GR" sz="1800" b="1" dirty="0"/>
            <a:t>Ευαισθησία
</a:t>
          </a:r>
          <a:r>
            <a:rPr lang="el-GR" sz="1200" dirty="0"/>
            <a:t>Τα προσωπικά χαρακτηριστικά ή/και οι αρνητικές εμπειρίες μπορούν να αποτελέσουν γόνιμο έδαφος για ριζοσπαστικές πεποιθήσεις</a:t>
          </a:r>
          <a:endParaRPr lang="en-US" sz="1200" dirty="0"/>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custT="1">
        <dgm:style>
          <a:lnRef idx="3">
            <a:schemeClr val="lt1"/>
          </a:lnRef>
          <a:fillRef idx="1">
            <a:schemeClr val="accent3"/>
          </a:fillRef>
          <a:effectRef idx="1">
            <a:schemeClr val="accent3"/>
          </a:effectRef>
          <a:fontRef idx="minor">
            <a:schemeClr val="lt1"/>
          </a:fontRef>
        </dgm:style>
      </dgm:prSet>
      <dgm:spPr/>
      <dgm:t>
        <a:bodyPr/>
        <a:lstStyle/>
        <a:p>
          <a:r>
            <a:rPr lang="el-GR" sz="1800" b="1" dirty="0"/>
            <a:t>Εξερεύνηση
</a:t>
          </a:r>
          <a:r>
            <a:rPr lang="el-GR" sz="1200" noProof="0" dirty="0"/>
            <a:t>Αναζητήστε την ταυτότητα και το νόημα. Εάν η κανονική κοινωνία ή οι γονείς στερούνται ικανοποιητικών απαντήσεων, κάποιος μπορεί να στραφεί σε ριζοσπαστικές ιδεολογίες και ομάδες</a:t>
          </a:r>
          <a:endParaRPr lang="en-US" sz="1200"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custT="1">
        <dgm:style>
          <a:lnRef idx="3">
            <a:schemeClr val="lt1"/>
          </a:lnRef>
          <a:fillRef idx="1">
            <a:schemeClr val="accent4"/>
          </a:fillRef>
          <a:effectRef idx="1">
            <a:schemeClr val="accent4"/>
          </a:effectRef>
          <a:fontRef idx="minor">
            <a:schemeClr val="lt1"/>
          </a:fontRef>
        </dgm:style>
      </dgm:prSet>
      <dgm:spPr/>
      <dgm:t>
        <a:bodyPr/>
        <a:lstStyle/>
        <a:p>
          <a:r>
            <a:rPr lang="el-GR" sz="1800" b="1" noProof="0" dirty="0"/>
            <a:t>Ιδιότητα μέλους
</a:t>
          </a:r>
          <a:r>
            <a:rPr lang="el-GR" sz="1200" noProof="0" dirty="0"/>
            <a:t>Κάποιος αρχίζει να εκφράζει και να προωθεί ριζοσπαστικές ιδέες, ενδεχομένως  για να γίνει μέλος μιας ομάδας</a:t>
          </a:r>
          <a:endParaRPr lang="en-US" sz="1200" noProof="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custT="1">
        <dgm:style>
          <a:lnRef idx="3">
            <a:schemeClr val="lt1"/>
          </a:lnRef>
          <a:fillRef idx="1">
            <a:schemeClr val="accent5"/>
          </a:fillRef>
          <a:effectRef idx="1">
            <a:schemeClr val="accent5"/>
          </a:effectRef>
          <a:fontRef idx="minor">
            <a:schemeClr val="lt1"/>
          </a:fontRef>
        </dgm:style>
      </dgm:prSet>
      <dgm:spPr/>
      <dgm:t>
        <a:bodyPr/>
        <a:lstStyle/>
        <a:p>
          <a:r>
            <a:rPr lang="el-GR" sz="1800" b="1" dirty="0"/>
            <a:t>Δράση
</a:t>
          </a:r>
          <a:r>
            <a:rPr lang="el-GR" sz="1200" dirty="0"/>
            <a:t>Περαιτέρω ριζοσπαστικοποίηση και αποδοχή αντιδημοκρατικών μέσων και βίας</a:t>
          </a:r>
          <a:endParaRPr lang="en-US" sz="1200"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custScaleY="119718">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custScaleX="121973" custScaleY="125229">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custScaleX="108588" custScaleY="115023">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GB"/>
        </a:p>
      </dgm:t>
    </dgm:pt>
    <dgm:pt modelId="{31AE7CCE-DD08-42FE-9C07-C1DE890080C0}">
      <dgm:prSet phldrT="[Tekst]" custT="1"/>
      <dgm:spPr/>
      <dgm:t>
        <a:bodyPr/>
        <a:lstStyle/>
        <a:p>
          <a:r>
            <a:rPr lang="el-GR" sz="3600" b="1" dirty="0"/>
            <a:t>Τύπος</a:t>
          </a:r>
          <a:endParaRPr lang="en-GB" sz="3600" b="1" dirty="0"/>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dgm:t>
        <a:bodyPr/>
        <a:lstStyle/>
        <a:p>
          <a:r>
            <a:rPr lang="el-GR" sz="2000" b="1" dirty="0"/>
            <a:t>Εκείνοι που αναζητούν τη ταυτότητα τους</a:t>
          </a:r>
          <a:endParaRPr lang="en-GB" sz="2000" b="1"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dgm:t>
        <a:bodyPr/>
        <a:lstStyle/>
        <a:p>
          <a:r>
            <a:rPr lang="el-GR" sz="2000" b="1" dirty="0"/>
            <a:t>Εκείνοι που αναζητούν τη δικαιοσύνη</a:t>
          </a:r>
          <a:endParaRPr lang="en-GB" sz="2000" b="1"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dgm:t>
        <a:bodyPr/>
        <a:lstStyle/>
        <a:p>
          <a:r>
            <a:rPr lang="el-GR" sz="2000" b="1" dirty="0"/>
            <a:t>Λάτρεις της συγκίνησης</a:t>
          </a:r>
          <a:endParaRPr lang="en-GB" sz="2000" b="1"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dgm:t>
        <a:bodyPr/>
        <a:lstStyle/>
        <a:p>
          <a:r>
            <a:rPr lang="el-GR" sz="2000" b="1" dirty="0"/>
            <a:t>Νόημα της ζωής</a:t>
          </a:r>
          <a:endParaRPr lang="en-GB" sz="2000" b="1" dirty="0"/>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27798" custScaleY="120565">
        <dgm:presLayoutVars>
          <dgm:bulletEnabled val="1"/>
        </dgm:presLayoutVars>
      </dgm:prSet>
      <dgm:spPr/>
    </dgm:pt>
    <dgm:pt modelId="{B024BB09-AC3A-451D-BA97-F3965BA08065}" type="pres">
      <dgm:prSet presAssocID="{52340E1C-7EB8-4294-A467-EBCEEA9F632D}" presName="node" presStyleLbl="vennNode1" presStyleIdx="2" presStyleCnt="5" custScaleX="227798" custRadScaleRad="141951" custRadScaleInc="146">
        <dgm:presLayoutVars>
          <dgm:bulletEnabled val="1"/>
        </dgm:presLayoutVars>
      </dgm:prSet>
      <dgm:spPr/>
    </dgm:pt>
    <dgm:pt modelId="{4C1CC435-FD44-4D97-9557-E99594F8F96C}" type="pres">
      <dgm:prSet presAssocID="{95CAFB56-273A-42AE-AAA8-E05A306B4FC6}" presName="node" presStyleLbl="vennNode1" presStyleIdx="3" presStyleCnt="5" custScaleX="227798">
        <dgm:presLayoutVars>
          <dgm:bulletEnabled val="1"/>
        </dgm:presLayoutVars>
      </dgm:prSet>
      <dgm:spPr/>
    </dgm:pt>
    <dgm:pt modelId="{CD81C4CF-30B8-4095-B9AB-540FF8C8C938}" type="pres">
      <dgm:prSet presAssocID="{6D199876-4D62-4F94-AA37-8181981FCE21}" presName="node" presStyleLbl="vennNode1" presStyleIdx="4" presStyleCnt="5" custScaleX="227798" custRadScaleRad="140434" custRadScaleInc="-147">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7FE9A7-FE91-4DF3-8FD3-92ADCB5CFB6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2E8D24E2-38E4-4669-BAF6-9A9C22A95A38}" type="pres">
      <dgm:prSet presAssocID="{FD7FE9A7-FE91-4DF3-8FD3-92ADCB5CFB62}" presName="cycle" presStyleCnt="0">
        <dgm:presLayoutVars>
          <dgm:dir/>
          <dgm:resizeHandles val="exact"/>
        </dgm:presLayoutVars>
      </dgm:prSet>
      <dgm:spPr/>
    </dgm:pt>
  </dgm:ptLst>
  <dgm:cxnLst>
    <dgm:cxn modelId="{C2F3A2F4-FA13-4FDC-BB19-41A46807FA47}" type="presOf" srcId="{FD7FE9A7-FE91-4DF3-8FD3-92ADCB5CFB62}" destId="{2E8D24E2-38E4-4669-BAF6-9A9C22A95A38}"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D4791D-F075-423C-8DD3-B93EAC77DB30}"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bg-BG"/>
        </a:p>
      </dgm:t>
    </dgm:pt>
    <dgm:pt modelId="{056AEA3F-C859-4B03-B65D-D045BFCDBC56}">
      <dgm:prSet phldrT="[Текст]"/>
      <dgm:spPr/>
      <dgm:t>
        <a:bodyPr/>
        <a:lstStyle/>
        <a:p>
          <a:r>
            <a:rPr lang="el-GR" dirty="0"/>
            <a:t>Ώθηση</a:t>
          </a:r>
          <a:endParaRPr lang="bg-BG" dirty="0"/>
        </a:p>
      </dgm:t>
    </dgm:pt>
    <dgm:pt modelId="{5F4D4B0E-D8FC-4C5F-99A4-7847648F1F79}" type="parTrans" cxnId="{B77118F7-E4FD-4FA2-976D-952F7AD91B87}">
      <dgm:prSet/>
      <dgm:spPr/>
      <dgm:t>
        <a:bodyPr/>
        <a:lstStyle/>
        <a:p>
          <a:endParaRPr lang="bg-BG"/>
        </a:p>
      </dgm:t>
    </dgm:pt>
    <dgm:pt modelId="{CC9A8E73-F2C5-4494-B0AA-D50A3D5E0FE2}" type="sibTrans" cxnId="{B77118F7-E4FD-4FA2-976D-952F7AD91B87}">
      <dgm:prSet/>
      <dgm:spPr/>
      <dgm:t>
        <a:bodyPr/>
        <a:lstStyle/>
        <a:p>
          <a:endParaRPr lang="bg-BG"/>
        </a:p>
      </dgm:t>
    </dgm:pt>
    <dgm:pt modelId="{46E1F92D-FB2B-4F11-B178-BE06E6DBF938}">
      <dgm:prSet phldrT="[Текст]"/>
      <dgm:spPr/>
      <dgm:t>
        <a:bodyPr/>
        <a:lstStyle/>
        <a:p>
          <a:r>
            <a:rPr lang="el-GR" dirty="0"/>
            <a:t>Έλξη</a:t>
          </a:r>
          <a:endParaRPr lang="bg-BG" dirty="0"/>
        </a:p>
      </dgm:t>
    </dgm:pt>
    <dgm:pt modelId="{7FDA84BE-6707-4365-8933-0DA2BCE189FF}" type="parTrans" cxnId="{4B633D66-FB91-40BF-A2FB-F01118D3CEF7}">
      <dgm:prSet/>
      <dgm:spPr/>
      <dgm:t>
        <a:bodyPr/>
        <a:lstStyle/>
        <a:p>
          <a:endParaRPr lang="bg-BG"/>
        </a:p>
      </dgm:t>
    </dgm:pt>
    <dgm:pt modelId="{F60AF644-6A3B-449C-BE2C-A0820B0208D8}" type="sibTrans" cxnId="{4B633D66-FB91-40BF-A2FB-F01118D3CEF7}">
      <dgm:prSet/>
      <dgm:spPr/>
      <dgm:t>
        <a:bodyPr/>
        <a:lstStyle/>
        <a:p>
          <a:endParaRPr lang="bg-BG"/>
        </a:p>
      </dgm:t>
    </dgm:pt>
    <dgm:pt modelId="{639B7857-B869-4EBF-942A-E72C78ED7B12}">
      <dgm:prSet phldrT="[Текст]"/>
      <dgm:spPr/>
      <dgm:t>
        <a:bodyPr/>
        <a:lstStyle/>
        <a:p>
          <a:r>
            <a:rPr lang="el-GR" dirty="0"/>
            <a:t>Προσωπικοί</a:t>
          </a:r>
          <a:endParaRPr lang="bg-BG" dirty="0"/>
        </a:p>
      </dgm:t>
    </dgm:pt>
    <dgm:pt modelId="{7804DB9A-C242-42AD-9D71-E58DE33EC378}" type="parTrans" cxnId="{CFF428E4-BDE7-48BA-9FA2-38CFB45001B2}">
      <dgm:prSet/>
      <dgm:spPr/>
      <dgm:t>
        <a:bodyPr/>
        <a:lstStyle/>
        <a:p>
          <a:endParaRPr lang="bg-BG"/>
        </a:p>
      </dgm:t>
    </dgm:pt>
    <dgm:pt modelId="{CFF697CE-0258-4F89-9CE6-08E16E24DEE6}" type="sibTrans" cxnId="{CFF428E4-BDE7-48BA-9FA2-38CFB45001B2}">
      <dgm:prSet/>
      <dgm:spPr/>
      <dgm:t>
        <a:bodyPr/>
        <a:lstStyle/>
        <a:p>
          <a:endParaRPr lang="bg-BG"/>
        </a:p>
      </dgm:t>
    </dgm:pt>
    <dgm:pt modelId="{BF1FC551-879C-4597-8B6F-DFCA4F87D008}" type="pres">
      <dgm:prSet presAssocID="{41D4791D-F075-423C-8DD3-B93EAC77DB30}" presName="cycle" presStyleCnt="0">
        <dgm:presLayoutVars>
          <dgm:dir/>
          <dgm:resizeHandles val="exact"/>
        </dgm:presLayoutVars>
      </dgm:prSet>
      <dgm:spPr/>
    </dgm:pt>
    <dgm:pt modelId="{42C1D83E-9A41-4FD2-8E75-0C01620411E2}" type="pres">
      <dgm:prSet presAssocID="{056AEA3F-C859-4B03-B65D-D045BFCDBC56}" presName="node" presStyleLbl="node1" presStyleIdx="0" presStyleCnt="3">
        <dgm:presLayoutVars>
          <dgm:bulletEnabled val="1"/>
        </dgm:presLayoutVars>
      </dgm:prSet>
      <dgm:spPr/>
    </dgm:pt>
    <dgm:pt modelId="{7C352E58-BEF4-4156-B5BD-182D37BCC953}" type="pres">
      <dgm:prSet presAssocID="{CC9A8E73-F2C5-4494-B0AA-D50A3D5E0FE2}" presName="sibTrans" presStyleLbl="sibTrans2D1" presStyleIdx="0" presStyleCnt="3"/>
      <dgm:spPr/>
    </dgm:pt>
    <dgm:pt modelId="{EE9498D2-FE8D-4D40-8949-43F969783A63}" type="pres">
      <dgm:prSet presAssocID="{CC9A8E73-F2C5-4494-B0AA-D50A3D5E0FE2}" presName="connectorText" presStyleLbl="sibTrans2D1" presStyleIdx="0" presStyleCnt="3"/>
      <dgm:spPr/>
    </dgm:pt>
    <dgm:pt modelId="{E0033E29-95D2-4CAC-9A77-1924E1605E89}" type="pres">
      <dgm:prSet presAssocID="{46E1F92D-FB2B-4F11-B178-BE06E6DBF938}" presName="node" presStyleLbl="node1" presStyleIdx="1" presStyleCnt="3" custRadScaleRad="85648" custRadScaleInc="9868">
        <dgm:presLayoutVars>
          <dgm:bulletEnabled val="1"/>
        </dgm:presLayoutVars>
      </dgm:prSet>
      <dgm:spPr/>
    </dgm:pt>
    <dgm:pt modelId="{7E8D428F-BE48-423A-8DD7-031C84ED1AA7}" type="pres">
      <dgm:prSet presAssocID="{F60AF644-6A3B-449C-BE2C-A0820B0208D8}" presName="sibTrans" presStyleLbl="sibTrans2D1" presStyleIdx="1" presStyleCnt="3"/>
      <dgm:spPr/>
    </dgm:pt>
    <dgm:pt modelId="{3C64A810-837F-432E-9EC8-13AA00CD5C1F}" type="pres">
      <dgm:prSet presAssocID="{F60AF644-6A3B-449C-BE2C-A0820B0208D8}" presName="connectorText" presStyleLbl="sibTrans2D1" presStyleIdx="1" presStyleCnt="3"/>
      <dgm:spPr/>
    </dgm:pt>
    <dgm:pt modelId="{F1FB4A5F-0C73-4409-97D7-76DE2BA3813D}" type="pres">
      <dgm:prSet presAssocID="{639B7857-B869-4EBF-942A-E72C78ED7B12}" presName="node" presStyleLbl="node1" presStyleIdx="2" presStyleCnt="3">
        <dgm:presLayoutVars>
          <dgm:bulletEnabled val="1"/>
        </dgm:presLayoutVars>
      </dgm:prSet>
      <dgm:spPr/>
    </dgm:pt>
    <dgm:pt modelId="{79E0946C-FB74-4289-9963-3BC7B0CD8888}" type="pres">
      <dgm:prSet presAssocID="{CFF697CE-0258-4F89-9CE6-08E16E24DEE6}" presName="sibTrans" presStyleLbl="sibTrans2D1" presStyleIdx="2" presStyleCnt="3"/>
      <dgm:spPr/>
    </dgm:pt>
    <dgm:pt modelId="{7A0D00F3-0C7A-457F-9F67-EA08624D8CB6}" type="pres">
      <dgm:prSet presAssocID="{CFF697CE-0258-4F89-9CE6-08E16E24DEE6}" presName="connectorText" presStyleLbl="sibTrans2D1" presStyleIdx="2" presStyleCnt="3"/>
      <dgm:spPr/>
    </dgm:pt>
  </dgm:ptLst>
  <dgm:cxnLst>
    <dgm:cxn modelId="{7BEF6803-0441-41AD-AB57-F3C2684BED6D}" type="presOf" srcId="{CC9A8E73-F2C5-4494-B0AA-D50A3D5E0FE2}" destId="{EE9498D2-FE8D-4D40-8949-43F969783A63}" srcOrd="1" destOrd="0" presId="urn:microsoft.com/office/officeart/2005/8/layout/cycle2"/>
    <dgm:cxn modelId="{6D862704-5673-45A8-AAEC-C83600597559}" type="presOf" srcId="{CFF697CE-0258-4F89-9CE6-08E16E24DEE6}" destId="{7A0D00F3-0C7A-457F-9F67-EA08624D8CB6}" srcOrd="1" destOrd="0" presId="urn:microsoft.com/office/officeart/2005/8/layout/cycle2"/>
    <dgm:cxn modelId="{210E2926-2F3B-46F0-95AF-7FD25CE0C854}" type="presOf" srcId="{CC9A8E73-F2C5-4494-B0AA-D50A3D5E0FE2}" destId="{7C352E58-BEF4-4156-B5BD-182D37BCC953}" srcOrd="0" destOrd="0" presId="urn:microsoft.com/office/officeart/2005/8/layout/cycle2"/>
    <dgm:cxn modelId="{4B633D66-FB91-40BF-A2FB-F01118D3CEF7}" srcId="{41D4791D-F075-423C-8DD3-B93EAC77DB30}" destId="{46E1F92D-FB2B-4F11-B178-BE06E6DBF938}" srcOrd="1" destOrd="0" parTransId="{7FDA84BE-6707-4365-8933-0DA2BCE189FF}" sibTransId="{F60AF644-6A3B-449C-BE2C-A0820B0208D8}"/>
    <dgm:cxn modelId="{E0A8B4A4-145C-43E9-95DB-607816BFBA64}" type="presOf" srcId="{CFF697CE-0258-4F89-9CE6-08E16E24DEE6}" destId="{79E0946C-FB74-4289-9963-3BC7B0CD8888}" srcOrd="0" destOrd="0" presId="urn:microsoft.com/office/officeart/2005/8/layout/cycle2"/>
    <dgm:cxn modelId="{CE6C02A6-1BD9-49EB-9497-8C5B079D91D2}" type="presOf" srcId="{056AEA3F-C859-4B03-B65D-D045BFCDBC56}" destId="{42C1D83E-9A41-4FD2-8E75-0C01620411E2}" srcOrd="0" destOrd="0" presId="urn:microsoft.com/office/officeart/2005/8/layout/cycle2"/>
    <dgm:cxn modelId="{854F95C7-0FBA-4410-86F2-CE18E493EB43}" type="presOf" srcId="{F60AF644-6A3B-449C-BE2C-A0820B0208D8}" destId="{3C64A810-837F-432E-9EC8-13AA00CD5C1F}" srcOrd="1" destOrd="0" presId="urn:microsoft.com/office/officeart/2005/8/layout/cycle2"/>
    <dgm:cxn modelId="{24546BCE-272D-4A4F-84FC-5926DAB78BFC}" type="presOf" srcId="{F60AF644-6A3B-449C-BE2C-A0820B0208D8}" destId="{7E8D428F-BE48-423A-8DD7-031C84ED1AA7}" srcOrd="0" destOrd="0" presId="urn:microsoft.com/office/officeart/2005/8/layout/cycle2"/>
    <dgm:cxn modelId="{5C2546D1-5D26-43A9-8DC8-4E1668B90DF9}" type="presOf" srcId="{639B7857-B869-4EBF-942A-E72C78ED7B12}" destId="{F1FB4A5F-0C73-4409-97D7-76DE2BA3813D}" srcOrd="0" destOrd="0" presId="urn:microsoft.com/office/officeart/2005/8/layout/cycle2"/>
    <dgm:cxn modelId="{CFF428E4-BDE7-48BA-9FA2-38CFB45001B2}" srcId="{41D4791D-F075-423C-8DD3-B93EAC77DB30}" destId="{639B7857-B869-4EBF-942A-E72C78ED7B12}" srcOrd="2" destOrd="0" parTransId="{7804DB9A-C242-42AD-9D71-E58DE33EC378}" sibTransId="{CFF697CE-0258-4F89-9CE6-08E16E24DEE6}"/>
    <dgm:cxn modelId="{B77118F7-E4FD-4FA2-976D-952F7AD91B87}" srcId="{41D4791D-F075-423C-8DD3-B93EAC77DB30}" destId="{056AEA3F-C859-4B03-B65D-D045BFCDBC56}" srcOrd="0" destOrd="0" parTransId="{5F4D4B0E-D8FC-4C5F-99A4-7847648F1F79}" sibTransId="{CC9A8E73-F2C5-4494-B0AA-D50A3D5E0FE2}"/>
    <dgm:cxn modelId="{180D49FA-4472-4F61-9BD0-73CDAA473AC2}" type="presOf" srcId="{46E1F92D-FB2B-4F11-B178-BE06E6DBF938}" destId="{E0033E29-95D2-4CAC-9A77-1924E1605E89}" srcOrd="0" destOrd="0" presId="urn:microsoft.com/office/officeart/2005/8/layout/cycle2"/>
    <dgm:cxn modelId="{1D6FC8FD-8C40-4FB7-BB1C-38BF43C40744}" type="presOf" srcId="{41D4791D-F075-423C-8DD3-B93EAC77DB30}" destId="{BF1FC551-879C-4597-8B6F-DFCA4F87D008}" srcOrd="0" destOrd="0" presId="urn:microsoft.com/office/officeart/2005/8/layout/cycle2"/>
    <dgm:cxn modelId="{D96CA7D5-7A9A-4F12-B084-EA292CE7A706}" type="presParOf" srcId="{BF1FC551-879C-4597-8B6F-DFCA4F87D008}" destId="{42C1D83E-9A41-4FD2-8E75-0C01620411E2}" srcOrd="0" destOrd="0" presId="urn:microsoft.com/office/officeart/2005/8/layout/cycle2"/>
    <dgm:cxn modelId="{04C8487F-F076-4ECC-A9EC-1AE3DDD98070}" type="presParOf" srcId="{BF1FC551-879C-4597-8B6F-DFCA4F87D008}" destId="{7C352E58-BEF4-4156-B5BD-182D37BCC953}" srcOrd="1" destOrd="0" presId="urn:microsoft.com/office/officeart/2005/8/layout/cycle2"/>
    <dgm:cxn modelId="{4F598834-9DA7-4611-B3D6-11FDBE6D5306}" type="presParOf" srcId="{7C352E58-BEF4-4156-B5BD-182D37BCC953}" destId="{EE9498D2-FE8D-4D40-8949-43F969783A63}" srcOrd="0" destOrd="0" presId="urn:microsoft.com/office/officeart/2005/8/layout/cycle2"/>
    <dgm:cxn modelId="{87D6090B-A3A1-4992-8D44-B21A144D4E0B}" type="presParOf" srcId="{BF1FC551-879C-4597-8B6F-DFCA4F87D008}" destId="{E0033E29-95D2-4CAC-9A77-1924E1605E89}" srcOrd="2" destOrd="0" presId="urn:microsoft.com/office/officeart/2005/8/layout/cycle2"/>
    <dgm:cxn modelId="{4482517A-7A88-4067-B475-8C91FEF61A61}" type="presParOf" srcId="{BF1FC551-879C-4597-8B6F-DFCA4F87D008}" destId="{7E8D428F-BE48-423A-8DD7-031C84ED1AA7}" srcOrd="3" destOrd="0" presId="urn:microsoft.com/office/officeart/2005/8/layout/cycle2"/>
    <dgm:cxn modelId="{3E1C1458-99B6-42D7-9A96-C30A168604B4}" type="presParOf" srcId="{7E8D428F-BE48-423A-8DD7-031C84ED1AA7}" destId="{3C64A810-837F-432E-9EC8-13AA00CD5C1F}" srcOrd="0" destOrd="0" presId="urn:microsoft.com/office/officeart/2005/8/layout/cycle2"/>
    <dgm:cxn modelId="{A2558CB0-B57C-46A1-AE9E-25714E9A02EC}" type="presParOf" srcId="{BF1FC551-879C-4597-8B6F-DFCA4F87D008}" destId="{F1FB4A5F-0C73-4409-97D7-76DE2BA3813D}" srcOrd="4" destOrd="0" presId="urn:microsoft.com/office/officeart/2005/8/layout/cycle2"/>
    <dgm:cxn modelId="{24B8FE3D-2074-4AE3-9877-8EB28B83850D}" type="presParOf" srcId="{BF1FC551-879C-4597-8B6F-DFCA4F87D008}" destId="{79E0946C-FB74-4289-9963-3BC7B0CD8888}" srcOrd="5" destOrd="0" presId="urn:microsoft.com/office/officeart/2005/8/layout/cycle2"/>
    <dgm:cxn modelId="{E36E6061-72FC-4CE6-B712-0D5968B0FF28}" type="presParOf" srcId="{79E0946C-FB74-4289-9963-3BC7B0CD8888}" destId="{7A0D00F3-0C7A-457F-9F67-EA08624D8CB6}" srcOrd="0" destOrd="0" presId="urn:microsoft.com/office/officeart/2005/8/layout/cycle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672610" y="1308134"/>
          <a:ext cx="2127598" cy="933378"/>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t>Ριζοσπαστικοποίηση</a:t>
          </a:r>
          <a:endParaRPr lang="en-GB" sz="2000" kern="1200" dirty="0"/>
        </a:p>
      </dsp:txBody>
      <dsp:txXfrm>
        <a:off x="2984190" y="1444824"/>
        <a:ext cx="1504438" cy="659998"/>
      </dsp:txXfrm>
    </dsp:sp>
    <dsp:sp modelId="{CF8B6F7C-A46D-4351-AF7A-1B3C9BDD7911}">
      <dsp:nvSpPr>
        <dsp:cNvPr id="0" name=""/>
        <dsp:cNvSpPr/>
      </dsp:nvSpPr>
      <dsp:spPr>
        <a:xfrm rot="5400000">
          <a:off x="3637746"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667345" y="1002759"/>
        <a:ext cx="138128" cy="190408"/>
      </dsp:txXfrm>
    </dsp:sp>
    <dsp:sp modelId="{4FEB0E7D-D201-4830-89D0-018947637ED2}">
      <dsp:nvSpPr>
        <dsp:cNvPr id="0" name=""/>
        <dsp:cNvSpPr/>
      </dsp:nvSpPr>
      <dsp:spPr>
        <a:xfrm>
          <a:off x="2844235" y="2442"/>
          <a:ext cx="178434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000" kern="1200" noProof="0" dirty="0"/>
            <a:t>Πολιτικές</a:t>
          </a:r>
          <a:endParaRPr lang="en-US" sz="2000" kern="1200" noProof="0" dirty="0"/>
        </a:p>
      </dsp:txBody>
      <dsp:txXfrm>
        <a:off x="3105547" y="139132"/>
        <a:ext cx="1261724" cy="659998"/>
      </dsp:txXfrm>
    </dsp:sp>
    <dsp:sp modelId="{9DBFBB1B-8F22-4AC1-8905-FBFC046628A4}">
      <dsp:nvSpPr>
        <dsp:cNvPr id="0" name=""/>
        <dsp:cNvSpPr/>
      </dsp:nvSpPr>
      <dsp:spPr>
        <a:xfrm rot="10846379">
          <a:off x="4832251" y="1631463"/>
          <a:ext cx="78420"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855776" y="1695092"/>
        <a:ext cx="54894" cy="190408"/>
      </dsp:txXfrm>
    </dsp:sp>
    <dsp:sp modelId="{E4815B6F-EA47-4FEE-A4D6-AE6BA3500709}">
      <dsp:nvSpPr>
        <dsp:cNvPr id="0" name=""/>
        <dsp:cNvSpPr/>
      </dsp:nvSpPr>
      <dsp:spPr>
        <a:xfrm>
          <a:off x="4947036" y="1339849"/>
          <a:ext cx="228002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noProof="0" dirty="0"/>
            <a:t>Οικονομικές</a:t>
          </a:r>
          <a:endParaRPr lang="en-US" sz="2000" kern="1200" noProof="0" dirty="0"/>
        </a:p>
      </dsp:txBody>
      <dsp:txXfrm>
        <a:off x="5280938" y="1476539"/>
        <a:ext cx="1612224" cy="659998"/>
      </dsp:txXfrm>
    </dsp:sp>
    <dsp:sp modelId="{B99F13FB-8399-4B5F-B920-BCD02B325D3B}">
      <dsp:nvSpPr>
        <dsp:cNvPr id="0" name=""/>
        <dsp:cNvSpPr/>
      </dsp:nvSpPr>
      <dsp:spPr>
        <a:xfrm rot="16200000">
          <a:off x="3637746"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667345" y="2356479"/>
        <a:ext cx="138128" cy="190408"/>
      </dsp:txXfrm>
    </dsp:sp>
    <dsp:sp modelId="{E449E10B-F278-4CC5-ABEF-67AC4FA19542}">
      <dsp:nvSpPr>
        <dsp:cNvPr id="0" name=""/>
        <dsp:cNvSpPr/>
      </dsp:nvSpPr>
      <dsp:spPr>
        <a:xfrm>
          <a:off x="2471966" y="2613825"/>
          <a:ext cx="2528885"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noProof="0" dirty="0"/>
            <a:t>Κοινωνιολογικές</a:t>
          </a:r>
          <a:endParaRPr lang="en-US" sz="2000" kern="1200" noProof="0" dirty="0"/>
        </a:p>
      </dsp:txBody>
      <dsp:txXfrm>
        <a:off x="2842313" y="2750515"/>
        <a:ext cx="1788191" cy="659998"/>
      </dsp:txXfrm>
    </dsp:sp>
    <dsp:sp modelId="{BE09E87E-DE5B-4544-AF43-DF28B9B7894E}">
      <dsp:nvSpPr>
        <dsp:cNvPr id="0" name=""/>
        <dsp:cNvSpPr/>
      </dsp:nvSpPr>
      <dsp:spPr>
        <a:xfrm rot="10615220">
          <a:off x="2694418" y="1621850"/>
          <a:ext cx="52330"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710106" y="1684898"/>
        <a:ext cx="36631" cy="190408"/>
      </dsp:txXfrm>
    </dsp:sp>
    <dsp:sp modelId="{F84927B7-6CB1-4D3E-9D95-5B7DC191615F}">
      <dsp:nvSpPr>
        <dsp:cNvPr id="0" name=""/>
        <dsp:cNvSpPr/>
      </dsp:nvSpPr>
      <dsp:spPr>
        <a:xfrm>
          <a:off x="0" y="1152148"/>
          <a:ext cx="2771536" cy="1271737"/>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t>Ψυχολογικές / συναισθηματικές</a:t>
          </a:r>
          <a:endParaRPr lang="en-US" sz="2000" kern="1200" noProof="0" dirty="0"/>
        </a:p>
      </dsp:txBody>
      <dsp:txXfrm>
        <a:off x="405882" y="1338390"/>
        <a:ext cx="1959772" cy="899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7CD84-255B-4C5E-A546-842B0F6AB054}">
      <dsp:nvSpPr>
        <dsp:cNvPr id="0" name=""/>
        <dsp:cNvSpPr/>
      </dsp:nvSpPr>
      <dsp:spPr>
        <a:xfrm>
          <a:off x="2743205" y="554939"/>
          <a:ext cx="2602382" cy="14102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effectLst/>
              <a:latin typeface="Calibri" panose="020F0502020204030204" pitchFamily="34" charset="0"/>
              <a:ea typeface="Calibri" panose="020F0502020204030204" pitchFamily="34" charset="0"/>
              <a:cs typeface="Times New Roman" panose="02020603050405020304" pitchFamily="18" charset="0"/>
            </a:rPr>
            <a:t>Το στοιχείο των αναγκών αναφέρεται στις πτυχές κινήτρων, ειδικά στην αναζήτηση της προσωπικής σημασίας</a:t>
          </a:r>
          <a:endParaRPr lang="bg-BG" sz="1300" kern="1200" dirty="0"/>
        </a:p>
      </dsp:txBody>
      <dsp:txXfrm>
        <a:off x="2784511" y="596245"/>
        <a:ext cx="2519770" cy="1327678"/>
      </dsp:txXfrm>
    </dsp:sp>
    <dsp:sp modelId="{331F332D-FAA6-4DC6-8045-ACC212DE224D}">
      <dsp:nvSpPr>
        <dsp:cNvPr id="0" name=""/>
        <dsp:cNvSpPr/>
      </dsp:nvSpPr>
      <dsp:spPr>
        <a:xfrm rot="3132671">
          <a:off x="4634897" y="2236486"/>
          <a:ext cx="618510" cy="368046"/>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bg-BG" sz="1100" kern="1200"/>
        </a:p>
      </dsp:txBody>
      <dsp:txXfrm>
        <a:off x="4745311" y="2310095"/>
        <a:ext cx="397682" cy="220828"/>
      </dsp:txXfrm>
    </dsp:sp>
    <dsp:sp modelId="{2F6E29E6-C682-43AE-8228-AFC33E7A10AC}">
      <dsp:nvSpPr>
        <dsp:cNvPr id="0" name=""/>
        <dsp:cNvSpPr/>
      </dsp:nvSpPr>
      <dsp:spPr>
        <a:xfrm>
          <a:off x="4487953" y="2875790"/>
          <a:ext cx="2667221" cy="1352654"/>
        </a:xfrm>
        <a:prstGeom prst="roundRect">
          <a:avLst>
            <a:gd name="adj" fmla="val 10000"/>
          </a:avLst>
        </a:prstGeom>
        <a:solidFill>
          <a:schemeClr val="accent3">
            <a:hueOff val="797049"/>
            <a:satOff val="297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i="1" kern="1200" dirty="0"/>
            <a:t>Οι αφηγήσεις αναφέρονται στα κοινά συστήματα πίστης, καθοδηγώντας τα στην αναζήτησή τους για τη σημασία, και παρέχοντας την ηθική αιτιολόγηση στη χρήση της βίας</a:t>
          </a:r>
          <a:endParaRPr lang="bg-BG" sz="1300" kern="1200" dirty="0"/>
        </a:p>
      </dsp:txBody>
      <dsp:txXfrm>
        <a:off x="4527571" y="2915408"/>
        <a:ext cx="2587985" cy="1273418"/>
      </dsp:txXfrm>
    </dsp:sp>
    <dsp:sp modelId="{735F723F-D6F0-48EF-8C99-F14C7556D12E}">
      <dsp:nvSpPr>
        <dsp:cNvPr id="0" name=""/>
        <dsp:cNvSpPr/>
      </dsp:nvSpPr>
      <dsp:spPr>
        <a:xfrm rot="10800000">
          <a:off x="3792128" y="3368094"/>
          <a:ext cx="618510" cy="368046"/>
        </a:xfrm>
        <a:prstGeom prst="leftRightArrow">
          <a:avLst>
            <a:gd name="adj1" fmla="val 60000"/>
            <a:gd name="adj2" fmla="val 50000"/>
          </a:avLst>
        </a:prstGeom>
        <a:solidFill>
          <a:schemeClr val="accent3">
            <a:hueOff val="797049"/>
            <a:satOff val="297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bg-BG" sz="1100" kern="1200"/>
        </a:p>
      </dsp:txBody>
      <dsp:txXfrm rot="10800000">
        <a:off x="3902542" y="3441703"/>
        <a:ext cx="397682" cy="220828"/>
      </dsp:txXfrm>
    </dsp:sp>
    <dsp:sp modelId="{9242C5F1-8756-482D-A6FD-2227DFE43112}">
      <dsp:nvSpPr>
        <dsp:cNvPr id="0" name=""/>
        <dsp:cNvSpPr/>
      </dsp:nvSpPr>
      <dsp:spPr>
        <a:xfrm>
          <a:off x="971607" y="2874864"/>
          <a:ext cx="2743207" cy="1354505"/>
        </a:xfrm>
        <a:prstGeom prst="roundRect">
          <a:avLst>
            <a:gd name="adj" fmla="val 10000"/>
          </a:avLst>
        </a:prstGeom>
        <a:solidFill>
          <a:schemeClr val="accent3">
            <a:hueOff val="1594099"/>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Το κοινωνικό δίκτυο είναι το μέσο μέσω του οποίου μπορεί να επιτευχθεί η προσωπική σημασία και αμοιβαία κατανόηση</a:t>
          </a:r>
          <a:endParaRPr lang="bg-BG" sz="1300" kern="1200" dirty="0"/>
        </a:p>
      </dsp:txBody>
      <dsp:txXfrm>
        <a:off x="1011279" y="2914536"/>
        <a:ext cx="2663863" cy="1275161"/>
      </dsp:txXfrm>
    </dsp:sp>
    <dsp:sp modelId="{983D5442-62D9-48D8-87B5-DD37F329B08C}">
      <dsp:nvSpPr>
        <dsp:cNvPr id="0" name=""/>
        <dsp:cNvSpPr/>
      </dsp:nvSpPr>
      <dsp:spPr>
        <a:xfrm rot="18395006">
          <a:off x="2874197" y="2236024"/>
          <a:ext cx="618510" cy="368046"/>
        </a:xfrm>
        <a:prstGeom prst="leftRightArrow">
          <a:avLst>
            <a:gd name="adj1" fmla="val 60000"/>
            <a:gd name="adj2" fmla="val 50000"/>
          </a:avLst>
        </a:prstGeom>
        <a:solidFill>
          <a:schemeClr val="accent3">
            <a:hueOff val="1594099"/>
            <a:satOff val="594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bg-BG" sz="1100" kern="1200"/>
        </a:p>
      </dsp:txBody>
      <dsp:txXfrm>
        <a:off x="2984611" y="2309633"/>
        <a:ext cx="397682" cy="220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92155" y="0"/>
          <a:ext cx="6711095" cy="37330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4286" y="972699"/>
          <a:ext cx="1652859" cy="1787655"/>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t>Ευαισθησία
</a:t>
          </a:r>
          <a:r>
            <a:rPr lang="el-GR" sz="1200" kern="1200" dirty="0"/>
            <a:t>Τα προσωπικά χαρακτηριστικά ή/και οι αρνητικές εμπειρίες μπορούν να αποτελέσουν γόνιμο έδαφος για ριζοσπαστικές πεποιθήσεις</a:t>
          </a:r>
          <a:endParaRPr lang="en-US" sz="1200" kern="1200" dirty="0"/>
        </a:p>
      </dsp:txBody>
      <dsp:txXfrm>
        <a:off x="84972" y="1053385"/>
        <a:ext cx="1491487" cy="1626283"/>
      </dsp:txXfrm>
    </dsp:sp>
    <dsp:sp modelId="{70B12CCE-0890-497F-842E-FC581A53502D}">
      <dsp:nvSpPr>
        <dsp:cNvPr id="0" name=""/>
        <dsp:cNvSpPr/>
      </dsp:nvSpPr>
      <dsp:spPr>
        <a:xfrm>
          <a:off x="1913900" y="931553"/>
          <a:ext cx="2016042" cy="1869946"/>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t>Εξερεύνηση
</a:t>
          </a:r>
          <a:r>
            <a:rPr lang="el-GR" sz="1200" kern="1200" noProof="0" dirty="0"/>
            <a:t>Αναζητήστε την ταυτότητα και το νόημα. Εάν η κανονική κοινωνία ή οι γονείς στερούνται ικανοποιητικών απαντήσεων, κάποιος μπορεί να στραφεί σε ριζοσπαστικές ιδεολογίες και ομάδες</a:t>
          </a:r>
          <a:endParaRPr lang="en-US" sz="1200" kern="1200" dirty="0"/>
        </a:p>
      </dsp:txBody>
      <dsp:txXfrm>
        <a:off x="2005183" y="1022836"/>
        <a:ext cx="1833476" cy="1687380"/>
      </dsp:txXfrm>
    </dsp:sp>
    <dsp:sp modelId="{4D63F513-59C4-403B-9677-9601A5E43789}">
      <dsp:nvSpPr>
        <dsp:cNvPr id="0" name=""/>
        <dsp:cNvSpPr/>
      </dsp:nvSpPr>
      <dsp:spPr>
        <a:xfrm>
          <a:off x="4186698" y="1007752"/>
          <a:ext cx="1794807" cy="1717548"/>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noProof="0" dirty="0"/>
            <a:t>Ιδιότητα μέλους
</a:t>
          </a:r>
          <a:r>
            <a:rPr lang="el-GR" sz="1200" kern="1200" noProof="0" dirty="0"/>
            <a:t>Κάποιος αρχίζει να εκφράζει και να προωθεί ριζοσπαστικές ιδέες, ενδεχομένως  για να γίνει μέλος μιας ομάδας</a:t>
          </a:r>
          <a:endParaRPr lang="en-US" sz="1200" kern="1200" noProof="0" dirty="0"/>
        </a:p>
      </dsp:txBody>
      <dsp:txXfrm>
        <a:off x="4270542" y="1091596"/>
        <a:ext cx="1627119" cy="1549860"/>
      </dsp:txXfrm>
    </dsp:sp>
    <dsp:sp modelId="{0BBDE5A3-EEC2-46CA-9179-71BFA171A8F6}">
      <dsp:nvSpPr>
        <dsp:cNvPr id="0" name=""/>
        <dsp:cNvSpPr/>
      </dsp:nvSpPr>
      <dsp:spPr>
        <a:xfrm>
          <a:off x="6238261" y="1119916"/>
          <a:ext cx="1652859" cy="149322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t>Δράση
</a:t>
          </a:r>
          <a:r>
            <a:rPr lang="el-GR" sz="1200" kern="1200" dirty="0"/>
            <a:t>Περαιτέρω ριζοσπαστικοποίηση και αποδοχή αντιδημοκρατικών μέσων και βίας</a:t>
          </a:r>
          <a:endParaRPr lang="en-US" sz="1200" kern="1200" dirty="0"/>
        </a:p>
      </dsp:txBody>
      <dsp:txXfrm>
        <a:off x="6311154" y="1192809"/>
        <a:ext cx="1507073" cy="1347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2359521" y="848487"/>
          <a:ext cx="1986557" cy="198655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l-GR" sz="3600" b="1" kern="1200" dirty="0"/>
            <a:t>Τύπος</a:t>
          </a:r>
          <a:endParaRPr lang="en-GB" sz="3600" b="1" kern="1200" dirty="0"/>
        </a:p>
      </dsp:txBody>
      <dsp:txXfrm>
        <a:off x="2650446" y="1139412"/>
        <a:ext cx="1404707" cy="1404707"/>
      </dsp:txXfrm>
    </dsp:sp>
    <dsp:sp modelId="{6F00AB81-EB2A-4083-A88D-9BE3004986D2}">
      <dsp:nvSpPr>
        <dsp:cNvPr id="0" name=""/>
        <dsp:cNvSpPr/>
      </dsp:nvSpPr>
      <dsp:spPr>
        <a:xfrm>
          <a:off x="2221465" y="-50712"/>
          <a:ext cx="2262668" cy="1197546"/>
        </a:xfrm>
        <a:prstGeom prst="ellipse">
          <a:avLst/>
        </a:prstGeom>
        <a:solidFill>
          <a:schemeClr val="accent2">
            <a:alpha val="50000"/>
            <a:hueOff val="1620696"/>
            <a:satOff val="6188"/>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t>Εκείνοι που αναζητούν τη ταυτότητα τους</a:t>
          </a:r>
          <a:endParaRPr lang="en-GB" sz="2000" b="1" kern="1200" dirty="0"/>
        </a:p>
      </dsp:txBody>
      <dsp:txXfrm>
        <a:off x="2552825" y="124665"/>
        <a:ext cx="1599948" cy="846792"/>
      </dsp:txXfrm>
    </dsp:sp>
    <dsp:sp modelId="{B024BB09-AC3A-451D-BA97-F3965BA08065}">
      <dsp:nvSpPr>
        <dsp:cNvPr id="0" name=""/>
        <dsp:cNvSpPr/>
      </dsp:nvSpPr>
      <dsp:spPr>
        <a:xfrm>
          <a:off x="4057888" y="1349338"/>
          <a:ext cx="2262668" cy="993278"/>
        </a:xfrm>
        <a:prstGeom prst="ellipse">
          <a:avLst/>
        </a:prstGeom>
        <a:solidFill>
          <a:schemeClr val="accent2">
            <a:alpha val="50000"/>
            <a:hueOff val="3241392"/>
            <a:satOff val="12376"/>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t>Εκείνοι που αναζητούν τη δικαιοσύνη</a:t>
          </a:r>
          <a:endParaRPr lang="en-GB" sz="2000" b="1" kern="1200" dirty="0"/>
        </a:p>
      </dsp:txBody>
      <dsp:txXfrm>
        <a:off x="4389248" y="1494800"/>
        <a:ext cx="1599948" cy="702354"/>
      </dsp:txXfrm>
    </dsp:sp>
    <dsp:sp modelId="{4C1CC435-FD44-4D97-9557-E99594F8F96C}">
      <dsp:nvSpPr>
        <dsp:cNvPr id="0" name=""/>
        <dsp:cNvSpPr/>
      </dsp:nvSpPr>
      <dsp:spPr>
        <a:xfrm>
          <a:off x="2221465" y="2638832"/>
          <a:ext cx="2262668" cy="993278"/>
        </a:xfrm>
        <a:prstGeom prst="ellipse">
          <a:avLst/>
        </a:prstGeom>
        <a:solidFill>
          <a:schemeClr val="accent2">
            <a:alpha val="50000"/>
            <a:hueOff val="4862088"/>
            <a:satOff val="18565"/>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t>Λάτρεις της συγκίνησης</a:t>
          </a:r>
          <a:endParaRPr lang="en-GB" sz="2000" b="1" kern="1200" dirty="0"/>
        </a:p>
      </dsp:txBody>
      <dsp:txXfrm>
        <a:off x="2552825" y="2784294"/>
        <a:ext cx="1599948" cy="702354"/>
      </dsp:txXfrm>
    </dsp:sp>
    <dsp:sp modelId="{CD81C4CF-30B8-4095-B9AB-540FF8C8C938}">
      <dsp:nvSpPr>
        <dsp:cNvPr id="0" name=""/>
        <dsp:cNvSpPr/>
      </dsp:nvSpPr>
      <dsp:spPr>
        <a:xfrm>
          <a:off x="404667" y="1349322"/>
          <a:ext cx="2262668" cy="993278"/>
        </a:xfrm>
        <a:prstGeom prst="ellipse">
          <a:avLst/>
        </a:prstGeom>
        <a:solidFill>
          <a:schemeClr val="accent2">
            <a:alpha val="50000"/>
            <a:hueOff val="6482784"/>
            <a:satOff val="24753"/>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t>Νόημα της ζωής</a:t>
          </a:r>
          <a:endParaRPr lang="en-GB" sz="2000" b="1" kern="1200" dirty="0"/>
        </a:p>
      </dsp:txBody>
      <dsp:txXfrm>
        <a:off x="736027" y="1494784"/>
        <a:ext cx="1599948" cy="702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1D83E-9A41-4FD2-8E75-0C01620411E2}">
      <dsp:nvSpPr>
        <dsp:cNvPr id="0" name=""/>
        <dsp:cNvSpPr/>
      </dsp:nvSpPr>
      <dsp:spPr>
        <a:xfrm>
          <a:off x="1992093" y="461"/>
          <a:ext cx="1462818" cy="14628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Ώθηση</a:t>
          </a:r>
          <a:endParaRPr lang="bg-BG" sz="1500" kern="1200" dirty="0"/>
        </a:p>
      </dsp:txBody>
      <dsp:txXfrm>
        <a:off x="2206318" y="214686"/>
        <a:ext cx="1034368" cy="1034368"/>
      </dsp:txXfrm>
    </dsp:sp>
    <dsp:sp modelId="{7C352E58-BEF4-4156-B5BD-182D37BCC953}">
      <dsp:nvSpPr>
        <dsp:cNvPr id="0" name=""/>
        <dsp:cNvSpPr/>
      </dsp:nvSpPr>
      <dsp:spPr>
        <a:xfrm rot="3911364">
          <a:off x="2991321" y="1428844"/>
          <a:ext cx="337001" cy="4937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bg-BG" sz="1200" kern="1200"/>
        </a:p>
      </dsp:txBody>
      <dsp:txXfrm>
        <a:off x="3020659" y="1481700"/>
        <a:ext cx="235901" cy="296221"/>
      </dsp:txXfrm>
    </dsp:sp>
    <dsp:sp modelId="{E0033E29-95D2-4CAC-9A77-1924E1605E89}">
      <dsp:nvSpPr>
        <dsp:cNvPr id="0" name=""/>
        <dsp:cNvSpPr/>
      </dsp:nvSpPr>
      <dsp:spPr>
        <a:xfrm>
          <a:off x="2872737" y="1905424"/>
          <a:ext cx="1462818" cy="146281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Έλξη</a:t>
          </a:r>
          <a:endParaRPr lang="bg-BG" sz="1500" kern="1200" dirty="0"/>
        </a:p>
      </dsp:txBody>
      <dsp:txXfrm>
        <a:off x="3086962" y="2119649"/>
        <a:ext cx="1034368" cy="1034368"/>
      </dsp:txXfrm>
    </dsp:sp>
    <dsp:sp modelId="{7E8D428F-BE48-423A-8DD7-031C84ED1AA7}">
      <dsp:nvSpPr>
        <dsp:cNvPr id="0" name=""/>
        <dsp:cNvSpPr/>
      </dsp:nvSpPr>
      <dsp:spPr>
        <a:xfrm rot="10800801">
          <a:off x="2484694" y="2389754"/>
          <a:ext cx="274216" cy="4937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bg-BG" sz="1200" kern="1200"/>
        </a:p>
      </dsp:txBody>
      <dsp:txXfrm rot="10800000">
        <a:off x="2566959" y="2488504"/>
        <a:ext cx="191951" cy="296221"/>
      </dsp:txXfrm>
    </dsp:sp>
    <dsp:sp modelId="{F1FB4A5F-0C73-4409-97D7-76DE2BA3813D}">
      <dsp:nvSpPr>
        <dsp:cNvPr id="0" name=""/>
        <dsp:cNvSpPr/>
      </dsp:nvSpPr>
      <dsp:spPr>
        <a:xfrm>
          <a:off x="892528" y="1904963"/>
          <a:ext cx="1462818" cy="146281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Προσωπικοί</a:t>
          </a:r>
          <a:endParaRPr lang="bg-BG" sz="1500" kern="1200" dirty="0"/>
        </a:p>
      </dsp:txBody>
      <dsp:txXfrm>
        <a:off x="1106753" y="2119188"/>
        <a:ext cx="1034368" cy="1034368"/>
      </dsp:txXfrm>
    </dsp:sp>
    <dsp:sp modelId="{79E0946C-FB74-4289-9963-3BC7B0CD8888}">
      <dsp:nvSpPr>
        <dsp:cNvPr id="0" name=""/>
        <dsp:cNvSpPr/>
      </dsp:nvSpPr>
      <dsp:spPr>
        <a:xfrm rot="18000000">
          <a:off x="1973075" y="1446835"/>
          <a:ext cx="390244" cy="49370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bg-BG" sz="1200" kern="1200"/>
        </a:p>
      </dsp:txBody>
      <dsp:txXfrm>
        <a:off x="2002343" y="1596269"/>
        <a:ext cx="273171" cy="29622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3/10/2021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3/10/2021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endParaRPr lang="en-GB" sz="1800" b="0" i="0" u="none" strike="noStrike" baseline="0" dirty="0">
              <a:latin typeface="Verdana" panose="020B0604030504040204" pitchFamily="34" charset="0"/>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31947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139075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4038014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13</a:t>
            </a:fld>
            <a:endParaRPr lang="en-US"/>
          </a:p>
        </p:txBody>
      </p:sp>
    </p:spTree>
    <p:extLst>
      <p:ext uri="{BB962C8B-B14F-4D97-AF65-F5344CB8AC3E}">
        <p14:creationId xmlns:p14="http://schemas.microsoft.com/office/powerpoint/2010/main" val="57696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228600" indent="-228600">
              <a:buFont typeface="+mj-lt"/>
              <a:buAutoNum type="arabicPeriod"/>
            </a:pP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14</a:t>
            </a:fld>
            <a:endParaRPr lang="en-US"/>
          </a:p>
        </p:txBody>
      </p:sp>
    </p:spTree>
    <p:extLst>
      <p:ext uri="{BB962C8B-B14F-4D97-AF65-F5344CB8AC3E}">
        <p14:creationId xmlns:p14="http://schemas.microsoft.com/office/powerpoint/2010/main" val="3824856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l-GR" dirty="0">
                <a:latin typeface="Arial" charset="0"/>
                <a:cs typeface="Arial" charset="0"/>
              </a:rPr>
              <a:t>Σε αυτό το μοντέλο βλέπετε τα διάφορα στοιχεία που περιγράφονται καθώς </a:t>
            </a:r>
            <a:r>
              <a:rPr lang="el-GR" dirty="0" err="1">
                <a:latin typeface="Arial" charset="0"/>
                <a:cs typeface="Arial" charset="0"/>
              </a:rPr>
              <a:t>αλληλεπιδρούν</a:t>
            </a:r>
            <a:r>
              <a:rPr lang="en-GB" dirty="0">
                <a:latin typeface="Arial" charset="0"/>
                <a:cs typeface="Arial" charset="0"/>
              </a:rPr>
              <a:t>. </a:t>
            </a:r>
          </a:p>
          <a:p>
            <a:pPr marL="228600" indent="-228600">
              <a:buFont typeface="+mj-lt"/>
              <a:buAutoNum type="arabicPeriod"/>
            </a:pPr>
            <a:r>
              <a:rPr lang="el-GR" dirty="0">
                <a:latin typeface="Arial" charset="0"/>
                <a:cs typeface="Arial" charset="0"/>
              </a:rPr>
              <a:t>Υπάρχουν εναύσματα που επηρεάζουν και διεγείρουν τη διαδικασία ριζοσπαστικοποίησης.
Δρουν σε διαφορετικά επίπεδα και μπορεί να είναι κοινωνιολογικά, ψυχολογικά, πολιτικά ή οικονομικά</a:t>
            </a:r>
            <a:endParaRPr lang="en-GB" dirty="0">
              <a:latin typeface="Arial" charset="0"/>
              <a:cs typeface="Arial" charset="0"/>
            </a:endParaRPr>
          </a:p>
          <a:p>
            <a:pPr marL="228600" indent="-228600">
              <a:buFont typeface="+mj-lt"/>
              <a:buAutoNum type="arabicPeriod"/>
            </a:pPr>
            <a:r>
              <a:rPr lang="el-GR" dirty="0">
                <a:latin typeface="Arial" charset="0"/>
                <a:cs typeface="Arial" charset="0"/>
              </a:rPr>
              <a:t>Οι παράγοντες ενεργοποίησης στο </a:t>
            </a:r>
            <a:r>
              <a:rPr lang="el-GR" dirty="0" err="1">
                <a:latin typeface="Arial" charset="0"/>
                <a:cs typeface="Arial" charset="0"/>
              </a:rPr>
              <a:t>μικρο</a:t>
            </a:r>
            <a:r>
              <a:rPr lang="el-GR" dirty="0">
                <a:latin typeface="Arial" charset="0"/>
                <a:cs typeface="Arial" charset="0"/>
              </a:rPr>
              <a:t>-επίπεδο (εμπειρίες σε ατομικό επίπεδο) περιλαμβάνουν άμεσες εμπειρίες διακρίσεων και συγκρούσεων με τις αρχές ή κράτησης, αντιπαράθεση με το θάνατο, προβλήματα στο σπίτι (όπως διαζύγιο ή καυγάδες με γονείς), απώλεια εργασίας ή σχολείου.
Στο </a:t>
            </a:r>
            <a:r>
              <a:rPr lang="el-GR" dirty="0" err="1">
                <a:latin typeface="Arial" charset="0"/>
                <a:cs typeface="Arial" charset="0"/>
              </a:rPr>
              <a:t>μεσο</a:t>
            </a:r>
            <a:r>
              <a:rPr lang="el-GR" dirty="0">
                <a:latin typeface="Arial" charset="0"/>
                <a:cs typeface="Arial" charset="0"/>
              </a:rPr>
              <a:t> επίπεδο (το επίπεδο της ομάδας και άλλων άμεσων κοινωνικών συνδέσεων), περιλαμβάνει π.χ. τη συνάντηση ενός ριζοσπαστικού ατόμου, την παρατήρηση της αδικίας κατά της ομάδας με την οποία τα άτομα ταυτίζονται</a:t>
            </a:r>
            <a:r>
              <a:rPr lang="en-GB" dirty="0">
                <a:latin typeface="Arial" charset="0"/>
                <a:cs typeface="Arial" charset="0"/>
              </a:rPr>
              <a:t>. </a:t>
            </a:r>
          </a:p>
          <a:p>
            <a:pPr marL="228600" indent="-228600">
              <a:buFont typeface="+mj-lt"/>
              <a:buAutoNum type="arabicPeriod"/>
            </a:pPr>
            <a:r>
              <a:rPr lang="el-GR" dirty="0">
                <a:latin typeface="Arial" charset="0"/>
                <a:cs typeface="Arial" charset="0"/>
              </a:rPr>
              <a:t>Και στο </a:t>
            </a:r>
            <a:r>
              <a:rPr lang="el-GR" dirty="0" err="1">
                <a:latin typeface="Arial" charset="0"/>
                <a:cs typeface="Arial" charset="0"/>
              </a:rPr>
              <a:t>μακροεπίπεδο</a:t>
            </a:r>
            <a:r>
              <a:rPr lang="el-GR" dirty="0">
                <a:latin typeface="Arial" charset="0"/>
                <a:cs typeface="Arial" charset="0"/>
              </a:rPr>
              <a:t> (κοινωνία, γεωπολιτική) μπορείτε να σκεφτείτε εκκλήσεις για δράση από ιδεολογικούς ηγέτες, στρατιωτικές επιθέσεις κατά συγκεκριμένης ομάδας και κυβερνητικές πολιτικές που στοχεύουν σε συγκεκριμένη ομάδα</a:t>
            </a:r>
            <a:r>
              <a:rPr lang="en-GB" dirty="0">
                <a:latin typeface="Arial" charset="0"/>
                <a:cs typeface="Arial" charset="0"/>
              </a:rPr>
              <a:t>.</a:t>
            </a:r>
          </a:p>
          <a:p>
            <a:pPr marL="228600" indent="-228600">
              <a:buFont typeface="+mj-lt"/>
              <a:buAutoNum type="arabicPeriod"/>
            </a:pPr>
            <a:r>
              <a:rPr lang="el-GR" dirty="0">
                <a:latin typeface="Arial" charset="0"/>
                <a:cs typeface="Arial" charset="0"/>
              </a:rPr>
              <a:t>Η επίδραση αυτών των εναυσμάτων μπορεί να ποικίλει ανάλογα με τη φάση της ριζοσπαστικοποίησης που βρίσκεται ένα άτομο</a:t>
            </a:r>
            <a:r>
              <a:rPr lang="en-GB" dirty="0">
                <a:latin typeface="Arial" charset="0"/>
                <a:cs typeface="Arial" charset="0"/>
              </a:rPr>
              <a:t>.</a:t>
            </a:r>
          </a:p>
          <a:p>
            <a:pPr marL="228600" indent="-228600">
              <a:buFont typeface="+mj-lt"/>
              <a:buAutoNum type="arabicPeriod"/>
            </a:pPr>
            <a:r>
              <a:rPr lang="el-GR" dirty="0">
                <a:latin typeface="Arial" charset="0"/>
                <a:cs typeface="Arial" charset="0"/>
              </a:rPr>
              <a:t>Επιπλέον, το αποτέλεσμα μπορεί να διαφέρει ανάλογα με τα προσωπικά χαρακτηριστικά, όπως τι είδους άτομο είναι κάποιος. επίπεδο φύλου, ηλικίας ή εκπαίδευσης και τις δεξιότητες που διαθέτει για την αντιμετώπιση των εναυσμάτων</a:t>
            </a:r>
            <a:r>
              <a:rPr lang="en-GB" dirty="0">
                <a:latin typeface="Arial" charset="0"/>
                <a:cs typeface="Arial" charset="0"/>
              </a:rPr>
              <a:t>. </a:t>
            </a:r>
          </a:p>
          <a:p>
            <a:endParaRPr lang="nl-NL" dirty="0"/>
          </a:p>
          <a:p>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b="0" i="0" dirty="0">
              <a:solidFill>
                <a:srgbClr val="FF0000"/>
              </a:solidFill>
              <a:effectLst/>
              <a:latin typeface="+mn-lt"/>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2232395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3073658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2688577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235821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a:t>
            </a:fld>
            <a:endParaRPr lang="en-US"/>
          </a:p>
        </p:txBody>
      </p:sp>
    </p:spTree>
    <p:extLst>
      <p:ext uri="{BB962C8B-B14F-4D97-AF65-F5344CB8AC3E}">
        <p14:creationId xmlns:p14="http://schemas.microsoft.com/office/powerpoint/2010/main" val="1820288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3204846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198403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latin typeface="Verdana" panose="020B0604030504040204" pitchFamily="34" charset="0"/>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3676443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a:t>
            </a:fld>
            <a:endParaRPr lang="en-US" dirty="0"/>
          </a:p>
        </p:txBody>
      </p:sp>
    </p:spTree>
    <p:extLst>
      <p:ext uri="{BB962C8B-B14F-4D97-AF65-F5344CB8AC3E}">
        <p14:creationId xmlns:p14="http://schemas.microsoft.com/office/powerpoint/2010/main" val="257757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257350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5</a:t>
            </a:fld>
            <a:endParaRPr lang="en-US"/>
          </a:p>
        </p:txBody>
      </p:sp>
    </p:spTree>
    <p:extLst>
      <p:ext uri="{BB962C8B-B14F-4D97-AF65-F5344CB8AC3E}">
        <p14:creationId xmlns:p14="http://schemas.microsoft.com/office/powerpoint/2010/main" val="3500118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371679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371965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3229767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link.springer.com/chapter/10.1007/978-3-030-02719-3_2" TargetMode="External"/><Relationship Id="rId4" Type="http://schemas.openxmlformats.org/officeDocument/2006/relationships/hyperlink" Target="https://www.researchgate.net/publication/317165625_Psychological_Factors_in_Radicalization_A_3_N_Approac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hyperlink" Target="https://www.agenformedia.com/video/kuffar-disbelievers-the-story-of-farouk/"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hyperlink" Target="https://terratoolkit.eu/teachers-youth-workers/" TargetMode="Externa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hyperlink" Target="https://www.youtube.com/watch?v=kHszRyuR2Ic" TargetMode="External"/><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hyperlink" Target="https://www.researchgate.net/publication/326585283_The_3_Ps_of_radicalisation_push_pull_and_personal_A_systematic_scoping_review_of_the_scientific_evidence_about_radicalisation_into_violent_extremism" TargetMode="External"/><Relationship Id="rId9" Type="http://schemas.microsoft.com/office/2007/relationships/diagramDrawing" Target="../diagrams/drawing5.xml"/><Relationship Id="rId14" Type="http://schemas.microsoft.com/office/2007/relationships/diagramDrawing" Target="../diagrams/drawing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YyJAIrbZE48"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irishtimes.com/news/ireland/irish-news/attack-on-burntollet-march-in-derry-occurred-50-years-ago-today-1.3746978" TargetMode="External"/><Relationship Id="rId5" Type="http://schemas.openxmlformats.org/officeDocument/2006/relationships/hyperlink" Target="https://vimeo.com/218604859" TargetMode="Externa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ejxfDqK-kZo"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hyperlink" Target="https://www.theguardian.com/books/2012/dec/23/reluctant-fundamentalist-mohsin-hamid-review" TargetMode="Externa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KpWUZ3NG_Do"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www.youtube.com/watch?v=zwpiI18TBdE" TargetMode="External"/><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s://www.youtube.com/watch?v=IzESKbN9l6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commentcentral.co.uk/look-beyond-ideology-to-understand-terroris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reports.weforum.org/global-risks-report-2020/survey-results/the-global-risks-interconnections-map-2020/"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theguardian.com/society/2002/jan/15/socialexclusion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association-artemis.com/wp-content/uploads/2018/04/Who_are_the_European_youths_EurPs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dirty="0"/>
              <a:t>ARMOUR </a:t>
            </a:r>
            <a:r>
              <a:rPr lang="el-GR" dirty="0"/>
              <a:t>Ενότητα 1</a:t>
            </a:r>
            <a:r>
              <a:rPr lang="en-US" dirty="0"/>
              <a:t> </a:t>
            </a:r>
            <a:r>
              <a:rPr lang="el-GR" dirty="0"/>
              <a:t>εξ αποστάσεως εκπαίδευσης </a:t>
            </a:r>
            <a:r>
              <a:rPr lang="nl-NL" dirty="0"/>
              <a:t>(</a:t>
            </a:r>
            <a:r>
              <a:rPr lang="el-GR" dirty="0"/>
              <a:t>Μέρος</a:t>
            </a:r>
            <a:r>
              <a:rPr lang="nl-NL" dirty="0"/>
              <a:t> 2)</a:t>
            </a:r>
            <a:endParaRPr lang="en-US" dirty="0"/>
          </a:p>
        </p:txBody>
      </p:sp>
      <p:sp>
        <p:nvSpPr>
          <p:cNvPr id="3" name="Subtitle 2"/>
          <p:cNvSpPr>
            <a:spLocks noGrp="1"/>
          </p:cNvSpPr>
          <p:nvPr>
            <p:ph type="subTitle" idx="1"/>
          </p:nvPr>
        </p:nvSpPr>
        <p:spPr>
          <a:ln>
            <a:noFill/>
          </a:ln>
        </p:spPr>
        <p:txBody>
          <a:bodyPr anchor="t">
            <a:normAutofit/>
          </a:bodyPr>
          <a:lstStyle/>
          <a:p>
            <a:r>
              <a:rPr lang="el-GR" sz="2800" b="1" dirty="0">
                <a:solidFill>
                  <a:schemeClr val="tx1">
                    <a:lumMod val="75000"/>
                    <a:lumOff val="25000"/>
                  </a:schemeClr>
                </a:solidFill>
              </a:rPr>
              <a:t>Ποιες είναι οι πιθανές αιτίες της ριζοσπαστικοποίησης;</a:t>
            </a:r>
            <a:endParaRPr lang="en-US" sz="2800" b="1" dirty="0">
              <a:solidFill>
                <a:schemeClr val="tx1">
                  <a:lumMod val="75000"/>
                  <a:lumOff val="25000"/>
                </a:schemeClr>
              </a:solidFill>
            </a:endParaRPr>
          </a:p>
        </p:txBody>
      </p:sp>
      <p:sp>
        <p:nvSpPr>
          <p:cNvPr id="5" name="Footer Placeholder 4"/>
          <p:cNvSpPr>
            <a:spLocks noGrp="1"/>
          </p:cNvSpPr>
          <p:nvPr>
            <p:ph type="ftr" sz="quarter" idx="11"/>
          </p:nvPr>
        </p:nvSpPr>
        <p:spPr/>
        <p:txBody>
          <a:bodyPr/>
          <a:lstStyle/>
          <a:p>
            <a:r>
              <a:rPr lang="en-US"/>
              <a:t>www.armourproject.eu</a:t>
            </a:r>
            <a:endParaRPr lang="en-US" dirty="0"/>
          </a:p>
        </p:txBody>
      </p:sp>
      <p:sp>
        <p:nvSpPr>
          <p:cNvPr id="7" name="Tekstvak 6">
            <a:extLst>
              <a:ext uri="{FF2B5EF4-FFF2-40B4-BE49-F238E27FC236}">
                <a16:creationId xmlns:a16="http://schemas.microsoft.com/office/drawing/2014/main" id="{BD564FD5-61CB-4464-BC1E-19A7CCBEA906}"/>
              </a:ext>
            </a:extLst>
          </p:cNvPr>
          <p:cNvSpPr txBox="1"/>
          <p:nvPr/>
        </p:nvSpPr>
        <p:spPr>
          <a:xfrm rot="469433">
            <a:off x="4370407" y="1078092"/>
            <a:ext cx="3649039" cy="830997"/>
          </a:xfrm>
          <a:prstGeom prst="rect">
            <a:avLst/>
          </a:prstGeom>
          <a:noFill/>
        </p:spPr>
        <p:txBody>
          <a:bodyPr wrap="square">
            <a:spAutoFit/>
          </a:bodyPr>
          <a:lstStyle/>
          <a:p>
            <a:pPr algn="ctr"/>
            <a:r>
              <a:rPr lang="el-GR" sz="1600" b="1" dirty="0">
                <a:solidFill>
                  <a:srgbClr val="FF0000"/>
                </a:solidFill>
                <a:latin typeface="Ink Free" panose="03080402000500000000" pitchFamily="66" charset="0"/>
              </a:rPr>
              <a:t>Χρησιμοποιήστε το κουμπί αναπαραγωγής (κάτω δεξιά) για να διατρέξετε αυτό το </a:t>
            </a:r>
            <a:r>
              <a:rPr lang="el-GR" sz="1600" b="1" dirty="0">
                <a:solidFill>
                  <a:srgbClr val="FF0000"/>
                </a:solidFill>
              </a:rPr>
              <a:t>PowerPoint</a:t>
            </a:r>
            <a:endParaRPr lang="bg-BG" sz="1600" b="1" dirty="0">
              <a:solidFill>
                <a:srgbClr val="FF0000"/>
              </a:solidFill>
            </a:endParaRPr>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7E79F-0A49-44A4-8329-23CEB6054C6D}"/>
              </a:ext>
            </a:extLst>
          </p:cNvPr>
          <p:cNvSpPr>
            <a:spLocks noGrp="1"/>
          </p:cNvSpPr>
          <p:nvPr>
            <p:ph type="title"/>
          </p:nvPr>
        </p:nvSpPr>
        <p:spPr/>
        <p:txBody>
          <a:bodyPr>
            <a:normAutofit/>
          </a:bodyPr>
          <a:lstStyle/>
          <a:p>
            <a:r>
              <a:rPr lang="el-GR" dirty="0"/>
              <a:t>Ψυχολογικοί παράγοντες</a:t>
            </a:r>
            <a:endParaRPr lang="en-GB" dirty="0"/>
          </a:p>
        </p:txBody>
      </p:sp>
      <p:sp>
        <p:nvSpPr>
          <p:cNvPr id="3" name="Tijdelijke aanduiding voor inhoud 2">
            <a:extLst>
              <a:ext uri="{FF2B5EF4-FFF2-40B4-BE49-F238E27FC236}">
                <a16:creationId xmlns:a16="http://schemas.microsoft.com/office/drawing/2014/main" id="{91CA6A7E-DA59-444A-95AB-F04A8A19BF70}"/>
              </a:ext>
            </a:extLst>
          </p:cNvPr>
          <p:cNvSpPr>
            <a:spLocks noGrp="1"/>
          </p:cNvSpPr>
          <p:nvPr>
            <p:ph idx="1"/>
          </p:nvPr>
        </p:nvSpPr>
        <p:spPr>
          <a:xfrm>
            <a:off x="685800" y="2286000"/>
            <a:ext cx="7772400" cy="4572000"/>
          </a:xfrm>
        </p:spPr>
        <p:txBody>
          <a:bodyPr>
            <a:normAutofit lnSpcReduction="10000"/>
          </a:bodyPr>
          <a:lstStyle/>
          <a:p>
            <a:pPr marL="0" indent="0">
              <a:buNone/>
            </a:pPr>
            <a:r>
              <a:rPr lang="el-GR" sz="2000" dirty="0"/>
              <a:t>Αναφέροντας τον πιθανό αντίκτυπο προς τη ριζοσπαστικοποίηση των</a:t>
            </a:r>
            <a:r>
              <a:rPr lang="en-GB" sz="2000" dirty="0"/>
              <a:t> </a:t>
            </a:r>
            <a:r>
              <a:rPr lang="el-GR" sz="2000" dirty="0"/>
              <a:t>νέων</a:t>
            </a:r>
            <a:endParaRPr lang="en-GB" sz="2000" dirty="0"/>
          </a:p>
          <a:p>
            <a:r>
              <a:rPr lang="el-GR" sz="1800" dirty="0"/>
              <a:t>Ψυχική αστάθεια και έντονα συναισθήματα</a:t>
            </a:r>
            <a:endParaRPr lang="en-GB" sz="1800" dirty="0"/>
          </a:p>
          <a:p>
            <a:pPr lvl="1"/>
            <a:r>
              <a:rPr lang="el-GR" sz="1600" dirty="0">
                <a:solidFill>
                  <a:schemeClr val="tx1">
                    <a:lumMod val="75000"/>
                    <a:lumOff val="25000"/>
                  </a:schemeClr>
                </a:solidFill>
              </a:rPr>
              <a:t>Η ψυχική ασθένεια μπορεί να είναι το έναυσμα
Αλλά δεν έχει παρατηρηθεί υψηλότερη συχνότητα εμφάνισης ψυχοπαθολογίας μεταξύ των τρομοκρατών</a:t>
            </a:r>
            <a:endParaRPr lang="en-GB" sz="1600" dirty="0">
              <a:solidFill>
                <a:schemeClr val="tx1">
                  <a:lumMod val="75000"/>
                  <a:lumOff val="25000"/>
                </a:schemeClr>
              </a:solidFill>
            </a:endParaRPr>
          </a:p>
          <a:p>
            <a:pPr lvl="1"/>
            <a:r>
              <a:rPr lang="el-GR" sz="1600" dirty="0">
                <a:solidFill>
                  <a:schemeClr val="tx1">
                    <a:lumMod val="75000"/>
                    <a:lumOff val="25000"/>
                  </a:schemeClr>
                </a:solidFill>
              </a:rPr>
              <a:t>Οι πιο επιθετικοί και προσανατολισμένοι στη δράση άνθρωποι </a:t>
            </a:r>
            <a:r>
              <a:rPr lang="el-GR" sz="1600" dirty="0" err="1">
                <a:solidFill>
                  <a:schemeClr val="tx1">
                    <a:lumMod val="75000"/>
                    <a:lumOff val="25000"/>
                  </a:schemeClr>
                </a:solidFill>
              </a:rPr>
              <a:t>υπερεκπροσωπούνται</a:t>
            </a:r>
            <a:r>
              <a:rPr lang="el-GR" sz="1600" dirty="0">
                <a:solidFill>
                  <a:schemeClr val="tx1">
                    <a:lumMod val="75000"/>
                    <a:lumOff val="25000"/>
                  </a:schemeClr>
                </a:solidFill>
              </a:rPr>
              <a:t>
Αισθήματα απογοήτευσης για την έλλειψη ευκαιριών</a:t>
            </a:r>
            <a:endParaRPr lang="en-GB" sz="1600" dirty="0">
              <a:solidFill>
                <a:schemeClr val="tx1">
                  <a:lumMod val="75000"/>
                  <a:lumOff val="25000"/>
                </a:schemeClr>
              </a:solidFill>
            </a:endParaRPr>
          </a:p>
          <a:p>
            <a:pPr lvl="1"/>
            <a:r>
              <a:rPr lang="el-GR" sz="1800" dirty="0"/>
              <a:t>Εσωτερικές ψυχολογικές ανάγκες και φόβοι ατόμων
</a:t>
            </a:r>
            <a:r>
              <a:rPr lang="el-GR" sz="1600" dirty="0">
                <a:solidFill>
                  <a:schemeClr val="tx1">
                    <a:lumMod val="75000"/>
                    <a:lumOff val="25000"/>
                  </a:schemeClr>
                </a:solidFill>
              </a:rPr>
              <a:t>Όλοι έχουμε την ανάγκη να ανήκουμε κάπου.
Όλοι χρειαζόμαστε αυτοεκτίμηση και θετική ταυτότητα.</a:t>
            </a:r>
            <a:endParaRPr lang="en-GB" sz="1600" dirty="0">
              <a:solidFill>
                <a:schemeClr val="tx1">
                  <a:lumMod val="75000"/>
                  <a:lumOff val="25000"/>
                </a:schemeClr>
              </a:solidFill>
            </a:endParaRPr>
          </a:p>
          <a:p>
            <a:pPr lvl="1"/>
            <a:r>
              <a:rPr lang="el-GR" sz="1600" dirty="0">
                <a:solidFill>
                  <a:schemeClr val="tx1">
                    <a:lumMod val="75000"/>
                    <a:lumOff val="25000"/>
                  </a:schemeClr>
                </a:solidFill>
              </a:rPr>
              <a:t>Όλοι χρειαζόμαστε προσωπική σημασία.
Ο φόβος της απώλειας και των απειλών</a:t>
            </a:r>
            <a:endParaRPr lang="en-GB" sz="1600" dirty="0">
              <a:solidFill>
                <a:schemeClr val="tx1">
                  <a:lumMod val="75000"/>
                  <a:lumOff val="25000"/>
                </a:schemeClr>
              </a:solidFill>
            </a:endParaRPr>
          </a:p>
          <a:p>
            <a:r>
              <a:rPr lang="el-GR" sz="1800" dirty="0"/>
              <a:t>Έτσι, τα ψυχολογικά χαρακτηριστικά μπορεί να είναι ένας παράγοντας
Αλλά δεν υπάρχει σταθερό ψυχολογικό προφίλ</a:t>
            </a:r>
            <a:endParaRPr lang="en-GB" sz="1800" dirty="0"/>
          </a:p>
        </p:txBody>
      </p:sp>
      <p:pic>
        <p:nvPicPr>
          <p:cNvPr id="9" name="Tijdelijke aanduiding voor inhoud 4">
            <a:extLst>
              <a:ext uri="{FF2B5EF4-FFF2-40B4-BE49-F238E27FC236}">
                <a16:creationId xmlns:a16="http://schemas.microsoft.com/office/drawing/2014/main" id="{4944463B-CFC0-4B95-8CBF-DB3F31ED1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085" y="3823308"/>
            <a:ext cx="3584976" cy="1290604"/>
          </a:xfrm>
          <a:prstGeom prst="rect">
            <a:avLst/>
          </a:prstGeom>
          <a:solidFill>
            <a:schemeClr val="bg1"/>
          </a:solidFill>
          <a:effectLst/>
        </p:spPr>
      </p:pic>
      <p:sp>
        <p:nvSpPr>
          <p:cNvPr id="10" name="Vermenigvuldigingsteken 9">
            <a:extLst>
              <a:ext uri="{FF2B5EF4-FFF2-40B4-BE49-F238E27FC236}">
                <a16:creationId xmlns:a16="http://schemas.microsoft.com/office/drawing/2014/main" id="{51BF020D-63D0-4168-8498-65F82DBCCFF1}"/>
              </a:ext>
            </a:extLst>
          </p:cNvPr>
          <p:cNvSpPr/>
          <p:nvPr/>
        </p:nvSpPr>
        <p:spPr>
          <a:xfrm>
            <a:off x="6469051" y="3852342"/>
            <a:ext cx="1377044" cy="129060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kstvak 6">
            <a:extLst>
              <a:ext uri="{FF2B5EF4-FFF2-40B4-BE49-F238E27FC236}">
                <a16:creationId xmlns:a16="http://schemas.microsoft.com/office/drawing/2014/main" id="{73F327FE-8631-492E-9825-0EA5DFE9AF10}"/>
              </a:ext>
            </a:extLst>
          </p:cNvPr>
          <p:cNvSpPr txBox="1"/>
          <p:nvPr/>
        </p:nvSpPr>
        <p:spPr>
          <a:xfrm>
            <a:off x="5029200" y="1188557"/>
            <a:ext cx="3886200" cy="954107"/>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l-GR" sz="1400" dirty="0">
                <a:solidFill>
                  <a:schemeClr val="tx1">
                    <a:lumMod val="75000"/>
                    <a:lumOff val="25000"/>
                  </a:schemeClr>
                </a:solidFill>
              </a:rPr>
              <a:t>Οι μεμονωμένοι στρατολόγοι συχνά καταχρώνται αυτές τις ψυχολογικές ανάγκες. Κάντε κλικ εδώ για ένα σύντομο άρθρο σχετικά με </a:t>
            </a:r>
            <a:r>
              <a:rPr lang="el-GR" sz="1400" dirty="0" err="1">
                <a:solidFill>
                  <a:schemeClr val="tx1">
                    <a:lumMod val="75000"/>
                    <a:lumOff val="25000"/>
                  </a:schemeClr>
                </a:solidFill>
              </a:rPr>
              <a:t>στοχευμένες</a:t>
            </a:r>
            <a:r>
              <a:rPr lang="el-GR" sz="1400" dirty="0">
                <a:solidFill>
                  <a:schemeClr val="tx1">
                    <a:lumMod val="75000"/>
                    <a:lumOff val="25000"/>
                  </a:schemeClr>
                </a:solidFill>
              </a:rPr>
              <a:t> στρατολογήσεις των υποστηρικτών του </a:t>
            </a:r>
            <a:r>
              <a:rPr lang="el-GR" sz="1400" dirty="0" err="1">
                <a:solidFill>
                  <a:schemeClr val="tx1">
                    <a:lumMod val="75000"/>
                    <a:lumOff val="25000"/>
                  </a:schemeClr>
                </a:solidFill>
              </a:rPr>
              <a:t>Trump</a:t>
            </a:r>
            <a:endParaRPr lang="nl-NL" sz="1400" dirty="0">
              <a:solidFill>
                <a:schemeClr val="tx1">
                  <a:lumMod val="75000"/>
                  <a:lumOff val="25000"/>
                </a:schemeClr>
              </a:solidFill>
            </a:endParaRPr>
          </a:p>
        </p:txBody>
      </p:sp>
      <p:sp>
        <p:nvSpPr>
          <p:cNvPr id="12" name="Текстово поле 11">
            <a:extLst>
              <a:ext uri="{FF2B5EF4-FFF2-40B4-BE49-F238E27FC236}">
                <a16:creationId xmlns:a16="http://schemas.microsoft.com/office/drawing/2014/main" id="{94767E8F-4CC2-4653-819F-8E345C979443}"/>
              </a:ext>
            </a:extLst>
          </p:cNvPr>
          <p:cNvSpPr txBox="1"/>
          <p:nvPr/>
        </p:nvSpPr>
        <p:spPr>
          <a:xfrm>
            <a:off x="5085583" y="455680"/>
            <a:ext cx="2311261" cy="954107"/>
          </a:xfrm>
          <a:prstGeom prst="rect">
            <a:avLst/>
          </a:prstGeom>
          <a:noFill/>
        </p:spPr>
        <p:txBody>
          <a:bodyPr wrap="square" rtlCol="0">
            <a:spAutoFit/>
          </a:bodyPr>
          <a:lstStyle/>
          <a:p>
            <a:pPr algn="ctr"/>
            <a:r>
              <a:rPr lang="el-GR" sz="1400" dirty="0">
                <a:solidFill>
                  <a:srgbClr val="FF0000"/>
                </a:solidFill>
                <a:latin typeface="Ink Free" panose="03080402000500000000" pitchFamily="66" charset="0"/>
                <a:cs typeface="Calibri" panose="020F0502020204030204" pitchFamily="34" charset="0"/>
              </a:rPr>
              <a:t>Ποιες ανάγκες αναγνωρίζεις ότι σε καταδιώκουν;
</a:t>
            </a:r>
            <a:endParaRPr lang="nl-NL" sz="1400" dirty="0">
              <a:solidFill>
                <a:srgbClr val="FF0000"/>
              </a:solidFill>
              <a:latin typeface="Ink Free" panose="03080402000500000000" pitchFamily="66" charset="0"/>
              <a:cs typeface="Calibri" panose="020F0502020204030204" pitchFamily="34" charset="0"/>
            </a:endParaRPr>
          </a:p>
        </p:txBody>
      </p:sp>
      <p:sp>
        <p:nvSpPr>
          <p:cNvPr id="13" name="Pijl: rechts 12">
            <a:extLst>
              <a:ext uri="{FF2B5EF4-FFF2-40B4-BE49-F238E27FC236}">
                <a16:creationId xmlns:a16="http://schemas.microsoft.com/office/drawing/2014/main" id="{2D6CAE78-4EA6-4519-B4B1-DDBEDD0DCAEB}"/>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4" name="Tekstvak 11">
            <a:extLst>
              <a:ext uri="{FF2B5EF4-FFF2-40B4-BE49-F238E27FC236}">
                <a16:creationId xmlns:a16="http://schemas.microsoft.com/office/drawing/2014/main" id="{DA38E36E-B5EE-45CF-B11D-ACBFA99179EA}"/>
              </a:ext>
            </a:extLst>
          </p:cNvPr>
          <p:cNvSpPr txBox="1"/>
          <p:nvPr/>
        </p:nvSpPr>
        <p:spPr>
          <a:xfrm>
            <a:off x="5554579" y="5133883"/>
            <a:ext cx="3352800" cy="1400383"/>
          </a:xfrm>
          <a:prstGeom prst="rect">
            <a:avLst/>
          </a:prstGeom>
          <a:noFill/>
        </p:spPr>
        <p:txBody>
          <a:bodyPr wrap="square">
            <a:spAutoFit/>
          </a:bodyPr>
          <a:lstStyle/>
          <a:p>
            <a:pPr algn="r"/>
            <a:r>
              <a:rPr lang="el-GR" sz="1700" dirty="0">
                <a:solidFill>
                  <a:schemeClr val="tx1">
                    <a:lumMod val="75000"/>
                    <a:lumOff val="25000"/>
                  </a:schemeClr>
                </a:solidFill>
              </a:rPr>
              <a:t>Ένα από τα θεωρητικά μοντέλα που προσπαθεί να συνδυάσει ορισμένους από αυτούς τους παράγοντες είναι το μοντέλο 3N
</a:t>
            </a:r>
            <a:endParaRPr lang="en-US" sz="1700" dirty="0">
              <a:solidFill>
                <a:schemeClr val="tx1">
                  <a:lumMod val="75000"/>
                  <a:lumOff val="25000"/>
                </a:schemeClr>
              </a:solidFill>
            </a:endParaRPr>
          </a:p>
        </p:txBody>
      </p:sp>
    </p:spTree>
    <p:extLst>
      <p:ext uri="{BB962C8B-B14F-4D97-AF65-F5344CB8AC3E}">
        <p14:creationId xmlns:p14="http://schemas.microsoft.com/office/powerpoint/2010/main" val="384628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50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2"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а 2">
            <a:extLst>
              <a:ext uri="{FF2B5EF4-FFF2-40B4-BE49-F238E27FC236}">
                <a16:creationId xmlns:a16="http://schemas.microsoft.com/office/drawing/2014/main" id="{098A46C9-F886-4D3D-859B-5560FF219F58}"/>
              </a:ext>
            </a:extLst>
          </p:cNvPr>
          <p:cNvGraphicFramePr/>
          <p:nvPr>
            <p:extLst>
              <p:ext uri="{D42A27DB-BD31-4B8C-83A1-F6EECF244321}">
                <p14:modId xmlns:p14="http://schemas.microsoft.com/office/powerpoint/2010/main" val="949419934"/>
              </p:ext>
            </p:extLst>
          </p:nvPr>
        </p:nvGraphicFramePr>
        <p:xfrm>
          <a:off x="691019" y="1817840"/>
          <a:ext cx="812678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6F4025DC-E5EA-469B-95D5-2C7BAA076320}"/>
              </a:ext>
            </a:extLst>
          </p:cNvPr>
          <p:cNvSpPr>
            <a:spLocks noGrp="1"/>
          </p:cNvSpPr>
          <p:nvPr>
            <p:ph type="title"/>
          </p:nvPr>
        </p:nvSpPr>
        <p:spPr/>
        <p:txBody>
          <a:bodyPr/>
          <a:lstStyle/>
          <a:p>
            <a:r>
              <a:rPr lang="en-GB" dirty="0"/>
              <a:t>3-N </a:t>
            </a:r>
            <a:r>
              <a:rPr lang="el-GR" dirty="0"/>
              <a:t>μοντέλο ριζοσπαστικοποίησης</a:t>
            </a:r>
            <a:endParaRPr lang="en-GB" dirty="0"/>
          </a:p>
        </p:txBody>
      </p:sp>
      <p:sp>
        <p:nvSpPr>
          <p:cNvPr id="8" name="Tekstvak 7">
            <a:extLst>
              <a:ext uri="{FF2B5EF4-FFF2-40B4-BE49-F238E27FC236}">
                <a16:creationId xmlns:a16="http://schemas.microsoft.com/office/drawing/2014/main" id="{AB060460-6735-4251-9757-94075016F47B}"/>
              </a:ext>
            </a:extLst>
          </p:cNvPr>
          <p:cNvSpPr txBox="1"/>
          <p:nvPr/>
        </p:nvSpPr>
        <p:spPr>
          <a:xfrm>
            <a:off x="685800" y="2342576"/>
            <a:ext cx="2590800" cy="2554545"/>
          </a:xfrm>
          <a:prstGeom prst="rect">
            <a:avLst/>
          </a:prstGeom>
          <a:noFill/>
        </p:spPr>
        <p:txBody>
          <a:bodyPr wrap="square" rtlCol="0">
            <a:spAutoFit/>
          </a:bodyPr>
          <a:lstStyle/>
          <a:p>
            <a:r>
              <a:rPr lang="el-GR" sz="1600" dirty="0">
                <a:solidFill>
                  <a:schemeClr val="tx1">
                    <a:lumMod val="75000"/>
                    <a:lumOff val="25000"/>
                  </a:schemeClr>
                </a:solidFill>
              </a:rPr>
              <a:t>Η θεωρία αυτή προτείνει ότι η δυναμική αλληλεπίδραση μεταξύ αναγκών (</a:t>
            </a:r>
            <a:r>
              <a:rPr lang="en-US" sz="1600" dirty="0">
                <a:solidFill>
                  <a:schemeClr val="tx1">
                    <a:lumMod val="75000"/>
                    <a:lumOff val="25000"/>
                  </a:schemeClr>
                </a:solidFill>
              </a:rPr>
              <a:t>needs)</a:t>
            </a:r>
            <a:r>
              <a:rPr lang="el-GR" sz="1600" dirty="0">
                <a:solidFill>
                  <a:schemeClr val="tx1">
                    <a:lumMod val="75000"/>
                    <a:lumOff val="25000"/>
                  </a:schemeClr>
                </a:solidFill>
              </a:rPr>
              <a:t>, αφηγήσεων</a:t>
            </a:r>
            <a:r>
              <a:rPr lang="en-US" sz="1600" dirty="0">
                <a:solidFill>
                  <a:schemeClr val="tx1">
                    <a:lumMod val="75000"/>
                    <a:lumOff val="25000"/>
                  </a:schemeClr>
                </a:solidFill>
              </a:rPr>
              <a:t> (narratives)</a:t>
            </a:r>
            <a:r>
              <a:rPr lang="el-GR" sz="1600" dirty="0">
                <a:solidFill>
                  <a:schemeClr val="tx1">
                    <a:lumMod val="75000"/>
                    <a:lumOff val="25000"/>
                  </a:schemeClr>
                </a:solidFill>
              </a:rPr>
              <a:t> και δικτύων</a:t>
            </a:r>
            <a:r>
              <a:rPr lang="en-US" sz="1600" dirty="0">
                <a:solidFill>
                  <a:schemeClr val="tx1">
                    <a:lumMod val="75000"/>
                    <a:lumOff val="25000"/>
                  </a:schemeClr>
                </a:solidFill>
              </a:rPr>
              <a:t> (networks)</a:t>
            </a:r>
            <a:r>
              <a:rPr lang="el-GR" sz="1600" dirty="0">
                <a:solidFill>
                  <a:schemeClr val="tx1">
                    <a:lumMod val="75000"/>
                    <a:lumOff val="25000"/>
                  </a:schemeClr>
                </a:solidFill>
              </a:rPr>
              <a:t> προκαλεί τη ριζοσπαστικοποίηση των ανθρώπων </a:t>
            </a:r>
            <a:r>
              <a:rPr lang="en-GB" sz="1600" dirty="0">
                <a:solidFill>
                  <a:schemeClr val="tx1">
                    <a:lumMod val="75000"/>
                    <a:lumOff val="25000"/>
                  </a:schemeClr>
                </a:solidFill>
                <a:effectLst/>
                <a:ea typeface="Calibri" panose="020F0502020204030204" pitchFamily="34" charset="0"/>
                <a:cs typeface="Times New Roman" panose="02020603050405020304" pitchFamily="18" charset="0"/>
              </a:rPr>
              <a:t>(</a:t>
            </a:r>
            <a:r>
              <a:rPr lang="en-GB" sz="1600" dirty="0" err="1">
                <a:solidFill>
                  <a:schemeClr val="tx1">
                    <a:lumMod val="75000"/>
                    <a:lumOff val="25000"/>
                  </a:schemeClr>
                </a:solidFill>
                <a:effectLst/>
                <a:ea typeface="Calibri" panose="020F0502020204030204" pitchFamily="34" charset="0"/>
                <a:cs typeface="Times New Roman" panose="02020603050405020304" pitchFamily="18" charset="0"/>
              </a:rPr>
              <a:t>Kruglanski</a:t>
            </a:r>
            <a:r>
              <a:rPr lang="en-GB" sz="1600" dirty="0">
                <a:solidFill>
                  <a:schemeClr val="tx1">
                    <a:lumMod val="75000"/>
                    <a:lumOff val="25000"/>
                  </a:schemeClr>
                </a:solidFill>
                <a:effectLst/>
                <a:ea typeface="Calibri" panose="020F0502020204030204" pitchFamily="34" charset="0"/>
                <a:cs typeface="Times New Roman" panose="02020603050405020304" pitchFamily="18" charset="0"/>
              </a:rPr>
              <a:t>, </a:t>
            </a:r>
            <a:r>
              <a:rPr lang="en-GB" sz="1600" dirty="0" err="1">
                <a:solidFill>
                  <a:schemeClr val="tx1">
                    <a:lumMod val="75000"/>
                    <a:lumOff val="25000"/>
                  </a:schemeClr>
                </a:solidFill>
                <a:effectLst/>
                <a:ea typeface="Calibri" panose="020F0502020204030204" pitchFamily="34" charset="0"/>
                <a:cs typeface="Times New Roman" panose="02020603050405020304" pitchFamily="18" charset="0"/>
              </a:rPr>
              <a:t>Bélanger</a:t>
            </a:r>
            <a:r>
              <a:rPr lang="en-GB" sz="1600" dirty="0">
                <a:solidFill>
                  <a:schemeClr val="tx1">
                    <a:lumMod val="75000"/>
                    <a:lumOff val="25000"/>
                  </a:schemeClr>
                </a:solidFill>
                <a:effectLst/>
                <a:ea typeface="Calibri" panose="020F0502020204030204" pitchFamily="34" charset="0"/>
                <a:cs typeface="Times New Roman" panose="02020603050405020304" pitchFamily="18" charset="0"/>
              </a:rPr>
              <a:t>, &amp; Gunaratna, 2019)</a:t>
            </a:r>
          </a:p>
        </p:txBody>
      </p:sp>
      <p:sp>
        <p:nvSpPr>
          <p:cNvPr id="10" name="Pijl: rechts 12">
            <a:extLst>
              <a:ext uri="{FF2B5EF4-FFF2-40B4-BE49-F238E27FC236}">
                <a16:creationId xmlns:a16="http://schemas.microsoft.com/office/drawing/2014/main" id="{07FAEEEB-6B17-4760-9A66-C1A2A9A7DDA6}"/>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 name="Tekstvak 10">
            <a:extLst>
              <a:ext uri="{FF2B5EF4-FFF2-40B4-BE49-F238E27FC236}">
                <a16:creationId xmlns:a16="http://schemas.microsoft.com/office/drawing/2014/main" id="{0D00B0DE-249E-4ECA-ADA1-6F8AE77A2913}"/>
              </a:ext>
            </a:extLst>
          </p:cNvPr>
          <p:cNvSpPr txBox="1"/>
          <p:nvPr/>
        </p:nvSpPr>
        <p:spPr>
          <a:xfrm>
            <a:off x="6175070" y="3318029"/>
            <a:ext cx="2585060" cy="830997"/>
          </a:xfrm>
          <a:prstGeom prst="rect">
            <a:avLst/>
          </a:prstGeom>
          <a:noFill/>
        </p:spPr>
        <p:txBody>
          <a:bodyPr wrap="square">
            <a:spAutoFit/>
          </a:bodyPr>
          <a:lstStyle/>
          <a:p>
            <a:pPr algn="ctr"/>
            <a:r>
              <a:rPr lang="el-GR" sz="1600" dirty="0">
                <a:solidFill>
                  <a:srgbClr val="FF0000"/>
                </a:solidFill>
                <a:latin typeface="Ink Free" panose="03080402000500000000" pitchFamily="66" charset="0"/>
              </a:rPr>
              <a:t>Σημειώστε παραδείγματα των αναγκών, αφηγήσεων και δικτύων του</a:t>
            </a:r>
            <a:endParaRPr lang="nl-NL" sz="1600" dirty="0"/>
          </a:p>
        </p:txBody>
      </p:sp>
    </p:spTree>
    <p:extLst>
      <p:ext uri="{BB962C8B-B14F-4D97-AF65-F5344CB8AC3E}">
        <p14:creationId xmlns:p14="http://schemas.microsoft.com/office/powerpoint/2010/main" val="157203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025DC-E5EA-469B-95D5-2C7BAA076320}"/>
              </a:ext>
            </a:extLst>
          </p:cNvPr>
          <p:cNvSpPr>
            <a:spLocks noGrp="1"/>
          </p:cNvSpPr>
          <p:nvPr>
            <p:ph type="title"/>
          </p:nvPr>
        </p:nvSpPr>
        <p:spPr/>
        <p:txBody>
          <a:bodyPr/>
          <a:lstStyle/>
          <a:p>
            <a:r>
              <a:rPr lang="en-GB" dirty="0"/>
              <a:t>3-N </a:t>
            </a:r>
            <a:r>
              <a:rPr lang="el-GR" dirty="0"/>
              <a:t>μοντέλο ριζοσπαστικοποίησης</a:t>
            </a:r>
            <a:endParaRPr lang="en-GB" dirty="0"/>
          </a:p>
        </p:txBody>
      </p:sp>
      <p:sp>
        <p:nvSpPr>
          <p:cNvPr id="8" name="Tekstvak 7">
            <a:extLst>
              <a:ext uri="{FF2B5EF4-FFF2-40B4-BE49-F238E27FC236}">
                <a16:creationId xmlns:a16="http://schemas.microsoft.com/office/drawing/2014/main" id="{AB060460-6735-4251-9757-94075016F47B}"/>
              </a:ext>
            </a:extLst>
          </p:cNvPr>
          <p:cNvSpPr txBox="1"/>
          <p:nvPr/>
        </p:nvSpPr>
        <p:spPr>
          <a:xfrm>
            <a:off x="685800" y="2389417"/>
            <a:ext cx="2590800" cy="1600438"/>
          </a:xfrm>
          <a:prstGeom prst="rect">
            <a:avLst/>
          </a:prstGeom>
          <a:noFill/>
        </p:spPr>
        <p:txBody>
          <a:bodyPr wrap="square" rtlCol="0">
            <a:spAutoFit/>
          </a:bodyPr>
          <a:lstStyle/>
          <a:p>
            <a:r>
              <a:rPr lang="el-GR" sz="1400" dirty="0">
                <a:solidFill>
                  <a:schemeClr val="tx1">
                    <a:lumMod val="75000"/>
                    <a:lumOff val="25000"/>
                  </a:schemeClr>
                </a:solidFill>
              </a:rPr>
              <a:t>Η θεωρία αυτή προτείνει ότι η δυναμική αλληλεπίδραση μεταξύ αναγκών (</a:t>
            </a:r>
            <a:r>
              <a:rPr lang="el-GR" sz="1400" dirty="0" err="1">
                <a:solidFill>
                  <a:schemeClr val="tx1">
                    <a:lumMod val="75000"/>
                    <a:lumOff val="25000"/>
                  </a:schemeClr>
                </a:solidFill>
              </a:rPr>
              <a:t>needs</a:t>
            </a:r>
            <a:r>
              <a:rPr lang="el-GR" sz="1400" dirty="0">
                <a:solidFill>
                  <a:schemeClr val="tx1">
                    <a:lumMod val="75000"/>
                    <a:lumOff val="25000"/>
                  </a:schemeClr>
                </a:solidFill>
              </a:rPr>
              <a:t>), αφηγήσεων (</a:t>
            </a:r>
            <a:r>
              <a:rPr lang="el-GR" sz="1400" dirty="0" err="1">
                <a:solidFill>
                  <a:schemeClr val="tx1">
                    <a:lumMod val="75000"/>
                    <a:lumOff val="25000"/>
                  </a:schemeClr>
                </a:solidFill>
              </a:rPr>
              <a:t>narratives</a:t>
            </a:r>
            <a:r>
              <a:rPr lang="el-GR" sz="1400" dirty="0">
                <a:solidFill>
                  <a:schemeClr val="tx1">
                    <a:lumMod val="75000"/>
                    <a:lumOff val="25000"/>
                  </a:schemeClr>
                </a:solidFill>
              </a:rPr>
              <a:t>) και δικτύων (</a:t>
            </a:r>
            <a:r>
              <a:rPr lang="el-GR" sz="1400" dirty="0" err="1">
                <a:solidFill>
                  <a:schemeClr val="tx1">
                    <a:lumMod val="75000"/>
                    <a:lumOff val="25000"/>
                  </a:schemeClr>
                </a:solidFill>
              </a:rPr>
              <a:t>networks</a:t>
            </a:r>
            <a:r>
              <a:rPr lang="el-GR" sz="1400" dirty="0">
                <a:solidFill>
                  <a:schemeClr val="tx1">
                    <a:lumMod val="75000"/>
                    <a:lumOff val="25000"/>
                  </a:schemeClr>
                </a:solidFill>
              </a:rPr>
              <a:t>) προκαλεί τη ριζοσπαστικοποίηση των ανθρώπων</a:t>
            </a:r>
            <a:r>
              <a:rPr lang="el-GR" sz="1400" dirty="0">
                <a:solidFill>
                  <a:schemeClr val="tx1">
                    <a:lumMod val="75000"/>
                    <a:lumOff val="25000"/>
                  </a:schemeClr>
                </a:solidFill>
                <a:cs typeface="Times New Roman" panose="02020603050405020304" pitchFamily="18" charset="0"/>
              </a:rPr>
              <a:t>.</a:t>
            </a:r>
            <a:endParaRPr lang="en-GB" sz="1400" dirty="0">
              <a:solidFill>
                <a:schemeClr val="tx1">
                  <a:lumMod val="75000"/>
                  <a:lumOff val="25000"/>
                </a:schemeClr>
              </a:solidFill>
              <a:effectLst/>
              <a:ea typeface="Calibri" panose="020F0502020204030204" pitchFamily="34" charset="0"/>
              <a:cs typeface="Times New Roman" panose="02020603050405020304" pitchFamily="18" charset="0"/>
            </a:endParaRPr>
          </a:p>
        </p:txBody>
      </p:sp>
      <p:sp>
        <p:nvSpPr>
          <p:cNvPr id="10" name="Pijl: rechts 12">
            <a:extLst>
              <a:ext uri="{FF2B5EF4-FFF2-40B4-BE49-F238E27FC236}">
                <a16:creationId xmlns:a16="http://schemas.microsoft.com/office/drawing/2014/main" id="{07FAEEEB-6B17-4760-9A66-C1A2A9A7DDA6}"/>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pic>
        <p:nvPicPr>
          <p:cNvPr id="12" name="Picture 4" descr="The Three Pillars of Radicalization: Needs, Narratives ...">
            <a:extLst>
              <a:ext uri="{FF2B5EF4-FFF2-40B4-BE49-F238E27FC236}">
                <a16:creationId xmlns:a16="http://schemas.microsoft.com/office/drawing/2014/main" id="{DEF6D656-E313-4CB3-B25C-7C8C73524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888" y="3679543"/>
            <a:ext cx="4923312" cy="2461656"/>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97DFBA00-4DEE-420B-8A06-09BDE267E7BF}"/>
              </a:ext>
            </a:extLst>
          </p:cNvPr>
          <p:cNvSpPr txBox="1"/>
          <p:nvPr/>
        </p:nvSpPr>
        <p:spPr>
          <a:xfrm>
            <a:off x="685800" y="4267110"/>
            <a:ext cx="2849088" cy="2308324"/>
          </a:xfrm>
          <a:prstGeom prst="rect">
            <a:avLst/>
          </a:prstGeom>
          <a:noFill/>
        </p:spPr>
        <p:txBody>
          <a:bodyPr wrap="square">
            <a:spAutoFit/>
          </a:bodyPr>
          <a:lstStyle/>
          <a:p>
            <a:r>
              <a:rPr lang="el-GR" sz="1600" i="1" dirty="0">
                <a:solidFill>
                  <a:schemeClr val="tx1">
                    <a:lumMod val="75000"/>
                    <a:lumOff val="25000"/>
                  </a:schemeClr>
                </a:solidFill>
                <a:cs typeface="Calibri" panose="020F0502020204030204" pitchFamily="34" charset="0"/>
              </a:rPr>
              <a:t>Για περισσότερες πληροφορίες σχετικά με αυτή τη θεωρία μπορείτε να διαβάσετε αυτό το βιβλίο</a:t>
            </a:r>
            <a:r>
              <a:rPr lang="en-GB" sz="1600" b="0" i="1" dirty="0">
                <a:solidFill>
                  <a:schemeClr val="tx1">
                    <a:lumMod val="75000"/>
                    <a:lumOff val="25000"/>
                  </a:schemeClr>
                </a:solidFill>
                <a:effectLst/>
                <a:cs typeface="Calibri" panose="020F0502020204030204" pitchFamily="34" charset="0"/>
              </a:rPr>
              <a:t>: </a:t>
            </a:r>
            <a:r>
              <a:rPr lang="en-GB" sz="1600" b="0" i="1" dirty="0" err="1">
                <a:solidFill>
                  <a:schemeClr val="tx1">
                    <a:lumMod val="75000"/>
                    <a:lumOff val="25000"/>
                  </a:schemeClr>
                </a:solidFill>
                <a:effectLst/>
                <a:cs typeface="Calibri" panose="020F0502020204030204" pitchFamily="34" charset="0"/>
              </a:rPr>
              <a:t>Kruglanski</a:t>
            </a:r>
            <a:r>
              <a:rPr lang="en-GB" sz="1600" b="0" i="1" dirty="0">
                <a:solidFill>
                  <a:schemeClr val="tx1">
                    <a:lumMod val="75000"/>
                    <a:lumOff val="25000"/>
                  </a:schemeClr>
                </a:solidFill>
                <a:effectLst/>
                <a:cs typeface="Calibri" panose="020F0502020204030204" pitchFamily="34" charset="0"/>
              </a:rPr>
              <a:t>, </a:t>
            </a:r>
            <a:r>
              <a:rPr lang="en-GB" sz="1600" b="0" i="1" dirty="0" err="1">
                <a:solidFill>
                  <a:schemeClr val="tx1">
                    <a:lumMod val="75000"/>
                    <a:lumOff val="25000"/>
                  </a:schemeClr>
                </a:solidFill>
                <a:effectLst/>
                <a:cs typeface="Calibri" panose="020F0502020204030204" pitchFamily="34" charset="0"/>
              </a:rPr>
              <a:t>Bélanger</a:t>
            </a:r>
            <a:r>
              <a:rPr lang="en-GB" sz="1600" b="0" i="1" dirty="0">
                <a:solidFill>
                  <a:schemeClr val="tx1">
                    <a:lumMod val="75000"/>
                    <a:lumOff val="25000"/>
                  </a:schemeClr>
                </a:solidFill>
                <a:effectLst/>
                <a:cs typeface="Calibri" panose="020F0502020204030204" pitchFamily="34" charset="0"/>
              </a:rPr>
              <a:t> and Gunaratna (2019).</a:t>
            </a:r>
          </a:p>
          <a:p>
            <a:endParaRPr lang="en-GB" sz="1600" i="1" dirty="0">
              <a:solidFill>
                <a:schemeClr val="tx1">
                  <a:lumMod val="75000"/>
                  <a:lumOff val="25000"/>
                </a:schemeClr>
              </a:solidFill>
              <a:cs typeface="Calibri" panose="020F0502020204030204" pitchFamily="34" charset="0"/>
            </a:endParaRPr>
          </a:p>
          <a:p>
            <a:r>
              <a:rPr lang="el-GR" sz="1600" i="1" dirty="0">
                <a:solidFill>
                  <a:schemeClr val="tx1">
                    <a:lumMod val="75000"/>
                    <a:lumOff val="25000"/>
                  </a:schemeClr>
                </a:solidFill>
              </a:rPr>
              <a:t>Ή κάντε κλικ </a:t>
            </a:r>
            <a:r>
              <a:rPr lang="el-GR" sz="1600" i="1" dirty="0">
                <a:solidFill>
                  <a:schemeClr val="tx1">
                    <a:lumMod val="75000"/>
                    <a:lumOff val="25000"/>
                  </a:schemeClr>
                </a:solidFill>
                <a:hlinkClick r:id="rId4"/>
              </a:rPr>
              <a:t>εδώ</a:t>
            </a:r>
            <a:r>
              <a:rPr lang="el-GR" sz="1600" i="1" dirty="0">
                <a:solidFill>
                  <a:schemeClr val="tx1">
                    <a:lumMod val="75000"/>
                    <a:lumOff val="25000"/>
                  </a:schemeClr>
                </a:solidFill>
              </a:rPr>
              <a:t> για ένα άρθρο σχετικά με το 3N-μοντέλο
</a:t>
            </a:r>
            <a:endParaRPr lang="en-GB" sz="1600" i="1" dirty="0">
              <a:solidFill>
                <a:schemeClr val="tx1">
                  <a:lumMod val="75000"/>
                  <a:lumOff val="25000"/>
                </a:schemeClr>
              </a:solidFill>
            </a:endParaRPr>
          </a:p>
        </p:txBody>
      </p:sp>
      <p:sp>
        <p:nvSpPr>
          <p:cNvPr id="16" name="Tekstvak 11">
            <a:extLst>
              <a:ext uri="{FF2B5EF4-FFF2-40B4-BE49-F238E27FC236}">
                <a16:creationId xmlns:a16="http://schemas.microsoft.com/office/drawing/2014/main" id="{BB77CD5C-1509-4CE1-8310-04E774EC1879}"/>
              </a:ext>
            </a:extLst>
          </p:cNvPr>
          <p:cNvSpPr txBox="1"/>
          <p:nvPr/>
        </p:nvSpPr>
        <p:spPr>
          <a:xfrm>
            <a:off x="685800" y="6264822"/>
            <a:ext cx="7391400" cy="877163"/>
          </a:xfrm>
          <a:prstGeom prst="rect">
            <a:avLst/>
          </a:prstGeom>
          <a:noFill/>
        </p:spPr>
        <p:txBody>
          <a:bodyPr wrap="square">
            <a:spAutoFit/>
          </a:bodyPr>
          <a:lstStyle/>
          <a:p>
            <a:pPr algn="r"/>
            <a:r>
              <a:rPr lang="el-GR" sz="1700" dirty="0">
                <a:solidFill>
                  <a:schemeClr val="tx1">
                    <a:lumMod val="75000"/>
                    <a:lumOff val="25000"/>
                  </a:schemeClr>
                </a:solidFill>
              </a:rPr>
              <a:t>Ένα άλλο μοντέλο που συνδυάζει πολλαπλούς αιτιώδεις παράγοντες είναι το μοντέλο των παραγόντων ενεργοποίησης 
</a:t>
            </a:r>
            <a:endParaRPr lang="nl-NL" sz="1700" dirty="0">
              <a:solidFill>
                <a:schemeClr val="tx1">
                  <a:lumMod val="75000"/>
                  <a:lumOff val="25000"/>
                </a:schemeClr>
              </a:solidFill>
            </a:endParaRPr>
          </a:p>
        </p:txBody>
      </p:sp>
      <p:sp>
        <p:nvSpPr>
          <p:cNvPr id="17" name="Tekstvak 16">
            <a:extLst>
              <a:ext uri="{FF2B5EF4-FFF2-40B4-BE49-F238E27FC236}">
                <a16:creationId xmlns:a16="http://schemas.microsoft.com/office/drawing/2014/main" id="{64E371CA-3488-4635-B4EA-10581D65CD6D}"/>
              </a:ext>
            </a:extLst>
          </p:cNvPr>
          <p:cNvSpPr txBox="1"/>
          <p:nvPr/>
        </p:nvSpPr>
        <p:spPr>
          <a:xfrm>
            <a:off x="3581398" y="2370205"/>
            <a:ext cx="4876801" cy="830997"/>
          </a:xfrm>
          <a:prstGeom prst="rect">
            <a:avLst/>
          </a:prstGeom>
          <a:noFill/>
        </p:spPr>
        <p:txBody>
          <a:bodyPr wrap="square">
            <a:spAutoFit/>
          </a:bodyPr>
          <a:lstStyle/>
          <a:p>
            <a:pPr algn="ctr"/>
            <a:r>
              <a:rPr lang="el-GR" sz="1600" i="1" dirty="0">
                <a:solidFill>
                  <a:schemeClr val="tx1">
                    <a:lumMod val="75000"/>
                    <a:lumOff val="25000"/>
                  </a:schemeClr>
                </a:solidFill>
              </a:rPr>
              <a:t>Κάντε κλικ </a:t>
            </a:r>
            <a:r>
              <a:rPr lang="el-GR" sz="1600" i="1" dirty="0">
                <a:solidFill>
                  <a:schemeClr val="tx1">
                    <a:lumMod val="75000"/>
                    <a:lumOff val="25000"/>
                  </a:schemeClr>
                </a:solidFill>
                <a:hlinkClick r:id="rId5"/>
              </a:rPr>
              <a:t>εδώ</a:t>
            </a:r>
            <a:r>
              <a:rPr lang="el-GR" sz="1600" i="1" dirty="0">
                <a:solidFill>
                  <a:schemeClr val="tx1">
                    <a:lumMod val="75000"/>
                    <a:lumOff val="25000"/>
                  </a:schemeClr>
                </a:solidFill>
              </a:rPr>
              <a:t> για μια εξερεύνηση των αιτίων της ριζοσπαστικοποίησης, ειδικά για τη διαστρεβλωμένη θεολογική αφήγηση ως έναυσμα για βίαιο εξτρεμισμό</a:t>
            </a:r>
            <a:endParaRPr lang="en-GB" sz="1600" i="1" dirty="0">
              <a:solidFill>
                <a:schemeClr val="tx1">
                  <a:lumMod val="75000"/>
                  <a:lumOff val="25000"/>
                </a:schemeClr>
              </a:solidFill>
            </a:endParaRPr>
          </a:p>
        </p:txBody>
      </p:sp>
    </p:spTree>
    <p:extLst>
      <p:ext uri="{BB962C8B-B14F-4D97-AF65-F5344CB8AC3E}">
        <p14:creationId xmlns:p14="http://schemas.microsoft.com/office/powerpoint/2010/main" val="17823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CF03F-D90F-46EC-A5FF-9E8E73E3BF64}"/>
              </a:ext>
            </a:extLst>
          </p:cNvPr>
          <p:cNvSpPr>
            <a:spLocks noGrp="1"/>
          </p:cNvSpPr>
          <p:nvPr>
            <p:ph type="title"/>
          </p:nvPr>
        </p:nvSpPr>
        <p:spPr>
          <a:xfrm>
            <a:off x="219852" y="1447800"/>
            <a:ext cx="3513948" cy="1066800"/>
          </a:xfrm>
        </p:spPr>
        <p:txBody>
          <a:bodyPr/>
          <a:lstStyle/>
          <a:p>
            <a:r>
              <a:rPr lang="el-GR" dirty="0"/>
              <a:t>Μοντέλο παραγόντων ενεργοποίησης</a:t>
            </a:r>
            <a:endParaRPr lang="nl-NL" dirty="0"/>
          </a:p>
        </p:txBody>
      </p:sp>
      <p:pic>
        <p:nvPicPr>
          <p:cNvPr id="11" name="Tijdelijke aanduiding voor inhoud 7">
            <a:extLst>
              <a:ext uri="{FF2B5EF4-FFF2-40B4-BE49-F238E27FC236}">
                <a16:creationId xmlns:a16="http://schemas.microsoft.com/office/drawing/2014/main" id="{2E2F0625-F525-4D89-B400-299AA2463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1919462"/>
            <a:ext cx="5525177" cy="4721514"/>
          </a:xfrm>
          <a:ln>
            <a:solidFill>
              <a:schemeClr val="accent3">
                <a:lumMod val="75000"/>
              </a:schemeClr>
            </a:solidFill>
          </a:ln>
        </p:spPr>
      </p:pic>
      <p:sp>
        <p:nvSpPr>
          <p:cNvPr id="7" name="Ovaal 6">
            <a:extLst>
              <a:ext uri="{FF2B5EF4-FFF2-40B4-BE49-F238E27FC236}">
                <a16:creationId xmlns:a16="http://schemas.microsoft.com/office/drawing/2014/main" id="{6FFFA7C9-BA73-44E8-A8D1-0AADBB33FE48}"/>
              </a:ext>
            </a:extLst>
          </p:cNvPr>
          <p:cNvSpPr/>
          <p:nvPr/>
        </p:nvSpPr>
        <p:spPr>
          <a:xfrm>
            <a:off x="219852" y="2819400"/>
            <a:ext cx="3513948" cy="19883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634343"/>
              <a:gd name="connsiteY0" fmla="*/ 918067 h 1840950"/>
              <a:gd name="connsiteX1" fmla="*/ 1905000 w 2634343"/>
              <a:gd name="connsiteY1" fmla="*/ 3667 h 1840950"/>
              <a:gd name="connsiteX2" fmla="*/ 2634343 w 2634343"/>
              <a:gd name="connsiteY2" fmla="*/ 1214950 h 1840950"/>
              <a:gd name="connsiteX3" fmla="*/ 1905000 w 2634343"/>
              <a:gd name="connsiteY3" fmla="*/ 1832467 h 1840950"/>
              <a:gd name="connsiteX4" fmla="*/ 0 w 2634343"/>
              <a:gd name="connsiteY4" fmla="*/ 918067 h 1840950"/>
              <a:gd name="connsiteX0" fmla="*/ 42663 w 2677006"/>
              <a:gd name="connsiteY0" fmla="*/ 1065417 h 1988300"/>
              <a:gd name="connsiteX1" fmla="*/ 728464 w 2677006"/>
              <a:gd name="connsiteY1" fmla="*/ 118772 h 1988300"/>
              <a:gd name="connsiteX2" fmla="*/ 1947663 w 2677006"/>
              <a:gd name="connsiteY2" fmla="*/ 151017 h 1988300"/>
              <a:gd name="connsiteX3" fmla="*/ 2677006 w 2677006"/>
              <a:gd name="connsiteY3" fmla="*/ 1362300 h 1988300"/>
              <a:gd name="connsiteX4" fmla="*/ 1947663 w 2677006"/>
              <a:gd name="connsiteY4" fmla="*/ 1979817 h 1988300"/>
              <a:gd name="connsiteX5" fmla="*/ 42663 w 2677006"/>
              <a:gd name="connsiteY5" fmla="*/ 1065417 h 198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006" h="1988300">
                <a:moveTo>
                  <a:pt x="42663" y="1065417"/>
                </a:moveTo>
                <a:cubicBezTo>
                  <a:pt x="-160537" y="755243"/>
                  <a:pt x="410964" y="271172"/>
                  <a:pt x="728464" y="118772"/>
                </a:cubicBezTo>
                <a:cubicBezTo>
                  <a:pt x="1045964" y="-33628"/>
                  <a:pt x="1622906" y="-56238"/>
                  <a:pt x="1947663" y="151017"/>
                </a:cubicBezTo>
                <a:cubicBezTo>
                  <a:pt x="2272420" y="358272"/>
                  <a:pt x="2677006" y="857291"/>
                  <a:pt x="2677006" y="1362300"/>
                </a:cubicBezTo>
                <a:cubicBezTo>
                  <a:pt x="2677006" y="1867309"/>
                  <a:pt x="2386720" y="2029297"/>
                  <a:pt x="1947663" y="1979817"/>
                </a:cubicBezTo>
                <a:cubicBezTo>
                  <a:pt x="1508606" y="1930337"/>
                  <a:pt x="245863" y="1375591"/>
                  <a:pt x="42663" y="1065417"/>
                </a:cubicBezTo>
                <a:close/>
              </a:path>
            </a:pathLst>
          </a:custGeom>
          <a:solidFill>
            <a:srgbClr val="0070C0"/>
          </a:solidFill>
          <a:ln>
            <a:solidFill>
              <a:srgbClr val="0840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1600" b="1" dirty="0"/>
              <a:t>Αυτή η θεωρία περιγράφει ένα έναυσμα ως ένα γεγονός που μπορεί να ξεκινήσει ή να επιταχύνει τη ριζοσπαστικοποίηση
</a:t>
            </a:r>
            <a:endParaRPr lang="en-GB" sz="1600" b="1" dirty="0"/>
          </a:p>
        </p:txBody>
      </p:sp>
      <p:sp>
        <p:nvSpPr>
          <p:cNvPr id="13" name="Ovaal 8">
            <a:extLst>
              <a:ext uri="{FF2B5EF4-FFF2-40B4-BE49-F238E27FC236}">
                <a16:creationId xmlns:a16="http://schemas.microsoft.com/office/drawing/2014/main" id="{0FCC5DF5-9D49-475C-A1D8-4DC7837F97DB}"/>
              </a:ext>
            </a:extLst>
          </p:cNvPr>
          <p:cNvSpPr/>
          <p:nvPr/>
        </p:nvSpPr>
        <p:spPr>
          <a:xfrm>
            <a:off x="219852" y="4191000"/>
            <a:ext cx="3132948" cy="24384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1290" h="2164838">
                <a:moveTo>
                  <a:pt x="80718" y="1274167"/>
                </a:moveTo>
                <a:cubicBezTo>
                  <a:pt x="-72012" y="921701"/>
                  <a:pt x="9632" y="206378"/>
                  <a:pt x="178690" y="50020"/>
                </a:cubicBezTo>
                <a:cubicBezTo>
                  <a:pt x="347748" y="-106338"/>
                  <a:pt x="802969" y="135951"/>
                  <a:pt x="1095069" y="336017"/>
                </a:cubicBezTo>
                <a:cubicBezTo>
                  <a:pt x="1387169" y="536083"/>
                  <a:pt x="1931290" y="745408"/>
                  <a:pt x="1931290" y="1250417"/>
                </a:cubicBezTo>
                <a:cubicBezTo>
                  <a:pt x="1931290" y="1755426"/>
                  <a:pt x="1403498" y="2160859"/>
                  <a:pt x="1095069" y="2164817"/>
                </a:cubicBezTo>
                <a:cubicBezTo>
                  <a:pt x="786640" y="2168775"/>
                  <a:pt x="233448" y="1626633"/>
                  <a:pt x="80718" y="1274167"/>
                </a:cubicBezTo>
                <a:close/>
              </a:path>
            </a:pathLst>
          </a:custGeom>
          <a:solidFill>
            <a:srgbClr val="0070C0"/>
          </a:solidFill>
          <a:ln>
            <a:solidFill>
              <a:srgbClr val="0840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1600" b="1" dirty="0"/>
              <a:t>Εναύσματα μπορούν να βρεθούν σε </a:t>
            </a:r>
            <a:r>
              <a:rPr lang="el-GR" sz="1600" b="1" dirty="0" err="1"/>
              <a:t>μίκρο</a:t>
            </a:r>
            <a:r>
              <a:rPr lang="el-GR" sz="1600" b="1" dirty="0"/>
              <a:t>, </a:t>
            </a:r>
            <a:r>
              <a:rPr lang="el-GR" sz="1600" b="1" dirty="0" err="1"/>
              <a:t>μεσο</a:t>
            </a:r>
            <a:r>
              <a:rPr lang="el-GR" sz="1600" b="1" dirty="0"/>
              <a:t> </a:t>
            </a:r>
            <a:r>
              <a:rPr lang="el-GR" sz="1600" b="1"/>
              <a:t>και μέσο επίπεδο</a:t>
            </a:r>
            <a:r>
              <a:rPr lang="el-GR" sz="1600" b="1" dirty="0"/>
              <a:t>
</a:t>
            </a:r>
            <a:endParaRPr lang="en-GB" sz="1600" b="1" dirty="0"/>
          </a:p>
        </p:txBody>
      </p:sp>
    </p:spTree>
    <p:extLst>
      <p:ext uri="{BB962C8B-B14F-4D97-AF65-F5344CB8AC3E}">
        <p14:creationId xmlns:p14="http://schemas.microsoft.com/office/powerpoint/2010/main" val="330764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8BE6A-BC40-465D-B54F-CEA5DBDCFE35}"/>
              </a:ext>
            </a:extLst>
          </p:cNvPr>
          <p:cNvSpPr>
            <a:spLocks noGrp="1"/>
          </p:cNvSpPr>
          <p:nvPr>
            <p:ph type="title"/>
          </p:nvPr>
        </p:nvSpPr>
        <p:spPr/>
        <p:txBody>
          <a:bodyPr>
            <a:normAutofit/>
          </a:bodyPr>
          <a:lstStyle/>
          <a:p>
            <a:r>
              <a:rPr lang="el-GR" dirty="0"/>
              <a:t>Το Μοντέλο παραγόντων ενεργοποίησης</a:t>
            </a:r>
            <a:endParaRPr lang="bg-BG" dirty="0"/>
          </a:p>
        </p:txBody>
      </p:sp>
      <p:graphicFrame>
        <p:nvGraphicFramePr>
          <p:cNvPr id="7" name="Diagram 5">
            <a:extLst>
              <a:ext uri="{FF2B5EF4-FFF2-40B4-BE49-F238E27FC236}">
                <a16:creationId xmlns:a16="http://schemas.microsoft.com/office/drawing/2014/main" id="{9A7C1795-48D5-46B6-82D5-3D6D477D015D}"/>
              </a:ext>
            </a:extLst>
          </p:cNvPr>
          <p:cNvGraphicFramePr/>
          <p:nvPr>
            <p:extLst>
              <p:ext uri="{D42A27DB-BD31-4B8C-83A1-F6EECF244321}">
                <p14:modId xmlns:p14="http://schemas.microsoft.com/office/powerpoint/2010/main" val="3805471734"/>
              </p:ext>
            </p:extLst>
          </p:nvPr>
        </p:nvGraphicFramePr>
        <p:xfrm>
          <a:off x="685800" y="2345047"/>
          <a:ext cx="7895407" cy="3733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0538ED81-4ED7-4328-A7BF-16CFF5E9629D}"/>
              </a:ext>
            </a:extLst>
          </p:cNvPr>
          <p:cNvSpPr txBox="1"/>
          <p:nvPr/>
        </p:nvSpPr>
        <p:spPr>
          <a:xfrm>
            <a:off x="6553200" y="5753037"/>
            <a:ext cx="1539204" cy="246221"/>
          </a:xfrm>
          <a:prstGeom prst="rect">
            <a:avLst/>
          </a:prstGeom>
          <a:noFill/>
        </p:spPr>
        <p:txBody>
          <a:bodyPr wrap="none" rtlCol="0">
            <a:spAutoFit/>
          </a:bodyPr>
          <a:lstStyle/>
          <a:p>
            <a:r>
              <a:rPr lang="el-GR" sz="1000" i="1" dirty="0">
                <a:solidFill>
                  <a:schemeClr val="bg1">
                    <a:lumMod val="50000"/>
                  </a:schemeClr>
                </a:solidFill>
              </a:rPr>
              <a:t>Πηγή</a:t>
            </a:r>
            <a:r>
              <a:rPr lang="en-US" sz="1000" i="1" dirty="0">
                <a:solidFill>
                  <a:schemeClr val="bg1">
                    <a:lumMod val="50000"/>
                  </a:schemeClr>
                </a:solidFill>
              </a:rPr>
              <a:t>: </a:t>
            </a:r>
            <a:r>
              <a:rPr lang="en-US" sz="1000" i="1" dirty="0" err="1">
                <a:solidFill>
                  <a:schemeClr val="bg1">
                    <a:lumMod val="50000"/>
                  </a:schemeClr>
                </a:solidFill>
              </a:rPr>
              <a:t>Feddes</a:t>
            </a:r>
            <a:r>
              <a:rPr lang="en-US" sz="1000" i="1" dirty="0">
                <a:solidFill>
                  <a:schemeClr val="bg1">
                    <a:lumMod val="50000"/>
                  </a:schemeClr>
                </a:solidFill>
              </a:rPr>
              <a:t> et al. (2015)</a:t>
            </a:r>
          </a:p>
        </p:txBody>
      </p:sp>
      <p:sp>
        <p:nvSpPr>
          <p:cNvPr id="8" name="Tekstvak 6">
            <a:extLst>
              <a:ext uri="{FF2B5EF4-FFF2-40B4-BE49-F238E27FC236}">
                <a16:creationId xmlns:a16="http://schemas.microsoft.com/office/drawing/2014/main" id="{4DC5763A-FA49-4493-AE40-D17028C91E06}"/>
              </a:ext>
            </a:extLst>
          </p:cNvPr>
          <p:cNvSpPr txBox="1"/>
          <p:nvPr/>
        </p:nvSpPr>
        <p:spPr>
          <a:xfrm>
            <a:off x="685800" y="2345047"/>
            <a:ext cx="5410200" cy="646331"/>
          </a:xfrm>
          <a:prstGeom prst="rect">
            <a:avLst/>
          </a:prstGeom>
          <a:noFill/>
        </p:spPr>
        <p:txBody>
          <a:bodyPr wrap="square" rtlCol="0">
            <a:spAutoFit/>
          </a:bodyPr>
          <a:lstStyle/>
          <a:p>
            <a:r>
              <a:rPr lang="el-GR" dirty="0">
                <a:solidFill>
                  <a:schemeClr val="tx1">
                    <a:lumMod val="75000"/>
                    <a:lumOff val="25000"/>
                  </a:schemeClr>
                </a:solidFill>
              </a:rPr>
              <a:t>Η ριζοσπαστικοποίηση περιγράφεται ως σταδιακή διαδικασία</a:t>
            </a:r>
            <a:r>
              <a:rPr lang="nl-NL" sz="1800" dirty="0">
                <a:solidFill>
                  <a:schemeClr val="tx1">
                    <a:lumMod val="75000"/>
                    <a:lumOff val="25000"/>
                  </a:schemeClr>
                </a:solidFill>
              </a:rPr>
              <a:t>:</a:t>
            </a:r>
          </a:p>
        </p:txBody>
      </p:sp>
      <p:sp>
        <p:nvSpPr>
          <p:cNvPr id="11" name="Tekstvak 3">
            <a:extLst>
              <a:ext uri="{FF2B5EF4-FFF2-40B4-BE49-F238E27FC236}">
                <a16:creationId xmlns:a16="http://schemas.microsoft.com/office/drawing/2014/main" id="{0A462459-1E07-4B7D-927F-984555C45EF8}"/>
              </a:ext>
            </a:extLst>
          </p:cNvPr>
          <p:cNvSpPr txBox="1"/>
          <p:nvPr/>
        </p:nvSpPr>
        <p:spPr>
          <a:xfrm>
            <a:off x="685800" y="5629926"/>
            <a:ext cx="4331567" cy="646331"/>
          </a:xfrm>
          <a:prstGeom prst="rect">
            <a:avLst/>
          </a:prstGeom>
          <a:noFill/>
        </p:spPr>
        <p:txBody>
          <a:bodyPr wrap="square" rtlCol="0">
            <a:spAutoFit/>
          </a:bodyPr>
          <a:lstStyle/>
          <a:p>
            <a:r>
              <a:rPr lang="nl-NL" sz="1800" dirty="0">
                <a:solidFill>
                  <a:schemeClr val="tx1">
                    <a:lumMod val="75000"/>
                    <a:lumOff val="25000"/>
                  </a:schemeClr>
                </a:solidFill>
              </a:rPr>
              <a:t>...</a:t>
            </a:r>
            <a:r>
              <a:rPr lang="el-GR" dirty="0">
                <a:solidFill>
                  <a:schemeClr val="tx1">
                    <a:lumMod val="75000"/>
                    <a:lumOff val="25000"/>
                  </a:schemeClr>
                </a:solidFill>
              </a:rPr>
              <a:t> εφαρμόζονται σε όλους τους τύπους ριζοσπαστικοποίησης</a:t>
            </a:r>
            <a:endParaRPr lang="nl-NL" sz="1800" dirty="0">
              <a:solidFill>
                <a:schemeClr val="tx1">
                  <a:lumMod val="75000"/>
                  <a:lumOff val="25000"/>
                </a:schemeClr>
              </a:solidFill>
            </a:endParaRPr>
          </a:p>
        </p:txBody>
      </p:sp>
      <p:sp>
        <p:nvSpPr>
          <p:cNvPr id="10" name="Pijl: rechts 12">
            <a:extLst>
              <a:ext uri="{FF2B5EF4-FFF2-40B4-BE49-F238E27FC236}">
                <a16:creationId xmlns:a16="http://schemas.microsoft.com/office/drawing/2014/main" id="{DEAA1A71-A20C-4681-8641-2FCA673C5118}"/>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082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P spid="11"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78E5AD2-A9B9-4912-A165-0F78F8A7BF24}"/>
              </a:ext>
            </a:extLst>
          </p:cNvPr>
          <p:cNvSpPr>
            <a:spLocks noGrp="1"/>
          </p:cNvSpPr>
          <p:nvPr>
            <p:ph type="title"/>
          </p:nvPr>
        </p:nvSpPr>
        <p:spPr/>
        <p:txBody>
          <a:bodyPr>
            <a:normAutofit/>
          </a:bodyPr>
          <a:lstStyle/>
          <a:p>
            <a:r>
              <a:rPr lang="el-GR" dirty="0"/>
              <a:t>Μοντέλο παραγόντων ενεργοποίησης</a:t>
            </a:r>
            <a:endParaRPr lang="bg-BG" dirty="0"/>
          </a:p>
        </p:txBody>
      </p:sp>
      <p:graphicFrame>
        <p:nvGraphicFramePr>
          <p:cNvPr id="7" name="Diagram 6">
            <a:extLst>
              <a:ext uri="{FF2B5EF4-FFF2-40B4-BE49-F238E27FC236}">
                <a16:creationId xmlns:a16="http://schemas.microsoft.com/office/drawing/2014/main" id="{69B4CFB0-A796-430E-92A1-879BE40118AB}"/>
              </a:ext>
            </a:extLst>
          </p:cNvPr>
          <p:cNvGraphicFramePr/>
          <p:nvPr>
            <p:extLst>
              <p:ext uri="{D42A27DB-BD31-4B8C-83A1-F6EECF244321}">
                <p14:modId xmlns:p14="http://schemas.microsoft.com/office/powerpoint/2010/main" val="3384075679"/>
              </p:ext>
            </p:extLst>
          </p:nvPr>
        </p:nvGraphicFramePr>
        <p:xfrm>
          <a:off x="2507816" y="2475244"/>
          <a:ext cx="6705600" cy="3581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46886326-F6D9-4F3C-8102-C086AFB1D539}"/>
              </a:ext>
            </a:extLst>
          </p:cNvPr>
          <p:cNvSpPr txBox="1"/>
          <p:nvPr/>
        </p:nvSpPr>
        <p:spPr>
          <a:xfrm>
            <a:off x="7031535" y="5762313"/>
            <a:ext cx="2853330" cy="246221"/>
          </a:xfrm>
          <a:prstGeom prst="rect">
            <a:avLst/>
          </a:prstGeom>
          <a:noFill/>
        </p:spPr>
        <p:txBody>
          <a:bodyPr wrap="square" rtlCol="0">
            <a:spAutoFit/>
          </a:bodyPr>
          <a:lstStyle/>
          <a:p>
            <a:r>
              <a:rPr lang="el-GR" sz="1000" i="1" dirty="0">
                <a:solidFill>
                  <a:schemeClr val="bg1">
                    <a:lumMod val="50000"/>
                  </a:schemeClr>
                </a:solidFill>
              </a:rPr>
              <a:t>Πηγή</a:t>
            </a:r>
            <a:r>
              <a:rPr lang="en-US" sz="1000" i="1" dirty="0">
                <a:solidFill>
                  <a:schemeClr val="bg1">
                    <a:lumMod val="50000"/>
                  </a:schemeClr>
                </a:solidFill>
              </a:rPr>
              <a:t>: </a:t>
            </a:r>
            <a:r>
              <a:rPr lang="en-US" sz="1000" i="1" dirty="0" err="1">
                <a:solidFill>
                  <a:schemeClr val="bg1">
                    <a:lumMod val="50000"/>
                  </a:schemeClr>
                </a:solidFill>
              </a:rPr>
              <a:t>Feddes</a:t>
            </a:r>
            <a:r>
              <a:rPr lang="en-US" sz="1000" i="1" dirty="0">
                <a:solidFill>
                  <a:schemeClr val="bg1">
                    <a:lumMod val="50000"/>
                  </a:schemeClr>
                </a:solidFill>
              </a:rPr>
              <a:t> et al. (2015)</a:t>
            </a:r>
          </a:p>
        </p:txBody>
      </p:sp>
      <p:sp>
        <p:nvSpPr>
          <p:cNvPr id="8" name="Pijl: rechts 12">
            <a:extLst>
              <a:ext uri="{FF2B5EF4-FFF2-40B4-BE49-F238E27FC236}">
                <a16:creationId xmlns:a16="http://schemas.microsoft.com/office/drawing/2014/main" id="{A696E67C-3E85-47CF-AFD0-E665A93B89CE}"/>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 name="Tekstvak 11">
            <a:extLst>
              <a:ext uri="{FF2B5EF4-FFF2-40B4-BE49-F238E27FC236}">
                <a16:creationId xmlns:a16="http://schemas.microsoft.com/office/drawing/2014/main" id="{64C24DBD-519F-45F9-85A8-93D6FF720BA8}"/>
              </a:ext>
            </a:extLst>
          </p:cNvPr>
          <p:cNvSpPr txBox="1"/>
          <p:nvPr/>
        </p:nvSpPr>
        <p:spPr>
          <a:xfrm>
            <a:off x="1171073" y="6398287"/>
            <a:ext cx="7086600" cy="646331"/>
          </a:xfrm>
          <a:prstGeom prst="rect">
            <a:avLst/>
          </a:prstGeom>
          <a:noFill/>
        </p:spPr>
        <p:txBody>
          <a:bodyPr wrap="square">
            <a:spAutoFit/>
          </a:bodyPr>
          <a:lstStyle/>
          <a:p>
            <a:pPr algn="r"/>
            <a:r>
              <a:rPr lang="el-GR" dirty="0">
                <a:solidFill>
                  <a:schemeClr val="tx1">
                    <a:lumMod val="75000"/>
                    <a:lumOff val="25000"/>
                  </a:schemeClr>
                </a:solidFill>
              </a:rPr>
              <a:t>Στο επόμενο μοντέλο όλες οι προηγούμενες υποθέσεις συνδυάζονται
</a:t>
            </a:r>
            <a:endParaRPr lang="en-GB" dirty="0">
              <a:solidFill>
                <a:schemeClr val="tx1">
                  <a:lumMod val="75000"/>
                  <a:lumOff val="25000"/>
                </a:schemeClr>
              </a:solidFill>
            </a:endParaRPr>
          </a:p>
        </p:txBody>
      </p:sp>
      <p:sp>
        <p:nvSpPr>
          <p:cNvPr id="12" name="Ovaal 8">
            <a:extLst>
              <a:ext uri="{FF2B5EF4-FFF2-40B4-BE49-F238E27FC236}">
                <a16:creationId xmlns:a16="http://schemas.microsoft.com/office/drawing/2014/main" id="{C4EEDA22-797B-4654-9CCD-2A937CF985D2}"/>
              </a:ext>
            </a:extLst>
          </p:cNvPr>
          <p:cNvSpPr/>
          <p:nvPr/>
        </p:nvSpPr>
        <p:spPr>
          <a:xfrm>
            <a:off x="685800" y="2288223"/>
            <a:ext cx="2351213" cy="1711021"/>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 name="connsiteX0" fmla="*/ 80718 w 2370677"/>
              <a:gd name="connsiteY0" fmla="*/ 1269446 h 2162856"/>
              <a:gd name="connsiteX1" fmla="*/ 178690 w 2370677"/>
              <a:gd name="connsiteY1" fmla="*/ 45299 h 2162856"/>
              <a:gd name="connsiteX2" fmla="*/ 1095069 w 2370677"/>
              <a:gd name="connsiteY2" fmla="*/ 331296 h 2162856"/>
              <a:gd name="connsiteX3" fmla="*/ 2370677 w 2370677"/>
              <a:gd name="connsiteY3" fmla="*/ 982120 h 2162856"/>
              <a:gd name="connsiteX4" fmla="*/ 1095069 w 2370677"/>
              <a:gd name="connsiteY4" fmla="*/ 2160096 h 2162856"/>
              <a:gd name="connsiteX5" fmla="*/ 80718 w 2370677"/>
              <a:gd name="connsiteY5" fmla="*/ 1269446 h 2162856"/>
              <a:gd name="connsiteX0" fmla="*/ 58096 w 2348055"/>
              <a:gd name="connsiteY0" fmla="*/ 1269446 h 1734269"/>
              <a:gd name="connsiteX1" fmla="*/ 156068 w 2348055"/>
              <a:gd name="connsiteY1" fmla="*/ 45299 h 1734269"/>
              <a:gd name="connsiteX2" fmla="*/ 1072447 w 2348055"/>
              <a:gd name="connsiteY2" fmla="*/ 331296 h 1734269"/>
              <a:gd name="connsiteX3" fmla="*/ 2348055 w 2348055"/>
              <a:gd name="connsiteY3" fmla="*/ 982120 h 1734269"/>
              <a:gd name="connsiteX4" fmla="*/ 763688 w 2348055"/>
              <a:gd name="connsiteY4" fmla="*/ 1727831 h 1734269"/>
              <a:gd name="connsiteX5" fmla="*/ 58096 w 2348055"/>
              <a:gd name="connsiteY5" fmla="*/ 1269446 h 1734269"/>
              <a:gd name="connsiteX0" fmla="*/ 59829 w 2349788"/>
              <a:gd name="connsiteY0" fmla="*/ 1269446 h 1505625"/>
              <a:gd name="connsiteX1" fmla="*/ 157801 w 2349788"/>
              <a:gd name="connsiteY1" fmla="*/ 45299 h 1505625"/>
              <a:gd name="connsiteX2" fmla="*/ 1074180 w 2349788"/>
              <a:gd name="connsiteY2" fmla="*/ 331296 h 1505625"/>
              <a:gd name="connsiteX3" fmla="*/ 2349788 w 2349788"/>
              <a:gd name="connsiteY3" fmla="*/ 982120 h 1505625"/>
              <a:gd name="connsiteX4" fmla="*/ 789172 w 2349788"/>
              <a:gd name="connsiteY4" fmla="*/ 1485342 h 1505625"/>
              <a:gd name="connsiteX5" fmla="*/ 59829 w 2349788"/>
              <a:gd name="connsiteY5" fmla="*/ 1269446 h 1505625"/>
              <a:gd name="connsiteX0" fmla="*/ 47109 w 2337068"/>
              <a:gd name="connsiteY0" fmla="*/ 1123327 h 1355707"/>
              <a:gd name="connsiteX1" fmla="*/ 180707 w 2337068"/>
              <a:gd name="connsiteY1" fmla="*/ 67868 h 1355707"/>
              <a:gd name="connsiteX2" fmla="*/ 1061460 w 2337068"/>
              <a:gd name="connsiteY2" fmla="*/ 185177 h 1355707"/>
              <a:gd name="connsiteX3" fmla="*/ 2337068 w 2337068"/>
              <a:gd name="connsiteY3" fmla="*/ 836001 h 1355707"/>
              <a:gd name="connsiteX4" fmla="*/ 776452 w 2337068"/>
              <a:gd name="connsiteY4" fmla="*/ 1339223 h 1355707"/>
              <a:gd name="connsiteX5" fmla="*/ 47109 w 2337068"/>
              <a:gd name="connsiteY5" fmla="*/ 1123327 h 1355707"/>
              <a:gd name="connsiteX0" fmla="*/ 47109 w 2301442"/>
              <a:gd name="connsiteY0" fmla="*/ 1116239 h 1364719"/>
              <a:gd name="connsiteX1" fmla="*/ 180707 w 2301442"/>
              <a:gd name="connsiteY1" fmla="*/ 60780 h 1364719"/>
              <a:gd name="connsiteX2" fmla="*/ 1061460 w 2301442"/>
              <a:gd name="connsiteY2" fmla="*/ 178089 h 1364719"/>
              <a:gd name="connsiteX3" fmla="*/ 2301442 w 2301442"/>
              <a:gd name="connsiteY3" fmla="*/ 596967 h 1364719"/>
              <a:gd name="connsiteX4" fmla="*/ 776452 w 2301442"/>
              <a:gd name="connsiteY4" fmla="*/ 1332135 h 1364719"/>
              <a:gd name="connsiteX5" fmla="*/ 47109 w 2301442"/>
              <a:gd name="connsiteY5" fmla="*/ 1116239 h 136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442" h="1364719">
                <a:moveTo>
                  <a:pt x="47109" y="1116239"/>
                </a:moveTo>
                <a:cubicBezTo>
                  <a:pt x="-52182" y="904347"/>
                  <a:pt x="11649" y="217138"/>
                  <a:pt x="180707" y="60780"/>
                </a:cubicBezTo>
                <a:cubicBezTo>
                  <a:pt x="349765" y="-95578"/>
                  <a:pt x="708004" y="88725"/>
                  <a:pt x="1061460" y="178089"/>
                </a:cubicBezTo>
                <a:cubicBezTo>
                  <a:pt x="1414916" y="267453"/>
                  <a:pt x="2301442" y="91958"/>
                  <a:pt x="2301442" y="596967"/>
                </a:cubicBezTo>
                <a:cubicBezTo>
                  <a:pt x="2301442" y="1101976"/>
                  <a:pt x="1152174" y="1245590"/>
                  <a:pt x="776452" y="1332135"/>
                </a:cubicBezTo>
                <a:cubicBezTo>
                  <a:pt x="400730" y="1418680"/>
                  <a:pt x="146400" y="1328132"/>
                  <a:pt x="47109" y="1116239"/>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87313"/>
            <a:r>
              <a:rPr lang="el-GR" sz="1600" b="1" dirty="0"/>
              <a:t>Αναγνωρίζονται τέσσερις τύποι όσον αφορά τα κύρια κίνητρα</a:t>
            </a:r>
            <a:endParaRPr lang="en-GB" sz="1600" b="1" dirty="0"/>
          </a:p>
        </p:txBody>
      </p:sp>
      <p:sp>
        <p:nvSpPr>
          <p:cNvPr id="13" name="Ovaal 8">
            <a:extLst>
              <a:ext uri="{FF2B5EF4-FFF2-40B4-BE49-F238E27FC236}">
                <a16:creationId xmlns:a16="http://schemas.microsoft.com/office/drawing/2014/main" id="{0467F7CB-AE81-4074-8FC1-66A220B60769}"/>
              </a:ext>
            </a:extLst>
          </p:cNvPr>
          <p:cNvSpPr/>
          <p:nvPr/>
        </p:nvSpPr>
        <p:spPr>
          <a:xfrm>
            <a:off x="180566" y="4382756"/>
            <a:ext cx="2901134" cy="2155009"/>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 name="connsiteX0" fmla="*/ 93784 w 1944356"/>
              <a:gd name="connsiteY0" fmla="*/ 1365217 h 2255888"/>
              <a:gd name="connsiteX1" fmla="*/ 191756 w 1944356"/>
              <a:gd name="connsiteY1" fmla="*/ 141070 h 2255888"/>
              <a:gd name="connsiteX2" fmla="*/ 1390304 w 1944356"/>
              <a:gd name="connsiteY2" fmla="*/ 160309 h 2255888"/>
              <a:gd name="connsiteX3" fmla="*/ 1944356 w 1944356"/>
              <a:gd name="connsiteY3" fmla="*/ 1341467 h 2255888"/>
              <a:gd name="connsiteX4" fmla="*/ 1108135 w 1944356"/>
              <a:gd name="connsiteY4" fmla="*/ 2255867 h 2255888"/>
              <a:gd name="connsiteX5" fmla="*/ 93784 w 1944356"/>
              <a:gd name="connsiteY5" fmla="*/ 1365217 h 2255888"/>
              <a:gd name="connsiteX0" fmla="*/ 107242 w 1957814"/>
              <a:gd name="connsiteY0" fmla="*/ 1413801 h 2304472"/>
              <a:gd name="connsiteX1" fmla="*/ 205214 w 1957814"/>
              <a:gd name="connsiteY1" fmla="*/ 189654 h 2304472"/>
              <a:gd name="connsiteX2" fmla="*/ 1660849 w 1957814"/>
              <a:gd name="connsiteY2" fmla="*/ 126815 h 2304472"/>
              <a:gd name="connsiteX3" fmla="*/ 1957814 w 1957814"/>
              <a:gd name="connsiteY3" fmla="*/ 1390051 h 2304472"/>
              <a:gd name="connsiteX4" fmla="*/ 1121593 w 1957814"/>
              <a:gd name="connsiteY4" fmla="*/ 2304451 h 2304472"/>
              <a:gd name="connsiteX5" fmla="*/ 107242 w 1957814"/>
              <a:gd name="connsiteY5" fmla="*/ 1413801 h 2304472"/>
              <a:gd name="connsiteX0" fmla="*/ 54393 w 1904965"/>
              <a:gd name="connsiteY0" fmla="*/ 1413803 h 2314269"/>
              <a:gd name="connsiteX1" fmla="*/ 152365 w 1904965"/>
              <a:gd name="connsiteY1" fmla="*/ 189656 h 2314269"/>
              <a:gd name="connsiteX2" fmla="*/ 1608000 w 1904965"/>
              <a:gd name="connsiteY2" fmla="*/ 126817 h 2314269"/>
              <a:gd name="connsiteX3" fmla="*/ 1904965 w 1904965"/>
              <a:gd name="connsiteY3" fmla="*/ 1390053 h 2314269"/>
              <a:gd name="connsiteX4" fmla="*/ 1068744 w 1904965"/>
              <a:gd name="connsiteY4" fmla="*/ 2304453 h 2314269"/>
              <a:gd name="connsiteX5" fmla="*/ 240691 w 1904965"/>
              <a:gd name="connsiteY5" fmla="*/ 1846201 h 2314269"/>
              <a:gd name="connsiteX6" fmla="*/ 54393 w 1904965"/>
              <a:gd name="connsiteY6" fmla="*/ 1413803 h 2314269"/>
              <a:gd name="connsiteX0" fmla="*/ 23600 w 1949417"/>
              <a:gd name="connsiteY0" fmla="*/ 1392195 h 2313180"/>
              <a:gd name="connsiteX1" fmla="*/ 196817 w 1949417"/>
              <a:gd name="connsiteY1" fmla="*/ 188566 h 2313180"/>
              <a:gd name="connsiteX2" fmla="*/ 1652452 w 1949417"/>
              <a:gd name="connsiteY2" fmla="*/ 125727 h 2313180"/>
              <a:gd name="connsiteX3" fmla="*/ 1949417 w 1949417"/>
              <a:gd name="connsiteY3" fmla="*/ 1388963 h 2313180"/>
              <a:gd name="connsiteX4" fmla="*/ 1113196 w 1949417"/>
              <a:gd name="connsiteY4" fmla="*/ 2303363 h 2313180"/>
              <a:gd name="connsiteX5" fmla="*/ 285143 w 1949417"/>
              <a:gd name="connsiteY5" fmla="*/ 1845111 h 2313180"/>
              <a:gd name="connsiteX6" fmla="*/ 23600 w 1949417"/>
              <a:gd name="connsiteY6" fmla="*/ 1392195 h 2313180"/>
              <a:gd name="connsiteX0" fmla="*/ 23600 w 2306831"/>
              <a:gd name="connsiteY0" fmla="*/ 1386489 h 2310633"/>
              <a:gd name="connsiteX1" fmla="*/ 196817 w 2306831"/>
              <a:gd name="connsiteY1" fmla="*/ 182860 h 2310633"/>
              <a:gd name="connsiteX2" fmla="*/ 1652452 w 2306831"/>
              <a:gd name="connsiteY2" fmla="*/ 120021 h 2310633"/>
              <a:gd name="connsiteX3" fmla="*/ 2306831 w 2306831"/>
              <a:gd name="connsiteY3" fmla="*/ 1301178 h 2310633"/>
              <a:gd name="connsiteX4" fmla="*/ 1113196 w 2306831"/>
              <a:gd name="connsiteY4" fmla="*/ 2297657 h 2310633"/>
              <a:gd name="connsiteX5" fmla="*/ 285143 w 2306831"/>
              <a:gd name="connsiteY5" fmla="*/ 1839405 h 2310633"/>
              <a:gd name="connsiteX6" fmla="*/ 23600 w 2306831"/>
              <a:gd name="connsiteY6" fmla="*/ 1386489 h 2310633"/>
              <a:gd name="connsiteX0" fmla="*/ 23600 w 2386948"/>
              <a:gd name="connsiteY0" fmla="*/ 1327668 h 2251811"/>
              <a:gd name="connsiteX1" fmla="*/ 196817 w 2386948"/>
              <a:gd name="connsiteY1" fmla="*/ 124039 h 2251811"/>
              <a:gd name="connsiteX2" fmla="*/ 1652452 w 2386948"/>
              <a:gd name="connsiteY2" fmla="*/ 61200 h 2251811"/>
              <a:gd name="connsiteX3" fmla="*/ 2210162 w 2386948"/>
              <a:gd name="connsiteY3" fmla="*/ 323676 h 2251811"/>
              <a:gd name="connsiteX4" fmla="*/ 2306831 w 2386948"/>
              <a:gd name="connsiteY4" fmla="*/ 1242357 h 2251811"/>
              <a:gd name="connsiteX5" fmla="*/ 1113196 w 2386948"/>
              <a:gd name="connsiteY5" fmla="*/ 2238836 h 2251811"/>
              <a:gd name="connsiteX6" fmla="*/ 285143 w 2386948"/>
              <a:gd name="connsiteY6" fmla="*/ 1780584 h 2251811"/>
              <a:gd name="connsiteX7" fmla="*/ 23600 w 2386948"/>
              <a:gd name="connsiteY7" fmla="*/ 1327668 h 2251811"/>
              <a:gd name="connsiteX0" fmla="*/ 23600 w 2340210"/>
              <a:gd name="connsiteY0" fmla="*/ 1327668 h 2240367"/>
              <a:gd name="connsiteX1" fmla="*/ 196817 w 2340210"/>
              <a:gd name="connsiteY1" fmla="*/ 124039 h 2240367"/>
              <a:gd name="connsiteX2" fmla="*/ 1652452 w 2340210"/>
              <a:gd name="connsiteY2" fmla="*/ 61200 h 2240367"/>
              <a:gd name="connsiteX3" fmla="*/ 2210162 w 2340210"/>
              <a:gd name="connsiteY3" fmla="*/ 323676 h 2240367"/>
              <a:gd name="connsiteX4" fmla="*/ 2306831 w 2340210"/>
              <a:gd name="connsiteY4" fmla="*/ 1242357 h 2240367"/>
              <a:gd name="connsiteX5" fmla="*/ 1927993 w 2340210"/>
              <a:gd name="connsiteY5" fmla="*/ 1903701 h 2240367"/>
              <a:gd name="connsiteX6" fmla="*/ 1113196 w 2340210"/>
              <a:gd name="connsiteY6" fmla="*/ 2238836 h 2240367"/>
              <a:gd name="connsiteX7" fmla="*/ 285143 w 2340210"/>
              <a:gd name="connsiteY7" fmla="*/ 1780584 h 2240367"/>
              <a:gd name="connsiteX8" fmla="*/ 23600 w 2340210"/>
              <a:gd name="connsiteY8" fmla="*/ 1327668 h 224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10" h="2240367">
                <a:moveTo>
                  <a:pt x="23600" y="1327668"/>
                </a:moveTo>
                <a:cubicBezTo>
                  <a:pt x="8879" y="1051577"/>
                  <a:pt x="-74658" y="335117"/>
                  <a:pt x="196817" y="124039"/>
                </a:cubicBezTo>
                <a:cubicBezTo>
                  <a:pt x="468292" y="-87039"/>
                  <a:pt x="1316895" y="27927"/>
                  <a:pt x="1652452" y="61200"/>
                </a:cubicBezTo>
                <a:cubicBezTo>
                  <a:pt x="1988009" y="94473"/>
                  <a:pt x="2101099" y="126817"/>
                  <a:pt x="2210162" y="323676"/>
                </a:cubicBezTo>
                <a:cubicBezTo>
                  <a:pt x="2319225" y="520535"/>
                  <a:pt x="2383121" y="996120"/>
                  <a:pt x="2306831" y="1242357"/>
                </a:cubicBezTo>
                <a:cubicBezTo>
                  <a:pt x="2230541" y="1488594"/>
                  <a:pt x="2126932" y="1737621"/>
                  <a:pt x="1927993" y="1903701"/>
                </a:cubicBezTo>
                <a:cubicBezTo>
                  <a:pt x="1729054" y="2069781"/>
                  <a:pt x="1387004" y="2259355"/>
                  <a:pt x="1113196" y="2238836"/>
                </a:cubicBezTo>
                <a:cubicBezTo>
                  <a:pt x="839388" y="2218317"/>
                  <a:pt x="454201" y="1929026"/>
                  <a:pt x="285143" y="1780584"/>
                </a:cubicBezTo>
                <a:cubicBezTo>
                  <a:pt x="116085" y="1632142"/>
                  <a:pt x="38321" y="1603759"/>
                  <a:pt x="23600" y="1327668"/>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b="1" dirty="0"/>
              <a:t>Η υπόθεση είναι ότι τα εναύσματα έχουν διαφορετική επίδραση ανάλογα με το στάδιο της ριζοσπαστικοποίησης και το είδος/χαρακτήρα του ατόμου
</a:t>
            </a:r>
            <a:endParaRPr lang="en-GB" b="1" dirty="0"/>
          </a:p>
        </p:txBody>
      </p:sp>
    </p:spTree>
    <p:extLst>
      <p:ext uri="{BB962C8B-B14F-4D97-AF65-F5344CB8AC3E}">
        <p14:creationId xmlns:p14="http://schemas.microsoft.com/office/powerpoint/2010/main" val="375169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P spid="8" grpId="0" animBg="1"/>
      <p:bldP spid="11"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2" name="Картина 31" descr="Картина, която съдържа текст&#10;&#10;Описанието е генерирано автоматично">
            <a:extLst>
              <a:ext uri="{FF2B5EF4-FFF2-40B4-BE49-F238E27FC236}">
                <a16:creationId xmlns:a16="http://schemas.microsoft.com/office/drawing/2014/main" id="{3549AA92-C15C-4CBF-9449-2E648211E2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178" y="2057400"/>
            <a:ext cx="3268665" cy="17075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0" name="Картина 39">
            <a:extLst>
              <a:ext uri="{FF2B5EF4-FFF2-40B4-BE49-F238E27FC236}">
                <a16:creationId xmlns:a16="http://schemas.microsoft.com/office/drawing/2014/main" id="{D663759F-B66A-4D3B-8833-E14A86D712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2057400"/>
            <a:ext cx="3268663" cy="2892615"/>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el-GR" sz="1300" dirty="0"/>
                <a:t>Προσωπική εμπειρία με διακρίσεις 
Προβλήματα στο σπίτι
Αντιπαράθεση  με το θάνατο</a:t>
              </a:r>
              <a:endParaRPr lang="nl-NL" sz="1300" dirty="0"/>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l-GR" sz="1300" dirty="0"/>
                <a:t>Αντιπαράθεση με προπαγάνδα
Μέρος ριζοσπαστικής ομάδας
Αδικία κατά της ομάδας</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stCxn id="32" idx="3"/>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7"/>
            <a:ext cx="1620958" cy="2351380"/>
            <a:chOff x="7446842" y="3468117"/>
            <a:chExt cx="1620958" cy="2351380"/>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el-GR" sz="1300" dirty="0"/>
                <a:t>Προσκλήσεις για δράση
Κυβερνητική πολιτική 
Πόλεμος ενάντια στην ομάδα </a:t>
              </a:r>
              <a:endParaRPr lang="nl-NL" sz="1300" dirty="0"/>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721465" y="4193494"/>
              <a:ext cx="1605021" cy="154267"/>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11"/>
          <a:stretch>
            <a:fillRect/>
          </a:stretch>
        </p:blipFill>
        <p:spPr>
          <a:xfrm>
            <a:off x="2228282" y="388255"/>
            <a:ext cx="3286125" cy="704850"/>
          </a:xfrm>
          <a:prstGeom prst="rect">
            <a:avLst/>
          </a:prstGeom>
        </p:spPr>
      </p:pic>
      <p:sp>
        <p:nvSpPr>
          <p:cNvPr id="25" name="Tekstvak 36">
            <a:extLst>
              <a:ext uri="{FF2B5EF4-FFF2-40B4-BE49-F238E27FC236}">
                <a16:creationId xmlns:a16="http://schemas.microsoft.com/office/drawing/2014/main" id="{F28F5674-6D34-414C-BF2C-5FCB1C7B5213}"/>
              </a:ext>
            </a:extLst>
          </p:cNvPr>
          <p:cNvSpPr txBox="1"/>
          <p:nvPr/>
        </p:nvSpPr>
        <p:spPr>
          <a:xfrm>
            <a:off x="1219200" y="1039938"/>
            <a:ext cx="6662800" cy="646331"/>
          </a:xfrm>
          <a:prstGeom prst="rect">
            <a:avLst/>
          </a:prstGeom>
          <a:noFill/>
        </p:spPr>
        <p:txBody>
          <a:bodyPr wrap="square" rtlCol="0">
            <a:spAutoFit/>
          </a:bodyPr>
          <a:lstStyle/>
          <a:p>
            <a:r>
              <a:rPr lang="el-GR" dirty="0">
                <a:solidFill>
                  <a:schemeClr val="tx1">
                    <a:lumMod val="75000"/>
                    <a:lumOff val="25000"/>
                  </a:schemeClr>
                </a:solidFill>
              </a:rPr>
              <a:t>Παράγοντες ενεργοποίησης εμφανίζονται σε διαφορετικά επίπεδα...
</a:t>
            </a:r>
            <a:endParaRPr lang="nl-NL" dirty="0">
              <a:solidFill>
                <a:schemeClr val="tx1">
                  <a:lumMod val="75000"/>
                  <a:lumOff val="25000"/>
                </a:schemeClr>
              </a:solidFill>
            </a:endParaRPr>
          </a:p>
        </p:txBody>
      </p:sp>
      <p:sp>
        <p:nvSpPr>
          <p:cNvPr id="26" name="Tekstvak 2">
            <a:extLst>
              <a:ext uri="{FF2B5EF4-FFF2-40B4-BE49-F238E27FC236}">
                <a16:creationId xmlns:a16="http://schemas.microsoft.com/office/drawing/2014/main" id="{E99430FD-2659-4422-BE14-BBC62C9CA890}"/>
              </a:ext>
            </a:extLst>
          </p:cNvPr>
          <p:cNvSpPr txBox="1"/>
          <p:nvPr/>
        </p:nvSpPr>
        <p:spPr>
          <a:xfrm>
            <a:off x="4330748" y="4023636"/>
            <a:ext cx="2765932" cy="738664"/>
          </a:xfrm>
          <a:prstGeom prst="rect">
            <a:avLst/>
          </a:prstGeom>
          <a:noFill/>
        </p:spPr>
        <p:txBody>
          <a:bodyPr wrap="square" rtlCol="0">
            <a:spAutoFit/>
          </a:bodyPr>
          <a:lstStyle/>
          <a:p>
            <a:pPr algn="ctr"/>
            <a:r>
              <a:rPr lang="el-GR" sz="1400" b="1" dirty="0"/>
              <a:t>Διαφορετική επίδραση σε κάθε φάση και σε κάθε άτομο
</a:t>
            </a:r>
            <a:endParaRPr lang="en-GB" sz="1400" b="1" dirty="0"/>
          </a:p>
        </p:txBody>
      </p:sp>
      <p:sp>
        <p:nvSpPr>
          <p:cNvPr id="27" name="Pijl: rechts 12">
            <a:extLst>
              <a:ext uri="{FF2B5EF4-FFF2-40B4-BE49-F238E27FC236}">
                <a16:creationId xmlns:a16="http://schemas.microsoft.com/office/drawing/2014/main" id="{317777D6-6C1C-464F-9D86-A453413C8CF8}"/>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22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2" presetClass="entr" presetSubtype="1"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0-#ppt_h/2"/>
                                          </p:val>
                                        </p:tav>
                                        <p:tav tm="100000">
                                          <p:val>
                                            <p:strVal val="#ppt_y"/>
                                          </p:val>
                                        </p:tav>
                                      </p:tavLst>
                                    </p:anim>
                                  </p:childTnLst>
                                </p:cTn>
                              </p:par>
                              <p:par>
                                <p:cTn id="31" presetID="1" presetClass="exit" presetSubtype="0" fill="hold" nodeType="withEffect">
                                  <p:stCondLst>
                                    <p:cond delay="0"/>
                                  </p:stCondLst>
                                  <p:childTnLst>
                                    <p:set>
                                      <p:cBhvr>
                                        <p:cTn id="32" dur="1" fill="hold">
                                          <p:stCondLst>
                                            <p:cond delay="0"/>
                                          </p:stCondLst>
                                        </p:cTn>
                                        <p:tgtEl>
                                          <p:spTgt spid="6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0-#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CF03F-D90F-46EC-A5FF-9E8E73E3BF64}"/>
              </a:ext>
            </a:extLst>
          </p:cNvPr>
          <p:cNvSpPr>
            <a:spLocks noGrp="1"/>
          </p:cNvSpPr>
          <p:nvPr>
            <p:ph type="title"/>
          </p:nvPr>
        </p:nvSpPr>
        <p:spPr/>
        <p:txBody>
          <a:bodyPr>
            <a:normAutofit/>
          </a:bodyPr>
          <a:lstStyle/>
          <a:p>
            <a:r>
              <a:rPr lang="el-GR" dirty="0"/>
              <a:t>Μοντέλο παραγόντων ενεργοποίησης</a:t>
            </a:r>
            <a:endParaRPr lang="en-GB" dirty="0"/>
          </a:p>
        </p:txBody>
      </p:sp>
      <p:pic>
        <p:nvPicPr>
          <p:cNvPr id="1026" name="Picture 2" descr="Kuffar-Disbelievers. The Story of Farouk - YouTube">
            <a:hlinkClick r:id="rId3"/>
            <a:extLst>
              <a:ext uri="{FF2B5EF4-FFF2-40B4-BE49-F238E27FC236}">
                <a16:creationId xmlns:a16="http://schemas.microsoft.com/office/drawing/2014/main" id="{88D53004-231F-470F-895F-1D3CF96E4B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131" y="2357403"/>
            <a:ext cx="2934145" cy="1646588"/>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2748D104-758E-4953-B706-20F5BEEE6404}"/>
              </a:ext>
            </a:extLst>
          </p:cNvPr>
          <p:cNvSpPr txBox="1"/>
          <p:nvPr/>
        </p:nvSpPr>
        <p:spPr>
          <a:xfrm>
            <a:off x="4888131" y="4150350"/>
            <a:ext cx="2957109" cy="1200329"/>
          </a:xfrm>
          <a:prstGeom prst="rect">
            <a:avLst/>
          </a:prstGeom>
          <a:noFill/>
        </p:spPr>
        <p:txBody>
          <a:bodyPr wrap="square">
            <a:spAutoFit/>
          </a:bodyPr>
          <a:lstStyle/>
          <a:p>
            <a:pPr algn="ctr"/>
            <a:r>
              <a:rPr lang="el-GR" b="1" dirty="0">
                <a:solidFill>
                  <a:srgbClr val="C00000"/>
                </a:solidFill>
                <a:latin typeface="Ink Free" panose="03080402000500000000" pitchFamily="66" charset="0"/>
              </a:rPr>
              <a:t>Κάντε κλικ στην εικόνα...
και βρείτε τα εναύσματα στην ιστορία του </a:t>
            </a:r>
            <a:r>
              <a:rPr lang="el-GR" b="1" dirty="0" err="1">
                <a:solidFill>
                  <a:srgbClr val="C00000"/>
                </a:solidFill>
                <a:latin typeface="Ink Free" panose="03080402000500000000" pitchFamily="66" charset="0"/>
              </a:rPr>
              <a:t>Farouk</a:t>
            </a:r>
            <a:r>
              <a:rPr lang="el-GR" b="1" dirty="0">
                <a:solidFill>
                  <a:srgbClr val="C00000"/>
                </a:solidFill>
                <a:latin typeface="Ink Free" panose="03080402000500000000" pitchFamily="66" charset="0"/>
              </a:rPr>
              <a:t>
</a:t>
            </a:r>
            <a:endParaRPr lang="nl-NL" b="1" dirty="0">
              <a:solidFill>
                <a:srgbClr val="C00000"/>
              </a:solidFill>
            </a:endParaRPr>
          </a:p>
        </p:txBody>
      </p:sp>
      <p:sp>
        <p:nvSpPr>
          <p:cNvPr id="14" name="Pijl: rechts 12">
            <a:extLst>
              <a:ext uri="{FF2B5EF4-FFF2-40B4-BE49-F238E27FC236}">
                <a16:creationId xmlns:a16="http://schemas.microsoft.com/office/drawing/2014/main" id="{8053364E-F45F-444B-B1C5-5AFB055362EC}"/>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5" name="Tekstvak 11">
            <a:extLst>
              <a:ext uri="{FF2B5EF4-FFF2-40B4-BE49-F238E27FC236}">
                <a16:creationId xmlns:a16="http://schemas.microsoft.com/office/drawing/2014/main" id="{04A20856-5855-4FB5-A308-BD4CD53CB5C9}"/>
              </a:ext>
            </a:extLst>
          </p:cNvPr>
          <p:cNvSpPr txBox="1"/>
          <p:nvPr/>
        </p:nvSpPr>
        <p:spPr>
          <a:xfrm>
            <a:off x="900570" y="5864003"/>
            <a:ext cx="7086600" cy="1200329"/>
          </a:xfrm>
          <a:prstGeom prst="rect">
            <a:avLst/>
          </a:prstGeom>
          <a:noFill/>
        </p:spPr>
        <p:txBody>
          <a:bodyPr wrap="square">
            <a:spAutoFit/>
          </a:bodyPr>
          <a:lstStyle/>
          <a:p>
            <a:pPr algn="r"/>
            <a:r>
              <a:rPr lang="el-GR" dirty="0">
                <a:solidFill>
                  <a:schemeClr val="tx1">
                    <a:lumMod val="75000"/>
                    <a:lumOff val="25000"/>
                  </a:schemeClr>
                </a:solidFill>
              </a:rPr>
              <a:t>Ο τελευταίος τρόπος για να εξετάσουμε τους αιτιολογικούς παράγοντες που πρέπει να αντιμετωπιστούν εδώ είναι με τον διαχωρισμό τους σε παράγοντες ώθησης, έλξης και προσωπικούς 
</a:t>
            </a:r>
            <a:endParaRPr lang="en-GB" dirty="0">
              <a:solidFill>
                <a:schemeClr val="tx1">
                  <a:lumMod val="75000"/>
                  <a:lumOff val="25000"/>
                </a:schemeClr>
              </a:solidFill>
            </a:endParaRPr>
          </a:p>
        </p:txBody>
      </p:sp>
      <p:pic>
        <p:nvPicPr>
          <p:cNvPr id="13" name="Picture 5" descr="Afbeeldingsresultaat voor soren lerche terra toolkit">
            <a:hlinkClick r:id="rId5"/>
            <a:extLst>
              <a:ext uri="{FF2B5EF4-FFF2-40B4-BE49-F238E27FC236}">
                <a16:creationId xmlns:a16="http://schemas.microsoft.com/office/drawing/2014/main" id="{4C7A9791-1B8B-4F15-8812-9A515BB38604}"/>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033582" y="2357403"/>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8285945D-96C5-4D7C-9173-7068D7EB05D4}"/>
              </a:ext>
            </a:extLst>
          </p:cNvPr>
          <p:cNvSpPr txBox="1"/>
          <p:nvPr/>
        </p:nvSpPr>
        <p:spPr>
          <a:xfrm>
            <a:off x="900570" y="4193221"/>
            <a:ext cx="2957109" cy="1200329"/>
          </a:xfrm>
          <a:prstGeom prst="rect">
            <a:avLst/>
          </a:prstGeom>
          <a:noFill/>
        </p:spPr>
        <p:txBody>
          <a:bodyPr wrap="square">
            <a:spAutoFit/>
          </a:bodyPr>
          <a:lstStyle/>
          <a:p>
            <a:pPr algn="ctr"/>
            <a:r>
              <a:rPr lang="el-GR" b="1" dirty="0">
                <a:solidFill>
                  <a:srgbClr val="C00000"/>
                </a:solidFill>
                <a:latin typeface="Ink Free" panose="03080402000500000000" pitchFamily="66" charset="0"/>
              </a:rPr>
              <a:t>Κάντε κλικ στην εικόνα...
και βρείτε τα εναύσματα στην ιστορία του </a:t>
            </a:r>
            <a:r>
              <a:rPr lang="el-GR" b="1" dirty="0" err="1">
                <a:solidFill>
                  <a:srgbClr val="C00000"/>
                </a:solidFill>
                <a:latin typeface="Ink Free" panose="03080402000500000000" pitchFamily="66" charset="0"/>
              </a:rPr>
              <a:t>Σόρεν</a:t>
            </a:r>
            <a:r>
              <a:rPr lang="el-GR" b="1" dirty="0">
                <a:solidFill>
                  <a:srgbClr val="C00000"/>
                </a:solidFill>
                <a:latin typeface="Ink Free" panose="03080402000500000000" pitchFamily="66" charset="0"/>
              </a:rPr>
              <a:t>
</a:t>
            </a:r>
            <a:endParaRPr lang="nl-NL" b="1" dirty="0">
              <a:solidFill>
                <a:srgbClr val="C00000"/>
              </a:solidFill>
            </a:endParaRPr>
          </a:p>
        </p:txBody>
      </p:sp>
    </p:spTree>
    <p:extLst>
      <p:ext uri="{BB962C8B-B14F-4D97-AF65-F5344CB8AC3E}">
        <p14:creationId xmlns:p14="http://schemas.microsoft.com/office/powerpoint/2010/main" val="379884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77300-AFFB-4D8A-8AB6-AE130D906D37}"/>
              </a:ext>
            </a:extLst>
          </p:cNvPr>
          <p:cNvSpPr>
            <a:spLocks noGrp="1"/>
          </p:cNvSpPr>
          <p:nvPr>
            <p:ph type="title"/>
          </p:nvPr>
        </p:nvSpPr>
        <p:spPr>
          <a:xfrm>
            <a:off x="0" y="1521117"/>
            <a:ext cx="7772400" cy="685800"/>
          </a:xfrm>
        </p:spPr>
        <p:txBody>
          <a:bodyPr>
            <a:normAutofit/>
          </a:bodyPr>
          <a:lstStyle/>
          <a:p>
            <a:r>
              <a:rPr lang="el-GR" dirty="0"/>
              <a:t>Ώθηση, έλξη και προσωπικοί παράγοντες</a:t>
            </a:r>
            <a:endParaRPr lang="en-GB" dirty="0"/>
          </a:p>
        </p:txBody>
      </p:sp>
      <p:sp>
        <p:nvSpPr>
          <p:cNvPr id="7" name="Tekstvak 6">
            <a:extLst>
              <a:ext uri="{FF2B5EF4-FFF2-40B4-BE49-F238E27FC236}">
                <a16:creationId xmlns:a16="http://schemas.microsoft.com/office/drawing/2014/main" id="{E89871F4-2984-492E-84C9-7732E343360F}"/>
              </a:ext>
            </a:extLst>
          </p:cNvPr>
          <p:cNvSpPr txBox="1"/>
          <p:nvPr/>
        </p:nvSpPr>
        <p:spPr>
          <a:xfrm>
            <a:off x="7031819" y="1937978"/>
            <a:ext cx="1822580" cy="954107"/>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l-GR" sz="1400" b="0" dirty="0">
                <a:solidFill>
                  <a:srgbClr val="505050"/>
                </a:solidFill>
                <a:effectLst/>
                <a:latin typeface="Calibri" panose="020F0502020204030204" pitchFamily="34" charset="0"/>
                <a:cs typeface="Calibri" panose="020F0502020204030204" pitchFamily="34" charset="0"/>
              </a:rPr>
              <a:t>Κάντε κλικ </a:t>
            </a:r>
            <a:r>
              <a:rPr lang="el-GR" sz="1400" b="0" dirty="0">
                <a:solidFill>
                  <a:srgbClr val="505050"/>
                </a:solidFill>
                <a:effectLst/>
                <a:latin typeface="Calibri" panose="020F0502020204030204" pitchFamily="34" charset="0"/>
                <a:cs typeface="Calibri" panose="020F0502020204030204" pitchFamily="34" charset="0"/>
                <a:hlinkClick r:id="rId3"/>
              </a:rPr>
              <a:t>εδώ</a:t>
            </a:r>
            <a:r>
              <a:rPr lang="en-GB" sz="1400" b="0" dirty="0">
                <a:solidFill>
                  <a:srgbClr val="505050"/>
                </a:solidFill>
                <a:effectLst/>
                <a:latin typeface="Calibri" panose="020F0502020204030204" pitchFamily="34" charset="0"/>
                <a:cs typeface="Calibri" panose="020F0502020204030204" pitchFamily="34" charset="0"/>
              </a:rPr>
              <a:t> </a:t>
            </a:r>
            <a:r>
              <a:rPr lang="el-GR" sz="1400" dirty="0">
                <a:solidFill>
                  <a:srgbClr val="505050"/>
                </a:solidFill>
                <a:latin typeface="Calibri" panose="020F0502020204030204" pitchFamily="34" charset="0"/>
                <a:cs typeface="Calibri" panose="020F0502020204030204" pitchFamily="34" charset="0"/>
              </a:rPr>
              <a:t>για μια συνέντευξη με έναν πρώην εξτρεμιστή</a:t>
            </a:r>
            <a:endParaRPr lang="en-GB" sz="1400" b="0" dirty="0">
              <a:solidFill>
                <a:srgbClr val="505050"/>
              </a:solidFill>
              <a:effectLst/>
              <a:latin typeface="Calibri" panose="020F0502020204030204" pitchFamily="34" charset="0"/>
              <a:cs typeface="Calibri" panose="020F0502020204030204" pitchFamily="34" charset="0"/>
            </a:endParaRPr>
          </a:p>
        </p:txBody>
      </p:sp>
      <p:sp>
        <p:nvSpPr>
          <p:cNvPr id="10" name="Tekstvak 9">
            <a:extLst>
              <a:ext uri="{FF2B5EF4-FFF2-40B4-BE49-F238E27FC236}">
                <a16:creationId xmlns:a16="http://schemas.microsoft.com/office/drawing/2014/main" id="{2647C2E9-78C6-4F3D-8772-A6A7F8A1E2CD}"/>
              </a:ext>
            </a:extLst>
          </p:cNvPr>
          <p:cNvSpPr txBox="1"/>
          <p:nvPr/>
        </p:nvSpPr>
        <p:spPr>
          <a:xfrm>
            <a:off x="237638" y="2460530"/>
            <a:ext cx="1499751" cy="954107"/>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l-GR" sz="1400" dirty="0">
                <a:solidFill>
                  <a:srgbClr val="505050"/>
                </a:solidFill>
                <a:effectLst/>
                <a:latin typeface="Calibri" panose="020F0502020204030204" pitchFamily="34" charset="0"/>
                <a:cs typeface="Calibri" panose="020F0502020204030204" pitchFamily="34" charset="0"/>
              </a:rPr>
              <a:t>Πιέστε </a:t>
            </a:r>
            <a:r>
              <a:rPr lang="el-GR" sz="1400" dirty="0">
                <a:solidFill>
                  <a:srgbClr val="505050"/>
                </a:solidFill>
                <a:effectLst/>
                <a:latin typeface="Calibri" panose="020F0502020204030204" pitchFamily="34" charset="0"/>
                <a:cs typeface="Calibri" panose="020F0502020204030204" pitchFamily="34" charset="0"/>
                <a:hlinkClick r:id="rId4"/>
              </a:rPr>
              <a:t>εδώ</a:t>
            </a:r>
            <a:r>
              <a:rPr lang="en-GB" sz="1400" dirty="0">
                <a:solidFill>
                  <a:srgbClr val="505050"/>
                </a:solidFill>
                <a:effectLst/>
                <a:latin typeface="Calibri" panose="020F0502020204030204" pitchFamily="34" charset="0"/>
                <a:cs typeface="Calibri" panose="020F0502020204030204" pitchFamily="34" charset="0"/>
              </a:rPr>
              <a:t> </a:t>
            </a:r>
            <a:r>
              <a:rPr lang="el-GR" sz="1400" dirty="0">
                <a:solidFill>
                  <a:srgbClr val="505050"/>
                </a:solidFill>
                <a:latin typeface="Calibri" panose="020F0502020204030204" pitchFamily="34" charset="0"/>
                <a:cs typeface="Calibri" panose="020F0502020204030204" pitchFamily="34" charset="0"/>
              </a:rPr>
              <a:t>για ένα άρθρο σχετικά με τους 3 Παράγοντες</a:t>
            </a:r>
            <a:endParaRPr lang="en-GB" sz="1400" dirty="0">
              <a:solidFill>
                <a:srgbClr val="505050"/>
              </a:solidFill>
              <a:effectLst/>
              <a:latin typeface="Calibri" panose="020F0502020204030204" pitchFamily="34" charset="0"/>
              <a:cs typeface="Calibri" panose="020F0502020204030204" pitchFamily="34" charset="0"/>
            </a:endParaRPr>
          </a:p>
        </p:txBody>
      </p:sp>
      <p:sp>
        <p:nvSpPr>
          <p:cNvPr id="12" name="Tekstvak 11">
            <a:extLst>
              <a:ext uri="{FF2B5EF4-FFF2-40B4-BE49-F238E27FC236}">
                <a16:creationId xmlns:a16="http://schemas.microsoft.com/office/drawing/2014/main" id="{0027428C-7198-4921-934F-C533B63DA02E}"/>
              </a:ext>
            </a:extLst>
          </p:cNvPr>
          <p:cNvSpPr txBox="1"/>
          <p:nvPr/>
        </p:nvSpPr>
        <p:spPr>
          <a:xfrm>
            <a:off x="685800" y="3961654"/>
            <a:ext cx="2875914" cy="20313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l-GR" sz="1400" b="1" dirty="0"/>
              <a:t>Πιο συγκεκριμένα τα ατομικά χαρακτηριστικά που κάνουν ορισμένα άτομα πιο ευάλωτα στη ριζοσπαστικοποίηση από τους συνομηλίκους τους . Αυτό
περιλαμβάνει, για παράδειγμα, ψυχολογικές διαταραχές, χαρακτηριστικά προσωπικότητας και τραυματικές εμπειρίες ζωής.</a:t>
            </a:r>
            <a:endParaRPr lang="en-GB" sz="1400" b="1" dirty="0"/>
          </a:p>
        </p:txBody>
      </p:sp>
      <p:sp>
        <p:nvSpPr>
          <p:cNvPr id="13" name="Tekstvak 12">
            <a:extLst>
              <a:ext uri="{FF2B5EF4-FFF2-40B4-BE49-F238E27FC236}">
                <a16:creationId xmlns:a16="http://schemas.microsoft.com/office/drawing/2014/main" id="{D6F39757-453C-488C-AF0A-35B145DB2388}"/>
              </a:ext>
            </a:extLst>
          </p:cNvPr>
          <p:cNvSpPr txBox="1"/>
          <p:nvPr/>
        </p:nvSpPr>
        <p:spPr>
          <a:xfrm>
            <a:off x="6864220" y="2985655"/>
            <a:ext cx="2007672" cy="26776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l-GR" sz="1400" b="1" dirty="0"/>
              <a:t>Οι πτυχές που κάνουν εξτρεμιστικές ομάδες και τρόπους ζωής ελκυστικές για ορισμένους ανθρώπους, και περιλαμβάνουν, για παράδειγμα, ιδεολογία, το αίσθημα του να ανήκεις κάπου, μηχανισμούς ομάδας, και άλλα κίνητρα</a:t>
            </a:r>
            <a:endParaRPr lang="en-GB" sz="1400" b="1" dirty="0"/>
          </a:p>
        </p:txBody>
      </p:sp>
      <p:sp>
        <p:nvSpPr>
          <p:cNvPr id="14" name="Tekstvak 13">
            <a:extLst>
              <a:ext uri="{FF2B5EF4-FFF2-40B4-BE49-F238E27FC236}">
                <a16:creationId xmlns:a16="http://schemas.microsoft.com/office/drawing/2014/main" id="{D4FCE508-0710-455E-9984-51CCCDE45CD7}"/>
              </a:ext>
            </a:extLst>
          </p:cNvPr>
          <p:cNvSpPr txBox="1"/>
          <p:nvPr/>
        </p:nvSpPr>
        <p:spPr>
          <a:xfrm>
            <a:off x="1916273" y="2330099"/>
            <a:ext cx="3014973" cy="1384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l-GR" sz="1400" b="1" dirty="0">
                <a:solidFill>
                  <a:schemeClr val="bg1"/>
                </a:solidFill>
              </a:rPr>
              <a:t>Οι διαρθρωτικές βαθύτερες αιτίες της τρομοκρατίας
που οδηγούν τους ανθρώπους προς την προσφυγή στη βία, π.χ. κρατική καταστολή, σχετική στέρηση, φτώχεια και αδικία</a:t>
            </a:r>
            <a:endParaRPr lang="en-GB" sz="1400" b="1" dirty="0">
              <a:solidFill>
                <a:schemeClr val="bg1"/>
              </a:solidFill>
            </a:endParaRPr>
          </a:p>
        </p:txBody>
      </p:sp>
      <p:graphicFrame>
        <p:nvGraphicFramePr>
          <p:cNvPr id="15" name="Diagram 14">
            <a:extLst>
              <a:ext uri="{FF2B5EF4-FFF2-40B4-BE49-F238E27FC236}">
                <a16:creationId xmlns:a16="http://schemas.microsoft.com/office/drawing/2014/main" id="{F81FF663-5720-4B3A-91DA-E15907BA4EAF}"/>
              </a:ext>
            </a:extLst>
          </p:cNvPr>
          <p:cNvGraphicFramePr/>
          <p:nvPr>
            <p:extLst>
              <p:ext uri="{D42A27DB-BD31-4B8C-83A1-F6EECF244321}">
                <p14:modId xmlns:p14="http://schemas.microsoft.com/office/powerpoint/2010/main" val="1157474458"/>
              </p:ext>
            </p:extLst>
          </p:nvPr>
        </p:nvGraphicFramePr>
        <p:xfrm>
          <a:off x="2998272" y="2667551"/>
          <a:ext cx="4876800" cy="33385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kstvak 11">
            <a:extLst>
              <a:ext uri="{FF2B5EF4-FFF2-40B4-BE49-F238E27FC236}">
                <a16:creationId xmlns:a16="http://schemas.microsoft.com/office/drawing/2014/main" id="{3D00E2D0-44BD-451F-8798-E90BA2A7667B}"/>
              </a:ext>
            </a:extLst>
          </p:cNvPr>
          <p:cNvSpPr txBox="1"/>
          <p:nvPr/>
        </p:nvSpPr>
        <p:spPr>
          <a:xfrm>
            <a:off x="788472" y="6180119"/>
            <a:ext cx="7086600" cy="923330"/>
          </a:xfrm>
          <a:prstGeom prst="rect">
            <a:avLst/>
          </a:prstGeom>
          <a:noFill/>
        </p:spPr>
        <p:txBody>
          <a:bodyPr wrap="square">
            <a:spAutoFit/>
          </a:bodyPr>
          <a:lstStyle/>
          <a:p>
            <a:pPr algn="r"/>
            <a:r>
              <a:rPr lang="el-GR" dirty="0">
                <a:solidFill>
                  <a:schemeClr val="tx1">
                    <a:lumMod val="75000"/>
                    <a:lumOff val="25000"/>
                  </a:schemeClr>
                </a:solidFill>
              </a:rPr>
              <a:t>Θα στραφούμε τώρα σε παραδείγματα πιθανών τρόπων ριζοσπαστικοποίησης
</a:t>
            </a:r>
            <a:endParaRPr lang="en-GB" dirty="0">
              <a:solidFill>
                <a:schemeClr val="tx1">
                  <a:lumMod val="75000"/>
                  <a:lumOff val="25000"/>
                </a:schemeClr>
              </a:solidFill>
            </a:endParaRPr>
          </a:p>
        </p:txBody>
      </p:sp>
      <p:sp>
        <p:nvSpPr>
          <p:cNvPr id="17" name="Pijl: rechts 12">
            <a:extLst>
              <a:ext uri="{FF2B5EF4-FFF2-40B4-BE49-F238E27FC236}">
                <a16:creationId xmlns:a16="http://schemas.microsoft.com/office/drawing/2014/main" id="{6A51F776-3372-4E8D-9019-A1E0337ED32E}"/>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graphicFrame>
        <p:nvGraphicFramePr>
          <p:cNvPr id="3" name="Диаграма 2">
            <a:extLst>
              <a:ext uri="{FF2B5EF4-FFF2-40B4-BE49-F238E27FC236}">
                <a16:creationId xmlns:a16="http://schemas.microsoft.com/office/drawing/2014/main" id="{5D1B3CAA-1E8D-4291-89ED-78C967A0D4CD}"/>
              </a:ext>
            </a:extLst>
          </p:cNvPr>
          <p:cNvGraphicFramePr/>
          <p:nvPr>
            <p:extLst>
              <p:ext uri="{D42A27DB-BD31-4B8C-83A1-F6EECF244321}">
                <p14:modId xmlns:p14="http://schemas.microsoft.com/office/powerpoint/2010/main" val="864444470"/>
              </p:ext>
            </p:extLst>
          </p:nvPr>
        </p:nvGraphicFramePr>
        <p:xfrm>
          <a:off x="2585853" y="2690965"/>
          <a:ext cx="5447005" cy="336824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Текстово поле 4">
            <a:extLst>
              <a:ext uri="{FF2B5EF4-FFF2-40B4-BE49-F238E27FC236}">
                <a16:creationId xmlns:a16="http://schemas.microsoft.com/office/drawing/2014/main" id="{AFFE1E62-D4AF-4B41-AD3A-755F7F74B442}"/>
              </a:ext>
            </a:extLst>
          </p:cNvPr>
          <p:cNvSpPr txBox="1"/>
          <p:nvPr/>
        </p:nvSpPr>
        <p:spPr>
          <a:xfrm>
            <a:off x="7067144" y="542974"/>
            <a:ext cx="2076856" cy="954107"/>
          </a:xfrm>
          <a:prstGeom prst="rect">
            <a:avLst/>
          </a:prstGeom>
          <a:noFill/>
        </p:spPr>
        <p:txBody>
          <a:bodyPr wrap="square" rtlCol="0">
            <a:spAutoFit/>
          </a:bodyPr>
          <a:lstStyle/>
          <a:p>
            <a:pPr algn="ctr"/>
            <a:r>
              <a:rPr lang="el-GR" sz="1400" dirty="0">
                <a:solidFill>
                  <a:srgbClr val="C00000"/>
                </a:solidFill>
                <a:latin typeface="Ink Free" panose="03080402000500000000" pitchFamily="66" charset="0"/>
              </a:rPr>
              <a:t>Σημειώστε παραδείγματα ώθησης, έλξης και προσωπικών παραγόντων</a:t>
            </a:r>
            <a:endParaRPr lang="bg-BG" sz="1400" dirty="0">
              <a:solidFill>
                <a:srgbClr val="C00000"/>
              </a:solidFill>
            </a:endParaRPr>
          </a:p>
        </p:txBody>
      </p:sp>
    </p:spTree>
    <p:extLst>
      <p:ext uri="{BB962C8B-B14F-4D97-AF65-F5344CB8AC3E}">
        <p14:creationId xmlns:p14="http://schemas.microsoft.com/office/powerpoint/2010/main" val="41375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6" grpId="0"/>
      <p:bldP spid="17"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9C600-DFF0-496C-93AB-275EF5473E29}"/>
              </a:ext>
            </a:extLst>
          </p:cNvPr>
          <p:cNvSpPr>
            <a:spLocks noGrp="1"/>
          </p:cNvSpPr>
          <p:nvPr>
            <p:ph type="title"/>
          </p:nvPr>
        </p:nvSpPr>
        <p:spPr/>
        <p:txBody>
          <a:bodyPr>
            <a:normAutofit fontScale="90000"/>
          </a:bodyPr>
          <a:lstStyle/>
          <a:p>
            <a:r>
              <a:rPr lang="el-GR" dirty="0"/>
              <a:t>Παραδείγματα της πορείας προς τον βίαιο εξτρεμισμό</a:t>
            </a:r>
            <a:endParaRPr lang="en-GB" dirty="0"/>
          </a:p>
        </p:txBody>
      </p:sp>
      <p:sp>
        <p:nvSpPr>
          <p:cNvPr id="3" name="Tijdelijke aanduiding voor inhoud 2">
            <a:extLst>
              <a:ext uri="{FF2B5EF4-FFF2-40B4-BE49-F238E27FC236}">
                <a16:creationId xmlns:a16="http://schemas.microsoft.com/office/drawing/2014/main" id="{F913D3C6-A32E-498D-A684-A1B2AB45B8E4}"/>
              </a:ext>
            </a:extLst>
          </p:cNvPr>
          <p:cNvSpPr>
            <a:spLocks noGrp="1"/>
          </p:cNvSpPr>
          <p:nvPr>
            <p:ph idx="1"/>
          </p:nvPr>
        </p:nvSpPr>
        <p:spPr>
          <a:xfrm>
            <a:off x="685800" y="2286000"/>
            <a:ext cx="4953000" cy="3733799"/>
          </a:xfrm>
        </p:spPr>
        <p:txBody>
          <a:bodyPr>
            <a:normAutofit fontScale="92500"/>
          </a:bodyPr>
          <a:lstStyle/>
          <a:p>
            <a:pPr marL="0" indent="0" algn="ctr">
              <a:buNone/>
            </a:pPr>
            <a:r>
              <a:rPr lang="el-GR" sz="1600" dirty="0"/>
              <a:t>Σε αυτό το δεύτερο μέρος της Ενότητας 1, εξετάσαμε διάφορα είδη και παραδείγματα αιτιολογικών παραγόντων και εντοπίσαμε διάφορους τρόπους κατηγοριοποίησης τους.
Το συμπέρασμα είναι ότι κάθε </a:t>
            </a:r>
            <a:r>
              <a:rPr lang="el-GR" sz="1600" dirty="0" err="1"/>
              <a:t>ριζοσπαστικοποιημένο</a:t>
            </a:r>
            <a:r>
              <a:rPr lang="el-GR" sz="1600" dirty="0"/>
              <a:t> άτομο έχει τη δική του ατομική πορεία προς τον εξτρεμισμό. Το καθένα με ένα μοναδικό μείγμα αιτιωδών παραγόντων, το καθένα με το δικό του τρόπο.
Κάθε άτομο μπορεί επίσης να έχει περισσότερο ή λιγότερο προστατευτικούς παράγοντες που συμβάλλουν στην ανθεκτικότητα. Θα τα εξετάσουμε στην επόμενη ενότητα.
Μπορείτε τώρα να εξετάσετε μερικά παραδείγματα για να πάρετε μια ιδέα των πιθανών διαδρομών προς τον εξτρεμισμό.
</a:t>
            </a:r>
            <a:endParaRPr lang="en-GB" sz="1600" dirty="0"/>
          </a:p>
        </p:txBody>
      </p:sp>
      <p:sp>
        <p:nvSpPr>
          <p:cNvPr id="7" name="Tekstvak 6">
            <a:extLst>
              <a:ext uri="{FF2B5EF4-FFF2-40B4-BE49-F238E27FC236}">
                <a16:creationId xmlns:a16="http://schemas.microsoft.com/office/drawing/2014/main" id="{6697D54A-48EE-4094-AFC4-DEEB017462D1}"/>
              </a:ext>
            </a:extLst>
          </p:cNvPr>
          <p:cNvSpPr txBox="1"/>
          <p:nvPr/>
        </p:nvSpPr>
        <p:spPr>
          <a:xfrm rot="428122">
            <a:off x="5763714" y="2284972"/>
            <a:ext cx="3105309" cy="3139321"/>
          </a:xfrm>
          <a:prstGeom prst="rect">
            <a:avLst/>
          </a:prstGeom>
          <a:noFill/>
        </p:spPr>
        <p:txBody>
          <a:bodyPr wrap="square" rtlCol="0">
            <a:spAutoFit/>
          </a:bodyPr>
          <a:lstStyle/>
          <a:p>
            <a:pPr algn="ctr"/>
            <a:r>
              <a:rPr lang="el-GR" b="1" dirty="0">
                <a:solidFill>
                  <a:srgbClr val="C00000"/>
                </a:solidFill>
                <a:latin typeface="Ink Free" panose="03080402000500000000" pitchFamily="66" charset="0"/>
              </a:rPr>
              <a:t>Κατά την ανάγνωση των άρθρων ή των βιβλίων, και ενώ παρακολουθείτε τις ταινίες μπορείτε να σημειώνετε τους παράγοντες που ωθούν, έλκουν προς τον βίαιο εξτρεμισμό ή αντίστοιχα τους προσωπικούς παράγοντες που εντοπίζετε</a:t>
            </a:r>
            <a:endParaRPr lang="en-GB" b="1" dirty="0">
              <a:solidFill>
                <a:srgbClr val="C00000"/>
              </a:solidFill>
              <a:latin typeface="Ink Free" panose="03080402000500000000" pitchFamily="66" charset="0"/>
            </a:endParaRPr>
          </a:p>
        </p:txBody>
      </p:sp>
      <p:sp>
        <p:nvSpPr>
          <p:cNvPr id="6" name="Pijl: rechts 12">
            <a:extLst>
              <a:ext uri="{FF2B5EF4-FFF2-40B4-BE49-F238E27FC236}">
                <a16:creationId xmlns:a16="http://schemas.microsoft.com/office/drawing/2014/main" id="{2CE325D1-3DB9-46EA-89E9-26A35739CF8C}"/>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639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Το Έργο</a:t>
            </a:r>
            <a:r>
              <a:rPr lang="nl-NL" dirty="0"/>
              <a:t> ARMOUR</a:t>
            </a:r>
            <a:endParaRPr lang="en-US" dirty="0"/>
          </a:p>
        </p:txBody>
      </p:sp>
      <p:sp>
        <p:nvSpPr>
          <p:cNvPr id="32" name="Pijl: rechts 12">
            <a:extLst>
              <a:ext uri="{FF2B5EF4-FFF2-40B4-BE49-F238E27FC236}">
                <a16:creationId xmlns:a16="http://schemas.microsoft.com/office/drawing/2014/main" id="{94621F36-D2B9-41F9-924F-8C1B930DB24A}"/>
              </a:ext>
            </a:extLst>
          </p:cNvPr>
          <p:cNvSpPr/>
          <p:nvPr/>
        </p:nvSpPr>
        <p:spPr>
          <a:xfrm flipV="1">
            <a:off x="8229599" y="6384545"/>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91B71700-4AF2-4978-9F7D-5A6FFF33ECE1}"/>
              </a:ext>
            </a:extLst>
          </p:cNvPr>
          <p:cNvSpPr>
            <a:spLocks noGrp="1"/>
          </p:cNvSpPr>
          <p:nvPr>
            <p:ph idx="1"/>
          </p:nvPr>
        </p:nvSpPr>
        <p:spPr>
          <a:xfrm>
            <a:off x="685800" y="2286000"/>
            <a:ext cx="3657600" cy="3657600"/>
          </a:xfrm>
        </p:spPr>
        <p:txBody>
          <a:bodyPr>
            <a:normAutofit fontScale="25000" lnSpcReduction="20000"/>
          </a:bodyPr>
          <a:lstStyle/>
          <a:p>
            <a:pPr marL="0" indent="0">
              <a:lnSpc>
                <a:spcPct val="120000"/>
              </a:lnSpc>
              <a:spcAft>
                <a:spcPts val="900"/>
              </a:spcAft>
              <a:buNone/>
            </a:pPr>
            <a:r>
              <a:rPr lang="el-GR" sz="5600" dirty="0"/>
              <a:t>Πριν περάσουμε στο περιεχόμενο, θα θέλαμε να περιγράψουμε σύντομα το έργο στο οποίο αναπτύσσεται όλο το υλικό.
Το Project ARMOUR χρηματοδοτήθηκε από το Ταμείο Εσωτερικής Ασφάλειας της Ευρωπαϊκής Ένωσης. Πρωταρχικός στόχος του είναι να στηρίξει τους επαγγελματίες πρώτης γραμμής στην πρόληψη της ριζοσπαστικοποίησης των νέων σε πολύ πρώιμο στάδιο.
Αυτό γίνεται με την παροχή γνώσεων και εργαλείων που μπορούν να χρησιμοποιηθούν στον επαγγελματικό χώρο εργασίας, καθώς και από τους γονείς για την ενίσχυση της ανθεκτικότητας στη ριζοσπαστικοποίηση των νέων. </a:t>
            </a:r>
            <a:r>
              <a:rPr lang="el-GR" sz="1900" dirty="0"/>
              <a:t>
</a:t>
            </a:r>
            <a:endParaRPr lang="en-GB" sz="1900" dirty="0"/>
          </a:p>
        </p:txBody>
      </p:sp>
      <p:sp>
        <p:nvSpPr>
          <p:cNvPr id="16" name="Content Placeholder 2">
            <a:extLst>
              <a:ext uri="{FF2B5EF4-FFF2-40B4-BE49-F238E27FC236}">
                <a16:creationId xmlns:a16="http://schemas.microsoft.com/office/drawing/2014/main" id="{AE80EECF-FC27-4C55-B307-056DC32B6DE9}"/>
              </a:ext>
            </a:extLst>
          </p:cNvPr>
          <p:cNvSpPr txBox="1">
            <a:spLocks/>
          </p:cNvSpPr>
          <p:nvPr/>
        </p:nvSpPr>
        <p:spPr>
          <a:xfrm>
            <a:off x="4572000" y="2304757"/>
            <a:ext cx="3886199" cy="4019843"/>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900"/>
              </a:spcAft>
              <a:buNone/>
            </a:pPr>
            <a:r>
              <a:rPr lang="el-GR" sz="1400" dirty="0"/>
              <a:t>Τα κύρια εργαλεία αποτελούνται από έτοιμα εργαστήρια με ασκήσεις προσαρμοσμένες σε νέους ηλικίας 10-18 ετών. 
Τα εργαστήρια δοκιμάστηκαν σε έξι χώρες με επαγγελματίες πρώτης γραμμής από κάθε είδους τομείς: αστυνομικούς, εργαζόμενους στον τομέα της νεολαίας, εκπαιδευτικούς, ψυχολόγους, εργαζόμενους στον τομέα της φροντίδας των νέων κ.λπ.
Ελπίζουμε ότι θα σας αρέσει η ηλεκτρονική εκπαίδευση και ότι θα νιώσετε θετικά στο να ενσωματώσετε τόσο τις γνώσεις όσο και το προσφερόμενο εκπαιδευτικό υλικό που στη δουλειά σας.</a:t>
            </a:r>
            <a:r>
              <a:rPr lang="el-GR" sz="1600" dirty="0"/>
              <a:t>
</a:t>
            </a:r>
            <a:endParaRPr lang="en-GB" sz="1600" dirty="0"/>
          </a:p>
        </p:txBody>
      </p:sp>
    </p:spTree>
    <p:extLst>
      <p:ext uri="{BB962C8B-B14F-4D97-AF65-F5344CB8AC3E}">
        <p14:creationId xmlns:p14="http://schemas.microsoft.com/office/powerpoint/2010/main" val="14272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01D9A-7D30-4B03-A63D-E6B8CACE7345}"/>
              </a:ext>
            </a:extLst>
          </p:cNvPr>
          <p:cNvSpPr>
            <a:spLocks noGrp="1"/>
          </p:cNvSpPr>
          <p:nvPr>
            <p:ph type="title"/>
          </p:nvPr>
        </p:nvSpPr>
        <p:spPr/>
        <p:txBody>
          <a:bodyPr/>
          <a:lstStyle/>
          <a:p>
            <a:r>
              <a:rPr lang="en-GB" dirty="0"/>
              <a:t>I, </a:t>
            </a:r>
            <a:r>
              <a:rPr lang="en-GB" dirty="0" err="1"/>
              <a:t>Dolours</a:t>
            </a:r>
            <a:r>
              <a:rPr lang="en-GB" dirty="0"/>
              <a:t> (2013)</a:t>
            </a:r>
          </a:p>
        </p:txBody>
      </p:sp>
      <p:pic>
        <p:nvPicPr>
          <p:cNvPr id="4" name="Picture 2" descr="Official Trailer: I,Dolours In Cinemas August 31st - YouTube">
            <a:hlinkClick r:id="rId3"/>
            <a:extLst>
              <a:ext uri="{FF2B5EF4-FFF2-40B4-BE49-F238E27FC236}">
                <a16:creationId xmlns:a16="http://schemas.microsoft.com/office/drawing/2014/main" id="{DD2C84A4-E044-4049-8FDD-13FC0F03B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167" y="2740192"/>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FF24E242-FF38-4972-81F1-0D4BB8FE907F}"/>
              </a:ext>
            </a:extLst>
          </p:cNvPr>
          <p:cNvSpPr txBox="1"/>
          <p:nvPr/>
        </p:nvSpPr>
        <p:spPr>
          <a:xfrm>
            <a:off x="5829855" y="5150792"/>
            <a:ext cx="2133600" cy="923330"/>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l-GR" dirty="0">
                <a:solidFill>
                  <a:schemeClr val="tx1">
                    <a:lumMod val="75000"/>
                    <a:lumOff val="25000"/>
                  </a:schemeClr>
                </a:solidFill>
              </a:rPr>
              <a:t>Κάντε κλικ </a:t>
            </a:r>
            <a:r>
              <a:rPr lang="el-GR" dirty="0">
                <a:solidFill>
                  <a:schemeClr val="tx1">
                    <a:lumMod val="75000"/>
                    <a:lumOff val="25000"/>
                  </a:schemeClr>
                </a:solidFill>
                <a:hlinkClick r:id="rId5"/>
              </a:rPr>
              <a:t>εδώ</a:t>
            </a:r>
            <a:r>
              <a:rPr lang="en-GB" dirty="0"/>
              <a:t> </a:t>
            </a:r>
            <a:r>
              <a:rPr lang="el-GR" dirty="0">
                <a:solidFill>
                  <a:schemeClr val="tx1">
                    <a:lumMod val="75000"/>
                    <a:lumOff val="25000"/>
                  </a:schemeClr>
                </a:solidFill>
              </a:rPr>
              <a:t>για το πλήρες ντοκιμαντέρ</a:t>
            </a:r>
            <a:endParaRPr lang="en-GB" dirty="0">
              <a:solidFill>
                <a:schemeClr val="tx1">
                  <a:lumMod val="75000"/>
                  <a:lumOff val="25000"/>
                </a:schemeClr>
              </a:solidFill>
            </a:endParaRPr>
          </a:p>
        </p:txBody>
      </p:sp>
      <p:sp>
        <p:nvSpPr>
          <p:cNvPr id="10" name="Pijl: rechts 12">
            <a:extLst>
              <a:ext uri="{FF2B5EF4-FFF2-40B4-BE49-F238E27FC236}">
                <a16:creationId xmlns:a16="http://schemas.microsoft.com/office/drawing/2014/main" id="{809F1FF5-FB26-42FA-B770-07729A79958F}"/>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 name="Tekstvak 11">
            <a:extLst>
              <a:ext uri="{FF2B5EF4-FFF2-40B4-BE49-F238E27FC236}">
                <a16:creationId xmlns:a16="http://schemas.microsoft.com/office/drawing/2014/main" id="{90B700AB-AD8D-4B09-99DA-02A36F290B77}"/>
              </a:ext>
            </a:extLst>
          </p:cNvPr>
          <p:cNvSpPr txBox="1"/>
          <p:nvPr/>
        </p:nvSpPr>
        <p:spPr>
          <a:xfrm rot="19592309">
            <a:off x="4856756" y="2315191"/>
            <a:ext cx="1062974" cy="738664"/>
          </a:xfrm>
          <a:prstGeom prst="rect">
            <a:avLst/>
          </a:prstGeom>
          <a:noFill/>
        </p:spPr>
        <p:txBody>
          <a:bodyPr wrap="square">
            <a:spAutoFit/>
          </a:bodyPr>
          <a:lstStyle/>
          <a:p>
            <a:pPr algn="ctr"/>
            <a:r>
              <a:rPr lang="el-GR" sz="1400" b="1" i="0" dirty="0">
                <a:solidFill>
                  <a:srgbClr val="FF0000"/>
                </a:solidFill>
                <a:effectLst/>
                <a:latin typeface="Ink Free" panose="03080402000500000000" pitchFamily="66" charset="0"/>
              </a:rPr>
              <a:t>Κάντε κλικ εδώ για</a:t>
            </a:r>
            <a:r>
              <a:rPr lang="en-GB" sz="1400" b="1" i="0" dirty="0">
                <a:solidFill>
                  <a:srgbClr val="FF0000"/>
                </a:solidFill>
                <a:effectLst/>
                <a:latin typeface="Ink Free" panose="03080402000500000000" pitchFamily="66" charset="0"/>
              </a:rPr>
              <a:t> trailer</a:t>
            </a:r>
            <a:endParaRPr lang="en-GB" sz="1400" b="1" dirty="0">
              <a:solidFill>
                <a:srgbClr val="FF0000"/>
              </a:solidFill>
              <a:latin typeface="Ink Free" panose="03080402000500000000" pitchFamily="66" charset="0"/>
            </a:endParaRPr>
          </a:p>
        </p:txBody>
      </p:sp>
      <p:sp>
        <p:nvSpPr>
          <p:cNvPr id="13" name="Tekstvak 6">
            <a:extLst>
              <a:ext uri="{FF2B5EF4-FFF2-40B4-BE49-F238E27FC236}">
                <a16:creationId xmlns:a16="http://schemas.microsoft.com/office/drawing/2014/main" id="{10051951-9EE4-4B2C-BA8D-227FD4AF4FB4}"/>
              </a:ext>
            </a:extLst>
          </p:cNvPr>
          <p:cNvSpPr txBox="1"/>
          <p:nvPr/>
        </p:nvSpPr>
        <p:spPr>
          <a:xfrm>
            <a:off x="824310" y="2385569"/>
            <a:ext cx="3976290" cy="4247317"/>
          </a:xfrm>
          <a:prstGeom prst="rect">
            <a:avLst/>
          </a:prstGeom>
          <a:noFill/>
        </p:spPr>
        <p:txBody>
          <a:bodyPr wrap="square" rtlCol="0">
            <a:spAutoFit/>
          </a:bodyPr>
          <a:lstStyle/>
          <a:p>
            <a:pPr algn="ctr"/>
            <a:r>
              <a:rPr lang="el-GR" dirty="0">
                <a:solidFill>
                  <a:schemeClr val="tx1">
                    <a:lumMod val="75000"/>
                    <a:lumOff val="25000"/>
                  </a:schemeClr>
                </a:solidFill>
              </a:rPr>
              <a:t>Ένα προσωπικό ντοκιμαντέρ για την </a:t>
            </a:r>
            <a:r>
              <a:rPr lang="en-GB" dirty="0" err="1">
                <a:solidFill>
                  <a:schemeClr val="tx1">
                    <a:lumMod val="75000"/>
                    <a:lumOff val="25000"/>
                  </a:schemeClr>
                </a:solidFill>
              </a:rPr>
              <a:t>Dolours</a:t>
            </a:r>
            <a:r>
              <a:rPr lang="en-GB" dirty="0">
                <a:solidFill>
                  <a:schemeClr val="tx1">
                    <a:lumMod val="75000"/>
                    <a:lumOff val="25000"/>
                  </a:schemeClr>
                </a:solidFill>
              </a:rPr>
              <a:t> Price, </a:t>
            </a:r>
            <a:r>
              <a:rPr lang="el-GR" dirty="0">
                <a:solidFill>
                  <a:schemeClr val="tx1">
                    <a:lumMod val="75000"/>
                    <a:lumOff val="25000"/>
                  </a:schemeClr>
                </a:solidFill>
              </a:rPr>
              <a:t>που κοιτά μέσα από τη φυλακή στο παρελθόν της ως μέλος της τρομοκρατικής οργάνωσης του </a:t>
            </a:r>
            <a:r>
              <a:rPr lang="en-US" dirty="0">
                <a:solidFill>
                  <a:schemeClr val="tx1">
                    <a:lumMod val="75000"/>
                    <a:lumOff val="25000"/>
                  </a:schemeClr>
                </a:solidFill>
              </a:rPr>
              <a:t>IRA. </a:t>
            </a:r>
            <a:r>
              <a:rPr lang="el-GR" dirty="0">
                <a:solidFill>
                  <a:schemeClr val="tx1">
                    <a:lumMod val="75000"/>
                    <a:lumOff val="25000"/>
                  </a:schemeClr>
                </a:solidFill>
              </a:rPr>
              <a:t>Μία από τις πιο οδυνηρές πτυχές της μετακίνησης της προς τον βίαιο εξτρεμισμό είναι το πώς θα μπορούσε να είχε αποφευχθεί </a:t>
            </a:r>
            <a:r>
              <a:rPr lang="en-GB" b="0" i="0" dirty="0">
                <a:solidFill>
                  <a:schemeClr val="tx1">
                    <a:lumMod val="75000"/>
                    <a:lumOff val="25000"/>
                  </a:schemeClr>
                </a:solidFill>
                <a:effectLst/>
              </a:rPr>
              <a:t>–, </a:t>
            </a:r>
            <a:r>
              <a:rPr lang="el-GR" dirty="0">
                <a:solidFill>
                  <a:schemeClr val="tx1">
                    <a:lumMod val="75000"/>
                    <a:lumOff val="25000"/>
                  </a:schemeClr>
                </a:solidFill>
              </a:rPr>
              <a:t>σύρθηκε πρώτα στο ειρηνικό κίνημα αστικών δικαιωμάτων Martin </a:t>
            </a:r>
            <a:r>
              <a:rPr lang="el-GR" dirty="0" err="1">
                <a:solidFill>
                  <a:schemeClr val="tx1">
                    <a:lumMod val="75000"/>
                    <a:lumOff val="25000"/>
                  </a:schemeClr>
                </a:solidFill>
              </a:rPr>
              <a:t>Luther</a:t>
            </a:r>
            <a:r>
              <a:rPr lang="el-GR" dirty="0">
                <a:solidFill>
                  <a:schemeClr val="tx1">
                    <a:lumMod val="75000"/>
                    <a:lumOff val="25000"/>
                  </a:schemeClr>
                </a:solidFill>
              </a:rPr>
              <a:t> </a:t>
            </a:r>
            <a:r>
              <a:rPr lang="el-GR" dirty="0" err="1">
                <a:solidFill>
                  <a:schemeClr val="tx1">
                    <a:lumMod val="75000"/>
                    <a:lumOff val="25000"/>
                  </a:schemeClr>
                </a:solidFill>
              </a:rPr>
              <a:t>King</a:t>
            </a:r>
            <a:r>
              <a:rPr lang="en-GB" b="0" i="0" dirty="0">
                <a:solidFill>
                  <a:schemeClr val="tx1">
                    <a:lumMod val="75000"/>
                    <a:lumOff val="25000"/>
                  </a:schemeClr>
                </a:solidFill>
                <a:effectLst/>
              </a:rPr>
              <a:t>. </a:t>
            </a:r>
            <a:r>
              <a:rPr lang="el-GR" dirty="0">
                <a:solidFill>
                  <a:schemeClr val="tx1">
                    <a:lumMod val="75000"/>
                    <a:lumOff val="25000"/>
                  </a:schemeClr>
                </a:solidFill>
              </a:rPr>
              <a:t>Μόνο μετά τη βαρβαρότητα της</a:t>
            </a:r>
            <a:r>
              <a:rPr lang="en-GB" b="0" i="0" dirty="0">
                <a:solidFill>
                  <a:schemeClr val="tx1">
                    <a:lumMod val="75000"/>
                    <a:lumOff val="25000"/>
                  </a:schemeClr>
                </a:solidFill>
                <a:effectLst/>
              </a:rPr>
              <a:t> </a:t>
            </a:r>
            <a:r>
              <a:rPr lang="el-GR" b="0" i="0" dirty="0">
                <a:solidFill>
                  <a:schemeClr val="tx1">
                    <a:lumMod val="75000"/>
                    <a:lumOff val="25000"/>
                  </a:schemeClr>
                </a:solidFill>
                <a:effectLst/>
              </a:rPr>
              <a:t>επίθεσης στη γέφυρα </a:t>
            </a:r>
            <a:r>
              <a:rPr lang="en-GB" b="0" i="0" dirty="0" err="1">
                <a:solidFill>
                  <a:srgbClr val="383838"/>
                </a:solidFill>
                <a:effectLst/>
                <a:hlinkClick r:id="rId6"/>
              </a:rPr>
              <a:t>Burntollet</a:t>
            </a:r>
            <a:r>
              <a:rPr lang="en-GB" b="0" i="0" dirty="0">
                <a:solidFill>
                  <a:srgbClr val="383838"/>
                </a:solidFill>
                <a:effectLst/>
                <a:hlinkClick r:id="rId6"/>
              </a:rPr>
              <a:t> Bridge </a:t>
            </a:r>
            <a:r>
              <a:rPr lang="el-GR" b="0" i="0" dirty="0">
                <a:solidFill>
                  <a:srgbClr val="383838"/>
                </a:solidFill>
                <a:effectLst/>
              </a:rPr>
              <a:t>αποδέχθηκε η </a:t>
            </a:r>
            <a:r>
              <a:rPr lang="en-US" b="0" i="0" dirty="0">
                <a:solidFill>
                  <a:srgbClr val="383838"/>
                </a:solidFill>
                <a:effectLst/>
              </a:rPr>
              <a:t>Price </a:t>
            </a:r>
            <a:r>
              <a:rPr lang="el-GR" b="0" i="0" dirty="0">
                <a:solidFill>
                  <a:srgbClr val="383838"/>
                </a:solidFill>
                <a:effectLst/>
              </a:rPr>
              <a:t>τις ειρηνικές μεθόδους χειραφέτησης</a:t>
            </a:r>
            <a:r>
              <a:rPr lang="en-GB" dirty="0">
                <a:solidFill>
                  <a:schemeClr val="tx1">
                    <a:lumMod val="75000"/>
                    <a:lumOff val="25000"/>
                  </a:schemeClr>
                </a:solidFill>
              </a:rPr>
              <a:t>– </a:t>
            </a:r>
            <a:r>
              <a:rPr lang="el-GR" dirty="0">
                <a:solidFill>
                  <a:schemeClr val="tx1">
                    <a:lumMod val="75000"/>
                    <a:lumOff val="25000"/>
                  </a:schemeClr>
                </a:solidFill>
              </a:rPr>
              <a:t>καταδεικνύοντας ότι η βία γεννά βία</a:t>
            </a:r>
            <a:r>
              <a:rPr lang="en-GB" b="0" i="0" dirty="0">
                <a:solidFill>
                  <a:schemeClr val="tx1">
                    <a:lumMod val="75000"/>
                    <a:lumOff val="25000"/>
                  </a:schemeClr>
                </a:solidFill>
                <a:effectLst/>
              </a:rPr>
              <a:t>.</a:t>
            </a:r>
            <a:endParaRPr lang="en-GB" dirty="0">
              <a:solidFill>
                <a:schemeClr val="tx1">
                  <a:lumMod val="75000"/>
                  <a:lumOff val="25000"/>
                </a:schemeClr>
              </a:solidFill>
            </a:endParaRPr>
          </a:p>
        </p:txBody>
      </p:sp>
    </p:spTree>
    <p:extLst>
      <p:ext uri="{BB962C8B-B14F-4D97-AF65-F5344CB8AC3E}">
        <p14:creationId xmlns:p14="http://schemas.microsoft.com/office/powerpoint/2010/main" val="388273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01D9A-7D30-4B03-A63D-E6B8CACE7345}"/>
              </a:ext>
            </a:extLst>
          </p:cNvPr>
          <p:cNvSpPr>
            <a:spLocks noGrp="1"/>
          </p:cNvSpPr>
          <p:nvPr>
            <p:ph type="title"/>
          </p:nvPr>
        </p:nvSpPr>
        <p:spPr/>
        <p:txBody>
          <a:bodyPr>
            <a:normAutofit/>
          </a:bodyPr>
          <a:lstStyle/>
          <a:p>
            <a:r>
              <a:rPr lang="el-GR" dirty="0"/>
              <a:t>Ο απρόθυμος φονταμενταλιστής</a:t>
            </a:r>
            <a:endParaRPr lang="en-GB" dirty="0"/>
          </a:p>
        </p:txBody>
      </p:sp>
      <p:pic>
        <p:nvPicPr>
          <p:cNvPr id="1026" name="Picture 2" descr="The Reluctant Fundamentalist (2013) — The Movie Database ...">
            <a:hlinkClick r:id="rId3"/>
            <a:extLst>
              <a:ext uri="{FF2B5EF4-FFF2-40B4-BE49-F238E27FC236}">
                <a16:creationId xmlns:a16="http://schemas.microsoft.com/office/drawing/2014/main" id="{680B0A15-60D1-46E1-885B-072B5A41A0A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48400" y="2710872"/>
            <a:ext cx="2286000" cy="317780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FBEB02F9-F193-4A32-9564-67CD40D9C37D}"/>
              </a:ext>
            </a:extLst>
          </p:cNvPr>
          <p:cNvSpPr txBox="1"/>
          <p:nvPr/>
        </p:nvSpPr>
        <p:spPr>
          <a:xfrm>
            <a:off x="2911642" y="2133600"/>
            <a:ext cx="3336757" cy="4801314"/>
          </a:xfrm>
          <a:prstGeom prst="rect">
            <a:avLst/>
          </a:prstGeom>
          <a:noFill/>
        </p:spPr>
        <p:txBody>
          <a:bodyPr wrap="square" rtlCol="0">
            <a:spAutoFit/>
          </a:bodyPr>
          <a:lstStyle/>
          <a:p>
            <a:pPr algn="ctr"/>
            <a:r>
              <a:rPr lang="el-GR" dirty="0">
                <a:solidFill>
                  <a:schemeClr val="tx1">
                    <a:lumMod val="75000"/>
                    <a:lumOff val="25000"/>
                  </a:schemeClr>
                </a:solidFill>
              </a:rPr>
              <a:t>Τόσο ως βιβλίο όσο και ως ταινία για έναν πολύ μορφωμένο Πακιστανό που εργάστηκε ως οικονομικός αναλυτής για μια διάσημη εταιρεία στη Νέα Υόρκη. Αλλά μετά από μια καταστροφική ερωτική σχέση και τις επιθέσεις 9-11, η δυτική ζωή του καταρρέει και επιστρέφει απογοητευμένος και αποξενωμένος στο Πακιστάν. Η ιδεολογία και το συναίσθημα, η πολιτική και τα προσωπικά ζητήματα συγκεντρώνονται σε μια ζωντανή εικόνα της </a:t>
            </a:r>
            <a:r>
              <a:rPr lang="el-GR" dirty="0" err="1">
                <a:solidFill>
                  <a:schemeClr val="tx1">
                    <a:lumMod val="75000"/>
                    <a:lumOff val="25000"/>
                  </a:schemeClr>
                </a:solidFill>
              </a:rPr>
              <a:t>παγκοσμιοποιημένης</a:t>
            </a:r>
            <a:r>
              <a:rPr lang="el-GR" dirty="0">
                <a:solidFill>
                  <a:schemeClr val="tx1">
                    <a:lumMod val="75000"/>
                    <a:lumOff val="25000"/>
                  </a:schemeClr>
                </a:solidFill>
              </a:rPr>
              <a:t> εξέγερσης ενός ατόμου </a:t>
            </a:r>
            <a:r>
              <a:rPr lang="en-GB" b="0" i="0" dirty="0">
                <a:solidFill>
                  <a:schemeClr val="tx1">
                    <a:lumMod val="75000"/>
                    <a:lumOff val="25000"/>
                  </a:schemeClr>
                </a:solidFill>
                <a:effectLst/>
              </a:rPr>
              <a:t>(</a:t>
            </a:r>
            <a:r>
              <a:rPr lang="en-GB" b="0" i="0" dirty="0">
                <a:solidFill>
                  <a:srgbClr val="121212"/>
                </a:solidFill>
                <a:effectLst/>
                <a:hlinkClick r:id="rId5"/>
              </a:rPr>
              <a:t>Guardian</a:t>
            </a:r>
            <a:r>
              <a:rPr lang="en-GB" b="0" i="0" dirty="0">
                <a:solidFill>
                  <a:schemeClr val="tx1">
                    <a:lumMod val="75000"/>
                    <a:lumOff val="25000"/>
                  </a:schemeClr>
                </a:solidFill>
                <a:effectLst/>
              </a:rPr>
              <a:t>, 2012).</a:t>
            </a:r>
            <a:endParaRPr lang="en-GB" dirty="0">
              <a:solidFill>
                <a:schemeClr val="tx1">
                  <a:lumMod val="75000"/>
                  <a:lumOff val="25000"/>
                </a:schemeClr>
              </a:solidFill>
            </a:endParaRPr>
          </a:p>
        </p:txBody>
      </p:sp>
      <p:pic>
        <p:nvPicPr>
          <p:cNvPr id="1030" name="Picture 6" descr="The Reluctant Fundamentalist: A New Politics of 'Critical ...">
            <a:extLst>
              <a:ext uri="{FF2B5EF4-FFF2-40B4-BE49-F238E27FC236}">
                <a16:creationId xmlns:a16="http://schemas.microsoft.com/office/drawing/2014/main" id="{E566E2FF-4415-45E2-9DC3-9AB7CF2CC7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786" y="2722354"/>
            <a:ext cx="2125830" cy="3166320"/>
          </a:xfrm>
          <a:prstGeom prst="rect">
            <a:avLst/>
          </a:prstGeom>
          <a:noFill/>
          <a:extLst>
            <a:ext uri="{909E8E84-426E-40DD-AFC4-6F175D3DCCD1}">
              <a14:hiddenFill xmlns:a14="http://schemas.microsoft.com/office/drawing/2010/main">
                <a:solidFill>
                  <a:srgbClr val="FFFFFF"/>
                </a:solidFill>
              </a14:hiddenFill>
            </a:ext>
          </a:extLst>
        </p:spPr>
      </p:pic>
      <p:sp>
        <p:nvSpPr>
          <p:cNvPr id="10" name="Pijl: rechts 12">
            <a:extLst>
              <a:ext uri="{FF2B5EF4-FFF2-40B4-BE49-F238E27FC236}">
                <a16:creationId xmlns:a16="http://schemas.microsoft.com/office/drawing/2014/main" id="{42E1497B-EE06-4908-85BC-24725B32FFED}"/>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 name="Tekstvak 11">
            <a:extLst>
              <a:ext uri="{FF2B5EF4-FFF2-40B4-BE49-F238E27FC236}">
                <a16:creationId xmlns:a16="http://schemas.microsoft.com/office/drawing/2014/main" id="{FC86DF3B-92B2-460A-9BCD-DCAED324A392}"/>
              </a:ext>
            </a:extLst>
          </p:cNvPr>
          <p:cNvSpPr txBox="1"/>
          <p:nvPr/>
        </p:nvSpPr>
        <p:spPr>
          <a:xfrm rot="19592309">
            <a:off x="6119870" y="5977369"/>
            <a:ext cx="1062974" cy="738664"/>
          </a:xfrm>
          <a:prstGeom prst="rect">
            <a:avLst/>
          </a:prstGeom>
          <a:noFill/>
        </p:spPr>
        <p:txBody>
          <a:bodyPr wrap="square">
            <a:spAutoFit/>
          </a:bodyPr>
          <a:lstStyle/>
          <a:p>
            <a:pPr algn="ctr"/>
            <a:r>
              <a:rPr lang="el-GR" sz="1400" b="1" i="0" dirty="0">
                <a:solidFill>
                  <a:srgbClr val="FF0000"/>
                </a:solidFill>
                <a:effectLst/>
                <a:latin typeface="Ink Free" panose="03080402000500000000" pitchFamily="66" charset="0"/>
              </a:rPr>
              <a:t>Κάντε κλικ για </a:t>
            </a:r>
            <a:r>
              <a:rPr lang="en-GB" sz="1400" b="1" i="0" dirty="0">
                <a:solidFill>
                  <a:srgbClr val="FF0000"/>
                </a:solidFill>
                <a:effectLst/>
                <a:latin typeface="Ink Free" panose="03080402000500000000" pitchFamily="66" charset="0"/>
              </a:rPr>
              <a:t>trailer</a:t>
            </a:r>
            <a:endParaRPr lang="en-GB" sz="1400" b="1" dirty="0">
              <a:solidFill>
                <a:srgbClr val="FF0000"/>
              </a:solidFill>
              <a:latin typeface="Ink Free" panose="03080402000500000000" pitchFamily="66" charset="0"/>
            </a:endParaRPr>
          </a:p>
        </p:txBody>
      </p:sp>
    </p:spTree>
    <p:extLst>
      <p:ext uri="{BB962C8B-B14F-4D97-AF65-F5344CB8AC3E}">
        <p14:creationId xmlns:p14="http://schemas.microsoft.com/office/powerpoint/2010/main" val="147581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01D9A-7D30-4B03-A63D-E6B8CACE7345}"/>
              </a:ext>
            </a:extLst>
          </p:cNvPr>
          <p:cNvSpPr>
            <a:spLocks noGrp="1"/>
          </p:cNvSpPr>
          <p:nvPr>
            <p:ph type="title"/>
          </p:nvPr>
        </p:nvSpPr>
        <p:spPr/>
        <p:txBody>
          <a:bodyPr>
            <a:normAutofit fontScale="90000"/>
          </a:bodyPr>
          <a:lstStyle/>
          <a:p>
            <a:r>
              <a:rPr lang="el-GR" dirty="0"/>
              <a:t>Λευκό δικαίωμα: Συναντώντας τον εχθρό (2017)</a:t>
            </a:r>
            <a:endParaRPr lang="en-GB" dirty="0"/>
          </a:p>
        </p:txBody>
      </p:sp>
      <p:sp>
        <p:nvSpPr>
          <p:cNvPr id="7" name="Tekstvak 6">
            <a:extLst>
              <a:ext uri="{FF2B5EF4-FFF2-40B4-BE49-F238E27FC236}">
                <a16:creationId xmlns:a16="http://schemas.microsoft.com/office/drawing/2014/main" id="{FBEB02F9-F193-4A32-9564-67CD40D9C37D}"/>
              </a:ext>
            </a:extLst>
          </p:cNvPr>
          <p:cNvSpPr txBox="1"/>
          <p:nvPr/>
        </p:nvSpPr>
        <p:spPr>
          <a:xfrm>
            <a:off x="457200" y="2385569"/>
            <a:ext cx="4343400" cy="4524315"/>
          </a:xfrm>
          <a:prstGeom prst="rect">
            <a:avLst/>
          </a:prstGeom>
          <a:noFill/>
        </p:spPr>
        <p:txBody>
          <a:bodyPr wrap="square" rtlCol="0">
            <a:spAutoFit/>
          </a:bodyPr>
          <a:lstStyle/>
          <a:p>
            <a:pPr algn="ctr"/>
            <a:r>
              <a:rPr lang="el-GR" dirty="0">
                <a:solidFill>
                  <a:schemeClr val="tx1">
                    <a:lumMod val="75000"/>
                    <a:lumOff val="25000"/>
                  </a:schemeClr>
                </a:solidFill>
              </a:rPr>
              <a:t>Ένα εκπληκτικό ντοκιμαντέρ για τους λευκούς τρομοκράτες υπεροχής, σε σκηνοθεσία </a:t>
            </a:r>
            <a:r>
              <a:rPr lang="el-GR" dirty="0" err="1">
                <a:solidFill>
                  <a:schemeClr val="tx1">
                    <a:lumMod val="75000"/>
                    <a:lumOff val="25000"/>
                  </a:schemeClr>
                </a:solidFill>
              </a:rPr>
              <a:t>Deeyah</a:t>
            </a:r>
            <a:r>
              <a:rPr lang="el-GR" dirty="0">
                <a:solidFill>
                  <a:schemeClr val="tx1">
                    <a:lumMod val="75000"/>
                    <a:lumOff val="25000"/>
                  </a:schemeClr>
                </a:solidFill>
              </a:rPr>
              <a:t> </a:t>
            </a:r>
            <a:r>
              <a:rPr lang="el-GR" dirty="0" err="1">
                <a:solidFill>
                  <a:schemeClr val="tx1">
                    <a:lumMod val="75000"/>
                    <a:lumOff val="25000"/>
                  </a:schemeClr>
                </a:solidFill>
              </a:rPr>
              <a:t>Khan</a:t>
            </a:r>
            <a:r>
              <a:rPr lang="el-GR" dirty="0">
                <a:solidFill>
                  <a:schemeClr val="tx1">
                    <a:lumMod val="75000"/>
                    <a:lumOff val="25000"/>
                  </a:schemeClr>
                </a:solidFill>
              </a:rPr>
              <a:t>. Κατά τη διάρκεια των συνεντεύξεων με τους λευκούς </a:t>
            </a:r>
            <a:r>
              <a:rPr lang="el-GR" dirty="0" err="1">
                <a:solidFill>
                  <a:schemeClr val="tx1">
                    <a:lumMod val="75000"/>
                    <a:lumOff val="25000"/>
                  </a:schemeClr>
                </a:solidFill>
              </a:rPr>
              <a:t>supremacists</a:t>
            </a:r>
            <a:r>
              <a:rPr lang="el-GR" dirty="0">
                <a:solidFill>
                  <a:schemeClr val="tx1">
                    <a:lumMod val="75000"/>
                    <a:lumOff val="25000"/>
                  </a:schemeClr>
                </a:solidFill>
              </a:rPr>
              <a:t>, η </a:t>
            </a:r>
            <a:r>
              <a:rPr lang="el-GR" dirty="0" err="1">
                <a:solidFill>
                  <a:schemeClr val="tx1">
                    <a:lumMod val="75000"/>
                    <a:lumOff val="25000"/>
                  </a:schemeClr>
                </a:solidFill>
              </a:rPr>
              <a:t>σκηνοθέτιδα</a:t>
            </a:r>
            <a:r>
              <a:rPr lang="el-GR" dirty="0">
                <a:solidFill>
                  <a:schemeClr val="tx1">
                    <a:lumMod val="75000"/>
                    <a:lumOff val="25000"/>
                  </a:schemeClr>
                </a:solidFill>
              </a:rPr>
              <a:t> είναι ανοικτή ως προς τη μουσουλμανική ταυτότητά της και τη φιλελεύθερη πολιτική, αλλά αντί να κάνει τους άνδρες που παίρνει συνεντεύξεις να μπουν σε ιδεολογικές συζητήσεις, εστιάζει στα συναισθήματά τους. Ένας από τους άνδρες που παίρνει συνέντευξη είναι ο </a:t>
            </a:r>
            <a:r>
              <a:rPr lang="el-GR" dirty="0" err="1">
                <a:solidFill>
                  <a:schemeClr val="tx1">
                    <a:lumMod val="75000"/>
                    <a:lumOff val="25000"/>
                  </a:schemeClr>
                </a:solidFill>
              </a:rPr>
              <a:t>Ken</a:t>
            </a:r>
            <a:r>
              <a:rPr lang="el-GR" dirty="0">
                <a:solidFill>
                  <a:schemeClr val="tx1">
                    <a:lumMod val="75000"/>
                    <a:lumOff val="25000"/>
                  </a:schemeClr>
                </a:solidFill>
              </a:rPr>
              <a:t> </a:t>
            </a:r>
            <a:r>
              <a:rPr lang="el-GR" dirty="0" err="1">
                <a:solidFill>
                  <a:schemeClr val="tx1">
                    <a:lumMod val="75000"/>
                    <a:lumOff val="25000"/>
                  </a:schemeClr>
                </a:solidFill>
              </a:rPr>
              <a:t>Parker</a:t>
            </a:r>
            <a:r>
              <a:rPr lang="el-GR" dirty="0">
                <a:solidFill>
                  <a:schemeClr val="tx1">
                    <a:lumMod val="75000"/>
                    <a:lumOff val="25000"/>
                  </a:schemeClr>
                </a:solidFill>
              </a:rPr>
              <a:t>, ένα επιθετικό μέλος μιας νεοναζιστικής οργάνωσης που λέει ότι η εμμονή στον εξτρεμισμό του έδωσε την αίσθηση του </a:t>
            </a:r>
            <a:r>
              <a:rPr lang="el-GR" dirty="0" err="1">
                <a:solidFill>
                  <a:schemeClr val="tx1">
                    <a:lumMod val="75000"/>
                    <a:lumOff val="25000"/>
                  </a:schemeClr>
                </a:solidFill>
              </a:rPr>
              <a:t>ανήκειν</a:t>
            </a:r>
            <a:r>
              <a:rPr lang="el-GR" dirty="0">
                <a:solidFill>
                  <a:schemeClr val="tx1">
                    <a:lumMod val="75000"/>
                    <a:lumOff val="25000"/>
                  </a:schemeClr>
                </a:solidFill>
              </a:rPr>
              <a:t>.
</a:t>
            </a:r>
            <a:endParaRPr lang="en-GB" dirty="0">
              <a:solidFill>
                <a:schemeClr val="tx1">
                  <a:lumMod val="75000"/>
                  <a:lumOff val="25000"/>
                </a:schemeClr>
              </a:solidFill>
            </a:endParaRPr>
          </a:p>
        </p:txBody>
      </p:sp>
      <p:sp>
        <p:nvSpPr>
          <p:cNvPr id="12" name="Tekstvak 11">
            <a:extLst>
              <a:ext uri="{FF2B5EF4-FFF2-40B4-BE49-F238E27FC236}">
                <a16:creationId xmlns:a16="http://schemas.microsoft.com/office/drawing/2014/main" id="{7F8B0138-500A-468C-BC90-D32F54DBB4A3}"/>
              </a:ext>
            </a:extLst>
          </p:cNvPr>
          <p:cNvSpPr txBox="1"/>
          <p:nvPr/>
        </p:nvSpPr>
        <p:spPr>
          <a:xfrm rot="19592309">
            <a:off x="4856756" y="2315191"/>
            <a:ext cx="1062974" cy="738664"/>
          </a:xfrm>
          <a:prstGeom prst="rect">
            <a:avLst/>
          </a:prstGeom>
          <a:noFill/>
        </p:spPr>
        <p:txBody>
          <a:bodyPr wrap="square">
            <a:spAutoFit/>
          </a:bodyPr>
          <a:lstStyle/>
          <a:p>
            <a:pPr algn="ctr"/>
            <a:r>
              <a:rPr lang="el-GR" sz="1400" b="1" i="0" dirty="0">
                <a:solidFill>
                  <a:srgbClr val="FF0000"/>
                </a:solidFill>
                <a:effectLst/>
                <a:latin typeface="Ink Free" panose="03080402000500000000" pitchFamily="66" charset="0"/>
              </a:rPr>
              <a:t>Κάντε κλικ για </a:t>
            </a:r>
            <a:r>
              <a:rPr lang="en-GB" sz="1400" b="1" i="0" dirty="0">
                <a:solidFill>
                  <a:srgbClr val="FF0000"/>
                </a:solidFill>
                <a:effectLst/>
                <a:latin typeface="Ink Free" panose="03080402000500000000" pitchFamily="66" charset="0"/>
              </a:rPr>
              <a:t>trailer</a:t>
            </a:r>
            <a:endParaRPr lang="en-GB" sz="1400" b="1" dirty="0">
              <a:solidFill>
                <a:srgbClr val="FF0000"/>
              </a:solidFill>
              <a:latin typeface="Ink Free" panose="03080402000500000000" pitchFamily="66" charset="0"/>
            </a:endParaRPr>
          </a:p>
        </p:txBody>
      </p:sp>
      <p:pic>
        <p:nvPicPr>
          <p:cNvPr id="2050" name="Picture 2" descr="White Right: Meeting the Enemy | Women Make Movies">
            <a:hlinkClick r:id="rId3"/>
            <a:extLst>
              <a:ext uri="{FF2B5EF4-FFF2-40B4-BE49-F238E27FC236}">
                <a16:creationId xmlns:a16="http://schemas.microsoft.com/office/drawing/2014/main" id="{7BB9A824-E5DA-4938-9FC8-AB4F75BBA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922" y="2385569"/>
            <a:ext cx="2560376" cy="3613696"/>
          </a:xfrm>
          <a:prstGeom prst="rect">
            <a:avLst/>
          </a:prstGeom>
          <a:noFill/>
          <a:extLst>
            <a:ext uri="{909E8E84-426E-40DD-AFC4-6F175D3DCCD1}">
              <a14:hiddenFill xmlns:a14="http://schemas.microsoft.com/office/drawing/2010/main">
                <a:solidFill>
                  <a:srgbClr val="FFFFFF"/>
                </a:solidFill>
              </a14:hiddenFill>
            </a:ext>
          </a:extLst>
        </p:spPr>
      </p:pic>
      <p:sp>
        <p:nvSpPr>
          <p:cNvPr id="8" name="Pijl: rechts 12">
            <a:extLst>
              <a:ext uri="{FF2B5EF4-FFF2-40B4-BE49-F238E27FC236}">
                <a16:creationId xmlns:a16="http://schemas.microsoft.com/office/drawing/2014/main" id="{9417B776-1891-4F3E-865C-A0190B54436C}"/>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372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normAutofit fontScale="90000"/>
          </a:bodyPr>
          <a:lstStyle/>
          <a:p>
            <a:r>
              <a:rPr lang="el-GR" dirty="0"/>
              <a:t>Βασικά μηνύματα που πρέπει να</a:t>
            </a:r>
            <a:r>
              <a:rPr lang="en-US" dirty="0"/>
              <a:t> </a:t>
            </a:r>
            <a:r>
              <a:rPr lang="el-GR" dirty="0"/>
              <a:t>συγκρατήσετε</a:t>
            </a:r>
            <a:endParaRPr lang="en-GB" dirty="0"/>
          </a:p>
        </p:txBody>
      </p:sp>
      <p:grpSp>
        <p:nvGrpSpPr>
          <p:cNvPr id="8" name="Groep 7">
            <a:extLst>
              <a:ext uri="{FF2B5EF4-FFF2-40B4-BE49-F238E27FC236}">
                <a16:creationId xmlns:a16="http://schemas.microsoft.com/office/drawing/2014/main" id="{DF721263-B02A-486F-AB08-0146523F2D0E}"/>
              </a:ext>
            </a:extLst>
          </p:cNvPr>
          <p:cNvGrpSpPr/>
          <p:nvPr/>
        </p:nvGrpSpPr>
        <p:grpSpPr>
          <a:xfrm>
            <a:off x="457185" y="2405992"/>
            <a:ext cx="2428875" cy="1064028"/>
            <a:chOff x="0" y="745331"/>
            <a:chExt cx="2428875" cy="1457324"/>
          </a:xfrm>
        </p:grpSpPr>
        <p:sp>
          <p:nvSpPr>
            <p:cNvPr id="9" name="Rechthoek 8">
              <a:extLst>
                <a:ext uri="{FF2B5EF4-FFF2-40B4-BE49-F238E27FC236}">
                  <a16:creationId xmlns:a16="http://schemas.microsoft.com/office/drawing/2014/main" id="{9ACD5AE7-0990-4C50-8F1B-CADA779110DC}"/>
                </a:ext>
              </a:extLst>
            </p:cNvPr>
            <p:cNvSpPr/>
            <p:nvPr/>
          </p:nvSpPr>
          <p:spPr>
            <a:xfrm>
              <a:off x="0" y="745331"/>
              <a:ext cx="2428875" cy="1457324"/>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Tekstvak 9">
              <a:extLst>
                <a:ext uri="{FF2B5EF4-FFF2-40B4-BE49-F238E27FC236}">
                  <a16:creationId xmlns:a16="http://schemas.microsoft.com/office/drawing/2014/main" id="{827590BF-F9D0-4AE1-9613-A89A0AEF7D4D}"/>
                </a:ext>
              </a:extLst>
            </p:cNvPr>
            <p:cNvSpPr txBox="1"/>
            <p:nvPr/>
          </p:nvSpPr>
          <p:spPr>
            <a:xfrm>
              <a:off x="0" y="745331"/>
              <a:ext cx="2428875" cy="145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dirty="0"/>
                <a:t>Δεν υπάρχει ενιαία αιτία ή οδός προς τον βίαιο εξτρεμισμό</a:t>
              </a:r>
              <a:endParaRPr lang="en-US" kern="1200" dirty="0"/>
            </a:p>
          </p:txBody>
        </p:sp>
      </p:grpSp>
      <p:grpSp>
        <p:nvGrpSpPr>
          <p:cNvPr id="14" name="Groep 13">
            <a:extLst>
              <a:ext uri="{FF2B5EF4-FFF2-40B4-BE49-F238E27FC236}">
                <a16:creationId xmlns:a16="http://schemas.microsoft.com/office/drawing/2014/main" id="{CF58661D-02F2-4635-839C-083A5AC12B22}"/>
              </a:ext>
            </a:extLst>
          </p:cNvPr>
          <p:cNvGrpSpPr/>
          <p:nvPr/>
        </p:nvGrpSpPr>
        <p:grpSpPr>
          <a:xfrm>
            <a:off x="3160535" y="2445795"/>
            <a:ext cx="2428875" cy="1064028"/>
            <a:chOff x="5343525" y="745331"/>
            <a:chExt cx="2428875" cy="1457324"/>
          </a:xfrm>
        </p:grpSpPr>
        <p:sp>
          <p:nvSpPr>
            <p:cNvPr id="15" name="Rechthoek 14">
              <a:extLst>
                <a:ext uri="{FF2B5EF4-FFF2-40B4-BE49-F238E27FC236}">
                  <a16:creationId xmlns:a16="http://schemas.microsoft.com/office/drawing/2014/main" id="{953A2B16-788D-4553-A6BB-5992BC89855B}"/>
                </a:ext>
              </a:extLst>
            </p:cNvPr>
            <p:cNvSpPr/>
            <p:nvPr/>
          </p:nvSpPr>
          <p:spPr>
            <a:xfrm>
              <a:off x="5343525" y="745331"/>
              <a:ext cx="2428875" cy="1457324"/>
            </a:xfrm>
            <a:prstGeom prst="rect">
              <a:avLst/>
            </a:prstGeom>
          </p:spPr>
          <p:style>
            <a:lnRef idx="2">
              <a:schemeClr val="lt1">
                <a:hueOff val="0"/>
                <a:satOff val="0"/>
                <a:lumOff val="0"/>
                <a:alphaOff val="0"/>
              </a:schemeClr>
            </a:lnRef>
            <a:fillRef idx="1">
              <a:schemeClr val="accent3">
                <a:hueOff val="637640"/>
                <a:satOff val="2376"/>
                <a:lumOff val="0"/>
                <a:alphaOff val="0"/>
              </a:schemeClr>
            </a:fillRef>
            <a:effectRef idx="0">
              <a:schemeClr val="accent3">
                <a:hueOff val="637640"/>
                <a:satOff val="2376"/>
                <a:lumOff val="0"/>
                <a:alphaOff val="0"/>
              </a:schemeClr>
            </a:effectRef>
            <a:fontRef idx="minor">
              <a:schemeClr val="lt1"/>
            </a:fontRef>
          </p:style>
        </p:sp>
        <p:sp>
          <p:nvSpPr>
            <p:cNvPr id="16" name="Tekstvak 15">
              <a:extLst>
                <a:ext uri="{FF2B5EF4-FFF2-40B4-BE49-F238E27FC236}">
                  <a16:creationId xmlns:a16="http://schemas.microsoft.com/office/drawing/2014/main" id="{8697239B-4883-4DE0-BEF1-5D35527F7ED3}"/>
                </a:ext>
              </a:extLst>
            </p:cNvPr>
            <p:cNvSpPr txBox="1"/>
            <p:nvPr/>
          </p:nvSpPr>
          <p:spPr>
            <a:xfrm>
              <a:off x="5343525" y="745331"/>
              <a:ext cx="2428875" cy="145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l-GR" dirty="0"/>
                <a:t>Οι αιτίες μπορούν να χωριστούν σε </a:t>
              </a:r>
              <a:r>
                <a:rPr lang="el-GR" dirty="0" err="1"/>
                <a:t>μικρο</a:t>
              </a:r>
              <a:r>
                <a:rPr lang="el-GR" dirty="0"/>
                <a:t>, </a:t>
              </a:r>
              <a:r>
                <a:rPr lang="el-GR" dirty="0" err="1"/>
                <a:t>μεσο</a:t>
              </a:r>
              <a:r>
                <a:rPr lang="el-GR" dirty="0"/>
                <a:t> και </a:t>
              </a:r>
              <a:r>
                <a:rPr lang="el-GR" dirty="0" err="1"/>
                <a:t>μεσο</a:t>
              </a:r>
              <a:r>
                <a:rPr lang="el-GR" dirty="0"/>
                <a:t> επίπεδο
</a:t>
              </a:r>
              <a:endParaRPr lang="en-GB" dirty="0"/>
            </a:p>
          </p:txBody>
        </p:sp>
      </p:grpSp>
      <p:grpSp>
        <p:nvGrpSpPr>
          <p:cNvPr id="17" name="Groep 16">
            <a:extLst>
              <a:ext uri="{FF2B5EF4-FFF2-40B4-BE49-F238E27FC236}">
                <a16:creationId xmlns:a16="http://schemas.microsoft.com/office/drawing/2014/main" id="{F38E0E7A-424A-4001-8813-8E59DA6ED1F0}"/>
              </a:ext>
            </a:extLst>
          </p:cNvPr>
          <p:cNvGrpSpPr/>
          <p:nvPr/>
        </p:nvGrpSpPr>
        <p:grpSpPr>
          <a:xfrm>
            <a:off x="5863885" y="2445794"/>
            <a:ext cx="2599113" cy="1064029"/>
            <a:chOff x="0" y="2445543"/>
            <a:chExt cx="2428875" cy="1457325"/>
          </a:xfrm>
        </p:grpSpPr>
        <p:sp>
          <p:nvSpPr>
            <p:cNvPr id="18" name="Rechthoek 17">
              <a:extLst>
                <a:ext uri="{FF2B5EF4-FFF2-40B4-BE49-F238E27FC236}">
                  <a16:creationId xmlns:a16="http://schemas.microsoft.com/office/drawing/2014/main" id="{7B40EC86-B3D1-42DA-835D-7257367FF16E}"/>
                </a:ext>
              </a:extLst>
            </p:cNvPr>
            <p:cNvSpPr/>
            <p:nvPr/>
          </p:nvSpPr>
          <p:spPr>
            <a:xfrm>
              <a:off x="0" y="2445543"/>
              <a:ext cx="2428875" cy="1457324"/>
            </a:xfrm>
            <a:prstGeom prst="rect">
              <a:avLst/>
            </a:prstGeom>
          </p:spPr>
          <p:style>
            <a:lnRef idx="2">
              <a:schemeClr val="lt1">
                <a:hueOff val="0"/>
                <a:satOff val="0"/>
                <a:lumOff val="0"/>
                <a:alphaOff val="0"/>
              </a:schemeClr>
            </a:lnRef>
            <a:fillRef idx="1">
              <a:schemeClr val="accent3">
                <a:hueOff val="956459"/>
                <a:satOff val="3564"/>
                <a:lumOff val="0"/>
                <a:alphaOff val="0"/>
              </a:schemeClr>
            </a:fillRef>
            <a:effectRef idx="0">
              <a:schemeClr val="accent3">
                <a:hueOff val="956459"/>
                <a:satOff val="3564"/>
                <a:lumOff val="0"/>
                <a:alphaOff val="0"/>
              </a:schemeClr>
            </a:effectRef>
            <a:fontRef idx="minor">
              <a:schemeClr val="lt1"/>
            </a:fontRef>
          </p:style>
        </p:sp>
        <p:sp>
          <p:nvSpPr>
            <p:cNvPr id="19" name="Tekstvak 18">
              <a:extLst>
                <a:ext uri="{FF2B5EF4-FFF2-40B4-BE49-F238E27FC236}">
                  <a16:creationId xmlns:a16="http://schemas.microsoft.com/office/drawing/2014/main" id="{86605148-99D0-4F1D-939B-E53FC0092424}"/>
                </a:ext>
              </a:extLst>
            </p:cNvPr>
            <p:cNvSpPr txBox="1"/>
            <p:nvPr/>
          </p:nvSpPr>
          <p:spPr>
            <a:xfrm>
              <a:off x="0" y="2445544"/>
              <a:ext cx="2428875" cy="145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l-GR" dirty="0"/>
                <a:t>Οι αιτίες μπορεί να είναι ψυχολογικές, κοινωνιολογικές, οικονομικές ή πολιτικές</a:t>
              </a:r>
              <a:endParaRPr lang="en-GB" dirty="0"/>
            </a:p>
          </p:txBody>
        </p:sp>
      </p:grpSp>
      <p:grpSp>
        <p:nvGrpSpPr>
          <p:cNvPr id="20" name="Groep 19">
            <a:extLst>
              <a:ext uri="{FF2B5EF4-FFF2-40B4-BE49-F238E27FC236}">
                <a16:creationId xmlns:a16="http://schemas.microsoft.com/office/drawing/2014/main" id="{81812EA6-7399-44CF-B019-505CB3889E75}"/>
              </a:ext>
            </a:extLst>
          </p:cNvPr>
          <p:cNvGrpSpPr/>
          <p:nvPr/>
        </p:nvGrpSpPr>
        <p:grpSpPr>
          <a:xfrm>
            <a:off x="339377" y="4806440"/>
            <a:ext cx="6102036" cy="2505335"/>
            <a:chOff x="2671762" y="678322"/>
            <a:chExt cx="2428875" cy="1923203"/>
          </a:xfrm>
        </p:grpSpPr>
        <p:sp>
          <p:nvSpPr>
            <p:cNvPr id="21" name="Rechthoek 20">
              <a:extLst>
                <a:ext uri="{FF2B5EF4-FFF2-40B4-BE49-F238E27FC236}">
                  <a16:creationId xmlns:a16="http://schemas.microsoft.com/office/drawing/2014/main" id="{7330F00F-02AD-449D-8AD8-FF958FE5E04F}"/>
                </a:ext>
              </a:extLst>
            </p:cNvPr>
            <p:cNvSpPr/>
            <p:nvPr/>
          </p:nvSpPr>
          <p:spPr>
            <a:xfrm>
              <a:off x="2671762" y="745331"/>
              <a:ext cx="2428875" cy="1457324"/>
            </a:xfrm>
            <a:prstGeom prst="rect">
              <a:avLst/>
            </a:prstGeom>
          </p:spPr>
          <p:style>
            <a:lnRef idx="2">
              <a:schemeClr val="lt1">
                <a:hueOff val="0"/>
                <a:satOff val="0"/>
                <a:lumOff val="0"/>
                <a:alphaOff val="0"/>
              </a:schemeClr>
            </a:lnRef>
            <a:fillRef idx="1">
              <a:schemeClr val="accent3">
                <a:hueOff val="318820"/>
                <a:satOff val="1188"/>
                <a:lumOff val="0"/>
                <a:alphaOff val="0"/>
              </a:schemeClr>
            </a:fillRef>
            <a:effectRef idx="0">
              <a:schemeClr val="accent3">
                <a:hueOff val="318820"/>
                <a:satOff val="1188"/>
                <a:lumOff val="0"/>
                <a:alphaOff val="0"/>
              </a:schemeClr>
            </a:effectRef>
            <a:fontRef idx="minor">
              <a:schemeClr val="lt1"/>
            </a:fontRef>
          </p:style>
        </p:sp>
        <p:sp>
          <p:nvSpPr>
            <p:cNvPr id="22" name="Tekstvak 21">
              <a:extLst>
                <a:ext uri="{FF2B5EF4-FFF2-40B4-BE49-F238E27FC236}">
                  <a16:creationId xmlns:a16="http://schemas.microsoft.com/office/drawing/2014/main" id="{2306DC68-74F0-4C91-9CD2-20BE3047283A}"/>
                </a:ext>
              </a:extLst>
            </p:cNvPr>
            <p:cNvSpPr txBox="1"/>
            <p:nvPr/>
          </p:nvSpPr>
          <p:spPr>
            <a:xfrm>
              <a:off x="2793085" y="678322"/>
              <a:ext cx="2307552" cy="1923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endParaRPr lang="en-GB" sz="800" kern="1200" dirty="0"/>
            </a:p>
            <a:p>
              <a:pPr algn="ctr" defTabSz="577850">
                <a:lnSpc>
                  <a:spcPct val="90000"/>
                </a:lnSpc>
                <a:spcBef>
                  <a:spcPct val="0"/>
                </a:spcBef>
                <a:spcAft>
                  <a:spcPts val="600"/>
                </a:spcAft>
              </a:pPr>
              <a:r>
                <a:rPr lang="en-GB" kern="1200" dirty="0"/>
                <a:t> </a:t>
              </a:r>
              <a:r>
                <a:rPr lang="el-GR" dirty="0"/>
                <a:t>Ορισμένες θεωρίες συνδυάζουν πολλαπλούς παράγοντες, αναφερθήκαμε σε δύο</a:t>
              </a:r>
              <a:r>
                <a:rPr lang="en-GB" dirty="0"/>
                <a:t>:</a:t>
              </a:r>
            </a:p>
            <a:p>
              <a:pPr marL="285750" lvl="1" indent="-285750" algn="ctr" defTabSz="444500">
                <a:lnSpc>
                  <a:spcPct val="90000"/>
                </a:lnSpc>
                <a:spcBef>
                  <a:spcPct val="0"/>
                </a:spcBef>
                <a:spcAft>
                  <a:spcPts val="600"/>
                </a:spcAft>
                <a:buFont typeface="Wingdings" panose="05000000000000000000" pitchFamily="2" charset="2"/>
                <a:buChar char="Ø"/>
              </a:pPr>
              <a:r>
                <a:rPr lang="en-US" sz="1600" kern="1200" dirty="0"/>
                <a:t>3N-</a:t>
              </a:r>
              <a:r>
                <a:rPr lang="el-GR" sz="1600" dirty="0"/>
                <a:t>μοντέλο ριζοσπαστικοποίησης (ανάγκες, αφηγήσεις και δίκτυα)
Μοντέλο παραγόντων ενεργοποίησης (τα συμβάντα ενεργοποίησης προκαλούν διαφορετικό αποτέλεσμα ανάλογα με το άτομο και τη φάση της ριζοσπαστικοποίησης)</a:t>
              </a:r>
              <a:endParaRPr lang="en-US" sz="1600" kern="1200" dirty="0"/>
            </a:p>
          </p:txBody>
        </p:sp>
      </p:grpSp>
      <p:grpSp>
        <p:nvGrpSpPr>
          <p:cNvPr id="23" name="Groep 22">
            <a:extLst>
              <a:ext uri="{FF2B5EF4-FFF2-40B4-BE49-F238E27FC236}">
                <a16:creationId xmlns:a16="http://schemas.microsoft.com/office/drawing/2014/main" id="{3E479541-C4DC-4995-9752-22D5C389E44D}"/>
              </a:ext>
            </a:extLst>
          </p:cNvPr>
          <p:cNvGrpSpPr/>
          <p:nvPr/>
        </p:nvGrpSpPr>
        <p:grpSpPr>
          <a:xfrm>
            <a:off x="1066801" y="3470020"/>
            <a:ext cx="2787716" cy="1711580"/>
            <a:chOff x="2483160" y="2184829"/>
            <a:chExt cx="2787716" cy="2040719"/>
          </a:xfrm>
        </p:grpSpPr>
        <p:sp>
          <p:nvSpPr>
            <p:cNvPr id="24" name="Rechthoek 23">
              <a:extLst>
                <a:ext uri="{FF2B5EF4-FFF2-40B4-BE49-F238E27FC236}">
                  <a16:creationId xmlns:a16="http://schemas.microsoft.com/office/drawing/2014/main" id="{4F49FBDA-6396-469E-AE9D-7F269D355007}"/>
                </a:ext>
              </a:extLst>
            </p:cNvPr>
            <p:cNvSpPr/>
            <p:nvPr/>
          </p:nvSpPr>
          <p:spPr>
            <a:xfrm>
              <a:off x="2671762" y="2445543"/>
              <a:ext cx="2428875" cy="1457324"/>
            </a:xfrm>
            <a:prstGeom prst="rect">
              <a:avLst/>
            </a:prstGeom>
          </p:spPr>
          <p:style>
            <a:lnRef idx="2">
              <a:schemeClr val="lt1">
                <a:hueOff val="0"/>
                <a:satOff val="0"/>
                <a:lumOff val="0"/>
                <a:alphaOff val="0"/>
              </a:schemeClr>
            </a:lnRef>
            <a:fillRef idx="1">
              <a:schemeClr val="accent3">
                <a:hueOff val="1275279"/>
                <a:satOff val="4752"/>
                <a:lumOff val="0"/>
                <a:alphaOff val="0"/>
              </a:schemeClr>
            </a:fillRef>
            <a:effectRef idx="0">
              <a:schemeClr val="accent3">
                <a:hueOff val="1275279"/>
                <a:satOff val="4752"/>
                <a:lumOff val="0"/>
                <a:alphaOff val="0"/>
              </a:schemeClr>
            </a:effectRef>
            <a:fontRef idx="minor">
              <a:schemeClr val="lt1"/>
            </a:fontRef>
          </p:style>
        </p:sp>
        <p:sp>
          <p:nvSpPr>
            <p:cNvPr id="25" name="Tekstvak 24">
              <a:extLst>
                <a:ext uri="{FF2B5EF4-FFF2-40B4-BE49-F238E27FC236}">
                  <a16:creationId xmlns:a16="http://schemas.microsoft.com/office/drawing/2014/main" id="{B6170C3E-89BB-4A78-83D6-22F69E8C33C8}"/>
                </a:ext>
              </a:extLst>
            </p:cNvPr>
            <p:cNvSpPr txBox="1"/>
            <p:nvPr/>
          </p:nvSpPr>
          <p:spPr>
            <a:xfrm>
              <a:off x="2483160" y="2184829"/>
              <a:ext cx="2787716" cy="20407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l-GR" sz="1600" dirty="0"/>
                <a:t>Οι αιτίες μπορούν να </a:t>
              </a:r>
              <a:r>
                <a:rPr lang="el-GR" sz="1600" dirty="0" err="1"/>
                <a:t>περιγραφούν</a:t>
              </a:r>
              <a:r>
                <a:rPr lang="el-GR" sz="1600" dirty="0"/>
                <a:t> ως παράγοντες ώθησης, έλξης και προσωπικούς παράγοντες</a:t>
              </a:r>
              <a:endParaRPr lang="en-GB" sz="1600" dirty="0"/>
            </a:p>
          </p:txBody>
        </p:sp>
      </p:grpSp>
      <p:grpSp>
        <p:nvGrpSpPr>
          <p:cNvPr id="26" name="Groep 25">
            <a:extLst>
              <a:ext uri="{FF2B5EF4-FFF2-40B4-BE49-F238E27FC236}">
                <a16:creationId xmlns:a16="http://schemas.microsoft.com/office/drawing/2014/main" id="{A112AC69-55DC-44C8-B314-6FD6DEA7FE39}"/>
              </a:ext>
            </a:extLst>
          </p:cNvPr>
          <p:cNvGrpSpPr/>
          <p:nvPr/>
        </p:nvGrpSpPr>
        <p:grpSpPr>
          <a:xfrm>
            <a:off x="6559221" y="3897676"/>
            <a:ext cx="2270454" cy="2045924"/>
            <a:chOff x="5343525" y="2445542"/>
            <a:chExt cx="2428875" cy="1457325"/>
          </a:xfrm>
        </p:grpSpPr>
        <p:sp>
          <p:nvSpPr>
            <p:cNvPr id="27" name="Rechthoek 26">
              <a:extLst>
                <a:ext uri="{FF2B5EF4-FFF2-40B4-BE49-F238E27FC236}">
                  <a16:creationId xmlns:a16="http://schemas.microsoft.com/office/drawing/2014/main" id="{A733148C-B368-4589-B4F3-557ADFCFA34D}"/>
                </a:ext>
              </a:extLst>
            </p:cNvPr>
            <p:cNvSpPr/>
            <p:nvPr/>
          </p:nvSpPr>
          <p:spPr>
            <a:xfrm>
              <a:off x="5343525" y="2445543"/>
              <a:ext cx="2428875" cy="1457324"/>
            </a:xfrm>
            <a:prstGeom prst="rect">
              <a:avLst/>
            </a:prstGeom>
          </p:spPr>
          <p:style>
            <a:lnRef idx="2">
              <a:schemeClr val="lt1">
                <a:hueOff val="0"/>
                <a:satOff val="0"/>
                <a:lumOff val="0"/>
                <a:alphaOff val="0"/>
              </a:schemeClr>
            </a:lnRef>
            <a:fillRef idx="1">
              <a:schemeClr val="accent3">
                <a:hueOff val="1594099"/>
                <a:satOff val="5940"/>
                <a:lumOff val="0"/>
                <a:alphaOff val="0"/>
              </a:schemeClr>
            </a:fillRef>
            <a:effectRef idx="0">
              <a:schemeClr val="accent3">
                <a:hueOff val="1594099"/>
                <a:satOff val="5940"/>
                <a:lumOff val="0"/>
                <a:alphaOff val="0"/>
              </a:schemeClr>
            </a:effectRef>
            <a:fontRef idx="minor">
              <a:schemeClr val="lt1"/>
            </a:fontRef>
          </p:style>
        </p:sp>
        <p:sp>
          <p:nvSpPr>
            <p:cNvPr id="28" name="Tekstvak 27">
              <a:extLst>
                <a:ext uri="{FF2B5EF4-FFF2-40B4-BE49-F238E27FC236}">
                  <a16:creationId xmlns:a16="http://schemas.microsoft.com/office/drawing/2014/main" id="{D2B8A630-78C1-42BB-8EB0-8982101353B8}"/>
                </a:ext>
              </a:extLst>
            </p:cNvPr>
            <p:cNvSpPr txBox="1"/>
            <p:nvPr/>
          </p:nvSpPr>
          <p:spPr>
            <a:xfrm>
              <a:off x="5343525" y="2445542"/>
              <a:ext cx="2428875" cy="1457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dirty="0"/>
                <a:t>Ο μοναδικός ατομικός συνδυασμός αιτιών παραγόντων μπορεί να αναγνωριστεί σε ταινίες, βιβλία και ντοκιμαντέρ για βίαιους εξτρεμιστές</a:t>
              </a:r>
              <a:endParaRPr lang="en-US" kern="1200" dirty="0"/>
            </a:p>
          </p:txBody>
        </p:sp>
      </p:grpSp>
      <p:sp>
        <p:nvSpPr>
          <p:cNvPr id="29" name="Pijl: rechts 28">
            <a:extLst>
              <a:ext uri="{FF2B5EF4-FFF2-40B4-BE49-F238E27FC236}">
                <a16:creationId xmlns:a16="http://schemas.microsoft.com/office/drawing/2014/main" id="{7DEA8464-CE7F-4F81-8336-216AE13E11D4}"/>
              </a:ext>
            </a:extLst>
          </p:cNvPr>
          <p:cNvSpPr/>
          <p:nvPr/>
        </p:nvSpPr>
        <p:spPr>
          <a:xfrm flipV="1">
            <a:off x="8229599" y="6384545"/>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458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624942" y="5334000"/>
            <a:ext cx="3894115" cy="990596"/>
          </a:xfrm>
        </p:spPr>
        <p:txBody>
          <a:bodyPr/>
          <a:lstStyle/>
          <a:p>
            <a:r>
              <a:rPr lang="en-US" sz="2800" dirty="0"/>
              <a:t>www.armourproject.eu</a:t>
            </a:r>
          </a:p>
        </p:txBody>
      </p:sp>
      <p:sp>
        <p:nvSpPr>
          <p:cNvPr id="2" name="Text Placeholder 1"/>
          <p:cNvSpPr>
            <a:spLocks noGrp="1"/>
          </p:cNvSpPr>
          <p:nvPr>
            <p:ph type="body" sz="quarter" idx="13"/>
          </p:nvPr>
        </p:nvSpPr>
        <p:spPr/>
        <p:txBody>
          <a:bodyPr/>
          <a:lstStyle/>
          <a:p>
            <a:pPr algn="ctr"/>
            <a:r>
              <a:rPr lang="en-US" dirty="0"/>
              <a:t>Thank you!</a:t>
            </a:r>
          </a:p>
        </p:txBody>
      </p:sp>
    </p:spTree>
    <p:extLst>
      <p:ext uri="{BB962C8B-B14F-4D97-AF65-F5344CB8AC3E}">
        <p14:creationId xmlns:p14="http://schemas.microsoft.com/office/powerpoint/2010/main" val="131892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32713C4-0B98-4F5E-9452-7327E7CA7AFA}"/>
              </a:ext>
            </a:extLst>
          </p:cNvPr>
          <p:cNvSpPr>
            <a:spLocks noGrp="1"/>
          </p:cNvSpPr>
          <p:nvPr>
            <p:ph type="title"/>
          </p:nvPr>
        </p:nvSpPr>
        <p:spPr>
          <a:xfrm>
            <a:off x="228600" y="1981200"/>
            <a:ext cx="3236915" cy="533400"/>
          </a:xfrm>
        </p:spPr>
        <p:txBody>
          <a:bodyPr/>
          <a:lstStyle/>
          <a:p>
            <a:r>
              <a:rPr lang="el-GR" dirty="0"/>
              <a:t>Ενότητα 1 (Μέρος 2)</a:t>
            </a:r>
            <a:endParaRPr lang="bg-BG" dirty="0"/>
          </a:p>
        </p:txBody>
      </p:sp>
      <p:sp>
        <p:nvSpPr>
          <p:cNvPr id="3" name="Контейнер за съдържание 2">
            <a:extLst>
              <a:ext uri="{FF2B5EF4-FFF2-40B4-BE49-F238E27FC236}">
                <a16:creationId xmlns:a16="http://schemas.microsoft.com/office/drawing/2014/main" id="{E4086234-C160-4E2C-AD6A-CD45F6116642}"/>
              </a:ext>
            </a:extLst>
          </p:cNvPr>
          <p:cNvSpPr>
            <a:spLocks noGrp="1"/>
          </p:cNvSpPr>
          <p:nvPr>
            <p:ph idx="1"/>
          </p:nvPr>
        </p:nvSpPr>
        <p:spPr>
          <a:xfrm>
            <a:off x="3744116" y="1447800"/>
            <a:ext cx="4545015" cy="4678363"/>
          </a:xfrm>
        </p:spPr>
        <p:txBody>
          <a:bodyPr>
            <a:normAutofit/>
          </a:bodyPr>
          <a:lstStyle/>
          <a:p>
            <a:pPr marL="0" indent="0" algn="just">
              <a:buNone/>
            </a:pPr>
            <a:endParaRPr lang="en-GB" sz="2000" dirty="0">
              <a:solidFill>
                <a:schemeClr val="tx1"/>
              </a:solidFill>
            </a:endParaRPr>
          </a:p>
          <a:p>
            <a:pPr marL="0" indent="0" algn="just">
              <a:buNone/>
            </a:pPr>
            <a:endParaRPr lang="en-GB" sz="2000" dirty="0"/>
          </a:p>
          <a:p>
            <a:pPr marL="0" indent="0" algn="just">
              <a:buNone/>
            </a:pPr>
            <a:r>
              <a:rPr lang="el-GR" sz="1800" dirty="0"/>
              <a:t>Καλώς ήρθατε στο Μέρος 2 της πρώτης από τις έξι ενότητες της ηλεκτρονικής μάθησης, που σχεδιάστηκε από το έργο ARMOUR.
Χρησιμοποιήστε το κουμπί αναπαραγωγής (κάτω αριστερά) για να τρέξετε το PowerPoint. 
Θα σας υποβληθούν ορισμένες ερωτήσεις με </a:t>
            </a:r>
            <a:r>
              <a:rPr lang="el-GR" sz="1800" b="1" i="1" dirty="0">
                <a:solidFill>
                  <a:srgbClr val="FF0000"/>
                </a:solidFill>
                <a:effectLst>
                  <a:outerShdw blurRad="38100" dist="38100" dir="2700000" algn="tl">
                    <a:srgbClr val="000000">
                      <a:alpha val="43137"/>
                    </a:srgbClr>
                  </a:outerShdw>
                </a:effectLst>
              </a:rPr>
              <a:t>κόκκινο</a:t>
            </a:r>
            <a:r>
              <a:rPr lang="el-GR" sz="1800" dirty="0"/>
              <a:t> χρώμα, η απάντησή τους βοηθά στην καλύτερη απομνημόνευση του μαθησιακού περιεχομένου.
</a:t>
            </a:r>
            <a:endParaRPr lang="bg-BG" sz="1800" dirty="0"/>
          </a:p>
        </p:txBody>
      </p:sp>
      <p:sp>
        <p:nvSpPr>
          <p:cNvPr id="4" name="Текстов контейнер 3">
            <a:extLst>
              <a:ext uri="{FF2B5EF4-FFF2-40B4-BE49-F238E27FC236}">
                <a16:creationId xmlns:a16="http://schemas.microsoft.com/office/drawing/2014/main" id="{6ABF8A41-6457-46CE-8B12-A60A7D644E17}"/>
              </a:ext>
            </a:extLst>
          </p:cNvPr>
          <p:cNvSpPr>
            <a:spLocks noGrp="1"/>
          </p:cNvSpPr>
          <p:nvPr>
            <p:ph type="body" sz="half" idx="2"/>
          </p:nvPr>
        </p:nvSpPr>
        <p:spPr/>
        <p:txBody>
          <a:bodyPr>
            <a:normAutofit fontScale="92500" lnSpcReduction="10000"/>
          </a:bodyPr>
          <a:lstStyle/>
          <a:p>
            <a:pPr marL="342900" indent="-342900">
              <a:buFont typeface="+mj-lt"/>
              <a:buAutoNum type="arabicPeriod"/>
            </a:pPr>
            <a:r>
              <a:rPr lang="el-GR" sz="2000" dirty="0">
                <a:solidFill>
                  <a:schemeClr val="tx1">
                    <a:lumMod val="75000"/>
                    <a:lumOff val="25000"/>
                  </a:schemeClr>
                </a:solidFill>
              </a:rPr>
              <a:t>Εισαγωγή
Αιτίες της ριζοσπαστικοποίησης</a:t>
            </a:r>
            <a:endParaRPr lang="en-US" sz="2000" dirty="0">
              <a:solidFill>
                <a:schemeClr val="tx1">
                  <a:lumMod val="75000"/>
                  <a:lumOff val="25000"/>
                </a:schemeClr>
              </a:solidFill>
            </a:endParaRPr>
          </a:p>
          <a:p>
            <a:pPr marL="342900" indent="-342900">
              <a:buFont typeface="+mj-lt"/>
              <a:buAutoNum type="arabicPeriod"/>
            </a:pPr>
            <a:r>
              <a:rPr lang="el-GR" sz="2000" dirty="0">
                <a:solidFill>
                  <a:schemeClr val="tx1">
                    <a:lumMod val="75000"/>
                    <a:lumOff val="25000"/>
                  </a:schemeClr>
                </a:solidFill>
              </a:rPr>
              <a:t>Το </a:t>
            </a:r>
            <a:r>
              <a:rPr lang="el-GR" sz="2000" dirty="0" err="1">
                <a:solidFill>
                  <a:schemeClr val="tx1">
                    <a:lumMod val="75000"/>
                    <a:lumOff val="25000"/>
                  </a:schemeClr>
                </a:solidFill>
              </a:rPr>
              <a:t>μονέλο</a:t>
            </a:r>
            <a:r>
              <a:rPr lang="el-GR" sz="2000" dirty="0">
                <a:solidFill>
                  <a:schemeClr val="tx1">
                    <a:lumMod val="75000"/>
                    <a:lumOff val="25000"/>
                  </a:schemeClr>
                </a:solidFill>
              </a:rPr>
              <a:t> 3-Ν για τη ριζοσπαστικοποίηση</a:t>
            </a:r>
            <a:endParaRPr lang="en-US" sz="2000" dirty="0">
              <a:solidFill>
                <a:schemeClr val="tx1">
                  <a:lumMod val="75000"/>
                  <a:lumOff val="25000"/>
                </a:schemeClr>
              </a:solidFill>
            </a:endParaRPr>
          </a:p>
          <a:p>
            <a:pPr marL="342900" indent="-342900">
              <a:buFont typeface="+mj-lt"/>
              <a:buAutoNum type="arabicPeriod"/>
            </a:pPr>
            <a:r>
              <a:rPr lang="el-GR" sz="2000" dirty="0">
                <a:solidFill>
                  <a:schemeClr val="tx1">
                    <a:lumMod val="75000"/>
                    <a:lumOff val="25000"/>
                  </a:schemeClr>
                </a:solidFill>
              </a:rPr>
              <a:t>Μοντέλο παραγόντων ενεργοποίησης</a:t>
            </a:r>
            <a:endParaRPr lang="en-US" sz="2000" dirty="0">
              <a:solidFill>
                <a:schemeClr val="tx1">
                  <a:lumMod val="75000"/>
                  <a:lumOff val="25000"/>
                </a:schemeClr>
              </a:solidFill>
            </a:endParaRPr>
          </a:p>
          <a:p>
            <a:pPr marL="342900" indent="-342900">
              <a:buFont typeface="+mj-lt"/>
              <a:buAutoNum type="arabicPeriod"/>
            </a:pPr>
            <a:r>
              <a:rPr lang="el-GR" sz="2000" dirty="0">
                <a:solidFill>
                  <a:schemeClr val="tx1">
                    <a:lumMod val="75000"/>
                    <a:lumOff val="25000"/>
                  </a:schemeClr>
                </a:solidFill>
              </a:rPr>
              <a:t>Παράγοντες ώθηση, έλξης και προσωπικοί 
Παραδείγματα
Βασικά μηνύματα</a:t>
            </a:r>
            <a:endParaRPr lang="en-US" sz="2000" dirty="0">
              <a:solidFill>
                <a:schemeClr val="tx1">
                  <a:lumMod val="75000"/>
                  <a:lumOff val="25000"/>
                </a:schemeClr>
              </a:solidFill>
            </a:endParaRPr>
          </a:p>
        </p:txBody>
      </p:sp>
      <p:sp>
        <p:nvSpPr>
          <p:cNvPr id="8" name="Контейнер за съдържание 2">
            <a:extLst>
              <a:ext uri="{FF2B5EF4-FFF2-40B4-BE49-F238E27FC236}">
                <a16:creationId xmlns:a16="http://schemas.microsoft.com/office/drawing/2014/main" id="{24A92C88-9F8C-46AB-861D-8D68F85B5A90}"/>
              </a:ext>
            </a:extLst>
          </p:cNvPr>
          <p:cNvSpPr txBox="1">
            <a:spLocks/>
          </p:cNvSpPr>
          <p:nvPr/>
        </p:nvSpPr>
        <p:spPr>
          <a:xfrm>
            <a:off x="3744117" y="4876800"/>
            <a:ext cx="4545015" cy="1424784"/>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l-GR" sz="1800" dirty="0"/>
              <a:t>Τα άλλα δύο μέρη αυτής της ενότητας είναι:
Μέρος 1: Πώς μοιάζει η ριζοσπαστικοποίηση
Μέρος 3: Ιστορία και επικράτηση της ριζοσπαστικοποίησης και της τρομοκρατίας</a:t>
            </a:r>
            <a:endParaRPr lang="en-GB" sz="1800" dirty="0"/>
          </a:p>
        </p:txBody>
      </p:sp>
      <p:sp>
        <p:nvSpPr>
          <p:cNvPr id="10" name="Заглавие 1">
            <a:extLst>
              <a:ext uri="{FF2B5EF4-FFF2-40B4-BE49-F238E27FC236}">
                <a16:creationId xmlns:a16="http://schemas.microsoft.com/office/drawing/2014/main" id="{1A66FC6D-C723-4F74-85D3-1E0E31E53837}"/>
              </a:ext>
            </a:extLst>
          </p:cNvPr>
          <p:cNvSpPr txBox="1">
            <a:spLocks/>
          </p:cNvSpPr>
          <p:nvPr/>
        </p:nvSpPr>
        <p:spPr>
          <a:xfrm>
            <a:off x="685802" y="1447799"/>
            <a:ext cx="2779713" cy="656573"/>
          </a:xfrm>
          <a:prstGeom prst="rect">
            <a:avLst/>
          </a:prstGeom>
          <a:noFill/>
        </p:spPr>
        <p:txBody>
          <a:bodyPr vert="horz" lIns="91440" tIns="45720" rIns="91440" bIns="45720" rtlCol="0" anchor="b">
            <a:noAutofit/>
          </a:bodyPr>
          <a:lstStyle>
            <a:lvl1pPr algn="l" defTabSz="914400" rtl="0" eaLnBrk="1" latinLnBrk="0" hangingPunct="1">
              <a:spcBef>
                <a:spcPct val="0"/>
              </a:spcBef>
              <a:buNone/>
              <a:defRPr sz="2800" b="0" kern="1200">
                <a:solidFill>
                  <a:srgbClr val="0770B1"/>
                </a:solidFill>
                <a:latin typeface="+mj-lt"/>
                <a:ea typeface="+mj-ea"/>
                <a:cs typeface="+mj-cs"/>
              </a:defRPr>
            </a:lvl1pPr>
          </a:lstStyle>
          <a:p>
            <a:r>
              <a:rPr lang="el-GR" dirty="0"/>
              <a:t>Θέματα που καλύπτονται από</a:t>
            </a:r>
            <a:endParaRPr lang="bg-BG" dirty="0"/>
          </a:p>
        </p:txBody>
      </p:sp>
      <p:sp>
        <p:nvSpPr>
          <p:cNvPr id="7" name="Pijl: rechts 12">
            <a:extLst>
              <a:ext uri="{FF2B5EF4-FFF2-40B4-BE49-F238E27FC236}">
                <a16:creationId xmlns:a16="http://schemas.microsoft.com/office/drawing/2014/main" id="{1058AAD5-8BA7-4A16-A48E-DCA80B49708E}"/>
              </a:ext>
            </a:extLst>
          </p:cNvPr>
          <p:cNvSpPr/>
          <p:nvPr/>
        </p:nvSpPr>
        <p:spPr>
          <a:xfrm flipV="1">
            <a:off x="8229599" y="6384545"/>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718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vak 17">
            <a:extLst>
              <a:ext uri="{FF2B5EF4-FFF2-40B4-BE49-F238E27FC236}">
                <a16:creationId xmlns:a16="http://schemas.microsoft.com/office/drawing/2014/main" id="{70BD4C07-0861-41D9-9105-73D2B47939EA}"/>
              </a:ext>
            </a:extLst>
          </p:cNvPr>
          <p:cNvSpPr txBox="1"/>
          <p:nvPr/>
        </p:nvSpPr>
        <p:spPr>
          <a:xfrm>
            <a:off x="913943" y="2185758"/>
            <a:ext cx="7894616" cy="646331"/>
          </a:xfrm>
          <a:prstGeom prst="rect">
            <a:avLst/>
          </a:prstGeom>
          <a:noFill/>
        </p:spPr>
        <p:txBody>
          <a:bodyPr wrap="square">
            <a:spAutoFit/>
          </a:bodyPr>
          <a:lstStyle/>
          <a:p>
            <a:r>
              <a:rPr lang="el-GR" dirty="0">
                <a:solidFill>
                  <a:schemeClr val="tx1">
                    <a:lumMod val="75000"/>
                    <a:lumOff val="25000"/>
                  </a:schemeClr>
                </a:solidFill>
              </a:rPr>
              <a:t>Η ριζοσπαστικοποίηση συμβαίνει σε διαφορετικές ιδεολογίες, αλλά ποιες είναι οι πιθανές αιτίες;</a:t>
            </a:r>
            <a:endParaRPr lang="en-GB" dirty="0">
              <a:solidFill>
                <a:schemeClr val="tx1">
                  <a:lumMod val="75000"/>
                  <a:lumOff val="25000"/>
                </a:schemeClr>
              </a:solidFill>
            </a:endParaRPr>
          </a:p>
        </p:txBody>
      </p:sp>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el-GR" dirty="0"/>
              <a:t>Εισαγωγή</a:t>
            </a:r>
            <a:r>
              <a:rPr lang="en-GB" dirty="0"/>
              <a:t> (1)</a:t>
            </a:r>
          </a:p>
        </p:txBody>
      </p:sp>
      <p:sp>
        <p:nvSpPr>
          <p:cNvPr id="7" name="Rechthoek 6">
            <a:extLst>
              <a:ext uri="{FF2B5EF4-FFF2-40B4-BE49-F238E27FC236}">
                <a16:creationId xmlns:a16="http://schemas.microsoft.com/office/drawing/2014/main" id="{48B838C2-597B-432B-86B0-DD576446AF19}"/>
              </a:ext>
            </a:extLst>
          </p:cNvPr>
          <p:cNvSpPr/>
          <p:nvPr/>
        </p:nvSpPr>
        <p:spPr>
          <a:xfrm>
            <a:off x="1447800" y="2805998"/>
            <a:ext cx="2438400" cy="838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2000" dirty="0">
                <a:solidFill>
                  <a:schemeClr val="bg1"/>
                </a:solidFill>
                <a:hlinkClick r:id="rId3"/>
              </a:rPr>
              <a:t>Αιτίες Ισλαμικής ριζοσπαστικοποίησης</a:t>
            </a:r>
            <a:endParaRPr lang="en-GB" sz="2000" dirty="0">
              <a:solidFill>
                <a:schemeClr val="bg1"/>
              </a:solidFill>
            </a:endParaRPr>
          </a:p>
        </p:txBody>
      </p:sp>
      <p:sp>
        <p:nvSpPr>
          <p:cNvPr id="3" name="Tekstvak 2">
            <a:extLst>
              <a:ext uri="{FF2B5EF4-FFF2-40B4-BE49-F238E27FC236}">
                <a16:creationId xmlns:a16="http://schemas.microsoft.com/office/drawing/2014/main" id="{BFA2F6D7-3135-4D2C-8CD2-9D80FDB0F7C6}"/>
              </a:ext>
            </a:extLst>
          </p:cNvPr>
          <p:cNvSpPr txBox="1"/>
          <p:nvPr/>
        </p:nvSpPr>
        <p:spPr>
          <a:xfrm rot="863308">
            <a:off x="5129108" y="2880082"/>
            <a:ext cx="3734054" cy="830997"/>
          </a:xfrm>
          <a:prstGeom prst="rect">
            <a:avLst/>
          </a:prstGeom>
          <a:noFill/>
        </p:spPr>
        <p:txBody>
          <a:bodyPr wrap="square" rtlCol="0">
            <a:spAutoFit/>
          </a:bodyPr>
          <a:lstStyle/>
          <a:p>
            <a:pPr algn="ctr"/>
            <a:r>
              <a:rPr lang="el-GR" sz="2400" b="1" dirty="0">
                <a:solidFill>
                  <a:srgbClr val="C00000"/>
                </a:solidFill>
                <a:latin typeface="Ink Free" panose="03080402000500000000" pitchFamily="66" charset="0"/>
              </a:rPr>
              <a:t>Σημείωση: Τι σας έρχεται στο μυαλό</a:t>
            </a:r>
            <a:endParaRPr lang="en-GB" sz="2400" b="1" dirty="0">
              <a:solidFill>
                <a:srgbClr val="C00000"/>
              </a:solidFill>
              <a:latin typeface="Ink Free" panose="03080402000500000000" pitchFamily="66" charset="0"/>
            </a:endParaRPr>
          </a:p>
        </p:txBody>
      </p:sp>
      <p:sp>
        <p:nvSpPr>
          <p:cNvPr id="17" name="Rechthoek 16">
            <a:extLst>
              <a:ext uri="{FF2B5EF4-FFF2-40B4-BE49-F238E27FC236}">
                <a16:creationId xmlns:a16="http://schemas.microsoft.com/office/drawing/2014/main" id="{47C8BDF1-3BD5-4DE8-B349-DAEC89BA5648}"/>
              </a:ext>
            </a:extLst>
          </p:cNvPr>
          <p:cNvSpPr/>
          <p:nvPr/>
        </p:nvSpPr>
        <p:spPr>
          <a:xfrm>
            <a:off x="3787207" y="3532731"/>
            <a:ext cx="2689793" cy="8382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a:solidFill>
                  <a:schemeClr val="bg1"/>
                </a:solidFill>
                <a:hlinkClick r:id="rId4"/>
              </a:rPr>
              <a:t>Αιτίες Δεξιάς Ριζοσπαστικοποίησης</a:t>
            </a:r>
            <a:endParaRPr lang="en-GB" dirty="0">
              <a:solidFill>
                <a:schemeClr val="bg1"/>
              </a:solidFill>
            </a:endParaRPr>
          </a:p>
        </p:txBody>
      </p:sp>
      <p:sp>
        <p:nvSpPr>
          <p:cNvPr id="24" name="Текстово поле 23">
            <a:extLst>
              <a:ext uri="{FF2B5EF4-FFF2-40B4-BE49-F238E27FC236}">
                <a16:creationId xmlns:a16="http://schemas.microsoft.com/office/drawing/2014/main" id="{F3701576-CFDC-4124-BD73-1AD73FFDFEA0}"/>
              </a:ext>
            </a:extLst>
          </p:cNvPr>
          <p:cNvSpPr txBox="1"/>
          <p:nvPr/>
        </p:nvSpPr>
        <p:spPr>
          <a:xfrm rot="20329388">
            <a:off x="476961" y="2973873"/>
            <a:ext cx="1143000" cy="523220"/>
          </a:xfrm>
          <a:prstGeom prst="rect">
            <a:avLst/>
          </a:prstGeom>
          <a:noFill/>
        </p:spPr>
        <p:txBody>
          <a:bodyPr wrap="square" rtlCol="0">
            <a:spAutoFit/>
          </a:bodyPr>
          <a:lstStyle/>
          <a:p>
            <a:pPr algn="ctr"/>
            <a:r>
              <a:rPr lang="el-GR" sz="1400" b="1" dirty="0">
                <a:solidFill>
                  <a:srgbClr val="FF0000"/>
                </a:solidFill>
                <a:latin typeface="Ink Free" panose="03080402000500000000" pitchFamily="66" charset="0"/>
              </a:rPr>
              <a:t>Κάντε κλικ στο</a:t>
            </a:r>
            <a:endParaRPr lang="en-GB" sz="1400" b="1" dirty="0">
              <a:solidFill>
                <a:srgbClr val="FF0000"/>
              </a:solidFill>
              <a:latin typeface="Ink Free" panose="03080402000500000000" pitchFamily="66" charset="0"/>
            </a:endParaRPr>
          </a:p>
        </p:txBody>
      </p:sp>
      <p:sp>
        <p:nvSpPr>
          <p:cNvPr id="25" name="Текстово поле 24">
            <a:extLst>
              <a:ext uri="{FF2B5EF4-FFF2-40B4-BE49-F238E27FC236}">
                <a16:creationId xmlns:a16="http://schemas.microsoft.com/office/drawing/2014/main" id="{14A6DCFD-2FC0-4976-8AB1-AFD264A0ED08}"/>
              </a:ext>
            </a:extLst>
          </p:cNvPr>
          <p:cNvSpPr txBox="1"/>
          <p:nvPr/>
        </p:nvSpPr>
        <p:spPr>
          <a:xfrm rot="20329388">
            <a:off x="2330437" y="3935826"/>
            <a:ext cx="1467798" cy="307777"/>
          </a:xfrm>
          <a:prstGeom prst="rect">
            <a:avLst/>
          </a:prstGeom>
          <a:noFill/>
        </p:spPr>
        <p:txBody>
          <a:bodyPr wrap="square" rtlCol="0">
            <a:spAutoFit/>
          </a:bodyPr>
          <a:lstStyle/>
          <a:p>
            <a:pPr algn="ctr"/>
            <a:r>
              <a:rPr lang="el-GR" sz="1400" b="1" dirty="0">
                <a:solidFill>
                  <a:srgbClr val="FF0000"/>
                </a:solidFill>
                <a:latin typeface="Ink Free" panose="03080402000500000000" pitchFamily="66" charset="0"/>
              </a:rPr>
              <a:t>Κάντε κλικ στο</a:t>
            </a:r>
            <a:endParaRPr lang="en-GB" sz="1400" b="1" dirty="0">
              <a:solidFill>
                <a:srgbClr val="FF0000"/>
              </a:solidFill>
              <a:latin typeface="Ink Free" panose="03080402000500000000" pitchFamily="66" charset="0"/>
            </a:endParaRPr>
          </a:p>
        </p:txBody>
      </p:sp>
      <p:grpSp>
        <p:nvGrpSpPr>
          <p:cNvPr id="9" name="Групиране 8">
            <a:extLst>
              <a:ext uri="{FF2B5EF4-FFF2-40B4-BE49-F238E27FC236}">
                <a16:creationId xmlns:a16="http://schemas.microsoft.com/office/drawing/2014/main" id="{13FD8CDF-4E0F-46B3-BD36-642758EE5518}"/>
              </a:ext>
            </a:extLst>
          </p:cNvPr>
          <p:cNvGrpSpPr/>
          <p:nvPr/>
        </p:nvGrpSpPr>
        <p:grpSpPr>
          <a:xfrm>
            <a:off x="435615" y="4128935"/>
            <a:ext cx="8455327" cy="2761331"/>
            <a:chOff x="435615" y="4128935"/>
            <a:chExt cx="8455327" cy="2761331"/>
          </a:xfrm>
        </p:grpSpPr>
        <p:grpSp>
          <p:nvGrpSpPr>
            <p:cNvPr id="4" name="Групиране 3">
              <a:extLst>
                <a:ext uri="{FF2B5EF4-FFF2-40B4-BE49-F238E27FC236}">
                  <a16:creationId xmlns:a16="http://schemas.microsoft.com/office/drawing/2014/main" id="{35AE7A7A-0CDE-4278-BAD3-ECB250DA2829}"/>
                </a:ext>
              </a:extLst>
            </p:cNvPr>
            <p:cNvGrpSpPr/>
            <p:nvPr/>
          </p:nvGrpSpPr>
          <p:grpSpPr>
            <a:xfrm>
              <a:off x="435615" y="4128935"/>
              <a:ext cx="8455327" cy="2761331"/>
              <a:chOff x="435615" y="4128935"/>
              <a:chExt cx="8455327" cy="2761331"/>
            </a:xfrm>
          </p:grpSpPr>
          <p:pic>
            <p:nvPicPr>
              <p:cNvPr id="8" name="Picture 8">
                <a:extLst>
                  <a:ext uri="{FF2B5EF4-FFF2-40B4-BE49-F238E27FC236}">
                    <a16:creationId xmlns:a16="http://schemas.microsoft.com/office/drawing/2014/main" id="{2263A473-615A-4BFC-B222-64DAD32769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373" t="8316" r="15696" b="2692"/>
              <a:stretch/>
            </p:blipFill>
            <p:spPr bwMode="auto">
              <a:xfrm>
                <a:off x="7160918" y="4128935"/>
                <a:ext cx="1673799" cy="2339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ndu Extremism in India BY KHALID UMAR - Dialogue Times">
                <a:extLst>
                  <a:ext uri="{FF2B5EF4-FFF2-40B4-BE49-F238E27FC236}">
                    <a16:creationId xmlns:a16="http://schemas.microsoft.com/office/drawing/2014/main" id="{9598779F-3598-4D83-9C19-B946105AA8E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7339" t="21687" r="8965"/>
              <a:stretch/>
            </p:blipFill>
            <p:spPr bwMode="auto">
              <a:xfrm>
                <a:off x="5340830" y="4704234"/>
                <a:ext cx="1612846" cy="1764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What is Antifa? The anti-fascism movement that's growing ...">
                <a:extLst>
                  <a:ext uri="{FF2B5EF4-FFF2-40B4-BE49-F238E27FC236}">
                    <a16:creationId xmlns:a16="http://schemas.microsoft.com/office/drawing/2014/main" id="{A67F847C-C640-4571-BEAE-E92468EAA68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732" r="12637" b="7995"/>
              <a:stretch/>
            </p:blipFill>
            <p:spPr bwMode="auto">
              <a:xfrm>
                <a:off x="2934048" y="4707885"/>
                <a:ext cx="2199540" cy="1764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ince 2002, Right-wing White Terrorists have Killed More ...">
                <a:extLst>
                  <a:ext uri="{FF2B5EF4-FFF2-40B4-BE49-F238E27FC236}">
                    <a16:creationId xmlns:a16="http://schemas.microsoft.com/office/drawing/2014/main" id="{11838E0E-F252-4507-BD21-D9F393E1071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347"/>
              <a:stretch/>
            </p:blipFill>
            <p:spPr bwMode="auto">
              <a:xfrm>
                <a:off x="435615" y="4707885"/>
                <a:ext cx="2314578" cy="1760564"/>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7A1D9CAF-52F1-4151-8DD6-3D491DBB2AD8}"/>
                  </a:ext>
                </a:extLst>
              </p:cNvPr>
              <p:cNvSpPr txBox="1"/>
              <p:nvPr/>
            </p:nvSpPr>
            <p:spPr>
              <a:xfrm>
                <a:off x="999733" y="6160672"/>
                <a:ext cx="1066800" cy="307777"/>
              </a:xfrm>
              <a:prstGeom prst="rect">
                <a:avLst/>
              </a:prstGeom>
              <a:noFill/>
            </p:spPr>
            <p:txBody>
              <a:bodyPr wrap="square" rtlCol="0">
                <a:spAutoFit/>
              </a:bodyPr>
              <a:lstStyle/>
              <a:p>
                <a:r>
                  <a:rPr lang="en-GB" sz="1400" b="1" dirty="0">
                    <a:solidFill>
                      <a:schemeClr val="bg1"/>
                    </a:solidFill>
                  </a:rPr>
                  <a:t>Right</a:t>
                </a:r>
              </a:p>
            </p:txBody>
          </p:sp>
          <p:sp>
            <p:nvSpPr>
              <p:cNvPr id="14" name="Tekstvak 13">
                <a:extLst>
                  <a:ext uri="{FF2B5EF4-FFF2-40B4-BE49-F238E27FC236}">
                    <a16:creationId xmlns:a16="http://schemas.microsoft.com/office/drawing/2014/main" id="{4CA36C14-73F4-4196-9354-8E39A2715126}"/>
                  </a:ext>
                </a:extLst>
              </p:cNvPr>
              <p:cNvSpPr txBox="1"/>
              <p:nvPr/>
            </p:nvSpPr>
            <p:spPr>
              <a:xfrm>
                <a:off x="3793765" y="6160672"/>
                <a:ext cx="1066800" cy="307777"/>
              </a:xfrm>
              <a:prstGeom prst="rect">
                <a:avLst/>
              </a:prstGeom>
              <a:noFill/>
            </p:spPr>
            <p:txBody>
              <a:bodyPr wrap="square" rtlCol="0">
                <a:spAutoFit/>
              </a:bodyPr>
              <a:lstStyle/>
              <a:p>
                <a:r>
                  <a:rPr lang="en-GB" sz="1400" b="1" dirty="0">
                    <a:solidFill>
                      <a:schemeClr val="bg1"/>
                    </a:solidFill>
                  </a:rPr>
                  <a:t>Left</a:t>
                </a:r>
              </a:p>
            </p:txBody>
          </p:sp>
          <p:sp>
            <p:nvSpPr>
              <p:cNvPr id="15" name="Tekstvak 14">
                <a:extLst>
                  <a:ext uri="{FF2B5EF4-FFF2-40B4-BE49-F238E27FC236}">
                    <a16:creationId xmlns:a16="http://schemas.microsoft.com/office/drawing/2014/main" id="{C438FD6A-BACB-4115-9F79-7631898D7A0D}"/>
                  </a:ext>
                </a:extLst>
              </p:cNvPr>
              <p:cNvSpPr txBox="1"/>
              <p:nvPr/>
            </p:nvSpPr>
            <p:spPr>
              <a:xfrm>
                <a:off x="5716844" y="6160672"/>
                <a:ext cx="1066800" cy="307777"/>
              </a:xfrm>
              <a:prstGeom prst="rect">
                <a:avLst/>
              </a:prstGeom>
              <a:noFill/>
            </p:spPr>
            <p:txBody>
              <a:bodyPr wrap="square" rtlCol="0">
                <a:spAutoFit/>
              </a:bodyPr>
              <a:lstStyle/>
              <a:p>
                <a:r>
                  <a:rPr lang="en-GB" sz="1400" b="1" dirty="0">
                    <a:solidFill>
                      <a:schemeClr val="bg1"/>
                    </a:solidFill>
                  </a:rPr>
                  <a:t>Religious</a:t>
                </a:r>
              </a:p>
            </p:txBody>
          </p:sp>
          <p:sp>
            <p:nvSpPr>
              <p:cNvPr id="16" name="Tekstvak 15">
                <a:extLst>
                  <a:ext uri="{FF2B5EF4-FFF2-40B4-BE49-F238E27FC236}">
                    <a16:creationId xmlns:a16="http://schemas.microsoft.com/office/drawing/2014/main" id="{1E42CCEB-47B6-4304-8023-D3B37367D9EA}"/>
                  </a:ext>
                </a:extLst>
              </p:cNvPr>
              <p:cNvSpPr txBox="1"/>
              <p:nvPr/>
            </p:nvSpPr>
            <p:spPr>
              <a:xfrm>
                <a:off x="7476170" y="6160671"/>
                <a:ext cx="1066800" cy="307777"/>
              </a:xfrm>
              <a:prstGeom prst="rect">
                <a:avLst/>
              </a:prstGeom>
              <a:noFill/>
            </p:spPr>
            <p:txBody>
              <a:bodyPr wrap="square" rtlCol="0">
                <a:spAutoFit/>
              </a:bodyPr>
              <a:lstStyle/>
              <a:p>
                <a:pPr algn="ctr"/>
                <a:r>
                  <a:rPr lang="en-GB" sz="1400" b="1" dirty="0">
                    <a:solidFill>
                      <a:schemeClr val="bg1"/>
                    </a:solidFill>
                  </a:rPr>
                  <a:t>Single issue</a:t>
                </a:r>
              </a:p>
            </p:txBody>
          </p:sp>
          <p:sp>
            <p:nvSpPr>
              <p:cNvPr id="20" name="Tekstvak 19">
                <a:extLst>
                  <a:ext uri="{FF2B5EF4-FFF2-40B4-BE49-F238E27FC236}">
                    <a16:creationId xmlns:a16="http://schemas.microsoft.com/office/drawing/2014/main" id="{40968DB3-394C-4D9E-959E-73B6D5FE6BC8}"/>
                  </a:ext>
                </a:extLst>
              </p:cNvPr>
              <p:cNvSpPr txBox="1"/>
              <p:nvPr/>
            </p:nvSpPr>
            <p:spPr>
              <a:xfrm>
                <a:off x="459963" y="6428601"/>
                <a:ext cx="2229277" cy="276999"/>
              </a:xfrm>
              <a:prstGeom prst="rect">
                <a:avLst/>
              </a:prstGeom>
              <a:noFill/>
            </p:spPr>
            <p:txBody>
              <a:bodyPr wrap="square">
                <a:spAutoFit/>
              </a:bodyPr>
              <a:lstStyle/>
              <a:p>
                <a:pPr algn="ctr"/>
                <a:r>
                  <a:rPr lang="el-GR" sz="1200" dirty="0">
                    <a:solidFill>
                      <a:schemeClr val="tx1">
                        <a:lumMod val="75000"/>
                        <a:lumOff val="25000"/>
                      </a:schemeClr>
                    </a:solidFill>
                  </a:rPr>
                  <a:t>Λευκοί ρατσιστές</a:t>
                </a:r>
                <a:endParaRPr lang="en-GB" sz="1200" dirty="0">
                  <a:solidFill>
                    <a:schemeClr val="tx1">
                      <a:lumMod val="75000"/>
                      <a:lumOff val="25000"/>
                    </a:schemeClr>
                  </a:solidFill>
                </a:endParaRPr>
              </a:p>
            </p:txBody>
          </p:sp>
          <p:sp>
            <p:nvSpPr>
              <p:cNvPr id="21" name="Tekstvak 20">
                <a:extLst>
                  <a:ext uri="{FF2B5EF4-FFF2-40B4-BE49-F238E27FC236}">
                    <a16:creationId xmlns:a16="http://schemas.microsoft.com/office/drawing/2014/main" id="{57087CB7-8FDD-4500-957F-0164A0B66FC5}"/>
                  </a:ext>
                </a:extLst>
              </p:cNvPr>
              <p:cNvSpPr txBox="1"/>
              <p:nvPr/>
            </p:nvSpPr>
            <p:spPr>
              <a:xfrm>
                <a:off x="2930873" y="6428601"/>
                <a:ext cx="2229277" cy="461665"/>
              </a:xfrm>
              <a:prstGeom prst="rect">
                <a:avLst/>
              </a:prstGeom>
              <a:noFill/>
            </p:spPr>
            <p:txBody>
              <a:bodyPr wrap="square">
                <a:spAutoFit/>
              </a:bodyPr>
              <a:lstStyle/>
              <a:p>
                <a:pPr algn="ctr"/>
                <a:r>
                  <a:rPr lang="el-GR" sz="1200" dirty="0">
                    <a:solidFill>
                      <a:schemeClr val="tx1">
                        <a:lumMod val="75000"/>
                        <a:lumOff val="25000"/>
                      </a:schemeClr>
                    </a:solidFill>
                  </a:rPr>
                  <a:t>Αριστερός εξτρεμιστής
</a:t>
                </a:r>
                <a:endParaRPr lang="en-GB" sz="1200" dirty="0">
                  <a:solidFill>
                    <a:schemeClr val="tx1">
                      <a:lumMod val="75000"/>
                      <a:lumOff val="25000"/>
                    </a:schemeClr>
                  </a:solidFill>
                </a:endParaRPr>
              </a:p>
            </p:txBody>
          </p:sp>
          <p:sp>
            <p:nvSpPr>
              <p:cNvPr id="22" name="Tekstvak 21">
                <a:extLst>
                  <a:ext uri="{FF2B5EF4-FFF2-40B4-BE49-F238E27FC236}">
                    <a16:creationId xmlns:a16="http://schemas.microsoft.com/office/drawing/2014/main" id="{12CB4796-CCF6-4A10-8E2D-979BD41D049A}"/>
                  </a:ext>
                </a:extLst>
              </p:cNvPr>
              <p:cNvSpPr txBox="1"/>
              <p:nvPr/>
            </p:nvSpPr>
            <p:spPr>
              <a:xfrm>
                <a:off x="5305978" y="6428601"/>
                <a:ext cx="1794178" cy="461665"/>
              </a:xfrm>
              <a:prstGeom prst="rect">
                <a:avLst/>
              </a:prstGeom>
              <a:noFill/>
            </p:spPr>
            <p:txBody>
              <a:bodyPr wrap="square">
                <a:spAutoFit/>
              </a:bodyPr>
              <a:lstStyle/>
              <a:p>
                <a:pPr algn="ctr"/>
                <a:r>
                  <a:rPr lang="el-GR" sz="1200" dirty="0">
                    <a:solidFill>
                      <a:schemeClr val="tx1">
                        <a:lumMod val="75000"/>
                        <a:lumOff val="25000"/>
                      </a:schemeClr>
                    </a:solidFill>
                  </a:rPr>
                  <a:t>Ινδουιστικός εξτρεμιστής
</a:t>
                </a:r>
                <a:endParaRPr lang="en-GB" sz="1200" dirty="0">
                  <a:solidFill>
                    <a:schemeClr val="tx1">
                      <a:lumMod val="75000"/>
                      <a:lumOff val="25000"/>
                    </a:schemeClr>
                  </a:solidFill>
                </a:endParaRPr>
              </a:p>
            </p:txBody>
          </p:sp>
          <p:sp>
            <p:nvSpPr>
              <p:cNvPr id="23" name="Tekstvak 22">
                <a:extLst>
                  <a:ext uri="{FF2B5EF4-FFF2-40B4-BE49-F238E27FC236}">
                    <a16:creationId xmlns:a16="http://schemas.microsoft.com/office/drawing/2014/main" id="{887731E8-26E4-483B-9EFB-93A79F31E897}"/>
                  </a:ext>
                </a:extLst>
              </p:cNvPr>
              <p:cNvSpPr txBox="1"/>
              <p:nvPr/>
            </p:nvSpPr>
            <p:spPr>
              <a:xfrm>
                <a:off x="7096764" y="6428601"/>
                <a:ext cx="1794178" cy="461665"/>
              </a:xfrm>
              <a:prstGeom prst="rect">
                <a:avLst/>
              </a:prstGeom>
              <a:noFill/>
            </p:spPr>
            <p:txBody>
              <a:bodyPr wrap="square">
                <a:spAutoFit/>
              </a:bodyPr>
              <a:lstStyle/>
              <a:p>
                <a:pPr algn="ctr"/>
                <a:r>
                  <a:rPr lang="el-GR" sz="1200" dirty="0">
                    <a:solidFill>
                      <a:schemeClr val="tx1">
                        <a:lumMod val="75000"/>
                        <a:lumOff val="25000"/>
                      </a:schemeClr>
                    </a:solidFill>
                  </a:rPr>
                  <a:t>Οικολόγοι ακτιβιστές
</a:t>
                </a:r>
                <a:endParaRPr lang="en-GB" sz="1200" dirty="0">
                  <a:solidFill>
                    <a:schemeClr val="tx1">
                      <a:lumMod val="75000"/>
                      <a:lumOff val="25000"/>
                    </a:schemeClr>
                  </a:solidFill>
                </a:endParaRPr>
              </a:p>
            </p:txBody>
          </p:sp>
        </p:grpSp>
        <p:sp>
          <p:nvSpPr>
            <p:cNvPr id="26" name="Tekstvak 17">
              <a:extLst>
                <a:ext uri="{FF2B5EF4-FFF2-40B4-BE49-F238E27FC236}">
                  <a16:creationId xmlns:a16="http://schemas.microsoft.com/office/drawing/2014/main" id="{84677BCA-D7B0-4BB1-9093-94910B081725}"/>
                </a:ext>
              </a:extLst>
            </p:cNvPr>
            <p:cNvSpPr txBox="1"/>
            <p:nvPr/>
          </p:nvSpPr>
          <p:spPr>
            <a:xfrm>
              <a:off x="1085253" y="5029200"/>
              <a:ext cx="286347" cy="76200"/>
            </a:xfrm>
            <a:prstGeom prst="rect">
              <a:avLst/>
            </a:prstGeom>
            <a:solidFill>
              <a:schemeClr val="tx1">
                <a:lumMod val="85000"/>
                <a:lumOff val="15000"/>
              </a:schemeClr>
            </a:solidFill>
          </p:spPr>
          <p:txBody>
            <a:bodyPr wrap="square" rtlCol="0">
              <a:spAutoFit/>
            </a:bodyPr>
            <a:lstStyle/>
            <a:p>
              <a:endParaRPr lang="en-GB" dirty="0"/>
            </a:p>
          </p:txBody>
        </p:sp>
      </p:grpSp>
    </p:spTree>
    <p:extLst>
      <p:ext uri="{BB962C8B-B14F-4D97-AF65-F5344CB8AC3E}">
        <p14:creationId xmlns:p14="http://schemas.microsoft.com/office/powerpoint/2010/main" val="423419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animBg="1"/>
      <p:bldP spid="3" grpId="0"/>
      <p:bldP spid="17" grpId="0" animBg="1"/>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Εισαγωγή</a:t>
            </a:r>
            <a:r>
              <a:rPr lang="nl-NL" dirty="0"/>
              <a:t> (</a:t>
            </a:r>
            <a:r>
              <a:rPr lang="bg-BG" dirty="0"/>
              <a:t>2</a:t>
            </a:r>
            <a:r>
              <a:rPr lang="nl-NL" dirty="0"/>
              <a:t>)</a:t>
            </a:r>
            <a:endParaRPr lang="en-US" dirty="0"/>
          </a:p>
        </p:txBody>
      </p:sp>
      <p:sp>
        <p:nvSpPr>
          <p:cNvPr id="31" name="Tekstvak 11">
            <a:extLst>
              <a:ext uri="{FF2B5EF4-FFF2-40B4-BE49-F238E27FC236}">
                <a16:creationId xmlns:a16="http://schemas.microsoft.com/office/drawing/2014/main" id="{F78D7872-E8B8-4AD4-9452-7E64A80F7194}"/>
              </a:ext>
            </a:extLst>
          </p:cNvPr>
          <p:cNvSpPr txBox="1"/>
          <p:nvPr/>
        </p:nvSpPr>
        <p:spPr>
          <a:xfrm>
            <a:off x="304800" y="6248400"/>
            <a:ext cx="7772400" cy="923330"/>
          </a:xfrm>
          <a:prstGeom prst="rect">
            <a:avLst/>
          </a:prstGeom>
          <a:noFill/>
        </p:spPr>
        <p:txBody>
          <a:bodyPr wrap="square">
            <a:spAutoFit/>
          </a:bodyPr>
          <a:lstStyle/>
          <a:p>
            <a:r>
              <a:rPr lang="el-GR" dirty="0">
                <a:solidFill>
                  <a:schemeClr val="tx1">
                    <a:lumMod val="75000"/>
                    <a:lumOff val="25000"/>
                  </a:schemeClr>
                </a:solidFill>
              </a:rPr>
              <a:t>Θα στραφούμε τώρα σε μια επισκόπηση των πιθανών αιτίων της ριζοσπαστικοποίησης 
</a:t>
            </a:r>
            <a:endParaRPr lang="en-GB" dirty="0">
              <a:solidFill>
                <a:schemeClr val="tx1">
                  <a:lumMod val="75000"/>
                  <a:lumOff val="25000"/>
                </a:schemeClr>
              </a:solidFill>
            </a:endParaRPr>
          </a:p>
        </p:txBody>
      </p:sp>
      <p:sp>
        <p:nvSpPr>
          <p:cNvPr id="32" name="Pijl: rechts 12">
            <a:extLst>
              <a:ext uri="{FF2B5EF4-FFF2-40B4-BE49-F238E27FC236}">
                <a16:creationId xmlns:a16="http://schemas.microsoft.com/office/drawing/2014/main" id="{94621F36-D2B9-41F9-924F-8C1B930DB24A}"/>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8" name="Rechthoek 6">
            <a:extLst>
              <a:ext uri="{FF2B5EF4-FFF2-40B4-BE49-F238E27FC236}">
                <a16:creationId xmlns:a16="http://schemas.microsoft.com/office/drawing/2014/main" id="{646AF852-698A-452C-96B6-71BE099135FB}"/>
              </a:ext>
            </a:extLst>
          </p:cNvPr>
          <p:cNvSpPr/>
          <p:nvPr/>
        </p:nvSpPr>
        <p:spPr>
          <a:xfrm>
            <a:off x="1447800" y="2805998"/>
            <a:ext cx="2438399" cy="838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2000" dirty="0">
                <a:solidFill>
                  <a:schemeClr val="bg1"/>
                </a:solidFill>
              </a:rPr>
              <a:t>Αιτίες Ισλαμικής ριζοσπαστικοποίησης</a:t>
            </a:r>
            <a:endParaRPr lang="en-GB" sz="2000" dirty="0">
              <a:solidFill>
                <a:schemeClr val="bg1"/>
              </a:solidFill>
            </a:endParaRPr>
          </a:p>
        </p:txBody>
      </p:sp>
      <p:sp>
        <p:nvSpPr>
          <p:cNvPr id="19" name="Tekstvak 2">
            <a:extLst>
              <a:ext uri="{FF2B5EF4-FFF2-40B4-BE49-F238E27FC236}">
                <a16:creationId xmlns:a16="http://schemas.microsoft.com/office/drawing/2014/main" id="{DA1477A9-0C03-47F6-A4D6-80AADCD18E1F}"/>
              </a:ext>
            </a:extLst>
          </p:cNvPr>
          <p:cNvSpPr txBox="1"/>
          <p:nvPr/>
        </p:nvSpPr>
        <p:spPr>
          <a:xfrm rot="863308">
            <a:off x="5129108" y="2880082"/>
            <a:ext cx="3734054" cy="830997"/>
          </a:xfrm>
          <a:prstGeom prst="rect">
            <a:avLst/>
          </a:prstGeom>
          <a:noFill/>
        </p:spPr>
        <p:txBody>
          <a:bodyPr wrap="square" rtlCol="0">
            <a:spAutoFit/>
          </a:bodyPr>
          <a:lstStyle/>
          <a:p>
            <a:pPr algn="ctr"/>
            <a:r>
              <a:rPr lang="el-GR" sz="2400" b="1" dirty="0">
                <a:solidFill>
                  <a:srgbClr val="C00000"/>
                </a:solidFill>
                <a:latin typeface="Ink Free" panose="03080402000500000000" pitchFamily="66" charset="0"/>
              </a:rPr>
              <a:t>Σημειώστε: Τι σας κάνει εντύπωση</a:t>
            </a:r>
            <a:endParaRPr lang="en-GB" sz="2400" b="1" dirty="0">
              <a:solidFill>
                <a:srgbClr val="C00000"/>
              </a:solidFill>
              <a:latin typeface="Ink Free" panose="03080402000500000000" pitchFamily="66" charset="0"/>
            </a:endParaRPr>
          </a:p>
        </p:txBody>
      </p:sp>
      <p:sp>
        <p:nvSpPr>
          <p:cNvPr id="20" name="Rechthoek 16">
            <a:extLst>
              <a:ext uri="{FF2B5EF4-FFF2-40B4-BE49-F238E27FC236}">
                <a16:creationId xmlns:a16="http://schemas.microsoft.com/office/drawing/2014/main" id="{C1C1D754-E356-419D-85BE-C58EE71BEA40}"/>
              </a:ext>
            </a:extLst>
          </p:cNvPr>
          <p:cNvSpPr/>
          <p:nvPr/>
        </p:nvSpPr>
        <p:spPr>
          <a:xfrm>
            <a:off x="3787207" y="3532731"/>
            <a:ext cx="2438399" cy="8382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a:solidFill>
                  <a:schemeClr val="bg1"/>
                </a:solidFill>
              </a:rPr>
              <a:t>Αιτίες Δεξιάς ριζοσπαστικοποίησης</a:t>
            </a:r>
            <a:endParaRPr lang="en-GB" dirty="0">
              <a:solidFill>
                <a:schemeClr val="bg1"/>
              </a:solidFill>
            </a:endParaRPr>
          </a:p>
        </p:txBody>
      </p:sp>
      <p:sp>
        <p:nvSpPr>
          <p:cNvPr id="11" name="Tekstvak 17">
            <a:extLst>
              <a:ext uri="{FF2B5EF4-FFF2-40B4-BE49-F238E27FC236}">
                <a16:creationId xmlns:a16="http://schemas.microsoft.com/office/drawing/2014/main" id="{B8114499-7300-460F-A065-99F7BF42A496}"/>
              </a:ext>
            </a:extLst>
          </p:cNvPr>
          <p:cNvSpPr txBox="1"/>
          <p:nvPr/>
        </p:nvSpPr>
        <p:spPr>
          <a:xfrm>
            <a:off x="685800" y="4673683"/>
            <a:ext cx="7848600" cy="923330"/>
          </a:xfrm>
          <a:prstGeom prst="rect">
            <a:avLst/>
          </a:prstGeom>
          <a:noFill/>
        </p:spPr>
        <p:txBody>
          <a:bodyPr wrap="square">
            <a:spAutoFit/>
          </a:bodyPr>
          <a:lstStyle/>
          <a:p>
            <a:pPr algn="ctr"/>
            <a:r>
              <a:rPr lang="el-GR" dirty="0">
                <a:solidFill>
                  <a:schemeClr val="tx1">
                    <a:lumMod val="75000"/>
                    <a:lumOff val="25000"/>
                  </a:schemeClr>
                </a:solidFill>
              </a:rPr>
              <a:t>Πολλά από τα θέματα που μόλις αναφέρθηκαν στα δύο κλιπ εξετάζονται στα εργαστήρια του προγράμματος ARMOUR. Τα θέματα αυτά επελέγησαν επειδή είναι συναφή με τη διαδικασία της ριζοσπαστικοποίησης. </a:t>
            </a:r>
            <a:endParaRPr lang="en-GB" noProof="0" dirty="0">
              <a:solidFill>
                <a:schemeClr val="tx1">
                  <a:lumMod val="75000"/>
                  <a:lumOff val="25000"/>
                </a:schemeClr>
              </a:solidFill>
              <a:highlight>
                <a:srgbClr val="FFFF00"/>
              </a:highlight>
            </a:endParaRPr>
          </a:p>
        </p:txBody>
      </p:sp>
    </p:spTree>
    <p:extLst>
      <p:ext uri="{BB962C8B-B14F-4D97-AF65-F5344CB8AC3E}">
        <p14:creationId xmlns:p14="http://schemas.microsoft.com/office/powerpoint/2010/main" val="32938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8FCF89-D18B-49B8-8493-5E4539BCA436}"/>
              </a:ext>
            </a:extLst>
          </p:cNvPr>
          <p:cNvSpPr>
            <a:spLocks noGrp="1"/>
          </p:cNvSpPr>
          <p:nvPr>
            <p:ph type="title"/>
          </p:nvPr>
        </p:nvSpPr>
        <p:spPr>
          <a:xfrm>
            <a:off x="691487" y="1257804"/>
            <a:ext cx="7772400" cy="685800"/>
          </a:xfrm>
        </p:spPr>
        <p:txBody>
          <a:bodyPr>
            <a:normAutofit/>
          </a:bodyPr>
          <a:lstStyle/>
          <a:p>
            <a:r>
              <a:rPr lang="el-GR" dirty="0"/>
              <a:t>Αιτίες της ριζοσπαστικοποίησης</a:t>
            </a:r>
            <a:endParaRPr lang="en-GB" dirty="0"/>
          </a:p>
        </p:txBody>
      </p:sp>
      <p:sp>
        <p:nvSpPr>
          <p:cNvPr id="3" name="Tijdelijke aanduiding voor inhoud 2">
            <a:extLst>
              <a:ext uri="{FF2B5EF4-FFF2-40B4-BE49-F238E27FC236}">
                <a16:creationId xmlns:a16="http://schemas.microsoft.com/office/drawing/2014/main" id="{F867319C-AEC6-40A4-BA43-42C406B1AB69}"/>
              </a:ext>
            </a:extLst>
          </p:cNvPr>
          <p:cNvSpPr>
            <a:spLocks noGrp="1"/>
          </p:cNvSpPr>
          <p:nvPr>
            <p:ph idx="1"/>
          </p:nvPr>
        </p:nvSpPr>
        <p:spPr>
          <a:xfrm>
            <a:off x="685800" y="2287573"/>
            <a:ext cx="3276600" cy="455627"/>
          </a:xfrm>
        </p:spPr>
        <p:txBody>
          <a:bodyPr>
            <a:noAutofit/>
          </a:bodyPr>
          <a:lstStyle/>
          <a:p>
            <a:pPr marL="0" indent="0" algn="ctr">
              <a:buNone/>
            </a:pPr>
            <a:r>
              <a:rPr lang="el-GR" sz="1800" dirty="0"/>
              <a:t>Δεν υπάρχει σαφής αιτία ή οδός για τη ριζοσπαστικοποίηση
</a:t>
            </a:r>
            <a:endParaRPr lang="en-GB" sz="2000" dirty="0"/>
          </a:p>
        </p:txBody>
      </p:sp>
      <p:sp>
        <p:nvSpPr>
          <p:cNvPr id="8" name="Tijdelijke aanduiding voor inhoud 2">
            <a:extLst>
              <a:ext uri="{FF2B5EF4-FFF2-40B4-BE49-F238E27FC236}">
                <a16:creationId xmlns:a16="http://schemas.microsoft.com/office/drawing/2014/main" id="{2BD55F60-7188-4447-82F6-5211696900B1}"/>
              </a:ext>
            </a:extLst>
          </p:cNvPr>
          <p:cNvSpPr txBox="1">
            <a:spLocks/>
          </p:cNvSpPr>
          <p:nvPr/>
        </p:nvSpPr>
        <p:spPr>
          <a:xfrm>
            <a:off x="0" y="5182324"/>
            <a:ext cx="3276600" cy="1104900"/>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2200" b="1" dirty="0">
                <a:solidFill>
                  <a:srgbClr val="C00000"/>
                </a:solidFill>
                <a:latin typeface="Ink Free" panose="03080402000500000000" pitchFamily="66" charset="0"/>
              </a:rPr>
              <a:t>Αφιερώστε λίγο χρόνο για να σκεφτείτε ένα παράδειγμα από κάθε κατηγορία
</a:t>
            </a:r>
            <a:endParaRPr lang="en-GB" sz="2200" b="1" dirty="0">
              <a:solidFill>
                <a:srgbClr val="C00000"/>
              </a:solidFill>
              <a:latin typeface="Ink Free" panose="03080402000500000000" pitchFamily="66" charset="0"/>
            </a:endParaRPr>
          </a:p>
        </p:txBody>
      </p:sp>
      <p:sp>
        <p:nvSpPr>
          <p:cNvPr id="10" name="Tijdelijke aanduiding voor inhoud 2">
            <a:extLst>
              <a:ext uri="{FF2B5EF4-FFF2-40B4-BE49-F238E27FC236}">
                <a16:creationId xmlns:a16="http://schemas.microsoft.com/office/drawing/2014/main" id="{BC9A6DD7-1268-482F-B49E-C0670698127F}"/>
              </a:ext>
            </a:extLst>
          </p:cNvPr>
          <p:cNvSpPr txBox="1">
            <a:spLocks/>
          </p:cNvSpPr>
          <p:nvPr/>
        </p:nvSpPr>
        <p:spPr>
          <a:xfrm rot="349586">
            <a:off x="4190741" y="1896915"/>
            <a:ext cx="1981722" cy="651161"/>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1400" dirty="0">
                <a:solidFill>
                  <a:srgbClr val="0770B1"/>
                </a:solidFill>
                <a:latin typeface="+mj-lt"/>
                <a:ea typeface="+mj-ea"/>
                <a:cs typeface="+mj-cs"/>
              </a:rPr>
              <a:t>Οι κατηγορίες αυτές </a:t>
            </a:r>
            <a:r>
              <a:rPr lang="el-GR" sz="1400" dirty="0" err="1">
                <a:solidFill>
                  <a:srgbClr val="0770B1"/>
                </a:solidFill>
                <a:latin typeface="+mj-lt"/>
                <a:ea typeface="+mj-ea"/>
                <a:cs typeface="+mj-cs"/>
              </a:rPr>
              <a:t>αλληλοεπικαλύπτονται</a:t>
            </a:r>
            <a:r>
              <a:rPr lang="el-GR" sz="1400" dirty="0">
                <a:solidFill>
                  <a:srgbClr val="0770B1"/>
                </a:solidFill>
                <a:latin typeface="+mj-lt"/>
                <a:ea typeface="+mj-ea"/>
                <a:cs typeface="+mj-cs"/>
              </a:rPr>
              <a:t> εν μέρει</a:t>
            </a:r>
            <a:endParaRPr lang="en-GB" sz="1400" dirty="0">
              <a:solidFill>
                <a:srgbClr val="0770B1"/>
              </a:solidFill>
              <a:latin typeface="+mj-lt"/>
              <a:ea typeface="+mj-ea"/>
              <a:cs typeface="+mj-cs"/>
            </a:endParaRPr>
          </a:p>
        </p:txBody>
      </p:sp>
      <p:sp>
        <p:nvSpPr>
          <p:cNvPr id="11" name="Tekstvak 10">
            <a:extLst>
              <a:ext uri="{FF2B5EF4-FFF2-40B4-BE49-F238E27FC236}">
                <a16:creationId xmlns:a16="http://schemas.microsoft.com/office/drawing/2014/main" id="{BF370373-16DB-4FE1-A1CE-DF146D809FE3}"/>
              </a:ext>
            </a:extLst>
          </p:cNvPr>
          <p:cNvSpPr txBox="1"/>
          <p:nvPr/>
        </p:nvSpPr>
        <p:spPr>
          <a:xfrm>
            <a:off x="853763" y="2894029"/>
            <a:ext cx="2822369" cy="923330"/>
          </a:xfrm>
          <a:prstGeom prst="rect">
            <a:avLst/>
          </a:prstGeom>
          <a:noFill/>
        </p:spPr>
        <p:txBody>
          <a:bodyPr wrap="square">
            <a:spAutoFit/>
          </a:bodyPr>
          <a:lstStyle/>
          <a:p>
            <a:pPr algn="ctr"/>
            <a:r>
              <a:rPr lang="el-GR" dirty="0">
                <a:solidFill>
                  <a:schemeClr val="tx1">
                    <a:lumMod val="75000"/>
                    <a:lumOff val="25000"/>
                  </a:schemeClr>
                </a:solidFill>
              </a:rPr>
              <a:t>Αιτιώδεις παράγοντες μπορούν να βρεθούν σε διάφορες κατηγορίες</a:t>
            </a:r>
            <a:r>
              <a:rPr lang="en-GB" sz="1800" dirty="0">
                <a:solidFill>
                  <a:schemeClr val="tx1">
                    <a:lumMod val="75000"/>
                    <a:lumOff val="25000"/>
                  </a:schemeClr>
                </a:solidFill>
              </a:rPr>
              <a:t>:</a:t>
            </a:r>
          </a:p>
        </p:txBody>
      </p:sp>
      <p:sp>
        <p:nvSpPr>
          <p:cNvPr id="13" name="Tekstvak 12">
            <a:extLst>
              <a:ext uri="{FF2B5EF4-FFF2-40B4-BE49-F238E27FC236}">
                <a16:creationId xmlns:a16="http://schemas.microsoft.com/office/drawing/2014/main" id="{4D91150A-0C9C-4905-9F75-F8A78332C699}"/>
              </a:ext>
            </a:extLst>
          </p:cNvPr>
          <p:cNvSpPr txBox="1"/>
          <p:nvPr/>
        </p:nvSpPr>
        <p:spPr>
          <a:xfrm>
            <a:off x="6172200" y="2286406"/>
            <a:ext cx="2281547" cy="923330"/>
          </a:xfrm>
          <a:prstGeom prst="rect">
            <a:avLst/>
          </a:prstGeom>
          <a:noFill/>
        </p:spPr>
        <p:txBody>
          <a:bodyPr wrap="square">
            <a:spAutoFit/>
          </a:bodyPr>
          <a:lstStyle/>
          <a:p>
            <a:pPr algn="ctr"/>
            <a:r>
              <a:rPr lang="el-GR" dirty="0">
                <a:solidFill>
                  <a:schemeClr val="tx1">
                    <a:lumMod val="75000"/>
                    <a:lumOff val="25000"/>
                  </a:schemeClr>
                </a:solidFill>
              </a:rPr>
              <a:t>Είναι μια πολύπλοκη διαδικασία με πολλές πηγές</a:t>
            </a:r>
            <a:endParaRPr lang="en-GB" sz="1800" dirty="0">
              <a:solidFill>
                <a:schemeClr val="tx1">
                  <a:lumMod val="75000"/>
                  <a:lumOff val="25000"/>
                </a:schemeClr>
              </a:solidFill>
            </a:endParaRPr>
          </a:p>
        </p:txBody>
      </p:sp>
      <p:graphicFrame>
        <p:nvGraphicFramePr>
          <p:cNvPr id="14" name="Diagram 6">
            <a:extLst>
              <a:ext uri="{FF2B5EF4-FFF2-40B4-BE49-F238E27FC236}">
                <a16:creationId xmlns:a16="http://schemas.microsoft.com/office/drawing/2014/main" id="{1FB3C316-B2B4-4549-8E62-974B3F4B7B1F}"/>
              </a:ext>
            </a:extLst>
          </p:cNvPr>
          <p:cNvGraphicFramePr/>
          <p:nvPr>
            <p:extLst>
              <p:ext uri="{D42A27DB-BD31-4B8C-83A1-F6EECF244321}">
                <p14:modId xmlns:p14="http://schemas.microsoft.com/office/powerpoint/2010/main" val="3275206626"/>
              </p:ext>
            </p:extLst>
          </p:nvPr>
        </p:nvGraphicFramePr>
        <p:xfrm>
          <a:off x="1476147" y="2566465"/>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kstvak 11">
            <a:extLst>
              <a:ext uri="{FF2B5EF4-FFF2-40B4-BE49-F238E27FC236}">
                <a16:creationId xmlns:a16="http://schemas.microsoft.com/office/drawing/2014/main" id="{BEC5CC33-F852-4295-B86D-A324B7F9CCD8}"/>
              </a:ext>
            </a:extLst>
          </p:cNvPr>
          <p:cNvSpPr txBox="1"/>
          <p:nvPr/>
        </p:nvSpPr>
        <p:spPr>
          <a:xfrm>
            <a:off x="1066800" y="6256483"/>
            <a:ext cx="7086600" cy="923330"/>
          </a:xfrm>
          <a:prstGeom prst="rect">
            <a:avLst/>
          </a:prstGeom>
          <a:noFill/>
        </p:spPr>
        <p:txBody>
          <a:bodyPr wrap="square">
            <a:spAutoFit/>
          </a:bodyPr>
          <a:lstStyle/>
          <a:p>
            <a:pPr algn="r"/>
            <a:r>
              <a:rPr lang="el-GR">
                <a:solidFill>
                  <a:schemeClr val="tx1">
                    <a:lumMod val="75000"/>
                    <a:lumOff val="25000"/>
                  </a:schemeClr>
                </a:solidFill>
              </a:rPr>
              <a:t>Ας δούμε αν οι απαντήσεις σας ταιριάζουν με τα ακόλουθα παραδείγματα
</a:t>
            </a:r>
            <a:endParaRPr lang="en-GB" dirty="0">
              <a:solidFill>
                <a:schemeClr val="tx1">
                  <a:lumMod val="75000"/>
                  <a:lumOff val="25000"/>
                </a:schemeClr>
              </a:solidFill>
            </a:endParaRPr>
          </a:p>
        </p:txBody>
      </p:sp>
      <p:sp>
        <p:nvSpPr>
          <p:cNvPr id="17" name="Pijl: rechts 12">
            <a:extLst>
              <a:ext uri="{FF2B5EF4-FFF2-40B4-BE49-F238E27FC236}">
                <a16:creationId xmlns:a16="http://schemas.microsoft.com/office/drawing/2014/main" id="{08CF71C0-F35D-479C-B7BF-96DBFC3BA5D6}"/>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157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p:bldGraphic spid="14" grpId="0">
        <p:bldAsOne/>
      </p:bldGraphic>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4706C88-EE69-4D2A-A175-F245A9D69412}"/>
              </a:ext>
            </a:extLst>
          </p:cNvPr>
          <p:cNvSpPr>
            <a:spLocks noGrp="1"/>
          </p:cNvSpPr>
          <p:nvPr>
            <p:ph idx="1"/>
          </p:nvPr>
        </p:nvSpPr>
        <p:spPr/>
        <p:txBody>
          <a:bodyPr>
            <a:normAutofit/>
          </a:bodyPr>
          <a:lstStyle/>
          <a:p>
            <a:pPr marL="0" indent="0">
              <a:buNone/>
            </a:pPr>
            <a:r>
              <a:rPr lang="el-GR" sz="2000" dirty="0"/>
              <a:t>Αναφέρονται στο πιθανό αντίκτυπο στη ριζοσπαστικοποίηση</a:t>
            </a:r>
            <a:r>
              <a:rPr lang="en-GB" sz="2000" dirty="0"/>
              <a:t> </a:t>
            </a:r>
          </a:p>
          <a:p>
            <a:r>
              <a:rPr lang="el-GR" sz="1800" dirty="0"/>
              <a:t>Δράσεων και πολιτικών από τις (διεθνικές) κυβερνήσεις 
Έλλειψη νομικών πολιτικών ευκαιριών</a:t>
            </a:r>
            <a:endParaRPr lang="en-GB" sz="1800" dirty="0"/>
          </a:p>
          <a:p>
            <a:r>
              <a:rPr lang="el-GR" sz="1800" dirty="0"/>
              <a:t>Μεγαλύτερες </a:t>
            </a:r>
            <a:r>
              <a:rPr lang="el-GR" sz="1800" dirty="0">
                <a:hlinkClick r:id="rId3"/>
              </a:rPr>
              <a:t>τάσεις</a:t>
            </a:r>
            <a:r>
              <a:rPr lang="el-GR" sz="1800" dirty="0"/>
              <a:t> όπως</a:t>
            </a:r>
            <a:r>
              <a:rPr lang="en-GB" sz="1800" dirty="0"/>
              <a:t> </a:t>
            </a:r>
          </a:p>
          <a:p>
            <a:pPr lvl="1"/>
            <a:r>
              <a:rPr lang="el-GR" sz="1600" dirty="0">
                <a:solidFill>
                  <a:schemeClr val="tx1">
                    <a:lumMod val="75000"/>
                    <a:lumOff val="25000"/>
                  </a:schemeClr>
                </a:solidFill>
              </a:rPr>
              <a:t>Αύξηση του παγκόσμιου πληθυσμού
Κλιματική αλλαγή και μετανάστευση</a:t>
            </a:r>
            <a:endParaRPr lang="en-GB" sz="1600" dirty="0">
              <a:solidFill>
                <a:schemeClr val="tx1">
                  <a:lumMod val="75000"/>
                  <a:lumOff val="25000"/>
                </a:schemeClr>
              </a:solidFill>
            </a:endParaRPr>
          </a:p>
          <a:p>
            <a:pPr lvl="1"/>
            <a:r>
              <a:rPr lang="el-GR" sz="1600" dirty="0">
                <a:solidFill>
                  <a:schemeClr val="tx1">
                    <a:lumMod val="75000"/>
                    <a:lumOff val="25000"/>
                  </a:schemeClr>
                </a:solidFill>
              </a:rPr>
              <a:t>Παρακμή των ΗΠΑ ως κυρίαρχης παγκόσμιας υπερδύναμης
Αγώνας για φυσικούς πόρους</a:t>
            </a:r>
            <a:endParaRPr lang="en-GB" sz="1600" dirty="0">
              <a:solidFill>
                <a:schemeClr val="tx1">
                  <a:lumMod val="75000"/>
                  <a:lumOff val="25000"/>
                </a:schemeClr>
              </a:solidFill>
            </a:endParaRPr>
          </a:p>
        </p:txBody>
      </p:sp>
      <p:sp>
        <p:nvSpPr>
          <p:cNvPr id="2" name="Titel 1">
            <a:extLst>
              <a:ext uri="{FF2B5EF4-FFF2-40B4-BE49-F238E27FC236}">
                <a16:creationId xmlns:a16="http://schemas.microsoft.com/office/drawing/2014/main" id="{F4CE137C-9784-47BB-993E-0D05A2E0013C}"/>
              </a:ext>
            </a:extLst>
          </p:cNvPr>
          <p:cNvSpPr>
            <a:spLocks noGrp="1"/>
          </p:cNvSpPr>
          <p:nvPr>
            <p:ph type="title"/>
          </p:nvPr>
        </p:nvSpPr>
        <p:spPr/>
        <p:txBody>
          <a:bodyPr>
            <a:normAutofit/>
          </a:bodyPr>
          <a:lstStyle/>
          <a:p>
            <a:r>
              <a:rPr lang="el-GR" dirty="0"/>
              <a:t>(</a:t>
            </a:r>
            <a:r>
              <a:rPr lang="el-GR" dirty="0" err="1"/>
              <a:t>Γεω</a:t>
            </a:r>
            <a:r>
              <a:rPr lang="el-GR" dirty="0"/>
              <a:t>)πολιτικοί παράγοντες</a:t>
            </a:r>
            <a:endParaRPr lang="en-GB" dirty="0"/>
          </a:p>
        </p:txBody>
      </p:sp>
      <p:pic>
        <p:nvPicPr>
          <p:cNvPr id="2050" name="Picture 2" descr="Iraqi Who Toppled Saddam's Statue Says Blair, Bush Should ...">
            <a:extLst>
              <a:ext uri="{FF2B5EF4-FFF2-40B4-BE49-F238E27FC236}">
                <a16:creationId xmlns:a16="http://schemas.microsoft.com/office/drawing/2014/main" id="{7906FB2D-16C6-4C28-B934-A4ED1CD064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988" r="15190"/>
          <a:stretch/>
        </p:blipFill>
        <p:spPr bwMode="auto">
          <a:xfrm>
            <a:off x="6484585" y="2895600"/>
            <a:ext cx="2527477" cy="176556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7A99BFDA-C88F-4071-A317-F8F5F90C4F93}"/>
              </a:ext>
            </a:extLst>
          </p:cNvPr>
          <p:cNvSpPr txBox="1"/>
          <p:nvPr/>
        </p:nvSpPr>
        <p:spPr>
          <a:xfrm>
            <a:off x="6733166" y="4633889"/>
            <a:ext cx="2030316" cy="307777"/>
          </a:xfrm>
          <a:prstGeom prst="rect">
            <a:avLst/>
          </a:prstGeom>
          <a:noFill/>
        </p:spPr>
        <p:txBody>
          <a:bodyPr wrap="square" rtlCol="0">
            <a:spAutoFit/>
          </a:bodyPr>
          <a:lstStyle/>
          <a:p>
            <a:pPr algn="ctr"/>
            <a:r>
              <a:rPr lang="el-GR" sz="1400" dirty="0">
                <a:solidFill>
                  <a:schemeClr val="tx1">
                    <a:lumMod val="75000"/>
                    <a:lumOff val="25000"/>
                  </a:schemeClr>
                </a:solidFill>
              </a:rPr>
              <a:t>Εισβολή στο Ιράκ</a:t>
            </a:r>
            <a:r>
              <a:rPr lang="en-GB" sz="1400" dirty="0">
                <a:solidFill>
                  <a:schemeClr val="tx1">
                    <a:lumMod val="75000"/>
                    <a:lumOff val="25000"/>
                  </a:schemeClr>
                </a:solidFill>
              </a:rPr>
              <a:t>, 2003</a:t>
            </a:r>
          </a:p>
        </p:txBody>
      </p:sp>
      <p:pic>
        <p:nvPicPr>
          <p:cNvPr id="2052" name="Picture 4" descr="The First Signs of a Global Climate Change Immigration ...">
            <a:extLst>
              <a:ext uri="{FF2B5EF4-FFF2-40B4-BE49-F238E27FC236}">
                <a16:creationId xmlns:a16="http://schemas.microsoft.com/office/drawing/2014/main" id="{E2946985-A551-4F5B-B4E5-4F6F70CD46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1465"/>
          <a:stretch/>
        </p:blipFill>
        <p:spPr bwMode="auto">
          <a:xfrm>
            <a:off x="6484585" y="4941666"/>
            <a:ext cx="2534357" cy="160640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Съединител: извита линия 19">
            <a:extLst>
              <a:ext uri="{FF2B5EF4-FFF2-40B4-BE49-F238E27FC236}">
                <a16:creationId xmlns:a16="http://schemas.microsoft.com/office/drawing/2014/main" id="{466580D4-5577-4ECB-B3FA-7CFDEEF0684F}"/>
              </a:ext>
            </a:extLst>
          </p:cNvPr>
          <p:cNvCxnSpPr>
            <a:cxnSpLocks/>
          </p:cNvCxnSpPr>
          <p:nvPr/>
        </p:nvCxnSpPr>
        <p:spPr>
          <a:xfrm>
            <a:off x="4006201" y="4128664"/>
            <a:ext cx="2421683" cy="1296804"/>
          </a:xfrm>
          <a:prstGeom prst="curved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4" name="Съединител: извита линия 23">
            <a:extLst>
              <a:ext uri="{FF2B5EF4-FFF2-40B4-BE49-F238E27FC236}">
                <a16:creationId xmlns:a16="http://schemas.microsoft.com/office/drawing/2014/main" id="{CA6C468D-5CE2-46A4-B72B-4CC757A2BFAB}"/>
              </a:ext>
            </a:extLst>
          </p:cNvPr>
          <p:cNvCxnSpPr>
            <a:cxnSpLocks/>
          </p:cNvCxnSpPr>
          <p:nvPr/>
        </p:nvCxnSpPr>
        <p:spPr>
          <a:xfrm>
            <a:off x="5943600" y="2907922"/>
            <a:ext cx="540985" cy="292478"/>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29" name="Tekstvak 6">
            <a:extLst>
              <a:ext uri="{FF2B5EF4-FFF2-40B4-BE49-F238E27FC236}">
                <a16:creationId xmlns:a16="http://schemas.microsoft.com/office/drawing/2014/main" id="{6DCD60B7-5B4E-4929-B307-866245B89802}"/>
              </a:ext>
            </a:extLst>
          </p:cNvPr>
          <p:cNvSpPr txBox="1"/>
          <p:nvPr/>
        </p:nvSpPr>
        <p:spPr>
          <a:xfrm>
            <a:off x="2749420" y="5153995"/>
            <a:ext cx="1822580" cy="954107"/>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l-GR" sz="1400" dirty="0">
                <a:solidFill>
                  <a:srgbClr val="505050"/>
                </a:solidFill>
                <a:latin typeface="Calibri" panose="020F0502020204030204" pitchFamily="34" charset="0"/>
                <a:cs typeface="Calibri" panose="020F0502020204030204" pitchFamily="34" charset="0"/>
              </a:rPr>
              <a:t>Πιέστε </a:t>
            </a:r>
            <a:r>
              <a:rPr lang="el-GR" sz="1400" dirty="0">
                <a:solidFill>
                  <a:srgbClr val="505050"/>
                </a:solidFill>
                <a:latin typeface="Calibri" panose="020F0502020204030204" pitchFamily="34" charset="0"/>
                <a:cs typeface="Calibri" panose="020F0502020204030204" pitchFamily="34" charset="0"/>
                <a:hlinkClick r:id="rId6"/>
              </a:rPr>
              <a:t>εδώ</a:t>
            </a:r>
            <a:r>
              <a:rPr lang="en-GB" sz="1400" dirty="0">
                <a:solidFill>
                  <a:srgbClr val="505050"/>
                </a:solidFill>
                <a:latin typeface="Calibri" panose="020F0502020204030204" pitchFamily="34" charset="0"/>
                <a:cs typeface="Calibri" panose="020F0502020204030204" pitchFamily="34" charset="0"/>
              </a:rPr>
              <a:t> </a:t>
            </a:r>
            <a:r>
              <a:rPr lang="el-GR" sz="1400" dirty="0">
                <a:solidFill>
                  <a:srgbClr val="505050"/>
                </a:solidFill>
                <a:latin typeface="Calibri" panose="020F0502020204030204" pitchFamily="34" charset="0"/>
                <a:cs typeface="Calibri" panose="020F0502020204030204" pitchFamily="34" charset="0"/>
              </a:rPr>
              <a:t>για έναν </a:t>
            </a:r>
            <a:r>
              <a:rPr lang="el-GR" sz="1400" dirty="0" err="1">
                <a:solidFill>
                  <a:srgbClr val="505050"/>
                </a:solidFill>
                <a:latin typeface="Calibri" panose="020F0502020204030204" pitchFamily="34" charset="0"/>
                <a:cs typeface="Calibri" panose="020F0502020204030204" pitchFamily="34" charset="0"/>
              </a:rPr>
              <a:t>διαδραστικό</a:t>
            </a:r>
            <a:r>
              <a:rPr lang="el-GR" sz="1400" dirty="0">
                <a:solidFill>
                  <a:srgbClr val="505050"/>
                </a:solidFill>
                <a:latin typeface="Calibri" panose="020F0502020204030204" pitchFamily="34" charset="0"/>
                <a:cs typeface="Calibri" panose="020F0502020204030204" pitchFamily="34" charset="0"/>
              </a:rPr>
              <a:t> χάρτη των παγκόσμιων κινδύνων ασφαλείας</a:t>
            </a:r>
            <a:r>
              <a:rPr lang="en-GB" sz="1400" dirty="0">
                <a:solidFill>
                  <a:srgbClr val="505050"/>
                </a:solidFill>
                <a:latin typeface="Calibri" panose="020F0502020204030204" pitchFamily="34" charset="0"/>
                <a:cs typeface="Calibri" panose="020F0502020204030204" pitchFamily="34" charset="0"/>
              </a:rPr>
              <a:t>.</a:t>
            </a:r>
            <a:endParaRPr lang="en-GB" sz="1400" b="0" dirty="0">
              <a:solidFill>
                <a:srgbClr val="505050"/>
              </a:solidFill>
              <a:effectLst/>
              <a:latin typeface="Calibri" panose="020F0502020204030204" pitchFamily="34" charset="0"/>
              <a:cs typeface="Calibri" panose="020F0502020204030204" pitchFamily="34" charset="0"/>
            </a:endParaRPr>
          </a:p>
        </p:txBody>
      </p:sp>
      <p:sp>
        <p:nvSpPr>
          <p:cNvPr id="30" name="Текстово поле 29">
            <a:extLst>
              <a:ext uri="{FF2B5EF4-FFF2-40B4-BE49-F238E27FC236}">
                <a16:creationId xmlns:a16="http://schemas.microsoft.com/office/drawing/2014/main" id="{C106F0A0-8005-4406-B45A-6A1658367DEF}"/>
              </a:ext>
            </a:extLst>
          </p:cNvPr>
          <p:cNvSpPr txBox="1"/>
          <p:nvPr/>
        </p:nvSpPr>
        <p:spPr>
          <a:xfrm>
            <a:off x="438159" y="5149915"/>
            <a:ext cx="2311261" cy="1169551"/>
          </a:xfrm>
          <a:prstGeom prst="rect">
            <a:avLst/>
          </a:prstGeom>
          <a:noFill/>
        </p:spPr>
        <p:txBody>
          <a:bodyPr wrap="square" rtlCol="0">
            <a:spAutoFit/>
          </a:bodyPr>
          <a:lstStyle/>
          <a:p>
            <a:pPr algn="ctr"/>
            <a:r>
              <a:rPr lang="el-GR" sz="1400" dirty="0">
                <a:solidFill>
                  <a:srgbClr val="FF0000"/>
                </a:solidFill>
                <a:latin typeface="Ink Free" panose="03080402000500000000" pitchFamily="66" charset="0"/>
                <a:cs typeface="Calibri" panose="020F0502020204030204" pitchFamily="34" charset="0"/>
              </a:rPr>
              <a:t>Σημειώστε ποιοι 3 κίνδυνοι συνδέονται στενότερα με την τρομοκρατία
</a:t>
            </a:r>
            <a:endParaRPr lang="bg-BG" sz="1400" dirty="0">
              <a:solidFill>
                <a:srgbClr val="C00000"/>
              </a:solidFill>
            </a:endParaRPr>
          </a:p>
        </p:txBody>
      </p:sp>
      <p:sp>
        <p:nvSpPr>
          <p:cNvPr id="11" name="Pijl: rechts 12">
            <a:extLst>
              <a:ext uri="{FF2B5EF4-FFF2-40B4-BE49-F238E27FC236}">
                <a16:creationId xmlns:a16="http://schemas.microsoft.com/office/drawing/2014/main" id="{3FA91EFE-E86F-426A-84BB-D8BB1339AF37}"/>
              </a:ext>
            </a:extLst>
          </p:cNvPr>
          <p:cNvSpPr/>
          <p:nvPr/>
        </p:nvSpPr>
        <p:spPr>
          <a:xfrm flipV="1">
            <a:off x="5638799" y="6508263"/>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010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05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05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500"/>
                                  </p:stCondLst>
                                  <p:childTnLst>
                                    <p:set>
                                      <p:cBhvr>
                                        <p:cTn id="47" dur="1" fill="hold">
                                          <p:stCondLst>
                                            <p:cond delay="0"/>
                                          </p:stCondLst>
                                        </p:cTn>
                                        <p:tgtEl>
                                          <p:spTgt spid="3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9" grpId="0" animBg="1"/>
      <p:bldP spid="3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84B781DE-62DF-44FB-A422-8D290696188E}"/>
              </a:ext>
            </a:extLst>
          </p:cNvPr>
          <p:cNvSpPr txBox="1"/>
          <p:nvPr/>
        </p:nvSpPr>
        <p:spPr>
          <a:xfrm>
            <a:off x="6528657" y="6227939"/>
            <a:ext cx="2335085" cy="738664"/>
          </a:xfrm>
          <a:prstGeom prst="rect">
            <a:avLst/>
          </a:prstGeom>
          <a:noFill/>
        </p:spPr>
        <p:txBody>
          <a:bodyPr wrap="square" rtlCol="0">
            <a:spAutoFit/>
          </a:bodyPr>
          <a:lstStyle/>
          <a:p>
            <a:pPr algn="ctr"/>
            <a:r>
              <a:rPr lang="el-GR" sz="1400">
                <a:solidFill>
                  <a:schemeClr val="tx1">
                    <a:lumMod val="75000"/>
                    <a:lumOff val="25000"/>
                  </a:schemeClr>
                </a:solidFill>
              </a:rPr>
              <a:t>π.χ. αυτοκινητοβιομηχανία του Ντιτρόιτ
</a:t>
            </a:r>
            <a:endParaRPr lang="en-GB" sz="1400" dirty="0">
              <a:solidFill>
                <a:schemeClr val="tx1">
                  <a:lumMod val="75000"/>
                  <a:lumOff val="25000"/>
                </a:schemeClr>
              </a:solidFill>
            </a:endParaRPr>
          </a:p>
        </p:txBody>
      </p:sp>
      <p:sp>
        <p:nvSpPr>
          <p:cNvPr id="2" name="Titel 1">
            <a:extLst>
              <a:ext uri="{FF2B5EF4-FFF2-40B4-BE49-F238E27FC236}">
                <a16:creationId xmlns:a16="http://schemas.microsoft.com/office/drawing/2014/main" id="{90D6894F-F3B9-4C04-8130-52C460D21707}"/>
              </a:ext>
            </a:extLst>
          </p:cNvPr>
          <p:cNvSpPr>
            <a:spLocks noGrp="1"/>
          </p:cNvSpPr>
          <p:nvPr>
            <p:ph type="title"/>
          </p:nvPr>
        </p:nvSpPr>
        <p:spPr>
          <a:xfrm>
            <a:off x="685800" y="1447800"/>
            <a:ext cx="5029200" cy="685800"/>
          </a:xfrm>
        </p:spPr>
        <p:txBody>
          <a:bodyPr>
            <a:normAutofit/>
          </a:bodyPr>
          <a:lstStyle/>
          <a:p>
            <a:r>
              <a:rPr lang="el-GR" dirty="0"/>
              <a:t>Οικονομικοί παράγοντες</a:t>
            </a:r>
            <a:endParaRPr lang="en-GB" dirty="0"/>
          </a:p>
        </p:txBody>
      </p:sp>
      <p:sp>
        <p:nvSpPr>
          <p:cNvPr id="3" name="Tijdelijke aanduiding voor inhoud 2">
            <a:extLst>
              <a:ext uri="{FF2B5EF4-FFF2-40B4-BE49-F238E27FC236}">
                <a16:creationId xmlns:a16="http://schemas.microsoft.com/office/drawing/2014/main" id="{CDC73B26-CD77-4CEB-85CF-08459E9EB451}"/>
              </a:ext>
            </a:extLst>
          </p:cNvPr>
          <p:cNvSpPr>
            <a:spLocks noGrp="1"/>
          </p:cNvSpPr>
          <p:nvPr>
            <p:ph idx="1"/>
          </p:nvPr>
        </p:nvSpPr>
        <p:spPr/>
        <p:txBody>
          <a:bodyPr>
            <a:normAutofit/>
          </a:bodyPr>
          <a:lstStyle/>
          <a:p>
            <a:pPr marL="0" indent="0">
              <a:buNone/>
            </a:pPr>
            <a:r>
              <a:rPr lang="el-GR" sz="2000" dirty="0"/>
              <a:t>Αναφέρονται στο πιθανό αντίκτυπο στη ριζοσπαστικοποίηση </a:t>
            </a:r>
          </a:p>
          <a:p>
            <a:r>
              <a:rPr lang="el-GR" sz="1800" dirty="0"/>
              <a:t>Γενικές οικονομικές συνθήκες</a:t>
            </a:r>
            <a:endParaRPr lang="en-GB" sz="1800" dirty="0"/>
          </a:p>
          <a:p>
            <a:pPr lvl="1"/>
            <a:r>
              <a:rPr lang="el-GR" sz="1600" dirty="0">
                <a:solidFill>
                  <a:schemeClr val="tx1">
                    <a:lumMod val="75000"/>
                    <a:lumOff val="25000"/>
                  </a:schemeClr>
                </a:solidFill>
              </a:rPr>
              <a:t>Υπό κατάρρευση ή οικονομίες που έχουν καταρρεύσει</a:t>
            </a:r>
            <a:endParaRPr lang="en-GB" sz="1600" dirty="0">
              <a:solidFill>
                <a:schemeClr val="tx1">
                  <a:lumMod val="75000"/>
                  <a:lumOff val="25000"/>
                </a:schemeClr>
              </a:solidFill>
            </a:endParaRPr>
          </a:p>
          <a:p>
            <a:pPr lvl="1"/>
            <a:r>
              <a:rPr lang="el-GR" sz="1600" dirty="0">
                <a:solidFill>
                  <a:schemeClr val="tx1">
                    <a:lumMod val="75000"/>
                    <a:lumOff val="25000"/>
                  </a:schemeClr>
                </a:solidFill>
              </a:rPr>
              <a:t>Κατάρρευση βιομηχανιών
Που οδηγούν σε </a:t>
            </a:r>
            <a:r>
              <a:rPr lang="el-GR" sz="1600" dirty="0" err="1">
                <a:solidFill>
                  <a:schemeClr val="tx1">
                    <a:lumMod val="75000"/>
                    <a:lumOff val="25000"/>
                  </a:schemeClr>
                </a:solidFill>
              </a:rPr>
              <a:t>εθνοτικό</a:t>
            </a:r>
            <a:r>
              <a:rPr lang="el-GR" sz="1600" dirty="0">
                <a:solidFill>
                  <a:schemeClr val="tx1">
                    <a:lumMod val="75000"/>
                    <a:lumOff val="25000"/>
                  </a:schemeClr>
                </a:solidFill>
              </a:rPr>
              <a:t> ανταγωνισμό</a:t>
            </a:r>
            <a:endParaRPr lang="en-GB" sz="1600" dirty="0">
              <a:solidFill>
                <a:schemeClr val="tx1">
                  <a:lumMod val="75000"/>
                  <a:lumOff val="25000"/>
                </a:schemeClr>
              </a:solidFill>
            </a:endParaRPr>
          </a:p>
          <a:p>
            <a:r>
              <a:rPr lang="el-GR" sz="1800" dirty="0"/>
              <a:t>Ατομικές ή ομαδικές οικονομικές συνθήκες</a:t>
            </a:r>
          </a:p>
          <a:p>
            <a:pPr lvl="1"/>
            <a:r>
              <a:rPr lang="el-GR" sz="1600" dirty="0">
                <a:solidFill>
                  <a:schemeClr val="tx1">
                    <a:lumMod val="75000"/>
                    <a:lumOff val="25000"/>
                  </a:schemeClr>
                </a:solidFill>
              </a:rPr>
              <a:t>Σχετική στέρηση για ορισμένες ομάδες
Αντίληψη της έλλειψης οικονομικών ευκαιριών</a:t>
            </a:r>
            <a:endParaRPr lang="en-GB" sz="1600" dirty="0">
              <a:solidFill>
                <a:schemeClr val="tx1">
                  <a:lumMod val="75000"/>
                  <a:lumOff val="25000"/>
                </a:schemeClr>
              </a:solidFill>
            </a:endParaRPr>
          </a:p>
          <a:p>
            <a:pPr lvl="1"/>
            <a:r>
              <a:rPr lang="el-GR" sz="1600" dirty="0">
                <a:solidFill>
                  <a:schemeClr val="tx1">
                    <a:lumMod val="75000"/>
                    <a:lumOff val="25000"/>
                  </a:schemeClr>
                </a:solidFill>
              </a:rPr>
              <a:t>Ο εκσυγχρονισμός άφησε ορισμένες επαγγελματικές ομάδες χωρίς θέσεις εργασίας
</a:t>
            </a:r>
            <a:r>
              <a:rPr lang="en-GB" sz="2200" dirty="0"/>
              <a:t>…</a:t>
            </a:r>
          </a:p>
        </p:txBody>
      </p:sp>
      <p:sp>
        <p:nvSpPr>
          <p:cNvPr id="11" name="Tekstvak 10">
            <a:extLst>
              <a:ext uri="{FF2B5EF4-FFF2-40B4-BE49-F238E27FC236}">
                <a16:creationId xmlns:a16="http://schemas.microsoft.com/office/drawing/2014/main" id="{2E8F382C-E96A-422E-ADF0-5CFFB78FC908}"/>
              </a:ext>
            </a:extLst>
          </p:cNvPr>
          <p:cNvSpPr txBox="1"/>
          <p:nvPr/>
        </p:nvSpPr>
        <p:spPr>
          <a:xfrm>
            <a:off x="6386544" y="2763053"/>
            <a:ext cx="2619311" cy="1169551"/>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l-GR" sz="1400" dirty="0">
                <a:solidFill>
                  <a:schemeClr val="tx1">
                    <a:lumMod val="75000"/>
                    <a:lumOff val="25000"/>
                  </a:schemeClr>
                </a:solidFill>
              </a:rPr>
              <a:t>Ο πληθυσμός στις ισλαμικές χώρες αυξήθηκε σε 100 χρόνια από 150 σε 1200 εκατομμύρια ανθρώπους:
Η οικονομία υστερεί</a:t>
            </a:r>
            <a:endParaRPr lang="en-GB" sz="1400" dirty="0">
              <a:solidFill>
                <a:schemeClr val="tx1">
                  <a:lumMod val="75000"/>
                  <a:lumOff val="25000"/>
                </a:schemeClr>
              </a:solidFill>
            </a:endParaRPr>
          </a:p>
        </p:txBody>
      </p:sp>
      <p:pic>
        <p:nvPicPr>
          <p:cNvPr id="1026" name="Picture 2" descr="The Ruins Of Detroit Industry: Five Former Factories">
            <a:extLst>
              <a:ext uri="{FF2B5EF4-FFF2-40B4-BE49-F238E27FC236}">
                <a16:creationId xmlns:a16="http://schemas.microsoft.com/office/drawing/2014/main" id="{EF5C76A6-243C-416A-AB5E-67FCBDE326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57" y="5049931"/>
            <a:ext cx="2495106" cy="116955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Съединител: извита линия 11">
            <a:extLst>
              <a:ext uri="{FF2B5EF4-FFF2-40B4-BE49-F238E27FC236}">
                <a16:creationId xmlns:a16="http://schemas.microsoft.com/office/drawing/2014/main" id="{C301AB5B-C675-4054-9D6A-07F2F917376B}"/>
              </a:ext>
            </a:extLst>
          </p:cNvPr>
          <p:cNvCxnSpPr>
            <a:cxnSpLocks/>
          </p:cNvCxnSpPr>
          <p:nvPr/>
        </p:nvCxnSpPr>
        <p:spPr>
          <a:xfrm>
            <a:off x="3429000" y="3352800"/>
            <a:ext cx="2819400" cy="1126360"/>
          </a:xfrm>
          <a:prstGeom prst="curved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Съединител: извита линия 15">
            <a:extLst>
              <a:ext uri="{FF2B5EF4-FFF2-40B4-BE49-F238E27FC236}">
                <a16:creationId xmlns:a16="http://schemas.microsoft.com/office/drawing/2014/main" id="{60244134-091B-46A6-B5DC-1724FA247DB8}"/>
              </a:ext>
            </a:extLst>
          </p:cNvPr>
          <p:cNvCxnSpPr>
            <a:cxnSpLocks/>
          </p:cNvCxnSpPr>
          <p:nvPr/>
        </p:nvCxnSpPr>
        <p:spPr>
          <a:xfrm>
            <a:off x="4433856" y="3047999"/>
            <a:ext cx="1814544" cy="192107"/>
          </a:xfrm>
          <a:prstGeom prst="curved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sp>
        <p:nvSpPr>
          <p:cNvPr id="27" name="Tekstvak 6">
            <a:extLst>
              <a:ext uri="{FF2B5EF4-FFF2-40B4-BE49-F238E27FC236}">
                <a16:creationId xmlns:a16="http://schemas.microsoft.com/office/drawing/2014/main" id="{1C3CB14F-044B-407F-800E-53D2B22DCAF1}"/>
              </a:ext>
            </a:extLst>
          </p:cNvPr>
          <p:cNvSpPr txBox="1"/>
          <p:nvPr/>
        </p:nvSpPr>
        <p:spPr>
          <a:xfrm>
            <a:off x="3957634" y="5350639"/>
            <a:ext cx="1822580" cy="1600438"/>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l-GR" sz="1400" dirty="0">
                <a:solidFill>
                  <a:srgbClr val="505050"/>
                </a:solidFill>
                <a:latin typeface="Calibri" panose="020F0502020204030204" pitchFamily="34" charset="0"/>
                <a:cs typeface="Calibri" panose="020F0502020204030204" pitchFamily="34" charset="0"/>
              </a:rPr>
              <a:t>Πιέστε </a:t>
            </a:r>
            <a:r>
              <a:rPr lang="el-GR" sz="1400" dirty="0">
                <a:solidFill>
                  <a:srgbClr val="505050"/>
                </a:solidFill>
                <a:latin typeface="Calibri" panose="020F0502020204030204" pitchFamily="34" charset="0"/>
                <a:cs typeface="Calibri" panose="020F0502020204030204" pitchFamily="34" charset="0"/>
                <a:hlinkClick r:id="rId4"/>
              </a:rPr>
              <a:t>εδώ</a:t>
            </a:r>
            <a:r>
              <a:rPr lang="en-GB" sz="1400" dirty="0">
                <a:solidFill>
                  <a:srgbClr val="505050"/>
                </a:solidFill>
                <a:latin typeface="Calibri" panose="020F0502020204030204" pitchFamily="34" charset="0"/>
                <a:cs typeface="Calibri" panose="020F0502020204030204" pitchFamily="34" charset="0"/>
              </a:rPr>
              <a:t> </a:t>
            </a:r>
            <a:r>
              <a:rPr lang="el-GR" sz="1400" dirty="0">
                <a:solidFill>
                  <a:srgbClr val="505050"/>
                </a:solidFill>
                <a:latin typeface="Calibri" panose="020F0502020204030204" pitchFamily="34" charset="0"/>
                <a:cs typeface="Calibri" panose="020F0502020204030204" pitchFamily="34" charset="0"/>
              </a:rPr>
              <a:t>για ένα σύντομο άρθρο σχετικά με τον κοινωνικό αποκλεισμό ως αποτέλεσμα οικονομικών παραγόντων</a:t>
            </a:r>
            <a:endParaRPr lang="en-GB" sz="1400" b="0" dirty="0">
              <a:solidFill>
                <a:srgbClr val="505050"/>
              </a:solidFill>
              <a:effectLst/>
              <a:latin typeface="Calibri" panose="020F0502020204030204" pitchFamily="34" charset="0"/>
              <a:cs typeface="Calibri" panose="020F0502020204030204" pitchFamily="34" charset="0"/>
            </a:endParaRPr>
          </a:p>
        </p:txBody>
      </p:sp>
      <p:sp>
        <p:nvSpPr>
          <p:cNvPr id="28" name="Текстово поле 27">
            <a:extLst>
              <a:ext uri="{FF2B5EF4-FFF2-40B4-BE49-F238E27FC236}">
                <a16:creationId xmlns:a16="http://schemas.microsoft.com/office/drawing/2014/main" id="{EEF91F15-B5E4-4935-92C7-BAAB33E6DE5D}"/>
              </a:ext>
            </a:extLst>
          </p:cNvPr>
          <p:cNvSpPr txBox="1"/>
          <p:nvPr/>
        </p:nvSpPr>
        <p:spPr>
          <a:xfrm>
            <a:off x="1631759" y="5337617"/>
            <a:ext cx="2368420" cy="1815882"/>
          </a:xfrm>
          <a:prstGeom prst="rect">
            <a:avLst/>
          </a:prstGeom>
          <a:noFill/>
        </p:spPr>
        <p:txBody>
          <a:bodyPr wrap="square" rtlCol="0">
            <a:spAutoFit/>
          </a:bodyPr>
          <a:lstStyle/>
          <a:p>
            <a:pPr algn="ctr"/>
            <a:r>
              <a:rPr lang="el-GR" sz="1400" dirty="0">
                <a:solidFill>
                  <a:srgbClr val="FF0000"/>
                </a:solidFill>
                <a:latin typeface="Ink Free" panose="03080402000500000000" pitchFamily="66" charset="0"/>
              </a:rPr>
              <a:t>Σημειώστε άλλους σχετικούς αιτιολογικούς παράγοντες κοινωνικού αποκλεισμού (που μπορεί να είναι αιτιώδης παράγοντας ριζοσπαστικοποίησης)
</a:t>
            </a:r>
            <a:endParaRPr lang="bg-BG" sz="1400" dirty="0">
              <a:solidFill>
                <a:srgbClr val="C00000"/>
              </a:solidFill>
            </a:endParaRPr>
          </a:p>
        </p:txBody>
      </p:sp>
      <p:sp>
        <p:nvSpPr>
          <p:cNvPr id="15" name="Pijl: rechts 12">
            <a:extLst>
              <a:ext uri="{FF2B5EF4-FFF2-40B4-BE49-F238E27FC236}">
                <a16:creationId xmlns:a16="http://schemas.microsoft.com/office/drawing/2014/main" id="{A280453A-50FE-4633-AB7E-FCE2F547A7F1}"/>
              </a:ext>
            </a:extLst>
          </p:cNvPr>
          <p:cNvSpPr/>
          <p:nvPr/>
        </p:nvSpPr>
        <p:spPr>
          <a:xfrm flipV="1">
            <a:off x="8436279" y="6523928"/>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205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50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animBg="1"/>
      <p:bldP spid="11" grpId="1" animBg="1"/>
      <p:bldP spid="27" grpId="0" animBg="1"/>
      <p:bldP spid="28"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7E79F-0A49-44A4-8329-23CEB6054C6D}"/>
              </a:ext>
            </a:extLst>
          </p:cNvPr>
          <p:cNvSpPr>
            <a:spLocks noGrp="1"/>
          </p:cNvSpPr>
          <p:nvPr>
            <p:ph type="title"/>
          </p:nvPr>
        </p:nvSpPr>
        <p:spPr/>
        <p:txBody>
          <a:bodyPr>
            <a:normAutofit fontScale="90000"/>
          </a:bodyPr>
          <a:lstStyle/>
          <a:p>
            <a:r>
              <a:rPr lang="el-GR" dirty="0"/>
              <a:t>Κοινωνιολογικοί παράγοντες
</a:t>
            </a:r>
            <a:endParaRPr lang="en-GB" dirty="0"/>
          </a:p>
        </p:txBody>
      </p:sp>
      <p:sp>
        <p:nvSpPr>
          <p:cNvPr id="3" name="Tijdelijke aanduiding voor inhoud 2">
            <a:extLst>
              <a:ext uri="{FF2B5EF4-FFF2-40B4-BE49-F238E27FC236}">
                <a16:creationId xmlns:a16="http://schemas.microsoft.com/office/drawing/2014/main" id="{91CA6A7E-DA59-444A-95AB-F04A8A19BF70}"/>
              </a:ext>
            </a:extLst>
          </p:cNvPr>
          <p:cNvSpPr>
            <a:spLocks noGrp="1"/>
          </p:cNvSpPr>
          <p:nvPr>
            <p:ph idx="1"/>
          </p:nvPr>
        </p:nvSpPr>
        <p:spPr>
          <a:xfrm>
            <a:off x="685800" y="2286000"/>
            <a:ext cx="7772400" cy="4191000"/>
          </a:xfrm>
        </p:spPr>
        <p:txBody>
          <a:bodyPr>
            <a:normAutofit/>
          </a:bodyPr>
          <a:lstStyle/>
          <a:p>
            <a:pPr marL="0" indent="0">
              <a:buNone/>
            </a:pPr>
            <a:r>
              <a:rPr lang="el-GR" sz="2000" dirty="0"/>
              <a:t>Αναφέρεται στο πιθανό αντίκτυπο στη ριζοσπαστικοποίηση περιβαλλοντικών παραγόντων όπως</a:t>
            </a:r>
            <a:r>
              <a:rPr lang="en-GB" sz="2000" dirty="0"/>
              <a:t>:</a:t>
            </a:r>
          </a:p>
          <a:p>
            <a:r>
              <a:rPr lang="el-GR" sz="1800" dirty="0"/>
              <a:t>Κοινωνική αστάθεια, στενά συνδεδεμένη με τη ριζοσπαστικοποίηση
Γειτονιές με βία και </a:t>
            </a:r>
            <a:r>
              <a:rPr lang="el-GR" sz="1800" dirty="0" err="1"/>
              <a:t>ριζοσπαστικοποιημένους</a:t>
            </a:r>
            <a:r>
              <a:rPr lang="el-GR" sz="1800" dirty="0"/>
              <a:t> ανθρώπους</a:t>
            </a:r>
            <a:endParaRPr lang="en-GB" sz="1800" dirty="0"/>
          </a:p>
          <a:p>
            <a:r>
              <a:rPr lang="el-GR" sz="1800" dirty="0"/>
              <a:t>Κοινωνικά κινήματα για τη βελτίωση της κατάστασης μιας ομάδας
Αποκλεισμός και διάκριση ορισμένων ομάδων</a:t>
            </a:r>
            <a:endParaRPr lang="en-GB" sz="1800" dirty="0"/>
          </a:p>
          <a:p>
            <a:r>
              <a:rPr lang="el-GR" sz="1800" dirty="0"/>
              <a:t>Κοινωνικός αποκλεισμός, ο οποίος μπορεί να οδηγήσει σε επιθετικότητα, κατάθλιψη και φόβο</a:t>
            </a:r>
            <a:r>
              <a:rPr lang="en-US" sz="1800" dirty="0"/>
              <a:t> </a:t>
            </a:r>
          </a:p>
          <a:p>
            <a:r>
              <a:rPr lang="el-GR" sz="1800" dirty="0"/>
              <a:t>Διασπασμένη οικογένεια ή βίαιη οικογενειακή ιστορία
Αυταρχικό στυλ γονικής μέριμνας</a:t>
            </a:r>
            <a:endParaRPr lang="en-US" sz="1800" dirty="0"/>
          </a:p>
          <a:p>
            <a:r>
              <a:rPr lang="el-GR" sz="1800" dirty="0"/>
              <a:t>Ευρέος τύπου στρατολόγηση</a:t>
            </a:r>
            <a:r>
              <a:rPr lang="en-US" sz="1800" dirty="0"/>
              <a:t> </a:t>
            </a:r>
          </a:p>
          <a:p>
            <a:r>
              <a:rPr lang="en-US" sz="1800" dirty="0"/>
              <a:t>…</a:t>
            </a:r>
            <a:endParaRPr lang="en-GB" sz="1800" dirty="0"/>
          </a:p>
        </p:txBody>
      </p:sp>
      <p:pic>
        <p:nvPicPr>
          <p:cNvPr id="11" name="Picture 2" descr="Domestic Violence Against Children - The Scottish Centre ...">
            <a:extLst>
              <a:ext uri="{FF2B5EF4-FFF2-40B4-BE49-F238E27FC236}">
                <a16:creationId xmlns:a16="http://schemas.microsoft.com/office/drawing/2014/main" id="{41BC88BD-D361-4ADE-BCDF-F716DB925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050" y="2962365"/>
            <a:ext cx="1466850" cy="1197928"/>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cxnSp>
        <p:nvCxnSpPr>
          <p:cNvPr id="15" name="Съединител: извита линия 14">
            <a:extLst>
              <a:ext uri="{FF2B5EF4-FFF2-40B4-BE49-F238E27FC236}">
                <a16:creationId xmlns:a16="http://schemas.microsoft.com/office/drawing/2014/main" id="{9C115318-44D5-4F81-B332-BF80FCE09CC1}"/>
              </a:ext>
            </a:extLst>
          </p:cNvPr>
          <p:cNvCxnSpPr>
            <a:cxnSpLocks/>
          </p:cNvCxnSpPr>
          <p:nvPr/>
        </p:nvCxnSpPr>
        <p:spPr>
          <a:xfrm>
            <a:off x="3753763" y="5447302"/>
            <a:ext cx="1636473" cy="283933"/>
          </a:xfrm>
          <a:prstGeom prst="curved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Съединител: извита линия 15">
            <a:extLst>
              <a:ext uri="{FF2B5EF4-FFF2-40B4-BE49-F238E27FC236}">
                <a16:creationId xmlns:a16="http://schemas.microsoft.com/office/drawing/2014/main" id="{E1E8C5AF-E31D-4B4C-AAD4-14B5ED2A767A}"/>
              </a:ext>
            </a:extLst>
          </p:cNvPr>
          <p:cNvCxnSpPr>
            <a:cxnSpLocks/>
          </p:cNvCxnSpPr>
          <p:nvPr/>
        </p:nvCxnSpPr>
        <p:spPr>
          <a:xfrm flipV="1">
            <a:off x="4114800" y="3894319"/>
            <a:ext cx="3104236" cy="922982"/>
          </a:xfrm>
          <a:prstGeom prst="curved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sp>
        <p:nvSpPr>
          <p:cNvPr id="21" name="Tekstvak 6">
            <a:extLst>
              <a:ext uri="{FF2B5EF4-FFF2-40B4-BE49-F238E27FC236}">
                <a16:creationId xmlns:a16="http://schemas.microsoft.com/office/drawing/2014/main" id="{98EE9DD7-EFD7-4303-9D6F-9324DC679802}"/>
              </a:ext>
            </a:extLst>
          </p:cNvPr>
          <p:cNvSpPr txBox="1"/>
          <p:nvPr/>
        </p:nvSpPr>
        <p:spPr>
          <a:xfrm>
            <a:off x="6846589" y="638987"/>
            <a:ext cx="2289771" cy="1169551"/>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l-GR" sz="1400" dirty="0">
                <a:solidFill>
                  <a:schemeClr val="tx1">
                    <a:lumMod val="75000"/>
                    <a:lumOff val="25000"/>
                  </a:schemeClr>
                </a:solidFill>
              </a:rPr>
              <a:t>Πιέστε </a:t>
            </a:r>
            <a:r>
              <a:rPr lang="el-GR" sz="1400" dirty="0">
                <a:solidFill>
                  <a:schemeClr val="tx1">
                    <a:lumMod val="75000"/>
                    <a:lumOff val="25000"/>
                  </a:schemeClr>
                </a:solidFill>
                <a:hlinkClick r:id="rId4"/>
              </a:rPr>
              <a:t>εδώ</a:t>
            </a:r>
            <a:r>
              <a:rPr lang="nl-NL" sz="1400" dirty="0"/>
              <a:t> </a:t>
            </a:r>
            <a:r>
              <a:rPr lang="el-GR" sz="1400" dirty="0">
                <a:solidFill>
                  <a:schemeClr val="tx1">
                    <a:lumMod val="75000"/>
                    <a:lumOff val="25000"/>
                  </a:schemeClr>
                </a:solidFill>
              </a:rPr>
              <a:t>για ένα άρθρο σχετικά με τα ψυχολογικά και κοινωνικά προφίλ των </a:t>
            </a:r>
            <a:r>
              <a:rPr lang="el-GR" sz="1400" dirty="0" err="1">
                <a:solidFill>
                  <a:schemeClr val="tx1">
                    <a:lumMod val="75000"/>
                    <a:lumOff val="25000"/>
                  </a:schemeClr>
                </a:solidFill>
              </a:rPr>
              <a:t>ριζοσπαστικοποιημένων</a:t>
            </a:r>
            <a:r>
              <a:rPr lang="el-GR" sz="1400" dirty="0">
                <a:solidFill>
                  <a:schemeClr val="tx1">
                    <a:lumMod val="75000"/>
                    <a:lumOff val="25000"/>
                  </a:schemeClr>
                </a:solidFill>
              </a:rPr>
              <a:t> νέων</a:t>
            </a:r>
            <a:endParaRPr lang="nl-NL" sz="1400" dirty="0">
              <a:solidFill>
                <a:schemeClr val="tx1">
                  <a:lumMod val="75000"/>
                  <a:lumOff val="25000"/>
                </a:schemeClr>
              </a:solidFill>
            </a:endParaRPr>
          </a:p>
        </p:txBody>
      </p:sp>
      <p:sp>
        <p:nvSpPr>
          <p:cNvPr id="22" name="Текстово поле 21">
            <a:extLst>
              <a:ext uri="{FF2B5EF4-FFF2-40B4-BE49-F238E27FC236}">
                <a16:creationId xmlns:a16="http://schemas.microsoft.com/office/drawing/2014/main" id="{1E52D85A-9BA3-4335-BB8B-68E9E332F447}"/>
              </a:ext>
            </a:extLst>
          </p:cNvPr>
          <p:cNvSpPr txBox="1"/>
          <p:nvPr/>
        </p:nvSpPr>
        <p:spPr>
          <a:xfrm>
            <a:off x="4720629" y="626122"/>
            <a:ext cx="2036119" cy="954107"/>
          </a:xfrm>
          <a:prstGeom prst="rect">
            <a:avLst/>
          </a:prstGeom>
          <a:noFill/>
        </p:spPr>
        <p:txBody>
          <a:bodyPr wrap="square" rtlCol="0">
            <a:spAutoFit/>
          </a:bodyPr>
          <a:lstStyle/>
          <a:p>
            <a:pPr algn="ctr"/>
            <a:r>
              <a:rPr lang="el-GR" sz="1400" dirty="0">
                <a:solidFill>
                  <a:srgbClr val="FF0000"/>
                </a:solidFill>
                <a:latin typeface="Ink Free" panose="03080402000500000000" pitchFamily="66" charset="0"/>
                <a:cs typeface="Calibri" panose="020F0502020204030204" pitchFamily="34" charset="0"/>
              </a:rPr>
              <a:t>Ποιοι κοινωνιολογικοί παράγοντες περιγράφονται;
</a:t>
            </a:r>
            <a:endParaRPr lang="nl-NL" sz="1400" dirty="0">
              <a:solidFill>
                <a:srgbClr val="FF0000"/>
              </a:solidFill>
              <a:latin typeface="Ink Free" panose="03080402000500000000" pitchFamily="66" charset="0"/>
              <a:cs typeface="Calibri" panose="020F0502020204030204" pitchFamily="34" charset="0"/>
            </a:endParaRPr>
          </a:p>
        </p:txBody>
      </p:sp>
      <p:sp>
        <p:nvSpPr>
          <p:cNvPr id="10" name="Pijl: rechts 12">
            <a:extLst>
              <a:ext uri="{FF2B5EF4-FFF2-40B4-BE49-F238E27FC236}">
                <a16:creationId xmlns:a16="http://schemas.microsoft.com/office/drawing/2014/main" id="{A729D7D7-C29E-42B0-ACEC-D5D73D16412C}"/>
              </a:ext>
            </a:extLst>
          </p:cNvPr>
          <p:cNvSpPr/>
          <p:nvPr/>
        </p:nvSpPr>
        <p:spPr>
          <a:xfrm flipV="1">
            <a:off x="8372730" y="6433610"/>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7" name="Tekstvak 16">
            <a:extLst>
              <a:ext uri="{FF2B5EF4-FFF2-40B4-BE49-F238E27FC236}">
                <a16:creationId xmlns:a16="http://schemas.microsoft.com/office/drawing/2014/main" id="{755AE9F4-1F51-4C60-AAB3-EF7FA0F195A2}"/>
              </a:ext>
            </a:extLst>
          </p:cNvPr>
          <p:cNvSpPr txBox="1"/>
          <p:nvPr/>
        </p:nvSpPr>
        <p:spPr>
          <a:xfrm>
            <a:off x="5105400" y="5161662"/>
            <a:ext cx="3619500"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l-GR" sz="1600" b="1" i="1" dirty="0">
                <a:solidFill>
                  <a:srgbClr val="222222"/>
                </a:solidFill>
                <a:latin typeface="Ink Free" panose="03080402000500000000" pitchFamily="66" charset="0"/>
              </a:rPr>
              <a:t>Άρθρο στον</a:t>
            </a:r>
            <a:r>
              <a:rPr lang="en-US" sz="1600" b="1" i="1" dirty="0">
                <a:solidFill>
                  <a:srgbClr val="222222"/>
                </a:solidFill>
                <a:latin typeface="Ink Free" panose="03080402000500000000" pitchFamily="66" charset="0"/>
              </a:rPr>
              <a:t>T</a:t>
            </a:r>
            <a:r>
              <a:rPr lang="en-US" sz="1600" b="1" i="1" dirty="0">
                <a:solidFill>
                  <a:srgbClr val="222222"/>
                </a:solidFill>
                <a:effectLst/>
                <a:latin typeface="Ink Free" panose="03080402000500000000" pitchFamily="66" charset="0"/>
              </a:rPr>
              <a:t>he independent</a:t>
            </a:r>
            <a:r>
              <a:rPr lang="en-US" sz="1600" b="1" i="1" dirty="0">
                <a:solidFill>
                  <a:schemeClr val="tx1">
                    <a:lumMod val="75000"/>
                    <a:lumOff val="25000"/>
                  </a:schemeClr>
                </a:solidFill>
                <a:effectLst/>
              </a:rPr>
              <a:t>: </a:t>
            </a:r>
            <a:r>
              <a:rPr lang="el-GR" sz="1600" dirty="0">
                <a:solidFill>
                  <a:schemeClr val="tx1">
                    <a:lumMod val="75000"/>
                    <a:lumOff val="25000"/>
                  </a:schemeClr>
                </a:solidFill>
              </a:rPr>
              <a:t>Η Γερμανία απαγορεύει την ακροαριστερή εξτρεμιστική διαδικτυακή πλατφόρμα που κατηγορείται για υποκίνηση βίας στη σύνοδο κορυφής της G20 στο Αμβούργο</a:t>
            </a:r>
            <a:endParaRPr lang="en-US" sz="1600" i="0" dirty="0">
              <a:solidFill>
                <a:schemeClr val="tx1">
                  <a:lumMod val="75000"/>
                  <a:lumOff val="25000"/>
                </a:schemeClr>
              </a:solidFill>
              <a:effectLst/>
            </a:endParaRPr>
          </a:p>
        </p:txBody>
      </p:sp>
      <p:sp>
        <p:nvSpPr>
          <p:cNvPr id="12" name="Tekstvak 17">
            <a:extLst>
              <a:ext uri="{FF2B5EF4-FFF2-40B4-BE49-F238E27FC236}">
                <a16:creationId xmlns:a16="http://schemas.microsoft.com/office/drawing/2014/main" id="{D042E83A-1393-4334-86B8-E8419DFABF76}"/>
              </a:ext>
            </a:extLst>
          </p:cNvPr>
          <p:cNvSpPr txBox="1"/>
          <p:nvPr/>
        </p:nvSpPr>
        <p:spPr>
          <a:xfrm rot="814435">
            <a:off x="7999559" y="3356241"/>
            <a:ext cx="584417" cy="138440"/>
          </a:xfrm>
          <a:prstGeom prst="rect">
            <a:avLst/>
          </a:prstGeom>
          <a:solidFill>
            <a:srgbClr val="453535"/>
          </a:solidFill>
        </p:spPr>
        <p:txBody>
          <a:bodyPr wrap="square" rtlCol="0">
            <a:spAutoFit/>
          </a:bodyPr>
          <a:lstStyle/>
          <a:p>
            <a:endParaRPr lang="en-GB" dirty="0"/>
          </a:p>
        </p:txBody>
      </p:sp>
    </p:spTree>
    <p:extLst>
      <p:ext uri="{BB962C8B-B14F-4D97-AF65-F5344CB8AC3E}">
        <p14:creationId xmlns:p14="http://schemas.microsoft.com/office/powerpoint/2010/main" val="335114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10" grpId="0" animBg="1"/>
      <p:bldP spid="17" grpId="0" animBg="1"/>
      <p:bldP spid="17" grpId="1" animBg="1"/>
      <p:bldP spid="12" grpId="0" animBg="1"/>
      <p:bldP spid="12" grpId="1" animBg="1"/>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8585</TotalTime>
  <Words>2446</Words>
  <Application>Microsoft Office PowerPoint</Application>
  <PresentationFormat>Προβολή στην οθόνη (4:3)</PresentationFormat>
  <Paragraphs>198</Paragraphs>
  <Slides>24</Slides>
  <Notes>21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24</vt:i4>
      </vt:variant>
    </vt:vector>
  </HeadingPairs>
  <TitlesOfParts>
    <vt:vector size="30" baseType="lpstr">
      <vt:lpstr>Arial</vt:lpstr>
      <vt:lpstr>Calibri</vt:lpstr>
      <vt:lpstr>Ink Free</vt:lpstr>
      <vt:lpstr>Verdana</vt:lpstr>
      <vt:lpstr>Wingdings</vt:lpstr>
      <vt:lpstr>Office Theme</vt:lpstr>
      <vt:lpstr>ARMOUR Ενότητα 1 εξ αποστάσεως εκπαίδευσης (Μέρος 2)</vt:lpstr>
      <vt:lpstr>Το Έργο ARMOUR</vt:lpstr>
      <vt:lpstr>Ενότητα 1 (Μέρος 2)</vt:lpstr>
      <vt:lpstr>Εισαγωγή (1)</vt:lpstr>
      <vt:lpstr>Εισαγωγή (2)</vt:lpstr>
      <vt:lpstr>Αιτίες της ριζοσπαστικοποίησης</vt:lpstr>
      <vt:lpstr>(Γεω)πολιτικοί παράγοντες</vt:lpstr>
      <vt:lpstr>Οικονομικοί παράγοντες</vt:lpstr>
      <vt:lpstr>Κοινωνιολογικοί παράγοντες
</vt:lpstr>
      <vt:lpstr>Ψυχολογικοί παράγοντες</vt:lpstr>
      <vt:lpstr>3-N μοντέλο ριζοσπαστικοποίησης</vt:lpstr>
      <vt:lpstr>3-N μοντέλο ριζοσπαστικοποίησης</vt:lpstr>
      <vt:lpstr>Μοντέλο παραγόντων ενεργοποίησης</vt:lpstr>
      <vt:lpstr>Το Μοντέλο παραγόντων ενεργοποίησης</vt:lpstr>
      <vt:lpstr>Μοντέλο παραγόντων ενεργοποίησης</vt:lpstr>
      <vt:lpstr>Παρουσίαση του PowerPoint</vt:lpstr>
      <vt:lpstr>Μοντέλο παραγόντων ενεργοποίησης</vt:lpstr>
      <vt:lpstr>Ώθηση, έλξη και προσωπικοί παράγοντες</vt:lpstr>
      <vt:lpstr>Παραδείγματα της πορείας προς τον βίαιο εξτρεμισμό</vt:lpstr>
      <vt:lpstr>I, Dolours (2013)</vt:lpstr>
      <vt:lpstr>Ο απρόθυμος φονταμενταλιστής</vt:lpstr>
      <vt:lpstr>Λευκό δικαίωμα: Συναντώντας τον εχθρό (2017)</vt:lpstr>
      <vt:lpstr>Βασικά μηνύματα που πρέπει να συγκρατήσετε</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Anastasios Valvis</cp:lastModifiedBy>
  <cp:revision>239</cp:revision>
  <dcterms:created xsi:type="dcterms:W3CDTF">2019-01-04T14:31:26Z</dcterms:created>
  <dcterms:modified xsi:type="dcterms:W3CDTF">2021-03-10T15:14:07Z</dcterms:modified>
</cp:coreProperties>
</file>